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18"/>
  </p:notesMasterIdLst>
  <p:handoutMasterIdLst>
    <p:handoutMasterId r:id="rId36"/>
  </p:handoutMasterIdLst>
  <p:sldIdLst>
    <p:sldId id="256" r:id="rId3"/>
    <p:sldId id="257" r:id="rId4"/>
    <p:sldId id="497" r:id="rId5"/>
    <p:sldId id="498" r:id="rId6"/>
    <p:sldId id="465" r:id="rId7"/>
    <p:sldId id="526" r:id="rId8"/>
    <p:sldId id="436" r:id="rId9"/>
    <p:sldId id="283" r:id="rId10"/>
    <p:sldId id="284" r:id="rId11"/>
    <p:sldId id="285" r:id="rId12"/>
    <p:sldId id="286" r:id="rId13"/>
    <p:sldId id="287" r:id="rId14"/>
    <p:sldId id="288" r:id="rId15"/>
    <p:sldId id="290" r:id="rId16"/>
    <p:sldId id="383" r:id="rId17"/>
    <p:sldId id="258" r:id="rId19"/>
    <p:sldId id="291" r:id="rId20"/>
    <p:sldId id="264" r:id="rId21"/>
    <p:sldId id="380" r:id="rId22"/>
    <p:sldId id="265" r:id="rId23"/>
    <p:sldId id="267" r:id="rId24"/>
    <p:sldId id="437" r:id="rId25"/>
    <p:sldId id="438" r:id="rId26"/>
    <p:sldId id="268" r:id="rId27"/>
    <p:sldId id="334" r:id="rId28"/>
    <p:sldId id="335" r:id="rId29"/>
    <p:sldId id="336" r:id="rId30"/>
    <p:sldId id="337" r:id="rId31"/>
    <p:sldId id="338" r:id="rId32"/>
    <p:sldId id="269" r:id="rId33"/>
    <p:sldId id="259" r:id="rId34"/>
    <p:sldId id="341" r:id="rId3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A42F4FD8-50AC-425B-B040-146BA617604E}">
          <p14:sldIdLst>
            <p14:sldId id="256"/>
            <p14:sldId id="257"/>
            <p14:sldId id="497"/>
            <p14:sldId id="498"/>
            <p14:sldId id="465"/>
            <p14:sldId id="526"/>
            <p14:sldId id="436"/>
            <p14:sldId id="283"/>
            <p14:sldId id="284"/>
            <p14:sldId id="285"/>
            <p14:sldId id="286"/>
            <p14:sldId id="287"/>
            <p14:sldId id="288"/>
            <p14:sldId id="290"/>
            <p14:sldId id="383"/>
            <p14:sldId id="258"/>
            <p14:sldId id="291"/>
            <p14:sldId id="264"/>
            <p14:sldId id="380"/>
            <p14:sldId id="265"/>
            <p14:sldId id="267"/>
            <p14:sldId id="437"/>
            <p14:sldId id="438"/>
            <p14:sldId id="268"/>
            <p14:sldId id="334"/>
            <p14:sldId id="335"/>
            <p14:sldId id="336"/>
            <p14:sldId id="337"/>
            <p14:sldId id="338"/>
            <p14:sldId id="269"/>
            <p14:sldId id="259"/>
            <p14:sldId id="341"/>
          </p14:sldIdLst>
        </p14:section>
        <p14:section name="Ενότητα χωρίς τίτλο" id="{7DFD4691-33E4-451E-BDDC-92F9784FFD6F}">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416136A-AA5B-4341-816C-173078BFE114}" type="doc">
      <dgm:prSet loTypeId="urn:microsoft.com/office/officeart/2005/8/layout/vProcess5" loCatId="process" qsTypeId="urn:microsoft.com/office/officeart/2005/8/quickstyle/simple1#1" qsCatId="simple" csTypeId="urn:microsoft.com/office/officeart/2005/8/colors/accent1_2#1" csCatId="accent1" phldr="1"/>
      <dgm:spPr/>
      <dgm:t>
        <a:bodyPr/>
        <a:lstStyle/>
        <a:p>
          <a:endParaRPr lang="el-GR"/>
        </a:p>
      </dgm:t>
    </dgm:pt>
    <dgm:pt modelId="{86485E3B-D982-45EF-8737-B6432227B2B6}">
      <dgm:prSet phldr="0" custT="0"/>
      <dgm:spPr/>
      <dgm:t>
        <a:bodyPr vert="horz" wrap="square"/>
        <a:lstStyle/>
        <a:p>
          <a:pPr>
            <a:lnSpc>
              <a:spcPct val="100000"/>
            </a:lnSpc>
            <a:spcBef>
              <a:spcPct val="0"/>
            </a:spcBef>
            <a:spcAft>
              <a:spcPct val="35000"/>
            </a:spcAft>
          </a:pPr>
          <a:r>
            <a:rPr lang="el-GR" dirty="0"/>
            <a:t>Φάση 1</a:t>
          </a:r>
          <a:r>
            <a:rPr lang="el-GR" baseline="30000" dirty="0"/>
            <a:t>η</a:t>
          </a:r>
          <a:r>
            <a:rPr lang="el-GR" dirty="0"/>
            <a:t> </a:t>
          </a:r>
          <a:r>
            <a:rPr lang="en-US" dirty="0"/>
            <a:t>:</a:t>
          </a:r>
          <a:r>
            <a:rPr lang="el-GR" dirty="0"/>
            <a:t> </a:t>
          </a:r>
          <a:r>
            <a:rPr lang="el-GR" i="1" dirty="0"/>
            <a:t>ΘΕΣΠΙΣΗ ΣΧΕΣΕΩΝ ΚΑΙ ΔΙΑΧΕΙΡΙΣΗ - ΔΙΑΣΦΑΛΙΣΗ ΕΜΠΙΣΤΕΥΤΙΚΟΤΗΤΑΣ </a:t>
          </a:r>
          <a:endParaRPr lang="el-GR" dirty="0"/>
        </a:p>
      </dgm:t>
    </dgm:pt>
    <dgm:pt modelId="{95F7C269-7527-4A6C-89A0-922BABFA194A}" cxnId="{93F30A1E-5E88-4A3A-90E8-7993167281F6}" type="parTrans">
      <dgm:prSet/>
      <dgm:spPr/>
      <dgm:t>
        <a:bodyPr/>
        <a:lstStyle/>
        <a:p>
          <a:endParaRPr lang="el-GR"/>
        </a:p>
      </dgm:t>
    </dgm:pt>
    <dgm:pt modelId="{271F0439-652F-4639-B1C9-3E143A3D90A7}" cxnId="{93F30A1E-5E88-4A3A-90E8-7993167281F6}" type="sibTrans">
      <dgm:prSet/>
      <dgm:spPr/>
      <dgm:t>
        <a:bodyPr/>
        <a:lstStyle/>
        <a:p>
          <a:endParaRPr lang="el-GR"/>
        </a:p>
      </dgm:t>
    </dgm:pt>
    <dgm:pt modelId="{468AE80C-0B45-4123-A201-05465F49B5B0}">
      <dgm:prSet phldr="0" custT="0"/>
      <dgm:spPr/>
      <dgm:t>
        <a:bodyPr vert="horz" wrap="square"/>
        <a:lstStyle/>
        <a:p>
          <a:pPr>
            <a:lnSpc>
              <a:spcPct val="100000"/>
            </a:lnSpc>
            <a:spcBef>
              <a:spcPct val="0"/>
            </a:spcBef>
            <a:spcAft>
              <a:spcPct val="35000"/>
            </a:spcAft>
          </a:pPr>
          <a:r>
            <a:rPr lang="el-GR" i="1"/>
            <a:t>Φάση 2</a:t>
          </a:r>
          <a:r>
            <a:rPr lang="el-GR" i="1" baseline="30000"/>
            <a:t>η</a:t>
          </a:r>
          <a:r>
            <a:rPr lang="el-GR" i="1"/>
            <a:t> </a:t>
          </a:r>
          <a:r>
            <a:rPr lang="en-US" i="1"/>
            <a:t>:</a:t>
          </a:r>
          <a:r>
            <a:rPr lang="el-GR" i="1"/>
            <a:t> ΟΙ ΣΚΕΨΕΙΣ ΤΟΥΣ - ΔΙΕΡΕΥΝΗΣΗ ΣΧΕΤΙΚΑ ΜΕ ΤΑ ΠΛΕΟΝΕΚΤΗΜΑΤΑ/ΜΕΙΟΝΕΚΤΗΜΑΤΑ - ΠΑΡΟΧΗ ΕΝΗΜΕΡΩΣΗΣ</a:t>
          </a:r>
          <a:endParaRPr lang="el-GR"/>
        </a:p>
      </dgm:t>
    </dgm:pt>
    <dgm:pt modelId="{73736669-F83A-48B5-8E73-2837BB008EBF}" cxnId="{4018BFC2-3D48-4580-B9CE-1BE04970809D}" type="parTrans">
      <dgm:prSet/>
      <dgm:spPr/>
      <dgm:t>
        <a:bodyPr/>
        <a:lstStyle/>
        <a:p>
          <a:endParaRPr lang="el-GR"/>
        </a:p>
      </dgm:t>
    </dgm:pt>
    <dgm:pt modelId="{345B8918-201B-411B-8A7F-9E38BEA2337E}" cxnId="{4018BFC2-3D48-4580-B9CE-1BE04970809D}" type="sibTrans">
      <dgm:prSet/>
      <dgm:spPr/>
      <dgm:t>
        <a:bodyPr/>
        <a:lstStyle/>
        <a:p>
          <a:endParaRPr lang="el-GR"/>
        </a:p>
      </dgm:t>
    </dgm:pt>
    <dgm:pt modelId="{E2EB6E77-DF97-428C-A559-6F3C3CC219FF}">
      <dgm:prSet/>
      <dgm:spPr/>
      <dgm:t>
        <a:bodyPr/>
        <a:lstStyle/>
        <a:p>
          <a:r>
            <a:rPr lang="el-GR" i="1" dirty="0"/>
            <a:t>Φάση 3</a:t>
          </a:r>
          <a:r>
            <a:rPr lang="el-GR" i="1" baseline="30000" dirty="0"/>
            <a:t>η</a:t>
          </a:r>
          <a:r>
            <a:rPr lang="el-GR" i="1" dirty="0"/>
            <a:t> </a:t>
          </a:r>
          <a:r>
            <a:rPr lang="en-US" i="1" dirty="0"/>
            <a:t>:</a:t>
          </a:r>
          <a:r>
            <a:rPr lang="el-GR" i="1" dirty="0"/>
            <a:t> ΑΞΙΟΛΟΓΗΣΗ ΚΑΙ ΕΝΙΣΧΥΣΗ ΤΩΝ ΚΙΝΗΤΡΩΝ ΜΕ ΤΗ ΧΡΉΣΗ ΤΟΥ ΔΕΙΚΤΗ ΕΤΟΙΜΌΤΗΤΑΣ</a:t>
          </a:r>
          <a:endParaRPr lang="el-GR" dirty="0"/>
        </a:p>
      </dgm:t>
    </dgm:pt>
    <dgm:pt modelId="{0228A9B4-A8DF-4E0C-8042-440943C7A325}" cxnId="{3FE7A443-6972-44D0-96FE-48B7B83F8840}" type="parTrans">
      <dgm:prSet/>
      <dgm:spPr/>
      <dgm:t>
        <a:bodyPr/>
        <a:lstStyle/>
        <a:p>
          <a:endParaRPr lang="el-GR"/>
        </a:p>
      </dgm:t>
    </dgm:pt>
    <dgm:pt modelId="{917ACD4D-0224-4264-BA9B-C25017A7870B}" cxnId="{3FE7A443-6972-44D0-96FE-48B7B83F8840}" type="sibTrans">
      <dgm:prSet/>
      <dgm:spPr/>
      <dgm:t>
        <a:bodyPr/>
        <a:lstStyle/>
        <a:p>
          <a:endParaRPr lang="el-GR"/>
        </a:p>
      </dgm:t>
    </dgm:pt>
    <dgm:pt modelId="{053327AB-824F-46E3-9A5C-9D8FF3D88F27}">
      <dgm:prSet/>
      <dgm:spPr/>
      <dgm:t>
        <a:bodyPr/>
        <a:lstStyle/>
        <a:p>
          <a:r>
            <a:rPr lang="el-GR" i="1"/>
            <a:t>Φάση 4</a:t>
          </a:r>
          <a:r>
            <a:rPr lang="el-GR" i="1" baseline="30000"/>
            <a:t>η</a:t>
          </a:r>
          <a:r>
            <a:rPr lang="el-GR" i="1"/>
            <a:t> </a:t>
          </a:r>
          <a:r>
            <a:rPr lang="en-US" i="1"/>
            <a:t>:</a:t>
          </a:r>
          <a:r>
            <a:rPr lang="el-GR" i="1"/>
            <a:t> ΝΑ ΔΙΑΠΡΑΓΜΑΤΕΥΤΕΙΤΕ ΕΝΑ ΣΧΕΔΙΟ, ΝΑ ΣΥΝΟΨΙΣΕΤΕ ΚΑΙ ΝΑ ΤΕΛΕΙΩΣΕΤΕ ΜΕ ΘΕΤΙΚΟ ΠΡΟΣΗΜΟ</a:t>
          </a:r>
          <a:r>
            <a:rPr lang="en-US" i="1" baseline="30000"/>
            <a:t> </a:t>
          </a:r>
          <a:endParaRPr lang="el-GR"/>
        </a:p>
      </dgm:t>
    </dgm:pt>
    <dgm:pt modelId="{CDAF0E79-F5AF-4ECA-BC85-F8A30B1AC88C}" cxnId="{77F3CF3D-9D37-4828-B70E-7EBC90CD77D2}" type="parTrans">
      <dgm:prSet/>
      <dgm:spPr/>
      <dgm:t>
        <a:bodyPr/>
        <a:lstStyle/>
        <a:p>
          <a:endParaRPr lang="el-GR"/>
        </a:p>
      </dgm:t>
    </dgm:pt>
    <dgm:pt modelId="{91DDDE60-CE20-40B5-9A07-C084104719C5}" cxnId="{77F3CF3D-9D37-4828-B70E-7EBC90CD77D2}" type="sibTrans">
      <dgm:prSet/>
      <dgm:spPr/>
      <dgm:t>
        <a:bodyPr/>
        <a:lstStyle/>
        <a:p>
          <a:endParaRPr lang="el-GR"/>
        </a:p>
      </dgm:t>
    </dgm:pt>
    <dgm:pt modelId="{9B659016-4B19-4E21-AE07-67873AE0A7BF}" type="pres">
      <dgm:prSet presAssocID="{8416136A-AA5B-4341-816C-173078BFE114}" presName="outerComposite" presStyleCnt="0">
        <dgm:presLayoutVars>
          <dgm:chMax val="5"/>
          <dgm:dir/>
          <dgm:resizeHandles val="exact"/>
        </dgm:presLayoutVars>
      </dgm:prSet>
      <dgm:spPr/>
      <dgm:t>
        <a:bodyPr/>
        <a:lstStyle/>
        <a:p>
          <a:endParaRPr lang="el-GR"/>
        </a:p>
      </dgm:t>
    </dgm:pt>
    <dgm:pt modelId="{9014D206-18F8-4695-8369-CE814F9126C6}" type="pres">
      <dgm:prSet presAssocID="{8416136A-AA5B-4341-816C-173078BFE114}" presName="dummyMaxCanvas" presStyleCnt="0">
        <dgm:presLayoutVars/>
      </dgm:prSet>
      <dgm:spPr/>
    </dgm:pt>
    <dgm:pt modelId="{72D50FDB-9E2A-49DA-909A-898F251DFABB}" type="pres">
      <dgm:prSet presAssocID="{8416136A-AA5B-4341-816C-173078BFE114}" presName="FourNodes_1" presStyleLbl="node1" presStyleIdx="0" presStyleCnt="4">
        <dgm:presLayoutVars>
          <dgm:bulletEnabled val="1"/>
        </dgm:presLayoutVars>
      </dgm:prSet>
      <dgm:spPr/>
      <dgm:t>
        <a:bodyPr/>
        <a:lstStyle/>
        <a:p>
          <a:endParaRPr lang="el-GR"/>
        </a:p>
      </dgm:t>
    </dgm:pt>
    <dgm:pt modelId="{4187CB46-77DB-4533-9023-953939629928}" type="pres">
      <dgm:prSet presAssocID="{8416136A-AA5B-4341-816C-173078BFE114}" presName="FourNodes_2" presStyleLbl="node1" presStyleIdx="1" presStyleCnt="4">
        <dgm:presLayoutVars>
          <dgm:bulletEnabled val="1"/>
        </dgm:presLayoutVars>
      </dgm:prSet>
      <dgm:spPr/>
      <dgm:t>
        <a:bodyPr/>
        <a:lstStyle/>
        <a:p>
          <a:endParaRPr lang="el-GR"/>
        </a:p>
      </dgm:t>
    </dgm:pt>
    <dgm:pt modelId="{CACCD237-28EE-4C76-956F-E76860F6B16C}" type="pres">
      <dgm:prSet presAssocID="{8416136A-AA5B-4341-816C-173078BFE114}" presName="FourNodes_3" presStyleLbl="node1" presStyleIdx="2" presStyleCnt="4">
        <dgm:presLayoutVars>
          <dgm:bulletEnabled val="1"/>
        </dgm:presLayoutVars>
      </dgm:prSet>
      <dgm:spPr/>
      <dgm:t>
        <a:bodyPr/>
        <a:lstStyle/>
        <a:p>
          <a:endParaRPr lang="el-GR"/>
        </a:p>
      </dgm:t>
    </dgm:pt>
    <dgm:pt modelId="{48DC381C-63AB-4C9C-94D5-14AF73250253}" type="pres">
      <dgm:prSet presAssocID="{8416136A-AA5B-4341-816C-173078BFE114}" presName="FourNodes_4" presStyleLbl="node1" presStyleIdx="3" presStyleCnt="4">
        <dgm:presLayoutVars>
          <dgm:bulletEnabled val="1"/>
        </dgm:presLayoutVars>
      </dgm:prSet>
      <dgm:spPr/>
      <dgm:t>
        <a:bodyPr/>
        <a:lstStyle/>
        <a:p>
          <a:endParaRPr lang="el-GR"/>
        </a:p>
      </dgm:t>
    </dgm:pt>
    <dgm:pt modelId="{29CF8B5D-0AEC-4BA0-97A2-82399F6943BF}" type="pres">
      <dgm:prSet presAssocID="{8416136A-AA5B-4341-816C-173078BFE114}" presName="FourConn_1-2" presStyleLbl="fgAccFollowNode1" presStyleIdx="0" presStyleCnt="3">
        <dgm:presLayoutVars>
          <dgm:bulletEnabled val="1"/>
        </dgm:presLayoutVars>
      </dgm:prSet>
      <dgm:spPr/>
      <dgm:t>
        <a:bodyPr/>
        <a:lstStyle/>
        <a:p>
          <a:endParaRPr lang="el-GR"/>
        </a:p>
      </dgm:t>
    </dgm:pt>
    <dgm:pt modelId="{96415642-7AF4-40F6-A769-EA08D150BB22}" type="pres">
      <dgm:prSet presAssocID="{8416136A-AA5B-4341-816C-173078BFE114}" presName="FourConn_2-3" presStyleLbl="fgAccFollowNode1" presStyleIdx="1" presStyleCnt="3">
        <dgm:presLayoutVars>
          <dgm:bulletEnabled val="1"/>
        </dgm:presLayoutVars>
      </dgm:prSet>
      <dgm:spPr/>
      <dgm:t>
        <a:bodyPr/>
        <a:lstStyle/>
        <a:p>
          <a:endParaRPr lang="el-GR"/>
        </a:p>
      </dgm:t>
    </dgm:pt>
    <dgm:pt modelId="{B0C57BA9-4521-4598-B854-001F8F9282F5}" type="pres">
      <dgm:prSet presAssocID="{8416136A-AA5B-4341-816C-173078BFE114}" presName="FourConn_3-4" presStyleLbl="fgAccFollowNode1" presStyleIdx="2" presStyleCnt="3">
        <dgm:presLayoutVars>
          <dgm:bulletEnabled val="1"/>
        </dgm:presLayoutVars>
      </dgm:prSet>
      <dgm:spPr/>
      <dgm:t>
        <a:bodyPr/>
        <a:lstStyle/>
        <a:p>
          <a:endParaRPr lang="el-GR"/>
        </a:p>
      </dgm:t>
    </dgm:pt>
    <dgm:pt modelId="{99E55DF0-B7EE-4866-8190-060936729DB6}" type="pres">
      <dgm:prSet presAssocID="{8416136A-AA5B-4341-816C-173078BFE114}" presName="FourNodes_1_text" presStyleLbl="node1" presStyleIdx="3" presStyleCnt="4">
        <dgm:presLayoutVars>
          <dgm:bulletEnabled val="1"/>
        </dgm:presLayoutVars>
      </dgm:prSet>
      <dgm:spPr/>
      <dgm:t>
        <a:bodyPr/>
        <a:lstStyle/>
        <a:p>
          <a:endParaRPr lang="el-GR"/>
        </a:p>
      </dgm:t>
    </dgm:pt>
    <dgm:pt modelId="{E354BA05-BF6D-470B-A9DC-66C3D48276E4}" type="pres">
      <dgm:prSet presAssocID="{8416136A-AA5B-4341-816C-173078BFE114}" presName="FourNodes_2_text" presStyleLbl="node1" presStyleIdx="3" presStyleCnt="4">
        <dgm:presLayoutVars>
          <dgm:bulletEnabled val="1"/>
        </dgm:presLayoutVars>
      </dgm:prSet>
      <dgm:spPr/>
      <dgm:t>
        <a:bodyPr/>
        <a:lstStyle/>
        <a:p>
          <a:endParaRPr lang="el-GR"/>
        </a:p>
      </dgm:t>
    </dgm:pt>
    <dgm:pt modelId="{CC025A60-8317-4C3F-B7A2-39A91316E629}" type="pres">
      <dgm:prSet presAssocID="{8416136A-AA5B-4341-816C-173078BFE114}" presName="FourNodes_3_text" presStyleLbl="node1" presStyleIdx="3" presStyleCnt="4">
        <dgm:presLayoutVars>
          <dgm:bulletEnabled val="1"/>
        </dgm:presLayoutVars>
      </dgm:prSet>
      <dgm:spPr/>
      <dgm:t>
        <a:bodyPr/>
        <a:lstStyle/>
        <a:p>
          <a:endParaRPr lang="el-GR"/>
        </a:p>
      </dgm:t>
    </dgm:pt>
    <dgm:pt modelId="{FBDCEEC3-B811-4E9B-8DFA-8D2C80D3DAD3}" type="pres">
      <dgm:prSet presAssocID="{8416136A-AA5B-4341-816C-173078BFE114}" presName="FourNodes_4_text" presStyleLbl="node1" presStyleIdx="3" presStyleCnt="4">
        <dgm:presLayoutVars>
          <dgm:bulletEnabled val="1"/>
        </dgm:presLayoutVars>
      </dgm:prSet>
      <dgm:spPr/>
      <dgm:t>
        <a:bodyPr/>
        <a:lstStyle/>
        <a:p>
          <a:endParaRPr lang="el-GR"/>
        </a:p>
      </dgm:t>
    </dgm:pt>
  </dgm:ptLst>
  <dgm:cxnLst>
    <dgm:cxn modelId="{D347C6FC-BB9E-4E89-82A5-B7F1CE08EF59}" type="presOf" srcId="{053327AB-824F-46E3-9A5C-9D8FF3D88F27}" destId="{48DC381C-63AB-4C9C-94D5-14AF73250253}" srcOrd="0" destOrd="0" presId="urn:microsoft.com/office/officeart/2005/8/layout/vProcess5"/>
    <dgm:cxn modelId="{5E794FD3-B2E7-4D62-931A-5C0337FA978C}" type="presOf" srcId="{8416136A-AA5B-4341-816C-173078BFE114}" destId="{9B659016-4B19-4E21-AE07-67873AE0A7BF}" srcOrd="0" destOrd="0" presId="urn:microsoft.com/office/officeart/2005/8/layout/vProcess5"/>
    <dgm:cxn modelId="{DEC3C818-0AF9-4B72-B341-FA7911BBF022}" type="presOf" srcId="{053327AB-824F-46E3-9A5C-9D8FF3D88F27}" destId="{FBDCEEC3-B811-4E9B-8DFA-8D2C80D3DAD3}" srcOrd="1" destOrd="0" presId="urn:microsoft.com/office/officeart/2005/8/layout/vProcess5"/>
    <dgm:cxn modelId="{4365899A-7677-4F30-8109-110FD79BA212}" type="presOf" srcId="{917ACD4D-0224-4264-BA9B-C25017A7870B}" destId="{B0C57BA9-4521-4598-B854-001F8F9282F5}" srcOrd="0" destOrd="0" presId="urn:microsoft.com/office/officeart/2005/8/layout/vProcess5"/>
    <dgm:cxn modelId="{77F3CF3D-9D37-4828-B70E-7EBC90CD77D2}" srcId="{8416136A-AA5B-4341-816C-173078BFE114}" destId="{053327AB-824F-46E3-9A5C-9D8FF3D88F27}" srcOrd="3" destOrd="0" parTransId="{CDAF0E79-F5AF-4ECA-BC85-F8A30B1AC88C}" sibTransId="{91DDDE60-CE20-40B5-9A07-C084104719C5}"/>
    <dgm:cxn modelId="{95943AFF-B90C-4A2D-9285-556F06B0E7E3}" type="presOf" srcId="{E2EB6E77-DF97-428C-A559-6F3C3CC219FF}" destId="{CC025A60-8317-4C3F-B7A2-39A91316E629}" srcOrd="1" destOrd="0" presId="urn:microsoft.com/office/officeart/2005/8/layout/vProcess5"/>
    <dgm:cxn modelId="{33CAA777-2284-4DEF-90AA-8ABEDC9FABD2}" type="presOf" srcId="{345B8918-201B-411B-8A7F-9E38BEA2337E}" destId="{96415642-7AF4-40F6-A769-EA08D150BB22}" srcOrd="0" destOrd="0" presId="urn:microsoft.com/office/officeart/2005/8/layout/vProcess5"/>
    <dgm:cxn modelId="{5C0A9BF6-117D-455E-8AB7-CA4419B4127E}" type="presOf" srcId="{E2EB6E77-DF97-428C-A559-6F3C3CC219FF}" destId="{CACCD237-28EE-4C76-956F-E76860F6B16C}" srcOrd="0" destOrd="0" presId="urn:microsoft.com/office/officeart/2005/8/layout/vProcess5"/>
    <dgm:cxn modelId="{5F63C2D0-A46E-4141-AD1C-5FBE022FE5DE}" type="presOf" srcId="{86485E3B-D982-45EF-8737-B6432227B2B6}" destId="{99E55DF0-B7EE-4866-8190-060936729DB6}" srcOrd="1" destOrd="0" presId="urn:microsoft.com/office/officeart/2005/8/layout/vProcess5"/>
    <dgm:cxn modelId="{443A9BD0-6D28-488B-AFD1-3B7E309441B3}" type="presOf" srcId="{468AE80C-0B45-4123-A201-05465F49B5B0}" destId="{4187CB46-77DB-4533-9023-953939629928}" srcOrd="0" destOrd="0" presId="urn:microsoft.com/office/officeart/2005/8/layout/vProcess5"/>
    <dgm:cxn modelId="{93F30A1E-5E88-4A3A-90E8-7993167281F6}" srcId="{8416136A-AA5B-4341-816C-173078BFE114}" destId="{86485E3B-D982-45EF-8737-B6432227B2B6}" srcOrd="0" destOrd="0" parTransId="{95F7C269-7527-4A6C-89A0-922BABFA194A}" sibTransId="{271F0439-652F-4639-B1C9-3E143A3D90A7}"/>
    <dgm:cxn modelId="{B6CFB299-5078-4D9C-94AD-0FD00CC31EA6}" type="presOf" srcId="{468AE80C-0B45-4123-A201-05465F49B5B0}" destId="{E354BA05-BF6D-470B-A9DC-66C3D48276E4}" srcOrd="1" destOrd="0" presId="urn:microsoft.com/office/officeart/2005/8/layout/vProcess5"/>
    <dgm:cxn modelId="{3FE7A443-6972-44D0-96FE-48B7B83F8840}" srcId="{8416136A-AA5B-4341-816C-173078BFE114}" destId="{E2EB6E77-DF97-428C-A559-6F3C3CC219FF}" srcOrd="2" destOrd="0" parTransId="{0228A9B4-A8DF-4E0C-8042-440943C7A325}" sibTransId="{917ACD4D-0224-4264-BA9B-C25017A7870B}"/>
    <dgm:cxn modelId="{3521E45E-C7D6-4560-B8E8-6C7189011619}" type="presOf" srcId="{86485E3B-D982-45EF-8737-B6432227B2B6}" destId="{72D50FDB-9E2A-49DA-909A-898F251DFABB}" srcOrd="0" destOrd="0" presId="urn:microsoft.com/office/officeart/2005/8/layout/vProcess5"/>
    <dgm:cxn modelId="{4018BFC2-3D48-4580-B9CE-1BE04970809D}" srcId="{8416136A-AA5B-4341-816C-173078BFE114}" destId="{468AE80C-0B45-4123-A201-05465F49B5B0}" srcOrd="1" destOrd="0" parTransId="{73736669-F83A-48B5-8E73-2837BB008EBF}" sibTransId="{345B8918-201B-411B-8A7F-9E38BEA2337E}"/>
    <dgm:cxn modelId="{8661E313-0EEC-4794-9361-BD79456CFD06}" type="presOf" srcId="{271F0439-652F-4639-B1C9-3E143A3D90A7}" destId="{29CF8B5D-0AEC-4BA0-97A2-82399F6943BF}" srcOrd="0" destOrd="0" presId="urn:microsoft.com/office/officeart/2005/8/layout/vProcess5"/>
    <dgm:cxn modelId="{EF7153C6-D8C9-4BF0-80EA-AF1C2FC277C2}" type="presParOf" srcId="{9B659016-4B19-4E21-AE07-67873AE0A7BF}" destId="{9014D206-18F8-4695-8369-CE814F9126C6}" srcOrd="0" destOrd="0" presId="urn:microsoft.com/office/officeart/2005/8/layout/vProcess5"/>
    <dgm:cxn modelId="{3C687038-5844-43B0-98A8-A0028A7EE5BE}" type="presParOf" srcId="{9B659016-4B19-4E21-AE07-67873AE0A7BF}" destId="{72D50FDB-9E2A-49DA-909A-898F251DFABB}" srcOrd="1" destOrd="0" presId="urn:microsoft.com/office/officeart/2005/8/layout/vProcess5"/>
    <dgm:cxn modelId="{A56B040A-1C17-44BD-98BB-DB604829D69E}" type="presParOf" srcId="{9B659016-4B19-4E21-AE07-67873AE0A7BF}" destId="{4187CB46-77DB-4533-9023-953939629928}" srcOrd="2" destOrd="0" presId="urn:microsoft.com/office/officeart/2005/8/layout/vProcess5"/>
    <dgm:cxn modelId="{FD319B42-D270-4AC7-B5C5-FB7D65021409}" type="presParOf" srcId="{9B659016-4B19-4E21-AE07-67873AE0A7BF}" destId="{CACCD237-28EE-4C76-956F-E76860F6B16C}" srcOrd="3" destOrd="0" presId="urn:microsoft.com/office/officeart/2005/8/layout/vProcess5"/>
    <dgm:cxn modelId="{EB118B48-54DD-4C1F-B106-7D8B36E6AB03}" type="presParOf" srcId="{9B659016-4B19-4E21-AE07-67873AE0A7BF}" destId="{48DC381C-63AB-4C9C-94D5-14AF73250253}" srcOrd="4" destOrd="0" presId="urn:microsoft.com/office/officeart/2005/8/layout/vProcess5"/>
    <dgm:cxn modelId="{4CE6AA20-3E0C-4CA1-BC61-7DEAE5B3E89F}" type="presParOf" srcId="{9B659016-4B19-4E21-AE07-67873AE0A7BF}" destId="{29CF8B5D-0AEC-4BA0-97A2-82399F6943BF}" srcOrd="5" destOrd="0" presId="urn:microsoft.com/office/officeart/2005/8/layout/vProcess5"/>
    <dgm:cxn modelId="{B8AA83D3-58D5-4A6C-B5BA-743ECFD72B83}" type="presParOf" srcId="{9B659016-4B19-4E21-AE07-67873AE0A7BF}" destId="{96415642-7AF4-40F6-A769-EA08D150BB22}" srcOrd="6" destOrd="0" presId="urn:microsoft.com/office/officeart/2005/8/layout/vProcess5"/>
    <dgm:cxn modelId="{9AF1D4FB-3F1E-4CA7-AA0C-C6BA9319D277}" type="presParOf" srcId="{9B659016-4B19-4E21-AE07-67873AE0A7BF}" destId="{B0C57BA9-4521-4598-B854-001F8F9282F5}" srcOrd="7" destOrd="0" presId="urn:microsoft.com/office/officeart/2005/8/layout/vProcess5"/>
    <dgm:cxn modelId="{4A3310A7-40A0-4342-8D32-48B8FAC19736}" type="presParOf" srcId="{9B659016-4B19-4E21-AE07-67873AE0A7BF}" destId="{99E55DF0-B7EE-4866-8190-060936729DB6}" srcOrd="8" destOrd="0" presId="urn:microsoft.com/office/officeart/2005/8/layout/vProcess5"/>
    <dgm:cxn modelId="{0E0E0738-DE1D-4B86-9D27-F258175D9144}" type="presParOf" srcId="{9B659016-4B19-4E21-AE07-67873AE0A7BF}" destId="{E354BA05-BF6D-470B-A9DC-66C3D48276E4}" srcOrd="9" destOrd="0" presId="urn:microsoft.com/office/officeart/2005/8/layout/vProcess5"/>
    <dgm:cxn modelId="{8C9BF9FD-6248-4D01-9910-8C11F84A3F67}" type="presParOf" srcId="{9B659016-4B19-4E21-AE07-67873AE0A7BF}" destId="{CC025A60-8317-4C3F-B7A2-39A91316E629}" srcOrd="10" destOrd="0" presId="urn:microsoft.com/office/officeart/2005/8/layout/vProcess5"/>
    <dgm:cxn modelId="{5734AD36-FAA8-451A-BD05-75452027D42A}" type="presParOf" srcId="{9B659016-4B19-4E21-AE07-67873AE0A7BF}" destId="{FBDCEEC3-B811-4E9B-8DFA-8D2C80D3DAD3}" srcOrd="11"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696710" cy="4128135"/>
        <a:chOff x="0" y="0"/>
        <a:chExt cx="6696710" cy="4128135"/>
      </a:xfrm>
    </dsp:grpSpPr>
    <dsp:sp modelId="{72D50FDB-9E2A-49DA-909A-898F251DFABB}">
      <dsp:nvSpPr>
        <dsp:cNvPr id="3" name="Rounded Rectangle 2"/>
        <dsp:cNvSpPr/>
      </dsp:nvSpPr>
      <dsp:spPr bwMode="white">
        <a:xfrm>
          <a:off x="0" y="0"/>
          <a:ext cx="5357368" cy="90819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53340" tIns="53340" rIns="53340" bIns="53340" anchor="ctr"/>
        <a:lstStyle>
          <a:lvl1pPr algn="l">
            <a:defRPr sz="14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el-GR" dirty="0"/>
            <a:t>Φάση 1</a:t>
          </a:r>
          <a:r>
            <a:rPr lang="el-GR" baseline="30000" dirty="0"/>
            <a:t>η</a:t>
          </a:r>
          <a:r>
            <a:rPr lang="el-GR" dirty="0"/>
            <a:t> </a:t>
          </a:r>
          <a:r>
            <a:rPr lang="en-US" dirty="0"/>
            <a:t>:</a:t>
          </a:r>
          <a:r>
            <a:rPr lang="el-GR" dirty="0"/>
            <a:t> </a:t>
          </a:r>
          <a:r>
            <a:rPr lang="el-GR" i="1" dirty="0"/>
            <a:t>ΘΕΣΠΙΣΗ ΣΧΕΣΕΩΝ ΚΑΙ ΔΙΑΧΕΙΡΙΣΗ - ΔΙΑΣΦΑΛΙΣΗ ΕΜΠΙΣΤΕΥΤΙΚΟΤΗΤΑΣ </a:t>
          </a:r>
          <a:endParaRPr lang="el-GR" dirty="0"/>
        </a:p>
      </dsp:txBody>
      <dsp:txXfrm>
        <a:off x="0" y="0"/>
        <a:ext cx="5357368" cy="908190"/>
      </dsp:txXfrm>
    </dsp:sp>
    <dsp:sp modelId="{4187CB46-77DB-4533-9023-953939629928}">
      <dsp:nvSpPr>
        <dsp:cNvPr id="4" name="Rounded Rectangle 3"/>
        <dsp:cNvSpPr/>
      </dsp:nvSpPr>
      <dsp:spPr bwMode="white">
        <a:xfrm>
          <a:off x="448680" y="1073315"/>
          <a:ext cx="5357368" cy="90819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53340" tIns="53340" rIns="53340" bIns="53340" anchor="ctr"/>
        <a:lstStyle>
          <a:lvl1pPr algn="l">
            <a:defRPr sz="14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el-GR" i="1"/>
            <a:t>Φάση 2</a:t>
          </a:r>
          <a:r>
            <a:rPr lang="el-GR" i="1" baseline="30000"/>
            <a:t>η</a:t>
          </a:r>
          <a:r>
            <a:rPr lang="el-GR" i="1"/>
            <a:t> </a:t>
          </a:r>
          <a:r>
            <a:rPr lang="en-US" i="1"/>
            <a:t>:</a:t>
          </a:r>
          <a:r>
            <a:rPr lang="el-GR" i="1"/>
            <a:t> ΟΙ ΣΚΕΨΕΙΣ ΤΟΥΣ - ΔΙΕΡΕΥΝΗΣΗ ΣΧΕΤΙΚΑ ΜΕ ΤΑ ΠΛΕΟΝΕΚΤΗΜΑΤΑ/ΜΕΙΟΝΕΚΤΗΜΑΤΑ - ΠΑΡΟΧΗ ΕΝΗΜΕΡΩΣΗΣ</a:t>
          </a:r>
          <a:endParaRPr lang="el-GR"/>
        </a:p>
      </dsp:txBody>
      <dsp:txXfrm>
        <a:off x="448680" y="1073315"/>
        <a:ext cx="5357368" cy="908190"/>
      </dsp:txXfrm>
    </dsp:sp>
    <dsp:sp modelId="{CACCD237-28EE-4C76-956F-E76860F6B16C}">
      <dsp:nvSpPr>
        <dsp:cNvPr id="5" name="Rounded Rectangle 4"/>
        <dsp:cNvSpPr/>
      </dsp:nvSpPr>
      <dsp:spPr bwMode="white">
        <a:xfrm>
          <a:off x="890662" y="2146630"/>
          <a:ext cx="5357368" cy="90819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53340" tIns="53340" rIns="53340" bIns="53340" anchor="ctr"/>
        <a:lstStyle>
          <a:lvl1pPr algn="l">
            <a:defRPr sz="14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el-GR" i="1" dirty="0"/>
            <a:t>Φάση 3</a:t>
          </a:r>
          <a:r>
            <a:rPr lang="el-GR" i="1" baseline="30000" dirty="0"/>
            <a:t>η</a:t>
          </a:r>
          <a:r>
            <a:rPr lang="el-GR" i="1" dirty="0"/>
            <a:t> </a:t>
          </a:r>
          <a:r>
            <a:rPr lang="en-US" i="1" dirty="0"/>
            <a:t>:</a:t>
          </a:r>
          <a:r>
            <a:rPr lang="el-GR" i="1" dirty="0"/>
            <a:t> ΑΞΙΟΛΟΓΗΣΗ ΚΑΙ ΕΝΙΣΧΥΣΗ ΤΩΝ ΚΙΝΗΤΡΩΝ ΜΕ ΤΗ ΧΡΉΣΗ ΤΟΥ ΔΕΙΚΤΗ ΕΤΟΙΜΌΤΗΤΑΣ</a:t>
          </a:r>
          <a:endParaRPr lang="el-GR" dirty="0"/>
        </a:p>
      </dsp:txBody>
      <dsp:txXfrm>
        <a:off x="890662" y="2146630"/>
        <a:ext cx="5357368" cy="908190"/>
      </dsp:txXfrm>
    </dsp:sp>
    <dsp:sp modelId="{48DC381C-63AB-4C9C-94D5-14AF73250253}">
      <dsp:nvSpPr>
        <dsp:cNvPr id="6" name="Rounded Rectangle 5"/>
        <dsp:cNvSpPr/>
      </dsp:nvSpPr>
      <dsp:spPr bwMode="white">
        <a:xfrm>
          <a:off x="1339342" y="3219945"/>
          <a:ext cx="5357368" cy="90819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53340" tIns="53340" rIns="53340" bIns="53340" anchor="ctr"/>
        <a:lstStyle>
          <a:lvl1pPr algn="l">
            <a:defRPr sz="14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el-GR" i="1"/>
            <a:t>Φάση 4</a:t>
          </a:r>
          <a:r>
            <a:rPr lang="el-GR" i="1" baseline="30000"/>
            <a:t>η</a:t>
          </a:r>
          <a:r>
            <a:rPr lang="el-GR" i="1"/>
            <a:t> </a:t>
          </a:r>
          <a:r>
            <a:rPr lang="en-US" i="1"/>
            <a:t>:</a:t>
          </a:r>
          <a:r>
            <a:rPr lang="el-GR" i="1"/>
            <a:t> ΝΑ ΔΙΑΠΡΑΓΜΑΤΕΥΤΕΙΤΕ ΕΝΑ ΣΧΕΔΙΟ, ΝΑ ΣΥΝΟΨΙΣΕΤΕ ΚΑΙ ΝΑ ΤΕΛΕΙΩΣΕΤΕ ΜΕ ΘΕΤΙΚΟ ΠΡΟΣΗΜΟ</a:t>
          </a:r>
          <a:r>
            <a:rPr lang="en-US" i="1" baseline="30000"/>
            <a:t> </a:t>
          </a:r>
          <a:endParaRPr lang="el-GR"/>
        </a:p>
      </dsp:txBody>
      <dsp:txXfrm>
        <a:off x="1339342" y="3219945"/>
        <a:ext cx="5357368" cy="908190"/>
      </dsp:txXfrm>
    </dsp:sp>
    <dsp:sp modelId="{29CF8B5D-0AEC-4BA0-97A2-82399F6943BF}">
      <dsp:nvSpPr>
        <dsp:cNvPr id="7" name="Down Arrow 6"/>
        <dsp:cNvSpPr/>
      </dsp:nvSpPr>
      <dsp:spPr bwMode="white">
        <a:xfrm>
          <a:off x="4767045" y="695591"/>
          <a:ext cx="590323" cy="590323"/>
        </a:xfrm>
        <a:prstGeom prst="downArrow">
          <a:avLst>
            <a:gd name="adj1" fmla="val 55000"/>
            <a:gd name="adj2" fmla="val 45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30480" tIns="30480" rIns="30480" bIns="30480" anchor="ctr"/>
        <a:lstStyle>
          <a:lvl1pPr algn="ctr">
            <a:defRPr sz="24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endParaRPr lang="el-GR">
            <a:solidFill>
              <a:schemeClr val="dk1"/>
            </a:solidFill>
          </a:endParaRPr>
        </a:p>
      </dsp:txBody>
      <dsp:txXfrm>
        <a:off x="4767045" y="695591"/>
        <a:ext cx="590323" cy="590323"/>
      </dsp:txXfrm>
    </dsp:sp>
    <dsp:sp modelId="{96415642-7AF4-40F6-A769-EA08D150BB22}">
      <dsp:nvSpPr>
        <dsp:cNvPr id="8" name="Down Arrow 7"/>
        <dsp:cNvSpPr/>
      </dsp:nvSpPr>
      <dsp:spPr bwMode="white">
        <a:xfrm>
          <a:off x="5215724" y="1768906"/>
          <a:ext cx="590323" cy="590323"/>
        </a:xfrm>
        <a:prstGeom prst="downArrow">
          <a:avLst>
            <a:gd name="adj1" fmla="val 55000"/>
            <a:gd name="adj2" fmla="val 45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30480" tIns="30480" rIns="30480" bIns="30480" anchor="ctr"/>
        <a:lstStyle>
          <a:lvl1pPr algn="ctr">
            <a:defRPr sz="24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endParaRPr lang="el-GR">
            <a:solidFill>
              <a:schemeClr val="dk1"/>
            </a:solidFill>
          </a:endParaRPr>
        </a:p>
      </dsp:txBody>
      <dsp:txXfrm>
        <a:off x="5215724" y="1768906"/>
        <a:ext cx="590323" cy="590323"/>
      </dsp:txXfrm>
    </dsp:sp>
    <dsp:sp modelId="{B0C57BA9-4521-4598-B854-001F8F9282F5}">
      <dsp:nvSpPr>
        <dsp:cNvPr id="9" name="Down Arrow 8"/>
        <dsp:cNvSpPr/>
      </dsp:nvSpPr>
      <dsp:spPr bwMode="white">
        <a:xfrm>
          <a:off x="5657707" y="2842221"/>
          <a:ext cx="590323" cy="590323"/>
        </a:xfrm>
        <a:prstGeom prst="downArrow">
          <a:avLst>
            <a:gd name="adj1" fmla="val 55000"/>
            <a:gd name="adj2" fmla="val 45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30480" tIns="30480" rIns="30480" bIns="30480" anchor="ctr"/>
        <a:lstStyle>
          <a:lvl1pPr algn="ctr">
            <a:defRPr sz="24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endParaRPr lang="el-GR">
            <a:solidFill>
              <a:schemeClr val="dk1"/>
            </a:solidFill>
          </a:endParaRPr>
        </a:p>
      </dsp:txBody>
      <dsp:txXfrm>
        <a:off x="5657707" y="2842221"/>
        <a:ext cx="590323" cy="59032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75" name="Google Shape;17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26" name="Google Shape;22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9"/>
        <p:cNvGrpSpPr/>
        <p:nvPr/>
      </p:nvGrpSpPr>
      <p:grpSpPr>
        <a:xfrm>
          <a:off x="0" y="0"/>
          <a:ext cx="0" cy="0"/>
          <a:chOff x="0" y="0"/>
          <a:chExt cx="0" cy="0"/>
        </a:xfrm>
      </p:grpSpPr>
      <p:sp>
        <p:nvSpPr>
          <p:cNvPr id="230" name="Google Shape;23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31" name="Google Shape;23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hasCustomPrompt="1"/>
          </p:nvPr>
        </p:nvSpPr>
        <p:spPr>
          <a:xfrm>
            <a:off x="1507067" y="2404534"/>
            <a:ext cx="7766936" cy="1646302"/>
          </a:xfrm>
        </p:spPr>
        <p:txBody>
          <a:bodyPr anchor="b">
            <a:noAutofit/>
          </a:bodyPr>
          <a:lstStyle>
            <a:lvl1pPr algn="r">
              <a:defRPr sz="5400">
                <a:solidFill>
                  <a:schemeClr val="accent1"/>
                </a:solidFill>
              </a:defRPr>
            </a:lvl1pPr>
          </a:lstStyle>
          <a:p>
            <a:r>
              <a:rPr lang="el-GR"/>
              <a:t>Στυλ κύριου τίτλου</a:t>
            </a:r>
            <a:endParaRPr lang="en-US" dirty="0"/>
          </a:p>
        </p:txBody>
      </p:sp>
      <p:sp>
        <p:nvSpPr>
          <p:cNvPr id="3" name="Subtitle 2"/>
          <p:cNvSpPr>
            <a:spLocks noGrp="1"/>
          </p:cNvSpPr>
          <p:nvPr>
            <p:ph type="subTitle" idx="1" hasCustomPrompt="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6AC85BAF-9DF7-4708-A43B-0ED2DB5043D6}"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220421-8C61-4ABB-90DA-59FF0D232ACF}" type="slidenum">
              <a:rPr lang="el-GR" smtClean="0"/>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5" y="609600"/>
            <a:ext cx="8596668" cy="3403600"/>
          </a:xfrm>
        </p:spPr>
        <p:txBody>
          <a:bodyPr anchor="ctr">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hasCustomPrompt="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endParaRPr lang="el-GR"/>
          </a:p>
        </p:txBody>
      </p:sp>
      <p:sp>
        <p:nvSpPr>
          <p:cNvPr id="4" name="Date Placeholder 3"/>
          <p:cNvSpPr>
            <a:spLocks noGrp="1"/>
          </p:cNvSpPr>
          <p:nvPr>
            <p:ph type="dt" sz="half" idx="10"/>
          </p:nvPr>
        </p:nvSpPr>
        <p:spPr/>
        <p:txBody>
          <a:bodyPr/>
          <a:lstStyle/>
          <a:p>
            <a:fld id="{6AC85BAF-9DF7-4708-A43B-0ED2DB5043D6}"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220421-8C61-4ABB-90DA-59FF0D232ACF}" type="slidenum">
              <a:rPr lang="el-GR" smtClean="0"/>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hasCustomPrompt="1"/>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endParaRPr lang="el-GR"/>
          </a:p>
        </p:txBody>
      </p:sp>
      <p:sp>
        <p:nvSpPr>
          <p:cNvPr id="3" name="Text Placeholder 2"/>
          <p:cNvSpPr>
            <a:spLocks noGrp="1"/>
          </p:cNvSpPr>
          <p:nvPr>
            <p:ph type="body" idx="1" hasCustomPrompt="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endParaRPr lang="el-GR"/>
          </a:p>
        </p:txBody>
      </p:sp>
      <p:sp>
        <p:nvSpPr>
          <p:cNvPr id="4" name="Date Placeholder 3"/>
          <p:cNvSpPr>
            <a:spLocks noGrp="1"/>
          </p:cNvSpPr>
          <p:nvPr>
            <p:ph type="dt" sz="half" idx="10"/>
          </p:nvPr>
        </p:nvSpPr>
        <p:spPr/>
        <p:txBody>
          <a:bodyPr/>
          <a:lstStyle/>
          <a:p>
            <a:fld id="{6AC85BAF-9DF7-4708-A43B-0ED2DB5043D6}"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220421-8C61-4ABB-90DA-59FF0D232ACF}" type="slidenum">
              <a:rPr lang="el-GR" smtClean="0"/>
            </a:fld>
            <a:endParaRPr lang="el-G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5" y="1931988"/>
            <a:ext cx="8596668" cy="2595460"/>
          </a:xfrm>
        </p:spPr>
        <p:txBody>
          <a:bodyPr anchor="b">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hasCustomPrompt="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endParaRPr lang="el-GR"/>
          </a:p>
        </p:txBody>
      </p:sp>
      <p:sp>
        <p:nvSpPr>
          <p:cNvPr id="4" name="Date Placeholder 3"/>
          <p:cNvSpPr>
            <a:spLocks noGrp="1"/>
          </p:cNvSpPr>
          <p:nvPr>
            <p:ph type="dt" sz="half" idx="10"/>
          </p:nvPr>
        </p:nvSpPr>
        <p:spPr/>
        <p:txBody>
          <a:bodyPr/>
          <a:lstStyle/>
          <a:p>
            <a:fld id="{6AC85BAF-9DF7-4708-A43B-0ED2DB5043D6}"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220421-8C61-4ABB-90DA-59FF0D232ACF}" type="slidenum">
              <a:rPr lang="el-GR" smtClean="0"/>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hasCustomPrompt="1"/>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endParaRPr lang="el-GR"/>
          </a:p>
        </p:txBody>
      </p:sp>
      <p:sp>
        <p:nvSpPr>
          <p:cNvPr id="3" name="Text Placeholder 2"/>
          <p:cNvSpPr>
            <a:spLocks noGrp="1"/>
          </p:cNvSpPr>
          <p:nvPr>
            <p:ph type="body" idx="1" hasCustomPrompt="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endParaRPr lang="el-GR"/>
          </a:p>
        </p:txBody>
      </p:sp>
      <p:sp>
        <p:nvSpPr>
          <p:cNvPr id="4" name="Date Placeholder 3"/>
          <p:cNvSpPr>
            <a:spLocks noGrp="1"/>
          </p:cNvSpPr>
          <p:nvPr>
            <p:ph type="dt" sz="half" idx="10"/>
          </p:nvPr>
        </p:nvSpPr>
        <p:spPr/>
        <p:txBody>
          <a:bodyPr/>
          <a:lstStyle/>
          <a:p>
            <a:fld id="{6AC85BAF-9DF7-4708-A43B-0ED2DB5043D6}"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220421-8C61-4ABB-90DA-59FF0D232ACF}" type="slidenum">
              <a:rPr lang="el-GR" smtClean="0"/>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799" y="609600"/>
            <a:ext cx="8588203"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hasCustomPrompt="1"/>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endParaRPr lang="el-GR"/>
          </a:p>
        </p:txBody>
      </p:sp>
      <p:sp>
        <p:nvSpPr>
          <p:cNvPr id="3" name="Text Placeholder 2"/>
          <p:cNvSpPr>
            <a:spLocks noGrp="1"/>
          </p:cNvSpPr>
          <p:nvPr>
            <p:ph type="body" idx="1" hasCustomPrompt="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endParaRPr lang="el-GR"/>
          </a:p>
        </p:txBody>
      </p:sp>
      <p:sp>
        <p:nvSpPr>
          <p:cNvPr id="4" name="Date Placeholder 3"/>
          <p:cNvSpPr>
            <a:spLocks noGrp="1"/>
          </p:cNvSpPr>
          <p:nvPr>
            <p:ph type="dt" sz="half" idx="10"/>
          </p:nvPr>
        </p:nvSpPr>
        <p:spPr/>
        <p:txBody>
          <a:bodyPr/>
          <a:lstStyle/>
          <a:p>
            <a:fld id="{6AC85BAF-9DF7-4708-A43B-0ED2DB5043D6}"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220421-8C61-4ABB-90DA-59FF0D232ACF}" type="slidenum">
              <a:rPr lang="el-GR" smtClean="0"/>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Στυλ κύριου τίτλου</a:t>
            </a:r>
            <a:endParaRPr lang="en-US" dirty="0"/>
          </a:p>
        </p:txBody>
      </p:sp>
      <p:sp>
        <p:nvSpPr>
          <p:cNvPr id="3" name="Vertical Text Placeholder 2"/>
          <p:cNvSpPr>
            <a:spLocks noGrp="1"/>
          </p:cNvSpPr>
          <p:nvPr>
            <p:ph type="body" orient="vert" idx="1" hasCustomPrompt="1"/>
          </p:nvPr>
        </p:nvSpPr>
        <p:spPr/>
        <p:txBody>
          <a:bodyPr vert="eaVert"/>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6AC85BAF-9DF7-4708-A43B-0ED2DB5043D6}"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220421-8C61-4ABB-90DA-59FF0D232ACF}" type="slidenum">
              <a:rPr lang="el-GR" smtClean="0"/>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967673" y="609599"/>
            <a:ext cx="1304743" cy="5251451"/>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hasCustomPrompt="1"/>
          </p:nvPr>
        </p:nvSpPr>
        <p:spPr>
          <a:xfrm>
            <a:off x="677335" y="609600"/>
            <a:ext cx="7060150" cy="5251450"/>
          </a:xfrm>
        </p:spPr>
        <p:txBody>
          <a:bodyPr vert="eaVert"/>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6AC85BAF-9DF7-4708-A43B-0ED2DB5043D6}"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220421-8C61-4ABB-90DA-59FF0D232ACF}" type="slidenum">
              <a:rPr lang="el-GR" smtClean="0"/>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l-GR"/>
              <a:t>Στυλ κύριου τίτλου</a:t>
            </a:r>
            <a:endParaRPr lang="en-US" dirty="0"/>
          </a:p>
        </p:txBody>
      </p:sp>
      <p:sp>
        <p:nvSpPr>
          <p:cNvPr id="3" name="Content Placeholder 2"/>
          <p:cNvSpPr>
            <a:spLocks noGrp="1"/>
          </p:cNvSpPr>
          <p:nvPr>
            <p:ph idx="1" hasCustomPrompt="1"/>
          </p:nvPr>
        </p:nvSpPr>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6AC85BAF-9DF7-4708-A43B-0ED2DB5043D6}"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220421-8C61-4ABB-90DA-59FF0D232ACF}" type="slidenum">
              <a:rPr lang="el-GR" smtClean="0"/>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5" y="2700867"/>
            <a:ext cx="8596668" cy="1826581"/>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hasCustomPrompt="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endParaRPr lang="el-GR"/>
          </a:p>
        </p:txBody>
      </p:sp>
      <p:sp>
        <p:nvSpPr>
          <p:cNvPr id="4" name="Date Placeholder 3"/>
          <p:cNvSpPr>
            <a:spLocks noGrp="1"/>
          </p:cNvSpPr>
          <p:nvPr>
            <p:ph type="dt" sz="half" idx="10"/>
          </p:nvPr>
        </p:nvSpPr>
        <p:spPr/>
        <p:txBody>
          <a:bodyPr/>
          <a:lstStyle/>
          <a:p>
            <a:fld id="{6AC85BAF-9DF7-4708-A43B-0ED2DB5043D6}"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220421-8C61-4ABB-90DA-59FF0D232ACF}" type="slidenum">
              <a:rPr lang="el-GR" smtClean="0"/>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Στυλ κύριου τίτλου</a:t>
            </a:r>
            <a:endParaRPr lang="en-US" dirty="0"/>
          </a:p>
        </p:txBody>
      </p:sp>
      <p:sp>
        <p:nvSpPr>
          <p:cNvPr id="3" name="Content Placeholder 2"/>
          <p:cNvSpPr>
            <a:spLocks noGrp="1"/>
          </p:cNvSpPr>
          <p:nvPr>
            <p:ph sz="half" idx="1" hasCustomPrompt="1"/>
          </p:nvPr>
        </p:nvSpPr>
        <p:spPr>
          <a:xfrm>
            <a:off x="677334" y="2160589"/>
            <a:ext cx="4184035" cy="3880772"/>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dirty="0"/>
          </a:p>
        </p:txBody>
      </p:sp>
      <p:sp>
        <p:nvSpPr>
          <p:cNvPr id="4" name="Content Placeholder 3"/>
          <p:cNvSpPr>
            <a:spLocks noGrp="1"/>
          </p:cNvSpPr>
          <p:nvPr>
            <p:ph sz="half" idx="2" hasCustomPrompt="1"/>
          </p:nvPr>
        </p:nvSpPr>
        <p:spPr>
          <a:xfrm>
            <a:off x="5089970" y="2160589"/>
            <a:ext cx="4184034" cy="3880773"/>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6AC85BAF-9DF7-4708-A43B-0ED2DB5043D6}"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5220421-8C61-4ABB-90DA-59FF0D232ACF}" type="slidenum">
              <a:rPr lang="el-GR" smtClean="0"/>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hasCustomPrompt="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endParaRPr lang="el-GR"/>
          </a:p>
        </p:txBody>
      </p:sp>
      <p:sp>
        <p:nvSpPr>
          <p:cNvPr id="4" name="Content Placeholder 3"/>
          <p:cNvSpPr>
            <a:spLocks noGrp="1"/>
          </p:cNvSpPr>
          <p:nvPr>
            <p:ph sz="half" idx="2" hasCustomPrompt="1"/>
          </p:nvPr>
        </p:nvSpPr>
        <p:spPr>
          <a:xfrm>
            <a:off x="675745" y="2737245"/>
            <a:ext cx="4185623" cy="3304117"/>
          </a:xfrm>
        </p:spPr>
        <p:txBody>
          <a:bodyPr>
            <a:normAutofit/>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dirty="0"/>
          </a:p>
        </p:txBody>
      </p:sp>
      <p:sp>
        <p:nvSpPr>
          <p:cNvPr id="5" name="Text Placeholder 4"/>
          <p:cNvSpPr>
            <a:spLocks noGrp="1"/>
          </p:cNvSpPr>
          <p:nvPr>
            <p:ph type="body" sz="quarter" idx="3" hasCustomPrompt="1"/>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endParaRPr lang="el-GR"/>
          </a:p>
        </p:txBody>
      </p:sp>
      <p:sp>
        <p:nvSpPr>
          <p:cNvPr id="6" name="Content Placeholder 5"/>
          <p:cNvSpPr>
            <a:spLocks noGrp="1"/>
          </p:cNvSpPr>
          <p:nvPr>
            <p:ph sz="quarter" idx="4" hasCustomPrompt="1"/>
          </p:nvPr>
        </p:nvSpPr>
        <p:spPr>
          <a:xfrm>
            <a:off x="5088384" y="2737245"/>
            <a:ext cx="4185617" cy="3304117"/>
          </a:xfrm>
        </p:spPr>
        <p:txBody>
          <a:bodyPr>
            <a:normAutofit/>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6AC85BAF-9DF7-4708-A43B-0ED2DB5043D6}" type="datetimeFigureOut">
              <a:rPr lang="el-GR" smtClean="0"/>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5220421-8C61-4ABB-90DA-59FF0D232ACF}" type="slidenum">
              <a:rPr lang="el-GR" smtClean="0"/>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09600"/>
            <a:ext cx="8596668" cy="13208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6AC85BAF-9DF7-4708-A43B-0ED2DB5043D6}" type="datetimeFigureOut">
              <a:rPr lang="el-GR" smtClean="0"/>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5220421-8C61-4ABB-90DA-59FF0D232ACF}" type="slidenum">
              <a:rPr lang="el-GR" smtClean="0"/>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85BAF-9DF7-4708-A43B-0ED2DB5043D6}" type="datetimeFigureOut">
              <a:rPr lang="el-GR" smtClean="0"/>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5220421-8C61-4ABB-90DA-59FF0D232ACF}" type="slidenum">
              <a:rPr lang="el-GR" smtClean="0"/>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1498604"/>
            <a:ext cx="3854528" cy="1278466"/>
          </a:xfrm>
        </p:spPr>
        <p:txBody>
          <a:bodyPr anchor="b">
            <a:normAutofit/>
          </a:bodyPr>
          <a:lstStyle>
            <a:lvl1pPr>
              <a:defRPr sz="2000"/>
            </a:lvl1pPr>
          </a:lstStyle>
          <a:p>
            <a:r>
              <a:rPr lang="el-GR"/>
              <a:t>Στυλ κύριου τίτλου</a:t>
            </a:r>
            <a:endParaRPr lang="en-US" dirty="0"/>
          </a:p>
        </p:txBody>
      </p:sp>
      <p:sp>
        <p:nvSpPr>
          <p:cNvPr id="3" name="Content Placeholder 2"/>
          <p:cNvSpPr>
            <a:spLocks noGrp="1"/>
          </p:cNvSpPr>
          <p:nvPr>
            <p:ph idx="1" hasCustomPrompt="1"/>
          </p:nvPr>
        </p:nvSpPr>
        <p:spPr>
          <a:xfrm>
            <a:off x="4760461" y="514924"/>
            <a:ext cx="4513541" cy="5526437"/>
          </a:xfrm>
        </p:spPr>
        <p:txBody>
          <a:bodyPr>
            <a:normAutofit/>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dirty="0"/>
          </a:p>
        </p:txBody>
      </p:sp>
      <p:sp>
        <p:nvSpPr>
          <p:cNvPr id="4" name="Text Placeholder 3"/>
          <p:cNvSpPr>
            <a:spLocks noGrp="1"/>
          </p:cNvSpPr>
          <p:nvPr>
            <p:ph type="body" sz="half" idx="2" hasCustomPrompt="1"/>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l-GR"/>
              <a:t>Στυλ υποδείγματος κειμένου</a:t>
            </a:r>
            <a:endParaRPr lang="el-GR"/>
          </a:p>
        </p:txBody>
      </p:sp>
      <p:sp>
        <p:nvSpPr>
          <p:cNvPr id="5" name="Date Placeholder 4"/>
          <p:cNvSpPr>
            <a:spLocks noGrp="1"/>
          </p:cNvSpPr>
          <p:nvPr>
            <p:ph type="dt" sz="half" idx="10"/>
          </p:nvPr>
        </p:nvSpPr>
        <p:spPr/>
        <p:txBody>
          <a:bodyPr/>
          <a:lstStyle/>
          <a:p>
            <a:fld id="{6AC85BAF-9DF7-4708-A43B-0ED2DB5043D6}"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5220421-8C61-4ABB-90DA-59FF0D232ACF}" type="slidenum">
              <a:rPr lang="el-GR" smtClean="0"/>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4800600"/>
            <a:ext cx="859666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hasCustomPrompt="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endParaRPr lang="el-GR"/>
          </a:p>
        </p:txBody>
      </p:sp>
      <p:sp>
        <p:nvSpPr>
          <p:cNvPr id="5" name="Date Placeholder 4"/>
          <p:cNvSpPr>
            <a:spLocks noGrp="1"/>
          </p:cNvSpPr>
          <p:nvPr>
            <p:ph type="dt" sz="half" idx="10"/>
          </p:nvPr>
        </p:nvSpPr>
        <p:spPr/>
        <p:txBody>
          <a:bodyPr/>
          <a:lstStyle/>
          <a:p>
            <a:fld id="{6AC85BAF-9DF7-4708-A43B-0ED2DB5043D6}"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5220421-8C61-4ABB-90DA-59FF0D232ACF}" type="slidenum">
              <a:rPr lang="el-GR" smtClean="0"/>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C85BAF-9DF7-4708-A43B-0ED2DB5043D6}" type="datetimeFigureOut">
              <a:rPr lang="el-GR" smtClean="0"/>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5220421-8C61-4ABB-90DA-59FF0D232ACF}" type="slidenum">
              <a:rPr lang="el-GR" smtClean="0"/>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iprc.indiana.edu/training/courses/intro-to-MI/a_01_01_01.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hyperlink" Target="https://www.indianasbirt.org/sbirt-in-indiana"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hyperlink" Target="https://www.indianasbirt.org/resources/140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556260" y="3594100"/>
            <a:ext cx="7381875" cy="2447290"/>
          </a:xfrm>
        </p:spPr>
        <p:style>
          <a:lnRef idx="2">
            <a:schemeClr val="accent6"/>
          </a:lnRef>
          <a:fillRef idx="1">
            <a:schemeClr val="lt1"/>
          </a:fillRef>
          <a:effectRef idx="0">
            <a:schemeClr val="accent6"/>
          </a:effectRef>
          <a:fontRef idx="minor">
            <a:schemeClr val="dk1"/>
          </a:fontRef>
        </p:style>
        <p:txBody>
          <a:bodyPr>
            <a:normAutofit lnSpcReduction="10000"/>
          </a:bodyPr>
          <a:lstStyle/>
          <a:p>
            <a:pPr marL="0" indent="0">
              <a:buNone/>
            </a:pPr>
            <a:endParaRPr lang="el-GR" b="1"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el-GR" dirty="0"/>
          </a:p>
          <a:p>
            <a:pPr marL="0" indent="0" algn="just">
              <a:buNone/>
            </a:pPr>
            <a:r>
              <a:rPr lang="el-GR" sz="2400" b="1" dirty="0">
                <a:latin typeface="Calibri Light" panose="020F0302020204030204" charset="0"/>
                <a:cs typeface="Calibri Light" panose="020F0302020204030204" charset="0"/>
              </a:rPr>
              <a:t>Εκπαίδευση με θέμα:“Ψυχική Υγεία και κλινικές παρεμβάσεις προσυμπτωματικής διάγνωσης και θεραπείας, Μοντέλο </a:t>
            </a:r>
            <a:r>
              <a:rPr lang="en-US" sz="2400" b="1" dirty="0">
                <a:latin typeface="Calibri Light" panose="020F0302020204030204" charset="0"/>
                <a:cs typeface="Calibri Light" panose="020F0302020204030204" charset="0"/>
              </a:rPr>
              <a:t>SBIRT”</a:t>
            </a:r>
            <a:r>
              <a:rPr lang="en-US" altLang="el-GR" sz="2400" b="1" dirty="0">
                <a:latin typeface="Calibri Light" panose="020F0302020204030204" charset="0"/>
                <a:cs typeface="Calibri Light" panose="020F0302020204030204" charset="0"/>
              </a:rPr>
              <a:t> </a:t>
            </a:r>
            <a:endParaRPr lang="en-US" altLang="el-GR" sz="2400" b="1" dirty="0">
              <a:latin typeface="Calibri Light" panose="020F0302020204030204" charset="0"/>
              <a:cs typeface="Calibri Light" panose="020F0302020204030204" charset="0"/>
            </a:endParaRPr>
          </a:p>
        </p:txBody>
      </p:sp>
      <p:pic>
        <p:nvPicPr>
          <p:cNvPr id="3074" name="Picture 2" descr="Process - New Hampshire SBIR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72615" y="5238115"/>
            <a:ext cx="3919220" cy="1316355"/>
          </a:xfrm>
          <a:prstGeom prst="rect">
            <a:avLst/>
          </a:prstGeom>
          <a:noFill/>
          <a:extLst>
            <a:ext uri="{909E8E84-426E-40DD-AFC4-6F175D3DCCD1}">
              <a14:hiddenFill xmlns:a14="http://schemas.microsoft.com/office/drawing/2010/main">
                <a:solidFill>
                  <a:srgbClr val="FFFFFF"/>
                </a:solidFill>
              </a14:hiddenFill>
            </a:ext>
          </a:extLst>
        </p:spPr>
      </p:pic>
      <p:pic>
        <p:nvPicPr>
          <p:cNvPr id="7" name="0 - Εικόνα" descr="220px-Upatras.jpg"/>
          <p:cNvPicPr/>
          <p:nvPr/>
        </p:nvPicPr>
        <p:blipFill>
          <a:blip r:embed="rId2" cstate="print"/>
          <a:srcRect/>
          <a:stretch>
            <a:fillRect/>
          </a:stretch>
        </p:blipFill>
        <p:spPr bwMode="auto">
          <a:xfrm>
            <a:off x="352425" y="379730"/>
            <a:ext cx="3547110" cy="2043430"/>
          </a:xfrm>
          <a:prstGeom prst="rect">
            <a:avLst/>
          </a:prstGeom>
          <a:noFill/>
          <a:ln w="9525">
            <a:noFill/>
            <a:miter lim="800000"/>
            <a:headEnd/>
            <a:tailEnd/>
          </a:ln>
        </p:spPr>
      </p:pic>
      <p:pic>
        <p:nvPicPr>
          <p:cNvPr id="100" name="Content Placeholder 99"/>
          <p:cNvPicPr>
            <a:picLocks noGrp="1"/>
          </p:cNvPicPr>
          <p:nvPr>
            <p:ph sz="half" idx="2"/>
          </p:nvPr>
        </p:nvPicPr>
        <p:blipFill>
          <a:blip r:embed="rId3"/>
          <a:stretch>
            <a:fillRect/>
          </a:stretch>
        </p:blipFill>
        <p:spPr>
          <a:xfrm>
            <a:off x="8347710" y="4167505"/>
            <a:ext cx="3550285" cy="2386965"/>
          </a:xfrm>
          <a:prstGeom prst="rect">
            <a:avLst/>
          </a:prstGeom>
          <a:noFill/>
          <a:ln w="9525">
            <a:noFill/>
          </a:ln>
        </p:spPr>
      </p:pic>
      <p:pic>
        <p:nvPicPr>
          <p:cNvPr id="4" name="Picture 3" descr="Τμήμα Επιστημών της Εκπαίδευσης και Κοινωνικής Εργασίας"/>
          <p:cNvPicPr>
            <a:picLocks noChangeAspect="1" noChangeArrowheads="1"/>
          </p:cNvPicPr>
          <p:nvPr/>
        </p:nvPicPr>
        <p:blipFill>
          <a:blip r:embed="rId4"/>
          <a:srcRect l="21137"/>
          <a:stretch>
            <a:fillRect/>
          </a:stretch>
        </p:blipFill>
        <p:spPr>
          <a:xfrm>
            <a:off x="368935" y="2422843"/>
            <a:ext cx="3530600" cy="954405"/>
          </a:xfrm>
          <a:prstGeom prst="rect">
            <a:avLst/>
          </a:prstGeom>
          <a:noFill/>
          <a:ln w="9525">
            <a:noFill/>
            <a:miter lim="800000"/>
            <a:headEnd/>
            <a:tailEnd/>
          </a:ln>
        </p:spPr>
      </p:pic>
      <p:pic>
        <p:nvPicPr>
          <p:cNvPr id="2" name="Picture 1"/>
          <p:cNvPicPr/>
          <p:nvPr/>
        </p:nvPicPr>
        <p:blipFill>
          <a:blip r:embed="rId5"/>
          <a:stretch>
            <a:fillRect/>
          </a:stretch>
        </p:blipFill>
        <p:spPr>
          <a:xfrm>
            <a:off x="4658995" y="763270"/>
            <a:ext cx="2857500" cy="1276350"/>
          </a:xfrm>
          <a:prstGeom prst="rect">
            <a:avLst/>
          </a:prstGeom>
          <a:noFill/>
          <a:ln w="9525">
            <a:noFill/>
          </a:ln>
        </p:spPr>
      </p:pic>
      <p:pic>
        <p:nvPicPr>
          <p:cNvPr id="101" name="Picture 100"/>
          <p:cNvPicPr/>
          <p:nvPr/>
        </p:nvPicPr>
        <p:blipFill>
          <a:blip r:embed="rId6"/>
          <a:stretch>
            <a:fillRect/>
          </a:stretch>
        </p:blipFill>
        <p:spPr>
          <a:xfrm>
            <a:off x="7516495" y="2339023"/>
            <a:ext cx="4381500" cy="10382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65176" y="173736"/>
            <a:ext cx="10241280" cy="6437375"/>
          </a:xfrm>
        </p:spPr>
        <p:txBody>
          <a:bodyPr>
            <a:normAutofit/>
          </a:bodyPr>
          <a:lstStyle/>
          <a:p>
            <a:pPr marL="0" indent="0" algn="just">
              <a:buNone/>
            </a:pPr>
            <a:endParaRPr lang="el-GR" sz="2000" dirty="0">
              <a:latin typeface="Calibri" panose="020F0502020204030204" pitchFamily="34" charset="0"/>
              <a:cs typeface="Calibri" panose="020F0502020204030204" pitchFamily="34" charset="0"/>
            </a:endParaRPr>
          </a:p>
          <a:p>
            <a:pPr marL="0" indent="0" algn="just">
              <a:buNone/>
            </a:pPr>
            <a:endParaRPr lang="el-GR" sz="2000" dirty="0">
              <a:latin typeface="Calibri" panose="020F0502020204030204" pitchFamily="34" charset="0"/>
              <a:cs typeface="Calibri" panose="020F0502020204030204" pitchFamily="34" charset="0"/>
            </a:endParaRPr>
          </a:p>
          <a:p>
            <a:pPr marL="0" indent="0" algn="just">
              <a:buNone/>
            </a:pPr>
            <a:endParaRPr lang="el-GR" sz="2000" dirty="0">
              <a:latin typeface="Calibri" panose="020F0502020204030204" pitchFamily="34" charset="0"/>
              <a:cs typeface="Calibri" panose="020F0502020204030204" pitchFamily="34" charset="0"/>
            </a:endParaRPr>
          </a:p>
          <a:p>
            <a:pPr marL="0" indent="0" algn="just">
              <a:buNone/>
            </a:pPr>
            <a:endParaRPr lang="el-GR" sz="2000" dirty="0">
              <a:latin typeface="Calibri" panose="020F0502020204030204" pitchFamily="34" charset="0"/>
              <a:cs typeface="Calibri" panose="020F0502020204030204" pitchFamily="34" charset="0"/>
            </a:endParaRPr>
          </a:p>
          <a:p>
            <a:pPr marL="0" indent="0" algn="just">
              <a:buNone/>
            </a:pPr>
            <a:r>
              <a:rPr lang="el-GR" sz="2000" dirty="0">
                <a:latin typeface="Calibri" panose="020F0502020204030204" pitchFamily="34" charset="0"/>
                <a:cs typeface="Calibri" panose="020F0502020204030204" pitchFamily="34" charset="0"/>
              </a:rPr>
              <a:t> </a:t>
            </a:r>
            <a:r>
              <a:rPr lang="el-GR" sz="2000" b="1" i="1" u="sng" dirty="0">
                <a:latin typeface="Calibri" panose="020F0502020204030204" pitchFamily="34" charset="0"/>
                <a:cs typeface="Calibri" panose="020F0502020204030204" pitchFamily="34" charset="0"/>
              </a:rPr>
              <a:t>ΔΩΡΕΑΝ</a:t>
            </a:r>
            <a:r>
              <a:rPr lang="el-GR" sz="2000" dirty="0">
                <a:latin typeface="Calibri" panose="020F0502020204030204" pitchFamily="34" charset="0"/>
                <a:cs typeface="Calibri" panose="020F0502020204030204" pitchFamily="34" charset="0"/>
              </a:rPr>
              <a:t> ενότητες εκμάθησης με αυτοματοποιημένο ρυθμό. Αυτές οι </a:t>
            </a:r>
            <a:r>
              <a:rPr lang="el-GR" sz="2000" dirty="0" err="1">
                <a:latin typeface="Calibri" panose="020F0502020204030204" pitchFamily="34" charset="0"/>
                <a:cs typeface="Calibri" panose="020F0502020204030204" pitchFamily="34" charset="0"/>
              </a:rPr>
              <a:t>διαδραστικές</a:t>
            </a:r>
            <a:r>
              <a:rPr lang="el-GR" sz="2000" dirty="0">
                <a:latin typeface="Calibri" panose="020F0502020204030204" pitchFamily="34" charset="0"/>
                <a:cs typeface="Calibri" panose="020F0502020204030204" pitchFamily="34" charset="0"/>
              </a:rPr>
              <a:t> εκπαιδεύσεις περιλαμβάνουν πιστοποιητικό ολοκλήρωσης ανά ενότητα. Τα θέματα του μαθήματος περιλαμβάνουν:</a:t>
            </a:r>
            <a:endParaRPr lang="el-GR" sz="2000" dirty="0">
              <a:latin typeface="Calibri" panose="020F0502020204030204" pitchFamily="34" charset="0"/>
              <a:cs typeface="Calibri" panose="020F0502020204030204" pitchFamily="34" charset="0"/>
            </a:endParaRPr>
          </a:p>
          <a:p>
            <a:pPr marL="0" indent="0" algn="just">
              <a:buNone/>
            </a:pPr>
            <a:r>
              <a:rPr lang="el-GR" sz="2400" b="1" u="sng" dirty="0">
                <a:solidFill>
                  <a:schemeClr val="accent2"/>
                </a:solidFill>
                <a:latin typeface="Calibri" panose="020F0502020204030204" pitchFamily="34" charset="0"/>
                <a:cs typeface="Calibri" panose="020F0502020204030204" pitchFamily="34" charset="0"/>
              </a:rPr>
              <a:t>1. Ενημέρωση σχετικά με τα ναρκωτικά</a:t>
            </a:r>
            <a:endParaRPr lang="el-GR" sz="2400" b="1" u="sng" dirty="0">
              <a:solidFill>
                <a:schemeClr val="accent2"/>
              </a:solidFill>
              <a:latin typeface="Calibri" panose="020F0502020204030204" pitchFamily="34" charset="0"/>
              <a:cs typeface="Calibri" panose="020F0502020204030204" pitchFamily="34" charset="0"/>
            </a:endParaRPr>
          </a:p>
          <a:p>
            <a:pPr marL="0" indent="0" algn="just">
              <a:buNone/>
            </a:pPr>
            <a:r>
              <a:rPr lang="el-GR" sz="2400" dirty="0">
                <a:latin typeface="Calibri" panose="020F0502020204030204" pitchFamily="34" charset="0"/>
                <a:cs typeface="Calibri" panose="020F0502020204030204" pitchFamily="34" charset="0"/>
              </a:rPr>
              <a:t>Η κατανόηση μιας ποικιλίας ουσιών είναι ένα σημαντικό συστατικό για το SBIRT. Κάθε ενότητα καλύπτει ιστορικές επιπτώσεις, κοινωνικές επιρροές, φυσικές και συμπεριφορικές επιπτώσεις, συνέπειες για την υγεία, έννοιες εξάρτησης και μοιράζεται εθνικά και κρατικά δεδομένα. Τα διαθέσιμα θέματα περιλαμβάνουν: αλκοόλ, μαριχουάνα, κοκαΐνη, ηρωίνη, </a:t>
            </a:r>
            <a:r>
              <a:rPr lang="el-GR" sz="2400" dirty="0" err="1">
                <a:latin typeface="Calibri" panose="020F0502020204030204" pitchFamily="34" charset="0"/>
                <a:cs typeface="Calibri" panose="020F0502020204030204" pitchFamily="34" charset="0"/>
              </a:rPr>
              <a:t>συνταγογραφούμενα</a:t>
            </a:r>
            <a:r>
              <a:rPr lang="el-GR" sz="2400" dirty="0">
                <a:latin typeface="Calibri" panose="020F0502020204030204" pitchFamily="34" charset="0"/>
                <a:cs typeface="Calibri" panose="020F0502020204030204" pitchFamily="34" charset="0"/>
              </a:rPr>
              <a:t> φάρμακα, καπνός κ.α.</a:t>
            </a:r>
            <a:endParaRPr lang="el-GR" sz="2400" dirty="0">
              <a:latin typeface="Calibri" panose="020F0502020204030204" pitchFamily="34" charset="0"/>
              <a:cs typeface="Calibri" panose="020F0502020204030204" pitchFamily="34" charset="0"/>
            </a:endParaRPr>
          </a:p>
        </p:txBody>
      </p:sp>
      <p:sp>
        <p:nvSpPr>
          <p:cNvPr id="4" name="Στρογγυλεμένο ορθογώνιο 3"/>
          <p:cNvSpPr/>
          <p:nvPr/>
        </p:nvSpPr>
        <p:spPr>
          <a:xfrm>
            <a:off x="265175" y="246889"/>
            <a:ext cx="7796645" cy="1179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800" b="1" i="1" dirty="0">
                <a:latin typeface="Calibri" panose="020F0502020204030204" pitchFamily="34" charset="0"/>
                <a:cs typeface="Calibri" panose="020F0502020204030204" pitchFamily="34" charset="0"/>
              </a:rPr>
              <a:t>β. Προπονήσεις με αυτοματοποιημένο ρυθμό (1)</a:t>
            </a:r>
            <a:endParaRPr lang="el-GR" sz="2800" b="1" i="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28600" y="274320"/>
            <a:ext cx="10067544" cy="6163055"/>
          </a:xfrm>
        </p:spPr>
        <p:txBody>
          <a:bodyPr>
            <a:normAutofit/>
          </a:bodyPr>
          <a:lstStyle/>
          <a:p>
            <a:pPr marL="0" indent="0">
              <a:buNone/>
            </a:pPr>
            <a:endParaRPr lang="el-GR" u="sng" dirty="0">
              <a:latin typeface="Calibri" panose="020F0502020204030204" pitchFamily="34" charset="0"/>
              <a:cs typeface="Calibri" panose="020F0502020204030204" pitchFamily="34" charset="0"/>
            </a:endParaRPr>
          </a:p>
          <a:p>
            <a:pPr marL="0" indent="0">
              <a:buNone/>
            </a:pPr>
            <a:endParaRPr lang="el-GR" u="sng" dirty="0">
              <a:latin typeface="Calibri" panose="020F0502020204030204" pitchFamily="34" charset="0"/>
              <a:cs typeface="Calibri" panose="020F0502020204030204" pitchFamily="34" charset="0"/>
            </a:endParaRPr>
          </a:p>
          <a:p>
            <a:pPr marL="0" indent="0">
              <a:buNone/>
            </a:pPr>
            <a:endParaRPr lang="el-GR" u="sng" dirty="0">
              <a:latin typeface="Calibri" panose="020F0502020204030204" pitchFamily="34" charset="0"/>
              <a:cs typeface="Calibri" panose="020F0502020204030204" pitchFamily="34" charset="0"/>
            </a:endParaRPr>
          </a:p>
          <a:p>
            <a:pPr marL="0" indent="0">
              <a:buNone/>
            </a:pPr>
            <a:r>
              <a:rPr lang="el-GR" b="1" u="sng" dirty="0">
                <a:solidFill>
                  <a:schemeClr val="accent2"/>
                </a:solidFill>
                <a:latin typeface="Calibri" panose="020F0502020204030204" pitchFamily="34" charset="0"/>
                <a:cs typeface="Calibri" panose="020F0502020204030204" pitchFamily="34" charset="0"/>
              </a:rPr>
              <a:t>2. Εισαγωγή του SBIRT στην πρωτοβάθμια φροντίδα</a:t>
            </a:r>
            <a:endParaRPr lang="el-GR" b="1" u="sng" dirty="0">
              <a:solidFill>
                <a:schemeClr val="accent2"/>
              </a:solidFill>
              <a:latin typeface="Calibri" panose="020F0502020204030204" pitchFamily="34" charset="0"/>
              <a:cs typeface="Calibri" panose="020F0502020204030204" pitchFamily="34" charset="0"/>
            </a:endParaRPr>
          </a:p>
          <a:p>
            <a:pPr marL="0" indent="0" algn="just">
              <a:buNone/>
            </a:pPr>
            <a:r>
              <a:rPr lang="el-GR" dirty="0">
                <a:latin typeface="Calibri" panose="020F0502020204030204" pitchFamily="34" charset="0"/>
                <a:cs typeface="Calibri" panose="020F0502020204030204" pitchFamily="34" charset="0"/>
              </a:rPr>
              <a:t>Αυτή η ενότητα παρέχει </a:t>
            </a:r>
            <a:r>
              <a:rPr lang="el-GR" b="1" dirty="0">
                <a:latin typeface="Calibri" panose="020F0502020204030204" pitchFamily="34" charset="0"/>
                <a:cs typeface="Calibri" panose="020F0502020204030204" pitchFamily="34" charset="0"/>
              </a:rPr>
              <a:t>μια ολοκληρωμένη επισκόπηση της χρήσης του SBIRT σε εγκαταστάσεις πρωτοβάθμιας περίθαλψης</a:t>
            </a:r>
            <a:r>
              <a:rPr lang="el-GR" dirty="0">
                <a:latin typeface="Calibri" panose="020F0502020204030204" pitchFamily="34" charset="0"/>
                <a:cs typeface="Calibri" panose="020F0502020204030204" pitchFamily="34" charset="0"/>
              </a:rPr>
              <a:t>. Αυτή η εκπαιδευτική ενότητα έχει σχεδιαστεί για επαγγελματίες και φοιτητές σε πολλούς τομείς, συμπεριλαμβανομένης της υγειονομικής περίθαλψης, της ψυχικής υγείας, της δικαιοσύνης/νομικής, της εκπαίδευσης, της πρόληψης κατάχρησης ουσιών και της δημόσιας υγείας. Ο σκοπός αυτής της ενότητας (διάρκειας μιας ώρας) είναι να παρέχει μια εισαγωγή στο SBIRT.</a:t>
            </a:r>
            <a:endParaRPr lang="el-GR" dirty="0">
              <a:latin typeface="Calibri" panose="020F0502020204030204" pitchFamily="34" charset="0"/>
              <a:cs typeface="Calibri" panose="020F0502020204030204" pitchFamily="34" charset="0"/>
            </a:endParaRPr>
          </a:p>
          <a:p>
            <a:pPr marL="0" indent="0" algn="just">
              <a:buNone/>
            </a:pPr>
            <a:r>
              <a:rPr lang="el-GR" dirty="0">
                <a:latin typeface="Calibri" panose="020F0502020204030204" pitchFamily="34" charset="0"/>
                <a:cs typeface="Calibri" panose="020F0502020204030204" pitchFamily="34" charset="0"/>
              </a:rPr>
              <a:t>Οι</a:t>
            </a:r>
            <a:r>
              <a:rPr lang="el-GR" b="1" dirty="0">
                <a:latin typeface="Calibri" panose="020F0502020204030204" pitchFamily="34" charset="0"/>
                <a:cs typeface="Calibri" panose="020F0502020204030204" pitchFamily="34" charset="0"/>
              </a:rPr>
              <a:t> στόχοι </a:t>
            </a:r>
            <a:r>
              <a:rPr lang="el-GR" dirty="0">
                <a:latin typeface="Calibri" panose="020F0502020204030204" pitchFamily="34" charset="0"/>
                <a:cs typeface="Calibri" panose="020F0502020204030204" pitchFamily="34" charset="0"/>
              </a:rPr>
              <a:t>της ενότητας για τους συμμετέχοντες:</a:t>
            </a:r>
            <a:endParaRPr lang="el-GR" dirty="0">
              <a:latin typeface="Calibri" panose="020F0502020204030204" pitchFamily="34" charset="0"/>
              <a:cs typeface="Calibri" panose="020F0502020204030204" pitchFamily="34" charset="0"/>
            </a:endParaRPr>
          </a:p>
          <a:p>
            <a:pPr algn="just"/>
            <a:r>
              <a:rPr lang="el-GR" dirty="0">
                <a:latin typeface="Calibri" panose="020F0502020204030204" pitchFamily="34" charset="0"/>
                <a:cs typeface="Calibri" panose="020F0502020204030204" pitchFamily="34" charset="0"/>
              </a:rPr>
              <a:t>Περιγραφή της σχέσης μεταξύ των επιπέδων χρήσης αλκοόλ και ναρκωτικών και SBIRT.</a:t>
            </a:r>
            <a:endParaRPr lang="el-GR" dirty="0">
              <a:latin typeface="Calibri" panose="020F0502020204030204" pitchFamily="34" charset="0"/>
              <a:cs typeface="Calibri" panose="020F0502020204030204" pitchFamily="34" charset="0"/>
            </a:endParaRPr>
          </a:p>
          <a:p>
            <a:pPr algn="just"/>
            <a:r>
              <a:rPr lang="el-GR" dirty="0">
                <a:latin typeface="Calibri" panose="020F0502020204030204" pitchFamily="34" charset="0"/>
                <a:cs typeface="Calibri" panose="020F0502020204030204" pitchFamily="34" charset="0"/>
              </a:rPr>
              <a:t>Προσδιορισμός των αποτελεσμάτων και της αποτελεσματικότητα του SBIRT.</a:t>
            </a:r>
            <a:endParaRPr lang="el-GR" dirty="0">
              <a:latin typeface="Calibri" panose="020F0502020204030204" pitchFamily="34" charset="0"/>
              <a:cs typeface="Calibri" panose="020F0502020204030204" pitchFamily="34" charset="0"/>
            </a:endParaRPr>
          </a:p>
          <a:p>
            <a:pPr algn="just"/>
            <a:r>
              <a:rPr lang="el-GR" dirty="0">
                <a:latin typeface="Calibri" panose="020F0502020204030204" pitchFamily="34" charset="0"/>
                <a:cs typeface="Calibri" panose="020F0502020204030204" pitchFamily="34" charset="0"/>
              </a:rPr>
              <a:t>Ορισμός του SBIRT και του ρόλο του στην υγειονομική περίθαλψη.</a:t>
            </a:r>
            <a:endParaRPr lang="el-GR" dirty="0">
              <a:latin typeface="Calibri" panose="020F0502020204030204" pitchFamily="34" charset="0"/>
              <a:cs typeface="Calibri" panose="020F0502020204030204" pitchFamily="34" charset="0"/>
            </a:endParaRPr>
          </a:p>
          <a:p>
            <a:pPr algn="just"/>
            <a:r>
              <a:rPr lang="el-GR" dirty="0">
                <a:latin typeface="Calibri" panose="020F0502020204030204" pitchFamily="34" charset="0"/>
                <a:cs typeface="Calibri" panose="020F0502020204030204" pitchFamily="34" charset="0"/>
              </a:rPr>
              <a:t>Εξέταση των εργαλείων ελέγχου που χρησιμοποιούνται στην εφαρμογή του SBIRT.</a:t>
            </a:r>
            <a:endParaRPr lang="el-GR" dirty="0">
              <a:latin typeface="Calibri" panose="020F0502020204030204" pitchFamily="34" charset="0"/>
              <a:cs typeface="Calibri" panose="020F0502020204030204" pitchFamily="34" charset="0"/>
            </a:endParaRPr>
          </a:p>
          <a:p>
            <a:pPr algn="just"/>
            <a:r>
              <a:rPr lang="el-GR" dirty="0">
                <a:latin typeface="Calibri" panose="020F0502020204030204" pitchFamily="34" charset="0"/>
                <a:cs typeface="Calibri" panose="020F0502020204030204" pitchFamily="34" charset="0"/>
              </a:rPr>
              <a:t>Αναγνώριση και διερεύνηση των βέλτιστων πρακτικών στην υλοποίηση μιας σύντομης παρέμβασης.</a:t>
            </a:r>
            <a:endParaRPr lang="el-GR" dirty="0">
              <a:latin typeface="Calibri" panose="020F0502020204030204" pitchFamily="34" charset="0"/>
              <a:cs typeface="Calibri" panose="020F0502020204030204" pitchFamily="34" charset="0"/>
            </a:endParaRPr>
          </a:p>
          <a:p>
            <a:pPr algn="just"/>
            <a:r>
              <a:rPr lang="el-GR" dirty="0">
                <a:latin typeface="Calibri" panose="020F0502020204030204" pitchFamily="34" charset="0"/>
                <a:cs typeface="Calibri" panose="020F0502020204030204" pitchFamily="34" charset="0"/>
              </a:rPr>
              <a:t>Εξερεύνηση των προτύπων εκπαίδευσης και εφαρμογής SBIRT.</a:t>
            </a:r>
            <a:endParaRPr lang="el-GR" dirty="0">
              <a:latin typeface="Calibri" panose="020F0502020204030204" pitchFamily="34" charset="0"/>
              <a:cs typeface="Calibri" panose="020F0502020204030204" pitchFamily="34" charset="0"/>
            </a:endParaRPr>
          </a:p>
          <a:p>
            <a:endParaRPr lang="el-GR" dirty="0"/>
          </a:p>
        </p:txBody>
      </p:sp>
      <p:sp>
        <p:nvSpPr>
          <p:cNvPr id="4" name="Στρογγυλεμένο ορθογώνιο 3"/>
          <p:cNvSpPr/>
          <p:nvPr/>
        </p:nvSpPr>
        <p:spPr>
          <a:xfrm>
            <a:off x="228600" y="274320"/>
            <a:ext cx="7833220" cy="1207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800" b="1" i="1" dirty="0">
                <a:latin typeface="Calibri" panose="020F0502020204030204" pitchFamily="34" charset="0"/>
                <a:cs typeface="Calibri" panose="020F0502020204030204" pitchFamily="34" charset="0"/>
              </a:rPr>
              <a:t> Προπονήσεις με αυτοματοποιημένο ρυθμό (2)</a:t>
            </a:r>
            <a:endParaRPr lang="el-GR" sz="2800" b="1" i="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878" y="274320"/>
            <a:ext cx="10213170" cy="5998464"/>
          </a:xfrm>
        </p:spPr>
        <p:txBody>
          <a:bodyPr>
            <a:normAutofit/>
          </a:bodyPr>
          <a:lstStyle/>
          <a:p>
            <a:pPr marL="0" indent="0" algn="just">
              <a:buNone/>
            </a:pPr>
            <a:endParaRPr lang="el-GR" u="sng" dirty="0">
              <a:latin typeface="Calibri" panose="020F0502020204030204" pitchFamily="34" charset="0"/>
              <a:cs typeface="Calibri" panose="020F0502020204030204" pitchFamily="34" charset="0"/>
            </a:endParaRPr>
          </a:p>
          <a:p>
            <a:pPr marL="0" indent="0" algn="just">
              <a:buNone/>
            </a:pPr>
            <a:endParaRPr lang="el-GR" u="sng" dirty="0">
              <a:latin typeface="Calibri" panose="020F0502020204030204" pitchFamily="34" charset="0"/>
              <a:cs typeface="Calibri" panose="020F0502020204030204" pitchFamily="34" charset="0"/>
            </a:endParaRPr>
          </a:p>
          <a:p>
            <a:pPr marL="0" indent="0" algn="just">
              <a:buNone/>
            </a:pPr>
            <a:endParaRPr lang="el-GR" u="sng" dirty="0">
              <a:latin typeface="Calibri" panose="020F0502020204030204" pitchFamily="34" charset="0"/>
              <a:cs typeface="Calibri" panose="020F0502020204030204" pitchFamily="34" charset="0"/>
            </a:endParaRPr>
          </a:p>
          <a:p>
            <a:pPr marL="0" indent="0" algn="just">
              <a:buNone/>
            </a:pPr>
            <a:r>
              <a:rPr lang="el-GR" b="1" u="sng" dirty="0">
                <a:solidFill>
                  <a:schemeClr val="accent2"/>
                </a:solidFill>
                <a:latin typeface="Calibri" panose="020F0502020204030204" pitchFamily="34" charset="0"/>
                <a:cs typeface="Calibri" panose="020F0502020204030204" pitchFamily="34" charset="0"/>
              </a:rPr>
              <a:t>3. Εισαγωγή στην παρακινητική συνέντευξη</a:t>
            </a:r>
            <a:endParaRPr lang="el-GR" b="1" u="sng" dirty="0">
              <a:solidFill>
                <a:schemeClr val="accent2"/>
              </a:solidFill>
              <a:latin typeface="Calibri" panose="020F0502020204030204" pitchFamily="34" charset="0"/>
              <a:cs typeface="Calibri" panose="020F0502020204030204" pitchFamily="34" charset="0"/>
            </a:endParaRPr>
          </a:p>
          <a:p>
            <a:pPr marL="0" indent="0" algn="just">
              <a:buNone/>
            </a:pPr>
            <a:r>
              <a:rPr lang="el-GR" dirty="0">
                <a:latin typeface="Calibri" panose="020F0502020204030204" pitchFamily="34" charset="0"/>
                <a:cs typeface="Calibri" panose="020F0502020204030204" pitchFamily="34" charset="0"/>
              </a:rPr>
              <a:t>Μια </a:t>
            </a:r>
            <a:r>
              <a:rPr lang="el-GR" dirty="0" err="1">
                <a:latin typeface="Calibri" panose="020F0502020204030204" pitchFamily="34" charset="0"/>
                <a:cs typeface="Calibri" panose="020F0502020204030204" pitchFamily="34" charset="0"/>
              </a:rPr>
              <a:t>μονόωρη</a:t>
            </a:r>
            <a:r>
              <a:rPr lang="el-GR" dirty="0">
                <a:latin typeface="Calibri" panose="020F0502020204030204" pitchFamily="34" charset="0"/>
                <a:cs typeface="Calibri" panose="020F0502020204030204" pitchFamily="34" charset="0"/>
              </a:rPr>
              <a:t> εκπαίδευση που απευθύνεται σε επαγγελματίες της υγειονομικής περίθαλψης, της συμπεριφορικής υγειονομικής περίθαλψης και των συναφών πλαισίων υγειονομικής περίθαλψης. Αυτό το εισαγωγικό μάθημα προορίζεται να χρησιμοποιηθεί ως εκκίνηση σε μια εφαρμοσμένη εκπαίδευση στην Παρακινητική Συνέντευξη.</a:t>
            </a:r>
            <a:r>
              <a:rPr lang="en-AU" dirty="0">
                <a:latin typeface="Calibri" panose="020F0502020204030204" pitchFamily="34" charset="0"/>
                <a:cs typeface="Calibri" panose="020F0502020204030204" pitchFamily="34" charset="0"/>
              </a:rPr>
              <a:t> </a:t>
            </a:r>
            <a:endParaRPr lang="en-AU" dirty="0">
              <a:latin typeface="Calibri" panose="020F0502020204030204" pitchFamily="34" charset="0"/>
              <a:cs typeface="Calibri" panose="020F0502020204030204" pitchFamily="34" charset="0"/>
            </a:endParaRPr>
          </a:p>
          <a:p>
            <a:pPr marL="0" indent="0" algn="just">
              <a:buNone/>
            </a:pPr>
            <a:r>
              <a:rPr lang="en-AU" dirty="0">
                <a:latin typeface="Calibri" panose="020F0502020204030204" pitchFamily="34" charset="0"/>
                <a:cs typeface="Calibri" panose="020F0502020204030204" pitchFamily="34" charset="0"/>
                <a:hlinkClick r:id="rId1"/>
              </a:rPr>
              <a:t>https://iprc.indiana.edu/training/courses/intro-to-MI/a_01_01_01.html</a:t>
            </a:r>
            <a:r>
              <a:rPr lang="en-AU" dirty="0">
                <a:latin typeface="Calibri" panose="020F0502020204030204" pitchFamily="34" charset="0"/>
                <a:cs typeface="Calibri" panose="020F0502020204030204" pitchFamily="34" charset="0"/>
              </a:rPr>
              <a:t> </a:t>
            </a:r>
            <a:endParaRPr lang="el-GR" dirty="0">
              <a:latin typeface="Calibri" panose="020F0502020204030204" pitchFamily="34" charset="0"/>
              <a:cs typeface="Calibri" panose="020F0502020204030204" pitchFamily="34" charset="0"/>
            </a:endParaRPr>
          </a:p>
          <a:p>
            <a:pPr marL="0" indent="0" algn="just">
              <a:buNone/>
            </a:pPr>
            <a:endParaRPr lang="el-GR" dirty="0">
              <a:latin typeface="Calibri" panose="020F0502020204030204" pitchFamily="34" charset="0"/>
              <a:cs typeface="Calibri" panose="020F0502020204030204" pitchFamily="34" charset="0"/>
            </a:endParaRPr>
          </a:p>
          <a:p>
            <a:pPr marL="0" indent="0" algn="just">
              <a:buNone/>
            </a:pPr>
            <a:r>
              <a:rPr lang="el-GR" b="1" u="sng" dirty="0">
                <a:solidFill>
                  <a:schemeClr val="accent2"/>
                </a:solidFill>
                <a:latin typeface="Calibri" panose="020F0502020204030204" pitchFamily="34" charset="0"/>
                <a:cs typeface="Calibri" panose="020F0502020204030204" pitchFamily="34" charset="0"/>
              </a:rPr>
              <a:t>4. Εξάρτηση από τον καπνό και θεραπεία για καπνιστές με συνυπάρχουσες ψυχικές ασθένειες </a:t>
            </a:r>
            <a:endParaRPr lang="el-GR" b="1" u="sng" dirty="0">
              <a:solidFill>
                <a:schemeClr val="accent2"/>
              </a:solidFill>
              <a:latin typeface="Calibri" panose="020F0502020204030204" pitchFamily="34" charset="0"/>
              <a:cs typeface="Calibri" panose="020F0502020204030204" pitchFamily="34" charset="0"/>
            </a:endParaRPr>
          </a:p>
          <a:p>
            <a:pPr marL="0" indent="0" algn="just">
              <a:buNone/>
            </a:pPr>
            <a:r>
              <a:rPr lang="el-GR" dirty="0">
                <a:latin typeface="Calibri" panose="020F0502020204030204" pitchFamily="34" charset="0"/>
                <a:cs typeface="Calibri" panose="020F0502020204030204" pitchFamily="34" charset="0"/>
              </a:rPr>
              <a:t>Αυτή η εκπαίδευση αναπτύχθηκε για να εξοπλίσει τους φοιτητές επαγγελματιών υγείας και τους κλινικούς ιατρούς, σε όλους τους κλάδους, με γνώσεις και δεξιότητες που βασίζονται σε στοιχεία για να βοηθήσουν ασθενείς με συνυπάρχουσες ψυχικές ασθένειες ή/και διαταραχές χρήσης ουσιών να σταματήσουν το κάπνισμα.</a:t>
            </a:r>
            <a:endParaRPr lang="el-GR" dirty="0">
              <a:latin typeface="Calibri" panose="020F0502020204030204" pitchFamily="34" charset="0"/>
              <a:cs typeface="Calibri" panose="020F0502020204030204" pitchFamily="34" charset="0"/>
            </a:endParaRPr>
          </a:p>
          <a:p>
            <a:endParaRPr lang="el-GR" dirty="0"/>
          </a:p>
        </p:txBody>
      </p:sp>
      <p:sp>
        <p:nvSpPr>
          <p:cNvPr id="4" name="Στρογγυλεμένο ορθογώνιο 3"/>
          <p:cNvSpPr/>
          <p:nvPr/>
        </p:nvSpPr>
        <p:spPr>
          <a:xfrm>
            <a:off x="604181" y="274320"/>
            <a:ext cx="7650585" cy="11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800" b="1" i="1" dirty="0">
                <a:latin typeface="Calibri" panose="020F0502020204030204" pitchFamily="34" charset="0"/>
                <a:cs typeface="Calibri" panose="020F0502020204030204" pitchFamily="34" charset="0"/>
              </a:rPr>
              <a:t>  Προπονήσεις με αυτοματοποιημένο ρυθμό (3)</a:t>
            </a:r>
            <a:endParaRPr lang="el-GR" sz="2800" b="1" i="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74904" y="374905"/>
            <a:ext cx="11036808" cy="5629882"/>
          </a:xfrm>
        </p:spPr>
        <p:txBody>
          <a:bodyPr>
            <a:noAutofit/>
          </a:bodyPr>
          <a:lstStyle/>
          <a:p>
            <a:pPr marL="0" indent="0" algn="just">
              <a:buNone/>
            </a:pPr>
            <a:endParaRPr lang="el-GR" sz="3200" dirty="0">
              <a:latin typeface="Calibri" panose="020F0502020204030204" pitchFamily="34" charset="0"/>
              <a:cs typeface="Calibri" panose="020F0502020204030204" pitchFamily="34" charset="0"/>
            </a:endParaRPr>
          </a:p>
          <a:p>
            <a:pPr marL="0" indent="0" algn="just">
              <a:buNone/>
            </a:pPr>
            <a:endParaRPr lang="el-GR" sz="3200" u="sng" dirty="0">
              <a:latin typeface="Calibri" panose="020F0502020204030204" pitchFamily="34" charset="0"/>
              <a:cs typeface="Calibri" panose="020F0502020204030204" pitchFamily="34" charset="0"/>
            </a:endParaRPr>
          </a:p>
          <a:p>
            <a:pPr marL="0" indent="0" algn="just">
              <a:buNone/>
            </a:pPr>
            <a:r>
              <a:rPr lang="el-GR" sz="2000" b="1" u="sng" dirty="0">
                <a:solidFill>
                  <a:schemeClr val="accent2"/>
                </a:solidFill>
                <a:latin typeface="Calibri" panose="020F0502020204030204" pitchFamily="34" charset="0"/>
                <a:cs typeface="Calibri" panose="020F0502020204030204" pitchFamily="34" charset="0"/>
              </a:rPr>
              <a:t>Εισαγωγή στο </a:t>
            </a:r>
            <a:r>
              <a:rPr lang="en-AU" sz="2000" b="1" u="sng" dirty="0">
                <a:solidFill>
                  <a:schemeClr val="accent2"/>
                </a:solidFill>
                <a:latin typeface="Calibri" panose="020F0502020204030204" pitchFamily="34" charset="0"/>
                <a:cs typeface="Calibri" panose="020F0502020204030204" pitchFamily="34" charset="0"/>
              </a:rPr>
              <a:t>SBIRT</a:t>
            </a:r>
            <a:endParaRPr lang="el-GR" sz="2000" b="1" u="sng" cap="all" dirty="0">
              <a:solidFill>
                <a:schemeClr val="accent2"/>
              </a:solidFill>
              <a:latin typeface="Calibri" panose="020F0502020204030204" pitchFamily="34" charset="0"/>
              <a:cs typeface="Calibri" panose="020F0502020204030204" pitchFamily="34" charset="0"/>
            </a:endParaRPr>
          </a:p>
          <a:p>
            <a:pPr marL="0" indent="0" algn="just">
              <a:buNone/>
            </a:pPr>
            <a:r>
              <a:rPr lang="el-GR" sz="2000" dirty="0">
                <a:latin typeface="Calibri" panose="020F0502020204030204" pitchFamily="34" charset="0"/>
                <a:cs typeface="Calibri" panose="020F0502020204030204" pitchFamily="34" charset="0"/>
              </a:rPr>
              <a:t>Ένα προηχογραφημένο διαδικτυακό σεμινάριο διάρκειας 45 λεπτών συζητά τον ορισμό και τη λογική πίσω από το SBIRT.</a:t>
            </a:r>
            <a:endParaRPr lang="el-GR" sz="2000" dirty="0">
              <a:latin typeface="Calibri" panose="020F0502020204030204" pitchFamily="34" charset="0"/>
              <a:cs typeface="Calibri" panose="020F0502020204030204" pitchFamily="34" charset="0"/>
            </a:endParaRPr>
          </a:p>
          <a:p>
            <a:pPr marL="0" indent="0" algn="just">
              <a:buNone/>
            </a:pPr>
            <a:endParaRPr lang="el-GR" sz="2000" dirty="0">
              <a:latin typeface="Calibri" panose="020F0502020204030204" pitchFamily="34" charset="0"/>
              <a:cs typeface="Calibri" panose="020F0502020204030204" pitchFamily="34" charset="0"/>
            </a:endParaRPr>
          </a:p>
          <a:p>
            <a:pPr marL="0" indent="0" algn="just">
              <a:buNone/>
            </a:pPr>
            <a:r>
              <a:rPr lang="el-GR" sz="2000" b="1" u="sng" dirty="0">
                <a:solidFill>
                  <a:schemeClr val="accent2"/>
                </a:solidFill>
                <a:latin typeface="Calibri" panose="020F0502020204030204" pitchFamily="34" charset="0"/>
                <a:cs typeface="Calibri" panose="020F0502020204030204" pitchFamily="34" charset="0"/>
              </a:rPr>
              <a:t>Εισαγωγή στην παρακινητική συνέντευξη</a:t>
            </a:r>
            <a:endParaRPr lang="el-GR" sz="2000" b="1" u="sng" dirty="0">
              <a:solidFill>
                <a:schemeClr val="accent2"/>
              </a:solidFill>
              <a:latin typeface="Calibri" panose="020F0502020204030204" pitchFamily="34" charset="0"/>
              <a:cs typeface="Calibri" panose="020F0502020204030204" pitchFamily="34" charset="0"/>
            </a:endParaRPr>
          </a:p>
          <a:p>
            <a:pPr marL="0" indent="0" algn="just">
              <a:buNone/>
            </a:pPr>
            <a:r>
              <a:rPr lang="el-GR" sz="2000" dirty="0">
                <a:latin typeface="Calibri" panose="020F0502020204030204" pitchFamily="34" charset="0"/>
                <a:cs typeface="Calibri" panose="020F0502020204030204" pitchFamily="34" charset="0"/>
              </a:rPr>
              <a:t>Ένα προηχογραφημένο διαδικτυακό σεμινάριο διάρκειας μιας ώρας παρέχει μια επισκόπηση των βασικών δεξιοτήτων που χρησιμοποιούνται στην παρακινητική συνέντευξη.</a:t>
            </a:r>
            <a:endParaRPr lang="el-GR" sz="2000" dirty="0">
              <a:latin typeface="Calibri" panose="020F0502020204030204" pitchFamily="34" charset="0"/>
              <a:cs typeface="Calibri" panose="020F0502020204030204" pitchFamily="34" charset="0"/>
            </a:endParaRPr>
          </a:p>
          <a:p>
            <a:pPr algn="just"/>
            <a:endParaRPr lang="el-GR" sz="2400" dirty="0">
              <a:latin typeface="Calibri" panose="020F0502020204030204" pitchFamily="34" charset="0"/>
              <a:cs typeface="Calibri" panose="020F0502020204030204" pitchFamily="34" charset="0"/>
            </a:endParaRPr>
          </a:p>
        </p:txBody>
      </p:sp>
      <p:sp>
        <p:nvSpPr>
          <p:cNvPr id="4" name="Στρογγυλεμένο ορθογώνιο 3"/>
          <p:cNvSpPr/>
          <p:nvPr/>
        </p:nvSpPr>
        <p:spPr>
          <a:xfrm>
            <a:off x="374903" y="246888"/>
            <a:ext cx="6579569"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800" b="1" i="1" dirty="0">
                <a:latin typeface="Calibri" panose="020F0502020204030204" pitchFamily="34" charset="0"/>
                <a:cs typeface="Calibri" panose="020F0502020204030204" pitchFamily="34" charset="0"/>
              </a:rPr>
              <a:t>γ. Ηχογραφημένα διαδικτυακά σεμινάρια </a:t>
            </a:r>
            <a:endParaRPr lang="en-AU" sz="2800" b="1" i="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77545" y="1511935"/>
            <a:ext cx="10089515" cy="4529455"/>
          </a:xfrm>
        </p:spPr>
        <p:txBody>
          <a:bodyPr>
            <a:normAutofit/>
          </a:bodyPr>
          <a:lstStyle/>
          <a:p>
            <a:pPr marL="514350" indent="-514350" algn="l">
              <a:buFont typeface="+mj-lt"/>
              <a:buAutoNum type="arabicPeriod"/>
            </a:pPr>
            <a:r>
              <a:rPr lang="el-GR" sz="2800" b="1" dirty="0">
                <a:solidFill>
                  <a:srgbClr val="FF0000"/>
                </a:solidFill>
                <a:latin typeface="Calibri" panose="020F0502020204030204" pitchFamily="34" charset="0"/>
                <a:cs typeface="Calibri" panose="020F0502020204030204" pitchFamily="34" charset="0"/>
              </a:rPr>
              <a:t>Εργαλεία Ελέγχου (Screening Tools)</a:t>
            </a:r>
            <a:endParaRPr lang="el-GR" sz="2800" b="1" dirty="0">
              <a:solidFill>
                <a:srgbClr val="FF0000"/>
              </a:solidFill>
              <a:latin typeface="Calibri" panose="020F0502020204030204" pitchFamily="34" charset="0"/>
              <a:cs typeface="Calibri" panose="020F0502020204030204" pitchFamily="34" charset="0"/>
            </a:endParaRPr>
          </a:p>
          <a:p>
            <a:pPr marL="514350" indent="-514350" algn="l">
              <a:buFont typeface="+mj-lt"/>
              <a:buAutoNum type="arabicPeriod"/>
            </a:pPr>
            <a:r>
              <a:rPr lang="el-GR" sz="2800" b="1" dirty="0">
                <a:latin typeface="Calibri" panose="020F0502020204030204" pitchFamily="34" charset="0"/>
                <a:cs typeface="Calibri" panose="020F0502020204030204" pitchFamily="34" charset="0"/>
              </a:rPr>
              <a:t>Εργαλεία Σύντομης Παρέμβασης και Θεραπείας (Brief Intervention and Treatment Tools)</a:t>
            </a:r>
            <a:endParaRPr lang="el-GR" sz="2800" b="1" dirty="0">
              <a:latin typeface="Calibri" panose="020F0502020204030204" pitchFamily="34" charset="0"/>
              <a:cs typeface="Calibri" panose="020F0502020204030204" pitchFamily="34" charset="0"/>
            </a:endParaRPr>
          </a:p>
          <a:p>
            <a:pPr marL="514350" indent="-514350">
              <a:buFont typeface="+mj-lt"/>
              <a:buAutoNum type="arabicPeriod"/>
            </a:pPr>
            <a:r>
              <a:rPr lang="el-GR" sz="2800" b="1" dirty="0">
                <a:latin typeface="Calibri" panose="020F0502020204030204" pitchFamily="34" charset="0"/>
                <a:cs typeface="Calibri" panose="020F0502020204030204" pitchFamily="34" charset="0"/>
              </a:rPr>
              <a:t>Εργαλεία Μάρκετινγκ και Προώθησης (</a:t>
            </a:r>
            <a:r>
              <a:rPr lang="en-US" sz="2800" b="1" dirty="0">
                <a:latin typeface="Calibri" panose="020F0502020204030204" pitchFamily="34" charset="0"/>
                <a:cs typeface="Calibri" panose="020F0502020204030204" pitchFamily="34" charset="0"/>
              </a:rPr>
              <a:t>Marketing/Promotion Tools)</a:t>
            </a:r>
            <a:endParaRPr lang="en-US" sz="2800" b="1" dirty="0">
              <a:latin typeface="Calibri" panose="020F0502020204030204" pitchFamily="34" charset="0"/>
              <a:cs typeface="Calibri" panose="020F0502020204030204" pitchFamily="34" charset="0"/>
            </a:endParaRPr>
          </a:p>
          <a:p>
            <a:pPr marL="514350" indent="-514350">
              <a:buFont typeface="+mj-lt"/>
              <a:buAutoNum type="arabicPeriod"/>
            </a:pPr>
            <a:r>
              <a:rPr lang="el-GR" sz="2800" b="1" dirty="0">
                <a:latin typeface="Calibri" panose="020F0502020204030204" pitchFamily="34" charset="0"/>
                <a:cs typeface="Calibri" panose="020F0502020204030204" pitchFamily="34" charset="0"/>
              </a:rPr>
              <a:t>Εργαλεία Διαδικασίας Εφαρμογής (</a:t>
            </a:r>
            <a:r>
              <a:rPr lang="en-US" sz="2800" b="1" dirty="0">
                <a:latin typeface="Calibri" panose="020F0502020204030204" pitchFamily="34" charset="0"/>
                <a:cs typeface="Calibri" panose="020F0502020204030204" pitchFamily="34" charset="0"/>
              </a:rPr>
              <a:t>Implementation Process Tools)</a:t>
            </a:r>
            <a:endParaRPr lang="en-US" sz="2800" b="1" dirty="0">
              <a:latin typeface="Calibri" panose="020F0502020204030204" pitchFamily="34" charset="0"/>
              <a:cs typeface="Calibri" panose="020F0502020204030204" pitchFamily="34" charset="0"/>
            </a:endParaRPr>
          </a:p>
          <a:p>
            <a:pPr marL="514350" indent="-514350">
              <a:buFont typeface="+mj-lt"/>
              <a:buAutoNum type="arabicPeriod"/>
            </a:pPr>
            <a:r>
              <a:rPr lang="el-GR" sz="2800" b="1" dirty="0">
                <a:latin typeface="Calibri" panose="020F0502020204030204" pitchFamily="34" charset="0"/>
                <a:cs typeface="Calibri" panose="020F0502020204030204" pitchFamily="34" charset="0"/>
              </a:rPr>
              <a:t>Άρθρα (</a:t>
            </a:r>
            <a:r>
              <a:rPr lang="en-US" sz="2800" b="1" dirty="0">
                <a:latin typeface="Calibri" panose="020F0502020204030204" pitchFamily="34" charset="0"/>
                <a:cs typeface="Calibri" panose="020F0502020204030204" pitchFamily="34" charset="0"/>
              </a:rPr>
              <a:t>Articles</a:t>
            </a:r>
            <a:r>
              <a:rPr lang="en-US" sz="2800" dirty="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4" name="Στρογγυλεμένο ορθογώνιο 3"/>
          <p:cNvSpPr/>
          <p:nvPr/>
        </p:nvSpPr>
        <p:spPr>
          <a:xfrm>
            <a:off x="464233" y="393896"/>
            <a:ext cx="3334043" cy="776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i="1" dirty="0">
                <a:latin typeface="Calibri" panose="020F0502020204030204" pitchFamily="34" charset="0"/>
                <a:cs typeface="Calibri" panose="020F0502020204030204" pitchFamily="34" charset="0"/>
              </a:rPr>
              <a:t>5. Πόροι - Εργαλεία</a:t>
            </a:r>
            <a:endParaRPr lang="el-GR" sz="2800" b="1" i="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6"/>
          <p:cNvSpPr txBox="1">
            <a:spLocks noGrp="1"/>
          </p:cNvSpPr>
          <p:nvPr>
            <p:ph type="title"/>
          </p:nvPr>
        </p:nvSpPr>
        <p:spPr>
          <a:xfrm>
            <a:off x="632926" y="205273"/>
            <a:ext cx="10515600" cy="13255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B4176D"/>
              </a:buClr>
              <a:buSzPts val="3600"/>
              <a:buFont typeface="Times New Roman" panose="02020603050405020304"/>
              <a:buNone/>
            </a:pPr>
            <a:r>
              <a:rPr lang="en-GB" b="1">
                <a:latin typeface="Times New Roman" panose="02020603050405020304"/>
                <a:ea typeface="Times New Roman" panose="02020603050405020304"/>
                <a:cs typeface="Times New Roman" panose="02020603050405020304"/>
                <a:sym typeface="Times New Roman" panose="02020603050405020304"/>
              </a:rPr>
              <a:t>1. Εργαλεία Διαλογής (Screening Tools)</a:t>
            </a:r>
            <a:endParaRPr b="1"/>
          </a:p>
        </p:txBody>
      </p:sp>
      <p:sp>
        <p:nvSpPr>
          <p:cNvPr id="178" name="Google Shape;178;p6"/>
          <p:cNvSpPr txBox="1">
            <a:spLocks noGrp="1"/>
          </p:cNvSpPr>
          <p:nvPr>
            <p:ph type="body" idx="1"/>
          </p:nvPr>
        </p:nvSpPr>
        <p:spPr>
          <a:xfrm>
            <a:off x="633095" y="1423035"/>
            <a:ext cx="9167495" cy="5257800"/>
          </a:xfrm>
          <a:prstGeom prst="rect">
            <a:avLst/>
          </a:prstGeom>
          <a:noFill/>
          <a:ln>
            <a:noFill/>
          </a:ln>
        </p:spPr>
        <p:txBody>
          <a:bodyPr spcFirstLastPara="1" wrap="square" lIns="91425" tIns="45700" rIns="91425" bIns="45700" anchor="t" anchorCtr="0">
            <a:normAutofit fontScale="90000" lnSpcReduction="20000"/>
          </a:bodyPr>
          <a:lstStyle/>
          <a:p>
            <a:pPr lvl="0" algn="just" rtl="0">
              <a:spcBef>
                <a:spcPts val="0"/>
              </a:spcBef>
              <a:spcAft>
                <a:spcPts val="0"/>
              </a:spcAft>
              <a:buSzPts val="1760"/>
              <a:buFont typeface="Wingdings" panose="05000000000000000000" charset="0"/>
              <a:buChar char="ü"/>
            </a:pPr>
            <a:r>
              <a:rPr lang="el-GR" sz="2000" dirty="0">
                <a:latin typeface="Calibri" panose="020F0502020204030204" pitchFamily="34" charset="0"/>
                <a:cs typeface="Calibri" panose="020F0502020204030204" pitchFamily="34" charset="0"/>
              </a:rPr>
              <a:t>Eίναι διαδραστικά και μπορούν να υπολογίσουν βαθμολογίες.</a:t>
            </a:r>
            <a:endParaRPr lang="el-GR" sz="2000" dirty="0">
              <a:latin typeface="Calibri" panose="020F0502020204030204" pitchFamily="34" charset="0"/>
              <a:cs typeface="Calibri" panose="020F0502020204030204" pitchFamily="34" charset="0"/>
            </a:endParaRPr>
          </a:p>
          <a:p>
            <a:pPr lvl="0" algn="just" rtl="0">
              <a:spcBef>
                <a:spcPts val="1000"/>
              </a:spcBef>
              <a:spcAft>
                <a:spcPts val="0"/>
              </a:spcAft>
              <a:buSzPts val="1760"/>
              <a:buFont typeface="Wingdings" panose="05000000000000000000" charset="0"/>
              <a:buChar char="ü"/>
            </a:pPr>
            <a:r>
              <a:rPr lang="el-GR" sz="2000" dirty="0">
                <a:latin typeface="Calibri" panose="020F0502020204030204" pitchFamily="34" charset="0"/>
                <a:cs typeface="Calibri" panose="020F0502020204030204" pitchFamily="34" charset="0"/>
              </a:rPr>
              <a:t>Έλεγχος για χρήση ουσιών σε κίνδυνο με τη διενέργεια κατασκευασμένων ερωτήσεων, προκειμένου να προσδιοριστεί η έκταση της χρήσης ουσιών από ένα άτομο. Ο έλεγχος καθορίζει το επίπεδο κινδύνου και το επόμενο βήμα στη διαδικασία SBIRT.</a:t>
            </a:r>
            <a:endParaRPr lang="el-GR" sz="2000" dirty="0">
              <a:latin typeface="Calibri" panose="020F0502020204030204" pitchFamily="34" charset="0"/>
              <a:cs typeface="Calibri" panose="020F0502020204030204" pitchFamily="34" charset="0"/>
            </a:endParaRPr>
          </a:p>
          <a:p>
            <a:pPr lvl="0" algn="just" rtl="0">
              <a:spcBef>
                <a:spcPts val="1000"/>
              </a:spcBef>
              <a:spcAft>
                <a:spcPts val="0"/>
              </a:spcAft>
              <a:buSzPts val="1760"/>
              <a:buFont typeface="Wingdings" panose="05000000000000000000" charset="0"/>
              <a:buChar char="ü"/>
            </a:pPr>
            <a:r>
              <a:rPr lang="el-GR" sz="2000" dirty="0">
                <a:latin typeface="Calibri" panose="020F0502020204030204" pitchFamily="34" charset="0"/>
                <a:cs typeface="Calibri" panose="020F0502020204030204" pitchFamily="34" charset="0"/>
              </a:rPr>
              <a:t>Ανάλογα με τις απαντήσεις,ο ερωτώμενος παραπέμπεται στο αντίστοιχο τεστ ανίχνευσης.</a:t>
            </a:r>
            <a:endParaRPr lang="el-GR" sz="2000" dirty="0">
              <a:latin typeface="Calibri" panose="020F0502020204030204" pitchFamily="34" charset="0"/>
              <a:cs typeface="Calibri" panose="020F0502020204030204" pitchFamily="34" charset="0"/>
            </a:endParaRPr>
          </a:p>
          <a:p>
            <a:pPr lvl="0" algn="just" rtl="0">
              <a:spcBef>
                <a:spcPts val="1000"/>
              </a:spcBef>
              <a:spcAft>
                <a:spcPts val="0"/>
              </a:spcAft>
              <a:buSzPts val="1760"/>
              <a:buFont typeface="Wingdings" panose="05000000000000000000" charset="0"/>
              <a:buChar char="ü"/>
            </a:pPr>
            <a:r>
              <a:rPr lang="el-GR" sz="2000" dirty="0">
                <a:latin typeface="Calibri" panose="020F0502020204030204" pitchFamily="34" charset="0"/>
                <a:cs typeface="Calibri" panose="020F0502020204030204" pitchFamily="34" charset="0"/>
              </a:rPr>
              <a:t>ο καθολικος προσυμπτωματικός έλεγχος είναι η διαδικασία ερωτήσεων  όλων των ατόμων σχετικά με τη χρήση ουσιών σε τακτικά προγραμματισμένη βάση</a:t>
            </a:r>
            <a:endParaRPr lang="el-GR" sz="2000" dirty="0">
              <a:latin typeface="Calibri" panose="020F0502020204030204" pitchFamily="34" charset="0"/>
              <a:cs typeface="Calibri" panose="020F0502020204030204" pitchFamily="34" charset="0"/>
            </a:endParaRPr>
          </a:p>
          <a:p>
            <a:pPr marL="0" lvl="0" indent="0" algn="just" rtl="0">
              <a:spcBef>
                <a:spcPts val="1000"/>
              </a:spcBef>
              <a:spcAft>
                <a:spcPts val="0"/>
              </a:spcAft>
              <a:buSzPts val="1760"/>
              <a:buFont typeface="Wingdings" panose="05000000000000000000" charset="0"/>
              <a:buNone/>
            </a:pPr>
            <a:r>
              <a:rPr lang="el-GR" sz="2000" dirty="0">
                <a:latin typeface="Calibri" panose="020F0502020204030204" pitchFamily="34" charset="0"/>
                <a:cs typeface="Calibri" panose="020F0502020204030204" pitchFamily="34" charset="0"/>
              </a:rPr>
              <a:t>Πλεονεκτήματα:</a:t>
            </a:r>
            <a:endParaRPr lang="el-GR" sz="2000" dirty="0">
              <a:latin typeface="Calibri" panose="020F0502020204030204" pitchFamily="34" charset="0"/>
              <a:cs typeface="Calibri" panose="020F0502020204030204" pitchFamily="34" charset="0"/>
            </a:endParaRPr>
          </a:p>
          <a:p>
            <a:pPr lvl="0" algn="just" rtl="0">
              <a:spcBef>
                <a:spcPts val="1000"/>
              </a:spcBef>
              <a:spcAft>
                <a:spcPts val="0"/>
              </a:spcAft>
              <a:buSzPts val="1760"/>
              <a:buFont typeface="Wingdings" panose="05000000000000000000" charset="0"/>
              <a:buChar char="ü"/>
            </a:pPr>
            <a:r>
              <a:rPr lang="el-GR" sz="2000" dirty="0">
                <a:latin typeface="Calibri" panose="020F0502020204030204" pitchFamily="34" charset="0"/>
                <a:cs typeface="Calibri" panose="020F0502020204030204" pitchFamily="34" charset="0"/>
              </a:rPr>
              <a:t>ο προληπτικος έλεγχος ε</a:t>
            </a:r>
            <a:r>
              <a:rPr lang="el-GR" sz="2000" dirty="0">
                <a:latin typeface="Calibri" panose="020F0502020204030204" pitchFamily="34" charset="0"/>
                <a:cs typeface="Calibri" panose="020F0502020204030204" pitchFamily="34" charset="0"/>
                <a:sym typeface="+mn-ea"/>
              </a:rPr>
              <a:t>ξοικονομεί χρόνο,προσδιορίζει γρήγορα ποιοι ασθενείς χρειάζονται περαιτέρω αξιολόγηση.</a:t>
            </a:r>
            <a:endParaRPr lang="el-GR" sz="2000" dirty="0">
              <a:latin typeface="Calibri" panose="020F0502020204030204" pitchFamily="34" charset="0"/>
              <a:cs typeface="Calibri" panose="020F0502020204030204" pitchFamily="34" charset="0"/>
              <a:sym typeface="+mn-ea"/>
            </a:endParaRPr>
          </a:p>
          <a:p>
            <a:pPr lvl="0" algn="just" rtl="0">
              <a:spcBef>
                <a:spcPts val="1000"/>
              </a:spcBef>
              <a:spcAft>
                <a:spcPts val="0"/>
              </a:spcAft>
              <a:buSzPts val="1760"/>
              <a:buFont typeface="Wingdings" panose="05000000000000000000" charset="0"/>
              <a:buChar char="ü"/>
            </a:pPr>
            <a:r>
              <a:rPr lang="el-GR" sz="2000" dirty="0">
                <a:latin typeface="Calibri" panose="020F0502020204030204" pitchFamily="34" charset="0"/>
                <a:cs typeface="Calibri" panose="020F0502020204030204" pitchFamily="34" charset="0"/>
                <a:sym typeface="+mn-ea"/>
              </a:rPr>
              <a:t>ανιχνεύει τα τρέχοντα προβλήματα υγείας,που σχετίζονται με τη χρήση ουσιών σε κίνδυνο σε πρώιμο στάδιο</a:t>
            </a:r>
            <a:endParaRPr lang="el-GR" sz="2000" dirty="0">
              <a:latin typeface="Calibri" panose="020F0502020204030204" pitchFamily="34" charset="0"/>
              <a:cs typeface="Calibri" panose="020F0502020204030204" pitchFamily="34" charset="0"/>
              <a:sym typeface="+mn-ea"/>
            </a:endParaRPr>
          </a:p>
          <a:p>
            <a:pPr lvl="0" algn="just" rtl="0">
              <a:spcBef>
                <a:spcPts val="1000"/>
              </a:spcBef>
              <a:spcAft>
                <a:spcPts val="0"/>
              </a:spcAft>
              <a:buSzPts val="1760"/>
              <a:buFont typeface="Wingdings" panose="05000000000000000000" charset="0"/>
              <a:buChar char="ü"/>
            </a:pPr>
            <a:r>
              <a:rPr lang="el-GR" sz="2000" dirty="0">
                <a:latin typeface="Calibri" panose="020F0502020204030204" pitchFamily="34" charset="0"/>
                <a:cs typeface="Calibri" panose="020F0502020204030204" pitchFamily="34" charset="0"/>
                <a:sym typeface="+mn-ea"/>
              </a:rPr>
              <a:t>Παρέχει την ευκαιρία παρέμβασης και έγκαιρης εκπαίδευσης σχετικά με τη χρήση επικίνδυνων ουσιών αποστιγματίζοντας τη συζήτηση για χρήση ουσιών.</a:t>
            </a:r>
            <a:endParaRPr lang="el-GR" sz="2000" dirty="0">
              <a:latin typeface="Calibri" panose="020F0502020204030204" pitchFamily="34" charset="0"/>
              <a:cs typeface="Calibri" panose="020F0502020204030204" pitchFamily="34" charset="0"/>
            </a:endParaRPr>
          </a:p>
          <a:p>
            <a:pPr marL="514350" lvl="0" indent="-402590" algn="just" rtl="0">
              <a:spcBef>
                <a:spcPts val="1000"/>
              </a:spcBef>
              <a:spcAft>
                <a:spcPts val="0"/>
              </a:spcAft>
              <a:buSzPts val="1760"/>
              <a:buNone/>
            </a:pPr>
            <a:endParaRPr lang="el-GR" dirty="0">
              <a:latin typeface="Calibri" panose="020F0502020204030204" pitchFamily="34" charset="0"/>
              <a:cs typeface="Calibri" panose="020F0502020204030204" pitchFamily="34" charset="0"/>
            </a:endParaRPr>
          </a:p>
          <a:p>
            <a:pPr marL="514350" lvl="0" indent="-402590" algn="just" rtl="0">
              <a:spcBef>
                <a:spcPts val="1000"/>
              </a:spcBef>
              <a:spcAft>
                <a:spcPts val="0"/>
              </a:spcAft>
              <a:buSzPts val="1760"/>
              <a:buNone/>
            </a:pPr>
            <a:endParaRPr lang="el-GR" dirty="0">
              <a:latin typeface="Calibri" panose="020F0502020204030204" pitchFamily="34" charset="0"/>
              <a:cs typeface="Calibri" panose="020F0502020204030204" pitchFamily="34" charset="0"/>
            </a:endParaRPr>
          </a:p>
          <a:p>
            <a:pPr lvl="0" algn="just" rtl="0">
              <a:spcBef>
                <a:spcPts val="1000"/>
              </a:spcBef>
              <a:spcAft>
                <a:spcPts val="0"/>
              </a:spcAft>
              <a:buSzPts val="1760"/>
              <a:buFont typeface="Wingdings" panose="05000000000000000000" charset="0"/>
              <a:buChar char="ü"/>
            </a:pPr>
            <a:r>
              <a:rPr lang="el-GR" dirty="0">
                <a:latin typeface="Calibri" panose="020F0502020204030204" pitchFamily="34" charset="0"/>
                <a:cs typeface="Calibri" panose="020F0502020204030204" pitchFamily="34" charset="0"/>
                <a:sym typeface="+mn-ea"/>
              </a:rPr>
              <a:t> </a:t>
            </a:r>
            <a:endParaRPr lang="el-GR" sz="1800" dirty="0">
              <a:latin typeface="Calibri" panose="020F0502020204030204" pitchFamily="34" charset="0"/>
              <a:cs typeface="Calibri" panose="020F0502020204030204" pitchFamily="34" charset="0"/>
            </a:endParaRPr>
          </a:p>
          <a:p>
            <a:pPr lvl="0" algn="just" rtl="0">
              <a:spcBef>
                <a:spcPts val="1000"/>
              </a:spcBef>
              <a:spcAft>
                <a:spcPts val="0"/>
              </a:spcAft>
              <a:buSzPts val="1760"/>
              <a:buFont typeface="Wingdings" panose="05000000000000000000" charset="0"/>
              <a:buChar char="ü"/>
            </a:pPr>
            <a:endParaRPr lang="el-GR" sz="1800" dirty="0">
              <a:latin typeface="Calibri" panose="020F0502020204030204" pitchFamily="34" charset="0"/>
              <a:cs typeface="Calibri" panose="020F0502020204030204" pitchFamily="34" charset="0"/>
            </a:endParaRPr>
          </a:p>
          <a:p>
            <a:pPr marL="377190" lvl="0" indent="-285750" algn="l" rtl="0">
              <a:spcBef>
                <a:spcPts val="1000"/>
              </a:spcBef>
              <a:spcAft>
                <a:spcPts val="0"/>
              </a:spcAft>
              <a:buSzPts val="1440"/>
              <a:buNone/>
            </a:pPr>
            <a:endParaRPr lang="el-GR" sz="1800" dirty="0">
              <a:latin typeface="Calibri" panose="020F0502020204030204" pitchFamily="34" charset="0"/>
              <a:cs typeface="Calibri" panose="020F0502020204030204" pitchFamily="34" charset="0"/>
            </a:endParaRPr>
          </a:p>
          <a:p>
            <a:pPr marL="0" lvl="0" indent="0" algn="l" rtl="0">
              <a:spcBef>
                <a:spcPts val="1000"/>
              </a:spcBef>
              <a:spcAft>
                <a:spcPts val="0"/>
              </a:spcAft>
              <a:buSzPts val="1440"/>
              <a:buNone/>
            </a:pPr>
            <a:endParaRPr lang="el-GR" sz="1800" dirty="0">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97535" y="877570"/>
            <a:ext cx="3403600" cy="5102225"/>
          </a:xfrm>
        </p:spPr>
        <p:txBody>
          <a:bodyPr>
            <a:normAutofit/>
          </a:bodyPr>
          <a:lstStyle/>
          <a:p>
            <a:pPr marL="0" indent="0">
              <a:lnSpc>
                <a:spcPct val="90000"/>
              </a:lnSpc>
              <a:buNone/>
            </a:pPr>
            <a:r>
              <a:rPr lang="el-GR" sz="2000" b="1" i="1" u="sng" dirty="0">
                <a:latin typeface="Calibri Light" panose="020F0302020204030204" charset="0"/>
                <a:cs typeface="Calibri Light" panose="020F0302020204030204" charset="0"/>
              </a:rPr>
              <a:t>1. Φόρμα προεπισκόπησης - </a:t>
            </a:r>
            <a:endParaRPr lang="el-GR" sz="2000" b="1" i="1" u="sng" dirty="0">
              <a:latin typeface="Calibri Light" panose="020F0302020204030204" charset="0"/>
              <a:cs typeface="Calibri Light" panose="020F0302020204030204" charset="0"/>
            </a:endParaRPr>
          </a:p>
          <a:p>
            <a:pPr marL="0" indent="0">
              <a:lnSpc>
                <a:spcPct val="90000"/>
              </a:lnSpc>
              <a:buNone/>
            </a:pPr>
            <a:r>
              <a:rPr lang="en-GB" sz="2000" b="1" i="1" u="sng">
                <a:latin typeface="Calibri Light" panose="020F0302020204030204" charset="0"/>
                <a:ea typeface="Times New Roman" panose="02020603050405020304"/>
                <a:cs typeface="Calibri Light" panose="020F0302020204030204" charset="0"/>
                <a:sym typeface="Times New Roman" panose="02020603050405020304"/>
              </a:rPr>
              <a:t>Pre-screen form</a:t>
            </a:r>
            <a:endParaRPr sz="2000" b="1" i="1" u="sng">
              <a:latin typeface="Calibri Light" panose="020F0302020204030204" charset="0"/>
              <a:ea typeface="Times New Roman" panose="02020603050405020304"/>
              <a:cs typeface="Calibri Light" panose="020F0302020204030204" charset="0"/>
              <a:sym typeface="Times New Roman" panose="02020603050405020304"/>
            </a:endParaRPr>
          </a:p>
          <a:p>
            <a:pPr marL="0" indent="0">
              <a:lnSpc>
                <a:spcPct val="90000"/>
              </a:lnSpc>
              <a:buNone/>
            </a:pPr>
            <a:endParaRPr lang="el-GR" sz="2000" b="1" i="1" u="sng" dirty="0">
              <a:latin typeface="Calibri" panose="020F0502020204030204" pitchFamily="34" charset="0"/>
              <a:cs typeface="Calibri" panose="020F0502020204030204" pitchFamily="34" charset="0"/>
            </a:endParaRPr>
          </a:p>
          <a:p>
            <a:pPr marL="0" indent="0" algn="just">
              <a:lnSpc>
                <a:spcPct val="90000"/>
              </a:lnSpc>
              <a:buNone/>
            </a:pPr>
            <a:r>
              <a:rPr lang="el-GR" sz="1700" dirty="0">
                <a:latin typeface="Calibri" panose="020F0502020204030204" pitchFamily="34" charset="0"/>
                <a:cs typeface="Calibri" panose="020F0502020204030204" pitchFamily="34" charset="0"/>
              </a:rPr>
              <a:t>Περιέχει</a:t>
            </a:r>
            <a:r>
              <a:rPr lang="el-GR" sz="1700" i="0" dirty="0">
                <a:effectLst/>
                <a:latin typeface="Calibri" panose="020F0502020204030204" pitchFamily="34" charset="0"/>
                <a:cs typeface="Calibri" panose="020F0502020204030204" pitchFamily="34" charset="0"/>
              </a:rPr>
              <a:t> 3 ερωτήσεις που χρησιμοποιούνται για την προκαταρκτική εξέταση ασθενών για να καθοριστεί εάν απαιτείται πλήρης εξέταση. </a:t>
            </a:r>
            <a:endParaRPr lang="el-GR" sz="1700" i="0" dirty="0">
              <a:effectLst/>
              <a:latin typeface="Calibri" panose="020F0502020204030204" pitchFamily="34" charset="0"/>
              <a:cs typeface="Calibri" panose="020F0502020204030204" pitchFamily="34" charset="0"/>
            </a:endParaRPr>
          </a:p>
          <a:p>
            <a:pPr marL="0" indent="0" algn="just">
              <a:lnSpc>
                <a:spcPct val="90000"/>
              </a:lnSpc>
              <a:buNone/>
            </a:pPr>
            <a:r>
              <a:rPr lang="el-GR" sz="1700" i="0" dirty="0">
                <a:effectLst/>
                <a:latin typeface="Calibri" panose="020F0502020204030204" pitchFamily="34" charset="0"/>
                <a:cs typeface="Calibri" panose="020F0502020204030204" pitchFamily="34" charset="0"/>
              </a:rPr>
              <a:t>Η </a:t>
            </a:r>
            <a:r>
              <a:rPr lang="el-GR" sz="1700" i="0" dirty="0">
                <a:solidFill>
                  <a:schemeClr val="accent1"/>
                </a:solidFill>
                <a:effectLst/>
                <a:latin typeface="Calibri" panose="020F0502020204030204" pitchFamily="34" charset="0"/>
                <a:cs typeface="Calibri" panose="020F0502020204030204" pitchFamily="34" charset="0"/>
              </a:rPr>
              <a:t>Ερώτηση 1</a:t>
            </a:r>
            <a:r>
              <a:rPr lang="el-GR" sz="1700" i="0" dirty="0">
                <a:effectLst/>
                <a:latin typeface="Calibri" panose="020F0502020204030204" pitchFamily="34" charset="0"/>
                <a:cs typeface="Calibri" panose="020F0502020204030204" pitchFamily="34" charset="0"/>
              </a:rPr>
              <a:t> εξετάζει για χρήση αλκοόλ ( από το AUDIT-10).</a:t>
            </a:r>
            <a:endParaRPr lang="el-GR" sz="1700" i="0" dirty="0">
              <a:effectLst/>
              <a:latin typeface="Calibri" panose="020F0502020204030204" pitchFamily="34" charset="0"/>
              <a:cs typeface="Calibri" panose="020F0502020204030204" pitchFamily="34" charset="0"/>
            </a:endParaRPr>
          </a:p>
          <a:p>
            <a:pPr marL="0" indent="0" algn="just">
              <a:lnSpc>
                <a:spcPct val="90000"/>
              </a:lnSpc>
              <a:buNone/>
            </a:pPr>
            <a:r>
              <a:rPr lang="el-GR" sz="1700" i="0" dirty="0">
                <a:effectLst/>
                <a:latin typeface="Calibri" panose="020F0502020204030204" pitchFamily="34" charset="0"/>
                <a:cs typeface="Calibri" panose="020F0502020204030204" pitchFamily="34" charset="0"/>
              </a:rPr>
              <a:t> Η </a:t>
            </a:r>
            <a:r>
              <a:rPr lang="el-GR" sz="1700" i="0" dirty="0">
                <a:solidFill>
                  <a:schemeClr val="accent1"/>
                </a:solidFill>
                <a:effectLst/>
                <a:latin typeface="Calibri" panose="020F0502020204030204" pitchFamily="34" charset="0"/>
                <a:cs typeface="Calibri" panose="020F0502020204030204" pitchFamily="34" charset="0"/>
              </a:rPr>
              <a:t>Ερώτηση 2 </a:t>
            </a:r>
            <a:r>
              <a:rPr lang="el-GR" sz="1700" i="0" dirty="0">
                <a:effectLst/>
                <a:latin typeface="Calibri" panose="020F0502020204030204" pitchFamily="34" charset="0"/>
                <a:cs typeface="Calibri" panose="020F0502020204030204" pitchFamily="34" charset="0"/>
              </a:rPr>
              <a:t>εξετάζει για παράνομη χρήση ναρκωτικών (από το DAST-10). </a:t>
            </a:r>
            <a:endParaRPr lang="el-GR" sz="1700" i="0" dirty="0">
              <a:effectLst/>
              <a:latin typeface="Calibri" panose="020F0502020204030204" pitchFamily="34" charset="0"/>
              <a:cs typeface="Calibri" panose="020F0502020204030204" pitchFamily="34" charset="0"/>
            </a:endParaRPr>
          </a:p>
          <a:p>
            <a:pPr marL="0" indent="0" algn="just">
              <a:lnSpc>
                <a:spcPct val="90000"/>
              </a:lnSpc>
              <a:buNone/>
            </a:pPr>
            <a:r>
              <a:rPr lang="el-GR" sz="1700" i="0" dirty="0">
                <a:effectLst/>
                <a:latin typeface="Calibri" panose="020F0502020204030204" pitchFamily="34" charset="0"/>
                <a:cs typeface="Calibri" panose="020F0502020204030204" pitchFamily="34" charset="0"/>
              </a:rPr>
              <a:t>Η </a:t>
            </a:r>
            <a:r>
              <a:rPr lang="el-GR" sz="1700" i="0" dirty="0">
                <a:solidFill>
                  <a:schemeClr val="accent1"/>
                </a:solidFill>
                <a:effectLst/>
                <a:latin typeface="Calibri" panose="020F0502020204030204" pitchFamily="34" charset="0"/>
                <a:cs typeface="Calibri" panose="020F0502020204030204" pitchFamily="34" charset="0"/>
              </a:rPr>
              <a:t>Ερώτηση 3 </a:t>
            </a:r>
            <a:r>
              <a:rPr lang="el-GR" sz="1700" i="0" dirty="0">
                <a:effectLst/>
                <a:latin typeface="Calibri" panose="020F0502020204030204" pitchFamily="34" charset="0"/>
                <a:cs typeface="Calibri" panose="020F0502020204030204" pitchFamily="34" charset="0"/>
              </a:rPr>
              <a:t>είναι προαιρετική και ελέγχει την κατάθλιψη (από το PHQ-9).</a:t>
            </a:r>
            <a:endParaRPr lang="el-GR" sz="1700" dirty="0">
              <a:latin typeface="Calibri" panose="020F0502020204030204" pitchFamily="34" charset="0"/>
              <a:cs typeface="Calibri" panose="020F0502020204030204" pitchFamily="34" charset="0"/>
            </a:endParaRPr>
          </a:p>
          <a:p>
            <a:pPr>
              <a:lnSpc>
                <a:spcPct val="90000"/>
              </a:lnSpc>
            </a:pPr>
            <a:endParaRPr lang="el-GR" sz="1700" dirty="0">
              <a:latin typeface="Calibri" panose="020F0502020204030204" pitchFamily="34" charset="0"/>
              <a:cs typeface="Calibri" panose="020F0502020204030204" pitchFamily="34" charset="0"/>
            </a:endParaRPr>
          </a:p>
        </p:txBody>
      </p:sp>
      <p:pic>
        <p:nvPicPr>
          <p:cNvPr id="7" name="Εικόνα 6"/>
          <p:cNvPicPr>
            <a:picLocks noChangeAspect="1"/>
          </p:cNvPicPr>
          <p:nvPr/>
        </p:nvPicPr>
        <p:blipFill rotWithShape="1">
          <a:blip r:embed="rId1"/>
          <a:srcRect l="22384" t="17625" r="24769" b="20191"/>
          <a:stretch>
            <a:fillRect/>
          </a:stretch>
        </p:blipFill>
        <p:spPr>
          <a:xfrm>
            <a:off x="5141107" y="1078816"/>
            <a:ext cx="6642035" cy="47009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3040" y="140970"/>
            <a:ext cx="7597140" cy="6600190"/>
          </a:xfrm>
        </p:spPr>
        <p:txBody>
          <a:bodyPr>
            <a:normAutofit fontScale="90000" lnSpcReduction="10000"/>
          </a:bodyPr>
          <a:lstStyle/>
          <a:p>
            <a:pPr marL="0" indent="0">
              <a:lnSpc>
                <a:spcPct val="90000"/>
              </a:lnSpc>
              <a:buNone/>
            </a:pPr>
            <a:r>
              <a:rPr lang="el-GR" sz="2220" b="1" i="1" u="sng" dirty="0">
                <a:effectLst/>
                <a:latin typeface="Calibri" panose="020F0502020204030204" pitchFamily="34" charset="0"/>
                <a:cs typeface="Calibri" panose="020F0502020204030204" pitchFamily="34" charset="0"/>
              </a:rPr>
              <a:t>2. Τεστ αναγνώρισης διαταραχής χρήσης αλκοόλ -10 (</a:t>
            </a:r>
            <a:r>
              <a:rPr lang="en-US" sz="2220" b="1" i="1" u="sng" dirty="0">
                <a:effectLst/>
                <a:latin typeface="Calibri" panose="020F0502020204030204" pitchFamily="34" charset="0"/>
                <a:cs typeface="Calibri" panose="020F0502020204030204" pitchFamily="34" charset="0"/>
              </a:rPr>
              <a:t>AUDIT-10</a:t>
            </a:r>
            <a:r>
              <a:rPr lang="en-US" sz="2000" b="1" i="0" dirty="0">
                <a:effectLst/>
                <a:latin typeface="Calibri" panose="020F0502020204030204" pitchFamily="34" charset="0"/>
                <a:cs typeface="Calibri" panose="020F0502020204030204" pitchFamily="34" charset="0"/>
              </a:rPr>
              <a:t>)</a:t>
            </a:r>
            <a:endParaRPr lang="en-US" sz="2000" b="1" i="0" dirty="0">
              <a:effectLst/>
              <a:latin typeface="Calibri" panose="020F0502020204030204" pitchFamily="34" charset="0"/>
              <a:cs typeface="Calibri" panose="020F0502020204030204" pitchFamily="34" charset="0"/>
            </a:endParaRPr>
          </a:p>
          <a:p>
            <a:pPr marL="0" indent="0" algn="just">
              <a:lnSpc>
                <a:spcPct val="90000"/>
              </a:lnSpc>
              <a:buNone/>
            </a:pPr>
            <a:r>
              <a:rPr lang="el-GR" sz="2000" dirty="0">
                <a:latin typeface="Calibri" panose="020F0502020204030204" pitchFamily="34" charset="0"/>
                <a:cs typeface="Calibri" panose="020F0502020204030204" pitchFamily="34" charset="0"/>
              </a:rPr>
              <a:t>Τ</a:t>
            </a:r>
            <a:r>
              <a:rPr lang="el-GR" sz="2000" b="0" i="0" dirty="0">
                <a:effectLst/>
                <a:latin typeface="Calibri" panose="020F0502020204030204" pitchFamily="34" charset="0"/>
                <a:cs typeface="Calibri" panose="020F0502020204030204" pitchFamily="34" charset="0"/>
              </a:rPr>
              <a:t>ο </a:t>
            </a:r>
            <a:r>
              <a:rPr lang="el-GR" sz="2000" b="1" i="0" dirty="0">
                <a:effectLst/>
                <a:latin typeface="Calibri" panose="020F0502020204030204" pitchFamily="34" charset="0"/>
                <a:cs typeface="Calibri" panose="020F0502020204030204" pitchFamily="34" charset="0"/>
              </a:rPr>
              <a:t>AUDIT (</a:t>
            </a:r>
            <a:r>
              <a:rPr lang="el-GR" sz="2000" b="1" dirty="0">
                <a:effectLst/>
                <a:latin typeface="Calibri" panose="020F0502020204030204" pitchFamily="34" charset="0"/>
                <a:cs typeface="Calibri" panose="020F0502020204030204" pitchFamily="34" charset="0"/>
                <a:sym typeface="+mn-ea"/>
              </a:rPr>
              <a:t>Alcohol Use Disorders Indentification Test)</a:t>
            </a:r>
            <a:r>
              <a:rPr lang="el-GR" sz="2000" b="1" i="0" dirty="0">
                <a:effectLst/>
                <a:latin typeface="Calibri" panose="020F0502020204030204" pitchFamily="34" charset="0"/>
                <a:cs typeface="Calibri" panose="020F0502020204030204" pitchFamily="34" charset="0"/>
              </a:rPr>
              <a:t> </a:t>
            </a:r>
            <a:r>
              <a:rPr lang="el-GR" sz="2000" b="0" i="0" dirty="0">
                <a:effectLst/>
                <a:latin typeface="Calibri" panose="020F0502020204030204" pitchFamily="34" charset="0"/>
                <a:cs typeface="Calibri" panose="020F0502020204030204" pitchFamily="34" charset="0"/>
              </a:rPr>
              <a:t>είναι ένα εργαλείο ελέγχου αλκοόλ που αναπτύχθηκε από τον Παγκόσμιο Οργανισμό Υγείας (ΠΟΥ). </a:t>
            </a:r>
            <a:endParaRPr lang="el-GR" sz="2000" b="0" i="0" dirty="0">
              <a:effectLst/>
              <a:latin typeface="Calibri" panose="020F0502020204030204" pitchFamily="34" charset="0"/>
              <a:cs typeface="Calibri" panose="020F0502020204030204" pitchFamily="34" charset="0"/>
            </a:endParaRPr>
          </a:p>
          <a:p>
            <a:pPr marL="0" indent="0" algn="just">
              <a:lnSpc>
                <a:spcPct val="90000"/>
              </a:lnSpc>
              <a:buNone/>
            </a:pPr>
            <a:r>
              <a:rPr lang="el-GR" sz="2000" b="0" i="0" dirty="0">
                <a:effectLst/>
                <a:latin typeface="Calibri" panose="020F0502020204030204" pitchFamily="34" charset="0"/>
                <a:cs typeface="Calibri" panose="020F0502020204030204" pitchFamily="34" charset="0"/>
              </a:rPr>
              <a:t>Αποτελείται από </a:t>
            </a:r>
            <a:r>
              <a:rPr lang="el-GR" sz="2000" b="1" i="0" dirty="0">
                <a:effectLst/>
                <a:latin typeface="Calibri" panose="020F0502020204030204" pitchFamily="34" charset="0"/>
                <a:cs typeface="Calibri" panose="020F0502020204030204" pitchFamily="34" charset="0"/>
              </a:rPr>
              <a:t>10 ερωτήσεις</a:t>
            </a:r>
            <a:r>
              <a:rPr lang="el-GR" sz="2000" b="0" i="0" dirty="0">
                <a:effectLst/>
                <a:latin typeface="Calibri" panose="020F0502020204030204" pitchFamily="34" charset="0"/>
                <a:cs typeface="Calibri" panose="020F0502020204030204" pitchFamily="34" charset="0"/>
              </a:rPr>
              <a:t> προσυμπτωματικού ελέγχου που βαθμολογούν τους ασθενείς σε</a:t>
            </a:r>
            <a:r>
              <a:rPr lang="el-GR" sz="2000" b="1" i="0" dirty="0">
                <a:effectLst/>
                <a:latin typeface="Calibri" panose="020F0502020204030204" pitchFamily="34" charset="0"/>
                <a:cs typeface="Calibri" panose="020F0502020204030204" pitchFamily="34" charset="0"/>
              </a:rPr>
              <a:t> 4 επίπεδα κινδύνου </a:t>
            </a:r>
            <a:r>
              <a:rPr lang="el-GR" sz="2000" b="0" i="0" dirty="0">
                <a:effectLst/>
                <a:latin typeface="Calibri" panose="020F0502020204030204" pitchFamily="34" charset="0"/>
                <a:cs typeface="Calibri" panose="020F0502020204030204" pitchFamily="34" charset="0"/>
              </a:rPr>
              <a:t>για να καθοριστεί εάν απαιτείται εκπαίδευση, σύντομη παρέμβαση, σύντομη θεραπεία ή παραπομπή σε θεραπεία.</a:t>
            </a:r>
            <a:endParaRPr lang="el-GR" sz="2000" b="0" i="0" dirty="0">
              <a:effectLst/>
              <a:latin typeface="Calibri" panose="020F0502020204030204" pitchFamily="34" charset="0"/>
              <a:cs typeface="Calibri" panose="020F0502020204030204" pitchFamily="34" charset="0"/>
            </a:endParaRPr>
          </a:p>
          <a:p>
            <a:pPr marL="0" indent="0" algn="just">
              <a:lnSpc>
                <a:spcPct val="90000"/>
              </a:lnSpc>
              <a:buNone/>
            </a:pPr>
            <a:endParaRPr lang="el-GR" sz="2000" b="0" i="0" dirty="0">
              <a:effectLst/>
              <a:latin typeface="Calibri" panose="020F0502020204030204" pitchFamily="34" charset="0"/>
              <a:cs typeface="Calibri" panose="020F0502020204030204" pitchFamily="34" charset="0"/>
            </a:endParaRPr>
          </a:p>
          <a:p>
            <a:pPr marL="0" lvl="0" indent="0" algn="just" rtl="0">
              <a:spcBef>
                <a:spcPts val="0"/>
              </a:spcBef>
              <a:spcAft>
                <a:spcPts val="0"/>
              </a:spcAft>
              <a:buSzPts val="1760"/>
              <a:buNone/>
            </a:pPr>
            <a:r>
              <a:rPr lang="en-GB" sz="2000">
                <a:latin typeface="Calibri Light" panose="020F0302020204030204" charset="0"/>
                <a:cs typeface="Calibri Light" panose="020F0302020204030204" charset="0"/>
                <a:sym typeface="+mn-ea"/>
              </a:rPr>
              <a:t>Οι </a:t>
            </a:r>
            <a:r>
              <a:rPr lang="el-GR" altLang="en-GB" sz="2000" b="1">
                <a:latin typeface="Calibri Light" panose="020F0302020204030204" charset="0"/>
                <a:cs typeface="Calibri Light" panose="020F0302020204030204" charset="0"/>
                <a:sym typeface="+mn-ea"/>
              </a:rPr>
              <a:t>3 </a:t>
            </a:r>
            <a:r>
              <a:rPr lang="en-GB" sz="2000" b="1">
                <a:latin typeface="Calibri Light" panose="020F0302020204030204" charset="0"/>
                <a:cs typeface="Calibri Light" panose="020F0302020204030204" charset="0"/>
                <a:sym typeface="+mn-ea"/>
              </a:rPr>
              <a:t>πρώτες ερωτήσεις</a:t>
            </a:r>
            <a:r>
              <a:rPr lang="en-GB" sz="2000">
                <a:latin typeface="Calibri Light" panose="020F0302020204030204" charset="0"/>
                <a:cs typeface="Calibri Light" panose="020F0302020204030204" charset="0"/>
                <a:sym typeface="+mn-ea"/>
              </a:rPr>
              <a:t> αφορούν την ποσότητα και συχνότητα κατανάλωσης, </a:t>
            </a:r>
            <a:r>
              <a:rPr lang="en-GB" sz="2000" b="1">
                <a:latin typeface="Calibri Light" panose="020F0302020204030204" charset="0"/>
                <a:cs typeface="Calibri Light" panose="020F0302020204030204" charset="0"/>
                <a:sym typeface="+mn-ea"/>
              </a:rPr>
              <a:t>οι </a:t>
            </a:r>
            <a:r>
              <a:rPr lang="el-GR" altLang="en-GB" sz="2000" b="1">
                <a:latin typeface="Calibri Light" panose="020F0302020204030204" charset="0"/>
                <a:cs typeface="Calibri Light" panose="020F0302020204030204" charset="0"/>
                <a:sym typeface="+mn-ea"/>
              </a:rPr>
              <a:t>3</a:t>
            </a:r>
            <a:r>
              <a:rPr lang="en-GB" sz="2000" b="1">
                <a:latin typeface="Calibri Light" panose="020F0302020204030204" charset="0"/>
                <a:cs typeface="Calibri Light" panose="020F0302020204030204" charset="0"/>
                <a:sym typeface="+mn-ea"/>
              </a:rPr>
              <a:t> επόμενες</a:t>
            </a:r>
            <a:r>
              <a:rPr lang="en-GB" sz="2000">
                <a:latin typeface="Calibri Light" panose="020F0302020204030204" charset="0"/>
                <a:cs typeface="Calibri Light" panose="020F0302020204030204" charset="0"/>
                <a:sym typeface="+mn-ea"/>
              </a:rPr>
              <a:t> αφορούν την εξάρτηση και οι</a:t>
            </a:r>
            <a:r>
              <a:rPr lang="en-GB" sz="2000" b="1">
                <a:latin typeface="Calibri Light" panose="020F0302020204030204" charset="0"/>
                <a:cs typeface="Calibri Light" panose="020F0302020204030204" charset="0"/>
                <a:sym typeface="+mn-ea"/>
              </a:rPr>
              <a:t> </a:t>
            </a:r>
            <a:r>
              <a:rPr lang="el-GR" altLang="en-GB" sz="2000" b="1">
                <a:latin typeface="Calibri Light" panose="020F0302020204030204" charset="0"/>
                <a:cs typeface="Calibri Light" panose="020F0302020204030204" charset="0"/>
                <a:sym typeface="+mn-ea"/>
              </a:rPr>
              <a:t>4</a:t>
            </a:r>
            <a:r>
              <a:rPr lang="en-GB" sz="2000" b="1">
                <a:latin typeface="Calibri Light" panose="020F0302020204030204" charset="0"/>
                <a:cs typeface="Calibri Light" panose="020F0302020204030204" charset="0"/>
                <a:sym typeface="+mn-ea"/>
              </a:rPr>
              <a:t> τελευταίες</a:t>
            </a:r>
            <a:r>
              <a:rPr lang="en-GB" sz="2000">
                <a:latin typeface="Calibri Light" panose="020F0302020204030204" charset="0"/>
                <a:cs typeface="Calibri Light" panose="020F0302020204030204" charset="0"/>
                <a:sym typeface="+mn-ea"/>
              </a:rPr>
              <a:t> σχετίζονται με τα προβλήματα που προκαλεί η χρήση οινοπνεύματος. Οι απαντήσεις βαθμολογούνται με </a:t>
            </a:r>
            <a:r>
              <a:rPr lang="en-GB" sz="2000" b="1">
                <a:latin typeface="Calibri Light" panose="020F0302020204030204" charset="0"/>
                <a:cs typeface="Calibri Light" panose="020F0302020204030204" charset="0"/>
                <a:sym typeface="+mn-ea"/>
              </a:rPr>
              <a:t>κλίμακα Likert</a:t>
            </a:r>
            <a:r>
              <a:rPr lang="en-GB" sz="2000">
                <a:latin typeface="Calibri Light" panose="020F0302020204030204" charset="0"/>
                <a:cs typeface="Calibri Light" panose="020F0302020204030204" charset="0"/>
                <a:sym typeface="+mn-ea"/>
              </a:rPr>
              <a:t>. Η βαθμολόγηση των απαντήσεων απαιτεί περίπου 2 λεπτά. Πιο συγκεκριμένα: </a:t>
            </a:r>
            <a:endParaRPr lang="en-GB" sz="2000">
              <a:latin typeface="Calibri Light" panose="020F0302020204030204" charset="0"/>
              <a:cs typeface="Calibri Light" panose="020F0302020204030204" charset="0"/>
              <a:sym typeface="+mn-ea"/>
            </a:endParaRPr>
          </a:p>
          <a:p>
            <a:pPr marL="0" lvl="0" indent="0" algn="just" rtl="0">
              <a:spcBef>
                <a:spcPts val="0"/>
              </a:spcBef>
              <a:spcAft>
                <a:spcPts val="0"/>
              </a:spcAft>
              <a:buSzPts val="1760"/>
              <a:buNone/>
            </a:pPr>
            <a:endParaRPr lang="en-GB" sz="2000">
              <a:latin typeface="Calibri Light" panose="020F0302020204030204" charset="0"/>
              <a:cs typeface="Calibri Light" panose="020F0302020204030204" charset="0"/>
            </a:endParaRPr>
          </a:p>
          <a:p>
            <a:pPr marL="514350" lvl="0" indent="-514350" algn="just" rtl="0">
              <a:spcBef>
                <a:spcPts val="1000"/>
              </a:spcBef>
              <a:spcAft>
                <a:spcPts val="0"/>
              </a:spcAft>
              <a:buSzPts val="1760"/>
              <a:buAutoNum type="arabicPeriod"/>
            </a:pPr>
            <a:r>
              <a:rPr lang="en-GB" sz="2000">
                <a:latin typeface="Calibri Light" panose="020F0302020204030204" charset="0"/>
                <a:cs typeface="Calibri Light" panose="020F0302020204030204" charset="0"/>
                <a:sym typeface="+mn-ea"/>
              </a:rPr>
              <a:t>Βαθμολογία 1-7:Ο ασθενής πίνει λιγότερο από το όριο ασφαλείας.</a:t>
            </a:r>
            <a:endParaRPr lang="en-GB" sz="2000">
              <a:latin typeface="Calibri Light" panose="020F0302020204030204" charset="0"/>
              <a:cs typeface="Calibri Light" panose="020F0302020204030204" charset="0"/>
            </a:endParaRPr>
          </a:p>
          <a:p>
            <a:pPr marL="514350" lvl="0" indent="-514350" algn="just" rtl="0">
              <a:spcBef>
                <a:spcPts val="1000"/>
              </a:spcBef>
              <a:spcAft>
                <a:spcPts val="0"/>
              </a:spcAft>
              <a:buSzPts val="1760"/>
              <a:buAutoNum type="arabicPeriod"/>
            </a:pPr>
            <a:r>
              <a:rPr lang="en-GB" sz="2000">
                <a:latin typeface="Calibri Light" panose="020F0302020204030204" charset="0"/>
                <a:cs typeface="Calibri Light" panose="020F0302020204030204" charset="0"/>
                <a:sym typeface="+mn-ea"/>
              </a:rPr>
              <a:t>Βαθμολογία 8-15:Ο ασθενής πίνει στο όριο ασφαλείας-Μελλοντικός κίνδυνος εμπλοκής σε επικίνδυνη κατανάλωση,φυσικής και κοινωνικής βλάβης.</a:t>
            </a:r>
            <a:endParaRPr lang="en-GB" sz="2000">
              <a:latin typeface="Calibri Light" panose="020F0302020204030204" charset="0"/>
              <a:cs typeface="Calibri Light" panose="020F0302020204030204" charset="0"/>
            </a:endParaRPr>
          </a:p>
          <a:p>
            <a:pPr marL="514350" lvl="0" indent="-514350" algn="just" rtl="0">
              <a:spcBef>
                <a:spcPts val="1000"/>
              </a:spcBef>
              <a:spcAft>
                <a:spcPts val="0"/>
              </a:spcAft>
              <a:buSzPts val="1760"/>
              <a:buAutoNum type="arabicPeriod"/>
            </a:pPr>
            <a:r>
              <a:rPr lang="en-GB" sz="2000">
                <a:latin typeface="Calibri Light" panose="020F0302020204030204" charset="0"/>
                <a:cs typeface="Calibri Light" panose="020F0302020204030204" charset="0"/>
                <a:sym typeface="+mn-ea"/>
              </a:rPr>
              <a:t>Βαθμολογία 16-20:Ο ασθενής πίνει περισσότερο από το όριο ασφαλείας-Επιβλαβής και επικίνδυνη κατανάλωση αλκοόλ.</a:t>
            </a:r>
            <a:endParaRPr lang="en-GB" sz="2000">
              <a:latin typeface="Calibri Light" panose="020F0302020204030204" charset="0"/>
              <a:cs typeface="Calibri Light" panose="020F0302020204030204" charset="0"/>
            </a:endParaRPr>
          </a:p>
          <a:p>
            <a:pPr marL="514350" lvl="0" indent="-514350" algn="just" rtl="0">
              <a:spcBef>
                <a:spcPts val="1000"/>
              </a:spcBef>
              <a:spcAft>
                <a:spcPts val="0"/>
              </a:spcAft>
              <a:buSzPts val="1760"/>
              <a:buAutoNum type="arabicPeriod"/>
            </a:pPr>
            <a:r>
              <a:rPr lang="en-GB" sz="2000">
                <a:latin typeface="Calibri Light" panose="020F0302020204030204" charset="0"/>
                <a:cs typeface="Calibri Light" panose="020F0302020204030204" charset="0"/>
                <a:sym typeface="+mn-ea"/>
              </a:rPr>
              <a:t>Βαθμολογία &gt;20:Ενδεικτική εξάρτηση(αν και πιθανότητα εξάρτησης υπάρχει και σε χαμηλότερες βαθμολογίες)</a:t>
            </a:r>
            <a:endParaRPr lang="en-GB" sz="2000">
              <a:latin typeface="Calibri Light" panose="020F0302020204030204" charset="0"/>
              <a:cs typeface="Calibri Light" panose="020F0302020204030204" charset="0"/>
            </a:endParaRPr>
          </a:p>
          <a:p>
            <a:pPr marL="0" indent="0" algn="just">
              <a:lnSpc>
                <a:spcPct val="90000"/>
              </a:lnSpc>
              <a:buNone/>
            </a:pPr>
            <a:endParaRPr lang="el-GR" sz="2000" b="0" i="0" dirty="0">
              <a:effectLst/>
              <a:latin typeface="Calibri Light" panose="020F0302020204030204" charset="0"/>
              <a:cs typeface="Calibri Light" panose="020F0302020204030204" charset="0"/>
            </a:endParaRPr>
          </a:p>
        </p:txBody>
      </p:sp>
      <p:pic>
        <p:nvPicPr>
          <p:cNvPr id="8" name="Εικόνα 7"/>
          <p:cNvPicPr>
            <a:picLocks noChangeAspect="1"/>
          </p:cNvPicPr>
          <p:nvPr/>
        </p:nvPicPr>
        <p:blipFill rotWithShape="1">
          <a:blip r:embed="rId1"/>
          <a:srcRect l="16386" t="14751" r="17961" b="13624"/>
          <a:stretch>
            <a:fillRect/>
          </a:stretch>
        </p:blipFill>
        <p:spPr>
          <a:xfrm>
            <a:off x="8046720" y="989965"/>
            <a:ext cx="3693795"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05469" y="295422"/>
            <a:ext cx="8596668" cy="5647467"/>
          </a:xfrm>
        </p:spPr>
        <p:txBody>
          <a:bodyPr>
            <a:normAutofit lnSpcReduction="20000"/>
          </a:bodyPr>
          <a:lstStyle/>
          <a:p>
            <a:pPr marL="0" indent="0">
              <a:buNone/>
            </a:pPr>
            <a:r>
              <a:rPr lang="el-GR" sz="2000" b="1" i="1" u="sng" dirty="0">
                <a:solidFill>
                  <a:schemeClr val="tx1"/>
                </a:solidFill>
                <a:effectLst/>
                <a:latin typeface="Calibri" panose="020F0502020204030204" pitchFamily="34" charset="0"/>
                <a:cs typeface="Calibri" panose="020F0502020204030204" pitchFamily="34" charset="0"/>
              </a:rPr>
              <a:t>3. Ερωτηματολόγιο Ελέγχου Ναρκωτικών (</a:t>
            </a:r>
            <a:r>
              <a:rPr lang="en-US" sz="2000" b="1" i="1" u="sng" dirty="0">
                <a:solidFill>
                  <a:schemeClr val="tx1"/>
                </a:solidFill>
                <a:effectLst/>
                <a:latin typeface="Calibri" panose="020F0502020204030204" pitchFamily="34" charset="0"/>
                <a:cs typeface="Calibri" panose="020F0502020204030204" pitchFamily="34" charset="0"/>
              </a:rPr>
              <a:t>DAST 10)</a:t>
            </a:r>
            <a:endParaRPr lang="en-US" sz="2000" b="1" i="1" u="sng" dirty="0">
              <a:solidFill>
                <a:schemeClr val="tx1"/>
              </a:solidFill>
              <a:effectLst/>
              <a:latin typeface="Calibri" panose="020F0502020204030204" pitchFamily="34" charset="0"/>
              <a:cs typeface="Calibri" panose="020F0502020204030204" pitchFamily="34" charset="0"/>
            </a:endParaRPr>
          </a:p>
          <a:p>
            <a:endParaRPr lang="en-US" sz="2000" b="1" i="1" u="sng" dirty="0">
              <a:solidFill>
                <a:schemeClr val="tx1"/>
              </a:solidFill>
              <a:effectLst/>
              <a:latin typeface="Calibri" panose="020F0502020204030204" pitchFamily="34" charset="0"/>
              <a:cs typeface="Calibri" panose="020F0502020204030204" pitchFamily="34" charset="0"/>
            </a:endParaRPr>
          </a:p>
          <a:p>
            <a:pPr marL="0" indent="0" algn="just">
              <a:buNone/>
            </a:pPr>
            <a:r>
              <a:rPr lang="el-GR" b="0" i="0" dirty="0">
                <a:solidFill>
                  <a:schemeClr val="tx1"/>
                </a:solidFill>
                <a:effectLst/>
                <a:latin typeface="Calibri" panose="020F0502020204030204" pitchFamily="34" charset="0"/>
                <a:cs typeface="Calibri" panose="020F0502020204030204" pitchFamily="34" charset="0"/>
              </a:rPr>
              <a:t>Το DAST-10 είναι ένα εργαλείο ελέγχου</a:t>
            </a:r>
            <a:r>
              <a:rPr lang="el-GR" b="1" i="0" dirty="0">
                <a:solidFill>
                  <a:schemeClr val="tx1"/>
                </a:solidFill>
                <a:effectLst/>
                <a:latin typeface="Calibri" panose="020F0502020204030204" pitchFamily="34" charset="0"/>
                <a:cs typeface="Calibri" panose="020F0502020204030204" pitchFamily="34" charset="0"/>
              </a:rPr>
              <a:t> 10 ερωτήσεων </a:t>
            </a:r>
            <a:r>
              <a:rPr lang="el-GR" b="0" i="0" dirty="0">
                <a:solidFill>
                  <a:schemeClr val="tx1"/>
                </a:solidFill>
                <a:effectLst/>
                <a:latin typeface="Calibri" panose="020F0502020204030204" pitchFamily="34" charset="0"/>
                <a:cs typeface="Calibri" panose="020F0502020204030204" pitchFamily="34" charset="0"/>
              </a:rPr>
              <a:t>που χρησιμοποιείται για τη </a:t>
            </a:r>
            <a:r>
              <a:rPr lang="el-GR" b="1" i="0" dirty="0">
                <a:solidFill>
                  <a:schemeClr val="tx1"/>
                </a:solidFill>
                <a:effectLst/>
                <a:latin typeface="Calibri" panose="020F0502020204030204" pitchFamily="34" charset="0"/>
                <a:cs typeface="Calibri" panose="020F0502020204030204" pitchFamily="34" charset="0"/>
              </a:rPr>
              <a:t>μέτρηση των προτύπων χρήσης ναρκωτικών από έναν ασθενή</a:t>
            </a:r>
            <a:r>
              <a:rPr lang="el-GR" b="0" i="0" dirty="0">
                <a:solidFill>
                  <a:schemeClr val="tx1"/>
                </a:solidFill>
                <a:effectLst/>
                <a:latin typeface="Calibri" panose="020F0502020204030204" pitchFamily="34" charset="0"/>
                <a:cs typeface="Calibri" panose="020F0502020204030204" pitchFamily="34" charset="0"/>
              </a:rPr>
              <a:t>. Αυτό το ερωτηματολόγιο στοχεύει στη μέτρηση των συνεπειών που βιώνονται λόγω της χρήσης ναρκωτικών. Αυτό περιλαμβάνει τη χρήση και την κατάχρηση όλων των ναρκωτικών (κοκαΐνη, ηρωίνη, μαριχουάνα κ.λπ.), την παράνομη χρήση συνταγογραφούμενων φαρμάκων και τα φάρμακα χωρίς ιατρική συνταγή. Το αλκοόλ και ο καπνός δεν περιλαμβάνονται σε αυτόν τον έλεγχο.</a:t>
            </a:r>
            <a:endParaRPr lang="el-GR" b="0" i="0" dirty="0">
              <a:solidFill>
                <a:schemeClr val="tx1"/>
              </a:solidFill>
              <a:effectLst/>
              <a:latin typeface="Calibri" panose="020F0502020204030204" pitchFamily="34" charset="0"/>
              <a:cs typeface="Calibri" panose="020F0502020204030204" pitchFamily="34" charset="0"/>
            </a:endParaRPr>
          </a:p>
          <a:p>
            <a:pPr marL="0" indent="0" algn="just">
              <a:buNone/>
            </a:pPr>
            <a:endParaRPr lang="el-GR" dirty="0">
              <a:solidFill>
                <a:schemeClr val="tx1"/>
              </a:solidFill>
              <a:effectLst/>
              <a:latin typeface="Calibri" panose="020F0502020204030204" pitchFamily="34" charset="0"/>
              <a:cs typeface="Calibri" panose="020F0502020204030204" pitchFamily="34" charset="0"/>
              <a:sym typeface="+mn-ea"/>
            </a:endParaRPr>
          </a:p>
          <a:p>
            <a:pPr marL="0" indent="0" algn="just">
              <a:buNone/>
            </a:pPr>
            <a:r>
              <a:rPr lang="el-GR" dirty="0">
                <a:solidFill>
                  <a:schemeClr val="tx1"/>
                </a:solidFill>
                <a:effectLst/>
                <a:latin typeface="Calibri" panose="020F0502020204030204" pitchFamily="34" charset="0"/>
                <a:cs typeface="Calibri" panose="020F0502020204030204" pitchFamily="34" charset="0"/>
                <a:sym typeface="+mn-ea"/>
              </a:rPr>
              <a:t>Για κάθε θετική απάντηση υπολογίζεται ένας βαθμός στη συνολική βαθμολογία. Μετρώντας τις θετικές απαντήσεις υπολογίζεται ο βαθμός σοβαρότητας του προβλήματος : </a:t>
            </a:r>
            <a:endParaRPr lang="el-GR" dirty="0">
              <a:solidFill>
                <a:schemeClr val="tx1"/>
              </a:solidFill>
              <a:effectLst/>
              <a:latin typeface="Calibri" panose="020F0502020204030204" pitchFamily="34" charset="0"/>
              <a:cs typeface="Calibri" panose="020F0502020204030204" pitchFamily="34" charset="0"/>
            </a:endParaRPr>
          </a:p>
          <a:p>
            <a:pPr marL="342900" lvl="0" indent="-231140" algn="l" rtl="0">
              <a:spcBef>
                <a:spcPts val="1000"/>
              </a:spcBef>
              <a:spcAft>
                <a:spcPts val="0"/>
              </a:spcAft>
              <a:buSzPts val="1760"/>
              <a:buNone/>
            </a:pPr>
            <a:endParaRPr lang="el-GR" dirty="0">
              <a:solidFill>
                <a:schemeClr val="tx1"/>
              </a:solidFill>
              <a:effectLst/>
              <a:latin typeface="Calibri" panose="020F0502020204030204" pitchFamily="34" charset="0"/>
              <a:cs typeface="Calibri" panose="020F0502020204030204" pitchFamily="34" charset="0"/>
            </a:endParaRPr>
          </a:p>
          <a:p>
            <a:pPr lvl="0" algn="l" rtl="0">
              <a:spcBef>
                <a:spcPts val="1000"/>
              </a:spcBef>
              <a:spcAft>
                <a:spcPts val="0"/>
              </a:spcAft>
              <a:buSzPts val="1760"/>
              <a:buFont typeface="Wingdings" panose="05000000000000000000" charset="0"/>
              <a:buChar char="ü"/>
            </a:pPr>
            <a:r>
              <a:rPr lang="el-GR" dirty="0">
                <a:solidFill>
                  <a:schemeClr val="tx1"/>
                </a:solidFill>
                <a:effectLst/>
                <a:latin typeface="Calibri" panose="020F0502020204030204" pitchFamily="34" charset="0"/>
                <a:cs typeface="Calibri" panose="020F0502020204030204" pitchFamily="34" charset="0"/>
                <a:sym typeface="+mn-ea"/>
              </a:rPr>
              <a:t>0 Κανένα πρόβλημα</a:t>
            </a:r>
            <a:endParaRPr lang="el-GR" dirty="0">
              <a:solidFill>
                <a:schemeClr val="tx1"/>
              </a:solidFill>
              <a:effectLst/>
              <a:latin typeface="Calibri" panose="020F0502020204030204" pitchFamily="34" charset="0"/>
              <a:cs typeface="Calibri" panose="020F0502020204030204" pitchFamily="34" charset="0"/>
            </a:endParaRPr>
          </a:p>
          <a:p>
            <a:pPr lvl="0" algn="l" rtl="0">
              <a:spcBef>
                <a:spcPts val="1000"/>
              </a:spcBef>
              <a:spcAft>
                <a:spcPts val="0"/>
              </a:spcAft>
              <a:buSzPts val="1760"/>
              <a:buFont typeface="Wingdings" panose="05000000000000000000" charset="0"/>
              <a:buChar char="ü"/>
            </a:pPr>
            <a:r>
              <a:rPr lang="el-GR" dirty="0">
                <a:solidFill>
                  <a:schemeClr val="tx1"/>
                </a:solidFill>
                <a:effectLst/>
                <a:latin typeface="Calibri" panose="020F0502020204030204" pitchFamily="34" charset="0"/>
                <a:cs typeface="Calibri" panose="020F0502020204030204" pitchFamily="34" charset="0"/>
                <a:sym typeface="+mn-ea"/>
              </a:rPr>
              <a:t>1-2 Μικρή σοβαρότητα</a:t>
            </a:r>
            <a:endParaRPr lang="el-GR" dirty="0">
              <a:solidFill>
                <a:schemeClr val="tx1"/>
              </a:solidFill>
              <a:effectLst/>
              <a:latin typeface="Calibri" panose="020F0502020204030204" pitchFamily="34" charset="0"/>
              <a:cs typeface="Calibri" panose="020F0502020204030204" pitchFamily="34" charset="0"/>
            </a:endParaRPr>
          </a:p>
          <a:p>
            <a:pPr lvl="0" algn="l" rtl="0">
              <a:spcBef>
                <a:spcPts val="1000"/>
              </a:spcBef>
              <a:spcAft>
                <a:spcPts val="0"/>
              </a:spcAft>
              <a:buSzPts val="1760"/>
              <a:buFont typeface="Wingdings" panose="05000000000000000000" charset="0"/>
              <a:buChar char="ü"/>
            </a:pPr>
            <a:r>
              <a:rPr lang="el-GR" dirty="0">
                <a:solidFill>
                  <a:schemeClr val="tx1"/>
                </a:solidFill>
                <a:effectLst/>
                <a:latin typeface="Calibri" panose="020F0502020204030204" pitchFamily="34" charset="0"/>
                <a:cs typeface="Calibri" panose="020F0502020204030204" pitchFamily="34" charset="0"/>
                <a:sym typeface="+mn-ea"/>
              </a:rPr>
              <a:t>3-5 Μέτρια σοβαρότητα</a:t>
            </a:r>
            <a:endParaRPr lang="el-GR" dirty="0">
              <a:solidFill>
                <a:schemeClr val="tx1"/>
              </a:solidFill>
              <a:effectLst/>
              <a:latin typeface="Calibri" panose="020F0502020204030204" pitchFamily="34" charset="0"/>
              <a:cs typeface="Calibri" panose="020F0502020204030204" pitchFamily="34" charset="0"/>
            </a:endParaRPr>
          </a:p>
          <a:p>
            <a:pPr lvl="0" algn="l" rtl="0">
              <a:spcBef>
                <a:spcPts val="1000"/>
              </a:spcBef>
              <a:spcAft>
                <a:spcPts val="0"/>
              </a:spcAft>
              <a:buSzPts val="1760"/>
              <a:buFont typeface="Wingdings" panose="05000000000000000000" charset="0"/>
              <a:buChar char="ü"/>
            </a:pPr>
            <a:r>
              <a:rPr lang="en-GB">
                <a:sym typeface="+mn-ea"/>
              </a:rPr>
              <a:t>6-10 Μεγάλη σοβαρότητα</a:t>
            </a:r>
            <a:endParaRPr lang="en-GB">
              <a:sym typeface="+mn-ea"/>
            </a:endParaRPr>
          </a:p>
          <a:p>
            <a:pPr algn="just">
              <a:buFont typeface="Wingdings" panose="05000000000000000000" charset="0"/>
              <a:buChar char="ü"/>
            </a:pPr>
            <a:endParaRPr lang="el-GR" dirty="0">
              <a:solidFill>
                <a:schemeClr val="tx1"/>
              </a:solidFill>
              <a:latin typeface="Calibri" panose="020F0502020204030204" pitchFamily="34" charset="0"/>
              <a:cs typeface="Calibri" panose="020F0502020204030204" pitchFamily="34" charset="0"/>
            </a:endParaRPr>
          </a:p>
        </p:txBody>
      </p:sp>
      <p:pic>
        <p:nvPicPr>
          <p:cNvPr id="5" name="Εικόνα 4"/>
          <p:cNvPicPr>
            <a:picLocks noChangeAspect="1"/>
          </p:cNvPicPr>
          <p:nvPr/>
        </p:nvPicPr>
        <p:blipFill rotWithShape="1">
          <a:blip r:embed="rId1"/>
          <a:srcRect l="21692" t="11886" r="21654" b="21852"/>
          <a:stretch>
            <a:fillRect/>
          </a:stretch>
        </p:blipFill>
        <p:spPr>
          <a:xfrm>
            <a:off x="6163945" y="3634740"/>
            <a:ext cx="5703570" cy="30568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rotWithShape="1">
          <a:blip r:embed="rId1"/>
          <a:srcRect l="25961" t="11889" r="26500" b="10852"/>
          <a:stretch>
            <a:fillRect/>
          </a:stretch>
        </p:blipFill>
        <p:spPr>
          <a:xfrm rot="5400000">
            <a:off x="4331970" y="2934970"/>
            <a:ext cx="3669030" cy="3942080"/>
          </a:xfrm>
          <a:prstGeom prst="rect">
            <a:avLst/>
          </a:prstGeom>
        </p:spPr>
      </p:pic>
      <p:pic>
        <p:nvPicPr>
          <p:cNvPr id="5" name="Εικόνα 4"/>
          <p:cNvPicPr>
            <a:picLocks noChangeAspect="1"/>
          </p:cNvPicPr>
          <p:nvPr/>
        </p:nvPicPr>
        <p:blipFill rotWithShape="1">
          <a:blip r:embed="rId2"/>
          <a:srcRect l="27727" t="10853" r="25478" b="10853"/>
          <a:stretch>
            <a:fillRect/>
          </a:stretch>
        </p:blipFill>
        <p:spPr>
          <a:xfrm rot="5400000">
            <a:off x="6847205" y="-2007235"/>
            <a:ext cx="2518410" cy="6814820"/>
          </a:xfrm>
          <a:prstGeom prst="rect">
            <a:avLst/>
          </a:prstGeom>
        </p:spPr>
      </p:pic>
      <p:sp>
        <p:nvSpPr>
          <p:cNvPr id="3" name="Θέση περιεχομένου 2"/>
          <p:cNvSpPr>
            <a:spLocks noGrp="1"/>
          </p:cNvSpPr>
          <p:nvPr>
            <p:ph idx="1"/>
          </p:nvPr>
        </p:nvSpPr>
        <p:spPr>
          <a:xfrm>
            <a:off x="406146" y="914148"/>
            <a:ext cx="3267456" cy="4131909"/>
          </a:xfrm>
        </p:spPr>
        <p:txBody>
          <a:bodyPr>
            <a:normAutofit/>
          </a:bodyPr>
          <a:lstStyle/>
          <a:p>
            <a:pPr marL="0" indent="0">
              <a:buNone/>
            </a:pPr>
            <a:r>
              <a:rPr lang="el-GR" sz="2000" b="1" i="1" u="sng" dirty="0">
                <a:latin typeface="Calibri" panose="020F0502020204030204" pitchFamily="34" charset="0"/>
                <a:cs typeface="Calibri" panose="020F0502020204030204" pitchFamily="34" charset="0"/>
              </a:rPr>
              <a:t>4. Φυλλάδιο Προβολών</a:t>
            </a:r>
            <a:endParaRPr lang="el-GR" sz="2000" b="1" i="1" u="sng" dirty="0">
              <a:latin typeface="Calibri" panose="020F0502020204030204" pitchFamily="34" charset="0"/>
              <a:cs typeface="Calibri" panose="020F0502020204030204" pitchFamily="34" charset="0"/>
            </a:endParaRPr>
          </a:p>
          <a:p>
            <a:pPr marL="0" indent="0" algn="just">
              <a:buNone/>
            </a:pPr>
            <a:r>
              <a:rPr lang="el-GR" sz="2000" b="0" i="0" dirty="0">
                <a:effectLst/>
                <a:latin typeface="Calibri" panose="020F0502020204030204" pitchFamily="34" charset="0"/>
                <a:cs typeface="Calibri" panose="020F0502020204030204" pitchFamily="34" charset="0"/>
              </a:rPr>
              <a:t>Η ομάδα του Indiana SBIRT δημιούργησε αυτό το φυλλάδιο σε μέγεθος τσέπης για να ελέγξει για χρήση ναρκωτικών και αλκοόλ. Περιλαμβάνονται το Ερωτηματολόγιο Ελέγχου Αλκοόλ (AUDIT) και το Τεστ Ελέγχου Κατάχρησης Ναρκωτικών (DAST-10), και τα δύο με βαθμολόγηση. </a:t>
            </a:r>
            <a:endParaRPr lang="el-GR" sz="2000" dirty="0">
              <a:latin typeface="Calibri" panose="020F0502020204030204" pitchFamily="34" charset="0"/>
              <a:cs typeface="Calibri" panose="020F0502020204030204" pitchFamily="34" charset="0"/>
            </a:endParaRPr>
          </a:p>
        </p:txBody>
      </p:sp>
      <p:pic>
        <p:nvPicPr>
          <p:cNvPr id="7" name="Εικόνα 6"/>
          <p:cNvPicPr>
            <a:picLocks noChangeAspect="1"/>
          </p:cNvPicPr>
          <p:nvPr/>
        </p:nvPicPr>
        <p:blipFill rotWithShape="1">
          <a:blip r:embed="rId3"/>
          <a:srcRect l="26654" t="11889" r="26500" b="10852"/>
          <a:stretch>
            <a:fillRect/>
          </a:stretch>
        </p:blipFill>
        <p:spPr>
          <a:xfrm rot="5400000">
            <a:off x="8537575" y="3192145"/>
            <a:ext cx="3503930" cy="32619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33651" y="1179576"/>
            <a:ext cx="10473974" cy="5678424"/>
          </a:xfrm>
        </p:spPr>
        <p:txBody>
          <a:bodyPr>
            <a:normAutofit/>
          </a:bodyPr>
          <a:lstStyle/>
          <a:p>
            <a:pPr marL="0" indent="0" algn="just">
              <a:buNone/>
            </a:pPr>
            <a:endParaRPr lang="el-GR" b="1" dirty="0">
              <a:latin typeface="Times New Roman" panose="02020603050405020304" pitchFamily="18" charset="0"/>
              <a:cs typeface="Times New Roman" panose="02020603050405020304" pitchFamily="18" charset="0"/>
            </a:endParaRPr>
          </a:p>
          <a:p>
            <a:pPr marL="0" indent="0" algn="just">
              <a:buNone/>
            </a:pPr>
            <a:r>
              <a:rPr lang="el-GR" sz="2000" dirty="0">
                <a:latin typeface="Calibri" panose="020F0502020204030204" pitchFamily="34" charset="0"/>
                <a:cs typeface="Calibri" panose="020F0502020204030204" pitchFamily="34" charset="0"/>
              </a:rPr>
              <a:t>Το </a:t>
            </a:r>
            <a:r>
              <a:rPr lang="el-GR" sz="2000" b="1" dirty="0">
                <a:solidFill>
                  <a:schemeClr val="accent1">
                    <a:lumMod val="75000"/>
                  </a:schemeClr>
                </a:solidFill>
                <a:latin typeface="Calibri" panose="020F0502020204030204" pitchFamily="34" charset="0"/>
                <a:cs typeface="Calibri" panose="020F0502020204030204" pitchFamily="34" charset="0"/>
              </a:rPr>
              <a:t>Indiana SBIRT </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l-GR" sz="2000" b="1" dirty="0">
                <a:latin typeface="Calibri" panose="020F0502020204030204" pitchFamily="34" charset="0"/>
                <a:cs typeface="Calibri" panose="020F0502020204030204" pitchFamily="34" charset="0"/>
              </a:rPr>
              <a:t>Screening, Brief Intervention και Referral to Treatment </a:t>
            </a:r>
            <a:r>
              <a:rPr lang="en-US" sz="2000" b="1" dirty="0">
                <a:latin typeface="Calibri" panose="020F0502020204030204" pitchFamily="34" charset="0"/>
                <a:cs typeface="Calibri" panose="020F0502020204030204" pitchFamily="34" charset="0"/>
              </a:rPr>
              <a:t>   </a:t>
            </a:r>
            <a:endParaRPr lang="en-US" sz="2000" b="1" dirty="0">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el-GR" sz="2000" dirty="0">
                <a:latin typeface="Calibri" panose="020F0502020204030204" pitchFamily="34" charset="0"/>
                <a:cs typeface="Calibri" panose="020F0502020204030204" pitchFamily="34" charset="0"/>
              </a:rPr>
              <a:t>μια διαδικασία προσυμπτωματικού ελέγχου υγειονομικής περίθαλψης που χρησιμοποιείται για την ενσωμάτωση του </a:t>
            </a:r>
            <a:r>
              <a:rPr lang="en-US" sz="2000" dirty="0">
                <a:latin typeface="Calibri" panose="020F0502020204030204" pitchFamily="34" charset="0"/>
                <a:cs typeface="Calibri" panose="020F0502020204030204" pitchFamily="34" charset="0"/>
              </a:rPr>
              <a:t>SBIRT</a:t>
            </a:r>
            <a:r>
              <a:rPr lang="el-GR" sz="2000" dirty="0">
                <a:latin typeface="Calibri" panose="020F0502020204030204" pitchFamily="34" charset="0"/>
                <a:cs typeface="Calibri" panose="020F0502020204030204" pitchFamily="34" charset="0"/>
              </a:rPr>
              <a:t> ως πρότυπο περίθαλψης ρουτίνας  σε κοινοτικά κέντρα υγείας (CHC), κοινοτικά κέντρα ψυχικής υγείας (</a:t>
            </a:r>
            <a:r>
              <a:rPr lang="el-GR" sz="2000" dirty="0" err="1">
                <a:latin typeface="Calibri" panose="020F0502020204030204" pitchFamily="34" charset="0"/>
                <a:cs typeface="Calibri" panose="020F0502020204030204" pitchFamily="34" charset="0"/>
              </a:rPr>
              <a:t>CMHCs</a:t>
            </a:r>
            <a:r>
              <a:rPr lang="el-GR" sz="2000" dirty="0">
                <a:latin typeface="Calibri" panose="020F0502020204030204" pitchFamily="34" charset="0"/>
                <a:cs typeface="Calibri" panose="020F0502020204030204" pitchFamily="34" charset="0"/>
              </a:rPr>
              <a:t>) και αγροτικά κέντρα υγείας (</a:t>
            </a:r>
            <a:r>
              <a:rPr lang="el-GR" sz="2000" dirty="0" err="1">
                <a:latin typeface="Calibri" panose="020F0502020204030204" pitchFamily="34" charset="0"/>
                <a:cs typeface="Calibri" panose="020F0502020204030204" pitchFamily="34" charset="0"/>
              </a:rPr>
              <a:t>RHCs</a:t>
            </a:r>
            <a:r>
              <a:rPr lang="el-GR" sz="2000" dirty="0">
                <a:latin typeface="Calibri" panose="020F0502020204030204" pitchFamily="34" charset="0"/>
                <a:cs typeface="Calibri" panose="020F0502020204030204" pitchFamily="34" charset="0"/>
              </a:rPr>
              <a:t>) σε ολόκληρη  την πολιτεία της Ιντιάνα και αποσκοπεί στην </a:t>
            </a:r>
            <a:r>
              <a:rPr lang="el-GR" sz="2000" b="1" dirty="0">
                <a:latin typeface="Calibri" panose="020F0502020204030204" pitchFamily="34" charset="0"/>
                <a:cs typeface="Calibri" panose="020F0502020204030204" pitchFamily="34" charset="0"/>
              </a:rPr>
              <a:t>αποτροπή χρήσης αλκοόλ και/ή ναρκωτικών </a:t>
            </a:r>
            <a:r>
              <a:rPr lang="el-GR" sz="2000" dirty="0">
                <a:latin typeface="Calibri" panose="020F0502020204030204" pitchFamily="34" charset="0"/>
                <a:cs typeface="Calibri" panose="020F0502020204030204" pitchFamily="34" charset="0"/>
              </a:rPr>
              <a:t>ώστε να μην επηρεαστεί αρνητικά η υγεία του ατόμου.</a:t>
            </a:r>
            <a:endParaRPr lang="el-GR" sz="2000" dirty="0">
              <a:latin typeface="Calibri" panose="020F0502020204030204" pitchFamily="34" charset="0"/>
              <a:cs typeface="Calibri" panose="020F0502020204030204" pitchFamily="34" charset="0"/>
            </a:endParaRPr>
          </a:p>
          <a:p>
            <a:pPr marL="0" indent="0" algn="just">
              <a:buNone/>
            </a:pPr>
            <a:r>
              <a:rPr lang="el-GR" sz="2000" b="1" dirty="0">
                <a:latin typeface="Calibri" panose="020F0502020204030204" pitchFamily="34" charset="0"/>
                <a:cs typeface="Calibri" panose="020F0502020204030204" pitchFamily="34" charset="0"/>
              </a:rPr>
              <a:t>Στόχοι της ομάδας SBIRT </a:t>
            </a:r>
            <a:r>
              <a:rPr lang="el-GR" sz="2000" dirty="0">
                <a:latin typeface="Calibri" panose="020F0502020204030204" pitchFamily="34" charset="0"/>
                <a:cs typeface="Calibri" panose="020F0502020204030204" pitchFamily="34" charset="0"/>
              </a:rPr>
              <a:t>της Ιντιάνα στο Κέντρο Πόρων Πρόληψης της Ιντιάνα (IPRC):</a:t>
            </a:r>
            <a:endParaRPr lang="el-GR" sz="2000" dirty="0">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el-GR" sz="2000" dirty="0">
                <a:latin typeface="Calibri" panose="020F0502020204030204" pitchFamily="34" charset="0"/>
                <a:cs typeface="Calibri" panose="020F0502020204030204" pitchFamily="34" charset="0"/>
              </a:rPr>
              <a:t>παρέχει κατάρτιση, αξιολόγηση, διαβούλευση σχετικά με την ανάπτυξη πολιτικής ή το σχεδιασμό υποδομών και άλλη τεχνική βοήθεια ανάλογα με τις ανάγκες. </a:t>
            </a:r>
            <a:endParaRPr lang="el-GR" sz="2000" dirty="0">
              <a:latin typeface="Calibri" panose="020F0502020204030204" pitchFamily="34" charset="0"/>
              <a:cs typeface="Calibri" panose="020F0502020204030204" pitchFamily="34" charset="0"/>
            </a:endParaRPr>
          </a:p>
          <a:p>
            <a:pPr marL="0" indent="0" algn="just">
              <a:buNone/>
            </a:pPr>
            <a:r>
              <a:rPr lang="el-GR" sz="2000" b="1" i="1" dirty="0">
                <a:latin typeface="Calibri" panose="020F0502020204030204" pitchFamily="34" charset="0"/>
                <a:cs typeface="Calibri" panose="020F0502020204030204" pitchFamily="34" charset="0"/>
              </a:rPr>
              <a:t>Χρηματοδότηση</a:t>
            </a:r>
            <a:r>
              <a:rPr lang="el-GR" sz="2000" dirty="0">
                <a:latin typeface="Calibri" panose="020F0502020204030204" pitchFamily="34" charset="0"/>
                <a:cs typeface="Calibri" panose="020F0502020204030204" pitchFamily="34" charset="0"/>
              </a:rPr>
              <a:t>: Διοίκηση Υπηρεσιών Κατάχρησης Ουσιών και Ψυχικής Υγείας (SAMHSA) </a:t>
            </a:r>
            <a:endParaRPr lang="el-GR" sz="2000" dirty="0">
              <a:latin typeface="Calibri" panose="020F0502020204030204" pitchFamily="34" charset="0"/>
              <a:cs typeface="Calibri" panose="020F0502020204030204" pitchFamily="34" charset="0"/>
            </a:endParaRPr>
          </a:p>
          <a:p>
            <a:pPr marL="0" indent="0" algn="just">
              <a:buNone/>
            </a:pPr>
            <a:r>
              <a:rPr lang="el-GR" sz="2000" b="1" i="1" dirty="0">
                <a:latin typeface="Calibri" panose="020F0502020204030204" pitchFamily="34" charset="0"/>
                <a:cs typeface="Calibri" panose="020F0502020204030204" pitchFamily="34" charset="0"/>
              </a:rPr>
              <a:t>Κέντρα στην Ιντιάνα</a:t>
            </a:r>
            <a:r>
              <a:rPr lang="el-GR" sz="2000"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hlinkClick r:id="rId1"/>
              </a:rPr>
              <a:t>https://www.indianasbirt.org/sbirt-in-indiana</a:t>
            </a:r>
            <a:r>
              <a:rPr lang="el-GR" sz="2000" dirty="0">
                <a:latin typeface="Calibri" panose="020F0502020204030204" pitchFamily="34" charset="0"/>
                <a:cs typeface="Calibri" panose="020F0502020204030204" pitchFamily="34" charset="0"/>
              </a:rPr>
              <a:t> )</a:t>
            </a:r>
            <a:endParaRPr lang="el-GR" sz="2000" dirty="0">
              <a:latin typeface="Calibri" panose="020F0502020204030204" pitchFamily="34" charset="0"/>
              <a:cs typeface="Calibri" panose="020F0502020204030204" pitchFamily="34" charset="0"/>
            </a:endParaRPr>
          </a:p>
          <a:p>
            <a:pPr marL="0" indent="0" algn="just">
              <a:buNone/>
            </a:pPr>
            <a:endParaRPr lang="el-GR" dirty="0">
              <a:latin typeface="Times New Roman" panose="02020603050405020304" pitchFamily="18" charset="0"/>
              <a:cs typeface="Times New Roman" panose="02020603050405020304" pitchFamily="18" charset="0"/>
            </a:endParaRPr>
          </a:p>
          <a:p>
            <a:endParaRPr lang="el-GR" dirty="0"/>
          </a:p>
        </p:txBody>
      </p:sp>
      <p:sp>
        <p:nvSpPr>
          <p:cNvPr id="5" name="AutoShape 4" descr="SBIRT: Prevention Insights"/>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r>
              <a:rPr lang="en-US" dirty="0"/>
              <a:t>Indiana SBIRT</a:t>
            </a:r>
            <a:endParaRPr lang="el-GR" dirty="0"/>
          </a:p>
        </p:txBody>
      </p:sp>
      <p:pic>
        <p:nvPicPr>
          <p:cNvPr id="6" name="Picture 12" descr="SBIRT: Prevention Insigh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3209" y="379411"/>
            <a:ext cx="3995141" cy="1404000"/>
          </a:xfrm>
          <a:prstGeom prst="rect">
            <a:avLst/>
          </a:prstGeom>
          <a:noFill/>
          <a:extLst>
            <a:ext uri="{909E8E84-426E-40DD-AFC4-6F175D3DCCD1}">
              <a14:hiddenFill xmlns:a14="http://schemas.microsoft.com/office/drawing/2010/main">
                <a:solidFill>
                  <a:srgbClr val="FFFFFF"/>
                </a:solidFill>
              </a14:hiddenFill>
            </a:ext>
          </a:extLst>
        </p:spPr>
      </p:pic>
      <p:sp>
        <p:nvSpPr>
          <p:cNvPr id="7" name="Δεξιό βέλος 6"/>
          <p:cNvSpPr/>
          <p:nvPr/>
        </p:nvSpPr>
        <p:spPr>
          <a:xfrm>
            <a:off x="8576395" y="16718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09930" y="235585"/>
            <a:ext cx="7341235" cy="1979930"/>
          </a:xfrm>
        </p:spPr>
        <p:txBody>
          <a:bodyPr>
            <a:normAutofit/>
          </a:bodyPr>
          <a:lstStyle/>
          <a:p>
            <a:pPr marL="0" indent="0">
              <a:buNone/>
            </a:pPr>
            <a:r>
              <a:rPr lang="el-GR" sz="2000" b="1" i="1" u="sng" dirty="0">
                <a:effectLst/>
                <a:latin typeface="Calibri" panose="020F0502020204030204" pitchFamily="34" charset="0"/>
                <a:cs typeface="Calibri" panose="020F0502020204030204" pitchFamily="34" charset="0"/>
              </a:rPr>
              <a:t>5. Ερωτηματολόγιο υγείας ασθενών (</a:t>
            </a:r>
            <a:r>
              <a:rPr lang="en-US" sz="2000" b="1" i="1" u="sng" dirty="0">
                <a:effectLst/>
                <a:latin typeface="Calibri" panose="020F0502020204030204" pitchFamily="34" charset="0"/>
                <a:cs typeface="Calibri" panose="020F0502020204030204" pitchFamily="34" charset="0"/>
              </a:rPr>
              <a:t>PHQ-9)</a:t>
            </a:r>
            <a:endParaRPr lang="en-US" sz="2000" b="1" i="1" u="sng" dirty="0">
              <a:effectLst/>
              <a:latin typeface="Calibri" panose="020F0502020204030204" pitchFamily="34" charset="0"/>
              <a:cs typeface="Calibri" panose="020F0502020204030204" pitchFamily="34" charset="0"/>
            </a:endParaRPr>
          </a:p>
          <a:p>
            <a:pPr marL="0" indent="0">
              <a:buNone/>
            </a:pPr>
            <a:endParaRPr lang="en-US" sz="2000" b="1" i="1" u="sng" dirty="0">
              <a:effectLst/>
              <a:latin typeface="Calibri" panose="020F0502020204030204" pitchFamily="34" charset="0"/>
              <a:cs typeface="Calibri" panose="020F0502020204030204" pitchFamily="34" charset="0"/>
            </a:endParaRPr>
          </a:p>
          <a:p>
            <a:pPr marL="0" indent="0">
              <a:buNone/>
            </a:pPr>
            <a:r>
              <a:rPr lang="el-GR" b="0" i="0" dirty="0">
                <a:effectLst/>
                <a:latin typeface="Calibri" panose="020F0502020204030204" pitchFamily="34" charset="0"/>
                <a:cs typeface="Calibri" panose="020F0502020204030204" pitchFamily="34" charset="0"/>
              </a:rPr>
              <a:t>Το PHQ-9 περιέχει 9 στοιχεία που μπορούν να χρησιμοποιηθούν για τον έλεγχο ασθενών για</a:t>
            </a:r>
            <a:r>
              <a:rPr lang="el-GR" b="1" i="0" dirty="0">
                <a:effectLst/>
                <a:latin typeface="Calibri" panose="020F0502020204030204" pitchFamily="34" charset="0"/>
                <a:cs typeface="Calibri" panose="020F0502020204030204" pitchFamily="34" charset="0"/>
              </a:rPr>
              <a:t> κατάθλιψη</a:t>
            </a:r>
            <a:r>
              <a:rPr lang="el-GR" b="0" i="0" dirty="0">
                <a:effectLst/>
                <a:latin typeface="Calibri" panose="020F0502020204030204" pitchFamily="34" charset="0"/>
                <a:cs typeface="Calibri" panose="020F0502020204030204" pitchFamily="34" charset="0"/>
              </a:rPr>
              <a:t>.</a:t>
            </a:r>
            <a:endParaRPr lang="en-US" i="0" dirty="0">
              <a:effectLst/>
              <a:latin typeface="Calibri" panose="020F0502020204030204" pitchFamily="34" charset="0"/>
              <a:cs typeface="Calibri" panose="020F0502020204030204" pitchFamily="34" charset="0"/>
            </a:endParaRPr>
          </a:p>
          <a:p>
            <a:endParaRPr lang="el-GR" dirty="0"/>
          </a:p>
        </p:txBody>
      </p:sp>
      <p:pic>
        <p:nvPicPr>
          <p:cNvPr id="5" name="Εικόνα 4"/>
          <p:cNvPicPr>
            <a:picLocks noChangeAspect="1"/>
          </p:cNvPicPr>
          <p:nvPr/>
        </p:nvPicPr>
        <p:blipFill rotWithShape="1">
          <a:blip r:embed="rId1"/>
          <a:srcRect l="26309" t="30259" r="23615" b="16907"/>
          <a:stretch>
            <a:fillRect/>
          </a:stretch>
        </p:blipFill>
        <p:spPr>
          <a:xfrm>
            <a:off x="408305" y="2031365"/>
            <a:ext cx="8614410" cy="42437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77334" y="707137"/>
            <a:ext cx="8596668" cy="5334226"/>
          </a:xfrm>
        </p:spPr>
        <p:txBody>
          <a:bodyPr>
            <a:normAutofit lnSpcReduction="20000"/>
          </a:bodyPr>
          <a:lstStyle/>
          <a:p>
            <a:pPr marL="0" indent="0">
              <a:buNone/>
            </a:pPr>
            <a:r>
              <a:rPr lang="el-GR" altLang="en-US" sz="2000" b="1" i="1" u="sng" dirty="0">
                <a:latin typeface="Calibri" panose="020F0502020204030204" pitchFamily="34" charset="0"/>
                <a:cs typeface="Calibri" panose="020F0502020204030204" pitchFamily="34" charset="0"/>
              </a:rPr>
              <a:t>6. Ερωτηματολόγιο</a:t>
            </a:r>
            <a:r>
              <a:rPr lang="el-GR" altLang="en-US" sz="2000" b="1" i="1" u="sng" dirty="0">
                <a:latin typeface="Calibri" panose="020F0502020204030204" pitchFamily="34" charset="0"/>
                <a:cs typeface="Calibri" panose="020F0502020204030204" pitchFamily="34" charset="0"/>
                <a:sym typeface="+mn-ea"/>
              </a:rPr>
              <a:t> </a:t>
            </a:r>
            <a:r>
              <a:rPr lang="en-US" sz="2000" b="1" i="1" u="sng" dirty="0">
                <a:latin typeface="Calibri" panose="020F0502020204030204" pitchFamily="34" charset="0"/>
                <a:cs typeface="Calibri" panose="020F0502020204030204" pitchFamily="34" charset="0"/>
                <a:sym typeface="+mn-ea"/>
              </a:rPr>
              <a:t>CRAFFT</a:t>
            </a:r>
            <a:r>
              <a:rPr lang="el-GR" altLang="en-US" sz="2000" b="1" i="1" u="sng" dirty="0">
                <a:latin typeface="Calibri" panose="020F0502020204030204" pitchFamily="34" charset="0"/>
                <a:cs typeface="Calibri" panose="020F0502020204030204" pitchFamily="34" charset="0"/>
                <a:sym typeface="+mn-ea"/>
              </a:rPr>
              <a:t> - Έφηβοι</a:t>
            </a:r>
            <a:endParaRPr lang="en-US" sz="2000" b="1" i="1" u="sng" dirty="0">
              <a:latin typeface="Calibri" panose="020F0502020204030204" pitchFamily="34" charset="0"/>
              <a:cs typeface="Calibri" panose="020F0502020204030204" pitchFamily="34" charset="0"/>
            </a:endParaRPr>
          </a:p>
          <a:p>
            <a:pPr marL="0" indent="0" algn="just">
              <a:buNone/>
            </a:pPr>
            <a:r>
              <a:rPr lang="el-GR" b="0" i="0" dirty="0">
                <a:solidFill>
                  <a:schemeClr val="tx1"/>
                </a:solidFill>
                <a:effectLst/>
                <a:latin typeface="Calibri" panose="020F0502020204030204" pitchFamily="34" charset="0"/>
                <a:cs typeface="Calibri" panose="020F0502020204030204" pitchFamily="34" charset="0"/>
              </a:rPr>
              <a:t>Το εργαλείο προσυμπτωματικού ελέγχου CRAFFT χρησιμοποιείται για τον </a:t>
            </a:r>
            <a:r>
              <a:rPr lang="el-GR" b="1" i="0" dirty="0">
                <a:solidFill>
                  <a:schemeClr val="tx1"/>
                </a:solidFill>
                <a:effectLst/>
                <a:latin typeface="Calibri" panose="020F0502020204030204" pitchFamily="34" charset="0"/>
                <a:cs typeface="Calibri" panose="020F0502020204030204" pitchFamily="34" charset="0"/>
              </a:rPr>
              <a:t>εντοπισμό της χρήσης ουσιών και των σχετικών συμπεριφορών σε νέους και εφήβου</a:t>
            </a:r>
            <a:r>
              <a:rPr lang="el-GR" b="0" i="0" dirty="0">
                <a:solidFill>
                  <a:schemeClr val="tx1"/>
                </a:solidFill>
                <a:effectLst/>
                <a:latin typeface="Calibri" panose="020F0502020204030204" pitchFamily="34" charset="0"/>
                <a:cs typeface="Calibri" panose="020F0502020204030204" pitchFamily="34" charset="0"/>
              </a:rPr>
              <a:t>ς κάτω των 21 ετών. Αυτός ο έλεγχος είναι αξιόπιστος και έγκυρος και συνιστάται από την Επιτροπή της Αμερικανικής Ακαδημίας Παιδιατρικής για την Κατάχρηση Ουσιών</a:t>
            </a:r>
            <a:r>
              <a:rPr lang="el-GR" sz="1700" b="0" i="0" dirty="0">
                <a:solidFill>
                  <a:schemeClr val="tx1"/>
                </a:solidFill>
                <a:effectLst/>
                <a:latin typeface="Calibri" panose="020F0502020204030204" pitchFamily="34" charset="0"/>
                <a:cs typeface="Calibri" panose="020F0502020204030204" pitchFamily="34" charset="0"/>
              </a:rPr>
              <a:t>.</a:t>
            </a:r>
            <a:endParaRPr lang="el-GR" sz="1700" b="0" i="0" dirty="0">
              <a:solidFill>
                <a:schemeClr val="tx1"/>
              </a:solidFill>
              <a:effectLst/>
              <a:latin typeface="Calibri" panose="020F0502020204030204" pitchFamily="34" charset="0"/>
              <a:cs typeface="Calibri" panose="020F0502020204030204" pitchFamily="34" charset="0"/>
            </a:endParaRPr>
          </a:p>
          <a:p>
            <a:pPr marL="0" indent="0" algn="just">
              <a:buNone/>
            </a:pPr>
            <a:endParaRPr lang="el-GR" sz="1800" b="0" i="0" dirty="0">
              <a:solidFill>
                <a:schemeClr val="tx1"/>
              </a:solidFill>
              <a:effectLst/>
              <a:latin typeface="Calibri" panose="020F0502020204030204" pitchFamily="34" charset="0"/>
              <a:cs typeface="Calibri" panose="020F0502020204030204" pitchFamily="34" charset="0"/>
            </a:endParaRPr>
          </a:p>
          <a:p>
            <a:pPr marL="0" lvl="0" indent="0" algn="just" rtl="0">
              <a:spcBef>
                <a:spcPts val="0"/>
              </a:spcBef>
              <a:spcAft>
                <a:spcPts val="0"/>
              </a:spcAft>
              <a:buSzPts val="1760"/>
              <a:buNone/>
            </a:pPr>
            <a:r>
              <a:rPr lang="el-GR" sz="1800" dirty="0">
                <a:solidFill>
                  <a:schemeClr val="tx1"/>
                </a:solidFill>
                <a:effectLst/>
                <a:latin typeface="Calibri" panose="020F0502020204030204" pitchFamily="34" charset="0"/>
                <a:cs typeface="Calibri" panose="020F0502020204030204" pitchFamily="34" charset="0"/>
                <a:sym typeface="+mn-ea"/>
              </a:rPr>
              <a:t>Η χορήγηση του διαρκεί περίπου 2 λεπτά και δεν απαιτεί ειδική εκπαίδευση.Ο έλεγχος είναι αξιόπιστος και έγκυρος. </a:t>
            </a:r>
            <a:endParaRPr lang="el-GR" sz="1800" dirty="0">
              <a:solidFill>
                <a:schemeClr val="tx1"/>
              </a:solidFill>
              <a:effectLst/>
              <a:latin typeface="Calibri" panose="020F0502020204030204" pitchFamily="34" charset="0"/>
              <a:cs typeface="Calibri" panose="020F0502020204030204" pitchFamily="34" charset="0"/>
              <a:sym typeface="+mn-ea"/>
            </a:endParaRPr>
          </a:p>
          <a:p>
            <a:pPr marL="0" lvl="0" indent="0" algn="just" rtl="0">
              <a:spcBef>
                <a:spcPts val="0"/>
              </a:spcBef>
              <a:spcAft>
                <a:spcPts val="0"/>
              </a:spcAft>
              <a:buSzPts val="1760"/>
              <a:buNone/>
            </a:pPr>
            <a:endParaRPr lang="el-GR" sz="1800" dirty="0">
              <a:solidFill>
                <a:schemeClr val="tx1"/>
              </a:solidFill>
              <a:effectLst/>
              <a:latin typeface="Calibri" panose="020F0502020204030204" pitchFamily="34" charset="0"/>
              <a:cs typeface="Calibri" panose="020F0502020204030204" pitchFamily="34" charset="0"/>
              <a:sym typeface="+mn-ea"/>
            </a:endParaRPr>
          </a:p>
          <a:p>
            <a:pPr marL="0" lvl="0" indent="0" algn="just" rtl="0">
              <a:spcBef>
                <a:spcPts val="0"/>
              </a:spcBef>
              <a:spcAft>
                <a:spcPts val="0"/>
              </a:spcAft>
              <a:buSzPts val="1760"/>
              <a:buNone/>
            </a:pPr>
            <a:endParaRPr lang="el-GR" sz="1800" dirty="0">
              <a:solidFill>
                <a:schemeClr val="tx1"/>
              </a:solidFill>
              <a:effectLst/>
              <a:latin typeface="Calibri" panose="020F0502020204030204" pitchFamily="34" charset="0"/>
              <a:cs typeface="Calibri" panose="020F0502020204030204" pitchFamily="34" charset="0"/>
              <a:sym typeface="+mn-ea"/>
            </a:endParaRPr>
          </a:p>
          <a:p>
            <a:pPr marL="0" lvl="0" indent="0" algn="just" rtl="0">
              <a:spcBef>
                <a:spcPts val="0"/>
              </a:spcBef>
              <a:spcAft>
                <a:spcPts val="0"/>
              </a:spcAft>
              <a:buSzPts val="1760"/>
              <a:buNone/>
            </a:pPr>
            <a:r>
              <a:rPr lang="el-GR" sz="1800" dirty="0">
                <a:solidFill>
                  <a:schemeClr val="tx1"/>
                </a:solidFill>
                <a:effectLst/>
                <a:latin typeface="Calibri" panose="020F0502020204030204" pitchFamily="34" charset="0"/>
                <a:cs typeface="Calibri" panose="020F0502020204030204" pitchFamily="34" charset="0"/>
                <a:sym typeface="+mn-ea"/>
              </a:rPr>
              <a:t>Το ερωτηματολόγιο πήρε το όνομά του από την κεντρική λέξη των</a:t>
            </a:r>
            <a:endParaRPr lang="el-GR" sz="1800" dirty="0">
              <a:solidFill>
                <a:schemeClr val="tx1"/>
              </a:solidFill>
              <a:effectLst/>
              <a:latin typeface="Calibri" panose="020F0502020204030204" pitchFamily="34" charset="0"/>
              <a:cs typeface="Calibri" panose="020F0502020204030204" pitchFamily="34" charset="0"/>
            </a:endParaRPr>
          </a:p>
          <a:p>
            <a:pPr marL="0" lvl="0" indent="0" algn="l" rtl="0">
              <a:spcBef>
                <a:spcPts val="1000"/>
              </a:spcBef>
              <a:spcAft>
                <a:spcPts val="0"/>
              </a:spcAft>
              <a:buSzPts val="1760"/>
              <a:buNone/>
            </a:pPr>
            <a:r>
              <a:rPr lang="el-GR" sz="1800" dirty="0">
                <a:solidFill>
                  <a:schemeClr val="tx1"/>
                </a:solidFill>
                <a:effectLst/>
                <a:latin typeface="Calibri" panose="020F0502020204030204" pitchFamily="34" charset="0"/>
                <a:cs typeface="Calibri" panose="020F0502020204030204" pitchFamily="34" charset="0"/>
                <a:sym typeface="+mn-ea"/>
              </a:rPr>
              <a:t>ερωτήσεών του:</a:t>
            </a:r>
            <a:endParaRPr lang="el-GR" sz="1800" dirty="0">
              <a:solidFill>
                <a:schemeClr val="tx1"/>
              </a:solidFill>
              <a:effectLst/>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760"/>
              <a:buFont typeface="Arial" panose="020B0604020202020204"/>
              <a:buChar char="►"/>
            </a:pPr>
            <a:r>
              <a:rPr lang="el-GR" sz="1800" dirty="0">
                <a:solidFill>
                  <a:schemeClr val="tx1"/>
                </a:solidFill>
                <a:effectLst/>
                <a:latin typeface="Calibri" panose="020F0502020204030204" pitchFamily="34" charset="0"/>
                <a:cs typeface="Calibri" panose="020F0502020204030204" pitchFamily="34" charset="0"/>
                <a:sym typeface="+mn-ea"/>
              </a:rPr>
              <a:t>C (Car)</a:t>
            </a:r>
            <a:endParaRPr lang="el-GR" sz="1800" dirty="0">
              <a:solidFill>
                <a:schemeClr val="tx1"/>
              </a:solidFill>
              <a:effectLst/>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760"/>
              <a:buFont typeface="Arial" panose="020B0604020202020204"/>
              <a:buChar char="►"/>
            </a:pPr>
            <a:r>
              <a:rPr lang="el-GR" sz="1800" dirty="0">
                <a:solidFill>
                  <a:schemeClr val="tx1"/>
                </a:solidFill>
                <a:effectLst/>
                <a:latin typeface="Calibri" panose="020F0502020204030204" pitchFamily="34" charset="0"/>
                <a:cs typeface="Calibri" panose="020F0502020204030204" pitchFamily="34" charset="0"/>
                <a:sym typeface="+mn-ea"/>
              </a:rPr>
              <a:t>R (Relax)</a:t>
            </a:r>
            <a:endParaRPr lang="el-GR" sz="1800" dirty="0">
              <a:solidFill>
                <a:schemeClr val="tx1"/>
              </a:solidFill>
              <a:effectLst/>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760"/>
              <a:buFont typeface="Arial" panose="020B0604020202020204"/>
              <a:buChar char="►"/>
            </a:pPr>
            <a:r>
              <a:rPr lang="el-GR" sz="1800" dirty="0">
                <a:solidFill>
                  <a:schemeClr val="tx1"/>
                </a:solidFill>
                <a:effectLst/>
                <a:latin typeface="Calibri" panose="020F0502020204030204" pitchFamily="34" charset="0"/>
                <a:cs typeface="Calibri" panose="020F0502020204030204" pitchFamily="34" charset="0"/>
                <a:sym typeface="+mn-ea"/>
              </a:rPr>
              <a:t>A (Alone)</a:t>
            </a:r>
            <a:endParaRPr lang="el-GR" sz="1800" dirty="0">
              <a:solidFill>
                <a:schemeClr val="tx1"/>
              </a:solidFill>
              <a:effectLst/>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760"/>
              <a:buFont typeface="Arial" panose="020B0604020202020204"/>
              <a:buChar char="►"/>
            </a:pPr>
            <a:r>
              <a:rPr lang="el-GR" sz="1800" dirty="0">
                <a:solidFill>
                  <a:schemeClr val="tx1"/>
                </a:solidFill>
                <a:effectLst/>
                <a:latin typeface="Calibri" panose="020F0502020204030204" pitchFamily="34" charset="0"/>
                <a:cs typeface="Calibri" panose="020F0502020204030204" pitchFamily="34" charset="0"/>
                <a:sym typeface="+mn-ea"/>
              </a:rPr>
              <a:t>F (Forget)</a:t>
            </a:r>
            <a:endParaRPr lang="el-GR" sz="1800" dirty="0">
              <a:solidFill>
                <a:schemeClr val="tx1"/>
              </a:solidFill>
              <a:effectLst/>
              <a:latin typeface="Calibri" panose="020F0502020204030204" pitchFamily="34" charset="0"/>
              <a:cs typeface="Calibri" panose="020F0502020204030204" pitchFamily="34" charset="0"/>
            </a:endParaRPr>
          </a:p>
          <a:p>
            <a:pPr marL="342900" lvl="0" indent="-342900" algn="l" rtl="0">
              <a:spcBef>
                <a:spcPts val="1000"/>
              </a:spcBef>
              <a:spcAft>
                <a:spcPts val="0"/>
              </a:spcAft>
              <a:buSzPts val="1760"/>
              <a:buFont typeface="Arial" panose="020B0604020202020204"/>
              <a:buChar char="►"/>
            </a:pPr>
            <a:r>
              <a:rPr lang="el-GR" sz="1800" dirty="0">
                <a:solidFill>
                  <a:schemeClr val="tx1"/>
                </a:solidFill>
                <a:effectLst/>
                <a:latin typeface="Calibri" panose="020F0502020204030204" pitchFamily="34" charset="0"/>
                <a:cs typeface="Calibri" panose="020F0502020204030204" pitchFamily="34" charset="0"/>
                <a:sym typeface="+mn-ea"/>
              </a:rPr>
              <a:t>T (Trouble)</a:t>
            </a:r>
            <a:endParaRPr lang="el-GR" sz="1800" dirty="0">
              <a:solidFill>
                <a:schemeClr val="tx1"/>
              </a:solidFill>
              <a:effectLst/>
              <a:latin typeface="Calibri" panose="020F0502020204030204" pitchFamily="34" charset="0"/>
              <a:cs typeface="Calibri" panose="020F0502020204030204" pitchFamily="34" charset="0"/>
            </a:endParaRPr>
          </a:p>
          <a:p>
            <a:pPr marL="0" indent="0">
              <a:buNone/>
            </a:pPr>
            <a:endParaRPr lang="el-GR" sz="1800" dirty="0">
              <a:solidFill>
                <a:schemeClr val="tx1"/>
              </a:solidFill>
              <a:effectLst/>
              <a:latin typeface="Calibri" panose="020F0502020204030204" pitchFamily="34" charset="0"/>
              <a:cs typeface="Calibri" panose="020F0502020204030204" pitchFamily="34" charset="0"/>
            </a:endParaRPr>
          </a:p>
        </p:txBody>
      </p:sp>
      <p:pic>
        <p:nvPicPr>
          <p:cNvPr id="4" name="Εικόνα 3"/>
          <p:cNvPicPr>
            <a:picLocks noChangeAspect="1"/>
          </p:cNvPicPr>
          <p:nvPr/>
        </p:nvPicPr>
        <p:blipFill rotWithShape="1">
          <a:blip r:embed="rId1"/>
          <a:srcRect l="23077" t="23577" r="23933" b="15264"/>
          <a:stretch>
            <a:fillRect/>
          </a:stretch>
        </p:blipFill>
        <p:spPr>
          <a:xfrm>
            <a:off x="4097020" y="4261485"/>
            <a:ext cx="3651885" cy="2385060"/>
          </a:xfrm>
          <a:prstGeom prst="rect">
            <a:avLst/>
          </a:prstGeom>
        </p:spPr>
      </p:pic>
      <p:pic>
        <p:nvPicPr>
          <p:cNvPr id="7" name="Εικόνα 6"/>
          <p:cNvPicPr>
            <a:picLocks noChangeAspect="1"/>
          </p:cNvPicPr>
          <p:nvPr/>
        </p:nvPicPr>
        <p:blipFill rotWithShape="1">
          <a:blip r:embed="rId2"/>
          <a:srcRect l="29489" t="11889" r="26846" b="8697"/>
          <a:stretch>
            <a:fillRect/>
          </a:stretch>
        </p:blipFill>
        <p:spPr>
          <a:xfrm>
            <a:off x="8336915" y="4261485"/>
            <a:ext cx="3855085" cy="2385060"/>
          </a:xfrm>
          <a:prstGeom prst="rect">
            <a:avLst/>
          </a:prstGeom>
        </p:spPr>
      </p:pic>
      <p:pic>
        <p:nvPicPr>
          <p:cNvPr id="10" name="Εικόνα 9"/>
          <p:cNvPicPr>
            <a:picLocks noChangeAspect="1"/>
          </p:cNvPicPr>
          <p:nvPr/>
        </p:nvPicPr>
        <p:blipFill rotWithShape="1">
          <a:blip r:embed="rId3"/>
          <a:srcRect l="26307" t="19092" r="27193" b="30422"/>
          <a:stretch>
            <a:fillRect/>
          </a:stretch>
        </p:blipFill>
        <p:spPr>
          <a:xfrm>
            <a:off x="9274810" y="971550"/>
            <a:ext cx="2781300" cy="2867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body" idx="1"/>
          </p:nvPr>
        </p:nvSpPr>
        <p:spPr>
          <a:xfrm>
            <a:off x="167640" y="550545"/>
            <a:ext cx="11122025" cy="604329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760"/>
              <a:buNone/>
            </a:pPr>
            <a:r>
              <a:rPr lang="en-GB" sz="2200" b="1">
                <a:latin typeface="Calibri Light" panose="020F0302020204030204" charset="0"/>
                <a:cs typeface="Calibri Light" panose="020F0302020204030204" charset="0"/>
              </a:rPr>
              <a:t>Περιλαμβάνει δύο φάσεις</a:t>
            </a:r>
            <a:r>
              <a:rPr lang="en-GB" sz="2200">
                <a:latin typeface="Calibri Light" panose="020F0302020204030204" charset="0"/>
                <a:cs typeface="Calibri Light" panose="020F0302020204030204" charset="0"/>
              </a:rPr>
              <a:t>. </a:t>
            </a:r>
            <a:r>
              <a:rPr lang="el-GR" altLang="en-GB" sz="2200">
                <a:latin typeface="Calibri Light" panose="020F0302020204030204" charset="0"/>
                <a:cs typeface="Calibri Light" panose="020F0302020204030204" charset="0"/>
              </a:rPr>
              <a:t> </a:t>
            </a:r>
            <a:endParaRPr sz="2200">
              <a:latin typeface="Calibri Light" panose="020F0302020204030204" charset="0"/>
              <a:cs typeface="Calibri Light" panose="020F0302020204030204" charset="0"/>
            </a:endParaRPr>
          </a:p>
          <a:p>
            <a:pPr marL="0" lvl="0" indent="0" algn="l" rtl="0">
              <a:spcBef>
                <a:spcPts val="1000"/>
              </a:spcBef>
              <a:spcAft>
                <a:spcPts val="0"/>
              </a:spcAft>
              <a:buSzPts val="1760"/>
              <a:buNone/>
            </a:pPr>
            <a:r>
              <a:rPr lang="el-GR" sz="2200" b="1" u="sng">
                <a:latin typeface="Calibri Light" panose="020F0302020204030204" charset="0"/>
                <a:cs typeface="Calibri Light" panose="020F0302020204030204" charset="0"/>
              </a:rPr>
              <a:t>Α΄ φάση (3 ερωτήσεις):</a:t>
            </a:r>
            <a:r>
              <a:rPr lang="el-GR" sz="2200" u="sng">
                <a:latin typeface="Calibri Light" panose="020F0302020204030204" charset="0"/>
                <a:cs typeface="Calibri Light" panose="020F0302020204030204" charset="0"/>
              </a:rPr>
              <a:t> </a:t>
            </a:r>
            <a:endParaRPr lang="el-GR" sz="2200" u="sng">
              <a:latin typeface="Calibri Light" panose="020F0302020204030204" charset="0"/>
              <a:cs typeface="Calibri Light" panose="020F0302020204030204" charset="0"/>
            </a:endParaRPr>
          </a:p>
          <a:p>
            <a:pPr marL="0" lvl="0" indent="0" algn="l" rtl="0">
              <a:spcBef>
                <a:spcPts val="1000"/>
              </a:spcBef>
              <a:spcAft>
                <a:spcPts val="0"/>
              </a:spcAft>
              <a:buSzPts val="1760"/>
              <a:buNone/>
            </a:pPr>
            <a:r>
              <a:rPr lang="el-GR" altLang="en-GB" sz="2200">
                <a:latin typeface="Calibri Light" panose="020F0302020204030204" charset="0"/>
                <a:cs typeface="Calibri Light" panose="020F0302020204030204" charset="0"/>
              </a:rPr>
              <a:t>Τους τελευταίους δώδεκα μήνες ο έφηβος:</a:t>
            </a:r>
            <a:endParaRPr lang="el-GR" altLang="en-GB" sz="2200">
              <a:latin typeface="Calibri Light" panose="020F0302020204030204" charset="0"/>
              <a:cs typeface="Calibri Light" panose="020F0302020204030204" charset="0"/>
            </a:endParaRPr>
          </a:p>
          <a:p>
            <a:pPr marL="514350" lvl="0" indent="-514350" algn="l" rtl="0">
              <a:spcBef>
                <a:spcPts val="1000"/>
              </a:spcBef>
              <a:spcAft>
                <a:spcPts val="0"/>
              </a:spcAft>
              <a:buSzPts val="1760"/>
              <a:buFont typeface="+mj-lt"/>
              <a:buAutoNum type="romanUcPeriod"/>
            </a:pPr>
            <a:r>
              <a:rPr lang="el-GR" altLang="en-GB" sz="2200">
                <a:latin typeface="Calibri Light" panose="020F0302020204030204" charset="0"/>
                <a:cs typeface="Calibri Light" panose="020F0302020204030204" charset="0"/>
              </a:rPr>
              <a:t>Έχει κ</a:t>
            </a:r>
            <a:r>
              <a:rPr lang="en-GB" sz="2200">
                <a:latin typeface="Calibri Light" panose="020F0302020204030204" charset="0"/>
                <a:cs typeface="Calibri Light" panose="020F0302020204030204" charset="0"/>
              </a:rPr>
              <a:t>αταν</a:t>
            </a:r>
            <a:r>
              <a:rPr lang="el-GR" altLang="en-GB" sz="2200">
                <a:latin typeface="Calibri Light" panose="020F0302020204030204" charset="0"/>
                <a:cs typeface="Calibri Light" panose="020F0302020204030204" charset="0"/>
              </a:rPr>
              <a:t>αλώσει </a:t>
            </a:r>
            <a:r>
              <a:rPr lang="en-GB" sz="2200">
                <a:latin typeface="Calibri Light" panose="020F0302020204030204" charset="0"/>
                <a:cs typeface="Calibri Light" panose="020F0302020204030204" charset="0"/>
              </a:rPr>
              <a:t> αλκοόλ</a:t>
            </a:r>
            <a:r>
              <a:rPr lang="el-GR" altLang="en-GB" sz="2200">
                <a:latin typeface="Calibri Light" panose="020F0302020204030204" charset="0"/>
                <a:cs typeface="Calibri Light" panose="020F0302020204030204" charset="0"/>
              </a:rPr>
              <a:t> </a:t>
            </a:r>
            <a:r>
              <a:rPr lang="en-GB" sz="2200">
                <a:latin typeface="Calibri Light" panose="020F0302020204030204" charset="0"/>
                <a:cs typeface="Calibri Light" panose="020F0302020204030204" charset="0"/>
              </a:rPr>
              <a:t>(περισσότερο από μερικές γουλιές);</a:t>
            </a:r>
            <a:endParaRPr lang="en-GB" sz="2200">
              <a:latin typeface="Calibri Light" panose="020F0302020204030204" charset="0"/>
              <a:cs typeface="Calibri Light" panose="020F0302020204030204" charset="0"/>
            </a:endParaRPr>
          </a:p>
          <a:p>
            <a:pPr marL="514350" lvl="0" indent="-514350" algn="l" rtl="0">
              <a:spcBef>
                <a:spcPts val="1000"/>
              </a:spcBef>
              <a:spcAft>
                <a:spcPts val="0"/>
              </a:spcAft>
              <a:buSzPts val="1760"/>
              <a:buFont typeface="+mj-lt"/>
              <a:buAutoNum type="romanUcPeriod"/>
            </a:pPr>
            <a:r>
              <a:rPr lang="en-GB" sz="2200">
                <a:latin typeface="Calibri Light" panose="020F0302020204030204" charset="0"/>
                <a:cs typeface="Calibri Light" panose="020F0302020204030204" charset="0"/>
              </a:rPr>
              <a:t>Έχει κάνει χρήση κάνναβης;</a:t>
            </a:r>
            <a:endParaRPr sz="2200">
              <a:latin typeface="Calibri Light" panose="020F0302020204030204" charset="0"/>
              <a:cs typeface="Calibri Light" panose="020F0302020204030204" charset="0"/>
            </a:endParaRPr>
          </a:p>
          <a:p>
            <a:pPr marL="514350" lvl="0" indent="-514350" algn="l" rtl="0">
              <a:spcBef>
                <a:spcPts val="1000"/>
              </a:spcBef>
              <a:spcAft>
                <a:spcPts val="0"/>
              </a:spcAft>
              <a:buSzPts val="1760"/>
              <a:buFont typeface="+mj-lt"/>
              <a:buAutoNum type="romanUcPeriod"/>
            </a:pPr>
            <a:r>
              <a:rPr lang="en-GB" sz="2200">
                <a:latin typeface="Calibri Light" panose="020F0302020204030204" charset="0"/>
                <a:cs typeface="Calibri Light" panose="020F0302020204030204" charset="0"/>
              </a:rPr>
              <a:t>Έχει καταναλώσει κάποια άλλη ψυχοδραστική ουσία(παράνομη ουσία ή συνταγογραφούμενα χάπια);</a:t>
            </a:r>
            <a:endParaRPr sz="2200">
              <a:latin typeface="Calibri Light" panose="020F0302020204030204" charset="0"/>
              <a:cs typeface="Calibri Light" panose="020F0302020204030204" charset="0"/>
            </a:endParaRPr>
          </a:p>
          <a:p>
            <a:pPr marL="0" lvl="0" indent="0" algn="just" rtl="0">
              <a:spcBef>
                <a:spcPts val="1000"/>
              </a:spcBef>
              <a:spcAft>
                <a:spcPts val="0"/>
              </a:spcAft>
              <a:buSzPts val="1760"/>
              <a:buNone/>
            </a:pPr>
            <a:r>
              <a:rPr lang="en-GB" sz="2200">
                <a:latin typeface="Calibri Light" panose="020F0302020204030204" charset="0"/>
                <a:cs typeface="Calibri Light" panose="020F0302020204030204" charset="0"/>
              </a:rPr>
              <a:t>Αν ο έφηβος απαντήσει αρνητικά και στις τρεις ερωτήσεις, ο επαγγελματίας υγείας συνεχίζει με το πρώτο μόνο ερώτημα της δεύτερης φάσης. Αν ο έφηβος απαντήσει θετικά σε μία ή περισσότερες από τις τρεις ερωτήσεις, ο επαγγελματίας υγείας συνεχίζει με τις έξι ερωτήσεις της δεύτερης φάσης (CRAFT). </a:t>
            </a:r>
            <a:endParaRPr sz="2200">
              <a:latin typeface="Calibri Light" panose="020F0302020204030204" charset="0"/>
              <a:cs typeface="Calibri Light" panose="020F0302020204030204" charset="0"/>
            </a:endParaRPr>
          </a:p>
          <a:p>
            <a:pPr marL="342900" lvl="0" indent="-251460" algn="l" rtl="0">
              <a:spcBef>
                <a:spcPts val="1000"/>
              </a:spcBef>
              <a:spcAft>
                <a:spcPts val="0"/>
              </a:spcAft>
              <a:buSzPts val="1440"/>
              <a:buNone/>
            </a:pPr>
            <a:endParaRPr>
              <a:latin typeface="Times New Roman" panose="02020603050405020304"/>
              <a:ea typeface="Times New Roman" panose="02020603050405020304"/>
              <a:cs typeface="Times New Roman" panose="02020603050405020304"/>
              <a:sym typeface="Times New Roman" panose="02020603050405020304"/>
            </a:endParaRPr>
          </a:p>
          <a:p>
            <a:pPr marL="342900" lvl="0" indent="-251460" algn="l" rtl="0">
              <a:spcBef>
                <a:spcPts val="1000"/>
              </a:spcBef>
              <a:spcAft>
                <a:spcPts val="0"/>
              </a:spcAft>
              <a:buSzPts val="1440"/>
              <a:buNone/>
            </a:pPr>
            <a:endParaRPr>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6"/>
          <p:cNvSpPr txBox="1">
            <a:spLocks noGrp="1"/>
          </p:cNvSpPr>
          <p:nvPr>
            <p:ph type="body" idx="1"/>
          </p:nvPr>
        </p:nvSpPr>
        <p:spPr>
          <a:xfrm>
            <a:off x="186612" y="513184"/>
            <a:ext cx="9190653" cy="6454531"/>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SzPts val="1760"/>
              <a:buNone/>
            </a:pPr>
            <a:r>
              <a:rPr lang="el-GR" sz="2200" b="1" u="sng">
                <a:latin typeface="Calibri Light" panose="020F0302020204030204" charset="0"/>
                <a:cs typeface="Calibri Light" panose="020F0302020204030204" charset="0"/>
                <a:sym typeface="Trebuchet MS" panose="020B0603020202020204"/>
              </a:rPr>
              <a:t>Β΄ Φάση (έξι ερωτήσεις)</a:t>
            </a:r>
            <a:endParaRPr lang="el-GR" sz="2200" b="1" u="sng">
              <a:latin typeface="Calibri Light" panose="020F0302020204030204" charset="0"/>
              <a:cs typeface="Calibri Light" panose="020F0302020204030204" charset="0"/>
              <a:sym typeface="Trebuchet MS" panose="020B0603020202020204"/>
            </a:endParaRPr>
          </a:p>
          <a:p>
            <a:pPr marL="0" lvl="0" indent="0" algn="just" rtl="0">
              <a:spcBef>
                <a:spcPts val="0"/>
              </a:spcBef>
              <a:spcAft>
                <a:spcPts val="0"/>
              </a:spcAft>
              <a:buSzPts val="1760"/>
              <a:buNone/>
            </a:pPr>
            <a:endParaRPr lang="el-GR" sz="2200" b="1" u="sng">
              <a:latin typeface="Calibri Light" panose="020F0302020204030204" charset="0"/>
              <a:cs typeface="Calibri Light" panose="020F0302020204030204" charset="0"/>
              <a:sym typeface="Trebuchet MS" panose="020B0603020202020204"/>
            </a:endParaRPr>
          </a:p>
          <a:p>
            <a:pPr marL="457200" lvl="0" indent="-457200" algn="just" rtl="0">
              <a:spcBef>
                <a:spcPts val="0"/>
              </a:spcBef>
              <a:spcAft>
                <a:spcPts val="0"/>
              </a:spcAft>
              <a:buSzPts val="1760"/>
              <a:buFont typeface="+mj-lt"/>
              <a:buAutoNum type="arabicPeriod"/>
            </a:pPr>
            <a:r>
              <a:rPr lang="el-GR" sz="2200" b="1" u="sng">
                <a:latin typeface="Calibri Light" panose="020F0302020204030204" charset="0"/>
                <a:cs typeface="Calibri Light" panose="020F0302020204030204" charset="0"/>
                <a:sym typeface="Trebuchet MS" panose="020B0603020202020204"/>
              </a:rPr>
              <a:t> </a:t>
            </a:r>
            <a:r>
              <a:rPr lang="en-GB" sz="2200">
                <a:latin typeface="Calibri Light" panose="020F0302020204030204" charset="0"/>
                <a:ea typeface="Trebuchet MS" panose="020B0603020202020204"/>
                <a:cs typeface="Calibri Light" panose="020F0302020204030204" charset="0"/>
                <a:sym typeface="Trebuchet MS" panose="020B0603020202020204"/>
              </a:rPr>
              <a:t>Επέβαινε ποτέ σε αυτοκίνητο που ο οδηγός (συμπεριλαμβανομένου και του ίδιου) ήταν μεθυσμένος ή υπό την επήρεια άλλων ουσιών;</a:t>
            </a:r>
            <a:endParaRPr sz="2200">
              <a:latin typeface="Calibri Light" panose="020F0302020204030204" charset="0"/>
              <a:ea typeface="Trebuchet MS" panose="020B0603020202020204"/>
              <a:cs typeface="Calibri Light" panose="020F0302020204030204" charset="0"/>
              <a:sym typeface="Trebuchet MS" panose="020B0603020202020204"/>
            </a:endParaRPr>
          </a:p>
          <a:p>
            <a:pPr marL="514350" lvl="0" indent="-514350" algn="just" rtl="0">
              <a:spcBef>
                <a:spcPts val="1000"/>
              </a:spcBef>
              <a:spcAft>
                <a:spcPts val="0"/>
              </a:spcAft>
              <a:buSzPts val="1760"/>
              <a:buFont typeface="+mj-lt"/>
              <a:buAutoNum type="arabicPeriod"/>
            </a:pPr>
            <a:r>
              <a:rPr lang="en-GB" sz="2200">
                <a:latin typeface="Calibri Light" panose="020F0302020204030204" charset="0"/>
                <a:ea typeface="Trebuchet MS" panose="020B0603020202020204"/>
                <a:cs typeface="Calibri Light" panose="020F0302020204030204" charset="0"/>
                <a:sym typeface="Trebuchet MS" panose="020B0603020202020204"/>
              </a:rPr>
              <a:t>Έχει κάνει ποτέ χρήση αλκοόλ ή άλλων ουσιών για να χαλαρώσει, να αισθανθεί καλύτερα με τον εαυτό του ή να ταιριάξει με τους υπόλοιπους;</a:t>
            </a:r>
            <a:endParaRPr sz="2200">
              <a:latin typeface="Calibri Light" panose="020F0302020204030204" charset="0"/>
              <a:ea typeface="Trebuchet MS" panose="020B0603020202020204"/>
              <a:cs typeface="Calibri Light" panose="020F0302020204030204" charset="0"/>
              <a:sym typeface="Trebuchet MS" panose="020B0603020202020204"/>
            </a:endParaRPr>
          </a:p>
          <a:p>
            <a:pPr marL="514350" lvl="0" indent="-514350" algn="just" rtl="0">
              <a:spcBef>
                <a:spcPts val="1000"/>
              </a:spcBef>
              <a:spcAft>
                <a:spcPts val="0"/>
              </a:spcAft>
              <a:buSzPts val="1760"/>
              <a:buFont typeface="+mj-lt"/>
              <a:buAutoNum type="arabicPeriod"/>
            </a:pPr>
            <a:r>
              <a:rPr lang="en-GB" sz="2200">
                <a:latin typeface="Calibri Light" panose="020F0302020204030204" charset="0"/>
                <a:ea typeface="Trebuchet MS" panose="020B0603020202020204"/>
                <a:cs typeface="Calibri Light" panose="020F0302020204030204" charset="0"/>
                <a:sym typeface="Trebuchet MS" panose="020B0603020202020204"/>
              </a:rPr>
              <a:t>Έχει κάνει ποτέ χρήση αλκοόλ ή άλλων ουσιών, ενώ ήταν μόνος;</a:t>
            </a:r>
            <a:endParaRPr sz="2200">
              <a:latin typeface="Calibri Light" panose="020F0302020204030204" charset="0"/>
              <a:ea typeface="Trebuchet MS" panose="020B0603020202020204"/>
              <a:cs typeface="Calibri Light" panose="020F0302020204030204" charset="0"/>
              <a:sym typeface="Trebuchet MS" panose="020B0603020202020204"/>
            </a:endParaRPr>
          </a:p>
          <a:p>
            <a:pPr marL="514350" lvl="0" indent="-514350" algn="just" rtl="0">
              <a:spcBef>
                <a:spcPts val="1000"/>
              </a:spcBef>
              <a:spcAft>
                <a:spcPts val="0"/>
              </a:spcAft>
              <a:buSzPts val="1760"/>
              <a:buFont typeface="+mj-lt"/>
              <a:buAutoNum type="arabicPeriod"/>
            </a:pPr>
            <a:r>
              <a:rPr lang="en-GB" sz="2200">
                <a:latin typeface="Calibri Light" panose="020F0302020204030204" charset="0"/>
                <a:ea typeface="Trebuchet MS" panose="020B0603020202020204"/>
                <a:cs typeface="Calibri Light" panose="020F0302020204030204" charset="0"/>
                <a:sym typeface="Trebuchet MS" panose="020B0603020202020204"/>
              </a:rPr>
              <a:t>Έχει ποτέ ξεχάσει πράγματα που έκανε κατά τη χρήση αλκοόλ ή ουσιών;</a:t>
            </a:r>
            <a:endParaRPr sz="2200">
              <a:latin typeface="Calibri Light" panose="020F0302020204030204" charset="0"/>
              <a:ea typeface="Trebuchet MS" panose="020B0603020202020204"/>
              <a:cs typeface="Calibri Light" panose="020F0302020204030204" charset="0"/>
              <a:sym typeface="Trebuchet MS" panose="020B0603020202020204"/>
            </a:endParaRPr>
          </a:p>
          <a:p>
            <a:pPr marL="514350" lvl="0" indent="-514350" algn="just" rtl="0">
              <a:spcBef>
                <a:spcPts val="1000"/>
              </a:spcBef>
              <a:spcAft>
                <a:spcPts val="0"/>
              </a:spcAft>
              <a:buSzPts val="1760"/>
              <a:buFont typeface="+mj-lt"/>
              <a:buAutoNum type="arabicPeriod"/>
            </a:pPr>
            <a:r>
              <a:rPr lang="en-GB" sz="2200">
                <a:latin typeface="Calibri Light" panose="020F0302020204030204" charset="0"/>
                <a:ea typeface="Trebuchet MS" panose="020B0603020202020204"/>
                <a:cs typeface="Calibri Light" panose="020F0302020204030204" charset="0"/>
                <a:sym typeface="Trebuchet MS" panose="020B0603020202020204"/>
              </a:rPr>
              <a:t>Του είπαν ποτέ μέλη της οικογένειας του ή φίλοι του ότι πρέπει να κόψει το ποτό ή τη χρήση άλλων ουσιών;</a:t>
            </a:r>
            <a:endParaRPr sz="2200">
              <a:latin typeface="Calibri Light" panose="020F0302020204030204" charset="0"/>
              <a:ea typeface="Trebuchet MS" panose="020B0603020202020204"/>
              <a:cs typeface="Calibri Light" panose="020F0302020204030204" charset="0"/>
              <a:sym typeface="Trebuchet MS" panose="020B0603020202020204"/>
            </a:endParaRPr>
          </a:p>
          <a:p>
            <a:pPr marL="514350" lvl="0" indent="-514350" algn="l" rtl="0">
              <a:spcBef>
                <a:spcPts val="1000"/>
              </a:spcBef>
              <a:spcAft>
                <a:spcPts val="0"/>
              </a:spcAft>
              <a:buSzPts val="1760"/>
              <a:buFont typeface="+mj-lt"/>
              <a:buAutoNum type="arabicPeriod"/>
            </a:pPr>
            <a:r>
              <a:rPr lang="en-GB" sz="2200">
                <a:latin typeface="Calibri Light" panose="020F0302020204030204" charset="0"/>
                <a:ea typeface="Trebuchet MS" panose="020B0603020202020204"/>
                <a:cs typeface="Calibri Light" panose="020F0302020204030204" charset="0"/>
                <a:sym typeface="Trebuchet MS" panose="020B0603020202020204"/>
              </a:rPr>
              <a:t>Είχε ποτέ προβλήματα ή κάποιο μπλέξιμο, ενώ ήταν υπό την επήρεια αλκοόλ ή ουσιών; </a:t>
            </a:r>
            <a:endParaRPr sz="2200">
              <a:latin typeface="Calibri Light" panose="020F0302020204030204" charset="0"/>
              <a:ea typeface="Trebuchet MS" panose="020B0603020202020204"/>
              <a:cs typeface="Calibri Light" panose="020F0302020204030204" charset="0"/>
              <a:sym typeface="Trebuchet MS" panose="020B0603020202020204"/>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77334" y="694945"/>
            <a:ext cx="9563946" cy="5346418"/>
          </a:xfrm>
        </p:spPr>
        <p:txBody>
          <a:bodyPr>
            <a:normAutofit lnSpcReduction="10000"/>
          </a:bodyPr>
          <a:lstStyle/>
          <a:p>
            <a:pPr marL="0" indent="0">
              <a:buNone/>
            </a:pPr>
            <a:r>
              <a:rPr lang="el-GR" altLang="en-US" sz="2000" b="1" i="1" u="sng" dirty="0">
                <a:latin typeface="Calibri" panose="020F0502020204030204" pitchFamily="34" charset="0"/>
                <a:cs typeface="Calibri" panose="020F0502020204030204" pitchFamily="34" charset="0"/>
              </a:rPr>
              <a:t>7. </a:t>
            </a:r>
            <a:r>
              <a:rPr lang="en-US" sz="2000" b="1" i="1" u="sng" dirty="0">
                <a:latin typeface="Calibri" panose="020F0502020204030204" pitchFamily="34" charset="0"/>
                <a:cs typeface="Calibri" panose="020F0502020204030204" pitchFamily="34" charset="0"/>
              </a:rPr>
              <a:t>NIAAA </a:t>
            </a:r>
            <a:r>
              <a:rPr lang="el-GR" sz="2000" b="1" i="1" u="sng" dirty="0">
                <a:latin typeface="Calibri" panose="020F0502020204030204" pitchFamily="34" charset="0"/>
                <a:cs typeface="Calibri" panose="020F0502020204030204" pitchFamily="34" charset="0"/>
              </a:rPr>
              <a:t>Έλεγχος Αλκοόλ Εφήβων</a:t>
            </a:r>
            <a:endParaRPr lang="el-GR" sz="2000" b="1" i="1" u="sng" dirty="0">
              <a:latin typeface="Calibri" panose="020F0502020204030204" pitchFamily="34" charset="0"/>
              <a:cs typeface="Calibri" panose="020F0502020204030204" pitchFamily="34" charset="0"/>
            </a:endParaRPr>
          </a:p>
          <a:p>
            <a:pPr marL="0" indent="0">
              <a:buNone/>
            </a:pPr>
            <a:r>
              <a:rPr lang="el-GR" b="0" i="0" dirty="0">
                <a:solidFill>
                  <a:schemeClr val="tx1"/>
                </a:solidFill>
                <a:effectLst/>
                <a:latin typeface="Calibri" panose="020F0502020204030204" pitchFamily="34" charset="0"/>
                <a:cs typeface="Calibri" panose="020F0502020204030204" pitchFamily="34" charset="0"/>
              </a:rPr>
              <a:t>Δημιουργήθηκε από το Εθνικό Ινστιτούτο για την Κατάχρηση Αλκοόλ και τον Αλκοολισμό (NIAAA), σε συνεργασία με την Αμερικανική Ακαδημία Παιδιατρικής, κλινικούς ερευνητές και επαγγελματίες υγείας. Αυτός ο οδηγός εισάγει ένα απλό, γρήγορο, εμπειρικά προερχόμενο εργαλείο για τον ε</a:t>
            </a:r>
            <a:r>
              <a:rPr lang="el-GR" b="1" i="0" dirty="0">
                <a:solidFill>
                  <a:schemeClr val="tx1"/>
                </a:solidFill>
                <a:effectLst/>
                <a:latin typeface="Calibri" panose="020F0502020204030204" pitchFamily="34" charset="0"/>
                <a:cs typeface="Calibri" panose="020F0502020204030204" pitchFamily="34" charset="0"/>
              </a:rPr>
              <a:t>ντοπισμό των νέων που κινδυνεύουν από τα προβλήματα αλκοόλ.</a:t>
            </a:r>
            <a:endParaRPr lang="el-GR" b="0" i="0" dirty="0">
              <a:solidFill>
                <a:schemeClr val="tx1"/>
              </a:solidFill>
              <a:effectLst/>
              <a:latin typeface="Calibri" panose="020F0502020204030204" pitchFamily="34" charset="0"/>
              <a:cs typeface="Calibri" panose="020F0502020204030204" pitchFamily="34" charset="0"/>
            </a:endParaRPr>
          </a:p>
          <a:p>
            <a:pPr marL="0" indent="0">
              <a:buNone/>
            </a:pPr>
            <a:r>
              <a:rPr lang="el-GR" dirty="0">
                <a:solidFill>
                  <a:schemeClr val="accent1"/>
                </a:solidFill>
                <a:latin typeface="Calibri" panose="020F0502020204030204" pitchFamily="34" charset="0"/>
                <a:cs typeface="Calibri" panose="020F0502020204030204" pitchFamily="34" charset="0"/>
              </a:rPr>
              <a:t>Γιατί να επιλέξετε αυτό το εργαλείο;</a:t>
            </a:r>
            <a:endParaRPr lang="el-GR" dirty="0">
              <a:solidFill>
                <a:schemeClr val="accent1"/>
              </a:solidFill>
              <a:latin typeface="Calibri" panose="020F0502020204030204" pitchFamily="34" charset="0"/>
              <a:cs typeface="Calibri" panose="020F0502020204030204" pitchFamily="34" charset="0"/>
            </a:endParaRPr>
          </a:p>
          <a:p>
            <a:pPr>
              <a:buFont typeface="Wingdings" panose="05000000000000000000" pitchFamily="2" charset="2"/>
              <a:buChar char="ü"/>
            </a:pPr>
            <a:r>
              <a:rPr lang="el-GR" sz="16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Μπορεί να ανιχνεύσει τον κίνδυνο </a:t>
            </a:r>
            <a:r>
              <a:rPr lang="el-GR" sz="1600" i="1"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νωρίς</a:t>
            </a:r>
            <a:endParaRPr lang="el-GR" sz="1600" i="1"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endParaRPr>
          </a:p>
          <a:p>
            <a:pPr>
              <a:buFont typeface="Wingdings" panose="05000000000000000000" pitchFamily="2" charset="2"/>
              <a:buChar char="ü"/>
            </a:pPr>
            <a:r>
              <a:rPr lang="el-GR" sz="1600" dirty="0">
                <a:solidFill>
                  <a:schemeClr val="tx1"/>
                </a:solidFill>
                <a:latin typeface="Calibri" panose="020F0502020204030204" pitchFamily="34" charset="0"/>
                <a:cs typeface="Calibri" panose="020F0502020204030204" pitchFamily="34" charset="0"/>
              </a:rPr>
              <a:t>Βασίζεται εμπειρικά</a:t>
            </a:r>
            <a:endParaRPr lang="el-GR" sz="16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ü"/>
            </a:pPr>
            <a:r>
              <a:rPr lang="el-GR" sz="1600" dirty="0">
                <a:solidFill>
                  <a:schemeClr val="tx1"/>
                </a:solidFill>
                <a:latin typeface="Calibri" panose="020F0502020204030204" pitchFamily="34" charset="0"/>
                <a:cs typeface="Calibri" panose="020F0502020204030204" pitchFamily="34" charset="0"/>
              </a:rPr>
              <a:t>Είναι γρήγορο και ευέλικτο</a:t>
            </a:r>
            <a:endParaRPr lang="el-GR" sz="16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ü"/>
            </a:pPr>
            <a:r>
              <a:rPr lang="el-GR" sz="1600" dirty="0">
                <a:solidFill>
                  <a:schemeClr val="tx1"/>
                </a:solidFill>
                <a:latin typeface="Calibri" panose="020F0502020204030204" pitchFamily="34" charset="0"/>
                <a:cs typeface="Calibri" panose="020F0502020204030204" pitchFamily="34" charset="0"/>
              </a:rPr>
              <a:t>Είναι το πρώτο εργαλείο που περιλαμβάνει το  ποτό των φίλων</a:t>
            </a:r>
            <a:endParaRPr lang="el-GR" sz="1600" dirty="0">
              <a:solidFill>
                <a:schemeClr val="tx1"/>
              </a:solidFill>
              <a:latin typeface="Calibri" panose="020F0502020204030204" pitchFamily="34" charset="0"/>
              <a:cs typeface="Calibri" panose="020F0502020204030204" pitchFamily="34" charset="0"/>
            </a:endParaRPr>
          </a:p>
          <a:p>
            <a:pPr marL="0" indent="0">
              <a:buNone/>
            </a:pPr>
            <a:r>
              <a:rPr lang="el-GR" dirty="0">
                <a:solidFill>
                  <a:schemeClr val="accent1"/>
                </a:solidFill>
                <a:latin typeface="Calibri" panose="020F0502020204030204" pitchFamily="34" charset="0"/>
                <a:cs typeface="Calibri" panose="020F0502020204030204" pitchFamily="34" charset="0"/>
              </a:rPr>
              <a:t>Γιατί να ελέγξετε την κατανάλωση αλκοόλ από ανηλίκους;</a:t>
            </a:r>
            <a:endParaRPr lang="el-GR" dirty="0">
              <a:solidFill>
                <a:schemeClr val="accent1"/>
              </a:solidFill>
              <a:latin typeface="Calibri" panose="020F0502020204030204" pitchFamily="34" charset="0"/>
              <a:cs typeface="Calibri" panose="020F0502020204030204" pitchFamily="34" charset="0"/>
            </a:endParaRPr>
          </a:p>
          <a:p>
            <a:pPr>
              <a:buFont typeface="Wingdings" panose="05000000000000000000" pitchFamily="2" charset="2"/>
              <a:buChar char="ü"/>
            </a:pPr>
            <a:r>
              <a:rPr lang="el-GR" sz="1800" spc="-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Είναι συνηθισμένο</a:t>
            </a:r>
            <a:endParaRPr lang="el-GR" sz="1800" spc="-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endParaRPr>
          </a:p>
          <a:p>
            <a:pPr>
              <a:buFont typeface="Wingdings" panose="05000000000000000000" pitchFamily="2" charset="2"/>
              <a:buChar char="ü"/>
            </a:pPr>
            <a:r>
              <a:rPr lang="el-GR"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Είναι επικίνδυνο</a:t>
            </a:r>
            <a:endParaRPr lang="el-GR"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endParaRPr>
          </a:p>
          <a:p>
            <a:pPr>
              <a:buFont typeface="Wingdings" panose="05000000000000000000" pitchFamily="2" charset="2"/>
              <a:buChar char="ü"/>
            </a:pPr>
            <a:r>
              <a:rPr lang="el-GR" dirty="0">
                <a:solidFill>
                  <a:schemeClr val="tx1"/>
                </a:solidFill>
                <a:latin typeface="Calibri" panose="020F0502020204030204" pitchFamily="34" charset="0"/>
                <a:cs typeface="Calibri" panose="020F0502020204030204" pitchFamily="34" charset="0"/>
              </a:rPr>
              <a:t>Είναι ένας δείκτης για άλλες ανθυγιεινές συμπεριφορές</a:t>
            </a:r>
            <a:endParaRPr lang="el-GR"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ü"/>
            </a:pPr>
            <a:r>
              <a:rPr lang="el-GR" dirty="0">
                <a:solidFill>
                  <a:schemeClr val="tx1"/>
                </a:solidFill>
                <a:latin typeface="Calibri" panose="020F0502020204030204" pitchFamily="34" charset="0"/>
                <a:cs typeface="Calibri" panose="020F0502020204030204" pitchFamily="34" charset="0"/>
              </a:rPr>
              <a:t>Συχνά δεν εντοπίζεται</a:t>
            </a:r>
            <a:endParaRPr lang="el-GR" dirty="0">
              <a:solidFill>
                <a:schemeClr val="tx1"/>
              </a:solidFill>
              <a:latin typeface="Calibri" panose="020F0502020204030204" pitchFamily="34" charset="0"/>
              <a:cs typeface="Calibri" panose="020F0502020204030204" pitchFamily="34" charset="0"/>
            </a:endParaRPr>
          </a:p>
          <a:p>
            <a:pPr marL="0" indent="0">
              <a:buNone/>
            </a:pPr>
            <a:endParaRPr lang="el-GR" dirty="0">
              <a:solidFill>
                <a:schemeClr val="accent1"/>
              </a:solidFill>
              <a:latin typeface="Calibri" panose="020F0502020204030204" pitchFamily="34" charset="0"/>
              <a:cs typeface="Calibri" panose="020F0502020204030204" pitchFamily="34" charset="0"/>
            </a:endParaRPr>
          </a:p>
        </p:txBody>
      </p:sp>
      <p:pic>
        <p:nvPicPr>
          <p:cNvPr id="11" name="Εικόνα 10"/>
          <p:cNvPicPr>
            <a:picLocks noChangeAspect="1"/>
          </p:cNvPicPr>
          <p:nvPr/>
        </p:nvPicPr>
        <p:blipFill rotWithShape="1">
          <a:blip r:embed="rId1"/>
          <a:srcRect l="17239" t="15778" r="53961" b="11889"/>
          <a:stretch>
            <a:fillRect/>
          </a:stretch>
        </p:blipFill>
        <p:spPr>
          <a:xfrm>
            <a:off x="7071360" y="2367915"/>
            <a:ext cx="4849495" cy="4037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i="1" dirty="0">
                <a:latin typeface="Calibri" panose="020F0502020204030204" pitchFamily="34" charset="0"/>
                <a:cs typeface="Calibri" panose="020F0502020204030204" pitchFamily="34" charset="0"/>
              </a:rPr>
              <a:t>Οδηγός για την ανίχνευση και την σύντομη παρέμβαση της κατάχρησης αλκοόλ στους εφήβους (9-18 ετών)</a:t>
            </a:r>
            <a:endParaRPr lang="el-GR" sz="2800" b="1" i="1" dirty="0">
              <a:latin typeface="Calibri" panose="020F0502020204030204" pitchFamily="34" charset="0"/>
              <a:cs typeface="Calibri" panose="020F0502020204030204" pitchFamily="34" charset="0"/>
            </a:endParaRPr>
          </a:p>
        </p:txBody>
      </p:sp>
      <p:sp>
        <p:nvSpPr>
          <p:cNvPr id="10" name="9 - Θέση περιεχομένου"/>
          <p:cNvSpPr>
            <a:spLocks noGrp="1"/>
          </p:cNvSpPr>
          <p:nvPr>
            <p:ph idx="1"/>
          </p:nvPr>
        </p:nvSpPr>
        <p:spPr>
          <a:xfrm>
            <a:off x="677333" y="1730327"/>
            <a:ext cx="9141915" cy="4311036"/>
          </a:xfrm>
        </p:spPr>
        <p:txBody>
          <a:bodyPr/>
          <a:lstStyle/>
          <a:p>
            <a:endParaRPr lang="el-GR" sz="2000" b="1"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l-GR" sz="2000" b="1" dirty="0">
                <a:latin typeface="Calibri" panose="020F0502020204030204" pitchFamily="34" charset="0"/>
                <a:cs typeface="Calibri" panose="020F0502020204030204" pitchFamily="34" charset="0"/>
              </a:rPr>
              <a:t>ΒΗΜΑ 1</a:t>
            </a:r>
            <a:r>
              <a:rPr lang="el-GR" b="1" dirty="0">
                <a:latin typeface="Calibri" panose="020F0502020204030204" pitchFamily="34" charset="0"/>
                <a:cs typeface="Calibri" panose="020F0502020204030204" pitchFamily="34" charset="0"/>
              </a:rPr>
              <a:t>. </a:t>
            </a:r>
            <a:endParaRPr lang="el-GR" b="1" dirty="0">
              <a:latin typeface="Calibri" panose="020F0502020204030204" pitchFamily="34" charset="0"/>
              <a:cs typeface="Calibri" panose="020F0502020204030204" pitchFamily="34" charset="0"/>
            </a:endParaRPr>
          </a:p>
        </p:txBody>
      </p:sp>
      <p:sp>
        <p:nvSpPr>
          <p:cNvPr id="4" name="3 - Ορθογώνιο"/>
          <p:cNvSpPr/>
          <p:nvPr/>
        </p:nvSpPr>
        <p:spPr>
          <a:xfrm>
            <a:off x="3671667" y="2096087"/>
            <a:ext cx="4276579" cy="2166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Calibri" panose="020F0502020204030204" pitchFamily="34" charset="0"/>
                <a:cs typeface="Calibri" panose="020F0502020204030204" pitchFamily="34" charset="0"/>
              </a:rPr>
              <a:t>Ρωτήστε τις δύο βασικές διαγνωστικές ερωτήσεις</a:t>
            </a:r>
            <a:r>
              <a:rPr lang="en-US" dirty="0">
                <a:solidFill>
                  <a:schemeClr val="tx1"/>
                </a:solidFill>
                <a:latin typeface="Calibri" panose="020F0502020204030204" pitchFamily="34" charset="0"/>
                <a:cs typeface="Calibri" panose="020F0502020204030204" pitchFamily="34" charset="0"/>
              </a:rPr>
              <a:t>:</a:t>
            </a:r>
            <a:endParaRPr lang="en-US" dirty="0">
              <a:solidFill>
                <a:schemeClr val="tx1"/>
              </a:solidFill>
              <a:latin typeface="Calibri" panose="020F0502020204030204" pitchFamily="34" charset="0"/>
              <a:cs typeface="Calibri" panose="020F0502020204030204" pitchFamily="34" charset="0"/>
            </a:endParaRPr>
          </a:p>
          <a:p>
            <a:pPr algn="ctr">
              <a:buFont typeface="Wingdings" panose="05000000000000000000" pitchFamily="2" charset="2"/>
              <a:buChar char="ü"/>
            </a:pPr>
            <a:r>
              <a:rPr lang="el-GR" dirty="0">
                <a:solidFill>
                  <a:schemeClr val="tx1"/>
                </a:solidFill>
                <a:latin typeface="Calibri" panose="020F0502020204030204" pitchFamily="34" charset="0"/>
                <a:cs typeface="Calibri" panose="020F0502020204030204" pitchFamily="34" charset="0"/>
              </a:rPr>
              <a:t>Αν ο κοινωνικός περίγυρος (παρέες) κάνει χρήση αλκοόλ.</a:t>
            </a:r>
            <a:endParaRPr lang="el-GR" dirty="0">
              <a:solidFill>
                <a:schemeClr val="tx1"/>
              </a:solidFill>
              <a:latin typeface="Calibri" panose="020F0502020204030204" pitchFamily="34" charset="0"/>
              <a:cs typeface="Calibri" panose="020F0502020204030204" pitchFamily="34" charset="0"/>
            </a:endParaRPr>
          </a:p>
          <a:p>
            <a:pPr algn="ctr">
              <a:buFont typeface="Wingdings" panose="05000000000000000000" pitchFamily="2" charset="2"/>
              <a:buChar char="ü"/>
            </a:pPr>
            <a:r>
              <a:rPr lang="el-GR" dirty="0">
                <a:solidFill>
                  <a:schemeClr val="tx1"/>
                </a:solidFill>
                <a:latin typeface="Calibri" panose="020F0502020204030204" pitchFamily="34" charset="0"/>
                <a:cs typeface="Calibri" panose="020F0502020204030204" pitchFamily="34" charset="0"/>
              </a:rPr>
              <a:t>Αν ο ίδιος ο έφηβος κάνει χρήση αλκοόλ και ποια η συχνότητα της χρήσης.</a:t>
            </a:r>
            <a:endParaRPr lang="el-GR" dirty="0">
              <a:solidFill>
                <a:schemeClr val="tx1"/>
              </a:solidFill>
              <a:latin typeface="Calibri" panose="020F0502020204030204" pitchFamily="34" charset="0"/>
              <a:cs typeface="Calibri" panose="020F0502020204030204" pitchFamily="34" charset="0"/>
            </a:endParaRPr>
          </a:p>
          <a:p>
            <a:pPr algn="ctr">
              <a:buFont typeface="Wingdings" panose="05000000000000000000" pitchFamily="2" charset="2"/>
              <a:buChar char="ü"/>
            </a:pPr>
            <a:endParaRPr lang="el-GR" dirty="0"/>
          </a:p>
        </p:txBody>
      </p:sp>
      <p:sp>
        <p:nvSpPr>
          <p:cNvPr id="5" name="4 - Βέλος προς τα κάτω"/>
          <p:cNvSpPr/>
          <p:nvPr/>
        </p:nvSpPr>
        <p:spPr>
          <a:xfrm>
            <a:off x="5781819" y="4487593"/>
            <a:ext cx="182880" cy="407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3812344" y="5092504"/>
            <a:ext cx="4164037" cy="829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 έφηβος κάνει χρήση αλκοόλ;</a:t>
            </a:r>
            <a:endParaRPr lang="el-GR"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635131" y="286043"/>
            <a:ext cx="8596668" cy="670560"/>
          </a:xfrm>
        </p:spPr>
        <p:txBody>
          <a:bodyPr>
            <a:normAutofit fontScale="90000"/>
          </a:bodyPr>
          <a:lstStyle/>
          <a:p>
            <a:pPr>
              <a:buFont typeface="Wingdings" panose="05000000000000000000" pitchFamily="2" charset="2"/>
              <a:buChar char="Ø"/>
            </a:pPr>
            <a:r>
              <a:rPr lang="el-GR" sz="2200" b="1" dirty="0">
                <a:solidFill>
                  <a:schemeClr val="tx1"/>
                </a:solidFill>
                <a:latin typeface="Calibri" panose="020F0502020204030204" pitchFamily="34" charset="0"/>
                <a:cs typeface="Calibri" panose="020F0502020204030204" pitchFamily="34" charset="0"/>
              </a:rPr>
              <a:t> </a:t>
            </a:r>
            <a:r>
              <a:rPr lang="en-US" sz="2200" b="1" dirty="0">
                <a:solidFill>
                  <a:schemeClr val="tx1"/>
                </a:solidFill>
                <a:latin typeface="Calibri" panose="020F0502020204030204" pitchFamily="34" charset="0"/>
                <a:cs typeface="Calibri" panose="020F0502020204030204" pitchFamily="34" charset="0"/>
              </a:rPr>
              <a:t>BHMA 2</a:t>
            </a:r>
            <a:r>
              <a:rPr lang="el-GR" sz="2200" dirty="0">
                <a:solidFill>
                  <a:schemeClr val="tx1"/>
                </a:solidFill>
                <a:latin typeface="Calibri" panose="020F0502020204030204" pitchFamily="34" charset="0"/>
                <a:cs typeface="Calibri" panose="020F0502020204030204" pitchFamily="34" charset="0"/>
              </a:rPr>
              <a:t>.</a:t>
            </a:r>
            <a:r>
              <a:rPr lang="el-GR" sz="2200" b="1" dirty="0">
                <a:solidFill>
                  <a:schemeClr val="tx1"/>
                </a:solidFill>
                <a:latin typeface="Calibri" panose="020F0502020204030204" pitchFamily="34" charset="0"/>
                <a:cs typeface="Calibri" panose="020F0502020204030204" pitchFamily="34" charset="0"/>
              </a:rPr>
              <a:t> </a:t>
            </a:r>
            <a:r>
              <a:rPr lang="el-GR" sz="2200" b="1" dirty="0">
                <a:latin typeface="Calibri" panose="020F0502020204030204" pitchFamily="34" charset="0"/>
                <a:cs typeface="Calibri" panose="020F0502020204030204" pitchFamily="34" charset="0"/>
              </a:rPr>
              <a:t>(1/2)</a:t>
            </a:r>
            <a:br>
              <a:rPr lang="el-GR" b="1" dirty="0">
                <a:latin typeface="Calibri" panose="020F0502020204030204" pitchFamily="34" charset="0"/>
                <a:cs typeface="Calibri" panose="020F0502020204030204" pitchFamily="34" charset="0"/>
              </a:rPr>
            </a:br>
            <a:endParaRPr lang="el-GR" dirty="0">
              <a:solidFill>
                <a:schemeClr val="tx1"/>
              </a:solidFill>
              <a:latin typeface="Calibri" panose="020F0502020204030204" pitchFamily="34" charset="0"/>
              <a:cs typeface="Calibri" panose="020F0502020204030204" pitchFamily="34" charset="0"/>
            </a:endParaRPr>
          </a:p>
        </p:txBody>
      </p:sp>
      <p:sp>
        <p:nvSpPr>
          <p:cNvPr id="4" name="3 - Θέση περιεχομένου"/>
          <p:cNvSpPr>
            <a:spLocks noGrp="1"/>
          </p:cNvSpPr>
          <p:nvPr>
            <p:ph idx="1"/>
          </p:nvPr>
        </p:nvSpPr>
        <p:spPr>
          <a:xfrm>
            <a:off x="649198" y="886266"/>
            <a:ext cx="8736342" cy="5500466"/>
          </a:xfrm>
          <a:prstGeom prst="rect">
            <a:avLst/>
          </a:prstGeom>
        </p:spPr>
        <p:style>
          <a:lnRef idx="2">
            <a:schemeClr val="accent1"/>
          </a:lnRef>
          <a:fillRef idx="1">
            <a:schemeClr val="lt1"/>
          </a:fillRef>
          <a:effectRef idx="0">
            <a:schemeClr val="accent1"/>
          </a:effectRef>
          <a:fontRef idx="minor">
            <a:schemeClr val="dk1"/>
          </a:fontRef>
        </p:style>
        <p:txBody>
          <a:bodyPr rtlCol="0" anchor="ctr">
            <a:normAutofit lnSpcReduction="10000"/>
          </a:bodyPr>
          <a:lstStyle/>
          <a:p>
            <a:pPr algn="ctr"/>
            <a:endParaRPr lang="el-GR" b="1" dirty="0">
              <a:solidFill>
                <a:schemeClr val="tx1"/>
              </a:solidFill>
              <a:latin typeface="Calibri" panose="020F0502020204030204" pitchFamily="34" charset="0"/>
              <a:cs typeface="Calibri" panose="020F0502020204030204" pitchFamily="34" charset="0"/>
            </a:endParaRPr>
          </a:p>
          <a:p>
            <a:pPr algn="ctr"/>
            <a:r>
              <a:rPr lang="el-GR" sz="2000" b="1" dirty="0">
                <a:solidFill>
                  <a:schemeClr val="tx1"/>
                </a:solidFill>
                <a:latin typeface="Calibri" panose="020F0502020204030204" pitchFamily="34" charset="0"/>
                <a:cs typeface="Calibri" panose="020F0502020204030204" pitchFamily="34" charset="0"/>
              </a:rPr>
              <a:t>ΑΝ ΟΧΙ, </a:t>
            </a:r>
            <a:endParaRPr lang="el-GR" sz="2000" b="1" dirty="0">
              <a:solidFill>
                <a:schemeClr val="tx1"/>
              </a:solidFill>
              <a:latin typeface="Calibri" panose="020F0502020204030204" pitchFamily="34" charset="0"/>
              <a:cs typeface="Calibri" panose="020F0502020204030204" pitchFamily="34" charset="0"/>
            </a:endParaRPr>
          </a:p>
          <a:p>
            <a:pPr algn="ctr">
              <a:buFont typeface="Wingdings" panose="05000000000000000000" pitchFamily="2" charset="2"/>
              <a:buChar char="§"/>
            </a:pPr>
            <a:r>
              <a:rPr lang="el-GR" sz="2000" dirty="0">
                <a:solidFill>
                  <a:schemeClr val="tx1"/>
                </a:solidFill>
                <a:latin typeface="Calibri" panose="020F0502020204030204" pitchFamily="34" charset="0"/>
                <a:cs typeface="Calibri" panose="020F0502020204030204" pitchFamily="34" charset="0"/>
              </a:rPr>
              <a:t>Ενισχύστε την επιλογή του να μη κάνει χρήση.</a:t>
            </a:r>
            <a:endParaRPr lang="el-GR" sz="2000" dirty="0">
              <a:solidFill>
                <a:schemeClr val="tx1"/>
              </a:solidFill>
              <a:latin typeface="Calibri" panose="020F0502020204030204" pitchFamily="34" charset="0"/>
              <a:cs typeface="Calibri" panose="020F0502020204030204" pitchFamily="34" charset="0"/>
            </a:endParaRPr>
          </a:p>
          <a:p>
            <a:pPr algn="ctr"/>
            <a:r>
              <a:rPr lang="el-GR" sz="2000" b="1" dirty="0">
                <a:solidFill>
                  <a:schemeClr val="tx1"/>
                </a:solidFill>
                <a:latin typeface="Calibri" panose="020F0502020204030204" pitchFamily="34" charset="0"/>
                <a:cs typeface="Calibri" panose="020F0502020204030204" pitchFamily="34" charset="0"/>
              </a:rPr>
              <a:t>ΑΝ ΟΙ ΦΙΛΟΙ ΤΟΥ ΚΑΝΟΥΝ ΧΡΗΣΗ,</a:t>
            </a:r>
            <a:endParaRPr lang="el-GR" sz="2000" b="1" dirty="0">
              <a:solidFill>
                <a:schemeClr val="tx1"/>
              </a:solidFill>
              <a:latin typeface="Calibri" panose="020F0502020204030204" pitchFamily="34" charset="0"/>
              <a:cs typeface="Calibri" panose="020F0502020204030204" pitchFamily="34" charset="0"/>
            </a:endParaRPr>
          </a:p>
          <a:p>
            <a:pPr algn="ctr">
              <a:buFont typeface="Wingdings" panose="05000000000000000000" pitchFamily="2" charset="2"/>
              <a:buChar char="§"/>
            </a:pPr>
            <a:r>
              <a:rPr lang="el-GR" sz="2000" dirty="0">
                <a:solidFill>
                  <a:schemeClr val="tx1"/>
                </a:solidFill>
                <a:latin typeface="Calibri" panose="020F0502020204030204" pitchFamily="34" charset="0"/>
                <a:cs typeface="Calibri" panose="020F0502020204030204" pitchFamily="34" charset="0"/>
              </a:rPr>
              <a:t>Διερευνήστε την άποψη του ασθενούς για τη χρήση αλκοόλ που κάνουν οι φίλοι του και τους λόγους που κρατούν τον ίδιο μακριά από τη χρήση. </a:t>
            </a:r>
            <a:endParaRPr lang="el-GR" sz="2000" dirty="0">
              <a:solidFill>
                <a:schemeClr val="tx1"/>
              </a:solidFill>
              <a:latin typeface="Calibri" panose="020F0502020204030204" pitchFamily="34" charset="0"/>
              <a:cs typeface="Calibri" panose="020F0502020204030204" pitchFamily="34" charset="0"/>
            </a:endParaRPr>
          </a:p>
          <a:p>
            <a:pPr algn="ctr">
              <a:buFont typeface="Wingdings" panose="05000000000000000000" pitchFamily="2" charset="2"/>
              <a:buChar char="§"/>
            </a:pPr>
            <a:r>
              <a:rPr lang="el-GR" sz="2000" dirty="0">
                <a:solidFill>
                  <a:schemeClr val="tx1"/>
                </a:solidFill>
                <a:latin typeface="Calibri" panose="020F0502020204030204" pitchFamily="34" charset="0"/>
                <a:cs typeface="Calibri" panose="020F0502020204030204" pitchFamily="34" charset="0"/>
              </a:rPr>
              <a:t>Ρωτήστε τον με ποιον τρόπο θα διαχειριστεί μια πιθανή πίεση να κάνει χρήση αλκοόλ από τους φίλους του.</a:t>
            </a:r>
            <a:endParaRPr lang="el-GR" sz="2000" dirty="0">
              <a:solidFill>
                <a:schemeClr val="tx1"/>
              </a:solidFill>
              <a:latin typeface="Calibri" panose="020F0502020204030204" pitchFamily="34" charset="0"/>
              <a:cs typeface="Calibri" panose="020F0502020204030204" pitchFamily="34" charset="0"/>
            </a:endParaRPr>
          </a:p>
          <a:p>
            <a:pPr algn="ctr">
              <a:buFont typeface="Wingdings" panose="05000000000000000000" pitchFamily="2" charset="2"/>
              <a:buChar char="§"/>
            </a:pPr>
            <a:r>
              <a:rPr lang="el-GR" sz="2000" dirty="0">
                <a:solidFill>
                  <a:schemeClr val="tx1"/>
                </a:solidFill>
                <a:latin typeface="Calibri" panose="020F0502020204030204" pitchFamily="34" charset="0"/>
                <a:cs typeface="Calibri" panose="020F0502020204030204" pitchFamily="34" charset="0"/>
              </a:rPr>
              <a:t>Επανεξετάστε το ζήτημα στην επόμενη επίσκεψη.</a:t>
            </a:r>
            <a:endParaRPr lang="el-GR" sz="2000" dirty="0">
              <a:solidFill>
                <a:schemeClr val="tx1"/>
              </a:solidFill>
              <a:latin typeface="Calibri" panose="020F0502020204030204" pitchFamily="34" charset="0"/>
              <a:cs typeface="Calibri" panose="020F0502020204030204" pitchFamily="34" charset="0"/>
            </a:endParaRPr>
          </a:p>
          <a:p>
            <a:pPr algn="ctr">
              <a:buFont typeface="Wingdings" panose="05000000000000000000" pitchFamily="2" charset="2"/>
              <a:buChar char="Ø"/>
            </a:pPr>
            <a:r>
              <a:rPr lang="el-GR" sz="2000" b="1" dirty="0">
                <a:solidFill>
                  <a:schemeClr val="tx1"/>
                </a:solidFill>
                <a:latin typeface="Calibri" panose="020F0502020204030204" pitchFamily="34" charset="0"/>
                <a:cs typeface="Calibri" panose="020F0502020204030204" pitchFamily="34" charset="0"/>
              </a:rPr>
              <a:t>ΑΝ ΟΙ ΦΙΛΟΙ ΤΟΥ ΔΕΝ ΚΑΝΟΥΝ ΧΡΗΣΗ,</a:t>
            </a:r>
            <a:endParaRPr lang="el-GR" sz="2000" b="1" dirty="0">
              <a:solidFill>
                <a:schemeClr val="tx1"/>
              </a:solidFill>
              <a:latin typeface="Calibri" panose="020F0502020204030204" pitchFamily="34" charset="0"/>
              <a:cs typeface="Calibri" panose="020F0502020204030204" pitchFamily="34" charset="0"/>
            </a:endParaRPr>
          </a:p>
          <a:p>
            <a:pPr algn="ctr">
              <a:buFont typeface="Wingdings" panose="05000000000000000000" pitchFamily="2" charset="2"/>
              <a:buChar char="§"/>
            </a:pPr>
            <a:r>
              <a:rPr lang="el-GR" sz="2000" dirty="0">
                <a:solidFill>
                  <a:schemeClr val="tx1"/>
                </a:solidFill>
                <a:latin typeface="Calibri" panose="020F0502020204030204" pitchFamily="34" charset="0"/>
                <a:cs typeface="Calibri" panose="020F0502020204030204" pitchFamily="34" charset="0"/>
              </a:rPr>
              <a:t>Ενισχύστε την επιλογή του για φίλους που δεν κάνουν χρήση.</a:t>
            </a:r>
            <a:endParaRPr lang="el-GR" sz="2000" dirty="0">
              <a:solidFill>
                <a:schemeClr val="tx1"/>
              </a:solidFill>
              <a:latin typeface="Calibri" panose="020F0502020204030204" pitchFamily="34" charset="0"/>
              <a:cs typeface="Calibri" panose="020F0502020204030204" pitchFamily="34" charset="0"/>
            </a:endParaRPr>
          </a:p>
          <a:p>
            <a:pPr algn="ctr">
              <a:buFont typeface="Wingdings" panose="05000000000000000000" pitchFamily="2" charset="2"/>
              <a:buChar char="§"/>
            </a:pPr>
            <a:r>
              <a:rPr lang="el-GR" sz="2000" dirty="0">
                <a:solidFill>
                  <a:schemeClr val="tx1"/>
                </a:solidFill>
                <a:latin typeface="Calibri" panose="020F0502020204030204" pitchFamily="34" charset="0"/>
                <a:cs typeface="Calibri" panose="020F0502020204030204" pitchFamily="34" charset="0"/>
              </a:rPr>
              <a:t>Εξετάστε και ενισχύστε τους λόγους για τους οποίους επιλέγει να μη κάνει χρήση.</a:t>
            </a:r>
            <a:endParaRPr lang="el-GR" sz="2000" dirty="0">
              <a:solidFill>
                <a:schemeClr val="tx1"/>
              </a:solidFill>
              <a:latin typeface="Calibri" panose="020F0502020204030204" pitchFamily="34" charset="0"/>
              <a:cs typeface="Calibri" panose="020F0502020204030204" pitchFamily="34" charset="0"/>
            </a:endParaRPr>
          </a:p>
          <a:p>
            <a:pPr algn="ctr">
              <a:buFont typeface="Wingdings" panose="05000000000000000000" pitchFamily="2" charset="2"/>
              <a:buChar char="§"/>
            </a:pPr>
            <a:r>
              <a:rPr lang="el-GR" sz="2000" dirty="0">
                <a:solidFill>
                  <a:schemeClr val="tx1"/>
                </a:solidFill>
                <a:latin typeface="Calibri" panose="020F0502020204030204" pitchFamily="34" charset="0"/>
                <a:cs typeface="Calibri" panose="020F0502020204030204" pitchFamily="34" charset="0"/>
              </a:rPr>
              <a:t>Επανεξετάστε το ζήτημα τον επόμενο χρόνο.</a:t>
            </a:r>
            <a:endParaRPr lang="el-GR" sz="2000" dirty="0">
              <a:solidFill>
                <a:schemeClr val="tx1"/>
              </a:solidFill>
              <a:latin typeface="Calibri" panose="020F0502020204030204" pitchFamily="34" charset="0"/>
              <a:cs typeface="Calibri" panose="020F0502020204030204" pitchFamily="34" charset="0"/>
            </a:endParaRPr>
          </a:p>
          <a:p>
            <a:pPr algn="ctr">
              <a:buFont typeface="Wingdings" panose="05000000000000000000" pitchFamily="2" charset="2"/>
              <a:buChar char="§"/>
            </a:pPr>
            <a:endParaRPr lang="el-GR" dirty="0">
              <a:solidFill>
                <a:schemeClr val="tx1"/>
              </a:solidFill>
              <a:latin typeface="Calibri" panose="020F0502020204030204" pitchFamily="34" charset="0"/>
              <a:cs typeface="Calibri" panose="020F0502020204030204" pitchFamily="34" charset="0"/>
            </a:endParaRPr>
          </a:p>
          <a:p>
            <a:pPr algn="ctr"/>
            <a:endParaRPr lang="el-GR"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22589" y="618978"/>
            <a:ext cx="8944968" cy="455900"/>
          </a:xfrm>
        </p:spPr>
        <p:txBody>
          <a:bodyPr>
            <a:normAutofit/>
          </a:bodyPr>
          <a:lstStyle/>
          <a:p>
            <a:pPr>
              <a:buFont typeface="Wingdings" panose="05000000000000000000" pitchFamily="2" charset="2"/>
              <a:buChar char="Ø"/>
            </a:pPr>
            <a:r>
              <a:rPr lang="el-GR" sz="2000" b="1" dirty="0">
                <a:solidFill>
                  <a:schemeClr val="tx1"/>
                </a:solidFill>
                <a:latin typeface="Calibri" panose="020F0502020204030204" pitchFamily="34" charset="0"/>
                <a:cs typeface="Calibri" panose="020F0502020204030204" pitchFamily="34" charset="0"/>
              </a:rPr>
              <a:t> ΒΗΜΑ 2</a:t>
            </a:r>
            <a:r>
              <a:rPr lang="el-GR" sz="2000" dirty="0">
                <a:solidFill>
                  <a:schemeClr val="tx1"/>
                </a:solidFill>
                <a:latin typeface="Calibri" panose="020F0502020204030204" pitchFamily="34" charset="0"/>
                <a:cs typeface="Calibri" panose="020F0502020204030204" pitchFamily="34" charset="0"/>
              </a:rPr>
              <a:t>.</a:t>
            </a:r>
            <a:r>
              <a:rPr lang="el-GR" sz="2000" b="1" dirty="0">
                <a:solidFill>
                  <a:schemeClr val="tx1"/>
                </a:solidFill>
                <a:latin typeface="Calibri" panose="020F0502020204030204" pitchFamily="34" charset="0"/>
                <a:cs typeface="Calibri" panose="020F0502020204030204" pitchFamily="34" charset="0"/>
              </a:rPr>
              <a:t> </a:t>
            </a:r>
            <a:r>
              <a:rPr lang="el-GR" sz="2000" b="1" dirty="0">
                <a:latin typeface="Calibri" panose="020F0502020204030204" pitchFamily="34" charset="0"/>
                <a:cs typeface="Calibri" panose="020F0502020204030204" pitchFamily="34" charset="0"/>
              </a:rPr>
              <a:t>(2/2)                                                                         </a:t>
            </a:r>
            <a:endParaRPr lang="el-GR" sz="2000" b="1" dirty="0">
              <a:solidFill>
                <a:schemeClr val="tx1"/>
              </a:solidFill>
              <a:latin typeface="Calibri" panose="020F0502020204030204" pitchFamily="34" charset="0"/>
              <a:cs typeface="Calibri" panose="020F0502020204030204" pitchFamily="34" charset="0"/>
            </a:endParaRPr>
          </a:p>
        </p:txBody>
      </p:sp>
      <p:sp>
        <p:nvSpPr>
          <p:cNvPr id="4" name="3 - Θέση περιεχομένου"/>
          <p:cNvSpPr>
            <a:spLocks noGrp="1"/>
          </p:cNvSpPr>
          <p:nvPr>
            <p:ph idx="1"/>
          </p:nvPr>
        </p:nvSpPr>
        <p:spPr>
          <a:xfrm>
            <a:off x="554222" y="1209822"/>
            <a:ext cx="8871132" cy="2391507"/>
          </a:xfrm>
          <a:prstGeom prst="rect">
            <a:avLst/>
          </a:prstGeom>
        </p:spPr>
        <p:style>
          <a:lnRef idx="2">
            <a:schemeClr val="accent2"/>
          </a:lnRef>
          <a:fillRef idx="1">
            <a:schemeClr val="lt1"/>
          </a:fillRef>
          <a:effectRef idx="0">
            <a:schemeClr val="accent2"/>
          </a:effectRef>
          <a:fontRef idx="minor">
            <a:schemeClr val="dk1"/>
          </a:fontRef>
        </p:style>
        <p:txBody>
          <a:bodyPr rtlCol="0" anchor="ctr">
            <a:normAutofit/>
          </a:bodyPr>
          <a:lstStyle/>
          <a:p>
            <a:pPr algn="ctr"/>
            <a:endParaRPr lang="el-GR" b="1" dirty="0">
              <a:solidFill>
                <a:schemeClr val="tx1"/>
              </a:solidFill>
              <a:latin typeface="Calibri" panose="020F0502020204030204" pitchFamily="34" charset="0"/>
              <a:cs typeface="Calibri" panose="020F0502020204030204" pitchFamily="34" charset="0"/>
            </a:endParaRPr>
          </a:p>
          <a:p>
            <a:pPr algn="ctr">
              <a:buFont typeface="Wingdings" panose="05000000000000000000" pitchFamily="2" charset="2"/>
              <a:buChar char="§"/>
            </a:pPr>
            <a:endParaRPr lang="el-GR" dirty="0">
              <a:solidFill>
                <a:schemeClr val="tx1"/>
              </a:solidFill>
              <a:latin typeface="Calibri" panose="020F0502020204030204" pitchFamily="34" charset="0"/>
              <a:cs typeface="Calibri" panose="020F0502020204030204" pitchFamily="34" charset="0"/>
            </a:endParaRPr>
          </a:p>
          <a:p>
            <a:pPr algn="ctr"/>
            <a:endParaRPr lang="el-GR" dirty="0">
              <a:solidFill>
                <a:schemeClr val="tx1"/>
              </a:solidFill>
              <a:latin typeface="Calibri" panose="020F0502020204030204" pitchFamily="34" charset="0"/>
              <a:cs typeface="Calibri" panose="020F0502020204030204" pitchFamily="34" charset="0"/>
            </a:endParaRPr>
          </a:p>
        </p:txBody>
      </p:sp>
      <p:sp>
        <p:nvSpPr>
          <p:cNvPr id="5" name="4 - Θέση κειμένου"/>
          <p:cNvSpPr>
            <a:spLocks noGrp="1"/>
          </p:cNvSpPr>
          <p:nvPr>
            <p:ph type="body" sz="half" idx="2"/>
          </p:nvPr>
        </p:nvSpPr>
        <p:spPr>
          <a:xfrm>
            <a:off x="906145" y="1280160"/>
            <a:ext cx="8420735" cy="2222500"/>
          </a:xfrm>
        </p:spPr>
        <p:txBody>
          <a:bodyPr>
            <a:normAutofit lnSpcReduction="10000"/>
          </a:bodyPr>
          <a:lstStyle/>
          <a:p>
            <a:pPr algn="ctr"/>
            <a:r>
              <a:rPr lang="el-GR" sz="2000" b="1" dirty="0">
                <a:solidFill>
                  <a:schemeClr val="tx1"/>
                </a:solidFill>
                <a:latin typeface="Calibri" panose="020F0502020204030204" pitchFamily="34" charset="0"/>
                <a:cs typeface="Calibri" panose="020F0502020204030204" pitchFamily="34" charset="0"/>
              </a:rPr>
              <a:t>ΑΝ ΝΑΙ, </a:t>
            </a:r>
            <a:endParaRPr lang="el-GR" sz="2000" b="1" dirty="0">
              <a:solidFill>
                <a:schemeClr val="tx1"/>
              </a:solidFill>
              <a:latin typeface="Calibri" panose="020F0502020204030204" pitchFamily="34" charset="0"/>
              <a:cs typeface="Calibri" panose="020F0502020204030204" pitchFamily="34" charset="0"/>
            </a:endParaRPr>
          </a:p>
          <a:p>
            <a:pPr algn="ctr">
              <a:buFont typeface="Wingdings" panose="05000000000000000000" pitchFamily="2" charset="2"/>
              <a:buChar char="§"/>
            </a:pPr>
            <a:r>
              <a:rPr lang="el-GR" sz="2000" dirty="0">
                <a:solidFill>
                  <a:schemeClr val="tx1"/>
                </a:solidFill>
                <a:latin typeface="Calibri" panose="020F0502020204030204" pitchFamily="34" charset="0"/>
                <a:cs typeface="Calibri" panose="020F0502020204030204" pitchFamily="34" charset="0"/>
              </a:rPr>
              <a:t>Διερευνήστε το επίπεδο κινδύνου της χρήσης (χαμηλό, μέτριο, υψηλό).</a:t>
            </a:r>
            <a:endParaRPr lang="el-GR" sz="2000" dirty="0">
              <a:solidFill>
                <a:schemeClr val="tx1"/>
              </a:solidFill>
              <a:latin typeface="Calibri" panose="020F0502020204030204" pitchFamily="34" charset="0"/>
              <a:cs typeface="Calibri" panose="020F0502020204030204" pitchFamily="34" charset="0"/>
            </a:endParaRPr>
          </a:p>
          <a:p>
            <a:pPr algn="ctr">
              <a:buFont typeface="Wingdings" panose="05000000000000000000" pitchFamily="2" charset="2"/>
              <a:buChar char="§"/>
            </a:pPr>
            <a:endParaRPr lang="el-GR" sz="2000" dirty="0">
              <a:solidFill>
                <a:schemeClr val="tx1"/>
              </a:solidFill>
              <a:latin typeface="Calibri" panose="020F0502020204030204" pitchFamily="34" charset="0"/>
              <a:cs typeface="Calibri" panose="020F0502020204030204" pitchFamily="34" charset="0"/>
            </a:endParaRPr>
          </a:p>
          <a:p>
            <a:pPr algn="ctr">
              <a:buFont typeface="Wingdings" panose="05000000000000000000" pitchFamily="2" charset="2"/>
              <a:buChar char="§"/>
            </a:pPr>
            <a:r>
              <a:rPr lang="el-GR" sz="2000" dirty="0">
                <a:solidFill>
                  <a:schemeClr val="tx1"/>
                </a:solidFill>
                <a:latin typeface="Calibri" panose="020F0502020204030204" pitchFamily="34" charset="0"/>
                <a:cs typeface="Calibri" panose="020F0502020204030204" pitchFamily="34" charset="0"/>
              </a:rPr>
              <a:t>Αξιοποιήστε οποιαδήποτε πιθανή χρήσιμη πληροφορία για τον ασθενή σας με σκοπό την κατανόηση του μοτίβου της χρήσης που κάνει π.χ. διερεύνηση των οικογενειακών σχέσεων.</a:t>
            </a:r>
            <a:endParaRPr lang="el-GR" sz="2000" dirty="0">
              <a:solidFill>
                <a:schemeClr val="tx1"/>
              </a:solidFill>
              <a:latin typeface="Calibri" panose="020F0502020204030204" pitchFamily="34" charset="0"/>
              <a:cs typeface="Calibri" panose="020F0502020204030204" pitchFamily="34" charset="0"/>
            </a:endParaRPr>
          </a:p>
        </p:txBody>
      </p:sp>
      <p:sp>
        <p:nvSpPr>
          <p:cNvPr id="6" name="1 - Τίτλος"/>
          <p:cNvSpPr txBox="1"/>
          <p:nvPr/>
        </p:nvSpPr>
        <p:spPr>
          <a:xfrm>
            <a:off x="590583" y="3852203"/>
            <a:ext cx="8944968" cy="579120"/>
          </a:xfrm>
          <a:prstGeom prst="rect">
            <a:avLst/>
          </a:prstGeom>
        </p:spPr>
        <p:txBody>
          <a:bodyPr vert="horz" lIns="91440" tIns="45720" rIns="91440" bIns="45720" rtlCol="0" anchor="b">
            <a:normAutofit fontScale="92500" lnSpcReduction="20000"/>
          </a:bodyPr>
          <a:lstStyle/>
          <a:p>
            <a:pPr lvl="0" defTabSz="457200">
              <a:spcBef>
                <a:spcPct val="0"/>
              </a:spcBef>
              <a:buFont typeface="Wingdings" panose="05000000000000000000" pitchFamily="2" charset="2"/>
              <a:buChar char="Ø"/>
            </a:pPr>
            <a:r>
              <a:rPr kumimoji="0" lang="el-GR" sz="20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 </a:t>
            </a:r>
            <a:r>
              <a:rPr kumimoji="0" lang="el-GR" sz="22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ΒΗΜΑ 3</a:t>
            </a:r>
            <a:r>
              <a:rPr kumimoji="0" lang="el-GR" sz="2200" b="0"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 </a:t>
            </a:r>
            <a:r>
              <a:rPr lang="el-GR" sz="2200" b="1" dirty="0">
                <a:solidFill>
                  <a:schemeClr val="accent1"/>
                </a:solidFill>
                <a:latin typeface="Calibri" panose="020F0502020204030204" pitchFamily="34" charset="0"/>
                <a:cs typeface="Calibri" panose="020F0502020204030204" pitchFamily="34" charset="0"/>
              </a:rPr>
              <a:t>(1/2)</a:t>
            </a:r>
            <a:br>
              <a:rPr lang="el-GR" sz="2200" b="1" dirty="0">
                <a:latin typeface="Calibri" panose="020F0502020204030204" pitchFamily="34" charset="0"/>
                <a:cs typeface="Calibri" panose="020F0502020204030204" pitchFamily="34" charset="0"/>
              </a:rPr>
            </a:br>
            <a:r>
              <a:rPr kumimoji="0" lang="el-GR" sz="20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 </a:t>
            </a:r>
            <a:r>
              <a:rPr kumimoji="0" lang="el-GR" sz="2000" b="1" i="0" u="none" strike="noStrike" kern="1200" cap="none" spc="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rPr>
              <a:t>                                                                          </a:t>
            </a:r>
            <a:endParaRPr kumimoji="0" lang="el-GR" sz="20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p:txBody>
      </p:sp>
      <p:sp>
        <p:nvSpPr>
          <p:cNvPr id="7" name="6 - Ορθογώνιο"/>
          <p:cNvSpPr/>
          <p:nvPr/>
        </p:nvSpPr>
        <p:spPr>
          <a:xfrm>
            <a:off x="703385" y="4614204"/>
            <a:ext cx="8637563" cy="15615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Font typeface="Wingdings" panose="05000000000000000000" pitchFamily="2" charset="2"/>
              <a:buChar char="§"/>
            </a:pPr>
            <a:r>
              <a:rPr lang="el-GR" sz="2000" dirty="0">
                <a:latin typeface="Calibri" panose="020F0502020204030204" pitchFamily="34" charset="0"/>
                <a:cs typeface="Calibri" panose="020F0502020204030204" pitchFamily="34" charset="0"/>
              </a:rPr>
              <a:t>Σχεδιάστε μια σύντομη παρέμβαση, βασισμένη στο επίπεδο κινδύνου των ασθενών που κάνουν χρήση σύμφωνα με το Βήμα 2.</a:t>
            </a:r>
            <a:endParaRPr lang="el-GR" sz="20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677334" y="211015"/>
            <a:ext cx="9465472" cy="6246056"/>
          </a:xfrm>
        </p:spPr>
        <p:txBody>
          <a:bodyPr>
            <a:normAutofit/>
          </a:bodyPr>
          <a:lstStyle/>
          <a:p>
            <a:r>
              <a:rPr lang="el-GR" sz="2000" b="1" dirty="0">
                <a:latin typeface="Calibri" panose="020F0502020204030204" pitchFamily="34" charset="0"/>
                <a:cs typeface="Calibri" panose="020F0502020204030204" pitchFamily="34" charset="0"/>
              </a:rPr>
              <a:t>ΒΗΜΑ 3</a:t>
            </a:r>
            <a:r>
              <a:rPr lang="el-GR" sz="2000" dirty="0">
                <a:latin typeface="Calibri" panose="020F0502020204030204" pitchFamily="34" charset="0"/>
                <a:cs typeface="Calibri" panose="020F0502020204030204" pitchFamily="34" charset="0"/>
              </a:rPr>
              <a:t>. </a:t>
            </a:r>
            <a:r>
              <a:rPr lang="el-GR" sz="2000" b="1" dirty="0">
                <a:solidFill>
                  <a:schemeClr val="accent1"/>
                </a:solidFill>
                <a:latin typeface="Calibri" panose="020F0502020204030204" pitchFamily="34" charset="0"/>
                <a:cs typeface="Calibri" panose="020F0502020204030204" pitchFamily="34" charset="0"/>
              </a:rPr>
              <a:t>(2/2)</a:t>
            </a:r>
            <a:endParaRPr lang="el-GR" sz="2000" b="1" dirty="0">
              <a:solidFill>
                <a:schemeClr val="accent1"/>
              </a:solidFill>
              <a:latin typeface="Calibri" panose="020F0502020204030204" pitchFamily="34" charset="0"/>
              <a:cs typeface="Calibri" panose="020F0502020204030204" pitchFamily="34" charset="0"/>
            </a:endParaRPr>
          </a:p>
          <a:p>
            <a:pPr algn="ctr">
              <a:buNone/>
            </a:pPr>
            <a:r>
              <a:rPr lang="el-GR" sz="2000" dirty="0">
                <a:solidFill>
                  <a:schemeClr val="tx1"/>
                </a:solidFill>
                <a:latin typeface="Calibri" panose="020F0502020204030204" pitchFamily="34" charset="0"/>
                <a:cs typeface="Calibri" panose="020F0502020204030204" pitchFamily="34" charset="0"/>
              </a:rPr>
              <a:t>  </a:t>
            </a:r>
            <a:r>
              <a:rPr lang="el-GR" sz="2000" i="1" u="sng" dirty="0">
                <a:solidFill>
                  <a:schemeClr val="tx1"/>
                </a:solidFill>
                <a:latin typeface="Calibri" panose="020F0502020204030204" pitchFamily="34" charset="0"/>
                <a:cs typeface="Calibri" panose="020F0502020204030204" pitchFamily="34" charset="0"/>
              </a:rPr>
              <a:t>Για τους ασθενείς χαμηλού κινδύνου</a:t>
            </a:r>
            <a:r>
              <a:rPr lang="en-US" sz="2000" i="1" u="sng" dirty="0">
                <a:solidFill>
                  <a:schemeClr val="tx1"/>
                </a:solidFill>
                <a:latin typeface="Calibri" panose="020F0502020204030204" pitchFamily="34" charset="0"/>
                <a:cs typeface="Calibri" panose="020F0502020204030204" pitchFamily="34" charset="0"/>
              </a:rPr>
              <a:t>:</a:t>
            </a:r>
            <a:endParaRPr lang="en-US" sz="2000" i="1" u="sng" dirty="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l-GR" sz="2000" dirty="0">
                <a:solidFill>
                  <a:schemeClr val="tx1"/>
                </a:solidFill>
                <a:latin typeface="Calibri" panose="020F0502020204030204" pitchFamily="34" charset="0"/>
                <a:cs typeface="Calibri" panose="020F0502020204030204" pitchFamily="34" charset="0"/>
              </a:rPr>
              <a:t>	Ενθαρρύνετε τον έφηβο να διακόψει τη χρήση μέσω σύντομων συμβουλών.</a:t>
            </a:r>
            <a:endParaRPr lang="el-GR" sz="2000" dirty="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l-GR" sz="2000" dirty="0">
                <a:solidFill>
                  <a:schemeClr val="tx1"/>
                </a:solidFill>
                <a:latin typeface="Calibri" panose="020F0502020204030204" pitchFamily="34" charset="0"/>
                <a:cs typeface="Calibri" panose="020F0502020204030204" pitchFamily="34" charset="0"/>
              </a:rPr>
              <a:t>Διερευνήστε την πιθανή επιρροή του εφήβου από φίλους που κάνουν χρήση.</a:t>
            </a:r>
            <a:endParaRPr lang="el-GR" sz="2000" dirty="0">
              <a:solidFill>
                <a:schemeClr val="tx1"/>
              </a:solidFill>
              <a:latin typeface="Calibri" panose="020F0502020204030204" pitchFamily="34" charset="0"/>
              <a:cs typeface="Calibri" panose="020F0502020204030204" pitchFamily="34" charset="0"/>
            </a:endParaRPr>
          </a:p>
          <a:p>
            <a:pPr algn="ctr">
              <a:buNone/>
            </a:pPr>
            <a:r>
              <a:rPr lang="el-GR" sz="2000" i="1" u="sng" dirty="0">
                <a:solidFill>
                  <a:schemeClr val="tx1"/>
                </a:solidFill>
                <a:latin typeface="Calibri" panose="020F0502020204030204" pitchFamily="34" charset="0"/>
                <a:cs typeface="Calibri" panose="020F0502020204030204" pitchFamily="34" charset="0"/>
              </a:rPr>
              <a:t>Για τους ασθενείς μέτριου κινδύνου</a:t>
            </a:r>
            <a:r>
              <a:rPr lang="en-US" sz="2000" i="1" u="sng" dirty="0">
                <a:solidFill>
                  <a:schemeClr val="tx1"/>
                </a:solidFill>
                <a:latin typeface="Calibri" panose="020F0502020204030204" pitchFamily="34" charset="0"/>
                <a:cs typeface="Calibri" panose="020F0502020204030204" pitchFamily="34" charset="0"/>
              </a:rPr>
              <a:t>:</a:t>
            </a:r>
            <a:endParaRPr lang="el-GR" sz="2000" i="1" u="sng" dirty="0">
              <a:solidFill>
                <a:schemeClr val="tx1"/>
              </a:solidFill>
              <a:latin typeface="Calibri" panose="020F0502020204030204" pitchFamily="34" charset="0"/>
              <a:cs typeface="Calibri" panose="020F0502020204030204" pitchFamily="34" charset="0"/>
            </a:endParaRPr>
          </a:p>
          <a:p>
            <a:pPr algn="ctr">
              <a:buFont typeface="Wingdings" panose="05000000000000000000" pitchFamily="2" charset="2"/>
              <a:buChar char="§"/>
            </a:pPr>
            <a:r>
              <a:rPr lang="el-GR" sz="2000" dirty="0">
                <a:solidFill>
                  <a:schemeClr val="tx1"/>
                </a:solidFill>
                <a:latin typeface="Calibri" panose="020F0502020204030204" pitchFamily="34" charset="0"/>
                <a:cs typeface="Calibri" panose="020F0502020204030204" pitchFamily="34" charset="0"/>
              </a:rPr>
              <a:t>Διερευνήστε εάν ο ασθενής εμπλέκεται σε ριψοκίνδυνες καταστάσεις λόγω της χρήσης.</a:t>
            </a:r>
            <a:endParaRPr lang="en-US" sz="2000" dirty="0">
              <a:solidFill>
                <a:schemeClr val="tx1"/>
              </a:solidFill>
              <a:latin typeface="Calibri" panose="020F0502020204030204" pitchFamily="34" charset="0"/>
              <a:cs typeface="Calibri" panose="020F0502020204030204" pitchFamily="34" charset="0"/>
            </a:endParaRPr>
          </a:p>
          <a:p>
            <a:pPr>
              <a:buNone/>
            </a:pPr>
            <a:r>
              <a:rPr lang="el-GR" sz="2000" b="1" dirty="0">
                <a:solidFill>
                  <a:schemeClr val="tx1"/>
                </a:solidFill>
                <a:latin typeface="Calibri" panose="020F0502020204030204" pitchFamily="34" charset="0"/>
                <a:cs typeface="Calibri" panose="020F0502020204030204" pitchFamily="34" charset="0"/>
              </a:rPr>
              <a:t>	ΕΑΝ ΟΧΙ, </a:t>
            </a:r>
            <a:r>
              <a:rPr lang="el-GR" sz="2000" dirty="0">
                <a:solidFill>
                  <a:schemeClr val="tx1"/>
                </a:solidFill>
                <a:latin typeface="Calibri" panose="020F0502020204030204" pitchFamily="34" charset="0"/>
                <a:cs typeface="Calibri" panose="020F0502020204030204" pitchFamily="34" charset="0"/>
              </a:rPr>
              <a:t>παρέχετε σύντομες ενισχυμένες συμβουλές, εκφράζοντας και την ανησυχία σας για τη συχνότητα της χρήσης.</a:t>
            </a:r>
            <a:endParaRPr lang="el-GR" sz="2000" dirty="0">
              <a:solidFill>
                <a:schemeClr val="tx1"/>
              </a:solidFill>
              <a:latin typeface="Calibri" panose="020F0502020204030204" pitchFamily="34" charset="0"/>
              <a:cs typeface="Calibri" panose="020F0502020204030204" pitchFamily="34" charset="0"/>
            </a:endParaRPr>
          </a:p>
          <a:p>
            <a:pPr>
              <a:buNone/>
            </a:pPr>
            <a:r>
              <a:rPr lang="el-GR" sz="2000" dirty="0">
                <a:solidFill>
                  <a:schemeClr val="tx1"/>
                </a:solidFill>
                <a:latin typeface="Calibri" panose="020F0502020204030204" pitchFamily="34" charset="0"/>
                <a:cs typeface="Calibri" panose="020F0502020204030204" pitchFamily="34" charset="0"/>
              </a:rPr>
              <a:t>	</a:t>
            </a:r>
            <a:r>
              <a:rPr lang="el-GR" sz="2000" b="1" dirty="0">
                <a:solidFill>
                  <a:schemeClr val="tx1"/>
                </a:solidFill>
                <a:latin typeface="Calibri" panose="020F0502020204030204" pitchFamily="34" charset="0"/>
                <a:cs typeface="Calibri" panose="020F0502020204030204" pitchFamily="34" charset="0"/>
              </a:rPr>
              <a:t>ΕΑΝ ΝΑΙ, </a:t>
            </a:r>
            <a:r>
              <a:rPr lang="el-GR" sz="2000" dirty="0">
                <a:solidFill>
                  <a:schemeClr val="tx1"/>
                </a:solidFill>
                <a:latin typeface="Calibri" panose="020F0502020204030204" pitchFamily="34" charset="0"/>
                <a:cs typeface="Calibri" panose="020F0502020204030204" pitchFamily="34" charset="0"/>
              </a:rPr>
              <a:t>προχωρήστε σε σύντομη παρακινητική συνέντευξη.</a:t>
            </a:r>
            <a:endParaRPr lang="el-GR" sz="20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l-GR" sz="2000" dirty="0">
                <a:solidFill>
                  <a:schemeClr val="tx1"/>
                </a:solidFill>
                <a:latin typeface="Calibri" panose="020F0502020204030204" pitchFamily="34" charset="0"/>
                <a:cs typeface="Calibri" panose="020F0502020204030204" pitchFamily="34" charset="0"/>
              </a:rPr>
              <a:t>Επανεξετάστε τη χρήση του εφήβου ιδανικά μέχρι τον επόμενο μήνα.</a:t>
            </a:r>
            <a:endParaRPr lang="el-GR" sz="2000" dirty="0">
              <a:solidFill>
                <a:schemeClr val="tx1"/>
              </a:solidFill>
              <a:latin typeface="Calibri" panose="020F0502020204030204" pitchFamily="34" charset="0"/>
              <a:cs typeface="Calibri" panose="020F0502020204030204" pitchFamily="34" charset="0"/>
            </a:endParaRPr>
          </a:p>
          <a:p>
            <a:pPr algn="ctr">
              <a:buNone/>
            </a:pPr>
            <a:r>
              <a:rPr lang="el-GR" sz="2000" i="1" u="sng" dirty="0">
                <a:solidFill>
                  <a:schemeClr val="tx1"/>
                </a:solidFill>
                <a:latin typeface="Calibri" panose="020F0502020204030204" pitchFamily="34" charset="0"/>
                <a:cs typeface="Calibri" panose="020F0502020204030204" pitchFamily="34" charset="0"/>
              </a:rPr>
              <a:t>Για τους ασθενείς υψηλού κινδύνου</a:t>
            </a:r>
            <a:r>
              <a:rPr lang="en-US" sz="2000" i="1" u="sng" dirty="0">
                <a:solidFill>
                  <a:schemeClr val="tx1"/>
                </a:solidFill>
                <a:latin typeface="Calibri" panose="020F0502020204030204" pitchFamily="34" charset="0"/>
                <a:cs typeface="Calibri" panose="020F0502020204030204" pitchFamily="34" charset="0"/>
              </a:rPr>
              <a:t>:</a:t>
            </a:r>
            <a:endParaRPr lang="el-GR" sz="2000" i="1" u="sng"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l-GR" sz="2000" dirty="0">
                <a:solidFill>
                  <a:schemeClr val="tx1"/>
                </a:solidFill>
                <a:latin typeface="Calibri" panose="020F0502020204030204" pitchFamily="34" charset="0"/>
                <a:cs typeface="Calibri" panose="020F0502020204030204" pitchFamily="34" charset="0"/>
              </a:rPr>
              <a:t>Προχωρήστε σε σύντομη παρακινητική συνέντευξη.</a:t>
            </a:r>
            <a:endParaRPr lang="en-US" sz="20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l-GR" sz="2000" dirty="0">
                <a:solidFill>
                  <a:schemeClr val="tx1"/>
                </a:solidFill>
                <a:latin typeface="Calibri" panose="020F0502020204030204" pitchFamily="34" charset="0"/>
                <a:cs typeface="Calibri" panose="020F0502020204030204" pitchFamily="34" charset="0"/>
              </a:rPr>
              <a:t>Εξετάστε το ενδεχόμενο παραπομπής για περαιτέρω αξιολόγηση ή θεραπεία.</a:t>
            </a:r>
            <a:endParaRPr lang="el-GR" sz="20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l-GR" sz="2000" dirty="0">
                <a:solidFill>
                  <a:schemeClr val="tx1"/>
                </a:solidFill>
                <a:latin typeface="Calibri" panose="020F0502020204030204" pitchFamily="34" charset="0"/>
                <a:cs typeface="Calibri" panose="020F0502020204030204" pitchFamily="34" charset="0"/>
              </a:rPr>
              <a:t>Επανεξετάστε τη χρήση του εφήβου μέχρι τον επόμενο μήνα</a:t>
            </a:r>
            <a:endParaRPr lang="el-GR" sz="20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
            </a:pPr>
            <a:endParaRPr lang="el-GR" sz="2000" dirty="0">
              <a:solidFill>
                <a:schemeClr val="tx1"/>
              </a:solidFill>
              <a:latin typeface="Calibri" panose="020F0502020204030204" pitchFamily="34" charset="0"/>
              <a:cs typeface="Calibri" panose="020F0502020204030204" pitchFamily="34" charset="0"/>
            </a:endParaRPr>
          </a:p>
          <a:p>
            <a:pPr>
              <a:buNone/>
            </a:pPr>
            <a:endParaRPr lang="el-GR" sz="2000" b="1"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fade">
                                      <p:cBhvr>
                                        <p:cTn id="6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77334" y="3516923"/>
            <a:ext cx="8596668" cy="2524439"/>
          </a:xfrm>
        </p:spPr>
        <p:txBody>
          <a:bodyPr>
            <a:normAutofit lnSpcReduction="10000"/>
          </a:bodyPr>
          <a:lstStyle/>
          <a:p>
            <a:pPr>
              <a:buFont typeface="Wingdings" panose="05000000000000000000" pitchFamily="2" charset="2"/>
              <a:buChar char="Ø"/>
            </a:pPr>
            <a:r>
              <a:rPr lang="el-GR" sz="2000" b="1" dirty="0">
                <a:solidFill>
                  <a:schemeClr val="tx1"/>
                </a:solidFill>
                <a:latin typeface="Calibri" panose="020F0502020204030204" pitchFamily="34" charset="0"/>
                <a:cs typeface="Calibri" panose="020F0502020204030204" pitchFamily="34" charset="0"/>
              </a:rPr>
              <a:t>ΒΗΜΑ 4</a:t>
            </a:r>
            <a:r>
              <a:rPr lang="el-GR" sz="2000" dirty="0">
                <a:solidFill>
                  <a:schemeClr val="tx1"/>
                </a:solidFill>
                <a:latin typeface="Calibri" panose="020F0502020204030204" pitchFamily="34" charset="0"/>
                <a:cs typeface="Calibri" panose="020F0502020204030204" pitchFamily="34" charset="0"/>
              </a:rPr>
              <a:t>. </a:t>
            </a:r>
            <a:r>
              <a:rPr lang="el-GR" sz="2000" b="1" dirty="0">
                <a:solidFill>
                  <a:schemeClr val="tx1"/>
                </a:solidFill>
                <a:latin typeface="Calibri" panose="020F0502020204030204" pitchFamily="34" charset="0"/>
                <a:cs typeface="Calibri" panose="020F0502020204030204" pitchFamily="34" charset="0"/>
              </a:rPr>
              <a:t>Επαναληπτική εξέταση – Συνεχής υποστήριξη του εφήβου</a:t>
            </a:r>
            <a:endParaRPr lang="el-GR" sz="2000" b="1"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l-GR" sz="2000" dirty="0">
                <a:solidFill>
                  <a:schemeClr val="tx1"/>
                </a:solidFill>
                <a:latin typeface="Calibri" panose="020F0502020204030204" pitchFamily="34" charset="0"/>
                <a:cs typeface="Calibri" panose="020F0502020204030204" pitchFamily="34" charset="0"/>
              </a:rPr>
              <a:t>Εξετάστε την τρέχουσα χρήση αλκοόλ και τις πιθανές συνέπειες αυτής.</a:t>
            </a:r>
            <a:endParaRPr lang="el-GR" sz="20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l-GR" sz="2000" dirty="0">
                <a:solidFill>
                  <a:schemeClr val="tx1"/>
                </a:solidFill>
                <a:latin typeface="Calibri" panose="020F0502020204030204" pitchFamily="34" charset="0"/>
                <a:cs typeface="Calibri" panose="020F0502020204030204" pitchFamily="34" charset="0"/>
              </a:rPr>
              <a:t>Σε περίπτωση μη εκπλήρωσης των στόχων της παρέμβασης, επανεξετάστε τους στόχους και τον τρόπο εκπλήρωσης αυτών από τον έφηβο.</a:t>
            </a:r>
            <a:endParaRPr lang="el-GR" sz="20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l-GR" sz="2000" dirty="0">
                <a:solidFill>
                  <a:schemeClr val="tx1"/>
                </a:solidFill>
                <a:latin typeface="Calibri" panose="020F0502020204030204" pitchFamily="34" charset="0"/>
                <a:cs typeface="Calibri" panose="020F0502020204030204" pitchFamily="34" charset="0"/>
              </a:rPr>
              <a:t>Διεξάγετε μια ολοκληρωμένη συνέντευξη, εάν δεν έχει γίνει σε προηγούμενη συνάντηση.</a:t>
            </a:r>
            <a:endParaRPr lang="el-GR" sz="20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l-GR" sz="2000" dirty="0">
                <a:solidFill>
                  <a:schemeClr val="tx1"/>
                </a:solidFill>
                <a:latin typeface="Calibri" panose="020F0502020204030204" pitchFamily="34" charset="0"/>
                <a:cs typeface="Calibri" panose="020F0502020204030204" pitchFamily="34" charset="0"/>
              </a:rPr>
              <a:t>Προσφέρετε ενδυνάμωση και υποστήριξη.</a:t>
            </a:r>
            <a:endParaRPr lang="el-GR" sz="2000" dirty="0">
              <a:solidFill>
                <a:schemeClr val="tx1"/>
              </a:solidFill>
              <a:latin typeface="Calibri" panose="020F0502020204030204" pitchFamily="34" charset="0"/>
              <a:cs typeface="Calibri" panose="020F0502020204030204" pitchFamily="34" charset="0"/>
            </a:endParaRPr>
          </a:p>
        </p:txBody>
      </p:sp>
      <p:cxnSp>
        <p:nvCxnSpPr>
          <p:cNvPr id="5" name="4 - Γωνιακή σύνδεση"/>
          <p:cNvCxnSpPr/>
          <p:nvPr/>
        </p:nvCxnSpPr>
        <p:spPr>
          <a:xfrm>
            <a:off x="295422" y="520504"/>
            <a:ext cx="984738" cy="53457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 name="5 - Ορθογώνιο"/>
          <p:cNvSpPr/>
          <p:nvPr/>
        </p:nvSpPr>
        <p:spPr>
          <a:xfrm>
            <a:off x="1477108" y="323557"/>
            <a:ext cx="7554351" cy="27009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sz="1900" i="1" u="sng" dirty="0">
                <a:latin typeface="Calibri" panose="020F0502020204030204" pitchFamily="34" charset="0"/>
                <a:cs typeface="Calibri" panose="020F0502020204030204" pitchFamily="34" charset="0"/>
              </a:rPr>
              <a:t>Για τους ασθενείς μέτριου και υψηλού κινδύνου</a:t>
            </a:r>
            <a:r>
              <a:rPr lang="en-US" sz="1900" i="1" u="sng" dirty="0">
                <a:latin typeface="Calibri" panose="020F0502020204030204" pitchFamily="34" charset="0"/>
                <a:cs typeface="Calibri" panose="020F0502020204030204" pitchFamily="34" charset="0"/>
              </a:rPr>
              <a:t>:</a:t>
            </a:r>
            <a:endParaRPr lang="el-GR" sz="1900" i="1" u="sng" dirty="0">
              <a:latin typeface="Calibri" panose="020F0502020204030204" pitchFamily="34" charset="0"/>
              <a:cs typeface="Calibri" panose="020F0502020204030204" pitchFamily="34" charset="0"/>
            </a:endParaRPr>
          </a:p>
          <a:p>
            <a:pPr algn="ctr"/>
            <a:r>
              <a:rPr lang="el-GR" sz="1900" b="1" dirty="0">
                <a:latin typeface="Calibri" panose="020F0502020204030204" pitchFamily="34" charset="0"/>
                <a:cs typeface="Calibri" panose="020F0502020204030204" pitchFamily="34" charset="0"/>
              </a:rPr>
              <a:t>Ρωτήστε τον έφηβο, εάν οι γονείς/φροντιστές έχουν επίγνωση της χρήσης του παιδιού. </a:t>
            </a:r>
            <a:endParaRPr lang="el-GR" sz="1900" b="1" dirty="0">
              <a:latin typeface="Calibri" panose="020F0502020204030204" pitchFamily="34" charset="0"/>
              <a:cs typeface="Calibri" panose="020F0502020204030204" pitchFamily="34" charset="0"/>
            </a:endParaRPr>
          </a:p>
          <a:p>
            <a:pPr algn="ctr">
              <a:buFont typeface="Wingdings" panose="05000000000000000000" pitchFamily="2" charset="2"/>
              <a:buChar char="q"/>
            </a:pPr>
            <a:r>
              <a:rPr lang="el-GR" sz="1900" dirty="0">
                <a:latin typeface="Calibri" panose="020F0502020204030204" pitchFamily="34" charset="0"/>
                <a:cs typeface="Calibri" panose="020F0502020204030204" pitchFamily="34" charset="0"/>
              </a:rPr>
              <a:t>Εάν ναι, ζητήστε την άδεια του ασθενούς για να μοιραστείτε τις δυσκολίες και την πρόοδο του με εκείνους.</a:t>
            </a:r>
            <a:endParaRPr lang="el-GR" sz="1900" dirty="0">
              <a:latin typeface="Calibri" panose="020F0502020204030204" pitchFamily="34" charset="0"/>
              <a:cs typeface="Calibri" panose="020F0502020204030204" pitchFamily="34" charset="0"/>
            </a:endParaRPr>
          </a:p>
          <a:p>
            <a:pPr algn="ctr">
              <a:buFont typeface="Wingdings" panose="05000000000000000000" pitchFamily="2" charset="2"/>
              <a:buChar char="q"/>
            </a:pPr>
            <a:r>
              <a:rPr lang="el-GR" sz="1900" dirty="0">
                <a:latin typeface="Calibri" panose="020F0502020204030204" pitchFamily="34" charset="0"/>
                <a:cs typeface="Calibri" panose="020F0502020204030204" pitchFamily="34" charset="0"/>
              </a:rPr>
              <a:t>Εάν όχι, σκεφτείτε το ενδεχόμενο να διακοπεί το απόρρητο του ασθενούς, εάν χρειάζεται (ανάλογα με την ηλικία ή το βαθμό κινδύνου της χρήσης ή των συνεπειών αυτής), για να εμπλακούν και οι γονείς στην εξέλιξη του παιδιού.</a:t>
            </a:r>
            <a:endParaRPr lang="el-GR" sz="19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26695" y="210185"/>
            <a:ext cx="11508105" cy="5894070"/>
          </a:xfrm>
        </p:spPr>
        <p:txBody>
          <a:bodyPr>
            <a:noAutofit/>
          </a:bodyPr>
          <a:lstStyle/>
          <a:p>
            <a:pPr marL="0" indent="0">
              <a:buNone/>
            </a:pPr>
            <a:r>
              <a:rPr lang="el-GR" sz="1700" b="1" i="1" u="sng" dirty="0">
                <a:solidFill>
                  <a:schemeClr val="accent1">
                    <a:lumMod val="75000"/>
                  </a:schemeClr>
                </a:solidFill>
                <a:latin typeface="Calibri" panose="020F0502020204030204" pitchFamily="34" charset="0"/>
                <a:cs typeface="Calibri" panose="020F0502020204030204" pitchFamily="34" charset="0"/>
              </a:rPr>
              <a:t>Λογική πίσω από το </a:t>
            </a:r>
            <a:r>
              <a:rPr lang="en-US" sz="1700" b="1" i="1" u="sng" dirty="0">
                <a:solidFill>
                  <a:schemeClr val="accent1">
                    <a:lumMod val="75000"/>
                  </a:schemeClr>
                </a:solidFill>
                <a:latin typeface="Calibri" panose="020F0502020204030204" pitchFamily="34" charset="0"/>
                <a:cs typeface="Calibri" panose="020F0502020204030204" pitchFamily="34" charset="0"/>
              </a:rPr>
              <a:t>SBIRT</a:t>
            </a:r>
            <a:endParaRPr lang="el-GR" sz="1700" b="1" i="1" u="sng" dirty="0">
              <a:solidFill>
                <a:schemeClr val="accent1">
                  <a:lumMod val="75000"/>
                </a:schemeClr>
              </a:solidFill>
              <a:latin typeface="Calibri" panose="020F0502020204030204" pitchFamily="34" charset="0"/>
              <a:cs typeface="Calibri" panose="020F0502020204030204" pitchFamily="34" charset="0"/>
            </a:endParaRPr>
          </a:p>
          <a:p>
            <a:pPr marL="0" indent="0" algn="just">
              <a:buNone/>
            </a:pPr>
            <a:r>
              <a:rPr lang="el-GR" sz="1700" dirty="0">
                <a:latin typeface="Calibri" panose="020F0502020204030204" pitchFamily="34" charset="0"/>
                <a:cs typeface="Calibri" panose="020F0502020204030204" pitchFamily="34" charset="0"/>
              </a:rPr>
              <a:t>Υπάρχει ένα ευρύ φάσμα κινδύνου που σχετίζεται με τη χρήση ουσιών. Στο ένα άκρο της συνέχειας βρίσκεται </a:t>
            </a:r>
            <a:r>
              <a:rPr lang="el-GR" sz="1700" b="1" dirty="0">
                <a:latin typeface="Calibri" panose="020F0502020204030204" pitchFamily="34" charset="0"/>
                <a:cs typeface="Calibri" panose="020F0502020204030204" pitchFamily="34" charset="0"/>
              </a:rPr>
              <a:t>η αποχή και η χρήση χαμηλού κινδύνου </a:t>
            </a:r>
            <a:r>
              <a:rPr lang="el-GR" sz="1700" dirty="0">
                <a:latin typeface="Calibri" panose="020F0502020204030204" pitchFamily="34" charset="0"/>
                <a:cs typeface="Calibri" panose="020F0502020204030204" pitchFamily="34" charset="0"/>
              </a:rPr>
              <a:t>στο αντίθετο άκρο βρίσκονται </a:t>
            </a:r>
            <a:r>
              <a:rPr lang="el-GR" sz="1700" b="1" dirty="0">
                <a:latin typeface="Calibri" panose="020F0502020204030204" pitchFamily="34" charset="0"/>
                <a:cs typeface="Calibri" panose="020F0502020204030204" pitchFamily="34" charset="0"/>
              </a:rPr>
              <a:t>οι κίνδυνοι που συνδέονται με την εξάρτηση </a:t>
            </a:r>
            <a:r>
              <a:rPr lang="el-GR" sz="1700" dirty="0">
                <a:latin typeface="Calibri" panose="020F0502020204030204" pitchFamily="34" charset="0"/>
                <a:cs typeface="Calibri" panose="020F0502020204030204" pitchFamily="34" charset="0"/>
              </a:rPr>
              <a:t>και την υπερβολική κατανάλωση αλκοόλ. Ενώ η πλειονότητα των τρεχόντων προγραμμάτων επικεντρώνεται στην εκπαίδευση και τη θεραπεία (και τα δύο άκρα του συνεχούς), </a:t>
            </a:r>
            <a:r>
              <a:rPr lang="el-GR" sz="1700" b="1" i="1" u="sng" dirty="0">
                <a:latin typeface="Calibri" panose="020F0502020204030204" pitchFamily="34" charset="0"/>
                <a:cs typeface="Calibri" panose="020F0502020204030204" pitchFamily="34" charset="0"/>
              </a:rPr>
              <a:t>το SBIRT στοχεύει να προσεγγίσει άτομα που βρίσκονται στη μέση του εύρους κινδύνου.</a:t>
            </a:r>
            <a:endParaRPr lang="el-GR" sz="1700" b="1" i="1" u="sng" dirty="0">
              <a:latin typeface="Calibri" panose="020F0502020204030204" pitchFamily="34" charset="0"/>
              <a:cs typeface="Calibri" panose="020F0502020204030204" pitchFamily="34" charset="0"/>
            </a:endParaRPr>
          </a:p>
          <a:p>
            <a:pPr marL="0" indent="0" algn="just">
              <a:buNone/>
            </a:pPr>
            <a:endParaRPr lang="en-US" sz="1700" b="1" i="1" u="sng" dirty="0">
              <a:solidFill>
                <a:schemeClr val="accent1">
                  <a:lumMod val="75000"/>
                </a:schemeClr>
              </a:solidFill>
              <a:latin typeface="Calibri" panose="020F0502020204030204" pitchFamily="34" charset="0"/>
              <a:cs typeface="Calibri" panose="020F0502020204030204" pitchFamily="34" charset="0"/>
            </a:endParaRPr>
          </a:p>
          <a:p>
            <a:pPr marL="0" indent="0">
              <a:buNone/>
            </a:pPr>
            <a:r>
              <a:rPr lang="el-GR" sz="1700" b="1" i="1" u="sng" dirty="0">
                <a:solidFill>
                  <a:schemeClr val="accent1">
                    <a:lumMod val="75000"/>
                  </a:schemeClr>
                </a:solidFill>
                <a:latin typeface="Calibri" panose="020F0502020204030204" pitchFamily="34" charset="0"/>
                <a:cs typeface="Calibri" panose="020F0502020204030204" pitchFamily="34" charset="0"/>
              </a:rPr>
              <a:t>Αποτελεσματικότητα</a:t>
            </a:r>
            <a:endParaRPr lang="el-GR" sz="1700" b="1" i="1" u="sng" dirty="0">
              <a:solidFill>
                <a:schemeClr val="accent1">
                  <a:lumMod val="75000"/>
                </a:schemeClr>
              </a:solidFill>
              <a:latin typeface="Calibri" panose="020F0502020204030204" pitchFamily="34" charset="0"/>
              <a:cs typeface="Calibri" panose="020F0502020204030204" pitchFamily="34" charset="0"/>
            </a:endParaRPr>
          </a:p>
          <a:p>
            <a:r>
              <a:rPr lang="el-GR" sz="1700" b="1" dirty="0">
                <a:effectLst/>
                <a:latin typeface="Times New Roman" panose="02020603050405020304" pitchFamily="18" charset="0"/>
                <a:ea typeface="Symbol" panose="05050102010706020507" pitchFamily="18" charset="2"/>
                <a:cs typeface="Symbol" panose="05050102010706020507" pitchFamily="18" charset="2"/>
                <a:sym typeface="+mn-ea"/>
              </a:rPr>
              <a:t>Μια μετα-ανάλυση τυχαιοποιημένων  δοκιμών ελέγχου κατέληξε στο συμπέρασμα ότι αυτοί που κάνουν βαριά χρήση αλκοόλ που λαμβάνουν υπηρε</a:t>
            </a:r>
            <a:r>
              <a:rPr lang="el-GR" sz="1700" dirty="0">
                <a:effectLst/>
                <a:latin typeface="Times New Roman" panose="02020603050405020304" pitchFamily="18" charset="0"/>
                <a:ea typeface="Symbol" panose="05050102010706020507" pitchFamily="18" charset="2"/>
                <a:cs typeface="Symbol" panose="05050102010706020507" pitchFamily="18" charset="2"/>
                <a:sym typeface="+mn-ea"/>
              </a:rPr>
              <a:t>σίες BI έχουν διπλάσιες</a:t>
            </a:r>
            <a:r>
              <a:rPr lang="el-GR" sz="1700" b="1" dirty="0">
                <a:effectLst/>
                <a:latin typeface="Times New Roman" panose="02020603050405020304" pitchFamily="18" charset="0"/>
                <a:ea typeface="Symbol" panose="05050102010706020507" pitchFamily="18" charset="2"/>
                <a:cs typeface="Symbol" panose="05050102010706020507" pitchFamily="18" charset="2"/>
                <a:sym typeface="+mn-ea"/>
              </a:rPr>
              <a:t>  πιθανότητες να μειώσουν την</a:t>
            </a:r>
            <a:r>
              <a:rPr lang="el-GR" sz="1700" dirty="0">
                <a:effectLst/>
                <a:latin typeface="Times New Roman" panose="02020603050405020304" pitchFamily="18" charset="0"/>
                <a:ea typeface="Symbol" panose="05050102010706020507" pitchFamily="18" charset="2"/>
                <a:cs typeface="Symbol" panose="05050102010706020507" pitchFamily="18" charset="2"/>
                <a:sym typeface="+mn-ea"/>
              </a:rPr>
              <a:t> </a:t>
            </a:r>
            <a:r>
              <a:rPr lang="el-GR" sz="1700" b="1" dirty="0">
                <a:effectLst/>
                <a:latin typeface="Times New Roman" panose="02020603050405020304" pitchFamily="18" charset="0"/>
                <a:ea typeface="Symbol" panose="05050102010706020507" pitchFamily="18" charset="2"/>
                <a:cs typeface="Symbol" panose="05050102010706020507" pitchFamily="18" charset="2"/>
                <a:sym typeface="+mn-ea"/>
              </a:rPr>
              <a:t> κατανάλωση αλκοόλ</a:t>
            </a:r>
            <a:r>
              <a:rPr lang="el-GR" sz="1700" dirty="0">
                <a:effectLst/>
                <a:latin typeface="Times New Roman" panose="02020603050405020304" pitchFamily="18" charset="0"/>
                <a:ea typeface="Symbol" panose="05050102010706020507" pitchFamily="18" charset="2"/>
                <a:cs typeface="Symbol" panose="05050102010706020507" pitchFamily="18" charset="2"/>
                <a:sym typeface="+mn-ea"/>
              </a:rPr>
              <a:t> </a:t>
            </a:r>
            <a:r>
              <a:rPr lang="el-GR" sz="1700" b="1" dirty="0">
                <a:effectLst/>
                <a:latin typeface="Times New Roman" panose="02020603050405020304" pitchFamily="18" charset="0"/>
                <a:ea typeface="Symbol" panose="05050102010706020507" pitchFamily="18" charset="2"/>
                <a:cs typeface="Symbol" panose="05050102010706020507" pitchFamily="18" charset="2"/>
                <a:sym typeface="+mn-ea"/>
              </a:rPr>
              <a:t> από αυτούς</a:t>
            </a:r>
            <a:r>
              <a:rPr lang="el-GR" sz="1700" dirty="0">
                <a:effectLst/>
                <a:latin typeface="Times New Roman" panose="02020603050405020304" pitchFamily="18" charset="0"/>
                <a:ea typeface="Symbol" panose="05050102010706020507" pitchFamily="18" charset="2"/>
                <a:cs typeface="Symbol" panose="05050102010706020507" pitchFamily="18" charset="2"/>
                <a:sym typeface="+mn-ea"/>
              </a:rPr>
              <a:t> που δεν λαμβάνουν καμία παρέμβαση</a:t>
            </a:r>
            <a:r>
              <a:rPr lang="el-GR" sz="1700" dirty="0">
                <a:solidFill>
                  <a:srgbClr val="0000FF"/>
                </a:solidFill>
                <a:latin typeface="Times New Roman" panose="02020603050405020304" pitchFamily="18" charset="0"/>
                <a:ea typeface="Symbol" panose="05050102010706020507" pitchFamily="18" charset="2"/>
                <a:cs typeface="Symbol" panose="05050102010706020507" pitchFamily="18" charset="2"/>
                <a:sym typeface="+mn-ea"/>
              </a:rPr>
              <a:t>.</a:t>
            </a:r>
            <a:endParaRPr lang="el-GR" sz="1700" dirty="0">
              <a:solidFill>
                <a:srgbClr val="0000FF"/>
              </a:solidFill>
              <a:latin typeface="Times New Roman" panose="02020603050405020304" pitchFamily="18" charset="0"/>
              <a:ea typeface="Symbol" panose="05050102010706020507" pitchFamily="18" charset="2"/>
              <a:cs typeface="Symbol" panose="05050102010706020507" pitchFamily="18" charset="2"/>
              <a:sym typeface="+mn-ea"/>
            </a:endParaRPr>
          </a:p>
          <a:p>
            <a:r>
              <a:rPr lang="el-GR" sz="1700" dirty="0">
                <a:effectLst/>
                <a:latin typeface="Times New Roman" panose="02020603050405020304" pitchFamily="18" charset="0"/>
                <a:ea typeface="Symbol" panose="05050102010706020507" pitchFamily="18" charset="2"/>
                <a:cs typeface="Symbol" panose="05050102010706020507" pitchFamily="18" charset="2"/>
                <a:sym typeface="+mn-ea"/>
              </a:rPr>
              <a:t>Τα αποτελέσματα του προγράμματος SBIRT της SAMHSA σε έξι πολιτείες δείχνουν </a:t>
            </a:r>
            <a:r>
              <a:rPr lang="el-GR" sz="1700" b="1" dirty="0">
                <a:effectLst/>
                <a:latin typeface="Times New Roman" panose="02020603050405020304" pitchFamily="18" charset="0"/>
                <a:ea typeface="Symbol" panose="05050102010706020507" pitchFamily="18" charset="2"/>
                <a:cs typeface="Symbol" panose="05050102010706020507" pitchFamily="18" charset="2"/>
                <a:sym typeface="+mn-ea"/>
              </a:rPr>
              <a:t>μειώσεις 39% στη βαριά χρήση αλκοόλ</a:t>
            </a:r>
            <a:r>
              <a:rPr lang="el-GR" sz="1700" dirty="0">
                <a:effectLst/>
                <a:latin typeface="Times New Roman" panose="02020603050405020304" pitchFamily="18" charset="0"/>
                <a:ea typeface="Symbol" panose="05050102010706020507" pitchFamily="18" charset="2"/>
                <a:cs typeface="Symbol" panose="05050102010706020507" pitchFamily="18" charset="2"/>
                <a:sym typeface="+mn-ea"/>
              </a:rPr>
              <a:t>, </a:t>
            </a:r>
            <a:r>
              <a:rPr lang="el-GR" sz="1700" b="1" dirty="0">
                <a:effectLst/>
                <a:latin typeface="Times New Roman" panose="02020603050405020304" pitchFamily="18" charset="0"/>
                <a:ea typeface="Symbol" panose="05050102010706020507" pitchFamily="18" charset="2"/>
                <a:cs typeface="Symbol" panose="05050102010706020507" pitchFamily="18" charset="2"/>
                <a:sym typeface="+mn-ea"/>
              </a:rPr>
              <a:t>68% στη χρήση </a:t>
            </a:r>
            <a:r>
              <a:rPr lang="el-GR" sz="1700" dirty="0">
                <a:effectLst/>
                <a:latin typeface="Times New Roman" panose="02020603050405020304" pitchFamily="18" charset="0"/>
                <a:ea typeface="Symbol" panose="05050102010706020507" pitchFamily="18" charset="2"/>
                <a:cs typeface="Symbol" panose="05050102010706020507" pitchFamily="18" charset="2"/>
                <a:sym typeface="+mn-ea"/>
              </a:rPr>
              <a:t> </a:t>
            </a:r>
            <a:r>
              <a:rPr lang="el-GR" sz="1700" b="1" dirty="0">
                <a:effectLst/>
                <a:latin typeface="Times New Roman" panose="02020603050405020304" pitchFamily="18" charset="0"/>
                <a:ea typeface="Symbol" panose="05050102010706020507" pitchFamily="18" charset="2"/>
                <a:cs typeface="Symbol" panose="05050102010706020507" pitchFamily="18" charset="2"/>
                <a:sym typeface="+mn-ea"/>
              </a:rPr>
              <a:t>ναρκωτικών</a:t>
            </a:r>
            <a:r>
              <a:rPr lang="el-GR" sz="1700" dirty="0">
                <a:effectLst/>
                <a:latin typeface="Times New Roman" panose="02020603050405020304" pitchFamily="18" charset="0"/>
                <a:ea typeface="Symbol" panose="05050102010706020507" pitchFamily="18" charset="2"/>
                <a:cs typeface="Symbol" panose="05050102010706020507" pitchFamily="18" charset="2"/>
                <a:sym typeface="+mn-ea"/>
              </a:rPr>
              <a:t> και</a:t>
            </a:r>
            <a:r>
              <a:rPr lang="el-GR" sz="1700" b="1" dirty="0">
                <a:effectLst/>
                <a:latin typeface="Times New Roman" panose="02020603050405020304" pitchFamily="18" charset="0"/>
                <a:ea typeface="Symbol" panose="05050102010706020507" pitchFamily="18" charset="2"/>
                <a:cs typeface="Symbol" panose="05050102010706020507" pitchFamily="18" charset="2"/>
                <a:sym typeface="+mn-ea"/>
              </a:rPr>
              <a:t> βελτιωμένα επίπεδα γενικής και ψυχικής υγείας</a:t>
            </a:r>
            <a:r>
              <a:rPr lang="el-GR" sz="1700" dirty="0">
                <a:effectLst/>
                <a:latin typeface="Times New Roman" panose="02020603050405020304" pitchFamily="18" charset="0"/>
                <a:ea typeface="Symbol" panose="05050102010706020507" pitchFamily="18" charset="2"/>
                <a:cs typeface="Symbol" panose="05050102010706020507" pitchFamily="18" charset="2"/>
                <a:sym typeface="+mn-ea"/>
              </a:rPr>
              <a:t> σε παρακολούθηση 6 μηνών</a:t>
            </a:r>
            <a:r>
              <a:rPr lang="en-US" sz="1700" dirty="0">
                <a:solidFill>
                  <a:srgbClr val="0000FF"/>
                </a:solidFill>
                <a:effectLst/>
                <a:latin typeface="Times New Roman" panose="02020603050405020304" pitchFamily="18" charset="0"/>
                <a:ea typeface="Symbol" panose="05050102010706020507" pitchFamily="18" charset="2"/>
                <a:cs typeface="Symbol" panose="05050102010706020507" pitchFamily="18" charset="2"/>
                <a:sym typeface="+mn-ea"/>
              </a:rPr>
              <a:t>.</a:t>
            </a:r>
            <a:endParaRPr lang="en-US" sz="1700" dirty="0">
              <a:solidFill>
                <a:srgbClr val="0000FF"/>
              </a:solidFill>
              <a:effectLst/>
              <a:latin typeface="Times New Roman" panose="02020603050405020304" pitchFamily="18" charset="0"/>
              <a:ea typeface="Symbol" panose="05050102010706020507" pitchFamily="18" charset="2"/>
              <a:cs typeface="Symbol" panose="05050102010706020507" pitchFamily="18" charset="2"/>
              <a:sym typeface="+mn-ea"/>
            </a:endParaRPr>
          </a:p>
          <a:p>
            <a:r>
              <a:rPr lang="el-GR" sz="1700" dirty="0">
                <a:effectLst/>
                <a:latin typeface="Times New Roman" panose="02020603050405020304" pitchFamily="18" charset="0"/>
                <a:ea typeface="Symbol" panose="05050102010706020507" pitchFamily="18" charset="2"/>
                <a:cs typeface="Symbol" panose="05050102010706020507" pitchFamily="18" charset="2"/>
                <a:sym typeface="+mn-ea"/>
              </a:rPr>
              <a:t>Σε μια μελέτη ανδρών και γυναικών  χαμηλού εισοδήματος, τα άτομα που έλαβαν σύντομη παρέμβαση κινήτρων κατά τη διάρκεια των τακτικών ιατρικών επισκέψεων ήταν </a:t>
            </a:r>
            <a:r>
              <a:rPr lang="el-GR" sz="1700" b="1" dirty="0">
                <a:effectLst/>
                <a:latin typeface="Times New Roman" panose="02020603050405020304" pitchFamily="18" charset="0"/>
                <a:ea typeface="Symbol" panose="05050102010706020507" pitchFamily="18" charset="2"/>
                <a:cs typeface="Symbol" panose="05050102010706020507" pitchFamily="18" charset="2"/>
                <a:sym typeface="+mn-ea"/>
              </a:rPr>
              <a:t>πιο πιθανό να κάνουν αποχή μόνο για την κοκαΐνη </a:t>
            </a:r>
            <a:r>
              <a:rPr lang="el-GR" sz="1700" dirty="0">
                <a:effectLst/>
                <a:latin typeface="Times New Roman" panose="02020603050405020304" pitchFamily="18" charset="0"/>
                <a:ea typeface="Symbol" panose="05050102010706020507" pitchFamily="18" charset="2"/>
                <a:cs typeface="Symbol" panose="05050102010706020507" pitchFamily="18" charset="2"/>
                <a:sym typeface="+mn-ea"/>
              </a:rPr>
              <a:t>(22,3% έναντι 16,9%), </a:t>
            </a:r>
            <a:r>
              <a:rPr lang="el-GR" sz="1700" b="1" dirty="0">
                <a:effectLst/>
                <a:latin typeface="Times New Roman" panose="02020603050405020304" pitchFamily="18" charset="0"/>
                <a:ea typeface="Symbol" panose="05050102010706020507" pitchFamily="18" charset="2"/>
                <a:cs typeface="Symbol" panose="05050102010706020507" pitchFamily="18" charset="2"/>
                <a:sym typeface="+mn-ea"/>
              </a:rPr>
              <a:t>μόνο ηρωίνη </a:t>
            </a:r>
            <a:r>
              <a:rPr lang="el-GR" sz="1700" dirty="0">
                <a:effectLst/>
                <a:latin typeface="Times New Roman" panose="02020603050405020304" pitchFamily="18" charset="0"/>
                <a:ea typeface="Symbol" panose="05050102010706020507" pitchFamily="18" charset="2"/>
                <a:cs typeface="Symbol" panose="05050102010706020507" pitchFamily="18" charset="2"/>
                <a:sym typeface="+mn-ea"/>
              </a:rPr>
              <a:t> (40,2% έναντι 30,6%) </a:t>
            </a:r>
            <a:r>
              <a:rPr lang="el-GR" sz="1700" b="1" dirty="0">
                <a:effectLst/>
                <a:latin typeface="Times New Roman" panose="02020603050405020304" pitchFamily="18" charset="0"/>
                <a:ea typeface="Symbol" panose="05050102010706020507" pitchFamily="18" charset="2"/>
                <a:cs typeface="Symbol" panose="05050102010706020507" pitchFamily="18" charset="2"/>
                <a:sym typeface="+mn-ea"/>
              </a:rPr>
              <a:t> και τα δύο (</a:t>
            </a:r>
            <a:r>
              <a:rPr lang="el-GR" sz="1700" dirty="0">
                <a:effectLst/>
                <a:latin typeface="Times New Roman" panose="02020603050405020304" pitchFamily="18" charset="0"/>
                <a:ea typeface="Symbol" panose="05050102010706020507" pitchFamily="18" charset="2"/>
                <a:cs typeface="Symbol" panose="05050102010706020507" pitchFamily="18" charset="2"/>
                <a:sym typeface="+mn-ea"/>
              </a:rPr>
              <a:t>17,4% έναντι 12,8%)</a:t>
            </a:r>
            <a:r>
              <a:rPr lang="el-GR" sz="1700" dirty="0">
                <a:solidFill>
                  <a:srgbClr val="0000FF"/>
                </a:solidFill>
                <a:latin typeface="Times New Roman" panose="02020603050405020304" pitchFamily="18" charset="0"/>
                <a:ea typeface="Symbol" panose="05050102010706020507" pitchFamily="18" charset="2"/>
                <a:cs typeface="Symbol" panose="05050102010706020507" pitchFamily="18" charset="2"/>
                <a:sym typeface="+mn-ea"/>
              </a:rPr>
              <a:t>.</a:t>
            </a:r>
            <a:endParaRPr lang="el-GR" sz="1700" dirty="0">
              <a:effectLst/>
              <a:latin typeface="Times New Roman" panose="02020603050405020304" pitchFamily="18" charset="0"/>
              <a:ea typeface="Symbol" panose="05050102010706020507" pitchFamily="18" charset="2"/>
              <a:cs typeface="Symbol" panose="05050102010706020507" pitchFamily="18" charset="2"/>
            </a:endParaRPr>
          </a:p>
          <a:p>
            <a:pPr marL="0" indent="0">
              <a:buNone/>
            </a:pPr>
            <a:endParaRPr lang="en-US" sz="1700" dirty="0">
              <a:latin typeface="Calibri" panose="020F0502020204030204" pitchFamily="34" charset="0"/>
              <a:cs typeface="Calibri" panose="020F0502020204030204" pitchFamily="34" charset="0"/>
            </a:endParaRPr>
          </a:p>
          <a:p>
            <a:pPr marL="0" indent="0">
              <a:buNone/>
            </a:pPr>
            <a:r>
              <a:rPr lang="el-GR" sz="1700" b="1" dirty="0">
                <a:solidFill>
                  <a:schemeClr val="accent1">
                    <a:lumMod val="75000"/>
                  </a:schemeClr>
                </a:solidFill>
                <a:latin typeface="Calibri" panose="020F0502020204030204" pitchFamily="34" charset="0"/>
                <a:cs typeface="Calibri" panose="020F0502020204030204" pitchFamily="34" charset="0"/>
              </a:rPr>
              <a:t>Το SBIRT υποστηρίζεται από:</a:t>
            </a:r>
            <a:endParaRPr lang="el-GR" sz="1700" b="1" dirty="0">
              <a:solidFill>
                <a:schemeClr val="accent1">
                  <a:lumMod val="75000"/>
                </a:schemeClr>
              </a:solidFill>
              <a:latin typeface="Calibri" panose="020F0502020204030204" pitchFamily="34" charset="0"/>
              <a:cs typeface="Calibri" panose="020F0502020204030204" pitchFamily="34" charset="0"/>
            </a:endParaRPr>
          </a:p>
          <a:p>
            <a:r>
              <a:rPr lang="el-GR" sz="1700" b="1" dirty="0">
                <a:latin typeface="Calibri" panose="020F0502020204030204" pitchFamily="34" charset="0"/>
                <a:cs typeface="Calibri" panose="020F0502020204030204" pitchFamily="34" charset="0"/>
              </a:rPr>
              <a:t>Παγκόσμιο Οργανισμό Υγείας (ΠΟΥ), Ειδική Ομάδα Προληπτικών Υπηρεσιών των ΗΠΑ, Επιτροπή Τραύματος του Αμερικανικού Κολλεγίου Χειρουργών, Διοίκηση Υπηρεσιών Κατάχρησης Ουσιών και Ψυχικής Υγείας (SAMHSA)</a:t>
            </a:r>
            <a:endParaRPr lang="el-GR" sz="1700" b="1" dirty="0">
              <a:latin typeface="Calibri" panose="020F0502020204030204" pitchFamily="34" charset="0"/>
              <a:cs typeface="Calibri" panose="020F0502020204030204" pitchFamily="34" charset="0"/>
            </a:endParaRPr>
          </a:p>
          <a:p>
            <a:endParaRPr lang="el-GR" sz="6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rotWithShape="1">
          <a:blip r:embed="rId1"/>
          <a:srcRect l="13039" t="21935" r="14500" b="9109"/>
          <a:stretch>
            <a:fillRect/>
          </a:stretch>
        </p:blipFill>
        <p:spPr>
          <a:xfrm>
            <a:off x="200025" y="738505"/>
            <a:ext cx="5217160" cy="5727065"/>
          </a:xfrm>
          <a:prstGeom prst="rect">
            <a:avLst/>
          </a:prstGeom>
        </p:spPr>
      </p:pic>
      <p:sp>
        <p:nvSpPr>
          <p:cNvPr id="3" name="Θέση περιεχομένου 2"/>
          <p:cNvSpPr>
            <a:spLocks noGrp="1"/>
          </p:cNvSpPr>
          <p:nvPr>
            <p:ph idx="1"/>
          </p:nvPr>
        </p:nvSpPr>
        <p:spPr>
          <a:xfrm>
            <a:off x="5644515" y="1386840"/>
            <a:ext cx="4404995" cy="4479290"/>
          </a:xfrm>
        </p:spPr>
        <p:txBody>
          <a:bodyPr>
            <a:normAutofit lnSpcReduction="20000"/>
          </a:bodyPr>
          <a:lstStyle/>
          <a:p>
            <a:pPr marL="0" indent="0">
              <a:lnSpc>
                <a:spcPct val="90000"/>
              </a:lnSpc>
              <a:buNone/>
            </a:pPr>
            <a:r>
              <a:rPr lang="el-GR" sz="2000" b="1" i="1" u="sng" dirty="0">
                <a:effectLst/>
                <a:latin typeface="Calibri" panose="020F0502020204030204" pitchFamily="34" charset="0"/>
                <a:cs typeface="Calibri" panose="020F0502020204030204" pitchFamily="34" charset="0"/>
              </a:rPr>
              <a:t>8. Εφαρμογή Εγχειριδίου </a:t>
            </a:r>
            <a:r>
              <a:rPr lang="en-US" sz="2000" b="1" i="1" u="sng" dirty="0">
                <a:effectLst/>
                <a:latin typeface="Calibri" panose="020F0502020204030204" pitchFamily="34" charset="0"/>
                <a:cs typeface="Calibri" panose="020F0502020204030204" pitchFamily="34" charset="0"/>
              </a:rPr>
              <a:t>SBIRT</a:t>
            </a:r>
            <a:endParaRPr lang="en-US" sz="2000" b="1" i="1" u="sng" dirty="0">
              <a:effectLst/>
              <a:latin typeface="Calibri" panose="020F0502020204030204" pitchFamily="34" charset="0"/>
              <a:cs typeface="Calibri" panose="020F0502020204030204" pitchFamily="34" charset="0"/>
            </a:endParaRPr>
          </a:p>
          <a:p>
            <a:pPr marL="0" indent="0">
              <a:lnSpc>
                <a:spcPct val="90000"/>
              </a:lnSpc>
              <a:buNone/>
            </a:pPr>
            <a:endParaRPr lang="en-US" sz="2000" b="1" i="1" u="sng" dirty="0">
              <a:effectLst/>
              <a:latin typeface="Calibri" panose="020F0502020204030204" pitchFamily="34" charset="0"/>
              <a:cs typeface="Calibri" panose="020F0502020204030204" pitchFamily="34" charset="0"/>
            </a:endParaRPr>
          </a:p>
          <a:p>
            <a:pPr marL="0" indent="0" algn="just">
              <a:lnSpc>
                <a:spcPct val="90000"/>
              </a:lnSpc>
              <a:buNone/>
            </a:pPr>
            <a:r>
              <a:rPr lang="el-GR" dirty="0">
                <a:latin typeface="Calibri" panose="020F0502020204030204" pitchFamily="34" charset="0"/>
                <a:cs typeface="Calibri" panose="020F0502020204030204" pitchFamily="34" charset="0"/>
              </a:rPr>
              <a:t>Το Εγχειρίδιο SBIRT, που αναπτύχθηκε από το Πανεπιστήμιο της Ιντιάνα, είναι ένας διαδραστικός ιστότοπος που μπορείτε να χρησιμοποιήσετε στο τηλέφωνο ή στον υπολογιστή σας για να σας βοηθήσει όταν εκτελείτε υπηρεσίες SBIRT. </a:t>
            </a:r>
            <a:endParaRPr lang="el-GR" dirty="0">
              <a:latin typeface="Calibri" panose="020F0502020204030204" pitchFamily="34" charset="0"/>
              <a:cs typeface="Calibri" panose="020F0502020204030204" pitchFamily="34" charset="0"/>
            </a:endParaRPr>
          </a:p>
          <a:p>
            <a:pPr marL="0" indent="0" algn="just">
              <a:lnSpc>
                <a:spcPct val="90000"/>
              </a:lnSpc>
              <a:buNone/>
            </a:pPr>
            <a:r>
              <a:rPr lang="el-GR" dirty="0">
                <a:latin typeface="Calibri" panose="020F0502020204030204" pitchFamily="34" charset="0"/>
                <a:cs typeface="Calibri" panose="020F0502020204030204" pitchFamily="34" charset="0"/>
              </a:rPr>
              <a:t>Στην εφαρμογή, θα βρείτε εργαλεία προσυμπτωματικού ελέγχου, οδηγούς βήμα προς βήμα για την πραγματοποίηση μιας σύντομης παρέμβασης ή παραπομπής σε θεραπεία, πληροφορίες σχετικά με την παρακινητική συνέντευξη και συμβουλές για τον χειρισμό "δύσκολων" καταστάσεων, όπως ένας θυμωμένος πελάτης.</a:t>
            </a:r>
            <a:r>
              <a:rPr lang="en-US" dirty="0">
                <a:latin typeface="Calibri" panose="020F0502020204030204" pitchFamily="34" charset="0"/>
                <a:cs typeface="Calibri" panose="020F0502020204030204" pitchFamily="34" charset="0"/>
              </a:rPr>
              <a:t> </a:t>
            </a:r>
            <a:endParaRPr lang="en-US" i="0" cap="all" dirty="0">
              <a:effectLst/>
              <a:latin typeface="Calibri" panose="020F0502020204030204" pitchFamily="34" charset="0"/>
              <a:cs typeface="Calibri" panose="020F0502020204030204" pitchFamily="34" charset="0"/>
            </a:endParaRPr>
          </a:p>
          <a:p>
            <a:pPr marL="0" indent="0">
              <a:lnSpc>
                <a:spcPct val="90000"/>
              </a:lnSpc>
              <a:buNone/>
            </a:pPr>
            <a:endParaRPr lang="el-G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sz="4000" dirty="0">
                <a:latin typeface="Calibri" panose="020F0502020204030204" pitchFamily="34" charset="0"/>
                <a:cs typeface="Calibri" panose="020F0502020204030204" pitchFamily="34" charset="0"/>
              </a:rPr>
              <a:t>2. Εργαλεία Σύντομης Παρέμβασης και Θεραπείας</a:t>
            </a:r>
            <a:br>
              <a:rPr lang="en-US" sz="3600" dirty="0">
                <a:latin typeface="Calibri" panose="020F0502020204030204" pitchFamily="34" charset="0"/>
                <a:cs typeface="Calibri" panose="020F0502020204030204" pitchFamily="34" charset="0"/>
              </a:rPr>
            </a:br>
            <a:endParaRPr lang="el-GR" dirty="0"/>
          </a:p>
        </p:txBody>
      </p:sp>
      <p:sp>
        <p:nvSpPr>
          <p:cNvPr id="3" name="Θέση περιεχομένου 2"/>
          <p:cNvSpPr>
            <a:spLocks noGrp="1"/>
          </p:cNvSpPr>
          <p:nvPr>
            <p:ph idx="1"/>
          </p:nvPr>
        </p:nvSpPr>
        <p:spPr>
          <a:xfrm>
            <a:off x="119169" y="1662749"/>
            <a:ext cx="8596668" cy="3880773"/>
          </a:xfrm>
        </p:spPr>
        <p:txBody>
          <a:bodyPr/>
          <a:lstStyle/>
          <a:p>
            <a:pPr marL="0" indent="0">
              <a:buNone/>
            </a:pPr>
            <a:r>
              <a:rPr lang="el-GR" sz="2000" b="1" dirty="0">
                <a:latin typeface="Calibri" panose="020F0502020204030204" pitchFamily="34" charset="0"/>
                <a:cs typeface="Calibri" panose="020F0502020204030204" pitchFamily="34" charset="0"/>
              </a:rPr>
              <a:t>1. Σύντομη παρέμβαση βήμα-βήμα - </a:t>
            </a:r>
            <a:r>
              <a:rPr lang="el-GR" b="1" i="1" u="sng" dirty="0">
                <a:solidFill>
                  <a:schemeClr val="tx1"/>
                </a:solidFill>
                <a:latin typeface="Calibri" panose="020F0502020204030204" pitchFamily="34" charset="0"/>
                <a:cs typeface="Calibri" panose="020F0502020204030204" pitchFamily="34" charset="0"/>
              </a:rPr>
              <a:t>ΟΙ ΦΑΣΕΙΣ ΤΟΥ </a:t>
            </a:r>
            <a:r>
              <a:rPr lang="en-US" b="1" i="1" u="sng" dirty="0">
                <a:solidFill>
                  <a:schemeClr val="tx1"/>
                </a:solidFill>
                <a:latin typeface="Calibri" panose="020F0502020204030204" pitchFamily="34" charset="0"/>
                <a:cs typeface="Calibri" panose="020F0502020204030204" pitchFamily="34" charset="0"/>
              </a:rPr>
              <a:t>SBIRT</a:t>
            </a:r>
            <a:endParaRPr lang="en-US" b="1" i="1" u="sng" baseline="30000" dirty="0">
              <a:solidFill>
                <a:schemeClr val="tx1"/>
              </a:solidFill>
              <a:latin typeface="Calibri" panose="020F0502020204030204" pitchFamily="34" charset="0"/>
              <a:cs typeface="Calibri" panose="020F0502020204030204" pitchFamily="34" charset="0"/>
            </a:endParaRPr>
          </a:p>
        </p:txBody>
      </p:sp>
      <p:graphicFrame>
        <p:nvGraphicFramePr>
          <p:cNvPr id="5" name="Θέση περιεχομένου 3"/>
          <p:cNvGraphicFramePr/>
          <p:nvPr/>
        </p:nvGraphicFramePr>
        <p:xfrm>
          <a:off x="541655" y="2156460"/>
          <a:ext cx="6696710" cy="412813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Right Arrow 3"/>
          <p:cNvSpPr/>
          <p:nvPr/>
        </p:nvSpPr>
        <p:spPr>
          <a:xfrm>
            <a:off x="8295005" y="524446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9274175" y="3359150"/>
            <a:ext cx="2646680" cy="2966085"/>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altLang="en-US" b="1"/>
              <a:t>Συνεχίζουμε στην ιστοσελίδα</a:t>
            </a:r>
            <a:endParaRPr lang="el-GR" altLang="en-US" b="1"/>
          </a:p>
          <a:p>
            <a:pPr algn="ctr"/>
            <a:r>
              <a:rPr lang="el-GR" altLang="en-US" b="1"/>
              <a:t>https://www.indianasbirt.org/about-sbirt</a:t>
            </a:r>
            <a:endParaRPr lang="el-GR" altLang="en-US" b="1"/>
          </a:p>
          <a:p>
            <a:pPr algn="ctr"/>
            <a:endParaRPr lang="el-GR"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47320" y="1020445"/>
            <a:ext cx="10754995" cy="1320800"/>
          </a:xfrm>
        </p:spPr>
        <p:txBody>
          <a:bodyPr vert="horz" lIns="91440" tIns="45720" rIns="91440" bIns="45720" rtlCol="0" anchor="t">
            <a:normAutofit/>
          </a:bodyPr>
          <a:lstStyle/>
          <a:p>
            <a:r>
              <a:rPr lang="el-GR" altLang="en-US" dirty="0"/>
              <a:t>   </a:t>
            </a:r>
            <a:r>
              <a:rPr lang="en-US" dirty="0"/>
              <a:t>Σας ευχαριστούμε θερμά για την προσοχή σας!</a:t>
            </a:r>
            <a:endParaRPr lang="en-US" dirty="0"/>
          </a:p>
        </p:txBody>
      </p:sp>
      <p:pic>
        <p:nvPicPr>
          <p:cNvPr id="5" name="Θέση περιεχομένου 4" descr="Εικόνα που περιέχει κείμενο&#10;&#10;Περιγραφή που δημιουργήθηκε αυτόματα"/>
          <p:cNvPicPr>
            <a:picLocks noChangeAspect="1"/>
          </p:cNvPicPr>
          <p:nvPr/>
        </p:nvPicPr>
        <p:blipFill rotWithShape="1">
          <a:blip r:embed="rId1">
            <a:extLst>
              <a:ext uri="{28A0092B-C50C-407E-A947-70E740481C1C}">
                <a14:useLocalDpi xmlns:a14="http://schemas.microsoft.com/office/drawing/2010/main" val="0"/>
              </a:ext>
            </a:extLst>
          </a:blip>
          <a:srcRect l="5760" r="21599"/>
          <a:stretch>
            <a:fillRect/>
          </a:stretch>
        </p:blipFill>
        <p:spPr>
          <a:xfrm>
            <a:off x="2428430" y="2192742"/>
            <a:ext cx="5423429" cy="38823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 descr="SBIRT: Prevention Insights"/>
          <p:cNvSpPr>
            <a:spLocks noChangeAspect="1" noChangeArrowheads="1"/>
          </p:cNvSpPr>
          <p:nvPr/>
        </p:nvSpPr>
        <p:spPr bwMode="auto">
          <a:xfrm>
            <a:off x="155574" y="-144463"/>
            <a:ext cx="3394089" cy="3394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l-GR"/>
          </a:p>
        </p:txBody>
      </p:sp>
      <p:sp>
        <p:nvSpPr>
          <p:cNvPr id="8" name="Θέση περιεχομένου 7"/>
          <p:cNvSpPr>
            <a:spLocks noGrp="1"/>
          </p:cNvSpPr>
          <p:nvPr>
            <p:ph idx="1"/>
          </p:nvPr>
        </p:nvSpPr>
        <p:spPr>
          <a:xfrm>
            <a:off x="517524" y="860880"/>
            <a:ext cx="8596668" cy="5997119"/>
          </a:xfrm>
        </p:spPr>
        <p:txBody>
          <a:bodyPr>
            <a:normAutofit lnSpcReduction="20000"/>
          </a:bodyPr>
          <a:lstStyle/>
          <a:p>
            <a:endParaRPr lang="el-GR" b="1" dirty="0">
              <a:solidFill>
                <a:schemeClr val="accent1">
                  <a:lumMod val="75000"/>
                </a:schemeClr>
              </a:solidFill>
              <a:latin typeface="Times New Roman" panose="02020603050405020304" pitchFamily="18" charset="0"/>
              <a:cs typeface="Times New Roman" panose="02020603050405020304" pitchFamily="18" charset="0"/>
            </a:endParaRPr>
          </a:p>
          <a:p>
            <a:endParaRPr lang="el-GR" b="1" i="1" u="sng" dirty="0">
              <a:solidFill>
                <a:schemeClr val="accent1">
                  <a:lumMod val="75000"/>
                </a:schemeClr>
              </a:solidFill>
              <a:latin typeface="Times New Roman" panose="02020603050405020304" pitchFamily="18" charset="0"/>
              <a:cs typeface="Times New Roman" panose="02020603050405020304" pitchFamily="18" charset="0"/>
            </a:endParaRPr>
          </a:p>
          <a:p>
            <a:r>
              <a:rPr lang="en-US" b="1" i="1" u="sng" dirty="0">
                <a:solidFill>
                  <a:schemeClr val="accent1">
                    <a:lumMod val="75000"/>
                  </a:schemeClr>
                </a:solidFill>
                <a:latin typeface="Calibri" panose="020F0502020204030204" pitchFamily="34" charset="0"/>
                <a:cs typeface="Calibri" panose="020F0502020204030204" pitchFamily="34" charset="0"/>
              </a:rPr>
              <a:t>SCREENING  </a:t>
            </a:r>
            <a:r>
              <a:rPr lang="el-GR" b="1" i="1" u="sng" dirty="0">
                <a:solidFill>
                  <a:schemeClr val="accent1">
                    <a:lumMod val="75000"/>
                  </a:schemeClr>
                </a:solidFill>
                <a:latin typeface="Calibri" panose="020F0502020204030204" pitchFamily="34" charset="0"/>
                <a:cs typeface="Calibri" panose="020F0502020204030204" pitchFamily="34" charset="0"/>
              </a:rPr>
              <a:t>(ΕΛΕΓΧΟΣ)</a:t>
            </a:r>
            <a:endParaRPr lang="en-US" b="1" i="1" u="sng" dirty="0">
              <a:solidFill>
                <a:schemeClr val="accent1">
                  <a:lumMod val="75000"/>
                </a:schemeClr>
              </a:solidFill>
              <a:latin typeface="Calibri" panose="020F0502020204030204" pitchFamily="34" charset="0"/>
              <a:cs typeface="Calibri" panose="020F0502020204030204" pitchFamily="34" charset="0"/>
            </a:endParaRPr>
          </a:p>
          <a:p>
            <a:pPr marL="0" indent="0" algn="just">
              <a:buNone/>
            </a:pPr>
            <a:r>
              <a:rPr lang="el-GR" sz="2000" dirty="0">
                <a:latin typeface="Calibri" panose="020F0502020204030204" pitchFamily="34" charset="0"/>
                <a:cs typeface="Calibri" panose="020F0502020204030204" pitchFamily="34" charset="0"/>
              </a:rPr>
              <a:t>Κατά τον ετήσιο έλεγχο υγείας στον επαγγελματία υγείας γίνονται μερικές ερωτήσεις σχετικά με την χρήση αλκοόλ και ναρκωτικών ουσιών. Ο επαγγελματίας εξετάζει τα αποτελέσματα και μοιράζεται τα αποτελέσματα με τον ασθενή προσδιορίζοντας τον κατάλληλλο τύπο θεραπείας.</a:t>
            </a:r>
            <a:endParaRPr lang="el-GR" sz="2000" dirty="0">
              <a:latin typeface="Calibri" panose="020F0502020204030204" pitchFamily="34" charset="0"/>
              <a:cs typeface="Calibri" panose="020F0502020204030204" pitchFamily="34" charset="0"/>
            </a:endParaRPr>
          </a:p>
          <a:p>
            <a:pPr marL="0" indent="0" algn="just">
              <a:buNone/>
            </a:pPr>
            <a:endParaRPr lang="en-US" b="1" dirty="0">
              <a:solidFill>
                <a:schemeClr val="accent1">
                  <a:lumMod val="75000"/>
                </a:schemeClr>
              </a:solidFill>
              <a:latin typeface="Calibri" panose="020F0502020204030204" pitchFamily="34" charset="0"/>
              <a:cs typeface="Calibri" panose="020F0502020204030204" pitchFamily="34" charset="0"/>
            </a:endParaRPr>
          </a:p>
          <a:p>
            <a:pPr algn="just"/>
            <a:r>
              <a:rPr lang="en-US" b="1" i="1" u="sng" dirty="0">
                <a:solidFill>
                  <a:schemeClr val="accent1">
                    <a:lumMod val="75000"/>
                  </a:schemeClr>
                </a:solidFill>
                <a:latin typeface="Calibri" panose="020F0502020204030204" pitchFamily="34" charset="0"/>
                <a:cs typeface="Calibri" panose="020F0502020204030204" pitchFamily="34" charset="0"/>
              </a:rPr>
              <a:t>BRIEF INTERVENTION</a:t>
            </a:r>
            <a:r>
              <a:rPr lang="el-GR" altLang="en-US" b="1" i="1" u="sng" dirty="0">
                <a:solidFill>
                  <a:schemeClr val="accent1">
                    <a:lumMod val="75000"/>
                  </a:schemeClr>
                </a:solidFill>
                <a:latin typeface="Calibri" panose="020F0502020204030204" pitchFamily="34" charset="0"/>
                <a:cs typeface="Calibri" panose="020F0502020204030204" pitchFamily="34" charset="0"/>
              </a:rPr>
              <a:t> (ΣΥΝΤΟΜΗ ΠΑΡΕΜΒΑΣΗ)</a:t>
            </a:r>
            <a:endParaRPr lang="en-US" b="1" i="1" u="sng" dirty="0">
              <a:solidFill>
                <a:schemeClr val="accent1">
                  <a:lumMod val="75000"/>
                </a:schemeClr>
              </a:solidFill>
              <a:latin typeface="Calibri" panose="020F0502020204030204" pitchFamily="34" charset="0"/>
              <a:cs typeface="Calibri" panose="020F0502020204030204" pitchFamily="34" charset="0"/>
            </a:endParaRPr>
          </a:p>
          <a:p>
            <a:pPr marL="0" algn="just">
              <a:buNone/>
            </a:pPr>
            <a:r>
              <a:rPr lang="el-GR" sz="2000" dirty="0">
                <a:latin typeface="Calibri" panose="020F0502020204030204" pitchFamily="34" charset="0"/>
                <a:cs typeface="Calibri" panose="020F0502020204030204" pitchFamily="34" charset="0"/>
              </a:rPr>
              <a:t>Μαζί με τον επαγγελματία υγείας, ο ασθενής συζητάει περισσότερα για τη χρήση χαμηλού κινδύνου, τα οφέλη και τα εμπόδια στη μείωση της χρήσης αλκοόλ ή/και ναρκωτικών καθώς και για τα βήματα για τη μείωση των κινδύνω που σχετίζονται με τη χρήση αλκοόλ ή/και ναρκωτικών και τη βελτίωση της υγείας του εξετάζοντας τα κίνητρα για αλλαγή.</a:t>
            </a:r>
            <a:endParaRPr lang="el-GR" sz="2000" dirty="0">
              <a:latin typeface="Calibri" panose="020F0502020204030204" pitchFamily="34" charset="0"/>
              <a:cs typeface="Calibri" panose="020F0502020204030204" pitchFamily="34" charset="0"/>
            </a:endParaRPr>
          </a:p>
          <a:p>
            <a:endParaRPr lang="en-US" b="1" dirty="0">
              <a:solidFill>
                <a:schemeClr val="accent1">
                  <a:lumMod val="75000"/>
                </a:schemeClr>
              </a:solidFill>
              <a:latin typeface="Calibri" panose="020F0502020204030204" pitchFamily="34" charset="0"/>
              <a:cs typeface="Calibri" panose="020F0502020204030204" pitchFamily="34" charset="0"/>
            </a:endParaRPr>
          </a:p>
          <a:p>
            <a:r>
              <a:rPr lang="en-US" b="1" i="1" u="sng" dirty="0">
                <a:solidFill>
                  <a:schemeClr val="accent1">
                    <a:lumMod val="75000"/>
                  </a:schemeClr>
                </a:solidFill>
                <a:latin typeface="Calibri" panose="020F0502020204030204" pitchFamily="34" charset="0"/>
                <a:cs typeface="Calibri" panose="020F0502020204030204" pitchFamily="34" charset="0"/>
              </a:rPr>
              <a:t>REFERRAL TO TREATMENT</a:t>
            </a:r>
            <a:r>
              <a:rPr lang="el-GR" altLang="en-US" b="1" i="1" u="sng" dirty="0">
                <a:solidFill>
                  <a:schemeClr val="accent1">
                    <a:lumMod val="75000"/>
                  </a:schemeClr>
                </a:solidFill>
                <a:latin typeface="Calibri" panose="020F0502020204030204" pitchFamily="34" charset="0"/>
                <a:cs typeface="Calibri" panose="020F0502020204030204" pitchFamily="34" charset="0"/>
              </a:rPr>
              <a:t> (ΠΑΡΑΠΟΜΠΗ ΣΕ ΘΕΡΑΠΕΙΑ)</a:t>
            </a:r>
            <a:endParaRPr lang="en-US" b="1" i="1" u="sng" dirty="0">
              <a:solidFill>
                <a:schemeClr val="accent1">
                  <a:lumMod val="75000"/>
                </a:schemeClr>
              </a:solidFill>
              <a:latin typeface="Calibri" panose="020F0502020204030204" pitchFamily="34" charset="0"/>
              <a:cs typeface="Calibri" panose="020F0502020204030204" pitchFamily="34" charset="0"/>
            </a:endParaRPr>
          </a:p>
          <a:p>
            <a:pPr marL="0" algn="just">
              <a:buNone/>
            </a:pPr>
            <a:r>
              <a:rPr lang="el-GR" sz="2000" dirty="0">
                <a:latin typeface="Calibri" panose="020F0502020204030204" pitchFamily="34" charset="0"/>
                <a:cs typeface="Calibri" panose="020F0502020204030204" pitchFamily="34" charset="0"/>
              </a:rPr>
              <a:t>Όταν ένα άτομο μπορεί να επωφεληθεί από πρόσθετες υπηρεσίες, ο επαγγελματίας υγείας παραπέμπει σε εξειδικευμένες υπηρεσίες θεραπείας και φροντίδας.</a:t>
            </a:r>
            <a:endParaRPr lang="el-GR" sz="2000" dirty="0">
              <a:latin typeface="Calibri" panose="020F0502020204030204" pitchFamily="34" charset="0"/>
              <a:cs typeface="Calibri" panose="020F0502020204030204" pitchFamily="34" charset="0"/>
            </a:endParaRPr>
          </a:p>
          <a:p>
            <a:endParaRPr lang="el-GR" dirty="0"/>
          </a:p>
          <a:p>
            <a:endParaRPr lang="el-GR" dirty="0"/>
          </a:p>
        </p:txBody>
      </p:sp>
      <p:pic>
        <p:nvPicPr>
          <p:cNvPr id="2062" name="Picture 14" descr="What is Youth SBIRT? | Community Catalyst"/>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752242" y="4334256"/>
            <a:ext cx="3471187" cy="2523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BIRT (Screening, Brief Intervention, and Referral to Treatment)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8755"/>
            <a:ext cx="749427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www.indianasbirt.org/images/pageimage/parent-proces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7950" y="132080"/>
            <a:ext cx="3116580" cy="1390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9" end="9"/>
                                            </p:txEl>
                                          </p:spTgt>
                                        </p:tgtEl>
                                        <p:attrNameLst>
                                          <p:attrName>style.visibility</p:attrName>
                                        </p:attrNameLst>
                                      </p:cBhvr>
                                      <p:to>
                                        <p:strVal val="visible"/>
                                      </p:to>
                                    </p:set>
                                    <p:animEffect transition="in" filter="fade">
                                      <p:cBhvr>
                                        <p:cTn id="3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33680" y="1179830"/>
            <a:ext cx="11137900" cy="5678170"/>
          </a:xfrm>
        </p:spPr>
        <p:txBody>
          <a:bodyPr>
            <a:normAutofit/>
          </a:bodyPr>
          <a:lstStyle/>
          <a:p>
            <a:pPr marL="0" indent="0" algn="just">
              <a:buNone/>
            </a:pPr>
            <a:endParaRPr lang="el-GR" b="1" dirty="0">
              <a:latin typeface="Times New Roman" panose="02020603050405020304" pitchFamily="18" charset="0"/>
              <a:cs typeface="Times New Roman" panose="02020603050405020304" pitchFamily="18" charset="0"/>
            </a:endParaRPr>
          </a:p>
          <a:p>
            <a:r>
              <a:rPr lang="el-GR" sz="2000" dirty="0">
                <a:latin typeface="Calibri" panose="020F0502020204030204" pitchFamily="34" charset="0"/>
                <a:cs typeface="Calibri" panose="020F0502020204030204" pitchFamily="34" charset="0"/>
              </a:rPr>
              <a:t> Το 18% παιδιών και εφήβων 10-19 ετών αντιμετωπίζουν κάποια ψυχική διαταραχή (2019)</a:t>
            </a:r>
            <a:endParaRPr lang="el-GR" sz="2000" dirty="0">
              <a:latin typeface="Calibri" panose="020F0502020204030204" pitchFamily="34" charset="0"/>
              <a:cs typeface="Calibri" panose="020F0502020204030204" pitchFamily="34" charset="0"/>
            </a:endParaRPr>
          </a:p>
          <a:p>
            <a:r>
              <a:rPr lang="el-GR" sz="2000" dirty="0">
                <a:latin typeface="Calibri" panose="020F0502020204030204" pitchFamily="34" charset="0"/>
                <a:cs typeface="Calibri" panose="020F0502020204030204" pitchFamily="34" charset="0"/>
              </a:rPr>
              <a:t>Χρήση κάποιας παράνομης ουσίας έχει κάνει 1/ 6 (16%) μαθητές του Λυκείο (ΕΠΙΨΥ, 2021)</a:t>
            </a:r>
            <a:endParaRPr lang="el-GR" sz="2000" dirty="0">
              <a:latin typeface="Calibri" panose="020F0502020204030204" pitchFamily="34" charset="0"/>
              <a:cs typeface="Calibri" panose="020F0502020204030204" pitchFamily="34" charset="0"/>
            </a:endParaRPr>
          </a:p>
          <a:p>
            <a:r>
              <a:rPr lang="el-GR" sz="2000" dirty="0">
                <a:latin typeface="Calibri" panose="020F0502020204030204" pitchFamily="34" charset="0"/>
                <a:cs typeface="Calibri" panose="020F0502020204030204" pitchFamily="34" charset="0"/>
              </a:rPr>
              <a:t> 5% έχουν κάνει χρήση κάποιας ουσίας εκτός κάνναβης</a:t>
            </a:r>
            <a:r>
              <a:rPr lang="el-GR" sz="2000" dirty="0">
                <a:latin typeface="Calibri" panose="020F0502020204030204" pitchFamily="34" charset="0"/>
                <a:cs typeface="Calibri" panose="020F0502020204030204" pitchFamily="34" charset="0"/>
                <a:sym typeface="+mn-ea"/>
              </a:rPr>
              <a:t>(ΕΠΙΨΥ, 2021)</a:t>
            </a:r>
            <a:endParaRPr lang="el-GR" sz="2000" dirty="0">
              <a:latin typeface="Calibri" panose="020F0502020204030204" pitchFamily="34" charset="0"/>
              <a:cs typeface="Calibri" panose="020F0502020204030204" pitchFamily="34" charset="0"/>
            </a:endParaRPr>
          </a:p>
          <a:p>
            <a:r>
              <a:rPr lang="el-GR" sz="2000" dirty="0">
                <a:latin typeface="Calibri" panose="020F0502020204030204" pitchFamily="34" charset="0"/>
                <a:cs typeface="Calibri" panose="020F0502020204030204" pitchFamily="34" charset="0"/>
              </a:rPr>
              <a:t>Τα ποσοστά της πολύ πρόσφατης χρήσης κάνναβης είναι σημαντικά υψηλότερα στη Β’ Λυκείου (8%), συγκριτικά με την Α’ Λυκείου (5%) και, ακολούθως, ακόμα υψηλότερα στη Γ’ Λυκείου (11%)</a:t>
            </a:r>
            <a:r>
              <a:rPr lang="el-GR" sz="2000" dirty="0">
                <a:latin typeface="Calibri" panose="020F0502020204030204" pitchFamily="34" charset="0"/>
                <a:cs typeface="Calibri" panose="020F0502020204030204" pitchFamily="34" charset="0"/>
                <a:sym typeface="+mn-ea"/>
              </a:rPr>
              <a:t>(ΕΠΙΨΥ, 2021)</a:t>
            </a:r>
            <a:endParaRPr lang="el-GR" sz="2000" dirty="0">
              <a:latin typeface="Calibri" panose="020F0502020204030204" pitchFamily="34" charset="0"/>
              <a:cs typeface="Calibri" panose="020F0502020204030204" pitchFamily="34" charset="0"/>
            </a:endParaRPr>
          </a:p>
          <a:p>
            <a:r>
              <a:rPr lang="el-GR" sz="2000" dirty="0">
                <a:latin typeface="Calibri" panose="020F0502020204030204" pitchFamily="34" charset="0"/>
                <a:cs typeface="Calibri" panose="020F0502020204030204" pitchFamily="34" charset="0"/>
              </a:rPr>
              <a:t>Το 15,5% των εφήβων ηλικίας 11-15 ετών, έχουν καπνίσει έστω και μία φορά σε όλη τους τη ζωή</a:t>
            </a:r>
            <a:endParaRPr lang="el-GR" sz="2000" dirty="0">
              <a:latin typeface="Calibri" panose="020F0502020204030204" pitchFamily="34" charset="0"/>
              <a:cs typeface="Calibri" panose="020F0502020204030204" pitchFamily="34" charset="0"/>
            </a:endParaRPr>
          </a:p>
          <a:p>
            <a:r>
              <a:rPr lang="el-GR" sz="2000" dirty="0">
                <a:latin typeface="Calibri" panose="020F0502020204030204" pitchFamily="34" charset="0"/>
                <a:cs typeface="Calibri" panose="020F0502020204030204" pitchFamily="34" charset="0"/>
              </a:rPr>
              <a:t>Το 30% των εφήβων στην Ελλάδα δηλώνει ότι πίνει κάποιο αλκοολούχο ποτό μία ή δύο φορές την εβδομάδα (ΠΟΥ)</a:t>
            </a:r>
            <a:endParaRPr lang="el-GR" sz="2000" dirty="0">
              <a:latin typeface="Calibri" panose="020F0502020204030204" pitchFamily="34" charset="0"/>
              <a:cs typeface="Calibri" panose="020F0502020204030204" pitchFamily="34" charset="0"/>
            </a:endParaRPr>
          </a:p>
          <a:p>
            <a:r>
              <a:rPr lang="en-US" altLang="el-GR" sz="2000" dirty="0">
                <a:latin typeface="Calibri" panose="020F0502020204030204" pitchFamily="34" charset="0"/>
                <a:cs typeface="Calibri" panose="020F0502020204030204" pitchFamily="34" charset="0"/>
              </a:rPr>
              <a:t>39% </a:t>
            </a:r>
            <a:r>
              <a:rPr lang="el-GR" altLang="en-US" sz="2000" dirty="0">
                <a:latin typeface="Calibri" panose="020F0502020204030204" pitchFamily="34" charset="0"/>
                <a:cs typeface="Calibri" panose="020F0502020204030204" pitchFamily="34" charset="0"/>
              </a:rPr>
              <a:t>των εφήβων δ</a:t>
            </a:r>
            <a:r>
              <a:rPr lang="el-GR" altLang="el-GR" sz="2000" dirty="0">
                <a:latin typeface="Calibri" panose="020F0502020204030204" pitchFamily="34" charset="0"/>
                <a:cs typeface="Calibri" panose="020F0502020204030204" pitchFamily="34" charset="0"/>
              </a:rPr>
              <a:t>εν αναζητάει βοήθεια από ειδικό λόγω στιγματισμού/ντροπής</a:t>
            </a:r>
            <a:r>
              <a:rPr lang="en-US" altLang="el-GR"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sym typeface="+mn-ea"/>
              </a:rPr>
              <a:t>(</a:t>
            </a:r>
            <a:r>
              <a:rPr lang="en-US" altLang="el-GR" sz="2000" dirty="0">
                <a:latin typeface="Calibri" panose="020F0502020204030204" pitchFamily="34" charset="0"/>
                <a:cs typeface="Calibri" panose="020F0502020204030204" pitchFamily="34" charset="0"/>
                <a:sym typeface="+mn-ea"/>
              </a:rPr>
              <a:t>U - Report</a:t>
            </a:r>
            <a:r>
              <a:rPr lang="el-GR" altLang="en-US" sz="2000" dirty="0">
                <a:latin typeface="Calibri" panose="020F0502020204030204" pitchFamily="34" charset="0"/>
                <a:cs typeface="Calibri" panose="020F0502020204030204" pitchFamily="34" charset="0"/>
                <a:sym typeface="+mn-ea"/>
              </a:rPr>
              <a:t> </a:t>
            </a:r>
            <a:r>
              <a:rPr lang="en-US" altLang="en-US" sz="2000" dirty="0">
                <a:latin typeface="Calibri" panose="020F0502020204030204" pitchFamily="34" charset="0"/>
                <a:cs typeface="Calibri" panose="020F0502020204030204" pitchFamily="34" charset="0"/>
                <a:sym typeface="+mn-ea"/>
              </a:rPr>
              <a:t>Greece</a:t>
            </a:r>
            <a:r>
              <a:rPr lang="en-US" altLang="el-GR" sz="2000" dirty="0">
                <a:latin typeface="Calibri" panose="020F0502020204030204" pitchFamily="34" charset="0"/>
                <a:cs typeface="Calibri" panose="020F0502020204030204" pitchFamily="34" charset="0"/>
                <a:sym typeface="+mn-ea"/>
              </a:rPr>
              <a:t> Unicef 2022 - 2023)</a:t>
            </a:r>
            <a:endParaRPr lang="el-GR" altLang="el-GR" sz="2000" dirty="0">
              <a:latin typeface="Calibri" panose="020F0502020204030204" pitchFamily="34" charset="0"/>
              <a:cs typeface="Calibri" panose="020F0502020204030204" pitchFamily="34" charset="0"/>
            </a:endParaRPr>
          </a:p>
          <a:p>
            <a:r>
              <a:rPr lang="el-GR" sz="2000" b="1" dirty="0">
                <a:latin typeface="Calibri" panose="020F0502020204030204" pitchFamily="34" charset="0"/>
                <a:cs typeface="Calibri" panose="020F0502020204030204" pitchFamily="34" charset="0"/>
              </a:rPr>
              <a:t>41% των εφήβων θα αναζητούσε βοήθεια από ειδικό στο σχολείο/Πανεπιστήμιο/’αλλη εκπαιδευτική δομή (</a:t>
            </a:r>
            <a:r>
              <a:rPr lang="en-US" altLang="el-GR" sz="2000" b="1" dirty="0">
                <a:latin typeface="Calibri" panose="020F0502020204030204" pitchFamily="34" charset="0"/>
                <a:cs typeface="Calibri" panose="020F0502020204030204" pitchFamily="34" charset="0"/>
              </a:rPr>
              <a:t>U - Report</a:t>
            </a:r>
            <a:r>
              <a:rPr lang="el-GR" altLang="en-US" sz="2000" b="1" dirty="0">
                <a:latin typeface="Calibri" panose="020F0502020204030204" pitchFamily="34" charset="0"/>
                <a:cs typeface="Calibri" panose="020F0502020204030204" pitchFamily="34" charset="0"/>
              </a:rPr>
              <a:t> </a:t>
            </a:r>
            <a:r>
              <a:rPr lang="en-US" altLang="en-US" sz="2000" b="1" dirty="0">
                <a:latin typeface="Calibri" panose="020F0502020204030204" pitchFamily="34" charset="0"/>
                <a:cs typeface="Calibri" panose="020F0502020204030204" pitchFamily="34" charset="0"/>
              </a:rPr>
              <a:t>Greece</a:t>
            </a:r>
            <a:r>
              <a:rPr lang="en-US" altLang="el-GR" sz="2000" b="1" dirty="0">
                <a:latin typeface="Calibri" panose="020F0502020204030204" pitchFamily="34" charset="0"/>
                <a:cs typeface="Calibri" panose="020F0502020204030204" pitchFamily="34" charset="0"/>
              </a:rPr>
              <a:t> Unicef 2022 - 2023)</a:t>
            </a:r>
            <a:endParaRPr lang="en-US" altLang="el-GR" sz="2000" b="1" dirty="0">
              <a:latin typeface="Calibri" panose="020F0502020204030204" pitchFamily="34" charset="0"/>
              <a:cs typeface="Calibri" panose="020F0502020204030204" pitchFamily="34" charset="0"/>
            </a:endParaRPr>
          </a:p>
        </p:txBody>
      </p:sp>
      <p:sp>
        <p:nvSpPr>
          <p:cNvPr id="5" name="AutoShape 4" descr="SBIRT: Prevention Insights"/>
          <p:cNvSpPr>
            <a:spLocks noGrp="1" noChangeAspect="1" noChangeArrowheads="1"/>
          </p:cNvSpPr>
          <p:nvPr>
            <p:ph type="title"/>
          </p:nvPr>
        </p:nvSpPr>
        <p:spPr bwMode="auto">
          <a:xfrm>
            <a:off x="677545" y="609600"/>
            <a:ext cx="7632065" cy="808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r>
              <a:rPr lang="el-GR" altLang="en-US" dirty="0"/>
              <a:t>Χρειάζεται το </a:t>
            </a:r>
            <a:r>
              <a:rPr lang="en-US" altLang="en-US" dirty="0"/>
              <a:t>SBIRT</a:t>
            </a:r>
            <a:r>
              <a:rPr lang="el-GR" altLang="en-US" dirty="0"/>
              <a:t> στην Ελλάδα;</a:t>
            </a:r>
            <a:endParaRPr lang="el-GR"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41235" y="393896"/>
            <a:ext cx="10984783" cy="6464104"/>
          </a:xfrm>
        </p:spPr>
        <p:txBody>
          <a:bodyPr>
            <a:normAutofit/>
          </a:bodyPr>
          <a:lstStyle/>
          <a:p>
            <a:pPr marL="0" indent="0">
              <a:buNone/>
            </a:pPr>
            <a:r>
              <a:rPr lang="el-GR" sz="1900" b="1" i="1" u="sng" dirty="0">
                <a:solidFill>
                  <a:schemeClr val="accent1">
                    <a:lumMod val="75000"/>
                  </a:schemeClr>
                </a:solidFill>
                <a:latin typeface="Times New Roman" panose="02020603050405020304" pitchFamily="18" charset="0"/>
                <a:cs typeface="Times New Roman" panose="02020603050405020304" pitchFamily="18" charset="0"/>
              </a:rPr>
              <a:t> </a:t>
            </a: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lang="el-GR" dirty="0">
                <a:latin typeface="Calibri" panose="020F0502020204030204" pitchFamily="34" charset="0"/>
                <a:cs typeface="Calibri" panose="020F0502020204030204" pitchFamily="34" charset="0"/>
              </a:rPr>
              <a:t>Η επιτυχής ενσωμάτωση εφαρμόζει το SBIRT στην τρέχουσα ροή του ασθενούς σας με τρόπο που ελαχιστοποιεί τη διαταραχή και μεγιστοποιεί την απόδοση του χρόνου. </a:t>
            </a:r>
            <a:r>
              <a:rPr lang="el-GR" u="sng" dirty="0">
                <a:latin typeface="Calibri" panose="020F0502020204030204" pitchFamily="34" charset="0"/>
                <a:cs typeface="Calibri" panose="020F0502020204030204" pitchFamily="34" charset="0"/>
              </a:rPr>
              <a:t>Η ενσωμάτωση είναι αποτελεσματική όταν το SBIRT αποτελεί τακτικό μέρος της διαδικασίας ενός οργανισμού</a:t>
            </a:r>
            <a:r>
              <a:rPr lang="el-GR" dirty="0">
                <a:latin typeface="Calibri" panose="020F0502020204030204" pitchFamily="34" charset="0"/>
                <a:cs typeface="Calibri" panose="020F0502020204030204" pitchFamily="34" charset="0"/>
              </a:rPr>
              <a:t> και η κατανόηση του από τους διαχειριστές είναι σημαντική.  </a:t>
            </a:r>
            <a:endParaRPr lang="el-GR" dirty="0">
              <a:latin typeface="Calibri" panose="020F0502020204030204" pitchFamily="34" charset="0"/>
              <a:cs typeface="Calibri" panose="020F0502020204030204" pitchFamily="34" charset="0"/>
            </a:endParaRPr>
          </a:p>
          <a:p>
            <a:pPr marL="0" indent="0">
              <a:buNone/>
            </a:pPr>
            <a:r>
              <a:rPr lang="el-GR" dirty="0">
                <a:latin typeface="Calibri" panose="020F0502020204030204" pitchFamily="34" charset="0"/>
                <a:cs typeface="Calibri" panose="020F0502020204030204" pitchFamily="34" charset="0"/>
              </a:rPr>
              <a:t>Βήματα για επιτυχή ενσωμάτωση στη Α΄ </a:t>
            </a:r>
            <a:r>
              <a:rPr lang="el-GR" dirty="0" err="1">
                <a:latin typeface="Calibri" panose="020F0502020204030204" pitchFamily="34" charset="0"/>
                <a:cs typeface="Calibri" panose="020F0502020204030204" pitchFamily="34" charset="0"/>
              </a:rPr>
              <a:t>βάθμια</a:t>
            </a:r>
            <a:r>
              <a:rPr lang="el-GR" dirty="0">
                <a:latin typeface="Calibri" panose="020F0502020204030204" pitchFamily="34" charset="0"/>
                <a:cs typeface="Calibri" panose="020F0502020204030204" pitchFamily="34" charset="0"/>
              </a:rPr>
              <a:t> περίθαλψη:</a:t>
            </a:r>
            <a:endParaRPr lang="el-GR" dirty="0">
              <a:latin typeface="Calibri" panose="020F0502020204030204" pitchFamily="34" charset="0"/>
              <a:cs typeface="Calibri" panose="020F0502020204030204" pitchFamily="34" charset="0"/>
            </a:endParaRPr>
          </a:p>
          <a:p>
            <a:pPr marL="0" indent="0">
              <a:buNone/>
            </a:pPr>
            <a:r>
              <a:rPr lang="el-GR" b="1" dirty="0">
                <a:latin typeface="Calibri" panose="020F0502020204030204" pitchFamily="34" charset="0"/>
                <a:cs typeface="Calibri" panose="020F0502020204030204" pitchFamily="34" charset="0"/>
              </a:rPr>
              <a:t>Βήμα 1</a:t>
            </a:r>
            <a:r>
              <a:rPr lang="el-GR" b="1" baseline="30000" dirty="0">
                <a:latin typeface="Calibri" panose="020F0502020204030204" pitchFamily="34" charset="0"/>
                <a:cs typeface="Calibri" panose="020F0502020204030204" pitchFamily="34" charset="0"/>
              </a:rPr>
              <a:t>ο</a:t>
            </a:r>
            <a:r>
              <a:rPr lang="el-GR" b="1" dirty="0">
                <a:latin typeface="Calibri" panose="020F0502020204030204" pitchFamily="34" charset="0"/>
                <a:cs typeface="Calibri" panose="020F0502020204030204" pitchFamily="34" charset="0"/>
              </a:rPr>
              <a:t>: Δημιουργία ομάδας εργασίας SBIRT </a:t>
            </a:r>
            <a:r>
              <a:rPr lang="el-GR" dirty="0">
                <a:latin typeface="Calibri" panose="020F0502020204030204" pitchFamily="34" charset="0"/>
                <a:cs typeface="Calibri" panose="020F0502020204030204" pitchFamily="34" charset="0"/>
              </a:rPr>
              <a:t>(ιατρικούς, κλινικούς, διοικητικούς και τεχνικούς ηγέτες)</a:t>
            </a:r>
            <a:endParaRPr lang="el-GR" dirty="0">
              <a:latin typeface="Calibri" panose="020F0502020204030204" pitchFamily="34" charset="0"/>
              <a:cs typeface="Calibri" panose="020F0502020204030204" pitchFamily="34" charset="0"/>
            </a:endParaRPr>
          </a:p>
          <a:p>
            <a:pPr marL="0" lvl="1" indent="0">
              <a:buNone/>
            </a:pPr>
            <a:r>
              <a:rPr lang="el-GR" sz="1800" b="1" dirty="0">
                <a:latin typeface="Calibri" panose="020F0502020204030204" pitchFamily="34" charset="0"/>
                <a:cs typeface="Calibri" panose="020F0502020204030204" pitchFamily="34" charset="0"/>
              </a:rPr>
              <a:t>Βήμα 2</a:t>
            </a:r>
            <a:r>
              <a:rPr lang="el-GR" sz="1800" b="1" baseline="30000" dirty="0">
                <a:latin typeface="Calibri" panose="020F0502020204030204" pitchFamily="34" charset="0"/>
                <a:cs typeface="Calibri" panose="020F0502020204030204" pitchFamily="34" charset="0"/>
              </a:rPr>
              <a:t>ο</a:t>
            </a:r>
            <a:r>
              <a:rPr lang="el-GR" sz="1800" b="1" dirty="0">
                <a:latin typeface="Calibri" panose="020F0502020204030204" pitchFamily="34" charset="0"/>
                <a:cs typeface="Calibri" panose="020F0502020204030204" pitchFamily="34" charset="0"/>
              </a:rPr>
              <a:t>: Τροποποίηση πολιτικών και πρακτικών οργανισμού</a:t>
            </a:r>
            <a:endParaRPr lang="el-GR" sz="1800" b="1" dirty="0">
              <a:latin typeface="Calibri" panose="020F0502020204030204" pitchFamily="34" charset="0"/>
              <a:cs typeface="Calibri" panose="020F0502020204030204" pitchFamily="34" charset="0"/>
            </a:endParaRPr>
          </a:p>
          <a:p>
            <a:pPr marL="0" lvl="1" indent="0">
              <a:buNone/>
            </a:pPr>
            <a:r>
              <a:rPr lang="el-GR" sz="1800" b="1" dirty="0">
                <a:latin typeface="Calibri" panose="020F0502020204030204" pitchFamily="34" charset="0"/>
                <a:cs typeface="Calibri" panose="020F0502020204030204" pitchFamily="34" charset="0"/>
              </a:rPr>
              <a:t>Βήμα 3</a:t>
            </a:r>
            <a:r>
              <a:rPr lang="el-GR" sz="1800" b="1" baseline="30000" dirty="0">
                <a:latin typeface="Calibri" panose="020F0502020204030204" pitchFamily="34" charset="0"/>
                <a:cs typeface="Calibri" panose="020F0502020204030204" pitchFamily="34" charset="0"/>
              </a:rPr>
              <a:t>ο</a:t>
            </a:r>
            <a:r>
              <a:rPr lang="el-GR" sz="1800" b="1" dirty="0">
                <a:latin typeface="Calibri" panose="020F0502020204030204" pitchFamily="34" charset="0"/>
                <a:cs typeface="Calibri" panose="020F0502020204030204" pitchFamily="34" charset="0"/>
              </a:rPr>
              <a:t>: Προσδιορισμός αναγκών για προμήθειες και πόρους</a:t>
            </a:r>
            <a:endParaRPr lang="el-GR" sz="1800" b="1" dirty="0">
              <a:latin typeface="Calibri" panose="020F0502020204030204" pitchFamily="34" charset="0"/>
              <a:cs typeface="Calibri" panose="020F0502020204030204" pitchFamily="34" charset="0"/>
            </a:endParaRPr>
          </a:p>
          <a:p>
            <a:pPr marL="0" lvl="1" indent="0">
              <a:buNone/>
            </a:pPr>
            <a:r>
              <a:rPr lang="el-GR" sz="1800" b="1" dirty="0">
                <a:latin typeface="Calibri" panose="020F0502020204030204" pitchFamily="34" charset="0"/>
                <a:cs typeface="Calibri" panose="020F0502020204030204" pitchFamily="34" charset="0"/>
              </a:rPr>
              <a:t>Βήμα 4</a:t>
            </a:r>
            <a:r>
              <a:rPr lang="el-GR" sz="1800" b="1" baseline="30000" dirty="0">
                <a:latin typeface="Calibri" panose="020F0502020204030204" pitchFamily="34" charset="0"/>
                <a:cs typeface="Calibri" panose="020F0502020204030204" pitchFamily="34" charset="0"/>
              </a:rPr>
              <a:t>ο</a:t>
            </a:r>
            <a:r>
              <a:rPr lang="el-GR" sz="1800" b="1" dirty="0">
                <a:latin typeface="Calibri" panose="020F0502020204030204" pitchFamily="34" charset="0"/>
                <a:cs typeface="Calibri" panose="020F0502020204030204" pitchFamily="34" charset="0"/>
              </a:rPr>
              <a:t>: Εκπαίδευση</a:t>
            </a:r>
            <a:endParaRPr lang="el-GR" sz="1800" b="1" dirty="0">
              <a:latin typeface="Calibri" panose="020F0502020204030204" pitchFamily="34" charset="0"/>
              <a:cs typeface="Calibri" panose="020F0502020204030204" pitchFamily="34" charset="0"/>
            </a:endParaRPr>
          </a:p>
          <a:p>
            <a:pPr marL="0" lvl="1" indent="0">
              <a:buNone/>
            </a:pPr>
            <a:r>
              <a:rPr lang="el-GR" sz="1800" b="1" dirty="0">
                <a:latin typeface="Calibri" panose="020F0502020204030204" pitchFamily="34" charset="0"/>
                <a:cs typeface="Calibri" panose="020F0502020204030204" pitchFamily="34" charset="0"/>
              </a:rPr>
              <a:t>Βήμα 5</a:t>
            </a:r>
            <a:r>
              <a:rPr lang="el-GR" sz="1800" b="1" baseline="30000" dirty="0">
                <a:latin typeface="Calibri" panose="020F0502020204030204" pitchFamily="34" charset="0"/>
                <a:cs typeface="Calibri" panose="020F0502020204030204" pitchFamily="34" charset="0"/>
              </a:rPr>
              <a:t>ο</a:t>
            </a:r>
            <a:r>
              <a:rPr lang="el-GR" sz="1800" b="1" dirty="0">
                <a:latin typeface="Calibri" panose="020F0502020204030204" pitchFamily="34" charset="0"/>
                <a:cs typeface="Calibri" panose="020F0502020204030204" pitchFamily="34" charset="0"/>
              </a:rPr>
              <a:t>: Ενημέρωση Κοινότητας</a:t>
            </a:r>
            <a:endParaRPr lang="el-GR" sz="1800" b="1" dirty="0">
              <a:latin typeface="Calibri" panose="020F0502020204030204" pitchFamily="34" charset="0"/>
              <a:cs typeface="Calibri" panose="020F0502020204030204" pitchFamily="34" charset="0"/>
            </a:endParaRPr>
          </a:p>
          <a:p>
            <a:pPr marL="0" lvl="1" indent="0">
              <a:buNone/>
            </a:pPr>
            <a:r>
              <a:rPr lang="el-GR" sz="1800" b="1" dirty="0">
                <a:latin typeface="Calibri" panose="020F0502020204030204" pitchFamily="34" charset="0"/>
                <a:cs typeface="Calibri" panose="020F0502020204030204" pitchFamily="34" charset="0"/>
              </a:rPr>
              <a:t>Βήμα 6</a:t>
            </a:r>
            <a:r>
              <a:rPr lang="el-GR" sz="1800" b="1" baseline="30000" dirty="0">
                <a:latin typeface="Calibri" panose="020F0502020204030204" pitchFamily="34" charset="0"/>
                <a:cs typeface="Calibri" panose="020F0502020204030204" pitchFamily="34" charset="0"/>
              </a:rPr>
              <a:t>ο</a:t>
            </a:r>
            <a:r>
              <a:rPr lang="el-GR" sz="1800" b="1" dirty="0">
                <a:latin typeface="Calibri" panose="020F0502020204030204" pitchFamily="34" charset="0"/>
                <a:cs typeface="Calibri" panose="020F0502020204030204" pitchFamily="34" charset="0"/>
              </a:rPr>
              <a:t>: Εκκίνηση </a:t>
            </a:r>
            <a:r>
              <a:rPr lang="en-US" sz="1800" b="1" dirty="0">
                <a:latin typeface="Calibri" panose="020F0502020204030204" pitchFamily="34" charset="0"/>
                <a:cs typeface="Calibri" panose="020F0502020204030204" pitchFamily="34" charset="0"/>
              </a:rPr>
              <a:t>SBIRT</a:t>
            </a:r>
            <a:endParaRPr lang="en-US" sz="1800" b="1" dirty="0">
              <a:latin typeface="Calibri" panose="020F0502020204030204" pitchFamily="34" charset="0"/>
              <a:cs typeface="Calibri" panose="020F0502020204030204" pitchFamily="34" charset="0"/>
            </a:endParaRPr>
          </a:p>
          <a:p>
            <a:pPr marL="0" lvl="1" indent="0">
              <a:buNone/>
            </a:pPr>
            <a:r>
              <a:rPr lang="el-GR" sz="1800" b="1" dirty="0">
                <a:latin typeface="Calibri" panose="020F0502020204030204" pitchFamily="34" charset="0"/>
                <a:cs typeface="Calibri" panose="020F0502020204030204" pitchFamily="34" charset="0"/>
              </a:rPr>
              <a:t>Βήμα 7</a:t>
            </a:r>
            <a:r>
              <a:rPr lang="el-GR" sz="1800" b="1" baseline="30000" dirty="0">
                <a:latin typeface="Calibri" panose="020F0502020204030204" pitchFamily="34" charset="0"/>
                <a:cs typeface="Calibri" panose="020F0502020204030204" pitchFamily="34" charset="0"/>
              </a:rPr>
              <a:t>ο</a:t>
            </a:r>
            <a:r>
              <a:rPr lang="el-GR" sz="1800" b="1" dirty="0">
                <a:latin typeface="Calibri" panose="020F0502020204030204" pitchFamily="34" charset="0"/>
                <a:cs typeface="Calibri" panose="020F0502020204030204" pitchFamily="34" charset="0"/>
              </a:rPr>
              <a:t>: Αξιολόγηση και προσαρμογή  εκ νέου</a:t>
            </a:r>
            <a:endParaRPr lang="el-GR" sz="1800" b="1" dirty="0">
              <a:latin typeface="Calibri" panose="020F0502020204030204" pitchFamily="34" charset="0"/>
              <a:cs typeface="Calibri" panose="020F0502020204030204" pitchFamily="34" charset="0"/>
            </a:endParaRPr>
          </a:p>
          <a:p>
            <a:pPr marL="0" lvl="1" indent="0">
              <a:buNone/>
            </a:pPr>
            <a:r>
              <a:rPr lang="el-GR" sz="1800" b="1" cap="all" dirty="0">
                <a:latin typeface="Calibri" panose="020F0502020204030204" pitchFamily="34" charset="0"/>
                <a:cs typeface="Calibri" panose="020F0502020204030204" pitchFamily="34" charset="0"/>
              </a:rPr>
              <a:t> </a:t>
            </a:r>
            <a:endParaRPr lang="el-GR" sz="1800" dirty="0">
              <a:latin typeface="Calibri" panose="020F0502020204030204" pitchFamily="34" charset="0"/>
              <a:cs typeface="Calibri" panose="020F0502020204030204" pitchFamily="34" charset="0"/>
            </a:endParaRPr>
          </a:p>
          <a:p>
            <a:pPr marL="0" lvl="1" indent="0">
              <a:buNone/>
            </a:pPr>
            <a:endParaRPr lang="el-GR" sz="1700" b="1" dirty="0">
              <a:latin typeface="Times New Roman" panose="02020603050405020304" pitchFamily="18" charset="0"/>
              <a:cs typeface="Times New Roman" panose="02020603050405020304" pitchFamily="18" charset="0"/>
            </a:endParaRPr>
          </a:p>
          <a:p>
            <a:pPr marL="0" indent="0">
              <a:buNone/>
            </a:pPr>
            <a:endParaRPr lang="el-GR" sz="1700" dirty="0">
              <a:latin typeface="Times New Roman" panose="02020603050405020304" pitchFamily="18" charset="0"/>
              <a:cs typeface="Times New Roman" panose="02020603050405020304" pitchFamily="18" charset="0"/>
            </a:endParaRPr>
          </a:p>
        </p:txBody>
      </p:sp>
      <p:sp>
        <p:nvSpPr>
          <p:cNvPr id="2" name="Στρογγυλεμένο ορθογώνιο 1"/>
          <p:cNvSpPr/>
          <p:nvPr/>
        </p:nvSpPr>
        <p:spPr>
          <a:xfrm>
            <a:off x="464233" y="393896"/>
            <a:ext cx="333404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i="1" dirty="0">
                <a:latin typeface="Calibri" panose="020F0502020204030204" pitchFamily="34" charset="0"/>
                <a:cs typeface="Calibri" panose="020F0502020204030204" pitchFamily="34" charset="0"/>
              </a:rPr>
              <a:t>Διαχειριστές</a:t>
            </a:r>
            <a:endParaRPr lang="el-GR" sz="2800" b="1" i="1" dirty="0">
              <a:latin typeface="Calibri" panose="020F0502020204030204" pitchFamily="34" charset="0"/>
              <a:cs typeface="Calibri" panose="020F0502020204030204" pitchFamily="34" charset="0"/>
            </a:endParaRPr>
          </a:p>
        </p:txBody>
      </p:sp>
      <p:pic>
        <p:nvPicPr>
          <p:cNvPr id="4" name="Picture 6" descr="Connecticut Screening, Brief Intervention and Referral to Treatment (CT  SBIRT) Progra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527292" y="5166515"/>
            <a:ext cx="3105150" cy="1476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233" y="1380744"/>
            <a:ext cx="8853503" cy="5477255"/>
          </a:xfrm>
        </p:spPr>
        <p:txBody>
          <a:bodyPr>
            <a:normAutofit fontScale="85000" lnSpcReduction="20000"/>
          </a:bodyPr>
          <a:lstStyle/>
          <a:p>
            <a:pPr marL="0" indent="0">
              <a:buNone/>
            </a:pPr>
            <a:endParaRPr lang="en-US" sz="2000" b="1" u="sng" dirty="0">
              <a:latin typeface="Calibri" panose="020F0502020204030204" pitchFamily="34" charset="0"/>
              <a:cs typeface="Calibri" panose="020F0502020204030204" pitchFamily="34" charset="0"/>
            </a:endParaRPr>
          </a:p>
          <a:p>
            <a:pPr marL="0" indent="0">
              <a:buNone/>
            </a:pPr>
            <a:r>
              <a:rPr lang="el-GR" sz="2000" b="1" u="sng" dirty="0">
                <a:latin typeface="Calibri" panose="020F0502020204030204" pitchFamily="34" charset="0"/>
                <a:cs typeface="Calibri" panose="020F0502020204030204" pitchFamily="34" charset="0"/>
              </a:rPr>
              <a:t>Προσθήκη SBIRT στη Διαδικασία</a:t>
            </a:r>
            <a:r>
              <a:rPr lang="en-US" sz="2000" b="1" u="sng" dirty="0">
                <a:latin typeface="Calibri" panose="020F0502020204030204" pitchFamily="34" charset="0"/>
                <a:cs typeface="Calibri" panose="020F0502020204030204" pitchFamily="34" charset="0"/>
              </a:rPr>
              <a:t> </a:t>
            </a:r>
            <a:r>
              <a:rPr lang="el-GR" sz="2000" b="1" u="sng" dirty="0">
                <a:latin typeface="Calibri" panose="020F0502020204030204" pitchFamily="34" charset="0"/>
                <a:cs typeface="Calibri" panose="020F0502020204030204" pitchFamily="34" charset="0"/>
              </a:rPr>
              <a:t>από επαγγελματίες </a:t>
            </a:r>
            <a:endParaRPr lang="el-GR" sz="2000" b="1" u="sng" dirty="0">
              <a:latin typeface="Calibri" panose="020F0502020204030204" pitchFamily="34" charset="0"/>
              <a:cs typeface="Calibri" panose="020F0502020204030204" pitchFamily="34" charset="0"/>
            </a:endParaRPr>
          </a:p>
          <a:p>
            <a:pPr algn="just"/>
            <a:r>
              <a:rPr lang="el-GR" sz="2000" dirty="0">
                <a:latin typeface="Calibri" panose="020F0502020204030204" pitchFamily="34" charset="0"/>
                <a:cs typeface="Calibri" panose="020F0502020204030204" pitchFamily="34" charset="0"/>
              </a:rPr>
              <a:t>Το SBIRT προορίζεται να είναι ένα πρότυπο φροντίδας και ως εκ τούτου θα πρέπει να ενσωματωθεί στην τυπική διαδικασία των ασθενών μίας υπηρεσίας. </a:t>
            </a:r>
            <a:r>
              <a:rPr lang="el-GR" sz="2000" b="1" u="sng" dirty="0">
                <a:latin typeface="Calibri" panose="020F0502020204030204" pitchFamily="34" charset="0"/>
                <a:cs typeface="Calibri" panose="020F0502020204030204" pitchFamily="34" charset="0"/>
              </a:rPr>
              <a:t>Η διαδικασία SBIRT δεν απαιτεί μεγάλη επένδυση χρόνου ανά ασθενή</a:t>
            </a:r>
            <a:r>
              <a:rPr lang="el-GR" sz="2000" dirty="0">
                <a:latin typeface="Calibri" panose="020F0502020204030204" pitchFamily="34" charset="0"/>
                <a:cs typeface="Calibri" panose="020F0502020204030204" pitchFamily="34" charset="0"/>
              </a:rPr>
              <a:t>. Είναι εφικτό να προσαρμοστούν οι διάφορες ενέργειες SBIRT στα "κενά" της τρέχουσας ροής σας με τρόπο που να είναι ελάχιστα ανασταλτικά. Τα βήματα ανάπτυξης μιας διαδικασίας SBIRT για την προσαρμογή σε μία κλινική κατά το σχεδιασμό μίας διαδικασίας πρέπει να περιλαμβάνονται τα ακόλουθα στοιχεία:</a:t>
            </a:r>
            <a:endParaRPr lang="el-GR" sz="2000" dirty="0">
              <a:latin typeface="Calibri" panose="020F0502020204030204" pitchFamily="34" charset="0"/>
              <a:cs typeface="Calibri" panose="020F0502020204030204" pitchFamily="34" charset="0"/>
            </a:endParaRPr>
          </a:p>
          <a:p>
            <a:pPr algn="just">
              <a:buFont typeface="Wingdings" panose="05000000000000000000" pitchFamily="2" charset="2"/>
              <a:buChar char="v"/>
            </a:pPr>
            <a:r>
              <a:rPr lang="el-GR" sz="2000" b="1" dirty="0">
                <a:latin typeface="Calibri" panose="020F0502020204030204" pitchFamily="34" charset="0"/>
                <a:cs typeface="Calibri" panose="020F0502020204030204" pitchFamily="34" charset="0"/>
              </a:rPr>
              <a:t>Βήματα δράσης</a:t>
            </a:r>
            <a:r>
              <a:rPr lang="el-GR" sz="2000" dirty="0">
                <a:latin typeface="Calibri" panose="020F0502020204030204" pitchFamily="34" charset="0"/>
                <a:cs typeface="Calibri" panose="020F0502020204030204" pitchFamily="34" charset="0"/>
              </a:rPr>
              <a:t> - Απόφαση σχετικά με το ποιες ενέργειες ελέγχου και παρέμβασης θα συμπεριληφθούν στη διαδικασία.</a:t>
            </a:r>
            <a:endParaRPr lang="el-GR" sz="2000" dirty="0">
              <a:latin typeface="Calibri" panose="020F0502020204030204" pitchFamily="34" charset="0"/>
              <a:cs typeface="Calibri" panose="020F0502020204030204" pitchFamily="34" charset="0"/>
            </a:endParaRPr>
          </a:p>
          <a:p>
            <a:pPr algn="just">
              <a:buFont typeface="Wingdings" panose="05000000000000000000" pitchFamily="2" charset="2"/>
              <a:buChar char="v"/>
            </a:pPr>
            <a:r>
              <a:rPr lang="el-GR" sz="2000" b="1" dirty="0">
                <a:latin typeface="Calibri" panose="020F0502020204030204" pitchFamily="34" charset="0"/>
                <a:cs typeface="Calibri" panose="020F0502020204030204" pitchFamily="34" charset="0"/>
              </a:rPr>
              <a:t>Στελέχωση και Χρόνος</a:t>
            </a:r>
            <a:r>
              <a:rPr lang="el-GR" sz="2000" dirty="0">
                <a:latin typeface="Calibri" panose="020F0502020204030204" pitchFamily="34" charset="0"/>
                <a:cs typeface="Calibri" panose="020F0502020204030204" pitchFamily="34" charset="0"/>
              </a:rPr>
              <a:t> - Επιλογή ποιοι θα είναι οι ρόλοι του προσωπικού θα ολοκληρώσουν αυτές τις ενέργειες. Επιλογή χρόνου και μέρους στην τρέχουσα ροή ασθενούς για να εισαχθούν αυτές οι ενέργειες.</a:t>
            </a:r>
            <a:endParaRPr lang="el-GR" sz="2000" dirty="0">
              <a:latin typeface="Calibri" panose="020F0502020204030204" pitchFamily="34" charset="0"/>
              <a:cs typeface="Calibri" panose="020F0502020204030204" pitchFamily="34" charset="0"/>
            </a:endParaRPr>
          </a:p>
          <a:p>
            <a:pPr algn="just">
              <a:buFont typeface="Wingdings" panose="05000000000000000000" pitchFamily="2" charset="2"/>
              <a:buChar char="v"/>
            </a:pPr>
            <a:r>
              <a:rPr lang="el-GR" sz="2000" b="1" dirty="0">
                <a:latin typeface="Calibri" panose="020F0502020204030204" pitchFamily="34" charset="0"/>
                <a:cs typeface="Calibri" panose="020F0502020204030204" pitchFamily="34" charset="0"/>
              </a:rPr>
              <a:t>Τεκμηρίωση και επικοινωνία</a:t>
            </a:r>
            <a:r>
              <a:rPr lang="el-GR" sz="2000" dirty="0">
                <a:latin typeface="Calibri" panose="020F0502020204030204" pitchFamily="34" charset="0"/>
                <a:cs typeface="Calibri" panose="020F0502020204030204" pitchFamily="34" charset="0"/>
              </a:rPr>
              <a:t> - Σχεδιασμός πώς τα δεδομένα SBIRT που δημιουργούνται από αυτές τις ενέργειες θα τεκμηριωθούν στον ηλεκτρονικό φάκελο υγείας (ΗΜΥ) και θα κοινοποιηθούν μεταξύ των μελών του προσωπικού.</a:t>
            </a:r>
            <a:endParaRPr lang="el-GR" sz="2000" dirty="0">
              <a:latin typeface="Calibri" panose="020F0502020204030204" pitchFamily="34" charset="0"/>
              <a:cs typeface="Calibri" panose="020F0502020204030204" pitchFamily="34" charset="0"/>
            </a:endParaRPr>
          </a:p>
          <a:p>
            <a:pPr algn="just">
              <a:buFont typeface="Wingdings" panose="05000000000000000000" pitchFamily="2" charset="2"/>
              <a:buChar char="v"/>
            </a:pPr>
            <a:r>
              <a:rPr lang="el-GR" sz="2000" dirty="0">
                <a:latin typeface="Calibri" panose="020F0502020204030204" pitchFamily="34" charset="0"/>
                <a:cs typeface="Calibri" panose="020F0502020204030204" pitchFamily="34" charset="0"/>
              </a:rPr>
              <a:t>Αυτές οι αποφάσεις πρέπει να ληφθούν για καθένα από τα τρία βασικά στοιχεία του SBIRT: </a:t>
            </a:r>
            <a:r>
              <a:rPr lang="el-GR" sz="2000" b="1" dirty="0">
                <a:latin typeface="Calibri" panose="020F0502020204030204" pitchFamily="34" charset="0"/>
                <a:cs typeface="Calibri" panose="020F0502020204030204" pitchFamily="34" charset="0"/>
              </a:rPr>
              <a:t>Προεπιλογή , Πλήρης</a:t>
            </a:r>
            <a:r>
              <a:rPr lang="el-GR" sz="2000" dirty="0">
                <a:latin typeface="Calibri" panose="020F0502020204030204" pitchFamily="34" charset="0"/>
                <a:cs typeface="Calibri" panose="020F0502020204030204" pitchFamily="34" charset="0"/>
              </a:rPr>
              <a:t> </a:t>
            </a:r>
            <a:r>
              <a:rPr lang="el-GR" sz="2000" b="1" dirty="0">
                <a:latin typeface="Calibri" panose="020F0502020204030204" pitchFamily="34" charset="0"/>
                <a:cs typeface="Calibri" panose="020F0502020204030204" pitchFamily="34" charset="0"/>
              </a:rPr>
              <a:t>Διαλογή</a:t>
            </a:r>
            <a:r>
              <a:rPr lang="el-GR" sz="2000" dirty="0">
                <a:latin typeface="Calibri" panose="020F0502020204030204" pitchFamily="34" charset="0"/>
                <a:cs typeface="Calibri" panose="020F0502020204030204" pitchFamily="34" charset="0"/>
              </a:rPr>
              <a:t> και </a:t>
            </a:r>
            <a:r>
              <a:rPr lang="el-GR" sz="2000" b="1" dirty="0">
                <a:latin typeface="Calibri" panose="020F0502020204030204" pitchFamily="34" charset="0"/>
                <a:cs typeface="Calibri" panose="020F0502020204030204" pitchFamily="34" charset="0"/>
              </a:rPr>
              <a:t>Παρέμβαση</a:t>
            </a:r>
            <a:r>
              <a:rPr lang="el-GR" sz="2000" dirty="0">
                <a:latin typeface="Calibri" panose="020F0502020204030204" pitchFamily="34" charset="0"/>
                <a:cs typeface="Calibri" panose="020F0502020204030204" pitchFamily="34" charset="0"/>
              </a:rPr>
              <a:t> . </a:t>
            </a:r>
            <a:endParaRPr lang="el-GR" sz="2000" dirty="0">
              <a:latin typeface="Calibri" panose="020F0502020204030204" pitchFamily="34" charset="0"/>
              <a:cs typeface="Calibri" panose="020F0502020204030204" pitchFamily="34" charset="0"/>
            </a:endParaRPr>
          </a:p>
          <a:p>
            <a:pPr algn="just">
              <a:buFont typeface="Wingdings" panose="05000000000000000000" pitchFamily="2" charset="2"/>
              <a:buChar char="v"/>
            </a:pPr>
            <a:r>
              <a:rPr lang="el-GR" sz="2000" dirty="0">
                <a:latin typeface="Calibri" panose="020F0502020204030204" pitchFamily="34" charset="0"/>
                <a:cs typeface="Calibri" panose="020F0502020204030204" pitchFamily="34" charset="0"/>
              </a:rPr>
              <a:t>Παρακολούθηση </a:t>
            </a:r>
            <a:r>
              <a:rPr lang="el-GR" sz="2000" dirty="0">
                <a:latin typeface="Calibri" panose="020F0502020204030204" pitchFamily="34" charset="0"/>
                <a:cs typeface="Calibri" panose="020F0502020204030204" pitchFamily="34" charset="0"/>
                <a:hlinkClick r:id="rId1"/>
              </a:rPr>
              <a:t>20λεπτο διαδικτυακό σεμινάριο σχετικά με το σχεδιασμό διαδικασίας</a:t>
            </a:r>
            <a:r>
              <a:rPr lang="el-GR" sz="2000" dirty="0">
                <a:latin typeface="Calibri" panose="020F0502020204030204" pitchFamily="34" charset="0"/>
                <a:cs typeface="Calibri" panose="020F0502020204030204" pitchFamily="34" charset="0"/>
              </a:rPr>
              <a:t> για περισσότερες πληροφορίες.</a:t>
            </a:r>
            <a:endParaRPr lang="el-GR" sz="2000" dirty="0">
              <a:latin typeface="Calibri" panose="020F0502020204030204" pitchFamily="34" charset="0"/>
              <a:cs typeface="Calibri" panose="020F0502020204030204" pitchFamily="34" charset="0"/>
            </a:endParaRPr>
          </a:p>
          <a:p>
            <a:endParaRPr lang="el-GR" dirty="0"/>
          </a:p>
        </p:txBody>
      </p:sp>
      <p:sp>
        <p:nvSpPr>
          <p:cNvPr id="4" name="Στρογγυλεμένο ορθογώνιο 3"/>
          <p:cNvSpPr/>
          <p:nvPr/>
        </p:nvSpPr>
        <p:spPr>
          <a:xfrm>
            <a:off x="464233" y="393896"/>
            <a:ext cx="333404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i="1" dirty="0">
                <a:latin typeface="Calibri" panose="020F0502020204030204" pitchFamily="34" charset="0"/>
                <a:cs typeface="Calibri" panose="020F0502020204030204" pitchFamily="34" charset="0"/>
              </a:rPr>
              <a:t>Επαγγελματίες</a:t>
            </a:r>
            <a:endParaRPr lang="el-GR" sz="2800" b="1" i="1" dirty="0">
              <a:latin typeface="Calibri" panose="020F0502020204030204" pitchFamily="34" charset="0"/>
              <a:cs typeface="Calibri" panose="020F0502020204030204" pitchFamily="34" charset="0"/>
            </a:endParaRPr>
          </a:p>
        </p:txBody>
      </p:sp>
      <p:pic>
        <p:nvPicPr>
          <p:cNvPr id="1026" name="Picture 2" descr="SBIRT: A three-part strategy &gt; Implementing Universal SBIRT in Primary  Care: Tools and Resources for Your Pract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537" y="232012"/>
            <a:ext cx="5725568" cy="15661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3192" y="310896"/>
            <a:ext cx="11457432" cy="6455664"/>
          </a:xfrm>
        </p:spPr>
        <p:txBody>
          <a:bodyPr>
            <a:normAutofit fontScale="75000" lnSpcReduction="20000"/>
          </a:bodyPr>
          <a:lstStyle/>
          <a:p>
            <a:pPr marL="0" indent="0" algn="just">
              <a:buNone/>
            </a:pPr>
            <a:endParaRPr lang="el-GR" b="1" cap="all" dirty="0">
              <a:latin typeface="Calibri" panose="020F0502020204030204" pitchFamily="34" charset="0"/>
              <a:cs typeface="Calibri" panose="020F0502020204030204" pitchFamily="34" charset="0"/>
            </a:endParaRPr>
          </a:p>
          <a:p>
            <a:pPr marL="0" indent="0" algn="just">
              <a:buNone/>
            </a:pPr>
            <a:endParaRPr lang="el-GR" b="1" cap="all" dirty="0">
              <a:latin typeface="Calibri" panose="020F0502020204030204" pitchFamily="34" charset="0"/>
              <a:cs typeface="Calibri" panose="020F0502020204030204" pitchFamily="34" charset="0"/>
            </a:endParaRPr>
          </a:p>
          <a:p>
            <a:pPr marL="0" indent="0" algn="just">
              <a:buNone/>
            </a:pPr>
            <a:endParaRPr lang="el-GR" b="1" u="sng" dirty="0">
              <a:latin typeface="Calibri" panose="020F0502020204030204" pitchFamily="34" charset="0"/>
              <a:cs typeface="Calibri" panose="020F0502020204030204" pitchFamily="34" charset="0"/>
            </a:endParaRPr>
          </a:p>
          <a:p>
            <a:pPr marL="0" indent="0" algn="just">
              <a:buNone/>
            </a:pPr>
            <a:r>
              <a:rPr lang="el-GR" sz="2135" b="1" u="sng" dirty="0">
                <a:latin typeface="Calibri" panose="020F0502020204030204" pitchFamily="34" charset="0"/>
                <a:cs typeface="Calibri" panose="020F0502020204030204" pitchFamily="34" charset="0"/>
              </a:rPr>
              <a:t>1. Αρχική εκπαίδευση</a:t>
            </a:r>
            <a:endParaRPr lang="el-GR" sz="2135" b="1" u="sng" dirty="0">
              <a:latin typeface="Calibri" panose="020F0502020204030204" pitchFamily="34" charset="0"/>
              <a:cs typeface="Calibri" panose="020F0502020204030204" pitchFamily="34" charset="0"/>
            </a:endParaRPr>
          </a:p>
          <a:p>
            <a:pPr marL="0" indent="0" algn="just">
              <a:buNone/>
            </a:pPr>
            <a:r>
              <a:rPr lang="el-GR" sz="2135" dirty="0">
                <a:latin typeface="Calibri" panose="020F0502020204030204" pitchFamily="34" charset="0"/>
                <a:cs typeface="Calibri" panose="020F0502020204030204" pitchFamily="34" charset="0"/>
              </a:rPr>
              <a:t>Η εκπαίδευση είναι επωφελής σε όλα τα επίπεδα ενός οργανισμού υγειονομικής περίθαλψης. </a:t>
            </a:r>
            <a:r>
              <a:rPr lang="el-GR" sz="2135" u="sng" dirty="0">
                <a:latin typeface="Calibri" panose="020F0502020204030204" pitchFamily="34" charset="0"/>
                <a:cs typeface="Calibri" panose="020F0502020204030204" pitchFamily="34" charset="0"/>
              </a:rPr>
              <a:t>Όλοι οι επαγγελματίες υγείας μπορούν να επωφεληθούν από το SBIRT</a:t>
            </a:r>
            <a:r>
              <a:rPr lang="el-GR" sz="2135" dirty="0">
                <a:latin typeface="Calibri" panose="020F0502020204030204" pitchFamily="34" charset="0"/>
                <a:cs typeface="Calibri" panose="020F0502020204030204" pitchFamily="34" charset="0"/>
              </a:rPr>
              <a:t>. Οι επαγγελματίες υγείας που εμπλέκονται στη διαδικασία SBIRT μέσω </a:t>
            </a:r>
            <a:r>
              <a:rPr lang="el-GR" sz="2135" b="1" dirty="0">
                <a:latin typeface="Calibri" panose="020F0502020204030204" pitchFamily="34" charset="0"/>
                <a:cs typeface="Calibri" panose="020F0502020204030204" pitchFamily="34" charset="0"/>
              </a:rPr>
              <a:t>άμεσης εξυπηρέτησης </a:t>
            </a:r>
            <a:r>
              <a:rPr lang="el-GR" sz="2135" dirty="0">
                <a:latin typeface="Calibri" panose="020F0502020204030204" pitchFamily="34" charset="0"/>
                <a:cs typeface="Calibri" panose="020F0502020204030204" pitchFamily="34" charset="0"/>
              </a:rPr>
              <a:t>(αλληλεπίδραση με τον ασθενή) λαμβάνουν εκπαίδευση 4-8 ωρών στους τομείς:</a:t>
            </a:r>
            <a:endParaRPr lang="el-GR" sz="2135" dirty="0">
              <a:latin typeface="Calibri" panose="020F0502020204030204" pitchFamily="34" charset="0"/>
              <a:cs typeface="Calibri" panose="020F0502020204030204" pitchFamily="34" charset="0"/>
            </a:endParaRPr>
          </a:p>
          <a:p>
            <a:pPr marL="0" indent="0" algn="just">
              <a:buNone/>
            </a:pPr>
            <a:r>
              <a:rPr lang="el-GR" sz="2135" dirty="0">
                <a:latin typeface="Calibri" panose="020F0502020204030204" pitchFamily="34" charset="0"/>
                <a:cs typeface="Calibri" panose="020F0502020204030204" pitchFamily="34" charset="0"/>
              </a:rPr>
              <a:t>1. Επισκόπηση, φιλοσοφία του SBIRT</a:t>
            </a:r>
            <a:endParaRPr lang="el-GR" sz="2135" dirty="0">
              <a:latin typeface="Calibri" panose="020F0502020204030204" pitchFamily="34" charset="0"/>
              <a:cs typeface="Calibri" panose="020F0502020204030204" pitchFamily="34" charset="0"/>
            </a:endParaRPr>
          </a:p>
          <a:p>
            <a:pPr marL="0" indent="0" algn="just">
              <a:buNone/>
            </a:pPr>
            <a:r>
              <a:rPr lang="el-GR" sz="2135" dirty="0">
                <a:latin typeface="Calibri" panose="020F0502020204030204" pitchFamily="34" charset="0"/>
                <a:cs typeface="Calibri" panose="020F0502020204030204" pitchFamily="34" charset="0"/>
              </a:rPr>
              <a:t>2. Εφαρμογή του SBIRT</a:t>
            </a:r>
            <a:endParaRPr lang="el-GR" sz="2135" dirty="0">
              <a:latin typeface="Calibri" panose="020F0502020204030204" pitchFamily="34" charset="0"/>
              <a:cs typeface="Calibri" panose="020F0502020204030204" pitchFamily="34" charset="0"/>
            </a:endParaRPr>
          </a:p>
          <a:p>
            <a:pPr marL="0" indent="0" algn="just">
              <a:buNone/>
            </a:pPr>
            <a:r>
              <a:rPr lang="el-GR" sz="2135" dirty="0">
                <a:latin typeface="Calibri" panose="020F0502020204030204" pitchFamily="34" charset="0"/>
                <a:cs typeface="Calibri" panose="020F0502020204030204" pitchFamily="34" charset="0"/>
              </a:rPr>
              <a:t>3. Παρακινητική Συνέντευξη κ Εκπαίδευση στη σύντομη παρέμβαση</a:t>
            </a:r>
            <a:endParaRPr lang="el-GR" sz="2135" dirty="0">
              <a:latin typeface="Calibri" panose="020F0502020204030204" pitchFamily="34" charset="0"/>
              <a:cs typeface="Calibri" panose="020F0502020204030204" pitchFamily="34" charset="0"/>
            </a:endParaRPr>
          </a:p>
          <a:p>
            <a:pPr marL="0" indent="0" algn="just">
              <a:buNone/>
            </a:pPr>
            <a:r>
              <a:rPr lang="el-GR" sz="2135" dirty="0">
                <a:latin typeface="Calibri" panose="020F0502020204030204" pitchFamily="34" charset="0"/>
                <a:cs typeface="Calibri" panose="020F0502020204030204" pitchFamily="34" charset="0"/>
              </a:rPr>
              <a:t>4. Πληροφορίες για φάρμακα/ουσίες.</a:t>
            </a:r>
            <a:endParaRPr lang="el-GR" sz="2135" dirty="0">
              <a:latin typeface="Calibri" panose="020F0502020204030204" pitchFamily="34" charset="0"/>
              <a:cs typeface="Calibri" panose="020F0502020204030204" pitchFamily="34" charset="0"/>
            </a:endParaRPr>
          </a:p>
          <a:p>
            <a:pPr marL="0" indent="0" algn="just">
              <a:buNone/>
            </a:pPr>
            <a:r>
              <a:rPr lang="el-GR" sz="2135" b="1" dirty="0">
                <a:latin typeface="Calibri" panose="020F0502020204030204" pitchFamily="34" charset="0"/>
                <a:cs typeface="Calibri" panose="020F0502020204030204" pitchFamily="34" charset="0"/>
              </a:rPr>
              <a:t>Τα άτομα που δεν εμπλέκονται σε άμεσους ρόλους </a:t>
            </a:r>
            <a:r>
              <a:rPr lang="el-GR" sz="2135" dirty="0">
                <a:latin typeface="Calibri" panose="020F0502020204030204" pitchFamily="34" charset="0"/>
                <a:cs typeface="Calibri" panose="020F0502020204030204" pitchFamily="34" charset="0"/>
              </a:rPr>
              <a:t>κατά τη διαδικασία SBIRT επωφελούνται από εκπαίδευση γενικών γνώσεων. </a:t>
            </a:r>
            <a:endParaRPr lang="el-GR" sz="2135" dirty="0">
              <a:latin typeface="Calibri" panose="020F0502020204030204" pitchFamily="34" charset="0"/>
              <a:cs typeface="Calibri" panose="020F0502020204030204" pitchFamily="34" charset="0"/>
            </a:endParaRPr>
          </a:p>
          <a:p>
            <a:pPr marL="0" indent="0" algn="just">
              <a:buNone/>
            </a:pPr>
            <a:r>
              <a:rPr lang="el-GR" sz="2135" b="1" dirty="0">
                <a:latin typeface="Calibri" panose="020F0502020204030204" pitchFamily="34" charset="0"/>
                <a:cs typeface="Calibri" panose="020F0502020204030204" pitchFamily="34" charset="0"/>
              </a:rPr>
              <a:t>Διοίκηση Οργανισμού</a:t>
            </a:r>
            <a:r>
              <a:rPr lang="el-GR" sz="2135" dirty="0">
                <a:latin typeface="Calibri" panose="020F0502020204030204" pitchFamily="34" charset="0"/>
                <a:cs typeface="Calibri" panose="020F0502020204030204" pitchFamily="34" charset="0"/>
              </a:rPr>
              <a:t>: Επισκόπηση του SBIRT και γενικές γνώσεις σχετικά με τις πρακτικές εφαρμογής.</a:t>
            </a:r>
            <a:endParaRPr lang="el-GR" sz="2135" dirty="0">
              <a:latin typeface="Calibri" panose="020F0502020204030204" pitchFamily="34" charset="0"/>
              <a:cs typeface="Calibri" panose="020F0502020204030204" pitchFamily="34" charset="0"/>
            </a:endParaRPr>
          </a:p>
          <a:p>
            <a:pPr marL="0" indent="0" algn="just">
              <a:buNone/>
            </a:pPr>
            <a:r>
              <a:rPr lang="el-GR" sz="2135" b="1" dirty="0">
                <a:latin typeface="Calibri" panose="020F0502020204030204" pitchFamily="34" charset="0"/>
                <a:cs typeface="Calibri" panose="020F0502020204030204" pitchFamily="34" charset="0"/>
              </a:rPr>
              <a:t>Διευθυντές Κλινικής/Ιατρικοί Διευθυντές:</a:t>
            </a:r>
            <a:r>
              <a:rPr lang="el-GR" sz="2135" dirty="0">
                <a:latin typeface="Calibri" panose="020F0502020204030204" pitchFamily="34" charset="0"/>
                <a:cs typeface="Calibri" panose="020F0502020204030204" pitchFamily="34" charset="0"/>
              </a:rPr>
              <a:t> Επισκόπηση του SBIRT και της επιχειρησιακής επιμέλειας.</a:t>
            </a:r>
            <a:endParaRPr lang="el-GR" sz="2135" dirty="0">
              <a:latin typeface="Calibri" panose="020F0502020204030204" pitchFamily="34" charset="0"/>
              <a:cs typeface="Calibri" panose="020F0502020204030204" pitchFamily="34" charset="0"/>
            </a:endParaRPr>
          </a:p>
          <a:p>
            <a:pPr marL="0" indent="0" algn="just">
              <a:buNone/>
            </a:pPr>
            <a:r>
              <a:rPr lang="el-GR" sz="2135" b="1" dirty="0">
                <a:latin typeface="Calibri" panose="020F0502020204030204" pitchFamily="34" charset="0"/>
                <a:cs typeface="Calibri" panose="020F0502020204030204" pitchFamily="34" charset="0"/>
              </a:rPr>
              <a:t>Πάροχοι/Πάροχοι συμπεριφορικής υγείας (ιατρός, νοσηλευτής, πιστοποιημένος κλινικός ΚΛ LCSW, πιστοποιημένος σύμβουλος ψυχικής υγείας):</a:t>
            </a:r>
            <a:r>
              <a:rPr lang="el-GR" sz="2135" dirty="0">
                <a:latin typeface="Calibri" panose="020F0502020204030204" pitchFamily="34" charset="0"/>
                <a:cs typeface="Calibri" panose="020F0502020204030204" pitchFamily="34" charset="0"/>
              </a:rPr>
              <a:t> Επισκόπηση του SBIRT, εκπαίδευση στα Εργαλεία Διαλογής, Σύντομη Παρέμβαση/Παρακινητική Συνέντευξη κ.α. </a:t>
            </a:r>
            <a:endParaRPr lang="el-GR" sz="2135" dirty="0">
              <a:latin typeface="Calibri" panose="020F0502020204030204" pitchFamily="34" charset="0"/>
              <a:cs typeface="Calibri" panose="020F0502020204030204" pitchFamily="34" charset="0"/>
            </a:endParaRPr>
          </a:p>
          <a:p>
            <a:pPr marL="0" indent="0" algn="just">
              <a:buNone/>
            </a:pPr>
            <a:r>
              <a:rPr lang="el-GR" sz="2135" b="1" dirty="0">
                <a:latin typeface="Calibri" panose="020F0502020204030204" pitchFamily="34" charset="0"/>
                <a:cs typeface="Calibri" panose="020F0502020204030204" pitchFamily="34" charset="0"/>
              </a:rPr>
              <a:t>Προσωπικό κλινικής (προσωπικός βοηθός, εγγεγραμμένος/η νοσοκόμος/α, </a:t>
            </a:r>
            <a:r>
              <a:rPr lang="el-GR" sz="2135" b="1" dirty="0" err="1">
                <a:latin typeface="Calibri" panose="020F0502020204030204" pitchFamily="34" charset="0"/>
                <a:cs typeface="Calibri" panose="020F0502020204030204" pitchFamily="34" charset="0"/>
              </a:rPr>
              <a:t>αδειοδοτημένος</a:t>
            </a:r>
            <a:r>
              <a:rPr lang="el-GR" sz="2135" b="1" dirty="0">
                <a:latin typeface="Calibri" panose="020F0502020204030204" pitchFamily="34" charset="0"/>
                <a:cs typeface="Calibri" panose="020F0502020204030204" pitchFamily="34" charset="0"/>
              </a:rPr>
              <a:t>/η νοσηλευτής/</a:t>
            </a:r>
            <a:r>
              <a:rPr lang="el-GR" sz="2135" b="1" dirty="0" err="1">
                <a:latin typeface="Calibri" panose="020F0502020204030204" pitchFamily="34" charset="0"/>
                <a:cs typeface="Calibri" panose="020F0502020204030204" pitchFamily="34" charset="0"/>
              </a:rPr>
              <a:t>τρια</a:t>
            </a:r>
            <a:r>
              <a:rPr lang="el-GR" sz="2135" b="1" dirty="0">
                <a:latin typeface="Calibri" panose="020F0502020204030204" pitchFamily="34" charset="0"/>
                <a:cs typeface="Calibri" panose="020F0502020204030204" pitchFamily="34" charset="0"/>
              </a:rPr>
              <a:t> κ.α.):</a:t>
            </a:r>
            <a:r>
              <a:rPr lang="el-GR" sz="2135" dirty="0">
                <a:latin typeface="Calibri" panose="020F0502020204030204" pitchFamily="34" charset="0"/>
                <a:cs typeface="Calibri" panose="020F0502020204030204" pitchFamily="34" charset="0"/>
              </a:rPr>
              <a:t> Ροή ασθενών και λειτουργία SBIRT. </a:t>
            </a:r>
            <a:endParaRPr lang="el-GR" sz="2135" dirty="0">
              <a:latin typeface="Calibri" panose="020F0502020204030204" pitchFamily="34" charset="0"/>
              <a:cs typeface="Calibri" panose="020F0502020204030204" pitchFamily="34" charset="0"/>
            </a:endParaRPr>
          </a:p>
          <a:p>
            <a:pPr marL="0" indent="0" algn="just">
              <a:buNone/>
            </a:pPr>
            <a:r>
              <a:rPr lang="el-GR" sz="2135" b="1" u="sng" dirty="0">
                <a:latin typeface="Calibri" panose="020F0502020204030204" pitchFamily="34" charset="0"/>
                <a:cs typeface="Calibri" panose="020F0502020204030204" pitchFamily="34" charset="0"/>
              </a:rPr>
              <a:t>2. Συνεχής εκπαίδευση</a:t>
            </a:r>
            <a:endParaRPr lang="el-GR" sz="2135" b="1" u="sng" cap="all" dirty="0">
              <a:latin typeface="Calibri" panose="020F0502020204030204" pitchFamily="34" charset="0"/>
              <a:cs typeface="Calibri" panose="020F0502020204030204" pitchFamily="34" charset="0"/>
            </a:endParaRPr>
          </a:p>
          <a:p>
            <a:pPr marL="0" indent="0" algn="just">
              <a:buNone/>
            </a:pPr>
            <a:r>
              <a:rPr lang="el-GR" sz="2135" dirty="0">
                <a:latin typeface="Calibri" panose="020F0502020204030204" pitchFamily="34" charset="0"/>
                <a:cs typeface="Calibri" panose="020F0502020204030204" pitchFamily="34" charset="0"/>
              </a:rPr>
              <a:t>Η επιτυχής εφαρμογή του SBIRT απαιτεί συνεχή εκπαίδευση και επίβλεψη. Οι τακτικές ανασκοπήσεις των κλινικών δεξιοτήτων που χρησιμοποιούνται στο SBIRT είναι κρίσιμες για τη μακροπρόθεσμη επιτυχία του. Η διαδικασία εκπαίδευσης και επανεξέτασης μπορεί να ενσωματωθεί στις υπάρχουσες διαδικασίες ή μπορεί να υποστηριχθεί με εξωτερική βοήθεια. Για να συζητηθεί η προπόνηση (</a:t>
            </a:r>
            <a:r>
              <a:rPr lang="en-AU" sz="2135" dirty="0">
                <a:latin typeface="Calibri" panose="020F0502020204030204" pitchFamily="34" charset="0"/>
                <a:cs typeface="Calibri" panose="020F0502020204030204" pitchFamily="34" charset="0"/>
              </a:rPr>
              <a:t>coaching</a:t>
            </a:r>
            <a:r>
              <a:rPr lang="el-GR" sz="2135" dirty="0">
                <a:latin typeface="Calibri" panose="020F0502020204030204" pitchFamily="34" charset="0"/>
                <a:cs typeface="Calibri" panose="020F0502020204030204" pitchFamily="34" charset="0"/>
              </a:rPr>
              <a:t>), την επίβλεψη ή την παρακολούθηση, χρειάζεται επικοινωνία με την ομάδα του </a:t>
            </a:r>
            <a:r>
              <a:rPr lang="el-GR" sz="2135" dirty="0" err="1">
                <a:latin typeface="Calibri" panose="020F0502020204030204" pitchFamily="34" charset="0"/>
                <a:cs typeface="Calibri" panose="020F0502020204030204" pitchFamily="34" charset="0"/>
              </a:rPr>
              <a:t>Indiana</a:t>
            </a:r>
            <a:r>
              <a:rPr lang="el-GR" sz="2135" dirty="0">
                <a:latin typeface="Calibri" panose="020F0502020204030204" pitchFamily="34" charset="0"/>
                <a:cs typeface="Calibri" panose="020F0502020204030204" pitchFamily="34" charset="0"/>
              </a:rPr>
              <a:t> SBIRT.</a:t>
            </a:r>
            <a:endParaRPr lang="el-GR" sz="2135" dirty="0">
              <a:latin typeface="Calibri" panose="020F0502020204030204" pitchFamily="34" charset="0"/>
              <a:cs typeface="Calibri" panose="020F0502020204030204" pitchFamily="34" charset="0"/>
            </a:endParaRPr>
          </a:p>
          <a:p>
            <a:endParaRPr lang="el-GR" sz="2135" dirty="0"/>
          </a:p>
        </p:txBody>
      </p:sp>
      <p:sp>
        <p:nvSpPr>
          <p:cNvPr id="4" name="Στρογγυλεμένο ορθογώνιο 3"/>
          <p:cNvSpPr/>
          <p:nvPr/>
        </p:nvSpPr>
        <p:spPr>
          <a:xfrm>
            <a:off x="464233" y="393896"/>
            <a:ext cx="3334043" cy="776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i="1" dirty="0">
                <a:latin typeface="Calibri" panose="020F0502020204030204" pitchFamily="34" charset="0"/>
                <a:cs typeface="Calibri" panose="020F0502020204030204" pitchFamily="34" charset="0"/>
              </a:rPr>
              <a:t>Εκπαίδευση</a:t>
            </a:r>
            <a:endParaRPr lang="el-GR" sz="2800" b="1" i="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500"/>
                                        <p:tgtEl>
                                          <p:spTgt spid="3">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fade">
                                      <p:cBhvr>
                                        <p:cTn id="62" dur="500"/>
                                        <p:tgtEl>
                                          <p:spTgt spid="3">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fade">
                                      <p:cBhvr>
                                        <p:cTn id="6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46888" y="174440"/>
            <a:ext cx="10799064" cy="6564687"/>
          </a:xfrm>
        </p:spPr>
        <p:txBody>
          <a:bodyPr>
            <a:normAutofit fontScale="85000" lnSpcReduction="10000"/>
          </a:bodyPr>
          <a:lstStyle/>
          <a:p>
            <a:pPr marL="0" indent="0" algn="just">
              <a:buNone/>
            </a:pPr>
            <a:endParaRPr lang="el-GR" dirty="0">
              <a:latin typeface="Calibri" panose="020F0502020204030204" pitchFamily="34" charset="0"/>
              <a:cs typeface="Calibri" panose="020F0502020204030204" pitchFamily="34" charset="0"/>
            </a:endParaRPr>
          </a:p>
          <a:p>
            <a:pPr marL="0" indent="0" algn="just">
              <a:buNone/>
            </a:pPr>
            <a:endParaRPr lang="el-GR" dirty="0">
              <a:latin typeface="Calibri" panose="020F0502020204030204" pitchFamily="34" charset="0"/>
              <a:cs typeface="Calibri" panose="020F0502020204030204" pitchFamily="34" charset="0"/>
            </a:endParaRPr>
          </a:p>
          <a:p>
            <a:pPr marL="0" indent="0" algn="just">
              <a:buNone/>
            </a:pPr>
            <a:endParaRPr lang="el-GR" dirty="0">
              <a:latin typeface="Calibri" panose="020F0502020204030204" pitchFamily="34" charset="0"/>
              <a:cs typeface="Calibri" panose="020F0502020204030204" pitchFamily="34" charset="0"/>
            </a:endParaRPr>
          </a:p>
          <a:p>
            <a:pPr marL="0" indent="0" algn="just">
              <a:buNone/>
            </a:pPr>
            <a:r>
              <a:rPr lang="el-GR" dirty="0">
                <a:latin typeface="Calibri" panose="020F0502020204030204" pitchFamily="34" charset="0"/>
                <a:cs typeface="Calibri" panose="020F0502020204030204" pitchFamily="34" charset="0"/>
              </a:rPr>
              <a:t>Προσφέρονται ζωντανές προπονήσεις στο SBIRT και στην παρακινητική συνέντευξη. Έμπειροι εκπαιδευτές στην παροχή </a:t>
            </a:r>
            <a:r>
              <a:rPr lang="el-GR" dirty="0" err="1">
                <a:latin typeface="Calibri" panose="020F0502020204030204" pitchFamily="34" charset="0"/>
                <a:cs typeface="Calibri" panose="020F0502020204030204" pitchFamily="34" charset="0"/>
              </a:rPr>
              <a:t>διαδραστικών</a:t>
            </a:r>
            <a:r>
              <a:rPr lang="el-GR" dirty="0">
                <a:latin typeface="Calibri" panose="020F0502020204030204" pitchFamily="34" charset="0"/>
                <a:cs typeface="Calibri" panose="020F0502020204030204" pitchFamily="34" charset="0"/>
              </a:rPr>
              <a:t> εκπαιδεύσεων καλύπτουν τις ανάγκες του οργανισμού που επιθυμεί να εντάξει το SBIRT στην πρακτική του. </a:t>
            </a:r>
            <a:endParaRPr lang="el-GR" dirty="0">
              <a:latin typeface="Calibri" panose="020F0502020204030204" pitchFamily="34" charset="0"/>
              <a:cs typeface="Calibri" panose="020F0502020204030204" pitchFamily="34" charset="0"/>
            </a:endParaRPr>
          </a:p>
          <a:p>
            <a:pPr marL="0" indent="0" algn="just">
              <a:buNone/>
            </a:pPr>
            <a:r>
              <a:rPr lang="el-GR" b="1" dirty="0">
                <a:latin typeface="Calibri" panose="020F0502020204030204" pitchFamily="34" charset="0"/>
                <a:cs typeface="Calibri" panose="020F0502020204030204" pitchFamily="34" charset="0"/>
              </a:rPr>
              <a:t>Επισκόπηση του SBIRT </a:t>
            </a:r>
            <a:endParaRPr lang="el-GR" b="1" dirty="0">
              <a:latin typeface="Calibri" panose="020F0502020204030204" pitchFamily="34" charset="0"/>
              <a:cs typeface="Calibri" panose="020F0502020204030204" pitchFamily="34" charset="0"/>
            </a:endParaRPr>
          </a:p>
          <a:p>
            <a:pPr marL="0" indent="0" algn="just">
              <a:buNone/>
            </a:pPr>
            <a:r>
              <a:rPr lang="el-GR" dirty="0">
                <a:latin typeface="Calibri" panose="020F0502020204030204" pitchFamily="34" charset="0"/>
                <a:cs typeface="Calibri" panose="020F0502020204030204" pitchFamily="34" charset="0"/>
              </a:rPr>
              <a:t>Η </a:t>
            </a:r>
            <a:r>
              <a:rPr lang="el-GR" dirty="0" err="1">
                <a:latin typeface="Calibri" panose="020F0502020204030204" pitchFamily="34" charset="0"/>
                <a:cs typeface="Calibri" panose="020F0502020204030204" pitchFamily="34" charset="0"/>
              </a:rPr>
              <a:t>Indiana</a:t>
            </a:r>
            <a:r>
              <a:rPr lang="el-GR" dirty="0">
                <a:latin typeface="Calibri" panose="020F0502020204030204" pitchFamily="34" charset="0"/>
                <a:cs typeface="Calibri" panose="020F0502020204030204" pitchFamily="34" charset="0"/>
              </a:rPr>
              <a:t> SBIRT έχει αναπτύξει ένα εκπαιδευτικό πρόγραμμα για τους βασικούς τομείς που απαιτούνται για την επιτυχή εφαρμογή του. Ο οργανισμός που ενδιαφέρεται μπορεί να επιλέξει </a:t>
            </a:r>
            <a:r>
              <a:rPr lang="el-GR" b="1" dirty="0">
                <a:latin typeface="Calibri" panose="020F0502020204030204" pitchFamily="34" charset="0"/>
                <a:cs typeface="Calibri" panose="020F0502020204030204" pitchFamily="34" charset="0"/>
              </a:rPr>
              <a:t>4ωρες ή 8ωρες εκπαιδεύσεις με άξονες:</a:t>
            </a:r>
            <a:endParaRPr lang="el-GR" b="1" dirty="0">
              <a:latin typeface="Calibri" panose="020F0502020204030204" pitchFamily="34" charset="0"/>
              <a:cs typeface="Calibri" panose="020F0502020204030204" pitchFamily="34" charset="0"/>
            </a:endParaRPr>
          </a:p>
          <a:p>
            <a:pPr algn="just"/>
            <a:r>
              <a:rPr lang="el-GR" dirty="0">
                <a:latin typeface="Calibri" panose="020F0502020204030204" pitchFamily="34" charset="0"/>
                <a:cs typeface="Calibri" panose="020F0502020204030204" pitchFamily="34" charset="0"/>
              </a:rPr>
              <a:t>Το σκεπτικό πίσω από το SBIRT</a:t>
            </a:r>
            <a:endParaRPr lang="el-GR" dirty="0">
              <a:latin typeface="Calibri" panose="020F0502020204030204" pitchFamily="34" charset="0"/>
              <a:cs typeface="Calibri" panose="020F0502020204030204" pitchFamily="34" charset="0"/>
            </a:endParaRPr>
          </a:p>
          <a:p>
            <a:pPr algn="just"/>
            <a:r>
              <a:rPr lang="el-GR" dirty="0">
                <a:latin typeface="Calibri" panose="020F0502020204030204" pitchFamily="34" charset="0"/>
                <a:cs typeface="Calibri" panose="020F0502020204030204" pitchFamily="34" charset="0"/>
              </a:rPr>
              <a:t>Μέθοδοι προσυμπτωματικού ελέγχου</a:t>
            </a:r>
            <a:endParaRPr lang="el-GR" dirty="0">
              <a:latin typeface="Calibri" panose="020F0502020204030204" pitchFamily="34" charset="0"/>
              <a:cs typeface="Calibri" panose="020F0502020204030204" pitchFamily="34" charset="0"/>
            </a:endParaRPr>
          </a:p>
          <a:p>
            <a:pPr algn="just"/>
            <a:r>
              <a:rPr lang="el-GR" dirty="0">
                <a:latin typeface="Calibri" panose="020F0502020204030204" pitchFamily="34" charset="0"/>
                <a:cs typeface="Calibri" panose="020F0502020204030204" pitchFamily="34" charset="0"/>
              </a:rPr>
              <a:t>Συστατικά για την παροχή αποτελεσματικών σύντομων παρεμβάσεων</a:t>
            </a:r>
            <a:endParaRPr lang="el-GR" dirty="0">
              <a:latin typeface="Calibri" panose="020F0502020204030204" pitchFamily="34" charset="0"/>
              <a:cs typeface="Calibri" panose="020F0502020204030204" pitchFamily="34" charset="0"/>
            </a:endParaRPr>
          </a:p>
          <a:p>
            <a:pPr algn="just"/>
            <a:r>
              <a:rPr lang="el-GR" dirty="0">
                <a:latin typeface="Calibri" panose="020F0502020204030204" pitchFamily="34" charset="0"/>
                <a:cs typeface="Calibri" panose="020F0502020204030204" pitchFamily="34" charset="0"/>
              </a:rPr>
              <a:t>Παρακινητική συνέντευξη</a:t>
            </a:r>
            <a:endParaRPr lang="el-GR" dirty="0">
              <a:latin typeface="Calibri" panose="020F0502020204030204" pitchFamily="34" charset="0"/>
              <a:cs typeface="Calibri" panose="020F0502020204030204" pitchFamily="34" charset="0"/>
            </a:endParaRPr>
          </a:p>
          <a:p>
            <a:pPr algn="just"/>
            <a:r>
              <a:rPr lang="el-GR" dirty="0">
                <a:latin typeface="Calibri" panose="020F0502020204030204" pitchFamily="34" charset="0"/>
                <a:cs typeface="Calibri" panose="020F0502020204030204" pitchFamily="34" charset="0"/>
              </a:rPr>
              <a:t>Στρατηγικές παραπομπής</a:t>
            </a:r>
            <a:endParaRPr lang="el-GR" dirty="0">
              <a:latin typeface="Calibri" panose="020F0502020204030204" pitchFamily="34" charset="0"/>
              <a:cs typeface="Calibri" panose="020F0502020204030204" pitchFamily="34" charset="0"/>
            </a:endParaRPr>
          </a:p>
          <a:p>
            <a:pPr algn="just"/>
            <a:r>
              <a:rPr lang="el-GR" dirty="0">
                <a:latin typeface="Calibri" panose="020F0502020204030204" pitchFamily="34" charset="0"/>
                <a:cs typeface="Calibri" panose="020F0502020204030204" pitchFamily="34" charset="0"/>
              </a:rPr>
              <a:t>Επόμενα βήματα προς την υλοποίηση</a:t>
            </a:r>
            <a:endParaRPr lang="el-GR" dirty="0">
              <a:latin typeface="Calibri" panose="020F0502020204030204" pitchFamily="34" charset="0"/>
              <a:cs typeface="Calibri" panose="020F0502020204030204" pitchFamily="34" charset="0"/>
            </a:endParaRPr>
          </a:p>
          <a:p>
            <a:pPr marL="0" indent="0" algn="just">
              <a:buNone/>
            </a:pPr>
            <a:r>
              <a:rPr lang="el-GR" b="1" dirty="0">
                <a:latin typeface="Calibri" panose="020F0502020204030204" pitchFamily="34" charset="0"/>
                <a:cs typeface="Calibri" panose="020F0502020204030204" pitchFamily="34" charset="0"/>
              </a:rPr>
              <a:t>Παρακινητική Συνέντευξη</a:t>
            </a:r>
            <a:endParaRPr lang="el-GR" b="1" dirty="0">
              <a:latin typeface="Calibri" panose="020F0502020204030204" pitchFamily="34" charset="0"/>
              <a:cs typeface="Calibri" panose="020F0502020204030204" pitchFamily="34" charset="0"/>
            </a:endParaRPr>
          </a:p>
          <a:p>
            <a:pPr marL="0" indent="0" algn="just">
              <a:buNone/>
            </a:pPr>
            <a:r>
              <a:rPr lang="el-GR" dirty="0">
                <a:latin typeface="Calibri" panose="020F0502020204030204" pitchFamily="34" charset="0"/>
                <a:cs typeface="Calibri" panose="020F0502020204030204" pitchFamily="34" charset="0"/>
              </a:rPr>
              <a:t>Προσφέρονται εκπαιδεύσεις σε αρχάριους, μεσαίους και προχωρημένους επαγγελματίες. Αυτές οι εκπαιδεύσεις επιτρέπουν στους συμμετέχοντες να εξασκηθούν χρησιμοποιώντας τις δεξιότητες που έχουν αποκτήσει ενώ λαμβάνουν εξειδικευμένη ανατροφοδότηση από τον εκπαιδευτή. Μια ποικιλία επιλογών είναι διαθέσιμες για την εκπαίδευση στην παρακινητική συνέντευξη:</a:t>
            </a:r>
            <a:endParaRPr lang="el-GR" dirty="0">
              <a:latin typeface="Calibri" panose="020F0502020204030204" pitchFamily="34" charset="0"/>
              <a:cs typeface="Calibri" panose="020F0502020204030204" pitchFamily="34" charset="0"/>
            </a:endParaRPr>
          </a:p>
          <a:p>
            <a:pPr algn="just"/>
            <a:r>
              <a:rPr lang="el-GR" dirty="0">
                <a:latin typeface="Calibri" panose="020F0502020204030204" pitchFamily="34" charset="0"/>
                <a:cs typeface="Calibri" panose="020F0502020204030204" pitchFamily="34" charset="0"/>
              </a:rPr>
              <a:t>8ωρη εισαγωγή</a:t>
            </a:r>
            <a:endParaRPr lang="el-GR" dirty="0">
              <a:latin typeface="Calibri" panose="020F0502020204030204" pitchFamily="34" charset="0"/>
              <a:cs typeface="Calibri" panose="020F0502020204030204" pitchFamily="34" charset="0"/>
            </a:endParaRPr>
          </a:p>
          <a:p>
            <a:pPr algn="just"/>
            <a:r>
              <a:rPr lang="el-GR" dirty="0">
                <a:latin typeface="Calibri" panose="020F0502020204030204" pitchFamily="34" charset="0"/>
                <a:cs typeface="Calibri" panose="020F0502020204030204" pitchFamily="34" charset="0"/>
              </a:rPr>
              <a:t>2ήμερη εισαγωγή</a:t>
            </a:r>
            <a:endParaRPr lang="el-GR" dirty="0">
              <a:latin typeface="Calibri" panose="020F0502020204030204" pitchFamily="34" charset="0"/>
              <a:cs typeface="Calibri" panose="020F0502020204030204" pitchFamily="34" charset="0"/>
            </a:endParaRPr>
          </a:p>
          <a:p>
            <a:pPr algn="just"/>
            <a:r>
              <a:rPr lang="el-GR" dirty="0">
                <a:latin typeface="Calibri" panose="020F0502020204030204" pitchFamily="34" charset="0"/>
                <a:cs typeface="Calibri" panose="020F0502020204030204" pitchFamily="34" charset="0"/>
              </a:rPr>
              <a:t>2ήμερη</a:t>
            </a:r>
            <a:r>
              <a:rPr lang="en-US" dirty="0">
                <a:latin typeface="Calibri" panose="020F0502020204030204" pitchFamily="34" charset="0"/>
                <a:cs typeface="Calibri" panose="020F0502020204030204" pitchFamily="34" charset="0"/>
              </a:rPr>
              <a:t> advanced</a:t>
            </a:r>
            <a:endParaRPr lang="el-GR" dirty="0">
              <a:latin typeface="Calibri" panose="020F0502020204030204" pitchFamily="34" charset="0"/>
              <a:cs typeface="Calibri" panose="020F0502020204030204" pitchFamily="34" charset="0"/>
            </a:endParaRPr>
          </a:p>
          <a:p>
            <a:pPr marL="0" indent="0">
              <a:buNone/>
            </a:pPr>
            <a:endParaRPr lang="el-GR" dirty="0">
              <a:latin typeface="Calibri" panose="020F0502020204030204" pitchFamily="34" charset="0"/>
              <a:cs typeface="Calibri" panose="020F0502020204030204" pitchFamily="34" charset="0"/>
            </a:endParaRPr>
          </a:p>
          <a:p>
            <a:pPr marL="0" indent="0">
              <a:buNone/>
            </a:pPr>
            <a:endParaRPr lang="el-GR" b="1" dirty="0"/>
          </a:p>
          <a:p>
            <a:pPr marL="0" indent="0">
              <a:buNone/>
            </a:pPr>
            <a:endParaRPr lang="el-GR" b="1" dirty="0"/>
          </a:p>
          <a:p>
            <a:pPr marL="0" indent="0">
              <a:buNone/>
            </a:pPr>
            <a:endParaRPr lang="el-GR" b="1" dirty="0"/>
          </a:p>
        </p:txBody>
      </p:sp>
      <p:sp>
        <p:nvSpPr>
          <p:cNvPr id="4" name="Στρογγυλεμένο ορθογώνιο 3"/>
          <p:cNvSpPr/>
          <p:nvPr/>
        </p:nvSpPr>
        <p:spPr>
          <a:xfrm>
            <a:off x="509905" y="174625"/>
            <a:ext cx="378650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i="1" dirty="0">
                <a:latin typeface="Calibri" panose="020F0502020204030204" pitchFamily="34" charset="0"/>
                <a:cs typeface="Calibri" panose="020F0502020204030204" pitchFamily="34" charset="0"/>
              </a:rPr>
              <a:t>α. Ζωντανές προπονήσεις</a:t>
            </a:r>
            <a:endParaRPr lang="el-GR" sz="2800" b="1" i="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500"/>
                                        <p:tgtEl>
                                          <p:spTgt spid="3">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fade">
                                      <p:cBhvr>
                                        <p:cTn id="62" dur="500"/>
                                        <p:tgtEl>
                                          <p:spTgt spid="3">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fade">
                                      <p:cBhvr>
                                        <p:cTn id="67" dur="500"/>
                                        <p:tgtEl>
                                          <p:spTgt spid="3">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6" end="16"/>
                                            </p:txEl>
                                          </p:spTgt>
                                        </p:tgtEl>
                                        <p:attrNameLst>
                                          <p:attrName>style.visibility</p:attrName>
                                        </p:attrNameLst>
                                      </p:cBhvr>
                                      <p:to>
                                        <p:strVal val="visible"/>
                                      </p:to>
                                    </p:set>
                                    <p:animEffect transition="in" filter="fade">
                                      <p:cBhvr>
                                        <p:cTn id="7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Όψη">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Όψη">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21991</Words>
  <Application>WPS Slides</Application>
  <PresentationFormat>Προσαρμογή</PresentationFormat>
  <Paragraphs>364</Paragraphs>
  <Slides>32</Slides>
  <Notes>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32</vt:i4>
      </vt:variant>
    </vt:vector>
  </HeadingPairs>
  <TitlesOfParts>
    <vt:vector size="48" baseType="lpstr">
      <vt:lpstr>Arial</vt:lpstr>
      <vt:lpstr>SimSun</vt:lpstr>
      <vt:lpstr>Wingdings</vt:lpstr>
      <vt:lpstr>Wingdings 3</vt:lpstr>
      <vt:lpstr>Arial</vt:lpstr>
      <vt:lpstr>Calibri</vt:lpstr>
      <vt:lpstr>Calibri Light</vt:lpstr>
      <vt:lpstr>Times New Roman</vt:lpstr>
      <vt:lpstr>Symbol</vt:lpstr>
      <vt:lpstr>Trebuchet MS</vt:lpstr>
      <vt:lpstr>Microsoft YaHei</vt:lpstr>
      <vt:lpstr>Arial Unicode MS</vt:lpstr>
      <vt:lpstr>Times New Roman</vt:lpstr>
      <vt:lpstr>Wingdings</vt:lpstr>
      <vt:lpstr>Trebuchet MS</vt:lpstr>
      <vt:lpstr>Όψη</vt:lpstr>
      <vt:lpstr>PowerPoint 演示文稿</vt:lpstr>
      <vt:lpstr>Indiana SBIRT</vt:lpstr>
      <vt:lpstr>PowerPoint 演示文稿</vt:lpstr>
      <vt:lpstr>PowerPoint 演示文稿</vt:lpstr>
      <vt:lpstr>Χρειάζεται το SBIRT στην Ελλάδα;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 Εργαλεία Διαλογής (Screening Tools)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Οδηγός για την ανίχνευση και την σύντομη παρέμβαση της κατάχρησης αλκοόλ στους εφήβους (9-18 ετών)</vt:lpstr>
      <vt:lpstr> BHMA 2. (1/2) </vt:lpstr>
      <vt:lpstr> ΒΗΜΑ 2. (2/2)                                                                         </vt:lpstr>
      <vt:lpstr>PowerPoint 演示文稿</vt:lpstr>
      <vt:lpstr>PowerPoint 演示文稿</vt:lpstr>
      <vt:lpstr>PowerPoint 演示文稿</vt:lpstr>
      <vt:lpstr>2. Εργαλεία Σύντομης Παρέμβασης και Θεραπείας </vt:lpstr>
      <vt:lpstr>   Σας ευχαριστούμε θερμά για την προσοχή σας!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Λογαριασμός Microsoft</dc:creator>
  <cp:lastModifiedBy>io dr</cp:lastModifiedBy>
  <cp:revision>111</cp:revision>
  <dcterms:created xsi:type="dcterms:W3CDTF">2022-05-23T18:55:00Z</dcterms:created>
  <dcterms:modified xsi:type="dcterms:W3CDTF">2025-05-18T14:51:08Z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DF4B5C7E72674AA7AF2DAC810B465DCA_13</vt:lpwstr>
  </property>
  <property fmtid="{D5CDD505-2E9C-101B-9397-08002B2CF9AE}" pid="3" name="KSOProductBuildVer">
    <vt:lpwstr>1033-12.2.0.20795</vt:lpwstr>
  </property>
</Properties>
</file>