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ink/ink1.xml" ContentType="application/inkml+xml"/>
  <Override PartName="/ppt/ink/ink2.xml" ContentType="application/inkml+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xml" ContentType="application/vnd.openxmlformats-officedocument.presentationml.slide+xml"/>
  <Override PartName="/ppt/slides/slide30.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79" r:id="rId11"/>
    <p:sldId id="264" r:id="rId12"/>
    <p:sldId id="265" r:id="rId13"/>
    <p:sldId id="266" r:id="rId14"/>
    <p:sldId id="267" r:id="rId15"/>
    <p:sldId id="268" r:id="rId16"/>
    <p:sldId id="269" r:id="rId17"/>
    <p:sldId id="270" r:id="rId18"/>
    <p:sldId id="271" r:id="rId19"/>
    <p:sldId id="272" r:id="rId20"/>
    <p:sldId id="288" r:id="rId21"/>
    <p:sldId id="286" r:id="rId22"/>
    <p:sldId id="274" r:id="rId23"/>
    <p:sldId id="287" r:id="rId24"/>
    <p:sldId id="276" r:id="rId25"/>
    <p:sldId id="275" r:id="rId26"/>
    <p:sldId id="280" r:id="rId27"/>
    <p:sldId id="281" r:id="rId28"/>
    <p:sldId id="282" r:id="rId29"/>
    <p:sldId id="283" r:id="rId30"/>
    <p:sldId id="284" r:id="rId31"/>
    <p:sldId id="285" r:id="rId3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Προεπιλεγμένη ενότητα" id="{CECEBB3E-3D87-49D7-810F-260B793DFEB1}">
          <p14:sldIdLst>
            <p14:sldId id="256"/>
            <p14:sldId id="257"/>
            <p14:sldId id="258"/>
            <p14:sldId id="259"/>
            <p14:sldId id="260"/>
            <p14:sldId id="261"/>
            <p14:sldId id="262"/>
            <p14:sldId id="263"/>
            <p14:sldId id="279"/>
            <p14:sldId id="264"/>
            <p14:sldId id="265"/>
            <p14:sldId id="266"/>
            <p14:sldId id="267"/>
            <p14:sldId id="268"/>
            <p14:sldId id="269"/>
            <p14:sldId id="270"/>
            <p14:sldId id="271"/>
            <p14:sldId id="272"/>
            <p14:sldId id="288"/>
            <p14:sldId id="286"/>
            <p14:sldId id="274"/>
            <p14:sldId id="287"/>
            <p14:sldId id="276"/>
            <p14:sldId id="275"/>
            <p14:sldId id="280"/>
            <p14:sldId id="281"/>
            <p14:sldId id="282"/>
            <p14:sldId id="283"/>
            <p14:sldId id="284"/>
            <p14:sldId id="285"/>
          </p14:sldIdLst>
        </p14:section>
      </p14:sectionLst>
    </p:ex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969" autoAdjust="0"/>
    <p:restoredTop sz="94660"/>
  </p:normalViewPr>
  <p:slideViewPr>
    <p:cSldViewPr snapToGrid="0" showGuides="1">
      <p:cViewPr varScale="1">
        <p:scale>
          <a:sx n="83" d="100"/>
          <a:sy n="83" d="100"/>
        </p:scale>
        <p:origin x="408" y="78"/>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5" Type="http://schemas.openxmlformats.org/officeDocument/2006/relationships/tableStyles" Target="tableStyles.xml"/><Relationship Id="rId34" Type="http://schemas.openxmlformats.org/officeDocument/2006/relationships/viewProps" Target="viewProps.xml"/><Relationship Id="rId33" Type="http://schemas.openxmlformats.org/officeDocument/2006/relationships/presProps" Target="presProps.xml"/><Relationship Id="rId32" Type="http://schemas.openxmlformats.org/officeDocument/2006/relationships/slide" Target="slides/slide30.xml"/><Relationship Id="rId31" Type="http://schemas.openxmlformats.org/officeDocument/2006/relationships/slide" Target="slides/slide29.xml"/><Relationship Id="rId30" Type="http://schemas.openxmlformats.org/officeDocument/2006/relationships/slide" Target="slides/slide28.xml"/><Relationship Id="rId3" Type="http://schemas.openxmlformats.org/officeDocument/2006/relationships/slide" Target="slides/slide1.xml"/><Relationship Id="rId29" Type="http://schemas.openxmlformats.org/officeDocument/2006/relationships/slide" Target="slides/slide27.xml"/><Relationship Id="rId28" Type="http://schemas.openxmlformats.org/officeDocument/2006/relationships/slide" Target="slides/slide26.xml"/><Relationship Id="rId27" Type="http://schemas.openxmlformats.org/officeDocument/2006/relationships/slide" Target="slides/slide25.xml"/><Relationship Id="rId26" Type="http://schemas.openxmlformats.org/officeDocument/2006/relationships/slide" Target="slides/slide24.xml"/><Relationship Id="rId25" Type="http://schemas.openxmlformats.org/officeDocument/2006/relationships/slide" Target="slides/slide23.xml"/><Relationship Id="rId24" Type="http://schemas.openxmlformats.org/officeDocument/2006/relationships/slide" Target="slides/slide22.xml"/><Relationship Id="rId23" Type="http://schemas.openxmlformats.org/officeDocument/2006/relationships/slide" Target="slides/slide21.xml"/><Relationship Id="rId22" Type="http://schemas.openxmlformats.org/officeDocument/2006/relationships/slide" Target="slides/slide20.xml"/><Relationship Id="rId21" Type="http://schemas.openxmlformats.org/officeDocument/2006/relationships/slide" Target="slides/slide19.xml"/><Relationship Id="rId20" Type="http://schemas.openxmlformats.org/officeDocument/2006/relationships/slide" Target="slides/slide18.xml"/><Relationship Id="rId2" Type="http://schemas.openxmlformats.org/officeDocument/2006/relationships/theme" Target="theme/theme1.xml"/><Relationship Id="rId19" Type="http://schemas.openxmlformats.org/officeDocument/2006/relationships/slide" Target="slides/slide17.xml"/><Relationship Id="rId18" Type="http://schemas.openxmlformats.org/officeDocument/2006/relationships/slide" Target="slides/slide16.xml"/><Relationship Id="rId17" Type="http://schemas.openxmlformats.org/officeDocument/2006/relationships/slide" Target="slides/slide15.xml"/><Relationship Id="rId16" Type="http://schemas.openxmlformats.org/officeDocument/2006/relationships/slide" Target="slides/slide14.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ink/ink1.xml><?xml version="1.0" encoding="utf-8"?>
<inkml:ink xmlns:inkml="http://www.w3.org/2003/InkML">
  <inkml:definitions>
    <inkml:context xml:id="ctx0">
      <inkml:inkSource xml:id="inkSrc0">
        <inkml:traceFormat>
          <inkml:channel name="X" type="integer" max="2147480000" min="-2147480000" units="cm"/>
          <inkml:channel name="Y" type="integer" max="2147480000" min="-2147480000" units="cm"/>
        </inkml:traceFormat>
        <inkml:channelProperties>
          <inkml:channelProperty channel="X" name="resolution" value="1000" units="1/cm"/>
          <inkml:channelProperty channel="Y" name="resolution" value="1000" units="1/cm"/>
        </inkml:channelProperties>
      </inkml:inkSource>
      <inkml:timestamp xml:id="ts0" timeString="2024-10-09T08:43:11"/>
    </inkml:context>
    <inkml:brush xml:id="br0">
      <inkml:brushProperty name="width" value="0.05" units="cm"/>
      <inkml:brushProperty name="height" value="0.3" units="cm"/>
      <inkml:brushProperty name="color" value="#849398"/>
      <inkml:brushProperty name="inkEffects" value="pencil"/>
    </inkml:brush>
  </inkml:definitions>
  <inkml:trace contextRef="#ctx0" brushRef="#br0">1.000 1.000,'0.000'0.000</inkml:trace>
</inkml:ink>
</file>

<file path=ppt/ink/ink2.xml><?xml version="1.0" encoding="utf-8"?>
<inkml:ink xmlns:inkml="http://www.w3.org/2003/InkML">
  <inkml:definitions>
    <inkml:context xml:id="ctx0">
      <inkml:inkSource xml:id="inkSrc0">
        <inkml:traceFormat>
          <inkml:channel name="X" type="integer" max="2147480000" min="-2147480000" units="cm"/>
          <inkml:channel name="Y" type="integer" max="2147480000" min="-2147480000" units="cm"/>
        </inkml:traceFormat>
        <inkml:channelProperties>
          <inkml:channelProperty channel="X" name="resolution" value="1000" units="1/cm"/>
          <inkml:channelProperty channel="Y" name="resolution" value="1000" units="1/cm"/>
        </inkml:channelProperties>
      </inkml:inkSource>
      <inkml:timestamp xml:id="ts0" timeString="2024-10-09T08:43:11"/>
    </inkml:context>
    <inkml:brush xml:id="br0">
      <inkml:brushProperty name="width" value="0.05" units="cm"/>
      <inkml:brushProperty name="height" value="0.3" units="cm"/>
      <inkml:brushProperty name="color" value="#849398"/>
      <inkml:brushProperty name="inkEffects" value="pencil"/>
    </inkml:brush>
  </inkml:definitions>
  <inkml:trace contextRef="#ctx0" brushRef="#br0">1.000 1.000,'0.000'0.000</inkml:trace>
</inkml:ink>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2589213" y="2514600"/>
            <a:ext cx="8915399" cy="2262781"/>
          </a:xfrm>
        </p:spPr>
        <p:txBody>
          <a:bodyPr anchor="b">
            <a:normAutofit/>
          </a:bodyPr>
          <a:lstStyle>
            <a:lvl1pPr>
              <a:defRPr sz="5400"/>
            </a:lvl1pPr>
          </a:lstStyle>
          <a:p>
            <a:r>
              <a:rPr lang="el-GR"/>
              <a:t>Κάντε κλικ για να επεξεργαστείτε τον τίτλο υποδείγματος</a:t>
            </a:r>
            <a:endParaRPr lang="en-US" dirty="0"/>
          </a:p>
        </p:txBody>
      </p:sp>
      <p:sp>
        <p:nvSpPr>
          <p:cNvPr id="3" name="Subtitle 2"/>
          <p:cNvSpPr>
            <a:spLocks noGrp="1"/>
          </p:cNvSpPr>
          <p:nvPr>
            <p:ph type="subTitle" idx="1" hasCustomPrompt="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a:t>Κάντε κλικ για να επεξεργαστείτε τον υπότιτλο του υποδείγματος</a:t>
            </a:r>
            <a:endParaRPr lang="en-US" dirty="0"/>
          </a:p>
        </p:txBody>
      </p:sp>
      <p:sp>
        <p:nvSpPr>
          <p:cNvPr id="4" name="Date Placeholder 3"/>
          <p:cNvSpPr>
            <a:spLocks noGrp="1"/>
          </p:cNvSpPr>
          <p:nvPr>
            <p:ph type="dt" sz="half" idx="10"/>
          </p:nvPr>
        </p:nvSpPr>
        <p:spPr/>
        <p:txBody>
          <a:bodyPr/>
          <a:lstStyle/>
          <a:p>
            <a:fld id="{037D7BF3-82EE-47C9-B1C9-E35CDBA00A51}" type="datetimeFigureOut">
              <a:rPr lang="el-GR" smtClean="0"/>
            </a:fld>
            <a:endParaRPr lang="el-GR"/>
          </a:p>
        </p:txBody>
      </p:sp>
      <p:sp>
        <p:nvSpPr>
          <p:cNvPr id="5" name="Footer Placeholder 4"/>
          <p:cNvSpPr>
            <a:spLocks noGrp="1"/>
          </p:cNvSpPr>
          <p:nvPr>
            <p:ph type="ftr" sz="quarter" idx="11"/>
          </p:nvPr>
        </p:nvSpPr>
        <p:spPr/>
        <p:txBody>
          <a:bodyPr/>
          <a:lstStyle/>
          <a:p>
            <a:endParaRPr lang="el-GR"/>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0DD9C2A6-E32F-4C56-9241-05B8D34CBD47}" type="slidenum">
              <a:rPr lang="el-GR" smtClean="0"/>
            </a:fld>
            <a:endParaRPr lang="el-G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Τίτλος και λεζάντα">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2589212" y="609600"/>
            <a:ext cx="8915399" cy="3117040"/>
          </a:xfrm>
        </p:spPr>
        <p:txBody>
          <a:bodyPr anchor="ctr">
            <a:normAutofit/>
          </a:bodyPr>
          <a:lstStyle>
            <a:lvl1pPr algn="l">
              <a:defRPr sz="4800" b="0" cap="none"/>
            </a:lvl1p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hasCustomPrompt="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a:t>Στυλ κειμένου υποδείγματος</a:t>
            </a:r>
            <a:endParaRPr lang="el-GR"/>
          </a:p>
        </p:txBody>
      </p:sp>
      <p:sp>
        <p:nvSpPr>
          <p:cNvPr id="4" name="Date Placeholder 3"/>
          <p:cNvSpPr>
            <a:spLocks noGrp="1"/>
          </p:cNvSpPr>
          <p:nvPr>
            <p:ph type="dt" sz="half" idx="10"/>
          </p:nvPr>
        </p:nvSpPr>
        <p:spPr/>
        <p:txBody>
          <a:bodyPr/>
          <a:lstStyle/>
          <a:p>
            <a:fld id="{037D7BF3-82EE-47C9-B1C9-E35CDBA00A51}" type="datetimeFigureOut">
              <a:rPr lang="el-GR" smtClean="0"/>
            </a:fld>
            <a:endParaRPr lang="el-GR"/>
          </a:p>
        </p:txBody>
      </p:sp>
      <p:sp>
        <p:nvSpPr>
          <p:cNvPr id="5" name="Footer Placeholder 4"/>
          <p:cNvSpPr>
            <a:spLocks noGrp="1"/>
          </p:cNvSpPr>
          <p:nvPr>
            <p:ph type="ftr" sz="quarter" idx="11"/>
          </p:nvPr>
        </p:nvSpPr>
        <p:spPr/>
        <p:txBody>
          <a:bodyPr/>
          <a:lstStyle/>
          <a:p>
            <a:endParaRPr lang="el-G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0DD9C2A6-E32F-4C56-9241-05B8D34CBD47}" type="slidenum">
              <a:rPr lang="el-GR" smtClean="0"/>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Εισαγωγικά με λεζάντα">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2849949" y="609600"/>
            <a:ext cx="8393926" cy="2895600"/>
          </a:xfrm>
        </p:spPr>
        <p:txBody>
          <a:bodyPr anchor="ctr">
            <a:normAutofit/>
          </a:bodyPr>
          <a:lstStyle>
            <a:lvl1pPr algn="l">
              <a:defRPr sz="4800" b="0" cap="none"/>
            </a:lvl1pPr>
          </a:lstStyle>
          <a:p>
            <a:r>
              <a:rPr lang="el-GR"/>
              <a:t>Κάντε κλικ για να επεξεργαστείτε τον τίτλο υποδείγματος</a:t>
            </a:r>
            <a:endParaRPr lang="en-US" dirty="0"/>
          </a:p>
        </p:txBody>
      </p:sp>
      <p:sp>
        <p:nvSpPr>
          <p:cNvPr id="13" name="Text Placeholder 9"/>
          <p:cNvSpPr>
            <a:spLocks noGrp="1"/>
          </p:cNvSpPr>
          <p:nvPr>
            <p:ph type="body" sz="quarter" idx="13" hasCustomPrompt="1"/>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l-GR"/>
              <a:t>Στυλ κειμένου υποδείγματος</a:t>
            </a:r>
            <a:endParaRPr lang="el-GR"/>
          </a:p>
        </p:txBody>
      </p:sp>
      <p:sp>
        <p:nvSpPr>
          <p:cNvPr id="3" name="Text Placeholder 2"/>
          <p:cNvSpPr>
            <a:spLocks noGrp="1"/>
          </p:cNvSpPr>
          <p:nvPr>
            <p:ph type="body" idx="1" hasCustomPrompt="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a:t>Στυλ κειμένου υποδείγματος</a:t>
            </a:r>
            <a:endParaRPr lang="el-GR"/>
          </a:p>
        </p:txBody>
      </p:sp>
      <p:sp>
        <p:nvSpPr>
          <p:cNvPr id="4" name="Date Placeholder 3"/>
          <p:cNvSpPr>
            <a:spLocks noGrp="1"/>
          </p:cNvSpPr>
          <p:nvPr>
            <p:ph type="dt" sz="half" idx="10"/>
          </p:nvPr>
        </p:nvSpPr>
        <p:spPr/>
        <p:txBody>
          <a:bodyPr/>
          <a:lstStyle/>
          <a:p>
            <a:fld id="{037D7BF3-82EE-47C9-B1C9-E35CDBA00A51}" type="datetimeFigureOut">
              <a:rPr lang="el-GR" smtClean="0"/>
            </a:fld>
            <a:endParaRPr lang="el-GR"/>
          </a:p>
        </p:txBody>
      </p:sp>
      <p:sp>
        <p:nvSpPr>
          <p:cNvPr id="5" name="Footer Placeholder 4"/>
          <p:cNvSpPr>
            <a:spLocks noGrp="1"/>
          </p:cNvSpPr>
          <p:nvPr>
            <p:ph type="ftr" sz="quarter" idx="11"/>
          </p:nvPr>
        </p:nvSpPr>
        <p:spPr/>
        <p:txBody>
          <a:bodyPr/>
          <a:lstStyle/>
          <a:p>
            <a:endParaRPr lang="el-GR"/>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0DD9C2A6-E32F-4C56-9241-05B8D34CBD47}" type="slidenum">
              <a:rPr lang="el-GR" smtClean="0"/>
            </a:fld>
            <a:endParaRPr lang="el-GR"/>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panose="020B0604020202020204"/>
              </a:rPr>
              <a:t>“</a:t>
            </a:r>
            <a:endParaRPr lang="en-US" sz="8000" baseline="0" dirty="0">
              <a:ln w="3175" cmpd="sng">
                <a:noFill/>
              </a:ln>
              <a:solidFill>
                <a:schemeClr val="accent1"/>
              </a:solidFill>
              <a:effectLst/>
              <a:latin typeface="Arial" panose="020B0604020202020204"/>
            </a:endParaRP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panose="020B0604020202020204"/>
              </a:rPr>
              <a:t>”</a:t>
            </a:r>
            <a:endParaRPr lang="en-US" sz="8000" baseline="0" dirty="0">
              <a:ln w="3175" cmpd="sng">
                <a:noFill/>
              </a:ln>
              <a:solidFill>
                <a:schemeClr val="accent1"/>
              </a:solidFill>
              <a:effectLst/>
              <a:latin typeface="Arial" panose="020B0604020202020204"/>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Κάρτα ονόματος">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2589213" y="2438400"/>
            <a:ext cx="8915400" cy="2724845"/>
          </a:xfrm>
        </p:spPr>
        <p:txBody>
          <a:bodyPr anchor="b">
            <a:normAutofit/>
          </a:bodyPr>
          <a:lstStyle>
            <a:lvl1pPr algn="l">
              <a:defRPr sz="4800" b="0"/>
            </a:lvl1pPr>
          </a:lstStyle>
          <a:p>
            <a:r>
              <a:rPr lang="el-GR"/>
              <a:t>Κάντε κλικ για να επεξεργαστείτε τον τίτλο υποδείγματος</a:t>
            </a:r>
            <a:endParaRPr lang="en-US" dirty="0"/>
          </a:p>
        </p:txBody>
      </p:sp>
      <p:sp>
        <p:nvSpPr>
          <p:cNvPr id="4" name="Text Placeholder 3"/>
          <p:cNvSpPr>
            <a:spLocks noGrp="1"/>
          </p:cNvSpPr>
          <p:nvPr>
            <p:ph type="body" sz="half" idx="2" hasCustomPrompt="1"/>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l-GR"/>
              <a:t>Στυλ κειμένου υποδείγματος</a:t>
            </a:r>
            <a:endParaRPr lang="el-GR"/>
          </a:p>
        </p:txBody>
      </p:sp>
      <p:sp>
        <p:nvSpPr>
          <p:cNvPr id="5" name="Date Placeholder 4"/>
          <p:cNvSpPr>
            <a:spLocks noGrp="1"/>
          </p:cNvSpPr>
          <p:nvPr>
            <p:ph type="dt" sz="half" idx="10"/>
          </p:nvPr>
        </p:nvSpPr>
        <p:spPr/>
        <p:txBody>
          <a:bodyPr/>
          <a:lstStyle/>
          <a:p>
            <a:fld id="{037D7BF3-82EE-47C9-B1C9-E35CDBA00A51}" type="datetimeFigureOut">
              <a:rPr lang="el-GR" smtClean="0"/>
            </a:fld>
            <a:endParaRPr lang="el-GR"/>
          </a:p>
        </p:txBody>
      </p:sp>
      <p:sp>
        <p:nvSpPr>
          <p:cNvPr id="6" name="Footer Placeholder 5"/>
          <p:cNvSpPr>
            <a:spLocks noGrp="1"/>
          </p:cNvSpPr>
          <p:nvPr>
            <p:ph type="ftr" sz="quarter" idx="11"/>
          </p:nvPr>
        </p:nvSpPr>
        <p:spPr/>
        <p:txBody>
          <a:bodyPr/>
          <a:lstStyle/>
          <a:p>
            <a:endParaRPr lang="el-G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0DD9C2A6-E32F-4C56-9241-05B8D34CBD47}" type="slidenum">
              <a:rPr lang="el-GR" smtClean="0"/>
            </a:fld>
            <a:endParaRPr lang="el-G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Κάρτα ονόματος με φράση">
    <p:spTree>
      <p:nvGrpSpPr>
        <p:cNvPr id="1" name=""/>
        <p:cNvGrpSpPr/>
        <p:nvPr/>
      </p:nvGrpSpPr>
      <p:grpSpPr>
        <a:xfrm>
          <a:off x="0" y="0"/>
          <a:ext cx="0" cy="0"/>
          <a:chOff x="0" y="0"/>
          <a:chExt cx="0" cy="0"/>
        </a:xfrm>
      </p:grpSpPr>
      <p:sp>
        <p:nvSpPr>
          <p:cNvPr id="12" name="Title 1"/>
          <p:cNvSpPr>
            <a:spLocks noGrp="1"/>
          </p:cNvSpPr>
          <p:nvPr>
            <p:ph type="title" hasCustomPrompt="1"/>
          </p:nvPr>
        </p:nvSpPr>
        <p:spPr>
          <a:xfrm>
            <a:off x="2849949" y="609600"/>
            <a:ext cx="8393926" cy="2895600"/>
          </a:xfrm>
        </p:spPr>
        <p:txBody>
          <a:bodyPr anchor="ctr">
            <a:normAutofit/>
          </a:bodyPr>
          <a:lstStyle>
            <a:lvl1pPr algn="l">
              <a:defRPr sz="4800" b="0" cap="none"/>
            </a:lvl1pPr>
          </a:lstStyle>
          <a:p>
            <a:r>
              <a:rPr lang="el-GR"/>
              <a:t>Κάντε κλικ για να επεξεργαστείτε τον τίτλο υποδείγματος</a:t>
            </a:r>
            <a:endParaRPr lang="en-US" dirty="0"/>
          </a:p>
        </p:txBody>
      </p:sp>
      <p:sp>
        <p:nvSpPr>
          <p:cNvPr id="21" name="Text Placeholder 9"/>
          <p:cNvSpPr>
            <a:spLocks noGrp="1"/>
          </p:cNvSpPr>
          <p:nvPr>
            <p:ph type="body" sz="quarter" idx="13" hasCustomPrompt="1"/>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l-GR"/>
              <a:t>Στυλ κειμένου υποδείγματος</a:t>
            </a:r>
            <a:endParaRPr lang="el-GR"/>
          </a:p>
        </p:txBody>
      </p:sp>
      <p:sp>
        <p:nvSpPr>
          <p:cNvPr id="4" name="Text Placeholder 3"/>
          <p:cNvSpPr>
            <a:spLocks noGrp="1"/>
          </p:cNvSpPr>
          <p:nvPr>
            <p:ph type="body" sz="half" idx="2" hasCustomPrompt="1"/>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l-GR"/>
              <a:t>Στυλ κειμένου υποδείγματος</a:t>
            </a:r>
            <a:endParaRPr lang="el-GR"/>
          </a:p>
        </p:txBody>
      </p:sp>
      <p:sp>
        <p:nvSpPr>
          <p:cNvPr id="5" name="Date Placeholder 4"/>
          <p:cNvSpPr>
            <a:spLocks noGrp="1"/>
          </p:cNvSpPr>
          <p:nvPr>
            <p:ph type="dt" sz="half" idx="10"/>
          </p:nvPr>
        </p:nvSpPr>
        <p:spPr/>
        <p:txBody>
          <a:bodyPr/>
          <a:lstStyle/>
          <a:p>
            <a:fld id="{037D7BF3-82EE-47C9-B1C9-E35CDBA00A51}" type="datetimeFigureOut">
              <a:rPr lang="el-GR" smtClean="0"/>
            </a:fld>
            <a:endParaRPr lang="el-GR"/>
          </a:p>
        </p:txBody>
      </p:sp>
      <p:sp>
        <p:nvSpPr>
          <p:cNvPr id="6" name="Footer Placeholder 5"/>
          <p:cNvSpPr>
            <a:spLocks noGrp="1"/>
          </p:cNvSpPr>
          <p:nvPr>
            <p:ph type="ftr" sz="quarter" idx="11"/>
          </p:nvPr>
        </p:nvSpPr>
        <p:spPr/>
        <p:txBody>
          <a:bodyPr/>
          <a:lstStyle/>
          <a:p>
            <a:endParaRPr lang="el-GR"/>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0DD9C2A6-E32F-4C56-9241-05B8D34CBD47}" type="slidenum">
              <a:rPr lang="el-GR" smtClean="0"/>
            </a:fld>
            <a:endParaRPr lang="el-GR"/>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panose="020B0604020202020204"/>
              </a:rPr>
              <a:t>“</a:t>
            </a:r>
            <a:endParaRPr lang="en-US" sz="8000" baseline="0" dirty="0">
              <a:ln w="3175" cmpd="sng">
                <a:noFill/>
              </a:ln>
              <a:solidFill>
                <a:schemeClr val="accent1"/>
              </a:solidFill>
              <a:effectLst/>
              <a:latin typeface="Arial" panose="020B0604020202020204"/>
            </a:endParaRP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panose="020B0604020202020204"/>
              </a:rPr>
              <a:t>”</a:t>
            </a:r>
            <a:endParaRPr lang="en-US" sz="8000" baseline="0" dirty="0">
              <a:ln w="3175" cmpd="sng">
                <a:noFill/>
              </a:ln>
              <a:solidFill>
                <a:schemeClr val="accent1"/>
              </a:solidFill>
              <a:effectLst/>
              <a:latin typeface="Arial" panose="020B0604020202020204"/>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ή Fals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2589212" y="627407"/>
            <a:ext cx="8915399" cy="2880020"/>
          </a:xfrm>
        </p:spPr>
        <p:txBody>
          <a:bodyPr anchor="ctr">
            <a:normAutofit/>
          </a:bodyPr>
          <a:lstStyle>
            <a:lvl1pPr algn="l">
              <a:defRPr sz="4800" b="0"/>
            </a:lvl1pPr>
          </a:lstStyle>
          <a:p>
            <a:r>
              <a:rPr lang="el-GR"/>
              <a:t>Κάντε κλικ για να επεξεργαστείτε τον τίτλο υποδείγματος</a:t>
            </a:r>
            <a:endParaRPr lang="en-US" dirty="0"/>
          </a:p>
        </p:txBody>
      </p:sp>
      <p:sp>
        <p:nvSpPr>
          <p:cNvPr id="21" name="Text Placeholder 9"/>
          <p:cNvSpPr>
            <a:spLocks noGrp="1"/>
          </p:cNvSpPr>
          <p:nvPr>
            <p:ph type="body" sz="quarter" idx="13" hasCustomPrompt="1"/>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l-GR"/>
              <a:t>Στυλ κειμένου υποδείγματος</a:t>
            </a:r>
            <a:endParaRPr lang="el-GR"/>
          </a:p>
        </p:txBody>
      </p:sp>
      <p:sp>
        <p:nvSpPr>
          <p:cNvPr id="4" name="Text Placeholder 3"/>
          <p:cNvSpPr>
            <a:spLocks noGrp="1"/>
          </p:cNvSpPr>
          <p:nvPr>
            <p:ph type="body" sz="half" idx="2" hasCustomPrompt="1"/>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l-GR"/>
              <a:t>Στυλ κειμένου υποδείγματος</a:t>
            </a:r>
            <a:endParaRPr lang="el-GR"/>
          </a:p>
        </p:txBody>
      </p:sp>
      <p:sp>
        <p:nvSpPr>
          <p:cNvPr id="5" name="Date Placeholder 4"/>
          <p:cNvSpPr>
            <a:spLocks noGrp="1"/>
          </p:cNvSpPr>
          <p:nvPr>
            <p:ph type="dt" sz="half" idx="10"/>
          </p:nvPr>
        </p:nvSpPr>
        <p:spPr/>
        <p:txBody>
          <a:bodyPr/>
          <a:lstStyle/>
          <a:p>
            <a:fld id="{037D7BF3-82EE-47C9-B1C9-E35CDBA00A51}" type="datetimeFigureOut">
              <a:rPr lang="el-GR" smtClean="0"/>
            </a:fld>
            <a:endParaRPr lang="el-GR"/>
          </a:p>
        </p:txBody>
      </p:sp>
      <p:sp>
        <p:nvSpPr>
          <p:cNvPr id="6" name="Footer Placeholder 5"/>
          <p:cNvSpPr>
            <a:spLocks noGrp="1"/>
          </p:cNvSpPr>
          <p:nvPr>
            <p:ph type="ftr" sz="quarter" idx="11"/>
          </p:nvPr>
        </p:nvSpPr>
        <p:spPr/>
        <p:txBody>
          <a:bodyPr/>
          <a:lstStyle/>
          <a:p>
            <a:endParaRPr lang="el-G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0DD9C2A6-E32F-4C56-9241-05B8D34CBD47}" type="slidenum">
              <a:rPr lang="el-GR" smtClean="0"/>
            </a:fld>
            <a:endParaRPr lang="el-G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p>
            <a:r>
              <a:rPr lang="el-GR"/>
              <a:t>Κάντε κλικ για να επεξεργαστείτε τον τίτλο υποδείγματος</a:t>
            </a:r>
            <a:endParaRPr lang="en-US" dirty="0"/>
          </a:p>
        </p:txBody>
      </p:sp>
      <p:sp>
        <p:nvSpPr>
          <p:cNvPr id="3" name="Vertical Text Placeholder 2"/>
          <p:cNvSpPr>
            <a:spLocks noGrp="1"/>
          </p:cNvSpPr>
          <p:nvPr>
            <p:ph type="body" orient="vert" idx="1" hasCustomPrompt="1"/>
          </p:nvPr>
        </p:nvSpPr>
        <p:spPr/>
        <p:txBody>
          <a:bodyPr vert="eaVert" anchor="t"/>
          <a:lstStyle/>
          <a:p>
            <a:pPr lvl="0"/>
            <a:r>
              <a:rPr lang="el-GR"/>
              <a:t>Στυλ κειμένου υποδείγματος</a:t>
            </a:r>
            <a:endParaRPr lang="el-GR"/>
          </a:p>
          <a:p>
            <a:pPr lvl="1"/>
            <a:r>
              <a:rPr lang="el-GR"/>
              <a:t>Δεύτερο επίπεδο</a:t>
            </a:r>
            <a:endParaRPr lang="el-GR"/>
          </a:p>
          <a:p>
            <a:pPr lvl="2"/>
            <a:r>
              <a:rPr lang="el-GR"/>
              <a:t>Τρίτο επίπεδο</a:t>
            </a:r>
            <a:endParaRPr lang="el-GR"/>
          </a:p>
          <a:p>
            <a:pPr lvl="3"/>
            <a:r>
              <a:rPr lang="el-GR"/>
              <a:t>Τέταρτο επίπεδο</a:t>
            </a:r>
            <a:endParaRPr lang="el-GR"/>
          </a:p>
          <a:p>
            <a:pPr lvl="4"/>
            <a:r>
              <a:rPr lang="el-GR"/>
              <a:t>Πέμπτο επίπεδο</a:t>
            </a:r>
            <a:endParaRPr lang="en-US" dirty="0"/>
          </a:p>
        </p:txBody>
      </p:sp>
      <p:sp>
        <p:nvSpPr>
          <p:cNvPr id="4" name="Date Placeholder 3"/>
          <p:cNvSpPr>
            <a:spLocks noGrp="1"/>
          </p:cNvSpPr>
          <p:nvPr>
            <p:ph type="dt" sz="half" idx="10"/>
          </p:nvPr>
        </p:nvSpPr>
        <p:spPr/>
        <p:txBody>
          <a:bodyPr/>
          <a:lstStyle/>
          <a:p>
            <a:fld id="{037D7BF3-82EE-47C9-B1C9-E35CDBA00A51}" type="datetimeFigureOut">
              <a:rPr lang="el-GR" smtClean="0"/>
            </a:fld>
            <a:endParaRPr lang="el-GR"/>
          </a:p>
        </p:txBody>
      </p:sp>
      <p:sp>
        <p:nvSpPr>
          <p:cNvPr id="5" name="Footer Placeholder 4"/>
          <p:cNvSpPr>
            <a:spLocks noGrp="1"/>
          </p:cNvSpPr>
          <p:nvPr>
            <p:ph type="ftr" sz="quarter" idx="11"/>
          </p:nvPr>
        </p:nvSpPr>
        <p:spPr/>
        <p:txBody>
          <a:bodyPr/>
          <a:lstStyle/>
          <a:p>
            <a:endParaRPr lang="el-G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0DD9C2A6-E32F-4C56-9241-05B8D34CBD47}" type="slidenum">
              <a:rPr lang="el-GR" smtClean="0"/>
            </a:fld>
            <a:endParaRPr lang="el-G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Vertical Title 1"/>
          <p:cNvSpPr>
            <a:spLocks noGrp="1"/>
          </p:cNvSpPr>
          <p:nvPr>
            <p:ph type="title" orient="vert" hasCustomPrompt="1"/>
          </p:nvPr>
        </p:nvSpPr>
        <p:spPr>
          <a:xfrm>
            <a:off x="9294812" y="627405"/>
            <a:ext cx="2207601" cy="5283817"/>
          </a:xfrm>
        </p:spPr>
        <p:txBody>
          <a:bodyPr vert="eaVert" anchor="ctr"/>
          <a:lstStyle/>
          <a:p>
            <a:r>
              <a:rPr lang="el-GR"/>
              <a:t>Κάντε κλικ για να επεξεργαστείτε τον τίτλο υποδείγματος</a:t>
            </a:r>
            <a:endParaRPr lang="en-US" dirty="0"/>
          </a:p>
        </p:txBody>
      </p:sp>
      <p:sp>
        <p:nvSpPr>
          <p:cNvPr id="3" name="Vertical Text Placeholder 2"/>
          <p:cNvSpPr>
            <a:spLocks noGrp="1"/>
          </p:cNvSpPr>
          <p:nvPr>
            <p:ph type="body" orient="vert" idx="1" hasCustomPrompt="1"/>
          </p:nvPr>
        </p:nvSpPr>
        <p:spPr>
          <a:xfrm>
            <a:off x="2589212" y="627405"/>
            <a:ext cx="6477000" cy="5283817"/>
          </a:xfrm>
        </p:spPr>
        <p:txBody>
          <a:bodyPr vert="eaVert"/>
          <a:lstStyle/>
          <a:p>
            <a:pPr lvl="0"/>
            <a:r>
              <a:rPr lang="el-GR"/>
              <a:t>Στυλ κειμένου υποδείγματος</a:t>
            </a:r>
            <a:endParaRPr lang="el-GR"/>
          </a:p>
          <a:p>
            <a:pPr lvl="1"/>
            <a:r>
              <a:rPr lang="el-GR"/>
              <a:t>Δεύτερο επίπεδο</a:t>
            </a:r>
            <a:endParaRPr lang="el-GR"/>
          </a:p>
          <a:p>
            <a:pPr lvl="2"/>
            <a:r>
              <a:rPr lang="el-GR"/>
              <a:t>Τρίτο επίπεδο</a:t>
            </a:r>
            <a:endParaRPr lang="el-GR"/>
          </a:p>
          <a:p>
            <a:pPr lvl="3"/>
            <a:r>
              <a:rPr lang="el-GR"/>
              <a:t>Τέταρτο επίπεδο</a:t>
            </a:r>
            <a:endParaRPr lang="el-GR"/>
          </a:p>
          <a:p>
            <a:pPr lvl="4"/>
            <a:r>
              <a:rPr lang="el-GR"/>
              <a:t>Πέμπτο επίπεδο</a:t>
            </a:r>
            <a:endParaRPr lang="en-US" dirty="0"/>
          </a:p>
        </p:txBody>
      </p:sp>
      <p:sp>
        <p:nvSpPr>
          <p:cNvPr id="4" name="Date Placeholder 3"/>
          <p:cNvSpPr>
            <a:spLocks noGrp="1"/>
          </p:cNvSpPr>
          <p:nvPr>
            <p:ph type="dt" sz="half" idx="10"/>
          </p:nvPr>
        </p:nvSpPr>
        <p:spPr/>
        <p:txBody>
          <a:bodyPr/>
          <a:lstStyle/>
          <a:p>
            <a:fld id="{037D7BF3-82EE-47C9-B1C9-E35CDBA00A51}" type="datetimeFigureOut">
              <a:rPr lang="el-GR" smtClean="0"/>
            </a:fld>
            <a:endParaRPr lang="el-GR"/>
          </a:p>
        </p:txBody>
      </p:sp>
      <p:sp>
        <p:nvSpPr>
          <p:cNvPr id="5" name="Footer Placeholder 4"/>
          <p:cNvSpPr>
            <a:spLocks noGrp="1"/>
          </p:cNvSpPr>
          <p:nvPr>
            <p:ph type="ftr" sz="quarter" idx="11"/>
          </p:nvPr>
        </p:nvSpPr>
        <p:spPr/>
        <p:txBody>
          <a:bodyPr/>
          <a:lstStyle/>
          <a:p>
            <a:endParaRPr lang="el-G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0DD9C2A6-E32F-4C56-9241-05B8D34CBD47}" type="slidenum">
              <a:rPr lang="el-GR" smtClean="0"/>
            </a:fld>
            <a:endParaRPr 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2592925" y="624110"/>
            <a:ext cx="8911687" cy="1280890"/>
          </a:xfrm>
        </p:spPr>
        <p:txBody>
          <a:body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idx="1" hasCustomPrompt="1"/>
          </p:nvPr>
        </p:nvSpPr>
        <p:spPr>
          <a:xfrm>
            <a:off x="2589212" y="2133600"/>
            <a:ext cx="8915400" cy="3777622"/>
          </a:xfrm>
        </p:spPr>
        <p:txBody>
          <a:bodyPr/>
          <a:lstStyle/>
          <a:p>
            <a:pPr lvl="0"/>
            <a:r>
              <a:rPr lang="el-GR"/>
              <a:t>Στυλ κειμένου υποδείγματος</a:t>
            </a:r>
            <a:endParaRPr lang="el-GR"/>
          </a:p>
          <a:p>
            <a:pPr lvl="1"/>
            <a:r>
              <a:rPr lang="el-GR"/>
              <a:t>Δεύτερο επίπεδο</a:t>
            </a:r>
            <a:endParaRPr lang="el-GR"/>
          </a:p>
          <a:p>
            <a:pPr lvl="2"/>
            <a:r>
              <a:rPr lang="el-GR"/>
              <a:t>Τρίτο επίπεδο</a:t>
            </a:r>
            <a:endParaRPr lang="el-GR"/>
          </a:p>
          <a:p>
            <a:pPr lvl="3"/>
            <a:r>
              <a:rPr lang="el-GR"/>
              <a:t>Τέταρτο επίπεδο</a:t>
            </a:r>
            <a:endParaRPr lang="el-GR"/>
          </a:p>
          <a:p>
            <a:pPr lvl="4"/>
            <a:r>
              <a:rPr lang="el-GR"/>
              <a:t>Πέμπτο επίπεδο</a:t>
            </a:r>
            <a:endParaRPr lang="en-US" dirty="0"/>
          </a:p>
        </p:txBody>
      </p:sp>
      <p:sp>
        <p:nvSpPr>
          <p:cNvPr id="4" name="Date Placeholder 3"/>
          <p:cNvSpPr>
            <a:spLocks noGrp="1"/>
          </p:cNvSpPr>
          <p:nvPr>
            <p:ph type="dt" sz="half" idx="10"/>
          </p:nvPr>
        </p:nvSpPr>
        <p:spPr/>
        <p:txBody>
          <a:bodyPr/>
          <a:lstStyle/>
          <a:p>
            <a:fld id="{037D7BF3-82EE-47C9-B1C9-E35CDBA00A51}" type="datetimeFigureOut">
              <a:rPr lang="el-GR" smtClean="0"/>
            </a:fld>
            <a:endParaRPr lang="el-GR"/>
          </a:p>
        </p:txBody>
      </p:sp>
      <p:sp>
        <p:nvSpPr>
          <p:cNvPr id="5" name="Footer Placeholder 4"/>
          <p:cNvSpPr>
            <a:spLocks noGrp="1"/>
          </p:cNvSpPr>
          <p:nvPr>
            <p:ph type="ftr" sz="quarter" idx="11"/>
          </p:nvPr>
        </p:nvSpPr>
        <p:spPr/>
        <p:txBody>
          <a:bodyPr/>
          <a:lstStyle/>
          <a:p>
            <a:endParaRPr lang="el-G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0DD9C2A6-E32F-4C56-9241-05B8D34CBD47}" type="slidenum">
              <a:rPr lang="el-GR" smtClean="0"/>
            </a:fld>
            <a:endParaRPr lang="el-G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2589212" y="2058750"/>
            <a:ext cx="8915399" cy="1468800"/>
          </a:xfrm>
        </p:spPr>
        <p:txBody>
          <a:bodyPr anchor="b"/>
          <a:lstStyle>
            <a:lvl1pPr algn="l">
              <a:defRPr sz="4000" b="0" cap="none"/>
            </a:lvl1p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hasCustomPrompt="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a:t>Στυλ κειμένου υποδείγματος</a:t>
            </a:r>
            <a:endParaRPr lang="el-GR"/>
          </a:p>
        </p:txBody>
      </p:sp>
      <p:sp>
        <p:nvSpPr>
          <p:cNvPr id="4" name="Date Placeholder 3"/>
          <p:cNvSpPr>
            <a:spLocks noGrp="1"/>
          </p:cNvSpPr>
          <p:nvPr>
            <p:ph type="dt" sz="half" idx="10"/>
          </p:nvPr>
        </p:nvSpPr>
        <p:spPr/>
        <p:txBody>
          <a:bodyPr/>
          <a:lstStyle/>
          <a:p>
            <a:fld id="{037D7BF3-82EE-47C9-B1C9-E35CDBA00A51}" type="datetimeFigureOut">
              <a:rPr lang="el-GR" smtClean="0"/>
            </a:fld>
            <a:endParaRPr lang="el-GR"/>
          </a:p>
        </p:txBody>
      </p:sp>
      <p:sp>
        <p:nvSpPr>
          <p:cNvPr id="5" name="Footer Placeholder 4"/>
          <p:cNvSpPr>
            <a:spLocks noGrp="1"/>
          </p:cNvSpPr>
          <p:nvPr>
            <p:ph type="ftr" sz="quarter" idx="11"/>
          </p:nvPr>
        </p:nvSpPr>
        <p:spPr/>
        <p:txBody>
          <a:bodyPr/>
          <a:lstStyle/>
          <a:p>
            <a:endParaRPr lang="el-G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0DD9C2A6-E32F-4C56-9241-05B8D34CBD47}" type="slidenum">
              <a:rPr lang="el-GR" smtClean="0"/>
            </a:fld>
            <a:endParaRPr lang="el-G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8" name="Title 7"/>
          <p:cNvSpPr>
            <a:spLocks noGrp="1"/>
          </p:cNvSpPr>
          <p:nvPr>
            <p:ph type="title" hasCustomPrompt="1"/>
          </p:nvPr>
        </p:nvSpPr>
        <p:spPr/>
        <p:txBody>
          <a:body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sz="half" idx="1" hasCustomPrompt="1"/>
          </p:nvPr>
        </p:nvSpPr>
        <p:spPr>
          <a:xfrm>
            <a:off x="2589212" y="2133600"/>
            <a:ext cx="4313864" cy="3777622"/>
          </a:xfrm>
        </p:spPr>
        <p:txBody>
          <a:bodyPr>
            <a:normAutofit/>
          </a:bodyPr>
          <a:lstStyle/>
          <a:p>
            <a:pPr lvl="0"/>
            <a:r>
              <a:rPr lang="el-GR"/>
              <a:t>Στυλ κειμένου υποδείγματος</a:t>
            </a:r>
            <a:endParaRPr lang="el-GR"/>
          </a:p>
          <a:p>
            <a:pPr lvl="1"/>
            <a:r>
              <a:rPr lang="el-GR"/>
              <a:t>Δεύτερο επίπεδο</a:t>
            </a:r>
            <a:endParaRPr lang="el-GR"/>
          </a:p>
          <a:p>
            <a:pPr lvl="2"/>
            <a:r>
              <a:rPr lang="el-GR"/>
              <a:t>Τρίτο επίπεδο</a:t>
            </a:r>
            <a:endParaRPr lang="el-GR"/>
          </a:p>
          <a:p>
            <a:pPr lvl="3"/>
            <a:r>
              <a:rPr lang="el-GR"/>
              <a:t>Τέταρτο επίπεδο</a:t>
            </a:r>
            <a:endParaRPr lang="el-GR"/>
          </a:p>
          <a:p>
            <a:pPr lvl="4"/>
            <a:r>
              <a:rPr lang="el-GR"/>
              <a:t>Πέμπτο επίπεδο</a:t>
            </a:r>
            <a:endParaRPr lang="en-US" dirty="0"/>
          </a:p>
        </p:txBody>
      </p:sp>
      <p:sp>
        <p:nvSpPr>
          <p:cNvPr id="4" name="Content Placeholder 3"/>
          <p:cNvSpPr>
            <a:spLocks noGrp="1"/>
          </p:cNvSpPr>
          <p:nvPr>
            <p:ph sz="half" idx="2" hasCustomPrompt="1"/>
          </p:nvPr>
        </p:nvSpPr>
        <p:spPr>
          <a:xfrm>
            <a:off x="7190747" y="2126222"/>
            <a:ext cx="4313864" cy="3777622"/>
          </a:xfrm>
        </p:spPr>
        <p:txBody>
          <a:bodyPr>
            <a:normAutofit/>
          </a:bodyPr>
          <a:lstStyle/>
          <a:p>
            <a:pPr lvl="0"/>
            <a:r>
              <a:rPr lang="el-GR"/>
              <a:t>Στυλ κειμένου υποδείγματος</a:t>
            </a:r>
            <a:endParaRPr lang="el-GR"/>
          </a:p>
          <a:p>
            <a:pPr lvl="1"/>
            <a:r>
              <a:rPr lang="el-GR"/>
              <a:t>Δεύτερο επίπεδο</a:t>
            </a:r>
            <a:endParaRPr lang="el-GR"/>
          </a:p>
          <a:p>
            <a:pPr lvl="2"/>
            <a:r>
              <a:rPr lang="el-GR"/>
              <a:t>Τρίτο επίπεδο</a:t>
            </a:r>
            <a:endParaRPr lang="el-GR"/>
          </a:p>
          <a:p>
            <a:pPr lvl="3"/>
            <a:r>
              <a:rPr lang="el-GR"/>
              <a:t>Τέταρτο επίπεδο</a:t>
            </a:r>
            <a:endParaRPr lang="el-GR"/>
          </a:p>
          <a:p>
            <a:pPr lvl="4"/>
            <a:r>
              <a:rPr lang="el-GR"/>
              <a:t>Πέμπτο επίπεδο</a:t>
            </a:r>
            <a:endParaRPr lang="en-US" dirty="0"/>
          </a:p>
        </p:txBody>
      </p:sp>
      <p:sp>
        <p:nvSpPr>
          <p:cNvPr id="5" name="Date Placeholder 4"/>
          <p:cNvSpPr>
            <a:spLocks noGrp="1"/>
          </p:cNvSpPr>
          <p:nvPr>
            <p:ph type="dt" sz="half" idx="10"/>
          </p:nvPr>
        </p:nvSpPr>
        <p:spPr/>
        <p:txBody>
          <a:bodyPr/>
          <a:lstStyle/>
          <a:p>
            <a:fld id="{037D7BF3-82EE-47C9-B1C9-E35CDBA00A51}" type="datetimeFigureOut">
              <a:rPr lang="el-GR" smtClean="0"/>
            </a:fld>
            <a:endParaRPr lang="el-GR"/>
          </a:p>
        </p:txBody>
      </p:sp>
      <p:sp>
        <p:nvSpPr>
          <p:cNvPr id="6" name="Footer Placeholder 5"/>
          <p:cNvSpPr>
            <a:spLocks noGrp="1"/>
          </p:cNvSpPr>
          <p:nvPr>
            <p:ph type="ftr" sz="quarter" idx="11"/>
          </p:nvPr>
        </p:nvSpPr>
        <p:spPr/>
        <p:txBody>
          <a:bodyPr/>
          <a:lstStyle/>
          <a:p>
            <a:endParaRPr lang="el-GR"/>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0DD9C2A6-E32F-4C56-9241-05B8D34CBD47}" type="slidenum">
              <a:rPr lang="el-GR" smtClean="0"/>
            </a:fld>
            <a:endParaRPr lang="el-G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10" name="Title 9"/>
          <p:cNvSpPr>
            <a:spLocks noGrp="1"/>
          </p:cNvSpPr>
          <p:nvPr>
            <p:ph type="title" hasCustomPrompt="1"/>
          </p:nvPr>
        </p:nvSpPr>
        <p:spPr/>
        <p:txBody>
          <a:body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hasCustomPrompt="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endParaRPr lang="el-GR"/>
          </a:p>
        </p:txBody>
      </p:sp>
      <p:sp>
        <p:nvSpPr>
          <p:cNvPr id="4" name="Content Placeholder 3"/>
          <p:cNvSpPr>
            <a:spLocks noGrp="1"/>
          </p:cNvSpPr>
          <p:nvPr>
            <p:ph sz="half" idx="2" hasCustomPrompt="1"/>
          </p:nvPr>
        </p:nvSpPr>
        <p:spPr>
          <a:xfrm>
            <a:off x="2589212" y="2548966"/>
            <a:ext cx="4342893" cy="3354060"/>
          </a:xfrm>
        </p:spPr>
        <p:txBody>
          <a:bodyPr>
            <a:normAutofit/>
          </a:bodyPr>
          <a:lstStyle/>
          <a:p>
            <a:pPr lvl="0"/>
            <a:r>
              <a:rPr lang="el-GR"/>
              <a:t>Στυλ κειμένου υποδείγματος</a:t>
            </a:r>
            <a:endParaRPr lang="el-GR"/>
          </a:p>
          <a:p>
            <a:pPr lvl="1"/>
            <a:r>
              <a:rPr lang="el-GR"/>
              <a:t>Δεύτερο επίπεδο</a:t>
            </a:r>
            <a:endParaRPr lang="el-GR"/>
          </a:p>
          <a:p>
            <a:pPr lvl="2"/>
            <a:r>
              <a:rPr lang="el-GR"/>
              <a:t>Τρίτο επίπεδο</a:t>
            </a:r>
            <a:endParaRPr lang="el-GR"/>
          </a:p>
          <a:p>
            <a:pPr lvl="3"/>
            <a:r>
              <a:rPr lang="el-GR"/>
              <a:t>Τέταρτο επίπεδο</a:t>
            </a:r>
            <a:endParaRPr lang="el-GR"/>
          </a:p>
          <a:p>
            <a:pPr lvl="4"/>
            <a:r>
              <a:rPr lang="el-GR"/>
              <a:t>Πέμπτο επίπεδο</a:t>
            </a:r>
            <a:endParaRPr lang="en-US" dirty="0"/>
          </a:p>
        </p:txBody>
      </p:sp>
      <p:sp>
        <p:nvSpPr>
          <p:cNvPr id="5" name="Text Placeholder 4"/>
          <p:cNvSpPr>
            <a:spLocks noGrp="1"/>
          </p:cNvSpPr>
          <p:nvPr>
            <p:ph type="body" sz="quarter" idx="3" hasCustomPrompt="1"/>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endParaRPr lang="el-GR"/>
          </a:p>
        </p:txBody>
      </p:sp>
      <p:sp>
        <p:nvSpPr>
          <p:cNvPr id="6" name="Content Placeholder 5"/>
          <p:cNvSpPr>
            <a:spLocks noGrp="1"/>
          </p:cNvSpPr>
          <p:nvPr>
            <p:ph sz="quarter" idx="4" hasCustomPrompt="1"/>
          </p:nvPr>
        </p:nvSpPr>
        <p:spPr>
          <a:xfrm>
            <a:off x="7166957" y="2545738"/>
            <a:ext cx="4338674" cy="3354060"/>
          </a:xfrm>
        </p:spPr>
        <p:txBody>
          <a:bodyPr>
            <a:normAutofit/>
          </a:bodyPr>
          <a:lstStyle/>
          <a:p>
            <a:pPr lvl="0"/>
            <a:r>
              <a:rPr lang="el-GR"/>
              <a:t>Στυλ κειμένου υποδείγματος</a:t>
            </a:r>
            <a:endParaRPr lang="el-GR"/>
          </a:p>
          <a:p>
            <a:pPr lvl="1"/>
            <a:r>
              <a:rPr lang="el-GR"/>
              <a:t>Δεύτερο επίπεδο</a:t>
            </a:r>
            <a:endParaRPr lang="el-GR"/>
          </a:p>
          <a:p>
            <a:pPr lvl="2"/>
            <a:r>
              <a:rPr lang="el-GR"/>
              <a:t>Τρίτο επίπεδο</a:t>
            </a:r>
            <a:endParaRPr lang="el-GR"/>
          </a:p>
          <a:p>
            <a:pPr lvl="3"/>
            <a:r>
              <a:rPr lang="el-GR"/>
              <a:t>Τέταρτο επίπεδο</a:t>
            </a:r>
            <a:endParaRPr lang="el-GR"/>
          </a:p>
          <a:p>
            <a:pPr lvl="4"/>
            <a:r>
              <a:rPr lang="el-GR"/>
              <a:t>Πέμπτο επίπεδο</a:t>
            </a:r>
            <a:endParaRPr lang="en-US" dirty="0"/>
          </a:p>
        </p:txBody>
      </p:sp>
      <p:sp>
        <p:nvSpPr>
          <p:cNvPr id="7" name="Date Placeholder 6"/>
          <p:cNvSpPr>
            <a:spLocks noGrp="1"/>
          </p:cNvSpPr>
          <p:nvPr>
            <p:ph type="dt" sz="half" idx="10"/>
          </p:nvPr>
        </p:nvSpPr>
        <p:spPr/>
        <p:txBody>
          <a:bodyPr/>
          <a:lstStyle/>
          <a:p>
            <a:fld id="{037D7BF3-82EE-47C9-B1C9-E35CDBA00A51}" type="datetimeFigureOut">
              <a:rPr lang="el-GR" smtClean="0"/>
            </a:fld>
            <a:endParaRPr lang="el-GR"/>
          </a:p>
        </p:txBody>
      </p:sp>
      <p:sp>
        <p:nvSpPr>
          <p:cNvPr id="8" name="Footer Placeholder 7"/>
          <p:cNvSpPr>
            <a:spLocks noGrp="1"/>
          </p:cNvSpPr>
          <p:nvPr>
            <p:ph type="ftr" sz="quarter" idx="11"/>
          </p:nvPr>
        </p:nvSpPr>
        <p:spPr/>
        <p:txBody>
          <a:bodyPr/>
          <a:lstStyle/>
          <a:p>
            <a:endParaRPr lang="el-G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0DD9C2A6-E32F-4C56-9241-05B8D34CBD47}" type="slidenum">
              <a:rPr lang="el-GR" smtClean="0"/>
            </a:fld>
            <a:endParaRPr lang="el-G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p>
            <a:r>
              <a:rPr lang="el-GR"/>
              <a:t>Κάντε κλικ για να επεξεργαστείτε τον τίτλο υποδείγματος</a:t>
            </a:r>
            <a:endParaRPr lang="en-US" dirty="0"/>
          </a:p>
        </p:txBody>
      </p:sp>
      <p:sp>
        <p:nvSpPr>
          <p:cNvPr id="3" name="Date Placeholder 2"/>
          <p:cNvSpPr>
            <a:spLocks noGrp="1"/>
          </p:cNvSpPr>
          <p:nvPr>
            <p:ph type="dt" sz="half" idx="10"/>
          </p:nvPr>
        </p:nvSpPr>
        <p:spPr/>
        <p:txBody>
          <a:bodyPr/>
          <a:lstStyle/>
          <a:p>
            <a:fld id="{037D7BF3-82EE-47C9-B1C9-E35CDBA00A51}" type="datetimeFigureOut">
              <a:rPr lang="el-GR" smtClean="0"/>
            </a:fld>
            <a:endParaRPr lang="el-GR"/>
          </a:p>
        </p:txBody>
      </p:sp>
      <p:sp>
        <p:nvSpPr>
          <p:cNvPr id="4" name="Footer Placeholder 3"/>
          <p:cNvSpPr>
            <a:spLocks noGrp="1"/>
          </p:cNvSpPr>
          <p:nvPr>
            <p:ph type="ftr" sz="quarter" idx="11"/>
          </p:nvPr>
        </p:nvSpPr>
        <p:spPr/>
        <p:txBody>
          <a:bodyPr/>
          <a:lstStyle/>
          <a:p>
            <a:endParaRPr lang="el-GR"/>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0DD9C2A6-E32F-4C56-9241-05B8D34CBD47}" type="slidenum">
              <a:rPr lang="el-GR" smtClean="0"/>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37D7BF3-82EE-47C9-B1C9-E35CDBA00A51}" type="datetimeFigureOut">
              <a:rPr lang="el-GR" smtClean="0"/>
            </a:fld>
            <a:endParaRPr lang="el-GR"/>
          </a:p>
        </p:txBody>
      </p:sp>
      <p:sp>
        <p:nvSpPr>
          <p:cNvPr id="3" name="Footer Placeholder 2"/>
          <p:cNvSpPr>
            <a:spLocks noGrp="1"/>
          </p:cNvSpPr>
          <p:nvPr>
            <p:ph type="ftr" sz="quarter" idx="11"/>
          </p:nvPr>
        </p:nvSpPr>
        <p:spPr/>
        <p:txBody>
          <a:bodyPr/>
          <a:lstStyle/>
          <a:p>
            <a:endParaRPr lang="el-GR"/>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0DD9C2A6-E32F-4C56-9241-05B8D34CBD47}" type="slidenum">
              <a:rPr lang="el-GR" smtClean="0"/>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2589212" y="446088"/>
            <a:ext cx="3505199" cy="976312"/>
          </a:xfrm>
        </p:spPr>
        <p:txBody>
          <a:bodyPr anchor="b"/>
          <a:lstStyle>
            <a:lvl1pPr algn="l">
              <a:defRPr sz="2000" b="0"/>
            </a:lvl1p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idx="1" hasCustomPrompt="1"/>
          </p:nvPr>
        </p:nvSpPr>
        <p:spPr>
          <a:xfrm>
            <a:off x="6323012" y="446088"/>
            <a:ext cx="5181600" cy="5414963"/>
          </a:xfrm>
        </p:spPr>
        <p:txBody>
          <a:bodyPr anchor="ctr">
            <a:normAutofit/>
          </a:bodyPr>
          <a:lstStyle/>
          <a:p>
            <a:pPr lvl="0"/>
            <a:r>
              <a:rPr lang="el-GR"/>
              <a:t>Στυλ κειμένου υποδείγματος</a:t>
            </a:r>
            <a:endParaRPr lang="el-GR"/>
          </a:p>
          <a:p>
            <a:pPr lvl="1"/>
            <a:r>
              <a:rPr lang="el-GR"/>
              <a:t>Δεύτερο επίπεδο</a:t>
            </a:r>
            <a:endParaRPr lang="el-GR"/>
          </a:p>
          <a:p>
            <a:pPr lvl="2"/>
            <a:r>
              <a:rPr lang="el-GR"/>
              <a:t>Τρίτο επίπεδο</a:t>
            </a:r>
            <a:endParaRPr lang="el-GR"/>
          </a:p>
          <a:p>
            <a:pPr lvl="3"/>
            <a:r>
              <a:rPr lang="el-GR"/>
              <a:t>Τέταρτο επίπεδο</a:t>
            </a:r>
            <a:endParaRPr lang="el-GR"/>
          </a:p>
          <a:p>
            <a:pPr lvl="4"/>
            <a:r>
              <a:rPr lang="el-GR"/>
              <a:t>Πέμπτο επίπεδο</a:t>
            </a:r>
            <a:endParaRPr lang="en-US" dirty="0"/>
          </a:p>
        </p:txBody>
      </p:sp>
      <p:sp>
        <p:nvSpPr>
          <p:cNvPr id="4" name="Text Placeholder 3"/>
          <p:cNvSpPr>
            <a:spLocks noGrp="1"/>
          </p:cNvSpPr>
          <p:nvPr>
            <p:ph type="body" sz="half" idx="2" hasCustomPrompt="1"/>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κειμένου υποδείγματος</a:t>
            </a:r>
            <a:endParaRPr lang="el-GR"/>
          </a:p>
        </p:txBody>
      </p:sp>
      <p:sp>
        <p:nvSpPr>
          <p:cNvPr id="5" name="Date Placeholder 4"/>
          <p:cNvSpPr>
            <a:spLocks noGrp="1"/>
          </p:cNvSpPr>
          <p:nvPr>
            <p:ph type="dt" sz="half" idx="10"/>
          </p:nvPr>
        </p:nvSpPr>
        <p:spPr/>
        <p:txBody>
          <a:bodyPr/>
          <a:lstStyle/>
          <a:p>
            <a:fld id="{037D7BF3-82EE-47C9-B1C9-E35CDBA00A51}" type="datetimeFigureOut">
              <a:rPr lang="el-GR" smtClean="0"/>
            </a:fld>
            <a:endParaRPr lang="el-GR"/>
          </a:p>
        </p:txBody>
      </p:sp>
      <p:sp>
        <p:nvSpPr>
          <p:cNvPr id="6" name="Footer Placeholder 5"/>
          <p:cNvSpPr>
            <a:spLocks noGrp="1"/>
          </p:cNvSpPr>
          <p:nvPr>
            <p:ph type="ftr" sz="quarter" idx="11"/>
          </p:nvPr>
        </p:nvSpPr>
        <p:spPr/>
        <p:txBody>
          <a:bodyPr/>
          <a:lstStyle/>
          <a:p>
            <a:endParaRPr lang="el-GR"/>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0DD9C2A6-E32F-4C56-9241-05B8D34CBD47}" type="slidenum">
              <a:rPr lang="el-GR" smtClean="0"/>
            </a:fld>
            <a:endParaRPr lang="el-G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2589213" y="4800600"/>
            <a:ext cx="8915400" cy="566738"/>
          </a:xfrm>
        </p:spPr>
        <p:txBody>
          <a:bodyPr anchor="b">
            <a:normAutofit/>
          </a:bodyPr>
          <a:lstStyle>
            <a:lvl1pPr algn="l">
              <a:defRPr sz="2400" b="0"/>
            </a:lvl1pPr>
          </a:lstStyle>
          <a:p>
            <a:r>
              <a:rPr lang="el-GR"/>
              <a:t>Κάντε κλικ για να επεξεργαστείτε τον τίτλο υποδείγματος</a:t>
            </a:r>
            <a:endParaRPr lang="en-US" dirty="0"/>
          </a:p>
        </p:txBody>
      </p:sp>
      <p:sp>
        <p:nvSpPr>
          <p:cNvPr id="3" name="Picture Placeholder 2"/>
          <p:cNvSpPr>
            <a:spLocks noGrp="1" noChangeAspect="1"/>
          </p:cNvSpPr>
          <p:nvPr>
            <p:ph type="pic" idx="1" hasCustomPrompt="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l-GR"/>
              <a:t>Κάντε κλικ στο εικονίδιο για να προσθέσετε εικόνα</a:t>
            </a:r>
            <a:endParaRPr lang="en-US" dirty="0"/>
          </a:p>
        </p:txBody>
      </p:sp>
      <p:sp>
        <p:nvSpPr>
          <p:cNvPr id="4" name="Text Placeholder 3"/>
          <p:cNvSpPr>
            <a:spLocks noGrp="1"/>
          </p:cNvSpPr>
          <p:nvPr>
            <p:ph type="body" sz="half" idx="2" hasCustomPrompt="1"/>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κειμένου υποδείγματος</a:t>
            </a:r>
            <a:endParaRPr lang="el-GR"/>
          </a:p>
        </p:txBody>
      </p:sp>
      <p:sp>
        <p:nvSpPr>
          <p:cNvPr id="5" name="Date Placeholder 4"/>
          <p:cNvSpPr>
            <a:spLocks noGrp="1"/>
          </p:cNvSpPr>
          <p:nvPr>
            <p:ph type="dt" sz="half" idx="10"/>
          </p:nvPr>
        </p:nvSpPr>
        <p:spPr/>
        <p:txBody>
          <a:bodyPr/>
          <a:lstStyle/>
          <a:p>
            <a:fld id="{037D7BF3-82EE-47C9-B1C9-E35CDBA00A51}" type="datetimeFigureOut">
              <a:rPr lang="el-GR" smtClean="0"/>
            </a:fld>
            <a:endParaRPr lang="el-GR"/>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0DD9C2A6-E32F-4C56-9241-05B8D34CBD47}" type="slidenum">
              <a:rPr lang="el-GR" smtClean="0"/>
            </a:fld>
            <a:endParaRPr lang="el-GR"/>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7" Type="http://schemas.openxmlformats.org/officeDocument/2006/relationships/theme" Target="../theme/theme1.xml"/><Relationship Id="rId16" Type="http://schemas.openxmlformats.org/officeDocument/2006/relationships/slideLayout" Target="../slideLayouts/slideLayout16.xml"/><Relationship Id="rId15" Type="http://schemas.openxmlformats.org/officeDocument/2006/relationships/slideLayout" Target="../slideLayouts/slideLayout15.xml"/><Relationship Id="rId14" Type="http://schemas.openxmlformats.org/officeDocument/2006/relationships/slideLayout" Target="../slideLayouts/slideLayout14.xml"/><Relationship Id="rId13" Type="http://schemas.openxmlformats.org/officeDocument/2006/relationships/slideLayout" Target="../slideLayouts/slideLayout13.xml"/><Relationship Id="rId12" Type="http://schemas.openxmlformats.org/officeDocument/2006/relationships/slideLayout" Target="../slideLayouts/slideLayout12.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l-GR"/>
              <a:t>Στυλ κειμένου υποδείγματος</a:t>
            </a:r>
            <a:endParaRPr lang="el-GR"/>
          </a:p>
          <a:p>
            <a:pPr lvl="1"/>
            <a:r>
              <a:rPr lang="el-GR"/>
              <a:t>Δεύτερο επίπεδο</a:t>
            </a:r>
            <a:endParaRPr lang="el-GR"/>
          </a:p>
          <a:p>
            <a:pPr lvl="2"/>
            <a:r>
              <a:rPr lang="el-GR"/>
              <a:t>Τρίτο επίπεδο</a:t>
            </a:r>
            <a:endParaRPr lang="el-GR"/>
          </a:p>
          <a:p>
            <a:pPr lvl="3"/>
            <a:r>
              <a:rPr lang="el-GR"/>
              <a:t>Τέταρτο επίπεδο</a:t>
            </a:r>
            <a:endParaRPr lang="el-GR"/>
          </a:p>
          <a:p>
            <a:pPr lvl="4"/>
            <a:r>
              <a:rPr lang="el-GR"/>
              <a:t>Πέμπτο επίπεδο</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037D7BF3-82EE-47C9-B1C9-E35CDBA00A51}" type="datetimeFigureOut">
              <a:rPr lang="el-GR" smtClean="0"/>
            </a:fld>
            <a:endParaRPr lang="el-GR"/>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l-GR"/>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0DD9C2A6-E32F-4C56-9241-05B8D34CBD47}" type="slidenum">
              <a:rPr lang="el-GR" smtClean="0"/>
            </a:fld>
            <a:endParaRPr lang="el-G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 id="2147483664"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panose="05040102010807070707"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panose="05040102010807070707"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panose="05040102010807070707"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panose="05040102010807070707"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panose="05040102010807070707"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panose="05040102010807070707"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panose="05040102010807070707"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panose="05040102010807070707"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panose="05040102010807070707"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4" Type="http://schemas.openxmlformats.org/officeDocument/2006/relationships/slideLayout" Target="../slideLayouts/slideLayout1.xml"/><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image" Target="../media/image1.jpeg"/></Relationships>
</file>

<file path=ppt/slides/_rels/slide10.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image" Target="../media/image4.png"/><Relationship Id="rId1" Type="http://schemas.openxmlformats.org/officeDocument/2006/relationships/customXml" Target="../ink/ink2.xml"/></Relationships>
</file>

<file path=ppt/slides/_rels/slide11.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5.pn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image" Target="../media/image4.png"/><Relationship Id="rId1" Type="http://schemas.openxmlformats.org/officeDocument/2006/relationships/customXml" Target="../ink/ink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0 - Εικόνα"/>
          <p:cNvPicPr/>
          <p:nvPr/>
        </p:nvPicPr>
        <p:blipFill>
          <a:blip r:embed="rId1" cstate="print"/>
          <a:srcRect/>
          <a:stretch>
            <a:fillRect/>
          </a:stretch>
        </p:blipFill>
        <p:spPr bwMode="auto">
          <a:xfrm>
            <a:off x="4898551" y="838301"/>
            <a:ext cx="3547110" cy="2043430"/>
          </a:xfrm>
          <a:prstGeom prst="rect">
            <a:avLst/>
          </a:prstGeom>
          <a:noFill/>
          <a:ln w="9525">
            <a:noFill/>
            <a:miter lim="800000"/>
            <a:headEnd/>
            <a:tailEnd/>
          </a:ln>
        </p:spPr>
      </p:pic>
      <p:pic>
        <p:nvPicPr>
          <p:cNvPr id="5" name="Picture 3" descr="Τμήμα Επιστημών της Εκπαίδευσης και Κοινωνικής Εργασίας"/>
          <p:cNvPicPr>
            <a:picLocks noChangeAspect="1" noChangeArrowheads="1"/>
          </p:cNvPicPr>
          <p:nvPr/>
        </p:nvPicPr>
        <p:blipFill>
          <a:blip r:embed="rId2" cstate="print"/>
          <a:srcRect l="21137"/>
          <a:stretch>
            <a:fillRect/>
          </a:stretch>
        </p:blipFill>
        <p:spPr>
          <a:xfrm>
            <a:off x="5106896" y="2697468"/>
            <a:ext cx="3530600" cy="954405"/>
          </a:xfrm>
          <a:prstGeom prst="rect">
            <a:avLst/>
          </a:prstGeom>
          <a:noFill/>
          <a:ln w="9525">
            <a:noFill/>
            <a:miter lim="800000"/>
            <a:headEnd/>
            <a:tailEnd/>
          </a:ln>
        </p:spPr>
      </p:pic>
      <p:pic>
        <p:nvPicPr>
          <p:cNvPr id="1026" name="Picture 2" descr="TF-CBT Web 2.0 - A Course for Trauma Focused Cognitive-Behavioral Therapy"/>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687601" y="4121773"/>
            <a:ext cx="7505700" cy="1238250"/>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5"/>
          <p:cNvSpPr txBox="1"/>
          <p:nvPr/>
        </p:nvSpPr>
        <p:spPr>
          <a:xfrm>
            <a:off x="3766553" y="5829923"/>
            <a:ext cx="7315782" cy="646331"/>
          </a:xfrm>
          <a:prstGeom prst="rect">
            <a:avLst/>
          </a:prstGeom>
          <a:noFill/>
        </p:spPr>
        <p:txBody>
          <a:bodyPr wrap="square" rtlCol="0">
            <a:spAutoFit/>
          </a:bodyPr>
          <a:lstStyle/>
          <a:p>
            <a:pPr algn="ctr"/>
            <a:r>
              <a:rPr lang="el-GR" b="1" i="1" dirty="0">
                <a:solidFill>
                  <a:schemeClr val="accent1"/>
                </a:solidFill>
              </a:rPr>
              <a:t>¨Πρόγραμμα Εκπαίδευσης στη Γνωσιακή Συμπεριφορική Θεραπεία Εστιασμένη στο Παιδικό Τραύμα¨</a:t>
            </a:r>
            <a:endParaRPr lang="el-GR" b="1" i="1" dirty="0">
              <a:solidFill>
                <a:schemeClr val="accent1"/>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Θέση περιεχομένου 9"/>
          <p:cNvSpPr>
            <a:spLocks noGrp="1"/>
          </p:cNvSpPr>
          <p:nvPr>
            <p:ph idx="1"/>
          </p:nvPr>
        </p:nvSpPr>
        <p:spPr>
          <a:xfrm>
            <a:off x="1058779" y="277791"/>
            <a:ext cx="10659979" cy="6399735"/>
          </a:xfrm>
        </p:spPr>
        <p:txBody>
          <a:bodyPr/>
          <a:lstStyle/>
          <a:p>
            <a:pPr marL="0" indent="0">
              <a:buNone/>
            </a:pPr>
            <a:endParaRPr lang="el-GR" sz="2000" b="1" dirty="0">
              <a:solidFill>
                <a:schemeClr val="bg2">
                  <a:lumMod val="50000"/>
                </a:schemeClr>
              </a:solidFill>
              <a:latin typeface="+mj-lt"/>
              <a:ea typeface="+mj-ea"/>
              <a:cs typeface="+mj-cs"/>
            </a:endParaRPr>
          </a:p>
          <a:p>
            <a:pPr marL="0" indent="0">
              <a:buNone/>
            </a:pPr>
            <a:r>
              <a:rPr lang="el-GR" sz="2000" b="1" dirty="0">
                <a:solidFill>
                  <a:schemeClr val="bg2">
                    <a:lumMod val="50000"/>
                  </a:schemeClr>
                </a:solidFill>
                <a:latin typeface="+mj-lt"/>
                <a:ea typeface="+mj-ea"/>
                <a:cs typeface="+mj-cs"/>
              </a:rPr>
              <a:t>       1η Φάση:  Σταθεροποίηση</a:t>
            </a:r>
            <a:endParaRPr lang="el-GR" sz="2000" b="1" dirty="0">
              <a:solidFill>
                <a:schemeClr val="bg2">
                  <a:lumMod val="50000"/>
                </a:schemeClr>
              </a:solidFill>
              <a:latin typeface="+mj-lt"/>
              <a:ea typeface="+mj-ea"/>
              <a:cs typeface="+mj-cs"/>
            </a:endParaRPr>
          </a:p>
          <a:p>
            <a:pPr marL="0" indent="0">
              <a:buNone/>
            </a:pPr>
            <a:endParaRPr lang="el-GR" sz="2000" b="1" dirty="0">
              <a:solidFill>
                <a:schemeClr val="bg2">
                  <a:lumMod val="50000"/>
                </a:schemeClr>
              </a:solidFill>
              <a:latin typeface="+mj-lt"/>
              <a:ea typeface="+mj-ea"/>
              <a:cs typeface="+mj-cs"/>
            </a:endParaRPr>
          </a:p>
          <a:p>
            <a:pPr marL="0" indent="0">
              <a:buNone/>
            </a:pPr>
            <a:endParaRPr lang="el-GR" sz="2000" b="1" dirty="0">
              <a:solidFill>
                <a:schemeClr val="bg2">
                  <a:lumMod val="50000"/>
                </a:schemeClr>
              </a:solidFill>
              <a:latin typeface="+mj-lt"/>
              <a:ea typeface="+mj-ea"/>
              <a:cs typeface="+mj-cs"/>
            </a:endParaRPr>
          </a:p>
          <a:p>
            <a:pPr marL="0" indent="0">
              <a:buNone/>
            </a:pPr>
            <a:endParaRPr lang="el-GR" sz="2000" b="1" dirty="0">
              <a:solidFill>
                <a:schemeClr val="bg2">
                  <a:lumMod val="50000"/>
                </a:schemeClr>
              </a:solidFill>
              <a:latin typeface="+mj-lt"/>
              <a:ea typeface="+mj-ea"/>
              <a:cs typeface="+mj-cs"/>
            </a:endParaRPr>
          </a:p>
          <a:p>
            <a:pPr marL="0" indent="0">
              <a:buNone/>
            </a:pPr>
            <a:endParaRPr lang="el-GR" sz="2000" b="1" dirty="0">
              <a:solidFill>
                <a:schemeClr val="bg2">
                  <a:lumMod val="50000"/>
                </a:schemeClr>
              </a:solidFill>
              <a:latin typeface="+mj-lt"/>
              <a:ea typeface="+mj-ea"/>
              <a:cs typeface="+mj-cs"/>
            </a:endParaRPr>
          </a:p>
          <a:p>
            <a:pPr marL="0" indent="0">
              <a:buNone/>
            </a:pPr>
            <a:r>
              <a:rPr lang="el-GR" sz="2000" b="1" dirty="0">
                <a:solidFill>
                  <a:schemeClr val="bg2">
                    <a:lumMod val="50000"/>
                  </a:schemeClr>
                </a:solidFill>
                <a:latin typeface="+mj-lt"/>
                <a:ea typeface="+mj-ea"/>
                <a:cs typeface="+mj-cs"/>
              </a:rPr>
              <a:t> </a:t>
            </a:r>
            <a:endParaRPr lang="el-GR" sz="2000" b="1" dirty="0">
              <a:solidFill>
                <a:schemeClr val="bg2">
                  <a:lumMod val="50000"/>
                </a:schemeClr>
              </a:solidFill>
              <a:latin typeface="+mj-lt"/>
              <a:ea typeface="+mj-ea"/>
              <a:cs typeface="+mj-cs"/>
            </a:endParaRPr>
          </a:p>
          <a:p>
            <a:pPr marL="0" indent="0">
              <a:buNone/>
            </a:pPr>
            <a:endParaRPr lang="el-GR" sz="2000" b="1" dirty="0">
              <a:solidFill>
                <a:schemeClr val="bg2">
                  <a:lumMod val="50000"/>
                </a:schemeClr>
              </a:solidFill>
              <a:latin typeface="+mj-lt"/>
              <a:ea typeface="+mj-ea"/>
              <a:cs typeface="+mj-cs"/>
            </a:endParaRPr>
          </a:p>
          <a:p>
            <a:pPr marL="0" indent="0">
              <a:buNone/>
            </a:pPr>
            <a:endParaRPr lang="el-GR" sz="2000" b="1" dirty="0">
              <a:solidFill>
                <a:schemeClr val="bg2">
                  <a:lumMod val="50000"/>
                </a:schemeClr>
              </a:solidFill>
              <a:latin typeface="+mj-lt"/>
              <a:ea typeface="+mj-ea"/>
              <a:cs typeface="+mj-cs"/>
            </a:endParaRPr>
          </a:p>
          <a:p>
            <a:pPr marL="0" indent="0">
              <a:buNone/>
            </a:pPr>
            <a:endParaRPr lang="el-GR" sz="2000" b="1" dirty="0">
              <a:solidFill>
                <a:schemeClr val="bg2">
                  <a:lumMod val="50000"/>
                </a:schemeClr>
              </a:solidFill>
              <a:latin typeface="+mj-lt"/>
              <a:ea typeface="+mj-ea"/>
              <a:cs typeface="+mj-cs"/>
            </a:endParaRPr>
          </a:p>
          <a:p>
            <a:pPr marL="0" indent="0">
              <a:buNone/>
            </a:pPr>
            <a:r>
              <a:rPr lang="el-GR" sz="2000" b="1" dirty="0">
                <a:solidFill>
                  <a:schemeClr val="bg2">
                    <a:lumMod val="50000"/>
                  </a:schemeClr>
                </a:solidFill>
                <a:latin typeface="+mj-lt"/>
                <a:ea typeface="+mj-ea"/>
                <a:cs typeface="+mj-cs"/>
              </a:rPr>
              <a:t> </a:t>
            </a:r>
            <a:endParaRPr lang="el-GR" sz="2000" b="1" dirty="0">
              <a:solidFill>
                <a:schemeClr val="bg2">
                  <a:lumMod val="50000"/>
                </a:schemeClr>
              </a:solidFill>
              <a:latin typeface="+mj-lt"/>
              <a:ea typeface="+mj-ea"/>
              <a:cs typeface="+mj-cs"/>
            </a:endParaRPr>
          </a:p>
        </p:txBody>
      </p:sp>
      <mc:AlternateContent xmlns:mc="http://schemas.openxmlformats.org/markup-compatibility/2006" xmlns:p14="http://schemas.microsoft.com/office/powerpoint/2010/main">
        <mc:Choice Requires="p14">
          <p:contentPart r:id="rId1" p14:bwMode="auto">
            <p14:nvContentPartPr>
              <p14:cNvPr id="16" name="Γραφή 15"/>
              <p14:cNvContentPartPr/>
              <p14:nvPr/>
            </p14:nvContentPartPr>
            <p14:xfrm>
              <a:off x="2020718" y="1720175"/>
              <a:ext cx="360" cy="360"/>
            </p14:xfrm>
          </p:contentPart>
        </mc:Choice>
        <mc:Fallback xmlns="">
          <p:pic>
            <p:nvPicPr>
              <p:cNvPr id="16" name="Γραφή 15"/>
            </p:nvPicPr>
            <p:blipFill>
              <a:blip r:embed="rId2"/>
            </p:blipFill>
            <p:spPr>
              <a:xfrm>
                <a:off x="2020718" y="1720175"/>
                <a:ext cx="360" cy="360"/>
              </a:xfrm>
              <a:prstGeom prst="rect"/>
            </p:spPr>
          </p:pic>
        </mc:Fallback>
      </mc:AlternateContent>
      <p:sp>
        <p:nvSpPr>
          <p:cNvPr id="21" name="TextBox 20"/>
          <p:cNvSpPr txBox="1"/>
          <p:nvPr/>
        </p:nvSpPr>
        <p:spPr>
          <a:xfrm>
            <a:off x="6471955" y="356259"/>
            <a:ext cx="3479568" cy="2031325"/>
          </a:xfrm>
          <a:prstGeom prst="rect">
            <a:avLst/>
          </a:prstGeom>
          <a:noFill/>
        </p:spPr>
        <p:txBody>
          <a:bodyPr wrap="square" rtlCol="0">
            <a:spAutoFit/>
          </a:bodyPr>
          <a:lstStyle/>
          <a:p>
            <a:r>
              <a:rPr lang="el-GR" b="1" dirty="0"/>
              <a:t>Ψυχοεκπαίδευση</a:t>
            </a:r>
            <a:endParaRPr lang="el-GR" b="1" dirty="0"/>
          </a:p>
          <a:p>
            <a:r>
              <a:rPr lang="el-GR" b="1" dirty="0"/>
              <a:t>Χαλάρωση</a:t>
            </a:r>
            <a:endParaRPr lang="el-GR" b="1" dirty="0"/>
          </a:p>
          <a:p>
            <a:r>
              <a:rPr lang="el-GR" b="1" dirty="0"/>
              <a:t>Συναισθηματική Διαμόρφωση</a:t>
            </a:r>
            <a:endParaRPr lang="el-GR" b="1" dirty="0"/>
          </a:p>
          <a:p>
            <a:r>
              <a:rPr lang="el-GR" b="1" dirty="0"/>
              <a:t>Γνωστική Αντιμετώπιση</a:t>
            </a:r>
            <a:endParaRPr lang="en-US" b="1" dirty="0"/>
          </a:p>
          <a:p>
            <a:endParaRPr lang="el-GR" b="1" dirty="0"/>
          </a:p>
          <a:p>
            <a:endParaRPr lang="el-GR" b="1" dirty="0"/>
          </a:p>
          <a:p>
            <a:endParaRPr lang="el-GR" dirty="0"/>
          </a:p>
        </p:txBody>
      </p:sp>
      <p:grpSp>
        <p:nvGrpSpPr>
          <p:cNvPr id="37" name="Ομάδα 36"/>
          <p:cNvGrpSpPr/>
          <p:nvPr/>
        </p:nvGrpSpPr>
        <p:grpSpPr>
          <a:xfrm>
            <a:off x="5015335" y="687022"/>
            <a:ext cx="1029106" cy="757629"/>
            <a:chOff x="3116179" y="1528011"/>
            <a:chExt cx="1029106" cy="757629"/>
          </a:xfrm>
        </p:grpSpPr>
        <p:cxnSp>
          <p:nvCxnSpPr>
            <p:cNvPr id="18" name="Ευθύγραμμο βέλος σύνδεσης 17"/>
            <p:cNvCxnSpPr/>
            <p:nvPr/>
          </p:nvCxnSpPr>
          <p:spPr>
            <a:xfrm flipV="1">
              <a:off x="3116179" y="1528011"/>
              <a:ext cx="770021" cy="19216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3" name="Ευθύγραμμο βέλος σύνδεσης 22"/>
            <p:cNvCxnSpPr/>
            <p:nvPr/>
          </p:nvCxnSpPr>
          <p:spPr>
            <a:xfrm>
              <a:off x="3128211" y="1720175"/>
              <a:ext cx="1017074"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5" name="Ευθύγραμμο βέλος σύνδεσης 24"/>
            <p:cNvCxnSpPr/>
            <p:nvPr/>
          </p:nvCxnSpPr>
          <p:spPr>
            <a:xfrm>
              <a:off x="3116179" y="1720175"/>
              <a:ext cx="1029106" cy="26503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7" name="Ευθύγραμμο βέλος σύνδεσης 26"/>
            <p:cNvCxnSpPr/>
            <p:nvPr/>
          </p:nvCxnSpPr>
          <p:spPr>
            <a:xfrm>
              <a:off x="3116179" y="1720175"/>
              <a:ext cx="1017074" cy="56546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grpSp>
      <p:sp>
        <p:nvSpPr>
          <p:cNvPr id="31" name="TextBox 30"/>
          <p:cNvSpPr txBox="1"/>
          <p:nvPr/>
        </p:nvSpPr>
        <p:spPr>
          <a:xfrm>
            <a:off x="4402581" y="3234310"/>
            <a:ext cx="3213562" cy="923330"/>
          </a:xfrm>
          <a:prstGeom prst="rect">
            <a:avLst/>
          </a:prstGeom>
          <a:noFill/>
        </p:spPr>
        <p:txBody>
          <a:bodyPr wrap="square" rtlCol="0">
            <a:spAutoFit/>
          </a:bodyPr>
          <a:lstStyle/>
          <a:p>
            <a:r>
              <a:rPr lang="el-GR" b="1" dirty="0"/>
              <a:t> </a:t>
            </a:r>
            <a:endParaRPr lang="el-GR" b="1" dirty="0"/>
          </a:p>
          <a:p>
            <a:endParaRPr lang="el-GR" b="1" dirty="0"/>
          </a:p>
          <a:p>
            <a:endParaRPr lang="el-GR" b="1" dirty="0"/>
          </a:p>
        </p:txBody>
      </p:sp>
      <p:sp>
        <p:nvSpPr>
          <p:cNvPr id="42" name="TextBox 41"/>
          <p:cNvSpPr txBox="1"/>
          <p:nvPr/>
        </p:nvSpPr>
        <p:spPr>
          <a:xfrm>
            <a:off x="4370268" y="5094417"/>
            <a:ext cx="3958542" cy="646331"/>
          </a:xfrm>
          <a:prstGeom prst="rect">
            <a:avLst/>
          </a:prstGeom>
          <a:noFill/>
        </p:spPr>
        <p:txBody>
          <a:bodyPr wrap="square" rtlCol="0">
            <a:spAutoFit/>
          </a:bodyPr>
          <a:lstStyle/>
          <a:p>
            <a:r>
              <a:rPr lang="el-GR" b="1" dirty="0"/>
              <a:t> </a:t>
            </a:r>
            <a:endParaRPr lang="el-GR" b="1" dirty="0"/>
          </a:p>
          <a:p>
            <a:endParaRPr lang="el-GR" dirty="0"/>
          </a:p>
        </p:txBody>
      </p:sp>
      <p:sp>
        <p:nvSpPr>
          <p:cNvPr id="24" name="23 - Ορθογώνιο"/>
          <p:cNvSpPr/>
          <p:nvPr/>
        </p:nvSpPr>
        <p:spPr>
          <a:xfrm>
            <a:off x="308758" y="1526692"/>
            <a:ext cx="11883241" cy="1200329"/>
          </a:xfrm>
          <a:prstGeom prst="rect">
            <a:avLst/>
          </a:prstGeom>
        </p:spPr>
        <p:txBody>
          <a:bodyPr wrap="square">
            <a:spAutoFit/>
          </a:bodyPr>
          <a:lstStyle/>
          <a:p>
            <a:r>
              <a:rPr lang="el-GR" dirty="0"/>
              <a:t>Η φάση της σταθεροποίησης αποτελείται από αυτό που ονομάζεται «PRAC» συστατικά του TF-CBT, της </a:t>
            </a:r>
            <a:r>
              <a:rPr lang="el-GR" dirty="0" err="1"/>
              <a:t>ψυχοεκπαίδευσης</a:t>
            </a:r>
            <a:r>
              <a:rPr lang="el-GR" dirty="0"/>
              <a:t>, της χαλάρωσης, της συναισθηματικής έκφρασης και ρύθμισης και της γνωστικής αντιμετώπισης. Η ανάπτυξη των γονικών δεξιοτήτων και η χρήση τεχνικών σταδιακής έκθεσης αποτελούν επίσης μέρος αυτής της φάσης θεραπείας.</a:t>
            </a:r>
            <a:endParaRPr lang="el-GR" dirty="0"/>
          </a:p>
        </p:txBody>
      </p:sp>
      <p:sp>
        <p:nvSpPr>
          <p:cNvPr id="26" name="25 - Ορθογώνιο"/>
          <p:cNvSpPr/>
          <p:nvPr/>
        </p:nvSpPr>
        <p:spPr>
          <a:xfrm>
            <a:off x="704068" y="3089955"/>
            <a:ext cx="3587842" cy="369332"/>
          </a:xfrm>
          <a:prstGeom prst="rect">
            <a:avLst/>
          </a:prstGeom>
        </p:spPr>
        <p:txBody>
          <a:bodyPr wrap="none">
            <a:spAutoFit/>
          </a:bodyPr>
          <a:lstStyle/>
          <a:p>
            <a:r>
              <a:rPr lang="el-GR" b="1" dirty="0">
                <a:solidFill>
                  <a:schemeClr val="bg2">
                    <a:lumMod val="50000"/>
                  </a:schemeClr>
                </a:solidFill>
              </a:rPr>
              <a:t>2</a:t>
            </a:r>
            <a:r>
              <a:rPr lang="el-GR" b="1" baseline="30000" dirty="0">
                <a:solidFill>
                  <a:schemeClr val="bg2">
                    <a:lumMod val="50000"/>
                  </a:schemeClr>
                </a:solidFill>
              </a:rPr>
              <a:t>η</a:t>
            </a:r>
            <a:r>
              <a:rPr lang="el-GR" b="1" dirty="0">
                <a:solidFill>
                  <a:schemeClr val="bg2">
                    <a:lumMod val="50000"/>
                  </a:schemeClr>
                </a:solidFill>
              </a:rPr>
              <a:t> Φάση: Αφήγηση Τραύματος</a:t>
            </a:r>
            <a:endParaRPr lang="el-GR" b="1" dirty="0">
              <a:solidFill>
                <a:schemeClr val="bg2">
                  <a:lumMod val="50000"/>
                </a:schemeClr>
              </a:solidFill>
            </a:endParaRPr>
          </a:p>
        </p:txBody>
      </p:sp>
      <p:grpSp>
        <p:nvGrpSpPr>
          <p:cNvPr id="28" name="Ομάδα 37"/>
          <p:cNvGrpSpPr/>
          <p:nvPr/>
        </p:nvGrpSpPr>
        <p:grpSpPr>
          <a:xfrm>
            <a:off x="4497543" y="2966160"/>
            <a:ext cx="528414" cy="432794"/>
            <a:chOff x="3886200" y="3565003"/>
            <a:chExt cx="528414" cy="432794"/>
          </a:xfrm>
        </p:grpSpPr>
        <p:cxnSp>
          <p:nvCxnSpPr>
            <p:cNvPr id="29" name="Ευθύγραμμο βέλος σύνδεσης 32"/>
            <p:cNvCxnSpPr/>
            <p:nvPr/>
          </p:nvCxnSpPr>
          <p:spPr>
            <a:xfrm flipV="1">
              <a:off x="3886200" y="3565003"/>
              <a:ext cx="516381" cy="32409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30" name="Ευθύγραμμο βέλος σύνδεσης 34"/>
            <p:cNvCxnSpPr/>
            <p:nvPr/>
          </p:nvCxnSpPr>
          <p:spPr>
            <a:xfrm>
              <a:off x="3886200" y="3923867"/>
              <a:ext cx="528414" cy="7393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grpSp>
      <p:sp>
        <p:nvSpPr>
          <p:cNvPr id="32" name="TextBox 30"/>
          <p:cNvSpPr txBox="1"/>
          <p:nvPr/>
        </p:nvSpPr>
        <p:spPr>
          <a:xfrm>
            <a:off x="5625739" y="2581167"/>
            <a:ext cx="3213562" cy="1754326"/>
          </a:xfrm>
          <a:prstGeom prst="rect">
            <a:avLst/>
          </a:prstGeom>
          <a:noFill/>
        </p:spPr>
        <p:txBody>
          <a:bodyPr wrap="square" rtlCol="0">
            <a:spAutoFit/>
          </a:bodyPr>
          <a:lstStyle/>
          <a:p>
            <a:r>
              <a:rPr lang="el-GR" b="1" dirty="0"/>
              <a:t>Αφήγηση και επεξεργασία Τραύματος Ι</a:t>
            </a:r>
            <a:endParaRPr lang="el-GR" b="1" dirty="0"/>
          </a:p>
          <a:p>
            <a:r>
              <a:rPr lang="el-GR" b="1" dirty="0"/>
              <a:t>Αφήγηση και επεξεργασία Τραύματος ΙΙ</a:t>
            </a:r>
            <a:endParaRPr lang="el-GR" b="1" dirty="0"/>
          </a:p>
          <a:p>
            <a:endParaRPr lang="el-GR" b="1" dirty="0"/>
          </a:p>
          <a:p>
            <a:endParaRPr lang="el-GR" b="1" dirty="0"/>
          </a:p>
        </p:txBody>
      </p:sp>
      <p:sp>
        <p:nvSpPr>
          <p:cNvPr id="34" name="33 - Ορθογώνιο"/>
          <p:cNvSpPr/>
          <p:nvPr/>
        </p:nvSpPr>
        <p:spPr>
          <a:xfrm>
            <a:off x="720436" y="3854118"/>
            <a:ext cx="11309268" cy="923330"/>
          </a:xfrm>
          <a:prstGeom prst="rect">
            <a:avLst/>
          </a:prstGeom>
        </p:spPr>
        <p:txBody>
          <a:bodyPr wrap="square">
            <a:spAutoFit/>
          </a:bodyPr>
          <a:lstStyle/>
          <a:p>
            <a:r>
              <a:rPr lang="el-GR" dirty="0"/>
              <a:t>Αυτή η φάση περιλαμβάνει το στοιχείο Αφήγηση και Επεξεργασία Τραύματος. Η σταδιακή έκθεση είναι ένα σημαντικό συστατικό αυτής της φάσης και τόσο τα παιδιά όσο και οι φροντιστές επεξεργάζονται τις αντιδράσεις τους στην αφήγηση του παιδιού.</a:t>
            </a:r>
            <a:endParaRPr lang="el-GR" dirty="0"/>
          </a:p>
        </p:txBody>
      </p:sp>
      <p:sp>
        <p:nvSpPr>
          <p:cNvPr id="36" name="35 - Ορθογώνιο"/>
          <p:cNvSpPr/>
          <p:nvPr/>
        </p:nvSpPr>
        <p:spPr>
          <a:xfrm>
            <a:off x="742915" y="5381893"/>
            <a:ext cx="3320140" cy="369332"/>
          </a:xfrm>
          <a:prstGeom prst="rect">
            <a:avLst/>
          </a:prstGeom>
        </p:spPr>
        <p:txBody>
          <a:bodyPr wrap="none">
            <a:spAutoFit/>
          </a:bodyPr>
          <a:lstStyle/>
          <a:p>
            <a:r>
              <a:rPr lang="el-GR" b="1" dirty="0">
                <a:solidFill>
                  <a:schemeClr val="bg2">
                    <a:lumMod val="50000"/>
                  </a:schemeClr>
                </a:solidFill>
              </a:rPr>
              <a:t>3</a:t>
            </a:r>
            <a:r>
              <a:rPr lang="el-GR" b="1" baseline="30000" dirty="0">
                <a:solidFill>
                  <a:schemeClr val="bg2">
                    <a:lumMod val="50000"/>
                  </a:schemeClr>
                </a:solidFill>
              </a:rPr>
              <a:t>η</a:t>
            </a:r>
            <a:r>
              <a:rPr lang="el-GR" b="1" dirty="0">
                <a:solidFill>
                  <a:schemeClr val="bg2">
                    <a:lumMod val="50000"/>
                  </a:schemeClr>
                </a:solidFill>
              </a:rPr>
              <a:t> Φάση: Ένταξη/Ενοποίηση</a:t>
            </a:r>
            <a:endParaRPr lang="el-GR" b="1" dirty="0">
              <a:solidFill>
                <a:schemeClr val="bg2">
                  <a:lumMod val="50000"/>
                </a:schemeClr>
              </a:solidFill>
            </a:endParaRPr>
          </a:p>
        </p:txBody>
      </p:sp>
      <p:grpSp>
        <p:nvGrpSpPr>
          <p:cNvPr id="39" name="Ομάδα 48"/>
          <p:cNvGrpSpPr/>
          <p:nvPr/>
        </p:nvGrpSpPr>
        <p:grpSpPr>
          <a:xfrm>
            <a:off x="4034684" y="4957422"/>
            <a:ext cx="896271" cy="814677"/>
            <a:chOff x="3500294" y="5278056"/>
            <a:chExt cx="896271" cy="814677"/>
          </a:xfrm>
        </p:grpSpPr>
        <p:cxnSp>
          <p:nvCxnSpPr>
            <p:cNvPr id="40" name="Ευθύγραμμο βέλος σύνδεσης 43"/>
            <p:cNvCxnSpPr/>
            <p:nvPr/>
          </p:nvCxnSpPr>
          <p:spPr>
            <a:xfrm flipV="1">
              <a:off x="3500294" y="5278056"/>
              <a:ext cx="896271" cy="55502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41" name="Ευθύγραμμο βέλος σύνδεσης 45"/>
            <p:cNvCxnSpPr/>
            <p:nvPr/>
          </p:nvCxnSpPr>
          <p:spPr>
            <a:xfrm flipV="1">
              <a:off x="3500294" y="5613722"/>
              <a:ext cx="869974" cy="219359"/>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43" name="Ευθύγραμμο βέλος σύνδεσης 47"/>
            <p:cNvCxnSpPr/>
            <p:nvPr/>
          </p:nvCxnSpPr>
          <p:spPr>
            <a:xfrm>
              <a:off x="3500294" y="5862876"/>
              <a:ext cx="869974" cy="22985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grpSp>
      <p:sp>
        <p:nvSpPr>
          <p:cNvPr id="45" name="44 - Ορθογώνιο"/>
          <p:cNvSpPr/>
          <p:nvPr/>
        </p:nvSpPr>
        <p:spPr>
          <a:xfrm>
            <a:off x="5292437" y="4903013"/>
            <a:ext cx="6096000" cy="923330"/>
          </a:xfrm>
          <a:prstGeom prst="rect">
            <a:avLst/>
          </a:prstGeom>
        </p:spPr>
        <p:txBody>
          <a:bodyPr>
            <a:spAutoFit/>
          </a:bodyPr>
          <a:lstStyle/>
          <a:p>
            <a:r>
              <a:rPr lang="en-US" b="1" dirty="0"/>
              <a:t>In vivo mastery</a:t>
            </a:r>
            <a:endParaRPr lang="el-GR" b="1" dirty="0"/>
          </a:p>
          <a:p>
            <a:r>
              <a:rPr lang="el-GR" b="1" dirty="0"/>
              <a:t>Κοινές συνεδρίες γονέα- παιδιού</a:t>
            </a:r>
            <a:endParaRPr lang="el-GR" b="1" dirty="0"/>
          </a:p>
          <a:p>
            <a:r>
              <a:rPr lang="el-GR" b="1" dirty="0"/>
              <a:t>Ενίσχυση της ασφάλειας &amp; μελλοντικής ανάπτυξης</a:t>
            </a:r>
            <a:endParaRPr lang="el-GR" b="1" dirty="0"/>
          </a:p>
        </p:txBody>
      </p:sp>
      <p:sp>
        <p:nvSpPr>
          <p:cNvPr id="47" name="46 - Ορθογώνιο"/>
          <p:cNvSpPr/>
          <p:nvPr/>
        </p:nvSpPr>
        <p:spPr>
          <a:xfrm>
            <a:off x="1195449" y="5954554"/>
            <a:ext cx="10608624" cy="646331"/>
          </a:xfrm>
          <a:prstGeom prst="rect">
            <a:avLst/>
          </a:prstGeom>
        </p:spPr>
        <p:txBody>
          <a:bodyPr wrap="square">
            <a:spAutoFit/>
          </a:bodyPr>
          <a:lstStyle/>
          <a:p>
            <a:r>
              <a:rPr lang="el-GR" dirty="0"/>
              <a:t>Αυτή η φάση περιλαμβάνει τα στοιχεία </a:t>
            </a:r>
            <a:r>
              <a:rPr lang="el-GR" dirty="0" err="1"/>
              <a:t>In</a:t>
            </a:r>
            <a:r>
              <a:rPr lang="el-GR" dirty="0"/>
              <a:t> </a:t>
            </a:r>
            <a:r>
              <a:rPr lang="el-GR" dirty="0" err="1"/>
              <a:t>Vivo</a:t>
            </a:r>
            <a:r>
              <a:rPr lang="el-GR" dirty="0"/>
              <a:t> </a:t>
            </a:r>
            <a:r>
              <a:rPr lang="el-GR" dirty="0" err="1"/>
              <a:t>Mastery</a:t>
            </a:r>
            <a:r>
              <a:rPr lang="el-GR" dirty="0"/>
              <a:t> των υπενθυμίσεων τραύματος, Συνεδρίες Παιδιού-Γονέα και Ενίσχυση της μελλοντικής ασφάλειας και ανάπτυξης.</a:t>
            </a:r>
            <a:endParaRPr lang="el-GR"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1122744" y="937549"/>
            <a:ext cx="10381868" cy="5648446"/>
          </a:xfrm>
        </p:spPr>
        <p:txBody>
          <a:bodyPr/>
          <a:lstStyle/>
          <a:p>
            <a:pPr marL="0" indent="0">
              <a:buNone/>
            </a:pPr>
            <a:r>
              <a:rPr lang="el-GR" dirty="0"/>
              <a:t>      </a:t>
            </a:r>
            <a:endParaRPr lang="el-GR" dirty="0"/>
          </a:p>
          <a:p>
            <a:pPr marL="0" indent="0">
              <a:buNone/>
            </a:pPr>
            <a:r>
              <a:rPr lang="el-GR" dirty="0"/>
              <a:t> </a:t>
            </a:r>
            <a:r>
              <a:rPr lang="el-GR" sz="2400" b="1" i="1" dirty="0">
                <a:solidFill>
                  <a:schemeClr val="bg2">
                    <a:lumMod val="50000"/>
                  </a:schemeClr>
                </a:solidFill>
              </a:rPr>
              <a:t>Είναι σημαντικό</a:t>
            </a:r>
            <a:endParaRPr lang="el-GR" sz="2400" b="1" i="1" dirty="0">
              <a:solidFill>
                <a:schemeClr val="bg2">
                  <a:lumMod val="50000"/>
                </a:schemeClr>
              </a:solidFill>
            </a:endParaRPr>
          </a:p>
          <a:p>
            <a:pPr marL="0" indent="0">
              <a:buNone/>
            </a:pPr>
            <a:endParaRPr lang="el-GR" sz="2000" b="1" i="1" dirty="0">
              <a:solidFill>
                <a:schemeClr val="bg2">
                  <a:lumMod val="50000"/>
                </a:schemeClr>
              </a:solidFill>
            </a:endParaRPr>
          </a:p>
          <a:p>
            <a:pPr marL="0" indent="0">
              <a:buNone/>
            </a:pPr>
            <a:r>
              <a:rPr lang="el-GR" sz="2000" b="1" dirty="0">
                <a:solidFill>
                  <a:srgbClr val="00B0F0"/>
                </a:solidFill>
              </a:rPr>
              <a:t>Εφόσον εφαρμόζουμε  π.χ. ένα πλάνο 15 συνεδριών παρέμβασης, οι συνεδρίες να είναι ισόποσα αφιερωμένες στην επίτευξη των στόχων των 3 φάσεων</a:t>
            </a:r>
            <a:r>
              <a:rPr lang="el-GR" sz="2000" b="1" i="1" dirty="0">
                <a:solidFill>
                  <a:srgbClr val="00B0F0"/>
                </a:solidFill>
              </a:rPr>
              <a:t> </a:t>
            </a:r>
            <a:endParaRPr lang="el-GR" sz="2000" b="1" i="1" dirty="0">
              <a:solidFill>
                <a:srgbClr val="00B0F0"/>
              </a:solidFill>
            </a:endParaRPr>
          </a:p>
          <a:p>
            <a:pPr marL="0" indent="0">
              <a:buNone/>
            </a:pPr>
            <a:endParaRPr lang="el-GR" sz="2000" b="1" i="1" dirty="0">
              <a:solidFill>
                <a:schemeClr val="bg2">
                  <a:lumMod val="50000"/>
                </a:schemeClr>
              </a:solidFill>
            </a:endParaRPr>
          </a:p>
          <a:p>
            <a:pPr marL="0" indent="0">
              <a:buNone/>
            </a:pPr>
            <a:endParaRPr lang="el-GR" sz="2000" b="1" i="1" dirty="0">
              <a:solidFill>
                <a:schemeClr val="bg2">
                  <a:lumMod val="50000"/>
                </a:schemeClr>
              </a:solidFill>
            </a:endParaRPr>
          </a:p>
          <a:p>
            <a:pPr marL="0" indent="0">
              <a:buNone/>
            </a:pPr>
            <a:r>
              <a:rPr lang="el-GR" sz="2000" b="1" i="1" dirty="0">
                <a:solidFill>
                  <a:schemeClr val="bg2">
                    <a:lumMod val="50000"/>
                  </a:schemeClr>
                </a:solidFill>
              </a:rPr>
              <a:t>       Δηλαδή</a:t>
            </a:r>
            <a:endParaRPr lang="el-GR" sz="2000" b="1" i="1" dirty="0">
              <a:solidFill>
                <a:schemeClr val="bg2">
                  <a:lumMod val="50000"/>
                </a:schemeClr>
              </a:solidFill>
            </a:endParaRPr>
          </a:p>
          <a:p>
            <a:pPr marL="0" indent="0">
              <a:buNone/>
            </a:pPr>
            <a:r>
              <a:rPr lang="el-GR" sz="2000" dirty="0">
                <a:solidFill>
                  <a:schemeClr val="tx1"/>
                </a:solidFill>
              </a:rPr>
              <a:t>     5 συνεδρίες για τη φάση Σταθεροποίησης</a:t>
            </a:r>
            <a:endParaRPr lang="el-GR" sz="2000" dirty="0">
              <a:solidFill>
                <a:schemeClr val="tx1"/>
              </a:solidFill>
            </a:endParaRPr>
          </a:p>
          <a:p>
            <a:pPr marL="0" indent="0">
              <a:buNone/>
            </a:pPr>
            <a:r>
              <a:rPr lang="el-GR" sz="2000" dirty="0">
                <a:solidFill>
                  <a:schemeClr val="tx1"/>
                </a:solidFill>
              </a:rPr>
              <a:t>     5 συνεδρίες για τη φάση Αφήγησης τραύματος</a:t>
            </a:r>
            <a:endParaRPr lang="el-GR" sz="2000" dirty="0">
              <a:solidFill>
                <a:schemeClr val="tx1"/>
              </a:solidFill>
            </a:endParaRPr>
          </a:p>
          <a:p>
            <a:pPr marL="0" indent="0">
              <a:buNone/>
            </a:pPr>
            <a:r>
              <a:rPr lang="el-GR" sz="2000" dirty="0">
                <a:solidFill>
                  <a:schemeClr val="tx1"/>
                </a:solidFill>
              </a:rPr>
              <a:t>     5 συνεδρίες για τη φάση της Ένταξης/Ενοποίησης</a:t>
            </a:r>
            <a:endParaRPr lang="el-GR" sz="2000" dirty="0">
              <a:solidFill>
                <a:schemeClr val="tx1"/>
              </a:solidFill>
            </a:endParaRPr>
          </a:p>
        </p:txBody>
      </p:sp>
      <p:pic>
        <p:nvPicPr>
          <p:cNvPr id="1026" name="Picture 2" descr="Βηματισμός γραφικών Tfcbt"/>
          <p:cNvPicPr>
            <a:picLocks noChangeAspect="1" noChangeArrowheads="1"/>
          </p:cNvPicPr>
          <p:nvPr/>
        </p:nvPicPr>
        <p:blipFill>
          <a:blip r:embed="rId1" cstate="print">
            <a:extLst>
              <a:ext uri="{28A0092B-C50C-407E-A947-70E740481C1C}">
                <a14:useLocalDpi xmlns:a14="http://schemas.microsoft.com/office/drawing/2010/main" val="0"/>
              </a:ext>
            </a:extLst>
          </a:blip>
          <a:srcRect/>
          <a:stretch>
            <a:fillRect/>
          </a:stretch>
        </p:blipFill>
        <p:spPr bwMode="auto">
          <a:xfrm>
            <a:off x="7759862" y="2992719"/>
            <a:ext cx="4034742" cy="3468757"/>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3854564" y="195846"/>
            <a:ext cx="4386609" cy="556508"/>
          </a:xfrm>
        </p:spPr>
        <p:txBody>
          <a:bodyPr/>
          <a:lstStyle/>
          <a:p>
            <a:pPr algn="ctr">
              <a:spcBef>
                <a:spcPts val="1000"/>
              </a:spcBef>
              <a:buClr>
                <a:schemeClr val="accent1"/>
              </a:buClr>
            </a:pPr>
            <a:r>
              <a:rPr lang="el-GR" sz="2400" b="1" i="1" u="sng" dirty="0">
                <a:solidFill>
                  <a:schemeClr val="accent1"/>
                </a:solidFill>
              </a:rPr>
              <a:t>1η ενότητα: Θεμέλια </a:t>
            </a:r>
            <a:r>
              <a:rPr lang="en-US" sz="2400" b="1" i="1" u="sng" dirty="0">
                <a:solidFill>
                  <a:schemeClr val="accent1"/>
                </a:solidFill>
              </a:rPr>
              <a:t>TF-CBT</a:t>
            </a:r>
            <a:endParaRPr lang="el-GR" sz="2400" b="1" i="1" u="sng" dirty="0">
              <a:solidFill>
                <a:schemeClr val="accent1"/>
              </a:solidFill>
            </a:endParaRPr>
          </a:p>
        </p:txBody>
      </p:sp>
      <p:sp>
        <p:nvSpPr>
          <p:cNvPr id="3" name="Θέση περιεχομένου 2"/>
          <p:cNvSpPr>
            <a:spLocks noGrp="1"/>
          </p:cNvSpPr>
          <p:nvPr>
            <p:ph idx="1"/>
          </p:nvPr>
        </p:nvSpPr>
        <p:spPr>
          <a:xfrm>
            <a:off x="1388962" y="972272"/>
            <a:ext cx="10451939" cy="5689881"/>
          </a:xfrm>
        </p:spPr>
        <p:txBody>
          <a:bodyPr/>
          <a:lstStyle/>
          <a:p>
            <a:endParaRPr lang="el-GR" dirty="0"/>
          </a:p>
          <a:p>
            <a:endParaRPr lang="el-GR" dirty="0"/>
          </a:p>
          <a:p>
            <a:r>
              <a:rPr lang="el-GR" dirty="0"/>
              <a:t>Στην πρώτη ενότητα περιγράφονται αναλυτικά όσα ειπώθηκαν έως τώρα, δηλαδή οι αρχές, τα χαρακτηριστικά και ο τρόπος εφαρμογής της </a:t>
            </a:r>
            <a:r>
              <a:rPr lang="en-US" dirty="0"/>
              <a:t>TF-CBT.</a:t>
            </a:r>
            <a:endParaRPr lang="en-US" dirty="0"/>
          </a:p>
          <a:p>
            <a:r>
              <a:rPr lang="el-GR" dirty="0"/>
              <a:t>Εμπεριέχεται επεξηγηματικό βίντεο καθώς και μια πρώτη δοκιμασία- τεστ, ώστε ο εκπαιδευόμενος να μπορεί να διασταυρώσει τις γνώσεις του και να είναι σε θέση να καταγράψει απορίες.</a:t>
            </a:r>
            <a:endParaRPr lang="el-GR"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109012" y="450485"/>
            <a:ext cx="4155311" cy="417612"/>
          </a:xfrm>
        </p:spPr>
        <p:txBody>
          <a:bodyPr>
            <a:normAutofit fontScale="90000"/>
          </a:bodyPr>
          <a:lstStyle/>
          <a:p>
            <a:r>
              <a:rPr lang="el-GR" sz="2400" b="1" dirty="0">
                <a:solidFill>
                  <a:schemeClr val="accent1"/>
                </a:solidFill>
              </a:rPr>
              <a:t>2η ενότητα: Ψυχοεκπαίδευση</a:t>
            </a:r>
            <a:endParaRPr lang="el-GR" sz="2400" b="1" dirty="0">
              <a:solidFill>
                <a:schemeClr val="accent1"/>
              </a:solidFill>
            </a:endParaRPr>
          </a:p>
        </p:txBody>
      </p:sp>
      <p:sp>
        <p:nvSpPr>
          <p:cNvPr id="3" name="Θέση περιεχομένου 2"/>
          <p:cNvSpPr>
            <a:spLocks noGrp="1"/>
          </p:cNvSpPr>
          <p:nvPr>
            <p:ph idx="1"/>
          </p:nvPr>
        </p:nvSpPr>
        <p:spPr>
          <a:xfrm>
            <a:off x="1469985" y="1238490"/>
            <a:ext cx="10382491" cy="5405377"/>
          </a:xfrm>
        </p:spPr>
        <p:txBody>
          <a:bodyPr>
            <a:normAutofit/>
          </a:bodyPr>
          <a:lstStyle/>
          <a:p>
            <a:r>
              <a:rPr lang="el-GR" sz="2000" dirty="0">
                <a:solidFill>
                  <a:srgbClr val="00B0F0"/>
                </a:solidFill>
                <a:latin typeface="Calibri" panose="020F0502020204030204" pitchFamily="34" charset="0"/>
                <a:cs typeface="Calibri" panose="020F0502020204030204" pitchFamily="34" charset="0"/>
              </a:rPr>
              <a:t>Τα παιδιά που έχουν τραυματιστεί συχνά, μπορεί να μην καταλαβαίνουν πλήρως τι έχει συμβεί. Μπορεί να αισθάνονται απομονωμένοι, μόνοι, να κατηγορούν τον εαυτό τους ή μπορεί να πιστεύουν πράγματα που δεν είναι ακριβή επειδή τους έχουν δοθεί εσκεμμένα εσφαλμένες πληροφορίες.</a:t>
            </a:r>
            <a:endParaRPr lang="el-GR" sz="2000" dirty="0">
              <a:solidFill>
                <a:srgbClr val="00B0F0"/>
              </a:solidFill>
              <a:latin typeface="Calibri" panose="020F0502020204030204" pitchFamily="34" charset="0"/>
              <a:cs typeface="Calibri" panose="020F0502020204030204" pitchFamily="34" charset="0"/>
            </a:endParaRPr>
          </a:p>
          <a:p>
            <a:r>
              <a:rPr lang="el-GR" sz="2000" dirty="0">
                <a:solidFill>
                  <a:schemeClr val="tx1"/>
                </a:solidFill>
                <a:latin typeface="Calibri" panose="020F0502020204030204" pitchFamily="34" charset="0"/>
                <a:cs typeface="Calibri" panose="020F0502020204030204" pitchFamily="34" charset="0"/>
              </a:rPr>
              <a:t>Η ψυχοεκπαίδευση βοηθά στην </a:t>
            </a:r>
            <a:r>
              <a:rPr lang="el-GR" sz="2000" b="1" dirty="0">
                <a:solidFill>
                  <a:schemeClr val="tx1"/>
                </a:solidFill>
                <a:latin typeface="Calibri" panose="020F0502020204030204" pitchFamily="34" charset="0"/>
                <a:cs typeface="Calibri" panose="020F0502020204030204" pitchFamily="34" charset="0"/>
              </a:rPr>
              <a:t>αποσαφήνιση των ακατάλληλων πληροφοριών </a:t>
            </a:r>
            <a:r>
              <a:rPr lang="el-GR" sz="2000" dirty="0">
                <a:solidFill>
                  <a:schemeClr val="tx1"/>
                </a:solidFill>
                <a:latin typeface="Calibri" panose="020F0502020204030204" pitchFamily="34" charset="0"/>
                <a:cs typeface="Calibri" panose="020F0502020204030204" pitchFamily="34" charset="0"/>
              </a:rPr>
              <a:t>και στην </a:t>
            </a:r>
            <a:r>
              <a:rPr lang="el-GR" sz="2000" b="1" dirty="0">
                <a:solidFill>
                  <a:schemeClr val="tx1"/>
                </a:solidFill>
                <a:latin typeface="Calibri" panose="020F0502020204030204" pitchFamily="34" charset="0"/>
                <a:cs typeface="Calibri" panose="020F0502020204030204" pitchFamily="34" charset="0"/>
              </a:rPr>
              <a:t>ομαλοποίηση</a:t>
            </a:r>
            <a:r>
              <a:rPr lang="el-GR" sz="2000" dirty="0">
                <a:solidFill>
                  <a:schemeClr val="tx1"/>
                </a:solidFill>
                <a:latin typeface="Calibri" panose="020F0502020204030204" pitchFamily="34" charset="0"/>
                <a:cs typeface="Calibri" panose="020F0502020204030204" pitchFamily="34" charset="0"/>
              </a:rPr>
              <a:t> των </a:t>
            </a:r>
            <a:r>
              <a:rPr lang="el-GR" sz="2000" b="1" dirty="0">
                <a:solidFill>
                  <a:schemeClr val="tx1"/>
                </a:solidFill>
                <a:latin typeface="Calibri" panose="020F0502020204030204" pitchFamily="34" charset="0"/>
                <a:cs typeface="Calibri" panose="020F0502020204030204" pitchFamily="34" charset="0"/>
              </a:rPr>
              <a:t>σκέψεων </a:t>
            </a:r>
            <a:r>
              <a:rPr lang="el-GR" sz="2000" dirty="0">
                <a:solidFill>
                  <a:schemeClr val="tx1"/>
                </a:solidFill>
                <a:latin typeface="Calibri" panose="020F0502020204030204" pitchFamily="34" charset="0"/>
                <a:cs typeface="Calibri" panose="020F0502020204030204" pitchFamily="34" charset="0"/>
              </a:rPr>
              <a:t>και των </a:t>
            </a:r>
            <a:r>
              <a:rPr lang="el-GR" sz="2000" b="1" dirty="0">
                <a:solidFill>
                  <a:schemeClr val="tx1"/>
                </a:solidFill>
                <a:latin typeface="Calibri" panose="020F0502020204030204" pitchFamily="34" charset="0"/>
                <a:cs typeface="Calibri" panose="020F0502020204030204" pitchFamily="34" charset="0"/>
              </a:rPr>
              <a:t>συναισθημάτων </a:t>
            </a:r>
            <a:r>
              <a:rPr lang="el-GR" sz="2000" dirty="0">
                <a:solidFill>
                  <a:schemeClr val="tx1"/>
                </a:solidFill>
                <a:latin typeface="Calibri" panose="020F0502020204030204" pitchFamily="34" charset="0"/>
                <a:cs typeface="Calibri" panose="020F0502020204030204" pitchFamily="34" charset="0"/>
              </a:rPr>
              <a:t>σχετικά με τις τραυματικές εμπειρίες</a:t>
            </a:r>
            <a:endParaRPr lang="el-GR" sz="2000" dirty="0">
              <a:solidFill>
                <a:schemeClr val="tx1"/>
              </a:solidFill>
              <a:latin typeface="Calibri" panose="020F0502020204030204" pitchFamily="34" charset="0"/>
              <a:cs typeface="Calibri" panose="020F0502020204030204" pitchFamily="34" charset="0"/>
            </a:endParaRPr>
          </a:p>
          <a:p>
            <a:pPr marL="0" indent="0">
              <a:buNone/>
            </a:pPr>
            <a:r>
              <a:rPr lang="el-GR" sz="2000" dirty="0">
                <a:solidFill>
                  <a:schemeClr val="tx1"/>
                </a:solidFill>
                <a:highlight>
                  <a:srgbClr val="FFFF00"/>
                </a:highlight>
                <a:latin typeface="Calibri" panose="020F0502020204030204" pitchFamily="34" charset="0"/>
                <a:cs typeface="Calibri" panose="020F0502020204030204" pitchFamily="34" charset="0"/>
              </a:rPr>
              <a:t>Έτσι λοιπόν:</a:t>
            </a:r>
            <a:endParaRPr lang="el-GR" sz="2000" dirty="0">
              <a:solidFill>
                <a:schemeClr val="tx1"/>
              </a:solidFill>
              <a:highlight>
                <a:srgbClr val="FFFF00"/>
              </a:highlight>
              <a:latin typeface="Calibri" panose="020F0502020204030204" pitchFamily="34" charset="0"/>
              <a:cs typeface="Calibri" panose="020F0502020204030204" pitchFamily="34" charset="0"/>
            </a:endParaRPr>
          </a:p>
          <a:p>
            <a:pPr marL="0" indent="0">
              <a:buNone/>
            </a:pPr>
            <a:r>
              <a:rPr lang="el-GR" sz="2000" b="1" dirty="0">
                <a:solidFill>
                  <a:srgbClr val="00B0F0"/>
                </a:solidFill>
                <a:latin typeface="Calibri" panose="020F0502020204030204" pitchFamily="34" charset="0"/>
                <a:cs typeface="Calibri" panose="020F0502020204030204" pitchFamily="34" charset="0"/>
              </a:rPr>
              <a:t>Περιγράφονται οι ψυχολογικές και κοινωνικές επιπτώσεις της έκθεσης σε τραύματα στα παιδιά και τους φροντιστές</a:t>
            </a:r>
            <a:endParaRPr lang="el-GR" sz="2000" b="1" dirty="0">
              <a:solidFill>
                <a:srgbClr val="00B0F0"/>
              </a:solidFill>
              <a:latin typeface="Calibri" panose="020F0502020204030204" pitchFamily="34" charset="0"/>
              <a:cs typeface="Calibri" panose="020F0502020204030204" pitchFamily="34" charset="0"/>
            </a:endParaRPr>
          </a:p>
          <a:p>
            <a:pPr marL="0" indent="0">
              <a:buNone/>
            </a:pPr>
            <a:r>
              <a:rPr lang="el-GR" sz="2000" b="1" dirty="0">
                <a:solidFill>
                  <a:srgbClr val="00B0F0"/>
                </a:solidFill>
                <a:latin typeface="Calibri" panose="020F0502020204030204" pitchFamily="34" charset="0"/>
                <a:cs typeface="Calibri" panose="020F0502020204030204" pitchFamily="34" charset="0"/>
              </a:rPr>
              <a:t>Παρέχονται στα παιδιά και στους φροντιστές πληροφορίες (όπως ορισμούς και ποσοστά επικράτησης) σχετικά με τους σχετικούς τύπους τραύματος</a:t>
            </a:r>
            <a:endParaRPr lang="el-GR" sz="2000" b="1" dirty="0">
              <a:solidFill>
                <a:srgbClr val="00B0F0"/>
              </a:solidFill>
              <a:latin typeface="Calibri" panose="020F0502020204030204" pitchFamily="34" charset="0"/>
              <a:cs typeface="Calibri" panose="020F0502020204030204" pitchFamily="34" charset="0"/>
            </a:endParaRPr>
          </a:p>
          <a:p>
            <a:pPr marL="0" indent="0">
              <a:buNone/>
            </a:pPr>
            <a:endParaRPr lang="el-GR" sz="2000" b="1" dirty="0">
              <a:solidFill>
                <a:srgbClr val="00B0F0"/>
              </a:solidFill>
              <a:latin typeface="Calibri" panose="020F0502020204030204" pitchFamily="34" charset="0"/>
              <a:cs typeface="Calibri" panose="020F0502020204030204" pitchFamily="34"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1620455" y="694481"/>
            <a:ext cx="10324617" cy="5979469"/>
          </a:xfrm>
        </p:spPr>
        <p:txBody>
          <a:bodyPr/>
          <a:lstStyle/>
          <a:p>
            <a:pPr marL="0" indent="0">
              <a:buNone/>
            </a:pPr>
            <a:r>
              <a:rPr lang="el-GR" dirty="0"/>
              <a:t>								</a:t>
            </a:r>
            <a:r>
              <a:rPr lang="el-GR" sz="1800" b="1" dirty="0">
                <a:solidFill>
                  <a:schemeClr val="accent1"/>
                </a:solidFill>
              </a:rPr>
              <a:t> </a:t>
            </a:r>
            <a:endParaRPr lang="el-GR" sz="1800" b="1" dirty="0">
              <a:solidFill>
                <a:schemeClr val="accent1"/>
              </a:solidFill>
            </a:endParaRPr>
          </a:p>
          <a:p>
            <a:pPr marL="0" indent="0">
              <a:buNone/>
            </a:pPr>
            <a:r>
              <a:rPr lang="el-GR" b="1" dirty="0">
                <a:solidFill>
                  <a:schemeClr val="accent1"/>
                </a:solidFill>
              </a:rPr>
              <a:t>									</a:t>
            </a:r>
            <a:r>
              <a:rPr lang="el-GR" sz="1800" b="1" dirty="0">
                <a:solidFill>
                  <a:schemeClr val="accent1"/>
                </a:solidFill>
              </a:rPr>
              <a:t>Τεχνική</a:t>
            </a:r>
            <a:endParaRPr lang="el-GR" dirty="0"/>
          </a:p>
          <a:p>
            <a:pPr marL="0" indent="0">
              <a:buNone/>
            </a:pPr>
            <a:r>
              <a:rPr lang="el-GR" dirty="0"/>
              <a:t>Σε αυτήν την υποενότητα παρέχονται όλες οι απαραίτητες </a:t>
            </a:r>
            <a:r>
              <a:rPr lang="el-GR" b="1" dirty="0">
                <a:solidFill>
                  <a:srgbClr val="FF0000"/>
                </a:solidFill>
              </a:rPr>
              <a:t>πληροφορίες</a:t>
            </a:r>
            <a:r>
              <a:rPr lang="el-GR" dirty="0"/>
              <a:t>,</a:t>
            </a:r>
            <a:r>
              <a:rPr lang="el-GR" b="1" dirty="0"/>
              <a:t> </a:t>
            </a:r>
            <a:r>
              <a:rPr lang="el-GR" b="1" dirty="0">
                <a:solidFill>
                  <a:srgbClr val="FF0000"/>
                </a:solidFill>
              </a:rPr>
              <a:t>κατευθύνσεις</a:t>
            </a:r>
            <a:r>
              <a:rPr lang="el-GR" b="1" dirty="0"/>
              <a:t> </a:t>
            </a:r>
            <a:r>
              <a:rPr lang="el-GR" dirty="0"/>
              <a:t>και </a:t>
            </a:r>
            <a:r>
              <a:rPr lang="el-GR" b="1" dirty="0">
                <a:solidFill>
                  <a:srgbClr val="FF0000"/>
                </a:solidFill>
              </a:rPr>
              <a:t>εργαλεία</a:t>
            </a:r>
            <a:r>
              <a:rPr lang="el-GR" dirty="0"/>
              <a:t> προς τον επαγγελματία ψυχικής υγείας για το </a:t>
            </a:r>
            <a:r>
              <a:rPr lang="el-GR" b="1" dirty="0">
                <a:solidFill>
                  <a:schemeClr val="accent5">
                    <a:lumMod val="75000"/>
                  </a:schemeClr>
                </a:solidFill>
              </a:rPr>
              <a:t>πώς θα υλοποιήσει </a:t>
            </a:r>
            <a:r>
              <a:rPr lang="el-GR" dirty="0"/>
              <a:t>τις συνεδρίες με θεματική την ψυχοεκπαίδευση με τα παιδιά, ακόμα και </a:t>
            </a:r>
            <a:r>
              <a:rPr lang="el-GR" b="1" dirty="0">
                <a:solidFill>
                  <a:schemeClr val="accent5">
                    <a:lumMod val="75000"/>
                  </a:schemeClr>
                </a:solidFill>
              </a:rPr>
              <a:t>πως θα αντιμετωπίσει πιθανές αντιστάσεις και θα ελιχθεί, </a:t>
            </a:r>
            <a:r>
              <a:rPr lang="el-GR" dirty="0"/>
              <a:t>σταθμίζοντας παράγοντες όπως ηλικία, αναπτυξιακό στάδιο και είδος τραύματος.</a:t>
            </a:r>
            <a:endParaRPr lang="el-GR" dirty="0"/>
          </a:p>
          <a:p>
            <a:pPr marL="0" indent="0">
              <a:buNone/>
            </a:pPr>
            <a:endParaRPr lang="el-GR" dirty="0"/>
          </a:p>
          <a:p>
            <a:pPr marL="0" indent="0">
              <a:buNone/>
            </a:pPr>
            <a:r>
              <a:rPr lang="el-GR" dirty="0"/>
              <a:t>								</a:t>
            </a:r>
            <a:r>
              <a:rPr lang="el-GR" b="1" dirty="0">
                <a:solidFill>
                  <a:schemeClr val="accent1"/>
                </a:solidFill>
              </a:rPr>
              <a:t>Συνεδρίες Γονέων</a:t>
            </a:r>
            <a:endParaRPr lang="el-GR" b="1" dirty="0">
              <a:solidFill>
                <a:schemeClr val="accent1"/>
              </a:solidFill>
            </a:endParaRPr>
          </a:p>
          <a:p>
            <a:pPr>
              <a:buFont typeface="+mj-lt"/>
              <a:buAutoNum type="arabicPeriod"/>
            </a:pPr>
            <a:r>
              <a:rPr lang="el-GR" b="1" dirty="0">
                <a:solidFill>
                  <a:srgbClr val="00B0F0"/>
                </a:solidFill>
              </a:rPr>
              <a:t>Αντλούμε όσο το δυνατόν περισσότερες πληροφορίες σχετικά με το τραύμα</a:t>
            </a:r>
            <a:endParaRPr lang="el-GR" b="1" dirty="0">
              <a:solidFill>
                <a:srgbClr val="00B0F0"/>
              </a:solidFill>
            </a:endParaRPr>
          </a:p>
          <a:p>
            <a:pPr>
              <a:buFont typeface="+mj-lt"/>
              <a:buAutoNum type="arabicPeriod"/>
            </a:pPr>
            <a:r>
              <a:rPr lang="el-GR" b="1" dirty="0">
                <a:solidFill>
                  <a:srgbClr val="00B0F0"/>
                </a:solidFill>
              </a:rPr>
              <a:t>Εξηγούμε τι κάνουμε, παρέχουμε αναλυτική επισκόπηση της θεραπείας</a:t>
            </a:r>
            <a:endParaRPr lang="el-GR" b="1" dirty="0">
              <a:solidFill>
                <a:srgbClr val="00B0F0"/>
              </a:solidFill>
            </a:endParaRPr>
          </a:p>
          <a:p>
            <a:pPr>
              <a:buFont typeface="+mj-lt"/>
              <a:buAutoNum type="arabicPeriod"/>
            </a:pPr>
            <a:r>
              <a:rPr lang="el-GR" b="1" dirty="0">
                <a:solidFill>
                  <a:srgbClr val="00B0F0"/>
                </a:solidFill>
              </a:rPr>
              <a:t>Εκπαιδεύουμε τον γονέα σχετικά με το συγκεκριμένο τραύμα</a:t>
            </a:r>
            <a:endParaRPr lang="el-GR" b="1" dirty="0">
              <a:solidFill>
                <a:srgbClr val="00B0F0"/>
              </a:solidFill>
            </a:endParaRPr>
          </a:p>
          <a:p>
            <a:pPr>
              <a:buFont typeface="+mj-lt"/>
              <a:buAutoNum type="arabicPeriod"/>
            </a:pPr>
            <a:r>
              <a:rPr lang="el-GR" b="1" dirty="0">
                <a:solidFill>
                  <a:srgbClr val="00B0F0"/>
                </a:solidFill>
              </a:rPr>
              <a:t>Είμαστε εξαιρετικά προσεκτικοί στο χειρισμό όταν πρόκειται για τραύμα σεξουαλικής κακοποίησης</a:t>
            </a:r>
            <a:endParaRPr lang="el-GR" b="1" dirty="0">
              <a:solidFill>
                <a:srgbClr val="00B0F0"/>
              </a:solidFill>
            </a:endParaRPr>
          </a:p>
          <a:p>
            <a:pPr marL="0" indent="0">
              <a:buNone/>
            </a:pPr>
            <a:endParaRPr lang="el-GR" b="1" dirty="0">
              <a:solidFill>
                <a:srgbClr val="00B0F0"/>
              </a:solidFill>
            </a:endParaRPr>
          </a:p>
        </p:txBody>
      </p:sp>
      <p:sp>
        <p:nvSpPr>
          <p:cNvPr id="4" name="Τίτλος 1"/>
          <p:cNvSpPr>
            <a:spLocks noGrp="1"/>
          </p:cNvSpPr>
          <p:nvPr>
            <p:ph type="title"/>
          </p:nvPr>
        </p:nvSpPr>
        <p:spPr>
          <a:xfrm>
            <a:off x="4097437" y="184050"/>
            <a:ext cx="5185459" cy="510431"/>
          </a:xfrm>
        </p:spPr>
        <p:txBody>
          <a:bodyPr>
            <a:normAutofit/>
          </a:bodyPr>
          <a:lstStyle/>
          <a:p>
            <a:r>
              <a:rPr lang="el-GR" sz="2400" b="1" dirty="0">
                <a:solidFill>
                  <a:schemeClr val="accent1"/>
                </a:solidFill>
              </a:rPr>
              <a:t>2η ενότητα: Ψυχοεκπαίδευση</a:t>
            </a:r>
            <a:endParaRPr lang="el-GR" sz="2400" b="1" dirty="0">
              <a:solidFill>
                <a:schemeClr val="accent1"/>
              </a:solidFill>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3958737" y="311588"/>
            <a:ext cx="4699126" cy="556508"/>
          </a:xfrm>
        </p:spPr>
        <p:txBody>
          <a:bodyPr>
            <a:normAutofit/>
          </a:bodyPr>
          <a:lstStyle/>
          <a:p>
            <a:r>
              <a:rPr lang="el-GR" sz="2400" b="1" dirty="0">
                <a:solidFill>
                  <a:schemeClr val="accent1"/>
                </a:solidFill>
              </a:rPr>
              <a:t>3</a:t>
            </a:r>
            <a:r>
              <a:rPr lang="el-GR" sz="2400" b="1" baseline="30000" dirty="0">
                <a:solidFill>
                  <a:schemeClr val="accent1"/>
                </a:solidFill>
              </a:rPr>
              <a:t>η</a:t>
            </a:r>
            <a:r>
              <a:rPr lang="el-GR" sz="2400" b="1" dirty="0">
                <a:solidFill>
                  <a:schemeClr val="accent1"/>
                </a:solidFill>
              </a:rPr>
              <a:t> ενότητα: Γονικές Δεξιότητες</a:t>
            </a:r>
            <a:endParaRPr lang="el-GR" sz="2400" b="1" dirty="0">
              <a:solidFill>
                <a:schemeClr val="accent1"/>
              </a:solidFill>
            </a:endParaRPr>
          </a:p>
        </p:txBody>
      </p:sp>
      <p:sp>
        <p:nvSpPr>
          <p:cNvPr id="3" name="Θέση περιεχομένου 2"/>
          <p:cNvSpPr>
            <a:spLocks noGrp="1"/>
          </p:cNvSpPr>
          <p:nvPr>
            <p:ph idx="1"/>
          </p:nvPr>
        </p:nvSpPr>
        <p:spPr>
          <a:xfrm>
            <a:off x="625033" y="1215342"/>
            <a:ext cx="11308465" cy="5451676"/>
          </a:xfrm>
        </p:spPr>
        <p:txBody>
          <a:bodyPr>
            <a:normAutofit fontScale="77500" lnSpcReduction="20000"/>
          </a:bodyPr>
          <a:lstStyle/>
          <a:p>
            <a:r>
              <a:rPr lang="el-GR" dirty="0"/>
              <a:t>Όταν σκεφτόμαστε τις συνέπειες στο άτομο από την έκθεση σε τραύμα, ο νους μας πάει συνήθως σε συμπτώματα όπως </a:t>
            </a:r>
            <a:r>
              <a:rPr lang="el-GR" b="1" dirty="0"/>
              <a:t>άγχος</a:t>
            </a:r>
            <a:r>
              <a:rPr lang="el-GR" dirty="0"/>
              <a:t>, </a:t>
            </a:r>
            <a:r>
              <a:rPr lang="el-GR" b="1" dirty="0"/>
              <a:t>εφιάλτες</a:t>
            </a:r>
            <a:r>
              <a:rPr lang="el-GR" dirty="0"/>
              <a:t>, </a:t>
            </a:r>
            <a:r>
              <a:rPr lang="el-GR" b="1" dirty="0"/>
              <a:t>συμπεριφορά αποφυγής </a:t>
            </a:r>
            <a:r>
              <a:rPr lang="el-GR" dirty="0"/>
              <a:t>και άλλα.</a:t>
            </a:r>
            <a:endParaRPr lang="el-GR" dirty="0"/>
          </a:p>
          <a:p>
            <a:pPr marL="0" indent="0">
              <a:buNone/>
            </a:pPr>
            <a:r>
              <a:rPr lang="el-GR" b="1" dirty="0">
                <a:solidFill>
                  <a:srgbClr val="00B0F0"/>
                </a:solidFill>
                <a:highlight>
                  <a:srgbClr val="FFFF00"/>
                </a:highlight>
              </a:rPr>
              <a:t>Ωστόσο</a:t>
            </a:r>
            <a:endParaRPr lang="el-GR" b="1" dirty="0">
              <a:solidFill>
                <a:srgbClr val="00B0F0"/>
              </a:solidFill>
              <a:highlight>
                <a:srgbClr val="FFFF00"/>
              </a:highlight>
            </a:endParaRPr>
          </a:p>
          <a:p>
            <a:pPr marL="0" indent="0">
              <a:buNone/>
            </a:pPr>
            <a:r>
              <a:rPr lang="el-GR" b="1" dirty="0">
                <a:solidFill>
                  <a:srgbClr val="00B0F0"/>
                </a:solidFill>
              </a:rPr>
              <a:t>Η </a:t>
            </a:r>
            <a:r>
              <a:rPr lang="el-GR" b="1" u="sng" dirty="0">
                <a:solidFill>
                  <a:srgbClr val="00B0F0"/>
                </a:solidFill>
              </a:rPr>
              <a:t>επιθετική</a:t>
            </a:r>
            <a:r>
              <a:rPr lang="el-GR" b="1" dirty="0">
                <a:solidFill>
                  <a:srgbClr val="00B0F0"/>
                </a:solidFill>
              </a:rPr>
              <a:t> και </a:t>
            </a:r>
            <a:r>
              <a:rPr lang="el-GR" b="1" u="sng" dirty="0">
                <a:solidFill>
                  <a:srgbClr val="00B0F0"/>
                </a:solidFill>
              </a:rPr>
              <a:t>προκλητική συμπεριφορά </a:t>
            </a:r>
            <a:r>
              <a:rPr lang="el-GR" b="1" dirty="0">
                <a:solidFill>
                  <a:srgbClr val="00B0F0"/>
                </a:solidFill>
              </a:rPr>
              <a:t>καθώς και </a:t>
            </a:r>
            <a:r>
              <a:rPr lang="el-GR" b="1" u="sng" dirty="0">
                <a:solidFill>
                  <a:srgbClr val="00B0F0"/>
                </a:solidFill>
              </a:rPr>
              <a:t>η μη συμμόρφωση σε κανόνες,</a:t>
            </a:r>
            <a:r>
              <a:rPr lang="el-GR" b="1" dirty="0">
                <a:solidFill>
                  <a:srgbClr val="00B0F0"/>
                </a:solidFill>
              </a:rPr>
              <a:t> αποτελούν επίσης συνέπειες της έκθεσης σε τραύμα.</a:t>
            </a:r>
            <a:endParaRPr lang="el-GR" b="1" dirty="0">
              <a:solidFill>
                <a:srgbClr val="00B0F0"/>
              </a:solidFill>
            </a:endParaRPr>
          </a:p>
          <a:p>
            <a:pPr marL="0" indent="0">
              <a:buNone/>
            </a:pPr>
            <a:r>
              <a:rPr lang="el-GR" b="1" dirty="0">
                <a:solidFill>
                  <a:srgbClr val="00B0F0"/>
                </a:solidFill>
                <a:highlight>
                  <a:srgbClr val="FFFF00"/>
                </a:highlight>
              </a:rPr>
              <a:t>Οι Φροντιστές</a:t>
            </a:r>
            <a:endParaRPr lang="el-GR" b="1" dirty="0">
              <a:solidFill>
                <a:srgbClr val="00B0F0"/>
              </a:solidFill>
              <a:highlight>
                <a:srgbClr val="FFFF00"/>
              </a:highlight>
            </a:endParaRPr>
          </a:p>
          <a:p>
            <a:pPr marL="0" indent="0">
              <a:buNone/>
            </a:pPr>
            <a:r>
              <a:rPr lang="el-GR" b="1" dirty="0">
                <a:solidFill>
                  <a:srgbClr val="00B0F0"/>
                </a:solidFill>
              </a:rPr>
              <a:t>Συχνά αισθάνονται ενοχές για το τραύμα που βίωσε το παιδί και υιοθετούν χαλαρές στάσεις απέναντι στην αρνητική συμπεριφορά του παιδιού, ή τροποποιούν την προ τραύματος γονική στάση απέναντι στα παιδιά σπασμωδικά λόγω έλλειψης εμπειρίας και ανάγκης συμβουλευτικής, </a:t>
            </a:r>
            <a:r>
              <a:rPr lang="el-GR" dirty="0"/>
              <a:t>γεγονός που </a:t>
            </a:r>
            <a:r>
              <a:rPr lang="el-GR" b="1" dirty="0">
                <a:solidFill>
                  <a:srgbClr val="FF0000"/>
                </a:solidFill>
              </a:rPr>
              <a:t>μπορεί να ενισχύσει </a:t>
            </a:r>
            <a:r>
              <a:rPr lang="el-GR" dirty="0"/>
              <a:t>αντί να κατευνάσει την αρνητική συμπεριφορά.</a:t>
            </a:r>
            <a:endParaRPr lang="el-GR" dirty="0"/>
          </a:p>
          <a:p>
            <a:pPr marL="0" indent="0" algn="l">
              <a:spcAft>
                <a:spcPts val="750"/>
              </a:spcAft>
              <a:buNone/>
            </a:pPr>
            <a:endParaRPr lang="el-GR" sz="1900" dirty="0"/>
          </a:p>
          <a:p>
            <a:pPr marL="0" indent="0" algn="l">
              <a:spcAft>
                <a:spcPts val="750"/>
              </a:spcAft>
              <a:buNone/>
            </a:pPr>
            <a:r>
              <a:rPr lang="el-GR" sz="1900" b="1" dirty="0">
                <a:solidFill>
                  <a:srgbClr val="00B0F0"/>
                </a:solidFill>
              </a:rPr>
              <a:t>Σε αυτή την ενότητα, θα μάθετε πώς να:</a:t>
            </a:r>
            <a:endParaRPr lang="el-GR" sz="1900" b="1" dirty="0">
              <a:solidFill>
                <a:srgbClr val="00B0F0"/>
              </a:solidFill>
            </a:endParaRPr>
          </a:p>
          <a:p>
            <a:pPr algn="l">
              <a:spcAft>
                <a:spcPts val="750"/>
              </a:spcAft>
              <a:buFont typeface="Arial" panose="020B0604020202020204" pitchFamily="34" charset="0"/>
              <a:buChar char="•"/>
            </a:pPr>
            <a:r>
              <a:rPr lang="el-GR" sz="1900" b="1" dirty="0">
                <a:solidFill>
                  <a:srgbClr val="00B0F0"/>
                </a:solidFill>
              </a:rPr>
              <a:t>Εκπαιδεύσετε τους γονείς σχετικά με τις συνδέσεις μεταξύ του τραύματος και της συμπεριφοράς του παιδιού</a:t>
            </a:r>
            <a:endParaRPr lang="el-GR" sz="1900" b="1" dirty="0">
              <a:solidFill>
                <a:srgbClr val="00B0F0"/>
              </a:solidFill>
            </a:endParaRPr>
          </a:p>
          <a:p>
            <a:pPr algn="l">
              <a:spcAft>
                <a:spcPts val="750"/>
              </a:spcAft>
              <a:buFont typeface="Arial" panose="020B0604020202020204" pitchFamily="34" charset="0"/>
              <a:buChar char="•"/>
            </a:pPr>
            <a:r>
              <a:rPr lang="el-GR" sz="1900" b="1" dirty="0">
                <a:solidFill>
                  <a:srgbClr val="00B0F0"/>
                </a:solidFill>
              </a:rPr>
              <a:t>Εκπαιδεύσετε τους γονείς σχετικά με τη σημασία της ενίσχυσης των δεξιοτήτων υγιούς αντιμετώπισης</a:t>
            </a:r>
            <a:endParaRPr lang="el-GR" sz="1900" b="1" dirty="0">
              <a:solidFill>
                <a:srgbClr val="00B0F0"/>
              </a:solidFill>
            </a:endParaRPr>
          </a:p>
          <a:p>
            <a:pPr algn="l">
              <a:spcAft>
                <a:spcPts val="750"/>
              </a:spcAft>
              <a:buFont typeface="Arial" panose="020B0604020202020204" pitchFamily="34" charset="0"/>
              <a:buChar char="•"/>
            </a:pPr>
            <a:r>
              <a:rPr lang="el-GR" sz="1900" b="1" dirty="0">
                <a:solidFill>
                  <a:srgbClr val="00B0F0"/>
                </a:solidFill>
              </a:rPr>
              <a:t>Διδάξετε στους γονείς πώς να διαχειρίζονται την ενοχλητική, επιθετική και μη συμμορφούμενη συμπεριφορά</a:t>
            </a:r>
            <a:endParaRPr lang="el-GR" sz="1900" b="1" dirty="0">
              <a:solidFill>
                <a:srgbClr val="00B0F0"/>
              </a:solidFill>
            </a:endParaRPr>
          </a:p>
          <a:p>
            <a:pPr algn="l">
              <a:spcAft>
                <a:spcPts val="750"/>
              </a:spcAft>
              <a:buFont typeface="Arial" panose="020B0604020202020204" pitchFamily="34" charset="0"/>
              <a:buChar char="•"/>
            </a:pPr>
            <a:r>
              <a:rPr lang="el-GR" sz="1900" b="1" dirty="0">
                <a:solidFill>
                  <a:srgbClr val="00B0F0"/>
                </a:solidFill>
              </a:rPr>
              <a:t>Βοηθήσετε τους γονείς να μειώσουν τυχόν ανθυγιεινές ή αναποτελεσματικές στρατηγικές πειθαρχίας</a:t>
            </a:r>
            <a:endParaRPr lang="el-GR" sz="1900" b="1" dirty="0">
              <a:solidFill>
                <a:srgbClr val="00B0F0"/>
              </a:solidFill>
            </a:endParaRPr>
          </a:p>
          <a:p>
            <a:pPr marL="0" indent="0">
              <a:buNone/>
            </a:pPr>
            <a:endParaRPr lang="el-GR" sz="1900" b="1" dirty="0">
              <a:solidFill>
                <a:srgbClr val="00B0F0"/>
              </a:solidFill>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167080" y="300013"/>
            <a:ext cx="4606528" cy="521784"/>
          </a:xfrm>
        </p:spPr>
        <p:txBody>
          <a:bodyPr>
            <a:normAutofit/>
          </a:bodyPr>
          <a:lstStyle/>
          <a:p>
            <a:r>
              <a:rPr lang="el-GR" sz="2400" b="1" dirty="0">
                <a:solidFill>
                  <a:schemeClr val="accent1"/>
                </a:solidFill>
              </a:rPr>
              <a:t>3</a:t>
            </a:r>
            <a:r>
              <a:rPr lang="el-GR" sz="2400" b="1" baseline="30000" dirty="0">
                <a:solidFill>
                  <a:schemeClr val="accent1"/>
                </a:solidFill>
              </a:rPr>
              <a:t>η</a:t>
            </a:r>
            <a:r>
              <a:rPr lang="el-GR" sz="2400" b="1" dirty="0">
                <a:solidFill>
                  <a:schemeClr val="accent1"/>
                </a:solidFill>
              </a:rPr>
              <a:t> ενότητα: Γονικές Δεξιότητες</a:t>
            </a:r>
            <a:endParaRPr lang="el-GR" sz="2400" b="1" dirty="0">
              <a:solidFill>
                <a:schemeClr val="accent1"/>
              </a:solidFill>
            </a:endParaRPr>
          </a:p>
        </p:txBody>
      </p:sp>
      <p:sp>
        <p:nvSpPr>
          <p:cNvPr id="3" name="Θέση περιεχομένου 2"/>
          <p:cNvSpPr>
            <a:spLocks noGrp="1"/>
          </p:cNvSpPr>
          <p:nvPr>
            <p:ph idx="1"/>
          </p:nvPr>
        </p:nvSpPr>
        <p:spPr>
          <a:xfrm>
            <a:off x="821803" y="821797"/>
            <a:ext cx="11100121" cy="5736190"/>
          </a:xfrm>
        </p:spPr>
        <p:txBody>
          <a:bodyPr/>
          <a:lstStyle/>
          <a:p>
            <a:pPr marL="0" indent="0" algn="ctr">
              <a:buNone/>
            </a:pPr>
            <a:r>
              <a:rPr lang="el-GR" sz="2400" b="1" dirty="0">
                <a:solidFill>
                  <a:schemeClr val="accent1"/>
                </a:solidFill>
                <a:latin typeface="+mj-lt"/>
                <a:ea typeface="+mj-ea"/>
                <a:cs typeface="+mj-cs"/>
              </a:rPr>
              <a:t> </a:t>
            </a:r>
            <a:r>
              <a:rPr lang="el-GR" b="1" dirty="0">
                <a:solidFill>
                  <a:schemeClr val="accent1"/>
                </a:solidFill>
              </a:rPr>
              <a:t>Τεχνικές</a:t>
            </a:r>
            <a:endParaRPr lang="el-GR" b="1" dirty="0">
              <a:solidFill>
                <a:schemeClr val="accent1"/>
              </a:solidFill>
            </a:endParaRPr>
          </a:p>
          <a:p>
            <a:r>
              <a:rPr lang="el-GR" dirty="0"/>
              <a:t>Κατά τη διάρκεια των συνεδριών οι γονείς-φροντιστές θα έχουν την ευκαιρία να εξασκηθούν στη χρήση των στρατηγικών με τον θεραπευτή </a:t>
            </a:r>
            <a:r>
              <a:rPr lang="el-GR" b="1" dirty="0"/>
              <a:t>πριν</a:t>
            </a:r>
            <a:r>
              <a:rPr lang="el-GR" dirty="0"/>
              <a:t> τις εφαρμόσουν στο παιδί.</a:t>
            </a:r>
            <a:endParaRPr lang="el-GR" dirty="0"/>
          </a:p>
          <a:p>
            <a:r>
              <a:rPr lang="el-GR" dirty="0"/>
              <a:t>Οι στρατηγικές που θα εφαρμόσουν θα πρέπει να είναι εναρμονισμένες και εξατομικευμένες σύμφωνα με το πολιτισμικό υπόβαθρο της οικογένειας και σύμφωνα με το αναπτυξιακό στάδιο του παιδιού. Για να γίνει αυτή η προσαρμογή, ο θεραπευτής οφείλει να μελετήσει σε βάθος τις πεποιθήσεις και το υπόβαθρο της οικογένειας ώστε να μπορεί να δημιουργήσει και να προτείνει τις κατάλληλες στρατηγικές.</a:t>
            </a:r>
            <a:endParaRPr lang="el-GR" dirty="0"/>
          </a:p>
          <a:p>
            <a:r>
              <a:rPr lang="el-GR" b="1" i="1" dirty="0"/>
              <a:t>Ορισμένες στρατηγικές: </a:t>
            </a:r>
            <a:r>
              <a:rPr lang="el-GR" b="1" dirty="0"/>
              <a:t>σωστή χρήση επαίνου, συνδυασμός επαίνου με άλλες στρατηγικές, </a:t>
            </a:r>
            <a:r>
              <a:rPr lang="en-US" b="1" dirty="0"/>
              <a:t>time out, </a:t>
            </a:r>
            <a:r>
              <a:rPr lang="el-GR" b="1" dirty="0"/>
              <a:t>στρατηγικές διαχείρισης έκτακτων καταστάσεων </a:t>
            </a:r>
            <a:r>
              <a:rPr lang="el-GR" b="1" dirty="0" err="1"/>
              <a:t>κ.α</a:t>
            </a:r>
            <a:r>
              <a:rPr lang="el-GR" b="1" dirty="0"/>
              <a:t> </a:t>
            </a:r>
            <a:endParaRPr lang="el-GR" b="1" dirty="0"/>
          </a:p>
          <a:p>
            <a:r>
              <a:rPr lang="el-GR" b="1" i="1" dirty="0"/>
              <a:t>Στην ενότητα αυτή παρέχεται ένας πλήρης κατάλογος ερωτοαπαντήσεων που καθοδηγούν με σαφήνεια τον θεραπευτή για τα αναμενόμενα αποτελέσματα από την παρέμβαση και τις κλινικές παγίδες που μπορεί να αντιμετωπίσει.</a:t>
            </a:r>
            <a:endParaRPr lang="el-GR" b="1" i="1" dirty="0"/>
          </a:p>
          <a:p>
            <a:pPr marL="0" indent="0">
              <a:buNone/>
            </a:pPr>
            <a:endParaRPr lang="el-GR" b="1" dirty="0">
              <a:solidFill>
                <a:schemeClr val="accent1"/>
              </a:solidFill>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305982" y="207419"/>
            <a:ext cx="3761576" cy="649105"/>
          </a:xfrm>
        </p:spPr>
        <p:txBody>
          <a:bodyPr/>
          <a:lstStyle/>
          <a:p>
            <a:r>
              <a:rPr lang="el-GR" sz="2400" b="1" dirty="0">
                <a:solidFill>
                  <a:schemeClr val="accent1"/>
                </a:solidFill>
              </a:rPr>
              <a:t>4η ενότητα: Χαλάρωση</a:t>
            </a:r>
            <a:endParaRPr lang="el-GR" sz="2400" b="1" dirty="0">
              <a:solidFill>
                <a:schemeClr val="accent1"/>
              </a:solidFill>
            </a:endParaRPr>
          </a:p>
        </p:txBody>
      </p:sp>
      <p:sp>
        <p:nvSpPr>
          <p:cNvPr id="3" name="Θέση περιεχομένου 2"/>
          <p:cNvSpPr>
            <a:spLocks noGrp="1"/>
          </p:cNvSpPr>
          <p:nvPr>
            <p:ph idx="1"/>
          </p:nvPr>
        </p:nvSpPr>
        <p:spPr>
          <a:xfrm>
            <a:off x="717630" y="856524"/>
            <a:ext cx="11474370" cy="6285516"/>
          </a:xfrm>
        </p:spPr>
        <p:txBody>
          <a:bodyPr>
            <a:normAutofit/>
          </a:bodyPr>
          <a:lstStyle/>
          <a:p>
            <a:endParaRPr lang="el-GR" dirty="0"/>
          </a:p>
          <a:p>
            <a:pPr marL="0" indent="0">
              <a:buNone/>
            </a:pPr>
            <a:r>
              <a:rPr lang="el-GR" dirty="0"/>
              <a:t>Σημαντική είναι και η εκπαίδευση γονέων και παιδιών σε στρατηγικές χαλάρωσης, με στόχο τη διαχείριση του </a:t>
            </a:r>
            <a:r>
              <a:rPr lang="el-GR" dirty="0">
                <a:solidFill>
                  <a:srgbClr val="FF0000"/>
                </a:solidFill>
              </a:rPr>
              <a:t>άγχους</a:t>
            </a:r>
            <a:r>
              <a:rPr lang="el-GR" dirty="0"/>
              <a:t>  και της </a:t>
            </a:r>
            <a:r>
              <a:rPr lang="el-GR" dirty="0">
                <a:solidFill>
                  <a:srgbClr val="FF0000"/>
                </a:solidFill>
              </a:rPr>
              <a:t>έντασης</a:t>
            </a:r>
            <a:r>
              <a:rPr lang="el-GR" dirty="0"/>
              <a:t> που σχετίζονται με το τραύμα(</a:t>
            </a:r>
            <a:r>
              <a:rPr lang="el-GR" dirty="0" err="1"/>
              <a:t>π.χ</a:t>
            </a:r>
            <a:r>
              <a:rPr lang="el-GR" dirty="0"/>
              <a:t> ελεγχόμενη αναπνοή, μυϊκή χαλάρωση, ακρόαση μουσικής, χαλάρωση μέσω νοητικών στρατηγικών </a:t>
            </a:r>
            <a:r>
              <a:rPr lang="el-GR" dirty="0" err="1"/>
              <a:t>κ.α</a:t>
            </a:r>
            <a:r>
              <a:rPr lang="el-GR" dirty="0"/>
              <a:t>)</a:t>
            </a:r>
            <a:endParaRPr lang="el-GR" dirty="0"/>
          </a:p>
          <a:p>
            <a:pPr marL="0" indent="0">
              <a:buNone/>
            </a:pPr>
            <a:endParaRPr lang="el-GR" dirty="0"/>
          </a:p>
          <a:p>
            <a:pPr algn="l">
              <a:spcAft>
                <a:spcPts val="750"/>
              </a:spcAft>
            </a:pPr>
            <a:r>
              <a:rPr lang="el-GR" i="1" dirty="0"/>
              <a:t>Σ</a:t>
            </a:r>
            <a:r>
              <a:rPr lang="el-GR" b="1" i="1" dirty="0">
                <a:solidFill>
                  <a:srgbClr val="00B0F0"/>
                </a:solidFill>
              </a:rPr>
              <a:t>ε αυτή την ενότητα, θα μάθετε πώς να:</a:t>
            </a:r>
            <a:endParaRPr lang="el-GR" b="1" i="1" dirty="0">
              <a:solidFill>
                <a:srgbClr val="00B0F0"/>
              </a:solidFill>
            </a:endParaRPr>
          </a:p>
          <a:p>
            <a:pPr marL="0" indent="0" algn="l">
              <a:spcAft>
                <a:spcPts val="750"/>
              </a:spcAft>
              <a:buNone/>
            </a:pPr>
            <a:r>
              <a:rPr lang="el-GR" b="1" dirty="0">
                <a:solidFill>
                  <a:srgbClr val="00B0F0"/>
                </a:solidFill>
              </a:rPr>
              <a:t>Περιγράψετε ασφαλείς και αποτελεσματικές ασκήσεις χαλάρωσης που μπορεί να βοηθήσουν τα παιδιά και τους φροντιστές να ελέγξουν το άγχος τους όταν αισθάνονται ανήσυχα ή αναστατωμένα</a:t>
            </a:r>
            <a:endParaRPr lang="el-GR" b="1" dirty="0">
              <a:solidFill>
                <a:srgbClr val="00B0F0"/>
              </a:solidFill>
            </a:endParaRPr>
          </a:p>
          <a:p>
            <a:pPr marL="0" indent="0" algn="l">
              <a:spcAft>
                <a:spcPts val="750"/>
              </a:spcAft>
              <a:buNone/>
            </a:pPr>
            <a:r>
              <a:rPr lang="el-GR" b="1" dirty="0">
                <a:solidFill>
                  <a:srgbClr val="00B0F0"/>
                </a:solidFill>
              </a:rPr>
              <a:t>Χρησιμοποιήσετε στρατηγικές παιχνιδιού ρόλων κατά τη διάρκεια της συνεδρίας για να αυξήσετε την κατανόηση σχετικά με το πώς και πότε να χρησιμοποιήσετε τη χαλάρωση, με πλούσιο οπτικοακουστικό υλικό και παραδείγματα</a:t>
            </a:r>
            <a:endParaRPr lang="el-GR" b="1" dirty="0">
              <a:solidFill>
                <a:srgbClr val="00B0F0"/>
              </a:solidFill>
            </a:endParaRPr>
          </a:p>
          <a:p>
            <a:pPr marL="0" indent="0" algn="l">
              <a:spcAft>
                <a:spcPts val="750"/>
              </a:spcAft>
              <a:buNone/>
            </a:pPr>
            <a:r>
              <a:rPr lang="el-GR" b="1" dirty="0">
                <a:solidFill>
                  <a:srgbClr val="00B0F0"/>
                </a:solidFill>
              </a:rPr>
              <a:t>Αναθέσετε εργασίες για το σπίτι για να βεβαιωθείτε ότι οι ασκήσεις χαλάρωσης μπορούν να χρησιμοποιηθούν με επιτυχία εκτός συνεδρίας</a:t>
            </a:r>
            <a:r>
              <a:rPr lang="el-GR" dirty="0"/>
              <a:t>, όταν δεν είστε εκεί για να βοηθήσετε</a:t>
            </a:r>
            <a:endParaRPr lang="el-GR"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444873" y="149548"/>
            <a:ext cx="3703703" cy="463910"/>
          </a:xfrm>
        </p:spPr>
        <p:txBody>
          <a:bodyPr>
            <a:normAutofit/>
          </a:bodyPr>
          <a:lstStyle/>
          <a:p>
            <a:r>
              <a:rPr lang="el-GR" sz="2400" b="1" dirty="0">
                <a:solidFill>
                  <a:schemeClr val="accent1"/>
                </a:solidFill>
              </a:rPr>
              <a:t>4η ενότητα: Χαλάρωση</a:t>
            </a:r>
            <a:endParaRPr lang="el-GR" sz="2400" b="1" dirty="0">
              <a:solidFill>
                <a:schemeClr val="accent1"/>
              </a:solidFill>
            </a:endParaRPr>
          </a:p>
        </p:txBody>
      </p:sp>
      <p:sp>
        <p:nvSpPr>
          <p:cNvPr id="3" name="Θέση περιεχομένου 2"/>
          <p:cNvSpPr>
            <a:spLocks noGrp="1"/>
          </p:cNvSpPr>
          <p:nvPr>
            <p:ph idx="1"/>
          </p:nvPr>
        </p:nvSpPr>
        <p:spPr>
          <a:xfrm>
            <a:off x="659757" y="740780"/>
            <a:ext cx="11435787" cy="5967672"/>
          </a:xfrm>
        </p:spPr>
        <p:txBody>
          <a:bodyPr/>
          <a:lstStyle/>
          <a:p>
            <a:pPr marL="0" indent="0">
              <a:buNone/>
            </a:pPr>
            <a:r>
              <a:rPr lang="el-GR" dirty="0"/>
              <a:t>              </a:t>
            </a:r>
            <a:r>
              <a:rPr lang="el-GR" b="1" dirty="0"/>
              <a:t>  </a:t>
            </a:r>
            <a:r>
              <a:rPr lang="el-GR" b="1" dirty="0">
                <a:highlight>
                  <a:srgbClr val="FFFF00"/>
                </a:highlight>
              </a:rPr>
              <a:t>Προσοχή</a:t>
            </a:r>
            <a:endParaRPr lang="el-GR" b="1" dirty="0">
              <a:highlight>
                <a:srgbClr val="FFFF00"/>
              </a:highlight>
            </a:endParaRPr>
          </a:p>
          <a:p>
            <a:pPr marL="0" indent="0">
              <a:buNone/>
            </a:pPr>
            <a:r>
              <a:rPr lang="el-GR" dirty="0"/>
              <a:t>Στόχος είναι οι φροντιστές και τα παιδιά να εκπαιδευτούν εκ των προτέρων τόσο καλά στις τεχνικές χαλάρωσης σε συνθήκες ηρεμίας, ώστε όταν βρεθούν σε κατάσταση άγχους να γίνει </a:t>
            </a:r>
            <a:r>
              <a:rPr lang="el-GR" b="1" dirty="0">
                <a:solidFill>
                  <a:srgbClr val="FF0000"/>
                </a:solidFill>
              </a:rPr>
              <a:t>αυτόματη ανάκληση </a:t>
            </a:r>
            <a:r>
              <a:rPr lang="el-GR" dirty="0"/>
              <a:t>των τεχνικών.</a:t>
            </a:r>
            <a:endParaRPr lang="el-GR" dirty="0"/>
          </a:p>
          <a:p>
            <a:pPr marL="0" indent="0">
              <a:buNone/>
            </a:pPr>
            <a:r>
              <a:rPr lang="el-GR" i="1" dirty="0">
                <a:effectLst>
                  <a:outerShdw blurRad="38100" dist="38100" dir="2700000" algn="tl">
                    <a:srgbClr val="000000">
                      <a:alpha val="43137"/>
                    </a:srgbClr>
                  </a:outerShdw>
                </a:effectLst>
              </a:rPr>
              <a:t>Ένας από τους τρόπους εξάσκησης, είναι η συζήτηση εμπειριών που τους προκαλούν τα συμπτώματα άγχους σχετιζόμενα με το τραύμα. Με αυτόν τον τρόπο ενσωματώνεται η </a:t>
            </a:r>
            <a:r>
              <a:rPr lang="el-GR" i="1" u="sng" dirty="0">
                <a:effectLst>
                  <a:outerShdw blurRad="38100" dist="38100" dir="2700000" algn="tl">
                    <a:srgbClr val="000000">
                      <a:alpha val="43137"/>
                    </a:srgbClr>
                  </a:outerShdw>
                </a:effectLst>
              </a:rPr>
              <a:t>σταδιακή έκθεση στο τραύμα </a:t>
            </a:r>
            <a:r>
              <a:rPr lang="el-GR" i="1" dirty="0">
                <a:effectLst>
                  <a:outerShdw blurRad="38100" dist="38100" dir="2700000" algn="tl">
                    <a:srgbClr val="000000">
                      <a:alpha val="43137"/>
                    </a:srgbClr>
                  </a:outerShdw>
                </a:effectLst>
              </a:rPr>
              <a:t>σε αυτήν την ενότητα.</a:t>
            </a:r>
            <a:endParaRPr lang="el-GR" i="1" dirty="0">
              <a:effectLst>
                <a:outerShdw blurRad="38100" dist="38100" dir="2700000" algn="tl">
                  <a:srgbClr val="000000">
                    <a:alpha val="43137"/>
                  </a:srgbClr>
                </a:outerShdw>
              </a:effectLst>
            </a:endParaRPr>
          </a:p>
          <a:p>
            <a:pPr marL="0" indent="0">
              <a:buNone/>
            </a:pPr>
            <a:r>
              <a:rPr lang="el-GR" dirty="0"/>
              <a:t>Στις συνεδρίες ο θεραπευτής </a:t>
            </a:r>
            <a:r>
              <a:rPr lang="el-GR" b="1" dirty="0">
                <a:solidFill>
                  <a:schemeClr val="accent5">
                    <a:lumMod val="75000"/>
                  </a:schemeClr>
                </a:solidFill>
              </a:rPr>
              <a:t>εξηγεί </a:t>
            </a:r>
            <a:r>
              <a:rPr lang="el-GR" dirty="0"/>
              <a:t>τις μεθόδους χαλάρωσης στους εμπλεκόμενους, </a:t>
            </a:r>
            <a:r>
              <a:rPr lang="el-GR" b="1" dirty="0">
                <a:solidFill>
                  <a:schemeClr val="accent5">
                    <a:lumMod val="75000"/>
                  </a:schemeClr>
                </a:solidFill>
              </a:rPr>
              <a:t>εξασκούνται</a:t>
            </a:r>
            <a:r>
              <a:rPr lang="el-GR" dirty="0"/>
              <a:t> επιτόπου και στη συνέχεια τους </a:t>
            </a:r>
            <a:r>
              <a:rPr lang="el-GR" b="1" dirty="0">
                <a:solidFill>
                  <a:schemeClr val="accent5">
                    <a:lumMod val="75000"/>
                  </a:schemeClr>
                </a:solidFill>
              </a:rPr>
              <a:t>αναθέτει </a:t>
            </a:r>
            <a:r>
              <a:rPr lang="el-GR" dirty="0"/>
              <a:t>να εξασκηθούν στο σπίτι σε καθημερινή βάση και ει δυνατόν να καταγράφουν τα αποτελέσματα σε </a:t>
            </a:r>
            <a:r>
              <a:rPr lang="el-GR" u="sng" dirty="0"/>
              <a:t>ειδικές φόρμες </a:t>
            </a:r>
            <a:r>
              <a:rPr lang="el-GR" dirty="0"/>
              <a:t>.</a:t>
            </a:r>
            <a:endParaRPr lang="el-GR" dirty="0"/>
          </a:p>
          <a:p>
            <a:pPr marL="0" indent="0">
              <a:buNone/>
            </a:pPr>
            <a:r>
              <a:rPr lang="el-GR" b="1" u="sng" dirty="0">
                <a:solidFill>
                  <a:schemeClr val="accent5">
                    <a:lumMod val="75000"/>
                  </a:schemeClr>
                </a:solidFill>
              </a:rPr>
              <a:t>     </a:t>
            </a:r>
            <a:endParaRPr lang="el-GR" b="1" u="sng" dirty="0">
              <a:solidFill>
                <a:schemeClr val="accent5">
                  <a:lumMod val="75000"/>
                </a:schemeClr>
              </a:solidFill>
            </a:endParaRPr>
          </a:p>
          <a:p>
            <a:pPr marL="0" indent="0">
              <a:buNone/>
            </a:pPr>
            <a:r>
              <a:rPr lang="el-GR" dirty="0">
                <a:solidFill>
                  <a:schemeClr val="accent5">
                    <a:lumMod val="75000"/>
                  </a:schemeClr>
                </a:solidFill>
              </a:rPr>
              <a:t>									</a:t>
            </a:r>
            <a:r>
              <a:rPr lang="el-GR" b="1" u="sng" dirty="0">
                <a:solidFill>
                  <a:schemeClr val="accent5">
                    <a:lumMod val="75000"/>
                  </a:schemeClr>
                </a:solidFill>
              </a:rPr>
              <a:t>Και σε αυτή την ενότητα</a:t>
            </a:r>
            <a:endParaRPr lang="el-GR" b="1" u="sng" dirty="0">
              <a:solidFill>
                <a:schemeClr val="accent5">
                  <a:lumMod val="75000"/>
                </a:schemeClr>
              </a:solidFill>
            </a:endParaRPr>
          </a:p>
          <a:p>
            <a:pPr marL="0" indent="0">
              <a:buNone/>
            </a:pPr>
            <a:r>
              <a:rPr lang="el-GR" dirty="0">
                <a:solidFill>
                  <a:schemeClr val="accent5">
                    <a:lumMod val="75000"/>
                  </a:schemeClr>
                </a:solidFill>
              </a:rPr>
              <a:t>Ο θεραπευτής οφείλει να διερευνήσει πολύ προσεκτικά το πολιτισμικό υπόβαθρο και τις αρχές και αξίες της οικογένειας σε σχέση με το άγχος διότι από εκεί θα λάβουμε θετικό ή αρνητικό πρόσημο για τις παρεμβάσεις μας και από εκεί θα πηγάσουν νέες ιδέες παρέμβασης. Η ίδια σημασία πρέπει να δοθεί και στο αναπτυξιακό στάδιο του παιδιού για τους ίδιους λόγους. </a:t>
            </a:r>
            <a:r>
              <a:rPr lang="el-GR" sz="1400" dirty="0">
                <a:solidFill>
                  <a:schemeClr val="tx1"/>
                </a:solidFill>
              </a:rPr>
              <a:t>(Στην ιστοσελίδα παρέχεται πλούσια βιβλιογραφία και παραδείγματα)</a:t>
            </a:r>
            <a:endParaRPr lang="el-GR" sz="1400" dirty="0">
              <a:solidFill>
                <a:schemeClr val="tx1"/>
              </a:solidFill>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en-US"/>
          </a:p>
        </p:txBody>
      </p:sp>
      <p:sp>
        <p:nvSpPr>
          <p:cNvPr id="3" name="Content Placeholder 2"/>
          <p:cNvSpPr>
            <a:spLocks noGrp="1"/>
          </p:cNvSpPr>
          <p:nvPr>
            <p:ph idx="1"/>
          </p:nvPr>
        </p:nvSpPr>
        <p:spPr/>
        <p:txBody>
          <a:bodyPr/>
          <a:p>
            <a:endParaRPr 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127302" y="452458"/>
            <a:ext cx="3937395" cy="575343"/>
          </a:xfrm>
        </p:spPr>
        <p:txBody>
          <a:bodyPr>
            <a:normAutofit fontScale="90000"/>
          </a:bodyPr>
          <a:lstStyle/>
          <a:p>
            <a:pPr algn="ctr"/>
            <a:r>
              <a:rPr lang="en-US" b="1" dirty="0">
                <a:solidFill>
                  <a:schemeClr val="accent1"/>
                </a:solidFill>
              </a:rPr>
              <a:t> </a:t>
            </a:r>
            <a:r>
              <a:rPr lang="el-GR" b="1" dirty="0">
                <a:solidFill>
                  <a:schemeClr val="accent1"/>
                </a:solidFill>
              </a:rPr>
              <a:t>Το </a:t>
            </a:r>
            <a:r>
              <a:rPr lang="en-US" b="1" dirty="0">
                <a:solidFill>
                  <a:schemeClr val="accent1"/>
                </a:solidFill>
              </a:rPr>
              <a:t>TF-CBT Web 2.0</a:t>
            </a:r>
            <a:endParaRPr lang="el-GR" b="1" dirty="0">
              <a:solidFill>
                <a:schemeClr val="accent1"/>
              </a:solidFill>
            </a:endParaRPr>
          </a:p>
        </p:txBody>
      </p:sp>
      <p:sp>
        <p:nvSpPr>
          <p:cNvPr id="3" name="Θέση περιεχομένου 2"/>
          <p:cNvSpPr>
            <a:spLocks noGrp="1"/>
          </p:cNvSpPr>
          <p:nvPr>
            <p:ph idx="1"/>
          </p:nvPr>
        </p:nvSpPr>
        <p:spPr>
          <a:xfrm>
            <a:off x="659757" y="1203767"/>
            <a:ext cx="11308466" cy="5486400"/>
          </a:xfrm>
        </p:spPr>
        <p:txBody>
          <a:bodyPr>
            <a:normAutofit/>
          </a:bodyPr>
          <a:lstStyle/>
          <a:p>
            <a:pPr marL="0" indent="0">
              <a:buNone/>
            </a:pPr>
            <a:r>
              <a:rPr lang="el-GR" sz="2400" b="1" u="sng" dirty="0">
                <a:solidFill>
                  <a:schemeClr val="accent1"/>
                </a:solidFill>
                <a:latin typeface="Calibri" panose="020F0502020204030204" pitchFamily="34" charset="0"/>
                <a:cs typeface="Calibri" panose="020F0502020204030204" pitchFamily="34" charset="0"/>
              </a:rPr>
              <a:t>Το </a:t>
            </a:r>
            <a:r>
              <a:rPr lang="en-US" sz="2400" b="1" u="sng" dirty="0">
                <a:solidFill>
                  <a:schemeClr val="accent1"/>
                </a:solidFill>
                <a:latin typeface="Calibri" panose="020F0502020204030204" pitchFamily="34" charset="0"/>
                <a:cs typeface="Calibri" panose="020F0502020204030204" pitchFamily="34" charset="0"/>
              </a:rPr>
              <a:t>Trauma Focused-Cognitive Behavioral Therapy</a:t>
            </a:r>
            <a:endParaRPr lang="en-US" sz="2400" b="1" u="sng" dirty="0">
              <a:solidFill>
                <a:schemeClr val="accent1"/>
              </a:solidFill>
              <a:latin typeface="Calibri" panose="020F0502020204030204" pitchFamily="34" charset="0"/>
              <a:cs typeface="Calibri" panose="020F0502020204030204" pitchFamily="34" charset="0"/>
            </a:endParaRPr>
          </a:p>
          <a:p>
            <a:pPr marL="0" indent="0">
              <a:buNone/>
            </a:pPr>
            <a:r>
              <a:rPr lang="el-GR" sz="2000" dirty="0">
                <a:solidFill>
                  <a:schemeClr val="tx1"/>
                </a:solidFill>
                <a:latin typeface="Calibri" panose="020F0502020204030204" pitchFamily="34" charset="0"/>
                <a:cs typeface="Calibri" panose="020F0502020204030204" pitchFamily="34" charset="0"/>
              </a:rPr>
              <a:t>Είναι ένα αυτοδύναμο </a:t>
            </a:r>
            <a:r>
              <a:rPr lang="el-GR" sz="2000" u="sng" dirty="0">
                <a:solidFill>
                  <a:schemeClr val="tx1"/>
                </a:solidFill>
                <a:latin typeface="Calibri" panose="020F0502020204030204" pitchFamily="34" charset="0"/>
                <a:cs typeface="Calibri" panose="020F0502020204030204" pitchFamily="34" charset="0"/>
              </a:rPr>
              <a:t>διαδικτυακό</a:t>
            </a:r>
            <a:r>
              <a:rPr lang="el-GR" sz="2000" dirty="0">
                <a:solidFill>
                  <a:schemeClr val="tx1"/>
                </a:solidFill>
                <a:latin typeface="Calibri" panose="020F0502020204030204" pitchFamily="34" charset="0"/>
                <a:cs typeface="Calibri" panose="020F0502020204030204" pitchFamily="34" charset="0"/>
              </a:rPr>
              <a:t> εκπαιδευτικό πρόγραμμα για επαγγελματίες ψυχικής υγείας, που επιθυμούν να εκπαιδευτούν στη </a:t>
            </a:r>
            <a:r>
              <a:rPr lang="el-GR" sz="2000" b="1" dirty="0">
                <a:solidFill>
                  <a:schemeClr val="tx1"/>
                </a:solidFill>
                <a:latin typeface="Calibri" panose="020F0502020204030204" pitchFamily="34" charset="0"/>
                <a:cs typeface="Calibri" panose="020F0502020204030204" pitchFamily="34" charset="0"/>
              </a:rPr>
              <a:t>Γνωσιακή Συμπεριφορική Θεραπεία Εστιασμένη στο Τραύμα</a:t>
            </a:r>
            <a:r>
              <a:rPr lang="el-GR" sz="2000" dirty="0">
                <a:solidFill>
                  <a:schemeClr val="tx1"/>
                </a:solidFill>
                <a:latin typeface="Calibri" panose="020F0502020204030204" pitchFamily="34" charset="0"/>
                <a:cs typeface="Calibri" panose="020F0502020204030204" pitchFamily="34" charset="0"/>
              </a:rPr>
              <a:t>.</a:t>
            </a:r>
            <a:endParaRPr lang="el-GR" sz="2000" dirty="0">
              <a:solidFill>
                <a:schemeClr val="tx1"/>
              </a:solidFill>
              <a:latin typeface="Calibri" panose="020F0502020204030204" pitchFamily="34" charset="0"/>
              <a:cs typeface="Calibri" panose="020F0502020204030204" pitchFamily="34" charset="0"/>
            </a:endParaRPr>
          </a:p>
          <a:p>
            <a:r>
              <a:rPr lang="el-GR" sz="2000" b="1" dirty="0">
                <a:solidFill>
                  <a:schemeClr val="accent1"/>
                </a:solidFill>
                <a:latin typeface="Calibri" panose="020F0502020204030204" pitchFamily="34" charset="0"/>
                <a:cs typeface="Calibri" panose="020F0502020204030204" pitchFamily="34" charset="0"/>
              </a:rPr>
              <a:t>Αναπτύχθηκε</a:t>
            </a:r>
            <a:r>
              <a:rPr lang="el-GR" sz="2000" dirty="0">
                <a:solidFill>
                  <a:schemeClr val="accent1"/>
                </a:solidFill>
                <a:latin typeface="Calibri" panose="020F0502020204030204" pitchFamily="34" charset="0"/>
                <a:cs typeface="Calibri" panose="020F0502020204030204" pitchFamily="34" charset="0"/>
              </a:rPr>
              <a:t> </a:t>
            </a:r>
            <a:r>
              <a:rPr lang="el-GR" sz="2000" dirty="0">
                <a:solidFill>
                  <a:schemeClr val="tx1"/>
                </a:solidFill>
                <a:latin typeface="Calibri" panose="020F0502020204030204" pitchFamily="34" charset="0"/>
                <a:cs typeface="Calibri" panose="020F0502020204030204" pitchFamily="34" charset="0"/>
              </a:rPr>
              <a:t>από την Ιατρική Σχολή του Πανεπιστημίου της Νότιας Καρολίνας, σε συνεργασία με τους προγραμματιστές του </a:t>
            </a:r>
            <a:r>
              <a:rPr lang="en-US" sz="2000" dirty="0">
                <a:solidFill>
                  <a:schemeClr val="tx1"/>
                </a:solidFill>
                <a:latin typeface="Calibri" panose="020F0502020204030204" pitchFamily="34" charset="0"/>
                <a:cs typeface="Calibri" panose="020F0502020204030204" pitchFamily="34" charset="0"/>
              </a:rPr>
              <a:t>TF-CBT, </a:t>
            </a:r>
            <a:r>
              <a:rPr lang="el-GR" sz="2000" dirty="0">
                <a:solidFill>
                  <a:schemeClr val="tx1"/>
                </a:solidFill>
                <a:latin typeface="Calibri" panose="020F0502020204030204" pitchFamily="34" charset="0"/>
                <a:cs typeface="Calibri" panose="020F0502020204030204" pitchFamily="34" charset="0"/>
              </a:rPr>
              <a:t>ενσωματώνοντας τις πιο πρόσφατες εξελίξεις στον τομέα της </a:t>
            </a:r>
            <a:r>
              <a:rPr lang="en-US" sz="2000" dirty="0">
                <a:solidFill>
                  <a:schemeClr val="tx1"/>
                </a:solidFill>
                <a:latin typeface="Calibri" panose="020F0502020204030204" pitchFamily="34" charset="0"/>
                <a:cs typeface="Calibri" panose="020F0502020204030204" pitchFamily="34" charset="0"/>
              </a:rPr>
              <a:t>TF-CBT </a:t>
            </a:r>
            <a:r>
              <a:rPr lang="el-GR" sz="2000" dirty="0">
                <a:solidFill>
                  <a:schemeClr val="tx1"/>
                </a:solidFill>
                <a:latin typeface="Calibri" panose="020F0502020204030204" pitchFamily="34" charset="0"/>
                <a:cs typeface="Calibri" panose="020F0502020204030204" pitchFamily="34" charset="0"/>
              </a:rPr>
              <a:t>θεραπείας.</a:t>
            </a:r>
            <a:endParaRPr lang="el-GR" sz="2000" dirty="0">
              <a:solidFill>
                <a:schemeClr val="tx1"/>
              </a:solidFill>
              <a:latin typeface="Calibri" panose="020F0502020204030204" pitchFamily="34" charset="0"/>
              <a:cs typeface="Calibri" panose="020F0502020204030204" pitchFamily="34" charset="0"/>
            </a:endParaRPr>
          </a:p>
          <a:p>
            <a:r>
              <a:rPr lang="el-GR" sz="2000" b="1" dirty="0">
                <a:solidFill>
                  <a:schemeClr val="accent1"/>
                </a:solidFill>
                <a:latin typeface="Calibri" panose="020F0502020204030204" pitchFamily="34" charset="0"/>
                <a:cs typeface="Calibri" panose="020F0502020204030204" pitchFamily="34" charset="0"/>
              </a:rPr>
              <a:t>Υποστηρίζεται και χρηματοδοτείται </a:t>
            </a:r>
            <a:r>
              <a:rPr lang="el-GR" sz="2000" dirty="0">
                <a:solidFill>
                  <a:schemeClr val="tx1"/>
                </a:solidFill>
                <a:latin typeface="Calibri" panose="020F0502020204030204" pitchFamily="34" charset="0"/>
                <a:cs typeface="Calibri" panose="020F0502020204030204" pitchFamily="34" charset="0"/>
              </a:rPr>
              <a:t>από την Αμερικανική Ψυχολογική Εταιρία </a:t>
            </a:r>
            <a:r>
              <a:rPr lang="en-US" sz="2000" dirty="0">
                <a:solidFill>
                  <a:schemeClr val="tx1"/>
                </a:solidFill>
                <a:latin typeface="Calibri" panose="020F0502020204030204" pitchFamily="34" charset="0"/>
                <a:cs typeface="Calibri" panose="020F0502020204030204" pitchFamily="34" charset="0"/>
              </a:rPr>
              <a:t>(APA), </a:t>
            </a:r>
            <a:r>
              <a:rPr lang="el-GR" sz="2000" dirty="0">
                <a:solidFill>
                  <a:schemeClr val="tx1"/>
                </a:solidFill>
                <a:latin typeface="Calibri" panose="020F0502020204030204" pitchFamily="34" charset="0"/>
                <a:cs typeface="Calibri" panose="020F0502020204030204" pitchFamily="34" charset="0"/>
              </a:rPr>
              <a:t>η οποία έχει εγκρίνει την Ιατρική Σχολή του Πανεπιστημίου της Νότιας Καρολίνας ως φορέα για τη συνεχή εκπαίδευση ψυχολόγων.</a:t>
            </a:r>
            <a:endParaRPr lang="en-US" sz="2000" dirty="0">
              <a:solidFill>
                <a:schemeClr val="tx1"/>
              </a:solidFill>
              <a:latin typeface="Calibri" panose="020F0502020204030204" pitchFamily="34" charset="0"/>
              <a:cs typeface="Calibri" panose="020F0502020204030204" pitchFamily="34" charset="0"/>
            </a:endParaRPr>
          </a:p>
          <a:p>
            <a:pPr marL="0" indent="0">
              <a:buNone/>
            </a:pPr>
            <a:r>
              <a:rPr lang="el-GR" sz="2000" b="1" dirty="0">
                <a:solidFill>
                  <a:schemeClr val="accent1"/>
                </a:solidFill>
                <a:latin typeface="Calibri" panose="020F0502020204030204" pitchFamily="34" charset="0"/>
                <a:cs typeface="Calibri" panose="020F0502020204030204" pitchFamily="34" charset="0"/>
              </a:rPr>
              <a:t>      </a:t>
            </a:r>
            <a:r>
              <a:rPr lang="el-GR" sz="2000" b="1" u="sng" dirty="0">
                <a:solidFill>
                  <a:schemeClr val="accent1"/>
                </a:solidFill>
                <a:latin typeface="Calibri" panose="020F0502020204030204" pitchFamily="34" charset="0"/>
                <a:cs typeface="Calibri" panose="020F0502020204030204" pitchFamily="34" charset="0"/>
              </a:rPr>
              <a:t>Αποτελεσματικότητα</a:t>
            </a:r>
            <a:endParaRPr lang="el-GR" sz="2000" b="1" u="sng" dirty="0">
              <a:solidFill>
                <a:schemeClr val="accent1"/>
              </a:solidFill>
              <a:latin typeface="Calibri" panose="020F0502020204030204" pitchFamily="34" charset="0"/>
              <a:cs typeface="Calibri" panose="020F0502020204030204" pitchFamily="34" charset="0"/>
            </a:endParaRPr>
          </a:p>
          <a:p>
            <a:pPr>
              <a:buFont typeface="Wingdings" panose="05000000000000000000" pitchFamily="2" charset="2"/>
              <a:buChar char="§"/>
            </a:pPr>
            <a:r>
              <a:rPr lang="el-GR" sz="2000" b="1" dirty="0">
                <a:solidFill>
                  <a:srgbClr val="00B0F0"/>
                </a:solidFill>
                <a:latin typeface="Calibri" panose="020F0502020204030204" pitchFamily="34" charset="0"/>
                <a:cs typeface="Calibri" panose="020F0502020204030204" pitchFamily="34" charset="0"/>
              </a:rPr>
              <a:t>Έχουν πραγματοποιηθεί πολλές μελέτες από τους υπεύθυνους για την ανάπτυξη της συγκεκριμένης θεραπείας αλλά και από ερευνητές, που ουδεμία σχέση είχαν με την ανάπτυξη της θεραπείας.</a:t>
            </a:r>
            <a:endParaRPr lang="el-GR" sz="2000" b="1" dirty="0">
              <a:solidFill>
                <a:srgbClr val="00B0F0"/>
              </a:solidFill>
              <a:latin typeface="Calibri" panose="020F0502020204030204" pitchFamily="34" charset="0"/>
              <a:cs typeface="Calibri" panose="020F0502020204030204" pitchFamily="34" charset="0"/>
            </a:endParaRPr>
          </a:p>
          <a:p>
            <a:pPr>
              <a:buFont typeface="Wingdings" panose="05000000000000000000" pitchFamily="2" charset="2"/>
              <a:buChar char="§"/>
            </a:pPr>
            <a:r>
              <a:rPr lang="el-GR" sz="2000" dirty="0">
                <a:solidFill>
                  <a:schemeClr val="tx1"/>
                </a:solidFill>
                <a:latin typeface="Calibri" panose="020F0502020204030204" pitchFamily="34" charset="0"/>
                <a:cs typeface="Calibri" panose="020F0502020204030204" pitchFamily="34" charset="0"/>
              </a:rPr>
              <a:t>Έχουν διεξαχθεί μελέτες με παιδιά ηλικίας 3 έως και 18 ετών που έχουν βιώσει πολλούς διαφορετικούς τύπους τραυματικών γεγονότων</a:t>
            </a:r>
            <a:endParaRPr lang="el-GR" sz="2000" dirty="0">
              <a:solidFill>
                <a:schemeClr val="tx1"/>
              </a:solidFill>
              <a:latin typeface="Calibri" panose="020F0502020204030204" pitchFamily="34" charset="0"/>
              <a:cs typeface="Calibri" panose="020F0502020204030204" pitchFamily="34" charset="0"/>
            </a:endParaRPr>
          </a:p>
          <a:p>
            <a:pPr marL="0" indent="0">
              <a:buNone/>
            </a:pPr>
            <a:endParaRPr lang="el-GR" sz="2000" b="1" u="sng" dirty="0">
              <a:solidFill>
                <a:schemeClr val="accent1"/>
              </a:solidFill>
              <a:latin typeface="Calibri" panose="020F0502020204030204" pitchFamily="34" charset="0"/>
              <a:cs typeface="Calibri" panose="020F0502020204030204" pitchFamily="34" charset="0"/>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3819843" y="218990"/>
            <a:ext cx="5775570" cy="811151"/>
          </a:xfrm>
        </p:spPr>
        <p:txBody>
          <a:bodyPr>
            <a:normAutofit fontScale="90000"/>
          </a:bodyPr>
          <a:lstStyle/>
          <a:p>
            <a:pPr algn="ctr"/>
            <a:r>
              <a:rPr lang="el-GR" sz="2400" b="1" dirty="0">
                <a:solidFill>
                  <a:schemeClr val="accent1"/>
                </a:solidFill>
              </a:rPr>
              <a:t>5</a:t>
            </a:r>
            <a:r>
              <a:rPr lang="el-GR" sz="2400" b="1" baseline="30000" dirty="0">
                <a:solidFill>
                  <a:schemeClr val="accent1"/>
                </a:solidFill>
              </a:rPr>
              <a:t>η</a:t>
            </a:r>
            <a:r>
              <a:rPr lang="el-GR" sz="2400" b="1" dirty="0">
                <a:solidFill>
                  <a:schemeClr val="accent1"/>
                </a:solidFill>
              </a:rPr>
              <a:t> ενότητα: Προσδιορισμός και ρύθμιση συναισθημάτων</a:t>
            </a:r>
            <a:endParaRPr lang="el-GR" sz="2400" b="1" dirty="0">
              <a:solidFill>
                <a:schemeClr val="accent1"/>
              </a:solidFill>
            </a:endParaRPr>
          </a:p>
        </p:txBody>
      </p:sp>
      <p:sp>
        <p:nvSpPr>
          <p:cNvPr id="3" name="Θέση περιεχομένου 2"/>
          <p:cNvSpPr>
            <a:spLocks noGrp="1"/>
          </p:cNvSpPr>
          <p:nvPr>
            <p:ph idx="1"/>
          </p:nvPr>
        </p:nvSpPr>
        <p:spPr>
          <a:xfrm>
            <a:off x="648181" y="1030141"/>
            <a:ext cx="11215869" cy="5608869"/>
          </a:xfrm>
        </p:spPr>
        <p:txBody>
          <a:bodyPr/>
          <a:lstStyle/>
          <a:p>
            <a:pPr marL="0" indent="0">
              <a:buNone/>
            </a:pPr>
            <a:r>
              <a:rPr lang="el-GR" dirty="0"/>
              <a:t>              </a:t>
            </a:r>
            <a:r>
              <a:rPr lang="el-GR" b="1" dirty="0">
                <a:solidFill>
                  <a:schemeClr val="accent1">
                    <a:lumMod val="60000"/>
                    <a:lumOff val="40000"/>
                  </a:schemeClr>
                </a:solidFill>
              </a:rPr>
              <a:t>Σε αυτό το σημείο</a:t>
            </a:r>
            <a:endParaRPr lang="el-GR" b="1" dirty="0">
              <a:solidFill>
                <a:schemeClr val="accent1">
                  <a:lumMod val="60000"/>
                  <a:lumOff val="40000"/>
                </a:schemeClr>
              </a:solidFill>
            </a:endParaRPr>
          </a:p>
          <a:p>
            <a:pPr marL="0" indent="0">
              <a:buNone/>
            </a:pPr>
            <a:r>
              <a:rPr lang="el-GR" dirty="0"/>
              <a:t>Είναι υψίστης σημασίας η ύπαρξη σχέσεως εμπιστοσύνης μεταξύ παιδιού και θεραπευτή. </a:t>
            </a:r>
            <a:endParaRPr lang="el-GR" dirty="0"/>
          </a:p>
          <a:p>
            <a:pPr marL="0" indent="0">
              <a:buNone/>
            </a:pPr>
            <a:r>
              <a:rPr lang="el-GR" u="sng" dirty="0"/>
              <a:t>Κεντρικοί άξονες εργασίας </a:t>
            </a:r>
            <a:r>
              <a:rPr lang="el-GR" dirty="0"/>
              <a:t>είναι η </a:t>
            </a:r>
            <a:r>
              <a:rPr lang="el-GR" b="1" dirty="0">
                <a:solidFill>
                  <a:schemeClr val="accent4">
                    <a:lumMod val="75000"/>
                  </a:schemeClr>
                </a:solidFill>
              </a:rPr>
              <a:t>αναγνώριση,</a:t>
            </a:r>
            <a:r>
              <a:rPr lang="el-GR" dirty="0"/>
              <a:t> η </a:t>
            </a:r>
            <a:r>
              <a:rPr lang="el-GR" b="1" dirty="0">
                <a:solidFill>
                  <a:schemeClr val="accent4">
                    <a:lumMod val="75000"/>
                  </a:schemeClr>
                </a:solidFill>
              </a:rPr>
              <a:t>έκφραση</a:t>
            </a:r>
            <a:r>
              <a:rPr lang="el-GR" dirty="0"/>
              <a:t> και η </a:t>
            </a:r>
            <a:r>
              <a:rPr lang="el-GR" b="1" dirty="0">
                <a:solidFill>
                  <a:schemeClr val="accent4">
                    <a:lumMod val="75000"/>
                  </a:schemeClr>
                </a:solidFill>
              </a:rPr>
              <a:t>ρύθμιση </a:t>
            </a:r>
            <a:r>
              <a:rPr lang="el-GR" dirty="0"/>
              <a:t>συναισθημάτων, η αναγνώριση της </a:t>
            </a:r>
            <a:r>
              <a:rPr lang="el-GR" b="1" dirty="0">
                <a:solidFill>
                  <a:schemeClr val="accent4">
                    <a:lumMod val="75000"/>
                  </a:schemeClr>
                </a:solidFill>
              </a:rPr>
              <a:t>έντασης και των συνθηκών </a:t>
            </a:r>
            <a:r>
              <a:rPr lang="el-GR" dirty="0"/>
              <a:t>που εμφανίζονται και εντείνονται τα συναισθήματα καθώς και το πόσο σχετίζονται με το τραύμα,</a:t>
            </a:r>
            <a:r>
              <a:rPr lang="en-US" dirty="0"/>
              <a:t> </a:t>
            </a:r>
            <a:r>
              <a:rPr lang="el-GR" dirty="0"/>
              <a:t>με τη χρήση εργαλείων όπως παιχνίδι ρόλων, ζωγραφιές κ.α.</a:t>
            </a:r>
            <a:endParaRPr lang="el-GR" dirty="0"/>
          </a:p>
          <a:p>
            <a:pPr marL="0" indent="0">
              <a:buNone/>
            </a:pPr>
            <a:r>
              <a:rPr lang="el-GR" dirty="0"/>
              <a:t>Στόχος είναι: να είναι το παιδί σε θέση να κάνει χρήση τεχνικών χαλάρωσης όταν βρίσκεται σε αρνητικές συναισθηματικές συνθήκες ΚΑΙ να μπορεί να αντικαταστήσει την επιβλαβή έκφραση συναισθημάτων με υγιή.</a:t>
            </a:r>
            <a:endParaRPr lang="el-GR" dirty="0"/>
          </a:p>
          <a:p>
            <a:r>
              <a:rPr lang="el-GR" dirty="0"/>
              <a:t>Στην ενότητα αυτή παρέχονται αναλυτικές οδηγίες στο θεραπευτή και πλήρης οδηγός εφαρμογής τεχνικών με παραδείγματα εφαρμογής μέσω βίντεο.</a:t>
            </a:r>
            <a:endParaRPr lang="el-GR" dirty="0"/>
          </a:p>
          <a:p>
            <a:r>
              <a:rPr lang="el-GR" dirty="0"/>
              <a:t>Ως εξάσκηση δεν δίνονται εργασίες για το σπίτι. Εάν παρατηρήσουμε δυσκολία στην αναγνώριση συναισθημάτων ζητάμε από το παιδί να μας παρατηρεί κατά τη διάρκεια της συνεδρίας και να καταγράφει τα συναισθήματα και τις εκφράσεις που αντιλήφθηκε. Το ίδιο μπορεί να κάνει και με τους φροντιστές στο σπίτι.</a:t>
            </a:r>
            <a:endParaRPr lang="el-GR"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3588350" y="265293"/>
            <a:ext cx="5659825" cy="660680"/>
          </a:xfrm>
        </p:spPr>
        <p:txBody>
          <a:bodyPr>
            <a:normAutofit fontScale="90000"/>
          </a:bodyPr>
          <a:lstStyle/>
          <a:p>
            <a:pPr algn="ctr"/>
            <a:r>
              <a:rPr lang="el-GR" sz="2200" b="1" dirty="0">
                <a:solidFill>
                  <a:schemeClr val="accent1"/>
                </a:solidFill>
              </a:rPr>
              <a:t>5η ενότητα: Προσδιορισμός και ρύθμιση συναισθημάτων</a:t>
            </a:r>
            <a:endParaRPr lang="el-GR" sz="2200" b="1" dirty="0">
              <a:solidFill>
                <a:schemeClr val="accent1"/>
              </a:solidFill>
            </a:endParaRPr>
          </a:p>
        </p:txBody>
      </p:sp>
      <p:sp>
        <p:nvSpPr>
          <p:cNvPr id="3" name="Θέση περιεχομένου 2"/>
          <p:cNvSpPr>
            <a:spLocks noGrp="1"/>
          </p:cNvSpPr>
          <p:nvPr>
            <p:ph idx="1"/>
          </p:nvPr>
        </p:nvSpPr>
        <p:spPr>
          <a:xfrm>
            <a:off x="706055" y="1145894"/>
            <a:ext cx="11239017" cy="5532698"/>
          </a:xfrm>
        </p:spPr>
        <p:txBody>
          <a:bodyPr/>
          <a:lstStyle/>
          <a:p>
            <a:pPr marL="0" indent="0" algn="ctr">
              <a:buNone/>
            </a:pPr>
            <a:r>
              <a:rPr lang="el-GR" b="1" dirty="0">
                <a:solidFill>
                  <a:schemeClr val="accent1"/>
                </a:solidFill>
              </a:rPr>
              <a:t>Πολιτιστικές-Αναπτυξιακές θεωρήσεις</a:t>
            </a:r>
            <a:endParaRPr lang="el-GR" b="1" dirty="0">
              <a:solidFill>
                <a:schemeClr val="accent1"/>
              </a:solidFill>
            </a:endParaRPr>
          </a:p>
          <a:p>
            <a:pPr algn="l">
              <a:spcAft>
                <a:spcPts val="750"/>
              </a:spcAft>
            </a:pPr>
            <a:r>
              <a:rPr lang="el-GR" dirty="0"/>
              <a:t>Οι οικογένειες διαφέρουν πολύ ως προς το επίπεδο άνεσης τους στη συζήτηση συναισθημάτων, ιδιαίτερα δύσκολων συναισθημάτων (π.χ. ντροπή, φόβος, ενοχή, θυμός, θλίψη).</a:t>
            </a:r>
            <a:endParaRPr lang="el-GR" dirty="0"/>
          </a:p>
          <a:p>
            <a:pPr marL="0" indent="0" algn="l">
              <a:spcAft>
                <a:spcPts val="750"/>
              </a:spcAft>
              <a:buNone/>
            </a:pPr>
            <a:r>
              <a:rPr lang="el-GR" dirty="0"/>
              <a:t>Ορισμένοι πολιτισμοί (π.χ. Ισπανόφωνοι) μπορεί να θεωρούν αυτές τις συνομιλίες ως «πολύ ενήλικες» ή ακατάλληλες για παιδιά.</a:t>
            </a:r>
            <a:endParaRPr lang="el-GR" dirty="0"/>
          </a:p>
          <a:p>
            <a:pPr marL="0" indent="0" algn="l">
              <a:spcAft>
                <a:spcPts val="750"/>
              </a:spcAft>
              <a:buNone/>
            </a:pPr>
            <a:r>
              <a:rPr lang="el-GR" dirty="0"/>
              <a:t>Άλλοι πολιτισμοί (π.χ. ασιατικοί) μπορεί να δίνουν σημασία στην «ήρεμη εικόνα».</a:t>
            </a:r>
            <a:endParaRPr lang="el-GR" dirty="0"/>
          </a:p>
          <a:p>
            <a:pPr marL="0" indent="0" algn="l">
              <a:spcAft>
                <a:spcPts val="750"/>
              </a:spcAft>
              <a:buNone/>
            </a:pPr>
            <a:r>
              <a:rPr lang="el-GR" dirty="0"/>
              <a:t>Πολιτιστικές ομάδες που δίνουν μεγάλη έμφαση στα παραδοσιακά πρότυπα φύλου μπορεί να θεωρούν ότι η συναισθηματική έκφραση είναι σημάδι αδυναμίας (π.χ. τα αγόρια δεν πρέπει να κλαίνε ή να στεναχωριούνται).</a:t>
            </a:r>
            <a:endParaRPr lang="el-GR" dirty="0"/>
          </a:p>
          <a:p>
            <a:pPr>
              <a:spcAft>
                <a:spcPts val="750"/>
              </a:spcAft>
            </a:pPr>
            <a:r>
              <a:rPr lang="el-GR" dirty="0"/>
              <a:t>Ο θεραπευτής οφείλει να αξιολογήσει με μεγάλη προσοχή αυτούς του παράγοντες με στόχο η παρέμβαση να </a:t>
            </a:r>
            <a:r>
              <a:rPr lang="el-GR" dirty="0">
                <a:effectLst>
                  <a:outerShdw blurRad="38100" dist="38100" dir="2700000" algn="tl">
                    <a:srgbClr val="000000">
                      <a:alpha val="43137"/>
                    </a:srgbClr>
                  </a:outerShdw>
                </a:effectLst>
              </a:rPr>
              <a:t>βοηθήσει το παιδί να αναρρώσει από το τραύμα.</a:t>
            </a:r>
            <a:endParaRPr lang="el-GR" dirty="0">
              <a:effectLst>
                <a:outerShdw blurRad="38100" dist="38100" dir="2700000" algn="tl">
                  <a:srgbClr val="000000">
                    <a:alpha val="43137"/>
                  </a:srgbClr>
                </a:outerShdw>
              </a:effectLst>
            </a:endParaRPr>
          </a:p>
          <a:p>
            <a:pPr>
              <a:spcAft>
                <a:spcPts val="750"/>
              </a:spcAft>
            </a:pPr>
            <a:r>
              <a:rPr lang="el-GR" dirty="0">
                <a:solidFill>
                  <a:schemeClr val="accent5">
                    <a:lumMod val="75000"/>
                  </a:schemeClr>
                </a:solidFill>
                <a:effectLst>
                  <a:outerShdw blurRad="38100" dist="38100" dir="2700000" algn="tl">
                    <a:srgbClr val="000000">
                      <a:alpha val="43137"/>
                    </a:srgbClr>
                  </a:outerShdw>
                </a:effectLst>
              </a:rPr>
              <a:t>Στην ενότητα αυτή παρέχονται λεπτομερείς οδηγίες για τη διαχείριση των παιδιών που προέρχονται από άλλη χώρα ή είναι δίγλωσσα.</a:t>
            </a:r>
            <a:endParaRPr lang="el-GR" dirty="0">
              <a:solidFill>
                <a:schemeClr val="accent5">
                  <a:lumMod val="75000"/>
                </a:schemeClr>
              </a:solidFill>
              <a:effectLst>
                <a:outerShdw blurRad="38100" dist="38100" dir="2700000" algn="tl">
                  <a:srgbClr val="000000">
                    <a:alpha val="43137"/>
                  </a:srgbClr>
                </a:outerShdw>
              </a:effectLst>
            </a:endParaRPr>
          </a:p>
          <a:p>
            <a:pPr marL="0" indent="0">
              <a:buNone/>
            </a:pPr>
            <a:endParaRPr lang="el-GR" b="1" dirty="0">
              <a:solidFill>
                <a:schemeClr val="accent1"/>
              </a:solidFill>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937549" y="914400"/>
            <a:ext cx="10903352" cy="5683170"/>
          </a:xfrm>
        </p:spPr>
        <p:txBody>
          <a:bodyPr/>
          <a:lstStyle/>
          <a:p>
            <a:pPr marL="0" indent="0" algn="ctr">
              <a:buNone/>
            </a:pPr>
            <a:endParaRPr lang="el-GR" b="1" dirty="0">
              <a:solidFill>
                <a:schemeClr val="accent1"/>
              </a:solidFill>
            </a:endParaRPr>
          </a:p>
          <a:p>
            <a:pPr marL="0" indent="0" algn="ctr">
              <a:buNone/>
            </a:pPr>
            <a:endParaRPr lang="el-GR" b="1" dirty="0">
              <a:solidFill>
                <a:schemeClr val="accent1"/>
              </a:solidFill>
            </a:endParaRPr>
          </a:p>
          <a:p>
            <a:pPr marL="0" indent="0" algn="ctr">
              <a:buNone/>
            </a:pPr>
            <a:r>
              <a:rPr lang="el-GR" b="1" dirty="0">
                <a:solidFill>
                  <a:schemeClr val="accent1"/>
                </a:solidFill>
              </a:rPr>
              <a:t>Συνεδρίες με Γονείς</a:t>
            </a:r>
            <a:endParaRPr lang="el-GR" b="1" dirty="0">
              <a:solidFill>
                <a:schemeClr val="accent1"/>
              </a:solidFill>
            </a:endParaRPr>
          </a:p>
          <a:p>
            <a:pPr marL="0" indent="0">
              <a:buNone/>
            </a:pPr>
            <a:r>
              <a:rPr lang="el-GR" b="1" dirty="0">
                <a:solidFill>
                  <a:schemeClr val="accent4">
                    <a:lumMod val="75000"/>
                  </a:schemeClr>
                </a:solidFill>
              </a:rPr>
              <a:t>Δουλεύοντας σε τρεις άξονες:</a:t>
            </a:r>
            <a:endParaRPr lang="el-GR" b="1" dirty="0">
              <a:solidFill>
                <a:schemeClr val="accent4">
                  <a:lumMod val="75000"/>
                </a:schemeClr>
              </a:solidFill>
            </a:endParaRPr>
          </a:p>
          <a:p>
            <a:r>
              <a:rPr lang="el-GR" dirty="0"/>
              <a:t>Παρέχουμε ανατροφοδότηση στον γονέα για τη συναισθηματική κατάσταση του παιδιού, τις δυσκολίες που αντιμετωπίζει και τους στόχους της παρέμβασης</a:t>
            </a:r>
            <a:endParaRPr lang="el-GR" dirty="0"/>
          </a:p>
          <a:p>
            <a:r>
              <a:rPr lang="el-GR" dirty="0"/>
              <a:t>Εκπαιδεύουμε τον γονέα σχετικά με τις τεχνικές που μπορεί να εφαρμόσει για να ενισχύσει το παιδί</a:t>
            </a:r>
            <a:endParaRPr lang="el-GR" dirty="0"/>
          </a:p>
          <a:p>
            <a:r>
              <a:rPr lang="el-GR" dirty="0"/>
              <a:t>Παρέχουμε την  ευκαιρία να εκφράσουν και οι ίδιο τα δικά τους συναισθήματα, να τα επεξεργαστούν και να τα διαχειριστούν κατάλληλα, σε προσωπικό επίπεδο </a:t>
            </a:r>
            <a:r>
              <a:rPr lang="el-GR" dirty="0" err="1"/>
              <a:t>αλλα</a:t>
            </a:r>
            <a:r>
              <a:rPr lang="el-GR" dirty="0"/>
              <a:t> και σε σχέση με τα παιδιά τους.</a:t>
            </a:r>
            <a:r>
              <a:rPr lang="en-US" dirty="0"/>
              <a:t> </a:t>
            </a:r>
            <a:r>
              <a:rPr lang="el-GR" dirty="0"/>
              <a:t> Τα παιδιά πρέπει να δουν ότι οι γονείς τους μπορούν να αντέξουν να μιλήσουν για το τραύμα. Σε αντίθετη περίπτωση το βασικό μέλημα του παιδιού θα είναι η προστασία του γονέα και έτσι θα προσπαθήσει να «κρύψει» το τραύμα.</a:t>
            </a:r>
            <a:endParaRPr lang="el-GR" dirty="0"/>
          </a:p>
        </p:txBody>
      </p:sp>
      <p:sp>
        <p:nvSpPr>
          <p:cNvPr id="4" name="Τίτλος 1"/>
          <p:cNvSpPr>
            <a:spLocks noGrp="1"/>
          </p:cNvSpPr>
          <p:nvPr>
            <p:ph type="title"/>
          </p:nvPr>
        </p:nvSpPr>
        <p:spPr>
          <a:xfrm>
            <a:off x="3738283" y="160911"/>
            <a:ext cx="5486741" cy="799798"/>
          </a:xfrm>
        </p:spPr>
        <p:txBody>
          <a:bodyPr>
            <a:normAutofit/>
          </a:bodyPr>
          <a:lstStyle/>
          <a:p>
            <a:pPr algn="ctr"/>
            <a:r>
              <a:rPr lang="el-GR" sz="2200" b="1" dirty="0">
                <a:solidFill>
                  <a:schemeClr val="accent1"/>
                </a:solidFill>
              </a:rPr>
              <a:t>5η ενότητα: Προσδιορισμός και ρύθμιση συναισθημάτων</a:t>
            </a:r>
            <a:endParaRPr lang="el-GR" sz="2200" b="1" dirty="0">
              <a:solidFill>
                <a:schemeClr val="accent1"/>
              </a:solidFill>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833206" y="1053292"/>
            <a:ext cx="11019099" cy="5400739"/>
          </a:xfrm>
        </p:spPr>
        <p:txBody>
          <a:bodyPr/>
          <a:lstStyle/>
          <a:p>
            <a:pPr marL="0" indent="0" algn="l">
              <a:spcBef>
                <a:spcPts val="1500"/>
              </a:spcBef>
              <a:spcAft>
                <a:spcPts val="750"/>
              </a:spcAft>
              <a:buNone/>
            </a:pPr>
            <a:r>
              <a:rPr lang="el-GR" dirty="0">
                <a:effectLst>
                  <a:outerShdw blurRad="38100" dist="38100" dir="2700000" algn="tl">
                    <a:srgbClr val="000000">
                      <a:alpha val="43137"/>
                    </a:srgbClr>
                  </a:outerShdw>
                </a:effectLst>
              </a:rPr>
              <a:t>         Σε αυτή την ενότητα, θα μάθετε πώς να βοηθάτε τα παιδιά και τους γονείς να:</a:t>
            </a:r>
            <a:endParaRPr lang="el-GR" dirty="0">
              <a:effectLst>
                <a:outerShdw blurRad="38100" dist="38100" dir="2700000" algn="tl">
                  <a:srgbClr val="000000">
                    <a:alpha val="43137"/>
                  </a:srgbClr>
                </a:outerShdw>
              </a:effectLst>
            </a:endParaRPr>
          </a:p>
          <a:p>
            <a:pPr marL="0" indent="0" algn="l">
              <a:spcBef>
                <a:spcPts val="0"/>
              </a:spcBef>
              <a:spcAft>
                <a:spcPts val="750"/>
              </a:spcAft>
              <a:buNone/>
            </a:pPr>
            <a:r>
              <a:rPr lang="el-GR" b="1" dirty="0">
                <a:solidFill>
                  <a:srgbClr val="00B0F0"/>
                </a:solidFill>
              </a:rPr>
              <a:t>Αναγνωρίσουν και κατανοήσουν τη διαφορά μεταξύ ακριβών και ανακριβών γνώσεων</a:t>
            </a:r>
            <a:endParaRPr lang="el-GR" b="1" dirty="0">
              <a:solidFill>
                <a:srgbClr val="00B0F0"/>
              </a:solidFill>
            </a:endParaRPr>
          </a:p>
          <a:p>
            <a:pPr marL="0" indent="0" algn="l">
              <a:spcBef>
                <a:spcPts val="0"/>
              </a:spcBef>
              <a:spcAft>
                <a:spcPts val="750"/>
              </a:spcAft>
              <a:buNone/>
            </a:pPr>
            <a:r>
              <a:rPr lang="el-GR" b="1" dirty="0">
                <a:solidFill>
                  <a:srgbClr val="00B0F0"/>
                </a:solidFill>
              </a:rPr>
              <a:t>Αναγνωρίσουν και κατανοήσουν τη διαφορά μεταξύ βοηθητικών και μη βοηθητικών γνώσεων</a:t>
            </a:r>
            <a:endParaRPr lang="el-GR" b="1" dirty="0">
              <a:solidFill>
                <a:srgbClr val="00B0F0"/>
              </a:solidFill>
            </a:endParaRPr>
          </a:p>
          <a:p>
            <a:pPr marL="0" indent="0" algn="l">
              <a:spcBef>
                <a:spcPts val="0"/>
              </a:spcBef>
              <a:spcAft>
                <a:spcPts val="750"/>
              </a:spcAft>
              <a:buNone/>
            </a:pPr>
            <a:r>
              <a:rPr lang="el-GR" b="1" dirty="0">
                <a:solidFill>
                  <a:srgbClr val="00B0F0"/>
                </a:solidFill>
              </a:rPr>
              <a:t>Αναγνωρίσουν τη διάκριση και τη σχέση μεταξύ συναισθημάτων, σκέψεων και συμπεριφορών</a:t>
            </a:r>
            <a:endParaRPr lang="el-GR" b="1" dirty="0">
              <a:solidFill>
                <a:srgbClr val="00B0F0"/>
              </a:solidFill>
            </a:endParaRPr>
          </a:p>
          <a:p>
            <a:pPr marL="0" indent="0" algn="l">
              <a:spcBef>
                <a:spcPts val="0"/>
              </a:spcBef>
              <a:spcAft>
                <a:spcPts val="750"/>
              </a:spcAft>
              <a:buNone/>
            </a:pPr>
            <a:r>
              <a:rPr lang="el-GR" b="1" dirty="0">
                <a:solidFill>
                  <a:srgbClr val="00B0F0"/>
                </a:solidFill>
              </a:rPr>
              <a:t>Δημιουργήσουν εναλλακτικές σκέψεις που είναι πιο ακριβείς ή πιο χρήσιμες από τις υπάρχουσες ανακριβείς ή μη χρήσιμες σκέψεις</a:t>
            </a:r>
            <a:endParaRPr lang="el-GR" b="1" dirty="0">
              <a:solidFill>
                <a:srgbClr val="00B0F0"/>
              </a:solidFill>
            </a:endParaRPr>
          </a:p>
          <a:p>
            <a:pPr marL="0" indent="0" algn="l">
              <a:spcBef>
                <a:spcPts val="0"/>
              </a:spcBef>
              <a:spcAft>
                <a:spcPts val="750"/>
              </a:spcAft>
              <a:buNone/>
            </a:pPr>
            <a:r>
              <a:rPr lang="el-GR" b="1" dirty="0">
                <a:solidFill>
                  <a:srgbClr val="00B0F0"/>
                </a:solidFill>
              </a:rPr>
              <a:t>Προσπαθήσουν να αλλάξουν τα συναισθήματα και τις συμπεριφορές τους σκεπτόμενοι διαφορετικά</a:t>
            </a:r>
            <a:endParaRPr lang="el-GR" b="1" dirty="0">
              <a:solidFill>
                <a:srgbClr val="00B0F0"/>
              </a:solidFill>
            </a:endParaRPr>
          </a:p>
          <a:p>
            <a:pPr>
              <a:spcBef>
                <a:spcPts val="0"/>
              </a:spcBef>
            </a:pPr>
            <a:r>
              <a:rPr lang="el-GR" dirty="0"/>
              <a:t>Ένα από τα εργαλεία είναι το «γνωστικό τρίγωνο» μέσω του οποίου αναλύουμε και διαχωρίζουμε </a:t>
            </a:r>
            <a:r>
              <a:rPr lang="el-GR" dirty="0">
                <a:solidFill>
                  <a:srgbClr val="FF0000"/>
                </a:solidFill>
              </a:rPr>
              <a:t>τη σκέψη </a:t>
            </a:r>
            <a:r>
              <a:rPr lang="el-GR" dirty="0"/>
              <a:t>από το </a:t>
            </a:r>
            <a:r>
              <a:rPr lang="el-GR" dirty="0">
                <a:solidFill>
                  <a:srgbClr val="FF0000"/>
                </a:solidFill>
              </a:rPr>
              <a:t>συναίσθημα</a:t>
            </a:r>
            <a:r>
              <a:rPr lang="el-GR" dirty="0"/>
              <a:t> και τη </a:t>
            </a:r>
            <a:r>
              <a:rPr lang="el-GR" dirty="0">
                <a:solidFill>
                  <a:srgbClr val="FF0000"/>
                </a:solidFill>
              </a:rPr>
              <a:t>συμπεριφορά</a:t>
            </a:r>
            <a:r>
              <a:rPr lang="el-GR" dirty="0"/>
              <a:t>. Τα εργαλεία που θα χρησιμοποιήσουμε διαφέρουν ανάλογα με το αναπτυξιακό στάδιο του θεραπευόμενου παιδιού.</a:t>
            </a:r>
            <a:endParaRPr lang="el-GR" dirty="0"/>
          </a:p>
          <a:p>
            <a:pPr marL="0" indent="0">
              <a:spcBef>
                <a:spcPts val="0"/>
              </a:spcBef>
              <a:buNone/>
            </a:pPr>
            <a:endParaRPr lang="el-GR" dirty="0"/>
          </a:p>
          <a:p>
            <a:pPr>
              <a:spcBef>
                <a:spcPts val="0"/>
              </a:spcBef>
            </a:pPr>
            <a:r>
              <a:rPr lang="el-GR" b="1" dirty="0">
                <a:highlight>
                  <a:srgbClr val="FFFF00"/>
                </a:highlight>
              </a:rPr>
              <a:t>Φροντιστές</a:t>
            </a:r>
            <a:r>
              <a:rPr lang="el-GR" dirty="0">
                <a:highlight>
                  <a:srgbClr val="FFFF00"/>
                </a:highlight>
              </a:rPr>
              <a:t>: </a:t>
            </a:r>
            <a:r>
              <a:rPr lang="el-GR" dirty="0"/>
              <a:t>Μπορεί επίσης να έχουν διαστρεβλωμένες σκέψεις. Οφείλουμε να τους εκπαιδεύσουμε εξίσου, ώστε να μην μεταδώσουν τις προβληματικές σκέψεις στο παιδί με τραύμα.</a:t>
            </a:r>
            <a:br>
              <a:rPr lang="el-GR" dirty="0"/>
            </a:br>
            <a:endParaRPr lang="el-GR" dirty="0"/>
          </a:p>
        </p:txBody>
      </p:sp>
      <p:sp>
        <p:nvSpPr>
          <p:cNvPr id="4" name="Τίτλος 1"/>
          <p:cNvSpPr>
            <a:spLocks noGrp="1"/>
          </p:cNvSpPr>
          <p:nvPr>
            <p:ph type="title"/>
          </p:nvPr>
        </p:nvSpPr>
        <p:spPr>
          <a:xfrm>
            <a:off x="4131821" y="160893"/>
            <a:ext cx="4421870" cy="776649"/>
          </a:xfrm>
        </p:spPr>
        <p:txBody>
          <a:bodyPr>
            <a:normAutofit/>
          </a:bodyPr>
          <a:lstStyle/>
          <a:p>
            <a:pPr algn="ctr"/>
            <a:r>
              <a:rPr lang="el-GR" sz="2200" b="1" dirty="0">
                <a:solidFill>
                  <a:schemeClr val="accent1"/>
                </a:solidFill>
              </a:rPr>
              <a:t>6η ενότητα: Γνωστική Αντιμετώπιση</a:t>
            </a:r>
            <a:endParaRPr lang="el-GR" sz="2200" b="1" dirty="0">
              <a:solidFill>
                <a:schemeClr val="accent1"/>
              </a:solidFill>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2505694" y="207419"/>
            <a:ext cx="8193974" cy="649105"/>
          </a:xfrm>
        </p:spPr>
        <p:txBody>
          <a:bodyPr>
            <a:normAutofit/>
          </a:bodyPr>
          <a:lstStyle/>
          <a:p>
            <a:r>
              <a:rPr lang="en-US" sz="2400" b="1" dirty="0">
                <a:solidFill>
                  <a:schemeClr val="accent1"/>
                </a:solidFill>
              </a:rPr>
              <a:t>7</a:t>
            </a:r>
            <a:r>
              <a:rPr lang="el-GR" sz="2400" b="1" dirty="0">
                <a:solidFill>
                  <a:schemeClr val="accent1"/>
                </a:solidFill>
              </a:rPr>
              <a:t>η ενότητα:  Αφήγηση και επεξεργασία </a:t>
            </a:r>
            <a:r>
              <a:rPr lang="en-US" sz="2400" b="1" dirty="0">
                <a:solidFill>
                  <a:schemeClr val="accent1"/>
                </a:solidFill>
              </a:rPr>
              <a:t>T</a:t>
            </a:r>
            <a:r>
              <a:rPr lang="el-GR" sz="2400" b="1" dirty="0" err="1">
                <a:solidFill>
                  <a:schemeClr val="accent1"/>
                </a:solidFill>
              </a:rPr>
              <a:t>ραύματος</a:t>
            </a:r>
            <a:r>
              <a:rPr lang="el-GR" sz="2400" b="1" dirty="0">
                <a:solidFill>
                  <a:schemeClr val="accent1"/>
                </a:solidFill>
              </a:rPr>
              <a:t> </a:t>
            </a:r>
            <a:r>
              <a:rPr lang="en-US" sz="2400" b="1" dirty="0">
                <a:solidFill>
                  <a:schemeClr val="accent1"/>
                </a:solidFill>
              </a:rPr>
              <a:t>I </a:t>
            </a:r>
            <a:endParaRPr lang="el-GR" sz="2400" b="1" dirty="0">
              <a:solidFill>
                <a:schemeClr val="accent1"/>
              </a:solidFill>
            </a:endParaRPr>
          </a:p>
        </p:txBody>
      </p:sp>
      <p:sp>
        <p:nvSpPr>
          <p:cNvPr id="3" name="Θέση περιεχομένου 2"/>
          <p:cNvSpPr>
            <a:spLocks noGrp="1"/>
          </p:cNvSpPr>
          <p:nvPr>
            <p:ph idx="1"/>
          </p:nvPr>
        </p:nvSpPr>
        <p:spPr>
          <a:xfrm>
            <a:off x="688770" y="736270"/>
            <a:ext cx="11281558" cy="5807034"/>
          </a:xfrm>
        </p:spPr>
        <p:txBody>
          <a:bodyPr>
            <a:normAutofit/>
          </a:bodyPr>
          <a:lstStyle/>
          <a:p>
            <a:pPr>
              <a:buNone/>
            </a:pPr>
            <a:endParaRPr lang="en-US" dirty="0"/>
          </a:p>
          <a:p>
            <a:pPr algn="just">
              <a:buNone/>
            </a:pPr>
            <a:r>
              <a:rPr lang="en-US" dirty="0"/>
              <a:t>     </a:t>
            </a:r>
            <a:r>
              <a:rPr lang="el-GR" b="1" dirty="0">
                <a:solidFill>
                  <a:srgbClr val="00B0F0"/>
                </a:solidFill>
              </a:rPr>
              <a:t>Οι άνθρωποι συχνά προσπαθούν να αντιμετωπίσουν τα συμπτώματα του τραύματός τους χρησιμοποιώντας ανθυγιεινά πρότυπα αποφυγής – μένοντας μακριά από ανθρώπους, μέρη ή πράγματα που προκαλούν τα συμπτώματά τους.</a:t>
            </a:r>
            <a:r>
              <a:rPr lang="el-GR" dirty="0"/>
              <a:t> Είναι σημαντικό να διδάξουμε στα παιδιά πιο υγιείς τρόπους να διαχειρίζονται και να μειώνουν ουσιαστικά τον φόβο και την αγωνία τους – το να τα βοηθήσουμε να δημιουργήσουν μια αφήγηση τραύματος είναι μια τέτοια χρήσιμη στρατηγική.</a:t>
            </a:r>
            <a:endParaRPr lang="el-GR" dirty="0"/>
          </a:p>
          <a:p>
            <a:pPr algn="just">
              <a:buNone/>
            </a:pPr>
            <a:endParaRPr lang="en-US" dirty="0"/>
          </a:p>
          <a:p>
            <a:pPr algn="just">
              <a:buNone/>
            </a:pPr>
            <a:r>
              <a:rPr lang="el-GR" b="1" dirty="0">
                <a:solidFill>
                  <a:srgbClr val="00B0F0"/>
                </a:solidFill>
              </a:rPr>
              <a:t>Η δημιουργία μιας αφήγησης τραύματος είναι ένα σημαντικό βήμα γιατί:</a:t>
            </a:r>
            <a:endParaRPr lang="en-US" b="1" dirty="0">
              <a:solidFill>
                <a:srgbClr val="00B0F0"/>
              </a:solidFill>
            </a:endParaRPr>
          </a:p>
          <a:p>
            <a:pPr algn="just">
              <a:buNone/>
            </a:pPr>
            <a:endParaRPr lang="el-GR" b="1" dirty="0">
              <a:solidFill>
                <a:srgbClr val="00B0F0"/>
              </a:solidFill>
            </a:endParaRPr>
          </a:p>
          <a:p>
            <a:pPr algn="just"/>
            <a:r>
              <a:rPr lang="el-GR" dirty="0"/>
              <a:t>Βοηθά στην ελαχιστοποίηση των παρεμβατικών και ενοχλητικών εικόνων που σχετίζονται με το τραύμα</a:t>
            </a:r>
            <a:endParaRPr lang="el-GR" dirty="0"/>
          </a:p>
          <a:p>
            <a:pPr algn="just"/>
            <a:r>
              <a:rPr lang="el-GR" dirty="0"/>
              <a:t>Βοηθά στη μείωση της αποφυγής ενδείξεων, καταστάσεων και συναισθημάτων που σχετίζονται με την έκθεση σε τραύμα</a:t>
            </a:r>
            <a:endParaRPr lang="el-GR" dirty="0"/>
          </a:p>
          <a:p>
            <a:pPr algn="just"/>
            <a:r>
              <a:rPr lang="el-GR" dirty="0"/>
              <a:t>Βοηθάει στον προσδιορισμό  βοηθητικών και μη βοηθητικών γνώσεων σχετικά με τραυματικά γεγονότα</a:t>
            </a:r>
            <a:endParaRPr lang="el-GR" dirty="0"/>
          </a:p>
          <a:p>
            <a:pPr algn="just"/>
            <a:endParaRPr lang="el-GR" dirty="0"/>
          </a:p>
          <a:p>
            <a:pPr marL="0" indent="0" algn="just">
              <a:buNone/>
            </a:pPr>
            <a:endParaRPr lang="el-GR"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2505694" y="207419"/>
            <a:ext cx="8193974" cy="649105"/>
          </a:xfrm>
        </p:spPr>
        <p:txBody>
          <a:bodyPr>
            <a:normAutofit/>
          </a:bodyPr>
          <a:lstStyle/>
          <a:p>
            <a:r>
              <a:rPr lang="en-US" sz="2400" b="1" dirty="0">
                <a:solidFill>
                  <a:schemeClr val="accent1"/>
                </a:solidFill>
              </a:rPr>
              <a:t>7</a:t>
            </a:r>
            <a:r>
              <a:rPr lang="el-GR" sz="2400" b="1" dirty="0">
                <a:solidFill>
                  <a:schemeClr val="accent1"/>
                </a:solidFill>
              </a:rPr>
              <a:t>η ενότητα:  Αφήγηση και επεξεργασία </a:t>
            </a:r>
            <a:r>
              <a:rPr lang="en-US" sz="2400" b="1" dirty="0">
                <a:solidFill>
                  <a:schemeClr val="accent1"/>
                </a:solidFill>
              </a:rPr>
              <a:t>T</a:t>
            </a:r>
            <a:r>
              <a:rPr lang="el-GR" sz="2400" b="1" dirty="0" err="1">
                <a:solidFill>
                  <a:schemeClr val="accent1"/>
                </a:solidFill>
              </a:rPr>
              <a:t>ραύματος</a:t>
            </a:r>
            <a:r>
              <a:rPr lang="el-GR" sz="2400" b="1" dirty="0">
                <a:solidFill>
                  <a:schemeClr val="accent1"/>
                </a:solidFill>
              </a:rPr>
              <a:t> </a:t>
            </a:r>
            <a:r>
              <a:rPr lang="en-US" sz="2400" b="1" dirty="0">
                <a:solidFill>
                  <a:schemeClr val="accent1"/>
                </a:solidFill>
              </a:rPr>
              <a:t>I </a:t>
            </a:r>
            <a:endParaRPr lang="el-GR" sz="2400" b="1" dirty="0">
              <a:solidFill>
                <a:schemeClr val="accent1"/>
              </a:solidFill>
            </a:endParaRPr>
          </a:p>
        </p:txBody>
      </p:sp>
      <p:sp>
        <p:nvSpPr>
          <p:cNvPr id="3" name="Θέση περιεχομένου 2"/>
          <p:cNvSpPr>
            <a:spLocks noGrp="1"/>
          </p:cNvSpPr>
          <p:nvPr>
            <p:ph idx="1"/>
          </p:nvPr>
        </p:nvSpPr>
        <p:spPr>
          <a:xfrm>
            <a:off x="534390" y="534390"/>
            <a:ext cx="11435938" cy="6008914"/>
          </a:xfrm>
        </p:spPr>
        <p:txBody>
          <a:bodyPr>
            <a:normAutofit fontScale="47500" lnSpcReduction="20000"/>
          </a:bodyPr>
          <a:lstStyle/>
          <a:p>
            <a:pPr>
              <a:buNone/>
            </a:pPr>
            <a:endParaRPr lang="el-GR" dirty="0"/>
          </a:p>
          <a:p>
            <a:pPr>
              <a:buNone/>
            </a:pPr>
            <a:endParaRPr lang="en-US" sz="2600" dirty="0"/>
          </a:p>
          <a:p>
            <a:pPr algn="just">
              <a:buNone/>
            </a:pPr>
            <a:endParaRPr lang="el-GR" sz="2600" dirty="0"/>
          </a:p>
          <a:p>
            <a:pPr algn="just">
              <a:buNone/>
            </a:pPr>
            <a:r>
              <a:rPr lang="el-GR" sz="3300" dirty="0"/>
              <a:t>Σύμφωνα με την εμπειρία μας, οι θεραπευτές μερικές φορές ανησυχούν ότι η ανάπτυξη της αφήγησης θα είναι υπερβολικά οδυνηρή για το παιδί. Για αυτούς τους λόγους, η διαδικασία ανάπτυξης της αφήγησης ξεκινά αφότου έχει αναπτυχθεί η σχέση και τα παιδιά έχουν επιτύχει βασικές στρατηγικές ρύθμισης και αντιμετώπισης των συναισθημάτων που θα βοηθήσουν στην αντιμετώπιση της αγωνίας του να μιλήσουν για τις τραυματικές τους εμπειρίες.</a:t>
            </a:r>
            <a:endParaRPr lang="el-GR" sz="3300" dirty="0"/>
          </a:p>
          <a:p>
            <a:pPr algn="just">
              <a:buNone/>
            </a:pPr>
            <a:endParaRPr lang="el-GR" sz="3300" dirty="0"/>
          </a:p>
          <a:p>
            <a:pPr algn="just">
              <a:buNone/>
            </a:pPr>
            <a:r>
              <a:rPr lang="el-GR" sz="3300" dirty="0"/>
              <a:t>Οι στόχοι της ανάπτυξης μιας αφήγησης τραύματος είναι να διασπαστούν οι δυσάρεστες συσχετίσεις  (φόβος, τρόμος ή η ανικανότητα) και να βοηθήσει να τοποθετηθούν οι τραυματικές εμπειρίες σε ένα ευρύτερο πλαίσιο στο πλαίσιο του παιδιού. Καθώς αναπτύσσουν τις αφηγήσεις τους, οι πελάτες μιλούν ή/και γράφουν για τραυματικές εμπειρίες και με αυτόν τον τρόπο μπορούν να αποκτήσουν μια αίσθηση κυριαρχίας στις τραυματικές τους αναμνήσεις.</a:t>
            </a:r>
            <a:endParaRPr lang="el-GR" sz="3300" dirty="0"/>
          </a:p>
          <a:p>
            <a:pPr algn="just">
              <a:buNone/>
            </a:pPr>
            <a:endParaRPr lang="el-GR" sz="3300" dirty="0"/>
          </a:p>
          <a:p>
            <a:pPr>
              <a:buNone/>
            </a:pPr>
            <a:r>
              <a:rPr lang="el-GR" sz="3300" dirty="0"/>
              <a:t>Σε αυτή την ενότητα, θα μάθετε:</a:t>
            </a:r>
            <a:endParaRPr lang="el-GR" sz="3300" dirty="0"/>
          </a:p>
          <a:p>
            <a:r>
              <a:rPr lang="el-GR" sz="3300" dirty="0"/>
              <a:t>Πώς να περιγράψετε τη θεωρητική λογική στην οποία βασίζεται η χρήση τεχνικών αφήγησης τραύματος, παρόλο που μπορεί να δυσκολέψει αρχικά τα παιδιά και τους φροντιστές</a:t>
            </a:r>
            <a:endParaRPr lang="el-GR" sz="3300" dirty="0"/>
          </a:p>
          <a:p>
            <a:r>
              <a:rPr lang="el-GR" sz="3300" dirty="0"/>
              <a:t>Μεθόδους για τη δημιουργία μιας κατάλληλης για την ηλικία αφήγησης τραύματος με ένα παιδί</a:t>
            </a:r>
            <a:endParaRPr lang="el-GR" sz="3300" dirty="0"/>
          </a:p>
          <a:p>
            <a:r>
              <a:rPr lang="el-GR" sz="3300" dirty="0"/>
              <a:t>Πώς και πότε να συζητήσετε το περιεχόμενο της αφήγησης με τους φροντιστές</a:t>
            </a:r>
            <a:endParaRPr lang="el-GR" sz="3300" dirty="0"/>
          </a:p>
          <a:p>
            <a:r>
              <a:rPr lang="el-GR" sz="3300" dirty="0"/>
              <a:t>Πώς να παρακολουθείτε τη συναισθηματική κατάσταση του παιδιού κατά τη δημιουργία της αφήγησης τραύματος και να παρέμβετε, εάν χρειάζεται, για να μειώσετε τη διέγερσή του</a:t>
            </a:r>
            <a:endParaRPr lang="el-GR" sz="3300" dirty="0"/>
          </a:p>
          <a:p>
            <a:pPr>
              <a:buNone/>
            </a:pPr>
            <a:br>
              <a:rPr lang="el-GR" dirty="0"/>
            </a:br>
            <a:endParaRPr lang="el-GR"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2505694" y="207419"/>
            <a:ext cx="8193974" cy="649105"/>
          </a:xfrm>
        </p:spPr>
        <p:txBody>
          <a:bodyPr>
            <a:normAutofit/>
          </a:bodyPr>
          <a:lstStyle/>
          <a:p>
            <a:r>
              <a:rPr lang="en-US" sz="2400" b="1" dirty="0">
                <a:solidFill>
                  <a:schemeClr val="accent1"/>
                </a:solidFill>
              </a:rPr>
              <a:t>8</a:t>
            </a:r>
            <a:r>
              <a:rPr lang="el-GR" sz="2400" b="1" dirty="0">
                <a:solidFill>
                  <a:schemeClr val="accent1"/>
                </a:solidFill>
              </a:rPr>
              <a:t>η ενότητα:  Αφήγηση και επεξεργασία </a:t>
            </a:r>
            <a:r>
              <a:rPr lang="en-US" sz="2400" b="1" dirty="0">
                <a:solidFill>
                  <a:schemeClr val="accent1"/>
                </a:solidFill>
              </a:rPr>
              <a:t>T</a:t>
            </a:r>
            <a:r>
              <a:rPr lang="el-GR" sz="2400" b="1" dirty="0" err="1">
                <a:solidFill>
                  <a:schemeClr val="accent1"/>
                </a:solidFill>
              </a:rPr>
              <a:t>ραύματος</a:t>
            </a:r>
            <a:r>
              <a:rPr lang="el-GR" sz="2400" b="1" dirty="0">
                <a:solidFill>
                  <a:schemeClr val="accent1"/>
                </a:solidFill>
              </a:rPr>
              <a:t> </a:t>
            </a:r>
            <a:r>
              <a:rPr lang="en-US" sz="2400" b="1" dirty="0">
                <a:solidFill>
                  <a:schemeClr val="accent1"/>
                </a:solidFill>
              </a:rPr>
              <a:t>I</a:t>
            </a:r>
            <a:r>
              <a:rPr lang="el-GR" sz="2400" b="1" dirty="0">
                <a:solidFill>
                  <a:schemeClr val="accent1"/>
                </a:solidFill>
              </a:rPr>
              <a:t>Ι</a:t>
            </a:r>
            <a:r>
              <a:rPr lang="en-US" sz="2400" b="1" dirty="0">
                <a:solidFill>
                  <a:schemeClr val="accent1"/>
                </a:solidFill>
              </a:rPr>
              <a:t> </a:t>
            </a:r>
            <a:endParaRPr lang="el-GR" sz="2400" b="1" dirty="0">
              <a:solidFill>
                <a:schemeClr val="accent1"/>
              </a:solidFill>
            </a:endParaRPr>
          </a:p>
        </p:txBody>
      </p:sp>
      <p:sp>
        <p:nvSpPr>
          <p:cNvPr id="3" name="Θέση περιεχομένου 2"/>
          <p:cNvSpPr>
            <a:spLocks noGrp="1"/>
          </p:cNvSpPr>
          <p:nvPr>
            <p:ph idx="1"/>
          </p:nvPr>
        </p:nvSpPr>
        <p:spPr>
          <a:xfrm>
            <a:off x="498764" y="855022"/>
            <a:ext cx="11471564" cy="5688281"/>
          </a:xfrm>
        </p:spPr>
        <p:txBody>
          <a:bodyPr>
            <a:normAutofit/>
          </a:bodyPr>
          <a:lstStyle/>
          <a:p>
            <a:pPr>
              <a:buNone/>
            </a:pPr>
            <a:endParaRPr lang="en-US" dirty="0"/>
          </a:p>
          <a:p>
            <a:pPr algn="just">
              <a:buNone/>
            </a:pPr>
            <a:r>
              <a:rPr lang="el-GR" dirty="0"/>
              <a:t>      Η αφήγηση του τραύματος είναι ταυτόχρονα</a:t>
            </a:r>
            <a:r>
              <a:rPr lang="el-GR" b="1" dirty="0"/>
              <a:t> αυτοσκοπός </a:t>
            </a:r>
            <a:r>
              <a:rPr lang="el-GR" dirty="0"/>
              <a:t>(βοηθώντας το παιδί ή τον έφηβο να πει την ιστορία του με μειωμένο άγχος και πιο υγιή συναισθήματα) και </a:t>
            </a:r>
            <a:r>
              <a:rPr lang="el-GR" b="1" dirty="0"/>
              <a:t>ένα σημείο εκκίνησης </a:t>
            </a:r>
            <a:r>
              <a:rPr lang="el-GR" dirty="0"/>
              <a:t>για τη διερεύνηση του πώς σκέφτεται και αισθάνεται το παιδί για (ή «επεξεργάζεται») το τραύμα  και τον αντίκτυπό του. Μερικά παιδιά μπορεί να μοιράζονται λίγες, αν όχι καθόλου γνωστικές στρεβλώσεις, ή μπορεί να αναγνωρίζουν τη δική τους δυσλειτουργική σκέψη καθώς αναπτύσσουν τις αφηγήσεις τους. Αυτό μπορεί να οφείλεται στο ότι έχουν ήδη λάβει κάποιες χρήσιμες, ακριβείς πληροφορίες κατά τη διάρκεια της </a:t>
            </a:r>
            <a:r>
              <a:rPr lang="el-GR" dirty="0" err="1"/>
              <a:t>ψυχοεκπαίδευσης</a:t>
            </a:r>
            <a:r>
              <a:rPr lang="el-GR" dirty="0"/>
              <a:t>.</a:t>
            </a:r>
            <a:endParaRPr lang="el-GR" dirty="0"/>
          </a:p>
          <a:p>
            <a:pPr algn="just">
              <a:buNone/>
            </a:pPr>
            <a:r>
              <a:rPr lang="el-GR" dirty="0"/>
              <a:t>      Από την άλλη πλευρά, πολλά παιδιά αποκαλύπτουν σημαντικές στρεβλώσεις και συνεχίζουν να αγωνίζονται με προβληματικά ερωτήματα και ζητήματα. Αυτά τα ζητήματα μπορεί να περιλαμβάνουν:</a:t>
            </a:r>
            <a:endParaRPr lang="el-GR" dirty="0"/>
          </a:p>
          <a:p>
            <a:pPr algn="just">
              <a:buNone/>
            </a:pPr>
            <a:endParaRPr lang="el-GR" dirty="0"/>
          </a:p>
          <a:p>
            <a:pPr algn="just"/>
            <a:r>
              <a:rPr lang="el-GR" dirty="0"/>
              <a:t>ντροπή και/ή στιγματισμός, αισθήματα ευθύνης (είτε για το ίδιο το τραύμα είτε για γεγονότα που συνέβησαν μετά την ανακάλυψη του τραύματος), αλλαγές στην εμπιστοσύνη των άλλων, λανθασμένες αποδόσεις για τον δράστη ή το τραύμα και μη χρήσιμες αλλαγές στις αντιλήψεις για το σώμα ή την προσωπική ασφάλεια.</a:t>
            </a:r>
            <a:endParaRPr lang="el-GR" dirty="0"/>
          </a:p>
          <a:p>
            <a:pPr>
              <a:buNone/>
            </a:pPr>
            <a:r>
              <a:rPr lang="el-GR" dirty="0"/>
              <a:t>       </a:t>
            </a:r>
            <a:endParaRPr lang="el-GR" dirty="0"/>
          </a:p>
          <a:p>
            <a:pPr algn="just">
              <a:buNone/>
            </a:pPr>
            <a:endParaRPr lang="el-GR" dirty="0"/>
          </a:p>
          <a:p>
            <a:pPr algn="just"/>
            <a:endParaRPr lang="el-GR" dirty="0"/>
          </a:p>
          <a:p>
            <a:pPr marL="0" indent="0" algn="just">
              <a:buNone/>
            </a:pPr>
            <a:endParaRPr lang="el-GR"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2505694" y="207419"/>
            <a:ext cx="8193974" cy="649105"/>
          </a:xfrm>
        </p:spPr>
        <p:txBody>
          <a:bodyPr>
            <a:normAutofit/>
          </a:bodyPr>
          <a:lstStyle/>
          <a:p>
            <a:r>
              <a:rPr lang="en-US" sz="2400" b="1" dirty="0">
                <a:solidFill>
                  <a:schemeClr val="accent1"/>
                </a:solidFill>
              </a:rPr>
              <a:t>8</a:t>
            </a:r>
            <a:r>
              <a:rPr lang="el-GR" sz="2400" b="1" dirty="0">
                <a:solidFill>
                  <a:schemeClr val="accent1"/>
                </a:solidFill>
              </a:rPr>
              <a:t>η ενότητα:  Αφήγηση και επεξεργασία </a:t>
            </a:r>
            <a:r>
              <a:rPr lang="en-US" sz="2400" b="1" dirty="0">
                <a:solidFill>
                  <a:schemeClr val="accent1"/>
                </a:solidFill>
              </a:rPr>
              <a:t>T</a:t>
            </a:r>
            <a:r>
              <a:rPr lang="el-GR" sz="2400" b="1" dirty="0" err="1">
                <a:solidFill>
                  <a:schemeClr val="accent1"/>
                </a:solidFill>
              </a:rPr>
              <a:t>ραύματος</a:t>
            </a:r>
            <a:r>
              <a:rPr lang="el-GR" sz="2400" b="1" dirty="0">
                <a:solidFill>
                  <a:schemeClr val="accent1"/>
                </a:solidFill>
              </a:rPr>
              <a:t> </a:t>
            </a:r>
            <a:r>
              <a:rPr lang="en-US" sz="2400" b="1" dirty="0">
                <a:solidFill>
                  <a:schemeClr val="accent1"/>
                </a:solidFill>
              </a:rPr>
              <a:t>I</a:t>
            </a:r>
            <a:r>
              <a:rPr lang="el-GR" sz="2400" b="1" dirty="0">
                <a:solidFill>
                  <a:schemeClr val="accent1"/>
                </a:solidFill>
              </a:rPr>
              <a:t>Ι</a:t>
            </a:r>
            <a:r>
              <a:rPr lang="en-US" sz="2400" b="1" dirty="0">
                <a:solidFill>
                  <a:schemeClr val="accent1"/>
                </a:solidFill>
              </a:rPr>
              <a:t> </a:t>
            </a:r>
            <a:endParaRPr lang="el-GR" sz="2400" b="1" dirty="0">
              <a:solidFill>
                <a:schemeClr val="accent1"/>
              </a:solidFill>
            </a:endParaRPr>
          </a:p>
        </p:txBody>
      </p:sp>
      <p:sp>
        <p:nvSpPr>
          <p:cNvPr id="3" name="Θέση περιεχομένου 2"/>
          <p:cNvSpPr>
            <a:spLocks noGrp="1"/>
          </p:cNvSpPr>
          <p:nvPr>
            <p:ph idx="1"/>
          </p:nvPr>
        </p:nvSpPr>
        <p:spPr>
          <a:xfrm>
            <a:off x="688770" y="736270"/>
            <a:ext cx="11281558" cy="5807034"/>
          </a:xfrm>
        </p:spPr>
        <p:txBody>
          <a:bodyPr>
            <a:normAutofit lnSpcReduction="10000"/>
          </a:bodyPr>
          <a:lstStyle/>
          <a:p>
            <a:pPr>
              <a:buNone/>
            </a:pPr>
            <a:endParaRPr lang="en-US" dirty="0"/>
          </a:p>
          <a:p>
            <a:pPr algn="just"/>
            <a:r>
              <a:rPr lang="el-GR" dirty="0"/>
              <a:t>Φυσικά, οι γονείς μπορεί επίσης να έχουν μη βοηθητικές ή ανακριβείς γνώσεις σχετικά με την έκθεση των παιδιών τους στο τραύμα, και παρόμοιες παρεμβάσεις μπορεί να είναι απαραίτητες για αυτούς. Και πάλι, είναι καλύτερο να αντιμετωπίζονται αυτά τα ζητήματα ανοιχτά με τους γονείς, αντί να υποθέτουμε απλώς ότι θα «ξεκαθαρίσουν» από μόνοι τους. Αυτή η ενότητα εστιάζει στην άμεση διερεύνηση και διόρθωση των ανακριβών ή άχρηστων σκέψεων των παιδιών και των γονέων που σχετίζονται με την τραυματική εμπειρία και το νόημά της στη ζωή του παιδιού.</a:t>
            </a:r>
            <a:endParaRPr lang="el-GR" dirty="0"/>
          </a:p>
          <a:p>
            <a:pPr algn="just">
              <a:buNone/>
            </a:pPr>
            <a:endParaRPr lang="el-GR" dirty="0"/>
          </a:p>
          <a:p>
            <a:pPr algn="just">
              <a:buNone/>
            </a:pPr>
            <a:r>
              <a:rPr lang="el-GR" dirty="0"/>
              <a:t>Σε αυτή την ενότητα, θα μάθετε πώς να:</a:t>
            </a:r>
            <a:endParaRPr lang="el-GR" dirty="0"/>
          </a:p>
          <a:p>
            <a:pPr algn="just">
              <a:buNone/>
            </a:pPr>
            <a:endParaRPr lang="el-GR" dirty="0"/>
          </a:p>
          <a:p>
            <a:pPr algn="just"/>
            <a:r>
              <a:rPr lang="el-GR" dirty="0"/>
              <a:t>Βοηθήστε τα παιδιά και τους γονείς να εντοπίσουν ακριβείς και ανακριβείς γνώσεις που σχετίζονται με την τραυματική τους εμπειρία</a:t>
            </a:r>
            <a:endParaRPr lang="el-GR" dirty="0"/>
          </a:p>
          <a:p>
            <a:pPr algn="just"/>
            <a:r>
              <a:rPr lang="el-GR" dirty="0"/>
              <a:t>Βοηθήστε τα παιδιά και τους γονείς να διορθώσουν τα γνωστικά λάθη για να ενθαρρύνουν πιο υγιείς διαδικασίες σκέψης γύρω από την τραυματική εμπειρία του παιδιού</a:t>
            </a:r>
            <a:endParaRPr lang="el-GR" dirty="0"/>
          </a:p>
          <a:p>
            <a:pPr algn="just"/>
            <a:r>
              <a:rPr lang="el-GR" dirty="0"/>
              <a:t>Βοηθήστε τους γονείς να εξετάσουν τις δικές τους σκέψεις σχετικά με την τραυματική εμπειρία του παιδιού τόσο για ακρίβεια όσο και για </a:t>
            </a:r>
            <a:r>
              <a:rPr lang="el-GR" dirty="0" err="1"/>
              <a:t>εξυπηρετικότητα</a:t>
            </a:r>
            <a:endParaRPr lang="el-GR" dirty="0"/>
          </a:p>
          <a:p>
            <a:pPr>
              <a:buNone/>
            </a:pPr>
            <a:br>
              <a:rPr lang="el-GR" dirty="0"/>
            </a:br>
            <a:endParaRPr lang="el-GR" dirty="0"/>
          </a:p>
          <a:p>
            <a:pPr algn="just"/>
            <a:endParaRPr lang="el-GR" dirty="0"/>
          </a:p>
          <a:p>
            <a:pPr marL="0" indent="0" algn="just">
              <a:buNone/>
            </a:pPr>
            <a:endParaRPr lang="el-GR"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2505694" y="207419"/>
            <a:ext cx="8193974" cy="649105"/>
          </a:xfrm>
        </p:spPr>
        <p:txBody>
          <a:bodyPr>
            <a:normAutofit/>
          </a:bodyPr>
          <a:lstStyle/>
          <a:p>
            <a:r>
              <a:rPr lang="en-US" sz="2400" b="1" dirty="0">
                <a:solidFill>
                  <a:schemeClr val="accent1"/>
                </a:solidFill>
              </a:rPr>
              <a:t>9</a:t>
            </a:r>
            <a:r>
              <a:rPr lang="el-GR" sz="2400" b="1" dirty="0">
                <a:solidFill>
                  <a:schemeClr val="accent1"/>
                </a:solidFill>
              </a:rPr>
              <a:t>η ενότητα:  Ι</a:t>
            </a:r>
            <a:r>
              <a:rPr lang="en-US" sz="2400" b="1" dirty="0">
                <a:solidFill>
                  <a:schemeClr val="accent1"/>
                </a:solidFill>
              </a:rPr>
              <a:t>n Vivo </a:t>
            </a:r>
            <a:r>
              <a:rPr lang="en-US" sz="2400" b="1" dirty="0" err="1">
                <a:solidFill>
                  <a:schemeClr val="accent1"/>
                </a:solidFill>
              </a:rPr>
              <a:t>Maestry</a:t>
            </a:r>
            <a:endParaRPr lang="el-GR" sz="2400" b="1" dirty="0">
              <a:solidFill>
                <a:schemeClr val="accent1"/>
              </a:solidFill>
            </a:endParaRPr>
          </a:p>
        </p:txBody>
      </p:sp>
      <p:sp>
        <p:nvSpPr>
          <p:cNvPr id="3" name="Θέση περιεχομένου 2"/>
          <p:cNvSpPr>
            <a:spLocks noGrp="1"/>
          </p:cNvSpPr>
          <p:nvPr>
            <p:ph idx="1"/>
          </p:nvPr>
        </p:nvSpPr>
        <p:spPr>
          <a:xfrm>
            <a:off x="498764" y="855022"/>
            <a:ext cx="11471564" cy="5688281"/>
          </a:xfrm>
        </p:spPr>
        <p:txBody>
          <a:bodyPr>
            <a:normAutofit fontScale="67500" lnSpcReduction="20000"/>
          </a:bodyPr>
          <a:lstStyle/>
          <a:p>
            <a:pPr>
              <a:buNone/>
            </a:pPr>
            <a:endParaRPr lang="en-US" dirty="0"/>
          </a:p>
          <a:p>
            <a:pPr>
              <a:buNone/>
            </a:pPr>
            <a:r>
              <a:rPr lang="el-GR" dirty="0"/>
              <a:t>       </a:t>
            </a:r>
            <a:endParaRPr lang="el-GR" dirty="0"/>
          </a:p>
          <a:p>
            <a:pPr algn="just">
              <a:buNone/>
            </a:pPr>
            <a:r>
              <a:rPr lang="el-GR" sz="2100" dirty="0"/>
              <a:t>       Μετά από τραύμα, τα παιδιά συχνά φοβούνται ή/και αποφεύγουν συγκεκριμένα άτομα, μέρη ή πράγματα που τους θυμίζουν τα τραυματικά τους γεγονότα. Για μερικά παιδιά, αυτοί οι φόβοι και οι συμπεριφορές εξαφανίζονται με την πάροδο του χρόνου ή υποχωρούν με την ολοκλήρωση της αφήγησης του τραύματος. Για άλλους, ωστόσο, τα συμπτώματα επιμένουν. Η </a:t>
            </a:r>
            <a:r>
              <a:rPr lang="el-GR" sz="2100" dirty="0" err="1"/>
              <a:t>εκπαδευση</a:t>
            </a:r>
            <a:r>
              <a:rPr lang="el-GR" sz="2100" dirty="0"/>
              <a:t> </a:t>
            </a:r>
            <a:r>
              <a:rPr lang="el-GR" sz="2100" dirty="0" err="1"/>
              <a:t>In</a:t>
            </a:r>
            <a:r>
              <a:rPr lang="el-GR" sz="2100" dirty="0"/>
              <a:t> </a:t>
            </a:r>
            <a:r>
              <a:rPr lang="el-GR" sz="2100" dirty="0" err="1"/>
              <a:t>Vivo</a:t>
            </a:r>
            <a:r>
              <a:rPr lang="el-GR" sz="2100" dirty="0"/>
              <a:t> </a:t>
            </a:r>
            <a:r>
              <a:rPr lang="el-GR" sz="2100" dirty="0" err="1"/>
              <a:t>Mastery</a:t>
            </a:r>
            <a:r>
              <a:rPr lang="el-GR" sz="2100" dirty="0"/>
              <a:t> μπορεί να μειώσει αυτά τα επίμονα προβλήματα.</a:t>
            </a:r>
            <a:endParaRPr lang="el-GR" sz="2100" dirty="0"/>
          </a:p>
          <a:p>
            <a:pPr algn="just">
              <a:buNone/>
            </a:pPr>
            <a:r>
              <a:rPr lang="el-GR" sz="2100" dirty="0"/>
              <a:t>        Το </a:t>
            </a:r>
            <a:r>
              <a:rPr lang="el-GR" sz="2100" dirty="0" err="1"/>
              <a:t>in</a:t>
            </a:r>
            <a:r>
              <a:rPr lang="el-GR" sz="2100" dirty="0"/>
              <a:t> </a:t>
            </a:r>
            <a:r>
              <a:rPr lang="el-GR" sz="2100" dirty="0" err="1"/>
              <a:t>vivo</a:t>
            </a:r>
            <a:r>
              <a:rPr lang="el-GR" sz="2100" dirty="0"/>
              <a:t> είναι στα λατινικά « ζωντανό», και έτσι οι </a:t>
            </a:r>
            <a:r>
              <a:rPr lang="el-GR" sz="2100" dirty="0" err="1"/>
              <a:t>in</a:t>
            </a:r>
            <a:r>
              <a:rPr lang="el-GR" sz="2100" dirty="0"/>
              <a:t> </a:t>
            </a:r>
            <a:r>
              <a:rPr lang="el-GR" sz="2100" dirty="0" err="1"/>
              <a:t>vivo</a:t>
            </a:r>
            <a:r>
              <a:rPr lang="el-GR" sz="2100" dirty="0"/>
              <a:t> ασκήσεις μαεστρίας είναι ακριβώς αυτό: μια άμεση, αυτοπροσώπως αντιπαράθεση με κάτι που φοβάται, αλλά στην πραγματικότητα δεν είναι επικίνδυνο. Οι εκθέσεις μπορούν να σχεδιαστούν για να αντιμετωπίσουν το φόβο και την αποφυγή: τόπων, αντικειμένων, ρουτίνες, τύπους ανθρώπων, μυρωδιές, συναισθήματα, εκφράσεις προσώπου ή άλλα ερεθίσματα, ανάλογα με το ιστορικό τραύματος του κάθε ατόμου και τις μαθημένες συσχετίσεις.</a:t>
            </a:r>
            <a:endParaRPr lang="el-GR" sz="2100" dirty="0"/>
          </a:p>
          <a:p>
            <a:pPr algn="just">
              <a:buNone/>
            </a:pPr>
            <a:endParaRPr lang="el-GR" sz="2100" dirty="0"/>
          </a:p>
          <a:p>
            <a:pPr algn="just">
              <a:buNone/>
            </a:pPr>
            <a:r>
              <a:rPr lang="el-GR" sz="2100" b="1" dirty="0">
                <a:solidFill>
                  <a:srgbClr val="00B0F0"/>
                </a:solidFill>
              </a:rPr>
              <a:t>Σε αυτή την ενότητα θα μάθετε να:</a:t>
            </a:r>
            <a:endParaRPr lang="el-GR" sz="2100" b="1" dirty="0">
              <a:solidFill>
                <a:srgbClr val="00B0F0"/>
              </a:solidFill>
            </a:endParaRPr>
          </a:p>
          <a:p>
            <a:pPr algn="just"/>
            <a:r>
              <a:rPr lang="el-GR" sz="2100" b="1" dirty="0">
                <a:solidFill>
                  <a:srgbClr val="00B0F0"/>
                </a:solidFill>
              </a:rPr>
              <a:t>Προσδιορίζετε την καταλληλότητα της </a:t>
            </a:r>
            <a:r>
              <a:rPr lang="el-GR" sz="2100" b="1" dirty="0" err="1">
                <a:solidFill>
                  <a:srgbClr val="00B0F0"/>
                </a:solidFill>
              </a:rPr>
              <a:t>in</a:t>
            </a:r>
            <a:r>
              <a:rPr lang="el-GR" sz="2100" b="1" dirty="0">
                <a:solidFill>
                  <a:srgbClr val="00B0F0"/>
                </a:solidFill>
              </a:rPr>
              <a:t> </a:t>
            </a:r>
            <a:r>
              <a:rPr lang="el-GR" sz="2100" b="1" dirty="0" err="1">
                <a:solidFill>
                  <a:srgbClr val="00B0F0"/>
                </a:solidFill>
              </a:rPr>
              <a:t>vivo</a:t>
            </a:r>
            <a:r>
              <a:rPr lang="el-GR" sz="2100" b="1" dirty="0">
                <a:solidFill>
                  <a:srgbClr val="00B0F0"/>
                </a:solidFill>
              </a:rPr>
              <a:t> κυριαρχίας για κάθε πελάτη</a:t>
            </a:r>
            <a:endParaRPr lang="el-GR" sz="2100" b="1" dirty="0">
              <a:solidFill>
                <a:srgbClr val="00B0F0"/>
              </a:solidFill>
            </a:endParaRPr>
          </a:p>
          <a:p>
            <a:pPr algn="just"/>
            <a:r>
              <a:rPr lang="el-GR" sz="2100" b="1" dirty="0">
                <a:solidFill>
                  <a:srgbClr val="00B0F0"/>
                </a:solidFill>
              </a:rPr>
              <a:t>Δημιουργήστε μια ιεραρχία ή μια προοδευτική λίστα υπενθυμίσεων τραύματος που πρέπει να αντιμετωπιστούν</a:t>
            </a:r>
            <a:endParaRPr lang="el-GR" sz="2100" b="1" dirty="0">
              <a:solidFill>
                <a:srgbClr val="00B0F0"/>
              </a:solidFill>
            </a:endParaRPr>
          </a:p>
          <a:p>
            <a:pPr algn="just"/>
            <a:r>
              <a:rPr lang="el-GR" sz="2100" b="1" dirty="0">
                <a:solidFill>
                  <a:srgbClr val="00B0F0"/>
                </a:solidFill>
              </a:rPr>
              <a:t>Συντονίστε τη δημιουργία ενός σχεδίου για τη μείωση της διέγερσης σε υπενθυμίσεις χρησιμοποιώντας τεχνικές </a:t>
            </a:r>
            <a:r>
              <a:rPr lang="el-GR" sz="2100" b="1" dirty="0" err="1">
                <a:solidFill>
                  <a:srgbClr val="00B0F0"/>
                </a:solidFill>
              </a:rPr>
              <a:t>in</a:t>
            </a:r>
            <a:r>
              <a:rPr lang="el-GR" sz="2100" b="1" dirty="0">
                <a:solidFill>
                  <a:srgbClr val="00B0F0"/>
                </a:solidFill>
              </a:rPr>
              <a:t> </a:t>
            </a:r>
            <a:r>
              <a:rPr lang="el-GR" sz="2100" b="1" dirty="0" err="1">
                <a:solidFill>
                  <a:srgbClr val="00B0F0"/>
                </a:solidFill>
              </a:rPr>
              <a:t>vivo</a:t>
            </a:r>
            <a:endParaRPr lang="el-GR" sz="2100" b="1" dirty="0">
              <a:solidFill>
                <a:srgbClr val="00B0F0"/>
              </a:solidFill>
            </a:endParaRPr>
          </a:p>
          <a:p>
            <a:pPr algn="just"/>
            <a:r>
              <a:rPr lang="el-GR" sz="2100" b="1" dirty="0">
                <a:solidFill>
                  <a:srgbClr val="00B0F0"/>
                </a:solidFill>
              </a:rPr>
              <a:t>Παρακολουθήστε την πρόοδο στις συνεδρίες θεραπείας και στις πρακτικές εργασίες</a:t>
            </a:r>
            <a:endParaRPr lang="el-GR" sz="2100" b="1" dirty="0">
              <a:solidFill>
                <a:srgbClr val="00B0F0"/>
              </a:solidFill>
            </a:endParaRPr>
          </a:p>
          <a:p>
            <a:pPr algn="just"/>
            <a:r>
              <a:rPr lang="el-GR" sz="2100" b="1" dirty="0">
                <a:solidFill>
                  <a:srgbClr val="00B0F0"/>
                </a:solidFill>
              </a:rPr>
              <a:t>Υποστηρίξτε τους φροντιστές στη διαχείριση των αντιδράσεών τους και την παροχή υποστήριξης στο παιδί</a:t>
            </a:r>
            <a:endParaRPr lang="el-GR" sz="2100" b="1" dirty="0">
              <a:solidFill>
                <a:srgbClr val="00B0F0"/>
              </a:solidFill>
            </a:endParaRPr>
          </a:p>
          <a:p>
            <a:pPr>
              <a:buNone/>
            </a:pPr>
            <a:br>
              <a:rPr lang="el-GR" dirty="0"/>
            </a:br>
            <a:endParaRPr lang="el-GR" dirty="0"/>
          </a:p>
          <a:p>
            <a:pPr algn="just">
              <a:buNone/>
            </a:pPr>
            <a:endParaRPr lang="el-GR" dirty="0"/>
          </a:p>
          <a:p>
            <a:pPr algn="just"/>
            <a:endParaRPr lang="el-GR" dirty="0"/>
          </a:p>
          <a:p>
            <a:pPr marL="0" indent="0" algn="just">
              <a:buNone/>
            </a:pPr>
            <a:endParaRPr lang="el-GR"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2505694" y="207419"/>
            <a:ext cx="8193974" cy="649105"/>
          </a:xfrm>
        </p:spPr>
        <p:txBody>
          <a:bodyPr>
            <a:normAutofit/>
          </a:bodyPr>
          <a:lstStyle/>
          <a:p>
            <a:r>
              <a:rPr lang="en-US" sz="2400" b="1" dirty="0">
                <a:solidFill>
                  <a:schemeClr val="accent1"/>
                </a:solidFill>
              </a:rPr>
              <a:t>10</a:t>
            </a:r>
            <a:r>
              <a:rPr lang="el-GR" sz="2400" b="1" dirty="0">
                <a:solidFill>
                  <a:schemeClr val="accent1"/>
                </a:solidFill>
              </a:rPr>
              <a:t>η ενότητα:  Κοινές συνεδρίες Φροντιστών - Παιδιού</a:t>
            </a:r>
            <a:endParaRPr lang="el-GR" sz="2400" b="1" dirty="0">
              <a:solidFill>
                <a:schemeClr val="accent1"/>
              </a:solidFill>
            </a:endParaRPr>
          </a:p>
        </p:txBody>
      </p:sp>
      <p:sp>
        <p:nvSpPr>
          <p:cNvPr id="3" name="Θέση περιεχομένου 2"/>
          <p:cNvSpPr>
            <a:spLocks noGrp="1"/>
          </p:cNvSpPr>
          <p:nvPr>
            <p:ph idx="1"/>
          </p:nvPr>
        </p:nvSpPr>
        <p:spPr>
          <a:xfrm>
            <a:off x="498764" y="653144"/>
            <a:ext cx="11471564" cy="5890160"/>
          </a:xfrm>
        </p:spPr>
        <p:txBody>
          <a:bodyPr>
            <a:normAutofit fontScale="92500" lnSpcReduction="20000"/>
          </a:bodyPr>
          <a:lstStyle/>
          <a:p>
            <a:pPr>
              <a:buNone/>
            </a:pPr>
            <a:endParaRPr lang="en-US" dirty="0"/>
          </a:p>
          <a:p>
            <a:pPr>
              <a:buNone/>
            </a:pPr>
            <a:r>
              <a:rPr lang="el-GR" dirty="0"/>
              <a:t>       </a:t>
            </a:r>
            <a:endParaRPr lang="el-GR" dirty="0"/>
          </a:p>
          <a:p>
            <a:pPr>
              <a:buNone/>
            </a:pPr>
            <a:r>
              <a:rPr lang="el-GR" dirty="0"/>
              <a:t>     </a:t>
            </a:r>
            <a:r>
              <a:rPr lang="el-GR" b="1" dirty="0"/>
              <a:t>Οι στόχοι αυτής της ενότητας είναι:</a:t>
            </a:r>
            <a:endParaRPr lang="el-GR" b="1" dirty="0"/>
          </a:p>
          <a:p>
            <a:pPr>
              <a:buNone/>
            </a:pPr>
            <a:endParaRPr lang="el-GR" b="1" dirty="0"/>
          </a:p>
          <a:p>
            <a:pPr>
              <a:buNone/>
            </a:pPr>
            <a:r>
              <a:rPr lang="el-GR" dirty="0"/>
              <a:t>  (1) να ενισχύσει την άνεση του παιδιού όταν μιλάει απευθείας με τους φροντιστές για την τραυματική εμπειρία</a:t>
            </a:r>
            <a:endParaRPr lang="el-GR" dirty="0"/>
          </a:p>
          <a:p>
            <a:pPr>
              <a:buNone/>
            </a:pPr>
            <a:r>
              <a:rPr lang="el-GR" dirty="0"/>
              <a:t>  (2) να ακούει ο φροντιστής υποστηρικτικά την αφήγηση του παιδιού </a:t>
            </a:r>
            <a:endParaRPr lang="el-GR" dirty="0"/>
          </a:p>
          <a:p>
            <a:pPr>
              <a:buNone/>
            </a:pPr>
            <a:r>
              <a:rPr lang="el-GR" dirty="0"/>
              <a:t>  (3) να επιλύσει οποιαδήποτε άλλα σχετικά ζητήματα η οικογένεια επιθυμεί να απευθυνθεί. Το κλειδί για επιτυχημένες συνεδρίες παιδιών από κοινού με γονείς είναι η προετοιμασία και η εξάσκηση τόσο με τα παιδιά όσο και με τους γονείς.</a:t>
            </a:r>
            <a:endParaRPr lang="el-GR" dirty="0"/>
          </a:p>
          <a:p>
            <a:pPr>
              <a:buNone/>
            </a:pPr>
            <a:endParaRPr lang="el-GR" dirty="0"/>
          </a:p>
          <a:p>
            <a:pPr>
              <a:buNone/>
            </a:pPr>
            <a:r>
              <a:rPr lang="el-GR" dirty="0"/>
              <a:t>Σε αυτή την ενότητα, θα μάθετε πώς να:</a:t>
            </a:r>
            <a:endParaRPr lang="el-GR" dirty="0"/>
          </a:p>
          <a:p>
            <a:r>
              <a:rPr lang="el-GR" dirty="0"/>
              <a:t>Αξιολογήστε την ετοιμότητα των παιδιών και των φροντιστών να συμμετάσχουν σε κοινές συνεδρίες</a:t>
            </a:r>
            <a:endParaRPr lang="el-GR" dirty="0"/>
          </a:p>
          <a:p>
            <a:r>
              <a:rPr lang="el-GR" dirty="0"/>
              <a:t>Βοηθήστε τους φροντιστές να αναπτύξουν δεξιότητες για να ανταποκρίνονται κατάλληλα όταν τα παιδιά συζητούν τραυματικά γεγονότα</a:t>
            </a:r>
            <a:endParaRPr lang="el-GR" dirty="0"/>
          </a:p>
          <a:p>
            <a:r>
              <a:rPr lang="el-GR" dirty="0"/>
              <a:t>Προωθήστε τη θετική, υγιή επικοινωνία μεταξύ των φροντιστών και των παιδιών σχετικά με το τραύμα</a:t>
            </a:r>
            <a:endParaRPr lang="el-GR" dirty="0"/>
          </a:p>
          <a:p>
            <a:r>
              <a:rPr lang="el-GR" dirty="0"/>
              <a:t>Αντιμετωπίστε δύσκολες καταστάσεις που μπορεί να προκύψουν κατά τη διάρκεια κοινών συνεδριών</a:t>
            </a:r>
            <a:endParaRPr lang="el-GR" dirty="0"/>
          </a:p>
          <a:p>
            <a:pPr>
              <a:buNone/>
            </a:pPr>
            <a:br>
              <a:rPr lang="el-GR" dirty="0"/>
            </a:br>
            <a:br>
              <a:rPr lang="el-GR" dirty="0"/>
            </a:br>
            <a:endParaRPr lang="el-GR" dirty="0"/>
          </a:p>
          <a:p>
            <a:pPr algn="just">
              <a:buNone/>
            </a:pPr>
            <a:endParaRPr lang="el-GR" dirty="0"/>
          </a:p>
          <a:p>
            <a:pPr algn="just"/>
            <a:endParaRPr lang="el-GR" dirty="0"/>
          </a:p>
          <a:p>
            <a:pPr marL="0" indent="0" algn="just">
              <a:buNone/>
            </a:pPr>
            <a:endParaRPr lang="el-G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1388961" y="196769"/>
            <a:ext cx="10475089" cy="6458673"/>
          </a:xfrm>
        </p:spPr>
        <p:txBody>
          <a:bodyPr>
            <a:normAutofit lnSpcReduction="10000"/>
          </a:bodyPr>
          <a:lstStyle/>
          <a:p>
            <a:pPr marL="0" indent="0">
              <a:buNone/>
            </a:pPr>
            <a:r>
              <a:rPr lang="el-GR" sz="2000" b="1" dirty="0">
                <a:solidFill>
                  <a:schemeClr val="accent1"/>
                </a:solidFill>
                <a:latin typeface="Calibri" panose="020F0502020204030204" pitchFamily="34" charset="0"/>
                <a:cs typeface="Calibri" panose="020F0502020204030204" pitchFamily="34" charset="0"/>
              </a:rPr>
              <a:t>      </a:t>
            </a:r>
            <a:r>
              <a:rPr lang="el-GR" sz="2000" b="1" u="sng" dirty="0">
                <a:solidFill>
                  <a:schemeClr val="accent1"/>
                </a:solidFill>
                <a:latin typeface="Calibri" panose="020F0502020204030204" pitchFamily="34" charset="0"/>
                <a:cs typeface="Calibri" panose="020F0502020204030204" pitchFamily="34" charset="0"/>
              </a:rPr>
              <a:t>Αποτελεσματικότητα</a:t>
            </a:r>
            <a:endParaRPr lang="el-GR" sz="2000" b="1" u="sng" dirty="0">
              <a:solidFill>
                <a:schemeClr val="accent1"/>
              </a:solidFill>
              <a:latin typeface="Calibri" panose="020F0502020204030204" pitchFamily="34" charset="0"/>
              <a:cs typeface="Calibri" panose="020F0502020204030204" pitchFamily="34" charset="0"/>
            </a:endParaRPr>
          </a:p>
          <a:p>
            <a:pPr>
              <a:buFont typeface="Wingdings" panose="05000000000000000000" pitchFamily="2" charset="2"/>
              <a:buChar char="§"/>
            </a:pPr>
            <a:r>
              <a:rPr lang="el-GR" sz="2000" dirty="0">
                <a:solidFill>
                  <a:schemeClr val="tx1"/>
                </a:solidFill>
                <a:latin typeface="Calibri" panose="020F0502020204030204" pitchFamily="34" charset="0"/>
                <a:cs typeface="Calibri" panose="020F0502020204030204" pitchFamily="34" charset="0"/>
              </a:rPr>
              <a:t>Αρχικά, οι μελέτες αφορούσαν παιδιά που ζούσαν στις ΗΠΑ, ωστόσο πιο πρόσφατες μελέτες έχουν διεξαχθεί και σε χώρες εκτός των ΗΠΑ, όπως η Αυστραλία, η Νορβηγία, το Κονγκό και η Ζάμπια</a:t>
            </a:r>
            <a:endParaRPr lang="el-GR" sz="2000" dirty="0">
              <a:solidFill>
                <a:schemeClr val="tx1"/>
              </a:solidFill>
              <a:latin typeface="Calibri" panose="020F0502020204030204" pitchFamily="34" charset="0"/>
              <a:cs typeface="Calibri" panose="020F0502020204030204" pitchFamily="34" charset="0"/>
            </a:endParaRPr>
          </a:p>
          <a:p>
            <a:pPr>
              <a:buFont typeface="Wingdings" panose="05000000000000000000" pitchFamily="2" charset="2"/>
              <a:buChar char="§"/>
            </a:pPr>
            <a:r>
              <a:rPr lang="el-GR" sz="2000" b="1" dirty="0">
                <a:solidFill>
                  <a:srgbClr val="00B0F0"/>
                </a:solidFill>
                <a:latin typeface="Calibri" panose="020F0502020204030204" pitchFamily="34" charset="0"/>
                <a:cs typeface="Calibri" panose="020F0502020204030204" pitchFamily="34" charset="0"/>
              </a:rPr>
              <a:t>Η TF-CBT έχει βρεθεί ότι είναι μια </a:t>
            </a:r>
            <a:r>
              <a:rPr lang="el-GR" sz="2000" b="1" u="sng" dirty="0">
                <a:solidFill>
                  <a:srgbClr val="00B0F0"/>
                </a:solidFill>
                <a:latin typeface="Calibri" panose="020F0502020204030204" pitchFamily="34" charset="0"/>
                <a:cs typeface="Calibri" panose="020F0502020204030204" pitchFamily="34" charset="0"/>
              </a:rPr>
              <a:t>αποτελεσματική θεραπεία </a:t>
            </a:r>
            <a:r>
              <a:rPr lang="el-GR" sz="2000" b="1" dirty="0">
                <a:solidFill>
                  <a:srgbClr val="00B0F0"/>
                </a:solidFill>
                <a:latin typeface="Calibri" panose="020F0502020204030204" pitchFamily="34" charset="0"/>
                <a:cs typeface="Calibri" panose="020F0502020204030204" pitchFamily="34" charset="0"/>
              </a:rPr>
              <a:t>με παιδιά και οικογένειες από διαφορετικά πολιτισμικά και εθνοτικά υπόβαθρα</a:t>
            </a:r>
            <a:endParaRPr lang="el-GR" sz="2000" b="1" dirty="0">
              <a:solidFill>
                <a:srgbClr val="00B0F0"/>
              </a:solidFill>
              <a:latin typeface="Calibri" panose="020F0502020204030204" pitchFamily="34" charset="0"/>
              <a:cs typeface="Calibri" panose="020F0502020204030204" pitchFamily="34" charset="0"/>
            </a:endParaRPr>
          </a:p>
          <a:p>
            <a:pPr>
              <a:buFont typeface="Wingdings" panose="05000000000000000000" pitchFamily="2" charset="2"/>
              <a:buChar char="§"/>
            </a:pPr>
            <a:r>
              <a:rPr lang="el-GR" sz="2000" b="1" dirty="0">
                <a:solidFill>
                  <a:srgbClr val="00B0F0"/>
                </a:solidFill>
                <a:latin typeface="Calibri" panose="020F0502020204030204" pitchFamily="34" charset="0"/>
                <a:cs typeface="Calibri" panose="020F0502020204030204" pitchFamily="34" charset="0"/>
              </a:rPr>
              <a:t>Το TF-CBT έλαβε την υψηλότερη βαθμολογία για την αποτελεσματικότητά του από διάφορα ανεξάρτητα προγράμματα αξιολόγησης (π.χ. Καλιφόρνια Evidence-Based Clearinghouse for Child Welfare, το OVC Guidelines Project και το Εθνικό Μητρώο Προγραμμάτων και Πρακτικών που βασίζονται σε Αποδεικτικά στοιχεία).</a:t>
            </a:r>
            <a:endParaRPr lang="el-GR" sz="2000" b="1" dirty="0">
              <a:solidFill>
                <a:srgbClr val="00B0F0"/>
              </a:solidFill>
              <a:latin typeface="Calibri" panose="020F0502020204030204" pitchFamily="34" charset="0"/>
              <a:cs typeface="Calibri" panose="020F0502020204030204" pitchFamily="34" charset="0"/>
            </a:endParaRPr>
          </a:p>
          <a:p>
            <a:endParaRPr lang="el-GR" sz="2000" b="1" dirty="0">
              <a:solidFill>
                <a:schemeClr val="accent1"/>
              </a:solidFill>
              <a:latin typeface="Calibri" panose="020F0502020204030204" pitchFamily="34" charset="0"/>
              <a:cs typeface="Calibri" panose="020F0502020204030204" pitchFamily="34" charset="0"/>
            </a:endParaRPr>
          </a:p>
          <a:p>
            <a:r>
              <a:rPr lang="el-GR" sz="2000" b="1" dirty="0">
                <a:solidFill>
                  <a:schemeClr val="accent1"/>
                </a:solidFill>
                <a:latin typeface="Calibri" panose="020F0502020204030204" pitchFamily="34" charset="0"/>
                <a:cs typeface="Calibri" panose="020F0502020204030204" pitchFamily="34" charset="0"/>
              </a:rPr>
              <a:t>Η εκπαίδευση </a:t>
            </a:r>
            <a:r>
              <a:rPr lang="el-GR" sz="2000" dirty="0">
                <a:solidFill>
                  <a:schemeClr val="tx1"/>
                </a:solidFill>
                <a:latin typeface="Calibri" panose="020F0502020204030204" pitchFamily="34" charset="0"/>
                <a:cs typeface="Calibri" panose="020F0502020204030204" pitchFamily="34" charset="0"/>
              </a:rPr>
              <a:t>αποτελείται από 11 ενότητες εκμάθησης, που καλύπτουν τις θεμελιώδης έννοιες της </a:t>
            </a:r>
            <a:r>
              <a:rPr lang="en-US" sz="2000" dirty="0">
                <a:solidFill>
                  <a:schemeClr val="tx1"/>
                </a:solidFill>
                <a:latin typeface="Calibri" panose="020F0502020204030204" pitchFamily="34" charset="0"/>
                <a:cs typeface="Calibri" panose="020F0502020204030204" pitchFamily="34" charset="0"/>
              </a:rPr>
              <a:t>TF-CBT </a:t>
            </a:r>
            <a:r>
              <a:rPr lang="el-GR" sz="2000" dirty="0">
                <a:solidFill>
                  <a:schemeClr val="tx1"/>
                </a:solidFill>
                <a:latin typeface="Calibri" panose="020F0502020204030204" pitchFamily="34" charset="0"/>
                <a:cs typeface="Calibri" panose="020F0502020204030204" pitchFamily="34" charset="0"/>
              </a:rPr>
              <a:t>θεραπείας. Κάθε ενότητα παρουσιάζει συνοπτικά στον εκπαιδευόμενο βήμα βήμα τα στάδια της θεραπείας, αναλύοντας τη διαδικασία και τις τεχνικές θεραπείας, παραθέτοντας την κλινική εμπειρία, σαφή παραδείγματα και βιβλιογραφικές παραπομπές. Σε κάθε ενότητα υπάρχει και κατατοπιστικό οπτικοακουστικό υλικό.</a:t>
            </a:r>
            <a:endParaRPr lang="el-GR" sz="2000" dirty="0">
              <a:solidFill>
                <a:schemeClr val="tx1"/>
              </a:solidFill>
              <a:latin typeface="Calibri" panose="020F0502020204030204" pitchFamily="34" charset="0"/>
              <a:cs typeface="Calibri" panose="020F0502020204030204" pitchFamily="34" charset="0"/>
            </a:endParaRPr>
          </a:p>
          <a:p>
            <a:r>
              <a:rPr lang="el-GR" sz="2000" b="1" dirty="0">
                <a:solidFill>
                  <a:schemeClr val="accent1"/>
                </a:solidFill>
                <a:latin typeface="Calibri" panose="020F0502020204030204" pitchFamily="34" charset="0"/>
                <a:cs typeface="Calibri" panose="020F0502020204030204" pitchFamily="34" charset="0"/>
              </a:rPr>
              <a:t>Ολοκληρώνοντας την εκπαίδευση </a:t>
            </a:r>
            <a:r>
              <a:rPr lang="el-GR" sz="2000" dirty="0">
                <a:solidFill>
                  <a:schemeClr val="tx1"/>
                </a:solidFill>
                <a:latin typeface="Calibri" panose="020F0502020204030204" pitchFamily="34" charset="0"/>
                <a:cs typeface="Calibri" panose="020F0502020204030204" pitchFamily="34" charset="0"/>
              </a:rPr>
              <a:t>ο</a:t>
            </a:r>
            <a:r>
              <a:rPr lang="el-GR" sz="2000" dirty="0">
                <a:solidFill>
                  <a:srgbClr val="00B0F0"/>
                </a:solidFill>
                <a:latin typeface="Calibri" panose="020F0502020204030204" pitchFamily="34" charset="0"/>
                <a:cs typeface="Calibri" panose="020F0502020204030204" pitchFamily="34" charset="0"/>
              </a:rPr>
              <a:t> επαγγελματίας ψυχικής υγείας λαμβάνει εκπαιδευτικές πιστωτικές μονάδες (Βεβαίωση Ολοκλήρωσης)</a:t>
            </a:r>
            <a:r>
              <a:rPr lang="en-US" sz="2000" dirty="0">
                <a:solidFill>
                  <a:srgbClr val="00B0F0"/>
                </a:solidFill>
                <a:latin typeface="Calibri" panose="020F0502020204030204" pitchFamily="34" charset="0"/>
                <a:cs typeface="Calibri" panose="020F0502020204030204" pitchFamily="34" charset="0"/>
              </a:rPr>
              <a:t>,</a:t>
            </a:r>
            <a:r>
              <a:rPr lang="el-GR" sz="2000" dirty="0">
                <a:solidFill>
                  <a:srgbClr val="00B0F0"/>
                </a:solidFill>
                <a:latin typeface="Calibri" panose="020F0502020204030204" pitchFamily="34" charset="0"/>
                <a:cs typeface="Calibri" panose="020F0502020204030204" pitchFamily="34" charset="0"/>
              </a:rPr>
              <a:t> ενώ</a:t>
            </a:r>
            <a:r>
              <a:rPr lang="en-US" sz="2000" dirty="0">
                <a:solidFill>
                  <a:srgbClr val="00B0F0"/>
                </a:solidFill>
                <a:latin typeface="Calibri" panose="020F0502020204030204" pitchFamily="34" charset="0"/>
                <a:cs typeface="Calibri" panose="020F0502020204030204" pitchFamily="34" charset="0"/>
              </a:rPr>
              <a:t> </a:t>
            </a:r>
            <a:r>
              <a:rPr lang="el-GR" sz="2000" dirty="0">
                <a:solidFill>
                  <a:srgbClr val="00B0F0"/>
                </a:solidFill>
                <a:latin typeface="Calibri" panose="020F0502020204030204" pitchFamily="34" charset="0"/>
                <a:cs typeface="Calibri" panose="020F0502020204030204" pitchFamily="34" charset="0"/>
              </a:rPr>
              <a:t>παραμένει κάτοχος των κωδικών πρόσβασης για την εφαρμογή έχοντας έτσι τη δυνατότητα να επιστρέφει στο εκπαιδευτικό υλικό όταν το χρειάζεται.</a:t>
            </a:r>
            <a:endParaRPr lang="el-GR" sz="2000" b="1" dirty="0">
              <a:solidFill>
                <a:srgbClr val="00B0F0"/>
              </a:solidFill>
              <a:latin typeface="Calibri" panose="020F0502020204030204" pitchFamily="34" charset="0"/>
              <a:cs typeface="Calibri" panose="020F0502020204030204" pitchFamily="34" charset="0"/>
            </a:endParaRPr>
          </a:p>
          <a:p>
            <a:endParaRPr lang="el-GR" sz="2000" b="1" dirty="0">
              <a:solidFill>
                <a:srgbClr val="00B0F0"/>
              </a:solidFill>
              <a:latin typeface="Calibri" panose="020F0502020204030204" pitchFamily="34" charset="0"/>
              <a:cs typeface="Calibri" panose="020F0502020204030204" pitchFamily="34" charset="0"/>
            </a:endParaRP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2505694" y="207419"/>
            <a:ext cx="8193974" cy="649105"/>
          </a:xfrm>
        </p:spPr>
        <p:txBody>
          <a:bodyPr>
            <a:normAutofit/>
          </a:bodyPr>
          <a:lstStyle/>
          <a:p>
            <a:r>
              <a:rPr lang="el-GR" sz="2400" b="1" dirty="0">
                <a:solidFill>
                  <a:schemeClr val="accent1"/>
                </a:solidFill>
              </a:rPr>
              <a:t>10η ενότητα:  Κοινές συνεδρίες Φροντιστών - Παιδιού</a:t>
            </a:r>
            <a:endParaRPr lang="el-GR" sz="2400" b="1" dirty="0">
              <a:solidFill>
                <a:schemeClr val="accent1"/>
              </a:solidFill>
            </a:endParaRPr>
          </a:p>
        </p:txBody>
      </p:sp>
      <p:sp>
        <p:nvSpPr>
          <p:cNvPr id="3" name="Θέση περιεχομένου 2"/>
          <p:cNvSpPr>
            <a:spLocks noGrp="1"/>
          </p:cNvSpPr>
          <p:nvPr>
            <p:ph idx="1"/>
          </p:nvPr>
        </p:nvSpPr>
        <p:spPr>
          <a:xfrm>
            <a:off x="498764" y="653144"/>
            <a:ext cx="11471564" cy="5890160"/>
          </a:xfrm>
        </p:spPr>
        <p:txBody>
          <a:bodyPr>
            <a:normAutofit fontScale="92500" lnSpcReduction="10000"/>
          </a:bodyPr>
          <a:lstStyle/>
          <a:p>
            <a:pPr>
              <a:buNone/>
            </a:pPr>
            <a:endParaRPr lang="en-US" dirty="0"/>
          </a:p>
          <a:p>
            <a:pPr>
              <a:buNone/>
            </a:pPr>
            <a:r>
              <a:rPr lang="el-GR" dirty="0"/>
              <a:t>       </a:t>
            </a:r>
            <a:endParaRPr lang="el-GR" dirty="0"/>
          </a:p>
          <a:p>
            <a:pPr>
              <a:buNone/>
            </a:pPr>
            <a:r>
              <a:rPr lang="el-GR" dirty="0"/>
              <a:t>     Τα στοιχεία </a:t>
            </a:r>
            <a:r>
              <a:rPr lang="el-GR" dirty="0" err="1"/>
              <a:t>Trauma</a:t>
            </a:r>
            <a:r>
              <a:rPr lang="el-GR" dirty="0"/>
              <a:t> </a:t>
            </a:r>
            <a:r>
              <a:rPr lang="el-GR" dirty="0" err="1"/>
              <a:t>Narrative</a:t>
            </a:r>
            <a:r>
              <a:rPr lang="el-GR" dirty="0"/>
              <a:t> και </a:t>
            </a:r>
            <a:r>
              <a:rPr lang="el-GR" dirty="0" err="1"/>
              <a:t>In</a:t>
            </a:r>
            <a:r>
              <a:rPr lang="el-GR" dirty="0"/>
              <a:t> </a:t>
            </a:r>
            <a:r>
              <a:rPr lang="el-GR" dirty="0" err="1"/>
              <a:t>Vivo</a:t>
            </a:r>
            <a:r>
              <a:rPr lang="el-GR" dirty="0"/>
              <a:t> </a:t>
            </a:r>
            <a:r>
              <a:rPr lang="el-GR" dirty="0" err="1"/>
              <a:t>Mastery</a:t>
            </a:r>
            <a:r>
              <a:rPr lang="el-GR" dirty="0"/>
              <a:t> βοηθούν τα παιδιά να μειώσουν και να εξαλείψουν τα συμπτώματα αποφυγής τους που σχετίζονται με ακίνδυνες υπενθυμίσεις τραύματος. Ωστόσο, τι γίνεται με εκείνες τις </a:t>
            </a:r>
            <a:r>
              <a:rPr lang="el-GR" b="1" dirty="0"/>
              <a:t>καταστάσεις και τις ενδείξεις που δεν είναι τόσο ασφαλείς</a:t>
            </a:r>
            <a:r>
              <a:rPr lang="el-GR" dirty="0"/>
              <a:t>; Πώς πρέπει να μιλήσετε στα παιδιά για τους πραγματικούς ή πιθανούς κινδύνους στη ζωή τους; Αυτή η ενότητα παρέχει έναν τρόπο συμμετοχής των παιδιών και των φροντιστών σε σημαντικές συζητήσεις σχετικά με την προετοιμασία και την ανταπόκριση σε μελλοντικές καταστάσεις που είναι, ή μπορεί να είναι, επικίνδυνες.</a:t>
            </a:r>
            <a:endParaRPr lang="el-GR" dirty="0"/>
          </a:p>
          <a:p>
            <a:pPr>
              <a:buNone/>
            </a:pPr>
            <a:r>
              <a:rPr lang="el-GR" b="1" dirty="0">
                <a:solidFill>
                  <a:srgbClr val="00B0F0"/>
                </a:solidFill>
              </a:rPr>
              <a:t>Σε αυτή την ενότητα, θα μάθετε πώς να:</a:t>
            </a:r>
            <a:endParaRPr lang="el-GR" b="1" dirty="0">
              <a:solidFill>
                <a:srgbClr val="00B0F0"/>
              </a:solidFill>
            </a:endParaRPr>
          </a:p>
          <a:p>
            <a:r>
              <a:rPr lang="el-GR" b="1" dirty="0">
                <a:solidFill>
                  <a:srgbClr val="00B0F0"/>
                </a:solidFill>
              </a:rPr>
              <a:t>Ελέγξτε την </a:t>
            </a:r>
            <a:r>
              <a:rPr lang="el-GR" b="1" dirty="0" err="1">
                <a:solidFill>
                  <a:srgbClr val="00B0F0"/>
                </a:solidFill>
              </a:rPr>
              <a:t>ψυχοεκπαίδευση</a:t>
            </a:r>
            <a:r>
              <a:rPr lang="el-GR" b="1" dirty="0">
                <a:solidFill>
                  <a:srgbClr val="00B0F0"/>
                </a:solidFill>
              </a:rPr>
              <a:t> δίνοντας έμφαση στις προφυλάξεις ασφαλείας και στην προσωπική ασφάλεια</a:t>
            </a:r>
            <a:endParaRPr lang="el-GR" b="1" dirty="0">
              <a:solidFill>
                <a:srgbClr val="00B0F0"/>
              </a:solidFill>
            </a:endParaRPr>
          </a:p>
          <a:p>
            <a:r>
              <a:rPr lang="el-GR" b="1" dirty="0">
                <a:solidFill>
                  <a:srgbClr val="00B0F0"/>
                </a:solidFill>
              </a:rPr>
              <a:t>Βοηθήστε το παιδί και την οικογένεια να δημιουργήσουν σχέδια ασφάλειας για να τα βοηθήσετε να αισθάνονται πιο ασφαλή</a:t>
            </a:r>
            <a:endParaRPr lang="el-GR" b="1" dirty="0">
              <a:solidFill>
                <a:srgbClr val="00B0F0"/>
              </a:solidFill>
            </a:endParaRPr>
          </a:p>
          <a:p>
            <a:r>
              <a:rPr lang="el-GR" b="1" dirty="0">
                <a:solidFill>
                  <a:srgbClr val="00B0F0"/>
                </a:solidFill>
              </a:rPr>
              <a:t>Διδάξτε δεξιότητες ασφάλειας για χρήση σε επικίνδυνες καταστάσεις που μπορεί να προκύψουν στο μέλλον (π.χ. μόνος στο σπίτι, πίεση από συνομηλίκους, επικίνδυνη γειτονιά ή νοικοκυριό, σχέσεις φιλίας και ραντεβού, καταστάσεις χρήσης ουσιών, σεξουαλικός εξαναγκασμός, απειλές)</a:t>
            </a:r>
            <a:endParaRPr lang="el-GR" b="1" dirty="0">
              <a:solidFill>
                <a:srgbClr val="00B0F0"/>
              </a:solidFill>
            </a:endParaRPr>
          </a:p>
          <a:p>
            <a:pPr>
              <a:buNone/>
            </a:pPr>
            <a:br>
              <a:rPr lang="el-GR" dirty="0"/>
            </a:br>
            <a:r>
              <a:rPr lang="el-GR" dirty="0"/>
              <a:t> </a:t>
            </a:r>
            <a:br>
              <a:rPr lang="el-GR" dirty="0"/>
            </a:br>
            <a:br>
              <a:rPr lang="el-GR" dirty="0"/>
            </a:br>
            <a:endParaRPr lang="el-GR" dirty="0"/>
          </a:p>
          <a:p>
            <a:pPr algn="just">
              <a:buNone/>
            </a:pPr>
            <a:endParaRPr lang="el-GR" dirty="0"/>
          </a:p>
          <a:p>
            <a:pPr algn="just"/>
            <a:endParaRPr lang="el-GR" dirty="0"/>
          </a:p>
          <a:p>
            <a:pPr marL="0" indent="0" algn="just">
              <a:buNone/>
            </a:pPr>
            <a:endParaRPr lang="el-G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787079" y="266218"/>
            <a:ext cx="11065398" cy="6412374"/>
          </a:xfrm>
        </p:spPr>
        <p:txBody>
          <a:bodyPr/>
          <a:lstStyle/>
          <a:p>
            <a:pPr marL="0" indent="0">
              <a:buNone/>
            </a:pPr>
            <a:r>
              <a:rPr lang="el-GR" b="0" i="0" dirty="0">
                <a:solidFill>
                  <a:srgbClr val="256D9D"/>
                </a:solidFill>
                <a:effectLst/>
                <a:latin typeface="verlag-bold"/>
              </a:rPr>
              <a:t>               </a:t>
            </a:r>
            <a:endParaRPr lang="el-GR" b="0" i="0" dirty="0">
              <a:solidFill>
                <a:srgbClr val="256D9D"/>
              </a:solidFill>
              <a:effectLst/>
              <a:latin typeface="verlag-bold"/>
            </a:endParaRPr>
          </a:p>
          <a:p>
            <a:pPr marL="0" indent="0">
              <a:buNone/>
            </a:pPr>
            <a:r>
              <a:rPr lang="el-GR" dirty="0">
                <a:solidFill>
                  <a:srgbClr val="256D9D"/>
                </a:solidFill>
                <a:latin typeface="verlag-bold"/>
              </a:rPr>
              <a:t>               </a:t>
            </a:r>
            <a:r>
              <a:rPr lang="el-GR" b="0" i="0" dirty="0">
                <a:solidFill>
                  <a:srgbClr val="256D9D"/>
                </a:solidFill>
                <a:effectLst/>
                <a:latin typeface="verlag-bold"/>
              </a:rPr>
              <a:t>  </a:t>
            </a:r>
            <a:r>
              <a:rPr lang="el-GR" sz="2400" b="1" dirty="0">
                <a:solidFill>
                  <a:schemeClr val="accent1"/>
                </a:solidFill>
                <a:latin typeface="+mj-lt"/>
                <a:ea typeface="+mj-ea"/>
                <a:cs typeface="+mj-cs"/>
              </a:rPr>
              <a:t>Τι είναι η θεραπεία </a:t>
            </a:r>
            <a:r>
              <a:rPr lang="en-US" sz="2400" b="1" dirty="0">
                <a:solidFill>
                  <a:schemeClr val="accent1"/>
                </a:solidFill>
                <a:latin typeface="+mj-lt"/>
                <a:ea typeface="+mj-ea"/>
                <a:cs typeface="+mj-cs"/>
              </a:rPr>
              <a:t>TF-CBT;</a:t>
            </a:r>
            <a:endParaRPr lang="el-GR" sz="2400" b="1" dirty="0">
              <a:solidFill>
                <a:schemeClr val="accent1"/>
              </a:solidFill>
              <a:latin typeface="+mj-lt"/>
              <a:ea typeface="+mj-ea"/>
              <a:cs typeface="+mj-cs"/>
            </a:endParaRPr>
          </a:p>
          <a:p>
            <a:pPr marL="0" indent="0">
              <a:buNone/>
            </a:pPr>
            <a:endParaRPr lang="el-GR" sz="2400" b="1" dirty="0">
              <a:solidFill>
                <a:schemeClr val="accent1"/>
              </a:solidFill>
              <a:latin typeface="+mj-lt"/>
              <a:ea typeface="+mj-ea"/>
              <a:cs typeface="+mj-cs"/>
            </a:endParaRPr>
          </a:p>
          <a:p>
            <a:r>
              <a:rPr lang="el-GR" sz="2000" dirty="0">
                <a:solidFill>
                  <a:schemeClr val="tx1"/>
                </a:solidFill>
                <a:latin typeface="Calibri" panose="020F0502020204030204" pitchFamily="34" charset="0"/>
                <a:ea typeface="+mj-ea"/>
                <a:cs typeface="Calibri" panose="020F0502020204030204" pitchFamily="34" charset="0"/>
              </a:rPr>
              <a:t>Ε</a:t>
            </a:r>
            <a:r>
              <a:rPr lang="el-GR" sz="2000" dirty="0">
                <a:solidFill>
                  <a:schemeClr val="tx1"/>
                </a:solidFill>
                <a:latin typeface="Calibri" panose="020F0502020204030204" pitchFamily="34" charset="0"/>
                <a:cs typeface="Calibri" panose="020F0502020204030204" pitchFamily="34" charset="0"/>
              </a:rPr>
              <a:t>ίναι ένα τεκμηριωμένο μοντέλο ψυχοθεραπείας </a:t>
            </a:r>
            <a:r>
              <a:rPr lang="el-GR" sz="2000" b="1" dirty="0">
                <a:solidFill>
                  <a:schemeClr val="tx1"/>
                </a:solidFill>
                <a:latin typeface="Calibri" panose="020F0502020204030204" pitchFamily="34" charset="0"/>
                <a:cs typeface="Calibri" panose="020F0502020204030204" pitchFamily="34" charset="0"/>
              </a:rPr>
              <a:t>παιδιού</a:t>
            </a:r>
            <a:r>
              <a:rPr lang="el-GR" sz="2000" dirty="0">
                <a:solidFill>
                  <a:schemeClr val="tx1"/>
                </a:solidFill>
                <a:latin typeface="Calibri" panose="020F0502020204030204" pitchFamily="34" charset="0"/>
                <a:cs typeface="Calibri" panose="020F0502020204030204" pitchFamily="34" charset="0"/>
              </a:rPr>
              <a:t> και </a:t>
            </a:r>
            <a:r>
              <a:rPr lang="el-GR" sz="2000" b="1" dirty="0">
                <a:solidFill>
                  <a:schemeClr val="tx1"/>
                </a:solidFill>
                <a:latin typeface="Calibri" panose="020F0502020204030204" pitchFamily="34" charset="0"/>
                <a:cs typeface="Calibri" panose="020F0502020204030204" pitchFamily="34" charset="0"/>
              </a:rPr>
              <a:t>γονέα/φροντιστή, </a:t>
            </a:r>
            <a:r>
              <a:rPr lang="el-GR" sz="2000" dirty="0">
                <a:solidFill>
                  <a:schemeClr val="tx1"/>
                </a:solidFill>
                <a:latin typeface="Calibri" panose="020F0502020204030204" pitchFamily="34" charset="0"/>
                <a:cs typeface="Calibri" panose="020F0502020204030204" pitchFamily="34" charset="0"/>
              </a:rPr>
              <a:t>για παιδιά και εφήβους που αντιμετωπίζουν κλινικά σημαντικές συναισθηματικές και συμπεριφορικές δυσκολίες που σχετίζονται με τραυματικά γεγονότα της ζωής που έχουν βιώσει.</a:t>
            </a:r>
            <a:endParaRPr lang="el-GR" sz="2000" dirty="0">
              <a:solidFill>
                <a:schemeClr val="tx1"/>
              </a:solidFill>
              <a:latin typeface="Calibri" panose="020F0502020204030204" pitchFamily="34" charset="0"/>
              <a:cs typeface="Calibri" panose="020F0502020204030204" pitchFamily="34" charset="0"/>
            </a:endParaRPr>
          </a:p>
          <a:p>
            <a:r>
              <a:rPr lang="el-GR" sz="2000" b="1" dirty="0">
                <a:solidFill>
                  <a:srgbClr val="00B0F0"/>
                </a:solidFill>
                <a:latin typeface="Calibri" panose="020F0502020204030204" pitchFamily="34" charset="0"/>
                <a:cs typeface="Calibri" panose="020F0502020204030204" pitchFamily="34" charset="0"/>
              </a:rPr>
              <a:t>Είναι σύντομη θεραπεία (12-20 συνεδρίες), βασισμένη σε κράμα τεχνικών γνωστικής, συμπεριφορικής και οικογενειακής θεραπείας.</a:t>
            </a:r>
            <a:endParaRPr lang="el-GR" sz="2000" dirty="0">
              <a:solidFill>
                <a:schemeClr val="tx1"/>
              </a:solidFill>
              <a:latin typeface="Calibri" panose="020F0502020204030204" pitchFamily="34" charset="0"/>
              <a:cs typeface="Calibri" panose="020F0502020204030204" pitchFamily="34" charset="0"/>
            </a:endParaRPr>
          </a:p>
          <a:p>
            <a:r>
              <a:rPr lang="el-GR" sz="2000" b="1" dirty="0">
                <a:solidFill>
                  <a:srgbClr val="00B0F0"/>
                </a:solidFill>
                <a:latin typeface="Calibri" panose="020F0502020204030204" pitchFamily="34" charset="0"/>
                <a:cs typeface="Calibri" panose="020F0502020204030204" pitchFamily="34" charset="0"/>
              </a:rPr>
              <a:t>Έχει σχεδιαστεί για να μειώνει τα συμπτώματα της διαταραχής μετατραυματικού στρες (PTSD), της κατάθλιψης, του άγχους και της συμπεριφοράς που σχετίζεται με το τραύμα και των κοινών γνωστικών και συναισθηματικών προβλημάτων που σχετίζονται με το τραύμα, όπως ο φόβος, η ντροπή, η αμηχανία και η ενοχή. </a:t>
            </a:r>
            <a:endParaRPr lang="el-GR" sz="2000" b="1" dirty="0">
              <a:solidFill>
                <a:srgbClr val="00B0F0"/>
              </a:solidFill>
              <a:latin typeface="Calibri" panose="020F0502020204030204" pitchFamily="34" charset="0"/>
              <a:cs typeface="Calibri" panose="020F0502020204030204" pitchFamily="34" charset="0"/>
            </a:endParaRPr>
          </a:p>
          <a:p>
            <a:r>
              <a:rPr lang="el-GR" sz="2000" b="1" dirty="0">
                <a:solidFill>
                  <a:srgbClr val="00B0F0"/>
                </a:solidFill>
                <a:latin typeface="Calibri" panose="020F0502020204030204" pitchFamily="34" charset="0"/>
                <a:cs typeface="Calibri" panose="020F0502020204030204" pitchFamily="34" charset="0"/>
              </a:rPr>
              <a:t>Στη θεραπευτική διαδικασία εμπλέκονται και οι γονείς-φροντιστές του παιδιού με στόχο την αποτελεσματικότερη  υποστήριξη, την ανάπτυξη γονικών δεξιοτήτων και την επικοινωνία γονέα-παιδιού.</a:t>
            </a:r>
            <a:endParaRPr lang="el-GR" sz="2000" b="1" dirty="0">
              <a:solidFill>
                <a:srgbClr val="00B0F0"/>
              </a:solidFill>
              <a:latin typeface="Calibri" panose="020F0502020204030204" pitchFamily="34" charset="0"/>
              <a:cs typeface="Calibri" panose="020F0502020204030204" pitchFamily="34"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625033" y="312515"/>
            <a:ext cx="11169570" cy="6204031"/>
          </a:xfrm>
        </p:spPr>
        <p:txBody>
          <a:bodyPr/>
          <a:lstStyle/>
          <a:p>
            <a:pPr marL="0" indent="0">
              <a:buNone/>
            </a:pPr>
            <a:r>
              <a:rPr lang="el-GR" dirty="0"/>
              <a:t>                   </a:t>
            </a:r>
            <a:r>
              <a:rPr lang="el-GR" sz="2400" b="1" dirty="0">
                <a:solidFill>
                  <a:schemeClr val="accent1"/>
                </a:solidFill>
                <a:latin typeface="+mj-lt"/>
                <a:ea typeface="+mj-ea"/>
                <a:cs typeface="+mj-cs"/>
              </a:rPr>
              <a:t>Σε ποιους μπορούμε να εφαρμόσουμε το </a:t>
            </a:r>
            <a:r>
              <a:rPr lang="en-US" sz="2400" b="1" dirty="0">
                <a:solidFill>
                  <a:schemeClr val="accent1"/>
                </a:solidFill>
                <a:latin typeface="+mj-lt"/>
                <a:ea typeface="+mj-ea"/>
                <a:cs typeface="+mj-cs"/>
              </a:rPr>
              <a:t>TF-CBT</a:t>
            </a:r>
            <a:r>
              <a:rPr lang="el-GR" sz="2400" b="1" dirty="0">
                <a:solidFill>
                  <a:schemeClr val="accent1"/>
                </a:solidFill>
                <a:latin typeface="+mj-lt"/>
                <a:ea typeface="+mj-ea"/>
                <a:cs typeface="+mj-cs"/>
              </a:rPr>
              <a:t>;</a:t>
            </a:r>
            <a:endParaRPr lang="el-GR" sz="2400" b="1" dirty="0">
              <a:solidFill>
                <a:schemeClr val="accent1"/>
              </a:solidFill>
              <a:latin typeface="+mj-lt"/>
              <a:ea typeface="+mj-ea"/>
              <a:cs typeface="+mj-cs"/>
            </a:endParaRPr>
          </a:p>
          <a:p>
            <a:pPr marL="0" indent="0">
              <a:buNone/>
            </a:pPr>
            <a:r>
              <a:rPr lang="el-GR" sz="2400" b="1" dirty="0">
                <a:solidFill>
                  <a:schemeClr val="accent1"/>
                </a:solidFill>
                <a:latin typeface="+mj-lt"/>
                <a:ea typeface="+mj-ea"/>
                <a:cs typeface="+mj-cs"/>
              </a:rPr>
              <a:t>             </a:t>
            </a:r>
            <a:endParaRPr lang="el-GR" sz="2400" b="1" dirty="0">
              <a:solidFill>
                <a:schemeClr val="accent1"/>
              </a:solidFill>
              <a:latin typeface="+mj-lt"/>
              <a:ea typeface="+mj-ea"/>
              <a:cs typeface="+mj-cs"/>
            </a:endParaRPr>
          </a:p>
          <a:p>
            <a:pPr marL="0" indent="0">
              <a:buNone/>
            </a:pPr>
            <a:r>
              <a:rPr lang="el-GR" sz="2000" b="1" dirty="0">
                <a:solidFill>
                  <a:schemeClr val="tx1"/>
                </a:solidFill>
                <a:latin typeface="Calibri" panose="020F0502020204030204" pitchFamily="34" charset="0"/>
                <a:cs typeface="Calibri" panose="020F0502020204030204" pitchFamily="34" charset="0"/>
              </a:rPr>
              <a:t>Ηλικία</a:t>
            </a:r>
            <a:r>
              <a:rPr lang="el-GR" sz="2000" dirty="0">
                <a:solidFill>
                  <a:schemeClr val="tx1"/>
                </a:solidFill>
                <a:latin typeface="Calibri" panose="020F0502020204030204" pitchFamily="34" charset="0"/>
                <a:cs typeface="Calibri" panose="020F0502020204030204" pitchFamily="34" charset="0"/>
              </a:rPr>
              <a:t>: Παιδιά και νέοι 3-18 ετών</a:t>
            </a:r>
            <a:endParaRPr lang="el-GR" sz="2000" dirty="0">
              <a:solidFill>
                <a:schemeClr val="tx1"/>
              </a:solidFill>
              <a:latin typeface="Calibri" panose="020F0502020204030204" pitchFamily="34" charset="0"/>
              <a:cs typeface="Calibri" panose="020F0502020204030204" pitchFamily="34" charset="0"/>
            </a:endParaRPr>
          </a:p>
          <a:p>
            <a:pPr marL="0" indent="0">
              <a:buNone/>
            </a:pPr>
            <a:r>
              <a:rPr lang="el-GR" sz="2000" b="1" dirty="0">
                <a:solidFill>
                  <a:schemeClr val="tx1"/>
                </a:solidFill>
                <a:latin typeface="Calibri" panose="020F0502020204030204" pitchFamily="34" charset="0"/>
                <a:cs typeface="Calibri" panose="020F0502020204030204" pitchFamily="34" charset="0"/>
              </a:rPr>
              <a:t>Δημογραφικά χαρακτηριστικά</a:t>
            </a:r>
            <a:r>
              <a:rPr lang="el-GR" sz="2000" dirty="0">
                <a:solidFill>
                  <a:schemeClr val="tx1"/>
                </a:solidFill>
                <a:latin typeface="Calibri" panose="020F0502020204030204" pitchFamily="34" charset="0"/>
                <a:cs typeface="Calibri" panose="020F0502020204030204" pitchFamily="34" charset="0"/>
              </a:rPr>
              <a:t>: Παιδιά από οποιαδήποτε φυλετική, εθνική, πολιτιστική ή χώρα καταγωγής ομάδα που ζει σε αστικές, προαστιακές ή αγροτικές περιοχές</a:t>
            </a:r>
            <a:endParaRPr lang="el-GR" sz="2000" dirty="0">
              <a:solidFill>
                <a:schemeClr val="tx1"/>
              </a:solidFill>
              <a:latin typeface="Calibri" panose="020F0502020204030204" pitchFamily="34" charset="0"/>
              <a:cs typeface="Calibri" panose="020F0502020204030204" pitchFamily="34" charset="0"/>
            </a:endParaRPr>
          </a:p>
          <a:p>
            <a:pPr marL="0" indent="0">
              <a:buNone/>
            </a:pPr>
            <a:r>
              <a:rPr lang="el-GR" sz="2000" b="1" dirty="0">
                <a:solidFill>
                  <a:schemeClr val="tx1"/>
                </a:solidFill>
                <a:latin typeface="Calibri" panose="020F0502020204030204" pitchFamily="34" charset="0"/>
                <a:cs typeface="Calibri" panose="020F0502020204030204" pitchFamily="34" charset="0"/>
              </a:rPr>
              <a:t>Ιστορικό Τραυματικών Συμβάντων</a:t>
            </a:r>
            <a:r>
              <a:rPr lang="el-GR" sz="2000" dirty="0">
                <a:solidFill>
                  <a:schemeClr val="tx1"/>
                </a:solidFill>
                <a:latin typeface="Calibri" panose="020F0502020204030204" pitchFamily="34" charset="0"/>
                <a:cs typeface="Calibri" panose="020F0502020204030204" pitchFamily="34" charset="0"/>
              </a:rPr>
              <a:t>: Παιδιά και νέοι με γνωστό ιστορικό εμπειρίας ενός ή περισσότερων δυνητικά τραυματικών γεγονότων (π.χ. σεξουαλική ή σωματική κακοποίηση, βία συντρόφων, εκφοβισμό, πυροβολισμό, άλλα τραυματικά γεγονότα στο σπίτι ή το σχολείο, τροχαίο, φυσικές καταστροφές, τραυματικός θάνατος αγαπημένου προσώπου, επίθεση ζώου, έκθεση σε πολεμικά γεγονότα κ.α.)</a:t>
            </a:r>
            <a:endParaRPr lang="el-GR" sz="2000" dirty="0">
              <a:solidFill>
                <a:schemeClr val="tx1"/>
              </a:solidFill>
              <a:latin typeface="Calibri" panose="020F0502020204030204" pitchFamily="34" charset="0"/>
              <a:cs typeface="Calibri" panose="020F0502020204030204" pitchFamily="34" charset="0"/>
            </a:endParaRPr>
          </a:p>
          <a:p>
            <a:r>
              <a:rPr lang="el-GR" sz="2000" b="1" dirty="0">
                <a:solidFill>
                  <a:srgbClr val="00B0F0"/>
                </a:solidFill>
                <a:latin typeface="Calibri" panose="020F0502020204030204" pitchFamily="34" charset="0"/>
                <a:ea typeface="+mj-ea"/>
                <a:cs typeface="Calibri" panose="020F0502020204030204" pitchFamily="34" charset="0"/>
              </a:rPr>
              <a:t>Παιδιά τα οποία εμφανίζουν σταθερά 4 και παραπάνω συμπτώματα μετατραυματικού στρες μπορούν να ωφεληθούν  από τη θεραπεία.</a:t>
            </a:r>
            <a:endParaRPr lang="el-GR" sz="2000" b="1" dirty="0">
              <a:solidFill>
                <a:srgbClr val="00B0F0"/>
              </a:solidFill>
              <a:latin typeface="Calibri" panose="020F0502020204030204" pitchFamily="34" charset="0"/>
              <a:ea typeface="+mj-ea"/>
              <a:cs typeface="Calibri" panose="020F0502020204030204" pitchFamily="34" charset="0"/>
            </a:endParaRPr>
          </a:p>
          <a:p>
            <a:r>
              <a:rPr lang="el-GR" sz="2000" b="1" dirty="0">
                <a:solidFill>
                  <a:srgbClr val="00B0F0"/>
                </a:solidFill>
                <a:latin typeface="Calibri" panose="020F0502020204030204" pitchFamily="34" charset="0"/>
                <a:ea typeface="+mj-ea"/>
                <a:cs typeface="Calibri" panose="020F0502020204030204" pitchFamily="34" charset="0"/>
              </a:rPr>
              <a:t>Η TF-CBT μπορεί να χρησιμοποιηθεί επιτυχώς με τραυματισμένα παιδιά με συνυπάρχουσες δυσκολίες όπως η ΔΕΠΥ, η εναντιωματική προκλητική διαταραχή και η διαταραχή συμπεριφοράς.</a:t>
            </a:r>
            <a:endParaRPr lang="el-GR" sz="2000" b="1" dirty="0">
              <a:solidFill>
                <a:srgbClr val="00B0F0"/>
              </a:solidFill>
              <a:latin typeface="Calibri" panose="020F0502020204030204" pitchFamily="34" charset="0"/>
              <a:ea typeface="+mj-ea"/>
              <a:cs typeface="Calibri" panose="020F0502020204030204" pitchFamily="34" charset="0"/>
            </a:endParaRPr>
          </a:p>
          <a:p>
            <a:endParaRPr lang="el-GR" sz="2000" b="1" dirty="0">
              <a:solidFill>
                <a:srgbClr val="00B0F0"/>
              </a:solidFill>
              <a:latin typeface="Calibri" panose="020F0502020204030204" pitchFamily="34" charset="0"/>
              <a:ea typeface="+mj-ea"/>
              <a:cs typeface="Calibri" panose="020F0502020204030204" pitchFamily="34"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464916" y="370390"/>
            <a:ext cx="11262167" cy="6366076"/>
          </a:xfrm>
        </p:spPr>
        <p:txBody>
          <a:bodyPr>
            <a:normAutofit/>
          </a:bodyPr>
          <a:lstStyle/>
          <a:p>
            <a:pPr marL="0" indent="0">
              <a:buNone/>
            </a:pPr>
            <a:r>
              <a:rPr lang="el-GR" dirty="0"/>
              <a:t>                                     </a:t>
            </a:r>
            <a:r>
              <a:rPr lang="el-GR" sz="2400" b="1" dirty="0">
                <a:solidFill>
                  <a:schemeClr val="accent1"/>
                </a:solidFill>
                <a:latin typeface="+mj-lt"/>
                <a:ea typeface="+mj-ea"/>
                <a:cs typeface="+mj-cs"/>
              </a:rPr>
              <a:t>Σε ποιους </a:t>
            </a:r>
            <a:r>
              <a:rPr lang="el-GR" sz="2400" b="1" u="sng" dirty="0">
                <a:solidFill>
                  <a:schemeClr val="accent1"/>
                </a:solidFill>
                <a:latin typeface="+mj-lt"/>
                <a:ea typeface="+mj-ea"/>
                <a:cs typeface="+mj-cs"/>
              </a:rPr>
              <a:t>ΔΕΝ</a:t>
            </a:r>
            <a:r>
              <a:rPr lang="el-GR" sz="2400" b="1" dirty="0">
                <a:solidFill>
                  <a:schemeClr val="accent1"/>
                </a:solidFill>
                <a:latin typeface="+mj-lt"/>
                <a:ea typeface="+mj-ea"/>
                <a:cs typeface="+mj-cs"/>
              </a:rPr>
              <a:t> εφαρμόζουμε τη </a:t>
            </a:r>
            <a:r>
              <a:rPr lang="en-US" sz="2400" b="1" dirty="0">
                <a:solidFill>
                  <a:schemeClr val="accent1"/>
                </a:solidFill>
                <a:latin typeface="+mj-lt"/>
                <a:ea typeface="+mj-ea"/>
                <a:cs typeface="+mj-cs"/>
              </a:rPr>
              <a:t>TF-CBT</a:t>
            </a:r>
            <a:r>
              <a:rPr lang="el-GR" sz="2400" b="1" dirty="0">
                <a:solidFill>
                  <a:schemeClr val="accent1"/>
                </a:solidFill>
                <a:latin typeface="+mj-lt"/>
                <a:ea typeface="+mj-ea"/>
                <a:cs typeface="+mj-cs"/>
              </a:rPr>
              <a:t>;</a:t>
            </a:r>
            <a:endParaRPr lang="el-GR" sz="2400" b="1" dirty="0">
              <a:solidFill>
                <a:schemeClr val="accent1"/>
              </a:solidFill>
              <a:latin typeface="+mj-lt"/>
              <a:ea typeface="+mj-ea"/>
              <a:cs typeface="+mj-cs"/>
            </a:endParaRPr>
          </a:p>
          <a:p>
            <a:pPr marL="0" indent="0">
              <a:buNone/>
            </a:pPr>
            <a:r>
              <a:rPr lang="el-GR" sz="2400" b="1" dirty="0">
                <a:solidFill>
                  <a:schemeClr val="accent1"/>
                </a:solidFill>
                <a:latin typeface="+mj-lt"/>
                <a:ea typeface="+mj-ea"/>
                <a:cs typeface="+mj-cs"/>
              </a:rPr>
              <a:t>             </a:t>
            </a:r>
            <a:endParaRPr lang="el-GR" sz="2400" b="1" dirty="0">
              <a:solidFill>
                <a:schemeClr val="accent1"/>
              </a:solidFill>
              <a:latin typeface="+mj-lt"/>
              <a:ea typeface="+mj-ea"/>
              <a:cs typeface="+mj-cs"/>
            </a:endParaRPr>
          </a:p>
          <a:p>
            <a:r>
              <a:rPr lang="el-GR" sz="2000" dirty="0">
                <a:solidFill>
                  <a:schemeClr val="tx1"/>
                </a:solidFill>
                <a:latin typeface="Calibri" panose="020F0502020204030204" pitchFamily="34" charset="0"/>
                <a:cs typeface="Calibri" panose="020F0502020204030204" pitchFamily="34" charset="0"/>
              </a:rPr>
              <a:t>Σε παιδιά </a:t>
            </a:r>
            <a:r>
              <a:rPr lang="el-GR" sz="2000" u="sng" dirty="0">
                <a:solidFill>
                  <a:schemeClr val="tx1"/>
                </a:solidFill>
                <a:latin typeface="Calibri" panose="020F0502020204030204" pitchFamily="34" charset="0"/>
                <a:cs typeface="Calibri" panose="020F0502020204030204" pitchFamily="34" charset="0"/>
              </a:rPr>
              <a:t>χωρίς </a:t>
            </a:r>
            <a:r>
              <a:rPr lang="el-GR" sz="2000" dirty="0">
                <a:solidFill>
                  <a:schemeClr val="tx1"/>
                </a:solidFill>
                <a:latin typeface="Calibri" panose="020F0502020204030204" pitchFamily="34" charset="0"/>
                <a:cs typeface="Calibri" panose="020F0502020204030204" pitchFamily="34" charset="0"/>
              </a:rPr>
              <a:t>ιστορικό τραυματικών γεγονότων </a:t>
            </a:r>
            <a:endParaRPr lang="en-US" sz="2000" dirty="0">
              <a:solidFill>
                <a:schemeClr val="tx1"/>
              </a:solidFill>
              <a:latin typeface="Calibri" panose="020F0502020204030204" pitchFamily="34" charset="0"/>
              <a:cs typeface="Calibri" panose="020F0502020204030204" pitchFamily="34" charset="0"/>
            </a:endParaRPr>
          </a:p>
          <a:p>
            <a:r>
              <a:rPr lang="el-GR" sz="2000" dirty="0">
                <a:solidFill>
                  <a:schemeClr val="tx1"/>
                </a:solidFill>
                <a:latin typeface="Calibri" panose="020F0502020204030204" pitchFamily="34" charset="0"/>
                <a:cs typeface="Calibri" panose="020F0502020204030204" pitchFamily="34" charset="0"/>
              </a:rPr>
              <a:t>Όταν δεν υπάρχει πρόβλημα ψυχικής υγείας που σχετίζεται με τραύμα</a:t>
            </a:r>
            <a:r>
              <a:rPr lang="en-US" sz="2000" dirty="0">
                <a:solidFill>
                  <a:schemeClr val="tx1"/>
                </a:solidFill>
                <a:latin typeface="Calibri" panose="020F0502020204030204" pitchFamily="34" charset="0"/>
                <a:cs typeface="Calibri" panose="020F0502020204030204" pitchFamily="34" charset="0"/>
              </a:rPr>
              <a:t> </a:t>
            </a:r>
            <a:r>
              <a:rPr lang="el-GR" sz="2000" dirty="0">
                <a:solidFill>
                  <a:schemeClr val="tx1"/>
                </a:solidFill>
                <a:latin typeface="Calibri" panose="020F0502020204030204" pitchFamily="34" charset="0"/>
                <a:cs typeface="Calibri" panose="020F0502020204030204" pitchFamily="34" charset="0"/>
              </a:rPr>
              <a:t>(πχ. λόγω ψυχικής ανθεκτικότητας, επιτυχούς αντιμετώπισης) </a:t>
            </a:r>
            <a:endParaRPr lang="el-GR" sz="2000" dirty="0">
              <a:solidFill>
                <a:schemeClr val="tx1"/>
              </a:solidFill>
              <a:latin typeface="Calibri" panose="020F0502020204030204" pitchFamily="34" charset="0"/>
              <a:cs typeface="Calibri" panose="020F0502020204030204" pitchFamily="34" charset="0"/>
            </a:endParaRPr>
          </a:p>
          <a:p>
            <a:r>
              <a:rPr lang="el-GR" sz="2000" dirty="0">
                <a:solidFill>
                  <a:schemeClr val="tx1"/>
                </a:solidFill>
                <a:latin typeface="Calibri" panose="020F0502020204030204" pitchFamily="34" charset="0"/>
                <a:cs typeface="Calibri" panose="020F0502020204030204" pitchFamily="34" charset="0"/>
              </a:rPr>
              <a:t>Σε περιπτώσεις σοβαρής νοητικής αναπηρίας, νευρογνωστικής αναπηρίας, νευροαναπτυξιακής διαταραχής, διαταραχής του φάσματος του αυτισμού ή άλλων προβλημάτων που καθιστούν αδύνατο για κάποιον να επωφεληθεί από μια γνωστική θεραπεία.</a:t>
            </a:r>
            <a:endParaRPr lang="el-GR" sz="2000" dirty="0">
              <a:solidFill>
                <a:schemeClr val="tx1"/>
              </a:solidFill>
              <a:latin typeface="Calibri" panose="020F0502020204030204" pitchFamily="34" charset="0"/>
              <a:cs typeface="Calibri" panose="020F0502020204030204" pitchFamily="34" charset="0"/>
            </a:endParaRPr>
          </a:p>
          <a:p>
            <a:pPr marL="0" indent="0" algn="ctr">
              <a:buNone/>
            </a:pPr>
            <a:r>
              <a:rPr lang="el-GR" sz="2000" dirty="0">
                <a:solidFill>
                  <a:schemeClr val="tx1"/>
                </a:solidFill>
                <a:latin typeface="Calibri" panose="020F0502020204030204" pitchFamily="34" charset="0"/>
                <a:cs typeface="Calibri" panose="020F0502020204030204" pitchFamily="34" charset="0"/>
              </a:rPr>
              <a:t> </a:t>
            </a:r>
            <a:endParaRPr lang="el-GR" sz="2000" dirty="0">
              <a:solidFill>
                <a:schemeClr val="tx1"/>
              </a:solidFill>
              <a:latin typeface="Calibri" panose="020F0502020204030204" pitchFamily="34" charset="0"/>
              <a:cs typeface="Calibri" panose="020F0502020204030204" pitchFamily="34" charset="0"/>
            </a:endParaRPr>
          </a:p>
          <a:p>
            <a:pPr marL="0" indent="0" algn="ctr">
              <a:buNone/>
            </a:pPr>
            <a:r>
              <a:rPr lang="el-GR" sz="2000" b="1" dirty="0">
                <a:solidFill>
                  <a:schemeClr val="accent1"/>
                </a:solidFill>
                <a:latin typeface="Calibri" panose="020F0502020204030204" pitchFamily="34" charset="0"/>
                <a:cs typeface="Calibri" panose="020F0502020204030204" pitchFamily="34" charset="0"/>
              </a:rPr>
              <a:t>Ζητήματα που πρέπει να λυθούν πριν την εμπλοκή στη θεραπεία</a:t>
            </a:r>
            <a:endParaRPr lang="el-GR" sz="2000" b="1" dirty="0">
              <a:solidFill>
                <a:schemeClr val="accent1"/>
              </a:solidFill>
              <a:latin typeface="Calibri" panose="020F0502020204030204" pitchFamily="34" charset="0"/>
              <a:cs typeface="Calibri" panose="020F0502020204030204" pitchFamily="34" charset="0"/>
            </a:endParaRPr>
          </a:p>
          <a:p>
            <a:pPr marL="0" indent="0" algn="ctr">
              <a:buNone/>
            </a:pPr>
            <a:endParaRPr lang="el-GR" sz="2000" b="1" dirty="0">
              <a:solidFill>
                <a:schemeClr val="accent1"/>
              </a:solidFill>
              <a:latin typeface="Calibri" panose="020F0502020204030204" pitchFamily="34" charset="0"/>
              <a:cs typeface="Calibri" panose="020F0502020204030204" pitchFamily="34" charset="0"/>
            </a:endParaRPr>
          </a:p>
          <a:p>
            <a:pPr marL="0" indent="0">
              <a:buNone/>
            </a:pPr>
            <a:r>
              <a:rPr lang="el-GR" sz="2000" dirty="0">
                <a:solidFill>
                  <a:schemeClr val="tx1"/>
                </a:solidFill>
                <a:latin typeface="Calibri" panose="020F0502020204030204" pitchFamily="34" charset="0"/>
                <a:cs typeface="Calibri" panose="020F0502020204030204" pitchFamily="34" charset="0"/>
              </a:rPr>
              <a:t>               </a:t>
            </a:r>
            <a:r>
              <a:rPr lang="el-GR" sz="2000" b="1" dirty="0">
                <a:solidFill>
                  <a:srgbClr val="00B0F0"/>
                </a:solidFill>
                <a:latin typeface="Calibri" panose="020F0502020204030204" pitchFamily="34" charset="0"/>
                <a:cs typeface="Calibri" panose="020F0502020204030204" pitchFamily="34" charset="0"/>
              </a:rPr>
              <a:t>Η ύπαρξη ενεργού αυτοκτονικού ιδεασμού</a:t>
            </a:r>
            <a:endParaRPr lang="el-GR" sz="2000" b="1" dirty="0">
              <a:solidFill>
                <a:srgbClr val="00B0F0"/>
              </a:solidFill>
              <a:latin typeface="Calibri" panose="020F0502020204030204" pitchFamily="34" charset="0"/>
              <a:cs typeface="Calibri" panose="020F0502020204030204" pitchFamily="34" charset="0"/>
            </a:endParaRPr>
          </a:p>
          <a:p>
            <a:pPr marL="0" indent="0">
              <a:buNone/>
            </a:pPr>
            <a:r>
              <a:rPr lang="el-GR" sz="2000" b="1" dirty="0">
                <a:solidFill>
                  <a:srgbClr val="00B0F0"/>
                </a:solidFill>
                <a:latin typeface="Calibri" panose="020F0502020204030204" pitchFamily="34" charset="0"/>
                <a:cs typeface="Calibri" panose="020F0502020204030204" pitchFamily="34" charset="0"/>
              </a:rPr>
              <a:t>               Ζητήματα σωματικής ασφάλειας</a:t>
            </a:r>
            <a:endParaRPr lang="el-GR" sz="2000" b="1" dirty="0">
              <a:solidFill>
                <a:srgbClr val="00B0F0"/>
              </a:solidFill>
              <a:latin typeface="Calibri" panose="020F0502020204030204" pitchFamily="34" charset="0"/>
              <a:cs typeface="Calibri" panose="020F0502020204030204" pitchFamily="34" charset="0"/>
            </a:endParaRPr>
          </a:p>
          <a:p>
            <a:pPr marL="0" indent="0">
              <a:buNone/>
            </a:pPr>
            <a:r>
              <a:rPr lang="el-GR" sz="2000" b="1" dirty="0">
                <a:solidFill>
                  <a:srgbClr val="00B0F0"/>
                </a:solidFill>
                <a:latin typeface="Calibri" panose="020F0502020204030204" pitchFamily="34" charset="0"/>
                <a:cs typeface="Calibri" panose="020F0502020204030204" pitchFamily="34" charset="0"/>
              </a:rPr>
              <a:t>               Η εμπλοκή με ναρκωτικές ουσίες</a:t>
            </a:r>
            <a:endParaRPr lang="el-GR" sz="2000" b="1" dirty="0">
              <a:solidFill>
                <a:srgbClr val="00B0F0"/>
              </a:solidFill>
              <a:latin typeface="Calibri" panose="020F0502020204030204" pitchFamily="34" charset="0"/>
              <a:cs typeface="Calibri" panose="020F0502020204030204" pitchFamily="34" charset="0"/>
            </a:endParaRPr>
          </a:p>
          <a:p>
            <a:pPr marL="0" indent="0">
              <a:buNone/>
            </a:pPr>
            <a:r>
              <a:rPr lang="el-GR" sz="2000" b="1" dirty="0">
                <a:solidFill>
                  <a:srgbClr val="00B0F0"/>
                </a:solidFill>
                <a:latin typeface="Calibri" panose="020F0502020204030204" pitchFamily="34" charset="0"/>
                <a:cs typeface="Calibri" panose="020F0502020204030204" pitchFamily="34" charset="0"/>
              </a:rPr>
              <a:t>               Σοβαρά προβλήματα διασπαστικής-επιθετικής συμπεριφοράς</a:t>
            </a:r>
            <a:endParaRPr lang="el-GR" sz="2000" b="1" dirty="0">
              <a:solidFill>
                <a:srgbClr val="00B0F0"/>
              </a:solidFill>
              <a:latin typeface="Calibri" panose="020F0502020204030204" pitchFamily="34" charset="0"/>
              <a:cs typeface="Calibri" panose="020F0502020204030204" pitchFamily="34"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486137" y="335665"/>
            <a:ext cx="11308466" cy="6285053"/>
          </a:xfrm>
        </p:spPr>
        <p:txBody>
          <a:bodyPr/>
          <a:lstStyle/>
          <a:p>
            <a:pPr marL="0" indent="0">
              <a:buNone/>
            </a:pPr>
            <a:r>
              <a:rPr lang="el-GR" dirty="0"/>
              <a:t>                                     </a:t>
            </a:r>
            <a:r>
              <a:rPr lang="el-GR" sz="2400" b="1" dirty="0">
                <a:solidFill>
                  <a:schemeClr val="accent1"/>
                </a:solidFill>
                <a:latin typeface="+mj-lt"/>
                <a:ea typeface="+mj-ea"/>
                <a:cs typeface="+mj-cs"/>
              </a:rPr>
              <a:t>Η </a:t>
            </a:r>
            <a:r>
              <a:rPr lang="en-US" sz="2400" b="1" dirty="0">
                <a:solidFill>
                  <a:schemeClr val="accent1"/>
                </a:solidFill>
                <a:latin typeface="+mj-lt"/>
                <a:ea typeface="+mj-ea"/>
                <a:cs typeface="+mj-cs"/>
              </a:rPr>
              <a:t>TF-CBT </a:t>
            </a:r>
            <a:r>
              <a:rPr lang="el-GR" sz="2400" b="1" dirty="0">
                <a:solidFill>
                  <a:schemeClr val="accent1"/>
                </a:solidFill>
                <a:latin typeface="+mj-lt"/>
                <a:ea typeface="+mj-ea"/>
                <a:cs typeface="+mj-cs"/>
              </a:rPr>
              <a:t>στην εφαρμογή της</a:t>
            </a:r>
            <a:endParaRPr lang="el-GR" sz="2400" b="1" dirty="0">
              <a:solidFill>
                <a:schemeClr val="accent1"/>
              </a:solidFill>
              <a:latin typeface="+mj-lt"/>
              <a:ea typeface="+mj-ea"/>
              <a:cs typeface="+mj-cs"/>
            </a:endParaRPr>
          </a:p>
          <a:p>
            <a:r>
              <a:rPr lang="el-GR" sz="2400" b="1" dirty="0">
                <a:solidFill>
                  <a:schemeClr val="accent1"/>
                </a:solidFill>
                <a:latin typeface="+mj-lt"/>
                <a:ea typeface="+mj-ea"/>
                <a:cs typeface="+mj-cs"/>
              </a:rPr>
              <a:t>            </a:t>
            </a:r>
            <a:endParaRPr lang="el-GR" sz="2400" b="1" dirty="0">
              <a:solidFill>
                <a:schemeClr val="accent1"/>
              </a:solidFill>
              <a:latin typeface="+mj-lt"/>
              <a:ea typeface="+mj-ea"/>
              <a:cs typeface="+mj-cs"/>
            </a:endParaRPr>
          </a:p>
          <a:p>
            <a:r>
              <a:rPr lang="el-GR" sz="2000" dirty="0">
                <a:solidFill>
                  <a:schemeClr val="tx1"/>
                </a:solidFill>
                <a:latin typeface="Calibri" panose="020F0502020204030204" pitchFamily="34" charset="0"/>
                <a:cs typeface="Calibri" panose="020F0502020204030204" pitchFamily="34" charset="0"/>
              </a:rPr>
              <a:t>Ιδανικά οι συνεδρίες γίνονται με εβδομαδιαία συχνότητα και διάρκεια 60-90 λεπτών.</a:t>
            </a:r>
            <a:endParaRPr lang="el-GR" sz="2000" dirty="0">
              <a:solidFill>
                <a:schemeClr val="tx1"/>
              </a:solidFill>
              <a:latin typeface="Calibri" panose="020F0502020204030204" pitchFamily="34" charset="0"/>
              <a:cs typeface="Calibri" panose="020F0502020204030204" pitchFamily="34" charset="0"/>
            </a:endParaRPr>
          </a:p>
          <a:p>
            <a:r>
              <a:rPr lang="el-GR" sz="2000" b="1" dirty="0">
                <a:solidFill>
                  <a:srgbClr val="00B0F0"/>
                </a:solidFill>
                <a:latin typeface="Calibri" panose="020F0502020204030204" pitchFamily="34" charset="0"/>
                <a:cs typeface="Calibri" panose="020F0502020204030204" pitchFamily="34" charset="0"/>
              </a:rPr>
              <a:t>Μπορούν να διεξάγονται πιο συχνά (π.χ. 2 συνεδρίες την εβδομάδα), αλλά δεν πρέπει να γίνονται λιγότερο συχνά (π.χ. 1 συνεδρία κάθε 2-3 εβδομάδες).</a:t>
            </a:r>
            <a:endParaRPr lang="el-GR" sz="2000" b="1" dirty="0">
              <a:solidFill>
                <a:srgbClr val="00B0F0"/>
              </a:solidFill>
              <a:latin typeface="Calibri" panose="020F0502020204030204" pitchFamily="34" charset="0"/>
              <a:cs typeface="Calibri" panose="020F0502020204030204" pitchFamily="34" charset="0"/>
            </a:endParaRPr>
          </a:p>
          <a:p>
            <a:pPr algn="l"/>
            <a:r>
              <a:rPr lang="el-GR" sz="2000" b="1" dirty="0">
                <a:solidFill>
                  <a:srgbClr val="00B0F0"/>
                </a:solidFill>
                <a:latin typeface="Calibri" panose="020F0502020204030204" pitchFamily="34" charset="0"/>
                <a:cs typeface="Calibri" panose="020F0502020204030204" pitchFamily="34" charset="0"/>
              </a:rPr>
              <a:t>Διάρκεια Θεραπείας: έχει βρεθεί ότι είναι αποτελεσματικό σε μόλις 8 συνεδρίες και δύναται να επεκταθεί σε έως και 25 συνεδρίες. Ωστόσο, οι περισσότερες περιπτώσεις TF-CBT θα πρέπει να ολοκληρώνονται εντός 12-20 συνεδριών θεραπείας.</a:t>
            </a:r>
            <a:endParaRPr lang="el-GR" sz="2000" b="1" dirty="0">
              <a:solidFill>
                <a:srgbClr val="00B0F0"/>
              </a:solidFill>
              <a:latin typeface="Calibri" panose="020F0502020204030204" pitchFamily="34" charset="0"/>
              <a:cs typeface="Calibri" panose="020F0502020204030204" pitchFamily="34" charset="0"/>
            </a:endParaRPr>
          </a:p>
          <a:p>
            <a:r>
              <a:rPr lang="el-GR" sz="2000" b="1" dirty="0">
                <a:solidFill>
                  <a:srgbClr val="00B0F0"/>
                </a:solidFill>
                <a:latin typeface="Calibri" panose="020F0502020204030204" pitchFamily="34" charset="0"/>
                <a:cs typeface="Calibri" panose="020F0502020204030204" pitchFamily="34" charset="0"/>
              </a:rPr>
              <a:t>Οι συνεδρίες ποικίλουν ανάλογα το περιεχόμενο, την ηλικία, το αναπτυξιακό επίπεδο και άλλους παράγοντες. </a:t>
            </a:r>
            <a:r>
              <a:rPr lang="el-GR" sz="2000" dirty="0">
                <a:solidFill>
                  <a:schemeClr val="tx1"/>
                </a:solidFill>
                <a:latin typeface="Calibri" panose="020F0502020204030204" pitchFamily="34" charset="0"/>
                <a:cs typeface="Calibri" panose="020F0502020204030204" pitchFamily="34" charset="0"/>
              </a:rPr>
              <a:t>Οι περισσότερες συνεδρίες περιλαμβάνουν </a:t>
            </a:r>
            <a:r>
              <a:rPr lang="el-GR" sz="2000" b="1" i="1" dirty="0">
                <a:solidFill>
                  <a:schemeClr val="accent6">
                    <a:lumMod val="75000"/>
                  </a:schemeClr>
                </a:solidFill>
                <a:latin typeface="Calibri" panose="020F0502020204030204" pitchFamily="34" charset="0"/>
                <a:cs typeface="Calibri" panose="020F0502020204030204" pitchFamily="34" charset="0"/>
              </a:rPr>
              <a:t>ατομικό χρόνο </a:t>
            </a:r>
            <a:r>
              <a:rPr lang="el-GR" sz="2000" dirty="0">
                <a:solidFill>
                  <a:schemeClr val="tx1"/>
                </a:solidFill>
                <a:latin typeface="Calibri" panose="020F0502020204030204" pitchFamily="34" charset="0"/>
                <a:cs typeface="Calibri" panose="020F0502020204030204" pitchFamily="34" charset="0"/>
              </a:rPr>
              <a:t>εργασίας με το παιδί, κάποιο </a:t>
            </a:r>
            <a:r>
              <a:rPr lang="el-GR" sz="2000" b="1" i="1" dirty="0">
                <a:solidFill>
                  <a:schemeClr val="accent6">
                    <a:lumMod val="75000"/>
                  </a:schemeClr>
                </a:solidFill>
                <a:latin typeface="Calibri" panose="020F0502020204030204" pitchFamily="34" charset="0"/>
                <a:cs typeface="Calibri" panose="020F0502020204030204" pitchFamily="34" charset="0"/>
              </a:rPr>
              <a:t>χρόνο εργασίας με τον γονέα/φροντιστή </a:t>
            </a:r>
            <a:r>
              <a:rPr lang="el-GR" sz="2000" dirty="0">
                <a:solidFill>
                  <a:schemeClr val="tx1"/>
                </a:solidFill>
                <a:latin typeface="Calibri" panose="020F0502020204030204" pitchFamily="34" charset="0"/>
                <a:cs typeface="Calibri" panose="020F0502020204030204" pitchFamily="34" charset="0"/>
              </a:rPr>
              <a:t>ξεχωριστά και κάποιο </a:t>
            </a:r>
            <a:r>
              <a:rPr lang="el-GR" sz="2000" b="1" i="1" dirty="0">
                <a:solidFill>
                  <a:schemeClr val="accent6">
                    <a:lumMod val="75000"/>
                  </a:schemeClr>
                </a:solidFill>
                <a:latin typeface="Calibri" panose="020F0502020204030204" pitchFamily="34" charset="0"/>
                <a:cs typeface="Calibri" panose="020F0502020204030204" pitchFamily="34" charset="0"/>
              </a:rPr>
              <a:t>χρόνο που αφιερώνεται σε συνεργασία με το παιδί και τον γονέα/φροντιστή.</a:t>
            </a:r>
            <a:endParaRPr lang="el-GR" sz="2000" b="1" i="1" dirty="0">
              <a:solidFill>
                <a:schemeClr val="accent6">
                  <a:lumMod val="75000"/>
                </a:schemeClr>
              </a:solidFill>
              <a:latin typeface="Calibri" panose="020F0502020204030204" pitchFamily="34" charset="0"/>
              <a:cs typeface="Calibri" panose="020F0502020204030204" pitchFamily="34" charset="0"/>
            </a:endParaRPr>
          </a:p>
          <a:p>
            <a:r>
              <a:rPr lang="el-GR" sz="2000" dirty="0">
                <a:solidFill>
                  <a:schemeClr val="tx1"/>
                </a:solidFill>
                <a:latin typeface="Calibri" panose="020F0502020204030204" pitchFamily="34" charset="0"/>
                <a:cs typeface="Calibri" panose="020F0502020204030204" pitchFamily="34" charset="0"/>
              </a:rPr>
              <a:t>Παρέχονται σε περιβάλλοντα γραφείου. Ωστόσο, έχει διαπιστωθεί ότι είναι αποτελεσματική όταν διεξάγεται σε σχολεία, στο σπίτι του παιδιού, σε αναδοχές, σε χώρους θεραπείας κατοικιών, ακόμη και σε καταυλισμούς προσφύγων. </a:t>
            </a:r>
            <a:r>
              <a:rPr lang="el-GR" sz="2000" u="sng" dirty="0">
                <a:solidFill>
                  <a:schemeClr val="tx1"/>
                </a:solidFill>
                <a:latin typeface="Calibri" panose="020F0502020204030204" pitchFamily="34" charset="0"/>
                <a:cs typeface="Calibri" panose="020F0502020204030204" pitchFamily="34" charset="0"/>
              </a:rPr>
              <a:t>Το πιο σημαντικό μέρος της παροχής θεραπείας είναι η διεξαγωγή TF-CBT με υψηλό βαθμό πιστότητας στο μοντέλο</a:t>
            </a:r>
            <a:r>
              <a:rPr lang="el-GR" sz="2000" dirty="0">
                <a:solidFill>
                  <a:schemeClr val="tx1"/>
                </a:solidFill>
                <a:latin typeface="Calibri" panose="020F0502020204030204" pitchFamily="34" charset="0"/>
                <a:cs typeface="Calibri" panose="020F0502020204030204" pitchFamily="34" charset="0"/>
              </a:rPr>
              <a:t>, ανεξάρτητα από το περιβάλλον θεραπείας.</a:t>
            </a:r>
            <a:endParaRPr lang="el-GR" sz="2000" dirty="0">
              <a:solidFill>
                <a:schemeClr val="tx1"/>
              </a:solidFill>
              <a:latin typeface="Calibri" panose="020F0502020204030204" pitchFamily="34" charset="0"/>
              <a:cs typeface="Calibri" panose="020F0502020204030204" pitchFamily="34"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a:xfrm>
            <a:off x="3549670" y="378712"/>
            <a:ext cx="4529462" cy="576262"/>
          </a:xfrm>
        </p:spPr>
        <p:txBody>
          <a:bodyPr>
            <a:normAutofit fontScale="90000"/>
          </a:bodyPr>
          <a:lstStyle/>
          <a:p>
            <a:r>
              <a:rPr lang="el-GR" sz="2700" b="1" dirty="0">
                <a:solidFill>
                  <a:schemeClr val="accent1"/>
                </a:solidFill>
              </a:rPr>
              <a:t>Η </a:t>
            </a:r>
            <a:r>
              <a:rPr lang="en-US" sz="2700" b="1" dirty="0">
                <a:solidFill>
                  <a:schemeClr val="accent1"/>
                </a:solidFill>
              </a:rPr>
              <a:t>TF-CBT </a:t>
            </a:r>
            <a:r>
              <a:rPr lang="el-GR" sz="2700" b="1" dirty="0">
                <a:solidFill>
                  <a:schemeClr val="accent1"/>
                </a:solidFill>
              </a:rPr>
              <a:t>στην εφαρμογή της</a:t>
            </a:r>
            <a:br>
              <a:rPr lang="el-GR" sz="3600" b="1" dirty="0">
                <a:solidFill>
                  <a:schemeClr val="accent1"/>
                </a:solidFill>
                <a:latin typeface="+mj-lt"/>
                <a:ea typeface="+mj-ea"/>
                <a:cs typeface="+mj-cs"/>
              </a:rPr>
            </a:br>
            <a:endParaRPr lang="el-GR" dirty="0"/>
          </a:p>
        </p:txBody>
      </p:sp>
      <p:sp>
        <p:nvSpPr>
          <p:cNvPr id="3" name="Θέση περιεχομένου 2"/>
          <p:cNvSpPr>
            <a:spLocks noGrp="1"/>
          </p:cNvSpPr>
          <p:nvPr>
            <p:ph sz="half" idx="2"/>
          </p:nvPr>
        </p:nvSpPr>
        <p:spPr>
          <a:xfrm>
            <a:off x="1469986" y="2268638"/>
            <a:ext cx="5254906" cy="4589362"/>
          </a:xfrm>
        </p:spPr>
        <p:txBody>
          <a:bodyPr>
            <a:normAutofit/>
          </a:bodyPr>
          <a:lstStyle/>
          <a:p>
            <a:pPr marL="0" indent="0">
              <a:buNone/>
            </a:pPr>
            <a:r>
              <a:rPr lang="el-GR" sz="2400" b="1" dirty="0">
                <a:solidFill>
                  <a:schemeClr val="accent1"/>
                </a:solidFill>
                <a:latin typeface="+mj-lt"/>
                <a:ea typeface="+mj-ea"/>
                <a:cs typeface="+mj-cs"/>
              </a:rPr>
              <a:t>       </a:t>
            </a:r>
            <a:endParaRPr lang="el-GR" sz="2400" b="1" dirty="0">
              <a:solidFill>
                <a:schemeClr val="accent1"/>
              </a:solidFill>
              <a:latin typeface="+mj-lt"/>
              <a:ea typeface="+mj-ea"/>
              <a:cs typeface="+mj-cs"/>
            </a:endParaRPr>
          </a:p>
          <a:p>
            <a:pPr marL="0" indent="0">
              <a:buNone/>
            </a:pPr>
            <a:r>
              <a:rPr lang="el-GR" sz="2400" b="1" dirty="0">
                <a:solidFill>
                  <a:schemeClr val="accent1"/>
                </a:solidFill>
                <a:latin typeface="+mj-lt"/>
                <a:ea typeface="+mj-ea"/>
                <a:cs typeface="+mj-cs"/>
              </a:rPr>
              <a:t>   </a:t>
            </a:r>
            <a:endParaRPr lang="el-GR" sz="2400" b="1" dirty="0">
              <a:solidFill>
                <a:schemeClr val="accent1"/>
              </a:solidFill>
              <a:latin typeface="+mj-lt"/>
              <a:ea typeface="+mj-ea"/>
              <a:cs typeface="+mj-cs"/>
            </a:endParaRPr>
          </a:p>
          <a:p>
            <a:pPr marL="457200" indent="-457200">
              <a:buFont typeface="+mj-lt"/>
              <a:buAutoNum type="arabicPeriod"/>
            </a:pPr>
            <a:r>
              <a:rPr lang="el-GR" sz="2000" dirty="0">
                <a:solidFill>
                  <a:schemeClr val="tx1"/>
                </a:solidFill>
                <a:latin typeface="Calibri" panose="020F0502020204030204" pitchFamily="34" charset="0"/>
                <a:cs typeface="Calibri" panose="020F0502020204030204" pitchFamily="34" charset="0"/>
              </a:rPr>
              <a:t>Θεμέλια της </a:t>
            </a:r>
            <a:r>
              <a:rPr lang="en-US" sz="2000" dirty="0">
                <a:solidFill>
                  <a:schemeClr val="tx1"/>
                </a:solidFill>
                <a:latin typeface="Calibri" panose="020F0502020204030204" pitchFamily="34" charset="0"/>
                <a:cs typeface="Calibri" panose="020F0502020204030204" pitchFamily="34" charset="0"/>
              </a:rPr>
              <a:t>TF-CBT</a:t>
            </a:r>
            <a:endParaRPr lang="en-US" sz="2000" dirty="0">
              <a:solidFill>
                <a:schemeClr val="tx1"/>
              </a:solidFill>
              <a:latin typeface="Calibri" panose="020F0502020204030204" pitchFamily="34" charset="0"/>
              <a:cs typeface="Calibri" panose="020F0502020204030204" pitchFamily="34" charset="0"/>
            </a:endParaRPr>
          </a:p>
          <a:p>
            <a:pPr marL="457200" indent="-457200">
              <a:buFont typeface="+mj-lt"/>
              <a:buAutoNum type="arabicPeriod"/>
            </a:pPr>
            <a:r>
              <a:rPr lang="el-GR" sz="2000" dirty="0">
                <a:solidFill>
                  <a:schemeClr val="tx1"/>
                </a:solidFill>
                <a:latin typeface="Calibri" panose="020F0502020204030204" pitchFamily="34" charset="0"/>
                <a:cs typeface="Calibri" panose="020F0502020204030204" pitchFamily="34" charset="0"/>
              </a:rPr>
              <a:t>Ψυχοεκπαίδευση</a:t>
            </a:r>
            <a:endParaRPr lang="el-GR" sz="2000" dirty="0">
              <a:solidFill>
                <a:schemeClr val="tx1"/>
              </a:solidFill>
              <a:latin typeface="Calibri" panose="020F0502020204030204" pitchFamily="34" charset="0"/>
              <a:cs typeface="Calibri" panose="020F0502020204030204" pitchFamily="34" charset="0"/>
            </a:endParaRPr>
          </a:p>
          <a:p>
            <a:pPr marL="457200" indent="-457200">
              <a:buFont typeface="+mj-lt"/>
              <a:buAutoNum type="arabicPeriod"/>
            </a:pPr>
            <a:r>
              <a:rPr lang="el-GR" sz="2000" dirty="0">
                <a:solidFill>
                  <a:schemeClr val="tx1"/>
                </a:solidFill>
                <a:latin typeface="Calibri" panose="020F0502020204030204" pitchFamily="34" charset="0"/>
                <a:cs typeface="Calibri" panose="020F0502020204030204" pitchFamily="34" charset="0"/>
              </a:rPr>
              <a:t>Γονικές δεξιότητες</a:t>
            </a:r>
            <a:endParaRPr lang="el-GR" sz="2000" dirty="0">
              <a:solidFill>
                <a:schemeClr val="tx1"/>
              </a:solidFill>
              <a:latin typeface="Calibri" panose="020F0502020204030204" pitchFamily="34" charset="0"/>
              <a:cs typeface="Calibri" panose="020F0502020204030204" pitchFamily="34" charset="0"/>
            </a:endParaRPr>
          </a:p>
          <a:p>
            <a:pPr marL="457200" indent="-457200">
              <a:buFont typeface="+mj-lt"/>
              <a:buAutoNum type="arabicPeriod"/>
            </a:pPr>
            <a:r>
              <a:rPr lang="el-GR" sz="2000" dirty="0">
                <a:solidFill>
                  <a:schemeClr val="tx1"/>
                </a:solidFill>
                <a:latin typeface="Calibri" panose="020F0502020204030204" pitchFamily="34" charset="0"/>
                <a:cs typeface="Calibri" panose="020F0502020204030204" pitchFamily="34" charset="0"/>
              </a:rPr>
              <a:t>Χαλάρωση</a:t>
            </a:r>
            <a:endParaRPr lang="el-GR" sz="2000" dirty="0">
              <a:solidFill>
                <a:schemeClr val="tx1"/>
              </a:solidFill>
              <a:latin typeface="Calibri" panose="020F0502020204030204" pitchFamily="34" charset="0"/>
              <a:cs typeface="Calibri" panose="020F0502020204030204" pitchFamily="34" charset="0"/>
            </a:endParaRPr>
          </a:p>
          <a:p>
            <a:pPr marL="457200" indent="-457200">
              <a:buFont typeface="+mj-lt"/>
              <a:buAutoNum type="arabicPeriod"/>
            </a:pPr>
            <a:r>
              <a:rPr lang="el-GR" sz="2000" dirty="0">
                <a:solidFill>
                  <a:schemeClr val="tx1"/>
                </a:solidFill>
                <a:latin typeface="Calibri" panose="020F0502020204030204" pitchFamily="34" charset="0"/>
                <a:cs typeface="Calibri" panose="020F0502020204030204" pitchFamily="34" charset="0"/>
              </a:rPr>
              <a:t>Συναισθηματική διαμόρφωση</a:t>
            </a:r>
            <a:endParaRPr lang="el-GR" sz="2000" dirty="0">
              <a:solidFill>
                <a:schemeClr val="tx1"/>
              </a:solidFill>
              <a:latin typeface="Calibri" panose="020F0502020204030204" pitchFamily="34" charset="0"/>
              <a:cs typeface="Calibri" panose="020F0502020204030204" pitchFamily="34" charset="0"/>
            </a:endParaRPr>
          </a:p>
        </p:txBody>
      </p:sp>
      <p:sp>
        <p:nvSpPr>
          <p:cNvPr id="6" name="Θέση κειμένου 5"/>
          <p:cNvSpPr>
            <a:spLocks noGrp="1"/>
          </p:cNvSpPr>
          <p:nvPr>
            <p:ph type="body" sz="quarter" idx="3"/>
          </p:nvPr>
        </p:nvSpPr>
        <p:spPr>
          <a:xfrm>
            <a:off x="2071868" y="1460611"/>
            <a:ext cx="9109671" cy="576262"/>
          </a:xfrm>
        </p:spPr>
        <p:txBody>
          <a:bodyPr/>
          <a:lstStyle/>
          <a:p>
            <a:r>
              <a:rPr lang="el-GR" sz="2000" b="1" i="1" dirty="0">
                <a:solidFill>
                  <a:srgbClr val="00B0F0"/>
                </a:solidFill>
                <a:latin typeface="Calibri" panose="020F0502020204030204" pitchFamily="34" charset="0"/>
                <a:cs typeface="Calibri" panose="020F0502020204030204" pitchFamily="34" charset="0"/>
              </a:rPr>
              <a:t>Οι ενότητες στις οποίες εκπαιδεύεται ο επαγγελματίας ψυχικής υγείας είναι 11</a:t>
            </a:r>
            <a:r>
              <a:rPr lang="el-GR" sz="2000" b="1" i="1" dirty="0">
                <a:solidFill>
                  <a:schemeClr val="tx1"/>
                </a:solidFill>
                <a:latin typeface="Calibri" panose="020F0502020204030204" pitchFamily="34" charset="0"/>
                <a:cs typeface="Calibri" panose="020F0502020204030204" pitchFamily="34" charset="0"/>
              </a:rPr>
              <a:t>:</a:t>
            </a:r>
            <a:endParaRPr lang="el-GR" sz="2000" b="1" i="1" dirty="0">
              <a:solidFill>
                <a:schemeClr val="tx1"/>
              </a:solidFill>
              <a:latin typeface="Calibri" panose="020F0502020204030204" pitchFamily="34" charset="0"/>
              <a:cs typeface="Calibri" panose="020F0502020204030204" pitchFamily="34" charset="0"/>
            </a:endParaRPr>
          </a:p>
        </p:txBody>
      </p:sp>
      <p:sp>
        <p:nvSpPr>
          <p:cNvPr id="7" name="Θέση περιεχομένου 6"/>
          <p:cNvSpPr>
            <a:spLocks noGrp="1"/>
          </p:cNvSpPr>
          <p:nvPr>
            <p:ph sz="quarter" idx="4"/>
          </p:nvPr>
        </p:nvSpPr>
        <p:spPr>
          <a:xfrm>
            <a:off x="7166957" y="2545738"/>
            <a:ext cx="4731818" cy="4312262"/>
          </a:xfrm>
        </p:spPr>
        <p:txBody>
          <a:bodyPr>
            <a:normAutofit/>
          </a:bodyPr>
          <a:lstStyle/>
          <a:p>
            <a:pPr marL="0" indent="0">
              <a:buNone/>
            </a:pPr>
            <a:endParaRPr lang="el-GR" dirty="0"/>
          </a:p>
          <a:p>
            <a:pPr>
              <a:buFont typeface="+mj-lt"/>
              <a:buAutoNum type="arabicPeriod" startAt="6"/>
            </a:pPr>
            <a:r>
              <a:rPr lang="el-GR" sz="2000" dirty="0">
                <a:solidFill>
                  <a:schemeClr val="tx1"/>
                </a:solidFill>
                <a:latin typeface="Calibri" panose="020F0502020204030204" pitchFamily="34" charset="0"/>
                <a:cs typeface="Calibri" panose="020F0502020204030204" pitchFamily="34" charset="0"/>
              </a:rPr>
              <a:t>Γνωστική αντιμετώπιση</a:t>
            </a:r>
            <a:endParaRPr lang="el-GR" sz="2000" dirty="0">
              <a:solidFill>
                <a:schemeClr val="tx1"/>
              </a:solidFill>
              <a:latin typeface="Calibri" panose="020F0502020204030204" pitchFamily="34" charset="0"/>
              <a:cs typeface="Calibri" panose="020F0502020204030204" pitchFamily="34" charset="0"/>
            </a:endParaRPr>
          </a:p>
          <a:p>
            <a:pPr>
              <a:buFont typeface="+mj-lt"/>
              <a:buAutoNum type="arabicPeriod" startAt="6"/>
            </a:pPr>
            <a:r>
              <a:rPr lang="el-GR" sz="2000" dirty="0">
                <a:solidFill>
                  <a:schemeClr val="tx1"/>
                </a:solidFill>
                <a:latin typeface="Calibri" panose="020F0502020204030204" pitchFamily="34" charset="0"/>
                <a:cs typeface="Calibri" panose="020F0502020204030204" pitchFamily="34" charset="0"/>
              </a:rPr>
              <a:t>Αφήγηση και επεξεργασία τραύματος Ι</a:t>
            </a:r>
            <a:endParaRPr lang="el-GR" sz="2000" dirty="0">
              <a:solidFill>
                <a:schemeClr val="tx1"/>
              </a:solidFill>
              <a:latin typeface="Calibri" panose="020F0502020204030204" pitchFamily="34" charset="0"/>
              <a:cs typeface="Calibri" panose="020F0502020204030204" pitchFamily="34" charset="0"/>
            </a:endParaRPr>
          </a:p>
          <a:p>
            <a:pPr>
              <a:buFont typeface="+mj-lt"/>
              <a:buAutoNum type="arabicPeriod" startAt="6"/>
            </a:pPr>
            <a:r>
              <a:rPr lang="el-GR" sz="2000" dirty="0">
                <a:solidFill>
                  <a:schemeClr val="tx1"/>
                </a:solidFill>
                <a:latin typeface="Calibri" panose="020F0502020204030204" pitchFamily="34" charset="0"/>
                <a:cs typeface="Calibri" panose="020F0502020204030204" pitchFamily="34" charset="0"/>
              </a:rPr>
              <a:t>Αφήγηση και επεξεργασία τραύματος ΙΙ</a:t>
            </a:r>
            <a:endParaRPr lang="el-GR" sz="2000" dirty="0">
              <a:solidFill>
                <a:schemeClr val="tx1"/>
              </a:solidFill>
              <a:latin typeface="Calibri" panose="020F0502020204030204" pitchFamily="34" charset="0"/>
              <a:cs typeface="Calibri" panose="020F0502020204030204" pitchFamily="34" charset="0"/>
            </a:endParaRPr>
          </a:p>
          <a:p>
            <a:pPr>
              <a:buFont typeface="+mj-lt"/>
              <a:buAutoNum type="arabicPeriod" startAt="6"/>
            </a:pPr>
            <a:r>
              <a:rPr lang="en-US" sz="2000" dirty="0">
                <a:solidFill>
                  <a:schemeClr val="tx1"/>
                </a:solidFill>
                <a:latin typeface="Calibri" panose="020F0502020204030204" pitchFamily="34" charset="0"/>
                <a:cs typeface="Calibri" panose="020F0502020204030204" pitchFamily="34" charset="0"/>
              </a:rPr>
              <a:t>In vivo mastery</a:t>
            </a:r>
            <a:endParaRPr lang="en-US" sz="2000" dirty="0">
              <a:solidFill>
                <a:schemeClr val="tx1"/>
              </a:solidFill>
              <a:latin typeface="Calibri" panose="020F0502020204030204" pitchFamily="34" charset="0"/>
              <a:cs typeface="Calibri" panose="020F0502020204030204" pitchFamily="34" charset="0"/>
            </a:endParaRPr>
          </a:p>
          <a:p>
            <a:pPr>
              <a:buFont typeface="+mj-lt"/>
              <a:buAutoNum type="arabicPeriod" startAt="6"/>
            </a:pPr>
            <a:r>
              <a:rPr lang="el-GR" sz="2000" dirty="0">
                <a:solidFill>
                  <a:schemeClr val="tx1"/>
                </a:solidFill>
                <a:latin typeface="Calibri" panose="020F0502020204030204" pitchFamily="34" charset="0"/>
                <a:cs typeface="Calibri" panose="020F0502020204030204" pitchFamily="34" charset="0"/>
              </a:rPr>
              <a:t>Κοινές συνεδρίες γονέα- παιδιού</a:t>
            </a:r>
            <a:endParaRPr lang="el-GR" sz="2000" dirty="0">
              <a:solidFill>
                <a:schemeClr val="tx1"/>
              </a:solidFill>
              <a:latin typeface="Calibri" panose="020F0502020204030204" pitchFamily="34" charset="0"/>
              <a:cs typeface="Calibri" panose="020F0502020204030204" pitchFamily="34" charset="0"/>
            </a:endParaRPr>
          </a:p>
          <a:p>
            <a:pPr>
              <a:buFont typeface="+mj-lt"/>
              <a:buAutoNum type="arabicPeriod" startAt="6"/>
            </a:pPr>
            <a:r>
              <a:rPr lang="el-GR" sz="2000" dirty="0">
                <a:solidFill>
                  <a:schemeClr val="tx1"/>
                </a:solidFill>
                <a:latin typeface="Calibri" panose="020F0502020204030204" pitchFamily="34" charset="0"/>
                <a:cs typeface="Calibri" panose="020F0502020204030204" pitchFamily="34" charset="0"/>
              </a:rPr>
              <a:t>Ενίσχυση της ασφάλειας &amp; μελλοντικής ανάπτυξης</a:t>
            </a:r>
            <a:endParaRPr lang="el-GR" sz="2000" dirty="0">
              <a:solidFill>
                <a:schemeClr val="tx1"/>
              </a:solidFill>
              <a:latin typeface="Calibri" panose="020F0502020204030204" pitchFamily="34" charset="0"/>
              <a:cs typeface="Calibri" panose="020F0502020204030204" pitchFamily="34" charset="0"/>
            </a:endParaRPr>
          </a:p>
          <a:p>
            <a:pPr>
              <a:buFont typeface="+mj-lt"/>
              <a:buAutoNum type="arabicPeriod" startAt="6"/>
            </a:pPr>
            <a:endParaRPr lang="el-GR" sz="2000" dirty="0">
              <a:solidFill>
                <a:schemeClr val="tx1"/>
              </a:solidFill>
              <a:latin typeface="Calibri" panose="020F0502020204030204" pitchFamily="34" charset="0"/>
              <a:cs typeface="Calibri" panose="020F0502020204030204" pitchFamily="34"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Θέση περιεχομένου 9"/>
          <p:cNvSpPr>
            <a:spLocks noGrp="1"/>
          </p:cNvSpPr>
          <p:nvPr>
            <p:ph idx="1"/>
          </p:nvPr>
        </p:nvSpPr>
        <p:spPr>
          <a:xfrm>
            <a:off x="1058779" y="277791"/>
            <a:ext cx="10659979" cy="6399735"/>
          </a:xfrm>
        </p:spPr>
        <p:txBody>
          <a:bodyPr/>
          <a:lstStyle/>
          <a:p>
            <a:pPr marL="0" indent="0" algn="ctr">
              <a:buNone/>
            </a:pPr>
            <a:r>
              <a:rPr lang="el-GR" sz="2400" b="1" dirty="0">
                <a:solidFill>
                  <a:schemeClr val="accent1"/>
                </a:solidFill>
                <a:latin typeface="+mj-lt"/>
                <a:ea typeface="+mj-ea"/>
                <a:cs typeface="+mj-cs"/>
              </a:rPr>
              <a:t>Οι 3 φάσεις εφαρμογής της </a:t>
            </a:r>
            <a:r>
              <a:rPr lang="en-US" sz="2400" b="1" dirty="0">
                <a:solidFill>
                  <a:schemeClr val="accent1"/>
                </a:solidFill>
                <a:latin typeface="+mj-lt"/>
                <a:ea typeface="+mj-ea"/>
                <a:cs typeface="+mj-cs"/>
              </a:rPr>
              <a:t>TF-CBT</a:t>
            </a:r>
            <a:endParaRPr lang="en-US" sz="2400" b="1" dirty="0">
              <a:solidFill>
                <a:schemeClr val="accent1"/>
              </a:solidFill>
              <a:latin typeface="+mj-lt"/>
              <a:ea typeface="+mj-ea"/>
              <a:cs typeface="+mj-cs"/>
            </a:endParaRPr>
          </a:p>
          <a:p>
            <a:pPr marL="0" indent="0" algn="ctr">
              <a:buNone/>
            </a:pPr>
            <a:endParaRPr lang="en-US" sz="2400" b="1" dirty="0">
              <a:solidFill>
                <a:schemeClr val="accent1"/>
              </a:solidFill>
              <a:latin typeface="+mj-lt"/>
              <a:ea typeface="+mj-ea"/>
              <a:cs typeface="+mj-cs"/>
            </a:endParaRPr>
          </a:p>
          <a:p>
            <a:pPr marL="0" indent="0">
              <a:buNone/>
            </a:pPr>
            <a:endParaRPr lang="el-GR" sz="2000" b="1" dirty="0">
              <a:solidFill>
                <a:schemeClr val="bg2">
                  <a:lumMod val="50000"/>
                </a:schemeClr>
              </a:solidFill>
              <a:latin typeface="+mj-lt"/>
              <a:ea typeface="+mj-ea"/>
              <a:cs typeface="+mj-cs"/>
            </a:endParaRPr>
          </a:p>
          <a:p>
            <a:pPr marL="0" indent="0">
              <a:buNone/>
            </a:pPr>
            <a:r>
              <a:rPr lang="el-GR" sz="2000" b="1" dirty="0">
                <a:solidFill>
                  <a:schemeClr val="bg2">
                    <a:lumMod val="50000"/>
                  </a:schemeClr>
                </a:solidFill>
                <a:latin typeface="+mj-lt"/>
                <a:ea typeface="+mj-ea"/>
                <a:cs typeface="+mj-cs"/>
              </a:rPr>
              <a:t>Σταθεροποίηση</a:t>
            </a:r>
            <a:endParaRPr lang="el-GR" sz="2000" b="1" dirty="0">
              <a:solidFill>
                <a:schemeClr val="bg2">
                  <a:lumMod val="50000"/>
                </a:schemeClr>
              </a:solidFill>
              <a:latin typeface="+mj-lt"/>
              <a:ea typeface="+mj-ea"/>
              <a:cs typeface="+mj-cs"/>
            </a:endParaRPr>
          </a:p>
          <a:p>
            <a:pPr marL="0" indent="0">
              <a:buNone/>
            </a:pPr>
            <a:endParaRPr lang="el-GR" sz="2000" b="1" dirty="0">
              <a:solidFill>
                <a:schemeClr val="bg2">
                  <a:lumMod val="50000"/>
                </a:schemeClr>
              </a:solidFill>
              <a:latin typeface="+mj-lt"/>
              <a:ea typeface="+mj-ea"/>
              <a:cs typeface="+mj-cs"/>
            </a:endParaRPr>
          </a:p>
          <a:p>
            <a:pPr marL="0" indent="0">
              <a:buNone/>
            </a:pPr>
            <a:endParaRPr lang="el-GR" sz="2000" b="1" dirty="0">
              <a:solidFill>
                <a:schemeClr val="bg2">
                  <a:lumMod val="50000"/>
                </a:schemeClr>
              </a:solidFill>
              <a:latin typeface="+mj-lt"/>
              <a:ea typeface="+mj-ea"/>
              <a:cs typeface="+mj-cs"/>
            </a:endParaRPr>
          </a:p>
          <a:p>
            <a:pPr marL="0" indent="0">
              <a:buNone/>
            </a:pPr>
            <a:endParaRPr lang="el-GR" sz="2000" b="1" dirty="0">
              <a:solidFill>
                <a:schemeClr val="bg2">
                  <a:lumMod val="50000"/>
                </a:schemeClr>
              </a:solidFill>
              <a:latin typeface="+mj-lt"/>
              <a:ea typeface="+mj-ea"/>
              <a:cs typeface="+mj-cs"/>
            </a:endParaRPr>
          </a:p>
          <a:p>
            <a:pPr marL="0" indent="0">
              <a:buNone/>
            </a:pPr>
            <a:endParaRPr lang="el-GR" sz="2000" b="1" dirty="0">
              <a:solidFill>
                <a:schemeClr val="bg2">
                  <a:lumMod val="50000"/>
                </a:schemeClr>
              </a:solidFill>
              <a:latin typeface="+mj-lt"/>
              <a:ea typeface="+mj-ea"/>
              <a:cs typeface="+mj-cs"/>
            </a:endParaRPr>
          </a:p>
          <a:p>
            <a:pPr marL="0" indent="0">
              <a:buNone/>
            </a:pPr>
            <a:r>
              <a:rPr lang="el-GR" sz="2000" b="1" dirty="0">
                <a:solidFill>
                  <a:schemeClr val="bg2">
                    <a:lumMod val="50000"/>
                  </a:schemeClr>
                </a:solidFill>
                <a:latin typeface="+mj-lt"/>
                <a:ea typeface="+mj-ea"/>
                <a:cs typeface="+mj-cs"/>
              </a:rPr>
              <a:t>Αφήγηση Τραύματος</a:t>
            </a:r>
            <a:endParaRPr lang="el-GR" sz="2000" b="1" dirty="0">
              <a:solidFill>
                <a:schemeClr val="bg2">
                  <a:lumMod val="50000"/>
                </a:schemeClr>
              </a:solidFill>
              <a:latin typeface="+mj-lt"/>
              <a:ea typeface="+mj-ea"/>
              <a:cs typeface="+mj-cs"/>
            </a:endParaRPr>
          </a:p>
          <a:p>
            <a:pPr marL="0" indent="0">
              <a:buNone/>
            </a:pPr>
            <a:endParaRPr lang="el-GR" sz="2000" b="1" dirty="0">
              <a:solidFill>
                <a:schemeClr val="bg2">
                  <a:lumMod val="50000"/>
                </a:schemeClr>
              </a:solidFill>
              <a:latin typeface="+mj-lt"/>
              <a:ea typeface="+mj-ea"/>
              <a:cs typeface="+mj-cs"/>
            </a:endParaRPr>
          </a:p>
          <a:p>
            <a:pPr marL="0" indent="0">
              <a:buNone/>
            </a:pPr>
            <a:endParaRPr lang="el-GR" sz="2000" b="1" dirty="0">
              <a:solidFill>
                <a:schemeClr val="bg2">
                  <a:lumMod val="50000"/>
                </a:schemeClr>
              </a:solidFill>
              <a:latin typeface="+mj-lt"/>
              <a:ea typeface="+mj-ea"/>
              <a:cs typeface="+mj-cs"/>
            </a:endParaRPr>
          </a:p>
          <a:p>
            <a:pPr marL="0" indent="0">
              <a:buNone/>
            </a:pPr>
            <a:endParaRPr lang="el-GR" sz="2000" b="1" dirty="0">
              <a:solidFill>
                <a:schemeClr val="bg2">
                  <a:lumMod val="50000"/>
                </a:schemeClr>
              </a:solidFill>
              <a:latin typeface="+mj-lt"/>
              <a:ea typeface="+mj-ea"/>
              <a:cs typeface="+mj-cs"/>
            </a:endParaRPr>
          </a:p>
          <a:p>
            <a:pPr marL="0" indent="0">
              <a:buNone/>
            </a:pPr>
            <a:r>
              <a:rPr lang="el-GR" sz="2000" b="1" dirty="0">
                <a:solidFill>
                  <a:schemeClr val="bg2">
                    <a:lumMod val="50000"/>
                  </a:schemeClr>
                </a:solidFill>
                <a:latin typeface="+mj-lt"/>
                <a:ea typeface="+mj-ea"/>
                <a:cs typeface="+mj-cs"/>
              </a:rPr>
              <a:t>Ένταξη/Ενοποίηση</a:t>
            </a:r>
            <a:endParaRPr lang="el-GR" sz="2000" b="1" dirty="0">
              <a:solidFill>
                <a:schemeClr val="bg2">
                  <a:lumMod val="50000"/>
                </a:schemeClr>
              </a:solidFill>
              <a:latin typeface="+mj-lt"/>
              <a:ea typeface="+mj-ea"/>
              <a:cs typeface="+mj-cs"/>
            </a:endParaRPr>
          </a:p>
        </p:txBody>
      </p:sp>
      <mc:AlternateContent xmlns:mc="http://schemas.openxmlformats.org/markup-compatibility/2006" xmlns:p14="http://schemas.microsoft.com/office/powerpoint/2010/main">
        <mc:Choice Requires="p14">
          <p:contentPart r:id="rId1" p14:bwMode="auto">
            <p14:nvContentPartPr>
              <p14:cNvPr id="16" name="Γραφή 15"/>
              <p14:cNvContentPartPr/>
              <p14:nvPr/>
            </p14:nvContentPartPr>
            <p14:xfrm>
              <a:off x="2020718" y="1720175"/>
              <a:ext cx="360" cy="360"/>
            </p14:xfrm>
          </p:contentPart>
        </mc:Choice>
        <mc:Fallback xmlns="">
          <p:pic>
            <p:nvPicPr>
              <p:cNvPr id="16" name="Γραφή 15"/>
            </p:nvPicPr>
            <p:blipFill>
              <a:blip r:embed="rId2"/>
            </p:blipFill>
            <p:spPr>
              <a:xfrm>
                <a:off x="2020718" y="1720175"/>
                <a:ext cx="360" cy="360"/>
              </a:xfrm>
              <a:prstGeom prst="rect"/>
            </p:spPr>
          </p:pic>
        </mc:Fallback>
      </mc:AlternateContent>
      <p:sp>
        <p:nvSpPr>
          <p:cNvPr id="21" name="TextBox 20"/>
          <p:cNvSpPr txBox="1"/>
          <p:nvPr/>
        </p:nvSpPr>
        <p:spPr>
          <a:xfrm>
            <a:off x="4144391" y="1479984"/>
            <a:ext cx="3479568" cy="2031325"/>
          </a:xfrm>
          <a:prstGeom prst="rect">
            <a:avLst/>
          </a:prstGeom>
          <a:noFill/>
        </p:spPr>
        <p:txBody>
          <a:bodyPr wrap="square" rtlCol="0">
            <a:spAutoFit/>
          </a:bodyPr>
          <a:lstStyle/>
          <a:p>
            <a:r>
              <a:rPr lang="el-GR" b="1" dirty="0"/>
              <a:t>Ψυχοεκπαίδευση</a:t>
            </a:r>
            <a:endParaRPr lang="el-GR" b="1" dirty="0"/>
          </a:p>
          <a:p>
            <a:r>
              <a:rPr lang="el-GR" b="1" dirty="0"/>
              <a:t>Χαλάρωση</a:t>
            </a:r>
            <a:endParaRPr lang="el-GR" b="1" dirty="0"/>
          </a:p>
          <a:p>
            <a:r>
              <a:rPr lang="el-GR" b="1" dirty="0"/>
              <a:t>Συναισθηματική Διαμόρφωση</a:t>
            </a:r>
            <a:endParaRPr lang="el-GR" b="1" dirty="0"/>
          </a:p>
          <a:p>
            <a:r>
              <a:rPr lang="el-GR" b="1" dirty="0"/>
              <a:t>Γνωστική Αντιμετώπιση</a:t>
            </a:r>
            <a:endParaRPr lang="en-US" b="1" dirty="0"/>
          </a:p>
          <a:p>
            <a:endParaRPr lang="el-GR" b="1" dirty="0"/>
          </a:p>
          <a:p>
            <a:endParaRPr lang="el-GR" b="1" dirty="0"/>
          </a:p>
          <a:p>
            <a:endParaRPr lang="el-GR" dirty="0"/>
          </a:p>
        </p:txBody>
      </p:sp>
      <p:grpSp>
        <p:nvGrpSpPr>
          <p:cNvPr id="2" name="Ομάδα 36"/>
          <p:cNvGrpSpPr/>
          <p:nvPr/>
        </p:nvGrpSpPr>
        <p:grpSpPr>
          <a:xfrm>
            <a:off x="3115284" y="1720175"/>
            <a:ext cx="1029106" cy="757629"/>
            <a:chOff x="3116179" y="1528011"/>
            <a:chExt cx="1029106" cy="757629"/>
          </a:xfrm>
        </p:grpSpPr>
        <p:cxnSp>
          <p:nvCxnSpPr>
            <p:cNvPr id="18" name="Ευθύγραμμο βέλος σύνδεσης 17"/>
            <p:cNvCxnSpPr/>
            <p:nvPr/>
          </p:nvCxnSpPr>
          <p:spPr>
            <a:xfrm flipV="1">
              <a:off x="3116179" y="1528011"/>
              <a:ext cx="770021" cy="19216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3" name="Ευθύγραμμο βέλος σύνδεσης 22"/>
            <p:cNvCxnSpPr/>
            <p:nvPr/>
          </p:nvCxnSpPr>
          <p:spPr>
            <a:xfrm>
              <a:off x="3128211" y="1720175"/>
              <a:ext cx="1017074"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5" name="Ευθύγραμμο βέλος σύνδεσης 24"/>
            <p:cNvCxnSpPr/>
            <p:nvPr/>
          </p:nvCxnSpPr>
          <p:spPr>
            <a:xfrm>
              <a:off x="3116179" y="1720175"/>
              <a:ext cx="1029106" cy="26503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7" name="Ευθύγραμμο βέλος σύνδεσης 26"/>
            <p:cNvCxnSpPr/>
            <p:nvPr/>
          </p:nvCxnSpPr>
          <p:spPr>
            <a:xfrm>
              <a:off x="3116179" y="1720175"/>
              <a:ext cx="1017074" cy="56546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grpSp>
      <p:sp>
        <p:nvSpPr>
          <p:cNvPr id="31" name="TextBox 30"/>
          <p:cNvSpPr txBox="1"/>
          <p:nvPr/>
        </p:nvSpPr>
        <p:spPr>
          <a:xfrm>
            <a:off x="4402581" y="3234310"/>
            <a:ext cx="3213562" cy="1754326"/>
          </a:xfrm>
          <a:prstGeom prst="rect">
            <a:avLst/>
          </a:prstGeom>
          <a:noFill/>
        </p:spPr>
        <p:txBody>
          <a:bodyPr wrap="square" rtlCol="0">
            <a:spAutoFit/>
          </a:bodyPr>
          <a:lstStyle/>
          <a:p>
            <a:r>
              <a:rPr lang="el-GR" b="1" dirty="0"/>
              <a:t>Αφήγηση και επεξεργασία Τραύματος Ι</a:t>
            </a:r>
            <a:endParaRPr lang="el-GR" b="1" dirty="0"/>
          </a:p>
          <a:p>
            <a:r>
              <a:rPr lang="el-GR" b="1" dirty="0"/>
              <a:t>Αφήγηση και επεξεργασία Τραύματος ΙΙ</a:t>
            </a:r>
            <a:endParaRPr lang="el-GR" b="1" dirty="0"/>
          </a:p>
          <a:p>
            <a:endParaRPr lang="el-GR" b="1" dirty="0"/>
          </a:p>
          <a:p>
            <a:endParaRPr lang="el-GR" b="1" dirty="0"/>
          </a:p>
        </p:txBody>
      </p:sp>
      <p:grpSp>
        <p:nvGrpSpPr>
          <p:cNvPr id="3" name="Ομάδα 37"/>
          <p:cNvGrpSpPr/>
          <p:nvPr/>
        </p:nvGrpSpPr>
        <p:grpSpPr>
          <a:xfrm>
            <a:off x="3868151" y="3678679"/>
            <a:ext cx="528414" cy="432794"/>
            <a:chOff x="3886200" y="3565003"/>
            <a:chExt cx="528414" cy="432794"/>
          </a:xfrm>
        </p:grpSpPr>
        <p:cxnSp>
          <p:nvCxnSpPr>
            <p:cNvPr id="33" name="Ευθύγραμμο βέλος σύνδεσης 32"/>
            <p:cNvCxnSpPr/>
            <p:nvPr/>
          </p:nvCxnSpPr>
          <p:spPr>
            <a:xfrm flipV="1">
              <a:off x="3886200" y="3565003"/>
              <a:ext cx="516381" cy="32409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35" name="Ευθύγραμμο βέλος σύνδεσης 34"/>
            <p:cNvCxnSpPr>
              <a:endCxn id="31" idx="1"/>
            </p:cNvCxnSpPr>
            <p:nvPr/>
          </p:nvCxnSpPr>
          <p:spPr>
            <a:xfrm>
              <a:off x="3886200" y="3923867"/>
              <a:ext cx="528414" cy="7393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grpSp>
      <p:sp>
        <p:nvSpPr>
          <p:cNvPr id="42" name="TextBox 41"/>
          <p:cNvSpPr txBox="1"/>
          <p:nvPr/>
        </p:nvSpPr>
        <p:spPr>
          <a:xfrm>
            <a:off x="4370268" y="5094417"/>
            <a:ext cx="3958542" cy="1477328"/>
          </a:xfrm>
          <a:prstGeom prst="rect">
            <a:avLst/>
          </a:prstGeom>
          <a:noFill/>
        </p:spPr>
        <p:txBody>
          <a:bodyPr wrap="square" rtlCol="0">
            <a:spAutoFit/>
          </a:bodyPr>
          <a:lstStyle/>
          <a:p>
            <a:r>
              <a:rPr lang="en-US" b="1" dirty="0"/>
              <a:t>In vivo mastery</a:t>
            </a:r>
            <a:endParaRPr lang="el-GR" b="1" dirty="0"/>
          </a:p>
          <a:p>
            <a:r>
              <a:rPr lang="el-GR" b="1" dirty="0"/>
              <a:t>Κοινές συνεδρίες γονέα- παιδιού</a:t>
            </a:r>
            <a:endParaRPr lang="el-GR" b="1" dirty="0"/>
          </a:p>
          <a:p>
            <a:r>
              <a:rPr lang="el-GR" b="1" dirty="0"/>
              <a:t>Ενίσχυση της ασφάλειας &amp; μελλοντικής ανάπτυξης</a:t>
            </a:r>
            <a:endParaRPr lang="el-GR" b="1" dirty="0"/>
          </a:p>
          <a:p>
            <a:endParaRPr lang="el-GR" dirty="0"/>
          </a:p>
        </p:txBody>
      </p:sp>
      <p:grpSp>
        <p:nvGrpSpPr>
          <p:cNvPr id="4" name="Ομάδα 48"/>
          <p:cNvGrpSpPr/>
          <p:nvPr/>
        </p:nvGrpSpPr>
        <p:grpSpPr>
          <a:xfrm>
            <a:off x="3500294" y="5278056"/>
            <a:ext cx="896271" cy="814677"/>
            <a:chOff x="3500294" y="5278056"/>
            <a:chExt cx="896271" cy="814677"/>
          </a:xfrm>
        </p:grpSpPr>
        <p:cxnSp>
          <p:nvCxnSpPr>
            <p:cNvPr id="44" name="Ευθύγραμμο βέλος σύνδεσης 43"/>
            <p:cNvCxnSpPr/>
            <p:nvPr/>
          </p:nvCxnSpPr>
          <p:spPr>
            <a:xfrm flipV="1">
              <a:off x="3500294" y="5278056"/>
              <a:ext cx="896271" cy="55502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46" name="Ευθύγραμμο βέλος σύνδεσης 45"/>
            <p:cNvCxnSpPr/>
            <p:nvPr/>
          </p:nvCxnSpPr>
          <p:spPr>
            <a:xfrm flipV="1">
              <a:off x="3500294" y="5613722"/>
              <a:ext cx="869974" cy="219359"/>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48" name="Ευθύγραμμο βέλος σύνδεσης 47"/>
            <p:cNvCxnSpPr/>
            <p:nvPr/>
          </p:nvCxnSpPr>
          <p:spPr>
            <a:xfrm>
              <a:off x="3500294" y="5862876"/>
              <a:ext cx="869974" cy="22985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grpSp>
    </p:spTree>
  </p:cSld>
  <p:clrMapOvr>
    <a:masterClrMapping/>
  </p:clrMapOvr>
</p:sld>
</file>

<file path=ppt/theme/theme1.xml><?xml version="1.0" encoding="utf-8"?>
<a:theme xmlns:a="http://schemas.openxmlformats.org/drawingml/2006/main" name="Θρόισμα">
  <a:themeElements>
    <a:clrScheme name="Θρόισμα">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Θρόισμα">
      <a:maj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Θρόισμα">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Wisp</Template>
  <TotalTime>0</TotalTime>
  <Words>25909</Words>
  <Application>WPS Presentation</Application>
  <PresentationFormat>Ευρεία οθόνη</PresentationFormat>
  <Paragraphs>380</Paragraphs>
  <Slides>30</Slides>
  <Notes>0</Notes>
  <HiddenSlides>0</HiddenSlides>
  <MMClips>0</MMClips>
  <ScaleCrop>false</ScaleCrop>
  <HeadingPairs>
    <vt:vector size="6" baseType="variant">
      <vt:variant>
        <vt:lpstr>已用的字体</vt:lpstr>
      </vt:variant>
      <vt:variant>
        <vt:i4>11</vt:i4>
      </vt:variant>
      <vt:variant>
        <vt:lpstr>主题</vt:lpstr>
      </vt:variant>
      <vt:variant>
        <vt:i4>1</vt:i4>
      </vt:variant>
      <vt:variant>
        <vt:lpstr>幻灯片标题</vt:lpstr>
      </vt:variant>
      <vt:variant>
        <vt:i4>30</vt:i4>
      </vt:variant>
    </vt:vector>
  </HeadingPairs>
  <TitlesOfParts>
    <vt:vector size="42" baseType="lpstr">
      <vt:lpstr>Arial</vt:lpstr>
      <vt:lpstr>SimSun</vt:lpstr>
      <vt:lpstr>Wingdings</vt:lpstr>
      <vt:lpstr>Wingdings 3</vt:lpstr>
      <vt:lpstr>Arial</vt:lpstr>
      <vt:lpstr>Calibri</vt:lpstr>
      <vt:lpstr>verlag-bold</vt:lpstr>
      <vt:lpstr>Segoe Print</vt:lpstr>
      <vt:lpstr>Century Gothic</vt:lpstr>
      <vt:lpstr>Microsoft YaHei</vt:lpstr>
      <vt:lpstr>Arial Unicode MS</vt:lpstr>
      <vt:lpstr>Θρόισμα</vt:lpstr>
      <vt:lpstr>PowerPoint 演示文稿</vt:lpstr>
      <vt:lpstr> Το TF-CBT Web 2.0</vt:lpstr>
      <vt:lpstr>PowerPoint 演示文稿</vt:lpstr>
      <vt:lpstr>PowerPoint 演示文稿</vt:lpstr>
      <vt:lpstr>PowerPoint 演示文稿</vt:lpstr>
      <vt:lpstr>PowerPoint 演示文稿</vt:lpstr>
      <vt:lpstr>PowerPoint 演示文稿</vt:lpstr>
      <vt:lpstr>Η TF-CBT στην εφαρμογή της </vt:lpstr>
      <vt:lpstr>PowerPoint 演示文稿</vt:lpstr>
      <vt:lpstr>PowerPoint 演示文稿</vt:lpstr>
      <vt:lpstr>PowerPoint 演示文稿</vt:lpstr>
      <vt:lpstr>1η ενότητα: Θεμέλια TF-CBT</vt:lpstr>
      <vt:lpstr>2η ενότητα: Ψυχοεκπαίδευση</vt:lpstr>
      <vt:lpstr>2η ενότητα: Ψυχοεκπαίδευση</vt:lpstr>
      <vt:lpstr>3η ενότητα: Γονικές Δεξιότητες</vt:lpstr>
      <vt:lpstr>3η ενότητα: Γονικές Δεξιότητες</vt:lpstr>
      <vt:lpstr>4η ενότητα: Χαλάρωση</vt:lpstr>
      <vt:lpstr>4η ενότητα: Χαλάρωση</vt:lpstr>
      <vt:lpstr>PowerPoint 演示文稿</vt:lpstr>
      <vt:lpstr>5η ενότητα: Προσδιορισμός και ρύθμιση συναισθημάτων</vt:lpstr>
      <vt:lpstr>5η ενότητα: Προσδιορισμός και ρύθμιση συναισθημάτων</vt:lpstr>
      <vt:lpstr>5η ενότητα: Προσδιορισμός και ρύθμιση συναισθημάτων</vt:lpstr>
      <vt:lpstr>6η ενότητα: Γνωστική Αντιμετώπιση</vt:lpstr>
      <vt:lpstr>7η ενότητα:  Αφήγηση και επεξεργασία Tραύματος I </vt:lpstr>
      <vt:lpstr>7η ενότητα:  Αφήγηση και επεξεργασία Tραύματος I </vt:lpstr>
      <vt:lpstr>8η ενότητα:  Αφήγηση και επεξεργασία Tραύματος IΙ </vt:lpstr>
      <vt:lpstr>8η ενότητα:  Αφήγηση και επεξεργασία Tραύματος IΙ </vt:lpstr>
      <vt:lpstr>9η ενότητα:  Ιn Vivo Maestry</vt:lpstr>
      <vt:lpstr>10η ενότητα:  Κοινές συνεδρίες Φροντιστών - Παιδιού</vt:lpstr>
      <vt:lpstr>10η ενότητα:  Κοινές συνεδρίες Φροντιστών - Παιδιού</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Διαφάνεια 1</dc:title>
  <dc:creator>user</dc:creator>
  <cp:lastModifiedBy>io dr</cp:lastModifiedBy>
  <cp:revision>99</cp:revision>
  <dcterms:created xsi:type="dcterms:W3CDTF">2024-10-07T07:09:00Z</dcterms:created>
  <dcterms:modified xsi:type="dcterms:W3CDTF">2025-03-21T10:17:34Z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F91E0BEC83AD4B4FAD3DA171470C630D_13</vt:lpwstr>
  </property>
  <property fmtid="{D5CDD505-2E9C-101B-9397-08002B2CF9AE}" pid="3" name="KSOProductBuildVer">
    <vt:lpwstr>1033-12.2.0.20326</vt:lpwstr>
  </property>
</Properties>
</file>