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diagrams/colors1.xml" ContentType="application/vnd.openxmlformats-officedocument.drawingml.diagramColors+xml"/>
  <Override PartName="/ppt/diagrams/colors2.xml" ContentType="application/vnd.openxmlformats-officedocument.drawingml.diagramColors+xml"/>
  <Override PartName="/ppt/diagrams/colors3.xml" ContentType="application/vnd.openxmlformats-officedocument.drawingml.diagramColors+xml"/>
  <Override PartName="/ppt/diagrams/colors4.xml" ContentType="application/vnd.openxmlformats-officedocument.drawingml.diagramColors+xml"/>
  <Override PartName="/ppt/diagrams/colors5.xml" ContentType="application/vnd.openxmlformats-officedocument.drawingml.diagramColors+xml"/>
  <Override PartName="/ppt/diagrams/data1.xml" ContentType="application/vnd.openxmlformats-officedocument.drawingml.diagramData+xml"/>
  <Override PartName="/ppt/diagrams/data2.xml" ContentType="application/vnd.openxmlformats-officedocument.drawingml.diagramData+xml"/>
  <Override PartName="/ppt/diagrams/data3.xml" ContentType="application/vnd.openxmlformats-officedocument.drawingml.diagramData+xml"/>
  <Override PartName="/ppt/diagrams/data4.xml" ContentType="application/vnd.openxmlformats-officedocument.drawingml.diagramData+xml"/>
  <Override PartName="/ppt/diagrams/data5.xml" ContentType="application/vnd.openxmlformats-officedocument.drawingml.diagramData+xml"/>
  <Override PartName="/ppt/diagrams/drawing1.xml" ContentType="application/vnd.ms-office.drawingml.diagramDrawing+xml"/>
  <Override PartName="/ppt/diagrams/drawing2.xml" ContentType="application/vnd.ms-office.drawingml.diagramDrawing+xml"/>
  <Override PartName="/ppt/diagrams/drawing3.xml" ContentType="application/vnd.ms-office.drawingml.diagramDrawing+xml"/>
  <Override PartName="/ppt/diagrams/drawing4.xml" ContentType="application/vnd.ms-office.drawingml.diagramDrawing+xml"/>
  <Override PartName="/ppt/diagrams/drawing5.xml" ContentType="application/vnd.ms-office.drawingml.diagramDrawing+xml"/>
  <Override PartName="/ppt/diagrams/layout1.xml" ContentType="application/vnd.openxmlformats-officedocument.drawingml.diagramLayout+xml"/>
  <Override PartName="/ppt/diagrams/layout2.xml" ContentType="application/vnd.openxmlformats-officedocument.drawingml.diagramLayout+xml"/>
  <Override PartName="/ppt/diagrams/layout3.xml" ContentType="application/vnd.openxmlformats-officedocument.drawingml.diagramLayout+xml"/>
  <Override PartName="/ppt/diagrams/layout4.xml" ContentType="application/vnd.openxmlformats-officedocument.drawingml.diagramLayout+xml"/>
  <Override PartName="/ppt/diagrams/layout5.xml" ContentType="application/vnd.openxmlformats-officedocument.drawingml.diagramLayout+xml"/>
  <Override PartName="/ppt/diagrams/quickStyle1.xml" ContentType="application/vnd.openxmlformats-officedocument.drawingml.diagramStyle+xml"/>
  <Override PartName="/ppt/diagrams/quickStyle2.xml" ContentType="application/vnd.openxmlformats-officedocument.drawingml.diagramStyle+xml"/>
  <Override PartName="/ppt/diagrams/quickStyle3.xml" ContentType="application/vnd.openxmlformats-officedocument.drawingml.diagramStyle+xml"/>
  <Override PartName="/ppt/diagrams/quickStyle4.xml" ContentType="application/vnd.openxmlformats-officedocument.drawingml.diagramStyle+xml"/>
  <Override PartName="/ppt/diagrams/quickStyle5.xml" ContentType="application/vnd.openxmlformats-officedocument.drawingml.diagramStyl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 id="2147483672" r:id="rId4"/>
  </p:sldMasterIdLst>
  <p:notesMasterIdLst>
    <p:notesMasterId r:id="rId6"/>
  </p:notesMasterIdLst>
  <p:sldIdLst>
    <p:sldId id="256" r:id="rId5"/>
    <p:sldId id="261" r:id="rId7"/>
    <p:sldId id="262" r:id="rId8"/>
    <p:sldId id="259" r:id="rId9"/>
    <p:sldId id="270" r:id="rId10"/>
    <p:sldId id="266" r:id="rId11"/>
    <p:sldId id="268" r:id="rId12"/>
    <p:sldId id="271" r:id="rId13"/>
    <p:sldId id="267" r:id="rId14"/>
    <p:sldId id="272" r:id="rId15"/>
    <p:sldId id="269" r:id="rId16"/>
    <p:sldId id="265" r:id="rId17"/>
    <p:sldId id="274" r:id="rId18"/>
    <p:sldId id="292" r:id="rId19"/>
    <p:sldId id="298" r:id="rId20"/>
    <p:sldId id="299" r:id="rId21"/>
    <p:sldId id="275" r:id="rId22"/>
    <p:sldId id="276" r:id="rId23"/>
    <p:sldId id="277" r:id="rId24"/>
    <p:sldId id="278" r:id="rId25"/>
    <p:sldId id="279" r:id="rId26"/>
    <p:sldId id="280" r:id="rId27"/>
    <p:sldId id="293" r:id="rId28"/>
    <p:sldId id="281" r:id="rId29"/>
    <p:sldId id="282" r:id="rId30"/>
    <p:sldId id="283" r:id="rId31"/>
    <p:sldId id="284" r:id="rId32"/>
    <p:sldId id="285" r:id="rId33"/>
    <p:sldId id="286" r:id="rId34"/>
    <p:sldId id="287" r:id="rId35"/>
    <p:sldId id="288" r:id="rId36"/>
    <p:sldId id="289" r:id="rId37"/>
    <p:sldId id="297" r:id="rId38"/>
    <p:sldId id="290" r:id="rId39"/>
    <p:sldId id="291" r:id="rId40"/>
    <p:sldId id="294" r:id="rId41"/>
    <p:sldId id="295" r:id="rId42"/>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CB5FD"/>
    <a:srgbClr val="F7EC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4.xml"/><Relationship Id="rId8" Type="http://schemas.openxmlformats.org/officeDocument/2006/relationships/slide" Target="slides/slide3.xml"/><Relationship Id="rId7" Type="http://schemas.openxmlformats.org/officeDocument/2006/relationships/slide" Target="slides/slide2.xml"/><Relationship Id="rId6" Type="http://schemas.openxmlformats.org/officeDocument/2006/relationships/notesMaster" Target="notesMasters/notesMaster1.xml"/><Relationship Id="rId5" Type="http://schemas.openxmlformats.org/officeDocument/2006/relationships/slide" Target="slides/slide1.xml"/><Relationship Id="rId45" Type="http://schemas.openxmlformats.org/officeDocument/2006/relationships/tableStyles" Target="tableStyles.xml"/><Relationship Id="rId44" Type="http://schemas.openxmlformats.org/officeDocument/2006/relationships/viewProps" Target="viewProps.xml"/><Relationship Id="rId43" Type="http://schemas.openxmlformats.org/officeDocument/2006/relationships/presProps" Target="presProps.xml"/><Relationship Id="rId42" Type="http://schemas.openxmlformats.org/officeDocument/2006/relationships/slide" Target="slides/slide37.xml"/><Relationship Id="rId41" Type="http://schemas.openxmlformats.org/officeDocument/2006/relationships/slide" Target="slides/slide36.xml"/><Relationship Id="rId40" Type="http://schemas.openxmlformats.org/officeDocument/2006/relationships/slide" Target="slides/slide35.xml"/><Relationship Id="rId4" Type="http://schemas.openxmlformats.org/officeDocument/2006/relationships/slideMaster" Target="slideMasters/slideMaster3.xml"/><Relationship Id="rId39" Type="http://schemas.openxmlformats.org/officeDocument/2006/relationships/slide" Target="slides/slide34.xml"/><Relationship Id="rId38" Type="http://schemas.openxmlformats.org/officeDocument/2006/relationships/slide" Target="slides/slide33.xml"/><Relationship Id="rId37" Type="http://schemas.openxmlformats.org/officeDocument/2006/relationships/slide" Target="slides/slide32.xml"/><Relationship Id="rId36" Type="http://schemas.openxmlformats.org/officeDocument/2006/relationships/slide" Target="slides/slide31.xml"/><Relationship Id="rId35" Type="http://schemas.openxmlformats.org/officeDocument/2006/relationships/slide" Target="slides/slide30.xml"/><Relationship Id="rId34" Type="http://schemas.openxmlformats.org/officeDocument/2006/relationships/slide" Target="slides/slide29.xml"/><Relationship Id="rId33" Type="http://schemas.openxmlformats.org/officeDocument/2006/relationships/slide" Target="slides/slide28.xml"/><Relationship Id="rId32" Type="http://schemas.openxmlformats.org/officeDocument/2006/relationships/slide" Target="slides/slide27.xml"/><Relationship Id="rId31" Type="http://schemas.openxmlformats.org/officeDocument/2006/relationships/slide" Target="slides/slide26.xml"/><Relationship Id="rId30" Type="http://schemas.openxmlformats.org/officeDocument/2006/relationships/slide" Target="slides/slide25.xml"/><Relationship Id="rId3" Type="http://schemas.openxmlformats.org/officeDocument/2006/relationships/slideMaster" Target="slideMasters/slideMaster2.xml"/><Relationship Id="rId29" Type="http://schemas.openxmlformats.org/officeDocument/2006/relationships/slide" Target="slides/slide24.xml"/><Relationship Id="rId28" Type="http://schemas.openxmlformats.org/officeDocument/2006/relationships/slide" Target="slides/slide23.xml"/><Relationship Id="rId27" Type="http://schemas.openxmlformats.org/officeDocument/2006/relationships/slide" Target="slides/slide22.xml"/><Relationship Id="rId26" Type="http://schemas.openxmlformats.org/officeDocument/2006/relationships/slide" Target="slides/slide21.xml"/><Relationship Id="rId25" Type="http://schemas.openxmlformats.org/officeDocument/2006/relationships/slide" Target="slides/slide20.xml"/><Relationship Id="rId24" Type="http://schemas.openxmlformats.org/officeDocument/2006/relationships/slide" Target="slides/slide19.xml"/><Relationship Id="rId23" Type="http://schemas.openxmlformats.org/officeDocument/2006/relationships/slide" Target="slides/slide18.xml"/><Relationship Id="rId22" Type="http://schemas.openxmlformats.org/officeDocument/2006/relationships/slide" Target="slides/slide17.xml"/><Relationship Id="rId21" Type="http://schemas.openxmlformats.org/officeDocument/2006/relationships/slide" Target="slides/slide16.xml"/><Relationship Id="rId20" Type="http://schemas.openxmlformats.org/officeDocument/2006/relationships/slide" Target="slides/slide15.xml"/><Relationship Id="rId2" Type="http://schemas.openxmlformats.org/officeDocument/2006/relationships/theme" Target="theme/theme1.xml"/><Relationship Id="rId19" Type="http://schemas.openxmlformats.org/officeDocument/2006/relationships/slide" Target="slides/slide14.xml"/><Relationship Id="rId18" Type="http://schemas.openxmlformats.org/officeDocument/2006/relationships/slide" Target="slides/slide13.xml"/><Relationship Id="rId17" Type="http://schemas.openxmlformats.org/officeDocument/2006/relationships/slide" Target="slides/slide12.xml"/><Relationship Id="rId16" Type="http://schemas.openxmlformats.org/officeDocument/2006/relationships/slide" Target="slides/slide11.xml"/><Relationship Id="rId15" Type="http://schemas.openxmlformats.org/officeDocument/2006/relationships/slide" Target="slides/slide10.xml"/><Relationship Id="rId14" Type="http://schemas.openxmlformats.org/officeDocument/2006/relationships/slide" Target="slides/slide9.xml"/><Relationship Id="rId13" Type="http://schemas.openxmlformats.org/officeDocument/2006/relationships/slide" Target="slides/slide8.xml"/><Relationship Id="rId12" Type="http://schemas.openxmlformats.org/officeDocument/2006/relationships/slide" Target="slides/slide7.xml"/><Relationship Id="rId11" Type="http://schemas.openxmlformats.org/officeDocument/2006/relationships/slide" Target="slides/slide6.xml"/><Relationship Id="rId10" Type="http://schemas.openxmlformats.org/officeDocument/2006/relationships/slide" Target="slides/slide5.xml"/><Relationship Id="rId1" Type="http://schemas.openxmlformats.org/officeDocument/2006/relationships/slideMaster" Target="slideMasters/slide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91FA8478-0426-4078-A3DE-9EBAF1967DB6}"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dgm:pt modelId="{743066F3-102C-47D9-A5DB-34EBA3590591}">
      <dgm:prSet phldr="0" custT="0"/>
      <dgm:spPr>
        <a:solidFill>
          <a:srgbClr val="0070C0"/>
        </a:solidFill>
      </dgm:spPr>
      <dgm:t>
        <a:bodyPr vert="horz" wrap="square"/>
        <a:p>
          <a:pPr>
            <a:lnSpc>
              <a:spcPct val="100000"/>
            </a:lnSpc>
            <a:spcBef>
              <a:spcPct val="0"/>
            </a:spcBef>
            <a:spcAft>
              <a:spcPct val="35000"/>
            </a:spcAft>
          </a:pPr>
          <a:r>
            <a:rPr lang="el-GR">
              <a:solidFill>
                <a:schemeClr val="bg1"/>
              </a:solidFill>
              <a:latin typeface="Georgia (Κυρίως κείμενο)"/>
            </a:rPr>
            <a:t>Απαραίτητη προϋπόθεση ώστε να κατανοήσουμε την αποτελεσματικότητα μιας </a:t>
          </a:r>
          <a:r>
            <a:rPr lang="el-GR" b="1">
              <a:solidFill>
                <a:schemeClr val="bg1"/>
              </a:solidFill>
              <a:latin typeface="Georgia (Κυρίως κείμενο)"/>
            </a:rPr>
            <a:t>θεραπευτικής ομάδας </a:t>
          </a:r>
          <a:r>
            <a:rPr lang="el-GR">
              <a:solidFill>
                <a:schemeClr val="bg1"/>
              </a:solidFill>
              <a:latin typeface="Georgia (Κυρίως κείμενο)"/>
            </a:rPr>
            <a:t>είναι η κατανόηση των παράγοντων που τη βοηθούν να παράγει ουσιαστικό θεραπευτικό έργο. </a:t>
          </a:r>
          <a:r>
            <a:rPr lang="en-US">
              <a:solidFill>
                <a:schemeClr val="bg1"/>
              </a:solidFill>
              <a:latin typeface="Georgia (Κυρίως κείμενο)"/>
            </a:rPr>
            <a:t/>
          </a:r>
          <a:endParaRPr lang="en-US">
            <a:solidFill>
              <a:schemeClr val="bg1"/>
            </a:solidFill>
            <a:latin typeface="Georgia (Κυρίως κείμενο)"/>
          </a:endParaRPr>
        </a:p>
      </dgm:t>
    </dgm:pt>
    <dgm:pt modelId="{C58FF549-D76C-4073-8A75-43FF98D2C19E}" cxnId="{74EE61C1-E044-4128-9CAD-69B65481493C}" type="parTrans">
      <dgm:prSet/>
      <dgm:spPr/>
      <dgm:t>
        <a:bodyPr/>
        <a:lstStyle/>
        <a:p>
          <a:endParaRPr lang="en-US"/>
        </a:p>
      </dgm:t>
    </dgm:pt>
    <dgm:pt modelId="{41BBB254-E48D-45F3-8071-7530C61DD7A2}" cxnId="{74EE61C1-E044-4128-9CAD-69B65481493C}" type="sibTrans">
      <dgm:prSet/>
      <dgm:spPr/>
      <dgm:t>
        <a:bodyPr/>
        <a:lstStyle/>
        <a:p>
          <a:endParaRPr lang="en-US"/>
        </a:p>
      </dgm:t>
    </dgm:pt>
    <dgm:pt modelId="{066B1411-48A7-4F4B-A17C-780908DDFF6C}">
      <dgm:prSet/>
      <dgm:spPr>
        <a:solidFill>
          <a:srgbClr val="0070C0"/>
        </a:solidFill>
      </dgm:spPr>
      <dgm:t>
        <a:bodyPr/>
        <a:lstStyle/>
        <a:p>
          <a:r>
            <a:rPr lang="el-GR">
              <a:solidFill>
                <a:schemeClr val="bg1"/>
              </a:solidFill>
              <a:latin typeface="Georgia (Κυρίως κείμενο)"/>
            </a:rPr>
            <a:t>Οι παράγοντες είναι άμεσοι και έμμεσοι</a:t>
          </a:r>
          <a:endParaRPr lang="en-US">
            <a:solidFill>
              <a:schemeClr val="bg1"/>
            </a:solidFill>
            <a:latin typeface="Georgia (Κυρίως κείμενο)"/>
          </a:endParaRPr>
        </a:p>
      </dgm:t>
    </dgm:pt>
    <dgm:pt modelId="{4AE73ECF-6D76-43E1-B80E-227287267AA5}" cxnId="{933970F2-3FF1-4CB9-A931-B02AF56BE4A6}" type="parTrans">
      <dgm:prSet/>
      <dgm:spPr/>
      <dgm:t>
        <a:bodyPr/>
        <a:lstStyle/>
        <a:p>
          <a:endParaRPr lang="en-US"/>
        </a:p>
      </dgm:t>
    </dgm:pt>
    <dgm:pt modelId="{FB7A34BF-1739-4525-B3BC-C7991A2611F6}" cxnId="{933970F2-3FF1-4CB9-A931-B02AF56BE4A6}" type="sibTrans">
      <dgm:prSet/>
      <dgm:spPr/>
      <dgm:t>
        <a:bodyPr/>
        <a:lstStyle/>
        <a:p>
          <a:endParaRPr lang="en-US"/>
        </a:p>
      </dgm:t>
    </dgm:pt>
    <dgm:pt modelId="{C9D26B99-4F71-4F72-8FAC-E8BDA08EDE43}" type="pres">
      <dgm:prSet presAssocID="{91FA8478-0426-4078-A3DE-9EBAF1967DB6}" presName="outerComposite" presStyleCnt="0">
        <dgm:presLayoutVars>
          <dgm:chMax val="5"/>
          <dgm:dir/>
          <dgm:resizeHandles val="exact"/>
        </dgm:presLayoutVars>
      </dgm:prSet>
      <dgm:spPr/>
    </dgm:pt>
    <dgm:pt modelId="{367C06C7-81D9-4DA1-8B63-0DBC3D281BEE}" type="pres">
      <dgm:prSet presAssocID="{91FA8478-0426-4078-A3DE-9EBAF1967DB6}" presName="dummyMaxCanvas" presStyleCnt="0">
        <dgm:presLayoutVars/>
      </dgm:prSet>
      <dgm:spPr/>
    </dgm:pt>
    <dgm:pt modelId="{00849055-6696-42EE-86D4-73F3D4C8F9C1}" type="pres">
      <dgm:prSet presAssocID="{91FA8478-0426-4078-A3DE-9EBAF1967DB6}" presName="TwoNodes_1" presStyleLbl="node1" presStyleIdx="0" presStyleCnt="2">
        <dgm:presLayoutVars>
          <dgm:bulletEnabled val="1"/>
        </dgm:presLayoutVars>
      </dgm:prSet>
      <dgm:spPr/>
    </dgm:pt>
    <dgm:pt modelId="{08985806-0442-4791-8AC1-7669BD35DBEA}" type="pres">
      <dgm:prSet presAssocID="{91FA8478-0426-4078-A3DE-9EBAF1967DB6}" presName="TwoNodes_2" presStyleLbl="node1" presStyleIdx="1" presStyleCnt="2">
        <dgm:presLayoutVars>
          <dgm:bulletEnabled val="1"/>
        </dgm:presLayoutVars>
      </dgm:prSet>
      <dgm:spPr/>
    </dgm:pt>
    <dgm:pt modelId="{EFB1EAC5-5373-449C-AD1A-B850B672D075}" type="pres">
      <dgm:prSet presAssocID="{91FA8478-0426-4078-A3DE-9EBAF1967DB6}" presName="TwoConn_1-2" presStyleLbl="fgAccFollowNode1" presStyleIdx="0" presStyleCnt="1">
        <dgm:presLayoutVars>
          <dgm:bulletEnabled val="1"/>
        </dgm:presLayoutVars>
      </dgm:prSet>
      <dgm:spPr/>
    </dgm:pt>
    <dgm:pt modelId="{9B0BB237-976E-45E3-A529-C83168BEAC1E}" type="pres">
      <dgm:prSet presAssocID="{91FA8478-0426-4078-A3DE-9EBAF1967DB6}" presName="TwoNodes_1_text" presStyleCnt="0">
        <dgm:presLayoutVars>
          <dgm:bulletEnabled val="1"/>
        </dgm:presLayoutVars>
      </dgm:prSet>
      <dgm:spPr/>
    </dgm:pt>
    <dgm:pt modelId="{4A747AE0-22A4-4FED-A7A4-4DD306838734}" type="pres">
      <dgm:prSet presAssocID="{91FA8478-0426-4078-A3DE-9EBAF1967DB6}" presName="TwoNodes_2_text" presStyleCnt="0">
        <dgm:presLayoutVars>
          <dgm:bulletEnabled val="1"/>
        </dgm:presLayoutVars>
      </dgm:prSet>
      <dgm:spPr/>
    </dgm:pt>
  </dgm:ptLst>
  <dgm:cxnLst>
    <dgm:cxn modelId="{74EE61C1-E044-4128-9CAD-69B65481493C}" srcId="{91FA8478-0426-4078-A3DE-9EBAF1967DB6}" destId="{743066F3-102C-47D9-A5DB-34EBA3590591}" srcOrd="0" destOrd="0" parTransId="{C58FF549-D76C-4073-8A75-43FF98D2C19E}" sibTransId="{41BBB254-E48D-45F3-8071-7530C61DD7A2}"/>
    <dgm:cxn modelId="{933970F2-3FF1-4CB9-A931-B02AF56BE4A6}" srcId="{91FA8478-0426-4078-A3DE-9EBAF1967DB6}" destId="{066B1411-48A7-4F4B-A17C-780908DDFF6C}" srcOrd="1" destOrd="0" parTransId="{4AE73ECF-6D76-43E1-B80E-227287267AA5}" sibTransId="{FB7A34BF-1739-4525-B3BC-C7991A2611F6}"/>
    <dgm:cxn modelId="{FBADD2D7-C6B4-46B5-B2F0-7BDD5D72C7AB}" type="presOf" srcId="{91FA8478-0426-4078-A3DE-9EBAF1967DB6}" destId="{C9D26B99-4F71-4F72-8FAC-E8BDA08EDE43}" srcOrd="0" destOrd="0" presId="urn:microsoft.com/office/officeart/2005/8/layout/vProcess5"/>
    <dgm:cxn modelId="{E9EA5386-BA19-4C6C-9992-325FF912E62D}" type="presParOf" srcId="{C9D26B99-4F71-4F72-8FAC-E8BDA08EDE43}" destId="{367C06C7-81D9-4DA1-8B63-0DBC3D281BEE}" srcOrd="0" destOrd="0" presId="urn:microsoft.com/office/officeart/2005/8/layout/vProcess5"/>
    <dgm:cxn modelId="{4CA5AB35-1ED6-4F46-BDE9-449FEF925404}" type="presParOf" srcId="{C9D26B99-4F71-4F72-8FAC-E8BDA08EDE43}" destId="{00849055-6696-42EE-86D4-73F3D4C8F9C1}" srcOrd="1" destOrd="0" presId="urn:microsoft.com/office/officeart/2005/8/layout/vProcess5"/>
    <dgm:cxn modelId="{390C2584-10B5-49A2-BFA8-723B38B56DCD}" type="presOf" srcId="{743066F3-102C-47D9-A5DB-34EBA3590591}" destId="{00849055-6696-42EE-86D4-73F3D4C8F9C1}" srcOrd="0" destOrd="0" presId="urn:microsoft.com/office/officeart/2005/8/layout/vProcess5"/>
    <dgm:cxn modelId="{668C62B1-AEF5-472D-B361-A45F3F27122F}" type="presParOf" srcId="{C9D26B99-4F71-4F72-8FAC-E8BDA08EDE43}" destId="{08985806-0442-4791-8AC1-7669BD35DBEA}" srcOrd="2" destOrd="0" presId="urn:microsoft.com/office/officeart/2005/8/layout/vProcess5"/>
    <dgm:cxn modelId="{1873321A-D245-4BB7-98DA-25FB0745792D}" type="presOf" srcId="{066B1411-48A7-4F4B-A17C-780908DDFF6C}" destId="{08985806-0442-4791-8AC1-7669BD35DBEA}" srcOrd="0" destOrd="0" presId="urn:microsoft.com/office/officeart/2005/8/layout/vProcess5"/>
    <dgm:cxn modelId="{B1E362A4-5ECD-48E3-8E33-450368150508}" type="presParOf" srcId="{C9D26B99-4F71-4F72-8FAC-E8BDA08EDE43}" destId="{EFB1EAC5-5373-449C-AD1A-B850B672D075}" srcOrd="3" destOrd="0" presId="urn:microsoft.com/office/officeart/2005/8/layout/vProcess5"/>
    <dgm:cxn modelId="{8B53918B-64DA-4DE2-BF17-7FA006045A0D}" type="presOf" srcId="{41BBB254-E48D-45F3-8071-7530C61DD7A2}" destId="{EFB1EAC5-5373-449C-AD1A-B850B672D075}" srcOrd="0" destOrd="0" presId="urn:microsoft.com/office/officeart/2005/8/layout/vProcess5"/>
    <dgm:cxn modelId="{ACE28DFC-CB03-4A27-8574-91D0B83D5735}" type="presParOf" srcId="{C9D26B99-4F71-4F72-8FAC-E8BDA08EDE43}" destId="{9B0BB237-976E-45E3-A529-C83168BEAC1E}" srcOrd="4" destOrd="0" presId="urn:microsoft.com/office/officeart/2005/8/layout/vProcess5"/>
    <dgm:cxn modelId="{49FEF300-0775-422A-B886-08DEBD97E1FD}" type="presOf" srcId="{743066F3-102C-47D9-A5DB-34EBA3590591}" destId="{9B0BB237-976E-45E3-A529-C83168BEAC1E}" srcOrd="1" destOrd="0" presId="urn:microsoft.com/office/officeart/2005/8/layout/vProcess5"/>
    <dgm:cxn modelId="{451AEDA3-5CB8-4FD6-92C6-BAD4020873D7}" type="presParOf" srcId="{C9D26B99-4F71-4F72-8FAC-E8BDA08EDE43}" destId="{4A747AE0-22A4-4FED-A7A4-4DD306838734}" srcOrd="5" destOrd="0" presId="urn:microsoft.com/office/officeart/2005/8/layout/vProcess5"/>
    <dgm:cxn modelId="{584F72EA-6056-44FF-8433-71B3434E4897}" type="presOf" srcId="{066B1411-48A7-4F4B-A17C-780908DDFF6C}" destId="{4A747AE0-22A4-4FED-A7A4-4DD306838734}" srcOrd="1" destOrd="0" presId="urn:microsoft.com/office/officeart/2005/8/layout/vProcess5"/>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E460E01-8970-4EDF-88EA-6E12F280A273}" type="doc">
      <dgm:prSet loTypeId="process" loCatId="process" qsTypeId="urn:microsoft.com/office/officeart/2005/8/quickstyle/simple1" qsCatId="simple" csTypeId="urn:microsoft.com/office/officeart/2005/8/colors/accent1_2" csCatId="accent1" phldr="1"/>
      <dgm:spPr/>
      <dgm:t>
        <a:bodyPr/>
        <a:lstStyle/>
        <a:p>
          <a:endParaRPr lang="en-US"/>
        </a:p>
      </dgm:t>
    </dgm:pt>
    <dgm:pt modelId="{93708210-86D6-4C08-8005-78241B20EA05}">
      <dgm:prSet custT="1"/>
      <dgm:spPr>
        <a:solidFill>
          <a:srgbClr val="0070C0"/>
        </a:solidFill>
      </dgm:spPr>
      <dgm:t>
        <a:bodyPr/>
        <a:lstStyle/>
        <a:p>
          <a:pPr algn="l"/>
          <a:r>
            <a:rPr lang="el-GR" sz="2800">
              <a:latin typeface="Georgia (Κυρίως κείμενο)"/>
            </a:rPr>
            <a:t>Οι Crouch et al (1994), έχουν παρουσιάσει μια ενδιαφέρουσα </a:t>
          </a:r>
          <a:r>
            <a:rPr lang="el-GR" sz="2800" b="1">
              <a:latin typeface="Georgia (Κυρίως κείμενο)"/>
            </a:rPr>
            <a:t>μελέτη της εξέλιξης των </a:t>
          </a:r>
          <a:r>
            <a:rPr lang="el-GR" sz="2800">
              <a:latin typeface="Georgia (Κυρίως κείμενο)"/>
            </a:rPr>
            <a:t>Θεραπευτικών Διαδικασιών και Παραγόντων, και τους οποίους ορίζουν ως:</a:t>
          </a:r>
          <a:endParaRPr lang="en-US" sz="2800">
            <a:latin typeface="Georgia (Κυρίως κείμενο)"/>
          </a:endParaRPr>
        </a:p>
      </dgm:t>
    </dgm:pt>
    <dgm:pt modelId="{F283CC8E-778C-4821-A41F-646F401FA290}" cxnId="{E5E0680F-967B-4282-AE87-7CF992A64C5E}" type="parTrans">
      <dgm:prSet/>
      <dgm:spPr/>
      <dgm:t>
        <a:bodyPr/>
        <a:lstStyle/>
        <a:p>
          <a:endParaRPr lang="en-US"/>
        </a:p>
      </dgm:t>
    </dgm:pt>
    <dgm:pt modelId="{506EBBC3-502B-4494-90D7-8C929AA34F4B}" cxnId="{E5E0680F-967B-4282-AE87-7CF992A64C5E}" type="sibTrans">
      <dgm:prSet/>
      <dgm:spPr/>
      <dgm:t>
        <a:bodyPr/>
        <a:lstStyle/>
        <a:p>
          <a:endParaRPr lang="en-US"/>
        </a:p>
      </dgm:t>
    </dgm:pt>
    <dgm:pt modelId="{C41FA163-B85C-46C8-AE11-27018B604F12}">
      <dgm:prSet/>
      <dgm:spPr>
        <a:solidFill>
          <a:srgbClr val="0070C0"/>
        </a:solidFill>
      </dgm:spPr>
      <dgm:t>
        <a:bodyPr/>
        <a:lstStyle/>
        <a:p>
          <a:pPr algn="just"/>
          <a:r>
            <a:rPr lang="el-GR" i="0"/>
            <a:t>«Ένα στοιχείο στην ομαδική θεραπεία το οποίο συντελεί στη βελτίωση του προβλήματος των πελατών και σχετίζεται με τις δράσεις του θεραπευτή και των μελών»</a:t>
          </a:r>
          <a:endParaRPr lang="en-US" i="0"/>
        </a:p>
      </dgm:t>
    </dgm:pt>
    <dgm:pt modelId="{7A2E3067-CDC6-4110-8016-CFB942B73C76}" cxnId="{203CD273-4122-4E25-92E1-AE9071B70734}" type="parTrans">
      <dgm:prSet/>
      <dgm:spPr/>
      <dgm:t>
        <a:bodyPr/>
        <a:lstStyle/>
        <a:p>
          <a:endParaRPr lang="en-US"/>
        </a:p>
      </dgm:t>
    </dgm:pt>
    <dgm:pt modelId="{2E3EF265-ABD9-4813-84B6-81728478F0A6}" cxnId="{203CD273-4122-4E25-92E1-AE9071B70734}" type="sibTrans">
      <dgm:prSet/>
      <dgm:spPr/>
      <dgm:t>
        <a:bodyPr/>
        <a:lstStyle/>
        <a:p>
          <a:endParaRPr lang="en-US"/>
        </a:p>
      </dgm:t>
    </dgm:pt>
    <dgm:pt modelId="{49C41A98-8975-4808-99D5-DEE8F292E965}" type="pres">
      <dgm:prSet presAssocID="{AE460E01-8970-4EDF-88EA-6E12F280A273}" presName="Name0" presStyleCnt="0">
        <dgm:presLayoutVars>
          <dgm:dir/>
          <dgm:resizeHandles val="exact"/>
        </dgm:presLayoutVars>
      </dgm:prSet>
      <dgm:spPr/>
    </dgm:pt>
    <dgm:pt modelId="{456DE235-1DA8-49B1-B916-5133B1F33D32}" type="pres">
      <dgm:prSet presAssocID="{93708210-86D6-4C08-8005-78241B20EA05}" presName="parTxOnly" presStyleLbl="node1" presStyleIdx="0" presStyleCnt="2">
        <dgm:presLayoutVars>
          <dgm:bulletEnabled val="1"/>
        </dgm:presLayoutVars>
      </dgm:prSet>
      <dgm:spPr/>
    </dgm:pt>
    <dgm:pt modelId="{7DADF413-87E9-4D73-8C7A-024FBD4DE8D9}" type="pres">
      <dgm:prSet presAssocID="{506EBBC3-502B-4494-90D7-8C929AA34F4B}" presName="parSpace" presStyleCnt="0"/>
      <dgm:spPr/>
    </dgm:pt>
    <dgm:pt modelId="{4547C4AE-C68F-49AD-B129-6E3F7FF1A026}" type="pres">
      <dgm:prSet presAssocID="{C41FA163-B85C-46C8-AE11-27018B604F12}" presName="parTxOnly" presStyleLbl="node1" presStyleIdx="1" presStyleCnt="2">
        <dgm:presLayoutVars>
          <dgm:bulletEnabled val="1"/>
        </dgm:presLayoutVars>
      </dgm:prSet>
      <dgm:spPr/>
    </dgm:pt>
  </dgm:ptLst>
  <dgm:cxnLst>
    <dgm:cxn modelId="{E5E0680F-967B-4282-AE87-7CF992A64C5E}" srcId="{AE460E01-8970-4EDF-88EA-6E12F280A273}" destId="{93708210-86D6-4C08-8005-78241B20EA05}" srcOrd="0" destOrd="0" parTransId="{F283CC8E-778C-4821-A41F-646F401FA290}" sibTransId="{506EBBC3-502B-4494-90D7-8C929AA34F4B}"/>
    <dgm:cxn modelId="{3D39D86A-D45A-4BE3-B0A3-F68211E2FE08}" type="presOf" srcId="{93708210-86D6-4C08-8005-78241B20EA05}" destId="{456DE235-1DA8-49B1-B916-5133B1F33D32}" srcOrd="0" destOrd="0" presId="urn:microsoft.com/office/officeart/2005/8/layout/hChevron3"/>
    <dgm:cxn modelId="{3269296E-C2D2-49B6-BBE6-426D9F03984B}" type="presOf" srcId="{C41FA163-B85C-46C8-AE11-27018B604F12}" destId="{4547C4AE-C68F-49AD-B129-6E3F7FF1A026}" srcOrd="0" destOrd="0" presId="urn:microsoft.com/office/officeart/2005/8/layout/hChevron3"/>
    <dgm:cxn modelId="{203CD273-4122-4E25-92E1-AE9071B70734}" srcId="{AE460E01-8970-4EDF-88EA-6E12F280A273}" destId="{C41FA163-B85C-46C8-AE11-27018B604F12}" srcOrd="1" destOrd="0" parTransId="{7A2E3067-CDC6-4110-8016-CFB942B73C76}" sibTransId="{2E3EF265-ABD9-4813-84B6-81728478F0A6}"/>
    <dgm:cxn modelId="{E0F1AFE5-0402-44CF-BF3C-0E0C0EE8A215}" type="presOf" srcId="{AE460E01-8970-4EDF-88EA-6E12F280A273}" destId="{49C41A98-8975-4808-99D5-DEE8F292E965}" srcOrd="0" destOrd="0" presId="urn:microsoft.com/office/officeart/2005/8/layout/hChevron3"/>
    <dgm:cxn modelId="{F1F66F72-40C0-4956-8170-27FE45D3EBFB}" type="presParOf" srcId="{49C41A98-8975-4808-99D5-DEE8F292E965}" destId="{456DE235-1DA8-49B1-B916-5133B1F33D32}" srcOrd="0" destOrd="0" presId="urn:microsoft.com/office/officeart/2005/8/layout/hChevron3"/>
    <dgm:cxn modelId="{37F689D2-BF64-4EBB-B38A-1332D7D3D618}" type="presParOf" srcId="{49C41A98-8975-4808-99D5-DEE8F292E965}" destId="{7DADF413-87E9-4D73-8C7A-024FBD4DE8D9}" srcOrd="1" destOrd="0" presId="urn:microsoft.com/office/officeart/2005/8/layout/hChevron3"/>
    <dgm:cxn modelId="{9F5746D5-BF32-4134-89C3-47346F1705EE}" type="presParOf" srcId="{49C41A98-8975-4808-99D5-DEE8F292E965}" destId="{4547C4AE-C68F-49AD-B129-6E3F7FF1A026}" srcOrd="2" destOrd="0" presId="urn:microsoft.com/office/officeart/2005/8/layout/hChevron3"/>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62D936B-AA77-476B-A753-1EE1D109667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C169394F-FD47-48F7-BBB0-8ED24630D230}">
      <dgm:prSet custT="1"/>
      <dgm:spPr>
        <a:solidFill>
          <a:srgbClr val="0070C0"/>
        </a:solidFill>
      </dgm:spPr>
      <dgm:t>
        <a:bodyPr/>
        <a:lstStyle/>
        <a:p>
          <a:pPr algn="l"/>
          <a:r>
            <a:rPr lang="el-GR" sz="2000">
              <a:latin typeface="+mn-lt"/>
            </a:rPr>
            <a:t>Ο </a:t>
          </a:r>
          <a:r>
            <a:rPr lang="en-GB" sz="2000">
              <a:latin typeface="+mn-lt"/>
            </a:rPr>
            <a:t>Sidney Jourard</a:t>
          </a:r>
          <a:r>
            <a:rPr lang="el-GR" sz="2000">
              <a:latin typeface="+mn-lt"/>
            </a:rPr>
            <a:t> υποστήριζε ότι η αυτό-αποκάλυψη αποτελεί ουσιαστικό χαρακτηριστικό της ψυχικής υγείας και μιας ώριμης προσωπικότητας, καθώς αυτή η διαδικασία ενισχύει τη βαθύτερη γνώση του εαυτού.</a:t>
          </a:r>
          <a:endParaRPr lang="en-US" sz="2000">
            <a:latin typeface="+mn-lt"/>
          </a:endParaRPr>
        </a:p>
      </dgm:t>
    </dgm:pt>
    <dgm:pt modelId="{65E30FF0-C42C-41AA-A042-FD35938FE621}" cxnId="{F112A4DE-B7DB-4178-9B4D-F6058C68A9DA}" type="parTrans">
      <dgm:prSet/>
      <dgm:spPr/>
      <dgm:t>
        <a:bodyPr/>
        <a:lstStyle/>
        <a:p>
          <a:endParaRPr lang="en-US"/>
        </a:p>
      </dgm:t>
    </dgm:pt>
    <dgm:pt modelId="{7A803F46-9039-450D-B2E0-6FF4F4DB9134}" cxnId="{F112A4DE-B7DB-4178-9B4D-F6058C68A9DA}" type="sibTrans">
      <dgm:prSet/>
      <dgm:spPr/>
      <dgm:t>
        <a:bodyPr/>
        <a:lstStyle/>
        <a:p>
          <a:endParaRPr lang="en-US"/>
        </a:p>
      </dgm:t>
    </dgm:pt>
    <dgm:pt modelId="{FA1E83D9-F936-4991-A872-F3686DB04CEA}">
      <dgm:prSet/>
      <dgm:spPr>
        <a:solidFill>
          <a:srgbClr val="0070C0"/>
        </a:solidFill>
      </dgm:spPr>
      <dgm:t>
        <a:bodyPr/>
        <a:lstStyle/>
        <a:p>
          <a:pPr algn="just"/>
          <a:r>
            <a:rPr lang="el-GR"/>
            <a:t>Σύμφωνα με τα πειράματα του </a:t>
          </a:r>
          <a:r>
            <a:rPr lang="en-GB"/>
            <a:t>Bloch </a:t>
          </a:r>
          <a:r>
            <a:rPr lang="el-GR"/>
            <a:t>και </a:t>
          </a:r>
          <a:r>
            <a:rPr lang="en-GB"/>
            <a:t>Crouch, </a:t>
          </a:r>
          <a:r>
            <a:rPr lang="el-GR"/>
            <a:t>στην κλινική παρατήρηση, επισημαίνεται ότι η αυτό-αποκάλυψη δεν είναι μόνο ένα ατομικό χαρακτηριστικό, αλλά αποτελεί και αναγκαία προϋπόθεση για την ανάπτυξη συνθηκών εμπιστοσύνης και συνοχής μέσα σε μια ομάδα. </a:t>
          </a:r>
          <a:endParaRPr lang="en-US"/>
        </a:p>
      </dgm:t>
    </dgm:pt>
    <dgm:pt modelId="{FF4C1429-DDBB-43CF-8EE8-FCE4B6B54F25}" cxnId="{3FE66191-47A7-441B-BD17-4E52F499DF81}" type="parTrans">
      <dgm:prSet/>
      <dgm:spPr/>
      <dgm:t>
        <a:bodyPr/>
        <a:lstStyle/>
        <a:p>
          <a:endParaRPr lang="en-US"/>
        </a:p>
      </dgm:t>
    </dgm:pt>
    <dgm:pt modelId="{DC886234-8078-4C3B-ABE1-4A4979A78741}" cxnId="{3FE66191-47A7-441B-BD17-4E52F499DF81}" type="sibTrans">
      <dgm:prSet/>
      <dgm:spPr/>
      <dgm:t>
        <a:bodyPr/>
        <a:lstStyle/>
        <a:p>
          <a:endParaRPr lang="en-US"/>
        </a:p>
      </dgm:t>
    </dgm:pt>
    <dgm:pt modelId="{AE97FA5F-3FDB-443B-B435-7DF2EDF44D62}" type="pres">
      <dgm:prSet presAssocID="{662D936B-AA77-476B-A753-1EE1D1096671}" presName="linear" presStyleCnt="0">
        <dgm:presLayoutVars>
          <dgm:animLvl val="lvl"/>
          <dgm:resizeHandles val="exact"/>
        </dgm:presLayoutVars>
      </dgm:prSet>
      <dgm:spPr/>
    </dgm:pt>
    <dgm:pt modelId="{1F82187D-A09F-4D33-A678-1EFC74A8EE72}" type="pres">
      <dgm:prSet presAssocID="{C169394F-FD47-48F7-BBB0-8ED24630D230}" presName="parentText" presStyleLbl="node1" presStyleIdx="0" presStyleCnt="2">
        <dgm:presLayoutVars>
          <dgm:chMax val="0"/>
          <dgm:bulletEnabled val="1"/>
        </dgm:presLayoutVars>
      </dgm:prSet>
      <dgm:spPr/>
    </dgm:pt>
    <dgm:pt modelId="{5D46B564-D649-4B54-B35B-8C659A18EC8C}" type="pres">
      <dgm:prSet presAssocID="{7A803F46-9039-450D-B2E0-6FF4F4DB9134}" presName="spacer" presStyleCnt="0"/>
      <dgm:spPr/>
    </dgm:pt>
    <dgm:pt modelId="{D3AF16DC-1E62-49BB-9C24-1EEAD355F4DA}" type="pres">
      <dgm:prSet presAssocID="{FA1E83D9-F936-4991-A872-F3686DB04CEA}" presName="parentText" presStyleLbl="node1" presStyleIdx="1" presStyleCnt="2">
        <dgm:presLayoutVars>
          <dgm:chMax val="0"/>
          <dgm:bulletEnabled val="1"/>
        </dgm:presLayoutVars>
      </dgm:prSet>
      <dgm:spPr/>
    </dgm:pt>
  </dgm:ptLst>
  <dgm:cxnLst>
    <dgm:cxn modelId="{C919A116-961C-4D6B-96E9-EEF39E08B6FA}" type="presOf" srcId="{662D936B-AA77-476B-A753-1EE1D1096671}" destId="{AE97FA5F-3FDB-443B-B435-7DF2EDF44D62}" srcOrd="0" destOrd="0" presId="urn:microsoft.com/office/officeart/2005/8/layout/vList2"/>
    <dgm:cxn modelId="{DC09BC8C-1A58-48AA-A94D-0600FEA05973}" type="presOf" srcId="{FA1E83D9-F936-4991-A872-F3686DB04CEA}" destId="{D3AF16DC-1E62-49BB-9C24-1EEAD355F4DA}" srcOrd="0" destOrd="0" presId="urn:microsoft.com/office/officeart/2005/8/layout/vList2"/>
    <dgm:cxn modelId="{3FE66191-47A7-441B-BD17-4E52F499DF81}" srcId="{662D936B-AA77-476B-A753-1EE1D1096671}" destId="{FA1E83D9-F936-4991-A872-F3686DB04CEA}" srcOrd="1" destOrd="0" parTransId="{FF4C1429-DDBB-43CF-8EE8-FCE4B6B54F25}" sibTransId="{DC886234-8078-4C3B-ABE1-4A4979A78741}"/>
    <dgm:cxn modelId="{EB145B9A-CE60-424F-A1C2-C43BCBF85A17}" type="presOf" srcId="{C169394F-FD47-48F7-BBB0-8ED24630D230}" destId="{1F82187D-A09F-4D33-A678-1EFC74A8EE72}" srcOrd="0" destOrd="0" presId="urn:microsoft.com/office/officeart/2005/8/layout/vList2"/>
    <dgm:cxn modelId="{F112A4DE-B7DB-4178-9B4D-F6058C68A9DA}" srcId="{662D936B-AA77-476B-A753-1EE1D1096671}" destId="{C169394F-FD47-48F7-BBB0-8ED24630D230}" srcOrd="0" destOrd="0" parTransId="{65E30FF0-C42C-41AA-A042-FD35938FE621}" sibTransId="{7A803F46-9039-450D-B2E0-6FF4F4DB9134}"/>
    <dgm:cxn modelId="{A0CA1E3E-1F8B-4604-B367-03076D18E622}" type="presParOf" srcId="{AE97FA5F-3FDB-443B-B435-7DF2EDF44D62}" destId="{1F82187D-A09F-4D33-A678-1EFC74A8EE72}" srcOrd="0" destOrd="0" presId="urn:microsoft.com/office/officeart/2005/8/layout/vList2"/>
    <dgm:cxn modelId="{F18F0E7E-190D-476C-BC83-976D2AFBC9CB}" type="presParOf" srcId="{AE97FA5F-3FDB-443B-B435-7DF2EDF44D62}" destId="{5D46B564-D649-4B54-B35B-8C659A18EC8C}" srcOrd="1" destOrd="0" presId="urn:microsoft.com/office/officeart/2005/8/layout/vList2"/>
    <dgm:cxn modelId="{EC3FD72D-8A61-4034-8A71-CD205926B5B3}" type="presParOf" srcId="{AE97FA5F-3FDB-443B-B435-7DF2EDF44D62}" destId="{D3AF16DC-1E62-49BB-9C24-1EEAD355F4DA}" srcOrd="2" destOrd="0" presId="urn:microsoft.com/office/officeart/2005/8/layout/vList2"/>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422740D-525A-4131-89F6-AEE4E3AF0C1C}" type="doc">
      <dgm:prSet loTypeId="urn:microsoft.com/office/officeart/2005/8/layout/process4" loCatId="process" qsTypeId="urn:microsoft.com/office/officeart/2005/8/quickstyle/simple1" qsCatId="simple" csTypeId="urn:microsoft.com/office/officeart/2005/8/colors/colorful2" csCatId="colorful" phldr="1"/>
      <dgm:spPr/>
      <dgm:t>
        <a:bodyPr/>
        <a:lstStyle/>
        <a:p>
          <a:endParaRPr lang="en-US"/>
        </a:p>
      </dgm:t>
    </dgm:pt>
    <dgm:pt modelId="{23E3F3CB-3075-4C73-91FF-B6C833E64E5D}">
      <dgm:prSet/>
      <dgm:spPr>
        <a:solidFill>
          <a:schemeClr val="tx2">
            <a:lumMod val="50000"/>
            <a:lumOff val="50000"/>
          </a:schemeClr>
        </a:solidFill>
      </dgm:spPr>
      <dgm:t>
        <a:bodyPr/>
        <a:lstStyle/>
        <a:p>
          <a:pPr algn="just"/>
          <a:r>
            <a:rPr lang="el-GR"/>
            <a:t>Ο θεραπευτής μπορεί να χρησιμοποιήσει τον εαυτό του ως μοντέλο για να ενθαρρύνει την αυτο-αποκάλυψη των μελών. Όμως, αυτό δεν είναι πάντα ασφαλές. Μπορεί να παρερμηνευθεί από τα μέλη της ομάδας, καθώς κάποιοι μπορεί να το εκλάβουν ως ένδειξη ανασφάλειας του θεραπευτή.</a:t>
          </a:r>
          <a:endParaRPr lang="en-US"/>
        </a:p>
      </dgm:t>
    </dgm:pt>
    <dgm:pt modelId="{EA347E90-2996-4BBA-B063-DCB272A954B0}" cxnId="{F1BF37D9-3647-4E14-AB9A-3DED42A6BD54}" type="parTrans">
      <dgm:prSet/>
      <dgm:spPr/>
      <dgm:t>
        <a:bodyPr/>
        <a:lstStyle/>
        <a:p>
          <a:endParaRPr lang="en-US"/>
        </a:p>
      </dgm:t>
    </dgm:pt>
    <dgm:pt modelId="{8D63FEB3-9F1A-4F02-BDC8-924810CFC092}" cxnId="{F1BF37D9-3647-4E14-AB9A-3DED42A6BD54}" type="sibTrans">
      <dgm:prSet/>
      <dgm:spPr/>
      <dgm:t>
        <a:bodyPr/>
        <a:lstStyle/>
        <a:p>
          <a:endParaRPr lang="en-US"/>
        </a:p>
      </dgm:t>
    </dgm:pt>
    <dgm:pt modelId="{6E8C1847-2B7B-4C70-A7F2-ACE6E58871A9}">
      <dgm:prSet/>
      <dgm:spPr>
        <a:solidFill>
          <a:srgbClr val="0070C0"/>
        </a:solidFill>
      </dgm:spPr>
      <dgm:t>
        <a:bodyPr/>
        <a:lstStyle/>
        <a:p>
          <a:pPr algn="just"/>
          <a:r>
            <a:rPr lang="el-GR"/>
            <a:t>Μπορεί να είναι θεραπευτικό για τα μέλη να γνωρίζουν κάποια ανθρώπινη πλευρά του θεραπευτή τους αλλά υπερβολικές λεπτομέρειες  μπορεί να λειτουργήσουν αποτρεπτικά και να μειώσουν το κύρος του ως ειδικού. </a:t>
          </a:r>
          <a:endParaRPr lang="en-US"/>
        </a:p>
      </dgm:t>
    </dgm:pt>
    <dgm:pt modelId="{282B30BF-1A85-41E7-AC51-804D5A3BE063}" cxnId="{DE06F3B4-56D5-4719-9322-F49EDD8A10F0}" type="parTrans">
      <dgm:prSet/>
      <dgm:spPr/>
      <dgm:t>
        <a:bodyPr/>
        <a:lstStyle/>
        <a:p>
          <a:endParaRPr lang="en-US"/>
        </a:p>
      </dgm:t>
    </dgm:pt>
    <dgm:pt modelId="{A4C671DE-BA22-47D2-94AA-A505D6ECAD16}" cxnId="{DE06F3B4-56D5-4719-9322-F49EDD8A10F0}" type="sibTrans">
      <dgm:prSet/>
      <dgm:spPr/>
      <dgm:t>
        <a:bodyPr/>
        <a:lstStyle/>
        <a:p>
          <a:endParaRPr lang="en-US"/>
        </a:p>
      </dgm:t>
    </dgm:pt>
    <dgm:pt modelId="{754EA13F-1DCE-48F6-B644-A8DA71D6A981}">
      <dgm:prSet/>
      <dgm:spPr>
        <a:solidFill>
          <a:schemeClr val="tx2">
            <a:lumMod val="75000"/>
            <a:lumOff val="25000"/>
          </a:schemeClr>
        </a:solidFill>
      </dgm:spPr>
      <dgm:t>
        <a:bodyPr/>
        <a:lstStyle/>
        <a:p>
          <a:pPr algn="just"/>
          <a:r>
            <a:rPr lang="el-GR"/>
            <a:t>Μια τέτοια αποκάλυψη μπορεί να είναι χρήσιμη θεραπευτικά και να βοηθήσει στην ταύτιση των μελών με τους θεραπευτές. Σε ένα αρχικό, όμως, στάδιο, όπου τα μέλη δεν έχουν αντιληφθεί τον τρόπο λειτουργίας της ομάδας και τις υποχρεώσεις της κάθε πλευράς, μπορεί να επιβαρύνει τους </a:t>
          </a:r>
          <a:r>
            <a:rPr lang="el-GR" err="1"/>
            <a:t>θεραεπυόμενους</a:t>
          </a:r>
          <a:r>
            <a:rPr lang="el-GR"/>
            <a:t> με την υποχρέωση να ανακουφίσουν τον θεραπευτή.</a:t>
          </a:r>
          <a:endParaRPr lang="en-US"/>
        </a:p>
      </dgm:t>
    </dgm:pt>
    <dgm:pt modelId="{380ED640-D088-4969-9658-8AB31D25C5DD}" cxnId="{4A5A9223-50CF-4427-AD0F-C4F015B593AF}" type="parTrans">
      <dgm:prSet/>
      <dgm:spPr/>
      <dgm:t>
        <a:bodyPr/>
        <a:lstStyle/>
        <a:p>
          <a:endParaRPr lang="en-US"/>
        </a:p>
      </dgm:t>
    </dgm:pt>
    <dgm:pt modelId="{824B52FE-DEEC-4125-A177-34EE35E0DD9B}" cxnId="{4A5A9223-50CF-4427-AD0F-C4F015B593AF}" type="sibTrans">
      <dgm:prSet/>
      <dgm:spPr/>
      <dgm:t>
        <a:bodyPr/>
        <a:lstStyle/>
        <a:p>
          <a:endParaRPr lang="en-US"/>
        </a:p>
      </dgm:t>
    </dgm:pt>
    <dgm:pt modelId="{A9102068-DC8F-479D-BDA3-6AB233995CE4}" type="pres">
      <dgm:prSet presAssocID="{8422740D-525A-4131-89F6-AEE4E3AF0C1C}" presName="Name0" presStyleCnt="0">
        <dgm:presLayoutVars>
          <dgm:dir/>
          <dgm:animLvl val="lvl"/>
          <dgm:resizeHandles val="exact"/>
        </dgm:presLayoutVars>
      </dgm:prSet>
      <dgm:spPr/>
    </dgm:pt>
    <dgm:pt modelId="{627CBC5A-A6A5-44C2-9F98-899F37E4376C}" type="pres">
      <dgm:prSet presAssocID="{754EA13F-1DCE-48F6-B644-A8DA71D6A981}" presName="boxAndChildren" presStyleCnt="0"/>
      <dgm:spPr/>
    </dgm:pt>
    <dgm:pt modelId="{1F829C6E-B199-4B41-903A-7A891D2F5A25}" type="pres">
      <dgm:prSet presAssocID="{754EA13F-1DCE-48F6-B644-A8DA71D6A981}" presName="parentTextBox" presStyleLbl="node1" presStyleIdx="0" presStyleCnt="3"/>
      <dgm:spPr/>
    </dgm:pt>
    <dgm:pt modelId="{5BEB55D0-B634-4DD3-B3A6-D1E0E36D29CA}" type="pres">
      <dgm:prSet presAssocID="{A4C671DE-BA22-47D2-94AA-A505D6ECAD16}" presName="sp" presStyleCnt="0"/>
      <dgm:spPr/>
    </dgm:pt>
    <dgm:pt modelId="{E7973E81-8001-45BC-8971-F36A599379DE}" type="pres">
      <dgm:prSet presAssocID="{6E8C1847-2B7B-4C70-A7F2-ACE6E58871A9}" presName="arrowAndChildren" presStyleCnt="0"/>
      <dgm:spPr/>
    </dgm:pt>
    <dgm:pt modelId="{0D237A84-4752-4FFF-BCDA-3103B5119A53}" type="pres">
      <dgm:prSet presAssocID="{6E8C1847-2B7B-4C70-A7F2-ACE6E58871A9}" presName="parentTextArrow" presStyleLbl="node1" presStyleIdx="1" presStyleCnt="3"/>
      <dgm:spPr/>
    </dgm:pt>
    <dgm:pt modelId="{6CEFFE61-37B7-45CC-8025-50B2AFB59AB0}" type="pres">
      <dgm:prSet presAssocID="{8D63FEB3-9F1A-4F02-BDC8-924810CFC092}" presName="sp" presStyleCnt="0"/>
      <dgm:spPr/>
    </dgm:pt>
    <dgm:pt modelId="{D33B891E-F796-4C30-9469-E08F8BD1BFBA}" type="pres">
      <dgm:prSet presAssocID="{23E3F3CB-3075-4C73-91FF-B6C833E64E5D}" presName="arrowAndChildren" presStyleCnt="0"/>
      <dgm:spPr/>
    </dgm:pt>
    <dgm:pt modelId="{D15F3802-2CFD-496C-933A-BB32A5006905}" type="pres">
      <dgm:prSet presAssocID="{23E3F3CB-3075-4C73-91FF-B6C833E64E5D}" presName="parentTextArrow" presStyleLbl="node1" presStyleIdx="2" presStyleCnt="3"/>
      <dgm:spPr/>
    </dgm:pt>
  </dgm:ptLst>
  <dgm:cxnLst>
    <dgm:cxn modelId="{4A32CB13-8236-4043-95EA-88A5D9CE2429}" type="presOf" srcId="{754EA13F-1DCE-48F6-B644-A8DA71D6A981}" destId="{1F829C6E-B199-4B41-903A-7A891D2F5A25}" srcOrd="0" destOrd="0" presId="urn:microsoft.com/office/officeart/2005/8/layout/process4"/>
    <dgm:cxn modelId="{4A5A9223-50CF-4427-AD0F-C4F015B593AF}" srcId="{8422740D-525A-4131-89F6-AEE4E3AF0C1C}" destId="{754EA13F-1DCE-48F6-B644-A8DA71D6A981}" srcOrd="2" destOrd="0" parTransId="{380ED640-D088-4969-9658-8AB31D25C5DD}" sibTransId="{824B52FE-DEEC-4125-A177-34EE35E0DD9B}"/>
    <dgm:cxn modelId="{6368EA49-8EA5-4101-97C0-F0C520035278}" type="presOf" srcId="{6E8C1847-2B7B-4C70-A7F2-ACE6E58871A9}" destId="{0D237A84-4752-4FFF-BCDA-3103B5119A53}" srcOrd="0" destOrd="0" presId="urn:microsoft.com/office/officeart/2005/8/layout/process4"/>
    <dgm:cxn modelId="{376BCF84-F3AD-4857-ADA4-759F83B7E3A3}" type="presOf" srcId="{23E3F3CB-3075-4C73-91FF-B6C833E64E5D}" destId="{D15F3802-2CFD-496C-933A-BB32A5006905}" srcOrd="0" destOrd="0" presId="urn:microsoft.com/office/officeart/2005/8/layout/process4"/>
    <dgm:cxn modelId="{126BACAE-C8F9-4B51-9BE4-4ED8E8BF3C05}" type="presOf" srcId="{8422740D-525A-4131-89F6-AEE4E3AF0C1C}" destId="{A9102068-DC8F-479D-BDA3-6AB233995CE4}" srcOrd="0" destOrd="0" presId="urn:microsoft.com/office/officeart/2005/8/layout/process4"/>
    <dgm:cxn modelId="{DE06F3B4-56D5-4719-9322-F49EDD8A10F0}" srcId="{8422740D-525A-4131-89F6-AEE4E3AF0C1C}" destId="{6E8C1847-2B7B-4C70-A7F2-ACE6E58871A9}" srcOrd="1" destOrd="0" parTransId="{282B30BF-1A85-41E7-AC51-804D5A3BE063}" sibTransId="{A4C671DE-BA22-47D2-94AA-A505D6ECAD16}"/>
    <dgm:cxn modelId="{F1BF37D9-3647-4E14-AB9A-3DED42A6BD54}" srcId="{8422740D-525A-4131-89F6-AEE4E3AF0C1C}" destId="{23E3F3CB-3075-4C73-91FF-B6C833E64E5D}" srcOrd="0" destOrd="0" parTransId="{EA347E90-2996-4BBA-B063-DCB272A954B0}" sibTransId="{8D63FEB3-9F1A-4F02-BDC8-924810CFC092}"/>
    <dgm:cxn modelId="{661F3C7A-CB06-4D47-B8F6-ED39B2AB2553}" type="presParOf" srcId="{A9102068-DC8F-479D-BDA3-6AB233995CE4}" destId="{627CBC5A-A6A5-44C2-9F98-899F37E4376C}" srcOrd="0" destOrd="0" presId="urn:microsoft.com/office/officeart/2005/8/layout/process4"/>
    <dgm:cxn modelId="{F3FA6B00-3A78-439E-B0DC-71B8025C8D10}" type="presParOf" srcId="{627CBC5A-A6A5-44C2-9F98-899F37E4376C}" destId="{1F829C6E-B199-4B41-903A-7A891D2F5A25}" srcOrd="0" destOrd="0" presId="urn:microsoft.com/office/officeart/2005/8/layout/process4"/>
    <dgm:cxn modelId="{3C8A1DF6-929B-4F5B-AD2D-67AF1AE91780}" type="presParOf" srcId="{A9102068-DC8F-479D-BDA3-6AB233995CE4}" destId="{5BEB55D0-B634-4DD3-B3A6-D1E0E36D29CA}" srcOrd="1" destOrd="0" presId="urn:microsoft.com/office/officeart/2005/8/layout/process4"/>
    <dgm:cxn modelId="{8A9F8E4E-BEF9-4F61-AFC1-7C673F8CDFE2}" type="presParOf" srcId="{A9102068-DC8F-479D-BDA3-6AB233995CE4}" destId="{E7973E81-8001-45BC-8971-F36A599379DE}" srcOrd="2" destOrd="0" presId="urn:microsoft.com/office/officeart/2005/8/layout/process4"/>
    <dgm:cxn modelId="{3E700175-BFE3-48A9-9453-FB11AEEA130D}" type="presParOf" srcId="{E7973E81-8001-45BC-8971-F36A599379DE}" destId="{0D237A84-4752-4FFF-BCDA-3103B5119A53}" srcOrd="0" destOrd="0" presId="urn:microsoft.com/office/officeart/2005/8/layout/process4"/>
    <dgm:cxn modelId="{3B55D561-AB94-4131-AAB0-33D4B2017B05}" type="presParOf" srcId="{A9102068-DC8F-479D-BDA3-6AB233995CE4}" destId="{6CEFFE61-37B7-45CC-8025-50B2AFB59AB0}" srcOrd="3" destOrd="0" presId="urn:microsoft.com/office/officeart/2005/8/layout/process4"/>
    <dgm:cxn modelId="{13B8E607-B745-4B51-9C01-6DDFBBAFBA1B}" type="presParOf" srcId="{A9102068-DC8F-479D-BDA3-6AB233995CE4}" destId="{D33B891E-F796-4C30-9469-E08F8BD1BFBA}" srcOrd="4" destOrd="0" presId="urn:microsoft.com/office/officeart/2005/8/layout/process4"/>
    <dgm:cxn modelId="{3AA340D2-4867-4294-830C-B476A1DB4078}" type="presParOf" srcId="{D33B891E-F796-4C30-9469-E08F8BD1BFBA}" destId="{D15F3802-2CFD-496C-933A-BB32A5006905}" srcOrd="0" destOrd="0" presId="urn:microsoft.com/office/officeart/2005/8/layout/process4"/>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8A65F27-8A0D-4407-ACA2-BAD46965D9EF}" type="doc">
      <dgm:prSet loTypeId="urn:microsoft.com/office/officeart/2005/8/layout/hierarchy1" loCatId="hierarchy" qsTypeId="urn:microsoft.com/office/officeart/2005/8/quickstyle/simple1" qsCatId="simple" csTypeId="urn:microsoft.com/office/officeart/2005/8/colors/accent1_2" csCatId="accent1"/>
      <dgm:spPr/>
      <dgm:t>
        <a:bodyPr/>
        <a:lstStyle/>
        <a:p>
          <a:endParaRPr lang="en-US"/>
        </a:p>
      </dgm:t>
    </dgm:pt>
    <dgm:pt modelId="{493DD447-13A7-4EC7-ABB3-CF5D0190B488}">
      <dgm:prSet/>
      <dgm:spPr/>
      <dgm:t>
        <a:bodyPr/>
        <a:lstStyle/>
        <a:p>
          <a:r>
            <a:rPr lang="el-GR"/>
            <a:t>Τα μέλη να εκφράσουν τα σχέδια τους μετά το τέλος της ομάδας </a:t>
          </a:r>
          <a:endParaRPr lang="en-US"/>
        </a:p>
      </dgm:t>
    </dgm:pt>
    <dgm:pt modelId="{D1ED133A-DFEC-402C-A85F-23BA3C60ECF9}" cxnId="{65F5B1A6-AB1A-4E95-AEF7-769BC728813F}" type="parTrans">
      <dgm:prSet/>
      <dgm:spPr/>
      <dgm:t>
        <a:bodyPr/>
        <a:lstStyle/>
        <a:p>
          <a:endParaRPr lang="en-US"/>
        </a:p>
      </dgm:t>
    </dgm:pt>
    <dgm:pt modelId="{2EAD4AD5-862F-474A-83C4-951B1C6593C9}" cxnId="{65F5B1A6-AB1A-4E95-AEF7-769BC728813F}" type="sibTrans">
      <dgm:prSet/>
      <dgm:spPr/>
      <dgm:t>
        <a:bodyPr/>
        <a:lstStyle/>
        <a:p>
          <a:endParaRPr lang="en-US"/>
        </a:p>
      </dgm:t>
    </dgm:pt>
    <dgm:pt modelId="{8FDF1EEA-C405-4477-B047-877FF5F4A092}">
      <dgm:prSet/>
      <dgm:spPr/>
      <dgm:t>
        <a:bodyPr/>
        <a:lstStyle/>
        <a:p>
          <a:r>
            <a:rPr lang="el-GR"/>
            <a:t>Να εντοπίσουν πιθανά εμπόδια που θα αντιμετωπίσουν στο μέλλον</a:t>
          </a:r>
          <a:endParaRPr lang="en-US"/>
        </a:p>
      </dgm:t>
    </dgm:pt>
    <dgm:pt modelId="{29B38CDE-615B-45C2-A600-9E1F8063021D}" cxnId="{A9A0DFCB-4E1F-4C74-99D4-E91A8CF181A9}" type="parTrans">
      <dgm:prSet/>
      <dgm:spPr/>
      <dgm:t>
        <a:bodyPr/>
        <a:lstStyle/>
        <a:p>
          <a:endParaRPr lang="en-US"/>
        </a:p>
      </dgm:t>
    </dgm:pt>
    <dgm:pt modelId="{1FD042F5-CFD9-4BE6-BBFC-BCEF5EF50348}" cxnId="{A9A0DFCB-4E1F-4C74-99D4-E91A8CF181A9}" type="sibTrans">
      <dgm:prSet/>
      <dgm:spPr/>
      <dgm:t>
        <a:bodyPr/>
        <a:lstStyle/>
        <a:p>
          <a:endParaRPr lang="en-US"/>
        </a:p>
      </dgm:t>
    </dgm:pt>
    <dgm:pt modelId="{9C229E1C-E4CD-4FC5-AEDB-32009ED1BE0F}">
      <dgm:prSet/>
      <dgm:spPr/>
      <dgm:t>
        <a:bodyPr/>
        <a:lstStyle/>
        <a:p>
          <a:r>
            <a:rPr lang="el-GR"/>
            <a:t>Να αντιληφθούν πως οι εμπειρίες από την ομάδα θα βοηθήσουν </a:t>
          </a:r>
          <a:endParaRPr lang="en-US"/>
        </a:p>
      </dgm:t>
    </dgm:pt>
    <dgm:pt modelId="{1351265B-A2F4-4910-94BA-DC498D108BA5}" cxnId="{FFA03FB1-348A-4BDE-97E0-9818C09898DB}" type="parTrans">
      <dgm:prSet/>
      <dgm:spPr/>
      <dgm:t>
        <a:bodyPr/>
        <a:lstStyle/>
        <a:p>
          <a:endParaRPr lang="en-US"/>
        </a:p>
      </dgm:t>
    </dgm:pt>
    <dgm:pt modelId="{6FD12F76-712B-480F-940F-0984BC169B40}" cxnId="{FFA03FB1-348A-4BDE-97E0-9818C09898DB}" type="sibTrans">
      <dgm:prSet/>
      <dgm:spPr/>
      <dgm:t>
        <a:bodyPr/>
        <a:lstStyle/>
        <a:p>
          <a:endParaRPr lang="en-US"/>
        </a:p>
      </dgm:t>
    </dgm:pt>
    <dgm:pt modelId="{51C963E9-6EA2-46BF-BE60-148B7C507340}" type="pres">
      <dgm:prSet presAssocID="{C8A65F27-8A0D-4407-ACA2-BAD46965D9EF}" presName="hierChild1" presStyleCnt="0">
        <dgm:presLayoutVars>
          <dgm:chPref val="1"/>
          <dgm:dir/>
          <dgm:animOne val="branch"/>
          <dgm:animLvl val="lvl"/>
          <dgm:resizeHandles/>
        </dgm:presLayoutVars>
      </dgm:prSet>
      <dgm:spPr/>
    </dgm:pt>
    <dgm:pt modelId="{68AEFB8A-8CC1-4588-913E-34251CD058AC}" type="pres">
      <dgm:prSet presAssocID="{493DD447-13A7-4EC7-ABB3-CF5D0190B488}" presName="hierRoot1" presStyleCnt="0"/>
      <dgm:spPr/>
    </dgm:pt>
    <dgm:pt modelId="{0D04A198-73CE-4FAB-98B8-D3CF4D0E999C}" type="pres">
      <dgm:prSet presAssocID="{493DD447-13A7-4EC7-ABB3-CF5D0190B488}" presName="composite" presStyleCnt="0"/>
      <dgm:spPr/>
    </dgm:pt>
    <dgm:pt modelId="{3B49182E-A702-458F-9D40-754AF7CBD4E9}" type="pres">
      <dgm:prSet presAssocID="{493DD447-13A7-4EC7-ABB3-CF5D0190B488}" presName="background" presStyleLbl="node0" presStyleIdx="0" presStyleCnt="3"/>
      <dgm:spPr/>
    </dgm:pt>
    <dgm:pt modelId="{AA6E81A8-6301-438F-8301-8E8EB4DFD1AD}" type="pres">
      <dgm:prSet presAssocID="{493DD447-13A7-4EC7-ABB3-CF5D0190B488}" presName="text" presStyleLbl="fgAcc0" presStyleIdx="0" presStyleCnt="3">
        <dgm:presLayoutVars>
          <dgm:chPref val="3"/>
        </dgm:presLayoutVars>
      </dgm:prSet>
      <dgm:spPr/>
    </dgm:pt>
    <dgm:pt modelId="{4DD0563A-03EC-4B6A-A9AE-8BB60CE3A269}" type="pres">
      <dgm:prSet presAssocID="{493DD447-13A7-4EC7-ABB3-CF5D0190B488}" presName="hierChild2" presStyleCnt="0"/>
      <dgm:spPr/>
    </dgm:pt>
    <dgm:pt modelId="{84C23944-A1AB-4537-A8A3-EB65C804306C}" type="pres">
      <dgm:prSet presAssocID="{8FDF1EEA-C405-4477-B047-877FF5F4A092}" presName="hierRoot1" presStyleCnt="0"/>
      <dgm:spPr/>
    </dgm:pt>
    <dgm:pt modelId="{1A3ED360-F5A1-4873-9177-8D2CCB87606A}" type="pres">
      <dgm:prSet presAssocID="{8FDF1EEA-C405-4477-B047-877FF5F4A092}" presName="composite" presStyleCnt="0"/>
      <dgm:spPr/>
    </dgm:pt>
    <dgm:pt modelId="{CAB63905-DC63-4C41-870E-8A9A734DCD8F}" type="pres">
      <dgm:prSet presAssocID="{8FDF1EEA-C405-4477-B047-877FF5F4A092}" presName="background" presStyleLbl="node0" presStyleIdx="1" presStyleCnt="3"/>
      <dgm:spPr/>
    </dgm:pt>
    <dgm:pt modelId="{98D993C8-21EE-47AE-836C-7AB651C9C6E7}" type="pres">
      <dgm:prSet presAssocID="{8FDF1EEA-C405-4477-B047-877FF5F4A092}" presName="text" presStyleLbl="fgAcc0" presStyleIdx="1" presStyleCnt="3">
        <dgm:presLayoutVars>
          <dgm:chPref val="3"/>
        </dgm:presLayoutVars>
      </dgm:prSet>
      <dgm:spPr/>
    </dgm:pt>
    <dgm:pt modelId="{15504E71-F4D9-4071-8909-2620EC536C28}" type="pres">
      <dgm:prSet presAssocID="{8FDF1EEA-C405-4477-B047-877FF5F4A092}" presName="hierChild2" presStyleCnt="0"/>
      <dgm:spPr/>
    </dgm:pt>
    <dgm:pt modelId="{ED7BAEDE-0A70-40DD-882D-EE6DA083EC7A}" type="pres">
      <dgm:prSet presAssocID="{9C229E1C-E4CD-4FC5-AEDB-32009ED1BE0F}" presName="hierRoot1" presStyleCnt="0"/>
      <dgm:spPr/>
    </dgm:pt>
    <dgm:pt modelId="{B8AC252C-66B6-4355-8F26-D7D6803D263B}" type="pres">
      <dgm:prSet presAssocID="{9C229E1C-E4CD-4FC5-AEDB-32009ED1BE0F}" presName="composite" presStyleCnt="0"/>
      <dgm:spPr/>
    </dgm:pt>
    <dgm:pt modelId="{21A9EE18-73CB-4E0E-A532-7466872D5FB0}" type="pres">
      <dgm:prSet presAssocID="{9C229E1C-E4CD-4FC5-AEDB-32009ED1BE0F}" presName="background" presStyleLbl="node0" presStyleIdx="2" presStyleCnt="3"/>
      <dgm:spPr/>
    </dgm:pt>
    <dgm:pt modelId="{164314F7-017B-48A9-A1CE-BDB4DB0AAA09}" type="pres">
      <dgm:prSet presAssocID="{9C229E1C-E4CD-4FC5-AEDB-32009ED1BE0F}" presName="text" presStyleLbl="fgAcc0" presStyleIdx="2" presStyleCnt="3">
        <dgm:presLayoutVars>
          <dgm:chPref val="3"/>
        </dgm:presLayoutVars>
      </dgm:prSet>
      <dgm:spPr/>
    </dgm:pt>
    <dgm:pt modelId="{BB139F07-56C5-4954-A432-6BEC31154583}" type="pres">
      <dgm:prSet presAssocID="{9C229E1C-E4CD-4FC5-AEDB-32009ED1BE0F}" presName="hierChild2" presStyleCnt="0"/>
      <dgm:spPr/>
    </dgm:pt>
  </dgm:ptLst>
  <dgm:cxnLst>
    <dgm:cxn modelId="{65F5B1A6-AB1A-4E95-AEF7-769BC728813F}" srcId="{C8A65F27-8A0D-4407-ACA2-BAD46965D9EF}" destId="{493DD447-13A7-4EC7-ABB3-CF5D0190B488}" srcOrd="0" destOrd="0" parTransId="{D1ED133A-DFEC-402C-A85F-23BA3C60ECF9}" sibTransId="{2EAD4AD5-862F-474A-83C4-951B1C6593C9}"/>
    <dgm:cxn modelId="{FFA03FB1-348A-4BDE-97E0-9818C09898DB}" srcId="{C8A65F27-8A0D-4407-ACA2-BAD46965D9EF}" destId="{9C229E1C-E4CD-4FC5-AEDB-32009ED1BE0F}" srcOrd="2" destOrd="0" parTransId="{1351265B-A2F4-4910-94BA-DC498D108BA5}" sibTransId="{6FD12F76-712B-480F-940F-0984BC169B40}"/>
    <dgm:cxn modelId="{94589CB5-57AA-4C8A-BB53-72903983C77E}" type="presOf" srcId="{9C229E1C-E4CD-4FC5-AEDB-32009ED1BE0F}" destId="{164314F7-017B-48A9-A1CE-BDB4DB0AAA09}" srcOrd="0" destOrd="0" presId="urn:microsoft.com/office/officeart/2005/8/layout/hierarchy1"/>
    <dgm:cxn modelId="{3AB82EBC-D220-475B-BCE9-A1667C96749E}" type="presOf" srcId="{C8A65F27-8A0D-4407-ACA2-BAD46965D9EF}" destId="{51C963E9-6EA2-46BF-BE60-148B7C507340}" srcOrd="0" destOrd="0" presId="urn:microsoft.com/office/officeart/2005/8/layout/hierarchy1"/>
    <dgm:cxn modelId="{A9A0DFCB-4E1F-4C74-99D4-E91A8CF181A9}" srcId="{C8A65F27-8A0D-4407-ACA2-BAD46965D9EF}" destId="{8FDF1EEA-C405-4477-B047-877FF5F4A092}" srcOrd="1" destOrd="0" parTransId="{29B38CDE-615B-45C2-A600-9E1F8063021D}" sibTransId="{1FD042F5-CFD9-4BE6-BBFC-BCEF5EF50348}"/>
    <dgm:cxn modelId="{AA2D91DE-C656-4B92-995A-5EFDA1D88C21}" type="presOf" srcId="{8FDF1EEA-C405-4477-B047-877FF5F4A092}" destId="{98D993C8-21EE-47AE-836C-7AB651C9C6E7}" srcOrd="0" destOrd="0" presId="urn:microsoft.com/office/officeart/2005/8/layout/hierarchy1"/>
    <dgm:cxn modelId="{C85978FB-CDD6-452E-B3D7-6B6E9AB4C284}" type="presOf" srcId="{493DD447-13A7-4EC7-ABB3-CF5D0190B488}" destId="{AA6E81A8-6301-438F-8301-8E8EB4DFD1AD}" srcOrd="0" destOrd="0" presId="urn:microsoft.com/office/officeart/2005/8/layout/hierarchy1"/>
    <dgm:cxn modelId="{8DD1BE6E-3131-48D6-B85F-15C116836FD9}" type="presParOf" srcId="{51C963E9-6EA2-46BF-BE60-148B7C507340}" destId="{68AEFB8A-8CC1-4588-913E-34251CD058AC}" srcOrd="0" destOrd="0" presId="urn:microsoft.com/office/officeart/2005/8/layout/hierarchy1"/>
    <dgm:cxn modelId="{79B713F1-9C50-4549-8795-4A201B3B2E3A}" type="presParOf" srcId="{68AEFB8A-8CC1-4588-913E-34251CD058AC}" destId="{0D04A198-73CE-4FAB-98B8-D3CF4D0E999C}" srcOrd="0" destOrd="0" presId="urn:microsoft.com/office/officeart/2005/8/layout/hierarchy1"/>
    <dgm:cxn modelId="{D4AEB5CE-884E-4DCF-BBA5-79EB3EC1EE71}" type="presParOf" srcId="{0D04A198-73CE-4FAB-98B8-D3CF4D0E999C}" destId="{3B49182E-A702-458F-9D40-754AF7CBD4E9}" srcOrd="0" destOrd="0" presId="urn:microsoft.com/office/officeart/2005/8/layout/hierarchy1"/>
    <dgm:cxn modelId="{9CD3E051-031D-4A2E-9D57-82319C6D6519}" type="presParOf" srcId="{0D04A198-73CE-4FAB-98B8-D3CF4D0E999C}" destId="{AA6E81A8-6301-438F-8301-8E8EB4DFD1AD}" srcOrd="1" destOrd="0" presId="urn:microsoft.com/office/officeart/2005/8/layout/hierarchy1"/>
    <dgm:cxn modelId="{44C80520-3406-46A0-941A-97B1A8006BC4}" type="presParOf" srcId="{68AEFB8A-8CC1-4588-913E-34251CD058AC}" destId="{4DD0563A-03EC-4B6A-A9AE-8BB60CE3A269}" srcOrd="1" destOrd="0" presId="urn:microsoft.com/office/officeart/2005/8/layout/hierarchy1"/>
    <dgm:cxn modelId="{E2E30421-8D1B-423E-B287-A44695F7CDFB}" type="presParOf" srcId="{51C963E9-6EA2-46BF-BE60-148B7C507340}" destId="{84C23944-A1AB-4537-A8A3-EB65C804306C}" srcOrd="1" destOrd="0" presId="urn:microsoft.com/office/officeart/2005/8/layout/hierarchy1"/>
    <dgm:cxn modelId="{1473B997-905D-4AF7-8FB7-EF1799257501}" type="presParOf" srcId="{84C23944-A1AB-4537-A8A3-EB65C804306C}" destId="{1A3ED360-F5A1-4873-9177-8D2CCB87606A}" srcOrd="0" destOrd="0" presId="urn:microsoft.com/office/officeart/2005/8/layout/hierarchy1"/>
    <dgm:cxn modelId="{52750C02-3363-45E5-AAAC-DCF840EA18DB}" type="presParOf" srcId="{1A3ED360-F5A1-4873-9177-8D2CCB87606A}" destId="{CAB63905-DC63-4C41-870E-8A9A734DCD8F}" srcOrd="0" destOrd="0" presId="urn:microsoft.com/office/officeart/2005/8/layout/hierarchy1"/>
    <dgm:cxn modelId="{E71FF1D6-D787-499C-96C7-93DCCB3658F8}" type="presParOf" srcId="{1A3ED360-F5A1-4873-9177-8D2CCB87606A}" destId="{98D993C8-21EE-47AE-836C-7AB651C9C6E7}" srcOrd="1" destOrd="0" presId="urn:microsoft.com/office/officeart/2005/8/layout/hierarchy1"/>
    <dgm:cxn modelId="{F00B0211-70AE-489F-83B4-9BB02933F4F8}" type="presParOf" srcId="{84C23944-A1AB-4537-A8A3-EB65C804306C}" destId="{15504E71-F4D9-4071-8909-2620EC536C28}" srcOrd="1" destOrd="0" presId="urn:microsoft.com/office/officeart/2005/8/layout/hierarchy1"/>
    <dgm:cxn modelId="{623422E8-CE58-4477-87CE-048CF94A2CB6}" type="presParOf" srcId="{51C963E9-6EA2-46BF-BE60-148B7C507340}" destId="{ED7BAEDE-0A70-40DD-882D-EE6DA083EC7A}" srcOrd="2" destOrd="0" presId="urn:microsoft.com/office/officeart/2005/8/layout/hierarchy1"/>
    <dgm:cxn modelId="{9F65B18B-DC65-43B6-A592-9F7CD29D8E9A}" type="presParOf" srcId="{ED7BAEDE-0A70-40DD-882D-EE6DA083EC7A}" destId="{B8AC252C-66B6-4355-8F26-D7D6803D263B}" srcOrd="0" destOrd="0" presId="urn:microsoft.com/office/officeart/2005/8/layout/hierarchy1"/>
    <dgm:cxn modelId="{E363EB35-5137-4AFE-8776-D612EA6CC2C1}" type="presParOf" srcId="{B8AC252C-66B6-4355-8F26-D7D6803D263B}" destId="{21A9EE18-73CB-4E0E-A532-7466872D5FB0}" srcOrd="0" destOrd="0" presId="urn:microsoft.com/office/officeart/2005/8/layout/hierarchy1"/>
    <dgm:cxn modelId="{1FD9BCA0-BA67-4149-9B81-33F82D864941}" type="presParOf" srcId="{B8AC252C-66B6-4355-8F26-D7D6803D263B}" destId="{164314F7-017B-48A9-A1CE-BDB4DB0AAA09}" srcOrd="1" destOrd="0" presId="urn:microsoft.com/office/officeart/2005/8/layout/hierarchy1"/>
    <dgm:cxn modelId="{B8BD5049-03F5-4D4A-ACBD-AB9C4240B683}" type="presParOf" srcId="{ED7BAEDE-0A70-40DD-882D-EE6DA083EC7A}" destId="{BB139F07-56C5-4954-A432-6BEC31154583}" srcOrd="1" destOrd="0" presId="urn:microsoft.com/office/officeart/2005/8/layout/hierarchy1"/>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Group 1"/>
      <dsp:cNvGrpSpPr/>
    </dsp:nvGrpSpPr>
    <dsp:grpSpPr>
      <a:xfrm>
        <a:off x="0" y="0"/>
        <a:ext cx="11336020" cy="5111750"/>
        <a:chOff x="0" y="0"/>
        <a:chExt cx="11336020" cy="5111750"/>
      </a:xfrm>
    </dsp:grpSpPr>
    <dsp:sp modelId="{00849055-6696-42EE-86D4-73F3D4C8F9C1}">
      <dsp:nvSpPr>
        <dsp:cNvPr id="3" name="Rounded Rectangle 2"/>
        <dsp:cNvSpPr/>
      </dsp:nvSpPr>
      <dsp:spPr bwMode="white">
        <a:xfrm>
          <a:off x="0" y="0"/>
          <a:ext cx="9635617" cy="2300288"/>
        </a:xfrm>
        <a:prstGeom prst="roundRect">
          <a:avLst>
            <a:gd name="adj" fmla="val 10000"/>
          </a:avLst>
        </a:prstGeom>
        <a:solidFill>
          <a:srgbClr val="0070C0"/>
        </a:solidFill>
      </dsp:spPr>
      <dsp:style>
        <a:lnRef idx="2">
          <a:schemeClr val="lt1"/>
        </a:lnRef>
        <a:fillRef idx="1">
          <a:schemeClr val="accent1"/>
        </a:fillRef>
        <a:effectRef idx="0">
          <a:scrgbClr r="0" g="0" b="0"/>
        </a:effectRef>
        <a:fontRef idx="minor">
          <a:schemeClr val="lt1"/>
        </a:fontRef>
      </dsp:style>
      <dsp:txBody>
        <a:bodyPr vert="horz" wrap="square" lIns="95250" tIns="95250" rIns="95250" bIns="95250" anchor="ctr"/>
        <a:lstStyle>
          <a:lvl1pPr algn="l">
            <a:defRPr sz="2500"/>
          </a:lvl1pPr>
          <a:lvl2pPr marL="171450" indent="-171450" algn="l">
            <a:defRPr sz="1900"/>
          </a:lvl2pPr>
          <a:lvl3pPr marL="342900" indent="-171450" algn="l">
            <a:defRPr sz="1900"/>
          </a:lvl3pPr>
          <a:lvl4pPr marL="514350" indent="-171450" algn="l">
            <a:defRPr sz="1900"/>
          </a:lvl4pPr>
          <a:lvl5pPr marL="685800" indent="-171450" algn="l">
            <a:defRPr sz="1900"/>
          </a:lvl5pPr>
          <a:lvl6pPr marL="857250" indent="-171450" algn="l">
            <a:defRPr sz="1900"/>
          </a:lvl6pPr>
          <a:lvl7pPr marL="1028700" indent="-171450" algn="l">
            <a:defRPr sz="1900"/>
          </a:lvl7pPr>
          <a:lvl8pPr marL="1200150" indent="-171450" algn="l">
            <a:defRPr sz="1900"/>
          </a:lvl8pPr>
          <a:lvl9pPr marL="1371600" indent="-171450" algn="l">
            <a:defRPr sz="1900"/>
          </a:lvl9pPr>
        </a:lstStyle>
        <a:p>
          <a:pPr lvl="0">
            <a:lnSpc>
              <a:spcPct val="100000"/>
            </a:lnSpc>
            <a:spcBef>
              <a:spcPct val="0"/>
            </a:spcBef>
            <a:spcAft>
              <a:spcPct val="35000"/>
            </a:spcAft>
          </a:pPr>
          <a:r>
            <a:rPr lang="el-GR">
              <a:solidFill>
                <a:schemeClr val="bg1"/>
              </a:solidFill>
              <a:latin typeface="Georgia (Κυρίως κείμενο)"/>
            </a:rPr>
            <a:t>Απαραίτητη προϋπόθεση ώστε να κατανοήσουμε την αποτελεσματικότητα μιας </a:t>
          </a:r>
          <a:r>
            <a:rPr lang="el-GR" b="1">
              <a:solidFill>
                <a:schemeClr val="bg1"/>
              </a:solidFill>
              <a:latin typeface="Georgia (Κυρίως κείμενο)"/>
            </a:rPr>
            <a:t>θεραπευτικής ομάδας </a:t>
          </a:r>
          <a:r>
            <a:rPr lang="el-GR">
              <a:solidFill>
                <a:schemeClr val="bg1"/>
              </a:solidFill>
              <a:latin typeface="Georgia (Κυρίως κείμενο)"/>
            </a:rPr>
            <a:t>είναι η κατανόηση των παράγοντων που τη βοηθούν να παράγει ουσιαστικό θεραπευτικό έργο. </a:t>
          </a:r>
          <a:endParaRPr lang="en-US">
            <a:solidFill>
              <a:schemeClr val="bg1"/>
            </a:solidFill>
            <a:latin typeface="Georgia (Κυρίως κείμενο)"/>
          </a:endParaRPr>
        </a:p>
      </dsp:txBody>
      <dsp:txXfrm>
        <a:off x="0" y="0"/>
        <a:ext cx="9635617" cy="2300288"/>
      </dsp:txXfrm>
    </dsp:sp>
    <dsp:sp modelId="{08985806-0442-4791-8AC1-7669BD35DBEA}">
      <dsp:nvSpPr>
        <dsp:cNvPr id="4" name="Rounded Rectangle 3"/>
        <dsp:cNvSpPr/>
      </dsp:nvSpPr>
      <dsp:spPr bwMode="white">
        <a:xfrm>
          <a:off x="1700403" y="2811463"/>
          <a:ext cx="9635617" cy="2300288"/>
        </a:xfrm>
        <a:prstGeom prst="roundRect">
          <a:avLst>
            <a:gd name="adj" fmla="val 10000"/>
          </a:avLst>
        </a:prstGeom>
        <a:solidFill>
          <a:srgbClr val="0070C0"/>
        </a:solidFill>
      </dsp:spPr>
      <dsp:style>
        <a:lnRef idx="2">
          <a:schemeClr val="lt1"/>
        </a:lnRef>
        <a:fillRef idx="1">
          <a:schemeClr val="accent1"/>
        </a:fillRef>
        <a:effectRef idx="0">
          <a:scrgbClr r="0" g="0" b="0"/>
        </a:effectRef>
        <a:fontRef idx="minor">
          <a:schemeClr val="lt1"/>
        </a:fontRef>
      </dsp:style>
      <dsp:txBody>
        <a:bodyPr lIns="95250" tIns="95250" rIns="95250" bIns="95250" anchor="ctr"/>
        <a:lstStyle>
          <a:lvl1pPr algn="l">
            <a:defRPr sz="2500"/>
          </a:lvl1pPr>
          <a:lvl2pPr marL="171450" indent="-171450" algn="l">
            <a:defRPr sz="1900"/>
          </a:lvl2pPr>
          <a:lvl3pPr marL="342900" indent="-171450" algn="l">
            <a:defRPr sz="1900"/>
          </a:lvl3pPr>
          <a:lvl4pPr marL="514350" indent="-171450" algn="l">
            <a:defRPr sz="1900"/>
          </a:lvl4pPr>
          <a:lvl5pPr marL="685800" indent="-171450" algn="l">
            <a:defRPr sz="1900"/>
          </a:lvl5pPr>
          <a:lvl6pPr marL="857250" indent="-171450" algn="l">
            <a:defRPr sz="1900"/>
          </a:lvl6pPr>
          <a:lvl7pPr marL="1028700" indent="-171450" algn="l">
            <a:defRPr sz="1900"/>
          </a:lvl7pPr>
          <a:lvl8pPr marL="1200150" indent="-171450" algn="l">
            <a:defRPr sz="1900"/>
          </a:lvl8pPr>
          <a:lvl9pPr marL="1371600" indent="-171450" algn="l">
            <a:defRPr sz="1900"/>
          </a:lvl9pPr>
        </a:lstStyle>
        <a:p>
          <a:pPr lvl="0">
            <a:lnSpc>
              <a:spcPct val="100000"/>
            </a:lnSpc>
            <a:spcBef>
              <a:spcPct val="0"/>
            </a:spcBef>
            <a:spcAft>
              <a:spcPct val="35000"/>
            </a:spcAft>
          </a:pPr>
          <a:r>
            <a:rPr lang="el-GR">
              <a:solidFill>
                <a:schemeClr val="bg1"/>
              </a:solidFill>
              <a:latin typeface="Georgia (Κυρίως κείμενο)"/>
            </a:rPr>
            <a:t>Οι παράγοντες είναι άμεσοι και έμμεσοι</a:t>
          </a:r>
          <a:endParaRPr lang="en-US">
            <a:solidFill>
              <a:schemeClr val="bg1"/>
            </a:solidFill>
            <a:latin typeface="Georgia (Κυρίως κείμενο)"/>
          </a:endParaRPr>
        </a:p>
      </dsp:txBody>
      <dsp:txXfrm>
        <a:off x="1700403" y="2811463"/>
        <a:ext cx="9635617" cy="2300288"/>
      </dsp:txXfrm>
    </dsp:sp>
    <dsp:sp modelId="{EFB1EAC5-5373-449C-AD1A-B850B672D075}">
      <dsp:nvSpPr>
        <dsp:cNvPr id="5" name="Down Arrow 4"/>
        <dsp:cNvSpPr/>
      </dsp:nvSpPr>
      <dsp:spPr bwMode="white">
        <a:xfrm>
          <a:off x="8140430" y="1808282"/>
          <a:ext cx="1495187" cy="1495187"/>
        </a:xfrm>
        <a:prstGeom prst="downArrow">
          <a:avLst>
            <a:gd name="adj1" fmla="val 55000"/>
            <a:gd name="adj2" fmla="val 45000"/>
          </a:avLst>
        </a:prstGeom>
      </dsp:spPr>
      <dsp:style>
        <a:lnRef idx="2">
          <a:schemeClr val="accent1">
            <a:alpha val="90000"/>
            <a:tint val="40000"/>
          </a:schemeClr>
        </a:lnRef>
        <a:fillRef idx="1">
          <a:schemeClr val="accent1">
            <a:alpha val="90000"/>
            <a:tint val="40000"/>
          </a:schemeClr>
        </a:fillRef>
        <a:effectRef idx="0">
          <a:scrgbClr r="0" g="0" b="0"/>
        </a:effectRef>
        <a:fontRef idx="minor"/>
      </dsp:style>
      <dsp:txBody>
        <a:bodyPr lIns="66040" tIns="66040" rIns="66040" bIns="66040" anchor="ctr"/>
        <a:lstStyle>
          <a:lvl1pPr algn="ctr">
            <a:defRPr sz="5200"/>
          </a:lvl1pPr>
          <a:lvl2pPr marL="285750" indent="-285750" algn="ctr">
            <a:defRPr sz="4100"/>
          </a:lvl2pPr>
          <a:lvl3pPr marL="571500" indent="-285750" algn="ctr">
            <a:defRPr sz="4100"/>
          </a:lvl3pPr>
          <a:lvl4pPr marL="857250" indent="-285750" algn="ctr">
            <a:defRPr sz="4100"/>
          </a:lvl4pPr>
          <a:lvl5pPr marL="1143000" indent="-285750" algn="ctr">
            <a:defRPr sz="4100"/>
          </a:lvl5pPr>
          <a:lvl6pPr marL="1428750" indent="-285750" algn="ctr">
            <a:defRPr sz="4100"/>
          </a:lvl6pPr>
          <a:lvl7pPr marL="1714500" indent="-285750" algn="ctr">
            <a:defRPr sz="4100"/>
          </a:lvl7pPr>
          <a:lvl8pPr marL="2000250" indent="-285750" algn="ctr">
            <a:defRPr sz="4100"/>
          </a:lvl8pPr>
          <a:lvl9pPr marL="2286000" indent="-285750" algn="ctr">
            <a:defRPr sz="4100"/>
          </a:lvl9pPr>
        </a:lstStyle>
        <a:p>
          <a:pPr lvl="0">
            <a:lnSpc>
              <a:spcPct val="100000"/>
            </a:lnSpc>
            <a:spcBef>
              <a:spcPct val="0"/>
            </a:spcBef>
            <a:spcAft>
              <a:spcPct val="35000"/>
            </a:spcAft>
          </a:pPr>
          <a:endParaRPr lang="en-US">
            <a:solidFill>
              <a:schemeClr val="dk1"/>
            </a:solidFill>
          </a:endParaRPr>
        </a:p>
      </dsp:txBody>
      <dsp:txXfrm>
        <a:off x="8140430" y="1808282"/>
        <a:ext cx="1495187" cy="1495187"/>
      </dsp:txXfrm>
    </dsp:sp>
  </dsp:spTree>
</dsp:drawing>
</file>

<file path=ppt/diagrams/drawing2.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Group 1"/>
      <dsp:cNvGrpSpPr/>
    </dsp:nvGrpSpPr>
    <dsp:grpSpPr>
      <a:xfrm>
        <a:off x="0" y="0"/>
        <a:ext cx="11392535" cy="4951095"/>
        <a:chOff x="0" y="0"/>
        <a:chExt cx="11392535" cy="4951095"/>
      </a:xfrm>
    </dsp:grpSpPr>
    <dsp:sp modelId="{456DE235-1DA8-49B1-B916-5133B1F33D32}">
      <dsp:nvSpPr>
        <dsp:cNvPr id="3" name="Pentagon 2"/>
        <dsp:cNvSpPr/>
      </dsp:nvSpPr>
      <dsp:spPr bwMode="white">
        <a:xfrm>
          <a:off x="0" y="1209710"/>
          <a:ext cx="6329186" cy="2531674"/>
        </a:xfrm>
        <a:prstGeom prst="homePlate">
          <a:avLst/>
        </a:prstGeom>
        <a:solidFill>
          <a:srgbClr val="0070C0"/>
        </a:solidFill>
      </dsp:spPr>
      <dsp:style>
        <a:lnRef idx="2">
          <a:schemeClr val="lt1"/>
        </a:lnRef>
        <a:fillRef idx="1">
          <a:schemeClr val="accent1"/>
        </a:fillRef>
        <a:effectRef idx="0">
          <a:scrgbClr r="0" g="0" b="0"/>
        </a:effectRef>
        <a:fontRef idx="minor">
          <a:schemeClr val="lt1"/>
        </a:fontRef>
      </dsp:style>
      <dsp:txBody>
        <a:bodyPr lIns="149352" tIns="74676" rIns="37338" bIns="74676" anchor="ctr"/>
        <a:lstStyle>
          <a:lvl1pPr algn="ctr">
            <a:defRPr sz="2000"/>
          </a:lvl1pPr>
          <a:lvl2pPr marL="114300" indent="-114300" algn="ctr">
            <a:defRPr sz="1500"/>
          </a:lvl2pPr>
          <a:lvl3pPr marL="228600" indent="-114300" algn="ctr">
            <a:defRPr sz="1500"/>
          </a:lvl3pPr>
          <a:lvl4pPr marL="342900" indent="-114300" algn="ctr">
            <a:defRPr sz="1500"/>
          </a:lvl4pPr>
          <a:lvl5pPr marL="457200" indent="-114300" algn="ctr">
            <a:defRPr sz="1500"/>
          </a:lvl5pPr>
          <a:lvl6pPr marL="571500" indent="-114300" algn="ctr">
            <a:defRPr sz="1500"/>
          </a:lvl6pPr>
          <a:lvl7pPr marL="685800" indent="-114300" algn="ctr">
            <a:defRPr sz="1500"/>
          </a:lvl7pPr>
          <a:lvl8pPr marL="800100" indent="-114300" algn="ctr">
            <a:defRPr sz="1500"/>
          </a:lvl8pPr>
          <a:lvl9pPr marL="914400" indent="-114300" algn="ctr">
            <a:defRPr sz="1500"/>
          </a:lvl9pPr>
        </a:lstStyle>
        <a:p>
          <a:pPr lvl="0" algn="l">
            <a:lnSpc>
              <a:spcPct val="100000"/>
            </a:lnSpc>
            <a:spcBef>
              <a:spcPct val="0"/>
            </a:spcBef>
            <a:spcAft>
              <a:spcPct val="35000"/>
            </a:spcAft>
          </a:pPr>
          <a:r>
            <a:rPr lang="el-GR" sz="2800">
              <a:latin typeface="Georgia (Κυρίως κείμενο)"/>
            </a:rPr>
            <a:t>Οι Crouch et al (1994), έχουν παρουσιάσει μια ενδιαφέρουσα </a:t>
          </a:r>
          <a:r>
            <a:rPr lang="el-GR" sz="2800" b="1">
              <a:latin typeface="Georgia (Κυρίως κείμενο)"/>
            </a:rPr>
            <a:t>μελέτη της εξέλιξης των </a:t>
          </a:r>
          <a:r>
            <a:rPr lang="el-GR" sz="2800">
              <a:latin typeface="Georgia (Κυρίως κείμενο)"/>
            </a:rPr>
            <a:t>Θεραπευτικών Διαδικασιών και Παραγόντων, και τους οποίους ορίζουν ως:</a:t>
          </a:r>
          <a:endParaRPr lang="en-US" sz="2800">
            <a:latin typeface="Georgia (Κυρίως κείμενο)"/>
          </a:endParaRPr>
        </a:p>
      </dsp:txBody>
      <dsp:txXfrm>
        <a:off x="0" y="1209710"/>
        <a:ext cx="6329186" cy="2531674"/>
      </dsp:txXfrm>
    </dsp:sp>
    <dsp:sp modelId="{4547C4AE-C68F-49AD-B129-6E3F7FF1A026}">
      <dsp:nvSpPr>
        <dsp:cNvPr id="4" name="Chevron 3"/>
        <dsp:cNvSpPr/>
      </dsp:nvSpPr>
      <dsp:spPr bwMode="white">
        <a:xfrm>
          <a:off x="5063349" y="1209710"/>
          <a:ext cx="6329186" cy="2531674"/>
        </a:xfrm>
        <a:prstGeom prst="chevron">
          <a:avLst/>
        </a:prstGeom>
        <a:solidFill>
          <a:srgbClr val="0070C0"/>
        </a:solidFill>
      </dsp:spPr>
      <dsp:style>
        <a:lnRef idx="2">
          <a:schemeClr val="lt1"/>
        </a:lnRef>
        <a:fillRef idx="1">
          <a:schemeClr val="accent1"/>
        </a:fillRef>
        <a:effectRef idx="0">
          <a:scrgbClr r="0" g="0" b="0"/>
        </a:effectRef>
        <a:fontRef idx="minor">
          <a:schemeClr val="lt1"/>
        </a:fontRef>
      </dsp:style>
      <dsp:txBody>
        <a:bodyPr lIns="80010" tIns="53340" rIns="26670" bIns="53340" anchor="ctr"/>
        <a:lstStyle>
          <a:lvl1pPr algn="ctr">
            <a:defRPr sz="2000"/>
          </a:lvl1pPr>
          <a:lvl2pPr marL="114300" indent="-114300" algn="ctr">
            <a:defRPr sz="1500"/>
          </a:lvl2pPr>
          <a:lvl3pPr marL="228600" indent="-114300" algn="ctr">
            <a:defRPr sz="1500"/>
          </a:lvl3pPr>
          <a:lvl4pPr marL="342900" indent="-114300" algn="ctr">
            <a:defRPr sz="1500"/>
          </a:lvl4pPr>
          <a:lvl5pPr marL="457200" indent="-114300" algn="ctr">
            <a:defRPr sz="1500"/>
          </a:lvl5pPr>
          <a:lvl6pPr marL="571500" indent="-114300" algn="ctr">
            <a:defRPr sz="1500"/>
          </a:lvl6pPr>
          <a:lvl7pPr marL="685800" indent="-114300" algn="ctr">
            <a:defRPr sz="1500"/>
          </a:lvl7pPr>
          <a:lvl8pPr marL="800100" indent="-114300" algn="ctr">
            <a:defRPr sz="1500"/>
          </a:lvl8pPr>
          <a:lvl9pPr marL="914400" indent="-114300" algn="ctr">
            <a:defRPr sz="1500"/>
          </a:lvl9pPr>
        </a:lstStyle>
        <a:p>
          <a:pPr lvl="0" algn="just">
            <a:lnSpc>
              <a:spcPct val="100000"/>
            </a:lnSpc>
            <a:spcBef>
              <a:spcPct val="0"/>
            </a:spcBef>
            <a:spcAft>
              <a:spcPct val="35000"/>
            </a:spcAft>
          </a:pPr>
          <a:r>
            <a:rPr lang="el-GR" i="0"/>
            <a:t>«Ένα στοιχείο στην ομαδική θεραπεία το οποίο συντελεί στη βελτίωση του προβλήματος των πελατών και σχετίζεται με τις δράσεις του θεραπευτή και των μελών»</a:t>
          </a:r>
          <a:endParaRPr lang="en-US" i="0"/>
        </a:p>
      </dsp:txBody>
      <dsp:txXfrm>
        <a:off x="5063349" y="1209710"/>
        <a:ext cx="6329186" cy="2531674"/>
      </dsp:txXfrm>
    </dsp:sp>
  </dsp:spTree>
</dsp:drawing>
</file>

<file path=ppt/diagrams/drawing3.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Group 1"/>
      <dsp:cNvGrpSpPr/>
    </dsp:nvGrpSpPr>
    <dsp:grpSpPr>
      <a:xfrm>
        <a:off x="0" y="0"/>
        <a:ext cx="5455921" cy="4562574"/>
        <a:chOff x="0" y="0"/>
        <a:chExt cx="5455921" cy="4562574"/>
      </a:xfrm>
    </dsp:grpSpPr>
    <dsp:sp modelId="{1F82187D-A09F-4D33-A678-1EFC74A8EE72}">
      <dsp:nvSpPr>
        <dsp:cNvPr id="3" name="Rounded Rectangle 2"/>
        <dsp:cNvSpPr/>
      </dsp:nvSpPr>
      <dsp:spPr bwMode="white">
        <a:xfrm>
          <a:off x="0" y="41122"/>
          <a:ext cx="5455921" cy="2214245"/>
        </a:xfrm>
        <a:prstGeom prst="roundRect">
          <a:avLst/>
        </a:prstGeom>
        <a:solidFill>
          <a:srgbClr val="0070C0"/>
        </a:solidFill>
      </dsp:spPr>
      <dsp:style>
        <a:lnRef idx="2">
          <a:schemeClr val="lt1"/>
        </a:lnRef>
        <a:fillRef idx="1">
          <a:schemeClr val="accent1"/>
        </a:fillRef>
        <a:effectRef idx="0">
          <a:scrgbClr r="0" g="0" b="0"/>
        </a:effectRef>
        <a:fontRef idx="minor">
          <a:schemeClr val="lt1"/>
        </a:fontRef>
      </dsp:style>
      <dsp:txBody>
        <a:bodyPr lIns="76200" tIns="76200" rIns="76200" bIns="76200" anchor="ctr"/>
        <a:lstStyle>
          <a:lvl1pPr algn="l">
            <a:defRPr sz="1800"/>
          </a:lvl1pPr>
          <a:lvl2pPr marL="114300" indent="-114300" algn="l">
            <a:defRPr sz="1400"/>
          </a:lvl2pPr>
          <a:lvl3pPr marL="228600" indent="-114300" algn="l">
            <a:defRPr sz="1400"/>
          </a:lvl3pPr>
          <a:lvl4pPr marL="342900" indent="-114300" algn="l">
            <a:defRPr sz="1400"/>
          </a:lvl4pPr>
          <a:lvl5pPr marL="457200" indent="-114300" algn="l">
            <a:defRPr sz="1400"/>
          </a:lvl5pPr>
          <a:lvl6pPr marL="571500" indent="-114300" algn="l">
            <a:defRPr sz="1400"/>
          </a:lvl6pPr>
          <a:lvl7pPr marL="685800" indent="-114300" algn="l">
            <a:defRPr sz="1400"/>
          </a:lvl7pPr>
          <a:lvl8pPr marL="800100" indent="-114300" algn="l">
            <a:defRPr sz="1400"/>
          </a:lvl8pPr>
          <a:lvl9pPr marL="914400" indent="-114300" algn="l">
            <a:defRPr sz="1400"/>
          </a:lvl9pPr>
        </a:lstStyle>
        <a:p>
          <a:pPr lvl="0" algn="l">
            <a:lnSpc>
              <a:spcPct val="100000"/>
            </a:lnSpc>
            <a:spcBef>
              <a:spcPct val="0"/>
            </a:spcBef>
            <a:spcAft>
              <a:spcPct val="35000"/>
            </a:spcAft>
          </a:pPr>
          <a:r>
            <a:rPr lang="el-GR" sz="2000">
              <a:latin typeface="+mn-lt"/>
            </a:rPr>
            <a:t>Ο </a:t>
          </a:r>
          <a:r>
            <a:rPr lang="en-GB" sz="2000">
              <a:latin typeface="+mn-lt"/>
            </a:rPr>
            <a:t>Sidney Jourard</a:t>
          </a:r>
          <a:r>
            <a:rPr lang="el-GR" sz="2000">
              <a:latin typeface="+mn-lt"/>
            </a:rPr>
            <a:t> υποστήριζε ότι η αυτό-αποκάλυψη αποτελεί ουσιαστικό χαρακτηριστικό της ψυχικής υγείας και μιας ώριμης προσωπικότητας, καθώς αυτή η διαδικασία ενισχύει τη βαθύτερη γνώση του εαυτού.</a:t>
          </a:r>
          <a:endParaRPr lang="en-US" sz="2000">
            <a:latin typeface="+mn-lt"/>
          </a:endParaRPr>
        </a:p>
      </dsp:txBody>
      <dsp:txXfrm>
        <a:off x="0" y="41122"/>
        <a:ext cx="5455921" cy="2214245"/>
      </dsp:txXfrm>
    </dsp:sp>
    <dsp:sp modelId="{D3AF16DC-1E62-49BB-9C24-1EEAD355F4DA}">
      <dsp:nvSpPr>
        <dsp:cNvPr id="4" name="Rounded Rectangle 3"/>
        <dsp:cNvSpPr/>
      </dsp:nvSpPr>
      <dsp:spPr bwMode="white">
        <a:xfrm>
          <a:off x="0" y="2307207"/>
          <a:ext cx="5455921" cy="2214245"/>
        </a:xfrm>
        <a:prstGeom prst="roundRect">
          <a:avLst/>
        </a:prstGeom>
        <a:solidFill>
          <a:srgbClr val="0070C0"/>
        </a:solidFill>
      </dsp:spPr>
      <dsp:style>
        <a:lnRef idx="2">
          <a:schemeClr val="lt1"/>
        </a:lnRef>
        <a:fillRef idx="1">
          <a:schemeClr val="accent1"/>
        </a:fillRef>
        <a:effectRef idx="0">
          <a:scrgbClr r="0" g="0" b="0"/>
        </a:effectRef>
        <a:fontRef idx="minor">
          <a:schemeClr val="lt1"/>
        </a:fontRef>
      </dsp:style>
      <dsp:txBody>
        <a:bodyPr lIns="68580" tIns="68580" rIns="68580" bIns="68580" anchor="ctr"/>
        <a:lstStyle>
          <a:lvl1pPr algn="l">
            <a:defRPr sz="1800"/>
          </a:lvl1pPr>
          <a:lvl2pPr marL="114300" indent="-114300" algn="l">
            <a:defRPr sz="1400"/>
          </a:lvl2pPr>
          <a:lvl3pPr marL="228600" indent="-114300" algn="l">
            <a:defRPr sz="1400"/>
          </a:lvl3pPr>
          <a:lvl4pPr marL="342900" indent="-114300" algn="l">
            <a:defRPr sz="1400"/>
          </a:lvl4pPr>
          <a:lvl5pPr marL="457200" indent="-114300" algn="l">
            <a:defRPr sz="1400"/>
          </a:lvl5pPr>
          <a:lvl6pPr marL="571500" indent="-114300" algn="l">
            <a:defRPr sz="1400"/>
          </a:lvl6pPr>
          <a:lvl7pPr marL="685800" indent="-114300" algn="l">
            <a:defRPr sz="1400"/>
          </a:lvl7pPr>
          <a:lvl8pPr marL="800100" indent="-114300" algn="l">
            <a:defRPr sz="1400"/>
          </a:lvl8pPr>
          <a:lvl9pPr marL="914400" indent="-114300" algn="l">
            <a:defRPr sz="1400"/>
          </a:lvl9pPr>
        </a:lstStyle>
        <a:p>
          <a:pPr lvl="0" algn="just">
            <a:lnSpc>
              <a:spcPct val="100000"/>
            </a:lnSpc>
            <a:spcBef>
              <a:spcPct val="0"/>
            </a:spcBef>
            <a:spcAft>
              <a:spcPct val="35000"/>
            </a:spcAft>
          </a:pPr>
          <a:r>
            <a:rPr lang="el-GR"/>
            <a:t>Σύμφωνα με τα πειράματα του </a:t>
          </a:r>
          <a:r>
            <a:rPr lang="en-GB"/>
            <a:t>Bloch </a:t>
          </a:r>
          <a:r>
            <a:rPr lang="el-GR"/>
            <a:t>και </a:t>
          </a:r>
          <a:r>
            <a:rPr lang="en-GB"/>
            <a:t>Crouch, </a:t>
          </a:r>
          <a:r>
            <a:rPr lang="el-GR"/>
            <a:t>στην κλινική παρατήρηση, επισημαίνεται ότι η αυτό-αποκάλυψη δεν είναι μόνο ένα ατομικό χαρακτηριστικό, αλλά αποτελεί και αναγκαία προϋπόθεση για την ανάπτυξη συνθηκών εμπιστοσύνης και συνοχής μέσα σε μια ομάδα. </a:t>
          </a:r>
          <a:endParaRPr lang="en-US"/>
        </a:p>
      </dsp:txBody>
      <dsp:txXfrm>
        <a:off x="0" y="2307207"/>
        <a:ext cx="5455921" cy="2214245"/>
      </dsp:txXfrm>
    </dsp:sp>
  </dsp:spTree>
</dsp:drawing>
</file>

<file path=ppt/diagrams/drawing4.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Group 1"/>
      <dsp:cNvGrpSpPr/>
    </dsp:nvGrpSpPr>
    <dsp:grpSpPr>
      <a:xfrm>
        <a:off x="0" y="0"/>
        <a:ext cx="7380108" cy="5715001"/>
        <a:chOff x="0" y="0"/>
        <a:chExt cx="7380108" cy="5715001"/>
      </a:xfrm>
    </dsp:grpSpPr>
    <dsp:sp modelId="{1F829C6E-B199-4B41-903A-7A891D2F5A25}">
      <dsp:nvSpPr>
        <dsp:cNvPr id="3" name="Rectangles 2"/>
        <dsp:cNvSpPr/>
      </dsp:nvSpPr>
      <dsp:spPr bwMode="white">
        <a:xfrm>
          <a:off x="0" y="4302495"/>
          <a:ext cx="7380108" cy="1412506"/>
        </a:xfrm>
        <a:prstGeom prst="rect">
          <a:avLst/>
        </a:prstGeom>
        <a:solidFill>
          <a:schemeClr val="tx2">
            <a:lumMod val="75000"/>
            <a:lumOff val="25000"/>
          </a:schemeClr>
        </a:solidFill>
      </dsp:spPr>
      <dsp:style>
        <a:lnRef idx="2">
          <a:schemeClr val="lt1"/>
        </a:lnRef>
        <a:fillRef idx="1">
          <a:schemeClr val="accent2">
            <a:hueOff val="0"/>
            <a:satOff val="0"/>
            <a:lumOff val="0"/>
            <a:alpha val="100000"/>
          </a:schemeClr>
        </a:fillRef>
        <a:effectRef idx="0">
          <a:scrgbClr r="0" g="0" b="0"/>
        </a:effectRef>
        <a:fontRef idx="minor">
          <a:schemeClr val="lt1"/>
        </a:fontRef>
      </dsp:style>
      <dsp:txBody>
        <a:bodyPr lIns="99568" tIns="99568" rIns="99568" bIns="99568" anchor="ctr"/>
        <a:lstStyle>
          <a:lvl1pPr algn="ctr">
            <a:defRPr sz="1400"/>
          </a:lvl1pPr>
          <a:lvl2pPr marL="57150" indent="-57150" algn="ctr">
            <a:defRPr sz="1000"/>
          </a:lvl2pPr>
          <a:lvl3pPr marL="114300" indent="-57150" algn="ctr">
            <a:defRPr sz="1000"/>
          </a:lvl3pPr>
          <a:lvl4pPr marL="171450" indent="-57150" algn="ctr">
            <a:defRPr sz="1000"/>
          </a:lvl4pPr>
          <a:lvl5pPr marL="228600" indent="-57150" algn="ctr">
            <a:defRPr sz="1000"/>
          </a:lvl5pPr>
          <a:lvl6pPr marL="285750" indent="-57150" algn="ctr">
            <a:defRPr sz="1000"/>
          </a:lvl6pPr>
          <a:lvl7pPr marL="342900" indent="-57150" algn="ctr">
            <a:defRPr sz="1000"/>
          </a:lvl7pPr>
          <a:lvl8pPr marL="400050" indent="-57150" algn="ctr">
            <a:defRPr sz="1000"/>
          </a:lvl8pPr>
          <a:lvl9pPr marL="457200" indent="-57150" algn="ctr">
            <a:defRPr sz="1000"/>
          </a:lvl9pPr>
        </a:lstStyle>
        <a:p>
          <a:pPr lvl="0" algn="just">
            <a:lnSpc>
              <a:spcPct val="100000"/>
            </a:lnSpc>
            <a:spcBef>
              <a:spcPct val="0"/>
            </a:spcBef>
            <a:spcAft>
              <a:spcPct val="35000"/>
            </a:spcAft>
          </a:pPr>
          <a:r>
            <a:rPr lang="el-GR"/>
            <a:t>Μια τέτοια αποκάλυψη μπορεί να είναι χρήσιμη θεραπευτικά και να βοηθήσει στην ταύτιση των μελών με τους θεραπευτές. Σε ένα αρχικό, όμως, στάδιο, όπου τα μέλη δεν έχουν αντιληφθεί τον τρόπο λειτουργίας της ομάδας και τις υποχρεώσεις της κάθε πλευράς, μπορεί να επιβαρύνει τους </a:t>
          </a:r>
          <a:r>
            <a:rPr lang="el-GR" err="1"/>
            <a:t>θεραεπυόμενους</a:t>
          </a:r>
          <a:r>
            <a:rPr lang="el-GR"/>
            <a:t> με την υποχρέωση να ανακουφίσουν τον θεραπευτή.</a:t>
          </a:r>
          <a:endParaRPr lang="en-US"/>
        </a:p>
      </dsp:txBody>
      <dsp:txXfrm>
        <a:off x="0" y="4302495"/>
        <a:ext cx="7380108" cy="1412506"/>
      </dsp:txXfrm>
    </dsp:sp>
    <dsp:sp modelId="{0D237A84-4752-4FFF-BCDA-3103B5119A53}">
      <dsp:nvSpPr>
        <dsp:cNvPr id="4" name="Up Arrow Callout 3"/>
        <dsp:cNvSpPr/>
      </dsp:nvSpPr>
      <dsp:spPr bwMode="white">
        <a:xfrm rot="10800000">
          <a:off x="0" y="2151247"/>
          <a:ext cx="7380108" cy="2172435"/>
        </a:xfrm>
        <a:prstGeom prst="upArrowCallout">
          <a:avLst/>
        </a:prstGeom>
        <a:solidFill>
          <a:srgbClr val="0070C0"/>
        </a:solidFill>
      </dsp:spPr>
      <dsp:style>
        <a:lnRef idx="2">
          <a:schemeClr val="lt1"/>
        </a:lnRef>
        <a:fillRef idx="1">
          <a:schemeClr val="accent2">
            <a:hueOff val="3510000"/>
            <a:satOff val="-13528"/>
            <a:lumOff val="11373"/>
            <a:alpha val="100000"/>
          </a:schemeClr>
        </a:fillRef>
        <a:effectRef idx="0">
          <a:scrgbClr r="0" g="0" b="0"/>
        </a:effectRef>
        <a:fontRef idx="minor">
          <a:schemeClr val="lt1"/>
        </a:fontRef>
      </dsp:style>
      <dsp:txBody>
        <a:bodyPr rot="10800000" lIns="99568" tIns="99568" rIns="99568" bIns="99568" anchor="ctr"/>
        <a:lstStyle>
          <a:lvl1pPr algn="ctr">
            <a:defRPr sz="1400"/>
          </a:lvl1pPr>
          <a:lvl2pPr marL="57150" indent="-57150" algn="ctr">
            <a:defRPr sz="1000"/>
          </a:lvl2pPr>
          <a:lvl3pPr marL="114300" indent="-57150" algn="ctr">
            <a:defRPr sz="1000"/>
          </a:lvl3pPr>
          <a:lvl4pPr marL="171450" indent="-57150" algn="ctr">
            <a:defRPr sz="1000"/>
          </a:lvl4pPr>
          <a:lvl5pPr marL="228600" indent="-57150" algn="ctr">
            <a:defRPr sz="1000"/>
          </a:lvl5pPr>
          <a:lvl6pPr marL="285750" indent="-57150" algn="ctr">
            <a:defRPr sz="1000"/>
          </a:lvl6pPr>
          <a:lvl7pPr marL="342900" indent="-57150" algn="ctr">
            <a:defRPr sz="1000"/>
          </a:lvl7pPr>
          <a:lvl8pPr marL="400050" indent="-57150" algn="ctr">
            <a:defRPr sz="1000"/>
          </a:lvl8pPr>
          <a:lvl9pPr marL="457200" indent="-57150" algn="ctr">
            <a:defRPr sz="1000"/>
          </a:lvl9pPr>
        </a:lstStyle>
        <a:p>
          <a:pPr lvl="0" algn="just">
            <a:lnSpc>
              <a:spcPct val="100000"/>
            </a:lnSpc>
            <a:spcBef>
              <a:spcPct val="0"/>
            </a:spcBef>
            <a:spcAft>
              <a:spcPct val="35000"/>
            </a:spcAft>
          </a:pPr>
          <a:r>
            <a:rPr lang="el-GR"/>
            <a:t>Μπορεί να είναι θεραπευτικό για τα μέλη να γνωρίζουν κάποια ανθρώπινη πλευρά του θεραπευτή τους αλλά υπερβολικές λεπτομέρειες  μπορεί να λειτουργήσουν αποτρεπτικά και να μειώσουν το κύρος του ως ειδικού. </a:t>
          </a:r>
          <a:endParaRPr lang="en-US"/>
        </a:p>
      </dsp:txBody>
      <dsp:txXfrm rot="10800000">
        <a:off x="0" y="2151247"/>
        <a:ext cx="7380108" cy="2172435"/>
      </dsp:txXfrm>
    </dsp:sp>
    <dsp:sp modelId="{D15F3802-2CFD-496C-933A-BB32A5006905}">
      <dsp:nvSpPr>
        <dsp:cNvPr id="5" name="Up Arrow Callout 4"/>
        <dsp:cNvSpPr/>
      </dsp:nvSpPr>
      <dsp:spPr bwMode="white">
        <a:xfrm rot="10800000">
          <a:off x="0" y="0"/>
          <a:ext cx="7380108" cy="2172435"/>
        </a:xfrm>
        <a:prstGeom prst="upArrowCallout">
          <a:avLst/>
        </a:prstGeom>
        <a:solidFill>
          <a:schemeClr val="tx2">
            <a:lumMod val="50000"/>
            <a:lumOff val="50000"/>
          </a:schemeClr>
        </a:solidFill>
      </dsp:spPr>
      <dsp:style>
        <a:lnRef idx="2">
          <a:schemeClr val="lt1"/>
        </a:lnRef>
        <a:fillRef idx="1">
          <a:schemeClr val="accent2">
            <a:hueOff val="7020000"/>
            <a:satOff val="-27058"/>
            <a:lumOff val="22745"/>
            <a:alpha val="100000"/>
          </a:schemeClr>
        </a:fillRef>
        <a:effectRef idx="0">
          <a:scrgbClr r="0" g="0" b="0"/>
        </a:effectRef>
        <a:fontRef idx="minor">
          <a:schemeClr val="lt1"/>
        </a:fontRef>
      </dsp:style>
      <dsp:txBody>
        <a:bodyPr rot="10800000" lIns="99568" tIns="99568" rIns="99568" bIns="99568" anchor="ctr"/>
        <a:lstStyle>
          <a:lvl1pPr algn="ctr">
            <a:defRPr sz="1400"/>
          </a:lvl1pPr>
          <a:lvl2pPr marL="57150" indent="-57150" algn="ctr">
            <a:defRPr sz="1000"/>
          </a:lvl2pPr>
          <a:lvl3pPr marL="114300" indent="-57150" algn="ctr">
            <a:defRPr sz="1000"/>
          </a:lvl3pPr>
          <a:lvl4pPr marL="171450" indent="-57150" algn="ctr">
            <a:defRPr sz="1000"/>
          </a:lvl4pPr>
          <a:lvl5pPr marL="228600" indent="-57150" algn="ctr">
            <a:defRPr sz="1000"/>
          </a:lvl5pPr>
          <a:lvl6pPr marL="285750" indent="-57150" algn="ctr">
            <a:defRPr sz="1000"/>
          </a:lvl6pPr>
          <a:lvl7pPr marL="342900" indent="-57150" algn="ctr">
            <a:defRPr sz="1000"/>
          </a:lvl7pPr>
          <a:lvl8pPr marL="400050" indent="-57150" algn="ctr">
            <a:defRPr sz="1000"/>
          </a:lvl8pPr>
          <a:lvl9pPr marL="457200" indent="-57150" algn="ctr">
            <a:defRPr sz="1000"/>
          </a:lvl9pPr>
        </a:lstStyle>
        <a:p>
          <a:pPr lvl="0" algn="just">
            <a:lnSpc>
              <a:spcPct val="100000"/>
            </a:lnSpc>
            <a:spcBef>
              <a:spcPct val="0"/>
            </a:spcBef>
            <a:spcAft>
              <a:spcPct val="35000"/>
            </a:spcAft>
          </a:pPr>
          <a:r>
            <a:rPr lang="el-GR"/>
            <a:t>Ο θεραπευτής μπορεί να χρησιμοποιήσει τον εαυτό του ως μοντέλο για να ενθαρρύνει την αυτο-αποκάλυψη των μελών. Όμως, αυτό δεν είναι πάντα ασφαλές. Μπορεί να παρερμηνευθεί από τα μέλη της ομάδας, καθώς κάποιοι μπορεί να το εκλάβουν ως ένδειξη ανασφάλειας του θεραπευτή.</a:t>
          </a:r>
          <a:endParaRPr lang="en-US"/>
        </a:p>
      </dsp:txBody>
      <dsp:txXfrm rot="10800000">
        <a:off x="0" y="0"/>
        <a:ext cx="7380108" cy="2172435"/>
      </dsp:txXfrm>
    </dsp:sp>
  </dsp:spTree>
</dsp:drawing>
</file>

<file path=ppt/diagrams/drawing5.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Group 1"/>
      <dsp:cNvGrpSpPr/>
    </dsp:nvGrpSpPr>
    <dsp:grpSpPr>
      <a:xfrm>
        <a:off x="0" y="0"/>
        <a:ext cx="10890928" cy="3566160"/>
        <a:chOff x="0" y="0"/>
        <a:chExt cx="10890928" cy="3566160"/>
      </a:xfrm>
    </dsp:grpSpPr>
    <dsp:sp modelId="{3B49182E-A702-458F-9D40-754AF7CBD4E9}">
      <dsp:nvSpPr>
        <dsp:cNvPr id="3" name="Rounded Rectangle 2"/>
        <dsp:cNvSpPr/>
      </dsp:nvSpPr>
      <dsp:spPr bwMode="white">
        <a:xfrm>
          <a:off x="0" y="648892"/>
          <a:ext cx="3063074" cy="1945052"/>
        </a:xfrm>
        <a:prstGeom prst="roundRect">
          <a:avLst>
            <a:gd name="adj" fmla="val 10000"/>
          </a:avLst>
        </a:prstGeom>
      </dsp:spPr>
      <dsp:style>
        <a:lnRef idx="2">
          <a:schemeClr val="lt1"/>
        </a:lnRef>
        <a:fillRef idx="1">
          <a:schemeClr val="accent1"/>
        </a:fillRef>
        <a:effectRef idx="0">
          <a:scrgbClr r="0" g="0" b="0"/>
        </a:effectRef>
        <a:fontRef idx="minor">
          <a:schemeClr val="lt1"/>
        </a:fontRef>
      </dsp:style>
      <dsp:txXfrm>
        <a:off x="0" y="648892"/>
        <a:ext cx="3063074" cy="1945052"/>
      </dsp:txXfrm>
    </dsp:sp>
    <dsp:sp modelId="{AA6E81A8-6301-438F-8301-8E8EB4DFD1AD}">
      <dsp:nvSpPr>
        <dsp:cNvPr id="4" name="Rounded Rectangle 3"/>
        <dsp:cNvSpPr/>
      </dsp:nvSpPr>
      <dsp:spPr bwMode="white">
        <a:xfrm>
          <a:off x="340342" y="972216"/>
          <a:ext cx="3063074" cy="1945052"/>
        </a:xfrm>
        <a:prstGeom prst="roundRect">
          <a:avLst>
            <a:gd name="adj" fmla="val 10000"/>
          </a:avLst>
        </a:prstGeom>
      </dsp:spPr>
      <dsp:style>
        <a:lnRef idx="2">
          <a:schemeClr val="accent1"/>
        </a:lnRef>
        <a:fillRef idx="1">
          <a:schemeClr val="lt1">
            <a:alpha val="90000"/>
          </a:schemeClr>
        </a:fillRef>
        <a:effectRef idx="0">
          <a:scrgbClr r="0" g="0" b="0"/>
        </a:effectRef>
        <a:fontRef idx="minor"/>
      </dsp:style>
      <dsp:txBody>
        <a:bodyPr lIns="76200" tIns="76200" rIns="76200" bIns="76200" anchor="ctr"/>
        <a:lstStyle>
          <a:lvl1pPr algn="ctr">
            <a:defRPr sz="2000"/>
          </a:lvl1pPr>
          <a:lvl2pPr marL="114300" indent="-114300" algn="ctr">
            <a:defRPr sz="1500"/>
          </a:lvl2pPr>
          <a:lvl3pPr marL="228600" indent="-114300" algn="ctr">
            <a:defRPr sz="1500"/>
          </a:lvl3pPr>
          <a:lvl4pPr marL="342900" indent="-114300" algn="ctr">
            <a:defRPr sz="1500"/>
          </a:lvl4pPr>
          <a:lvl5pPr marL="457200" indent="-114300" algn="ctr">
            <a:defRPr sz="1500"/>
          </a:lvl5pPr>
          <a:lvl6pPr marL="571500" indent="-114300" algn="ctr">
            <a:defRPr sz="1500"/>
          </a:lvl6pPr>
          <a:lvl7pPr marL="685800" indent="-114300" algn="ctr">
            <a:defRPr sz="1500"/>
          </a:lvl7pPr>
          <a:lvl8pPr marL="800100" indent="-114300" algn="ctr">
            <a:defRPr sz="1500"/>
          </a:lvl8pPr>
          <a:lvl9pPr marL="914400" indent="-114300" algn="ctr">
            <a:defRPr sz="1500"/>
          </a:lvl9pPr>
        </a:lstStyle>
        <a:p>
          <a:pPr lvl="0">
            <a:lnSpc>
              <a:spcPct val="100000"/>
            </a:lnSpc>
            <a:spcBef>
              <a:spcPct val="0"/>
            </a:spcBef>
            <a:spcAft>
              <a:spcPct val="35000"/>
            </a:spcAft>
          </a:pPr>
          <a:r>
            <a:rPr lang="el-GR">
              <a:solidFill>
                <a:schemeClr val="dk1"/>
              </a:solidFill>
            </a:rPr>
            <a:t>Τα μέλη να εκφράσουν τα σχέδια τους μετά το τέλος της ομάδας </a:t>
          </a:r>
          <a:endParaRPr lang="en-US">
            <a:solidFill>
              <a:schemeClr val="dk1"/>
            </a:solidFill>
          </a:endParaRPr>
        </a:p>
      </dsp:txBody>
      <dsp:txXfrm>
        <a:off x="340342" y="972216"/>
        <a:ext cx="3063074" cy="1945052"/>
      </dsp:txXfrm>
    </dsp:sp>
    <dsp:sp modelId="{CAB63905-DC63-4C41-870E-8A9A734DCD8F}">
      <dsp:nvSpPr>
        <dsp:cNvPr id="5" name="Rounded Rectangle 4"/>
        <dsp:cNvSpPr/>
      </dsp:nvSpPr>
      <dsp:spPr bwMode="white">
        <a:xfrm>
          <a:off x="3743757" y="648892"/>
          <a:ext cx="3063074" cy="1945052"/>
        </a:xfrm>
        <a:prstGeom prst="roundRect">
          <a:avLst>
            <a:gd name="adj" fmla="val 10000"/>
          </a:avLst>
        </a:prstGeom>
      </dsp:spPr>
      <dsp:style>
        <a:lnRef idx="2">
          <a:schemeClr val="lt1"/>
        </a:lnRef>
        <a:fillRef idx="1">
          <a:schemeClr val="accent1"/>
        </a:fillRef>
        <a:effectRef idx="0">
          <a:scrgbClr r="0" g="0" b="0"/>
        </a:effectRef>
        <a:fontRef idx="minor">
          <a:schemeClr val="lt1"/>
        </a:fontRef>
      </dsp:style>
      <dsp:txXfrm>
        <a:off x="3743757" y="648892"/>
        <a:ext cx="3063074" cy="1945052"/>
      </dsp:txXfrm>
    </dsp:sp>
    <dsp:sp modelId="{98D993C8-21EE-47AE-836C-7AB651C9C6E7}">
      <dsp:nvSpPr>
        <dsp:cNvPr id="6" name="Rounded Rectangle 5"/>
        <dsp:cNvSpPr/>
      </dsp:nvSpPr>
      <dsp:spPr bwMode="white">
        <a:xfrm>
          <a:off x="4084098" y="972216"/>
          <a:ext cx="3063074" cy="1945052"/>
        </a:xfrm>
        <a:prstGeom prst="roundRect">
          <a:avLst>
            <a:gd name="adj" fmla="val 10000"/>
          </a:avLst>
        </a:prstGeom>
      </dsp:spPr>
      <dsp:style>
        <a:lnRef idx="2">
          <a:schemeClr val="accent1"/>
        </a:lnRef>
        <a:fillRef idx="1">
          <a:schemeClr val="lt1">
            <a:alpha val="90000"/>
          </a:schemeClr>
        </a:fillRef>
        <a:effectRef idx="0">
          <a:scrgbClr r="0" g="0" b="0"/>
        </a:effectRef>
        <a:fontRef idx="minor"/>
      </dsp:style>
      <dsp:txBody>
        <a:bodyPr lIns="76200" tIns="76200" rIns="76200" bIns="76200" anchor="ctr"/>
        <a:lstStyle>
          <a:lvl1pPr algn="ctr">
            <a:defRPr sz="2000"/>
          </a:lvl1pPr>
          <a:lvl2pPr marL="114300" indent="-114300" algn="ctr">
            <a:defRPr sz="1500"/>
          </a:lvl2pPr>
          <a:lvl3pPr marL="228600" indent="-114300" algn="ctr">
            <a:defRPr sz="1500"/>
          </a:lvl3pPr>
          <a:lvl4pPr marL="342900" indent="-114300" algn="ctr">
            <a:defRPr sz="1500"/>
          </a:lvl4pPr>
          <a:lvl5pPr marL="457200" indent="-114300" algn="ctr">
            <a:defRPr sz="1500"/>
          </a:lvl5pPr>
          <a:lvl6pPr marL="571500" indent="-114300" algn="ctr">
            <a:defRPr sz="1500"/>
          </a:lvl6pPr>
          <a:lvl7pPr marL="685800" indent="-114300" algn="ctr">
            <a:defRPr sz="1500"/>
          </a:lvl7pPr>
          <a:lvl8pPr marL="800100" indent="-114300" algn="ctr">
            <a:defRPr sz="1500"/>
          </a:lvl8pPr>
          <a:lvl9pPr marL="914400" indent="-114300" algn="ctr">
            <a:defRPr sz="1500"/>
          </a:lvl9pPr>
        </a:lstStyle>
        <a:p>
          <a:pPr lvl="0">
            <a:lnSpc>
              <a:spcPct val="100000"/>
            </a:lnSpc>
            <a:spcBef>
              <a:spcPct val="0"/>
            </a:spcBef>
            <a:spcAft>
              <a:spcPct val="35000"/>
            </a:spcAft>
          </a:pPr>
          <a:r>
            <a:rPr lang="el-GR">
              <a:solidFill>
                <a:schemeClr val="dk1"/>
              </a:solidFill>
            </a:rPr>
            <a:t>Να εντοπίσουν πιθανά εμπόδια που θα αντιμετωπίσουν στο μέλλον</a:t>
          </a:r>
          <a:endParaRPr lang="en-US">
            <a:solidFill>
              <a:schemeClr val="dk1"/>
            </a:solidFill>
          </a:endParaRPr>
        </a:p>
      </dsp:txBody>
      <dsp:txXfrm>
        <a:off x="4084098" y="972216"/>
        <a:ext cx="3063074" cy="1945052"/>
      </dsp:txXfrm>
    </dsp:sp>
    <dsp:sp modelId="{21A9EE18-73CB-4E0E-A532-7466872D5FB0}">
      <dsp:nvSpPr>
        <dsp:cNvPr id="7" name="Rounded Rectangle 6"/>
        <dsp:cNvSpPr/>
      </dsp:nvSpPr>
      <dsp:spPr bwMode="white">
        <a:xfrm>
          <a:off x="7487513" y="648892"/>
          <a:ext cx="3063074" cy="1945052"/>
        </a:xfrm>
        <a:prstGeom prst="roundRect">
          <a:avLst>
            <a:gd name="adj" fmla="val 10000"/>
          </a:avLst>
        </a:prstGeom>
      </dsp:spPr>
      <dsp:style>
        <a:lnRef idx="2">
          <a:schemeClr val="lt1"/>
        </a:lnRef>
        <a:fillRef idx="1">
          <a:schemeClr val="accent1"/>
        </a:fillRef>
        <a:effectRef idx="0">
          <a:scrgbClr r="0" g="0" b="0"/>
        </a:effectRef>
        <a:fontRef idx="minor">
          <a:schemeClr val="lt1"/>
        </a:fontRef>
      </dsp:style>
      <dsp:txXfrm>
        <a:off x="7487513" y="648892"/>
        <a:ext cx="3063074" cy="1945052"/>
      </dsp:txXfrm>
    </dsp:sp>
    <dsp:sp modelId="{164314F7-017B-48A9-A1CE-BDB4DB0AAA09}">
      <dsp:nvSpPr>
        <dsp:cNvPr id="8" name="Rounded Rectangle 7"/>
        <dsp:cNvSpPr/>
      </dsp:nvSpPr>
      <dsp:spPr bwMode="white">
        <a:xfrm>
          <a:off x="7827854" y="972216"/>
          <a:ext cx="3063074" cy="1945052"/>
        </a:xfrm>
        <a:prstGeom prst="roundRect">
          <a:avLst>
            <a:gd name="adj" fmla="val 10000"/>
          </a:avLst>
        </a:prstGeom>
      </dsp:spPr>
      <dsp:style>
        <a:lnRef idx="2">
          <a:schemeClr val="accent1"/>
        </a:lnRef>
        <a:fillRef idx="1">
          <a:schemeClr val="lt1">
            <a:alpha val="90000"/>
          </a:schemeClr>
        </a:fillRef>
        <a:effectRef idx="0">
          <a:scrgbClr r="0" g="0" b="0"/>
        </a:effectRef>
        <a:fontRef idx="minor"/>
      </dsp:style>
      <dsp:txBody>
        <a:bodyPr lIns="76200" tIns="76200" rIns="76200" bIns="76200" anchor="ctr"/>
        <a:lstStyle>
          <a:lvl1pPr algn="ctr">
            <a:defRPr sz="2000"/>
          </a:lvl1pPr>
          <a:lvl2pPr marL="114300" indent="-114300" algn="ctr">
            <a:defRPr sz="1500"/>
          </a:lvl2pPr>
          <a:lvl3pPr marL="228600" indent="-114300" algn="ctr">
            <a:defRPr sz="1500"/>
          </a:lvl3pPr>
          <a:lvl4pPr marL="342900" indent="-114300" algn="ctr">
            <a:defRPr sz="1500"/>
          </a:lvl4pPr>
          <a:lvl5pPr marL="457200" indent="-114300" algn="ctr">
            <a:defRPr sz="1500"/>
          </a:lvl5pPr>
          <a:lvl6pPr marL="571500" indent="-114300" algn="ctr">
            <a:defRPr sz="1500"/>
          </a:lvl6pPr>
          <a:lvl7pPr marL="685800" indent="-114300" algn="ctr">
            <a:defRPr sz="1500"/>
          </a:lvl7pPr>
          <a:lvl8pPr marL="800100" indent="-114300" algn="ctr">
            <a:defRPr sz="1500"/>
          </a:lvl8pPr>
          <a:lvl9pPr marL="914400" indent="-114300" algn="ctr">
            <a:defRPr sz="1500"/>
          </a:lvl9pPr>
        </a:lstStyle>
        <a:p>
          <a:pPr lvl="0">
            <a:lnSpc>
              <a:spcPct val="100000"/>
            </a:lnSpc>
            <a:spcBef>
              <a:spcPct val="0"/>
            </a:spcBef>
            <a:spcAft>
              <a:spcPct val="35000"/>
            </a:spcAft>
          </a:pPr>
          <a:r>
            <a:rPr lang="el-GR">
              <a:solidFill>
                <a:schemeClr val="dk1"/>
              </a:solidFill>
            </a:rPr>
            <a:t>Να αντιληφθούν πως οι εμπειρίες από την ομάδα θα βοηθήσουν </a:t>
          </a:r>
          <a:endParaRPr lang="en-US">
            <a:solidFill>
              <a:schemeClr val="dk1"/>
            </a:solidFill>
          </a:endParaRPr>
        </a:p>
      </dsp:txBody>
      <dsp:txXfrm>
        <a:off x="7827854" y="972216"/>
        <a:ext cx="3063074" cy="1945052"/>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rSet qsTypeId="urn:microsoft.com/office/officeart/2005/8/quickstyle/simple5"/>
        </dgm:pt>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rSet qsTypeId="urn:microsoft.com/office/officeart/2005/8/quickstyle/simple5"/>
        </dgm:pt>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type="homePlate" r:blip="" rot="180">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type="chevron" r:blip="" rot="180">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type="homePlate" r:blip="" rot="180">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type="chevron" r:blip="" rot="180">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lnSpAfChP" val="20"/>
              <dgm:param type="stBulletLvl" val="1"/>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type="upArrowCallout" r:blip="" rot="180">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type="upArrowCallout" r:blip="" rot="180">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srcNode" val="background"/>
                    <dgm:param type="dstNode" val="background2"/>
                    <dgm:param type="dim" val="1D"/>
                    <dgm:param type="endSty" val="noArr"/>
                    <dgm:param type="connRout" val="bend"/>
                    <dgm:param type="begPts" val="bCtr"/>
                    <dgm:param type="endPts" val="tCtr"/>
                    <dgm:param type="bendPt" val="end"/>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srcNode" val="background2"/>
                            <dgm:param type="dstNode" val="background3"/>
                            <dgm:param type="dim" val="1D"/>
                            <dgm:param type="endSty" val="noArr"/>
                            <dgm:param type="connRout" val="bend"/>
                            <dgm:param type="begPts" val="bCtr"/>
                            <dgm:param type="endPts" val="tCtr"/>
                            <dgm:param type="bendPt" val="end"/>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srcNode" val="background3"/>
                                        <dgm:param type="dstNode" val="background4"/>
                                        <dgm:param type="dim" val="1D"/>
                                        <dgm:param type="endSty" val="noArr"/>
                                        <dgm:param type="connRout" val="bend"/>
                                        <dgm:param type="begPts" val="bCtr"/>
                                        <dgm:param type="endPts" val="tCtr"/>
                                        <dgm:param type="bendPt" val="end"/>
                                      </dgm:alg>
                                    </dgm:if>
                                    <dgm:else name="Name26">
                                      <dgm:alg type="conn">
                                        <dgm:param type="srcNode" val="background4"/>
                                        <dgm:param type="dstNode" val="background4"/>
                                        <dgm:param type="dim" val="1D"/>
                                        <dgm:param type="endSty" val="noArr"/>
                                        <dgm:param type="connRout" val="bend"/>
                                        <dgm:param type="begPts" val="bCtr"/>
                                        <dgm:param type="endPts" val="tCtr"/>
                                        <dgm:param type="bendPt" val="end"/>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67A76F5-B4B1-4829-9A1E-0C1F54C18662}" type="datetimeFigureOut">
              <a:rPr lang="el-GR" smtClean="0"/>
            </a:fld>
            <a:endParaRPr lang="el-GR"/>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Στυλ κειμένου υποδείγματος</a:t>
            </a:r>
            <a:endParaRPr lang="el-GR"/>
          </a:p>
          <a:p>
            <a:pPr lvl="1"/>
            <a:r>
              <a:rPr lang="el-GR"/>
              <a:t>Δεύτερο επίπεδο</a:t>
            </a:r>
            <a:endParaRPr lang="el-GR"/>
          </a:p>
          <a:p>
            <a:pPr lvl="2"/>
            <a:r>
              <a:rPr lang="el-GR"/>
              <a:t>Τρίτο επίπεδο</a:t>
            </a:r>
            <a:endParaRPr lang="el-GR"/>
          </a:p>
          <a:p>
            <a:pPr lvl="3"/>
            <a:r>
              <a:rPr lang="el-GR"/>
              <a:t>Τέταρτο επίπεδο</a:t>
            </a:r>
            <a:endParaRPr lang="el-GR"/>
          </a:p>
          <a:p>
            <a:pPr lvl="4"/>
            <a:r>
              <a:rPr lang="el-GR"/>
              <a:t>Πέμπτο επίπεδο</a:t>
            </a:r>
            <a:endParaRPr lang="el-G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D0D4198-2405-4962-B5E9-104B8A6C21F0}" type="slidenum">
              <a:rPr lang="el-GR" smtClean="0"/>
            </a:fld>
            <a:endParaRPr lang="el-G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ED0D4198-2405-4962-B5E9-104B8A6C21F0}" type="slidenum">
              <a:rPr lang="el-GR" smtClean="0"/>
            </a:fld>
            <a:endParaRPr lang="el-G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a:t>Τρίτος και Τεταρτος </a:t>
            </a:r>
            <a:r>
              <a:rPr lang="el-GR" err="1"/>
              <a:t>θεραπευτικος</a:t>
            </a:r>
            <a:r>
              <a:rPr lang="el-GR"/>
              <a:t> παράγοντας σύμφωνα με τους </a:t>
            </a:r>
            <a:r>
              <a:rPr lang="el-GR" err="1"/>
              <a:t>Fuhriman</a:t>
            </a:r>
            <a:r>
              <a:rPr lang="el-GR"/>
              <a:t> and </a:t>
            </a:r>
            <a:r>
              <a:rPr lang="el-GR" err="1"/>
              <a:t>Burlingame</a:t>
            </a:r>
            <a:r>
              <a:rPr lang="el-GR"/>
              <a:t> είναι  Η ανατροφοδότηση και η αλληλεπίδραση</a:t>
            </a:r>
            <a:endParaRPr lang="el-GR"/>
          </a:p>
          <a:p>
            <a:r>
              <a:rPr lang="el-GR"/>
              <a:t>οι ανθρώπινες συμπεριφορές δεν αλλάζουν έτσι εύκολα, επειδή και μόνο τα μέλη πληροφορήθηκαν κάτι που δεν γνώριζαν. Η εξέλιξη της ομάδας και η ανάπτυξη συναισθηματικών, συνεκτικών δεσμών μεταξύ των μελών φαίνεται να επηρεάζει το βαθμό προθυμίας τους να εφαρμόσουν τις νέες πληροφορίες. Στην αρχή κάθε ομάδας τα μέλη αναμένουν άλλους να δοκιμάσουν συμπεριφορές προς μίμηση, όπως αυτές προτείνονται από τους θεραπευτές.</a:t>
            </a:r>
            <a:endParaRPr lang="el-GR"/>
          </a:p>
          <a:p>
            <a:r>
              <a:rPr lang="el-GR"/>
              <a:t>Η ανταλλαγή πληροφοριών φαίνεται, επίσης, να ενισχύει την ενόραση και κατανόηση του εαυτού (</a:t>
            </a:r>
            <a:r>
              <a:rPr lang="el-GR" err="1"/>
              <a:t>Jocelyn</a:t>
            </a:r>
            <a:r>
              <a:rPr lang="el-GR"/>
              <a:t> </a:t>
            </a:r>
            <a:r>
              <a:rPr lang="el-GR" err="1"/>
              <a:t>Lindsay</a:t>
            </a:r>
            <a:r>
              <a:rPr lang="el-GR"/>
              <a:t> et al, 2008) και κυρίως προς το τέλος της ομάδας </a:t>
            </a:r>
            <a:endParaRPr lang="el-GR"/>
          </a:p>
          <a:p>
            <a:r>
              <a:rPr lang="el-GR"/>
              <a:t>Αυτά που μαθαίνουν τους δίνουν την ελπίδα ότι μπορούν μόνοι τους να αντιμετωπίσουν τα προβλήματά τους. </a:t>
            </a:r>
            <a:endParaRPr lang="el-GR"/>
          </a:p>
          <a:p>
            <a:endParaRPr lang="el-GR"/>
          </a:p>
        </p:txBody>
      </p:sp>
      <p:sp>
        <p:nvSpPr>
          <p:cNvPr id="4" name="Θέση αριθμού διαφάνειας 3"/>
          <p:cNvSpPr>
            <a:spLocks noGrp="1"/>
          </p:cNvSpPr>
          <p:nvPr>
            <p:ph type="sldNum" sz="quarter" idx="5"/>
          </p:nvPr>
        </p:nvSpPr>
        <p:spPr/>
        <p:txBody>
          <a:bodyPr/>
          <a:lstStyle/>
          <a:p>
            <a:fld id="{ED0D4198-2405-4962-B5E9-104B8A6C21F0}" type="slidenum">
              <a:rPr lang="el-GR" smtClean="0"/>
            </a:fld>
            <a:endParaRPr lang="el-G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a:t>ΘΑ ΤΑ ΠΕΙΣ ΠΡΟΦΟΡΙΚΑ</a:t>
            </a:r>
            <a:endParaRPr lang="el-GR"/>
          </a:p>
          <a:p>
            <a:r>
              <a:rPr lang="el-GR" b="1"/>
              <a:t>ΠΡΩΤΗ ΚΟΥΚΙΔΑ: </a:t>
            </a:r>
            <a:r>
              <a:rPr lang="el-GR"/>
              <a:t>Όταν δίνεις ανατροφοδότηση, πρέπει να το κάνεις τη στιγμή που χρειάζεται και με τρόπο που είναι κατανοητός. Επίσης, δεν πρέπει να είναι τιμωρητική, γιατί αλλιώς ο αποδέκτης της ανατροφοδότησης θα αντιδράσει αμυντικά και δεν θα ακούσει το μήνυμα. Αντίθετα, είναι καλύτερο να συμπεριλαμβάνεις και θετικά στοιχεία μαζί με τις δυσκολίες, γιατί έτσι ο άλλος νιώθει πιο αποδεκτός και είναι πιο ανοιχτός στην ανατροφοδότηση.</a:t>
            </a:r>
            <a:endParaRPr lang="el-GR"/>
          </a:p>
          <a:p>
            <a:r>
              <a:rPr lang="el-GR" b="1"/>
              <a:t>ΔΕΥΤΕΡΗ ΚΟΥΚΙΔΑ:</a:t>
            </a:r>
            <a:r>
              <a:rPr lang="en-GB" b="1"/>
              <a:t> </a:t>
            </a:r>
            <a:r>
              <a:rPr lang="el-GR" b="0"/>
              <a:t>Η ανατροφοδότηση πρέπει να είναι συγκεκριμένη και να αναφέρεται σε κάτι που συνέβη στην ομάδα, κάτι που είναι </a:t>
            </a:r>
            <a:r>
              <a:rPr lang="el-GR" b="0" err="1"/>
              <a:t>παρατηρήσιμο</a:t>
            </a:r>
            <a:r>
              <a:rPr lang="el-GR" b="0"/>
              <a:t> και όχι γενικό. Για παράδειγμα, αντί να πεις "Δεν συμμετέχεις στην ομάδα", καλύτερα να πεις "Σήμερα, όταν μιλήσαμε για το σχέδιο, δεν μοιράστηκες τη γνώμη σου". Αυτό επιτρέπει και σε άλλα μέλη της ομάδας να επιβεβαιώσουν ή να διαφωνήσουν με το μήνυμα, κάνοντας τη συζήτηση πιο ακριβή και ουσιαστική.</a:t>
            </a:r>
            <a:endParaRPr lang="el-GR" b="0"/>
          </a:p>
          <a:p>
            <a:r>
              <a:rPr lang="el-GR" b="1"/>
              <a:t>ΤΡΙΤΗ ΚΟΥΚΙΔΑ: </a:t>
            </a:r>
            <a:r>
              <a:rPr lang="el-GR" b="0"/>
              <a:t>Όταν δίνεις ανατροφοδότηση, πρέπει να εξηγείς πώς η συμπεριφορά ενός μέλους επηρεάζει εσένα ή την ομάδα, αντί να εκφράζεις απλά κριτική ή επιθετικότητα. Αυτό βοηθά το άτομο να καταλάβει τις συνέπειες της συμπεριφοράς του και να δει τον αντίκτυπο στην ομάδα. Η ανατροφοδότηση είναι πιο χρήσιμη όταν χρησιμοποιούνται συγκεκριμένες κλίμακες ή εργαλεία που επιτρέπουν τη μέτρηση της εξέλιξης της ομάδας με το χρόνο.</a:t>
            </a:r>
            <a:endParaRPr lang="el-GR" b="0"/>
          </a:p>
        </p:txBody>
      </p:sp>
      <p:sp>
        <p:nvSpPr>
          <p:cNvPr id="4" name="Θέση αριθμού διαφάνειας 3"/>
          <p:cNvSpPr>
            <a:spLocks noGrp="1"/>
          </p:cNvSpPr>
          <p:nvPr>
            <p:ph type="sldNum" sz="quarter" idx="5"/>
          </p:nvPr>
        </p:nvSpPr>
        <p:spPr/>
        <p:txBody>
          <a:bodyPr/>
          <a:lstStyle/>
          <a:p>
            <a:fld id="{ED0D4198-2405-4962-B5E9-104B8A6C21F0}" type="slidenum">
              <a:rPr lang="el-GR" smtClean="0"/>
            </a:fld>
            <a:endParaRPr lang="el-G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a:t>ΑΜΕΣΟΙ ΠΑΡΑΓΟΝΤΕΣ ΌΤΑΝ Ο ΘΕΡΑΠΕΥΤΗΣ ΖΗΤΑ ΑΠΌ ΚΆΘΕ ΜΕΛΟΣ ΤΗΣ ΟΜΑΔΑΣ ΝΑ ΜΟΙΡΑΣΤΕΙ ΜΙΑ ΘΕΤΙΚΗ ΕΜΠΕΙΡΙΑ ΑΠΌ ΤΗ ΖΩΗ ΤΟΥ ΚΑΙ ΝΑ ΛΑΒΕΙ ΑΝΑΤΡΟΦΟΔΟΤΗΣΗ ΑΠΌ ΤΑ ΥΠΟΛΟΙΠΑ ΜΕΛΗ </a:t>
            </a:r>
            <a:endParaRPr lang="el-GR"/>
          </a:p>
          <a:p>
            <a:r>
              <a:rPr lang="el-GR"/>
              <a:t>ΕΜΜΕΣΟΙ ΠΑΡΑΓΟΝΤΕΣ ΤΑ ΜΕΛΗ ΤΗΣ ΟΜΑΔΑΣ ΕΧΟΥΝ ΑΝΑΠΤΥΞΕΙ ΈΝΑ ΚΛΙΜΑ ΕΜΠΙΣΤΟΣΥΝΗΣ </a:t>
            </a:r>
            <a:endParaRPr lang="el-GR"/>
          </a:p>
          <a:p>
            <a:endParaRPr lang="el-GR"/>
          </a:p>
        </p:txBody>
      </p:sp>
      <p:sp>
        <p:nvSpPr>
          <p:cNvPr id="4" name="Θέση αριθμού διαφάνειας 3"/>
          <p:cNvSpPr>
            <a:spLocks noGrp="1"/>
          </p:cNvSpPr>
          <p:nvPr>
            <p:ph type="sldNum" sz="quarter" idx="5"/>
          </p:nvPr>
        </p:nvSpPr>
        <p:spPr/>
        <p:txBody>
          <a:bodyPr/>
          <a:lstStyle/>
          <a:p>
            <a:fld id="{ED0D4198-2405-4962-B5E9-104B8A6C21F0}" type="slidenum">
              <a:rPr lang="el-GR" smtClean="0"/>
            </a:fld>
            <a:endParaRPr lang="el-G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Αν </a:t>
            </a:r>
            <a:r>
              <a:rPr lang="el-GR" dirty="0" err="1"/>
              <a:t>κανουμε</a:t>
            </a:r>
            <a:r>
              <a:rPr lang="el-GR" dirty="0"/>
              <a:t> μια </a:t>
            </a:r>
            <a:r>
              <a:rPr lang="el-GR" dirty="0" err="1"/>
              <a:t>ιστορικη</a:t>
            </a:r>
            <a:r>
              <a:rPr lang="el-GR" dirty="0"/>
              <a:t> </a:t>
            </a:r>
            <a:r>
              <a:rPr lang="el-GR" dirty="0" err="1"/>
              <a:t>ανασκοπηση</a:t>
            </a:r>
            <a:r>
              <a:rPr lang="el-GR" dirty="0"/>
              <a:t> πριν το 1950 δεν </a:t>
            </a:r>
            <a:endParaRPr lang="el-GR" dirty="0"/>
          </a:p>
          <a:p>
            <a:r>
              <a:rPr lang="el-GR" dirty="0" err="1"/>
              <a:t>Δηλαδη</a:t>
            </a:r>
            <a:r>
              <a:rPr lang="el-GR" dirty="0"/>
              <a:t> </a:t>
            </a:r>
            <a:r>
              <a:rPr lang="el-GR" dirty="0" err="1"/>
              <a:t>μετα</a:t>
            </a:r>
            <a:r>
              <a:rPr lang="el-GR" dirty="0"/>
              <a:t> τη </a:t>
            </a:r>
            <a:r>
              <a:rPr lang="el-GR" dirty="0" err="1"/>
              <a:t>δεκατια</a:t>
            </a:r>
            <a:r>
              <a:rPr lang="el-GR" dirty="0"/>
              <a:t> του 1950 θα πεις </a:t>
            </a:r>
            <a:r>
              <a:rPr lang="el-GR" dirty="0" err="1"/>
              <a:t>μπορει</a:t>
            </a:r>
            <a:r>
              <a:rPr lang="el-GR" dirty="0"/>
              <a:t> να </a:t>
            </a:r>
            <a:r>
              <a:rPr lang="el-GR" dirty="0" err="1"/>
              <a:t>λεει</a:t>
            </a:r>
            <a:r>
              <a:rPr lang="el-GR" dirty="0"/>
              <a:t> 1994 </a:t>
            </a:r>
            <a:r>
              <a:rPr lang="el-GR" dirty="0" err="1"/>
              <a:t>αλλα</a:t>
            </a:r>
            <a:r>
              <a:rPr lang="el-GR" dirty="0"/>
              <a:t> δεν </a:t>
            </a:r>
            <a:r>
              <a:rPr lang="el-GR" dirty="0" err="1"/>
              <a:t>σημαινει</a:t>
            </a:r>
            <a:r>
              <a:rPr lang="el-GR" dirty="0"/>
              <a:t> ότι </a:t>
            </a:r>
            <a:r>
              <a:rPr lang="el-GR" dirty="0" err="1"/>
              <a:t>τοτε</a:t>
            </a:r>
            <a:r>
              <a:rPr lang="el-GR" dirty="0"/>
              <a:t> </a:t>
            </a:r>
            <a:r>
              <a:rPr lang="el-GR" dirty="0" err="1"/>
              <a:t>αρχισε</a:t>
            </a:r>
            <a:r>
              <a:rPr lang="el-GR" dirty="0"/>
              <a:t> να </a:t>
            </a:r>
            <a:r>
              <a:rPr lang="el-GR" dirty="0" err="1"/>
              <a:t>υπαρχουν</a:t>
            </a:r>
            <a:r>
              <a:rPr lang="el-GR" dirty="0"/>
              <a:t> </a:t>
            </a:r>
            <a:r>
              <a:rPr lang="el-GR" dirty="0" err="1"/>
              <a:t>λεπτομερειες</a:t>
            </a:r>
            <a:r>
              <a:rPr lang="el-GR" dirty="0"/>
              <a:t> </a:t>
            </a:r>
            <a:r>
              <a:rPr lang="el-GR" dirty="0" err="1"/>
              <a:t>γι</a:t>
            </a:r>
            <a:r>
              <a:rPr lang="el-GR" dirty="0"/>
              <a:t> αυτό το </a:t>
            </a:r>
            <a:r>
              <a:rPr lang="el-GR" dirty="0" err="1"/>
              <a:t>θεμα</a:t>
            </a:r>
            <a:r>
              <a:rPr lang="el-GR" dirty="0"/>
              <a:t> </a:t>
            </a:r>
            <a:r>
              <a:rPr lang="el-GR" dirty="0" err="1"/>
              <a:t>αλλα</a:t>
            </a:r>
            <a:r>
              <a:rPr lang="el-GR" dirty="0"/>
              <a:t> </a:t>
            </a:r>
            <a:r>
              <a:rPr lang="el-GR" dirty="0" err="1"/>
              <a:t>σημαινει</a:t>
            </a:r>
            <a:r>
              <a:rPr lang="el-GR" dirty="0"/>
              <a:t> ότι </a:t>
            </a:r>
            <a:r>
              <a:rPr lang="el-GR" dirty="0" err="1"/>
              <a:t>τοτε</a:t>
            </a:r>
            <a:r>
              <a:rPr lang="el-GR" dirty="0"/>
              <a:t> </a:t>
            </a:r>
            <a:r>
              <a:rPr lang="el-GR" dirty="0" err="1"/>
              <a:t>γραφτηκε</a:t>
            </a:r>
            <a:r>
              <a:rPr lang="el-GR" dirty="0"/>
              <a:t> η </a:t>
            </a:r>
            <a:r>
              <a:rPr lang="el-GR" dirty="0" err="1"/>
              <a:t>βιβλιογραφια</a:t>
            </a:r>
            <a:r>
              <a:rPr lang="el-GR" dirty="0"/>
              <a:t> </a:t>
            </a:r>
            <a:r>
              <a:rPr lang="en-GB" dirty="0"/>
              <a:t>SOS</a:t>
            </a:r>
            <a:endParaRPr lang="en-GB" dirty="0"/>
          </a:p>
          <a:p>
            <a:r>
              <a:rPr lang="en-GB" dirty="0"/>
              <a:t>A</a:t>
            </a:r>
            <a:r>
              <a:rPr lang="el-GR" dirty="0"/>
              <a:t>ΥΤΟ ΘΑ ΠΕΙΣ: Πριν από τη δεκαετία του 1950  υπήρχαν λίγες επιστημονικές μελέτες ή ερευνητικά δεδομένα που να υποστηρίζουν ή να τεκμηριώνουν μια συγκεκριμένη θεωρία.</a:t>
            </a:r>
            <a:endParaRPr lang="el-GR" dirty="0"/>
          </a:p>
          <a:p>
            <a:endParaRPr lang="el-GR"/>
          </a:p>
        </p:txBody>
      </p:sp>
      <p:sp>
        <p:nvSpPr>
          <p:cNvPr id="4" name="Θέση αριθμού διαφάνειας 3"/>
          <p:cNvSpPr>
            <a:spLocks noGrp="1"/>
          </p:cNvSpPr>
          <p:nvPr>
            <p:ph type="sldNum" sz="quarter" idx="5"/>
          </p:nvPr>
        </p:nvSpPr>
        <p:spPr/>
        <p:txBody>
          <a:bodyPr/>
          <a:lstStyle/>
          <a:p>
            <a:fld id="{ED0D4198-2405-4962-B5E9-104B8A6C21F0}" type="slidenum">
              <a:rPr lang="el-GR" smtClean="0"/>
            </a:fld>
            <a:endParaRPr lang="el-G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a:t>Ίρβιν Γιάλομ</a:t>
            </a:r>
            <a:endParaRPr lang="el-GR"/>
          </a:p>
          <a:p>
            <a:r>
              <a:rPr lang="el-GR"/>
              <a:t>Δημιούργησε μια κλίμακα θεραπευτικών παραγόντων βασισμένη σε εργασίες προηγούμενων ερευνητών και ετσι ή με τον τρόπο αυτό ανέπτυξε την Δημιούργησε μια κλίμακα θεραπευτικών παραγόντων βασισμένη σε εργασίες προηγούμενων ερευνητών.</a:t>
            </a:r>
            <a:endParaRPr lang="el-GR"/>
          </a:p>
          <a:p>
            <a:endParaRPr lang="el-GR"/>
          </a:p>
          <a:p>
            <a:r>
              <a:rPr lang="el-GR"/>
              <a:t>ΠΡΩΤΗ κουκιδα : Η οποια είναι μια ψυχομετρική τεχνική που χρησιμοποιείται στην έρευνα και την αξιολόγηση για να καταγράψει τις υποκειμενικές αντιλήψεις και εμπειρίες των ατόμων. Έτσι, η Q-</a:t>
            </a:r>
            <a:r>
              <a:rPr lang="el-GR" err="1"/>
              <a:t>sort</a:t>
            </a:r>
            <a:r>
              <a:rPr lang="el-GR"/>
              <a:t> προσφέρει μια δομημένη αλλά ευέλικτη προσέγγιση στην κατανόηση των εμπειριών των συμμετεχόντων στην ομαδική ψυχοθεραπεία.</a:t>
            </a:r>
            <a:endParaRPr lang="el-GR"/>
          </a:p>
          <a:p>
            <a:r>
              <a:rPr lang="el-GR"/>
              <a:t>ΔΕΥΤΕΡΗ ΚΟΥΚΙΔΙΑ: Καθως ο ιδιος επισήμανε ότι οι θεραπευτικοι παραγοντες δηλαδη (οι διαδικασιες που κανουν την ομαδικη θεραπεια αποτελεσματικη αυτό είναι </a:t>
            </a:r>
            <a:r>
              <a:rPr lang="el-GR" err="1"/>
              <a:t>θεραπευτικο</a:t>
            </a:r>
            <a:r>
              <a:rPr lang="el-GR"/>
              <a:t> παραγοντες)</a:t>
            </a:r>
            <a:endParaRPr lang="el-GR"/>
          </a:p>
          <a:p>
            <a:r>
              <a:rPr lang="el-GR" b="1"/>
              <a:t>ΤΡΙΤΗ ΚΟΥΚΙΔΑ</a:t>
            </a:r>
            <a:r>
              <a:rPr lang="el-GR"/>
              <a:t>: οι θεραπευτικοί παράγοντες δεν δρουν μεμονωμένα, αλλά αλληλεπιδρούν μεταξύ τους και λειτουργούν σε διαφορετικά επίπεδα</a:t>
            </a:r>
            <a:endParaRPr lang="el-GR"/>
          </a:p>
          <a:p>
            <a:r>
              <a:rPr lang="el-GR"/>
              <a:t>ΚΑΙ ΜΠΟΡΟΥΜΕ ΝΑ ΤΟΥΣ ΚΑΤΗΓΟΡΙΟΠΟΙΗΣΟΥΜΕ ΩΣ ΕΞΗΣ :α)παράγοντες που έχουν σχέση με την αντίληψη των μελων για την ομαδα </a:t>
            </a:r>
            <a:r>
              <a:rPr lang="el-GR" b="1"/>
              <a:t>ΔΗΛΑΔΗ ΑΦΟΡΟΥΝ ΤΟ ΠΩΣ ΤΑ ΜΕΛΗ ΑΝΤΙΛΑΜΒΑΝΟΝΤΑΙ ΤΟΝ ΕΑΥΤΟ ΤΟΥΣ ΜΕΣΑ ΣΤΗΝ ΟΜΑΔΑ ΓΙΑ ΠΑΡΑΔΕΙΓΜΑ</a:t>
            </a:r>
            <a:r>
              <a:rPr lang="el-GR"/>
              <a:t> </a:t>
            </a:r>
            <a:r>
              <a:rPr lang="el-GR" b="1"/>
              <a:t>η παγκοσμιοτητα των αναγκων δηλαδη όταν το άτομο συνειδητοποιεί ότι δεν είναι το μόνο που αντιμετωπίζει δυσκολίες. Αυτή η επίγνωση προκύπτει από την αλληλεπίδραση και τη σύγκριση με τους άλλους.</a:t>
            </a:r>
            <a:endParaRPr lang="el-GR" b="1"/>
          </a:p>
          <a:p>
            <a:r>
              <a:rPr lang="el-GR" b="1"/>
              <a:t> </a:t>
            </a:r>
            <a:r>
              <a:rPr lang="el-GR"/>
              <a:t>Β)ΑΛΛΟΙ ΠΑΡΑΓΟΝΤΕΣ ΠΟΥ ΕΧΟΥΝ ΣΧΕΣΗ ΜΕ ΤΗΝ ΣΥΜΠΕΡΙΦΟΡΙΣΤΙΚΗ ΑΛΛΑΓΗ Αυτοί αναφέρονται σε αλλαγές που γίνονται στη συμπεριφορά των μελών μέσα από την εξάσκηση και την ανατροφοδότηση που λαμβάνουν. Για παράδειγμα:Τα μέλη δοκιμάζουν νέους τρόπους επικοινωνίας και αλληλεπίδρασης, βελτιώνοντας έτσι τις κοινωνικές τους δεξιότητες. </a:t>
            </a:r>
            <a:r>
              <a:rPr lang="el-GR" b="1"/>
              <a:t>Γ) Αυτοί αφορούν τη δομή και το κλίμα της ομάδας, που επιτρέπουν να συμβεί η θεραπευτική διαδικασία. Για παράδειγμα Ομαδική συνοχή: Η αίσθηση ότι η ομάδα είναι δεμένη και υποστηρικτική ενισχύει το αίσθημα ασφάλειας των μελών</a:t>
            </a:r>
            <a:endParaRPr lang="el-GR" b="1"/>
          </a:p>
          <a:p>
            <a:endParaRPr lang="el-GR"/>
          </a:p>
        </p:txBody>
      </p:sp>
      <p:sp>
        <p:nvSpPr>
          <p:cNvPr id="4" name="Θέση αριθμού διαφάνειας 3"/>
          <p:cNvSpPr>
            <a:spLocks noGrp="1"/>
          </p:cNvSpPr>
          <p:nvPr>
            <p:ph type="sldNum" sz="quarter" idx="5"/>
          </p:nvPr>
        </p:nvSpPr>
        <p:spPr/>
        <p:txBody>
          <a:bodyPr/>
          <a:lstStyle/>
          <a:p>
            <a:fld id="{ED0D4198-2405-4962-B5E9-104B8A6C21F0}" type="slidenum">
              <a:rPr lang="el-GR" smtClean="0"/>
            </a:fld>
            <a:endParaRPr lang="el-G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a:t>Και οι ατομική και η ομαδική </a:t>
            </a:r>
            <a:r>
              <a:rPr lang="el-GR" err="1"/>
              <a:t>ψυχοθεραπεια</a:t>
            </a:r>
            <a:r>
              <a:rPr lang="el-GR"/>
              <a:t> </a:t>
            </a:r>
            <a:r>
              <a:rPr lang="el-GR" err="1"/>
              <a:t>μοιραζονται</a:t>
            </a:r>
            <a:r>
              <a:rPr lang="el-GR"/>
              <a:t> </a:t>
            </a:r>
            <a:r>
              <a:rPr lang="el-GR" err="1"/>
              <a:t>αρκετους</a:t>
            </a:r>
            <a:r>
              <a:rPr lang="el-GR"/>
              <a:t> </a:t>
            </a:r>
            <a:r>
              <a:rPr lang="el-GR" err="1"/>
              <a:t>θεραπευτικους</a:t>
            </a:r>
            <a:r>
              <a:rPr lang="el-GR"/>
              <a:t> παραγοντες που είναι η ενόραση</a:t>
            </a:r>
            <a:endParaRPr lang="el-GR"/>
          </a:p>
          <a:p>
            <a:r>
              <a:rPr lang="el-GR"/>
              <a:t>Γ) Να μπορεί να αναγνωρίζει και να αξιολογεί την ποιότητα των σχέσεων και της επικοινωνίας τόσο σε προσωπικό όσο και σε ομαδικό επίπεδο.</a:t>
            </a:r>
            <a:endParaRPr lang="el-GR"/>
          </a:p>
        </p:txBody>
      </p:sp>
      <p:sp>
        <p:nvSpPr>
          <p:cNvPr id="4" name="Θέση αριθμού διαφάνειας 3"/>
          <p:cNvSpPr>
            <a:spLocks noGrp="1"/>
          </p:cNvSpPr>
          <p:nvPr>
            <p:ph type="sldNum" sz="quarter" idx="5"/>
          </p:nvPr>
        </p:nvSpPr>
        <p:spPr/>
        <p:txBody>
          <a:bodyPr/>
          <a:lstStyle/>
          <a:p>
            <a:fld id="{ED0D4198-2405-4962-B5E9-104B8A6C21F0}" type="slidenum">
              <a:rPr lang="el-GR" smtClean="0"/>
            </a:fld>
            <a:endParaRPr lang="el-G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a:t>Ο </a:t>
            </a:r>
            <a:r>
              <a:rPr lang="en-GB" err="1"/>
              <a:t>Michebaum</a:t>
            </a:r>
            <a:r>
              <a:rPr lang="el-GR"/>
              <a:t> </a:t>
            </a:r>
            <a:r>
              <a:rPr lang="el-GR" err="1"/>
              <a:t>ειχε</a:t>
            </a:r>
            <a:r>
              <a:rPr lang="el-GR"/>
              <a:t> ως σκοπό τη διερεύνηση της αξίας της Ενόρασης στην ομαδική θεραπεία και έκανε μια εντυπωσιακή έρευνα Η μελέτη περιελάμβανε την εθελοντική συμμετοχή σε 4 ομάδες ατόμων με άγχος λόγω δυσλεκτικών δυσκολιών.</a:t>
            </a:r>
            <a:endParaRPr lang="el-GR"/>
          </a:p>
          <a:p>
            <a:endParaRPr lang="el-GR"/>
          </a:p>
          <a:p>
            <a:r>
              <a:rPr lang="el-GR"/>
              <a:t>Συστηματικη </a:t>
            </a:r>
            <a:r>
              <a:rPr lang="el-GR" err="1"/>
              <a:t>απευαισθητοποιηση</a:t>
            </a:r>
            <a:r>
              <a:rPr lang="el-GR"/>
              <a:t> </a:t>
            </a:r>
            <a:r>
              <a:rPr lang="el-GR" err="1"/>
              <a:t>αφορα</a:t>
            </a:r>
            <a:r>
              <a:rPr lang="el-GR"/>
              <a:t> :Η συστηματική απευαισθητοποίηση αποτελεί θεραπευτικό εργαλείο του συμπεριφορισμού για την αντιμετώπιση των φοβιών και καταστάσεων που προκαλούν έντονο άγχος. </a:t>
            </a:r>
            <a:endParaRPr lang="el-GR"/>
          </a:p>
          <a:p>
            <a:r>
              <a:rPr lang="el-GR"/>
              <a:t>Η </a:t>
            </a:r>
            <a:r>
              <a:rPr lang="el-GR" err="1"/>
              <a:t>μεθοδος</a:t>
            </a:r>
            <a:r>
              <a:rPr lang="el-GR"/>
              <a:t> </a:t>
            </a:r>
            <a:r>
              <a:rPr lang="en-GB"/>
              <a:t>placebo </a:t>
            </a:r>
            <a:r>
              <a:rPr lang="el-GR" err="1"/>
              <a:t>είναι:Η</a:t>
            </a:r>
            <a:r>
              <a:rPr lang="el-GR"/>
              <a:t> μέθοδος </a:t>
            </a:r>
            <a:r>
              <a:rPr lang="el-GR" err="1"/>
              <a:t>placebo</a:t>
            </a:r>
            <a:r>
              <a:rPr lang="el-GR"/>
              <a:t> αναφέρεται στη χρήση μιας αδρανούς ή ψεύτικης θεραπείας (όπως ένα χάπι χωρίς </a:t>
            </a:r>
            <a:r>
              <a:rPr lang="el-GR" b="1"/>
              <a:t>δραστική ουσία </a:t>
            </a:r>
            <a:r>
              <a:rPr lang="el-GR"/>
              <a:t>ή μια εικονική παρέμβαση) προκειμένου να μετρηθεί η </a:t>
            </a:r>
            <a:r>
              <a:rPr lang="el-GR" b="1"/>
              <a:t>πραγματική αποτελεσματικότητα μιας ιατρικής ή ψυχολογικής θεραπείας</a:t>
            </a:r>
            <a:r>
              <a:rPr lang="el-GR"/>
              <a:t>.</a:t>
            </a:r>
            <a:endParaRPr lang="el-GR"/>
          </a:p>
          <a:p>
            <a:r>
              <a:rPr lang="el-GR" b="1"/>
              <a:t>ΕΡΩΤΗΜΑ: ΓΙΑΤΙ ΛΕΕΙ ΕΝΟΡΑΣΗ ΕΝΩ ΠΑΝΩ ΛΕΕΙ ΛΟΓΙΚΟ- ΘΥΜΙΚΗ: Επομένως, το γεγονός ότι η "Ενόραση" καταλήγει να είναι η πιο αποτελεσματική θεραπεία δεν σημαίνει ότι αντικαθιστά την Λογικο-Θυμική Θεραπεία, αλλά μάλλον ότι η Λογικο-Θυμική Θεραπεία βοήθησε τους ασθενείς να αποκτήσουν αυτή την ενόραση, δηλαδή την κατανόηση του εαυτού τους και του προβλήματός τους, κάτι που είναι ένα από τα κεντρικά στοιχεία αυτής της μεθόδου</a:t>
            </a:r>
            <a:endParaRPr lang="en-GB" b="1"/>
          </a:p>
          <a:p>
            <a:r>
              <a:rPr lang="en-GB" b="1"/>
              <a:t>RET</a:t>
            </a:r>
            <a:r>
              <a:rPr lang="el-GR" b="1"/>
              <a:t>: Να τον θεραπευθεί να αντικαταστήσει τις παράλογες πεποιθήσεις με λογικές και λειτουργικές πεποιθήσεις , ώστε να αναπτύξει πιο υγιείς συναισθηματικές και συμπεριφορές.</a:t>
            </a:r>
            <a:endParaRPr lang="el-GR" b="1"/>
          </a:p>
        </p:txBody>
      </p:sp>
      <p:sp>
        <p:nvSpPr>
          <p:cNvPr id="4" name="Θέση αριθμού διαφάνειας 3"/>
          <p:cNvSpPr>
            <a:spLocks noGrp="1"/>
          </p:cNvSpPr>
          <p:nvPr>
            <p:ph type="sldNum" sz="quarter" idx="5"/>
          </p:nvPr>
        </p:nvSpPr>
        <p:spPr/>
        <p:txBody>
          <a:bodyPr/>
          <a:lstStyle/>
          <a:p>
            <a:fld id="{ED0D4198-2405-4962-B5E9-104B8A6C21F0}" type="slidenum">
              <a:rPr lang="el-GR" smtClean="0"/>
            </a:fld>
            <a:endParaRPr lang="el-G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a:t>ΚΑΤΙ ΑΚΟΜΗ ΠΟΥ ΘΕΛΩ ΝΑ ΑΝΑΦΕΡΩ ΓΙΑ ΤΗΝ ΕΝΟΡΑΣΗ ΕΊΝΑΙ ΌΤΙ:  Στην </a:t>
            </a:r>
            <a:r>
              <a:rPr lang="el-GR" err="1"/>
              <a:t>ουσια</a:t>
            </a:r>
            <a:r>
              <a:rPr lang="el-GR"/>
              <a:t> </a:t>
            </a:r>
            <a:r>
              <a:rPr lang="el-GR" err="1"/>
              <a:t>ερχεται</a:t>
            </a:r>
            <a:r>
              <a:rPr lang="el-GR"/>
              <a:t> ο </a:t>
            </a:r>
            <a:r>
              <a:rPr lang="el-GR" err="1"/>
              <a:t>Μαικμπαουμ</a:t>
            </a:r>
            <a:r>
              <a:rPr lang="el-GR"/>
              <a:t> </a:t>
            </a:r>
            <a:r>
              <a:rPr lang="el-GR" err="1"/>
              <a:t>γινεται</a:t>
            </a:r>
            <a:r>
              <a:rPr lang="el-GR"/>
              <a:t> το </a:t>
            </a:r>
            <a:r>
              <a:rPr lang="el-GR" err="1"/>
              <a:t>πειραμα</a:t>
            </a:r>
            <a:r>
              <a:rPr lang="el-GR"/>
              <a:t> για την </a:t>
            </a:r>
            <a:r>
              <a:rPr lang="el-GR" err="1"/>
              <a:t>αξια</a:t>
            </a:r>
            <a:r>
              <a:rPr lang="el-GR"/>
              <a:t> της </a:t>
            </a:r>
            <a:r>
              <a:rPr lang="el-GR" err="1"/>
              <a:t>ενορασης</a:t>
            </a:r>
            <a:r>
              <a:rPr lang="el-GR"/>
              <a:t> και </a:t>
            </a:r>
            <a:r>
              <a:rPr lang="el-GR" err="1"/>
              <a:t>τωρα</a:t>
            </a:r>
            <a:r>
              <a:rPr lang="el-GR"/>
              <a:t> </a:t>
            </a:r>
            <a:r>
              <a:rPr lang="el-GR" err="1"/>
              <a:t>βλεπουμε</a:t>
            </a:r>
            <a:r>
              <a:rPr lang="el-GR"/>
              <a:t> και άλλες </a:t>
            </a:r>
            <a:r>
              <a:rPr lang="el-GR" err="1"/>
              <a:t>μεθοδους</a:t>
            </a:r>
            <a:r>
              <a:rPr lang="el-GR"/>
              <a:t> </a:t>
            </a:r>
            <a:r>
              <a:rPr lang="el-GR" err="1"/>
              <a:t>ενισχυσης</a:t>
            </a:r>
            <a:r>
              <a:rPr lang="el-GR"/>
              <a:t> της </a:t>
            </a:r>
            <a:r>
              <a:rPr lang="el-GR" err="1"/>
              <a:t>ενορασης</a:t>
            </a:r>
            <a:r>
              <a:rPr lang="el-GR"/>
              <a:t>.</a:t>
            </a:r>
            <a:endParaRPr lang="el-GR"/>
          </a:p>
          <a:p>
            <a:r>
              <a:rPr lang="el-GR"/>
              <a:t>π.χ. </a:t>
            </a:r>
            <a:r>
              <a:rPr lang="el-GR" err="1"/>
              <a:t>Μπορει</a:t>
            </a:r>
            <a:r>
              <a:rPr lang="el-GR"/>
              <a:t> ο </a:t>
            </a:r>
            <a:r>
              <a:rPr lang="el-GR" err="1"/>
              <a:t>θεραπευτης</a:t>
            </a:r>
            <a:r>
              <a:rPr lang="el-GR"/>
              <a:t> να πει Παρατηρώ ότι προσπαθείς να εκφράζεις πιο ανοιχτά τα συναισθήματά σου, και αυτό είναι σημαντική πρόοδος.»</a:t>
            </a:r>
            <a:endParaRPr lang="el-GR"/>
          </a:p>
          <a:p>
            <a:r>
              <a:rPr lang="el-GR"/>
              <a:t>Θετική ανατροφοδότηση → Εστιάζει στα δυνατά σημεία και στις επιτυχίες του ατόμου.</a:t>
            </a:r>
            <a:endParaRPr lang="el-GR"/>
          </a:p>
          <a:p>
            <a:r>
              <a:rPr lang="el-GR"/>
              <a:t>Αρνητική ανατροφοδότηση → Δίνει έμφαση στα λάθη και στις αδυναμίες, συνήθως για να τα διορθώσει. </a:t>
            </a:r>
            <a:endParaRPr lang="el-GR"/>
          </a:p>
        </p:txBody>
      </p:sp>
      <p:sp>
        <p:nvSpPr>
          <p:cNvPr id="4" name="Θέση αριθμού διαφάνειας 3"/>
          <p:cNvSpPr>
            <a:spLocks noGrp="1"/>
          </p:cNvSpPr>
          <p:nvPr>
            <p:ph type="sldNum" sz="quarter" idx="5"/>
          </p:nvPr>
        </p:nvSpPr>
        <p:spPr/>
        <p:txBody>
          <a:bodyPr/>
          <a:lstStyle/>
          <a:p>
            <a:fld id="{ED0D4198-2405-4962-B5E9-104B8A6C21F0}" type="slidenum">
              <a:rPr lang="el-GR" smtClean="0"/>
            </a:fld>
            <a:endParaRPr lang="el-G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err="1"/>
              <a:t>Δευτερος</a:t>
            </a:r>
            <a:r>
              <a:rPr lang="el-GR"/>
              <a:t> </a:t>
            </a:r>
            <a:r>
              <a:rPr lang="el-GR" err="1"/>
              <a:t>θεραπευτικος</a:t>
            </a:r>
            <a:r>
              <a:rPr lang="el-GR"/>
              <a:t> παράγοντας σύμφωνα με τους </a:t>
            </a:r>
            <a:r>
              <a:rPr lang="en-GB" err="1"/>
              <a:t>Fuhriman</a:t>
            </a:r>
            <a:r>
              <a:rPr lang="en-GB"/>
              <a:t> and Burlingame </a:t>
            </a:r>
            <a:r>
              <a:rPr lang="el-GR"/>
              <a:t>είναι η </a:t>
            </a:r>
            <a:endParaRPr lang="el-GR"/>
          </a:p>
          <a:p>
            <a:r>
              <a:rPr lang="el-GR"/>
              <a:t>Ο </a:t>
            </a:r>
            <a:r>
              <a:rPr lang="en-GB"/>
              <a:t>Sidney… </a:t>
            </a:r>
            <a:r>
              <a:rPr lang="el-GR"/>
              <a:t>εαυτού: </a:t>
            </a:r>
            <a:r>
              <a:rPr lang="el-GR" b="1"/>
              <a:t>Η αυτό-αποκάλυψη αναφέρεται στην διαδικασία κατά την οποία ένα άτομο μοιράζεται προσωπικές πληροφορίες για τον εαυτό του με άλλους, όπως συναισθήματα, σκέψεις, ή εμπειρίες. </a:t>
            </a:r>
            <a:r>
              <a:rPr lang="el-GR"/>
              <a:t>Αυτή η διαδικασία θεωρείται ουσιαστική για την ψυχική υγεία και την ανάπτυξη μιας ώριμης προσωπικότητας, καθώς ενισχύει την βαθύτερη γνώση του εαυτού.</a:t>
            </a:r>
            <a:endParaRPr lang="el-GR"/>
          </a:p>
          <a:p>
            <a:r>
              <a:rPr lang="el-GR"/>
              <a:t>ΣΤΗΝ ΚΛΙΝΙΚΗ … ΘΑ ΕΞΗΓΗΣΕΙΣ ΚΑΙ ΘΑ ΠΕΙΣ:Η κλινική παρατήρηση και τα πειράματα του </a:t>
            </a:r>
            <a:r>
              <a:rPr lang="el-GR" err="1"/>
              <a:t>Bloch</a:t>
            </a:r>
            <a:r>
              <a:rPr lang="el-GR"/>
              <a:t> και Crouch (1985) δείχνουν ότι οι άνθρωποι προτιμούν να σχετίζονται με άτομα που αποκαλύπτουν προσωπικές τους πληροφορίες, και ότι, όταν κάποιος αρχίσει να αποκαλύπτει κάτι για τον εαυτό του, οι υπόλοιποι συχνά ακολουθούν και μοιράζονται προσωπικές τους </a:t>
            </a:r>
            <a:r>
              <a:rPr lang="el-GR" err="1"/>
              <a:t>λεπτομέρειες.Αυτό</a:t>
            </a:r>
            <a:r>
              <a:rPr lang="el-GR"/>
              <a:t> μπορεί να δημιουργήσει πιο στενές σχέσεις στην ομάδα και να ενισχύσει τη συνοχή και την εμπιστοσύνη μεταξύ των μελών της.</a:t>
            </a:r>
            <a:endParaRPr lang="en-GB"/>
          </a:p>
          <a:p>
            <a:r>
              <a:rPr lang="en-GB"/>
              <a:t>A</a:t>
            </a:r>
            <a:r>
              <a:rPr lang="el-GR"/>
              <a:t>ΡΝΗΤΙΚΕΣ </a:t>
            </a:r>
            <a:r>
              <a:rPr lang="el-GR" err="1"/>
              <a:t>ΣΥΝΕΠΕΙΕΣ:Για</a:t>
            </a:r>
            <a:r>
              <a:rPr lang="el-GR"/>
              <a:t> παράδειγμα, αν κάποιος με ψυχιατρική διαταραχή αποκαλύψει προσωπικές πληροφορίες χωρίς να έχει επαρκή υποστήριξη ή χωρίς να υπάρχει κατάλληλο περιβάλλον για την ασφαλή επεξεργασία αυτών των πληροφοριών, μπορεί να νιώσει συναισθηματική αναστάτωση ή να υποτροπιάσει. Επιπλέον, οι καταστάσεις που σχετίζονται με το πλαίσιο (π.χ. σε ιδρύματα ή κλειστούς χώρους) ενδέχεται να εντείνουν το αίσθημα της απομόνωσης και του φόβου, κάτι που μπορεί να έχει αρνητικές συνέπειες για τη συναισθηματική και ψυχολογική κατάσταση του ατόμου.</a:t>
            </a:r>
            <a:endParaRPr lang="el-GR"/>
          </a:p>
        </p:txBody>
      </p:sp>
      <p:sp>
        <p:nvSpPr>
          <p:cNvPr id="4" name="Θέση αριθμού διαφάνειας 3"/>
          <p:cNvSpPr>
            <a:spLocks noGrp="1"/>
          </p:cNvSpPr>
          <p:nvPr>
            <p:ph type="sldNum" sz="quarter" idx="5"/>
          </p:nvPr>
        </p:nvSpPr>
        <p:spPr/>
        <p:txBody>
          <a:bodyPr/>
          <a:lstStyle/>
          <a:p>
            <a:fld id="{ED0D4198-2405-4962-B5E9-104B8A6C21F0}" type="slidenum">
              <a:rPr lang="el-GR" smtClean="0"/>
            </a:fld>
            <a:endParaRPr lang="el-G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a:t>Προκαλούμενοι από μέλη συχνά αποκαλύπτουν ανενδοίαστα λεπτομέρειες της προσωπικής τους ζωής και τρέχοντα προβλήματα, παρασύροντας την ομάδα σε θέματα κατευθύνσεις που ενδιαφέρουν τους θεραπευτές μάλλον παρά τα ίδια τα μέλη. </a:t>
            </a:r>
            <a:endParaRPr lang="el-GR"/>
          </a:p>
          <a:p>
            <a:r>
              <a:rPr lang="el-GR"/>
              <a:t>Μπορεί να είναι θεραπευτικό για τα μέλη να γνωρίζουν κάποια ανθρώπινη πλευρά του θεραπευτή τους αλλά υπερβολικές λεπτομέρειες  μπορεί να λειτουργήσουν αποτρεπτικά και να μειώσουν το κύρος του ως ειδικού.  Για παράδειγμα, αν ένα μέλος διερευνά το φόβο της να είναι &lt;&lt;τέλεια και άψογη σε όλα&gt;&gt;, ο θεραπευτής μπορεί εν συντομία να αποκαλύψει, αν αληθεύει, ότι και ο ίδιος αντιμετώπιζε, μερικές φορές, τέτοιες απαιτήσεις από τον εαυτό του. </a:t>
            </a:r>
            <a:endParaRPr lang="el-GR"/>
          </a:p>
          <a:p>
            <a:endParaRPr lang="el-GR"/>
          </a:p>
          <a:p>
            <a:r>
              <a:rPr lang="el-GR"/>
              <a:t>Ο </a:t>
            </a:r>
            <a:r>
              <a:rPr lang="en-GB"/>
              <a:t>Dies </a:t>
            </a:r>
            <a:r>
              <a:rPr lang="el-GR"/>
              <a:t>το </a:t>
            </a:r>
            <a:r>
              <a:rPr lang="el-GR" err="1"/>
              <a:t>λεει</a:t>
            </a:r>
            <a:r>
              <a:rPr lang="el-GR"/>
              <a:t> αυτό: Από την άλλη πλευρά, ο θεραπευτής μπορεί να εκφράσει τις απόψεις του για την πρόοδο της ομάδας και τη δυναμική των μελών, κάτι που θεωρεί πιο αποδεκτό και ενδεχομένως πιο χρήσιμο για την ομάδα.</a:t>
            </a:r>
            <a:endParaRPr lang="el-GR"/>
          </a:p>
        </p:txBody>
      </p:sp>
      <p:sp>
        <p:nvSpPr>
          <p:cNvPr id="4" name="Θέση αριθμού διαφάνειας 3"/>
          <p:cNvSpPr>
            <a:spLocks noGrp="1"/>
          </p:cNvSpPr>
          <p:nvPr>
            <p:ph type="sldNum" sz="quarter" idx="5"/>
          </p:nvPr>
        </p:nvSpPr>
        <p:spPr/>
        <p:txBody>
          <a:bodyPr/>
          <a:lstStyle/>
          <a:p>
            <a:fld id="{ED0D4198-2405-4962-B5E9-104B8A6C21F0}" type="slidenum">
              <a:rPr lang="el-GR" smtClean="0"/>
            </a:fld>
            <a:endParaRPr lang="el-G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40080" y="1371599"/>
            <a:ext cx="6675120" cy="2951825"/>
          </a:xfrm>
        </p:spPr>
        <p:txBody>
          <a:bodyPr anchor="t">
            <a:normAutofit/>
          </a:bodyPr>
          <a:lstStyle>
            <a:lvl1pPr algn="l">
              <a:defRPr sz="5400"/>
            </a:lvl1pPr>
          </a:lstStyle>
          <a:p>
            <a:r>
              <a:rPr lang="en-US"/>
              <a:t>Click to edit Master title style</a:t>
            </a:r>
            <a:endParaRPr lang="en-US"/>
          </a:p>
        </p:txBody>
      </p:sp>
      <p:sp>
        <p:nvSpPr>
          <p:cNvPr id="3" name="Subtitle 2"/>
          <p:cNvSpPr>
            <a:spLocks noGrp="1"/>
          </p:cNvSpPr>
          <p:nvPr>
            <p:ph type="subTitle" idx="1"/>
          </p:nvPr>
        </p:nvSpPr>
        <p:spPr>
          <a:xfrm>
            <a:off x="640080" y="4584879"/>
            <a:ext cx="6675120" cy="1287887"/>
          </a:xfrm>
        </p:spPr>
        <p:txBody>
          <a:bodyPr anchor="b">
            <a:normAutofit/>
          </a:bodyPr>
          <a:lstStyle>
            <a:lvl1pPr marL="0" indent="0" algn="l">
              <a:lnSpc>
                <a:spcPct val="130000"/>
              </a:lnSpc>
              <a:buNone/>
              <a:defRPr sz="1800" b="1" cap="all" spc="3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6444479B-705B-4489-957E-7E8A228BDFA0}" type="datetime1">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C12960-6E85-460F-B6E3-5B82CB31AF3D}"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C07B66AD-7C08-490A-ADA4-B47E10FB2407}" type="datetime1">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C12960-6E85-460F-B6E3-5B82CB31AF3D}"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useBgFill="1">
        <p:nvSpPr>
          <p:cNvPr id="10" name="Rectangle 9"/>
          <p:cNvSpPr/>
          <p:nvPr/>
        </p:nvSpPr>
        <p:spPr>
          <a:xfrm>
            <a:off x="0" y="0"/>
            <a:ext cx="12192000"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9209219" y="640079"/>
            <a:ext cx="1811773" cy="5536884"/>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640080" y="640080"/>
            <a:ext cx="8412422" cy="5536884"/>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05B95027-4255-49E7-9841-CD21BCC99996}" type="datetime1">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C12960-6E85-460F-B6E3-5B82CB31AF3D}" type="slidenum">
              <a:rPr lang="en-US" smtClean="0"/>
            </a:fld>
            <a:endParaRPr lang="en-US"/>
          </a:p>
        </p:txBody>
      </p:sp>
      <p:cxnSp>
        <p:nvCxnSpPr>
          <p:cNvPr id="7" name="Straight Connector 6"/>
          <p:cNvCxnSpPr/>
          <p:nvPr/>
        </p:nvCxnSpPr>
        <p:spPr>
          <a:xfrm rot="5400000">
            <a:off x="10872154" y="1192438"/>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hasCustomPrompt="1"/>
          </p:nvPr>
        </p:nvSpPr>
        <p:spPr>
          <a:xfrm>
            <a:off x="1524000" y="1122363"/>
            <a:ext cx="9144000" cy="2387600"/>
          </a:xfrm>
        </p:spPr>
        <p:txBody>
          <a:bodyPr anchor="b"/>
          <a:lstStyle>
            <a:lvl1pPr algn="ctr">
              <a:defRPr sz="6000"/>
            </a:lvl1pPr>
          </a:lstStyle>
          <a:p>
            <a:r>
              <a:rPr lang="el-GR"/>
              <a:t>Κάντε κλικ για να επεξεργαστείτε τον τίτλο υποδείγματος</a:t>
            </a:r>
            <a:endParaRPr lang="el-GR"/>
          </a:p>
        </p:txBody>
      </p:sp>
      <p:sp>
        <p:nvSpPr>
          <p:cNvPr id="3" name="Υπότιτλος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endParaRPr lang="el-GR"/>
          </a:p>
        </p:txBody>
      </p:sp>
      <p:sp>
        <p:nvSpPr>
          <p:cNvPr id="4" name="Θέση ημερομηνίας 3"/>
          <p:cNvSpPr>
            <a:spLocks noGrp="1"/>
          </p:cNvSpPr>
          <p:nvPr>
            <p:ph type="dt" sz="half" idx="10"/>
          </p:nvPr>
        </p:nvSpPr>
        <p:spPr/>
        <p:txBody>
          <a:bodyPr/>
          <a:lstStyle/>
          <a:p>
            <a:fld id="{7DA38F49-B3E2-4BF0-BEC7-C30D34ABBB8D}" type="datetime1">
              <a:rPr lang="en-US" smtClean="0"/>
            </a:fld>
            <a:endParaRPr lang="en-US"/>
          </a:p>
        </p:txBody>
      </p:sp>
      <p:sp>
        <p:nvSpPr>
          <p:cNvPr id="5" name="Θέση υποσέλιδου 4"/>
          <p:cNvSpPr>
            <a:spLocks noGrp="1"/>
          </p:cNvSpPr>
          <p:nvPr>
            <p:ph type="ftr" sz="quarter" idx="11"/>
          </p:nvPr>
        </p:nvSpPr>
        <p:spPr/>
        <p:txBody>
          <a:bodyPr/>
          <a:lstStyle/>
          <a:p>
            <a:endParaRPr lang="en-US"/>
          </a:p>
        </p:txBody>
      </p:sp>
      <p:sp>
        <p:nvSpPr>
          <p:cNvPr id="6" name="Θέση αριθμού διαφάνειας 5"/>
          <p:cNvSpPr>
            <a:spLocks noGrp="1"/>
          </p:cNvSpPr>
          <p:nvPr>
            <p:ph type="sldNum" sz="quarter" idx="12"/>
          </p:nvPr>
        </p:nvSpPr>
        <p:spPr/>
        <p:txBody>
          <a:bodyPr/>
          <a:lstStyle/>
          <a:p>
            <a:fld id="{70C12960-6E85-460F-B6E3-5B82CB31AF3D}" type="slidenum">
              <a:rPr lang="en-US" smtClean="0"/>
            </a:fld>
            <a:endParaRPr lang="en-US"/>
          </a:p>
        </p:txBody>
      </p:sp>
    </p:spTree>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hasCustomPrompt="1"/>
          </p:nvPr>
        </p:nvSpPr>
        <p:spPr/>
        <p:txBody>
          <a:bodyPr/>
          <a:lstStyle/>
          <a:p>
            <a:r>
              <a:rPr lang="el-GR"/>
              <a:t>Κάντε κλικ για να επεξεργαστείτε τον τίτλο υποδείγματος</a:t>
            </a:r>
            <a:endParaRPr lang="el-GR"/>
          </a:p>
        </p:txBody>
      </p:sp>
      <p:sp>
        <p:nvSpPr>
          <p:cNvPr id="3" name="Θέση περιεχομένου 2"/>
          <p:cNvSpPr>
            <a:spLocks noGrp="1"/>
          </p:cNvSpPr>
          <p:nvPr>
            <p:ph idx="1" hasCustomPrompt="1"/>
          </p:nvPr>
        </p:nvSpPr>
        <p:spPr/>
        <p:txBody>
          <a:bodyPr/>
          <a:lstStyle/>
          <a:p>
            <a:pPr lvl="0"/>
            <a:r>
              <a:rPr lang="el-GR"/>
              <a:t>Στυλ κειμένου υποδείγματος</a:t>
            </a:r>
            <a:endParaRPr lang="el-GR"/>
          </a:p>
          <a:p>
            <a:pPr lvl="1"/>
            <a:r>
              <a:rPr lang="el-GR"/>
              <a:t>Δεύτερο επίπεδο</a:t>
            </a:r>
            <a:endParaRPr lang="el-GR"/>
          </a:p>
          <a:p>
            <a:pPr lvl="2"/>
            <a:r>
              <a:rPr lang="el-GR"/>
              <a:t>Τρίτο επίπεδο</a:t>
            </a:r>
            <a:endParaRPr lang="el-GR"/>
          </a:p>
          <a:p>
            <a:pPr lvl="3"/>
            <a:r>
              <a:rPr lang="el-GR"/>
              <a:t>Τέταρτο επίπεδο</a:t>
            </a:r>
            <a:endParaRPr lang="el-GR"/>
          </a:p>
          <a:p>
            <a:pPr lvl="4"/>
            <a:r>
              <a:rPr lang="el-GR"/>
              <a:t>Πέμπτο επίπεδο</a:t>
            </a:r>
            <a:endParaRPr lang="el-GR"/>
          </a:p>
        </p:txBody>
      </p:sp>
      <p:sp>
        <p:nvSpPr>
          <p:cNvPr id="4" name="Θέση ημερομηνίας 3"/>
          <p:cNvSpPr>
            <a:spLocks noGrp="1"/>
          </p:cNvSpPr>
          <p:nvPr>
            <p:ph type="dt" sz="half" idx="10"/>
          </p:nvPr>
        </p:nvSpPr>
        <p:spPr/>
        <p:txBody>
          <a:bodyPr/>
          <a:lstStyle/>
          <a:p>
            <a:fld id="{7DA38F49-B3E2-4BF0-BEC7-C30D34ABBB8D}" type="datetime1">
              <a:rPr lang="en-US" smtClean="0"/>
            </a:fld>
            <a:endParaRPr lang="en-US"/>
          </a:p>
        </p:txBody>
      </p:sp>
      <p:sp>
        <p:nvSpPr>
          <p:cNvPr id="5" name="Θέση υποσέλιδου 4"/>
          <p:cNvSpPr>
            <a:spLocks noGrp="1"/>
          </p:cNvSpPr>
          <p:nvPr>
            <p:ph type="ftr" sz="quarter" idx="11"/>
          </p:nvPr>
        </p:nvSpPr>
        <p:spPr/>
        <p:txBody>
          <a:bodyPr/>
          <a:lstStyle/>
          <a:p>
            <a:endParaRPr lang="en-US"/>
          </a:p>
        </p:txBody>
      </p:sp>
      <p:sp>
        <p:nvSpPr>
          <p:cNvPr id="6" name="Θέση αριθμού διαφάνειας 5"/>
          <p:cNvSpPr>
            <a:spLocks noGrp="1"/>
          </p:cNvSpPr>
          <p:nvPr>
            <p:ph type="sldNum" sz="quarter" idx="12"/>
          </p:nvPr>
        </p:nvSpPr>
        <p:spPr/>
        <p:txBody>
          <a:bodyPr/>
          <a:lstStyle/>
          <a:p>
            <a:fld id="{70C12960-6E85-460F-B6E3-5B82CB31AF3D}" type="slidenum">
              <a:rPr lang="en-US" smtClean="0"/>
            </a:fld>
            <a:endParaRPr lang="en-US"/>
          </a:p>
        </p:txBody>
      </p:sp>
    </p:spTree>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hasCustomPrompt="1"/>
          </p:nvPr>
        </p:nvSpPr>
        <p:spPr>
          <a:xfrm>
            <a:off x="831850" y="1709738"/>
            <a:ext cx="10515600" cy="2852737"/>
          </a:xfrm>
        </p:spPr>
        <p:txBody>
          <a:bodyPr anchor="b"/>
          <a:lstStyle>
            <a:lvl1pPr>
              <a:defRPr sz="6000"/>
            </a:lvl1pPr>
          </a:lstStyle>
          <a:p>
            <a:r>
              <a:rPr lang="el-GR"/>
              <a:t>Κάντε κλικ για να επεξεργαστείτε τον τίτλο υποδείγματος</a:t>
            </a:r>
            <a:endParaRPr lang="el-GR"/>
          </a:p>
        </p:txBody>
      </p:sp>
      <p:sp>
        <p:nvSpPr>
          <p:cNvPr id="3" name="Θέση κειμένου 2"/>
          <p:cNvSpPr>
            <a:spLocks noGrp="1"/>
          </p:cNvSpPr>
          <p:nvPr>
            <p:ph type="body" idx="1" hasCustomPrompt="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l-GR"/>
              <a:t>Στυλ κειμένου υποδείγματος</a:t>
            </a:r>
            <a:endParaRPr lang="el-GR"/>
          </a:p>
        </p:txBody>
      </p:sp>
      <p:sp>
        <p:nvSpPr>
          <p:cNvPr id="4" name="Θέση ημερομηνίας 3"/>
          <p:cNvSpPr>
            <a:spLocks noGrp="1"/>
          </p:cNvSpPr>
          <p:nvPr>
            <p:ph type="dt" sz="half" idx="10"/>
          </p:nvPr>
        </p:nvSpPr>
        <p:spPr/>
        <p:txBody>
          <a:bodyPr/>
          <a:lstStyle/>
          <a:p>
            <a:fld id="{7DA38F49-B3E2-4BF0-BEC7-C30D34ABBB8D}" type="datetime1">
              <a:rPr lang="en-US" smtClean="0"/>
            </a:fld>
            <a:endParaRPr lang="en-US"/>
          </a:p>
        </p:txBody>
      </p:sp>
      <p:sp>
        <p:nvSpPr>
          <p:cNvPr id="5" name="Θέση υποσέλιδου 4"/>
          <p:cNvSpPr>
            <a:spLocks noGrp="1"/>
          </p:cNvSpPr>
          <p:nvPr>
            <p:ph type="ftr" sz="quarter" idx="11"/>
          </p:nvPr>
        </p:nvSpPr>
        <p:spPr/>
        <p:txBody>
          <a:bodyPr/>
          <a:lstStyle/>
          <a:p>
            <a:endParaRPr lang="en-US"/>
          </a:p>
        </p:txBody>
      </p:sp>
      <p:sp>
        <p:nvSpPr>
          <p:cNvPr id="6" name="Θέση αριθμού διαφάνειας 5"/>
          <p:cNvSpPr>
            <a:spLocks noGrp="1"/>
          </p:cNvSpPr>
          <p:nvPr>
            <p:ph type="sldNum" sz="quarter" idx="12"/>
          </p:nvPr>
        </p:nvSpPr>
        <p:spPr/>
        <p:txBody>
          <a:bodyPr/>
          <a:lstStyle/>
          <a:p>
            <a:fld id="{70C12960-6E85-460F-B6E3-5B82CB31AF3D}" type="slidenum">
              <a:rPr lang="en-US" smtClean="0"/>
            </a:fld>
            <a:endParaRPr lang="en-US"/>
          </a:p>
        </p:txBody>
      </p:sp>
    </p:spTree>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hasCustomPrompt="1"/>
          </p:nvPr>
        </p:nvSpPr>
        <p:spPr/>
        <p:txBody>
          <a:bodyPr/>
          <a:lstStyle/>
          <a:p>
            <a:r>
              <a:rPr lang="el-GR"/>
              <a:t>Κάντε κλικ για να επεξεργαστείτε τον τίτλο υποδείγματος</a:t>
            </a:r>
            <a:endParaRPr lang="el-GR"/>
          </a:p>
        </p:txBody>
      </p:sp>
      <p:sp>
        <p:nvSpPr>
          <p:cNvPr id="3" name="Θέση περιεχομένου 2"/>
          <p:cNvSpPr>
            <a:spLocks noGrp="1"/>
          </p:cNvSpPr>
          <p:nvPr>
            <p:ph sz="half" idx="1" hasCustomPrompt="1"/>
          </p:nvPr>
        </p:nvSpPr>
        <p:spPr>
          <a:xfrm>
            <a:off x="838200" y="1825625"/>
            <a:ext cx="5181600" cy="4351338"/>
          </a:xfrm>
        </p:spPr>
        <p:txBody>
          <a:bodyPr/>
          <a:lstStyle/>
          <a:p>
            <a:pPr lvl="0"/>
            <a:r>
              <a:rPr lang="el-GR"/>
              <a:t>Στυλ κειμένου υποδείγματος</a:t>
            </a:r>
            <a:endParaRPr lang="el-GR"/>
          </a:p>
          <a:p>
            <a:pPr lvl="1"/>
            <a:r>
              <a:rPr lang="el-GR"/>
              <a:t>Δεύτερο επίπεδο</a:t>
            </a:r>
            <a:endParaRPr lang="el-GR"/>
          </a:p>
          <a:p>
            <a:pPr lvl="2"/>
            <a:r>
              <a:rPr lang="el-GR"/>
              <a:t>Τρίτο επίπεδο</a:t>
            </a:r>
            <a:endParaRPr lang="el-GR"/>
          </a:p>
          <a:p>
            <a:pPr lvl="3"/>
            <a:r>
              <a:rPr lang="el-GR"/>
              <a:t>Τέταρτο επίπεδο</a:t>
            </a:r>
            <a:endParaRPr lang="el-GR"/>
          </a:p>
          <a:p>
            <a:pPr lvl="4"/>
            <a:r>
              <a:rPr lang="el-GR"/>
              <a:t>Πέμπτο επίπεδο</a:t>
            </a:r>
            <a:endParaRPr lang="el-GR"/>
          </a:p>
        </p:txBody>
      </p:sp>
      <p:sp>
        <p:nvSpPr>
          <p:cNvPr id="4" name="Θέση περιεχομένου 3"/>
          <p:cNvSpPr>
            <a:spLocks noGrp="1"/>
          </p:cNvSpPr>
          <p:nvPr>
            <p:ph sz="half" idx="2" hasCustomPrompt="1"/>
          </p:nvPr>
        </p:nvSpPr>
        <p:spPr>
          <a:xfrm>
            <a:off x="6172200" y="1825625"/>
            <a:ext cx="5181600" cy="4351338"/>
          </a:xfrm>
        </p:spPr>
        <p:txBody>
          <a:bodyPr/>
          <a:lstStyle/>
          <a:p>
            <a:pPr lvl="0"/>
            <a:r>
              <a:rPr lang="el-GR"/>
              <a:t>Στυλ κειμένου υποδείγματος</a:t>
            </a:r>
            <a:endParaRPr lang="el-GR"/>
          </a:p>
          <a:p>
            <a:pPr lvl="1"/>
            <a:r>
              <a:rPr lang="el-GR"/>
              <a:t>Δεύτερο επίπεδο</a:t>
            </a:r>
            <a:endParaRPr lang="el-GR"/>
          </a:p>
          <a:p>
            <a:pPr lvl="2"/>
            <a:r>
              <a:rPr lang="el-GR"/>
              <a:t>Τρίτο επίπεδο</a:t>
            </a:r>
            <a:endParaRPr lang="el-GR"/>
          </a:p>
          <a:p>
            <a:pPr lvl="3"/>
            <a:r>
              <a:rPr lang="el-GR"/>
              <a:t>Τέταρτο επίπεδο</a:t>
            </a:r>
            <a:endParaRPr lang="el-GR"/>
          </a:p>
          <a:p>
            <a:pPr lvl="4"/>
            <a:r>
              <a:rPr lang="el-GR"/>
              <a:t>Πέμπτο επίπεδο</a:t>
            </a:r>
            <a:endParaRPr lang="el-GR"/>
          </a:p>
        </p:txBody>
      </p:sp>
      <p:sp>
        <p:nvSpPr>
          <p:cNvPr id="5" name="Θέση ημερομηνίας 4"/>
          <p:cNvSpPr>
            <a:spLocks noGrp="1"/>
          </p:cNvSpPr>
          <p:nvPr>
            <p:ph type="dt" sz="half" idx="10"/>
          </p:nvPr>
        </p:nvSpPr>
        <p:spPr/>
        <p:txBody>
          <a:bodyPr/>
          <a:lstStyle/>
          <a:p>
            <a:fld id="{7DA38F49-B3E2-4BF0-BEC7-C30D34ABBB8D}" type="datetime1">
              <a:rPr lang="en-US" smtClean="0"/>
            </a:fld>
            <a:endParaRPr lang="en-US"/>
          </a:p>
        </p:txBody>
      </p:sp>
      <p:sp>
        <p:nvSpPr>
          <p:cNvPr id="6" name="Θέση υποσέλιδου 5"/>
          <p:cNvSpPr>
            <a:spLocks noGrp="1"/>
          </p:cNvSpPr>
          <p:nvPr>
            <p:ph type="ftr" sz="quarter" idx="11"/>
          </p:nvPr>
        </p:nvSpPr>
        <p:spPr/>
        <p:txBody>
          <a:bodyPr/>
          <a:lstStyle/>
          <a:p>
            <a:endParaRPr lang="en-US"/>
          </a:p>
        </p:txBody>
      </p:sp>
      <p:sp>
        <p:nvSpPr>
          <p:cNvPr id="7" name="Θέση αριθμού διαφάνειας 6"/>
          <p:cNvSpPr>
            <a:spLocks noGrp="1"/>
          </p:cNvSpPr>
          <p:nvPr>
            <p:ph type="sldNum" sz="quarter" idx="12"/>
          </p:nvPr>
        </p:nvSpPr>
        <p:spPr/>
        <p:txBody>
          <a:bodyPr/>
          <a:lstStyle/>
          <a:p>
            <a:fld id="{70C12960-6E85-460F-B6E3-5B82CB31AF3D}" type="slidenum">
              <a:rPr lang="en-US" smtClean="0"/>
            </a:fld>
            <a:endParaRPr lang="en-US"/>
          </a:p>
        </p:txBody>
      </p:sp>
    </p:spTree>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hasCustomPrompt="1"/>
          </p:nvPr>
        </p:nvSpPr>
        <p:spPr>
          <a:xfrm>
            <a:off x="839788" y="365125"/>
            <a:ext cx="10515600" cy="1325563"/>
          </a:xfrm>
        </p:spPr>
        <p:txBody>
          <a:bodyPr/>
          <a:lstStyle/>
          <a:p>
            <a:r>
              <a:rPr lang="el-GR"/>
              <a:t>Κάντε κλικ για να επεξεργαστείτε τον τίτλο υποδείγματος</a:t>
            </a:r>
            <a:endParaRPr lang="el-GR"/>
          </a:p>
        </p:txBody>
      </p:sp>
      <p:sp>
        <p:nvSpPr>
          <p:cNvPr id="3" name="Θέση κειμένου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endParaRPr lang="el-GR"/>
          </a:p>
        </p:txBody>
      </p:sp>
      <p:sp>
        <p:nvSpPr>
          <p:cNvPr id="4" name="Θέση περιεχομένου 3"/>
          <p:cNvSpPr>
            <a:spLocks noGrp="1"/>
          </p:cNvSpPr>
          <p:nvPr>
            <p:ph sz="half" idx="2" hasCustomPrompt="1"/>
          </p:nvPr>
        </p:nvSpPr>
        <p:spPr>
          <a:xfrm>
            <a:off x="839788" y="2505075"/>
            <a:ext cx="5157787" cy="3684588"/>
          </a:xfrm>
        </p:spPr>
        <p:txBody>
          <a:bodyPr/>
          <a:lstStyle/>
          <a:p>
            <a:pPr lvl="0"/>
            <a:r>
              <a:rPr lang="el-GR"/>
              <a:t>Στυλ κειμένου υποδείγματος</a:t>
            </a:r>
            <a:endParaRPr lang="el-GR"/>
          </a:p>
          <a:p>
            <a:pPr lvl="1"/>
            <a:r>
              <a:rPr lang="el-GR"/>
              <a:t>Δεύτερο επίπεδο</a:t>
            </a:r>
            <a:endParaRPr lang="el-GR"/>
          </a:p>
          <a:p>
            <a:pPr lvl="2"/>
            <a:r>
              <a:rPr lang="el-GR"/>
              <a:t>Τρίτο επίπεδο</a:t>
            </a:r>
            <a:endParaRPr lang="el-GR"/>
          </a:p>
          <a:p>
            <a:pPr lvl="3"/>
            <a:r>
              <a:rPr lang="el-GR"/>
              <a:t>Τέταρτο επίπεδο</a:t>
            </a:r>
            <a:endParaRPr lang="el-GR"/>
          </a:p>
          <a:p>
            <a:pPr lvl="4"/>
            <a:r>
              <a:rPr lang="el-GR"/>
              <a:t>Πέμπτο επίπεδο</a:t>
            </a:r>
            <a:endParaRPr lang="el-GR"/>
          </a:p>
        </p:txBody>
      </p:sp>
      <p:sp>
        <p:nvSpPr>
          <p:cNvPr id="5" name="Θέση κειμένου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endParaRPr lang="el-GR"/>
          </a:p>
        </p:txBody>
      </p:sp>
      <p:sp>
        <p:nvSpPr>
          <p:cNvPr id="6" name="Θέση περιεχομένου 5"/>
          <p:cNvSpPr>
            <a:spLocks noGrp="1"/>
          </p:cNvSpPr>
          <p:nvPr>
            <p:ph sz="quarter" idx="4" hasCustomPrompt="1"/>
          </p:nvPr>
        </p:nvSpPr>
        <p:spPr>
          <a:xfrm>
            <a:off x="6172200" y="2505075"/>
            <a:ext cx="5183188" cy="3684588"/>
          </a:xfrm>
        </p:spPr>
        <p:txBody>
          <a:bodyPr/>
          <a:lstStyle/>
          <a:p>
            <a:pPr lvl="0"/>
            <a:r>
              <a:rPr lang="el-GR"/>
              <a:t>Στυλ κειμένου υποδείγματος</a:t>
            </a:r>
            <a:endParaRPr lang="el-GR"/>
          </a:p>
          <a:p>
            <a:pPr lvl="1"/>
            <a:r>
              <a:rPr lang="el-GR"/>
              <a:t>Δεύτερο επίπεδο</a:t>
            </a:r>
            <a:endParaRPr lang="el-GR"/>
          </a:p>
          <a:p>
            <a:pPr lvl="2"/>
            <a:r>
              <a:rPr lang="el-GR"/>
              <a:t>Τρίτο επίπεδο</a:t>
            </a:r>
            <a:endParaRPr lang="el-GR"/>
          </a:p>
          <a:p>
            <a:pPr lvl="3"/>
            <a:r>
              <a:rPr lang="el-GR"/>
              <a:t>Τέταρτο επίπεδο</a:t>
            </a:r>
            <a:endParaRPr lang="el-GR"/>
          </a:p>
          <a:p>
            <a:pPr lvl="4"/>
            <a:r>
              <a:rPr lang="el-GR"/>
              <a:t>Πέμπτο επίπεδο</a:t>
            </a:r>
            <a:endParaRPr lang="el-GR"/>
          </a:p>
        </p:txBody>
      </p:sp>
      <p:sp>
        <p:nvSpPr>
          <p:cNvPr id="7" name="Θέση ημερομηνίας 6"/>
          <p:cNvSpPr>
            <a:spLocks noGrp="1"/>
          </p:cNvSpPr>
          <p:nvPr>
            <p:ph type="dt" sz="half" idx="10"/>
          </p:nvPr>
        </p:nvSpPr>
        <p:spPr/>
        <p:txBody>
          <a:bodyPr/>
          <a:lstStyle/>
          <a:p>
            <a:fld id="{7DA38F49-B3E2-4BF0-BEC7-C30D34ABBB8D}" type="datetime1">
              <a:rPr lang="en-US" smtClean="0"/>
            </a:fld>
            <a:endParaRPr lang="en-US"/>
          </a:p>
        </p:txBody>
      </p:sp>
      <p:sp>
        <p:nvSpPr>
          <p:cNvPr id="8" name="Θέση υποσέλιδου 7"/>
          <p:cNvSpPr>
            <a:spLocks noGrp="1"/>
          </p:cNvSpPr>
          <p:nvPr>
            <p:ph type="ftr" sz="quarter" idx="11"/>
          </p:nvPr>
        </p:nvSpPr>
        <p:spPr/>
        <p:txBody>
          <a:bodyPr/>
          <a:lstStyle/>
          <a:p>
            <a:endParaRPr lang="en-US"/>
          </a:p>
        </p:txBody>
      </p:sp>
      <p:sp>
        <p:nvSpPr>
          <p:cNvPr id="9" name="Θέση αριθμού διαφάνειας 8"/>
          <p:cNvSpPr>
            <a:spLocks noGrp="1"/>
          </p:cNvSpPr>
          <p:nvPr>
            <p:ph type="sldNum" sz="quarter" idx="12"/>
          </p:nvPr>
        </p:nvSpPr>
        <p:spPr/>
        <p:txBody>
          <a:bodyPr/>
          <a:lstStyle/>
          <a:p>
            <a:fld id="{70C12960-6E85-460F-B6E3-5B82CB31AF3D}" type="slidenum">
              <a:rPr lang="en-US" smtClean="0"/>
            </a:fld>
            <a:endParaRPr lang="en-US"/>
          </a:p>
        </p:txBody>
      </p:sp>
    </p:spTree>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hasCustomPrompt="1"/>
          </p:nvPr>
        </p:nvSpPr>
        <p:spPr/>
        <p:txBody>
          <a:bodyPr/>
          <a:lstStyle/>
          <a:p>
            <a:r>
              <a:rPr lang="el-GR"/>
              <a:t>Κάντε κλικ για να επεξεργαστείτε τον τίτλο υποδείγματος</a:t>
            </a:r>
            <a:endParaRPr lang="el-GR"/>
          </a:p>
        </p:txBody>
      </p:sp>
      <p:sp>
        <p:nvSpPr>
          <p:cNvPr id="3" name="Θέση ημερομηνίας 2"/>
          <p:cNvSpPr>
            <a:spLocks noGrp="1"/>
          </p:cNvSpPr>
          <p:nvPr>
            <p:ph type="dt" sz="half" idx="10"/>
          </p:nvPr>
        </p:nvSpPr>
        <p:spPr/>
        <p:txBody>
          <a:bodyPr/>
          <a:lstStyle/>
          <a:p>
            <a:fld id="{7DA38F49-B3E2-4BF0-BEC7-C30D34ABBB8D}" type="datetime1">
              <a:rPr lang="en-US" smtClean="0"/>
            </a:fld>
            <a:endParaRPr lang="en-US"/>
          </a:p>
        </p:txBody>
      </p:sp>
      <p:sp>
        <p:nvSpPr>
          <p:cNvPr id="4" name="Θέση υποσέλιδου 3"/>
          <p:cNvSpPr>
            <a:spLocks noGrp="1"/>
          </p:cNvSpPr>
          <p:nvPr>
            <p:ph type="ftr" sz="quarter" idx="11"/>
          </p:nvPr>
        </p:nvSpPr>
        <p:spPr/>
        <p:txBody>
          <a:bodyPr/>
          <a:lstStyle/>
          <a:p>
            <a:endParaRPr lang="en-US"/>
          </a:p>
        </p:txBody>
      </p:sp>
      <p:sp>
        <p:nvSpPr>
          <p:cNvPr id="5" name="Θέση αριθμού διαφάνειας 4"/>
          <p:cNvSpPr>
            <a:spLocks noGrp="1"/>
          </p:cNvSpPr>
          <p:nvPr>
            <p:ph type="sldNum" sz="quarter" idx="12"/>
          </p:nvPr>
        </p:nvSpPr>
        <p:spPr/>
        <p:txBody>
          <a:bodyPr/>
          <a:lstStyle/>
          <a:p>
            <a:fld id="{70C12960-6E85-460F-B6E3-5B82CB31AF3D}" type="slidenum">
              <a:rPr lang="en-US" smtClean="0"/>
            </a:fld>
            <a:endParaRPr lang="en-US"/>
          </a:p>
        </p:txBody>
      </p:sp>
    </p:spTree>
  </p:cSld>
  <p:clrMapOvr>
    <a:masterClrMapping/>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7DA38F49-B3E2-4BF0-BEC7-C30D34ABBB8D}" type="datetime1">
              <a:rPr lang="en-US" smtClean="0"/>
            </a:fld>
            <a:endParaRPr lang="en-US"/>
          </a:p>
        </p:txBody>
      </p:sp>
      <p:sp>
        <p:nvSpPr>
          <p:cNvPr id="3" name="Θέση υποσέλιδου 2"/>
          <p:cNvSpPr>
            <a:spLocks noGrp="1"/>
          </p:cNvSpPr>
          <p:nvPr>
            <p:ph type="ftr" sz="quarter" idx="11"/>
          </p:nvPr>
        </p:nvSpPr>
        <p:spPr/>
        <p:txBody>
          <a:bodyPr/>
          <a:lstStyle/>
          <a:p>
            <a:endParaRPr lang="en-US"/>
          </a:p>
        </p:txBody>
      </p:sp>
      <p:sp>
        <p:nvSpPr>
          <p:cNvPr id="4" name="Θέση αριθμού διαφάνειας 3"/>
          <p:cNvSpPr>
            <a:spLocks noGrp="1"/>
          </p:cNvSpPr>
          <p:nvPr>
            <p:ph type="sldNum" sz="quarter" idx="12"/>
          </p:nvPr>
        </p:nvSpPr>
        <p:spPr/>
        <p:txBody>
          <a:bodyPr/>
          <a:lstStyle/>
          <a:p>
            <a:fld id="{70C12960-6E85-460F-B6E3-5B82CB31AF3D}" type="slidenum">
              <a:rPr lang="en-US" smtClean="0"/>
            </a:fld>
            <a:endParaRPr lang="en-US"/>
          </a:p>
        </p:txBody>
      </p:sp>
    </p:spTree>
  </p:cSld>
  <p:clrMapOvr>
    <a:masterClrMapping/>
  </p:clrMapOvr>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hasCustomPrompt="1"/>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endParaRPr lang="el-GR"/>
          </a:p>
        </p:txBody>
      </p:sp>
      <p:sp>
        <p:nvSpPr>
          <p:cNvPr id="3" name="Θέση περιεχομένου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κειμένου υποδείγματος</a:t>
            </a:r>
            <a:endParaRPr lang="el-GR"/>
          </a:p>
          <a:p>
            <a:pPr lvl="1"/>
            <a:r>
              <a:rPr lang="el-GR"/>
              <a:t>Δεύτερο επίπεδο</a:t>
            </a:r>
            <a:endParaRPr lang="el-GR"/>
          </a:p>
          <a:p>
            <a:pPr lvl="2"/>
            <a:r>
              <a:rPr lang="el-GR"/>
              <a:t>Τρίτο επίπεδο</a:t>
            </a:r>
            <a:endParaRPr lang="el-GR"/>
          </a:p>
          <a:p>
            <a:pPr lvl="3"/>
            <a:r>
              <a:rPr lang="el-GR"/>
              <a:t>Τέταρτο επίπεδο</a:t>
            </a:r>
            <a:endParaRPr lang="el-GR"/>
          </a:p>
          <a:p>
            <a:pPr lvl="4"/>
            <a:r>
              <a:rPr lang="el-GR"/>
              <a:t>Πέμπτο επίπεδο</a:t>
            </a:r>
            <a:endParaRPr lang="el-GR"/>
          </a:p>
        </p:txBody>
      </p:sp>
      <p:sp>
        <p:nvSpPr>
          <p:cNvPr id="4" name="Θέση κειμένου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endParaRPr lang="el-GR"/>
          </a:p>
        </p:txBody>
      </p:sp>
      <p:sp>
        <p:nvSpPr>
          <p:cNvPr id="5" name="Θέση ημερομηνίας 4"/>
          <p:cNvSpPr>
            <a:spLocks noGrp="1"/>
          </p:cNvSpPr>
          <p:nvPr>
            <p:ph type="dt" sz="half" idx="10"/>
          </p:nvPr>
        </p:nvSpPr>
        <p:spPr/>
        <p:txBody>
          <a:bodyPr/>
          <a:lstStyle/>
          <a:p>
            <a:fld id="{7DA38F49-B3E2-4BF0-BEC7-C30D34ABBB8D}" type="datetime1">
              <a:rPr lang="en-US" smtClean="0"/>
            </a:fld>
            <a:endParaRPr lang="en-US"/>
          </a:p>
        </p:txBody>
      </p:sp>
      <p:sp>
        <p:nvSpPr>
          <p:cNvPr id="6" name="Θέση υποσέλιδου 5"/>
          <p:cNvSpPr>
            <a:spLocks noGrp="1"/>
          </p:cNvSpPr>
          <p:nvPr>
            <p:ph type="ftr" sz="quarter" idx="11"/>
          </p:nvPr>
        </p:nvSpPr>
        <p:spPr/>
        <p:txBody>
          <a:bodyPr/>
          <a:lstStyle/>
          <a:p>
            <a:endParaRPr lang="en-US"/>
          </a:p>
        </p:txBody>
      </p:sp>
      <p:sp>
        <p:nvSpPr>
          <p:cNvPr id="7" name="Θέση αριθμού διαφάνειας 6"/>
          <p:cNvSpPr>
            <a:spLocks noGrp="1"/>
          </p:cNvSpPr>
          <p:nvPr>
            <p:ph type="sldNum" sz="quarter" idx="12"/>
          </p:nvPr>
        </p:nvSpPr>
        <p:spPr/>
        <p:txBody>
          <a:bodyPr/>
          <a:lstStyle/>
          <a:p>
            <a:fld id="{70C12960-6E85-460F-B6E3-5B82CB31AF3D}" type="slidenum">
              <a:rPr lang="en-US" smtClean="0"/>
            </a:fld>
            <a:endParaRPr lang="en-US"/>
          </a:p>
        </p:txBody>
      </p:sp>
    </p:spTree>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9F89F774-3FA6-43B8-9241-99959C8FD463}" type="datetime1">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C12960-6E85-460F-B6E3-5B82CB31AF3D}" type="slidenum">
              <a:rPr lang="en-US" smtClean="0"/>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hasCustomPrompt="1"/>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endParaRPr lang="el-GR"/>
          </a:p>
        </p:txBody>
      </p:sp>
      <p:sp>
        <p:nvSpPr>
          <p:cNvPr id="3" name="Θέση εικόνας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endParaRPr lang="el-GR"/>
          </a:p>
        </p:txBody>
      </p:sp>
      <p:sp>
        <p:nvSpPr>
          <p:cNvPr id="5" name="Θέση ημερομηνίας 4"/>
          <p:cNvSpPr>
            <a:spLocks noGrp="1"/>
          </p:cNvSpPr>
          <p:nvPr>
            <p:ph type="dt" sz="half" idx="10"/>
          </p:nvPr>
        </p:nvSpPr>
        <p:spPr/>
        <p:txBody>
          <a:bodyPr/>
          <a:lstStyle/>
          <a:p>
            <a:fld id="{7DA38F49-B3E2-4BF0-BEC7-C30D34ABBB8D}" type="datetime1">
              <a:rPr lang="en-US" smtClean="0"/>
            </a:fld>
            <a:endParaRPr lang="en-US"/>
          </a:p>
        </p:txBody>
      </p:sp>
      <p:sp>
        <p:nvSpPr>
          <p:cNvPr id="6" name="Θέση υποσέλιδου 5"/>
          <p:cNvSpPr>
            <a:spLocks noGrp="1"/>
          </p:cNvSpPr>
          <p:nvPr>
            <p:ph type="ftr" sz="quarter" idx="11"/>
          </p:nvPr>
        </p:nvSpPr>
        <p:spPr/>
        <p:txBody>
          <a:bodyPr/>
          <a:lstStyle/>
          <a:p>
            <a:endParaRPr lang="en-US"/>
          </a:p>
        </p:txBody>
      </p:sp>
      <p:sp>
        <p:nvSpPr>
          <p:cNvPr id="7" name="Θέση αριθμού διαφάνειας 6"/>
          <p:cNvSpPr>
            <a:spLocks noGrp="1"/>
          </p:cNvSpPr>
          <p:nvPr>
            <p:ph type="sldNum" sz="quarter" idx="12"/>
          </p:nvPr>
        </p:nvSpPr>
        <p:spPr/>
        <p:txBody>
          <a:bodyPr/>
          <a:lstStyle/>
          <a:p>
            <a:fld id="{70C12960-6E85-460F-B6E3-5B82CB31AF3D}" type="slidenum">
              <a:rPr lang="en-US" smtClean="0"/>
            </a:fld>
            <a:endParaRPr lang="en-US"/>
          </a:p>
        </p:txBody>
      </p:sp>
    </p:spTree>
  </p:cSld>
  <p:clrMapOvr>
    <a:masterClrMapping/>
  </p:clrMapOvr>
  <p:hf sldNum="0"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hasCustomPrompt="1"/>
          </p:nvPr>
        </p:nvSpPr>
        <p:spPr/>
        <p:txBody>
          <a:bodyPr/>
          <a:lstStyle/>
          <a:p>
            <a:r>
              <a:rPr lang="el-GR"/>
              <a:t>Κάντε κλικ για να επεξεργαστείτε τον τίτλο υποδείγματος</a:t>
            </a:r>
            <a:endParaRPr lang="el-GR"/>
          </a:p>
        </p:txBody>
      </p:sp>
      <p:sp>
        <p:nvSpPr>
          <p:cNvPr id="3" name="Θέση κατακόρυφου κειμένου 2"/>
          <p:cNvSpPr>
            <a:spLocks noGrp="1"/>
          </p:cNvSpPr>
          <p:nvPr>
            <p:ph type="body" orient="vert" idx="1" hasCustomPrompt="1"/>
          </p:nvPr>
        </p:nvSpPr>
        <p:spPr/>
        <p:txBody>
          <a:bodyPr vert="eaVert"/>
          <a:lstStyle/>
          <a:p>
            <a:pPr lvl="0"/>
            <a:r>
              <a:rPr lang="el-GR"/>
              <a:t>Στυλ κειμένου υποδείγματος</a:t>
            </a:r>
            <a:endParaRPr lang="el-GR"/>
          </a:p>
          <a:p>
            <a:pPr lvl="1"/>
            <a:r>
              <a:rPr lang="el-GR"/>
              <a:t>Δεύτερο επίπεδο</a:t>
            </a:r>
            <a:endParaRPr lang="el-GR"/>
          </a:p>
          <a:p>
            <a:pPr lvl="2"/>
            <a:r>
              <a:rPr lang="el-GR"/>
              <a:t>Τρίτο επίπεδο</a:t>
            </a:r>
            <a:endParaRPr lang="el-GR"/>
          </a:p>
          <a:p>
            <a:pPr lvl="3"/>
            <a:r>
              <a:rPr lang="el-GR"/>
              <a:t>Τέταρτο επίπεδο</a:t>
            </a:r>
            <a:endParaRPr lang="el-GR"/>
          </a:p>
          <a:p>
            <a:pPr lvl="4"/>
            <a:r>
              <a:rPr lang="el-GR"/>
              <a:t>Πέμπτο επίπεδο</a:t>
            </a:r>
            <a:endParaRPr lang="el-GR"/>
          </a:p>
        </p:txBody>
      </p:sp>
      <p:sp>
        <p:nvSpPr>
          <p:cNvPr id="4" name="Θέση ημερομηνίας 3"/>
          <p:cNvSpPr>
            <a:spLocks noGrp="1"/>
          </p:cNvSpPr>
          <p:nvPr>
            <p:ph type="dt" sz="half" idx="10"/>
          </p:nvPr>
        </p:nvSpPr>
        <p:spPr/>
        <p:txBody>
          <a:bodyPr/>
          <a:lstStyle/>
          <a:p>
            <a:fld id="{7DA38F49-B3E2-4BF0-BEC7-C30D34ABBB8D}" type="datetime1">
              <a:rPr lang="en-US" smtClean="0"/>
            </a:fld>
            <a:endParaRPr lang="en-US"/>
          </a:p>
        </p:txBody>
      </p:sp>
      <p:sp>
        <p:nvSpPr>
          <p:cNvPr id="5" name="Θέση υποσέλιδου 4"/>
          <p:cNvSpPr>
            <a:spLocks noGrp="1"/>
          </p:cNvSpPr>
          <p:nvPr>
            <p:ph type="ftr" sz="quarter" idx="11"/>
          </p:nvPr>
        </p:nvSpPr>
        <p:spPr/>
        <p:txBody>
          <a:bodyPr/>
          <a:lstStyle/>
          <a:p>
            <a:endParaRPr lang="en-US"/>
          </a:p>
        </p:txBody>
      </p:sp>
      <p:sp>
        <p:nvSpPr>
          <p:cNvPr id="6" name="Θέση αριθμού διαφάνειας 5"/>
          <p:cNvSpPr>
            <a:spLocks noGrp="1"/>
          </p:cNvSpPr>
          <p:nvPr>
            <p:ph type="sldNum" sz="quarter" idx="12"/>
          </p:nvPr>
        </p:nvSpPr>
        <p:spPr/>
        <p:txBody>
          <a:bodyPr/>
          <a:lstStyle/>
          <a:p>
            <a:fld id="{70C12960-6E85-460F-B6E3-5B82CB31AF3D}" type="slidenum">
              <a:rPr lang="en-US" smtClean="0"/>
            </a:fld>
            <a:endParaRPr lang="en-US"/>
          </a:p>
        </p:txBody>
      </p:sp>
    </p:spTree>
  </p:cSld>
  <p:clrMapOvr>
    <a:masterClrMapping/>
  </p:clrMapOvr>
  <p:hf sldNum="0"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hasCustomPrompt="1"/>
          </p:nvPr>
        </p:nvSpPr>
        <p:spPr>
          <a:xfrm>
            <a:off x="8724900" y="365125"/>
            <a:ext cx="2628900" cy="5811838"/>
          </a:xfrm>
        </p:spPr>
        <p:txBody>
          <a:bodyPr vert="eaVert"/>
          <a:lstStyle/>
          <a:p>
            <a:r>
              <a:rPr lang="el-GR"/>
              <a:t>Κάντε κλικ για να επεξεργαστείτε τον τίτλο υποδείγματος</a:t>
            </a:r>
            <a:endParaRPr lang="el-GR"/>
          </a:p>
        </p:txBody>
      </p:sp>
      <p:sp>
        <p:nvSpPr>
          <p:cNvPr id="3" name="Θέση κατακόρυφου κειμένου 2"/>
          <p:cNvSpPr>
            <a:spLocks noGrp="1"/>
          </p:cNvSpPr>
          <p:nvPr>
            <p:ph type="body" orient="vert" idx="1" hasCustomPrompt="1"/>
          </p:nvPr>
        </p:nvSpPr>
        <p:spPr>
          <a:xfrm>
            <a:off x="838200" y="365125"/>
            <a:ext cx="7734300" cy="5811838"/>
          </a:xfrm>
        </p:spPr>
        <p:txBody>
          <a:bodyPr vert="eaVert"/>
          <a:lstStyle/>
          <a:p>
            <a:pPr lvl="0"/>
            <a:r>
              <a:rPr lang="el-GR"/>
              <a:t>Στυλ κειμένου υποδείγματος</a:t>
            </a:r>
            <a:endParaRPr lang="el-GR"/>
          </a:p>
          <a:p>
            <a:pPr lvl="1"/>
            <a:r>
              <a:rPr lang="el-GR"/>
              <a:t>Δεύτερο επίπεδο</a:t>
            </a:r>
            <a:endParaRPr lang="el-GR"/>
          </a:p>
          <a:p>
            <a:pPr lvl="2"/>
            <a:r>
              <a:rPr lang="el-GR"/>
              <a:t>Τρίτο επίπεδο</a:t>
            </a:r>
            <a:endParaRPr lang="el-GR"/>
          </a:p>
          <a:p>
            <a:pPr lvl="3"/>
            <a:r>
              <a:rPr lang="el-GR"/>
              <a:t>Τέταρτο επίπεδο</a:t>
            </a:r>
            <a:endParaRPr lang="el-GR"/>
          </a:p>
          <a:p>
            <a:pPr lvl="4"/>
            <a:r>
              <a:rPr lang="el-GR"/>
              <a:t>Πέμπτο επίπεδο</a:t>
            </a:r>
            <a:endParaRPr lang="el-GR"/>
          </a:p>
        </p:txBody>
      </p:sp>
      <p:sp>
        <p:nvSpPr>
          <p:cNvPr id="4" name="Θέση ημερομηνίας 3"/>
          <p:cNvSpPr>
            <a:spLocks noGrp="1"/>
          </p:cNvSpPr>
          <p:nvPr>
            <p:ph type="dt" sz="half" idx="10"/>
          </p:nvPr>
        </p:nvSpPr>
        <p:spPr/>
        <p:txBody>
          <a:bodyPr/>
          <a:lstStyle/>
          <a:p>
            <a:fld id="{7DA38F49-B3E2-4BF0-BEC7-C30D34ABBB8D}" type="datetime1">
              <a:rPr lang="en-US" smtClean="0"/>
            </a:fld>
            <a:endParaRPr lang="en-US"/>
          </a:p>
        </p:txBody>
      </p:sp>
      <p:sp>
        <p:nvSpPr>
          <p:cNvPr id="5" name="Θέση υποσέλιδου 4"/>
          <p:cNvSpPr>
            <a:spLocks noGrp="1"/>
          </p:cNvSpPr>
          <p:nvPr>
            <p:ph type="ftr" sz="quarter" idx="11"/>
          </p:nvPr>
        </p:nvSpPr>
        <p:spPr/>
        <p:txBody>
          <a:bodyPr/>
          <a:lstStyle/>
          <a:p>
            <a:endParaRPr lang="en-US"/>
          </a:p>
        </p:txBody>
      </p:sp>
      <p:sp>
        <p:nvSpPr>
          <p:cNvPr id="6" name="Θέση αριθμού διαφάνειας 5"/>
          <p:cNvSpPr>
            <a:spLocks noGrp="1"/>
          </p:cNvSpPr>
          <p:nvPr>
            <p:ph type="sldNum" sz="quarter" idx="12"/>
          </p:nvPr>
        </p:nvSpPr>
        <p:spPr/>
        <p:txBody>
          <a:bodyPr/>
          <a:lstStyle/>
          <a:p>
            <a:fld id="{70C12960-6E85-460F-B6E3-5B82CB31AF3D}" type="slidenum">
              <a:rPr lang="en-US" smtClean="0"/>
            </a:fld>
            <a:endParaRPr lang="en-US"/>
          </a:p>
        </p:txBody>
      </p:sp>
    </p:spTree>
  </p:cSld>
  <p:clrMapOvr>
    <a:masterClrMapping/>
  </p:clrMapOvr>
  <p:hf sldNum="0"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hasCustomPrompt="1"/>
          </p:nvPr>
        </p:nvSpPr>
        <p:spPr>
          <a:xfrm>
            <a:off x="1524000" y="1122363"/>
            <a:ext cx="9144000" cy="2387600"/>
          </a:xfrm>
        </p:spPr>
        <p:txBody>
          <a:bodyPr anchor="b"/>
          <a:lstStyle>
            <a:lvl1pPr algn="ctr">
              <a:defRPr sz="6000"/>
            </a:lvl1pPr>
          </a:lstStyle>
          <a:p>
            <a:r>
              <a:rPr lang="el-GR"/>
              <a:t>Κάντε κλικ για να επεξεργαστείτε τον τίτλο υποδείγματος</a:t>
            </a:r>
            <a:endParaRPr lang="el-GR"/>
          </a:p>
        </p:txBody>
      </p:sp>
      <p:sp>
        <p:nvSpPr>
          <p:cNvPr id="3" name="Υπότιτλος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endParaRPr lang="el-GR"/>
          </a:p>
        </p:txBody>
      </p:sp>
      <p:sp>
        <p:nvSpPr>
          <p:cNvPr id="4" name="Θέση ημερομηνίας 3"/>
          <p:cNvSpPr>
            <a:spLocks noGrp="1"/>
          </p:cNvSpPr>
          <p:nvPr>
            <p:ph type="dt" sz="half" idx="10"/>
          </p:nvPr>
        </p:nvSpPr>
        <p:spPr/>
        <p:txBody>
          <a:bodyPr/>
          <a:lstStyle/>
          <a:p>
            <a:fld id="{7DA38F49-B3E2-4BF0-BEC7-C30D34ABBB8D}" type="datetime1">
              <a:rPr lang="en-US" smtClean="0"/>
            </a:fld>
            <a:endParaRPr lang="en-US"/>
          </a:p>
        </p:txBody>
      </p:sp>
      <p:sp>
        <p:nvSpPr>
          <p:cNvPr id="5" name="Θέση υποσέλιδου 4"/>
          <p:cNvSpPr>
            <a:spLocks noGrp="1"/>
          </p:cNvSpPr>
          <p:nvPr>
            <p:ph type="ftr" sz="quarter" idx="11"/>
          </p:nvPr>
        </p:nvSpPr>
        <p:spPr/>
        <p:txBody>
          <a:bodyPr/>
          <a:lstStyle/>
          <a:p>
            <a:endParaRPr lang="en-US"/>
          </a:p>
        </p:txBody>
      </p:sp>
      <p:sp>
        <p:nvSpPr>
          <p:cNvPr id="6" name="Θέση αριθμού διαφάνειας 5"/>
          <p:cNvSpPr>
            <a:spLocks noGrp="1"/>
          </p:cNvSpPr>
          <p:nvPr>
            <p:ph type="sldNum" sz="quarter" idx="12"/>
          </p:nvPr>
        </p:nvSpPr>
        <p:spPr/>
        <p:txBody>
          <a:bodyPr/>
          <a:lstStyle/>
          <a:p>
            <a:fld id="{70C12960-6E85-460F-B6E3-5B82CB31AF3D}" type="slidenum">
              <a:rPr lang="en-US" smtClean="0"/>
            </a:fld>
            <a:endParaRPr lang="en-US"/>
          </a:p>
        </p:txBody>
      </p:sp>
    </p:spTree>
  </p:cSld>
  <p:clrMapOvr>
    <a:masterClrMapping/>
  </p:clrMapOvr>
  <p:hf sldNum="0"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hasCustomPrompt="1"/>
          </p:nvPr>
        </p:nvSpPr>
        <p:spPr/>
        <p:txBody>
          <a:bodyPr/>
          <a:lstStyle/>
          <a:p>
            <a:r>
              <a:rPr lang="el-GR"/>
              <a:t>Κάντε κλικ για να επεξεργαστείτε τον τίτλο υποδείγματος</a:t>
            </a:r>
            <a:endParaRPr lang="el-GR"/>
          </a:p>
        </p:txBody>
      </p:sp>
      <p:sp>
        <p:nvSpPr>
          <p:cNvPr id="3" name="Θέση περιεχομένου 2"/>
          <p:cNvSpPr>
            <a:spLocks noGrp="1"/>
          </p:cNvSpPr>
          <p:nvPr>
            <p:ph idx="1" hasCustomPrompt="1"/>
          </p:nvPr>
        </p:nvSpPr>
        <p:spPr/>
        <p:txBody>
          <a:bodyPr/>
          <a:lstStyle/>
          <a:p>
            <a:pPr lvl="0"/>
            <a:r>
              <a:rPr lang="el-GR"/>
              <a:t>Στυλ κειμένου υποδείγματος</a:t>
            </a:r>
            <a:endParaRPr lang="el-GR"/>
          </a:p>
          <a:p>
            <a:pPr lvl="1"/>
            <a:r>
              <a:rPr lang="el-GR"/>
              <a:t>Δεύτερο επίπεδο</a:t>
            </a:r>
            <a:endParaRPr lang="el-GR"/>
          </a:p>
          <a:p>
            <a:pPr lvl="2"/>
            <a:r>
              <a:rPr lang="el-GR"/>
              <a:t>Τρίτο επίπεδο</a:t>
            </a:r>
            <a:endParaRPr lang="el-GR"/>
          </a:p>
          <a:p>
            <a:pPr lvl="3"/>
            <a:r>
              <a:rPr lang="el-GR"/>
              <a:t>Τέταρτο επίπεδο</a:t>
            </a:r>
            <a:endParaRPr lang="el-GR"/>
          </a:p>
          <a:p>
            <a:pPr lvl="4"/>
            <a:r>
              <a:rPr lang="el-GR"/>
              <a:t>Πέμπτο επίπεδο</a:t>
            </a:r>
            <a:endParaRPr lang="el-GR"/>
          </a:p>
        </p:txBody>
      </p:sp>
      <p:sp>
        <p:nvSpPr>
          <p:cNvPr id="4" name="Θέση ημερομηνίας 3"/>
          <p:cNvSpPr>
            <a:spLocks noGrp="1"/>
          </p:cNvSpPr>
          <p:nvPr>
            <p:ph type="dt" sz="half" idx="10"/>
          </p:nvPr>
        </p:nvSpPr>
        <p:spPr/>
        <p:txBody>
          <a:bodyPr/>
          <a:lstStyle/>
          <a:p>
            <a:fld id="{7DA38F49-B3E2-4BF0-BEC7-C30D34ABBB8D}" type="datetime1">
              <a:rPr lang="en-US" smtClean="0"/>
            </a:fld>
            <a:endParaRPr lang="en-US"/>
          </a:p>
        </p:txBody>
      </p:sp>
      <p:sp>
        <p:nvSpPr>
          <p:cNvPr id="5" name="Θέση υποσέλιδου 4"/>
          <p:cNvSpPr>
            <a:spLocks noGrp="1"/>
          </p:cNvSpPr>
          <p:nvPr>
            <p:ph type="ftr" sz="quarter" idx="11"/>
          </p:nvPr>
        </p:nvSpPr>
        <p:spPr/>
        <p:txBody>
          <a:bodyPr/>
          <a:lstStyle/>
          <a:p>
            <a:endParaRPr lang="en-US"/>
          </a:p>
        </p:txBody>
      </p:sp>
      <p:sp>
        <p:nvSpPr>
          <p:cNvPr id="6" name="Θέση αριθμού διαφάνειας 5"/>
          <p:cNvSpPr>
            <a:spLocks noGrp="1"/>
          </p:cNvSpPr>
          <p:nvPr>
            <p:ph type="sldNum" sz="quarter" idx="12"/>
          </p:nvPr>
        </p:nvSpPr>
        <p:spPr/>
        <p:txBody>
          <a:bodyPr/>
          <a:lstStyle/>
          <a:p>
            <a:fld id="{70C12960-6E85-460F-B6E3-5B82CB31AF3D}" type="slidenum">
              <a:rPr lang="en-US" smtClean="0"/>
            </a:fld>
            <a:endParaRPr lang="en-US"/>
          </a:p>
        </p:txBody>
      </p:sp>
    </p:spTree>
  </p:cSld>
  <p:clrMapOvr>
    <a:masterClrMapping/>
  </p:clrMapOvr>
  <p:hf sldNum="0"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hasCustomPrompt="1"/>
          </p:nvPr>
        </p:nvSpPr>
        <p:spPr>
          <a:xfrm>
            <a:off x="831850" y="1709738"/>
            <a:ext cx="10515600" cy="2852737"/>
          </a:xfrm>
        </p:spPr>
        <p:txBody>
          <a:bodyPr anchor="b"/>
          <a:lstStyle>
            <a:lvl1pPr>
              <a:defRPr sz="6000"/>
            </a:lvl1pPr>
          </a:lstStyle>
          <a:p>
            <a:r>
              <a:rPr lang="el-GR"/>
              <a:t>Κάντε κλικ για να επεξεργαστείτε τον τίτλο υποδείγματος</a:t>
            </a:r>
            <a:endParaRPr lang="el-GR"/>
          </a:p>
        </p:txBody>
      </p:sp>
      <p:sp>
        <p:nvSpPr>
          <p:cNvPr id="3" name="Θέση κειμένου 2"/>
          <p:cNvSpPr>
            <a:spLocks noGrp="1"/>
          </p:cNvSpPr>
          <p:nvPr>
            <p:ph type="body" idx="1" hasCustomPrompt="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l-GR"/>
              <a:t>Στυλ κειμένου υποδείγματος</a:t>
            </a:r>
            <a:endParaRPr lang="el-GR"/>
          </a:p>
        </p:txBody>
      </p:sp>
      <p:sp>
        <p:nvSpPr>
          <p:cNvPr id="4" name="Θέση ημερομηνίας 3"/>
          <p:cNvSpPr>
            <a:spLocks noGrp="1"/>
          </p:cNvSpPr>
          <p:nvPr>
            <p:ph type="dt" sz="half" idx="10"/>
          </p:nvPr>
        </p:nvSpPr>
        <p:spPr/>
        <p:txBody>
          <a:bodyPr/>
          <a:lstStyle/>
          <a:p>
            <a:fld id="{7DA38F49-B3E2-4BF0-BEC7-C30D34ABBB8D}" type="datetime1">
              <a:rPr lang="en-US" smtClean="0"/>
            </a:fld>
            <a:endParaRPr lang="en-US"/>
          </a:p>
        </p:txBody>
      </p:sp>
      <p:sp>
        <p:nvSpPr>
          <p:cNvPr id="5" name="Θέση υποσέλιδου 4"/>
          <p:cNvSpPr>
            <a:spLocks noGrp="1"/>
          </p:cNvSpPr>
          <p:nvPr>
            <p:ph type="ftr" sz="quarter" idx="11"/>
          </p:nvPr>
        </p:nvSpPr>
        <p:spPr/>
        <p:txBody>
          <a:bodyPr/>
          <a:lstStyle/>
          <a:p>
            <a:endParaRPr lang="en-US"/>
          </a:p>
        </p:txBody>
      </p:sp>
      <p:sp>
        <p:nvSpPr>
          <p:cNvPr id="6" name="Θέση αριθμού διαφάνειας 5"/>
          <p:cNvSpPr>
            <a:spLocks noGrp="1"/>
          </p:cNvSpPr>
          <p:nvPr>
            <p:ph type="sldNum" sz="quarter" idx="12"/>
          </p:nvPr>
        </p:nvSpPr>
        <p:spPr/>
        <p:txBody>
          <a:bodyPr/>
          <a:lstStyle/>
          <a:p>
            <a:fld id="{70C12960-6E85-460F-B6E3-5B82CB31AF3D}" type="slidenum">
              <a:rPr lang="en-US" smtClean="0"/>
            </a:fld>
            <a:endParaRPr lang="en-US"/>
          </a:p>
        </p:txBody>
      </p:sp>
    </p:spTree>
  </p:cSld>
  <p:clrMapOvr>
    <a:masterClrMapping/>
  </p:clrMapOvr>
  <p:hf sldNum="0"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hasCustomPrompt="1"/>
          </p:nvPr>
        </p:nvSpPr>
        <p:spPr/>
        <p:txBody>
          <a:bodyPr/>
          <a:lstStyle/>
          <a:p>
            <a:r>
              <a:rPr lang="el-GR"/>
              <a:t>Κάντε κλικ για να επεξεργαστείτε τον τίτλο υποδείγματος</a:t>
            </a:r>
            <a:endParaRPr lang="el-GR"/>
          </a:p>
        </p:txBody>
      </p:sp>
      <p:sp>
        <p:nvSpPr>
          <p:cNvPr id="3" name="Θέση περιεχομένου 2"/>
          <p:cNvSpPr>
            <a:spLocks noGrp="1"/>
          </p:cNvSpPr>
          <p:nvPr>
            <p:ph sz="half" idx="1" hasCustomPrompt="1"/>
          </p:nvPr>
        </p:nvSpPr>
        <p:spPr>
          <a:xfrm>
            <a:off x="838200" y="1825625"/>
            <a:ext cx="5181600" cy="4351338"/>
          </a:xfrm>
        </p:spPr>
        <p:txBody>
          <a:bodyPr/>
          <a:lstStyle/>
          <a:p>
            <a:pPr lvl="0"/>
            <a:r>
              <a:rPr lang="el-GR"/>
              <a:t>Στυλ κειμένου υποδείγματος</a:t>
            </a:r>
            <a:endParaRPr lang="el-GR"/>
          </a:p>
          <a:p>
            <a:pPr lvl="1"/>
            <a:r>
              <a:rPr lang="el-GR"/>
              <a:t>Δεύτερο επίπεδο</a:t>
            </a:r>
            <a:endParaRPr lang="el-GR"/>
          </a:p>
          <a:p>
            <a:pPr lvl="2"/>
            <a:r>
              <a:rPr lang="el-GR"/>
              <a:t>Τρίτο επίπεδο</a:t>
            </a:r>
            <a:endParaRPr lang="el-GR"/>
          </a:p>
          <a:p>
            <a:pPr lvl="3"/>
            <a:r>
              <a:rPr lang="el-GR"/>
              <a:t>Τέταρτο επίπεδο</a:t>
            </a:r>
            <a:endParaRPr lang="el-GR"/>
          </a:p>
          <a:p>
            <a:pPr lvl="4"/>
            <a:r>
              <a:rPr lang="el-GR"/>
              <a:t>Πέμπτο επίπεδο</a:t>
            </a:r>
            <a:endParaRPr lang="el-GR"/>
          </a:p>
        </p:txBody>
      </p:sp>
      <p:sp>
        <p:nvSpPr>
          <p:cNvPr id="4" name="Θέση περιεχομένου 3"/>
          <p:cNvSpPr>
            <a:spLocks noGrp="1"/>
          </p:cNvSpPr>
          <p:nvPr>
            <p:ph sz="half" idx="2" hasCustomPrompt="1"/>
          </p:nvPr>
        </p:nvSpPr>
        <p:spPr>
          <a:xfrm>
            <a:off x="6172200" y="1825625"/>
            <a:ext cx="5181600" cy="4351338"/>
          </a:xfrm>
        </p:spPr>
        <p:txBody>
          <a:bodyPr/>
          <a:lstStyle/>
          <a:p>
            <a:pPr lvl="0"/>
            <a:r>
              <a:rPr lang="el-GR"/>
              <a:t>Στυλ κειμένου υποδείγματος</a:t>
            </a:r>
            <a:endParaRPr lang="el-GR"/>
          </a:p>
          <a:p>
            <a:pPr lvl="1"/>
            <a:r>
              <a:rPr lang="el-GR"/>
              <a:t>Δεύτερο επίπεδο</a:t>
            </a:r>
            <a:endParaRPr lang="el-GR"/>
          </a:p>
          <a:p>
            <a:pPr lvl="2"/>
            <a:r>
              <a:rPr lang="el-GR"/>
              <a:t>Τρίτο επίπεδο</a:t>
            </a:r>
            <a:endParaRPr lang="el-GR"/>
          </a:p>
          <a:p>
            <a:pPr lvl="3"/>
            <a:r>
              <a:rPr lang="el-GR"/>
              <a:t>Τέταρτο επίπεδο</a:t>
            </a:r>
            <a:endParaRPr lang="el-GR"/>
          </a:p>
          <a:p>
            <a:pPr lvl="4"/>
            <a:r>
              <a:rPr lang="el-GR"/>
              <a:t>Πέμπτο επίπεδο</a:t>
            </a:r>
            <a:endParaRPr lang="el-GR"/>
          </a:p>
        </p:txBody>
      </p:sp>
      <p:sp>
        <p:nvSpPr>
          <p:cNvPr id="5" name="Θέση ημερομηνίας 4"/>
          <p:cNvSpPr>
            <a:spLocks noGrp="1"/>
          </p:cNvSpPr>
          <p:nvPr>
            <p:ph type="dt" sz="half" idx="10"/>
          </p:nvPr>
        </p:nvSpPr>
        <p:spPr/>
        <p:txBody>
          <a:bodyPr/>
          <a:lstStyle/>
          <a:p>
            <a:fld id="{7DA38F49-B3E2-4BF0-BEC7-C30D34ABBB8D}" type="datetime1">
              <a:rPr lang="en-US" smtClean="0"/>
            </a:fld>
            <a:endParaRPr lang="en-US"/>
          </a:p>
        </p:txBody>
      </p:sp>
      <p:sp>
        <p:nvSpPr>
          <p:cNvPr id="6" name="Θέση υποσέλιδου 5"/>
          <p:cNvSpPr>
            <a:spLocks noGrp="1"/>
          </p:cNvSpPr>
          <p:nvPr>
            <p:ph type="ftr" sz="quarter" idx="11"/>
          </p:nvPr>
        </p:nvSpPr>
        <p:spPr/>
        <p:txBody>
          <a:bodyPr/>
          <a:lstStyle/>
          <a:p>
            <a:endParaRPr lang="en-US"/>
          </a:p>
        </p:txBody>
      </p:sp>
      <p:sp>
        <p:nvSpPr>
          <p:cNvPr id="7" name="Θέση αριθμού διαφάνειας 6"/>
          <p:cNvSpPr>
            <a:spLocks noGrp="1"/>
          </p:cNvSpPr>
          <p:nvPr>
            <p:ph type="sldNum" sz="quarter" idx="12"/>
          </p:nvPr>
        </p:nvSpPr>
        <p:spPr/>
        <p:txBody>
          <a:bodyPr/>
          <a:lstStyle/>
          <a:p>
            <a:fld id="{70C12960-6E85-460F-B6E3-5B82CB31AF3D}" type="slidenum">
              <a:rPr lang="en-US" smtClean="0"/>
            </a:fld>
            <a:endParaRPr lang="en-US"/>
          </a:p>
        </p:txBody>
      </p:sp>
    </p:spTree>
  </p:cSld>
  <p:clrMapOvr>
    <a:masterClrMapping/>
  </p:clrMapOvr>
  <p:hf sldNum="0"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hasCustomPrompt="1"/>
          </p:nvPr>
        </p:nvSpPr>
        <p:spPr>
          <a:xfrm>
            <a:off x="839788" y="365125"/>
            <a:ext cx="10515600" cy="1325563"/>
          </a:xfrm>
        </p:spPr>
        <p:txBody>
          <a:bodyPr/>
          <a:lstStyle/>
          <a:p>
            <a:r>
              <a:rPr lang="el-GR"/>
              <a:t>Κάντε κλικ για να επεξεργαστείτε τον τίτλο υποδείγματος</a:t>
            </a:r>
            <a:endParaRPr lang="el-GR"/>
          </a:p>
        </p:txBody>
      </p:sp>
      <p:sp>
        <p:nvSpPr>
          <p:cNvPr id="3" name="Θέση κειμένου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endParaRPr lang="el-GR"/>
          </a:p>
        </p:txBody>
      </p:sp>
      <p:sp>
        <p:nvSpPr>
          <p:cNvPr id="4" name="Θέση περιεχομένου 3"/>
          <p:cNvSpPr>
            <a:spLocks noGrp="1"/>
          </p:cNvSpPr>
          <p:nvPr>
            <p:ph sz="half" idx="2" hasCustomPrompt="1"/>
          </p:nvPr>
        </p:nvSpPr>
        <p:spPr>
          <a:xfrm>
            <a:off x="839788" y="2505075"/>
            <a:ext cx="5157787" cy="3684588"/>
          </a:xfrm>
        </p:spPr>
        <p:txBody>
          <a:bodyPr/>
          <a:lstStyle/>
          <a:p>
            <a:pPr lvl="0"/>
            <a:r>
              <a:rPr lang="el-GR"/>
              <a:t>Στυλ κειμένου υποδείγματος</a:t>
            </a:r>
            <a:endParaRPr lang="el-GR"/>
          </a:p>
          <a:p>
            <a:pPr lvl="1"/>
            <a:r>
              <a:rPr lang="el-GR"/>
              <a:t>Δεύτερο επίπεδο</a:t>
            </a:r>
            <a:endParaRPr lang="el-GR"/>
          </a:p>
          <a:p>
            <a:pPr lvl="2"/>
            <a:r>
              <a:rPr lang="el-GR"/>
              <a:t>Τρίτο επίπεδο</a:t>
            </a:r>
            <a:endParaRPr lang="el-GR"/>
          </a:p>
          <a:p>
            <a:pPr lvl="3"/>
            <a:r>
              <a:rPr lang="el-GR"/>
              <a:t>Τέταρτο επίπεδο</a:t>
            </a:r>
            <a:endParaRPr lang="el-GR"/>
          </a:p>
          <a:p>
            <a:pPr lvl="4"/>
            <a:r>
              <a:rPr lang="el-GR"/>
              <a:t>Πέμπτο επίπεδο</a:t>
            </a:r>
            <a:endParaRPr lang="el-GR"/>
          </a:p>
        </p:txBody>
      </p:sp>
      <p:sp>
        <p:nvSpPr>
          <p:cNvPr id="5" name="Θέση κειμένου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endParaRPr lang="el-GR"/>
          </a:p>
        </p:txBody>
      </p:sp>
      <p:sp>
        <p:nvSpPr>
          <p:cNvPr id="6" name="Θέση περιεχομένου 5"/>
          <p:cNvSpPr>
            <a:spLocks noGrp="1"/>
          </p:cNvSpPr>
          <p:nvPr>
            <p:ph sz="quarter" idx="4" hasCustomPrompt="1"/>
          </p:nvPr>
        </p:nvSpPr>
        <p:spPr>
          <a:xfrm>
            <a:off x="6172200" y="2505075"/>
            <a:ext cx="5183188" cy="3684588"/>
          </a:xfrm>
        </p:spPr>
        <p:txBody>
          <a:bodyPr/>
          <a:lstStyle/>
          <a:p>
            <a:pPr lvl="0"/>
            <a:r>
              <a:rPr lang="el-GR"/>
              <a:t>Στυλ κειμένου υποδείγματος</a:t>
            </a:r>
            <a:endParaRPr lang="el-GR"/>
          </a:p>
          <a:p>
            <a:pPr lvl="1"/>
            <a:r>
              <a:rPr lang="el-GR"/>
              <a:t>Δεύτερο επίπεδο</a:t>
            </a:r>
            <a:endParaRPr lang="el-GR"/>
          </a:p>
          <a:p>
            <a:pPr lvl="2"/>
            <a:r>
              <a:rPr lang="el-GR"/>
              <a:t>Τρίτο επίπεδο</a:t>
            </a:r>
            <a:endParaRPr lang="el-GR"/>
          </a:p>
          <a:p>
            <a:pPr lvl="3"/>
            <a:r>
              <a:rPr lang="el-GR"/>
              <a:t>Τέταρτο επίπεδο</a:t>
            </a:r>
            <a:endParaRPr lang="el-GR"/>
          </a:p>
          <a:p>
            <a:pPr lvl="4"/>
            <a:r>
              <a:rPr lang="el-GR"/>
              <a:t>Πέμπτο επίπεδο</a:t>
            </a:r>
            <a:endParaRPr lang="el-GR"/>
          </a:p>
        </p:txBody>
      </p:sp>
      <p:sp>
        <p:nvSpPr>
          <p:cNvPr id="7" name="Θέση ημερομηνίας 6"/>
          <p:cNvSpPr>
            <a:spLocks noGrp="1"/>
          </p:cNvSpPr>
          <p:nvPr>
            <p:ph type="dt" sz="half" idx="10"/>
          </p:nvPr>
        </p:nvSpPr>
        <p:spPr/>
        <p:txBody>
          <a:bodyPr/>
          <a:lstStyle/>
          <a:p>
            <a:fld id="{7DA38F49-B3E2-4BF0-BEC7-C30D34ABBB8D}" type="datetime1">
              <a:rPr lang="en-US" smtClean="0"/>
            </a:fld>
            <a:endParaRPr lang="en-US"/>
          </a:p>
        </p:txBody>
      </p:sp>
      <p:sp>
        <p:nvSpPr>
          <p:cNvPr id="8" name="Θέση υποσέλιδου 7"/>
          <p:cNvSpPr>
            <a:spLocks noGrp="1"/>
          </p:cNvSpPr>
          <p:nvPr>
            <p:ph type="ftr" sz="quarter" idx="11"/>
          </p:nvPr>
        </p:nvSpPr>
        <p:spPr/>
        <p:txBody>
          <a:bodyPr/>
          <a:lstStyle/>
          <a:p>
            <a:endParaRPr lang="en-US"/>
          </a:p>
        </p:txBody>
      </p:sp>
      <p:sp>
        <p:nvSpPr>
          <p:cNvPr id="9" name="Θέση αριθμού διαφάνειας 8"/>
          <p:cNvSpPr>
            <a:spLocks noGrp="1"/>
          </p:cNvSpPr>
          <p:nvPr>
            <p:ph type="sldNum" sz="quarter" idx="12"/>
          </p:nvPr>
        </p:nvSpPr>
        <p:spPr/>
        <p:txBody>
          <a:bodyPr/>
          <a:lstStyle/>
          <a:p>
            <a:fld id="{70C12960-6E85-460F-B6E3-5B82CB31AF3D}" type="slidenum">
              <a:rPr lang="en-US" smtClean="0"/>
            </a:fld>
            <a:endParaRPr lang="en-US"/>
          </a:p>
        </p:txBody>
      </p:sp>
    </p:spTree>
  </p:cSld>
  <p:clrMapOvr>
    <a:masterClrMapping/>
  </p:clrMapOvr>
  <p:hf sldNum="0"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hasCustomPrompt="1"/>
          </p:nvPr>
        </p:nvSpPr>
        <p:spPr/>
        <p:txBody>
          <a:bodyPr/>
          <a:lstStyle/>
          <a:p>
            <a:r>
              <a:rPr lang="el-GR"/>
              <a:t>Κάντε κλικ για να επεξεργαστείτε τον τίτλο υποδείγματος</a:t>
            </a:r>
            <a:endParaRPr lang="el-GR"/>
          </a:p>
        </p:txBody>
      </p:sp>
      <p:sp>
        <p:nvSpPr>
          <p:cNvPr id="3" name="Θέση ημερομηνίας 2"/>
          <p:cNvSpPr>
            <a:spLocks noGrp="1"/>
          </p:cNvSpPr>
          <p:nvPr>
            <p:ph type="dt" sz="half" idx="10"/>
          </p:nvPr>
        </p:nvSpPr>
        <p:spPr/>
        <p:txBody>
          <a:bodyPr/>
          <a:lstStyle/>
          <a:p>
            <a:fld id="{7DA38F49-B3E2-4BF0-BEC7-C30D34ABBB8D}" type="datetime1">
              <a:rPr lang="en-US" smtClean="0"/>
            </a:fld>
            <a:endParaRPr lang="en-US"/>
          </a:p>
        </p:txBody>
      </p:sp>
      <p:sp>
        <p:nvSpPr>
          <p:cNvPr id="4" name="Θέση υποσέλιδου 3"/>
          <p:cNvSpPr>
            <a:spLocks noGrp="1"/>
          </p:cNvSpPr>
          <p:nvPr>
            <p:ph type="ftr" sz="quarter" idx="11"/>
          </p:nvPr>
        </p:nvSpPr>
        <p:spPr/>
        <p:txBody>
          <a:bodyPr/>
          <a:lstStyle/>
          <a:p>
            <a:endParaRPr lang="en-US"/>
          </a:p>
        </p:txBody>
      </p:sp>
      <p:sp>
        <p:nvSpPr>
          <p:cNvPr id="5" name="Θέση αριθμού διαφάνειας 4"/>
          <p:cNvSpPr>
            <a:spLocks noGrp="1"/>
          </p:cNvSpPr>
          <p:nvPr>
            <p:ph type="sldNum" sz="quarter" idx="12"/>
          </p:nvPr>
        </p:nvSpPr>
        <p:spPr/>
        <p:txBody>
          <a:bodyPr/>
          <a:lstStyle/>
          <a:p>
            <a:fld id="{70C12960-6E85-460F-B6E3-5B82CB31AF3D}" type="slidenum">
              <a:rPr lang="en-US" smtClean="0"/>
            </a:fld>
            <a:endParaRPr lang="en-US"/>
          </a:p>
        </p:txBody>
      </p:sp>
    </p:spTree>
  </p:cSld>
  <p:clrMapOvr>
    <a:masterClrMapping/>
  </p:clrMapOvr>
  <p:hf sldNum="0"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7DA38F49-B3E2-4BF0-BEC7-C30D34ABBB8D}" type="datetime1">
              <a:rPr lang="en-US" smtClean="0"/>
            </a:fld>
            <a:endParaRPr lang="en-US"/>
          </a:p>
        </p:txBody>
      </p:sp>
      <p:sp>
        <p:nvSpPr>
          <p:cNvPr id="3" name="Θέση υποσέλιδου 2"/>
          <p:cNvSpPr>
            <a:spLocks noGrp="1"/>
          </p:cNvSpPr>
          <p:nvPr>
            <p:ph type="ftr" sz="quarter" idx="11"/>
          </p:nvPr>
        </p:nvSpPr>
        <p:spPr/>
        <p:txBody>
          <a:bodyPr/>
          <a:lstStyle/>
          <a:p>
            <a:endParaRPr lang="en-US"/>
          </a:p>
        </p:txBody>
      </p:sp>
      <p:sp>
        <p:nvSpPr>
          <p:cNvPr id="4" name="Θέση αριθμού διαφάνειας 3"/>
          <p:cNvSpPr>
            <a:spLocks noGrp="1"/>
          </p:cNvSpPr>
          <p:nvPr>
            <p:ph type="sldNum" sz="quarter" idx="12"/>
          </p:nvPr>
        </p:nvSpPr>
        <p:spPr/>
        <p:txBody>
          <a:bodyPr/>
          <a:lstStyle/>
          <a:p>
            <a:fld id="{70C12960-6E85-460F-B6E3-5B82CB31AF3D}" type="slidenum">
              <a:rPr lang="en-US" smtClean="0"/>
            </a:fld>
            <a:endParaRPr lang="en-US"/>
          </a:p>
        </p:txBody>
      </p:sp>
    </p:spTree>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useBgFill="1">
        <p:nvSpPr>
          <p:cNvPr id="8" name="Rectangle 7"/>
          <p:cNvSpPr/>
          <p:nvPr/>
        </p:nvSpPr>
        <p:spPr>
          <a:xfrm>
            <a:off x="0" y="0"/>
            <a:ext cx="12192000"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40080" y="1291366"/>
            <a:ext cx="9214884" cy="3159974"/>
          </a:xfrm>
        </p:spPr>
        <p:txBody>
          <a:bodyPr anchor="b">
            <a:normAutofit/>
          </a:bodyPr>
          <a:lstStyle>
            <a:lvl1pPr>
              <a:defRPr sz="5400"/>
            </a:lvl1pPr>
          </a:lstStyle>
          <a:p>
            <a:r>
              <a:rPr lang="en-US"/>
              <a:t>Click to edit Master title style</a:t>
            </a:r>
            <a:endParaRPr lang="en-US"/>
          </a:p>
        </p:txBody>
      </p:sp>
      <p:sp>
        <p:nvSpPr>
          <p:cNvPr id="3" name="Text Placeholder 2"/>
          <p:cNvSpPr>
            <a:spLocks noGrp="1"/>
          </p:cNvSpPr>
          <p:nvPr>
            <p:ph type="body" idx="1"/>
          </p:nvPr>
        </p:nvSpPr>
        <p:spPr>
          <a:xfrm>
            <a:off x="640080" y="5018567"/>
            <a:ext cx="7907079" cy="1073889"/>
          </a:xfrm>
        </p:spPr>
        <p:txBody>
          <a:bodyP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F9504452-5DCC-4FE2-A5C9-8A5EF6714D65}" type="datetime1">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C12960-6E85-460F-B6E3-5B82CB31AF3D}" type="slidenum">
              <a:rPr lang="en-US" smtClean="0"/>
            </a:fld>
            <a:endParaRPr lang="en-US"/>
          </a:p>
        </p:txBody>
      </p:sp>
      <p:cxnSp>
        <p:nvCxnSpPr>
          <p:cNvPr id="7" name="Straight Connector 6"/>
          <p:cNvCxnSpPr/>
          <p:nvPr/>
        </p:nvCxnSpPr>
        <p:spPr>
          <a:xfrm>
            <a:off x="716281" y="4715234"/>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hasCustomPrompt="1"/>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endParaRPr lang="el-GR"/>
          </a:p>
        </p:txBody>
      </p:sp>
      <p:sp>
        <p:nvSpPr>
          <p:cNvPr id="3" name="Θέση περιεχομένου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κειμένου υποδείγματος</a:t>
            </a:r>
            <a:endParaRPr lang="el-GR"/>
          </a:p>
          <a:p>
            <a:pPr lvl="1"/>
            <a:r>
              <a:rPr lang="el-GR"/>
              <a:t>Δεύτερο επίπεδο</a:t>
            </a:r>
            <a:endParaRPr lang="el-GR"/>
          </a:p>
          <a:p>
            <a:pPr lvl="2"/>
            <a:r>
              <a:rPr lang="el-GR"/>
              <a:t>Τρίτο επίπεδο</a:t>
            </a:r>
            <a:endParaRPr lang="el-GR"/>
          </a:p>
          <a:p>
            <a:pPr lvl="3"/>
            <a:r>
              <a:rPr lang="el-GR"/>
              <a:t>Τέταρτο επίπεδο</a:t>
            </a:r>
            <a:endParaRPr lang="el-GR"/>
          </a:p>
          <a:p>
            <a:pPr lvl="4"/>
            <a:r>
              <a:rPr lang="el-GR"/>
              <a:t>Πέμπτο επίπεδο</a:t>
            </a:r>
            <a:endParaRPr lang="el-GR"/>
          </a:p>
        </p:txBody>
      </p:sp>
      <p:sp>
        <p:nvSpPr>
          <p:cNvPr id="4" name="Θέση κειμένου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endParaRPr lang="el-GR"/>
          </a:p>
        </p:txBody>
      </p:sp>
      <p:sp>
        <p:nvSpPr>
          <p:cNvPr id="5" name="Θέση ημερομηνίας 4"/>
          <p:cNvSpPr>
            <a:spLocks noGrp="1"/>
          </p:cNvSpPr>
          <p:nvPr>
            <p:ph type="dt" sz="half" idx="10"/>
          </p:nvPr>
        </p:nvSpPr>
        <p:spPr/>
        <p:txBody>
          <a:bodyPr/>
          <a:lstStyle/>
          <a:p>
            <a:fld id="{7DA38F49-B3E2-4BF0-BEC7-C30D34ABBB8D}" type="datetime1">
              <a:rPr lang="en-US" smtClean="0"/>
            </a:fld>
            <a:endParaRPr lang="en-US"/>
          </a:p>
        </p:txBody>
      </p:sp>
      <p:sp>
        <p:nvSpPr>
          <p:cNvPr id="6" name="Θέση υποσέλιδου 5"/>
          <p:cNvSpPr>
            <a:spLocks noGrp="1"/>
          </p:cNvSpPr>
          <p:nvPr>
            <p:ph type="ftr" sz="quarter" idx="11"/>
          </p:nvPr>
        </p:nvSpPr>
        <p:spPr/>
        <p:txBody>
          <a:bodyPr/>
          <a:lstStyle/>
          <a:p>
            <a:endParaRPr lang="en-US"/>
          </a:p>
        </p:txBody>
      </p:sp>
      <p:sp>
        <p:nvSpPr>
          <p:cNvPr id="7" name="Θέση αριθμού διαφάνειας 6"/>
          <p:cNvSpPr>
            <a:spLocks noGrp="1"/>
          </p:cNvSpPr>
          <p:nvPr>
            <p:ph type="sldNum" sz="quarter" idx="12"/>
          </p:nvPr>
        </p:nvSpPr>
        <p:spPr/>
        <p:txBody>
          <a:bodyPr/>
          <a:lstStyle/>
          <a:p>
            <a:fld id="{70C12960-6E85-460F-B6E3-5B82CB31AF3D}" type="slidenum">
              <a:rPr lang="en-US" smtClean="0"/>
            </a:fld>
            <a:endParaRPr lang="en-US"/>
          </a:p>
        </p:txBody>
      </p:sp>
    </p:spTree>
  </p:cSld>
  <p:clrMapOvr>
    <a:masterClrMapping/>
  </p:clrMapOvr>
  <p:hf sldNum="0"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hasCustomPrompt="1"/>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endParaRPr lang="el-GR"/>
          </a:p>
        </p:txBody>
      </p:sp>
      <p:sp>
        <p:nvSpPr>
          <p:cNvPr id="3" name="Θέση εικόνας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endParaRPr lang="el-GR"/>
          </a:p>
        </p:txBody>
      </p:sp>
      <p:sp>
        <p:nvSpPr>
          <p:cNvPr id="5" name="Θέση ημερομηνίας 4"/>
          <p:cNvSpPr>
            <a:spLocks noGrp="1"/>
          </p:cNvSpPr>
          <p:nvPr>
            <p:ph type="dt" sz="half" idx="10"/>
          </p:nvPr>
        </p:nvSpPr>
        <p:spPr/>
        <p:txBody>
          <a:bodyPr/>
          <a:lstStyle/>
          <a:p>
            <a:fld id="{7DA38F49-B3E2-4BF0-BEC7-C30D34ABBB8D}" type="datetime1">
              <a:rPr lang="en-US" smtClean="0"/>
            </a:fld>
            <a:endParaRPr lang="en-US"/>
          </a:p>
        </p:txBody>
      </p:sp>
      <p:sp>
        <p:nvSpPr>
          <p:cNvPr id="6" name="Θέση υποσέλιδου 5"/>
          <p:cNvSpPr>
            <a:spLocks noGrp="1"/>
          </p:cNvSpPr>
          <p:nvPr>
            <p:ph type="ftr" sz="quarter" idx="11"/>
          </p:nvPr>
        </p:nvSpPr>
        <p:spPr/>
        <p:txBody>
          <a:bodyPr/>
          <a:lstStyle/>
          <a:p>
            <a:endParaRPr lang="en-US"/>
          </a:p>
        </p:txBody>
      </p:sp>
      <p:sp>
        <p:nvSpPr>
          <p:cNvPr id="7" name="Θέση αριθμού διαφάνειας 6"/>
          <p:cNvSpPr>
            <a:spLocks noGrp="1"/>
          </p:cNvSpPr>
          <p:nvPr>
            <p:ph type="sldNum" sz="quarter" idx="12"/>
          </p:nvPr>
        </p:nvSpPr>
        <p:spPr/>
        <p:txBody>
          <a:bodyPr/>
          <a:lstStyle/>
          <a:p>
            <a:fld id="{70C12960-6E85-460F-B6E3-5B82CB31AF3D}" type="slidenum">
              <a:rPr lang="en-US" smtClean="0"/>
            </a:fld>
            <a:endParaRPr lang="en-US"/>
          </a:p>
        </p:txBody>
      </p:sp>
    </p:spTree>
  </p:cSld>
  <p:clrMapOvr>
    <a:masterClrMapping/>
  </p:clrMapOvr>
  <p:hf sldNum="0"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hasCustomPrompt="1"/>
          </p:nvPr>
        </p:nvSpPr>
        <p:spPr/>
        <p:txBody>
          <a:bodyPr/>
          <a:lstStyle/>
          <a:p>
            <a:r>
              <a:rPr lang="el-GR"/>
              <a:t>Κάντε κλικ για να επεξεργαστείτε τον τίτλο υποδείγματος</a:t>
            </a:r>
            <a:endParaRPr lang="el-GR"/>
          </a:p>
        </p:txBody>
      </p:sp>
      <p:sp>
        <p:nvSpPr>
          <p:cNvPr id="3" name="Θέση κατακόρυφου κειμένου 2"/>
          <p:cNvSpPr>
            <a:spLocks noGrp="1"/>
          </p:cNvSpPr>
          <p:nvPr>
            <p:ph type="body" orient="vert" idx="1" hasCustomPrompt="1"/>
          </p:nvPr>
        </p:nvSpPr>
        <p:spPr/>
        <p:txBody>
          <a:bodyPr vert="eaVert"/>
          <a:lstStyle/>
          <a:p>
            <a:pPr lvl="0"/>
            <a:r>
              <a:rPr lang="el-GR"/>
              <a:t>Στυλ κειμένου υποδείγματος</a:t>
            </a:r>
            <a:endParaRPr lang="el-GR"/>
          </a:p>
          <a:p>
            <a:pPr lvl="1"/>
            <a:r>
              <a:rPr lang="el-GR"/>
              <a:t>Δεύτερο επίπεδο</a:t>
            </a:r>
            <a:endParaRPr lang="el-GR"/>
          </a:p>
          <a:p>
            <a:pPr lvl="2"/>
            <a:r>
              <a:rPr lang="el-GR"/>
              <a:t>Τρίτο επίπεδο</a:t>
            </a:r>
            <a:endParaRPr lang="el-GR"/>
          </a:p>
          <a:p>
            <a:pPr lvl="3"/>
            <a:r>
              <a:rPr lang="el-GR"/>
              <a:t>Τέταρτο επίπεδο</a:t>
            </a:r>
            <a:endParaRPr lang="el-GR"/>
          </a:p>
          <a:p>
            <a:pPr lvl="4"/>
            <a:r>
              <a:rPr lang="el-GR"/>
              <a:t>Πέμπτο επίπεδο</a:t>
            </a:r>
            <a:endParaRPr lang="el-GR"/>
          </a:p>
        </p:txBody>
      </p:sp>
      <p:sp>
        <p:nvSpPr>
          <p:cNvPr id="4" name="Θέση ημερομηνίας 3"/>
          <p:cNvSpPr>
            <a:spLocks noGrp="1"/>
          </p:cNvSpPr>
          <p:nvPr>
            <p:ph type="dt" sz="half" idx="10"/>
          </p:nvPr>
        </p:nvSpPr>
        <p:spPr/>
        <p:txBody>
          <a:bodyPr/>
          <a:lstStyle/>
          <a:p>
            <a:fld id="{7DA38F49-B3E2-4BF0-BEC7-C30D34ABBB8D}" type="datetime1">
              <a:rPr lang="en-US" smtClean="0"/>
            </a:fld>
            <a:endParaRPr lang="en-US"/>
          </a:p>
        </p:txBody>
      </p:sp>
      <p:sp>
        <p:nvSpPr>
          <p:cNvPr id="5" name="Θέση υποσέλιδου 4"/>
          <p:cNvSpPr>
            <a:spLocks noGrp="1"/>
          </p:cNvSpPr>
          <p:nvPr>
            <p:ph type="ftr" sz="quarter" idx="11"/>
          </p:nvPr>
        </p:nvSpPr>
        <p:spPr/>
        <p:txBody>
          <a:bodyPr/>
          <a:lstStyle/>
          <a:p>
            <a:endParaRPr lang="en-US"/>
          </a:p>
        </p:txBody>
      </p:sp>
      <p:sp>
        <p:nvSpPr>
          <p:cNvPr id="6" name="Θέση αριθμού διαφάνειας 5"/>
          <p:cNvSpPr>
            <a:spLocks noGrp="1"/>
          </p:cNvSpPr>
          <p:nvPr>
            <p:ph type="sldNum" sz="quarter" idx="12"/>
          </p:nvPr>
        </p:nvSpPr>
        <p:spPr/>
        <p:txBody>
          <a:bodyPr/>
          <a:lstStyle/>
          <a:p>
            <a:fld id="{70C12960-6E85-460F-B6E3-5B82CB31AF3D}" type="slidenum">
              <a:rPr lang="en-US" smtClean="0"/>
            </a:fld>
            <a:endParaRPr lang="en-US"/>
          </a:p>
        </p:txBody>
      </p:sp>
    </p:spTree>
  </p:cSld>
  <p:clrMapOvr>
    <a:masterClrMapping/>
  </p:clrMapOvr>
  <p:hf sldNum="0"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hasCustomPrompt="1"/>
          </p:nvPr>
        </p:nvSpPr>
        <p:spPr>
          <a:xfrm>
            <a:off x="8724900" y="365125"/>
            <a:ext cx="2628900" cy="5811838"/>
          </a:xfrm>
        </p:spPr>
        <p:txBody>
          <a:bodyPr vert="eaVert"/>
          <a:lstStyle/>
          <a:p>
            <a:r>
              <a:rPr lang="el-GR"/>
              <a:t>Κάντε κλικ για να επεξεργαστείτε τον τίτλο υποδείγματος</a:t>
            </a:r>
            <a:endParaRPr lang="el-GR"/>
          </a:p>
        </p:txBody>
      </p:sp>
      <p:sp>
        <p:nvSpPr>
          <p:cNvPr id="3" name="Θέση κατακόρυφου κειμένου 2"/>
          <p:cNvSpPr>
            <a:spLocks noGrp="1"/>
          </p:cNvSpPr>
          <p:nvPr>
            <p:ph type="body" orient="vert" idx="1" hasCustomPrompt="1"/>
          </p:nvPr>
        </p:nvSpPr>
        <p:spPr>
          <a:xfrm>
            <a:off x="838200" y="365125"/>
            <a:ext cx="7734300" cy="5811838"/>
          </a:xfrm>
        </p:spPr>
        <p:txBody>
          <a:bodyPr vert="eaVert"/>
          <a:lstStyle/>
          <a:p>
            <a:pPr lvl="0"/>
            <a:r>
              <a:rPr lang="el-GR"/>
              <a:t>Στυλ κειμένου υποδείγματος</a:t>
            </a:r>
            <a:endParaRPr lang="el-GR"/>
          </a:p>
          <a:p>
            <a:pPr lvl="1"/>
            <a:r>
              <a:rPr lang="el-GR"/>
              <a:t>Δεύτερο επίπεδο</a:t>
            </a:r>
            <a:endParaRPr lang="el-GR"/>
          </a:p>
          <a:p>
            <a:pPr lvl="2"/>
            <a:r>
              <a:rPr lang="el-GR"/>
              <a:t>Τρίτο επίπεδο</a:t>
            </a:r>
            <a:endParaRPr lang="el-GR"/>
          </a:p>
          <a:p>
            <a:pPr lvl="3"/>
            <a:r>
              <a:rPr lang="el-GR"/>
              <a:t>Τέταρτο επίπεδο</a:t>
            </a:r>
            <a:endParaRPr lang="el-GR"/>
          </a:p>
          <a:p>
            <a:pPr lvl="4"/>
            <a:r>
              <a:rPr lang="el-GR"/>
              <a:t>Πέμπτο επίπεδο</a:t>
            </a:r>
            <a:endParaRPr lang="el-GR"/>
          </a:p>
        </p:txBody>
      </p:sp>
      <p:sp>
        <p:nvSpPr>
          <p:cNvPr id="4" name="Θέση ημερομηνίας 3"/>
          <p:cNvSpPr>
            <a:spLocks noGrp="1"/>
          </p:cNvSpPr>
          <p:nvPr>
            <p:ph type="dt" sz="half" idx="10"/>
          </p:nvPr>
        </p:nvSpPr>
        <p:spPr/>
        <p:txBody>
          <a:bodyPr/>
          <a:lstStyle/>
          <a:p>
            <a:fld id="{7DA38F49-B3E2-4BF0-BEC7-C30D34ABBB8D}" type="datetime1">
              <a:rPr lang="en-US" smtClean="0"/>
            </a:fld>
            <a:endParaRPr lang="en-US"/>
          </a:p>
        </p:txBody>
      </p:sp>
      <p:sp>
        <p:nvSpPr>
          <p:cNvPr id="5" name="Θέση υποσέλιδου 4"/>
          <p:cNvSpPr>
            <a:spLocks noGrp="1"/>
          </p:cNvSpPr>
          <p:nvPr>
            <p:ph type="ftr" sz="quarter" idx="11"/>
          </p:nvPr>
        </p:nvSpPr>
        <p:spPr/>
        <p:txBody>
          <a:bodyPr/>
          <a:lstStyle/>
          <a:p>
            <a:endParaRPr lang="en-US"/>
          </a:p>
        </p:txBody>
      </p:sp>
      <p:sp>
        <p:nvSpPr>
          <p:cNvPr id="6" name="Θέση αριθμού διαφάνειας 5"/>
          <p:cNvSpPr>
            <a:spLocks noGrp="1"/>
          </p:cNvSpPr>
          <p:nvPr>
            <p:ph type="sldNum" sz="quarter" idx="12"/>
          </p:nvPr>
        </p:nvSpPr>
        <p:spPr/>
        <p:txBody>
          <a:bodyPr/>
          <a:lstStyle/>
          <a:p>
            <a:fld id="{70C12960-6E85-460F-B6E3-5B82CB31AF3D}" type="slidenum">
              <a:rPr lang="en-US" smtClean="0"/>
            </a:fld>
            <a:endParaRPr lang="en-US"/>
          </a:p>
        </p:txBody>
      </p:sp>
    </p:spTree>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640080" y="2633472"/>
            <a:ext cx="5212080" cy="3566160"/>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6318928" y="2633472"/>
            <a:ext cx="5212080" cy="3566160"/>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lstStyle/>
          <a:p>
            <a:fld id="{E579ABC2-0180-4F3A-A895-A85BC724D472}" type="datetime1">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C12960-6E85-460F-B6E3-5B82CB31AF3D}"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40079" y="1371599"/>
            <a:ext cx="10890929" cy="939753"/>
          </a:xfrm>
        </p:spPr>
        <p:txBody>
          <a:bodyPr/>
          <a:lstStyle/>
          <a:p>
            <a:r>
              <a:rPr lang="en-US"/>
              <a:t>Click to edit Master title style</a:t>
            </a:r>
            <a:endParaRPr lang="en-US"/>
          </a:p>
        </p:txBody>
      </p:sp>
      <p:sp>
        <p:nvSpPr>
          <p:cNvPr id="3" name="Text Placeholder 2"/>
          <p:cNvSpPr>
            <a:spLocks noGrp="1"/>
          </p:cNvSpPr>
          <p:nvPr>
            <p:ph type="body" idx="1"/>
          </p:nvPr>
        </p:nvSpPr>
        <p:spPr>
          <a:xfrm>
            <a:off x="640079" y="2311352"/>
            <a:ext cx="5212080" cy="695373"/>
          </a:xfrm>
        </p:spPr>
        <p:txBody>
          <a:bodyPr anchor="b">
            <a:normAutofit/>
          </a:bodyPr>
          <a:lstStyle>
            <a:lvl1pPr marL="0" indent="0">
              <a:buNone/>
              <a:defRPr sz="18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640079" y="3006725"/>
            <a:ext cx="5212080" cy="3191256"/>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6318928" y="2311352"/>
            <a:ext cx="5212080" cy="695373"/>
          </a:xfrm>
        </p:spPr>
        <p:txBody>
          <a:bodyPr anchor="b">
            <a:normAutofit/>
          </a:bodyPr>
          <a:lstStyle>
            <a:lvl1pPr marL="0" indent="0">
              <a:buNone/>
              <a:defRPr sz="18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6318928" y="3006725"/>
            <a:ext cx="5212080" cy="3191256"/>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lstStyle/>
          <a:p>
            <a:fld id="{6AEEA9BA-4E8F-439E-BEA4-91FBA01E3F5F}" type="datetime1">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0C12960-6E85-460F-B6E3-5B82CB31AF3D}"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fld id="{BE15BF18-0007-481C-AA29-413124BC3EE7}" type="datetime1">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0C12960-6E85-460F-B6E3-5B82CB31AF3D}"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useBgFill="1">
        <p:nvSpPr>
          <p:cNvPr id="5" name="Rectangle 4"/>
          <p:cNvSpPr/>
          <p:nvPr/>
        </p:nvSpPr>
        <p:spPr>
          <a:xfrm>
            <a:off x="0" y="0"/>
            <a:ext cx="12192000"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09BE9870-3748-43AD-B547-02A075CB4A1D}" type="datetime1">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C12960-6E85-460F-B6E3-5B82CB31AF3D}"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40080" y="1371600"/>
            <a:ext cx="3859397" cy="1451723"/>
          </a:xfrm>
        </p:spPr>
        <p:txBody>
          <a:bodyPr anchor="t">
            <a:normAutofit/>
          </a:bodyPr>
          <a:lstStyle>
            <a:lvl1pPr>
              <a:defRPr sz="3600"/>
            </a:lvl1pPr>
          </a:lstStyle>
          <a:p>
            <a:r>
              <a:rPr lang="en-US"/>
              <a:t>Click to edit Master title style</a:t>
            </a:r>
            <a:endParaRPr lang="en-US"/>
          </a:p>
        </p:txBody>
      </p:sp>
      <p:sp>
        <p:nvSpPr>
          <p:cNvPr id="3" name="Content Placeholder 2"/>
          <p:cNvSpPr>
            <a:spLocks noGrp="1"/>
          </p:cNvSpPr>
          <p:nvPr>
            <p:ph idx="1"/>
          </p:nvPr>
        </p:nvSpPr>
        <p:spPr>
          <a:xfrm>
            <a:off x="4936519" y="1031001"/>
            <a:ext cx="6594490" cy="5166360"/>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640080" y="2972168"/>
            <a:ext cx="3859397" cy="322682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558E7897-33C5-4F1A-9307-D068E37F3DC7}" type="datetime1">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C12960-6E85-460F-B6E3-5B82CB31AF3D}"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40080" y="1371600"/>
            <a:ext cx="3859397" cy="1451723"/>
          </a:xfrm>
        </p:spPr>
        <p:txBody>
          <a:bodyPr anchor="t">
            <a:normAutofit/>
          </a:bodyPr>
          <a:lstStyle>
            <a:lvl1pPr>
              <a:defRPr sz="3600"/>
            </a:lvl1pPr>
          </a:lstStyle>
          <a:p>
            <a:r>
              <a:rPr lang="en-US"/>
              <a:t>Click to edit Master title style</a:t>
            </a:r>
            <a:endParaRPr lang="en-US"/>
          </a:p>
        </p:txBody>
      </p:sp>
      <p:sp>
        <p:nvSpPr>
          <p:cNvPr id="3" name="Picture Placeholder 2"/>
          <p:cNvSpPr>
            <a:spLocks noGrp="1"/>
          </p:cNvSpPr>
          <p:nvPr>
            <p:ph type="pic" idx="1"/>
          </p:nvPr>
        </p:nvSpPr>
        <p:spPr>
          <a:xfrm>
            <a:off x="4937760" y="1033271"/>
            <a:ext cx="6592824" cy="516636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a:p>
        </p:txBody>
      </p:sp>
      <p:sp>
        <p:nvSpPr>
          <p:cNvPr id="4" name="Text Placeholder 3"/>
          <p:cNvSpPr>
            <a:spLocks noGrp="1"/>
          </p:cNvSpPr>
          <p:nvPr>
            <p:ph type="body" sz="half" idx="2"/>
          </p:nvPr>
        </p:nvSpPr>
        <p:spPr>
          <a:xfrm>
            <a:off x="640080" y="2972167"/>
            <a:ext cx="3859397" cy="322682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82E171BA-CC09-47C8-A6DF-F5C5CB59CEEC}" type="datetime1">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C12960-6E85-460F-B6E3-5B82CB31AF3D}"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2" Type="http://schemas.openxmlformats.org/officeDocument/2006/relationships/theme" Target="../theme/theme2.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1.xml"/><Relationship Id="rId8" Type="http://schemas.openxmlformats.org/officeDocument/2006/relationships/slideLayout" Target="../slideLayouts/slideLayout30.xml"/><Relationship Id="rId7" Type="http://schemas.openxmlformats.org/officeDocument/2006/relationships/slideLayout" Target="../slideLayouts/slideLayout29.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3" Type="http://schemas.openxmlformats.org/officeDocument/2006/relationships/slideLayout" Target="../slideLayouts/slideLayout25.xml"/><Relationship Id="rId2" Type="http://schemas.openxmlformats.org/officeDocument/2006/relationships/slideLayout" Target="../slideLayouts/slideLayout24.xml"/><Relationship Id="rId12" Type="http://schemas.openxmlformats.org/officeDocument/2006/relationships/theme" Target="../theme/theme3.xml"/><Relationship Id="rId11" Type="http://schemas.openxmlformats.org/officeDocument/2006/relationships/slideLayout" Target="../slideLayouts/slideLayout33.xml"/><Relationship Id="rId10" Type="http://schemas.openxmlformats.org/officeDocument/2006/relationships/slideLayout" Target="../slideLayouts/slideLayout32.xml"/><Relationship Id="rId1"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40079" y="1371601"/>
            <a:ext cx="10890929" cy="1097280"/>
          </a:xfrm>
          <a:prstGeom prst="rect">
            <a:avLst/>
          </a:prstGeom>
        </p:spPr>
        <p:txBody>
          <a:bodyPr vert="horz" lIns="91440" tIns="45720" rIns="91440" bIns="45720" rtlCol="0" anchor="t">
            <a:normAutofit/>
          </a:bodyPr>
          <a:lstStyle/>
          <a:p>
            <a:r>
              <a:rPr lang="en-US"/>
              <a:t>Click to edit Master title style</a:t>
            </a:r>
            <a:endParaRPr lang="en-US"/>
          </a:p>
        </p:txBody>
      </p:sp>
      <p:sp>
        <p:nvSpPr>
          <p:cNvPr id="3" name="Text Placeholder 2"/>
          <p:cNvSpPr>
            <a:spLocks noGrp="1"/>
          </p:cNvSpPr>
          <p:nvPr>
            <p:ph type="body" idx="1"/>
          </p:nvPr>
        </p:nvSpPr>
        <p:spPr>
          <a:xfrm>
            <a:off x="640080" y="2633472"/>
            <a:ext cx="10890928" cy="3566160"/>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2"/>
          </p:nvPr>
        </p:nvSpPr>
        <p:spPr>
          <a:xfrm>
            <a:off x="640080" y="6356350"/>
            <a:ext cx="2743200" cy="365125"/>
          </a:xfrm>
          <a:prstGeom prst="rect">
            <a:avLst/>
          </a:prstGeom>
        </p:spPr>
        <p:txBody>
          <a:bodyPr vert="horz" lIns="91440" tIns="45720" rIns="91440" bIns="45720" rtlCol="0" anchor="ctr"/>
          <a:lstStyle>
            <a:lvl1pPr algn="l">
              <a:defRPr sz="900" b="1" cap="all" spc="300" baseline="0">
                <a:solidFill>
                  <a:schemeClr val="tx1"/>
                </a:solidFill>
              </a:defRPr>
            </a:lvl1pPr>
          </a:lstStyle>
          <a:p>
            <a:fld id="{7DA38F49-B3E2-4BF0-BEC7-C30D34ABBB8D}" type="datetime1">
              <a:rPr lang="en-US" smtClean="0"/>
            </a:fld>
            <a:endParaRPr lang="en-US"/>
          </a:p>
        </p:txBody>
      </p:sp>
      <p:sp>
        <p:nvSpPr>
          <p:cNvPr id="5" name="Footer Placeholder 4"/>
          <p:cNvSpPr>
            <a:spLocks noGrp="1"/>
          </p:cNvSpPr>
          <p:nvPr>
            <p:ph type="ftr" sz="quarter" idx="3"/>
          </p:nvPr>
        </p:nvSpPr>
        <p:spPr>
          <a:xfrm>
            <a:off x="6767622" y="6356350"/>
            <a:ext cx="4040373" cy="365125"/>
          </a:xfrm>
          <a:prstGeom prst="rect">
            <a:avLst/>
          </a:prstGeom>
        </p:spPr>
        <p:txBody>
          <a:bodyPr vert="horz" lIns="91440" tIns="45720" rIns="91440" bIns="45720" rtlCol="0" anchor="ctr"/>
          <a:lstStyle>
            <a:lvl1pPr algn="r">
              <a:defRPr sz="900" b="1" cap="all" spc="300" baseline="0">
                <a:solidFill>
                  <a:schemeClr val="tx1"/>
                </a:solidFill>
              </a:defRPr>
            </a:lvl1pPr>
          </a:lstStyle>
          <a:p>
            <a:endParaRPr lang="en-US"/>
          </a:p>
        </p:txBody>
      </p:sp>
      <p:sp>
        <p:nvSpPr>
          <p:cNvPr id="6" name="Slide Number Placeholder 5"/>
          <p:cNvSpPr>
            <a:spLocks noGrp="1"/>
          </p:cNvSpPr>
          <p:nvPr>
            <p:ph type="sldNum" sz="quarter" idx="4"/>
          </p:nvPr>
        </p:nvSpPr>
        <p:spPr>
          <a:xfrm>
            <a:off x="10807995" y="6356350"/>
            <a:ext cx="723014" cy="365125"/>
          </a:xfrm>
          <a:prstGeom prst="rect">
            <a:avLst/>
          </a:prstGeom>
        </p:spPr>
        <p:txBody>
          <a:bodyPr vert="horz" lIns="91440" tIns="45720" rIns="91440" bIns="45720" rtlCol="0" anchor="ctr"/>
          <a:lstStyle>
            <a:lvl1pPr algn="r">
              <a:defRPr sz="900" b="1" cap="all" spc="300" baseline="0">
                <a:solidFill>
                  <a:schemeClr val="tx1"/>
                </a:solidFill>
              </a:defRPr>
            </a:lvl1pPr>
          </a:lstStyle>
          <a:p>
            <a:fld id="{70C12960-6E85-460F-B6E3-5B82CB31AF3D}" type="slidenum">
              <a:rPr lang="en-US" smtClean="0"/>
            </a:fld>
            <a:endParaRPr lang="en-US"/>
          </a:p>
        </p:txBody>
      </p:sp>
      <p:cxnSp>
        <p:nvCxnSpPr>
          <p:cNvPr id="9" name="Straight Connector 8"/>
          <p:cNvCxnSpPr/>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100000"/>
        </a:lnSpc>
        <a:spcBef>
          <a:spcPct val="0"/>
        </a:spcBef>
        <a:buNone/>
        <a:defRPr sz="4000" b="1" kern="120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87000"/>
        <a:buFont typeface="Arial" panose="020B0604020202020204" pitchFamily="34" charset="0"/>
        <a:buChar char="•"/>
        <a:defRPr sz="2000" kern="1200">
          <a:solidFill>
            <a:schemeClr val="tx1"/>
          </a:solidFill>
          <a:latin typeface="+mn-lt"/>
          <a:ea typeface="+mn-ea"/>
          <a:cs typeface="+mn-cs"/>
        </a:defRPr>
      </a:lvl1pPr>
      <a:lvl2pPr marL="494030" indent="-228600" algn="l" defTabSz="914400" rtl="0" eaLnBrk="1" latinLnBrk="0" hangingPunct="1">
        <a:lnSpc>
          <a:spcPct val="120000"/>
        </a:lnSpc>
        <a:spcBef>
          <a:spcPts val="500"/>
        </a:spcBef>
        <a:buSzPct val="87000"/>
        <a:buFont typeface="Arial" panose="020B0604020202020204" pitchFamily="34" charset="0"/>
        <a:buChar char="•"/>
        <a:defRPr sz="1800" kern="1200">
          <a:solidFill>
            <a:schemeClr val="tx1"/>
          </a:solidFill>
          <a:latin typeface="+mn-lt"/>
          <a:ea typeface="+mn-ea"/>
          <a:cs typeface="+mn-cs"/>
        </a:defRPr>
      </a:lvl2pPr>
      <a:lvl3pPr marL="731520" indent="-228600" algn="l" defTabSz="914400" rtl="0" eaLnBrk="1" latinLnBrk="0" hangingPunct="1">
        <a:lnSpc>
          <a:spcPct val="120000"/>
        </a:lnSpc>
        <a:spcBef>
          <a:spcPts val="500"/>
        </a:spcBef>
        <a:buSzPct val="87000"/>
        <a:buFont typeface="Arial" panose="020B0604020202020204" pitchFamily="34" charset="0"/>
        <a:buChar char="•"/>
        <a:defRPr sz="1600" kern="1200">
          <a:solidFill>
            <a:schemeClr val="tx1"/>
          </a:solidFill>
          <a:latin typeface="+mn-lt"/>
          <a:ea typeface="+mn-ea"/>
          <a:cs typeface="+mn-cs"/>
        </a:defRPr>
      </a:lvl3pPr>
      <a:lvl4pPr marL="1051560" indent="-285750" algn="l" defTabSz="914400" rtl="0" eaLnBrk="1" latinLnBrk="0" hangingPunct="1">
        <a:lnSpc>
          <a:spcPct val="120000"/>
        </a:lnSpc>
        <a:spcBef>
          <a:spcPts val="500"/>
        </a:spcBef>
        <a:buSzPct val="87000"/>
        <a:buFont typeface="Arial" panose="020B0604020202020204" pitchFamily="34" charset="0"/>
        <a:buChar char="•"/>
        <a:defRPr sz="1400" kern="1200">
          <a:solidFill>
            <a:schemeClr val="tx1"/>
          </a:solidFill>
          <a:latin typeface="+mn-lt"/>
          <a:ea typeface="+mn-ea"/>
          <a:cs typeface="+mn-cs"/>
        </a:defRPr>
      </a:lvl4pPr>
      <a:lvl5pPr marL="1298575" indent="-228600" algn="l" defTabSz="914400" rtl="0" eaLnBrk="1" latinLnBrk="0" hangingPunct="1">
        <a:lnSpc>
          <a:spcPct val="120000"/>
        </a:lnSpc>
        <a:spcBef>
          <a:spcPts val="500"/>
        </a:spcBef>
        <a:buSzPct val="87000"/>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endParaRPr lang="el-GR"/>
          </a:p>
        </p:txBody>
      </p:sp>
      <p:sp>
        <p:nvSpPr>
          <p:cNvPr id="3" name="Θέση κειμένου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Στυλ κειμένου υποδείγματος</a:t>
            </a:r>
            <a:endParaRPr lang="el-GR"/>
          </a:p>
          <a:p>
            <a:pPr lvl="1"/>
            <a:r>
              <a:rPr lang="el-GR"/>
              <a:t>Δεύτερο επίπεδο</a:t>
            </a:r>
            <a:endParaRPr lang="el-GR"/>
          </a:p>
          <a:p>
            <a:pPr lvl="2"/>
            <a:r>
              <a:rPr lang="el-GR"/>
              <a:t>Τρίτο επίπεδο</a:t>
            </a:r>
            <a:endParaRPr lang="el-GR"/>
          </a:p>
          <a:p>
            <a:pPr lvl="3"/>
            <a:r>
              <a:rPr lang="el-GR"/>
              <a:t>Τέταρτο επίπεδο</a:t>
            </a:r>
            <a:endParaRPr lang="el-GR"/>
          </a:p>
          <a:p>
            <a:pPr lvl="4"/>
            <a:r>
              <a:rPr lang="el-GR"/>
              <a:t>Πέμπτο επίπεδο</a:t>
            </a:r>
            <a:endParaRPr lang="el-GR"/>
          </a:p>
        </p:txBody>
      </p:sp>
      <p:sp>
        <p:nvSpPr>
          <p:cNvPr id="4" name="Θέση ημερομηνίας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DA38F49-B3E2-4BF0-BEC7-C30D34ABBB8D}" type="datetime1">
              <a:rPr lang="en-US" smtClean="0"/>
            </a:fld>
            <a:endParaRPr lang="en-US"/>
          </a:p>
        </p:txBody>
      </p:sp>
      <p:sp>
        <p:nvSpPr>
          <p:cNvPr id="5" name="Θέση υποσέλιδου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Θέση αριθμού διαφάνειας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70C12960-6E85-460F-B6E3-5B82CB31AF3D}"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endParaRPr lang="el-GR"/>
          </a:p>
        </p:txBody>
      </p:sp>
      <p:sp>
        <p:nvSpPr>
          <p:cNvPr id="3" name="Θέση κειμένου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Στυλ κειμένου υποδείγματος</a:t>
            </a:r>
            <a:endParaRPr lang="el-GR"/>
          </a:p>
          <a:p>
            <a:pPr lvl="1"/>
            <a:r>
              <a:rPr lang="el-GR"/>
              <a:t>Δεύτερο επίπεδο</a:t>
            </a:r>
            <a:endParaRPr lang="el-GR"/>
          </a:p>
          <a:p>
            <a:pPr lvl="2"/>
            <a:r>
              <a:rPr lang="el-GR"/>
              <a:t>Τρίτο επίπεδο</a:t>
            </a:r>
            <a:endParaRPr lang="el-GR"/>
          </a:p>
          <a:p>
            <a:pPr lvl="3"/>
            <a:r>
              <a:rPr lang="el-GR"/>
              <a:t>Τέταρτο επίπεδο</a:t>
            </a:r>
            <a:endParaRPr lang="el-GR"/>
          </a:p>
          <a:p>
            <a:pPr lvl="4"/>
            <a:r>
              <a:rPr lang="el-GR"/>
              <a:t>Πέμπτο επίπεδο</a:t>
            </a:r>
            <a:endParaRPr lang="el-GR"/>
          </a:p>
        </p:txBody>
      </p:sp>
      <p:sp>
        <p:nvSpPr>
          <p:cNvPr id="4" name="Θέση ημερομηνίας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DA38F49-B3E2-4BF0-BEC7-C30D34ABBB8D}" type="datetime1">
              <a:rPr lang="en-US" smtClean="0"/>
            </a:fld>
            <a:endParaRPr lang="en-US"/>
          </a:p>
        </p:txBody>
      </p:sp>
      <p:sp>
        <p:nvSpPr>
          <p:cNvPr id="5" name="Θέση υποσέλιδου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Θέση αριθμού διαφάνειας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70C12960-6E85-460F-B6E3-5B82CB31AF3D}"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7" Type="http://schemas.openxmlformats.org/officeDocument/2006/relationships/notesSlide" Target="../notesSlides/notesSlide9.xml"/><Relationship Id="rId6" Type="http://schemas.openxmlformats.org/officeDocument/2006/relationships/slideLayout" Target="../slideLayouts/slideLayout2.xml"/><Relationship Id="rId5" Type="http://schemas.microsoft.com/office/2007/relationships/diagramDrawing" Target="../diagrams/drawing4.xml"/><Relationship Id="rId4" Type="http://schemas.openxmlformats.org/officeDocument/2006/relationships/diagramColors" Target="../diagrams/colors4.xml"/><Relationship Id="rId3" Type="http://schemas.openxmlformats.org/officeDocument/2006/relationships/diagramQuickStyle" Target="../diagrams/quickStyle4.xml"/><Relationship Id="rId2" Type="http://schemas.openxmlformats.org/officeDocument/2006/relationships/diagramLayout" Target="../diagrams/layout4.xml"/><Relationship Id="rId1" Type="http://schemas.openxmlformats.org/officeDocument/2006/relationships/diagramData" Target="../diagrams/data4.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4.xml"/><Relationship Id="rId1"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6.xml"/><Relationship Id="rId1" Type="http://schemas.openxmlformats.org/officeDocument/2006/relationships/image" Target="../media/image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image" Target="../media/image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7" Type="http://schemas.openxmlformats.org/officeDocument/2006/relationships/notesSlide" Target="../notesSlides/notesSlide2.xml"/><Relationship Id="rId6" Type="http://schemas.openxmlformats.org/officeDocument/2006/relationships/slideLayout" Target="../slideLayouts/slideLayout2.xml"/><Relationship Id="rId5" Type="http://schemas.microsoft.com/office/2007/relationships/diagramDrawing" Target="../diagrams/drawing1.xml"/><Relationship Id="rId4" Type="http://schemas.openxmlformats.org/officeDocument/2006/relationships/diagramColors" Target="../diagrams/colors1.xml"/><Relationship Id="rId3" Type="http://schemas.openxmlformats.org/officeDocument/2006/relationships/diagramQuickStyle" Target="../diagrams/quickStyle1.xml"/><Relationship Id="rId2" Type="http://schemas.openxmlformats.org/officeDocument/2006/relationships/diagramLayout" Target="../diagrams/layout1.xml"/><Relationship Id="rId1" Type="http://schemas.openxmlformats.org/officeDocument/2006/relationships/diagramData" Target="../diagrams/data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jpeg"/></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0.jpeg"/></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1.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7" Type="http://schemas.openxmlformats.org/officeDocument/2006/relationships/notesSlide" Target="../notesSlides/notesSlide3.xml"/><Relationship Id="rId6" Type="http://schemas.openxmlformats.org/officeDocument/2006/relationships/slideLayout" Target="../slideLayouts/slideLayout2.xml"/><Relationship Id="rId5" Type="http://schemas.microsoft.com/office/2007/relationships/diagramDrawing" Target="../diagrams/drawing2.xml"/><Relationship Id="rId4" Type="http://schemas.openxmlformats.org/officeDocument/2006/relationships/diagramColors" Target="../diagrams/colors2.xml"/><Relationship Id="rId3" Type="http://schemas.openxmlformats.org/officeDocument/2006/relationships/diagramQuickStyle" Target="../diagrams/quickStyle2.xml"/><Relationship Id="rId2" Type="http://schemas.openxmlformats.org/officeDocument/2006/relationships/diagramLayout" Target="../diagrams/layout2.xml"/><Relationship Id="rId1" Type="http://schemas.openxmlformats.org/officeDocument/2006/relationships/diagramData" Target="../diagrams/data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12.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13.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image" Target="../media/image14.jpeg"/><Relationship Id="rId5" Type="http://schemas.microsoft.com/office/2007/relationships/diagramDrawing" Target="../diagrams/drawing5.xml"/><Relationship Id="rId4" Type="http://schemas.openxmlformats.org/officeDocument/2006/relationships/diagramColors" Target="../diagrams/colors5.xml"/><Relationship Id="rId3" Type="http://schemas.openxmlformats.org/officeDocument/2006/relationships/diagramQuickStyle" Target="../diagrams/quickStyle5.xml"/><Relationship Id="rId2" Type="http://schemas.openxmlformats.org/officeDocument/2006/relationships/diagramLayout" Target="../diagrams/layout5.xml"/><Relationship Id="rId1" Type="http://schemas.openxmlformats.org/officeDocument/2006/relationships/diagramData" Target="../diagrams/data5.xml"/></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5.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9.xml"/><Relationship Id="rId1"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6.xml"/><Relationship Id="rId1" Type="http://schemas.openxmlformats.org/officeDocument/2006/relationships/image" Target="../media/image3.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7" Type="http://schemas.openxmlformats.org/officeDocument/2006/relationships/notesSlide" Target="../notesSlides/notesSlide8.xml"/><Relationship Id="rId6" Type="http://schemas.openxmlformats.org/officeDocument/2006/relationships/slideLayout" Target="../slideLayouts/slideLayout16.xml"/><Relationship Id="rId5" Type="http://schemas.microsoft.com/office/2007/relationships/diagramDrawing" Target="../diagrams/drawing3.xml"/><Relationship Id="rId4" Type="http://schemas.openxmlformats.org/officeDocument/2006/relationships/diagramColors" Target="../diagrams/colors3.xml"/><Relationship Id="rId3" Type="http://schemas.openxmlformats.org/officeDocument/2006/relationships/diagramQuickStyle" Target="../diagrams/quickStyle3.xml"/><Relationship Id="rId2" Type="http://schemas.openxmlformats.org/officeDocument/2006/relationships/diagramLayout" Target="../diagrams/layout3.xml"/><Relationship Id="rId1" Type="http://schemas.openxmlformats.org/officeDocument/2006/relationships/diagramData" Target="../diagrams/data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1">
            <a:alphaModFix amt="40000"/>
          </a:blip>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1">
            <a:alphaModFix amt="40000"/>
          </a:blip>
          <a:srcRect t="28319" r="9091" b="3501"/>
          <a:stretch>
            <a:fillRect/>
          </a:stretch>
        </p:blipFill>
        <p:spPr>
          <a:xfrm>
            <a:off x="0" y="0"/>
            <a:ext cx="12192000" cy="5565140"/>
          </a:xfrm>
          <a:prstGeom prst="rect">
            <a:avLst/>
          </a:prstGeom>
        </p:spPr>
      </p:pic>
      <p:sp>
        <p:nvSpPr>
          <p:cNvPr id="3" name="Υπότιτλος 2"/>
          <p:cNvSpPr>
            <a:spLocks noGrp="1"/>
          </p:cNvSpPr>
          <p:nvPr>
            <p:ph type="subTitle" idx="1"/>
          </p:nvPr>
        </p:nvSpPr>
        <p:spPr>
          <a:xfrm>
            <a:off x="1776730" y="1370330"/>
            <a:ext cx="10069830" cy="2449195"/>
          </a:xfrm>
        </p:spPr>
        <p:txBody>
          <a:bodyPr anchor="t">
            <a:noAutofit/>
          </a:bodyPr>
          <a:lstStyle/>
          <a:p>
            <a:pPr>
              <a:lnSpc>
                <a:spcPct val="120000"/>
              </a:lnSpc>
            </a:pPr>
            <a:r>
              <a:rPr lang="el-GR" sz="4000" cap="none">
                <a:effectLst>
                  <a:outerShdw blurRad="38100" dist="38100" dir="2700000" algn="tl">
                    <a:srgbClr val="000000">
                      <a:alpha val="43137"/>
                    </a:srgbClr>
                  </a:outerShdw>
                </a:effectLst>
                <a:latin typeface="Georgia" panose="02040502050405020303"/>
              </a:rPr>
              <a:t>"ΘΕΡΑΠΕΥΤΙΚΟΙ ΠΑΡΑΓΟΝΤΕΣ ΚΑΙ ΤΕΛΙΚΟ ΣΤΑΔΙΟ"</a:t>
            </a:r>
            <a:endParaRPr lang="el-GR" sz="4000" cap="none">
              <a:effectLst>
                <a:outerShdw blurRad="38100" dist="38100" dir="2700000" algn="tl">
                  <a:srgbClr val="000000">
                    <a:alpha val="43137"/>
                  </a:srgbClr>
                </a:outerShdw>
              </a:effectLst>
              <a:latin typeface="Georgia" panose="02040502050405020303"/>
            </a:endParaRPr>
          </a:p>
          <a:p>
            <a:pPr>
              <a:lnSpc>
                <a:spcPct val="120000"/>
              </a:lnSpc>
            </a:pPr>
            <a:endParaRPr lang="el-GR" sz="4000" cap="none">
              <a:effectLst>
                <a:outerShdw blurRad="38100" dist="38100" dir="2700000" algn="tl">
                  <a:srgbClr val="000000">
                    <a:alpha val="43137"/>
                  </a:srgbClr>
                </a:outerShdw>
              </a:effectLst>
              <a:latin typeface="Georgia" panose="02040502050405020303" pitchFamily="18" charset="0"/>
            </a:endParaRPr>
          </a:p>
        </p:txBody>
      </p:sp>
    </p:spTree>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Τίτλος 1"/>
          <p:cNvSpPr>
            <a:spLocks noGrp="1"/>
          </p:cNvSpPr>
          <p:nvPr>
            <p:ph type="title"/>
          </p:nvPr>
        </p:nvSpPr>
        <p:spPr>
          <a:xfrm>
            <a:off x="128954" y="914399"/>
            <a:ext cx="4185138" cy="2063257"/>
          </a:xfrm>
        </p:spPr>
        <p:txBody>
          <a:bodyPr anchor="t">
            <a:normAutofit/>
          </a:bodyPr>
          <a:lstStyle/>
          <a:p>
            <a:r>
              <a:rPr lang="el-GR" sz="3600"/>
              <a:t>Η αυτο-αποκάλυψη του θεραπευτή:</a:t>
            </a:r>
            <a:endParaRPr lang="el-GR" sz="3600"/>
          </a:p>
        </p:txBody>
      </p:sp>
      <p:graphicFrame>
        <p:nvGraphicFramePr>
          <p:cNvPr id="5" name="Θέση περιεχομένου 2"/>
          <p:cNvGraphicFramePr>
            <a:graphicFrameLocks noGrp="1"/>
          </p:cNvGraphicFramePr>
          <p:nvPr>
            <p:ph idx="1"/>
          </p:nvPr>
        </p:nvGraphicFramePr>
        <p:xfrm>
          <a:off x="4545192" y="914398"/>
          <a:ext cx="7380108" cy="5715001"/>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Τίτλος 1"/>
          <p:cNvSpPr>
            <a:spLocks noGrp="1"/>
          </p:cNvSpPr>
          <p:nvPr>
            <p:ph type="title"/>
          </p:nvPr>
        </p:nvSpPr>
        <p:spPr>
          <a:xfrm>
            <a:off x="129564" y="234818"/>
            <a:ext cx="8570056" cy="1097280"/>
          </a:xfrm>
        </p:spPr>
        <p:txBody>
          <a:bodyPr vert="horz" lIns="91440" tIns="45720" rIns="91440" bIns="45720" rtlCol="0" anchor="t">
            <a:noAutofit/>
          </a:bodyPr>
          <a:lstStyle/>
          <a:p>
            <a:pPr marL="457200" indent="-457200">
              <a:lnSpc>
                <a:spcPct val="90000"/>
              </a:lnSpc>
              <a:buFont typeface="Wingdings" panose="05000000000000000000" pitchFamily="2" charset="2"/>
              <a:buChar char="v"/>
            </a:pPr>
            <a:r>
              <a:rPr lang="en-US" sz="2800">
                <a:latin typeface="Trebuchet MS (Επικεφαλίδες)"/>
              </a:rPr>
              <a:t>Η ανατροφοδότηση και η αλληλεπίδραση</a:t>
            </a:r>
            <a:endParaRPr lang="en-US" sz="2800">
              <a:latin typeface="Trebuchet MS (Επικεφαλίδες)"/>
            </a:endParaRPr>
          </a:p>
        </p:txBody>
      </p:sp>
      <p:sp>
        <p:nvSpPr>
          <p:cNvPr id="3" name="Θέση περιεχομένου 2"/>
          <p:cNvSpPr>
            <a:spLocks noGrp="1"/>
          </p:cNvSpPr>
          <p:nvPr>
            <p:ph sz="half" idx="1"/>
          </p:nvPr>
        </p:nvSpPr>
        <p:spPr>
          <a:xfrm>
            <a:off x="286602" y="1031001"/>
            <a:ext cx="7028598" cy="5592155"/>
          </a:xfrm>
        </p:spPr>
        <p:txBody>
          <a:bodyPr vert="horz" lIns="91440" tIns="45720" rIns="91440" bIns="45720" rtlCol="0">
            <a:normAutofit fontScale="92500" lnSpcReduction="10000"/>
          </a:bodyPr>
          <a:lstStyle/>
          <a:p>
            <a:pPr algn="just">
              <a:lnSpc>
                <a:spcPct val="110000"/>
              </a:lnSpc>
            </a:pPr>
            <a:r>
              <a:rPr lang="en-US">
                <a:latin typeface="Georgia (Κυρίως κείμενο)"/>
              </a:rPr>
              <a:t>Η παροχή πληροφόρησης δεν προέρχεται μόνο από τη συζήτηση μεταξ</a:t>
            </a:r>
            <a:r>
              <a:rPr lang="el-GR">
                <a:latin typeface="Georgia (Κυρίως κείμενο)"/>
              </a:rPr>
              <a:t>ύ</a:t>
            </a:r>
            <a:r>
              <a:rPr lang="en-US">
                <a:latin typeface="Georgia (Κυρίως κείμενο)"/>
              </a:rPr>
              <a:t> των </a:t>
            </a:r>
            <a:r>
              <a:rPr lang="en-US" err="1">
                <a:latin typeface="Georgia (Κυρίως κείμενο)"/>
              </a:rPr>
              <a:t>μελών</a:t>
            </a:r>
            <a:r>
              <a:rPr lang="en-US">
                <a:latin typeface="Georgia (Κυρίως κείμενο)"/>
              </a:rPr>
              <a:t> α</a:t>
            </a:r>
            <a:r>
              <a:rPr lang="en-US" err="1">
                <a:latin typeface="Georgia (Κυρίως κείμενο)"/>
              </a:rPr>
              <a:t>λλ</a:t>
            </a:r>
            <a:r>
              <a:rPr lang="el-GR">
                <a:latin typeface="Georgia (Κυρίως κείμενο)"/>
              </a:rPr>
              <a:t>ά</a:t>
            </a:r>
            <a:r>
              <a:rPr lang="en-US">
                <a:latin typeface="Georgia (Κυρίως κείμενο)"/>
              </a:rPr>
              <a:t> και </a:t>
            </a:r>
            <a:r>
              <a:rPr lang="el-GR">
                <a:latin typeface="Georgia (Κυρίως κείμενο)"/>
              </a:rPr>
              <a:t>από </a:t>
            </a:r>
            <a:r>
              <a:rPr lang="en-US" err="1">
                <a:latin typeface="Georgia (Κυρίως κείμενο)"/>
              </a:rPr>
              <a:t>δρ</a:t>
            </a:r>
            <a:r>
              <a:rPr lang="en-US">
                <a:latin typeface="Georgia (Κυρίως κείμενο)"/>
              </a:rPr>
              <a:t>αστηριότητες </a:t>
            </a:r>
            <a:r>
              <a:rPr lang="en-US" b="1">
                <a:latin typeface="Georgia (Κυρίως κείμενο)"/>
              </a:rPr>
              <a:t>ψυχοεκπα</a:t>
            </a:r>
            <a:r>
              <a:rPr lang="el-GR" b="1">
                <a:latin typeface="Georgia (Κυρίως κείμενο)"/>
              </a:rPr>
              <a:t>ί</a:t>
            </a:r>
            <a:r>
              <a:rPr lang="en-US" b="1">
                <a:latin typeface="Georgia (Κυρίως κείμενο)"/>
              </a:rPr>
              <a:t>δευσης </a:t>
            </a:r>
            <a:r>
              <a:rPr lang="en-US">
                <a:latin typeface="Georgia (Κυρίως κείμενο)"/>
              </a:rPr>
              <a:t>όπως είναι</a:t>
            </a:r>
            <a:r>
              <a:rPr lang="el-GR">
                <a:latin typeface="Georgia (Κυρίως κείμενο)"/>
              </a:rPr>
              <a:t>:</a:t>
            </a:r>
            <a:endParaRPr lang="en-US">
              <a:latin typeface="Georgia (Κυρίως κείμενο)"/>
            </a:endParaRPr>
          </a:p>
          <a:p>
            <a:pPr algn="just">
              <a:lnSpc>
                <a:spcPct val="110000"/>
              </a:lnSpc>
            </a:pPr>
            <a:r>
              <a:rPr lang="en-US">
                <a:latin typeface="Georgia (Κυρίως κείμενο)"/>
              </a:rPr>
              <a:t>η παρακολούθηση </a:t>
            </a:r>
            <a:r>
              <a:rPr lang="el-GR">
                <a:latin typeface="Georgia (Κυρίως κείμενο)"/>
              </a:rPr>
              <a:t>ταινιών</a:t>
            </a:r>
            <a:r>
              <a:rPr lang="en-US">
                <a:latin typeface="Georgia (Κυρίως κείμενο)"/>
              </a:rPr>
              <a:t>,</a:t>
            </a:r>
            <a:r>
              <a:rPr lang="el-GR">
                <a:latin typeface="Georgia (Κυρίως κείμενο)"/>
              </a:rPr>
              <a:t> </a:t>
            </a:r>
            <a:r>
              <a:rPr lang="en-US">
                <a:latin typeface="Georgia (Κυρίως κείμενο)"/>
              </a:rPr>
              <a:t>παραδείγματα </a:t>
            </a:r>
            <a:r>
              <a:rPr lang="en-US" err="1">
                <a:latin typeface="Georgia (Κυρίως κείμενο)"/>
              </a:rPr>
              <a:t>στο</a:t>
            </a:r>
            <a:r>
              <a:rPr lang="el-GR">
                <a:latin typeface="Georgia (Κυρίως κείμενο)"/>
              </a:rPr>
              <a:t>ν</a:t>
            </a:r>
            <a:r>
              <a:rPr lang="en-US">
                <a:latin typeface="Georgia (Κυρίως κείμενο)"/>
              </a:rPr>
              <a:t> π</a:t>
            </a:r>
            <a:r>
              <a:rPr lang="en-US" err="1">
                <a:latin typeface="Georgia (Κυρίως κείμενο)"/>
              </a:rPr>
              <a:t>ίν</a:t>
            </a:r>
            <a:r>
              <a:rPr lang="en-US">
                <a:latin typeface="Georgia (Κυρίως κείμενο)"/>
              </a:rPr>
              <a:t>ακα</a:t>
            </a:r>
            <a:r>
              <a:rPr lang="el-GR">
                <a:latin typeface="Georgia (Κυρίως κείμενο)"/>
              </a:rPr>
              <a:t>, </a:t>
            </a:r>
            <a:r>
              <a:rPr lang="en-US">
                <a:latin typeface="Georgia (Κυρίως κείμενο)"/>
              </a:rPr>
              <a:t>γραπτά στοιχεία από βιβλία</a:t>
            </a:r>
            <a:r>
              <a:rPr lang="el-GR">
                <a:latin typeface="Georgia (Κυρίως κείμενο)"/>
              </a:rPr>
              <a:t> </a:t>
            </a:r>
            <a:r>
              <a:rPr lang="en-US">
                <a:latin typeface="Georgia (Κυρίως κείμενο)"/>
              </a:rPr>
              <a:t>ή ένα βίντεο</a:t>
            </a:r>
            <a:r>
              <a:rPr lang="el-GR">
                <a:latin typeface="Georgia (Κυρίως κείμενο)"/>
              </a:rPr>
              <a:t>.</a:t>
            </a:r>
            <a:endParaRPr lang="el-GR">
              <a:latin typeface="Georgia (Κυρίως κείμενο)"/>
            </a:endParaRPr>
          </a:p>
          <a:p>
            <a:pPr algn="just">
              <a:lnSpc>
                <a:spcPct val="110000"/>
              </a:lnSpc>
            </a:pPr>
            <a:r>
              <a:rPr lang="en-US">
                <a:latin typeface="Georgia (Κυρίως κείμενο)"/>
              </a:rPr>
              <a:t> Στην α</a:t>
            </a:r>
            <a:r>
              <a:rPr lang="en-US" err="1">
                <a:latin typeface="Georgia (Κυρίως κείμενο)"/>
              </a:rPr>
              <a:t>ρχ</a:t>
            </a:r>
            <a:r>
              <a:rPr lang="el-GR">
                <a:latin typeface="Georgia (Κυρίως κείμενο)"/>
              </a:rPr>
              <a:t>ή</a:t>
            </a:r>
            <a:r>
              <a:rPr lang="en-US">
                <a:latin typeface="Georgia (Κυρίως κείμενο)"/>
              </a:rPr>
              <a:t> των συνα</a:t>
            </a:r>
            <a:r>
              <a:rPr lang="en-US" err="1">
                <a:latin typeface="Georgia (Κυρίως κείμενο)"/>
              </a:rPr>
              <a:t>ντ</a:t>
            </a:r>
            <a:r>
              <a:rPr lang="el-GR">
                <a:latin typeface="Georgia (Κυρίως κείμενο)"/>
              </a:rPr>
              <a:t>ή</a:t>
            </a:r>
            <a:r>
              <a:rPr lang="en-US" err="1">
                <a:latin typeface="Georgia (Κυρίως κείμενο)"/>
              </a:rPr>
              <a:t>σεων</a:t>
            </a:r>
            <a:r>
              <a:rPr lang="en-US">
                <a:latin typeface="Georgia (Κυρίως κείμενο)"/>
              </a:rPr>
              <a:t> </a:t>
            </a:r>
            <a:r>
              <a:rPr lang="en-US" err="1">
                <a:latin typeface="Georgia (Κυρίως κείμενο)"/>
              </a:rPr>
              <a:t>μετ</a:t>
            </a:r>
            <a:r>
              <a:rPr lang="en-US">
                <a:latin typeface="Georgia (Κυρίως κείμενο)"/>
              </a:rPr>
              <a:t>αξ</a:t>
            </a:r>
            <a:r>
              <a:rPr lang="el-GR">
                <a:latin typeface="Georgia (Κυρίως κείμενο)"/>
              </a:rPr>
              <a:t>ύ</a:t>
            </a:r>
            <a:r>
              <a:rPr lang="en-US">
                <a:latin typeface="Georgia (Κυρίως κείμενο)"/>
              </a:rPr>
              <a:t> των </a:t>
            </a:r>
            <a:r>
              <a:rPr lang="el-GR">
                <a:latin typeface="Georgia (Κυρίως κείμενο)"/>
              </a:rPr>
              <a:t>θεραπευόμενων μαθαίνουν περισσότερα από την ανταλλαγή εμπειριών με τα άλλα μέλη της ομάδας, παρά από τον θεραπευτή.</a:t>
            </a:r>
            <a:endParaRPr lang="el-GR">
              <a:latin typeface="Georgia (Κυρίως κείμενο)"/>
            </a:endParaRPr>
          </a:p>
          <a:p>
            <a:pPr algn="just">
              <a:lnSpc>
                <a:spcPct val="110000"/>
              </a:lnSpc>
            </a:pPr>
            <a:r>
              <a:rPr lang="el-GR">
                <a:latin typeface="Georgia (Κυρίως κείμενο)"/>
              </a:rPr>
              <a:t>Ωστόσο, καθώς η ομάδα εξελίσσεται και οι θεραπευόμενοι  αποκτούν μεγαλύτερη εμπειρία, η αντίληψή τους για τον ρόλο του θεραπευτή αλλάζει. Πλέον, οι θεραπευόμενοι αντιλαμβάνονται ότι ο θεραπευτής δεν τους παρέχει απλώς έτοιμες λύσεις ή οδηγίες, αλλά τους καθοδηγεί να ανακαλύψουν τον κατάλληλο δρόμο για τη ζωή τους. </a:t>
            </a:r>
            <a:endParaRPr lang="el-GR">
              <a:latin typeface="Georgia (Κυρίως κείμενο)"/>
            </a:endParaRPr>
          </a:p>
          <a:p>
            <a:pPr algn="just">
              <a:lnSpc>
                <a:spcPct val="110000"/>
              </a:lnSpc>
            </a:pPr>
            <a:r>
              <a:rPr lang="el-GR">
                <a:latin typeface="Georgia (Κυρίως κείμενο)"/>
              </a:rPr>
              <a:t>Όσο η ομάδα ωριμάζει θεραπευτικά, οι συμμετέχοντες προσπαθούν να εφαρμόσουν στην καθημερινή τους ζωή τις νέες πληροφορίες. </a:t>
            </a:r>
            <a:endParaRPr lang="en-US" sz="1400"/>
          </a:p>
        </p:txBody>
      </p:sp>
      <p:pic>
        <p:nvPicPr>
          <p:cNvPr id="5" name="Θέση περιεχομένου 4"/>
          <p:cNvPicPr>
            <a:picLocks noGrp="1" noChangeAspect="1"/>
          </p:cNvPicPr>
          <p:nvPr>
            <p:ph sz="half" idx="2"/>
          </p:nvPr>
        </p:nvPicPr>
        <p:blipFill>
          <a:blip r:embed="rId1"/>
          <a:srcRect l="25686" r="23222" b="-1"/>
          <a:stretch>
            <a:fillRect/>
          </a:stretch>
        </p:blipFill>
        <p:spPr>
          <a:xfrm>
            <a:off x="7777409" y="867856"/>
            <a:ext cx="4414591" cy="5357106"/>
          </a:xfrm>
          <a:prstGeom prst="rect">
            <a:avLst/>
          </a:prstGeom>
          <a:ln>
            <a:solidFill>
              <a:schemeClr val="bg1"/>
            </a:solid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Τίτλος 3"/>
          <p:cNvSpPr>
            <a:spLocks noGrp="1"/>
          </p:cNvSpPr>
          <p:nvPr>
            <p:ph type="title"/>
          </p:nvPr>
        </p:nvSpPr>
        <p:spPr>
          <a:xfrm>
            <a:off x="427608" y="135117"/>
            <a:ext cx="10890929" cy="1264428"/>
          </a:xfrm>
        </p:spPr>
        <p:txBody>
          <a:bodyPr>
            <a:normAutofit/>
          </a:bodyPr>
          <a:lstStyle/>
          <a:p>
            <a:r>
              <a:rPr lang="el-GR" sz="3200">
                <a:latin typeface="Trebuchet MS (Επικεφαλίδες)"/>
              </a:rPr>
              <a:t>Ποιες είναι οι βασικές αρχές των ψυχοθεραπευτών για την αποτελεσματική ανατροφοδότηση(</a:t>
            </a:r>
            <a:r>
              <a:rPr lang="en-GB" sz="3200">
                <a:latin typeface="Trebuchet MS (Επικεφαλίδες)"/>
              </a:rPr>
              <a:t>feedback)</a:t>
            </a:r>
            <a:r>
              <a:rPr lang="el-GR" sz="3200">
                <a:latin typeface="Trebuchet MS (Επικεφαλίδες)"/>
              </a:rPr>
              <a:t>σε μια ομάδα;</a:t>
            </a:r>
            <a:endParaRPr lang="el-GR" sz="3200">
              <a:latin typeface="Trebuchet MS (Επικεφαλίδες)"/>
            </a:endParaRPr>
          </a:p>
        </p:txBody>
      </p:sp>
      <p:sp>
        <p:nvSpPr>
          <p:cNvPr id="5" name="Θέση κειμένου 4"/>
          <p:cNvSpPr>
            <a:spLocks noGrp="1"/>
          </p:cNvSpPr>
          <p:nvPr>
            <p:ph type="body" idx="1"/>
          </p:nvPr>
        </p:nvSpPr>
        <p:spPr>
          <a:xfrm>
            <a:off x="543761" y="2004646"/>
            <a:ext cx="5212080" cy="1127415"/>
          </a:xfrm>
        </p:spPr>
        <p:txBody>
          <a:bodyPr>
            <a:normAutofit/>
          </a:bodyPr>
          <a:lstStyle/>
          <a:p>
            <a:r>
              <a:rPr lang="el-GR" cap="none" err="1"/>
              <a:t>Συμφωνα</a:t>
            </a:r>
            <a:r>
              <a:rPr lang="el-GR" cap="none"/>
              <a:t> με τη βιβλιογραφία των</a:t>
            </a:r>
            <a:r>
              <a:rPr lang="el-GR"/>
              <a:t> </a:t>
            </a:r>
            <a:r>
              <a:rPr lang="el-GR" cap="none" err="1"/>
              <a:t>Corey</a:t>
            </a:r>
            <a:r>
              <a:rPr lang="el-GR" cap="none"/>
              <a:t> και </a:t>
            </a:r>
            <a:r>
              <a:rPr lang="el-GR" cap="none" err="1"/>
              <a:t>Corey</a:t>
            </a:r>
            <a:r>
              <a:rPr lang="el-GR" cap="none"/>
              <a:t> (2014)</a:t>
            </a:r>
            <a:endParaRPr lang="el-GR" cap="none"/>
          </a:p>
          <a:p>
            <a:endParaRPr lang="el-GR"/>
          </a:p>
        </p:txBody>
      </p:sp>
      <p:sp>
        <p:nvSpPr>
          <p:cNvPr id="13" name="Θέση περιεχομένου 12"/>
          <p:cNvSpPr>
            <a:spLocks noGrp="1"/>
          </p:cNvSpPr>
          <p:nvPr>
            <p:ph sz="half" idx="2"/>
          </p:nvPr>
        </p:nvSpPr>
        <p:spPr>
          <a:xfrm>
            <a:off x="660993" y="3251105"/>
            <a:ext cx="5212080" cy="3191256"/>
          </a:xfrm>
        </p:spPr>
        <p:txBody>
          <a:bodyPr>
            <a:normAutofit lnSpcReduction="10000"/>
          </a:bodyPr>
          <a:lstStyle/>
          <a:p>
            <a:pPr>
              <a:buFont typeface="Wingdings" panose="05000000000000000000" pitchFamily="2" charset="2"/>
              <a:buChar char="§"/>
            </a:pPr>
            <a:r>
              <a:rPr lang="el-GR"/>
              <a:t>Η ανατροφοδότηση πρέπει να είναι επίκαιρη, σαφής και όχι τιμωρητική</a:t>
            </a:r>
            <a:r>
              <a:rPr lang="en-GB"/>
              <a:t>.</a:t>
            </a:r>
            <a:endParaRPr lang="el-GR"/>
          </a:p>
          <a:p>
            <a:pPr>
              <a:buFont typeface="Wingdings" panose="05000000000000000000" pitchFamily="2" charset="2"/>
              <a:buChar char="§"/>
            </a:pPr>
            <a:r>
              <a:rPr lang="el-GR"/>
              <a:t>Ανατροφοδότηση για συγκεκριμένη συμπεριφορά</a:t>
            </a:r>
            <a:r>
              <a:rPr lang="en-GB"/>
              <a:t>.</a:t>
            </a:r>
            <a:endParaRPr lang="el-GR"/>
          </a:p>
          <a:p>
            <a:pPr>
              <a:buFont typeface="Wingdings" panose="05000000000000000000" pitchFamily="2" charset="2"/>
              <a:buChar char="§"/>
            </a:pPr>
            <a:r>
              <a:rPr lang="el-GR"/>
              <a:t>Περιγραφή αρνητικής επίδρασης μιας συγκεκριμένης συμπεριφοράς</a:t>
            </a:r>
            <a:r>
              <a:rPr lang="en-GB"/>
              <a:t>.</a:t>
            </a:r>
            <a:endParaRPr lang="el-GR"/>
          </a:p>
        </p:txBody>
      </p:sp>
      <p:pic>
        <p:nvPicPr>
          <p:cNvPr id="11" name="Εικόνα 10"/>
          <p:cNvPicPr>
            <a:picLocks noChangeAspect="1"/>
          </p:cNvPicPr>
          <p:nvPr/>
        </p:nvPicPr>
        <p:blipFill>
          <a:blip r:embed="rId1"/>
          <a:stretch>
            <a:fillRect/>
          </a:stretch>
        </p:blipFill>
        <p:spPr>
          <a:xfrm>
            <a:off x="6589014" y="2965448"/>
            <a:ext cx="5602986" cy="3125221"/>
          </a:xfrm>
          <a:prstGeom prst="rect">
            <a:avLst/>
          </a:prstGeom>
          <a:solidFill>
            <a:srgbClr val="F7ECBD"/>
          </a:solid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pPr algn="ctr"/>
            <a:r>
              <a:rPr lang="el-GR" sz="3600" b="1">
                <a:solidFill>
                  <a:schemeClr val="accent1">
                    <a:lumMod val="49000"/>
                  </a:schemeClr>
                </a:solidFill>
                <a:latin typeface="Calibri" panose="020F0502020204030204"/>
                <a:ea typeface="Calibri" panose="020F0502020204030204"/>
                <a:cs typeface="Calibri" panose="020F0502020204030204"/>
              </a:rPr>
              <a:t>Η  Κάθαρση και το Γνωσιακό Στοιχείο </a:t>
            </a:r>
            <a:endParaRPr lang="el-GR" sz="3600">
              <a:solidFill>
                <a:schemeClr val="accent1">
                  <a:lumMod val="49000"/>
                </a:schemeClr>
              </a:solidFill>
            </a:endParaRPr>
          </a:p>
        </p:txBody>
      </p:sp>
      <p:sp>
        <p:nvSpPr>
          <p:cNvPr id="3" name="Θέση περιεχομένου 2"/>
          <p:cNvSpPr>
            <a:spLocks noGrp="1"/>
          </p:cNvSpPr>
          <p:nvPr>
            <p:ph idx="1"/>
          </p:nvPr>
        </p:nvSpPr>
        <p:spPr/>
        <p:txBody>
          <a:bodyPr vert="horz" lIns="91440" tIns="45720" rIns="91440" bIns="45720" rtlCol="0" anchor="t">
            <a:noAutofit/>
          </a:bodyPr>
          <a:lstStyle/>
          <a:p>
            <a:pPr algn="just"/>
            <a:endParaRPr lang="el-GR" sz="1200" b="1">
              <a:latin typeface="Calibri" panose="020F0502020204030204"/>
              <a:ea typeface="Calibri" panose="020F0502020204030204"/>
              <a:cs typeface="Calibri" panose="020F0502020204030204"/>
            </a:endParaRPr>
          </a:p>
          <a:p>
            <a:pPr marL="0" indent="0" algn="just">
              <a:buNone/>
            </a:pPr>
            <a:endParaRPr lang="el-GR"/>
          </a:p>
          <a:p>
            <a:pPr algn="just"/>
            <a:r>
              <a:rPr lang="el-GR" sz="2400" dirty="0">
                <a:solidFill>
                  <a:schemeClr val="accent3">
                    <a:lumMod val="49000"/>
                  </a:schemeClr>
                </a:solidFill>
                <a:latin typeface="Calibri" panose="020F0502020204030204"/>
                <a:ea typeface="Calibri" panose="020F0502020204030204"/>
                <a:cs typeface="Calibri" panose="020F0502020204030204"/>
              </a:rPr>
              <a:t>Η έκφραση καταπιεσμένων συναισθημάτων μπορεί να είναι θεραπευτική, καθώς δίνει την ευκαιρία σε απειλητικά και επώδυνα συναισθήματα να έρθουν στην επιφάνεια ανακουφίζοντας εντάσεις και υψηλή πίεση. </a:t>
            </a:r>
            <a:endParaRPr lang="el-GR" sz="2400">
              <a:solidFill>
                <a:schemeClr val="accent3">
                  <a:lumMod val="49000"/>
                </a:schemeClr>
              </a:solidFill>
              <a:latin typeface="Aptos" panose="02110004020202020204"/>
              <a:ea typeface="Calibri" panose="020F0502020204030204"/>
              <a:cs typeface="Calibri" panose="020F0502020204030204"/>
            </a:endParaRPr>
          </a:p>
          <a:p>
            <a:pPr algn="just"/>
            <a:r>
              <a:rPr lang="el-GR" sz="2400" dirty="0">
                <a:solidFill>
                  <a:schemeClr val="accent3">
                    <a:lumMod val="49000"/>
                  </a:schemeClr>
                </a:solidFill>
                <a:latin typeface="Calibri" panose="020F0502020204030204"/>
                <a:ea typeface="Calibri" panose="020F0502020204030204"/>
                <a:cs typeface="Calibri" panose="020F0502020204030204"/>
              </a:rPr>
              <a:t>Αυτή η συναισθηματική αποφόρτιση παίζει σημαντικό ρόλο σε πολλές ομάδες, και διευκολύνει την εδραίωση της εμπιστοσύνης και αποδοχής. </a:t>
            </a:r>
            <a:endParaRPr lang="el-GR" sz="2400">
              <a:solidFill>
                <a:schemeClr val="accent3">
                  <a:lumMod val="49000"/>
                </a:schemeClr>
              </a:solidFill>
              <a:latin typeface="Aptos" panose="02110004020202020204"/>
              <a:ea typeface="Calibri" panose="020F0502020204030204"/>
              <a:cs typeface="Calibri" panose="020F0502020204030204"/>
            </a:endParaRPr>
          </a:p>
          <a:p>
            <a:pPr algn="just"/>
            <a:r>
              <a:rPr lang="el-GR" sz="2400" dirty="0">
                <a:solidFill>
                  <a:schemeClr val="accent3">
                    <a:lumMod val="49000"/>
                  </a:schemeClr>
                </a:solidFill>
                <a:latin typeface="Calibri" panose="020F0502020204030204"/>
                <a:ea typeface="Calibri" panose="020F0502020204030204"/>
                <a:cs typeface="Calibri" panose="020F0502020204030204"/>
              </a:rPr>
              <a:t>Τα μέλη πρέπει να μάθουν να ελέγχουν τα συναισθήματά τους και να </a:t>
            </a:r>
            <a:r>
              <a:rPr lang="el-GR" sz="2400" err="1">
                <a:solidFill>
                  <a:schemeClr val="accent3">
                    <a:lumMod val="49000"/>
                  </a:schemeClr>
                </a:solidFill>
                <a:latin typeface="Calibri" panose="020F0502020204030204"/>
                <a:ea typeface="Calibri" panose="020F0502020204030204"/>
                <a:cs typeface="Calibri" panose="020F0502020204030204"/>
              </a:rPr>
              <a:t>καταλαβουν</a:t>
            </a:r>
            <a:r>
              <a:rPr lang="el-GR" sz="2400" dirty="0">
                <a:solidFill>
                  <a:schemeClr val="accent3">
                    <a:lumMod val="49000"/>
                  </a:schemeClr>
                </a:solidFill>
                <a:latin typeface="Calibri" panose="020F0502020204030204"/>
                <a:ea typeface="Calibri" panose="020F0502020204030204"/>
                <a:cs typeface="Calibri" panose="020F0502020204030204"/>
              </a:rPr>
              <a:t> το λόγο για τον οποίο ήταν καταπιεσμένα αυτά τα συναισθήματα.</a:t>
            </a:r>
            <a:endParaRPr lang="el-GR" sz="2400">
              <a:solidFill>
                <a:schemeClr val="accent3">
                  <a:lumMod val="49000"/>
                </a:schemeClr>
              </a:solidFill>
              <a:latin typeface="Aptos" panose="02110004020202020204"/>
              <a:ea typeface="Calibri" panose="020F0502020204030204"/>
              <a:cs typeface="Calibri" panose="020F0502020204030204"/>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p:cNvSpPr>
            <a:spLocks noGrp="1" noRot="1" noChangeAspect="1" noMove="1" noResize="1" noEditPoints="1" noAdjustHandles="1" noChangeArrowheads="1" noChangeShapeType="1" noTextEdit="1"/>
          </p:cNvSpPr>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Grandview Display"/>
              <a:ea typeface="+mn-ea"/>
              <a:cs typeface="+mn-cs"/>
            </a:endParaRPr>
          </a:p>
        </p:txBody>
      </p:sp>
      <p:pic>
        <p:nvPicPr>
          <p:cNvPr id="4" name="Εικόνα 3" descr="Εικόνα που περιέχει άτομο, ανθρώπινο πρόσωπο, ρουχισμός, εσωτερικός χώρος&#10;&#10;Το περιεχόμενο που δημιουργείται από τεχνητή νοημοσύνη μπορεί να μην είναι σωστό."/>
          <p:cNvPicPr>
            <a:picLocks noChangeAspect="1"/>
          </p:cNvPicPr>
          <p:nvPr/>
        </p:nvPicPr>
        <p:blipFill>
          <a:blip r:embed="rId1"/>
          <a:srcRect l="10498" r="1" b="1"/>
          <a:stretch>
            <a:fillRect/>
          </a:stretch>
        </p:blipFill>
        <p:spPr>
          <a:xfrm>
            <a:off x="1" y="2613892"/>
            <a:ext cx="4946906" cy="3689359"/>
          </a:xfrm>
          <a:prstGeom prst="rect">
            <a:avLst/>
          </a:prstGeom>
        </p:spPr>
      </p:pic>
      <p:cxnSp>
        <p:nvCxnSpPr>
          <p:cNvPr id="11" name="Straight Connector 10"/>
          <p:cNvCxnSpPr>
            <a:cxnSpLocks noGrp="1" noRot="1" noChangeAspect="1" noMove="1" noResize="1" noEditPoints="1" noAdjustHandles="1" noChangeArrowheads="1" noChangeShapeType="1"/>
          </p:cNvCxnSpPr>
          <p:nvPr/>
        </p:nvCxnSpPr>
        <p:spPr>
          <a:xfrm flipV="1">
            <a:off x="0" y="6274446"/>
            <a:ext cx="4946904" cy="1"/>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2" name="Τίτλος 1"/>
          <p:cNvSpPr>
            <a:spLocks noGrp="1"/>
          </p:cNvSpPr>
          <p:nvPr>
            <p:ph type="title"/>
          </p:nvPr>
        </p:nvSpPr>
        <p:spPr>
          <a:xfrm>
            <a:off x="640080" y="914401"/>
            <a:ext cx="4306824" cy="1477817"/>
          </a:xfrm>
        </p:spPr>
        <p:txBody>
          <a:bodyPr>
            <a:normAutofit/>
          </a:bodyPr>
          <a:lstStyle/>
          <a:p>
            <a:pPr>
              <a:lnSpc>
                <a:spcPct val="90000"/>
              </a:lnSpc>
            </a:pPr>
            <a:br>
              <a:rPr lang="el-GR" sz="3400" dirty="0"/>
            </a:br>
            <a:r>
              <a:rPr lang="el-GR" sz="3400" dirty="0"/>
              <a:t>Μελέτη περίπτωσης </a:t>
            </a:r>
            <a:endParaRPr lang="el-GR" sz="3400" dirty="0"/>
          </a:p>
        </p:txBody>
      </p:sp>
      <p:sp>
        <p:nvSpPr>
          <p:cNvPr id="3" name="Θέση περιεχομένου 2"/>
          <p:cNvSpPr>
            <a:spLocks noGrp="1"/>
          </p:cNvSpPr>
          <p:nvPr>
            <p:ph idx="1"/>
          </p:nvPr>
        </p:nvSpPr>
        <p:spPr>
          <a:xfrm>
            <a:off x="5054020" y="438041"/>
            <a:ext cx="6672931" cy="5865210"/>
          </a:xfrm>
        </p:spPr>
        <p:txBody>
          <a:bodyPr vert="horz" lIns="91440" tIns="45720" rIns="91440" bIns="45720" rtlCol="0" anchor="t">
            <a:noAutofit/>
          </a:bodyPr>
          <a:lstStyle/>
          <a:p>
            <a:pPr marL="0" indent="0">
              <a:lnSpc>
                <a:spcPct val="110000"/>
              </a:lnSpc>
              <a:buNone/>
            </a:pPr>
            <a:r>
              <a:rPr lang="el-GR" sz="1400" b="1" i="1" dirty="0">
                <a:latin typeface="Calibri" panose="020F0502020204030204"/>
                <a:ea typeface="Calibri" panose="020F0502020204030204"/>
                <a:cs typeface="Calibri" panose="020F0502020204030204"/>
              </a:rPr>
              <a:t> Παράδειγμα </a:t>
            </a:r>
            <a:endParaRPr lang="el-GR" sz="1400" dirty="0">
              <a:latin typeface="Grandview Display"/>
              <a:ea typeface="Calibri" panose="020F0502020204030204"/>
              <a:cs typeface="Calibri" panose="020F0502020204030204"/>
            </a:endParaRPr>
          </a:p>
          <a:p>
            <a:pPr marL="0" indent="0">
              <a:lnSpc>
                <a:spcPct val="110000"/>
              </a:lnSpc>
              <a:buNone/>
            </a:pPr>
            <a:r>
              <a:rPr lang="el-GR" sz="1400" b="1" i="1" dirty="0">
                <a:latin typeface="Calibri" panose="020F0502020204030204"/>
                <a:ea typeface="Calibri" panose="020F0502020204030204"/>
                <a:cs typeface="Calibri" panose="020F0502020204030204"/>
              </a:rPr>
              <a:t>Ανακατάταξη παλαιότερων τρόπων ερμηνείας γεγονότων και αντιδράσεων </a:t>
            </a:r>
            <a:endParaRPr lang="el-GR" sz="1400">
              <a:latin typeface="Grandview Display"/>
              <a:ea typeface="Calibri" panose="020F0502020204030204"/>
              <a:cs typeface="Calibri" panose="020F0502020204030204"/>
            </a:endParaRPr>
          </a:p>
          <a:p>
            <a:pPr marL="0" indent="0">
              <a:lnSpc>
                <a:spcPct val="110000"/>
              </a:lnSpc>
              <a:buNone/>
            </a:pPr>
            <a:r>
              <a:rPr lang="el-GR" sz="1400" b="1" i="1" dirty="0">
                <a:latin typeface="Calibri" panose="020F0502020204030204"/>
                <a:ea typeface="Calibri" panose="020F0502020204030204"/>
                <a:cs typeface="Calibri" panose="020F0502020204030204"/>
              </a:rPr>
              <a:t>και υιοθέτηση νέων πιο λειτουργικών τρόπων σκέψης.</a:t>
            </a:r>
            <a:endParaRPr lang="el-GR" sz="1400" dirty="0"/>
          </a:p>
          <a:p>
            <a:pPr>
              <a:lnSpc>
                <a:spcPct val="110000"/>
              </a:lnSpc>
            </a:pPr>
            <a:endParaRPr lang="el-GR" sz="1400" dirty="0"/>
          </a:p>
          <a:p>
            <a:pPr>
              <a:lnSpc>
                <a:spcPct val="110000"/>
              </a:lnSpc>
            </a:pPr>
            <a:r>
              <a:rPr lang="el-GR" sz="1400" i="1" dirty="0">
                <a:latin typeface="Calibri" panose="020F0502020204030204"/>
                <a:ea typeface="Calibri" panose="020F0502020204030204"/>
                <a:cs typeface="Calibri" panose="020F0502020204030204"/>
              </a:rPr>
              <a:t>Ο </a:t>
            </a:r>
            <a:r>
              <a:rPr lang="el-GR" sz="1400" i="1" dirty="0" err="1">
                <a:latin typeface="Calibri" panose="020F0502020204030204"/>
                <a:ea typeface="Calibri" panose="020F0502020204030204"/>
                <a:cs typeface="Calibri" panose="020F0502020204030204"/>
              </a:rPr>
              <a:t>Μάνος,αρχικά</a:t>
            </a:r>
            <a:r>
              <a:rPr lang="el-GR" sz="1400" i="1" dirty="0">
                <a:latin typeface="Calibri" panose="020F0502020204030204"/>
                <a:ea typeface="Calibri" panose="020F0502020204030204"/>
                <a:cs typeface="Calibri" panose="020F0502020204030204"/>
              </a:rPr>
              <a:t>,  αισθάνθηκε πολύ καλύτερα μετά από ένα έντονο ξέσπασμα σχετικά με την σχέση με τον πατέρα του </a:t>
            </a:r>
            <a:endParaRPr lang="el-GR" sz="1400">
              <a:latin typeface="Grandview Display"/>
              <a:ea typeface="Calibri" panose="020F0502020204030204"/>
              <a:cs typeface="Calibri" panose="020F0502020204030204"/>
            </a:endParaRPr>
          </a:p>
          <a:p>
            <a:pPr>
              <a:lnSpc>
                <a:spcPct val="110000"/>
              </a:lnSpc>
            </a:pPr>
            <a:r>
              <a:rPr lang="el-GR" sz="1400" i="1" dirty="0">
                <a:latin typeface="Calibri" panose="020F0502020204030204"/>
                <a:ea typeface="Calibri" panose="020F0502020204030204"/>
                <a:cs typeface="Calibri" panose="020F0502020204030204"/>
              </a:rPr>
              <a:t>στην συνέχεια και αφού ηρέμισε, προσπάθησε να υποτιμήσει το γεγονός λέγοντας ότι και αυτός και ο πατέρας είναι πια αρκετά μεγάλοι για να αλλάξου και ότι μάλλον άδικα αναστατώνεται. </a:t>
            </a:r>
            <a:endParaRPr lang="el-GR" sz="1400">
              <a:latin typeface="Grandview Display"/>
              <a:ea typeface="Calibri" panose="020F0502020204030204"/>
              <a:cs typeface="Calibri" panose="020F0502020204030204"/>
            </a:endParaRPr>
          </a:p>
          <a:p>
            <a:pPr>
              <a:lnSpc>
                <a:spcPct val="110000"/>
              </a:lnSpc>
            </a:pPr>
            <a:r>
              <a:rPr lang="el-GR" sz="1400" i="1" dirty="0">
                <a:latin typeface="Calibri" panose="020F0502020204030204"/>
                <a:ea typeface="Calibri" panose="020F0502020204030204"/>
                <a:cs typeface="Calibri" panose="020F0502020204030204"/>
              </a:rPr>
              <a:t>Ο θεραπευτής προσπάθησε να φέρει στην προσοχή του Μάνο ότι αυτό το ξέσπασμα μπορεί να του μάθει πολλά πράγματα.  </a:t>
            </a:r>
            <a:endParaRPr lang="el-GR" sz="1400">
              <a:latin typeface="Grandview Display"/>
              <a:ea typeface="Calibri" panose="020F0502020204030204"/>
              <a:cs typeface="Calibri" panose="020F0502020204030204"/>
            </a:endParaRPr>
          </a:p>
          <a:p>
            <a:pPr>
              <a:lnSpc>
                <a:spcPct val="110000"/>
              </a:lnSpc>
            </a:pPr>
            <a:r>
              <a:rPr lang="el-GR" sz="1400" i="1" dirty="0">
                <a:latin typeface="Calibri" panose="020F0502020204030204"/>
                <a:ea typeface="Calibri" panose="020F0502020204030204"/>
                <a:cs typeface="Calibri" panose="020F0502020204030204"/>
              </a:rPr>
              <a:t>Πρώτα από όλα να συνειδητοποιήσει όλο αυτό τον καταπιεσμένο θυμό για τον πατέρα του, ότι η σχέση τους πάντα θα έχει στοιχεία αγάπης και έντασης, και ότι ναι μεν είναι μάλλον αργά για τον </a:t>
            </a:r>
            <a:r>
              <a:rPr lang="el-GR" sz="1400" i="1" dirty="0" err="1">
                <a:latin typeface="Calibri" panose="020F0502020204030204"/>
                <a:ea typeface="Calibri" panose="020F0502020204030204"/>
                <a:cs typeface="Calibri" panose="020F0502020204030204"/>
              </a:rPr>
              <a:t>εβδομηντάχρονο</a:t>
            </a:r>
            <a:r>
              <a:rPr lang="el-GR" sz="1400" i="1" dirty="0">
                <a:latin typeface="Calibri" panose="020F0502020204030204"/>
                <a:ea typeface="Calibri" panose="020F0502020204030204"/>
                <a:cs typeface="Calibri" panose="020F0502020204030204"/>
              </a:rPr>
              <a:t> πατέρα του να αλλάξει, ό ίδιος, όμως, μπορεί να του πει πολλά από τα όσα έκρυβε μέσα του τόσα χρόνια ή να βρει νέους τρόπους σχέσης με τον πατέρα του. </a:t>
            </a:r>
            <a:endParaRPr lang="el-GR" sz="1400">
              <a:latin typeface="Grandview Display"/>
              <a:ea typeface="Calibri" panose="020F0502020204030204"/>
              <a:cs typeface="Calibri" panose="020F0502020204030204"/>
            </a:endParaRPr>
          </a:p>
          <a:p>
            <a:pPr>
              <a:lnSpc>
                <a:spcPct val="110000"/>
              </a:lnSpc>
            </a:pPr>
            <a:r>
              <a:rPr lang="el-GR" sz="1400" i="1" dirty="0">
                <a:latin typeface="Calibri" panose="020F0502020204030204"/>
                <a:ea typeface="Calibri" panose="020F0502020204030204"/>
                <a:cs typeface="Calibri" panose="020F0502020204030204"/>
              </a:rPr>
              <a:t>Όσο σημαντικό ήταν για τον Μάνο να εκφράσει όλα αυτά τα συναισθήματα, άλλο τόσο σημαντικό ήταν στην συνέχεια να τα καταλάβει και να διερευνήσει νέους τρόπους για να προστατεύσει τον εαυτό του και για να βελτιώσει ίσως αυτή τη</a:t>
            </a:r>
            <a:r>
              <a:rPr lang="el-GR" sz="1800" i="1" dirty="0">
                <a:latin typeface="Calibri" panose="020F0502020204030204"/>
                <a:ea typeface="Calibri" panose="020F0502020204030204"/>
                <a:cs typeface="Calibri" panose="020F0502020204030204"/>
              </a:rPr>
              <a:t> </a:t>
            </a:r>
            <a:r>
              <a:rPr lang="el-GR" sz="1400" i="1" dirty="0">
                <a:latin typeface="Calibri" panose="020F0502020204030204"/>
                <a:ea typeface="Calibri" panose="020F0502020204030204"/>
                <a:cs typeface="Calibri" panose="020F0502020204030204"/>
              </a:rPr>
              <a:t>σχέση.</a:t>
            </a:r>
            <a:endParaRPr lang="el-GR" sz="1400"/>
          </a:p>
          <a:p>
            <a:pPr>
              <a:lnSpc>
                <a:spcPct val="110000"/>
              </a:lnSpc>
            </a:pPr>
            <a:endParaRPr lang="el-GR" sz="13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pPr algn="ctr"/>
            <a:r>
              <a:rPr lang="el-GR" sz="3600" b="1">
                <a:solidFill>
                  <a:schemeClr val="accent1">
                    <a:lumMod val="49000"/>
                  </a:schemeClr>
                </a:solidFill>
                <a:latin typeface="Calibri" panose="020F0502020204030204"/>
                <a:ea typeface="Calibri" panose="020F0502020204030204"/>
                <a:cs typeface="Calibri" panose="020F0502020204030204"/>
              </a:rPr>
              <a:t>Ενδείξεις σχετικές με το παραγωγικό κλίμα της Ομάδας</a:t>
            </a:r>
            <a:endParaRPr lang="el-GR" sz="3600">
              <a:solidFill>
                <a:schemeClr val="accent1">
                  <a:lumMod val="49000"/>
                </a:schemeClr>
              </a:solidFill>
            </a:endParaRPr>
          </a:p>
        </p:txBody>
      </p:sp>
      <p:sp>
        <p:nvSpPr>
          <p:cNvPr id="4" name="Θέση περιεχομένου 3"/>
          <p:cNvSpPr>
            <a:spLocks noGrp="1"/>
          </p:cNvSpPr>
          <p:nvPr>
            <p:ph idx="1"/>
          </p:nvPr>
        </p:nvSpPr>
        <p:spPr>
          <a:xfrm>
            <a:off x="838200" y="1465220"/>
            <a:ext cx="10515600" cy="4711743"/>
          </a:xfrm>
        </p:spPr>
        <p:txBody>
          <a:bodyPr vert="horz" lIns="91440" tIns="45720" rIns="91440" bIns="45720" rtlCol="0" anchor="t">
            <a:normAutofit/>
          </a:bodyPr>
          <a:lstStyle/>
          <a:p>
            <a:r>
              <a:rPr lang="el-GR">
                <a:solidFill>
                  <a:schemeClr val="accent3">
                    <a:lumMod val="49000"/>
                  </a:schemeClr>
                </a:solidFill>
              </a:rPr>
              <a:t>Ενδιαφέρον των μελών μεταξύ τους</a:t>
            </a:r>
            <a:endParaRPr lang="el-GR">
              <a:solidFill>
                <a:schemeClr val="accent3">
                  <a:lumMod val="49000"/>
                </a:schemeClr>
              </a:solidFill>
            </a:endParaRPr>
          </a:p>
          <a:p>
            <a:r>
              <a:rPr lang="el-GR">
                <a:solidFill>
                  <a:schemeClr val="accent3">
                    <a:lumMod val="49000"/>
                  </a:schemeClr>
                </a:solidFill>
              </a:rPr>
              <a:t>Κατανόηση συμπεριφοράς</a:t>
            </a:r>
            <a:endParaRPr lang="el-GR">
              <a:solidFill>
                <a:schemeClr val="accent3">
                  <a:lumMod val="49000"/>
                </a:schemeClr>
              </a:solidFill>
            </a:endParaRPr>
          </a:p>
          <a:p>
            <a:r>
              <a:rPr lang="el-GR">
                <a:solidFill>
                  <a:schemeClr val="accent3">
                    <a:lumMod val="49000"/>
                  </a:schemeClr>
                </a:solidFill>
              </a:rPr>
              <a:t>Αποφυγή ανατγωνιστικών θεμάτων </a:t>
            </a:r>
            <a:endParaRPr lang="el-GR">
              <a:solidFill>
                <a:schemeClr val="accent3">
                  <a:lumMod val="49000"/>
                </a:schemeClr>
              </a:solidFill>
            </a:endParaRPr>
          </a:p>
          <a:p>
            <a:r>
              <a:rPr lang="el-GR" dirty="0">
                <a:solidFill>
                  <a:schemeClr val="accent3">
                    <a:lumMod val="49000"/>
                  </a:schemeClr>
                </a:solidFill>
              </a:rPr>
              <a:t>Μειωμένος Βαθμός </a:t>
            </a:r>
            <a:r>
              <a:rPr lang="el-GR" dirty="0" err="1">
                <a:solidFill>
                  <a:schemeClr val="accent3">
                    <a:lumMod val="49000"/>
                  </a:schemeClr>
                </a:solidFill>
              </a:rPr>
              <a:t>εξαρτησης</a:t>
            </a:r>
            <a:r>
              <a:rPr lang="el-GR" dirty="0">
                <a:solidFill>
                  <a:schemeClr val="accent3">
                    <a:lumMod val="49000"/>
                  </a:schemeClr>
                </a:solidFill>
              </a:rPr>
              <a:t> από το συντονιστή</a:t>
            </a:r>
            <a:endParaRPr lang="el-GR" dirty="0">
              <a:solidFill>
                <a:schemeClr val="accent3">
                  <a:lumMod val="49000"/>
                </a:schemeClr>
              </a:solidFill>
            </a:endParaRPr>
          </a:p>
          <a:p>
            <a:r>
              <a:rPr lang="el-GR">
                <a:solidFill>
                  <a:schemeClr val="accent3">
                    <a:lumMod val="49000"/>
                  </a:schemeClr>
                </a:solidFill>
              </a:rPr>
              <a:t>Λιγότερη Ένταση ανάμεσα στα μέλη</a:t>
            </a:r>
            <a:endParaRPr lang="el-GR">
              <a:solidFill>
                <a:schemeClr val="accent3">
                  <a:lumMod val="49000"/>
                </a:schemeClr>
              </a:solidFill>
            </a:endParaRPr>
          </a:p>
          <a:p>
            <a:r>
              <a:rPr lang="el-GR">
                <a:solidFill>
                  <a:schemeClr val="accent3">
                    <a:lumMod val="49000"/>
                  </a:schemeClr>
                </a:solidFill>
              </a:rPr>
              <a:t>Πρόκληση  θετικής αντίδρασης</a:t>
            </a:r>
            <a:endParaRPr lang="el-GR">
              <a:solidFill>
                <a:schemeClr val="accent3">
                  <a:lumMod val="49000"/>
                </a:schemeClr>
              </a:solidFill>
            </a:endParaRPr>
          </a:p>
          <a:p>
            <a:r>
              <a:rPr lang="el-GR">
                <a:solidFill>
                  <a:schemeClr val="accent3">
                    <a:lumMod val="49000"/>
                  </a:schemeClr>
                </a:solidFill>
              </a:rPr>
              <a:t>Εμπιστοσύνη</a:t>
            </a:r>
            <a:endParaRPr lang="el-GR">
              <a:solidFill>
                <a:schemeClr val="accent3">
                  <a:lumMod val="49000"/>
                </a:schemeClr>
              </a:solidFill>
            </a:endParaRPr>
          </a:p>
          <a:p>
            <a:r>
              <a:rPr lang="el-GR">
                <a:solidFill>
                  <a:schemeClr val="accent3">
                    <a:lumMod val="49000"/>
                  </a:schemeClr>
                </a:solidFill>
              </a:rPr>
              <a:t>Προστασία απορρήτου</a:t>
            </a:r>
            <a:endParaRPr lang="el-GR">
              <a:solidFill>
                <a:schemeClr val="accent3">
                  <a:lumMod val="49000"/>
                </a:schemeClr>
              </a:solidFill>
            </a:endParaRPr>
          </a:p>
          <a:p>
            <a:r>
              <a:rPr lang="el-GR">
                <a:solidFill>
                  <a:schemeClr val="accent3">
                    <a:lumMod val="49000"/>
                  </a:schemeClr>
                </a:solidFill>
              </a:rPr>
              <a:t>Λιγότερο άγχος</a:t>
            </a:r>
            <a:endParaRPr lang="el-GR">
              <a:solidFill>
                <a:schemeClr val="accent3">
                  <a:lumMod val="49000"/>
                </a:schemeClr>
              </a:solidFill>
            </a:endParaRPr>
          </a:p>
          <a:p>
            <a:endParaRPr lang="el-G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225040" y="212725"/>
            <a:ext cx="6363335" cy="2331720"/>
          </a:xfrm>
        </p:spPr>
        <p:txBody>
          <a:bodyPr>
            <a:normAutofit/>
          </a:bodyPr>
          <a:lstStyle/>
          <a:p>
            <a:pPr algn="just"/>
            <a:r>
              <a:rPr lang="en-US" sz="1200" b="1">
                <a:latin typeface="Times New Roman" panose="02020603050405020304"/>
                <a:cs typeface="Times New Roman" panose="02020603050405020304"/>
              </a:rPr>
              <a:t>Ε</a:t>
            </a:r>
            <a:r>
              <a:rPr lang="en-US" sz="1800" b="1">
                <a:latin typeface="Times New Roman" panose="02020603050405020304"/>
                <a:cs typeface="Times New Roman" panose="02020603050405020304"/>
              </a:rPr>
              <a:t>ρωτηματολόγιο Κλίματος της Ομάδας – Συντομευμένη έκδοση</a:t>
            </a:r>
            <a:endParaRPr lang="el-GR" sz="1800"/>
          </a:p>
          <a:p>
            <a:pPr algn="just"/>
            <a:r>
              <a:rPr lang="en-US" sz="1800" dirty="0">
                <a:latin typeface="Times New Roman" panose="02020603050405020304"/>
                <a:cs typeface="Times New Roman" panose="02020603050405020304"/>
              </a:rPr>
              <a:t>Διάβασε την κάθε πρόταση προσεκτικά και καθώς απαντάς, </a:t>
            </a:r>
            <a:endParaRPr lang="el-GR" sz="1800" dirty="0"/>
          </a:p>
          <a:p>
            <a:pPr algn="just"/>
            <a:r>
              <a:rPr lang="en-US" sz="1800" dirty="0">
                <a:latin typeface="Times New Roman" panose="02020603050405020304"/>
                <a:cs typeface="Times New Roman" panose="02020603050405020304"/>
              </a:rPr>
              <a:t>σκέψου πώς ήταν </a:t>
            </a:r>
            <a:r>
              <a:rPr lang="en-US" sz="1800" u="sng" dirty="0">
                <a:latin typeface="Times New Roman" panose="02020603050405020304"/>
                <a:cs typeface="Times New Roman" panose="02020603050405020304"/>
              </a:rPr>
              <a:t>όλα</a:t>
            </a:r>
            <a:r>
              <a:rPr lang="en-US" sz="1800" dirty="0">
                <a:latin typeface="Times New Roman" panose="02020603050405020304"/>
                <a:cs typeface="Times New Roman" panose="02020603050405020304"/>
              </a:rPr>
              <a:t> τα μέλη στην ομάδα συνολικά. </a:t>
            </a:r>
            <a:endParaRPr lang="el-GR" sz="1800" dirty="0"/>
          </a:p>
          <a:p>
            <a:pPr algn="just"/>
            <a:r>
              <a:rPr lang="en-US" sz="1800" dirty="0">
                <a:latin typeface="Times New Roman" panose="02020603050405020304"/>
                <a:cs typeface="Times New Roman" panose="02020603050405020304"/>
              </a:rPr>
              <a:t>Για κάθε πρόταση κύκλωσε τον αριθμό που περιγράφει</a:t>
            </a:r>
            <a:endParaRPr lang="el-GR" sz="1800" dirty="0"/>
          </a:p>
          <a:p>
            <a:pPr algn="just"/>
            <a:r>
              <a:rPr lang="en-US" sz="1800" dirty="0">
                <a:latin typeface="Times New Roman" panose="02020603050405020304"/>
                <a:cs typeface="Times New Roman" panose="02020603050405020304"/>
              </a:rPr>
              <a:t> καλύτερα την ομάδα στη διάρκεια της συνάντησης.</a:t>
            </a:r>
            <a:endParaRPr lang="el-GR" sz="1800" dirty="0"/>
          </a:p>
          <a:p>
            <a:endParaRPr lang="el-GR" sz="1800" dirty="0"/>
          </a:p>
        </p:txBody>
      </p:sp>
      <p:pic>
        <p:nvPicPr>
          <p:cNvPr id="7" name="Θέση περιεχομένου 6" descr="Εικόνα που περιέχει κείμενο, ηλεκτρονικές συσκευές, στιγμιότυπο οθόνης, λογισμικό&#10;&#10;Το περιεχόμενο που δημιουργείται από τεχνητή νοημοσύνη μπορεί να μην είναι σωστό."/>
          <p:cNvPicPr>
            <a:picLocks noGrp="1" noChangeAspect="1"/>
          </p:cNvPicPr>
          <p:nvPr>
            <p:ph idx="1"/>
          </p:nvPr>
        </p:nvPicPr>
        <p:blipFill>
          <a:blip r:embed="rId1"/>
          <a:srcRect l="25100" t="22457" r="26675" b="7869"/>
          <a:stretch>
            <a:fillRect/>
          </a:stretch>
        </p:blipFill>
        <p:spPr>
          <a:xfrm>
            <a:off x="555625" y="1220470"/>
            <a:ext cx="10498455" cy="5492750"/>
          </a:xfr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lgn="ctr"/>
            <a:r>
              <a:rPr lang="el-GR" sz="2400" b="1" dirty="0">
                <a:solidFill>
                  <a:schemeClr val="accent1">
                    <a:lumMod val="49000"/>
                  </a:schemeClr>
                </a:solidFill>
                <a:latin typeface="Calibri" panose="020F0502020204030204"/>
                <a:ea typeface="Calibri" panose="020F0502020204030204"/>
                <a:cs typeface="Calibri" panose="020F0502020204030204"/>
              </a:rPr>
              <a:t>Το τελικό στάδιο: η διαπραγμάτευση του αποχωρισμού και </a:t>
            </a:r>
            <a:br>
              <a:rPr lang="el-GR" sz="2400" b="1" dirty="0">
                <a:solidFill>
                  <a:schemeClr val="accent1">
                    <a:lumMod val="49000"/>
                  </a:schemeClr>
                </a:solidFill>
                <a:latin typeface="Calibri" panose="020F0502020204030204"/>
                <a:ea typeface="Calibri" panose="020F0502020204030204"/>
                <a:cs typeface="Calibri" panose="020F0502020204030204"/>
              </a:rPr>
            </a:br>
            <a:r>
              <a:rPr lang="el-GR" sz="2400" b="1" dirty="0">
                <a:solidFill>
                  <a:schemeClr val="accent1">
                    <a:lumMod val="49000"/>
                  </a:schemeClr>
                </a:solidFill>
                <a:latin typeface="Calibri" panose="020F0502020204030204"/>
                <a:ea typeface="Calibri" panose="020F0502020204030204"/>
                <a:cs typeface="Calibri" panose="020F0502020204030204"/>
              </a:rPr>
              <a:t>η οικοδόμηση γεφυρών με επίσημα και ανεπίσημα δίκτυα υποστήριξης</a:t>
            </a:r>
            <a:endParaRPr lang="el-GR" sz="2400">
              <a:solidFill>
                <a:schemeClr val="accent1">
                  <a:lumMod val="49000"/>
                </a:schemeClr>
              </a:solidFill>
            </a:endParaRPr>
          </a:p>
        </p:txBody>
      </p:sp>
      <p:sp>
        <p:nvSpPr>
          <p:cNvPr id="3" name="Θέση περιεχομένου 2"/>
          <p:cNvSpPr>
            <a:spLocks noGrp="1"/>
          </p:cNvSpPr>
          <p:nvPr>
            <p:ph idx="1"/>
          </p:nvPr>
        </p:nvSpPr>
        <p:spPr/>
        <p:txBody>
          <a:bodyPr vert="horz" lIns="91440" tIns="45720" rIns="91440" bIns="45720" rtlCol="0" anchor="t">
            <a:normAutofit/>
          </a:bodyPr>
          <a:lstStyle/>
          <a:p>
            <a:pPr marL="0" indent="0">
              <a:buNone/>
            </a:pPr>
            <a:r>
              <a:rPr lang="el-GR" sz="2400" b="1" u="sng" dirty="0">
                <a:solidFill>
                  <a:schemeClr val="accent3">
                    <a:lumMod val="49000"/>
                  </a:schemeClr>
                </a:solidFill>
                <a:latin typeface="Calibri" panose="020F0502020204030204"/>
                <a:ea typeface="Calibri" panose="020F0502020204030204"/>
                <a:cs typeface="Calibri" panose="020F0502020204030204"/>
              </a:rPr>
              <a:t>Κατά τη διάρκεια μιας ομάδας θεραπείας τα μέλη</a:t>
            </a:r>
            <a:endParaRPr lang="el-GR" sz="2400" b="1" u="sng" dirty="0">
              <a:solidFill>
                <a:schemeClr val="accent3">
                  <a:lumMod val="49000"/>
                </a:schemeClr>
              </a:solidFill>
              <a:latin typeface="Calibri" panose="020F0502020204030204"/>
              <a:ea typeface="Calibri" panose="020F0502020204030204"/>
              <a:cs typeface="Calibri" panose="020F0502020204030204"/>
            </a:endParaRPr>
          </a:p>
          <a:p>
            <a:pPr marL="0" indent="0">
              <a:buNone/>
            </a:pPr>
            <a:endParaRPr lang="el-GR" sz="2000" dirty="0">
              <a:latin typeface="Calibri" panose="020F0502020204030204"/>
              <a:ea typeface="Calibri" panose="020F0502020204030204"/>
              <a:cs typeface="Calibri" panose="020F0502020204030204"/>
            </a:endParaRPr>
          </a:p>
          <a:p>
            <a:r>
              <a:rPr lang="el-GR" sz="2400" dirty="0">
                <a:latin typeface="Calibri" panose="020F0502020204030204"/>
                <a:ea typeface="Calibri" panose="020F0502020204030204"/>
                <a:cs typeface="Calibri" panose="020F0502020204030204"/>
              </a:rPr>
              <a:t>αρχίζουν να υιοθετούν διαφορετικούς τρόπους σκέψης και πιο λειτουργικές συμπεριφορές.</a:t>
            </a:r>
            <a:endParaRPr lang="el-GR" sz="2400" dirty="0">
              <a:latin typeface="Calibri" panose="020F0502020204030204"/>
              <a:ea typeface="Calibri" panose="020F0502020204030204"/>
              <a:cs typeface="Calibri" panose="020F0502020204030204"/>
            </a:endParaRPr>
          </a:p>
          <a:p>
            <a:r>
              <a:rPr lang="el-GR" sz="2400" dirty="0">
                <a:latin typeface="Calibri" panose="020F0502020204030204"/>
                <a:ea typeface="Calibri" panose="020F0502020204030204"/>
                <a:cs typeface="Calibri" panose="020F0502020204030204"/>
              </a:rPr>
              <a:t>Καταλαβαίνουν ότι η ομάδα είναι ένα ασφαλές μέρος.</a:t>
            </a:r>
            <a:endParaRPr lang="el-GR" sz="2400" dirty="0">
              <a:latin typeface="Calibri" panose="020F0502020204030204"/>
              <a:ea typeface="Calibri" panose="020F0502020204030204"/>
              <a:cs typeface="Calibri" panose="020F0502020204030204"/>
            </a:endParaRPr>
          </a:p>
          <a:p>
            <a:r>
              <a:rPr lang="el-GR" sz="2400" dirty="0">
                <a:latin typeface="Calibri" panose="020F0502020204030204"/>
                <a:ea typeface="Calibri" panose="020F0502020204030204"/>
                <a:cs typeface="Calibri" panose="020F0502020204030204"/>
              </a:rPr>
              <a:t> Με την πάροδο του χρόνου κατανοούν τα προβλήματα που τα οδήγησαν στην ομάδα, και αρχίζουν να μιλούν ανοικτά για τα συναισθήματά τους, ως αποτέλεσμα της αλληλεπίδρασης με τα άλλα μέλη. </a:t>
            </a:r>
            <a:endParaRPr lang="el-GR" sz="2400" dirty="0">
              <a:latin typeface="Calibri" panose="020F0502020204030204"/>
              <a:ea typeface="Calibri" panose="020F0502020204030204"/>
              <a:cs typeface="Calibri" panose="020F0502020204030204"/>
            </a:endParaRPr>
          </a:p>
          <a:p>
            <a:endParaRPr lang="el-GR" sz="2400" dirty="0">
              <a:latin typeface="Calibri" panose="020F0502020204030204"/>
              <a:ea typeface="Calibri" panose="020F0502020204030204"/>
              <a:cs typeface="Calibri" panose="020F0502020204030204"/>
            </a:endParaRPr>
          </a:p>
          <a:p>
            <a:pPr marL="1371600" lvl="3" indent="0">
              <a:buNone/>
            </a:pPr>
            <a:r>
              <a:rPr lang="en-US" altLang="en-US" sz="2400" b="1" dirty="0">
                <a:highlight>
                  <a:srgbClr val="FFFF00"/>
                </a:highlight>
                <a:latin typeface="Calibri" panose="020F0502020204030204"/>
                <a:ea typeface="Calibri" panose="020F0502020204030204"/>
                <a:cs typeface="Calibri" panose="020F0502020204030204"/>
              </a:rPr>
              <a:t>https://www.youtube.com/watch?v=ziPuilrd4Xs</a:t>
            </a:r>
            <a:endParaRPr lang="en-US" altLang="en-US" sz="2400" b="1" dirty="0">
              <a:highlight>
                <a:srgbClr val="FFFF00"/>
              </a:highlight>
              <a:latin typeface="Calibri" panose="020F0502020204030204"/>
              <a:ea typeface="Calibri" panose="020F0502020204030204"/>
              <a:cs typeface="Calibri" panose="020F0502020204030204"/>
            </a:endParaRPr>
          </a:p>
          <a:p>
            <a:endParaRPr lang="en-US" altLang="en-US" sz="2400" b="1" dirty="0">
              <a:highlight>
                <a:srgbClr val="FFFF00"/>
              </a:highlight>
              <a:latin typeface="Calibri" panose="020F0502020204030204"/>
              <a:ea typeface="Calibri" panose="020F0502020204030204"/>
              <a:cs typeface="Calibri" panose="020F0502020204030204"/>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pPr algn="ctr"/>
            <a:r>
              <a:rPr lang="el-GR" sz="4000" dirty="0">
                <a:solidFill>
                  <a:srgbClr val="002060"/>
                </a:solidFill>
                <a:latin typeface="Calibri" panose="020F0502020204030204"/>
                <a:ea typeface="Calibri" panose="020F0502020204030204"/>
                <a:cs typeface="Calibri" panose="020F0502020204030204"/>
              </a:rPr>
              <a:t>Το στάδιο λήξης της ομάδας</a:t>
            </a:r>
            <a:br>
              <a:rPr lang="el-GR" sz="4000" dirty="0">
                <a:solidFill>
                  <a:srgbClr val="002060"/>
                </a:solidFill>
                <a:latin typeface="Calibri" panose="020F0502020204030204"/>
                <a:ea typeface="Calibri" panose="020F0502020204030204"/>
                <a:cs typeface="Calibri" panose="020F0502020204030204"/>
              </a:rPr>
            </a:br>
            <a:r>
              <a:rPr lang="el-GR" sz="4000" dirty="0">
                <a:solidFill>
                  <a:srgbClr val="002060"/>
                </a:solidFill>
                <a:latin typeface="Calibri" panose="020F0502020204030204"/>
                <a:ea typeface="Calibri" panose="020F0502020204030204"/>
                <a:cs typeface="Calibri" panose="020F0502020204030204"/>
              </a:rPr>
              <a:t>κατά το οποίο πραγματοποιείται :</a:t>
            </a:r>
            <a:endParaRPr lang="el-GR" sz="4000" dirty="0">
              <a:solidFill>
                <a:srgbClr val="002060"/>
              </a:solidFill>
            </a:endParaRPr>
          </a:p>
        </p:txBody>
      </p:sp>
      <p:sp>
        <p:nvSpPr>
          <p:cNvPr id="3" name="Θέση περιεχομένου 2"/>
          <p:cNvSpPr>
            <a:spLocks noGrp="1"/>
          </p:cNvSpPr>
          <p:nvPr>
            <p:ph idx="1"/>
          </p:nvPr>
        </p:nvSpPr>
        <p:spPr/>
        <p:txBody>
          <a:bodyPr vert="horz" lIns="91440" tIns="45720" rIns="91440" bIns="45720" rtlCol="0" anchor="t">
            <a:normAutofit/>
          </a:bodyPr>
          <a:lstStyle/>
          <a:p>
            <a:endParaRPr lang="el-GR" sz="2000" dirty="0">
              <a:latin typeface="Calibri" panose="020F0502020204030204"/>
              <a:ea typeface="Calibri" panose="020F0502020204030204"/>
              <a:cs typeface="Calibri" panose="020F0502020204030204"/>
            </a:endParaRPr>
          </a:p>
          <a:p>
            <a:r>
              <a:rPr lang="el-GR" sz="2400" dirty="0">
                <a:latin typeface="Calibri" panose="020F0502020204030204"/>
                <a:ea typeface="Calibri" panose="020F0502020204030204"/>
                <a:cs typeface="Calibri" panose="020F0502020204030204"/>
              </a:rPr>
              <a:t>η γενίκευση όλων όσων έχουν μάθει για την  προσωπική τους ζωής</a:t>
            </a:r>
            <a:endParaRPr lang="el-GR" sz="2400" dirty="0"/>
          </a:p>
          <a:p>
            <a:endParaRPr lang="el-GR" sz="2400" dirty="0">
              <a:latin typeface="Calibri" panose="020F0502020204030204"/>
              <a:ea typeface="Calibri" panose="020F0502020204030204"/>
              <a:cs typeface="Calibri" panose="020F0502020204030204"/>
            </a:endParaRPr>
          </a:p>
          <a:p>
            <a:r>
              <a:rPr lang="el-GR" sz="2400" dirty="0">
                <a:latin typeface="Calibri" panose="020F0502020204030204"/>
                <a:ea typeface="Calibri" panose="020F0502020204030204"/>
                <a:cs typeface="Calibri" panose="020F0502020204030204"/>
              </a:rPr>
              <a:t>Η διασύνδεσής τους με άλλα δίκτυα επαγγελματικής και κοινωνικής υποστήριξης.</a:t>
            </a:r>
            <a:endParaRPr lang="el-GR" sz="2400" dirty="0">
              <a:latin typeface="Calibri" panose="020F0502020204030204"/>
              <a:ea typeface="Calibri" panose="020F0502020204030204"/>
              <a:cs typeface="Calibri" panose="020F0502020204030204"/>
            </a:endParaRPr>
          </a:p>
          <a:p>
            <a:endParaRPr lang="el-GR" sz="2400" dirty="0">
              <a:latin typeface="Calibri" panose="020F0502020204030204"/>
              <a:ea typeface="Calibri" panose="020F0502020204030204"/>
              <a:cs typeface="Calibri" panose="020F0502020204030204"/>
            </a:endParaRPr>
          </a:p>
          <a:p>
            <a:r>
              <a:rPr lang="el-GR" sz="2400" dirty="0">
                <a:latin typeface="Calibri" panose="020F0502020204030204"/>
                <a:ea typeface="Calibri" panose="020F0502020204030204"/>
                <a:cs typeface="Calibri" panose="020F0502020204030204"/>
              </a:rPr>
              <a:t>  Η αποκρυστάλλωση των οφελών για κάθε μέλος της ομάδας με ιδιαίτερη δυναμική</a:t>
            </a:r>
            <a:endParaRPr lang="el-GR" sz="2400" dirty="0">
              <a:latin typeface="Calibri" panose="020F0502020204030204"/>
              <a:ea typeface="Calibri" panose="020F0502020204030204"/>
              <a:cs typeface="Calibri" panose="020F0502020204030204"/>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lgn="ctr"/>
            <a:r>
              <a:rPr lang="el-GR" sz="2000" b="1" dirty="0">
                <a:solidFill>
                  <a:srgbClr val="002060"/>
                </a:solidFill>
                <a:latin typeface="Calibri" panose="020F0502020204030204"/>
                <a:ea typeface="Calibri" panose="020F0502020204030204"/>
                <a:cs typeface="Calibri" panose="020F0502020204030204"/>
              </a:rPr>
              <a:t>Μια αξιόλογη μελέτη</a:t>
            </a:r>
            <a:br>
              <a:rPr lang="el-GR" sz="2000" b="1" dirty="0">
                <a:solidFill>
                  <a:srgbClr val="002060"/>
                </a:solidFill>
                <a:latin typeface="Calibri" panose="020F0502020204030204"/>
                <a:ea typeface="Calibri" panose="020F0502020204030204"/>
                <a:cs typeface="Calibri" panose="020F0502020204030204"/>
              </a:rPr>
            </a:br>
            <a:r>
              <a:rPr lang="el-GR" sz="2000" b="1" dirty="0">
                <a:solidFill>
                  <a:srgbClr val="002060"/>
                </a:solidFill>
                <a:latin typeface="Calibri" panose="020F0502020204030204"/>
                <a:ea typeface="Calibri" panose="020F0502020204030204"/>
                <a:cs typeface="Calibri" panose="020F0502020204030204"/>
              </a:rPr>
              <a:t> (</a:t>
            </a:r>
            <a:r>
              <a:rPr lang="el-GR" sz="2000" b="1" dirty="0" err="1">
                <a:solidFill>
                  <a:srgbClr val="002060"/>
                </a:solidFill>
                <a:latin typeface="Calibri" panose="020F0502020204030204"/>
                <a:ea typeface="Calibri" panose="020F0502020204030204"/>
                <a:cs typeface="Calibri" panose="020F0502020204030204"/>
              </a:rPr>
              <a:t>Joyce</a:t>
            </a:r>
            <a:r>
              <a:rPr lang="el-GR" sz="2000" b="1" dirty="0">
                <a:solidFill>
                  <a:srgbClr val="002060"/>
                </a:solidFill>
                <a:latin typeface="Calibri" panose="020F0502020204030204"/>
                <a:ea typeface="Calibri" panose="020F0502020204030204"/>
                <a:cs typeface="Calibri" panose="020F0502020204030204"/>
              </a:rPr>
              <a:t>, </a:t>
            </a:r>
            <a:r>
              <a:rPr lang="el-GR" sz="2000" b="1" dirty="0" err="1">
                <a:solidFill>
                  <a:srgbClr val="002060"/>
                </a:solidFill>
                <a:latin typeface="Calibri" panose="020F0502020204030204"/>
                <a:ea typeface="Calibri" panose="020F0502020204030204"/>
                <a:cs typeface="Calibri" panose="020F0502020204030204"/>
              </a:rPr>
              <a:t>Piper</a:t>
            </a:r>
            <a:r>
              <a:rPr lang="el-GR" sz="2000" b="1" dirty="0">
                <a:solidFill>
                  <a:srgbClr val="002060"/>
                </a:solidFill>
                <a:latin typeface="Calibri" panose="020F0502020204030204"/>
                <a:ea typeface="Calibri" panose="020F0502020204030204"/>
                <a:cs typeface="Calibri" panose="020F0502020204030204"/>
              </a:rPr>
              <a:t>, </a:t>
            </a:r>
            <a:r>
              <a:rPr lang="el-GR" sz="2000" b="1" dirty="0" err="1">
                <a:solidFill>
                  <a:srgbClr val="002060"/>
                </a:solidFill>
                <a:latin typeface="Calibri" panose="020F0502020204030204"/>
                <a:ea typeface="Calibri" panose="020F0502020204030204"/>
                <a:cs typeface="Calibri" panose="020F0502020204030204"/>
              </a:rPr>
              <a:t>Ogridniczuk</a:t>
            </a:r>
            <a:r>
              <a:rPr lang="el-GR" sz="2000" b="1" dirty="0">
                <a:solidFill>
                  <a:srgbClr val="002060"/>
                </a:solidFill>
                <a:latin typeface="Calibri" panose="020F0502020204030204"/>
                <a:ea typeface="Calibri" panose="020F0502020204030204"/>
                <a:cs typeface="Calibri" panose="020F0502020204030204"/>
              </a:rPr>
              <a:t>, &amp; </a:t>
            </a:r>
            <a:r>
              <a:rPr lang="el-GR" sz="2000" b="1" dirty="0" err="1">
                <a:solidFill>
                  <a:srgbClr val="002060"/>
                </a:solidFill>
                <a:latin typeface="Calibri" panose="020F0502020204030204"/>
                <a:ea typeface="Calibri" panose="020F0502020204030204"/>
                <a:cs typeface="Calibri" panose="020F0502020204030204"/>
              </a:rPr>
              <a:t>Klein</a:t>
            </a:r>
            <a:r>
              <a:rPr lang="el-GR" sz="2000" b="1" dirty="0">
                <a:solidFill>
                  <a:srgbClr val="002060"/>
                </a:solidFill>
                <a:latin typeface="Calibri" panose="020F0502020204030204"/>
                <a:ea typeface="Calibri" panose="020F0502020204030204"/>
                <a:cs typeface="Calibri" panose="020F0502020204030204"/>
              </a:rPr>
              <a:t>, 2007)</a:t>
            </a:r>
            <a:br>
              <a:rPr lang="el-GR" sz="2000" b="1" dirty="0">
                <a:solidFill>
                  <a:srgbClr val="002060"/>
                </a:solidFill>
                <a:latin typeface="Calibri" panose="020F0502020204030204"/>
                <a:ea typeface="Calibri" panose="020F0502020204030204"/>
                <a:cs typeface="Calibri" panose="020F0502020204030204"/>
              </a:rPr>
            </a:br>
            <a:r>
              <a:rPr lang="el-GR" sz="2000" b="1" dirty="0">
                <a:solidFill>
                  <a:srgbClr val="002060"/>
                </a:solidFill>
                <a:latin typeface="Calibri" panose="020F0502020204030204"/>
                <a:ea typeface="Calibri" panose="020F0502020204030204"/>
                <a:cs typeface="Calibri" panose="020F0502020204030204"/>
              </a:rPr>
              <a:t> για τα  ιδιαίτερα χαρακτηριστικά αυτού του σταδίου</a:t>
            </a:r>
            <a:br>
              <a:rPr lang="el-GR" sz="2000" b="1" dirty="0">
                <a:solidFill>
                  <a:srgbClr val="002060"/>
                </a:solidFill>
                <a:latin typeface="Calibri" panose="020F0502020204030204"/>
                <a:ea typeface="Calibri" panose="020F0502020204030204"/>
                <a:cs typeface="Calibri" panose="020F0502020204030204"/>
              </a:rPr>
            </a:br>
            <a:r>
              <a:rPr lang="el-GR" sz="2000" b="1" dirty="0">
                <a:solidFill>
                  <a:srgbClr val="002060"/>
                </a:solidFill>
                <a:latin typeface="Calibri" panose="020F0502020204030204"/>
                <a:ea typeface="Calibri" panose="020F0502020204030204"/>
                <a:cs typeface="Calibri" panose="020F0502020204030204"/>
              </a:rPr>
              <a:t> επισημαίνει τους εξής στόχους:</a:t>
            </a:r>
            <a:endParaRPr lang="el-GR" sz="2000" dirty="0">
              <a:solidFill>
                <a:srgbClr val="002060"/>
              </a:solidFill>
            </a:endParaRPr>
          </a:p>
        </p:txBody>
      </p:sp>
      <p:sp>
        <p:nvSpPr>
          <p:cNvPr id="3" name="Θέση περιεχομένου 2"/>
          <p:cNvSpPr>
            <a:spLocks noGrp="1"/>
          </p:cNvSpPr>
          <p:nvPr>
            <p:ph idx="1"/>
          </p:nvPr>
        </p:nvSpPr>
        <p:spPr/>
        <p:txBody>
          <a:bodyPr vert="horz" lIns="91440" tIns="45720" rIns="91440" bIns="45720" rtlCol="0" anchor="t">
            <a:normAutofit/>
          </a:bodyPr>
          <a:lstStyle/>
          <a:p>
            <a:pPr algn="just"/>
            <a:endParaRPr lang="el-GR" sz="2000" dirty="0">
              <a:latin typeface="Calibri" panose="020F0502020204030204"/>
              <a:ea typeface="Calibri" panose="020F0502020204030204"/>
              <a:cs typeface="Calibri" panose="020F0502020204030204"/>
            </a:endParaRPr>
          </a:p>
          <a:p>
            <a:pPr algn="just"/>
            <a:r>
              <a:rPr lang="el-GR" sz="2000" dirty="0">
                <a:latin typeface="Calibri" panose="020F0502020204030204"/>
                <a:ea typeface="Calibri" panose="020F0502020204030204"/>
                <a:cs typeface="Calibri" panose="020F0502020204030204"/>
              </a:rPr>
              <a:t>  </a:t>
            </a:r>
            <a:r>
              <a:rPr lang="el-GR" sz="2000" b="1" dirty="0">
                <a:latin typeface="Calibri" panose="020F0502020204030204"/>
                <a:ea typeface="Calibri" panose="020F0502020204030204"/>
                <a:cs typeface="Calibri" panose="020F0502020204030204"/>
              </a:rPr>
              <a:t>Σταδιακή συναισθηματική αποδέσμευση του μέλους που αποχωρεί από τα υπόλοιπα μέλη και τον θεραπευτή</a:t>
            </a:r>
            <a:endParaRPr lang="el-GR" sz="2000"/>
          </a:p>
          <a:p>
            <a:pPr algn="just"/>
            <a:endParaRPr lang="el-GR" sz="2000" b="1" dirty="0">
              <a:latin typeface="Calibri" panose="020F0502020204030204"/>
              <a:ea typeface="Calibri" panose="020F0502020204030204"/>
              <a:cs typeface="Calibri" panose="020F0502020204030204"/>
            </a:endParaRPr>
          </a:p>
          <a:p>
            <a:pPr algn="just"/>
            <a:r>
              <a:rPr lang="el-GR" sz="2000" b="1" dirty="0">
                <a:latin typeface="Calibri" panose="020F0502020204030204"/>
                <a:ea typeface="Calibri" panose="020F0502020204030204"/>
                <a:cs typeface="Calibri" panose="020F0502020204030204"/>
              </a:rPr>
              <a:t>Αναθεώρηση των αλλαγών που έχουν επιτευχθεί για κάθε μέλος και ιεράρχηση των επιμέρους προβλημάτων και «τομέων» που χρειάζονται περαιτέρω δουλειά</a:t>
            </a:r>
            <a:endParaRPr lang="el-GR" sz="2000" b="1" dirty="0">
              <a:latin typeface="Calibri" panose="020F0502020204030204"/>
              <a:ea typeface="Calibri" panose="020F0502020204030204"/>
              <a:cs typeface="Calibri" panose="020F0502020204030204"/>
            </a:endParaRPr>
          </a:p>
          <a:p>
            <a:pPr algn="just"/>
            <a:endParaRPr lang="el-GR" sz="2000" b="1" dirty="0">
              <a:latin typeface="Calibri" panose="020F0502020204030204"/>
              <a:ea typeface="Calibri" panose="020F0502020204030204"/>
              <a:cs typeface="Calibri" panose="020F0502020204030204"/>
            </a:endParaRPr>
          </a:p>
          <a:p>
            <a:pPr algn="just"/>
            <a:r>
              <a:rPr lang="el-GR" sz="2000" b="1" dirty="0">
                <a:latin typeface="Calibri" panose="020F0502020204030204"/>
                <a:ea typeface="Calibri" panose="020F0502020204030204"/>
                <a:cs typeface="Calibri" panose="020F0502020204030204"/>
              </a:rPr>
              <a:t>Παγίωση και γενίκευση των νέων συμπεριφορών και σε περιβάλλοντα εκτός της ομάδας</a:t>
            </a:r>
            <a:endParaRPr lang="el-GR" sz="2000" dirty="0"/>
          </a:p>
          <a:p>
            <a:pPr algn="just"/>
            <a:endParaRPr lang="el-GR" sz="2000" b="1" dirty="0">
              <a:latin typeface="Calibri" panose="020F0502020204030204"/>
              <a:ea typeface="Calibri" panose="020F0502020204030204"/>
              <a:cs typeface="Calibri" panose="020F0502020204030204"/>
            </a:endParaRPr>
          </a:p>
          <a:p>
            <a:pPr algn="just"/>
            <a:r>
              <a:rPr lang="el-GR" sz="2000" dirty="0">
                <a:latin typeface="Calibri" panose="020F0502020204030204"/>
                <a:ea typeface="Calibri" panose="020F0502020204030204"/>
                <a:cs typeface="Calibri" panose="020F0502020204030204"/>
              </a:rPr>
              <a:t> </a:t>
            </a:r>
            <a:r>
              <a:rPr lang="el-GR" sz="2000" b="1" dirty="0">
                <a:latin typeface="Calibri" panose="020F0502020204030204"/>
                <a:ea typeface="Calibri" panose="020F0502020204030204"/>
                <a:cs typeface="Calibri" panose="020F0502020204030204"/>
              </a:rPr>
              <a:t>Διασύνδεση των μελών με άλλα επίσημα και ανεπίσημα δίκτυα υποστήριξης</a:t>
            </a:r>
            <a:endParaRPr lang="el-GR" sz="2000" dirty="0"/>
          </a:p>
          <a:p>
            <a:endParaRPr lang="el-GR" sz="20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Θέση περιεχομένου 2"/>
          <p:cNvGraphicFramePr>
            <a:graphicFrameLocks noGrp="1"/>
          </p:cNvGraphicFramePr>
          <p:nvPr>
            <p:ph idx="1"/>
          </p:nvPr>
        </p:nvGraphicFramePr>
        <p:xfrm>
          <a:off x="596265" y="1552575"/>
          <a:ext cx="11336020" cy="511175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pPr algn="ctr"/>
            <a:r>
              <a:rPr lang="el-GR" sz="3200" b="1" dirty="0">
                <a:solidFill>
                  <a:srgbClr val="002060"/>
                </a:solidFill>
                <a:latin typeface="Calibri" panose="020F0502020204030204"/>
                <a:ea typeface="Calibri" panose="020F0502020204030204"/>
                <a:cs typeface="Calibri" panose="020F0502020204030204"/>
              </a:rPr>
              <a:t>Η δυναμική του αποχωρισμού</a:t>
            </a:r>
            <a:endParaRPr lang="el-GR" sz="3200" dirty="0">
              <a:solidFill>
                <a:srgbClr val="002060"/>
              </a:solidFill>
            </a:endParaRPr>
          </a:p>
        </p:txBody>
      </p:sp>
      <p:sp>
        <p:nvSpPr>
          <p:cNvPr id="3" name="Θέση περιεχομένου 2"/>
          <p:cNvSpPr>
            <a:spLocks noGrp="1"/>
          </p:cNvSpPr>
          <p:nvPr>
            <p:ph idx="1"/>
          </p:nvPr>
        </p:nvSpPr>
        <p:spPr>
          <a:xfrm>
            <a:off x="838200" y="1354978"/>
            <a:ext cx="10515600" cy="4821985"/>
          </a:xfrm>
        </p:spPr>
        <p:txBody>
          <a:bodyPr vert="horz" lIns="91440" tIns="45720" rIns="91440" bIns="45720" rtlCol="0" anchor="t">
            <a:noAutofit/>
          </a:bodyPr>
          <a:lstStyle/>
          <a:p>
            <a:endParaRPr lang="el-GR" sz="1200" dirty="0">
              <a:latin typeface="Calibri" panose="020F0502020204030204"/>
              <a:ea typeface="Calibri" panose="020F0502020204030204"/>
              <a:cs typeface="Calibri" panose="020F0502020204030204"/>
            </a:endParaRPr>
          </a:p>
          <a:p>
            <a:r>
              <a:rPr lang="el-GR" sz="1800" dirty="0">
                <a:latin typeface="Calibri" panose="020F0502020204030204"/>
                <a:ea typeface="Calibri" panose="020F0502020204030204"/>
                <a:cs typeface="Calibri" panose="020F0502020204030204"/>
              </a:rPr>
              <a:t> </a:t>
            </a:r>
            <a:r>
              <a:rPr lang="el-GR" sz="2000" b="1" dirty="0">
                <a:latin typeface="Calibri" panose="020F0502020204030204"/>
                <a:ea typeface="Calibri" panose="020F0502020204030204"/>
                <a:cs typeface="Calibri" panose="020F0502020204030204"/>
              </a:rPr>
              <a:t>τα μέλη έρχονται αντιμέτωπα με τα αποτελέσματα των προσπαθειών τους και αποχαιρετούν την ομάδα. </a:t>
            </a:r>
            <a:endParaRPr lang="el-GR" sz="2000" b="1" dirty="0">
              <a:latin typeface="Calibri" panose="020F0502020204030204"/>
              <a:ea typeface="Calibri" panose="020F0502020204030204"/>
              <a:cs typeface="Calibri" panose="020F0502020204030204"/>
            </a:endParaRPr>
          </a:p>
          <a:p>
            <a:endParaRPr lang="el-GR" sz="2000" b="1" dirty="0">
              <a:latin typeface="Calibri" panose="020F0502020204030204"/>
              <a:ea typeface="Calibri" panose="020F0502020204030204"/>
              <a:cs typeface="Calibri" panose="020F0502020204030204"/>
            </a:endParaRPr>
          </a:p>
          <a:p>
            <a:r>
              <a:rPr lang="el-GR" sz="2000" b="1" dirty="0">
                <a:latin typeface="Calibri" panose="020F0502020204030204"/>
                <a:ea typeface="Calibri" panose="020F0502020204030204"/>
                <a:cs typeface="Calibri" panose="020F0502020204030204"/>
              </a:rPr>
              <a:t>Εκπαιδεύονται στις διαδικασίες του αποχωρισμού και προετοιμάζονται για νέες γνωριμίες και σχέσεις.</a:t>
            </a:r>
            <a:endParaRPr lang="el-GR" sz="2000" b="1" dirty="0">
              <a:latin typeface="Calibri" panose="020F0502020204030204"/>
              <a:ea typeface="Calibri" panose="020F0502020204030204"/>
              <a:cs typeface="Calibri" panose="020F0502020204030204"/>
            </a:endParaRPr>
          </a:p>
          <a:p>
            <a:endParaRPr lang="el-GR" sz="2000" b="1" dirty="0">
              <a:latin typeface="Calibri" panose="020F0502020204030204"/>
              <a:ea typeface="Calibri" panose="020F0502020204030204"/>
              <a:cs typeface="Calibri" panose="020F0502020204030204"/>
            </a:endParaRPr>
          </a:p>
          <a:p>
            <a:r>
              <a:rPr lang="el-GR" sz="2000" b="1" dirty="0">
                <a:latin typeface="Calibri" panose="020F0502020204030204"/>
                <a:ea typeface="Calibri" panose="020F0502020204030204"/>
                <a:cs typeface="Calibri" panose="020F0502020204030204"/>
              </a:rPr>
              <a:t> Εισέρχονται στη δυναμική του αποχωρισμού, είτε όταν ο θεραπευτής ή ένα ή και περισσότερα μέλη αποφασίζουν ότι έφθασε η στιγμή να αποχωρήσουν.</a:t>
            </a:r>
            <a:endParaRPr lang="el-GR" sz="2000" b="1" dirty="0">
              <a:latin typeface="Calibri" panose="020F0502020204030204"/>
              <a:ea typeface="Calibri" panose="020F0502020204030204"/>
              <a:cs typeface="Calibri" panose="020F0502020204030204"/>
            </a:endParaRPr>
          </a:p>
          <a:p>
            <a:endParaRPr lang="el-GR" sz="2000" b="1" dirty="0">
              <a:latin typeface="Calibri" panose="020F0502020204030204"/>
              <a:ea typeface="Calibri" panose="020F0502020204030204"/>
              <a:cs typeface="Calibri" panose="020F0502020204030204"/>
            </a:endParaRPr>
          </a:p>
          <a:p>
            <a:r>
              <a:rPr lang="el-GR" sz="2000" b="1" dirty="0">
                <a:latin typeface="Calibri" panose="020F0502020204030204"/>
                <a:ea typeface="Calibri" panose="020F0502020204030204"/>
                <a:cs typeface="Calibri" panose="020F0502020204030204"/>
              </a:rPr>
              <a:t> Σε κάθε περίπτωση, ο αποχωρισμός σηματοδοτεί τον χρόνο αλλά και την ευκαιρία για αναγνώριση των συναισθημάτων . </a:t>
            </a:r>
            <a:endParaRPr lang="el-GR" sz="2000" b="1" dirty="0">
              <a:latin typeface="Calibri" panose="020F0502020204030204"/>
              <a:ea typeface="Calibri" panose="020F0502020204030204"/>
              <a:cs typeface="Calibri" panose="020F0502020204030204"/>
            </a:endParaRPr>
          </a:p>
          <a:p>
            <a:endParaRPr lang="el-GR" sz="2000" b="1" dirty="0">
              <a:latin typeface="Calibri" panose="020F0502020204030204"/>
              <a:ea typeface="Calibri" panose="020F0502020204030204"/>
              <a:cs typeface="Calibri" panose="020F0502020204030204"/>
            </a:endParaRPr>
          </a:p>
          <a:p>
            <a:r>
              <a:rPr lang="el-GR" sz="2000" b="1" dirty="0">
                <a:latin typeface="Calibri" panose="020F0502020204030204"/>
                <a:ea typeface="Calibri" panose="020F0502020204030204"/>
                <a:cs typeface="Calibri" panose="020F0502020204030204"/>
              </a:rPr>
              <a:t>Σηματοδοτεί, επίσης, την ανακεφαλαίωση όλης της ομαδικής εμπειρίας και του ρόλου κάθε μέλους.</a:t>
            </a:r>
            <a:endParaRPr lang="el-GR" sz="2000" b="1">
              <a:ea typeface="Calibri" panose="020F0502020204030204"/>
              <a:cs typeface="Calibri" panose="020F0502020204030204"/>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51285" y="1024217"/>
            <a:ext cx="10890929" cy="939753"/>
          </a:xfrm>
        </p:spPr>
        <p:txBody>
          <a:bodyPr/>
          <a:lstStyle/>
          <a:p>
            <a:pPr algn="ctr"/>
            <a:r>
              <a:rPr lang="el-GR">
                <a:solidFill>
                  <a:srgbClr val="002060"/>
                </a:solidFill>
              </a:rPr>
              <a:t>Απόψεις συγγραφέων</a:t>
            </a:r>
            <a:endParaRPr lang="el-GR">
              <a:solidFill>
                <a:srgbClr val="002060"/>
              </a:solidFill>
            </a:endParaRPr>
          </a:p>
        </p:txBody>
      </p:sp>
      <p:sp>
        <p:nvSpPr>
          <p:cNvPr id="4" name="Θέση κειμένου 3"/>
          <p:cNvSpPr>
            <a:spLocks noGrp="1"/>
          </p:cNvSpPr>
          <p:nvPr>
            <p:ph type="body" idx="1"/>
          </p:nvPr>
        </p:nvSpPr>
        <p:spPr>
          <a:xfrm>
            <a:off x="640079" y="2064823"/>
            <a:ext cx="5212080" cy="941902"/>
          </a:xfrm>
        </p:spPr>
        <p:txBody>
          <a:bodyPr>
            <a:normAutofit lnSpcReduction="10000"/>
          </a:bodyPr>
          <a:lstStyle/>
          <a:p>
            <a:r>
              <a:rPr lang="el-GR" err="1">
                <a:solidFill>
                  <a:srgbClr val="002060"/>
                </a:solidFill>
                <a:latin typeface="Calibri" panose="020F0502020204030204"/>
                <a:ea typeface="Calibri" panose="020F0502020204030204"/>
                <a:cs typeface="Calibri" panose="020F0502020204030204"/>
              </a:rPr>
              <a:t>Vannicelli</a:t>
            </a:r>
            <a:r>
              <a:rPr lang="el-GR" dirty="0">
                <a:solidFill>
                  <a:srgbClr val="002060"/>
                </a:solidFill>
                <a:latin typeface="Calibri" panose="020F0502020204030204"/>
                <a:ea typeface="Calibri" panose="020F0502020204030204"/>
                <a:cs typeface="Calibri" panose="020F0502020204030204"/>
              </a:rPr>
              <a:t>, 1992· </a:t>
            </a:r>
            <a:endParaRPr lang="el-GR" dirty="0">
              <a:solidFill>
                <a:srgbClr val="002060"/>
              </a:solidFill>
              <a:latin typeface="Calibri" panose="020F0502020204030204"/>
              <a:ea typeface="Calibri" panose="020F0502020204030204"/>
              <a:cs typeface="Calibri" panose="020F0502020204030204"/>
            </a:endParaRPr>
          </a:p>
          <a:p>
            <a:r>
              <a:rPr lang="el-GR" dirty="0" err="1">
                <a:solidFill>
                  <a:srgbClr val="002060"/>
                </a:solidFill>
                <a:latin typeface="Calibri" panose="020F0502020204030204"/>
                <a:ea typeface="Calibri" panose="020F0502020204030204"/>
                <a:cs typeface="Calibri" panose="020F0502020204030204"/>
              </a:rPr>
              <a:t>Lothstein</a:t>
            </a:r>
            <a:r>
              <a:rPr lang="el-GR" dirty="0">
                <a:solidFill>
                  <a:srgbClr val="002060"/>
                </a:solidFill>
                <a:latin typeface="Calibri" panose="020F0502020204030204"/>
                <a:ea typeface="Calibri" panose="020F0502020204030204"/>
                <a:cs typeface="Calibri" panose="020F0502020204030204"/>
              </a:rPr>
              <a:t>, 1993</a:t>
            </a:r>
            <a:endParaRPr lang="el-GR" dirty="0">
              <a:solidFill>
                <a:srgbClr val="002060"/>
              </a:solidFill>
            </a:endParaRPr>
          </a:p>
        </p:txBody>
      </p:sp>
      <p:sp>
        <p:nvSpPr>
          <p:cNvPr id="3" name="Θέση περιεχομένου 2"/>
          <p:cNvSpPr>
            <a:spLocks noGrp="1"/>
          </p:cNvSpPr>
          <p:nvPr>
            <p:ph sz="half" idx="2"/>
          </p:nvPr>
        </p:nvSpPr>
        <p:spPr/>
        <p:txBody>
          <a:bodyPr vert="horz" lIns="91440" tIns="45720" rIns="91440" bIns="45720" rtlCol="0" anchor="t">
            <a:normAutofit/>
          </a:bodyPr>
          <a:lstStyle/>
          <a:p>
            <a:r>
              <a:rPr lang="el-GR" sz="1200" dirty="0">
                <a:latin typeface="Calibri" panose="020F0502020204030204"/>
                <a:ea typeface="Calibri" panose="020F0502020204030204"/>
                <a:cs typeface="Calibri" panose="020F0502020204030204"/>
              </a:rPr>
              <a:t> </a:t>
            </a:r>
            <a:r>
              <a:rPr lang="el-GR" sz="1800" dirty="0">
                <a:latin typeface="Calibri" panose="020F0502020204030204"/>
                <a:ea typeface="Calibri" panose="020F0502020204030204"/>
                <a:cs typeface="Calibri" panose="020F0502020204030204"/>
              </a:rPr>
              <a:t>Υπάρχουν μέλη που ολοκληρώνουν τη θεραπεία και τους στόχους τους και αποχωρούν</a:t>
            </a:r>
            <a:endParaRPr lang="el-GR" sz="1800" dirty="0">
              <a:latin typeface="Grandview Display"/>
              <a:ea typeface="Calibri" panose="020F0502020204030204"/>
              <a:cs typeface="Calibri" panose="020F0502020204030204"/>
            </a:endParaRPr>
          </a:p>
          <a:p>
            <a:r>
              <a:rPr lang="el-GR" sz="1800" dirty="0">
                <a:latin typeface="Calibri" panose="020F0502020204030204"/>
                <a:ea typeface="Calibri" panose="020F0502020204030204"/>
                <a:cs typeface="Calibri" panose="020F0502020204030204"/>
              </a:rPr>
              <a:t>Υπάρχουν μέλη που λόγω κάποιου έκτακτου γεγονότος στη ζωή τους αδυνατούν να ολοκληρώσουν τη θεραπεία τους</a:t>
            </a:r>
            <a:endParaRPr lang="el-GR" sz="1800">
              <a:latin typeface="Grandview Display"/>
              <a:ea typeface="Calibri" panose="020F0502020204030204"/>
              <a:cs typeface="Calibri" panose="020F0502020204030204"/>
            </a:endParaRPr>
          </a:p>
          <a:p>
            <a:r>
              <a:rPr lang="el-GR" sz="1800" dirty="0">
                <a:latin typeface="Calibri" panose="020F0502020204030204"/>
                <a:ea typeface="Calibri" panose="020F0502020204030204"/>
                <a:cs typeface="Calibri" panose="020F0502020204030204"/>
              </a:rPr>
              <a:t> Και υπάρχουν κι εκείνα που βρίσκουν την αποχώρηση ως διέξοδο από την επώδυνη, κατά τη δική τους αντίληψη, αντιμετώπισης τους</a:t>
            </a:r>
            <a:r>
              <a:rPr lang="el-GR" sz="1200" dirty="0">
                <a:latin typeface="Calibri" panose="020F0502020204030204"/>
                <a:ea typeface="Calibri" panose="020F0502020204030204"/>
                <a:cs typeface="Calibri" panose="020F0502020204030204"/>
              </a:rPr>
              <a:t>.</a:t>
            </a:r>
            <a:endParaRPr lang="el-GR" dirty="0"/>
          </a:p>
        </p:txBody>
      </p:sp>
      <p:sp>
        <p:nvSpPr>
          <p:cNvPr id="5" name="Θέση κειμένου 4"/>
          <p:cNvSpPr>
            <a:spLocks noGrp="1"/>
          </p:cNvSpPr>
          <p:nvPr>
            <p:ph type="body" sz="quarter" idx="3"/>
          </p:nvPr>
        </p:nvSpPr>
        <p:spPr>
          <a:xfrm>
            <a:off x="6318928" y="2064823"/>
            <a:ext cx="5212080" cy="941902"/>
          </a:xfrm>
        </p:spPr>
        <p:txBody>
          <a:bodyPr vert="horz" lIns="91440" tIns="45720" rIns="91440" bIns="45720" rtlCol="0" anchor="b">
            <a:noAutofit/>
          </a:bodyPr>
          <a:lstStyle/>
          <a:p>
            <a:r>
              <a:rPr lang="el-GR" sz="1200" dirty="0" err="1">
                <a:solidFill>
                  <a:srgbClr val="002060"/>
                </a:solidFill>
                <a:latin typeface="Calibri" panose="020F0502020204030204"/>
                <a:ea typeface="Calibri" panose="020F0502020204030204"/>
                <a:cs typeface="Calibri" panose="020F0502020204030204"/>
              </a:rPr>
              <a:t>Tuckman</a:t>
            </a:r>
            <a:r>
              <a:rPr lang="el-GR" sz="1200" dirty="0">
                <a:solidFill>
                  <a:srgbClr val="002060"/>
                </a:solidFill>
                <a:latin typeface="Calibri" panose="020F0502020204030204"/>
                <a:ea typeface="Calibri" panose="020F0502020204030204"/>
                <a:cs typeface="Calibri" panose="020F0502020204030204"/>
              </a:rPr>
              <a:t> 1965·</a:t>
            </a:r>
            <a:endParaRPr lang="el-GR" sz="1200">
              <a:solidFill>
                <a:srgbClr val="002060"/>
              </a:solidFill>
              <a:latin typeface="Grandview Display"/>
              <a:ea typeface="Calibri" panose="020F0502020204030204"/>
              <a:cs typeface="Calibri" panose="020F0502020204030204"/>
            </a:endParaRPr>
          </a:p>
          <a:p>
            <a:r>
              <a:rPr lang="el-GR" sz="1200" dirty="0" err="1">
                <a:solidFill>
                  <a:srgbClr val="002060"/>
                </a:solidFill>
                <a:latin typeface="Calibri" panose="020F0502020204030204"/>
                <a:ea typeface="Calibri" panose="020F0502020204030204"/>
                <a:cs typeface="Calibri" panose="020F0502020204030204"/>
              </a:rPr>
              <a:t>Garland</a:t>
            </a:r>
            <a:r>
              <a:rPr lang="el-GR" sz="1200" dirty="0">
                <a:solidFill>
                  <a:srgbClr val="002060"/>
                </a:solidFill>
                <a:latin typeface="Calibri" panose="020F0502020204030204"/>
                <a:ea typeface="Calibri" panose="020F0502020204030204"/>
                <a:cs typeface="Calibri" panose="020F0502020204030204"/>
              </a:rPr>
              <a:t> </a:t>
            </a:r>
            <a:r>
              <a:rPr lang="el-GR" sz="1200" dirty="0" err="1">
                <a:solidFill>
                  <a:srgbClr val="002060"/>
                </a:solidFill>
                <a:latin typeface="Calibri" panose="020F0502020204030204"/>
                <a:ea typeface="Calibri" panose="020F0502020204030204"/>
                <a:cs typeface="Calibri" panose="020F0502020204030204"/>
              </a:rPr>
              <a:t>et</a:t>
            </a:r>
            <a:r>
              <a:rPr lang="el-GR" sz="1200" dirty="0">
                <a:solidFill>
                  <a:srgbClr val="002060"/>
                </a:solidFill>
                <a:latin typeface="Calibri" panose="020F0502020204030204"/>
                <a:ea typeface="Calibri" panose="020F0502020204030204"/>
                <a:cs typeface="Calibri" panose="020F0502020204030204"/>
              </a:rPr>
              <a:t> </a:t>
            </a:r>
            <a:r>
              <a:rPr lang="el-GR" sz="1200" dirty="0" err="1">
                <a:solidFill>
                  <a:srgbClr val="002060"/>
                </a:solidFill>
                <a:latin typeface="Calibri" panose="020F0502020204030204"/>
                <a:ea typeface="Calibri" panose="020F0502020204030204"/>
                <a:cs typeface="Calibri" panose="020F0502020204030204"/>
              </a:rPr>
              <a:t>al</a:t>
            </a:r>
            <a:r>
              <a:rPr lang="el-GR" sz="1200" dirty="0">
                <a:solidFill>
                  <a:srgbClr val="002060"/>
                </a:solidFill>
                <a:latin typeface="Calibri" panose="020F0502020204030204"/>
                <a:ea typeface="Calibri" panose="020F0502020204030204"/>
                <a:cs typeface="Calibri" panose="020F0502020204030204"/>
              </a:rPr>
              <a:t>., 1968· </a:t>
            </a:r>
            <a:endParaRPr lang="el-GR" sz="1200">
              <a:solidFill>
                <a:srgbClr val="002060"/>
              </a:solidFill>
              <a:latin typeface="Grandview Display"/>
              <a:ea typeface="Calibri" panose="020F0502020204030204"/>
              <a:cs typeface="Calibri" panose="020F0502020204030204"/>
            </a:endParaRPr>
          </a:p>
          <a:p>
            <a:r>
              <a:rPr lang="el-GR" sz="1200" dirty="0" err="1">
                <a:solidFill>
                  <a:srgbClr val="002060"/>
                </a:solidFill>
                <a:latin typeface="Calibri" panose="020F0502020204030204"/>
                <a:ea typeface="Calibri" panose="020F0502020204030204"/>
                <a:cs typeface="Calibri" panose="020F0502020204030204"/>
              </a:rPr>
              <a:t>Schwartz</a:t>
            </a:r>
            <a:r>
              <a:rPr lang="el-GR" sz="1200" dirty="0">
                <a:solidFill>
                  <a:srgbClr val="002060"/>
                </a:solidFill>
                <a:latin typeface="Calibri" panose="020F0502020204030204"/>
                <a:ea typeface="Calibri" panose="020F0502020204030204"/>
                <a:cs typeface="Calibri" panose="020F0502020204030204"/>
              </a:rPr>
              <a:t>, 1971</a:t>
            </a:r>
            <a:endParaRPr lang="el-GR" sz="1200">
              <a:solidFill>
                <a:srgbClr val="002060"/>
              </a:solidFill>
            </a:endParaRPr>
          </a:p>
        </p:txBody>
      </p:sp>
      <p:sp>
        <p:nvSpPr>
          <p:cNvPr id="6" name="Θέση περιεχομένου 5"/>
          <p:cNvSpPr>
            <a:spLocks noGrp="1"/>
          </p:cNvSpPr>
          <p:nvPr>
            <p:ph sz="quarter" idx="4"/>
          </p:nvPr>
        </p:nvSpPr>
        <p:spPr/>
        <p:txBody>
          <a:bodyPr vert="horz" lIns="91440" tIns="45720" rIns="91440" bIns="45720" rtlCol="0" anchor="ctr">
            <a:normAutofit/>
          </a:bodyPr>
          <a:lstStyle/>
          <a:p>
            <a:r>
              <a:rPr lang="el-GR" sz="1800" dirty="0">
                <a:latin typeface="Calibri" panose="020F0502020204030204"/>
                <a:ea typeface="Calibri" panose="020F0502020204030204"/>
                <a:cs typeface="Calibri" panose="020F0502020204030204"/>
              </a:rPr>
              <a:t>στις περιπτώσεις που τα μέλη καταφέρνουν να τελειώσουν την ομάδα με επιτυχία, η αναχώρηση ενός μέλους μπορεί να προκαλέσει έντονα συναισθήματα και να οδηγήσει στην εμφάνιση αντιδράσεων που χαρακτηριστικά συνοδεύουν τη διαδικασία του πένθους και του αποχωρισμού</a:t>
            </a:r>
            <a:endParaRPr lang="el-GR" sz="1800">
              <a:ea typeface="Calibri" panose="020F0502020204030204"/>
              <a:cs typeface="Calibri" panose="020F0502020204030204"/>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40079" y="995044"/>
            <a:ext cx="10890929" cy="939753"/>
          </a:xfrm>
        </p:spPr>
        <p:txBody>
          <a:bodyPr/>
          <a:lstStyle/>
          <a:p>
            <a:r>
              <a:rPr lang="el-GR" dirty="0"/>
              <a:t>ΠΡΩΤΟ ΣΤΑΔΙΟ : ΑΡΝΗΣΗ ΤΟΥ ΑΠΟΧΩΡΙΣΜΟΥ</a:t>
            </a:r>
            <a:endParaRPr lang="el-GR" dirty="0"/>
          </a:p>
        </p:txBody>
      </p:sp>
      <p:sp>
        <p:nvSpPr>
          <p:cNvPr id="3" name="Θέση κειμένου 2"/>
          <p:cNvSpPr>
            <a:spLocks noGrp="1"/>
          </p:cNvSpPr>
          <p:nvPr>
            <p:ph type="body" idx="1"/>
          </p:nvPr>
        </p:nvSpPr>
        <p:spPr>
          <a:xfrm>
            <a:off x="640079" y="2311352"/>
            <a:ext cx="5212080" cy="437638"/>
          </a:xfrm>
        </p:spPr>
        <p:txBody>
          <a:bodyPr/>
          <a:lstStyle/>
          <a:p>
            <a:r>
              <a:rPr lang="el-GR" dirty="0"/>
              <a:t>ΘΛΙΨΗ</a:t>
            </a:r>
            <a:endParaRPr lang="el-GR" dirty="0"/>
          </a:p>
        </p:txBody>
      </p:sp>
      <p:sp>
        <p:nvSpPr>
          <p:cNvPr id="4" name="Θέση περιεχομένου 3"/>
          <p:cNvSpPr>
            <a:spLocks noGrp="1"/>
          </p:cNvSpPr>
          <p:nvPr>
            <p:ph sz="half" idx="2"/>
          </p:nvPr>
        </p:nvSpPr>
        <p:spPr>
          <a:xfrm>
            <a:off x="640079" y="2748990"/>
            <a:ext cx="5212080" cy="3448991"/>
          </a:xfrm>
        </p:spPr>
        <p:txBody>
          <a:bodyPr vert="horz" lIns="91440" tIns="45720" rIns="91440" bIns="45720" rtlCol="0" anchor="t">
            <a:normAutofit/>
          </a:bodyPr>
          <a:lstStyle/>
          <a:p>
            <a:r>
              <a:rPr lang="el-GR" dirty="0"/>
              <a:t>Λύπη ή απάθεια και αδιαφορία</a:t>
            </a:r>
            <a:endParaRPr lang="el-GR" dirty="0"/>
          </a:p>
          <a:p>
            <a:r>
              <a:rPr lang="el-GR" dirty="0"/>
              <a:t>Λήψη ουσιών για την αναισθητοποίηση άσχημων εμπειριών με αποτέλεσμα τη στέρηση της αντιμετώπισης των συναισθημάτων της θλίψης και της απώλειας.</a:t>
            </a:r>
            <a:endParaRPr lang="el-GR" dirty="0"/>
          </a:p>
        </p:txBody>
      </p:sp>
      <p:sp>
        <p:nvSpPr>
          <p:cNvPr id="5" name="Θέση κειμένου 4"/>
          <p:cNvSpPr>
            <a:spLocks noGrp="1"/>
          </p:cNvSpPr>
          <p:nvPr>
            <p:ph type="body" sz="quarter" idx="3"/>
          </p:nvPr>
        </p:nvSpPr>
        <p:spPr>
          <a:xfrm>
            <a:off x="6318928" y="2311352"/>
            <a:ext cx="5212080" cy="437638"/>
          </a:xfrm>
        </p:spPr>
        <p:txBody>
          <a:bodyPr/>
          <a:lstStyle/>
          <a:p>
            <a:r>
              <a:rPr lang="el-GR" dirty="0"/>
              <a:t>ΘΥΜΟΣ</a:t>
            </a:r>
            <a:endParaRPr lang="el-GR" dirty="0"/>
          </a:p>
        </p:txBody>
      </p:sp>
      <p:sp>
        <p:nvSpPr>
          <p:cNvPr id="6" name="Θέση περιεχομένου 5"/>
          <p:cNvSpPr>
            <a:spLocks noGrp="1"/>
          </p:cNvSpPr>
          <p:nvPr>
            <p:ph sz="quarter" idx="4"/>
          </p:nvPr>
        </p:nvSpPr>
        <p:spPr>
          <a:xfrm>
            <a:off x="6318928" y="2748990"/>
            <a:ext cx="5212080" cy="3448991"/>
          </a:xfrm>
        </p:spPr>
        <p:txBody>
          <a:bodyPr vert="horz" lIns="91440" tIns="45720" rIns="91440" bIns="45720" rtlCol="0" anchor="t">
            <a:normAutofit/>
          </a:bodyPr>
          <a:lstStyle/>
          <a:p>
            <a:r>
              <a:rPr lang="el-GR" dirty="0"/>
              <a:t>Εξαιτίας του επικείμενου αποχωρισμού </a:t>
            </a:r>
            <a:endParaRPr lang="el-GR" dirty="0"/>
          </a:p>
          <a:p>
            <a:r>
              <a:rPr lang="el-GR" dirty="0"/>
              <a:t>Καθυστέρηση προσέλευσης </a:t>
            </a:r>
            <a:endParaRPr lang="el-GR" dirty="0"/>
          </a:p>
          <a:p>
            <a:r>
              <a:rPr lang="el-GR" dirty="0"/>
              <a:t>Απουσίες</a:t>
            </a:r>
            <a:endParaRPr lang="el-GR" dirty="0"/>
          </a:p>
          <a:p>
            <a:r>
              <a:rPr lang="el-GR" dirty="0"/>
              <a:t>Σαρκασμός και </a:t>
            </a:r>
            <a:r>
              <a:rPr lang="el-GR" dirty="0" err="1"/>
              <a:t>ειρωνία</a:t>
            </a:r>
            <a:r>
              <a:rPr lang="el-GR" dirty="0"/>
              <a:t> </a:t>
            </a:r>
            <a:endParaRPr lang="el-GR" dirty="0"/>
          </a:p>
          <a:p>
            <a:r>
              <a:rPr lang="el-GR" dirty="0"/>
              <a:t>Επιθετικότητα </a:t>
            </a:r>
            <a:endParaRPr lang="el-G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p:cNvSpPr>
            <a:spLocks noGrp="1" noRot="1" noChangeAspect="1" noMove="1" noResize="1" noEditPoints="1" noAdjustHandles="1" noChangeArrowheads="1" noChangeShapeType="1" noTextEdit="1"/>
          </p:cNvSpPr>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Εικόνα 3" descr="Εικόνα που περιέχει ρουχισμός, άτομο, ανθρώπινο πρόσωπο, εσωτερικός χώρος&#10;&#10;Το περιεχόμενο που δημιουργείται από τεχνητή νοημοσύνη μπορεί να μην είναι σωστό."/>
          <p:cNvPicPr>
            <a:picLocks noChangeAspect="1"/>
          </p:cNvPicPr>
          <p:nvPr/>
        </p:nvPicPr>
        <p:blipFill>
          <a:blip r:embed="rId1"/>
          <a:srcRect t="10231" b="5499"/>
          <a:stretch>
            <a:fillRect/>
          </a:stretch>
        </p:blipFill>
        <p:spPr>
          <a:xfrm>
            <a:off x="20" y="10"/>
            <a:ext cx="12191980" cy="6857990"/>
          </a:xfrm>
          <a:prstGeom prst="rect">
            <a:avLst/>
          </a:prstGeom>
        </p:spPr>
      </p:pic>
      <p:sp useBgFill="1">
        <p:nvSpPr>
          <p:cNvPr id="11" name="Rectangle 10"/>
          <p:cNvSpPr>
            <a:spLocks noGrp="1" noRot="1" noChangeAspect="1" noMove="1" noResize="1" noEditPoints="1" noAdjustHandles="1" noChangeArrowheads="1" noChangeShapeType="1" noTextEdit="1"/>
          </p:cNvSpPr>
          <p:nvPr/>
        </p:nvSpPr>
        <p:spPr>
          <a:xfrm>
            <a:off x="454894" y="979075"/>
            <a:ext cx="5777024" cy="5074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p:cNvSpPr>
            <a:spLocks noGrp="1"/>
          </p:cNvSpPr>
          <p:nvPr>
            <p:ph type="title"/>
          </p:nvPr>
        </p:nvSpPr>
        <p:spPr>
          <a:xfrm>
            <a:off x="997965" y="1136249"/>
            <a:ext cx="4686723" cy="664029"/>
          </a:xfrm>
        </p:spPr>
        <p:txBody>
          <a:bodyPr vert="horz" lIns="91440" tIns="45720" rIns="91440" bIns="45720" rtlCol="0" anchor="t">
            <a:noAutofit/>
          </a:bodyPr>
          <a:lstStyle/>
          <a:p>
            <a:pPr algn="ctr"/>
            <a:r>
              <a:rPr lang="el-GR" sz="1600" i="1" dirty="0">
                <a:latin typeface="Calibri" panose="020F0502020204030204"/>
                <a:ea typeface="Calibri" panose="020F0502020204030204"/>
                <a:cs typeface="Calibri" panose="020F0502020204030204"/>
              </a:rPr>
              <a:t>Παράδειγμα  </a:t>
            </a:r>
            <a:r>
              <a:rPr lang="el-GR" sz="1600" b="0" i="1" dirty="0">
                <a:latin typeface="Calibri" panose="020F0502020204030204"/>
                <a:ea typeface="Calibri" panose="020F0502020204030204"/>
                <a:cs typeface="Calibri" panose="020F0502020204030204"/>
              </a:rPr>
              <a:t>θυμού για τον επικείμενο αποχωρισμό του θεραπευτή από την ομάδα.</a:t>
            </a:r>
            <a:endParaRPr lang="el-GR" sz="1600" b="0" dirty="0">
              <a:latin typeface="Calibri" panose="020F0502020204030204"/>
              <a:ea typeface="Calibri" panose="020F0502020204030204"/>
              <a:cs typeface="Calibri" panose="020F0502020204030204"/>
            </a:endParaRPr>
          </a:p>
          <a:p>
            <a:endParaRPr lang="el-GR" sz="2800" i="1" dirty="0">
              <a:latin typeface="Calibri" panose="020F0502020204030204"/>
              <a:ea typeface="Calibri" panose="020F0502020204030204"/>
              <a:cs typeface="Calibri" panose="020F0502020204030204"/>
            </a:endParaRPr>
          </a:p>
          <a:p>
            <a:endParaRPr lang="el-GR" sz="3700"/>
          </a:p>
        </p:txBody>
      </p:sp>
      <p:sp>
        <p:nvSpPr>
          <p:cNvPr id="3" name="Θέση περιεχομένου 2"/>
          <p:cNvSpPr>
            <a:spLocks noGrp="1"/>
          </p:cNvSpPr>
          <p:nvPr>
            <p:ph idx="1"/>
          </p:nvPr>
        </p:nvSpPr>
        <p:spPr>
          <a:xfrm>
            <a:off x="637540" y="1715135"/>
            <a:ext cx="5458460" cy="4892675"/>
          </a:xfrm>
        </p:spPr>
        <p:txBody>
          <a:bodyPr vert="horz" lIns="91440" tIns="45720" rIns="91440" bIns="45720" rtlCol="0" anchor="t">
            <a:noAutofit/>
          </a:bodyPr>
          <a:lstStyle/>
          <a:p>
            <a:pPr marL="0" indent="0">
              <a:lnSpc>
                <a:spcPct val="110000"/>
              </a:lnSpc>
              <a:buNone/>
            </a:pPr>
            <a:endParaRPr lang="el-GR" sz="1200" i="1" dirty="0">
              <a:latin typeface="Calibri" panose="020F0502020204030204"/>
              <a:ea typeface="Calibri" panose="020F0502020204030204"/>
              <a:cs typeface="Calibri" panose="020F0502020204030204"/>
            </a:endParaRPr>
          </a:p>
          <a:p>
            <a:pPr marL="0" indent="0">
              <a:lnSpc>
                <a:spcPct val="110000"/>
              </a:lnSpc>
              <a:buNone/>
            </a:pPr>
            <a:r>
              <a:rPr lang="el-GR" sz="1200" i="1" dirty="0">
                <a:latin typeface="Calibri" panose="020F0502020204030204"/>
                <a:ea typeface="Calibri" panose="020F0502020204030204"/>
                <a:cs typeface="Calibri" panose="020F0502020204030204"/>
              </a:rPr>
              <a:t>  </a:t>
            </a:r>
            <a:r>
              <a:rPr lang="el-GR" sz="1200" b="1" i="1" dirty="0">
                <a:latin typeface="Calibri" panose="020F0502020204030204"/>
                <a:ea typeface="Calibri" panose="020F0502020204030204"/>
                <a:cs typeface="Calibri" panose="020F0502020204030204"/>
              </a:rPr>
              <a:t>Ο θεραπευτής πρόκειται να αποχωρήσει (λόγω μετακίνησής του σε άλλη υπηρεσία) από την ομάδα υποστήριξης οικογενειών που αντιμετωπίζουν προβλήματα σχετικά με το αλκοόλ.</a:t>
            </a:r>
            <a:endParaRPr lang="el-GR" sz="1200" b="1"/>
          </a:p>
          <a:p>
            <a:pPr>
              <a:lnSpc>
                <a:spcPct val="110000"/>
              </a:lnSpc>
            </a:pPr>
            <a:r>
              <a:rPr lang="el-GR" sz="1200" b="1" i="1" dirty="0">
                <a:latin typeface="Calibri" panose="020F0502020204030204"/>
                <a:ea typeface="Calibri" panose="020F0502020204030204"/>
                <a:cs typeface="Calibri" panose="020F0502020204030204"/>
              </a:rPr>
              <a:t>Θεραπευτής: Παρατηρώ όλες αυτές τις καθυστερήσεις στην προσέλευση και την ένταση που υπάρχει στην ομάδα τελευταία και αναρωτιέμαι αν έχουν να κάνουν με την επικείμενη αποχώρησή μου.</a:t>
            </a:r>
            <a:endParaRPr lang="el-GR" sz="1200" b="1"/>
          </a:p>
          <a:p>
            <a:pPr>
              <a:lnSpc>
                <a:spcPct val="110000"/>
              </a:lnSpc>
            </a:pPr>
            <a:r>
              <a:rPr lang="el-GR" sz="1200" b="1" i="1" dirty="0">
                <a:latin typeface="Calibri" panose="020F0502020204030204"/>
                <a:ea typeface="Calibri" panose="020F0502020204030204"/>
                <a:cs typeface="Calibri" panose="020F0502020204030204"/>
              </a:rPr>
              <a:t>Δημήτρης: Όχι μόνο μας παρατάς, αλλά μας κατηγορείς κι από πάνω…</a:t>
            </a:r>
            <a:endParaRPr lang="el-GR" sz="1200" b="1"/>
          </a:p>
          <a:p>
            <a:pPr>
              <a:lnSpc>
                <a:spcPct val="110000"/>
              </a:lnSpc>
            </a:pPr>
            <a:r>
              <a:rPr lang="el-GR" sz="1200" b="1" i="1" dirty="0">
                <a:latin typeface="Calibri" panose="020F0502020204030204"/>
                <a:ea typeface="Calibri" panose="020F0502020204030204"/>
                <a:cs typeface="Calibri" panose="020F0502020204030204"/>
              </a:rPr>
              <a:t>Μαρία: Είμαι πολύ στεναχωρημένη και μού έρχεται να μαλώσω με όλους…</a:t>
            </a:r>
            <a:endParaRPr lang="el-GR" sz="1200" b="1"/>
          </a:p>
          <a:p>
            <a:pPr>
              <a:lnSpc>
                <a:spcPct val="110000"/>
              </a:lnSpc>
            </a:pPr>
            <a:r>
              <a:rPr lang="el-GR" sz="1200" b="1" i="1" dirty="0">
                <a:latin typeface="Calibri" panose="020F0502020204030204"/>
                <a:ea typeface="Calibri" panose="020F0502020204030204"/>
                <a:cs typeface="Calibri" panose="020F0502020204030204"/>
              </a:rPr>
              <a:t>Θεραπευτής: Είστε στεναχωρημένοι, επειδή αναγκάζομαι να φύγω από την ομάδα;</a:t>
            </a:r>
            <a:endParaRPr lang="el-GR" sz="1200" b="1"/>
          </a:p>
          <a:p>
            <a:pPr>
              <a:lnSpc>
                <a:spcPct val="110000"/>
              </a:lnSpc>
            </a:pPr>
            <a:r>
              <a:rPr lang="el-GR" sz="1200" b="1" i="1" dirty="0">
                <a:latin typeface="Calibri" panose="020F0502020204030204"/>
                <a:ea typeface="Calibri" panose="020F0502020204030204"/>
                <a:cs typeface="Calibri" panose="020F0502020204030204"/>
              </a:rPr>
              <a:t>Μαρία: Είμαστε μαζί δύο χρόνια, μοιραστήκαμε πράγματα που ούτε με την οικογένειά μας δεν τα συζητάμε, και τώρα πρέπει να αρχίσουμε πάλι απ’ την αρχή με τον καινούργιο συνάδελφό σου.</a:t>
            </a:r>
            <a:endParaRPr lang="el-GR" sz="1200" b="1"/>
          </a:p>
          <a:p>
            <a:pPr>
              <a:lnSpc>
                <a:spcPct val="110000"/>
              </a:lnSpc>
            </a:pPr>
            <a:endParaRPr lang="el-GR" sz="800" i="1">
              <a:latin typeface="Calibri" panose="020F0502020204030204"/>
              <a:ea typeface="Calibri" panose="020F0502020204030204"/>
              <a:cs typeface="Calibri" panose="020F0502020204030204"/>
            </a:endParaRPr>
          </a:p>
          <a:p>
            <a:pPr>
              <a:lnSpc>
                <a:spcPct val="110000"/>
              </a:lnSpc>
            </a:pPr>
            <a:endParaRPr lang="el-GR" sz="800"/>
          </a:p>
        </p:txBody>
      </p:sp>
      <p:cxnSp>
        <p:nvCxnSpPr>
          <p:cNvPr id="13" name="Straight Connector 12"/>
          <p:cNvCxnSpPr>
            <a:cxnSpLocks noGrp="1" noRot="1" noChangeAspect="1" noMove="1" noResize="1" noEditPoints="1" noAdjustHandles="1" noChangeArrowheads="1" noChangeShapeType="1"/>
          </p:cNvCxnSpPr>
          <p:nvPr/>
        </p:nvCxnSpPr>
        <p:spPr>
          <a:xfrm flipV="1">
            <a:off x="485673" y="979075"/>
            <a:ext cx="0" cy="5074920"/>
          </a:xfrm>
          <a:prstGeom prst="line">
            <a:avLst/>
          </a:prstGeom>
          <a:ln w="76200"/>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p:cNvSpPr>
            <a:spLocks noGrp="1" noRot="1" noChangeAspect="1" noMove="1" noResize="1" noEditPoints="1" noAdjustHandles="1" noChangeArrowheads="1" noChangeShapeType="1" noTextEdit="1"/>
          </p:cNvSpPr>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Εικόνα 6" descr="Εικόνα που περιέχει άτομο, ρουχισμός, ανθρώπινο πρόσωπο, δάκτυλο&#10;&#10;Το περιεχόμενο που δημιουργείται από τεχνητή νοημοσύνη μπορεί να μην είναι σωστό."/>
          <p:cNvPicPr>
            <a:picLocks noChangeAspect="1"/>
          </p:cNvPicPr>
          <p:nvPr/>
        </p:nvPicPr>
        <p:blipFill>
          <a:blip r:embed="rId1"/>
          <a:srcRect l="6382" r="22924" b="-1"/>
          <a:stretch>
            <a:fillRect/>
          </a:stretch>
        </p:blipFill>
        <p:spPr>
          <a:xfrm>
            <a:off x="257452" y="690168"/>
            <a:ext cx="7982445" cy="5449938"/>
          </a:xfrm>
          <a:prstGeom prst="rect">
            <a:avLst/>
          </a:prstGeom>
        </p:spPr>
      </p:pic>
      <p:cxnSp>
        <p:nvCxnSpPr>
          <p:cNvPr id="14" name="Straight Connector 13"/>
          <p:cNvCxnSpPr>
            <a:cxnSpLocks noGrp="1" noRot="1" noChangeAspect="1" noMove="1" noResize="1" noEditPoints="1" noAdjustHandles="1" noChangeArrowheads="1" noChangeShapeType="1"/>
          </p:cNvCxnSpPr>
          <p:nvPr/>
        </p:nvCxnSpPr>
        <p:spPr>
          <a:xfrm>
            <a:off x="-1" y="6359240"/>
            <a:ext cx="8229600"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2" name="Τίτλος 1"/>
          <p:cNvSpPr>
            <a:spLocks noGrp="1"/>
          </p:cNvSpPr>
          <p:nvPr>
            <p:ph type="title"/>
          </p:nvPr>
        </p:nvSpPr>
        <p:spPr>
          <a:xfrm>
            <a:off x="8719126" y="532737"/>
            <a:ext cx="2811879" cy="1426048"/>
          </a:xfrm>
        </p:spPr>
        <p:txBody>
          <a:bodyPr anchor="b">
            <a:normAutofit/>
          </a:bodyPr>
          <a:lstStyle/>
          <a:p>
            <a:r>
              <a:rPr lang="el-GR" sz="2400"/>
              <a:t>ΑΝΤΙΜΕΤΩΠΙΣΗ ΑΠΟ ΤΟΝ ΘΕΡΑΠΕΥΤΗ</a:t>
            </a:r>
            <a:endParaRPr lang="el-GR" sz="2400"/>
          </a:p>
        </p:txBody>
      </p:sp>
      <p:sp>
        <p:nvSpPr>
          <p:cNvPr id="4" name="Θέση περιεχομένου 3"/>
          <p:cNvSpPr>
            <a:spLocks noGrp="1"/>
          </p:cNvSpPr>
          <p:nvPr>
            <p:ph idx="1"/>
          </p:nvPr>
        </p:nvSpPr>
        <p:spPr>
          <a:xfrm>
            <a:off x="8240157" y="1953796"/>
            <a:ext cx="3290851" cy="4400548"/>
          </a:xfrm>
        </p:spPr>
        <p:txBody>
          <a:bodyPr vert="horz" lIns="91440" tIns="45720" rIns="91440" bIns="45720" rtlCol="0" anchor="t">
            <a:normAutofit/>
          </a:bodyPr>
          <a:lstStyle/>
          <a:p>
            <a:pPr>
              <a:lnSpc>
                <a:spcPct val="110000"/>
              </a:lnSpc>
            </a:pPr>
            <a:r>
              <a:rPr lang="el-GR" dirty="0"/>
              <a:t>Διάθεση χρόνου για την αναγνώριση των συναισθημάτων από τα μέλη </a:t>
            </a:r>
            <a:endParaRPr lang="el-GR" dirty="0"/>
          </a:p>
          <a:p>
            <a:pPr>
              <a:lnSpc>
                <a:spcPct val="110000"/>
              </a:lnSpc>
            </a:pPr>
            <a:r>
              <a:rPr lang="el-GR" dirty="0"/>
              <a:t>Έκφραση και συναισθηματική διαπραγμάτευση για το γεγονός ότι η ζωή περιλαμβάνει και σχέσεις και αποχωρισμούς.</a:t>
            </a:r>
            <a:endParaRPr lang="el-GR" dirty="0"/>
          </a:p>
          <a:p>
            <a:pPr>
              <a:lnSpc>
                <a:spcPct val="110000"/>
              </a:lnSpc>
            </a:pPr>
            <a:endParaRPr lang="el-GR" sz="170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Προετοιμασία της ομάδας για το τέλος</a:t>
            </a:r>
            <a:endParaRPr lang="el-GR" dirty="0"/>
          </a:p>
        </p:txBody>
      </p:sp>
      <p:sp>
        <p:nvSpPr>
          <p:cNvPr id="3" name="Θέση περιεχομένου 2"/>
          <p:cNvSpPr>
            <a:spLocks noGrp="1"/>
          </p:cNvSpPr>
          <p:nvPr>
            <p:ph idx="1"/>
          </p:nvPr>
        </p:nvSpPr>
        <p:spPr/>
        <p:txBody>
          <a:bodyPr vert="horz" lIns="91440" tIns="45720" rIns="91440" bIns="45720" rtlCol="0" anchor="t">
            <a:normAutofit/>
          </a:bodyPr>
          <a:lstStyle/>
          <a:p>
            <a:pPr marL="0" indent="0">
              <a:buNone/>
            </a:pPr>
            <a:r>
              <a:rPr lang="el-GR" dirty="0"/>
              <a:t>Αντιδράσεις τις ομάδας:</a:t>
            </a:r>
            <a:endParaRPr lang="el-GR" dirty="0"/>
          </a:p>
          <a:p>
            <a:r>
              <a:rPr lang="el-GR" dirty="0" err="1"/>
              <a:t>Ισως</a:t>
            </a:r>
            <a:r>
              <a:rPr lang="el-GR" dirty="0"/>
              <a:t> αρχίσουν να αγνοούν τη συνδρομή του ψυχοθεραπευτή </a:t>
            </a:r>
            <a:endParaRPr lang="el-GR" dirty="0"/>
          </a:p>
          <a:p>
            <a:r>
              <a:rPr lang="el-GR" dirty="0"/>
              <a:t>Κυρίαρχο θέμα στη συζήτηση ίσως να είναι η άφιξη του νέου θεραπευτή και οι ικανότητες του και η νέα ομάδα.</a:t>
            </a:r>
            <a:endParaRPr lang="el-GR" dirty="0"/>
          </a:p>
          <a:p>
            <a:r>
              <a:rPr lang="el-GR" dirty="0"/>
              <a:t>Σύνδρομο αποχαιρετιστήριας γιορτής</a:t>
            </a:r>
            <a:endParaRPr lang="el-GR" dirty="0"/>
          </a:p>
          <a:p>
            <a:r>
              <a:rPr lang="el-GR" dirty="0"/>
              <a:t>Εξιδανίκευση της όλης ομαδικής εμπειρίας</a:t>
            </a:r>
            <a:endParaRPr lang="el-GR" dirty="0"/>
          </a:p>
          <a:p>
            <a:r>
              <a:rPr lang="el-GR" dirty="0"/>
              <a:t>Αποφυγή θεραπευτή </a:t>
            </a:r>
            <a:endParaRPr lang="el-GR" dirty="0"/>
          </a:p>
          <a:p>
            <a:pPr marL="0" indent="0">
              <a:buNone/>
            </a:pPr>
            <a:endParaRPr lang="el-GR" dirty="0"/>
          </a:p>
          <a:p>
            <a:endParaRPr lang="el-GR"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p:cNvSpPr>
            <a:spLocks noGrp="1" noRot="1" noChangeAspect="1" noMove="1" noResize="1" noEditPoints="1" noAdjustHandles="1" noChangeArrowheads="1" noChangeShapeType="1" noTextEdit="1"/>
          </p:cNvSpPr>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a:cxnSpLocks noGrp="1" noRot="1" noChangeAspect="1" noMove="1" noResize="1" noEditPoints="1" noAdjustHandles="1" noChangeArrowheads="1" noChangeShapeType="1"/>
          </p:cNvCxnSpPr>
          <p:nvPr/>
        </p:nvCxnSpPr>
        <p:spPr>
          <a:xfrm>
            <a:off x="716281"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pic>
        <p:nvPicPr>
          <p:cNvPr id="4" name="Εικόνα 3" descr="Εικόνα που περιέχει ανθρώπινο πρόσωπο, άτομο, ρουχισμός, ρυτίδα&#10;&#10;Το περιεχόμενο που δημιουργείται από τεχνητή νοημοσύνη μπορεί να μην είναι σωστό."/>
          <p:cNvPicPr>
            <a:picLocks noChangeAspect="1"/>
          </p:cNvPicPr>
          <p:nvPr/>
        </p:nvPicPr>
        <p:blipFill>
          <a:blip r:embed="rId1"/>
          <a:srcRect l="20542" r="8792"/>
          <a:stretch>
            <a:fillRect/>
          </a:stretch>
        </p:blipFill>
        <p:spPr>
          <a:xfrm>
            <a:off x="7345680" y="10"/>
            <a:ext cx="4846320" cy="6857990"/>
          </a:xfrm>
          <a:prstGeom prst="rect">
            <a:avLst/>
          </a:prstGeom>
        </p:spPr>
      </p:pic>
      <p:sp>
        <p:nvSpPr>
          <p:cNvPr id="2" name="Τίτλος 1"/>
          <p:cNvSpPr>
            <a:spLocks noGrp="1"/>
          </p:cNvSpPr>
          <p:nvPr>
            <p:ph type="title"/>
          </p:nvPr>
        </p:nvSpPr>
        <p:spPr>
          <a:xfrm>
            <a:off x="640080" y="1371600"/>
            <a:ext cx="5852160" cy="1097280"/>
          </a:xfrm>
        </p:spPr>
        <p:txBody>
          <a:bodyPr anchor="t">
            <a:normAutofit/>
          </a:bodyPr>
          <a:lstStyle/>
          <a:p>
            <a:r>
              <a:rPr lang="el-GR">
                <a:latin typeface="Calibri" panose="020F0502020204030204"/>
                <a:ea typeface="Calibri" panose="020F0502020204030204"/>
                <a:cs typeface="Calibri" panose="020F0502020204030204"/>
              </a:rPr>
              <a:t> </a:t>
            </a:r>
            <a:r>
              <a:rPr lang="el-GR" err="1">
                <a:latin typeface="Calibri" panose="020F0502020204030204"/>
                <a:ea typeface="Calibri" panose="020F0502020204030204"/>
                <a:cs typeface="Calibri" panose="020F0502020204030204"/>
              </a:rPr>
              <a:t>Yalom</a:t>
            </a:r>
            <a:r>
              <a:rPr lang="el-GR">
                <a:latin typeface="Calibri" panose="020F0502020204030204"/>
                <a:ea typeface="Calibri" panose="020F0502020204030204"/>
                <a:cs typeface="Calibri" panose="020F0502020204030204"/>
              </a:rPr>
              <a:t> (1995: 361)</a:t>
            </a:r>
            <a:endParaRPr lang="el-GR"/>
          </a:p>
        </p:txBody>
      </p:sp>
      <p:sp>
        <p:nvSpPr>
          <p:cNvPr id="3" name="Θέση περιεχομένου 2"/>
          <p:cNvSpPr>
            <a:spLocks noGrp="1"/>
          </p:cNvSpPr>
          <p:nvPr>
            <p:ph idx="1"/>
          </p:nvPr>
        </p:nvSpPr>
        <p:spPr>
          <a:xfrm>
            <a:off x="640080" y="2633236"/>
            <a:ext cx="5852160" cy="3664685"/>
          </a:xfrm>
        </p:spPr>
        <p:txBody>
          <a:bodyPr vert="horz" lIns="91440" tIns="45720" rIns="91440" bIns="45720" rtlCol="0" anchor="t">
            <a:normAutofit/>
          </a:bodyPr>
          <a:lstStyle/>
          <a:p>
            <a:pPr marL="0" indent="0">
              <a:buNone/>
            </a:pPr>
            <a:r>
              <a:rPr lang="el-GR" dirty="0">
                <a:latin typeface="Calibri" panose="020F0502020204030204"/>
                <a:ea typeface="Calibri" panose="020F0502020204030204"/>
                <a:cs typeface="Calibri" panose="020F0502020204030204"/>
              </a:rPr>
              <a:t> </a:t>
            </a:r>
            <a:r>
              <a:rPr lang="el-GR" sz="2800" dirty="0">
                <a:latin typeface="Calibri" panose="020F0502020204030204"/>
                <a:ea typeface="Calibri" panose="020F0502020204030204"/>
                <a:cs typeface="Calibri" panose="020F0502020204030204"/>
              </a:rPr>
              <a:t>«Το τέλος σημαίνει κάτι περισσότερο από το τέλος της θεραπείας, είναι ένα σημαντικό στοιχείο στη διαδικασία της αλλαγής…, ένα στάδιο στην αναπτυξιακή πορεία του ατόμου».</a:t>
            </a:r>
            <a:endParaRPr lang="el-GR" sz="2800" dirty="0">
              <a:latin typeface="Calibri" panose="020F0502020204030204"/>
              <a:ea typeface="Calibri" panose="020F0502020204030204"/>
              <a:cs typeface="Calibri" panose="020F0502020204030204"/>
            </a:endParaRPr>
          </a:p>
          <a:p>
            <a:pPr marL="0" indent="0">
              <a:buNone/>
            </a:pPr>
            <a:endParaRPr lang="el-GR">
              <a:latin typeface="Calibri" panose="020F0502020204030204"/>
              <a:ea typeface="Calibri" panose="020F0502020204030204"/>
              <a:cs typeface="Calibri" panose="020F0502020204030204"/>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7" name="Straight Connector 8"/>
          <p:cNvCxnSpPr>
            <a:cxnSpLocks noGrp="1" noRot="1" noChangeAspect="1" noMove="1" noResize="1" noEditPoints="1" noAdjustHandles="1" noChangeArrowheads="1" noChangeShapeType="1"/>
          </p:cNvCxnSpPr>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8" name="Rectangle 10"/>
          <p:cNvSpPr>
            <a:spLocks noGrp="1" noRot="1" noChangeAspect="1" noMove="1" noResize="1" noEditPoints="1" noAdjustHandles="1" noChangeArrowheads="1" noChangeShapeType="1" noTextEdit="1"/>
          </p:cNvSpPr>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Θέση περιεχομένου 3" descr="Εικόνα που περιέχει ρουχισμός, άτομο, καρέκλα, ανθρώπινο πρόσωπο&#10;&#10;Το περιεχόμενο που δημιουργείται από τεχνητή νοημοσύνη μπορεί να μην είναι σωστό."/>
          <p:cNvPicPr>
            <a:picLocks noGrp="1" noChangeAspect="1"/>
          </p:cNvPicPr>
          <p:nvPr>
            <p:ph idx="1"/>
          </p:nvPr>
        </p:nvPicPr>
        <p:blipFill>
          <a:blip r:embed="rId1"/>
          <a:srcRect t="2069" b="13663"/>
          <a:stretch>
            <a:fillRect/>
          </a:stretch>
        </p:blipFill>
        <p:spPr>
          <a:xfrm>
            <a:off x="1" y="152"/>
            <a:ext cx="12192000" cy="6857848"/>
          </a:xfrm>
          <a:prstGeom prst="rect">
            <a:avLst/>
          </a:prstGeom>
        </p:spPr>
      </p:pic>
      <p:sp>
        <p:nvSpPr>
          <p:cNvPr id="19" name="Rectangle 12"/>
          <p:cNvSpPr>
            <a:spLocks noGrp="1" noRot="1" noChangeAspect="1" noMove="1" noResize="1" noEditPoints="1" noAdjustHandles="1" noChangeArrowheads="1" noChangeShapeType="1" noTextEdit="1"/>
          </p:cNvSpPr>
          <p:nvPr/>
        </p:nvSpPr>
        <p:spPr>
          <a:xfrm rot="10800000">
            <a:off x="3648484" y="-152"/>
            <a:ext cx="8543515" cy="6858000"/>
          </a:xfrm>
          <a:prstGeom prst="rect">
            <a:avLst/>
          </a:prstGeom>
          <a:gradFill flip="none" rotWithShape="1">
            <a:gsLst>
              <a:gs pos="0">
                <a:srgbClr val="000000">
                  <a:alpha val="0"/>
                </a:srgbClr>
              </a:gs>
              <a:gs pos="58000">
                <a:srgbClr val="000000">
                  <a:alpha val="55000"/>
                </a:srgbClr>
              </a:gs>
              <a:gs pos="93000">
                <a:srgbClr val="000000">
                  <a:alpha val="64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p:cNvSpPr>
            <a:spLocks noGrp="1"/>
          </p:cNvSpPr>
          <p:nvPr>
            <p:ph type="title"/>
          </p:nvPr>
        </p:nvSpPr>
        <p:spPr>
          <a:xfrm>
            <a:off x="6614531" y="1371600"/>
            <a:ext cx="4916477" cy="2933952"/>
          </a:xfrm>
        </p:spPr>
        <p:txBody>
          <a:bodyPr vert="horz" lIns="91440" tIns="45720" rIns="91440" bIns="45720" rtlCol="0" anchor="t">
            <a:normAutofit/>
          </a:bodyPr>
          <a:lstStyle/>
          <a:p>
            <a:pPr marL="571500" indent="-571500" algn="r">
              <a:lnSpc>
                <a:spcPct val="90000"/>
              </a:lnSpc>
            </a:pPr>
            <a:r>
              <a:rPr lang="en-US" sz="3400" b="1" kern="1200" dirty="0" err="1">
                <a:solidFill>
                  <a:srgbClr val="FFFFFF"/>
                </a:solidFill>
                <a:latin typeface="+mj-lt"/>
                <a:ea typeface="+mj-ea"/>
                <a:cs typeface="+mj-cs"/>
              </a:rPr>
              <a:t>Οι</a:t>
            </a:r>
            <a:r>
              <a:rPr lang="en-US" sz="3400" b="1" kern="1200" dirty="0">
                <a:solidFill>
                  <a:srgbClr val="FFFFFF"/>
                </a:solidFill>
                <a:latin typeface="+mj-lt"/>
                <a:ea typeface="+mj-ea"/>
                <a:cs typeface="+mj-cs"/>
              </a:rPr>
              <a:t> α</a:t>
            </a:r>
            <a:r>
              <a:rPr lang="en-US" sz="3400" b="1" kern="1200" dirty="0" err="1">
                <a:solidFill>
                  <a:srgbClr val="FFFFFF"/>
                </a:solidFill>
                <a:latin typeface="+mj-lt"/>
                <a:ea typeface="+mj-ea"/>
                <a:cs typeface="+mj-cs"/>
              </a:rPr>
              <a:t>ντιδράσεις</a:t>
            </a:r>
            <a:r>
              <a:rPr lang="en-US" sz="3400" b="1" kern="1200" dirty="0">
                <a:solidFill>
                  <a:srgbClr val="FFFFFF"/>
                </a:solidFill>
                <a:latin typeface="+mj-lt"/>
                <a:ea typeface="+mj-ea"/>
                <a:cs typeface="+mj-cs"/>
              </a:rPr>
              <a:t> </a:t>
            </a:r>
            <a:r>
              <a:rPr lang="en-US" sz="3400" b="1" kern="1200" dirty="0" err="1">
                <a:solidFill>
                  <a:srgbClr val="FFFFFF"/>
                </a:solidFill>
                <a:latin typeface="+mj-lt"/>
                <a:ea typeface="+mj-ea"/>
                <a:cs typeface="+mj-cs"/>
              </a:rPr>
              <a:t>των</a:t>
            </a:r>
            <a:r>
              <a:rPr lang="en-US" sz="3400" b="1" kern="1200" dirty="0">
                <a:solidFill>
                  <a:srgbClr val="FFFFFF"/>
                </a:solidFill>
                <a:latin typeface="+mj-lt"/>
                <a:ea typeface="+mj-ea"/>
                <a:cs typeface="+mj-cs"/>
              </a:rPr>
              <a:t> </a:t>
            </a:r>
            <a:r>
              <a:rPr lang="en-US" sz="3400" b="1" kern="1200" dirty="0" err="1">
                <a:solidFill>
                  <a:srgbClr val="FFFFFF"/>
                </a:solidFill>
                <a:latin typeface="+mj-lt"/>
                <a:ea typeface="+mj-ea"/>
                <a:cs typeface="+mj-cs"/>
              </a:rPr>
              <a:t>μελών</a:t>
            </a:r>
            <a:r>
              <a:rPr lang="en-US" sz="3400" b="1" kern="1200" dirty="0">
                <a:solidFill>
                  <a:srgbClr val="FFFFFF"/>
                </a:solidFill>
                <a:latin typeface="+mj-lt"/>
                <a:ea typeface="+mj-ea"/>
                <a:cs typeface="+mj-cs"/>
              </a:rPr>
              <a:t> </a:t>
            </a:r>
            <a:r>
              <a:rPr lang="en-US" sz="3400" b="1" kern="1200" dirty="0" err="1">
                <a:solidFill>
                  <a:srgbClr val="FFFFFF"/>
                </a:solidFill>
                <a:latin typeface="+mj-lt"/>
                <a:ea typeface="+mj-ea"/>
                <a:cs typeface="+mj-cs"/>
              </a:rPr>
              <a:t>της</a:t>
            </a:r>
            <a:r>
              <a:rPr lang="en-US" sz="3400" b="1" kern="1200" dirty="0">
                <a:solidFill>
                  <a:srgbClr val="FFFFFF"/>
                </a:solidFill>
                <a:latin typeface="+mj-lt"/>
                <a:ea typeface="+mj-ea"/>
                <a:cs typeface="+mj-cs"/>
              </a:rPr>
              <a:t> </a:t>
            </a:r>
            <a:r>
              <a:rPr lang="en-US" sz="3400" b="1" kern="1200" dirty="0" err="1">
                <a:solidFill>
                  <a:srgbClr val="FFFFFF"/>
                </a:solidFill>
                <a:latin typeface="+mj-lt"/>
                <a:ea typeface="+mj-ea"/>
                <a:cs typeface="+mj-cs"/>
              </a:rPr>
              <a:t>ομάδ</a:t>
            </a:r>
            <a:r>
              <a:rPr lang="en-US" sz="3400" b="1" kern="1200" dirty="0">
                <a:solidFill>
                  <a:srgbClr val="FFFFFF"/>
                </a:solidFill>
                <a:latin typeface="+mj-lt"/>
                <a:ea typeface="+mj-ea"/>
                <a:cs typeface="+mj-cs"/>
              </a:rPr>
              <a:t>ας </a:t>
            </a:r>
            <a:r>
              <a:rPr lang="en-US" sz="3400" b="1" kern="1200" dirty="0" err="1">
                <a:solidFill>
                  <a:srgbClr val="FFFFFF"/>
                </a:solidFill>
                <a:latin typeface="+mj-lt"/>
                <a:ea typeface="+mj-ea"/>
                <a:cs typeface="+mj-cs"/>
              </a:rPr>
              <a:t>είν</a:t>
            </a:r>
            <a:r>
              <a:rPr lang="en-US" sz="3400" b="1" kern="1200" dirty="0">
                <a:solidFill>
                  <a:srgbClr val="FFFFFF"/>
                </a:solidFill>
                <a:latin typeface="+mj-lt"/>
                <a:ea typeface="+mj-ea"/>
                <a:cs typeface="+mj-cs"/>
              </a:rPr>
              <a:t>αι </a:t>
            </a:r>
            <a:br>
              <a:rPr lang="en-US" sz="3400" b="1" kern="1200">
                <a:solidFill>
                  <a:srgbClr val="FFFFFF"/>
                </a:solidFill>
                <a:latin typeface="+mj-lt"/>
                <a:ea typeface="+mj-ea"/>
                <a:cs typeface="+mj-cs"/>
              </a:rPr>
            </a:br>
            <a:r>
              <a:rPr lang="en-US" sz="3400" b="1" kern="1200" dirty="0" err="1">
                <a:solidFill>
                  <a:srgbClr val="FFFFFF"/>
                </a:solidFill>
                <a:latin typeface="+mj-lt"/>
                <a:ea typeface="+mj-ea"/>
                <a:cs typeface="+mj-cs"/>
              </a:rPr>
              <a:t>φυσιολογικές</a:t>
            </a:r>
            <a:r>
              <a:rPr lang="en-US" sz="3400" b="1" kern="1200" dirty="0">
                <a:solidFill>
                  <a:srgbClr val="FFFFFF"/>
                </a:solidFill>
                <a:latin typeface="+mj-lt"/>
                <a:ea typeface="+mj-ea"/>
                <a:cs typeface="+mj-cs"/>
              </a:rPr>
              <a:t> </a:t>
            </a:r>
            <a:br>
              <a:rPr lang="en-US" sz="3400" b="1" kern="1200">
                <a:solidFill>
                  <a:srgbClr val="FFFFFF"/>
                </a:solidFill>
                <a:latin typeface="+mj-lt"/>
                <a:ea typeface="+mj-ea"/>
                <a:cs typeface="+mj-cs"/>
              </a:rPr>
            </a:br>
            <a:r>
              <a:rPr lang="en-US" sz="3400" b="1" kern="1200" dirty="0">
                <a:solidFill>
                  <a:srgbClr val="FFFFFF"/>
                </a:solidFill>
                <a:latin typeface="+mj-lt"/>
                <a:ea typeface="+mj-ea"/>
                <a:cs typeface="+mj-cs"/>
              </a:rPr>
              <a:t>και</a:t>
            </a:r>
            <a:br>
              <a:rPr lang="en-US" sz="3400" b="1" kern="1200">
                <a:solidFill>
                  <a:srgbClr val="FFFFFF"/>
                </a:solidFill>
                <a:latin typeface="+mj-lt"/>
                <a:ea typeface="+mj-ea"/>
                <a:cs typeface="+mj-cs"/>
              </a:rPr>
            </a:br>
            <a:r>
              <a:rPr lang="en-US" sz="3400" b="1" kern="1200" dirty="0">
                <a:solidFill>
                  <a:srgbClr val="FFFFFF"/>
                </a:solidFill>
                <a:latin typeface="+mj-lt"/>
                <a:ea typeface="+mj-ea"/>
                <a:cs typeface="+mj-cs"/>
              </a:rPr>
              <a:t>ανα</a:t>
            </a:r>
            <a:r>
              <a:rPr lang="en-US" sz="3400" b="1" kern="1200" dirty="0" err="1">
                <a:solidFill>
                  <a:srgbClr val="FFFFFF"/>
                </a:solidFill>
                <a:latin typeface="+mj-lt"/>
                <a:ea typeface="+mj-ea"/>
                <a:cs typeface="+mj-cs"/>
              </a:rPr>
              <a:t>μενόμενες</a:t>
            </a:r>
            <a:endParaRPr lang="en-US" sz="3400" b="1" kern="1200" dirty="0" err="1">
              <a:solidFill>
                <a:srgbClr val="FFFFFF"/>
              </a:solidFill>
              <a:latin typeface="+mj-lt"/>
              <a:ea typeface="+mj-ea"/>
              <a:cs typeface="+mj-cs"/>
            </a:endParaRPr>
          </a:p>
        </p:txBody>
      </p:sp>
      <p:cxnSp>
        <p:nvCxnSpPr>
          <p:cNvPr id="20" name="Straight Connector 14"/>
          <p:cNvCxnSpPr>
            <a:cxnSpLocks noGrp="1" noRot="1" noChangeAspect="1" noMove="1" noResize="1" noEditPoints="1" noAdjustHandles="1" noChangeArrowheads="1" noChangeShapeType="1"/>
          </p:cNvCxnSpPr>
          <p:nvPr/>
        </p:nvCxnSpPr>
        <p:spPr>
          <a:xfrm>
            <a:off x="10435776"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Η ομάδα χρησιμοποιείται για διαφορετικούς λόγους από το κάθε άτομο </a:t>
            </a:r>
            <a:endParaRPr lang="el-GR" dirty="0"/>
          </a:p>
        </p:txBody>
      </p:sp>
      <p:sp>
        <p:nvSpPr>
          <p:cNvPr id="3" name="Θέση περιεχομένου 2"/>
          <p:cNvSpPr>
            <a:spLocks noGrp="1"/>
          </p:cNvSpPr>
          <p:nvPr>
            <p:ph idx="1"/>
          </p:nvPr>
        </p:nvSpPr>
        <p:spPr/>
        <p:txBody>
          <a:bodyPr vert="horz" lIns="91440" tIns="45720" rIns="91440" bIns="45720" rtlCol="0" anchor="t">
            <a:normAutofit/>
          </a:bodyPr>
          <a:lstStyle/>
          <a:p>
            <a:r>
              <a:rPr lang="el-GR" sz="2800" dirty="0"/>
              <a:t>Για κοινωνικούς σκοπούς </a:t>
            </a:r>
            <a:endParaRPr lang="el-GR" sz="2800" dirty="0"/>
          </a:p>
          <a:p>
            <a:r>
              <a:rPr lang="el-GR" sz="2800" dirty="0"/>
              <a:t>Για να αναπτύξει ικανότητες επιβίωσης </a:t>
            </a:r>
            <a:endParaRPr lang="el-GR" sz="2800" dirty="0"/>
          </a:p>
          <a:p>
            <a:r>
              <a:rPr lang="el-GR" sz="2800" dirty="0"/>
              <a:t>Για αναβίωση σημαντικών συναισθημάτων και επώδυνων εμπειριών </a:t>
            </a:r>
            <a:endParaRPr lang="el-GR" sz="28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err="1"/>
              <a:t>Ισως</a:t>
            </a:r>
            <a:r>
              <a:rPr lang="el-GR" dirty="0"/>
              <a:t> παρατηρηθούν περιστατικά :</a:t>
            </a:r>
            <a:endParaRPr lang="el-GR" dirty="0"/>
          </a:p>
        </p:txBody>
      </p:sp>
      <p:sp>
        <p:nvSpPr>
          <p:cNvPr id="3" name="Θέση περιεχομένου 2"/>
          <p:cNvSpPr>
            <a:spLocks noGrp="1"/>
          </p:cNvSpPr>
          <p:nvPr>
            <p:ph idx="1"/>
          </p:nvPr>
        </p:nvSpPr>
        <p:spPr/>
        <p:txBody>
          <a:bodyPr vert="horz" lIns="91440" tIns="45720" rIns="91440" bIns="45720" rtlCol="0" anchor="t">
            <a:normAutofit/>
          </a:bodyPr>
          <a:lstStyle/>
          <a:p>
            <a:r>
              <a:rPr lang="el-GR" sz="2800" dirty="0"/>
              <a:t>Πίεσης για παραμονή στην ομάδα</a:t>
            </a:r>
            <a:endParaRPr lang="el-GR" sz="2800" dirty="0"/>
          </a:p>
          <a:p>
            <a:r>
              <a:rPr lang="el-GR" sz="2800" dirty="0" err="1"/>
              <a:t>Αίσθηματος</a:t>
            </a:r>
            <a:r>
              <a:rPr lang="el-GR" sz="2800" dirty="0"/>
              <a:t> εγκατάλειψης</a:t>
            </a:r>
            <a:endParaRPr lang="el-GR" sz="2800" dirty="0"/>
          </a:p>
          <a:p>
            <a:r>
              <a:rPr lang="el-GR" sz="2800" dirty="0"/>
              <a:t>Άμυνα ή άρνηση</a:t>
            </a:r>
            <a:endParaRPr lang="el-GR" sz="2800" dirty="0"/>
          </a:p>
          <a:p>
            <a:r>
              <a:rPr lang="el-GR" sz="2800" dirty="0"/>
              <a:t>Συχνή αναφορά σε περιστατικά θανάτου, απώλειας ή  εγκατάλειψης στις τελευταίες συνεδρίες</a:t>
            </a:r>
            <a:endParaRPr lang="el-GR" sz="2800" dirty="0"/>
          </a:p>
          <a:p>
            <a:endParaRPr lang="el-GR" sz="28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Τίτλος 1"/>
          <p:cNvSpPr>
            <a:spLocks noGrp="1"/>
          </p:cNvSpPr>
          <p:nvPr>
            <p:ph type="title"/>
          </p:nvPr>
        </p:nvSpPr>
        <p:spPr>
          <a:xfrm>
            <a:off x="640079" y="1099753"/>
            <a:ext cx="10890929" cy="1097280"/>
          </a:xfrm>
        </p:spPr>
        <p:txBody>
          <a:bodyPr>
            <a:normAutofit/>
          </a:bodyPr>
          <a:lstStyle/>
          <a:p>
            <a:r>
              <a:rPr lang="el-GR" sz="2800">
                <a:latin typeface="Trebuchet MS (Επικεφαλίδες)"/>
              </a:rPr>
              <a:t>ΙΣΤΟΡΙΚΗ ΑΝΑΔΡΟΜΗ</a:t>
            </a:r>
            <a:endParaRPr lang="el-GR" sz="2800">
              <a:latin typeface="Trebuchet MS (Επικεφαλίδες)"/>
            </a:endParaRPr>
          </a:p>
        </p:txBody>
      </p:sp>
      <p:graphicFrame>
        <p:nvGraphicFramePr>
          <p:cNvPr id="5" name="Θέση περιεχομένου 2"/>
          <p:cNvGraphicFramePr>
            <a:graphicFrameLocks noGrp="1"/>
          </p:cNvGraphicFramePr>
          <p:nvPr>
            <p:ph idx="1"/>
          </p:nvPr>
        </p:nvGraphicFramePr>
        <p:xfrm>
          <a:off x="399415" y="1480185"/>
          <a:ext cx="11392535" cy="4951095"/>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Θέση κειμένου 6"/>
          <p:cNvSpPr>
            <a:spLocks noGrp="1"/>
          </p:cNvSpPr>
          <p:nvPr>
            <p:ph type="body" idx="1"/>
          </p:nvPr>
        </p:nvSpPr>
        <p:spPr>
          <a:xfrm>
            <a:off x="640079" y="1246793"/>
            <a:ext cx="5212080" cy="695373"/>
          </a:xfrm>
        </p:spPr>
        <p:txBody>
          <a:bodyPr>
            <a:normAutofit fontScale="85000" lnSpcReduction="10000"/>
          </a:bodyPr>
          <a:lstStyle/>
          <a:p>
            <a:r>
              <a:rPr lang="el-GR" sz="4000" dirty="0"/>
              <a:t>Σε κάθε περίπτωση</a:t>
            </a:r>
            <a:endParaRPr lang="el-GR" dirty="0"/>
          </a:p>
        </p:txBody>
      </p:sp>
      <p:sp>
        <p:nvSpPr>
          <p:cNvPr id="3" name="Θέση περιεχομένου 2"/>
          <p:cNvSpPr>
            <a:spLocks noGrp="1"/>
          </p:cNvSpPr>
          <p:nvPr>
            <p:ph sz="half" idx="2"/>
          </p:nvPr>
        </p:nvSpPr>
        <p:spPr>
          <a:xfrm>
            <a:off x="640079" y="1852520"/>
            <a:ext cx="5212080" cy="4345461"/>
          </a:xfrm>
        </p:spPr>
        <p:txBody>
          <a:bodyPr vert="horz" lIns="91440" tIns="45720" rIns="91440" bIns="45720" rtlCol="0" anchor="t">
            <a:normAutofit/>
          </a:bodyPr>
          <a:lstStyle/>
          <a:p>
            <a:r>
              <a:rPr lang="el-GR" sz="2800" dirty="0"/>
              <a:t>Όλοι χρειάζονται υποστήριξη για να αντιληφθούν το βαθύτερο μήνυμα του αποχωρισμού και να διαπραγματευτούν τις όποιες επιπτώσεις του στη μετέπειτα ζωή τους.</a:t>
            </a:r>
            <a:endParaRPr lang="el-GR" sz="2800" dirty="0"/>
          </a:p>
        </p:txBody>
      </p:sp>
      <p:sp>
        <p:nvSpPr>
          <p:cNvPr id="8" name="Θέση κειμένου 7"/>
          <p:cNvSpPr>
            <a:spLocks noGrp="1"/>
          </p:cNvSpPr>
          <p:nvPr>
            <p:ph type="body" sz="quarter" idx="3"/>
          </p:nvPr>
        </p:nvSpPr>
        <p:spPr>
          <a:xfrm>
            <a:off x="6845605" y="876999"/>
            <a:ext cx="5436197" cy="975520"/>
          </a:xfrm>
        </p:spPr>
        <p:txBody>
          <a:bodyPr>
            <a:normAutofit fontScale="85000" lnSpcReduction="10000"/>
          </a:bodyPr>
          <a:lstStyle/>
          <a:p>
            <a:r>
              <a:rPr lang="el-GR" sz="3200" err="1"/>
              <a:t>Σημαντικη</a:t>
            </a:r>
            <a:r>
              <a:rPr lang="el-GR" sz="3200" dirty="0"/>
              <a:t> </a:t>
            </a:r>
            <a:r>
              <a:rPr lang="el-GR" sz="3200" err="1"/>
              <a:t>ειναι</a:t>
            </a:r>
            <a:r>
              <a:rPr lang="el-GR" sz="3200" dirty="0"/>
              <a:t> </a:t>
            </a:r>
            <a:endParaRPr lang="el-GR" sz="3200" dirty="0"/>
          </a:p>
        </p:txBody>
      </p:sp>
      <p:sp>
        <p:nvSpPr>
          <p:cNvPr id="6" name="Θέση περιεχομένου 5"/>
          <p:cNvSpPr>
            <a:spLocks noGrp="1"/>
          </p:cNvSpPr>
          <p:nvPr>
            <p:ph sz="quarter" idx="4"/>
          </p:nvPr>
        </p:nvSpPr>
        <p:spPr>
          <a:xfrm>
            <a:off x="6318928" y="1852520"/>
            <a:ext cx="5212080" cy="4345461"/>
          </a:xfrm>
        </p:spPr>
        <p:txBody>
          <a:bodyPr vert="horz" lIns="91440" tIns="45720" rIns="91440" bIns="45720" rtlCol="0" anchor="t">
            <a:normAutofit/>
          </a:bodyPr>
          <a:lstStyle/>
          <a:p>
            <a:r>
              <a:rPr lang="el-GR" sz="2800" dirty="0"/>
              <a:t>Η ενθάρρυνση των μελών να εκφράζουν τα συναισθήματα τους και να αποφεύγουν τη στείρα θεωρητικολογία </a:t>
            </a:r>
            <a:endParaRPr lang="el-GR"/>
          </a:p>
          <a:p>
            <a:pPr marL="0" indent="0">
              <a:buNone/>
            </a:pPr>
            <a:r>
              <a:rPr lang="el-GR" sz="2800" dirty="0"/>
              <a:t>(δηλαδή την επικέντρωση στη θεωρία χωρίς την πρακτική εφαρμογή ή ρεαλιστική αξία)</a:t>
            </a:r>
            <a:endParaRPr lang="el-G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p:cNvSpPr>
            <a:spLocks noGrp="1" noRot="1" noChangeAspect="1" noMove="1" noResize="1" noEditPoints="1" noAdjustHandles="1" noChangeArrowheads="1" noChangeShapeType="1" noTextEdit="1"/>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Εικόνα 6" descr="Εικόνα που περιέχει ρουχισμός, άτομο, ανθρώπινο πρόσωπο, άνθρωποι&#10;&#10;Το περιεχόμενο που δημιουργείται από τεχνητή νοημοσύνη μπορεί να μην είναι σωστό."/>
          <p:cNvPicPr>
            <a:picLocks noChangeAspect="1"/>
          </p:cNvPicPr>
          <p:nvPr/>
        </p:nvPicPr>
        <p:blipFill>
          <a:blip r:embed="rId1"/>
          <a:srcRect l="16216" r="24635"/>
          <a:stretch>
            <a:fillRect/>
          </a:stretch>
        </p:blipFill>
        <p:spPr>
          <a:xfrm>
            <a:off x="4883022" y="10"/>
            <a:ext cx="7308978" cy="6857990"/>
          </a:xfrm>
          <a:custGeom>
            <a:avLst/>
            <a:gdLst/>
            <a:ahLst/>
            <a:cxnLst/>
            <a:rect l="l" t="t" r="r" b="b"/>
            <a:pathLst>
              <a:path w="7308978" h="6858000">
                <a:moveTo>
                  <a:pt x="0" y="0"/>
                </a:moveTo>
                <a:lnTo>
                  <a:pt x="7308978" y="0"/>
                </a:lnTo>
                <a:lnTo>
                  <a:pt x="7308978" y="6858000"/>
                </a:lnTo>
                <a:lnTo>
                  <a:pt x="0" y="6858000"/>
                </a:lnTo>
                <a:lnTo>
                  <a:pt x="62983" y="6788730"/>
                </a:lnTo>
                <a:cubicBezTo>
                  <a:pt x="773509" y="5928900"/>
                  <a:pt x="1212978" y="4741056"/>
                  <a:pt x="1212978" y="3429000"/>
                </a:cubicBezTo>
                <a:cubicBezTo>
                  <a:pt x="1212978" y="2116944"/>
                  <a:pt x="773509" y="929100"/>
                  <a:pt x="62983" y="69271"/>
                </a:cubicBezTo>
                <a:close/>
              </a:path>
            </a:pathLst>
          </a:custGeom>
        </p:spPr>
      </p:pic>
      <p:sp useBgFill="1">
        <p:nvSpPr>
          <p:cNvPr id="14" name="Freeform: Shape 13"/>
          <p:cNvSpPr>
            <a:spLocks noGrp="1" noRot="1" noChangeAspect="1" noMove="1" noResize="1" noEditPoints="1" noAdjustHandles="1" noChangeArrowheads="1" noChangeShapeType="1" noTextEdit="1"/>
          </p:cNvSpPr>
          <p:nvPr/>
        </p:nvSpPr>
        <p:spPr>
          <a:xfrm>
            <a:off x="0" y="0"/>
            <a:ext cx="6096001" cy="6858000"/>
          </a:xfrm>
          <a:custGeom>
            <a:avLst/>
            <a:gdLst>
              <a:gd name="connsiteX0" fmla="*/ 0 w 6096001"/>
              <a:gd name="connsiteY0" fmla="*/ 0 h 6858000"/>
              <a:gd name="connsiteX1" fmla="*/ 4883023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3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3" y="0"/>
                </a:lnTo>
                <a:lnTo>
                  <a:pt x="4946006" y="69271"/>
                </a:lnTo>
                <a:cubicBezTo>
                  <a:pt x="5656532" y="929100"/>
                  <a:pt x="6096001" y="2116944"/>
                  <a:pt x="6096001" y="3429000"/>
                </a:cubicBezTo>
                <a:cubicBezTo>
                  <a:pt x="6096001" y="4741056"/>
                  <a:pt x="5656532" y="5928900"/>
                  <a:pt x="4946006" y="6788730"/>
                </a:cubicBezTo>
                <a:lnTo>
                  <a:pt x="4883023"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6" name="Freeform: Shape 15"/>
          <p:cNvSpPr>
            <a:spLocks noGrp="1" noRot="1" noChangeAspect="1" noMove="1" noResize="1" noEditPoints="1" noAdjustHandles="1" noChangeArrowheads="1" noChangeShapeType="1" noTextEdit="1"/>
          </p:cNvSpPr>
          <p:nvPr/>
        </p:nvSpPr>
        <p:spPr>
          <a:xfrm>
            <a:off x="0" y="0"/>
            <a:ext cx="6086857" cy="6858000"/>
          </a:xfrm>
          <a:custGeom>
            <a:avLst/>
            <a:gdLst>
              <a:gd name="connsiteX0" fmla="*/ 0 w 6086857"/>
              <a:gd name="connsiteY0" fmla="*/ 0 h 6858000"/>
              <a:gd name="connsiteX1" fmla="*/ 4873879 w 6086857"/>
              <a:gd name="connsiteY1" fmla="*/ 0 h 6858000"/>
              <a:gd name="connsiteX2" fmla="*/ 4936862 w 6086857"/>
              <a:gd name="connsiteY2" fmla="*/ 69271 h 6858000"/>
              <a:gd name="connsiteX3" fmla="*/ 6086857 w 6086857"/>
              <a:gd name="connsiteY3" fmla="*/ 3429000 h 6858000"/>
              <a:gd name="connsiteX4" fmla="*/ 4936862 w 6086857"/>
              <a:gd name="connsiteY4" fmla="*/ 6788730 h 6858000"/>
              <a:gd name="connsiteX5" fmla="*/ 4873879 w 6086857"/>
              <a:gd name="connsiteY5" fmla="*/ 6858000 h 6858000"/>
              <a:gd name="connsiteX6" fmla="*/ 0 w 608685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6857" h="6858000">
                <a:moveTo>
                  <a:pt x="0" y="0"/>
                </a:moveTo>
                <a:lnTo>
                  <a:pt x="4873879" y="0"/>
                </a:lnTo>
                <a:lnTo>
                  <a:pt x="4936862" y="69271"/>
                </a:lnTo>
                <a:cubicBezTo>
                  <a:pt x="5647388" y="929100"/>
                  <a:pt x="6086857" y="2116944"/>
                  <a:pt x="6086857" y="3429000"/>
                </a:cubicBezTo>
                <a:cubicBezTo>
                  <a:pt x="6086857" y="4741056"/>
                  <a:pt x="5647388" y="5928900"/>
                  <a:pt x="4936862" y="6788730"/>
                </a:cubicBezTo>
                <a:lnTo>
                  <a:pt x="487387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Τίτλος 1"/>
          <p:cNvSpPr>
            <a:spLocks noGrp="1"/>
          </p:cNvSpPr>
          <p:nvPr>
            <p:ph type="title"/>
          </p:nvPr>
        </p:nvSpPr>
        <p:spPr>
          <a:xfrm>
            <a:off x="374904" y="856488"/>
            <a:ext cx="4992624" cy="1243584"/>
          </a:xfrm>
        </p:spPr>
        <p:txBody>
          <a:bodyPr anchor="ctr">
            <a:normAutofit/>
          </a:bodyPr>
          <a:lstStyle/>
          <a:p>
            <a:r>
              <a:rPr lang="el-GR" sz="2600" b="1" dirty="0">
                <a:solidFill>
                  <a:srgbClr val="002060"/>
                </a:solidFill>
              </a:rPr>
              <a:t>Βασικά καθήκοντα του θεραπευτή </a:t>
            </a:r>
            <a:br>
              <a:rPr lang="el-GR" sz="2600" b="1" dirty="0">
                <a:solidFill>
                  <a:srgbClr val="002060"/>
                </a:solidFill>
              </a:rPr>
            </a:br>
            <a:r>
              <a:rPr lang="el-GR" sz="2600" b="1" dirty="0">
                <a:solidFill>
                  <a:srgbClr val="002060"/>
                </a:solidFill>
              </a:rPr>
              <a:t>σε αυτό το στάδιο</a:t>
            </a:r>
            <a:endParaRPr lang="el-GR" sz="2600" b="1" dirty="0">
              <a:solidFill>
                <a:srgbClr val="002060"/>
              </a:solidFill>
            </a:endParaRPr>
          </a:p>
        </p:txBody>
      </p:sp>
      <p:sp>
        <p:nvSpPr>
          <p:cNvPr id="18" name="Rectangle 17"/>
          <p:cNvSpPr>
            <a:spLocks noGrp="1" noRot="1" noChangeAspect="1" noMove="1" noResize="1" noEditPoints="1" noAdjustHandles="1" noChangeArrowheads="1" noChangeShapeType="1" noTextEdit="1"/>
          </p:cNvSpPr>
          <p:nvPr/>
        </p:nvSpPr>
        <p:spPr>
          <a:xfrm>
            <a:off x="0" y="1124325"/>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0" name="Rectangle 19"/>
          <p:cNvSpPr>
            <a:spLocks noGrp="1" noRot="1" noChangeAspect="1" noMove="1" noResize="1" noEditPoints="1" noAdjustHandles="1" noChangeArrowheads="1" noChangeShapeType="1" noTextEdit="1"/>
          </p:cNvSpPr>
          <p:nvPr/>
        </p:nvSpPr>
        <p:spPr>
          <a:xfrm>
            <a:off x="437769" y="2195336"/>
            <a:ext cx="498348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4" name="Θέση περιεχομένου 3"/>
          <p:cNvSpPr>
            <a:spLocks noGrp="1"/>
          </p:cNvSpPr>
          <p:nvPr>
            <p:ph idx="1"/>
          </p:nvPr>
        </p:nvSpPr>
        <p:spPr>
          <a:xfrm>
            <a:off x="440217" y="2218149"/>
            <a:ext cx="4935150" cy="4349420"/>
          </a:xfrm>
        </p:spPr>
        <p:txBody>
          <a:bodyPr vert="horz" lIns="91440" tIns="45720" rIns="91440" bIns="45720" rtlCol="0" anchor="t">
            <a:noAutofit/>
          </a:bodyPr>
          <a:lstStyle/>
          <a:p>
            <a:endParaRPr lang="el-GR" sz="1400"/>
          </a:p>
          <a:p>
            <a:r>
              <a:rPr lang="el-GR" sz="2000" dirty="0"/>
              <a:t>Η διευκόλυνση της αναγνώρισης και έκφρασης των συναισθημάτων που σχετίζονται με τη λήξη της ομάδας.</a:t>
            </a:r>
            <a:endParaRPr lang="el-GR" sz="2000" dirty="0"/>
          </a:p>
          <a:p>
            <a:r>
              <a:rPr lang="el-GR" sz="2000" dirty="0"/>
              <a:t>Η ενθάρρυνση των μελών να εφαρμόσουν όσα έμαθαν σε νέες καταστάσεις και σχέσεις </a:t>
            </a:r>
            <a:endParaRPr lang="el-GR" sz="2000" dirty="0"/>
          </a:p>
          <a:p>
            <a:r>
              <a:rPr lang="el-GR" sz="2000" dirty="0"/>
              <a:t>Διασύνδεση με άλλα συστήματα επαγγελματικής και κοινωνικής υποστήριξης (ειδικούς , ομάδες , δίκτυα κ.τ.λ.)</a:t>
            </a:r>
            <a:endParaRPr lang="el-GR" dirty="0"/>
          </a:p>
          <a:p>
            <a:r>
              <a:rPr lang="el-GR" sz="2000" dirty="0"/>
              <a:t>Ψυχραιμία , υπομονή και διάθεση χρόνου </a:t>
            </a:r>
            <a:endParaRPr lang="el-GR" sz="2000" dirty="0"/>
          </a:p>
          <a:p>
            <a:endParaRPr lang="el-GR" sz="2000"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p:cNvSpPr>
            <a:spLocks noGrp="1" noRot="1" noChangeAspect="1" noMove="1" noResize="1" noEditPoints="1" noAdjustHandles="1" noChangeArrowheads="1" noChangeShapeType="1" noTextEdit="1"/>
          </p:cNvSpPr>
          <p:nvPr/>
        </p:nvSpPr>
        <p:spPr>
          <a:xfrm>
            <a:off x="0" y="0"/>
            <a:ext cx="4059050" cy="68580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Τίτλος 1"/>
          <p:cNvSpPr>
            <a:spLocks noGrp="1"/>
          </p:cNvSpPr>
          <p:nvPr>
            <p:ph type="title"/>
          </p:nvPr>
        </p:nvSpPr>
        <p:spPr>
          <a:xfrm>
            <a:off x="838200" y="1412488"/>
            <a:ext cx="2899189" cy="4363844"/>
          </a:xfrm>
        </p:spPr>
        <p:txBody>
          <a:bodyPr vert="horz" lIns="91440" tIns="45720" rIns="91440" bIns="45720" rtlCol="0" anchor="t">
            <a:normAutofit/>
          </a:bodyPr>
          <a:lstStyle/>
          <a:p>
            <a:r>
              <a:rPr lang="en-US" sz="2800" kern="1200" dirty="0" err="1">
                <a:solidFill>
                  <a:srgbClr val="FFFFFF"/>
                </a:solidFill>
                <a:latin typeface="+mj-lt"/>
                <a:ea typeface="+mj-ea"/>
                <a:cs typeface="+mj-cs"/>
              </a:rPr>
              <a:t>Κλίμ</a:t>
            </a:r>
            <a:r>
              <a:rPr lang="en-US" sz="2800" kern="1200" dirty="0">
                <a:solidFill>
                  <a:srgbClr val="FFFFFF"/>
                </a:solidFill>
                <a:latin typeface="+mj-lt"/>
                <a:ea typeface="+mj-ea"/>
                <a:cs typeface="+mj-cs"/>
              </a:rPr>
              <a:t>ακα ανα</a:t>
            </a:r>
            <a:r>
              <a:rPr lang="en-US" sz="2800" kern="1200" dirty="0" err="1">
                <a:solidFill>
                  <a:srgbClr val="FFFFFF"/>
                </a:solidFill>
                <a:latin typeface="+mj-lt"/>
                <a:ea typeface="+mj-ea"/>
                <a:cs typeface="+mj-cs"/>
              </a:rPr>
              <a:t>τροφοδότησης</a:t>
            </a:r>
            <a:r>
              <a:rPr lang="en-US" sz="2800" kern="1200" dirty="0">
                <a:solidFill>
                  <a:srgbClr val="FFFFFF"/>
                </a:solidFill>
                <a:latin typeface="+mj-lt"/>
                <a:ea typeface="+mj-ea"/>
                <a:cs typeface="+mj-cs"/>
              </a:rPr>
              <a:t> </a:t>
            </a:r>
            <a:r>
              <a:rPr lang="en-US" sz="2800" kern="1200" dirty="0" err="1">
                <a:solidFill>
                  <a:srgbClr val="FFFFFF"/>
                </a:solidFill>
                <a:latin typeface="+mj-lt"/>
                <a:ea typeface="+mj-ea"/>
                <a:cs typeface="+mj-cs"/>
              </a:rPr>
              <a:t>στο</a:t>
            </a:r>
            <a:r>
              <a:rPr lang="en-US" sz="2800" kern="1200" dirty="0">
                <a:solidFill>
                  <a:srgbClr val="FFFFFF"/>
                </a:solidFill>
                <a:latin typeface="+mj-lt"/>
                <a:ea typeface="+mj-ea"/>
                <a:cs typeface="+mj-cs"/>
              </a:rPr>
              <a:t> </a:t>
            </a:r>
            <a:r>
              <a:rPr lang="en-US" sz="2800" kern="1200" dirty="0" err="1">
                <a:solidFill>
                  <a:srgbClr val="FFFFFF"/>
                </a:solidFill>
                <a:latin typeface="+mj-lt"/>
                <a:ea typeface="+mj-ea"/>
                <a:cs typeface="+mj-cs"/>
              </a:rPr>
              <a:t>τέλος</a:t>
            </a:r>
            <a:r>
              <a:rPr lang="en-US" sz="2800" kern="1200" dirty="0">
                <a:solidFill>
                  <a:srgbClr val="FFFFFF"/>
                </a:solidFill>
                <a:latin typeface="+mj-lt"/>
                <a:ea typeface="+mj-ea"/>
                <a:cs typeface="+mj-cs"/>
              </a:rPr>
              <a:t> </a:t>
            </a:r>
            <a:r>
              <a:rPr lang="en-US" sz="2800" kern="1200" dirty="0" err="1">
                <a:solidFill>
                  <a:srgbClr val="FFFFFF"/>
                </a:solidFill>
                <a:latin typeface="+mj-lt"/>
                <a:ea typeface="+mj-ea"/>
                <a:cs typeface="+mj-cs"/>
              </a:rPr>
              <a:t>της</a:t>
            </a:r>
            <a:r>
              <a:rPr lang="en-US" sz="2800" kern="1200" dirty="0">
                <a:solidFill>
                  <a:srgbClr val="FFFFFF"/>
                </a:solidFill>
                <a:latin typeface="+mj-lt"/>
                <a:ea typeface="+mj-ea"/>
                <a:cs typeface="+mj-cs"/>
              </a:rPr>
              <a:t> </a:t>
            </a:r>
            <a:r>
              <a:rPr lang="en-US" sz="2800" kern="1200" dirty="0" err="1">
                <a:solidFill>
                  <a:srgbClr val="FFFFFF"/>
                </a:solidFill>
                <a:latin typeface="+mj-lt"/>
                <a:ea typeface="+mj-ea"/>
                <a:cs typeface="+mj-cs"/>
              </a:rPr>
              <a:t>ομάδ</a:t>
            </a:r>
            <a:r>
              <a:rPr lang="en-US" sz="2800" kern="1200" dirty="0">
                <a:solidFill>
                  <a:srgbClr val="FFFFFF"/>
                </a:solidFill>
                <a:latin typeface="+mj-lt"/>
                <a:ea typeface="+mj-ea"/>
                <a:cs typeface="+mj-cs"/>
              </a:rPr>
              <a:t>ας</a:t>
            </a:r>
            <a:endParaRPr lang="en-US" sz="2800" kern="1200" dirty="0">
              <a:solidFill>
                <a:srgbClr val="FFFFFF"/>
              </a:solidFill>
              <a:latin typeface="+mj-lt"/>
              <a:ea typeface="+mj-ea"/>
              <a:cs typeface="+mj-cs"/>
            </a:endParaRPr>
          </a:p>
        </p:txBody>
      </p:sp>
      <p:sp>
        <p:nvSpPr>
          <p:cNvPr id="3" name="Θέση περιεχομένου 2"/>
          <p:cNvSpPr>
            <a:spLocks noGrp="1"/>
          </p:cNvSpPr>
          <p:nvPr>
            <p:ph idx="1"/>
          </p:nvPr>
        </p:nvSpPr>
        <p:spPr>
          <a:xfrm>
            <a:off x="4380855" y="1412489"/>
            <a:ext cx="3365500" cy="440574"/>
          </a:xfrm>
        </p:spPr>
        <p:txBody>
          <a:bodyPr vert="horz" lIns="91440" tIns="45720" rIns="91440" bIns="45720" rtlCol="0" anchor="t">
            <a:normAutofit/>
          </a:bodyPr>
          <a:lstStyle/>
          <a:p>
            <a:endParaRPr lang="en-US" sz="1300"/>
          </a:p>
          <a:p>
            <a:endParaRPr lang="en-US" sz="1300"/>
          </a:p>
        </p:txBody>
      </p:sp>
      <p:cxnSp>
        <p:nvCxnSpPr>
          <p:cNvPr id="12" name="Straight Connector 11"/>
          <p:cNvCxnSpPr>
            <a:cxnSpLocks noGrp="1" noRot="1" noChangeAspect="1" noMove="1" noResize="1" noEditPoints="1" noAdjustHandles="1" noChangeArrowheads="1" noChangeShapeType="1"/>
          </p:cNvCxnSpPr>
          <p:nvPr/>
        </p:nvCxnSpPr>
        <p:spPr>
          <a:xfrm>
            <a:off x="8129871" y="1412488"/>
            <a:ext cx="0" cy="365760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7" name="Θέση περιεχομένου 2"/>
          <p:cNvSpPr txBox="1"/>
          <p:nvPr/>
        </p:nvSpPr>
        <p:spPr>
          <a:xfrm>
            <a:off x="4515388" y="431599"/>
            <a:ext cx="3238889" cy="5558330"/>
          </a:xfrm>
          <a:prstGeom prst="rect">
            <a:avLst/>
          </a:prstGeom>
          <a:ln>
            <a:solidFill>
              <a:schemeClr val="accent6">
                <a:lumMod val="50000"/>
              </a:schemeClr>
            </a:solidFill>
          </a:ln>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1300" dirty="0"/>
          </a:p>
          <a:p>
            <a:pPr marL="0" indent="0">
              <a:buNone/>
            </a:pPr>
            <a:r>
              <a:rPr lang="en-US" sz="1800" err="1"/>
              <a:t>Ποι</a:t>
            </a:r>
            <a:r>
              <a:rPr lang="en-US" sz="1800" dirty="0"/>
              <a:t>α </a:t>
            </a:r>
            <a:r>
              <a:rPr lang="en-US" sz="1800" err="1"/>
              <a:t>θέμ</a:t>
            </a:r>
            <a:r>
              <a:rPr lang="en-US" sz="1800" dirty="0"/>
              <a:t>ατα </a:t>
            </a:r>
            <a:r>
              <a:rPr lang="en-US" sz="1800" err="1"/>
              <a:t>ήτ</a:t>
            </a:r>
            <a:r>
              <a:rPr lang="en-US" sz="1800" dirty="0"/>
              <a:t>αν τα π</a:t>
            </a:r>
            <a:r>
              <a:rPr lang="en-US" sz="1800" err="1"/>
              <a:t>ιο</a:t>
            </a:r>
            <a:r>
              <a:rPr lang="en-US" sz="1800" dirty="0"/>
              <a:t> </a:t>
            </a:r>
            <a:r>
              <a:rPr lang="en-US" sz="1800" err="1"/>
              <a:t>χρήσιμ</a:t>
            </a:r>
            <a:r>
              <a:rPr lang="en-US" sz="1800" dirty="0"/>
              <a:t>α : </a:t>
            </a:r>
            <a:endParaRPr lang="en-US" sz="1800" dirty="0"/>
          </a:p>
          <a:p>
            <a:r>
              <a:rPr lang="en-US" sz="1800" err="1"/>
              <a:t>Γενική</a:t>
            </a:r>
            <a:r>
              <a:rPr lang="en-US" sz="1800" dirty="0"/>
              <a:t> </a:t>
            </a:r>
            <a:r>
              <a:rPr lang="en-US" sz="1800" err="1"/>
              <a:t>υγεί</a:t>
            </a:r>
            <a:r>
              <a:rPr lang="en-US" sz="1800" dirty="0"/>
              <a:t>α και α</a:t>
            </a:r>
            <a:r>
              <a:rPr lang="en-US" sz="1800" err="1"/>
              <a:t>υτοφροντίδ</a:t>
            </a:r>
            <a:r>
              <a:rPr lang="en-US" sz="1800" dirty="0"/>
              <a:t>α</a:t>
            </a:r>
            <a:endParaRPr lang="en-US" sz="1800" dirty="0"/>
          </a:p>
          <a:p>
            <a:r>
              <a:rPr lang="en-US" sz="1800" dirty="0" err="1"/>
              <a:t>Έκφρ</a:t>
            </a:r>
            <a:r>
              <a:rPr lang="en-US" sz="1800" dirty="0"/>
              <a:t>α</a:t>
            </a:r>
            <a:r>
              <a:rPr lang="en-US" sz="1800" dirty="0" err="1"/>
              <a:t>ση</a:t>
            </a:r>
            <a:r>
              <a:rPr lang="en-US" sz="1800" dirty="0"/>
              <a:t> </a:t>
            </a:r>
            <a:r>
              <a:rPr lang="en-US" sz="1800" dirty="0" err="1"/>
              <a:t>συν</a:t>
            </a:r>
            <a:r>
              <a:rPr lang="en-US" sz="1800" dirty="0"/>
              <a:t>α</a:t>
            </a:r>
            <a:r>
              <a:rPr lang="en-US" sz="1800" dirty="0" err="1"/>
              <a:t>ισθημάτων</a:t>
            </a:r>
            <a:endParaRPr lang="en-US" sz="1800" dirty="0"/>
          </a:p>
          <a:p>
            <a:r>
              <a:rPr lang="en-US" sz="1800" err="1"/>
              <a:t>Εντο</a:t>
            </a:r>
            <a:r>
              <a:rPr lang="en-US" sz="1800" dirty="0"/>
              <a:t>π</a:t>
            </a:r>
            <a:r>
              <a:rPr lang="en-US" sz="1800" err="1"/>
              <a:t>ισμός</a:t>
            </a:r>
            <a:r>
              <a:rPr lang="en-US" sz="1800" dirty="0"/>
              <a:t> </a:t>
            </a:r>
            <a:r>
              <a:rPr lang="en-US" sz="1800" err="1"/>
              <a:t>του</a:t>
            </a:r>
            <a:r>
              <a:rPr lang="en-US" sz="1800" dirty="0"/>
              <a:t> π</a:t>
            </a:r>
            <a:r>
              <a:rPr lang="en-US" sz="1800" err="1"/>
              <a:t>ρο</a:t>
            </a:r>
            <a:r>
              <a:rPr lang="en-US" sz="1800" dirty="0"/>
              <a:t>β</a:t>
            </a:r>
            <a:r>
              <a:rPr lang="en-US" sz="1800" err="1"/>
              <a:t>λήμ</a:t>
            </a:r>
            <a:r>
              <a:rPr lang="en-US" sz="1800" dirty="0"/>
              <a:t>α</a:t>
            </a:r>
            <a:r>
              <a:rPr lang="en-US" sz="1800" err="1"/>
              <a:t>τος</a:t>
            </a:r>
            <a:endParaRPr lang="en-US" sz="1800"/>
          </a:p>
          <a:p>
            <a:r>
              <a:rPr lang="en-US" sz="1800" dirty="0" err="1"/>
              <a:t>Ανάγκες</a:t>
            </a:r>
            <a:endParaRPr lang="en-US" sz="1800" dirty="0"/>
          </a:p>
          <a:p>
            <a:r>
              <a:rPr lang="en-US" sz="1800" err="1"/>
              <a:t>Ενοχές</a:t>
            </a:r>
            <a:r>
              <a:rPr lang="en-US" sz="1800" dirty="0"/>
              <a:t> και </a:t>
            </a:r>
            <a:r>
              <a:rPr lang="en-US" sz="1800" err="1"/>
              <a:t>ντρο</a:t>
            </a:r>
            <a:r>
              <a:rPr lang="en-US" sz="1800" dirty="0"/>
              <a:t>πή</a:t>
            </a:r>
            <a:endParaRPr lang="en-US" sz="1800" dirty="0"/>
          </a:p>
          <a:p>
            <a:r>
              <a:rPr lang="en-US" sz="1800" err="1"/>
              <a:t>Θετικές</a:t>
            </a:r>
            <a:r>
              <a:rPr lang="en-US" sz="1800" dirty="0"/>
              <a:t> </a:t>
            </a:r>
            <a:r>
              <a:rPr lang="en-US" sz="1800" err="1"/>
              <a:t>διέξοδοι</a:t>
            </a:r>
            <a:r>
              <a:rPr lang="en-US" sz="1800" dirty="0"/>
              <a:t> </a:t>
            </a:r>
            <a:endParaRPr lang="en-US" sz="1800" dirty="0"/>
          </a:p>
          <a:p>
            <a:r>
              <a:rPr lang="en-US" sz="1800" dirty="0"/>
              <a:t>Να </a:t>
            </a:r>
            <a:r>
              <a:rPr lang="en-US" sz="1800" err="1"/>
              <a:t>μιλώ</a:t>
            </a:r>
            <a:r>
              <a:rPr lang="en-US" sz="1800" dirty="0"/>
              <a:t> </a:t>
            </a:r>
            <a:r>
              <a:rPr lang="en-US" sz="1800" err="1"/>
              <a:t>γι</a:t>
            </a:r>
            <a:r>
              <a:rPr lang="en-US" sz="1800" dirty="0"/>
              <a:t>α </a:t>
            </a:r>
            <a:r>
              <a:rPr lang="en-US" sz="1800" err="1"/>
              <a:t>τον</a:t>
            </a:r>
            <a:r>
              <a:rPr lang="en-US" sz="1800" dirty="0"/>
              <a:t> εα</a:t>
            </a:r>
            <a:r>
              <a:rPr lang="en-US" sz="1800" err="1"/>
              <a:t>υτό</a:t>
            </a:r>
            <a:r>
              <a:rPr lang="en-US" sz="1800" dirty="0"/>
              <a:t> </a:t>
            </a:r>
            <a:r>
              <a:rPr lang="en-US" sz="1800" err="1"/>
              <a:t>μου</a:t>
            </a:r>
            <a:r>
              <a:rPr lang="en-US" sz="1800" dirty="0"/>
              <a:t> </a:t>
            </a:r>
            <a:endParaRPr lang="en-US" sz="1800" dirty="0"/>
          </a:p>
          <a:p>
            <a:r>
              <a:rPr lang="en-US" sz="1800" err="1"/>
              <a:t>Τρ</a:t>
            </a:r>
            <a:r>
              <a:rPr lang="en-US" sz="1800" dirty="0"/>
              <a:t>α</a:t>
            </a:r>
            <a:r>
              <a:rPr lang="en-US" sz="1800" err="1"/>
              <a:t>ύμ</a:t>
            </a:r>
            <a:r>
              <a:rPr lang="en-US" sz="1800" dirty="0"/>
              <a:t>α</a:t>
            </a:r>
            <a:endParaRPr lang="en-US" sz="1800" dirty="0"/>
          </a:p>
          <a:p>
            <a:r>
              <a:rPr lang="en-US" sz="1800" dirty="0"/>
              <a:t>Επ</a:t>
            </a:r>
            <a:r>
              <a:rPr lang="en-US" sz="1800" dirty="0" err="1"/>
              <a:t>ιρροές</a:t>
            </a:r>
            <a:endParaRPr lang="en-US" sz="1800" dirty="0"/>
          </a:p>
          <a:p>
            <a:r>
              <a:rPr lang="en-US" sz="1800" dirty="0" err="1"/>
              <a:t>Κοινωνική</a:t>
            </a:r>
            <a:r>
              <a:rPr lang="en-US" sz="1800" dirty="0"/>
              <a:t> </a:t>
            </a:r>
            <a:r>
              <a:rPr lang="en-US" sz="1800" dirty="0" err="1"/>
              <a:t>δικτύωση</a:t>
            </a:r>
            <a:endParaRPr lang="en-US" sz="1800" dirty="0"/>
          </a:p>
          <a:p>
            <a:r>
              <a:rPr lang="en-US" sz="1800" err="1"/>
              <a:t>Μον</a:t>
            </a:r>
            <a:r>
              <a:rPr lang="en-US" sz="1800" dirty="0"/>
              <a:t>α</a:t>
            </a:r>
            <a:r>
              <a:rPr lang="en-US" sz="1800" err="1"/>
              <a:t>ξιά</a:t>
            </a:r>
            <a:r>
              <a:rPr lang="en-US" sz="1800" dirty="0"/>
              <a:t> </a:t>
            </a:r>
            <a:endParaRPr lang="en-US" sz="1800" dirty="0"/>
          </a:p>
          <a:p>
            <a:endParaRPr lang="en-US" sz="1300"/>
          </a:p>
        </p:txBody>
      </p:sp>
      <p:sp>
        <p:nvSpPr>
          <p:cNvPr id="8" name="Θέση περιεχομένου 2"/>
          <p:cNvSpPr txBox="1"/>
          <p:nvPr/>
        </p:nvSpPr>
        <p:spPr>
          <a:xfrm>
            <a:off x="8366577" y="1255381"/>
            <a:ext cx="3197701" cy="924547"/>
          </a:xfrm>
          <a:prstGeom prst="rect">
            <a:avLst/>
          </a:prstGeom>
          <a:ln>
            <a:solidFill>
              <a:srgbClr val="FF0000"/>
            </a:solidFill>
          </a:ln>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err="1"/>
              <a:t>Με</a:t>
            </a:r>
            <a:r>
              <a:rPr lang="en-US" sz="1600" dirty="0"/>
              <a:t> π</a:t>
            </a:r>
            <a:r>
              <a:rPr lang="en-US" sz="1600" err="1"/>
              <a:t>οιούς</a:t>
            </a:r>
            <a:r>
              <a:rPr lang="en-US" sz="1600" dirty="0"/>
              <a:t> </a:t>
            </a:r>
            <a:r>
              <a:rPr lang="en-US" sz="1600" err="1"/>
              <a:t>τρό</a:t>
            </a:r>
            <a:r>
              <a:rPr lang="en-US" sz="1600" dirty="0"/>
              <a:t>π</a:t>
            </a:r>
            <a:r>
              <a:rPr lang="en-US" sz="1600" err="1"/>
              <a:t>ους</a:t>
            </a:r>
            <a:r>
              <a:rPr lang="en-US" sz="1600" dirty="0"/>
              <a:t> η </a:t>
            </a:r>
            <a:r>
              <a:rPr lang="en-US" sz="1600" err="1"/>
              <a:t>ομάδ</a:t>
            </a:r>
            <a:r>
              <a:rPr lang="en-US" sz="1600" dirty="0"/>
              <a:t>α β</a:t>
            </a:r>
            <a:r>
              <a:rPr lang="en-US" sz="1600" err="1"/>
              <a:t>οήθησε</a:t>
            </a:r>
            <a:r>
              <a:rPr lang="en-US" sz="1600" dirty="0"/>
              <a:t> να α</a:t>
            </a:r>
            <a:r>
              <a:rPr lang="en-US" sz="1600" err="1"/>
              <a:t>ντιμετω</a:t>
            </a:r>
            <a:r>
              <a:rPr lang="en-US" sz="1600" dirty="0"/>
              <a:t>π</a:t>
            </a:r>
            <a:r>
              <a:rPr lang="en-US" sz="1600" err="1"/>
              <a:t>ιστεί</a:t>
            </a:r>
            <a:r>
              <a:rPr lang="en-US" sz="1600" dirty="0"/>
              <a:t> κα</a:t>
            </a:r>
            <a:r>
              <a:rPr lang="en-US" sz="1600" err="1"/>
              <a:t>λύτερ</a:t>
            </a:r>
            <a:r>
              <a:rPr lang="en-US" sz="1600" dirty="0"/>
              <a:t>α η </a:t>
            </a:r>
            <a:r>
              <a:rPr lang="en-US" sz="1600" err="1"/>
              <a:t>ζωή</a:t>
            </a:r>
            <a:r>
              <a:rPr lang="en-US" sz="1600" dirty="0"/>
              <a:t>;</a:t>
            </a:r>
            <a:endParaRPr lang="el-GR"/>
          </a:p>
        </p:txBody>
      </p:sp>
      <p:sp>
        <p:nvSpPr>
          <p:cNvPr id="9" name="Θέση περιεχομένου 2"/>
          <p:cNvSpPr txBox="1"/>
          <p:nvPr/>
        </p:nvSpPr>
        <p:spPr>
          <a:xfrm>
            <a:off x="8366576" y="2501353"/>
            <a:ext cx="3197701" cy="924547"/>
          </a:xfrm>
          <a:prstGeom prst="rect">
            <a:avLst/>
          </a:prstGeom>
          <a:ln>
            <a:solidFill>
              <a:schemeClr val="accent5">
                <a:lumMod val="75000"/>
              </a:schemeClr>
            </a:solidFill>
          </a:ln>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1300" dirty="0"/>
          </a:p>
          <a:p>
            <a:pPr marL="0" indent="0" algn="ctr">
              <a:buNone/>
            </a:pPr>
            <a:r>
              <a:rPr lang="en-US" sz="1800" err="1"/>
              <a:t>Αξιολόγηση</a:t>
            </a:r>
            <a:r>
              <a:rPr lang="en-US" sz="1800" dirty="0"/>
              <a:t> </a:t>
            </a:r>
            <a:r>
              <a:rPr lang="en-US" sz="1800" err="1"/>
              <a:t>Συντονιστή</a:t>
            </a:r>
            <a:r>
              <a:rPr lang="en-US" sz="1800" dirty="0"/>
              <a:t> </a:t>
            </a:r>
            <a:endParaRPr lang="en-US" sz="1800" dirty="0"/>
          </a:p>
          <a:p>
            <a:endParaRPr lang="en-US" sz="1300"/>
          </a:p>
        </p:txBody>
      </p:sp>
      <p:sp>
        <p:nvSpPr>
          <p:cNvPr id="11" name="Θέση περιεχομένου 2"/>
          <p:cNvSpPr txBox="1"/>
          <p:nvPr/>
        </p:nvSpPr>
        <p:spPr>
          <a:xfrm>
            <a:off x="8366576" y="5065380"/>
            <a:ext cx="3197701" cy="924547"/>
          </a:xfrm>
          <a:prstGeom prst="rect">
            <a:avLst/>
          </a:prstGeom>
          <a:ln>
            <a:solidFill>
              <a:schemeClr val="tx1">
                <a:lumMod val="50000"/>
                <a:lumOff val="50000"/>
              </a:schemeClr>
            </a:solidFill>
          </a:ln>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err="1"/>
              <a:t>Προτάσεις</a:t>
            </a:r>
            <a:r>
              <a:rPr lang="en-US" sz="1800" dirty="0"/>
              <a:t> </a:t>
            </a:r>
            <a:r>
              <a:rPr lang="en-US" sz="1800" err="1"/>
              <a:t>γι</a:t>
            </a:r>
            <a:r>
              <a:rPr lang="en-US" sz="1800" dirty="0"/>
              <a:t>α </a:t>
            </a:r>
            <a:r>
              <a:rPr lang="en-US" sz="1800" err="1"/>
              <a:t>τη</a:t>
            </a:r>
            <a:r>
              <a:rPr lang="en-US" sz="1800" dirty="0"/>
              <a:t> β</a:t>
            </a:r>
            <a:r>
              <a:rPr lang="en-US" sz="1800" err="1"/>
              <a:t>ελτίωση</a:t>
            </a:r>
            <a:r>
              <a:rPr lang="en-US" sz="1800" dirty="0"/>
              <a:t> </a:t>
            </a:r>
            <a:r>
              <a:rPr lang="en-US" sz="1800" err="1"/>
              <a:t>του</a:t>
            </a:r>
            <a:r>
              <a:rPr lang="en-US" sz="1800" dirty="0"/>
              <a:t> </a:t>
            </a:r>
            <a:r>
              <a:rPr lang="en-US" sz="1800" err="1"/>
              <a:t>συντονισμού</a:t>
            </a:r>
            <a:r>
              <a:rPr lang="en-US" sz="1800" dirty="0"/>
              <a:t> </a:t>
            </a:r>
            <a:r>
              <a:rPr lang="en-US" sz="1800" err="1"/>
              <a:t>της</a:t>
            </a:r>
            <a:r>
              <a:rPr lang="en-US" sz="1800" dirty="0"/>
              <a:t> </a:t>
            </a:r>
            <a:r>
              <a:rPr lang="en-US" sz="1800" err="1"/>
              <a:t>ομάδ</a:t>
            </a:r>
            <a:r>
              <a:rPr lang="en-US" sz="1800" dirty="0"/>
              <a:t>ας και </a:t>
            </a:r>
            <a:r>
              <a:rPr lang="en-US" sz="1800" err="1"/>
              <a:t>των</a:t>
            </a:r>
            <a:r>
              <a:rPr lang="en-US" sz="1800" dirty="0"/>
              <a:t> υπ</a:t>
            </a:r>
            <a:r>
              <a:rPr lang="en-US" sz="1800" err="1"/>
              <a:t>ηρεσιών</a:t>
            </a:r>
            <a:r>
              <a:rPr lang="en-US" sz="1800" dirty="0"/>
              <a:t> </a:t>
            </a:r>
            <a:endParaRPr lang="el-GR" sz="1800"/>
          </a:p>
        </p:txBody>
      </p:sp>
      <p:sp>
        <p:nvSpPr>
          <p:cNvPr id="13" name="Θέση περιεχομένου 2"/>
          <p:cNvSpPr txBox="1"/>
          <p:nvPr/>
        </p:nvSpPr>
        <p:spPr>
          <a:xfrm>
            <a:off x="8366576" y="3706137"/>
            <a:ext cx="3197701" cy="924547"/>
          </a:xfrm>
          <a:prstGeom prst="rect">
            <a:avLst/>
          </a:prstGeom>
          <a:ln>
            <a:solidFill>
              <a:schemeClr val="accent6">
                <a:lumMod val="75000"/>
              </a:schemeClr>
            </a:solidFill>
          </a:ln>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err="1"/>
              <a:t>Συμ</a:t>
            </a:r>
            <a:r>
              <a:rPr lang="en-US" sz="1800" dirty="0"/>
              <a:t>β</a:t>
            </a:r>
            <a:r>
              <a:rPr lang="en-US" sz="1800" err="1"/>
              <a:t>ουλές</a:t>
            </a:r>
            <a:r>
              <a:rPr lang="en-US" sz="1800" dirty="0"/>
              <a:t> </a:t>
            </a:r>
            <a:r>
              <a:rPr lang="en-US" sz="1800" err="1"/>
              <a:t>γι</a:t>
            </a:r>
            <a:r>
              <a:rPr lang="en-US" sz="1800" dirty="0"/>
              <a:t>α </a:t>
            </a:r>
            <a:r>
              <a:rPr lang="en-US" sz="1800" err="1"/>
              <a:t>κά</a:t>
            </a:r>
            <a:r>
              <a:rPr lang="en-US" sz="1800" dirty="0"/>
              <a:t>π</a:t>
            </a:r>
            <a:r>
              <a:rPr lang="en-US" sz="1800" err="1"/>
              <a:t>οιον</a:t>
            </a:r>
            <a:r>
              <a:rPr lang="en-US" sz="1800" dirty="0"/>
              <a:t> π</a:t>
            </a:r>
            <a:r>
              <a:rPr lang="en-US" sz="1800" err="1"/>
              <a:t>ου</a:t>
            </a:r>
            <a:r>
              <a:rPr lang="en-US" sz="1800" dirty="0"/>
              <a:t> </a:t>
            </a:r>
            <a:r>
              <a:rPr lang="en-US" sz="1800" err="1"/>
              <a:t>σκέφτετ</a:t>
            </a:r>
            <a:r>
              <a:rPr lang="en-US" sz="1800" dirty="0"/>
              <a:t>αι να </a:t>
            </a:r>
            <a:r>
              <a:rPr lang="en-US" sz="1800" err="1"/>
              <a:t>ξεκινήσει</a:t>
            </a:r>
            <a:r>
              <a:rPr lang="en-US" sz="1800" dirty="0"/>
              <a:t> </a:t>
            </a:r>
            <a:r>
              <a:rPr lang="en-US" sz="1800" err="1"/>
              <a:t>ομ</a:t>
            </a:r>
            <a:r>
              <a:rPr lang="en-US" sz="1800" dirty="0"/>
              <a:t>α</a:t>
            </a:r>
            <a:r>
              <a:rPr lang="en-US" sz="1800" err="1"/>
              <a:t>δική</a:t>
            </a:r>
            <a:r>
              <a:rPr lang="en-US" sz="1800" dirty="0"/>
              <a:t> </a:t>
            </a:r>
            <a:r>
              <a:rPr lang="en-US" sz="1800" err="1"/>
              <a:t>θερ</a:t>
            </a:r>
            <a:r>
              <a:rPr lang="en-US" sz="1800" dirty="0"/>
              <a:t>απ</a:t>
            </a:r>
            <a:r>
              <a:rPr lang="en-US" sz="1800" err="1"/>
              <a:t>εί</a:t>
            </a:r>
            <a:r>
              <a:rPr lang="en-US" sz="1800" dirty="0"/>
              <a:t>α </a:t>
            </a:r>
            <a:endParaRPr lang="el-GR" sz="1800"/>
          </a:p>
        </p:txBody>
      </p:sp>
      <p:sp>
        <p:nvSpPr>
          <p:cNvPr id="15" name="TextBox 14"/>
          <p:cNvSpPr txBox="1"/>
          <p:nvPr/>
        </p:nvSpPr>
        <p:spPr>
          <a:xfrm>
            <a:off x="8319291" y="433831"/>
            <a:ext cx="3240381" cy="592535"/>
          </a:xfrm>
          <a:prstGeom prst="rect">
            <a:avLst/>
          </a:prstGeom>
        </p:spPr>
        <p:style>
          <a:lnRef idx="2">
            <a:schemeClr val="accent3"/>
          </a:lnRef>
          <a:fillRef idx="1">
            <a:schemeClr val="lt1"/>
          </a:fillRef>
          <a:effectRef idx="0">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spAutoFit/>
          </a:bodyPr>
          <a:lstStyle/>
          <a:p>
            <a:pPr marL="285750" indent="-285750" algn="ctr">
              <a:lnSpc>
                <a:spcPct val="90000"/>
              </a:lnSpc>
              <a:spcBef>
                <a:spcPts val="1000"/>
              </a:spcBef>
              <a:buFont typeface="Arial" panose="020B0604020202020204"/>
              <a:buChar char="•"/>
            </a:pPr>
            <a:r>
              <a:rPr lang="en-US" err="1"/>
              <a:t>Αξιολόγηση</a:t>
            </a:r>
            <a:r>
              <a:rPr lang="en-US" dirty="0"/>
              <a:t> </a:t>
            </a:r>
            <a:r>
              <a:rPr lang="en-US" err="1"/>
              <a:t>χρησιμότητ</a:t>
            </a:r>
            <a:r>
              <a:rPr lang="en-US" dirty="0"/>
              <a:t>ας </a:t>
            </a:r>
            <a:r>
              <a:rPr lang="en-US" err="1"/>
              <a:t>της</a:t>
            </a:r>
            <a:r>
              <a:rPr lang="en-US" dirty="0"/>
              <a:t> </a:t>
            </a:r>
            <a:r>
              <a:rPr lang="en-US" err="1"/>
              <a:t>ομάδ</a:t>
            </a:r>
            <a:r>
              <a:rPr lang="en-US" dirty="0"/>
              <a:t>ας</a:t>
            </a:r>
            <a:endParaRPr lang="el-G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Θέση περιεχομένου 3" descr="Εικόνα που περιέχει κείμενο, στιγμιότυπο οθόνης, λογισμικό, αριθμός&#10;&#10;Το περιεχόμενο που δημιουργείται από τεχνητή νοημοσύνη μπορεί να μην είναι σωστό."/>
          <p:cNvPicPr>
            <a:picLocks noGrp="1" noChangeAspect="1"/>
          </p:cNvPicPr>
          <p:nvPr>
            <p:ph idx="1"/>
          </p:nvPr>
        </p:nvPicPr>
        <p:blipFill>
          <a:blip r:embed="rId1"/>
          <a:srcRect l="54852" t="14000" r="14065" b="6750"/>
          <a:stretch>
            <a:fillRect/>
          </a:stretch>
        </p:blipFill>
        <p:spPr>
          <a:xfrm>
            <a:off x="1446530" y="-3175"/>
            <a:ext cx="9427845" cy="6866255"/>
          </a:xfrm>
          <a:ln>
            <a:solidFill>
              <a:srgbClr val="4472C4"/>
            </a:solid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40079" y="1371599"/>
            <a:ext cx="5526038" cy="939753"/>
          </a:xfrm>
        </p:spPr>
        <p:txBody>
          <a:bodyPr/>
          <a:lstStyle/>
          <a:p>
            <a:r>
              <a:rPr lang="el-GR" dirty="0"/>
              <a:t>Συχνά ...</a:t>
            </a:r>
            <a:endParaRPr lang="el-GR" b="0" dirty="0"/>
          </a:p>
          <a:p>
            <a:endParaRPr lang="el-GR" dirty="0"/>
          </a:p>
        </p:txBody>
      </p:sp>
      <p:sp>
        <p:nvSpPr>
          <p:cNvPr id="3" name="Θέση περιεχομένου 2"/>
          <p:cNvSpPr>
            <a:spLocks noGrp="1"/>
          </p:cNvSpPr>
          <p:nvPr>
            <p:ph sz="half" idx="2"/>
          </p:nvPr>
        </p:nvSpPr>
        <p:spPr>
          <a:xfrm>
            <a:off x="640079" y="2213834"/>
            <a:ext cx="5212080" cy="3984147"/>
          </a:xfrm>
        </p:spPr>
        <p:txBody>
          <a:bodyPr vert="horz" lIns="91440" tIns="45720" rIns="91440" bIns="45720" rtlCol="0" anchor="t">
            <a:normAutofit/>
          </a:bodyPr>
          <a:lstStyle/>
          <a:p>
            <a:r>
              <a:rPr lang="el-GR" sz="3200" dirty="0"/>
              <a:t>Κάποια θέματα και προσωπικοί, θεραπευτικοί στόχοι δεν έχουν ολοκληρωθεί </a:t>
            </a:r>
            <a:endParaRPr lang="el-GR" sz="3200" dirty="0"/>
          </a:p>
          <a:p>
            <a:pPr marL="0" indent="0">
              <a:buNone/>
            </a:pPr>
            <a:endParaRPr lang="el-GR" dirty="0"/>
          </a:p>
        </p:txBody>
      </p:sp>
      <p:sp>
        <p:nvSpPr>
          <p:cNvPr id="9" name="Θέση περιεχομένου 8"/>
          <p:cNvSpPr>
            <a:spLocks noGrp="1"/>
          </p:cNvSpPr>
          <p:nvPr>
            <p:ph sz="quarter" idx="4"/>
          </p:nvPr>
        </p:nvSpPr>
        <p:spPr>
          <a:xfrm>
            <a:off x="6318928" y="2213834"/>
            <a:ext cx="5212080" cy="3984147"/>
          </a:xfrm>
        </p:spPr>
        <p:txBody>
          <a:bodyPr vert="horz" lIns="91440" tIns="45720" rIns="91440" bIns="45720" rtlCol="0" anchor="t">
            <a:noAutofit/>
          </a:bodyPr>
          <a:lstStyle/>
          <a:p>
            <a:r>
              <a:rPr lang="el-GR" sz="2800" dirty="0"/>
              <a:t>Η ομάδα πρέπει να εντοπίσει τους τομείς στους οποίους κάποια μέλη πρέπει να συνεχίσουν να δουλεύουν συνειδητοποιώντας ότι το τέλος της ομάδας δε σημαίνει το τέλος των προβλημάτων.</a:t>
            </a:r>
            <a:endParaRPr lang="el-GR" sz="2800" dirty="0"/>
          </a:p>
        </p:txBody>
      </p:sp>
      <p:sp>
        <p:nvSpPr>
          <p:cNvPr id="11" name="Τίτλος 1"/>
          <p:cNvSpPr txBox="1"/>
          <p:nvPr/>
        </p:nvSpPr>
        <p:spPr>
          <a:xfrm>
            <a:off x="6322128" y="1369540"/>
            <a:ext cx="5526038" cy="939753"/>
          </a:xfrm>
          <a:prstGeom prst="rect">
            <a:avLst/>
          </a:prstGeom>
        </p:spPr>
        <p:txBody>
          <a:bodyPr vert="horz" lIns="91440" tIns="45720" rIns="91440" bIns="45720" rtlCol="0" anchor="t">
            <a:normAutofit/>
          </a:bodyPr>
          <a:lstStyle>
            <a:lvl1pPr algn="l" defTabSz="914400" rtl="0" eaLnBrk="1" latinLnBrk="0" hangingPunct="1">
              <a:lnSpc>
                <a:spcPct val="100000"/>
              </a:lnSpc>
              <a:spcBef>
                <a:spcPct val="0"/>
              </a:spcBef>
              <a:buNone/>
              <a:defRPr sz="4000" b="1" kern="1200">
                <a:solidFill>
                  <a:schemeClr val="tx1"/>
                </a:solidFill>
                <a:latin typeface="+mj-lt"/>
                <a:ea typeface="+mj-ea"/>
                <a:cs typeface="+mj-cs"/>
              </a:defRPr>
            </a:lvl1pPr>
          </a:lstStyle>
          <a:p>
            <a:r>
              <a:rPr lang="el-GR" dirty="0"/>
              <a:t>Έτσι ...</a:t>
            </a:r>
            <a:endParaRPr lang="el-GR" b="0" dirty="0"/>
          </a:p>
          <a:p>
            <a:endParaRPr lang="el-GR"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Ο θεραπευτής λοιπόν ενθαρρύνει </a:t>
            </a:r>
            <a:endParaRPr lang="el-GR" dirty="0"/>
          </a:p>
        </p:txBody>
      </p:sp>
      <p:graphicFrame>
        <p:nvGraphicFramePr>
          <p:cNvPr id="9" name="Θέση περιεχομένου 3"/>
          <p:cNvGraphicFramePr>
            <a:graphicFrameLocks noGrp="1"/>
          </p:cNvGraphicFramePr>
          <p:nvPr>
            <p:ph idx="1"/>
          </p:nvPr>
        </p:nvGraphicFramePr>
        <p:xfrm>
          <a:off x="640080" y="2633472"/>
          <a:ext cx="10890928" cy="356616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pic>
        <p:nvPicPr>
          <p:cNvPr id="7" name="Εικόνα 6" descr="Εικόνα που περιέχει ρουχισμός, άτομο, ομάδα, άνθρωποι&#10;&#10;Το περιεχόμενο που δημιουργείται από τεχνητή νοημοσύνη μπορεί να μην είναι σωστό."/>
          <p:cNvPicPr>
            <a:picLocks noChangeAspect="1"/>
          </p:cNvPicPr>
          <p:nvPr/>
        </p:nvPicPr>
        <p:blipFill>
          <a:blip r:embed="rId6"/>
          <a:stretch>
            <a:fillRect/>
          </a:stretch>
        </p:blipFill>
        <p:spPr>
          <a:xfrm>
            <a:off x="8554050" y="939014"/>
            <a:ext cx="2800608" cy="2230579"/>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p:cNvSpPr>
            <a:spLocks noGrp="1" noRot="1" noChangeAspect="1" noMove="1" noResize="1" noEditPoints="1" noAdjustHandles="1" noChangeArrowheads="1" noChangeShapeType="1" noTextEdit="1"/>
          </p:cNvSpPr>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a:cxnSpLocks noGrp="1" noRot="1" noChangeAspect="1" noMove="1" noResize="1" noEditPoints="1" noAdjustHandles="1" noChangeArrowheads="1" noChangeShapeType="1"/>
          </p:cNvCxnSpPr>
          <p:nvPr/>
        </p:nvCxnSpPr>
        <p:spPr>
          <a:xfrm>
            <a:off x="716281"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pic>
        <p:nvPicPr>
          <p:cNvPr id="4" name="Εικόνα 3" descr="Εικόνα που περιέχει ρουχισμός, άτομο, ανθρώπινο πρόσωπο, εσωτερικός χώρος&#10;&#10;Το περιεχόμενο που δημιουργείται από τεχνητή νοημοσύνη μπορεί να μην είναι σωστό."/>
          <p:cNvPicPr>
            <a:picLocks noChangeAspect="1"/>
          </p:cNvPicPr>
          <p:nvPr/>
        </p:nvPicPr>
        <p:blipFill>
          <a:blip r:embed="rId1"/>
          <a:srcRect l="20969" r="31861" b="-1"/>
          <a:stretch>
            <a:fillRect/>
          </a:stretch>
        </p:blipFill>
        <p:spPr>
          <a:xfrm>
            <a:off x="7345680" y="10"/>
            <a:ext cx="4846320" cy="6857990"/>
          </a:xfrm>
          <a:prstGeom prst="rect">
            <a:avLst/>
          </a:prstGeom>
        </p:spPr>
      </p:pic>
      <p:sp>
        <p:nvSpPr>
          <p:cNvPr id="2" name="Τίτλος 1"/>
          <p:cNvSpPr>
            <a:spLocks noGrp="1"/>
          </p:cNvSpPr>
          <p:nvPr>
            <p:ph type="title"/>
          </p:nvPr>
        </p:nvSpPr>
        <p:spPr>
          <a:xfrm>
            <a:off x="630370" y="313332"/>
            <a:ext cx="5841275" cy="879566"/>
          </a:xfrm>
        </p:spPr>
        <p:txBody>
          <a:bodyPr vert="horz" lIns="91440" tIns="45720" rIns="91440" bIns="45720" rtlCol="0" anchor="t">
            <a:normAutofit/>
          </a:bodyPr>
          <a:lstStyle/>
          <a:p>
            <a:pPr>
              <a:lnSpc>
                <a:spcPct val="90000"/>
              </a:lnSpc>
              <a:spcBef>
                <a:spcPts val="1000"/>
              </a:spcBef>
            </a:pPr>
            <a:r>
              <a:rPr lang="en-US" sz="1600" dirty="0">
                <a:latin typeface="Times New Roman" panose="02020603050405020304"/>
                <a:cs typeface="Times New Roman" panose="02020603050405020304"/>
              </a:rPr>
              <a:t>Παράδειγμα αναγνώρισης των προσπαθειών των συμμετεχόντων από τον θεραπευτή και την απόδοση προοπτικής μελλοντικών επιδιώξεων και προτεραιοτήτων για κάθε συμμετέχοντα. </a:t>
            </a:r>
            <a:endParaRPr lang="el-GR" sz="1600" dirty="0">
              <a:latin typeface="Times New Roman" panose="02020603050405020304"/>
              <a:cs typeface="Times New Roman" panose="02020603050405020304"/>
            </a:endParaRPr>
          </a:p>
        </p:txBody>
      </p:sp>
      <p:sp>
        <p:nvSpPr>
          <p:cNvPr id="3" name="Θέση περιεχομένου 2"/>
          <p:cNvSpPr>
            <a:spLocks noGrp="1"/>
          </p:cNvSpPr>
          <p:nvPr>
            <p:ph idx="1"/>
          </p:nvPr>
        </p:nvSpPr>
        <p:spPr>
          <a:xfrm>
            <a:off x="396475" y="1193380"/>
            <a:ext cx="6954852" cy="5376683"/>
          </a:xfrm>
        </p:spPr>
        <p:txBody>
          <a:bodyPr vert="horz" lIns="91440" tIns="45720" rIns="91440" bIns="45720" rtlCol="0" anchor="t">
            <a:noAutofit/>
          </a:bodyPr>
          <a:lstStyle/>
          <a:p>
            <a:pPr marL="0" indent="0">
              <a:lnSpc>
                <a:spcPct val="110000"/>
              </a:lnSpc>
              <a:buNone/>
            </a:pPr>
            <a:r>
              <a:rPr lang="en-US" sz="1400" b="1" dirty="0">
                <a:latin typeface="Times New Roman" panose="02020603050405020304"/>
                <a:cs typeface="Times New Roman" panose="02020603050405020304"/>
              </a:rPr>
              <a:t>Θεραπευτής: </a:t>
            </a:r>
            <a:r>
              <a:rPr lang="en-US" sz="1400" dirty="0">
                <a:latin typeface="Times New Roman" panose="02020603050405020304"/>
                <a:cs typeface="Times New Roman" panose="02020603050405020304"/>
              </a:rPr>
              <a:t>Θα ήθελα, μια και αυτή είναι μια από τις τελευταίες συναντήσεις της ομάδας μας, να συνεχίσουμε τη συζήτηση σχετικά με το πώς ο καθένας σας καταλαβαίνει τη συνέχεια από εδώ και πέρα…</a:t>
            </a:r>
            <a:endParaRPr lang="el-GR" sz="1400"/>
          </a:p>
          <a:p>
            <a:pPr marL="0" indent="0">
              <a:lnSpc>
                <a:spcPct val="110000"/>
              </a:lnSpc>
              <a:buNone/>
            </a:pPr>
            <a:r>
              <a:rPr lang="en-US" sz="1400" b="1" dirty="0">
                <a:latin typeface="Times New Roman" panose="02020603050405020304"/>
                <a:cs typeface="Times New Roman" panose="02020603050405020304"/>
              </a:rPr>
              <a:t>Κώστας: </a:t>
            </a:r>
            <a:r>
              <a:rPr lang="en-US" sz="1400" dirty="0">
                <a:latin typeface="Times New Roman" panose="02020603050405020304"/>
                <a:cs typeface="Times New Roman" panose="02020603050405020304"/>
              </a:rPr>
              <a:t>Η ομάδα, όλοι σας, μου δώσατε αρκετά, μου δώσατε κουράγιο και πίστη στον εαυτό μου και ξέρω ότι με αρκετούς θα συνεχίσουμε να βλεπόμαστε και εκτός ομάδας. Με ανησυχεί, όμως, το επόμενο βήμα, το ότι θα μετακινηθώ σε άλλη πόλη λόγω δουλειάς, άντε πάλι να προσπαθώ να κάνω νέες παρέες και ξέρετε τη δυσκολία μου σε αυτά τα πράγματα…</a:t>
            </a:r>
            <a:endParaRPr lang="el-GR" sz="1400" dirty="0"/>
          </a:p>
          <a:p>
            <a:pPr marL="0" indent="0">
              <a:lnSpc>
                <a:spcPct val="110000"/>
              </a:lnSpc>
              <a:buNone/>
            </a:pPr>
            <a:r>
              <a:rPr lang="en-US" sz="1400" b="1" dirty="0">
                <a:latin typeface="Times New Roman" panose="02020603050405020304"/>
                <a:cs typeface="Times New Roman" panose="02020603050405020304"/>
              </a:rPr>
              <a:t>Μαρία: </a:t>
            </a:r>
            <a:r>
              <a:rPr lang="en-US" sz="1400" dirty="0">
                <a:latin typeface="Times New Roman" panose="02020603050405020304"/>
                <a:cs typeface="Times New Roman" panose="02020603050405020304"/>
              </a:rPr>
              <a:t>Όλοι μας αισθανόμαστε παράξενα, στην αρχή μας φόβιζε η ομάδα, τώρα μας φοβίζει το αύριο χωρίς την ομάδα! Για να σοβαρέψω, όμως, εγώ εξακολουθώ να έχω τις φοβίες και τα ψυχαναγκαστικά μου, αλλά τουλάχιστον έχω μάθει να τα ανέχομαι. Με έχει τρομάξει η προοπτική του αποχωρισμού και ανησυχώ για τη συνέχεια στην επόμενη ομάδα που θα συνεχίσω μετά το καλοκαίρι. Εγώ χρειάζομαι μια ομάδα στη ζωή μου, γι’ αυτό αποφάσισα να συνεχίσω.</a:t>
            </a:r>
            <a:endParaRPr lang="el-GR" sz="1400" dirty="0"/>
          </a:p>
          <a:p>
            <a:pPr>
              <a:lnSpc>
                <a:spcPct val="110000"/>
              </a:lnSpc>
            </a:pPr>
            <a:endParaRPr lang="el-GR" sz="1400" dirty="0"/>
          </a:p>
          <a:p>
            <a:pPr>
              <a:lnSpc>
                <a:spcPct val="110000"/>
              </a:lnSpc>
            </a:pPr>
            <a:r>
              <a:rPr lang="en-US" sz="1400" dirty="0">
                <a:latin typeface="Times New Roman" panose="02020603050405020304"/>
                <a:cs typeface="Times New Roman" panose="02020603050405020304"/>
              </a:rPr>
              <a:t>Ο θεραπευτής παρακινεί και τα άλλα μέλη να εκφράσουν τις απόψεις τους σχετικά με τη ζωή τους μετά την ομάδα, τονίζοντας ότι καλό είναι να θυμόμαστε όλα όσα έχουμε πετύχει, αλλά εξίσου καλό να θυμόμαστε όσα ο καθένας πρέπει να συνεχίσει να επιδιώκει. </a:t>
            </a:r>
            <a:endParaRPr lang="el-GR" sz="1400">
              <a:latin typeface="Grandview Display"/>
              <a:cs typeface="Times New Roman" panose="02020603050405020304"/>
            </a:endParaRPr>
          </a:p>
          <a:p>
            <a:pPr>
              <a:lnSpc>
                <a:spcPct val="110000"/>
              </a:lnSpc>
            </a:pPr>
            <a:r>
              <a:rPr lang="en-US" sz="1400" dirty="0">
                <a:latin typeface="Times New Roman" panose="02020603050405020304"/>
                <a:cs typeface="Times New Roman" panose="02020603050405020304"/>
              </a:rPr>
              <a:t>Αφού τοποθετηθούν όλοι, κατευθύνει στη συνέχεια τη συζήτηση στα πιθανά εμπόδια που το μέλλον επιφυλάσσει όσον αφορά τις προτεραιότητες κάθε μέλους και πώς οι εμπειρίες της ομάδας θα βοηθήσουν στην αντιμετώπιση αυτών των εμποδίων.</a:t>
            </a:r>
            <a:endParaRPr lang="el-GR" sz="1400">
              <a:latin typeface="Grandview Display"/>
              <a:cs typeface="Times New Roman" panose="02020603050405020304"/>
            </a:endParaRPr>
          </a:p>
          <a:p>
            <a:pPr>
              <a:lnSpc>
                <a:spcPct val="110000"/>
              </a:lnSpc>
            </a:pPr>
            <a:endParaRPr lang="el-GR" sz="1100" dirty="0"/>
          </a:p>
          <a:p>
            <a:pPr>
              <a:lnSpc>
                <a:spcPct val="110000"/>
              </a:lnSpc>
            </a:pPr>
            <a:endParaRPr lang="el-GR" sz="800"/>
          </a:p>
          <a:p>
            <a:pPr>
              <a:lnSpc>
                <a:spcPct val="110000"/>
              </a:lnSpc>
            </a:pPr>
            <a:endParaRPr lang="el-GR" sz="80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7" name="Straight Connector 6"/>
          <p:cNvCxnSpPr>
            <a:cxnSpLocks noGrp="1" noRot="1" noChangeAspect="1" noMove="1" noResize="1" noEditPoints="1" noAdjustHandles="1" noChangeArrowheads="1" noChangeShapeType="1"/>
          </p:cNvCxnSpPr>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9" name="Rectangle 8"/>
          <p:cNvSpPr>
            <a:spLocks noGrp="1" noRot="1" noChangeAspect="1" noMove="1" noResize="1" noEditPoints="1" noAdjustHandles="1" noChangeArrowheads="1" noChangeShapeType="1" noTextEdit="1"/>
          </p:cNvSpPr>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p:cNvSpPr>
            <a:spLocks noGrp="1"/>
          </p:cNvSpPr>
          <p:nvPr>
            <p:ph type="title"/>
          </p:nvPr>
        </p:nvSpPr>
        <p:spPr>
          <a:xfrm>
            <a:off x="640079" y="1473198"/>
            <a:ext cx="7414029" cy="2696866"/>
          </a:xfrm>
        </p:spPr>
        <p:txBody>
          <a:bodyPr vert="horz" lIns="91440" tIns="45720" rIns="91440" bIns="45720" rtlCol="0" anchor="b">
            <a:normAutofit fontScale="90000"/>
          </a:bodyPr>
          <a:lstStyle/>
          <a:p>
            <a:r>
              <a:rPr lang="en-US" sz="6100" dirty="0" err="1"/>
              <a:t>Ευχ</a:t>
            </a:r>
            <a:r>
              <a:rPr lang="en-US" sz="6100" dirty="0"/>
              <a:t>α</a:t>
            </a:r>
            <a:r>
              <a:rPr lang="en-US" sz="6100" dirty="0" err="1"/>
              <a:t>ριστούμε</a:t>
            </a:r>
            <a:r>
              <a:rPr lang="en-US" sz="6100" dirty="0"/>
              <a:t> π</a:t>
            </a:r>
            <a:r>
              <a:rPr lang="en-US" sz="6100" dirty="0" err="1"/>
              <a:t>ολύ</a:t>
            </a:r>
            <a:r>
              <a:rPr lang="en-US" sz="6100" dirty="0"/>
              <a:t> </a:t>
            </a:r>
            <a:br>
              <a:rPr lang="en-US" sz="6100" dirty="0"/>
            </a:br>
            <a:r>
              <a:rPr lang="en-US" sz="6100" dirty="0" err="1"/>
              <a:t>γι</a:t>
            </a:r>
            <a:r>
              <a:rPr lang="en-US" sz="6100" dirty="0"/>
              <a:t>α </a:t>
            </a:r>
            <a:r>
              <a:rPr lang="en-US" sz="6100" dirty="0" err="1"/>
              <a:t>την</a:t>
            </a:r>
            <a:r>
              <a:rPr lang="en-US" sz="6100" dirty="0"/>
              <a:t> π</a:t>
            </a:r>
            <a:r>
              <a:rPr lang="en-US" sz="6100" dirty="0" err="1"/>
              <a:t>ροσοχή</a:t>
            </a:r>
            <a:r>
              <a:rPr lang="en-US" sz="6100" dirty="0"/>
              <a:t> σας </a:t>
            </a:r>
            <a:r>
              <a:rPr lang="el-GR" altLang="en-US" sz="6100" dirty="0"/>
              <a:t>!!</a:t>
            </a:r>
            <a:endParaRPr lang="el-GR" altLang="en-US" sz="6100" dirty="0"/>
          </a:p>
        </p:txBody>
      </p:sp>
      <p:cxnSp>
        <p:nvCxnSpPr>
          <p:cNvPr id="11" name="Straight Connector 10"/>
          <p:cNvCxnSpPr>
            <a:cxnSpLocks noGrp="1" noRot="1" noChangeAspect="1" noMove="1" noResize="1" noEditPoints="1" noAdjustHandles="1" noChangeArrowheads="1" noChangeShapeType="1"/>
          </p:cNvCxnSpPr>
          <p:nvPr/>
        </p:nvCxnSpPr>
        <p:spPr>
          <a:xfrm>
            <a:off x="780869" y="4733523"/>
            <a:ext cx="731520" cy="0"/>
          </a:xfrm>
          <a:prstGeom prst="line">
            <a:avLst/>
          </a:prstGeom>
          <a:ln w="57150"/>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5" name="Εικόνα 4"/>
          <p:cNvPicPr>
            <a:picLocks noChangeAspect="1"/>
          </p:cNvPicPr>
          <p:nvPr/>
        </p:nvPicPr>
        <p:blipFill>
          <a:blip r:embed="rId1"/>
          <a:srcRect l="11778" r="17556"/>
          <a:stretch>
            <a:fillRect/>
          </a:stretch>
        </p:blipFill>
        <p:spPr>
          <a:xfrm>
            <a:off x="8081318" y="0"/>
            <a:ext cx="4110681" cy="5816993"/>
          </a:xfrm>
          <a:prstGeom prst="rect">
            <a:avLst/>
          </a:prstGeom>
        </p:spPr>
      </p:pic>
      <p:sp>
        <p:nvSpPr>
          <p:cNvPr id="2" name="Τίτλος 1"/>
          <p:cNvSpPr>
            <a:spLocks noGrp="1"/>
          </p:cNvSpPr>
          <p:nvPr>
            <p:ph type="title"/>
          </p:nvPr>
        </p:nvSpPr>
        <p:spPr>
          <a:xfrm>
            <a:off x="8081317" y="5816992"/>
            <a:ext cx="3635358" cy="1012871"/>
          </a:xfrm>
        </p:spPr>
        <p:txBody>
          <a:bodyPr vert="horz" lIns="91440" tIns="45720" rIns="91440" bIns="45720" rtlCol="0" anchor="t">
            <a:normAutofit/>
          </a:bodyPr>
          <a:lstStyle/>
          <a:p>
            <a:r>
              <a:rPr lang="en-US" sz="2000"/>
              <a:t>Irvin David Yalom</a:t>
            </a:r>
            <a:br>
              <a:rPr lang="el-GR" sz="2000"/>
            </a:br>
            <a:r>
              <a:rPr lang="el-GR" sz="2000"/>
              <a:t>(1931-)</a:t>
            </a:r>
            <a:endParaRPr lang="en-US" sz="2000"/>
          </a:p>
        </p:txBody>
      </p:sp>
      <p:sp>
        <p:nvSpPr>
          <p:cNvPr id="4" name="Θέση κειμένου 3"/>
          <p:cNvSpPr>
            <a:spLocks noGrp="1"/>
          </p:cNvSpPr>
          <p:nvPr>
            <p:ph type="body" sz="half" idx="2"/>
          </p:nvPr>
        </p:nvSpPr>
        <p:spPr>
          <a:xfrm>
            <a:off x="713105" y="1137920"/>
            <a:ext cx="5852160" cy="4954270"/>
          </a:xfrm>
        </p:spPr>
        <p:txBody>
          <a:bodyPr vert="horz" lIns="91440" tIns="45720" rIns="91440" bIns="45720" rtlCol="0">
            <a:normAutofit fontScale="37500" lnSpcReduction="20000"/>
          </a:bodyPr>
          <a:lstStyle/>
          <a:p>
            <a:pPr marL="457200" indent="-457200" algn="just">
              <a:buFont typeface="Wingdings" panose="05000000000000000000" pitchFamily="2" charset="2"/>
              <a:buChar char="§"/>
            </a:pPr>
            <a:r>
              <a:rPr lang="el-GR" sz="4800">
                <a:latin typeface="Georgia (Κυρίως κείμενο)"/>
              </a:rPr>
              <a:t>Επινόησε την </a:t>
            </a:r>
            <a:r>
              <a:rPr lang="en-GB" sz="4800" b="1">
                <a:latin typeface="Georgia (Κυρίως κείμενο)"/>
              </a:rPr>
              <a:t>Q-sort </a:t>
            </a:r>
            <a:r>
              <a:rPr lang="el-GR" sz="4800" b="1">
                <a:latin typeface="Georgia (Κυρίως κείμενο)"/>
              </a:rPr>
              <a:t>μεθοδολογία. </a:t>
            </a:r>
            <a:endParaRPr lang="el-GR" sz="4800" b="1">
              <a:latin typeface="Georgia (Κυρίως κείμενο)"/>
            </a:endParaRPr>
          </a:p>
          <a:p>
            <a:pPr marL="457200" indent="-457200" algn="just">
              <a:buFont typeface="Wingdings" panose="05000000000000000000" pitchFamily="2" charset="2"/>
              <a:buChar char="§"/>
            </a:pPr>
            <a:r>
              <a:rPr lang="el-GR" sz="4800">
                <a:latin typeface="Georgia (Κυρίως κείμενο)"/>
              </a:rPr>
              <a:t>Ανέδειξε διάφορους </a:t>
            </a:r>
            <a:r>
              <a:rPr lang="el-GR" sz="4800" b="1">
                <a:latin typeface="Georgia (Κυρίως κείμενο)"/>
              </a:rPr>
              <a:t>θεραπευτικούς παράγοντες </a:t>
            </a:r>
            <a:r>
              <a:rPr lang="el-GR" sz="4800">
                <a:latin typeface="Georgia (Κυρίως κείμενο)"/>
              </a:rPr>
              <a:t>που χρησιμοποιούνται στις ψυχοθεραπευτικές ομάδες και βοηθούν τους θεραπευόμενους να αναπτυχθούν.</a:t>
            </a:r>
            <a:endParaRPr lang="el-GR" sz="4800">
              <a:latin typeface="Georgia (Κυρίως κείμενο)"/>
            </a:endParaRPr>
          </a:p>
          <a:p>
            <a:pPr marL="457200" indent="-457200" algn="just">
              <a:buFont typeface="Wingdings" panose="05000000000000000000" pitchFamily="2" charset="2"/>
              <a:buChar char="§"/>
            </a:pPr>
            <a:r>
              <a:rPr lang="el-GR" sz="4800">
                <a:latin typeface="Georgia (Κυρίως κείμενο)"/>
              </a:rPr>
              <a:t>Οι θεραπευτικοί παράγοντες αλληλεπιδρούν μεταξύ τους σε διαφορετικά επίπεδα ως εξής:  α) οι παράγοντες που έχουν σχέση με την αντίληψη των μελών για την ομάδα (όπως η παγκοσμιότητα των αναγκών) β) η συμπεριφοριστική αλλαγή (όπως η ανάπτυξη τεχνικών κοινωνικοποίησης) γ) τη δημιουργία συνθηκών που ευνοούν τη θεραπευτική αλλαγή (όπως η συνοχή). </a:t>
            </a:r>
            <a:endParaRPr lang="el-GR" sz="4800">
              <a:latin typeface="Georgia (Κυρίως κείμενο)"/>
            </a:endParaRPr>
          </a:p>
          <a:p>
            <a:pPr marL="457200" indent="-457200" algn="just">
              <a:buFont typeface="Wingdings" panose="05000000000000000000" pitchFamily="2" charset="2"/>
              <a:buChar char="§"/>
            </a:pPr>
            <a:endParaRPr lang="el-GR" sz="4200">
              <a:latin typeface="Georgia (Κυρίως κείμενο)"/>
            </a:endParaRPr>
          </a:p>
          <a:p>
            <a:pPr marL="457200" indent="-457200" algn="just">
              <a:buFont typeface="Wingdings" panose="05000000000000000000" pitchFamily="2" charset="2"/>
              <a:buChar char="§"/>
            </a:pPr>
            <a:r>
              <a:rPr lang="en-US" altLang="en-US" sz="4200" b="1">
                <a:highlight>
                  <a:srgbClr val="FFFF00"/>
                </a:highlight>
                <a:latin typeface="Georgia (Κυρίως κείμενο)"/>
              </a:rPr>
              <a:t>https://www.youtube.com/watch?v=a8ab07q0nlM</a:t>
            </a:r>
            <a:endParaRPr lang="en-US" altLang="en-US" sz="4200" b="1">
              <a:highlight>
                <a:srgbClr val="FFFF00"/>
              </a:highlight>
              <a:latin typeface="Georgia (Κυρίως κείμενο)"/>
            </a:endParaRPr>
          </a:p>
          <a:p>
            <a:endParaRPr lang="el-GR" sz="2800" b="1"/>
          </a:p>
          <a:p>
            <a:pPr>
              <a:buFont typeface="Arial" panose="020B0604020202020204" pitchFamily="34" charset="0"/>
              <a:buChar char="•"/>
            </a:pPr>
            <a:endParaRPr lang="el-GR" sz="2800"/>
          </a:p>
          <a:p>
            <a:pPr>
              <a:buFont typeface="Arial" panose="020B0604020202020204" pitchFamily="34" charset="0"/>
              <a:buChar char="•"/>
            </a:pPr>
            <a:endParaRPr lang="en-US" sz="28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422910" y="633730"/>
            <a:ext cx="11108055" cy="5525135"/>
          </a:xfrm>
        </p:spPr>
        <p:txBody>
          <a:bodyPr>
            <a:normAutofit lnSpcReduction="20000"/>
          </a:bodyPr>
          <a:lstStyle/>
          <a:p>
            <a:pPr algn="just">
              <a:buFont typeface="Wingdings" panose="05000000000000000000" pitchFamily="2" charset="2"/>
              <a:buChar char="Ø"/>
            </a:pPr>
            <a:r>
              <a:rPr lang="el-GR"/>
              <a:t>Πολλές έρευνες καταδεικνύουν την ύπαρξη των θεραπευτικών παραγόντων σε αρκετούς τύπους ομάδων θεραπείας. Οι θεραπευτικοί παράγοντες διαφέρουν ανάλογα με τον τύπο της ομάδας (π.χ. ομάδες απεξάρτησης από εθισμούς, ομάδες αυτοβοήθειας)</a:t>
            </a:r>
            <a:endParaRPr lang="el-GR"/>
          </a:p>
          <a:p>
            <a:pPr marL="514350" indent="-514350" algn="just">
              <a:buFont typeface="+mj-lt"/>
              <a:buAutoNum type="romanLcPeriod"/>
            </a:pPr>
            <a:r>
              <a:rPr lang="el-GR"/>
              <a:t>Οι πιο σημαντικοί θεραπευτικοί παράγοντες σε ομάδες </a:t>
            </a:r>
            <a:r>
              <a:rPr lang="el-GR" b="1"/>
              <a:t>αμοιβαίας βοήθειας και υποστήριξης </a:t>
            </a:r>
            <a:r>
              <a:rPr lang="el-GR"/>
              <a:t>είναι: </a:t>
            </a:r>
            <a:r>
              <a:rPr lang="el-GR" b="1">
                <a:solidFill>
                  <a:schemeClr val="tx1"/>
                </a:solidFill>
                <a:effectLst>
                  <a:outerShdw blurRad="38100" dist="19050" dir="2700000" algn="tl" rotWithShape="0">
                    <a:schemeClr val="dk1">
                      <a:alpha val="40000"/>
                    </a:schemeClr>
                  </a:outerShdw>
                </a:effectLst>
              </a:rPr>
              <a:t>η συνοχή, η ελπίδα και η παγκοσμιότητα</a:t>
            </a:r>
            <a:r>
              <a:rPr lang="el-GR"/>
              <a:t> (</a:t>
            </a:r>
            <a:r>
              <a:rPr lang="en-GB"/>
              <a:t>Kurtz, 1997)</a:t>
            </a:r>
            <a:r>
              <a:rPr lang="el-GR"/>
              <a:t>.</a:t>
            </a:r>
            <a:endParaRPr lang="el-GR"/>
          </a:p>
          <a:p>
            <a:pPr marL="514350" indent="-514350" algn="just">
              <a:buFont typeface="+mj-lt"/>
              <a:buAutoNum type="romanLcPeriod"/>
            </a:pPr>
            <a:r>
              <a:rPr lang="el-GR"/>
              <a:t>Οι πιο σημαντικοί θεραπευτικοί παράγοντες σε </a:t>
            </a:r>
            <a:r>
              <a:rPr lang="el-GR" b="1"/>
              <a:t>ψυχοθεραπευτικές ομάδες </a:t>
            </a:r>
            <a:r>
              <a:rPr lang="el-GR"/>
              <a:t>είναι: </a:t>
            </a:r>
            <a:r>
              <a:rPr lang="el-GR" b="1">
                <a:solidFill>
                  <a:schemeClr val="tx1"/>
                </a:solidFill>
                <a:effectLst>
                  <a:outerShdw blurRad="38100" dist="19050" dir="2700000" algn="tl" rotWithShape="0">
                    <a:schemeClr val="dk1">
                      <a:alpha val="40000"/>
                    </a:schemeClr>
                  </a:outerShdw>
                </a:effectLst>
              </a:rPr>
              <a:t>η ενόραση, η κάθαρση, και η διαπροσωπική μάθηση</a:t>
            </a:r>
            <a:r>
              <a:rPr lang="el-GR"/>
              <a:t> </a:t>
            </a:r>
            <a:r>
              <a:rPr lang="en-GB"/>
              <a:t>(Yalom, 1995). </a:t>
            </a:r>
            <a:endParaRPr lang="el-GR"/>
          </a:p>
          <a:p>
            <a:pPr marL="0" indent="0" algn="just">
              <a:buNone/>
            </a:pPr>
            <a:endParaRPr lang="el-GR"/>
          </a:p>
          <a:p>
            <a:pPr marL="0" indent="0" algn="just">
              <a:buNone/>
            </a:pPr>
            <a:r>
              <a:rPr lang="el-GR" sz="2400"/>
              <a:t>Η ανάπτυξη των παραγόντων στη θεραπευτική διαδικασία: </a:t>
            </a:r>
            <a:r>
              <a:rPr lang="el-GR" sz="2400" b="1"/>
              <a:t>Κάποιοι παράγοντες εμφανίζονται πρόωρα στη θεραπευτική διαδικασία όπως είναι </a:t>
            </a:r>
            <a:r>
              <a:rPr lang="el-GR" sz="2400" b="1"/>
              <a:t>η παγκοσμιότητα, αντιθέτως </a:t>
            </a:r>
            <a:r>
              <a:rPr lang="el-GR" sz="2400" b="1"/>
              <a:t>η συνοχή χρειάζεται περισσότερο χρόνο</a:t>
            </a:r>
            <a:r>
              <a:rPr lang="el-GR" b="1"/>
              <a:t>. </a:t>
            </a:r>
            <a:endParaRPr lang="el-GR"/>
          </a:p>
          <a:p>
            <a:pPr marL="0" indent="0">
              <a:buNone/>
            </a:pPr>
            <a:endParaRPr lang="el-GR"/>
          </a:p>
          <a:p>
            <a:endParaRPr lang="el-G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Τίτλος 1"/>
          <p:cNvSpPr>
            <a:spLocks noGrp="1"/>
          </p:cNvSpPr>
          <p:nvPr>
            <p:ph type="title"/>
          </p:nvPr>
        </p:nvSpPr>
        <p:spPr>
          <a:xfrm>
            <a:off x="7589061" y="177141"/>
            <a:ext cx="4508205" cy="648058"/>
          </a:xfrm>
        </p:spPr>
        <p:txBody>
          <a:bodyPr vert="horz" lIns="91440" tIns="45720" rIns="91440" bIns="45720" rtlCol="0" anchor="t">
            <a:normAutofit/>
          </a:bodyPr>
          <a:lstStyle/>
          <a:p>
            <a:r>
              <a:rPr lang="en-US" sz="2800">
                <a:effectLst>
                  <a:outerShdw blurRad="38100" dist="38100" dir="2700000" algn="tl">
                    <a:srgbClr val="000000">
                      <a:alpha val="43137"/>
                    </a:srgbClr>
                  </a:outerShdw>
                </a:effectLst>
                <a:latin typeface="Trebuchet MS (Επικεφαλίδες)"/>
              </a:rPr>
              <a:t>Ομα</a:t>
            </a:r>
            <a:r>
              <a:rPr lang="en-US" sz="2800" err="1">
                <a:effectLst>
                  <a:outerShdw blurRad="38100" dist="38100" dir="2700000" algn="tl">
                    <a:srgbClr val="000000">
                      <a:alpha val="43137"/>
                    </a:srgbClr>
                  </a:outerShdw>
                </a:effectLst>
                <a:latin typeface="Trebuchet MS (Επικεφαλίδες)"/>
              </a:rPr>
              <a:t>δική</a:t>
            </a:r>
            <a:r>
              <a:rPr lang="el-GR" sz="2800">
                <a:effectLst>
                  <a:outerShdw blurRad="38100" dist="38100" dir="2700000" algn="tl">
                    <a:srgbClr val="000000">
                      <a:alpha val="43137"/>
                    </a:srgbClr>
                  </a:outerShdw>
                </a:effectLst>
                <a:latin typeface="Trebuchet MS (Επικεφαλίδες)"/>
              </a:rPr>
              <a:t> </a:t>
            </a:r>
            <a:r>
              <a:rPr lang="en-US" sz="2800">
                <a:effectLst>
                  <a:outerShdw blurRad="38100" dist="38100" dir="2700000" algn="tl">
                    <a:srgbClr val="000000">
                      <a:alpha val="43137"/>
                    </a:srgbClr>
                  </a:outerShdw>
                </a:effectLst>
                <a:latin typeface="Trebuchet MS (Επικεφαλίδες)"/>
              </a:rPr>
              <a:t>Ψυχοθεραπεία</a:t>
            </a:r>
            <a:endParaRPr lang="en-US" sz="2800">
              <a:effectLst>
                <a:outerShdw blurRad="38100" dist="38100" dir="2700000" algn="tl">
                  <a:srgbClr val="000000">
                    <a:alpha val="43137"/>
                  </a:srgbClr>
                </a:outerShdw>
              </a:effectLst>
              <a:latin typeface="Trebuchet MS (Επικεφαλίδες)"/>
            </a:endParaRPr>
          </a:p>
        </p:txBody>
      </p:sp>
      <p:sp>
        <p:nvSpPr>
          <p:cNvPr id="6" name="Θέση κειμένου 5"/>
          <p:cNvSpPr>
            <a:spLocks noGrp="1"/>
          </p:cNvSpPr>
          <p:nvPr>
            <p:ph type="body" idx="1"/>
          </p:nvPr>
        </p:nvSpPr>
        <p:spPr>
          <a:xfrm>
            <a:off x="406694" y="725720"/>
            <a:ext cx="5387546" cy="1998235"/>
          </a:xfrm>
        </p:spPr>
        <p:txBody>
          <a:bodyPr>
            <a:noAutofit/>
          </a:bodyPr>
          <a:lstStyle/>
          <a:p>
            <a:pPr marL="342900" indent="-342900" algn="just">
              <a:lnSpc>
                <a:spcPct val="170000"/>
              </a:lnSpc>
              <a:buFont typeface="Wingdings" panose="05000000000000000000" pitchFamily="2" charset="2"/>
              <a:buChar char="Ø"/>
            </a:pPr>
            <a:r>
              <a:rPr lang="el-GR" sz="2000" b="0" cap="none">
                <a:latin typeface="Georgia (Κυρίως κείμενο)"/>
              </a:rPr>
              <a:t>Οι </a:t>
            </a:r>
            <a:r>
              <a:rPr lang="en-GB" sz="2000" b="0" cap="none" err="1">
                <a:latin typeface="Georgia (Κυρίως κείμενο)"/>
              </a:rPr>
              <a:t>Fuhriman</a:t>
            </a:r>
            <a:r>
              <a:rPr lang="en-GB" sz="2000" b="0" cap="none">
                <a:latin typeface="Georgia (Κυρίως κείμενο)"/>
              </a:rPr>
              <a:t> </a:t>
            </a:r>
            <a:r>
              <a:rPr lang="el-GR" sz="2000" b="0" cap="none">
                <a:latin typeface="Georgia (Κυρίως κείμενο)"/>
              </a:rPr>
              <a:t>και</a:t>
            </a:r>
            <a:r>
              <a:rPr lang="en-GB" sz="2000" b="0" cap="none">
                <a:latin typeface="Georgia (Κυρίως κείμενο)"/>
              </a:rPr>
              <a:t> Burlingame</a:t>
            </a:r>
            <a:r>
              <a:rPr lang="el-GR" sz="2000" b="0" cap="none">
                <a:latin typeface="Georgia (Κυρίως κείμενο)"/>
              </a:rPr>
              <a:t> </a:t>
            </a:r>
            <a:r>
              <a:rPr lang="en-GB" sz="2000" b="0" cap="none">
                <a:latin typeface="Georgia (Κυρίως κείμενο)"/>
              </a:rPr>
              <a:t>(1990) </a:t>
            </a:r>
            <a:r>
              <a:rPr lang="el-GR" sz="2000" b="0" cap="none">
                <a:latin typeface="Georgia (Κυρίως κείμενο)"/>
              </a:rPr>
              <a:t> υποστηρίζουν ότι η ατομική και η ομαδική ψυχοθεραπεία μοιράζονται 5 θεραπευτικούς παράγοντες </a:t>
            </a:r>
            <a:r>
              <a:rPr lang="el-GR" sz="2000" b="0">
                <a:latin typeface="Georgia (Κυρίως κείμενο)"/>
              </a:rPr>
              <a:t>οι οποίοι</a:t>
            </a:r>
            <a:r>
              <a:rPr lang="el-GR" sz="2000" b="0" cap="none">
                <a:latin typeface="Georgia (Κυρίως κείμενο)"/>
              </a:rPr>
              <a:t> είναι:</a:t>
            </a:r>
            <a:endParaRPr lang="el-GR" sz="2000" b="0" cap="none">
              <a:latin typeface="Georgia (Κυρίως κείμενο)"/>
            </a:endParaRPr>
          </a:p>
          <a:p>
            <a:pPr marL="342900" indent="-342900" algn="just">
              <a:lnSpc>
                <a:spcPct val="170000"/>
              </a:lnSpc>
              <a:buFont typeface="Wingdings" panose="05000000000000000000" pitchFamily="2" charset="2"/>
              <a:buChar char="Ø"/>
            </a:pPr>
            <a:r>
              <a:rPr lang="el-GR" sz="2000" cap="none">
                <a:latin typeface="Georgia (Κυρίως κείμενο)"/>
              </a:rPr>
              <a:t>ΕΝΟΡΑΣΗ, ΑΥΤΟΑΠΟΚΑΛΥΨΗ</a:t>
            </a:r>
            <a:r>
              <a:rPr lang="el-GR" sz="2000" b="0" cap="none">
                <a:latin typeface="Georgia (Κυρίως κείμενο)"/>
              </a:rPr>
              <a:t>, </a:t>
            </a:r>
            <a:r>
              <a:rPr lang="en-US" sz="2000">
                <a:latin typeface="Trebuchet MS (Επικεφαλίδες)"/>
                <a:sym typeface="+mn-ea"/>
              </a:rPr>
              <a:t>ανατροφοδότηση</a:t>
            </a:r>
            <a:r>
              <a:rPr lang="el-GR" altLang="en-US" sz="2000">
                <a:latin typeface="Trebuchet MS (Επικεφαλίδες)"/>
                <a:sym typeface="+mn-ea"/>
              </a:rPr>
              <a:t>,</a:t>
            </a:r>
            <a:r>
              <a:rPr lang="el-GR" sz="2000">
                <a:solidFill>
                  <a:schemeClr val="accent1">
                    <a:lumMod val="49000"/>
                  </a:schemeClr>
                </a:solidFill>
                <a:latin typeface="Calibri" panose="020F0502020204030204"/>
                <a:ea typeface="Calibri" panose="020F0502020204030204"/>
                <a:cs typeface="Calibri" panose="020F0502020204030204"/>
                <a:sym typeface="+mn-ea"/>
              </a:rPr>
              <a:t>Κάθαρση και το Γνωσιακό Στοιχείο </a:t>
            </a:r>
            <a:endParaRPr lang="el-GR" altLang="en-US" sz="2000" b="0" cap="none">
              <a:latin typeface="Trebuchet MS (Επικεφαλίδες)"/>
              <a:sym typeface="+mn-ea"/>
            </a:endParaRPr>
          </a:p>
        </p:txBody>
      </p:sp>
      <p:sp>
        <p:nvSpPr>
          <p:cNvPr id="3" name="Θέση περιεχομένου 2"/>
          <p:cNvSpPr>
            <a:spLocks noGrp="1"/>
          </p:cNvSpPr>
          <p:nvPr>
            <p:ph sz="half" idx="2"/>
          </p:nvPr>
        </p:nvSpPr>
        <p:spPr>
          <a:xfrm>
            <a:off x="521970" y="3220085"/>
            <a:ext cx="5387340" cy="2456180"/>
          </a:xfrm>
          <a:solidFill>
            <a:schemeClr val="bg1"/>
          </a:solidFill>
        </p:spPr>
        <p:txBody>
          <a:bodyPr vert="horz" lIns="91440" tIns="45720" rIns="91440" bIns="45720" rtlCol="0">
            <a:noAutofit/>
          </a:bodyPr>
          <a:lstStyle/>
          <a:p>
            <a:pPr algn="just">
              <a:buFont typeface="Wingdings" panose="05000000000000000000" pitchFamily="2" charset="2"/>
              <a:buChar char="v"/>
            </a:pPr>
            <a:r>
              <a:rPr lang="el-GR" sz="2400">
                <a:latin typeface="Georgia (Κυρίως κείμενο)"/>
              </a:rPr>
              <a:t> </a:t>
            </a:r>
            <a:r>
              <a:rPr lang="el-GR" sz="2400" b="1">
                <a:latin typeface="Georgia (Κυρίως κείμενο)"/>
              </a:rPr>
              <a:t>η ενόραση</a:t>
            </a:r>
            <a:endParaRPr lang="el-GR" sz="2400" b="1">
              <a:latin typeface="Georgia (Κυρίως κείμενο)"/>
            </a:endParaRPr>
          </a:p>
          <a:p>
            <a:pPr marL="0" indent="0" algn="just">
              <a:lnSpc>
                <a:spcPct val="150000"/>
              </a:lnSpc>
              <a:buNone/>
            </a:pPr>
            <a:r>
              <a:rPr lang="el-GR" sz="2000">
                <a:latin typeface="Georgia (Κυρίως κείμενο)"/>
              </a:rPr>
              <a:t>Σύμφωνα με τον </a:t>
            </a:r>
            <a:r>
              <a:rPr lang="en-GB" sz="2000">
                <a:latin typeface="Georgia (Κυρίως κείμενο)"/>
              </a:rPr>
              <a:t>Rycroft</a:t>
            </a:r>
            <a:r>
              <a:rPr lang="el-GR" sz="2000">
                <a:latin typeface="Georgia (Κυρίως κείμενο)"/>
              </a:rPr>
              <a:t> (1977) </a:t>
            </a:r>
            <a:r>
              <a:rPr lang="el-GR" sz="2000" b="1">
                <a:solidFill>
                  <a:srgbClr val="00B0F0"/>
                </a:solidFill>
                <a:latin typeface="Georgia (Κυρίως κείμενο)"/>
              </a:rPr>
              <a:t>η ενόραση περιλαμβάνει: α) την αυτογνωσία, β) την κατανόηση και τον σεβασμό προς τα μέλη της ομάδας του και γ) ικανότητα να αξιολογεί την ποιότητα των ανθρώπινων αλληλεπιδράσεων.</a:t>
            </a:r>
            <a:endParaRPr lang="el-GR" sz="2000" b="1">
              <a:solidFill>
                <a:srgbClr val="00B0F0"/>
              </a:solidFill>
              <a:latin typeface="Georgia (Κυρίως κείμενο)"/>
            </a:endParaRPr>
          </a:p>
        </p:txBody>
      </p:sp>
      <p:pic>
        <p:nvPicPr>
          <p:cNvPr id="5" name="Θέση περιεχομένου 4"/>
          <p:cNvPicPr>
            <a:picLocks noGrp="1" noChangeAspect="1"/>
          </p:cNvPicPr>
          <p:nvPr>
            <p:ph sz="quarter" idx="4"/>
          </p:nvPr>
        </p:nvPicPr>
        <p:blipFill>
          <a:blip r:embed="rId1"/>
          <a:stretch>
            <a:fillRect/>
          </a:stretch>
        </p:blipFill>
        <p:spPr>
          <a:xfrm>
            <a:off x="6709720" y="1372936"/>
            <a:ext cx="5387546" cy="5163788"/>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Τίτλος 1"/>
          <p:cNvSpPr>
            <a:spLocks noGrp="1"/>
          </p:cNvSpPr>
          <p:nvPr>
            <p:ph type="title"/>
          </p:nvPr>
        </p:nvSpPr>
        <p:spPr>
          <a:xfrm>
            <a:off x="427608" y="284204"/>
            <a:ext cx="10890929" cy="939753"/>
          </a:xfrm>
        </p:spPr>
        <p:txBody>
          <a:bodyPr>
            <a:normAutofit/>
          </a:bodyPr>
          <a:lstStyle/>
          <a:p>
            <a:r>
              <a:rPr lang="el-GR" sz="2800">
                <a:latin typeface="Trebuchet MS (Επικεφαλίδες)"/>
              </a:rPr>
              <a:t>Έρευνα του </a:t>
            </a:r>
            <a:r>
              <a:rPr lang="en-GB" sz="2800">
                <a:latin typeface="Trebuchet MS (Επικεφαλίδες)"/>
              </a:rPr>
              <a:t>Meichebaum</a:t>
            </a:r>
            <a:r>
              <a:rPr lang="el-GR" sz="2800">
                <a:latin typeface="Trebuchet MS (Επικεφαλίδες)"/>
              </a:rPr>
              <a:t>  (1971) </a:t>
            </a:r>
            <a:endParaRPr lang="el-GR" sz="2800">
              <a:latin typeface="Trebuchet MS (Επικεφαλίδες)"/>
            </a:endParaRPr>
          </a:p>
        </p:txBody>
      </p:sp>
      <p:sp>
        <p:nvSpPr>
          <p:cNvPr id="3" name="Θέση περιεχομένου 2"/>
          <p:cNvSpPr>
            <a:spLocks noGrp="1"/>
          </p:cNvSpPr>
          <p:nvPr>
            <p:ph sz="half" idx="2"/>
          </p:nvPr>
        </p:nvSpPr>
        <p:spPr>
          <a:xfrm>
            <a:off x="482516" y="1090800"/>
            <a:ext cx="10890929" cy="2825664"/>
          </a:xfrm>
        </p:spPr>
        <p:txBody>
          <a:bodyPr>
            <a:normAutofit fontScale="25000" lnSpcReduction="20000"/>
          </a:bodyPr>
          <a:lstStyle/>
          <a:p>
            <a:pPr algn="just"/>
            <a:r>
              <a:rPr lang="el-GR" sz="8000">
                <a:latin typeface="Georgia (Κυρίως κείμενο)"/>
              </a:rPr>
              <a:t>Πρώτη Ομάδα: Η θεραπευτική μέθοδος στόχευε στην ενίσχυση της ενόρασης χρησιμοποιώντας τη </a:t>
            </a:r>
            <a:r>
              <a:rPr lang="el-GR" sz="8000" b="1">
                <a:latin typeface="Georgia (Κυρίως κείμενο)"/>
              </a:rPr>
              <a:t>Λογικο-θυμική θεραπεία (</a:t>
            </a:r>
            <a:r>
              <a:rPr lang="en-GB" sz="8000" b="1">
                <a:latin typeface="Georgia (Κυρίως κείμενο)"/>
              </a:rPr>
              <a:t>RET)</a:t>
            </a:r>
            <a:endParaRPr lang="el-GR" sz="8000" b="1">
              <a:latin typeface="Georgia (Κυρίως κείμενο)"/>
            </a:endParaRPr>
          </a:p>
          <a:p>
            <a:pPr algn="just"/>
            <a:r>
              <a:rPr lang="el-GR" sz="8000">
                <a:latin typeface="Georgia (Κυρίως κείμενο)"/>
              </a:rPr>
              <a:t>Δεύτερη Ομάδα: </a:t>
            </a:r>
            <a:r>
              <a:rPr lang="el-GR" sz="8000" b="1">
                <a:latin typeface="Georgia (Κυρίως κείμενο)"/>
              </a:rPr>
              <a:t>Συστηματική απευαισθητοποίηση</a:t>
            </a:r>
            <a:endParaRPr lang="el-GR" sz="8000" b="1">
              <a:latin typeface="Georgia (Κυρίως κείμενο)"/>
            </a:endParaRPr>
          </a:p>
          <a:p>
            <a:pPr algn="just"/>
            <a:r>
              <a:rPr lang="el-GR" sz="8000">
                <a:latin typeface="Georgia (Κυρίως κείμενο)"/>
              </a:rPr>
              <a:t>Τρίτη Ομάδα: </a:t>
            </a:r>
            <a:r>
              <a:rPr lang="el-GR" sz="8000" b="1">
                <a:latin typeface="Georgia (Κυρίως κείμενο)"/>
              </a:rPr>
              <a:t>Λογικο-θυμική θεραπεία</a:t>
            </a:r>
            <a:r>
              <a:rPr lang="en-GB" sz="8000" b="1">
                <a:latin typeface="Georgia (Κυρίως κείμενο)"/>
              </a:rPr>
              <a:t> (RET)</a:t>
            </a:r>
            <a:r>
              <a:rPr lang="el-GR" sz="8000" b="1">
                <a:latin typeface="Georgia (Κυρίως κείμενο)"/>
              </a:rPr>
              <a:t> και Συστηματική απευαισθητοποιήση</a:t>
            </a:r>
            <a:endParaRPr lang="el-GR" sz="8000" b="1">
              <a:latin typeface="Georgia (Κυρίως κείμενο)"/>
            </a:endParaRPr>
          </a:p>
          <a:p>
            <a:pPr algn="just"/>
            <a:r>
              <a:rPr lang="el-GR" sz="8000">
                <a:latin typeface="Georgia (Κυρίως κείμενο)"/>
              </a:rPr>
              <a:t>Τέταρτη Ομάδα: </a:t>
            </a:r>
            <a:r>
              <a:rPr lang="el-GR" sz="8000" b="1">
                <a:latin typeface="Georgia (Κυρίως κείμενο)"/>
              </a:rPr>
              <a:t>Μέθοδος </a:t>
            </a:r>
            <a:r>
              <a:rPr lang="en-GB" sz="8000" b="1">
                <a:latin typeface="Georgia (Κυρίως κείμενο)"/>
              </a:rPr>
              <a:t>placebo</a:t>
            </a:r>
            <a:r>
              <a:rPr lang="en-GB" sz="8000">
                <a:latin typeface="Georgia (Κυρίως κείμενο)"/>
              </a:rPr>
              <a:t>.</a:t>
            </a:r>
            <a:endParaRPr lang="el-GR" sz="8000">
              <a:latin typeface="Georgia (Κυρίως κείμενο)"/>
            </a:endParaRPr>
          </a:p>
          <a:p>
            <a:pPr marL="0" indent="0" algn="just">
              <a:buNone/>
            </a:pPr>
            <a:r>
              <a:rPr lang="el-GR" sz="8000" b="1" u="sng">
                <a:latin typeface="Georgia (Κυρίως κείμενο)"/>
              </a:rPr>
              <a:t>Αποτελέσματα:</a:t>
            </a:r>
            <a:r>
              <a:rPr lang="el-GR" sz="8000" b="1">
                <a:latin typeface="Georgia (Κυρίως κείμενο)"/>
              </a:rPr>
              <a:t> </a:t>
            </a:r>
            <a:r>
              <a:rPr lang="el-GR" sz="8000">
                <a:latin typeface="Georgia (Κυρίως κείμενο)"/>
              </a:rPr>
              <a:t>Α. Οι ασθενείς που δεν είχαν άλλες ψυχολογικές διαταραχές αλλά μόνο άγχος το οποίο οφειλόταν στη δυσλεξία </a:t>
            </a:r>
            <a:r>
              <a:rPr lang="el-GR" sz="8000" b="1">
                <a:latin typeface="Georgia (Κυρίως κείμενο)"/>
              </a:rPr>
              <a:t>η απλή απευαισθητοποίηση</a:t>
            </a:r>
            <a:r>
              <a:rPr lang="el-GR" sz="8000">
                <a:latin typeface="Georgia (Κυρίως κείμενο)"/>
              </a:rPr>
              <a:t> ήταν πιο αποτελεσματική. </a:t>
            </a:r>
            <a:endParaRPr lang="el-GR" sz="8000">
              <a:latin typeface="Georgia (Κυρίως κείμενο)"/>
            </a:endParaRPr>
          </a:p>
          <a:p>
            <a:pPr marL="0" indent="0" algn="just">
              <a:buNone/>
            </a:pPr>
            <a:r>
              <a:rPr lang="el-GR" sz="8000">
                <a:latin typeface="Georgia (Κυρίως κείμενο)"/>
              </a:rPr>
              <a:t>Β. Οι ασθενείς που το άγχος αποτελούσε ένα σύμπτωμα μιας γενικότερης διαταραχής της προσωπικότητας η </a:t>
            </a:r>
            <a:r>
              <a:rPr lang="el-GR" sz="8000" b="1">
                <a:latin typeface="Georgia (Κυρίως κείμενο)"/>
              </a:rPr>
              <a:t>ενόραση</a:t>
            </a:r>
            <a:r>
              <a:rPr lang="el-GR" sz="8000">
                <a:latin typeface="Georgia (Κυρίως κείμενο)"/>
              </a:rPr>
              <a:t> ή ο συνδυασμός της </a:t>
            </a:r>
            <a:r>
              <a:rPr lang="el-GR" sz="8000" b="1">
                <a:latin typeface="Georgia (Κυρίως κείμενο)"/>
              </a:rPr>
              <a:t>ενόρασης</a:t>
            </a:r>
            <a:r>
              <a:rPr lang="el-GR" sz="8000">
                <a:latin typeface="Georgia (Κυρίως κείμενο)"/>
              </a:rPr>
              <a:t> και της </a:t>
            </a:r>
            <a:r>
              <a:rPr lang="el-GR" sz="8000" b="1">
                <a:latin typeface="Georgia (Κυρίως κείμενο)"/>
              </a:rPr>
              <a:t>απευαισθητοποίησης</a:t>
            </a:r>
            <a:r>
              <a:rPr lang="el-GR" sz="8000">
                <a:latin typeface="Georgia (Κυρίως κείμενο)"/>
              </a:rPr>
              <a:t> ήταν οι καλύτερες θεραπείες.</a:t>
            </a:r>
            <a:endParaRPr lang="el-GR">
              <a:latin typeface="Georgia (Κυρίως κείμενο)"/>
            </a:endParaRPr>
          </a:p>
          <a:p>
            <a:pPr marL="0" indent="0" algn="just">
              <a:buNone/>
            </a:pPr>
            <a:endParaRPr lang="el-GR"/>
          </a:p>
          <a:p>
            <a:pPr marL="0" indent="0" algn="just">
              <a:buNone/>
            </a:pPr>
            <a:endParaRPr lang="el-GR"/>
          </a:p>
          <a:p>
            <a:pPr marL="0" indent="0">
              <a:buNone/>
            </a:pPr>
            <a:endParaRPr lang="el-GR"/>
          </a:p>
        </p:txBody>
      </p:sp>
      <p:sp>
        <p:nvSpPr>
          <p:cNvPr id="8" name="Θέση περιεχομένου 7"/>
          <p:cNvSpPr>
            <a:spLocks noGrp="1"/>
          </p:cNvSpPr>
          <p:nvPr>
            <p:ph sz="quarter" idx="4"/>
          </p:nvPr>
        </p:nvSpPr>
        <p:spPr>
          <a:xfrm>
            <a:off x="427608" y="5108932"/>
            <a:ext cx="10781112" cy="1316536"/>
          </a:xfrm>
        </p:spPr>
        <p:txBody>
          <a:bodyPr>
            <a:noAutofit/>
          </a:bodyPr>
          <a:lstStyle/>
          <a:p>
            <a:pPr algn="just">
              <a:buFont typeface="Wingdings" panose="05000000000000000000" pitchFamily="2" charset="2"/>
              <a:buChar char="Ø"/>
            </a:pPr>
            <a:r>
              <a:rPr lang="el-GR">
                <a:latin typeface="Georgia (Κυρίως κείμενο)"/>
              </a:rPr>
              <a:t>Η απλή απευαισθητοποίηση ήταν ελλιπής, καθώς χρειαζόταν μια βαθύτερη ψυχοθεραπευτική παρέμβαση.</a:t>
            </a:r>
            <a:endParaRPr lang="el-GR">
              <a:latin typeface="Georgia (Κυρίως κείμενο)"/>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509858" y="317500"/>
            <a:ext cx="10890929" cy="1097280"/>
          </a:xfrm>
        </p:spPr>
        <p:txBody>
          <a:bodyPr>
            <a:normAutofit/>
          </a:bodyPr>
          <a:lstStyle/>
          <a:p>
            <a:r>
              <a:rPr lang="el-GR" sz="2800">
                <a:latin typeface="Trebuchet MS (Επικεφαλίδες)"/>
              </a:rPr>
              <a:t>Μέθοδος ενίσχυσης της ενόρασης</a:t>
            </a:r>
            <a:endParaRPr lang="el-GR" sz="2800">
              <a:latin typeface="Trebuchet MS (Επικεφαλίδες)"/>
            </a:endParaRPr>
          </a:p>
        </p:txBody>
      </p:sp>
      <p:sp>
        <p:nvSpPr>
          <p:cNvPr id="3" name="Θέση περιεχομένου 2"/>
          <p:cNvSpPr>
            <a:spLocks noGrp="1"/>
          </p:cNvSpPr>
          <p:nvPr>
            <p:ph idx="1"/>
          </p:nvPr>
        </p:nvSpPr>
        <p:spPr>
          <a:xfrm>
            <a:off x="320842" y="1941095"/>
            <a:ext cx="11706058" cy="4599405"/>
          </a:xfrm>
        </p:spPr>
        <p:txBody>
          <a:bodyPr>
            <a:normAutofit fontScale="82500"/>
          </a:bodyPr>
          <a:lstStyle/>
          <a:p>
            <a:pPr algn="just"/>
            <a:r>
              <a:rPr lang="el-GR" sz="2600" b="1">
                <a:latin typeface="Georgia (Κυρίως κείμενο)"/>
              </a:rPr>
              <a:t>Η θετική ανατροφοδότηση (δηλαδή, ανατροφοδότηση που εστιάζει στα δυνατά σημεία και στις επιτυχίες του ατόμου) από άλλα μέλη της ομάδας και τον θεραπευτή ήταν πιο αποτελεσματική από την αρνητική ανατροφοδότηση</a:t>
            </a:r>
            <a:r>
              <a:rPr lang="el-GR" sz="2600">
                <a:latin typeface="Georgia (Κυρίως κείμενο)"/>
              </a:rPr>
              <a:t>. </a:t>
            </a:r>
            <a:endParaRPr lang="el-GR" sz="2600">
              <a:latin typeface="Georgia (Κυρίως κείμενο)"/>
            </a:endParaRPr>
          </a:p>
          <a:p>
            <a:pPr algn="just"/>
            <a:r>
              <a:rPr lang="el-GR" sz="2600" b="1">
                <a:solidFill>
                  <a:srgbClr val="00B0F0"/>
                </a:solidFill>
                <a:latin typeface="Georgia (Κυρίως κείμενο)"/>
              </a:rPr>
              <a:t>π.χ. </a:t>
            </a:r>
            <a:r>
              <a:rPr lang="el-GR" sz="2600" b="1">
                <a:solidFill>
                  <a:srgbClr val="00B0F0"/>
                </a:solidFill>
                <a:latin typeface="Georgia (Κυρίως κείμενο)"/>
                <a:ea typeface="Calibri" panose="020F0502020204030204" pitchFamily="34" charset="0"/>
                <a:cs typeface="Calibri" panose="020F0502020204030204" pitchFamily="34" charset="0"/>
              </a:rPr>
              <a:t>«</a:t>
            </a:r>
            <a:r>
              <a:rPr lang="el-GR" sz="2600" b="1" i="1">
                <a:solidFill>
                  <a:srgbClr val="00B0F0"/>
                </a:solidFill>
                <a:latin typeface="Georgia (Κυρίως κείμενο)"/>
              </a:rPr>
              <a:t>Παρατηρώ ότι προσπαθείς να εκφράζεις πιο ανοιχτά τα συναισθήματά σου και αυτό είναι σημαντική πρόοδος»</a:t>
            </a:r>
            <a:r>
              <a:rPr lang="el-GR" sz="2600" i="1">
                <a:latin typeface="Georgia (Κυρίως κείμενο)"/>
              </a:rPr>
              <a:t>.</a:t>
            </a:r>
            <a:endParaRPr lang="el-GR" sz="2600" i="1">
              <a:latin typeface="Georgia (Κυρίως κείμενο)"/>
            </a:endParaRPr>
          </a:p>
          <a:p>
            <a:pPr algn="just"/>
            <a:r>
              <a:rPr lang="el-GR" sz="2600">
                <a:latin typeface="Georgia (Κυρίως κείμενο)"/>
              </a:rPr>
              <a:t>Σύμφωνα με έρευνα που διεξήγαγαν οι </a:t>
            </a:r>
            <a:r>
              <a:rPr lang="el-GR" sz="2600" err="1">
                <a:latin typeface="Georgia (Κυρίως κείμενο)"/>
              </a:rPr>
              <a:t>Vlastelica</a:t>
            </a:r>
            <a:r>
              <a:rPr lang="el-GR" sz="2600">
                <a:latin typeface="Georgia (Κυρίως κείμενο)"/>
              </a:rPr>
              <a:t> et al. (2003) οι ασθενείς που συμμετέχουν σε </a:t>
            </a:r>
            <a:r>
              <a:rPr lang="el-GR" sz="2600" b="1">
                <a:latin typeface="Georgia (Κυρίως κείμενο)"/>
              </a:rPr>
              <a:t>ψυχαναλυτικές ομάδες </a:t>
            </a:r>
            <a:r>
              <a:rPr lang="el-GR" sz="2600">
                <a:latin typeface="Georgia (Κυρίως κείμενο)"/>
              </a:rPr>
              <a:t>μέσω της </a:t>
            </a:r>
            <a:r>
              <a:rPr lang="el-GR" sz="2600" b="1">
                <a:latin typeface="Georgia (Κυρίως κείμενο)"/>
              </a:rPr>
              <a:t>ενόρασης</a:t>
            </a:r>
            <a:r>
              <a:rPr lang="el-GR" sz="2600">
                <a:latin typeface="Georgia (Κυρίως κείμενο)"/>
              </a:rPr>
              <a:t> κατανοούν ότι οι σημερινές τους συμπεριφορές και διαπροσωπικές σχέσεις επηρεάζονται από το παρελθόν. Δηλαδή, οι σχέσεις που αναπτύσσει το άτομο με τα άλλα μέλη της θεραπευτικής ομάδας, αντανακλούν σε παλαιότερες σχέσεις, κυρίως από την παιδική τους ηλικία.</a:t>
            </a:r>
            <a:endParaRPr lang="el-GR" sz="2600">
              <a:latin typeface="Georgia (Κυρίως κείμενο)"/>
            </a:endParaRPr>
          </a:p>
          <a:p>
            <a:endParaRPr lang="el-G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82878" y="191381"/>
            <a:ext cx="10890929" cy="939753"/>
          </a:xfrm>
        </p:spPr>
        <p:txBody>
          <a:bodyPr>
            <a:normAutofit fontScale="90000"/>
          </a:bodyPr>
          <a:lstStyle/>
          <a:p>
            <a:pPr marL="571500" indent="-571500">
              <a:buFont typeface="Wingdings" panose="05000000000000000000" pitchFamily="2" charset="2"/>
              <a:buChar char="v"/>
            </a:pPr>
            <a:r>
              <a:rPr lang="el-GR" sz="3100" b="1">
                <a:latin typeface="Trebuchet MS (Επικεφαλίδες)"/>
              </a:rPr>
              <a:t>η αυτό-αποκάλυψη</a:t>
            </a:r>
            <a:br>
              <a:rPr lang="el-GR" b="1"/>
            </a:br>
            <a:endParaRPr lang="el-GR" b="1"/>
          </a:p>
        </p:txBody>
      </p:sp>
      <p:sp>
        <p:nvSpPr>
          <p:cNvPr id="8" name="Θέση κειμένου 7"/>
          <p:cNvSpPr>
            <a:spLocks noGrp="1"/>
          </p:cNvSpPr>
          <p:nvPr>
            <p:ph type="body" idx="1"/>
          </p:nvPr>
        </p:nvSpPr>
        <p:spPr>
          <a:xfrm>
            <a:off x="182878" y="1269903"/>
            <a:ext cx="5212080" cy="695373"/>
          </a:xfrm>
        </p:spPr>
        <p:txBody>
          <a:bodyPr>
            <a:noAutofit/>
          </a:bodyPr>
          <a:lstStyle/>
          <a:p>
            <a:r>
              <a:rPr lang="el-GR" sz="2800" b="0" cap="none"/>
              <a:t>Θετικές Συνέπειες:</a:t>
            </a:r>
            <a:endParaRPr lang="el-GR" sz="2800" b="0" cap="none"/>
          </a:p>
        </p:txBody>
      </p:sp>
      <p:graphicFrame>
        <p:nvGraphicFramePr>
          <p:cNvPr id="13" name="Θέση περιεχομένου 8"/>
          <p:cNvGraphicFramePr>
            <a:graphicFrameLocks noGrp="1"/>
          </p:cNvGraphicFramePr>
          <p:nvPr>
            <p:ph sz="half" idx="2"/>
          </p:nvPr>
        </p:nvGraphicFramePr>
        <p:xfrm>
          <a:off x="182878" y="2132386"/>
          <a:ext cx="5455921" cy="4562574"/>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10" name="Θέση κειμένου 9"/>
          <p:cNvSpPr>
            <a:spLocks noGrp="1"/>
          </p:cNvSpPr>
          <p:nvPr>
            <p:ph type="body" sz="quarter" idx="3"/>
          </p:nvPr>
        </p:nvSpPr>
        <p:spPr>
          <a:xfrm>
            <a:off x="6344327" y="682722"/>
            <a:ext cx="4936244" cy="695373"/>
          </a:xfrm>
        </p:spPr>
        <p:txBody>
          <a:bodyPr>
            <a:normAutofit/>
          </a:bodyPr>
          <a:lstStyle/>
          <a:p>
            <a:r>
              <a:rPr lang="el-GR" sz="2800" b="0" cap="none"/>
              <a:t>Αρνητικές Συνέπειες:</a:t>
            </a:r>
            <a:endParaRPr lang="el-GR" sz="2800" b="0" cap="none"/>
          </a:p>
        </p:txBody>
      </p:sp>
      <p:sp>
        <p:nvSpPr>
          <p:cNvPr id="11" name="Θέση περιεχομένου 10"/>
          <p:cNvSpPr>
            <a:spLocks noGrp="1"/>
          </p:cNvSpPr>
          <p:nvPr>
            <p:ph sz="quarter" idx="4"/>
          </p:nvPr>
        </p:nvSpPr>
        <p:spPr>
          <a:xfrm>
            <a:off x="5910580" y="1671955"/>
            <a:ext cx="5889625" cy="4975860"/>
          </a:xfrm>
        </p:spPr>
        <p:txBody>
          <a:bodyPr>
            <a:normAutofit fontScale="30000"/>
          </a:bodyPr>
          <a:lstStyle/>
          <a:p>
            <a:pPr marL="0" indent="0" algn="just">
              <a:lnSpc>
                <a:spcPct val="170000"/>
              </a:lnSpc>
              <a:buNone/>
            </a:pPr>
            <a:r>
              <a:rPr lang="el-GR" sz="4925"/>
              <a:t>Μια μελέτη των Truax and Carkhuff, η ομάδα των ψυχιατρικών ασθενών που μιλούσαν συχνά για τον εαυτό τους είχαν καλύτερη έκβαση από μια αντίστοιχη ομάδα ανήλικων παραβατών σε ίδρυμα. Σε άλλες περιπτώσεις, μπορεί να δημιουργήσει περισσότερα προβλήματα, όπως συνέβη με χρόνιους ψυχιατρικούς ασθενείς ή ανήλικους παραβάτες, όπου η εκτεταμένη αποκάλυψη προσωπικών στοιχείων δεν οδήγησε σε βελτίωση της κατάστασής τους.</a:t>
            </a:r>
            <a:endParaRPr lang="el-GR" sz="4925"/>
          </a:p>
          <a:p>
            <a:pPr marL="0" indent="0" algn="just">
              <a:lnSpc>
                <a:spcPct val="170000"/>
              </a:lnSpc>
              <a:buNone/>
            </a:pPr>
            <a:r>
              <a:rPr lang="el-GR" sz="4925" b="1"/>
              <a:t>Συμπέρασμα: η αυτο-αποκάλυψη ενέχει κινδύνους και η αποτελεσματικότητά της εξαρτάται από το πλαίσιο, την ψυχολογική κατάσταση του ατόμου και το περιβάλλον στο οποίο πραγματοποιείται.</a:t>
            </a:r>
            <a:endParaRPr lang="el-GR" sz="4925" b="1"/>
          </a:p>
          <a:p>
            <a:pPr marL="0" indent="0" algn="just">
              <a:buNone/>
            </a:pPr>
            <a:endParaRPr lang="el-GR" sz="4925" b="1">
              <a:latin typeface="Georgia (Κυρίως κείμενο)"/>
            </a:endParaRPr>
          </a:p>
        </p:txBody>
      </p:sp>
    </p:spTree>
  </p:cSld>
  <p:clrMapOvr>
    <a:masterClrMapping/>
  </p:clrMapOvr>
</p:sld>
</file>

<file path=ppt/theme/theme1.xml><?xml version="1.0" encoding="utf-8"?>
<a:theme xmlns:a="http://schemas.openxmlformats.org/drawingml/2006/main" name="DashVTI">
  <a:themeElements>
    <a:clrScheme name="Custom 6">
      <a:dk1>
        <a:sysClr val="windowText" lastClr="000000"/>
      </a:dk1>
      <a:lt1>
        <a:sysClr val="window" lastClr="FFFFFF"/>
      </a:lt1>
      <a:dk2>
        <a:srgbClr val="0D1C3B"/>
      </a:dk2>
      <a:lt2>
        <a:srgbClr val="F5F2F9"/>
      </a:lt2>
      <a:accent1>
        <a:srgbClr val="1973EB"/>
      </a:accent1>
      <a:accent2>
        <a:srgbClr val="25C8A2"/>
      </a:accent2>
      <a:accent3>
        <a:srgbClr val="BF8ED1"/>
      </a:accent3>
      <a:accent4>
        <a:srgbClr val="FE733C"/>
      </a:accent4>
      <a:accent5>
        <a:srgbClr val="FE5A5A"/>
      </a:accent5>
      <a:accent6>
        <a:srgbClr val="1AC16E"/>
      </a:accent6>
      <a:hlink>
        <a:srgbClr val="1AC16E"/>
      </a:hlink>
      <a:folHlink>
        <a:srgbClr val="00B0F0"/>
      </a:folHlink>
    </a:clrScheme>
    <a:fontScheme name="grandview display">
      <a:majorFont>
        <a:latin typeface="Grandview Display"/>
        <a:ea typeface=""/>
        <a:cs typeface=""/>
      </a:majorFont>
      <a:minorFont>
        <a:latin typeface="Grandview Display"/>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Θέμα του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Θέμα του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15446</Words>
  <Application>WPS Slides</Application>
  <PresentationFormat>Ευρεία οθόνη</PresentationFormat>
  <Paragraphs>318</Paragraphs>
  <Slides>37</Slides>
  <Notes>11</Notes>
  <HiddenSlides>0</HiddenSlides>
  <MMClips>0</MMClips>
  <ScaleCrop>false</ScaleCrop>
  <HeadingPairs>
    <vt:vector size="6" baseType="variant">
      <vt:variant>
        <vt:lpstr>已用的字体</vt:lpstr>
      </vt:variant>
      <vt:variant>
        <vt:i4>22</vt:i4>
      </vt:variant>
      <vt:variant>
        <vt:lpstr>主题</vt:lpstr>
      </vt:variant>
      <vt:variant>
        <vt:i4>3</vt:i4>
      </vt:variant>
      <vt:variant>
        <vt:lpstr>幻灯片标题</vt:lpstr>
      </vt:variant>
      <vt:variant>
        <vt:i4>37</vt:i4>
      </vt:variant>
    </vt:vector>
  </HeadingPairs>
  <TitlesOfParts>
    <vt:vector size="62" baseType="lpstr">
      <vt:lpstr>Arial</vt:lpstr>
      <vt:lpstr>SimSun</vt:lpstr>
      <vt:lpstr>Wingdings</vt:lpstr>
      <vt:lpstr>Georgia</vt:lpstr>
      <vt:lpstr>Georgia</vt:lpstr>
      <vt:lpstr>Georgia (Κυρίως κείμενο)</vt:lpstr>
      <vt:lpstr>Trebuchet MS (Επικεφαλίδες)</vt:lpstr>
      <vt:lpstr>Trebuchet MS</vt:lpstr>
      <vt:lpstr>Calibri</vt:lpstr>
      <vt:lpstr>Microsoft YaHei</vt:lpstr>
      <vt:lpstr>Arial Unicode MS</vt:lpstr>
      <vt:lpstr>Grandview Display</vt:lpstr>
      <vt:lpstr>Segoe Print</vt:lpstr>
      <vt:lpstr>Aptos</vt:lpstr>
      <vt:lpstr>Segoe UI</vt:lpstr>
      <vt:lpstr>Calibri</vt:lpstr>
      <vt:lpstr>Aptos</vt:lpstr>
      <vt:lpstr>Grandview Display</vt:lpstr>
      <vt:lpstr>Times New Roman</vt:lpstr>
      <vt:lpstr>Arial</vt:lpstr>
      <vt:lpstr>Aptos Display</vt:lpstr>
      <vt:lpstr>Segoe UI Variable Display</vt:lpstr>
      <vt:lpstr>DashVTI</vt:lpstr>
      <vt:lpstr>Θέμα του Office</vt:lpstr>
      <vt:lpstr>1_Θέμα του Office</vt:lpstr>
      <vt:lpstr>PowerPoint 演示文稿</vt:lpstr>
      <vt:lpstr>PowerPoint 演示文稿</vt:lpstr>
      <vt:lpstr>ΙΣΤΟΡΙΚΗ ΑΝΑΔΡΟΜΗ</vt:lpstr>
      <vt:lpstr>Irvin David Yalom (1931-)</vt:lpstr>
      <vt:lpstr>PowerPoint 演示文稿</vt:lpstr>
      <vt:lpstr>Ομαδική Ψυχοθεραπεία</vt:lpstr>
      <vt:lpstr>Έρευνα του Meichebaum  (1971) </vt:lpstr>
      <vt:lpstr>Μέθοδος ενίσχυσης της ενόρασης</vt:lpstr>
      <vt:lpstr>η αυτό-αποκάλυψη </vt:lpstr>
      <vt:lpstr>Η αυτο-αποκάλυψη του θεραπευτή:</vt:lpstr>
      <vt:lpstr>Η ανατροφοδότηση και η αλληλεπίδραση</vt:lpstr>
      <vt:lpstr>Ποιες είναι οι βασικές αρχές των ψυχοθεραπευτών για την αποτελεσματική ανατροφοδότηση(feedback)σε μια ομάδα;</vt:lpstr>
      <vt:lpstr>Η  Κάθαρση και το Γνωσιακό Στοιχείο </vt:lpstr>
      <vt:lpstr> Μελέτη περίπτωσης </vt:lpstr>
      <vt:lpstr>Ερωτήσεις σχετικές με το κλίμα της Ομάδας</vt:lpstr>
      <vt:lpstr> καλύτερα την ομάδα στη διάρκεια της συνάντησης.</vt:lpstr>
      <vt:lpstr>Το τελικό στάδιο: η διαπραγμάτευση του αποχωρισμού και  η οικοδόμηση γεφυρών με επίσημα και ανεπίσημα δίκτυα υποστήριξης</vt:lpstr>
      <vt:lpstr>Το στάδιο λήξης της ομάδας κατά το οποίο πραγματοποιείται :</vt:lpstr>
      <vt:lpstr>Μια αξιόλογη μελέτη  (Joyce, Piper, Ogridniczuk, &amp; Klein, 2007)  για τα  ιδιαίτερα χαρακτηριστικά αυτού του σταδίου  επισημαίνει τους εξής στόχους:</vt:lpstr>
      <vt:lpstr>Η δυναμική του αποχωρισμού</vt:lpstr>
      <vt:lpstr>Απόψεις συγγραφέων</vt:lpstr>
      <vt:lpstr>ΠΡΩΤΟ ΣΤΑΔΙΟ : ΑΡΝΗΣΗ ΤΟΥ ΑΠΟΧΩΡΙΣΜΟΥ</vt:lpstr>
      <vt:lpstr>Παράδειγμα  θυμού για τον επικείμενο αποχωρισμό του θεραπευτή από την ομάδα.</vt:lpstr>
      <vt:lpstr>ΑΝΤΙΜΕΤΩΠΙΣΗ ΑΠΟ ΤΟΝ ΘΕΡΑΠΕΥΤΗ</vt:lpstr>
      <vt:lpstr>Προετοιμασία της ομάδας για το τέλος</vt:lpstr>
      <vt:lpstr> Yalom (1995: 361)</vt:lpstr>
      <vt:lpstr>Οι αντιδράσεις των μελών της ομάδας είναι  φυσιολογικές  και αναμενόμενες</vt:lpstr>
      <vt:lpstr>Η ομάδα χρησιμοποιείται για διαφορετικούς λόγους από το κάθε άτομο </vt:lpstr>
      <vt:lpstr>Ισως παρατηρηθούν περιστατικά :</vt:lpstr>
      <vt:lpstr>PowerPoint 演示文稿</vt:lpstr>
      <vt:lpstr>Βασικά καθήκοντα του θεραπευτή  σε αυτό το στάδιο</vt:lpstr>
      <vt:lpstr>Κλίμακα ανατροφοδότησης στο τέλος της ομάδας</vt:lpstr>
      <vt:lpstr>PowerPoint 演示文稿</vt:lpstr>
      <vt:lpstr>Συχνά ...</vt:lpstr>
      <vt:lpstr>Ο θεραπευτής λοιπόν ενθαρρύνει </vt:lpstr>
      <vt:lpstr>Παράδειγμα αναγνώρισης των προσπαθειών των συμμετεχόντων από τον θεραπευτή και την απόδοση προοπτικής μελλοντικών επιδιώξεων και προτεραιοτήτων για κάθε συμμετέχοντα. </vt:lpstr>
      <vt:lpstr>Ευχαριστούμε πολύ  για την προσοχή σας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Αγγελική Σαμίου</dc:creator>
  <cp:lastModifiedBy>io dr</cp:lastModifiedBy>
  <cp:revision>835</cp:revision>
  <dcterms:created xsi:type="dcterms:W3CDTF">2025-02-25T20:17:00Z</dcterms:created>
  <dcterms:modified xsi:type="dcterms:W3CDTF">2025-04-11T09:18:34Z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3A7A5473F4BE481BADB12A06FBD7452C_13</vt:lpwstr>
  </property>
  <property fmtid="{D5CDD505-2E9C-101B-9397-08002B2CF9AE}" pid="3" name="KSOProductBuildVer">
    <vt:lpwstr>1033-12.2.0.20782</vt:lpwstr>
  </property>
</Properties>
</file>