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3"/>
    <p:sldId id="451" r:id="rId4"/>
    <p:sldId id="305" r:id="rId5"/>
    <p:sldId id="333" r:id="rId6"/>
    <p:sldId id="262" r:id="rId7"/>
    <p:sldId id="258" r:id="rId8"/>
    <p:sldId id="327" r:id="rId9"/>
    <p:sldId id="328" r:id="rId10"/>
    <p:sldId id="454" r:id="rId11"/>
    <p:sldId id="572" r:id="rId12"/>
    <p:sldId id="395" r:id="rId13"/>
    <p:sldId id="332" r:id="rId14"/>
    <p:sldId id="329" r:id="rId15"/>
    <p:sldId id="330" r:id="rId16"/>
    <p:sldId id="331" r:id="rId17"/>
    <p:sldId id="334" r:id="rId18"/>
    <p:sldId id="519" r:id="rId19"/>
    <p:sldId id="453" r:id="rId20"/>
    <p:sldId id="456" r:id="rId21"/>
    <p:sldId id="335" r:id="rId22"/>
    <p:sldId id="336" r:id="rId23"/>
    <p:sldId id="339" r:id="rId24"/>
    <p:sldId id="340" r:id="rId25"/>
    <p:sldId id="341" r:id="rId26"/>
    <p:sldId id="342" r:id="rId27"/>
    <p:sldId id="343" r:id="rId28"/>
    <p:sldId id="347" r:id="rId29"/>
    <p:sldId id="348" r:id="rId31"/>
    <p:sldId id="349" r:id="rId32"/>
    <p:sldId id="350" r:id="rId33"/>
    <p:sldId id="351" r:id="rId34"/>
    <p:sldId id="352" r:id="rId35"/>
    <p:sldId id="353" r:id="rId36"/>
    <p:sldId id="354" r:id="rId37"/>
    <p:sldId id="355" r:id="rId38"/>
    <p:sldId id="344" r:id="rId39"/>
    <p:sldId id="452" r:id="rId40"/>
    <p:sldId id="345" r:id="rId41"/>
    <p:sldId id="346" r:id="rId42"/>
    <p:sldId id="259" r:id="rId43"/>
    <p:sldId id="261" r:id="rId44"/>
    <p:sldId id="278" r:id="rId45"/>
    <p:sldId id="307" r:id="rId46"/>
    <p:sldId id="310" r:id="rId47"/>
    <p:sldId id="319" r:id="rId48"/>
    <p:sldId id="287" r:id="rId49"/>
    <p:sldId id="320" r:id="rId50"/>
    <p:sldId id="322" r:id="rId51"/>
    <p:sldId id="323" r:id="rId52"/>
    <p:sldId id="321" r:id="rId53"/>
    <p:sldId id="318" r:id="rId54"/>
    <p:sldId id="290" r:id="rId55"/>
    <p:sldId id="296" r:id="rId56"/>
    <p:sldId id="297" r:id="rId57"/>
    <p:sldId id="298" r:id="rId58"/>
    <p:sldId id="300" r:id="rId59"/>
    <p:sldId id="264" r:id="rId60"/>
    <p:sldId id="265" r:id="rId61"/>
    <p:sldId id="266" r:id="rId62"/>
    <p:sldId id="294" r:id="rId63"/>
    <p:sldId id="295" r:id="rId64"/>
    <p:sldId id="267" r:id="rId65"/>
    <p:sldId id="268" r:id="rId66"/>
    <p:sldId id="269" r:id="rId67"/>
    <p:sldId id="270" r:id="rId68"/>
    <p:sldId id="271" r:id="rId69"/>
    <p:sldId id="272" r:id="rId70"/>
    <p:sldId id="273" r:id="rId71"/>
    <p:sldId id="274" r:id="rId7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93406-9EC7-49CB-B566-2A145F2A6C9D}" type="datetimeFigureOut">
              <a:rPr lang="el-GR" smtClean="0"/>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D3CC3-098A-4000-8158-E7D75CB0C105}" type="slidenum">
              <a:rPr lang="el-GR" smtClean="0"/>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CB6B7-E348-4897-8958-3BE20FA43C7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CB6B7-E348-4897-8958-3BE20FA43C7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CB6B7-E348-4897-8958-3BE20FA43C78}"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CB6B7-E348-4897-8958-3BE20FA43C7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hasCustomPrompt="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hasCustomPrompt="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sp>
        <p:nvSpPr>
          <p:cNvPr id="5" name="Date Placeholder 4"/>
          <p:cNvSpPr>
            <a:spLocks noGrp="1"/>
          </p:cNvSpPr>
          <p:nvPr>
            <p:ph type="dt" sz="half" idx="10"/>
          </p:nvPr>
        </p:nvSpPr>
        <p:spPr/>
        <p:txBody>
          <a:bodyPr/>
          <a:lstStyle/>
          <a:p>
            <a:fld id="{A61A6A23-6404-4CE1-895D-7A6FAF8CE70A}"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hasCustomPrompt="1"/>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sp>
        <p:nvSpPr>
          <p:cNvPr id="4" name="Date Placeholder 3"/>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hasCustomPrompt="1"/>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Επεξεργασία στυλ υποδείγματος κειμένου</a:t>
            </a:r>
            <a:endParaRPr lang="el-GR" smtClean="0"/>
          </a:p>
        </p:txBody>
      </p:sp>
      <p:sp>
        <p:nvSpPr>
          <p:cNvPr id="10" name="Text Placeholder 3"/>
          <p:cNvSpPr>
            <a:spLocks noGrp="1"/>
          </p:cNvSpPr>
          <p:nvPr>
            <p:ph type="body" sz="half" idx="2" hasCustomPrompt="1"/>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sp>
        <p:nvSpPr>
          <p:cNvPr id="4" name="Date Placeholder 3"/>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918767-9CE6-4E45-A2F6-4BD062F5D9E4}" type="slidenum">
              <a:rPr lang="el-GR" smtClean="0"/>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hasCustomPrompt="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endParaRPr lang="el-GR" smtClean="0"/>
          </a:p>
        </p:txBody>
      </p:sp>
      <p:sp>
        <p:nvSpPr>
          <p:cNvPr id="4" name="Date Placeholder 3"/>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hasCustomPrompt="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endParaRPr lang="el-GR" smtClean="0"/>
          </a:p>
        </p:txBody>
      </p:sp>
      <p:sp>
        <p:nvSpPr>
          <p:cNvPr id="16" name="Text Placeholder 3"/>
          <p:cNvSpPr>
            <a:spLocks noGrp="1"/>
          </p:cNvSpPr>
          <p:nvPr>
            <p:ph type="body" sz="half" idx="15" hasCustomPrompt="1"/>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sp>
        <p:nvSpPr>
          <p:cNvPr id="5" name="Text Placeholder 4"/>
          <p:cNvSpPr>
            <a:spLocks noGrp="1"/>
          </p:cNvSpPr>
          <p:nvPr>
            <p:ph type="body" sz="quarter" idx="3" hasCustomPrompt="1"/>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endParaRPr lang="el-GR" smtClean="0"/>
          </a:p>
        </p:txBody>
      </p:sp>
      <p:sp>
        <p:nvSpPr>
          <p:cNvPr id="19" name="Text Placeholder 3"/>
          <p:cNvSpPr>
            <a:spLocks noGrp="1"/>
          </p:cNvSpPr>
          <p:nvPr>
            <p:ph type="body" sz="half" idx="16" hasCustomPrompt="1"/>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sp>
        <p:nvSpPr>
          <p:cNvPr id="14" name="Text Placeholder 4"/>
          <p:cNvSpPr>
            <a:spLocks noGrp="1"/>
          </p:cNvSpPr>
          <p:nvPr>
            <p:ph type="body" sz="quarter" idx="13" hasCustomPrompt="1"/>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endParaRPr lang="el-GR" smtClean="0"/>
          </a:p>
        </p:txBody>
      </p:sp>
      <p:sp>
        <p:nvSpPr>
          <p:cNvPr id="20" name="Text Placeholder 3"/>
          <p:cNvSpPr>
            <a:spLocks noGrp="1"/>
          </p:cNvSpPr>
          <p:nvPr>
            <p:ph type="body" sz="half" idx="17" hasCustomPrompt="1"/>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1A6A23-6404-4CE1-895D-7A6FAF8CE70A}" type="datetimeFigureOut">
              <a:rPr lang="el-GR" smtClean="0"/>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hasCustomPrompt="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endParaRPr lang="el-GR" smtClean="0"/>
          </a:p>
        </p:txBody>
      </p:sp>
      <p:sp>
        <p:nvSpPr>
          <p:cNvPr id="29" name="Picture Placeholder 2"/>
          <p:cNvSpPr>
            <a:spLocks noGrp="1" noChangeAspect="1"/>
          </p:cNvSpPr>
          <p:nvPr>
            <p:ph type="pic" idx="15" hasCustomPrompt="1"/>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hasCustomPrompt="1"/>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sp>
        <p:nvSpPr>
          <p:cNvPr id="5" name="Text Placeholder 4"/>
          <p:cNvSpPr>
            <a:spLocks noGrp="1"/>
          </p:cNvSpPr>
          <p:nvPr>
            <p:ph type="body" sz="quarter" idx="3" hasCustomPrompt="1"/>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endParaRPr lang="el-GR" smtClean="0"/>
          </a:p>
        </p:txBody>
      </p:sp>
      <p:sp>
        <p:nvSpPr>
          <p:cNvPr id="30" name="Picture Placeholder 2"/>
          <p:cNvSpPr>
            <a:spLocks noGrp="1" noChangeAspect="1"/>
          </p:cNvSpPr>
          <p:nvPr>
            <p:ph type="pic" idx="21" hasCustomPrompt="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hasCustomPrompt="1"/>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sp>
        <p:nvSpPr>
          <p:cNvPr id="14" name="Text Placeholder 4"/>
          <p:cNvSpPr>
            <a:spLocks noGrp="1"/>
          </p:cNvSpPr>
          <p:nvPr>
            <p:ph type="body" sz="quarter" idx="13" hasCustomPrompt="1"/>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endParaRPr lang="el-GR" smtClean="0"/>
          </a:p>
        </p:txBody>
      </p:sp>
      <p:sp>
        <p:nvSpPr>
          <p:cNvPr id="31" name="Picture Placeholder 2"/>
          <p:cNvSpPr>
            <a:spLocks noGrp="1" noChangeAspect="1"/>
          </p:cNvSpPr>
          <p:nvPr>
            <p:ph type="pic" idx="22" hasCustomPrompt="1"/>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hasCustomPrompt="1"/>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1A6A23-6404-4CE1-895D-7A6FAF8CE70A}" type="datetimeFigureOut">
              <a:rPr lang="el-GR" smtClean="0"/>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hasCustomPrompt="1"/>
          </p:nvPr>
        </p:nvSpPr>
        <p:spPr/>
        <p:txBody>
          <a:bodyPr vert="eaVert" anchor="t" anchorCtr="0"/>
          <a:lstStyle/>
          <a:p>
            <a:pPr lvl="0"/>
            <a:r>
              <a:rPr lang="el-GR" smtClean="0"/>
              <a:t>Επεξεργασία 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hasCustomPrompt="1"/>
          </p:nvPr>
        </p:nvSpPr>
        <p:spPr>
          <a:xfrm>
            <a:off x="652463" y="887414"/>
            <a:ext cx="7423149" cy="5368924"/>
          </a:xfrm>
        </p:spPr>
        <p:txBody>
          <a:bodyPr vert="eaVert"/>
          <a:lstStyle/>
          <a:p>
            <a:pPr lvl="0"/>
            <a:r>
              <a:rPr lang="el-GR" smtClean="0"/>
              <a:t>Επεξεργασία 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EBEBEB"/>
                </a:solidFill>
                <a:latin typeface="Verdana" panose="020B0604030504040204"/>
                <a:cs typeface="Verdana" panose="020B060403050404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smtClean="0"/>
              <a:t>Στυλ κύριου τίτλου</a:t>
            </a:r>
            <a:endParaRPr lang="en-US" dirty="0"/>
          </a:p>
        </p:txBody>
      </p:sp>
      <p:sp>
        <p:nvSpPr>
          <p:cNvPr id="3" name="Content Placeholder 2"/>
          <p:cNvSpPr>
            <a:spLocks noGrp="1"/>
          </p:cNvSpPr>
          <p:nvPr>
            <p:ph idx="1" hasCustomPrompt="1"/>
          </p:nvPr>
        </p:nvSpPr>
        <p:spPr/>
        <p:txBody>
          <a:bodyPr/>
          <a:lstStyle/>
          <a:p>
            <a:pPr lvl="0"/>
            <a:r>
              <a:rPr lang="el-GR" smtClean="0"/>
              <a:t>Επεξεργασία 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C00000"/>
                </a:solidFill>
                <a:latin typeface="Calibri" panose="020F0502020204030204"/>
                <a:cs typeface="Calibri" panose="020F050202020403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hasCustomPrompt="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endParaRPr lang="el-GR" smtClean="0"/>
          </a:p>
        </p:txBody>
      </p:sp>
      <p:sp>
        <p:nvSpPr>
          <p:cNvPr id="4" name="Date Placeholder 3"/>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smtClean="0"/>
              <a:t>Στυλ κύριου τίτλου</a:t>
            </a:r>
            <a:endParaRPr lang="en-US" dirty="0"/>
          </a:p>
        </p:txBody>
      </p:sp>
      <p:sp>
        <p:nvSpPr>
          <p:cNvPr id="3" name="Content Placeholder 2"/>
          <p:cNvSpPr>
            <a:spLocks noGrp="1"/>
          </p:cNvSpPr>
          <p:nvPr>
            <p:ph sz="half" idx="1" hasCustomPrompt="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dirty="0"/>
          </a:p>
        </p:txBody>
      </p:sp>
      <p:sp>
        <p:nvSpPr>
          <p:cNvPr id="4" name="Content Placeholder 3"/>
          <p:cNvSpPr>
            <a:spLocks noGrp="1"/>
          </p:cNvSpPr>
          <p:nvPr>
            <p:ph sz="half" idx="2" hasCustomPrompt="1"/>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61A6A23-6404-4CE1-895D-7A6FAF8CE70A}"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hasCustomPrompt="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endParaRPr lang="el-GR" smtClean="0"/>
          </a:p>
        </p:txBody>
      </p:sp>
      <p:sp>
        <p:nvSpPr>
          <p:cNvPr id="4" name="Content Placeholder 3"/>
          <p:cNvSpPr>
            <a:spLocks noGrp="1"/>
          </p:cNvSpPr>
          <p:nvPr>
            <p:ph sz="half" idx="2" hasCustomPrompt="1"/>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dirty="0"/>
          </a:p>
        </p:txBody>
      </p:sp>
      <p:sp>
        <p:nvSpPr>
          <p:cNvPr id="5" name="Text Placeholder 4"/>
          <p:cNvSpPr>
            <a:spLocks noGrp="1"/>
          </p:cNvSpPr>
          <p:nvPr>
            <p:ph type="body" sz="quarter" idx="3" hasCustomPrompt="1"/>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endParaRPr lang="el-GR" smtClean="0"/>
          </a:p>
        </p:txBody>
      </p:sp>
      <p:sp>
        <p:nvSpPr>
          <p:cNvPr id="6" name="Content Placeholder 5"/>
          <p:cNvSpPr>
            <a:spLocks noGrp="1"/>
          </p:cNvSpPr>
          <p:nvPr>
            <p:ph sz="quarter" idx="4" hasCustomPrompt="1"/>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61A6A23-6404-4CE1-895D-7A6FAF8CE70A}" type="datetimeFigureOut">
              <a:rPr lang="el-GR" smtClean="0"/>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hasCustomPrompt="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dirty="0"/>
          </a:p>
        </p:txBody>
      </p:sp>
      <p:sp>
        <p:nvSpPr>
          <p:cNvPr id="4" name="Text Placeholder 3"/>
          <p:cNvSpPr>
            <a:spLocks noGrp="1"/>
          </p:cNvSpPr>
          <p:nvPr>
            <p:ph type="body" sz="half" idx="2" hasCustomPrompt="1"/>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sp>
        <p:nvSpPr>
          <p:cNvPr id="7" name="Date Placeholder 4"/>
          <p:cNvSpPr>
            <a:spLocks noGrp="1"/>
          </p:cNvSpPr>
          <p:nvPr>
            <p:ph type="dt" sz="half" idx="10"/>
          </p:nvPr>
        </p:nvSpPr>
        <p:spPr/>
        <p:txBody>
          <a:bodyPr/>
          <a:lstStyle/>
          <a:p>
            <a:fld id="{A61A6A23-6404-4CE1-895D-7A6FAF8CE70A}" type="datetimeFigureOut">
              <a:rPr lang="el-GR" smtClean="0"/>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hasCustomPrompt="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endParaRPr lang="el-GR" smtClean="0"/>
          </a:p>
        </p:txBody>
      </p:sp>
      <p:sp>
        <p:nvSpPr>
          <p:cNvPr id="5" name="Date Placeholder 4"/>
          <p:cNvSpPr>
            <a:spLocks noGrp="1"/>
          </p:cNvSpPr>
          <p:nvPr>
            <p:ph type="dt" sz="half" idx="10"/>
          </p:nvPr>
        </p:nvSpPr>
        <p:spPr/>
        <p:txBody>
          <a:bodyPr/>
          <a:lstStyle/>
          <a:p>
            <a:fld id="{A61A6A23-6404-4CE1-895D-7A6FAF8CE70A}"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918767-9CE6-4E45-A2F6-4BD062F5D9E4}"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4.png"/><Relationship Id="rId23" Type="http://schemas.openxmlformats.org/officeDocument/2006/relationships/image" Target="../media/image3.png"/><Relationship Id="rId22" Type="http://schemas.openxmlformats.org/officeDocument/2006/relationships/image" Target="../media/image2.png"/><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Επεξεργασία 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61A6A23-6404-4CE1-895D-7A6FAF8CE70A}" type="datetimeFigureOut">
              <a:rPr lang="el-GR" smtClean="0"/>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3918767-9CE6-4E45-A2F6-4BD062F5D9E4}" type="slidenum">
              <a:rPr lang="el-GR" smtClean="0"/>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8.jpe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8.jpeg"/><Relationship Id="rId1"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8.jpeg"/><Relationship Id="rId1"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 </a:t>
            </a:r>
            <a:r>
              <a:rPr lang="el-GR" dirty="0" smtClean="0">
                <a:solidFill>
                  <a:schemeClr val="tx1"/>
                </a:solidFill>
              </a:rPr>
              <a:t>Η ΚΙΝΗΤΟΠΟΙΗΤΙΚΗ       	    ΣΥΝΕΝΤΕΥΞΗ </a:t>
            </a:r>
            <a:br>
              <a:rPr lang="el-GR" dirty="0" smtClean="0">
                <a:solidFill>
                  <a:schemeClr val="tx1"/>
                </a:solidFill>
              </a:rPr>
            </a:br>
            <a:r>
              <a:rPr lang="el-GR" dirty="0" smtClean="0"/>
              <a:t>      </a:t>
            </a:r>
            <a:r>
              <a:rPr lang="el-GR" sz="2800" dirty="0" smtClean="0"/>
              <a:t>ΤΩΝ  </a:t>
            </a:r>
            <a:r>
              <a:rPr lang="en-US" sz="4000" dirty="0" smtClean="0"/>
              <a:t>MILLER &amp; ROLNICK</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920" y="4445"/>
            <a:ext cx="9142095" cy="381635"/>
          </a:xfrm>
          <a:prstGeom prst="rect">
            <a:avLst/>
          </a:prstGeom>
        </p:spPr>
        <p:txBody>
          <a:bodyPr vert="horz" wrap="square" lIns="0" tIns="12700" rIns="0" bIns="0" rtlCol="0" anchor="ctr">
            <a:spAutoFit/>
          </a:bodyPr>
          <a:lstStyle/>
          <a:p>
            <a:pPr marL="12700">
              <a:lnSpc>
                <a:spcPct val="100000"/>
              </a:lnSpc>
              <a:spcBef>
                <a:spcPts val="100"/>
              </a:spcBef>
            </a:pPr>
            <a:r>
              <a:rPr sz="2400" spc="-100" dirty="0">
                <a:ln w="22225">
                  <a:solidFill>
                    <a:schemeClr val="accent2"/>
                  </a:solidFill>
                  <a:prstDash val="solid"/>
                </a:ln>
                <a:solidFill>
                  <a:schemeClr val="accent2">
                    <a:lumMod val="40000"/>
                    <a:lumOff val="60000"/>
                  </a:schemeClr>
                </a:solidFill>
                <a:effectLst/>
              </a:rPr>
              <a:t>TA</a:t>
            </a:r>
            <a:r>
              <a:rPr sz="2400" spc="-20" dirty="0">
                <a:ln w="22225">
                  <a:solidFill>
                    <a:schemeClr val="accent2"/>
                  </a:solidFill>
                  <a:prstDash val="solid"/>
                </a:ln>
                <a:solidFill>
                  <a:schemeClr val="accent2">
                    <a:lumMod val="40000"/>
                    <a:lumOff val="60000"/>
                  </a:schemeClr>
                </a:solidFill>
                <a:effectLst/>
              </a:rPr>
              <a:t> </a:t>
            </a:r>
            <a:r>
              <a:rPr sz="2400" spc="-5" dirty="0">
                <a:ln w="22225">
                  <a:solidFill>
                    <a:schemeClr val="accent2"/>
                  </a:solidFill>
                  <a:prstDash val="solid"/>
                </a:ln>
                <a:solidFill>
                  <a:schemeClr val="accent2">
                    <a:lumMod val="40000"/>
                    <a:lumOff val="60000"/>
                  </a:schemeClr>
                </a:solidFill>
                <a:effectLst/>
              </a:rPr>
              <a:t>OΡIA</a:t>
            </a:r>
            <a:r>
              <a:rPr sz="2400" spc="-10" dirty="0">
                <a:ln w="22225">
                  <a:solidFill>
                    <a:schemeClr val="accent2"/>
                  </a:solidFill>
                  <a:prstDash val="solid"/>
                </a:ln>
                <a:solidFill>
                  <a:schemeClr val="accent2">
                    <a:lumMod val="40000"/>
                    <a:lumOff val="60000"/>
                  </a:schemeClr>
                </a:solidFill>
                <a:effectLst/>
              </a:rPr>
              <a:t> </a:t>
            </a:r>
            <a:r>
              <a:rPr sz="2400" spc="-5" dirty="0">
                <a:ln w="22225">
                  <a:solidFill>
                    <a:schemeClr val="accent2"/>
                  </a:solidFill>
                  <a:prstDash val="solid"/>
                </a:ln>
                <a:solidFill>
                  <a:schemeClr val="accent2">
                    <a:lumMod val="40000"/>
                    <a:lumOff val="60000"/>
                  </a:schemeClr>
                </a:solidFill>
                <a:effectLst/>
              </a:rPr>
              <a:t>TΗΣ</a:t>
            </a:r>
            <a:r>
              <a:rPr sz="2400" dirty="0">
                <a:ln w="22225">
                  <a:solidFill>
                    <a:schemeClr val="accent2"/>
                  </a:solidFill>
                  <a:prstDash val="solid"/>
                </a:ln>
                <a:solidFill>
                  <a:schemeClr val="accent2">
                    <a:lumMod val="40000"/>
                    <a:lumOff val="60000"/>
                  </a:schemeClr>
                </a:solidFill>
                <a:effectLst/>
              </a:rPr>
              <a:t> </a:t>
            </a:r>
            <a:r>
              <a:rPr sz="2400" spc="-15" dirty="0">
                <a:ln w="22225">
                  <a:solidFill>
                    <a:schemeClr val="accent2"/>
                  </a:solidFill>
                  <a:prstDash val="solid"/>
                </a:ln>
                <a:solidFill>
                  <a:schemeClr val="accent2">
                    <a:lumMod val="40000"/>
                    <a:lumOff val="60000"/>
                  </a:schemeClr>
                </a:solidFill>
                <a:effectLst/>
              </a:rPr>
              <a:t>ΠΕΙΘΟΥΣ</a:t>
            </a:r>
            <a:r>
              <a:rPr sz="2400" spc="5" dirty="0">
                <a:ln w="22225">
                  <a:solidFill>
                    <a:schemeClr val="accent2"/>
                  </a:solidFill>
                  <a:prstDash val="solid"/>
                </a:ln>
                <a:solidFill>
                  <a:schemeClr val="accent2">
                    <a:lumMod val="40000"/>
                    <a:lumOff val="60000"/>
                  </a:schemeClr>
                </a:solidFill>
                <a:effectLst/>
              </a:rPr>
              <a:t> </a:t>
            </a:r>
            <a:r>
              <a:rPr sz="2400" spc="-5" dirty="0">
                <a:ln w="22225">
                  <a:solidFill>
                    <a:schemeClr val="accent2"/>
                  </a:solidFill>
                  <a:prstDash val="solid"/>
                </a:ln>
                <a:solidFill>
                  <a:schemeClr val="accent2">
                    <a:lumMod val="40000"/>
                    <a:lumOff val="60000"/>
                  </a:schemeClr>
                </a:solidFill>
                <a:effectLst/>
              </a:rPr>
              <a:t>ΚΑΙ</a:t>
            </a:r>
            <a:r>
              <a:rPr sz="2400" spc="-10" dirty="0">
                <a:ln w="22225">
                  <a:solidFill>
                    <a:schemeClr val="accent2"/>
                  </a:solidFill>
                  <a:prstDash val="solid"/>
                </a:ln>
                <a:solidFill>
                  <a:schemeClr val="accent2">
                    <a:lumMod val="40000"/>
                    <a:lumOff val="60000"/>
                  </a:schemeClr>
                </a:solidFill>
                <a:effectLst/>
              </a:rPr>
              <a:t> </a:t>
            </a:r>
            <a:r>
              <a:rPr sz="2400" spc="-5" dirty="0">
                <a:ln w="22225">
                  <a:solidFill>
                    <a:schemeClr val="accent2"/>
                  </a:solidFill>
                  <a:prstDash val="solid"/>
                </a:ln>
                <a:solidFill>
                  <a:schemeClr val="accent2">
                    <a:lumMod val="40000"/>
                    <a:lumOff val="60000"/>
                  </a:schemeClr>
                </a:solidFill>
                <a:effectLst/>
              </a:rPr>
              <a:t>ΤΗΣ</a:t>
            </a:r>
            <a:r>
              <a:rPr sz="2400" spc="-10" dirty="0">
                <a:ln w="22225">
                  <a:solidFill>
                    <a:schemeClr val="accent2"/>
                  </a:solidFill>
                  <a:prstDash val="solid"/>
                </a:ln>
                <a:solidFill>
                  <a:schemeClr val="accent2">
                    <a:lumMod val="40000"/>
                    <a:lumOff val="60000"/>
                  </a:schemeClr>
                </a:solidFill>
                <a:effectLst/>
              </a:rPr>
              <a:t> </a:t>
            </a:r>
            <a:r>
              <a:rPr sz="2400" spc="-20" dirty="0">
                <a:ln w="22225">
                  <a:solidFill>
                    <a:schemeClr val="accent2"/>
                  </a:solidFill>
                  <a:prstDash val="solid"/>
                </a:ln>
                <a:solidFill>
                  <a:schemeClr val="accent2">
                    <a:lumMod val="40000"/>
                    <a:lumOff val="60000"/>
                  </a:schemeClr>
                </a:solidFill>
                <a:effectLst/>
              </a:rPr>
              <a:t>ΑΝΤΙΠΑΡΑΘΕΣΗΣ,</a:t>
            </a:r>
            <a:r>
              <a:rPr sz="2400" spc="-25" dirty="0">
                <a:ln w="22225">
                  <a:solidFill>
                    <a:schemeClr val="accent2"/>
                  </a:solidFill>
                  <a:prstDash val="solid"/>
                </a:ln>
                <a:solidFill>
                  <a:schemeClr val="accent2">
                    <a:lumMod val="40000"/>
                    <a:lumOff val="60000"/>
                  </a:schemeClr>
                </a:solidFill>
                <a:effectLst/>
              </a:rPr>
              <a:t> ΑΝΤΙΣΤΑΣΗ</a:t>
            </a:r>
            <a:endParaRPr sz="2400" spc="-25" dirty="0">
              <a:ln w="22225">
                <a:solidFill>
                  <a:schemeClr val="accent2"/>
                </a:solidFill>
                <a:prstDash val="solid"/>
              </a:ln>
              <a:solidFill>
                <a:schemeClr val="accent2">
                  <a:lumMod val="40000"/>
                  <a:lumOff val="60000"/>
                </a:schemeClr>
              </a:solidFill>
              <a:effectLst/>
            </a:endParaRPr>
          </a:p>
        </p:txBody>
      </p:sp>
      <p:sp>
        <p:nvSpPr>
          <p:cNvPr id="4" name="object 4"/>
          <p:cNvSpPr txBox="1"/>
          <p:nvPr/>
        </p:nvSpPr>
        <p:spPr>
          <a:xfrm>
            <a:off x="5410961" y="6445817"/>
            <a:ext cx="1369060" cy="179536"/>
          </a:xfrm>
          <a:prstGeom prst="rect">
            <a:avLst/>
          </a:prstGeom>
        </p:spPr>
        <p:txBody>
          <a:bodyPr vert="horz" wrap="square" lIns="0" tIns="0" rIns="0" bIns="0" rtlCol="0">
            <a:spAutoFit/>
          </a:bodyPr>
          <a:lstStyle/>
          <a:p>
            <a:pPr marL="12700">
              <a:lnSpc>
                <a:spcPts val="1425"/>
              </a:lnSpc>
            </a:pPr>
            <a:r>
              <a:rPr sz="1200" spc="-10" dirty="0">
                <a:solidFill>
                  <a:srgbClr val="888888"/>
                </a:solidFill>
                <a:latin typeface="Microsoft Sans Serif" panose="020B0604020202020204"/>
                <a:cs typeface="Microsoft Sans Serif" panose="020B0604020202020204"/>
              </a:rPr>
              <a:t>(Νικολάου</a:t>
            </a:r>
            <a:r>
              <a:rPr sz="1200" spc="-5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Κ.,</a:t>
            </a:r>
            <a:r>
              <a:rPr sz="1200" spc="-2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2005)</a:t>
            </a:r>
            <a:endParaRPr sz="1200">
              <a:latin typeface="Microsoft Sans Serif" panose="020B0604020202020204"/>
              <a:cs typeface="Microsoft Sans Serif" panose="020B0604020202020204"/>
            </a:endParaRPr>
          </a:p>
        </p:txBody>
      </p:sp>
      <p:sp>
        <p:nvSpPr>
          <p:cNvPr id="3" name="object 3"/>
          <p:cNvSpPr txBox="1"/>
          <p:nvPr/>
        </p:nvSpPr>
        <p:spPr>
          <a:xfrm>
            <a:off x="228600" y="571500"/>
            <a:ext cx="11735435" cy="5260340"/>
          </a:xfrm>
          <a:prstGeom prst="rect">
            <a:avLst/>
          </a:prstGeom>
        </p:spPr>
        <p:txBody>
          <a:bodyPr vert="horz" wrap="square" lIns="0" tIns="12065" rIns="0" bIns="0" rtlCol="0">
            <a:spAutoFit/>
          </a:bodyPr>
          <a:lstStyle/>
          <a:p>
            <a:pPr marL="355600" indent="-342900">
              <a:spcBef>
                <a:spcPts val="95"/>
              </a:spcBef>
              <a:buFont typeface="Microsoft Sans Serif" panose="020B0604020202020204"/>
              <a:buChar char="•"/>
              <a:tabLst>
                <a:tab pos="354965" algn="l"/>
                <a:tab pos="355600" algn="l"/>
              </a:tabLst>
            </a:pPr>
            <a:endParaRPr lang="el-GR" sz="1600" b="1" i="1" spc="-10" dirty="0" smtClean="0">
              <a:solidFill>
                <a:srgbClr val="006FC0"/>
              </a:solidFill>
              <a:latin typeface="Calibri" panose="020F0502020204030204"/>
              <a:cs typeface="Calibri" panose="020F0502020204030204"/>
            </a:endParaRPr>
          </a:p>
          <a:p>
            <a:pPr marL="355600"/>
            <a:r>
              <a:rPr lang="en-US" sz="2000" b="1" i="1" spc="-10" dirty="0">
                <a:latin typeface="Calibri" panose="020F0502020204030204"/>
                <a:cs typeface="Calibri" panose="020F0502020204030204"/>
              </a:rPr>
              <a:t>.</a:t>
            </a:r>
            <a:endParaRPr sz="1900" dirty="0">
              <a:latin typeface="Calibri" panose="020F0502020204030204"/>
              <a:cs typeface="Calibri" panose="020F0502020204030204"/>
            </a:endParaRPr>
          </a:p>
          <a:p>
            <a:pPr marL="355600" indent="-342900">
              <a:buFont typeface="Microsoft Sans Serif" panose="020B0604020202020204"/>
              <a:buChar char="•"/>
              <a:tabLst>
                <a:tab pos="354965" algn="l"/>
                <a:tab pos="355600" algn="l"/>
              </a:tabLst>
            </a:pPr>
            <a:r>
              <a:rPr sz="2400" b="1" i="1" u="heavy" spc="-5" dirty="0">
                <a:ln w="22225">
                  <a:solidFill>
                    <a:schemeClr val="accent2"/>
                  </a:solidFill>
                  <a:prstDash val="solid"/>
                </a:ln>
                <a:solidFill>
                  <a:schemeClr val="accent2">
                    <a:lumMod val="40000"/>
                    <a:lumOff val="60000"/>
                  </a:schemeClr>
                </a:solidFill>
                <a:effectLst/>
                <a:uFill>
                  <a:solidFill>
                    <a:srgbClr val="006FC0"/>
                  </a:solidFill>
                </a:uFill>
                <a:latin typeface="Calibri" panose="020F0502020204030204"/>
                <a:cs typeface="Calibri" panose="020F0502020204030204"/>
              </a:rPr>
              <a:t>Τι</a:t>
            </a:r>
            <a:r>
              <a:rPr sz="2400" b="1" i="1" u="heavy" spc="-30" dirty="0">
                <a:ln w="22225">
                  <a:solidFill>
                    <a:schemeClr val="accent2"/>
                  </a:solidFill>
                  <a:prstDash val="solid"/>
                </a:ln>
                <a:solidFill>
                  <a:schemeClr val="accent2">
                    <a:lumMod val="40000"/>
                    <a:lumOff val="60000"/>
                  </a:schemeClr>
                </a:solidFill>
                <a:effectLst/>
                <a:uFill>
                  <a:solidFill>
                    <a:srgbClr val="006FC0"/>
                  </a:solidFill>
                </a:uFill>
                <a:latin typeface="Calibri" panose="020F0502020204030204"/>
                <a:cs typeface="Calibri" panose="020F0502020204030204"/>
              </a:rPr>
              <a:t> </a:t>
            </a:r>
            <a:r>
              <a:rPr sz="2400" b="1" i="1" u="heavy" spc="-10" dirty="0">
                <a:ln w="22225">
                  <a:solidFill>
                    <a:schemeClr val="accent2"/>
                  </a:solidFill>
                  <a:prstDash val="solid"/>
                </a:ln>
                <a:solidFill>
                  <a:schemeClr val="accent2">
                    <a:lumMod val="40000"/>
                    <a:lumOff val="60000"/>
                  </a:schemeClr>
                </a:solidFill>
                <a:effectLst/>
                <a:uFill>
                  <a:solidFill>
                    <a:srgbClr val="006FC0"/>
                  </a:solidFill>
                </a:uFill>
                <a:latin typeface="Calibri" panose="020F0502020204030204"/>
                <a:cs typeface="Calibri" panose="020F0502020204030204"/>
              </a:rPr>
              <a:t>είναι</a:t>
            </a:r>
            <a:r>
              <a:rPr sz="2400" b="1" i="1" u="heavy" dirty="0">
                <a:ln w="22225">
                  <a:solidFill>
                    <a:schemeClr val="accent2"/>
                  </a:solidFill>
                  <a:prstDash val="solid"/>
                </a:ln>
                <a:solidFill>
                  <a:schemeClr val="accent2">
                    <a:lumMod val="40000"/>
                    <a:lumOff val="60000"/>
                  </a:schemeClr>
                </a:solidFill>
                <a:effectLst/>
                <a:uFill>
                  <a:solidFill>
                    <a:srgbClr val="006FC0"/>
                  </a:solidFill>
                </a:uFill>
                <a:latin typeface="Calibri" panose="020F0502020204030204"/>
                <a:cs typeface="Calibri" panose="020F0502020204030204"/>
              </a:rPr>
              <a:t> </a:t>
            </a:r>
            <a:r>
              <a:rPr sz="2400" b="1" i="1" u="heavy" spc="-5" dirty="0">
                <a:ln w="22225">
                  <a:solidFill>
                    <a:schemeClr val="accent2"/>
                  </a:solidFill>
                  <a:prstDash val="solid"/>
                </a:ln>
                <a:solidFill>
                  <a:schemeClr val="accent2">
                    <a:lumMod val="40000"/>
                    <a:lumOff val="60000"/>
                  </a:schemeClr>
                </a:solidFill>
                <a:effectLst/>
                <a:uFill>
                  <a:solidFill>
                    <a:srgbClr val="006FC0"/>
                  </a:solidFill>
                </a:uFill>
                <a:latin typeface="Calibri" panose="020F0502020204030204"/>
                <a:cs typeface="Calibri" panose="020F0502020204030204"/>
              </a:rPr>
              <a:t>η</a:t>
            </a:r>
            <a:r>
              <a:rPr sz="2400" b="1" i="1" u="heavy" spc="-15" dirty="0">
                <a:ln w="22225">
                  <a:solidFill>
                    <a:schemeClr val="accent2"/>
                  </a:solidFill>
                  <a:prstDash val="solid"/>
                </a:ln>
                <a:solidFill>
                  <a:schemeClr val="accent2">
                    <a:lumMod val="40000"/>
                    <a:lumOff val="60000"/>
                  </a:schemeClr>
                </a:solidFill>
                <a:effectLst/>
                <a:uFill>
                  <a:solidFill>
                    <a:srgbClr val="006FC0"/>
                  </a:solidFill>
                </a:uFill>
                <a:latin typeface="Calibri" panose="020F0502020204030204"/>
                <a:cs typeface="Calibri" panose="020F0502020204030204"/>
              </a:rPr>
              <a:t> </a:t>
            </a:r>
            <a:r>
              <a:rPr sz="2400" b="1" i="1" u="heavy" dirty="0">
                <a:ln w="22225">
                  <a:solidFill>
                    <a:schemeClr val="accent2"/>
                  </a:solidFill>
                  <a:prstDash val="solid"/>
                </a:ln>
                <a:solidFill>
                  <a:schemeClr val="accent2">
                    <a:lumMod val="40000"/>
                    <a:lumOff val="60000"/>
                  </a:schemeClr>
                </a:solidFill>
                <a:effectLst/>
                <a:uFill>
                  <a:solidFill>
                    <a:srgbClr val="006FC0"/>
                  </a:solidFill>
                </a:uFill>
                <a:latin typeface="Calibri" panose="020F0502020204030204"/>
                <a:cs typeface="Calibri" panose="020F0502020204030204"/>
              </a:rPr>
              <a:t>αντίσταση;</a:t>
            </a:r>
            <a:endParaRPr sz="2400" b="1" dirty="0">
              <a:ln w="22225">
                <a:solidFill>
                  <a:schemeClr val="accent2"/>
                </a:solidFill>
                <a:prstDash val="solid"/>
              </a:ln>
              <a:solidFill>
                <a:schemeClr val="accent2">
                  <a:lumMod val="40000"/>
                  <a:lumOff val="60000"/>
                </a:schemeClr>
              </a:solidFill>
              <a:effectLst/>
              <a:latin typeface="Calibri" panose="020F0502020204030204"/>
              <a:cs typeface="Calibri" panose="020F0502020204030204"/>
            </a:endParaRPr>
          </a:p>
          <a:p>
            <a:pPr>
              <a:spcBef>
                <a:spcPts val="30"/>
              </a:spcBef>
              <a:buClr>
                <a:srgbClr val="006FC0"/>
              </a:buClr>
              <a:buFont typeface="Microsoft Sans Serif" panose="020B0604020202020204"/>
              <a:buChar char="•"/>
            </a:pPr>
            <a:endParaRPr sz="2400" b="1" dirty="0">
              <a:solidFill>
                <a:schemeClr val="accent1"/>
              </a:solidFill>
              <a:effectLst>
                <a:outerShdw blurRad="38100" dist="25400" dir="5400000" algn="ctr" rotWithShape="0">
                  <a:srgbClr val="6E747A">
                    <a:alpha val="43000"/>
                  </a:srgbClr>
                </a:outerShdw>
              </a:effectLst>
              <a:latin typeface="Calibri" panose="020F0502020204030204"/>
              <a:cs typeface="Calibri" panose="020F0502020204030204"/>
            </a:endParaRPr>
          </a:p>
          <a:p>
            <a:pPr marL="927100" marR="5080" lvl="1">
              <a:lnSpc>
                <a:spcPts val="1540"/>
              </a:lnSpc>
              <a:buChar char="-"/>
              <a:tabLst>
                <a:tab pos="1034415" algn="l"/>
              </a:tabLst>
            </a:pPr>
            <a:r>
              <a:rPr sz="1600" b="1" spc="-5" dirty="0">
                <a:latin typeface="Calibri" panose="020F0502020204030204"/>
                <a:cs typeface="Calibri" panose="020F0502020204030204"/>
              </a:rPr>
              <a:t>«Η</a:t>
            </a:r>
            <a:r>
              <a:rPr sz="1600" b="1" dirty="0">
                <a:latin typeface="Calibri" panose="020F0502020204030204"/>
                <a:cs typeface="Calibri" panose="020F0502020204030204"/>
              </a:rPr>
              <a:t> </a:t>
            </a:r>
            <a:r>
              <a:rPr sz="1600" b="1" spc="-5" dirty="0">
                <a:latin typeface="Calibri" panose="020F0502020204030204"/>
                <a:cs typeface="Calibri" panose="020F0502020204030204"/>
              </a:rPr>
              <a:t>πράξη</a:t>
            </a:r>
            <a:r>
              <a:rPr sz="1600" b="1" spc="15" dirty="0">
                <a:latin typeface="Calibri" panose="020F0502020204030204"/>
                <a:cs typeface="Calibri" panose="020F0502020204030204"/>
              </a:rPr>
              <a:t> </a:t>
            </a:r>
            <a:r>
              <a:rPr sz="1600" b="1" spc="-10" dirty="0">
                <a:latin typeface="Calibri" panose="020F0502020204030204"/>
                <a:cs typeface="Calibri" panose="020F0502020204030204"/>
              </a:rPr>
              <a:t>κάποιου</a:t>
            </a:r>
            <a:r>
              <a:rPr sz="1600" b="1" spc="-5" dirty="0">
                <a:latin typeface="Calibri" panose="020F0502020204030204"/>
                <a:cs typeface="Calibri" panose="020F0502020204030204"/>
              </a:rPr>
              <a:t> που αντιστέκεται,</a:t>
            </a:r>
            <a:r>
              <a:rPr sz="1600" b="1" spc="30" dirty="0">
                <a:latin typeface="Calibri" panose="020F0502020204030204"/>
                <a:cs typeface="Calibri" panose="020F0502020204030204"/>
              </a:rPr>
              <a:t> </a:t>
            </a:r>
            <a:r>
              <a:rPr sz="1600" b="1" spc="-5" dirty="0">
                <a:latin typeface="Calibri" panose="020F0502020204030204"/>
                <a:cs typeface="Calibri" panose="020F0502020204030204"/>
              </a:rPr>
              <a:t>εναντιώνεται</a:t>
            </a:r>
            <a:r>
              <a:rPr sz="1600" b="1" spc="25" dirty="0">
                <a:latin typeface="Calibri" panose="020F0502020204030204"/>
                <a:cs typeface="Calibri" panose="020F0502020204030204"/>
              </a:rPr>
              <a:t> </a:t>
            </a:r>
            <a:r>
              <a:rPr sz="1600" b="1" spc="-5" dirty="0">
                <a:latin typeface="Calibri" panose="020F0502020204030204"/>
                <a:cs typeface="Calibri" panose="020F0502020204030204"/>
              </a:rPr>
              <a:t>ή</a:t>
            </a:r>
            <a:r>
              <a:rPr sz="1600" b="1" dirty="0">
                <a:latin typeface="Calibri" panose="020F0502020204030204"/>
                <a:cs typeface="Calibri" panose="020F0502020204030204"/>
              </a:rPr>
              <a:t> </a:t>
            </a:r>
            <a:r>
              <a:rPr sz="1600" b="1" spc="-5" dirty="0">
                <a:latin typeface="Calibri" panose="020F0502020204030204"/>
                <a:cs typeface="Calibri" panose="020F0502020204030204"/>
              </a:rPr>
              <a:t>ανθίσταται.</a:t>
            </a:r>
            <a:r>
              <a:rPr sz="1600" b="1" spc="25" dirty="0">
                <a:latin typeface="Calibri" panose="020F0502020204030204"/>
                <a:cs typeface="Calibri" panose="020F0502020204030204"/>
              </a:rPr>
              <a:t> </a:t>
            </a:r>
            <a:r>
              <a:rPr sz="1600" b="1" spc="-5" dirty="0">
                <a:latin typeface="Calibri" panose="020F0502020204030204"/>
                <a:cs typeface="Calibri" panose="020F0502020204030204"/>
              </a:rPr>
              <a:t>Η αντίσταση</a:t>
            </a:r>
            <a:r>
              <a:rPr sz="1600" b="1" spc="20" dirty="0">
                <a:latin typeface="Calibri" panose="020F0502020204030204"/>
                <a:cs typeface="Calibri" panose="020F0502020204030204"/>
              </a:rPr>
              <a:t> </a:t>
            </a:r>
            <a:r>
              <a:rPr sz="1600" b="1" spc="-5" dirty="0">
                <a:latin typeface="Calibri" panose="020F0502020204030204"/>
                <a:cs typeface="Calibri" panose="020F0502020204030204"/>
              </a:rPr>
              <a:t>ενός </a:t>
            </a:r>
            <a:r>
              <a:rPr sz="1600" b="1" spc="-10" dirty="0">
                <a:latin typeface="Calibri" panose="020F0502020204030204"/>
                <a:cs typeface="Calibri" panose="020F0502020204030204"/>
              </a:rPr>
              <a:t>σώματος </a:t>
            </a:r>
            <a:r>
              <a:rPr sz="1600" b="1" spc="-345" dirty="0">
                <a:latin typeface="Calibri" panose="020F0502020204030204"/>
                <a:cs typeface="Calibri" panose="020F0502020204030204"/>
              </a:rPr>
              <a:t> </a:t>
            </a:r>
            <a:r>
              <a:rPr sz="1600" b="1" spc="-10" dirty="0">
                <a:latin typeface="Calibri" panose="020F0502020204030204"/>
                <a:cs typeface="Calibri" panose="020F0502020204030204"/>
              </a:rPr>
              <a:t>στην</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πίεση</a:t>
            </a:r>
            <a:r>
              <a:rPr sz="1600" b="1" spc="35" dirty="0">
                <a:latin typeface="Calibri" panose="020F0502020204030204"/>
                <a:cs typeface="Calibri" panose="020F0502020204030204"/>
              </a:rPr>
              <a:t> </a:t>
            </a:r>
            <a:r>
              <a:rPr sz="1600" b="1" spc="-5" dirty="0">
                <a:latin typeface="Calibri" panose="020F0502020204030204"/>
                <a:cs typeface="Calibri" panose="020F0502020204030204"/>
              </a:rPr>
              <a:t>ή</a:t>
            </a:r>
            <a:r>
              <a:rPr sz="1600" b="1" dirty="0">
                <a:latin typeface="Calibri" panose="020F0502020204030204"/>
                <a:cs typeface="Calibri" panose="020F0502020204030204"/>
              </a:rPr>
              <a:t> </a:t>
            </a:r>
            <a:r>
              <a:rPr sz="1600" b="1" spc="-10" dirty="0">
                <a:latin typeface="Calibri" panose="020F0502020204030204"/>
                <a:cs typeface="Calibri" panose="020F0502020204030204"/>
              </a:rPr>
              <a:t>στην</a:t>
            </a:r>
            <a:r>
              <a:rPr sz="1600" b="1" spc="10" dirty="0">
                <a:latin typeface="Calibri" panose="020F0502020204030204"/>
                <a:cs typeface="Calibri" panose="020F0502020204030204"/>
              </a:rPr>
              <a:t> </a:t>
            </a:r>
            <a:r>
              <a:rPr sz="1600" b="1" spc="-15" dirty="0">
                <a:latin typeface="Calibri" panose="020F0502020204030204"/>
                <a:cs typeface="Calibri" panose="020F0502020204030204"/>
              </a:rPr>
              <a:t>κίνηση</a:t>
            </a:r>
            <a:r>
              <a:rPr sz="1600" b="1" spc="20" dirty="0">
                <a:latin typeface="Calibri" panose="020F0502020204030204"/>
                <a:cs typeface="Calibri" panose="020F0502020204030204"/>
              </a:rPr>
              <a:t> </a:t>
            </a:r>
            <a:r>
              <a:rPr sz="1600" b="1" spc="-5" dirty="0">
                <a:latin typeface="Calibri" panose="020F0502020204030204"/>
                <a:cs typeface="Calibri" panose="020F0502020204030204"/>
              </a:rPr>
              <a:t>ενός άλλου</a:t>
            </a:r>
            <a:r>
              <a:rPr sz="1600" b="1" spc="-15" dirty="0">
                <a:latin typeface="Calibri" panose="020F0502020204030204"/>
                <a:cs typeface="Calibri" panose="020F0502020204030204"/>
              </a:rPr>
              <a:t> </a:t>
            </a:r>
            <a:r>
              <a:rPr sz="1600" b="1" spc="-10" dirty="0">
                <a:latin typeface="Calibri" panose="020F0502020204030204"/>
                <a:cs typeface="Calibri" panose="020F0502020204030204"/>
              </a:rPr>
              <a:t>σώματος.»</a:t>
            </a:r>
            <a:endParaRPr sz="1600" dirty="0">
              <a:latin typeface="Calibri" panose="020F0502020204030204"/>
              <a:cs typeface="Calibri" panose="020F0502020204030204"/>
            </a:endParaRPr>
          </a:p>
          <a:p>
            <a:pPr lvl="1">
              <a:spcBef>
                <a:spcPts val="35"/>
              </a:spcBef>
            </a:pPr>
            <a:endParaRPr sz="1550" dirty="0">
              <a:latin typeface="Calibri" panose="020F0502020204030204"/>
              <a:cs typeface="Calibri" panose="020F0502020204030204"/>
            </a:endParaRPr>
          </a:p>
          <a:p>
            <a:pPr marL="355600" indent="-342900">
              <a:buFont typeface="Microsoft Sans Serif" panose="020B0604020202020204"/>
              <a:buChar char="•"/>
              <a:tabLst>
                <a:tab pos="354965" algn="l"/>
                <a:tab pos="355600" algn="l"/>
              </a:tabLst>
            </a:pPr>
            <a:r>
              <a:rPr sz="2400" b="1" spc="-5" dirty="0">
                <a:ln w="22225">
                  <a:solidFill>
                    <a:schemeClr val="accent2"/>
                  </a:solidFill>
                  <a:prstDash val="solid"/>
                </a:ln>
                <a:solidFill>
                  <a:schemeClr val="accent2">
                    <a:lumMod val="40000"/>
                    <a:lumOff val="60000"/>
                  </a:schemeClr>
                </a:solidFill>
                <a:effectLst/>
                <a:latin typeface="Calibri" panose="020F0502020204030204"/>
                <a:cs typeface="Calibri" panose="020F0502020204030204"/>
                <a:sym typeface="+mn-ea"/>
              </a:rPr>
              <a:t>Πως </a:t>
            </a:r>
            <a:r>
              <a:rPr sz="2400" b="1" spc="-15" dirty="0">
                <a:ln w="22225">
                  <a:solidFill>
                    <a:schemeClr val="accent2"/>
                  </a:solidFill>
                  <a:prstDash val="solid"/>
                </a:ln>
                <a:solidFill>
                  <a:schemeClr val="accent2">
                    <a:lumMod val="40000"/>
                    <a:lumOff val="60000"/>
                  </a:schemeClr>
                </a:solidFill>
                <a:effectLst/>
                <a:latin typeface="Calibri" panose="020F0502020204030204"/>
                <a:cs typeface="Calibri" panose="020F0502020204030204"/>
                <a:sym typeface="+mn-ea"/>
              </a:rPr>
              <a:t>εκδηλώνεται</a:t>
            </a:r>
            <a:r>
              <a:rPr sz="2400" b="1" spc="15" dirty="0">
                <a:ln w="22225">
                  <a:solidFill>
                    <a:schemeClr val="accent2"/>
                  </a:solidFill>
                  <a:prstDash val="solid"/>
                </a:ln>
                <a:solidFill>
                  <a:schemeClr val="accent2">
                    <a:lumMod val="40000"/>
                    <a:lumOff val="60000"/>
                  </a:schemeClr>
                </a:solidFill>
                <a:effectLst/>
                <a:latin typeface="Calibri" panose="020F0502020204030204"/>
                <a:cs typeface="Calibri" panose="020F0502020204030204"/>
                <a:sym typeface="+mn-ea"/>
              </a:rPr>
              <a:t> </a:t>
            </a:r>
            <a:r>
              <a:rPr sz="2400" b="1" spc="-5" dirty="0">
                <a:ln w="22225">
                  <a:solidFill>
                    <a:schemeClr val="accent2"/>
                  </a:solidFill>
                  <a:prstDash val="solid"/>
                </a:ln>
                <a:solidFill>
                  <a:schemeClr val="accent2">
                    <a:lumMod val="40000"/>
                    <a:lumOff val="60000"/>
                  </a:schemeClr>
                </a:solidFill>
                <a:effectLst/>
                <a:latin typeface="Calibri" panose="020F0502020204030204"/>
                <a:cs typeface="Calibri" panose="020F0502020204030204"/>
                <a:sym typeface="+mn-ea"/>
              </a:rPr>
              <a:t>η</a:t>
            </a:r>
            <a:r>
              <a:rPr sz="2400" b="1" spc="-10" dirty="0">
                <a:ln w="22225">
                  <a:solidFill>
                    <a:schemeClr val="accent2"/>
                  </a:solidFill>
                  <a:prstDash val="solid"/>
                </a:ln>
                <a:solidFill>
                  <a:schemeClr val="accent2">
                    <a:lumMod val="40000"/>
                    <a:lumOff val="60000"/>
                  </a:schemeClr>
                </a:solidFill>
                <a:effectLst/>
                <a:latin typeface="Calibri" panose="020F0502020204030204"/>
                <a:cs typeface="Calibri" panose="020F0502020204030204"/>
                <a:sym typeface="+mn-ea"/>
              </a:rPr>
              <a:t> </a:t>
            </a:r>
            <a:r>
              <a:rPr sz="2400" b="1" spc="-5" dirty="0">
                <a:ln w="22225">
                  <a:solidFill>
                    <a:schemeClr val="accent2"/>
                  </a:solidFill>
                  <a:prstDash val="solid"/>
                </a:ln>
                <a:solidFill>
                  <a:schemeClr val="accent2">
                    <a:lumMod val="40000"/>
                    <a:lumOff val="60000"/>
                  </a:schemeClr>
                </a:solidFill>
                <a:effectLst/>
                <a:latin typeface="Calibri" panose="020F0502020204030204"/>
                <a:cs typeface="Calibri" panose="020F0502020204030204"/>
                <a:sym typeface="+mn-ea"/>
              </a:rPr>
              <a:t>αντίσταση;</a:t>
            </a:r>
            <a:endParaRPr sz="2400" dirty="0">
              <a:ln w="22225">
                <a:solidFill>
                  <a:schemeClr val="accent2"/>
                </a:solidFill>
                <a:prstDash val="solid"/>
              </a:ln>
              <a:solidFill>
                <a:schemeClr val="accent2">
                  <a:lumMod val="40000"/>
                  <a:lumOff val="60000"/>
                </a:schemeClr>
              </a:solidFill>
              <a:effectLst/>
              <a:latin typeface="Calibri" panose="020F0502020204030204"/>
              <a:cs typeface="Calibri" panose="020F0502020204030204"/>
            </a:endParaRPr>
          </a:p>
          <a:p>
            <a:pPr marL="355600">
              <a:spcBef>
                <a:spcPts val="5"/>
              </a:spcBef>
            </a:pPr>
            <a:r>
              <a:rPr sz="1550" b="1" spc="-15" dirty="0">
                <a:latin typeface="Calibri" panose="020F0502020204030204"/>
                <a:cs typeface="Calibri" panose="020F0502020204030204"/>
                <a:sym typeface="+mn-ea"/>
              </a:rPr>
              <a:t>κακή </a:t>
            </a:r>
            <a:r>
              <a:rPr sz="1550" b="1" spc="-10" dirty="0">
                <a:latin typeface="Calibri" panose="020F0502020204030204"/>
                <a:cs typeface="Calibri" panose="020F0502020204030204"/>
                <a:sym typeface="+mn-ea"/>
              </a:rPr>
              <a:t>συνεργασία,</a:t>
            </a:r>
            <a:r>
              <a:rPr sz="1550" b="1" spc="30" dirty="0">
                <a:latin typeface="Calibri" panose="020F0502020204030204"/>
                <a:cs typeface="Calibri" panose="020F0502020204030204"/>
                <a:sym typeface="+mn-ea"/>
              </a:rPr>
              <a:t> </a:t>
            </a:r>
            <a:r>
              <a:rPr sz="1550" b="1" spc="-5" dirty="0">
                <a:latin typeface="Calibri" panose="020F0502020204030204"/>
                <a:cs typeface="Calibri" panose="020F0502020204030204"/>
                <a:sym typeface="+mn-ea"/>
              </a:rPr>
              <a:t>μη</a:t>
            </a:r>
            <a:r>
              <a:rPr sz="1550" b="1" spc="10" dirty="0">
                <a:latin typeface="Calibri" panose="020F0502020204030204"/>
                <a:cs typeface="Calibri" panose="020F0502020204030204"/>
                <a:sym typeface="+mn-ea"/>
              </a:rPr>
              <a:t> </a:t>
            </a:r>
            <a:r>
              <a:rPr sz="1550" b="1" spc="-10" dirty="0">
                <a:latin typeface="Calibri" panose="020F0502020204030204"/>
                <a:cs typeface="Calibri" panose="020F0502020204030204"/>
                <a:sym typeface="+mn-ea"/>
              </a:rPr>
              <a:t>συμμόρφωση</a:t>
            </a:r>
            <a:r>
              <a:rPr sz="1550" b="1" spc="50" dirty="0">
                <a:latin typeface="Calibri" panose="020F0502020204030204"/>
                <a:cs typeface="Calibri" panose="020F0502020204030204"/>
                <a:sym typeface="+mn-ea"/>
              </a:rPr>
              <a:t> </a:t>
            </a:r>
            <a:r>
              <a:rPr sz="1550" b="1" spc="-10" dirty="0">
                <a:latin typeface="Calibri" panose="020F0502020204030204"/>
                <a:cs typeface="Calibri" panose="020F0502020204030204"/>
                <a:sym typeface="+mn-ea"/>
              </a:rPr>
              <a:t>στην</a:t>
            </a:r>
            <a:r>
              <a:rPr sz="1550" b="1" spc="20" dirty="0">
                <a:latin typeface="Calibri" panose="020F0502020204030204"/>
                <a:cs typeface="Calibri" panose="020F0502020204030204"/>
                <a:sym typeface="+mn-ea"/>
              </a:rPr>
              <a:t> </a:t>
            </a:r>
            <a:r>
              <a:rPr sz="1550" b="1" spc="-15" dirty="0">
                <a:latin typeface="Calibri" panose="020F0502020204030204"/>
                <a:cs typeface="Calibri" panose="020F0502020204030204"/>
                <a:sym typeface="+mn-ea"/>
              </a:rPr>
              <a:t>αγωγή,</a:t>
            </a:r>
            <a:r>
              <a:rPr sz="1550" b="1" spc="45" dirty="0">
                <a:latin typeface="Calibri" panose="020F0502020204030204"/>
                <a:cs typeface="Calibri" panose="020F0502020204030204"/>
                <a:sym typeface="+mn-ea"/>
              </a:rPr>
              <a:t> </a:t>
            </a:r>
            <a:r>
              <a:rPr sz="1550" b="1" spc="-5" dirty="0">
                <a:latin typeface="Calibri" panose="020F0502020204030204"/>
                <a:cs typeface="Calibri" panose="020F0502020204030204"/>
                <a:sym typeface="+mn-ea"/>
              </a:rPr>
              <a:t>αμφισβήτηση,</a:t>
            </a:r>
            <a:r>
              <a:rPr sz="1550" b="1" spc="55" dirty="0">
                <a:latin typeface="Calibri" panose="020F0502020204030204"/>
                <a:cs typeface="Calibri" panose="020F0502020204030204"/>
                <a:sym typeface="+mn-ea"/>
              </a:rPr>
              <a:t> </a:t>
            </a:r>
            <a:r>
              <a:rPr sz="1550" b="1" spc="-10" dirty="0">
                <a:latin typeface="Calibri" panose="020F0502020204030204"/>
                <a:cs typeface="Calibri" panose="020F0502020204030204"/>
                <a:sym typeface="+mn-ea"/>
              </a:rPr>
              <a:t>ειρωνεία,</a:t>
            </a:r>
            <a:r>
              <a:rPr sz="1550" b="1" spc="35" dirty="0">
                <a:latin typeface="Calibri" panose="020F0502020204030204"/>
                <a:cs typeface="Calibri" panose="020F0502020204030204"/>
                <a:sym typeface="+mn-ea"/>
              </a:rPr>
              <a:t> </a:t>
            </a:r>
            <a:r>
              <a:rPr sz="1550" b="1" spc="-5" dirty="0">
                <a:latin typeface="Calibri" panose="020F0502020204030204"/>
                <a:cs typeface="Calibri" panose="020F0502020204030204"/>
                <a:sym typeface="+mn-ea"/>
              </a:rPr>
              <a:t>δεν</a:t>
            </a:r>
            <a:r>
              <a:rPr sz="1550" b="1" spc="10" dirty="0">
                <a:latin typeface="Calibri" panose="020F0502020204030204"/>
                <a:cs typeface="Calibri" panose="020F0502020204030204"/>
                <a:sym typeface="+mn-ea"/>
              </a:rPr>
              <a:t> </a:t>
            </a:r>
            <a:r>
              <a:rPr sz="1550" b="1" spc="-10" dirty="0">
                <a:latin typeface="Calibri" panose="020F0502020204030204"/>
                <a:cs typeface="Calibri" panose="020F0502020204030204"/>
                <a:sym typeface="+mn-ea"/>
              </a:rPr>
              <a:t>έρχεται</a:t>
            </a:r>
            <a:r>
              <a:rPr sz="1550" b="1" spc="30" dirty="0">
                <a:latin typeface="Calibri" panose="020F0502020204030204"/>
                <a:cs typeface="Calibri" panose="020F0502020204030204"/>
                <a:sym typeface="+mn-ea"/>
              </a:rPr>
              <a:t> </a:t>
            </a:r>
            <a:r>
              <a:rPr sz="1550" b="1" spc="-5" dirty="0">
                <a:latin typeface="Calibri" panose="020F0502020204030204"/>
                <a:cs typeface="Calibri" panose="020F0502020204030204"/>
                <a:sym typeface="+mn-ea"/>
              </a:rPr>
              <a:t>στα</a:t>
            </a:r>
            <a:r>
              <a:rPr sz="1550" b="1" spc="15" dirty="0">
                <a:latin typeface="Calibri" panose="020F0502020204030204"/>
                <a:cs typeface="Calibri" panose="020F0502020204030204"/>
                <a:sym typeface="+mn-ea"/>
              </a:rPr>
              <a:t> </a:t>
            </a:r>
            <a:r>
              <a:rPr sz="1550" b="1" dirty="0">
                <a:latin typeface="Calibri" panose="020F0502020204030204"/>
                <a:cs typeface="Calibri" panose="020F0502020204030204"/>
                <a:sym typeface="+mn-ea"/>
              </a:rPr>
              <a:t>ραντεβού</a:t>
            </a:r>
            <a:endParaRPr sz="1550" dirty="0">
              <a:latin typeface="Calibri" panose="020F0502020204030204"/>
              <a:cs typeface="Calibri" panose="020F0502020204030204"/>
            </a:endParaRPr>
          </a:p>
          <a:p>
            <a:pPr lvl="1" indent="0">
              <a:spcBef>
                <a:spcPts val="35"/>
              </a:spcBef>
              <a:buFont typeface="Calibri" panose="020F0502020204030204"/>
              <a:buNone/>
            </a:pPr>
            <a:endParaRPr sz="1550" dirty="0">
              <a:latin typeface="Calibri" panose="020F0502020204030204"/>
              <a:cs typeface="Calibri" panose="020F0502020204030204"/>
            </a:endParaRPr>
          </a:p>
          <a:p>
            <a:pPr lvl="1">
              <a:spcBef>
                <a:spcPts val="35"/>
              </a:spcBef>
              <a:buFont typeface="Calibri" panose="020F0502020204030204"/>
              <a:buChar char="-"/>
            </a:pPr>
            <a:endParaRPr sz="1550" dirty="0">
              <a:latin typeface="Calibri" panose="020F0502020204030204"/>
              <a:cs typeface="Calibri" panose="020F0502020204030204"/>
            </a:endParaRPr>
          </a:p>
          <a:p>
            <a:pPr marL="1612900" lvl="2" indent="-229235">
              <a:buFont typeface="Wingdings" panose="05000000000000000000"/>
              <a:buChar char=""/>
              <a:tabLst>
                <a:tab pos="1613535" algn="l"/>
              </a:tabLst>
            </a:pPr>
            <a:r>
              <a:rPr sz="1600" b="1" spc="-5" dirty="0" err="1">
                <a:latin typeface="Calibri" panose="020F0502020204030204"/>
                <a:cs typeface="Calibri" panose="020F0502020204030204"/>
              </a:rPr>
              <a:t>άρνηση</a:t>
            </a:r>
            <a:r>
              <a:rPr sz="1600" b="1" spc="-25" dirty="0">
                <a:latin typeface="Calibri" panose="020F0502020204030204"/>
                <a:cs typeface="Calibri" panose="020F0502020204030204"/>
              </a:rPr>
              <a:t> </a:t>
            </a:r>
            <a:r>
              <a:rPr sz="1600" b="1" spc="-5" dirty="0" smtClean="0">
                <a:latin typeface="Calibri" panose="020F0502020204030204"/>
                <a:cs typeface="Calibri" panose="020F0502020204030204"/>
              </a:rPr>
              <a:t>α</a:t>
            </a:r>
            <a:r>
              <a:rPr sz="1600" b="1" spc="-5" dirty="0" err="1" smtClean="0">
                <a:latin typeface="Calibri" panose="020F0502020204030204"/>
                <a:cs typeface="Calibri" panose="020F0502020204030204"/>
              </a:rPr>
              <a:t>ντιμετώ</a:t>
            </a:r>
            <a:r>
              <a:rPr sz="1600" b="1" spc="-5" dirty="0" smtClean="0">
                <a:latin typeface="Calibri" panose="020F0502020204030204"/>
                <a:cs typeface="Calibri" panose="020F0502020204030204"/>
              </a:rPr>
              <a:t>πισης</a:t>
            </a:r>
            <a:r>
              <a:rPr lang="el-GR" sz="1600" b="1" spc="-5" dirty="0" smtClean="0">
                <a:latin typeface="Calibri" panose="020F0502020204030204"/>
                <a:cs typeface="Calibri" panose="020F0502020204030204"/>
              </a:rPr>
              <a:t>  &lt;&lt; δεν υπάρχει </a:t>
            </a:r>
            <a:r>
              <a:rPr lang="el-GR" sz="1600" b="1" spc="-5" dirty="0" err="1" smtClean="0">
                <a:latin typeface="Calibri" panose="020F0502020204030204"/>
                <a:cs typeface="Calibri" panose="020F0502020204030204"/>
              </a:rPr>
              <a:t>προβλημα</a:t>
            </a:r>
            <a:r>
              <a:rPr lang="el-GR" sz="1600" b="1" spc="-5" dirty="0" smtClean="0">
                <a:latin typeface="Calibri" panose="020F0502020204030204"/>
                <a:cs typeface="Calibri" panose="020F0502020204030204"/>
              </a:rPr>
              <a:t> , είναι υπερβολικοί…&gt;&gt;</a:t>
            </a:r>
            <a:endParaRPr sz="1600" dirty="0">
              <a:latin typeface="Calibri" panose="020F0502020204030204"/>
              <a:cs typeface="Calibri" panose="020F0502020204030204"/>
            </a:endParaRPr>
          </a:p>
          <a:p>
            <a:pPr marL="1612900" lvl="2" indent="-229235">
              <a:buFont typeface="Wingdings" panose="05000000000000000000"/>
              <a:buChar char=""/>
              <a:tabLst>
                <a:tab pos="1613535" algn="l"/>
              </a:tabLst>
            </a:pPr>
            <a:r>
              <a:rPr sz="1600" b="1" spc="-5" dirty="0">
                <a:latin typeface="Calibri" panose="020F0502020204030204"/>
                <a:cs typeface="Calibri" panose="020F0502020204030204"/>
              </a:rPr>
              <a:t>μη</a:t>
            </a:r>
            <a:r>
              <a:rPr sz="1600" b="1" spc="-25" dirty="0">
                <a:latin typeface="Calibri" panose="020F0502020204030204"/>
                <a:cs typeface="Calibri" panose="020F0502020204030204"/>
              </a:rPr>
              <a:t> </a:t>
            </a:r>
            <a:r>
              <a:rPr sz="1600" b="1" spc="-10" dirty="0">
                <a:latin typeface="Calibri" panose="020F0502020204030204"/>
                <a:cs typeface="Calibri" panose="020F0502020204030204"/>
              </a:rPr>
              <a:t>ετοιμότητα</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για</a:t>
            </a:r>
            <a:r>
              <a:rPr sz="1600" b="1" spc="-5" dirty="0">
                <a:latin typeface="Calibri" panose="020F0502020204030204"/>
                <a:cs typeface="Calibri" panose="020F0502020204030204"/>
              </a:rPr>
              <a:t> αλλαγή</a:t>
            </a:r>
            <a:endParaRPr sz="1600" dirty="0">
              <a:latin typeface="Calibri" panose="020F0502020204030204"/>
              <a:cs typeface="Calibri" panose="020F0502020204030204"/>
            </a:endParaRPr>
          </a:p>
          <a:p>
            <a:pPr marL="1612900" lvl="2" indent="-229235">
              <a:buFont typeface="Wingdings" panose="05000000000000000000"/>
              <a:buChar char=""/>
              <a:tabLst>
                <a:tab pos="1613535" algn="l"/>
              </a:tabLst>
            </a:pPr>
            <a:r>
              <a:rPr sz="1600" b="1" spc="-10" dirty="0">
                <a:latin typeface="Calibri" panose="020F0502020204030204"/>
                <a:cs typeface="Calibri" panose="020F0502020204030204"/>
              </a:rPr>
              <a:t>αμφιθυμία</a:t>
            </a:r>
            <a:endParaRPr sz="1600" dirty="0">
              <a:latin typeface="Calibri" panose="020F0502020204030204"/>
              <a:cs typeface="Calibri" panose="020F0502020204030204"/>
            </a:endParaRPr>
          </a:p>
          <a:p>
            <a:pPr marL="1612900" lvl="2" indent="-229235">
              <a:buFont typeface="Wingdings" panose="05000000000000000000"/>
              <a:buChar char=""/>
              <a:tabLst>
                <a:tab pos="1613535" algn="l"/>
              </a:tabLst>
            </a:pPr>
            <a:r>
              <a:rPr sz="1600" b="1" dirty="0">
                <a:latin typeface="Calibri" panose="020F0502020204030204"/>
                <a:cs typeface="Calibri" panose="020F0502020204030204"/>
              </a:rPr>
              <a:t>Φόβος</a:t>
            </a:r>
            <a:r>
              <a:rPr sz="1600" b="1" spc="-25" dirty="0">
                <a:latin typeface="Calibri" panose="020F0502020204030204"/>
                <a:cs typeface="Calibri" panose="020F0502020204030204"/>
              </a:rPr>
              <a:t> </a:t>
            </a:r>
            <a:r>
              <a:rPr sz="1600" b="1" spc="-10" dirty="0">
                <a:latin typeface="Calibri" panose="020F0502020204030204"/>
                <a:cs typeface="Calibri" panose="020F0502020204030204"/>
              </a:rPr>
              <a:t>(για</a:t>
            </a:r>
            <a:r>
              <a:rPr sz="1600" b="1" spc="5" dirty="0">
                <a:latin typeface="Calibri" panose="020F0502020204030204"/>
                <a:cs typeface="Calibri" panose="020F0502020204030204"/>
              </a:rPr>
              <a:t> </a:t>
            </a:r>
            <a:r>
              <a:rPr sz="1600" b="1" spc="-5" dirty="0">
                <a:latin typeface="Calibri" panose="020F0502020204030204"/>
                <a:cs typeface="Calibri" panose="020F0502020204030204"/>
              </a:rPr>
              <a:t>απόρριψη,</a:t>
            </a:r>
            <a:r>
              <a:rPr sz="1600" b="1" spc="5" dirty="0">
                <a:latin typeface="Calibri" panose="020F0502020204030204"/>
                <a:cs typeface="Calibri" panose="020F0502020204030204"/>
              </a:rPr>
              <a:t> </a:t>
            </a:r>
            <a:r>
              <a:rPr sz="1600" b="1" spc="-15" dirty="0">
                <a:latin typeface="Calibri" panose="020F0502020204030204"/>
                <a:cs typeface="Calibri" panose="020F0502020204030204"/>
              </a:rPr>
              <a:t>το</a:t>
            </a:r>
            <a:r>
              <a:rPr sz="1600" b="1" spc="-10" dirty="0">
                <a:latin typeface="Calibri" panose="020F0502020204030204"/>
                <a:cs typeface="Calibri" panose="020F0502020204030204"/>
              </a:rPr>
              <a:t> </a:t>
            </a:r>
            <a:r>
              <a:rPr sz="1600" b="1" spc="-5" dirty="0">
                <a:latin typeface="Calibri" panose="020F0502020204030204"/>
                <a:cs typeface="Calibri" panose="020F0502020204030204"/>
              </a:rPr>
              <a:t>άγνωστο)</a:t>
            </a:r>
            <a:endParaRPr sz="1600" dirty="0">
              <a:latin typeface="Calibri" panose="020F0502020204030204"/>
              <a:cs typeface="Calibri" panose="020F0502020204030204"/>
            </a:endParaRPr>
          </a:p>
          <a:p>
            <a:pPr marL="1612900" lvl="2" indent="-229235">
              <a:spcBef>
                <a:spcPts val="5"/>
              </a:spcBef>
              <a:buFont typeface="Wingdings" panose="05000000000000000000"/>
              <a:buChar char=""/>
              <a:tabLst>
                <a:tab pos="1613535" algn="l"/>
              </a:tabLst>
            </a:pPr>
            <a:r>
              <a:rPr sz="1600" b="1" spc="-5" dirty="0">
                <a:latin typeface="Calibri" panose="020F0502020204030204"/>
                <a:cs typeface="Calibri" panose="020F0502020204030204"/>
              </a:rPr>
              <a:t>έλλειψη</a:t>
            </a:r>
            <a:r>
              <a:rPr sz="1600" b="1" spc="5" dirty="0">
                <a:latin typeface="Calibri" panose="020F0502020204030204"/>
                <a:cs typeface="Calibri" panose="020F0502020204030204"/>
              </a:rPr>
              <a:t> </a:t>
            </a:r>
            <a:r>
              <a:rPr sz="1600" b="1" spc="-5" dirty="0">
                <a:latin typeface="Calibri" panose="020F0502020204030204"/>
                <a:cs typeface="Calibri" panose="020F0502020204030204"/>
              </a:rPr>
              <a:t>πίστης</a:t>
            </a:r>
            <a:r>
              <a:rPr sz="1600" b="1" spc="40" dirty="0">
                <a:latin typeface="Calibri" panose="020F0502020204030204"/>
                <a:cs typeface="Calibri" panose="020F0502020204030204"/>
              </a:rPr>
              <a:t> </a:t>
            </a:r>
            <a:r>
              <a:rPr sz="1600" b="1" spc="-10" dirty="0">
                <a:latin typeface="Calibri" panose="020F0502020204030204"/>
                <a:cs typeface="Calibri" panose="020F0502020204030204"/>
              </a:rPr>
              <a:t>στην</a:t>
            </a:r>
            <a:r>
              <a:rPr sz="1600" b="1" spc="20" dirty="0">
                <a:latin typeface="Calibri" panose="020F0502020204030204"/>
                <a:cs typeface="Calibri" panose="020F0502020204030204"/>
              </a:rPr>
              <a:t> </a:t>
            </a:r>
            <a:r>
              <a:rPr sz="1600" b="1" spc="-10" dirty="0">
                <a:latin typeface="Calibri" panose="020F0502020204030204"/>
                <a:cs typeface="Calibri" panose="020F0502020204030204"/>
              </a:rPr>
              <a:t>αυτό-αποτελεσματικότητα</a:t>
            </a:r>
            <a:endParaRPr sz="1600" dirty="0">
              <a:latin typeface="Calibri" panose="020F0502020204030204"/>
              <a:cs typeface="Calibri" panose="020F0502020204030204"/>
            </a:endParaRPr>
          </a:p>
          <a:p>
            <a:pPr marL="1612900" lvl="2" indent="-229235">
              <a:buFont typeface="Wingdings" panose="05000000000000000000"/>
              <a:buChar char=""/>
              <a:tabLst>
                <a:tab pos="1613535" algn="l"/>
              </a:tabLst>
            </a:pPr>
            <a:r>
              <a:rPr lang="el-GR" sz="1600" b="1" spc="-10" dirty="0" smtClean="0">
                <a:latin typeface="Calibri" panose="020F0502020204030204"/>
                <a:cs typeface="Calibri" panose="020F0502020204030204"/>
              </a:rPr>
              <a:t>Β</a:t>
            </a:r>
            <a:r>
              <a:rPr sz="1600" b="1" spc="-10" dirty="0" err="1" smtClean="0">
                <a:latin typeface="Calibri" panose="020F0502020204030204"/>
                <a:cs typeface="Calibri" panose="020F0502020204030204"/>
              </a:rPr>
              <a:t>όλεμ</a:t>
            </a:r>
            <a:r>
              <a:rPr sz="1600" b="1" spc="-10" dirty="0" smtClean="0">
                <a:latin typeface="Calibri" panose="020F0502020204030204"/>
                <a:cs typeface="Calibri" panose="020F0502020204030204"/>
              </a:rPr>
              <a:t>α</a:t>
            </a:r>
            <a:r>
              <a:rPr lang="el-GR" sz="1600" b="1" spc="-10" dirty="0" smtClean="0">
                <a:latin typeface="Calibri" panose="020F0502020204030204"/>
                <a:cs typeface="Calibri" panose="020F0502020204030204"/>
              </a:rPr>
              <a:t>  &lt;&lt;ποιος δεν </a:t>
            </a:r>
            <a:r>
              <a:rPr lang="el-GR" sz="1600" b="1" spc="-10" dirty="0" err="1" smtClean="0">
                <a:latin typeface="Calibri" panose="020F0502020204030204"/>
                <a:cs typeface="Calibri" panose="020F0502020204030204"/>
              </a:rPr>
              <a:t>αλλαζει</a:t>
            </a:r>
            <a:r>
              <a:rPr lang="el-GR" sz="1600" b="1" spc="-10" dirty="0" smtClean="0">
                <a:latin typeface="Calibri" panose="020F0502020204030204"/>
                <a:cs typeface="Calibri" panose="020F0502020204030204"/>
              </a:rPr>
              <a:t> σε αυτή την ηλικία …&gt;&gt;</a:t>
            </a:r>
            <a:endParaRPr sz="1600" dirty="0">
              <a:latin typeface="Calibri" panose="020F0502020204030204"/>
              <a:cs typeface="Calibri" panose="020F0502020204030204"/>
            </a:endParaRPr>
          </a:p>
          <a:p>
            <a:pPr marL="1612900" lvl="2" indent="-229235">
              <a:spcBef>
                <a:spcPts val="10"/>
              </a:spcBef>
              <a:buFont typeface="Wingdings" panose="05000000000000000000"/>
              <a:buChar char=""/>
              <a:tabLst>
                <a:tab pos="1613535" algn="l"/>
              </a:tabLst>
            </a:pPr>
            <a:r>
              <a:rPr sz="1600" b="1" spc="-10" dirty="0" smtClean="0">
                <a:latin typeface="Calibri" panose="020F0502020204030204"/>
                <a:cs typeface="Calibri" panose="020F0502020204030204"/>
              </a:rPr>
              <a:t>απα</a:t>
            </a:r>
            <a:r>
              <a:rPr sz="1600" b="1" spc="-10" dirty="0" err="1" smtClean="0">
                <a:latin typeface="Calibri" panose="020F0502020204030204"/>
                <a:cs typeface="Calibri" panose="020F0502020204030204"/>
              </a:rPr>
              <a:t>ισιοδοξί</a:t>
            </a:r>
            <a:r>
              <a:rPr sz="1600" b="1" spc="-10" dirty="0" smtClean="0">
                <a:latin typeface="Calibri" panose="020F0502020204030204"/>
                <a:cs typeface="Calibri" panose="020F0502020204030204"/>
              </a:rPr>
              <a:t>α</a:t>
            </a:r>
            <a:r>
              <a:rPr sz="1600" b="1" spc="15" dirty="0" smtClean="0">
                <a:latin typeface="Calibri" panose="020F0502020204030204"/>
                <a:cs typeface="Calibri" panose="020F0502020204030204"/>
              </a:rPr>
              <a:t> </a:t>
            </a:r>
            <a:r>
              <a:rPr sz="1600" b="1" spc="-10" dirty="0">
                <a:latin typeface="Calibri" panose="020F0502020204030204"/>
                <a:cs typeface="Calibri" panose="020F0502020204030204"/>
              </a:rPr>
              <a:t>για</a:t>
            </a:r>
            <a:r>
              <a:rPr sz="1600" b="1" spc="5" dirty="0">
                <a:latin typeface="Calibri" panose="020F0502020204030204"/>
                <a:cs typeface="Calibri" panose="020F0502020204030204"/>
              </a:rPr>
              <a:t> </a:t>
            </a:r>
            <a:r>
              <a:rPr sz="1600" b="1" spc="-5" dirty="0" smtClean="0">
                <a:latin typeface="Calibri" panose="020F0502020204030204"/>
                <a:cs typeface="Calibri" panose="020F0502020204030204"/>
              </a:rPr>
              <a:t>αλλαγή</a:t>
            </a:r>
            <a:endParaRPr lang="el-GR" sz="1600" b="1" spc="-5" dirty="0" smtClean="0">
              <a:latin typeface="Calibri" panose="020F0502020204030204"/>
              <a:cs typeface="Calibri" panose="020F0502020204030204"/>
            </a:endParaRPr>
          </a:p>
          <a:p>
            <a:pPr marL="1612900" lvl="2" indent="-229235">
              <a:spcBef>
                <a:spcPts val="10"/>
              </a:spcBef>
              <a:buFont typeface="Wingdings" panose="05000000000000000000"/>
              <a:buChar char=""/>
              <a:tabLst>
                <a:tab pos="1613535" algn="l"/>
              </a:tabLst>
            </a:pPr>
            <a:r>
              <a:rPr lang="el-GR" sz="1600" b="1" spc="-5" dirty="0" smtClean="0">
                <a:latin typeface="Calibri" panose="020F0502020204030204"/>
                <a:cs typeface="Calibri" panose="020F0502020204030204"/>
              </a:rPr>
              <a:t>Απόρριψη του </a:t>
            </a:r>
            <a:r>
              <a:rPr lang="el-GR" sz="1600" b="1" spc="-5" dirty="0" err="1" smtClean="0">
                <a:latin typeface="Calibri" panose="020F0502020204030204"/>
                <a:cs typeface="Calibri" panose="020F0502020204030204"/>
              </a:rPr>
              <a:t>θεραπευτη</a:t>
            </a:r>
            <a:r>
              <a:rPr lang="el-GR" sz="1600" b="1" spc="-5" dirty="0" smtClean="0">
                <a:latin typeface="Calibri" panose="020F0502020204030204"/>
                <a:cs typeface="Calibri" panose="020F0502020204030204"/>
              </a:rPr>
              <a:t>, &lt;&lt;δεν με </a:t>
            </a:r>
            <a:r>
              <a:rPr lang="el-GR" sz="1600" b="1" spc="-5" dirty="0" err="1" smtClean="0">
                <a:latin typeface="Calibri" panose="020F0502020204030204"/>
                <a:cs typeface="Calibri" panose="020F0502020204030204"/>
              </a:rPr>
              <a:t>καταλαβαινει</a:t>
            </a:r>
            <a:r>
              <a:rPr lang="el-GR" sz="1600" b="1" spc="-5" dirty="0" smtClean="0">
                <a:latin typeface="Calibri" panose="020F0502020204030204"/>
                <a:cs typeface="Calibri" panose="020F0502020204030204"/>
              </a:rPr>
              <a:t>..&gt;&gt;</a:t>
            </a:r>
            <a:endParaRPr sz="1600" dirty="0">
              <a:latin typeface="Calibri" panose="020F0502020204030204"/>
              <a:cs typeface="Calibri" panose="020F0502020204030204"/>
            </a:endParaRPr>
          </a:p>
          <a:p>
            <a:pPr marL="355600" indent="-342900">
              <a:buFont typeface="Microsoft Sans Serif" panose="020B0604020202020204"/>
              <a:buChar char="•"/>
              <a:tabLst>
                <a:tab pos="354965" algn="l"/>
                <a:tab pos="355600" algn="l"/>
              </a:tabLst>
            </a:pPr>
            <a:endParaRPr sz="1600" dirty="0">
              <a:latin typeface="Calibri" panose="020F0502020204030204"/>
              <a:cs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1" y="486398"/>
            <a:ext cx="4339385" cy="659155"/>
          </a:xfrm>
          <a:prstGeom prst="rect">
            <a:avLst/>
          </a:prstGeom>
        </p:spPr>
        <p:txBody>
          <a:bodyPr vert="horz" wrap="square" lIns="0" tIns="12700" rIns="0" bIns="0" rtlCol="0" anchor="ctr">
            <a:spAutoFit/>
          </a:bodyPr>
          <a:lstStyle/>
          <a:p>
            <a:pPr marL="12700">
              <a:lnSpc>
                <a:spcPct val="100000"/>
              </a:lnSpc>
              <a:spcBef>
                <a:spcPts val="100"/>
              </a:spcBef>
            </a:pPr>
            <a:r>
              <a:rPr dirty="0">
                <a:solidFill>
                  <a:schemeClr val="tx1"/>
                </a:solidFill>
              </a:rPr>
              <a:t>ΑΜΦ</a:t>
            </a:r>
            <a:r>
              <a:rPr spc="-10" dirty="0">
                <a:solidFill>
                  <a:schemeClr val="tx1"/>
                </a:solidFill>
              </a:rPr>
              <a:t>Ι</a:t>
            </a:r>
            <a:r>
              <a:rPr spc="-65" dirty="0">
                <a:solidFill>
                  <a:schemeClr val="tx1"/>
                </a:solidFill>
              </a:rPr>
              <a:t>Θ</a:t>
            </a:r>
            <a:r>
              <a:rPr dirty="0">
                <a:solidFill>
                  <a:schemeClr val="tx1"/>
                </a:solidFill>
              </a:rPr>
              <a:t>ΥΜΙΑ</a:t>
            </a:r>
            <a:endParaRPr dirty="0">
              <a:solidFill>
                <a:schemeClr val="tx1"/>
              </a:solidFill>
            </a:endParaRPr>
          </a:p>
        </p:txBody>
      </p:sp>
      <p:sp>
        <p:nvSpPr>
          <p:cNvPr id="3" name="object 3"/>
          <p:cNvSpPr txBox="1"/>
          <p:nvPr/>
        </p:nvSpPr>
        <p:spPr>
          <a:xfrm>
            <a:off x="365760" y="1789430"/>
            <a:ext cx="11714480" cy="4246245"/>
          </a:xfrm>
          <a:prstGeom prst="rect">
            <a:avLst/>
          </a:prstGeom>
        </p:spPr>
        <p:txBody>
          <a:bodyPr vert="horz" wrap="square" lIns="0" tIns="12700" rIns="0" bIns="0" rtlCol="0">
            <a:spAutoFit/>
          </a:bodyPr>
          <a:lstStyle/>
          <a:p>
            <a:pPr marL="355600" marR="4845685" indent="-342900">
              <a:lnSpc>
                <a:spcPct val="110000"/>
              </a:lnSpc>
              <a:spcBef>
                <a:spcPts val="100"/>
              </a:spcBef>
              <a:buFont typeface="Microsoft Sans Serif" panose="020B0604020202020204"/>
              <a:buChar char="•"/>
              <a:tabLst>
                <a:tab pos="354965" algn="l"/>
                <a:tab pos="355600" algn="l"/>
              </a:tabLst>
            </a:pPr>
            <a:r>
              <a:rPr sz="2400" b="1" dirty="0">
                <a:latin typeface="Calibri" panose="020F0502020204030204"/>
                <a:cs typeface="Calibri" panose="020F0502020204030204"/>
              </a:rPr>
              <a:t>Αμφιθυμία</a:t>
            </a:r>
            <a:r>
              <a:rPr sz="2400" b="1" spc="-60" dirty="0">
                <a:latin typeface="Calibri" panose="020F0502020204030204"/>
                <a:cs typeface="Calibri" panose="020F0502020204030204"/>
              </a:rPr>
              <a:t> </a:t>
            </a:r>
            <a:r>
              <a:rPr sz="2400" b="1" spc="-5" dirty="0">
                <a:latin typeface="Calibri" panose="020F0502020204030204"/>
                <a:cs typeface="Calibri" panose="020F0502020204030204"/>
              </a:rPr>
              <a:t>είναι</a:t>
            </a:r>
            <a:r>
              <a:rPr sz="2400" b="1" spc="-45" dirty="0">
                <a:latin typeface="Calibri" panose="020F0502020204030204"/>
                <a:cs typeface="Calibri" panose="020F0502020204030204"/>
              </a:rPr>
              <a:t> </a:t>
            </a:r>
            <a:r>
              <a:rPr sz="2400" b="1" dirty="0">
                <a:latin typeface="Calibri" panose="020F0502020204030204"/>
                <a:cs typeface="Calibri" panose="020F0502020204030204"/>
              </a:rPr>
              <a:t>η</a:t>
            </a:r>
            <a:r>
              <a:rPr sz="2400" b="1" spc="-35" dirty="0">
                <a:latin typeface="Calibri" panose="020F0502020204030204"/>
                <a:cs typeface="Calibri" panose="020F0502020204030204"/>
              </a:rPr>
              <a:t> </a:t>
            </a:r>
            <a:r>
              <a:rPr sz="2400" b="1" dirty="0">
                <a:latin typeface="Calibri" panose="020F0502020204030204"/>
                <a:cs typeface="Calibri" panose="020F0502020204030204"/>
              </a:rPr>
              <a:t>ταυτόχρονη </a:t>
            </a:r>
            <a:r>
              <a:rPr sz="2400" b="1" spc="-434" dirty="0">
                <a:latin typeface="Calibri" panose="020F0502020204030204"/>
                <a:cs typeface="Calibri" panose="020F0502020204030204"/>
              </a:rPr>
              <a:t> </a:t>
            </a:r>
            <a:r>
              <a:rPr sz="2400" b="1" spc="-5" dirty="0">
                <a:latin typeface="Calibri" panose="020F0502020204030204"/>
                <a:cs typeface="Calibri" panose="020F0502020204030204"/>
              </a:rPr>
              <a:t>συνύπαρξη</a:t>
            </a:r>
            <a:r>
              <a:rPr sz="2400" b="1" spc="-40" dirty="0">
                <a:latin typeface="Calibri" panose="020F0502020204030204"/>
                <a:cs typeface="Calibri" panose="020F0502020204030204"/>
              </a:rPr>
              <a:t> </a:t>
            </a:r>
            <a:r>
              <a:rPr sz="2400" b="1" spc="5" dirty="0">
                <a:latin typeface="Calibri" panose="020F0502020204030204"/>
                <a:cs typeface="Calibri" panose="020F0502020204030204"/>
              </a:rPr>
              <a:t>στο</a:t>
            </a:r>
            <a:r>
              <a:rPr sz="2400" b="1" spc="-20" dirty="0">
                <a:latin typeface="Calibri" panose="020F0502020204030204"/>
                <a:cs typeface="Calibri" panose="020F0502020204030204"/>
              </a:rPr>
              <a:t> </a:t>
            </a:r>
            <a:r>
              <a:rPr sz="2400" b="1" spc="-5" dirty="0">
                <a:latin typeface="Calibri" panose="020F0502020204030204"/>
                <a:cs typeface="Calibri" panose="020F0502020204030204"/>
              </a:rPr>
              <a:t>ίδιο</a:t>
            </a:r>
            <a:r>
              <a:rPr sz="2400" b="1" spc="-15" dirty="0">
                <a:latin typeface="Calibri" panose="020F0502020204030204"/>
                <a:cs typeface="Calibri" panose="020F0502020204030204"/>
              </a:rPr>
              <a:t> </a:t>
            </a:r>
            <a:r>
              <a:rPr sz="2400" b="1" spc="-5" dirty="0">
                <a:latin typeface="Calibri" panose="020F0502020204030204"/>
                <a:cs typeface="Calibri" panose="020F0502020204030204"/>
              </a:rPr>
              <a:t>άτομο</a:t>
            </a:r>
            <a:endParaRPr sz="2400" dirty="0">
              <a:latin typeface="Calibri" panose="020F0502020204030204"/>
              <a:cs typeface="Calibri" panose="020F0502020204030204"/>
            </a:endParaRPr>
          </a:p>
          <a:p>
            <a:pPr marL="355600">
              <a:spcBef>
                <a:spcPts val="240"/>
              </a:spcBef>
            </a:pPr>
            <a:r>
              <a:rPr sz="2400" b="1" spc="-5" dirty="0">
                <a:latin typeface="Calibri" panose="020F0502020204030204"/>
                <a:cs typeface="Calibri" panose="020F0502020204030204"/>
              </a:rPr>
              <a:t>αντιφατικών</a:t>
            </a:r>
            <a:r>
              <a:rPr sz="2400" b="1" spc="-65" dirty="0">
                <a:latin typeface="Calibri" panose="020F0502020204030204"/>
                <a:cs typeface="Calibri" panose="020F0502020204030204"/>
              </a:rPr>
              <a:t> </a:t>
            </a:r>
            <a:r>
              <a:rPr sz="2400" b="1" dirty="0">
                <a:latin typeface="Calibri" panose="020F0502020204030204"/>
                <a:cs typeface="Calibri" panose="020F0502020204030204"/>
              </a:rPr>
              <a:t>ή</a:t>
            </a:r>
            <a:r>
              <a:rPr sz="2400" b="1" spc="-5" dirty="0">
                <a:latin typeface="Calibri" panose="020F0502020204030204"/>
                <a:cs typeface="Calibri" panose="020F0502020204030204"/>
              </a:rPr>
              <a:t> αντιθέτων</a:t>
            </a:r>
            <a:endParaRPr sz="2400" dirty="0">
              <a:latin typeface="Calibri" panose="020F0502020204030204"/>
              <a:cs typeface="Calibri" panose="020F0502020204030204"/>
            </a:endParaRPr>
          </a:p>
          <a:p>
            <a:pPr marL="355600" marR="3456305">
              <a:lnSpc>
                <a:spcPct val="110000"/>
              </a:lnSpc>
            </a:pPr>
            <a:r>
              <a:rPr sz="2400" b="1" spc="-5" dirty="0">
                <a:latin typeface="Calibri" panose="020F0502020204030204"/>
                <a:cs typeface="Calibri" panose="020F0502020204030204"/>
              </a:rPr>
              <a:t>συναισθημάτων</a:t>
            </a:r>
            <a:r>
              <a:rPr sz="2400" b="1" spc="-65" dirty="0">
                <a:latin typeface="Calibri" panose="020F0502020204030204"/>
                <a:cs typeface="Calibri" panose="020F0502020204030204"/>
              </a:rPr>
              <a:t> </a:t>
            </a:r>
            <a:r>
              <a:rPr sz="2400" b="1" dirty="0">
                <a:latin typeface="Calibri" panose="020F0502020204030204"/>
                <a:cs typeface="Calibri" panose="020F0502020204030204"/>
              </a:rPr>
              <a:t>ή</a:t>
            </a:r>
            <a:r>
              <a:rPr sz="2400" b="1" spc="-10" dirty="0">
                <a:latin typeface="Calibri" panose="020F0502020204030204"/>
                <a:cs typeface="Calibri" panose="020F0502020204030204"/>
              </a:rPr>
              <a:t> </a:t>
            </a:r>
            <a:r>
              <a:rPr sz="2400" b="1" spc="-5" dirty="0">
                <a:latin typeface="Calibri" panose="020F0502020204030204"/>
                <a:cs typeface="Calibri" panose="020F0502020204030204"/>
              </a:rPr>
              <a:t>στάσεων</a:t>
            </a:r>
            <a:r>
              <a:rPr sz="2400" b="1" spc="-30" dirty="0">
                <a:latin typeface="Calibri" panose="020F0502020204030204"/>
                <a:cs typeface="Calibri" panose="020F0502020204030204"/>
              </a:rPr>
              <a:t> </a:t>
            </a:r>
            <a:r>
              <a:rPr sz="2400" b="1" spc="-5" dirty="0">
                <a:latin typeface="Calibri" panose="020F0502020204030204"/>
                <a:cs typeface="Calibri" panose="020F0502020204030204"/>
              </a:rPr>
              <a:t>σε</a:t>
            </a:r>
            <a:r>
              <a:rPr sz="2400" b="1" dirty="0">
                <a:latin typeface="Calibri" panose="020F0502020204030204"/>
                <a:cs typeface="Calibri" panose="020F0502020204030204"/>
              </a:rPr>
              <a:t> </a:t>
            </a:r>
            <a:r>
              <a:rPr sz="2400" b="1" spc="-10" dirty="0">
                <a:latin typeface="Calibri" panose="020F0502020204030204"/>
                <a:cs typeface="Calibri" panose="020F0502020204030204"/>
              </a:rPr>
              <a:t>σχέση</a:t>
            </a:r>
            <a:r>
              <a:rPr sz="2400" b="1" spc="-20" dirty="0">
                <a:latin typeface="Calibri" panose="020F0502020204030204"/>
                <a:cs typeface="Calibri" panose="020F0502020204030204"/>
              </a:rPr>
              <a:t> </a:t>
            </a:r>
            <a:r>
              <a:rPr sz="2400" b="1" spc="-5" dirty="0">
                <a:latin typeface="Calibri" panose="020F0502020204030204"/>
                <a:cs typeface="Calibri" panose="020F0502020204030204"/>
              </a:rPr>
              <a:t>με</a:t>
            </a:r>
            <a:r>
              <a:rPr sz="2400" b="1" spc="-15" dirty="0">
                <a:latin typeface="Calibri" panose="020F0502020204030204"/>
                <a:cs typeface="Calibri" panose="020F0502020204030204"/>
              </a:rPr>
              <a:t> </a:t>
            </a:r>
            <a:r>
              <a:rPr sz="2400" b="1" dirty="0">
                <a:latin typeface="Calibri" panose="020F0502020204030204"/>
                <a:cs typeface="Calibri" panose="020F0502020204030204"/>
              </a:rPr>
              <a:t>ένα </a:t>
            </a:r>
            <a:r>
              <a:rPr sz="2400" b="1" spc="-434" dirty="0">
                <a:latin typeface="Calibri" panose="020F0502020204030204"/>
                <a:cs typeface="Calibri" panose="020F0502020204030204"/>
              </a:rPr>
              <a:t> </a:t>
            </a:r>
            <a:r>
              <a:rPr sz="2400" b="1" spc="-10" dirty="0">
                <a:latin typeface="Calibri" panose="020F0502020204030204"/>
                <a:cs typeface="Calibri" panose="020F0502020204030204"/>
              </a:rPr>
              <a:t>άτομο,</a:t>
            </a:r>
            <a:r>
              <a:rPr sz="2400" b="1" spc="-40" dirty="0">
                <a:latin typeface="Calibri" panose="020F0502020204030204"/>
                <a:cs typeface="Calibri" panose="020F0502020204030204"/>
              </a:rPr>
              <a:t> </a:t>
            </a:r>
            <a:r>
              <a:rPr sz="2400" b="1" spc="-5" dirty="0">
                <a:latin typeface="Calibri" panose="020F0502020204030204"/>
                <a:cs typeface="Calibri" panose="020F0502020204030204"/>
              </a:rPr>
              <a:t>πράγμα</a:t>
            </a:r>
            <a:r>
              <a:rPr sz="2400" b="1" dirty="0">
                <a:latin typeface="Calibri" panose="020F0502020204030204"/>
                <a:cs typeface="Calibri" panose="020F0502020204030204"/>
              </a:rPr>
              <a:t> ή</a:t>
            </a:r>
            <a:r>
              <a:rPr sz="2400" b="1" spc="-15" dirty="0">
                <a:latin typeface="Calibri" panose="020F0502020204030204"/>
                <a:cs typeface="Calibri" panose="020F0502020204030204"/>
              </a:rPr>
              <a:t> </a:t>
            </a:r>
            <a:r>
              <a:rPr sz="2400" b="1" spc="-10" dirty="0">
                <a:latin typeface="Calibri" panose="020F0502020204030204"/>
                <a:cs typeface="Calibri" panose="020F0502020204030204"/>
              </a:rPr>
              <a:t>κατάσταση.</a:t>
            </a:r>
            <a:endParaRPr sz="2400" dirty="0">
              <a:latin typeface="Calibri" panose="020F0502020204030204"/>
              <a:cs typeface="Calibri" panose="020F0502020204030204"/>
            </a:endParaRPr>
          </a:p>
          <a:p>
            <a:pPr marL="355600" marR="3061970" indent="-342900">
              <a:lnSpc>
                <a:spcPct val="110000"/>
              </a:lnSpc>
              <a:buFont typeface="Microsoft Sans Serif" panose="020B0604020202020204"/>
              <a:buChar char="•"/>
              <a:tabLst>
                <a:tab pos="354965" algn="l"/>
                <a:tab pos="355600" algn="l"/>
              </a:tabLst>
            </a:pPr>
            <a:r>
              <a:rPr sz="3200" spc="-5" dirty="0">
                <a:solidFill>
                  <a:schemeClr val="tx1"/>
                </a:solidFill>
                <a:effectLst>
                  <a:outerShdw blurRad="38100" dist="19050" dir="2700000" algn="tl" rotWithShape="0">
                    <a:schemeClr val="dk1">
                      <a:alpha val="40000"/>
                    </a:schemeClr>
                  </a:outerShdw>
                </a:effectLst>
                <a:latin typeface="Calibri" panose="020F0502020204030204"/>
                <a:cs typeface="Calibri" panose="020F0502020204030204"/>
              </a:rPr>
              <a:t>Δημιουργείται μια «εξισορρόπηση </a:t>
            </a:r>
            <a:r>
              <a:rPr sz="3200" dirty="0">
                <a:solidFill>
                  <a:schemeClr val="tx1"/>
                </a:solidFill>
                <a:effectLst>
                  <a:outerShdw blurRad="38100" dist="19050" dir="2700000" algn="tl" rotWithShape="0">
                    <a:schemeClr val="dk1">
                      <a:alpha val="40000"/>
                    </a:schemeClr>
                  </a:outerShdw>
                </a:effectLst>
                <a:latin typeface="Calibri" panose="020F0502020204030204"/>
                <a:cs typeface="Calibri" panose="020F0502020204030204"/>
              </a:rPr>
              <a:t>απόφασης», </a:t>
            </a:r>
            <a:r>
              <a:rPr sz="2400" spc="-440" dirty="0">
                <a:solidFill>
                  <a:srgbClr val="FF0000"/>
                </a:solidFill>
                <a:latin typeface="Calibri" panose="020F0502020204030204"/>
                <a:cs typeface="Calibri" panose="020F0502020204030204"/>
              </a:rPr>
              <a:t> </a:t>
            </a:r>
            <a:r>
              <a:rPr sz="2400" dirty="0">
                <a:solidFill>
                  <a:srgbClr val="FF0000"/>
                </a:solidFill>
                <a:latin typeface="Calibri" panose="020F0502020204030204"/>
                <a:cs typeface="Calibri" panose="020F0502020204030204"/>
              </a:rPr>
              <a:t>δηλ.</a:t>
            </a:r>
            <a:r>
              <a:rPr sz="2400" spc="-20" dirty="0">
                <a:solidFill>
                  <a:srgbClr val="FF0000"/>
                </a:solidFill>
                <a:latin typeface="Calibri" panose="020F0502020204030204"/>
                <a:cs typeface="Calibri" panose="020F0502020204030204"/>
              </a:rPr>
              <a:t> </a:t>
            </a:r>
            <a:r>
              <a:rPr sz="2400" spc="-5" dirty="0">
                <a:solidFill>
                  <a:srgbClr val="FF0000"/>
                </a:solidFill>
                <a:latin typeface="Calibri" panose="020F0502020204030204"/>
                <a:cs typeface="Calibri" panose="020F0502020204030204"/>
              </a:rPr>
              <a:t>μια ισοβαθμία</a:t>
            </a:r>
            <a:r>
              <a:rPr sz="2400" spc="-25" dirty="0">
                <a:solidFill>
                  <a:srgbClr val="FF0000"/>
                </a:solidFill>
                <a:latin typeface="Calibri" panose="020F0502020204030204"/>
                <a:cs typeface="Calibri" panose="020F0502020204030204"/>
              </a:rPr>
              <a:t> </a:t>
            </a:r>
            <a:r>
              <a:rPr sz="2400" spc="-10" dirty="0">
                <a:solidFill>
                  <a:srgbClr val="FF0000"/>
                </a:solidFill>
                <a:latin typeface="Calibri" panose="020F0502020204030204"/>
                <a:cs typeface="Calibri" panose="020F0502020204030204"/>
              </a:rPr>
              <a:t>μεταξύ</a:t>
            </a:r>
            <a:r>
              <a:rPr sz="2400" spc="-5" dirty="0">
                <a:solidFill>
                  <a:srgbClr val="FF0000"/>
                </a:solidFill>
                <a:latin typeface="Calibri" panose="020F0502020204030204"/>
                <a:cs typeface="Calibri" panose="020F0502020204030204"/>
              </a:rPr>
              <a:t> των</a:t>
            </a:r>
            <a:r>
              <a:rPr sz="2400" spc="-20" dirty="0">
                <a:solidFill>
                  <a:srgbClr val="FF0000"/>
                </a:solidFill>
                <a:latin typeface="Calibri" panose="020F0502020204030204"/>
                <a:cs typeface="Calibri" panose="020F0502020204030204"/>
              </a:rPr>
              <a:t> </a:t>
            </a:r>
            <a:r>
              <a:rPr sz="2400" spc="-10" dirty="0">
                <a:solidFill>
                  <a:srgbClr val="FF0000"/>
                </a:solidFill>
                <a:latin typeface="Calibri" panose="020F0502020204030204"/>
                <a:cs typeface="Calibri" panose="020F0502020204030204"/>
              </a:rPr>
              <a:t>λόγων</a:t>
            </a:r>
            <a:r>
              <a:rPr sz="2400" dirty="0">
                <a:solidFill>
                  <a:srgbClr val="FF0000"/>
                </a:solidFill>
                <a:latin typeface="Calibri" panose="020F0502020204030204"/>
                <a:cs typeface="Calibri" panose="020F0502020204030204"/>
              </a:rPr>
              <a:t> </a:t>
            </a:r>
            <a:r>
              <a:rPr sz="2400" spc="-5" dirty="0">
                <a:solidFill>
                  <a:srgbClr val="FF0000"/>
                </a:solidFill>
                <a:latin typeface="Calibri" panose="020F0502020204030204"/>
                <a:cs typeface="Calibri" panose="020F0502020204030204"/>
              </a:rPr>
              <a:t>για </a:t>
            </a:r>
            <a:r>
              <a:rPr sz="2400" dirty="0">
                <a:solidFill>
                  <a:srgbClr val="FF0000"/>
                </a:solidFill>
                <a:latin typeface="Calibri" panose="020F0502020204030204"/>
                <a:cs typeface="Calibri" panose="020F0502020204030204"/>
              </a:rPr>
              <a:t>τους</a:t>
            </a:r>
            <a:endParaRPr sz="2400" dirty="0">
              <a:solidFill>
                <a:srgbClr val="FF0000"/>
              </a:solidFill>
              <a:latin typeface="Calibri" panose="020F0502020204030204"/>
              <a:cs typeface="Calibri" panose="020F0502020204030204"/>
            </a:endParaRPr>
          </a:p>
          <a:p>
            <a:pPr marL="355600">
              <a:lnSpc>
                <a:spcPts val="2280"/>
              </a:lnSpc>
              <a:spcBef>
                <a:spcPts val="245"/>
              </a:spcBef>
            </a:pPr>
            <a:r>
              <a:rPr sz="2400" dirty="0">
                <a:solidFill>
                  <a:srgbClr val="FF0000"/>
                </a:solidFill>
                <a:latin typeface="Calibri" panose="020F0502020204030204"/>
                <a:cs typeface="Calibri" panose="020F0502020204030204"/>
              </a:rPr>
              <a:t>οποίους</a:t>
            </a:r>
            <a:r>
              <a:rPr sz="2400" spc="-40" dirty="0">
                <a:solidFill>
                  <a:srgbClr val="FF0000"/>
                </a:solidFill>
                <a:latin typeface="Calibri" panose="020F0502020204030204"/>
                <a:cs typeface="Calibri" panose="020F0502020204030204"/>
              </a:rPr>
              <a:t> </a:t>
            </a:r>
            <a:r>
              <a:rPr sz="2400" spc="-10" dirty="0">
                <a:solidFill>
                  <a:srgbClr val="FF0000"/>
                </a:solidFill>
                <a:latin typeface="Calibri" panose="020F0502020204030204"/>
                <a:cs typeface="Calibri" panose="020F0502020204030204"/>
              </a:rPr>
              <a:t>κάποιος</a:t>
            </a:r>
            <a:r>
              <a:rPr sz="2400" spc="-5" dirty="0">
                <a:solidFill>
                  <a:srgbClr val="FF0000"/>
                </a:solidFill>
                <a:latin typeface="Calibri" panose="020F0502020204030204"/>
                <a:cs typeface="Calibri" panose="020F0502020204030204"/>
              </a:rPr>
              <a:t> συνεχίζει</a:t>
            </a:r>
            <a:r>
              <a:rPr sz="2400" spc="-40" dirty="0">
                <a:solidFill>
                  <a:srgbClr val="FF0000"/>
                </a:solidFill>
                <a:latin typeface="Calibri" panose="020F0502020204030204"/>
                <a:cs typeface="Calibri" panose="020F0502020204030204"/>
              </a:rPr>
              <a:t> </a:t>
            </a:r>
            <a:r>
              <a:rPr sz="2400" spc="-10" dirty="0">
                <a:solidFill>
                  <a:srgbClr val="FF0000"/>
                </a:solidFill>
                <a:latin typeface="Calibri" panose="020F0502020204030204"/>
                <a:cs typeface="Calibri" panose="020F0502020204030204"/>
              </a:rPr>
              <a:t>την</a:t>
            </a:r>
            <a:r>
              <a:rPr sz="2400" spc="-15" dirty="0">
                <a:solidFill>
                  <a:srgbClr val="FF0000"/>
                </a:solidFill>
                <a:latin typeface="Calibri" panose="020F0502020204030204"/>
                <a:cs typeface="Calibri" panose="020F0502020204030204"/>
              </a:rPr>
              <a:t> </a:t>
            </a:r>
            <a:r>
              <a:rPr sz="2400" dirty="0">
                <a:solidFill>
                  <a:srgbClr val="FF0000"/>
                </a:solidFill>
                <a:latin typeface="Calibri" panose="020F0502020204030204"/>
                <a:cs typeface="Calibri" panose="020F0502020204030204"/>
              </a:rPr>
              <a:t>συμπεριφορά</a:t>
            </a:r>
            <a:r>
              <a:rPr sz="2400" spc="-25" dirty="0">
                <a:solidFill>
                  <a:srgbClr val="FF0000"/>
                </a:solidFill>
                <a:latin typeface="Calibri" panose="020F0502020204030204"/>
                <a:cs typeface="Calibri" panose="020F0502020204030204"/>
              </a:rPr>
              <a:t> </a:t>
            </a:r>
            <a:r>
              <a:rPr sz="2400" spc="-20" dirty="0">
                <a:solidFill>
                  <a:srgbClr val="FF0000"/>
                </a:solidFill>
                <a:latin typeface="Calibri" panose="020F0502020204030204"/>
                <a:cs typeface="Calibri" panose="020F0502020204030204"/>
              </a:rPr>
              <a:t>και</a:t>
            </a:r>
            <a:r>
              <a:rPr sz="2400" spc="10" dirty="0">
                <a:solidFill>
                  <a:srgbClr val="FF0000"/>
                </a:solidFill>
                <a:latin typeface="Calibri" panose="020F0502020204030204"/>
                <a:cs typeface="Calibri" panose="020F0502020204030204"/>
              </a:rPr>
              <a:t> </a:t>
            </a:r>
            <a:r>
              <a:rPr sz="2400" spc="-5" dirty="0">
                <a:solidFill>
                  <a:srgbClr val="FF0000"/>
                </a:solidFill>
                <a:latin typeface="Calibri" panose="020F0502020204030204"/>
                <a:cs typeface="Calibri" panose="020F0502020204030204"/>
              </a:rPr>
              <a:t>αυτών</a:t>
            </a:r>
            <a:r>
              <a:rPr sz="2400" spc="-20" dirty="0">
                <a:solidFill>
                  <a:srgbClr val="FF0000"/>
                </a:solidFill>
                <a:latin typeface="Calibri" panose="020F0502020204030204"/>
                <a:cs typeface="Calibri" panose="020F0502020204030204"/>
              </a:rPr>
              <a:t> </a:t>
            </a:r>
            <a:r>
              <a:rPr sz="2400" spc="-5" dirty="0">
                <a:solidFill>
                  <a:srgbClr val="FF0000"/>
                </a:solidFill>
                <a:latin typeface="Calibri" panose="020F0502020204030204"/>
                <a:cs typeface="Calibri" panose="020F0502020204030204"/>
              </a:rPr>
              <a:t>για</a:t>
            </a:r>
            <a:r>
              <a:rPr sz="2400" spc="5" dirty="0">
                <a:solidFill>
                  <a:srgbClr val="FF0000"/>
                </a:solidFill>
                <a:latin typeface="Calibri" panose="020F0502020204030204"/>
                <a:cs typeface="Calibri" panose="020F0502020204030204"/>
              </a:rPr>
              <a:t> </a:t>
            </a:r>
            <a:r>
              <a:rPr sz="2400" dirty="0">
                <a:solidFill>
                  <a:srgbClr val="FF0000"/>
                </a:solidFill>
                <a:latin typeface="Calibri" panose="020F0502020204030204"/>
                <a:cs typeface="Calibri" panose="020F0502020204030204"/>
              </a:rPr>
              <a:t>τους</a:t>
            </a:r>
            <a:r>
              <a:rPr sz="2400" spc="-15" dirty="0">
                <a:solidFill>
                  <a:srgbClr val="FF0000"/>
                </a:solidFill>
                <a:latin typeface="Calibri" panose="020F0502020204030204"/>
                <a:cs typeface="Calibri" panose="020F0502020204030204"/>
              </a:rPr>
              <a:t> </a:t>
            </a:r>
            <a:r>
              <a:rPr sz="2400" dirty="0">
                <a:solidFill>
                  <a:srgbClr val="FF0000"/>
                </a:solidFill>
                <a:latin typeface="Calibri" panose="020F0502020204030204"/>
                <a:cs typeface="Calibri" panose="020F0502020204030204"/>
              </a:rPr>
              <a:t>οποίους</a:t>
            </a:r>
            <a:r>
              <a:rPr sz="2400" spc="-30" dirty="0">
                <a:solidFill>
                  <a:srgbClr val="FF0000"/>
                </a:solidFill>
                <a:latin typeface="Calibri" panose="020F0502020204030204"/>
                <a:cs typeface="Calibri" panose="020F0502020204030204"/>
              </a:rPr>
              <a:t> </a:t>
            </a:r>
            <a:r>
              <a:rPr sz="2400" dirty="0">
                <a:solidFill>
                  <a:srgbClr val="FF0000"/>
                </a:solidFill>
                <a:latin typeface="Calibri" panose="020F0502020204030204"/>
                <a:cs typeface="Calibri" panose="020F0502020204030204"/>
              </a:rPr>
              <a:t>θα</a:t>
            </a:r>
            <a:endParaRPr sz="2400" dirty="0">
              <a:solidFill>
                <a:srgbClr val="FF0000"/>
              </a:solidFill>
              <a:latin typeface="Calibri" panose="020F0502020204030204"/>
              <a:cs typeface="Calibri" panose="020F0502020204030204"/>
            </a:endParaRPr>
          </a:p>
          <a:p>
            <a:pPr marL="355600">
              <a:lnSpc>
                <a:spcPts val="2160"/>
              </a:lnSpc>
            </a:pPr>
            <a:r>
              <a:rPr sz="2400" dirty="0">
                <a:solidFill>
                  <a:srgbClr val="FF0000"/>
                </a:solidFill>
                <a:latin typeface="Calibri" panose="020F0502020204030204"/>
                <a:cs typeface="Calibri" panose="020F0502020204030204"/>
              </a:rPr>
              <a:t>έπρεπε</a:t>
            </a:r>
            <a:r>
              <a:rPr sz="2400" spc="-40" dirty="0">
                <a:solidFill>
                  <a:srgbClr val="FF0000"/>
                </a:solidFill>
                <a:latin typeface="Calibri" panose="020F0502020204030204"/>
                <a:cs typeface="Calibri" panose="020F0502020204030204"/>
              </a:rPr>
              <a:t> </a:t>
            </a:r>
            <a:r>
              <a:rPr sz="2400" spc="-5" dirty="0">
                <a:solidFill>
                  <a:srgbClr val="FF0000"/>
                </a:solidFill>
                <a:latin typeface="Calibri" panose="020F0502020204030204"/>
                <a:cs typeface="Calibri" panose="020F0502020204030204"/>
              </a:rPr>
              <a:t>να</a:t>
            </a:r>
            <a:r>
              <a:rPr sz="2400" dirty="0">
                <a:solidFill>
                  <a:srgbClr val="FF0000"/>
                </a:solidFill>
                <a:latin typeface="Calibri" panose="020F0502020204030204"/>
                <a:cs typeface="Calibri" panose="020F0502020204030204"/>
              </a:rPr>
              <a:t> σταματήσει</a:t>
            </a:r>
            <a:r>
              <a:rPr sz="2400" b="1" dirty="0">
                <a:latin typeface="Calibri" panose="020F0502020204030204"/>
                <a:cs typeface="Calibri" panose="020F0502020204030204"/>
              </a:rPr>
              <a:t>,</a:t>
            </a:r>
            <a:r>
              <a:rPr sz="2400" b="1" spc="-30" dirty="0">
                <a:latin typeface="Calibri" panose="020F0502020204030204"/>
                <a:cs typeface="Calibri" panose="020F0502020204030204"/>
              </a:rPr>
              <a:t> </a:t>
            </a:r>
            <a:r>
              <a:rPr sz="2400" b="1" spc="-5" dirty="0">
                <a:latin typeface="Calibri" panose="020F0502020204030204"/>
                <a:cs typeface="Calibri" panose="020F0502020204030204"/>
              </a:rPr>
              <a:t>είναι</a:t>
            </a:r>
            <a:r>
              <a:rPr sz="2400" b="1" spc="-20" dirty="0">
                <a:latin typeface="Calibri" panose="020F0502020204030204"/>
                <a:cs typeface="Calibri" panose="020F0502020204030204"/>
              </a:rPr>
              <a:t> </a:t>
            </a:r>
            <a:r>
              <a:rPr sz="2400" b="1" dirty="0">
                <a:latin typeface="Calibri" panose="020F0502020204030204"/>
                <a:cs typeface="Calibri" panose="020F0502020204030204"/>
              </a:rPr>
              <a:t>δηλ.</a:t>
            </a:r>
            <a:r>
              <a:rPr sz="2400" b="1" spc="-10" dirty="0">
                <a:latin typeface="Calibri" panose="020F0502020204030204"/>
                <a:cs typeface="Calibri" panose="020F0502020204030204"/>
              </a:rPr>
              <a:t> </a:t>
            </a:r>
            <a:r>
              <a:rPr sz="2400" b="1" spc="-5" dirty="0">
                <a:latin typeface="Calibri" panose="020F0502020204030204"/>
                <a:cs typeface="Calibri" panose="020F0502020204030204"/>
              </a:rPr>
              <a:t>μια</a:t>
            </a:r>
            <a:r>
              <a:rPr sz="2400" b="1" spc="5" dirty="0">
                <a:latin typeface="Calibri" panose="020F0502020204030204"/>
                <a:cs typeface="Calibri" panose="020F0502020204030204"/>
              </a:rPr>
              <a:t> </a:t>
            </a:r>
            <a:r>
              <a:rPr sz="2400" b="1" dirty="0">
                <a:latin typeface="Calibri" panose="020F0502020204030204"/>
                <a:cs typeface="Calibri" panose="020F0502020204030204"/>
              </a:rPr>
              <a:t>από</a:t>
            </a:r>
            <a:r>
              <a:rPr sz="2400" b="1" spc="-15" dirty="0">
                <a:latin typeface="Calibri" panose="020F0502020204030204"/>
                <a:cs typeface="Calibri" panose="020F0502020204030204"/>
              </a:rPr>
              <a:t> </a:t>
            </a:r>
            <a:r>
              <a:rPr sz="2400" b="1" dirty="0">
                <a:latin typeface="Calibri" panose="020F0502020204030204"/>
                <a:cs typeface="Calibri" panose="020F0502020204030204"/>
              </a:rPr>
              <a:t>τις</a:t>
            </a:r>
            <a:r>
              <a:rPr sz="2400" b="1" spc="-10" dirty="0">
                <a:latin typeface="Calibri" panose="020F0502020204030204"/>
                <a:cs typeface="Calibri" panose="020F0502020204030204"/>
              </a:rPr>
              <a:t> </a:t>
            </a:r>
            <a:r>
              <a:rPr sz="2400" b="1" spc="-5" dirty="0">
                <a:latin typeface="Calibri" panose="020F0502020204030204"/>
                <a:cs typeface="Calibri" panose="020F0502020204030204"/>
              </a:rPr>
              <a:t>κυριότερες</a:t>
            </a:r>
            <a:r>
              <a:rPr sz="2400" b="1" spc="-35" dirty="0">
                <a:latin typeface="Calibri" panose="020F0502020204030204"/>
                <a:cs typeface="Calibri" panose="020F0502020204030204"/>
              </a:rPr>
              <a:t> </a:t>
            </a:r>
            <a:r>
              <a:rPr sz="2400" b="1" spc="-5" dirty="0">
                <a:latin typeface="Calibri" panose="020F0502020204030204"/>
                <a:cs typeface="Calibri" panose="020F0502020204030204"/>
              </a:rPr>
              <a:t>αιτίες</a:t>
            </a:r>
            <a:endParaRPr sz="2400" dirty="0">
              <a:latin typeface="Calibri" panose="020F0502020204030204"/>
              <a:cs typeface="Calibri" panose="020F0502020204030204"/>
            </a:endParaRPr>
          </a:p>
          <a:p>
            <a:pPr marL="355600">
              <a:lnSpc>
                <a:spcPts val="2280"/>
              </a:lnSpc>
            </a:pPr>
            <a:r>
              <a:rPr sz="2400" b="1" spc="-5" dirty="0">
                <a:latin typeface="Calibri" panose="020F0502020204030204"/>
                <a:cs typeface="Calibri" panose="020F0502020204030204"/>
              </a:rPr>
              <a:t>προσκόλλησης</a:t>
            </a:r>
            <a:r>
              <a:rPr sz="2400" b="1" spc="-45" dirty="0">
                <a:latin typeface="Calibri" panose="020F0502020204030204"/>
                <a:cs typeface="Calibri" panose="020F0502020204030204"/>
              </a:rPr>
              <a:t> </a:t>
            </a:r>
            <a:r>
              <a:rPr sz="2400" b="1" spc="-5" dirty="0">
                <a:latin typeface="Calibri" panose="020F0502020204030204"/>
                <a:cs typeface="Calibri" panose="020F0502020204030204"/>
              </a:rPr>
              <a:t>σε μια</a:t>
            </a:r>
            <a:r>
              <a:rPr sz="2400" b="1" spc="5" dirty="0">
                <a:latin typeface="Calibri" panose="020F0502020204030204"/>
                <a:cs typeface="Calibri" panose="020F0502020204030204"/>
              </a:rPr>
              <a:t> </a:t>
            </a:r>
            <a:r>
              <a:rPr sz="2400" b="1" spc="-10" dirty="0">
                <a:latin typeface="Calibri" panose="020F0502020204030204"/>
                <a:cs typeface="Calibri" panose="020F0502020204030204"/>
              </a:rPr>
              <a:t>συγκεκριμένη</a:t>
            </a:r>
            <a:r>
              <a:rPr sz="2400" b="1" dirty="0">
                <a:latin typeface="Calibri" panose="020F0502020204030204"/>
                <a:cs typeface="Calibri" panose="020F0502020204030204"/>
              </a:rPr>
              <a:t> </a:t>
            </a:r>
            <a:r>
              <a:rPr sz="2400" b="1" spc="-5" dirty="0">
                <a:latin typeface="Calibri" panose="020F0502020204030204"/>
                <a:cs typeface="Calibri" panose="020F0502020204030204"/>
              </a:rPr>
              <a:t>συμπεριφορά</a:t>
            </a:r>
            <a:r>
              <a:rPr sz="2400" b="1" spc="-35" dirty="0">
                <a:latin typeface="Calibri" panose="020F0502020204030204"/>
                <a:cs typeface="Calibri" panose="020F0502020204030204"/>
              </a:rPr>
              <a:t> </a:t>
            </a:r>
            <a:r>
              <a:rPr sz="2400" b="1" spc="-20" dirty="0">
                <a:latin typeface="Calibri" panose="020F0502020204030204"/>
                <a:cs typeface="Calibri" panose="020F0502020204030204"/>
              </a:rPr>
              <a:t>και</a:t>
            </a:r>
            <a:r>
              <a:rPr sz="2400" b="1" spc="20" dirty="0">
                <a:latin typeface="Calibri" panose="020F0502020204030204"/>
                <a:cs typeface="Calibri" panose="020F0502020204030204"/>
              </a:rPr>
              <a:t> </a:t>
            </a:r>
            <a:r>
              <a:rPr sz="2400" b="1" spc="-5" dirty="0">
                <a:latin typeface="Calibri" panose="020F0502020204030204"/>
                <a:cs typeface="Calibri" panose="020F0502020204030204"/>
              </a:rPr>
              <a:t>αποφυγής</a:t>
            </a:r>
            <a:r>
              <a:rPr sz="2400" b="1" spc="-10" dirty="0">
                <a:latin typeface="Calibri" panose="020F0502020204030204"/>
                <a:cs typeface="Calibri" panose="020F0502020204030204"/>
              </a:rPr>
              <a:t> </a:t>
            </a:r>
            <a:r>
              <a:rPr sz="2400" b="1" spc="-5" dirty="0">
                <a:latin typeface="Calibri" panose="020F0502020204030204"/>
                <a:cs typeface="Calibri" panose="020F0502020204030204"/>
              </a:rPr>
              <a:t>αλλαγής.</a:t>
            </a:r>
            <a:endParaRPr sz="2400" dirty="0">
              <a:latin typeface="Calibri" panose="020F0502020204030204"/>
              <a:cs typeface="Calibri" panose="020F0502020204030204"/>
            </a:endParaRPr>
          </a:p>
          <a:p>
            <a:pPr>
              <a:spcBef>
                <a:spcPts val="5"/>
              </a:spcBef>
            </a:pPr>
            <a:endParaRPr sz="2400" dirty="0">
              <a:latin typeface="Calibri" panose="020F0502020204030204"/>
              <a:cs typeface="Calibri" panose="020F0502020204030204"/>
            </a:endParaRPr>
          </a:p>
        </p:txBody>
      </p:sp>
      <p:sp>
        <p:nvSpPr>
          <p:cNvPr id="4" name="object 4"/>
          <p:cNvSpPr txBox="1"/>
          <p:nvPr/>
        </p:nvSpPr>
        <p:spPr>
          <a:xfrm>
            <a:off x="2567736" y="6143956"/>
            <a:ext cx="3831590" cy="166071"/>
          </a:xfrm>
          <a:prstGeom prst="rect">
            <a:avLst/>
          </a:prstGeom>
        </p:spPr>
        <p:txBody>
          <a:bodyPr vert="horz" wrap="square" lIns="0" tIns="12065" rIns="0" bIns="0" rtlCol="0">
            <a:spAutoFit/>
          </a:bodyPr>
          <a:lstStyle/>
          <a:p>
            <a:pPr marL="12700">
              <a:spcBef>
                <a:spcPts val="95"/>
              </a:spcBef>
            </a:pPr>
            <a:r>
              <a:rPr sz="1000" spc="-5" dirty="0">
                <a:latin typeface="Calibri" panose="020F0502020204030204"/>
                <a:cs typeface="Calibri" panose="020F0502020204030204"/>
              </a:rPr>
              <a:t>(Νικολάου</a:t>
            </a:r>
            <a:r>
              <a:rPr sz="1000" spc="-15" dirty="0">
                <a:latin typeface="Calibri" panose="020F0502020204030204"/>
                <a:cs typeface="Calibri" panose="020F0502020204030204"/>
              </a:rPr>
              <a:t> </a:t>
            </a:r>
            <a:r>
              <a:rPr sz="1000" spc="-5" dirty="0">
                <a:latin typeface="Calibri" panose="020F0502020204030204"/>
                <a:cs typeface="Calibri" panose="020F0502020204030204"/>
              </a:rPr>
              <a:t>Κ.,</a:t>
            </a:r>
            <a:r>
              <a:rPr sz="1000" spc="10" dirty="0">
                <a:latin typeface="Calibri" panose="020F0502020204030204"/>
                <a:cs typeface="Calibri" panose="020F0502020204030204"/>
              </a:rPr>
              <a:t> </a:t>
            </a:r>
            <a:r>
              <a:rPr sz="1000" spc="-5" dirty="0">
                <a:latin typeface="Calibri" panose="020F0502020204030204"/>
                <a:cs typeface="Calibri" panose="020F0502020204030204"/>
              </a:rPr>
              <a:t>2007,</a:t>
            </a:r>
            <a:r>
              <a:rPr sz="1000" spc="25" dirty="0">
                <a:latin typeface="Calibri" panose="020F0502020204030204"/>
                <a:cs typeface="Calibri" panose="020F0502020204030204"/>
              </a:rPr>
              <a:t> </a:t>
            </a:r>
            <a:r>
              <a:rPr sz="1000" spc="-5" dirty="0">
                <a:latin typeface="Calibri" panose="020F0502020204030204"/>
                <a:cs typeface="Calibri" panose="020F0502020204030204"/>
              </a:rPr>
              <a:t>προσαρμοσμένο</a:t>
            </a:r>
            <a:r>
              <a:rPr sz="1000" spc="10" dirty="0">
                <a:latin typeface="Calibri" panose="020F0502020204030204"/>
                <a:cs typeface="Calibri" panose="020F0502020204030204"/>
              </a:rPr>
              <a:t> </a:t>
            </a:r>
            <a:r>
              <a:rPr sz="1000" spc="-5" dirty="0">
                <a:latin typeface="Calibri" panose="020F0502020204030204"/>
                <a:cs typeface="Calibri" panose="020F0502020204030204"/>
              </a:rPr>
              <a:t>από</a:t>
            </a:r>
            <a:r>
              <a:rPr sz="1000" spc="15" dirty="0">
                <a:latin typeface="Calibri" panose="020F0502020204030204"/>
                <a:cs typeface="Calibri" panose="020F0502020204030204"/>
              </a:rPr>
              <a:t> </a:t>
            </a:r>
            <a:r>
              <a:rPr sz="1000" spc="-5" dirty="0">
                <a:latin typeface="Calibri" panose="020F0502020204030204"/>
                <a:cs typeface="Calibri" panose="020F0502020204030204"/>
              </a:rPr>
              <a:t>Rollnick,</a:t>
            </a:r>
            <a:r>
              <a:rPr sz="1000" spc="-20" dirty="0">
                <a:latin typeface="Calibri" panose="020F0502020204030204"/>
                <a:cs typeface="Calibri" panose="020F0502020204030204"/>
              </a:rPr>
              <a:t> </a:t>
            </a:r>
            <a:r>
              <a:rPr sz="1000" spc="-5" dirty="0">
                <a:latin typeface="Calibri" panose="020F0502020204030204"/>
                <a:cs typeface="Calibri" panose="020F0502020204030204"/>
              </a:rPr>
              <a:t>Mason</a:t>
            </a:r>
            <a:r>
              <a:rPr sz="1000" spc="-10" dirty="0">
                <a:latin typeface="Calibri" panose="020F0502020204030204"/>
                <a:cs typeface="Calibri" panose="020F0502020204030204"/>
              </a:rPr>
              <a:t> </a:t>
            </a:r>
            <a:r>
              <a:rPr sz="1000" spc="-5" dirty="0">
                <a:latin typeface="Calibri" panose="020F0502020204030204"/>
                <a:cs typeface="Calibri" panose="020F0502020204030204"/>
              </a:rPr>
              <a:t>&amp;</a:t>
            </a:r>
            <a:r>
              <a:rPr sz="1000" dirty="0">
                <a:latin typeface="Calibri" panose="020F0502020204030204"/>
                <a:cs typeface="Calibri" panose="020F0502020204030204"/>
              </a:rPr>
              <a:t> </a:t>
            </a:r>
            <a:r>
              <a:rPr sz="1000" spc="-5" dirty="0">
                <a:latin typeface="Calibri" panose="020F0502020204030204"/>
                <a:cs typeface="Calibri" panose="020F0502020204030204"/>
              </a:rPr>
              <a:t>Butler,</a:t>
            </a:r>
            <a:r>
              <a:rPr sz="1000" spc="15" dirty="0">
                <a:latin typeface="Calibri" panose="020F0502020204030204"/>
                <a:cs typeface="Calibri" panose="020F0502020204030204"/>
              </a:rPr>
              <a:t> </a:t>
            </a:r>
            <a:r>
              <a:rPr sz="1000" spc="-5" dirty="0">
                <a:latin typeface="Calibri" panose="020F0502020204030204"/>
                <a:cs typeface="Calibri" panose="020F0502020204030204"/>
              </a:rPr>
              <a:t>1999)</a:t>
            </a:r>
            <a:endParaRPr sz="1000" dirty="0">
              <a:latin typeface="Calibri" panose="020F0502020204030204"/>
              <a:cs typeface="Calibri" panose="020F0502020204030204"/>
            </a:endParaRPr>
          </a:p>
        </p:txBody>
      </p:sp>
      <p:pic>
        <p:nvPicPr>
          <p:cNvPr id="5" name="object 5"/>
          <p:cNvPicPr/>
          <p:nvPr/>
        </p:nvPicPr>
        <p:blipFill>
          <a:blip r:embed="rId1" cstate="print"/>
          <a:stretch>
            <a:fillRect/>
          </a:stretch>
        </p:blipFill>
        <p:spPr>
          <a:xfrm>
            <a:off x="8191500" y="224156"/>
            <a:ext cx="4000500" cy="288124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96545" y="466725"/>
            <a:ext cx="11725910" cy="5921375"/>
          </a:xfrm>
          <a:prstGeom prst="rect">
            <a:avLst/>
          </a:prstGeom>
        </p:spPr>
        <p:txBody>
          <a:bodyPr vert="horz" wrap="square" lIns="0" tIns="12700" rIns="0" bIns="0" rtlCol="0">
            <a:spAutoFit/>
          </a:bodyPr>
          <a:lstStyle/>
          <a:p>
            <a:pPr marL="297815" marR="2265045" indent="-273050">
              <a:lnSpc>
                <a:spcPct val="110000"/>
              </a:lnSpc>
              <a:spcBef>
                <a:spcPts val="100"/>
              </a:spcBef>
              <a:buFont typeface="Segoe UI Symbol" panose="020B0502040204020203"/>
              <a:buChar char="⚫"/>
              <a:tabLst>
                <a:tab pos="297815" algn="l"/>
                <a:tab pos="298450" algn="l"/>
              </a:tabLst>
            </a:pPr>
            <a:r>
              <a:rPr sz="2400" b="1" spc="-280" dirty="0">
                <a:latin typeface="Arial" panose="020B0604020202020204"/>
                <a:cs typeface="Arial" panose="020B0604020202020204"/>
              </a:rPr>
              <a:t>Ο</a:t>
            </a:r>
            <a:r>
              <a:rPr sz="2400" b="1" spc="-120" dirty="0">
                <a:latin typeface="Arial" panose="020B0604020202020204"/>
                <a:cs typeface="Arial" panose="020B0604020202020204"/>
              </a:rPr>
              <a:t> </a:t>
            </a:r>
            <a:r>
              <a:rPr sz="2400" b="1" spc="-185" dirty="0">
                <a:latin typeface="Arial" panose="020B0604020202020204"/>
                <a:cs typeface="Arial" panose="020B0604020202020204"/>
              </a:rPr>
              <a:t>William</a:t>
            </a:r>
            <a:r>
              <a:rPr sz="2400" b="1" spc="-140" dirty="0">
                <a:latin typeface="Arial" panose="020B0604020202020204"/>
                <a:cs typeface="Arial" panose="020B0604020202020204"/>
              </a:rPr>
              <a:t> </a:t>
            </a:r>
            <a:r>
              <a:rPr sz="2400" b="1" spc="-160" dirty="0">
                <a:latin typeface="Arial" panose="020B0604020202020204"/>
                <a:cs typeface="Arial" panose="020B0604020202020204"/>
              </a:rPr>
              <a:t>Miller</a:t>
            </a:r>
            <a:r>
              <a:rPr sz="2400" b="1" spc="-130" dirty="0">
                <a:latin typeface="Arial" panose="020B0604020202020204"/>
                <a:cs typeface="Arial" panose="020B0604020202020204"/>
              </a:rPr>
              <a:t> </a:t>
            </a:r>
            <a:r>
              <a:rPr sz="2400" b="1" spc="-200" dirty="0">
                <a:latin typeface="Arial" panose="020B0604020202020204"/>
                <a:cs typeface="Arial" panose="020B0604020202020204"/>
              </a:rPr>
              <a:t>αμερικανός</a:t>
            </a:r>
            <a:r>
              <a:rPr sz="2400" b="1" spc="-135" dirty="0">
                <a:latin typeface="Arial" panose="020B0604020202020204"/>
                <a:cs typeface="Arial" panose="020B0604020202020204"/>
              </a:rPr>
              <a:t> </a:t>
            </a:r>
            <a:r>
              <a:rPr sz="2400" b="1" spc="-204" dirty="0">
                <a:latin typeface="Arial" panose="020B0604020202020204"/>
                <a:cs typeface="Arial" panose="020B0604020202020204"/>
              </a:rPr>
              <a:t>ψυχίατρος</a:t>
            </a:r>
            <a:r>
              <a:rPr sz="2400" b="1" spc="-125" dirty="0">
                <a:latin typeface="Arial" panose="020B0604020202020204"/>
                <a:cs typeface="Arial" panose="020B0604020202020204"/>
              </a:rPr>
              <a:t> </a:t>
            </a:r>
            <a:r>
              <a:rPr sz="2400" b="1" spc="-210" dirty="0">
                <a:latin typeface="Arial" panose="020B0604020202020204"/>
                <a:cs typeface="Arial" panose="020B0604020202020204"/>
              </a:rPr>
              <a:t>, </a:t>
            </a:r>
            <a:r>
              <a:rPr sz="2400" b="1" spc="-204" dirty="0">
                <a:latin typeface="Arial" panose="020B0604020202020204"/>
                <a:cs typeface="Arial" panose="020B0604020202020204"/>
              </a:rPr>
              <a:t> </a:t>
            </a:r>
            <a:r>
              <a:rPr sz="2400" b="1" spc="-210" dirty="0">
                <a:latin typeface="Arial" panose="020B0604020202020204"/>
                <a:cs typeface="Arial" panose="020B0604020202020204"/>
              </a:rPr>
              <a:t>καθηγητής</a:t>
            </a:r>
            <a:r>
              <a:rPr sz="2400" b="1" spc="-130" dirty="0">
                <a:latin typeface="Arial" panose="020B0604020202020204"/>
                <a:cs typeface="Arial" panose="020B0604020202020204"/>
              </a:rPr>
              <a:t> </a:t>
            </a:r>
            <a:r>
              <a:rPr sz="2400" b="1" spc="-215" dirty="0">
                <a:latin typeface="Arial" panose="020B0604020202020204"/>
                <a:cs typeface="Arial" panose="020B0604020202020204"/>
              </a:rPr>
              <a:t>στο</a:t>
            </a:r>
            <a:r>
              <a:rPr sz="2400" b="1" spc="-105" dirty="0">
                <a:latin typeface="Arial" panose="020B0604020202020204"/>
                <a:cs typeface="Arial" panose="020B0604020202020204"/>
              </a:rPr>
              <a:t> </a:t>
            </a:r>
            <a:r>
              <a:rPr sz="2400" b="1" spc="-200" dirty="0">
                <a:latin typeface="Arial" panose="020B0604020202020204"/>
                <a:cs typeface="Arial" panose="020B0604020202020204"/>
              </a:rPr>
              <a:t>πανεπιστήμιο</a:t>
            </a:r>
            <a:r>
              <a:rPr sz="2400" b="1" spc="-150" dirty="0">
                <a:latin typeface="Arial" panose="020B0604020202020204"/>
                <a:cs typeface="Arial" panose="020B0604020202020204"/>
              </a:rPr>
              <a:t> </a:t>
            </a:r>
            <a:r>
              <a:rPr sz="2400" b="1" spc="-200" dirty="0">
                <a:latin typeface="Arial" panose="020B0604020202020204"/>
                <a:cs typeface="Arial" panose="020B0604020202020204"/>
              </a:rPr>
              <a:t>του</a:t>
            </a:r>
            <a:r>
              <a:rPr sz="2400" b="1" spc="-150" dirty="0">
                <a:latin typeface="Arial" panose="020B0604020202020204"/>
                <a:cs typeface="Arial" panose="020B0604020202020204"/>
              </a:rPr>
              <a:t> </a:t>
            </a:r>
            <a:r>
              <a:rPr sz="2400" b="1" spc="-204" dirty="0">
                <a:latin typeface="Arial" panose="020B0604020202020204"/>
                <a:cs typeface="Arial" panose="020B0604020202020204"/>
              </a:rPr>
              <a:t>Albuquerque</a:t>
            </a:r>
            <a:r>
              <a:rPr sz="2400" b="1" spc="-145" dirty="0">
                <a:latin typeface="Arial" panose="020B0604020202020204"/>
                <a:cs typeface="Arial" panose="020B0604020202020204"/>
              </a:rPr>
              <a:t> </a:t>
            </a:r>
            <a:r>
              <a:rPr sz="2400" b="1" spc="-245" dirty="0">
                <a:latin typeface="Arial" panose="020B0604020202020204"/>
                <a:cs typeface="Arial" panose="020B0604020202020204"/>
              </a:rPr>
              <a:t>New</a:t>
            </a:r>
            <a:r>
              <a:rPr sz="2400" b="1" spc="-105" dirty="0">
                <a:latin typeface="Arial" panose="020B0604020202020204"/>
                <a:cs typeface="Arial" panose="020B0604020202020204"/>
              </a:rPr>
              <a:t> </a:t>
            </a:r>
            <a:r>
              <a:rPr sz="2400" b="1" spc="-195" dirty="0">
                <a:latin typeface="Arial" panose="020B0604020202020204"/>
                <a:cs typeface="Arial" panose="020B0604020202020204"/>
              </a:rPr>
              <a:t>Mexico,</a:t>
            </a:r>
            <a:endParaRPr sz="2400" dirty="0">
              <a:latin typeface="Arial" panose="020B0604020202020204"/>
              <a:cs typeface="Arial" panose="020B0604020202020204"/>
            </a:endParaRPr>
          </a:p>
          <a:p>
            <a:pPr marL="297815">
              <a:spcBef>
                <a:spcPts val="240"/>
              </a:spcBef>
            </a:pPr>
            <a:r>
              <a:rPr sz="2400" b="1" spc="-200" dirty="0">
                <a:latin typeface="Arial" panose="020B0604020202020204"/>
                <a:cs typeface="Arial" panose="020B0604020202020204"/>
              </a:rPr>
              <a:t>παρουσιάζει</a:t>
            </a:r>
            <a:r>
              <a:rPr sz="2400" b="1" spc="-165" dirty="0">
                <a:latin typeface="Arial" panose="020B0604020202020204"/>
                <a:cs typeface="Arial" panose="020B0604020202020204"/>
              </a:rPr>
              <a:t> </a:t>
            </a:r>
            <a:r>
              <a:rPr sz="2400" b="1" spc="-180" dirty="0">
                <a:latin typeface="Arial" panose="020B0604020202020204"/>
                <a:cs typeface="Arial" panose="020B0604020202020204"/>
              </a:rPr>
              <a:t>για</a:t>
            </a:r>
            <a:r>
              <a:rPr sz="2400" b="1" spc="-100" dirty="0">
                <a:latin typeface="Arial" panose="020B0604020202020204"/>
                <a:cs typeface="Arial" panose="020B0604020202020204"/>
              </a:rPr>
              <a:t> </a:t>
            </a:r>
            <a:r>
              <a:rPr sz="2400" b="1" spc="-235" dirty="0">
                <a:latin typeface="Arial" panose="020B0604020202020204"/>
                <a:cs typeface="Arial" panose="020B0604020202020204"/>
              </a:rPr>
              <a:t>πρώτη</a:t>
            </a:r>
            <a:r>
              <a:rPr sz="2400" b="1" spc="-135" dirty="0">
                <a:latin typeface="Arial" panose="020B0604020202020204"/>
                <a:cs typeface="Arial" panose="020B0604020202020204"/>
              </a:rPr>
              <a:t> </a:t>
            </a:r>
            <a:r>
              <a:rPr sz="2400" b="1" spc="-229" dirty="0">
                <a:latin typeface="Arial" panose="020B0604020202020204"/>
                <a:cs typeface="Arial" panose="020B0604020202020204"/>
              </a:rPr>
              <a:t>φορά</a:t>
            </a:r>
            <a:r>
              <a:rPr sz="2400" b="1" spc="-114" dirty="0">
                <a:latin typeface="Arial" panose="020B0604020202020204"/>
                <a:cs typeface="Arial" panose="020B0604020202020204"/>
              </a:rPr>
              <a:t> </a:t>
            </a:r>
            <a:r>
              <a:rPr sz="2400" b="1" spc="-155" dirty="0">
                <a:latin typeface="Arial" panose="020B0604020202020204"/>
                <a:cs typeface="Arial" panose="020B0604020202020204"/>
              </a:rPr>
              <a:t>τις</a:t>
            </a:r>
            <a:r>
              <a:rPr sz="2400" b="1" spc="-114" dirty="0">
                <a:latin typeface="Arial" panose="020B0604020202020204"/>
                <a:cs typeface="Arial" panose="020B0604020202020204"/>
              </a:rPr>
              <a:t> </a:t>
            </a:r>
            <a:r>
              <a:rPr sz="2400" b="1" spc="-165" dirty="0">
                <a:latin typeface="Arial" panose="020B0604020202020204"/>
                <a:cs typeface="Arial" panose="020B0604020202020204"/>
              </a:rPr>
              <a:t>ιδέες</a:t>
            </a:r>
            <a:r>
              <a:rPr sz="2400" b="1" spc="-125" dirty="0">
                <a:latin typeface="Arial" panose="020B0604020202020204"/>
                <a:cs typeface="Arial" panose="020B0604020202020204"/>
              </a:rPr>
              <a:t> </a:t>
            </a:r>
            <a:r>
              <a:rPr sz="2400" b="1" spc="-200" dirty="0">
                <a:latin typeface="Arial" panose="020B0604020202020204"/>
                <a:cs typeface="Arial" panose="020B0604020202020204"/>
              </a:rPr>
              <a:t>του</a:t>
            </a:r>
            <a:r>
              <a:rPr sz="2400" b="1" spc="-110" dirty="0">
                <a:latin typeface="Arial" panose="020B0604020202020204"/>
                <a:cs typeface="Arial" panose="020B0604020202020204"/>
              </a:rPr>
              <a:t> </a:t>
            </a:r>
            <a:r>
              <a:rPr sz="2400" b="1" spc="-195" dirty="0">
                <a:latin typeface="Arial" panose="020B0604020202020204"/>
                <a:cs typeface="Arial" panose="020B0604020202020204"/>
              </a:rPr>
              <a:t>το</a:t>
            </a:r>
            <a:r>
              <a:rPr sz="2400" b="1" spc="-110" dirty="0">
                <a:latin typeface="Arial" panose="020B0604020202020204"/>
                <a:cs typeface="Arial" panose="020B0604020202020204"/>
              </a:rPr>
              <a:t> </a:t>
            </a:r>
            <a:r>
              <a:rPr sz="2400" b="1" spc="-185" dirty="0">
                <a:latin typeface="Arial" panose="020B0604020202020204"/>
                <a:cs typeface="Arial" panose="020B0604020202020204"/>
              </a:rPr>
              <a:t>1983,</a:t>
            </a:r>
            <a:r>
              <a:rPr sz="2400" b="1" spc="-114" dirty="0">
                <a:latin typeface="Arial" panose="020B0604020202020204"/>
                <a:cs typeface="Arial" panose="020B0604020202020204"/>
              </a:rPr>
              <a:t> </a:t>
            </a:r>
            <a:r>
              <a:rPr sz="2400" b="1" spc="-204" dirty="0">
                <a:latin typeface="Arial" panose="020B0604020202020204"/>
                <a:cs typeface="Arial" panose="020B0604020202020204"/>
              </a:rPr>
              <a:t>χωρίς</a:t>
            </a:r>
            <a:r>
              <a:rPr sz="2400" b="1" spc="-125" dirty="0">
                <a:latin typeface="Arial" panose="020B0604020202020204"/>
                <a:cs typeface="Arial" panose="020B0604020202020204"/>
              </a:rPr>
              <a:t> </a:t>
            </a:r>
            <a:r>
              <a:rPr sz="2400" b="1" spc="-229" dirty="0">
                <a:latin typeface="Arial" panose="020B0604020202020204"/>
                <a:cs typeface="Arial" panose="020B0604020202020204"/>
              </a:rPr>
              <a:t>όμως</a:t>
            </a:r>
            <a:endParaRPr sz="2400" dirty="0">
              <a:latin typeface="Arial" panose="020B0604020202020204"/>
              <a:cs typeface="Arial" panose="020B0604020202020204"/>
            </a:endParaRPr>
          </a:p>
          <a:p>
            <a:pPr marL="297815" marR="2216150">
              <a:lnSpc>
                <a:spcPct val="110000"/>
              </a:lnSpc>
            </a:pPr>
            <a:r>
              <a:rPr sz="2400" b="1" spc="-200" dirty="0">
                <a:latin typeface="Arial" panose="020B0604020202020204"/>
                <a:cs typeface="Arial" panose="020B0604020202020204"/>
              </a:rPr>
              <a:t>επιστημονική</a:t>
            </a:r>
            <a:r>
              <a:rPr sz="2400" b="1" spc="-150" dirty="0">
                <a:latin typeface="Arial" panose="020B0604020202020204"/>
                <a:cs typeface="Arial" panose="020B0604020202020204"/>
              </a:rPr>
              <a:t> </a:t>
            </a:r>
            <a:r>
              <a:rPr sz="2400" b="1" spc="-200" dirty="0">
                <a:latin typeface="Arial" panose="020B0604020202020204"/>
                <a:cs typeface="Arial" panose="020B0604020202020204"/>
              </a:rPr>
              <a:t>τεκμηρίωση,</a:t>
            </a:r>
            <a:r>
              <a:rPr sz="2400" b="1" spc="-150" dirty="0">
                <a:latin typeface="Arial" panose="020B0604020202020204"/>
                <a:cs typeface="Arial" panose="020B0604020202020204"/>
              </a:rPr>
              <a:t> </a:t>
            </a:r>
            <a:r>
              <a:rPr sz="2400" b="1" spc="-225" dirty="0">
                <a:latin typeface="Arial" panose="020B0604020202020204"/>
                <a:cs typeface="Arial" panose="020B0604020202020204"/>
              </a:rPr>
              <a:t>σαν</a:t>
            </a:r>
            <a:r>
              <a:rPr sz="2400" b="1" spc="-90" dirty="0">
                <a:latin typeface="Arial" panose="020B0604020202020204"/>
                <a:cs typeface="Arial" panose="020B0604020202020204"/>
              </a:rPr>
              <a:t> </a:t>
            </a:r>
            <a:r>
              <a:rPr sz="2400" b="1" spc="-190" dirty="0">
                <a:latin typeface="Arial" panose="020B0604020202020204"/>
                <a:cs typeface="Arial" panose="020B0604020202020204"/>
              </a:rPr>
              <a:t>«μια</a:t>
            </a:r>
            <a:r>
              <a:rPr sz="2400" b="1" spc="-100" dirty="0">
                <a:latin typeface="Arial" panose="020B0604020202020204"/>
                <a:cs typeface="Arial" panose="020B0604020202020204"/>
              </a:rPr>
              <a:t> </a:t>
            </a:r>
            <a:r>
              <a:rPr sz="2400" b="1" spc="-195" dirty="0">
                <a:latin typeface="Arial" panose="020B0604020202020204"/>
                <a:cs typeface="Arial" panose="020B0604020202020204"/>
              </a:rPr>
              <a:t>καινούργια</a:t>
            </a:r>
            <a:r>
              <a:rPr sz="2400" b="1" spc="-130" dirty="0">
                <a:latin typeface="Arial" panose="020B0604020202020204"/>
                <a:cs typeface="Arial" panose="020B0604020202020204"/>
              </a:rPr>
              <a:t> </a:t>
            </a:r>
            <a:r>
              <a:rPr sz="2400" b="1" spc="-210" dirty="0">
                <a:latin typeface="Arial" panose="020B0604020202020204"/>
                <a:cs typeface="Arial" panose="020B0604020202020204"/>
              </a:rPr>
              <a:t>προσέγγιση </a:t>
            </a:r>
            <a:r>
              <a:rPr sz="2400" b="1" spc="-540" dirty="0">
                <a:latin typeface="Arial" panose="020B0604020202020204"/>
                <a:cs typeface="Arial" panose="020B0604020202020204"/>
              </a:rPr>
              <a:t> </a:t>
            </a:r>
            <a:r>
              <a:rPr sz="2400" b="1" spc="-210" dirty="0">
                <a:latin typeface="Arial" panose="020B0604020202020204"/>
                <a:cs typeface="Arial" panose="020B0604020202020204"/>
              </a:rPr>
              <a:t>στ</a:t>
            </a:r>
            <a:r>
              <a:rPr sz="2400" b="1" spc="-220" dirty="0">
                <a:latin typeface="Arial" panose="020B0604020202020204"/>
                <a:cs typeface="Arial" panose="020B0604020202020204"/>
              </a:rPr>
              <a:t>η</a:t>
            </a:r>
            <a:r>
              <a:rPr sz="2400" b="1" spc="-200" dirty="0">
                <a:latin typeface="Arial" panose="020B0604020202020204"/>
                <a:cs typeface="Arial" panose="020B0604020202020204"/>
              </a:rPr>
              <a:t>ν</a:t>
            </a:r>
            <a:r>
              <a:rPr sz="2400" b="1" spc="-125" dirty="0">
                <a:latin typeface="Arial" panose="020B0604020202020204"/>
                <a:cs typeface="Arial" panose="020B0604020202020204"/>
              </a:rPr>
              <a:t> </a:t>
            </a:r>
            <a:r>
              <a:rPr sz="2400" b="1" spc="-250" dirty="0">
                <a:latin typeface="Arial" panose="020B0604020202020204"/>
                <a:cs typeface="Arial" panose="020B0604020202020204"/>
              </a:rPr>
              <a:t>σ</a:t>
            </a:r>
            <a:r>
              <a:rPr sz="2400" b="1" spc="-204" dirty="0">
                <a:latin typeface="Arial" panose="020B0604020202020204"/>
                <a:cs typeface="Arial" panose="020B0604020202020204"/>
              </a:rPr>
              <a:t>υ</a:t>
            </a:r>
            <a:r>
              <a:rPr sz="2400" b="1" spc="-180" dirty="0">
                <a:latin typeface="Arial" panose="020B0604020202020204"/>
                <a:cs typeface="Arial" panose="020B0604020202020204"/>
              </a:rPr>
              <a:t>νέντευξ</a:t>
            </a:r>
            <a:r>
              <a:rPr sz="2400" b="1" spc="-215" dirty="0">
                <a:latin typeface="Arial" panose="020B0604020202020204"/>
                <a:cs typeface="Arial" panose="020B0604020202020204"/>
              </a:rPr>
              <a:t>η</a:t>
            </a:r>
            <a:r>
              <a:rPr sz="2400" b="1" spc="-145" dirty="0">
                <a:latin typeface="Arial" panose="020B0604020202020204"/>
                <a:cs typeface="Arial" panose="020B0604020202020204"/>
              </a:rPr>
              <a:t> </a:t>
            </a:r>
            <a:r>
              <a:rPr sz="2400" b="1" spc="-195" dirty="0">
                <a:latin typeface="Arial" panose="020B0604020202020204"/>
                <a:cs typeface="Arial" panose="020B0604020202020204"/>
              </a:rPr>
              <a:t>με</a:t>
            </a:r>
            <a:r>
              <a:rPr sz="2400" b="1" spc="-110" dirty="0">
                <a:latin typeface="Arial" panose="020B0604020202020204"/>
                <a:cs typeface="Arial" panose="020B0604020202020204"/>
              </a:rPr>
              <a:t> </a:t>
            </a:r>
            <a:r>
              <a:rPr sz="2400" b="1" spc="-210" dirty="0">
                <a:latin typeface="Arial" panose="020B0604020202020204"/>
                <a:cs typeface="Arial" panose="020B0604020202020204"/>
              </a:rPr>
              <a:t>αλκ</a:t>
            </a:r>
            <a:r>
              <a:rPr sz="2400" b="1" spc="-220" dirty="0">
                <a:latin typeface="Arial" panose="020B0604020202020204"/>
                <a:cs typeface="Arial" panose="020B0604020202020204"/>
              </a:rPr>
              <a:t>ο</a:t>
            </a:r>
            <a:r>
              <a:rPr sz="2400" b="1" spc="-215" dirty="0">
                <a:latin typeface="Arial" panose="020B0604020202020204"/>
                <a:cs typeface="Arial" panose="020B0604020202020204"/>
              </a:rPr>
              <a:t>ο</a:t>
            </a:r>
            <a:r>
              <a:rPr sz="2400" b="1" spc="-155" dirty="0">
                <a:latin typeface="Arial" panose="020B0604020202020204"/>
                <a:cs typeface="Arial" panose="020B0604020202020204"/>
              </a:rPr>
              <a:t>λι</a:t>
            </a:r>
            <a:r>
              <a:rPr sz="2400" b="1" spc="-210" dirty="0">
                <a:latin typeface="Arial" panose="020B0604020202020204"/>
                <a:cs typeface="Arial" panose="020B0604020202020204"/>
              </a:rPr>
              <a:t>κ</a:t>
            </a:r>
            <a:r>
              <a:rPr sz="2400" b="1" spc="-220" dirty="0">
                <a:latin typeface="Arial" panose="020B0604020202020204"/>
                <a:cs typeface="Arial" panose="020B0604020202020204"/>
              </a:rPr>
              <a:t>ο</a:t>
            </a:r>
            <a:r>
              <a:rPr sz="2400" b="1" spc="-204" dirty="0">
                <a:latin typeface="Arial" panose="020B0604020202020204"/>
                <a:cs typeface="Arial" panose="020B0604020202020204"/>
              </a:rPr>
              <a:t>ύ</a:t>
            </a:r>
            <a:r>
              <a:rPr sz="2400" b="1" spc="-165" dirty="0">
                <a:latin typeface="Arial" panose="020B0604020202020204"/>
                <a:cs typeface="Arial" panose="020B0604020202020204"/>
              </a:rPr>
              <a:t>ς».</a:t>
            </a:r>
            <a:endParaRPr sz="2400" dirty="0">
              <a:latin typeface="Arial" panose="020B0604020202020204"/>
              <a:cs typeface="Arial" panose="020B0604020202020204"/>
            </a:endParaRPr>
          </a:p>
          <a:p>
            <a:pPr marL="297815" marR="3254375" indent="-273050">
              <a:lnSpc>
                <a:spcPct val="110000"/>
              </a:lnSpc>
              <a:buFont typeface="Segoe UI Symbol" panose="020B0502040204020203"/>
              <a:buChar char="⚫"/>
              <a:tabLst>
                <a:tab pos="297815" algn="l"/>
                <a:tab pos="298450" algn="l"/>
              </a:tabLst>
            </a:pPr>
            <a:r>
              <a:rPr sz="2400" b="1" spc="-220" dirty="0">
                <a:latin typeface="Arial" panose="020B0604020202020204"/>
                <a:cs typeface="Arial" panose="020B0604020202020204"/>
              </a:rPr>
              <a:t>Το</a:t>
            </a:r>
            <a:r>
              <a:rPr sz="2400" b="1" spc="-130" dirty="0">
                <a:latin typeface="Arial" panose="020B0604020202020204"/>
                <a:cs typeface="Arial" panose="020B0604020202020204"/>
              </a:rPr>
              <a:t> </a:t>
            </a:r>
            <a:r>
              <a:rPr sz="2400" b="1" spc="-204" dirty="0">
                <a:latin typeface="Arial" panose="020B0604020202020204"/>
                <a:cs typeface="Arial" panose="020B0604020202020204"/>
              </a:rPr>
              <a:t>1991</a:t>
            </a:r>
            <a:r>
              <a:rPr sz="2400" b="1" spc="-110" dirty="0">
                <a:latin typeface="Arial" panose="020B0604020202020204"/>
                <a:cs typeface="Arial" panose="020B0604020202020204"/>
              </a:rPr>
              <a:t> </a:t>
            </a:r>
            <a:r>
              <a:rPr sz="2400" b="1" spc="-190" dirty="0">
                <a:latin typeface="Arial" panose="020B0604020202020204"/>
                <a:cs typeface="Arial" panose="020B0604020202020204"/>
              </a:rPr>
              <a:t>δημοσιεύει</a:t>
            </a:r>
            <a:r>
              <a:rPr sz="2400" b="1" spc="-155" dirty="0">
                <a:latin typeface="Arial" panose="020B0604020202020204"/>
                <a:cs typeface="Arial" panose="020B0604020202020204"/>
              </a:rPr>
              <a:t> </a:t>
            </a:r>
            <a:r>
              <a:rPr sz="2400" b="1" spc="-180" dirty="0">
                <a:latin typeface="Arial" panose="020B0604020202020204"/>
                <a:cs typeface="Arial" panose="020B0604020202020204"/>
              </a:rPr>
              <a:t>μαζί</a:t>
            </a:r>
            <a:r>
              <a:rPr sz="2400" b="1" spc="-125" dirty="0">
                <a:latin typeface="Arial" panose="020B0604020202020204"/>
                <a:cs typeface="Arial" panose="020B0604020202020204"/>
              </a:rPr>
              <a:t> </a:t>
            </a:r>
            <a:r>
              <a:rPr sz="2400" b="1" spc="-195" dirty="0">
                <a:latin typeface="Arial" panose="020B0604020202020204"/>
                <a:cs typeface="Arial" panose="020B0604020202020204"/>
              </a:rPr>
              <a:t>με</a:t>
            </a:r>
            <a:r>
              <a:rPr sz="2400" b="1" spc="-120" dirty="0">
                <a:latin typeface="Arial" panose="020B0604020202020204"/>
                <a:cs typeface="Arial" panose="020B0604020202020204"/>
              </a:rPr>
              <a:t> </a:t>
            </a:r>
            <a:r>
              <a:rPr sz="2400" b="1" spc="-195" dirty="0">
                <a:latin typeface="Arial" panose="020B0604020202020204"/>
                <a:cs typeface="Arial" panose="020B0604020202020204"/>
              </a:rPr>
              <a:t>τον</a:t>
            </a:r>
            <a:r>
              <a:rPr sz="2400" b="1" spc="-95" dirty="0">
                <a:latin typeface="Arial" panose="020B0604020202020204"/>
                <a:cs typeface="Arial" panose="020B0604020202020204"/>
              </a:rPr>
              <a:t> </a:t>
            </a:r>
            <a:r>
              <a:rPr sz="2400" b="1" spc="-195" dirty="0">
                <a:latin typeface="Arial" panose="020B0604020202020204"/>
                <a:cs typeface="Arial" panose="020B0604020202020204"/>
              </a:rPr>
              <a:t>Steve</a:t>
            </a:r>
            <a:r>
              <a:rPr sz="2400" b="1" spc="-105" dirty="0">
                <a:latin typeface="Arial" panose="020B0604020202020204"/>
                <a:cs typeface="Arial" panose="020B0604020202020204"/>
              </a:rPr>
              <a:t> </a:t>
            </a:r>
            <a:r>
              <a:rPr sz="2400" b="1" spc="-170" dirty="0">
                <a:latin typeface="Arial" panose="020B0604020202020204"/>
                <a:cs typeface="Arial" panose="020B0604020202020204"/>
              </a:rPr>
              <a:t>Rollnick, </a:t>
            </a:r>
            <a:r>
              <a:rPr sz="2400" b="1" spc="-165" dirty="0">
                <a:latin typeface="Arial" panose="020B0604020202020204"/>
                <a:cs typeface="Arial" panose="020B0604020202020204"/>
              </a:rPr>
              <a:t> </a:t>
            </a:r>
            <a:r>
              <a:rPr sz="2400" b="1" spc="-210" dirty="0">
                <a:latin typeface="Arial" panose="020B0604020202020204"/>
                <a:cs typeface="Arial" panose="020B0604020202020204"/>
              </a:rPr>
              <a:t>καθηγητή</a:t>
            </a:r>
            <a:r>
              <a:rPr sz="2400" b="1" spc="-130" dirty="0">
                <a:latin typeface="Arial" panose="020B0604020202020204"/>
                <a:cs typeface="Arial" panose="020B0604020202020204"/>
              </a:rPr>
              <a:t> </a:t>
            </a:r>
            <a:r>
              <a:rPr sz="2400" b="1" spc="-210" dirty="0">
                <a:latin typeface="Arial" panose="020B0604020202020204"/>
                <a:cs typeface="Arial" panose="020B0604020202020204"/>
              </a:rPr>
              <a:t>ψυχολογίας</a:t>
            </a:r>
            <a:r>
              <a:rPr sz="2400" b="1" spc="-120" dirty="0">
                <a:latin typeface="Arial" panose="020B0604020202020204"/>
                <a:cs typeface="Arial" panose="020B0604020202020204"/>
              </a:rPr>
              <a:t> </a:t>
            </a:r>
            <a:r>
              <a:rPr sz="2400" b="1" spc="-215" dirty="0">
                <a:latin typeface="Arial" panose="020B0604020202020204"/>
                <a:cs typeface="Arial" panose="020B0604020202020204"/>
              </a:rPr>
              <a:t>στο</a:t>
            </a:r>
            <a:r>
              <a:rPr sz="2400" b="1" spc="-100" dirty="0">
                <a:latin typeface="Arial" panose="020B0604020202020204"/>
                <a:cs typeface="Arial" panose="020B0604020202020204"/>
              </a:rPr>
              <a:t> </a:t>
            </a:r>
            <a:r>
              <a:rPr sz="2400" b="1" spc="-220" dirty="0">
                <a:latin typeface="Arial" panose="020B0604020202020204"/>
                <a:cs typeface="Arial" panose="020B0604020202020204"/>
              </a:rPr>
              <a:t>Τμήμα</a:t>
            </a:r>
            <a:r>
              <a:rPr sz="2400" b="1" spc="-130" dirty="0">
                <a:latin typeface="Arial" panose="020B0604020202020204"/>
                <a:cs typeface="Arial" panose="020B0604020202020204"/>
              </a:rPr>
              <a:t> </a:t>
            </a:r>
            <a:r>
              <a:rPr sz="2400" b="1" spc="-190" dirty="0">
                <a:latin typeface="Arial" panose="020B0604020202020204"/>
                <a:cs typeface="Arial" panose="020B0604020202020204"/>
              </a:rPr>
              <a:t>Γενικής</a:t>
            </a:r>
            <a:r>
              <a:rPr sz="2400" b="1" spc="-120" dirty="0">
                <a:latin typeface="Arial" panose="020B0604020202020204"/>
                <a:cs typeface="Arial" panose="020B0604020202020204"/>
              </a:rPr>
              <a:t> </a:t>
            </a:r>
            <a:r>
              <a:rPr sz="2400" b="1" spc="-185" dirty="0">
                <a:latin typeface="Arial" panose="020B0604020202020204"/>
                <a:cs typeface="Arial" panose="020B0604020202020204"/>
              </a:rPr>
              <a:t>Ιατρικής </a:t>
            </a:r>
            <a:r>
              <a:rPr sz="2400" b="1" spc="-540" dirty="0">
                <a:latin typeface="Arial" panose="020B0604020202020204"/>
                <a:cs typeface="Arial" panose="020B0604020202020204"/>
              </a:rPr>
              <a:t> </a:t>
            </a:r>
            <a:r>
              <a:rPr sz="2400" b="1" spc="-195" dirty="0">
                <a:latin typeface="Arial" panose="020B0604020202020204"/>
                <a:cs typeface="Arial" panose="020B0604020202020204"/>
              </a:rPr>
              <a:t>το</a:t>
            </a:r>
            <a:r>
              <a:rPr sz="2400" b="1" spc="-210" dirty="0">
                <a:latin typeface="Arial" panose="020B0604020202020204"/>
                <a:cs typeface="Arial" panose="020B0604020202020204"/>
              </a:rPr>
              <a:t>υ</a:t>
            </a:r>
            <a:r>
              <a:rPr sz="2400" b="1" spc="-135" dirty="0">
                <a:latin typeface="Arial" panose="020B0604020202020204"/>
                <a:cs typeface="Arial" panose="020B0604020202020204"/>
              </a:rPr>
              <a:t> </a:t>
            </a:r>
            <a:r>
              <a:rPr sz="2400" b="1" spc="-245" dirty="0">
                <a:latin typeface="Arial" panose="020B0604020202020204"/>
                <a:cs typeface="Arial" panose="020B0604020202020204"/>
              </a:rPr>
              <a:t>πα</a:t>
            </a:r>
            <a:r>
              <a:rPr sz="2400" b="1" spc="-210" dirty="0">
                <a:latin typeface="Arial" panose="020B0604020202020204"/>
                <a:cs typeface="Arial" panose="020B0604020202020204"/>
              </a:rPr>
              <a:t>ν</a:t>
            </a:r>
            <a:r>
              <a:rPr sz="2400" b="1" spc="-195" dirty="0">
                <a:latin typeface="Arial" panose="020B0604020202020204"/>
                <a:cs typeface="Arial" panose="020B0604020202020204"/>
              </a:rPr>
              <a:t>επιστημίο</a:t>
            </a:r>
            <a:r>
              <a:rPr sz="2400" b="1" spc="-210" dirty="0">
                <a:latin typeface="Arial" panose="020B0604020202020204"/>
                <a:cs typeface="Arial" panose="020B0604020202020204"/>
              </a:rPr>
              <a:t>υ</a:t>
            </a:r>
            <a:r>
              <a:rPr sz="2400" b="1" spc="-145" dirty="0">
                <a:latin typeface="Arial" panose="020B0604020202020204"/>
                <a:cs typeface="Arial" panose="020B0604020202020204"/>
              </a:rPr>
              <a:t> </a:t>
            </a:r>
            <a:r>
              <a:rPr sz="2400" b="1" spc="-229" dirty="0">
                <a:latin typeface="Arial" panose="020B0604020202020204"/>
                <a:cs typeface="Arial" panose="020B0604020202020204"/>
              </a:rPr>
              <a:t>Ca</a:t>
            </a:r>
            <a:r>
              <a:rPr sz="2400" b="1" spc="-150" dirty="0">
                <a:latin typeface="Arial" panose="020B0604020202020204"/>
                <a:cs typeface="Arial" panose="020B0604020202020204"/>
              </a:rPr>
              <a:t>r</a:t>
            </a:r>
            <a:r>
              <a:rPr sz="2400" b="1" spc="-140" dirty="0">
                <a:latin typeface="Arial" panose="020B0604020202020204"/>
                <a:cs typeface="Arial" panose="020B0604020202020204"/>
              </a:rPr>
              <a:t>diff</a:t>
            </a:r>
            <a:r>
              <a:rPr sz="2400" b="1" spc="-114" dirty="0">
                <a:latin typeface="Arial" panose="020B0604020202020204"/>
                <a:cs typeface="Arial" panose="020B0604020202020204"/>
              </a:rPr>
              <a:t> </a:t>
            </a:r>
            <a:r>
              <a:rPr sz="2400" b="1" spc="-195" dirty="0">
                <a:latin typeface="Arial" panose="020B0604020202020204"/>
                <a:cs typeface="Arial" panose="020B0604020202020204"/>
              </a:rPr>
              <a:t>τη</a:t>
            </a:r>
            <a:r>
              <a:rPr sz="2400" b="1" spc="-185" dirty="0">
                <a:latin typeface="Arial" panose="020B0604020202020204"/>
                <a:cs typeface="Arial" panose="020B0604020202020204"/>
              </a:rPr>
              <a:t>ς</a:t>
            </a:r>
            <a:r>
              <a:rPr sz="2400" b="1" spc="-114" dirty="0">
                <a:latin typeface="Arial" panose="020B0604020202020204"/>
                <a:cs typeface="Arial" panose="020B0604020202020204"/>
              </a:rPr>
              <a:t> </a:t>
            </a:r>
            <a:r>
              <a:rPr sz="2400" b="1" spc="-285" dirty="0">
                <a:latin typeface="Arial" panose="020B0604020202020204"/>
                <a:cs typeface="Arial" panose="020B0604020202020204"/>
              </a:rPr>
              <a:t>Ο</a:t>
            </a:r>
            <a:r>
              <a:rPr sz="2400" b="1" spc="-210" dirty="0">
                <a:latin typeface="Arial" panose="020B0604020202020204"/>
                <a:cs typeface="Arial" panose="020B0604020202020204"/>
              </a:rPr>
              <a:t>υ</a:t>
            </a:r>
            <a:r>
              <a:rPr sz="2400" b="1" spc="-220" dirty="0">
                <a:latin typeface="Arial" panose="020B0604020202020204"/>
                <a:cs typeface="Arial" panose="020B0604020202020204"/>
              </a:rPr>
              <a:t>α</a:t>
            </a:r>
            <a:r>
              <a:rPr sz="2400" b="1" spc="-210" dirty="0">
                <a:latin typeface="Arial" panose="020B0604020202020204"/>
                <a:cs typeface="Arial" panose="020B0604020202020204"/>
              </a:rPr>
              <a:t>λ</a:t>
            </a:r>
            <a:r>
              <a:rPr sz="2400" b="1" spc="-155" dirty="0">
                <a:latin typeface="Arial" panose="020B0604020202020204"/>
                <a:cs typeface="Arial" panose="020B0604020202020204"/>
              </a:rPr>
              <a:t>λί</a:t>
            </a:r>
            <a:r>
              <a:rPr sz="2400" b="1" spc="-229" dirty="0">
                <a:latin typeface="Arial" panose="020B0604020202020204"/>
                <a:cs typeface="Arial" panose="020B0604020202020204"/>
              </a:rPr>
              <a:t>α</a:t>
            </a:r>
            <a:r>
              <a:rPr sz="2400" b="1" spc="-190" dirty="0">
                <a:latin typeface="Arial" panose="020B0604020202020204"/>
                <a:cs typeface="Arial" panose="020B0604020202020204"/>
              </a:rPr>
              <a:t>ς</a:t>
            </a:r>
            <a:r>
              <a:rPr sz="2400" b="1" spc="-100" dirty="0">
                <a:latin typeface="Arial" panose="020B0604020202020204"/>
                <a:cs typeface="Arial" panose="020B0604020202020204"/>
              </a:rPr>
              <a:t>,</a:t>
            </a:r>
            <a:endParaRPr sz="2400" dirty="0">
              <a:latin typeface="Arial" panose="020B0604020202020204"/>
              <a:cs typeface="Arial" panose="020B0604020202020204"/>
            </a:endParaRPr>
          </a:p>
          <a:p>
            <a:pPr marL="297815">
              <a:spcBef>
                <a:spcPts val="240"/>
              </a:spcBef>
            </a:pPr>
            <a:r>
              <a:rPr sz="2400" b="1" spc="-195" dirty="0">
                <a:latin typeface="Arial" panose="020B0604020202020204"/>
                <a:cs typeface="Arial" panose="020B0604020202020204"/>
              </a:rPr>
              <a:t>το</a:t>
            </a:r>
            <a:r>
              <a:rPr sz="2400" b="1" spc="-125" dirty="0">
                <a:latin typeface="Arial" panose="020B0604020202020204"/>
                <a:cs typeface="Arial" panose="020B0604020202020204"/>
              </a:rPr>
              <a:t> </a:t>
            </a:r>
            <a:r>
              <a:rPr sz="2400" b="1" spc="-210" dirty="0">
                <a:latin typeface="Arial" panose="020B0604020202020204"/>
                <a:cs typeface="Arial" panose="020B0604020202020204"/>
              </a:rPr>
              <a:t>κλασσικό</a:t>
            </a:r>
            <a:r>
              <a:rPr sz="2400" b="1" spc="-114" dirty="0">
                <a:latin typeface="Arial" panose="020B0604020202020204"/>
                <a:cs typeface="Arial" panose="020B0604020202020204"/>
              </a:rPr>
              <a:t> </a:t>
            </a:r>
            <a:r>
              <a:rPr sz="2400" b="1" spc="-204" dirty="0">
                <a:latin typeface="Arial" panose="020B0604020202020204"/>
                <a:cs typeface="Arial" panose="020B0604020202020204"/>
              </a:rPr>
              <a:t>πλέον</a:t>
            </a:r>
            <a:r>
              <a:rPr sz="2400" b="1" spc="-130" dirty="0">
                <a:latin typeface="Arial" panose="020B0604020202020204"/>
                <a:cs typeface="Arial" panose="020B0604020202020204"/>
              </a:rPr>
              <a:t> </a:t>
            </a:r>
            <a:r>
              <a:rPr sz="2400" b="1" spc="-195" dirty="0">
                <a:latin typeface="Arial" panose="020B0604020202020204"/>
                <a:cs typeface="Arial" panose="020B0604020202020204"/>
              </a:rPr>
              <a:t>έργο</a:t>
            </a:r>
            <a:r>
              <a:rPr sz="2400" b="1" spc="-110" dirty="0">
                <a:latin typeface="Arial" panose="020B0604020202020204"/>
                <a:cs typeface="Arial" panose="020B0604020202020204"/>
              </a:rPr>
              <a:t> </a:t>
            </a:r>
            <a:r>
              <a:rPr sz="2400" b="1" spc="-180" dirty="0">
                <a:solidFill>
                  <a:srgbClr val="FF0000"/>
                </a:solidFill>
                <a:latin typeface="Arial" panose="020B0604020202020204"/>
                <a:cs typeface="Arial" panose="020B0604020202020204"/>
              </a:rPr>
              <a:t>«Motivational</a:t>
            </a:r>
            <a:r>
              <a:rPr sz="2400" b="1" spc="-155" dirty="0">
                <a:solidFill>
                  <a:srgbClr val="FF0000"/>
                </a:solidFill>
                <a:latin typeface="Arial" panose="020B0604020202020204"/>
                <a:cs typeface="Arial" panose="020B0604020202020204"/>
              </a:rPr>
              <a:t> </a:t>
            </a:r>
            <a:r>
              <a:rPr sz="2400" b="1" spc="-175" dirty="0">
                <a:solidFill>
                  <a:srgbClr val="FF0000"/>
                </a:solidFill>
                <a:latin typeface="Arial" panose="020B0604020202020204"/>
                <a:cs typeface="Arial" panose="020B0604020202020204"/>
              </a:rPr>
              <a:t>Interviewing:</a:t>
            </a:r>
            <a:endParaRPr sz="2400" dirty="0">
              <a:solidFill>
                <a:srgbClr val="FF0000"/>
              </a:solidFill>
              <a:latin typeface="Arial" panose="020B0604020202020204"/>
              <a:cs typeface="Arial" panose="020B0604020202020204"/>
            </a:endParaRPr>
          </a:p>
          <a:p>
            <a:pPr marL="297815">
              <a:spcBef>
                <a:spcPts val="240"/>
              </a:spcBef>
            </a:pPr>
            <a:r>
              <a:rPr sz="2400" b="1" spc="-190" dirty="0">
                <a:solidFill>
                  <a:srgbClr val="FF0000"/>
                </a:solidFill>
                <a:latin typeface="Arial" panose="020B0604020202020204"/>
                <a:cs typeface="Arial" panose="020B0604020202020204"/>
              </a:rPr>
              <a:t>Preparing</a:t>
            </a:r>
            <a:r>
              <a:rPr sz="2400" b="1" spc="-130" dirty="0">
                <a:solidFill>
                  <a:srgbClr val="FF0000"/>
                </a:solidFill>
                <a:latin typeface="Arial" panose="020B0604020202020204"/>
                <a:cs typeface="Arial" panose="020B0604020202020204"/>
              </a:rPr>
              <a:t> </a:t>
            </a:r>
            <a:r>
              <a:rPr sz="2400" b="1" spc="-195" dirty="0">
                <a:solidFill>
                  <a:srgbClr val="FF0000"/>
                </a:solidFill>
                <a:latin typeface="Arial" panose="020B0604020202020204"/>
                <a:cs typeface="Arial" panose="020B0604020202020204"/>
              </a:rPr>
              <a:t>people</a:t>
            </a:r>
            <a:r>
              <a:rPr sz="2400" b="1" spc="-130" dirty="0">
                <a:solidFill>
                  <a:srgbClr val="FF0000"/>
                </a:solidFill>
                <a:latin typeface="Arial" panose="020B0604020202020204"/>
                <a:cs typeface="Arial" panose="020B0604020202020204"/>
              </a:rPr>
              <a:t> </a:t>
            </a:r>
            <a:r>
              <a:rPr sz="2400" b="1" spc="-170" dirty="0">
                <a:solidFill>
                  <a:srgbClr val="FF0000"/>
                </a:solidFill>
                <a:latin typeface="Arial" panose="020B0604020202020204"/>
                <a:cs typeface="Arial" panose="020B0604020202020204"/>
              </a:rPr>
              <a:t>to</a:t>
            </a:r>
            <a:r>
              <a:rPr sz="2400" b="1" spc="-100" dirty="0">
                <a:solidFill>
                  <a:srgbClr val="FF0000"/>
                </a:solidFill>
                <a:latin typeface="Arial" panose="020B0604020202020204"/>
                <a:cs typeface="Arial" panose="020B0604020202020204"/>
              </a:rPr>
              <a:t> </a:t>
            </a:r>
            <a:r>
              <a:rPr sz="2400" b="1" spc="-215" dirty="0">
                <a:solidFill>
                  <a:srgbClr val="FF0000"/>
                </a:solidFill>
                <a:latin typeface="Arial" panose="020B0604020202020204"/>
                <a:cs typeface="Arial" panose="020B0604020202020204"/>
              </a:rPr>
              <a:t>change</a:t>
            </a:r>
            <a:r>
              <a:rPr sz="2400" b="1" spc="-135" dirty="0">
                <a:solidFill>
                  <a:srgbClr val="FF0000"/>
                </a:solidFill>
                <a:latin typeface="Arial" panose="020B0604020202020204"/>
                <a:cs typeface="Arial" panose="020B0604020202020204"/>
              </a:rPr>
              <a:t> </a:t>
            </a:r>
            <a:r>
              <a:rPr sz="2400" b="1" spc="-180" dirty="0">
                <a:solidFill>
                  <a:srgbClr val="FF0000"/>
                </a:solidFill>
                <a:latin typeface="Arial" panose="020B0604020202020204"/>
                <a:cs typeface="Arial" panose="020B0604020202020204"/>
              </a:rPr>
              <a:t>addictive</a:t>
            </a:r>
            <a:r>
              <a:rPr sz="2400" b="1" spc="-125" dirty="0">
                <a:solidFill>
                  <a:srgbClr val="FF0000"/>
                </a:solidFill>
                <a:latin typeface="Arial" panose="020B0604020202020204"/>
                <a:cs typeface="Arial" panose="020B0604020202020204"/>
              </a:rPr>
              <a:t> </a:t>
            </a:r>
            <a:r>
              <a:rPr sz="2400" b="1" spc="-190" dirty="0">
                <a:solidFill>
                  <a:srgbClr val="FF0000"/>
                </a:solidFill>
                <a:latin typeface="Arial" panose="020B0604020202020204"/>
                <a:cs typeface="Arial" panose="020B0604020202020204"/>
              </a:rPr>
              <a:t>behavior”</a:t>
            </a:r>
            <a:endParaRPr sz="2400" dirty="0">
              <a:solidFill>
                <a:srgbClr val="FF0000"/>
              </a:solidFill>
              <a:latin typeface="Arial" panose="020B0604020202020204"/>
              <a:cs typeface="Arial" panose="020B0604020202020204"/>
            </a:endParaRPr>
          </a:p>
          <a:p>
            <a:pPr marL="297815" indent="-273050">
              <a:spcBef>
                <a:spcPts val="205"/>
              </a:spcBef>
              <a:buFont typeface="Segoe UI Symbol" panose="020B0502040204020203"/>
              <a:buChar char="⚫"/>
              <a:tabLst>
                <a:tab pos="297815" algn="l"/>
                <a:tab pos="298450" algn="l"/>
              </a:tabLst>
            </a:pPr>
            <a:r>
              <a:rPr sz="2800" b="1" spc="-225" dirty="0">
                <a:latin typeface="Arial" panose="020B0604020202020204"/>
                <a:cs typeface="Arial" panose="020B0604020202020204"/>
              </a:rPr>
              <a:t>Ευρ</a:t>
            </a:r>
            <a:r>
              <a:rPr sz="2800" b="1" spc="-204" dirty="0">
                <a:latin typeface="Arial" panose="020B0604020202020204"/>
                <a:cs typeface="Arial" panose="020B0604020202020204"/>
              </a:rPr>
              <a:t>ύ</a:t>
            </a:r>
            <a:r>
              <a:rPr sz="2800" b="1" spc="-185" dirty="0">
                <a:latin typeface="Arial" panose="020B0604020202020204"/>
                <a:cs typeface="Arial" panose="020B0604020202020204"/>
              </a:rPr>
              <a:t>τατ</a:t>
            </a:r>
            <a:r>
              <a:rPr sz="2800" b="1" spc="-220" dirty="0">
                <a:latin typeface="Arial" panose="020B0604020202020204"/>
                <a:cs typeface="Arial" panose="020B0604020202020204"/>
              </a:rPr>
              <a:t>η</a:t>
            </a:r>
            <a:r>
              <a:rPr sz="2800" b="1" spc="-140" dirty="0">
                <a:latin typeface="Arial" panose="020B0604020202020204"/>
                <a:cs typeface="Arial" panose="020B0604020202020204"/>
              </a:rPr>
              <a:t> </a:t>
            </a:r>
            <a:r>
              <a:rPr sz="2800" b="1" spc="-225" dirty="0">
                <a:latin typeface="Arial" panose="020B0604020202020204"/>
                <a:cs typeface="Arial" panose="020B0604020202020204"/>
              </a:rPr>
              <a:t>εφαρ</a:t>
            </a:r>
            <a:r>
              <a:rPr sz="2800" b="1" spc="-220" dirty="0">
                <a:latin typeface="Arial" panose="020B0604020202020204"/>
                <a:cs typeface="Arial" panose="020B0604020202020204"/>
              </a:rPr>
              <a:t>μ</a:t>
            </a:r>
            <a:r>
              <a:rPr sz="2800" b="1" spc="-215" dirty="0">
                <a:latin typeface="Arial" panose="020B0604020202020204"/>
                <a:cs typeface="Arial" panose="020B0604020202020204"/>
              </a:rPr>
              <a:t>ογή</a:t>
            </a:r>
            <a:r>
              <a:rPr sz="2800" b="1" spc="-135" dirty="0">
                <a:latin typeface="Arial" panose="020B0604020202020204"/>
                <a:cs typeface="Arial" panose="020B0604020202020204"/>
              </a:rPr>
              <a:t> </a:t>
            </a:r>
            <a:r>
              <a:rPr sz="2800" b="1" spc="-250" dirty="0">
                <a:latin typeface="Arial" panose="020B0604020202020204"/>
                <a:cs typeface="Arial" panose="020B0604020202020204"/>
              </a:rPr>
              <a:t>σ</a:t>
            </a:r>
            <a:r>
              <a:rPr sz="2800" b="1" spc="-170" dirty="0">
                <a:latin typeface="Arial" panose="020B0604020202020204"/>
                <a:cs typeface="Arial" panose="020B0604020202020204"/>
              </a:rPr>
              <a:t>ε</a:t>
            </a:r>
            <a:r>
              <a:rPr sz="2800" b="1" spc="-110" dirty="0">
                <a:latin typeface="Arial" panose="020B0604020202020204"/>
                <a:cs typeface="Arial" panose="020B0604020202020204"/>
              </a:rPr>
              <a:t> </a:t>
            </a:r>
            <a:r>
              <a:rPr sz="2800" b="1" spc="-225" dirty="0">
                <a:latin typeface="Arial" panose="020B0604020202020204"/>
                <a:cs typeface="Arial" panose="020B0604020202020204"/>
              </a:rPr>
              <a:t>πολλαπλά</a:t>
            </a:r>
            <a:r>
              <a:rPr sz="2800" b="1" spc="-130" dirty="0">
                <a:latin typeface="Arial" panose="020B0604020202020204"/>
                <a:cs typeface="Arial" panose="020B0604020202020204"/>
              </a:rPr>
              <a:t> </a:t>
            </a:r>
            <a:r>
              <a:rPr sz="2800" b="1" spc="-200" dirty="0">
                <a:latin typeface="Arial" panose="020B0604020202020204"/>
                <a:cs typeface="Arial" panose="020B0604020202020204"/>
              </a:rPr>
              <a:t>πεδία</a:t>
            </a:r>
            <a:r>
              <a:rPr sz="2800" b="1" spc="-114" dirty="0">
                <a:latin typeface="Arial" panose="020B0604020202020204"/>
                <a:cs typeface="Arial" panose="020B0604020202020204"/>
              </a:rPr>
              <a:t> </a:t>
            </a:r>
            <a:r>
              <a:rPr sz="2800" b="1" spc="-185" dirty="0">
                <a:latin typeface="Arial" panose="020B0604020202020204"/>
                <a:cs typeface="Arial" panose="020B0604020202020204"/>
              </a:rPr>
              <a:t>υγεία</a:t>
            </a:r>
            <a:r>
              <a:rPr sz="2800" b="1" spc="-190" dirty="0">
                <a:latin typeface="Arial" panose="020B0604020202020204"/>
                <a:cs typeface="Arial" panose="020B0604020202020204"/>
              </a:rPr>
              <a:t>ς</a:t>
            </a:r>
            <a:r>
              <a:rPr sz="2800" b="1" spc="-125" dirty="0">
                <a:latin typeface="Arial" panose="020B0604020202020204"/>
                <a:cs typeface="Arial" panose="020B0604020202020204"/>
              </a:rPr>
              <a:t> </a:t>
            </a:r>
            <a:r>
              <a:rPr sz="2800" b="1" spc="-100" dirty="0">
                <a:latin typeface="Arial" panose="020B0604020202020204"/>
                <a:cs typeface="Arial" panose="020B0604020202020204"/>
              </a:rPr>
              <a:t>,</a:t>
            </a:r>
            <a:r>
              <a:rPr sz="2800" b="1" spc="-114" dirty="0">
                <a:latin typeface="Arial" panose="020B0604020202020204"/>
                <a:cs typeface="Arial" panose="020B0604020202020204"/>
              </a:rPr>
              <a:t> </a:t>
            </a:r>
            <a:r>
              <a:rPr sz="2800" b="1" spc="-225" dirty="0">
                <a:latin typeface="Arial" panose="020B0604020202020204"/>
                <a:cs typeface="Arial" panose="020B0604020202020204"/>
              </a:rPr>
              <a:t>εντυπω</a:t>
            </a:r>
            <a:r>
              <a:rPr sz="2800" b="1" spc="-240" dirty="0">
                <a:latin typeface="Arial" panose="020B0604020202020204"/>
                <a:cs typeface="Arial" panose="020B0604020202020204"/>
              </a:rPr>
              <a:t>σ</a:t>
            </a:r>
            <a:r>
              <a:rPr sz="2800" b="1" spc="-165" dirty="0">
                <a:latin typeface="Arial" panose="020B0604020202020204"/>
                <a:cs typeface="Arial" panose="020B0604020202020204"/>
              </a:rPr>
              <a:t>ια</a:t>
            </a:r>
            <a:r>
              <a:rPr sz="2800" b="1" spc="-210" dirty="0">
                <a:latin typeface="Arial" panose="020B0604020202020204"/>
                <a:cs typeface="Arial" panose="020B0604020202020204"/>
              </a:rPr>
              <a:t>κ</a:t>
            </a:r>
            <a:r>
              <a:rPr sz="2800" b="1" spc="-204" dirty="0">
                <a:latin typeface="Arial" panose="020B0604020202020204"/>
                <a:cs typeface="Arial" panose="020B0604020202020204"/>
              </a:rPr>
              <a:t>ός</a:t>
            </a:r>
            <a:endParaRPr sz="2800" dirty="0">
              <a:latin typeface="Arial" panose="020B0604020202020204"/>
              <a:cs typeface="Arial" panose="020B0604020202020204"/>
            </a:endParaRPr>
          </a:p>
          <a:p>
            <a:pPr marL="297815" marR="1650365">
              <a:lnSpc>
                <a:spcPct val="110000"/>
              </a:lnSpc>
            </a:pPr>
            <a:r>
              <a:rPr sz="2800" b="1" spc="-204" dirty="0">
                <a:latin typeface="Arial" panose="020B0604020202020204"/>
                <a:cs typeface="Arial" panose="020B0604020202020204"/>
              </a:rPr>
              <a:t>όγκος</a:t>
            </a:r>
            <a:r>
              <a:rPr sz="2800" b="1" spc="-135" dirty="0">
                <a:latin typeface="Arial" panose="020B0604020202020204"/>
                <a:cs typeface="Arial" panose="020B0604020202020204"/>
              </a:rPr>
              <a:t> </a:t>
            </a:r>
            <a:r>
              <a:rPr sz="2800" b="1" spc="-220" dirty="0">
                <a:latin typeface="Arial" panose="020B0604020202020204"/>
                <a:cs typeface="Arial" panose="020B0604020202020204"/>
              </a:rPr>
              <a:t>εκδόσεων</a:t>
            </a:r>
            <a:r>
              <a:rPr sz="2800" b="1" spc="-125" dirty="0">
                <a:latin typeface="Arial" panose="020B0604020202020204"/>
                <a:cs typeface="Arial" panose="020B0604020202020204"/>
              </a:rPr>
              <a:t> </a:t>
            </a:r>
            <a:r>
              <a:rPr sz="2800" b="1" spc="-180" dirty="0">
                <a:latin typeface="Arial" panose="020B0604020202020204"/>
                <a:cs typeface="Arial" panose="020B0604020202020204"/>
              </a:rPr>
              <a:t>και</a:t>
            </a:r>
            <a:r>
              <a:rPr sz="2800" b="1" spc="-120" dirty="0">
                <a:latin typeface="Arial" panose="020B0604020202020204"/>
                <a:cs typeface="Arial" panose="020B0604020202020204"/>
              </a:rPr>
              <a:t> </a:t>
            </a:r>
            <a:r>
              <a:rPr sz="2800" b="1" spc="-204" dirty="0">
                <a:latin typeface="Arial" panose="020B0604020202020204"/>
                <a:cs typeface="Arial" panose="020B0604020202020204"/>
              </a:rPr>
              <a:t>δημοσιεύσεων,</a:t>
            </a:r>
            <a:r>
              <a:rPr sz="2800" b="1" spc="-155" dirty="0">
                <a:latin typeface="Arial" panose="020B0604020202020204"/>
                <a:cs typeface="Arial" panose="020B0604020202020204"/>
              </a:rPr>
              <a:t> </a:t>
            </a:r>
            <a:r>
              <a:rPr sz="2800" b="1" spc="-240" dirty="0">
                <a:latin typeface="Arial" panose="020B0604020202020204"/>
                <a:cs typeface="Arial" panose="020B0604020202020204"/>
              </a:rPr>
              <a:t>από</a:t>
            </a:r>
            <a:r>
              <a:rPr sz="2800" b="1" spc="-125" dirty="0">
                <a:latin typeface="Arial" panose="020B0604020202020204"/>
                <a:cs typeface="Arial" panose="020B0604020202020204"/>
              </a:rPr>
              <a:t> </a:t>
            </a:r>
            <a:r>
              <a:rPr sz="2800" b="1" spc="-155" dirty="0">
                <a:latin typeface="Arial" panose="020B0604020202020204"/>
                <a:cs typeface="Arial" panose="020B0604020202020204"/>
              </a:rPr>
              <a:t>τις</a:t>
            </a:r>
            <a:r>
              <a:rPr sz="2800" b="1" spc="-120" dirty="0">
                <a:latin typeface="Arial" panose="020B0604020202020204"/>
                <a:cs typeface="Arial" panose="020B0604020202020204"/>
              </a:rPr>
              <a:t> </a:t>
            </a:r>
            <a:r>
              <a:rPr sz="2800" b="1" spc="-204" dirty="0">
                <a:latin typeface="Arial" panose="020B0604020202020204"/>
                <a:cs typeface="Arial" panose="020B0604020202020204"/>
              </a:rPr>
              <a:t>πλέον</a:t>
            </a:r>
            <a:r>
              <a:rPr sz="2800" b="1" spc="-120" dirty="0">
                <a:latin typeface="Arial" panose="020B0604020202020204"/>
                <a:cs typeface="Arial" panose="020B0604020202020204"/>
              </a:rPr>
              <a:t> </a:t>
            </a:r>
            <a:r>
              <a:rPr sz="2800" b="1" spc="-195" dirty="0">
                <a:latin typeface="Arial" panose="020B0604020202020204"/>
                <a:cs typeface="Arial" panose="020B0604020202020204"/>
              </a:rPr>
              <a:t>τεκμηριωμένες </a:t>
            </a:r>
            <a:r>
              <a:rPr sz="2800" b="1" spc="-540" dirty="0">
                <a:latin typeface="Arial" panose="020B0604020202020204"/>
                <a:cs typeface="Arial" panose="020B0604020202020204"/>
              </a:rPr>
              <a:t> </a:t>
            </a:r>
            <a:r>
              <a:rPr sz="2800" b="1" spc="-195" dirty="0">
                <a:latin typeface="Arial" panose="020B0604020202020204"/>
                <a:cs typeface="Arial" panose="020B0604020202020204"/>
              </a:rPr>
              <a:t>μεθ</a:t>
            </a:r>
            <a:r>
              <a:rPr sz="2800" b="1" spc="-215" dirty="0">
                <a:latin typeface="Arial" panose="020B0604020202020204"/>
                <a:cs typeface="Arial" panose="020B0604020202020204"/>
              </a:rPr>
              <a:t>ό</a:t>
            </a:r>
            <a:r>
              <a:rPr sz="2800" b="1" spc="-225" dirty="0">
                <a:latin typeface="Arial" panose="020B0604020202020204"/>
                <a:cs typeface="Arial" panose="020B0604020202020204"/>
              </a:rPr>
              <a:t>δο</a:t>
            </a:r>
            <a:r>
              <a:rPr sz="2800" b="1" spc="-204" dirty="0">
                <a:latin typeface="Arial" panose="020B0604020202020204"/>
                <a:cs typeface="Arial" panose="020B0604020202020204"/>
              </a:rPr>
              <a:t>υ</a:t>
            </a:r>
            <a:r>
              <a:rPr sz="2800" b="1" spc="-190" dirty="0">
                <a:latin typeface="Arial" panose="020B0604020202020204"/>
                <a:cs typeface="Arial" panose="020B0604020202020204"/>
              </a:rPr>
              <a:t>ς</a:t>
            </a:r>
            <a:r>
              <a:rPr sz="2800" b="1" spc="-160" dirty="0">
                <a:latin typeface="Arial" panose="020B0604020202020204"/>
                <a:cs typeface="Arial" panose="020B0604020202020204"/>
              </a:rPr>
              <a:t> </a:t>
            </a:r>
            <a:r>
              <a:rPr sz="2800" b="1" spc="-195" dirty="0">
                <a:latin typeface="Arial" panose="020B0604020202020204"/>
                <a:cs typeface="Arial" panose="020B0604020202020204"/>
              </a:rPr>
              <a:t>ερε</a:t>
            </a:r>
            <a:r>
              <a:rPr sz="2800" b="1" spc="-204" dirty="0">
                <a:latin typeface="Arial" panose="020B0604020202020204"/>
                <a:cs typeface="Arial" panose="020B0604020202020204"/>
              </a:rPr>
              <a:t>υ</a:t>
            </a:r>
            <a:r>
              <a:rPr sz="2800" b="1" spc="-180" dirty="0">
                <a:latin typeface="Arial" panose="020B0604020202020204"/>
                <a:cs typeface="Arial" panose="020B0604020202020204"/>
              </a:rPr>
              <a:t>νητικ</a:t>
            </a:r>
            <a:r>
              <a:rPr sz="2800" b="1" spc="-229" dirty="0">
                <a:latin typeface="Arial" panose="020B0604020202020204"/>
                <a:cs typeface="Arial" panose="020B0604020202020204"/>
              </a:rPr>
              <a:t>ά</a:t>
            </a:r>
            <a:r>
              <a:rPr sz="2800" b="1" spc="-100" dirty="0">
                <a:latin typeface="Arial" panose="020B0604020202020204"/>
                <a:cs typeface="Arial" panose="020B0604020202020204"/>
              </a:rPr>
              <a:t>.</a:t>
            </a:r>
            <a:endParaRPr sz="2800" dirty="0">
              <a:latin typeface="Arial" panose="020B0604020202020204"/>
              <a:cs typeface="Arial" panose="020B0604020202020204"/>
            </a:endParaRPr>
          </a:p>
          <a:p>
            <a:pPr marL="297815" indent="-273050">
              <a:spcBef>
                <a:spcPts val="245"/>
              </a:spcBef>
              <a:buFont typeface="Segoe UI Symbol" panose="020B0502040204020203"/>
              <a:buChar char="⚫"/>
              <a:tabLst>
                <a:tab pos="297815" algn="l"/>
                <a:tab pos="298450" algn="l"/>
              </a:tabLst>
            </a:pPr>
            <a:r>
              <a:rPr sz="2800" b="1" spc="-170" dirty="0">
                <a:latin typeface="Arial" panose="020B0604020202020204"/>
                <a:cs typeface="Arial" panose="020B0604020202020204"/>
              </a:rPr>
              <a:t>3</a:t>
            </a:r>
            <a:r>
              <a:rPr sz="2800" b="1" spc="-254" baseline="26000" dirty="0">
                <a:latin typeface="Arial" panose="020B0604020202020204"/>
                <a:cs typeface="Arial" panose="020B0604020202020204"/>
              </a:rPr>
              <a:t>η</a:t>
            </a:r>
            <a:r>
              <a:rPr sz="2800" b="1" spc="-142" baseline="26000" dirty="0">
                <a:latin typeface="Arial" panose="020B0604020202020204"/>
                <a:cs typeface="Arial" panose="020B0604020202020204"/>
              </a:rPr>
              <a:t> </a:t>
            </a:r>
            <a:r>
              <a:rPr sz="2800" b="1" spc="-210" dirty="0">
                <a:latin typeface="Arial" panose="020B0604020202020204"/>
                <a:cs typeface="Arial" panose="020B0604020202020204"/>
              </a:rPr>
              <a:t>έκδοση</a:t>
            </a:r>
            <a:r>
              <a:rPr sz="2800" b="1" spc="20" dirty="0">
                <a:latin typeface="Arial" panose="020B0604020202020204"/>
                <a:cs typeface="Arial" panose="020B0604020202020204"/>
              </a:rPr>
              <a:t> </a:t>
            </a:r>
            <a:r>
              <a:rPr sz="2800" b="1" spc="-175" dirty="0">
                <a:latin typeface="Arial" panose="020B0604020202020204"/>
                <a:cs typeface="Arial" panose="020B0604020202020204"/>
              </a:rPr>
              <a:t>(2012)</a:t>
            </a:r>
            <a:r>
              <a:rPr sz="2800" b="1" spc="-110" dirty="0">
                <a:latin typeface="Arial" panose="020B0604020202020204"/>
                <a:cs typeface="Arial" panose="020B0604020202020204"/>
              </a:rPr>
              <a:t> </a:t>
            </a:r>
            <a:r>
              <a:rPr sz="2800" b="1" spc="-180" dirty="0">
                <a:solidFill>
                  <a:srgbClr val="006FC0"/>
                </a:solidFill>
                <a:latin typeface="Arial" panose="020B0604020202020204"/>
                <a:cs typeface="Arial" panose="020B0604020202020204"/>
              </a:rPr>
              <a:t>“Motivational</a:t>
            </a:r>
            <a:r>
              <a:rPr sz="2800" b="1" spc="-120" dirty="0">
                <a:solidFill>
                  <a:srgbClr val="006FC0"/>
                </a:solidFill>
                <a:latin typeface="Arial" panose="020B0604020202020204"/>
                <a:cs typeface="Arial" panose="020B0604020202020204"/>
              </a:rPr>
              <a:t> </a:t>
            </a:r>
            <a:r>
              <a:rPr sz="2800" b="1" spc="-185" dirty="0">
                <a:solidFill>
                  <a:srgbClr val="006FC0"/>
                </a:solidFill>
                <a:latin typeface="Arial" panose="020B0604020202020204"/>
                <a:cs typeface="Arial" panose="020B0604020202020204"/>
              </a:rPr>
              <a:t>Interviewing:Helping</a:t>
            </a:r>
            <a:r>
              <a:rPr sz="2800" b="1" spc="-140" dirty="0">
                <a:solidFill>
                  <a:srgbClr val="006FC0"/>
                </a:solidFill>
                <a:latin typeface="Arial" panose="020B0604020202020204"/>
                <a:cs typeface="Arial" panose="020B0604020202020204"/>
              </a:rPr>
              <a:t> </a:t>
            </a:r>
            <a:r>
              <a:rPr sz="2800" b="1" spc="-195" dirty="0">
                <a:solidFill>
                  <a:srgbClr val="006FC0"/>
                </a:solidFill>
                <a:latin typeface="Arial" panose="020B0604020202020204"/>
                <a:cs typeface="Arial" panose="020B0604020202020204"/>
              </a:rPr>
              <a:t>people</a:t>
            </a:r>
            <a:r>
              <a:rPr sz="2800" b="1" spc="-125" dirty="0">
                <a:solidFill>
                  <a:srgbClr val="006FC0"/>
                </a:solidFill>
                <a:latin typeface="Arial" panose="020B0604020202020204"/>
                <a:cs typeface="Arial" panose="020B0604020202020204"/>
              </a:rPr>
              <a:t> </a:t>
            </a:r>
            <a:r>
              <a:rPr sz="2800" b="1" spc="-210" dirty="0">
                <a:solidFill>
                  <a:srgbClr val="006FC0"/>
                </a:solidFill>
                <a:latin typeface="Arial" panose="020B0604020202020204"/>
                <a:cs typeface="Arial" panose="020B0604020202020204"/>
              </a:rPr>
              <a:t>change”</a:t>
            </a:r>
            <a:endParaRPr sz="2800" dirty="0">
              <a:latin typeface="Arial" panose="020B0604020202020204"/>
              <a:cs typeface="Arial" panose="020B0604020202020204"/>
            </a:endParaRPr>
          </a:p>
        </p:txBody>
      </p:sp>
      <p:grpSp>
        <p:nvGrpSpPr>
          <p:cNvPr id="4" name="object 4"/>
          <p:cNvGrpSpPr/>
          <p:nvPr/>
        </p:nvGrpSpPr>
        <p:grpSpPr>
          <a:xfrm>
            <a:off x="9031859" y="0"/>
            <a:ext cx="2786380" cy="3714750"/>
            <a:chOff x="6143625" y="0"/>
            <a:chExt cx="2786380" cy="3714750"/>
          </a:xfrm>
        </p:grpSpPr>
        <p:pic>
          <p:nvPicPr>
            <p:cNvPr id="5" name="object 5"/>
            <p:cNvPicPr/>
            <p:nvPr/>
          </p:nvPicPr>
          <p:blipFill>
            <a:blip r:embed="rId1" cstate="print"/>
            <a:stretch>
              <a:fillRect/>
            </a:stretch>
          </p:blipFill>
          <p:spPr>
            <a:xfrm>
              <a:off x="6143625" y="2000250"/>
              <a:ext cx="2786126" cy="1714500"/>
            </a:xfrm>
            <a:prstGeom prst="rect">
              <a:avLst/>
            </a:prstGeom>
          </p:spPr>
        </p:pic>
        <p:pic>
          <p:nvPicPr>
            <p:cNvPr id="6" name="object 6"/>
            <p:cNvPicPr/>
            <p:nvPr/>
          </p:nvPicPr>
          <p:blipFill>
            <a:blip r:embed="rId2" cstate="print"/>
            <a:stretch>
              <a:fillRect/>
            </a:stretch>
          </p:blipFill>
          <p:spPr>
            <a:xfrm>
              <a:off x="7072375" y="0"/>
              <a:ext cx="1690624" cy="2143125"/>
            </a:xfrm>
            <a:prstGeom prst="rect">
              <a:avLst/>
            </a:prstGeom>
          </p:spPr>
        </p:pic>
      </p:grpSp>
      <p:pic>
        <p:nvPicPr>
          <p:cNvPr id="7" name="object 7"/>
          <p:cNvPicPr/>
          <p:nvPr/>
        </p:nvPicPr>
        <p:blipFill>
          <a:blip r:embed="rId3" cstate="print"/>
          <a:stretch>
            <a:fillRect/>
          </a:stretch>
        </p:blipFill>
        <p:spPr>
          <a:xfrm>
            <a:off x="8810625" y="4786377"/>
            <a:ext cx="1614424" cy="20716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115" y="473710"/>
            <a:ext cx="9486900" cy="1212850"/>
          </a:xfrm>
          <a:prstGeom prst="rect">
            <a:avLst/>
          </a:prstGeom>
        </p:spPr>
        <p:txBody>
          <a:bodyPr vert="horz" wrap="square" lIns="0" tIns="12700" rIns="0" bIns="0" rtlCol="0">
            <a:spAutoFit/>
          </a:bodyPr>
          <a:lstStyle/>
          <a:p>
            <a:pPr marL="12700">
              <a:lnSpc>
                <a:spcPct val="100000"/>
              </a:lnSpc>
              <a:spcBef>
                <a:spcPts val="100"/>
              </a:spcBef>
            </a:pPr>
            <a:r>
              <a:rPr lang="el-GR" sz="4200" spc="25" dirty="0"/>
              <a:t>     </a:t>
            </a:r>
            <a:r>
              <a:rPr sz="3600" spc="25" dirty="0">
                <a:solidFill>
                  <a:schemeClr val="tx1"/>
                </a:solidFill>
                <a:effectLst>
                  <a:outerShdw blurRad="38100" dist="19050" dir="2700000" algn="tl" rotWithShape="0">
                    <a:schemeClr val="dk1">
                      <a:alpha val="40000"/>
                    </a:schemeClr>
                  </a:outerShdw>
                </a:effectLst>
              </a:rPr>
              <a:t>Δι</a:t>
            </a:r>
            <a:r>
              <a:rPr sz="3600" spc="30" dirty="0">
                <a:solidFill>
                  <a:schemeClr val="tx1"/>
                </a:solidFill>
                <a:effectLst>
                  <a:outerShdw blurRad="38100" dist="19050" dir="2700000" algn="tl" rotWithShape="0">
                    <a:schemeClr val="dk1">
                      <a:alpha val="40000"/>
                    </a:schemeClr>
                  </a:outerShdw>
                </a:effectLst>
              </a:rPr>
              <a:t>α</a:t>
            </a:r>
            <a:r>
              <a:rPr sz="3600" spc="-520" dirty="0">
                <a:solidFill>
                  <a:schemeClr val="tx1"/>
                </a:solidFill>
                <a:effectLst>
                  <a:outerShdw blurRad="38100" dist="19050" dir="2700000" algn="tl" rotWithShape="0">
                    <a:schemeClr val="dk1">
                      <a:alpha val="40000"/>
                    </a:schemeClr>
                  </a:outerShdw>
                </a:effectLst>
              </a:rPr>
              <a:t>-</a:t>
            </a:r>
            <a:r>
              <a:rPr lang="el-GR" sz="3600" spc="-520" dirty="0">
                <a:solidFill>
                  <a:schemeClr val="tx1"/>
                </a:solidFill>
                <a:effectLst>
                  <a:outerShdw blurRad="38100" dist="19050" dir="2700000" algn="tl" rotWithShape="0">
                    <a:schemeClr val="dk1">
                      <a:alpha val="40000"/>
                    </a:schemeClr>
                  </a:outerShdw>
                </a:effectLst>
              </a:rPr>
              <a:t> </a:t>
            </a:r>
            <a:r>
              <a:rPr sz="3600" spc="5" dirty="0">
                <a:solidFill>
                  <a:schemeClr val="tx1"/>
                </a:solidFill>
                <a:effectLst>
                  <a:outerShdw blurRad="38100" dist="19050" dir="2700000" algn="tl" rotWithShape="0">
                    <a:schemeClr val="dk1">
                      <a:alpha val="40000"/>
                    </a:schemeClr>
                  </a:outerShdw>
                </a:effectLst>
              </a:rPr>
              <a:t>θεωρ</a:t>
            </a:r>
            <a:r>
              <a:rPr sz="3600" spc="-15" dirty="0">
                <a:solidFill>
                  <a:schemeClr val="tx1"/>
                </a:solidFill>
                <a:effectLst>
                  <a:outerShdw blurRad="38100" dist="19050" dir="2700000" algn="tl" rotWithShape="0">
                    <a:schemeClr val="dk1">
                      <a:alpha val="40000"/>
                    </a:schemeClr>
                  </a:outerShdw>
                </a:effectLst>
              </a:rPr>
              <a:t>η</a:t>
            </a:r>
            <a:r>
              <a:rPr sz="3600" spc="-225" dirty="0">
                <a:solidFill>
                  <a:schemeClr val="tx1"/>
                </a:solidFill>
                <a:effectLst>
                  <a:outerShdw blurRad="38100" dist="19050" dir="2700000" algn="tl" rotWithShape="0">
                    <a:schemeClr val="dk1">
                      <a:alpha val="40000"/>
                    </a:schemeClr>
                  </a:outerShdw>
                </a:effectLst>
              </a:rPr>
              <a:t>τικό</a:t>
            </a:r>
            <a:r>
              <a:rPr sz="3600" spc="-290" dirty="0">
                <a:solidFill>
                  <a:schemeClr val="tx1"/>
                </a:solidFill>
                <a:effectLst>
                  <a:outerShdw blurRad="38100" dist="19050" dir="2700000" algn="tl" rotWithShape="0">
                    <a:schemeClr val="dk1">
                      <a:alpha val="40000"/>
                    </a:schemeClr>
                  </a:outerShdw>
                </a:effectLst>
              </a:rPr>
              <a:t> </a:t>
            </a:r>
            <a:r>
              <a:rPr sz="3600" spc="-130" dirty="0">
                <a:solidFill>
                  <a:schemeClr val="tx1"/>
                </a:solidFill>
                <a:effectLst>
                  <a:outerShdw blurRad="38100" dist="19050" dir="2700000" algn="tl" rotWithShape="0">
                    <a:schemeClr val="dk1">
                      <a:alpha val="40000"/>
                    </a:schemeClr>
                  </a:outerShdw>
                </a:effectLst>
              </a:rPr>
              <a:t>μοντέλο</a:t>
            </a:r>
            <a:br>
              <a:rPr sz="3600" spc="-130" dirty="0">
                <a:solidFill>
                  <a:schemeClr val="tx1"/>
                </a:solidFill>
                <a:effectLst>
                  <a:outerShdw blurRad="38100" dist="19050" dir="2700000" algn="tl" rotWithShape="0">
                    <a:schemeClr val="dk1">
                      <a:alpha val="40000"/>
                    </a:schemeClr>
                  </a:outerShdw>
                </a:effectLst>
              </a:rPr>
            </a:br>
            <a:r>
              <a:rPr lang="el-GR" sz="3600" spc="-130" dirty="0">
                <a:solidFill>
                  <a:schemeClr val="tx1"/>
                </a:solidFill>
                <a:effectLst>
                  <a:outerShdw blurRad="38100" dist="19050" dir="2700000" algn="tl" rotWithShape="0">
                    <a:schemeClr val="dk1">
                      <a:alpha val="40000"/>
                    </a:schemeClr>
                  </a:outerShdw>
                </a:effectLst>
              </a:rPr>
              <a:t>  των   </a:t>
            </a:r>
            <a:r>
              <a:rPr sz="3600" spc="-130" dirty="0">
                <a:solidFill>
                  <a:schemeClr val="tx1"/>
                </a:solidFill>
                <a:effectLst>
                  <a:outerShdw blurRad="38100" dist="19050" dir="2700000" algn="tl" rotWithShape="0">
                    <a:schemeClr val="dk1">
                      <a:alpha val="40000"/>
                    </a:schemeClr>
                  </a:outerShdw>
                </a:effectLst>
              </a:rPr>
              <a:t>Prochaska και DiClemente</a:t>
            </a:r>
            <a:endParaRPr sz="3600" spc="-130" dirty="0">
              <a:solidFill>
                <a:schemeClr val="tx1"/>
              </a:solidFill>
              <a:effectLst>
                <a:outerShdw blurRad="38100" dist="19050" dir="2700000" algn="tl" rotWithShape="0">
                  <a:schemeClr val="dk1">
                    <a:alpha val="40000"/>
                  </a:schemeClr>
                </a:outerShdw>
              </a:effectLst>
            </a:endParaRPr>
          </a:p>
        </p:txBody>
      </p:sp>
      <p:sp>
        <p:nvSpPr>
          <p:cNvPr id="3" name="object 3"/>
          <p:cNvSpPr txBox="1"/>
          <p:nvPr/>
        </p:nvSpPr>
        <p:spPr>
          <a:xfrm>
            <a:off x="1182116" y="2037714"/>
            <a:ext cx="3902075" cy="907415"/>
          </a:xfrm>
          <a:prstGeom prst="rect">
            <a:avLst/>
          </a:prstGeom>
        </p:spPr>
        <p:txBody>
          <a:bodyPr vert="horz" wrap="square" lIns="0" tIns="13335" rIns="0" bIns="0" rtlCol="0">
            <a:spAutoFit/>
          </a:bodyPr>
          <a:lstStyle/>
          <a:p>
            <a:pPr marL="12700">
              <a:lnSpc>
                <a:spcPts val="1835"/>
              </a:lnSpc>
              <a:spcBef>
                <a:spcPts val="105"/>
              </a:spcBef>
              <a:tabLst>
                <a:tab pos="354965" algn="l"/>
              </a:tabLst>
            </a:pPr>
            <a:r>
              <a:rPr sz="1350" spc="-130" dirty="0">
                <a:solidFill>
                  <a:srgbClr val="89D0D5"/>
                </a:solidFill>
                <a:latin typeface="Lucida Sans Unicode" panose="020B0602030504020204"/>
                <a:cs typeface="Lucida Sans Unicode" panose="020B0602030504020204"/>
              </a:rPr>
              <a:t>▶	</a:t>
            </a:r>
            <a:r>
              <a:rPr sz="1700" spc="145" dirty="0">
                <a:solidFill>
                  <a:srgbClr val="FFFFFF"/>
                </a:solidFill>
                <a:latin typeface="Verdana" panose="020B0604030504040204"/>
                <a:cs typeface="Verdana" panose="020B0604030504040204"/>
              </a:rPr>
              <a:t>Μ</a:t>
            </a:r>
            <a:r>
              <a:rPr sz="1700" spc="-50" dirty="0">
                <a:solidFill>
                  <a:srgbClr val="FFFFFF"/>
                </a:solidFill>
                <a:latin typeface="Verdana" panose="020B0604030504040204"/>
                <a:cs typeface="Verdana" panose="020B0604030504040204"/>
              </a:rPr>
              <a:t>οντέλο</a:t>
            </a:r>
            <a:r>
              <a:rPr sz="1700" spc="-155" dirty="0">
                <a:solidFill>
                  <a:srgbClr val="FFFFFF"/>
                </a:solidFill>
                <a:latin typeface="Verdana" panose="020B0604030504040204"/>
                <a:cs typeface="Verdana" panose="020B0604030504040204"/>
              </a:rPr>
              <a:t> </a:t>
            </a:r>
            <a:r>
              <a:rPr sz="1700" spc="-20" dirty="0">
                <a:solidFill>
                  <a:srgbClr val="FFFFFF"/>
                </a:solidFill>
                <a:latin typeface="Verdana" panose="020B0604030504040204"/>
                <a:cs typeface="Verdana" panose="020B0604030504040204"/>
              </a:rPr>
              <a:t>αλλαγ</a:t>
            </a:r>
            <a:r>
              <a:rPr sz="1700" spc="-15" dirty="0">
                <a:solidFill>
                  <a:srgbClr val="FFFFFF"/>
                </a:solidFill>
                <a:latin typeface="Verdana" panose="020B0604030504040204"/>
                <a:cs typeface="Verdana" panose="020B0604030504040204"/>
              </a:rPr>
              <a:t>ή</a:t>
            </a:r>
            <a:r>
              <a:rPr sz="1700" spc="120" dirty="0">
                <a:solidFill>
                  <a:srgbClr val="FFFFFF"/>
                </a:solidFill>
                <a:latin typeface="Verdana" panose="020B0604030504040204"/>
                <a:cs typeface="Verdana" panose="020B0604030504040204"/>
              </a:rPr>
              <a:t>ς</a:t>
            </a:r>
            <a:r>
              <a:rPr sz="1700" spc="-145" dirty="0">
                <a:solidFill>
                  <a:srgbClr val="FFFFFF"/>
                </a:solidFill>
                <a:latin typeface="Verdana" panose="020B0604030504040204"/>
                <a:cs typeface="Verdana" panose="020B0604030504040204"/>
              </a:rPr>
              <a:t> </a:t>
            </a:r>
            <a:r>
              <a:rPr sz="1700" spc="-25" dirty="0">
                <a:solidFill>
                  <a:srgbClr val="FFFFFF"/>
                </a:solidFill>
                <a:latin typeface="Verdana" panose="020B0604030504040204"/>
                <a:cs typeface="Verdana" panose="020B0604030504040204"/>
              </a:rPr>
              <a:t>της</a:t>
            </a:r>
            <a:endParaRPr sz="1700">
              <a:latin typeface="Verdana" panose="020B0604030504040204"/>
              <a:cs typeface="Verdana" panose="020B0604030504040204"/>
            </a:endParaRPr>
          </a:p>
          <a:p>
            <a:pPr marL="355600" marR="5080">
              <a:lnSpc>
                <a:spcPts val="1630"/>
              </a:lnSpc>
              <a:spcBef>
                <a:spcPts val="190"/>
              </a:spcBef>
            </a:pPr>
            <a:r>
              <a:rPr sz="1700" spc="45" dirty="0">
                <a:solidFill>
                  <a:srgbClr val="FFFFFF"/>
                </a:solidFill>
                <a:latin typeface="Verdana" panose="020B0604030504040204"/>
                <a:cs typeface="Verdana" panose="020B0604030504040204"/>
              </a:rPr>
              <a:t>σ</a:t>
            </a:r>
            <a:r>
              <a:rPr sz="1700" spc="50" dirty="0">
                <a:solidFill>
                  <a:srgbClr val="FFFFFF"/>
                </a:solidFill>
                <a:latin typeface="Verdana" panose="020B0604030504040204"/>
                <a:cs typeface="Verdana" panose="020B0604030504040204"/>
              </a:rPr>
              <a:t>υ</a:t>
            </a:r>
            <a:r>
              <a:rPr sz="1700" spc="-45" dirty="0">
                <a:solidFill>
                  <a:srgbClr val="FFFFFF"/>
                </a:solidFill>
                <a:latin typeface="Verdana" panose="020B0604030504040204"/>
                <a:cs typeface="Verdana" panose="020B0604030504040204"/>
              </a:rPr>
              <a:t>μπερ</a:t>
            </a:r>
            <a:r>
              <a:rPr sz="1700" spc="-15" dirty="0">
                <a:solidFill>
                  <a:srgbClr val="FFFFFF"/>
                </a:solidFill>
                <a:latin typeface="Verdana" panose="020B0604030504040204"/>
                <a:cs typeface="Verdana" panose="020B0604030504040204"/>
              </a:rPr>
              <a:t>ι</a:t>
            </a:r>
            <a:r>
              <a:rPr sz="1700" spc="-50" dirty="0">
                <a:solidFill>
                  <a:srgbClr val="FFFFFF"/>
                </a:solidFill>
                <a:latin typeface="Verdana" panose="020B0604030504040204"/>
                <a:cs typeface="Verdana" panose="020B0604030504040204"/>
              </a:rPr>
              <a:t>φ</a:t>
            </a:r>
            <a:r>
              <a:rPr sz="1700" spc="45" dirty="0">
                <a:solidFill>
                  <a:srgbClr val="FFFFFF"/>
                </a:solidFill>
                <a:latin typeface="Verdana" panose="020B0604030504040204"/>
                <a:cs typeface="Verdana" panose="020B0604030504040204"/>
              </a:rPr>
              <a:t>οράς,</a:t>
            </a:r>
            <a:r>
              <a:rPr sz="1700" spc="-165" dirty="0">
                <a:solidFill>
                  <a:srgbClr val="FFFFFF"/>
                </a:solidFill>
                <a:latin typeface="Verdana" panose="020B0604030504040204"/>
                <a:cs typeface="Verdana" panose="020B0604030504040204"/>
              </a:rPr>
              <a:t> </a:t>
            </a:r>
            <a:r>
              <a:rPr sz="1700" spc="-125" dirty="0">
                <a:solidFill>
                  <a:srgbClr val="FFFFFF"/>
                </a:solidFill>
                <a:latin typeface="Verdana" panose="020B0604030504040204"/>
                <a:cs typeface="Verdana" panose="020B0604030504040204"/>
              </a:rPr>
              <a:t>μ</a:t>
            </a:r>
            <a:r>
              <a:rPr sz="1700" spc="-35" dirty="0">
                <a:solidFill>
                  <a:srgbClr val="FFFFFF"/>
                </a:solidFill>
                <a:latin typeface="Verdana" panose="020B0604030504040204"/>
                <a:cs typeface="Verdana" panose="020B0604030504040204"/>
              </a:rPr>
              <a:t>ί</a:t>
            </a:r>
            <a:r>
              <a:rPr sz="1700" spc="100" dirty="0">
                <a:solidFill>
                  <a:srgbClr val="FFFFFF"/>
                </a:solidFill>
                <a:latin typeface="Verdana" panose="020B0604030504040204"/>
                <a:cs typeface="Verdana" panose="020B0604030504040204"/>
              </a:rPr>
              <a:t>α</a:t>
            </a:r>
            <a:r>
              <a:rPr sz="1700" spc="-155" dirty="0">
                <a:solidFill>
                  <a:srgbClr val="FFFFFF"/>
                </a:solidFill>
                <a:latin typeface="Verdana" panose="020B0604030504040204"/>
                <a:cs typeface="Verdana" panose="020B0604030504040204"/>
              </a:rPr>
              <a:t> </a:t>
            </a:r>
            <a:r>
              <a:rPr sz="1700" spc="10" dirty="0">
                <a:solidFill>
                  <a:srgbClr val="FFFFFF"/>
                </a:solidFill>
                <a:latin typeface="Verdana" panose="020B0604030504040204"/>
                <a:cs typeface="Verdana" panose="020B0604030504040204"/>
              </a:rPr>
              <a:t>αποδο</a:t>
            </a:r>
            <a:r>
              <a:rPr sz="1700" spc="5" dirty="0">
                <a:solidFill>
                  <a:srgbClr val="FFFFFF"/>
                </a:solidFill>
                <a:latin typeface="Verdana" panose="020B0604030504040204"/>
                <a:cs typeface="Verdana" panose="020B0604030504040204"/>
              </a:rPr>
              <a:t>τ</a:t>
            </a:r>
            <a:r>
              <a:rPr sz="1700" spc="-114" dirty="0">
                <a:solidFill>
                  <a:srgbClr val="FFFFFF"/>
                </a:solidFill>
                <a:latin typeface="Verdana" panose="020B0604030504040204"/>
                <a:cs typeface="Verdana" panose="020B0604030504040204"/>
              </a:rPr>
              <a:t>ι</a:t>
            </a:r>
            <a:r>
              <a:rPr sz="1700" spc="-75" dirty="0">
                <a:solidFill>
                  <a:srgbClr val="FFFFFF"/>
                </a:solidFill>
                <a:latin typeface="Verdana" panose="020B0604030504040204"/>
                <a:cs typeface="Verdana" panose="020B0604030504040204"/>
              </a:rPr>
              <a:t>κή  </a:t>
            </a:r>
            <a:r>
              <a:rPr sz="1700" spc="75" dirty="0">
                <a:solidFill>
                  <a:srgbClr val="FFFFFF"/>
                </a:solidFill>
                <a:latin typeface="Verdana" panose="020B0604030504040204"/>
                <a:cs typeface="Verdana" panose="020B0604030504040204"/>
              </a:rPr>
              <a:t>πα</a:t>
            </a:r>
            <a:r>
              <a:rPr sz="1700" spc="70" dirty="0">
                <a:solidFill>
                  <a:srgbClr val="FFFFFF"/>
                </a:solidFill>
                <a:latin typeface="Verdana" panose="020B0604030504040204"/>
                <a:cs typeface="Verdana" panose="020B0604030504040204"/>
              </a:rPr>
              <a:t>ρ</a:t>
            </a:r>
            <a:r>
              <a:rPr sz="1700" spc="-5" dirty="0">
                <a:solidFill>
                  <a:srgbClr val="FFFFFF"/>
                </a:solidFill>
                <a:latin typeface="Verdana" panose="020B0604030504040204"/>
                <a:cs typeface="Verdana" panose="020B0604030504040204"/>
              </a:rPr>
              <a:t>έμβαση</a:t>
            </a:r>
            <a:r>
              <a:rPr sz="1700" spc="-150" dirty="0">
                <a:solidFill>
                  <a:srgbClr val="FFFFFF"/>
                </a:solidFill>
                <a:latin typeface="Verdana" panose="020B0604030504040204"/>
                <a:cs typeface="Verdana" panose="020B0604030504040204"/>
              </a:rPr>
              <a:t> </a:t>
            </a:r>
            <a:r>
              <a:rPr sz="1700" spc="20" dirty="0">
                <a:solidFill>
                  <a:srgbClr val="FFFFFF"/>
                </a:solidFill>
                <a:latin typeface="Verdana" panose="020B0604030504040204"/>
                <a:cs typeface="Verdana" panose="020B0604030504040204"/>
              </a:rPr>
              <a:t>πο</a:t>
            </a:r>
            <a:r>
              <a:rPr sz="1700" spc="25" dirty="0">
                <a:solidFill>
                  <a:srgbClr val="FFFFFF"/>
                </a:solidFill>
                <a:latin typeface="Verdana" panose="020B0604030504040204"/>
                <a:cs typeface="Verdana" panose="020B0604030504040204"/>
              </a:rPr>
              <a:t>υ</a:t>
            </a:r>
            <a:r>
              <a:rPr sz="1700" spc="-145" dirty="0">
                <a:solidFill>
                  <a:srgbClr val="FFFFFF"/>
                </a:solidFill>
                <a:latin typeface="Verdana" panose="020B0604030504040204"/>
                <a:cs typeface="Verdana" panose="020B0604030504040204"/>
              </a:rPr>
              <a:t> </a:t>
            </a:r>
            <a:r>
              <a:rPr sz="1700" spc="65" dirty="0">
                <a:solidFill>
                  <a:srgbClr val="FFFFFF"/>
                </a:solidFill>
                <a:latin typeface="Verdana" panose="020B0604030504040204"/>
                <a:cs typeface="Verdana" panose="020B0604030504040204"/>
              </a:rPr>
              <a:t>π</a:t>
            </a:r>
            <a:r>
              <a:rPr sz="1700" spc="60" dirty="0">
                <a:solidFill>
                  <a:srgbClr val="FFFFFF"/>
                </a:solidFill>
                <a:latin typeface="Verdana" panose="020B0604030504040204"/>
                <a:cs typeface="Verdana" panose="020B0604030504040204"/>
              </a:rPr>
              <a:t>ρ</a:t>
            </a:r>
            <a:r>
              <a:rPr sz="1700" spc="-15" dirty="0">
                <a:solidFill>
                  <a:srgbClr val="FFFFFF"/>
                </a:solidFill>
                <a:latin typeface="Verdana" panose="020B0604030504040204"/>
                <a:cs typeface="Verdana" panose="020B0604030504040204"/>
              </a:rPr>
              <a:t>οωθεί</a:t>
            </a:r>
            <a:r>
              <a:rPr sz="1700" spc="-140" dirty="0">
                <a:solidFill>
                  <a:srgbClr val="FFFFFF"/>
                </a:solidFill>
                <a:latin typeface="Verdana" panose="020B0604030504040204"/>
                <a:cs typeface="Verdana" panose="020B0604030504040204"/>
              </a:rPr>
              <a:t> </a:t>
            </a:r>
            <a:r>
              <a:rPr sz="1700" spc="-85" dirty="0">
                <a:solidFill>
                  <a:srgbClr val="FFFFFF"/>
                </a:solidFill>
                <a:latin typeface="Verdana" panose="020B0604030504040204"/>
                <a:cs typeface="Verdana" panose="020B0604030504040204"/>
              </a:rPr>
              <a:t>την</a:t>
            </a:r>
            <a:r>
              <a:rPr sz="1700" spc="-130" dirty="0">
                <a:solidFill>
                  <a:srgbClr val="FFFFFF"/>
                </a:solidFill>
                <a:latin typeface="Verdana" panose="020B0604030504040204"/>
                <a:cs typeface="Verdana" panose="020B0604030504040204"/>
              </a:rPr>
              <a:t> </a:t>
            </a:r>
            <a:r>
              <a:rPr sz="1700" spc="-70" dirty="0">
                <a:solidFill>
                  <a:srgbClr val="FFFFFF"/>
                </a:solidFill>
                <a:latin typeface="Verdana" panose="020B0604030504040204"/>
                <a:cs typeface="Verdana" panose="020B0604030504040204"/>
              </a:rPr>
              <a:t>υ</a:t>
            </a:r>
            <a:r>
              <a:rPr sz="1700" spc="-60" dirty="0">
                <a:solidFill>
                  <a:srgbClr val="FFFFFF"/>
                </a:solidFill>
                <a:latin typeface="Verdana" panose="020B0604030504040204"/>
                <a:cs typeface="Verdana" panose="020B0604030504040204"/>
              </a:rPr>
              <a:t>γ</a:t>
            </a:r>
            <a:r>
              <a:rPr sz="1700" spc="-125" dirty="0">
                <a:solidFill>
                  <a:srgbClr val="FFFFFF"/>
                </a:solidFill>
                <a:latin typeface="Verdana" panose="020B0604030504040204"/>
                <a:cs typeface="Verdana" panose="020B0604030504040204"/>
              </a:rPr>
              <a:t>ι</a:t>
            </a:r>
            <a:r>
              <a:rPr sz="1700" spc="-25" dirty="0">
                <a:solidFill>
                  <a:srgbClr val="FFFFFF"/>
                </a:solidFill>
                <a:latin typeface="Verdana" panose="020B0604030504040204"/>
                <a:cs typeface="Verdana" panose="020B0604030504040204"/>
              </a:rPr>
              <a:t>ή  </a:t>
            </a:r>
            <a:r>
              <a:rPr sz="1700" spc="-20" dirty="0">
                <a:solidFill>
                  <a:srgbClr val="FFFFFF"/>
                </a:solidFill>
                <a:latin typeface="Verdana" panose="020B0604030504040204"/>
                <a:cs typeface="Verdana" panose="020B0604030504040204"/>
              </a:rPr>
              <a:t>αλλαγή</a:t>
            </a:r>
            <a:endParaRPr sz="1700">
              <a:latin typeface="Verdana" panose="020B0604030504040204"/>
              <a:cs typeface="Verdana" panose="020B0604030504040204"/>
            </a:endParaRPr>
          </a:p>
        </p:txBody>
      </p:sp>
      <p:sp>
        <p:nvSpPr>
          <p:cNvPr id="4" name="object 4"/>
          <p:cNvSpPr txBox="1"/>
          <p:nvPr/>
        </p:nvSpPr>
        <p:spPr>
          <a:xfrm>
            <a:off x="5734050" y="2022475"/>
            <a:ext cx="5993765" cy="4291965"/>
          </a:xfrm>
          <a:prstGeom prst="rect">
            <a:avLst/>
          </a:prstGeom>
        </p:spPr>
        <p:txBody>
          <a:bodyPr vert="horz" wrap="square" lIns="0" tIns="13335" rIns="0" bIns="0" rtlCol="0">
            <a:spAutoFit/>
          </a:bodyPr>
          <a:lstStyle/>
          <a:p>
            <a:pPr marL="148590" algn="ctr">
              <a:lnSpc>
                <a:spcPct val="100000"/>
              </a:lnSpc>
              <a:spcBef>
                <a:spcPts val="105"/>
              </a:spcBef>
            </a:pPr>
            <a:r>
              <a:rPr sz="2000" spc="-265" dirty="0">
                <a:solidFill>
                  <a:srgbClr val="FFFFFF"/>
                </a:solidFill>
                <a:latin typeface="Verdana" panose="020B0604030504040204"/>
                <a:cs typeface="Verdana" panose="020B0604030504040204"/>
              </a:rPr>
              <a:t>Τι</a:t>
            </a:r>
            <a:r>
              <a:rPr sz="2000" spc="-160" dirty="0">
                <a:solidFill>
                  <a:srgbClr val="FFFFFF"/>
                </a:solidFill>
                <a:latin typeface="Verdana" panose="020B0604030504040204"/>
                <a:cs typeface="Verdana" panose="020B0604030504040204"/>
              </a:rPr>
              <a:t> </a:t>
            </a:r>
            <a:r>
              <a:rPr sz="2000" spc="25" dirty="0">
                <a:solidFill>
                  <a:srgbClr val="FFFFFF"/>
                </a:solidFill>
                <a:latin typeface="Verdana" panose="020B0604030504040204"/>
                <a:cs typeface="Verdana" panose="020B0604030504040204"/>
              </a:rPr>
              <a:t>στ</a:t>
            </a:r>
            <a:r>
              <a:rPr sz="2000" spc="20" dirty="0">
                <a:solidFill>
                  <a:srgbClr val="FFFFFF"/>
                </a:solidFill>
                <a:latin typeface="Verdana" panose="020B0604030504040204"/>
                <a:cs typeface="Verdana" panose="020B0604030504040204"/>
              </a:rPr>
              <a:t>ο</a:t>
            </a:r>
            <a:r>
              <a:rPr sz="2000" spc="-150" dirty="0">
                <a:solidFill>
                  <a:srgbClr val="FFFFFF"/>
                </a:solidFill>
                <a:latin typeface="Verdana" panose="020B0604030504040204"/>
                <a:cs typeface="Verdana" panose="020B0604030504040204"/>
              </a:rPr>
              <a:t>ι</a:t>
            </a:r>
            <a:r>
              <a:rPr sz="2000" spc="-185" dirty="0">
                <a:solidFill>
                  <a:srgbClr val="FFFFFF"/>
                </a:solidFill>
                <a:latin typeface="Verdana" panose="020B0604030504040204"/>
                <a:cs typeface="Verdana" panose="020B0604030504040204"/>
              </a:rPr>
              <a:t>χεί</a:t>
            </a:r>
            <a:r>
              <a:rPr sz="2000" spc="120" dirty="0">
                <a:solidFill>
                  <a:srgbClr val="FFFFFF"/>
                </a:solidFill>
                <a:latin typeface="Verdana" panose="020B0604030504040204"/>
                <a:cs typeface="Verdana" panose="020B0604030504040204"/>
              </a:rPr>
              <a:t>α</a:t>
            </a:r>
            <a:r>
              <a:rPr sz="2000" spc="-180" dirty="0">
                <a:solidFill>
                  <a:srgbClr val="FFFFFF"/>
                </a:solidFill>
                <a:latin typeface="Verdana" panose="020B0604030504040204"/>
                <a:cs typeface="Verdana" panose="020B0604030504040204"/>
              </a:rPr>
              <a:t> </a:t>
            </a:r>
            <a:r>
              <a:rPr sz="2000" spc="5" dirty="0">
                <a:solidFill>
                  <a:srgbClr val="FFFFFF"/>
                </a:solidFill>
                <a:latin typeface="Verdana" panose="020B0604030504040204"/>
                <a:cs typeface="Verdana" panose="020B0604030504040204"/>
              </a:rPr>
              <a:t>χρησιμοπ</a:t>
            </a:r>
            <a:r>
              <a:rPr sz="2000" spc="-5" dirty="0">
                <a:solidFill>
                  <a:srgbClr val="FFFFFF"/>
                </a:solidFill>
                <a:latin typeface="Verdana" panose="020B0604030504040204"/>
                <a:cs typeface="Verdana" panose="020B0604030504040204"/>
              </a:rPr>
              <a:t>ο</a:t>
            </a:r>
            <a:r>
              <a:rPr sz="2000" spc="-150" dirty="0">
                <a:solidFill>
                  <a:srgbClr val="FFFFFF"/>
                </a:solidFill>
                <a:latin typeface="Verdana" panose="020B0604030504040204"/>
                <a:cs typeface="Verdana" panose="020B0604030504040204"/>
              </a:rPr>
              <a:t>ι</a:t>
            </a:r>
            <a:r>
              <a:rPr sz="2000" spc="-215" dirty="0">
                <a:solidFill>
                  <a:srgbClr val="FFFFFF"/>
                </a:solidFill>
                <a:latin typeface="Verdana" panose="020B0604030504040204"/>
                <a:cs typeface="Verdana" panose="020B0604030504040204"/>
              </a:rPr>
              <a:t>ε</a:t>
            </a:r>
            <a:r>
              <a:rPr sz="2000" spc="-95" dirty="0">
                <a:solidFill>
                  <a:srgbClr val="FFFFFF"/>
                </a:solidFill>
                <a:latin typeface="Verdana" panose="020B0604030504040204"/>
                <a:cs typeface="Verdana" panose="020B0604030504040204"/>
              </a:rPr>
              <a:t>ί</a:t>
            </a:r>
            <a:r>
              <a:rPr sz="2000" spc="-355" dirty="0">
                <a:solidFill>
                  <a:srgbClr val="FFFFFF"/>
                </a:solidFill>
                <a:latin typeface="Verdana" panose="020B0604030504040204"/>
                <a:cs typeface="Verdana" panose="020B0604030504040204"/>
              </a:rPr>
              <a:t>;</a:t>
            </a:r>
            <a:endParaRPr sz="2000" spc="-355" dirty="0">
              <a:solidFill>
                <a:srgbClr val="FFFFFF"/>
              </a:solidFill>
              <a:latin typeface="Verdana" panose="020B0604030504040204"/>
              <a:cs typeface="Verdana" panose="020B0604030504040204"/>
            </a:endParaRPr>
          </a:p>
          <a:p>
            <a:pPr marL="148590" algn="ctr">
              <a:lnSpc>
                <a:spcPct val="100000"/>
              </a:lnSpc>
              <a:spcBef>
                <a:spcPts val="105"/>
              </a:spcBef>
            </a:pPr>
            <a:endParaRPr sz="2950" dirty="0">
              <a:latin typeface="Verdana" panose="020B0604030504040204"/>
              <a:cs typeface="Verdana" panose="020B0604030504040204"/>
            </a:endParaRPr>
          </a:p>
          <a:p>
            <a:pPr marL="355600" marR="441960" indent="-342900">
              <a:lnSpc>
                <a:spcPts val="1630"/>
              </a:lnSpc>
              <a:tabLst>
                <a:tab pos="354965" algn="l"/>
              </a:tabLst>
            </a:pPr>
            <a:r>
              <a:rPr sz="1350" spc="-130" dirty="0">
                <a:solidFill>
                  <a:srgbClr val="89D0D5"/>
                </a:solidFill>
                <a:latin typeface="Lucida Sans Unicode" panose="020B0602030504020204"/>
                <a:cs typeface="Lucida Sans Unicode" panose="020B0602030504020204"/>
              </a:rPr>
              <a:t>▶	</a:t>
            </a:r>
            <a:r>
              <a:rPr sz="2400" spc="-150" dirty="0">
                <a:solidFill>
                  <a:srgbClr val="FFFFFF"/>
                </a:solidFill>
                <a:latin typeface="Verdana" panose="020B0604030504040204"/>
                <a:cs typeface="Verdana" panose="020B0604030504040204"/>
              </a:rPr>
              <a:t>Σύ</a:t>
            </a:r>
            <a:r>
              <a:rPr sz="2400" spc="-114" dirty="0">
                <a:solidFill>
                  <a:srgbClr val="FFFFFF"/>
                </a:solidFill>
                <a:latin typeface="Verdana" panose="020B0604030504040204"/>
                <a:cs typeface="Verdana" panose="020B0604030504040204"/>
              </a:rPr>
              <a:t>ν</a:t>
            </a:r>
            <a:r>
              <a:rPr sz="2400" spc="15" dirty="0">
                <a:solidFill>
                  <a:srgbClr val="FFFFFF"/>
                </a:solidFill>
                <a:latin typeface="Verdana" panose="020B0604030504040204"/>
                <a:cs typeface="Verdana" panose="020B0604030504040204"/>
              </a:rPr>
              <a:t>θε</a:t>
            </a:r>
            <a:r>
              <a:rPr sz="2400" spc="5" dirty="0">
                <a:solidFill>
                  <a:srgbClr val="FFFFFF"/>
                </a:solidFill>
                <a:latin typeface="Verdana" panose="020B0604030504040204"/>
                <a:cs typeface="Verdana" panose="020B0604030504040204"/>
              </a:rPr>
              <a:t>σ</a:t>
            </a:r>
            <a:r>
              <a:rPr sz="2400" spc="-40" dirty="0">
                <a:solidFill>
                  <a:srgbClr val="FFFFFF"/>
                </a:solidFill>
                <a:latin typeface="Verdana" panose="020B0604030504040204"/>
                <a:cs typeface="Verdana" panose="020B0604030504040204"/>
              </a:rPr>
              <a:t>η</a:t>
            </a:r>
            <a:r>
              <a:rPr sz="2400" spc="-145" dirty="0">
                <a:solidFill>
                  <a:srgbClr val="FFFFFF"/>
                </a:solidFill>
                <a:latin typeface="Verdana" panose="020B0604030504040204"/>
                <a:cs typeface="Verdana" panose="020B0604030504040204"/>
              </a:rPr>
              <a:t> </a:t>
            </a:r>
            <a:r>
              <a:rPr sz="2400" spc="70" dirty="0">
                <a:solidFill>
                  <a:srgbClr val="FFFFFF"/>
                </a:solidFill>
                <a:latin typeface="Verdana" panose="020B0604030504040204"/>
                <a:cs typeface="Verdana" panose="020B0604030504040204"/>
              </a:rPr>
              <a:t>“</a:t>
            </a:r>
            <a:r>
              <a:rPr sz="2400" spc="-175" dirty="0">
                <a:solidFill>
                  <a:srgbClr val="FFFFFF"/>
                </a:solidFill>
                <a:latin typeface="Verdana" panose="020B0604030504040204"/>
                <a:cs typeface="Verdana" panose="020B0604030504040204"/>
              </a:rPr>
              <a:t>κτ</a:t>
            </a:r>
            <a:r>
              <a:rPr sz="2400" spc="-80" dirty="0">
                <a:solidFill>
                  <a:srgbClr val="FFFFFF"/>
                </a:solidFill>
                <a:latin typeface="Verdana" panose="020B0604030504040204"/>
                <a:cs typeface="Verdana" panose="020B0604030504040204"/>
              </a:rPr>
              <a:t>ι</a:t>
            </a:r>
            <a:r>
              <a:rPr sz="2400" spc="50" dirty="0">
                <a:solidFill>
                  <a:srgbClr val="FFFFFF"/>
                </a:solidFill>
                <a:latin typeface="Verdana" panose="020B0604030504040204"/>
                <a:cs typeface="Verdana" panose="020B0604030504040204"/>
              </a:rPr>
              <a:t>σ</a:t>
            </a:r>
            <a:r>
              <a:rPr sz="2400" spc="45" dirty="0">
                <a:solidFill>
                  <a:srgbClr val="FFFFFF"/>
                </a:solidFill>
                <a:latin typeface="Verdana" panose="020B0604030504040204"/>
                <a:cs typeface="Verdana" panose="020B0604030504040204"/>
              </a:rPr>
              <a:t>μ</a:t>
            </a:r>
            <a:r>
              <a:rPr sz="2400" dirty="0">
                <a:solidFill>
                  <a:srgbClr val="FFFFFF"/>
                </a:solidFill>
                <a:latin typeface="Verdana" panose="020B0604030504040204"/>
                <a:cs typeface="Verdana" panose="020B0604030504040204"/>
              </a:rPr>
              <a:t>άτω</a:t>
            </a:r>
            <a:r>
              <a:rPr sz="2400" spc="-65" dirty="0">
                <a:solidFill>
                  <a:srgbClr val="FFFFFF"/>
                </a:solidFill>
                <a:latin typeface="Verdana" panose="020B0604030504040204"/>
                <a:cs typeface="Verdana" panose="020B0604030504040204"/>
              </a:rPr>
              <a:t>ν</a:t>
            </a:r>
            <a:r>
              <a:rPr sz="2400" spc="40" dirty="0">
                <a:solidFill>
                  <a:srgbClr val="FFFFFF"/>
                </a:solidFill>
                <a:latin typeface="Verdana" panose="020B0604030504040204"/>
                <a:cs typeface="Verdana" panose="020B0604030504040204"/>
              </a:rPr>
              <a:t>”</a:t>
            </a:r>
            <a:r>
              <a:rPr sz="2400" spc="-155" dirty="0">
                <a:solidFill>
                  <a:srgbClr val="FFFFFF"/>
                </a:solidFill>
                <a:latin typeface="Verdana" panose="020B0604030504040204"/>
                <a:cs typeface="Verdana" panose="020B0604030504040204"/>
              </a:rPr>
              <a:t> </a:t>
            </a:r>
            <a:r>
              <a:rPr sz="2400" dirty="0">
                <a:solidFill>
                  <a:srgbClr val="FFFFFF"/>
                </a:solidFill>
                <a:latin typeface="Verdana" panose="020B0604030504040204"/>
                <a:cs typeface="Verdana" panose="020B0604030504040204"/>
              </a:rPr>
              <a:t>όλων</a:t>
            </a:r>
            <a:r>
              <a:rPr sz="2400" spc="-140" dirty="0">
                <a:solidFill>
                  <a:srgbClr val="FFFFFF"/>
                </a:solidFill>
                <a:latin typeface="Verdana" panose="020B0604030504040204"/>
                <a:cs typeface="Verdana" panose="020B0604030504040204"/>
              </a:rPr>
              <a:t> </a:t>
            </a:r>
            <a:r>
              <a:rPr sz="2400" spc="-40" dirty="0">
                <a:solidFill>
                  <a:srgbClr val="FFFFFF"/>
                </a:solidFill>
                <a:latin typeface="Verdana" panose="020B0604030504040204"/>
                <a:cs typeface="Verdana" panose="020B0604030504040204"/>
              </a:rPr>
              <a:t>των  </a:t>
            </a:r>
            <a:r>
              <a:rPr sz="2400" spc="-15" dirty="0">
                <a:solidFill>
                  <a:srgbClr val="FFFFFF"/>
                </a:solidFill>
                <a:latin typeface="Verdana" panose="020B0604030504040204"/>
                <a:cs typeface="Verdana" panose="020B0604030504040204"/>
              </a:rPr>
              <a:t>θεωρ</a:t>
            </a:r>
            <a:r>
              <a:rPr sz="2400" spc="5" dirty="0">
                <a:solidFill>
                  <a:srgbClr val="FFFFFF"/>
                </a:solidFill>
                <a:latin typeface="Verdana" panose="020B0604030504040204"/>
                <a:cs typeface="Verdana" panose="020B0604030504040204"/>
              </a:rPr>
              <a:t>ι</a:t>
            </a:r>
            <a:r>
              <a:rPr sz="2400" dirty="0">
                <a:solidFill>
                  <a:srgbClr val="FFFFFF"/>
                </a:solidFill>
                <a:latin typeface="Verdana" panose="020B0604030504040204"/>
                <a:cs typeface="Verdana" panose="020B0604030504040204"/>
              </a:rPr>
              <a:t>ώ</a:t>
            </a:r>
            <a:r>
              <a:rPr sz="2400" spc="5" dirty="0">
                <a:solidFill>
                  <a:srgbClr val="FFFFFF"/>
                </a:solidFill>
                <a:latin typeface="Verdana" panose="020B0604030504040204"/>
                <a:cs typeface="Verdana" panose="020B0604030504040204"/>
              </a:rPr>
              <a:t>ν</a:t>
            </a:r>
            <a:r>
              <a:rPr sz="2400" spc="-165" dirty="0">
                <a:solidFill>
                  <a:srgbClr val="FFFFFF"/>
                </a:solidFill>
                <a:latin typeface="Verdana" panose="020B0604030504040204"/>
                <a:cs typeface="Verdana" panose="020B0604030504040204"/>
              </a:rPr>
              <a:t> </a:t>
            </a:r>
            <a:r>
              <a:rPr sz="2400" spc="-175" dirty="0">
                <a:solidFill>
                  <a:srgbClr val="FFFFFF"/>
                </a:solidFill>
                <a:latin typeface="Verdana" panose="020B0604030504040204"/>
                <a:cs typeface="Verdana" panose="020B0604030504040204"/>
              </a:rPr>
              <a:t>(</a:t>
            </a:r>
            <a:r>
              <a:rPr sz="2400" spc="5" dirty="0" err="1">
                <a:solidFill>
                  <a:srgbClr val="FFFFFF"/>
                </a:solidFill>
                <a:latin typeface="Verdana" panose="020B0604030504040204"/>
                <a:cs typeface="Verdana" panose="020B0604030504040204"/>
              </a:rPr>
              <a:t>κοσ</a:t>
            </a:r>
            <a:r>
              <a:rPr sz="2400" spc="15" dirty="0" err="1">
                <a:solidFill>
                  <a:srgbClr val="FFFFFF"/>
                </a:solidFill>
                <a:latin typeface="Verdana" panose="020B0604030504040204"/>
                <a:cs typeface="Verdana" panose="020B0604030504040204"/>
              </a:rPr>
              <a:t>ν</a:t>
            </a:r>
            <a:r>
              <a:rPr sz="2400" spc="-80" dirty="0" err="1">
                <a:solidFill>
                  <a:srgbClr val="FFFFFF"/>
                </a:solidFill>
                <a:latin typeface="Verdana" panose="020B0604030504040204"/>
                <a:cs typeface="Verdana" panose="020B0604030504040204"/>
              </a:rPr>
              <a:t>τρουκτ</a:t>
            </a:r>
            <a:r>
              <a:rPr sz="2400" spc="-25" dirty="0" err="1">
                <a:solidFill>
                  <a:srgbClr val="FFFFFF"/>
                </a:solidFill>
                <a:latin typeface="Verdana" panose="020B0604030504040204"/>
                <a:cs typeface="Verdana" panose="020B0604030504040204"/>
              </a:rPr>
              <a:t>ι</a:t>
            </a:r>
            <a:r>
              <a:rPr sz="2400" spc="-50" dirty="0">
                <a:solidFill>
                  <a:srgbClr val="FFFFFF"/>
                </a:solidFill>
                <a:latin typeface="Verdana" panose="020B0604030504040204"/>
                <a:cs typeface="Verdana" panose="020B0604030504040204"/>
              </a:rPr>
              <a:t>β</a:t>
            </a:r>
            <a:r>
              <a:rPr sz="2400" dirty="0">
                <a:solidFill>
                  <a:srgbClr val="FFFFFF"/>
                </a:solidFill>
                <a:latin typeface="Verdana" panose="020B0604030504040204"/>
                <a:cs typeface="Verdana" panose="020B0604030504040204"/>
              </a:rPr>
              <a:t>ι</a:t>
            </a:r>
            <a:r>
              <a:rPr sz="2400" spc="-5" dirty="0">
                <a:solidFill>
                  <a:srgbClr val="FFFFFF"/>
                </a:solidFill>
                <a:latin typeface="Verdana" panose="020B0604030504040204"/>
                <a:cs typeface="Verdana" panose="020B0604030504040204"/>
              </a:rPr>
              <a:t>σ</a:t>
            </a:r>
            <a:r>
              <a:rPr sz="2400" spc="15" dirty="0">
                <a:solidFill>
                  <a:srgbClr val="FFFFFF"/>
                </a:solidFill>
                <a:latin typeface="Verdana" panose="020B0604030504040204"/>
                <a:cs typeface="Verdana" panose="020B0604030504040204"/>
              </a:rPr>
              <a:t>μ</a:t>
            </a:r>
            <a:r>
              <a:rPr sz="2400" spc="5" dirty="0">
                <a:solidFill>
                  <a:srgbClr val="FFFFFF"/>
                </a:solidFill>
                <a:latin typeface="Verdana" panose="020B0604030504040204"/>
                <a:cs typeface="Verdana" panose="020B0604030504040204"/>
              </a:rPr>
              <a:t>ό</a:t>
            </a:r>
            <a:r>
              <a:rPr sz="2400" spc="114" dirty="0">
                <a:solidFill>
                  <a:srgbClr val="FFFFFF"/>
                </a:solidFill>
                <a:latin typeface="Verdana" panose="020B0604030504040204"/>
                <a:cs typeface="Verdana" panose="020B0604030504040204"/>
              </a:rPr>
              <a:t>ς</a:t>
            </a:r>
            <a:r>
              <a:rPr sz="2400" spc="-145" dirty="0" smtClean="0">
                <a:solidFill>
                  <a:srgbClr val="FFFFFF"/>
                </a:solidFill>
                <a:latin typeface="Verdana" panose="020B0604030504040204"/>
                <a:cs typeface="Verdana" panose="020B0604030504040204"/>
              </a:rPr>
              <a:t>)</a:t>
            </a:r>
            <a:endParaRPr lang="el-GR" sz="2400" spc="-145" dirty="0" smtClean="0">
              <a:solidFill>
                <a:srgbClr val="FFFFFF"/>
              </a:solidFill>
              <a:latin typeface="Verdana" panose="020B0604030504040204"/>
              <a:cs typeface="Verdana" panose="020B0604030504040204"/>
            </a:endParaRPr>
          </a:p>
          <a:p>
            <a:pPr marL="355600" marR="441960" indent="-342900">
              <a:lnSpc>
                <a:spcPts val="1630"/>
              </a:lnSpc>
              <a:tabLst>
                <a:tab pos="354965" algn="l"/>
              </a:tabLst>
            </a:pPr>
            <a:endParaRPr sz="2400" dirty="0">
              <a:latin typeface="Verdana" panose="020B0604030504040204"/>
              <a:cs typeface="Verdana" panose="020B0604030504040204"/>
            </a:endParaRPr>
          </a:p>
          <a:p>
            <a:pPr marL="355600" marR="689610" indent="-342900">
              <a:lnSpc>
                <a:spcPts val="1630"/>
              </a:lnSpc>
              <a:spcBef>
                <a:spcPts val="1015"/>
              </a:spcBef>
              <a:tabLst>
                <a:tab pos="354965" algn="l"/>
              </a:tabLst>
            </a:pPr>
            <a:r>
              <a:rPr sz="2400" spc="-130" dirty="0">
                <a:solidFill>
                  <a:srgbClr val="89D0D5"/>
                </a:solidFill>
                <a:latin typeface="Lucida Sans Unicode" panose="020B0602030504020204"/>
                <a:cs typeface="Lucida Sans Unicode" panose="020B0602030504020204"/>
              </a:rPr>
              <a:t>▶	</a:t>
            </a:r>
            <a:r>
              <a:rPr sz="2400" spc="-114" dirty="0">
                <a:solidFill>
                  <a:srgbClr val="FFFFFF"/>
                </a:solidFill>
                <a:latin typeface="Verdana" panose="020B0604030504040204"/>
                <a:cs typeface="Verdana" panose="020B0604030504040204"/>
              </a:rPr>
              <a:t>Η</a:t>
            </a:r>
            <a:r>
              <a:rPr sz="2400" spc="-130" dirty="0">
                <a:solidFill>
                  <a:srgbClr val="FFFFFF"/>
                </a:solidFill>
                <a:latin typeface="Verdana" panose="020B0604030504040204"/>
                <a:cs typeface="Verdana" panose="020B0604030504040204"/>
              </a:rPr>
              <a:t> </a:t>
            </a:r>
            <a:r>
              <a:rPr sz="2400" spc="-35" dirty="0">
                <a:solidFill>
                  <a:srgbClr val="FFFFFF"/>
                </a:solidFill>
                <a:latin typeface="Verdana" panose="020B0604030504040204"/>
                <a:cs typeface="Verdana" panose="020B0604030504040204"/>
              </a:rPr>
              <a:t>αλ</a:t>
            </a:r>
            <a:r>
              <a:rPr sz="2400" spc="-40" dirty="0">
                <a:solidFill>
                  <a:srgbClr val="FFFFFF"/>
                </a:solidFill>
                <a:latin typeface="Verdana" panose="020B0604030504040204"/>
                <a:cs typeface="Verdana" panose="020B0604030504040204"/>
              </a:rPr>
              <a:t>λ</a:t>
            </a:r>
            <a:r>
              <a:rPr sz="2400" spc="-5" dirty="0">
                <a:solidFill>
                  <a:srgbClr val="FFFFFF"/>
                </a:solidFill>
                <a:latin typeface="Verdana" panose="020B0604030504040204"/>
                <a:cs typeface="Verdana" panose="020B0604030504040204"/>
              </a:rPr>
              <a:t>αγ</a:t>
            </a:r>
            <a:r>
              <a:rPr sz="2400" dirty="0">
                <a:solidFill>
                  <a:srgbClr val="FFFFFF"/>
                </a:solidFill>
                <a:latin typeface="Verdana" panose="020B0604030504040204"/>
                <a:cs typeface="Verdana" panose="020B0604030504040204"/>
              </a:rPr>
              <a:t>ή</a:t>
            </a:r>
            <a:r>
              <a:rPr sz="2400" spc="-135" dirty="0">
                <a:solidFill>
                  <a:srgbClr val="FFFFFF"/>
                </a:solidFill>
                <a:latin typeface="Verdana" panose="020B0604030504040204"/>
                <a:cs typeface="Verdana" panose="020B0604030504040204"/>
              </a:rPr>
              <a:t> </a:t>
            </a:r>
            <a:r>
              <a:rPr sz="2400" spc="-180" dirty="0">
                <a:solidFill>
                  <a:srgbClr val="FFFFFF"/>
                </a:solidFill>
                <a:latin typeface="Verdana" panose="020B0604030504040204"/>
                <a:cs typeface="Verdana" panose="020B0604030504040204"/>
              </a:rPr>
              <a:t>ε</a:t>
            </a:r>
            <a:r>
              <a:rPr sz="2400" spc="-85" dirty="0">
                <a:solidFill>
                  <a:srgbClr val="FFFFFF"/>
                </a:solidFill>
                <a:latin typeface="Verdana" panose="020B0604030504040204"/>
                <a:cs typeface="Verdana" panose="020B0604030504040204"/>
              </a:rPr>
              <a:t>ί</a:t>
            </a:r>
            <a:r>
              <a:rPr sz="2400" spc="-55" dirty="0">
                <a:solidFill>
                  <a:srgbClr val="FFFFFF"/>
                </a:solidFill>
                <a:latin typeface="Verdana" panose="020B0604030504040204"/>
                <a:cs typeface="Verdana" panose="020B0604030504040204"/>
              </a:rPr>
              <a:t>ν</a:t>
            </a:r>
            <a:r>
              <a:rPr sz="2400" spc="85" dirty="0">
                <a:solidFill>
                  <a:srgbClr val="FFFFFF"/>
                </a:solidFill>
                <a:latin typeface="Verdana" panose="020B0604030504040204"/>
                <a:cs typeface="Verdana" panose="020B0604030504040204"/>
              </a:rPr>
              <a:t>α</a:t>
            </a:r>
            <a:r>
              <a:rPr sz="2400" spc="-130" dirty="0">
                <a:solidFill>
                  <a:srgbClr val="FFFFFF"/>
                </a:solidFill>
                <a:latin typeface="Verdana" panose="020B0604030504040204"/>
                <a:cs typeface="Verdana" panose="020B0604030504040204"/>
              </a:rPr>
              <a:t>ι</a:t>
            </a:r>
            <a:r>
              <a:rPr sz="2400" spc="-125" dirty="0">
                <a:solidFill>
                  <a:srgbClr val="FFFFFF"/>
                </a:solidFill>
                <a:latin typeface="Verdana" panose="020B0604030504040204"/>
                <a:cs typeface="Verdana" panose="020B0604030504040204"/>
              </a:rPr>
              <a:t> </a:t>
            </a:r>
            <a:r>
              <a:rPr sz="2400" spc="-70" dirty="0">
                <a:solidFill>
                  <a:srgbClr val="FFFFFF"/>
                </a:solidFill>
                <a:latin typeface="Verdana" panose="020B0604030504040204"/>
                <a:cs typeface="Verdana" panose="020B0604030504040204"/>
              </a:rPr>
              <a:t>δ</a:t>
            </a:r>
            <a:r>
              <a:rPr sz="2400" spc="-130" dirty="0">
                <a:solidFill>
                  <a:srgbClr val="FFFFFF"/>
                </a:solidFill>
                <a:latin typeface="Verdana" panose="020B0604030504040204"/>
                <a:cs typeface="Verdana" panose="020B0604030504040204"/>
              </a:rPr>
              <a:t>ι</a:t>
            </a:r>
            <a:r>
              <a:rPr sz="2400" spc="15" dirty="0">
                <a:solidFill>
                  <a:srgbClr val="FFFFFF"/>
                </a:solidFill>
                <a:latin typeface="Verdana" panose="020B0604030504040204"/>
                <a:cs typeface="Verdana" panose="020B0604030504040204"/>
              </a:rPr>
              <a:t>α</a:t>
            </a:r>
            <a:r>
              <a:rPr sz="2400" dirty="0">
                <a:solidFill>
                  <a:srgbClr val="FFFFFF"/>
                </a:solidFill>
                <a:latin typeface="Verdana" panose="020B0604030504040204"/>
                <a:cs typeface="Verdana" panose="020B0604030504040204"/>
              </a:rPr>
              <a:t>δ</a:t>
            </a:r>
            <a:r>
              <a:rPr sz="2400" spc="-130" dirty="0">
                <a:solidFill>
                  <a:srgbClr val="FFFFFF"/>
                </a:solidFill>
                <a:latin typeface="Verdana" panose="020B0604030504040204"/>
                <a:cs typeface="Verdana" panose="020B0604030504040204"/>
              </a:rPr>
              <a:t>ι</a:t>
            </a:r>
            <a:r>
              <a:rPr sz="2400" spc="30" dirty="0">
                <a:solidFill>
                  <a:srgbClr val="FFFFFF"/>
                </a:solidFill>
                <a:latin typeface="Verdana" panose="020B0604030504040204"/>
                <a:cs typeface="Verdana" panose="020B0604030504040204"/>
              </a:rPr>
              <a:t>κα</a:t>
            </a:r>
            <a:r>
              <a:rPr sz="2400" spc="20" dirty="0">
                <a:solidFill>
                  <a:srgbClr val="FFFFFF"/>
                </a:solidFill>
                <a:latin typeface="Verdana" panose="020B0604030504040204"/>
                <a:cs typeface="Verdana" panose="020B0604030504040204"/>
              </a:rPr>
              <a:t>σ</a:t>
            </a:r>
            <a:r>
              <a:rPr sz="2400" spc="-65" dirty="0">
                <a:solidFill>
                  <a:srgbClr val="FFFFFF"/>
                </a:solidFill>
                <a:latin typeface="Verdana" panose="020B0604030504040204"/>
                <a:cs typeface="Verdana" panose="020B0604030504040204"/>
              </a:rPr>
              <a:t>ία</a:t>
            </a:r>
            <a:r>
              <a:rPr sz="2400" spc="-50" dirty="0">
                <a:solidFill>
                  <a:srgbClr val="FFFFFF"/>
                </a:solidFill>
                <a:latin typeface="Verdana" panose="020B0604030504040204"/>
                <a:cs typeface="Verdana" panose="020B0604030504040204"/>
              </a:rPr>
              <a:t>,</a:t>
            </a:r>
            <a:r>
              <a:rPr sz="2400" spc="-165" dirty="0">
                <a:solidFill>
                  <a:srgbClr val="FFFFFF"/>
                </a:solidFill>
                <a:latin typeface="Verdana" panose="020B0604030504040204"/>
                <a:cs typeface="Verdana" panose="020B0604030504040204"/>
              </a:rPr>
              <a:t> </a:t>
            </a:r>
            <a:r>
              <a:rPr sz="2400" spc="-70" dirty="0">
                <a:solidFill>
                  <a:srgbClr val="FFFFFF"/>
                </a:solidFill>
                <a:latin typeface="Verdana" panose="020B0604030504040204"/>
                <a:cs typeface="Verdana" panose="020B0604030504040204"/>
              </a:rPr>
              <a:t>όχι  </a:t>
            </a:r>
            <a:r>
              <a:rPr sz="2400" spc="-10" dirty="0">
                <a:solidFill>
                  <a:srgbClr val="FFFFFF"/>
                </a:solidFill>
                <a:latin typeface="Verdana" panose="020B0604030504040204"/>
                <a:cs typeface="Verdana" panose="020B0604030504040204"/>
              </a:rPr>
              <a:t>γεγονός</a:t>
            </a:r>
            <a:endParaRPr sz="2400" dirty="0">
              <a:latin typeface="Verdana" panose="020B0604030504040204"/>
              <a:cs typeface="Verdana" panose="020B0604030504040204"/>
            </a:endParaRPr>
          </a:p>
          <a:p>
            <a:pPr marL="355600" marR="525145" indent="-342900">
              <a:lnSpc>
                <a:spcPct val="80000"/>
              </a:lnSpc>
              <a:spcBef>
                <a:spcPts val="1010"/>
              </a:spcBef>
              <a:tabLst>
                <a:tab pos="354965" algn="l"/>
              </a:tabLst>
            </a:pPr>
            <a:r>
              <a:rPr sz="2400" spc="-130" dirty="0">
                <a:solidFill>
                  <a:srgbClr val="89D0D5"/>
                </a:solidFill>
                <a:latin typeface="Lucida Sans Unicode" panose="020B0602030504020204"/>
                <a:cs typeface="Lucida Sans Unicode" panose="020B0602030504020204"/>
              </a:rPr>
              <a:t>▶	</a:t>
            </a:r>
            <a:r>
              <a:rPr sz="2400" spc="-125" dirty="0">
                <a:solidFill>
                  <a:srgbClr val="FFFFFF"/>
                </a:solidFill>
                <a:latin typeface="Verdana" panose="020B0604030504040204"/>
                <a:cs typeface="Verdana" panose="020B0604030504040204"/>
              </a:rPr>
              <a:t>Ε</a:t>
            </a:r>
            <a:r>
              <a:rPr sz="2400" spc="-100" dirty="0">
                <a:solidFill>
                  <a:srgbClr val="FFFFFF"/>
                </a:solidFill>
                <a:latin typeface="Verdana" panose="020B0604030504040204"/>
                <a:cs typeface="Verdana" panose="020B0604030504040204"/>
              </a:rPr>
              <a:t>ν</a:t>
            </a:r>
            <a:r>
              <a:rPr sz="2400" spc="-50" dirty="0">
                <a:solidFill>
                  <a:srgbClr val="FFFFFF"/>
                </a:solidFill>
                <a:latin typeface="Verdana" panose="020B0604030504040204"/>
                <a:cs typeface="Verdana" panose="020B0604030504040204"/>
              </a:rPr>
              <a:t>τοπίζ</a:t>
            </a:r>
            <a:r>
              <a:rPr sz="2400" spc="-60" dirty="0">
                <a:solidFill>
                  <a:srgbClr val="FFFFFF"/>
                </a:solidFill>
                <a:latin typeface="Verdana" panose="020B0604030504040204"/>
                <a:cs typeface="Verdana" panose="020B0604030504040204"/>
              </a:rPr>
              <a:t>ε</a:t>
            </a:r>
            <a:r>
              <a:rPr sz="2400" spc="-130" dirty="0">
                <a:solidFill>
                  <a:srgbClr val="FFFFFF"/>
                </a:solidFill>
                <a:latin typeface="Verdana" panose="020B0604030504040204"/>
                <a:cs typeface="Verdana" panose="020B0604030504040204"/>
              </a:rPr>
              <a:t>ι</a:t>
            </a:r>
            <a:r>
              <a:rPr sz="2400" spc="-125" dirty="0">
                <a:solidFill>
                  <a:srgbClr val="FFFFFF"/>
                </a:solidFill>
                <a:latin typeface="Verdana" panose="020B0604030504040204"/>
                <a:cs typeface="Verdana" panose="020B0604030504040204"/>
              </a:rPr>
              <a:t> </a:t>
            </a:r>
            <a:r>
              <a:rPr sz="2400" spc="-40" dirty="0">
                <a:solidFill>
                  <a:srgbClr val="FFFFFF"/>
                </a:solidFill>
                <a:latin typeface="Verdana" panose="020B0604030504040204"/>
                <a:cs typeface="Verdana" panose="020B0604030504040204"/>
              </a:rPr>
              <a:t>το</a:t>
            </a:r>
            <a:r>
              <a:rPr sz="2400" spc="-160" dirty="0">
                <a:solidFill>
                  <a:srgbClr val="FFFFFF"/>
                </a:solidFill>
                <a:latin typeface="Verdana" panose="020B0604030504040204"/>
                <a:cs typeface="Verdana" panose="020B0604030504040204"/>
              </a:rPr>
              <a:t> </a:t>
            </a:r>
            <a:r>
              <a:rPr sz="2400" spc="10" dirty="0">
                <a:solidFill>
                  <a:srgbClr val="FFFFFF"/>
                </a:solidFill>
                <a:latin typeface="Verdana" panose="020B0604030504040204"/>
                <a:cs typeface="Verdana" panose="020B0604030504040204"/>
              </a:rPr>
              <a:t>βαθ</a:t>
            </a:r>
            <a:r>
              <a:rPr sz="2400" spc="20" dirty="0">
                <a:solidFill>
                  <a:srgbClr val="FFFFFF"/>
                </a:solidFill>
                <a:latin typeface="Verdana" panose="020B0604030504040204"/>
                <a:cs typeface="Verdana" panose="020B0604030504040204"/>
              </a:rPr>
              <a:t>μ</a:t>
            </a:r>
            <a:r>
              <a:rPr sz="2400" spc="80" dirty="0">
                <a:solidFill>
                  <a:srgbClr val="FFFFFF"/>
                </a:solidFill>
                <a:latin typeface="Verdana" panose="020B0604030504040204"/>
                <a:cs typeface="Verdana" panose="020B0604030504040204"/>
              </a:rPr>
              <a:t>ό</a:t>
            </a:r>
            <a:r>
              <a:rPr sz="2400" spc="-145" dirty="0">
                <a:solidFill>
                  <a:srgbClr val="FFFFFF"/>
                </a:solidFill>
                <a:latin typeface="Verdana" panose="020B0604030504040204"/>
                <a:cs typeface="Verdana" panose="020B0604030504040204"/>
              </a:rPr>
              <a:t> </a:t>
            </a:r>
            <a:r>
              <a:rPr sz="2400" spc="-100" dirty="0">
                <a:solidFill>
                  <a:srgbClr val="FFFFFF"/>
                </a:solidFill>
                <a:latin typeface="Verdana" panose="020B0604030504040204"/>
                <a:cs typeface="Verdana" panose="020B0604030504040204"/>
              </a:rPr>
              <a:t>ετο</a:t>
            </a:r>
            <a:r>
              <a:rPr sz="2400" spc="-40" dirty="0">
                <a:solidFill>
                  <a:srgbClr val="FFFFFF"/>
                </a:solidFill>
                <a:latin typeface="Verdana" panose="020B0604030504040204"/>
                <a:cs typeface="Verdana" panose="020B0604030504040204"/>
              </a:rPr>
              <a:t>ιμότη</a:t>
            </a:r>
            <a:r>
              <a:rPr sz="2400" spc="15" dirty="0">
                <a:solidFill>
                  <a:srgbClr val="FFFFFF"/>
                </a:solidFill>
                <a:latin typeface="Verdana" panose="020B0604030504040204"/>
                <a:cs typeface="Verdana" panose="020B0604030504040204"/>
              </a:rPr>
              <a:t>τας  </a:t>
            </a:r>
            <a:r>
              <a:rPr sz="2400" spc="-20" dirty="0">
                <a:solidFill>
                  <a:srgbClr val="FFFFFF"/>
                </a:solidFill>
                <a:latin typeface="Verdana" panose="020B0604030504040204"/>
                <a:cs typeface="Verdana" panose="020B0604030504040204"/>
              </a:rPr>
              <a:t>αλλαγ</a:t>
            </a:r>
            <a:r>
              <a:rPr sz="2400" spc="-15" dirty="0">
                <a:solidFill>
                  <a:srgbClr val="FFFFFF"/>
                </a:solidFill>
                <a:latin typeface="Verdana" panose="020B0604030504040204"/>
                <a:cs typeface="Verdana" panose="020B0604030504040204"/>
              </a:rPr>
              <a:t>ή</a:t>
            </a:r>
            <a:r>
              <a:rPr sz="2400" spc="120" dirty="0">
                <a:solidFill>
                  <a:srgbClr val="FFFFFF"/>
                </a:solidFill>
                <a:latin typeface="Verdana" panose="020B0604030504040204"/>
                <a:cs typeface="Verdana" panose="020B0604030504040204"/>
              </a:rPr>
              <a:t>ς</a:t>
            </a:r>
            <a:r>
              <a:rPr sz="2400" spc="-145" dirty="0">
                <a:solidFill>
                  <a:srgbClr val="FFFFFF"/>
                </a:solidFill>
                <a:latin typeface="Verdana" panose="020B0604030504040204"/>
                <a:cs typeface="Verdana" panose="020B0604030504040204"/>
              </a:rPr>
              <a:t> </a:t>
            </a:r>
            <a:r>
              <a:rPr sz="2400" spc="-45" dirty="0">
                <a:solidFill>
                  <a:srgbClr val="FFFFFF"/>
                </a:solidFill>
                <a:latin typeface="Verdana" panose="020B0604030504040204"/>
                <a:cs typeface="Verdana" panose="020B0604030504040204"/>
              </a:rPr>
              <a:t>του</a:t>
            </a:r>
            <a:r>
              <a:rPr sz="2400" spc="-130" dirty="0">
                <a:solidFill>
                  <a:srgbClr val="FFFFFF"/>
                </a:solidFill>
                <a:latin typeface="Verdana" panose="020B0604030504040204"/>
                <a:cs typeface="Verdana" panose="020B0604030504040204"/>
              </a:rPr>
              <a:t> </a:t>
            </a:r>
            <a:r>
              <a:rPr sz="2400" spc="-45" dirty="0">
                <a:solidFill>
                  <a:srgbClr val="FFFFFF"/>
                </a:solidFill>
                <a:latin typeface="Verdana" panose="020B0604030504040204"/>
                <a:cs typeface="Verdana" panose="020B0604030504040204"/>
              </a:rPr>
              <a:t>καθε</a:t>
            </a:r>
            <a:r>
              <a:rPr sz="2400" spc="-35" dirty="0">
                <a:solidFill>
                  <a:srgbClr val="FFFFFF"/>
                </a:solidFill>
                <a:latin typeface="Verdana" panose="020B0604030504040204"/>
                <a:cs typeface="Verdana" panose="020B0604030504040204"/>
              </a:rPr>
              <a:t>ν</a:t>
            </a:r>
            <a:r>
              <a:rPr sz="2400" spc="100" dirty="0">
                <a:solidFill>
                  <a:srgbClr val="FFFFFF"/>
                </a:solidFill>
                <a:latin typeface="Verdana" panose="020B0604030504040204"/>
                <a:cs typeface="Verdana" panose="020B0604030504040204"/>
              </a:rPr>
              <a:t>ός</a:t>
            </a:r>
            <a:endParaRPr sz="2400" dirty="0">
              <a:latin typeface="Verdana" panose="020B0604030504040204"/>
              <a:cs typeface="Verdana" panose="020B0604030504040204"/>
            </a:endParaRPr>
          </a:p>
          <a:p>
            <a:pPr marL="12700">
              <a:lnSpc>
                <a:spcPct val="100000"/>
              </a:lnSpc>
              <a:spcBef>
                <a:spcPts val="600"/>
              </a:spcBef>
              <a:tabLst>
                <a:tab pos="354965" algn="l"/>
              </a:tabLst>
            </a:pPr>
            <a:r>
              <a:rPr sz="2400" spc="-125" dirty="0">
                <a:solidFill>
                  <a:srgbClr val="89D0D5"/>
                </a:solidFill>
                <a:latin typeface="Lucida Sans Unicode" panose="020B0602030504020204"/>
                <a:cs typeface="Lucida Sans Unicode" panose="020B0602030504020204"/>
              </a:rPr>
              <a:t>▶	</a:t>
            </a:r>
            <a:r>
              <a:rPr sz="2400" spc="-30" dirty="0">
                <a:solidFill>
                  <a:srgbClr val="FFFFFF"/>
                </a:solidFill>
                <a:latin typeface="Verdana" panose="020B0604030504040204"/>
                <a:cs typeface="Verdana" panose="020B0604030504040204"/>
              </a:rPr>
              <a:t>Κατ</a:t>
            </a:r>
            <a:r>
              <a:rPr sz="2400" spc="-35" dirty="0">
                <a:solidFill>
                  <a:srgbClr val="FFFFFF"/>
                </a:solidFill>
                <a:latin typeface="Verdana" panose="020B0604030504040204"/>
                <a:cs typeface="Verdana" panose="020B0604030504040204"/>
              </a:rPr>
              <a:t>α</a:t>
            </a:r>
            <a:r>
              <a:rPr sz="2400" spc="-25" dirty="0">
                <a:solidFill>
                  <a:srgbClr val="FFFFFF"/>
                </a:solidFill>
                <a:latin typeface="Verdana" panose="020B0604030504040204"/>
                <a:cs typeface="Verdana" panose="020B0604030504040204"/>
              </a:rPr>
              <a:t>γραφή</a:t>
            </a:r>
            <a:r>
              <a:rPr sz="2400" spc="-10" dirty="0">
                <a:solidFill>
                  <a:srgbClr val="FFFFFF"/>
                </a:solidFill>
                <a:latin typeface="Verdana" panose="020B0604030504040204"/>
                <a:cs typeface="Verdana" panose="020B0604030504040204"/>
              </a:rPr>
              <a:t>,</a:t>
            </a:r>
            <a:r>
              <a:rPr sz="2400" spc="-160" dirty="0">
                <a:solidFill>
                  <a:srgbClr val="FFFFFF"/>
                </a:solidFill>
                <a:latin typeface="Verdana" panose="020B0604030504040204"/>
                <a:cs typeface="Verdana" panose="020B0604030504040204"/>
              </a:rPr>
              <a:t> </a:t>
            </a:r>
            <a:r>
              <a:rPr sz="2400" spc="-35" dirty="0">
                <a:solidFill>
                  <a:srgbClr val="FFFFFF"/>
                </a:solidFill>
                <a:latin typeface="Verdana" panose="020B0604030504040204"/>
                <a:cs typeface="Verdana" panose="020B0604030504040204"/>
              </a:rPr>
              <a:t>αυτής</a:t>
            </a:r>
            <a:r>
              <a:rPr sz="2400" spc="-20" dirty="0">
                <a:solidFill>
                  <a:srgbClr val="FFFFFF"/>
                </a:solidFill>
                <a:latin typeface="Verdana" panose="020B0604030504040204"/>
                <a:cs typeface="Verdana" panose="020B0604030504040204"/>
              </a:rPr>
              <a:t>,</a:t>
            </a:r>
            <a:r>
              <a:rPr sz="2400" spc="-130" dirty="0">
                <a:solidFill>
                  <a:srgbClr val="FFFFFF"/>
                </a:solidFill>
                <a:latin typeface="Verdana" panose="020B0604030504040204"/>
                <a:cs typeface="Verdana" panose="020B0604030504040204"/>
              </a:rPr>
              <a:t> </a:t>
            </a:r>
            <a:r>
              <a:rPr sz="2400" spc="-25" dirty="0">
                <a:solidFill>
                  <a:srgbClr val="FFFFFF"/>
                </a:solidFill>
                <a:latin typeface="Verdana" panose="020B0604030504040204"/>
                <a:cs typeface="Verdana" panose="020B0604030504040204"/>
              </a:rPr>
              <a:t>της</a:t>
            </a:r>
            <a:r>
              <a:rPr sz="2400" spc="-135" dirty="0">
                <a:solidFill>
                  <a:srgbClr val="FFFFFF"/>
                </a:solidFill>
                <a:latin typeface="Verdana" panose="020B0604030504040204"/>
                <a:cs typeface="Verdana" panose="020B0604030504040204"/>
              </a:rPr>
              <a:t> </a:t>
            </a:r>
            <a:r>
              <a:rPr sz="2400" spc="-35" dirty="0">
                <a:solidFill>
                  <a:srgbClr val="FFFFFF"/>
                </a:solidFill>
                <a:latin typeface="Verdana" panose="020B0604030504040204"/>
                <a:cs typeface="Verdana" panose="020B0604030504040204"/>
              </a:rPr>
              <a:t>αλλ</a:t>
            </a:r>
            <a:r>
              <a:rPr sz="2400" spc="25" dirty="0">
                <a:solidFill>
                  <a:srgbClr val="FFFFFF"/>
                </a:solidFill>
                <a:latin typeface="Verdana" panose="020B0604030504040204"/>
                <a:cs typeface="Verdana" panose="020B0604030504040204"/>
              </a:rPr>
              <a:t>αγής</a:t>
            </a:r>
            <a:endParaRPr sz="2400" dirty="0">
              <a:latin typeface="Verdana" panose="020B0604030504040204"/>
              <a:cs typeface="Verdana" panose="020B0604030504040204"/>
            </a:endParaRPr>
          </a:p>
          <a:p>
            <a:pPr marL="355600" marR="403225" indent="-342900">
              <a:lnSpc>
                <a:spcPct val="80000"/>
              </a:lnSpc>
              <a:spcBef>
                <a:spcPts val="995"/>
              </a:spcBef>
              <a:tabLst>
                <a:tab pos="354965" algn="l"/>
              </a:tabLst>
            </a:pPr>
            <a:r>
              <a:rPr sz="2400" spc="-130" dirty="0">
                <a:solidFill>
                  <a:srgbClr val="89D0D5"/>
                </a:solidFill>
                <a:latin typeface="Lucida Sans Unicode" panose="020B0602030504020204"/>
                <a:cs typeface="Lucida Sans Unicode" panose="020B0602030504020204"/>
              </a:rPr>
              <a:t>▶	</a:t>
            </a:r>
            <a:r>
              <a:rPr sz="2400" spc="-50" dirty="0">
                <a:solidFill>
                  <a:srgbClr val="FFFFFF"/>
                </a:solidFill>
                <a:latin typeface="Verdana" panose="020B0604030504040204"/>
                <a:cs typeface="Verdana" panose="020B0604030504040204"/>
              </a:rPr>
              <a:t>Δεν</a:t>
            </a:r>
            <a:r>
              <a:rPr sz="2400" spc="-130" dirty="0">
                <a:solidFill>
                  <a:srgbClr val="FFFFFF"/>
                </a:solidFill>
                <a:latin typeface="Verdana" panose="020B0604030504040204"/>
                <a:cs typeface="Verdana" panose="020B0604030504040204"/>
              </a:rPr>
              <a:t> </a:t>
            </a:r>
            <a:r>
              <a:rPr sz="2400" spc="-120" dirty="0">
                <a:solidFill>
                  <a:srgbClr val="FFFFFF"/>
                </a:solidFill>
                <a:latin typeface="Verdana" panose="020B0604030504040204"/>
                <a:cs typeface="Verdana" panose="020B0604030504040204"/>
              </a:rPr>
              <a:t>β</a:t>
            </a:r>
            <a:r>
              <a:rPr sz="2400" spc="-35" dirty="0">
                <a:solidFill>
                  <a:srgbClr val="FFFFFF"/>
                </a:solidFill>
                <a:latin typeface="Verdana" panose="020B0604030504040204"/>
                <a:cs typeface="Verdana" panose="020B0604030504040204"/>
              </a:rPr>
              <a:t>ι</a:t>
            </a:r>
            <a:r>
              <a:rPr sz="2400" spc="-45" dirty="0">
                <a:solidFill>
                  <a:srgbClr val="FFFFFF"/>
                </a:solidFill>
                <a:latin typeface="Verdana" panose="020B0604030504040204"/>
                <a:cs typeface="Verdana" panose="020B0604030504040204"/>
              </a:rPr>
              <a:t>άζετα</a:t>
            </a:r>
            <a:r>
              <a:rPr sz="2400" spc="-20" dirty="0">
                <a:solidFill>
                  <a:srgbClr val="FFFFFF"/>
                </a:solidFill>
                <a:latin typeface="Verdana" panose="020B0604030504040204"/>
                <a:cs typeface="Verdana" panose="020B0604030504040204"/>
              </a:rPr>
              <a:t>ι</a:t>
            </a:r>
            <a:r>
              <a:rPr sz="2400" spc="-125" dirty="0">
                <a:solidFill>
                  <a:srgbClr val="FFFFFF"/>
                </a:solidFill>
                <a:latin typeface="Verdana" panose="020B0604030504040204"/>
                <a:cs typeface="Verdana" panose="020B0604030504040204"/>
              </a:rPr>
              <a:t> </a:t>
            </a:r>
            <a:r>
              <a:rPr sz="2400" spc="-180" dirty="0">
                <a:solidFill>
                  <a:srgbClr val="FFFFFF"/>
                </a:solidFill>
                <a:latin typeface="Verdana" panose="020B0604030504040204"/>
                <a:cs typeface="Verdana" panose="020B0604030504040204"/>
              </a:rPr>
              <a:t>(</a:t>
            </a:r>
            <a:r>
              <a:rPr sz="2400" spc="-40" dirty="0">
                <a:solidFill>
                  <a:srgbClr val="FFFFFF"/>
                </a:solidFill>
                <a:latin typeface="Verdana" panose="020B0604030504040204"/>
                <a:cs typeface="Verdana" panose="020B0604030504040204"/>
              </a:rPr>
              <a:t>η</a:t>
            </a:r>
            <a:r>
              <a:rPr sz="2400" spc="-130" dirty="0">
                <a:solidFill>
                  <a:srgbClr val="FFFFFF"/>
                </a:solidFill>
                <a:latin typeface="Verdana" panose="020B0604030504040204"/>
                <a:cs typeface="Verdana" panose="020B0604030504040204"/>
              </a:rPr>
              <a:t> </a:t>
            </a:r>
            <a:r>
              <a:rPr sz="2400" spc="-20" dirty="0">
                <a:solidFill>
                  <a:srgbClr val="FFFFFF"/>
                </a:solidFill>
                <a:latin typeface="Verdana" panose="020B0604030504040204"/>
                <a:cs typeface="Verdana" panose="020B0604030504040204"/>
              </a:rPr>
              <a:t>αλλαγ</a:t>
            </a:r>
            <a:r>
              <a:rPr sz="2400" spc="-15" dirty="0">
                <a:solidFill>
                  <a:srgbClr val="FFFFFF"/>
                </a:solidFill>
                <a:latin typeface="Verdana" panose="020B0604030504040204"/>
                <a:cs typeface="Verdana" panose="020B0604030504040204"/>
              </a:rPr>
              <a:t>ή</a:t>
            </a:r>
            <a:r>
              <a:rPr sz="2400" spc="-140" dirty="0">
                <a:solidFill>
                  <a:srgbClr val="FFFFFF"/>
                </a:solidFill>
                <a:latin typeface="Verdana" panose="020B0604030504040204"/>
                <a:cs typeface="Verdana" panose="020B0604030504040204"/>
              </a:rPr>
              <a:t> </a:t>
            </a:r>
            <a:r>
              <a:rPr sz="2400" spc="-180" dirty="0">
                <a:solidFill>
                  <a:srgbClr val="FFFFFF"/>
                </a:solidFill>
                <a:latin typeface="Verdana" panose="020B0604030504040204"/>
                <a:cs typeface="Verdana" panose="020B0604030504040204"/>
              </a:rPr>
              <a:t>ε</a:t>
            </a:r>
            <a:r>
              <a:rPr sz="2400" spc="-85" dirty="0">
                <a:solidFill>
                  <a:srgbClr val="FFFFFF"/>
                </a:solidFill>
                <a:latin typeface="Verdana" panose="020B0604030504040204"/>
                <a:cs typeface="Verdana" panose="020B0604030504040204"/>
              </a:rPr>
              <a:t>ί</a:t>
            </a:r>
            <a:r>
              <a:rPr sz="2400" spc="15" dirty="0">
                <a:solidFill>
                  <a:srgbClr val="FFFFFF"/>
                </a:solidFill>
                <a:latin typeface="Verdana" panose="020B0604030504040204"/>
                <a:cs typeface="Verdana" panose="020B0604030504040204"/>
              </a:rPr>
              <a:t>ν</a:t>
            </a:r>
            <a:r>
              <a:rPr sz="2400" spc="10" dirty="0">
                <a:solidFill>
                  <a:srgbClr val="FFFFFF"/>
                </a:solidFill>
                <a:latin typeface="Verdana" panose="020B0604030504040204"/>
                <a:cs typeface="Verdana" panose="020B0604030504040204"/>
              </a:rPr>
              <a:t>α</a:t>
            </a:r>
            <a:r>
              <a:rPr sz="2400" spc="-130" dirty="0">
                <a:solidFill>
                  <a:srgbClr val="FFFFFF"/>
                </a:solidFill>
                <a:latin typeface="Verdana" panose="020B0604030504040204"/>
                <a:cs typeface="Verdana" panose="020B0604030504040204"/>
              </a:rPr>
              <a:t>ι</a:t>
            </a:r>
            <a:r>
              <a:rPr sz="2400" spc="-125" dirty="0">
                <a:solidFill>
                  <a:srgbClr val="FFFFFF"/>
                </a:solidFill>
                <a:latin typeface="Verdana" panose="020B0604030504040204"/>
                <a:cs typeface="Verdana" panose="020B0604030504040204"/>
              </a:rPr>
              <a:t> μ</a:t>
            </a:r>
            <a:r>
              <a:rPr sz="2400" spc="-50" dirty="0">
                <a:solidFill>
                  <a:srgbClr val="FFFFFF"/>
                </a:solidFill>
                <a:latin typeface="Verdana" panose="020B0604030504040204"/>
                <a:cs typeface="Verdana" panose="020B0604030504040204"/>
              </a:rPr>
              <a:t>ι</a:t>
            </a:r>
            <a:r>
              <a:rPr sz="2400" spc="70" dirty="0">
                <a:solidFill>
                  <a:srgbClr val="FFFFFF"/>
                </a:solidFill>
                <a:latin typeface="Verdana" panose="020B0604030504040204"/>
                <a:cs typeface="Verdana" panose="020B0604030504040204"/>
              </a:rPr>
              <a:t>α  </a:t>
            </a:r>
            <a:r>
              <a:rPr sz="2400" spc="10" dirty="0">
                <a:solidFill>
                  <a:srgbClr val="FFFFFF"/>
                </a:solidFill>
                <a:latin typeface="Verdana" panose="020B0604030504040204"/>
                <a:cs typeface="Verdana" panose="020B0604030504040204"/>
              </a:rPr>
              <a:t>ο</a:t>
            </a:r>
            <a:r>
              <a:rPr sz="2400" spc="15" dirty="0">
                <a:solidFill>
                  <a:srgbClr val="FFFFFF"/>
                </a:solidFill>
                <a:latin typeface="Verdana" panose="020B0604030504040204"/>
                <a:cs typeface="Verdana" panose="020B0604030504040204"/>
              </a:rPr>
              <a:t>υσ</a:t>
            </a:r>
            <a:r>
              <a:rPr sz="2400" spc="10" dirty="0">
                <a:solidFill>
                  <a:srgbClr val="FFFFFF"/>
                </a:solidFill>
                <a:latin typeface="Verdana" panose="020B0604030504040204"/>
                <a:cs typeface="Verdana" panose="020B0604030504040204"/>
              </a:rPr>
              <a:t>ι</a:t>
            </a:r>
            <a:r>
              <a:rPr sz="2400" spc="120" dirty="0">
                <a:solidFill>
                  <a:srgbClr val="FFFFFF"/>
                </a:solidFill>
                <a:latin typeface="Verdana" panose="020B0604030504040204"/>
                <a:cs typeface="Verdana" panose="020B0604030504040204"/>
              </a:rPr>
              <a:t>α</a:t>
            </a:r>
            <a:r>
              <a:rPr sz="2400" spc="110" dirty="0">
                <a:solidFill>
                  <a:srgbClr val="FFFFFF"/>
                </a:solidFill>
                <a:latin typeface="Verdana" panose="020B0604030504040204"/>
                <a:cs typeface="Verdana" panose="020B0604030504040204"/>
              </a:rPr>
              <a:t>σ</a:t>
            </a:r>
            <a:r>
              <a:rPr sz="2400" spc="-185" dirty="0">
                <a:solidFill>
                  <a:srgbClr val="FFFFFF"/>
                </a:solidFill>
                <a:latin typeface="Verdana" panose="020B0604030504040204"/>
                <a:cs typeface="Verdana" panose="020B0604030504040204"/>
              </a:rPr>
              <a:t>τ</a:t>
            </a:r>
            <a:r>
              <a:rPr sz="2400" spc="-100" dirty="0">
                <a:solidFill>
                  <a:srgbClr val="FFFFFF"/>
                </a:solidFill>
                <a:latin typeface="Verdana" panose="020B0604030504040204"/>
                <a:cs typeface="Verdana" panose="020B0604030504040204"/>
              </a:rPr>
              <a:t>ι</a:t>
            </a:r>
            <a:r>
              <a:rPr sz="2400" spc="-175" dirty="0">
                <a:solidFill>
                  <a:srgbClr val="FFFFFF"/>
                </a:solidFill>
                <a:latin typeface="Verdana" panose="020B0604030504040204"/>
                <a:cs typeface="Verdana" panose="020B0604030504040204"/>
              </a:rPr>
              <a:t>κ</a:t>
            </a:r>
            <a:r>
              <a:rPr sz="2400" spc="-40" dirty="0">
                <a:solidFill>
                  <a:srgbClr val="FFFFFF"/>
                </a:solidFill>
                <a:latin typeface="Verdana" panose="020B0604030504040204"/>
                <a:cs typeface="Verdana" panose="020B0604030504040204"/>
              </a:rPr>
              <a:t>ή</a:t>
            </a:r>
            <a:r>
              <a:rPr sz="2400" spc="-165" dirty="0">
                <a:solidFill>
                  <a:srgbClr val="FFFFFF"/>
                </a:solidFill>
                <a:latin typeface="Verdana" panose="020B0604030504040204"/>
                <a:cs typeface="Verdana" panose="020B0604030504040204"/>
              </a:rPr>
              <a:t> </a:t>
            </a:r>
            <a:r>
              <a:rPr sz="2400" spc="-60" dirty="0">
                <a:solidFill>
                  <a:srgbClr val="FFFFFF"/>
                </a:solidFill>
                <a:latin typeface="Verdana" panose="020B0604030504040204"/>
                <a:cs typeface="Verdana" panose="020B0604030504040204"/>
              </a:rPr>
              <a:t>και</a:t>
            </a:r>
            <a:r>
              <a:rPr sz="2400" spc="-130" dirty="0">
                <a:solidFill>
                  <a:srgbClr val="FFFFFF"/>
                </a:solidFill>
                <a:latin typeface="Verdana" panose="020B0604030504040204"/>
                <a:cs typeface="Verdana" panose="020B0604030504040204"/>
              </a:rPr>
              <a:t> </a:t>
            </a:r>
            <a:r>
              <a:rPr sz="2400" spc="15" dirty="0">
                <a:solidFill>
                  <a:srgbClr val="FFFFFF"/>
                </a:solidFill>
                <a:latin typeface="Verdana" panose="020B0604030504040204"/>
                <a:cs typeface="Verdana" panose="020B0604030504040204"/>
              </a:rPr>
              <a:t>αργ</a:t>
            </a:r>
            <a:r>
              <a:rPr sz="2400" spc="20" dirty="0">
                <a:solidFill>
                  <a:srgbClr val="FFFFFF"/>
                </a:solidFill>
                <a:latin typeface="Verdana" panose="020B0604030504040204"/>
                <a:cs typeface="Verdana" panose="020B0604030504040204"/>
              </a:rPr>
              <a:t>ή</a:t>
            </a:r>
            <a:r>
              <a:rPr sz="2400" spc="-140" dirty="0">
                <a:solidFill>
                  <a:srgbClr val="FFFFFF"/>
                </a:solidFill>
                <a:latin typeface="Verdana" panose="020B0604030504040204"/>
                <a:cs typeface="Verdana" panose="020B0604030504040204"/>
              </a:rPr>
              <a:t> </a:t>
            </a:r>
            <a:r>
              <a:rPr sz="2400" spc="-130" dirty="0">
                <a:solidFill>
                  <a:srgbClr val="FFFFFF"/>
                </a:solidFill>
                <a:latin typeface="Verdana" panose="020B0604030504040204"/>
                <a:cs typeface="Verdana" panose="020B0604030504040204"/>
              </a:rPr>
              <a:t>δ</a:t>
            </a:r>
            <a:r>
              <a:rPr sz="2400" spc="-45" dirty="0">
                <a:solidFill>
                  <a:srgbClr val="FFFFFF"/>
                </a:solidFill>
                <a:latin typeface="Verdana" panose="020B0604030504040204"/>
                <a:cs typeface="Verdana" panose="020B0604030504040204"/>
              </a:rPr>
              <a:t>ι</a:t>
            </a:r>
            <a:r>
              <a:rPr sz="2400" spc="-5" dirty="0">
                <a:solidFill>
                  <a:srgbClr val="FFFFFF"/>
                </a:solidFill>
                <a:latin typeface="Verdana" panose="020B0604030504040204"/>
                <a:cs typeface="Verdana" panose="020B0604030504040204"/>
              </a:rPr>
              <a:t>αδικα</a:t>
            </a:r>
            <a:r>
              <a:rPr sz="2400" spc="-10" dirty="0">
                <a:solidFill>
                  <a:srgbClr val="FFFFFF"/>
                </a:solidFill>
                <a:latin typeface="Verdana" panose="020B0604030504040204"/>
                <a:cs typeface="Verdana" panose="020B0604030504040204"/>
              </a:rPr>
              <a:t>σ</a:t>
            </a:r>
            <a:r>
              <a:rPr sz="2400" spc="-60" dirty="0">
                <a:solidFill>
                  <a:srgbClr val="FFFFFF"/>
                </a:solidFill>
                <a:latin typeface="Verdana" panose="020B0604030504040204"/>
                <a:cs typeface="Verdana" panose="020B0604030504040204"/>
              </a:rPr>
              <a:t>ία)</a:t>
            </a:r>
            <a:endParaRPr sz="2400" dirty="0">
              <a:latin typeface="Verdana" panose="020B0604030504040204"/>
              <a:cs typeface="Verdana" panose="020B0604030504040204"/>
            </a:endParaRPr>
          </a:p>
          <a:p>
            <a:pPr marL="12700">
              <a:lnSpc>
                <a:spcPct val="100000"/>
              </a:lnSpc>
              <a:spcBef>
                <a:spcPts val="590"/>
              </a:spcBef>
              <a:tabLst>
                <a:tab pos="354965" algn="l"/>
              </a:tabLst>
            </a:pPr>
            <a:r>
              <a:rPr sz="2400" spc="-130" dirty="0">
                <a:solidFill>
                  <a:srgbClr val="89D0D5"/>
                </a:solidFill>
                <a:latin typeface="Lucida Sans Unicode" panose="020B0602030504020204"/>
                <a:cs typeface="Lucida Sans Unicode" panose="020B0602030504020204"/>
              </a:rPr>
              <a:t>▶	</a:t>
            </a:r>
            <a:r>
              <a:rPr sz="2400" spc="-125" dirty="0" smtClean="0">
                <a:solidFill>
                  <a:srgbClr val="89D0D5"/>
                </a:solidFill>
                <a:latin typeface="Lucida Sans Unicode" panose="020B0602030504020204"/>
                <a:cs typeface="Lucida Sans Unicode" panose="020B0602030504020204"/>
              </a:rPr>
              <a:t>▶</a:t>
            </a:r>
            <a:r>
              <a:rPr sz="2400" spc="-125" dirty="0">
                <a:solidFill>
                  <a:srgbClr val="89D0D5"/>
                </a:solidFill>
                <a:latin typeface="Lucida Sans Unicode" panose="020B0602030504020204"/>
                <a:cs typeface="Lucida Sans Unicode" panose="020B0602030504020204"/>
              </a:rPr>
              <a:t>	</a:t>
            </a:r>
            <a:r>
              <a:rPr sz="2400" spc="130" dirty="0">
                <a:solidFill>
                  <a:srgbClr val="FFFFFF"/>
                </a:solidFill>
                <a:latin typeface="Verdana" panose="020B0604030504040204"/>
                <a:cs typeface="Verdana" panose="020B0604030504040204"/>
              </a:rPr>
              <a:t>Α</a:t>
            </a:r>
            <a:r>
              <a:rPr sz="2400" spc="-100" dirty="0">
                <a:solidFill>
                  <a:srgbClr val="FFFFFF"/>
                </a:solidFill>
                <a:latin typeface="Verdana" panose="020B0604030504040204"/>
                <a:cs typeface="Verdana" panose="020B0604030504040204"/>
              </a:rPr>
              <a:t>λ</a:t>
            </a:r>
            <a:r>
              <a:rPr sz="2400" spc="-105" dirty="0">
                <a:solidFill>
                  <a:srgbClr val="FFFFFF"/>
                </a:solidFill>
                <a:latin typeface="Verdana" panose="020B0604030504040204"/>
                <a:cs typeface="Verdana" panose="020B0604030504040204"/>
              </a:rPr>
              <a:t>λ</a:t>
            </a:r>
            <a:r>
              <a:rPr sz="2400" spc="15" dirty="0">
                <a:solidFill>
                  <a:srgbClr val="FFFFFF"/>
                </a:solidFill>
                <a:latin typeface="Verdana" panose="020B0604030504040204"/>
                <a:cs typeface="Verdana" panose="020B0604030504040204"/>
              </a:rPr>
              <a:t>α</a:t>
            </a:r>
            <a:r>
              <a:rPr sz="2400" spc="5" dirty="0">
                <a:solidFill>
                  <a:srgbClr val="FFFFFF"/>
                </a:solidFill>
                <a:latin typeface="Verdana" panose="020B0604030504040204"/>
                <a:cs typeface="Verdana" panose="020B0604030504040204"/>
              </a:rPr>
              <a:t>γ</a:t>
            </a:r>
            <a:r>
              <a:rPr sz="2400" spc="-40" dirty="0">
                <a:solidFill>
                  <a:srgbClr val="FFFFFF"/>
                </a:solidFill>
                <a:latin typeface="Verdana" panose="020B0604030504040204"/>
                <a:cs typeface="Verdana" panose="020B0604030504040204"/>
              </a:rPr>
              <a:t>ή</a:t>
            </a:r>
            <a:r>
              <a:rPr sz="2400" spc="-165" dirty="0">
                <a:solidFill>
                  <a:srgbClr val="FFFFFF"/>
                </a:solidFill>
                <a:latin typeface="Verdana" panose="020B0604030504040204"/>
                <a:cs typeface="Verdana" panose="020B0604030504040204"/>
              </a:rPr>
              <a:t> </a:t>
            </a:r>
            <a:r>
              <a:rPr sz="2400" dirty="0">
                <a:solidFill>
                  <a:srgbClr val="FFFFFF"/>
                </a:solidFill>
                <a:latin typeface="Verdana" panose="020B0604030504040204"/>
                <a:cs typeface="Verdana" panose="020B0604030504040204"/>
              </a:rPr>
              <a:t>σε</a:t>
            </a:r>
            <a:r>
              <a:rPr sz="2400" spc="-130" dirty="0">
                <a:solidFill>
                  <a:srgbClr val="FFFFFF"/>
                </a:solidFill>
                <a:latin typeface="Verdana" panose="020B0604030504040204"/>
                <a:cs typeface="Verdana" panose="020B0604030504040204"/>
              </a:rPr>
              <a:t> </a:t>
            </a:r>
            <a:r>
              <a:rPr sz="2400" spc="10" dirty="0">
                <a:solidFill>
                  <a:srgbClr val="FFFFFF"/>
                </a:solidFill>
                <a:latin typeface="Verdana" panose="020B0604030504040204"/>
                <a:cs typeface="Verdana" panose="020B0604030504040204"/>
              </a:rPr>
              <a:t>στά</a:t>
            </a:r>
            <a:r>
              <a:rPr sz="2400" dirty="0">
                <a:solidFill>
                  <a:srgbClr val="FFFFFF"/>
                </a:solidFill>
                <a:latin typeface="Verdana" panose="020B0604030504040204"/>
                <a:cs typeface="Verdana" panose="020B0604030504040204"/>
              </a:rPr>
              <a:t>δ</a:t>
            </a:r>
            <a:r>
              <a:rPr sz="2400" spc="-110" dirty="0">
                <a:solidFill>
                  <a:srgbClr val="FFFFFF"/>
                </a:solidFill>
                <a:latin typeface="Verdana" panose="020B0604030504040204"/>
                <a:cs typeface="Verdana" panose="020B0604030504040204"/>
              </a:rPr>
              <a:t>ι</a:t>
            </a:r>
            <a:r>
              <a:rPr sz="2400" spc="105" dirty="0">
                <a:solidFill>
                  <a:srgbClr val="FFFFFF"/>
                </a:solidFill>
                <a:latin typeface="Verdana" panose="020B0604030504040204"/>
                <a:cs typeface="Verdana" panose="020B0604030504040204"/>
              </a:rPr>
              <a:t>α</a:t>
            </a:r>
            <a:endParaRPr sz="2400" dirty="0">
              <a:latin typeface="Verdana" panose="020B0604030504040204"/>
              <a:cs typeface="Verdana" panose="020B0604030504040204"/>
            </a:endParaRPr>
          </a:p>
        </p:txBody>
      </p:sp>
      <p:pic>
        <p:nvPicPr>
          <p:cNvPr id="5" name="object 5"/>
          <p:cNvPicPr/>
          <p:nvPr/>
        </p:nvPicPr>
        <p:blipFill>
          <a:blip r:embed="rId1" cstate="print"/>
          <a:stretch>
            <a:fillRect/>
          </a:stretch>
        </p:blipFill>
        <p:spPr>
          <a:xfrm>
            <a:off x="1429638" y="3588778"/>
            <a:ext cx="3743705" cy="25220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3932" y="1076706"/>
            <a:ext cx="3121025" cy="1215390"/>
          </a:xfrm>
          <a:prstGeom prst="rect">
            <a:avLst/>
          </a:prstGeom>
        </p:spPr>
        <p:txBody>
          <a:bodyPr vert="horz" wrap="square" lIns="0" tIns="13335" rIns="0" bIns="0" rtlCol="0">
            <a:spAutoFit/>
          </a:bodyPr>
          <a:lstStyle/>
          <a:p>
            <a:pPr marL="12700">
              <a:lnSpc>
                <a:spcPct val="100000"/>
              </a:lnSpc>
              <a:spcBef>
                <a:spcPts val="105"/>
              </a:spcBef>
            </a:pPr>
            <a:r>
              <a:rPr sz="2600" spc="-315" dirty="0">
                <a:solidFill>
                  <a:srgbClr val="FFFFFF"/>
                </a:solidFill>
              </a:rPr>
              <a:t>Γ</a:t>
            </a:r>
            <a:r>
              <a:rPr sz="2600" spc="-165" dirty="0">
                <a:solidFill>
                  <a:srgbClr val="FFFFFF"/>
                </a:solidFill>
              </a:rPr>
              <a:t>ι</a:t>
            </a:r>
            <a:r>
              <a:rPr sz="2600" spc="-120" dirty="0">
                <a:solidFill>
                  <a:srgbClr val="FFFFFF"/>
                </a:solidFill>
              </a:rPr>
              <a:t>ατ</a:t>
            </a:r>
            <a:r>
              <a:rPr sz="2600" spc="-55" dirty="0">
                <a:solidFill>
                  <a:srgbClr val="FFFFFF"/>
                </a:solidFill>
              </a:rPr>
              <a:t>ί</a:t>
            </a:r>
            <a:r>
              <a:rPr sz="2600" spc="-185" dirty="0">
                <a:solidFill>
                  <a:srgbClr val="FFFFFF"/>
                </a:solidFill>
              </a:rPr>
              <a:t> </a:t>
            </a:r>
            <a:r>
              <a:rPr sz="2600" spc="-60" dirty="0">
                <a:solidFill>
                  <a:srgbClr val="FFFFFF"/>
                </a:solidFill>
              </a:rPr>
              <a:t>το</a:t>
            </a:r>
            <a:r>
              <a:rPr sz="2600" spc="-195" dirty="0">
                <a:solidFill>
                  <a:srgbClr val="FFFFFF"/>
                </a:solidFill>
              </a:rPr>
              <a:t> </a:t>
            </a:r>
            <a:r>
              <a:rPr sz="2600" spc="100" dirty="0">
                <a:solidFill>
                  <a:srgbClr val="FFFFFF"/>
                </a:solidFill>
              </a:rPr>
              <a:t>Δ</a:t>
            </a:r>
            <a:r>
              <a:rPr sz="2600" spc="-25" dirty="0">
                <a:solidFill>
                  <a:srgbClr val="FFFFFF"/>
                </a:solidFill>
              </a:rPr>
              <a:t>ια</a:t>
            </a:r>
            <a:r>
              <a:rPr sz="2600" spc="-320" dirty="0">
                <a:solidFill>
                  <a:srgbClr val="FFFFFF"/>
                </a:solidFill>
              </a:rPr>
              <a:t>-</a:t>
            </a:r>
            <a:endParaRPr sz="2600"/>
          </a:p>
          <a:p>
            <a:pPr marL="12700" marR="5080">
              <a:lnSpc>
                <a:spcPct val="100000"/>
              </a:lnSpc>
            </a:pPr>
            <a:r>
              <a:rPr sz="2600" spc="5" dirty="0">
                <a:solidFill>
                  <a:srgbClr val="FFFFFF"/>
                </a:solidFill>
              </a:rPr>
              <a:t>θεωρ</a:t>
            </a:r>
            <a:r>
              <a:rPr sz="2600" spc="-5" dirty="0">
                <a:solidFill>
                  <a:srgbClr val="FFFFFF"/>
                </a:solidFill>
              </a:rPr>
              <a:t>η</a:t>
            </a:r>
            <a:r>
              <a:rPr sz="2600" spc="-135" dirty="0">
                <a:solidFill>
                  <a:srgbClr val="FFFFFF"/>
                </a:solidFill>
              </a:rPr>
              <a:t>τικό</a:t>
            </a:r>
            <a:r>
              <a:rPr sz="2600" spc="-204" dirty="0">
                <a:solidFill>
                  <a:srgbClr val="FFFFFF"/>
                </a:solidFill>
              </a:rPr>
              <a:t> </a:t>
            </a:r>
            <a:r>
              <a:rPr sz="2600" spc="-15" dirty="0">
                <a:solidFill>
                  <a:srgbClr val="FFFFFF"/>
                </a:solidFill>
              </a:rPr>
              <a:t>μο</a:t>
            </a:r>
            <a:r>
              <a:rPr sz="2600" spc="-5" dirty="0">
                <a:solidFill>
                  <a:srgbClr val="FFFFFF"/>
                </a:solidFill>
              </a:rPr>
              <a:t>ν</a:t>
            </a:r>
            <a:r>
              <a:rPr sz="2600" spc="-120" dirty="0">
                <a:solidFill>
                  <a:srgbClr val="FFFFFF"/>
                </a:solidFill>
              </a:rPr>
              <a:t>τέλ</a:t>
            </a:r>
            <a:r>
              <a:rPr sz="2600" spc="-140" dirty="0">
                <a:solidFill>
                  <a:srgbClr val="FFFFFF"/>
                </a:solidFill>
              </a:rPr>
              <a:t>ο</a:t>
            </a:r>
            <a:r>
              <a:rPr sz="2600" spc="-220" dirty="0">
                <a:solidFill>
                  <a:srgbClr val="FFFFFF"/>
                </a:solidFill>
              </a:rPr>
              <a:t>,  </a:t>
            </a:r>
            <a:r>
              <a:rPr sz="2600" spc="-25" dirty="0">
                <a:solidFill>
                  <a:srgbClr val="FFFFFF"/>
                </a:solidFill>
              </a:rPr>
              <a:t>όμως;</a:t>
            </a:r>
            <a:endParaRPr sz="2600"/>
          </a:p>
        </p:txBody>
      </p:sp>
      <p:pic>
        <p:nvPicPr>
          <p:cNvPr id="3" name="object 3"/>
          <p:cNvPicPr/>
          <p:nvPr/>
        </p:nvPicPr>
        <p:blipFill>
          <a:blip r:embed="rId1" cstate="print"/>
          <a:stretch>
            <a:fillRect/>
          </a:stretch>
        </p:blipFill>
        <p:spPr>
          <a:xfrm>
            <a:off x="5503545" y="1447800"/>
            <a:ext cx="3758183" cy="4572000"/>
          </a:xfrm>
          <a:prstGeom prst="rect">
            <a:avLst/>
          </a:prstGeom>
        </p:spPr>
      </p:pic>
      <p:sp>
        <p:nvSpPr>
          <p:cNvPr id="4" name="object 4"/>
          <p:cNvSpPr txBox="1"/>
          <p:nvPr/>
        </p:nvSpPr>
        <p:spPr>
          <a:xfrm>
            <a:off x="1233932" y="2463164"/>
            <a:ext cx="3806825" cy="3096260"/>
          </a:xfrm>
          <a:prstGeom prst="rect">
            <a:avLst/>
          </a:prstGeom>
        </p:spPr>
        <p:txBody>
          <a:bodyPr vert="horz" wrap="square" lIns="0" tIns="12065" rIns="0" bIns="0" rtlCol="0">
            <a:spAutoFit/>
          </a:bodyPr>
          <a:lstStyle/>
          <a:p>
            <a:pPr marL="12700" marR="5080">
              <a:lnSpc>
                <a:spcPct val="100000"/>
              </a:lnSpc>
              <a:spcBef>
                <a:spcPts val="95"/>
              </a:spcBef>
            </a:pPr>
            <a:r>
              <a:rPr sz="1600" spc="-175" dirty="0">
                <a:solidFill>
                  <a:srgbClr val="FFFFFF"/>
                </a:solidFill>
                <a:latin typeface="Verdana" panose="020B0604030504040204"/>
                <a:cs typeface="Verdana" panose="020B0604030504040204"/>
              </a:rPr>
              <a:t>Γ</a:t>
            </a:r>
            <a:r>
              <a:rPr sz="1600" spc="-105" dirty="0">
                <a:solidFill>
                  <a:srgbClr val="FFFFFF"/>
                </a:solidFill>
                <a:latin typeface="Verdana" panose="020B0604030504040204"/>
                <a:cs typeface="Verdana" panose="020B0604030504040204"/>
              </a:rPr>
              <a:t>ι</a:t>
            </a:r>
            <a:r>
              <a:rPr sz="1600" spc="-80" dirty="0">
                <a:solidFill>
                  <a:srgbClr val="FFFFFF"/>
                </a:solidFill>
                <a:latin typeface="Verdana" panose="020B0604030504040204"/>
                <a:cs typeface="Verdana" panose="020B0604030504040204"/>
              </a:rPr>
              <a:t>ατ</a:t>
            </a:r>
            <a:r>
              <a:rPr sz="1600" spc="-40" dirty="0">
                <a:solidFill>
                  <a:srgbClr val="FFFFFF"/>
                </a:solidFill>
                <a:latin typeface="Verdana" panose="020B0604030504040204"/>
                <a:cs typeface="Verdana" panose="020B0604030504040204"/>
              </a:rPr>
              <a:t>ί</a:t>
            </a:r>
            <a:r>
              <a:rPr sz="1600" spc="-135" dirty="0">
                <a:solidFill>
                  <a:srgbClr val="FFFFFF"/>
                </a:solidFill>
                <a:latin typeface="Verdana" panose="020B0604030504040204"/>
                <a:cs typeface="Verdana" panose="020B0604030504040204"/>
              </a:rPr>
              <a:t> </a:t>
            </a:r>
            <a:r>
              <a:rPr sz="1600" spc="-10" dirty="0">
                <a:solidFill>
                  <a:srgbClr val="FFFFFF"/>
                </a:solidFill>
                <a:latin typeface="Verdana" panose="020B0604030504040204"/>
                <a:cs typeface="Verdana" panose="020B0604030504040204"/>
              </a:rPr>
              <a:t>σ</a:t>
            </a:r>
            <a:r>
              <a:rPr sz="1600" spc="-20" dirty="0">
                <a:solidFill>
                  <a:srgbClr val="FFFFFF"/>
                </a:solidFill>
                <a:latin typeface="Verdana" panose="020B0604030504040204"/>
                <a:cs typeface="Verdana" panose="020B0604030504040204"/>
              </a:rPr>
              <a:t>τ</a:t>
            </a:r>
            <a:r>
              <a:rPr sz="1600" spc="-55" dirty="0">
                <a:solidFill>
                  <a:srgbClr val="FFFFFF"/>
                </a:solidFill>
                <a:latin typeface="Verdana" panose="020B0604030504040204"/>
                <a:cs typeface="Verdana" panose="020B0604030504040204"/>
              </a:rPr>
              <a:t>ην</a:t>
            </a:r>
            <a:r>
              <a:rPr sz="1600" spc="-120" dirty="0">
                <a:solidFill>
                  <a:srgbClr val="FFFFFF"/>
                </a:solidFill>
                <a:latin typeface="Verdana" panose="020B0604030504040204"/>
                <a:cs typeface="Verdana" panose="020B0604030504040204"/>
              </a:rPr>
              <a:t> </a:t>
            </a:r>
            <a:r>
              <a:rPr sz="1600" spc="-155" dirty="0">
                <a:solidFill>
                  <a:srgbClr val="FFFFFF"/>
                </a:solidFill>
                <a:latin typeface="Verdana" panose="020B0604030504040204"/>
                <a:cs typeface="Verdana" panose="020B0604030504040204"/>
              </a:rPr>
              <a:t>εκ</a:t>
            </a:r>
            <a:r>
              <a:rPr sz="1600" spc="-150" dirty="0">
                <a:solidFill>
                  <a:srgbClr val="FFFFFF"/>
                </a:solidFill>
                <a:latin typeface="Verdana" panose="020B0604030504040204"/>
                <a:cs typeface="Verdana" panose="020B0604030504040204"/>
              </a:rPr>
              <a:t>τ</a:t>
            </a:r>
            <a:r>
              <a:rPr sz="1600" spc="-100" dirty="0">
                <a:solidFill>
                  <a:srgbClr val="FFFFFF"/>
                </a:solidFill>
                <a:latin typeface="Verdana" panose="020B0604030504040204"/>
                <a:cs typeface="Verdana" panose="020B0604030504040204"/>
              </a:rPr>
              <a:t>ε</a:t>
            </a:r>
            <a:r>
              <a:rPr sz="1600" spc="-95" dirty="0">
                <a:solidFill>
                  <a:srgbClr val="FFFFFF"/>
                </a:solidFill>
                <a:latin typeface="Verdana" panose="020B0604030504040204"/>
                <a:cs typeface="Verdana" panose="020B0604030504040204"/>
              </a:rPr>
              <a:t>ν</a:t>
            </a:r>
            <a:r>
              <a:rPr sz="1600" spc="-40" dirty="0">
                <a:solidFill>
                  <a:srgbClr val="FFFFFF"/>
                </a:solidFill>
                <a:latin typeface="Verdana" panose="020B0604030504040204"/>
                <a:cs typeface="Verdana" panose="020B0604030504040204"/>
              </a:rPr>
              <a:t>ή</a:t>
            </a:r>
            <a:r>
              <a:rPr sz="1600" spc="-145" dirty="0">
                <a:solidFill>
                  <a:srgbClr val="FFFFFF"/>
                </a:solidFill>
                <a:latin typeface="Verdana" panose="020B0604030504040204"/>
                <a:cs typeface="Verdana" panose="020B0604030504040204"/>
              </a:rPr>
              <a:t> </a:t>
            </a:r>
            <a:r>
              <a:rPr sz="1600" spc="-125" dirty="0">
                <a:solidFill>
                  <a:srgbClr val="FFFFFF"/>
                </a:solidFill>
                <a:latin typeface="Verdana" panose="020B0604030504040204"/>
                <a:cs typeface="Verdana" panose="020B0604030504040204"/>
              </a:rPr>
              <a:t>δ</a:t>
            </a:r>
            <a:r>
              <a:rPr sz="1600" spc="-50" dirty="0">
                <a:solidFill>
                  <a:srgbClr val="FFFFFF"/>
                </a:solidFill>
                <a:latin typeface="Verdana" panose="020B0604030504040204"/>
                <a:cs typeface="Verdana" panose="020B0604030504040204"/>
              </a:rPr>
              <a:t>ι</a:t>
            </a:r>
            <a:r>
              <a:rPr sz="1600" spc="-45" dirty="0">
                <a:solidFill>
                  <a:srgbClr val="FFFFFF"/>
                </a:solidFill>
                <a:latin typeface="Verdana" panose="020B0604030504040204"/>
                <a:cs typeface="Verdana" panose="020B0604030504040204"/>
              </a:rPr>
              <a:t>αδ</a:t>
            </a:r>
            <a:r>
              <a:rPr sz="1600" spc="-5" dirty="0">
                <a:solidFill>
                  <a:srgbClr val="FFFFFF"/>
                </a:solidFill>
                <a:latin typeface="Verdana" panose="020B0604030504040204"/>
                <a:cs typeface="Verdana" panose="020B0604030504040204"/>
              </a:rPr>
              <a:t>ι</a:t>
            </a:r>
            <a:r>
              <a:rPr sz="1600" spc="-15" dirty="0">
                <a:solidFill>
                  <a:srgbClr val="FFFFFF"/>
                </a:solidFill>
                <a:latin typeface="Verdana" panose="020B0604030504040204"/>
                <a:cs typeface="Verdana" panose="020B0604030504040204"/>
              </a:rPr>
              <a:t>κασ</a:t>
            </a:r>
            <a:r>
              <a:rPr sz="1600" spc="10" dirty="0">
                <a:solidFill>
                  <a:srgbClr val="FFFFFF"/>
                </a:solidFill>
                <a:latin typeface="Verdana" panose="020B0604030504040204"/>
                <a:cs typeface="Verdana" panose="020B0604030504040204"/>
              </a:rPr>
              <a:t>ί</a:t>
            </a:r>
            <a:r>
              <a:rPr sz="1600" spc="90" dirty="0">
                <a:solidFill>
                  <a:srgbClr val="FFFFFF"/>
                </a:solidFill>
                <a:latin typeface="Verdana" panose="020B0604030504040204"/>
                <a:cs typeface="Verdana" panose="020B0604030504040204"/>
              </a:rPr>
              <a:t>α</a:t>
            </a:r>
            <a:r>
              <a:rPr sz="1600" spc="-155" dirty="0">
                <a:solidFill>
                  <a:srgbClr val="FFFFFF"/>
                </a:solidFill>
                <a:latin typeface="Verdana" panose="020B0604030504040204"/>
                <a:cs typeface="Verdana" panose="020B0604030504040204"/>
              </a:rPr>
              <a:t> </a:t>
            </a:r>
            <a:r>
              <a:rPr sz="1600" spc="-35" dirty="0">
                <a:solidFill>
                  <a:srgbClr val="FFFFFF"/>
                </a:solidFill>
                <a:latin typeface="Verdana" panose="020B0604030504040204"/>
                <a:cs typeface="Verdana" panose="020B0604030504040204"/>
              </a:rPr>
              <a:t>αλλ</a:t>
            </a:r>
            <a:r>
              <a:rPr sz="1600" spc="10" dirty="0">
                <a:solidFill>
                  <a:srgbClr val="FFFFFF"/>
                </a:solidFill>
                <a:latin typeface="Verdana" panose="020B0604030504040204"/>
                <a:cs typeface="Verdana" panose="020B0604030504040204"/>
              </a:rPr>
              <a:t>α</a:t>
            </a:r>
            <a:r>
              <a:rPr sz="1600" spc="15" dirty="0">
                <a:solidFill>
                  <a:srgbClr val="FFFFFF"/>
                </a:solidFill>
                <a:latin typeface="Verdana" panose="020B0604030504040204"/>
                <a:cs typeface="Verdana" panose="020B0604030504040204"/>
              </a:rPr>
              <a:t>γ</a:t>
            </a:r>
            <a:r>
              <a:rPr sz="1600" spc="-25" dirty="0">
                <a:solidFill>
                  <a:srgbClr val="FFFFFF"/>
                </a:solidFill>
                <a:latin typeface="Verdana" panose="020B0604030504040204"/>
                <a:cs typeface="Verdana" panose="020B0604030504040204"/>
              </a:rPr>
              <a:t>ής,</a:t>
            </a:r>
            <a:r>
              <a:rPr sz="1600" spc="-120" dirty="0">
                <a:solidFill>
                  <a:srgbClr val="FFFFFF"/>
                </a:solidFill>
                <a:latin typeface="Verdana" panose="020B0604030504040204"/>
                <a:cs typeface="Verdana" panose="020B0604030504040204"/>
              </a:rPr>
              <a:t> </a:t>
            </a:r>
            <a:r>
              <a:rPr sz="1600" spc="50" dirty="0">
                <a:solidFill>
                  <a:srgbClr val="FFFFFF"/>
                </a:solidFill>
                <a:latin typeface="Verdana" panose="020B0604030504040204"/>
                <a:cs typeface="Verdana" panose="020B0604030504040204"/>
              </a:rPr>
              <a:t>ο  </a:t>
            </a:r>
            <a:r>
              <a:rPr sz="1600" spc="-10" dirty="0">
                <a:solidFill>
                  <a:srgbClr val="FFFFFF"/>
                </a:solidFill>
                <a:latin typeface="Verdana" panose="020B0604030504040204"/>
                <a:cs typeface="Verdana" panose="020B0604030504040204"/>
              </a:rPr>
              <a:t>θε</a:t>
            </a:r>
            <a:r>
              <a:rPr sz="1600" spc="-25" dirty="0">
                <a:solidFill>
                  <a:srgbClr val="FFFFFF"/>
                </a:solidFill>
                <a:latin typeface="Verdana" panose="020B0604030504040204"/>
                <a:cs typeface="Verdana" panose="020B0604030504040204"/>
              </a:rPr>
              <a:t>ρ</a:t>
            </a:r>
            <a:r>
              <a:rPr sz="1600" spc="-50" dirty="0">
                <a:solidFill>
                  <a:srgbClr val="FFFFFF"/>
                </a:solidFill>
                <a:latin typeface="Verdana" panose="020B0604030504040204"/>
                <a:cs typeface="Verdana" panose="020B0604030504040204"/>
              </a:rPr>
              <a:t>απευτ</a:t>
            </a:r>
            <a:r>
              <a:rPr sz="1600" spc="35" dirty="0">
                <a:solidFill>
                  <a:srgbClr val="FFFFFF"/>
                </a:solidFill>
                <a:latin typeface="Verdana" panose="020B0604030504040204"/>
                <a:cs typeface="Verdana" panose="020B0604030504040204"/>
              </a:rPr>
              <a:t>ής</a:t>
            </a:r>
            <a:r>
              <a:rPr sz="1600" spc="-100" dirty="0">
                <a:solidFill>
                  <a:srgbClr val="FFFFFF"/>
                </a:solidFill>
                <a:latin typeface="Verdana" panose="020B0604030504040204"/>
                <a:cs typeface="Verdana" panose="020B0604030504040204"/>
              </a:rPr>
              <a:t> </a:t>
            </a:r>
            <a:r>
              <a:rPr sz="1600" spc="-125" dirty="0">
                <a:solidFill>
                  <a:srgbClr val="FFFFFF"/>
                </a:solidFill>
                <a:latin typeface="Verdana" panose="020B0604030504040204"/>
                <a:cs typeface="Verdana" panose="020B0604030504040204"/>
              </a:rPr>
              <a:t>με</a:t>
            </a:r>
            <a:r>
              <a:rPr sz="1600" spc="-114" dirty="0">
                <a:solidFill>
                  <a:srgbClr val="FFFFFF"/>
                </a:solidFill>
                <a:latin typeface="Verdana" panose="020B0604030504040204"/>
                <a:cs typeface="Verdana" panose="020B0604030504040204"/>
              </a:rPr>
              <a:t>τ</a:t>
            </a:r>
            <a:r>
              <a:rPr sz="1600" spc="-5" dirty="0">
                <a:solidFill>
                  <a:srgbClr val="FFFFFF"/>
                </a:solidFill>
                <a:latin typeface="Verdana" panose="020B0604030504040204"/>
                <a:cs typeface="Verdana" panose="020B0604030504040204"/>
              </a:rPr>
              <a:t>ατρ</a:t>
            </a:r>
            <a:r>
              <a:rPr sz="1600" spc="-85" dirty="0">
                <a:solidFill>
                  <a:srgbClr val="FFFFFF"/>
                </a:solidFill>
                <a:latin typeface="Verdana" panose="020B0604030504040204"/>
                <a:cs typeface="Verdana" panose="020B0604030504040204"/>
              </a:rPr>
              <a:t>έπε</a:t>
            </a:r>
            <a:r>
              <a:rPr sz="1600" spc="-165" dirty="0">
                <a:solidFill>
                  <a:srgbClr val="FFFFFF"/>
                </a:solidFill>
                <a:latin typeface="Verdana" panose="020B0604030504040204"/>
                <a:cs typeface="Verdana" panose="020B0604030504040204"/>
              </a:rPr>
              <a:t>τ</a:t>
            </a:r>
            <a:r>
              <a:rPr sz="1600" spc="-25" dirty="0">
                <a:solidFill>
                  <a:srgbClr val="FFFFFF"/>
                </a:solidFill>
                <a:latin typeface="Verdana" panose="020B0604030504040204"/>
                <a:cs typeface="Verdana" panose="020B0604030504040204"/>
              </a:rPr>
              <a:t>α</a:t>
            </a:r>
            <a:r>
              <a:rPr sz="1600" spc="-10" dirty="0">
                <a:solidFill>
                  <a:srgbClr val="FFFFFF"/>
                </a:solidFill>
                <a:latin typeface="Verdana" panose="020B0604030504040204"/>
                <a:cs typeface="Verdana" panose="020B0604030504040204"/>
              </a:rPr>
              <a:t>ι</a:t>
            </a:r>
            <a:r>
              <a:rPr sz="1600" spc="-105" dirty="0">
                <a:solidFill>
                  <a:srgbClr val="FFFFFF"/>
                </a:solidFill>
                <a:latin typeface="Verdana" panose="020B0604030504040204"/>
                <a:cs typeface="Verdana" panose="020B0604030504040204"/>
              </a:rPr>
              <a:t> </a:t>
            </a:r>
            <a:r>
              <a:rPr sz="1600" spc="-5" dirty="0">
                <a:solidFill>
                  <a:srgbClr val="FFFFFF"/>
                </a:solidFill>
                <a:latin typeface="Verdana" panose="020B0604030504040204"/>
                <a:cs typeface="Verdana" panose="020B0604030504040204"/>
              </a:rPr>
              <a:t>σε</a:t>
            </a:r>
            <a:r>
              <a:rPr sz="1600" spc="-114" dirty="0">
                <a:solidFill>
                  <a:srgbClr val="FFFFFF"/>
                </a:solidFill>
                <a:latin typeface="Verdana" panose="020B0604030504040204"/>
                <a:cs typeface="Verdana" panose="020B0604030504040204"/>
              </a:rPr>
              <a:t> </a:t>
            </a:r>
            <a:r>
              <a:rPr sz="1600" spc="-40" dirty="0">
                <a:solidFill>
                  <a:srgbClr val="FFFFFF"/>
                </a:solidFill>
                <a:latin typeface="Verdana" panose="020B0604030504040204"/>
                <a:cs typeface="Verdana" panose="020B0604030504040204"/>
              </a:rPr>
              <a:t>  </a:t>
            </a:r>
            <a:r>
              <a:rPr sz="1600" spc="-100" dirty="0">
                <a:solidFill>
                  <a:srgbClr val="FFFFFF"/>
                </a:solidFill>
                <a:latin typeface="Verdana" panose="020B0604030504040204"/>
                <a:cs typeface="Verdana" panose="020B0604030504040204"/>
              </a:rPr>
              <a:t>"</a:t>
            </a:r>
            <a:r>
              <a:rPr lang="el-GR" sz="1600" spc="-100" dirty="0">
                <a:solidFill>
                  <a:srgbClr val="FFFFFF"/>
                </a:solidFill>
                <a:latin typeface="Verdana" panose="020B0604030504040204"/>
                <a:cs typeface="Verdana" panose="020B0604030504040204"/>
              </a:rPr>
              <a:t>Υπηρέτη Θεραπευτή </a:t>
            </a:r>
            <a:r>
              <a:rPr sz="1600" spc="-100" dirty="0">
                <a:solidFill>
                  <a:srgbClr val="FFFFFF"/>
                </a:solidFill>
                <a:latin typeface="Verdana" panose="020B0604030504040204"/>
                <a:cs typeface="Verdana" panose="020B0604030504040204"/>
              </a:rPr>
              <a:t>".</a:t>
            </a:r>
            <a:endParaRPr sz="1600" dirty="0">
              <a:latin typeface="Verdana" panose="020B0604030504040204"/>
              <a:cs typeface="Verdana" panose="020B0604030504040204"/>
            </a:endParaRPr>
          </a:p>
          <a:p>
            <a:pPr marL="12700" marR="21590">
              <a:lnSpc>
                <a:spcPct val="100000"/>
              </a:lnSpc>
              <a:spcBef>
                <a:spcPts val="1010"/>
              </a:spcBef>
            </a:pPr>
            <a:r>
              <a:rPr b="1" spc="-30" dirty="0">
                <a:solidFill>
                  <a:srgbClr val="FF0000"/>
                </a:solidFill>
                <a:latin typeface="Verdana" panose="020B0604030504040204"/>
                <a:cs typeface="Verdana" panose="020B0604030504040204"/>
              </a:rPr>
              <a:t>Υπομέ</a:t>
            </a:r>
            <a:r>
              <a:rPr b="1" spc="-10" dirty="0">
                <a:solidFill>
                  <a:srgbClr val="FF0000"/>
                </a:solidFill>
                <a:latin typeface="Verdana" panose="020B0604030504040204"/>
                <a:cs typeface="Verdana" panose="020B0604030504040204"/>
              </a:rPr>
              <a:t>ν</a:t>
            </a:r>
            <a:r>
              <a:rPr b="1" spc="-135" dirty="0">
                <a:solidFill>
                  <a:srgbClr val="FF0000"/>
                </a:solidFill>
                <a:latin typeface="Verdana" panose="020B0604030504040204"/>
                <a:cs typeface="Verdana" panose="020B0604030504040204"/>
              </a:rPr>
              <a:t>ει</a:t>
            </a:r>
            <a:r>
              <a:rPr b="1" spc="-130" dirty="0">
                <a:solidFill>
                  <a:srgbClr val="FF0000"/>
                </a:solidFill>
                <a:latin typeface="Verdana" panose="020B0604030504040204"/>
                <a:cs typeface="Verdana" panose="020B0604030504040204"/>
              </a:rPr>
              <a:t> </a:t>
            </a:r>
            <a:r>
              <a:rPr b="1" spc="-85" dirty="0">
                <a:solidFill>
                  <a:srgbClr val="FF0000"/>
                </a:solidFill>
                <a:latin typeface="Verdana" panose="020B0604030504040204"/>
                <a:cs typeface="Verdana" panose="020B0604030504040204"/>
              </a:rPr>
              <a:t>μέχρι</a:t>
            </a:r>
            <a:r>
              <a:rPr b="1" spc="-110" dirty="0">
                <a:solidFill>
                  <a:srgbClr val="FF0000"/>
                </a:solidFill>
                <a:latin typeface="Verdana" panose="020B0604030504040204"/>
                <a:cs typeface="Verdana" panose="020B0604030504040204"/>
              </a:rPr>
              <a:t> </a:t>
            </a:r>
            <a:r>
              <a:rPr b="1" spc="-160" dirty="0">
                <a:solidFill>
                  <a:srgbClr val="FF0000"/>
                </a:solidFill>
                <a:latin typeface="Verdana" panose="020B0604030504040204"/>
                <a:cs typeface="Verdana" panose="020B0604030504040204"/>
              </a:rPr>
              <a:t>εκε</a:t>
            </a:r>
            <a:r>
              <a:rPr b="1" spc="-75" dirty="0">
                <a:solidFill>
                  <a:srgbClr val="FF0000"/>
                </a:solidFill>
                <a:latin typeface="Verdana" panose="020B0604030504040204"/>
                <a:cs typeface="Verdana" panose="020B0604030504040204"/>
              </a:rPr>
              <a:t>ί</a:t>
            </a:r>
            <a:r>
              <a:rPr b="1" spc="-40" dirty="0">
                <a:solidFill>
                  <a:srgbClr val="FF0000"/>
                </a:solidFill>
                <a:latin typeface="Verdana" panose="020B0604030504040204"/>
                <a:cs typeface="Verdana" panose="020B0604030504040204"/>
              </a:rPr>
              <a:t>ν</a:t>
            </a:r>
            <a:r>
              <a:rPr b="1" spc="90" dirty="0">
                <a:solidFill>
                  <a:srgbClr val="FF0000"/>
                </a:solidFill>
                <a:latin typeface="Verdana" panose="020B0604030504040204"/>
                <a:cs typeface="Verdana" panose="020B0604030504040204"/>
              </a:rPr>
              <a:t>ος</a:t>
            </a:r>
            <a:r>
              <a:rPr b="1" spc="-155" dirty="0">
                <a:solidFill>
                  <a:srgbClr val="FF0000"/>
                </a:solidFill>
                <a:latin typeface="Verdana" panose="020B0604030504040204"/>
                <a:cs typeface="Verdana" panose="020B0604030504040204"/>
              </a:rPr>
              <a:t> </a:t>
            </a:r>
            <a:r>
              <a:rPr b="1" spc="-25" dirty="0">
                <a:solidFill>
                  <a:srgbClr val="FF0000"/>
                </a:solidFill>
                <a:latin typeface="Verdana" panose="020B0604030504040204"/>
                <a:cs typeface="Verdana" panose="020B0604030504040204"/>
              </a:rPr>
              <a:t>απέ</a:t>
            </a:r>
            <a:r>
              <a:rPr b="1" dirty="0">
                <a:solidFill>
                  <a:srgbClr val="FF0000"/>
                </a:solidFill>
                <a:latin typeface="Verdana" panose="020B0604030504040204"/>
                <a:cs typeface="Verdana" panose="020B0604030504040204"/>
              </a:rPr>
              <a:t>ν</a:t>
            </a:r>
            <a:r>
              <a:rPr b="1" spc="10" dirty="0">
                <a:solidFill>
                  <a:srgbClr val="FF0000"/>
                </a:solidFill>
                <a:latin typeface="Verdana" panose="020B0604030504040204"/>
                <a:cs typeface="Verdana" panose="020B0604030504040204"/>
              </a:rPr>
              <a:t>α</a:t>
            </a:r>
            <a:r>
              <a:rPr b="1" spc="30" dirty="0">
                <a:solidFill>
                  <a:srgbClr val="FF0000"/>
                </a:solidFill>
                <a:latin typeface="Verdana" panose="020B0604030504040204"/>
                <a:cs typeface="Verdana" panose="020B0604030504040204"/>
              </a:rPr>
              <a:t>ν</a:t>
            </a:r>
            <a:r>
              <a:rPr b="1" spc="-165" dirty="0">
                <a:solidFill>
                  <a:srgbClr val="FF0000"/>
                </a:solidFill>
                <a:latin typeface="Verdana" panose="020B0604030504040204"/>
                <a:cs typeface="Verdana" panose="020B0604030504040204"/>
              </a:rPr>
              <a:t>τ</a:t>
            </a:r>
            <a:r>
              <a:rPr b="1" spc="-120" dirty="0">
                <a:solidFill>
                  <a:srgbClr val="FF0000"/>
                </a:solidFill>
                <a:latin typeface="Verdana" panose="020B0604030504040204"/>
                <a:cs typeface="Verdana" panose="020B0604030504040204"/>
              </a:rPr>
              <a:t>ί</a:t>
            </a:r>
            <a:r>
              <a:rPr b="1" spc="-155" dirty="0">
                <a:solidFill>
                  <a:srgbClr val="FF0000"/>
                </a:solidFill>
                <a:latin typeface="Verdana" panose="020B0604030504040204"/>
                <a:cs typeface="Verdana" panose="020B0604030504040204"/>
              </a:rPr>
              <a:t> </a:t>
            </a:r>
            <a:r>
              <a:rPr b="1" spc="-165" dirty="0">
                <a:solidFill>
                  <a:srgbClr val="FF0000"/>
                </a:solidFill>
                <a:latin typeface="Verdana" panose="020B0604030504040204"/>
                <a:cs typeface="Verdana" panose="020B0604030504040204"/>
              </a:rPr>
              <a:t>τ</a:t>
            </a:r>
            <a:r>
              <a:rPr b="1" spc="5" dirty="0">
                <a:solidFill>
                  <a:srgbClr val="FF0000"/>
                </a:solidFill>
                <a:latin typeface="Verdana" panose="020B0604030504040204"/>
                <a:cs typeface="Verdana" panose="020B0604030504040204"/>
              </a:rPr>
              <a:t>ου</a:t>
            </a:r>
            <a:r>
              <a:rPr b="1" spc="-120" dirty="0">
                <a:solidFill>
                  <a:srgbClr val="FF0000"/>
                </a:solidFill>
                <a:latin typeface="Verdana" panose="020B0604030504040204"/>
                <a:cs typeface="Verdana" panose="020B0604030504040204"/>
              </a:rPr>
              <a:t> </a:t>
            </a:r>
            <a:r>
              <a:rPr b="1" spc="-40" dirty="0">
                <a:solidFill>
                  <a:srgbClr val="FF0000"/>
                </a:solidFill>
                <a:latin typeface="Verdana" panose="020B0604030504040204"/>
                <a:cs typeface="Verdana" panose="020B0604030504040204"/>
              </a:rPr>
              <a:t>ν</a:t>
            </a:r>
            <a:r>
              <a:rPr b="1" spc="65" dirty="0">
                <a:solidFill>
                  <a:srgbClr val="FF0000"/>
                </a:solidFill>
                <a:latin typeface="Verdana" panose="020B0604030504040204"/>
                <a:cs typeface="Verdana" panose="020B0604030504040204"/>
              </a:rPr>
              <a:t>α  </a:t>
            </a:r>
            <a:r>
              <a:rPr b="1" spc="10" dirty="0">
                <a:solidFill>
                  <a:srgbClr val="FF0000"/>
                </a:solidFill>
                <a:latin typeface="Verdana" panose="020B0604030504040204"/>
                <a:cs typeface="Verdana" panose="020B0604030504040204"/>
              </a:rPr>
              <a:t>α</a:t>
            </a:r>
            <a:r>
              <a:rPr b="1" spc="40" dirty="0">
                <a:solidFill>
                  <a:srgbClr val="FF0000"/>
                </a:solidFill>
                <a:latin typeface="Verdana" panose="020B0604030504040204"/>
                <a:cs typeface="Verdana" panose="020B0604030504040204"/>
              </a:rPr>
              <a:t>ν</a:t>
            </a:r>
            <a:r>
              <a:rPr b="1" spc="10" dirty="0">
                <a:solidFill>
                  <a:srgbClr val="FF0000"/>
                </a:solidFill>
                <a:latin typeface="Verdana" panose="020B0604030504040204"/>
                <a:cs typeface="Verdana" panose="020B0604030504040204"/>
              </a:rPr>
              <a:t>α</a:t>
            </a:r>
            <a:r>
              <a:rPr b="1" spc="5" dirty="0">
                <a:solidFill>
                  <a:srgbClr val="FF0000"/>
                </a:solidFill>
                <a:latin typeface="Verdana" panose="020B0604030504040204"/>
                <a:cs typeface="Verdana" panose="020B0604030504040204"/>
              </a:rPr>
              <a:t>γ</a:t>
            </a:r>
            <a:r>
              <a:rPr b="1" spc="-55" dirty="0">
                <a:solidFill>
                  <a:srgbClr val="FF0000"/>
                </a:solidFill>
                <a:latin typeface="Verdana" panose="020B0604030504040204"/>
                <a:cs typeface="Verdana" panose="020B0604030504040204"/>
              </a:rPr>
              <a:t>ν</a:t>
            </a:r>
            <a:r>
              <a:rPr b="1" dirty="0">
                <a:solidFill>
                  <a:srgbClr val="FF0000"/>
                </a:solidFill>
                <a:latin typeface="Verdana" panose="020B0604030504040204"/>
                <a:cs typeface="Verdana" panose="020B0604030504040204"/>
              </a:rPr>
              <a:t>ωρ</a:t>
            </a:r>
            <a:r>
              <a:rPr b="1" spc="10" dirty="0">
                <a:solidFill>
                  <a:srgbClr val="FF0000"/>
                </a:solidFill>
                <a:latin typeface="Verdana" panose="020B0604030504040204"/>
                <a:cs typeface="Verdana" panose="020B0604030504040204"/>
              </a:rPr>
              <a:t>ί</a:t>
            </a:r>
            <a:r>
              <a:rPr b="1" spc="-10" dirty="0">
                <a:solidFill>
                  <a:srgbClr val="FF0000"/>
                </a:solidFill>
                <a:latin typeface="Verdana" panose="020B0604030504040204"/>
                <a:cs typeface="Verdana" panose="020B0604030504040204"/>
              </a:rPr>
              <a:t>σ</a:t>
            </a:r>
            <a:r>
              <a:rPr b="1" spc="-15" dirty="0">
                <a:solidFill>
                  <a:srgbClr val="FF0000"/>
                </a:solidFill>
                <a:latin typeface="Verdana" panose="020B0604030504040204"/>
                <a:cs typeface="Verdana" panose="020B0604030504040204"/>
              </a:rPr>
              <a:t>ε</a:t>
            </a:r>
            <a:r>
              <a:rPr b="1" spc="-120" dirty="0">
                <a:solidFill>
                  <a:srgbClr val="FF0000"/>
                </a:solidFill>
                <a:latin typeface="Verdana" panose="020B0604030504040204"/>
                <a:cs typeface="Verdana" panose="020B0604030504040204"/>
              </a:rPr>
              <a:t>ι</a:t>
            </a:r>
            <a:r>
              <a:rPr b="1" spc="-140" dirty="0">
                <a:solidFill>
                  <a:srgbClr val="FF0000"/>
                </a:solidFill>
                <a:latin typeface="Verdana" panose="020B0604030504040204"/>
                <a:cs typeface="Verdana" panose="020B0604030504040204"/>
              </a:rPr>
              <a:t> </a:t>
            </a:r>
            <a:r>
              <a:rPr b="1" spc="-165" dirty="0">
                <a:solidFill>
                  <a:srgbClr val="FF0000"/>
                </a:solidFill>
                <a:latin typeface="Verdana" panose="020B0604030504040204"/>
                <a:cs typeface="Verdana" panose="020B0604030504040204"/>
              </a:rPr>
              <a:t>τ</a:t>
            </a:r>
            <a:r>
              <a:rPr b="1" spc="-40" dirty="0">
                <a:solidFill>
                  <a:srgbClr val="FF0000"/>
                </a:solidFill>
                <a:latin typeface="Verdana" panose="020B0604030504040204"/>
                <a:cs typeface="Verdana" panose="020B0604030504040204"/>
              </a:rPr>
              <a:t>η</a:t>
            </a:r>
            <a:r>
              <a:rPr b="1" spc="-120" dirty="0">
                <a:solidFill>
                  <a:srgbClr val="FF0000"/>
                </a:solidFill>
                <a:latin typeface="Verdana" panose="020B0604030504040204"/>
                <a:cs typeface="Verdana" panose="020B0604030504040204"/>
              </a:rPr>
              <a:t> </a:t>
            </a:r>
            <a:r>
              <a:rPr b="1" spc="5" dirty="0">
                <a:solidFill>
                  <a:srgbClr val="FF0000"/>
                </a:solidFill>
                <a:latin typeface="Verdana" panose="020B0604030504040204"/>
                <a:cs typeface="Verdana" panose="020B0604030504040204"/>
              </a:rPr>
              <a:t>δυ</a:t>
            </a:r>
            <a:r>
              <a:rPr b="1" spc="-5" dirty="0">
                <a:solidFill>
                  <a:srgbClr val="FF0000"/>
                </a:solidFill>
                <a:latin typeface="Verdana" panose="020B0604030504040204"/>
                <a:cs typeface="Verdana" panose="020B0604030504040204"/>
              </a:rPr>
              <a:t>σ</a:t>
            </a:r>
            <a:r>
              <a:rPr b="1" spc="-135" dirty="0">
                <a:solidFill>
                  <a:srgbClr val="FF0000"/>
                </a:solidFill>
                <a:latin typeface="Verdana" panose="020B0604030504040204"/>
                <a:cs typeface="Verdana" panose="020B0604030504040204"/>
              </a:rPr>
              <a:t>λ</a:t>
            </a:r>
            <a:r>
              <a:rPr b="1" spc="-120" dirty="0">
                <a:solidFill>
                  <a:srgbClr val="FF0000"/>
                </a:solidFill>
                <a:latin typeface="Verdana" panose="020B0604030504040204"/>
                <a:cs typeface="Verdana" panose="020B0604030504040204"/>
              </a:rPr>
              <a:t>ε</a:t>
            </a:r>
            <a:r>
              <a:rPr b="1" spc="-105" dirty="0">
                <a:solidFill>
                  <a:srgbClr val="FF0000"/>
                </a:solidFill>
                <a:latin typeface="Verdana" panose="020B0604030504040204"/>
                <a:cs typeface="Verdana" panose="020B0604030504040204"/>
              </a:rPr>
              <a:t>ι</a:t>
            </a:r>
            <a:r>
              <a:rPr b="1" spc="-165" dirty="0">
                <a:solidFill>
                  <a:srgbClr val="FF0000"/>
                </a:solidFill>
                <a:latin typeface="Verdana" panose="020B0604030504040204"/>
                <a:cs typeface="Verdana" panose="020B0604030504040204"/>
              </a:rPr>
              <a:t>τ</a:t>
            </a:r>
            <a:r>
              <a:rPr b="1" spc="-25" dirty="0">
                <a:solidFill>
                  <a:srgbClr val="FF0000"/>
                </a:solidFill>
                <a:latin typeface="Verdana" panose="020B0604030504040204"/>
                <a:cs typeface="Verdana" panose="020B0604030504040204"/>
              </a:rPr>
              <a:t>ουργ</a:t>
            </a:r>
            <a:r>
              <a:rPr b="1" dirty="0">
                <a:solidFill>
                  <a:srgbClr val="FF0000"/>
                </a:solidFill>
                <a:latin typeface="Verdana" panose="020B0604030504040204"/>
                <a:cs typeface="Verdana" panose="020B0604030504040204"/>
              </a:rPr>
              <a:t>ί</a:t>
            </a:r>
            <a:r>
              <a:rPr b="1" spc="90" dirty="0">
                <a:solidFill>
                  <a:srgbClr val="FF0000"/>
                </a:solidFill>
                <a:latin typeface="Verdana" panose="020B0604030504040204"/>
                <a:cs typeface="Verdana" panose="020B0604030504040204"/>
              </a:rPr>
              <a:t>α</a:t>
            </a:r>
            <a:r>
              <a:rPr b="1" spc="-110" dirty="0">
                <a:solidFill>
                  <a:srgbClr val="FF0000"/>
                </a:solidFill>
                <a:latin typeface="Verdana" panose="020B0604030504040204"/>
                <a:cs typeface="Verdana" panose="020B0604030504040204"/>
              </a:rPr>
              <a:t> </a:t>
            </a:r>
            <a:r>
              <a:rPr b="1" spc="-165" dirty="0">
                <a:solidFill>
                  <a:srgbClr val="FF0000"/>
                </a:solidFill>
                <a:latin typeface="Verdana" panose="020B0604030504040204"/>
                <a:cs typeface="Verdana" panose="020B0604030504040204"/>
              </a:rPr>
              <a:t>τ</a:t>
            </a:r>
            <a:r>
              <a:rPr b="1" spc="-45" dirty="0">
                <a:solidFill>
                  <a:srgbClr val="FF0000"/>
                </a:solidFill>
                <a:latin typeface="Verdana" panose="020B0604030504040204"/>
                <a:cs typeface="Verdana" panose="020B0604030504040204"/>
              </a:rPr>
              <a:t>ου,</a:t>
            </a:r>
            <a:r>
              <a:rPr b="1" spc="-135" dirty="0">
                <a:solidFill>
                  <a:srgbClr val="FF0000"/>
                </a:solidFill>
                <a:latin typeface="Verdana" panose="020B0604030504040204"/>
                <a:cs typeface="Verdana" panose="020B0604030504040204"/>
              </a:rPr>
              <a:t> </a:t>
            </a:r>
            <a:r>
              <a:rPr b="1" spc="-40" dirty="0">
                <a:solidFill>
                  <a:srgbClr val="FF0000"/>
                </a:solidFill>
                <a:latin typeface="Verdana" panose="020B0604030504040204"/>
                <a:cs typeface="Verdana" panose="020B0604030504040204"/>
              </a:rPr>
              <a:t>τ</a:t>
            </a:r>
            <a:r>
              <a:rPr b="1" spc="-50" dirty="0">
                <a:solidFill>
                  <a:srgbClr val="FF0000"/>
                </a:solidFill>
                <a:latin typeface="Verdana" panose="020B0604030504040204"/>
                <a:cs typeface="Verdana" panose="020B0604030504040204"/>
              </a:rPr>
              <a:t>ον  </a:t>
            </a:r>
            <a:r>
              <a:rPr b="1" spc="-10" dirty="0">
                <a:solidFill>
                  <a:srgbClr val="FF0000"/>
                </a:solidFill>
                <a:latin typeface="Verdana" panose="020B0604030504040204"/>
                <a:cs typeface="Verdana" panose="020B0604030504040204"/>
              </a:rPr>
              <a:t>βο</a:t>
            </a:r>
            <a:r>
              <a:rPr b="1" spc="-15" dirty="0">
                <a:solidFill>
                  <a:srgbClr val="FF0000"/>
                </a:solidFill>
                <a:latin typeface="Verdana" panose="020B0604030504040204"/>
                <a:cs typeface="Verdana" panose="020B0604030504040204"/>
              </a:rPr>
              <a:t>η</a:t>
            </a:r>
            <a:r>
              <a:rPr b="1" spc="70" dirty="0">
                <a:solidFill>
                  <a:srgbClr val="FF0000"/>
                </a:solidFill>
                <a:latin typeface="Verdana" panose="020B0604030504040204"/>
                <a:cs typeface="Verdana" panose="020B0604030504040204"/>
              </a:rPr>
              <a:t>θά</a:t>
            </a:r>
            <a:r>
              <a:rPr b="1" spc="-120" dirty="0">
                <a:solidFill>
                  <a:srgbClr val="FF0000"/>
                </a:solidFill>
                <a:latin typeface="Verdana" panose="020B0604030504040204"/>
                <a:cs typeface="Verdana" panose="020B0604030504040204"/>
              </a:rPr>
              <a:t> </a:t>
            </a:r>
            <a:r>
              <a:rPr b="1" spc="-40" dirty="0">
                <a:solidFill>
                  <a:srgbClr val="FF0000"/>
                </a:solidFill>
                <a:latin typeface="Verdana" panose="020B0604030504040204"/>
                <a:cs typeface="Verdana" panose="020B0604030504040204"/>
              </a:rPr>
              <a:t>ν</a:t>
            </a:r>
            <a:r>
              <a:rPr b="1" spc="90" dirty="0">
                <a:solidFill>
                  <a:srgbClr val="FF0000"/>
                </a:solidFill>
                <a:latin typeface="Verdana" panose="020B0604030504040204"/>
                <a:cs typeface="Verdana" panose="020B0604030504040204"/>
              </a:rPr>
              <a:t>α</a:t>
            </a:r>
            <a:r>
              <a:rPr b="1" spc="-145" dirty="0">
                <a:solidFill>
                  <a:srgbClr val="FF0000"/>
                </a:solidFill>
                <a:latin typeface="Verdana" panose="020B0604030504040204"/>
                <a:cs typeface="Verdana" panose="020B0604030504040204"/>
              </a:rPr>
              <a:t> </a:t>
            </a:r>
            <a:r>
              <a:rPr b="1" spc="-5" dirty="0">
                <a:solidFill>
                  <a:srgbClr val="FF0000"/>
                </a:solidFill>
                <a:latin typeface="Verdana" panose="020B0604030504040204"/>
                <a:cs typeface="Verdana" panose="020B0604030504040204"/>
              </a:rPr>
              <a:t>αποδε</a:t>
            </a:r>
            <a:r>
              <a:rPr b="1" spc="-165" dirty="0">
                <a:solidFill>
                  <a:srgbClr val="FF0000"/>
                </a:solidFill>
                <a:latin typeface="Verdana" panose="020B0604030504040204"/>
                <a:cs typeface="Verdana" panose="020B0604030504040204"/>
              </a:rPr>
              <a:t>χτε</a:t>
            </a:r>
            <a:r>
              <a:rPr b="1" spc="-120" dirty="0">
                <a:solidFill>
                  <a:srgbClr val="FF0000"/>
                </a:solidFill>
                <a:latin typeface="Verdana" panose="020B0604030504040204"/>
                <a:cs typeface="Verdana" panose="020B0604030504040204"/>
              </a:rPr>
              <a:t>ί</a:t>
            </a:r>
            <a:r>
              <a:rPr b="1" spc="-114" dirty="0">
                <a:solidFill>
                  <a:srgbClr val="FF0000"/>
                </a:solidFill>
                <a:latin typeface="Verdana" panose="020B0604030504040204"/>
                <a:cs typeface="Verdana" panose="020B0604030504040204"/>
              </a:rPr>
              <a:t> </a:t>
            </a:r>
            <a:r>
              <a:rPr b="1" spc="-165" dirty="0">
                <a:solidFill>
                  <a:srgbClr val="FF0000"/>
                </a:solidFill>
                <a:latin typeface="Verdana" panose="020B0604030504040204"/>
                <a:cs typeface="Verdana" panose="020B0604030504040204"/>
              </a:rPr>
              <a:t>τ</a:t>
            </a:r>
            <a:r>
              <a:rPr b="1" spc="-105" dirty="0">
                <a:solidFill>
                  <a:srgbClr val="FF0000"/>
                </a:solidFill>
                <a:latin typeface="Verdana" panose="020B0604030504040204"/>
                <a:cs typeface="Verdana" panose="020B0604030504040204"/>
              </a:rPr>
              <a:t>ι</a:t>
            </a:r>
            <a:r>
              <a:rPr b="1" spc="110" dirty="0">
                <a:solidFill>
                  <a:srgbClr val="FF0000"/>
                </a:solidFill>
                <a:latin typeface="Verdana" panose="020B0604030504040204"/>
                <a:cs typeface="Verdana" panose="020B0604030504040204"/>
              </a:rPr>
              <a:t>ς</a:t>
            </a:r>
            <a:r>
              <a:rPr b="1" spc="-130" dirty="0">
                <a:solidFill>
                  <a:srgbClr val="FF0000"/>
                </a:solidFill>
                <a:latin typeface="Verdana" panose="020B0604030504040204"/>
                <a:cs typeface="Verdana" panose="020B0604030504040204"/>
              </a:rPr>
              <a:t> </a:t>
            </a:r>
            <a:r>
              <a:rPr b="1" spc="-30" dirty="0">
                <a:solidFill>
                  <a:srgbClr val="FF0000"/>
                </a:solidFill>
                <a:latin typeface="Verdana" panose="020B0604030504040204"/>
                <a:cs typeface="Verdana" panose="020B0604030504040204"/>
              </a:rPr>
              <a:t>αδυ</a:t>
            </a:r>
            <a:r>
              <a:rPr b="1" dirty="0">
                <a:solidFill>
                  <a:srgbClr val="FF0000"/>
                </a:solidFill>
                <a:latin typeface="Verdana" panose="020B0604030504040204"/>
                <a:cs typeface="Verdana" panose="020B0604030504040204"/>
              </a:rPr>
              <a:t>ν</a:t>
            </a:r>
            <a:r>
              <a:rPr b="1" spc="-40" dirty="0">
                <a:solidFill>
                  <a:srgbClr val="FF0000"/>
                </a:solidFill>
                <a:latin typeface="Verdana" panose="020B0604030504040204"/>
                <a:cs typeface="Verdana" panose="020B0604030504040204"/>
              </a:rPr>
              <a:t>αμ</a:t>
            </a:r>
            <a:r>
              <a:rPr b="1" dirty="0">
                <a:solidFill>
                  <a:srgbClr val="FF0000"/>
                </a:solidFill>
                <a:latin typeface="Verdana" panose="020B0604030504040204"/>
                <a:cs typeface="Verdana" panose="020B0604030504040204"/>
              </a:rPr>
              <a:t>ί</a:t>
            </a:r>
            <a:r>
              <a:rPr b="1" spc="-20" dirty="0">
                <a:solidFill>
                  <a:srgbClr val="FF0000"/>
                </a:solidFill>
                <a:latin typeface="Verdana" panose="020B0604030504040204"/>
                <a:cs typeface="Verdana" panose="020B0604030504040204"/>
              </a:rPr>
              <a:t>ες</a:t>
            </a:r>
            <a:r>
              <a:rPr b="1" spc="-170" dirty="0">
                <a:solidFill>
                  <a:srgbClr val="FF0000"/>
                </a:solidFill>
                <a:latin typeface="Verdana" panose="020B0604030504040204"/>
                <a:cs typeface="Verdana" panose="020B0604030504040204"/>
              </a:rPr>
              <a:t> </a:t>
            </a:r>
            <a:r>
              <a:rPr b="1" spc="-165" dirty="0">
                <a:solidFill>
                  <a:srgbClr val="FF0000"/>
                </a:solidFill>
                <a:latin typeface="Verdana" panose="020B0604030504040204"/>
                <a:cs typeface="Verdana" panose="020B0604030504040204"/>
              </a:rPr>
              <a:t>τ</a:t>
            </a:r>
            <a:r>
              <a:rPr b="1" spc="5" dirty="0">
                <a:solidFill>
                  <a:srgbClr val="FF0000"/>
                </a:solidFill>
                <a:latin typeface="Verdana" panose="020B0604030504040204"/>
                <a:cs typeface="Verdana" panose="020B0604030504040204"/>
              </a:rPr>
              <a:t>ου  </a:t>
            </a:r>
            <a:r>
              <a:rPr b="1" spc="-50" dirty="0">
                <a:solidFill>
                  <a:srgbClr val="FF0000"/>
                </a:solidFill>
                <a:latin typeface="Verdana" panose="020B0604030504040204"/>
                <a:cs typeface="Verdana" panose="020B0604030504040204"/>
              </a:rPr>
              <a:t>χωρ</a:t>
            </a:r>
            <a:r>
              <a:rPr b="1" spc="-5" dirty="0">
                <a:solidFill>
                  <a:srgbClr val="FF0000"/>
                </a:solidFill>
                <a:latin typeface="Verdana" panose="020B0604030504040204"/>
                <a:cs typeface="Verdana" panose="020B0604030504040204"/>
              </a:rPr>
              <a:t>ί</a:t>
            </a:r>
            <a:r>
              <a:rPr b="1" spc="110" dirty="0">
                <a:solidFill>
                  <a:srgbClr val="FF0000"/>
                </a:solidFill>
                <a:latin typeface="Verdana" panose="020B0604030504040204"/>
                <a:cs typeface="Verdana" panose="020B0604030504040204"/>
              </a:rPr>
              <a:t>ς</a:t>
            </a:r>
            <a:r>
              <a:rPr b="1" spc="-130" dirty="0">
                <a:solidFill>
                  <a:srgbClr val="FF0000"/>
                </a:solidFill>
                <a:latin typeface="Verdana" panose="020B0604030504040204"/>
                <a:cs typeface="Verdana" panose="020B0604030504040204"/>
              </a:rPr>
              <a:t> </a:t>
            </a:r>
            <a:r>
              <a:rPr b="1" spc="-40" dirty="0">
                <a:solidFill>
                  <a:srgbClr val="FF0000"/>
                </a:solidFill>
                <a:latin typeface="Verdana" panose="020B0604030504040204"/>
                <a:cs typeface="Verdana" panose="020B0604030504040204"/>
              </a:rPr>
              <a:t>ν</a:t>
            </a:r>
            <a:r>
              <a:rPr b="1" spc="90" dirty="0">
                <a:solidFill>
                  <a:srgbClr val="FF0000"/>
                </a:solidFill>
                <a:latin typeface="Verdana" panose="020B0604030504040204"/>
                <a:cs typeface="Verdana" panose="020B0604030504040204"/>
              </a:rPr>
              <a:t>α</a:t>
            </a:r>
            <a:r>
              <a:rPr b="1" spc="-155" dirty="0">
                <a:solidFill>
                  <a:srgbClr val="FF0000"/>
                </a:solidFill>
                <a:latin typeface="Verdana" panose="020B0604030504040204"/>
                <a:cs typeface="Verdana" panose="020B0604030504040204"/>
              </a:rPr>
              <a:t> </a:t>
            </a:r>
            <a:r>
              <a:rPr b="1" spc="-165" dirty="0">
                <a:solidFill>
                  <a:srgbClr val="FF0000"/>
                </a:solidFill>
                <a:latin typeface="Verdana" panose="020B0604030504040204"/>
                <a:cs typeface="Verdana" panose="020B0604030504040204"/>
              </a:rPr>
              <a:t>τ</a:t>
            </a:r>
            <a:r>
              <a:rPr b="1" spc="5" dirty="0">
                <a:solidFill>
                  <a:srgbClr val="FF0000"/>
                </a:solidFill>
                <a:latin typeface="Verdana" panose="020B0604030504040204"/>
                <a:cs typeface="Verdana" panose="020B0604030504040204"/>
              </a:rPr>
              <a:t>ον</a:t>
            </a:r>
            <a:r>
              <a:rPr b="1" spc="-120" dirty="0">
                <a:solidFill>
                  <a:srgbClr val="FF0000"/>
                </a:solidFill>
                <a:latin typeface="Verdana" panose="020B0604030504040204"/>
                <a:cs typeface="Verdana" panose="020B0604030504040204"/>
              </a:rPr>
              <a:t> </a:t>
            </a:r>
            <a:r>
              <a:rPr b="1" spc="-10" dirty="0">
                <a:solidFill>
                  <a:srgbClr val="FF0000"/>
                </a:solidFill>
                <a:latin typeface="Verdana" panose="020B0604030504040204"/>
                <a:cs typeface="Verdana" panose="020B0604030504040204"/>
              </a:rPr>
              <a:t>σ</a:t>
            </a:r>
            <a:r>
              <a:rPr b="1" spc="-20" dirty="0">
                <a:solidFill>
                  <a:srgbClr val="FF0000"/>
                </a:solidFill>
                <a:latin typeface="Verdana" panose="020B0604030504040204"/>
                <a:cs typeface="Verdana" panose="020B0604030504040204"/>
              </a:rPr>
              <a:t>τ</a:t>
            </a:r>
            <a:r>
              <a:rPr b="1" spc="-70" dirty="0">
                <a:solidFill>
                  <a:srgbClr val="FF0000"/>
                </a:solidFill>
                <a:latin typeface="Verdana" panose="020B0604030504040204"/>
                <a:cs typeface="Verdana" panose="020B0604030504040204"/>
              </a:rPr>
              <a:t>ηλ</a:t>
            </a:r>
            <a:r>
              <a:rPr b="1" spc="-105" dirty="0">
                <a:solidFill>
                  <a:srgbClr val="FF0000"/>
                </a:solidFill>
                <a:latin typeface="Verdana" panose="020B0604030504040204"/>
                <a:cs typeface="Verdana" panose="020B0604030504040204"/>
              </a:rPr>
              <a:t>ι</a:t>
            </a:r>
            <a:r>
              <a:rPr b="1" spc="-165" dirty="0">
                <a:solidFill>
                  <a:srgbClr val="FF0000"/>
                </a:solidFill>
                <a:latin typeface="Verdana" panose="020B0604030504040204"/>
                <a:cs typeface="Verdana" panose="020B0604030504040204"/>
              </a:rPr>
              <a:t>τ</a:t>
            </a:r>
            <a:r>
              <a:rPr b="1" spc="-125" dirty="0">
                <a:solidFill>
                  <a:srgbClr val="FF0000"/>
                </a:solidFill>
                <a:latin typeface="Verdana" panose="020B0604030504040204"/>
                <a:cs typeface="Verdana" panose="020B0604030504040204"/>
              </a:rPr>
              <a:t>εύ</a:t>
            </a:r>
            <a:r>
              <a:rPr b="1" spc="-120" dirty="0">
                <a:solidFill>
                  <a:srgbClr val="FF0000"/>
                </a:solidFill>
                <a:latin typeface="Verdana" panose="020B0604030504040204"/>
                <a:cs typeface="Verdana" panose="020B0604030504040204"/>
              </a:rPr>
              <a:t>ε</a:t>
            </a:r>
            <a:r>
              <a:rPr b="1" spc="-105" dirty="0">
                <a:solidFill>
                  <a:srgbClr val="FF0000"/>
                </a:solidFill>
                <a:latin typeface="Verdana" panose="020B0604030504040204"/>
                <a:cs typeface="Verdana" panose="020B0604030504040204"/>
              </a:rPr>
              <a:t>ι</a:t>
            </a:r>
            <a:r>
              <a:rPr b="1" spc="-145" dirty="0">
                <a:solidFill>
                  <a:srgbClr val="FF0000"/>
                </a:solidFill>
                <a:latin typeface="Verdana" panose="020B0604030504040204"/>
                <a:cs typeface="Verdana" panose="020B0604030504040204"/>
              </a:rPr>
              <a:t>,</a:t>
            </a:r>
            <a:r>
              <a:rPr b="1" spc="-120" dirty="0">
                <a:solidFill>
                  <a:srgbClr val="FF0000"/>
                </a:solidFill>
                <a:latin typeface="Verdana" panose="020B0604030504040204"/>
                <a:cs typeface="Verdana" panose="020B0604030504040204"/>
              </a:rPr>
              <a:t> </a:t>
            </a:r>
            <a:r>
              <a:rPr b="1" spc="-165" dirty="0">
                <a:solidFill>
                  <a:srgbClr val="FF0000"/>
                </a:solidFill>
                <a:latin typeface="Verdana" panose="020B0604030504040204"/>
                <a:cs typeface="Verdana" panose="020B0604030504040204"/>
              </a:rPr>
              <a:t>τ</a:t>
            </a:r>
            <a:r>
              <a:rPr b="1" spc="5" dirty="0">
                <a:solidFill>
                  <a:srgbClr val="FF0000"/>
                </a:solidFill>
                <a:latin typeface="Verdana" panose="020B0604030504040204"/>
                <a:cs typeface="Verdana" panose="020B0604030504040204"/>
              </a:rPr>
              <a:t>ου</a:t>
            </a:r>
            <a:r>
              <a:rPr b="1" spc="-114" dirty="0">
                <a:solidFill>
                  <a:srgbClr val="FF0000"/>
                </a:solidFill>
                <a:latin typeface="Verdana" panose="020B0604030504040204"/>
                <a:cs typeface="Verdana" panose="020B0604030504040204"/>
              </a:rPr>
              <a:t> </a:t>
            </a:r>
            <a:r>
              <a:rPr b="1" spc="-50" dirty="0">
                <a:solidFill>
                  <a:srgbClr val="FF0000"/>
                </a:solidFill>
                <a:latin typeface="Verdana" panose="020B0604030504040204"/>
                <a:cs typeface="Verdana" panose="020B0604030504040204"/>
              </a:rPr>
              <a:t>παρέχε</a:t>
            </a:r>
            <a:r>
              <a:rPr b="1" spc="-120" dirty="0">
                <a:solidFill>
                  <a:srgbClr val="FF0000"/>
                </a:solidFill>
                <a:latin typeface="Verdana" panose="020B0604030504040204"/>
                <a:cs typeface="Verdana" panose="020B0604030504040204"/>
              </a:rPr>
              <a:t>ι</a:t>
            </a:r>
            <a:endParaRPr b="1" dirty="0">
              <a:solidFill>
                <a:srgbClr val="FF0000"/>
              </a:solidFill>
              <a:latin typeface="Verdana" panose="020B0604030504040204"/>
              <a:cs typeface="Verdana" panose="020B0604030504040204"/>
            </a:endParaRPr>
          </a:p>
          <a:p>
            <a:pPr marL="12700" marR="186055">
              <a:lnSpc>
                <a:spcPct val="100000"/>
              </a:lnSpc>
            </a:pPr>
            <a:r>
              <a:rPr b="1" spc="-165" dirty="0">
                <a:solidFill>
                  <a:srgbClr val="FF0000"/>
                </a:solidFill>
                <a:latin typeface="Verdana" panose="020B0604030504040204"/>
                <a:cs typeface="Verdana" panose="020B0604030504040204"/>
              </a:rPr>
              <a:t>τ</a:t>
            </a:r>
            <a:r>
              <a:rPr b="1" spc="70" dirty="0">
                <a:solidFill>
                  <a:srgbClr val="FF0000"/>
                </a:solidFill>
                <a:latin typeface="Verdana" panose="020B0604030504040204"/>
                <a:cs typeface="Verdana" panose="020B0604030504040204"/>
              </a:rPr>
              <a:t>ρ</a:t>
            </a:r>
            <a:r>
              <a:rPr b="1" spc="60" dirty="0">
                <a:solidFill>
                  <a:srgbClr val="FF0000"/>
                </a:solidFill>
                <a:latin typeface="Verdana" panose="020B0604030504040204"/>
                <a:cs typeface="Verdana" panose="020B0604030504040204"/>
              </a:rPr>
              <a:t>όπ</a:t>
            </a:r>
            <a:r>
              <a:rPr b="1" spc="50" dirty="0">
                <a:solidFill>
                  <a:srgbClr val="FF0000"/>
                </a:solidFill>
                <a:latin typeface="Verdana" panose="020B0604030504040204"/>
                <a:cs typeface="Verdana" panose="020B0604030504040204"/>
              </a:rPr>
              <a:t>ο</a:t>
            </a:r>
            <a:r>
              <a:rPr b="1" spc="20" dirty="0">
                <a:solidFill>
                  <a:srgbClr val="FF0000"/>
                </a:solidFill>
                <a:latin typeface="Verdana" panose="020B0604030504040204"/>
                <a:cs typeface="Verdana" panose="020B0604030504040204"/>
              </a:rPr>
              <a:t>υς</a:t>
            </a:r>
            <a:r>
              <a:rPr b="1" spc="-105" dirty="0">
                <a:solidFill>
                  <a:srgbClr val="FF0000"/>
                </a:solidFill>
                <a:latin typeface="Verdana" panose="020B0604030504040204"/>
                <a:cs typeface="Verdana" panose="020B0604030504040204"/>
              </a:rPr>
              <a:t> </a:t>
            </a:r>
            <a:r>
              <a:rPr b="1" spc="10" dirty="0">
                <a:solidFill>
                  <a:srgbClr val="FF0000"/>
                </a:solidFill>
                <a:latin typeface="Verdana" panose="020B0604030504040204"/>
                <a:cs typeface="Verdana" panose="020B0604030504040204"/>
              </a:rPr>
              <a:t>α</a:t>
            </a:r>
            <a:r>
              <a:rPr b="1" spc="40" dirty="0">
                <a:solidFill>
                  <a:srgbClr val="FF0000"/>
                </a:solidFill>
                <a:latin typeface="Verdana" panose="020B0604030504040204"/>
                <a:cs typeface="Verdana" panose="020B0604030504040204"/>
              </a:rPr>
              <a:t>ν</a:t>
            </a:r>
            <a:r>
              <a:rPr b="1" spc="-165" dirty="0">
                <a:solidFill>
                  <a:srgbClr val="FF0000"/>
                </a:solidFill>
                <a:latin typeface="Verdana" panose="020B0604030504040204"/>
                <a:cs typeface="Verdana" panose="020B0604030504040204"/>
              </a:rPr>
              <a:t>τ</a:t>
            </a:r>
            <a:r>
              <a:rPr b="1" spc="-110" dirty="0">
                <a:solidFill>
                  <a:srgbClr val="FF0000"/>
                </a:solidFill>
                <a:latin typeface="Verdana" panose="020B0604030504040204"/>
                <a:cs typeface="Verdana" panose="020B0604030504040204"/>
              </a:rPr>
              <a:t>ιμ</a:t>
            </a:r>
            <a:r>
              <a:rPr b="1" spc="-100" dirty="0">
                <a:solidFill>
                  <a:srgbClr val="FF0000"/>
                </a:solidFill>
                <a:latin typeface="Verdana" panose="020B0604030504040204"/>
                <a:cs typeface="Verdana" panose="020B0604030504040204"/>
              </a:rPr>
              <a:t>ε</a:t>
            </a:r>
            <a:r>
              <a:rPr b="1" spc="-165" dirty="0">
                <a:solidFill>
                  <a:srgbClr val="FF0000"/>
                </a:solidFill>
                <a:latin typeface="Verdana" panose="020B0604030504040204"/>
                <a:cs typeface="Verdana" panose="020B0604030504040204"/>
              </a:rPr>
              <a:t>τ</a:t>
            </a:r>
            <a:r>
              <a:rPr b="1" spc="-5" dirty="0">
                <a:solidFill>
                  <a:srgbClr val="FF0000"/>
                </a:solidFill>
                <a:latin typeface="Verdana" panose="020B0604030504040204"/>
                <a:cs typeface="Verdana" panose="020B0604030504040204"/>
              </a:rPr>
              <a:t>ώπ</a:t>
            </a:r>
            <a:r>
              <a:rPr b="1" spc="5" dirty="0">
                <a:solidFill>
                  <a:srgbClr val="FF0000"/>
                </a:solidFill>
                <a:latin typeface="Verdana" panose="020B0604030504040204"/>
                <a:cs typeface="Verdana" panose="020B0604030504040204"/>
              </a:rPr>
              <a:t>ι</a:t>
            </a:r>
            <a:r>
              <a:rPr b="1" spc="125" dirty="0">
                <a:solidFill>
                  <a:srgbClr val="FF0000"/>
                </a:solidFill>
                <a:latin typeface="Verdana" panose="020B0604030504040204"/>
                <a:cs typeface="Verdana" panose="020B0604030504040204"/>
              </a:rPr>
              <a:t>σ</a:t>
            </a:r>
            <a:r>
              <a:rPr b="1" spc="35" dirty="0">
                <a:solidFill>
                  <a:srgbClr val="FF0000"/>
                </a:solidFill>
                <a:latin typeface="Verdana" panose="020B0604030504040204"/>
                <a:cs typeface="Verdana" panose="020B0604030504040204"/>
              </a:rPr>
              <a:t>ης</a:t>
            </a:r>
            <a:r>
              <a:rPr b="1" spc="-150" dirty="0">
                <a:solidFill>
                  <a:srgbClr val="FF0000"/>
                </a:solidFill>
                <a:latin typeface="Verdana" panose="020B0604030504040204"/>
                <a:cs typeface="Verdana" panose="020B0604030504040204"/>
              </a:rPr>
              <a:t> </a:t>
            </a:r>
            <a:r>
              <a:rPr b="1" spc="125" dirty="0">
                <a:solidFill>
                  <a:srgbClr val="FF0000"/>
                </a:solidFill>
                <a:latin typeface="Verdana" panose="020B0604030504040204"/>
                <a:cs typeface="Verdana" panose="020B0604030504040204"/>
              </a:rPr>
              <a:t>σ</a:t>
            </a:r>
            <a:r>
              <a:rPr b="1" spc="-165" dirty="0">
                <a:solidFill>
                  <a:srgbClr val="FF0000"/>
                </a:solidFill>
                <a:latin typeface="Verdana" panose="020B0604030504040204"/>
                <a:cs typeface="Verdana" panose="020B0604030504040204"/>
              </a:rPr>
              <a:t>τ</a:t>
            </a:r>
            <a:r>
              <a:rPr b="1" spc="50" dirty="0">
                <a:solidFill>
                  <a:srgbClr val="FF0000"/>
                </a:solidFill>
                <a:latin typeface="Verdana" panose="020B0604030504040204"/>
                <a:cs typeface="Verdana" panose="020B0604030504040204"/>
              </a:rPr>
              <a:t>ο  </a:t>
            </a:r>
            <a:r>
              <a:rPr b="1" spc="30" dirty="0">
                <a:solidFill>
                  <a:srgbClr val="FF0000"/>
                </a:solidFill>
                <a:latin typeface="Verdana" panose="020B0604030504040204"/>
                <a:cs typeface="Verdana" panose="020B0604030504040204"/>
              </a:rPr>
              <a:t>πρό</a:t>
            </a:r>
            <a:r>
              <a:rPr b="1" spc="25" dirty="0">
                <a:solidFill>
                  <a:srgbClr val="FF0000"/>
                </a:solidFill>
                <a:latin typeface="Verdana" panose="020B0604030504040204"/>
                <a:cs typeface="Verdana" panose="020B0604030504040204"/>
              </a:rPr>
              <a:t>β</a:t>
            </a:r>
            <a:r>
              <a:rPr b="1" spc="-75" dirty="0">
                <a:solidFill>
                  <a:srgbClr val="FF0000"/>
                </a:solidFill>
                <a:latin typeface="Verdana" panose="020B0604030504040204"/>
                <a:cs typeface="Verdana" panose="020B0604030504040204"/>
              </a:rPr>
              <a:t>λη</a:t>
            </a:r>
            <a:r>
              <a:rPr b="1" spc="20" dirty="0">
                <a:solidFill>
                  <a:srgbClr val="FF0000"/>
                </a:solidFill>
                <a:latin typeface="Verdana" panose="020B0604030504040204"/>
                <a:cs typeface="Verdana" panose="020B0604030504040204"/>
              </a:rPr>
              <a:t>μά</a:t>
            </a:r>
            <a:r>
              <a:rPr b="1" spc="-100" dirty="0">
                <a:solidFill>
                  <a:srgbClr val="FF0000"/>
                </a:solidFill>
                <a:latin typeface="Verdana" panose="020B0604030504040204"/>
                <a:cs typeface="Verdana" panose="020B0604030504040204"/>
              </a:rPr>
              <a:t> </a:t>
            </a:r>
            <a:r>
              <a:rPr b="1" spc="-165" dirty="0">
                <a:solidFill>
                  <a:srgbClr val="FF0000"/>
                </a:solidFill>
                <a:latin typeface="Verdana" panose="020B0604030504040204"/>
                <a:cs typeface="Verdana" panose="020B0604030504040204"/>
              </a:rPr>
              <a:t>τ</a:t>
            </a:r>
            <a:r>
              <a:rPr b="1" spc="5" dirty="0">
                <a:solidFill>
                  <a:srgbClr val="FF0000"/>
                </a:solidFill>
                <a:latin typeface="Verdana" panose="020B0604030504040204"/>
                <a:cs typeface="Verdana" panose="020B0604030504040204"/>
              </a:rPr>
              <a:t>ου</a:t>
            </a:r>
            <a:r>
              <a:rPr b="1" spc="-114" dirty="0">
                <a:solidFill>
                  <a:srgbClr val="FF0000"/>
                </a:solidFill>
                <a:latin typeface="Verdana" panose="020B0604030504040204"/>
                <a:cs typeface="Verdana" panose="020B0604030504040204"/>
              </a:rPr>
              <a:t> </a:t>
            </a:r>
            <a:r>
              <a:rPr b="1" spc="-60" dirty="0">
                <a:solidFill>
                  <a:srgbClr val="FF0000"/>
                </a:solidFill>
                <a:latin typeface="Verdana" panose="020B0604030504040204"/>
                <a:cs typeface="Verdana" panose="020B0604030504040204"/>
              </a:rPr>
              <a:t>και</a:t>
            </a:r>
            <a:r>
              <a:rPr b="1" spc="-135" dirty="0">
                <a:solidFill>
                  <a:srgbClr val="FF0000"/>
                </a:solidFill>
                <a:latin typeface="Verdana" panose="020B0604030504040204"/>
                <a:cs typeface="Verdana" panose="020B0604030504040204"/>
              </a:rPr>
              <a:t> </a:t>
            </a:r>
            <a:r>
              <a:rPr b="1" spc="-75" dirty="0">
                <a:solidFill>
                  <a:srgbClr val="FF0000"/>
                </a:solidFill>
                <a:latin typeface="Verdana" panose="020B0604030504040204"/>
                <a:cs typeface="Verdana" panose="020B0604030504040204"/>
              </a:rPr>
              <a:t>όχι</a:t>
            </a:r>
            <a:r>
              <a:rPr b="1" spc="-114" dirty="0">
                <a:solidFill>
                  <a:srgbClr val="FF0000"/>
                </a:solidFill>
                <a:latin typeface="Verdana" panose="020B0604030504040204"/>
                <a:cs typeface="Verdana" panose="020B0604030504040204"/>
              </a:rPr>
              <a:t> </a:t>
            </a:r>
            <a:r>
              <a:rPr b="1" spc="-85" dirty="0">
                <a:solidFill>
                  <a:srgbClr val="FF0000"/>
                </a:solidFill>
                <a:latin typeface="Verdana" panose="020B0604030504040204"/>
                <a:cs typeface="Verdana" panose="020B0604030504040204"/>
              </a:rPr>
              <a:t>λύ</a:t>
            </a:r>
            <a:r>
              <a:rPr b="1" spc="-10" dirty="0">
                <a:solidFill>
                  <a:srgbClr val="FF0000"/>
                </a:solidFill>
                <a:latin typeface="Verdana" panose="020B0604030504040204"/>
                <a:cs typeface="Verdana" panose="020B0604030504040204"/>
              </a:rPr>
              <a:t>σ</a:t>
            </a:r>
            <a:r>
              <a:rPr b="1" spc="-15" dirty="0">
                <a:solidFill>
                  <a:srgbClr val="FF0000"/>
                </a:solidFill>
                <a:latin typeface="Verdana" panose="020B0604030504040204"/>
                <a:cs typeface="Verdana" panose="020B0604030504040204"/>
              </a:rPr>
              <a:t>ε</a:t>
            </a:r>
            <a:r>
              <a:rPr b="1" spc="-105" dirty="0">
                <a:solidFill>
                  <a:srgbClr val="FF0000"/>
                </a:solidFill>
                <a:latin typeface="Verdana" panose="020B0604030504040204"/>
                <a:cs typeface="Verdana" panose="020B0604030504040204"/>
              </a:rPr>
              <a:t>ι</a:t>
            </a:r>
            <a:r>
              <a:rPr b="1" spc="110" dirty="0">
                <a:solidFill>
                  <a:srgbClr val="FF0000"/>
                </a:solidFill>
                <a:latin typeface="Verdana" panose="020B0604030504040204"/>
                <a:cs typeface="Verdana" panose="020B0604030504040204"/>
              </a:rPr>
              <a:t>ς</a:t>
            </a:r>
            <a:r>
              <a:rPr b="1" spc="-110" dirty="0">
                <a:solidFill>
                  <a:srgbClr val="FF0000"/>
                </a:solidFill>
                <a:latin typeface="Verdana" panose="020B0604030504040204"/>
                <a:cs typeface="Verdana" panose="020B0604030504040204"/>
              </a:rPr>
              <a:t> </a:t>
            </a:r>
            <a:r>
              <a:rPr lang="el-GR" sz="1600" spc="-60" dirty="0">
                <a:solidFill>
                  <a:srgbClr val="FFFFFF"/>
                </a:solidFill>
                <a:latin typeface="Verdana" panose="020B0604030504040204"/>
                <a:cs typeface="Verdana" panose="020B0604030504040204"/>
              </a:rPr>
              <a:t>,</a:t>
            </a:r>
            <a:endParaRPr lang="el-GR" sz="1600" dirty="0">
              <a:latin typeface="Verdana" panose="020B0604030504040204"/>
              <a:cs typeface="Verdana" panose="020B0604030504040204"/>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916" y="473709"/>
            <a:ext cx="4022090" cy="665480"/>
          </a:xfrm>
          <a:prstGeom prst="rect">
            <a:avLst/>
          </a:prstGeom>
        </p:spPr>
        <p:txBody>
          <a:bodyPr vert="horz" wrap="square" lIns="0" tIns="12700" rIns="0" bIns="0" rtlCol="0">
            <a:spAutoFit/>
          </a:bodyPr>
          <a:lstStyle/>
          <a:p>
            <a:pPr marL="12700">
              <a:lnSpc>
                <a:spcPct val="100000"/>
              </a:lnSpc>
              <a:spcBef>
                <a:spcPts val="100"/>
              </a:spcBef>
            </a:pPr>
            <a:r>
              <a:rPr sz="4200" spc="-180" dirty="0"/>
              <a:t>Στάδι</a:t>
            </a:r>
            <a:r>
              <a:rPr sz="4200" spc="-204" dirty="0"/>
              <a:t>α</a:t>
            </a:r>
            <a:r>
              <a:rPr sz="4200" spc="-320" dirty="0"/>
              <a:t> </a:t>
            </a:r>
            <a:r>
              <a:rPr sz="4200" spc="5" dirty="0"/>
              <a:t>αλλαγής</a:t>
            </a:r>
            <a:endParaRPr sz="4200"/>
          </a:p>
        </p:txBody>
      </p:sp>
      <p:sp>
        <p:nvSpPr>
          <p:cNvPr id="3" name="object 3"/>
          <p:cNvSpPr txBox="1"/>
          <p:nvPr/>
        </p:nvSpPr>
        <p:spPr>
          <a:xfrm>
            <a:off x="1182116" y="2089530"/>
            <a:ext cx="3957954" cy="3129280"/>
          </a:xfrm>
          <a:prstGeom prst="rect">
            <a:avLst/>
          </a:prstGeom>
        </p:spPr>
        <p:txBody>
          <a:bodyPr vert="horz" wrap="square" lIns="0" tIns="12700" rIns="0" bIns="0" rtlCol="0">
            <a:spAutoFit/>
          </a:bodyPr>
          <a:lstStyle/>
          <a:p>
            <a:pPr marL="355600" marR="271145" indent="-342900">
              <a:lnSpc>
                <a:spcPct val="100000"/>
              </a:lnSpc>
              <a:spcBef>
                <a:spcPts val="100"/>
              </a:spcBef>
              <a:tabLst>
                <a:tab pos="354965" algn="l"/>
              </a:tabLst>
            </a:pPr>
            <a:r>
              <a:rPr sz="1450" spc="-150" dirty="0">
                <a:solidFill>
                  <a:srgbClr val="89D0D5"/>
                </a:solidFill>
                <a:latin typeface="Lucida Sans Unicode" panose="020B0602030504020204"/>
                <a:cs typeface="Lucida Sans Unicode" panose="020B0602030504020204"/>
              </a:rPr>
              <a:t>▶	</a:t>
            </a:r>
            <a:r>
              <a:rPr sz="1800" spc="-135" dirty="0">
                <a:solidFill>
                  <a:srgbClr val="FFFFFF"/>
                </a:solidFill>
                <a:latin typeface="Verdana" panose="020B0604030504040204"/>
                <a:cs typeface="Verdana" panose="020B0604030504040204"/>
              </a:rPr>
              <a:t>Π</a:t>
            </a:r>
            <a:r>
              <a:rPr sz="1800" spc="70" dirty="0">
                <a:solidFill>
                  <a:srgbClr val="FFFFFF"/>
                </a:solidFill>
                <a:latin typeface="Verdana" panose="020B0604030504040204"/>
                <a:cs typeface="Verdana" panose="020B0604030504040204"/>
              </a:rPr>
              <a:t>ρ</a:t>
            </a:r>
            <a:r>
              <a:rPr sz="1800" spc="15" dirty="0">
                <a:solidFill>
                  <a:srgbClr val="FFFFFF"/>
                </a:solidFill>
                <a:latin typeface="Verdana" panose="020B0604030504040204"/>
                <a:cs typeface="Verdana" panose="020B0604030504040204"/>
              </a:rPr>
              <a:t>οσυ</a:t>
            </a:r>
            <a:r>
              <a:rPr sz="1800" spc="10" dirty="0">
                <a:solidFill>
                  <a:srgbClr val="FFFFFF"/>
                </a:solidFill>
                <a:latin typeface="Verdana" panose="020B0604030504040204"/>
                <a:cs typeface="Verdana" panose="020B0604030504040204"/>
              </a:rPr>
              <a:t>λ</a:t>
            </a:r>
            <a:r>
              <a:rPr sz="1800" spc="-15" dirty="0">
                <a:solidFill>
                  <a:srgbClr val="FFFFFF"/>
                </a:solidFill>
                <a:latin typeface="Verdana" panose="020B0604030504040204"/>
                <a:cs typeface="Verdana" panose="020B0604030504040204"/>
              </a:rPr>
              <a:t>λ</a:t>
            </a:r>
            <a:r>
              <a:rPr sz="1800" spc="-20" dirty="0">
                <a:solidFill>
                  <a:srgbClr val="FFFFFF"/>
                </a:solidFill>
                <a:latin typeface="Verdana" panose="020B0604030504040204"/>
                <a:cs typeface="Verdana" panose="020B0604030504040204"/>
              </a:rPr>
              <a:t>ο</a:t>
            </a:r>
            <a:r>
              <a:rPr sz="1800" spc="-145" dirty="0">
                <a:solidFill>
                  <a:srgbClr val="FFFFFF"/>
                </a:solidFill>
                <a:latin typeface="Verdana" panose="020B0604030504040204"/>
                <a:cs typeface="Verdana" panose="020B0604030504040204"/>
              </a:rPr>
              <a:t>γ</a:t>
            </a:r>
            <a:r>
              <a:rPr sz="1800" spc="-60" dirty="0">
                <a:solidFill>
                  <a:srgbClr val="FFFFFF"/>
                </a:solidFill>
                <a:latin typeface="Verdana" panose="020B0604030504040204"/>
                <a:cs typeface="Verdana" panose="020B0604030504040204"/>
              </a:rPr>
              <a:t>ι</a:t>
            </a:r>
            <a:r>
              <a:rPr sz="1800" spc="155" dirty="0">
                <a:solidFill>
                  <a:srgbClr val="FFFFFF"/>
                </a:solidFill>
                <a:latin typeface="Verdana" panose="020B0604030504040204"/>
                <a:cs typeface="Verdana" panose="020B0604030504040204"/>
              </a:rPr>
              <a:t>σ</a:t>
            </a:r>
            <a:r>
              <a:rPr sz="1800" spc="-200" dirty="0">
                <a:solidFill>
                  <a:srgbClr val="FFFFFF"/>
                </a:solidFill>
                <a:latin typeface="Verdana" panose="020B0604030504040204"/>
                <a:cs typeface="Verdana" panose="020B0604030504040204"/>
              </a:rPr>
              <a:t>τ</a:t>
            </a:r>
            <a:r>
              <a:rPr sz="1800" spc="-105" dirty="0">
                <a:solidFill>
                  <a:srgbClr val="FFFFFF"/>
                </a:solidFill>
                <a:latin typeface="Verdana" panose="020B0604030504040204"/>
                <a:cs typeface="Verdana" panose="020B0604030504040204"/>
              </a:rPr>
              <a:t>ι</a:t>
            </a:r>
            <a:r>
              <a:rPr sz="1800" spc="-40" dirty="0">
                <a:solidFill>
                  <a:srgbClr val="FFFFFF"/>
                </a:solidFill>
                <a:latin typeface="Verdana" panose="020B0604030504040204"/>
                <a:cs typeface="Verdana" panose="020B0604030504040204"/>
              </a:rPr>
              <a:t>κό</a:t>
            </a:r>
            <a:r>
              <a:rPr sz="1800" spc="-160" dirty="0">
                <a:solidFill>
                  <a:srgbClr val="FFFFFF"/>
                </a:solidFill>
                <a:latin typeface="Verdana" panose="020B0604030504040204"/>
                <a:cs typeface="Verdana" panose="020B0604030504040204"/>
              </a:rPr>
              <a:t> </a:t>
            </a:r>
            <a:r>
              <a:rPr sz="1800" spc="-195" dirty="0">
                <a:solidFill>
                  <a:srgbClr val="FFFFFF"/>
                </a:solidFill>
                <a:latin typeface="Verdana" panose="020B0604030504040204"/>
                <a:cs typeface="Verdana" panose="020B0604030504040204"/>
              </a:rPr>
              <a:t>(</a:t>
            </a:r>
            <a:r>
              <a:rPr sz="1800" spc="145" dirty="0">
                <a:solidFill>
                  <a:srgbClr val="FFFFFF"/>
                </a:solidFill>
                <a:latin typeface="Verdana" panose="020B0604030504040204"/>
                <a:cs typeface="Verdana" panose="020B0604030504040204"/>
              </a:rPr>
              <a:t>Μ</a:t>
            </a:r>
            <a:r>
              <a:rPr sz="1800" spc="95" dirty="0">
                <a:solidFill>
                  <a:srgbClr val="FFFFFF"/>
                </a:solidFill>
                <a:latin typeface="Verdana" panose="020B0604030504040204"/>
                <a:cs typeface="Verdana" panose="020B0604030504040204"/>
              </a:rPr>
              <a:t>α</a:t>
            </a:r>
            <a:r>
              <a:rPr sz="1800" spc="-30" dirty="0">
                <a:solidFill>
                  <a:srgbClr val="FFFFFF"/>
                </a:solidFill>
                <a:latin typeface="Verdana" panose="020B0604030504040204"/>
                <a:cs typeface="Verdana" panose="020B0604030504040204"/>
              </a:rPr>
              <a:t>κ</a:t>
            </a:r>
            <a:r>
              <a:rPr sz="1800" spc="-40" dirty="0">
                <a:solidFill>
                  <a:srgbClr val="FFFFFF"/>
                </a:solidFill>
                <a:latin typeface="Verdana" panose="020B0604030504040204"/>
                <a:cs typeface="Verdana" panose="020B0604030504040204"/>
              </a:rPr>
              <a:t>ά</a:t>
            </a:r>
            <a:r>
              <a:rPr sz="1800" spc="70" dirty="0">
                <a:solidFill>
                  <a:srgbClr val="FFFFFF"/>
                </a:solidFill>
                <a:latin typeface="Verdana" panose="020B0604030504040204"/>
                <a:cs typeface="Verdana" panose="020B0604030504040204"/>
              </a:rPr>
              <a:t>ρ</a:t>
            </a:r>
            <a:r>
              <a:rPr sz="1800" spc="-125" dirty="0">
                <a:solidFill>
                  <a:srgbClr val="FFFFFF"/>
                </a:solidFill>
                <a:latin typeface="Verdana" panose="020B0604030504040204"/>
                <a:cs typeface="Verdana" panose="020B0604030504040204"/>
              </a:rPr>
              <a:t>ι</a:t>
            </a:r>
            <a:r>
              <a:rPr sz="1800" spc="-25" dirty="0">
                <a:solidFill>
                  <a:srgbClr val="FFFFFF"/>
                </a:solidFill>
                <a:latin typeface="Verdana" panose="020B0604030504040204"/>
                <a:cs typeface="Verdana" panose="020B0604030504040204"/>
              </a:rPr>
              <a:t>οι</a:t>
            </a:r>
            <a:r>
              <a:rPr sz="1800" spc="-130" dirty="0">
                <a:solidFill>
                  <a:srgbClr val="FFFFFF"/>
                </a:solidFill>
                <a:latin typeface="Verdana" panose="020B0604030504040204"/>
                <a:cs typeface="Verdana" panose="020B0604030504040204"/>
              </a:rPr>
              <a:t> </a:t>
            </a:r>
            <a:r>
              <a:rPr sz="1800" spc="-25" dirty="0">
                <a:solidFill>
                  <a:srgbClr val="FFFFFF"/>
                </a:solidFill>
                <a:latin typeface="Verdana" panose="020B0604030504040204"/>
                <a:cs typeface="Verdana" panose="020B0604030504040204"/>
              </a:rPr>
              <a:t>οι  </a:t>
            </a:r>
            <a:r>
              <a:rPr sz="1800" spc="-15" dirty="0">
                <a:solidFill>
                  <a:srgbClr val="FFFFFF"/>
                </a:solidFill>
                <a:latin typeface="Verdana" panose="020B0604030504040204"/>
                <a:cs typeface="Verdana" panose="020B0604030504040204"/>
              </a:rPr>
              <a:t>πτωχοί…)</a:t>
            </a:r>
            <a:endParaRPr sz="1800">
              <a:latin typeface="Verdana" panose="020B0604030504040204"/>
              <a:cs typeface="Verdana" panose="020B0604030504040204"/>
            </a:endParaRPr>
          </a:p>
          <a:p>
            <a:pPr marL="12700">
              <a:lnSpc>
                <a:spcPct val="100000"/>
              </a:lnSpc>
              <a:spcBef>
                <a:spcPts val="995"/>
              </a:spcBef>
              <a:tabLst>
                <a:tab pos="354965" algn="l"/>
              </a:tabLst>
            </a:pPr>
            <a:r>
              <a:rPr sz="1450" spc="-150" dirty="0">
                <a:solidFill>
                  <a:srgbClr val="89D0D5"/>
                </a:solidFill>
                <a:latin typeface="Lucida Sans Unicode" panose="020B0602030504020204"/>
                <a:cs typeface="Lucida Sans Unicode" panose="020B0602030504020204"/>
              </a:rPr>
              <a:t>▶	</a:t>
            </a:r>
            <a:r>
              <a:rPr sz="1800" spc="-170" dirty="0">
                <a:solidFill>
                  <a:srgbClr val="FFFFFF"/>
                </a:solidFill>
                <a:latin typeface="Verdana" panose="020B0604030504040204"/>
                <a:cs typeface="Verdana" panose="020B0604030504040204"/>
              </a:rPr>
              <a:t>Συ</a:t>
            </a:r>
            <a:r>
              <a:rPr sz="1800" spc="-160" dirty="0">
                <a:solidFill>
                  <a:srgbClr val="FFFFFF"/>
                </a:solidFill>
                <a:latin typeface="Verdana" panose="020B0604030504040204"/>
                <a:cs typeface="Verdana" panose="020B0604030504040204"/>
              </a:rPr>
              <a:t>λ</a:t>
            </a:r>
            <a:r>
              <a:rPr sz="1800" spc="-15" dirty="0">
                <a:solidFill>
                  <a:srgbClr val="FFFFFF"/>
                </a:solidFill>
                <a:latin typeface="Verdana" panose="020B0604030504040204"/>
                <a:cs typeface="Verdana" panose="020B0604030504040204"/>
              </a:rPr>
              <a:t>λ</a:t>
            </a:r>
            <a:r>
              <a:rPr sz="1800" spc="-20" dirty="0">
                <a:solidFill>
                  <a:srgbClr val="FFFFFF"/>
                </a:solidFill>
                <a:latin typeface="Verdana" panose="020B0604030504040204"/>
                <a:cs typeface="Verdana" panose="020B0604030504040204"/>
              </a:rPr>
              <a:t>ο</a:t>
            </a:r>
            <a:r>
              <a:rPr sz="1800" spc="-145" dirty="0">
                <a:solidFill>
                  <a:srgbClr val="FFFFFF"/>
                </a:solidFill>
                <a:latin typeface="Verdana" panose="020B0604030504040204"/>
                <a:cs typeface="Verdana" panose="020B0604030504040204"/>
              </a:rPr>
              <a:t>γ</a:t>
            </a:r>
            <a:r>
              <a:rPr sz="1800" spc="-60" dirty="0">
                <a:solidFill>
                  <a:srgbClr val="FFFFFF"/>
                </a:solidFill>
                <a:latin typeface="Verdana" panose="020B0604030504040204"/>
                <a:cs typeface="Verdana" panose="020B0604030504040204"/>
              </a:rPr>
              <a:t>ι</a:t>
            </a:r>
            <a:r>
              <a:rPr sz="1800" spc="155" dirty="0">
                <a:solidFill>
                  <a:srgbClr val="FFFFFF"/>
                </a:solidFill>
                <a:latin typeface="Verdana" panose="020B0604030504040204"/>
                <a:cs typeface="Verdana" panose="020B0604030504040204"/>
              </a:rPr>
              <a:t>σ</a:t>
            </a:r>
            <a:r>
              <a:rPr sz="1800" spc="-200" dirty="0">
                <a:solidFill>
                  <a:srgbClr val="FFFFFF"/>
                </a:solidFill>
                <a:latin typeface="Verdana" panose="020B0604030504040204"/>
                <a:cs typeface="Verdana" panose="020B0604030504040204"/>
              </a:rPr>
              <a:t>τ</a:t>
            </a:r>
            <a:r>
              <a:rPr sz="1800" spc="-105" dirty="0">
                <a:solidFill>
                  <a:srgbClr val="FFFFFF"/>
                </a:solidFill>
                <a:latin typeface="Verdana" panose="020B0604030504040204"/>
                <a:cs typeface="Verdana" panose="020B0604030504040204"/>
              </a:rPr>
              <a:t>ι</a:t>
            </a:r>
            <a:r>
              <a:rPr sz="1800" spc="-40" dirty="0">
                <a:solidFill>
                  <a:srgbClr val="FFFFFF"/>
                </a:solidFill>
                <a:latin typeface="Verdana" panose="020B0604030504040204"/>
                <a:cs typeface="Verdana" panose="020B0604030504040204"/>
              </a:rPr>
              <a:t>κό</a:t>
            </a:r>
            <a:r>
              <a:rPr sz="1800" spc="-150" dirty="0">
                <a:solidFill>
                  <a:srgbClr val="FFFFFF"/>
                </a:solidFill>
                <a:latin typeface="Verdana" panose="020B0604030504040204"/>
                <a:cs typeface="Verdana" panose="020B0604030504040204"/>
              </a:rPr>
              <a:t> </a:t>
            </a:r>
            <a:r>
              <a:rPr sz="1800" spc="-195" dirty="0">
                <a:solidFill>
                  <a:srgbClr val="FFFFFF"/>
                </a:solidFill>
                <a:latin typeface="Verdana" panose="020B0604030504040204"/>
                <a:cs typeface="Verdana" panose="020B0604030504040204"/>
              </a:rPr>
              <a:t>(</a:t>
            </a:r>
            <a:r>
              <a:rPr sz="1800" spc="95" dirty="0">
                <a:solidFill>
                  <a:srgbClr val="FFFFFF"/>
                </a:solidFill>
                <a:latin typeface="Verdana" panose="020B0604030504040204"/>
                <a:cs typeface="Verdana" panose="020B0604030504040204"/>
              </a:rPr>
              <a:t>α</a:t>
            </a:r>
            <a:r>
              <a:rPr sz="1800" spc="-65" dirty="0">
                <a:solidFill>
                  <a:srgbClr val="FFFFFF"/>
                </a:solidFill>
                <a:latin typeface="Verdana" panose="020B0604030504040204"/>
                <a:cs typeface="Verdana" panose="020B0604030504040204"/>
              </a:rPr>
              <a:t>μ</a:t>
            </a:r>
            <a:r>
              <a:rPr sz="1800" spc="-135" dirty="0">
                <a:solidFill>
                  <a:srgbClr val="FFFFFF"/>
                </a:solidFill>
                <a:latin typeface="Verdana" panose="020B0604030504040204"/>
                <a:cs typeface="Verdana" panose="020B0604030504040204"/>
              </a:rPr>
              <a:t>φ</a:t>
            </a:r>
            <a:r>
              <a:rPr sz="1800" spc="-40" dirty="0">
                <a:solidFill>
                  <a:srgbClr val="FFFFFF"/>
                </a:solidFill>
                <a:latin typeface="Verdana" panose="020B0604030504040204"/>
                <a:cs typeface="Verdana" panose="020B0604030504040204"/>
              </a:rPr>
              <a:t>ι</a:t>
            </a:r>
            <a:r>
              <a:rPr sz="1800" spc="-30" dirty="0">
                <a:solidFill>
                  <a:srgbClr val="FFFFFF"/>
                </a:solidFill>
                <a:latin typeface="Verdana" panose="020B0604030504040204"/>
                <a:cs typeface="Verdana" panose="020B0604030504040204"/>
              </a:rPr>
              <a:t>τ</a:t>
            </a:r>
            <a:r>
              <a:rPr sz="1800" spc="-45" dirty="0">
                <a:solidFill>
                  <a:srgbClr val="FFFFFF"/>
                </a:solidFill>
                <a:latin typeface="Verdana" panose="020B0604030504040204"/>
                <a:cs typeface="Verdana" panose="020B0604030504040204"/>
              </a:rPr>
              <a:t>α</a:t>
            </a:r>
            <a:r>
              <a:rPr sz="1800" spc="-5" dirty="0">
                <a:solidFill>
                  <a:srgbClr val="FFFFFF"/>
                </a:solidFill>
                <a:latin typeface="Verdana" panose="020B0604030504040204"/>
                <a:cs typeface="Verdana" panose="020B0604030504040204"/>
              </a:rPr>
              <a:t>λ</a:t>
            </a:r>
            <a:r>
              <a:rPr sz="1800" spc="-15" dirty="0">
                <a:solidFill>
                  <a:srgbClr val="FFFFFF"/>
                </a:solidFill>
                <a:latin typeface="Verdana" panose="020B0604030504040204"/>
                <a:cs typeface="Verdana" panose="020B0604030504040204"/>
              </a:rPr>
              <a:t>ά</a:t>
            </a:r>
            <a:r>
              <a:rPr sz="1800" spc="-50" dirty="0">
                <a:solidFill>
                  <a:srgbClr val="FFFFFF"/>
                </a:solidFill>
                <a:latin typeface="Verdana" panose="020B0604030504040204"/>
                <a:cs typeface="Verdana" panose="020B0604030504040204"/>
              </a:rPr>
              <a:t>ν</a:t>
            </a:r>
            <a:r>
              <a:rPr sz="1800" spc="-165" dirty="0">
                <a:solidFill>
                  <a:srgbClr val="FFFFFF"/>
                </a:solidFill>
                <a:latin typeface="Verdana" panose="020B0604030504040204"/>
                <a:cs typeface="Verdana" panose="020B0604030504040204"/>
              </a:rPr>
              <a:t>τ</a:t>
            </a:r>
            <a:r>
              <a:rPr sz="1800" spc="-180" dirty="0">
                <a:solidFill>
                  <a:srgbClr val="FFFFFF"/>
                </a:solidFill>
                <a:latin typeface="Verdana" panose="020B0604030504040204"/>
                <a:cs typeface="Verdana" panose="020B0604030504040204"/>
              </a:rPr>
              <a:t>ε</a:t>
            </a:r>
            <a:r>
              <a:rPr sz="1800" spc="10" dirty="0">
                <a:solidFill>
                  <a:srgbClr val="FFFFFF"/>
                </a:solidFill>
                <a:latin typeface="Verdana" panose="020B0604030504040204"/>
                <a:cs typeface="Verdana" panose="020B0604030504040204"/>
              </a:rPr>
              <a:t>υσ</a:t>
            </a:r>
            <a:r>
              <a:rPr sz="1800" spc="20" dirty="0">
                <a:solidFill>
                  <a:srgbClr val="FFFFFF"/>
                </a:solidFill>
                <a:latin typeface="Verdana" panose="020B0604030504040204"/>
                <a:cs typeface="Verdana" panose="020B0604030504040204"/>
              </a:rPr>
              <a:t>η</a:t>
            </a:r>
            <a:r>
              <a:rPr sz="1800" spc="-155" dirty="0">
                <a:solidFill>
                  <a:srgbClr val="FFFFFF"/>
                </a:solidFill>
                <a:latin typeface="Verdana" panose="020B0604030504040204"/>
                <a:cs typeface="Verdana" panose="020B0604030504040204"/>
              </a:rPr>
              <a:t>)</a:t>
            </a:r>
            <a:endParaRPr sz="1800">
              <a:latin typeface="Verdana" panose="020B0604030504040204"/>
              <a:cs typeface="Verdana" panose="020B0604030504040204"/>
            </a:endParaRPr>
          </a:p>
          <a:p>
            <a:pPr marL="355600" marR="5080" indent="-342900">
              <a:lnSpc>
                <a:spcPct val="100000"/>
              </a:lnSpc>
              <a:spcBef>
                <a:spcPts val="995"/>
              </a:spcBef>
              <a:tabLst>
                <a:tab pos="354965" algn="l"/>
              </a:tabLst>
            </a:pPr>
            <a:r>
              <a:rPr sz="1450" spc="-150" dirty="0">
                <a:solidFill>
                  <a:srgbClr val="89D0D5"/>
                </a:solidFill>
                <a:latin typeface="Lucida Sans Unicode" panose="020B0602030504020204"/>
                <a:cs typeface="Lucida Sans Unicode" panose="020B0602030504020204"/>
              </a:rPr>
              <a:t>▶	</a:t>
            </a:r>
            <a:r>
              <a:rPr sz="1800" spc="-5" dirty="0">
                <a:solidFill>
                  <a:srgbClr val="FFFFFF"/>
                </a:solidFill>
                <a:latin typeface="Verdana" panose="020B0604030504040204"/>
                <a:cs typeface="Verdana" panose="020B0604030504040204"/>
              </a:rPr>
              <a:t>Προπαρασκευαστικό</a:t>
            </a:r>
            <a:r>
              <a:rPr sz="1800" spc="-145" dirty="0">
                <a:solidFill>
                  <a:srgbClr val="FFFFFF"/>
                </a:solidFill>
                <a:latin typeface="Verdana" panose="020B0604030504040204"/>
                <a:cs typeface="Verdana" panose="020B0604030504040204"/>
              </a:rPr>
              <a:t> </a:t>
            </a:r>
            <a:r>
              <a:rPr sz="1800" spc="-20" dirty="0">
                <a:solidFill>
                  <a:srgbClr val="FFFFFF"/>
                </a:solidFill>
                <a:latin typeface="Verdana" panose="020B0604030504040204"/>
                <a:cs typeface="Verdana" panose="020B0604030504040204"/>
              </a:rPr>
              <a:t>(Μία</a:t>
            </a:r>
            <a:r>
              <a:rPr sz="1800" spc="-120" dirty="0">
                <a:solidFill>
                  <a:srgbClr val="FFFFFF"/>
                </a:solidFill>
                <a:latin typeface="Verdana" panose="020B0604030504040204"/>
                <a:cs typeface="Verdana" panose="020B0604030504040204"/>
              </a:rPr>
              <a:t> </a:t>
            </a:r>
            <a:r>
              <a:rPr sz="1800" spc="-45" dirty="0">
                <a:solidFill>
                  <a:srgbClr val="FFFFFF"/>
                </a:solidFill>
                <a:latin typeface="Verdana" panose="020B0604030504040204"/>
                <a:cs typeface="Verdana" panose="020B0604030504040204"/>
              </a:rPr>
              <a:t>γεύση </a:t>
            </a:r>
            <a:r>
              <a:rPr sz="1800" spc="-620" dirty="0">
                <a:solidFill>
                  <a:srgbClr val="FFFFFF"/>
                </a:solidFill>
                <a:latin typeface="Verdana" panose="020B0604030504040204"/>
                <a:cs typeface="Verdana" panose="020B0604030504040204"/>
              </a:rPr>
              <a:t> </a:t>
            </a:r>
            <a:r>
              <a:rPr sz="1800" spc="-20" dirty="0">
                <a:solidFill>
                  <a:srgbClr val="FFFFFF"/>
                </a:solidFill>
                <a:latin typeface="Verdana" panose="020B0604030504040204"/>
                <a:cs typeface="Verdana" panose="020B0604030504040204"/>
              </a:rPr>
              <a:t>μόνο)</a:t>
            </a:r>
            <a:endParaRPr sz="1800">
              <a:latin typeface="Verdana" panose="020B0604030504040204"/>
              <a:cs typeface="Verdana" panose="020B0604030504040204"/>
            </a:endParaRPr>
          </a:p>
          <a:p>
            <a:pPr marL="12700">
              <a:lnSpc>
                <a:spcPct val="100000"/>
              </a:lnSpc>
              <a:spcBef>
                <a:spcPts val="1015"/>
              </a:spcBef>
              <a:tabLst>
                <a:tab pos="354965" algn="l"/>
              </a:tabLst>
            </a:pPr>
            <a:r>
              <a:rPr sz="1450" spc="-145" dirty="0">
                <a:solidFill>
                  <a:srgbClr val="89D0D5"/>
                </a:solidFill>
                <a:latin typeface="Lucida Sans Unicode" panose="020B0602030504020204"/>
                <a:cs typeface="Lucida Sans Unicode" panose="020B0602030504020204"/>
              </a:rPr>
              <a:t>▶	</a:t>
            </a:r>
            <a:r>
              <a:rPr sz="1800" spc="75" dirty="0">
                <a:solidFill>
                  <a:srgbClr val="FFFFFF"/>
                </a:solidFill>
                <a:latin typeface="Verdana" panose="020B0604030504040204"/>
                <a:cs typeface="Verdana" panose="020B0604030504040204"/>
              </a:rPr>
              <a:t>Δ</a:t>
            </a:r>
            <a:r>
              <a:rPr sz="1800" spc="60" dirty="0">
                <a:solidFill>
                  <a:srgbClr val="FFFFFF"/>
                </a:solidFill>
                <a:latin typeface="Verdana" panose="020B0604030504040204"/>
                <a:cs typeface="Verdana" panose="020B0604030504040204"/>
              </a:rPr>
              <a:t>ρ</a:t>
            </a:r>
            <a:r>
              <a:rPr sz="1800" spc="95" dirty="0">
                <a:solidFill>
                  <a:srgbClr val="FFFFFF"/>
                </a:solidFill>
                <a:latin typeface="Verdana" panose="020B0604030504040204"/>
                <a:cs typeface="Verdana" panose="020B0604030504040204"/>
              </a:rPr>
              <a:t>α</a:t>
            </a:r>
            <a:r>
              <a:rPr sz="1800" spc="-60" dirty="0">
                <a:solidFill>
                  <a:srgbClr val="FFFFFF"/>
                </a:solidFill>
                <a:latin typeface="Verdana" panose="020B0604030504040204"/>
                <a:cs typeface="Verdana" panose="020B0604030504040204"/>
              </a:rPr>
              <a:t>στ</a:t>
            </a:r>
            <a:r>
              <a:rPr sz="1800" spc="-25" dirty="0">
                <a:solidFill>
                  <a:srgbClr val="FFFFFF"/>
                </a:solidFill>
                <a:latin typeface="Verdana" panose="020B0604030504040204"/>
                <a:cs typeface="Verdana" panose="020B0604030504040204"/>
              </a:rPr>
              <a:t>ι</a:t>
            </a:r>
            <a:r>
              <a:rPr sz="1800" spc="-40" dirty="0">
                <a:solidFill>
                  <a:srgbClr val="FFFFFF"/>
                </a:solidFill>
                <a:latin typeface="Verdana" panose="020B0604030504040204"/>
                <a:cs typeface="Verdana" panose="020B0604030504040204"/>
              </a:rPr>
              <a:t>κό</a:t>
            </a:r>
            <a:r>
              <a:rPr sz="1800" spc="-150" dirty="0">
                <a:solidFill>
                  <a:srgbClr val="FFFFFF"/>
                </a:solidFill>
                <a:latin typeface="Verdana" panose="020B0604030504040204"/>
                <a:cs typeface="Verdana" panose="020B0604030504040204"/>
              </a:rPr>
              <a:t> </a:t>
            </a:r>
            <a:r>
              <a:rPr sz="1800" spc="-200" dirty="0">
                <a:solidFill>
                  <a:srgbClr val="FFFFFF"/>
                </a:solidFill>
                <a:latin typeface="Verdana" panose="020B0604030504040204"/>
                <a:cs typeface="Verdana" panose="020B0604030504040204"/>
              </a:rPr>
              <a:t>(</a:t>
            </a:r>
            <a:r>
              <a:rPr sz="1800" spc="-10" dirty="0">
                <a:solidFill>
                  <a:srgbClr val="FFFFFF"/>
                </a:solidFill>
                <a:latin typeface="Verdana" panose="020B0604030504040204"/>
                <a:cs typeface="Verdana" panose="020B0604030504040204"/>
              </a:rPr>
              <a:t>Κά</a:t>
            </a:r>
            <a:r>
              <a:rPr sz="1800" spc="-15" dirty="0">
                <a:solidFill>
                  <a:srgbClr val="FFFFFF"/>
                </a:solidFill>
                <a:latin typeface="Verdana" panose="020B0604030504040204"/>
                <a:cs typeface="Verdana" panose="020B0604030504040204"/>
              </a:rPr>
              <a:t>θ</a:t>
            </a:r>
            <a:r>
              <a:rPr sz="1800" spc="-165" dirty="0">
                <a:solidFill>
                  <a:srgbClr val="FFFFFF"/>
                </a:solidFill>
                <a:latin typeface="Verdana" panose="020B0604030504040204"/>
                <a:cs typeface="Verdana" panose="020B0604030504040204"/>
              </a:rPr>
              <a:t>ε</a:t>
            </a:r>
            <a:r>
              <a:rPr sz="1800" spc="-105" dirty="0">
                <a:solidFill>
                  <a:srgbClr val="FFFFFF"/>
                </a:solidFill>
                <a:latin typeface="Verdana" panose="020B0604030504040204"/>
                <a:cs typeface="Verdana" panose="020B0604030504040204"/>
              </a:rPr>
              <a:t> </a:t>
            </a:r>
            <a:r>
              <a:rPr sz="1800" spc="95" dirty="0">
                <a:solidFill>
                  <a:srgbClr val="FFFFFF"/>
                </a:solidFill>
                <a:latin typeface="Verdana" panose="020B0604030504040204"/>
                <a:cs typeface="Verdana" panose="020B0604030504040204"/>
              </a:rPr>
              <a:t>α</a:t>
            </a:r>
            <a:r>
              <a:rPr sz="1800" spc="70" dirty="0">
                <a:solidFill>
                  <a:srgbClr val="FFFFFF"/>
                </a:solidFill>
                <a:latin typeface="Verdana" panose="020B0604030504040204"/>
                <a:cs typeface="Verdana" panose="020B0604030504040204"/>
              </a:rPr>
              <a:t>ρ</a:t>
            </a:r>
            <a:r>
              <a:rPr sz="1800" spc="-114" dirty="0">
                <a:solidFill>
                  <a:srgbClr val="FFFFFF"/>
                </a:solidFill>
                <a:latin typeface="Verdana" panose="020B0604030504040204"/>
                <a:cs typeface="Verdana" panose="020B0604030504040204"/>
              </a:rPr>
              <a:t>χ</a:t>
            </a:r>
            <a:r>
              <a:rPr sz="1800" spc="-135" dirty="0">
                <a:solidFill>
                  <a:srgbClr val="FFFFFF"/>
                </a:solidFill>
                <a:latin typeface="Verdana" panose="020B0604030504040204"/>
                <a:cs typeface="Verdana" panose="020B0604030504040204"/>
              </a:rPr>
              <a:t>ή</a:t>
            </a:r>
            <a:r>
              <a:rPr sz="1800" spc="85" dirty="0">
                <a:solidFill>
                  <a:srgbClr val="FFFFFF"/>
                </a:solidFill>
                <a:latin typeface="Verdana" panose="020B0604030504040204"/>
                <a:cs typeface="Verdana" panose="020B0604030504040204"/>
              </a:rPr>
              <a:t>…)</a:t>
            </a:r>
            <a:endParaRPr sz="1800">
              <a:latin typeface="Verdana" panose="020B0604030504040204"/>
              <a:cs typeface="Verdana" panose="020B0604030504040204"/>
            </a:endParaRPr>
          </a:p>
          <a:p>
            <a:pPr marL="12700">
              <a:lnSpc>
                <a:spcPct val="100000"/>
              </a:lnSpc>
              <a:spcBef>
                <a:spcPts val="995"/>
              </a:spcBef>
              <a:tabLst>
                <a:tab pos="354965" algn="l"/>
              </a:tabLst>
            </a:pPr>
            <a:r>
              <a:rPr sz="1450" spc="-150" dirty="0">
                <a:solidFill>
                  <a:srgbClr val="89D0D5"/>
                </a:solidFill>
                <a:latin typeface="Lucida Sans Unicode" panose="020B0602030504020204"/>
                <a:cs typeface="Lucida Sans Unicode" panose="020B0602030504020204"/>
              </a:rPr>
              <a:t>▶	</a:t>
            </a:r>
            <a:r>
              <a:rPr sz="1800" spc="-10" dirty="0">
                <a:solidFill>
                  <a:srgbClr val="FFFFFF"/>
                </a:solidFill>
                <a:latin typeface="Verdana" panose="020B0604030504040204"/>
                <a:cs typeface="Verdana" panose="020B0604030504040204"/>
              </a:rPr>
              <a:t>Διατήρηση</a:t>
            </a:r>
            <a:r>
              <a:rPr sz="1800" spc="-150" dirty="0">
                <a:solidFill>
                  <a:srgbClr val="FFFFFF"/>
                </a:solidFill>
                <a:latin typeface="Verdana" panose="020B0604030504040204"/>
                <a:cs typeface="Verdana" panose="020B0604030504040204"/>
              </a:rPr>
              <a:t> </a:t>
            </a:r>
            <a:r>
              <a:rPr sz="1800" spc="-85" dirty="0">
                <a:solidFill>
                  <a:srgbClr val="FFFFFF"/>
                </a:solidFill>
                <a:latin typeface="Verdana" panose="020B0604030504040204"/>
                <a:cs typeface="Verdana" panose="020B0604030504040204"/>
              </a:rPr>
              <a:t>(Οφέλη)</a:t>
            </a:r>
            <a:endParaRPr sz="1800">
              <a:latin typeface="Verdana" panose="020B0604030504040204"/>
              <a:cs typeface="Verdana" panose="020B0604030504040204"/>
            </a:endParaRPr>
          </a:p>
          <a:p>
            <a:pPr marL="12700">
              <a:lnSpc>
                <a:spcPct val="100000"/>
              </a:lnSpc>
              <a:spcBef>
                <a:spcPts val="995"/>
              </a:spcBef>
              <a:tabLst>
                <a:tab pos="354965" algn="l"/>
              </a:tabLst>
            </a:pPr>
            <a:r>
              <a:rPr sz="1450" spc="-150" dirty="0">
                <a:solidFill>
                  <a:srgbClr val="89D0D5"/>
                </a:solidFill>
                <a:latin typeface="Lucida Sans Unicode" panose="020B0602030504020204"/>
                <a:cs typeface="Lucida Sans Unicode" panose="020B0602030504020204"/>
              </a:rPr>
              <a:t>▶	</a:t>
            </a:r>
            <a:r>
              <a:rPr sz="1800" spc="-360" dirty="0">
                <a:solidFill>
                  <a:srgbClr val="FFFFFF"/>
                </a:solidFill>
                <a:latin typeface="Verdana" panose="020B0604030504040204"/>
                <a:cs typeface="Verdana" panose="020B0604030504040204"/>
              </a:rPr>
              <a:t>Τ</a:t>
            </a:r>
            <a:r>
              <a:rPr sz="1800" spc="-175" dirty="0">
                <a:solidFill>
                  <a:srgbClr val="FFFFFF"/>
                </a:solidFill>
                <a:latin typeface="Verdana" panose="020B0604030504040204"/>
                <a:cs typeface="Verdana" panose="020B0604030504040204"/>
              </a:rPr>
              <a:t>ε</a:t>
            </a:r>
            <a:r>
              <a:rPr sz="1800" spc="70" dirty="0">
                <a:solidFill>
                  <a:srgbClr val="FFFFFF"/>
                </a:solidFill>
                <a:latin typeface="Verdana" panose="020B0604030504040204"/>
                <a:cs typeface="Verdana" panose="020B0604030504040204"/>
              </a:rPr>
              <a:t>ρ</a:t>
            </a:r>
            <a:r>
              <a:rPr sz="1800" spc="-65" dirty="0">
                <a:solidFill>
                  <a:srgbClr val="FFFFFF"/>
                </a:solidFill>
                <a:latin typeface="Verdana" panose="020B0604030504040204"/>
                <a:cs typeface="Verdana" panose="020B0604030504040204"/>
              </a:rPr>
              <a:t>μ</a:t>
            </a:r>
            <a:r>
              <a:rPr sz="1800" spc="95" dirty="0">
                <a:solidFill>
                  <a:srgbClr val="FFFFFF"/>
                </a:solidFill>
                <a:latin typeface="Verdana" panose="020B0604030504040204"/>
                <a:cs typeface="Verdana" panose="020B0604030504040204"/>
              </a:rPr>
              <a:t>α</a:t>
            </a:r>
            <a:r>
              <a:rPr sz="1800" spc="-200" dirty="0">
                <a:solidFill>
                  <a:srgbClr val="FFFFFF"/>
                </a:solidFill>
                <a:latin typeface="Verdana" panose="020B0604030504040204"/>
                <a:cs typeface="Verdana" panose="020B0604030504040204"/>
              </a:rPr>
              <a:t>τ</a:t>
            </a:r>
            <a:r>
              <a:rPr sz="1800" spc="-105" dirty="0">
                <a:solidFill>
                  <a:srgbClr val="FFFFFF"/>
                </a:solidFill>
                <a:latin typeface="Verdana" panose="020B0604030504040204"/>
                <a:cs typeface="Verdana" panose="020B0604030504040204"/>
              </a:rPr>
              <a:t>ι</a:t>
            </a:r>
            <a:r>
              <a:rPr sz="1800" spc="155" dirty="0">
                <a:solidFill>
                  <a:srgbClr val="FFFFFF"/>
                </a:solidFill>
                <a:latin typeface="Verdana" panose="020B0604030504040204"/>
                <a:cs typeface="Verdana" panose="020B0604030504040204"/>
              </a:rPr>
              <a:t>σ</a:t>
            </a:r>
            <a:r>
              <a:rPr sz="1800" spc="-65" dirty="0">
                <a:solidFill>
                  <a:srgbClr val="FFFFFF"/>
                </a:solidFill>
                <a:latin typeface="Verdana" panose="020B0604030504040204"/>
                <a:cs typeface="Verdana" panose="020B0604030504040204"/>
              </a:rPr>
              <a:t>μ</a:t>
            </a:r>
            <a:r>
              <a:rPr sz="1800" spc="105" dirty="0">
                <a:solidFill>
                  <a:srgbClr val="FFFFFF"/>
                </a:solidFill>
                <a:latin typeface="Verdana" panose="020B0604030504040204"/>
                <a:cs typeface="Verdana" panose="020B0604030504040204"/>
              </a:rPr>
              <a:t>ός</a:t>
            </a:r>
            <a:r>
              <a:rPr sz="1800" spc="-135" dirty="0">
                <a:solidFill>
                  <a:srgbClr val="FFFFFF"/>
                </a:solidFill>
                <a:latin typeface="Verdana" panose="020B0604030504040204"/>
                <a:cs typeface="Verdana" panose="020B0604030504040204"/>
              </a:rPr>
              <a:t> </a:t>
            </a:r>
            <a:r>
              <a:rPr sz="1800" spc="-195" dirty="0">
                <a:solidFill>
                  <a:srgbClr val="FFFFFF"/>
                </a:solidFill>
                <a:latin typeface="Verdana" panose="020B0604030504040204"/>
                <a:cs typeface="Verdana" panose="020B0604030504040204"/>
              </a:rPr>
              <a:t>(</a:t>
            </a:r>
            <a:r>
              <a:rPr sz="1800" spc="-50" dirty="0">
                <a:solidFill>
                  <a:srgbClr val="FFFFFF"/>
                </a:solidFill>
                <a:latin typeface="Verdana" panose="020B0604030504040204"/>
                <a:cs typeface="Verdana" panose="020B0604030504040204"/>
              </a:rPr>
              <a:t>Γ</a:t>
            </a:r>
            <a:r>
              <a:rPr sz="1800" spc="-65" dirty="0">
                <a:solidFill>
                  <a:srgbClr val="FFFFFF"/>
                </a:solidFill>
                <a:latin typeface="Verdana" panose="020B0604030504040204"/>
                <a:cs typeface="Verdana" panose="020B0604030504040204"/>
              </a:rPr>
              <a:t>ο</a:t>
            </a:r>
            <a:r>
              <a:rPr sz="1800" spc="-50" dirty="0">
                <a:solidFill>
                  <a:srgbClr val="FFFFFF"/>
                </a:solidFill>
                <a:latin typeface="Verdana" panose="020B0604030504040204"/>
                <a:cs typeface="Verdana" panose="020B0604030504040204"/>
              </a:rPr>
              <a:t>ν</a:t>
            </a:r>
            <a:r>
              <a:rPr sz="1800" spc="-125" dirty="0">
                <a:solidFill>
                  <a:srgbClr val="FFFFFF"/>
                </a:solidFill>
                <a:latin typeface="Verdana" panose="020B0604030504040204"/>
                <a:cs typeface="Verdana" panose="020B0604030504040204"/>
              </a:rPr>
              <a:t>ι</a:t>
            </a:r>
            <a:r>
              <a:rPr sz="1800" spc="105" dirty="0">
                <a:solidFill>
                  <a:srgbClr val="FFFFFF"/>
                </a:solidFill>
                <a:latin typeface="Verdana" panose="020B0604030504040204"/>
                <a:cs typeface="Verdana" panose="020B0604030504040204"/>
              </a:rPr>
              <a:t>ός</a:t>
            </a:r>
            <a:r>
              <a:rPr sz="1800" spc="-120" dirty="0">
                <a:solidFill>
                  <a:srgbClr val="FFFFFF"/>
                </a:solidFill>
                <a:latin typeface="Verdana" panose="020B0604030504040204"/>
                <a:cs typeface="Verdana" panose="020B0604030504040204"/>
              </a:rPr>
              <a:t> </a:t>
            </a:r>
            <a:r>
              <a:rPr sz="1800" spc="-40" dirty="0">
                <a:solidFill>
                  <a:srgbClr val="FFFFFF"/>
                </a:solidFill>
                <a:latin typeface="Verdana" panose="020B0604030504040204"/>
                <a:cs typeface="Verdana" panose="020B0604030504040204"/>
              </a:rPr>
              <a:t>τ</a:t>
            </a:r>
            <a:r>
              <a:rPr sz="1800" spc="-60" dirty="0">
                <a:solidFill>
                  <a:srgbClr val="FFFFFF"/>
                </a:solidFill>
                <a:latin typeface="Verdana" panose="020B0604030504040204"/>
                <a:cs typeface="Verdana" panose="020B0604030504040204"/>
              </a:rPr>
              <a:t>ο</a:t>
            </a:r>
            <a:r>
              <a:rPr sz="1800" spc="-65" dirty="0">
                <a:solidFill>
                  <a:srgbClr val="FFFFFF"/>
                </a:solidFill>
                <a:latin typeface="Verdana" panose="020B0604030504040204"/>
                <a:cs typeface="Verdana" panose="020B0604030504040204"/>
              </a:rPr>
              <a:t>υ</a:t>
            </a:r>
            <a:r>
              <a:rPr sz="1800" spc="-125" dirty="0">
                <a:solidFill>
                  <a:srgbClr val="FFFFFF"/>
                </a:solidFill>
                <a:latin typeface="Verdana" panose="020B0604030504040204"/>
                <a:cs typeface="Verdana" panose="020B0604030504040204"/>
              </a:rPr>
              <a:t> </a:t>
            </a:r>
            <a:r>
              <a:rPr sz="1800" spc="-175" dirty="0">
                <a:solidFill>
                  <a:srgbClr val="FFFFFF"/>
                </a:solidFill>
                <a:latin typeface="Verdana" panose="020B0604030504040204"/>
                <a:cs typeface="Verdana" panose="020B0604030504040204"/>
              </a:rPr>
              <a:t>ε</a:t>
            </a:r>
            <a:r>
              <a:rPr sz="1800" spc="95" dirty="0">
                <a:solidFill>
                  <a:srgbClr val="FFFFFF"/>
                </a:solidFill>
                <a:latin typeface="Verdana" panose="020B0604030504040204"/>
                <a:cs typeface="Verdana" panose="020B0604030504040204"/>
              </a:rPr>
              <a:t>α</a:t>
            </a:r>
            <a:r>
              <a:rPr sz="1800" spc="-140" dirty="0">
                <a:solidFill>
                  <a:srgbClr val="FFFFFF"/>
                </a:solidFill>
                <a:latin typeface="Verdana" panose="020B0604030504040204"/>
                <a:cs typeface="Verdana" panose="020B0604030504040204"/>
              </a:rPr>
              <a:t>υ</a:t>
            </a:r>
            <a:r>
              <a:rPr sz="1800" spc="-114" dirty="0">
                <a:solidFill>
                  <a:srgbClr val="FFFFFF"/>
                </a:solidFill>
                <a:latin typeface="Verdana" panose="020B0604030504040204"/>
                <a:cs typeface="Verdana" panose="020B0604030504040204"/>
              </a:rPr>
              <a:t>τ</a:t>
            </a:r>
            <a:r>
              <a:rPr sz="1800" spc="10" dirty="0">
                <a:solidFill>
                  <a:srgbClr val="FFFFFF"/>
                </a:solidFill>
                <a:latin typeface="Verdana" panose="020B0604030504040204"/>
                <a:cs typeface="Verdana" panose="020B0604030504040204"/>
              </a:rPr>
              <a:t>ού</a:t>
            </a:r>
            <a:endParaRPr sz="1800">
              <a:latin typeface="Verdana" panose="020B0604030504040204"/>
              <a:cs typeface="Verdana" panose="020B0604030504040204"/>
            </a:endParaRPr>
          </a:p>
          <a:p>
            <a:pPr marL="355600">
              <a:lnSpc>
                <a:spcPct val="100000"/>
              </a:lnSpc>
              <a:spcBef>
                <a:spcPts val="5"/>
              </a:spcBef>
            </a:pPr>
            <a:r>
              <a:rPr sz="1800" spc="-80" dirty="0">
                <a:solidFill>
                  <a:srgbClr val="FFFFFF"/>
                </a:solidFill>
                <a:latin typeface="Verdana" panose="020B0604030504040204"/>
                <a:cs typeface="Verdana" panose="020B0604030504040204"/>
              </a:rPr>
              <a:t>του)</a:t>
            </a:r>
            <a:endParaRPr sz="1800">
              <a:latin typeface="Verdana" panose="020B0604030504040204"/>
              <a:cs typeface="Verdana" panose="020B0604030504040204"/>
            </a:endParaRPr>
          </a:p>
        </p:txBody>
      </p:sp>
      <p:sp>
        <p:nvSpPr>
          <p:cNvPr id="4" name="object 4"/>
          <p:cNvSpPr txBox="1"/>
          <p:nvPr/>
        </p:nvSpPr>
        <p:spPr>
          <a:xfrm>
            <a:off x="5734050" y="2084908"/>
            <a:ext cx="4241165" cy="3806190"/>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450" spc="-145" dirty="0">
                <a:solidFill>
                  <a:srgbClr val="89D0D5"/>
                </a:solidFill>
                <a:latin typeface="Lucida Sans Unicode" panose="020B0602030504020204"/>
                <a:cs typeface="Lucida Sans Unicode" panose="020B0602030504020204"/>
              </a:rPr>
              <a:t>▶	</a:t>
            </a:r>
            <a:r>
              <a:rPr sz="1800" spc="-185" dirty="0">
                <a:solidFill>
                  <a:srgbClr val="FFFFFF"/>
                </a:solidFill>
                <a:latin typeface="Verdana" panose="020B0604030504040204"/>
                <a:cs typeface="Verdana" panose="020B0604030504040204"/>
              </a:rPr>
              <a:t>Ε</a:t>
            </a:r>
            <a:r>
              <a:rPr sz="1800" spc="-55" dirty="0">
                <a:solidFill>
                  <a:srgbClr val="FFFFFF"/>
                </a:solidFill>
                <a:latin typeface="Verdana" panose="020B0604030504040204"/>
                <a:cs typeface="Verdana" panose="020B0604030504040204"/>
              </a:rPr>
              <a:t>ν</a:t>
            </a:r>
            <a:r>
              <a:rPr sz="1800" spc="80" dirty="0">
                <a:solidFill>
                  <a:srgbClr val="FFFFFF"/>
                </a:solidFill>
                <a:latin typeface="Verdana" panose="020B0604030504040204"/>
                <a:cs typeface="Verdana" panose="020B0604030504040204"/>
              </a:rPr>
              <a:t>θ</a:t>
            </a:r>
            <a:r>
              <a:rPr sz="1800" spc="65" dirty="0">
                <a:solidFill>
                  <a:srgbClr val="FFFFFF"/>
                </a:solidFill>
                <a:latin typeface="Verdana" panose="020B0604030504040204"/>
                <a:cs typeface="Verdana" panose="020B0604030504040204"/>
              </a:rPr>
              <a:t>ά</a:t>
            </a:r>
            <a:r>
              <a:rPr sz="1800" spc="70" dirty="0">
                <a:solidFill>
                  <a:srgbClr val="FFFFFF"/>
                </a:solidFill>
                <a:latin typeface="Verdana" panose="020B0604030504040204"/>
                <a:cs typeface="Verdana" panose="020B0604030504040204"/>
              </a:rPr>
              <a:t>ρρ</a:t>
            </a:r>
            <a:r>
              <a:rPr sz="1800" spc="-75" dirty="0">
                <a:solidFill>
                  <a:srgbClr val="FFFFFF"/>
                </a:solidFill>
                <a:latin typeface="Verdana" panose="020B0604030504040204"/>
                <a:cs typeface="Verdana" panose="020B0604030504040204"/>
              </a:rPr>
              <a:t>υ</a:t>
            </a:r>
            <a:r>
              <a:rPr sz="1800" spc="-55" dirty="0">
                <a:solidFill>
                  <a:srgbClr val="FFFFFF"/>
                </a:solidFill>
                <a:latin typeface="Verdana" panose="020B0604030504040204"/>
                <a:cs typeface="Verdana" panose="020B0604030504040204"/>
              </a:rPr>
              <a:t>ν</a:t>
            </a:r>
            <a:r>
              <a:rPr sz="1800" spc="55" dirty="0">
                <a:solidFill>
                  <a:srgbClr val="FFFFFF"/>
                </a:solidFill>
                <a:latin typeface="Verdana" panose="020B0604030504040204"/>
                <a:cs typeface="Verdana" panose="020B0604030504040204"/>
              </a:rPr>
              <a:t>ση</a:t>
            </a:r>
            <a:r>
              <a:rPr sz="1800" spc="-170" dirty="0">
                <a:solidFill>
                  <a:srgbClr val="FFFFFF"/>
                </a:solidFill>
                <a:latin typeface="Verdana" panose="020B0604030504040204"/>
                <a:cs typeface="Verdana" panose="020B0604030504040204"/>
              </a:rPr>
              <a:t> </a:t>
            </a:r>
            <a:r>
              <a:rPr sz="1800" spc="55" dirty="0">
                <a:solidFill>
                  <a:srgbClr val="FFFFFF"/>
                </a:solidFill>
                <a:latin typeface="Verdana" panose="020B0604030504040204"/>
                <a:cs typeface="Verdana" panose="020B0604030504040204"/>
              </a:rPr>
              <a:t>&amp;</a:t>
            </a:r>
            <a:r>
              <a:rPr sz="1800" spc="-135" dirty="0">
                <a:solidFill>
                  <a:srgbClr val="FFFFFF"/>
                </a:solidFill>
                <a:latin typeface="Verdana" panose="020B0604030504040204"/>
                <a:cs typeface="Verdana" panose="020B0604030504040204"/>
              </a:rPr>
              <a:t> </a:t>
            </a:r>
            <a:r>
              <a:rPr sz="1800" spc="15" dirty="0">
                <a:solidFill>
                  <a:srgbClr val="FFFFFF"/>
                </a:solidFill>
                <a:latin typeface="Verdana" panose="020B0604030504040204"/>
                <a:cs typeface="Verdana" panose="020B0604030504040204"/>
              </a:rPr>
              <a:t>συζ</a:t>
            </a:r>
            <a:r>
              <a:rPr sz="1800" dirty="0">
                <a:solidFill>
                  <a:srgbClr val="FFFFFF"/>
                </a:solidFill>
                <a:latin typeface="Verdana" panose="020B0604030504040204"/>
                <a:cs typeface="Verdana" panose="020B0604030504040204"/>
              </a:rPr>
              <a:t>ή</a:t>
            </a:r>
            <a:r>
              <a:rPr sz="1800" spc="-95" dirty="0">
                <a:solidFill>
                  <a:srgbClr val="FFFFFF"/>
                </a:solidFill>
                <a:latin typeface="Verdana" panose="020B0604030504040204"/>
                <a:cs typeface="Verdana" panose="020B0604030504040204"/>
              </a:rPr>
              <a:t>τ</a:t>
            </a:r>
            <a:r>
              <a:rPr sz="1800" spc="-135" dirty="0">
                <a:solidFill>
                  <a:srgbClr val="FFFFFF"/>
                </a:solidFill>
                <a:latin typeface="Verdana" panose="020B0604030504040204"/>
                <a:cs typeface="Verdana" panose="020B0604030504040204"/>
              </a:rPr>
              <a:t>η</a:t>
            </a:r>
            <a:r>
              <a:rPr sz="1800" spc="55" dirty="0">
                <a:solidFill>
                  <a:srgbClr val="FFFFFF"/>
                </a:solidFill>
                <a:latin typeface="Verdana" panose="020B0604030504040204"/>
                <a:cs typeface="Verdana" panose="020B0604030504040204"/>
              </a:rPr>
              <a:t>ση</a:t>
            </a:r>
            <a:endParaRPr sz="1800">
              <a:latin typeface="Verdana" panose="020B0604030504040204"/>
              <a:cs typeface="Verdana" panose="020B0604030504040204"/>
            </a:endParaRPr>
          </a:p>
          <a:p>
            <a:pPr marL="355600">
              <a:lnSpc>
                <a:spcPct val="100000"/>
              </a:lnSpc>
            </a:pPr>
            <a:r>
              <a:rPr sz="1800" spc="15" dirty="0">
                <a:solidFill>
                  <a:srgbClr val="FFFFFF"/>
                </a:solidFill>
                <a:latin typeface="Verdana" panose="020B0604030504040204"/>
                <a:cs typeface="Verdana" panose="020B0604030504040204"/>
              </a:rPr>
              <a:t>συναισθήματος</a:t>
            </a:r>
            <a:endParaRPr sz="1800">
              <a:latin typeface="Verdana" panose="020B0604030504040204"/>
              <a:cs typeface="Verdana" panose="020B0604030504040204"/>
            </a:endParaRPr>
          </a:p>
          <a:p>
            <a:pPr marL="12700">
              <a:lnSpc>
                <a:spcPct val="100000"/>
              </a:lnSpc>
              <a:spcBef>
                <a:spcPts val="995"/>
              </a:spcBef>
              <a:tabLst>
                <a:tab pos="354965" algn="l"/>
              </a:tabLst>
            </a:pPr>
            <a:r>
              <a:rPr sz="1450" spc="-150" dirty="0">
                <a:solidFill>
                  <a:srgbClr val="89D0D5"/>
                </a:solidFill>
                <a:latin typeface="Lucida Sans Unicode" panose="020B0602030504020204"/>
                <a:cs typeface="Lucida Sans Unicode" panose="020B0602030504020204"/>
              </a:rPr>
              <a:t>▶	</a:t>
            </a:r>
            <a:r>
              <a:rPr sz="1800" spc="-204" dirty="0">
                <a:solidFill>
                  <a:srgbClr val="FFFFFF"/>
                </a:solidFill>
                <a:latin typeface="Verdana" panose="020B0604030504040204"/>
                <a:cs typeface="Verdana" panose="020B0604030504040204"/>
              </a:rPr>
              <a:t>Έ</a:t>
            </a:r>
            <a:r>
              <a:rPr sz="1800" spc="-180" dirty="0">
                <a:solidFill>
                  <a:srgbClr val="FFFFFF"/>
                </a:solidFill>
                <a:latin typeface="Verdana" panose="020B0604030504040204"/>
                <a:cs typeface="Verdana" panose="020B0604030504040204"/>
              </a:rPr>
              <a:t>μ</a:t>
            </a:r>
            <a:r>
              <a:rPr sz="1800" spc="40" dirty="0">
                <a:solidFill>
                  <a:srgbClr val="FFFFFF"/>
                </a:solidFill>
                <a:latin typeface="Verdana" panose="020B0604030504040204"/>
                <a:cs typeface="Verdana" panose="020B0604030504040204"/>
              </a:rPr>
              <a:t>φαση</a:t>
            </a:r>
            <a:r>
              <a:rPr sz="1800" spc="-135" dirty="0">
                <a:solidFill>
                  <a:srgbClr val="FFFFFF"/>
                </a:solidFill>
                <a:latin typeface="Verdana" panose="020B0604030504040204"/>
                <a:cs typeface="Verdana" panose="020B0604030504040204"/>
              </a:rPr>
              <a:t> </a:t>
            </a:r>
            <a:r>
              <a:rPr sz="1800" spc="155" dirty="0">
                <a:solidFill>
                  <a:srgbClr val="FFFFFF"/>
                </a:solidFill>
                <a:latin typeface="Verdana" panose="020B0604030504040204"/>
                <a:cs typeface="Verdana" panose="020B0604030504040204"/>
              </a:rPr>
              <a:t>σ</a:t>
            </a:r>
            <a:r>
              <a:rPr sz="1800" spc="-35" dirty="0">
                <a:solidFill>
                  <a:srgbClr val="FFFFFF"/>
                </a:solidFill>
                <a:latin typeface="Verdana" panose="020B0604030504040204"/>
                <a:cs typeface="Verdana" panose="020B0604030504040204"/>
              </a:rPr>
              <a:t>τα</a:t>
            </a:r>
            <a:r>
              <a:rPr sz="1800" spc="-145" dirty="0">
                <a:solidFill>
                  <a:srgbClr val="FFFFFF"/>
                </a:solidFill>
                <a:latin typeface="Verdana" panose="020B0604030504040204"/>
                <a:cs typeface="Verdana" panose="020B0604030504040204"/>
              </a:rPr>
              <a:t> </a:t>
            </a:r>
            <a:r>
              <a:rPr sz="1800" spc="-10" dirty="0">
                <a:solidFill>
                  <a:srgbClr val="FFFFFF"/>
                </a:solidFill>
                <a:latin typeface="Verdana" panose="020B0604030504040204"/>
                <a:cs typeface="Verdana" panose="020B0604030504040204"/>
              </a:rPr>
              <a:t>υ</a:t>
            </a:r>
            <a:r>
              <a:rPr sz="1800" dirty="0">
                <a:solidFill>
                  <a:srgbClr val="FFFFFF"/>
                </a:solidFill>
                <a:latin typeface="Verdana" panose="020B0604030504040204"/>
                <a:cs typeface="Verdana" panose="020B0604030504040204"/>
              </a:rPr>
              <a:t>π</a:t>
            </a:r>
            <a:r>
              <a:rPr sz="1800" spc="-175" dirty="0">
                <a:solidFill>
                  <a:srgbClr val="FFFFFF"/>
                </a:solidFill>
                <a:latin typeface="Verdana" panose="020B0604030504040204"/>
                <a:cs typeface="Verdana" panose="020B0604030504040204"/>
              </a:rPr>
              <a:t>έ</a:t>
            </a:r>
            <a:r>
              <a:rPr sz="1800" spc="80" dirty="0">
                <a:solidFill>
                  <a:srgbClr val="FFFFFF"/>
                </a:solidFill>
                <a:latin typeface="Verdana" panose="020B0604030504040204"/>
                <a:cs typeface="Verdana" panose="020B0604030504040204"/>
              </a:rPr>
              <a:t>ρ</a:t>
            </a:r>
            <a:r>
              <a:rPr sz="1800" spc="-125" dirty="0">
                <a:solidFill>
                  <a:srgbClr val="FFFFFF"/>
                </a:solidFill>
                <a:latin typeface="Verdana" panose="020B0604030504040204"/>
                <a:cs typeface="Verdana" panose="020B0604030504040204"/>
              </a:rPr>
              <a:t> </a:t>
            </a:r>
            <a:r>
              <a:rPr sz="1800" spc="-95" dirty="0">
                <a:solidFill>
                  <a:srgbClr val="FFFFFF"/>
                </a:solidFill>
                <a:latin typeface="Verdana" panose="020B0604030504040204"/>
                <a:cs typeface="Verdana" panose="020B0604030504040204"/>
              </a:rPr>
              <a:t>τ</a:t>
            </a:r>
            <a:r>
              <a:rPr sz="1800" spc="-130" dirty="0">
                <a:solidFill>
                  <a:srgbClr val="FFFFFF"/>
                </a:solidFill>
                <a:latin typeface="Verdana" panose="020B0604030504040204"/>
                <a:cs typeface="Verdana" panose="020B0604030504040204"/>
              </a:rPr>
              <a:t>η</a:t>
            </a:r>
            <a:r>
              <a:rPr sz="1800" spc="125" dirty="0">
                <a:solidFill>
                  <a:srgbClr val="FFFFFF"/>
                </a:solidFill>
                <a:latin typeface="Verdana" panose="020B0604030504040204"/>
                <a:cs typeface="Verdana" panose="020B0604030504040204"/>
              </a:rPr>
              <a:t>ς</a:t>
            </a:r>
            <a:r>
              <a:rPr sz="1800" spc="-130" dirty="0">
                <a:solidFill>
                  <a:srgbClr val="FFFFFF"/>
                </a:solidFill>
                <a:latin typeface="Verdana" panose="020B0604030504040204"/>
                <a:cs typeface="Verdana" panose="020B0604030504040204"/>
              </a:rPr>
              <a:t> </a:t>
            </a:r>
            <a:r>
              <a:rPr sz="1800" spc="95" dirty="0">
                <a:solidFill>
                  <a:srgbClr val="FFFFFF"/>
                </a:solidFill>
                <a:latin typeface="Verdana" panose="020B0604030504040204"/>
                <a:cs typeface="Verdana" panose="020B0604030504040204"/>
              </a:rPr>
              <a:t>α</a:t>
            </a:r>
            <a:r>
              <a:rPr sz="1800" spc="-110" dirty="0">
                <a:solidFill>
                  <a:srgbClr val="FFFFFF"/>
                </a:solidFill>
                <a:latin typeface="Verdana" panose="020B0604030504040204"/>
                <a:cs typeface="Verdana" panose="020B0604030504040204"/>
              </a:rPr>
              <a:t>λ</a:t>
            </a:r>
            <a:r>
              <a:rPr sz="1800" spc="-114" dirty="0">
                <a:solidFill>
                  <a:srgbClr val="FFFFFF"/>
                </a:solidFill>
                <a:latin typeface="Verdana" panose="020B0604030504040204"/>
                <a:cs typeface="Verdana" panose="020B0604030504040204"/>
              </a:rPr>
              <a:t>λ</a:t>
            </a:r>
            <a:r>
              <a:rPr sz="1800" spc="95" dirty="0">
                <a:solidFill>
                  <a:srgbClr val="FFFFFF"/>
                </a:solidFill>
                <a:latin typeface="Verdana" panose="020B0604030504040204"/>
                <a:cs typeface="Verdana" panose="020B0604030504040204"/>
              </a:rPr>
              <a:t>α</a:t>
            </a:r>
            <a:r>
              <a:rPr sz="1800" spc="-60" dirty="0">
                <a:solidFill>
                  <a:srgbClr val="FFFFFF"/>
                </a:solidFill>
                <a:latin typeface="Verdana" panose="020B0604030504040204"/>
                <a:cs typeface="Verdana" panose="020B0604030504040204"/>
              </a:rPr>
              <a:t>γ</a:t>
            </a:r>
            <a:r>
              <a:rPr sz="1800" spc="-70" dirty="0">
                <a:solidFill>
                  <a:srgbClr val="FFFFFF"/>
                </a:solidFill>
                <a:latin typeface="Verdana" panose="020B0604030504040204"/>
                <a:cs typeface="Verdana" panose="020B0604030504040204"/>
              </a:rPr>
              <a:t>ή</a:t>
            </a:r>
            <a:r>
              <a:rPr sz="1800" spc="125" dirty="0">
                <a:solidFill>
                  <a:srgbClr val="FFFFFF"/>
                </a:solidFill>
                <a:latin typeface="Verdana" panose="020B0604030504040204"/>
                <a:cs typeface="Verdana" panose="020B0604030504040204"/>
              </a:rPr>
              <a:t>ς</a:t>
            </a:r>
            <a:endParaRPr sz="1800">
              <a:latin typeface="Verdana" panose="020B0604030504040204"/>
              <a:cs typeface="Verdana" panose="020B0604030504040204"/>
            </a:endParaRPr>
          </a:p>
          <a:p>
            <a:pPr marL="12700">
              <a:lnSpc>
                <a:spcPct val="100000"/>
              </a:lnSpc>
              <a:spcBef>
                <a:spcPts val="1000"/>
              </a:spcBef>
              <a:tabLst>
                <a:tab pos="354965" algn="l"/>
              </a:tabLst>
            </a:pPr>
            <a:r>
              <a:rPr sz="1450" spc="-150" dirty="0">
                <a:solidFill>
                  <a:srgbClr val="89D0D5"/>
                </a:solidFill>
                <a:latin typeface="Lucida Sans Unicode" panose="020B0602030504020204"/>
                <a:cs typeface="Lucida Sans Unicode" panose="020B0602030504020204"/>
              </a:rPr>
              <a:t>▶	</a:t>
            </a:r>
            <a:r>
              <a:rPr sz="1800" spc="-280" dirty="0">
                <a:solidFill>
                  <a:srgbClr val="FFFFFF"/>
                </a:solidFill>
                <a:latin typeface="Verdana" panose="020B0604030504040204"/>
                <a:cs typeface="Verdana" panose="020B0604030504040204"/>
              </a:rPr>
              <a:t>Σ</a:t>
            </a:r>
            <a:r>
              <a:rPr sz="1800" spc="-215" dirty="0">
                <a:solidFill>
                  <a:srgbClr val="FFFFFF"/>
                </a:solidFill>
                <a:latin typeface="Verdana" panose="020B0604030504040204"/>
                <a:cs typeface="Verdana" panose="020B0604030504040204"/>
              </a:rPr>
              <a:t>τ</a:t>
            </a:r>
            <a:r>
              <a:rPr sz="1800" spc="-10" dirty="0">
                <a:solidFill>
                  <a:srgbClr val="FFFFFF"/>
                </a:solidFill>
                <a:latin typeface="Verdana" panose="020B0604030504040204"/>
                <a:cs typeface="Verdana" panose="020B0604030504040204"/>
              </a:rPr>
              <a:t>οχ</a:t>
            </a:r>
            <a:r>
              <a:rPr sz="1800" spc="-15" dirty="0">
                <a:solidFill>
                  <a:srgbClr val="FFFFFF"/>
                </a:solidFill>
                <a:latin typeface="Verdana" panose="020B0604030504040204"/>
                <a:cs typeface="Verdana" panose="020B0604030504040204"/>
              </a:rPr>
              <a:t>ο</a:t>
            </a:r>
            <a:r>
              <a:rPr sz="1800" spc="-60" dirty="0">
                <a:solidFill>
                  <a:srgbClr val="FFFFFF"/>
                </a:solidFill>
                <a:latin typeface="Verdana" panose="020B0604030504040204"/>
                <a:cs typeface="Verdana" panose="020B0604030504040204"/>
              </a:rPr>
              <a:t>θέ</a:t>
            </a:r>
            <a:r>
              <a:rPr sz="1800" spc="-95" dirty="0">
                <a:solidFill>
                  <a:srgbClr val="FFFFFF"/>
                </a:solidFill>
                <a:latin typeface="Verdana" panose="020B0604030504040204"/>
                <a:cs typeface="Verdana" panose="020B0604030504040204"/>
              </a:rPr>
              <a:t>τ</a:t>
            </a:r>
            <a:r>
              <a:rPr sz="1800" spc="-130" dirty="0">
                <a:solidFill>
                  <a:srgbClr val="FFFFFF"/>
                </a:solidFill>
                <a:latin typeface="Verdana" panose="020B0604030504040204"/>
                <a:cs typeface="Verdana" panose="020B0604030504040204"/>
              </a:rPr>
              <a:t>η</a:t>
            </a:r>
            <a:r>
              <a:rPr sz="1800" spc="155" dirty="0">
                <a:solidFill>
                  <a:srgbClr val="FFFFFF"/>
                </a:solidFill>
                <a:latin typeface="Verdana" panose="020B0604030504040204"/>
                <a:cs typeface="Verdana" panose="020B0604030504040204"/>
              </a:rPr>
              <a:t>σ</a:t>
            </a:r>
            <a:r>
              <a:rPr sz="1800" spc="-45" dirty="0">
                <a:solidFill>
                  <a:srgbClr val="FFFFFF"/>
                </a:solidFill>
                <a:latin typeface="Verdana" panose="020B0604030504040204"/>
                <a:cs typeface="Verdana" panose="020B0604030504040204"/>
              </a:rPr>
              <a:t>η</a:t>
            </a:r>
            <a:r>
              <a:rPr sz="1800" spc="-125" dirty="0">
                <a:solidFill>
                  <a:srgbClr val="FFFFFF"/>
                </a:solidFill>
                <a:latin typeface="Verdana" panose="020B0604030504040204"/>
                <a:cs typeface="Verdana" panose="020B0604030504040204"/>
              </a:rPr>
              <a:t> </a:t>
            </a:r>
            <a:r>
              <a:rPr sz="1800" spc="50" dirty="0">
                <a:solidFill>
                  <a:srgbClr val="FFFFFF"/>
                </a:solidFill>
                <a:latin typeface="Verdana" panose="020B0604030504040204"/>
                <a:cs typeface="Verdana" panose="020B0604030504040204"/>
              </a:rPr>
              <a:t>&amp;</a:t>
            </a:r>
            <a:r>
              <a:rPr sz="1800" spc="-125" dirty="0">
                <a:solidFill>
                  <a:srgbClr val="FFFFFF"/>
                </a:solidFill>
                <a:latin typeface="Verdana" panose="020B0604030504040204"/>
                <a:cs typeface="Verdana" panose="020B0604030504040204"/>
              </a:rPr>
              <a:t> </a:t>
            </a:r>
            <a:r>
              <a:rPr sz="1800" spc="155" dirty="0">
                <a:solidFill>
                  <a:srgbClr val="FFFFFF"/>
                </a:solidFill>
                <a:latin typeface="Verdana" panose="020B0604030504040204"/>
                <a:cs typeface="Verdana" panose="020B0604030504040204"/>
              </a:rPr>
              <a:t>σ</a:t>
            </a:r>
            <a:r>
              <a:rPr sz="1800" spc="-165" dirty="0">
                <a:solidFill>
                  <a:srgbClr val="FFFFFF"/>
                </a:solidFill>
                <a:latin typeface="Verdana" panose="020B0604030504040204"/>
                <a:cs typeface="Verdana" panose="020B0604030504040204"/>
              </a:rPr>
              <a:t>χέδ</a:t>
            </a:r>
            <a:r>
              <a:rPr sz="1800" spc="-75" dirty="0">
                <a:solidFill>
                  <a:srgbClr val="FFFFFF"/>
                </a:solidFill>
                <a:latin typeface="Verdana" panose="020B0604030504040204"/>
                <a:cs typeface="Verdana" panose="020B0604030504040204"/>
              </a:rPr>
              <a:t>ι</a:t>
            </a:r>
            <a:r>
              <a:rPr sz="1800" spc="85" dirty="0">
                <a:solidFill>
                  <a:srgbClr val="FFFFFF"/>
                </a:solidFill>
                <a:latin typeface="Verdana" panose="020B0604030504040204"/>
                <a:cs typeface="Verdana" panose="020B0604030504040204"/>
              </a:rPr>
              <a:t>ο</a:t>
            </a:r>
            <a:r>
              <a:rPr sz="1800" spc="-170" dirty="0">
                <a:solidFill>
                  <a:srgbClr val="FFFFFF"/>
                </a:solidFill>
                <a:latin typeface="Verdana" panose="020B0604030504040204"/>
                <a:cs typeface="Verdana" panose="020B0604030504040204"/>
              </a:rPr>
              <a:t> </a:t>
            </a:r>
            <a:r>
              <a:rPr sz="1800" spc="40" dirty="0">
                <a:solidFill>
                  <a:srgbClr val="FFFFFF"/>
                </a:solidFill>
                <a:latin typeface="Verdana" panose="020B0604030504040204"/>
                <a:cs typeface="Verdana" panose="020B0604030504040204"/>
              </a:rPr>
              <a:t>δρ</a:t>
            </a:r>
            <a:r>
              <a:rPr sz="1800" spc="30" dirty="0">
                <a:solidFill>
                  <a:srgbClr val="FFFFFF"/>
                </a:solidFill>
                <a:latin typeface="Verdana" panose="020B0604030504040204"/>
                <a:cs typeface="Verdana" panose="020B0604030504040204"/>
              </a:rPr>
              <a:t>ά</a:t>
            </a:r>
            <a:r>
              <a:rPr sz="1800" spc="155" dirty="0">
                <a:solidFill>
                  <a:srgbClr val="FFFFFF"/>
                </a:solidFill>
                <a:latin typeface="Verdana" panose="020B0604030504040204"/>
                <a:cs typeface="Verdana" panose="020B0604030504040204"/>
              </a:rPr>
              <a:t>σ</a:t>
            </a:r>
            <a:r>
              <a:rPr sz="1800" spc="-55" dirty="0">
                <a:solidFill>
                  <a:srgbClr val="FFFFFF"/>
                </a:solidFill>
                <a:latin typeface="Verdana" panose="020B0604030504040204"/>
                <a:cs typeface="Verdana" panose="020B0604030504040204"/>
              </a:rPr>
              <a:t>η</a:t>
            </a:r>
            <a:r>
              <a:rPr sz="1800" spc="125" dirty="0">
                <a:solidFill>
                  <a:srgbClr val="FFFFFF"/>
                </a:solidFill>
                <a:latin typeface="Verdana" panose="020B0604030504040204"/>
                <a:cs typeface="Verdana" panose="020B0604030504040204"/>
              </a:rPr>
              <a:t>ς</a:t>
            </a:r>
            <a:endParaRPr sz="1800">
              <a:latin typeface="Verdana" panose="020B0604030504040204"/>
              <a:cs typeface="Verdana" panose="020B0604030504040204"/>
            </a:endParaRPr>
          </a:p>
          <a:p>
            <a:pPr marL="355600" marR="196215" indent="-342900">
              <a:lnSpc>
                <a:spcPct val="100000"/>
              </a:lnSpc>
              <a:spcBef>
                <a:spcPts val="1010"/>
              </a:spcBef>
              <a:tabLst>
                <a:tab pos="354965" algn="l"/>
              </a:tabLst>
            </a:pPr>
            <a:r>
              <a:rPr sz="1450" spc="-150" dirty="0">
                <a:solidFill>
                  <a:srgbClr val="89D0D5"/>
                </a:solidFill>
                <a:latin typeface="Lucida Sans Unicode" panose="020B0602030504020204"/>
                <a:cs typeface="Lucida Sans Unicode" panose="020B0602030504020204"/>
              </a:rPr>
              <a:t>▶	</a:t>
            </a:r>
            <a:r>
              <a:rPr sz="1800" spc="-35" dirty="0">
                <a:solidFill>
                  <a:srgbClr val="FFFFFF"/>
                </a:solidFill>
                <a:latin typeface="Verdana" panose="020B0604030504040204"/>
                <a:cs typeface="Verdana" panose="020B0604030504040204"/>
              </a:rPr>
              <a:t>Υ</a:t>
            </a:r>
            <a:r>
              <a:rPr sz="1800" spc="55" dirty="0">
                <a:solidFill>
                  <a:srgbClr val="FFFFFF"/>
                </a:solidFill>
                <a:latin typeface="Verdana" panose="020B0604030504040204"/>
                <a:cs typeface="Verdana" panose="020B0604030504040204"/>
              </a:rPr>
              <a:t>π</a:t>
            </a:r>
            <a:r>
              <a:rPr sz="1800" spc="5" dirty="0">
                <a:solidFill>
                  <a:srgbClr val="FFFFFF"/>
                </a:solidFill>
                <a:latin typeface="Verdana" panose="020B0604030504040204"/>
                <a:cs typeface="Verdana" panose="020B0604030504040204"/>
              </a:rPr>
              <a:t>οστ</a:t>
            </a:r>
            <a:r>
              <a:rPr sz="1800" spc="-5" dirty="0">
                <a:solidFill>
                  <a:srgbClr val="FFFFFF"/>
                </a:solidFill>
                <a:latin typeface="Verdana" panose="020B0604030504040204"/>
                <a:cs typeface="Verdana" panose="020B0604030504040204"/>
              </a:rPr>
              <a:t>ή</a:t>
            </a:r>
            <a:r>
              <a:rPr sz="1800" spc="70" dirty="0">
                <a:solidFill>
                  <a:srgbClr val="FFFFFF"/>
                </a:solidFill>
                <a:latin typeface="Verdana" panose="020B0604030504040204"/>
                <a:cs typeface="Verdana" panose="020B0604030504040204"/>
              </a:rPr>
              <a:t>ρ</a:t>
            </a:r>
            <a:r>
              <a:rPr sz="1800" spc="-125" dirty="0">
                <a:solidFill>
                  <a:srgbClr val="FFFFFF"/>
                </a:solidFill>
                <a:latin typeface="Verdana" panose="020B0604030504040204"/>
                <a:cs typeface="Verdana" panose="020B0604030504040204"/>
              </a:rPr>
              <a:t>ι</a:t>
            </a:r>
            <a:r>
              <a:rPr sz="1800" spc="-55" dirty="0">
                <a:solidFill>
                  <a:srgbClr val="FFFFFF"/>
                </a:solidFill>
                <a:latin typeface="Verdana" panose="020B0604030504040204"/>
                <a:cs typeface="Verdana" panose="020B0604030504040204"/>
              </a:rPr>
              <a:t>ξ</a:t>
            </a:r>
            <a:r>
              <a:rPr sz="1800" spc="-65" dirty="0">
                <a:solidFill>
                  <a:srgbClr val="FFFFFF"/>
                </a:solidFill>
                <a:latin typeface="Verdana" panose="020B0604030504040204"/>
                <a:cs typeface="Verdana" panose="020B0604030504040204"/>
              </a:rPr>
              <a:t>η</a:t>
            </a:r>
            <a:r>
              <a:rPr sz="1800" spc="-160" dirty="0">
                <a:solidFill>
                  <a:srgbClr val="FFFFFF"/>
                </a:solidFill>
                <a:latin typeface="Verdana" panose="020B0604030504040204"/>
                <a:cs typeface="Verdana" panose="020B0604030504040204"/>
              </a:rPr>
              <a:t> </a:t>
            </a:r>
            <a:r>
              <a:rPr sz="1800" spc="50" dirty="0">
                <a:solidFill>
                  <a:srgbClr val="FFFFFF"/>
                </a:solidFill>
                <a:latin typeface="Verdana" panose="020B0604030504040204"/>
                <a:cs typeface="Verdana" panose="020B0604030504040204"/>
              </a:rPr>
              <a:t>&amp;</a:t>
            </a:r>
            <a:r>
              <a:rPr sz="1800" spc="-135" dirty="0">
                <a:solidFill>
                  <a:srgbClr val="FFFFFF"/>
                </a:solidFill>
                <a:latin typeface="Verdana" panose="020B0604030504040204"/>
                <a:cs typeface="Verdana" panose="020B0604030504040204"/>
              </a:rPr>
              <a:t> </a:t>
            </a:r>
            <a:r>
              <a:rPr sz="1800" spc="-65" dirty="0">
                <a:solidFill>
                  <a:srgbClr val="FFFFFF"/>
                </a:solidFill>
                <a:latin typeface="Verdana" panose="020B0604030504040204"/>
                <a:cs typeface="Verdana" panose="020B0604030504040204"/>
              </a:rPr>
              <a:t>συγκέ</a:t>
            </a:r>
            <a:r>
              <a:rPr sz="1800" spc="-50" dirty="0">
                <a:solidFill>
                  <a:srgbClr val="FFFFFF"/>
                </a:solidFill>
                <a:latin typeface="Verdana" panose="020B0604030504040204"/>
                <a:cs typeface="Verdana" panose="020B0604030504040204"/>
              </a:rPr>
              <a:t>ν</a:t>
            </a:r>
            <a:r>
              <a:rPr sz="1800" spc="-40" dirty="0">
                <a:solidFill>
                  <a:srgbClr val="FFFFFF"/>
                </a:solidFill>
                <a:latin typeface="Verdana" panose="020B0604030504040204"/>
                <a:cs typeface="Verdana" panose="020B0604030504040204"/>
              </a:rPr>
              <a:t>τ</a:t>
            </a:r>
            <a:r>
              <a:rPr sz="1800" spc="-60" dirty="0">
                <a:solidFill>
                  <a:srgbClr val="FFFFFF"/>
                </a:solidFill>
                <a:latin typeface="Verdana" panose="020B0604030504040204"/>
                <a:cs typeface="Verdana" panose="020B0604030504040204"/>
              </a:rPr>
              <a:t>ρ</a:t>
            </a:r>
            <a:r>
              <a:rPr sz="1800" spc="125" dirty="0">
                <a:solidFill>
                  <a:srgbClr val="FFFFFF"/>
                </a:solidFill>
                <a:latin typeface="Verdana" panose="020B0604030504040204"/>
                <a:cs typeface="Verdana" panose="020B0604030504040204"/>
              </a:rPr>
              <a:t>ω</a:t>
            </a:r>
            <a:r>
              <a:rPr sz="1800" spc="105" dirty="0">
                <a:solidFill>
                  <a:srgbClr val="FFFFFF"/>
                </a:solidFill>
                <a:latin typeface="Verdana" panose="020B0604030504040204"/>
                <a:cs typeface="Verdana" panose="020B0604030504040204"/>
              </a:rPr>
              <a:t>σ</a:t>
            </a:r>
            <a:r>
              <a:rPr sz="1800" spc="-45" dirty="0">
                <a:solidFill>
                  <a:srgbClr val="FFFFFF"/>
                </a:solidFill>
                <a:latin typeface="Verdana" panose="020B0604030504040204"/>
                <a:cs typeface="Verdana" panose="020B0604030504040204"/>
              </a:rPr>
              <a:t>η</a:t>
            </a:r>
            <a:r>
              <a:rPr sz="1800" spc="-150" dirty="0">
                <a:solidFill>
                  <a:srgbClr val="FFFFFF"/>
                </a:solidFill>
                <a:latin typeface="Verdana" panose="020B0604030504040204"/>
                <a:cs typeface="Verdana" panose="020B0604030504040204"/>
              </a:rPr>
              <a:t> </a:t>
            </a:r>
            <a:r>
              <a:rPr sz="1800" spc="155" dirty="0">
                <a:solidFill>
                  <a:srgbClr val="FFFFFF"/>
                </a:solidFill>
                <a:latin typeface="Verdana" panose="020B0604030504040204"/>
                <a:cs typeface="Verdana" panose="020B0604030504040204"/>
              </a:rPr>
              <a:t>σ</a:t>
            </a:r>
            <a:r>
              <a:rPr sz="1800" spc="-40" dirty="0">
                <a:solidFill>
                  <a:srgbClr val="FFFFFF"/>
                </a:solidFill>
                <a:latin typeface="Verdana" panose="020B0604030504040204"/>
                <a:cs typeface="Verdana" panose="020B0604030504040204"/>
              </a:rPr>
              <a:t>τ</a:t>
            </a:r>
            <a:r>
              <a:rPr sz="1800" spc="-60" dirty="0">
                <a:solidFill>
                  <a:srgbClr val="FFFFFF"/>
                </a:solidFill>
                <a:latin typeface="Verdana" panose="020B0604030504040204"/>
                <a:cs typeface="Verdana" panose="020B0604030504040204"/>
              </a:rPr>
              <a:t>ο</a:t>
            </a:r>
            <a:r>
              <a:rPr sz="1800" spc="-50" dirty="0">
                <a:solidFill>
                  <a:srgbClr val="FFFFFF"/>
                </a:solidFill>
                <a:latin typeface="Verdana" panose="020B0604030504040204"/>
                <a:cs typeface="Verdana" panose="020B0604030504040204"/>
              </a:rPr>
              <a:t>ν  </a:t>
            </a:r>
            <a:r>
              <a:rPr sz="1800" spc="-165" dirty="0">
                <a:solidFill>
                  <a:srgbClr val="FFFFFF"/>
                </a:solidFill>
                <a:latin typeface="Verdana" panose="020B0604030504040204"/>
                <a:cs typeface="Verdana" panose="020B0604030504040204"/>
              </a:rPr>
              <a:t>τ</a:t>
            </a:r>
            <a:r>
              <a:rPr sz="1800" spc="-180" dirty="0">
                <a:solidFill>
                  <a:srgbClr val="FFFFFF"/>
                </a:solidFill>
                <a:latin typeface="Verdana" panose="020B0604030504040204"/>
                <a:cs typeface="Verdana" panose="020B0604030504040204"/>
              </a:rPr>
              <a:t>ε</a:t>
            </a:r>
            <a:r>
              <a:rPr sz="1800" spc="70" dirty="0">
                <a:solidFill>
                  <a:srgbClr val="FFFFFF"/>
                </a:solidFill>
                <a:latin typeface="Verdana" panose="020B0604030504040204"/>
                <a:cs typeface="Verdana" panose="020B0604030504040204"/>
              </a:rPr>
              <a:t>ρ</a:t>
            </a:r>
            <a:r>
              <a:rPr sz="1800" spc="-65" dirty="0">
                <a:solidFill>
                  <a:srgbClr val="FFFFFF"/>
                </a:solidFill>
                <a:latin typeface="Verdana" panose="020B0604030504040204"/>
                <a:cs typeface="Verdana" panose="020B0604030504040204"/>
              </a:rPr>
              <a:t>μ</a:t>
            </a:r>
            <a:r>
              <a:rPr sz="1800" spc="95" dirty="0">
                <a:solidFill>
                  <a:srgbClr val="FFFFFF"/>
                </a:solidFill>
                <a:latin typeface="Verdana" panose="020B0604030504040204"/>
                <a:cs typeface="Verdana" panose="020B0604030504040204"/>
              </a:rPr>
              <a:t>α</a:t>
            </a:r>
            <a:r>
              <a:rPr sz="1800" spc="-200" dirty="0">
                <a:solidFill>
                  <a:srgbClr val="FFFFFF"/>
                </a:solidFill>
                <a:latin typeface="Verdana" panose="020B0604030504040204"/>
                <a:cs typeface="Verdana" panose="020B0604030504040204"/>
              </a:rPr>
              <a:t>τ</a:t>
            </a:r>
            <a:r>
              <a:rPr sz="1800" spc="-105" dirty="0">
                <a:solidFill>
                  <a:srgbClr val="FFFFFF"/>
                </a:solidFill>
                <a:latin typeface="Verdana" panose="020B0604030504040204"/>
                <a:cs typeface="Verdana" panose="020B0604030504040204"/>
              </a:rPr>
              <a:t>ι</a:t>
            </a:r>
            <a:r>
              <a:rPr sz="1800" spc="155" dirty="0">
                <a:solidFill>
                  <a:srgbClr val="FFFFFF"/>
                </a:solidFill>
                <a:latin typeface="Verdana" panose="020B0604030504040204"/>
                <a:cs typeface="Verdana" panose="020B0604030504040204"/>
              </a:rPr>
              <a:t>σ</a:t>
            </a:r>
            <a:r>
              <a:rPr sz="1800" spc="-65" dirty="0">
                <a:solidFill>
                  <a:srgbClr val="FFFFFF"/>
                </a:solidFill>
                <a:latin typeface="Verdana" panose="020B0604030504040204"/>
                <a:cs typeface="Verdana" panose="020B0604030504040204"/>
              </a:rPr>
              <a:t>μ</a:t>
            </a:r>
            <a:r>
              <a:rPr sz="1800" spc="85" dirty="0">
                <a:solidFill>
                  <a:srgbClr val="FFFFFF"/>
                </a:solidFill>
                <a:latin typeface="Verdana" panose="020B0604030504040204"/>
                <a:cs typeface="Verdana" panose="020B0604030504040204"/>
              </a:rPr>
              <a:t>ό</a:t>
            </a:r>
            <a:r>
              <a:rPr sz="1800" spc="-125" dirty="0">
                <a:solidFill>
                  <a:srgbClr val="FFFFFF"/>
                </a:solidFill>
                <a:latin typeface="Verdana" panose="020B0604030504040204"/>
                <a:cs typeface="Verdana" panose="020B0604030504040204"/>
              </a:rPr>
              <a:t> </a:t>
            </a:r>
            <a:r>
              <a:rPr sz="1800" spc="50" dirty="0">
                <a:solidFill>
                  <a:srgbClr val="FFFFFF"/>
                </a:solidFill>
                <a:latin typeface="Verdana" panose="020B0604030504040204"/>
                <a:cs typeface="Verdana" panose="020B0604030504040204"/>
              </a:rPr>
              <a:t>&amp;</a:t>
            </a:r>
            <a:r>
              <a:rPr sz="1800" spc="-135" dirty="0">
                <a:solidFill>
                  <a:srgbClr val="FFFFFF"/>
                </a:solidFill>
                <a:latin typeface="Verdana" panose="020B0604030504040204"/>
                <a:cs typeface="Verdana" panose="020B0604030504040204"/>
              </a:rPr>
              <a:t> </a:t>
            </a:r>
            <a:r>
              <a:rPr sz="1800" spc="-65" dirty="0">
                <a:solidFill>
                  <a:srgbClr val="FFFFFF"/>
                </a:solidFill>
                <a:latin typeface="Verdana" panose="020B0604030504040204"/>
                <a:cs typeface="Verdana" panose="020B0604030504040204"/>
              </a:rPr>
              <a:t>μ</a:t>
            </a:r>
            <a:r>
              <a:rPr sz="1800" spc="-125" dirty="0">
                <a:solidFill>
                  <a:srgbClr val="FFFFFF"/>
                </a:solidFill>
                <a:latin typeface="Verdana" panose="020B0604030504040204"/>
                <a:cs typeface="Verdana" panose="020B0604030504040204"/>
              </a:rPr>
              <a:t>ι</a:t>
            </a:r>
            <a:r>
              <a:rPr sz="1800" spc="-40" dirty="0">
                <a:solidFill>
                  <a:srgbClr val="FFFFFF"/>
                </a:solidFill>
                <a:latin typeface="Verdana" panose="020B0604030504040204"/>
                <a:cs typeface="Verdana" panose="020B0604030504040204"/>
              </a:rPr>
              <a:t>κ</a:t>
            </a:r>
            <a:r>
              <a:rPr sz="1800" spc="-55" dirty="0">
                <a:solidFill>
                  <a:srgbClr val="FFFFFF"/>
                </a:solidFill>
                <a:latin typeface="Verdana" panose="020B0604030504040204"/>
                <a:cs typeface="Verdana" panose="020B0604030504040204"/>
              </a:rPr>
              <a:t>ρ</a:t>
            </a:r>
            <a:r>
              <a:rPr sz="1800" spc="105" dirty="0">
                <a:solidFill>
                  <a:srgbClr val="FFFFFF"/>
                </a:solidFill>
                <a:latin typeface="Verdana" panose="020B0604030504040204"/>
                <a:cs typeface="Verdana" panose="020B0604030504040204"/>
              </a:rPr>
              <a:t>ά</a:t>
            </a:r>
            <a:r>
              <a:rPr sz="1800" spc="-140" dirty="0">
                <a:solidFill>
                  <a:srgbClr val="FFFFFF"/>
                </a:solidFill>
                <a:latin typeface="Verdana" panose="020B0604030504040204"/>
                <a:cs typeface="Verdana" panose="020B0604030504040204"/>
              </a:rPr>
              <a:t> </a:t>
            </a:r>
            <a:r>
              <a:rPr sz="1800" spc="-55" dirty="0">
                <a:solidFill>
                  <a:srgbClr val="FFFFFF"/>
                </a:solidFill>
                <a:latin typeface="Verdana" panose="020B0604030504040204"/>
                <a:cs typeface="Verdana" panose="020B0604030504040204"/>
              </a:rPr>
              <a:t>επ</a:t>
            </a:r>
            <a:r>
              <a:rPr sz="1800" spc="-125" dirty="0">
                <a:solidFill>
                  <a:srgbClr val="FFFFFF"/>
                </a:solidFill>
                <a:latin typeface="Verdana" panose="020B0604030504040204"/>
                <a:cs typeface="Verdana" panose="020B0604030504040204"/>
              </a:rPr>
              <a:t>ι</a:t>
            </a:r>
            <a:r>
              <a:rPr sz="1800" spc="-165" dirty="0">
                <a:solidFill>
                  <a:srgbClr val="FFFFFF"/>
                </a:solidFill>
                <a:latin typeface="Verdana" panose="020B0604030504040204"/>
                <a:cs typeface="Verdana" panose="020B0604030504040204"/>
              </a:rPr>
              <a:t>τ</a:t>
            </a:r>
            <a:r>
              <a:rPr sz="1800" spc="-180" dirty="0">
                <a:solidFill>
                  <a:srgbClr val="FFFFFF"/>
                </a:solidFill>
                <a:latin typeface="Verdana" panose="020B0604030504040204"/>
                <a:cs typeface="Verdana" panose="020B0604030504040204"/>
              </a:rPr>
              <a:t>ε</a:t>
            </a:r>
            <a:r>
              <a:rPr sz="1800" spc="-70" dirty="0">
                <a:solidFill>
                  <a:srgbClr val="FFFFFF"/>
                </a:solidFill>
                <a:latin typeface="Verdana" panose="020B0604030504040204"/>
                <a:cs typeface="Verdana" panose="020B0604030504040204"/>
              </a:rPr>
              <a:t>ύγ</a:t>
            </a:r>
            <a:r>
              <a:rPr sz="1800" spc="-80" dirty="0">
                <a:solidFill>
                  <a:srgbClr val="FFFFFF"/>
                </a:solidFill>
                <a:latin typeface="Verdana" panose="020B0604030504040204"/>
                <a:cs typeface="Verdana" panose="020B0604030504040204"/>
              </a:rPr>
              <a:t>μ</a:t>
            </a:r>
            <a:r>
              <a:rPr sz="1800" spc="95" dirty="0">
                <a:solidFill>
                  <a:srgbClr val="FFFFFF"/>
                </a:solidFill>
                <a:latin typeface="Verdana" panose="020B0604030504040204"/>
                <a:cs typeface="Verdana" panose="020B0604030504040204"/>
              </a:rPr>
              <a:t>α</a:t>
            </a:r>
            <a:r>
              <a:rPr sz="1800" spc="-35" dirty="0">
                <a:solidFill>
                  <a:srgbClr val="FFFFFF"/>
                </a:solidFill>
                <a:latin typeface="Verdana" panose="020B0604030504040204"/>
                <a:cs typeface="Verdana" panose="020B0604030504040204"/>
              </a:rPr>
              <a:t>τα</a:t>
            </a:r>
            <a:endParaRPr sz="1800">
              <a:latin typeface="Verdana" panose="020B0604030504040204"/>
              <a:cs typeface="Verdana" panose="020B0604030504040204"/>
            </a:endParaRPr>
          </a:p>
          <a:p>
            <a:pPr marL="12700">
              <a:lnSpc>
                <a:spcPct val="100000"/>
              </a:lnSpc>
              <a:spcBef>
                <a:spcPts val="995"/>
              </a:spcBef>
              <a:tabLst>
                <a:tab pos="354965" algn="l"/>
              </a:tabLst>
            </a:pPr>
            <a:r>
              <a:rPr sz="1450" spc="-150" dirty="0">
                <a:solidFill>
                  <a:srgbClr val="89D0D5"/>
                </a:solidFill>
                <a:latin typeface="Lucida Sans Unicode" panose="020B0602030504020204"/>
                <a:cs typeface="Lucida Sans Unicode" panose="020B0602030504020204"/>
              </a:rPr>
              <a:t>▶	</a:t>
            </a:r>
            <a:r>
              <a:rPr sz="1800" spc="70" dirty="0">
                <a:solidFill>
                  <a:srgbClr val="FFFFFF"/>
                </a:solidFill>
                <a:latin typeface="Verdana" panose="020B0604030504040204"/>
                <a:cs typeface="Verdana" panose="020B0604030504040204"/>
              </a:rPr>
              <a:t>“</a:t>
            </a:r>
            <a:r>
              <a:rPr sz="1800" spc="-85" dirty="0">
                <a:solidFill>
                  <a:srgbClr val="FFFFFF"/>
                </a:solidFill>
                <a:latin typeface="Verdana" panose="020B0604030504040204"/>
                <a:cs typeface="Verdana" panose="020B0604030504040204"/>
              </a:rPr>
              <a:t>Ξεχο</a:t>
            </a:r>
            <a:r>
              <a:rPr sz="1800" spc="-100" dirty="0">
                <a:solidFill>
                  <a:srgbClr val="FFFFFF"/>
                </a:solidFill>
                <a:latin typeface="Verdana" panose="020B0604030504040204"/>
                <a:cs typeface="Verdana" panose="020B0604030504040204"/>
              </a:rPr>
              <a:t>ρ</a:t>
            </a:r>
            <a:r>
              <a:rPr sz="1800" spc="-30" dirty="0">
                <a:solidFill>
                  <a:srgbClr val="FFFFFF"/>
                </a:solidFill>
                <a:latin typeface="Verdana" panose="020B0604030504040204"/>
                <a:cs typeface="Verdana" panose="020B0604030504040204"/>
              </a:rPr>
              <a:t>τ</a:t>
            </a:r>
            <a:r>
              <a:rPr sz="1800" spc="-45" dirty="0">
                <a:solidFill>
                  <a:srgbClr val="FFFFFF"/>
                </a:solidFill>
                <a:latin typeface="Verdana" panose="020B0604030504040204"/>
                <a:cs typeface="Verdana" panose="020B0604030504040204"/>
              </a:rPr>
              <a:t>ά</a:t>
            </a:r>
            <a:r>
              <a:rPr sz="1800" spc="70" dirty="0">
                <a:solidFill>
                  <a:srgbClr val="FFFFFF"/>
                </a:solidFill>
                <a:latin typeface="Verdana" panose="020B0604030504040204"/>
                <a:cs typeface="Verdana" panose="020B0604030504040204"/>
              </a:rPr>
              <a:t>ρ</a:t>
            </a:r>
            <a:r>
              <a:rPr sz="1800" spc="-125" dirty="0">
                <a:solidFill>
                  <a:srgbClr val="FFFFFF"/>
                </a:solidFill>
                <a:latin typeface="Verdana" panose="020B0604030504040204"/>
                <a:cs typeface="Verdana" panose="020B0604030504040204"/>
              </a:rPr>
              <a:t>ι</a:t>
            </a:r>
            <a:r>
              <a:rPr sz="1800" spc="95" dirty="0">
                <a:solidFill>
                  <a:srgbClr val="FFFFFF"/>
                </a:solidFill>
                <a:latin typeface="Verdana" panose="020B0604030504040204"/>
                <a:cs typeface="Verdana" panose="020B0604030504040204"/>
              </a:rPr>
              <a:t>α</a:t>
            </a:r>
            <a:r>
              <a:rPr sz="1800" spc="155" dirty="0">
                <a:solidFill>
                  <a:srgbClr val="FFFFFF"/>
                </a:solidFill>
                <a:latin typeface="Verdana" panose="020B0604030504040204"/>
                <a:cs typeface="Verdana" panose="020B0604030504040204"/>
              </a:rPr>
              <a:t>σ</a:t>
            </a:r>
            <a:r>
              <a:rPr sz="1800" spc="-65" dirty="0">
                <a:solidFill>
                  <a:srgbClr val="FFFFFF"/>
                </a:solidFill>
                <a:latin typeface="Verdana" panose="020B0604030504040204"/>
                <a:cs typeface="Verdana" panose="020B0604030504040204"/>
              </a:rPr>
              <a:t>μ</a:t>
            </a:r>
            <a:r>
              <a:rPr sz="1800" spc="100" dirty="0">
                <a:solidFill>
                  <a:srgbClr val="FFFFFF"/>
                </a:solidFill>
                <a:latin typeface="Verdana" panose="020B0604030504040204"/>
                <a:cs typeface="Verdana" panose="020B0604030504040204"/>
              </a:rPr>
              <a:t>α</a:t>
            </a:r>
            <a:r>
              <a:rPr sz="1800" spc="40" dirty="0">
                <a:solidFill>
                  <a:srgbClr val="FFFFFF"/>
                </a:solidFill>
                <a:latin typeface="Verdana" panose="020B0604030504040204"/>
                <a:cs typeface="Verdana" panose="020B0604030504040204"/>
              </a:rPr>
              <a:t>”</a:t>
            </a:r>
            <a:r>
              <a:rPr sz="1800" spc="-140" dirty="0">
                <a:solidFill>
                  <a:srgbClr val="FFFFFF"/>
                </a:solidFill>
                <a:latin typeface="Verdana" panose="020B0604030504040204"/>
                <a:cs typeface="Verdana" panose="020B0604030504040204"/>
              </a:rPr>
              <a:t> </a:t>
            </a:r>
            <a:r>
              <a:rPr sz="1800" spc="55" dirty="0">
                <a:solidFill>
                  <a:srgbClr val="FFFFFF"/>
                </a:solidFill>
                <a:latin typeface="Verdana" panose="020B0604030504040204"/>
                <a:cs typeface="Verdana" panose="020B0604030504040204"/>
              </a:rPr>
              <a:t>π</a:t>
            </a:r>
            <a:r>
              <a:rPr sz="1800" spc="95" dirty="0">
                <a:solidFill>
                  <a:srgbClr val="FFFFFF"/>
                </a:solidFill>
                <a:latin typeface="Verdana" panose="020B0604030504040204"/>
                <a:cs typeface="Verdana" panose="020B0604030504040204"/>
              </a:rPr>
              <a:t>α</a:t>
            </a:r>
            <a:r>
              <a:rPr sz="1800" spc="70" dirty="0">
                <a:solidFill>
                  <a:srgbClr val="FFFFFF"/>
                </a:solidFill>
                <a:latin typeface="Verdana" panose="020B0604030504040204"/>
                <a:cs typeface="Verdana" panose="020B0604030504040204"/>
              </a:rPr>
              <a:t>ρ</a:t>
            </a:r>
            <a:r>
              <a:rPr sz="1800" spc="95" dirty="0">
                <a:solidFill>
                  <a:srgbClr val="FFFFFF"/>
                </a:solidFill>
                <a:latin typeface="Verdana" panose="020B0604030504040204"/>
                <a:cs typeface="Verdana" panose="020B0604030504040204"/>
              </a:rPr>
              <a:t>α</a:t>
            </a:r>
            <a:r>
              <a:rPr sz="1800" spc="-25" dirty="0">
                <a:solidFill>
                  <a:srgbClr val="FFFFFF"/>
                </a:solidFill>
                <a:latin typeface="Verdana" panose="020B0604030504040204"/>
                <a:cs typeface="Verdana" panose="020B0604030504040204"/>
              </a:rPr>
              <a:t>γό</a:t>
            </a:r>
            <a:r>
              <a:rPr sz="1800" spc="-5" dirty="0">
                <a:solidFill>
                  <a:srgbClr val="FFFFFF"/>
                </a:solidFill>
                <a:latin typeface="Verdana" panose="020B0604030504040204"/>
                <a:cs typeface="Verdana" panose="020B0604030504040204"/>
              </a:rPr>
              <a:t>ν</a:t>
            </a:r>
            <a:r>
              <a:rPr sz="1800" spc="-55" dirty="0">
                <a:solidFill>
                  <a:srgbClr val="FFFFFF"/>
                </a:solidFill>
                <a:latin typeface="Verdana" panose="020B0604030504040204"/>
                <a:cs typeface="Verdana" panose="020B0604030504040204"/>
              </a:rPr>
              <a:t>των</a:t>
            </a:r>
            <a:endParaRPr sz="1800">
              <a:latin typeface="Verdana" panose="020B0604030504040204"/>
              <a:cs typeface="Verdana" panose="020B0604030504040204"/>
            </a:endParaRPr>
          </a:p>
          <a:p>
            <a:pPr marL="355600">
              <a:lnSpc>
                <a:spcPct val="100000"/>
              </a:lnSpc>
            </a:pPr>
            <a:r>
              <a:rPr sz="1800" spc="20" dirty="0">
                <a:solidFill>
                  <a:srgbClr val="FFFFFF"/>
                </a:solidFill>
                <a:latin typeface="Verdana" panose="020B0604030504040204"/>
                <a:cs typeface="Verdana" panose="020B0604030504040204"/>
              </a:rPr>
              <a:t>υποτροπής</a:t>
            </a:r>
            <a:endParaRPr sz="1800">
              <a:latin typeface="Verdana" panose="020B0604030504040204"/>
              <a:cs typeface="Verdana" panose="020B0604030504040204"/>
            </a:endParaRPr>
          </a:p>
          <a:p>
            <a:pPr>
              <a:lnSpc>
                <a:spcPct val="100000"/>
              </a:lnSpc>
            </a:pPr>
            <a:endParaRPr sz="2200">
              <a:latin typeface="Verdana" panose="020B0604030504040204"/>
              <a:cs typeface="Verdana" panose="020B0604030504040204"/>
            </a:endParaRPr>
          </a:p>
          <a:p>
            <a:pPr marR="5715" algn="r">
              <a:lnSpc>
                <a:spcPct val="100000"/>
              </a:lnSpc>
              <a:spcBef>
                <a:spcPts val="1490"/>
              </a:spcBef>
              <a:tabLst>
                <a:tab pos="342265" algn="l"/>
              </a:tabLst>
            </a:pPr>
            <a:r>
              <a:rPr sz="1450" spc="-150" dirty="0">
                <a:solidFill>
                  <a:srgbClr val="89D0D5"/>
                </a:solidFill>
                <a:latin typeface="Lucida Sans Unicode" panose="020B0602030504020204"/>
                <a:cs typeface="Lucida Sans Unicode" panose="020B0602030504020204"/>
              </a:rPr>
              <a:t>▶	</a:t>
            </a:r>
            <a:r>
              <a:rPr sz="1800" i="1" spc="-200" dirty="0">
                <a:solidFill>
                  <a:srgbClr val="FFFF00"/>
                </a:solidFill>
                <a:latin typeface="Verdana" panose="020B0604030504040204"/>
                <a:cs typeface="Verdana" panose="020B0604030504040204"/>
              </a:rPr>
              <a:t>Έ</a:t>
            </a:r>
            <a:r>
              <a:rPr sz="1800" i="1" spc="-180" dirty="0">
                <a:solidFill>
                  <a:srgbClr val="FFFF00"/>
                </a:solidFill>
                <a:latin typeface="Verdana" panose="020B0604030504040204"/>
                <a:cs typeface="Verdana" panose="020B0604030504040204"/>
              </a:rPr>
              <a:t>μ</a:t>
            </a:r>
            <a:r>
              <a:rPr sz="1800" i="1" spc="40" dirty="0">
                <a:solidFill>
                  <a:srgbClr val="FFFF00"/>
                </a:solidFill>
                <a:latin typeface="Verdana" panose="020B0604030504040204"/>
                <a:cs typeface="Verdana" panose="020B0604030504040204"/>
              </a:rPr>
              <a:t>φαση</a:t>
            </a:r>
            <a:r>
              <a:rPr sz="1800" i="1" spc="-135" dirty="0">
                <a:solidFill>
                  <a:srgbClr val="FFFF00"/>
                </a:solidFill>
                <a:latin typeface="Verdana" panose="020B0604030504040204"/>
                <a:cs typeface="Verdana" panose="020B0604030504040204"/>
              </a:rPr>
              <a:t> </a:t>
            </a:r>
            <a:r>
              <a:rPr sz="1800" i="1" spc="-30" dirty="0">
                <a:solidFill>
                  <a:srgbClr val="FFFF00"/>
                </a:solidFill>
                <a:latin typeface="Verdana" panose="020B0604030504040204"/>
                <a:cs typeface="Verdana" panose="020B0604030504040204"/>
              </a:rPr>
              <a:t>κ</a:t>
            </a:r>
            <a:r>
              <a:rPr sz="1800" i="1" spc="-40" dirty="0">
                <a:solidFill>
                  <a:srgbClr val="FFFF00"/>
                </a:solidFill>
                <a:latin typeface="Verdana" panose="020B0604030504040204"/>
                <a:cs typeface="Verdana" panose="020B0604030504040204"/>
              </a:rPr>
              <a:t>α</a:t>
            </a:r>
            <a:r>
              <a:rPr sz="1800" i="1" spc="-135" dirty="0">
                <a:solidFill>
                  <a:srgbClr val="FFFF00"/>
                </a:solidFill>
                <a:latin typeface="Verdana" panose="020B0604030504040204"/>
                <a:cs typeface="Verdana" panose="020B0604030504040204"/>
              </a:rPr>
              <a:t>ι </a:t>
            </a:r>
            <a:r>
              <a:rPr sz="1800" i="1" spc="155" dirty="0">
                <a:solidFill>
                  <a:srgbClr val="FFFF00"/>
                </a:solidFill>
                <a:latin typeface="Verdana" panose="020B0604030504040204"/>
                <a:cs typeface="Verdana" panose="020B0604030504040204"/>
              </a:rPr>
              <a:t>σ</a:t>
            </a:r>
            <a:r>
              <a:rPr sz="1800" i="1" spc="-45" dirty="0">
                <a:solidFill>
                  <a:srgbClr val="FFFF00"/>
                </a:solidFill>
                <a:latin typeface="Verdana" panose="020B0604030504040204"/>
                <a:cs typeface="Verdana" panose="020B0604030504040204"/>
              </a:rPr>
              <a:t>το</a:t>
            </a:r>
            <a:r>
              <a:rPr sz="1800" i="1" spc="-145" dirty="0">
                <a:solidFill>
                  <a:srgbClr val="FFFF00"/>
                </a:solidFill>
                <a:latin typeface="Verdana" panose="020B0604030504040204"/>
                <a:cs typeface="Verdana" panose="020B0604030504040204"/>
              </a:rPr>
              <a:t> </a:t>
            </a:r>
            <a:r>
              <a:rPr sz="1800" i="1" spc="160" dirty="0">
                <a:solidFill>
                  <a:srgbClr val="FFFF00"/>
                </a:solidFill>
                <a:latin typeface="Verdana" panose="020B0604030504040204"/>
                <a:cs typeface="Verdana" panose="020B0604030504040204"/>
              </a:rPr>
              <a:t>σ</a:t>
            </a:r>
            <a:r>
              <a:rPr sz="1800" i="1" spc="-15" dirty="0">
                <a:solidFill>
                  <a:srgbClr val="FFFF00"/>
                </a:solidFill>
                <a:latin typeface="Verdana" panose="020B0604030504040204"/>
                <a:cs typeface="Verdana" panose="020B0604030504040204"/>
              </a:rPr>
              <a:t>υν</a:t>
            </a:r>
            <a:r>
              <a:rPr sz="1800" i="1" spc="-20" dirty="0">
                <a:solidFill>
                  <a:srgbClr val="FFFF00"/>
                </a:solidFill>
                <a:latin typeface="Verdana" panose="020B0604030504040204"/>
                <a:cs typeface="Verdana" panose="020B0604030504040204"/>
              </a:rPr>
              <a:t>α</a:t>
            </a:r>
            <a:r>
              <a:rPr sz="1800" i="1" spc="-160" dirty="0">
                <a:solidFill>
                  <a:srgbClr val="FFFF00"/>
                </a:solidFill>
                <a:latin typeface="Verdana" panose="020B0604030504040204"/>
                <a:cs typeface="Verdana" panose="020B0604030504040204"/>
              </a:rPr>
              <a:t>ί</a:t>
            </a:r>
            <a:r>
              <a:rPr sz="1800" i="1" spc="155" dirty="0">
                <a:solidFill>
                  <a:srgbClr val="FFFF00"/>
                </a:solidFill>
                <a:latin typeface="Verdana" panose="020B0604030504040204"/>
                <a:cs typeface="Verdana" panose="020B0604030504040204"/>
              </a:rPr>
              <a:t>σ</a:t>
            </a:r>
            <a:r>
              <a:rPr sz="1800" i="1" spc="5" dirty="0">
                <a:solidFill>
                  <a:srgbClr val="FFFF00"/>
                </a:solidFill>
                <a:latin typeface="Verdana" panose="020B0604030504040204"/>
                <a:cs typeface="Verdana" panose="020B0604030504040204"/>
              </a:rPr>
              <a:t>θ</a:t>
            </a:r>
            <a:r>
              <a:rPr sz="1800" i="1" spc="-5" dirty="0">
                <a:solidFill>
                  <a:srgbClr val="FFFF00"/>
                </a:solidFill>
                <a:latin typeface="Verdana" panose="020B0604030504040204"/>
                <a:cs typeface="Verdana" panose="020B0604030504040204"/>
              </a:rPr>
              <a:t>η</a:t>
            </a:r>
            <a:r>
              <a:rPr sz="1800" i="1" spc="-65" dirty="0">
                <a:solidFill>
                  <a:srgbClr val="FFFF00"/>
                </a:solidFill>
                <a:latin typeface="Verdana" panose="020B0604030504040204"/>
                <a:cs typeface="Verdana" panose="020B0604030504040204"/>
              </a:rPr>
              <a:t>μ</a:t>
            </a:r>
            <a:r>
              <a:rPr sz="1800" i="1" spc="105" dirty="0">
                <a:solidFill>
                  <a:srgbClr val="FFFF00"/>
                </a:solidFill>
                <a:latin typeface="Verdana" panose="020B0604030504040204"/>
                <a:cs typeface="Verdana" panose="020B0604030504040204"/>
              </a:rPr>
              <a:t>α</a:t>
            </a:r>
            <a:r>
              <a:rPr sz="1800" i="1" spc="-105" dirty="0">
                <a:solidFill>
                  <a:srgbClr val="FFFF00"/>
                </a:solidFill>
                <a:latin typeface="Verdana" panose="020B0604030504040204"/>
                <a:cs typeface="Verdana" panose="020B0604030504040204"/>
              </a:rPr>
              <a:t> </a:t>
            </a:r>
            <a:r>
              <a:rPr sz="1800" i="1" spc="95" dirty="0">
                <a:solidFill>
                  <a:srgbClr val="FFFF00"/>
                </a:solidFill>
                <a:latin typeface="Verdana" panose="020B0604030504040204"/>
                <a:cs typeface="Verdana" panose="020B0604030504040204"/>
              </a:rPr>
              <a:t>α</a:t>
            </a:r>
            <a:r>
              <a:rPr sz="1800" i="1" spc="-110" dirty="0">
                <a:solidFill>
                  <a:srgbClr val="FFFF00"/>
                </a:solidFill>
                <a:latin typeface="Verdana" panose="020B0604030504040204"/>
                <a:cs typeface="Verdana" panose="020B0604030504040204"/>
              </a:rPr>
              <a:t>λ</a:t>
            </a:r>
            <a:r>
              <a:rPr sz="1800" i="1" spc="-114" dirty="0">
                <a:solidFill>
                  <a:srgbClr val="FFFF00"/>
                </a:solidFill>
                <a:latin typeface="Verdana" panose="020B0604030504040204"/>
                <a:cs typeface="Verdana" panose="020B0604030504040204"/>
              </a:rPr>
              <a:t>λ</a:t>
            </a:r>
            <a:r>
              <a:rPr sz="1800" i="1" spc="105" dirty="0">
                <a:solidFill>
                  <a:srgbClr val="FFFF00"/>
                </a:solidFill>
                <a:latin typeface="Verdana" panose="020B0604030504040204"/>
                <a:cs typeface="Verdana" panose="020B0604030504040204"/>
              </a:rPr>
              <a:t>ά</a:t>
            </a:r>
            <a:endParaRPr sz="1800">
              <a:latin typeface="Verdana" panose="020B0604030504040204"/>
              <a:cs typeface="Verdana" panose="020B0604030504040204"/>
            </a:endParaRPr>
          </a:p>
          <a:p>
            <a:pPr marR="5080" algn="r">
              <a:lnSpc>
                <a:spcPct val="100000"/>
              </a:lnSpc>
            </a:pPr>
            <a:r>
              <a:rPr sz="1800" i="1" spc="-30" dirty="0">
                <a:solidFill>
                  <a:srgbClr val="FFFF00"/>
                </a:solidFill>
                <a:latin typeface="Verdana" panose="020B0604030504040204"/>
                <a:cs typeface="Verdana" panose="020B0604030504040204"/>
              </a:rPr>
              <a:t>κ</a:t>
            </a:r>
            <a:r>
              <a:rPr sz="1800" i="1" spc="-40" dirty="0">
                <a:solidFill>
                  <a:srgbClr val="FFFF00"/>
                </a:solidFill>
                <a:latin typeface="Verdana" panose="020B0604030504040204"/>
                <a:cs typeface="Verdana" panose="020B0604030504040204"/>
              </a:rPr>
              <a:t>α</a:t>
            </a:r>
            <a:r>
              <a:rPr sz="1800" i="1" spc="-135" dirty="0">
                <a:solidFill>
                  <a:srgbClr val="FFFF00"/>
                </a:solidFill>
                <a:latin typeface="Verdana" panose="020B0604030504040204"/>
                <a:cs typeface="Verdana" panose="020B0604030504040204"/>
              </a:rPr>
              <a:t>ι </a:t>
            </a:r>
            <a:r>
              <a:rPr sz="1800" i="1" spc="155" dirty="0">
                <a:solidFill>
                  <a:srgbClr val="FFFF00"/>
                </a:solidFill>
                <a:latin typeface="Verdana" panose="020B0604030504040204"/>
                <a:cs typeface="Verdana" panose="020B0604030504040204"/>
              </a:rPr>
              <a:t>σ</a:t>
            </a:r>
            <a:r>
              <a:rPr sz="1800" i="1" spc="-95" dirty="0">
                <a:solidFill>
                  <a:srgbClr val="FFFF00"/>
                </a:solidFill>
                <a:latin typeface="Verdana" panose="020B0604030504040204"/>
                <a:cs typeface="Verdana" panose="020B0604030504040204"/>
              </a:rPr>
              <a:t>τ</a:t>
            </a:r>
            <a:r>
              <a:rPr sz="1800" i="1" spc="-130" dirty="0">
                <a:solidFill>
                  <a:srgbClr val="FFFF00"/>
                </a:solidFill>
                <a:latin typeface="Verdana" panose="020B0604030504040204"/>
                <a:cs typeface="Verdana" panose="020B0604030504040204"/>
              </a:rPr>
              <a:t>η</a:t>
            </a:r>
            <a:r>
              <a:rPr sz="1800" i="1" spc="-70" dirty="0">
                <a:solidFill>
                  <a:srgbClr val="FFFF00"/>
                </a:solidFill>
                <a:latin typeface="Verdana" panose="020B0604030504040204"/>
                <a:cs typeface="Verdana" panose="020B0604030504040204"/>
              </a:rPr>
              <a:t>ν</a:t>
            </a:r>
            <a:r>
              <a:rPr sz="1800" i="1" spc="-135" dirty="0">
                <a:solidFill>
                  <a:srgbClr val="FFFF00"/>
                </a:solidFill>
                <a:latin typeface="Verdana" panose="020B0604030504040204"/>
                <a:cs typeface="Verdana" panose="020B0604030504040204"/>
              </a:rPr>
              <a:t> </a:t>
            </a:r>
            <a:r>
              <a:rPr sz="1800" i="1" spc="160" dirty="0">
                <a:solidFill>
                  <a:srgbClr val="FFFF00"/>
                </a:solidFill>
                <a:latin typeface="Verdana" panose="020B0604030504040204"/>
                <a:cs typeface="Verdana" panose="020B0604030504040204"/>
              </a:rPr>
              <a:t>σ</a:t>
            </a:r>
            <a:r>
              <a:rPr sz="1800" i="1" spc="-65" dirty="0">
                <a:solidFill>
                  <a:srgbClr val="FFFF00"/>
                </a:solidFill>
                <a:latin typeface="Verdana" panose="020B0604030504040204"/>
                <a:cs typeface="Verdana" panose="020B0604030504040204"/>
              </a:rPr>
              <a:t>υ</a:t>
            </a:r>
            <a:r>
              <a:rPr sz="1800" i="1" spc="-70" dirty="0">
                <a:solidFill>
                  <a:srgbClr val="FFFF00"/>
                </a:solidFill>
                <a:latin typeface="Verdana" panose="020B0604030504040204"/>
                <a:cs typeface="Verdana" panose="020B0604030504040204"/>
              </a:rPr>
              <a:t>μ</a:t>
            </a:r>
            <a:r>
              <a:rPr sz="1800" i="1" spc="55" dirty="0">
                <a:solidFill>
                  <a:srgbClr val="FFFF00"/>
                </a:solidFill>
                <a:latin typeface="Verdana" panose="020B0604030504040204"/>
                <a:cs typeface="Verdana" panose="020B0604030504040204"/>
              </a:rPr>
              <a:t>π</a:t>
            </a:r>
            <a:r>
              <a:rPr sz="1800" i="1" spc="-175" dirty="0">
                <a:solidFill>
                  <a:srgbClr val="FFFF00"/>
                </a:solidFill>
                <a:latin typeface="Verdana" panose="020B0604030504040204"/>
                <a:cs typeface="Verdana" panose="020B0604030504040204"/>
              </a:rPr>
              <a:t>ε</a:t>
            </a:r>
            <a:r>
              <a:rPr sz="1800" i="1" spc="70" dirty="0">
                <a:solidFill>
                  <a:srgbClr val="FFFF00"/>
                </a:solidFill>
                <a:latin typeface="Verdana" panose="020B0604030504040204"/>
                <a:cs typeface="Verdana" panose="020B0604030504040204"/>
              </a:rPr>
              <a:t>ρ</a:t>
            </a:r>
            <a:r>
              <a:rPr sz="1800" i="1" spc="-160" dirty="0">
                <a:solidFill>
                  <a:srgbClr val="FFFF00"/>
                </a:solidFill>
                <a:latin typeface="Verdana" panose="020B0604030504040204"/>
                <a:cs typeface="Verdana" panose="020B0604030504040204"/>
              </a:rPr>
              <a:t>ι</a:t>
            </a:r>
            <a:r>
              <a:rPr sz="1800" i="1" spc="40" dirty="0">
                <a:solidFill>
                  <a:srgbClr val="FFFF00"/>
                </a:solidFill>
                <a:latin typeface="Verdana" panose="020B0604030504040204"/>
                <a:cs typeface="Verdana" panose="020B0604030504040204"/>
              </a:rPr>
              <a:t>φο</a:t>
            </a:r>
            <a:r>
              <a:rPr sz="1800" i="1" spc="25" dirty="0">
                <a:solidFill>
                  <a:srgbClr val="FFFF00"/>
                </a:solidFill>
                <a:latin typeface="Verdana" panose="020B0604030504040204"/>
                <a:cs typeface="Verdana" panose="020B0604030504040204"/>
              </a:rPr>
              <a:t>ρ</a:t>
            </a:r>
            <a:r>
              <a:rPr sz="1800" i="1" spc="95" dirty="0">
                <a:solidFill>
                  <a:srgbClr val="FFFF00"/>
                </a:solidFill>
                <a:latin typeface="Verdana" panose="020B0604030504040204"/>
                <a:cs typeface="Verdana" panose="020B0604030504040204"/>
              </a:rPr>
              <a:t>ά</a:t>
            </a:r>
            <a:r>
              <a:rPr sz="1800" i="1" spc="-180" dirty="0">
                <a:solidFill>
                  <a:srgbClr val="FFFF00"/>
                </a:solidFill>
                <a:latin typeface="Verdana" panose="020B0604030504040204"/>
                <a:cs typeface="Verdana" panose="020B0604030504040204"/>
              </a:rPr>
              <a:t>!</a:t>
            </a:r>
            <a:endParaRPr sz="1800">
              <a:latin typeface="Verdana" panose="020B0604030504040204"/>
              <a:cs typeface="Verdana" panose="020B0604030504040204"/>
            </a:endParaRPr>
          </a:p>
        </p:txBody>
      </p:sp>
      <p:pic>
        <p:nvPicPr>
          <p:cNvPr id="5" name="object 5"/>
          <p:cNvPicPr/>
          <p:nvPr/>
        </p:nvPicPr>
        <p:blipFill>
          <a:blip r:embed="rId1" cstate="print"/>
          <a:stretch>
            <a:fillRect/>
          </a:stretch>
        </p:blipFill>
        <p:spPr>
          <a:xfrm>
            <a:off x="5252339" y="263397"/>
            <a:ext cx="4927599" cy="14288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35" dirty="0"/>
              <a:t>Πω</a:t>
            </a:r>
            <a:r>
              <a:rPr spc="25" dirty="0"/>
              <a:t>ς</a:t>
            </a:r>
            <a:r>
              <a:rPr spc="-180" dirty="0"/>
              <a:t> </a:t>
            </a:r>
            <a:r>
              <a:rPr spc="105" dirty="0"/>
              <a:t>θα</a:t>
            </a:r>
            <a:r>
              <a:rPr spc="-180" dirty="0"/>
              <a:t> </a:t>
            </a:r>
            <a:r>
              <a:rPr spc="40" dirty="0"/>
              <a:t>πα</a:t>
            </a:r>
            <a:r>
              <a:rPr spc="65" dirty="0"/>
              <a:t>ν</a:t>
            </a:r>
            <a:r>
              <a:rPr spc="-95" dirty="0"/>
              <a:t>τρέψουμε  </a:t>
            </a:r>
            <a:r>
              <a:rPr spc="-145" dirty="0"/>
              <a:t>τη</a:t>
            </a:r>
            <a:r>
              <a:rPr spc="-190" dirty="0"/>
              <a:t> </a:t>
            </a:r>
            <a:r>
              <a:rPr spc="10" dirty="0"/>
              <a:t>συ</a:t>
            </a:r>
            <a:r>
              <a:rPr spc="20" dirty="0"/>
              <a:t>ν</a:t>
            </a:r>
            <a:r>
              <a:rPr spc="-140" dirty="0"/>
              <a:t>θετική</a:t>
            </a:r>
            <a:endParaRPr spc="-140" dirty="0"/>
          </a:p>
          <a:p>
            <a:pPr marL="12700">
              <a:lnSpc>
                <a:spcPct val="100000"/>
              </a:lnSpc>
            </a:pPr>
            <a:r>
              <a:rPr spc="-114" dirty="0"/>
              <a:t>ψυχ</a:t>
            </a:r>
            <a:r>
              <a:rPr spc="-110" dirty="0"/>
              <a:t>ο</a:t>
            </a:r>
            <a:r>
              <a:rPr spc="-10" dirty="0"/>
              <a:t>θεραπεία</a:t>
            </a:r>
            <a:r>
              <a:rPr spc="-200" dirty="0"/>
              <a:t> </a:t>
            </a:r>
            <a:r>
              <a:rPr spc="-145" dirty="0"/>
              <a:t>με</a:t>
            </a:r>
            <a:r>
              <a:rPr spc="-180" dirty="0"/>
              <a:t> </a:t>
            </a:r>
            <a:r>
              <a:rPr spc="-240" dirty="0"/>
              <a:t>τ</a:t>
            </a:r>
            <a:r>
              <a:rPr spc="114" dirty="0"/>
              <a:t>ο</a:t>
            </a:r>
            <a:endParaRPr spc="114" dirty="0"/>
          </a:p>
        </p:txBody>
      </p:sp>
      <p:sp>
        <p:nvSpPr>
          <p:cNvPr id="3" name="object 3"/>
          <p:cNvSpPr txBox="1"/>
          <p:nvPr/>
        </p:nvSpPr>
        <p:spPr>
          <a:xfrm>
            <a:off x="1233932" y="2100198"/>
            <a:ext cx="2085339" cy="756920"/>
          </a:xfrm>
          <a:prstGeom prst="rect">
            <a:avLst/>
          </a:prstGeom>
        </p:spPr>
        <p:txBody>
          <a:bodyPr vert="horz" wrap="square" lIns="0" tIns="12700" rIns="0" bIns="0" rtlCol="0">
            <a:spAutoFit/>
          </a:bodyPr>
          <a:lstStyle/>
          <a:p>
            <a:pPr marL="12700" marR="5080">
              <a:lnSpc>
                <a:spcPct val="100000"/>
              </a:lnSpc>
              <a:spcBef>
                <a:spcPts val="100"/>
              </a:spcBef>
            </a:pPr>
            <a:r>
              <a:rPr sz="2400" spc="-40" dirty="0">
                <a:solidFill>
                  <a:srgbClr val="EBEBEB"/>
                </a:solidFill>
                <a:latin typeface="Verdana" panose="020B0604030504040204"/>
                <a:cs typeface="Verdana" panose="020B0604030504040204"/>
              </a:rPr>
              <a:t>δι</a:t>
            </a:r>
            <a:r>
              <a:rPr sz="2400" spc="-55" dirty="0">
                <a:solidFill>
                  <a:srgbClr val="EBEBEB"/>
                </a:solidFill>
                <a:latin typeface="Verdana" panose="020B0604030504040204"/>
                <a:cs typeface="Verdana" panose="020B0604030504040204"/>
              </a:rPr>
              <a:t>α</a:t>
            </a:r>
            <a:r>
              <a:rPr sz="2400" spc="-300" dirty="0">
                <a:solidFill>
                  <a:srgbClr val="EBEBEB"/>
                </a:solidFill>
                <a:latin typeface="Verdana" panose="020B0604030504040204"/>
                <a:cs typeface="Verdana" panose="020B0604030504040204"/>
              </a:rPr>
              <a:t>-</a:t>
            </a:r>
            <a:r>
              <a:rPr sz="2400" spc="-80" dirty="0">
                <a:solidFill>
                  <a:srgbClr val="EBEBEB"/>
                </a:solidFill>
                <a:latin typeface="Verdana" panose="020B0604030504040204"/>
                <a:cs typeface="Verdana" panose="020B0604030504040204"/>
              </a:rPr>
              <a:t>θεωρητι</a:t>
            </a:r>
            <a:r>
              <a:rPr sz="2400" spc="-90" dirty="0">
                <a:solidFill>
                  <a:srgbClr val="EBEBEB"/>
                </a:solidFill>
                <a:latin typeface="Verdana" panose="020B0604030504040204"/>
                <a:cs typeface="Verdana" panose="020B0604030504040204"/>
              </a:rPr>
              <a:t>κ</a:t>
            </a:r>
            <a:r>
              <a:rPr sz="2400" spc="80" dirty="0">
                <a:solidFill>
                  <a:srgbClr val="EBEBEB"/>
                </a:solidFill>
                <a:latin typeface="Verdana" panose="020B0604030504040204"/>
                <a:cs typeface="Verdana" panose="020B0604030504040204"/>
              </a:rPr>
              <a:t>ό  </a:t>
            </a:r>
            <a:r>
              <a:rPr sz="2400" spc="-114" dirty="0">
                <a:solidFill>
                  <a:srgbClr val="EBEBEB"/>
                </a:solidFill>
                <a:latin typeface="Verdana" panose="020B0604030504040204"/>
                <a:cs typeface="Verdana" panose="020B0604030504040204"/>
              </a:rPr>
              <a:t>μοντέλο;</a:t>
            </a:r>
            <a:endParaRPr sz="2400">
              <a:latin typeface="Verdana" panose="020B0604030504040204"/>
              <a:cs typeface="Verdana" panose="020B0604030504040204"/>
            </a:endParaRPr>
          </a:p>
        </p:txBody>
      </p:sp>
      <p:pic>
        <p:nvPicPr>
          <p:cNvPr id="4" name="object 4"/>
          <p:cNvPicPr/>
          <p:nvPr/>
        </p:nvPicPr>
        <p:blipFill>
          <a:blip r:embed="rId1" cstate="print"/>
          <a:stretch>
            <a:fillRect/>
          </a:stretch>
        </p:blipFill>
        <p:spPr>
          <a:xfrm>
            <a:off x="5338571" y="2034920"/>
            <a:ext cx="5621401" cy="3284092"/>
          </a:xfrm>
          <a:prstGeom prst="rect">
            <a:avLst/>
          </a:prstGeom>
        </p:spPr>
      </p:pic>
      <p:sp>
        <p:nvSpPr>
          <p:cNvPr id="5" name="object 5"/>
          <p:cNvSpPr txBox="1"/>
          <p:nvPr/>
        </p:nvSpPr>
        <p:spPr>
          <a:xfrm>
            <a:off x="1233932" y="3158489"/>
            <a:ext cx="3216275" cy="1433195"/>
          </a:xfrm>
          <a:prstGeom prst="rect">
            <a:avLst/>
          </a:prstGeom>
        </p:spPr>
        <p:txBody>
          <a:bodyPr vert="horz" wrap="square" lIns="0" tIns="13335" rIns="0" bIns="0" rtlCol="0">
            <a:spAutoFit/>
          </a:bodyPr>
          <a:lstStyle/>
          <a:p>
            <a:pPr marL="12700" marR="77470">
              <a:lnSpc>
                <a:spcPct val="100000"/>
              </a:lnSpc>
              <a:spcBef>
                <a:spcPts val="105"/>
              </a:spcBef>
            </a:pPr>
            <a:r>
              <a:rPr sz="1400" spc="95" dirty="0">
                <a:solidFill>
                  <a:srgbClr val="FFFFFF"/>
                </a:solidFill>
                <a:latin typeface="Verdana" panose="020B0604030504040204"/>
                <a:cs typeface="Verdana" panose="020B0604030504040204"/>
              </a:rPr>
              <a:t>Α</a:t>
            </a:r>
            <a:r>
              <a:rPr sz="1400" spc="-45" dirty="0">
                <a:solidFill>
                  <a:srgbClr val="FFFFFF"/>
                </a:solidFill>
                <a:latin typeface="Verdana" panose="020B0604030504040204"/>
                <a:cs typeface="Verdana" panose="020B0604030504040204"/>
              </a:rPr>
              <a:t>ν</a:t>
            </a:r>
            <a:r>
              <a:rPr sz="1400" spc="-150" dirty="0">
                <a:solidFill>
                  <a:srgbClr val="FFFFFF"/>
                </a:solidFill>
                <a:latin typeface="Verdana" panose="020B0604030504040204"/>
                <a:cs typeface="Verdana" panose="020B0604030504040204"/>
              </a:rPr>
              <a:t>τ</a:t>
            </a:r>
            <a:r>
              <a:rPr sz="1400" spc="-100" dirty="0">
                <a:solidFill>
                  <a:srgbClr val="FFFFFF"/>
                </a:solidFill>
                <a:latin typeface="Verdana" panose="020B0604030504040204"/>
                <a:cs typeface="Verdana" panose="020B0604030504040204"/>
              </a:rPr>
              <a:t>ι</a:t>
            </a:r>
            <a:r>
              <a:rPr sz="1400" spc="105" dirty="0">
                <a:solidFill>
                  <a:srgbClr val="FFFFFF"/>
                </a:solidFill>
                <a:latin typeface="Verdana" panose="020B0604030504040204"/>
                <a:cs typeface="Verdana" panose="020B0604030504040204"/>
              </a:rPr>
              <a:t>σ</a:t>
            </a:r>
            <a:r>
              <a:rPr sz="1400" spc="-30" dirty="0">
                <a:solidFill>
                  <a:srgbClr val="FFFFFF"/>
                </a:solidFill>
                <a:latin typeface="Verdana" panose="020B0604030504040204"/>
                <a:cs typeface="Verdana" panose="020B0604030504040204"/>
              </a:rPr>
              <a:t>τ</a:t>
            </a:r>
            <a:r>
              <a:rPr sz="1400" spc="-45" dirty="0">
                <a:solidFill>
                  <a:srgbClr val="FFFFFF"/>
                </a:solidFill>
                <a:latin typeface="Verdana" panose="020B0604030504040204"/>
                <a:cs typeface="Verdana" panose="020B0604030504040204"/>
              </a:rPr>
              <a:t>ο</a:t>
            </a:r>
            <a:r>
              <a:rPr sz="1400" spc="-110" dirty="0">
                <a:solidFill>
                  <a:srgbClr val="FFFFFF"/>
                </a:solidFill>
                <a:latin typeface="Verdana" panose="020B0604030504040204"/>
                <a:cs typeface="Verdana" panose="020B0604030504040204"/>
              </a:rPr>
              <a:t>ί</a:t>
            </a:r>
            <a:r>
              <a:rPr sz="1400" spc="-170" dirty="0">
                <a:solidFill>
                  <a:srgbClr val="FFFFFF"/>
                </a:solidFill>
                <a:latin typeface="Verdana" panose="020B0604030504040204"/>
                <a:cs typeface="Verdana" panose="020B0604030504040204"/>
              </a:rPr>
              <a:t>χ</a:t>
            </a:r>
            <a:r>
              <a:rPr sz="1400" spc="-100" dirty="0">
                <a:solidFill>
                  <a:srgbClr val="FFFFFF"/>
                </a:solidFill>
                <a:latin typeface="Verdana" panose="020B0604030504040204"/>
                <a:cs typeface="Verdana" panose="020B0604030504040204"/>
              </a:rPr>
              <a:t>ι</a:t>
            </a:r>
            <a:r>
              <a:rPr sz="1400" spc="105" dirty="0">
                <a:solidFill>
                  <a:srgbClr val="FFFFFF"/>
                </a:solidFill>
                <a:latin typeface="Verdana" panose="020B0604030504040204"/>
                <a:cs typeface="Verdana" panose="020B0604030504040204"/>
              </a:rPr>
              <a:t>σ</a:t>
            </a:r>
            <a:r>
              <a:rPr sz="1400" spc="-30" dirty="0">
                <a:solidFill>
                  <a:srgbClr val="FFFFFF"/>
                </a:solidFill>
                <a:latin typeface="Verdana" panose="020B0604030504040204"/>
                <a:cs typeface="Verdana" panose="020B0604030504040204"/>
              </a:rPr>
              <a:t>η</a:t>
            </a:r>
            <a:r>
              <a:rPr sz="1400" spc="-140" dirty="0">
                <a:solidFill>
                  <a:srgbClr val="FFFFFF"/>
                </a:solidFill>
                <a:latin typeface="Verdana" panose="020B0604030504040204"/>
                <a:cs typeface="Verdana" panose="020B0604030504040204"/>
              </a:rPr>
              <a:t> </a:t>
            </a:r>
            <a:r>
              <a:rPr sz="1400" spc="35" dirty="0">
                <a:solidFill>
                  <a:srgbClr val="FFFFFF"/>
                </a:solidFill>
                <a:latin typeface="Verdana" panose="020B0604030504040204"/>
                <a:cs typeface="Verdana" panose="020B0604030504040204"/>
              </a:rPr>
              <a:t>συ</a:t>
            </a:r>
            <a:r>
              <a:rPr sz="1400" spc="-95" dirty="0">
                <a:solidFill>
                  <a:srgbClr val="FFFFFF"/>
                </a:solidFill>
                <a:latin typeface="Verdana" panose="020B0604030504040204"/>
                <a:cs typeface="Verdana" panose="020B0604030504040204"/>
              </a:rPr>
              <a:t>γ</a:t>
            </a:r>
            <a:r>
              <a:rPr sz="1400" spc="-90" dirty="0">
                <a:solidFill>
                  <a:srgbClr val="FFFFFF"/>
                </a:solidFill>
                <a:latin typeface="Verdana" panose="020B0604030504040204"/>
                <a:cs typeface="Verdana" panose="020B0604030504040204"/>
              </a:rPr>
              <a:t>κ</a:t>
            </a:r>
            <a:r>
              <a:rPr sz="1400" spc="-135" dirty="0">
                <a:solidFill>
                  <a:srgbClr val="FFFFFF"/>
                </a:solidFill>
                <a:latin typeface="Verdana" panose="020B0604030504040204"/>
                <a:cs typeface="Verdana" panose="020B0604030504040204"/>
              </a:rPr>
              <a:t>ε</a:t>
            </a:r>
            <a:r>
              <a:rPr sz="1400" spc="-30" dirty="0">
                <a:solidFill>
                  <a:srgbClr val="FFFFFF"/>
                </a:solidFill>
                <a:latin typeface="Verdana" panose="020B0604030504040204"/>
                <a:cs typeface="Verdana" panose="020B0604030504040204"/>
              </a:rPr>
              <a:t>κ</a:t>
            </a:r>
            <a:r>
              <a:rPr sz="1400" spc="-45" dirty="0">
                <a:solidFill>
                  <a:srgbClr val="FFFFFF"/>
                </a:solidFill>
                <a:latin typeface="Verdana" panose="020B0604030504040204"/>
                <a:cs typeface="Verdana" panose="020B0604030504040204"/>
              </a:rPr>
              <a:t>ρ</a:t>
            </a:r>
            <a:r>
              <a:rPr sz="1400" spc="-100" dirty="0">
                <a:solidFill>
                  <a:srgbClr val="FFFFFF"/>
                </a:solidFill>
                <a:latin typeface="Verdana" panose="020B0604030504040204"/>
                <a:cs typeface="Verdana" panose="020B0604030504040204"/>
              </a:rPr>
              <a:t>ι</a:t>
            </a:r>
            <a:r>
              <a:rPr sz="1400" spc="-45" dirty="0">
                <a:solidFill>
                  <a:srgbClr val="FFFFFF"/>
                </a:solidFill>
                <a:latin typeface="Verdana" panose="020B0604030504040204"/>
                <a:cs typeface="Verdana" panose="020B0604030504040204"/>
              </a:rPr>
              <a:t>μ</a:t>
            </a:r>
            <a:r>
              <a:rPr sz="1400" spc="-145" dirty="0">
                <a:solidFill>
                  <a:srgbClr val="FFFFFF"/>
                </a:solidFill>
                <a:latin typeface="Verdana" panose="020B0604030504040204"/>
                <a:cs typeface="Verdana" panose="020B0604030504040204"/>
              </a:rPr>
              <a:t>έ</a:t>
            </a:r>
            <a:r>
              <a:rPr sz="1400" spc="-20" dirty="0">
                <a:solidFill>
                  <a:srgbClr val="FFFFFF"/>
                </a:solidFill>
                <a:latin typeface="Verdana" panose="020B0604030504040204"/>
                <a:cs typeface="Verdana" panose="020B0604030504040204"/>
              </a:rPr>
              <a:t>νω</a:t>
            </a:r>
            <a:r>
              <a:rPr sz="1400" spc="-15" dirty="0">
                <a:solidFill>
                  <a:srgbClr val="FFFFFF"/>
                </a:solidFill>
                <a:latin typeface="Verdana" panose="020B0604030504040204"/>
                <a:cs typeface="Verdana" panose="020B0604030504040204"/>
              </a:rPr>
              <a:t>ν</a:t>
            </a:r>
            <a:r>
              <a:rPr sz="1400" spc="-145" dirty="0">
                <a:solidFill>
                  <a:srgbClr val="FFFFFF"/>
                </a:solidFill>
                <a:latin typeface="Verdana" panose="020B0604030504040204"/>
                <a:cs typeface="Verdana" panose="020B0604030504040204"/>
              </a:rPr>
              <a:t> </a:t>
            </a:r>
            <a:r>
              <a:rPr sz="1400" spc="-130" dirty="0">
                <a:solidFill>
                  <a:srgbClr val="FFFFFF"/>
                </a:solidFill>
                <a:latin typeface="Verdana" panose="020B0604030504040204"/>
                <a:cs typeface="Verdana" panose="020B0604030504040204"/>
              </a:rPr>
              <a:t>τ</a:t>
            </a:r>
            <a:r>
              <a:rPr sz="1400" spc="-140" dirty="0">
                <a:solidFill>
                  <a:srgbClr val="FFFFFF"/>
                </a:solidFill>
                <a:latin typeface="Verdana" panose="020B0604030504040204"/>
                <a:cs typeface="Verdana" panose="020B0604030504040204"/>
              </a:rPr>
              <a:t>ε</a:t>
            </a:r>
            <a:r>
              <a:rPr sz="1400" spc="-105" dirty="0">
                <a:solidFill>
                  <a:srgbClr val="FFFFFF"/>
                </a:solidFill>
                <a:latin typeface="Verdana" panose="020B0604030504040204"/>
                <a:cs typeface="Verdana" panose="020B0604030504040204"/>
              </a:rPr>
              <a:t>χ</a:t>
            </a:r>
            <a:r>
              <a:rPr sz="1400" spc="-95" dirty="0">
                <a:solidFill>
                  <a:srgbClr val="FFFFFF"/>
                </a:solidFill>
                <a:latin typeface="Verdana" panose="020B0604030504040204"/>
                <a:cs typeface="Verdana" panose="020B0604030504040204"/>
              </a:rPr>
              <a:t>ν</a:t>
            </a:r>
            <a:r>
              <a:rPr sz="1400" spc="-90" dirty="0">
                <a:solidFill>
                  <a:srgbClr val="FFFFFF"/>
                </a:solidFill>
                <a:latin typeface="Verdana" panose="020B0604030504040204"/>
                <a:cs typeface="Verdana" panose="020B0604030504040204"/>
              </a:rPr>
              <a:t>ι</a:t>
            </a:r>
            <a:r>
              <a:rPr sz="1400" spc="-135" dirty="0">
                <a:solidFill>
                  <a:srgbClr val="FFFFFF"/>
                </a:solidFill>
                <a:latin typeface="Verdana" panose="020B0604030504040204"/>
                <a:cs typeface="Verdana" panose="020B0604030504040204"/>
              </a:rPr>
              <a:t>κ</a:t>
            </a:r>
            <a:r>
              <a:rPr sz="1400" dirty="0">
                <a:solidFill>
                  <a:srgbClr val="FFFFFF"/>
                </a:solidFill>
                <a:latin typeface="Verdana" panose="020B0604030504040204"/>
                <a:cs typeface="Verdana" panose="020B0604030504040204"/>
              </a:rPr>
              <a:t>ών  </a:t>
            </a:r>
            <a:r>
              <a:rPr sz="1400" spc="65" dirty="0">
                <a:solidFill>
                  <a:srgbClr val="FFFFFF"/>
                </a:solidFill>
                <a:latin typeface="Verdana" panose="020B0604030504040204"/>
                <a:cs typeface="Verdana" panose="020B0604030504040204"/>
              </a:rPr>
              <a:t>από </a:t>
            </a:r>
            <a:r>
              <a:rPr sz="1400" spc="-10" dirty="0">
                <a:solidFill>
                  <a:srgbClr val="FFFFFF"/>
                </a:solidFill>
                <a:latin typeface="Verdana" panose="020B0604030504040204"/>
                <a:cs typeface="Verdana" panose="020B0604030504040204"/>
              </a:rPr>
              <a:t>προσεγγίσεις </a:t>
            </a:r>
            <a:r>
              <a:rPr sz="1400" dirty="0">
                <a:solidFill>
                  <a:srgbClr val="FFFFFF"/>
                </a:solidFill>
                <a:latin typeface="Verdana" panose="020B0604030504040204"/>
                <a:cs typeface="Verdana" panose="020B0604030504040204"/>
              </a:rPr>
              <a:t>σε </a:t>
            </a:r>
            <a:r>
              <a:rPr sz="1400" spc="-50" dirty="0">
                <a:solidFill>
                  <a:srgbClr val="FFFFFF"/>
                </a:solidFill>
                <a:latin typeface="Verdana" panose="020B0604030504040204"/>
                <a:cs typeface="Verdana" panose="020B0604030504040204"/>
              </a:rPr>
              <a:t>συγκεκριμένα </a:t>
            </a:r>
            <a:r>
              <a:rPr sz="1400" spc="-45" dirty="0">
                <a:solidFill>
                  <a:srgbClr val="FFFFFF"/>
                </a:solidFill>
                <a:latin typeface="Verdana" panose="020B0604030504040204"/>
                <a:cs typeface="Verdana" panose="020B0604030504040204"/>
              </a:rPr>
              <a:t> </a:t>
            </a:r>
            <a:r>
              <a:rPr sz="1400" spc="5" dirty="0">
                <a:solidFill>
                  <a:srgbClr val="FFFFFF"/>
                </a:solidFill>
                <a:latin typeface="Verdana" panose="020B0604030504040204"/>
                <a:cs typeface="Verdana" panose="020B0604030504040204"/>
              </a:rPr>
              <a:t>στάδια</a:t>
            </a:r>
            <a:endParaRPr sz="1400">
              <a:latin typeface="Verdana" panose="020B0604030504040204"/>
              <a:cs typeface="Verdana" panose="020B0604030504040204"/>
            </a:endParaRPr>
          </a:p>
          <a:p>
            <a:pPr marL="12700" marR="5080">
              <a:lnSpc>
                <a:spcPct val="100000"/>
              </a:lnSpc>
              <a:spcBef>
                <a:spcPts val="995"/>
              </a:spcBef>
            </a:pPr>
            <a:r>
              <a:rPr sz="1400" spc="-114" dirty="0">
                <a:solidFill>
                  <a:srgbClr val="FFFFFF"/>
                </a:solidFill>
                <a:latin typeface="Verdana" panose="020B0604030504040204"/>
                <a:cs typeface="Verdana" panose="020B0604030504040204"/>
              </a:rPr>
              <a:t>Ζεύξη </a:t>
            </a:r>
            <a:r>
              <a:rPr sz="1400" spc="-40" dirty="0">
                <a:solidFill>
                  <a:srgbClr val="FFFFFF"/>
                </a:solidFill>
                <a:latin typeface="Verdana" panose="020B0604030504040204"/>
                <a:cs typeface="Verdana" panose="020B0604030504040204"/>
              </a:rPr>
              <a:t>εργαλείων</a:t>
            </a:r>
            <a:r>
              <a:rPr sz="1400" spc="-150" dirty="0">
                <a:solidFill>
                  <a:srgbClr val="FFFFFF"/>
                </a:solidFill>
                <a:latin typeface="Verdana" panose="020B0604030504040204"/>
                <a:cs typeface="Verdana" panose="020B0604030504040204"/>
              </a:rPr>
              <a:t> </a:t>
            </a:r>
            <a:r>
              <a:rPr sz="1400" spc="65" dirty="0">
                <a:solidFill>
                  <a:srgbClr val="FFFFFF"/>
                </a:solidFill>
                <a:latin typeface="Verdana" panose="020B0604030504040204"/>
                <a:cs typeface="Verdana" panose="020B0604030504040204"/>
              </a:rPr>
              <a:t>από</a:t>
            </a:r>
            <a:r>
              <a:rPr sz="1400" spc="-105" dirty="0">
                <a:solidFill>
                  <a:srgbClr val="FFFFFF"/>
                </a:solidFill>
                <a:latin typeface="Verdana" panose="020B0604030504040204"/>
                <a:cs typeface="Verdana" panose="020B0604030504040204"/>
              </a:rPr>
              <a:t> </a:t>
            </a:r>
            <a:r>
              <a:rPr sz="1400" spc="-10" dirty="0">
                <a:solidFill>
                  <a:srgbClr val="FFFFFF"/>
                </a:solidFill>
                <a:latin typeface="Verdana" panose="020B0604030504040204"/>
                <a:cs typeface="Verdana" panose="020B0604030504040204"/>
              </a:rPr>
              <a:t>προσεγγίσεις</a:t>
            </a:r>
            <a:r>
              <a:rPr sz="1400" spc="-145" dirty="0">
                <a:solidFill>
                  <a:srgbClr val="FFFFFF"/>
                </a:solidFill>
                <a:latin typeface="Verdana" panose="020B0604030504040204"/>
                <a:cs typeface="Verdana" panose="020B0604030504040204"/>
              </a:rPr>
              <a:t> </a:t>
            </a:r>
            <a:r>
              <a:rPr sz="1400" spc="-85" dirty="0">
                <a:solidFill>
                  <a:srgbClr val="FFFFFF"/>
                </a:solidFill>
                <a:latin typeface="Verdana" panose="020B0604030504040204"/>
                <a:cs typeface="Verdana" panose="020B0604030504040204"/>
              </a:rPr>
              <a:t>με </a:t>
            </a:r>
            <a:r>
              <a:rPr sz="1400" spc="-480" dirty="0">
                <a:solidFill>
                  <a:srgbClr val="FFFFFF"/>
                </a:solidFill>
                <a:latin typeface="Verdana" panose="020B0604030504040204"/>
                <a:cs typeface="Verdana" panose="020B0604030504040204"/>
              </a:rPr>
              <a:t> </a:t>
            </a:r>
            <a:r>
              <a:rPr sz="1400" spc="-155" dirty="0">
                <a:solidFill>
                  <a:srgbClr val="FFFFFF"/>
                </a:solidFill>
                <a:latin typeface="Verdana" panose="020B0604030504040204"/>
                <a:cs typeface="Verdana" panose="020B0604030504040204"/>
              </a:rPr>
              <a:t>τ</a:t>
            </a:r>
            <a:r>
              <a:rPr sz="1400" spc="-70" dirty="0">
                <a:solidFill>
                  <a:srgbClr val="FFFFFF"/>
                </a:solidFill>
                <a:latin typeface="Verdana" panose="020B0604030504040204"/>
                <a:cs typeface="Verdana" panose="020B0604030504040204"/>
              </a:rPr>
              <a:t>ι</a:t>
            </a:r>
            <a:r>
              <a:rPr sz="1400" spc="100" dirty="0">
                <a:solidFill>
                  <a:srgbClr val="FFFFFF"/>
                </a:solidFill>
                <a:latin typeface="Verdana" panose="020B0604030504040204"/>
                <a:cs typeface="Verdana" panose="020B0604030504040204"/>
              </a:rPr>
              <a:t>ς</a:t>
            </a:r>
            <a:r>
              <a:rPr sz="1400" spc="-130" dirty="0">
                <a:solidFill>
                  <a:srgbClr val="FFFFFF"/>
                </a:solidFill>
                <a:latin typeface="Verdana" panose="020B0604030504040204"/>
                <a:cs typeface="Verdana" panose="020B0604030504040204"/>
              </a:rPr>
              <a:t> </a:t>
            </a:r>
            <a:r>
              <a:rPr sz="1400" spc="10" dirty="0">
                <a:solidFill>
                  <a:srgbClr val="FFFFFF"/>
                </a:solidFill>
                <a:latin typeface="Verdana" panose="020B0604030504040204"/>
                <a:cs typeface="Verdana" panose="020B0604030504040204"/>
              </a:rPr>
              <a:t>α</a:t>
            </a:r>
            <a:r>
              <a:rPr sz="1400" spc="25" dirty="0">
                <a:solidFill>
                  <a:srgbClr val="FFFFFF"/>
                </a:solidFill>
                <a:latin typeface="Verdana" panose="020B0604030504040204"/>
                <a:cs typeface="Verdana" panose="020B0604030504040204"/>
              </a:rPr>
              <a:t>ν</a:t>
            </a:r>
            <a:r>
              <a:rPr sz="1400" spc="-35" dirty="0">
                <a:solidFill>
                  <a:srgbClr val="FFFFFF"/>
                </a:solidFill>
                <a:latin typeface="Verdana" panose="020B0604030504040204"/>
                <a:cs typeface="Verdana" panose="020B0604030504040204"/>
              </a:rPr>
              <a:t>άγ</a:t>
            </a:r>
            <a:r>
              <a:rPr sz="1400" spc="-25" dirty="0">
                <a:solidFill>
                  <a:srgbClr val="FFFFFF"/>
                </a:solidFill>
                <a:latin typeface="Verdana" panose="020B0604030504040204"/>
                <a:cs typeface="Verdana" panose="020B0604030504040204"/>
              </a:rPr>
              <a:t>κ</a:t>
            </a:r>
            <a:r>
              <a:rPr sz="1400" spc="-135" dirty="0">
                <a:solidFill>
                  <a:srgbClr val="FFFFFF"/>
                </a:solidFill>
                <a:latin typeface="Verdana" panose="020B0604030504040204"/>
                <a:cs typeface="Verdana" panose="020B0604030504040204"/>
              </a:rPr>
              <a:t>ε</a:t>
            </a:r>
            <a:r>
              <a:rPr sz="1400" spc="100" dirty="0">
                <a:solidFill>
                  <a:srgbClr val="FFFFFF"/>
                </a:solidFill>
                <a:latin typeface="Verdana" panose="020B0604030504040204"/>
                <a:cs typeface="Verdana" panose="020B0604030504040204"/>
              </a:rPr>
              <a:t>ς</a:t>
            </a:r>
            <a:r>
              <a:rPr sz="1400" spc="-130" dirty="0">
                <a:solidFill>
                  <a:srgbClr val="FFFFFF"/>
                </a:solidFill>
                <a:latin typeface="Verdana" panose="020B0604030504040204"/>
                <a:cs typeface="Verdana" panose="020B0604030504040204"/>
              </a:rPr>
              <a:t> </a:t>
            </a:r>
            <a:r>
              <a:rPr sz="1400" spc="-40" dirty="0">
                <a:solidFill>
                  <a:srgbClr val="FFFFFF"/>
                </a:solidFill>
                <a:latin typeface="Verdana" panose="020B0604030504040204"/>
                <a:cs typeface="Verdana" panose="020B0604030504040204"/>
              </a:rPr>
              <a:t>του</a:t>
            </a:r>
            <a:r>
              <a:rPr sz="1400" spc="-114" dirty="0">
                <a:solidFill>
                  <a:srgbClr val="FFFFFF"/>
                </a:solidFill>
                <a:latin typeface="Verdana" panose="020B0604030504040204"/>
                <a:cs typeface="Verdana" panose="020B0604030504040204"/>
              </a:rPr>
              <a:t> </a:t>
            </a:r>
            <a:r>
              <a:rPr sz="1400" dirty="0">
                <a:solidFill>
                  <a:srgbClr val="FFFFFF"/>
                </a:solidFill>
                <a:latin typeface="Verdana" panose="020B0604030504040204"/>
                <a:cs typeface="Verdana" panose="020B0604030504040204"/>
              </a:rPr>
              <a:t>ατ</a:t>
            </a:r>
            <a:r>
              <a:rPr sz="1400" spc="5" dirty="0">
                <a:solidFill>
                  <a:srgbClr val="FFFFFF"/>
                </a:solidFill>
                <a:latin typeface="Verdana" panose="020B0604030504040204"/>
                <a:cs typeface="Verdana" panose="020B0604030504040204"/>
              </a:rPr>
              <a:t>ό</a:t>
            </a:r>
            <a:r>
              <a:rPr sz="1400" spc="-45" dirty="0">
                <a:solidFill>
                  <a:srgbClr val="FFFFFF"/>
                </a:solidFill>
                <a:latin typeface="Verdana" panose="020B0604030504040204"/>
                <a:cs typeface="Verdana" panose="020B0604030504040204"/>
              </a:rPr>
              <a:t>μ</a:t>
            </a:r>
            <a:r>
              <a:rPr sz="1400" spc="65" dirty="0">
                <a:solidFill>
                  <a:srgbClr val="FFFFFF"/>
                </a:solidFill>
                <a:latin typeface="Verdana" panose="020B0604030504040204"/>
                <a:cs typeface="Verdana" panose="020B0604030504040204"/>
              </a:rPr>
              <a:t>ο</a:t>
            </a:r>
            <a:r>
              <a:rPr sz="1400" spc="-50" dirty="0">
                <a:solidFill>
                  <a:srgbClr val="FFFFFF"/>
                </a:solidFill>
                <a:latin typeface="Verdana" panose="020B0604030504040204"/>
                <a:cs typeface="Verdana" panose="020B0604030504040204"/>
              </a:rPr>
              <a:t>υ</a:t>
            </a:r>
            <a:r>
              <a:rPr sz="1400" spc="-135" dirty="0">
                <a:solidFill>
                  <a:srgbClr val="FFFFFF"/>
                </a:solidFill>
                <a:latin typeface="Verdana" panose="020B0604030504040204"/>
                <a:cs typeface="Verdana" panose="020B0604030504040204"/>
              </a:rPr>
              <a:t> </a:t>
            </a:r>
            <a:r>
              <a:rPr sz="1400" spc="-5" dirty="0">
                <a:solidFill>
                  <a:srgbClr val="FFFFFF"/>
                </a:solidFill>
                <a:latin typeface="Verdana" panose="020B0604030504040204"/>
                <a:cs typeface="Verdana" panose="020B0604030504040204"/>
              </a:rPr>
              <a:t>σε</a:t>
            </a:r>
            <a:r>
              <a:rPr sz="1400" spc="-125" dirty="0">
                <a:solidFill>
                  <a:srgbClr val="FFFFFF"/>
                </a:solidFill>
                <a:latin typeface="Verdana" panose="020B0604030504040204"/>
                <a:cs typeface="Verdana" panose="020B0604030504040204"/>
              </a:rPr>
              <a:t> </a:t>
            </a:r>
            <a:r>
              <a:rPr sz="1400" spc="-20" dirty="0">
                <a:solidFill>
                  <a:srgbClr val="FFFFFF"/>
                </a:solidFill>
                <a:latin typeface="Verdana" panose="020B0604030504040204"/>
                <a:cs typeface="Verdana" panose="020B0604030504040204"/>
              </a:rPr>
              <a:t>κά</a:t>
            </a:r>
            <a:r>
              <a:rPr sz="1400" spc="45" dirty="0">
                <a:solidFill>
                  <a:srgbClr val="FFFFFF"/>
                </a:solidFill>
                <a:latin typeface="Verdana" panose="020B0604030504040204"/>
                <a:cs typeface="Verdana" panose="020B0604030504040204"/>
              </a:rPr>
              <a:t>θ</a:t>
            </a:r>
            <a:r>
              <a:rPr sz="1400" spc="-125" dirty="0">
                <a:solidFill>
                  <a:srgbClr val="FFFFFF"/>
                </a:solidFill>
                <a:latin typeface="Verdana" panose="020B0604030504040204"/>
                <a:cs typeface="Verdana" panose="020B0604030504040204"/>
              </a:rPr>
              <a:t>ε</a:t>
            </a:r>
            <a:endParaRPr sz="1400">
              <a:latin typeface="Verdana" panose="020B0604030504040204"/>
              <a:cs typeface="Verdana" panose="020B0604030504040204"/>
            </a:endParaRPr>
          </a:p>
          <a:p>
            <a:pPr marL="12700">
              <a:lnSpc>
                <a:spcPct val="100000"/>
              </a:lnSpc>
            </a:pPr>
            <a:r>
              <a:rPr sz="1400" dirty="0">
                <a:solidFill>
                  <a:srgbClr val="FFFFFF"/>
                </a:solidFill>
                <a:latin typeface="Verdana" panose="020B0604030504040204"/>
                <a:cs typeface="Verdana" panose="020B0604030504040204"/>
              </a:rPr>
              <a:t>στάδιο</a:t>
            </a:r>
            <a:endParaRPr sz="1400">
              <a:latin typeface="Verdana" panose="020B0604030504040204"/>
              <a:cs typeface="Verdana" panose="020B0604030504040204"/>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4916" y="576198"/>
            <a:ext cx="2701925" cy="756920"/>
          </a:xfrm>
          <a:prstGeom prst="rect">
            <a:avLst/>
          </a:prstGeom>
        </p:spPr>
        <p:txBody>
          <a:bodyPr vert="horz" wrap="square" lIns="0" tIns="12700" rIns="0" bIns="0" rtlCol="0">
            <a:spAutoFit/>
          </a:bodyPr>
          <a:lstStyle/>
          <a:p>
            <a:pPr marL="12700" marR="5080">
              <a:lnSpc>
                <a:spcPct val="100000"/>
              </a:lnSpc>
              <a:spcBef>
                <a:spcPts val="100"/>
              </a:spcBef>
            </a:pPr>
            <a:r>
              <a:rPr spc="-475" dirty="0">
                <a:solidFill>
                  <a:srgbClr val="FFFFFF"/>
                </a:solidFill>
              </a:rPr>
              <a:t>Τ</a:t>
            </a:r>
            <a:r>
              <a:rPr spc="-180" dirty="0">
                <a:solidFill>
                  <a:srgbClr val="FFFFFF"/>
                </a:solidFill>
              </a:rPr>
              <a:t>ι </a:t>
            </a:r>
            <a:r>
              <a:rPr spc="-210" dirty="0">
                <a:solidFill>
                  <a:srgbClr val="FFFFFF"/>
                </a:solidFill>
              </a:rPr>
              <a:t>ε</a:t>
            </a:r>
            <a:r>
              <a:rPr spc="-90" dirty="0">
                <a:solidFill>
                  <a:srgbClr val="FFFFFF"/>
                </a:solidFill>
              </a:rPr>
              <a:t>ί</a:t>
            </a:r>
            <a:r>
              <a:rPr spc="-165" dirty="0">
                <a:solidFill>
                  <a:srgbClr val="FFFFFF"/>
                </a:solidFill>
              </a:rPr>
              <a:t>ν</a:t>
            </a:r>
            <a:r>
              <a:rPr spc="130" dirty="0">
                <a:solidFill>
                  <a:srgbClr val="FFFFFF"/>
                </a:solidFill>
              </a:rPr>
              <a:t>α</a:t>
            </a:r>
            <a:r>
              <a:rPr spc="-180" dirty="0">
                <a:solidFill>
                  <a:srgbClr val="FFFFFF"/>
                </a:solidFill>
              </a:rPr>
              <a:t>ι</a:t>
            </a:r>
            <a:r>
              <a:rPr spc="-225" dirty="0">
                <a:solidFill>
                  <a:srgbClr val="FFFFFF"/>
                </a:solidFill>
              </a:rPr>
              <a:t> </a:t>
            </a:r>
            <a:r>
              <a:rPr spc="-60" dirty="0">
                <a:solidFill>
                  <a:srgbClr val="FFFFFF"/>
                </a:solidFill>
              </a:rPr>
              <a:t>η</a:t>
            </a:r>
            <a:r>
              <a:rPr spc="-180" dirty="0">
                <a:solidFill>
                  <a:srgbClr val="FFFFFF"/>
                </a:solidFill>
              </a:rPr>
              <a:t> </a:t>
            </a:r>
            <a:r>
              <a:rPr spc="195" dirty="0">
                <a:solidFill>
                  <a:srgbClr val="FFFFFF"/>
                </a:solidFill>
              </a:rPr>
              <a:t>σ</a:t>
            </a:r>
            <a:r>
              <a:rPr spc="-100" dirty="0">
                <a:solidFill>
                  <a:srgbClr val="FFFFFF"/>
                </a:solidFill>
              </a:rPr>
              <a:t>υ</a:t>
            </a:r>
            <a:r>
              <a:rPr spc="-70" dirty="0">
                <a:solidFill>
                  <a:srgbClr val="FFFFFF"/>
                </a:solidFill>
              </a:rPr>
              <a:t>ν</a:t>
            </a:r>
            <a:r>
              <a:rPr spc="-125" dirty="0">
                <a:solidFill>
                  <a:srgbClr val="FFFFFF"/>
                </a:solidFill>
              </a:rPr>
              <a:t>θετική  </a:t>
            </a:r>
            <a:r>
              <a:rPr spc="-75" dirty="0">
                <a:solidFill>
                  <a:srgbClr val="FFFFFF"/>
                </a:solidFill>
              </a:rPr>
              <a:t>ψυχοθεραπεία;</a:t>
            </a:r>
            <a:endParaRPr spc="-75" dirty="0">
              <a:solidFill>
                <a:srgbClr val="FFFFFF"/>
              </a:solidFill>
            </a:endParaRPr>
          </a:p>
        </p:txBody>
      </p:sp>
      <p:pic>
        <p:nvPicPr>
          <p:cNvPr id="3" name="object 3"/>
          <p:cNvPicPr/>
          <p:nvPr/>
        </p:nvPicPr>
        <p:blipFill>
          <a:blip r:embed="rId1" cstate="print"/>
          <a:stretch>
            <a:fillRect/>
          </a:stretch>
        </p:blipFill>
        <p:spPr>
          <a:xfrm>
            <a:off x="5477636" y="1828800"/>
            <a:ext cx="3809999" cy="3810000"/>
          </a:xfrm>
          <a:prstGeom prst="rect">
            <a:avLst/>
          </a:prstGeom>
        </p:spPr>
      </p:pic>
      <p:sp>
        <p:nvSpPr>
          <p:cNvPr id="4" name="object 4"/>
          <p:cNvSpPr txBox="1"/>
          <p:nvPr/>
        </p:nvSpPr>
        <p:spPr>
          <a:xfrm>
            <a:off x="1233932" y="3140201"/>
            <a:ext cx="3223895" cy="2692400"/>
          </a:xfrm>
          <a:prstGeom prst="rect">
            <a:avLst/>
          </a:prstGeom>
        </p:spPr>
        <p:txBody>
          <a:bodyPr vert="horz" wrap="square" lIns="0" tIns="12065" rIns="0" bIns="0" rtlCol="0">
            <a:spAutoFit/>
          </a:bodyPr>
          <a:lstStyle/>
          <a:p>
            <a:pPr marL="12700">
              <a:lnSpc>
                <a:spcPts val="1480"/>
              </a:lnSpc>
              <a:spcBef>
                <a:spcPts val="95"/>
              </a:spcBef>
            </a:pPr>
            <a:r>
              <a:rPr sz="1300" spc="-95" dirty="0">
                <a:solidFill>
                  <a:srgbClr val="FFFFFF"/>
                </a:solidFill>
                <a:latin typeface="Verdana" panose="020B0604030504040204"/>
                <a:cs typeface="Verdana" panose="020B0604030504040204"/>
              </a:rPr>
              <a:t>Η </a:t>
            </a:r>
            <a:r>
              <a:rPr sz="1300" spc="-80" dirty="0">
                <a:solidFill>
                  <a:srgbClr val="FFFFFF"/>
                </a:solidFill>
                <a:latin typeface="Verdana" panose="020B0604030504040204"/>
                <a:cs typeface="Verdana" panose="020B0604030504040204"/>
              </a:rPr>
              <a:t>ε</a:t>
            </a:r>
            <a:r>
              <a:rPr sz="1300" spc="-105" dirty="0">
                <a:solidFill>
                  <a:srgbClr val="FFFFFF"/>
                </a:solidFill>
                <a:latin typeface="Verdana" panose="020B0604030504040204"/>
                <a:cs typeface="Verdana" panose="020B0604030504040204"/>
              </a:rPr>
              <a:t>ν</a:t>
            </a:r>
            <a:r>
              <a:rPr sz="1300" spc="100" dirty="0">
                <a:solidFill>
                  <a:srgbClr val="FFFFFF"/>
                </a:solidFill>
                <a:latin typeface="Verdana" panose="020B0604030504040204"/>
                <a:cs typeface="Verdana" panose="020B0604030504040204"/>
              </a:rPr>
              <a:t>σ</a:t>
            </a:r>
            <a:r>
              <a:rPr sz="1300" spc="50" dirty="0">
                <a:solidFill>
                  <a:srgbClr val="FFFFFF"/>
                </a:solidFill>
                <a:latin typeface="Verdana" panose="020B0604030504040204"/>
                <a:cs typeface="Verdana" panose="020B0604030504040204"/>
              </a:rPr>
              <a:t>ω</a:t>
            </a:r>
            <a:r>
              <a:rPr sz="1300" spc="15" dirty="0">
                <a:solidFill>
                  <a:srgbClr val="FFFFFF"/>
                </a:solidFill>
                <a:latin typeface="Verdana" panose="020B0604030504040204"/>
                <a:cs typeface="Verdana" panose="020B0604030504040204"/>
              </a:rPr>
              <a:t>μά</a:t>
            </a:r>
            <a:r>
              <a:rPr sz="1300" spc="-130" dirty="0">
                <a:solidFill>
                  <a:srgbClr val="FFFFFF"/>
                </a:solidFill>
                <a:latin typeface="Verdana" panose="020B0604030504040204"/>
                <a:cs typeface="Verdana" panose="020B0604030504040204"/>
              </a:rPr>
              <a:t>τ</a:t>
            </a:r>
            <a:r>
              <a:rPr sz="1300" spc="50" dirty="0">
                <a:solidFill>
                  <a:srgbClr val="FFFFFF"/>
                </a:solidFill>
                <a:latin typeface="Verdana" panose="020B0604030504040204"/>
                <a:cs typeface="Verdana" panose="020B0604030504040204"/>
              </a:rPr>
              <a:t>ω</a:t>
            </a:r>
            <a:r>
              <a:rPr sz="1300" spc="100" dirty="0">
                <a:solidFill>
                  <a:srgbClr val="FFFFFF"/>
                </a:solidFill>
                <a:latin typeface="Verdana" panose="020B0604030504040204"/>
                <a:cs typeface="Verdana" panose="020B0604030504040204"/>
              </a:rPr>
              <a:t>σ</a:t>
            </a:r>
            <a:r>
              <a:rPr sz="1300" spc="-35" dirty="0">
                <a:solidFill>
                  <a:srgbClr val="FFFFFF"/>
                </a:solidFill>
                <a:latin typeface="Verdana" panose="020B0604030504040204"/>
                <a:cs typeface="Verdana" panose="020B0604030504040204"/>
              </a:rPr>
              <a:t>η</a:t>
            </a:r>
            <a:r>
              <a:rPr sz="1300" spc="-65" dirty="0">
                <a:solidFill>
                  <a:srgbClr val="FFFFFF"/>
                </a:solidFill>
                <a:latin typeface="Verdana" panose="020B0604030504040204"/>
                <a:cs typeface="Verdana" panose="020B0604030504040204"/>
              </a:rPr>
              <a:t> </a:t>
            </a:r>
            <a:r>
              <a:rPr sz="1300" spc="100" dirty="0">
                <a:solidFill>
                  <a:srgbClr val="FFFFFF"/>
                </a:solidFill>
                <a:latin typeface="Verdana" panose="020B0604030504040204"/>
                <a:cs typeface="Verdana" panose="020B0604030504040204"/>
              </a:rPr>
              <a:t>σ</a:t>
            </a:r>
            <a:r>
              <a:rPr sz="1300" spc="-130" dirty="0">
                <a:solidFill>
                  <a:srgbClr val="FFFFFF"/>
                </a:solidFill>
                <a:latin typeface="Verdana" panose="020B0604030504040204"/>
                <a:cs typeface="Verdana" panose="020B0604030504040204"/>
              </a:rPr>
              <a:t>τ</a:t>
            </a:r>
            <a:r>
              <a:rPr sz="1300" spc="-30" dirty="0">
                <a:solidFill>
                  <a:srgbClr val="FFFFFF"/>
                </a:solidFill>
                <a:latin typeface="Verdana" panose="020B0604030504040204"/>
                <a:cs typeface="Verdana" panose="020B0604030504040204"/>
              </a:rPr>
              <a:t>ο</a:t>
            </a:r>
            <a:r>
              <a:rPr sz="1300" spc="-10" dirty="0">
                <a:solidFill>
                  <a:srgbClr val="FFFFFF"/>
                </a:solidFill>
                <a:latin typeface="Verdana" panose="020B0604030504040204"/>
                <a:cs typeface="Verdana" panose="020B0604030504040204"/>
              </a:rPr>
              <a:t>ι</a:t>
            </a:r>
            <a:r>
              <a:rPr sz="1300" spc="-135" dirty="0">
                <a:solidFill>
                  <a:srgbClr val="FFFFFF"/>
                </a:solidFill>
                <a:latin typeface="Verdana" panose="020B0604030504040204"/>
                <a:cs typeface="Verdana" panose="020B0604030504040204"/>
              </a:rPr>
              <a:t>χε</a:t>
            </a:r>
            <a:r>
              <a:rPr sz="1300" spc="-100" dirty="0">
                <a:solidFill>
                  <a:srgbClr val="FFFFFF"/>
                </a:solidFill>
                <a:latin typeface="Verdana" panose="020B0604030504040204"/>
                <a:cs typeface="Verdana" panose="020B0604030504040204"/>
              </a:rPr>
              <a:t>ί</a:t>
            </a:r>
            <a:r>
              <a:rPr sz="1300" spc="50" dirty="0">
                <a:solidFill>
                  <a:srgbClr val="FFFFFF"/>
                </a:solidFill>
                <a:latin typeface="Verdana" panose="020B0604030504040204"/>
                <a:cs typeface="Verdana" panose="020B0604030504040204"/>
              </a:rPr>
              <a:t>ω</a:t>
            </a:r>
            <a:r>
              <a:rPr sz="1300" spc="-55" dirty="0">
                <a:solidFill>
                  <a:srgbClr val="FFFFFF"/>
                </a:solidFill>
                <a:latin typeface="Verdana" panose="020B0604030504040204"/>
                <a:cs typeface="Verdana" panose="020B0604030504040204"/>
              </a:rPr>
              <a:t>ν</a:t>
            </a:r>
            <a:r>
              <a:rPr sz="1300" spc="-75" dirty="0">
                <a:solidFill>
                  <a:srgbClr val="FFFFFF"/>
                </a:solidFill>
                <a:latin typeface="Verdana" panose="020B0604030504040204"/>
                <a:cs typeface="Verdana" panose="020B0604030504040204"/>
              </a:rPr>
              <a:t> </a:t>
            </a:r>
            <a:r>
              <a:rPr sz="1300" spc="-105" dirty="0">
                <a:solidFill>
                  <a:srgbClr val="FFFFFF"/>
                </a:solidFill>
                <a:latin typeface="Verdana" panose="020B0604030504040204"/>
                <a:cs typeface="Verdana" panose="020B0604030504040204"/>
              </a:rPr>
              <a:t>δ</a:t>
            </a:r>
            <a:r>
              <a:rPr sz="1300" spc="-45" dirty="0">
                <a:solidFill>
                  <a:srgbClr val="FFFFFF"/>
                </a:solidFill>
                <a:latin typeface="Verdana" panose="020B0604030504040204"/>
                <a:cs typeface="Verdana" panose="020B0604030504040204"/>
              </a:rPr>
              <a:t>ι</a:t>
            </a:r>
            <a:r>
              <a:rPr sz="1300" spc="10" dirty="0">
                <a:solidFill>
                  <a:srgbClr val="FFFFFF"/>
                </a:solidFill>
                <a:latin typeface="Verdana" panose="020B0604030504040204"/>
                <a:cs typeface="Verdana" panose="020B0604030504040204"/>
              </a:rPr>
              <a:t>α</a:t>
            </a:r>
            <a:r>
              <a:rPr sz="1300" spc="25" dirty="0">
                <a:solidFill>
                  <a:srgbClr val="FFFFFF"/>
                </a:solidFill>
                <a:latin typeface="Verdana" panose="020B0604030504040204"/>
                <a:cs typeface="Verdana" panose="020B0604030504040204"/>
              </a:rPr>
              <a:t>φ</a:t>
            </a:r>
            <a:r>
              <a:rPr sz="1300" spc="55" dirty="0">
                <a:solidFill>
                  <a:srgbClr val="FFFFFF"/>
                </a:solidFill>
                <a:latin typeface="Verdana" panose="020B0604030504040204"/>
                <a:cs typeface="Verdana" panose="020B0604030504040204"/>
              </a:rPr>
              <a:t>όρω</a:t>
            </a:r>
            <a:r>
              <a:rPr sz="1300" spc="-55" dirty="0">
                <a:solidFill>
                  <a:srgbClr val="FFFFFF"/>
                </a:solidFill>
                <a:latin typeface="Verdana" panose="020B0604030504040204"/>
                <a:cs typeface="Verdana" panose="020B0604030504040204"/>
              </a:rPr>
              <a:t>ν</a:t>
            </a:r>
            <a:endParaRPr sz="1300">
              <a:latin typeface="Verdana" panose="020B0604030504040204"/>
              <a:cs typeface="Verdana" panose="020B0604030504040204"/>
            </a:endParaRPr>
          </a:p>
          <a:p>
            <a:pPr marL="12700" marR="5080">
              <a:lnSpc>
                <a:spcPct val="90000"/>
              </a:lnSpc>
              <a:spcBef>
                <a:spcPts val="75"/>
              </a:spcBef>
            </a:pPr>
            <a:r>
              <a:rPr sz="1300" spc="100" dirty="0">
                <a:solidFill>
                  <a:srgbClr val="FFFFFF"/>
                </a:solidFill>
                <a:latin typeface="Verdana" panose="020B0604030504040204"/>
                <a:cs typeface="Verdana" panose="020B0604030504040204"/>
              </a:rPr>
              <a:t>σ</a:t>
            </a:r>
            <a:r>
              <a:rPr sz="1300" spc="-25" dirty="0">
                <a:solidFill>
                  <a:srgbClr val="FFFFFF"/>
                </a:solidFill>
                <a:latin typeface="Verdana" panose="020B0604030504040204"/>
                <a:cs typeface="Verdana" panose="020B0604030504040204"/>
              </a:rPr>
              <a:t>χολώ</a:t>
            </a:r>
            <a:r>
              <a:rPr sz="1300" spc="-50" dirty="0">
                <a:solidFill>
                  <a:srgbClr val="FFFFFF"/>
                </a:solidFill>
                <a:latin typeface="Verdana" panose="020B0604030504040204"/>
                <a:cs typeface="Verdana" panose="020B0604030504040204"/>
              </a:rPr>
              <a:t>ν</a:t>
            </a:r>
            <a:r>
              <a:rPr sz="1300" spc="-75" dirty="0">
                <a:solidFill>
                  <a:srgbClr val="FFFFFF"/>
                </a:solidFill>
                <a:latin typeface="Verdana" panose="020B0604030504040204"/>
                <a:cs typeface="Verdana" panose="020B0604030504040204"/>
              </a:rPr>
              <a:t> </a:t>
            </a:r>
            <a:r>
              <a:rPr sz="1300" spc="-125" dirty="0">
                <a:solidFill>
                  <a:srgbClr val="FFFFFF"/>
                </a:solidFill>
                <a:latin typeface="Verdana" panose="020B0604030504040204"/>
                <a:cs typeface="Verdana" panose="020B0604030504040204"/>
              </a:rPr>
              <a:t>ψ</a:t>
            </a:r>
            <a:r>
              <a:rPr sz="1300" spc="-60" dirty="0">
                <a:solidFill>
                  <a:srgbClr val="FFFFFF"/>
                </a:solidFill>
                <a:latin typeface="Verdana" panose="020B0604030504040204"/>
                <a:cs typeface="Verdana" panose="020B0604030504040204"/>
              </a:rPr>
              <a:t>υ</a:t>
            </a:r>
            <a:r>
              <a:rPr sz="1300" spc="-45" dirty="0">
                <a:solidFill>
                  <a:srgbClr val="FFFFFF"/>
                </a:solidFill>
                <a:latin typeface="Verdana" panose="020B0604030504040204"/>
                <a:cs typeface="Verdana" panose="020B0604030504040204"/>
              </a:rPr>
              <a:t>χοθ</a:t>
            </a:r>
            <a:r>
              <a:rPr sz="1300" spc="-35" dirty="0">
                <a:solidFill>
                  <a:srgbClr val="FFFFFF"/>
                </a:solidFill>
                <a:latin typeface="Verdana" panose="020B0604030504040204"/>
                <a:cs typeface="Verdana" panose="020B0604030504040204"/>
              </a:rPr>
              <a:t>ε</a:t>
            </a:r>
            <a:r>
              <a:rPr sz="1300" spc="45" dirty="0">
                <a:solidFill>
                  <a:srgbClr val="FFFFFF"/>
                </a:solidFill>
                <a:latin typeface="Verdana" panose="020B0604030504040204"/>
                <a:cs typeface="Verdana" panose="020B0604030504040204"/>
              </a:rPr>
              <a:t>ρ</a:t>
            </a:r>
            <a:r>
              <a:rPr sz="1300" spc="50" dirty="0">
                <a:solidFill>
                  <a:srgbClr val="FFFFFF"/>
                </a:solidFill>
                <a:latin typeface="Verdana" panose="020B0604030504040204"/>
                <a:cs typeface="Verdana" panose="020B0604030504040204"/>
              </a:rPr>
              <a:t>απ</a:t>
            </a:r>
            <a:r>
              <a:rPr sz="1300" spc="-140" dirty="0">
                <a:solidFill>
                  <a:srgbClr val="FFFFFF"/>
                </a:solidFill>
                <a:latin typeface="Verdana" panose="020B0604030504040204"/>
                <a:cs typeface="Verdana" panose="020B0604030504040204"/>
              </a:rPr>
              <a:t>ε</a:t>
            </a:r>
            <a:r>
              <a:rPr sz="1300" spc="-70" dirty="0">
                <a:solidFill>
                  <a:srgbClr val="FFFFFF"/>
                </a:solidFill>
                <a:latin typeface="Verdana" panose="020B0604030504040204"/>
                <a:cs typeface="Verdana" panose="020B0604030504040204"/>
              </a:rPr>
              <a:t>ί</a:t>
            </a:r>
            <a:r>
              <a:rPr sz="1300" spc="85" dirty="0">
                <a:solidFill>
                  <a:srgbClr val="FFFFFF"/>
                </a:solidFill>
                <a:latin typeface="Verdana" panose="020B0604030504040204"/>
                <a:cs typeface="Verdana" panose="020B0604030504040204"/>
              </a:rPr>
              <a:t>α</a:t>
            </a:r>
            <a:r>
              <a:rPr sz="1300" spc="75" dirty="0">
                <a:solidFill>
                  <a:srgbClr val="FFFFFF"/>
                </a:solidFill>
                <a:latin typeface="Verdana" panose="020B0604030504040204"/>
                <a:cs typeface="Verdana" panose="020B0604030504040204"/>
              </a:rPr>
              <a:t>ς</a:t>
            </a:r>
            <a:r>
              <a:rPr sz="1300" spc="-70" dirty="0">
                <a:solidFill>
                  <a:srgbClr val="FFFFFF"/>
                </a:solidFill>
                <a:latin typeface="Verdana" panose="020B0604030504040204"/>
                <a:cs typeface="Verdana" panose="020B0604030504040204"/>
              </a:rPr>
              <a:t> </a:t>
            </a:r>
            <a:r>
              <a:rPr sz="1300" spc="-80" dirty="0">
                <a:solidFill>
                  <a:srgbClr val="FFFFFF"/>
                </a:solidFill>
                <a:latin typeface="Verdana" panose="020B0604030504040204"/>
                <a:cs typeface="Verdana" panose="020B0604030504040204"/>
              </a:rPr>
              <a:t>με</a:t>
            </a:r>
            <a:r>
              <a:rPr sz="1300" spc="-100" dirty="0">
                <a:solidFill>
                  <a:srgbClr val="FFFFFF"/>
                </a:solidFill>
                <a:latin typeface="Verdana" panose="020B0604030504040204"/>
                <a:cs typeface="Verdana" panose="020B0604030504040204"/>
              </a:rPr>
              <a:t> </a:t>
            </a:r>
            <a:r>
              <a:rPr sz="1300" spc="-5" dirty="0">
                <a:solidFill>
                  <a:srgbClr val="FFFFFF"/>
                </a:solidFill>
                <a:latin typeface="Verdana" panose="020B0604030504040204"/>
                <a:cs typeface="Verdana" panose="020B0604030504040204"/>
              </a:rPr>
              <a:t>σ</a:t>
            </a:r>
            <a:r>
              <a:rPr sz="1300" spc="-15" dirty="0">
                <a:solidFill>
                  <a:srgbClr val="FFFFFF"/>
                </a:solidFill>
                <a:latin typeface="Verdana" panose="020B0604030504040204"/>
                <a:cs typeface="Verdana" panose="020B0604030504040204"/>
              </a:rPr>
              <a:t>κ</a:t>
            </a:r>
            <a:r>
              <a:rPr sz="1300" spc="50" dirty="0">
                <a:solidFill>
                  <a:srgbClr val="FFFFFF"/>
                </a:solidFill>
                <a:latin typeface="Verdana" panose="020B0604030504040204"/>
                <a:cs typeface="Verdana" panose="020B0604030504040204"/>
              </a:rPr>
              <a:t>ο</a:t>
            </a:r>
            <a:r>
              <a:rPr sz="1300" spc="45" dirty="0">
                <a:solidFill>
                  <a:srgbClr val="FFFFFF"/>
                </a:solidFill>
                <a:latin typeface="Verdana" panose="020B0604030504040204"/>
                <a:cs typeface="Verdana" panose="020B0604030504040204"/>
              </a:rPr>
              <a:t>π</a:t>
            </a:r>
            <a:r>
              <a:rPr sz="1300" spc="60" dirty="0">
                <a:solidFill>
                  <a:srgbClr val="FFFFFF"/>
                </a:solidFill>
                <a:latin typeface="Verdana" panose="020B0604030504040204"/>
                <a:cs typeface="Verdana" panose="020B0604030504040204"/>
              </a:rPr>
              <a:t>ό</a:t>
            </a:r>
            <a:r>
              <a:rPr sz="1300" spc="-75" dirty="0">
                <a:solidFill>
                  <a:srgbClr val="FFFFFF"/>
                </a:solidFill>
                <a:latin typeface="Verdana" panose="020B0604030504040204"/>
                <a:cs typeface="Verdana" panose="020B0604030504040204"/>
              </a:rPr>
              <a:t> </a:t>
            </a:r>
            <a:r>
              <a:rPr sz="1300" spc="-135" dirty="0">
                <a:solidFill>
                  <a:srgbClr val="FFFFFF"/>
                </a:solidFill>
                <a:latin typeface="Verdana" panose="020B0604030504040204"/>
                <a:cs typeface="Verdana" panose="020B0604030504040204"/>
              </a:rPr>
              <a:t>τ</a:t>
            </a:r>
            <a:r>
              <a:rPr sz="1300" spc="-25" dirty="0">
                <a:solidFill>
                  <a:srgbClr val="FFFFFF"/>
                </a:solidFill>
                <a:latin typeface="Verdana" panose="020B0604030504040204"/>
                <a:cs typeface="Verdana" panose="020B0604030504040204"/>
              </a:rPr>
              <a:t>η  </a:t>
            </a:r>
            <a:r>
              <a:rPr sz="1300" spc="-40" dirty="0">
                <a:solidFill>
                  <a:srgbClr val="FFFFFF"/>
                </a:solidFill>
                <a:latin typeface="Verdana" panose="020B0604030504040204"/>
                <a:cs typeface="Verdana" panose="020B0604030504040204"/>
              </a:rPr>
              <a:t>β</a:t>
            </a:r>
            <a:r>
              <a:rPr sz="1300" spc="50" dirty="0">
                <a:solidFill>
                  <a:srgbClr val="FFFFFF"/>
                </a:solidFill>
                <a:latin typeface="Verdana" panose="020B0604030504040204"/>
                <a:cs typeface="Verdana" panose="020B0604030504040204"/>
              </a:rPr>
              <a:t>α</a:t>
            </a:r>
            <a:r>
              <a:rPr sz="1300" spc="60" dirty="0">
                <a:solidFill>
                  <a:srgbClr val="FFFFFF"/>
                </a:solidFill>
                <a:latin typeface="Verdana" panose="020B0604030504040204"/>
                <a:cs typeface="Verdana" panose="020B0604030504040204"/>
              </a:rPr>
              <a:t>θ</a:t>
            </a:r>
            <a:r>
              <a:rPr sz="1300" spc="-105" dirty="0">
                <a:solidFill>
                  <a:srgbClr val="FFFFFF"/>
                </a:solidFill>
                <a:latin typeface="Verdana" panose="020B0604030504040204"/>
                <a:cs typeface="Verdana" panose="020B0604030504040204"/>
              </a:rPr>
              <a:t>ύ</a:t>
            </a:r>
            <a:r>
              <a:rPr sz="1300" spc="-90" dirty="0">
                <a:solidFill>
                  <a:srgbClr val="FFFFFF"/>
                </a:solidFill>
                <a:latin typeface="Verdana" panose="020B0604030504040204"/>
                <a:cs typeface="Verdana" panose="020B0604030504040204"/>
              </a:rPr>
              <a:t>τ</a:t>
            </a:r>
            <a:r>
              <a:rPr sz="1300" spc="-35" dirty="0">
                <a:solidFill>
                  <a:srgbClr val="FFFFFF"/>
                </a:solidFill>
                <a:latin typeface="Verdana" panose="020B0604030504040204"/>
                <a:cs typeface="Verdana" panose="020B0604030504040204"/>
              </a:rPr>
              <a:t>ερη</a:t>
            </a:r>
            <a:r>
              <a:rPr sz="1300" spc="-75" dirty="0">
                <a:solidFill>
                  <a:srgbClr val="FFFFFF"/>
                </a:solidFill>
                <a:latin typeface="Verdana" panose="020B0604030504040204"/>
                <a:cs typeface="Verdana" panose="020B0604030504040204"/>
              </a:rPr>
              <a:t> </a:t>
            </a:r>
            <a:r>
              <a:rPr sz="1300" spc="-45" dirty="0">
                <a:solidFill>
                  <a:srgbClr val="FFFFFF"/>
                </a:solidFill>
                <a:latin typeface="Verdana" panose="020B0604030504040204"/>
                <a:cs typeface="Verdana" panose="020B0604030504040204"/>
              </a:rPr>
              <a:t>αυ</a:t>
            </a:r>
            <a:r>
              <a:rPr sz="1300" spc="-40" dirty="0">
                <a:solidFill>
                  <a:srgbClr val="FFFFFF"/>
                </a:solidFill>
                <a:latin typeface="Verdana" panose="020B0604030504040204"/>
                <a:cs typeface="Verdana" panose="020B0604030504040204"/>
              </a:rPr>
              <a:t>τ</a:t>
            </a:r>
            <a:r>
              <a:rPr sz="1300" spc="55" dirty="0">
                <a:solidFill>
                  <a:srgbClr val="FFFFFF"/>
                </a:solidFill>
                <a:latin typeface="Verdana" panose="020B0604030504040204"/>
                <a:cs typeface="Verdana" panose="020B0604030504040204"/>
              </a:rPr>
              <a:t>ο</a:t>
            </a:r>
            <a:r>
              <a:rPr sz="1300" spc="-160" dirty="0">
                <a:solidFill>
                  <a:srgbClr val="FFFFFF"/>
                </a:solidFill>
                <a:latin typeface="Verdana" panose="020B0604030504040204"/>
                <a:cs typeface="Verdana" panose="020B0604030504040204"/>
              </a:rPr>
              <a:t>-</a:t>
            </a:r>
            <a:r>
              <a:rPr sz="1300" spc="25" dirty="0">
                <a:solidFill>
                  <a:srgbClr val="FFFFFF"/>
                </a:solidFill>
                <a:latin typeface="Verdana" panose="020B0604030504040204"/>
                <a:cs typeface="Verdana" panose="020B0604030504040204"/>
              </a:rPr>
              <a:t>απο</a:t>
            </a:r>
            <a:r>
              <a:rPr sz="1300" spc="30" dirty="0">
                <a:solidFill>
                  <a:srgbClr val="FFFFFF"/>
                </a:solidFill>
                <a:latin typeface="Verdana" panose="020B0604030504040204"/>
                <a:cs typeface="Verdana" panose="020B0604030504040204"/>
              </a:rPr>
              <a:t>δ</a:t>
            </a:r>
            <a:r>
              <a:rPr sz="1300" spc="-45" dirty="0">
                <a:solidFill>
                  <a:srgbClr val="FFFFFF"/>
                </a:solidFill>
                <a:latin typeface="Verdana" panose="020B0604030504040204"/>
                <a:cs typeface="Verdana" panose="020B0604030504040204"/>
              </a:rPr>
              <a:t>οχ</a:t>
            </a:r>
            <a:r>
              <a:rPr sz="1300" spc="-35" dirty="0">
                <a:solidFill>
                  <a:srgbClr val="FFFFFF"/>
                </a:solidFill>
                <a:latin typeface="Verdana" panose="020B0604030504040204"/>
                <a:cs typeface="Verdana" panose="020B0604030504040204"/>
              </a:rPr>
              <a:t>ή</a:t>
            </a:r>
            <a:r>
              <a:rPr sz="1300" spc="-75" dirty="0">
                <a:solidFill>
                  <a:srgbClr val="FFFFFF"/>
                </a:solidFill>
                <a:latin typeface="Verdana" panose="020B0604030504040204"/>
                <a:cs typeface="Verdana" panose="020B0604030504040204"/>
              </a:rPr>
              <a:t> </a:t>
            </a:r>
            <a:r>
              <a:rPr sz="1300" spc="-50" dirty="0">
                <a:solidFill>
                  <a:srgbClr val="FFFFFF"/>
                </a:solidFill>
                <a:latin typeface="Verdana" panose="020B0604030504040204"/>
                <a:cs typeface="Verdana" panose="020B0604030504040204"/>
              </a:rPr>
              <a:t>και</a:t>
            </a:r>
            <a:r>
              <a:rPr sz="1300" spc="-95" dirty="0">
                <a:solidFill>
                  <a:srgbClr val="FFFFFF"/>
                </a:solidFill>
                <a:latin typeface="Verdana" panose="020B0604030504040204"/>
                <a:cs typeface="Verdana" panose="020B0604030504040204"/>
              </a:rPr>
              <a:t> </a:t>
            </a:r>
            <a:r>
              <a:rPr sz="1300" spc="40" dirty="0">
                <a:solidFill>
                  <a:srgbClr val="FFFFFF"/>
                </a:solidFill>
                <a:latin typeface="Verdana" panose="020B0604030504040204"/>
                <a:cs typeface="Verdana" panose="020B0604030504040204"/>
              </a:rPr>
              <a:t>π</a:t>
            </a:r>
            <a:r>
              <a:rPr sz="1300" spc="35" dirty="0">
                <a:solidFill>
                  <a:srgbClr val="FFFFFF"/>
                </a:solidFill>
                <a:latin typeface="Verdana" panose="020B0604030504040204"/>
                <a:cs typeface="Verdana" panose="020B0604030504040204"/>
              </a:rPr>
              <a:t>ρ</a:t>
            </a:r>
            <a:r>
              <a:rPr sz="1300" dirty="0">
                <a:solidFill>
                  <a:srgbClr val="FFFFFF"/>
                </a:solidFill>
                <a:latin typeface="Verdana" panose="020B0604030504040204"/>
                <a:cs typeface="Verdana" panose="020B0604030504040204"/>
              </a:rPr>
              <a:t>οσωπική  </a:t>
            </a:r>
            <a:r>
              <a:rPr sz="1300" spc="5" dirty="0">
                <a:solidFill>
                  <a:srgbClr val="FFFFFF"/>
                </a:solidFill>
                <a:latin typeface="Verdana" panose="020B0604030504040204"/>
                <a:cs typeface="Verdana" panose="020B0604030504040204"/>
              </a:rPr>
              <a:t>α</a:t>
            </a:r>
            <a:r>
              <a:rPr sz="1300" dirty="0">
                <a:solidFill>
                  <a:srgbClr val="FFFFFF"/>
                </a:solidFill>
                <a:latin typeface="Verdana" panose="020B0604030504040204"/>
                <a:cs typeface="Verdana" panose="020B0604030504040204"/>
              </a:rPr>
              <a:t>ν</a:t>
            </a:r>
            <a:r>
              <a:rPr sz="1300" spc="-10" dirty="0">
                <a:solidFill>
                  <a:srgbClr val="FFFFFF"/>
                </a:solidFill>
                <a:latin typeface="Verdana" panose="020B0604030504040204"/>
                <a:cs typeface="Verdana" panose="020B0604030504040204"/>
              </a:rPr>
              <a:t>άπ</a:t>
            </a:r>
            <a:r>
              <a:rPr sz="1300" spc="-15" dirty="0">
                <a:solidFill>
                  <a:srgbClr val="FFFFFF"/>
                </a:solidFill>
                <a:latin typeface="Verdana" panose="020B0604030504040204"/>
                <a:cs typeface="Verdana" panose="020B0604030504040204"/>
              </a:rPr>
              <a:t>τ</a:t>
            </a:r>
            <a:r>
              <a:rPr sz="1300" spc="-65" dirty="0">
                <a:solidFill>
                  <a:srgbClr val="FFFFFF"/>
                </a:solidFill>
                <a:latin typeface="Verdana" panose="020B0604030504040204"/>
                <a:cs typeface="Verdana" panose="020B0604030504040204"/>
              </a:rPr>
              <a:t>υ</a:t>
            </a:r>
            <a:r>
              <a:rPr sz="1300" spc="-55" dirty="0">
                <a:solidFill>
                  <a:srgbClr val="FFFFFF"/>
                </a:solidFill>
                <a:latin typeface="Verdana" panose="020B0604030504040204"/>
                <a:cs typeface="Verdana" panose="020B0604030504040204"/>
              </a:rPr>
              <a:t>ξ</a:t>
            </a:r>
            <a:r>
              <a:rPr sz="1300" spc="-35" dirty="0">
                <a:solidFill>
                  <a:srgbClr val="FFFFFF"/>
                </a:solidFill>
                <a:latin typeface="Verdana" panose="020B0604030504040204"/>
                <a:cs typeface="Verdana" panose="020B0604030504040204"/>
              </a:rPr>
              <a:t>η</a:t>
            </a:r>
            <a:r>
              <a:rPr sz="1300" spc="-65" dirty="0">
                <a:solidFill>
                  <a:srgbClr val="FFFFFF"/>
                </a:solidFill>
                <a:latin typeface="Verdana" panose="020B0604030504040204"/>
                <a:cs typeface="Verdana" panose="020B0604030504040204"/>
              </a:rPr>
              <a:t> </a:t>
            </a:r>
            <a:r>
              <a:rPr sz="1300" spc="-130" dirty="0">
                <a:solidFill>
                  <a:srgbClr val="FFFFFF"/>
                </a:solidFill>
                <a:latin typeface="Verdana" panose="020B0604030504040204"/>
                <a:cs typeface="Verdana" panose="020B0604030504040204"/>
              </a:rPr>
              <a:t>τ</a:t>
            </a:r>
            <a:r>
              <a:rPr sz="1300" spc="5" dirty="0">
                <a:solidFill>
                  <a:srgbClr val="FFFFFF"/>
                </a:solidFill>
                <a:latin typeface="Verdana" panose="020B0604030504040204"/>
                <a:cs typeface="Verdana" panose="020B0604030504040204"/>
              </a:rPr>
              <a:t>ου</a:t>
            </a:r>
            <a:r>
              <a:rPr sz="1300" spc="-75" dirty="0">
                <a:solidFill>
                  <a:srgbClr val="FFFFFF"/>
                </a:solidFill>
                <a:latin typeface="Verdana" panose="020B0604030504040204"/>
                <a:cs typeface="Verdana" panose="020B0604030504040204"/>
              </a:rPr>
              <a:t> </a:t>
            </a:r>
            <a:r>
              <a:rPr sz="1300" dirty="0">
                <a:solidFill>
                  <a:srgbClr val="FFFFFF"/>
                </a:solidFill>
                <a:latin typeface="Verdana" panose="020B0604030504040204"/>
                <a:cs typeface="Verdana" panose="020B0604030504040204"/>
              </a:rPr>
              <a:t>ατόμ</a:t>
            </a:r>
            <a:r>
              <a:rPr sz="1300" spc="5" dirty="0">
                <a:solidFill>
                  <a:srgbClr val="FFFFFF"/>
                </a:solidFill>
                <a:latin typeface="Verdana" panose="020B0604030504040204"/>
                <a:cs typeface="Verdana" panose="020B0604030504040204"/>
              </a:rPr>
              <a:t>ο</a:t>
            </a:r>
            <a:r>
              <a:rPr sz="1300" spc="-50" dirty="0">
                <a:solidFill>
                  <a:srgbClr val="FFFFFF"/>
                </a:solidFill>
                <a:latin typeface="Verdana" panose="020B0604030504040204"/>
                <a:cs typeface="Verdana" panose="020B0604030504040204"/>
              </a:rPr>
              <a:t>υ</a:t>
            </a:r>
            <a:endParaRPr sz="1300">
              <a:latin typeface="Verdana" panose="020B0604030504040204"/>
              <a:cs typeface="Verdana" panose="020B0604030504040204"/>
            </a:endParaRPr>
          </a:p>
          <a:p>
            <a:pPr>
              <a:lnSpc>
                <a:spcPct val="100000"/>
              </a:lnSpc>
            </a:pPr>
            <a:endParaRPr sz="1600">
              <a:latin typeface="Verdana" panose="020B0604030504040204"/>
              <a:cs typeface="Verdana" panose="020B0604030504040204"/>
            </a:endParaRPr>
          </a:p>
          <a:p>
            <a:pPr marL="879475">
              <a:lnSpc>
                <a:spcPct val="100000"/>
              </a:lnSpc>
              <a:spcBef>
                <a:spcPts val="1310"/>
              </a:spcBef>
            </a:pPr>
            <a:r>
              <a:rPr sz="1300" i="1" spc="-45" dirty="0">
                <a:solidFill>
                  <a:srgbClr val="FFFFFF"/>
                </a:solidFill>
                <a:latin typeface="Verdana" panose="020B0604030504040204"/>
                <a:cs typeface="Verdana" panose="020B0604030504040204"/>
              </a:rPr>
              <a:t>Εν</a:t>
            </a:r>
            <a:r>
              <a:rPr sz="1300" i="1" spc="-50" dirty="0">
                <a:solidFill>
                  <a:srgbClr val="FFFFFF"/>
                </a:solidFill>
                <a:latin typeface="Verdana" panose="020B0604030504040204"/>
                <a:cs typeface="Verdana" panose="020B0604030504040204"/>
              </a:rPr>
              <a:t>ώ</a:t>
            </a:r>
            <a:r>
              <a:rPr sz="1300" i="1" spc="-80" dirty="0">
                <a:solidFill>
                  <a:srgbClr val="FFFFFF"/>
                </a:solidFill>
                <a:latin typeface="Verdana" panose="020B0604030504040204"/>
                <a:cs typeface="Verdana" panose="020B0604030504040204"/>
              </a:rPr>
              <a:t> </a:t>
            </a:r>
            <a:r>
              <a:rPr sz="1300" i="1" spc="-130" dirty="0">
                <a:solidFill>
                  <a:srgbClr val="FFFFFF"/>
                </a:solidFill>
                <a:latin typeface="Verdana" panose="020B0604030504040204"/>
                <a:cs typeface="Verdana" panose="020B0604030504040204"/>
              </a:rPr>
              <a:t>τ</a:t>
            </a:r>
            <a:r>
              <a:rPr sz="1300" i="1" spc="-40" dirty="0">
                <a:solidFill>
                  <a:srgbClr val="FFFFFF"/>
                </a:solidFill>
                <a:latin typeface="Verdana" panose="020B0604030504040204"/>
                <a:cs typeface="Verdana" panose="020B0604030504040204"/>
              </a:rPr>
              <a:t>αυτ</a:t>
            </a:r>
            <a:r>
              <a:rPr sz="1300" i="1" spc="-45" dirty="0">
                <a:solidFill>
                  <a:srgbClr val="FFFFFF"/>
                </a:solidFill>
                <a:latin typeface="Verdana" panose="020B0604030504040204"/>
                <a:cs typeface="Verdana" panose="020B0604030504040204"/>
              </a:rPr>
              <a:t>όχ</a:t>
            </a:r>
            <a:r>
              <a:rPr sz="1300" i="1" spc="50" dirty="0">
                <a:solidFill>
                  <a:srgbClr val="FFFFFF"/>
                </a:solidFill>
                <a:latin typeface="Verdana" panose="020B0604030504040204"/>
                <a:cs typeface="Verdana" panose="020B0604030504040204"/>
              </a:rPr>
              <a:t>ρ</a:t>
            </a:r>
            <a:r>
              <a:rPr sz="1300" i="1" dirty="0">
                <a:solidFill>
                  <a:srgbClr val="FFFFFF"/>
                </a:solidFill>
                <a:latin typeface="Verdana" panose="020B0604030504040204"/>
                <a:cs typeface="Verdana" panose="020B0604030504040204"/>
              </a:rPr>
              <a:t>ον</a:t>
            </a:r>
            <a:r>
              <a:rPr sz="1300" i="1" spc="145" dirty="0">
                <a:solidFill>
                  <a:srgbClr val="FFFFFF"/>
                </a:solidFill>
                <a:latin typeface="Verdana" panose="020B0604030504040204"/>
                <a:cs typeface="Verdana" panose="020B0604030504040204"/>
              </a:rPr>
              <a:t>α…</a:t>
            </a:r>
            <a:endParaRPr sz="1300">
              <a:latin typeface="Verdana" panose="020B0604030504040204"/>
              <a:cs typeface="Verdana" panose="020B0604030504040204"/>
            </a:endParaRPr>
          </a:p>
          <a:p>
            <a:pPr>
              <a:lnSpc>
                <a:spcPct val="100000"/>
              </a:lnSpc>
            </a:pPr>
            <a:endParaRPr sz="1600">
              <a:latin typeface="Verdana" panose="020B0604030504040204"/>
              <a:cs typeface="Verdana" panose="020B0604030504040204"/>
            </a:endParaRPr>
          </a:p>
          <a:p>
            <a:pPr marL="12700">
              <a:lnSpc>
                <a:spcPts val="1480"/>
              </a:lnSpc>
              <a:spcBef>
                <a:spcPts val="1295"/>
              </a:spcBef>
            </a:pPr>
            <a:r>
              <a:rPr sz="1300" spc="-165" dirty="0">
                <a:solidFill>
                  <a:srgbClr val="FFFFFF"/>
                </a:solidFill>
                <a:latin typeface="Verdana" panose="020B0604030504040204"/>
                <a:cs typeface="Verdana" panose="020B0604030504040204"/>
              </a:rPr>
              <a:t>Ε</a:t>
            </a:r>
            <a:r>
              <a:rPr sz="1300" spc="-65" dirty="0">
                <a:solidFill>
                  <a:srgbClr val="FFFFFF"/>
                </a:solidFill>
                <a:latin typeface="Verdana" panose="020B0604030504040204"/>
                <a:cs typeface="Verdana" panose="020B0604030504040204"/>
              </a:rPr>
              <a:t>ί</a:t>
            </a:r>
            <a:r>
              <a:rPr sz="1300" spc="-70" dirty="0">
                <a:solidFill>
                  <a:srgbClr val="FFFFFF"/>
                </a:solidFill>
                <a:latin typeface="Verdana" panose="020B0604030504040204"/>
                <a:cs typeface="Verdana" panose="020B0604030504040204"/>
              </a:rPr>
              <a:t>ν</a:t>
            </a:r>
            <a:r>
              <a:rPr sz="1300" spc="-25" dirty="0">
                <a:solidFill>
                  <a:srgbClr val="FFFFFF"/>
                </a:solidFill>
                <a:latin typeface="Verdana" panose="020B0604030504040204"/>
                <a:cs typeface="Verdana" panose="020B0604030504040204"/>
              </a:rPr>
              <a:t>α</a:t>
            </a:r>
            <a:r>
              <a:rPr sz="1300" spc="-10" dirty="0">
                <a:solidFill>
                  <a:srgbClr val="FFFFFF"/>
                </a:solidFill>
                <a:latin typeface="Verdana" panose="020B0604030504040204"/>
                <a:cs typeface="Verdana" panose="020B0604030504040204"/>
              </a:rPr>
              <a:t>ι</a:t>
            </a:r>
            <a:r>
              <a:rPr sz="1300" spc="-70"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η</a:t>
            </a:r>
            <a:r>
              <a:rPr sz="1300" spc="-110"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π</a:t>
            </a:r>
            <a:r>
              <a:rPr sz="1300" spc="50" dirty="0">
                <a:solidFill>
                  <a:srgbClr val="FFFFFF"/>
                </a:solidFill>
                <a:latin typeface="Verdana" panose="020B0604030504040204"/>
                <a:cs typeface="Verdana" panose="020B0604030504040204"/>
              </a:rPr>
              <a:t>ρ</a:t>
            </a:r>
            <a:r>
              <a:rPr sz="1300" spc="65" dirty="0">
                <a:solidFill>
                  <a:srgbClr val="FFFFFF"/>
                </a:solidFill>
                <a:latin typeface="Verdana" panose="020B0604030504040204"/>
                <a:cs typeface="Verdana" panose="020B0604030504040204"/>
              </a:rPr>
              <a:t>οσ</a:t>
            </a:r>
            <a:r>
              <a:rPr sz="1300" spc="60" dirty="0">
                <a:solidFill>
                  <a:srgbClr val="FFFFFF"/>
                </a:solidFill>
                <a:latin typeface="Verdana" panose="020B0604030504040204"/>
                <a:cs typeface="Verdana" panose="020B0604030504040204"/>
              </a:rPr>
              <a:t>π</a:t>
            </a:r>
            <a:r>
              <a:rPr sz="1300" spc="50" dirty="0">
                <a:solidFill>
                  <a:srgbClr val="FFFFFF"/>
                </a:solidFill>
                <a:latin typeface="Verdana" panose="020B0604030504040204"/>
                <a:cs typeface="Verdana" panose="020B0604030504040204"/>
              </a:rPr>
              <a:t>ά</a:t>
            </a:r>
            <a:r>
              <a:rPr sz="1300" spc="60" dirty="0">
                <a:solidFill>
                  <a:srgbClr val="FFFFFF"/>
                </a:solidFill>
                <a:latin typeface="Verdana" panose="020B0604030504040204"/>
                <a:cs typeface="Verdana" panose="020B0604030504040204"/>
              </a:rPr>
              <a:t>θ</a:t>
            </a:r>
            <a:r>
              <a:rPr sz="1300" spc="-145" dirty="0">
                <a:solidFill>
                  <a:srgbClr val="FFFFFF"/>
                </a:solidFill>
                <a:latin typeface="Verdana" panose="020B0604030504040204"/>
                <a:cs typeface="Verdana" panose="020B0604030504040204"/>
              </a:rPr>
              <a:t>ε</a:t>
            </a:r>
            <a:r>
              <a:rPr sz="1300" spc="-75" dirty="0">
                <a:solidFill>
                  <a:srgbClr val="FFFFFF"/>
                </a:solidFill>
                <a:latin typeface="Verdana" panose="020B0604030504040204"/>
                <a:cs typeface="Verdana" panose="020B0604030504040204"/>
              </a:rPr>
              <a:t>ι</a:t>
            </a:r>
            <a:r>
              <a:rPr sz="1300" spc="75" dirty="0">
                <a:solidFill>
                  <a:srgbClr val="FFFFFF"/>
                </a:solidFill>
                <a:latin typeface="Verdana" panose="020B0604030504040204"/>
                <a:cs typeface="Verdana" panose="020B0604030504040204"/>
              </a:rPr>
              <a:t>α</a:t>
            </a:r>
            <a:r>
              <a:rPr sz="1300" spc="-50"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κάθε</a:t>
            </a:r>
            <a:endParaRPr sz="1300">
              <a:latin typeface="Verdana" panose="020B0604030504040204"/>
              <a:cs typeface="Verdana" panose="020B0604030504040204"/>
            </a:endParaRPr>
          </a:p>
          <a:p>
            <a:pPr marL="12700" marR="190500">
              <a:lnSpc>
                <a:spcPts val="1400"/>
              </a:lnSpc>
              <a:spcBef>
                <a:spcPts val="105"/>
              </a:spcBef>
            </a:pPr>
            <a:r>
              <a:rPr sz="1300" spc="-40" dirty="0">
                <a:solidFill>
                  <a:srgbClr val="FFFFFF"/>
                </a:solidFill>
                <a:latin typeface="Verdana" panose="020B0604030504040204"/>
                <a:cs typeface="Verdana" panose="020B0604030504040204"/>
              </a:rPr>
              <a:t>ψυχοθεραπευτή</a:t>
            </a:r>
            <a:r>
              <a:rPr sz="1300" spc="-60" dirty="0">
                <a:solidFill>
                  <a:srgbClr val="FFFFFF"/>
                </a:solidFill>
                <a:latin typeface="Verdana" panose="020B0604030504040204"/>
                <a:cs typeface="Verdana" panose="020B0604030504040204"/>
              </a:rPr>
              <a:t> </a:t>
            </a:r>
            <a:r>
              <a:rPr sz="1300" dirty="0">
                <a:solidFill>
                  <a:srgbClr val="FFFFFF"/>
                </a:solidFill>
                <a:latin typeface="Verdana" panose="020B0604030504040204"/>
                <a:cs typeface="Verdana" panose="020B0604030504040204"/>
              </a:rPr>
              <a:t>να</a:t>
            </a:r>
            <a:r>
              <a:rPr sz="1300" spc="-85" dirty="0">
                <a:solidFill>
                  <a:srgbClr val="FFFFFF"/>
                </a:solidFill>
                <a:latin typeface="Verdana" panose="020B0604030504040204"/>
                <a:cs typeface="Verdana" panose="020B0604030504040204"/>
              </a:rPr>
              <a:t> </a:t>
            </a:r>
            <a:r>
              <a:rPr sz="1300" spc="-30" dirty="0">
                <a:solidFill>
                  <a:srgbClr val="FFFFFF"/>
                </a:solidFill>
                <a:latin typeface="Verdana" panose="020B0604030504040204"/>
                <a:cs typeface="Verdana" panose="020B0604030504040204"/>
              </a:rPr>
              <a:t>ανταποκριθεί</a:t>
            </a:r>
            <a:r>
              <a:rPr sz="1300" spc="-65" dirty="0">
                <a:solidFill>
                  <a:srgbClr val="FFFFFF"/>
                </a:solidFill>
                <a:latin typeface="Verdana" panose="020B0604030504040204"/>
                <a:cs typeface="Verdana" panose="020B0604030504040204"/>
              </a:rPr>
              <a:t> </a:t>
            </a:r>
            <a:r>
              <a:rPr sz="1300" spc="-30" dirty="0">
                <a:solidFill>
                  <a:srgbClr val="FFFFFF"/>
                </a:solidFill>
                <a:latin typeface="Verdana" panose="020B0604030504040204"/>
                <a:cs typeface="Verdana" panose="020B0604030504040204"/>
              </a:rPr>
              <a:t>στην </a:t>
            </a:r>
            <a:r>
              <a:rPr sz="1300" spc="-445"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ατομ</a:t>
            </a:r>
            <a:r>
              <a:rPr sz="1300" spc="-10" dirty="0">
                <a:solidFill>
                  <a:srgbClr val="FFFFFF"/>
                </a:solidFill>
                <a:latin typeface="Verdana" panose="020B0604030504040204"/>
                <a:cs typeface="Verdana" panose="020B0604030504040204"/>
              </a:rPr>
              <a:t>ι</a:t>
            </a:r>
            <a:r>
              <a:rPr sz="1300" spc="-65" dirty="0">
                <a:solidFill>
                  <a:srgbClr val="FFFFFF"/>
                </a:solidFill>
                <a:latin typeface="Verdana" panose="020B0604030504040204"/>
                <a:cs typeface="Verdana" panose="020B0604030504040204"/>
              </a:rPr>
              <a:t>κό</a:t>
            </a:r>
            <a:r>
              <a:rPr sz="1300" spc="-60" dirty="0">
                <a:solidFill>
                  <a:srgbClr val="FFFFFF"/>
                </a:solidFill>
                <a:latin typeface="Verdana" panose="020B0604030504040204"/>
                <a:cs typeface="Verdana" panose="020B0604030504040204"/>
              </a:rPr>
              <a:t>τ</a:t>
            </a:r>
            <a:r>
              <a:rPr sz="1300" spc="-30" dirty="0">
                <a:solidFill>
                  <a:srgbClr val="FFFFFF"/>
                </a:solidFill>
                <a:latin typeface="Verdana" panose="020B0604030504040204"/>
                <a:cs typeface="Verdana" panose="020B0604030504040204"/>
              </a:rPr>
              <a:t>ητα</a:t>
            </a:r>
            <a:r>
              <a:rPr sz="1300" spc="-90" dirty="0">
                <a:solidFill>
                  <a:srgbClr val="FFFFFF"/>
                </a:solidFill>
                <a:latin typeface="Verdana" panose="020B0604030504040204"/>
                <a:cs typeface="Verdana" panose="020B0604030504040204"/>
              </a:rPr>
              <a:t> </a:t>
            </a:r>
            <a:r>
              <a:rPr sz="1300" spc="-130" dirty="0">
                <a:solidFill>
                  <a:srgbClr val="FFFFFF"/>
                </a:solidFill>
                <a:latin typeface="Verdana" panose="020B0604030504040204"/>
                <a:cs typeface="Verdana" panose="020B0604030504040204"/>
              </a:rPr>
              <a:t>τ</a:t>
            </a:r>
            <a:r>
              <a:rPr sz="1300" spc="5" dirty="0">
                <a:solidFill>
                  <a:srgbClr val="FFFFFF"/>
                </a:solidFill>
                <a:latin typeface="Verdana" panose="020B0604030504040204"/>
                <a:cs typeface="Verdana" panose="020B0604030504040204"/>
              </a:rPr>
              <a:t>ου</a:t>
            </a:r>
            <a:r>
              <a:rPr sz="1300" spc="-75"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καθ</a:t>
            </a:r>
            <a:r>
              <a:rPr sz="1300" spc="-25" dirty="0">
                <a:solidFill>
                  <a:srgbClr val="FFFFFF"/>
                </a:solidFill>
                <a:latin typeface="Verdana" panose="020B0604030504040204"/>
                <a:cs typeface="Verdana" panose="020B0604030504040204"/>
              </a:rPr>
              <a:t>ε</a:t>
            </a:r>
            <a:r>
              <a:rPr sz="1300" spc="-70" dirty="0">
                <a:solidFill>
                  <a:srgbClr val="FFFFFF"/>
                </a:solidFill>
                <a:latin typeface="Verdana" panose="020B0604030504040204"/>
                <a:cs typeface="Verdana" panose="020B0604030504040204"/>
              </a:rPr>
              <a:t>ν</a:t>
            </a:r>
            <a:r>
              <a:rPr sz="1300" spc="70" dirty="0">
                <a:solidFill>
                  <a:srgbClr val="FFFFFF"/>
                </a:solidFill>
                <a:latin typeface="Verdana" panose="020B0604030504040204"/>
                <a:cs typeface="Verdana" panose="020B0604030504040204"/>
              </a:rPr>
              <a:t>ός</a:t>
            </a:r>
            <a:endParaRPr sz="1300">
              <a:latin typeface="Verdana" panose="020B0604030504040204"/>
              <a:cs typeface="Verdana" panose="020B0604030504040204"/>
            </a:endParaRPr>
          </a:p>
          <a:p>
            <a:pPr marL="12700" marR="407670">
              <a:lnSpc>
                <a:spcPts val="1400"/>
              </a:lnSpc>
              <a:spcBef>
                <a:spcPts val="5"/>
              </a:spcBef>
            </a:pPr>
            <a:r>
              <a:rPr sz="1300" spc="-45" dirty="0">
                <a:solidFill>
                  <a:srgbClr val="FFFFFF"/>
                </a:solidFill>
                <a:latin typeface="Verdana" panose="020B0604030504040204"/>
                <a:cs typeface="Verdana" panose="020B0604030504040204"/>
              </a:rPr>
              <a:t>δη</a:t>
            </a:r>
            <a:r>
              <a:rPr sz="1300" spc="-100" dirty="0">
                <a:solidFill>
                  <a:srgbClr val="FFFFFF"/>
                </a:solidFill>
                <a:latin typeface="Verdana" panose="020B0604030504040204"/>
                <a:cs typeface="Verdana" panose="020B0604030504040204"/>
              </a:rPr>
              <a:t>μ</a:t>
            </a:r>
            <a:r>
              <a:rPr sz="1300" spc="-40" dirty="0">
                <a:solidFill>
                  <a:srgbClr val="FFFFFF"/>
                </a:solidFill>
                <a:latin typeface="Verdana" panose="020B0604030504040204"/>
                <a:cs typeface="Verdana" panose="020B0604030504040204"/>
              </a:rPr>
              <a:t>ι</a:t>
            </a:r>
            <a:r>
              <a:rPr sz="1300" spc="20" dirty="0">
                <a:solidFill>
                  <a:srgbClr val="FFFFFF"/>
                </a:solidFill>
                <a:latin typeface="Verdana" panose="020B0604030504040204"/>
                <a:cs typeface="Verdana" panose="020B0604030504040204"/>
              </a:rPr>
              <a:t>ου</a:t>
            </a:r>
            <a:r>
              <a:rPr sz="1300" spc="15" dirty="0">
                <a:solidFill>
                  <a:srgbClr val="FFFFFF"/>
                </a:solidFill>
                <a:latin typeface="Verdana" panose="020B0604030504040204"/>
                <a:cs typeface="Verdana" panose="020B0604030504040204"/>
              </a:rPr>
              <a:t>ρ</a:t>
            </a:r>
            <a:r>
              <a:rPr sz="1300" spc="-5" dirty="0">
                <a:solidFill>
                  <a:srgbClr val="FFFFFF"/>
                </a:solidFill>
                <a:latin typeface="Verdana" panose="020B0604030504040204"/>
                <a:cs typeface="Verdana" panose="020B0604030504040204"/>
              </a:rPr>
              <a:t>γ</a:t>
            </a:r>
            <a:r>
              <a:rPr sz="1300" spc="5" dirty="0">
                <a:solidFill>
                  <a:srgbClr val="FFFFFF"/>
                </a:solidFill>
                <a:latin typeface="Verdana" panose="020B0604030504040204"/>
                <a:cs typeface="Verdana" panose="020B0604030504040204"/>
              </a:rPr>
              <a:t>ώ</a:t>
            </a:r>
            <a:r>
              <a:rPr sz="1300" spc="-70" dirty="0">
                <a:solidFill>
                  <a:srgbClr val="FFFFFF"/>
                </a:solidFill>
                <a:latin typeface="Verdana" panose="020B0604030504040204"/>
                <a:cs typeface="Verdana" panose="020B0604030504040204"/>
              </a:rPr>
              <a:t>ν</a:t>
            </a:r>
            <a:r>
              <a:rPr sz="1300" spc="-130" dirty="0">
                <a:solidFill>
                  <a:srgbClr val="FFFFFF"/>
                </a:solidFill>
                <a:latin typeface="Verdana" panose="020B0604030504040204"/>
                <a:cs typeface="Verdana" panose="020B0604030504040204"/>
              </a:rPr>
              <a:t>τ</a:t>
            </a:r>
            <a:r>
              <a:rPr sz="1300" spc="85" dirty="0">
                <a:solidFill>
                  <a:srgbClr val="FFFFFF"/>
                </a:solidFill>
                <a:latin typeface="Verdana" panose="020B0604030504040204"/>
                <a:cs typeface="Verdana" panose="020B0604030504040204"/>
              </a:rPr>
              <a:t>α</a:t>
            </a:r>
            <a:r>
              <a:rPr sz="1300" spc="70" dirty="0">
                <a:solidFill>
                  <a:srgbClr val="FFFFFF"/>
                </a:solidFill>
                <a:latin typeface="Verdana" panose="020B0604030504040204"/>
                <a:cs typeface="Verdana" panose="020B0604030504040204"/>
              </a:rPr>
              <a:t>ς</a:t>
            </a:r>
            <a:r>
              <a:rPr sz="1300" spc="-70" dirty="0">
                <a:solidFill>
                  <a:srgbClr val="FFFFFF"/>
                </a:solidFill>
                <a:latin typeface="Verdana" panose="020B0604030504040204"/>
                <a:cs typeface="Verdana" panose="020B0604030504040204"/>
              </a:rPr>
              <a:t> </a:t>
            </a:r>
            <a:r>
              <a:rPr sz="1300" spc="-80" dirty="0">
                <a:solidFill>
                  <a:srgbClr val="FFFFFF"/>
                </a:solidFill>
                <a:latin typeface="Verdana" panose="020B0604030504040204"/>
                <a:cs typeface="Verdana" panose="020B0604030504040204"/>
              </a:rPr>
              <a:t>έ</a:t>
            </a:r>
            <a:r>
              <a:rPr sz="1300" spc="-105" dirty="0">
                <a:solidFill>
                  <a:srgbClr val="FFFFFF"/>
                </a:solidFill>
                <a:latin typeface="Verdana" panose="020B0604030504040204"/>
                <a:cs typeface="Verdana" panose="020B0604030504040204"/>
              </a:rPr>
              <a:t>ν</a:t>
            </a:r>
            <a:r>
              <a:rPr sz="1300" spc="75" dirty="0">
                <a:solidFill>
                  <a:srgbClr val="FFFFFF"/>
                </a:solidFill>
                <a:latin typeface="Verdana" panose="020B0604030504040204"/>
                <a:cs typeface="Verdana" panose="020B0604030504040204"/>
              </a:rPr>
              <a:t>α</a:t>
            </a:r>
            <a:r>
              <a:rPr sz="1300" spc="-85"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εξα</a:t>
            </a:r>
            <a:r>
              <a:rPr sz="1300" spc="-130" dirty="0">
                <a:solidFill>
                  <a:srgbClr val="FFFFFF"/>
                </a:solidFill>
                <a:latin typeface="Verdana" panose="020B0604030504040204"/>
                <a:cs typeface="Verdana" panose="020B0604030504040204"/>
              </a:rPr>
              <a:t>τ</a:t>
            </a:r>
            <a:r>
              <a:rPr sz="1300" spc="5" dirty="0">
                <a:solidFill>
                  <a:srgbClr val="FFFFFF"/>
                </a:solidFill>
                <a:latin typeface="Verdana" panose="020B0604030504040204"/>
                <a:cs typeface="Verdana" panose="020B0604030504040204"/>
              </a:rPr>
              <a:t>ομ</a:t>
            </a:r>
            <a:r>
              <a:rPr sz="1300" spc="-100" dirty="0">
                <a:solidFill>
                  <a:srgbClr val="FFFFFF"/>
                </a:solidFill>
                <a:latin typeface="Verdana" panose="020B0604030504040204"/>
                <a:cs typeface="Verdana" panose="020B0604030504040204"/>
              </a:rPr>
              <a:t>ι</a:t>
            </a:r>
            <a:r>
              <a:rPr sz="1300" spc="-85" dirty="0">
                <a:solidFill>
                  <a:srgbClr val="FFFFFF"/>
                </a:solidFill>
                <a:latin typeface="Verdana" panose="020B0604030504040204"/>
                <a:cs typeface="Verdana" panose="020B0604030504040204"/>
              </a:rPr>
              <a:t>κευμέ</a:t>
            </a:r>
            <a:r>
              <a:rPr sz="1300" spc="-95" dirty="0">
                <a:solidFill>
                  <a:srgbClr val="FFFFFF"/>
                </a:solidFill>
                <a:latin typeface="Verdana" panose="020B0604030504040204"/>
                <a:cs typeface="Verdana" panose="020B0604030504040204"/>
              </a:rPr>
              <a:t>ν</a:t>
            </a:r>
            <a:r>
              <a:rPr sz="1300" spc="40" dirty="0">
                <a:solidFill>
                  <a:srgbClr val="FFFFFF"/>
                </a:solidFill>
                <a:latin typeface="Verdana" panose="020B0604030504040204"/>
                <a:cs typeface="Verdana" panose="020B0604030504040204"/>
              </a:rPr>
              <a:t>ο  </a:t>
            </a:r>
            <a:r>
              <a:rPr sz="1300" spc="-45" dirty="0">
                <a:solidFill>
                  <a:srgbClr val="FFFFFF"/>
                </a:solidFill>
                <a:latin typeface="Verdana" panose="020B0604030504040204"/>
                <a:cs typeface="Verdana" panose="020B0604030504040204"/>
              </a:rPr>
              <a:t>μοντέλο</a:t>
            </a:r>
            <a:endParaRPr sz="1300">
              <a:latin typeface="Verdana" panose="020B0604030504040204"/>
              <a:cs typeface="Verdana" panose="020B060403050404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916" y="473709"/>
            <a:ext cx="6924040" cy="1306195"/>
          </a:xfrm>
          <a:prstGeom prst="rect">
            <a:avLst/>
          </a:prstGeom>
        </p:spPr>
        <p:txBody>
          <a:bodyPr vert="horz" wrap="square" lIns="0" tIns="12700" rIns="0" bIns="0" rtlCol="0">
            <a:spAutoFit/>
          </a:bodyPr>
          <a:lstStyle/>
          <a:p>
            <a:pPr marL="12700" marR="5080">
              <a:lnSpc>
                <a:spcPct val="100000"/>
              </a:lnSpc>
              <a:spcBef>
                <a:spcPts val="100"/>
              </a:spcBef>
            </a:pPr>
            <a:r>
              <a:rPr sz="4200" spc="65" dirty="0"/>
              <a:t>Πω</a:t>
            </a:r>
            <a:r>
              <a:rPr sz="4200" spc="45" dirty="0"/>
              <a:t>ς</a:t>
            </a:r>
            <a:r>
              <a:rPr sz="4200" spc="-315" dirty="0"/>
              <a:t> </a:t>
            </a:r>
            <a:r>
              <a:rPr sz="4200" spc="-229" dirty="0"/>
              <a:t>γίνετα</a:t>
            </a:r>
            <a:r>
              <a:rPr sz="4200" spc="-120" dirty="0"/>
              <a:t>ι</a:t>
            </a:r>
            <a:r>
              <a:rPr sz="4200" spc="-315" dirty="0"/>
              <a:t> </a:t>
            </a:r>
            <a:r>
              <a:rPr sz="4200" spc="-100" dirty="0"/>
              <a:t>η</a:t>
            </a:r>
            <a:r>
              <a:rPr sz="4200" spc="-315" dirty="0"/>
              <a:t> </a:t>
            </a:r>
            <a:r>
              <a:rPr sz="4200" spc="10" dirty="0"/>
              <a:t>σύνθεση</a:t>
            </a:r>
            <a:r>
              <a:rPr sz="4200" spc="-330" dirty="0"/>
              <a:t> </a:t>
            </a:r>
            <a:r>
              <a:rPr sz="4200" spc="-390" dirty="0"/>
              <a:t>τ</a:t>
            </a:r>
            <a:r>
              <a:rPr sz="4200" spc="5" dirty="0"/>
              <a:t>ων  </a:t>
            </a:r>
            <a:r>
              <a:rPr sz="4200" spc="-140" dirty="0"/>
              <a:t>στοιχείων</a:t>
            </a:r>
            <a:r>
              <a:rPr sz="4200" spc="-340" dirty="0"/>
              <a:t> </a:t>
            </a:r>
            <a:r>
              <a:rPr sz="4200" spc="-150" dirty="0"/>
              <a:t>συνέχει</a:t>
            </a:r>
            <a:r>
              <a:rPr sz="4200" spc="-190" dirty="0"/>
              <a:t>α</a:t>
            </a:r>
            <a:r>
              <a:rPr sz="4200" spc="765" dirty="0"/>
              <a:t>…</a:t>
            </a:r>
            <a:endParaRPr sz="4200"/>
          </a:p>
        </p:txBody>
      </p:sp>
      <p:sp>
        <p:nvSpPr>
          <p:cNvPr id="3" name="object 3"/>
          <p:cNvSpPr txBox="1"/>
          <p:nvPr/>
        </p:nvSpPr>
        <p:spPr>
          <a:xfrm>
            <a:off x="1182116" y="1931354"/>
            <a:ext cx="3797300" cy="1595120"/>
          </a:xfrm>
          <a:prstGeom prst="rect">
            <a:avLst/>
          </a:prstGeom>
        </p:spPr>
        <p:txBody>
          <a:bodyPr vert="horz" wrap="square" lIns="0" tIns="168910" rIns="0" bIns="0" rtlCol="0">
            <a:spAutoFit/>
          </a:bodyPr>
          <a:lstStyle/>
          <a:p>
            <a:pPr marL="12700">
              <a:lnSpc>
                <a:spcPct val="100000"/>
              </a:lnSpc>
              <a:spcBef>
                <a:spcPts val="1330"/>
              </a:spcBef>
            </a:pPr>
            <a:r>
              <a:rPr sz="2200" u="heavy" spc="-70" dirty="0">
                <a:solidFill>
                  <a:srgbClr val="FFFFFF"/>
                </a:solidFill>
                <a:uFill>
                  <a:solidFill>
                    <a:srgbClr val="FFFFFF"/>
                  </a:solidFill>
                </a:uFill>
                <a:latin typeface="Verdana" panose="020B0604030504040204"/>
                <a:cs typeface="Verdana" panose="020B0604030504040204"/>
              </a:rPr>
              <a:t>Πολύ-θεωρητικά</a:t>
            </a:r>
            <a:endParaRPr sz="2200">
              <a:latin typeface="Verdana" panose="020B0604030504040204"/>
              <a:cs typeface="Verdana" panose="020B0604030504040204"/>
            </a:endParaRPr>
          </a:p>
          <a:p>
            <a:pPr marL="12700">
              <a:lnSpc>
                <a:spcPct val="100000"/>
              </a:lnSpc>
              <a:spcBef>
                <a:spcPts val="1010"/>
              </a:spcBef>
              <a:tabLst>
                <a:tab pos="354965" algn="l"/>
              </a:tabLst>
            </a:pPr>
            <a:r>
              <a:rPr sz="1450" spc="-145" dirty="0">
                <a:solidFill>
                  <a:srgbClr val="89D0D5"/>
                </a:solidFill>
                <a:latin typeface="Lucida Sans Unicode" panose="020B0602030504020204"/>
                <a:cs typeface="Lucida Sans Unicode" panose="020B0602030504020204"/>
              </a:rPr>
              <a:t>▶	</a:t>
            </a:r>
            <a:r>
              <a:rPr sz="1800" spc="10" dirty="0">
                <a:solidFill>
                  <a:srgbClr val="FFFFFF"/>
                </a:solidFill>
                <a:latin typeface="Verdana" panose="020B0604030504040204"/>
                <a:cs typeface="Verdana" panose="020B0604030504040204"/>
              </a:rPr>
              <a:t>Δ</a:t>
            </a:r>
            <a:r>
              <a:rPr sz="1800" dirty="0">
                <a:solidFill>
                  <a:srgbClr val="FFFFFF"/>
                </a:solidFill>
                <a:latin typeface="Verdana" panose="020B0604030504040204"/>
                <a:cs typeface="Verdana" panose="020B0604030504040204"/>
              </a:rPr>
              <a:t>η</a:t>
            </a:r>
            <a:r>
              <a:rPr sz="1800" spc="-65" dirty="0">
                <a:solidFill>
                  <a:srgbClr val="FFFFFF"/>
                </a:solidFill>
                <a:latin typeface="Verdana" panose="020B0604030504040204"/>
                <a:cs typeface="Verdana" panose="020B0604030504040204"/>
              </a:rPr>
              <a:t>μ</a:t>
            </a:r>
            <a:r>
              <a:rPr sz="1800" spc="-130" dirty="0">
                <a:solidFill>
                  <a:srgbClr val="FFFFFF"/>
                </a:solidFill>
                <a:latin typeface="Verdana" panose="020B0604030504040204"/>
                <a:cs typeface="Verdana" panose="020B0604030504040204"/>
              </a:rPr>
              <a:t>ι</a:t>
            </a:r>
            <a:r>
              <a:rPr sz="1800" spc="10" dirty="0">
                <a:solidFill>
                  <a:srgbClr val="FFFFFF"/>
                </a:solidFill>
                <a:latin typeface="Verdana" panose="020B0604030504040204"/>
                <a:cs typeface="Verdana" panose="020B0604030504040204"/>
              </a:rPr>
              <a:t>ο</a:t>
            </a:r>
            <a:r>
              <a:rPr sz="1800" dirty="0">
                <a:solidFill>
                  <a:srgbClr val="FFFFFF"/>
                </a:solidFill>
                <a:latin typeface="Verdana" panose="020B0604030504040204"/>
                <a:cs typeface="Verdana" panose="020B0604030504040204"/>
              </a:rPr>
              <a:t>υ</a:t>
            </a:r>
            <a:r>
              <a:rPr sz="1800" spc="70" dirty="0">
                <a:solidFill>
                  <a:srgbClr val="FFFFFF"/>
                </a:solidFill>
                <a:latin typeface="Verdana" panose="020B0604030504040204"/>
                <a:cs typeface="Verdana" panose="020B0604030504040204"/>
              </a:rPr>
              <a:t>ρ</a:t>
            </a:r>
            <a:r>
              <a:rPr sz="1800" spc="-145" dirty="0">
                <a:solidFill>
                  <a:srgbClr val="FFFFFF"/>
                </a:solidFill>
                <a:latin typeface="Verdana" panose="020B0604030504040204"/>
                <a:cs typeface="Verdana" panose="020B0604030504040204"/>
              </a:rPr>
              <a:t>γ</a:t>
            </a:r>
            <a:r>
              <a:rPr sz="1800" spc="-60" dirty="0">
                <a:solidFill>
                  <a:srgbClr val="FFFFFF"/>
                </a:solidFill>
                <a:latin typeface="Verdana" panose="020B0604030504040204"/>
                <a:cs typeface="Verdana" panose="020B0604030504040204"/>
              </a:rPr>
              <a:t>ί</a:t>
            </a:r>
            <a:r>
              <a:rPr sz="1800" spc="105" dirty="0">
                <a:solidFill>
                  <a:srgbClr val="FFFFFF"/>
                </a:solidFill>
                <a:latin typeface="Verdana" panose="020B0604030504040204"/>
                <a:cs typeface="Verdana" panose="020B0604030504040204"/>
              </a:rPr>
              <a:t>α</a:t>
            </a:r>
            <a:r>
              <a:rPr sz="1800" spc="-130" dirty="0">
                <a:solidFill>
                  <a:srgbClr val="FFFFFF"/>
                </a:solidFill>
                <a:latin typeface="Verdana" panose="020B0604030504040204"/>
                <a:cs typeface="Verdana" panose="020B0604030504040204"/>
              </a:rPr>
              <a:t> </a:t>
            </a:r>
            <a:r>
              <a:rPr sz="1800" spc="15" dirty="0">
                <a:solidFill>
                  <a:srgbClr val="FFFFFF"/>
                </a:solidFill>
                <a:latin typeface="Verdana" panose="020B0604030504040204"/>
                <a:cs typeface="Verdana" panose="020B0604030504040204"/>
              </a:rPr>
              <a:t>πλ</a:t>
            </a:r>
            <a:r>
              <a:rPr sz="1800" spc="10" dirty="0">
                <a:solidFill>
                  <a:srgbClr val="FFFFFF"/>
                </a:solidFill>
                <a:latin typeface="Verdana" panose="020B0604030504040204"/>
                <a:cs typeface="Verdana" panose="020B0604030504040204"/>
              </a:rPr>
              <a:t>α</a:t>
            </a:r>
            <a:r>
              <a:rPr sz="1800" spc="-130" dirty="0">
                <a:solidFill>
                  <a:srgbClr val="FFFFFF"/>
                </a:solidFill>
                <a:latin typeface="Verdana" panose="020B0604030504040204"/>
                <a:cs typeface="Verdana" panose="020B0604030504040204"/>
              </a:rPr>
              <a:t>ι</a:t>
            </a:r>
            <a:r>
              <a:rPr sz="1800" spc="15" dirty="0">
                <a:solidFill>
                  <a:srgbClr val="FFFFFF"/>
                </a:solidFill>
                <a:latin typeface="Verdana" panose="020B0604030504040204"/>
                <a:cs typeface="Verdana" panose="020B0604030504040204"/>
              </a:rPr>
              <a:t>σί</a:t>
            </a:r>
            <a:r>
              <a:rPr sz="1800" spc="10" dirty="0">
                <a:solidFill>
                  <a:srgbClr val="FFFFFF"/>
                </a:solidFill>
                <a:latin typeface="Verdana" panose="020B0604030504040204"/>
                <a:cs typeface="Verdana" panose="020B0604030504040204"/>
              </a:rPr>
              <a:t>ου</a:t>
            </a:r>
            <a:r>
              <a:rPr sz="1800" spc="-165" dirty="0">
                <a:solidFill>
                  <a:srgbClr val="FFFFFF"/>
                </a:solidFill>
                <a:latin typeface="Verdana" panose="020B0604030504040204"/>
                <a:cs typeface="Verdana" panose="020B0604030504040204"/>
              </a:rPr>
              <a:t> </a:t>
            </a:r>
            <a:r>
              <a:rPr sz="1800" spc="-145" dirty="0">
                <a:solidFill>
                  <a:srgbClr val="FFFFFF"/>
                </a:solidFill>
                <a:latin typeface="Verdana" panose="020B0604030504040204"/>
                <a:cs typeface="Verdana" panose="020B0604030504040204"/>
              </a:rPr>
              <a:t>γ</a:t>
            </a:r>
            <a:r>
              <a:rPr sz="1800" spc="-60" dirty="0">
                <a:solidFill>
                  <a:srgbClr val="FFFFFF"/>
                </a:solidFill>
                <a:latin typeface="Verdana" panose="020B0604030504040204"/>
                <a:cs typeface="Verdana" panose="020B0604030504040204"/>
              </a:rPr>
              <a:t>ι</a:t>
            </a:r>
            <a:r>
              <a:rPr sz="1800" spc="105" dirty="0">
                <a:solidFill>
                  <a:srgbClr val="FFFFFF"/>
                </a:solidFill>
                <a:latin typeface="Verdana" panose="020B0604030504040204"/>
                <a:cs typeface="Verdana" panose="020B0604030504040204"/>
              </a:rPr>
              <a:t>α</a:t>
            </a:r>
            <a:endParaRPr sz="1800">
              <a:latin typeface="Verdana" panose="020B0604030504040204"/>
              <a:cs typeface="Verdana" panose="020B0604030504040204"/>
            </a:endParaRPr>
          </a:p>
          <a:p>
            <a:pPr marL="355600">
              <a:lnSpc>
                <a:spcPct val="100000"/>
              </a:lnSpc>
            </a:pPr>
            <a:r>
              <a:rPr sz="1800" spc="55" dirty="0">
                <a:solidFill>
                  <a:srgbClr val="FFFFFF"/>
                </a:solidFill>
                <a:latin typeface="Verdana" panose="020B0604030504040204"/>
                <a:cs typeface="Verdana" panose="020B0604030504040204"/>
              </a:rPr>
              <a:t>π</a:t>
            </a:r>
            <a:r>
              <a:rPr sz="1800" spc="-175" dirty="0">
                <a:solidFill>
                  <a:srgbClr val="FFFFFF"/>
                </a:solidFill>
                <a:latin typeface="Verdana" panose="020B0604030504040204"/>
                <a:cs typeface="Verdana" panose="020B0604030504040204"/>
              </a:rPr>
              <a:t>ε</a:t>
            </a:r>
            <a:r>
              <a:rPr sz="1800" spc="70" dirty="0">
                <a:solidFill>
                  <a:srgbClr val="FFFFFF"/>
                </a:solidFill>
                <a:latin typeface="Verdana" panose="020B0604030504040204"/>
                <a:cs typeface="Verdana" panose="020B0604030504040204"/>
              </a:rPr>
              <a:t>ρ</a:t>
            </a:r>
            <a:r>
              <a:rPr sz="1800" spc="-125" dirty="0">
                <a:solidFill>
                  <a:srgbClr val="FFFFFF"/>
                </a:solidFill>
                <a:latin typeface="Verdana" panose="020B0604030504040204"/>
                <a:cs typeface="Verdana" panose="020B0604030504040204"/>
              </a:rPr>
              <a:t>ι</a:t>
            </a:r>
            <a:r>
              <a:rPr sz="1800" spc="155" dirty="0">
                <a:solidFill>
                  <a:srgbClr val="FFFFFF"/>
                </a:solidFill>
                <a:latin typeface="Verdana" panose="020B0604030504040204"/>
                <a:cs typeface="Verdana" panose="020B0604030504040204"/>
              </a:rPr>
              <a:t>σσ</a:t>
            </a:r>
            <a:r>
              <a:rPr sz="1800" spc="-50" dirty="0">
                <a:solidFill>
                  <a:srgbClr val="FFFFFF"/>
                </a:solidFill>
                <a:latin typeface="Verdana" panose="020B0604030504040204"/>
                <a:cs typeface="Verdana" panose="020B0604030504040204"/>
              </a:rPr>
              <a:t>ότ</a:t>
            </a:r>
            <a:r>
              <a:rPr sz="1800" spc="-175" dirty="0">
                <a:solidFill>
                  <a:srgbClr val="FFFFFF"/>
                </a:solidFill>
                <a:latin typeface="Verdana" panose="020B0604030504040204"/>
                <a:cs typeface="Verdana" panose="020B0604030504040204"/>
              </a:rPr>
              <a:t>ε</a:t>
            </a:r>
            <a:r>
              <a:rPr sz="1800" spc="70" dirty="0">
                <a:solidFill>
                  <a:srgbClr val="FFFFFF"/>
                </a:solidFill>
                <a:latin typeface="Verdana" panose="020B0604030504040204"/>
                <a:cs typeface="Verdana" panose="020B0604030504040204"/>
              </a:rPr>
              <a:t>ρ</a:t>
            </a:r>
            <a:r>
              <a:rPr sz="1800" spc="-175" dirty="0">
                <a:solidFill>
                  <a:srgbClr val="FFFFFF"/>
                </a:solidFill>
                <a:latin typeface="Verdana" panose="020B0604030504040204"/>
                <a:cs typeface="Verdana" panose="020B0604030504040204"/>
              </a:rPr>
              <a:t>ε</a:t>
            </a:r>
            <a:r>
              <a:rPr sz="1800" spc="125" dirty="0">
                <a:solidFill>
                  <a:srgbClr val="FFFFFF"/>
                </a:solidFill>
                <a:latin typeface="Verdana" panose="020B0604030504040204"/>
                <a:cs typeface="Verdana" panose="020B0604030504040204"/>
              </a:rPr>
              <a:t>ς</a:t>
            </a:r>
            <a:r>
              <a:rPr sz="1800" spc="-135" dirty="0">
                <a:solidFill>
                  <a:srgbClr val="FFFFFF"/>
                </a:solidFill>
                <a:latin typeface="Verdana" panose="020B0604030504040204"/>
                <a:cs typeface="Verdana" panose="020B0604030504040204"/>
              </a:rPr>
              <a:t> </a:t>
            </a:r>
            <a:r>
              <a:rPr sz="1800" spc="90" dirty="0">
                <a:solidFill>
                  <a:srgbClr val="FFFFFF"/>
                </a:solidFill>
                <a:latin typeface="Verdana" panose="020B0604030504040204"/>
                <a:cs typeface="Verdana" panose="020B0604030504040204"/>
              </a:rPr>
              <a:t>α</a:t>
            </a:r>
            <a:r>
              <a:rPr sz="1800" spc="55" dirty="0">
                <a:solidFill>
                  <a:srgbClr val="FFFFFF"/>
                </a:solidFill>
                <a:latin typeface="Verdana" panose="020B0604030504040204"/>
                <a:cs typeface="Verdana" panose="020B0604030504040204"/>
              </a:rPr>
              <a:t>π</a:t>
            </a:r>
            <a:r>
              <a:rPr sz="1800" spc="85" dirty="0">
                <a:solidFill>
                  <a:srgbClr val="FFFFFF"/>
                </a:solidFill>
                <a:latin typeface="Verdana" panose="020B0604030504040204"/>
                <a:cs typeface="Verdana" panose="020B0604030504040204"/>
              </a:rPr>
              <a:t>ό</a:t>
            </a:r>
            <a:r>
              <a:rPr sz="1800" spc="-135" dirty="0">
                <a:solidFill>
                  <a:srgbClr val="FFFFFF"/>
                </a:solidFill>
                <a:latin typeface="Verdana" panose="020B0604030504040204"/>
                <a:cs typeface="Verdana" panose="020B0604030504040204"/>
              </a:rPr>
              <a:t> </a:t>
            </a:r>
            <a:r>
              <a:rPr sz="1800" spc="-15" dirty="0">
                <a:solidFill>
                  <a:srgbClr val="FFFFFF"/>
                </a:solidFill>
                <a:latin typeface="Verdana" panose="020B0604030504040204"/>
                <a:cs typeface="Verdana" panose="020B0604030504040204"/>
              </a:rPr>
              <a:t>δύο</a:t>
            </a:r>
            <a:r>
              <a:rPr sz="1800" spc="-145" dirty="0">
                <a:solidFill>
                  <a:srgbClr val="FFFFFF"/>
                </a:solidFill>
                <a:latin typeface="Verdana" panose="020B0604030504040204"/>
                <a:cs typeface="Verdana" panose="020B0604030504040204"/>
              </a:rPr>
              <a:t> </a:t>
            </a:r>
            <a:r>
              <a:rPr sz="1800" spc="-60" dirty="0">
                <a:solidFill>
                  <a:srgbClr val="FFFFFF"/>
                </a:solidFill>
                <a:latin typeface="Verdana" panose="020B0604030504040204"/>
                <a:cs typeface="Verdana" panose="020B0604030504040204"/>
              </a:rPr>
              <a:t>θε</a:t>
            </a:r>
            <a:r>
              <a:rPr sz="1800" spc="5" dirty="0">
                <a:solidFill>
                  <a:srgbClr val="FFFFFF"/>
                </a:solidFill>
                <a:latin typeface="Verdana" panose="020B0604030504040204"/>
                <a:cs typeface="Verdana" panose="020B0604030504040204"/>
              </a:rPr>
              <a:t>ωρί</a:t>
            </a:r>
            <a:r>
              <a:rPr sz="1800" spc="-175" dirty="0">
                <a:solidFill>
                  <a:srgbClr val="FFFFFF"/>
                </a:solidFill>
                <a:latin typeface="Verdana" panose="020B0604030504040204"/>
                <a:cs typeface="Verdana" panose="020B0604030504040204"/>
              </a:rPr>
              <a:t>ε</a:t>
            </a:r>
            <a:r>
              <a:rPr sz="1800" spc="125" dirty="0">
                <a:solidFill>
                  <a:srgbClr val="FFFFFF"/>
                </a:solidFill>
                <a:latin typeface="Verdana" panose="020B0604030504040204"/>
                <a:cs typeface="Verdana" panose="020B0604030504040204"/>
              </a:rPr>
              <a:t>ς</a:t>
            </a:r>
            <a:endParaRPr sz="1800">
              <a:latin typeface="Verdana" panose="020B0604030504040204"/>
              <a:cs typeface="Verdana" panose="020B0604030504040204"/>
            </a:endParaRPr>
          </a:p>
          <a:p>
            <a:pPr marL="12700">
              <a:lnSpc>
                <a:spcPct val="100000"/>
              </a:lnSpc>
              <a:spcBef>
                <a:spcPts val="1000"/>
              </a:spcBef>
              <a:tabLst>
                <a:tab pos="354965" algn="l"/>
              </a:tabLst>
            </a:pPr>
            <a:r>
              <a:rPr sz="1450" spc="-150" dirty="0">
                <a:solidFill>
                  <a:srgbClr val="89D0D5"/>
                </a:solidFill>
                <a:latin typeface="Lucida Sans Unicode" panose="020B0602030504020204"/>
                <a:cs typeface="Lucida Sans Unicode" panose="020B0602030504020204"/>
              </a:rPr>
              <a:t>▶	</a:t>
            </a:r>
            <a:r>
              <a:rPr sz="1800" spc="-50" dirty="0">
                <a:solidFill>
                  <a:srgbClr val="FFFFFF"/>
                </a:solidFill>
                <a:latin typeface="Verdana" panose="020B0604030504040204"/>
                <a:cs typeface="Verdana" panose="020B0604030504040204"/>
              </a:rPr>
              <a:t>Εξ</a:t>
            </a:r>
            <a:r>
              <a:rPr sz="1800" spc="-60" dirty="0">
                <a:solidFill>
                  <a:srgbClr val="FFFFFF"/>
                </a:solidFill>
                <a:latin typeface="Verdana" panose="020B0604030504040204"/>
                <a:cs typeface="Verdana" panose="020B0604030504040204"/>
              </a:rPr>
              <a:t>α</a:t>
            </a:r>
            <a:r>
              <a:rPr sz="1800" spc="-40" dirty="0">
                <a:solidFill>
                  <a:srgbClr val="FFFFFF"/>
                </a:solidFill>
                <a:latin typeface="Verdana" panose="020B0604030504040204"/>
                <a:cs typeface="Verdana" panose="020B0604030504040204"/>
              </a:rPr>
              <a:t>τ</a:t>
            </a:r>
            <a:r>
              <a:rPr sz="1800" spc="-60" dirty="0">
                <a:solidFill>
                  <a:srgbClr val="FFFFFF"/>
                </a:solidFill>
                <a:latin typeface="Verdana" panose="020B0604030504040204"/>
                <a:cs typeface="Verdana" panose="020B0604030504040204"/>
              </a:rPr>
              <a:t>ο</a:t>
            </a:r>
            <a:r>
              <a:rPr sz="1800" spc="-65" dirty="0">
                <a:solidFill>
                  <a:srgbClr val="FFFFFF"/>
                </a:solidFill>
                <a:latin typeface="Verdana" panose="020B0604030504040204"/>
                <a:cs typeface="Verdana" panose="020B0604030504040204"/>
              </a:rPr>
              <a:t>μ</a:t>
            </a:r>
            <a:r>
              <a:rPr sz="1800" spc="-125" dirty="0">
                <a:solidFill>
                  <a:srgbClr val="FFFFFF"/>
                </a:solidFill>
                <a:latin typeface="Verdana" panose="020B0604030504040204"/>
                <a:cs typeface="Verdana" panose="020B0604030504040204"/>
              </a:rPr>
              <a:t>ί</a:t>
            </a:r>
            <a:r>
              <a:rPr sz="1800" spc="-175" dirty="0">
                <a:solidFill>
                  <a:srgbClr val="FFFFFF"/>
                </a:solidFill>
                <a:latin typeface="Verdana" panose="020B0604030504040204"/>
                <a:cs typeface="Verdana" panose="020B0604030504040204"/>
              </a:rPr>
              <a:t>κ</a:t>
            </a:r>
            <a:r>
              <a:rPr sz="1800" spc="-165" dirty="0">
                <a:solidFill>
                  <a:srgbClr val="FFFFFF"/>
                </a:solidFill>
                <a:latin typeface="Verdana" panose="020B0604030504040204"/>
                <a:cs typeface="Verdana" panose="020B0604030504040204"/>
              </a:rPr>
              <a:t>ε</a:t>
            </a:r>
            <a:r>
              <a:rPr sz="1800" spc="10" dirty="0">
                <a:solidFill>
                  <a:srgbClr val="FFFFFF"/>
                </a:solidFill>
                <a:latin typeface="Verdana" panose="020B0604030504040204"/>
                <a:cs typeface="Verdana" panose="020B0604030504040204"/>
              </a:rPr>
              <a:t>υσ</a:t>
            </a:r>
            <a:r>
              <a:rPr sz="1800" spc="15" dirty="0">
                <a:solidFill>
                  <a:srgbClr val="FFFFFF"/>
                </a:solidFill>
                <a:latin typeface="Verdana" panose="020B0604030504040204"/>
                <a:cs typeface="Verdana" panose="020B0604030504040204"/>
              </a:rPr>
              <a:t>η</a:t>
            </a:r>
            <a:r>
              <a:rPr sz="1800" spc="-120" dirty="0">
                <a:solidFill>
                  <a:srgbClr val="FFFFFF"/>
                </a:solidFill>
                <a:latin typeface="Verdana" panose="020B0604030504040204"/>
                <a:cs typeface="Verdana" panose="020B0604030504040204"/>
              </a:rPr>
              <a:t> </a:t>
            </a:r>
            <a:r>
              <a:rPr sz="1800" spc="-175" dirty="0">
                <a:solidFill>
                  <a:srgbClr val="FFFFFF"/>
                </a:solidFill>
                <a:latin typeface="Verdana" panose="020B0604030504040204"/>
                <a:cs typeface="Verdana" panose="020B0604030504040204"/>
              </a:rPr>
              <a:t>ε</a:t>
            </a:r>
            <a:r>
              <a:rPr sz="1800" spc="45" dirty="0">
                <a:solidFill>
                  <a:srgbClr val="FFFFFF"/>
                </a:solidFill>
                <a:latin typeface="Verdana" panose="020B0604030504040204"/>
                <a:cs typeface="Verdana" panose="020B0604030504040204"/>
              </a:rPr>
              <a:t>ξ</a:t>
            </a:r>
            <a:r>
              <a:rPr sz="1800" spc="25" dirty="0">
                <a:solidFill>
                  <a:srgbClr val="FFFFFF"/>
                </a:solidFill>
                <a:latin typeface="Verdana" panose="020B0604030504040204"/>
                <a:cs typeface="Verdana" panose="020B0604030504040204"/>
              </a:rPr>
              <a:t>’</a:t>
            </a:r>
            <a:r>
              <a:rPr sz="1800" spc="95" dirty="0">
                <a:solidFill>
                  <a:srgbClr val="FFFFFF"/>
                </a:solidFill>
                <a:latin typeface="Verdana" panose="020B0604030504040204"/>
                <a:cs typeface="Verdana" panose="020B0604030504040204"/>
              </a:rPr>
              <a:t>α</a:t>
            </a:r>
            <a:r>
              <a:rPr sz="1800" spc="70" dirty="0">
                <a:solidFill>
                  <a:srgbClr val="FFFFFF"/>
                </a:solidFill>
                <a:latin typeface="Verdana" panose="020B0604030504040204"/>
                <a:cs typeface="Verdana" panose="020B0604030504040204"/>
              </a:rPr>
              <a:t>ρ</a:t>
            </a:r>
            <a:r>
              <a:rPr sz="1800" spc="-120" dirty="0">
                <a:solidFill>
                  <a:srgbClr val="FFFFFF"/>
                </a:solidFill>
                <a:latin typeface="Verdana" panose="020B0604030504040204"/>
                <a:cs typeface="Verdana" panose="020B0604030504040204"/>
              </a:rPr>
              <a:t>χ</a:t>
            </a:r>
            <a:r>
              <a:rPr sz="1800" spc="-135" dirty="0">
                <a:solidFill>
                  <a:srgbClr val="FFFFFF"/>
                </a:solidFill>
                <a:latin typeface="Verdana" panose="020B0604030504040204"/>
                <a:cs typeface="Verdana" panose="020B0604030504040204"/>
              </a:rPr>
              <a:t>ή</a:t>
            </a:r>
            <a:r>
              <a:rPr sz="1800" spc="125" dirty="0">
                <a:solidFill>
                  <a:srgbClr val="FFFFFF"/>
                </a:solidFill>
                <a:latin typeface="Verdana" panose="020B0604030504040204"/>
                <a:cs typeface="Verdana" panose="020B0604030504040204"/>
              </a:rPr>
              <a:t>ς</a:t>
            </a:r>
            <a:endParaRPr sz="1800">
              <a:latin typeface="Verdana" panose="020B0604030504040204"/>
              <a:cs typeface="Verdana" panose="020B0604030504040204"/>
            </a:endParaRPr>
          </a:p>
        </p:txBody>
      </p:sp>
      <p:sp>
        <p:nvSpPr>
          <p:cNvPr id="4" name="object 4"/>
          <p:cNvSpPr txBox="1"/>
          <p:nvPr/>
        </p:nvSpPr>
        <p:spPr>
          <a:xfrm>
            <a:off x="6127241" y="2083384"/>
            <a:ext cx="3652520" cy="1092835"/>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750" spc="-160" dirty="0">
                <a:solidFill>
                  <a:srgbClr val="89D0D5"/>
                </a:solidFill>
                <a:latin typeface="Lucida Sans Unicode" panose="020B0602030504020204"/>
                <a:cs typeface="Lucida Sans Unicode" panose="020B0602030504020204"/>
              </a:rPr>
              <a:t>▶	</a:t>
            </a:r>
            <a:r>
              <a:rPr sz="2200" spc="65" dirty="0">
                <a:solidFill>
                  <a:srgbClr val="FFFFFF"/>
                </a:solidFill>
                <a:latin typeface="Verdana" panose="020B0604030504040204"/>
                <a:cs typeface="Verdana" panose="020B0604030504040204"/>
              </a:rPr>
              <a:t>Δ</a:t>
            </a:r>
            <a:r>
              <a:rPr sz="2200" spc="-15" dirty="0">
                <a:solidFill>
                  <a:srgbClr val="FFFFFF"/>
                </a:solidFill>
                <a:latin typeface="Verdana" panose="020B0604030504040204"/>
                <a:cs typeface="Verdana" panose="020B0604030504040204"/>
              </a:rPr>
              <a:t>ι</a:t>
            </a:r>
            <a:r>
              <a:rPr sz="2200" spc="-25" dirty="0">
                <a:solidFill>
                  <a:srgbClr val="FFFFFF"/>
                </a:solidFill>
                <a:latin typeface="Verdana" panose="020B0604030504040204"/>
                <a:cs typeface="Verdana" panose="020B0604030504040204"/>
              </a:rPr>
              <a:t>α</a:t>
            </a:r>
            <a:r>
              <a:rPr sz="2200" spc="-270" dirty="0">
                <a:solidFill>
                  <a:srgbClr val="FFFFFF"/>
                </a:solidFill>
                <a:latin typeface="Verdana" panose="020B0604030504040204"/>
                <a:cs typeface="Verdana" panose="020B0604030504040204"/>
              </a:rPr>
              <a:t>-</a:t>
            </a:r>
            <a:r>
              <a:rPr sz="2200" spc="-60" dirty="0">
                <a:solidFill>
                  <a:srgbClr val="FFFFFF"/>
                </a:solidFill>
                <a:latin typeface="Verdana" panose="020B0604030504040204"/>
                <a:cs typeface="Verdana" panose="020B0604030504040204"/>
              </a:rPr>
              <a:t>θεωρητ</a:t>
            </a:r>
            <a:r>
              <a:rPr sz="2200" spc="-20" dirty="0">
                <a:solidFill>
                  <a:srgbClr val="FFFFFF"/>
                </a:solidFill>
                <a:latin typeface="Verdana" panose="020B0604030504040204"/>
                <a:cs typeface="Verdana" panose="020B0604030504040204"/>
              </a:rPr>
              <a:t>ι</a:t>
            </a:r>
            <a:r>
              <a:rPr sz="2200" spc="-50" dirty="0">
                <a:solidFill>
                  <a:srgbClr val="FFFFFF"/>
                </a:solidFill>
                <a:latin typeface="Verdana" panose="020B0604030504040204"/>
                <a:cs typeface="Verdana" panose="020B0604030504040204"/>
              </a:rPr>
              <a:t>κό</a:t>
            </a:r>
            <a:r>
              <a:rPr sz="2200" spc="-185" dirty="0">
                <a:solidFill>
                  <a:srgbClr val="FFFFFF"/>
                </a:solidFill>
                <a:latin typeface="Verdana" panose="020B0604030504040204"/>
                <a:cs typeface="Verdana" panose="020B0604030504040204"/>
              </a:rPr>
              <a:t> </a:t>
            </a:r>
            <a:r>
              <a:rPr sz="2200" spc="-20" dirty="0">
                <a:solidFill>
                  <a:srgbClr val="FFFFFF"/>
                </a:solidFill>
                <a:latin typeface="Verdana" panose="020B0604030504040204"/>
                <a:cs typeface="Verdana" panose="020B0604030504040204"/>
              </a:rPr>
              <a:t>μο</a:t>
            </a:r>
            <a:r>
              <a:rPr sz="2200" spc="5" dirty="0">
                <a:solidFill>
                  <a:srgbClr val="FFFFFF"/>
                </a:solidFill>
                <a:latin typeface="Verdana" panose="020B0604030504040204"/>
                <a:cs typeface="Verdana" panose="020B0604030504040204"/>
              </a:rPr>
              <a:t>ν</a:t>
            </a:r>
            <a:r>
              <a:rPr sz="2200" spc="-110" dirty="0">
                <a:solidFill>
                  <a:srgbClr val="FFFFFF"/>
                </a:solidFill>
                <a:latin typeface="Verdana" panose="020B0604030504040204"/>
                <a:cs typeface="Verdana" panose="020B0604030504040204"/>
              </a:rPr>
              <a:t>τέλο</a:t>
            </a:r>
            <a:endParaRPr sz="2200">
              <a:latin typeface="Verdana" panose="020B0604030504040204"/>
              <a:cs typeface="Verdana" panose="020B0604030504040204"/>
            </a:endParaRPr>
          </a:p>
          <a:p>
            <a:pPr marL="158750" marR="5080" indent="758825">
              <a:lnSpc>
                <a:spcPct val="100000"/>
              </a:lnSpc>
              <a:spcBef>
                <a:spcPts val="5"/>
              </a:spcBef>
            </a:pPr>
            <a:r>
              <a:rPr sz="2200" spc="-35" dirty="0">
                <a:solidFill>
                  <a:srgbClr val="FFFFFF"/>
                </a:solidFill>
                <a:latin typeface="Verdana" panose="020B0604030504040204"/>
                <a:cs typeface="Verdana" panose="020B0604030504040204"/>
              </a:rPr>
              <a:t>(</a:t>
            </a:r>
            <a:r>
              <a:rPr sz="2400" spc="-35" dirty="0">
                <a:solidFill>
                  <a:srgbClr val="FFFFFF"/>
                </a:solidFill>
                <a:latin typeface="Verdana" panose="020B0604030504040204"/>
                <a:cs typeface="Verdana" panose="020B0604030504040204"/>
              </a:rPr>
              <a:t>Prochaska </a:t>
            </a:r>
            <a:r>
              <a:rPr sz="2400" spc="70" dirty="0">
                <a:solidFill>
                  <a:srgbClr val="FFFFFF"/>
                </a:solidFill>
                <a:latin typeface="Verdana" panose="020B0604030504040204"/>
                <a:cs typeface="Verdana" panose="020B0604030504040204"/>
              </a:rPr>
              <a:t>&amp; </a:t>
            </a:r>
            <a:r>
              <a:rPr sz="2400" spc="75" dirty="0">
                <a:solidFill>
                  <a:srgbClr val="FFFFFF"/>
                </a:solidFill>
                <a:latin typeface="Verdana" panose="020B0604030504040204"/>
                <a:cs typeface="Verdana" panose="020B0604030504040204"/>
              </a:rPr>
              <a:t> </a:t>
            </a:r>
            <a:r>
              <a:rPr sz="2400" spc="-185" dirty="0">
                <a:solidFill>
                  <a:srgbClr val="FFFFFF"/>
                </a:solidFill>
                <a:latin typeface="Verdana" panose="020B0604030504040204"/>
                <a:cs typeface="Verdana" panose="020B0604030504040204"/>
              </a:rPr>
              <a:t>D</a:t>
            </a:r>
            <a:r>
              <a:rPr sz="2400" spc="-45" dirty="0">
                <a:solidFill>
                  <a:srgbClr val="FFFFFF"/>
                </a:solidFill>
                <a:latin typeface="Verdana" panose="020B0604030504040204"/>
                <a:cs typeface="Verdana" panose="020B0604030504040204"/>
              </a:rPr>
              <a:t>i</a:t>
            </a:r>
            <a:r>
              <a:rPr sz="2400" spc="25" dirty="0">
                <a:solidFill>
                  <a:srgbClr val="FFFFFF"/>
                </a:solidFill>
                <a:latin typeface="Verdana" panose="020B0604030504040204"/>
                <a:cs typeface="Verdana" panose="020B0604030504040204"/>
              </a:rPr>
              <a:t>Clement</a:t>
            </a:r>
            <a:r>
              <a:rPr sz="2400" spc="30" dirty="0">
                <a:solidFill>
                  <a:srgbClr val="FFFFFF"/>
                </a:solidFill>
                <a:latin typeface="Verdana" panose="020B0604030504040204"/>
                <a:cs typeface="Verdana" panose="020B0604030504040204"/>
              </a:rPr>
              <a:t>e</a:t>
            </a:r>
            <a:r>
              <a:rPr sz="2400" spc="-240" dirty="0">
                <a:solidFill>
                  <a:srgbClr val="FFFFFF"/>
                </a:solidFill>
                <a:latin typeface="Verdana" panose="020B0604030504040204"/>
                <a:cs typeface="Verdana" panose="020B0604030504040204"/>
              </a:rPr>
              <a:t>,</a:t>
            </a:r>
            <a:r>
              <a:rPr sz="2400" spc="-204" dirty="0">
                <a:solidFill>
                  <a:srgbClr val="FFFFFF"/>
                </a:solidFill>
                <a:latin typeface="Verdana" panose="020B0604030504040204"/>
                <a:cs typeface="Verdana" panose="020B0604030504040204"/>
              </a:rPr>
              <a:t>198</a:t>
            </a:r>
            <a:r>
              <a:rPr sz="2400" spc="-195" dirty="0">
                <a:solidFill>
                  <a:srgbClr val="FFFFFF"/>
                </a:solidFill>
                <a:latin typeface="Verdana" panose="020B0604030504040204"/>
                <a:cs typeface="Verdana" panose="020B0604030504040204"/>
              </a:rPr>
              <a:t>4</a:t>
            </a:r>
            <a:r>
              <a:rPr sz="2400" spc="-430" dirty="0">
                <a:solidFill>
                  <a:srgbClr val="FFFFFF"/>
                </a:solidFill>
                <a:latin typeface="Verdana" panose="020B0604030504040204"/>
                <a:cs typeface="Verdana" panose="020B0604030504040204"/>
              </a:rPr>
              <a:t>;</a:t>
            </a:r>
            <a:r>
              <a:rPr sz="2400" spc="-210" dirty="0">
                <a:solidFill>
                  <a:srgbClr val="FFFFFF"/>
                </a:solidFill>
                <a:latin typeface="Verdana" panose="020B0604030504040204"/>
                <a:cs typeface="Verdana" panose="020B0604030504040204"/>
              </a:rPr>
              <a:t> </a:t>
            </a:r>
            <a:r>
              <a:rPr sz="2400" spc="-204" dirty="0">
                <a:solidFill>
                  <a:srgbClr val="FFFFFF"/>
                </a:solidFill>
                <a:latin typeface="Verdana" panose="020B0604030504040204"/>
                <a:cs typeface="Verdana" panose="020B0604030504040204"/>
              </a:rPr>
              <a:t>200</a:t>
            </a:r>
            <a:r>
              <a:rPr sz="2400" spc="-195" dirty="0">
                <a:solidFill>
                  <a:srgbClr val="FFFFFF"/>
                </a:solidFill>
                <a:latin typeface="Verdana" panose="020B0604030504040204"/>
                <a:cs typeface="Verdana" panose="020B0604030504040204"/>
              </a:rPr>
              <a:t>5</a:t>
            </a:r>
            <a:r>
              <a:rPr sz="2400" spc="-204" dirty="0">
                <a:solidFill>
                  <a:srgbClr val="FFFFFF"/>
                </a:solidFill>
                <a:latin typeface="Verdana" panose="020B0604030504040204"/>
                <a:cs typeface="Verdana" panose="020B0604030504040204"/>
              </a:rPr>
              <a:t>)</a:t>
            </a:r>
            <a:endParaRPr sz="2400">
              <a:latin typeface="Verdana" panose="020B0604030504040204"/>
              <a:cs typeface="Verdana" panose="020B0604030504040204"/>
            </a:endParaRPr>
          </a:p>
        </p:txBody>
      </p:sp>
      <p:grpSp>
        <p:nvGrpSpPr>
          <p:cNvPr id="5" name="object 5"/>
          <p:cNvGrpSpPr/>
          <p:nvPr/>
        </p:nvGrpSpPr>
        <p:grpSpPr>
          <a:xfrm>
            <a:off x="4896992" y="3715003"/>
            <a:ext cx="1424305" cy="900430"/>
            <a:chOff x="4896992" y="3715003"/>
            <a:chExt cx="1424305" cy="900430"/>
          </a:xfrm>
        </p:grpSpPr>
        <p:sp>
          <p:nvSpPr>
            <p:cNvPr id="6" name="object 6"/>
            <p:cNvSpPr/>
            <p:nvPr/>
          </p:nvSpPr>
          <p:spPr>
            <a:xfrm>
              <a:off x="4906517" y="3724528"/>
              <a:ext cx="1405255" cy="881380"/>
            </a:xfrm>
            <a:custGeom>
              <a:avLst/>
              <a:gdLst/>
              <a:ahLst/>
              <a:cxnLst/>
              <a:rect l="l" t="t" r="r" b="b"/>
              <a:pathLst>
                <a:path w="1405254" h="881379">
                  <a:moveTo>
                    <a:pt x="964565" y="0"/>
                  </a:moveTo>
                  <a:lnTo>
                    <a:pt x="964565" y="220218"/>
                  </a:lnTo>
                  <a:lnTo>
                    <a:pt x="0" y="220218"/>
                  </a:lnTo>
                  <a:lnTo>
                    <a:pt x="0" y="660654"/>
                  </a:lnTo>
                  <a:lnTo>
                    <a:pt x="964565" y="660654"/>
                  </a:lnTo>
                  <a:lnTo>
                    <a:pt x="964565" y="880872"/>
                  </a:lnTo>
                  <a:lnTo>
                    <a:pt x="1405128" y="440436"/>
                  </a:lnTo>
                  <a:lnTo>
                    <a:pt x="964565" y="0"/>
                  </a:lnTo>
                  <a:close/>
                </a:path>
              </a:pathLst>
            </a:custGeom>
            <a:solidFill>
              <a:srgbClr val="AF1512"/>
            </a:solidFill>
          </p:spPr>
          <p:txBody>
            <a:bodyPr wrap="square" lIns="0" tIns="0" rIns="0" bIns="0" rtlCol="0"/>
            <a:lstStyle/>
            <a:p/>
          </p:txBody>
        </p:sp>
        <p:sp>
          <p:nvSpPr>
            <p:cNvPr id="7" name="object 7"/>
            <p:cNvSpPr/>
            <p:nvPr/>
          </p:nvSpPr>
          <p:spPr>
            <a:xfrm>
              <a:off x="4906517" y="3724528"/>
              <a:ext cx="1405255" cy="881380"/>
            </a:xfrm>
            <a:custGeom>
              <a:avLst/>
              <a:gdLst/>
              <a:ahLst/>
              <a:cxnLst/>
              <a:rect l="l" t="t" r="r" b="b"/>
              <a:pathLst>
                <a:path w="1405254" h="881379">
                  <a:moveTo>
                    <a:pt x="0" y="220218"/>
                  </a:moveTo>
                  <a:lnTo>
                    <a:pt x="964565" y="220218"/>
                  </a:lnTo>
                  <a:lnTo>
                    <a:pt x="964565" y="0"/>
                  </a:lnTo>
                  <a:lnTo>
                    <a:pt x="1405128" y="440436"/>
                  </a:lnTo>
                  <a:lnTo>
                    <a:pt x="964565" y="880872"/>
                  </a:lnTo>
                  <a:lnTo>
                    <a:pt x="964565" y="660654"/>
                  </a:lnTo>
                  <a:lnTo>
                    <a:pt x="0" y="660654"/>
                  </a:lnTo>
                  <a:lnTo>
                    <a:pt x="0" y="220218"/>
                  </a:lnTo>
                  <a:close/>
                </a:path>
              </a:pathLst>
            </a:custGeom>
            <a:ln w="19050">
              <a:solidFill>
                <a:srgbClr val="800C0A"/>
              </a:solidFill>
            </a:ln>
          </p:spPr>
          <p:txBody>
            <a:bodyPr wrap="square" lIns="0" tIns="0" rIns="0" bIns="0" rtlCol="0"/>
            <a:lstStyle/>
            <a:p/>
          </p:txBody>
        </p:sp>
      </p:grpSp>
      <p:pic>
        <p:nvPicPr>
          <p:cNvPr id="8" name="object 8"/>
          <p:cNvPicPr/>
          <p:nvPr/>
        </p:nvPicPr>
        <p:blipFill>
          <a:blip r:embed="rId1" cstate="print"/>
          <a:stretch>
            <a:fillRect/>
          </a:stretch>
        </p:blipFill>
        <p:spPr>
          <a:xfrm>
            <a:off x="6466459" y="3682656"/>
            <a:ext cx="3022218" cy="2102104"/>
          </a:xfrm>
          <a:prstGeom prst="rect">
            <a:avLst/>
          </a:prstGeom>
        </p:spPr>
      </p:pic>
      <p:pic>
        <p:nvPicPr>
          <p:cNvPr id="9" name="object 9"/>
          <p:cNvPicPr/>
          <p:nvPr/>
        </p:nvPicPr>
        <p:blipFill>
          <a:blip r:embed="rId2" cstate="print"/>
          <a:stretch>
            <a:fillRect/>
          </a:stretch>
        </p:blipFill>
        <p:spPr>
          <a:xfrm>
            <a:off x="1250048" y="3848392"/>
            <a:ext cx="3277362" cy="19363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6179" y="2133600"/>
            <a:ext cx="0" cy="3962400"/>
          </a:xfrm>
          <a:custGeom>
            <a:avLst/>
            <a:gdLst/>
            <a:ahLst/>
            <a:cxnLst/>
            <a:rect l="l" t="t" r="r" b="b"/>
            <a:pathLst>
              <a:path h="3962400">
                <a:moveTo>
                  <a:pt x="0" y="0"/>
                </a:moveTo>
                <a:lnTo>
                  <a:pt x="0" y="3962400"/>
                </a:lnTo>
              </a:path>
            </a:pathLst>
          </a:custGeom>
          <a:ln w="12700">
            <a:solidFill>
              <a:srgbClr val="89D0D5"/>
            </a:solidFill>
          </a:ln>
        </p:spPr>
        <p:txBody>
          <a:bodyPr wrap="square" lIns="0" tIns="0" rIns="0" bIns="0" rtlCol="0"/>
          <a:lstStyle/>
          <a:p/>
        </p:txBody>
      </p:sp>
      <p:sp>
        <p:nvSpPr>
          <p:cNvPr id="3" name="object 3"/>
          <p:cNvSpPr/>
          <p:nvPr/>
        </p:nvSpPr>
        <p:spPr>
          <a:xfrm>
            <a:off x="6962267" y="2133600"/>
            <a:ext cx="0" cy="3967479"/>
          </a:xfrm>
          <a:custGeom>
            <a:avLst/>
            <a:gdLst/>
            <a:ahLst/>
            <a:cxnLst/>
            <a:rect l="l" t="t" r="r" b="b"/>
            <a:pathLst>
              <a:path h="3967479">
                <a:moveTo>
                  <a:pt x="0" y="0"/>
                </a:moveTo>
                <a:lnTo>
                  <a:pt x="0" y="3966883"/>
                </a:lnTo>
              </a:path>
            </a:pathLst>
          </a:custGeom>
          <a:ln w="12700">
            <a:solidFill>
              <a:srgbClr val="89D0D5"/>
            </a:solidFill>
          </a:ln>
        </p:spPr>
        <p:txBody>
          <a:bodyPr wrap="square" lIns="0" tIns="0" rIns="0" bIns="0" rtlCol="0"/>
          <a:lstStyle/>
          <a:p/>
        </p:txBody>
      </p:sp>
      <p:sp>
        <p:nvSpPr>
          <p:cNvPr id="4" name="object 4"/>
          <p:cNvSpPr txBox="1">
            <a:spLocks noGrp="1"/>
          </p:cNvSpPr>
          <p:nvPr>
            <p:ph type="title"/>
          </p:nvPr>
        </p:nvSpPr>
        <p:spPr>
          <a:xfrm>
            <a:off x="724916" y="473709"/>
            <a:ext cx="6924040" cy="1306195"/>
          </a:xfrm>
          <a:prstGeom prst="rect">
            <a:avLst/>
          </a:prstGeom>
        </p:spPr>
        <p:txBody>
          <a:bodyPr vert="horz" wrap="square" lIns="0" tIns="12700" rIns="0" bIns="0" rtlCol="0">
            <a:spAutoFit/>
          </a:bodyPr>
          <a:lstStyle/>
          <a:p>
            <a:pPr marL="12700" marR="5080">
              <a:lnSpc>
                <a:spcPct val="100000"/>
              </a:lnSpc>
              <a:spcBef>
                <a:spcPts val="100"/>
              </a:spcBef>
            </a:pPr>
            <a:r>
              <a:rPr sz="4200" spc="65" dirty="0"/>
              <a:t>Πω</a:t>
            </a:r>
            <a:r>
              <a:rPr sz="4200" spc="45" dirty="0"/>
              <a:t>ς</a:t>
            </a:r>
            <a:r>
              <a:rPr sz="4200" spc="-315" dirty="0"/>
              <a:t> </a:t>
            </a:r>
            <a:r>
              <a:rPr sz="4200" spc="-229" dirty="0"/>
              <a:t>γίνετα</a:t>
            </a:r>
            <a:r>
              <a:rPr sz="4200" spc="-120" dirty="0"/>
              <a:t>ι</a:t>
            </a:r>
            <a:r>
              <a:rPr sz="4200" spc="-315" dirty="0"/>
              <a:t> </a:t>
            </a:r>
            <a:r>
              <a:rPr sz="4200" spc="-100" dirty="0"/>
              <a:t>η</a:t>
            </a:r>
            <a:r>
              <a:rPr sz="4200" spc="-315" dirty="0"/>
              <a:t> </a:t>
            </a:r>
            <a:r>
              <a:rPr sz="4200" spc="10" dirty="0"/>
              <a:t>σύνθεση</a:t>
            </a:r>
            <a:r>
              <a:rPr sz="4200" spc="-330" dirty="0"/>
              <a:t> </a:t>
            </a:r>
            <a:r>
              <a:rPr sz="4200" spc="-390" dirty="0"/>
              <a:t>τ</a:t>
            </a:r>
            <a:r>
              <a:rPr sz="4200" spc="5" dirty="0"/>
              <a:t>ων  </a:t>
            </a:r>
            <a:r>
              <a:rPr sz="4200" spc="-204" dirty="0"/>
              <a:t>στοιχείων;</a:t>
            </a:r>
            <a:endParaRPr sz="4200"/>
          </a:p>
        </p:txBody>
      </p:sp>
      <p:grpSp>
        <p:nvGrpSpPr>
          <p:cNvPr id="5" name="object 5"/>
          <p:cNvGrpSpPr/>
          <p:nvPr/>
        </p:nvGrpSpPr>
        <p:grpSpPr>
          <a:xfrm>
            <a:off x="598931" y="2206751"/>
            <a:ext cx="3046730" cy="1630680"/>
            <a:chOff x="598931" y="2206751"/>
            <a:chExt cx="3046730" cy="1630680"/>
          </a:xfrm>
        </p:grpSpPr>
        <p:pic>
          <p:nvPicPr>
            <p:cNvPr id="6" name="object 6"/>
            <p:cNvPicPr/>
            <p:nvPr/>
          </p:nvPicPr>
          <p:blipFill>
            <a:blip r:embed="rId1" cstate="print"/>
            <a:stretch>
              <a:fillRect/>
            </a:stretch>
          </p:blipFill>
          <p:spPr>
            <a:xfrm>
              <a:off x="598931" y="2206751"/>
              <a:ext cx="3046475" cy="1630680"/>
            </a:xfrm>
            <a:prstGeom prst="rect">
              <a:avLst/>
            </a:prstGeom>
          </p:spPr>
        </p:pic>
        <p:pic>
          <p:nvPicPr>
            <p:cNvPr id="7" name="object 7"/>
            <p:cNvPicPr/>
            <p:nvPr/>
          </p:nvPicPr>
          <p:blipFill>
            <a:blip r:embed="rId2" cstate="print"/>
            <a:stretch>
              <a:fillRect/>
            </a:stretch>
          </p:blipFill>
          <p:spPr>
            <a:xfrm>
              <a:off x="652462" y="2209799"/>
              <a:ext cx="2940113" cy="1524000"/>
            </a:xfrm>
            <a:prstGeom prst="rect">
              <a:avLst/>
            </a:prstGeom>
          </p:spPr>
        </p:pic>
      </p:grpSp>
      <p:sp>
        <p:nvSpPr>
          <p:cNvPr id="8" name="object 8"/>
          <p:cNvSpPr txBox="1"/>
          <p:nvPr/>
        </p:nvSpPr>
        <p:spPr>
          <a:xfrm>
            <a:off x="731316" y="4239097"/>
            <a:ext cx="2308225" cy="1624330"/>
          </a:xfrm>
          <a:prstGeom prst="rect">
            <a:avLst/>
          </a:prstGeom>
        </p:spPr>
        <p:txBody>
          <a:bodyPr vert="horz" wrap="square" lIns="0" tIns="171450" rIns="0" bIns="0" rtlCol="0">
            <a:spAutoFit/>
          </a:bodyPr>
          <a:lstStyle/>
          <a:p>
            <a:pPr marL="738505">
              <a:lnSpc>
                <a:spcPct val="100000"/>
              </a:lnSpc>
              <a:spcBef>
                <a:spcPts val="1350"/>
              </a:spcBef>
            </a:pPr>
            <a:r>
              <a:rPr sz="2400" spc="-170" dirty="0">
                <a:solidFill>
                  <a:srgbClr val="89D0D5"/>
                </a:solidFill>
                <a:latin typeface="Verdana" panose="020B0604030504040204"/>
                <a:cs typeface="Verdana" panose="020B0604030504040204"/>
              </a:rPr>
              <a:t>Εκλεκτικά</a:t>
            </a:r>
            <a:endParaRPr sz="2400">
              <a:latin typeface="Verdana" panose="020B0604030504040204"/>
              <a:cs typeface="Verdana" panose="020B0604030504040204"/>
            </a:endParaRPr>
          </a:p>
          <a:p>
            <a:pPr marL="12700">
              <a:lnSpc>
                <a:spcPct val="100000"/>
              </a:lnSpc>
              <a:spcBef>
                <a:spcPts val="735"/>
              </a:spcBef>
            </a:pPr>
            <a:r>
              <a:rPr sz="1400" spc="-185" dirty="0">
                <a:solidFill>
                  <a:srgbClr val="FFFFFF"/>
                </a:solidFill>
                <a:latin typeface="Verdana" panose="020B0604030504040204"/>
                <a:cs typeface="Verdana" panose="020B0604030504040204"/>
              </a:rPr>
              <a:t>Τι</a:t>
            </a:r>
            <a:r>
              <a:rPr sz="1400" spc="-114" dirty="0">
                <a:solidFill>
                  <a:srgbClr val="FFFFFF"/>
                </a:solidFill>
                <a:latin typeface="Verdana" panose="020B0604030504040204"/>
                <a:cs typeface="Verdana" panose="020B0604030504040204"/>
              </a:rPr>
              <a:t> </a:t>
            </a:r>
            <a:r>
              <a:rPr sz="1400" spc="10" dirty="0">
                <a:solidFill>
                  <a:srgbClr val="FFFFFF"/>
                </a:solidFill>
                <a:latin typeface="Verdana" panose="020B0604030504040204"/>
                <a:cs typeface="Verdana" panose="020B0604030504040204"/>
              </a:rPr>
              <a:t>δο</a:t>
            </a:r>
            <a:r>
              <a:rPr sz="1400" spc="-50" dirty="0">
                <a:solidFill>
                  <a:srgbClr val="FFFFFF"/>
                </a:solidFill>
                <a:latin typeface="Verdana" panose="020B0604030504040204"/>
                <a:cs typeface="Verdana" panose="020B0604030504040204"/>
              </a:rPr>
              <a:t>ύ</a:t>
            </a:r>
            <a:r>
              <a:rPr sz="1400" spc="-125" dirty="0">
                <a:solidFill>
                  <a:srgbClr val="FFFFFF"/>
                </a:solidFill>
                <a:latin typeface="Verdana" panose="020B0604030504040204"/>
                <a:cs typeface="Verdana" panose="020B0604030504040204"/>
              </a:rPr>
              <a:t>λεψ</a:t>
            </a:r>
            <a:r>
              <a:rPr sz="1400" spc="-95" dirty="0">
                <a:solidFill>
                  <a:srgbClr val="FFFFFF"/>
                </a:solidFill>
                <a:latin typeface="Verdana" panose="020B0604030504040204"/>
                <a:cs typeface="Verdana" panose="020B0604030504040204"/>
              </a:rPr>
              <a:t>ε</a:t>
            </a:r>
            <a:r>
              <a:rPr sz="1400" spc="-145" dirty="0">
                <a:solidFill>
                  <a:srgbClr val="FFFFFF"/>
                </a:solidFill>
                <a:latin typeface="Verdana" panose="020B0604030504040204"/>
                <a:cs typeface="Verdana" panose="020B0604030504040204"/>
              </a:rPr>
              <a:t> </a:t>
            </a:r>
            <a:r>
              <a:rPr sz="1400" spc="-20" dirty="0">
                <a:solidFill>
                  <a:srgbClr val="FFFFFF"/>
                </a:solidFill>
                <a:latin typeface="Verdana" panose="020B0604030504040204"/>
                <a:cs typeface="Verdana" panose="020B0604030504040204"/>
              </a:rPr>
              <a:t>κα</a:t>
            </a:r>
            <a:r>
              <a:rPr sz="1400" spc="-65" dirty="0">
                <a:solidFill>
                  <a:srgbClr val="FFFFFF"/>
                </a:solidFill>
                <a:latin typeface="Verdana" panose="020B0604030504040204"/>
                <a:cs typeface="Verdana" panose="020B0604030504040204"/>
              </a:rPr>
              <a:t>λ</a:t>
            </a:r>
            <a:r>
              <a:rPr sz="1400" spc="-60" dirty="0">
                <a:solidFill>
                  <a:srgbClr val="FFFFFF"/>
                </a:solidFill>
                <a:latin typeface="Verdana" panose="020B0604030504040204"/>
                <a:cs typeface="Verdana" panose="020B0604030504040204"/>
              </a:rPr>
              <a:t>ύ</a:t>
            </a:r>
            <a:r>
              <a:rPr sz="1400" spc="-130" dirty="0">
                <a:solidFill>
                  <a:srgbClr val="FFFFFF"/>
                </a:solidFill>
                <a:latin typeface="Verdana" panose="020B0604030504040204"/>
                <a:cs typeface="Verdana" panose="020B0604030504040204"/>
              </a:rPr>
              <a:t>τ</a:t>
            </a:r>
            <a:r>
              <a:rPr sz="1400" spc="-140" dirty="0">
                <a:solidFill>
                  <a:srgbClr val="FFFFFF"/>
                </a:solidFill>
                <a:latin typeface="Verdana" panose="020B0604030504040204"/>
                <a:cs typeface="Verdana" panose="020B0604030504040204"/>
              </a:rPr>
              <a:t>ε</a:t>
            </a:r>
            <a:r>
              <a:rPr sz="1400" spc="60" dirty="0">
                <a:solidFill>
                  <a:srgbClr val="FFFFFF"/>
                </a:solidFill>
                <a:latin typeface="Verdana" panose="020B0604030504040204"/>
                <a:cs typeface="Verdana" panose="020B0604030504040204"/>
              </a:rPr>
              <a:t>ρ</a:t>
            </a:r>
            <a:r>
              <a:rPr sz="1400" spc="85" dirty="0">
                <a:solidFill>
                  <a:srgbClr val="FFFFFF"/>
                </a:solidFill>
                <a:latin typeface="Verdana" panose="020B0604030504040204"/>
                <a:cs typeface="Verdana" panose="020B0604030504040204"/>
              </a:rPr>
              <a:t>α</a:t>
            </a:r>
            <a:r>
              <a:rPr sz="1400" spc="-120" dirty="0">
                <a:solidFill>
                  <a:srgbClr val="FFFFFF"/>
                </a:solidFill>
                <a:latin typeface="Verdana" panose="020B0604030504040204"/>
                <a:cs typeface="Verdana" panose="020B0604030504040204"/>
              </a:rPr>
              <a:t> </a:t>
            </a:r>
            <a:r>
              <a:rPr sz="1400" spc="20" dirty="0">
                <a:solidFill>
                  <a:srgbClr val="FFFFFF"/>
                </a:solidFill>
                <a:latin typeface="Verdana" panose="020B0604030504040204"/>
                <a:cs typeface="Verdana" panose="020B0604030504040204"/>
              </a:rPr>
              <a:t>στο</a:t>
            </a:r>
            <a:r>
              <a:rPr sz="1400" spc="-50" dirty="0">
                <a:solidFill>
                  <a:srgbClr val="FFFFFF"/>
                </a:solidFill>
                <a:latin typeface="Verdana" panose="020B0604030504040204"/>
                <a:cs typeface="Verdana" panose="020B0604030504040204"/>
              </a:rPr>
              <a:t>υ</a:t>
            </a:r>
            <a:r>
              <a:rPr sz="1400" spc="100" dirty="0">
                <a:solidFill>
                  <a:srgbClr val="FFFFFF"/>
                </a:solidFill>
                <a:latin typeface="Verdana" panose="020B0604030504040204"/>
                <a:cs typeface="Verdana" panose="020B0604030504040204"/>
              </a:rPr>
              <a:t>ς</a:t>
            </a:r>
            <a:endParaRPr sz="1400">
              <a:latin typeface="Verdana" panose="020B0604030504040204"/>
              <a:cs typeface="Verdana" panose="020B0604030504040204"/>
            </a:endParaRPr>
          </a:p>
          <a:p>
            <a:pPr marL="12700">
              <a:lnSpc>
                <a:spcPct val="100000"/>
              </a:lnSpc>
              <a:spcBef>
                <a:spcPts val="5"/>
              </a:spcBef>
            </a:pPr>
            <a:r>
              <a:rPr sz="1400" spc="-5" dirty="0">
                <a:solidFill>
                  <a:srgbClr val="FFFFFF"/>
                </a:solidFill>
                <a:latin typeface="Verdana" panose="020B0604030504040204"/>
                <a:cs typeface="Verdana" panose="020B0604030504040204"/>
              </a:rPr>
              <a:t>άλλ</a:t>
            </a:r>
            <a:r>
              <a:rPr sz="1400" spc="5" dirty="0">
                <a:solidFill>
                  <a:srgbClr val="FFFFFF"/>
                </a:solidFill>
                <a:latin typeface="Verdana" panose="020B0604030504040204"/>
                <a:cs typeface="Verdana" panose="020B0604030504040204"/>
              </a:rPr>
              <a:t>ο</a:t>
            </a:r>
            <a:r>
              <a:rPr sz="1400" spc="25" dirty="0">
                <a:solidFill>
                  <a:srgbClr val="FFFFFF"/>
                </a:solidFill>
                <a:latin typeface="Verdana" panose="020B0604030504040204"/>
                <a:cs typeface="Verdana" panose="020B0604030504040204"/>
              </a:rPr>
              <a:t>υς</a:t>
            </a:r>
            <a:r>
              <a:rPr sz="1400" spc="-130" dirty="0">
                <a:solidFill>
                  <a:srgbClr val="FFFFFF"/>
                </a:solidFill>
                <a:latin typeface="Verdana" panose="020B0604030504040204"/>
                <a:cs typeface="Verdana" panose="020B0604030504040204"/>
              </a:rPr>
              <a:t> </a:t>
            </a:r>
            <a:r>
              <a:rPr sz="1400" spc="20" dirty="0">
                <a:solidFill>
                  <a:srgbClr val="FFFFFF"/>
                </a:solidFill>
                <a:latin typeface="Verdana" panose="020B0604030504040204"/>
                <a:cs typeface="Verdana" panose="020B0604030504040204"/>
              </a:rPr>
              <a:t>στο</a:t>
            </a:r>
            <a:r>
              <a:rPr sz="1400" spc="-120" dirty="0">
                <a:solidFill>
                  <a:srgbClr val="FFFFFF"/>
                </a:solidFill>
                <a:latin typeface="Verdana" panose="020B0604030504040204"/>
                <a:cs typeface="Verdana" panose="020B0604030504040204"/>
              </a:rPr>
              <a:t> </a:t>
            </a:r>
            <a:r>
              <a:rPr sz="1400" spc="40" dirty="0">
                <a:solidFill>
                  <a:srgbClr val="FFFFFF"/>
                </a:solidFill>
                <a:latin typeface="Verdana" panose="020B0604030504040204"/>
                <a:cs typeface="Verdana" panose="020B0604030504040204"/>
              </a:rPr>
              <a:t>π</a:t>
            </a:r>
            <a:r>
              <a:rPr sz="1400" spc="70" dirty="0">
                <a:solidFill>
                  <a:srgbClr val="FFFFFF"/>
                </a:solidFill>
                <a:latin typeface="Verdana" panose="020B0604030504040204"/>
                <a:cs typeface="Verdana" panose="020B0604030504040204"/>
              </a:rPr>
              <a:t>α</a:t>
            </a:r>
            <a:r>
              <a:rPr sz="1400" spc="65" dirty="0">
                <a:solidFill>
                  <a:srgbClr val="FFFFFF"/>
                </a:solidFill>
                <a:latin typeface="Verdana" panose="020B0604030504040204"/>
                <a:cs typeface="Verdana" panose="020B0604030504040204"/>
              </a:rPr>
              <a:t>ρ</a:t>
            </a:r>
            <a:r>
              <a:rPr sz="1400" spc="-135" dirty="0">
                <a:solidFill>
                  <a:srgbClr val="FFFFFF"/>
                </a:solidFill>
                <a:latin typeface="Verdana" panose="020B0604030504040204"/>
                <a:cs typeface="Verdana" panose="020B0604030504040204"/>
              </a:rPr>
              <a:t>ε</a:t>
            </a:r>
            <a:r>
              <a:rPr sz="1400" spc="-20" dirty="0">
                <a:solidFill>
                  <a:srgbClr val="FFFFFF"/>
                </a:solidFill>
                <a:latin typeface="Verdana" panose="020B0604030504040204"/>
                <a:cs typeface="Verdana" panose="020B0604030504040204"/>
              </a:rPr>
              <a:t>λ</a:t>
            </a:r>
            <a:r>
              <a:rPr sz="1400" spc="-15" dirty="0">
                <a:solidFill>
                  <a:srgbClr val="FFFFFF"/>
                </a:solidFill>
                <a:latin typeface="Verdana" panose="020B0604030504040204"/>
                <a:cs typeface="Verdana" panose="020B0604030504040204"/>
              </a:rPr>
              <a:t>θ</a:t>
            </a:r>
            <a:r>
              <a:rPr sz="1400" spc="10" dirty="0">
                <a:solidFill>
                  <a:srgbClr val="FFFFFF"/>
                </a:solidFill>
                <a:latin typeface="Verdana" panose="020B0604030504040204"/>
                <a:cs typeface="Verdana" panose="020B0604030504040204"/>
              </a:rPr>
              <a:t>ό</a:t>
            </a:r>
            <a:r>
              <a:rPr sz="1400" spc="20" dirty="0">
                <a:solidFill>
                  <a:srgbClr val="FFFFFF"/>
                </a:solidFill>
                <a:latin typeface="Verdana" panose="020B0604030504040204"/>
                <a:cs typeface="Verdana" panose="020B0604030504040204"/>
              </a:rPr>
              <a:t>ν</a:t>
            </a:r>
            <a:r>
              <a:rPr sz="1400" spc="-250" dirty="0">
                <a:solidFill>
                  <a:srgbClr val="FFFFFF"/>
                </a:solidFill>
                <a:latin typeface="Verdana" panose="020B0604030504040204"/>
                <a:cs typeface="Verdana" panose="020B0604030504040204"/>
              </a:rPr>
              <a:t>;</a:t>
            </a:r>
            <a:endParaRPr sz="1400">
              <a:latin typeface="Verdana" panose="020B0604030504040204"/>
              <a:cs typeface="Verdana" panose="020B0604030504040204"/>
            </a:endParaRPr>
          </a:p>
          <a:p>
            <a:pPr marL="12700" marR="161925">
              <a:lnSpc>
                <a:spcPct val="100000"/>
              </a:lnSpc>
              <a:spcBef>
                <a:spcPts val="995"/>
              </a:spcBef>
            </a:pPr>
            <a:r>
              <a:rPr sz="1400" spc="95" dirty="0">
                <a:solidFill>
                  <a:srgbClr val="FFFFFF"/>
                </a:solidFill>
                <a:latin typeface="Verdana" panose="020B0604030504040204"/>
                <a:cs typeface="Verdana" panose="020B0604030504040204"/>
              </a:rPr>
              <a:t>Α</a:t>
            </a:r>
            <a:r>
              <a:rPr sz="1400" spc="-45" dirty="0">
                <a:solidFill>
                  <a:srgbClr val="FFFFFF"/>
                </a:solidFill>
                <a:latin typeface="Verdana" panose="020B0604030504040204"/>
                <a:cs typeface="Verdana" panose="020B0604030504040204"/>
              </a:rPr>
              <a:t>ν</a:t>
            </a:r>
            <a:r>
              <a:rPr sz="1400" spc="-95" dirty="0">
                <a:solidFill>
                  <a:srgbClr val="FFFFFF"/>
                </a:solidFill>
                <a:latin typeface="Verdana" panose="020B0604030504040204"/>
                <a:cs typeface="Verdana" panose="020B0604030504040204"/>
              </a:rPr>
              <a:t>τ</a:t>
            </a:r>
            <a:r>
              <a:rPr sz="1400" spc="-125" dirty="0">
                <a:solidFill>
                  <a:srgbClr val="FFFFFF"/>
                </a:solidFill>
                <a:latin typeface="Verdana" panose="020B0604030504040204"/>
                <a:cs typeface="Verdana" panose="020B0604030504040204"/>
              </a:rPr>
              <a:t>λ</a:t>
            </a:r>
            <a:r>
              <a:rPr sz="1400" spc="60" dirty="0">
                <a:solidFill>
                  <a:srgbClr val="FFFFFF"/>
                </a:solidFill>
                <a:latin typeface="Verdana" panose="020B0604030504040204"/>
                <a:cs typeface="Verdana" panose="020B0604030504040204"/>
              </a:rPr>
              <a:t>ώ</a:t>
            </a:r>
            <a:r>
              <a:rPr sz="1400" spc="-140" dirty="0">
                <a:solidFill>
                  <a:srgbClr val="FFFFFF"/>
                </a:solidFill>
                <a:latin typeface="Verdana" panose="020B0604030504040204"/>
                <a:cs typeface="Verdana" panose="020B0604030504040204"/>
              </a:rPr>
              <a:t> </a:t>
            </a:r>
            <a:r>
              <a:rPr sz="1400" spc="-135" dirty="0">
                <a:solidFill>
                  <a:srgbClr val="FFFFFF"/>
                </a:solidFill>
                <a:latin typeface="Verdana" panose="020B0604030504040204"/>
                <a:cs typeface="Verdana" panose="020B0604030504040204"/>
              </a:rPr>
              <a:t>ε</a:t>
            </a:r>
            <a:r>
              <a:rPr sz="1400" spc="60" dirty="0">
                <a:solidFill>
                  <a:srgbClr val="FFFFFF"/>
                </a:solidFill>
                <a:latin typeface="Verdana" panose="020B0604030504040204"/>
                <a:cs typeface="Verdana" panose="020B0604030504040204"/>
              </a:rPr>
              <a:t>ρ</a:t>
            </a:r>
            <a:r>
              <a:rPr sz="1400" spc="-20" dirty="0">
                <a:solidFill>
                  <a:srgbClr val="FFFFFF"/>
                </a:solidFill>
                <a:latin typeface="Verdana" panose="020B0604030504040204"/>
                <a:cs typeface="Verdana" panose="020B0604030504040204"/>
              </a:rPr>
              <a:t>γα</a:t>
            </a:r>
            <a:r>
              <a:rPr sz="1400" spc="-10" dirty="0">
                <a:solidFill>
                  <a:srgbClr val="FFFFFF"/>
                </a:solidFill>
                <a:latin typeface="Verdana" panose="020B0604030504040204"/>
                <a:cs typeface="Verdana" panose="020B0604030504040204"/>
              </a:rPr>
              <a:t>λ</a:t>
            </a:r>
            <a:r>
              <a:rPr sz="1400" spc="-135" dirty="0">
                <a:solidFill>
                  <a:srgbClr val="FFFFFF"/>
                </a:solidFill>
                <a:latin typeface="Verdana" panose="020B0604030504040204"/>
                <a:cs typeface="Verdana" panose="020B0604030504040204"/>
              </a:rPr>
              <a:t>ε</a:t>
            </a:r>
            <a:r>
              <a:rPr sz="1400" spc="-90" dirty="0">
                <a:solidFill>
                  <a:srgbClr val="FFFFFF"/>
                </a:solidFill>
                <a:latin typeface="Verdana" panose="020B0604030504040204"/>
                <a:cs typeface="Verdana" panose="020B0604030504040204"/>
              </a:rPr>
              <a:t>ί</a:t>
            </a:r>
            <a:r>
              <a:rPr sz="1400" spc="85" dirty="0">
                <a:solidFill>
                  <a:srgbClr val="FFFFFF"/>
                </a:solidFill>
                <a:latin typeface="Verdana" panose="020B0604030504040204"/>
                <a:cs typeface="Verdana" panose="020B0604030504040204"/>
              </a:rPr>
              <a:t>α</a:t>
            </a:r>
            <a:r>
              <a:rPr sz="1400" spc="-145" dirty="0">
                <a:solidFill>
                  <a:srgbClr val="FFFFFF"/>
                </a:solidFill>
                <a:latin typeface="Verdana" panose="020B0604030504040204"/>
                <a:cs typeface="Verdana" panose="020B0604030504040204"/>
              </a:rPr>
              <a:t> </a:t>
            </a:r>
            <a:r>
              <a:rPr sz="1400" spc="-25" dirty="0">
                <a:solidFill>
                  <a:srgbClr val="FFFFFF"/>
                </a:solidFill>
                <a:latin typeface="Verdana" panose="020B0604030504040204"/>
                <a:cs typeface="Verdana" panose="020B0604030504040204"/>
              </a:rPr>
              <a:t>ασχέ</a:t>
            </a:r>
            <a:r>
              <a:rPr sz="1400" spc="10" dirty="0">
                <a:solidFill>
                  <a:srgbClr val="FFFFFF"/>
                </a:solidFill>
                <a:latin typeface="Verdana" panose="020B0604030504040204"/>
                <a:cs typeface="Verdana" panose="020B0604030504040204"/>
              </a:rPr>
              <a:t>τως  </a:t>
            </a:r>
            <a:r>
              <a:rPr sz="1400" spc="45" dirty="0">
                <a:solidFill>
                  <a:srgbClr val="FFFFFF"/>
                </a:solidFill>
                <a:latin typeface="Verdana" panose="020B0604030504040204"/>
                <a:cs typeface="Verdana" panose="020B0604030504040204"/>
              </a:rPr>
              <a:t>θ</a:t>
            </a:r>
            <a:r>
              <a:rPr sz="1400" spc="-135" dirty="0">
                <a:solidFill>
                  <a:srgbClr val="FFFFFF"/>
                </a:solidFill>
                <a:latin typeface="Verdana" panose="020B0604030504040204"/>
                <a:cs typeface="Verdana" panose="020B0604030504040204"/>
              </a:rPr>
              <a:t>ε</a:t>
            </a:r>
            <a:r>
              <a:rPr sz="1400" spc="65" dirty="0">
                <a:solidFill>
                  <a:srgbClr val="FFFFFF"/>
                </a:solidFill>
                <a:latin typeface="Verdana" panose="020B0604030504040204"/>
                <a:cs typeface="Verdana" panose="020B0604030504040204"/>
              </a:rPr>
              <a:t>ω</a:t>
            </a:r>
            <a:r>
              <a:rPr sz="1400" spc="45" dirty="0">
                <a:solidFill>
                  <a:srgbClr val="FFFFFF"/>
                </a:solidFill>
                <a:latin typeface="Verdana" panose="020B0604030504040204"/>
                <a:cs typeface="Verdana" panose="020B0604030504040204"/>
              </a:rPr>
              <a:t>ρ</a:t>
            </a:r>
            <a:r>
              <a:rPr sz="1400" spc="-35" dirty="0">
                <a:solidFill>
                  <a:srgbClr val="FFFFFF"/>
                </a:solidFill>
                <a:latin typeface="Verdana" panose="020B0604030504040204"/>
                <a:cs typeface="Verdana" panose="020B0604030504040204"/>
              </a:rPr>
              <a:t>η</a:t>
            </a:r>
            <a:r>
              <a:rPr sz="1400" spc="-155" dirty="0">
                <a:solidFill>
                  <a:srgbClr val="FFFFFF"/>
                </a:solidFill>
                <a:latin typeface="Verdana" panose="020B0604030504040204"/>
                <a:cs typeface="Verdana" panose="020B0604030504040204"/>
              </a:rPr>
              <a:t>τ</a:t>
            </a:r>
            <a:r>
              <a:rPr sz="1400" spc="-70" dirty="0">
                <a:solidFill>
                  <a:srgbClr val="FFFFFF"/>
                </a:solidFill>
                <a:latin typeface="Verdana" panose="020B0604030504040204"/>
                <a:cs typeface="Verdana" panose="020B0604030504040204"/>
              </a:rPr>
              <a:t>ι</a:t>
            </a:r>
            <a:r>
              <a:rPr sz="1400" spc="-135" dirty="0">
                <a:solidFill>
                  <a:srgbClr val="FFFFFF"/>
                </a:solidFill>
                <a:latin typeface="Verdana" panose="020B0604030504040204"/>
                <a:cs typeface="Verdana" panose="020B0604030504040204"/>
              </a:rPr>
              <a:t>κ</a:t>
            </a:r>
            <a:r>
              <a:rPr sz="1400" spc="55" dirty="0">
                <a:solidFill>
                  <a:srgbClr val="FFFFFF"/>
                </a:solidFill>
                <a:latin typeface="Verdana" panose="020B0604030504040204"/>
                <a:cs typeface="Verdana" panose="020B0604030504040204"/>
              </a:rPr>
              <a:t>ο</a:t>
            </a:r>
            <a:r>
              <a:rPr sz="1400" spc="-50" dirty="0">
                <a:solidFill>
                  <a:srgbClr val="FFFFFF"/>
                </a:solidFill>
                <a:latin typeface="Verdana" panose="020B0604030504040204"/>
                <a:cs typeface="Verdana" panose="020B0604030504040204"/>
              </a:rPr>
              <a:t>ύ</a:t>
            </a:r>
            <a:r>
              <a:rPr sz="1400" spc="-145" dirty="0">
                <a:solidFill>
                  <a:srgbClr val="FFFFFF"/>
                </a:solidFill>
                <a:latin typeface="Verdana" panose="020B0604030504040204"/>
                <a:cs typeface="Verdana" panose="020B0604030504040204"/>
              </a:rPr>
              <a:t> </a:t>
            </a:r>
            <a:r>
              <a:rPr sz="1400" spc="-50" dirty="0">
                <a:solidFill>
                  <a:srgbClr val="FFFFFF"/>
                </a:solidFill>
                <a:latin typeface="Verdana" panose="020B0604030504040204"/>
                <a:cs typeface="Verdana" panose="020B0604030504040204"/>
              </a:rPr>
              <a:t>υ</a:t>
            </a:r>
            <a:r>
              <a:rPr sz="1400" spc="40" dirty="0">
                <a:solidFill>
                  <a:srgbClr val="FFFFFF"/>
                </a:solidFill>
                <a:latin typeface="Verdana" panose="020B0604030504040204"/>
                <a:cs typeface="Verdana" panose="020B0604030504040204"/>
              </a:rPr>
              <a:t>π</a:t>
            </a:r>
            <a:r>
              <a:rPr sz="1400" spc="65" dirty="0">
                <a:solidFill>
                  <a:srgbClr val="FFFFFF"/>
                </a:solidFill>
                <a:latin typeface="Verdana" panose="020B0604030504040204"/>
                <a:cs typeface="Verdana" panose="020B0604030504040204"/>
              </a:rPr>
              <a:t>ό</a:t>
            </a:r>
            <a:r>
              <a:rPr sz="1400" spc="20" dirty="0">
                <a:solidFill>
                  <a:srgbClr val="FFFFFF"/>
                </a:solidFill>
                <a:latin typeface="Verdana" panose="020B0604030504040204"/>
                <a:cs typeface="Verdana" panose="020B0604030504040204"/>
              </a:rPr>
              <a:t>β</a:t>
            </a:r>
            <a:r>
              <a:rPr sz="1400" spc="25" dirty="0">
                <a:solidFill>
                  <a:srgbClr val="FFFFFF"/>
                </a:solidFill>
                <a:latin typeface="Verdana" panose="020B0604030504040204"/>
                <a:cs typeface="Verdana" panose="020B0604030504040204"/>
              </a:rPr>
              <a:t>α</a:t>
            </a:r>
            <a:r>
              <a:rPr sz="1400" spc="45" dirty="0">
                <a:solidFill>
                  <a:srgbClr val="FFFFFF"/>
                </a:solidFill>
                <a:latin typeface="Verdana" panose="020B0604030504040204"/>
                <a:cs typeface="Verdana" panose="020B0604030504040204"/>
              </a:rPr>
              <a:t>θ</a:t>
            </a:r>
            <a:r>
              <a:rPr sz="1400" spc="60" dirty="0">
                <a:solidFill>
                  <a:srgbClr val="FFFFFF"/>
                </a:solidFill>
                <a:latin typeface="Verdana" panose="020B0604030504040204"/>
                <a:cs typeface="Verdana" panose="020B0604030504040204"/>
              </a:rPr>
              <a:t>ρ</a:t>
            </a:r>
            <a:r>
              <a:rPr sz="1400" spc="65" dirty="0">
                <a:solidFill>
                  <a:srgbClr val="FFFFFF"/>
                </a:solidFill>
                <a:latin typeface="Verdana" panose="020B0604030504040204"/>
                <a:cs typeface="Verdana" panose="020B0604030504040204"/>
              </a:rPr>
              <a:t>ο</a:t>
            </a:r>
            <a:r>
              <a:rPr sz="1400" spc="-50" dirty="0">
                <a:solidFill>
                  <a:srgbClr val="FFFFFF"/>
                </a:solidFill>
                <a:latin typeface="Verdana" panose="020B0604030504040204"/>
                <a:cs typeface="Verdana" panose="020B0604030504040204"/>
              </a:rPr>
              <a:t>υ</a:t>
            </a:r>
            <a:endParaRPr sz="1400">
              <a:latin typeface="Verdana" panose="020B0604030504040204"/>
              <a:cs typeface="Verdana" panose="020B0604030504040204"/>
            </a:endParaRPr>
          </a:p>
        </p:txBody>
      </p:sp>
      <p:grpSp>
        <p:nvGrpSpPr>
          <p:cNvPr id="9" name="object 9"/>
          <p:cNvGrpSpPr/>
          <p:nvPr/>
        </p:nvGrpSpPr>
        <p:grpSpPr>
          <a:xfrm>
            <a:off x="3835908" y="2206751"/>
            <a:ext cx="3037840" cy="1630680"/>
            <a:chOff x="3835908" y="2206751"/>
            <a:chExt cx="3037840" cy="1630680"/>
          </a:xfrm>
        </p:grpSpPr>
        <p:pic>
          <p:nvPicPr>
            <p:cNvPr id="10" name="object 10"/>
            <p:cNvPicPr/>
            <p:nvPr/>
          </p:nvPicPr>
          <p:blipFill>
            <a:blip r:embed="rId3" cstate="print"/>
            <a:stretch>
              <a:fillRect/>
            </a:stretch>
          </p:blipFill>
          <p:spPr>
            <a:xfrm>
              <a:off x="3835908" y="2206751"/>
              <a:ext cx="3037332" cy="1630680"/>
            </a:xfrm>
            <a:prstGeom prst="rect">
              <a:avLst/>
            </a:prstGeom>
          </p:spPr>
        </p:pic>
        <p:pic>
          <p:nvPicPr>
            <p:cNvPr id="11" name="object 11"/>
            <p:cNvPicPr/>
            <p:nvPr/>
          </p:nvPicPr>
          <p:blipFill>
            <a:blip r:embed="rId4" cstate="print"/>
            <a:stretch>
              <a:fillRect/>
            </a:stretch>
          </p:blipFill>
          <p:spPr>
            <a:xfrm>
              <a:off x="3889375" y="2209799"/>
              <a:ext cx="2930525" cy="1524000"/>
            </a:xfrm>
            <a:prstGeom prst="rect">
              <a:avLst/>
            </a:prstGeom>
          </p:spPr>
        </p:pic>
      </p:grpSp>
      <p:sp>
        <p:nvSpPr>
          <p:cNvPr id="12" name="object 12"/>
          <p:cNvSpPr txBox="1"/>
          <p:nvPr/>
        </p:nvSpPr>
        <p:spPr>
          <a:xfrm>
            <a:off x="3967353" y="4239097"/>
            <a:ext cx="2772410" cy="1624330"/>
          </a:xfrm>
          <a:prstGeom prst="rect">
            <a:avLst/>
          </a:prstGeom>
        </p:spPr>
        <p:txBody>
          <a:bodyPr vert="horz" wrap="square" lIns="0" tIns="171450" rIns="0" bIns="0" rtlCol="0">
            <a:spAutoFit/>
          </a:bodyPr>
          <a:lstStyle/>
          <a:p>
            <a:pPr marL="14605">
              <a:lnSpc>
                <a:spcPct val="100000"/>
              </a:lnSpc>
              <a:spcBef>
                <a:spcPts val="1350"/>
              </a:spcBef>
            </a:pPr>
            <a:r>
              <a:rPr sz="2400" spc="-100" dirty="0">
                <a:solidFill>
                  <a:srgbClr val="89D0D5"/>
                </a:solidFill>
                <a:latin typeface="Verdana" panose="020B0604030504040204"/>
                <a:cs typeface="Verdana" panose="020B0604030504040204"/>
              </a:rPr>
              <a:t>Κοι</a:t>
            </a:r>
            <a:r>
              <a:rPr sz="2400" spc="-90" dirty="0">
                <a:solidFill>
                  <a:srgbClr val="89D0D5"/>
                </a:solidFill>
                <a:latin typeface="Verdana" panose="020B0604030504040204"/>
                <a:cs typeface="Verdana" panose="020B0604030504040204"/>
              </a:rPr>
              <a:t>ν</a:t>
            </a:r>
            <a:r>
              <a:rPr sz="2400" spc="-35" dirty="0">
                <a:solidFill>
                  <a:srgbClr val="89D0D5"/>
                </a:solidFill>
                <a:latin typeface="Verdana" panose="020B0604030504040204"/>
                <a:cs typeface="Verdana" panose="020B0604030504040204"/>
              </a:rPr>
              <a:t>οί</a:t>
            </a:r>
            <a:r>
              <a:rPr sz="2400" spc="-220" dirty="0">
                <a:solidFill>
                  <a:srgbClr val="89D0D5"/>
                </a:solidFill>
                <a:latin typeface="Verdana" panose="020B0604030504040204"/>
                <a:cs typeface="Verdana" panose="020B0604030504040204"/>
              </a:rPr>
              <a:t> </a:t>
            </a:r>
            <a:r>
              <a:rPr sz="2400" spc="110" dirty="0">
                <a:solidFill>
                  <a:srgbClr val="89D0D5"/>
                </a:solidFill>
                <a:latin typeface="Verdana" panose="020B0604030504040204"/>
                <a:cs typeface="Verdana" panose="020B0604030504040204"/>
              </a:rPr>
              <a:t>παρ</a:t>
            </a:r>
            <a:r>
              <a:rPr sz="2400" spc="120" dirty="0">
                <a:solidFill>
                  <a:srgbClr val="89D0D5"/>
                </a:solidFill>
                <a:latin typeface="Verdana" panose="020B0604030504040204"/>
                <a:cs typeface="Verdana" panose="020B0604030504040204"/>
              </a:rPr>
              <a:t>ά</a:t>
            </a:r>
            <a:r>
              <a:rPr sz="2400" spc="-30" dirty="0">
                <a:solidFill>
                  <a:srgbClr val="89D0D5"/>
                </a:solidFill>
                <a:latin typeface="Verdana" panose="020B0604030504040204"/>
                <a:cs typeface="Verdana" panose="020B0604030504040204"/>
              </a:rPr>
              <a:t>γο</a:t>
            </a:r>
            <a:r>
              <a:rPr sz="2400" dirty="0">
                <a:solidFill>
                  <a:srgbClr val="89D0D5"/>
                </a:solidFill>
                <a:latin typeface="Verdana" panose="020B0604030504040204"/>
                <a:cs typeface="Verdana" panose="020B0604030504040204"/>
              </a:rPr>
              <a:t>ν</a:t>
            </a:r>
            <a:r>
              <a:rPr sz="2400" spc="-220" dirty="0">
                <a:solidFill>
                  <a:srgbClr val="89D0D5"/>
                </a:solidFill>
                <a:latin typeface="Verdana" panose="020B0604030504040204"/>
                <a:cs typeface="Verdana" panose="020B0604030504040204"/>
              </a:rPr>
              <a:t>τ</a:t>
            </a:r>
            <a:r>
              <a:rPr sz="2400" spc="-240" dirty="0">
                <a:solidFill>
                  <a:srgbClr val="89D0D5"/>
                </a:solidFill>
                <a:latin typeface="Verdana" panose="020B0604030504040204"/>
                <a:cs typeface="Verdana" panose="020B0604030504040204"/>
              </a:rPr>
              <a:t>ε</a:t>
            </a:r>
            <a:r>
              <a:rPr sz="2400" spc="165" dirty="0">
                <a:solidFill>
                  <a:srgbClr val="89D0D5"/>
                </a:solidFill>
                <a:latin typeface="Verdana" panose="020B0604030504040204"/>
                <a:cs typeface="Verdana" panose="020B0604030504040204"/>
              </a:rPr>
              <a:t>ς</a:t>
            </a:r>
            <a:endParaRPr sz="2400">
              <a:latin typeface="Verdana" panose="020B0604030504040204"/>
              <a:cs typeface="Verdana" panose="020B0604030504040204"/>
            </a:endParaRPr>
          </a:p>
          <a:p>
            <a:pPr marL="12700">
              <a:lnSpc>
                <a:spcPct val="100000"/>
              </a:lnSpc>
              <a:spcBef>
                <a:spcPts val="735"/>
              </a:spcBef>
            </a:pPr>
            <a:r>
              <a:rPr sz="1400" spc="-185" dirty="0">
                <a:solidFill>
                  <a:srgbClr val="FFFFFF"/>
                </a:solidFill>
                <a:latin typeface="Verdana" panose="020B0604030504040204"/>
                <a:cs typeface="Verdana" panose="020B0604030504040204"/>
              </a:rPr>
              <a:t>Τι</a:t>
            </a:r>
            <a:r>
              <a:rPr sz="1400" spc="-114" dirty="0">
                <a:solidFill>
                  <a:srgbClr val="FFFFFF"/>
                </a:solidFill>
                <a:latin typeface="Verdana" panose="020B0604030504040204"/>
                <a:cs typeface="Verdana" panose="020B0604030504040204"/>
              </a:rPr>
              <a:t> </a:t>
            </a:r>
            <a:r>
              <a:rPr sz="1400" spc="-30" dirty="0">
                <a:solidFill>
                  <a:srgbClr val="FFFFFF"/>
                </a:solidFill>
                <a:latin typeface="Verdana" panose="020B0604030504040204"/>
                <a:cs typeface="Verdana" panose="020B0604030504040204"/>
              </a:rPr>
              <a:t>κ</a:t>
            </a:r>
            <a:r>
              <a:rPr sz="1400" spc="-25" dirty="0">
                <a:solidFill>
                  <a:srgbClr val="FFFFFF"/>
                </a:solidFill>
                <a:latin typeface="Verdana" panose="020B0604030504040204"/>
                <a:cs typeface="Verdana" panose="020B0604030504040204"/>
              </a:rPr>
              <a:t>ο</a:t>
            </a:r>
            <a:r>
              <a:rPr sz="1400" spc="-100" dirty="0">
                <a:solidFill>
                  <a:srgbClr val="FFFFFF"/>
                </a:solidFill>
                <a:latin typeface="Verdana" panose="020B0604030504040204"/>
                <a:cs typeface="Verdana" panose="020B0604030504040204"/>
              </a:rPr>
              <a:t>ι</a:t>
            </a:r>
            <a:r>
              <a:rPr sz="1400" spc="10" dirty="0">
                <a:solidFill>
                  <a:srgbClr val="FFFFFF"/>
                </a:solidFill>
                <a:latin typeface="Verdana" panose="020B0604030504040204"/>
                <a:cs typeface="Verdana" panose="020B0604030504040204"/>
              </a:rPr>
              <a:t>ν</a:t>
            </a:r>
            <a:r>
              <a:rPr sz="1400" spc="15" dirty="0">
                <a:solidFill>
                  <a:srgbClr val="FFFFFF"/>
                </a:solidFill>
                <a:latin typeface="Verdana" panose="020B0604030504040204"/>
                <a:cs typeface="Verdana" panose="020B0604030504040204"/>
              </a:rPr>
              <a:t>ά</a:t>
            </a:r>
            <a:r>
              <a:rPr sz="1400" spc="-130" dirty="0">
                <a:solidFill>
                  <a:srgbClr val="FFFFFF"/>
                </a:solidFill>
                <a:latin typeface="Verdana" panose="020B0604030504040204"/>
                <a:cs typeface="Verdana" panose="020B0604030504040204"/>
              </a:rPr>
              <a:t> </a:t>
            </a:r>
            <a:r>
              <a:rPr sz="1400" spc="20" dirty="0">
                <a:solidFill>
                  <a:srgbClr val="FFFFFF"/>
                </a:solidFill>
                <a:latin typeface="Verdana" panose="020B0604030504040204"/>
                <a:cs typeface="Verdana" panose="020B0604030504040204"/>
              </a:rPr>
              <a:t>στο</a:t>
            </a:r>
            <a:r>
              <a:rPr sz="1400" spc="-100" dirty="0">
                <a:solidFill>
                  <a:srgbClr val="FFFFFF"/>
                </a:solidFill>
                <a:latin typeface="Verdana" panose="020B0604030504040204"/>
                <a:cs typeface="Verdana" panose="020B0604030504040204"/>
              </a:rPr>
              <a:t>ι</a:t>
            </a:r>
            <a:r>
              <a:rPr sz="1400" spc="-150" dirty="0">
                <a:solidFill>
                  <a:srgbClr val="FFFFFF"/>
                </a:solidFill>
                <a:latin typeface="Verdana" panose="020B0604030504040204"/>
                <a:cs typeface="Verdana" panose="020B0604030504040204"/>
              </a:rPr>
              <a:t>χε</a:t>
            </a:r>
            <a:r>
              <a:rPr sz="1400" spc="-100" dirty="0">
                <a:solidFill>
                  <a:srgbClr val="FFFFFF"/>
                </a:solidFill>
                <a:latin typeface="Verdana" panose="020B0604030504040204"/>
                <a:cs typeface="Verdana" panose="020B0604030504040204"/>
              </a:rPr>
              <a:t>ί</a:t>
            </a:r>
            <a:r>
              <a:rPr sz="1400" spc="85" dirty="0">
                <a:solidFill>
                  <a:srgbClr val="FFFFFF"/>
                </a:solidFill>
                <a:latin typeface="Verdana" panose="020B0604030504040204"/>
                <a:cs typeface="Verdana" panose="020B0604030504040204"/>
              </a:rPr>
              <a:t>α</a:t>
            </a:r>
            <a:r>
              <a:rPr sz="1400" spc="-145" dirty="0">
                <a:solidFill>
                  <a:srgbClr val="FFFFFF"/>
                </a:solidFill>
                <a:latin typeface="Verdana" panose="020B0604030504040204"/>
                <a:cs typeface="Verdana" panose="020B0604030504040204"/>
              </a:rPr>
              <a:t> </a:t>
            </a:r>
            <a:r>
              <a:rPr sz="1400" spc="-45" dirty="0">
                <a:solidFill>
                  <a:srgbClr val="FFFFFF"/>
                </a:solidFill>
                <a:latin typeface="Verdana" panose="020B0604030504040204"/>
                <a:cs typeface="Verdana" panose="020B0604030504040204"/>
              </a:rPr>
              <a:t>μ</a:t>
            </a:r>
            <a:r>
              <a:rPr sz="1400" spc="65" dirty="0">
                <a:solidFill>
                  <a:srgbClr val="FFFFFF"/>
                </a:solidFill>
                <a:latin typeface="Verdana" panose="020B0604030504040204"/>
                <a:cs typeface="Verdana" panose="020B0604030504040204"/>
              </a:rPr>
              <a:t>ο</a:t>
            </a:r>
            <a:r>
              <a:rPr sz="1400" spc="-90" dirty="0">
                <a:solidFill>
                  <a:srgbClr val="FFFFFF"/>
                </a:solidFill>
                <a:latin typeface="Verdana" panose="020B0604030504040204"/>
                <a:cs typeface="Verdana" panose="020B0604030504040204"/>
              </a:rPr>
              <a:t>ι</a:t>
            </a:r>
            <a:r>
              <a:rPr sz="1400" spc="60" dirty="0">
                <a:solidFill>
                  <a:srgbClr val="FFFFFF"/>
                </a:solidFill>
                <a:latin typeface="Verdana" panose="020B0604030504040204"/>
                <a:cs typeface="Verdana" panose="020B0604030504040204"/>
              </a:rPr>
              <a:t>ρ</a:t>
            </a:r>
            <a:r>
              <a:rPr sz="1400" spc="45" dirty="0">
                <a:solidFill>
                  <a:srgbClr val="FFFFFF"/>
                </a:solidFill>
                <a:latin typeface="Verdana" panose="020B0604030504040204"/>
                <a:cs typeface="Verdana" panose="020B0604030504040204"/>
              </a:rPr>
              <a:t>άζο</a:t>
            </a:r>
            <a:r>
              <a:rPr sz="1400" spc="-35" dirty="0">
                <a:solidFill>
                  <a:srgbClr val="FFFFFF"/>
                </a:solidFill>
                <a:latin typeface="Verdana" panose="020B0604030504040204"/>
                <a:cs typeface="Verdana" panose="020B0604030504040204"/>
              </a:rPr>
              <a:t>ντ</a:t>
            </a:r>
            <a:r>
              <a:rPr sz="1400" spc="-50" dirty="0">
                <a:solidFill>
                  <a:srgbClr val="FFFFFF"/>
                </a:solidFill>
                <a:latin typeface="Verdana" panose="020B0604030504040204"/>
                <a:cs typeface="Verdana" panose="020B0604030504040204"/>
              </a:rPr>
              <a:t>α</a:t>
            </a:r>
            <a:r>
              <a:rPr sz="1400" spc="-105" dirty="0">
                <a:solidFill>
                  <a:srgbClr val="FFFFFF"/>
                </a:solidFill>
                <a:latin typeface="Verdana" panose="020B0604030504040204"/>
                <a:cs typeface="Verdana" panose="020B0604030504040204"/>
              </a:rPr>
              <a:t>ι </a:t>
            </a:r>
            <a:r>
              <a:rPr sz="1400" spc="55" dirty="0">
                <a:solidFill>
                  <a:srgbClr val="FFFFFF"/>
                </a:solidFill>
                <a:latin typeface="Verdana" panose="020B0604030504040204"/>
                <a:cs typeface="Verdana" panose="020B0604030504040204"/>
              </a:rPr>
              <a:t>ο</a:t>
            </a:r>
            <a:r>
              <a:rPr sz="1400" spc="-105" dirty="0">
                <a:solidFill>
                  <a:srgbClr val="FFFFFF"/>
                </a:solidFill>
                <a:latin typeface="Verdana" panose="020B0604030504040204"/>
                <a:cs typeface="Verdana" panose="020B0604030504040204"/>
              </a:rPr>
              <a:t>ι</a:t>
            </a:r>
            <a:endParaRPr sz="1400">
              <a:latin typeface="Verdana" panose="020B0604030504040204"/>
              <a:cs typeface="Verdana" panose="020B0604030504040204"/>
            </a:endParaRPr>
          </a:p>
          <a:p>
            <a:pPr marL="12700">
              <a:lnSpc>
                <a:spcPct val="100000"/>
              </a:lnSpc>
              <a:spcBef>
                <a:spcPts val="5"/>
              </a:spcBef>
            </a:pPr>
            <a:r>
              <a:rPr sz="1400" spc="-25" dirty="0">
                <a:solidFill>
                  <a:srgbClr val="FFFFFF"/>
                </a:solidFill>
                <a:latin typeface="Verdana" panose="020B0604030504040204"/>
                <a:cs typeface="Verdana" panose="020B0604030504040204"/>
              </a:rPr>
              <a:t>προσεγγίσεις;</a:t>
            </a:r>
            <a:endParaRPr sz="1400">
              <a:latin typeface="Verdana" panose="020B0604030504040204"/>
              <a:cs typeface="Verdana" panose="020B0604030504040204"/>
            </a:endParaRPr>
          </a:p>
          <a:p>
            <a:pPr marL="12700" marR="218440">
              <a:lnSpc>
                <a:spcPct val="100000"/>
              </a:lnSpc>
              <a:spcBef>
                <a:spcPts val="995"/>
              </a:spcBef>
            </a:pPr>
            <a:r>
              <a:rPr sz="1400" spc="95" dirty="0">
                <a:solidFill>
                  <a:srgbClr val="FFFFFF"/>
                </a:solidFill>
                <a:latin typeface="Verdana" panose="020B0604030504040204"/>
                <a:cs typeface="Verdana" panose="020B0604030504040204"/>
              </a:rPr>
              <a:t>Α</a:t>
            </a:r>
            <a:r>
              <a:rPr sz="1400" spc="-60" dirty="0">
                <a:solidFill>
                  <a:srgbClr val="FFFFFF"/>
                </a:solidFill>
                <a:latin typeface="Verdana" panose="020B0604030504040204"/>
                <a:cs typeface="Verdana" panose="020B0604030504040204"/>
              </a:rPr>
              <a:t>γ</a:t>
            </a:r>
            <a:r>
              <a:rPr sz="1400" spc="-40" dirty="0">
                <a:solidFill>
                  <a:srgbClr val="FFFFFF"/>
                </a:solidFill>
                <a:latin typeface="Verdana" panose="020B0604030504040204"/>
                <a:cs typeface="Verdana" panose="020B0604030504040204"/>
              </a:rPr>
              <a:t>ν</a:t>
            </a:r>
            <a:r>
              <a:rPr sz="1400" spc="55" dirty="0">
                <a:solidFill>
                  <a:srgbClr val="FFFFFF"/>
                </a:solidFill>
                <a:latin typeface="Verdana" panose="020B0604030504040204"/>
                <a:cs typeface="Verdana" panose="020B0604030504040204"/>
              </a:rPr>
              <a:t>ο</a:t>
            </a:r>
            <a:r>
              <a:rPr sz="1400" spc="60" dirty="0">
                <a:solidFill>
                  <a:srgbClr val="FFFFFF"/>
                </a:solidFill>
                <a:latin typeface="Verdana" panose="020B0604030504040204"/>
                <a:cs typeface="Verdana" panose="020B0604030504040204"/>
              </a:rPr>
              <a:t>ώ</a:t>
            </a:r>
            <a:r>
              <a:rPr sz="1400" spc="-150" dirty="0">
                <a:solidFill>
                  <a:srgbClr val="FFFFFF"/>
                </a:solidFill>
                <a:latin typeface="Verdana" panose="020B0604030504040204"/>
                <a:cs typeface="Verdana" panose="020B0604030504040204"/>
              </a:rPr>
              <a:t> </a:t>
            </a:r>
            <a:r>
              <a:rPr sz="1400" spc="-45" dirty="0">
                <a:solidFill>
                  <a:srgbClr val="FFFFFF"/>
                </a:solidFill>
                <a:latin typeface="Verdana" panose="020B0604030504040204"/>
                <a:cs typeface="Verdana" panose="020B0604030504040204"/>
              </a:rPr>
              <a:t>χ</a:t>
            </a:r>
            <a:r>
              <a:rPr sz="1400" spc="-55" dirty="0">
                <a:solidFill>
                  <a:srgbClr val="FFFFFF"/>
                </a:solidFill>
                <a:latin typeface="Verdana" panose="020B0604030504040204"/>
                <a:cs typeface="Verdana" panose="020B0604030504040204"/>
              </a:rPr>
              <a:t>ρ</a:t>
            </a:r>
            <a:r>
              <a:rPr sz="1400" spc="-35" dirty="0">
                <a:solidFill>
                  <a:srgbClr val="FFFFFF"/>
                </a:solidFill>
                <a:latin typeface="Verdana" panose="020B0604030504040204"/>
                <a:cs typeface="Verdana" panose="020B0604030504040204"/>
              </a:rPr>
              <a:t>ή</a:t>
            </a:r>
            <a:r>
              <a:rPr sz="1400" spc="10" dirty="0">
                <a:solidFill>
                  <a:srgbClr val="FFFFFF"/>
                </a:solidFill>
                <a:latin typeface="Verdana" panose="020B0604030504040204"/>
                <a:cs typeface="Verdana" panose="020B0604030504040204"/>
              </a:rPr>
              <a:t>σ</a:t>
            </a:r>
            <a:r>
              <a:rPr sz="1400" spc="20" dirty="0">
                <a:solidFill>
                  <a:srgbClr val="FFFFFF"/>
                </a:solidFill>
                <a:latin typeface="Verdana" panose="020B0604030504040204"/>
                <a:cs typeface="Verdana" panose="020B0604030504040204"/>
              </a:rPr>
              <a:t>ι</a:t>
            </a:r>
            <a:r>
              <a:rPr sz="1400" spc="-45" dirty="0">
                <a:solidFill>
                  <a:srgbClr val="FFFFFF"/>
                </a:solidFill>
                <a:latin typeface="Verdana" panose="020B0604030504040204"/>
                <a:cs typeface="Verdana" panose="020B0604030504040204"/>
              </a:rPr>
              <a:t>μ</a:t>
            </a:r>
            <a:r>
              <a:rPr sz="1400" spc="85" dirty="0">
                <a:solidFill>
                  <a:srgbClr val="FFFFFF"/>
                </a:solidFill>
                <a:latin typeface="Verdana" panose="020B0604030504040204"/>
                <a:cs typeface="Verdana" panose="020B0604030504040204"/>
              </a:rPr>
              <a:t>α</a:t>
            </a:r>
            <a:r>
              <a:rPr sz="1400" spc="-135" dirty="0">
                <a:solidFill>
                  <a:srgbClr val="FFFFFF"/>
                </a:solidFill>
                <a:latin typeface="Verdana" panose="020B0604030504040204"/>
                <a:cs typeface="Verdana" panose="020B0604030504040204"/>
              </a:rPr>
              <a:t> ε</a:t>
            </a:r>
            <a:r>
              <a:rPr sz="1400" spc="60" dirty="0">
                <a:solidFill>
                  <a:srgbClr val="FFFFFF"/>
                </a:solidFill>
                <a:latin typeface="Verdana" panose="020B0604030504040204"/>
                <a:cs typeface="Verdana" panose="020B0604030504040204"/>
              </a:rPr>
              <a:t>ρ</a:t>
            </a:r>
            <a:r>
              <a:rPr sz="1400" spc="-20" dirty="0">
                <a:solidFill>
                  <a:srgbClr val="FFFFFF"/>
                </a:solidFill>
                <a:latin typeface="Verdana" panose="020B0604030504040204"/>
                <a:cs typeface="Verdana" panose="020B0604030504040204"/>
              </a:rPr>
              <a:t>γα</a:t>
            </a:r>
            <a:r>
              <a:rPr sz="1400" spc="-10" dirty="0">
                <a:solidFill>
                  <a:srgbClr val="FFFFFF"/>
                </a:solidFill>
                <a:latin typeface="Verdana" panose="020B0604030504040204"/>
                <a:cs typeface="Verdana" panose="020B0604030504040204"/>
              </a:rPr>
              <a:t>λ</a:t>
            </a:r>
            <a:r>
              <a:rPr sz="1400" spc="-135" dirty="0">
                <a:solidFill>
                  <a:srgbClr val="FFFFFF"/>
                </a:solidFill>
                <a:latin typeface="Verdana" panose="020B0604030504040204"/>
                <a:cs typeface="Verdana" panose="020B0604030504040204"/>
              </a:rPr>
              <a:t>ε</a:t>
            </a:r>
            <a:r>
              <a:rPr sz="1400" spc="-90" dirty="0">
                <a:solidFill>
                  <a:srgbClr val="FFFFFF"/>
                </a:solidFill>
                <a:latin typeface="Verdana" panose="020B0604030504040204"/>
                <a:cs typeface="Verdana" panose="020B0604030504040204"/>
              </a:rPr>
              <a:t>ί</a:t>
            </a:r>
            <a:r>
              <a:rPr sz="1400" spc="85" dirty="0">
                <a:solidFill>
                  <a:srgbClr val="FFFFFF"/>
                </a:solidFill>
                <a:latin typeface="Verdana" panose="020B0604030504040204"/>
                <a:cs typeface="Verdana" panose="020B0604030504040204"/>
              </a:rPr>
              <a:t>α</a:t>
            </a:r>
            <a:r>
              <a:rPr sz="1400" spc="-135" dirty="0">
                <a:solidFill>
                  <a:srgbClr val="FFFFFF"/>
                </a:solidFill>
                <a:latin typeface="Verdana" panose="020B0604030504040204"/>
                <a:cs typeface="Verdana" panose="020B0604030504040204"/>
              </a:rPr>
              <a:t> </a:t>
            </a:r>
            <a:r>
              <a:rPr sz="1400" spc="40" dirty="0">
                <a:solidFill>
                  <a:srgbClr val="FFFFFF"/>
                </a:solidFill>
                <a:latin typeface="Verdana" panose="020B0604030504040204"/>
                <a:cs typeface="Verdana" panose="020B0604030504040204"/>
              </a:rPr>
              <a:t>π</a:t>
            </a:r>
            <a:r>
              <a:rPr sz="1400" spc="65" dirty="0">
                <a:solidFill>
                  <a:srgbClr val="FFFFFF"/>
                </a:solidFill>
                <a:latin typeface="Verdana" panose="020B0604030504040204"/>
                <a:cs typeface="Verdana" panose="020B0604030504040204"/>
              </a:rPr>
              <a:t>ο</a:t>
            </a:r>
            <a:r>
              <a:rPr sz="1400" spc="-35" dirty="0">
                <a:solidFill>
                  <a:srgbClr val="FFFFFF"/>
                </a:solidFill>
                <a:latin typeface="Verdana" panose="020B0604030504040204"/>
                <a:cs typeface="Verdana" panose="020B0604030504040204"/>
              </a:rPr>
              <a:t>υ  </a:t>
            </a:r>
            <a:r>
              <a:rPr sz="1400" spc="-95" dirty="0">
                <a:solidFill>
                  <a:srgbClr val="FFFFFF"/>
                </a:solidFill>
                <a:latin typeface="Verdana" panose="020B0604030504040204"/>
                <a:cs typeface="Verdana" panose="020B0604030504040204"/>
              </a:rPr>
              <a:t>δ</a:t>
            </a:r>
            <a:r>
              <a:rPr sz="1400" spc="-90" dirty="0">
                <a:solidFill>
                  <a:srgbClr val="FFFFFF"/>
                </a:solidFill>
                <a:latin typeface="Verdana" panose="020B0604030504040204"/>
                <a:cs typeface="Verdana" panose="020B0604030504040204"/>
              </a:rPr>
              <a:t>ε</a:t>
            </a:r>
            <a:r>
              <a:rPr sz="1400" spc="-55" dirty="0">
                <a:solidFill>
                  <a:srgbClr val="FFFFFF"/>
                </a:solidFill>
                <a:latin typeface="Verdana" panose="020B0604030504040204"/>
                <a:cs typeface="Verdana" panose="020B0604030504040204"/>
              </a:rPr>
              <a:t>ν</a:t>
            </a:r>
            <a:r>
              <a:rPr sz="1400" spc="-125" dirty="0">
                <a:solidFill>
                  <a:srgbClr val="FFFFFF"/>
                </a:solidFill>
                <a:latin typeface="Verdana" panose="020B0604030504040204"/>
                <a:cs typeface="Verdana" panose="020B0604030504040204"/>
              </a:rPr>
              <a:t> </a:t>
            </a:r>
            <a:r>
              <a:rPr sz="1400" spc="-135" dirty="0">
                <a:solidFill>
                  <a:srgbClr val="FFFFFF"/>
                </a:solidFill>
                <a:latin typeface="Verdana" panose="020B0604030504040204"/>
                <a:cs typeface="Verdana" panose="020B0604030504040204"/>
              </a:rPr>
              <a:t>ε</a:t>
            </a:r>
            <a:r>
              <a:rPr sz="1400" spc="-90" dirty="0">
                <a:solidFill>
                  <a:srgbClr val="FFFFFF"/>
                </a:solidFill>
                <a:latin typeface="Verdana" panose="020B0604030504040204"/>
                <a:cs typeface="Verdana" panose="020B0604030504040204"/>
              </a:rPr>
              <a:t>ί</a:t>
            </a:r>
            <a:r>
              <a:rPr sz="1400" spc="-45" dirty="0">
                <a:solidFill>
                  <a:srgbClr val="FFFFFF"/>
                </a:solidFill>
                <a:latin typeface="Verdana" panose="020B0604030504040204"/>
                <a:cs typeface="Verdana" panose="020B0604030504040204"/>
              </a:rPr>
              <a:t>ν</a:t>
            </a:r>
            <a:r>
              <a:rPr sz="1400" spc="70" dirty="0">
                <a:solidFill>
                  <a:srgbClr val="FFFFFF"/>
                </a:solidFill>
                <a:latin typeface="Verdana" panose="020B0604030504040204"/>
                <a:cs typeface="Verdana" panose="020B0604030504040204"/>
              </a:rPr>
              <a:t>α</a:t>
            </a:r>
            <a:r>
              <a:rPr sz="1400" spc="-105" dirty="0">
                <a:solidFill>
                  <a:srgbClr val="FFFFFF"/>
                </a:solidFill>
                <a:latin typeface="Verdana" panose="020B0604030504040204"/>
                <a:cs typeface="Verdana" panose="020B0604030504040204"/>
              </a:rPr>
              <a:t>ι</a:t>
            </a:r>
            <a:r>
              <a:rPr sz="1400" spc="-140" dirty="0">
                <a:solidFill>
                  <a:srgbClr val="FFFFFF"/>
                </a:solidFill>
                <a:latin typeface="Verdana" panose="020B0604030504040204"/>
                <a:cs typeface="Verdana" panose="020B0604030504040204"/>
              </a:rPr>
              <a:t> </a:t>
            </a:r>
            <a:r>
              <a:rPr sz="1400" spc="-30" dirty="0">
                <a:solidFill>
                  <a:srgbClr val="FFFFFF"/>
                </a:solidFill>
                <a:latin typeface="Verdana" panose="020B0604030504040204"/>
                <a:cs typeface="Verdana" panose="020B0604030504040204"/>
              </a:rPr>
              <a:t>κ</a:t>
            </a:r>
            <a:r>
              <a:rPr sz="1400" spc="-25" dirty="0">
                <a:solidFill>
                  <a:srgbClr val="FFFFFF"/>
                </a:solidFill>
                <a:latin typeface="Verdana" panose="020B0604030504040204"/>
                <a:cs typeface="Verdana" panose="020B0604030504040204"/>
              </a:rPr>
              <a:t>ο</a:t>
            </a:r>
            <a:r>
              <a:rPr sz="1400" spc="-100" dirty="0">
                <a:solidFill>
                  <a:srgbClr val="FFFFFF"/>
                </a:solidFill>
                <a:latin typeface="Verdana" panose="020B0604030504040204"/>
                <a:cs typeface="Verdana" panose="020B0604030504040204"/>
              </a:rPr>
              <a:t>ι</a:t>
            </a:r>
            <a:r>
              <a:rPr sz="1400" spc="10" dirty="0">
                <a:solidFill>
                  <a:srgbClr val="FFFFFF"/>
                </a:solidFill>
                <a:latin typeface="Verdana" panose="020B0604030504040204"/>
                <a:cs typeface="Verdana" panose="020B0604030504040204"/>
              </a:rPr>
              <a:t>νά</a:t>
            </a:r>
            <a:endParaRPr sz="1400">
              <a:latin typeface="Verdana" panose="020B0604030504040204"/>
              <a:cs typeface="Verdana" panose="020B0604030504040204"/>
            </a:endParaRPr>
          </a:p>
        </p:txBody>
      </p:sp>
      <p:sp>
        <p:nvSpPr>
          <p:cNvPr id="13" name="object 13"/>
          <p:cNvSpPr txBox="1"/>
          <p:nvPr/>
        </p:nvSpPr>
        <p:spPr>
          <a:xfrm>
            <a:off x="7204329" y="4032250"/>
            <a:ext cx="2719070" cy="1770380"/>
          </a:xfrm>
          <a:prstGeom prst="rect">
            <a:avLst/>
          </a:prstGeom>
        </p:spPr>
        <p:txBody>
          <a:bodyPr vert="horz" wrap="square" lIns="0" tIns="12700" rIns="0" bIns="0" rtlCol="0">
            <a:spAutoFit/>
          </a:bodyPr>
          <a:lstStyle/>
          <a:p>
            <a:pPr marL="734060" marR="541020" indent="-131445">
              <a:lnSpc>
                <a:spcPct val="100000"/>
              </a:lnSpc>
              <a:spcBef>
                <a:spcPts val="100"/>
              </a:spcBef>
            </a:pPr>
            <a:r>
              <a:rPr sz="2400" spc="-65" dirty="0">
                <a:solidFill>
                  <a:srgbClr val="89D0D5"/>
                </a:solidFill>
                <a:latin typeface="Verdana" panose="020B0604030504040204"/>
                <a:cs typeface="Verdana" panose="020B0604030504040204"/>
              </a:rPr>
              <a:t>Θεωρητική  </a:t>
            </a:r>
            <a:r>
              <a:rPr sz="2400" spc="5" dirty="0">
                <a:solidFill>
                  <a:srgbClr val="89D0D5"/>
                </a:solidFill>
                <a:latin typeface="Verdana" panose="020B0604030504040204"/>
                <a:cs typeface="Verdana" panose="020B0604030504040204"/>
              </a:rPr>
              <a:t>σύνθεση</a:t>
            </a:r>
            <a:endParaRPr sz="2400">
              <a:latin typeface="Verdana" panose="020B0604030504040204"/>
              <a:cs typeface="Verdana" panose="020B0604030504040204"/>
            </a:endParaRPr>
          </a:p>
          <a:p>
            <a:pPr marL="12700">
              <a:lnSpc>
                <a:spcPct val="100000"/>
              </a:lnSpc>
              <a:spcBef>
                <a:spcPts val="740"/>
              </a:spcBef>
            </a:pPr>
            <a:r>
              <a:rPr sz="1300" spc="-145" dirty="0">
                <a:solidFill>
                  <a:srgbClr val="FFFFFF"/>
                </a:solidFill>
                <a:latin typeface="Verdana" panose="020B0604030504040204"/>
                <a:cs typeface="Verdana" panose="020B0604030504040204"/>
              </a:rPr>
              <a:t>Σύ</a:t>
            </a:r>
            <a:r>
              <a:rPr sz="1300" spc="-70" dirty="0">
                <a:solidFill>
                  <a:srgbClr val="FFFFFF"/>
                </a:solidFill>
                <a:latin typeface="Verdana" panose="020B0604030504040204"/>
                <a:cs typeface="Verdana" panose="020B0604030504040204"/>
              </a:rPr>
              <a:t>ν</a:t>
            </a:r>
            <a:r>
              <a:rPr sz="1300" spc="-45" dirty="0">
                <a:solidFill>
                  <a:srgbClr val="FFFFFF"/>
                </a:solidFill>
                <a:latin typeface="Verdana" panose="020B0604030504040204"/>
                <a:cs typeface="Verdana" panose="020B0604030504040204"/>
              </a:rPr>
              <a:t>θ</a:t>
            </a:r>
            <a:r>
              <a:rPr sz="1300" spc="-35" dirty="0">
                <a:solidFill>
                  <a:srgbClr val="FFFFFF"/>
                </a:solidFill>
                <a:latin typeface="Verdana" panose="020B0604030504040204"/>
                <a:cs typeface="Verdana" panose="020B0604030504040204"/>
              </a:rPr>
              <a:t>ε</a:t>
            </a:r>
            <a:r>
              <a:rPr sz="1300" spc="100" dirty="0">
                <a:solidFill>
                  <a:srgbClr val="FFFFFF"/>
                </a:solidFill>
                <a:latin typeface="Verdana" panose="020B0604030504040204"/>
                <a:cs typeface="Verdana" panose="020B0604030504040204"/>
              </a:rPr>
              <a:t>σ</a:t>
            </a:r>
            <a:r>
              <a:rPr sz="1300" spc="-35" dirty="0">
                <a:solidFill>
                  <a:srgbClr val="FFFFFF"/>
                </a:solidFill>
                <a:latin typeface="Verdana" panose="020B0604030504040204"/>
                <a:cs typeface="Verdana" panose="020B0604030504040204"/>
              </a:rPr>
              <a:t>η</a:t>
            </a:r>
            <a:r>
              <a:rPr sz="1300" spc="-65" dirty="0">
                <a:solidFill>
                  <a:srgbClr val="FFFFFF"/>
                </a:solidFill>
                <a:latin typeface="Verdana" panose="020B0604030504040204"/>
                <a:cs typeface="Verdana" panose="020B0604030504040204"/>
              </a:rPr>
              <a:t> </a:t>
            </a:r>
            <a:r>
              <a:rPr sz="1300" spc="-45" dirty="0">
                <a:solidFill>
                  <a:srgbClr val="FFFFFF"/>
                </a:solidFill>
                <a:latin typeface="Verdana" panose="020B0604030504040204"/>
                <a:cs typeface="Verdana" panose="020B0604030504040204"/>
              </a:rPr>
              <a:t>όχ</a:t>
            </a:r>
            <a:r>
              <a:rPr sz="1300" spc="-100" dirty="0">
                <a:solidFill>
                  <a:srgbClr val="FFFFFF"/>
                </a:solidFill>
                <a:latin typeface="Verdana" panose="020B0604030504040204"/>
                <a:cs typeface="Verdana" panose="020B0604030504040204"/>
              </a:rPr>
              <a:t>ι</a:t>
            </a:r>
            <a:r>
              <a:rPr sz="1300" spc="-95" dirty="0">
                <a:solidFill>
                  <a:srgbClr val="FFFFFF"/>
                </a:solidFill>
                <a:latin typeface="Verdana" panose="020B0604030504040204"/>
                <a:cs typeface="Verdana" panose="020B0604030504040204"/>
              </a:rPr>
              <a:t> </a:t>
            </a:r>
            <a:r>
              <a:rPr sz="1300" spc="5" dirty="0">
                <a:solidFill>
                  <a:srgbClr val="FFFFFF"/>
                </a:solidFill>
                <a:latin typeface="Verdana" panose="020B0604030504040204"/>
                <a:cs typeface="Verdana" panose="020B0604030504040204"/>
              </a:rPr>
              <a:t>μό</a:t>
            </a:r>
            <a:r>
              <a:rPr sz="1300" spc="-70" dirty="0">
                <a:solidFill>
                  <a:srgbClr val="FFFFFF"/>
                </a:solidFill>
                <a:latin typeface="Verdana" panose="020B0604030504040204"/>
                <a:cs typeface="Verdana" panose="020B0604030504040204"/>
              </a:rPr>
              <a:t>ν</a:t>
            </a:r>
            <a:r>
              <a:rPr sz="1300" spc="55" dirty="0">
                <a:solidFill>
                  <a:srgbClr val="FFFFFF"/>
                </a:solidFill>
                <a:latin typeface="Verdana" panose="020B0604030504040204"/>
                <a:cs typeface="Verdana" panose="020B0604030504040204"/>
              </a:rPr>
              <a:t>ο</a:t>
            </a:r>
            <a:r>
              <a:rPr sz="1300" spc="-85" dirty="0">
                <a:solidFill>
                  <a:srgbClr val="FFFFFF"/>
                </a:solidFill>
                <a:latin typeface="Verdana" panose="020B0604030504040204"/>
                <a:cs typeface="Verdana" panose="020B0604030504040204"/>
              </a:rPr>
              <a:t> </a:t>
            </a:r>
            <a:r>
              <a:rPr sz="1300" spc="-10" dirty="0">
                <a:solidFill>
                  <a:srgbClr val="FFFFFF"/>
                </a:solidFill>
                <a:latin typeface="Verdana" panose="020B0604030504040204"/>
                <a:cs typeface="Verdana" panose="020B0604030504040204"/>
              </a:rPr>
              <a:t>εργα</a:t>
            </a:r>
            <a:r>
              <a:rPr sz="1300" spc="-110" dirty="0">
                <a:solidFill>
                  <a:srgbClr val="FFFFFF"/>
                </a:solidFill>
                <a:latin typeface="Verdana" panose="020B0604030504040204"/>
                <a:cs typeface="Verdana" panose="020B0604030504040204"/>
              </a:rPr>
              <a:t>λ</a:t>
            </a:r>
            <a:r>
              <a:rPr sz="1300" spc="-90" dirty="0">
                <a:solidFill>
                  <a:srgbClr val="FFFFFF"/>
                </a:solidFill>
                <a:latin typeface="Verdana" panose="020B0604030504040204"/>
                <a:cs typeface="Verdana" panose="020B0604030504040204"/>
              </a:rPr>
              <a:t>ε</a:t>
            </a:r>
            <a:r>
              <a:rPr sz="1300" spc="-100" dirty="0">
                <a:solidFill>
                  <a:srgbClr val="FFFFFF"/>
                </a:solidFill>
                <a:latin typeface="Verdana" panose="020B0604030504040204"/>
                <a:cs typeface="Verdana" panose="020B0604030504040204"/>
              </a:rPr>
              <a:t>ί</a:t>
            </a:r>
            <a:r>
              <a:rPr sz="1300" spc="50" dirty="0">
                <a:solidFill>
                  <a:srgbClr val="FFFFFF"/>
                </a:solidFill>
                <a:latin typeface="Verdana" panose="020B0604030504040204"/>
                <a:cs typeface="Verdana" panose="020B0604030504040204"/>
              </a:rPr>
              <a:t>ω</a:t>
            </a:r>
            <a:r>
              <a:rPr sz="1300" spc="-55" dirty="0">
                <a:solidFill>
                  <a:srgbClr val="FFFFFF"/>
                </a:solidFill>
                <a:latin typeface="Verdana" panose="020B0604030504040204"/>
                <a:cs typeface="Verdana" panose="020B0604030504040204"/>
              </a:rPr>
              <a:t>ν</a:t>
            </a:r>
            <a:r>
              <a:rPr sz="1300" spc="-90" dirty="0">
                <a:solidFill>
                  <a:srgbClr val="FFFFFF"/>
                </a:solidFill>
                <a:latin typeface="Verdana" panose="020B0604030504040204"/>
                <a:cs typeface="Verdana" panose="020B0604030504040204"/>
              </a:rPr>
              <a:t> </a:t>
            </a:r>
            <a:r>
              <a:rPr sz="1300" spc="-5" dirty="0">
                <a:solidFill>
                  <a:srgbClr val="FFFFFF"/>
                </a:solidFill>
                <a:latin typeface="Verdana" panose="020B0604030504040204"/>
                <a:cs typeface="Verdana" panose="020B0604030504040204"/>
              </a:rPr>
              <a:t>α</a:t>
            </a:r>
            <a:r>
              <a:rPr sz="1300" dirty="0">
                <a:solidFill>
                  <a:srgbClr val="FFFFFF"/>
                </a:solidFill>
                <a:latin typeface="Verdana" panose="020B0604030504040204"/>
                <a:cs typeface="Verdana" panose="020B0604030504040204"/>
              </a:rPr>
              <a:t>λ</a:t>
            </a:r>
            <a:r>
              <a:rPr sz="1300" spc="-5" dirty="0">
                <a:solidFill>
                  <a:srgbClr val="FFFFFF"/>
                </a:solidFill>
                <a:latin typeface="Verdana" panose="020B0604030504040204"/>
                <a:cs typeface="Verdana" panose="020B0604030504040204"/>
              </a:rPr>
              <a:t>λά</a:t>
            </a:r>
            <a:endParaRPr sz="1300">
              <a:latin typeface="Verdana" panose="020B0604030504040204"/>
              <a:cs typeface="Verdana" panose="020B0604030504040204"/>
            </a:endParaRPr>
          </a:p>
          <a:p>
            <a:pPr marL="12700">
              <a:lnSpc>
                <a:spcPct val="100000"/>
              </a:lnSpc>
            </a:pPr>
            <a:r>
              <a:rPr sz="1300" spc="-50" dirty="0">
                <a:solidFill>
                  <a:srgbClr val="FFFFFF"/>
                </a:solidFill>
                <a:latin typeface="Verdana" panose="020B0604030504040204"/>
                <a:cs typeface="Verdana" panose="020B0604030504040204"/>
              </a:rPr>
              <a:t>και</a:t>
            </a:r>
            <a:r>
              <a:rPr sz="1300" spc="-100" dirty="0">
                <a:solidFill>
                  <a:srgbClr val="FFFFFF"/>
                </a:solidFill>
                <a:latin typeface="Verdana" panose="020B0604030504040204"/>
                <a:cs typeface="Verdana" panose="020B0604030504040204"/>
              </a:rPr>
              <a:t> </a:t>
            </a:r>
            <a:r>
              <a:rPr sz="1300" spc="-45" dirty="0">
                <a:solidFill>
                  <a:srgbClr val="FFFFFF"/>
                </a:solidFill>
                <a:latin typeface="Verdana" panose="020B0604030504040204"/>
                <a:cs typeface="Verdana" panose="020B0604030504040204"/>
              </a:rPr>
              <a:t>θ</a:t>
            </a:r>
            <a:r>
              <a:rPr sz="1300" spc="-35" dirty="0">
                <a:solidFill>
                  <a:srgbClr val="FFFFFF"/>
                </a:solidFill>
                <a:latin typeface="Verdana" panose="020B0604030504040204"/>
                <a:cs typeface="Verdana" panose="020B0604030504040204"/>
              </a:rPr>
              <a:t>ε</a:t>
            </a:r>
            <a:r>
              <a:rPr sz="1300" spc="-20" dirty="0">
                <a:solidFill>
                  <a:srgbClr val="FFFFFF"/>
                </a:solidFill>
                <a:latin typeface="Verdana" panose="020B0604030504040204"/>
                <a:cs typeface="Verdana" panose="020B0604030504040204"/>
              </a:rPr>
              <a:t>ωρητ</a:t>
            </a:r>
            <a:r>
              <a:rPr sz="1300" spc="-100" dirty="0">
                <a:solidFill>
                  <a:srgbClr val="FFFFFF"/>
                </a:solidFill>
                <a:latin typeface="Verdana" panose="020B0604030504040204"/>
                <a:cs typeface="Verdana" panose="020B0604030504040204"/>
              </a:rPr>
              <a:t>ι</a:t>
            </a:r>
            <a:r>
              <a:rPr sz="1300" spc="-40" dirty="0">
                <a:solidFill>
                  <a:srgbClr val="FFFFFF"/>
                </a:solidFill>
                <a:latin typeface="Verdana" panose="020B0604030504040204"/>
                <a:cs typeface="Verdana" panose="020B0604030504040204"/>
              </a:rPr>
              <a:t>κών</a:t>
            </a:r>
            <a:r>
              <a:rPr sz="1300" spc="-90" dirty="0">
                <a:solidFill>
                  <a:srgbClr val="FFFFFF"/>
                </a:solidFill>
                <a:latin typeface="Verdana" panose="020B0604030504040204"/>
                <a:cs typeface="Verdana" panose="020B0604030504040204"/>
              </a:rPr>
              <a:t> </a:t>
            </a:r>
            <a:r>
              <a:rPr sz="1300" spc="-60" dirty="0">
                <a:solidFill>
                  <a:srgbClr val="FFFFFF"/>
                </a:solidFill>
                <a:latin typeface="Verdana" panose="020B0604030504040204"/>
                <a:cs typeface="Verdana" panose="020B0604030504040204"/>
              </a:rPr>
              <a:t>υ</a:t>
            </a:r>
            <a:r>
              <a:rPr sz="1300" spc="30" dirty="0">
                <a:solidFill>
                  <a:srgbClr val="FFFFFF"/>
                </a:solidFill>
                <a:latin typeface="Verdana" panose="020B0604030504040204"/>
                <a:cs typeface="Verdana" panose="020B0604030504040204"/>
              </a:rPr>
              <a:t>π</a:t>
            </a:r>
            <a:r>
              <a:rPr sz="1300" spc="10" dirty="0">
                <a:solidFill>
                  <a:srgbClr val="FFFFFF"/>
                </a:solidFill>
                <a:latin typeface="Verdana" panose="020B0604030504040204"/>
                <a:cs typeface="Verdana" panose="020B0604030504040204"/>
              </a:rPr>
              <a:t>ο</a:t>
            </a:r>
            <a:r>
              <a:rPr sz="1300" spc="5" dirty="0">
                <a:solidFill>
                  <a:srgbClr val="FFFFFF"/>
                </a:solidFill>
                <a:latin typeface="Verdana" panose="020B0604030504040204"/>
                <a:cs typeface="Verdana" panose="020B0604030504040204"/>
              </a:rPr>
              <a:t>β</a:t>
            </a:r>
            <a:r>
              <a:rPr sz="1300" spc="30" dirty="0">
                <a:solidFill>
                  <a:srgbClr val="FFFFFF"/>
                </a:solidFill>
                <a:latin typeface="Verdana" panose="020B0604030504040204"/>
                <a:cs typeface="Verdana" panose="020B0604030504040204"/>
              </a:rPr>
              <a:t>άθρων</a:t>
            </a:r>
            <a:endParaRPr sz="1300">
              <a:latin typeface="Verdana" panose="020B0604030504040204"/>
              <a:cs typeface="Verdana" panose="020B0604030504040204"/>
            </a:endParaRPr>
          </a:p>
          <a:p>
            <a:pPr marL="12700">
              <a:lnSpc>
                <a:spcPct val="100000"/>
              </a:lnSpc>
              <a:spcBef>
                <a:spcPts val="1000"/>
              </a:spcBef>
            </a:pPr>
            <a:r>
              <a:rPr sz="1300" spc="5" dirty="0">
                <a:solidFill>
                  <a:srgbClr val="FFFFFF"/>
                </a:solidFill>
                <a:latin typeface="Verdana" panose="020B0604030504040204"/>
                <a:cs typeface="Verdana" panose="020B0604030504040204"/>
              </a:rPr>
              <a:t>Χρή</a:t>
            </a:r>
            <a:r>
              <a:rPr sz="1300" dirty="0">
                <a:solidFill>
                  <a:srgbClr val="FFFFFF"/>
                </a:solidFill>
                <a:latin typeface="Verdana" panose="020B0604030504040204"/>
                <a:cs typeface="Verdana" panose="020B0604030504040204"/>
              </a:rPr>
              <a:t>σ</a:t>
            </a:r>
            <a:r>
              <a:rPr sz="1300" spc="-35" dirty="0">
                <a:solidFill>
                  <a:srgbClr val="FFFFFF"/>
                </a:solidFill>
                <a:latin typeface="Verdana" panose="020B0604030504040204"/>
                <a:cs typeface="Verdana" panose="020B0604030504040204"/>
              </a:rPr>
              <a:t>η</a:t>
            </a:r>
            <a:r>
              <a:rPr sz="1300" spc="-85" dirty="0">
                <a:solidFill>
                  <a:srgbClr val="FFFFFF"/>
                </a:solidFill>
                <a:latin typeface="Verdana" panose="020B0604030504040204"/>
                <a:cs typeface="Verdana" panose="020B0604030504040204"/>
              </a:rPr>
              <a:t> </a:t>
            </a:r>
            <a:r>
              <a:rPr sz="1300" spc="-15" dirty="0">
                <a:solidFill>
                  <a:srgbClr val="FFFFFF"/>
                </a:solidFill>
                <a:latin typeface="Verdana" panose="020B0604030504040204"/>
                <a:cs typeface="Verdana" panose="020B0604030504040204"/>
              </a:rPr>
              <a:t>δύο</a:t>
            </a:r>
            <a:r>
              <a:rPr sz="1300" spc="-100"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ή</a:t>
            </a:r>
            <a:r>
              <a:rPr sz="1300" spc="-95" dirty="0">
                <a:solidFill>
                  <a:srgbClr val="FFFFFF"/>
                </a:solidFill>
                <a:latin typeface="Verdana" panose="020B0604030504040204"/>
                <a:cs typeface="Verdana" panose="020B0604030504040204"/>
              </a:rPr>
              <a:t> </a:t>
            </a:r>
            <a:r>
              <a:rPr sz="1300" spc="50" dirty="0">
                <a:solidFill>
                  <a:srgbClr val="FFFFFF"/>
                </a:solidFill>
                <a:latin typeface="Verdana" panose="020B0604030504040204"/>
                <a:cs typeface="Verdana" panose="020B0604030504040204"/>
              </a:rPr>
              <a:t>πα</a:t>
            </a:r>
            <a:r>
              <a:rPr sz="1300" spc="45" dirty="0">
                <a:solidFill>
                  <a:srgbClr val="FFFFFF"/>
                </a:solidFill>
                <a:latin typeface="Verdana" panose="020B0604030504040204"/>
                <a:cs typeface="Verdana" panose="020B0604030504040204"/>
              </a:rPr>
              <a:t>ρ</a:t>
            </a:r>
            <a:r>
              <a:rPr sz="1300" spc="30" dirty="0">
                <a:solidFill>
                  <a:srgbClr val="FFFFFF"/>
                </a:solidFill>
                <a:latin typeface="Verdana" panose="020B0604030504040204"/>
                <a:cs typeface="Verdana" panose="020B0604030504040204"/>
              </a:rPr>
              <a:t>απά</a:t>
            </a:r>
            <a:r>
              <a:rPr sz="1300" spc="20" dirty="0">
                <a:solidFill>
                  <a:srgbClr val="FFFFFF"/>
                </a:solidFill>
                <a:latin typeface="Verdana" panose="020B0604030504040204"/>
                <a:cs typeface="Verdana" panose="020B0604030504040204"/>
              </a:rPr>
              <a:t>ν</a:t>
            </a:r>
            <a:r>
              <a:rPr sz="1300" spc="50" dirty="0">
                <a:solidFill>
                  <a:srgbClr val="FFFFFF"/>
                </a:solidFill>
                <a:latin typeface="Verdana" panose="020B0604030504040204"/>
                <a:cs typeface="Verdana" panose="020B0604030504040204"/>
              </a:rPr>
              <a:t>ω</a:t>
            </a:r>
            <a:endParaRPr sz="1300">
              <a:latin typeface="Verdana" panose="020B0604030504040204"/>
              <a:cs typeface="Verdana" panose="020B0604030504040204"/>
            </a:endParaRPr>
          </a:p>
          <a:p>
            <a:pPr marL="12700">
              <a:lnSpc>
                <a:spcPct val="100000"/>
              </a:lnSpc>
            </a:pPr>
            <a:r>
              <a:rPr sz="1300" spc="-40" dirty="0">
                <a:solidFill>
                  <a:srgbClr val="FFFFFF"/>
                </a:solidFill>
                <a:latin typeface="Verdana" panose="020B0604030504040204"/>
                <a:cs typeface="Verdana" panose="020B0604030504040204"/>
              </a:rPr>
              <a:t>θεραπευτικών</a:t>
            </a:r>
            <a:r>
              <a:rPr sz="1300" spc="-70" dirty="0">
                <a:solidFill>
                  <a:srgbClr val="FFFFFF"/>
                </a:solidFill>
                <a:latin typeface="Verdana" panose="020B0604030504040204"/>
                <a:cs typeface="Verdana" panose="020B0604030504040204"/>
              </a:rPr>
              <a:t> </a:t>
            </a:r>
            <a:r>
              <a:rPr sz="1300" spc="-10" dirty="0">
                <a:solidFill>
                  <a:srgbClr val="FFFFFF"/>
                </a:solidFill>
                <a:latin typeface="Verdana" panose="020B0604030504040204"/>
                <a:cs typeface="Verdana" panose="020B0604030504040204"/>
              </a:rPr>
              <a:t>προσεγγίσεων</a:t>
            </a:r>
            <a:endParaRPr sz="1300">
              <a:latin typeface="Verdana" panose="020B0604030504040204"/>
              <a:cs typeface="Verdana" panose="020B0604030504040204"/>
            </a:endParaRPr>
          </a:p>
        </p:txBody>
      </p:sp>
      <p:grpSp>
        <p:nvGrpSpPr>
          <p:cNvPr id="14" name="object 14"/>
          <p:cNvGrpSpPr/>
          <p:nvPr/>
        </p:nvGrpSpPr>
        <p:grpSpPr>
          <a:xfrm>
            <a:off x="7071359" y="2206751"/>
            <a:ext cx="4983480" cy="1630680"/>
            <a:chOff x="7071359" y="2206751"/>
            <a:chExt cx="4983480" cy="1630680"/>
          </a:xfrm>
        </p:grpSpPr>
        <p:pic>
          <p:nvPicPr>
            <p:cNvPr id="15" name="object 15"/>
            <p:cNvPicPr/>
            <p:nvPr/>
          </p:nvPicPr>
          <p:blipFill>
            <a:blip r:embed="rId5" cstate="print"/>
            <a:stretch>
              <a:fillRect/>
            </a:stretch>
          </p:blipFill>
          <p:spPr>
            <a:xfrm>
              <a:off x="7071359" y="2206751"/>
              <a:ext cx="3038855" cy="1630680"/>
            </a:xfrm>
            <a:prstGeom prst="rect">
              <a:avLst/>
            </a:prstGeom>
          </p:spPr>
        </p:pic>
        <p:pic>
          <p:nvPicPr>
            <p:cNvPr id="16" name="object 16"/>
            <p:cNvPicPr/>
            <p:nvPr/>
          </p:nvPicPr>
          <p:blipFill>
            <a:blip r:embed="rId6" cstate="print"/>
            <a:stretch>
              <a:fillRect/>
            </a:stretch>
          </p:blipFill>
          <p:spPr>
            <a:xfrm>
              <a:off x="7124699" y="2209799"/>
              <a:ext cx="2932049" cy="1524000"/>
            </a:xfrm>
            <a:prstGeom prst="rect">
              <a:avLst/>
            </a:prstGeom>
          </p:spPr>
        </p:pic>
        <p:pic>
          <p:nvPicPr>
            <p:cNvPr id="17" name="object 17"/>
            <p:cNvPicPr/>
            <p:nvPr/>
          </p:nvPicPr>
          <p:blipFill>
            <a:blip r:embed="rId7" cstate="print"/>
            <a:stretch>
              <a:fillRect/>
            </a:stretch>
          </p:blipFill>
          <p:spPr>
            <a:xfrm>
              <a:off x="10122407" y="2206751"/>
              <a:ext cx="1932431" cy="1630680"/>
            </a:xfrm>
            <a:prstGeom prst="rect">
              <a:avLst/>
            </a:prstGeom>
          </p:spPr>
        </p:pic>
        <p:pic>
          <p:nvPicPr>
            <p:cNvPr id="18" name="object 18"/>
            <p:cNvPicPr/>
            <p:nvPr/>
          </p:nvPicPr>
          <p:blipFill>
            <a:blip r:embed="rId8" cstate="print"/>
            <a:stretch>
              <a:fillRect/>
            </a:stretch>
          </p:blipFill>
          <p:spPr>
            <a:xfrm>
              <a:off x="10175620" y="2209799"/>
              <a:ext cx="1825878" cy="1524000"/>
            </a:xfrm>
            <a:prstGeom prst="rect">
              <a:avLst/>
            </a:prstGeom>
          </p:spPr>
        </p:pic>
      </p:grpSp>
      <p:sp>
        <p:nvSpPr>
          <p:cNvPr id="19" name="object 19"/>
          <p:cNvSpPr txBox="1"/>
          <p:nvPr/>
        </p:nvSpPr>
        <p:spPr>
          <a:xfrm>
            <a:off x="10255757" y="4032250"/>
            <a:ext cx="1630045" cy="1637030"/>
          </a:xfrm>
          <a:prstGeom prst="rect">
            <a:avLst/>
          </a:prstGeom>
        </p:spPr>
        <p:txBody>
          <a:bodyPr vert="horz" wrap="square" lIns="0" tIns="12700" rIns="0" bIns="0" rtlCol="0">
            <a:spAutoFit/>
          </a:bodyPr>
          <a:lstStyle/>
          <a:p>
            <a:pPr marL="12700" marR="60325">
              <a:lnSpc>
                <a:spcPct val="100000"/>
              </a:lnSpc>
              <a:spcBef>
                <a:spcPts val="100"/>
              </a:spcBef>
            </a:pPr>
            <a:r>
              <a:rPr sz="2400" spc="-10" dirty="0">
                <a:solidFill>
                  <a:srgbClr val="89D0D5"/>
                </a:solidFill>
                <a:latin typeface="Verdana" panose="020B0604030504040204"/>
                <a:cs typeface="Verdana" panose="020B0604030504040204"/>
              </a:rPr>
              <a:t>Αφομοιω</a:t>
            </a:r>
            <a:r>
              <a:rPr sz="2400" spc="-25" dirty="0">
                <a:solidFill>
                  <a:srgbClr val="89D0D5"/>
                </a:solidFill>
                <a:latin typeface="Verdana" panose="020B0604030504040204"/>
                <a:cs typeface="Verdana" panose="020B0604030504040204"/>
              </a:rPr>
              <a:t>τ</a:t>
            </a:r>
            <a:r>
              <a:rPr sz="2400" spc="-215" dirty="0">
                <a:solidFill>
                  <a:srgbClr val="89D0D5"/>
                </a:solidFill>
                <a:latin typeface="Verdana" panose="020B0604030504040204"/>
                <a:cs typeface="Verdana" panose="020B0604030504040204"/>
              </a:rPr>
              <a:t>ι  </a:t>
            </a:r>
            <a:r>
              <a:rPr sz="2400" spc="-45" dirty="0">
                <a:solidFill>
                  <a:srgbClr val="89D0D5"/>
                </a:solidFill>
                <a:latin typeface="Verdana" panose="020B0604030504040204"/>
                <a:cs typeface="Verdana" panose="020B0604030504040204"/>
              </a:rPr>
              <a:t>κά</a:t>
            </a:r>
            <a:endParaRPr sz="2400">
              <a:latin typeface="Verdana" panose="020B0604030504040204"/>
              <a:cs typeface="Verdana" panose="020B0604030504040204"/>
            </a:endParaRPr>
          </a:p>
          <a:p>
            <a:pPr marL="12700" marR="15875">
              <a:lnSpc>
                <a:spcPct val="90000"/>
              </a:lnSpc>
              <a:spcBef>
                <a:spcPts val="740"/>
              </a:spcBef>
            </a:pPr>
            <a:r>
              <a:rPr sz="1200" spc="-125" dirty="0">
                <a:solidFill>
                  <a:srgbClr val="FFFFFF"/>
                </a:solidFill>
                <a:latin typeface="Verdana" panose="020B0604030504040204"/>
                <a:cs typeface="Verdana" panose="020B0604030504040204"/>
              </a:rPr>
              <a:t>Γε</a:t>
            </a:r>
            <a:r>
              <a:rPr sz="1200" spc="-70" dirty="0">
                <a:solidFill>
                  <a:srgbClr val="FFFFFF"/>
                </a:solidFill>
                <a:latin typeface="Verdana" panose="020B0604030504040204"/>
                <a:cs typeface="Verdana" panose="020B0604030504040204"/>
              </a:rPr>
              <a:t>ί</a:t>
            </a:r>
            <a:r>
              <a:rPr sz="1200" spc="80" dirty="0">
                <a:solidFill>
                  <a:srgbClr val="FFFFFF"/>
                </a:solidFill>
                <a:latin typeface="Verdana" panose="020B0604030504040204"/>
                <a:cs typeface="Verdana" panose="020B0604030504040204"/>
              </a:rPr>
              <a:t>ω</a:t>
            </a:r>
            <a:r>
              <a:rPr sz="1200" spc="70" dirty="0">
                <a:solidFill>
                  <a:srgbClr val="FFFFFF"/>
                </a:solidFill>
                <a:latin typeface="Verdana" panose="020B0604030504040204"/>
                <a:cs typeface="Verdana" panose="020B0604030504040204"/>
              </a:rPr>
              <a:t>σ</a:t>
            </a:r>
            <a:r>
              <a:rPr sz="1200" spc="-30" dirty="0">
                <a:solidFill>
                  <a:srgbClr val="FFFFFF"/>
                </a:solidFill>
                <a:latin typeface="Verdana" panose="020B0604030504040204"/>
                <a:cs typeface="Verdana" panose="020B0604030504040204"/>
              </a:rPr>
              <a:t>η</a:t>
            </a:r>
            <a:r>
              <a:rPr sz="1200" spc="-110" dirty="0">
                <a:solidFill>
                  <a:srgbClr val="FFFFFF"/>
                </a:solidFill>
                <a:latin typeface="Verdana" panose="020B0604030504040204"/>
                <a:cs typeface="Verdana" panose="020B0604030504040204"/>
              </a:rPr>
              <a:t> </a:t>
            </a:r>
            <a:r>
              <a:rPr sz="1200" spc="100" dirty="0">
                <a:solidFill>
                  <a:srgbClr val="FFFFFF"/>
                </a:solidFill>
                <a:latin typeface="Verdana" panose="020B0604030504040204"/>
                <a:cs typeface="Verdana" panose="020B0604030504040204"/>
              </a:rPr>
              <a:t>σ</a:t>
            </a:r>
            <a:r>
              <a:rPr sz="1200" spc="-110" dirty="0">
                <a:solidFill>
                  <a:srgbClr val="FFFFFF"/>
                </a:solidFill>
                <a:latin typeface="Verdana" panose="020B0604030504040204"/>
                <a:cs typeface="Verdana" panose="020B0604030504040204"/>
              </a:rPr>
              <a:t>ε</a:t>
            </a:r>
            <a:r>
              <a:rPr sz="1200" spc="-80" dirty="0">
                <a:solidFill>
                  <a:srgbClr val="FFFFFF"/>
                </a:solidFill>
                <a:latin typeface="Verdana" panose="020B0604030504040204"/>
                <a:cs typeface="Verdana" panose="020B0604030504040204"/>
              </a:rPr>
              <a:t> </a:t>
            </a:r>
            <a:r>
              <a:rPr sz="1200" spc="-90" dirty="0">
                <a:solidFill>
                  <a:srgbClr val="FFFFFF"/>
                </a:solidFill>
                <a:latin typeface="Verdana" panose="020B0604030504040204"/>
                <a:cs typeface="Verdana" panose="020B0604030504040204"/>
              </a:rPr>
              <a:t>μ</a:t>
            </a:r>
            <a:r>
              <a:rPr sz="1200" spc="-20" dirty="0">
                <a:solidFill>
                  <a:srgbClr val="FFFFFF"/>
                </a:solidFill>
                <a:latin typeface="Verdana" panose="020B0604030504040204"/>
                <a:cs typeface="Verdana" panose="020B0604030504040204"/>
              </a:rPr>
              <a:t>ί</a:t>
            </a:r>
            <a:r>
              <a:rPr sz="1200" spc="50" dirty="0">
                <a:solidFill>
                  <a:srgbClr val="FFFFFF"/>
                </a:solidFill>
                <a:latin typeface="Verdana" panose="020B0604030504040204"/>
                <a:cs typeface="Verdana" panose="020B0604030504040204"/>
              </a:rPr>
              <a:t>α  </a:t>
            </a:r>
            <a:r>
              <a:rPr sz="1200" spc="45" dirty="0">
                <a:solidFill>
                  <a:srgbClr val="FFFFFF"/>
                </a:solidFill>
                <a:latin typeface="Verdana" panose="020B0604030504040204"/>
                <a:cs typeface="Verdana" panose="020B0604030504040204"/>
              </a:rPr>
              <a:t>πρ</a:t>
            </a:r>
            <a:r>
              <a:rPr sz="1200" spc="35" dirty="0">
                <a:solidFill>
                  <a:srgbClr val="FFFFFF"/>
                </a:solidFill>
                <a:latin typeface="Verdana" panose="020B0604030504040204"/>
                <a:cs typeface="Verdana" panose="020B0604030504040204"/>
              </a:rPr>
              <a:t>ο</a:t>
            </a:r>
            <a:r>
              <a:rPr sz="1200" spc="100" dirty="0">
                <a:solidFill>
                  <a:srgbClr val="FFFFFF"/>
                </a:solidFill>
                <a:latin typeface="Verdana" panose="020B0604030504040204"/>
                <a:cs typeface="Verdana" panose="020B0604030504040204"/>
              </a:rPr>
              <a:t>σ</a:t>
            </a:r>
            <a:r>
              <a:rPr sz="1200" spc="-114" dirty="0">
                <a:solidFill>
                  <a:srgbClr val="FFFFFF"/>
                </a:solidFill>
                <a:latin typeface="Verdana" panose="020B0604030504040204"/>
                <a:cs typeface="Verdana" panose="020B0604030504040204"/>
              </a:rPr>
              <a:t>έ</a:t>
            </a:r>
            <a:r>
              <a:rPr sz="1200" spc="-55" dirty="0">
                <a:solidFill>
                  <a:srgbClr val="FFFFFF"/>
                </a:solidFill>
                <a:latin typeface="Verdana" panose="020B0604030504040204"/>
                <a:cs typeface="Verdana" panose="020B0604030504040204"/>
              </a:rPr>
              <a:t>γγ</a:t>
            </a:r>
            <a:r>
              <a:rPr sz="1200" spc="-70" dirty="0">
                <a:solidFill>
                  <a:srgbClr val="FFFFFF"/>
                </a:solidFill>
                <a:latin typeface="Verdana" panose="020B0604030504040204"/>
                <a:cs typeface="Verdana" panose="020B0604030504040204"/>
              </a:rPr>
              <a:t>ι</a:t>
            </a:r>
            <a:r>
              <a:rPr sz="1200" spc="100" dirty="0">
                <a:solidFill>
                  <a:srgbClr val="FFFFFF"/>
                </a:solidFill>
                <a:latin typeface="Verdana" panose="020B0604030504040204"/>
                <a:cs typeface="Verdana" panose="020B0604030504040204"/>
              </a:rPr>
              <a:t>σ</a:t>
            </a:r>
            <a:r>
              <a:rPr sz="1200" spc="-30" dirty="0">
                <a:solidFill>
                  <a:srgbClr val="FFFFFF"/>
                </a:solidFill>
                <a:latin typeface="Verdana" panose="020B0604030504040204"/>
                <a:cs typeface="Verdana" panose="020B0604030504040204"/>
              </a:rPr>
              <a:t>η</a:t>
            </a:r>
            <a:r>
              <a:rPr sz="1200" spc="-100" dirty="0">
                <a:solidFill>
                  <a:srgbClr val="FFFFFF"/>
                </a:solidFill>
                <a:latin typeface="Verdana" panose="020B0604030504040204"/>
                <a:cs typeface="Verdana" panose="020B0604030504040204"/>
              </a:rPr>
              <a:t> </a:t>
            </a:r>
            <a:r>
              <a:rPr sz="1200" spc="-75" dirty="0">
                <a:solidFill>
                  <a:srgbClr val="FFFFFF"/>
                </a:solidFill>
                <a:latin typeface="Verdana" panose="020B0604030504040204"/>
                <a:cs typeface="Verdana" panose="020B0604030504040204"/>
              </a:rPr>
              <a:t>με</a:t>
            </a:r>
            <a:r>
              <a:rPr sz="1200" spc="-80" dirty="0">
                <a:solidFill>
                  <a:srgbClr val="FFFFFF"/>
                </a:solidFill>
                <a:latin typeface="Verdana" panose="020B0604030504040204"/>
                <a:cs typeface="Verdana" panose="020B0604030504040204"/>
              </a:rPr>
              <a:t> </a:t>
            </a:r>
            <a:r>
              <a:rPr sz="1200" spc="-5" dirty="0">
                <a:solidFill>
                  <a:srgbClr val="FFFFFF"/>
                </a:solidFill>
                <a:latin typeface="Verdana" panose="020B0604030504040204"/>
                <a:cs typeface="Verdana" panose="020B0604030504040204"/>
              </a:rPr>
              <a:t>χρήσ</a:t>
            </a:r>
            <a:r>
              <a:rPr sz="1200" spc="-20" dirty="0">
                <a:solidFill>
                  <a:srgbClr val="FFFFFF"/>
                </a:solidFill>
                <a:latin typeface="Verdana" panose="020B0604030504040204"/>
                <a:cs typeface="Verdana" panose="020B0604030504040204"/>
              </a:rPr>
              <a:t>η  </a:t>
            </a:r>
            <a:r>
              <a:rPr sz="1200" spc="-114" dirty="0">
                <a:solidFill>
                  <a:srgbClr val="FFFFFF"/>
                </a:solidFill>
                <a:latin typeface="Verdana" panose="020B0604030504040204"/>
                <a:cs typeface="Verdana" panose="020B0604030504040204"/>
              </a:rPr>
              <a:t>ε</a:t>
            </a:r>
            <a:r>
              <a:rPr sz="1200" dirty="0">
                <a:solidFill>
                  <a:srgbClr val="FFFFFF"/>
                </a:solidFill>
                <a:latin typeface="Verdana" panose="020B0604030504040204"/>
                <a:cs typeface="Verdana" panose="020B0604030504040204"/>
              </a:rPr>
              <a:t>ρ</a:t>
            </a:r>
            <a:r>
              <a:rPr sz="1200" spc="-5" dirty="0">
                <a:solidFill>
                  <a:srgbClr val="FFFFFF"/>
                </a:solidFill>
                <a:latin typeface="Verdana" panose="020B0604030504040204"/>
                <a:cs typeface="Verdana" panose="020B0604030504040204"/>
              </a:rPr>
              <a:t>γ</a:t>
            </a:r>
            <a:r>
              <a:rPr sz="1200" spc="65" dirty="0">
                <a:solidFill>
                  <a:srgbClr val="FFFFFF"/>
                </a:solidFill>
                <a:latin typeface="Verdana" panose="020B0604030504040204"/>
                <a:cs typeface="Verdana" panose="020B0604030504040204"/>
              </a:rPr>
              <a:t>α</a:t>
            </a:r>
            <a:r>
              <a:rPr sz="1200" spc="-70" dirty="0">
                <a:solidFill>
                  <a:srgbClr val="FFFFFF"/>
                </a:solidFill>
                <a:latin typeface="Verdana" panose="020B0604030504040204"/>
                <a:cs typeface="Verdana" panose="020B0604030504040204"/>
              </a:rPr>
              <a:t>λ</a:t>
            </a:r>
            <a:r>
              <a:rPr sz="1200" spc="-114" dirty="0">
                <a:solidFill>
                  <a:srgbClr val="FFFFFF"/>
                </a:solidFill>
                <a:latin typeface="Verdana" panose="020B0604030504040204"/>
                <a:cs typeface="Verdana" panose="020B0604030504040204"/>
              </a:rPr>
              <a:t>ε</a:t>
            </a:r>
            <a:r>
              <a:rPr sz="1200" spc="-70" dirty="0">
                <a:solidFill>
                  <a:srgbClr val="FFFFFF"/>
                </a:solidFill>
                <a:latin typeface="Verdana" panose="020B0604030504040204"/>
                <a:cs typeface="Verdana" panose="020B0604030504040204"/>
              </a:rPr>
              <a:t>ί</a:t>
            </a:r>
            <a:r>
              <a:rPr sz="1200" spc="-5" dirty="0">
                <a:solidFill>
                  <a:srgbClr val="FFFFFF"/>
                </a:solidFill>
                <a:latin typeface="Verdana" panose="020B0604030504040204"/>
                <a:cs typeface="Verdana" panose="020B0604030504040204"/>
              </a:rPr>
              <a:t>ω</a:t>
            </a:r>
            <a:r>
              <a:rPr sz="1200" dirty="0">
                <a:solidFill>
                  <a:srgbClr val="FFFFFF"/>
                </a:solidFill>
                <a:latin typeface="Verdana" panose="020B0604030504040204"/>
                <a:cs typeface="Verdana" panose="020B0604030504040204"/>
              </a:rPr>
              <a:t>ν</a:t>
            </a:r>
            <a:r>
              <a:rPr sz="1200" spc="-105" dirty="0">
                <a:solidFill>
                  <a:srgbClr val="FFFFFF"/>
                </a:solidFill>
                <a:latin typeface="Verdana" panose="020B0604030504040204"/>
                <a:cs typeface="Verdana" panose="020B0604030504040204"/>
              </a:rPr>
              <a:t> </a:t>
            </a:r>
            <a:r>
              <a:rPr sz="1200" spc="65" dirty="0">
                <a:solidFill>
                  <a:srgbClr val="FFFFFF"/>
                </a:solidFill>
                <a:latin typeface="Verdana" panose="020B0604030504040204"/>
                <a:cs typeface="Verdana" panose="020B0604030504040204"/>
              </a:rPr>
              <a:t>α</a:t>
            </a:r>
            <a:r>
              <a:rPr sz="1200" spc="40" dirty="0">
                <a:solidFill>
                  <a:srgbClr val="FFFFFF"/>
                </a:solidFill>
                <a:latin typeface="Verdana" panose="020B0604030504040204"/>
                <a:cs typeface="Verdana" panose="020B0604030504040204"/>
              </a:rPr>
              <a:t>π</a:t>
            </a:r>
            <a:r>
              <a:rPr sz="1200" spc="45" dirty="0">
                <a:solidFill>
                  <a:srgbClr val="FFFFFF"/>
                </a:solidFill>
                <a:latin typeface="Verdana" panose="020B0604030504040204"/>
                <a:cs typeface="Verdana" panose="020B0604030504040204"/>
              </a:rPr>
              <a:t>ό</a:t>
            </a:r>
            <a:r>
              <a:rPr sz="1200" spc="-85" dirty="0">
                <a:solidFill>
                  <a:srgbClr val="FFFFFF"/>
                </a:solidFill>
                <a:latin typeface="Verdana" panose="020B0604030504040204"/>
                <a:cs typeface="Verdana" panose="020B0604030504040204"/>
              </a:rPr>
              <a:t> </a:t>
            </a:r>
            <a:r>
              <a:rPr sz="1200" spc="65" dirty="0">
                <a:solidFill>
                  <a:srgbClr val="FFFFFF"/>
                </a:solidFill>
                <a:latin typeface="Verdana" panose="020B0604030504040204"/>
                <a:cs typeface="Verdana" panose="020B0604030504040204"/>
              </a:rPr>
              <a:t>ά</a:t>
            </a:r>
            <a:r>
              <a:rPr sz="1200" spc="-70" dirty="0">
                <a:solidFill>
                  <a:srgbClr val="FFFFFF"/>
                </a:solidFill>
                <a:latin typeface="Verdana" panose="020B0604030504040204"/>
                <a:cs typeface="Verdana" panose="020B0604030504040204"/>
              </a:rPr>
              <a:t>λλ</a:t>
            </a:r>
            <a:r>
              <a:rPr sz="1200" spc="-114" dirty="0">
                <a:solidFill>
                  <a:srgbClr val="FFFFFF"/>
                </a:solidFill>
                <a:latin typeface="Verdana" panose="020B0604030504040204"/>
                <a:cs typeface="Verdana" panose="020B0604030504040204"/>
              </a:rPr>
              <a:t>ε</a:t>
            </a:r>
            <a:r>
              <a:rPr sz="1200" spc="85" dirty="0">
                <a:solidFill>
                  <a:srgbClr val="FFFFFF"/>
                </a:solidFill>
                <a:latin typeface="Verdana" panose="020B0604030504040204"/>
                <a:cs typeface="Verdana" panose="020B0604030504040204"/>
              </a:rPr>
              <a:t>ς</a:t>
            </a:r>
            <a:endParaRPr sz="1200">
              <a:latin typeface="Verdana" panose="020B0604030504040204"/>
              <a:cs typeface="Verdana" panose="020B0604030504040204"/>
            </a:endParaRPr>
          </a:p>
          <a:p>
            <a:pPr marL="12700">
              <a:lnSpc>
                <a:spcPct val="100000"/>
              </a:lnSpc>
              <a:spcBef>
                <a:spcPts val="855"/>
              </a:spcBef>
            </a:pPr>
            <a:r>
              <a:rPr sz="1200" spc="45" dirty="0">
                <a:solidFill>
                  <a:srgbClr val="FFFFFF"/>
                </a:solidFill>
                <a:latin typeface="Verdana" panose="020B0604030504040204"/>
                <a:cs typeface="Verdana" panose="020B0604030504040204"/>
              </a:rPr>
              <a:t>“</a:t>
            </a:r>
            <a:r>
              <a:rPr sz="1200" spc="-30" dirty="0">
                <a:solidFill>
                  <a:srgbClr val="FFFFFF"/>
                </a:solidFill>
                <a:latin typeface="Verdana" panose="020B0604030504040204"/>
                <a:cs typeface="Verdana" panose="020B0604030504040204"/>
              </a:rPr>
              <a:t>Θεωρητ</a:t>
            </a:r>
            <a:r>
              <a:rPr sz="1200" spc="10" dirty="0">
                <a:solidFill>
                  <a:srgbClr val="FFFFFF"/>
                </a:solidFill>
                <a:latin typeface="Verdana" panose="020B0604030504040204"/>
                <a:cs typeface="Verdana" panose="020B0604030504040204"/>
              </a:rPr>
              <a:t>ι</a:t>
            </a:r>
            <a:r>
              <a:rPr sz="1200" spc="-70" dirty="0">
                <a:solidFill>
                  <a:srgbClr val="FFFFFF"/>
                </a:solidFill>
                <a:latin typeface="Verdana" panose="020B0604030504040204"/>
                <a:cs typeface="Verdana" panose="020B0604030504040204"/>
              </a:rPr>
              <a:t>κή</a:t>
            </a:r>
            <a:r>
              <a:rPr sz="1200" spc="-105" dirty="0">
                <a:solidFill>
                  <a:srgbClr val="FFFFFF"/>
                </a:solidFill>
                <a:latin typeface="Verdana" panose="020B0604030504040204"/>
                <a:cs typeface="Verdana" panose="020B0604030504040204"/>
              </a:rPr>
              <a:t> </a:t>
            </a:r>
            <a:r>
              <a:rPr sz="1200" spc="65" dirty="0">
                <a:solidFill>
                  <a:srgbClr val="FFFFFF"/>
                </a:solidFill>
                <a:latin typeface="Verdana" panose="020B0604030504040204"/>
                <a:cs typeface="Verdana" panose="020B0604030504040204"/>
              </a:rPr>
              <a:t>α</a:t>
            </a:r>
            <a:r>
              <a:rPr sz="1200" spc="-20" dirty="0">
                <a:solidFill>
                  <a:srgbClr val="FFFFFF"/>
                </a:solidFill>
                <a:latin typeface="Verdana" panose="020B0604030504040204"/>
                <a:cs typeface="Verdana" panose="020B0604030504040204"/>
              </a:rPr>
              <a:t>κ</a:t>
            </a:r>
            <a:r>
              <a:rPr sz="1200" spc="-30" dirty="0">
                <a:solidFill>
                  <a:srgbClr val="FFFFFF"/>
                </a:solidFill>
                <a:latin typeface="Verdana" panose="020B0604030504040204"/>
                <a:cs typeface="Verdana" panose="020B0604030504040204"/>
              </a:rPr>
              <a:t>α</a:t>
            </a:r>
            <a:r>
              <a:rPr sz="1200" spc="-70" dirty="0">
                <a:solidFill>
                  <a:srgbClr val="FFFFFF"/>
                </a:solidFill>
                <a:latin typeface="Verdana" panose="020B0604030504040204"/>
                <a:cs typeface="Verdana" panose="020B0604030504040204"/>
              </a:rPr>
              <a:t>μψί</a:t>
            </a:r>
            <a:r>
              <a:rPr sz="1200" spc="70" dirty="0">
                <a:solidFill>
                  <a:srgbClr val="FFFFFF"/>
                </a:solidFill>
                <a:latin typeface="Verdana" panose="020B0604030504040204"/>
                <a:cs typeface="Verdana" panose="020B0604030504040204"/>
              </a:rPr>
              <a:t>α</a:t>
            </a:r>
            <a:r>
              <a:rPr sz="1200" spc="25" dirty="0">
                <a:solidFill>
                  <a:srgbClr val="FFFFFF"/>
                </a:solidFill>
                <a:latin typeface="Verdana" panose="020B0604030504040204"/>
                <a:cs typeface="Verdana" panose="020B0604030504040204"/>
              </a:rPr>
              <a:t>”</a:t>
            </a:r>
            <a:endParaRPr sz="1200">
              <a:latin typeface="Verdana" panose="020B0604030504040204"/>
              <a:cs typeface="Verdana" panose="020B060403050404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45795" y="452755"/>
            <a:ext cx="9404985" cy="4170045"/>
          </a:xfrm>
        </p:spPr>
        <p:txBody>
          <a:bodyPr/>
          <a:p>
            <a:br>
              <a:rPr lang="el-GR"/>
            </a:br>
            <a:br>
              <a:rPr lang="el-GR"/>
            </a:br>
            <a:br>
              <a:rPr lang="el-GR"/>
            </a:br>
            <a:r>
              <a:rPr lang="el-GR"/>
              <a:t>Γιατι αλλάζουμε και κάτω από ποιές συνθήκες ?</a:t>
            </a:r>
            <a:br>
              <a:rPr lang="el-GR"/>
            </a:br>
            <a:br>
              <a:rPr lang="el-GR"/>
            </a:br>
            <a:r>
              <a:rPr lang="el-GR" sz="2800"/>
              <a:t>προσωπικά παραδείγματα............</a:t>
            </a:r>
            <a:endParaRPr lang="el-G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56741" y="1228216"/>
          <a:ext cx="9403714" cy="5609699"/>
        </p:xfrm>
        <a:graphic>
          <a:graphicData uri="http://schemas.openxmlformats.org/drawingml/2006/table">
            <a:tbl>
              <a:tblPr firstRow="1" bandRow="1">
                <a:tableStyleId>{2D5ABB26-0587-4C30-8999-92F81FD0307C}</a:tableStyleId>
              </a:tblPr>
              <a:tblGrid>
                <a:gridCol w="2296160"/>
                <a:gridCol w="3462654"/>
                <a:gridCol w="3644900"/>
              </a:tblGrid>
              <a:tr h="326136">
                <a:tc>
                  <a:txBody>
                    <a:bodyPr/>
                    <a:lstStyle/>
                    <a:p>
                      <a:pPr marL="68580">
                        <a:lnSpc>
                          <a:spcPts val="2335"/>
                        </a:lnSpc>
                      </a:pPr>
                      <a:r>
                        <a:rPr sz="2000" b="1" spc="-15" dirty="0">
                          <a:latin typeface="Times New Roman" panose="02020603050405020304"/>
                          <a:cs typeface="Times New Roman" panose="02020603050405020304"/>
                        </a:rPr>
                        <a:t>Στάδιο</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spc="-5" dirty="0">
                          <a:latin typeface="Times New Roman" panose="02020603050405020304"/>
                          <a:cs typeface="Times New Roman" panose="02020603050405020304"/>
                        </a:rPr>
                        <a:t>Χαρακτηριστικά</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sz="2000" b="1" spc="-5" dirty="0">
                          <a:latin typeface="Times New Roman" panose="02020603050405020304"/>
                          <a:cs typeface="Times New Roman" panose="02020603050405020304"/>
                        </a:rPr>
                        <a:t>Δήλωση</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4671">
                <a:tc>
                  <a:txBody>
                    <a:bodyPr/>
                    <a:lstStyle/>
                    <a:p>
                      <a:pPr marL="68580">
                        <a:lnSpc>
                          <a:spcPts val="2335"/>
                        </a:lnSpc>
                      </a:pPr>
                      <a:r>
                        <a:rPr sz="2000" dirty="0">
                          <a:latin typeface="Times New Roman" panose="02020603050405020304"/>
                          <a:cs typeface="Times New Roman" panose="02020603050405020304"/>
                        </a:rPr>
                        <a:t>1.</a:t>
                      </a:r>
                      <a:r>
                        <a:rPr sz="2000" spc="-3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Προσυλλογιστικό</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spc="-15" dirty="0">
                          <a:latin typeface="Times New Roman" panose="02020603050405020304"/>
                          <a:cs typeface="Times New Roman" panose="02020603050405020304"/>
                        </a:rPr>
                        <a:t>Καμία</a:t>
                      </a:r>
                      <a:r>
                        <a:rPr sz="2000" spc="-25" dirty="0">
                          <a:latin typeface="Times New Roman" panose="02020603050405020304"/>
                          <a:cs typeface="Times New Roman" panose="02020603050405020304"/>
                        </a:rPr>
                        <a:t> </a:t>
                      </a:r>
                      <a:r>
                        <a:rPr sz="2000" dirty="0">
                          <a:latin typeface="Times New Roman" panose="02020603050405020304"/>
                          <a:cs typeface="Times New Roman" panose="02020603050405020304"/>
                        </a:rPr>
                        <a:t>πρόθεση</a:t>
                      </a:r>
                      <a:r>
                        <a:rPr sz="2000" spc="-1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αλλαγής</a:t>
                      </a:r>
                      <a:endParaRPr sz="2000">
                        <a:latin typeface="Times New Roman" panose="02020603050405020304"/>
                        <a:cs typeface="Times New Roman" panose="02020603050405020304"/>
                      </a:endParaRPr>
                    </a:p>
                    <a:p>
                      <a:pPr marL="68580">
                        <a:lnSpc>
                          <a:spcPct val="100000"/>
                        </a:lnSpc>
                        <a:spcBef>
                          <a:spcPts val="165"/>
                        </a:spcBef>
                      </a:pPr>
                      <a:r>
                        <a:rPr sz="2000" spc="-5" dirty="0">
                          <a:latin typeface="Times New Roman" panose="02020603050405020304"/>
                          <a:cs typeface="Times New Roman" panose="02020603050405020304"/>
                        </a:rPr>
                        <a:t>Δεν</a:t>
                      </a:r>
                      <a:r>
                        <a:rPr sz="2000" spc="-20" dirty="0">
                          <a:latin typeface="Times New Roman" panose="02020603050405020304"/>
                          <a:cs typeface="Times New Roman" panose="02020603050405020304"/>
                        </a:rPr>
                        <a:t> </a:t>
                      </a:r>
                      <a:r>
                        <a:rPr sz="2000" dirty="0">
                          <a:latin typeface="Times New Roman" panose="02020603050405020304"/>
                          <a:cs typeface="Times New Roman" panose="02020603050405020304"/>
                        </a:rPr>
                        <a:t>έχει</a:t>
                      </a:r>
                      <a:r>
                        <a:rPr sz="2000" spc="-25" dirty="0">
                          <a:latin typeface="Times New Roman" panose="02020603050405020304"/>
                          <a:cs typeface="Times New Roman" panose="02020603050405020304"/>
                        </a:rPr>
                        <a:t> </a:t>
                      </a:r>
                      <a:r>
                        <a:rPr sz="2000" dirty="0">
                          <a:latin typeface="Times New Roman" panose="02020603050405020304"/>
                          <a:cs typeface="Times New Roman" panose="02020603050405020304"/>
                        </a:rPr>
                        <a:t>επίγνωση</a:t>
                      </a:r>
                      <a:r>
                        <a:rPr sz="2000" spc="-30" dirty="0">
                          <a:latin typeface="Times New Roman" panose="02020603050405020304"/>
                          <a:cs typeface="Times New Roman" panose="02020603050405020304"/>
                        </a:rPr>
                        <a:t> </a:t>
                      </a:r>
                      <a:r>
                        <a:rPr sz="2000" dirty="0">
                          <a:latin typeface="Times New Roman" panose="02020603050405020304"/>
                          <a:cs typeface="Times New Roman" panose="02020603050405020304"/>
                        </a:rPr>
                        <a:t>του</a:t>
                      </a:r>
                      <a:r>
                        <a:rPr sz="2000" spc="-25" dirty="0">
                          <a:latin typeface="Times New Roman" panose="02020603050405020304"/>
                          <a:cs typeface="Times New Roman" panose="02020603050405020304"/>
                        </a:rPr>
                        <a:t> </a:t>
                      </a:r>
                      <a:r>
                        <a:rPr sz="2000" dirty="0">
                          <a:latin typeface="Times New Roman" panose="02020603050405020304"/>
                          <a:cs typeface="Times New Roman" panose="02020603050405020304"/>
                        </a:rPr>
                        <a:t>θέματος</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860"/>
                        </a:lnSpc>
                      </a:pPr>
                      <a:r>
                        <a:rPr sz="1600" spc="-20" dirty="0">
                          <a:latin typeface="Times New Roman" panose="02020603050405020304"/>
                          <a:cs typeface="Times New Roman" panose="02020603050405020304"/>
                        </a:rPr>
                        <a:t>Καλά</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πηγαίνει</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η </a:t>
                      </a:r>
                      <a:r>
                        <a:rPr sz="1600" spc="-25" dirty="0">
                          <a:latin typeface="Times New Roman" panose="02020603050405020304"/>
                          <a:cs typeface="Times New Roman" panose="02020603050405020304"/>
                        </a:rPr>
                        <a:t>ζωή</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μου….</a:t>
                      </a:r>
                      <a:r>
                        <a:rPr sz="1600" spc="-8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Δουλεύω</a:t>
                      </a:r>
                      <a:endParaRPr sz="1600">
                        <a:latin typeface="Times New Roman" panose="02020603050405020304"/>
                        <a:cs typeface="Times New Roman" panose="02020603050405020304"/>
                      </a:endParaRPr>
                    </a:p>
                    <a:p>
                      <a:pPr marL="69215" marR="193675">
                        <a:lnSpc>
                          <a:spcPct val="107000"/>
                        </a:lnSpc>
                        <a:spcBef>
                          <a:spcPts val="10"/>
                        </a:spcBef>
                      </a:pPr>
                      <a:r>
                        <a:rPr sz="1600" spc="-10" dirty="0">
                          <a:latin typeface="Times New Roman" panose="02020603050405020304"/>
                          <a:cs typeface="Times New Roman" panose="02020603050405020304"/>
                        </a:rPr>
                        <a:t>στην</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οικογενειακή</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επιχείρηση…</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Ίσως </a:t>
                      </a:r>
                      <a:r>
                        <a:rPr sz="1600" dirty="0">
                          <a:latin typeface="Times New Roman" panose="02020603050405020304"/>
                          <a:cs typeface="Times New Roman" panose="02020603050405020304"/>
                        </a:rPr>
                        <a:t> </a:t>
                      </a:r>
                      <a:r>
                        <a:rPr sz="1600" spc="-15" dirty="0">
                          <a:latin typeface="Times New Roman" panose="02020603050405020304"/>
                          <a:cs typeface="Times New Roman" panose="02020603050405020304"/>
                        </a:rPr>
                        <a:t>πιέζομαι</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καμιά</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φορά… </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(Προσωποκεντρική</a:t>
                      </a:r>
                      <a:r>
                        <a:rPr sz="1600" spc="3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αποδοχή, </a:t>
                      </a:r>
                      <a:r>
                        <a:rPr sz="1600" spc="-10" dirty="0">
                          <a:latin typeface="Times New Roman" panose="02020603050405020304"/>
                          <a:cs typeface="Times New Roman" panose="02020603050405020304"/>
                        </a:rPr>
                        <a:t>Ροτζεριανή </a:t>
                      </a:r>
                      <a:r>
                        <a:rPr sz="1600" spc="-38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ενσυναίσθηση,</a:t>
                      </a:r>
                      <a:r>
                        <a:rPr sz="1600" spc="-2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θέσπιση</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συμμαχίας)</a:t>
                      </a:r>
                      <a:endParaRPr sz="1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13381">
                <a:tc>
                  <a:txBody>
                    <a:bodyPr/>
                    <a:lstStyle/>
                    <a:p>
                      <a:pPr marL="68580">
                        <a:lnSpc>
                          <a:spcPts val="2335"/>
                        </a:lnSpc>
                      </a:pPr>
                      <a:r>
                        <a:rPr sz="2000" dirty="0">
                          <a:latin typeface="Times New Roman" panose="02020603050405020304"/>
                          <a:cs typeface="Times New Roman" panose="02020603050405020304"/>
                        </a:rPr>
                        <a:t>2.</a:t>
                      </a:r>
                      <a:r>
                        <a:rPr sz="2000" spc="-4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Συλλογιστικό</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dirty="0">
                          <a:latin typeface="Times New Roman" panose="02020603050405020304"/>
                          <a:cs typeface="Times New Roman" panose="02020603050405020304"/>
                        </a:rPr>
                        <a:t>Επίγνωση</a:t>
                      </a:r>
                      <a:r>
                        <a:rPr sz="2000" spc="-45" dirty="0">
                          <a:latin typeface="Times New Roman" panose="02020603050405020304"/>
                          <a:cs typeface="Times New Roman" panose="02020603050405020304"/>
                        </a:rPr>
                        <a:t> </a:t>
                      </a:r>
                      <a:r>
                        <a:rPr sz="2000" dirty="0">
                          <a:latin typeface="Times New Roman" panose="02020603050405020304"/>
                          <a:cs typeface="Times New Roman" panose="02020603050405020304"/>
                        </a:rPr>
                        <a:t>του</a:t>
                      </a:r>
                      <a:r>
                        <a:rPr sz="2000" spc="-3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προβλήματος</a:t>
                      </a:r>
                      <a:endParaRPr sz="2000">
                        <a:latin typeface="Times New Roman" panose="02020603050405020304"/>
                        <a:cs typeface="Times New Roman" panose="02020603050405020304"/>
                      </a:endParaRPr>
                    </a:p>
                    <a:p>
                      <a:pPr marL="68580" marR="611505">
                        <a:lnSpc>
                          <a:spcPct val="107000"/>
                        </a:lnSpc>
                      </a:pPr>
                      <a:r>
                        <a:rPr sz="2000" dirty="0">
                          <a:latin typeface="Times New Roman" panose="02020603050405020304"/>
                          <a:cs typeface="Times New Roman" panose="02020603050405020304"/>
                        </a:rPr>
                        <a:t>Θα </a:t>
                      </a:r>
                      <a:r>
                        <a:rPr sz="2000" spc="-5" dirty="0">
                          <a:latin typeface="Times New Roman" panose="02020603050405020304"/>
                          <a:cs typeface="Times New Roman" panose="02020603050405020304"/>
                        </a:rPr>
                        <a:t>σκεφτόταν την αλλαγή, </a:t>
                      </a:r>
                      <a:r>
                        <a:rPr sz="2000" spc="-49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αλλά δεν </a:t>
                      </a:r>
                      <a:r>
                        <a:rPr sz="2000" spc="-10" dirty="0">
                          <a:latin typeface="Times New Roman" panose="02020603050405020304"/>
                          <a:cs typeface="Times New Roman" panose="02020603050405020304"/>
                        </a:rPr>
                        <a:t>υπάρχουν </a:t>
                      </a:r>
                      <a:r>
                        <a:rPr sz="2000" spc="-5" dirty="0">
                          <a:latin typeface="Times New Roman" panose="02020603050405020304"/>
                          <a:cs typeface="Times New Roman" panose="02020603050405020304"/>
                        </a:rPr>
                        <a:t> συγκεκριμένα σχέδια </a:t>
                      </a:r>
                      <a:r>
                        <a:rPr sz="2000" dirty="0">
                          <a:latin typeface="Times New Roman" panose="02020603050405020304"/>
                          <a:cs typeface="Times New Roman" panose="02020603050405020304"/>
                        </a:rPr>
                        <a:t>ή </a:t>
                      </a:r>
                      <a:r>
                        <a:rPr sz="2000" spc="5" dirty="0">
                          <a:latin typeface="Times New Roman" panose="02020603050405020304"/>
                          <a:cs typeface="Times New Roman" panose="02020603050405020304"/>
                        </a:rPr>
                        <a:t> </a:t>
                      </a:r>
                      <a:r>
                        <a:rPr sz="2000" dirty="0">
                          <a:latin typeface="Times New Roman" panose="02020603050405020304"/>
                          <a:cs typeface="Times New Roman" panose="02020603050405020304"/>
                        </a:rPr>
                        <a:t>δέσμευση για αλλαγή </a:t>
                      </a:r>
                      <a:r>
                        <a:rPr sz="2000" spc="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Αμφιθυμία, νιώθει </a:t>
                      </a:r>
                      <a:r>
                        <a:rPr sz="200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‘κολλημένος’</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860"/>
                        </a:lnSpc>
                      </a:pPr>
                      <a:r>
                        <a:rPr sz="1600" spc="-5" dirty="0">
                          <a:latin typeface="Times New Roman" panose="02020603050405020304"/>
                          <a:cs typeface="Times New Roman" panose="02020603050405020304"/>
                        </a:rPr>
                        <a:t>Θα</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ήθελα</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να</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κάνω</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κάτι</a:t>
                      </a:r>
                      <a:r>
                        <a:rPr sz="1600" spc="-5" dirty="0">
                          <a:latin typeface="Times New Roman" panose="02020603050405020304"/>
                          <a:cs typeface="Times New Roman" panose="02020603050405020304"/>
                        </a:rPr>
                        <a:t> για αυτό….</a:t>
                      </a:r>
                      <a:r>
                        <a:rPr sz="1600" spc="-1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Να</a:t>
                      </a:r>
                      <a:endParaRPr sz="1600">
                        <a:latin typeface="Times New Roman" panose="02020603050405020304"/>
                        <a:cs typeface="Times New Roman" panose="02020603050405020304"/>
                      </a:endParaRPr>
                    </a:p>
                    <a:p>
                      <a:pPr marL="69215" marR="137795">
                        <a:lnSpc>
                          <a:spcPct val="107000"/>
                        </a:lnSpc>
                        <a:spcBef>
                          <a:spcPts val="5"/>
                        </a:spcBef>
                      </a:pPr>
                      <a:r>
                        <a:rPr sz="1600" spc="-10" dirty="0">
                          <a:latin typeface="Times New Roman" panose="02020603050405020304"/>
                          <a:cs typeface="Times New Roman" panose="02020603050405020304"/>
                        </a:rPr>
                        <a:t>του μιλήσω, </a:t>
                      </a:r>
                      <a:r>
                        <a:rPr sz="1600" spc="-5" dirty="0">
                          <a:latin typeface="Times New Roman" panose="02020603050405020304"/>
                          <a:cs typeface="Times New Roman" panose="02020603050405020304"/>
                        </a:rPr>
                        <a:t>αλλά</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κάτι</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με</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φοβίζει… </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(Σωκρατική μέθοδος, CBT ερωτήματα, </a:t>
                      </a:r>
                      <a:r>
                        <a:rPr sz="1600" spc="-35" dirty="0">
                          <a:latin typeface="Times New Roman" panose="02020603050405020304"/>
                          <a:cs typeface="Times New Roman" panose="02020603050405020304"/>
                        </a:rPr>
                        <a:t>Τι </a:t>
                      </a:r>
                      <a:r>
                        <a:rPr sz="1600" spc="-38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είναι αυτό που σε φοβίζει; </a:t>
                      </a:r>
                      <a:r>
                        <a:rPr sz="1600" spc="-35" dirty="0">
                          <a:latin typeface="Times New Roman" panose="02020603050405020304"/>
                          <a:cs typeface="Times New Roman" panose="02020603050405020304"/>
                        </a:rPr>
                        <a:t>Τι </a:t>
                      </a:r>
                      <a:r>
                        <a:rPr sz="1600" spc="-5" dirty="0">
                          <a:latin typeface="Times New Roman" panose="02020603050405020304"/>
                          <a:cs typeface="Times New Roman" panose="02020603050405020304"/>
                        </a:rPr>
                        <a:t>σκέφτεσαι </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εσύ ως</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λύση;</a:t>
                      </a:r>
                      <a:r>
                        <a:rPr sz="1600" spc="-25" dirty="0">
                          <a:latin typeface="Times New Roman" panose="02020603050405020304"/>
                          <a:cs typeface="Times New Roman" panose="02020603050405020304"/>
                        </a:rPr>
                        <a:t> </a:t>
                      </a:r>
                      <a:r>
                        <a:rPr sz="1600" spc="-35" dirty="0">
                          <a:latin typeface="Times New Roman" panose="02020603050405020304"/>
                          <a:cs typeface="Times New Roman" panose="02020603050405020304"/>
                        </a:rPr>
                        <a:t>Τι</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καλυτερεύει/χειροτερεύει </a:t>
                      </a:r>
                      <a:r>
                        <a:rPr sz="1600" spc="-38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το</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πρόβλημα;</a:t>
                      </a:r>
                      <a:r>
                        <a:rPr sz="1600" spc="-65" dirty="0">
                          <a:latin typeface="Times New Roman" panose="02020603050405020304"/>
                          <a:cs typeface="Times New Roman" panose="02020603050405020304"/>
                        </a:rPr>
                        <a:t> Αν</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ένας</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φίλος σου σού </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διηγούταν</a:t>
                      </a:r>
                      <a:r>
                        <a:rPr sz="1600" spc="-2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το</a:t>
                      </a:r>
                      <a:r>
                        <a:rPr sz="1600" spc="-5" dirty="0">
                          <a:latin typeface="Times New Roman" panose="02020603050405020304"/>
                          <a:cs typeface="Times New Roman" panose="02020603050405020304"/>
                        </a:rPr>
                        <a:t> ίδιο</a:t>
                      </a:r>
                      <a:r>
                        <a:rPr sz="1600" spc="-3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τι </a:t>
                      </a:r>
                      <a:r>
                        <a:rPr sz="1600" spc="-5" dirty="0">
                          <a:latin typeface="Times New Roman" panose="02020603050405020304"/>
                          <a:cs typeface="Times New Roman" panose="02020603050405020304"/>
                        </a:rPr>
                        <a:t>θα</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τον συμβούλευες;)</a:t>
                      </a:r>
                      <a:endParaRPr sz="1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65511">
                <a:tc>
                  <a:txBody>
                    <a:bodyPr/>
                    <a:lstStyle/>
                    <a:p>
                      <a:pPr marL="68580">
                        <a:lnSpc>
                          <a:spcPts val="2340"/>
                        </a:lnSpc>
                      </a:pPr>
                      <a:r>
                        <a:rPr sz="2000" dirty="0">
                          <a:latin typeface="Times New Roman" panose="02020603050405020304"/>
                          <a:cs typeface="Times New Roman" panose="02020603050405020304"/>
                        </a:rPr>
                        <a:t>3.</a:t>
                      </a:r>
                      <a:endParaRPr sz="2000">
                        <a:latin typeface="Times New Roman" panose="02020603050405020304"/>
                        <a:cs typeface="Times New Roman" panose="02020603050405020304"/>
                      </a:endParaRPr>
                    </a:p>
                    <a:p>
                      <a:pPr marL="68580">
                        <a:lnSpc>
                          <a:spcPct val="100000"/>
                        </a:lnSpc>
                        <a:spcBef>
                          <a:spcPts val="165"/>
                        </a:spcBef>
                      </a:pPr>
                      <a:r>
                        <a:rPr sz="2000" spc="-5" dirty="0">
                          <a:latin typeface="Times New Roman" panose="02020603050405020304"/>
                          <a:cs typeface="Times New Roman" panose="02020603050405020304"/>
                        </a:rPr>
                        <a:t>Προπαρασκευαστικό</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40"/>
                        </a:lnSpc>
                      </a:pPr>
                      <a:r>
                        <a:rPr sz="2000" spc="-5" dirty="0">
                          <a:latin typeface="Times New Roman" panose="02020603050405020304"/>
                          <a:cs typeface="Times New Roman" panose="02020603050405020304"/>
                        </a:rPr>
                        <a:t>Σχεδιάζει</a:t>
                      </a:r>
                      <a:r>
                        <a:rPr sz="2000" spc="-40" dirty="0">
                          <a:latin typeface="Times New Roman" panose="02020603050405020304"/>
                          <a:cs typeface="Times New Roman" panose="02020603050405020304"/>
                        </a:rPr>
                        <a:t> </a:t>
                      </a:r>
                      <a:r>
                        <a:rPr sz="2000" dirty="0">
                          <a:latin typeface="Times New Roman" panose="02020603050405020304"/>
                          <a:cs typeface="Times New Roman" panose="02020603050405020304"/>
                        </a:rPr>
                        <a:t>να</a:t>
                      </a:r>
                      <a:r>
                        <a:rPr sz="2000" spc="-2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αναλάβει</a:t>
                      </a:r>
                      <a:r>
                        <a:rPr sz="2000" spc="-1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δράση</a:t>
                      </a:r>
                      <a:endParaRPr sz="2000">
                        <a:latin typeface="Times New Roman" panose="02020603050405020304"/>
                        <a:cs typeface="Times New Roman" panose="02020603050405020304"/>
                      </a:endParaRPr>
                    </a:p>
                    <a:p>
                      <a:pPr marL="68580" marR="564515">
                        <a:lnSpc>
                          <a:spcPts val="2570"/>
                        </a:lnSpc>
                        <a:spcBef>
                          <a:spcPts val="110"/>
                        </a:spcBef>
                      </a:pPr>
                      <a:r>
                        <a:rPr sz="2000" dirty="0">
                          <a:latin typeface="Times New Roman" panose="02020603050405020304"/>
                          <a:cs typeface="Times New Roman" panose="02020603050405020304"/>
                        </a:rPr>
                        <a:t>σύντομα, </a:t>
                      </a:r>
                      <a:r>
                        <a:rPr sz="2000" spc="-5" dirty="0">
                          <a:latin typeface="Times New Roman" panose="02020603050405020304"/>
                          <a:cs typeface="Times New Roman" panose="02020603050405020304"/>
                        </a:rPr>
                        <a:t>ίσως </a:t>
                      </a:r>
                      <a:r>
                        <a:rPr sz="2000" dirty="0">
                          <a:latin typeface="Times New Roman" panose="02020603050405020304"/>
                          <a:cs typeface="Times New Roman" panose="02020603050405020304"/>
                        </a:rPr>
                        <a:t>έχει </a:t>
                      </a:r>
                      <a:r>
                        <a:rPr sz="2000" spc="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προσπαθήσει</a:t>
                      </a:r>
                      <a:r>
                        <a:rPr sz="2000" spc="-2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στο</a:t>
                      </a:r>
                      <a:r>
                        <a:rPr sz="2000" spc="-40" dirty="0">
                          <a:latin typeface="Times New Roman" panose="02020603050405020304"/>
                          <a:cs typeface="Times New Roman" panose="02020603050405020304"/>
                        </a:rPr>
                        <a:t> </a:t>
                      </a:r>
                      <a:r>
                        <a:rPr sz="2000" dirty="0">
                          <a:latin typeface="Times New Roman" panose="02020603050405020304"/>
                          <a:cs typeface="Times New Roman" panose="02020603050405020304"/>
                        </a:rPr>
                        <a:t>παρελθόν</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865"/>
                        </a:lnSpc>
                      </a:pPr>
                      <a:r>
                        <a:rPr sz="1600" spc="-5" dirty="0">
                          <a:latin typeface="Times New Roman" panose="02020603050405020304"/>
                          <a:cs typeface="Times New Roman" panose="02020603050405020304"/>
                        </a:rPr>
                        <a:t>Αποφάσισα</a:t>
                      </a:r>
                      <a:r>
                        <a:rPr sz="1600" spc="-2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να </a:t>
                      </a:r>
                      <a:r>
                        <a:rPr sz="1600" spc="-10" dirty="0">
                          <a:latin typeface="Times New Roman" panose="02020603050405020304"/>
                          <a:cs typeface="Times New Roman" panose="02020603050405020304"/>
                        </a:rPr>
                        <a:t>μιλήσω</a:t>
                      </a:r>
                      <a:r>
                        <a:rPr sz="1600" spc="-5" dirty="0">
                          <a:latin typeface="Times New Roman" panose="02020603050405020304"/>
                          <a:cs typeface="Times New Roman" panose="02020603050405020304"/>
                        </a:rPr>
                        <a:t> στον πατέρα</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μου</a:t>
                      </a:r>
                      <a:endParaRPr sz="1600">
                        <a:latin typeface="Times New Roman" panose="02020603050405020304"/>
                        <a:cs typeface="Times New Roman" panose="02020603050405020304"/>
                      </a:endParaRPr>
                    </a:p>
                    <a:p>
                      <a:pPr marL="69215">
                        <a:lnSpc>
                          <a:spcPct val="100000"/>
                        </a:lnSpc>
                        <a:spcBef>
                          <a:spcPts val="145"/>
                        </a:spcBef>
                      </a:pPr>
                      <a:r>
                        <a:rPr sz="1600" spc="-10" dirty="0">
                          <a:latin typeface="Times New Roman" panose="02020603050405020304"/>
                          <a:cs typeface="Times New Roman" panose="02020603050405020304"/>
                        </a:rPr>
                        <a:t>και</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να</a:t>
                      </a:r>
                      <a:r>
                        <a:rPr sz="1600" spc="-10" dirty="0">
                          <a:latin typeface="Times New Roman" panose="02020603050405020304"/>
                          <a:cs typeface="Times New Roman" panose="02020603050405020304"/>
                        </a:rPr>
                        <a:t> του</a:t>
                      </a:r>
                      <a:r>
                        <a:rPr sz="1600" spc="-2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πω</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ότι</a:t>
                      </a:r>
                      <a:r>
                        <a:rPr sz="1600" spc="-2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θα φύγω…</a:t>
                      </a:r>
                      <a:endParaRPr sz="1600">
                        <a:latin typeface="Times New Roman" panose="02020603050405020304"/>
                        <a:cs typeface="Times New Roman" panose="02020603050405020304"/>
                      </a:endParaRPr>
                    </a:p>
                    <a:p>
                      <a:pPr marL="69215" marR="153670">
                        <a:lnSpc>
                          <a:spcPct val="107000"/>
                        </a:lnSpc>
                      </a:pPr>
                      <a:r>
                        <a:rPr sz="1600" dirty="0">
                          <a:latin typeface="Times New Roman" panose="02020603050405020304"/>
                          <a:cs typeface="Times New Roman" panose="02020603050405020304"/>
                        </a:rPr>
                        <a:t>(Γ</a:t>
                      </a:r>
                      <a:r>
                        <a:rPr sz="1600" spc="-10" dirty="0">
                          <a:latin typeface="Times New Roman" panose="02020603050405020304"/>
                          <a:cs typeface="Times New Roman" panose="02020603050405020304"/>
                        </a:rPr>
                        <a:t>ν</a:t>
                      </a:r>
                      <a:r>
                        <a:rPr sz="1600" spc="-5" dirty="0">
                          <a:latin typeface="Times New Roman" panose="02020603050405020304"/>
                          <a:cs typeface="Times New Roman" panose="02020603050405020304"/>
                        </a:rPr>
                        <a:t>ω</a:t>
                      </a:r>
                      <a:r>
                        <a:rPr sz="1600" dirty="0">
                          <a:latin typeface="Times New Roman" panose="02020603050405020304"/>
                          <a:cs typeface="Times New Roman" panose="02020603050405020304"/>
                        </a:rPr>
                        <a:t>σ</a:t>
                      </a:r>
                      <a:r>
                        <a:rPr sz="1600" spc="-5" dirty="0">
                          <a:latin typeface="Times New Roman" panose="02020603050405020304"/>
                          <a:cs typeface="Times New Roman" panose="02020603050405020304"/>
                        </a:rPr>
                        <a:t>ιακ</a:t>
                      </a:r>
                      <a:r>
                        <a:rPr sz="1600" dirty="0">
                          <a:latin typeface="Times New Roman" panose="02020603050405020304"/>
                          <a:cs typeface="Times New Roman" panose="02020603050405020304"/>
                        </a:rPr>
                        <a:t>ή</a:t>
                      </a:r>
                      <a:r>
                        <a:rPr sz="1600" spc="10" dirty="0">
                          <a:latin typeface="Times New Roman" panose="02020603050405020304"/>
                          <a:cs typeface="Times New Roman" panose="02020603050405020304"/>
                        </a:rPr>
                        <a:t> </a:t>
                      </a:r>
                      <a:r>
                        <a:rPr sz="1600" dirty="0">
                          <a:latin typeface="Times New Roman" panose="02020603050405020304"/>
                          <a:cs typeface="Times New Roman" panose="02020603050405020304"/>
                        </a:rPr>
                        <a:t>π</a:t>
                      </a:r>
                      <a:r>
                        <a:rPr sz="1600" spc="-10" dirty="0">
                          <a:latin typeface="Times New Roman" panose="02020603050405020304"/>
                          <a:cs typeface="Times New Roman" panose="02020603050405020304"/>
                        </a:rPr>
                        <a:t>ρ</a:t>
                      </a:r>
                      <a:r>
                        <a:rPr sz="1600" dirty="0">
                          <a:latin typeface="Times New Roman" panose="02020603050405020304"/>
                          <a:cs typeface="Times New Roman" panose="02020603050405020304"/>
                        </a:rPr>
                        <a:t>όβα, αμφισβήτηση</a:t>
                      </a:r>
                      <a:r>
                        <a:rPr sz="1600" spc="-9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ΑΑ</a:t>
                      </a:r>
                      <a:r>
                        <a:rPr sz="1600" spc="-10" dirty="0">
                          <a:latin typeface="Times New Roman" panose="02020603050405020304"/>
                          <a:cs typeface="Times New Roman" panose="02020603050405020304"/>
                        </a:rPr>
                        <a:t>Σ</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REBT</a:t>
                      </a:r>
                      <a:r>
                        <a:rPr sz="1600" spc="-4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εντοπισμός</a:t>
                      </a:r>
                      <a:r>
                        <a:rPr sz="1600" spc="3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critical</a:t>
                      </a:r>
                      <a:r>
                        <a:rPr sz="1600" spc="-4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A,</a:t>
                      </a:r>
                      <a:r>
                        <a:rPr sz="1600" spc="-9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Adlerian</a:t>
                      </a:r>
                      <a:r>
                        <a:rPr sz="1600" spc="2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life </a:t>
                      </a:r>
                      <a:r>
                        <a:rPr sz="1600" spc="-38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plan</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&amp; προσωποκεντρική </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συνειδητοποίηση</a:t>
                      </a:r>
                      <a:r>
                        <a:rPr sz="1600" spc="-3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συνεπειών)</a:t>
                      </a:r>
                      <a:endParaRPr sz="1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3" name="object 3"/>
          <p:cNvSpPr txBox="1"/>
          <p:nvPr/>
        </p:nvSpPr>
        <p:spPr>
          <a:xfrm>
            <a:off x="941933" y="171450"/>
            <a:ext cx="9239885" cy="796925"/>
          </a:xfrm>
          <a:prstGeom prst="rect">
            <a:avLst/>
          </a:prstGeom>
        </p:spPr>
        <p:txBody>
          <a:bodyPr vert="horz" wrap="square" lIns="0" tIns="12700" rIns="0" bIns="0" rtlCol="0">
            <a:spAutoFit/>
          </a:bodyPr>
          <a:lstStyle/>
          <a:p>
            <a:pPr marL="12700" marR="5080">
              <a:lnSpc>
                <a:spcPct val="100000"/>
              </a:lnSpc>
              <a:spcBef>
                <a:spcPts val="100"/>
              </a:spcBef>
            </a:pPr>
            <a:r>
              <a:rPr lang="el-GR" sz="1700" b="1" spc="20" dirty="0" smtClean="0">
                <a:solidFill>
                  <a:schemeClr val="tx1"/>
                </a:solidFill>
                <a:effectLst>
                  <a:outerShdw blurRad="38100" dist="19050" dir="2700000" algn="tl" rotWithShape="0">
                    <a:schemeClr val="dk1">
                      <a:alpha val="40000"/>
                    </a:schemeClr>
                  </a:outerShdw>
                </a:effectLst>
                <a:latin typeface="Verdana" panose="020B0604030504040204"/>
                <a:cs typeface="Verdana" panose="020B0604030504040204"/>
              </a:rPr>
              <a:t>ΠΑΡΑΔΕΙΓΜΑ </a:t>
            </a:r>
            <a:r>
              <a:rPr lang="el-GR" sz="1700" spc="20" dirty="0" smtClean="0">
                <a:solidFill>
                  <a:srgbClr val="EBEBEB"/>
                </a:solidFill>
                <a:latin typeface="Verdana" panose="020B0604030504040204"/>
                <a:cs typeface="Verdana" panose="020B0604030504040204"/>
              </a:rPr>
              <a:t>..</a:t>
            </a:r>
            <a:r>
              <a:rPr sz="1700" spc="20" dirty="0" err="1" smtClean="0">
                <a:solidFill>
                  <a:srgbClr val="EBEBEB"/>
                </a:solidFill>
                <a:latin typeface="Verdana" panose="020B0604030504040204"/>
                <a:cs typeface="Verdana" panose="020B0604030504040204"/>
              </a:rPr>
              <a:t>Κά</a:t>
            </a:r>
            <a:r>
              <a:rPr sz="1700" spc="20" dirty="0" smtClean="0">
                <a:solidFill>
                  <a:srgbClr val="EBEBEB"/>
                </a:solidFill>
                <a:latin typeface="Verdana" panose="020B0604030504040204"/>
                <a:cs typeface="Verdana" panose="020B0604030504040204"/>
              </a:rPr>
              <a:t>ποιος</a:t>
            </a:r>
            <a:r>
              <a:rPr sz="1700" spc="-170" dirty="0" smtClean="0">
                <a:solidFill>
                  <a:srgbClr val="EBEBEB"/>
                </a:solidFill>
                <a:latin typeface="Verdana" panose="020B0604030504040204"/>
                <a:cs typeface="Verdana" panose="020B0604030504040204"/>
              </a:rPr>
              <a:t> </a:t>
            </a:r>
            <a:r>
              <a:rPr sz="1700" spc="-70" dirty="0">
                <a:solidFill>
                  <a:srgbClr val="EBEBEB"/>
                </a:solidFill>
                <a:latin typeface="Verdana" panose="020B0604030504040204"/>
                <a:cs typeface="Verdana" panose="020B0604030504040204"/>
              </a:rPr>
              <a:t>είναι</a:t>
            </a:r>
            <a:r>
              <a:rPr sz="1700" spc="-120" dirty="0">
                <a:solidFill>
                  <a:srgbClr val="EBEBEB"/>
                </a:solidFill>
                <a:latin typeface="Verdana" panose="020B0604030504040204"/>
                <a:cs typeface="Verdana" panose="020B0604030504040204"/>
              </a:rPr>
              <a:t> </a:t>
            </a:r>
            <a:r>
              <a:rPr sz="1700" spc="-20" dirty="0">
                <a:solidFill>
                  <a:srgbClr val="EBEBEB"/>
                </a:solidFill>
                <a:latin typeface="Verdana" panose="020B0604030504040204"/>
                <a:cs typeface="Verdana" panose="020B0604030504040204"/>
              </a:rPr>
              <a:t>συχνά</a:t>
            </a:r>
            <a:r>
              <a:rPr sz="1700" spc="-160" dirty="0">
                <a:solidFill>
                  <a:srgbClr val="EBEBEB"/>
                </a:solidFill>
                <a:latin typeface="Verdana" panose="020B0604030504040204"/>
                <a:cs typeface="Verdana" panose="020B0604030504040204"/>
              </a:rPr>
              <a:t> </a:t>
            </a:r>
            <a:r>
              <a:rPr sz="1700" spc="-5" dirty="0">
                <a:solidFill>
                  <a:srgbClr val="EBEBEB"/>
                </a:solidFill>
                <a:latin typeface="Verdana" panose="020B0604030504040204"/>
                <a:cs typeface="Verdana" panose="020B0604030504040204"/>
              </a:rPr>
              <a:t>δυσαρεστημένος</a:t>
            </a:r>
            <a:r>
              <a:rPr sz="1700" spc="-150" dirty="0">
                <a:solidFill>
                  <a:srgbClr val="EBEBEB"/>
                </a:solidFill>
                <a:latin typeface="Verdana" panose="020B0604030504040204"/>
                <a:cs typeface="Verdana" panose="020B0604030504040204"/>
              </a:rPr>
              <a:t> </a:t>
            </a:r>
            <a:r>
              <a:rPr sz="1700" spc="-100" dirty="0">
                <a:solidFill>
                  <a:srgbClr val="EBEBEB"/>
                </a:solidFill>
                <a:latin typeface="Verdana" panose="020B0604030504040204"/>
                <a:cs typeface="Verdana" panose="020B0604030504040204"/>
              </a:rPr>
              <a:t>με</a:t>
            </a:r>
            <a:r>
              <a:rPr sz="1700" spc="-125" dirty="0">
                <a:solidFill>
                  <a:srgbClr val="EBEBEB"/>
                </a:solidFill>
                <a:latin typeface="Verdana" panose="020B0604030504040204"/>
                <a:cs typeface="Verdana" panose="020B0604030504040204"/>
              </a:rPr>
              <a:t> </a:t>
            </a:r>
            <a:r>
              <a:rPr sz="1700" spc="-65" dirty="0">
                <a:solidFill>
                  <a:srgbClr val="EBEBEB"/>
                </a:solidFill>
                <a:latin typeface="Verdana" panose="020B0604030504040204"/>
                <a:cs typeface="Verdana" panose="020B0604030504040204"/>
              </a:rPr>
              <a:t>όλα...</a:t>
            </a:r>
            <a:r>
              <a:rPr sz="1700" spc="-85" dirty="0">
                <a:solidFill>
                  <a:srgbClr val="EBEBEB"/>
                </a:solidFill>
                <a:latin typeface="Verdana" panose="020B0604030504040204"/>
                <a:cs typeface="Verdana" panose="020B0604030504040204"/>
              </a:rPr>
              <a:t> </a:t>
            </a:r>
            <a:r>
              <a:rPr sz="1700" spc="-65" dirty="0">
                <a:solidFill>
                  <a:srgbClr val="EBEBEB"/>
                </a:solidFill>
                <a:latin typeface="Verdana" panose="020B0604030504040204"/>
                <a:cs typeface="Verdana" panose="020B0604030504040204"/>
              </a:rPr>
              <a:t>Δουλεύει</a:t>
            </a:r>
            <a:r>
              <a:rPr sz="1700" spc="-135" dirty="0">
                <a:solidFill>
                  <a:srgbClr val="EBEBEB"/>
                </a:solidFill>
                <a:latin typeface="Verdana" panose="020B0604030504040204"/>
                <a:cs typeface="Verdana" panose="020B0604030504040204"/>
              </a:rPr>
              <a:t> </a:t>
            </a:r>
            <a:r>
              <a:rPr sz="1700" spc="-30" dirty="0">
                <a:solidFill>
                  <a:srgbClr val="EBEBEB"/>
                </a:solidFill>
                <a:latin typeface="Verdana" panose="020B0604030504040204"/>
                <a:cs typeface="Verdana" panose="020B0604030504040204"/>
              </a:rPr>
              <a:t>στην</a:t>
            </a:r>
            <a:r>
              <a:rPr sz="1700" spc="-135" dirty="0">
                <a:solidFill>
                  <a:srgbClr val="EBEBEB"/>
                </a:solidFill>
                <a:latin typeface="Verdana" panose="020B0604030504040204"/>
                <a:cs typeface="Verdana" panose="020B0604030504040204"/>
              </a:rPr>
              <a:t> </a:t>
            </a:r>
            <a:r>
              <a:rPr sz="1700" spc="-65" dirty="0">
                <a:solidFill>
                  <a:srgbClr val="EBEBEB"/>
                </a:solidFill>
                <a:latin typeface="Verdana" panose="020B0604030504040204"/>
                <a:cs typeface="Verdana" panose="020B0604030504040204"/>
              </a:rPr>
              <a:t>οικογενειακή</a:t>
            </a:r>
            <a:r>
              <a:rPr sz="1700" spc="-135" dirty="0">
                <a:solidFill>
                  <a:srgbClr val="EBEBEB"/>
                </a:solidFill>
                <a:latin typeface="Verdana" panose="020B0604030504040204"/>
                <a:cs typeface="Verdana" panose="020B0604030504040204"/>
              </a:rPr>
              <a:t> </a:t>
            </a:r>
            <a:r>
              <a:rPr sz="1700" spc="-55" dirty="0">
                <a:solidFill>
                  <a:srgbClr val="EBEBEB"/>
                </a:solidFill>
                <a:latin typeface="Verdana" panose="020B0604030504040204"/>
                <a:cs typeface="Verdana" panose="020B0604030504040204"/>
              </a:rPr>
              <a:t>επιχείρηση</a:t>
            </a:r>
            <a:r>
              <a:rPr sz="1700" spc="-130" dirty="0">
                <a:solidFill>
                  <a:srgbClr val="EBEBEB"/>
                </a:solidFill>
                <a:latin typeface="Verdana" panose="020B0604030504040204"/>
                <a:cs typeface="Verdana" panose="020B0604030504040204"/>
              </a:rPr>
              <a:t> </a:t>
            </a:r>
            <a:r>
              <a:rPr sz="1700" spc="-65" dirty="0">
                <a:solidFill>
                  <a:srgbClr val="EBEBEB"/>
                </a:solidFill>
                <a:latin typeface="Verdana" panose="020B0604030504040204"/>
                <a:cs typeface="Verdana" panose="020B0604030504040204"/>
              </a:rPr>
              <a:t>και </a:t>
            </a:r>
            <a:r>
              <a:rPr sz="1700" spc="-585" dirty="0">
                <a:solidFill>
                  <a:srgbClr val="EBEBEB"/>
                </a:solidFill>
                <a:latin typeface="Verdana" panose="020B0604030504040204"/>
                <a:cs typeface="Verdana" panose="020B0604030504040204"/>
              </a:rPr>
              <a:t> </a:t>
            </a:r>
            <a:r>
              <a:rPr sz="1700" spc="-5" dirty="0">
                <a:solidFill>
                  <a:srgbClr val="EBEBEB"/>
                </a:solidFill>
                <a:latin typeface="Verdana" panose="020B0604030504040204"/>
                <a:cs typeface="Verdana" panose="020B0604030504040204"/>
              </a:rPr>
              <a:t>σταδιακά </a:t>
            </a:r>
            <a:r>
              <a:rPr sz="1700" spc="-55" dirty="0">
                <a:solidFill>
                  <a:srgbClr val="EBEBEB"/>
                </a:solidFill>
                <a:latin typeface="Verdana" panose="020B0604030504040204"/>
                <a:cs typeface="Verdana" panose="020B0604030504040204"/>
              </a:rPr>
              <a:t>συνειδητοποιεί </a:t>
            </a:r>
            <a:r>
              <a:rPr sz="1700" spc="-70" dirty="0">
                <a:solidFill>
                  <a:srgbClr val="EBEBEB"/>
                </a:solidFill>
                <a:latin typeface="Verdana" panose="020B0604030504040204"/>
                <a:cs typeface="Verdana" panose="020B0604030504040204"/>
              </a:rPr>
              <a:t>ότι </a:t>
            </a:r>
            <a:r>
              <a:rPr sz="1700" spc="-95" dirty="0">
                <a:solidFill>
                  <a:srgbClr val="EBEBEB"/>
                </a:solidFill>
                <a:latin typeface="Verdana" panose="020B0604030504040204"/>
                <a:cs typeface="Verdana" panose="020B0604030504040204"/>
              </a:rPr>
              <a:t>θέλει </a:t>
            </a:r>
            <a:r>
              <a:rPr sz="1700" spc="25" dirty="0">
                <a:solidFill>
                  <a:srgbClr val="EBEBEB"/>
                </a:solidFill>
                <a:latin typeface="Verdana" panose="020B0604030504040204"/>
                <a:cs typeface="Verdana" panose="020B0604030504040204"/>
              </a:rPr>
              <a:t>να </a:t>
            </a:r>
            <a:r>
              <a:rPr sz="1700" spc="-90" dirty="0">
                <a:solidFill>
                  <a:srgbClr val="EBEBEB"/>
                </a:solidFill>
                <a:latin typeface="Verdana" panose="020B0604030504040204"/>
                <a:cs typeface="Verdana" panose="020B0604030504040204"/>
              </a:rPr>
              <a:t>φύγει </a:t>
            </a:r>
            <a:r>
              <a:rPr sz="1700" dirty="0">
                <a:solidFill>
                  <a:srgbClr val="EBEBEB"/>
                </a:solidFill>
                <a:latin typeface="Verdana" panose="020B0604030504040204"/>
                <a:cs typeface="Verdana" panose="020B0604030504040204"/>
              </a:rPr>
              <a:t>αλλά </a:t>
            </a:r>
            <a:r>
              <a:rPr sz="1700" spc="-15" dirty="0">
                <a:solidFill>
                  <a:srgbClr val="EBEBEB"/>
                </a:solidFill>
                <a:latin typeface="Verdana" panose="020B0604030504040204"/>
                <a:cs typeface="Verdana" panose="020B0604030504040204"/>
              </a:rPr>
              <a:t>φοβάται </a:t>
            </a:r>
            <a:r>
              <a:rPr sz="1700" spc="25" dirty="0">
                <a:solidFill>
                  <a:srgbClr val="EBEBEB"/>
                </a:solidFill>
                <a:latin typeface="Verdana" panose="020B0604030504040204"/>
                <a:cs typeface="Verdana" panose="020B0604030504040204"/>
              </a:rPr>
              <a:t>να </a:t>
            </a:r>
            <a:r>
              <a:rPr sz="1700" spc="-40" dirty="0">
                <a:solidFill>
                  <a:srgbClr val="EBEBEB"/>
                </a:solidFill>
                <a:latin typeface="Verdana" panose="020B0604030504040204"/>
                <a:cs typeface="Verdana" panose="020B0604030504040204"/>
              </a:rPr>
              <a:t>το </a:t>
            </a:r>
            <a:r>
              <a:rPr sz="1700" spc="-50" dirty="0">
                <a:solidFill>
                  <a:srgbClr val="EBEBEB"/>
                </a:solidFill>
                <a:latin typeface="Verdana" panose="020B0604030504040204"/>
                <a:cs typeface="Verdana" panose="020B0604030504040204"/>
              </a:rPr>
              <a:t>επικοινωνήσει </a:t>
            </a:r>
            <a:r>
              <a:rPr sz="1700" dirty="0">
                <a:solidFill>
                  <a:srgbClr val="EBEBEB"/>
                </a:solidFill>
                <a:latin typeface="Verdana" panose="020B0604030504040204"/>
                <a:cs typeface="Verdana" panose="020B0604030504040204"/>
              </a:rPr>
              <a:t>στον </a:t>
            </a:r>
            <a:r>
              <a:rPr sz="1700" spc="5" dirty="0">
                <a:solidFill>
                  <a:srgbClr val="EBEBEB"/>
                </a:solidFill>
                <a:latin typeface="Verdana" panose="020B0604030504040204"/>
                <a:cs typeface="Verdana" panose="020B0604030504040204"/>
              </a:rPr>
              <a:t> </a:t>
            </a:r>
            <a:r>
              <a:rPr sz="1700" dirty="0">
                <a:solidFill>
                  <a:srgbClr val="EBEBEB"/>
                </a:solidFill>
                <a:latin typeface="Verdana" panose="020B0604030504040204"/>
                <a:cs typeface="Verdana" panose="020B0604030504040204"/>
              </a:rPr>
              <a:t>πατέρ</a:t>
            </a:r>
            <a:r>
              <a:rPr sz="1700" spc="5" dirty="0">
                <a:solidFill>
                  <a:srgbClr val="EBEBEB"/>
                </a:solidFill>
                <a:latin typeface="Verdana" panose="020B0604030504040204"/>
                <a:cs typeface="Verdana" panose="020B0604030504040204"/>
              </a:rPr>
              <a:t>α</a:t>
            </a:r>
            <a:r>
              <a:rPr sz="1700" spc="-130" dirty="0">
                <a:solidFill>
                  <a:srgbClr val="EBEBEB"/>
                </a:solidFill>
                <a:latin typeface="Verdana" panose="020B0604030504040204"/>
                <a:cs typeface="Verdana" panose="020B0604030504040204"/>
              </a:rPr>
              <a:t> </a:t>
            </a:r>
            <a:r>
              <a:rPr sz="1700" spc="-45" dirty="0">
                <a:solidFill>
                  <a:srgbClr val="EBEBEB"/>
                </a:solidFill>
                <a:latin typeface="Verdana" panose="020B0604030504040204"/>
                <a:cs typeface="Verdana" panose="020B0604030504040204"/>
              </a:rPr>
              <a:t>του</a:t>
            </a:r>
            <a:r>
              <a:rPr sz="1700" spc="-120" dirty="0">
                <a:solidFill>
                  <a:srgbClr val="EBEBEB"/>
                </a:solidFill>
                <a:latin typeface="Verdana" panose="020B0604030504040204"/>
                <a:cs typeface="Verdana" panose="020B0604030504040204"/>
              </a:rPr>
              <a:t> </a:t>
            </a:r>
            <a:r>
              <a:rPr sz="1700" spc="-180" dirty="0">
                <a:solidFill>
                  <a:srgbClr val="EBEBEB"/>
                </a:solidFill>
                <a:latin typeface="Verdana" panose="020B0604030504040204"/>
                <a:cs typeface="Verdana" panose="020B0604030504040204"/>
              </a:rPr>
              <a:t>(</a:t>
            </a:r>
            <a:r>
              <a:rPr sz="1700" spc="-20" dirty="0">
                <a:solidFill>
                  <a:srgbClr val="EBEBEB"/>
                </a:solidFill>
                <a:latin typeface="Verdana" panose="020B0604030504040204"/>
                <a:cs typeface="Verdana" panose="020B0604030504040204"/>
              </a:rPr>
              <a:t>άγχος</a:t>
            </a:r>
            <a:r>
              <a:rPr sz="1700" spc="-10" dirty="0">
                <a:solidFill>
                  <a:srgbClr val="EBEBEB"/>
                </a:solidFill>
                <a:latin typeface="Verdana" panose="020B0604030504040204"/>
                <a:cs typeface="Verdana" panose="020B0604030504040204"/>
              </a:rPr>
              <a:t>,</a:t>
            </a:r>
            <a:r>
              <a:rPr sz="1700" spc="-114" dirty="0">
                <a:solidFill>
                  <a:srgbClr val="EBEBEB"/>
                </a:solidFill>
                <a:latin typeface="Verdana" panose="020B0604030504040204"/>
                <a:cs typeface="Verdana" panose="020B0604030504040204"/>
              </a:rPr>
              <a:t> </a:t>
            </a:r>
            <a:r>
              <a:rPr sz="1700" spc="-70" dirty="0">
                <a:solidFill>
                  <a:srgbClr val="EBEBEB"/>
                </a:solidFill>
                <a:latin typeface="Verdana" panose="020B0604030504040204"/>
                <a:cs typeface="Verdana" panose="020B0604030504040204"/>
              </a:rPr>
              <a:t>θλ</a:t>
            </a:r>
            <a:r>
              <a:rPr sz="1700" spc="-15" dirty="0">
                <a:solidFill>
                  <a:srgbClr val="EBEBEB"/>
                </a:solidFill>
                <a:latin typeface="Verdana" panose="020B0604030504040204"/>
                <a:cs typeface="Verdana" panose="020B0604030504040204"/>
              </a:rPr>
              <a:t>ί</a:t>
            </a:r>
            <a:r>
              <a:rPr sz="1700" spc="-155" dirty="0">
                <a:solidFill>
                  <a:srgbClr val="EBEBEB"/>
                </a:solidFill>
                <a:latin typeface="Verdana" panose="020B0604030504040204"/>
                <a:cs typeface="Verdana" panose="020B0604030504040204"/>
              </a:rPr>
              <a:t>ψ</a:t>
            </a:r>
            <a:r>
              <a:rPr sz="1700" spc="-95" dirty="0">
                <a:solidFill>
                  <a:srgbClr val="EBEBEB"/>
                </a:solidFill>
                <a:latin typeface="Verdana" panose="020B0604030504040204"/>
                <a:cs typeface="Verdana" panose="020B0604030504040204"/>
              </a:rPr>
              <a:t>η,</a:t>
            </a:r>
            <a:r>
              <a:rPr sz="1700" spc="-155" dirty="0">
                <a:solidFill>
                  <a:srgbClr val="EBEBEB"/>
                </a:solidFill>
                <a:latin typeface="Verdana" panose="020B0604030504040204"/>
                <a:cs typeface="Verdana" panose="020B0604030504040204"/>
              </a:rPr>
              <a:t> </a:t>
            </a:r>
            <a:r>
              <a:rPr sz="1700" spc="-5" dirty="0">
                <a:solidFill>
                  <a:srgbClr val="EBEBEB"/>
                </a:solidFill>
                <a:latin typeface="Verdana" panose="020B0604030504040204"/>
                <a:cs typeface="Verdana" panose="020B0604030504040204"/>
              </a:rPr>
              <a:t>θ</a:t>
            </a:r>
            <a:r>
              <a:rPr sz="1700" dirty="0">
                <a:solidFill>
                  <a:srgbClr val="EBEBEB"/>
                </a:solidFill>
                <a:latin typeface="Verdana" panose="020B0604030504040204"/>
                <a:cs typeface="Verdana" panose="020B0604030504040204"/>
              </a:rPr>
              <a:t>υμός)</a:t>
            </a:r>
            <a:endParaRPr sz="1700" dirty="0">
              <a:latin typeface="Verdana" panose="020B0604030504040204"/>
              <a:cs typeface="Verdana" panose="020B0604030504040204"/>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21449" y="1071880"/>
          <a:ext cx="9620884" cy="5743321"/>
        </p:xfrm>
        <a:graphic>
          <a:graphicData uri="http://schemas.openxmlformats.org/drawingml/2006/table">
            <a:tbl>
              <a:tblPr firstRow="1" bandRow="1">
                <a:tableStyleId>{2D5ABB26-0587-4C30-8999-92F81FD0307C}</a:tableStyleId>
              </a:tblPr>
              <a:tblGrid>
                <a:gridCol w="2349500"/>
                <a:gridCol w="3542665"/>
                <a:gridCol w="3728719"/>
              </a:tblGrid>
              <a:tr h="1304544">
                <a:tc>
                  <a:txBody>
                    <a:bodyPr/>
                    <a:lstStyle/>
                    <a:p>
                      <a:pPr marL="68580">
                        <a:lnSpc>
                          <a:spcPts val="2335"/>
                        </a:lnSpc>
                      </a:pPr>
                      <a:r>
                        <a:rPr sz="2000" dirty="0">
                          <a:latin typeface="Times New Roman" panose="02020603050405020304"/>
                          <a:cs typeface="Times New Roman" panose="02020603050405020304"/>
                        </a:rPr>
                        <a:t>4.</a:t>
                      </a:r>
                      <a:r>
                        <a:rPr sz="2000" spc="-12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Δ</a:t>
                      </a:r>
                      <a:r>
                        <a:rPr sz="2000" spc="-10" dirty="0">
                          <a:latin typeface="Times New Roman" panose="02020603050405020304"/>
                          <a:cs typeface="Times New Roman" panose="02020603050405020304"/>
                        </a:rPr>
                        <a:t>ρά</a:t>
                      </a:r>
                      <a:r>
                        <a:rPr sz="2000" spc="-5" dirty="0">
                          <a:latin typeface="Times New Roman" panose="02020603050405020304"/>
                          <a:cs typeface="Times New Roman" panose="02020603050405020304"/>
                        </a:rPr>
                        <a:t>ση</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1600">
                        <a:latin typeface="Times New Roman" panose="02020603050405020304"/>
                        <a:cs typeface="Times New Roman" panose="02020603050405020304"/>
                      </a:endParaRPr>
                    </a:p>
                    <a:p>
                      <a:pPr marL="68580" marR="457200">
                        <a:lnSpc>
                          <a:spcPct val="107000"/>
                        </a:lnSpc>
                      </a:pPr>
                      <a:r>
                        <a:rPr sz="1600" spc="-5" dirty="0">
                          <a:latin typeface="Times New Roman" panose="02020603050405020304"/>
                          <a:cs typeface="Times New Roman" panose="02020603050405020304"/>
                        </a:rPr>
                        <a:t>Έχει</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αναλάβει</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στέρεα</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βήματα</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για </a:t>
                      </a:r>
                      <a:r>
                        <a:rPr sz="1600" spc="-10" dirty="0">
                          <a:latin typeface="Times New Roman" panose="02020603050405020304"/>
                          <a:cs typeface="Times New Roman" panose="02020603050405020304"/>
                        </a:rPr>
                        <a:t>να </a:t>
                      </a:r>
                      <a:r>
                        <a:rPr sz="1600" spc="-38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αντιμετωπίσει</a:t>
                      </a:r>
                      <a:r>
                        <a:rPr sz="1600" spc="-10" dirty="0">
                          <a:latin typeface="Times New Roman" panose="02020603050405020304"/>
                          <a:cs typeface="Times New Roman" panose="02020603050405020304"/>
                        </a:rPr>
                        <a:t> το</a:t>
                      </a:r>
                      <a:r>
                        <a:rPr sz="1600" spc="1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πρόβλημα,</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αλλά</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η </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αλλαγή</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δεν</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έχει</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συνέπεια</a:t>
                      </a:r>
                      <a:r>
                        <a:rPr sz="1600" spc="5" dirty="0">
                          <a:latin typeface="Times New Roman" panose="02020603050405020304"/>
                          <a:cs typeface="Times New Roman" panose="02020603050405020304"/>
                        </a:rPr>
                        <a:t> </a:t>
                      </a:r>
                      <a:r>
                        <a:rPr sz="1600" spc="-15" dirty="0">
                          <a:latin typeface="Times New Roman" panose="02020603050405020304"/>
                          <a:cs typeface="Times New Roman" panose="02020603050405020304"/>
                        </a:rPr>
                        <a:t>ακόμη</a:t>
                      </a:r>
                      <a:endParaRPr sz="1600">
                        <a:latin typeface="Times New Roman" panose="02020603050405020304"/>
                        <a:cs typeface="Times New Roman" panose="02020603050405020304"/>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855"/>
                        </a:lnSpc>
                      </a:pPr>
                      <a:r>
                        <a:rPr sz="1600" spc="-114" dirty="0">
                          <a:latin typeface="Times New Roman" panose="02020603050405020304"/>
                          <a:cs typeface="Times New Roman" panose="02020603050405020304"/>
                        </a:rPr>
                        <a:t>Τ</a:t>
                      </a:r>
                      <a:r>
                        <a:rPr sz="1600" dirty="0">
                          <a:latin typeface="Times New Roman" panose="02020603050405020304"/>
                          <a:cs typeface="Times New Roman" panose="02020603050405020304"/>
                        </a:rPr>
                        <a:t>ο έ</a:t>
                      </a:r>
                      <a:r>
                        <a:rPr sz="1600" spc="-15" dirty="0">
                          <a:latin typeface="Times New Roman" panose="02020603050405020304"/>
                          <a:cs typeface="Times New Roman" panose="02020603050405020304"/>
                        </a:rPr>
                        <a:t>κ</a:t>
                      </a:r>
                      <a:r>
                        <a:rPr sz="1600" dirty="0">
                          <a:latin typeface="Times New Roman" panose="02020603050405020304"/>
                          <a:cs typeface="Times New Roman" panose="02020603050405020304"/>
                        </a:rPr>
                        <a:t>ανα…</a:t>
                      </a:r>
                      <a:r>
                        <a:rPr sz="1600" spc="-15" dirty="0">
                          <a:latin typeface="Times New Roman" panose="02020603050405020304"/>
                          <a:cs typeface="Times New Roman" panose="02020603050405020304"/>
                        </a:rPr>
                        <a:t> </a:t>
                      </a:r>
                      <a:r>
                        <a:rPr sz="1600" spc="-114" dirty="0">
                          <a:latin typeface="Times New Roman" panose="02020603050405020304"/>
                          <a:cs typeface="Times New Roman" panose="02020603050405020304"/>
                        </a:rPr>
                        <a:t>Τ</a:t>
                      </a:r>
                      <a:r>
                        <a:rPr sz="1600" dirty="0">
                          <a:latin typeface="Times New Roman" panose="02020603050405020304"/>
                          <a:cs typeface="Times New Roman" panose="02020603050405020304"/>
                        </a:rPr>
                        <a:t>ου</a:t>
                      </a:r>
                      <a:r>
                        <a:rPr sz="1600" spc="-5" dirty="0">
                          <a:latin typeface="Times New Roman" panose="02020603050405020304"/>
                          <a:cs typeface="Times New Roman" panose="02020603050405020304"/>
                        </a:rPr>
                        <a:t> μί</a:t>
                      </a:r>
                      <a:r>
                        <a:rPr sz="1600" spc="-20" dirty="0">
                          <a:latin typeface="Times New Roman" panose="02020603050405020304"/>
                          <a:cs typeface="Times New Roman" panose="02020603050405020304"/>
                        </a:rPr>
                        <a:t>λ</a:t>
                      </a:r>
                      <a:r>
                        <a:rPr sz="1600" dirty="0">
                          <a:latin typeface="Times New Roman" panose="02020603050405020304"/>
                          <a:cs typeface="Times New Roman" panose="02020603050405020304"/>
                        </a:rPr>
                        <a:t>η</a:t>
                      </a:r>
                      <a:r>
                        <a:rPr sz="1600" spc="-5" dirty="0">
                          <a:latin typeface="Times New Roman" panose="02020603050405020304"/>
                          <a:cs typeface="Times New Roman" panose="02020603050405020304"/>
                        </a:rPr>
                        <a:t>σ</a:t>
                      </a:r>
                      <a:r>
                        <a:rPr sz="1600" spc="5" dirty="0">
                          <a:latin typeface="Times New Roman" panose="02020603050405020304"/>
                          <a:cs typeface="Times New Roman" panose="02020603050405020304"/>
                        </a:rPr>
                        <a:t>α</a:t>
                      </a:r>
                      <a:r>
                        <a:rPr sz="1600" dirty="0">
                          <a:latin typeface="Times New Roman" panose="02020603050405020304"/>
                          <a:cs typeface="Times New Roman" panose="02020603050405020304"/>
                        </a:rPr>
                        <a:t>…</a:t>
                      </a:r>
                      <a:r>
                        <a:rPr sz="1600" spc="-90" dirty="0">
                          <a:latin typeface="Times New Roman" panose="02020603050405020304"/>
                          <a:cs typeface="Times New Roman" panose="02020603050405020304"/>
                        </a:rPr>
                        <a:t> </a:t>
                      </a:r>
                      <a:r>
                        <a:rPr sz="1600" dirty="0">
                          <a:latin typeface="Times New Roman" panose="02020603050405020304"/>
                          <a:cs typeface="Times New Roman" panose="02020603050405020304"/>
                        </a:rPr>
                        <a:t>Δεν</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a:t>
                      </a:r>
                      <a:r>
                        <a:rPr sz="1600" dirty="0">
                          <a:latin typeface="Times New Roman" panose="02020603050405020304"/>
                          <a:cs typeface="Times New Roman" panose="02020603050405020304"/>
                        </a:rPr>
                        <a:t>ου</a:t>
                      </a:r>
                      <a:r>
                        <a:rPr sz="1600" spc="-15" dirty="0">
                          <a:latin typeface="Times New Roman" panose="02020603050405020304"/>
                          <a:cs typeface="Times New Roman" panose="02020603050405020304"/>
                        </a:rPr>
                        <a:t> </a:t>
                      </a:r>
                      <a:r>
                        <a:rPr sz="1600" dirty="0">
                          <a:latin typeface="Times New Roman" panose="02020603050405020304"/>
                          <a:cs typeface="Times New Roman" panose="02020603050405020304"/>
                        </a:rPr>
                        <a:t>είπα</a:t>
                      </a:r>
                      <a:r>
                        <a:rPr sz="1600" spc="10" dirty="0">
                          <a:latin typeface="Times New Roman" panose="02020603050405020304"/>
                          <a:cs typeface="Times New Roman" panose="02020603050405020304"/>
                        </a:rPr>
                        <a:t> </a:t>
                      </a:r>
                      <a:r>
                        <a:rPr sz="1600" dirty="0">
                          <a:latin typeface="Times New Roman" panose="02020603050405020304"/>
                          <a:cs typeface="Times New Roman" panose="02020603050405020304"/>
                        </a:rPr>
                        <a:t>ό</a:t>
                      </a:r>
                      <a:r>
                        <a:rPr sz="1600" spc="-10" dirty="0">
                          <a:latin typeface="Times New Roman" panose="02020603050405020304"/>
                          <a:cs typeface="Times New Roman" panose="02020603050405020304"/>
                        </a:rPr>
                        <a:t>λ</a:t>
                      </a:r>
                      <a:r>
                        <a:rPr sz="1600" dirty="0">
                          <a:latin typeface="Times New Roman" panose="02020603050405020304"/>
                          <a:cs typeface="Times New Roman" panose="02020603050405020304"/>
                        </a:rPr>
                        <a:t>α</a:t>
                      </a:r>
                      <a:endParaRPr sz="1600">
                        <a:latin typeface="Times New Roman" panose="02020603050405020304"/>
                        <a:cs typeface="Times New Roman" panose="02020603050405020304"/>
                      </a:endParaRPr>
                    </a:p>
                    <a:p>
                      <a:pPr marL="69215">
                        <a:lnSpc>
                          <a:spcPct val="100000"/>
                        </a:lnSpc>
                        <a:spcBef>
                          <a:spcPts val="145"/>
                        </a:spcBef>
                      </a:pPr>
                      <a:r>
                        <a:rPr sz="1600" spc="-5" dirty="0">
                          <a:latin typeface="Times New Roman" panose="02020603050405020304"/>
                          <a:cs typeface="Times New Roman" panose="02020603050405020304"/>
                        </a:rPr>
                        <a:t>όσα </a:t>
                      </a:r>
                      <a:r>
                        <a:rPr sz="1600" spc="-15" dirty="0">
                          <a:latin typeface="Times New Roman" panose="02020603050405020304"/>
                          <a:cs typeface="Times New Roman" panose="02020603050405020304"/>
                        </a:rPr>
                        <a:t>είχα</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στο νου</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μου…</a:t>
                      </a:r>
                      <a:r>
                        <a:rPr sz="1600" spc="-9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Αλλά</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δεν</a:t>
                      </a:r>
                      <a:r>
                        <a:rPr sz="1600" spc="-10" dirty="0">
                          <a:latin typeface="Times New Roman" panose="02020603050405020304"/>
                          <a:cs typeface="Times New Roman" panose="02020603050405020304"/>
                        </a:rPr>
                        <a:t> πήγε,</a:t>
                      </a:r>
                      <a:endParaRPr sz="1600">
                        <a:latin typeface="Times New Roman" panose="02020603050405020304"/>
                        <a:cs typeface="Times New Roman" panose="02020603050405020304"/>
                      </a:endParaRPr>
                    </a:p>
                    <a:p>
                      <a:pPr marL="69215">
                        <a:lnSpc>
                          <a:spcPct val="100000"/>
                        </a:lnSpc>
                        <a:spcBef>
                          <a:spcPts val="135"/>
                        </a:spcBef>
                      </a:pPr>
                      <a:r>
                        <a:rPr sz="1600" spc="-10" dirty="0">
                          <a:latin typeface="Times New Roman" panose="02020603050405020304"/>
                          <a:cs typeface="Times New Roman" panose="02020603050405020304"/>
                        </a:rPr>
                        <a:t>τρομερά,</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άσχημα</a:t>
                      </a:r>
                      <a:endParaRPr sz="1600">
                        <a:latin typeface="Times New Roman" panose="02020603050405020304"/>
                        <a:cs typeface="Times New Roman" panose="02020603050405020304"/>
                      </a:endParaRPr>
                    </a:p>
                    <a:p>
                      <a:pPr marL="69215" marR="106680">
                        <a:lnSpc>
                          <a:spcPct val="107000"/>
                        </a:lnSpc>
                      </a:pPr>
                      <a:r>
                        <a:rPr sz="1600" spc="-5" dirty="0">
                          <a:latin typeface="Times New Roman" panose="02020603050405020304"/>
                          <a:cs typeface="Times New Roman" panose="02020603050405020304"/>
                        </a:rPr>
                        <a:t>(</a:t>
                      </a:r>
                      <a:r>
                        <a:rPr sz="1600" dirty="0">
                          <a:latin typeface="Times New Roman" panose="02020603050405020304"/>
                          <a:cs typeface="Times New Roman" panose="02020603050405020304"/>
                        </a:rPr>
                        <a:t>CBT</a:t>
                      </a:r>
                      <a:r>
                        <a:rPr sz="1600" spc="-30" dirty="0">
                          <a:latin typeface="Times New Roman" panose="02020603050405020304"/>
                          <a:cs typeface="Times New Roman" panose="02020603050405020304"/>
                        </a:rPr>
                        <a:t> </a:t>
                      </a:r>
                      <a:r>
                        <a:rPr sz="1600" dirty="0">
                          <a:latin typeface="Times New Roman" panose="02020603050405020304"/>
                          <a:cs typeface="Times New Roman" panose="02020603050405020304"/>
                        </a:rPr>
                        <a:t>θε</a:t>
                      </a:r>
                      <a:r>
                        <a:rPr sz="1600" spc="-10" dirty="0">
                          <a:latin typeface="Times New Roman" panose="02020603050405020304"/>
                          <a:cs typeface="Times New Roman" panose="02020603050405020304"/>
                        </a:rPr>
                        <a:t>τ</a:t>
                      </a:r>
                      <a:r>
                        <a:rPr sz="1600" spc="-5" dirty="0">
                          <a:latin typeface="Times New Roman" panose="02020603050405020304"/>
                          <a:cs typeface="Times New Roman" panose="02020603050405020304"/>
                        </a:rPr>
                        <a:t>ικ</a:t>
                      </a:r>
                      <a:r>
                        <a:rPr sz="1600" dirty="0">
                          <a:latin typeface="Times New Roman" panose="02020603050405020304"/>
                          <a:cs typeface="Times New Roman" panose="02020603050405020304"/>
                        </a:rPr>
                        <a:t>ή</a:t>
                      </a:r>
                      <a:r>
                        <a:rPr sz="1600" spc="5" dirty="0">
                          <a:latin typeface="Times New Roman" panose="02020603050405020304"/>
                          <a:cs typeface="Times New Roman" panose="02020603050405020304"/>
                        </a:rPr>
                        <a:t> </a:t>
                      </a:r>
                      <a:r>
                        <a:rPr sz="1600" dirty="0">
                          <a:latin typeface="Times New Roman" panose="02020603050405020304"/>
                          <a:cs typeface="Times New Roman" panose="02020603050405020304"/>
                        </a:rPr>
                        <a:t>ενίσχυ</a:t>
                      </a:r>
                      <a:r>
                        <a:rPr sz="1600" spc="-5" dirty="0">
                          <a:latin typeface="Times New Roman" panose="02020603050405020304"/>
                          <a:cs typeface="Times New Roman" panose="02020603050405020304"/>
                        </a:rPr>
                        <a:t>σ</a:t>
                      </a:r>
                      <a:r>
                        <a:rPr sz="1600" spc="5" dirty="0">
                          <a:latin typeface="Times New Roman" panose="02020603050405020304"/>
                          <a:cs typeface="Times New Roman" panose="02020603050405020304"/>
                        </a:rPr>
                        <a:t>η</a:t>
                      </a:r>
                      <a:r>
                        <a:rPr sz="1600" dirty="0">
                          <a:latin typeface="Times New Roman" panose="02020603050405020304"/>
                          <a:cs typeface="Times New Roman" panose="02020603050405020304"/>
                        </a:rPr>
                        <a:t>, αμφι</a:t>
                      </a:r>
                      <a:r>
                        <a:rPr sz="1600" spc="-5" dirty="0">
                          <a:latin typeface="Times New Roman" panose="02020603050405020304"/>
                          <a:cs typeface="Times New Roman" panose="02020603050405020304"/>
                        </a:rPr>
                        <a:t>σ</a:t>
                      </a:r>
                      <a:r>
                        <a:rPr sz="1600" spc="5" dirty="0">
                          <a:latin typeface="Times New Roman" panose="02020603050405020304"/>
                          <a:cs typeface="Times New Roman" panose="02020603050405020304"/>
                        </a:rPr>
                        <a:t>β</a:t>
                      </a:r>
                      <a:r>
                        <a:rPr sz="1600" dirty="0">
                          <a:latin typeface="Times New Roman" panose="02020603050405020304"/>
                          <a:cs typeface="Times New Roman" panose="02020603050405020304"/>
                        </a:rPr>
                        <a:t>ή</a:t>
                      </a:r>
                      <a:r>
                        <a:rPr sz="1600" spc="-10" dirty="0">
                          <a:latin typeface="Times New Roman" panose="02020603050405020304"/>
                          <a:cs typeface="Times New Roman" panose="02020603050405020304"/>
                        </a:rPr>
                        <a:t>τ</a:t>
                      </a:r>
                      <a:r>
                        <a:rPr sz="1600" dirty="0">
                          <a:latin typeface="Times New Roman" panose="02020603050405020304"/>
                          <a:cs typeface="Times New Roman" panose="02020603050405020304"/>
                        </a:rPr>
                        <a:t>η</a:t>
                      </a:r>
                      <a:r>
                        <a:rPr sz="1600" spc="-5" dirty="0">
                          <a:latin typeface="Times New Roman" panose="02020603050405020304"/>
                          <a:cs typeface="Times New Roman" panose="02020603050405020304"/>
                        </a:rPr>
                        <a:t>σ</a:t>
                      </a:r>
                      <a:r>
                        <a:rPr sz="1600" dirty="0">
                          <a:latin typeface="Times New Roman" panose="02020603050405020304"/>
                          <a:cs typeface="Times New Roman" panose="02020603050405020304"/>
                        </a:rPr>
                        <a:t>η</a:t>
                      </a:r>
                      <a:r>
                        <a:rPr sz="1600" spc="-9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ΑΑΣ,  προσωποκεντρική</a:t>
                      </a:r>
                      <a:r>
                        <a:rPr sz="1600" spc="2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ενίσχυση)</a:t>
                      </a:r>
                      <a:endParaRPr sz="1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870200">
                <a:tc>
                  <a:txBody>
                    <a:bodyPr/>
                    <a:lstStyle/>
                    <a:p>
                      <a:pPr marL="68580">
                        <a:lnSpc>
                          <a:spcPts val="2340"/>
                        </a:lnSpc>
                      </a:pPr>
                      <a:r>
                        <a:rPr sz="2000" dirty="0">
                          <a:latin typeface="Times New Roman" panose="02020603050405020304"/>
                          <a:cs typeface="Times New Roman" panose="02020603050405020304"/>
                        </a:rPr>
                        <a:t>5.</a:t>
                      </a:r>
                      <a:r>
                        <a:rPr sz="2000" spc="-3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Συντήρηση</a:t>
                      </a:r>
                      <a:endParaRPr sz="2000" spc="-5" dirty="0">
                        <a:latin typeface="Times New Roman" panose="02020603050405020304"/>
                        <a:cs typeface="Times New Roman" panose="02020603050405020304"/>
                      </a:endParaRPr>
                    </a:p>
                    <a:p>
                      <a:pPr marL="68580">
                        <a:lnSpc>
                          <a:spcPts val="2340"/>
                        </a:lnSpc>
                      </a:pPr>
                      <a:endParaRPr sz="2000">
                        <a:latin typeface="Times New Roman" panose="02020603050405020304"/>
                        <a:cs typeface="Times New Roman" panose="02020603050405020304"/>
                      </a:endParaRPr>
                    </a:p>
                    <a:p>
                      <a:pPr marL="68580">
                        <a:lnSpc>
                          <a:spcPts val="2340"/>
                        </a:lnSpc>
                      </a:pPr>
                      <a:r>
                        <a:rPr lang="el-GR" sz="2000">
                          <a:latin typeface="Times New Roman" panose="02020603050405020304"/>
                          <a:cs typeface="Times New Roman" panose="02020603050405020304"/>
                        </a:rPr>
                        <a:t> και Υποτροπή αναμενόμενη </a:t>
                      </a:r>
                      <a:endParaRPr lang="el-G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1600" dirty="0">
                        <a:latin typeface="Times New Roman" panose="02020603050405020304"/>
                        <a:cs typeface="Times New Roman" panose="02020603050405020304"/>
                      </a:endParaRPr>
                    </a:p>
                    <a:p>
                      <a:pPr marL="68580" marR="984885">
                        <a:lnSpc>
                          <a:spcPct val="107000"/>
                        </a:lnSpc>
                      </a:pPr>
                      <a:r>
                        <a:rPr sz="1600" spc="-10" dirty="0">
                          <a:latin typeface="Times New Roman" panose="02020603050405020304"/>
                          <a:cs typeface="Times New Roman" panose="02020603050405020304"/>
                        </a:rPr>
                        <a:t>Γενικά</a:t>
                      </a:r>
                      <a:r>
                        <a:rPr sz="1600" dirty="0">
                          <a:latin typeface="Times New Roman" panose="02020603050405020304"/>
                          <a:cs typeface="Times New Roman" panose="02020603050405020304"/>
                        </a:rPr>
                        <a:t> </a:t>
                      </a:r>
                      <a:r>
                        <a:rPr sz="1600" spc="-5" dirty="0" err="1">
                          <a:latin typeface="Times New Roman" panose="02020603050405020304"/>
                          <a:cs typeface="Times New Roman" panose="02020603050405020304"/>
                        </a:rPr>
                        <a:t>έχει</a:t>
                      </a:r>
                      <a:r>
                        <a:rPr sz="1600" spc="-5" dirty="0">
                          <a:latin typeface="Times New Roman" panose="02020603050405020304"/>
                          <a:cs typeface="Times New Roman" panose="02020603050405020304"/>
                        </a:rPr>
                        <a:t> </a:t>
                      </a:r>
                      <a:r>
                        <a:rPr sz="1600" spc="-5" dirty="0" smtClean="0">
                          <a:latin typeface="Times New Roman" panose="02020603050405020304"/>
                          <a:cs typeface="Times New Roman" panose="02020603050405020304"/>
                        </a:rPr>
                        <a:t>απα</a:t>
                      </a:r>
                      <a:r>
                        <a:rPr sz="1600" spc="-5" dirty="0" err="1" smtClean="0">
                          <a:latin typeface="Times New Roman" panose="02020603050405020304"/>
                          <a:cs typeface="Times New Roman" panose="02020603050405020304"/>
                        </a:rPr>
                        <a:t>λλ</a:t>
                      </a:r>
                      <a:r>
                        <a:rPr sz="1600" spc="-5" dirty="0" smtClean="0">
                          <a:latin typeface="Times New Roman" panose="02020603050405020304"/>
                          <a:cs typeface="Times New Roman" panose="02020603050405020304"/>
                        </a:rPr>
                        <a:t>αγ</a:t>
                      </a:r>
                      <a:r>
                        <a:rPr lang="el-GR" sz="1600" spc="-5" dirty="0" err="1" smtClean="0">
                          <a:latin typeface="Times New Roman" panose="02020603050405020304"/>
                          <a:cs typeface="Times New Roman" panose="02020603050405020304"/>
                        </a:rPr>
                        <a:t>εί</a:t>
                      </a:r>
                      <a:r>
                        <a:rPr sz="1600" spc="10" dirty="0" smtClean="0">
                          <a:latin typeface="Times New Roman" panose="02020603050405020304"/>
                          <a:cs typeface="Times New Roman" panose="02020603050405020304"/>
                        </a:rPr>
                        <a:t> </a:t>
                      </a:r>
                      <a:r>
                        <a:rPr sz="1600" spc="-5" dirty="0">
                          <a:latin typeface="Times New Roman" panose="02020603050405020304"/>
                          <a:cs typeface="Times New Roman" panose="02020603050405020304"/>
                        </a:rPr>
                        <a:t>από</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την </a:t>
                      </a:r>
                      <a:r>
                        <a:rPr sz="1600" spc="-38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προβληματική</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συμπεριφορά</a:t>
                      </a:r>
                      <a:endParaRPr sz="1600" dirty="0">
                        <a:latin typeface="Times New Roman" panose="02020603050405020304"/>
                        <a:cs typeface="Times New Roman" panose="02020603050405020304"/>
                      </a:endParaRPr>
                    </a:p>
                    <a:p>
                      <a:pPr marL="68580" marR="299720">
                        <a:lnSpc>
                          <a:spcPct val="107000"/>
                        </a:lnSpc>
                      </a:pPr>
                      <a:r>
                        <a:rPr sz="1600" spc="-5" dirty="0">
                          <a:latin typeface="Times New Roman" panose="02020603050405020304"/>
                          <a:cs typeface="Times New Roman" panose="02020603050405020304"/>
                        </a:rPr>
                        <a:t>Έχει</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υιοθετήσει</a:t>
                      </a:r>
                      <a:r>
                        <a:rPr sz="1600" spc="-3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την</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υγιή</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συμπεριφορά </a:t>
                      </a:r>
                      <a:r>
                        <a:rPr sz="1600" spc="-38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Μπορεί</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να</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υποτροπιάσει,</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αλλά </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αποδέχεται </a:t>
                      </a:r>
                      <a:r>
                        <a:rPr sz="1600" spc="-10" dirty="0">
                          <a:latin typeface="Times New Roman" panose="02020603050405020304"/>
                          <a:cs typeface="Times New Roman" panose="02020603050405020304"/>
                        </a:rPr>
                        <a:t>και</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δεσμεύεται</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στη</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νέα</a:t>
                      </a:r>
                      <a:endParaRPr sz="1600" dirty="0">
                        <a:latin typeface="Times New Roman" panose="02020603050405020304"/>
                        <a:cs typeface="Times New Roman" panose="02020603050405020304"/>
                      </a:endParaRPr>
                    </a:p>
                    <a:p>
                      <a:pPr marL="68580" marR="977265">
                        <a:lnSpc>
                          <a:spcPct val="107000"/>
                        </a:lnSpc>
                        <a:spcBef>
                          <a:spcPts val="15"/>
                        </a:spcBef>
                      </a:pPr>
                      <a:r>
                        <a:rPr sz="1600" spc="-5" dirty="0">
                          <a:latin typeface="Times New Roman" panose="02020603050405020304"/>
                          <a:cs typeface="Times New Roman" panose="02020603050405020304"/>
                        </a:rPr>
                        <a:t>συμπεριφορά</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ως</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μέρος</a:t>
                      </a:r>
                      <a:r>
                        <a:rPr sz="1600" spc="1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της </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καθημερινότητας</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και</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της</a:t>
                      </a:r>
                      <a:r>
                        <a:rPr sz="1600" spc="10" dirty="0">
                          <a:latin typeface="Times New Roman" panose="02020603050405020304"/>
                          <a:cs typeface="Times New Roman" panose="02020603050405020304"/>
                        </a:rPr>
                        <a:t> </a:t>
                      </a:r>
                      <a:r>
                        <a:rPr sz="1600" spc="-20" dirty="0">
                          <a:latin typeface="Times New Roman" panose="02020603050405020304"/>
                          <a:cs typeface="Times New Roman" panose="02020603050405020304"/>
                        </a:rPr>
                        <a:t>ζωής</a:t>
                      </a:r>
                      <a:endParaRPr sz="1600" dirty="0">
                        <a:latin typeface="Times New Roman" panose="02020603050405020304"/>
                        <a:cs typeface="Times New Roman" panose="02020603050405020304"/>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860"/>
                        </a:lnSpc>
                      </a:pPr>
                      <a:r>
                        <a:rPr sz="1600" spc="-60" dirty="0">
                          <a:latin typeface="Times New Roman" panose="02020603050405020304"/>
                          <a:cs typeface="Times New Roman" panose="02020603050405020304"/>
                        </a:rPr>
                        <a:t>Τα</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κατάφερα…</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Είμαι</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κάπου αλλού</a:t>
                      </a:r>
                      <a:r>
                        <a:rPr sz="1600" spc="-10" dirty="0">
                          <a:latin typeface="Times New Roman" panose="02020603050405020304"/>
                          <a:cs typeface="Times New Roman" panose="02020603050405020304"/>
                        </a:rPr>
                        <a:t> τώρα…</a:t>
                      </a:r>
                      <a:endParaRPr sz="1600">
                        <a:latin typeface="Times New Roman" panose="02020603050405020304"/>
                        <a:cs typeface="Times New Roman" panose="02020603050405020304"/>
                      </a:endParaRPr>
                    </a:p>
                    <a:p>
                      <a:pPr marL="69215" marR="79375">
                        <a:lnSpc>
                          <a:spcPct val="107000"/>
                        </a:lnSpc>
                        <a:spcBef>
                          <a:spcPts val="10"/>
                        </a:spcBef>
                      </a:pPr>
                      <a:r>
                        <a:rPr sz="1600" spc="-5" dirty="0">
                          <a:latin typeface="Times New Roman" panose="02020603050405020304"/>
                          <a:cs typeface="Times New Roman" panose="02020603050405020304"/>
                        </a:rPr>
                        <a:t>Είναι</a:t>
                      </a:r>
                      <a:r>
                        <a:rPr sz="1600" spc="-10" dirty="0">
                          <a:latin typeface="Times New Roman" panose="02020603050405020304"/>
                          <a:cs typeface="Times New Roman" panose="02020603050405020304"/>
                        </a:rPr>
                        <a:t> </a:t>
                      </a:r>
                      <a:r>
                        <a:rPr sz="1600" spc="-15" dirty="0">
                          <a:latin typeface="Times New Roman" panose="02020603050405020304"/>
                          <a:cs typeface="Times New Roman" panose="02020603050405020304"/>
                        </a:rPr>
                        <a:t>πολύ</a:t>
                      </a:r>
                      <a:r>
                        <a:rPr sz="1600" spc="-5" dirty="0">
                          <a:latin typeface="Times New Roman" panose="02020603050405020304"/>
                          <a:cs typeface="Times New Roman" panose="02020603050405020304"/>
                        </a:rPr>
                        <a:t> </a:t>
                      </a:r>
                      <a:r>
                        <a:rPr sz="1600" spc="-15" dirty="0">
                          <a:latin typeface="Times New Roman" panose="02020603050405020304"/>
                          <a:cs typeface="Times New Roman" panose="02020603050405020304"/>
                        </a:rPr>
                        <a:t>καλύτερα</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αλλά</a:t>
                      </a:r>
                      <a:r>
                        <a:rPr sz="1600" spc="1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πάλι</a:t>
                      </a:r>
                      <a:r>
                        <a:rPr sz="1600" spc="5" dirty="0">
                          <a:latin typeface="Times New Roman" panose="02020603050405020304"/>
                          <a:cs typeface="Times New Roman" panose="02020603050405020304"/>
                        </a:rPr>
                        <a:t> </a:t>
                      </a:r>
                      <a:r>
                        <a:rPr sz="1600" spc="-15" dirty="0">
                          <a:latin typeface="Times New Roman" panose="02020603050405020304"/>
                          <a:cs typeface="Times New Roman" panose="02020603050405020304"/>
                        </a:rPr>
                        <a:t>έχω </a:t>
                      </a:r>
                      <a:r>
                        <a:rPr sz="1600" spc="-10" dirty="0">
                          <a:latin typeface="Times New Roman" panose="02020603050405020304"/>
                          <a:cs typeface="Times New Roman" panose="02020603050405020304"/>
                        </a:rPr>
                        <a:t> πρόβλημα</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με</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το</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θέμα </a:t>
                      </a:r>
                      <a:r>
                        <a:rPr sz="1600" spc="-10" dirty="0">
                          <a:latin typeface="Times New Roman" panose="02020603050405020304"/>
                          <a:cs typeface="Times New Roman" panose="02020603050405020304"/>
                        </a:rPr>
                        <a:t>των</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εντολών… </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(Ψυχανάλυση </a:t>
                      </a:r>
                      <a:r>
                        <a:rPr sz="1600" spc="-5" dirty="0">
                          <a:latin typeface="Times New Roman" panose="02020603050405020304"/>
                          <a:cs typeface="Times New Roman" panose="02020603050405020304"/>
                        </a:rPr>
                        <a:t>ώστε αποφυγή προβολών </a:t>
                      </a:r>
                      <a:r>
                        <a:rPr sz="1600" spc="-10" dirty="0">
                          <a:latin typeface="Times New Roman" panose="02020603050405020304"/>
                          <a:cs typeface="Times New Roman" panose="02020603050405020304"/>
                        </a:rPr>
                        <a:t>σε </a:t>
                      </a:r>
                      <a:r>
                        <a:rPr sz="1600" spc="-5" dirty="0">
                          <a:latin typeface="Times New Roman" panose="02020603050405020304"/>
                          <a:cs typeface="Times New Roman" panose="02020603050405020304"/>
                        </a:rPr>
                        <a:t> κάθε </a:t>
                      </a:r>
                      <a:r>
                        <a:rPr sz="1600" spc="-15" dirty="0">
                          <a:latin typeface="Times New Roman" panose="02020603050405020304"/>
                          <a:cs typeface="Times New Roman" panose="02020603050405020304"/>
                        </a:rPr>
                        <a:t>μελλοντικό</a:t>
                      </a:r>
                      <a:r>
                        <a:rPr sz="1600" spc="4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αφεντικό,</a:t>
                      </a:r>
                      <a:r>
                        <a:rPr sz="1600" spc="2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REBT</a:t>
                      </a:r>
                      <a:r>
                        <a:rPr sz="1600" spc="-2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πυρηνικό </a:t>
                      </a:r>
                      <a:r>
                        <a:rPr sz="1600" spc="-38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πιστεύω,</a:t>
                      </a:r>
                      <a:r>
                        <a:rPr sz="1600" spc="4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REBT</a:t>
                      </a:r>
                      <a:r>
                        <a:rPr sz="1600" spc="2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συνειδητοποίηση</a:t>
                      </a:r>
                      <a:r>
                        <a:rPr sz="1600" spc="2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ότι</a:t>
                      </a:r>
                      <a:r>
                        <a:rPr sz="1600" spc="3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ο </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κάθε άνθρωπος</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δεν</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είναι</a:t>
                      </a:r>
                      <a:r>
                        <a:rPr sz="1600" spc="-1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μόνο</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ένα</a:t>
                      </a:r>
                      <a:r>
                        <a:rPr sz="1600" spc="1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πράγμα </a:t>
                      </a:r>
                      <a:r>
                        <a:rPr sz="1600" spc="-5" dirty="0">
                          <a:latin typeface="Times New Roman" panose="02020603050405020304"/>
                          <a:cs typeface="Times New Roman" panose="02020603050405020304"/>
                        </a:rPr>
                        <a:t> αλλά</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αποτελείται</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από</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1000</a:t>
                      </a:r>
                      <a:r>
                        <a:rPr sz="1600" spc="-2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διαφορετικές </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πτυχές</a:t>
                      </a:r>
                      <a:r>
                        <a:rPr sz="1600" spc="5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οπότε</a:t>
                      </a:r>
                      <a:r>
                        <a:rPr sz="1600" spc="4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και</a:t>
                      </a:r>
                      <a:r>
                        <a:rPr sz="1600" spc="4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να</a:t>
                      </a:r>
                      <a:r>
                        <a:rPr sz="1600" spc="4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υποτροπιάσει</a:t>
                      </a:r>
                      <a:r>
                        <a:rPr sz="1600" spc="3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να</a:t>
                      </a:r>
                      <a:r>
                        <a:rPr sz="1600" spc="4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μην </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το</a:t>
                      </a:r>
                      <a:r>
                        <a:rPr sz="1600" spc="-5" dirty="0">
                          <a:latin typeface="Times New Roman" panose="02020603050405020304"/>
                          <a:cs typeface="Times New Roman" panose="02020603050405020304"/>
                        </a:rPr>
                        <a:t> δει ολοκληρωτικά</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και</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ενοχικά)</a:t>
                      </a:r>
                      <a:endParaRPr sz="1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68577">
                <a:tc>
                  <a:txBody>
                    <a:bodyPr/>
                    <a:lstStyle/>
                    <a:p>
                      <a:pPr marL="68580">
                        <a:lnSpc>
                          <a:spcPts val="2340"/>
                        </a:lnSpc>
                      </a:pPr>
                      <a:r>
                        <a:rPr sz="2000" dirty="0">
                          <a:latin typeface="Times New Roman" panose="02020603050405020304"/>
                          <a:cs typeface="Times New Roman" panose="02020603050405020304"/>
                        </a:rPr>
                        <a:t>6.</a:t>
                      </a:r>
                      <a:r>
                        <a:rPr sz="2000" spc="-70" dirty="0">
                          <a:latin typeface="Times New Roman" panose="02020603050405020304"/>
                          <a:cs typeface="Times New Roman" panose="02020603050405020304"/>
                        </a:rPr>
                        <a:t> </a:t>
                      </a:r>
                      <a:r>
                        <a:rPr sz="2000" spc="-15" dirty="0">
                          <a:latin typeface="Times New Roman" panose="02020603050405020304"/>
                          <a:cs typeface="Times New Roman" panose="02020603050405020304"/>
                        </a:rPr>
                        <a:t>Τερματισμός</a:t>
                      </a:r>
                      <a:endParaRPr sz="2000">
                        <a:latin typeface="Times New Roman" panose="02020603050405020304"/>
                        <a:cs typeface="Times New Roman" panose="02020603050405020304"/>
                      </a:endParaRPr>
                    </a:p>
                    <a:p>
                      <a:pPr marL="68580" marR="255270">
                        <a:lnSpc>
                          <a:spcPct val="107000"/>
                        </a:lnSpc>
                      </a:pPr>
                      <a:r>
                        <a:rPr sz="2000" dirty="0">
                          <a:latin typeface="Times New Roman" panose="02020603050405020304"/>
                          <a:cs typeface="Times New Roman" panose="02020603050405020304"/>
                        </a:rPr>
                        <a:t>(το</a:t>
                      </a:r>
                      <a:r>
                        <a:rPr sz="2000" spc="-4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στάδιο</a:t>
                      </a:r>
                      <a:r>
                        <a:rPr sz="2000" spc="-3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αυτό</a:t>
                      </a:r>
                      <a:r>
                        <a:rPr sz="2000" spc="-3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δεν </a:t>
                      </a:r>
                      <a:r>
                        <a:rPr sz="2000" spc="-484"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αναφέρεται</a:t>
                      </a:r>
                      <a:r>
                        <a:rPr sz="2000" spc="-4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πάντα)</a:t>
                      </a:r>
                      <a:endParaRPr sz="2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pPr>
                      <a:r>
                        <a:rPr sz="1600" spc="-5" dirty="0" err="1" smtClean="0">
                          <a:latin typeface="Times New Roman" panose="02020603050405020304"/>
                          <a:cs typeface="Times New Roman" panose="02020603050405020304"/>
                        </a:rPr>
                        <a:t>Δεν</a:t>
                      </a:r>
                      <a:r>
                        <a:rPr sz="1600" spc="-15" dirty="0" smtClean="0">
                          <a:latin typeface="Times New Roman" panose="02020603050405020304"/>
                          <a:cs typeface="Times New Roman" panose="02020603050405020304"/>
                        </a:rPr>
                        <a:t> </a:t>
                      </a:r>
                      <a:r>
                        <a:rPr sz="1600" spc="-5" dirty="0">
                          <a:latin typeface="Times New Roman" panose="02020603050405020304"/>
                          <a:cs typeface="Times New Roman" panose="02020603050405020304"/>
                        </a:rPr>
                        <a:t>έχει</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επιστρέψει</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στην</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προηγούμενη</a:t>
                      </a:r>
                      <a:endParaRPr sz="1600" dirty="0">
                        <a:latin typeface="Times New Roman" panose="02020603050405020304"/>
                        <a:cs typeface="Times New Roman" panose="02020603050405020304"/>
                      </a:endParaRPr>
                    </a:p>
                    <a:p>
                      <a:pPr marL="68580">
                        <a:lnSpc>
                          <a:spcPct val="100000"/>
                        </a:lnSpc>
                        <a:spcBef>
                          <a:spcPts val="130"/>
                        </a:spcBef>
                      </a:pPr>
                      <a:r>
                        <a:rPr sz="1600" spc="-5" dirty="0">
                          <a:latin typeface="Times New Roman" panose="02020603050405020304"/>
                          <a:cs typeface="Times New Roman" panose="02020603050405020304"/>
                        </a:rPr>
                        <a:t>συμπεριφορά</a:t>
                      </a:r>
                      <a:endParaRPr sz="1600" dirty="0">
                        <a:latin typeface="Times New Roman" panose="02020603050405020304"/>
                        <a:cs typeface="Times New Roman" panose="02020603050405020304"/>
                      </a:endParaRPr>
                    </a:p>
                    <a:p>
                      <a:pPr marL="68580" marR="108585">
                        <a:lnSpc>
                          <a:spcPct val="107000"/>
                        </a:lnSpc>
                      </a:pPr>
                      <a:r>
                        <a:rPr sz="1600" spc="-10" dirty="0">
                          <a:latin typeface="Times New Roman" panose="02020603050405020304"/>
                          <a:cs typeface="Times New Roman" panose="02020603050405020304"/>
                        </a:rPr>
                        <a:t>Απόλυτη </a:t>
                      </a:r>
                      <a:r>
                        <a:rPr sz="1600" spc="-5" dirty="0">
                          <a:latin typeface="Times New Roman" panose="02020603050405020304"/>
                          <a:cs typeface="Times New Roman" panose="02020603050405020304"/>
                        </a:rPr>
                        <a:t>αυτοπεποίθηση στην </a:t>
                      </a:r>
                      <a:r>
                        <a:rPr sz="1600" spc="-10" dirty="0">
                          <a:latin typeface="Times New Roman" panose="02020603050405020304"/>
                          <a:cs typeface="Times New Roman" panose="02020603050405020304"/>
                        </a:rPr>
                        <a:t>ικανότητα </a:t>
                      </a:r>
                      <a:r>
                        <a:rPr sz="1600" spc="-38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να</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διατηρήσει</a:t>
                      </a:r>
                      <a:r>
                        <a:rPr sz="1600" spc="-2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τη</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νέα</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συμπεριφορά</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για </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πάντα</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σε</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οποιαδήποτε</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κατάσταση</a:t>
                      </a:r>
                      <a:endParaRPr sz="1600" dirty="0">
                        <a:latin typeface="Times New Roman" panose="02020603050405020304"/>
                        <a:cs typeface="Times New Roman" panose="02020603050405020304"/>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5"/>
                        </a:spcBef>
                      </a:pPr>
                      <a:endParaRPr sz="1600" dirty="0">
                        <a:latin typeface="Times New Roman" panose="02020603050405020304"/>
                        <a:cs typeface="Times New Roman" panose="02020603050405020304"/>
                      </a:endParaRPr>
                    </a:p>
                    <a:p>
                      <a:pPr marL="69215" marR="83185">
                        <a:lnSpc>
                          <a:spcPct val="107000"/>
                        </a:lnSpc>
                        <a:spcBef>
                          <a:spcPts val="5"/>
                        </a:spcBef>
                      </a:pPr>
                      <a:r>
                        <a:rPr sz="1600" spc="-5" dirty="0">
                          <a:latin typeface="Times New Roman" panose="02020603050405020304"/>
                          <a:cs typeface="Times New Roman" panose="02020603050405020304"/>
                        </a:rPr>
                        <a:t>Δεν</a:t>
                      </a:r>
                      <a:r>
                        <a:rPr sz="1600" spc="-10" dirty="0">
                          <a:latin typeface="Times New Roman" panose="02020603050405020304"/>
                          <a:cs typeface="Times New Roman" panose="02020603050405020304"/>
                        </a:rPr>
                        <a:t> </a:t>
                      </a:r>
                      <a:r>
                        <a:rPr sz="1600" spc="-15" dirty="0">
                          <a:latin typeface="Times New Roman" panose="02020603050405020304"/>
                          <a:cs typeface="Times New Roman" panose="02020603050405020304"/>
                        </a:rPr>
                        <a:t>έχω</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πλέον</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θέμα, είμαι επιτέλους</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καλά </a:t>
                      </a:r>
                      <a:r>
                        <a:rPr sz="160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εκεί</a:t>
                      </a:r>
                      <a:r>
                        <a:rPr sz="1600" spc="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που είμαι.</a:t>
                      </a:r>
                      <a:r>
                        <a:rPr sz="160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(Ψυχανάλυση</a:t>
                      </a:r>
                      <a:r>
                        <a:rPr sz="1600" spc="-5" dirty="0">
                          <a:latin typeface="Times New Roman" panose="02020603050405020304"/>
                          <a:cs typeface="Times New Roman" panose="02020603050405020304"/>
                        </a:rPr>
                        <a:t> εσωτερίκευση </a:t>
                      </a:r>
                      <a:r>
                        <a:rPr sz="1600" spc="-38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και</a:t>
                      </a:r>
                      <a:r>
                        <a:rPr sz="1600" spc="3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γινόμενος</a:t>
                      </a:r>
                      <a:r>
                        <a:rPr sz="1600" spc="5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ο</a:t>
                      </a:r>
                      <a:r>
                        <a:rPr sz="1600" spc="3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ίδιος</a:t>
                      </a:r>
                      <a:r>
                        <a:rPr sz="1600" spc="10"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γονιός</a:t>
                      </a:r>
                      <a:r>
                        <a:rPr sz="1600" spc="2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του</a:t>
                      </a:r>
                      <a:r>
                        <a:rPr sz="1600" spc="2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εαυτού </a:t>
                      </a:r>
                      <a:r>
                        <a:rPr sz="1600" spc="-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του,</a:t>
                      </a:r>
                      <a:r>
                        <a:rPr sz="1600" spc="-5" dirty="0">
                          <a:latin typeface="Times New Roman" panose="02020603050405020304"/>
                          <a:cs typeface="Times New Roman" panose="02020603050405020304"/>
                        </a:rPr>
                        <a:t> CBT</a:t>
                      </a:r>
                      <a:r>
                        <a:rPr sz="1600" spc="-45"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θεραπευτής</a:t>
                      </a:r>
                      <a:r>
                        <a:rPr sz="1600" spc="2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του</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εαυτού</a:t>
                      </a:r>
                      <a:r>
                        <a:rPr sz="1600" spc="10" dirty="0">
                          <a:latin typeface="Times New Roman" panose="02020603050405020304"/>
                          <a:cs typeface="Times New Roman" panose="02020603050405020304"/>
                        </a:rPr>
                        <a:t> </a:t>
                      </a:r>
                      <a:r>
                        <a:rPr sz="1600" spc="-10" dirty="0">
                          <a:latin typeface="Times New Roman" panose="02020603050405020304"/>
                          <a:cs typeface="Times New Roman" panose="02020603050405020304"/>
                        </a:rPr>
                        <a:t>του)</a:t>
                      </a:r>
                      <a:endParaRPr sz="1600" dirty="0">
                        <a:latin typeface="Times New Roman" panose="02020603050405020304"/>
                        <a:cs typeface="Times New Roman" panose="02020603050405020304"/>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3" name="object 3"/>
          <p:cNvSpPr txBox="1">
            <a:spLocks noGrp="1"/>
          </p:cNvSpPr>
          <p:nvPr>
            <p:ph type="title"/>
          </p:nvPr>
        </p:nvSpPr>
        <p:spPr>
          <a:xfrm>
            <a:off x="724916" y="478282"/>
            <a:ext cx="3499485" cy="482600"/>
          </a:xfrm>
          <a:prstGeom prst="rect">
            <a:avLst/>
          </a:prstGeom>
        </p:spPr>
        <p:txBody>
          <a:bodyPr vert="horz" wrap="square" lIns="0" tIns="12700" rIns="0" bIns="0" rtlCol="0">
            <a:spAutoFit/>
          </a:bodyPr>
          <a:lstStyle/>
          <a:p>
            <a:pPr marL="12700">
              <a:lnSpc>
                <a:spcPct val="100000"/>
              </a:lnSpc>
              <a:spcBef>
                <a:spcPts val="100"/>
              </a:spcBef>
            </a:pPr>
            <a:r>
              <a:rPr sz="3000" spc="-465" dirty="0"/>
              <a:t>Σ</a:t>
            </a:r>
            <a:r>
              <a:rPr sz="3000" spc="-355" dirty="0"/>
              <a:t>τ</a:t>
            </a:r>
            <a:r>
              <a:rPr sz="3000" spc="-35" dirty="0"/>
              <a:t>αδίω</a:t>
            </a:r>
            <a:r>
              <a:rPr sz="3000" spc="-30" dirty="0"/>
              <a:t>ν</a:t>
            </a:r>
            <a:r>
              <a:rPr sz="3000" spc="-235" dirty="0"/>
              <a:t> </a:t>
            </a:r>
            <a:r>
              <a:rPr sz="3000" spc="-145" dirty="0"/>
              <a:t>συνέχ</a:t>
            </a:r>
            <a:r>
              <a:rPr sz="3000" spc="-120" dirty="0"/>
              <a:t>ε</a:t>
            </a:r>
            <a:r>
              <a:rPr sz="3000" spc="160" dirty="0"/>
              <a:t>ια…</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5983708"/>
          </a:xfrm>
        </p:spPr>
        <p:txBody>
          <a:bodyPr/>
          <a:lstStyle/>
          <a:p>
            <a:r>
              <a:rPr lang="el-GR" b="1" dirty="0" smtClean="0"/>
              <a:t>      ΠΑΡΑΔΕΙΓΜΑ ΔΙΑΛΟΓΟΥ</a:t>
            </a:r>
            <a:br>
              <a:rPr lang="el-GR" b="1" u="sng" dirty="0" smtClean="0"/>
            </a:br>
            <a:r>
              <a:rPr lang="el-GR" sz="3200" b="1" u="sng" dirty="0" smtClean="0"/>
              <a:t>Περαιτέρω </a:t>
            </a:r>
            <a:r>
              <a:rPr lang="el-GR" sz="3200" b="1" u="sng" dirty="0"/>
              <a:t>Ανάπτυξη</a:t>
            </a:r>
            <a:r>
              <a:rPr lang="el-GR" sz="3200" b="1" dirty="0"/>
              <a:t> </a:t>
            </a:r>
            <a:r>
              <a:rPr lang="el-GR" b="1" dirty="0"/>
              <a:t>: </a:t>
            </a:r>
            <a:br>
              <a:rPr lang="el-GR" dirty="0"/>
            </a:br>
            <a:r>
              <a:rPr lang="el-GR" sz="2000" dirty="0">
                <a:solidFill>
                  <a:srgbClr val="FF0000"/>
                </a:solidFill>
              </a:rPr>
              <a:t>Σύμβουλος</a:t>
            </a:r>
            <a:r>
              <a:rPr lang="el-GR" sz="2000" dirty="0">
                <a:solidFill>
                  <a:schemeClr val="tx1"/>
                </a:solidFill>
              </a:rPr>
              <a:t>: </a:t>
            </a:r>
            <a:r>
              <a:rPr lang="el-GR" sz="2000" i="1" dirty="0">
                <a:solidFill>
                  <a:schemeClr val="tx1"/>
                </a:solidFill>
              </a:rPr>
              <a:t>Θα ήθελα τώρα να δούμε πώς κάνεις χρήση, να μου πεις δηλαδή πως το συνδυάζεις με την υπόλοιπη ζωή σου… τι έχεις πάρει μέχρι στιγμής και τι έχεις παρατηρήσει.. όλα αυτά τα χρόνια σχετικά με τη χρήση.</a:t>
            </a:r>
            <a:br>
              <a:rPr lang="el-GR" sz="2000" dirty="0">
                <a:solidFill>
                  <a:schemeClr val="tx1"/>
                </a:solidFill>
              </a:rPr>
            </a:br>
            <a:br>
              <a:rPr lang="el-GR" sz="2000" dirty="0" smtClean="0">
                <a:solidFill>
                  <a:schemeClr val="tx1"/>
                </a:solidFill>
              </a:rPr>
            </a:br>
            <a:r>
              <a:rPr lang="el-GR" sz="2000" dirty="0" smtClean="0">
                <a:solidFill>
                  <a:srgbClr val="FF0000"/>
                </a:solidFill>
              </a:rPr>
              <a:t>Εξυπηρετούμενος</a:t>
            </a:r>
            <a:r>
              <a:rPr lang="el-GR" sz="2000" dirty="0">
                <a:solidFill>
                  <a:schemeClr val="tx1"/>
                </a:solidFill>
              </a:rPr>
              <a:t>:</a:t>
            </a:r>
            <a:r>
              <a:rPr lang="el-GR" sz="2000" i="1" dirty="0">
                <a:solidFill>
                  <a:schemeClr val="tx1"/>
                </a:solidFill>
              </a:rPr>
              <a:t> Ναι.. </a:t>
            </a:r>
            <a:r>
              <a:rPr lang="el-GR" sz="2000" i="1" dirty="0" err="1">
                <a:solidFill>
                  <a:schemeClr val="tx1"/>
                </a:solidFill>
              </a:rPr>
              <a:t>απο</a:t>
            </a:r>
            <a:r>
              <a:rPr lang="el-GR" sz="2000" i="1" dirty="0">
                <a:solidFill>
                  <a:schemeClr val="tx1"/>
                </a:solidFill>
              </a:rPr>
              <a:t> όταν πήγαινα σχολείο η μαριχουάνα ήταν αρκετά.. δεν θα έλεγα σημαντικό κομμάτι της ζωής μου.. αλλά και κατά κάποιο τρόπο ναι, είναι σημαντικό κομμάτι της ζωής μου αλλά, μέχρι τώρα, είναι κάτι σταθερό που το κάνω κέφι εδώ και δέκα, δεκαπέντε χρόνια, από τότε τελείωσα το σχολείο. Ξεκίνησα σαν μαθητής. Δεν πίνω ούτε πιο πολύ ούτε πιο λίγο από τότε και δεν νομίζω ότι είναι σοβαρό πρόβλημα.. προφανώς, υπάρχουν και άλλοι που δεν το βλέπουν έτσι. Εγώ απλά το θέλω για να χαλαρώσω μετά από μια μεγάλη μέρα στη δουλειά. Καμιά φορά </a:t>
            </a:r>
            <a:r>
              <a:rPr lang="el-GR" sz="2000" i="1" dirty="0" err="1">
                <a:solidFill>
                  <a:schemeClr val="tx1"/>
                </a:solidFill>
              </a:rPr>
              <a:t>ψιλοπαίρνω</a:t>
            </a:r>
            <a:r>
              <a:rPr lang="el-GR" sz="2000" i="1" dirty="0">
                <a:solidFill>
                  <a:schemeClr val="tx1"/>
                </a:solidFill>
              </a:rPr>
              <a:t> και κάτι άλλα πράγματα αλλά τα ελέγχω, εντάξει.. για μένα δηλαδή, είναι ψυχαγωγία, διασκέδαση.</a:t>
            </a:r>
            <a:br>
              <a:rPr lang="el-GR" sz="2000" dirty="0">
                <a:solidFill>
                  <a:schemeClr val="tx1"/>
                </a:solidFill>
              </a:rPr>
            </a:br>
            <a:endParaRPr lang="el-GR" sz="20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5983708"/>
          </a:xfrm>
        </p:spPr>
        <p:txBody>
          <a:bodyPr/>
          <a:lstStyle/>
          <a:p>
            <a:r>
              <a:rPr lang="el-GR" b="1" u="sng" dirty="0"/>
              <a:t>Διερεύνηση των Στόχων </a:t>
            </a:r>
            <a:r>
              <a:rPr lang="el-GR" b="1" dirty="0"/>
              <a:t>: </a:t>
            </a:r>
            <a:br>
              <a:rPr lang="el-GR" dirty="0"/>
            </a:br>
            <a:r>
              <a:rPr lang="el-GR" dirty="0">
                <a:solidFill>
                  <a:srgbClr val="FF0000"/>
                </a:solidFill>
              </a:rPr>
              <a:t>Σ</a:t>
            </a:r>
            <a:r>
              <a:rPr lang="el-GR" dirty="0"/>
              <a:t>: </a:t>
            </a:r>
            <a:r>
              <a:rPr lang="el-GR" sz="2400" i="1" dirty="0"/>
              <a:t>Θέλεις, δηλαδή, παιδιά και οικογένεια; Είναι στα σχέδια σου κάποια στιγμή; </a:t>
            </a:r>
            <a:br>
              <a:rPr lang="el-GR" sz="2400" i="1" dirty="0" smtClean="0"/>
            </a:br>
            <a:br>
              <a:rPr lang="el-GR" sz="2400" dirty="0"/>
            </a:br>
            <a:r>
              <a:rPr lang="el-GR" sz="2400" dirty="0">
                <a:solidFill>
                  <a:srgbClr val="FF0000"/>
                </a:solidFill>
              </a:rPr>
              <a:t>Ε</a:t>
            </a:r>
            <a:r>
              <a:rPr lang="el-GR" sz="2400" dirty="0"/>
              <a:t>: </a:t>
            </a:r>
            <a:r>
              <a:rPr lang="el-GR" sz="2400" i="1" dirty="0"/>
              <a:t> Κάποια στιγμή ναι</a:t>
            </a:r>
            <a:r>
              <a:rPr lang="el-GR" sz="2400" i="1" dirty="0" smtClean="0"/>
              <a:t>.</a:t>
            </a:r>
            <a:br>
              <a:rPr lang="el-GR" sz="2400" i="1" dirty="0" smtClean="0"/>
            </a:br>
            <a:br>
              <a:rPr lang="el-GR" sz="2400" dirty="0"/>
            </a:br>
            <a:r>
              <a:rPr lang="el-GR" sz="2400" dirty="0" smtClean="0">
                <a:solidFill>
                  <a:srgbClr val="FF0000"/>
                </a:solidFill>
              </a:rPr>
              <a:t>Σ</a:t>
            </a:r>
            <a:r>
              <a:rPr lang="el-GR" sz="2400" dirty="0" smtClean="0"/>
              <a:t>:</a:t>
            </a:r>
            <a:r>
              <a:rPr lang="el-GR" sz="2400" i="1" dirty="0" smtClean="0"/>
              <a:t> </a:t>
            </a:r>
            <a:r>
              <a:rPr lang="el-GR" sz="2400" i="1" dirty="0"/>
              <a:t>Εάν θέλατε να κάνετε παιδιά στο άμεσο μέλλον, πως αυτό θα άλλαζε τη σχέση σου με τη χρήση</a:t>
            </a:r>
            <a:r>
              <a:rPr lang="el-GR" sz="2400" i="1" dirty="0" smtClean="0"/>
              <a:t>;</a:t>
            </a:r>
            <a:br>
              <a:rPr lang="el-GR" sz="2400" i="1" dirty="0" smtClean="0"/>
            </a:br>
            <a:br>
              <a:rPr lang="el-GR" sz="2400" dirty="0"/>
            </a:br>
            <a:r>
              <a:rPr lang="el-GR" sz="2400" dirty="0">
                <a:solidFill>
                  <a:srgbClr val="FF0000"/>
                </a:solidFill>
              </a:rPr>
              <a:t>Ε:</a:t>
            </a:r>
            <a:r>
              <a:rPr lang="el-GR" sz="2400" i="1" dirty="0"/>
              <a:t> Προφανώς, αν κάναμε τώρα παιδί θα έπρεπε να ξανακοιτάξω το πως ζω τη ζωή μου.. παραδέχομαι ότι, προφανώς θα έπρεπε να κάνω κάποιες προσαρμογές.</a:t>
            </a:r>
            <a:br>
              <a:rPr lang="el-GR" dirty="0"/>
            </a:b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5983708"/>
          </a:xfrm>
        </p:spPr>
        <p:txBody>
          <a:bodyPr/>
          <a:lstStyle/>
          <a:p>
            <a:r>
              <a:rPr lang="el-GR" b="1" u="sng" dirty="0"/>
              <a:t>Το στοιχείο του παραδόξου</a:t>
            </a:r>
            <a:r>
              <a:rPr lang="el-GR" dirty="0"/>
              <a:t> :</a:t>
            </a:r>
            <a:br>
              <a:rPr lang="el-GR" dirty="0"/>
            </a:br>
            <a:r>
              <a:rPr lang="el-GR" sz="2800" i="1" dirty="0"/>
              <a:t>« Να σου πω κάτι που με απασχολεί; Ένα πρόγραμμα σαν το δικό μας απαιτεί μεγάλη κινητοποίηση και προσπάθεια, γι’ αυτό και δεν ξεκινάμε με κάποιον αν αυτός δεν είναι απόλυτα βέβαιος ότι πρέπει να αλλάξει. Ειλικρινά, δεν ξέρω για σένα και για την περίοδο που περνάς τώρα. Από όσα μου έχεις πει δεν έχω πειστεί ακόμα ότι τα κίνητρα σου είναι αρκετά ισχυρά. Ίσως η αλλαγή δεν είναι τόσο σημαντική για σένα αυτή τη στιγμή, να μη χάνεις και το χρόνο σου εδώ…»</a:t>
            </a:r>
            <a:br>
              <a:rPr lang="el-GR" sz="2800" dirty="0"/>
            </a:br>
            <a:endParaRPr lang="el-G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58561" y="6431381"/>
            <a:ext cx="1673860" cy="197490"/>
          </a:xfrm>
          <a:prstGeom prst="rect">
            <a:avLst/>
          </a:prstGeom>
        </p:spPr>
        <p:txBody>
          <a:bodyPr vert="horz" wrap="square" lIns="0" tIns="12700" rIns="0" bIns="0" rtlCol="0">
            <a:spAutoFit/>
          </a:bodyPr>
          <a:lstStyle/>
          <a:p>
            <a:pPr marL="12700">
              <a:spcBef>
                <a:spcPts val="100"/>
              </a:spcBef>
            </a:pPr>
            <a:r>
              <a:rPr sz="1200" spc="-10" dirty="0">
                <a:solidFill>
                  <a:srgbClr val="888888"/>
                </a:solidFill>
                <a:latin typeface="Microsoft Sans Serif" panose="020B0604020202020204"/>
                <a:cs typeface="Microsoft Sans Serif" panose="020B0604020202020204"/>
              </a:rPr>
              <a:t>(Miller </a:t>
            </a:r>
            <a:r>
              <a:rPr sz="1200" dirty="0">
                <a:solidFill>
                  <a:srgbClr val="888888"/>
                </a:solidFill>
                <a:latin typeface="Microsoft Sans Serif" panose="020B0604020202020204"/>
                <a:cs typeface="Microsoft Sans Serif" panose="020B0604020202020204"/>
              </a:rPr>
              <a:t>&amp;</a:t>
            </a:r>
            <a:r>
              <a:rPr sz="1200" spc="10" dirty="0">
                <a:solidFill>
                  <a:srgbClr val="888888"/>
                </a:solidFill>
                <a:latin typeface="Microsoft Sans Serif" panose="020B0604020202020204"/>
                <a:cs typeface="Microsoft Sans Serif" panose="020B0604020202020204"/>
              </a:rPr>
              <a:t> </a:t>
            </a:r>
            <a:r>
              <a:rPr sz="1200" spc="-5" dirty="0">
                <a:solidFill>
                  <a:srgbClr val="888888"/>
                </a:solidFill>
                <a:latin typeface="Microsoft Sans Serif" panose="020B0604020202020204"/>
                <a:cs typeface="Microsoft Sans Serif" panose="020B0604020202020204"/>
              </a:rPr>
              <a:t>Rollnick.,</a:t>
            </a:r>
            <a:r>
              <a:rPr sz="1200" spc="-10" dirty="0">
                <a:solidFill>
                  <a:srgbClr val="888888"/>
                </a:solidFill>
                <a:latin typeface="Microsoft Sans Serif" panose="020B0604020202020204"/>
                <a:cs typeface="Microsoft Sans Serif" panose="020B0604020202020204"/>
              </a:rPr>
              <a:t> </a:t>
            </a:r>
            <a:r>
              <a:rPr sz="1200" spc="-5" dirty="0">
                <a:solidFill>
                  <a:srgbClr val="888888"/>
                </a:solidFill>
                <a:latin typeface="Microsoft Sans Serif" panose="020B0604020202020204"/>
                <a:cs typeface="Microsoft Sans Serif" panose="020B0604020202020204"/>
              </a:rPr>
              <a:t>2002)</a:t>
            </a:r>
            <a:endParaRPr sz="1200">
              <a:latin typeface="Microsoft Sans Serif" panose="020B0604020202020204"/>
              <a:cs typeface="Microsoft Sans Serif" panose="020B0604020202020204"/>
            </a:endParaRPr>
          </a:p>
        </p:txBody>
      </p:sp>
      <p:sp>
        <p:nvSpPr>
          <p:cNvPr id="3" name="object 3"/>
          <p:cNvSpPr txBox="1">
            <a:spLocks noGrp="1"/>
          </p:cNvSpPr>
          <p:nvPr>
            <p:ph type="title"/>
          </p:nvPr>
        </p:nvSpPr>
        <p:spPr>
          <a:xfrm>
            <a:off x="1915770" y="108330"/>
            <a:ext cx="8361045" cy="452120"/>
          </a:xfrm>
          <a:prstGeom prst="rect">
            <a:avLst/>
          </a:prstGeom>
        </p:spPr>
        <p:txBody>
          <a:bodyPr vert="horz" wrap="square" lIns="0" tIns="12065" rIns="0" bIns="0" rtlCol="0" anchor="ctr">
            <a:spAutoFit/>
          </a:bodyPr>
          <a:lstStyle/>
          <a:p>
            <a:pPr marL="12700">
              <a:lnSpc>
                <a:spcPct val="100000"/>
              </a:lnSpc>
              <a:spcBef>
                <a:spcPts val="95"/>
              </a:spcBef>
            </a:pPr>
            <a:r>
              <a:rPr sz="2800" spc="-5" dirty="0"/>
              <a:t>ΟΙ</a:t>
            </a:r>
            <a:r>
              <a:rPr sz="2800" spc="-15" dirty="0"/>
              <a:t> </a:t>
            </a:r>
            <a:r>
              <a:rPr sz="2800" spc="-10" dirty="0"/>
              <a:t>ΒΑΣΙΚΕΣ</a:t>
            </a:r>
            <a:r>
              <a:rPr sz="2800" spc="20" dirty="0"/>
              <a:t> </a:t>
            </a:r>
            <a:r>
              <a:rPr sz="2800" spc="-15" dirty="0"/>
              <a:t>ΑΡΧΕΣ</a:t>
            </a:r>
            <a:r>
              <a:rPr sz="2800" spc="-5" dirty="0"/>
              <a:t> </a:t>
            </a:r>
            <a:r>
              <a:rPr sz="2800" spc="-10" dirty="0"/>
              <a:t>ΤΗΣ</a:t>
            </a:r>
            <a:r>
              <a:rPr sz="2800" dirty="0"/>
              <a:t> </a:t>
            </a:r>
            <a:r>
              <a:rPr sz="2800" spc="-10" dirty="0"/>
              <a:t>ΚΙΝΗΤΟΠΟΙΗΤΙΚΗΣ</a:t>
            </a:r>
            <a:r>
              <a:rPr sz="2800" spc="50" dirty="0"/>
              <a:t> </a:t>
            </a:r>
            <a:r>
              <a:rPr sz="2800" spc="-5" dirty="0"/>
              <a:t>ΣΥΝΕΝΤΕΥΞΗΣ</a:t>
            </a:r>
            <a:endParaRPr sz="2800"/>
          </a:p>
        </p:txBody>
      </p:sp>
      <p:sp>
        <p:nvSpPr>
          <p:cNvPr id="4" name="object 4"/>
          <p:cNvSpPr txBox="1"/>
          <p:nvPr/>
        </p:nvSpPr>
        <p:spPr>
          <a:xfrm>
            <a:off x="140970" y="589280"/>
            <a:ext cx="11960860" cy="5398914"/>
          </a:xfrm>
          <a:prstGeom prst="rect">
            <a:avLst/>
          </a:prstGeom>
        </p:spPr>
        <p:txBody>
          <a:bodyPr vert="horz" wrap="square" lIns="0" tIns="12700" rIns="0" bIns="0" rtlCol="0">
            <a:spAutoFit/>
          </a:bodyPr>
          <a:lstStyle/>
          <a:p>
            <a:pPr marL="355600" indent="-342900">
              <a:spcBef>
                <a:spcPts val="100"/>
              </a:spcBef>
              <a:buFont typeface="Microsoft Sans Serif" panose="020B0604020202020204"/>
              <a:buChar char="•"/>
              <a:tabLst>
                <a:tab pos="354965" algn="l"/>
                <a:tab pos="355600" algn="l"/>
              </a:tabLst>
            </a:pPr>
            <a:r>
              <a:rPr sz="2000" b="1" spc="-10" dirty="0">
                <a:solidFill>
                  <a:srgbClr val="FF0000"/>
                </a:solidFill>
                <a:latin typeface="Calibri" panose="020F0502020204030204"/>
                <a:cs typeface="Calibri" panose="020F0502020204030204"/>
              </a:rPr>
              <a:t>Έκφραση</a:t>
            </a:r>
            <a:r>
              <a:rPr sz="2000" b="1" spc="-25" dirty="0">
                <a:solidFill>
                  <a:srgbClr val="FF0000"/>
                </a:solidFill>
                <a:latin typeface="Calibri" panose="020F0502020204030204"/>
                <a:cs typeface="Calibri" panose="020F0502020204030204"/>
              </a:rPr>
              <a:t> </a:t>
            </a:r>
            <a:r>
              <a:rPr sz="2000" b="1" spc="-5" dirty="0">
                <a:solidFill>
                  <a:srgbClr val="FF0000"/>
                </a:solidFill>
                <a:latin typeface="Calibri" panose="020F0502020204030204"/>
                <a:cs typeface="Calibri" panose="020F0502020204030204"/>
              </a:rPr>
              <a:t>Ενσυναίσθησης</a:t>
            </a:r>
            <a:r>
              <a:rPr sz="2000" b="1" spc="-5" dirty="0">
                <a:latin typeface="Calibri" panose="020F0502020204030204"/>
                <a:cs typeface="Calibri" panose="020F0502020204030204"/>
              </a:rPr>
              <a:t>:</a:t>
            </a:r>
            <a:r>
              <a:rPr sz="2000" b="1" spc="-15" dirty="0">
                <a:latin typeface="Calibri" panose="020F0502020204030204"/>
                <a:cs typeface="Calibri" panose="020F0502020204030204"/>
              </a:rPr>
              <a:t> </a:t>
            </a:r>
            <a:r>
              <a:rPr sz="2000" spc="-10" dirty="0">
                <a:latin typeface="Calibri" panose="020F0502020204030204"/>
                <a:cs typeface="Calibri" panose="020F0502020204030204"/>
              </a:rPr>
              <a:t>Δημιουργία</a:t>
            </a:r>
            <a:r>
              <a:rPr sz="2000" spc="15" dirty="0">
                <a:latin typeface="Calibri" panose="020F0502020204030204"/>
                <a:cs typeface="Calibri" panose="020F0502020204030204"/>
              </a:rPr>
              <a:t> </a:t>
            </a:r>
            <a:r>
              <a:rPr sz="2000" spc="-5" dirty="0">
                <a:latin typeface="Calibri" panose="020F0502020204030204"/>
                <a:cs typeface="Calibri" panose="020F0502020204030204"/>
              </a:rPr>
              <a:t>ενός</a:t>
            </a:r>
            <a:r>
              <a:rPr sz="2000" spc="25" dirty="0">
                <a:latin typeface="Calibri" panose="020F0502020204030204"/>
                <a:cs typeface="Calibri" panose="020F0502020204030204"/>
              </a:rPr>
              <a:t> </a:t>
            </a:r>
            <a:r>
              <a:rPr sz="2000" spc="-15" dirty="0">
                <a:latin typeface="Calibri" panose="020F0502020204030204"/>
                <a:cs typeface="Calibri" panose="020F0502020204030204"/>
              </a:rPr>
              <a:t>θεραπευτικό</a:t>
            </a:r>
            <a:r>
              <a:rPr sz="2000" spc="70" dirty="0">
                <a:latin typeface="Calibri" panose="020F0502020204030204"/>
                <a:cs typeface="Calibri" panose="020F0502020204030204"/>
              </a:rPr>
              <a:t> </a:t>
            </a:r>
            <a:r>
              <a:rPr sz="2000" spc="-10" dirty="0">
                <a:latin typeface="Calibri" panose="020F0502020204030204"/>
                <a:cs typeface="Calibri" panose="020F0502020204030204"/>
              </a:rPr>
              <a:t>κλίματος</a:t>
            </a:r>
            <a:r>
              <a:rPr sz="2000" spc="55" dirty="0">
                <a:latin typeface="Calibri" panose="020F0502020204030204"/>
                <a:cs typeface="Calibri" panose="020F0502020204030204"/>
              </a:rPr>
              <a:t> </a:t>
            </a:r>
            <a:r>
              <a:rPr sz="2000" spc="-10" dirty="0">
                <a:latin typeface="Calibri" panose="020F0502020204030204"/>
                <a:cs typeface="Calibri" panose="020F0502020204030204"/>
              </a:rPr>
              <a:t>υποστηρικτικού</a:t>
            </a:r>
            <a:r>
              <a:rPr sz="2000" spc="50" dirty="0">
                <a:latin typeface="Calibri" panose="020F0502020204030204"/>
                <a:cs typeface="Calibri" panose="020F0502020204030204"/>
              </a:rPr>
              <a:t> </a:t>
            </a:r>
            <a:r>
              <a:rPr sz="2000" spc="-25" dirty="0">
                <a:latin typeface="Calibri" panose="020F0502020204030204"/>
                <a:cs typeface="Calibri" panose="020F0502020204030204"/>
              </a:rPr>
              <a:t>και</a:t>
            </a:r>
            <a:endParaRPr sz="2000" dirty="0">
              <a:latin typeface="Calibri" panose="020F0502020204030204"/>
              <a:cs typeface="Calibri" panose="020F0502020204030204"/>
            </a:endParaRPr>
          </a:p>
          <a:p>
            <a:pPr marL="355600" marR="5080"/>
            <a:r>
              <a:rPr sz="2000" spc="-10" dirty="0">
                <a:latin typeface="Calibri" panose="020F0502020204030204"/>
                <a:cs typeface="Calibri" panose="020F0502020204030204"/>
              </a:rPr>
              <a:t>ασφαλούς</a:t>
            </a:r>
            <a:r>
              <a:rPr sz="2000" spc="15" dirty="0">
                <a:latin typeface="Calibri" panose="020F0502020204030204"/>
                <a:cs typeface="Calibri" panose="020F0502020204030204"/>
              </a:rPr>
              <a:t> </a:t>
            </a:r>
            <a:r>
              <a:rPr sz="2000" spc="-5" dirty="0">
                <a:latin typeface="Calibri" panose="020F0502020204030204"/>
                <a:cs typeface="Calibri" panose="020F0502020204030204"/>
              </a:rPr>
              <a:t>για</a:t>
            </a:r>
            <a:r>
              <a:rPr sz="2000" spc="10" dirty="0">
                <a:latin typeface="Calibri" panose="020F0502020204030204"/>
                <a:cs typeface="Calibri" panose="020F0502020204030204"/>
              </a:rPr>
              <a:t> </a:t>
            </a:r>
            <a:r>
              <a:rPr sz="2000" spc="-10" dirty="0">
                <a:latin typeface="Calibri" panose="020F0502020204030204"/>
                <a:cs typeface="Calibri" panose="020F0502020204030204"/>
              </a:rPr>
              <a:t>τον</a:t>
            </a:r>
            <a:r>
              <a:rPr sz="2000" spc="10" dirty="0">
                <a:latin typeface="Calibri" panose="020F0502020204030204"/>
                <a:cs typeface="Calibri" panose="020F0502020204030204"/>
              </a:rPr>
              <a:t> </a:t>
            </a:r>
            <a:r>
              <a:rPr sz="2000" spc="-5" dirty="0">
                <a:latin typeface="Calibri" panose="020F0502020204030204"/>
                <a:cs typeface="Calibri" panose="020F0502020204030204"/>
              </a:rPr>
              <a:t>ασθενή.</a:t>
            </a:r>
            <a:r>
              <a:rPr sz="2000" spc="20" dirty="0">
                <a:latin typeface="Calibri" panose="020F0502020204030204"/>
                <a:cs typeface="Calibri" panose="020F0502020204030204"/>
              </a:rPr>
              <a:t> </a:t>
            </a:r>
            <a:r>
              <a:rPr sz="2000" dirty="0">
                <a:latin typeface="Calibri" panose="020F0502020204030204"/>
                <a:cs typeface="Calibri" panose="020F0502020204030204"/>
              </a:rPr>
              <a:t>Ο</a:t>
            </a:r>
            <a:r>
              <a:rPr sz="2000" spc="10" dirty="0">
                <a:latin typeface="Calibri" panose="020F0502020204030204"/>
                <a:cs typeface="Calibri" panose="020F0502020204030204"/>
              </a:rPr>
              <a:t> </a:t>
            </a:r>
            <a:r>
              <a:rPr sz="2000" spc="-5" dirty="0">
                <a:latin typeface="Calibri" panose="020F0502020204030204"/>
                <a:cs typeface="Calibri" panose="020F0502020204030204"/>
              </a:rPr>
              <a:t>θεραπευτής</a:t>
            </a:r>
            <a:r>
              <a:rPr sz="2000" spc="35" dirty="0">
                <a:latin typeface="Calibri" panose="020F0502020204030204"/>
                <a:cs typeface="Calibri" panose="020F0502020204030204"/>
              </a:rPr>
              <a:t> </a:t>
            </a:r>
            <a:r>
              <a:rPr sz="2000" spc="-5" dirty="0">
                <a:latin typeface="Calibri" panose="020F0502020204030204"/>
                <a:cs typeface="Calibri" panose="020F0502020204030204"/>
              </a:rPr>
              <a:t>πρέπει</a:t>
            </a:r>
            <a:r>
              <a:rPr sz="2000" spc="35" dirty="0">
                <a:latin typeface="Calibri" panose="020F0502020204030204"/>
                <a:cs typeface="Calibri" panose="020F0502020204030204"/>
              </a:rPr>
              <a:t> </a:t>
            </a:r>
            <a:r>
              <a:rPr sz="2000" dirty="0">
                <a:latin typeface="Calibri" panose="020F0502020204030204"/>
                <a:cs typeface="Calibri" panose="020F0502020204030204"/>
              </a:rPr>
              <a:t>να</a:t>
            </a:r>
            <a:r>
              <a:rPr sz="2000" spc="10" dirty="0">
                <a:latin typeface="Calibri" panose="020F0502020204030204"/>
                <a:cs typeface="Calibri" panose="020F0502020204030204"/>
              </a:rPr>
              <a:t> </a:t>
            </a:r>
            <a:r>
              <a:rPr sz="2000" spc="-10" dirty="0">
                <a:latin typeface="Calibri" panose="020F0502020204030204"/>
                <a:cs typeface="Calibri" panose="020F0502020204030204"/>
              </a:rPr>
              <a:t>είναι</a:t>
            </a:r>
            <a:r>
              <a:rPr sz="2000" spc="45" dirty="0">
                <a:latin typeface="Calibri" panose="020F0502020204030204"/>
                <a:cs typeface="Calibri" panose="020F0502020204030204"/>
              </a:rPr>
              <a:t> </a:t>
            </a:r>
            <a:r>
              <a:rPr sz="2000" spc="-10" dirty="0">
                <a:latin typeface="Calibri" panose="020F0502020204030204"/>
                <a:cs typeface="Calibri" panose="020F0502020204030204"/>
              </a:rPr>
              <a:t>ζεστός,</a:t>
            </a:r>
            <a:r>
              <a:rPr sz="2000" spc="-5" dirty="0">
                <a:latin typeface="Calibri" panose="020F0502020204030204"/>
                <a:cs typeface="Calibri" panose="020F0502020204030204"/>
              </a:rPr>
              <a:t> </a:t>
            </a:r>
            <a:r>
              <a:rPr sz="2000" dirty="0">
                <a:latin typeface="Calibri" panose="020F0502020204030204"/>
                <a:cs typeface="Calibri" panose="020F0502020204030204"/>
              </a:rPr>
              <a:t>σαφής,</a:t>
            </a:r>
            <a:r>
              <a:rPr sz="2000" spc="15" dirty="0">
                <a:latin typeface="Calibri" panose="020F0502020204030204"/>
                <a:cs typeface="Calibri" panose="020F0502020204030204"/>
              </a:rPr>
              <a:t> </a:t>
            </a:r>
            <a:r>
              <a:rPr sz="2000" spc="-15" dirty="0">
                <a:latin typeface="Calibri" panose="020F0502020204030204"/>
                <a:cs typeface="Calibri" panose="020F0502020204030204"/>
              </a:rPr>
              <a:t>κατανοητός</a:t>
            </a:r>
            <a:r>
              <a:rPr sz="2000" spc="15" dirty="0">
                <a:latin typeface="Calibri" panose="020F0502020204030204"/>
                <a:cs typeface="Calibri" panose="020F0502020204030204"/>
              </a:rPr>
              <a:t> </a:t>
            </a:r>
            <a:r>
              <a:rPr sz="2000" spc="-25" dirty="0">
                <a:latin typeface="Calibri" panose="020F0502020204030204"/>
                <a:cs typeface="Calibri" panose="020F0502020204030204"/>
              </a:rPr>
              <a:t>και</a:t>
            </a:r>
            <a:r>
              <a:rPr sz="2000" spc="10" dirty="0">
                <a:latin typeface="Calibri" panose="020F0502020204030204"/>
                <a:cs typeface="Calibri" panose="020F0502020204030204"/>
              </a:rPr>
              <a:t> </a:t>
            </a:r>
            <a:r>
              <a:rPr sz="2000" spc="-5" dirty="0">
                <a:latin typeface="Calibri" panose="020F0502020204030204"/>
                <a:cs typeface="Calibri" panose="020F0502020204030204"/>
              </a:rPr>
              <a:t>με </a:t>
            </a:r>
            <a:r>
              <a:rPr sz="2000" spc="-390" dirty="0">
                <a:latin typeface="Calibri" panose="020F0502020204030204"/>
                <a:cs typeface="Calibri" panose="020F0502020204030204"/>
              </a:rPr>
              <a:t> </a:t>
            </a:r>
            <a:r>
              <a:rPr sz="2000" spc="-5" dirty="0">
                <a:latin typeface="Calibri" panose="020F0502020204030204"/>
                <a:cs typeface="Calibri" panose="020F0502020204030204"/>
              </a:rPr>
              <a:t>θετική</a:t>
            </a:r>
            <a:r>
              <a:rPr sz="2000" dirty="0">
                <a:latin typeface="Calibri" panose="020F0502020204030204"/>
                <a:cs typeface="Calibri" panose="020F0502020204030204"/>
              </a:rPr>
              <a:t> </a:t>
            </a:r>
            <a:r>
              <a:rPr sz="2000" spc="-5" dirty="0">
                <a:latin typeface="Calibri" panose="020F0502020204030204"/>
                <a:cs typeface="Calibri" panose="020F0502020204030204"/>
              </a:rPr>
              <a:t>στάση</a:t>
            </a:r>
            <a:r>
              <a:rPr sz="2000" spc="10" dirty="0">
                <a:latin typeface="Calibri" panose="020F0502020204030204"/>
                <a:cs typeface="Calibri" panose="020F0502020204030204"/>
              </a:rPr>
              <a:t> </a:t>
            </a:r>
            <a:r>
              <a:rPr sz="2000" spc="-5" dirty="0">
                <a:latin typeface="Calibri" panose="020F0502020204030204"/>
                <a:cs typeface="Calibri" panose="020F0502020204030204"/>
              </a:rPr>
              <a:t>απέναντι</a:t>
            </a:r>
            <a:r>
              <a:rPr sz="2000" spc="50" dirty="0">
                <a:latin typeface="Calibri" panose="020F0502020204030204"/>
                <a:cs typeface="Calibri" panose="020F0502020204030204"/>
              </a:rPr>
              <a:t> </a:t>
            </a:r>
            <a:r>
              <a:rPr sz="2000" dirty="0">
                <a:latin typeface="Calibri" panose="020F0502020204030204"/>
                <a:cs typeface="Calibri" panose="020F0502020204030204"/>
              </a:rPr>
              <a:t>στον</a:t>
            </a:r>
            <a:r>
              <a:rPr sz="2000" spc="10" dirty="0">
                <a:latin typeface="Calibri" panose="020F0502020204030204"/>
                <a:cs typeface="Calibri" panose="020F0502020204030204"/>
              </a:rPr>
              <a:t> </a:t>
            </a:r>
            <a:r>
              <a:rPr sz="2000" spc="-5" dirty="0">
                <a:latin typeface="Calibri" panose="020F0502020204030204"/>
                <a:cs typeface="Calibri" panose="020F0502020204030204"/>
              </a:rPr>
              <a:t>ασθενή,</a:t>
            </a:r>
            <a:r>
              <a:rPr sz="2000" spc="45" dirty="0">
                <a:latin typeface="Calibri" panose="020F0502020204030204"/>
                <a:cs typeface="Calibri" panose="020F0502020204030204"/>
              </a:rPr>
              <a:t> </a:t>
            </a:r>
            <a:r>
              <a:rPr sz="2000" spc="-10" dirty="0">
                <a:latin typeface="Calibri" panose="020F0502020204030204"/>
                <a:cs typeface="Calibri" panose="020F0502020204030204"/>
              </a:rPr>
              <a:t>χωρίς</a:t>
            </a:r>
            <a:r>
              <a:rPr sz="2000" spc="15" dirty="0">
                <a:latin typeface="Calibri" panose="020F0502020204030204"/>
                <a:cs typeface="Calibri" panose="020F0502020204030204"/>
              </a:rPr>
              <a:t> </a:t>
            </a:r>
            <a:r>
              <a:rPr sz="2000" spc="-10" dirty="0">
                <a:latin typeface="Calibri" panose="020F0502020204030204"/>
                <a:cs typeface="Calibri" panose="020F0502020204030204"/>
              </a:rPr>
              <a:t>κριτική,</a:t>
            </a:r>
            <a:r>
              <a:rPr sz="2000" spc="5" dirty="0">
                <a:latin typeface="Calibri" panose="020F0502020204030204"/>
                <a:cs typeface="Calibri" panose="020F0502020204030204"/>
              </a:rPr>
              <a:t> </a:t>
            </a:r>
            <a:r>
              <a:rPr sz="2000" spc="-5" dirty="0">
                <a:latin typeface="Calibri" panose="020F0502020204030204"/>
                <a:cs typeface="Calibri" panose="020F0502020204030204"/>
              </a:rPr>
              <a:t>δυσμενή</a:t>
            </a:r>
            <a:r>
              <a:rPr sz="2000" spc="15" dirty="0">
                <a:latin typeface="Calibri" panose="020F0502020204030204"/>
                <a:cs typeface="Calibri" panose="020F0502020204030204"/>
              </a:rPr>
              <a:t> </a:t>
            </a:r>
            <a:r>
              <a:rPr sz="2000" spc="-10" dirty="0">
                <a:latin typeface="Calibri" panose="020F0502020204030204"/>
                <a:cs typeface="Calibri" panose="020F0502020204030204"/>
              </a:rPr>
              <a:t>σχόλια,</a:t>
            </a:r>
            <a:r>
              <a:rPr sz="2000" spc="20" dirty="0">
                <a:latin typeface="Calibri" panose="020F0502020204030204"/>
                <a:cs typeface="Calibri" panose="020F0502020204030204"/>
              </a:rPr>
              <a:t> </a:t>
            </a:r>
            <a:r>
              <a:rPr sz="2000" spc="-10" dirty="0">
                <a:latin typeface="Calibri" panose="020F0502020204030204"/>
                <a:cs typeface="Calibri" panose="020F0502020204030204"/>
              </a:rPr>
              <a:t>μομφή,</a:t>
            </a:r>
            <a:r>
              <a:rPr sz="2000" dirty="0">
                <a:latin typeface="Calibri" panose="020F0502020204030204"/>
                <a:cs typeface="Calibri" panose="020F0502020204030204"/>
              </a:rPr>
              <a:t> </a:t>
            </a:r>
            <a:r>
              <a:rPr sz="2000" spc="-15" dirty="0">
                <a:latin typeface="Calibri" panose="020F0502020204030204"/>
                <a:cs typeface="Calibri" panose="020F0502020204030204"/>
              </a:rPr>
              <a:t>κατηγορία,</a:t>
            </a:r>
            <a:r>
              <a:rPr sz="2000" spc="10" dirty="0">
                <a:latin typeface="Calibri" panose="020F0502020204030204"/>
                <a:cs typeface="Calibri" panose="020F0502020204030204"/>
              </a:rPr>
              <a:t> </a:t>
            </a:r>
            <a:r>
              <a:rPr sz="2000" dirty="0">
                <a:latin typeface="Calibri" panose="020F0502020204030204"/>
                <a:cs typeface="Calibri" panose="020F0502020204030204"/>
              </a:rPr>
              <a:t>ή </a:t>
            </a:r>
            <a:r>
              <a:rPr sz="2000" spc="5" dirty="0">
                <a:latin typeface="Calibri" panose="020F0502020204030204"/>
                <a:cs typeface="Calibri" panose="020F0502020204030204"/>
              </a:rPr>
              <a:t> </a:t>
            </a:r>
            <a:r>
              <a:rPr sz="2000" spc="-5" dirty="0">
                <a:latin typeface="Calibri" panose="020F0502020204030204"/>
                <a:cs typeface="Calibri" panose="020F0502020204030204"/>
              </a:rPr>
              <a:t>απόδοση</a:t>
            </a:r>
            <a:r>
              <a:rPr sz="2000" spc="15" dirty="0">
                <a:latin typeface="Calibri" panose="020F0502020204030204"/>
                <a:cs typeface="Calibri" panose="020F0502020204030204"/>
              </a:rPr>
              <a:t> </a:t>
            </a:r>
            <a:r>
              <a:rPr sz="2000" spc="-10" dirty="0">
                <a:latin typeface="Calibri" panose="020F0502020204030204"/>
                <a:cs typeface="Calibri" panose="020F0502020204030204"/>
              </a:rPr>
              <a:t>ευθυνών.</a:t>
            </a:r>
            <a:r>
              <a:rPr sz="2000" spc="85" dirty="0">
                <a:latin typeface="Calibri" panose="020F0502020204030204"/>
                <a:cs typeface="Calibri" panose="020F0502020204030204"/>
              </a:rPr>
              <a:t> </a:t>
            </a:r>
            <a:r>
              <a:rPr sz="2000" dirty="0">
                <a:latin typeface="Calibri" panose="020F0502020204030204"/>
                <a:cs typeface="Calibri" panose="020F0502020204030204"/>
              </a:rPr>
              <a:t>Η</a:t>
            </a:r>
            <a:r>
              <a:rPr sz="2000" spc="35" dirty="0">
                <a:latin typeface="Calibri" panose="020F0502020204030204"/>
                <a:cs typeface="Calibri" panose="020F0502020204030204"/>
              </a:rPr>
              <a:t> </a:t>
            </a:r>
            <a:r>
              <a:rPr sz="2000" spc="-5" dirty="0">
                <a:latin typeface="Calibri" panose="020F0502020204030204"/>
                <a:cs typeface="Calibri" panose="020F0502020204030204"/>
              </a:rPr>
              <a:t>αποδοχή</a:t>
            </a:r>
            <a:r>
              <a:rPr sz="2000" spc="25" dirty="0">
                <a:latin typeface="Calibri" panose="020F0502020204030204"/>
                <a:cs typeface="Calibri" panose="020F0502020204030204"/>
              </a:rPr>
              <a:t> </a:t>
            </a:r>
            <a:r>
              <a:rPr sz="2000" spc="-15" dirty="0">
                <a:latin typeface="Calibri" panose="020F0502020204030204"/>
                <a:cs typeface="Calibri" panose="020F0502020204030204"/>
              </a:rPr>
              <a:t>διευκολύνει</a:t>
            </a:r>
            <a:r>
              <a:rPr sz="2000" spc="70" dirty="0">
                <a:latin typeface="Calibri" panose="020F0502020204030204"/>
                <a:cs typeface="Calibri" panose="020F0502020204030204"/>
              </a:rPr>
              <a:t> </a:t>
            </a:r>
            <a:r>
              <a:rPr sz="2000" spc="-15" dirty="0">
                <a:latin typeface="Calibri" panose="020F0502020204030204"/>
                <a:cs typeface="Calibri" panose="020F0502020204030204"/>
              </a:rPr>
              <a:t>την</a:t>
            </a:r>
            <a:r>
              <a:rPr sz="2000" spc="35" dirty="0">
                <a:latin typeface="Calibri" panose="020F0502020204030204"/>
                <a:cs typeface="Calibri" panose="020F0502020204030204"/>
              </a:rPr>
              <a:t> </a:t>
            </a:r>
            <a:r>
              <a:rPr sz="2000" spc="-10" dirty="0">
                <a:latin typeface="Calibri" panose="020F0502020204030204"/>
                <a:cs typeface="Calibri" panose="020F0502020204030204"/>
              </a:rPr>
              <a:t>αλλαγή</a:t>
            </a:r>
            <a:r>
              <a:rPr sz="2000" spc="40" dirty="0">
                <a:latin typeface="Calibri" panose="020F0502020204030204"/>
                <a:cs typeface="Calibri" panose="020F0502020204030204"/>
              </a:rPr>
              <a:t> </a:t>
            </a:r>
            <a:r>
              <a:rPr sz="2000" spc="-10" dirty="0">
                <a:latin typeface="Calibri" panose="020F0502020204030204"/>
                <a:cs typeface="Calibri" panose="020F0502020204030204"/>
              </a:rPr>
              <a:t>ενώ</a:t>
            </a:r>
            <a:r>
              <a:rPr sz="2000" spc="40" dirty="0">
                <a:latin typeface="Calibri" panose="020F0502020204030204"/>
                <a:cs typeface="Calibri" panose="020F0502020204030204"/>
              </a:rPr>
              <a:t> </a:t>
            </a:r>
            <a:r>
              <a:rPr sz="2000" dirty="0">
                <a:latin typeface="Calibri" panose="020F0502020204030204"/>
                <a:cs typeface="Calibri" panose="020F0502020204030204"/>
              </a:rPr>
              <a:t>η</a:t>
            </a:r>
            <a:r>
              <a:rPr sz="2000" spc="30" dirty="0">
                <a:latin typeface="Calibri" panose="020F0502020204030204"/>
                <a:cs typeface="Calibri" panose="020F0502020204030204"/>
              </a:rPr>
              <a:t> </a:t>
            </a:r>
            <a:r>
              <a:rPr sz="2000" spc="-10" dirty="0">
                <a:latin typeface="Calibri" panose="020F0502020204030204"/>
                <a:cs typeface="Calibri" panose="020F0502020204030204"/>
              </a:rPr>
              <a:t>πίεση</a:t>
            </a:r>
            <a:r>
              <a:rPr sz="2000" spc="55" dirty="0">
                <a:latin typeface="Calibri" panose="020F0502020204030204"/>
                <a:cs typeface="Calibri" panose="020F0502020204030204"/>
              </a:rPr>
              <a:t> </a:t>
            </a:r>
            <a:r>
              <a:rPr sz="2000" spc="-25" dirty="0">
                <a:latin typeface="Calibri" panose="020F0502020204030204"/>
                <a:cs typeface="Calibri" panose="020F0502020204030204"/>
              </a:rPr>
              <a:t>και</a:t>
            </a:r>
            <a:r>
              <a:rPr sz="2000" spc="35" dirty="0">
                <a:latin typeface="Calibri" panose="020F0502020204030204"/>
                <a:cs typeface="Calibri" panose="020F0502020204030204"/>
              </a:rPr>
              <a:t> </a:t>
            </a:r>
            <a:r>
              <a:rPr sz="2000" dirty="0">
                <a:latin typeface="Calibri" panose="020F0502020204030204"/>
                <a:cs typeface="Calibri" panose="020F0502020204030204"/>
              </a:rPr>
              <a:t>η</a:t>
            </a:r>
            <a:r>
              <a:rPr sz="2000" spc="15" dirty="0">
                <a:latin typeface="Calibri" panose="020F0502020204030204"/>
                <a:cs typeface="Calibri" panose="020F0502020204030204"/>
              </a:rPr>
              <a:t> </a:t>
            </a:r>
            <a:r>
              <a:rPr sz="2000" spc="-10" dirty="0">
                <a:latin typeface="Calibri" panose="020F0502020204030204"/>
                <a:cs typeface="Calibri" panose="020F0502020204030204"/>
              </a:rPr>
              <a:t>αντιπαράθεση </a:t>
            </a:r>
            <a:r>
              <a:rPr sz="2000" spc="-5" dirty="0">
                <a:latin typeface="Calibri" panose="020F0502020204030204"/>
                <a:cs typeface="Calibri" panose="020F0502020204030204"/>
              </a:rPr>
              <a:t> </a:t>
            </a:r>
            <a:r>
              <a:rPr sz="2000" spc="-15" dirty="0">
                <a:latin typeface="Calibri" panose="020F0502020204030204"/>
                <a:cs typeface="Calibri" panose="020F0502020204030204"/>
              </a:rPr>
              <a:t>την</a:t>
            </a:r>
            <a:r>
              <a:rPr sz="2000" spc="-20" dirty="0">
                <a:latin typeface="Calibri" panose="020F0502020204030204"/>
                <a:cs typeface="Calibri" panose="020F0502020204030204"/>
              </a:rPr>
              <a:t> </a:t>
            </a:r>
            <a:r>
              <a:rPr sz="2000" spc="-15" dirty="0">
                <a:latin typeface="Calibri" panose="020F0502020204030204"/>
                <a:cs typeface="Calibri" panose="020F0502020204030204"/>
              </a:rPr>
              <a:t>μπλοκάρουν</a:t>
            </a:r>
            <a:r>
              <a:rPr sz="2000" spc="-15" dirty="0" smtClean="0">
                <a:latin typeface="Calibri" panose="020F0502020204030204"/>
                <a:cs typeface="Calibri" panose="020F0502020204030204"/>
              </a:rPr>
              <a:t>.</a:t>
            </a:r>
            <a:r>
              <a:rPr sz="2000" spc="-10" dirty="0" smtClean="0">
                <a:latin typeface="Calibri" panose="020F0502020204030204"/>
                <a:cs typeface="Calibri" panose="020F0502020204030204"/>
              </a:rPr>
              <a:t>.</a:t>
            </a:r>
            <a:r>
              <a:rPr sz="2000" dirty="0" smtClean="0">
                <a:latin typeface="Calibri" panose="020F0502020204030204"/>
                <a:cs typeface="Calibri" panose="020F0502020204030204"/>
              </a:rPr>
              <a:t> </a:t>
            </a:r>
            <a:endParaRPr lang="el-GR" sz="2000" dirty="0" smtClean="0">
              <a:latin typeface="Calibri" panose="020F0502020204030204"/>
              <a:cs typeface="Calibri" panose="020F0502020204030204"/>
            </a:endParaRPr>
          </a:p>
          <a:p>
            <a:pPr marL="355600" marR="5080"/>
            <a:endParaRPr sz="2000" dirty="0">
              <a:latin typeface="Calibri" panose="020F0502020204030204"/>
              <a:cs typeface="Calibri" panose="020F0502020204030204"/>
            </a:endParaRPr>
          </a:p>
          <a:p>
            <a:pPr marL="355600" marR="24130" indent="-342900">
              <a:spcBef>
                <a:spcPts val="435"/>
              </a:spcBef>
              <a:buFont typeface="Microsoft Sans Serif" panose="020B0604020202020204"/>
              <a:buChar char="•"/>
              <a:tabLst>
                <a:tab pos="354965" algn="l"/>
                <a:tab pos="355600" algn="l"/>
              </a:tabLst>
            </a:pPr>
            <a:r>
              <a:rPr sz="2000" b="1" dirty="0">
                <a:solidFill>
                  <a:srgbClr val="FF0000"/>
                </a:solidFill>
                <a:latin typeface="Calibri" panose="020F0502020204030204"/>
                <a:cs typeface="Calibri" panose="020F0502020204030204"/>
              </a:rPr>
              <a:t>Ανάπτυξη</a:t>
            </a:r>
            <a:r>
              <a:rPr sz="2000" b="1" spc="-25" dirty="0">
                <a:solidFill>
                  <a:srgbClr val="FF0000"/>
                </a:solidFill>
                <a:latin typeface="Calibri" panose="020F0502020204030204"/>
                <a:cs typeface="Calibri" panose="020F0502020204030204"/>
              </a:rPr>
              <a:t> </a:t>
            </a:r>
            <a:r>
              <a:rPr sz="2000" b="1" spc="-5" dirty="0">
                <a:solidFill>
                  <a:srgbClr val="FF0000"/>
                </a:solidFill>
                <a:latin typeface="Calibri" panose="020F0502020204030204"/>
                <a:cs typeface="Calibri" panose="020F0502020204030204"/>
              </a:rPr>
              <a:t>Απόκλισης</a:t>
            </a:r>
            <a:r>
              <a:rPr sz="2000" b="1" spc="-10" dirty="0">
                <a:solidFill>
                  <a:srgbClr val="FF0000"/>
                </a:solidFill>
                <a:latin typeface="Calibri" panose="020F0502020204030204"/>
                <a:cs typeface="Calibri" panose="020F0502020204030204"/>
              </a:rPr>
              <a:t> </a:t>
            </a:r>
            <a:r>
              <a:rPr sz="2000" spc="-10" dirty="0">
                <a:latin typeface="Calibri" panose="020F0502020204030204"/>
                <a:cs typeface="Calibri" panose="020F0502020204030204"/>
              </a:rPr>
              <a:t>Δημιουργία</a:t>
            </a:r>
            <a:r>
              <a:rPr sz="2000" spc="10" dirty="0">
                <a:latin typeface="Calibri" panose="020F0502020204030204"/>
                <a:cs typeface="Calibri" panose="020F0502020204030204"/>
              </a:rPr>
              <a:t> </a:t>
            </a:r>
            <a:r>
              <a:rPr sz="2000" spc="-25" dirty="0">
                <a:latin typeface="Calibri" panose="020F0502020204030204"/>
                <a:cs typeface="Calibri" panose="020F0502020204030204"/>
              </a:rPr>
              <a:t>και</a:t>
            </a:r>
            <a:r>
              <a:rPr sz="2000" spc="10" dirty="0">
                <a:latin typeface="Calibri" panose="020F0502020204030204"/>
                <a:cs typeface="Calibri" panose="020F0502020204030204"/>
              </a:rPr>
              <a:t> </a:t>
            </a:r>
            <a:r>
              <a:rPr sz="2000" spc="-5" dirty="0">
                <a:latin typeface="Calibri" panose="020F0502020204030204"/>
                <a:cs typeface="Calibri" panose="020F0502020204030204"/>
              </a:rPr>
              <a:t>ενίσχυση,</a:t>
            </a:r>
            <a:r>
              <a:rPr sz="2000" spc="20" dirty="0">
                <a:latin typeface="Calibri" panose="020F0502020204030204"/>
                <a:cs typeface="Calibri" panose="020F0502020204030204"/>
              </a:rPr>
              <a:t> </a:t>
            </a:r>
            <a:r>
              <a:rPr sz="2000" spc="-5" dirty="0">
                <a:latin typeface="Calibri" panose="020F0502020204030204"/>
                <a:cs typeface="Calibri" panose="020F0502020204030204"/>
              </a:rPr>
              <a:t>από</a:t>
            </a:r>
            <a:r>
              <a:rPr sz="2000" spc="25" dirty="0">
                <a:latin typeface="Calibri" panose="020F0502020204030204"/>
                <a:cs typeface="Calibri" panose="020F0502020204030204"/>
              </a:rPr>
              <a:t> </a:t>
            </a:r>
            <a:r>
              <a:rPr sz="2000" spc="-15" dirty="0">
                <a:latin typeface="Calibri" panose="020F0502020204030204"/>
                <a:cs typeface="Calibri" panose="020F0502020204030204"/>
              </a:rPr>
              <a:t>την</a:t>
            </a:r>
            <a:r>
              <a:rPr sz="2000" spc="5" dirty="0">
                <a:latin typeface="Calibri" panose="020F0502020204030204"/>
                <a:cs typeface="Calibri" panose="020F0502020204030204"/>
              </a:rPr>
              <a:t> </a:t>
            </a:r>
            <a:r>
              <a:rPr sz="2000" spc="-5" dirty="0">
                <a:latin typeface="Calibri" panose="020F0502020204030204"/>
                <a:cs typeface="Calibri" panose="020F0502020204030204"/>
              </a:rPr>
              <a:t>οπτική</a:t>
            </a:r>
            <a:r>
              <a:rPr sz="2000" spc="15" dirty="0">
                <a:latin typeface="Calibri" panose="020F0502020204030204"/>
                <a:cs typeface="Calibri" panose="020F0502020204030204"/>
              </a:rPr>
              <a:t> </a:t>
            </a:r>
            <a:r>
              <a:rPr sz="2000" spc="-10" dirty="0">
                <a:latin typeface="Calibri" panose="020F0502020204030204"/>
                <a:cs typeface="Calibri" panose="020F0502020204030204"/>
              </a:rPr>
              <a:t>γωνία</a:t>
            </a:r>
            <a:r>
              <a:rPr sz="2000" spc="30" dirty="0">
                <a:latin typeface="Calibri" panose="020F0502020204030204"/>
                <a:cs typeface="Calibri" panose="020F0502020204030204"/>
              </a:rPr>
              <a:t> </a:t>
            </a:r>
            <a:r>
              <a:rPr sz="2000" spc="-10" dirty="0">
                <a:latin typeface="Calibri" panose="020F0502020204030204"/>
                <a:cs typeface="Calibri" panose="020F0502020204030204"/>
              </a:rPr>
              <a:t>του</a:t>
            </a:r>
            <a:r>
              <a:rPr sz="2000" spc="50" dirty="0">
                <a:latin typeface="Calibri" panose="020F0502020204030204"/>
                <a:cs typeface="Calibri" panose="020F0502020204030204"/>
              </a:rPr>
              <a:t> </a:t>
            </a:r>
            <a:r>
              <a:rPr sz="2000" spc="-5" dirty="0">
                <a:latin typeface="Calibri" panose="020F0502020204030204"/>
                <a:cs typeface="Calibri" panose="020F0502020204030204"/>
              </a:rPr>
              <a:t>θεραπευομένου, </a:t>
            </a:r>
            <a:r>
              <a:rPr sz="2000" spc="-390" dirty="0">
                <a:latin typeface="Calibri" panose="020F0502020204030204"/>
                <a:cs typeface="Calibri" panose="020F0502020204030204"/>
              </a:rPr>
              <a:t> </a:t>
            </a:r>
            <a:r>
              <a:rPr sz="2000" spc="-5" dirty="0">
                <a:latin typeface="Calibri" panose="020F0502020204030204"/>
                <a:cs typeface="Calibri" panose="020F0502020204030204"/>
              </a:rPr>
              <a:t>της</a:t>
            </a:r>
            <a:r>
              <a:rPr sz="2000" spc="-15" dirty="0">
                <a:latin typeface="Calibri" panose="020F0502020204030204"/>
                <a:cs typeface="Calibri" panose="020F0502020204030204"/>
              </a:rPr>
              <a:t> </a:t>
            </a:r>
            <a:r>
              <a:rPr sz="2000" i="1" spc="-5" dirty="0">
                <a:latin typeface="Calibri" panose="020F0502020204030204"/>
                <a:cs typeface="Calibri" panose="020F0502020204030204"/>
              </a:rPr>
              <a:t>απόκλισης,</a:t>
            </a:r>
            <a:r>
              <a:rPr sz="2000" i="1" spc="15" dirty="0">
                <a:latin typeface="Calibri" panose="020F0502020204030204"/>
                <a:cs typeface="Calibri" panose="020F0502020204030204"/>
              </a:rPr>
              <a:t> </a:t>
            </a:r>
            <a:r>
              <a:rPr sz="2000" i="1" spc="-5" dirty="0">
                <a:latin typeface="Calibri" panose="020F0502020204030204"/>
                <a:cs typeface="Calibri" panose="020F0502020204030204"/>
              </a:rPr>
              <a:t>διαφοράς,</a:t>
            </a:r>
            <a:r>
              <a:rPr sz="2000" i="1" spc="-10" dirty="0">
                <a:latin typeface="Calibri" panose="020F0502020204030204"/>
                <a:cs typeface="Calibri" panose="020F0502020204030204"/>
              </a:rPr>
              <a:t> </a:t>
            </a:r>
            <a:r>
              <a:rPr sz="2000" i="1" spc="-5" dirty="0">
                <a:latin typeface="Calibri" panose="020F0502020204030204"/>
                <a:cs typeface="Calibri" panose="020F0502020204030204"/>
              </a:rPr>
              <a:t>διάστασης,</a:t>
            </a:r>
            <a:r>
              <a:rPr sz="2000" i="1" spc="-20" dirty="0">
                <a:latin typeface="Calibri" panose="020F0502020204030204"/>
                <a:cs typeface="Calibri" panose="020F0502020204030204"/>
              </a:rPr>
              <a:t> </a:t>
            </a:r>
            <a:r>
              <a:rPr sz="2000" i="1" spc="-5" dirty="0">
                <a:latin typeface="Calibri" panose="020F0502020204030204"/>
                <a:cs typeface="Calibri" panose="020F0502020204030204"/>
              </a:rPr>
              <a:t>αντίφασης</a:t>
            </a:r>
            <a:r>
              <a:rPr sz="2000" i="1" spc="10" dirty="0">
                <a:latin typeface="Calibri" panose="020F0502020204030204"/>
                <a:cs typeface="Calibri" panose="020F0502020204030204"/>
              </a:rPr>
              <a:t> </a:t>
            </a:r>
            <a:r>
              <a:rPr sz="2000" i="1" dirty="0">
                <a:latin typeface="Calibri" panose="020F0502020204030204"/>
                <a:cs typeface="Calibri" panose="020F0502020204030204"/>
              </a:rPr>
              <a:t>ή</a:t>
            </a:r>
            <a:r>
              <a:rPr sz="2000" i="1" spc="10" dirty="0">
                <a:latin typeface="Calibri" panose="020F0502020204030204"/>
                <a:cs typeface="Calibri" panose="020F0502020204030204"/>
              </a:rPr>
              <a:t> </a:t>
            </a:r>
            <a:r>
              <a:rPr sz="2000" i="1" spc="-5" dirty="0">
                <a:latin typeface="Calibri" panose="020F0502020204030204"/>
                <a:cs typeface="Calibri" panose="020F0502020204030204"/>
              </a:rPr>
              <a:t>ασυμβατότητας</a:t>
            </a:r>
            <a:r>
              <a:rPr sz="2000" i="1" spc="40" dirty="0">
                <a:latin typeface="Calibri" panose="020F0502020204030204"/>
                <a:cs typeface="Calibri" panose="020F0502020204030204"/>
              </a:rPr>
              <a:t> </a:t>
            </a:r>
            <a:r>
              <a:rPr sz="2000" spc="-10" dirty="0">
                <a:latin typeface="Calibri" panose="020F0502020204030204"/>
                <a:cs typeface="Calibri" panose="020F0502020204030204"/>
              </a:rPr>
              <a:t>μεταξύ</a:t>
            </a:r>
            <a:r>
              <a:rPr sz="2000" spc="30" dirty="0">
                <a:latin typeface="Calibri" panose="020F0502020204030204"/>
                <a:cs typeface="Calibri" panose="020F0502020204030204"/>
              </a:rPr>
              <a:t> </a:t>
            </a:r>
            <a:r>
              <a:rPr sz="2000" spc="-5" dirty="0">
                <a:latin typeface="Calibri" panose="020F0502020204030204"/>
                <a:cs typeface="Calibri" panose="020F0502020204030204"/>
              </a:rPr>
              <a:t>της</a:t>
            </a:r>
            <a:r>
              <a:rPr sz="2000" spc="10" dirty="0">
                <a:latin typeface="Calibri" panose="020F0502020204030204"/>
                <a:cs typeface="Calibri" panose="020F0502020204030204"/>
              </a:rPr>
              <a:t> </a:t>
            </a:r>
            <a:r>
              <a:rPr sz="2000" spc="-5" dirty="0">
                <a:latin typeface="Calibri" panose="020F0502020204030204"/>
                <a:cs typeface="Calibri" panose="020F0502020204030204"/>
              </a:rPr>
              <a:t>παρούσας, </a:t>
            </a:r>
            <a:r>
              <a:rPr sz="2000" dirty="0">
                <a:latin typeface="Calibri" panose="020F0502020204030204"/>
                <a:cs typeface="Calibri" panose="020F0502020204030204"/>
              </a:rPr>
              <a:t> </a:t>
            </a:r>
            <a:r>
              <a:rPr sz="2000" spc="-10" dirty="0">
                <a:latin typeface="Calibri" panose="020F0502020204030204"/>
                <a:cs typeface="Calibri" panose="020F0502020204030204"/>
              </a:rPr>
              <a:t>προβληματικής</a:t>
            </a:r>
            <a:r>
              <a:rPr sz="2000" spc="15" dirty="0">
                <a:latin typeface="Calibri" panose="020F0502020204030204"/>
                <a:cs typeface="Calibri" panose="020F0502020204030204"/>
              </a:rPr>
              <a:t> </a:t>
            </a:r>
            <a:r>
              <a:rPr sz="2000" spc="-5" dirty="0">
                <a:latin typeface="Calibri" panose="020F0502020204030204"/>
                <a:cs typeface="Calibri" panose="020F0502020204030204"/>
              </a:rPr>
              <a:t>συμπεριφοράς</a:t>
            </a:r>
            <a:r>
              <a:rPr sz="2000" spc="40" dirty="0">
                <a:latin typeface="Calibri" panose="020F0502020204030204"/>
                <a:cs typeface="Calibri" panose="020F0502020204030204"/>
              </a:rPr>
              <a:t> </a:t>
            </a:r>
            <a:r>
              <a:rPr sz="2000" spc="-25" dirty="0">
                <a:latin typeface="Calibri" panose="020F0502020204030204"/>
                <a:cs typeface="Calibri" panose="020F0502020204030204"/>
              </a:rPr>
              <a:t>και</a:t>
            </a:r>
            <a:r>
              <a:rPr sz="2000" spc="10" dirty="0">
                <a:latin typeface="Calibri" panose="020F0502020204030204"/>
                <a:cs typeface="Calibri" panose="020F0502020204030204"/>
              </a:rPr>
              <a:t> </a:t>
            </a:r>
            <a:r>
              <a:rPr sz="2000" spc="-15" dirty="0">
                <a:latin typeface="Calibri" panose="020F0502020204030204"/>
                <a:cs typeface="Calibri" panose="020F0502020204030204"/>
              </a:rPr>
              <a:t>των</a:t>
            </a:r>
            <a:r>
              <a:rPr sz="2000" spc="30" dirty="0">
                <a:latin typeface="Calibri" panose="020F0502020204030204"/>
                <a:cs typeface="Calibri" panose="020F0502020204030204"/>
              </a:rPr>
              <a:t> </a:t>
            </a:r>
            <a:r>
              <a:rPr sz="2000" spc="-10" dirty="0">
                <a:latin typeface="Calibri" panose="020F0502020204030204"/>
                <a:cs typeface="Calibri" panose="020F0502020204030204"/>
              </a:rPr>
              <a:t>ευρύτερων</a:t>
            </a:r>
            <a:r>
              <a:rPr sz="2000" spc="45" dirty="0">
                <a:latin typeface="Calibri" panose="020F0502020204030204"/>
                <a:cs typeface="Calibri" panose="020F0502020204030204"/>
              </a:rPr>
              <a:t> </a:t>
            </a:r>
            <a:r>
              <a:rPr sz="2000" spc="-10" dirty="0">
                <a:latin typeface="Calibri" panose="020F0502020204030204"/>
                <a:cs typeface="Calibri" panose="020F0502020204030204"/>
              </a:rPr>
              <a:t>στόχων,</a:t>
            </a:r>
            <a:r>
              <a:rPr sz="2000" spc="15" dirty="0">
                <a:latin typeface="Calibri" panose="020F0502020204030204"/>
                <a:cs typeface="Calibri" panose="020F0502020204030204"/>
              </a:rPr>
              <a:t> </a:t>
            </a:r>
            <a:r>
              <a:rPr sz="2000" spc="-15" dirty="0">
                <a:latin typeface="Calibri" panose="020F0502020204030204"/>
                <a:cs typeface="Calibri" panose="020F0502020204030204"/>
              </a:rPr>
              <a:t>αρχών</a:t>
            </a:r>
            <a:r>
              <a:rPr sz="2000" spc="40" dirty="0">
                <a:latin typeface="Calibri" panose="020F0502020204030204"/>
                <a:cs typeface="Calibri" panose="020F0502020204030204"/>
              </a:rPr>
              <a:t> </a:t>
            </a:r>
            <a:r>
              <a:rPr sz="2000" spc="-25" dirty="0">
                <a:latin typeface="Calibri" panose="020F0502020204030204"/>
                <a:cs typeface="Calibri" panose="020F0502020204030204"/>
              </a:rPr>
              <a:t>και</a:t>
            </a:r>
            <a:r>
              <a:rPr sz="2000" spc="10" dirty="0">
                <a:latin typeface="Calibri" panose="020F0502020204030204"/>
                <a:cs typeface="Calibri" panose="020F0502020204030204"/>
              </a:rPr>
              <a:t> </a:t>
            </a:r>
            <a:r>
              <a:rPr sz="2000" spc="-5" dirty="0">
                <a:latin typeface="Calibri" panose="020F0502020204030204"/>
                <a:cs typeface="Calibri" panose="020F0502020204030204"/>
              </a:rPr>
              <a:t>συστήματος</a:t>
            </a:r>
            <a:r>
              <a:rPr sz="2000" spc="15" dirty="0">
                <a:latin typeface="Calibri" panose="020F0502020204030204"/>
                <a:cs typeface="Calibri" panose="020F0502020204030204"/>
              </a:rPr>
              <a:t> </a:t>
            </a:r>
            <a:r>
              <a:rPr sz="2000" spc="-15" dirty="0">
                <a:latin typeface="Calibri" panose="020F0502020204030204"/>
                <a:cs typeface="Calibri" panose="020F0502020204030204"/>
              </a:rPr>
              <a:t>αξιών </a:t>
            </a:r>
            <a:r>
              <a:rPr sz="2000" spc="-10" dirty="0">
                <a:latin typeface="Calibri" panose="020F0502020204030204"/>
                <a:cs typeface="Calibri" panose="020F0502020204030204"/>
              </a:rPr>
              <a:t> του τα</a:t>
            </a:r>
            <a:r>
              <a:rPr sz="2000" spc="5" dirty="0">
                <a:latin typeface="Calibri" panose="020F0502020204030204"/>
                <a:cs typeface="Calibri" panose="020F0502020204030204"/>
              </a:rPr>
              <a:t> </a:t>
            </a:r>
            <a:r>
              <a:rPr sz="2000" spc="-5" dirty="0">
                <a:latin typeface="Calibri" panose="020F0502020204030204"/>
                <a:cs typeface="Calibri" panose="020F0502020204030204"/>
              </a:rPr>
              <a:t>οποία</a:t>
            </a:r>
            <a:r>
              <a:rPr sz="2000" spc="20" dirty="0">
                <a:latin typeface="Calibri" panose="020F0502020204030204"/>
                <a:cs typeface="Calibri" panose="020F0502020204030204"/>
              </a:rPr>
              <a:t> </a:t>
            </a:r>
            <a:r>
              <a:rPr sz="2000" spc="-10" dirty="0">
                <a:latin typeface="Calibri" panose="020F0502020204030204"/>
                <a:cs typeface="Calibri" panose="020F0502020204030204"/>
              </a:rPr>
              <a:t>διακυβεύονται</a:t>
            </a:r>
            <a:r>
              <a:rPr sz="2000" spc="55" dirty="0">
                <a:latin typeface="Calibri" panose="020F0502020204030204"/>
                <a:cs typeface="Calibri" panose="020F0502020204030204"/>
              </a:rPr>
              <a:t> </a:t>
            </a:r>
            <a:r>
              <a:rPr sz="2000" spc="-5" dirty="0">
                <a:latin typeface="Calibri" panose="020F0502020204030204"/>
                <a:cs typeface="Calibri" panose="020F0502020204030204"/>
              </a:rPr>
              <a:t>από</a:t>
            </a:r>
            <a:r>
              <a:rPr sz="2000" spc="5" dirty="0">
                <a:latin typeface="Calibri" panose="020F0502020204030204"/>
                <a:cs typeface="Calibri" panose="020F0502020204030204"/>
              </a:rPr>
              <a:t> </a:t>
            </a:r>
            <a:r>
              <a:rPr sz="2000" spc="-15" dirty="0">
                <a:latin typeface="Calibri" panose="020F0502020204030204"/>
                <a:cs typeface="Calibri" panose="020F0502020204030204"/>
              </a:rPr>
              <a:t>αυτήν</a:t>
            </a:r>
            <a:r>
              <a:rPr sz="2000" spc="5" dirty="0">
                <a:latin typeface="Calibri" panose="020F0502020204030204"/>
                <a:cs typeface="Calibri" panose="020F0502020204030204"/>
              </a:rPr>
              <a:t> </a:t>
            </a:r>
            <a:r>
              <a:rPr sz="2000" spc="-15" dirty="0">
                <a:latin typeface="Calibri" panose="020F0502020204030204"/>
                <a:cs typeface="Calibri" panose="020F0502020204030204"/>
              </a:rPr>
              <a:t>την</a:t>
            </a:r>
            <a:r>
              <a:rPr sz="2000" dirty="0">
                <a:latin typeface="Calibri" panose="020F0502020204030204"/>
                <a:cs typeface="Calibri" panose="020F0502020204030204"/>
              </a:rPr>
              <a:t> </a:t>
            </a:r>
            <a:r>
              <a:rPr sz="2000" spc="-5" dirty="0">
                <a:latin typeface="Calibri" panose="020F0502020204030204"/>
                <a:cs typeface="Calibri" panose="020F0502020204030204"/>
              </a:rPr>
              <a:t>συμπεριφορά</a:t>
            </a:r>
            <a:endParaRPr sz="2000" dirty="0">
              <a:latin typeface="Calibri" panose="020F0502020204030204"/>
              <a:cs typeface="Calibri" panose="020F0502020204030204"/>
            </a:endParaRPr>
          </a:p>
          <a:p>
            <a:pPr marL="355600" indent="-342900">
              <a:spcBef>
                <a:spcPts val="435"/>
              </a:spcBef>
              <a:buFont typeface="Microsoft Sans Serif" panose="020B0604020202020204"/>
              <a:buChar char="•"/>
              <a:tabLst>
                <a:tab pos="354965" algn="l"/>
                <a:tab pos="355600" algn="l"/>
              </a:tabLst>
            </a:pPr>
            <a:r>
              <a:rPr sz="2000" b="1" spc="-5" dirty="0">
                <a:solidFill>
                  <a:srgbClr val="FF0000"/>
                </a:solidFill>
                <a:latin typeface="Calibri" panose="020F0502020204030204"/>
                <a:cs typeface="Calibri" panose="020F0502020204030204"/>
              </a:rPr>
              <a:t>Συμπόρευση</a:t>
            </a:r>
            <a:r>
              <a:rPr sz="2000" b="1" spc="5" dirty="0">
                <a:solidFill>
                  <a:srgbClr val="FF0000"/>
                </a:solidFill>
                <a:latin typeface="Calibri" panose="020F0502020204030204"/>
                <a:cs typeface="Calibri" panose="020F0502020204030204"/>
              </a:rPr>
              <a:t> </a:t>
            </a:r>
            <a:r>
              <a:rPr sz="2000" b="1" dirty="0">
                <a:solidFill>
                  <a:srgbClr val="FF0000"/>
                </a:solidFill>
                <a:latin typeface="Calibri" panose="020F0502020204030204"/>
                <a:cs typeface="Calibri" panose="020F0502020204030204"/>
              </a:rPr>
              <a:t>με</a:t>
            </a:r>
            <a:r>
              <a:rPr sz="2000" b="1" spc="-35" dirty="0">
                <a:solidFill>
                  <a:srgbClr val="FF0000"/>
                </a:solidFill>
                <a:latin typeface="Calibri" panose="020F0502020204030204"/>
                <a:cs typeface="Calibri" panose="020F0502020204030204"/>
              </a:rPr>
              <a:t> </a:t>
            </a:r>
            <a:r>
              <a:rPr sz="2000" b="1" spc="-10" dirty="0">
                <a:solidFill>
                  <a:srgbClr val="FF0000"/>
                </a:solidFill>
                <a:latin typeface="Calibri" panose="020F0502020204030204"/>
                <a:cs typeface="Calibri" panose="020F0502020204030204"/>
              </a:rPr>
              <a:t>την</a:t>
            </a:r>
            <a:r>
              <a:rPr sz="2000" b="1" spc="15" dirty="0">
                <a:solidFill>
                  <a:srgbClr val="FF0000"/>
                </a:solidFill>
                <a:latin typeface="Calibri" panose="020F0502020204030204"/>
                <a:cs typeface="Calibri" panose="020F0502020204030204"/>
              </a:rPr>
              <a:t> </a:t>
            </a:r>
            <a:r>
              <a:rPr sz="2000" b="1" dirty="0">
                <a:solidFill>
                  <a:srgbClr val="FF0000"/>
                </a:solidFill>
                <a:latin typeface="Calibri" panose="020F0502020204030204"/>
                <a:cs typeface="Calibri" panose="020F0502020204030204"/>
              </a:rPr>
              <a:t>Αντίσταση</a:t>
            </a:r>
            <a:r>
              <a:rPr sz="2000" b="1" dirty="0">
                <a:latin typeface="Calibri" panose="020F0502020204030204"/>
                <a:cs typeface="Calibri" panose="020F0502020204030204"/>
              </a:rPr>
              <a:t>,</a:t>
            </a:r>
            <a:r>
              <a:rPr sz="2000" b="1" spc="-30" dirty="0">
                <a:latin typeface="Calibri" panose="020F0502020204030204"/>
                <a:cs typeface="Calibri" panose="020F0502020204030204"/>
              </a:rPr>
              <a:t> </a:t>
            </a:r>
            <a:r>
              <a:rPr sz="2000" b="1" spc="-5" dirty="0">
                <a:latin typeface="Calibri" panose="020F0502020204030204"/>
                <a:cs typeface="Calibri" panose="020F0502020204030204"/>
              </a:rPr>
              <a:t>(Αποφυγή</a:t>
            </a:r>
            <a:r>
              <a:rPr sz="2000" b="1" spc="5" dirty="0">
                <a:latin typeface="Calibri" panose="020F0502020204030204"/>
                <a:cs typeface="Calibri" panose="020F0502020204030204"/>
              </a:rPr>
              <a:t> </a:t>
            </a:r>
            <a:r>
              <a:rPr sz="2000" b="1" spc="-10" dirty="0">
                <a:latin typeface="Calibri" panose="020F0502020204030204"/>
                <a:cs typeface="Calibri" panose="020F0502020204030204"/>
              </a:rPr>
              <a:t>Επιχειρηματολογίας,</a:t>
            </a:r>
            <a:r>
              <a:rPr sz="2000" b="1" spc="-20" dirty="0">
                <a:latin typeface="Calibri" panose="020F0502020204030204"/>
                <a:cs typeface="Calibri" panose="020F0502020204030204"/>
              </a:rPr>
              <a:t> </a:t>
            </a:r>
            <a:r>
              <a:rPr sz="2000" b="1" spc="-5" dirty="0">
                <a:latin typeface="Calibri" panose="020F0502020204030204"/>
                <a:cs typeface="Calibri" panose="020F0502020204030204"/>
              </a:rPr>
              <a:t>Διαφωνίας)</a:t>
            </a:r>
            <a:endParaRPr sz="2000" dirty="0">
              <a:latin typeface="Calibri" panose="020F0502020204030204"/>
              <a:cs typeface="Calibri" panose="020F0502020204030204"/>
            </a:endParaRPr>
          </a:p>
          <a:p>
            <a:pPr marL="355600"/>
            <a:r>
              <a:rPr sz="2000" spc="-5" dirty="0">
                <a:latin typeface="Calibri" panose="020F0502020204030204"/>
                <a:cs typeface="Calibri" panose="020F0502020204030204"/>
              </a:rPr>
              <a:t>Όχι</a:t>
            </a:r>
            <a:r>
              <a:rPr sz="2000" spc="-10" dirty="0">
                <a:latin typeface="Calibri" panose="020F0502020204030204"/>
                <a:cs typeface="Calibri" panose="020F0502020204030204"/>
              </a:rPr>
              <a:t> </a:t>
            </a:r>
            <a:r>
              <a:rPr sz="2000" spc="-20" dirty="0">
                <a:latin typeface="Calibri" panose="020F0502020204030204"/>
                <a:cs typeface="Calibri" panose="020F0502020204030204"/>
              </a:rPr>
              <a:t>κατ’</a:t>
            </a:r>
            <a:r>
              <a:rPr sz="2000" dirty="0">
                <a:latin typeface="Calibri" panose="020F0502020204030204"/>
                <a:cs typeface="Calibri" panose="020F0502020204030204"/>
              </a:rPr>
              <a:t> </a:t>
            </a:r>
            <a:r>
              <a:rPr sz="2000" spc="-5" dirty="0">
                <a:latin typeface="Calibri" panose="020F0502020204030204"/>
                <a:cs typeface="Calibri" panose="020F0502020204030204"/>
              </a:rPr>
              <a:t>ευθείαν</a:t>
            </a:r>
            <a:r>
              <a:rPr sz="2000" spc="35" dirty="0">
                <a:latin typeface="Calibri" panose="020F0502020204030204"/>
                <a:cs typeface="Calibri" panose="020F0502020204030204"/>
              </a:rPr>
              <a:t> </a:t>
            </a:r>
            <a:r>
              <a:rPr sz="2000" spc="-10" dirty="0">
                <a:latin typeface="Calibri" panose="020F0502020204030204"/>
                <a:cs typeface="Calibri" panose="020F0502020204030204"/>
              </a:rPr>
              <a:t>αντίθεση</a:t>
            </a:r>
            <a:r>
              <a:rPr sz="2000" spc="40" dirty="0">
                <a:latin typeface="Calibri" panose="020F0502020204030204"/>
                <a:cs typeface="Calibri" panose="020F0502020204030204"/>
              </a:rPr>
              <a:t> </a:t>
            </a:r>
            <a:r>
              <a:rPr sz="2000" dirty="0">
                <a:latin typeface="Calibri" panose="020F0502020204030204"/>
                <a:cs typeface="Calibri" panose="020F0502020204030204"/>
              </a:rPr>
              <a:t>προς </a:t>
            </a:r>
            <a:r>
              <a:rPr sz="2000" spc="-15" dirty="0">
                <a:latin typeface="Calibri" panose="020F0502020204030204"/>
                <a:cs typeface="Calibri" panose="020F0502020204030204"/>
              </a:rPr>
              <a:t>την</a:t>
            </a:r>
            <a:r>
              <a:rPr sz="2000" spc="5" dirty="0">
                <a:latin typeface="Calibri" panose="020F0502020204030204"/>
                <a:cs typeface="Calibri" panose="020F0502020204030204"/>
              </a:rPr>
              <a:t> </a:t>
            </a:r>
            <a:r>
              <a:rPr sz="2000" spc="-5" dirty="0">
                <a:latin typeface="Calibri" panose="020F0502020204030204"/>
                <a:cs typeface="Calibri" panose="020F0502020204030204"/>
              </a:rPr>
              <a:t>αντίσταση.</a:t>
            </a:r>
            <a:endParaRPr sz="2000" dirty="0">
              <a:latin typeface="Calibri" panose="020F0502020204030204"/>
              <a:cs typeface="Calibri" panose="020F0502020204030204"/>
            </a:endParaRPr>
          </a:p>
          <a:p>
            <a:pPr marL="355600"/>
            <a:r>
              <a:rPr sz="2000" spc="-10" dirty="0">
                <a:latin typeface="Calibri" panose="020F0502020204030204"/>
                <a:cs typeface="Calibri" panose="020F0502020204030204"/>
              </a:rPr>
              <a:t>Εισήγηση</a:t>
            </a:r>
            <a:r>
              <a:rPr sz="2000" spc="-35" dirty="0">
                <a:latin typeface="Calibri" panose="020F0502020204030204"/>
                <a:cs typeface="Calibri" panose="020F0502020204030204"/>
              </a:rPr>
              <a:t> </a:t>
            </a:r>
            <a:r>
              <a:rPr sz="2000" spc="-15" dirty="0">
                <a:latin typeface="Calibri" panose="020F0502020204030204"/>
                <a:cs typeface="Calibri" panose="020F0502020204030204"/>
              </a:rPr>
              <a:t>καινούργιων</a:t>
            </a:r>
            <a:r>
              <a:rPr sz="2000" spc="40" dirty="0">
                <a:latin typeface="Calibri" panose="020F0502020204030204"/>
                <a:cs typeface="Calibri" panose="020F0502020204030204"/>
              </a:rPr>
              <a:t> </a:t>
            </a:r>
            <a:r>
              <a:rPr sz="2000" spc="-10" dirty="0">
                <a:latin typeface="Calibri" panose="020F0502020204030204"/>
                <a:cs typeface="Calibri" panose="020F0502020204030204"/>
              </a:rPr>
              <a:t>απόψεων,</a:t>
            </a:r>
            <a:r>
              <a:rPr sz="2000" spc="35" dirty="0">
                <a:latin typeface="Calibri" panose="020F0502020204030204"/>
                <a:cs typeface="Calibri" panose="020F0502020204030204"/>
              </a:rPr>
              <a:t> </a:t>
            </a:r>
            <a:r>
              <a:rPr sz="2000" spc="-5" dirty="0">
                <a:latin typeface="Calibri" panose="020F0502020204030204"/>
                <a:cs typeface="Calibri" panose="020F0502020204030204"/>
              </a:rPr>
              <a:t>όχι</a:t>
            </a:r>
            <a:r>
              <a:rPr sz="2000" spc="5" dirty="0">
                <a:latin typeface="Calibri" panose="020F0502020204030204"/>
                <a:cs typeface="Calibri" panose="020F0502020204030204"/>
              </a:rPr>
              <a:t> </a:t>
            </a:r>
            <a:r>
              <a:rPr sz="2000" spc="-5" dirty="0">
                <a:latin typeface="Calibri" panose="020F0502020204030204"/>
                <a:cs typeface="Calibri" panose="020F0502020204030204"/>
              </a:rPr>
              <a:t>όμως</a:t>
            </a:r>
            <a:r>
              <a:rPr sz="2000" spc="5" dirty="0">
                <a:latin typeface="Calibri" panose="020F0502020204030204"/>
                <a:cs typeface="Calibri" panose="020F0502020204030204"/>
              </a:rPr>
              <a:t> </a:t>
            </a:r>
            <a:r>
              <a:rPr sz="2000" spc="-5" dirty="0">
                <a:latin typeface="Calibri" panose="020F0502020204030204"/>
                <a:cs typeface="Calibri" panose="020F0502020204030204"/>
              </a:rPr>
              <a:t>επιβολή</a:t>
            </a:r>
            <a:r>
              <a:rPr sz="2000" spc="25" dirty="0">
                <a:latin typeface="Calibri" panose="020F0502020204030204"/>
                <a:cs typeface="Calibri" panose="020F0502020204030204"/>
              </a:rPr>
              <a:t> </a:t>
            </a:r>
            <a:r>
              <a:rPr sz="2000" spc="-10" dirty="0">
                <a:latin typeface="Calibri" panose="020F0502020204030204"/>
                <a:cs typeface="Calibri" panose="020F0502020204030204"/>
              </a:rPr>
              <a:t>τους.</a:t>
            </a:r>
            <a:endParaRPr sz="2000" dirty="0">
              <a:latin typeface="Calibri" panose="020F0502020204030204"/>
              <a:cs typeface="Calibri" panose="020F0502020204030204"/>
            </a:endParaRPr>
          </a:p>
          <a:p>
            <a:pPr marL="355600" marR="1175385"/>
            <a:r>
              <a:rPr sz="2000" dirty="0">
                <a:latin typeface="Calibri" panose="020F0502020204030204"/>
                <a:cs typeface="Calibri" panose="020F0502020204030204"/>
              </a:rPr>
              <a:t>Ο</a:t>
            </a:r>
            <a:r>
              <a:rPr sz="2000" spc="-15" dirty="0">
                <a:latin typeface="Calibri" panose="020F0502020204030204"/>
                <a:cs typeface="Calibri" panose="020F0502020204030204"/>
              </a:rPr>
              <a:t> </a:t>
            </a:r>
            <a:r>
              <a:rPr sz="2000" spc="-5" dirty="0">
                <a:latin typeface="Calibri" panose="020F0502020204030204"/>
                <a:cs typeface="Calibri" panose="020F0502020204030204"/>
              </a:rPr>
              <a:t>θεραπευόμενος</a:t>
            </a:r>
            <a:r>
              <a:rPr sz="2000" spc="55" dirty="0">
                <a:latin typeface="Calibri" panose="020F0502020204030204"/>
                <a:cs typeface="Calibri" panose="020F0502020204030204"/>
              </a:rPr>
              <a:t> </a:t>
            </a:r>
            <a:r>
              <a:rPr sz="2000" spc="-5" dirty="0">
                <a:latin typeface="Calibri" panose="020F0502020204030204"/>
                <a:cs typeface="Calibri" panose="020F0502020204030204"/>
              </a:rPr>
              <a:t>αποτελεί</a:t>
            </a:r>
            <a:r>
              <a:rPr sz="2000" spc="50" dirty="0">
                <a:latin typeface="Calibri" panose="020F0502020204030204"/>
                <a:cs typeface="Calibri" panose="020F0502020204030204"/>
              </a:rPr>
              <a:t> </a:t>
            </a:r>
            <a:r>
              <a:rPr sz="2000" spc="-15" dirty="0">
                <a:latin typeface="Calibri" panose="020F0502020204030204"/>
                <a:cs typeface="Calibri" panose="020F0502020204030204"/>
              </a:rPr>
              <a:t>την</a:t>
            </a:r>
            <a:r>
              <a:rPr sz="2000" dirty="0">
                <a:latin typeface="Calibri" panose="020F0502020204030204"/>
                <a:cs typeface="Calibri" panose="020F0502020204030204"/>
              </a:rPr>
              <a:t> </a:t>
            </a:r>
            <a:r>
              <a:rPr sz="2000" spc="-15" dirty="0">
                <a:latin typeface="Calibri" panose="020F0502020204030204"/>
                <a:cs typeface="Calibri" panose="020F0502020204030204"/>
              </a:rPr>
              <a:t>κύρια</a:t>
            </a:r>
            <a:r>
              <a:rPr sz="2000" spc="5" dirty="0">
                <a:latin typeface="Calibri" panose="020F0502020204030204"/>
                <a:cs typeface="Calibri" panose="020F0502020204030204"/>
              </a:rPr>
              <a:t> </a:t>
            </a:r>
            <a:r>
              <a:rPr sz="2000" spc="-10" dirty="0">
                <a:latin typeface="Calibri" panose="020F0502020204030204"/>
                <a:cs typeface="Calibri" panose="020F0502020204030204"/>
              </a:rPr>
              <a:t>πηγή </a:t>
            </a:r>
            <a:r>
              <a:rPr sz="2000" spc="-5" dirty="0">
                <a:latin typeface="Calibri" panose="020F0502020204030204"/>
                <a:cs typeface="Calibri" panose="020F0502020204030204"/>
              </a:rPr>
              <a:t>άντλησης</a:t>
            </a:r>
            <a:r>
              <a:rPr sz="2000" dirty="0">
                <a:latin typeface="Calibri" panose="020F0502020204030204"/>
                <a:cs typeface="Calibri" panose="020F0502020204030204"/>
              </a:rPr>
              <a:t> </a:t>
            </a:r>
            <a:r>
              <a:rPr sz="2000" spc="-5" dirty="0">
                <a:latin typeface="Calibri" panose="020F0502020204030204"/>
                <a:cs typeface="Calibri" panose="020F0502020204030204"/>
              </a:rPr>
              <a:t>απαντήσεων</a:t>
            </a:r>
            <a:r>
              <a:rPr sz="2000" spc="30" dirty="0">
                <a:latin typeface="Calibri" panose="020F0502020204030204"/>
                <a:cs typeface="Calibri" panose="020F0502020204030204"/>
              </a:rPr>
              <a:t> </a:t>
            </a:r>
            <a:r>
              <a:rPr sz="2000" spc="-25" dirty="0">
                <a:latin typeface="Calibri" panose="020F0502020204030204"/>
                <a:cs typeface="Calibri" panose="020F0502020204030204"/>
              </a:rPr>
              <a:t>και</a:t>
            </a:r>
            <a:r>
              <a:rPr sz="2000" spc="20" dirty="0">
                <a:latin typeface="Calibri" panose="020F0502020204030204"/>
                <a:cs typeface="Calibri" panose="020F0502020204030204"/>
              </a:rPr>
              <a:t> </a:t>
            </a:r>
            <a:r>
              <a:rPr sz="2000" spc="-10" dirty="0">
                <a:latin typeface="Calibri" panose="020F0502020204030204"/>
                <a:cs typeface="Calibri" panose="020F0502020204030204"/>
              </a:rPr>
              <a:t>λύσεων. </a:t>
            </a:r>
            <a:r>
              <a:rPr sz="2000" spc="-395" dirty="0">
                <a:latin typeface="Calibri" panose="020F0502020204030204"/>
                <a:cs typeface="Calibri" panose="020F0502020204030204"/>
              </a:rPr>
              <a:t> </a:t>
            </a:r>
            <a:r>
              <a:rPr sz="2000" dirty="0">
                <a:latin typeface="Calibri" panose="020F0502020204030204"/>
                <a:cs typeface="Calibri" panose="020F0502020204030204"/>
              </a:rPr>
              <a:t>Η</a:t>
            </a:r>
            <a:r>
              <a:rPr sz="2000" spc="-15" dirty="0">
                <a:latin typeface="Calibri" panose="020F0502020204030204"/>
                <a:cs typeface="Calibri" panose="020F0502020204030204"/>
              </a:rPr>
              <a:t> </a:t>
            </a:r>
            <a:r>
              <a:rPr sz="2000" spc="-5" dirty="0">
                <a:latin typeface="Calibri" panose="020F0502020204030204"/>
                <a:cs typeface="Calibri" panose="020F0502020204030204"/>
              </a:rPr>
              <a:t>αντίσταση</a:t>
            </a:r>
            <a:r>
              <a:rPr sz="2000" spc="25" dirty="0">
                <a:latin typeface="Calibri" panose="020F0502020204030204"/>
                <a:cs typeface="Calibri" panose="020F0502020204030204"/>
              </a:rPr>
              <a:t> </a:t>
            </a:r>
            <a:r>
              <a:rPr sz="2000" spc="-10" dirty="0">
                <a:latin typeface="Calibri" panose="020F0502020204030204"/>
                <a:cs typeface="Calibri" panose="020F0502020204030204"/>
              </a:rPr>
              <a:t>είναι</a:t>
            </a:r>
            <a:r>
              <a:rPr sz="2000" spc="40" dirty="0">
                <a:latin typeface="Calibri" panose="020F0502020204030204"/>
                <a:cs typeface="Calibri" panose="020F0502020204030204"/>
              </a:rPr>
              <a:t> </a:t>
            </a:r>
            <a:r>
              <a:rPr sz="2000" spc="-10" dirty="0">
                <a:latin typeface="Calibri" panose="020F0502020204030204"/>
                <a:cs typeface="Calibri" panose="020F0502020204030204"/>
              </a:rPr>
              <a:t>απλά</a:t>
            </a:r>
            <a:r>
              <a:rPr sz="2000" spc="20" dirty="0">
                <a:latin typeface="Calibri" panose="020F0502020204030204"/>
                <a:cs typeface="Calibri" panose="020F0502020204030204"/>
              </a:rPr>
              <a:t> </a:t>
            </a:r>
            <a:r>
              <a:rPr sz="2000" spc="-5" dirty="0">
                <a:latin typeface="Calibri" panose="020F0502020204030204"/>
                <a:cs typeface="Calibri" panose="020F0502020204030204"/>
              </a:rPr>
              <a:t>ένα</a:t>
            </a:r>
            <a:r>
              <a:rPr sz="2000" spc="20" dirty="0">
                <a:latin typeface="Calibri" panose="020F0502020204030204"/>
                <a:cs typeface="Calibri" panose="020F0502020204030204"/>
              </a:rPr>
              <a:t> </a:t>
            </a:r>
            <a:r>
              <a:rPr sz="2000" spc="-5" dirty="0">
                <a:latin typeface="Calibri" panose="020F0502020204030204"/>
                <a:cs typeface="Calibri" panose="020F0502020204030204"/>
              </a:rPr>
              <a:t>σήμα</a:t>
            </a:r>
            <a:r>
              <a:rPr sz="2000" dirty="0">
                <a:latin typeface="Calibri" panose="020F0502020204030204"/>
                <a:cs typeface="Calibri" panose="020F0502020204030204"/>
              </a:rPr>
              <a:t> </a:t>
            </a:r>
            <a:r>
              <a:rPr sz="2000" spc="-5" dirty="0">
                <a:latin typeface="Calibri" panose="020F0502020204030204"/>
                <a:cs typeface="Calibri" panose="020F0502020204030204"/>
              </a:rPr>
              <a:t>για</a:t>
            </a:r>
            <a:r>
              <a:rPr sz="2000" spc="5" dirty="0">
                <a:latin typeface="Calibri" panose="020F0502020204030204"/>
                <a:cs typeface="Calibri" panose="020F0502020204030204"/>
              </a:rPr>
              <a:t> </a:t>
            </a:r>
            <a:r>
              <a:rPr sz="2000" spc="-5" dirty="0">
                <a:latin typeface="Calibri" panose="020F0502020204030204"/>
                <a:cs typeface="Calibri" panose="020F0502020204030204"/>
              </a:rPr>
              <a:t>διαφορετική</a:t>
            </a:r>
            <a:r>
              <a:rPr sz="2000" spc="10" dirty="0">
                <a:latin typeface="Calibri" panose="020F0502020204030204"/>
                <a:cs typeface="Calibri" panose="020F0502020204030204"/>
              </a:rPr>
              <a:t> </a:t>
            </a:r>
            <a:r>
              <a:rPr sz="2000" spc="-5" dirty="0">
                <a:latin typeface="Calibri" panose="020F0502020204030204"/>
                <a:cs typeface="Calibri" panose="020F0502020204030204"/>
              </a:rPr>
              <a:t>ανταπόκριση.</a:t>
            </a:r>
            <a:endParaRPr sz="2000" dirty="0">
              <a:latin typeface="Calibri" panose="020F0502020204030204"/>
              <a:cs typeface="Calibri" panose="020F0502020204030204"/>
            </a:endParaRPr>
          </a:p>
          <a:p>
            <a:pPr marL="355600" indent="-342900">
              <a:spcBef>
                <a:spcPts val="435"/>
              </a:spcBef>
              <a:buFont typeface="Microsoft Sans Serif" panose="020B0604020202020204"/>
              <a:buChar char="•"/>
              <a:tabLst>
                <a:tab pos="354965" algn="l"/>
                <a:tab pos="355600" algn="l"/>
              </a:tabLst>
            </a:pPr>
            <a:r>
              <a:rPr sz="2000" b="1" spc="-5" dirty="0">
                <a:solidFill>
                  <a:srgbClr val="FF0000"/>
                </a:solidFill>
                <a:latin typeface="Calibri" panose="020F0502020204030204"/>
                <a:cs typeface="Calibri" panose="020F0502020204030204"/>
              </a:rPr>
              <a:t>Στήριξη</a:t>
            </a:r>
            <a:r>
              <a:rPr sz="2000" b="1" spc="-25" dirty="0">
                <a:solidFill>
                  <a:srgbClr val="FF0000"/>
                </a:solidFill>
                <a:latin typeface="Calibri" panose="020F0502020204030204"/>
                <a:cs typeface="Calibri" panose="020F0502020204030204"/>
              </a:rPr>
              <a:t> </a:t>
            </a:r>
            <a:r>
              <a:rPr sz="2000" b="1" spc="-10" dirty="0">
                <a:solidFill>
                  <a:srgbClr val="FF0000"/>
                </a:solidFill>
                <a:latin typeface="Calibri" panose="020F0502020204030204"/>
                <a:cs typeface="Calibri" panose="020F0502020204030204"/>
              </a:rPr>
              <a:t>Αυτοαποτελεσματικότητας</a:t>
            </a:r>
            <a:r>
              <a:rPr sz="2000" b="1" spc="-25" dirty="0">
                <a:solidFill>
                  <a:srgbClr val="FF0000"/>
                </a:solidFill>
                <a:latin typeface="Calibri" panose="020F0502020204030204"/>
                <a:cs typeface="Calibri" panose="020F0502020204030204"/>
              </a:rPr>
              <a:t> </a:t>
            </a:r>
            <a:r>
              <a:rPr sz="2000" dirty="0">
                <a:latin typeface="Calibri" panose="020F0502020204030204"/>
                <a:cs typeface="Calibri" panose="020F0502020204030204"/>
              </a:rPr>
              <a:t>Ο</a:t>
            </a:r>
            <a:r>
              <a:rPr sz="2000" spc="10" dirty="0">
                <a:latin typeface="Calibri" panose="020F0502020204030204"/>
                <a:cs typeface="Calibri" panose="020F0502020204030204"/>
              </a:rPr>
              <a:t> </a:t>
            </a:r>
            <a:r>
              <a:rPr sz="2000" spc="-10" dirty="0">
                <a:latin typeface="Calibri" panose="020F0502020204030204"/>
                <a:cs typeface="Calibri" panose="020F0502020204030204"/>
              </a:rPr>
              <a:t>ρόλος</a:t>
            </a:r>
            <a:r>
              <a:rPr sz="2000" dirty="0">
                <a:latin typeface="Calibri" panose="020F0502020204030204"/>
                <a:cs typeface="Calibri" panose="020F0502020204030204"/>
              </a:rPr>
              <a:t> </a:t>
            </a:r>
            <a:r>
              <a:rPr sz="2000" spc="-10" dirty="0">
                <a:latin typeface="Calibri" panose="020F0502020204030204"/>
                <a:cs typeface="Calibri" panose="020F0502020204030204"/>
              </a:rPr>
              <a:t>του</a:t>
            </a:r>
            <a:r>
              <a:rPr sz="2000" spc="10" dirty="0">
                <a:latin typeface="Calibri" panose="020F0502020204030204"/>
                <a:cs typeface="Calibri" panose="020F0502020204030204"/>
              </a:rPr>
              <a:t> </a:t>
            </a:r>
            <a:r>
              <a:rPr sz="2000" spc="-5" dirty="0">
                <a:latin typeface="Calibri" panose="020F0502020204030204"/>
                <a:cs typeface="Calibri" panose="020F0502020204030204"/>
              </a:rPr>
              <a:t>θεραπευτή</a:t>
            </a:r>
            <a:r>
              <a:rPr sz="2000" spc="40" dirty="0">
                <a:latin typeface="Calibri" panose="020F0502020204030204"/>
                <a:cs typeface="Calibri" panose="020F0502020204030204"/>
              </a:rPr>
              <a:t> </a:t>
            </a:r>
            <a:r>
              <a:rPr sz="2000" spc="-10" dirty="0">
                <a:latin typeface="Calibri" panose="020F0502020204030204"/>
                <a:cs typeface="Calibri" panose="020F0502020204030204"/>
              </a:rPr>
              <a:t>είναι</a:t>
            </a:r>
            <a:r>
              <a:rPr sz="2000" spc="50" dirty="0">
                <a:latin typeface="Calibri" panose="020F0502020204030204"/>
                <a:cs typeface="Calibri" panose="020F0502020204030204"/>
              </a:rPr>
              <a:t> </a:t>
            </a:r>
            <a:r>
              <a:rPr sz="2000" dirty="0">
                <a:latin typeface="Calibri" panose="020F0502020204030204"/>
                <a:cs typeface="Calibri" panose="020F0502020204030204"/>
              </a:rPr>
              <a:t>να</a:t>
            </a:r>
            <a:r>
              <a:rPr sz="2000" spc="5" dirty="0">
                <a:latin typeface="Calibri" panose="020F0502020204030204"/>
                <a:cs typeface="Calibri" panose="020F0502020204030204"/>
              </a:rPr>
              <a:t> </a:t>
            </a:r>
            <a:r>
              <a:rPr sz="2000" spc="-5" dirty="0">
                <a:latin typeface="Calibri" panose="020F0502020204030204"/>
                <a:cs typeface="Calibri" panose="020F0502020204030204"/>
              </a:rPr>
              <a:t>προσφέρει</a:t>
            </a:r>
            <a:endParaRPr sz="2000" dirty="0">
              <a:latin typeface="Calibri" panose="020F0502020204030204"/>
              <a:cs typeface="Calibri" panose="020F0502020204030204"/>
            </a:endParaRPr>
          </a:p>
          <a:p>
            <a:pPr marL="355600" marR="286385"/>
            <a:r>
              <a:rPr sz="2000" spc="-10" dirty="0">
                <a:latin typeface="Calibri" panose="020F0502020204030204"/>
                <a:cs typeface="Calibri" panose="020F0502020204030204"/>
              </a:rPr>
              <a:t>εναλλακτικές</a:t>
            </a:r>
            <a:r>
              <a:rPr sz="2000" spc="45" dirty="0">
                <a:latin typeface="Calibri" panose="020F0502020204030204"/>
                <a:cs typeface="Calibri" panose="020F0502020204030204"/>
              </a:rPr>
              <a:t> </a:t>
            </a:r>
            <a:r>
              <a:rPr sz="2000" spc="-5" dirty="0">
                <a:latin typeface="Calibri" panose="020F0502020204030204"/>
                <a:cs typeface="Calibri" panose="020F0502020204030204"/>
              </a:rPr>
              <a:t>επιλογές,</a:t>
            </a:r>
            <a:r>
              <a:rPr sz="2000" spc="30" dirty="0">
                <a:latin typeface="Calibri" panose="020F0502020204030204"/>
                <a:cs typeface="Calibri" panose="020F0502020204030204"/>
              </a:rPr>
              <a:t> </a:t>
            </a:r>
            <a:r>
              <a:rPr sz="2000" dirty="0">
                <a:latin typeface="Calibri" panose="020F0502020204030204"/>
                <a:cs typeface="Calibri" panose="020F0502020204030204"/>
              </a:rPr>
              <a:t>να</a:t>
            </a:r>
            <a:r>
              <a:rPr sz="2000" spc="20" dirty="0">
                <a:latin typeface="Calibri" panose="020F0502020204030204"/>
                <a:cs typeface="Calibri" panose="020F0502020204030204"/>
              </a:rPr>
              <a:t> </a:t>
            </a:r>
            <a:r>
              <a:rPr sz="2000" spc="-5" dirty="0">
                <a:latin typeface="Calibri" panose="020F0502020204030204"/>
                <a:cs typeface="Calibri" panose="020F0502020204030204"/>
              </a:rPr>
              <a:t>υποστηρίζει</a:t>
            </a:r>
            <a:r>
              <a:rPr sz="2000" spc="15" dirty="0">
                <a:latin typeface="Calibri" panose="020F0502020204030204"/>
                <a:cs typeface="Calibri" panose="020F0502020204030204"/>
              </a:rPr>
              <a:t> </a:t>
            </a:r>
            <a:r>
              <a:rPr sz="2000" spc="-25" dirty="0">
                <a:latin typeface="Calibri" panose="020F0502020204030204"/>
                <a:cs typeface="Calibri" panose="020F0502020204030204"/>
              </a:rPr>
              <a:t>και</a:t>
            </a:r>
            <a:r>
              <a:rPr sz="2000" spc="25" dirty="0">
                <a:latin typeface="Calibri" panose="020F0502020204030204"/>
                <a:cs typeface="Calibri" panose="020F0502020204030204"/>
              </a:rPr>
              <a:t> </a:t>
            </a:r>
            <a:r>
              <a:rPr sz="2000" dirty="0">
                <a:latin typeface="Calibri" panose="020F0502020204030204"/>
                <a:cs typeface="Calibri" panose="020F0502020204030204"/>
              </a:rPr>
              <a:t>να</a:t>
            </a:r>
            <a:r>
              <a:rPr sz="2000" spc="10" dirty="0">
                <a:latin typeface="Calibri" panose="020F0502020204030204"/>
                <a:cs typeface="Calibri" panose="020F0502020204030204"/>
              </a:rPr>
              <a:t> </a:t>
            </a:r>
            <a:r>
              <a:rPr sz="2000" spc="-5" dirty="0">
                <a:latin typeface="Calibri" panose="020F0502020204030204"/>
                <a:cs typeface="Calibri" panose="020F0502020204030204"/>
              </a:rPr>
              <a:t>ενθαρρύνει</a:t>
            </a:r>
            <a:r>
              <a:rPr sz="2000" spc="50" dirty="0">
                <a:latin typeface="Calibri" panose="020F0502020204030204"/>
                <a:cs typeface="Calibri" panose="020F0502020204030204"/>
              </a:rPr>
              <a:t> </a:t>
            </a:r>
            <a:r>
              <a:rPr sz="2000" spc="-15" dirty="0">
                <a:latin typeface="Calibri" panose="020F0502020204030204"/>
                <a:cs typeface="Calibri" panose="020F0502020204030204"/>
              </a:rPr>
              <a:t>την</a:t>
            </a:r>
            <a:r>
              <a:rPr sz="2000" spc="5" dirty="0">
                <a:latin typeface="Calibri" panose="020F0502020204030204"/>
                <a:cs typeface="Calibri" panose="020F0502020204030204"/>
              </a:rPr>
              <a:t> </a:t>
            </a:r>
            <a:r>
              <a:rPr sz="2000" dirty="0">
                <a:latin typeface="Calibri" panose="020F0502020204030204"/>
                <a:cs typeface="Calibri" panose="020F0502020204030204"/>
              </a:rPr>
              <a:t>πίστη</a:t>
            </a:r>
            <a:r>
              <a:rPr sz="2000" spc="20" dirty="0">
                <a:latin typeface="Calibri" panose="020F0502020204030204"/>
                <a:cs typeface="Calibri" panose="020F0502020204030204"/>
              </a:rPr>
              <a:t> </a:t>
            </a:r>
            <a:r>
              <a:rPr sz="2000" spc="-10" dirty="0">
                <a:latin typeface="Calibri" panose="020F0502020204030204"/>
                <a:cs typeface="Calibri" panose="020F0502020204030204"/>
              </a:rPr>
              <a:t>του</a:t>
            </a:r>
            <a:r>
              <a:rPr sz="2000" spc="25" dirty="0">
                <a:latin typeface="Calibri" panose="020F0502020204030204"/>
                <a:cs typeface="Calibri" panose="020F0502020204030204"/>
              </a:rPr>
              <a:t> </a:t>
            </a:r>
            <a:r>
              <a:rPr sz="2000" spc="-5" dirty="0">
                <a:latin typeface="Calibri" panose="020F0502020204030204"/>
                <a:cs typeface="Calibri" panose="020F0502020204030204"/>
              </a:rPr>
              <a:t>θεραπευόμενου </a:t>
            </a:r>
            <a:r>
              <a:rPr sz="2000" spc="-390" dirty="0">
                <a:latin typeface="Calibri" panose="020F0502020204030204"/>
                <a:cs typeface="Calibri" panose="020F0502020204030204"/>
              </a:rPr>
              <a:t> </a:t>
            </a:r>
            <a:r>
              <a:rPr sz="2000" dirty="0">
                <a:latin typeface="Calibri" panose="020F0502020204030204"/>
                <a:cs typeface="Calibri" panose="020F0502020204030204"/>
              </a:rPr>
              <a:t>στον</a:t>
            </a:r>
            <a:r>
              <a:rPr sz="2000" spc="-5" dirty="0">
                <a:latin typeface="Calibri" panose="020F0502020204030204"/>
                <a:cs typeface="Calibri" panose="020F0502020204030204"/>
              </a:rPr>
              <a:t> </a:t>
            </a:r>
            <a:r>
              <a:rPr sz="2000" spc="-10" dirty="0">
                <a:latin typeface="Calibri" panose="020F0502020204030204"/>
                <a:cs typeface="Calibri" panose="020F0502020204030204"/>
              </a:rPr>
              <a:t>εαυτό</a:t>
            </a:r>
            <a:r>
              <a:rPr sz="2000" spc="20" dirty="0">
                <a:latin typeface="Calibri" panose="020F0502020204030204"/>
                <a:cs typeface="Calibri" panose="020F0502020204030204"/>
              </a:rPr>
              <a:t> </a:t>
            </a:r>
            <a:r>
              <a:rPr sz="2000" spc="-10" dirty="0">
                <a:latin typeface="Calibri" panose="020F0502020204030204"/>
                <a:cs typeface="Calibri" panose="020F0502020204030204"/>
              </a:rPr>
              <a:t>του.</a:t>
            </a:r>
            <a:r>
              <a:rPr sz="2000" spc="-5" dirty="0">
                <a:latin typeface="Calibri" panose="020F0502020204030204"/>
                <a:cs typeface="Calibri" panose="020F0502020204030204"/>
              </a:rPr>
              <a:t> </a:t>
            </a:r>
            <a:r>
              <a:rPr sz="2000" spc="-80" dirty="0">
                <a:solidFill>
                  <a:srgbClr val="FF0000"/>
                </a:solidFill>
                <a:latin typeface="Calibri" panose="020F0502020204030204"/>
                <a:cs typeface="Calibri" panose="020F0502020204030204"/>
              </a:rPr>
              <a:t>Το</a:t>
            </a:r>
            <a:r>
              <a:rPr sz="2000" spc="5" dirty="0">
                <a:solidFill>
                  <a:srgbClr val="FF0000"/>
                </a:solidFill>
                <a:latin typeface="Calibri" panose="020F0502020204030204"/>
                <a:cs typeface="Calibri" panose="020F0502020204030204"/>
              </a:rPr>
              <a:t> </a:t>
            </a:r>
            <a:r>
              <a:rPr sz="2000" spc="-15" dirty="0">
                <a:solidFill>
                  <a:srgbClr val="FF0000"/>
                </a:solidFill>
                <a:latin typeface="Calibri" panose="020F0502020204030204"/>
                <a:cs typeface="Calibri" panose="020F0502020204030204"/>
              </a:rPr>
              <a:t>μήνυμα</a:t>
            </a:r>
            <a:r>
              <a:rPr sz="2000" spc="10" dirty="0">
                <a:solidFill>
                  <a:srgbClr val="FF0000"/>
                </a:solidFill>
                <a:latin typeface="Calibri" panose="020F0502020204030204"/>
                <a:cs typeface="Calibri" panose="020F0502020204030204"/>
              </a:rPr>
              <a:t> </a:t>
            </a:r>
            <a:r>
              <a:rPr sz="2000" dirty="0">
                <a:solidFill>
                  <a:srgbClr val="FF0000"/>
                </a:solidFill>
                <a:latin typeface="Calibri" panose="020F0502020204030204"/>
                <a:cs typeface="Calibri" panose="020F0502020204030204"/>
              </a:rPr>
              <a:t>που</a:t>
            </a:r>
            <a:r>
              <a:rPr sz="2000" spc="5" dirty="0">
                <a:solidFill>
                  <a:srgbClr val="FF0000"/>
                </a:solidFill>
                <a:latin typeface="Calibri" panose="020F0502020204030204"/>
                <a:cs typeface="Calibri" panose="020F0502020204030204"/>
              </a:rPr>
              <a:t> </a:t>
            </a:r>
            <a:r>
              <a:rPr sz="2000" spc="-10" dirty="0">
                <a:solidFill>
                  <a:srgbClr val="FF0000"/>
                </a:solidFill>
                <a:latin typeface="Calibri" panose="020F0502020204030204"/>
                <a:cs typeface="Calibri" panose="020F0502020204030204"/>
              </a:rPr>
              <a:t>μεταδίδει</a:t>
            </a:r>
            <a:r>
              <a:rPr sz="2000" spc="40" dirty="0">
                <a:solidFill>
                  <a:srgbClr val="FF0000"/>
                </a:solidFill>
                <a:latin typeface="Calibri" panose="020F0502020204030204"/>
                <a:cs typeface="Calibri" panose="020F0502020204030204"/>
              </a:rPr>
              <a:t> </a:t>
            </a:r>
            <a:r>
              <a:rPr sz="2000" dirty="0">
                <a:solidFill>
                  <a:srgbClr val="FF0000"/>
                </a:solidFill>
                <a:latin typeface="Calibri" panose="020F0502020204030204"/>
                <a:cs typeface="Calibri" panose="020F0502020204030204"/>
              </a:rPr>
              <a:t>δεν </a:t>
            </a:r>
            <a:r>
              <a:rPr sz="2000" spc="-10" dirty="0">
                <a:solidFill>
                  <a:srgbClr val="FF0000"/>
                </a:solidFill>
                <a:latin typeface="Calibri" panose="020F0502020204030204"/>
                <a:cs typeface="Calibri" panose="020F0502020204030204"/>
              </a:rPr>
              <a:t>είναι</a:t>
            </a:r>
            <a:r>
              <a:rPr sz="2000" spc="30" dirty="0">
                <a:solidFill>
                  <a:srgbClr val="FF0000"/>
                </a:solidFill>
                <a:latin typeface="Calibri" panose="020F0502020204030204"/>
                <a:cs typeface="Calibri" panose="020F0502020204030204"/>
              </a:rPr>
              <a:t> </a:t>
            </a:r>
            <a:r>
              <a:rPr sz="2000" spc="-20" dirty="0">
                <a:solidFill>
                  <a:srgbClr val="FF0000"/>
                </a:solidFill>
                <a:latin typeface="Calibri" panose="020F0502020204030204"/>
                <a:cs typeface="Calibri" panose="020F0502020204030204"/>
              </a:rPr>
              <a:t>το,</a:t>
            </a:r>
            <a:r>
              <a:rPr sz="2000" spc="10" dirty="0">
                <a:solidFill>
                  <a:srgbClr val="FF0000"/>
                </a:solidFill>
                <a:latin typeface="Calibri" panose="020F0502020204030204"/>
                <a:cs typeface="Calibri" panose="020F0502020204030204"/>
              </a:rPr>
              <a:t> </a:t>
            </a:r>
            <a:r>
              <a:rPr sz="2000" spc="-5" dirty="0">
                <a:solidFill>
                  <a:srgbClr val="FF0000"/>
                </a:solidFill>
                <a:latin typeface="Calibri" panose="020F0502020204030204"/>
                <a:cs typeface="Calibri" panose="020F0502020204030204"/>
              </a:rPr>
              <a:t>«θα</a:t>
            </a:r>
            <a:r>
              <a:rPr sz="2000" spc="25" dirty="0">
                <a:solidFill>
                  <a:srgbClr val="FF0000"/>
                </a:solidFill>
                <a:latin typeface="Calibri" panose="020F0502020204030204"/>
                <a:cs typeface="Calibri" panose="020F0502020204030204"/>
              </a:rPr>
              <a:t> </a:t>
            </a:r>
            <a:r>
              <a:rPr sz="2000" dirty="0">
                <a:solidFill>
                  <a:srgbClr val="FF0000"/>
                </a:solidFill>
                <a:latin typeface="Calibri" panose="020F0502020204030204"/>
                <a:cs typeface="Calibri" panose="020F0502020204030204"/>
              </a:rPr>
              <a:t>σε</a:t>
            </a:r>
            <a:r>
              <a:rPr sz="2000" spc="5" dirty="0">
                <a:solidFill>
                  <a:srgbClr val="FF0000"/>
                </a:solidFill>
                <a:latin typeface="Calibri" panose="020F0502020204030204"/>
                <a:cs typeface="Calibri" panose="020F0502020204030204"/>
              </a:rPr>
              <a:t> </a:t>
            </a:r>
            <a:r>
              <a:rPr sz="2000" spc="-10" dirty="0">
                <a:solidFill>
                  <a:srgbClr val="FF0000"/>
                </a:solidFill>
                <a:latin typeface="Calibri" panose="020F0502020204030204"/>
                <a:cs typeface="Calibri" panose="020F0502020204030204"/>
              </a:rPr>
              <a:t>αλλάξω»,</a:t>
            </a:r>
            <a:r>
              <a:rPr sz="2000" spc="35" dirty="0">
                <a:solidFill>
                  <a:srgbClr val="FF0000"/>
                </a:solidFill>
                <a:latin typeface="Calibri" panose="020F0502020204030204"/>
                <a:cs typeface="Calibri" panose="020F0502020204030204"/>
              </a:rPr>
              <a:t> </a:t>
            </a:r>
            <a:r>
              <a:rPr sz="2000" spc="-10" dirty="0">
                <a:solidFill>
                  <a:srgbClr val="FF0000"/>
                </a:solidFill>
                <a:latin typeface="Calibri" panose="020F0502020204030204"/>
                <a:cs typeface="Calibri" panose="020F0502020204030204"/>
              </a:rPr>
              <a:t>είναι</a:t>
            </a:r>
            <a:r>
              <a:rPr sz="2000" spc="40" dirty="0">
                <a:solidFill>
                  <a:srgbClr val="FF0000"/>
                </a:solidFill>
                <a:latin typeface="Calibri" panose="020F0502020204030204"/>
                <a:cs typeface="Calibri" panose="020F0502020204030204"/>
              </a:rPr>
              <a:t> </a:t>
            </a:r>
            <a:r>
              <a:rPr sz="2000" spc="-20" dirty="0">
                <a:solidFill>
                  <a:srgbClr val="FF0000"/>
                </a:solidFill>
                <a:latin typeface="Calibri" panose="020F0502020204030204"/>
                <a:cs typeface="Calibri" panose="020F0502020204030204"/>
              </a:rPr>
              <a:t>το,</a:t>
            </a:r>
            <a:r>
              <a:rPr sz="2000" spc="45" dirty="0">
                <a:solidFill>
                  <a:srgbClr val="FF0000"/>
                </a:solidFill>
                <a:latin typeface="Calibri" panose="020F0502020204030204"/>
                <a:cs typeface="Calibri" panose="020F0502020204030204"/>
              </a:rPr>
              <a:t> </a:t>
            </a:r>
            <a:r>
              <a:rPr sz="2000" i="1" spc="-10" dirty="0">
                <a:solidFill>
                  <a:srgbClr val="FF0000"/>
                </a:solidFill>
                <a:latin typeface="Calibri" panose="020F0502020204030204"/>
                <a:cs typeface="Calibri" panose="020F0502020204030204"/>
              </a:rPr>
              <a:t>«εάν</a:t>
            </a:r>
            <a:endParaRPr sz="2000" dirty="0">
              <a:solidFill>
                <a:srgbClr val="FF0000"/>
              </a:solidFill>
              <a:latin typeface="Calibri" panose="020F0502020204030204"/>
              <a:cs typeface="Calibri" panose="020F0502020204030204"/>
            </a:endParaRPr>
          </a:p>
        </p:txBody>
      </p:sp>
      <p:sp>
        <p:nvSpPr>
          <p:cNvPr id="5" name="object 5"/>
          <p:cNvSpPr txBox="1"/>
          <p:nvPr/>
        </p:nvSpPr>
        <p:spPr>
          <a:xfrm>
            <a:off x="1945640" y="6241491"/>
            <a:ext cx="6853976" cy="299720"/>
          </a:xfrm>
          <a:prstGeom prst="rect">
            <a:avLst/>
          </a:prstGeom>
        </p:spPr>
        <p:txBody>
          <a:bodyPr vert="horz" wrap="square" lIns="0" tIns="12700" rIns="0" bIns="0" rtlCol="0">
            <a:spAutoFit/>
          </a:bodyPr>
          <a:lstStyle/>
          <a:p>
            <a:pPr marL="12700">
              <a:spcBef>
                <a:spcPts val="100"/>
              </a:spcBef>
            </a:pPr>
            <a:r>
              <a:rPr i="1" spc="-5" dirty="0">
                <a:solidFill>
                  <a:srgbClr val="FF0000"/>
                </a:solidFill>
                <a:latin typeface="Calibri" panose="020F0502020204030204"/>
                <a:cs typeface="Calibri" panose="020F0502020204030204"/>
              </a:rPr>
              <a:t>θέλεις</a:t>
            </a:r>
            <a:r>
              <a:rPr i="1" spc="5" dirty="0">
                <a:solidFill>
                  <a:srgbClr val="FF0000"/>
                </a:solidFill>
                <a:latin typeface="Calibri" panose="020F0502020204030204"/>
                <a:cs typeface="Calibri" panose="020F0502020204030204"/>
              </a:rPr>
              <a:t> </a:t>
            </a:r>
            <a:r>
              <a:rPr i="1" dirty="0">
                <a:solidFill>
                  <a:srgbClr val="FF0000"/>
                </a:solidFill>
                <a:latin typeface="Calibri" panose="020F0502020204030204"/>
                <a:cs typeface="Calibri" panose="020F0502020204030204"/>
              </a:rPr>
              <a:t>να </a:t>
            </a:r>
            <a:r>
              <a:rPr i="1" spc="-5" dirty="0">
                <a:solidFill>
                  <a:srgbClr val="FF0000"/>
                </a:solidFill>
                <a:latin typeface="Calibri" panose="020F0502020204030204"/>
                <a:cs typeface="Calibri" panose="020F0502020204030204"/>
              </a:rPr>
              <a:t>αλλάξεις,</a:t>
            </a:r>
            <a:r>
              <a:rPr i="1" spc="15" dirty="0">
                <a:solidFill>
                  <a:srgbClr val="FF0000"/>
                </a:solidFill>
                <a:latin typeface="Calibri" panose="020F0502020204030204"/>
                <a:cs typeface="Calibri" panose="020F0502020204030204"/>
              </a:rPr>
              <a:t> </a:t>
            </a:r>
            <a:r>
              <a:rPr i="1" dirty="0">
                <a:solidFill>
                  <a:srgbClr val="FF0000"/>
                </a:solidFill>
                <a:latin typeface="Calibri" panose="020F0502020204030204"/>
                <a:cs typeface="Calibri" panose="020F0502020204030204"/>
              </a:rPr>
              <a:t>βοήθησε</a:t>
            </a:r>
            <a:r>
              <a:rPr i="1" spc="-5" dirty="0">
                <a:solidFill>
                  <a:srgbClr val="FF0000"/>
                </a:solidFill>
                <a:latin typeface="Calibri" panose="020F0502020204030204"/>
                <a:cs typeface="Calibri" panose="020F0502020204030204"/>
              </a:rPr>
              <a:t> με</a:t>
            </a:r>
            <a:r>
              <a:rPr i="1" spc="-10" dirty="0">
                <a:solidFill>
                  <a:srgbClr val="FF0000"/>
                </a:solidFill>
                <a:latin typeface="Calibri" panose="020F0502020204030204"/>
                <a:cs typeface="Calibri" panose="020F0502020204030204"/>
              </a:rPr>
              <a:t> </a:t>
            </a:r>
            <a:r>
              <a:rPr i="1" dirty="0">
                <a:solidFill>
                  <a:srgbClr val="FF0000"/>
                </a:solidFill>
                <a:latin typeface="Calibri" panose="020F0502020204030204"/>
                <a:cs typeface="Calibri" panose="020F0502020204030204"/>
              </a:rPr>
              <a:t>να</a:t>
            </a:r>
            <a:r>
              <a:rPr i="1" spc="5" dirty="0">
                <a:solidFill>
                  <a:srgbClr val="FF0000"/>
                </a:solidFill>
                <a:latin typeface="Calibri" panose="020F0502020204030204"/>
                <a:cs typeface="Calibri" panose="020F0502020204030204"/>
              </a:rPr>
              <a:t> </a:t>
            </a:r>
            <a:r>
              <a:rPr i="1" dirty="0">
                <a:solidFill>
                  <a:srgbClr val="FF0000"/>
                </a:solidFill>
                <a:latin typeface="Calibri" panose="020F0502020204030204"/>
                <a:cs typeface="Calibri" panose="020F0502020204030204"/>
              </a:rPr>
              <a:t>σε</a:t>
            </a:r>
            <a:r>
              <a:rPr i="1" spc="-5" dirty="0">
                <a:solidFill>
                  <a:srgbClr val="FF0000"/>
                </a:solidFill>
                <a:latin typeface="Calibri" panose="020F0502020204030204"/>
                <a:cs typeface="Calibri" panose="020F0502020204030204"/>
              </a:rPr>
              <a:t> </a:t>
            </a:r>
            <a:r>
              <a:rPr i="1" dirty="0">
                <a:solidFill>
                  <a:srgbClr val="FF0000"/>
                </a:solidFill>
                <a:latin typeface="Calibri" panose="020F0502020204030204"/>
                <a:cs typeface="Calibri" panose="020F0502020204030204"/>
              </a:rPr>
              <a:t>βοηθήσω να</a:t>
            </a:r>
            <a:r>
              <a:rPr i="1" spc="-10" dirty="0">
                <a:solidFill>
                  <a:srgbClr val="FF0000"/>
                </a:solidFill>
                <a:latin typeface="Calibri" panose="020F0502020204030204"/>
                <a:cs typeface="Calibri" panose="020F0502020204030204"/>
              </a:rPr>
              <a:t> </a:t>
            </a:r>
            <a:r>
              <a:rPr i="1" spc="-5" dirty="0">
                <a:solidFill>
                  <a:srgbClr val="FF0000"/>
                </a:solidFill>
                <a:latin typeface="Calibri" panose="020F0502020204030204"/>
                <a:cs typeface="Calibri" panose="020F0502020204030204"/>
              </a:rPr>
              <a:t>αλλάξεις».</a:t>
            </a:r>
            <a:endParaRPr dirty="0">
              <a:solidFill>
                <a:srgbClr val="FF0000"/>
              </a:solidFill>
              <a:latin typeface="Calibri" panose="020F0502020204030204"/>
              <a:cs typeface="Calibri" panose="020F050202020403020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2898" y="-113169"/>
            <a:ext cx="7366000" cy="659155"/>
          </a:xfrm>
          <a:prstGeom prst="rect">
            <a:avLst/>
          </a:prstGeom>
        </p:spPr>
        <p:txBody>
          <a:bodyPr vert="horz" wrap="square" lIns="0" tIns="12700" rIns="0" bIns="0" rtlCol="0" anchor="ctr">
            <a:spAutoFit/>
          </a:bodyPr>
          <a:lstStyle/>
          <a:p>
            <a:pPr marL="12700">
              <a:lnSpc>
                <a:spcPct val="100000"/>
              </a:lnSpc>
              <a:spcBef>
                <a:spcPts val="100"/>
              </a:spcBef>
            </a:pPr>
            <a:r>
              <a:rPr spc="-40" dirty="0" smtClean="0"/>
              <a:t>ΑΠΟΤΕΛΕΣΜΑΤΙΚΟΤΗΤΑ</a:t>
            </a:r>
            <a:r>
              <a:rPr lang="el-GR" spc="-40" dirty="0" smtClean="0"/>
              <a:t> ΚΣ</a:t>
            </a:r>
            <a:endParaRPr dirty="0"/>
          </a:p>
        </p:txBody>
      </p:sp>
      <p:sp>
        <p:nvSpPr>
          <p:cNvPr id="3" name="object 3"/>
          <p:cNvSpPr txBox="1"/>
          <p:nvPr/>
        </p:nvSpPr>
        <p:spPr>
          <a:xfrm>
            <a:off x="653143" y="755651"/>
            <a:ext cx="10770919" cy="5706110"/>
          </a:xfrm>
          <a:prstGeom prst="rect">
            <a:avLst/>
          </a:prstGeom>
        </p:spPr>
        <p:txBody>
          <a:bodyPr vert="horz" wrap="square" lIns="0" tIns="13335" rIns="0" bIns="0" rtlCol="0">
            <a:spAutoFit/>
          </a:bodyPr>
          <a:lstStyle/>
          <a:p>
            <a:pPr marR="172085" algn="ctr">
              <a:spcBef>
                <a:spcPts val="105"/>
              </a:spcBef>
            </a:pPr>
            <a:r>
              <a:rPr sz="2000" b="1" dirty="0">
                <a:latin typeface="Calibri" panose="020F0502020204030204"/>
                <a:cs typeface="Calibri" panose="020F0502020204030204"/>
              </a:rPr>
              <a:t>1200</a:t>
            </a:r>
            <a:r>
              <a:rPr sz="2000" b="1" spc="-40" dirty="0">
                <a:latin typeface="Calibri" panose="020F0502020204030204"/>
                <a:cs typeface="Calibri" panose="020F0502020204030204"/>
              </a:rPr>
              <a:t> </a:t>
            </a:r>
            <a:r>
              <a:rPr sz="2000" b="1" dirty="0">
                <a:latin typeface="Calibri" panose="020F0502020204030204"/>
                <a:cs typeface="Calibri" panose="020F0502020204030204"/>
              </a:rPr>
              <a:t>έρευνες,</a:t>
            </a:r>
            <a:r>
              <a:rPr sz="2000" b="1" spc="-45" dirty="0">
                <a:latin typeface="Calibri" panose="020F0502020204030204"/>
                <a:cs typeface="Calibri" panose="020F0502020204030204"/>
              </a:rPr>
              <a:t> </a:t>
            </a:r>
            <a:r>
              <a:rPr sz="2000" b="1" dirty="0">
                <a:latin typeface="Calibri" panose="020F0502020204030204"/>
                <a:cs typeface="Calibri" panose="020F0502020204030204"/>
              </a:rPr>
              <a:t>εκ</a:t>
            </a:r>
            <a:r>
              <a:rPr sz="2000" b="1" spc="-10" dirty="0">
                <a:latin typeface="Calibri" panose="020F0502020204030204"/>
                <a:cs typeface="Calibri" panose="020F0502020204030204"/>
              </a:rPr>
              <a:t> </a:t>
            </a:r>
            <a:r>
              <a:rPr sz="2000" b="1" spc="-5" dirty="0">
                <a:latin typeface="Calibri" panose="020F0502020204030204"/>
                <a:cs typeface="Calibri" panose="020F0502020204030204"/>
              </a:rPr>
              <a:t>των</a:t>
            </a:r>
            <a:r>
              <a:rPr sz="2000" b="1" spc="-15" dirty="0">
                <a:latin typeface="Calibri" panose="020F0502020204030204"/>
                <a:cs typeface="Calibri" panose="020F0502020204030204"/>
              </a:rPr>
              <a:t> </a:t>
            </a:r>
            <a:r>
              <a:rPr sz="2000" b="1" dirty="0">
                <a:latin typeface="Calibri" panose="020F0502020204030204"/>
                <a:cs typeface="Calibri" panose="020F0502020204030204"/>
              </a:rPr>
              <a:t>οποίων</a:t>
            </a:r>
            <a:r>
              <a:rPr sz="2000" b="1" spc="-15" dirty="0">
                <a:latin typeface="Calibri" panose="020F0502020204030204"/>
                <a:cs typeface="Calibri" panose="020F0502020204030204"/>
              </a:rPr>
              <a:t> </a:t>
            </a:r>
            <a:r>
              <a:rPr sz="2000" b="1" dirty="0">
                <a:latin typeface="Calibri" panose="020F0502020204030204"/>
                <a:cs typeface="Calibri" panose="020F0502020204030204"/>
              </a:rPr>
              <a:t>200</a:t>
            </a:r>
            <a:r>
              <a:rPr sz="2000" b="1" spc="-15" dirty="0">
                <a:latin typeface="Calibri" panose="020F0502020204030204"/>
                <a:cs typeface="Calibri" panose="020F0502020204030204"/>
              </a:rPr>
              <a:t> </a:t>
            </a:r>
            <a:r>
              <a:rPr sz="2000" b="1" spc="-5" dirty="0">
                <a:latin typeface="Calibri" panose="020F0502020204030204"/>
                <a:cs typeface="Calibri" panose="020F0502020204030204"/>
              </a:rPr>
              <a:t>τυχαιοποιημένες</a:t>
            </a:r>
            <a:r>
              <a:rPr sz="2000" b="1" spc="-45" dirty="0">
                <a:latin typeface="Calibri" panose="020F0502020204030204"/>
                <a:cs typeface="Calibri" panose="020F0502020204030204"/>
              </a:rPr>
              <a:t> </a:t>
            </a:r>
            <a:r>
              <a:rPr sz="1600" b="1" spc="-10" dirty="0">
                <a:latin typeface="Calibri" panose="020F0502020204030204"/>
                <a:cs typeface="Calibri" panose="020F0502020204030204"/>
              </a:rPr>
              <a:t>(μέχρι</a:t>
            </a:r>
            <a:r>
              <a:rPr sz="1600" b="1" spc="20"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το</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2011)</a:t>
            </a:r>
            <a:endParaRPr sz="1600" dirty="0">
              <a:latin typeface="Calibri" panose="020F0502020204030204"/>
              <a:cs typeface="Calibri" panose="020F0502020204030204"/>
            </a:endParaRPr>
          </a:p>
          <a:p>
            <a:pPr>
              <a:spcBef>
                <a:spcPts val="10"/>
              </a:spcBef>
            </a:pPr>
            <a:endParaRPr sz="1650" dirty="0">
              <a:latin typeface="Calibri" panose="020F0502020204030204"/>
              <a:cs typeface="Calibri" panose="020F0502020204030204"/>
            </a:endParaRPr>
          </a:p>
          <a:p>
            <a:pPr marL="355600" marR="468630" indent="-342900">
              <a:lnSpc>
                <a:spcPts val="1940"/>
              </a:lnSpc>
              <a:spcBef>
                <a:spcPts val="5"/>
              </a:spcBef>
              <a:buFont typeface="Microsoft Sans Serif" panose="020B0604020202020204"/>
              <a:buChar char="•"/>
              <a:tabLst>
                <a:tab pos="354965" algn="l"/>
                <a:tab pos="355600" algn="l"/>
              </a:tabLst>
            </a:pPr>
            <a:r>
              <a:rPr b="1" spc="-160" dirty="0">
                <a:latin typeface="Arial" panose="020B0604020202020204" pitchFamily="34" charset="0"/>
                <a:cs typeface="Arial" panose="020B0604020202020204" pitchFamily="34" charset="0"/>
              </a:rPr>
              <a:t>Project </a:t>
            </a:r>
            <a:r>
              <a:rPr b="1" spc="-260" dirty="0">
                <a:latin typeface="Arial" panose="020B0604020202020204" pitchFamily="34" charset="0"/>
                <a:cs typeface="Arial" panose="020B0604020202020204" pitchFamily="34" charset="0"/>
              </a:rPr>
              <a:t>MATCH</a:t>
            </a:r>
            <a:r>
              <a:rPr b="1" spc="-254" dirty="0">
                <a:latin typeface="Arial" panose="020B0604020202020204" pitchFamily="34" charset="0"/>
                <a:cs typeface="Arial" panose="020B0604020202020204" pitchFamily="34" charset="0"/>
              </a:rPr>
              <a:t> </a:t>
            </a:r>
            <a:r>
              <a:rPr b="1" spc="-190" dirty="0">
                <a:latin typeface="Arial" panose="020B0604020202020204" pitchFamily="34" charset="0"/>
                <a:cs typeface="Arial" panose="020B0604020202020204" pitchFamily="34" charset="0"/>
              </a:rPr>
              <a:t>Research</a:t>
            </a:r>
            <a:r>
              <a:rPr b="1" spc="-185" dirty="0">
                <a:latin typeface="Arial" panose="020B0604020202020204" pitchFamily="34" charset="0"/>
                <a:cs typeface="Arial" panose="020B0604020202020204" pitchFamily="34" charset="0"/>
              </a:rPr>
              <a:t> </a:t>
            </a:r>
            <a:r>
              <a:rPr b="1" spc="-200" dirty="0">
                <a:latin typeface="Arial" panose="020B0604020202020204" pitchFamily="34" charset="0"/>
                <a:cs typeface="Arial" panose="020B0604020202020204" pitchFamily="34" charset="0"/>
              </a:rPr>
              <a:t>Group</a:t>
            </a:r>
            <a:r>
              <a:rPr b="1" spc="-195"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(1998). </a:t>
            </a:r>
            <a:r>
              <a:rPr b="1" spc="-165" dirty="0">
                <a:latin typeface="Arial" panose="020B0604020202020204" pitchFamily="34" charset="0"/>
                <a:cs typeface="Arial" panose="020B0604020202020204" pitchFamily="34" charset="0"/>
              </a:rPr>
              <a:t>“Therapist </a:t>
            </a:r>
            <a:r>
              <a:rPr b="1" spc="-155" dirty="0">
                <a:latin typeface="Arial" panose="020B0604020202020204" pitchFamily="34" charset="0"/>
                <a:cs typeface="Arial" panose="020B0604020202020204" pitchFamily="34" charset="0"/>
              </a:rPr>
              <a:t>effects </a:t>
            </a:r>
            <a:r>
              <a:rPr b="1" spc="-150" dirty="0">
                <a:latin typeface="Arial" panose="020B0604020202020204" pitchFamily="34" charset="0"/>
                <a:cs typeface="Arial" panose="020B0604020202020204" pitchFamily="34" charset="0"/>
              </a:rPr>
              <a:t>in </a:t>
            </a:r>
            <a:r>
              <a:rPr b="1" spc="-160" dirty="0">
                <a:latin typeface="Arial" panose="020B0604020202020204" pitchFamily="34" charset="0"/>
                <a:cs typeface="Arial" panose="020B0604020202020204" pitchFamily="34" charset="0"/>
              </a:rPr>
              <a:t>three </a:t>
            </a:r>
            <a:r>
              <a:rPr b="1" spc="-170" dirty="0">
                <a:latin typeface="Arial" panose="020B0604020202020204" pitchFamily="34" charset="0"/>
                <a:cs typeface="Arial" panose="020B0604020202020204" pitchFamily="34" charset="0"/>
              </a:rPr>
              <a:t>treatments</a:t>
            </a:r>
            <a:r>
              <a:rPr b="1" spc="-165" dirty="0">
                <a:latin typeface="Arial" panose="020B0604020202020204" pitchFamily="34" charset="0"/>
                <a:cs typeface="Arial" panose="020B0604020202020204" pitchFamily="34" charset="0"/>
              </a:rPr>
              <a:t> </a:t>
            </a:r>
            <a:r>
              <a:rPr b="1" spc="-145" dirty="0">
                <a:latin typeface="Arial" panose="020B0604020202020204" pitchFamily="34" charset="0"/>
                <a:cs typeface="Arial" panose="020B0604020202020204" pitchFamily="34" charset="0"/>
              </a:rPr>
              <a:t>for </a:t>
            </a:r>
            <a:r>
              <a:rPr b="1" spc="-170" dirty="0">
                <a:latin typeface="Arial" panose="020B0604020202020204" pitchFamily="34" charset="0"/>
                <a:cs typeface="Arial" panose="020B0604020202020204" pitchFamily="34" charset="0"/>
              </a:rPr>
              <a:t>alcohol </a:t>
            </a:r>
            <a:r>
              <a:rPr b="1" spc="-490" dirty="0">
                <a:latin typeface="Arial" panose="020B0604020202020204" pitchFamily="34" charset="0"/>
                <a:cs typeface="Arial" panose="020B0604020202020204" pitchFamily="34" charset="0"/>
              </a:rPr>
              <a:t> </a:t>
            </a:r>
            <a:r>
              <a:rPr b="1" spc="-180" dirty="0">
                <a:latin typeface="Arial" panose="020B0604020202020204" pitchFamily="34" charset="0"/>
                <a:cs typeface="Arial" panose="020B0604020202020204" pitchFamily="34" charset="0"/>
              </a:rPr>
              <a:t>prob</a:t>
            </a:r>
            <a:r>
              <a:rPr b="1" spc="-100" dirty="0">
                <a:latin typeface="Arial" panose="020B0604020202020204" pitchFamily="34" charset="0"/>
                <a:cs typeface="Arial" panose="020B0604020202020204" pitchFamily="34" charset="0"/>
              </a:rPr>
              <a:t>l</a:t>
            </a:r>
            <a:r>
              <a:rPr b="1" spc="-190" dirty="0">
                <a:latin typeface="Arial" panose="020B0604020202020204" pitchFamily="34" charset="0"/>
                <a:cs typeface="Arial" panose="020B0604020202020204" pitchFamily="34" charset="0"/>
              </a:rPr>
              <a:t>e</a:t>
            </a:r>
            <a:r>
              <a:rPr b="1" spc="-300" dirty="0">
                <a:latin typeface="Arial" panose="020B0604020202020204" pitchFamily="34" charset="0"/>
                <a:cs typeface="Arial" panose="020B0604020202020204" pitchFamily="34" charset="0"/>
              </a:rPr>
              <a:t>m</a:t>
            </a:r>
            <a:r>
              <a:rPr b="1" spc="-180" dirty="0">
                <a:latin typeface="Arial" panose="020B0604020202020204" pitchFamily="34" charset="0"/>
                <a:cs typeface="Arial" panose="020B0604020202020204" pitchFamily="34" charset="0"/>
              </a:rPr>
              <a:t>s”</a:t>
            </a:r>
            <a:r>
              <a:rPr b="1" spc="-90" dirty="0">
                <a:latin typeface="Arial" panose="020B0604020202020204" pitchFamily="34" charset="0"/>
                <a:cs typeface="Arial" panose="020B0604020202020204" pitchFamily="34" charset="0"/>
              </a:rPr>
              <a:t>.</a:t>
            </a:r>
            <a:r>
              <a:rPr b="1" spc="-80" dirty="0">
                <a:latin typeface="Arial" panose="020B0604020202020204" pitchFamily="34" charset="0"/>
                <a:cs typeface="Arial" panose="020B0604020202020204" pitchFamily="34" charset="0"/>
              </a:rPr>
              <a:t> </a:t>
            </a:r>
            <a:r>
              <a:rPr b="1" i="1" spc="-220" dirty="0">
                <a:latin typeface="Arial" panose="020B0604020202020204" pitchFamily="34" charset="0"/>
                <a:cs typeface="Arial" panose="020B0604020202020204" pitchFamily="34" charset="0"/>
              </a:rPr>
              <a:t>P</a:t>
            </a:r>
            <a:r>
              <a:rPr b="1" i="1" spc="-195" dirty="0">
                <a:latin typeface="Arial" panose="020B0604020202020204" pitchFamily="34" charset="0"/>
                <a:cs typeface="Arial" panose="020B0604020202020204" pitchFamily="34" charset="0"/>
              </a:rPr>
              <a:t>s</a:t>
            </a:r>
            <a:r>
              <a:rPr b="1" i="1" spc="-190" dirty="0">
                <a:latin typeface="Arial" panose="020B0604020202020204" pitchFamily="34" charset="0"/>
                <a:cs typeface="Arial" panose="020B0604020202020204" pitchFamily="34" charset="0"/>
              </a:rPr>
              <a:t>y</a:t>
            </a:r>
            <a:r>
              <a:rPr b="1" i="1" spc="-195" dirty="0">
                <a:latin typeface="Arial" panose="020B0604020202020204" pitchFamily="34" charset="0"/>
                <a:cs typeface="Arial" panose="020B0604020202020204" pitchFamily="34" charset="0"/>
              </a:rPr>
              <a:t>c</a:t>
            </a:r>
            <a:r>
              <a:rPr b="1" i="1" spc="-180" dirty="0">
                <a:latin typeface="Arial" panose="020B0604020202020204" pitchFamily="34" charset="0"/>
                <a:cs typeface="Arial" panose="020B0604020202020204" pitchFamily="34" charset="0"/>
              </a:rPr>
              <a:t>hoth</a:t>
            </a:r>
            <a:r>
              <a:rPr b="1" i="1" spc="-195" dirty="0">
                <a:latin typeface="Arial" panose="020B0604020202020204" pitchFamily="34" charset="0"/>
                <a:cs typeface="Arial" panose="020B0604020202020204" pitchFamily="34" charset="0"/>
              </a:rPr>
              <a:t>e</a:t>
            </a:r>
            <a:r>
              <a:rPr b="1" i="1" spc="-155" dirty="0">
                <a:latin typeface="Arial" panose="020B0604020202020204" pitchFamily="34" charset="0"/>
                <a:cs typeface="Arial" panose="020B0604020202020204" pitchFamily="34" charset="0"/>
              </a:rPr>
              <a:t>ra</a:t>
            </a:r>
            <a:r>
              <a:rPr b="1" i="1" spc="-195" dirty="0">
                <a:latin typeface="Arial" panose="020B0604020202020204" pitchFamily="34" charset="0"/>
                <a:cs typeface="Arial" panose="020B0604020202020204" pitchFamily="34" charset="0"/>
              </a:rPr>
              <a:t>p</a:t>
            </a:r>
            <a:r>
              <a:rPr b="1" i="1" spc="-185" dirty="0">
                <a:latin typeface="Arial" panose="020B0604020202020204" pitchFamily="34" charset="0"/>
                <a:cs typeface="Arial" panose="020B0604020202020204" pitchFamily="34" charset="0"/>
              </a:rPr>
              <a:t>y</a:t>
            </a:r>
            <a:r>
              <a:rPr b="1" i="1" spc="-55" dirty="0">
                <a:latin typeface="Arial" panose="020B0604020202020204" pitchFamily="34" charset="0"/>
                <a:cs typeface="Arial" panose="020B0604020202020204" pitchFamily="34" charset="0"/>
              </a:rPr>
              <a:t> </a:t>
            </a:r>
            <a:r>
              <a:rPr b="1" i="1" spc="-210" dirty="0">
                <a:latin typeface="Arial" panose="020B0604020202020204" pitchFamily="34" charset="0"/>
                <a:cs typeface="Arial" panose="020B0604020202020204" pitchFamily="34" charset="0"/>
              </a:rPr>
              <a:t>Re</a:t>
            </a:r>
            <a:r>
              <a:rPr b="1" i="1" spc="-195" dirty="0">
                <a:latin typeface="Arial" panose="020B0604020202020204" pitchFamily="34" charset="0"/>
                <a:cs typeface="Arial" panose="020B0604020202020204" pitchFamily="34" charset="0"/>
              </a:rPr>
              <a:t>s</a:t>
            </a:r>
            <a:r>
              <a:rPr b="1" i="1" spc="-190" dirty="0">
                <a:latin typeface="Arial" panose="020B0604020202020204" pitchFamily="34" charset="0"/>
                <a:cs typeface="Arial" panose="020B0604020202020204" pitchFamily="34" charset="0"/>
              </a:rPr>
              <a:t>e</a:t>
            </a:r>
            <a:r>
              <a:rPr b="1" i="1" spc="-195" dirty="0">
                <a:latin typeface="Arial" panose="020B0604020202020204" pitchFamily="34" charset="0"/>
                <a:cs typeface="Arial" panose="020B0604020202020204" pitchFamily="34" charset="0"/>
              </a:rPr>
              <a:t>a</a:t>
            </a:r>
            <a:r>
              <a:rPr b="1" i="1" spc="-150" dirty="0">
                <a:latin typeface="Arial" panose="020B0604020202020204" pitchFamily="34" charset="0"/>
                <a:cs typeface="Arial" panose="020B0604020202020204" pitchFamily="34" charset="0"/>
              </a:rPr>
              <a:t>rch,</a:t>
            </a:r>
            <a:r>
              <a:rPr b="1" i="1" spc="-55" dirty="0">
                <a:latin typeface="Arial" panose="020B0604020202020204" pitchFamily="34" charset="0"/>
                <a:cs typeface="Arial" panose="020B0604020202020204" pitchFamily="34" charset="0"/>
              </a:rPr>
              <a:t> </a:t>
            </a:r>
            <a:r>
              <a:rPr b="1" i="1" spc="-185" dirty="0">
                <a:latin typeface="Arial" panose="020B0604020202020204" pitchFamily="34" charset="0"/>
                <a:cs typeface="Arial" panose="020B0604020202020204" pitchFamily="34" charset="0"/>
              </a:rPr>
              <a:t>8</a:t>
            </a:r>
            <a:r>
              <a:rPr b="1" i="1" spc="-90" dirty="0">
                <a:latin typeface="Arial" panose="020B0604020202020204" pitchFamily="34" charset="0"/>
                <a:cs typeface="Arial" panose="020B0604020202020204" pitchFamily="34" charset="0"/>
              </a:rPr>
              <a:t>,</a:t>
            </a:r>
            <a:r>
              <a:rPr b="1" i="1" spc="-80" dirty="0">
                <a:latin typeface="Arial" panose="020B0604020202020204" pitchFamily="34" charset="0"/>
                <a:cs typeface="Arial" panose="020B0604020202020204" pitchFamily="34" charset="0"/>
              </a:rPr>
              <a:t> </a:t>
            </a:r>
            <a:r>
              <a:rPr b="1" i="1" spc="-190" dirty="0">
                <a:latin typeface="Arial" panose="020B0604020202020204" pitchFamily="34" charset="0"/>
                <a:cs typeface="Arial" panose="020B0604020202020204" pitchFamily="34" charset="0"/>
              </a:rPr>
              <a:t>4</a:t>
            </a:r>
            <a:r>
              <a:rPr b="1" i="1" spc="-195" dirty="0">
                <a:latin typeface="Arial" panose="020B0604020202020204" pitchFamily="34" charset="0"/>
                <a:cs typeface="Arial" panose="020B0604020202020204" pitchFamily="34" charset="0"/>
              </a:rPr>
              <a:t>5</a:t>
            </a:r>
            <a:r>
              <a:rPr b="1" i="1" spc="-190" dirty="0">
                <a:latin typeface="Arial" panose="020B0604020202020204" pitchFamily="34" charset="0"/>
                <a:cs typeface="Arial" panose="020B0604020202020204" pitchFamily="34" charset="0"/>
              </a:rPr>
              <a:t>5</a:t>
            </a:r>
            <a:r>
              <a:rPr b="1" i="1" spc="-110" dirty="0">
                <a:latin typeface="Arial" panose="020B0604020202020204" pitchFamily="34" charset="0"/>
                <a:cs typeface="Arial" panose="020B0604020202020204" pitchFamily="34" charset="0"/>
              </a:rPr>
              <a:t>-</a:t>
            </a:r>
            <a:r>
              <a:rPr b="1" i="1" spc="-165" dirty="0">
                <a:latin typeface="Arial" panose="020B0604020202020204" pitchFamily="34" charset="0"/>
                <a:cs typeface="Arial" panose="020B0604020202020204" pitchFamily="34" charset="0"/>
              </a:rPr>
              <a:t>474.</a:t>
            </a:r>
            <a:endParaRPr dirty="0">
              <a:latin typeface="Arial" panose="020B0604020202020204" pitchFamily="34" charset="0"/>
              <a:cs typeface="Arial" panose="020B0604020202020204" pitchFamily="34" charset="0"/>
            </a:endParaRPr>
          </a:p>
          <a:p>
            <a:pPr marL="355600" marR="46355" indent="-342900">
              <a:lnSpc>
                <a:spcPts val="1940"/>
              </a:lnSpc>
              <a:spcBef>
                <a:spcPts val="440"/>
              </a:spcBef>
              <a:buFont typeface="Microsoft Sans Serif" panose="020B0604020202020204"/>
              <a:buChar char="•"/>
              <a:tabLst>
                <a:tab pos="354965" algn="l"/>
                <a:tab pos="355600" algn="l"/>
              </a:tabLst>
            </a:pPr>
            <a:r>
              <a:rPr b="1" spc="-195" dirty="0">
                <a:latin typeface="Arial" panose="020B0604020202020204" pitchFamily="34" charset="0"/>
                <a:cs typeface="Arial" panose="020B0604020202020204" pitchFamily="34" charset="0"/>
              </a:rPr>
              <a:t>The</a:t>
            </a:r>
            <a:r>
              <a:rPr b="1" spc="-90" dirty="0">
                <a:latin typeface="Arial" panose="020B0604020202020204" pitchFamily="34" charset="0"/>
                <a:cs typeface="Arial" panose="020B0604020202020204" pitchFamily="34" charset="0"/>
              </a:rPr>
              <a:t> </a:t>
            </a:r>
            <a:r>
              <a:rPr b="1" spc="-220" dirty="0">
                <a:latin typeface="Arial" panose="020B0604020202020204" pitchFamily="34" charset="0"/>
                <a:cs typeface="Arial" panose="020B0604020202020204" pitchFamily="34" charset="0"/>
              </a:rPr>
              <a:t>COMBINE</a:t>
            </a:r>
            <a:r>
              <a:rPr b="1" spc="-75" dirty="0">
                <a:latin typeface="Arial" panose="020B0604020202020204" pitchFamily="34" charset="0"/>
                <a:cs typeface="Arial" panose="020B0604020202020204" pitchFamily="34" charset="0"/>
              </a:rPr>
              <a:t> </a:t>
            </a:r>
            <a:r>
              <a:rPr b="1" spc="-185" dirty="0">
                <a:latin typeface="Arial" panose="020B0604020202020204" pitchFamily="34" charset="0"/>
                <a:cs typeface="Arial" panose="020B0604020202020204" pitchFamily="34" charset="0"/>
              </a:rPr>
              <a:t>Study</a:t>
            </a:r>
            <a:r>
              <a:rPr b="1" spc="-80" dirty="0">
                <a:latin typeface="Arial" panose="020B0604020202020204" pitchFamily="34" charset="0"/>
                <a:cs typeface="Arial" panose="020B0604020202020204" pitchFamily="34" charset="0"/>
              </a:rPr>
              <a:t> </a:t>
            </a:r>
            <a:r>
              <a:rPr b="1" spc="-190" dirty="0">
                <a:latin typeface="Arial" panose="020B0604020202020204" pitchFamily="34" charset="0"/>
                <a:cs typeface="Arial" panose="020B0604020202020204" pitchFamily="34" charset="0"/>
              </a:rPr>
              <a:t>Research</a:t>
            </a:r>
            <a:r>
              <a:rPr b="1" spc="-50" dirty="0">
                <a:latin typeface="Arial" panose="020B0604020202020204" pitchFamily="34" charset="0"/>
                <a:cs typeface="Arial" panose="020B0604020202020204" pitchFamily="34" charset="0"/>
              </a:rPr>
              <a:t> </a:t>
            </a:r>
            <a:r>
              <a:rPr b="1" spc="-180" dirty="0">
                <a:latin typeface="Arial" panose="020B0604020202020204" pitchFamily="34" charset="0"/>
                <a:cs typeface="Arial" panose="020B0604020202020204" pitchFamily="34" charset="0"/>
              </a:rPr>
              <a:t>Group,</a:t>
            </a:r>
            <a:r>
              <a:rPr b="1" spc="-75"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(2006).</a:t>
            </a:r>
            <a:r>
              <a:rPr b="1" spc="-40"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a:t>
            </a:r>
            <a:r>
              <a:rPr b="1" spc="-75" dirty="0">
                <a:latin typeface="Arial" panose="020B0604020202020204" pitchFamily="34" charset="0"/>
                <a:cs typeface="Arial" panose="020B0604020202020204" pitchFamily="34" charset="0"/>
              </a:rPr>
              <a:t> </a:t>
            </a:r>
            <a:r>
              <a:rPr b="1" spc="-204" dirty="0">
                <a:latin typeface="Arial" panose="020B0604020202020204" pitchFamily="34" charset="0"/>
                <a:cs typeface="Arial" panose="020B0604020202020204" pitchFamily="34" charset="0"/>
              </a:rPr>
              <a:t>Combined</a:t>
            </a:r>
            <a:r>
              <a:rPr b="1" spc="-80" dirty="0">
                <a:latin typeface="Arial" panose="020B0604020202020204" pitchFamily="34" charset="0"/>
                <a:cs typeface="Arial" panose="020B0604020202020204" pitchFamily="34" charset="0"/>
              </a:rPr>
              <a:t> </a:t>
            </a:r>
            <a:r>
              <a:rPr b="1" spc="-180" dirty="0">
                <a:latin typeface="Arial" panose="020B0604020202020204" pitchFamily="34" charset="0"/>
                <a:cs typeface="Arial" panose="020B0604020202020204" pitchFamily="34" charset="0"/>
              </a:rPr>
              <a:t>pharmacotherapies</a:t>
            </a:r>
            <a:r>
              <a:rPr b="1" spc="-35" dirty="0">
                <a:latin typeface="Arial" panose="020B0604020202020204" pitchFamily="34" charset="0"/>
                <a:cs typeface="Arial" panose="020B0604020202020204" pitchFamily="34" charset="0"/>
              </a:rPr>
              <a:t> </a:t>
            </a:r>
            <a:r>
              <a:rPr b="1" spc="-200" dirty="0">
                <a:latin typeface="Arial" panose="020B0604020202020204" pitchFamily="34" charset="0"/>
                <a:cs typeface="Arial" panose="020B0604020202020204" pitchFamily="34" charset="0"/>
              </a:rPr>
              <a:t>and</a:t>
            </a:r>
            <a:r>
              <a:rPr b="1" spc="-70" dirty="0">
                <a:latin typeface="Arial" panose="020B0604020202020204" pitchFamily="34" charset="0"/>
                <a:cs typeface="Arial" panose="020B0604020202020204" pitchFamily="34" charset="0"/>
              </a:rPr>
              <a:t> </a:t>
            </a:r>
            <a:r>
              <a:rPr b="1" spc="-170" dirty="0">
                <a:latin typeface="Arial" panose="020B0604020202020204" pitchFamily="34" charset="0"/>
                <a:cs typeface="Arial" panose="020B0604020202020204" pitchFamily="34" charset="0"/>
              </a:rPr>
              <a:t>behavioral </a:t>
            </a:r>
            <a:r>
              <a:rPr b="1" spc="-484" dirty="0">
                <a:latin typeface="Arial" panose="020B0604020202020204" pitchFamily="34" charset="0"/>
                <a:cs typeface="Arial" panose="020B0604020202020204" pitchFamily="34" charset="0"/>
              </a:rPr>
              <a:t> </a:t>
            </a:r>
            <a:r>
              <a:rPr b="1" spc="-160" dirty="0">
                <a:latin typeface="Arial" panose="020B0604020202020204" pitchFamily="34" charset="0"/>
                <a:cs typeface="Arial" panose="020B0604020202020204" pitchFamily="34" charset="0"/>
              </a:rPr>
              <a:t>interventions</a:t>
            </a:r>
            <a:r>
              <a:rPr b="1" spc="-80" dirty="0">
                <a:latin typeface="Arial" panose="020B0604020202020204" pitchFamily="34" charset="0"/>
                <a:cs typeface="Arial" panose="020B0604020202020204" pitchFamily="34" charset="0"/>
              </a:rPr>
              <a:t> </a:t>
            </a:r>
            <a:r>
              <a:rPr b="1" spc="-145" dirty="0">
                <a:latin typeface="Arial" panose="020B0604020202020204" pitchFamily="34" charset="0"/>
                <a:cs typeface="Arial" panose="020B0604020202020204" pitchFamily="34" charset="0"/>
              </a:rPr>
              <a:t>for</a:t>
            </a:r>
            <a:r>
              <a:rPr b="1" spc="-85" dirty="0">
                <a:latin typeface="Arial" panose="020B0604020202020204" pitchFamily="34" charset="0"/>
                <a:cs typeface="Arial" panose="020B0604020202020204" pitchFamily="34" charset="0"/>
              </a:rPr>
              <a:t> </a:t>
            </a:r>
            <a:r>
              <a:rPr b="1" spc="-170" dirty="0">
                <a:latin typeface="Arial" panose="020B0604020202020204" pitchFamily="34" charset="0"/>
                <a:cs typeface="Arial" panose="020B0604020202020204" pitchFamily="34" charset="0"/>
              </a:rPr>
              <a:t>alcohol</a:t>
            </a:r>
            <a:r>
              <a:rPr b="1" spc="-65" dirty="0">
                <a:latin typeface="Arial" panose="020B0604020202020204" pitchFamily="34" charset="0"/>
                <a:cs typeface="Arial" panose="020B0604020202020204" pitchFamily="34" charset="0"/>
              </a:rPr>
              <a:t> </a:t>
            </a:r>
            <a:r>
              <a:rPr b="1" spc="-185" dirty="0">
                <a:latin typeface="Arial" panose="020B0604020202020204" pitchFamily="34" charset="0"/>
                <a:cs typeface="Arial" panose="020B0604020202020204" pitchFamily="34" charset="0"/>
              </a:rPr>
              <a:t>dependence.</a:t>
            </a:r>
            <a:r>
              <a:rPr b="1" spc="70" dirty="0">
                <a:latin typeface="Arial" panose="020B0604020202020204" pitchFamily="34" charset="0"/>
                <a:cs typeface="Arial" panose="020B0604020202020204" pitchFamily="34" charset="0"/>
              </a:rPr>
              <a:t> </a:t>
            </a:r>
            <a:r>
              <a:rPr b="1" spc="-195" dirty="0">
                <a:latin typeface="Arial" panose="020B0604020202020204" pitchFamily="34" charset="0"/>
                <a:cs typeface="Arial" panose="020B0604020202020204" pitchFamily="34" charset="0"/>
              </a:rPr>
              <a:t>The</a:t>
            </a:r>
            <a:r>
              <a:rPr b="1" spc="-90" dirty="0">
                <a:latin typeface="Arial" panose="020B0604020202020204" pitchFamily="34" charset="0"/>
                <a:cs typeface="Arial" panose="020B0604020202020204" pitchFamily="34" charset="0"/>
              </a:rPr>
              <a:t> </a:t>
            </a:r>
            <a:r>
              <a:rPr b="1" spc="-225" dirty="0">
                <a:latin typeface="Arial" panose="020B0604020202020204" pitchFamily="34" charset="0"/>
                <a:cs typeface="Arial" panose="020B0604020202020204" pitchFamily="34" charset="0"/>
              </a:rPr>
              <a:t>COMBINE</a:t>
            </a:r>
            <a:r>
              <a:rPr b="1" spc="-105" dirty="0">
                <a:latin typeface="Arial" panose="020B0604020202020204" pitchFamily="34" charset="0"/>
                <a:cs typeface="Arial" panose="020B0604020202020204" pitchFamily="34" charset="0"/>
              </a:rPr>
              <a:t> </a:t>
            </a:r>
            <a:r>
              <a:rPr b="1" spc="-170" dirty="0">
                <a:latin typeface="Arial" panose="020B0604020202020204" pitchFamily="34" charset="0"/>
                <a:cs typeface="Arial" panose="020B0604020202020204" pitchFamily="34" charset="0"/>
              </a:rPr>
              <a:t>study:</a:t>
            </a:r>
            <a:r>
              <a:rPr b="1" spc="-125" dirty="0">
                <a:latin typeface="Arial" panose="020B0604020202020204" pitchFamily="34" charset="0"/>
                <a:cs typeface="Arial" panose="020B0604020202020204" pitchFamily="34" charset="0"/>
              </a:rPr>
              <a:t> </a:t>
            </a:r>
            <a:r>
              <a:rPr b="1" spc="-235" dirty="0">
                <a:latin typeface="Arial" panose="020B0604020202020204" pitchFamily="34" charset="0"/>
                <a:cs typeface="Arial" panose="020B0604020202020204" pitchFamily="34" charset="0"/>
              </a:rPr>
              <a:t>A</a:t>
            </a:r>
            <a:r>
              <a:rPr b="1" spc="-135" dirty="0">
                <a:latin typeface="Arial" panose="020B0604020202020204" pitchFamily="34" charset="0"/>
                <a:cs typeface="Arial" panose="020B0604020202020204" pitchFamily="34" charset="0"/>
              </a:rPr>
              <a:t> </a:t>
            </a:r>
            <a:r>
              <a:rPr b="1" spc="-190" dirty="0">
                <a:latin typeface="Arial" panose="020B0604020202020204" pitchFamily="34" charset="0"/>
                <a:cs typeface="Arial" panose="020B0604020202020204" pitchFamily="34" charset="0"/>
              </a:rPr>
              <a:t>randomized</a:t>
            </a:r>
            <a:r>
              <a:rPr b="1" spc="-75" dirty="0">
                <a:latin typeface="Arial" panose="020B0604020202020204" pitchFamily="34" charset="0"/>
                <a:cs typeface="Arial" panose="020B0604020202020204" pitchFamily="34" charset="0"/>
              </a:rPr>
              <a:t> </a:t>
            </a:r>
            <a:r>
              <a:rPr b="1" spc="-160" dirty="0">
                <a:latin typeface="Arial" panose="020B0604020202020204" pitchFamily="34" charset="0"/>
                <a:cs typeface="Arial" panose="020B0604020202020204" pitchFamily="34" charset="0"/>
              </a:rPr>
              <a:t>controlled</a:t>
            </a:r>
            <a:endParaRPr dirty="0">
              <a:latin typeface="Arial" panose="020B0604020202020204" pitchFamily="34" charset="0"/>
              <a:cs typeface="Arial" panose="020B0604020202020204" pitchFamily="34" charset="0"/>
            </a:endParaRPr>
          </a:p>
          <a:p>
            <a:pPr marL="355600">
              <a:lnSpc>
                <a:spcPts val="1920"/>
              </a:lnSpc>
            </a:pPr>
            <a:r>
              <a:rPr b="1" spc="-125" dirty="0">
                <a:latin typeface="Arial" panose="020B0604020202020204" pitchFamily="34" charset="0"/>
                <a:cs typeface="Arial" panose="020B0604020202020204" pitchFamily="34" charset="0"/>
              </a:rPr>
              <a:t>trial”.</a:t>
            </a:r>
            <a:r>
              <a:rPr b="1" spc="-35" dirty="0">
                <a:latin typeface="Arial" panose="020B0604020202020204" pitchFamily="34" charset="0"/>
                <a:cs typeface="Arial" panose="020B0604020202020204" pitchFamily="34" charset="0"/>
              </a:rPr>
              <a:t> </a:t>
            </a:r>
            <a:r>
              <a:rPr b="1" i="1" spc="-175" dirty="0">
                <a:latin typeface="Arial" panose="020B0604020202020204" pitchFamily="34" charset="0"/>
                <a:cs typeface="Arial" panose="020B0604020202020204" pitchFamily="34" charset="0"/>
              </a:rPr>
              <a:t>Journal</a:t>
            </a:r>
            <a:r>
              <a:rPr b="1" i="1" spc="-70" dirty="0">
                <a:latin typeface="Arial" panose="020B0604020202020204" pitchFamily="34" charset="0"/>
                <a:cs typeface="Arial" panose="020B0604020202020204" pitchFamily="34" charset="0"/>
              </a:rPr>
              <a:t> </a:t>
            </a:r>
            <a:r>
              <a:rPr b="1" i="1" spc="-155" dirty="0">
                <a:latin typeface="Arial" panose="020B0604020202020204" pitchFamily="34" charset="0"/>
                <a:cs typeface="Arial" panose="020B0604020202020204" pitchFamily="34" charset="0"/>
              </a:rPr>
              <a:t>of</a:t>
            </a:r>
            <a:r>
              <a:rPr b="1" i="1" spc="-85" dirty="0">
                <a:latin typeface="Arial" panose="020B0604020202020204" pitchFamily="34" charset="0"/>
                <a:cs typeface="Arial" panose="020B0604020202020204" pitchFamily="34" charset="0"/>
              </a:rPr>
              <a:t> </a:t>
            </a:r>
            <a:r>
              <a:rPr b="1" i="1" spc="-165" dirty="0">
                <a:latin typeface="Arial" panose="020B0604020202020204" pitchFamily="34" charset="0"/>
                <a:cs typeface="Arial" panose="020B0604020202020204" pitchFamily="34" charset="0"/>
              </a:rPr>
              <a:t>the</a:t>
            </a:r>
            <a:r>
              <a:rPr b="1" i="1" spc="-160" dirty="0">
                <a:latin typeface="Arial" panose="020B0604020202020204" pitchFamily="34" charset="0"/>
                <a:cs typeface="Arial" panose="020B0604020202020204" pitchFamily="34" charset="0"/>
              </a:rPr>
              <a:t> </a:t>
            </a:r>
            <a:r>
              <a:rPr b="1" i="1" spc="-190" dirty="0">
                <a:latin typeface="Arial" panose="020B0604020202020204" pitchFamily="34" charset="0"/>
                <a:cs typeface="Arial" panose="020B0604020202020204" pitchFamily="34" charset="0"/>
              </a:rPr>
              <a:t>American</a:t>
            </a:r>
            <a:r>
              <a:rPr b="1" i="1" spc="-60" dirty="0">
                <a:latin typeface="Arial" panose="020B0604020202020204" pitchFamily="34" charset="0"/>
                <a:cs typeface="Arial" panose="020B0604020202020204" pitchFamily="34" charset="0"/>
              </a:rPr>
              <a:t> </a:t>
            </a:r>
            <a:r>
              <a:rPr b="1" i="1" spc="-180" dirty="0">
                <a:latin typeface="Arial" panose="020B0604020202020204" pitchFamily="34" charset="0"/>
                <a:cs typeface="Arial" panose="020B0604020202020204" pitchFamily="34" charset="0"/>
              </a:rPr>
              <a:t>Medical</a:t>
            </a:r>
            <a:r>
              <a:rPr b="1" i="1" spc="-120" dirty="0">
                <a:latin typeface="Arial" panose="020B0604020202020204" pitchFamily="34" charset="0"/>
                <a:cs typeface="Arial" panose="020B0604020202020204" pitchFamily="34" charset="0"/>
              </a:rPr>
              <a:t> </a:t>
            </a:r>
            <a:r>
              <a:rPr b="1" i="1" spc="-165" dirty="0">
                <a:latin typeface="Arial" panose="020B0604020202020204" pitchFamily="34" charset="0"/>
                <a:cs typeface="Arial" panose="020B0604020202020204" pitchFamily="34" charset="0"/>
              </a:rPr>
              <a:t>Association,</a:t>
            </a:r>
            <a:r>
              <a:rPr b="1" i="1" spc="-55" dirty="0">
                <a:latin typeface="Arial" panose="020B0604020202020204" pitchFamily="34" charset="0"/>
                <a:cs typeface="Arial" panose="020B0604020202020204" pitchFamily="34" charset="0"/>
              </a:rPr>
              <a:t> </a:t>
            </a:r>
            <a:r>
              <a:rPr b="1" i="1" spc="-165" dirty="0">
                <a:latin typeface="Arial" panose="020B0604020202020204" pitchFamily="34" charset="0"/>
                <a:cs typeface="Arial" panose="020B0604020202020204" pitchFamily="34" charset="0"/>
              </a:rPr>
              <a:t>295,</a:t>
            </a:r>
            <a:r>
              <a:rPr b="1" i="1" spc="-60" dirty="0">
                <a:latin typeface="Arial" panose="020B0604020202020204" pitchFamily="34" charset="0"/>
                <a:cs typeface="Arial" panose="020B0604020202020204" pitchFamily="34" charset="0"/>
              </a:rPr>
              <a:t> </a:t>
            </a:r>
            <a:r>
              <a:rPr b="1" i="1" spc="-170" dirty="0">
                <a:latin typeface="Arial" panose="020B0604020202020204" pitchFamily="34" charset="0"/>
                <a:cs typeface="Arial" panose="020B0604020202020204" pitchFamily="34" charset="0"/>
              </a:rPr>
              <a:t>2003-2017.</a:t>
            </a:r>
            <a:endParaRPr dirty="0">
              <a:latin typeface="Arial" panose="020B0604020202020204" pitchFamily="34" charset="0"/>
              <a:cs typeface="Arial" panose="020B0604020202020204" pitchFamily="34" charset="0"/>
            </a:endParaRPr>
          </a:p>
          <a:p>
            <a:pPr marL="355600" indent="-342900">
              <a:lnSpc>
                <a:spcPts val="2050"/>
              </a:lnSpc>
              <a:spcBef>
                <a:spcPts val="215"/>
              </a:spcBef>
              <a:buFont typeface="Microsoft Sans Serif" panose="020B0604020202020204"/>
              <a:buChar char="•"/>
              <a:tabLst>
                <a:tab pos="354965" algn="l"/>
                <a:tab pos="355600" algn="l"/>
              </a:tabLst>
            </a:pPr>
            <a:r>
              <a:rPr b="1" spc="-175" dirty="0">
                <a:latin typeface="Arial" panose="020B0604020202020204" pitchFamily="34" charset="0"/>
                <a:cs typeface="Arial" panose="020B0604020202020204" pitchFamily="34" charset="0"/>
              </a:rPr>
              <a:t>Hettema,</a:t>
            </a:r>
            <a:r>
              <a:rPr b="1" spc="-85" dirty="0">
                <a:latin typeface="Arial" panose="020B0604020202020204" pitchFamily="34" charset="0"/>
                <a:cs typeface="Arial" panose="020B0604020202020204" pitchFamily="34" charset="0"/>
              </a:rPr>
              <a:t> </a:t>
            </a:r>
            <a:r>
              <a:rPr b="1" spc="-125" dirty="0">
                <a:latin typeface="Arial" panose="020B0604020202020204" pitchFamily="34" charset="0"/>
                <a:cs typeface="Arial" panose="020B0604020202020204" pitchFamily="34" charset="0"/>
              </a:rPr>
              <a:t>J.,</a:t>
            </a:r>
            <a:r>
              <a:rPr b="1" spc="-70"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Steele,</a:t>
            </a:r>
            <a:r>
              <a:rPr b="1" spc="-55" dirty="0">
                <a:latin typeface="Arial" panose="020B0604020202020204" pitchFamily="34" charset="0"/>
                <a:cs typeface="Arial" panose="020B0604020202020204" pitchFamily="34" charset="0"/>
              </a:rPr>
              <a:t> </a:t>
            </a:r>
            <a:r>
              <a:rPr b="1" spc="-125" dirty="0">
                <a:latin typeface="Arial" panose="020B0604020202020204" pitchFamily="34" charset="0"/>
                <a:cs typeface="Arial" panose="020B0604020202020204" pitchFamily="34" charset="0"/>
              </a:rPr>
              <a:t>J.,</a:t>
            </a:r>
            <a:r>
              <a:rPr b="1" spc="-65" dirty="0">
                <a:latin typeface="Arial" panose="020B0604020202020204" pitchFamily="34" charset="0"/>
                <a:cs typeface="Arial" panose="020B0604020202020204" pitchFamily="34" charset="0"/>
              </a:rPr>
              <a:t> </a:t>
            </a:r>
            <a:r>
              <a:rPr b="1" spc="-235" dirty="0">
                <a:latin typeface="Arial" panose="020B0604020202020204" pitchFamily="34" charset="0"/>
                <a:cs typeface="Arial" panose="020B0604020202020204" pitchFamily="34" charset="0"/>
              </a:rPr>
              <a:t>&amp;</a:t>
            </a:r>
            <a:r>
              <a:rPr b="1" spc="-85" dirty="0">
                <a:latin typeface="Arial" panose="020B0604020202020204" pitchFamily="34" charset="0"/>
                <a:cs typeface="Arial" panose="020B0604020202020204" pitchFamily="34" charset="0"/>
              </a:rPr>
              <a:t> </a:t>
            </a:r>
            <a:r>
              <a:rPr b="1" spc="-150" dirty="0">
                <a:latin typeface="Arial" panose="020B0604020202020204" pitchFamily="34" charset="0"/>
                <a:cs typeface="Arial" panose="020B0604020202020204" pitchFamily="34" charset="0"/>
              </a:rPr>
              <a:t>Miller,</a:t>
            </a:r>
            <a:r>
              <a:rPr b="1" spc="-55" dirty="0">
                <a:latin typeface="Arial" panose="020B0604020202020204" pitchFamily="34" charset="0"/>
                <a:cs typeface="Arial" panose="020B0604020202020204" pitchFamily="34" charset="0"/>
              </a:rPr>
              <a:t> </a:t>
            </a:r>
            <a:r>
              <a:rPr b="1" spc="-245" dirty="0">
                <a:latin typeface="Arial" panose="020B0604020202020204" pitchFamily="34" charset="0"/>
                <a:cs typeface="Arial" panose="020B0604020202020204" pitchFamily="34" charset="0"/>
              </a:rPr>
              <a:t>W.</a:t>
            </a:r>
            <a:r>
              <a:rPr b="1" spc="-85"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R.</a:t>
            </a:r>
            <a:r>
              <a:rPr b="1" spc="-85"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(2005).</a:t>
            </a:r>
            <a:r>
              <a:rPr b="1" spc="-55"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Motivational</a:t>
            </a:r>
            <a:r>
              <a:rPr b="1" spc="-55" dirty="0">
                <a:latin typeface="Arial" panose="020B0604020202020204" pitchFamily="34" charset="0"/>
                <a:cs typeface="Arial" panose="020B0604020202020204" pitchFamily="34" charset="0"/>
              </a:rPr>
              <a:t> </a:t>
            </a:r>
            <a:r>
              <a:rPr b="1" spc="-160" dirty="0">
                <a:latin typeface="Arial" panose="020B0604020202020204" pitchFamily="34" charset="0"/>
                <a:cs typeface="Arial" panose="020B0604020202020204" pitchFamily="34" charset="0"/>
              </a:rPr>
              <a:t>interviewing.</a:t>
            </a:r>
            <a:r>
              <a:rPr b="1" spc="-35" dirty="0">
                <a:latin typeface="Arial" panose="020B0604020202020204" pitchFamily="34" charset="0"/>
                <a:cs typeface="Arial" panose="020B0604020202020204" pitchFamily="34" charset="0"/>
              </a:rPr>
              <a:t> </a:t>
            </a:r>
            <a:r>
              <a:rPr b="1" i="1" spc="-190" dirty="0">
                <a:latin typeface="Arial" panose="020B0604020202020204" pitchFamily="34" charset="0"/>
                <a:cs typeface="Arial" panose="020B0604020202020204" pitchFamily="34" charset="0"/>
              </a:rPr>
              <a:t>Annual</a:t>
            </a:r>
            <a:r>
              <a:rPr b="1" i="1" spc="-80" dirty="0">
                <a:latin typeface="Arial" panose="020B0604020202020204" pitchFamily="34" charset="0"/>
                <a:cs typeface="Arial" panose="020B0604020202020204" pitchFamily="34" charset="0"/>
              </a:rPr>
              <a:t> </a:t>
            </a:r>
            <a:r>
              <a:rPr b="1" i="1" spc="-190" dirty="0">
                <a:latin typeface="Arial" panose="020B0604020202020204" pitchFamily="34" charset="0"/>
                <a:cs typeface="Arial" panose="020B0604020202020204" pitchFamily="34" charset="0"/>
              </a:rPr>
              <a:t>Review</a:t>
            </a:r>
            <a:r>
              <a:rPr b="1" i="1" spc="-65" dirty="0">
                <a:latin typeface="Arial" panose="020B0604020202020204" pitchFamily="34" charset="0"/>
                <a:cs typeface="Arial" panose="020B0604020202020204" pitchFamily="34" charset="0"/>
              </a:rPr>
              <a:t> </a:t>
            </a:r>
            <a:r>
              <a:rPr b="1" i="1" spc="-155" dirty="0">
                <a:latin typeface="Arial" panose="020B0604020202020204" pitchFamily="34" charset="0"/>
                <a:cs typeface="Arial" panose="020B0604020202020204" pitchFamily="34" charset="0"/>
              </a:rPr>
              <a:t>of</a:t>
            </a:r>
            <a:endParaRPr dirty="0">
              <a:latin typeface="Arial" panose="020B0604020202020204" pitchFamily="34" charset="0"/>
              <a:cs typeface="Arial" panose="020B0604020202020204" pitchFamily="34" charset="0"/>
            </a:endParaRPr>
          </a:p>
          <a:p>
            <a:pPr marL="355600">
              <a:lnSpc>
                <a:spcPts val="2050"/>
              </a:lnSpc>
            </a:pPr>
            <a:r>
              <a:rPr b="1" i="1" spc="-155" dirty="0">
                <a:latin typeface="Arial" panose="020B0604020202020204" pitchFamily="34" charset="0"/>
                <a:cs typeface="Arial" panose="020B0604020202020204" pitchFamily="34" charset="0"/>
              </a:rPr>
              <a:t>Clin</a:t>
            </a:r>
            <a:r>
              <a:rPr b="1" i="1" spc="-100" dirty="0">
                <a:latin typeface="Arial" panose="020B0604020202020204" pitchFamily="34" charset="0"/>
                <a:cs typeface="Arial" panose="020B0604020202020204" pitchFamily="34" charset="0"/>
              </a:rPr>
              <a:t>i</a:t>
            </a:r>
            <a:r>
              <a:rPr b="1" i="1" spc="-190" dirty="0">
                <a:latin typeface="Arial" panose="020B0604020202020204" pitchFamily="34" charset="0"/>
                <a:cs typeface="Arial" panose="020B0604020202020204" pitchFamily="34" charset="0"/>
              </a:rPr>
              <a:t>c</a:t>
            </a:r>
            <a:r>
              <a:rPr b="1" i="1" spc="-195" dirty="0">
                <a:latin typeface="Arial" panose="020B0604020202020204" pitchFamily="34" charset="0"/>
                <a:cs typeface="Arial" panose="020B0604020202020204" pitchFamily="34" charset="0"/>
              </a:rPr>
              <a:t>a</a:t>
            </a:r>
            <a:r>
              <a:rPr b="1" i="1" spc="-90" dirty="0">
                <a:latin typeface="Arial" panose="020B0604020202020204" pitchFamily="34" charset="0"/>
                <a:cs typeface="Arial" panose="020B0604020202020204" pitchFamily="34" charset="0"/>
              </a:rPr>
              <a:t>l</a:t>
            </a:r>
            <a:r>
              <a:rPr b="1" i="1" spc="-75" dirty="0">
                <a:latin typeface="Arial" panose="020B0604020202020204" pitchFamily="34" charset="0"/>
                <a:cs typeface="Arial" panose="020B0604020202020204" pitchFamily="34" charset="0"/>
              </a:rPr>
              <a:t> </a:t>
            </a:r>
            <a:r>
              <a:rPr b="1" i="1" spc="-220" dirty="0">
                <a:latin typeface="Arial" panose="020B0604020202020204" pitchFamily="34" charset="0"/>
                <a:cs typeface="Arial" panose="020B0604020202020204" pitchFamily="34" charset="0"/>
              </a:rPr>
              <a:t>P</a:t>
            </a:r>
            <a:r>
              <a:rPr b="1" i="1" spc="-195" dirty="0">
                <a:latin typeface="Arial" panose="020B0604020202020204" pitchFamily="34" charset="0"/>
                <a:cs typeface="Arial" panose="020B0604020202020204" pitchFamily="34" charset="0"/>
              </a:rPr>
              <a:t>s</a:t>
            </a:r>
            <a:r>
              <a:rPr b="1" i="1" spc="-190" dirty="0">
                <a:latin typeface="Arial" panose="020B0604020202020204" pitchFamily="34" charset="0"/>
                <a:cs typeface="Arial" panose="020B0604020202020204" pitchFamily="34" charset="0"/>
              </a:rPr>
              <a:t>y</a:t>
            </a:r>
            <a:r>
              <a:rPr b="1" i="1" spc="-195" dirty="0">
                <a:latin typeface="Arial" panose="020B0604020202020204" pitchFamily="34" charset="0"/>
                <a:cs typeface="Arial" panose="020B0604020202020204" pitchFamily="34" charset="0"/>
              </a:rPr>
              <a:t>c</a:t>
            </a:r>
            <a:r>
              <a:rPr b="1" i="1" spc="-200" dirty="0">
                <a:latin typeface="Arial" panose="020B0604020202020204" pitchFamily="34" charset="0"/>
                <a:cs typeface="Arial" panose="020B0604020202020204" pitchFamily="34" charset="0"/>
              </a:rPr>
              <a:t>ho</a:t>
            </a:r>
            <a:r>
              <a:rPr b="1" i="1" spc="-100" dirty="0">
                <a:latin typeface="Arial" panose="020B0604020202020204" pitchFamily="34" charset="0"/>
                <a:cs typeface="Arial" panose="020B0604020202020204" pitchFamily="34" charset="0"/>
              </a:rPr>
              <a:t>l</a:t>
            </a:r>
            <a:r>
              <a:rPr b="1" i="1" spc="-200" dirty="0">
                <a:latin typeface="Arial" panose="020B0604020202020204" pitchFamily="34" charset="0"/>
                <a:cs typeface="Arial" panose="020B0604020202020204" pitchFamily="34" charset="0"/>
              </a:rPr>
              <a:t>og</a:t>
            </a:r>
            <a:r>
              <a:rPr b="1" i="1" spc="-330" dirty="0">
                <a:latin typeface="Arial" panose="020B0604020202020204" pitchFamily="34" charset="0"/>
                <a:cs typeface="Arial" panose="020B0604020202020204" pitchFamily="34" charset="0"/>
              </a:rPr>
              <a:t>y</a:t>
            </a:r>
            <a:r>
              <a:rPr b="1" i="1" spc="-90" dirty="0">
                <a:latin typeface="Arial" panose="020B0604020202020204" pitchFamily="34" charset="0"/>
                <a:cs typeface="Arial" panose="020B0604020202020204" pitchFamily="34" charset="0"/>
              </a:rPr>
              <a:t>,</a:t>
            </a:r>
            <a:r>
              <a:rPr b="1" i="1" spc="-50" dirty="0">
                <a:latin typeface="Arial" panose="020B0604020202020204" pitchFamily="34" charset="0"/>
                <a:cs typeface="Arial" panose="020B0604020202020204" pitchFamily="34" charset="0"/>
              </a:rPr>
              <a:t> </a:t>
            </a:r>
            <a:r>
              <a:rPr b="1" i="1" spc="-190" dirty="0">
                <a:latin typeface="Arial" panose="020B0604020202020204" pitchFamily="34" charset="0"/>
                <a:cs typeface="Arial" panose="020B0604020202020204" pitchFamily="34" charset="0"/>
              </a:rPr>
              <a:t>1</a:t>
            </a:r>
            <a:r>
              <a:rPr b="1" spc="-90" dirty="0">
                <a:latin typeface="Arial" panose="020B0604020202020204" pitchFamily="34" charset="0"/>
                <a:cs typeface="Arial" panose="020B0604020202020204" pitchFamily="34" charset="0"/>
              </a:rPr>
              <a:t>,</a:t>
            </a:r>
            <a:r>
              <a:rPr b="1" spc="-75" dirty="0">
                <a:latin typeface="Arial" panose="020B0604020202020204" pitchFamily="34" charset="0"/>
                <a:cs typeface="Arial" panose="020B0604020202020204" pitchFamily="34" charset="0"/>
              </a:rPr>
              <a:t> </a:t>
            </a:r>
            <a:r>
              <a:rPr b="1" spc="-190" dirty="0">
                <a:latin typeface="Arial" panose="020B0604020202020204" pitchFamily="34" charset="0"/>
                <a:cs typeface="Arial" panose="020B0604020202020204" pitchFamily="34" charset="0"/>
              </a:rPr>
              <a:t>9</a:t>
            </a:r>
            <a:r>
              <a:rPr b="1" spc="-195" dirty="0">
                <a:latin typeface="Arial" panose="020B0604020202020204" pitchFamily="34" charset="0"/>
                <a:cs typeface="Arial" panose="020B0604020202020204" pitchFamily="34" charset="0"/>
              </a:rPr>
              <a:t>1</a:t>
            </a:r>
            <a:r>
              <a:rPr b="1" spc="-110" dirty="0">
                <a:latin typeface="Arial" panose="020B0604020202020204" pitchFamily="34" charset="0"/>
                <a:cs typeface="Arial" panose="020B0604020202020204" pitchFamily="34" charset="0"/>
              </a:rPr>
              <a:t>-</a:t>
            </a:r>
            <a:r>
              <a:rPr b="1" spc="-275" dirty="0">
                <a:latin typeface="Arial" panose="020B0604020202020204" pitchFamily="34" charset="0"/>
                <a:cs typeface="Arial" panose="020B0604020202020204" pitchFamily="34" charset="0"/>
              </a:rPr>
              <a:t>11</a:t>
            </a:r>
            <a:r>
              <a:rPr b="1" spc="-140"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a:p>
            <a:pPr>
              <a:spcBef>
                <a:spcPts val="45"/>
              </a:spcBef>
            </a:pPr>
            <a:endParaRPr sz="2200" dirty="0">
              <a:latin typeface="Arial" panose="020B0604020202020204" pitchFamily="34" charset="0"/>
              <a:cs typeface="Arial" panose="020B0604020202020204" pitchFamily="34" charset="0"/>
            </a:endParaRPr>
          </a:p>
          <a:p>
            <a:pPr marL="355600" marR="267335" indent="-342900">
              <a:lnSpc>
                <a:spcPts val="1940"/>
              </a:lnSpc>
              <a:spcBef>
                <a:spcPts val="5"/>
              </a:spcBef>
              <a:buFont typeface="Microsoft Sans Serif" panose="020B0604020202020204"/>
              <a:buChar char="•"/>
              <a:tabLst>
                <a:tab pos="354965" algn="l"/>
                <a:tab pos="355600" algn="l"/>
              </a:tabLst>
            </a:pPr>
            <a:r>
              <a:rPr b="1" spc="-185" dirty="0">
                <a:latin typeface="Arial" panose="020B0604020202020204" pitchFamily="34" charset="0"/>
                <a:cs typeface="Arial" panose="020B0604020202020204" pitchFamily="34" charset="0"/>
              </a:rPr>
              <a:t>Rubak,</a:t>
            </a:r>
            <a:r>
              <a:rPr b="1" spc="-75" dirty="0">
                <a:latin typeface="Arial" panose="020B0604020202020204" pitchFamily="34" charset="0"/>
                <a:cs typeface="Arial" panose="020B0604020202020204" pitchFamily="34" charset="0"/>
              </a:rPr>
              <a:t> </a:t>
            </a:r>
            <a:r>
              <a:rPr b="1" spc="-135" dirty="0">
                <a:latin typeface="Arial" panose="020B0604020202020204" pitchFamily="34" charset="0"/>
                <a:cs typeface="Arial" panose="020B0604020202020204" pitchFamily="34" charset="0"/>
              </a:rPr>
              <a:t>S.,</a:t>
            </a:r>
            <a:r>
              <a:rPr b="1" spc="-75" dirty="0">
                <a:latin typeface="Arial" panose="020B0604020202020204" pitchFamily="34" charset="0"/>
                <a:cs typeface="Arial" panose="020B0604020202020204" pitchFamily="34" charset="0"/>
              </a:rPr>
              <a:t> </a:t>
            </a:r>
            <a:r>
              <a:rPr b="1" spc="-190" dirty="0">
                <a:latin typeface="Arial" panose="020B0604020202020204" pitchFamily="34" charset="0"/>
                <a:cs typeface="Arial" panose="020B0604020202020204" pitchFamily="34" charset="0"/>
              </a:rPr>
              <a:t>Sandboek,</a:t>
            </a:r>
            <a:r>
              <a:rPr b="1" spc="-100" dirty="0">
                <a:latin typeface="Arial" panose="020B0604020202020204" pitchFamily="34" charset="0"/>
                <a:cs typeface="Arial" panose="020B0604020202020204" pitchFamily="34" charset="0"/>
              </a:rPr>
              <a:t> </a:t>
            </a:r>
            <a:r>
              <a:rPr b="1" spc="-140" dirty="0">
                <a:latin typeface="Arial" panose="020B0604020202020204" pitchFamily="34" charset="0"/>
                <a:cs typeface="Arial" panose="020B0604020202020204" pitchFamily="34" charset="0"/>
              </a:rPr>
              <a:t>A.,</a:t>
            </a:r>
            <a:r>
              <a:rPr b="1" spc="-75"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Lauritzen,</a:t>
            </a:r>
            <a:r>
              <a:rPr b="1" spc="-75" dirty="0">
                <a:latin typeface="Arial" panose="020B0604020202020204" pitchFamily="34" charset="0"/>
                <a:cs typeface="Arial" panose="020B0604020202020204" pitchFamily="34" charset="0"/>
              </a:rPr>
              <a:t> </a:t>
            </a:r>
            <a:r>
              <a:rPr b="1" spc="-229" dirty="0">
                <a:latin typeface="Arial" panose="020B0604020202020204" pitchFamily="34" charset="0"/>
                <a:cs typeface="Arial" panose="020B0604020202020204" pitchFamily="34" charset="0"/>
              </a:rPr>
              <a:t>T.</a:t>
            </a:r>
            <a:r>
              <a:rPr b="1" spc="-75" dirty="0">
                <a:latin typeface="Arial" panose="020B0604020202020204" pitchFamily="34" charset="0"/>
                <a:cs typeface="Arial" panose="020B0604020202020204" pitchFamily="34" charset="0"/>
              </a:rPr>
              <a:t> </a:t>
            </a:r>
            <a:r>
              <a:rPr b="1" spc="-235" dirty="0">
                <a:latin typeface="Arial" panose="020B0604020202020204" pitchFamily="34" charset="0"/>
                <a:cs typeface="Arial" panose="020B0604020202020204" pitchFamily="34" charset="0"/>
              </a:rPr>
              <a:t>&amp;</a:t>
            </a:r>
            <a:r>
              <a:rPr b="1" spc="-80" dirty="0">
                <a:latin typeface="Arial" panose="020B0604020202020204" pitchFamily="34" charset="0"/>
                <a:cs typeface="Arial" panose="020B0604020202020204" pitchFamily="34" charset="0"/>
              </a:rPr>
              <a:t> </a:t>
            </a:r>
            <a:r>
              <a:rPr b="1" spc="-170" dirty="0">
                <a:latin typeface="Arial" panose="020B0604020202020204" pitchFamily="34" charset="0"/>
                <a:cs typeface="Arial" panose="020B0604020202020204" pitchFamily="34" charset="0"/>
              </a:rPr>
              <a:t>Christensen,</a:t>
            </a:r>
            <a:r>
              <a:rPr b="1" spc="-40"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B.</a:t>
            </a:r>
            <a:r>
              <a:rPr b="1" spc="-80"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(2005).</a:t>
            </a:r>
            <a:r>
              <a:rPr b="1" spc="-50"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Motivational</a:t>
            </a:r>
            <a:r>
              <a:rPr b="1" spc="-55" dirty="0">
                <a:latin typeface="Arial" panose="020B0604020202020204" pitchFamily="34" charset="0"/>
                <a:cs typeface="Arial" panose="020B0604020202020204" pitchFamily="34" charset="0"/>
              </a:rPr>
              <a:t> </a:t>
            </a:r>
            <a:r>
              <a:rPr b="1" spc="-160" dirty="0">
                <a:latin typeface="Arial" panose="020B0604020202020204" pitchFamily="34" charset="0"/>
                <a:cs typeface="Arial" panose="020B0604020202020204" pitchFamily="34" charset="0"/>
              </a:rPr>
              <a:t>Interviewing:</a:t>
            </a:r>
            <a:r>
              <a:rPr b="1" spc="-50" dirty="0">
                <a:latin typeface="Arial" panose="020B0604020202020204" pitchFamily="34" charset="0"/>
                <a:cs typeface="Arial" panose="020B0604020202020204" pitchFamily="34" charset="0"/>
              </a:rPr>
              <a:t> </a:t>
            </a:r>
            <a:r>
              <a:rPr b="1" spc="-185" dirty="0">
                <a:latin typeface="Arial" panose="020B0604020202020204" pitchFamily="34" charset="0"/>
                <a:cs typeface="Arial" panose="020B0604020202020204" pitchFamily="34" charset="0"/>
              </a:rPr>
              <a:t>a </a:t>
            </a:r>
            <a:r>
              <a:rPr b="1" spc="-484" dirty="0">
                <a:latin typeface="Arial" panose="020B0604020202020204" pitchFamily="34" charset="0"/>
                <a:cs typeface="Arial" panose="020B0604020202020204" pitchFamily="34" charset="0"/>
              </a:rPr>
              <a:t> </a:t>
            </a:r>
            <a:r>
              <a:rPr b="1" spc="-175" dirty="0">
                <a:latin typeface="Arial" panose="020B0604020202020204" pitchFamily="34" charset="0"/>
                <a:cs typeface="Arial" panose="020B0604020202020204" pitchFamily="34" charset="0"/>
              </a:rPr>
              <a:t>systematic</a:t>
            </a:r>
            <a:r>
              <a:rPr b="1" spc="-50" dirty="0">
                <a:latin typeface="Arial" panose="020B0604020202020204" pitchFamily="34" charset="0"/>
                <a:cs typeface="Arial" panose="020B0604020202020204" pitchFamily="34" charset="0"/>
              </a:rPr>
              <a:t> </a:t>
            </a:r>
            <a:r>
              <a:rPr b="1" spc="-175" dirty="0">
                <a:latin typeface="Arial" panose="020B0604020202020204" pitchFamily="34" charset="0"/>
                <a:cs typeface="Arial" panose="020B0604020202020204" pitchFamily="34" charset="0"/>
              </a:rPr>
              <a:t>review</a:t>
            </a:r>
            <a:r>
              <a:rPr b="1" spc="-50" dirty="0">
                <a:latin typeface="Arial" panose="020B0604020202020204" pitchFamily="34" charset="0"/>
                <a:cs typeface="Arial" panose="020B0604020202020204" pitchFamily="34" charset="0"/>
              </a:rPr>
              <a:t> </a:t>
            </a:r>
            <a:r>
              <a:rPr b="1" spc="-200" dirty="0">
                <a:latin typeface="Arial" panose="020B0604020202020204" pitchFamily="34" charset="0"/>
                <a:cs typeface="Arial" panose="020B0604020202020204" pitchFamily="34" charset="0"/>
              </a:rPr>
              <a:t>and</a:t>
            </a:r>
            <a:r>
              <a:rPr b="1" spc="-80"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meta-analysis.</a:t>
            </a:r>
            <a:r>
              <a:rPr b="1" spc="-40" dirty="0">
                <a:latin typeface="Arial" panose="020B0604020202020204" pitchFamily="34" charset="0"/>
                <a:cs typeface="Arial" panose="020B0604020202020204" pitchFamily="34" charset="0"/>
              </a:rPr>
              <a:t> </a:t>
            </a:r>
            <a:r>
              <a:rPr b="1" i="1" spc="-150" dirty="0">
                <a:latin typeface="Arial" panose="020B0604020202020204" pitchFamily="34" charset="0"/>
                <a:cs typeface="Arial" panose="020B0604020202020204" pitchFamily="34" charset="0"/>
              </a:rPr>
              <a:t>British</a:t>
            </a:r>
            <a:r>
              <a:rPr b="1" i="1" spc="-85" dirty="0">
                <a:latin typeface="Arial" panose="020B0604020202020204" pitchFamily="34" charset="0"/>
                <a:cs typeface="Arial" panose="020B0604020202020204" pitchFamily="34" charset="0"/>
              </a:rPr>
              <a:t> </a:t>
            </a:r>
            <a:r>
              <a:rPr b="1" i="1" spc="-175" dirty="0">
                <a:latin typeface="Arial" panose="020B0604020202020204" pitchFamily="34" charset="0"/>
                <a:cs typeface="Arial" panose="020B0604020202020204" pitchFamily="34" charset="0"/>
              </a:rPr>
              <a:t>Journal</a:t>
            </a:r>
            <a:r>
              <a:rPr b="1" i="1" spc="-65" dirty="0">
                <a:latin typeface="Arial" panose="020B0604020202020204" pitchFamily="34" charset="0"/>
                <a:cs typeface="Arial" panose="020B0604020202020204" pitchFamily="34" charset="0"/>
              </a:rPr>
              <a:t> </a:t>
            </a:r>
            <a:r>
              <a:rPr b="1" i="1" spc="-155" dirty="0">
                <a:latin typeface="Arial" panose="020B0604020202020204" pitchFamily="34" charset="0"/>
                <a:cs typeface="Arial" panose="020B0604020202020204" pitchFamily="34" charset="0"/>
              </a:rPr>
              <a:t>of</a:t>
            </a:r>
            <a:r>
              <a:rPr b="1" i="1" spc="-85" dirty="0">
                <a:latin typeface="Arial" panose="020B0604020202020204" pitchFamily="34" charset="0"/>
                <a:cs typeface="Arial" panose="020B0604020202020204" pitchFamily="34" charset="0"/>
              </a:rPr>
              <a:t> </a:t>
            </a:r>
            <a:r>
              <a:rPr b="1" i="1" spc="-180" dirty="0">
                <a:latin typeface="Arial" panose="020B0604020202020204" pitchFamily="34" charset="0"/>
                <a:cs typeface="Arial" panose="020B0604020202020204" pitchFamily="34" charset="0"/>
              </a:rPr>
              <a:t>General</a:t>
            </a:r>
            <a:r>
              <a:rPr b="1" i="1" spc="-60" dirty="0">
                <a:latin typeface="Arial" panose="020B0604020202020204" pitchFamily="34" charset="0"/>
                <a:cs typeface="Arial" panose="020B0604020202020204" pitchFamily="34" charset="0"/>
              </a:rPr>
              <a:t> </a:t>
            </a:r>
            <a:r>
              <a:rPr b="1" i="1" spc="-155" dirty="0">
                <a:latin typeface="Arial" panose="020B0604020202020204" pitchFamily="34" charset="0"/>
                <a:cs typeface="Arial" panose="020B0604020202020204" pitchFamily="34" charset="0"/>
              </a:rPr>
              <a:t>Practice,</a:t>
            </a:r>
            <a:r>
              <a:rPr b="1" i="1" spc="-50" dirty="0">
                <a:latin typeface="Arial" panose="020B0604020202020204" pitchFamily="34" charset="0"/>
                <a:cs typeface="Arial" panose="020B0604020202020204" pitchFamily="34" charset="0"/>
              </a:rPr>
              <a:t> </a:t>
            </a:r>
            <a:r>
              <a:rPr b="1" i="1" spc="-155" dirty="0">
                <a:latin typeface="Arial" panose="020B0604020202020204" pitchFamily="34" charset="0"/>
                <a:cs typeface="Arial" panose="020B0604020202020204" pitchFamily="34" charset="0"/>
              </a:rPr>
              <a:t>55,</a:t>
            </a:r>
            <a:r>
              <a:rPr b="1" i="1" spc="-70" dirty="0">
                <a:latin typeface="Arial" panose="020B0604020202020204" pitchFamily="34" charset="0"/>
                <a:cs typeface="Arial" panose="020B0604020202020204" pitchFamily="34" charset="0"/>
              </a:rPr>
              <a:t> </a:t>
            </a:r>
            <a:r>
              <a:rPr b="1" i="1" spc="-165" dirty="0">
                <a:latin typeface="Arial" panose="020B0604020202020204" pitchFamily="34" charset="0"/>
                <a:cs typeface="Arial" panose="020B0604020202020204" pitchFamily="34" charset="0"/>
              </a:rPr>
              <a:t>305-312.</a:t>
            </a:r>
            <a:endParaRPr dirty="0">
              <a:latin typeface="Arial" panose="020B0604020202020204" pitchFamily="34" charset="0"/>
              <a:cs typeface="Arial" panose="020B0604020202020204" pitchFamily="34" charset="0"/>
            </a:endParaRPr>
          </a:p>
          <a:p>
            <a:pPr marL="355600" marR="212090">
              <a:lnSpc>
                <a:spcPts val="1730"/>
              </a:lnSpc>
              <a:spcBef>
                <a:spcPts val="380"/>
              </a:spcBef>
            </a:pPr>
            <a:r>
              <a:rPr sz="1600" spc="-140" dirty="0">
                <a:latin typeface="Arial" panose="020B0604020202020204" pitchFamily="34" charset="0"/>
                <a:cs typeface="Arial" panose="020B0604020202020204" pitchFamily="34" charset="0"/>
              </a:rPr>
              <a:t>(Meta-analysis</a:t>
            </a:r>
            <a:r>
              <a:rPr sz="1600" spc="-100" dirty="0">
                <a:latin typeface="Arial" panose="020B0604020202020204" pitchFamily="34" charset="0"/>
                <a:cs typeface="Arial" panose="020B0604020202020204" pitchFamily="34" charset="0"/>
              </a:rPr>
              <a:t> </a:t>
            </a:r>
            <a:r>
              <a:rPr sz="1600" spc="-125" dirty="0">
                <a:latin typeface="Arial" panose="020B0604020202020204" pitchFamily="34" charset="0"/>
                <a:cs typeface="Arial" panose="020B0604020202020204" pitchFamily="34" charset="0"/>
              </a:rPr>
              <a:t>that</a:t>
            </a:r>
            <a:r>
              <a:rPr sz="1600" spc="-95" dirty="0">
                <a:latin typeface="Arial" panose="020B0604020202020204" pitchFamily="34" charset="0"/>
                <a:cs typeface="Arial" panose="020B0604020202020204" pitchFamily="34" charset="0"/>
              </a:rPr>
              <a:t> </a:t>
            </a:r>
            <a:r>
              <a:rPr sz="1600" spc="-145" dirty="0">
                <a:latin typeface="Arial" panose="020B0604020202020204" pitchFamily="34" charset="0"/>
                <a:cs typeface="Arial" panose="020B0604020202020204" pitchFamily="34" charset="0"/>
              </a:rPr>
              <a:t>found</a:t>
            </a:r>
            <a:r>
              <a:rPr sz="1600" spc="-95" dirty="0">
                <a:latin typeface="Arial" panose="020B0604020202020204" pitchFamily="34" charset="0"/>
                <a:cs typeface="Arial" panose="020B0604020202020204" pitchFamily="34" charset="0"/>
              </a:rPr>
              <a:t> </a:t>
            </a:r>
            <a:r>
              <a:rPr sz="1600" spc="-125" dirty="0">
                <a:latin typeface="Arial" panose="020B0604020202020204" pitchFamily="34" charset="0"/>
                <a:cs typeface="Arial" panose="020B0604020202020204" pitchFamily="34" charset="0"/>
              </a:rPr>
              <a:t>that</a:t>
            </a:r>
            <a:r>
              <a:rPr sz="1600" spc="-80" dirty="0">
                <a:latin typeface="Arial" panose="020B0604020202020204" pitchFamily="34" charset="0"/>
                <a:cs typeface="Arial" panose="020B0604020202020204" pitchFamily="34" charset="0"/>
              </a:rPr>
              <a:t> </a:t>
            </a:r>
            <a:r>
              <a:rPr sz="1600" spc="-175" dirty="0">
                <a:latin typeface="Arial" panose="020B0604020202020204" pitchFamily="34" charset="0"/>
                <a:cs typeface="Arial" panose="020B0604020202020204" pitchFamily="34" charset="0"/>
              </a:rPr>
              <a:t>when</a:t>
            </a:r>
            <a:r>
              <a:rPr sz="1600" spc="-95" dirty="0">
                <a:latin typeface="Arial" panose="020B0604020202020204" pitchFamily="34" charset="0"/>
                <a:cs typeface="Arial" panose="020B0604020202020204" pitchFamily="34" charset="0"/>
              </a:rPr>
              <a:t> </a:t>
            </a:r>
            <a:r>
              <a:rPr sz="1600" spc="-165" dirty="0">
                <a:latin typeface="Arial" panose="020B0604020202020204" pitchFamily="34" charset="0"/>
                <a:cs typeface="Arial" panose="020B0604020202020204" pitchFamily="34" charset="0"/>
              </a:rPr>
              <a:t>MI</a:t>
            </a:r>
            <a:r>
              <a:rPr sz="1600" spc="-85" dirty="0">
                <a:latin typeface="Arial" panose="020B0604020202020204" pitchFamily="34" charset="0"/>
                <a:cs typeface="Arial" panose="020B0604020202020204" pitchFamily="34" charset="0"/>
              </a:rPr>
              <a:t> </a:t>
            </a:r>
            <a:r>
              <a:rPr sz="1600" spc="-175" dirty="0">
                <a:latin typeface="Arial" panose="020B0604020202020204" pitchFamily="34" charset="0"/>
                <a:cs typeface="Arial" panose="020B0604020202020204" pitchFamily="34" charset="0"/>
              </a:rPr>
              <a:t>was</a:t>
            </a:r>
            <a:r>
              <a:rPr sz="1600" spc="-70" dirty="0">
                <a:latin typeface="Arial" panose="020B0604020202020204" pitchFamily="34" charset="0"/>
                <a:cs typeface="Arial" panose="020B0604020202020204" pitchFamily="34" charset="0"/>
              </a:rPr>
              <a:t> </a:t>
            </a:r>
            <a:r>
              <a:rPr sz="1600" spc="-165" dirty="0">
                <a:latin typeface="Arial" panose="020B0604020202020204" pitchFamily="34" charset="0"/>
                <a:cs typeface="Arial" panose="020B0604020202020204" pitchFamily="34" charset="0"/>
              </a:rPr>
              <a:t>used</a:t>
            </a:r>
            <a:r>
              <a:rPr sz="1600" spc="-90" dirty="0">
                <a:latin typeface="Arial" panose="020B0604020202020204" pitchFamily="34" charset="0"/>
                <a:cs typeface="Arial" panose="020B0604020202020204" pitchFamily="34" charset="0"/>
              </a:rPr>
              <a:t> </a:t>
            </a:r>
            <a:r>
              <a:rPr sz="1600" spc="-120" dirty="0">
                <a:latin typeface="Arial" panose="020B0604020202020204" pitchFamily="34" charset="0"/>
                <a:cs typeface="Arial" panose="020B0604020202020204" pitchFamily="34" charset="0"/>
              </a:rPr>
              <a:t>in</a:t>
            </a:r>
            <a:r>
              <a:rPr sz="1600" spc="-75" dirty="0">
                <a:latin typeface="Arial" panose="020B0604020202020204" pitchFamily="34" charset="0"/>
                <a:cs typeface="Arial" panose="020B0604020202020204" pitchFamily="34" charset="0"/>
              </a:rPr>
              <a:t> </a:t>
            </a:r>
            <a:r>
              <a:rPr sz="1600" spc="-135" dirty="0">
                <a:latin typeface="Arial" panose="020B0604020202020204" pitchFamily="34" charset="0"/>
                <a:cs typeface="Arial" panose="020B0604020202020204" pitchFamily="34" charset="0"/>
              </a:rPr>
              <a:t>single</a:t>
            </a:r>
            <a:r>
              <a:rPr sz="1600" spc="-100" dirty="0">
                <a:latin typeface="Arial" panose="020B0604020202020204" pitchFamily="34" charset="0"/>
                <a:cs typeface="Arial" panose="020B0604020202020204" pitchFamily="34" charset="0"/>
              </a:rPr>
              <a:t> </a:t>
            </a:r>
            <a:r>
              <a:rPr sz="1600" spc="-150" dirty="0">
                <a:latin typeface="Arial" panose="020B0604020202020204" pitchFamily="34" charset="0"/>
                <a:cs typeface="Arial" panose="020B0604020202020204" pitchFamily="34" charset="0"/>
              </a:rPr>
              <a:t>encounters</a:t>
            </a:r>
            <a:r>
              <a:rPr sz="1600" spc="-95" dirty="0">
                <a:latin typeface="Arial" panose="020B0604020202020204" pitchFamily="34" charset="0"/>
                <a:cs typeface="Arial" panose="020B0604020202020204" pitchFamily="34" charset="0"/>
              </a:rPr>
              <a:t> </a:t>
            </a:r>
            <a:r>
              <a:rPr sz="1600" spc="-125" dirty="0">
                <a:latin typeface="Arial" panose="020B0604020202020204" pitchFamily="34" charset="0"/>
                <a:cs typeface="Arial" panose="020B0604020202020204" pitchFamily="34" charset="0"/>
              </a:rPr>
              <a:t>of</a:t>
            </a:r>
            <a:r>
              <a:rPr sz="1600" spc="-80" dirty="0">
                <a:latin typeface="Arial" panose="020B0604020202020204" pitchFamily="34" charset="0"/>
                <a:cs typeface="Arial" panose="020B0604020202020204" pitchFamily="34" charset="0"/>
              </a:rPr>
              <a:t> </a:t>
            </a:r>
            <a:r>
              <a:rPr sz="1600" spc="-165" dirty="0">
                <a:latin typeface="Arial" panose="020B0604020202020204" pitchFamily="34" charset="0"/>
                <a:cs typeface="Arial" panose="020B0604020202020204" pitchFamily="34" charset="0"/>
              </a:rPr>
              <a:t>15</a:t>
            </a:r>
            <a:r>
              <a:rPr sz="1600" spc="-85" dirty="0">
                <a:latin typeface="Arial" panose="020B0604020202020204" pitchFamily="34" charset="0"/>
                <a:cs typeface="Arial" panose="020B0604020202020204" pitchFamily="34" charset="0"/>
              </a:rPr>
              <a:t> </a:t>
            </a:r>
            <a:r>
              <a:rPr sz="1600" spc="-150" dirty="0">
                <a:latin typeface="Arial" panose="020B0604020202020204" pitchFamily="34" charset="0"/>
                <a:cs typeface="Arial" panose="020B0604020202020204" pitchFamily="34" charset="0"/>
              </a:rPr>
              <a:t>minutes</a:t>
            </a:r>
            <a:r>
              <a:rPr sz="1600" spc="-100" dirty="0">
                <a:latin typeface="Arial" panose="020B0604020202020204" pitchFamily="34" charset="0"/>
                <a:cs typeface="Arial" panose="020B0604020202020204" pitchFamily="34" charset="0"/>
              </a:rPr>
              <a:t> </a:t>
            </a:r>
            <a:r>
              <a:rPr sz="1600" spc="-135" dirty="0">
                <a:latin typeface="Arial" panose="020B0604020202020204" pitchFamily="34" charset="0"/>
                <a:cs typeface="Arial" panose="020B0604020202020204" pitchFamily="34" charset="0"/>
              </a:rPr>
              <a:t>or</a:t>
            </a:r>
            <a:r>
              <a:rPr sz="1600" spc="-75" dirty="0">
                <a:latin typeface="Arial" panose="020B0604020202020204" pitchFamily="34" charset="0"/>
                <a:cs typeface="Arial" panose="020B0604020202020204" pitchFamily="34" charset="0"/>
              </a:rPr>
              <a:t> </a:t>
            </a:r>
            <a:r>
              <a:rPr sz="1600" spc="-125" dirty="0">
                <a:latin typeface="Arial" panose="020B0604020202020204" pitchFamily="34" charset="0"/>
                <a:cs typeface="Arial" panose="020B0604020202020204" pitchFamily="34" charset="0"/>
              </a:rPr>
              <a:t>less,</a:t>
            </a:r>
            <a:r>
              <a:rPr sz="1600" spc="-80" dirty="0">
                <a:latin typeface="Arial" panose="020B0604020202020204" pitchFamily="34" charset="0"/>
                <a:cs typeface="Arial" panose="020B0604020202020204" pitchFamily="34" charset="0"/>
              </a:rPr>
              <a:t> </a:t>
            </a:r>
            <a:r>
              <a:rPr sz="1600" spc="-195" dirty="0">
                <a:latin typeface="Arial" panose="020B0604020202020204" pitchFamily="34" charset="0"/>
                <a:cs typeface="Arial" panose="020B0604020202020204" pitchFamily="34" charset="0"/>
              </a:rPr>
              <a:t>64%</a:t>
            </a:r>
            <a:r>
              <a:rPr sz="1600" spc="-95" dirty="0">
                <a:latin typeface="Arial" panose="020B0604020202020204" pitchFamily="34" charset="0"/>
                <a:cs typeface="Arial" panose="020B0604020202020204" pitchFamily="34" charset="0"/>
              </a:rPr>
              <a:t> </a:t>
            </a:r>
            <a:r>
              <a:rPr sz="1600" spc="-125" dirty="0">
                <a:latin typeface="Arial" panose="020B0604020202020204" pitchFamily="34" charset="0"/>
                <a:cs typeface="Arial" panose="020B0604020202020204" pitchFamily="34" charset="0"/>
              </a:rPr>
              <a:t>of</a:t>
            </a:r>
            <a:r>
              <a:rPr sz="1600" spc="-80" dirty="0">
                <a:latin typeface="Arial" panose="020B0604020202020204" pitchFamily="34" charset="0"/>
                <a:cs typeface="Arial" panose="020B0604020202020204" pitchFamily="34" charset="0"/>
              </a:rPr>
              <a:t> </a:t>
            </a:r>
            <a:r>
              <a:rPr sz="1600" spc="-140" dirty="0">
                <a:latin typeface="Arial" panose="020B0604020202020204" pitchFamily="34" charset="0"/>
                <a:cs typeface="Arial" panose="020B0604020202020204" pitchFamily="34" charset="0"/>
              </a:rPr>
              <a:t>the</a:t>
            </a:r>
            <a:r>
              <a:rPr sz="1600" spc="-65" dirty="0">
                <a:latin typeface="Arial" panose="020B0604020202020204" pitchFamily="34" charset="0"/>
                <a:cs typeface="Arial" panose="020B0604020202020204" pitchFamily="34" charset="0"/>
              </a:rPr>
              <a:t> </a:t>
            </a:r>
            <a:r>
              <a:rPr sz="1600" spc="-140" dirty="0">
                <a:latin typeface="Arial" panose="020B0604020202020204" pitchFamily="34" charset="0"/>
                <a:cs typeface="Arial" panose="020B0604020202020204" pitchFamily="34" charset="0"/>
              </a:rPr>
              <a:t>studies </a:t>
            </a:r>
            <a:r>
              <a:rPr sz="1600" spc="-135" dirty="0">
                <a:latin typeface="Arial" panose="020B0604020202020204" pitchFamily="34" charset="0"/>
                <a:cs typeface="Arial" panose="020B0604020202020204" pitchFamily="34" charset="0"/>
              </a:rPr>
              <a:t> </a:t>
            </a:r>
            <a:r>
              <a:rPr sz="1600" spc="-170" dirty="0">
                <a:latin typeface="Arial" panose="020B0604020202020204" pitchFamily="34" charset="0"/>
                <a:cs typeface="Arial" panose="020B0604020202020204" pitchFamily="34" charset="0"/>
              </a:rPr>
              <a:t>showed</a:t>
            </a:r>
            <a:r>
              <a:rPr sz="1600" spc="-120" dirty="0">
                <a:latin typeface="Arial" panose="020B0604020202020204" pitchFamily="34" charset="0"/>
                <a:cs typeface="Arial" panose="020B0604020202020204" pitchFamily="34" charset="0"/>
              </a:rPr>
              <a:t> </a:t>
            </a:r>
            <a:r>
              <a:rPr sz="1600" spc="-165" dirty="0">
                <a:latin typeface="Arial" panose="020B0604020202020204" pitchFamily="34" charset="0"/>
                <a:cs typeface="Arial" panose="020B0604020202020204" pitchFamily="34" charset="0"/>
              </a:rPr>
              <a:t>an</a:t>
            </a:r>
            <a:r>
              <a:rPr sz="1600" spc="-95" dirty="0">
                <a:latin typeface="Arial" panose="020B0604020202020204" pitchFamily="34" charset="0"/>
                <a:cs typeface="Arial" panose="020B0604020202020204" pitchFamily="34" charset="0"/>
              </a:rPr>
              <a:t> </a:t>
            </a:r>
            <a:r>
              <a:rPr sz="1600" spc="-120" dirty="0">
                <a:latin typeface="Arial" panose="020B0604020202020204" pitchFamily="34" charset="0"/>
                <a:cs typeface="Arial" panose="020B0604020202020204" pitchFamily="34" charset="0"/>
              </a:rPr>
              <a:t>effect,</a:t>
            </a:r>
            <a:r>
              <a:rPr sz="1600" spc="-85" dirty="0">
                <a:latin typeface="Arial" panose="020B0604020202020204" pitchFamily="34" charset="0"/>
                <a:cs typeface="Arial" panose="020B0604020202020204" pitchFamily="34" charset="0"/>
              </a:rPr>
              <a:t> </a:t>
            </a:r>
            <a:r>
              <a:rPr sz="1600" spc="-170" dirty="0">
                <a:latin typeface="Arial" panose="020B0604020202020204" pitchFamily="34" charset="0"/>
                <a:cs typeface="Arial" panose="020B0604020202020204" pitchFamily="34" charset="0"/>
              </a:rPr>
              <a:t>and</a:t>
            </a:r>
            <a:r>
              <a:rPr sz="1600" spc="-90" dirty="0">
                <a:latin typeface="Arial" panose="020B0604020202020204" pitchFamily="34" charset="0"/>
                <a:cs typeface="Arial" panose="020B0604020202020204" pitchFamily="34" charset="0"/>
              </a:rPr>
              <a:t> </a:t>
            </a:r>
            <a:r>
              <a:rPr sz="1600" spc="-125" dirty="0">
                <a:latin typeface="Arial" panose="020B0604020202020204" pitchFamily="34" charset="0"/>
                <a:cs typeface="Arial" panose="020B0604020202020204" pitchFamily="34" charset="0"/>
              </a:rPr>
              <a:t>that</a:t>
            </a:r>
            <a:r>
              <a:rPr sz="1600" spc="-95" dirty="0">
                <a:latin typeface="Arial" panose="020B0604020202020204" pitchFamily="34" charset="0"/>
                <a:cs typeface="Arial" panose="020B0604020202020204" pitchFamily="34" charset="0"/>
              </a:rPr>
              <a:t> </a:t>
            </a:r>
            <a:r>
              <a:rPr sz="1600" spc="-170" dirty="0">
                <a:latin typeface="Arial" panose="020B0604020202020204" pitchFamily="34" charset="0"/>
                <a:cs typeface="Arial" panose="020B0604020202020204" pitchFamily="34" charset="0"/>
              </a:rPr>
              <a:t>more</a:t>
            </a:r>
            <a:r>
              <a:rPr sz="1600" spc="-85" dirty="0">
                <a:latin typeface="Arial" panose="020B0604020202020204" pitchFamily="34" charset="0"/>
                <a:cs typeface="Arial" panose="020B0604020202020204" pitchFamily="34" charset="0"/>
              </a:rPr>
              <a:t> </a:t>
            </a:r>
            <a:r>
              <a:rPr sz="1600" spc="-145" dirty="0">
                <a:latin typeface="Arial" panose="020B0604020202020204" pitchFamily="34" charset="0"/>
                <a:cs typeface="Arial" panose="020B0604020202020204" pitchFamily="34" charset="0"/>
              </a:rPr>
              <a:t>than</a:t>
            </a:r>
            <a:r>
              <a:rPr sz="1600" spc="-100" dirty="0">
                <a:latin typeface="Arial" panose="020B0604020202020204" pitchFamily="34" charset="0"/>
                <a:cs typeface="Arial" panose="020B0604020202020204" pitchFamily="34" charset="0"/>
              </a:rPr>
              <a:t> </a:t>
            </a:r>
            <a:r>
              <a:rPr sz="1600" spc="-165" dirty="0">
                <a:latin typeface="Arial" panose="020B0604020202020204" pitchFamily="34" charset="0"/>
                <a:cs typeface="Arial" panose="020B0604020202020204" pitchFamily="34" charset="0"/>
              </a:rPr>
              <a:t>one</a:t>
            </a:r>
            <a:r>
              <a:rPr sz="1600" spc="-95" dirty="0">
                <a:latin typeface="Arial" panose="020B0604020202020204" pitchFamily="34" charset="0"/>
                <a:cs typeface="Arial" panose="020B0604020202020204" pitchFamily="34" charset="0"/>
              </a:rPr>
              <a:t> </a:t>
            </a:r>
            <a:r>
              <a:rPr sz="1600" spc="-150" dirty="0">
                <a:latin typeface="Arial" panose="020B0604020202020204" pitchFamily="34" charset="0"/>
                <a:cs typeface="Arial" panose="020B0604020202020204" pitchFamily="34" charset="0"/>
              </a:rPr>
              <a:t>encounter</a:t>
            </a:r>
            <a:r>
              <a:rPr sz="1600" spc="-114" dirty="0">
                <a:latin typeface="Arial" panose="020B0604020202020204" pitchFamily="34" charset="0"/>
                <a:cs typeface="Arial" panose="020B0604020202020204" pitchFamily="34" charset="0"/>
              </a:rPr>
              <a:t> </a:t>
            </a:r>
            <a:r>
              <a:rPr sz="1600" spc="-130" dirty="0">
                <a:latin typeface="Arial" panose="020B0604020202020204" pitchFamily="34" charset="0"/>
                <a:cs typeface="Arial" panose="020B0604020202020204" pitchFamily="34" charset="0"/>
              </a:rPr>
              <a:t>with</a:t>
            </a:r>
            <a:r>
              <a:rPr sz="1600" spc="-80" dirty="0">
                <a:latin typeface="Arial" panose="020B0604020202020204" pitchFamily="34" charset="0"/>
                <a:cs typeface="Arial" panose="020B0604020202020204" pitchFamily="34" charset="0"/>
              </a:rPr>
              <a:t> </a:t>
            </a:r>
            <a:r>
              <a:rPr sz="1600" spc="-140" dirty="0">
                <a:latin typeface="Arial" panose="020B0604020202020204" pitchFamily="34" charset="0"/>
                <a:cs typeface="Arial" panose="020B0604020202020204" pitchFamily="34" charset="0"/>
              </a:rPr>
              <a:t>the</a:t>
            </a:r>
            <a:r>
              <a:rPr sz="1600" spc="-90" dirty="0">
                <a:latin typeface="Arial" panose="020B0604020202020204" pitchFamily="34" charset="0"/>
                <a:cs typeface="Arial" panose="020B0604020202020204" pitchFamily="34" charset="0"/>
              </a:rPr>
              <a:t> </a:t>
            </a:r>
            <a:r>
              <a:rPr sz="1600" spc="-130" dirty="0">
                <a:latin typeface="Arial" panose="020B0604020202020204" pitchFamily="34" charset="0"/>
                <a:cs typeface="Arial" panose="020B0604020202020204" pitchFamily="34" charset="0"/>
              </a:rPr>
              <a:t>patient</a:t>
            </a:r>
            <a:r>
              <a:rPr sz="1600" spc="-100" dirty="0">
                <a:latin typeface="Arial" panose="020B0604020202020204" pitchFamily="34" charset="0"/>
                <a:cs typeface="Arial" panose="020B0604020202020204" pitchFamily="34" charset="0"/>
              </a:rPr>
              <a:t> </a:t>
            </a:r>
            <a:r>
              <a:rPr sz="1600" spc="-145" dirty="0">
                <a:latin typeface="Arial" panose="020B0604020202020204" pitchFamily="34" charset="0"/>
                <a:cs typeface="Arial" panose="020B0604020202020204" pitchFamily="34" charset="0"/>
              </a:rPr>
              <a:t>increased</a:t>
            </a:r>
            <a:r>
              <a:rPr sz="1600" spc="-100" dirty="0">
                <a:latin typeface="Arial" panose="020B0604020202020204" pitchFamily="34" charset="0"/>
                <a:cs typeface="Arial" panose="020B0604020202020204" pitchFamily="34" charset="0"/>
              </a:rPr>
              <a:t> </a:t>
            </a:r>
            <a:r>
              <a:rPr sz="1600" spc="-140" dirty="0">
                <a:latin typeface="Arial" panose="020B0604020202020204" pitchFamily="34" charset="0"/>
                <a:cs typeface="Arial" panose="020B0604020202020204" pitchFamily="34" charset="0"/>
              </a:rPr>
              <a:t>the</a:t>
            </a:r>
            <a:r>
              <a:rPr sz="1600" spc="-95" dirty="0">
                <a:latin typeface="Arial" panose="020B0604020202020204" pitchFamily="34" charset="0"/>
                <a:cs typeface="Arial" panose="020B0604020202020204" pitchFamily="34" charset="0"/>
              </a:rPr>
              <a:t> </a:t>
            </a:r>
            <a:r>
              <a:rPr sz="1600" spc="-120" dirty="0">
                <a:latin typeface="Arial" panose="020B0604020202020204" pitchFamily="34" charset="0"/>
                <a:cs typeface="Arial" panose="020B0604020202020204" pitchFamily="34" charset="0"/>
              </a:rPr>
              <a:t>effect.)</a:t>
            </a:r>
            <a:endParaRPr sz="1600" dirty="0">
              <a:latin typeface="Arial" panose="020B0604020202020204" pitchFamily="34" charset="0"/>
              <a:cs typeface="Arial" panose="020B0604020202020204" pitchFamily="34" charset="0"/>
            </a:endParaRPr>
          </a:p>
          <a:p>
            <a:pPr marL="355600" marR="5080" indent="-342900">
              <a:lnSpc>
                <a:spcPts val="1940"/>
              </a:lnSpc>
              <a:spcBef>
                <a:spcPts val="440"/>
              </a:spcBef>
              <a:buFont typeface="Microsoft Sans Serif" panose="020B0604020202020204"/>
              <a:buChar char="•"/>
              <a:tabLst>
                <a:tab pos="354965" algn="l"/>
                <a:tab pos="355600" algn="l"/>
              </a:tabLst>
            </a:pPr>
            <a:r>
              <a:rPr b="1" spc="-175" dirty="0">
                <a:latin typeface="Arial" panose="020B0604020202020204" pitchFamily="34" charset="0"/>
                <a:cs typeface="Arial" panose="020B0604020202020204" pitchFamily="34" charset="0"/>
              </a:rPr>
              <a:t>Lundahl, </a:t>
            </a:r>
            <a:r>
              <a:rPr b="1" spc="-165" dirty="0">
                <a:latin typeface="Arial" panose="020B0604020202020204" pitchFamily="34" charset="0"/>
                <a:cs typeface="Arial" panose="020B0604020202020204" pitchFamily="34" charset="0"/>
              </a:rPr>
              <a:t>B. </a:t>
            </a:r>
            <a:r>
              <a:rPr b="1" spc="-195" dirty="0">
                <a:latin typeface="Arial" panose="020B0604020202020204" pitchFamily="34" charset="0"/>
                <a:cs typeface="Arial" panose="020B0604020202020204" pitchFamily="34" charset="0"/>
              </a:rPr>
              <a:t>W.,</a:t>
            </a:r>
            <a:r>
              <a:rPr b="1" spc="-190" dirty="0">
                <a:latin typeface="Arial" panose="020B0604020202020204" pitchFamily="34" charset="0"/>
                <a:cs typeface="Arial" panose="020B0604020202020204" pitchFamily="34" charset="0"/>
              </a:rPr>
              <a:t> </a:t>
            </a:r>
            <a:r>
              <a:rPr b="1" spc="-235" dirty="0">
                <a:latin typeface="Arial" panose="020B0604020202020204" pitchFamily="34" charset="0"/>
                <a:cs typeface="Arial" panose="020B0604020202020204" pitchFamily="34" charset="0"/>
              </a:rPr>
              <a:t>&amp;</a:t>
            </a:r>
            <a:r>
              <a:rPr b="1" spc="-229" dirty="0">
                <a:latin typeface="Arial" panose="020B0604020202020204" pitchFamily="34" charset="0"/>
                <a:cs typeface="Arial" panose="020B0604020202020204" pitchFamily="34" charset="0"/>
              </a:rPr>
              <a:t> </a:t>
            </a:r>
            <a:r>
              <a:rPr b="1" spc="-170" dirty="0">
                <a:latin typeface="Arial" panose="020B0604020202020204" pitchFamily="34" charset="0"/>
                <a:cs typeface="Arial" panose="020B0604020202020204" pitchFamily="34" charset="0"/>
              </a:rPr>
              <a:t>Burke, </a:t>
            </a:r>
            <a:r>
              <a:rPr b="1" spc="-165" dirty="0">
                <a:latin typeface="Arial" panose="020B0604020202020204" pitchFamily="34" charset="0"/>
                <a:cs typeface="Arial" panose="020B0604020202020204" pitchFamily="34" charset="0"/>
              </a:rPr>
              <a:t>B. </a:t>
            </a:r>
            <a:r>
              <a:rPr b="1" spc="-155" dirty="0">
                <a:latin typeface="Arial" panose="020B0604020202020204" pitchFamily="34" charset="0"/>
                <a:cs typeface="Arial" panose="020B0604020202020204" pitchFamily="34" charset="0"/>
              </a:rPr>
              <a:t>(2009). </a:t>
            </a:r>
            <a:r>
              <a:rPr b="1" spc="-195" dirty="0">
                <a:latin typeface="Arial" panose="020B0604020202020204" pitchFamily="34" charset="0"/>
                <a:cs typeface="Arial" panose="020B0604020202020204" pitchFamily="34" charset="0"/>
              </a:rPr>
              <a:t>The</a:t>
            </a:r>
            <a:r>
              <a:rPr b="1" spc="-190"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effectiveness</a:t>
            </a:r>
            <a:r>
              <a:rPr b="1" spc="-160" dirty="0">
                <a:latin typeface="Arial" panose="020B0604020202020204" pitchFamily="34" charset="0"/>
                <a:cs typeface="Arial" panose="020B0604020202020204" pitchFamily="34" charset="0"/>
              </a:rPr>
              <a:t> </a:t>
            </a:r>
            <a:r>
              <a:rPr b="1" spc="-200" dirty="0">
                <a:latin typeface="Arial" panose="020B0604020202020204" pitchFamily="34" charset="0"/>
                <a:cs typeface="Arial" panose="020B0604020202020204" pitchFamily="34" charset="0"/>
              </a:rPr>
              <a:t>and</a:t>
            </a:r>
            <a:r>
              <a:rPr b="1" spc="-195" dirty="0">
                <a:latin typeface="Arial" panose="020B0604020202020204" pitchFamily="34" charset="0"/>
                <a:cs typeface="Arial" panose="020B0604020202020204" pitchFamily="34" charset="0"/>
              </a:rPr>
              <a:t> </a:t>
            </a:r>
            <a:r>
              <a:rPr b="1" spc="-150" dirty="0">
                <a:latin typeface="Arial" panose="020B0604020202020204" pitchFamily="34" charset="0"/>
                <a:cs typeface="Arial" panose="020B0604020202020204" pitchFamily="34" charset="0"/>
              </a:rPr>
              <a:t>applicability</a:t>
            </a:r>
            <a:r>
              <a:rPr b="1" spc="-145"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of </a:t>
            </a:r>
            <a:r>
              <a:rPr b="1" spc="-165" dirty="0">
                <a:latin typeface="Arial" panose="020B0604020202020204" pitchFamily="34" charset="0"/>
                <a:cs typeface="Arial" panose="020B0604020202020204" pitchFamily="34" charset="0"/>
              </a:rPr>
              <a:t>motivational </a:t>
            </a:r>
            <a:r>
              <a:rPr b="1" spc="-160" dirty="0">
                <a:latin typeface="Arial" panose="020B0604020202020204" pitchFamily="34" charset="0"/>
                <a:cs typeface="Arial" panose="020B0604020202020204" pitchFamily="34" charset="0"/>
              </a:rPr>
              <a:t> interviewing:</a:t>
            </a:r>
            <a:r>
              <a:rPr b="1" spc="-125" dirty="0">
                <a:latin typeface="Arial" panose="020B0604020202020204" pitchFamily="34" charset="0"/>
                <a:cs typeface="Arial" panose="020B0604020202020204" pitchFamily="34" charset="0"/>
              </a:rPr>
              <a:t> </a:t>
            </a:r>
            <a:r>
              <a:rPr b="1" spc="-235" dirty="0">
                <a:latin typeface="Arial" panose="020B0604020202020204" pitchFamily="34" charset="0"/>
                <a:cs typeface="Arial" panose="020B0604020202020204" pitchFamily="34" charset="0"/>
              </a:rPr>
              <a:t>A</a:t>
            </a:r>
            <a:r>
              <a:rPr b="1" spc="-125"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practice-friendly</a:t>
            </a:r>
            <a:r>
              <a:rPr b="1" spc="-50" dirty="0">
                <a:latin typeface="Arial" panose="020B0604020202020204" pitchFamily="34" charset="0"/>
                <a:cs typeface="Arial" panose="020B0604020202020204" pitchFamily="34" charset="0"/>
              </a:rPr>
              <a:t> </a:t>
            </a:r>
            <a:r>
              <a:rPr b="1" spc="-175" dirty="0">
                <a:latin typeface="Arial" panose="020B0604020202020204" pitchFamily="34" charset="0"/>
                <a:cs typeface="Arial" panose="020B0604020202020204" pitchFamily="34" charset="0"/>
              </a:rPr>
              <a:t>review</a:t>
            </a:r>
            <a:r>
              <a:rPr b="1" spc="-45"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of</a:t>
            </a:r>
            <a:r>
              <a:rPr b="1" spc="-80" dirty="0">
                <a:latin typeface="Arial" panose="020B0604020202020204" pitchFamily="34" charset="0"/>
                <a:cs typeface="Arial" panose="020B0604020202020204" pitchFamily="34" charset="0"/>
              </a:rPr>
              <a:t> </a:t>
            </a:r>
            <a:r>
              <a:rPr b="1" spc="-160" dirty="0">
                <a:latin typeface="Arial" panose="020B0604020202020204" pitchFamily="34" charset="0"/>
                <a:cs typeface="Arial" panose="020B0604020202020204" pitchFamily="34" charset="0"/>
              </a:rPr>
              <a:t>four</a:t>
            </a:r>
            <a:r>
              <a:rPr b="1" spc="-80" dirty="0">
                <a:latin typeface="Arial" panose="020B0604020202020204" pitchFamily="34" charset="0"/>
                <a:cs typeface="Arial" panose="020B0604020202020204" pitchFamily="34" charset="0"/>
              </a:rPr>
              <a:t> </a:t>
            </a:r>
            <a:r>
              <a:rPr b="1" spc="-170" dirty="0">
                <a:latin typeface="Arial" panose="020B0604020202020204" pitchFamily="34" charset="0"/>
                <a:cs typeface="Arial" panose="020B0604020202020204" pitchFamily="34" charset="0"/>
              </a:rPr>
              <a:t>meta-analyses.</a:t>
            </a:r>
            <a:r>
              <a:rPr b="1" spc="-35" dirty="0">
                <a:latin typeface="Arial" panose="020B0604020202020204" pitchFamily="34" charset="0"/>
                <a:cs typeface="Arial" panose="020B0604020202020204" pitchFamily="34" charset="0"/>
              </a:rPr>
              <a:t> </a:t>
            </a:r>
            <a:r>
              <a:rPr b="1" i="1" spc="-175" dirty="0">
                <a:latin typeface="Arial" panose="020B0604020202020204" pitchFamily="34" charset="0"/>
                <a:cs typeface="Arial" panose="020B0604020202020204" pitchFamily="34" charset="0"/>
              </a:rPr>
              <a:t>Journal</a:t>
            </a:r>
            <a:r>
              <a:rPr b="1" i="1" spc="-65" dirty="0">
                <a:latin typeface="Arial" panose="020B0604020202020204" pitchFamily="34" charset="0"/>
                <a:cs typeface="Arial" panose="020B0604020202020204" pitchFamily="34" charset="0"/>
              </a:rPr>
              <a:t> </a:t>
            </a:r>
            <a:r>
              <a:rPr b="1" i="1" spc="-155" dirty="0">
                <a:latin typeface="Arial" panose="020B0604020202020204" pitchFamily="34" charset="0"/>
                <a:cs typeface="Arial" panose="020B0604020202020204" pitchFamily="34" charset="0"/>
              </a:rPr>
              <a:t>of</a:t>
            </a:r>
            <a:r>
              <a:rPr b="1" i="1" spc="-80" dirty="0">
                <a:latin typeface="Arial" panose="020B0604020202020204" pitchFamily="34" charset="0"/>
                <a:cs typeface="Arial" panose="020B0604020202020204" pitchFamily="34" charset="0"/>
              </a:rPr>
              <a:t> </a:t>
            </a:r>
            <a:r>
              <a:rPr b="1" i="1" spc="-150" dirty="0">
                <a:latin typeface="Arial" panose="020B0604020202020204" pitchFamily="34" charset="0"/>
                <a:cs typeface="Arial" panose="020B0604020202020204" pitchFamily="34" charset="0"/>
              </a:rPr>
              <a:t>Clinical</a:t>
            </a:r>
            <a:r>
              <a:rPr b="1" i="1" spc="-55" dirty="0">
                <a:latin typeface="Arial" panose="020B0604020202020204" pitchFamily="34" charset="0"/>
                <a:cs typeface="Arial" panose="020B0604020202020204" pitchFamily="34" charset="0"/>
              </a:rPr>
              <a:t> </a:t>
            </a:r>
            <a:r>
              <a:rPr b="1" i="1" spc="-180" dirty="0">
                <a:latin typeface="Arial" panose="020B0604020202020204" pitchFamily="34" charset="0"/>
                <a:cs typeface="Arial" panose="020B0604020202020204" pitchFamily="34" charset="0"/>
              </a:rPr>
              <a:t>Psychology: </a:t>
            </a:r>
            <a:r>
              <a:rPr b="1" i="1" spc="-484" dirty="0">
                <a:latin typeface="Arial" panose="020B0604020202020204" pitchFamily="34" charset="0"/>
                <a:cs typeface="Arial" panose="020B0604020202020204" pitchFamily="34" charset="0"/>
              </a:rPr>
              <a:t> </a:t>
            </a:r>
            <a:r>
              <a:rPr b="1" i="1" spc="-95" dirty="0">
                <a:latin typeface="Arial" panose="020B0604020202020204" pitchFamily="34" charset="0"/>
                <a:cs typeface="Arial" panose="020B0604020202020204" pitchFamily="34" charset="0"/>
              </a:rPr>
              <a:t>I</a:t>
            </a:r>
            <a:r>
              <a:rPr b="1" i="1" spc="-200" dirty="0">
                <a:latin typeface="Arial" panose="020B0604020202020204" pitchFamily="34" charset="0"/>
                <a:cs typeface="Arial" panose="020B0604020202020204" pitchFamily="34" charset="0"/>
              </a:rPr>
              <a:t>n</a:t>
            </a:r>
            <a:r>
              <a:rPr b="1" i="1" spc="-100" dirty="0">
                <a:latin typeface="Arial" panose="020B0604020202020204" pitchFamily="34" charset="0"/>
                <a:cs typeface="Arial" panose="020B0604020202020204" pitchFamily="34" charset="0"/>
              </a:rPr>
              <a:t> </a:t>
            </a:r>
            <a:r>
              <a:rPr b="1" i="1" spc="-220" dirty="0">
                <a:latin typeface="Arial" panose="020B0604020202020204" pitchFamily="34" charset="0"/>
                <a:cs typeface="Arial" panose="020B0604020202020204" pitchFamily="34" charset="0"/>
              </a:rPr>
              <a:t>S</a:t>
            </a:r>
            <a:r>
              <a:rPr b="1" i="1" spc="-195" dirty="0">
                <a:latin typeface="Arial" panose="020B0604020202020204" pitchFamily="34" charset="0"/>
                <a:cs typeface="Arial" panose="020B0604020202020204" pitchFamily="34" charset="0"/>
              </a:rPr>
              <a:t>e</a:t>
            </a:r>
            <a:r>
              <a:rPr b="1" i="1" spc="-190" dirty="0">
                <a:latin typeface="Arial" panose="020B0604020202020204" pitchFamily="34" charset="0"/>
                <a:cs typeface="Arial" panose="020B0604020202020204" pitchFamily="34" charset="0"/>
              </a:rPr>
              <a:t>s</a:t>
            </a:r>
            <a:r>
              <a:rPr b="1" i="1" spc="-195" dirty="0">
                <a:latin typeface="Arial" panose="020B0604020202020204" pitchFamily="34" charset="0"/>
                <a:cs typeface="Arial" panose="020B0604020202020204" pitchFamily="34" charset="0"/>
              </a:rPr>
              <a:t>s</a:t>
            </a:r>
            <a:r>
              <a:rPr b="1" i="1" spc="-145" dirty="0">
                <a:latin typeface="Arial" panose="020B0604020202020204" pitchFamily="34" charset="0"/>
                <a:cs typeface="Arial" panose="020B0604020202020204" pitchFamily="34" charset="0"/>
              </a:rPr>
              <a:t>io</a:t>
            </a:r>
            <a:r>
              <a:rPr b="1" i="1" spc="-210" dirty="0">
                <a:latin typeface="Arial" panose="020B0604020202020204" pitchFamily="34" charset="0"/>
                <a:cs typeface="Arial" panose="020B0604020202020204" pitchFamily="34" charset="0"/>
              </a:rPr>
              <a:t>n</a:t>
            </a:r>
            <a:r>
              <a:rPr b="1" i="1" spc="-90" dirty="0">
                <a:latin typeface="Arial" panose="020B0604020202020204" pitchFamily="34" charset="0"/>
                <a:cs typeface="Arial" panose="020B0604020202020204" pitchFamily="34" charset="0"/>
              </a:rPr>
              <a:t>,</a:t>
            </a:r>
            <a:r>
              <a:rPr b="1" i="1" spc="-65" dirty="0">
                <a:latin typeface="Arial" panose="020B0604020202020204" pitchFamily="34" charset="0"/>
                <a:cs typeface="Arial" panose="020B0604020202020204" pitchFamily="34" charset="0"/>
              </a:rPr>
              <a:t> </a:t>
            </a:r>
            <a:r>
              <a:rPr b="1" i="1" spc="-190" dirty="0">
                <a:latin typeface="Arial" panose="020B0604020202020204" pitchFamily="34" charset="0"/>
                <a:cs typeface="Arial" panose="020B0604020202020204" pitchFamily="34" charset="0"/>
              </a:rPr>
              <a:t>6</a:t>
            </a:r>
            <a:r>
              <a:rPr b="1" i="1" spc="-195" dirty="0">
                <a:latin typeface="Arial" panose="020B0604020202020204" pitchFamily="34" charset="0"/>
                <a:cs typeface="Arial" panose="020B0604020202020204" pitchFamily="34" charset="0"/>
              </a:rPr>
              <a:t>5</a:t>
            </a:r>
            <a:r>
              <a:rPr b="1" i="1" spc="-90" dirty="0">
                <a:latin typeface="Arial" panose="020B0604020202020204" pitchFamily="34" charset="0"/>
                <a:cs typeface="Arial" panose="020B0604020202020204" pitchFamily="34" charset="0"/>
              </a:rPr>
              <a:t>,</a:t>
            </a:r>
            <a:r>
              <a:rPr b="1" i="1" spc="-65" dirty="0">
                <a:latin typeface="Arial" panose="020B0604020202020204" pitchFamily="34" charset="0"/>
                <a:cs typeface="Arial" panose="020B0604020202020204" pitchFamily="34" charset="0"/>
              </a:rPr>
              <a:t> </a:t>
            </a:r>
            <a:r>
              <a:rPr b="1" i="1" spc="-190" dirty="0">
                <a:latin typeface="Arial" panose="020B0604020202020204" pitchFamily="34" charset="0"/>
                <a:cs typeface="Arial" panose="020B0604020202020204" pitchFamily="34" charset="0"/>
              </a:rPr>
              <a:t>1</a:t>
            </a:r>
            <a:r>
              <a:rPr b="1" i="1" spc="-195" dirty="0">
                <a:latin typeface="Arial" panose="020B0604020202020204" pitchFamily="34" charset="0"/>
                <a:cs typeface="Arial" panose="020B0604020202020204" pitchFamily="34" charset="0"/>
              </a:rPr>
              <a:t>2</a:t>
            </a:r>
            <a:r>
              <a:rPr b="1" i="1" spc="-190" dirty="0">
                <a:latin typeface="Arial" panose="020B0604020202020204" pitchFamily="34" charset="0"/>
                <a:cs typeface="Arial" panose="020B0604020202020204" pitchFamily="34" charset="0"/>
              </a:rPr>
              <a:t>32</a:t>
            </a:r>
            <a:r>
              <a:rPr b="1" i="1" spc="-110" dirty="0">
                <a:latin typeface="Arial" panose="020B0604020202020204" pitchFamily="34" charset="0"/>
                <a:cs typeface="Arial" panose="020B0604020202020204" pitchFamily="34" charset="0"/>
              </a:rPr>
              <a:t>-</a:t>
            </a:r>
            <a:r>
              <a:rPr b="1" i="1" spc="-190" dirty="0">
                <a:latin typeface="Arial" panose="020B0604020202020204" pitchFamily="34" charset="0"/>
                <a:cs typeface="Arial" panose="020B0604020202020204" pitchFamily="34" charset="0"/>
              </a:rPr>
              <a:t>1245</a:t>
            </a:r>
            <a:r>
              <a:rPr b="1" i="1" spc="-90" dirty="0">
                <a:latin typeface="Arial" panose="020B0604020202020204" pitchFamily="34" charset="0"/>
                <a:cs typeface="Arial" panose="020B0604020202020204" pitchFamily="34" charset="0"/>
              </a:rPr>
              <a:t>.</a:t>
            </a:r>
            <a:r>
              <a:rPr b="1" i="1" spc="-40" dirty="0">
                <a:latin typeface="Arial" panose="020B0604020202020204" pitchFamily="34" charset="0"/>
                <a:cs typeface="Arial" panose="020B0604020202020204" pitchFamily="34" charset="0"/>
              </a:rPr>
              <a:t> </a:t>
            </a:r>
            <a:r>
              <a:rPr b="1" i="1" spc="-170" dirty="0">
                <a:latin typeface="Arial" panose="020B0604020202020204" pitchFamily="34" charset="0"/>
                <a:cs typeface="Arial" panose="020B0604020202020204" pitchFamily="34" charset="0"/>
              </a:rPr>
              <a:t>doi</a:t>
            </a:r>
            <a:r>
              <a:rPr b="1" i="1" spc="-110" dirty="0">
                <a:latin typeface="Arial" panose="020B0604020202020204" pitchFamily="34" charset="0"/>
                <a:cs typeface="Arial" panose="020B0604020202020204" pitchFamily="34" charset="0"/>
              </a:rPr>
              <a:t>:</a:t>
            </a:r>
            <a:r>
              <a:rPr b="1" i="1" spc="-90" dirty="0">
                <a:latin typeface="Arial" panose="020B0604020202020204" pitchFamily="34" charset="0"/>
                <a:cs typeface="Arial" panose="020B0604020202020204" pitchFamily="34" charset="0"/>
              </a:rPr>
              <a:t> </a:t>
            </a:r>
            <a:r>
              <a:rPr b="1" i="1" spc="-195" dirty="0">
                <a:latin typeface="Arial" panose="020B0604020202020204" pitchFamily="34" charset="0"/>
                <a:cs typeface="Arial" panose="020B0604020202020204" pitchFamily="34" charset="0"/>
              </a:rPr>
              <a:t>1</a:t>
            </a:r>
            <a:r>
              <a:rPr b="1" i="1" spc="-185" dirty="0">
                <a:latin typeface="Arial" panose="020B0604020202020204" pitchFamily="34" charset="0"/>
                <a:cs typeface="Arial" panose="020B0604020202020204" pitchFamily="34" charset="0"/>
              </a:rPr>
              <a:t>0</a:t>
            </a:r>
            <a:r>
              <a:rPr b="1" i="1" spc="-100" dirty="0">
                <a:latin typeface="Arial" panose="020B0604020202020204" pitchFamily="34" charset="0"/>
                <a:cs typeface="Arial" panose="020B0604020202020204" pitchFamily="34" charset="0"/>
              </a:rPr>
              <a:t>.</a:t>
            </a:r>
            <a:r>
              <a:rPr b="1" i="1" spc="-170" dirty="0">
                <a:latin typeface="Arial" panose="020B0604020202020204" pitchFamily="34" charset="0"/>
                <a:cs typeface="Arial" panose="020B0604020202020204" pitchFamily="34" charset="0"/>
              </a:rPr>
              <a:t>1002/</a:t>
            </a:r>
            <a:r>
              <a:rPr b="1" i="1" spc="-80" dirty="0">
                <a:latin typeface="Arial" panose="020B0604020202020204" pitchFamily="34" charset="0"/>
                <a:cs typeface="Arial" panose="020B0604020202020204" pitchFamily="34" charset="0"/>
              </a:rPr>
              <a:t>j</a:t>
            </a:r>
            <a:r>
              <a:rPr b="1" i="1" spc="-185" dirty="0">
                <a:latin typeface="Arial" panose="020B0604020202020204" pitchFamily="34" charset="0"/>
                <a:cs typeface="Arial" panose="020B0604020202020204" pitchFamily="34" charset="0"/>
              </a:rPr>
              <a:t>c</a:t>
            </a:r>
            <a:r>
              <a:rPr b="1" i="1" spc="-100" dirty="0">
                <a:latin typeface="Arial" panose="020B0604020202020204" pitchFamily="34" charset="0"/>
                <a:cs typeface="Arial" panose="020B0604020202020204" pitchFamily="34" charset="0"/>
              </a:rPr>
              <a:t>l</a:t>
            </a:r>
            <a:r>
              <a:rPr b="1" i="1" spc="-195" dirty="0">
                <a:latin typeface="Arial" panose="020B0604020202020204" pitchFamily="34" charset="0"/>
                <a:cs typeface="Arial" panose="020B0604020202020204" pitchFamily="34" charset="0"/>
              </a:rPr>
              <a:t>p</a:t>
            </a:r>
            <a:r>
              <a:rPr b="1" i="1" spc="-135" dirty="0">
                <a:latin typeface="Arial" panose="020B0604020202020204" pitchFamily="34" charset="0"/>
                <a:cs typeface="Arial" panose="020B0604020202020204" pitchFamily="34" charset="0"/>
              </a:rPr>
              <a:t>.2</a:t>
            </a:r>
            <a:r>
              <a:rPr b="1" i="1" spc="-175" dirty="0">
                <a:latin typeface="Arial" panose="020B0604020202020204" pitchFamily="34" charset="0"/>
                <a:cs typeface="Arial" panose="020B0604020202020204" pitchFamily="34" charset="0"/>
              </a:rPr>
              <a:t>0</a:t>
            </a:r>
            <a:r>
              <a:rPr b="1" i="1" spc="-180" dirty="0">
                <a:latin typeface="Arial" panose="020B0604020202020204" pitchFamily="34" charset="0"/>
                <a:cs typeface="Arial" panose="020B0604020202020204" pitchFamily="34" charset="0"/>
              </a:rPr>
              <a:t>6</a:t>
            </a:r>
            <a:r>
              <a:rPr b="1" i="1" spc="-190" dirty="0">
                <a:latin typeface="Arial" panose="020B0604020202020204" pitchFamily="34" charset="0"/>
                <a:cs typeface="Arial" panose="020B0604020202020204" pitchFamily="34" charset="0"/>
              </a:rPr>
              <a:t>38</a:t>
            </a:r>
            <a:endParaRPr dirty="0">
              <a:latin typeface="Arial" panose="020B0604020202020204" pitchFamily="34" charset="0"/>
              <a:cs typeface="Arial" panose="020B0604020202020204" pitchFamily="34" charset="0"/>
            </a:endParaRPr>
          </a:p>
          <a:p>
            <a:pPr marL="355600" indent="-342900">
              <a:lnSpc>
                <a:spcPts val="2050"/>
              </a:lnSpc>
              <a:spcBef>
                <a:spcPts val="195"/>
              </a:spcBef>
              <a:buFont typeface="Microsoft Sans Serif" panose="020B0604020202020204"/>
              <a:buChar char="•"/>
              <a:tabLst>
                <a:tab pos="354965" algn="l"/>
                <a:tab pos="355600" algn="l"/>
              </a:tabLst>
            </a:pPr>
            <a:r>
              <a:rPr b="1" spc="-175" dirty="0">
                <a:latin typeface="Arial" panose="020B0604020202020204" pitchFamily="34" charset="0"/>
                <a:cs typeface="Arial" panose="020B0604020202020204" pitchFamily="34" charset="0"/>
              </a:rPr>
              <a:t>Lundahl,</a:t>
            </a:r>
            <a:r>
              <a:rPr b="1" spc="-85"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B.</a:t>
            </a:r>
            <a:r>
              <a:rPr b="1" spc="-85" dirty="0">
                <a:latin typeface="Arial" panose="020B0604020202020204" pitchFamily="34" charset="0"/>
                <a:cs typeface="Arial" panose="020B0604020202020204" pitchFamily="34" charset="0"/>
              </a:rPr>
              <a:t> </a:t>
            </a:r>
            <a:r>
              <a:rPr b="1" spc="-195" dirty="0">
                <a:latin typeface="Arial" panose="020B0604020202020204" pitchFamily="34" charset="0"/>
                <a:cs typeface="Arial" panose="020B0604020202020204" pitchFamily="34" charset="0"/>
              </a:rPr>
              <a:t>W.,</a:t>
            </a:r>
            <a:r>
              <a:rPr b="1" spc="-80" dirty="0">
                <a:latin typeface="Arial" panose="020B0604020202020204" pitchFamily="34" charset="0"/>
                <a:cs typeface="Arial" panose="020B0604020202020204" pitchFamily="34" charset="0"/>
              </a:rPr>
              <a:t> </a:t>
            </a:r>
            <a:r>
              <a:rPr b="1" spc="-170" dirty="0">
                <a:latin typeface="Arial" panose="020B0604020202020204" pitchFamily="34" charset="0"/>
                <a:cs typeface="Arial" panose="020B0604020202020204" pitchFamily="34" charset="0"/>
              </a:rPr>
              <a:t>Tollefson,</a:t>
            </a:r>
            <a:r>
              <a:rPr b="1" spc="-60" dirty="0">
                <a:latin typeface="Arial" panose="020B0604020202020204" pitchFamily="34" charset="0"/>
                <a:cs typeface="Arial" panose="020B0604020202020204" pitchFamily="34" charset="0"/>
              </a:rPr>
              <a:t> </a:t>
            </a:r>
            <a:r>
              <a:rPr b="1" spc="-140" dirty="0">
                <a:latin typeface="Arial" panose="020B0604020202020204" pitchFamily="34" charset="0"/>
                <a:cs typeface="Arial" panose="020B0604020202020204" pitchFamily="34" charset="0"/>
              </a:rPr>
              <a:t>D.,</a:t>
            </a:r>
            <a:r>
              <a:rPr b="1" spc="-85" dirty="0">
                <a:latin typeface="Arial" panose="020B0604020202020204" pitchFamily="34" charset="0"/>
                <a:cs typeface="Arial" panose="020B0604020202020204" pitchFamily="34" charset="0"/>
              </a:rPr>
              <a:t> </a:t>
            </a:r>
            <a:r>
              <a:rPr b="1" spc="-190" dirty="0">
                <a:latin typeface="Arial" panose="020B0604020202020204" pitchFamily="34" charset="0"/>
                <a:cs typeface="Arial" panose="020B0604020202020204" pitchFamily="34" charset="0"/>
              </a:rPr>
              <a:t>Gambles,</a:t>
            </a:r>
            <a:r>
              <a:rPr b="1" spc="-50" dirty="0">
                <a:latin typeface="Arial" panose="020B0604020202020204" pitchFamily="34" charset="0"/>
                <a:cs typeface="Arial" panose="020B0604020202020204" pitchFamily="34" charset="0"/>
              </a:rPr>
              <a:t> </a:t>
            </a:r>
            <a:r>
              <a:rPr b="1" spc="-140" dirty="0">
                <a:latin typeface="Arial" panose="020B0604020202020204" pitchFamily="34" charset="0"/>
                <a:cs typeface="Arial" panose="020B0604020202020204" pitchFamily="34" charset="0"/>
              </a:rPr>
              <a:t>C.,</a:t>
            </a:r>
            <a:r>
              <a:rPr b="1" spc="-80"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Brownell,</a:t>
            </a:r>
            <a:r>
              <a:rPr b="1" spc="-85"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C.</a:t>
            </a:r>
            <a:r>
              <a:rPr b="1" spc="-80" dirty="0">
                <a:latin typeface="Arial" panose="020B0604020202020204" pitchFamily="34" charset="0"/>
                <a:cs typeface="Arial" panose="020B0604020202020204" pitchFamily="34" charset="0"/>
              </a:rPr>
              <a:t> </a:t>
            </a:r>
            <a:r>
              <a:rPr b="1" spc="-235" dirty="0">
                <a:latin typeface="Arial" panose="020B0604020202020204" pitchFamily="34" charset="0"/>
                <a:cs typeface="Arial" panose="020B0604020202020204" pitchFamily="34" charset="0"/>
              </a:rPr>
              <a:t>&amp;</a:t>
            </a:r>
            <a:r>
              <a:rPr b="1" spc="-100" dirty="0">
                <a:latin typeface="Arial" panose="020B0604020202020204" pitchFamily="34" charset="0"/>
                <a:cs typeface="Arial" panose="020B0604020202020204" pitchFamily="34" charset="0"/>
              </a:rPr>
              <a:t> </a:t>
            </a:r>
            <a:r>
              <a:rPr b="1" spc="-170" dirty="0">
                <a:latin typeface="Arial" panose="020B0604020202020204" pitchFamily="34" charset="0"/>
                <a:cs typeface="Arial" panose="020B0604020202020204" pitchFamily="34" charset="0"/>
              </a:rPr>
              <a:t>Burke,</a:t>
            </a:r>
            <a:r>
              <a:rPr b="1" spc="-75"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B.</a:t>
            </a:r>
            <a:r>
              <a:rPr b="1" spc="-85" dirty="0">
                <a:latin typeface="Arial" panose="020B0604020202020204" pitchFamily="34" charset="0"/>
                <a:cs typeface="Arial" panose="020B0604020202020204" pitchFamily="34" charset="0"/>
              </a:rPr>
              <a:t> </a:t>
            </a:r>
            <a:r>
              <a:rPr b="1" spc="-145" dirty="0">
                <a:latin typeface="Arial" panose="020B0604020202020204" pitchFamily="34" charset="0"/>
                <a:cs typeface="Arial" panose="020B0604020202020204" pitchFamily="34" charset="0"/>
              </a:rPr>
              <a:t>L.</a:t>
            </a:r>
            <a:r>
              <a:rPr b="1" spc="-85"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(2010).</a:t>
            </a:r>
            <a:endParaRPr dirty="0">
              <a:latin typeface="Arial" panose="020B0604020202020204" pitchFamily="34" charset="0"/>
              <a:cs typeface="Arial" panose="020B0604020202020204" pitchFamily="34" charset="0"/>
            </a:endParaRPr>
          </a:p>
          <a:p>
            <a:pPr marL="355600">
              <a:lnSpc>
                <a:spcPts val="1915"/>
              </a:lnSpc>
            </a:pPr>
            <a:r>
              <a:rPr b="1" spc="-235" dirty="0">
                <a:latin typeface="Arial" panose="020B0604020202020204" pitchFamily="34" charset="0"/>
                <a:cs typeface="Arial" panose="020B0604020202020204" pitchFamily="34" charset="0"/>
              </a:rPr>
              <a:t>A</a:t>
            </a:r>
            <a:r>
              <a:rPr b="1" spc="-160" dirty="0">
                <a:latin typeface="Arial" panose="020B0604020202020204" pitchFamily="34" charset="0"/>
                <a:cs typeface="Arial" panose="020B0604020202020204" pitchFamily="34" charset="0"/>
              </a:rPr>
              <a:t> </a:t>
            </a:r>
            <a:r>
              <a:rPr b="1" spc="-170" dirty="0">
                <a:latin typeface="Arial" panose="020B0604020202020204" pitchFamily="34" charset="0"/>
                <a:cs typeface="Arial" panose="020B0604020202020204" pitchFamily="34" charset="0"/>
              </a:rPr>
              <a:t>Meta-analysis</a:t>
            </a:r>
            <a:r>
              <a:rPr b="1" spc="-45"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of</a:t>
            </a:r>
            <a:r>
              <a:rPr b="1" spc="-85"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Motivational</a:t>
            </a:r>
            <a:r>
              <a:rPr b="1" spc="-55" dirty="0">
                <a:latin typeface="Arial" panose="020B0604020202020204" pitchFamily="34" charset="0"/>
                <a:cs typeface="Arial" panose="020B0604020202020204" pitchFamily="34" charset="0"/>
              </a:rPr>
              <a:t> </a:t>
            </a:r>
            <a:r>
              <a:rPr b="1" spc="-160" dirty="0">
                <a:latin typeface="Arial" panose="020B0604020202020204" pitchFamily="34" charset="0"/>
                <a:cs typeface="Arial" panose="020B0604020202020204" pitchFamily="34" charset="0"/>
              </a:rPr>
              <a:t>Interviewing:</a:t>
            </a:r>
            <a:r>
              <a:rPr b="1" spc="-55" dirty="0">
                <a:latin typeface="Arial" panose="020B0604020202020204" pitchFamily="34" charset="0"/>
                <a:cs typeface="Arial" panose="020B0604020202020204" pitchFamily="34" charset="0"/>
              </a:rPr>
              <a:t> </a:t>
            </a:r>
            <a:r>
              <a:rPr b="1" spc="-210" dirty="0">
                <a:latin typeface="Arial" panose="020B0604020202020204" pitchFamily="34" charset="0"/>
                <a:cs typeface="Arial" panose="020B0604020202020204" pitchFamily="34" charset="0"/>
              </a:rPr>
              <a:t>Twenty</a:t>
            </a:r>
            <a:r>
              <a:rPr b="1" spc="-85"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Five</a:t>
            </a:r>
            <a:r>
              <a:rPr b="1" spc="-95" dirty="0">
                <a:latin typeface="Arial" panose="020B0604020202020204" pitchFamily="34" charset="0"/>
                <a:cs typeface="Arial" panose="020B0604020202020204" pitchFamily="34" charset="0"/>
              </a:rPr>
              <a:t> </a:t>
            </a:r>
            <a:r>
              <a:rPr b="1" spc="-200" dirty="0">
                <a:latin typeface="Arial" panose="020B0604020202020204" pitchFamily="34" charset="0"/>
                <a:cs typeface="Arial" panose="020B0604020202020204" pitchFamily="34" charset="0"/>
              </a:rPr>
              <a:t>Years</a:t>
            </a:r>
            <a:r>
              <a:rPr b="1" spc="-40" dirty="0">
                <a:latin typeface="Arial" panose="020B0604020202020204" pitchFamily="34" charset="0"/>
                <a:cs typeface="Arial" panose="020B0604020202020204" pitchFamily="34" charset="0"/>
              </a:rPr>
              <a:t> </a:t>
            </a:r>
            <a:r>
              <a:rPr b="1" spc="-155" dirty="0">
                <a:latin typeface="Arial" panose="020B0604020202020204" pitchFamily="34" charset="0"/>
                <a:cs typeface="Arial" panose="020B0604020202020204" pitchFamily="34" charset="0"/>
              </a:rPr>
              <a:t>of</a:t>
            </a:r>
            <a:r>
              <a:rPr b="1" spc="-85"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Empirical</a:t>
            </a:r>
            <a:r>
              <a:rPr b="1" spc="-55" dirty="0">
                <a:latin typeface="Arial" panose="020B0604020202020204" pitchFamily="34" charset="0"/>
                <a:cs typeface="Arial" panose="020B0604020202020204" pitchFamily="34" charset="0"/>
              </a:rPr>
              <a:t> </a:t>
            </a:r>
            <a:r>
              <a:rPr b="1" spc="-165" dirty="0">
                <a:latin typeface="Arial" panose="020B0604020202020204" pitchFamily="34" charset="0"/>
                <a:cs typeface="Arial" panose="020B0604020202020204" pitchFamily="34" charset="0"/>
              </a:rPr>
              <a:t>Studies.</a:t>
            </a:r>
            <a:endParaRPr dirty="0">
              <a:latin typeface="Arial" panose="020B0604020202020204" pitchFamily="34" charset="0"/>
              <a:cs typeface="Arial" panose="020B0604020202020204" pitchFamily="34" charset="0"/>
            </a:endParaRPr>
          </a:p>
          <a:p>
            <a:pPr marL="355600">
              <a:lnSpc>
                <a:spcPts val="2025"/>
              </a:lnSpc>
            </a:pPr>
            <a:r>
              <a:rPr b="1" i="1" spc="-210" dirty="0">
                <a:latin typeface="Arial" panose="020B0604020202020204" pitchFamily="34" charset="0"/>
                <a:cs typeface="Arial" panose="020B0604020202020204" pitchFamily="34" charset="0"/>
              </a:rPr>
              <a:t>Re</a:t>
            </a:r>
            <a:r>
              <a:rPr b="1" i="1" spc="-195" dirty="0">
                <a:latin typeface="Arial" panose="020B0604020202020204" pitchFamily="34" charset="0"/>
                <a:cs typeface="Arial" panose="020B0604020202020204" pitchFamily="34" charset="0"/>
              </a:rPr>
              <a:t>s</a:t>
            </a:r>
            <a:r>
              <a:rPr b="1" i="1" spc="-190" dirty="0">
                <a:latin typeface="Arial" panose="020B0604020202020204" pitchFamily="34" charset="0"/>
                <a:cs typeface="Arial" panose="020B0604020202020204" pitchFamily="34" charset="0"/>
              </a:rPr>
              <a:t>e</a:t>
            </a:r>
            <a:r>
              <a:rPr b="1" i="1" spc="-195" dirty="0">
                <a:latin typeface="Arial" panose="020B0604020202020204" pitchFamily="34" charset="0"/>
                <a:cs typeface="Arial" panose="020B0604020202020204" pitchFamily="34" charset="0"/>
              </a:rPr>
              <a:t>a</a:t>
            </a:r>
            <a:r>
              <a:rPr b="1" i="1" spc="-170" dirty="0">
                <a:latin typeface="Arial" panose="020B0604020202020204" pitchFamily="34" charset="0"/>
                <a:cs typeface="Arial" panose="020B0604020202020204" pitchFamily="34" charset="0"/>
              </a:rPr>
              <a:t>rch</a:t>
            </a:r>
            <a:r>
              <a:rPr b="1" i="1" spc="-65" dirty="0">
                <a:latin typeface="Arial" panose="020B0604020202020204" pitchFamily="34" charset="0"/>
                <a:cs typeface="Arial" panose="020B0604020202020204" pitchFamily="34" charset="0"/>
              </a:rPr>
              <a:t> </a:t>
            </a:r>
            <a:r>
              <a:rPr b="1" i="1" spc="-200" dirty="0">
                <a:latin typeface="Arial" panose="020B0604020202020204" pitchFamily="34" charset="0"/>
                <a:cs typeface="Arial" panose="020B0604020202020204" pitchFamily="34" charset="0"/>
              </a:rPr>
              <a:t>on</a:t>
            </a:r>
            <a:r>
              <a:rPr b="1" i="1" spc="-95" dirty="0">
                <a:latin typeface="Arial" panose="020B0604020202020204" pitchFamily="34" charset="0"/>
                <a:cs typeface="Arial" panose="020B0604020202020204" pitchFamily="34" charset="0"/>
              </a:rPr>
              <a:t> </a:t>
            </a:r>
            <a:r>
              <a:rPr b="1" i="1" spc="-210" dirty="0">
                <a:latin typeface="Arial" panose="020B0604020202020204" pitchFamily="34" charset="0"/>
                <a:cs typeface="Arial" panose="020B0604020202020204" pitchFamily="34" charset="0"/>
              </a:rPr>
              <a:t>So</a:t>
            </a:r>
            <a:r>
              <a:rPr b="1" i="1" spc="-195" dirty="0">
                <a:latin typeface="Arial" panose="020B0604020202020204" pitchFamily="34" charset="0"/>
                <a:cs typeface="Arial" panose="020B0604020202020204" pitchFamily="34" charset="0"/>
              </a:rPr>
              <a:t>c</a:t>
            </a:r>
            <a:r>
              <a:rPr b="1" i="1" spc="-90" dirty="0">
                <a:latin typeface="Arial" panose="020B0604020202020204" pitchFamily="34" charset="0"/>
                <a:cs typeface="Arial" panose="020B0604020202020204" pitchFamily="34" charset="0"/>
              </a:rPr>
              <a:t>i</a:t>
            </a:r>
            <a:r>
              <a:rPr b="1" i="1" spc="-190" dirty="0">
                <a:latin typeface="Arial" panose="020B0604020202020204" pitchFamily="34" charset="0"/>
                <a:cs typeface="Arial" panose="020B0604020202020204" pitchFamily="34" charset="0"/>
              </a:rPr>
              <a:t>a</a:t>
            </a:r>
            <a:r>
              <a:rPr b="1" i="1" spc="-90" dirty="0">
                <a:latin typeface="Arial" panose="020B0604020202020204" pitchFamily="34" charset="0"/>
                <a:cs typeface="Arial" panose="020B0604020202020204" pitchFamily="34" charset="0"/>
              </a:rPr>
              <a:t>l</a:t>
            </a:r>
            <a:r>
              <a:rPr b="1" i="1" spc="-65" dirty="0">
                <a:latin typeface="Arial" panose="020B0604020202020204" pitchFamily="34" charset="0"/>
                <a:cs typeface="Arial" panose="020B0604020202020204" pitchFamily="34" charset="0"/>
              </a:rPr>
              <a:t> </a:t>
            </a:r>
            <a:r>
              <a:rPr b="1" i="1" spc="-350" dirty="0">
                <a:latin typeface="Arial" panose="020B0604020202020204" pitchFamily="34" charset="0"/>
                <a:cs typeface="Arial" panose="020B0604020202020204" pitchFamily="34" charset="0"/>
              </a:rPr>
              <a:t>W</a:t>
            </a:r>
            <a:r>
              <a:rPr b="1" i="1" spc="-170" dirty="0">
                <a:latin typeface="Arial" panose="020B0604020202020204" pitchFamily="34" charset="0"/>
                <a:cs typeface="Arial" panose="020B0604020202020204" pitchFamily="34" charset="0"/>
              </a:rPr>
              <a:t>ork</a:t>
            </a:r>
            <a:r>
              <a:rPr b="1" i="1" spc="-90" dirty="0">
                <a:latin typeface="Arial" panose="020B0604020202020204" pitchFamily="34" charset="0"/>
                <a:cs typeface="Arial" panose="020B0604020202020204" pitchFamily="34" charset="0"/>
              </a:rPr>
              <a:t> </a:t>
            </a:r>
            <a:r>
              <a:rPr b="1" i="1" spc="-175" dirty="0">
                <a:latin typeface="Arial" panose="020B0604020202020204" pitchFamily="34" charset="0"/>
                <a:cs typeface="Arial" panose="020B0604020202020204" pitchFamily="34" charset="0"/>
              </a:rPr>
              <a:t>Pr</a:t>
            </a:r>
            <a:r>
              <a:rPr b="1" i="1" spc="-190" dirty="0">
                <a:latin typeface="Arial" panose="020B0604020202020204" pitchFamily="34" charset="0"/>
                <a:cs typeface="Arial" panose="020B0604020202020204" pitchFamily="34" charset="0"/>
              </a:rPr>
              <a:t>a</a:t>
            </a:r>
            <a:r>
              <a:rPr b="1" i="1" spc="-195" dirty="0">
                <a:latin typeface="Arial" panose="020B0604020202020204" pitchFamily="34" charset="0"/>
                <a:cs typeface="Arial" panose="020B0604020202020204" pitchFamily="34" charset="0"/>
              </a:rPr>
              <a:t>c</a:t>
            </a:r>
            <a:r>
              <a:rPr b="1" i="1" spc="-100" dirty="0">
                <a:latin typeface="Arial" panose="020B0604020202020204" pitchFamily="34" charset="0"/>
                <a:cs typeface="Arial" panose="020B0604020202020204" pitchFamily="34" charset="0"/>
              </a:rPr>
              <a:t>ti</a:t>
            </a:r>
            <a:r>
              <a:rPr b="1" i="1" spc="-195" dirty="0">
                <a:latin typeface="Arial" panose="020B0604020202020204" pitchFamily="34" charset="0"/>
                <a:cs typeface="Arial" panose="020B0604020202020204" pitchFamily="34" charset="0"/>
              </a:rPr>
              <a:t>c</a:t>
            </a:r>
            <a:r>
              <a:rPr b="1" i="1" spc="-140" dirty="0">
                <a:latin typeface="Arial" panose="020B0604020202020204" pitchFamily="34" charset="0"/>
                <a:cs typeface="Arial" panose="020B0604020202020204" pitchFamily="34" charset="0"/>
              </a:rPr>
              <a:t>e.</a:t>
            </a:r>
            <a:endParaRPr dirty="0">
              <a:latin typeface="Arial" panose="020B0604020202020204" pitchFamily="34" charset="0"/>
              <a:cs typeface="Arial" panose="020B0604020202020204" pitchFamily="34" charset="0"/>
            </a:endParaRPr>
          </a:p>
          <a:p>
            <a:pPr>
              <a:spcBef>
                <a:spcPts val="25"/>
              </a:spcBef>
            </a:pPr>
            <a:endParaRPr sz="2650" dirty="0">
              <a:latin typeface="Arial" panose="020B0604020202020204"/>
              <a:cs typeface="Arial" panose="020B0604020202020204"/>
            </a:endParaRPr>
          </a:p>
          <a:p>
            <a:pPr marR="172720" algn="ctr"/>
            <a:r>
              <a:rPr sz="1200" spc="-10" dirty="0">
                <a:solidFill>
                  <a:srgbClr val="888888"/>
                </a:solidFill>
                <a:latin typeface="Microsoft Sans Serif" panose="020B0604020202020204"/>
                <a:cs typeface="Microsoft Sans Serif" panose="020B0604020202020204"/>
              </a:rPr>
              <a:t>(Νικολάου</a:t>
            </a:r>
            <a:r>
              <a:rPr sz="1200" spc="-50"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Κ.,</a:t>
            </a:r>
            <a:r>
              <a:rPr sz="1200" spc="-1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2005)</a:t>
            </a:r>
            <a:endParaRPr sz="1200" dirty="0">
              <a:latin typeface="Microsoft Sans Serif" panose="020B0604020202020204"/>
              <a:cs typeface="Microsoft Sans Serif" panose="020B060402020202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ΠΑΡΟΥΣΙΑΣΗ ΠΕΡΙΣΤΑΤΙΚΟΥ</a:t>
            </a:r>
            <a:endParaRPr lang="en-US" dirty="0"/>
          </a:p>
        </p:txBody>
      </p:sp>
      <p:sp>
        <p:nvSpPr>
          <p:cNvPr id="3" name="Content Placeholder 2"/>
          <p:cNvSpPr>
            <a:spLocks noGrp="1"/>
          </p:cNvSpPr>
          <p:nvPr>
            <p:ph idx="1"/>
          </p:nvPr>
        </p:nvSpPr>
        <p:spPr/>
        <p:txBody>
          <a:bodyPr/>
          <a:lstStyle/>
          <a:p>
            <a:r>
              <a:rPr lang="el-GR" dirty="0"/>
              <a:t>Το </a:t>
            </a:r>
            <a:r>
              <a:rPr lang="el-GR" dirty="0" err="1"/>
              <a:t>περιστατκό</a:t>
            </a:r>
            <a:r>
              <a:rPr lang="el-GR" dirty="0"/>
              <a:t>  αναφέρεται σε ένα 38χρονο φωτογράφο</a:t>
            </a:r>
            <a:endParaRPr lang="el-GR" dirty="0"/>
          </a:p>
          <a:p>
            <a:r>
              <a:rPr lang="el-GR" dirty="0"/>
              <a:t> Προσέρχεται για συμβουλευτική αναφορικά με τη χρήση του αλκοόλ που κάνει</a:t>
            </a:r>
            <a:endParaRPr lang="el-GR" dirty="0"/>
          </a:p>
          <a:p>
            <a:r>
              <a:rPr lang="el-GR" dirty="0"/>
              <a:t>Δεν είναι βέβαιος ούτε έτοιμος και πρόθυμος να σταματήσει το ποτό</a:t>
            </a:r>
            <a:endParaRPr lang="el-GR" dirty="0"/>
          </a:p>
          <a:p>
            <a:endParaRPr lang="el-GR" dirty="0"/>
          </a:p>
          <a:p>
            <a:endParaRPr lang="el-GR"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p:cNvGraphicFramePr>
            <a:graphicFrameLocks noGrp="1"/>
          </p:cNvGraphicFramePr>
          <p:nvPr>
            <p:ph idx="1"/>
          </p:nvPr>
        </p:nvGraphicFramePr>
        <p:xfrm>
          <a:off x="356461" y="1820849"/>
          <a:ext cx="9938478" cy="5394960"/>
        </p:xfrm>
        <a:graphic>
          <a:graphicData uri="http://schemas.openxmlformats.org/drawingml/2006/table">
            <a:tbl>
              <a:tblPr firstRow="1" bandRow="1">
                <a:tableStyleId>{5C22544A-7EE6-4342-B048-85BDC9FD1C3A}</a:tableStyleId>
              </a:tblPr>
              <a:tblGrid>
                <a:gridCol w="4969239"/>
                <a:gridCol w="4969239"/>
              </a:tblGrid>
              <a:tr h="345275">
                <a:tc>
                  <a:txBody>
                    <a:bodyPr/>
                    <a:lstStyle/>
                    <a:p>
                      <a:endParaRPr lang="en-US"/>
                    </a:p>
                  </a:txBody>
                  <a:tcPr/>
                </a:tc>
                <a:tc>
                  <a:txBody>
                    <a:bodyPr/>
                    <a:lstStyle/>
                    <a:p>
                      <a:endParaRPr lang="en-US"/>
                    </a:p>
                  </a:txBody>
                  <a:tcPr/>
                </a:tc>
              </a:tr>
              <a:tr h="345275">
                <a:tc>
                  <a:txBody>
                    <a:bodyPr/>
                    <a:lstStyle/>
                    <a:p>
                      <a:endParaRPr lang="en-US"/>
                    </a:p>
                  </a:txBody>
                  <a:tcPr/>
                </a:tc>
                <a:tc>
                  <a:txBody>
                    <a:bodyPr/>
                    <a:lstStyle/>
                    <a:p>
                      <a:endParaRPr lang="en-US"/>
                    </a:p>
                  </a:txBody>
                  <a:tcPr/>
                </a:tc>
              </a:tr>
              <a:tr h="2157971">
                <a:tc>
                  <a:txBody>
                    <a:bodyPr/>
                    <a:lstStyle/>
                    <a:p>
                      <a:r>
                        <a:rPr lang="el-GR" dirty="0">
                          <a:solidFill>
                            <a:srgbClr val="FF0000"/>
                          </a:solidFill>
                        </a:rPr>
                        <a:t>ΘΕΡΑΠΕΥΤΗΣ</a:t>
                      </a:r>
                      <a:r>
                        <a:rPr lang="el-GR" dirty="0"/>
                        <a:t>: Καλημέρα. Παρακαλώ, </a:t>
                      </a:r>
                      <a:r>
                        <a:rPr lang="el-GR" dirty="0" smtClean="0"/>
                        <a:t>καθίστε.</a:t>
                      </a:r>
                      <a:r>
                        <a:rPr lang="el-GR" baseline="0" dirty="0" smtClean="0"/>
                        <a:t> Πως είστε σήμερα</a:t>
                      </a:r>
                      <a:r>
                        <a:rPr lang="el-GR" dirty="0" smtClean="0"/>
                        <a:t>.</a:t>
                      </a:r>
                      <a:endParaRPr lang="el-GR" dirty="0"/>
                    </a:p>
                    <a:p>
                      <a:r>
                        <a:rPr lang="el-GR" dirty="0"/>
                        <a:t>Έχουμε 45 λεπτά και θέλω κυρίως να μου πείτε για την κατάσταση και τις ανησυχίες σας Θα χρειαστεί να μάθω κάποιες συγκεκριμένες πληροφορίες από σας ,αργότερα ίσως .Καλύτερα να ξεκινήσουμε με το να μου πείτε ποιες είναι οι ανησυχίες σας</a:t>
                      </a:r>
                      <a:endParaRPr lang="el-GR" dirty="0"/>
                    </a:p>
                    <a:p>
                      <a:endParaRPr lang="en-US" dirty="0"/>
                    </a:p>
                  </a:txBody>
                  <a:tcPr/>
                </a:tc>
                <a:tc>
                  <a:txBody>
                    <a:bodyPr/>
                    <a:lstStyle/>
                    <a:p>
                      <a:r>
                        <a:rPr lang="el-GR" dirty="0"/>
                        <a:t>  </a:t>
                      </a:r>
                      <a:endParaRPr lang="el-GR" dirty="0"/>
                    </a:p>
                    <a:p>
                      <a:endParaRPr lang="el-GR" dirty="0"/>
                    </a:p>
                    <a:p>
                      <a:endParaRPr lang="el-GR" dirty="0"/>
                    </a:p>
                    <a:p>
                      <a:r>
                        <a:rPr lang="el-GR" dirty="0"/>
                        <a:t>Ο θεραπευτής ξεκινά με μια σύντομη         δήλωση  και με ανοικτή ερώτηση </a:t>
                      </a:r>
                      <a:endParaRPr lang="en-US" dirty="0"/>
                    </a:p>
                  </a:txBody>
                  <a:tcPr/>
                </a:tc>
              </a:tr>
              <a:tr h="345275">
                <a:tc>
                  <a:txBody>
                    <a:bodyPr/>
                    <a:lstStyle/>
                    <a:p>
                      <a:endParaRPr lang="en-US"/>
                    </a:p>
                  </a:txBody>
                  <a:tcPr/>
                </a:tc>
                <a:tc>
                  <a:txBody>
                    <a:bodyPr/>
                    <a:lstStyle/>
                    <a:p>
                      <a:endParaRPr lang="en-US"/>
                    </a:p>
                  </a:txBody>
                  <a:tcPr/>
                </a:tc>
              </a:tr>
              <a:tr h="345275">
                <a:tc>
                  <a:txBody>
                    <a:bodyPr/>
                    <a:lstStyle/>
                    <a:p>
                      <a:endParaRPr lang="en-US"/>
                    </a:p>
                  </a:txBody>
                  <a:tcPr/>
                </a:tc>
                <a:tc>
                  <a:txBody>
                    <a:bodyPr/>
                    <a:lstStyle/>
                    <a:p>
                      <a:endParaRPr lang="en-US"/>
                    </a:p>
                  </a:txBody>
                  <a:tcPr/>
                </a:tc>
              </a:tr>
              <a:tr h="345275">
                <a:tc>
                  <a:txBody>
                    <a:bodyPr/>
                    <a:lstStyle/>
                    <a:p>
                      <a:endParaRPr lang="en-US"/>
                    </a:p>
                  </a:txBody>
                  <a:tcPr/>
                </a:tc>
                <a:tc>
                  <a:txBody>
                    <a:bodyPr/>
                    <a:lstStyle/>
                    <a:p>
                      <a:endParaRPr lang="en-US"/>
                    </a:p>
                  </a:txBody>
                  <a:tcPr/>
                </a:tc>
              </a:tr>
              <a:tr h="345275">
                <a:tc>
                  <a:txBody>
                    <a:bodyPr/>
                    <a:lstStyle/>
                    <a:p>
                      <a:endParaRPr lang="en-US"/>
                    </a:p>
                  </a:txBody>
                  <a:tcPr/>
                </a:tc>
                <a:tc>
                  <a:txBody>
                    <a:bodyPr/>
                    <a:lstStyle/>
                    <a:p>
                      <a:endParaRPr lang="en-US"/>
                    </a:p>
                  </a:txBody>
                  <a:tcPr/>
                </a:tc>
              </a:tr>
              <a:tr h="345275">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ph idx="1"/>
          </p:nvPr>
        </p:nvGraphicFramePr>
        <p:xfrm>
          <a:off x="1074738" y="609599"/>
          <a:ext cx="9613900" cy="6901656"/>
        </p:xfrm>
        <a:graphic>
          <a:graphicData uri="http://schemas.openxmlformats.org/drawingml/2006/table">
            <a:tbl>
              <a:tblPr firstRow="1" bandRow="1">
                <a:tableStyleId>{5C22544A-7EE6-4342-B048-85BDC9FD1C3A}</a:tableStyleId>
              </a:tblPr>
              <a:tblGrid>
                <a:gridCol w="4805362"/>
                <a:gridCol w="4808538"/>
              </a:tblGrid>
              <a:tr h="525436">
                <a:tc>
                  <a:txBody>
                    <a:bodyPr/>
                    <a:lstStyle/>
                    <a:p>
                      <a:endParaRPr lang="en-US"/>
                    </a:p>
                  </a:txBody>
                  <a:tcPr/>
                </a:tc>
                <a:tc>
                  <a:txBody>
                    <a:bodyPr/>
                    <a:lstStyle/>
                    <a:p>
                      <a:endParaRPr lang="en-US" dirty="0"/>
                    </a:p>
                  </a:txBody>
                  <a:tcPr/>
                </a:tc>
              </a:tr>
              <a:tr h="429648">
                <a:tc>
                  <a:txBody>
                    <a:bodyPr/>
                    <a:lstStyle/>
                    <a:p>
                      <a:r>
                        <a:rPr lang="el-GR" dirty="0">
                          <a:solidFill>
                            <a:srgbClr val="FF0000"/>
                          </a:solidFill>
                        </a:rPr>
                        <a:t>ΘΕΡΑΠΕΥΟΜΕΝΟΣ</a:t>
                      </a:r>
                      <a:r>
                        <a:rPr lang="el-GR" dirty="0"/>
                        <a:t>: Για να είμαι ειλικρινής δεν είμαι σίγουρος αν υφίσταται λόγος ανησυχίας</a:t>
                      </a:r>
                      <a:r>
                        <a:rPr lang="el-GR" dirty="0" smtClean="0"/>
                        <a:t>.  Υποσχέθηκα </a:t>
                      </a:r>
                      <a:r>
                        <a:rPr lang="el-GR" dirty="0"/>
                        <a:t>στη γυναίκα μου και στο γιατρό μου που μου έδειξε τα αποτελέσματα των αιματολογικών εξετάσεων και μου είπε ότι έδειξαν ότι μάλλον πίνω πολύ. Της υποσχέθηκα να </a:t>
                      </a:r>
                      <a:r>
                        <a:rPr lang="el-GR" dirty="0" smtClean="0"/>
                        <a:t>έρθω.   Όμως  </a:t>
                      </a:r>
                      <a:r>
                        <a:rPr lang="el-GR" dirty="0"/>
                        <a:t>δεν είμαι σίγουρος αν πρέπει να είμαι εδώ</a:t>
                      </a:r>
                      <a:endParaRPr lang="en-US" dirty="0"/>
                    </a:p>
                  </a:txBody>
                  <a:tcPr/>
                </a:tc>
                <a:tc>
                  <a:txBody>
                    <a:bodyPr/>
                    <a:lstStyle/>
                    <a:p>
                      <a:r>
                        <a:rPr lang="el-GR" dirty="0"/>
                        <a:t> Ο </a:t>
                      </a:r>
                      <a:r>
                        <a:rPr lang="el-GR" dirty="0" err="1"/>
                        <a:t>θεραπευόμενος</a:t>
                      </a:r>
                      <a:r>
                        <a:rPr lang="el-GR" dirty="0"/>
                        <a:t> εκφράζει αμφιθυμία η οποία θα μπορούσε να εκληφθεί ως άμυνα</a:t>
                      </a:r>
                      <a:endParaRPr lang="en-US" dirty="0"/>
                    </a:p>
                  </a:txBody>
                  <a:tcPr/>
                </a:tc>
              </a:tr>
              <a:tr h="525436">
                <a:tc>
                  <a:txBody>
                    <a:bodyPr/>
                    <a:lstStyle/>
                    <a:p>
                      <a:r>
                        <a:rPr lang="el-GR" dirty="0">
                          <a:solidFill>
                            <a:srgbClr val="FF0000"/>
                          </a:solidFill>
                        </a:rPr>
                        <a:t>ΘΕΡΑΠΕΥΤΗΣ</a:t>
                      </a:r>
                      <a:r>
                        <a:rPr lang="el-GR" dirty="0"/>
                        <a:t>: Τουλάχιστον δύο άνθρωποι η γυναίκα σου και ο γιατρός σου ανησυχούν για σένα </a:t>
                      </a:r>
                      <a:r>
                        <a:rPr lang="el-GR" dirty="0" smtClean="0"/>
                        <a:t>.  </a:t>
                      </a:r>
                      <a:r>
                        <a:rPr lang="el-GR" dirty="0" err="1" smtClean="0"/>
                        <a:t>Μίλήσέ</a:t>
                      </a:r>
                      <a:r>
                        <a:rPr lang="el-GR" dirty="0" smtClean="0"/>
                        <a:t> </a:t>
                      </a:r>
                      <a:r>
                        <a:rPr lang="el-GR" dirty="0"/>
                        <a:t>μου </a:t>
                      </a:r>
                      <a:r>
                        <a:rPr lang="el-GR" dirty="0" smtClean="0"/>
                        <a:t>σε παρακαλώ για </a:t>
                      </a:r>
                      <a:r>
                        <a:rPr lang="el-GR" dirty="0"/>
                        <a:t>τον τρόπο που πίνεις</a:t>
                      </a:r>
                      <a:endParaRPr lang="en-US" dirty="0"/>
                    </a:p>
                  </a:txBody>
                  <a:tcPr/>
                </a:tc>
                <a:tc>
                  <a:txBody>
                    <a:bodyPr/>
                    <a:lstStyle/>
                    <a:p>
                      <a:r>
                        <a:rPr lang="el-GR" dirty="0"/>
                        <a:t>Απλή στοχαστική ανάκλαση Ρωτάει ανοικτές ερωτήσεις</a:t>
                      </a:r>
                      <a:endParaRPr lang="en-US" dirty="0"/>
                    </a:p>
                  </a:txBody>
                  <a:tcPr/>
                </a:tc>
              </a:tr>
              <a:tr h="525436">
                <a:tc>
                  <a:txBody>
                    <a:bodyPr/>
                    <a:lstStyle/>
                    <a:p>
                      <a:endParaRPr lang="en-US"/>
                    </a:p>
                  </a:txBody>
                  <a:tcPr/>
                </a:tc>
                <a:tc>
                  <a:txBody>
                    <a:bodyPr/>
                    <a:lstStyle/>
                    <a:p>
                      <a:endParaRPr lang="en-US"/>
                    </a:p>
                  </a:txBody>
                  <a:tcPr/>
                </a:tc>
              </a:tr>
              <a:tr h="525436">
                <a:tc>
                  <a:txBody>
                    <a:bodyPr/>
                    <a:lstStyle/>
                    <a:p>
                      <a:endParaRPr lang="en-US"/>
                    </a:p>
                  </a:txBody>
                  <a:tcPr/>
                </a:tc>
                <a:tc>
                  <a:txBody>
                    <a:bodyPr/>
                    <a:lstStyle/>
                    <a:p>
                      <a:endParaRPr lang="en-US"/>
                    </a:p>
                  </a:txBody>
                  <a:tcPr/>
                </a:tc>
              </a:tr>
              <a:tr h="525436">
                <a:tc>
                  <a:txBody>
                    <a:bodyPr/>
                    <a:lstStyle/>
                    <a:p>
                      <a:endParaRPr lang="en-US"/>
                    </a:p>
                  </a:txBody>
                  <a:tcPr/>
                </a:tc>
                <a:tc>
                  <a:txBody>
                    <a:bodyPr/>
                    <a:lstStyle/>
                    <a:p>
                      <a:endParaRPr lang="en-US"/>
                    </a:p>
                  </a:txBody>
                  <a:tcPr/>
                </a:tc>
              </a:tr>
              <a:tr h="525436">
                <a:tc>
                  <a:txBody>
                    <a:bodyPr/>
                    <a:lstStyle/>
                    <a:p>
                      <a:endParaRPr lang="en-US"/>
                    </a:p>
                  </a:txBody>
                  <a:tcPr/>
                </a:tc>
                <a:tc>
                  <a:txBody>
                    <a:bodyPr/>
                    <a:lstStyle/>
                    <a:p>
                      <a:endParaRPr lang="en-US"/>
                    </a:p>
                  </a:txBody>
                  <a:tcPr/>
                </a:tc>
              </a:tr>
              <a:tr h="525436">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90600" y="1720840"/>
            <a:ext cx="9601200" cy="3046095"/>
          </a:xfrm>
          <a:prstGeom prst="rect">
            <a:avLst/>
          </a:prstGeom>
        </p:spPr>
        <p:txBody>
          <a:bodyPr wrap="square">
            <a:spAutoFit/>
          </a:bodyPr>
          <a:lstStyle/>
          <a:p>
            <a:r>
              <a:rPr lang="el-GR" sz="2400" b="1" dirty="0">
                <a:solidFill>
                  <a:srgbClr val="FF0000"/>
                </a:solidFill>
                <a:latin typeface="Arial" panose="020B0604020202020204" pitchFamily="34" charset="0"/>
              </a:rPr>
              <a:t>Η κινητοποίηση ενός ανθρώπου για αλλαγή και η εφαρμογή της αλλαγής</a:t>
            </a:r>
            <a:r>
              <a:rPr lang="el-GR" sz="2400" dirty="0">
                <a:latin typeface="Arial" panose="020B0604020202020204" pitchFamily="34" charset="0"/>
              </a:rPr>
              <a:t> στην πράξη επηρεάζονται τόσο από εξωτερικούς όσο και από εσωτερικούς παράγοντες (</a:t>
            </a:r>
            <a:r>
              <a:rPr lang="el-GR" sz="2400" dirty="0" err="1">
                <a:latin typeface="Arial" panose="020B0604020202020204" pitchFamily="34" charset="0"/>
              </a:rPr>
              <a:t>Cunningham</a:t>
            </a:r>
            <a:r>
              <a:rPr lang="el-GR" sz="2400" dirty="0">
                <a:latin typeface="Arial" panose="020B0604020202020204" pitchFamily="34" charset="0"/>
              </a:rPr>
              <a:t> </a:t>
            </a:r>
            <a:r>
              <a:rPr lang="el-GR" sz="2400" dirty="0" err="1">
                <a:latin typeface="Arial" panose="020B0604020202020204" pitchFamily="34" charset="0"/>
              </a:rPr>
              <a:t>et</a:t>
            </a:r>
            <a:r>
              <a:rPr lang="el-GR" sz="2400" dirty="0">
                <a:latin typeface="Arial" panose="020B0604020202020204" pitchFamily="34" charset="0"/>
              </a:rPr>
              <a:t> </a:t>
            </a:r>
            <a:r>
              <a:rPr lang="el-GR" sz="2400" dirty="0" err="1">
                <a:latin typeface="Arial" panose="020B0604020202020204" pitchFamily="34" charset="0"/>
              </a:rPr>
              <a:t>al</a:t>
            </a:r>
            <a:r>
              <a:rPr lang="el-GR" sz="2400" dirty="0">
                <a:latin typeface="Arial" panose="020B0604020202020204" pitchFamily="34" charset="0"/>
              </a:rPr>
              <a:t>., 1994). </a:t>
            </a:r>
            <a:endParaRPr lang="el-GR" sz="2400" dirty="0" smtClean="0">
              <a:latin typeface="Arial" panose="020B0604020202020204" pitchFamily="34" charset="0"/>
            </a:endParaRPr>
          </a:p>
          <a:p>
            <a:endParaRPr lang="el-GR" sz="2400" dirty="0">
              <a:latin typeface="Arial" panose="020B0604020202020204" pitchFamily="34" charset="0"/>
            </a:endParaRPr>
          </a:p>
          <a:p>
            <a:r>
              <a:rPr lang="el-GR" sz="2400" dirty="0" smtClean="0">
                <a:latin typeface="Arial" panose="020B0604020202020204" pitchFamily="34" charset="0"/>
              </a:rPr>
              <a:t>Υπό </a:t>
            </a:r>
            <a:r>
              <a:rPr lang="el-GR" sz="2400" dirty="0">
                <a:latin typeface="Arial" panose="020B0604020202020204" pitchFamily="34" charset="0"/>
              </a:rPr>
              <a:t>μία αντίστοιχη έννοια, </a:t>
            </a:r>
            <a:r>
              <a:rPr lang="el-GR" sz="2400" b="1" dirty="0">
                <a:solidFill>
                  <a:srgbClr val="FF0000"/>
                </a:solidFill>
                <a:latin typeface="Arial" panose="020B0604020202020204" pitchFamily="34" charset="0"/>
              </a:rPr>
              <a:t>τα εσωτερικά, σε αντιδιαστολή προς τα εξωτερικά, κίνητρα</a:t>
            </a:r>
            <a:r>
              <a:rPr lang="el-GR" sz="2400" dirty="0">
                <a:solidFill>
                  <a:srgbClr val="FF0000"/>
                </a:solidFill>
                <a:latin typeface="Arial" panose="020B0604020202020204" pitchFamily="34" charset="0"/>
              </a:rPr>
              <a:t> </a:t>
            </a:r>
            <a:r>
              <a:rPr lang="el-GR" sz="2400" dirty="0">
                <a:latin typeface="Arial" panose="020B0604020202020204" pitchFamily="34" charset="0"/>
              </a:rPr>
              <a:t>φαίνεται να σχετίζονται με αλλαγές στη συμπεριφορά που διαρκούν περισσότερο (</a:t>
            </a:r>
            <a:r>
              <a:rPr lang="el-GR" sz="2400" dirty="0" err="1">
                <a:latin typeface="Arial" panose="020B0604020202020204" pitchFamily="34" charset="0"/>
              </a:rPr>
              <a:t>Deci</a:t>
            </a:r>
            <a:r>
              <a:rPr lang="el-GR" sz="2400" dirty="0">
                <a:latin typeface="Arial" panose="020B0604020202020204" pitchFamily="34" charset="0"/>
              </a:rPr>
              <a:t> &amp; </a:t>
            </a:r>
            <a:r>
              <a:rPr lang="el-GR" sz="2400" dirty="0" err="1">
                <a:latin typeface="Arial" panose="020B0604020202020204" pitchFamily="34" charset="0"/>
              </a:rPr>
              <a:t>Ryan</a:t>
            </a:r>
            <a:r>
              <a:rPr lang="el-GR" sz="2400" dirty="0">
                <a:latin typeface="Arial" panose="020B0604020202020204" pitchFamily="34" charset="0"/>
              </a:rPr>
              <a:t>, 1985; </a:t>
            </a:r>
            <a:r>
              <a:rPr lang="el-GR" sz="2400" dirty="0" err="1">
                <a:latin typeface="Arial" panose="020B0604020202020204" pitchFamily="34" charset="0"/>
              </a:rPr>
              <a:t>Krampen</a:t>
            </a:r>
            <a:r>
              <a:rPr lang="el-GR" sz="2400" dirty="0">
                <a:latin typeface="Arial" panose="020B0604020202020204" pitchFamily="34" charset="0"/>
              </a:rPr>
              <a:t>, 1989; </a:t>
            </a:r>
            <a:r>
              <a:rPr lang="el-GR" sz="2400" dirty="0" err="1">
                <a:latin typeface="Arial" panose="020B0604020202020204" pitchFamily="34" charset="0"/>
              </a:rPr>
              <a:t>Ryan</a:t>
            </a:r>
            <a:r>
              <a:rPr lang="el-GR" sz="2400" dirty="0">
                <a:latin typeface="Arial" panose="020B0604020202020204" pitchFamily="34" charset="0"/>
              </a:rPr>
              <a:t> </a:t>
            </a:r>
            <a:r>
              <a:rPr lang="el-GR" sz="2400" dirty="0" err="1">
                <a:latin typeface="Arial" panose="020B0604020202020204" pitchFamily="34" charset="0"/>
              </a:rPr>
              <a:t>et</a:t>
            </a:r>
            <a:r>
              <a:rPr lang="el-GR" sz="2400" dirty="0">
                <a:latin typeface="Arial" panose="020B0604020202020204" pitchFamily="34" charset="0"/>
              </a:rPr>
              <a:t> </a:t>
            </a:r>
            <a:r>
              <a:rPr lang="el-GR" sz="2400" dirty="0" err="1">
                <a:latin typeface="Arial" panose="020B0604020202020204" pitchFamily="34" charset="0"/>
              </a:rPr>
              <a:t>al</a:t>
            </a:r>
            <a:r>
              <a:rPr lang="el-GR" sz="2400" dirty="0">
                <a:latin typeface="Arial" panose="020B0604020202020204" pitchFamily="34" charset="0"/>
              </a:rPr>
              <a:t>., 1995). </a:t>
            </a:r>
            <a:endParaRPr lang="el-G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ph idx="1"/>
          </p:nvPr>
        </p:nvGraphicFramePr>
        <p:xfrm>
          <a:off x="1036638" y="647699"/>
          <a:ext cx="9613900" cy="6376260"/>
        </p:xfrm>
        <a:graphic>
          <a:graphicData uri="http://schemas.openxmlformats.org/drawingml/2006/table">
            <a:tbl>
              <a:tblPr firstRow="1" bandRow="1">
                <a:tableStyleId>{5C22544A-7EE6-4342-B048-85BDC9FD1C3A}</a:tableStyleId>
              </a:tblPr>
              <a:tblGrid>
                <a:gridCol w="4806950"/>
                <a:gridCol w="4806950"/>
              </a:tblGrid>
              <a:tr h="529310">
                <a:tc>
                  <a:txBody>
                    <a:bodyPr/>
                    <a:lstStyle/>
                    <a:p>
                      <a:endParaRPr lang="en-US" dirty="0"/>
                    </a:p>
                  </a:txBody>
                  <a:tcPr/>
                </a:tc>
                <a:tc>
                  <a:txBody>
                    <a:bodyPr/>
                    <a:lstStyle/>
                    <a:p>
                      <a:endParaRPr lang="en-US"/>
                    </a:p>
                  </a:txBody>
                  <a:tcPr/>
                </a:tc>
              </a:tr>
              <a:tr h="559016">
                <a:tc>
                  <a:txBody>
                    <a:bodyPr/>
                    <a:lstStyle/>
                    <a:p>
                      <a:r>
                        <a:rPr lang="el-GR" dirty="0">
                          <a:solidFill>
                            <a:srgbClr val="FF0000"/>
                          </a:solidFill>
                        </a:rPr>
                        <a:t>ΘΕΡΑΠΕΥΟΜΕΝΟΣ</a:t>
                      </a:r>
                      <a:r>
                        <a:rPr lang="el-GR" dirty="0"/>
                        <a:t>: Υποθέτω ότι πίνω περισσότερο από πριν</a:t>
                      </a:r>
                      <a:endParaRPr lang="el-GR" dirty="0"/>
                    </a:p>
                    <a:p>
                      <a:endParaRPr lang="el-GR" dirty="0"/>
                    </a:p>
                    <a:p>
                      <a:endParaRPr lang="el-GR" dirty="0"/>
                    </a:p>
                    <a:p>
                      <a:r>
                        <a:rPr lang="el-GR" dirty="0">
                          <a:solidFill>
                            <a:srgbClr val="FF0000"/>
                          </a:solidFill>
                        </a:rPr>
                        <a:t>ΘΕΡΑΠΕΥΤΉΣ</a:t>
                      </a:r>
                      <a:r>
                        <a:rPr lang="el-GR" dirty="0"/>
                        <a:t>: Παρατήρησες ότι πίνεις περισσότερο από πριν. Τι  άλλο;</a:t>
                      </a:r>
                      <a:endParaRPr lang="en-US" dirty="0"/>
                    </a:p>
                  </a:txBody>
                  <a:tcPr/>
                </a:tc>
                <a:tc>
                  <a:txBody>
                    <a:bodyPr/>
                    <a:lstStyle/>
                    <a:p>
                      <a:r>
                        <a:rPr lang="el-GR" dirty="0"/>
                        <a:t> Γλώσσα αλλαγής: Ο </a:t>
                      </a:r>
                      <a:r>
                        <a:rPr lang="el-GR" dirty="0" err="1"/>
                        <a:t>θεραπευόμενος</a:t>
                      </a:r>
                      <a:r>
                        <a:rPr lang="el-GR" dirty="0"/>
                        <a:t> αναγνωρίζει ένα πιθανό λόγο ανησυχίας</a:t>
                      </a:r>
                      <a:endParaRPr lang="el-GR" dirty="0"/>
                    </a:p>
                    <a:p>
                      <a:endParaRPr lang="el-GR" dirty="0"/>
                    </a:p>
                    <a:p>
                      <a:endParaRPr lang="el-GR" dirty="0"/>
                    </a:p>
                    <a:p>
                      <a:r>
                        <a:rPr lang="el-GR" dirty="0"/>
                        <a:t>Στοχαστική ανάκλαση</a:t>
                      </a:r>
                      <a:endParaRPr lang="el-GR" dirty="0"/>
                    </a:p>
                    <a:p>
                      <a:endParaRPr lang="el-GR" dirty="0"/>
                    </a:p>
                  </a:txBody>
                  <a:tcPr/>
                </a:tc>
              </a:tr>
              <a:tr h="529310">
                <a:tc>
                  <a:txBody>
                    <a:bodyPr/>
                    <a:lstStyle/>
                    <a:p>
                      <a:endParaRPr lang="en-US"/>
                    </a:p>
                  </a:txBody>
                  <a:tcPr/>
                </a:tc>
                <a:tc>
                  <a:txBody>
                    <a:bodyPr/>
                    <a:lstStyle/>
                    <a:p>
                      <a:endParaRPr lang="en-US"/>
                    </a:p>
                  </a:txBody>
                  <a:tcPr/>
                </a:tc>
              </a:tr>
              <a:tr h="529310">
                <a:tc>
                  <a:txBody>
                    <a:bodyPr/>
                    <a:lstStyle/>
                    <a:p>
                      <a:r>
                        <a:rPr lang="el-GR" dirty="0">
                          <a:solidFill>
                            <a:srgbClr val="FF0000"/>
                          </a:solidFill>
                        </a:rPr>
                        <a:t>ΘΕΡΑΠΕΥΤΗΣ</a:t>
                      </a:r>
                      <a:r>
                        <a:rPr lang="el-GR" dirty="0"/>
                        <a:t>: Μπορώ να πίνω όλο το βράδυ και να μη μεθάω. Οι φίλοι μου δυσκολεύονται να με ακολουθήσουν.</a:t>
                      </a:r>
                      <a:endParaRPr lang="el-GR" dirty="0"/>
                    </a:p>
                    <a:p>
                      <a:endParaRPr lang="el-GR" dirty="0"/>
                    </a:p>
                    <a:p>
                      <a:r>
                        <a:rPr lang="el-GR" dirty="0">
                          <a:solidFill>
                            <a:srgbClr val="FF0000"/>
                          </a:solidFill>
                        </a:rPr>
                        <a:t>ΘΕΡΑΠΕΥΤΗΣ</a:t>
                      </a:r>
                      <a:r>
                        <a:rPr lang="el-GR" dirty="0"/>
                        <a:t>: Ενδιαφέρον. Πώς το εξηγείς;</a:t>
                      </a:r>
                      <a:endParaRPr lang="en-US" dirty="0"/>
                    </a:p>
                  </a:txBody>
                  <a:tcPr/>
                </a:tc>
                <a:tc>
                  <a:txBody>
                    <a:bodyPr/>
                    <a:lstStyle/>
                    <a:p>
                      <a:r>
                        <a:rPr lang="el-GR" dirty="0"/>
                        <a:t>                                                                  </a:t>
                      </a:r>
                      <a:endParaRPr lang="el-GR" dirty="0"/>
                    </a:p>
                    <a:p>
                      <a:endParaRPr lang="el-GR" dirty="0"/>
                    </a:p>
                    <a:p>
                      <a:endParaRPr lang="el-GR" dirty="0"/>
                    </a:p>
                    <a:p>
                      <a:endParaRPr lang="el-GR" dirty="0"/>
                    </a:p>
                    <a:p>
                      <a:r>
                        <a:rPr lang="el-GR" dirty="0"/>
                        <a:t>Ανοικτή ερώτηση</a:t>
                      </a:r>
                      <a:endParaRPr lang="en-US" dirty="0"/>
                    </a:p>
                  </a:txBody>
                  <a:tcPr/>
                </a:tc>
              </a:tr>
              <a:tr h="529310">
                <a:tc>
                  <a:txBody>
                    <a:bodyPr/>
                    <a:lstStyle/>
                    <a:p>
                      <a:endParaRPr lang="en-US"/>
                    </a:p>
                  </a:txBody>
                  <a:tcPr/>
                </a:tc>
                <a:tc>
                  <a:txBody>
                    <a:bodyPr/>
                    <a:lstStyle/>
                    <a:p>
                      <a:endParaRPr lang="en-US"/>
                    </a:p>
                  </a:txBody>
                  <a:tcPr/>
                </a:tc>
              </a:tr>
              <a:tr h="529310">
                <a:tc>
                  <a:txBody>
                    <a:bodyPr/>
                    <a:lstStyle/>
                    <a:p>
                      <a:endParaRPr lang="en-US"/>
                    </a:p>
                  </a:txBody>
                  <a:tcPr/>
                </a:tc>
                <a:tc>
                  <a:txBody>
                    <a:bodyPr/>
                    <a:lstStyle/>
                    <a:p>
                      <a:endParaRPr lang="en-US"/>
                    </a:p>
                  </a:txBody>
                  <a:tcPr/>
                </a:tc>
              </a:tr>
              <a:tr h="529310">
                <a:tc>
                  <a:txBody>
                    <a:bodyPr/>
                    <a:lstStyle/>
                    <a:p>
                      <a:endParaRPr lang="en-US"/>
                    </a:p>
                  </a:txBody>
                  <a:tcPr/>
                </a:tc>
                <a:tc>
                  <a:txBody>
                    <a:bodyPr/>
                    <a:lstStyle/>
                    <a:p>
                      <a:endParaRPr lang="en-US"/>
                    </a:p>
                  </a:txBody>
                  <a:tcPr/>
                </a:tc>
              </a:tr>
              <a:tr h="529310">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ph idx="1"/>
          </p:nvPr>
        </p:nvGraphicFramePr>
        <p:xfrm>
          <a:off x="858838" y="825500"/>
          <a:ext cx="9613900" cy="7734170"/>
        </p:xfrm>
        <a:graphic>
          <a:graphicData uri="http://schemas.openxmlformats.org/drawingml/2006/table">
            <a:tbl>
              <a:tblPr firstRow="1" bandRow="1">
                <a:tableStyleId>{5C22544A-7EE6-4342-B048-85BDC9FD1C3A}</a:tableStyleId>
              </a:tblPr>
              <a:tblGrid>
                <a:gridCol w="4983162"/>
                <a:gridCol w="4630738"/>
              </a:tblGrid>
              <a:tr h="503990">
                <a:tc>
                  <a:txBody>
                    <a:bodyPr/>
                    <a:lstStyle/>
                    <a:p>
                      <a:endParaRPr lang="en-US" dirty="0"/>
                    </a:p>
                  </a:txBody>
                  <a:tcPr/>
                </a:tc>
                <a:tc>
                  <a:txBody>
                    <a:bodyPr/>
                    <a:lstStyle/>
                    <a:p>
                      <a:endParaRPr lang="en-US" dirty="0"/>
                    </a:p>
                  </a:txBody>
                  <a:tcPr/>
                </a:tc>
              </a:tr>
              <a:tr h="503990">
                <a:tc>
                  <a:txBody>
                    <a:bodyPr/>
                    <a:lstStyle/>
                    <a:p>
                      <a:r>
                        <a:rPr lang="el-GR" dirty="0">
                          <a:solidFill>
                            <a:srgbClr val="FF0000"/>
                          </a:solidFill>
                        </a:rPr>
                        <a:t>ΘΕΡΑΠΕΥΟΜΕΝΟΣ</a:t>
                      </a:r>
                      <a:r>
                        <a:rPr lang="el-GR" dirty="0"/>
                        <a:t>: Ο πατέρας μου έλεγε ότι σταμάτησε για την υγεία του.</a:t>
                      </a:r>
                      <a:endParaRPr lang="el-GR" dirty="0"/>
                    </a:p>
                    <a:p>
                      <a:endParaRPr lang="el-GR" dirty="0"/>
                    </a:p>
                    <a:p>
                      <a:r>
                        <a:rPr lang="el-GR" dirty="0">
                          <a:solidFill>
                            <a:srgbClr val="FF0000"/>
                          </a:solidFill>
                        </a:rPr>
                        <a:t>ΘΕΡΑΠΕΥΤΉΣ</a:t>
                      </a:r>
                      <a:r>
                        <a:rPr lang="el-GR" dirty="0"/>
                        <a:t>: Πιστεύεις ότι έχεις αυξήσει το ποτό τα τελευταία χρόνια και όπως ακριβώς ο πατέρας σου το αλκοόλ δε σε επηρεάζει τόσο πολύ. Επειδή έπινε και ο πατέρας σου πιστεύεις ότι είναι οικογενειακό</a:t>
                      </a:r>
                      <a:endParaRPr lang="el-GR" dirty="0"/>
                    </a:p>
                    <a:p>
                      <a:endParaRPr lang="el-GR" dirty="0"/>
                    </a:p>
                    <a:p>
                      <a:r>
                        <a:rPr lang="el-GR" dirty="0">
                          <a:solidFill>
                            <a:srgbClr val="FF0000"/>
                          </a:solidFill>
                        </a:rPr>
                        <a:t>ΘΕΡΑΠΕΥΤΗΣ</a:t>
                      </a:r>
                      <a:r>
                        <a:rPr lang="el-GR" dirty="0"/>
                        <a:t>: Τι άλλο έχεις προσέξει;</a:t>
                      </a:r>
                      <a:endParaRPr lang="el-GR" dirty="0"/>
                    </a:p>
                    <a:p>
                      <a:endParaRPr lang="el-GR" dirty="0"/>
                    </a:p>
                    <a:p>
                      <a:r>
                        <a:rPr lang="el-GR" dirty="0">
                          <a:solidFill>
                            <a:srgbClr val="FF0000"/>
                          </a:solidFill>
                        </a:rPr>
                        <a:t>ΘΕΡΑΠΕΥΟΜΕΝΟΣ</a:t>
                      </a:r>
                      <a:r>
                        <a:rPr lang="el-GR" dirty="0"/>
                        <a:t>: Πίνω σε κάποια γιορτή και το άλλο πρωί  δε μπορώ να θυμηθώ πως πήγα σπίτι </a:t>
                      </a:r>
                      <a:r>
                        <a:rPr lang="el-GR" dirty="0" smtClean="0"/>
                        <a:t>και που </a:t>
                      </a:r>
                      <a:r>
                        <a:rPr lang="el-GR" dirty="0"/>
                        <a:t>έχω αφήσει το αυτοκίνητό μου</a:t>
                      </a:r>
                      <a:endParaRPr lang="en-US" dirty="0"/>
                    </a:p>
                  </a:txBody>
                  <a:tcPr/>
                </a:tc>
                <a:tc>
                  <a:txBody>
                    <a:bodyPr/>
                    <a:lstStyle/>
                    <a:p>
                      <a:endParaRPr lang="el-GR" dirty="0"/>
                    </a:p>
                    <a:p>
                      <a:endParaRPr lang="el-GR" dirty="0"/>
                    </a:p>
                    <a:p>
                      <a:endParaRPr lang="el-GR" dirty="0"/>
                    </a:p>
                    <a:p>
                      <a:r>
                        <a:rPr lang="el-GR" dirty="0"/>
                        <a:t>Συνδετική παρουσίαση της γλώσσας αλλαγής</a:t>
                      </a:r>
                      <a:endParaRPr lang="el-GR" dirty="0"/>
                    </a:p>
                    <a:p>
                      <a:endParaRPr lang="el-GR" dirty="0"/>
                    </a:p>
                    <a:p>
                      <a:endParaRPr lang="el-GR" dirty="0"/>
                    </a:p>
                    <a:p>
                      <a:endParaRPr lang="el-GR" dirty="0"/>
                    </a:p>
                    <a:p>
                      <a:endParaRPr lang="el-GR" dirty="0"/>
                    </a:p>
                    <a:p>
                      <a:endParaRPr lang="el-GR" dirty="0"/>
                    </a:p>
                    <a:p>
                      <a:endParaRPr lang="el-GR" dirty="0"/>
                    </a:p>
                    <a:p>
                      <a:r>
                        <a:rPr lang="el-GR" dirty="0"/>
                        <a:t>Μειονεκτήματα της ισχύουσας  κατάστασης</a:t>
                      </a:r>
                      <a:endParaRPr lang="en-US" dirty="0"/>
                    </a:p>
                  </a:txBody>
                  <a:tcPr/>
                </a:tc>
              </a:tr>
              <a:tr h="503990">
                <a:tc>
                  <a:txBody>
                    <a:bodyPr/>
                    <a:lstStyle/>
                    <a:p>
                      <a:endParaRPr lang="en-US"/>
                    </a:p>
                  </a:txBody>
                  <a:tcPr/>
                </a:tc>
                <a:tc>
                  <a:txBody>
                    <a:bodyPr/>
                    <a:lstStyle/>
                    <a:p>
                      <a:endParaRPr lang="en-US"/>
                    </a:p>
                  </a:txBody>
                  <a:tcPr/>
                </a:tc>
              </a:tr>
              <a:tr h="503990">
                <a:tc>
                  <a:txBody>
                    <a:bodyPr/>
                    <a:lstStyle/>
                    <a:p>
                      <a:endParaRPr lang="en-US"/>
                    </a:p>
                  </a:txBody>
                  <a:tcPr/>
                </a:tc>
                <a:tc>
                  <a:txBody>
                    <a:bodyPr/>
                    <a:lstStyle/>
                    <a:p>
                      <a:endParaRPr lang="en-US"/>
                    </a:p>
                  </a:txBody>
                  <a:tcPr/>
                </a:tc>
              </a:tr>
              <a:tr h="503990">
                <a:tc>
                  <a:txBody>
                    <a:bodyPr/>
                    <a:lstStyle/>
                    <a:p>
                      <a:endParaRPr lang="en-US"/>
                    </a:p>
                  </a:txBody>
                  <a:tcPr/>
                </a:tc>
                <a:tc>
                  <a:txBody>
                    <a:bodyPr/>
                    <a:lstStyle/>
                    <a:p>
                      <a:endParaRPr lang="en-US"/>
                    </a:p>
                  </a:txBody>
                  <a:tcPr/>
                </a:tc>
              </a:tr>
              <a:tr h="503990">
                <a:tc>
                  <a:txBody>
                    <a:bodyPr/>
                    <a:lstStyle/>
                    <a:p>
                      <a:endParaRPr lang="en-US"/>
                    </a:p>
                  </a:txBody>
                  <a:tcPr/>
                </a:tc>
                <a:tc>
                  <a:txBody>
                    <a:bodyPr/>
                    <a:lstStyle/>
                    <a:p>
                      <a:endParaRPr lang="en-US"/>
                    </a:p>
                  </a:txBody>
                  <a:tcPr/>
                </a:tc>
              </a:tr>
              <a:tr h="503990">
                <a:tc>
                  <a:txBody>
                    <a:bodyPr/>
                    <a:lstStyle/>
                    <a:p>
                      <a:endParaRPr lang="en-US"/>
                    </a:p>
                  </a:txBody>
                  <a:tcPr/>
                </a:tc>
                <a:tc>
                  <a:txBody>
                    <a:bodyPr/>
                    <a:lstStyle/>
                    <a:p>
                      <a:endParaRPr lang="en-US"/>
                    </a:p>
                  </a:txBody>
                  <a:tcPr/>
                </a:tc>
              </a:tr>
              <a:tr h="503990">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ph idx="1"/>
          </p:nvPr>
        </p:nvGraphicFramePr>
        <p:xfrm>
          <a:off x="358775" y="574675"/>
          <a:ext cx="10988951" cy="6060045"/>
        </p:xfrm>
        <a:graphic>
          <a:graphicData uri="http://schemas.openxmlformats.org/drawingml/2006/table">
            <a:tbl>
              <a:tblPr firstRow="1" bandRow="1">
                <a:tableStyleId>{5C22544A-7EE6-4342-B048-85BDC9FD1C3A}</a:tableStyleId>
              </a:tblPr>
              <a:tblGrid>
                <a:gridCol w="5447217"/>
                <a:gridCol w="5541734"/>
              </a:tblGrid>
              <a:tr h="389049">
                <a:tc>
                  <a:txBody>
                    <a:bodyPr/>
                    <a:lstStyle/>
                    <a:p>
                      <a:endParaRPr lang="en-US"/>
                    </a:p>
                  </a:txBody>
                  <a:tcPr/>
                </a:tc>
                <a:tc>
                  <a:txBody>
                    <a:bodyPr/>
                    <a:lstStyle/>
                    <a:p>
                      <a:endParaRPr lang="en-US" dirty="0"/>
                    </a:p>
                  </a:txBody>
                  <a:tcPr/>
                </a:tc>
              </a:tr>
              <a:tr h="1247709">
                <a:tc>
                  <a:txBody>
                    <a:bodyPr/>
                    <a:lstStyle/>
                    <a:p>
                      <a:r>
                        <a:rPr lang="el-GR" dirty="0">
                          <a:solidFill>
                            <a:srgbClr val="FF0000"/>
                          </a:solidFill>
                        </a:rPr>
                        <a:t>ΘΕΡΑΠΕΥΤΗΣ</a:t>
                      </a:r>
                      <a:r>
                        <a:rPr lang="el-GR" dirty="0"/>
                        <a:t>: Τι άλλο σε ενόχλησε εκείνο το πρωί;</a:t>
                      </a:r>
                      <a:endParaRPr lang="el-GR" dirty="0"/>
                    </a:p>
                    <a:p>
                      <a:endParaRPr lang="el-GR" dirty="0"/>
                    </a:p>
                    <a:p>
                      <a:r>
                        <a:rPr lang="el-GR" dirty="0">
                          <a:solidFill>
                            <a:srgbClr val="FF0000"/>
                          </a:solidFill>
                        </a:rPr>
                        <a:t>ΘΕΡΑΠΕΥΟΜΕΝΟΣ</a:t>
                      </a:r>
                      <a:r>
                        <a:rPr lang="el-GR" dirty="0"/>
                        <a:t>: Ξέρω ότι κάτι τέτοιο πάθαινε και ο πατέρας μου.</a:t>
                      </a:r>
                      <a:endParaRPr lang="el-GR" dirty="0"/>
                    </a:p>
                  </a:txBody>
                  <a:tcPr/>
                </a:tc>
                <a:tc>
                  <a:txBody>
                    <a:bodyPr/>
                    <a:lstStyle/>
                    <a:p>
                      <a:r>
                        <a:rPr lang="el-GR" dirty="0"/>
                        <a:t> Ζητάει  περαιτέρω ανάπτυξη</a:t>
                      </a:r>
                      <a:endParaRPr lang="en-US" dirty="0"/>
                    </a:p>
                  </a:txBody>
                  <a:tcPr/>
                </a:tc>
              </a:tr>
              <a:tr h="389049">
                <a:tc>
                  <a:txBody>
                    <a:bodyPr/>
                    <a:lstStyle/>
                    <a:p>
                      <a:endParaRPr lang="en-US"/>
                    </a:p>
                  </a:txBody>
                  <a:tcPr/>
                </a:tc>
                <a:tc>
                  <a:txBody>
                    <a:bodyPr/>
                    <a:lstStyle/>
                    <a:p>
                      <a:endParaRPr lang="en-US"/>
                    </a:p>
                  </a:txBody>
                  <a:tcPr/>
                </a:tc>
              </a:tr>
              <a:tr h="910336">
                <a:tc>
                  <a:txBody>
                    <a:bodyPr/>
                    <a:lstStyle/>
                    <a:p>
                      <a:r>
                        <a:rPr lang="el-GR" dirty="0">
                          <a:solidFill>
                            <a:srgbClr val="FF0000"/>
                          </a:solidFill>
                        </a:rPr>
                        <a:t>ΘΕΡΑΠΕΥΤΗΣ</a:t>
                      </a:r>
                      <a:r>
                        <a:rPr lang="el-GR" dirty="0"/>
                        <a:t>: Σε ανησυχεί ότι το ίδιο πράγμα συμβαίνει και σε σένα. Νιώθεις και εσύ έτσι κάποιες φορές;</a:t>
                      </a:r>
                      <a:endParaRPr lang="en-US" dirty="0"/>
                    </a:p>
                  </a:txBody>
                  <a:tcPr/>
                </a:tc>
                <a:tc>
                  <a:txBody>
                    <a:bodyPr/>
                    <a:lstStyle/>
                    <a:p>
                      <a:r>
                        <a:rPr lang="el-GR" dirty="0"/>
                        <a:t>Στοχαστική ανάκλαση συναισθήματος </a:t>
                      </a:r>
                      <a:endParaRPr lang="el-GR" dirty="0"/>
                    </a:p>
                    <a:p>
                      <a:r>
                        <a:rPr lang="el-GR" dirty="0"/>
                        <a:t>Ανοικτή ερώτηση με σκοπό την περαιτέρω ανάπτυξη</a:t>
                      </a:r>
                      <a:endParaRPr lang="en-US" dirty="0"/>
                    </a:p>
                  </a:txBody>
                  <a:tcPr/>
                </a:tc>
              </a:tr>
              <a:tr h="389049">
                <a:tc>
                  <a:txBody>
                    <a:bodyPr/>
                    <a:lstStyle/>
                    <a:p>
                      <a:endParaRPr lang="en-US"/>
                    </a:p>
                  </a:txBody>
                  <a:tcPr/>
                </a:tc>
                <a:tc>
                  <a:txBody>
                    <a:bodyPr/>
                    <a:lstStyle/>
                    <a:p>
                      <a:endParaRPr lang="en-US"/>
                    </a:p>
                  </a:txBody>
                  <a:tcPr/>
                </a:tc>
              </a:tr>
              <a:tr h="1183436">
                <a:tc>
                  <a:txBody>
                    <a:bodyPr/>
                    <a:lstStyle/>
                    <a:p>
                      <a:r>
                        <a:rPr lang="el-GR" dirty="0">
                          <a:solidFill>
                            <a:srgbClr val="FF0000"/>
                          </a:solidFill>
                        </a:rPr>
                        <a:t>ΘΕΡΑΠΕΥΟΜΕΝΟΣ</a:t>
                      </a:r>
                      <a:r>
                        <a:rPr lang="el-GR" dirty="0"/>
                        <a:t>: Δεν νομίζω ότι ένιωσα την ανάγκη να πιώ το πρωί εκτός από σπάνιες περιπτώσεις</a:t>
                      </a:r>
                      <a:endParaRPr lang="el-GR" dirty="0"/>
                    </a:p>
                    <a:p>
                      <a:endParaRPr lang="el-GR" dirty="0"/>
                    </a:p>
                    <a:p>
                      <a:r>
                        <a:rPr lang="el-GR" dirty="0">
                          <a:solidFill>
                            <a:srgbClr val="FF0000"/>
                          </a:solidFill>
                        </a:rPr>
                        <a:t>ΘΕΡΑΠΕΥΤΗΣ</a:t>
                      </a:r>
                      <a:r>
                        <a:rPr lang="el-GR" dirty="0"/>
                        <a:t>: Γιατί όχι;</a:t>
                      </a:r>
                      <a:endParaRPr lang="el-GR" dirty="0"/>
                    </a:p>
                    <a:p>
                      <a:endParaRPr lang="en-US" dirty="0"/>
                    </a:p>
                  </a:txBody>
                  <a:tcPr/>
                </a:tc>
                <a:tc>
                  <a:txBody>
                    <a:bodyPr/>
                    <a:lstStyle/>
                    <a:p>
                      <a:endParaRPr lang="en-US"/>
                    </a:p>
                  </a:txBody>
                  <a:tcPr/>
                </a:tc>
              </a:tr>
              <a:tr h="389049">
                <a:tc>
                  <a:txBody>
                    <a:bodyPr/>
                    <a:lstStyle/>
                    <a:p>
                      <a:endParaRPr lang="en-US"/>
                    </a:p>
                  </a:txBody>
                  <a:tcPr/>
                </a:tc>
                <a:tc>
                  <a:txBody>
                    <a:bodyPr/>
                    <a:lstStyle/>
                    <a:p>
                      <a:endParaRPr lang="en-US"/>
                    </a:p>
                  </a:txBody>
                  <a:tcPr/>
                </a:tc>
              </a:tr>
              <a:tr h="389049">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ph idx="1"/>
          </p:nvPr>
        </p:nvGraphicFramePr>
        <p:xfrm>
          <a:off x="1166742" y="799281"/>
          <a:ext cx="9090994" cy="6492240"/>
        </p:xfrm>
        <a:graphic>
          <a:graphicData uri="http://schemas.openxmlformats.org/drawingml/2006/table">
            <a:tbl>
              <a:tblPr firstRow="1" bandRow="1">
                <a:tableStyleId>{5C22544A-7EE6-4342-B048-85BDC9FD1C3A}</a:tableStyleId>
              </a:tblPr>
              <a:tblGrid>
                <a:gridCol w="4545497"/>
                <a:gridCol w="4545497"/>
              </a:tblGrid>
              <a:tr h="251060">
                <a:tc>
                  <a:txBody>
                    <a:bodyPr/>
                    <a:lstStyle/>
                    <a:p>
                      <a:endParaRPr lang="en-US"/>
                    </a:p>
                  </a:txBody>
                  <a:tcPr/>
                </a:tc>
                <a:tc>
                  <a:txBody>
                    <a:bodyPr/>
                    <a:lstStyle/>
                    <a:p>
                      <a:endParaRPr lang="en-US"/>
                    </a:p>
                  </a:txBody>
                  <a:tcPr/>
                </a:tc>
              </a:tr>
              <a:tr h="251060">
                <a:tc>
                  <a:txBody>
                    <a:bodyPr/>
                    <a:lstStyle/>
                    <a:p>
                      <a:endParaRPr lang="en-US"/>
                    </a:p>
                  </a:txBody>
                  <a:tcPr/>
                </a:tc>
                <a:tc>
                  <a:txBody>
                    <a:bodyPr/>
                    <a:lstStyle/>
                    <a:p>
                      <a:endParaRPr lang="en-US"/>
                    </a:p>
                  </a:txBody>
                  <a:tcPr/>
                </a:tc>
              </a:tr>
              <a:tr h="815946">
                <a:tc>
                  <a:txBody>
                    <a:bodyPr/>
                    <a:lstStyle/>
                    <a:p>
                      <a:r>
                        <a:rPr lang="el-GR" dirty="0"/>
                        <a:t> </a:t>
                      </a:r>
                      <a:r>
                        <a:rPr lang="el-GR" dirty="0">
                          <a:solidFill>
                            <a:srgbClr val="FF0000"/>
                          </a:solidFill>
                        </a:rPr>
                        <a:t>ΘΕΡΑΠΕΥΟΜΕΝΟΣ</a:t>
                      </a:r>
                      <a:r>
                        <a:rPr lang="el-GR" dirty="0"/>
                        <a:t>: Παρατήρησα ότι νιώθω καλύτερα Φεύγει η κακή διάθεση και ο πονοκέφαλος. Θα μπορούσε για αυτό το λόγο να γίνει μια κακή συνήθεια</a:t>
                      </a:r>
                      <a:endParaRPr lang="en-US" dirty="0"/>
                    </a:p>
                  </a:txBody>
                  <a:tcPr/>
                </a:tc>
                <a:tc>
                  <a:txBody>
                    <a:bodyPr/>
                    <a:lstStyle/>
                    <a:p>
                      <a:endParaRPr lang="en-US"/>
                    </a:p>
                  </a:txBody>
                  <a:tcPr/>
                </a:tc>
              </a:tr>
              <a:tr h="251060">
                <a:tc>
                  <a:txBody>
                    <a:bodyPr/>
                    <a:lstStyle/>
                    <a:p>
                      <a:endParaRPr lang="en-US" dirty="0"/>
                    </a:p>
                  </a:txBody>
                  <a:tcPr/>
                </a:tc>
                <a:tc>
                  <a:txBody>
                    <a:bodyPr/>
                    <a:lstStyle/>
                    <a:p>
                      <a:endParaRPr lang="en-US"/>
                    </a:p>
                  </a:txBody>
                  <a:tcPr/>
                </a:tc>
              </a:tr>
              <a:tr h="1569127">
                <a:tc>
                  <a:txBody>
                    <a:bodyPr/>
                    <a:lstStyle/>
                    <a:p>
                      <a:r>
                        <a:rPr lang="el-GR" dirty="0">
                          <a:solidFill>
                            <a:srgbClr val="FF0000"/>
                          </a:solidFill>
                        </a:rPr>
                        <a:t>ΘΕΡΑΠΕΥΤΗΣ</a:t>
                      </a:r>
                      <a:r>
                        <a:rPr lang="el-GR" dirty="0"/>
                        <a:t>: Αν το καλοσκεφτείς υπάρχουν πολλά πράγματα που έχεις </a:t>
                      </a:r>
                      <a:r>
                        <a:rPr lang="el-GR" dirty="0" smtClean="0"/>
                        <a:t>προσέξει..     </a:t>
                      </a:r>
                      <a:r>
                        <a:rPr lang="el-GR" dirty="0"/>
                        <a:t>Πίνεις περισσότερο τα τελευταία χρόνια και οδηγείς σε  κατάσταση μέθης. Η γυναίκα σου ανησυχεί όπως και η μητέρα σου και ο γιατρός σου. Έχεις προβλήματα με τη μνήμη σου και κάποια άσχημα πρωινά. Ποια από όλα αυτά σε απασχολούν περισσότερο;</a:t>
                      </a:r>
                      <a:endParaRPr lang="en-US" dirty="0"/>
                    </a:p>
                  </a:txBody>
                  <a:tcPr/>
                </a:tc>
                <a:tc>
                  <a:txBody>
                    <a:bodyPr/>
                    <a:lstStyle/>
                    <a:p>
                      <a:endParaRPr lang="el-GR" dirty="0"/>
                    </a:p>
                    <a:p>
                      <a:r>
                        <a:rPr lang="el-GR" dirty="0"/>
                        <a:t>Συνοπτική παρουσίαση η οποία συνθέτει τα θέματα της </a:t>
                      </a:r>
                      <a:r>
                        <a:rPr lang="el-GR" dirty="0" err="1"/>
                        <a:t>γλώσας</a:t>
                      </a:r>
                      <a:r>
                        <a:rPr lang="el-GR" dirty="0"/>
                        <a:t> αλλαγής</a:t>
                      </a:r>
                      <a:endParaRPr lang="en-US" dirty="0"/>
                    </a:p>
                  </a:txBody>
                  <a:tcPr/>
                </a:tc>
              </a:tr>
              <a:tr h="251060">
                <a:tc>
                  <a:txBody>
                    <a:bodyPr/>
                    <a:lstStyle/>
                    <a:p>
                      <a:endParaRPr lang="en-US"/>
                    </a:p>
                  </a:txBody>
                  <a:tcPr/>
                </a:tc>
                <a:tc>
                  <a:txBody>
                    <a:bodyPr/>
                    <a:lstStyle/>
                    <a:p>
                      <a:endParaRPr lang="en-US"/>
                    </a:p>
                  </a:txBody>
                  <a:tcPr/>
                </a:tc>
              </a:tr>
              <a:tr h="251060">
                <a:tc>
                  <a:txBody>
                    <a:bodyPr/>
                    <a:lstStyle/>
                    <a:p>
                      <a:endParaRPr lang="en-US"/>
                    </a:p>
                  </a:txBody>
                  <a:tcPr/>
                </a:tc>
                <a:tc>
                  <a:txBody>
                    <a:bodyPr/>
                    <a:lstStyle/>
                    <a:p>
                      <a:endParaRPr lang="en-US"/>
                    </a:p>
                  </a:txBody>
                  <a:tcPr/>
                </a:tc>
              </a:tr>
              <a:tr h="251060">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ph idx="1"/>
          </p:nvPr>
        </p:nvGraphicFramePr>
        <p:xfrm>
          <a:off x="993913" y="1961321"/>
          <a:ext cx="9174903" cy="4667514"/>
        </p:xfrm>
        <a:graphic>
          <a:graphicData uri="http://schemas.openxmlformats.org/drawingml/2006/table">
            <a:tbl>
              <a:tblPr firstRow="1" bandRow="1">
                <a:tableStyleId>{5C22544A-7EE6-4342-B048-85BDC9FD1C3A}</a:tableStyleId>
              </a:tblPr>
              <a:tblGrid>
                <a:gridCol w="4399722"/>
                <a:gridCol w="4775181"/>
              </a:tblGrid>
              <a:tr h="344557">
                <a:tc>
                  <a:txBody>
                    <a:bodyPr/>
                    <a:lstStyle/>
                    <a:p>
                      <a:endParaRPr lang="en-US"/>
                    </a:p>
                  </a:txBody>
                  <a:tcPr/>
                </a:tc>
                <a:tc>
                  <a:txBody>
                    <a:bodyPr/>
                    <a:lstStyle/>
                    <a:p>
                      <a:endParaRPr lang="en-US" dirty="0"/>
                    </a:p>
                  </a:txBody>
                  <a:tcPr/>
                </a:tc>
              </a:tr>
              <a:tr h="82996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dirty="0" smtClean="0">
                          <a:solidFill>
                            <a:srgbClr val="FF0000"/>
                          </a:solidFill>
                        </a:rPr>
                        <a:t>ΘΕΡΑΠΕΥΟΜΕΝΟΣ</a:t>
                      </a:r>
                      <a:r>
                        <a:rPr lang="el-GR" dirty="0" smtClean="0"/>
                        <a:t>   Η </a:t>
                      </a:r>
                      <a:r>
                        <a:rPr lang="el-GR" dirty="0"/>
                        <a:t>υγεία μου υποθέτω Δεν μου αρέσει να  μη θυμάμαι</a:t>
                      </a:r>
                      <a:endParaRPr lang="el-GR" dirty="0"/>
                    </a:p>
                    <a:p>
                      <a:endParaRPr lang="en-US" dirty="0"/>
                    </a:p>
                  </a:txBody>
                  <a:tcPr/>
                </a:tc>
                <a:tc>
                  <a:txBody>
                    <a:bodyPr/>
                    <a:lstStyle/>
                    <a:p>
                      <a:endParaRPr lang="el-GR" dirty="0"/>
                    </a:p>
                    <a:p>
                      <a:endParaRPr lang="el-GR" dirty="0"/>
                    </a:p>
                    <a:p>
                      <a:endParaRPr lang="el-GR" dirty="0"/>
                    </a:p>
                  </a:txBody>
                  <a:tcPr/>
                </a:tc>
              </a:tr>
              <a:tr h="615927">
                <a:tc>
                  <a:txBody>
                    <a:bodyPr/>
                    <a:lstStyle/>
                    <a:p>
                      <a:r>
                        <a:rPr lang="el-GR" dirty="0">
                          <a:solidFill>
                            <a:srgbClr val="FF0000"/>
                          </a:solidFill>
                        </a:rPr>
                        <a:t>ΘΕΡΑΠΕΥΤΗΣ</a:t>
                      </a:r>
                      <a:r>
                        <a:rPr lang="el-GR" dirty="0"/>
                        <a:t>: Δε σου φαίνεται φυσιολογικό </a:t>
                      </a:r>
                      <a:r>
                        <a:rPr lang="el-GR" dirty="0" smtClean="0"/>
                        <a:t>….</a:t>
                      </a:r>
                      <a:endParaRPr lang="en-US" dirty="0"/>
                    </a:p>
                  </a:txBody>
                  <a:tcPr/>
                </a:tc>
                <a:tc>
                  <a:txBody>
                    <a:bodyPr/>
                    <a:lstStyle/>
                    <a:p>
                      <a:endParaRPr lang="en-US"/>
                    </a:p>
                  </a:txBody>
                  <a:tcPr/>
                </a:tc>
              </a:tr>
              <a:tr h="735137">
                <a:tc>
                  <a:txBody>
                    <a:bodyPr/>
                    <a:lstStyle/>
                    <a:p>
                      <a:endParaRPr lang="el-GR" dirty="0"/>
                    </a:p>
                    <a:p>
                      <a:r>
                        <a:rPr lang="el-GR" dirty="0">
                          <a:solidFill>
                            <a:srgbClr val="FF0000"/>
                          </a:solidFill>
                        </a:rPr>
                        <a:t>ΘΕΡΑΠΕΥΟΜΕΝΟΣ</a:t>
                      </a:r>
                      <a:r>
                        <a:rPr lang="el-GR" dirty="0"/>
                        <a:t>: Όχι. Δεν πιστεύω όμως ότι είμαι αλκοολικός</a:t>
                      </a:r>
                      <a:endParaRPr lang="en-US" dirty="0"/>
                    </a:p>
                  </a:txBody>
                  <a:tcPr/>
                </a:tc>
                <a:tc>
                  <a:txBody>
                    <a:bodyPr/>
                    <a:lstStyle/>
                    <a:p>
                      <a:endParaRPr lang="el-GR" dirty="0"/>
                    </a:p>
                    <a:p>
                      <a:r>
                        <a:rPr lang="el-GR" dirty="0"/>
                        <a:t>Αντίσταση στην αναφορά φυσιολογικός</a:t>
                      </a:r>
                      <a:endParaRPr lang="el-GR" dirty="0"/>
                    </a:p>
                    <a:p>
                      <a:r>
                        <a:rPr lang="el-GR" dirty="0"/>
                        <a:t>Η παγίδα της τεμπέλας ελλοχεύει</a:t>
                      </a:r>
                      <a:endParaRPr lang="en-US" dirty="0"/>
                    </a:p>
                  </a:txBody>
                  <a:tcPr/>
                </a:tc>
              </a:tr>
              <a:tr h="1558554">
                <a:tc>
                  <a:txBody>
                    <a:bodyPr/>
                    <a:lstStyle/>
                    <a:p>
                      <a:endParaRPr lang="el-GR" dirty="0"/>
                    </a:p>
                    <a:p>
                      <a:r>
                        <a:rPr lang="el-GR" dirty="0">
                          <a:solidFill>
                            <a:srgbClr val="FF0000"/>
                          </a:solidFill>
                        </a:rPr>
                        <a:t>ΘΕΡΑΠΕΥΤΗΣ</a:t>
                      </a:r>
                      <a:r>
                        <a:rPr lang="el-GR" dirty="0"/>
                        <a:t>: Κι αυτός είναι ο λόγος που μέχρι τώρα δεν ένιωσες την ανάγκη να κάνεις κάτι Τώρα όμως είσαι εδώ. Γιατί τώρα;</a:t>
                      </a:r>
                      <a:endParaRPr lang="en-US" dirty="0"/>
                    </a:p>
                  </a:txBody>
                  <a:tcPr/>
                </a:tc>
                <a:tc>
                  <a:txBody>
                    <a:bodyPr/>
                    <a:lstStyle/>
                    <a:p>
                      <a:endParaRPr lang="el-GR" dirty="0"/>
                    </a:p>
                    <a:p>
                      <a:r>
                        <a:rPr lang="el-GR" dirty="0"/>
                        <a:t>Στοχαστική ανάκλαση</a:t>
                      </a:r>
                      <a:endParaRPr lang="el-GR" dirty="0"/>
                    </a:p>
                    <a:p>
                      <a:r>
                        <a:rPr lang="el-GR" dirty="0"/>
                        <a:t>Ανοικτή ερώτηση</a:t>
                      </a:r>
                      <a:endParaRPr lang="en-US"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ph idx="1"/>
          </p:nvPr>
        </p:nvGraphicFramePr>
        <p:xfrm>
          <a:off x="530087" y="1835427"/>
          <a:ext cx="9764852" cy="4846320"/>
        </p:xfrm>
        <a:graphic>
          <a:graphicData uri="http://schemas.openxmlformats.org/drawingml/2006/table">
            <a:tbl>
              <a:tblPr firstRow="1" bandRow="1">
                <a:tableStyleId>{5C22544A-7EE6-4342-B048-85BDC9FD1C3A}</a:tableStyleId>
              </a:tblPr>
              <a:tblGrid>
                <a:gridCol w="4882426"/>
                <a:gridCol w="4882426"/>
              </a:tblGrid>
              <a:tr h="307676">
                <a:tc>
                  <a:txBody>
                    <a:bodyPr/>
                    <a:lstStyle/>
                    <a:p>
                      <a:endParaRPr lang="en-US"/>
                    </a:p>
                  </a:txBody>
                  <a:tcPr/>
                </a:tc>
                <a:tc>
                  <a:txBody>
                    <a:bodyPr/>
                    <a:lstStyle/>
                    <a:p>
                      <a:endParaRPr lang="en-US"/>
                    </a:p>
                  </a:txBody>
                  <a:tcPr/>
                </a:tc>
              </a:tr>
              <a:tr h="999947">
                <a:tc>
                  <a:txBody>
                    <a:bodyPr/>
                    <a:lstStyle/>
                    <a:p>
                      <a:r>
                        <a:rPr lang="el-GR" dirty="0">
                          <a:solidFill>
                            <a:srgbClr val="FF0000"/>
                          </a:solidFill>
                        </a:rPr>
                        <a:t>ΘΕΡΑΠΕΥΟΜΕΝΟΣ</a:t>
                      </a:r>
                      <a:r>
                        <a:rPr lang="el-GR" dirty="0"/>
                        <a:t>: Ένιωσα ότι έπρεπε να μιλήσω σε κάποιον </a:t>
                      </a:r>
                      <a:r>
                        <a:rPr lang="el-GR" dirty="0" smtClean="0"/>
                        <a:t>.  Δε </a:t>
                      </a:r>
                      <a:r>
                        <a:rPr lang="el-GR" dirty="0"/>
                        <a:t>θέλω να συμβεί κάτι σε μένα και την οικογένειά μου</a:t>
                      </a:r>
                      <a:endParaRPr lang="el-GR" dirty="0"/>
                    </a:p>
                    <a:p>
                      <a:endParaRPr lang="el-GR" dirty="0"/>
                    </a:p>
                  </a:txBody>
                  <a:tcPr/>
                </a:tc>
                <a:tc>
                  <a:txBody>
                    <a:bodyPr/>
                    <a:lstStyle/>
                    <a:p>
                      <a:endParaRPr lang="en-US"/>
                    </a:p>
                  </a:txBody>
                  <a:tcPr/>
                </a:tc>
              </a:tr>
              <a:tr h="769190">
                <a:tc>
                  <a:txBody>
                    <a:bodyPr/>
                    <a:lstStyle/>
                    <a:p>
                      <a:r>
                        <a:rPr lang="el-GR" dirty="0">
                          <a:solidFill>
                            <a:srgbClr val="FF0000"/>
                          </a:solidFill>
                        </a:rPr>
                        <a:t>ΘΕΡΑΠΕΥΤΗΣ</a:t>
                      </a:r>
                      <a:r>
                        <a:rPr lang="el-GR" dirty="0"/>
                        <a:t>: Και η οικογένειά σου νοιάζεται για σένα</a:t>
                      </a:r>
                      <a:r>
                        <a:rPr lang="el-GR" dirty="0" smtClean="0"/>
                        <a:t>. Και παρόλο </a:t>
                      </a:r>
                      <a:r>
                        <a:rPr lang="el-GR" dirty="0"/>
                        <a:t>που δε θεωρείς τον εαυτό σου αλκοολικό ανησυχείς και εσύ λίγο.</a:t>
                      </a:r>
                      <a:endParaRPr lang="en-US" dirty="0"/>
                    </a:p>
                  </a:txBody>
                  <a:tcPr/>
                </a:tc>
                <a:tc>
                  <a:txBody>
                    <a:bodyPr/>
                    <a:lstStyle/>
                    <a:p>
                      <a:endParaRPr lang="el-GR" dirty="0"/>
                    </a:p>
                    <a:p>
                      <a:r>
                        <a:rPr lang="el-GR" dirty="0" err="1"/>
                        <a:t>Αναπλαισίωση</a:t>
                      </a:r>
                      <a:r>
                        <a:rPr lang="el-GR" dirty="0"/>
                        <a:t> και στοχαστική ανάκλαση</a:t>
                      </a:r>
                      <a:endParaRPr lang="en-US" dirty="0"/>
                    </a:p>
                  </a:txBody>
                  <a:tcPr/>
                </a:tc>
              </a:tr>
              <a:tr h="307676">
                <a:tc>
                  <a:txBody>
                    <a:bodyPr/>
                    <a:lstStyle/>
                    <a:p>
                      <a:endParaRPr lang="en-US"/>
                    </a:p>
                  </a:txBody>
                  <a:tcPr/>
                </a:tc>
                <a:tc>
                  <a:txBody>
                    <a:bodyPr/>
                    <a:lstStyle/>
                    <a:p>
                      <a:endParaRPr lang="en-US"/>
                    </a:p>
                  </a:txBody>
                  <a:tcPr/>
                </a:tc>
              </a:tr>
              <a:tr h="307676">
                <a:tc>
                  <a:txBody>
                    <a:bodyPr/>
                    <a:lstStyle/>
                    <a:p>
                      <a:r>
                        <a:rPr lang="el-GR" dirty="0">
                          <a:solidFill>
                            <a:srgbClr val="FF0000"/>
                          </a:solidFill>
                        </a:rPr>
                        <a:t>ΘΕΡΑΠΕΥΟΜΕΝΟΣ</a:t>
                      </a:r>
                      <a:r>
                        <a:rPr lang="el-GR" dirty="0"/>
                        <a:t>: Πραγματικά δεν ήθελα να έρθω. Πιστεύεις ότι είμαι </a:t>
                      </a:r>
                      <a:r>
                        <a:rPr lang="el-GR" dirty="0" smtClean="0"/>
                        <a:t>αλκοολικός;</a:t>
                      </a:r>
                      <a:endParaRPr lang="en-US" dirty="0"/>
                    </a:p>
                  </a:txBody>
                  <a:tcPr/>
                </a:tc>
                <a:tc>
                  <a:txBody>
                    <a:bodyPr/>
                    <a:lstStyle/>
                    <a:p>
                      <a:r>
                        <a:rPr lang="el-GR" dirty="0"/>
                        <a:t>Επιβεβαίωση</a:t>
                      </a:r>
                      <a:endParaRPr lang="el-GR" dirty="0"/>
                    </a:p>
                    <a:p>
                      <a:r>
                        <a:rPr lang="el-GR" dirty="0"/>
                        <a:t>Κίνδυνος για παγίδα τεμπέλας</a:t>
                      </a:r>
                      <a:endParaRPr lang="en-US" dirty="0"/>
                    </a:p>
                  </a:txBody>
                  <a:tcPr/>
                </a:tc>
              </a:tr>
              <a:tr h="307676">
                <a:tc>
                  <a:txBody>
                    <a:bodyPr/>
                    <a:lstStyle/>
                    <a:p>
                      <a:endParaRPr lang="en-US"/>
                    </a:p>
                  </a:txBody>
                  <a:tcPr/>
                </a:tc>
                <a:tc>
                  <a:txBody>
                    <a:bodyPr/>
                    <a:lstStyle/>
                    <a:p>
                      <a:endParaRPr lang="en-US"/>
                    </a:p>
                  </a:txBody>
                  <a:tcPr/>
                </a:tc>
              </a:tr>
              <a:tr h="307676">
                <a:tc>
                  <a:txBody>
                    <a:bodyPr/>
                    <a:lstStyle/>
                    <a:p>
                      <a:endParaRPr lang="en-US"/>
                    </a:p>
                  </a:txBody>
                  <a:tcPr/>
                </a:tc>
                <a:tc>
                  <a:txBody>
                    <a:bodyPr/>
                    <a:lstStyle/>
                    <a:p>
                      <a:endParaRPr lang="en-US"/>
                    </a:p>
                  </a:txBody>
                  <a:tcPr/>
                </a:tc>
              </a:tr>
              <a:tr h="307676">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8381" y="2316443"/>
            <a:ext cx="9404723" cy="1400530"/>
          </a:xfrm>
        </p:spPr>
        <p:txBody>
          <a:bodyPr/>
          <a:lstStyle/>
          <a:p>
            <a:r>
              <a:rPr lang="el-GR"/>
              <a:t>Επιστρέφοντας στον Εαυτό μας </a:t>
            </a:r>
            <a:br>
              <a:rPr lang="el-GR"/>
            </a:br>
            <a:r>
              <a:rPr lang="el-GR"/>
              <a:t>και Αντλώντας Δεξιότητες και μηχανισμούς από προσωπικές Εμπειρίες ......</a:t>
            </a:r>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5035" y="184525"/>
            <a:ext cx="7670165" cy="382156"/>
          </a:xfrm>
          <a:prstGeom prst="rect">
            <a:avLst/>
          </a:prstGeom>
        </p:spPr>
        <p:txBody>
          <a:bodyPr vert="horz" wrap="square" lIns="0" tIns="12700" rIns="0" bIns="0" rtlCol="0" anchor="ctr">
            <a:spAutoFit/>
          </a:bodyPr>
          <a:lstStyle/>
          <a:p>
            <a:pPr marL="12700">
              <a:lnSpc>
                <a:spcPct val="100000"/>
              </a:lnSpc>
              <a:spcBef>
                <a:spcPts val="100"/>
              </a:spcBef>
            </a:pPr>
            <a:r>
              <a:rPr lang="el-GR" sz="2400" dirty="0" smtClean="0">
                <a:solidFill>
                  <a:schemeClr val="tx1"/>
                </a:solidFill>
              </a:rPr>
              <a:t>   </a:t>
            </a:r>
            <a:r>
              <a:rPr lang="en-GB" altLang="el-GR" sz="2400" dirty="0" smtClean="0">
                <a:solidFill>
                  <a:schemeClr val="tx1"/>
                </a:solidFill>
              </a:rPr>
              <a:t>     </a:t>
            </a:r>
            <a:r>
              <a:rPr lang="el-GR" sz="2400" dirty="0" smtClean="0">
                <a:solidFill>
                  <a:schemeClr val="tx1"/>
                </a:solidFill>
              </a:rPr>
              <a:t> </a:t>
            </a:r>
            <a:r>
              <a:rPr sz="2400" b="1" dirty="0" smtClean="0">
                <a:solidFill>
                  <a:schemeClr val="tx1"/>
                </a:solidFill>
              </a:rPr>
              <a:t>Η</a:t>
            </a:r>
            <a:r>
              <a:rPr sz="2400" b="1" spc="-50" dirty="0" smtClean="0">
                <a:solidFill>
                  <a:schemeClr val="tx1"/>
                </a:solidFill>
              </a:rPr>
              <a:t> </a:t>
            </a:r>
            <a:r>
              <a:rPr sz="2400" b="1" dirty="0">
                <a:solidFill>
                  <a:schemeClr val="tx1"/>
                </a:solidFill>
              </a:rPr>
              <a:t>ΔΙΕΡΓΑΣΙΑ</a:t>
            </a:r>
            <a:r>
              <a:rPr sz="2400" b="1" spc="-55" dirty="0">
                <a:solidFill>
                  <a:schemeClr val="tx1"/>
                </a:solidFill>
              </a:rPr>
              <a:t> </a:t>
            </a:r>
            <a:r>
              <a:rPr sz="2400" b="1" spc="-5" dirty="0">
                <a:solidFill>
                  <a:schemeClr val="tx1"/>
                </a:solidFill>
              </a:rPr>
              <a:t>ΤΗΣ</a:t>
            </a:r>
            <a:r>
              <a:rPr sz="2400" b="1" spc="-35" dirty="0">
                <a:solidFill>
                  <a:schemeClr val="tx1"/>
                </a:solidFill>
              </a:rPr>
              <a:t> </a:t>
            </a:r>
            <a:r>
              <a:rPr lang="el-GR" sz="2400" b="1" spc="-35" dirty="0" smtClean="0">
                <a:solidFill>
                  <a:schemeClr val="tx1"/>
                </a:solidFill>
              </a:rPr>
              <a:t> </a:t>
            </a:r>
            <a:r>
              <a:rPr sz="2400" b="1" dirty="0" smtClean="0">
                <a:solidFill>
                  <a:schemeClr val="tx1"/>
                </a:solidFill>
              </a:rPr>
              <a:t>ΑΛΛΑΓΗΣ</a:t>
            </a:r>
            <a:r>
              <a:rPr lang="el-GR" sz="2400" dirty="0" smtClean="0">
                <a:solidFill>
                  <a:schemeClr val="tx1"/>
                </a:solidFill>
              </a:rPr>
              <a:t> </a:t>
            </a:r>
            <a:r>
              <a:rPr lang="el-GR" sz="2400" dirty="0" smtClean="0">
                <a:solidFill>
                  <a:schemeClr val="tx1"/>
                </a:solidFill>
              </a:rPr>
              <a:t> και οι </a:t>
            </a:r>
            <a:r>
              <a:rPr lang="el-GR" sz="2400" b="1" dirty="0" smtClean="0">
                <a:solidFill>
                  <a:schemeClr val="tx1"/>
                </a:solidFill>
              </a:rPr>
              <a:t>ΑΝΤΙΣΤΑΣΕΙΣ</a:t>
            </a:r>
            <a:endParaRPr sz="2400" b="1" dirty="0">
              <a:solidFill>
                <a:schemeClr val="tx1"/>
              </a:solidFill>
            </a:endParaRPr>
          </a:p>
        </p:txBody>
      </p:sp>
      <p:sp>
        <p:nvSpPr>
          <p:cNvPr id="3" name="object 3"/>
          <p:cNvSpPr txBox="1"/>
          <p:nvPr/>
        </p:nvSpPr>
        <p:spPr>
          <a:xfrm>
            <a:off x="433705" y="804545"/>
            <a:ext cx="11633835" cy="4943475"/>
          </a:xfrm>
          <a:prstGeom prst="rect">
            <a:avLst/>
          </a:prstGeom>
        </p:spPr>
        <p:txBody>
          <a:bodyPr vert="horz" wrap="square" lIns="0" tIns="12700" rIns="0" bIns="0" rtlCol="0">
            <a:spAutoFit/>
          </a:bodyPr>
          <a:lstStyle/>
          <a:p>
            <a:pPr marL="355600" marR="5080"/>
            <a:endParaRPr lang="el-GR" sz="2000" b="1" spc="-5" dirty="0" smtClean="0">
              <a:latin typeface="Calibri" panose="020F0502020204030204"/>
              <a:cs typeface="Calibri" panose="020F0502020204030204"/>
            </a:endParaRPr>
          </a:p>
          <a:p>
            <a:pPr marL="355600" marR="5080"/>
            <a:r>
              <a:rPr sz="2800" b="1" spc="-5" dirty="0" err="1" smtClean="0">
                <a:latin typeface="Calibri" panose="020F0502020204030204"/>
                <a:cs typeface="Calibri" panose="020F0502020204030204"/>
              </a:rPr>
              <a:t>Είν</a:t>
            </a:r>
            <a:r>
              <a:rPr sz="2800" b="1" spc="-5" dirty="0" smtClean="0">
                <a:latin typeface="Calibri" panose="020F0502020204030204"/>
                <a:cs typeface="Calibri" panose="020F0502020204030204"/>
              </a:rPr>
              <a:t>αι </a:t>
            </a:r>
            <a:r>
              <a:rPr sz="2800" b="1" spc="-5" dirty="0">
                <a:latin typeface="Calibri" panose="020F0502020204030204"/>
                <a:cs typeface="Calibri" panose="020F0502020204030204"/>
              </a:rPr>
              <a:t>πολλές</a:t>
            </a:r>
            <a:r>
              <a:rPr sz="2800" b="1" spc="-20" dirty="0">
                <a:latin typeface="Calibri" panose="020F0502020204030204"/>
                <a:cs typeface="Calibri" panose="020F0502020204030204"/>
              </a:rPr>
              <a:t> </a:t>
            </a:r>
            <a:r>
              <a:rPr sz="2800" b="1" dirty="0">
                <a:latin typeface="Calibri" panose="020F0502020204030204"/>
                <a:cs typeface="Calibri" panose="020F0502020204030204"/>
              </a:rPr>
              <a:t>οι </a:t>
            </a:r>
            <a:r>
              <a:rPr sz="2800" b="1" spc="-5" dirty="0">
                <a:latin typeface="Calibri" panose="020F0502020204030204"/>
                <a:cs typeface="Calibri" panose="020F0502020204030204"/>
              </a:rPr>
              <a:t>προσωπικές εμπειρίες </a:t>
            </a:r>
            <a:r>
              <a:rPr lang="el-GR" sz="2800" b="1" spc="-5" dirty="0" smtClean="0">
                <a:latin typeface="Calibri" panose="020F0502020204030204"/>
                <a:cs typeface="Calibri" panose="020F0502020204030204"/>
              </a:rPr>
              <a:t>ΟΛΩΝ ΜΑΣ </a:t>
            </a:r>
            <a:r>
              <a:rPr sz="2800" b="1" spc="-5" dirty="0" err="1" smtClean="0">
                <a:latin typeface="Calibri" panose="020F0502020204030204"/>
                <a:cs typeface="Calibri" panose="020F0502020204030204"/>
              </a:rPr>
              <a:t>γι</a:t>
            </a:r>
            <a:r>
              <a:rPr sz="2800" b="1" spc="-5" dirty="0" smtClean="0">
                <a:latin typeface="Calibri" panose="020F0502020204030204"/>
                <a:cs typeface="Calibri" panose="020F0502020204030204"/>
              </a:rPr>
              <a:t>α</a:t>
            </a:r>
            <a:r>
              <a:rPr sz="2800" b="1" dirty="0" smtClean="0">
                <a:latin typeface="Calibri" panose="020F0502020204030204"/>
                <a:cs typeface="Calibri" panose="020F0502020204030204"/>
              </a:rPr>
              <a:t> </a:t>
            </a:r>
            <a:r>
              <a:rPr sz="2800" b="1" dirty="0">
                <a:latin typeface="Calibri" panose="020F0502020204030204"/>
                <a:cs typeface="Calibri" panose="020F0502020204030204"/>
              </a:rPr>
              <a:t>αποτυχία </a:t>
            </a:r>
            <a:r>
              <a:rPr sz="2800" b="1" spc="-5" dirty="0">
                <a:latin typeface="Calibri" panose="020F0502020204030204"/>
                <a:cs typeface="Calibri" panose="020F0502020204030204"/>
              </a:rPr>
              <a:t>αλλαγής μιας </a:t>
            </a:r>
            <a:r>
              <a:rPr sz="2800" b="1" spc="-10" dirty="0">
                <a:latin typeface="Calibri" panose="020F0502020204030204"/>
                <a:cs typeface="Calibri" panose="020F0502020204030204"/>
              </a:rPr>
              <a:t>κατάστασης, </a:t>
            </a:r>
            <a:r>
              <a:rPr sz="2800" b="1" spc="-20" dirty="0">
                <a:latin typeface="Calibri" panose="020F0502020204030204"/>
                <a:cs typeface="Calibri" panose="020F0502020204030204"/>
              </a:rPr>
              <a:t>και </a:t>
            </a:r>
            <a:r>
              <a:rPr sz="2800" b="1" spc="-5" dirty="0">
                <a:latin typeface="Calibri" panose="020F0502020204030204"/>
                <a:cs typeface="Calibri" panose="020F0502020204030204"/>
              </a:rPr>
              <a:t>τα </a:t>
            </a:r>
            <a:r>
              <a:rPr sz="2800" b="1" spc="-395" dirty="0">
                <a:latin typeface="Calibri" panose="020F0502020204030204"/>
                <a:cs typeface="Calibri" panose="020F0502020204030204"/>
              </a:rPr>
              <a:t> </a:t>
            </a:r>
            <a:r>
              <a:rPr sz="2800" b="1" spc="-10" dirty="0">
                <a:latin typeface="Calibri" panose="020F0502020204030204"/>
                <a:cs typeface="Calibri" panose="020F0502020204030204"/>
              </a:rPr>
              <a:t>παραδείγματα </a:t>
            </a:r>
            <a:r>
              <a:rPr sz="2800" b="1" spc="-5" dirty="0">
                <a:latin typeface="Calibri" panose="020F0502020204030204"/>
                <a:cs typeface="Calibri" panose="020F0502020204030204"/>
              </a:rPr>
              <a:t>για το πως </a:t>
            </a:r>
            <a:r>
              <a:rPr sz="2800" b="1" dirty="0">
                <a:latin typeface="Calibri" panose="020F0502020204030204"/>
                <a:cs typeface="Calibri" panose="020F0502020204030204"/>
              </a:rPr>
              <a:t>θα έπρεπε </a:t>
            </a:r>
            <a:r>
              <a:rPr sz="2800" b="1" spc="-10" dirty="0">
                <a:latin typeface="Calibri" panose="020F0502020204030204"/>
                <a:cs typeface="Calibri" panose="020F0502020204030204"/>
              </a:rPr>
              <a:t>κάποιος </a:t>
            </a:r>
            <a:r>
              <a:rPr sz="2800" b="1" spc="-5" dirty="0">
                <a:latin typeface="Calibri" panose="020F0502020204030204"/>
                <a:cs typeface="Calibri" panose="020F0502020204030204"/>
              </a:rPr>
              <a:t>να </a:t>
            </a:r>
            <a:r>
              <a:rPr lang="el-GR" sz="2800" b="1" spc="-5" dirty="0">
                <a:latin typeface="Calibri" panose="020F0502020204030204"/>
                <a:cs typeface="Calibri" panose="020F0502020204030204"/>
              </a:rPr>
              <a:t>ΜΑΘΕΙ</a:t>
            </a:r>
            <a:r>
              <a:rPr sz="2800" b="1" dirty="0">
                <a:latin typeface="Calibri" panose="020F0502020204030204"/>
                <a:cs typeface="Calibri" panose="020F0502020204030204"/>
              </a:rPr>
              <a:t> από </a:t>
            </a:r>
            <a:r>
              <a:rPr sz="2800" b="1" spc="-5" dirty="0">
                <a:latin typeface="Calibri" panose="020F0502020204030204"/>
                <a:cs typeface="Calibri" panose="020F0502020204030204"/>
              </a:rPr>
              <a:t>μια αρνητική εμπειρία </a:t>
            </a:r>
            <a:r>
              <a:rPr sz="2800" b="1" dirty="0">
                <a:latin typeface="Calibri" panose="020F0502020204030204"/>
                <a:cs typeface="Calibri" panose="020F0502020204030204"/>
              </a:rPr>
              <a:t> αλλά</a:t>
            </a:r>
            <a:r>
              <a:rPr sz="2800" b="1" spc="-35" dirty="0">
                <a:latin typeface="Calibri" panose="020F0502020204030204"/>
                <a:cs typeface="Calibri" panose="020F0502020204030204"/>
              </a:rPr>
              <a:t> </a:t>
            </a:r>
            <a:r>
              <a:rPr sz="2800" b="1" spc="-5" dirty="0">
                <a:latin typeface="Calibri" panose="020F0502020204030204"/>
                <a:cs typeface="Calibri" panose="020F0502020204030204"/>
              </a:rPr>
              <a:t> </a:t>
            </a:r>
            <a:r>
              <a:rPr sz="2800" b="1" spc="-20" dirty="0">
                <a:latin typeface="Calibri" panose="020F0502020204030204"/>
                <a:cs typeface="Calibri" panose="020F0502020204030204"/>
              </a:rPr>
              <a:t>και</a:t>
            </a:r>
            <a:r>
              <a:rPr sz="2800" b="1" spc="5" dirty="0">
                <a:latin typeface="Calibri" panose="020F0502020204030204"/>
                <a:cs typeface="Calibri" panose="020F0502020204030204"/>
              </a:rPr>
              <a:t> </a:t>
            </a:r>
            <a:r>
              <a:rPr sz="2800" b="1" spc="-10" dirty="0">
                <a:latin typeface="Calibri" panose="020F0502020204030204"/>
                <a:cs typeface="Calibri" panose="020F0502020204030204"/>
              </a:rPr>
              <a:t> </a:t>
            </a:r>
            <a:r>
              <a:rPr sz="2800" b="1" dirty="0">
                <a:latin typeface="Calibri" panose="020F0502020204030204"/>
                <a:cs typeface="Calibri" panose="020F0502020204030204"/>
              </a:rPr>
              <a:t>τι</a:t>
            </a:r>
            <a:r>
              <a:rPr lang="el-GR" sz="2800" b="1" dirty="0">
                <a:latin typeface="Calibri" panose="020F0502020204030204"/>
                <a:cs typeface="Calibri" panose="020F0502020204030204"/>
              </a:rPr>
              <a:t>ς</a:t>
            </a:r>
            <a:r>
              <a:rPr sz="2800" b="1" spc="15" dirty="0">
                <a:latin typeface="Calibri" panose="020F0502020204030204"/>
                <a:cs typeface="Calibri" panose="020F0502020204030204"/>
              </a:rPr>
              <a:t> </a:t>
            </a:r>
            <a:r>
              <a:rPr sz="2800" b="1" spc="-10" dirty="0">
                <a:latin typeface="Calibri" panose="020F0502020204030204"/>
                <a:cs typeface="Calibri" panose="020F0502020204030204"/>
              </a:rPr>
              <a:t>δικαιολογίες</a:t>
            </a:r>
            <a:r>
              <a:rPr sz="2800" b="1" spc="-25" dirty="0">
                <a:latin typeface="Calibri" panose="020F0502020204030204"/>
                <a:cs typeface="Calibri" panose="020F0502020204030204"/>
              </a:rPr>
              <a:t> </a:t>
            </a:r>
            <a:r>
              <a:rPr lang="el-GR" sz="2800" b="1" spc="-25" dirty="0">
                <a:latin typeface="Calibri" panose="020F0502020204030204"/>
                <a:cs typeface="Calibri" panose="020F0502020204030204"/>
              </a:rPr>
              <a:t>που </a:t>
            </a:r>
            <a:r>
              <a:rPr sz="2800" b="1" spc="-5" dirty="0">
                <a:latin typeface="Calibri" panose="020F0502020204030204"/>
                <a:cs typeface="Calibri" panose="020F0502020204030204"/>
              </a:rPr>
              <a:t>χρησιμοποιούν</a:t>
            </a:r>
            <a:r>
              <a:rPr sz="2800" b="1" spc="-35" dirty="0">
                <a:latin typeface="Calibri" panose="020F0502020204030204"/>
                <a:cs typeface="Calibri" panose="020F0502020204030204"/>
              </a:rPr>
              <a:t> </a:t>
            </a:r>
            <a:r>
              <a:rPr sz="2800" b="1" dirty="0">
                <a:latin typeface="Calibri" panose="020F0502020204030204"/>
                <a:cs typeface="Calibri" panose="020F0502020204030204"/>
              </a:rPr>
              <a:t>οι</a:t>
            </a:r>
            <a:r>
              <a:rPr sz="2800" b="1" spc="-5" dirty="0">
                <a:latin typeface="Calibri" panose="020F0502020204030204"/>
                <a:cs typeface="Calibri" panose="020F0502020204030204"/>
              </a:rPr>
              <a:t> ασθενείς</a:t>
            </a:r>
            <a:r>
              <a:rPr sz="2800" b="1" spc="-25" dirty="0">
                <a:latin typeface="Calibri" panose="020F0502020204030204"/>
                <a:cs typeface="Calibri" panose="020F0502020204030204"/>
              </a:rPr>
              <a:t> </a:t>
            </a:r>
            <a:r>
              <a:rPr sz="2800" b="1" spc="-5" dirty="0">
                <a:latin typeface="Calibri" panose="020F0502020204030204"/>
                <a:cs typeface="Calibri" panose="020F0502020204030204"/>
              </a:rPr>
              <a:t>για</a:t>
            </a:r>
            <a:r>
              <a:rPr sz="2800" b="1" dirty="0">
                <a:latin typeface="Calibri" panose="020F0502020204030204"/>
                <a:cs typeface="Calibri" panose="020F0502020204030204"/>
              </a:rPr>
              <a:t> </a:t>
            </a:r>
            <a:r>
              <a:rPr sz="2800" b="1" spc="-5" dirty="0">
                <a:latin typeface="Calibri" panose="020F0502020204030204"/>
                <a:cs typeface="Calibri" panose="020F0502020204030204"/>
              </a:rPr>
              <a:t>να </a:t>
            </a:r>
            <a:r>
              <a:rPr sz="2800" b="1" spc="-10" dirty="0">
                <a:latin typeface="Calibri" panose="020F0502020204030204"/>
                <a:cs typeface="Calibri" panose="020F0502020204030204"/>
              </a:rPr>
              <a:t>μην</a:t>
            </a:r>
            <a:r>
              <a:rPr lang="el-GR" sz="2800" b="1" spc="-10" dirty="0">
                <a:latin typeface="Calibri" panose="020F0502020204030204"/>
                <a:cs typeface="Calibri" panose="020F0502020204030204"/>
              </a:rPr>
              <a:t> </a:t>
            </a:r>
            <a:r>
              <a:rPr sz="2800" b="1" spc="-5" dirty="0">
                <a:latin typeface="Calibri" panose="020F0502020204030204"/>
                <a:cs typeface="Calibri" panose="020F0502020204030204"/>
              </a:rPr>
              <a:t>αλλάξουν.</a:t>
            </a:r>
            <a:endParaRPr sz="2800" dirty="0">
              <a:latin typeface="Calibri" panose="020F0502020204030204"/>
              <a:cs typeface="Calibri" panose="020F0502020204030204"/>
            </a:endParaRPr>
          </a:p>
          <a:p>
            <a:pPr marL="12700">
              <a:tabLst>
                <a:tab pos="354965" algn="l"/>
                <a:tab pos="355600" algn="l"/>
              </a:tabLst>
            </a:pPr>
            <a:endParaRPr sz="2000" b="1" spc="-75" dirty="0">
              <a:latin typeface="Calibri" panose="020F0502020204030204"/>
              <a:cs typeface="Calibri" panose="020F0502020204030204"/>
            </a:endParaRPr>
          </a:p>
          <a:p>
            <a:pPr marL="355600" indent="-342900">
              <a:buFont typeface="Microsoft Sans Serif" panose="020B0604020202020204"/>
              <a:buChar char="•"/>
              <a:tabLst>
                <a:tab pos="354965" algn="l"/>
                <a:tab pos="355600" algn="l"/>
              </a:tabLst>
            </a:pPr>
            <a:endParaRPr sz="2000" b="1" spc="-75" dirty="0">
              <a:latin typeface="Calibri" panose="020F0502020204030204"/>
              <a:cs typeface="Calibri" panose="020F0502020204030204"/>
            </a:endParaRPr>
          </a:p>
          <a:p>
            <a:pPr marL="355600" indent="-342900">
              <a:buFont typeface="Microsoft Sans Serif" panose="020B0604020202020204"/>
              <a:buChar char="•"/>
              <a:tabLst>
                <a:tab pos="354965" algn="l"/>
                <a:tab pos="355600" algn="l"/>
              </a:tabLst>
            </a:pPr>
            <a:r>
              <a:rPr sz="2800" b="1" spc="-75" dirty="0">
                <a:solidFill>
                  <a:srgbClr val="FF0000"/>
                </a:solidFill>
                <a:latin typeface="Calibri" panose="020F0502020204030204"/>
                <a:cs typeface="Calibri" panose="020F0502020204030204"/>
              </a:rPr>
              <a:t>Το</a:t>
            </a:r>
            <a:r>
              <a:rPr sz="2800" b="1" spc="-25" dirty="0">
                <a:solidFill>
                  <a:srgbClr val="FF0000"/>
                </a:solidFill>
                <a:latin typeface="Calibri" panose="020F0502020204030204"/>
                <a:cs typeface="Calibri" panose="020F0502020204030204"/>
              </a:rPr>
              <a:t> </a:t>
            </a:r>
            <a:r>
              <a:rPr sz="2800" b="1" dirty="0">
                <a:solidFill>
                  <a:srgbClr val="FF0000"/>
                </a:solidFill>
                <a:latin typeface="Calibri" panose="020F0502020204030204"/>
                <a:cs typeface="Calibri" panose="020F0502020204030204"/>
              </a:rPr>
              <a:t>μεγάλο</a:t>
            </a:r>
            <a:r>
              <a:rPr sz="2800" b="1" spc="-25" dirty="0">
                <a:solidFill>
                  <a:srgbClr val="FF0000"/>
                </a:solidFill>
                <a:latin typeface="Calibri" panose="020F0502020204030204"/>
                <a:cs typeface="Calibri" panose="020F0502020204030204"/>
              </a:rPr>
              <a:t> </a:t>
            </a:r>
            <a:r>
              <a:rPr sz="2800" b="1" dirty="0">
                <a:solidFill>
                  <a:srgbClr val="FF0000"/>
                </a:solidFill>
                <a:latin typeface="Calibri" panose="020F0502020204030204"/>
                <a:cs typeface="Calibri" panose="020F0502020204030204"/>
              </a:rPr>
              <a:t>ερώτημα</a:t>
            </a:r>
            <a:r>
              <a:rPr sz="2800" b="1" spc="-40" dirty="0">
                <a:solidFill>
                  <a:srgbClr val="FF0000"/>
                </a:solidFill>
                <a:latin typeface="Calibri" panose="020F0502020204030204"/>
                <a:cs typeface="Calibri" panose="020F0502020204030204"/>
              </a:rPr>
              <a:t> </a:t>
            </a:r>
            <a:r>
              <a:rPr sz="2800" b="1" dirty="0">
                <a:solidFill>
                  <a:srgbClr val="FF0000"/>
                </a:solidFill>
                <a:latin typeface="Calibri" panose="020F0502020204030204"/>
                <a:cs typeface="Calibri" panose="020F0502020204030204"/>
              </a:rPr>
              <a:t>θα</a:t>
            </a:r>
            <a:r>
              <a:rPr sz="2800" b="1" spc="-15" dirty="0">
                <a:solidFill>
                  <a:srgbClr val="FF0000"/>
                </a:solidFill>
                <a:latin typeface="Calibri" panose="020F0502020204030204"/>
                <a:cs typeface="Calibri" panose="020F0502020204030204"/>
              </a:rPr>
              <a:t> </a:t>
            </a:r>
            <a:r>
              <a:rPr sz="2800" b="1" dirty="0">
                <a:solidFill>
                  <a:srgbClr val="FF0000"/>
                </a:solidFill>
                <a:latin typeface="Calibri" panose="020F0502020204030204"/>
                <a:cs typeface="Calibri" panose="020F0502020204030204"/>
              </a:rPr>
              <a:t>έπρεπε</a:t>
            </a:r>
            <a:r>
              <a:rPr sz="2800" b="1" spc="-35" dirty="0">
                <a:solidFill>
                  <a:srgbClr val="FF0000"/>
                </a:solidFill>
                <a:latin typeface="Calibri" panose="020F0502020204030204"/>
                <a:cs typeface="Calibri" panose="020F0502020204030204"/>
              </a:rPr>
              <a:t> </a:t>
            </a:r>
            <a:r>
              <a:rPr sz="2800" b="1" spc="-5" dirty="0">
                <a:solidFill>
                  <a:srgbClr val="FF0000"/>
                </a:solidFill>
                <a:latin typeface="Calibri" panose="020F0502020204030204"/>
                <a:cs typeface="Calibri" panose="020F0502020204030204"/>
              </a:rPr>
              <a:t>να</a:t>
            </a:r>
            <a:r>
              <a:rPr sz="2800" b="1" dirty="0">
                <a:solidFill>
                  <a:srgbClr val="FF0000"/>
                </a:solidFill>
                <a:latin typeface="Calibri" panose="020F0502020204030204"/>
                <a:cs typeface="Calibri" panose="020F0502020204030204"/>
              </a:rPr>
              <a:t> </a:t>
            </a:r>
            <a:r>
              <a:rPr sz="2800" b="1" spc="-10" dirty="0">
                <a:solidFill>
                  <a:srgbClr val="FF0000"/>
                </a:solidFill>
                <a:latin typeface="Calibri" panose="020F0502020204030204"/>
                <a:cs typeface="Calibri" panose="020F0502020204030204"/>
              </a:rPr>
              <a:t>ήταν</a:t>
            </a:r>
            <a:r>
              <a:rPr sz="2800" b="1" spc="15" dirty="0">
                <a:solidFill>
                  <a:srgbClr val="FF0000"/>
                </a:solidFill>
                <a:latin typeface="Calibri" panose="020F0502020204030204"/>
                <a:cs typeface="Calibri" panose="020F0502020204030204"/>
              </a:rPr>
              <a:t> </a:t>
            </a:r>
            <a:r>
              <a:rPr sz="2800" b="1" i="1" spc="-5" dirty="0">
                <a:solidFill>
                  <a:srgbClr val="FF0000"/>
                </a:solidFill>
                <a:latin typeface="Calibri" panose="020F0502020204030204"/>
                <a:cs typeface="Calibri" panose="020F0502020204030204"/>
              </a:rPr>
              <a:t>γιατί</a:t>
            </a:r>
            <a:r>
              <a:rPr sz="2800" b="1" i="1" spc="-15" dirty="0">
                <a:solidFill>
                  <a:srgbClr val="FF0000"/>
                </a:solidFill>
                <a:latin typeface="Calibri" panose="020F0502020204030204"/>
                <a:cs typeface="Calibri" panose="020F0502020204030204"/>
              </a:rPr>
              <a:t> </a:t>
            </a:r>
            <a:r>
              <a:rPr sz="2800" b="1" i="1" spc="-5" dirty="0" smtClean="0">
                <a:solidFill>
                  <a:srgbClr val="FF0000"/>
                </a:solidFill>
                <a:latin typeface="Calibri" panose="020F0502020204030204"/>
                <a:cs typeface="Calibri" panose="020F0502020204030204"/>
              </a:rPr>
              <a:t>αλλάζουν</a:t>
            </a:r>
            <a:r>
              <a:rPr lang="el-GR" sz="2800" b="1" i="1" spc="-5" dirty="0" smtClean="0">
                <a:solidFill>
                  <a:srgbClr val="FF0000"/>
                </a:solidFill>
                <a:latin typeface="Calibri" panose="020F0502020204030204"/>
                <a:cs typeface="Calibri" panose="020F0502020204030204"/>
              </a:rPr>
              <a:t> οι </a:t>
            </a:r>
            <a:r>
              <a:rPr lang="el-GR" sz="2800" b="1" i="1" spc="-5" dirty="0" err="1" smtClean="0">
                <a:solidFill>
                  <a:srgbClr val="FF0000"/>
                </a:solidFill>
                <a:latin typeface="Calibri" panose="020F0502020204030204"/>
                <a:cs typeface="Calibri" panose="020F0502020204030204"/>
              </a:rPr>
              <a:t>ανθρωποι</a:t>
            </a:r>
            <a:r>
              <a:rPr sz="2800" b="1" i="1" spc="-5" dirty="0" smtClean="0">
                <a:solidFill>
                  <a:srgbClr val="FF0000"/>
                </a:solidFill>
                <a:latin typeface="Calibri" panose="020F0502020204030204"/>
                <a:cs typeface="Calibri" panose="020F0502020204030204"/>
              </a:rPr>
              <a:t>;</a:t>
            </a:r>
            <a:endParaRPr sz="2800" b="1" dirty="0">
              <a:solidFill>
                <a:srgbClr val="FF0000"/>
              </a:solidFill>
              <a:latin typeface="Calibri" panose="020F0502020204030204"/>
              <a:cs typeface="Calibri" panose="020F0502020204030204"/>
            </a:endParaRPr>
          </a:p>
          <a:p>
            <a:pPr marL="475615" lvl="1" indent="-120650">
              <a:spcBef>
                <a:spcPts val="50"/>
              </a:spcBef>
              <a:buChar char="-"/>
              <a:tabLst>
                <a:tab pos="476250" algn="l"/>
              </a:tabLst>
            </a:pPr>
            <a:r>
              <a:rPr sz="2000" b="1" dirty="0">
                <a:latin typeface="Calibri" panose="020F0502020204030204"/>
                <a:cs typeface="Calibri" panose="020F0502020204030204"/>
              </a:rPr>
              <a:t>Λόγω</a:t>
            </a:r>
            <a:r>
              <a:rPr sz="2000" b="1" spc="-10" dirty="0">
                <a:latin typeface="Calibri" panose="020F0502020204030204"/>
                <a:cs typeface="Calibri" panose="020F0502020204030204"/>
              </a:rPr>
              <a:t> </a:t>
            </a:r>
            <a:r>
              <a:rPr sz="2000" b="1" spc="-5" dirty="0">
                <a:latin typeface="Calibri" panose="020F0502020204030204"/>
                <a:cs typeface="Calibri" panose="020F0502020204030204"/>
              </a:rPr>
              <a:t>Φυσιολογικής</a:t>
            </a:r>
            <a:r>
              <a:rPr sz="2000" b="1" spc="-40" dirty="0">
                <a:latin typeface="Calibri" panose="020F0502020204030204"/>
                <a:cs typeface="Calibri" panose="020F0502020204030204"/>
              </a:rPr>
              <a:t> </a:t>
            </a:r>
            <a:r>
              <a:rPr sz="2000" b="1" spc="-5" dirty="0">
                <a:latin typeface="Calibri" panose="020F0502020204030204"/>
                <a:cs typeface="Calibri" panose="020F0502020204030204"/>
              </a:rPr>
              <a:t>αλλαγής;</a:t>
            </a:r>
            <a:r>
              <a:rPr sz="2000" b="1" spc="-10" dirty="0">
                <a:latin typeface="Calibri" panose="020F0502020204030204"/>
                <a:cs typeface="Calibri" panose="020F0502020204030204"/>
              </a:rPr>
              <a:t> </a:t>
            </a:r>
            <a:r>
              <a:rPr sz="2000" b="1" spc="-5" dirty="0">
                <a:latin typeface="Calibri" panose="020F0502020204030204"/>
                <a:cs typeface="Calibri" panose="020F0502020204030204"/>
              </a:rPr>
              <a:t>(αυτόματη</a:t>
            </a:r>
            <a:r>
              <a:rPr sz="2000" b="1" spc="-20" dirty="0">
                <a:latin typeface="Calibri" panose="020F0502020204030204"/>
                <a:cs typeface="Calibri" panose="020F0502020204030204"/>
              </a:rPr>
              <a:t> </a:t>
            </a:r>
            <a:r>
              <a:rPr sz="2000" b="1" spc="-5" dirty="0">
                <a:latin typeface="Calibri" panose="020F0502020204030204"/>
                <a:cs typeface="Calibri" panose="020F0502020204030204"/>
              </a:rPr>
              <a:t>ίαση,</a:t>
            </a:r>
            <a:r>
              <a:rPr sz="2000" b="1" spc="-10" dirty="0">
                <a:latin typeface="Calibri" panose="020F0502020204030204"/>
                <a:cs typeface="Calibri" panose="020F0502020204030204"/>
              </a:rPr>
              <a:t> </a:t>
            </a:r>
            <a:r>
              <a:rPr sz="2000" b="1" spc="-5" dirty="0">
                <a:latin typeface="Calibri" panose="020F0502020204030204"/>
                <a:cs typeface="Calibri" panose="020F0502020204030204"/>
              </a:rPr>
              <a:t>spontaneous</a:t>
            </a:r>
            <a:r>
              <a:rPr sz="2000" b="1" spc="-45" dirty="0">
                <a:latin typeface="Calibri" panose="020F0502020204030204"/>
                <a:cs typeface="Calibri" panose="020F0502020204030204"/>
              </a:rPr>
              <a:t> </a:t>
            </a:r>
            <a:r>
              <a:rPr sz="2000" b="1" spc="-5" dirty="0">
                <a:latin typeface="Calibri" panose="020F0502020204030204"/>
                <a:cs typeface="Calibri" panose="020F0502020204030204"/>
              </a:rPr>
              <a:t>remission)</a:t>
            </a:r>
            <a:endParaRPr sz="2000" dirty="0">
              <a:latin typeface="Calibri" panose="020F0502020204030204"/>
              <a:cs typeface="Calibri" panose="020F0502020204030204"/>
            </a:endParaRPr>
          </a:p>
          <a:p>
            <a:pPr marL="475615" lvl="1" indent="-120650">
              <a:buChar char="-"/>
              <a:tabLst>
                <a:tab pos="476250" algn="l"/>
              </a:tabLst>
            </a:pPr>
            <a:r>
              <a:rPr sz="2000" b="1" dirty="0">
                <a:latin typeface="Calibri" panose="020F0502020204030204"/>
                <a:cs typeface="Calibri" panose="020F0502020204030204"/>
              </a:rPr>
              <a:t>Λόγω</a:t>
            </a:r>
            <a:r>
              <a:rPr sz="2000" b="1" spc="-45" dirty="0">
                <a:latin typeface="Calibri" panose="020F0502020204030204"/>
                <a:cs typeface="Calibri" panose="020F0502020204030204"/>
              </a:rPr>
              <a:t> </a:t>
            </a:r>
            <a:r>
              <a:rPr sz="2000" b="1" spc="-5" dirty="0">
                <a:latin typeface="Calibri" panose="020F0502020204030204"/>
                <a:cs typeface="Calibri" panose="020F0502020204030204"/>
              </a:rPr>
              <a:t>Θεραπείας;</a:t>
            </a:r>
            <a:endParaRPr sz="2000" b="1" spc="-5" dirty="0">
              <a:latin typeface="Calibri" panose="020F0502020204030204"/>
              <a:cs typeface="Calibri" panose="020F0502020204030204"/>
            </a:endParaRPr>
          </a:p>
          <a:p>
            <a:pPr marL="475615" lvl="1" indent="-120650">
              <a:buChar char="-"/>
              <a:tabLst>
                <a:tab pos="476250" algn="l"/>
              </a:tabLst>
            </a:pPr>
            <a:r>
              <a:rPr lang="el-GR" sz="2000" b="1" spc="-5" dirty="0">
                <a:latin typeface="Calibri" panose="020F0502020204030204"/>
                <a:cs typeface="Calibri" panose="020F0502020204030204"/>
              </a:rPr>
              <a:t>Λόγω έκτακτων γεγονότων</a:t>
            </a:r>
            <a:endParaRPr sz="2000" b="1" spc="-5" dirty="0">
              <a:latin typeface="Calibri" panose="020F0502020204030204"/>
              <a:cs typeface="Calibri" panose="020F0502020204030204"/>
            </a:endParaRPr>
          </a:p>
          <a:p>
            <a:pPr marL="475615" lvl="1" indent="-120650">
              <a:buChar char="-"/>
              <a:tabLst>
                <a:tab pos="476250" algn="l"/>
              </a:tabLst>
            </a:pPr>
            <a:endParaRPr sz="2000" dirty="0">
              <a:latin typeface="Calibri" panose="020F0502020204030204"/>
              <a:cs typeface="Calibri" panose="020F0502020204030204"/>
            </a:endParaRPr>
          </a:p>
          <a:p>
            <a:pPr marL="475615" indent="-120650">
              <a:buClr>
                <a:srgbClr val="6F2F9F"/>
              </a:buClr>
              <a:buFont typeface="Calibri" panose="020F0502020204030204"/>
              <a:buChar char="-"/>
              <a:tabLst>
                <a:tab pos="476250" algn="l"/>
              </a:tabLst>
            </a:pPr>
            <a:r>
              <a:rPr lang="el-GR" sz="2000" b="1" dirty="0" smtClean="0">
                <a:latin typeface="Calibri" panose="020F0502020204030204"/>
                <a:cs typeface="Calibri" panose="020F0502020204030204"/>
              </a:rPr>
              <a:t>- </a:t>
            </a:r>
            <a:r>
              <a:rPr sz="2000" b="1" dirty="0" err="1" smtClean="0">
                <a:latin typeface="Calibri" panose="020F0502020204030204"/>
                <a:cs typeface="Calibri" panose="020F0502020204030204"/>
              </a:rPr>
              <a:t>Λόγω</a:t>
            </a:r>
            <a:r>
              <a:rPr sz="2000" b="1" spc="-40" dirty="0" smtClean="0">
                <a:latin typeface="Calibri" panose="020F0502020204030204"/>
                <a:cs typeface="Calibri" panose="020F0502020204030204"/>
              </a:rPr>
              <a:t> </a:t>
            </a:r>
            <a:r>
              <a:rPr lang="el-GR" sz="2000" b="1" spc="-40" dirty="0" smtClean="0">
                <a:latin typeface="Calibri" panose="020F0502020204030204"/>
                <a:cs typeface="Calibri" panose="020F0502020204030204"/>
              </a:rPr>
              <a:t>σωστού </a:t>
            </a:r>
            <a:r>
              <a:rPr sz="2000" b="1" i="1" spc="-10" dirty="0" err="1" smtClean="0">
                <a:latin typeface="Calibri" panose="020F0502020204030204"/>
                <a:cs typeface="Calibri" panose="020F0502020204030204"/>
              </a:rPr>
              <a:t>Κινήτρου</a:t>
            </a:r>
            <a:r>
              <a:rPr sz="2000" b="1" i="1" spc="-10" dirty="0" smtClean="0">
                <a:latin typeface="Calibri" panose="020F0502020204030204"/>
                <a:cs typeface="Calibri" panose="020F0502020204030204"/>
              </a:rPr>
              <a:t>;</a:t>
            </a:r>
            <a:r>
              <a:rPr lang="el-GR" sz="2000" dirty="0">
                <a:latin typeface="Calibri" panose="020F0502020204030204"/>
                <a:cs typeface="Calibri" panose="020F0502020204030204"/>
              </a:rPr>
              <a:t> </a:t>
            </a:r>
            <a:r>
              <a:rPr lang="el-GR" sz="2000" dirty="0" smtClean="0">
                <a:latin typeface="Calibri" panose="020F0502020204030204"/>
                <a:cs typeface="Calibri" panose="020F0502020204030204"/>
              </a:rPr>
              <a:t> </a:t>
            </a:r>
            <a:r>
              <a:rPr sz="2000" b="1" i="1" spc="-5" dirty="0" smtClean="0">
                <a:latin typeface="Calibri" panose="020F0502020204030204"/>
                <a:cs typeface="Calibri" panose="020F0502020204030204"/>
              </a:rPr>
              <a:t>«</a:t>
            </a:r>
            <a:r>
              <a:rPr sz="2000" b="1" spc="-5" dirty="0">
                <a:latin typeface="Calibri" panose="020F0502020204030204"/>
                <a:cs typeface="Calibri" panose="020F0502020204030204"/>
              </a:rPr>
              <a:t>Έτοιμος,</a:t>
            </a:r>
            <a:r>
              <a:rPr sz="2000" b="1" spc="-20" dirty="0">
                <a:latin typeface="Calibri" panose="020F0502020204030204"/>
                <a:cs typeface="Calibri" panose="020F0502020204030204"/>
              </a:rPr>
              <a:t> </a:t>
            </a:r>
            <a:r>
              <a:rPr sz="2000" b="1" spc="-5" dirty="0">
                <a:latin typeface="Calibri" panose="020F0502020204030204"/>
                <a:cs typeface="Calibri" panose="020F0502020204030204"/>
              </a:rPr>
              <a:t>πρόθυμος</a:t>
            </a:r>
            <a:r>
              <a:rPr sz="2000" b="1" spc="-25" dirty="0">
                <a:latin typeface="Calibri" panose="020F0502020204030204"/>
                <a:cs typeface="Calibri" panose="020F0502020204030204"/>
              </a:rPr>
              <a:t> και</a:t>
            </a:r>
            <a:r>
              <a:rPr sz="2000" b="1" spc="10" dirty="0">
                <a:latin typeface="Calibri" panose="020F0502020204030204"/>
                <a:cs typeface="Calibri" panose="020F0502020204030204"/>
              </a:rPr>
              <a:t> </a:t>
            </a:r>
            <a:r>
              <a:rPr sz="2000" b="1" spc="-10" dirty="0">
                <a:latin typeface="Calibri" panose="020F0502020204030204"/>
                <a:cs typeface="Calibri" panose="020F0502020204030204"/>
              </a:rPr>
              <a:t>ικανός»,</a:t>
            </a:r>
            <a:r>
              <a:rPr sz="2000" b="1" dirty="0">
                <a:latin typeface="Calibri" panose="020F0502020204030204"/>
                <a:cs typeface="Calibri" panose="020F0502020204030204"/>
              </a:rPr>
              <a:t> </a:t>
            </a:r>
            <a:r>
              <a:rPr sz="2000" b="1" spc="-25" dirty="0">
                <a:latin typeface="Calibri" panose="020F0502020204030204"/>
                <a:cs typeface="Calibri" panose="020F0502020204030204"/>
              </a:rPr>
              <a:t>(Ready,</a:t>
            </a:r>
            <a:r>
              <a:rPr sz="2000" b="1" spc="-15" dirty="0">
                <a:latin typeface="Calibri" panose="020F0502020204030204"/>
                <a:cs typeface="Calibri" panose="020F0502020204030204"/>
              </a:rPr>
              <a:t> </a:t>
            </a:r>
            <a:r>
              <a:rPr sz="2000" b="1" spc="-5" dirty="0">
                <a:latin typeface="Calibri" panose="020F0502020204030204"/>
                <a:cs typeface="Calibri" panose="020F0502020204030204"/>
              </a:rPr>
              <a:t>willing</a:t>
            </a:r>
            <a:r>
              <a:rPr sz="2000" b="1" spc="-30" dirty="0">
                <a:latin typeface="Calibri" panose="020F0502020204030204"/>
                <a:cs typeface="Calibri" panose="020F0502020204030204"/>
              </a:rPr>
              <a:t> </a:t>
            </a:r>
            <a:r>
              <a:rPr sz="2000" b="1" dirty="0">
                <a:latin typeface="Calibri" panose="020F0502020204030204"/>
                <a:cs typeface="Calibri" panose="020F0502020204030204"/>
              </a:rPr>
              <a:t>and </a:t>
            </a:r>
            <a:r>
              <a:rPr sz="2000" b="1" dirty="0" smtClean="0">
                <a:latin typeface="Calibri" panose="020F0502020204030204"/>
                <a:cs typeface="Calibri" panose="020F0502020204030204"/>
              </a:rPr>
              <a:t>able)</a:t>
            </a:r>
            <a:endParaRPr lang="el-GR" sz="2000" dirty="0">
              <a:latin typeface="Calibri" panose="020F0502020204030204"/>
              <a:cs typeface="Calibri" panose="020F0502020204030204"/>
            </a:endParaRPr>
          </a:p>
          <a:p>
            <a:pPr marL="510540"/>
            <a:r>
              <a:rPr lang="el-GR" sz="2000" b="1" dirty="0" smtClean="0">
                <a:solidFill>
                  <a:srgbClr val="FF0000"/>
                </a:solidFill>
                <a:latin typeface="Calibri" panose="020F0502020204030204"/>
                <a:cs typeface="Calibri" panose="020F0502020204030204"/>
              </a:rPr>
              <a:t>-</a:t>
            </a:r>
            <a:r>
              <a:rPr sz="2000" b="1" dirty="0" err="1" smtClean="0">
                <a:solidFill>
                  <a:srgbClr val="FF0000"/>
                </a:solidFill>
                <a:latin typeface="Calibri" panose="020F0502020204030204"/>
                <a:cs typeface="Calibri" panose="020F0502020204030204"/>
              </a:rPr>
              <a:t>Λόγω</a:t>
            </a:r>
            <a:r>
              <a:rPr sz="2000" b="1" spc="-20" dirty="0" smtClean="0">
                <a:solidFill>
                  <a:srgbClr val="FF0000"/>
                </a:solidFill>
                <a:latin typeface="Calibri" panose="020F0502020204030204"/>
                <a:cs typeface="Calibri" panose="020F0502020204030204"/>
              </a:rPr>
              <a:t> </a:t>
            </a:r>
            <a:r>
              <a:rPr sz="2000" b="1" spc="-5" dirty="0">
                <a:solidFill>
                  <a:srgbClr val="FF0000"/>
                </a:solidFill>
                <a:latin typeface="Calibri" panose="020F0502020204030204"/>
                <a:cs typeface="Calibri" panose="020F0502020204030204"/>
              </a:rPr>
              <a:t>του </a:t>
            </a:r>
            <a:r>
              <a:rPr sz="2000" b="1" i="1" spc="-5" dirty="0">
                <a:solidFill>
                  <a:srgbClr val="FF0000"/>
                </a:solidFill>
                <a:latin typeface="Calibri" panose="020F0502020204030204"/>
                <a:cs typeface="Calibri" panose="020F0502020204030204"/>
              </a:rPr>
              <a:t>γιατρού/θεραπευτή</a:t>
            </a:r>
            <a:r>
              <a:rPr sz="2000" b="1" i="1" spc="-20" dirty="0">
                <a:solidFill>
                  <a:srgbClr val="FF0000"/>
                </a:solidFill>
                <a:latin typeface="Calibri" panose="020F0502020204030204"/>
                <a:cs typeface="Calibri" panose="020F0502020204030204"/>
              </a:rPr>
              <a:t> και </a:t>
            </a:r>
            <a:r>
              <a:rPr sz="2000" b="1" i="1" dirty="0">
                <a:solidFill>
                  <a:srgbClr val="FF0000"/>
                </a:solidFill>
                <a:latin typeface="Calibri" panose="020F0502020204030204"/>
                <a:cs typeface="Calibri" panose="020F0502020204030204"/>
              </a:rPr>
              <a:t>του</a:t>
            </a:r>
            <a:r>
              <a:rPr sz="2000" b="1" i="1" spc="5" dirty="0">
                <a:solidFill>
                  <a:srgbClr val="FF0000"/>
                </a:solidFill>
                <a:latin typeface="Calibri" panose="020F0502020204030204"/>
                <a:cs typeface="Calibri" panose="020F0502020204030204"/>
              </a:rPr>
              <a:t> </a:t>
            </a:r>
            <a:r>
              <a:rPr sz="2000" b="1" i="1" spc="-5" dirty="0">
                <a:solidFill>
                  <a:srgbClr val="FF0000"/>
                </a:solidFill>
                <a:latin typeface="Calibri" panose="020F0502020204030204"/>
                <a:cs typeface="Calibri" panose="020F0502020204030204"/>
              </a:rPr>
              <a:t>θεραπευτικού</a:t>
            </a:r>
            <a:r>
              <a:rPr sz="2000" b="1" i="1" spc="-10" dirty="0">
                <a:solidFill>
                  <a:srgbClr val="FF0000"/>
                </a:solidFill>
                <a:latin typeface="Calibri" panose="020F0502020204030204"/>
                <a:cs typeface="Calibri" panose="020F0502020204030204"/>
              </a:rPr>
              <a:t> </a:t>
            </a:r>
            <a:r>
              <a:rPr sz="2000" b="1" i="1" spc="-5" dirty="0">
                <a:solidFill>
                  <a:srgbClr val="FF0000"/>
                </a:solidFill>
                <a:latin typeface="Calibri" panose="020F0502020204030204"/>
                <a:cs typeface="Calibri" panose="020F0502020204030204"/>
              </a:rPr>
              <a:t>ύφους;</a:t>
            </a:r>
            <a:endParaRPr sz="2000" dirty="0">
              <a:solidFill>
                <a:srgbClr val="FF0000"/>
              </a:solidFill>
              <a:latin typeface="Calibri" panose="020F0502020204030204"/>
              <a:cs typeface="Calibri" panose="020F0502020204030204"/>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2136339"/>
            <a:ext cx="6096000" cy="2585323"/>
          </a:xfrm>
          <a:prstGeom prst="rect">
            <a:avLst/>
          </a:prstGeom>
        </p:spPr>
        <p:txBody>
          <a:bodyPr>
            <a:spAutoFit/>
          </a:bodyPr>
          <a:lstStyle/>
          <a:p>
            <a:r>
              <a:rPr lang="el-GR" dirty="0">
                <a:latin typeface="Arial" panose="020B0604020202020204" pitchFamily="34" charset="0"/>
              </a:rPr>
              <a:t>Σε αντίθεση με την ανθρωπιστική θεωρία (</a:t>
            </a:r>
            <a:r>
              <a:rPr lang="el-GR" dirty="0" err="1">
                <a:latin typeface="Arial" panose="020B0604020202020204" pitchFamily="34" charset="0"/>
              </a:rPr>
              <a:t>Rogers</a:t>
            </a:r>
            <a:r>
              <a:rPr lang="el-GR" dirty="0">
                <a:latin typeface="Arial" panose="020B0604020202020204" pitchFamily="34" charset="0"/>
              </a:rPr>
              <a:t>, 1961), η </a:t>
            </a:r>
            <a:r>
              <a:rPr lang="el-GR" dirty="0" err="1">
                <a:latin typeface="Arial" panose="020B0604020202020204" pitchFamily="34" charset="0"/>
              </a:rPr>
              <a:t>κινητοποιητική</a:t>
            </a:r>
            <a:r>
              <a:rPr lang="el-GR" dirty="0">
                <a:latin typeface="Arial" panose="020B0604020202020204" pitchFamily="34" charset="0"/>
              </a:rPr>
              <a:t> συνέντευξη κατευθύνει τον ασθενή προς την προσπάθεια της αλλαγής (</a:t>
            </a:r>
            <a:r>
              <a:rPr lang="el-GR" dirty="0" err="1">
                <a:latin typeface="Arial" panose="020B0604020202020204" pitchFamily="34" charset="0"/>
              </a:rPr>
              <a:t>Miller</a:t>
            </a:r>
            <a:r>
              <a:rPr lang="el-GR" dirty="0">
                <a:latin typeface="Arial" panose="020B0604020202020204" pitchFamily="34" charset="0"/>
              </a:rPr>
              <a:t> &amp; </a:t>
            </a:r>
            <a:r>
              <a:rPr lang="el-GR" dirty="0" err="1">
                <a:latin typeface="Arial" panose="020B0604020202020204" pitchFamily="34" charset="0"/>
              </a:rPr>
              <a:t>Rollnick</a:t>
            </a:r>
            <a:r>
              <a:rPr lang="el-GR" dirty="0">
                <a:latin typeface="Arial" panose="020B0604020202020204" pitchFamily="34" charset="0"/>
              </a:rPr>
              <a:t>, 2002-2009) βελτιώνοντας τις συνθήκες εκείνες που θα κάνουν τον ασθενή ικανό, έτοιμο και πρόθυμο να αποδεχθεί την αλλαγή (</a:t>
            </a:r>
            <a:r>
              <a:rPr lang="el-GR" dirty="0" err="1">
                <a:latin typeface="Arial" panose="020B0604020202020204" pitchFamily="34" charset="0"/>
              </a:rPr>
              <a:t>Rollnick</a:t>
            </a:r>
            <a:r>
              <a:rPr lang="el-GR" dirty="0">
                <a:latin typeface="Arial" panose="020B0604020202020204" pitchFamily="34" charset="0"/>
              </a:rPr>
              <a:t>, </a:t>
            </a:r>
            <a:r>
              <a:rPr lang="el-GR" dirty="0" err="1">
                <a:latin typeface="Arial" panose="020B0604020202020204" pitchFamily="34" charset="0"/>
              </a:rPr>
              <a:t>Miller</a:t>
            </a:r>
            <a:r>
              <a:rPr lang="el-GR" dirty="0">
                <a:latin typeface="Arial" panose="020B0604020202020204" pitchFamily="34" charset="0"/>
              </a:rPr>
              <a:t> &amp; </a:t>
            </a:r>
            <a:r>
              <a:rPr lang="el-GR" dirty="0" err="1">
                <a:latin typeface="Arial" panose="020B0604020202020204" pitchFamily="34" charset="0"/>
              </a:rPr>
              <a:t>Butler</a:t>
            </a:r>
            <a:r>
              <a:rPr lang="el-GR" dirty="0">
                <a:latin typeface="Arial" panose="020B0604020202020204" pitchFamily="34" charset="0"/>
              </a:rPr>
              <a:t>, 2008). Είναι περισσότερο </a:t>
            </a:r>
            <a:r>
              <a:rPr lang="el-GR" dirty="0" err="1">
                <a:latin typeface="Arial" panose="020B0604020202020204" pitchFamily="34" charset="0"/>
              </a:rPr>
              <a:t>στοχοκατευθυνόμενη</a:t>
            </a:r>
            <a:r>
              <a:rPr lang="el-GR" dirty="0">
                <a:latin typeface="Arial" panose="020B0604020202020204" pitchFamily="34" charset="0"/>
              </a:rPr>
              <a:t> και τείνει προς ένα ξεκάθαρο, θετικό αποτέλεσμα όσον αφορά την αλλαγή της συμπεριφοράς (</a:t>
            </a:r>
            <a:r>
              <a:rPr lang="el-GR" dirty="0" err="1">
                <a:latin typeface="Arial" panose="020B0604020202020204" pitchFamily="34" charset="0"/>
              </a:rPr>
              <a:t>Douaihy</a:t>
            </a:r>
            <a:r>
              <a:rPr lang="el-GR" dirty="0">
                <a:latin typeface="Arial" panose="020B0604020202020204" pitchFamily="34" charset="0"/>
              </a:rPr>
              <a:t>, </a:t>
            </a:r>
            <a:r>
              <a:rPr lang="el-GR" dirty="0" err="1">
                <a:latin typeface="Arial" panose="020B0604020202020204" pitchFamily="34" charset="0"/>
              </a:rPr>
              <a:t>Kelly</a:t>
            </a:r>
            <a:r>
              <a:rPr lang="el-GR" dirty="0">
                <a:latin typeface="Arial" panose="020B0604020202020204" pitchFamily="34" charset="0"/>
              </a:rPr>
              <a:t> &amp; </a:t>
            </a:r>
            <a:r>
              <a:rPr lang="el-GR" dirty="0" err="1">
                <a:latin typeface="Arial" panose="020B0604020202020204" pitchFamily="34" charset="0"/>
              </a:rPr>
              <a:t>Gold</a:t>
            </a:r>
            <a:r>
              <a:rPr lang="el-GR" dirty="0">
                <a:latin typeface="Arial" panose="020B0604020202020204" pitchFamily="34" charset="0"/>
              </a:rPr>
              <a:t>, 2014). </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1720840"/>
            <a:ext cx="6096000" cy="3416320"/>
          </a:xfrm>
          <a:prstGeom prst="rect">
            <a:avLst/>
          </a:prstGeom>
        </p:spPr>
        <p:txBody>
          <a:bodyPr>
            <a:spAutoFit/>
          </a:bodyPr>
          <a:lstStyle/>
          <a:p>
            <a:r>
              <a:rPr lang="el-GR" dirty="0">
                <a:latin typeface="Arial" panose="020B0604020202020204" pitchFamily="34" charset="0"/>
              </a:rPr>
              <a:t>ο </a:t>
            </a:r>
            <a:r>
              <a:rPr lang="el-GR" dirty="0" err="1">
                <a:latin typeface="Arial" panose="020B0604020202020204" pitchFamily="34" charset="0"/>
              </a:rPr>
              <a:t>Miller</a:t>
            </a:r>
            <a:r>
              <a:rPr lang="el-GR" dirty="0">
                <a:latin typeface="Arial" panose="020B0604020202020204" pitchFamily="34" charset="0"/>
              </a:rPr>
              <a:t> αρχικά προέβη στην εννοιολογική σύλληψη της </a:t>
            </a:r>
            <a:r>
              <a:rPr lang="el-GR" dirty="0" err="1">
                <a:latin typeface="Arial" panose="020B0604020202020204" pitchFamily="34" charset="0"/>
              </a:rPr>
              <a:t>κινητοποιητικής</a:t>
            </a:r>
            <a:r>
              <a:rPr lang="el-GR" dirty="0">
                <a:latin typeface="Arial" panose="020B0604020202020204" pitchFamily="34" charset="0"/>
              </a:rPr>
              <a:t> συνέντευξης όχι ως μίας αναλυτικής ψυχοθεραπείας αλλά ως ενός εργαλείου που θα προετοίμαζε τον ασθενή για αλλαγή μέσω αντιμετώπισης του προβλήματος της αμφιθυμίας (</a:t>
            </a:r>
            <a:r>
              <a:rPr lang="el-GR" dirty="0" err="1">
                <a:latin typeface="Arial" panose="020B0604020202020204" pitchFamily="34" charset="0"/>
              </a:rPr>
              <a:t>Miller</a:t>
            </a:r>
            <a:r>
              <a:rPr lang="el-GR" dirty="0">
                <a:latin typeface="Arial" panose="020B0604020202020204" pitchFamily="34" charset="0"/>
              </a:rPr>
              <a:t>, 1983). Σήμερα, η </a:t>
            </a:r>
            <a:r>
              <a:rPr lang="el-GR" dirty="0" err="1">
                <a:latin typeface="Arial" panose="020B0604020202020204" pitchFamily="34" charset="0"/>
              </a:rPr>
              <a:t>κινητοποιητική</a:t>
            </a:r>
            <a:r>
              <a:rPr lang="el-GR" dirty="0">
                <a:latin typeface="Arial" panose="020B0604020202020204" pitchFamily="34" charset="0"/>
              </a:rPr>
              <a:t> συνέντευξη συχνά συνδυάζεται με άλλες θεραπευτικές μεθόδους, όπως τη γνωστική-</a:t>
            </a:r>
            <a:r>
              <a:rPr lang="el-GR" dirty="0" err="1">
                <a:latin typeface="Arial" panose="020B0604020202020204" pitchFamily="34" charset="0"/>
              </a:rPr>
              <a:t>συμπεριφορική</a:t>
            </a:r>
            <a:r>
              <a:rPr lang="el-GR" dirty="0">
                <a:latin typeface="Arial" panose="020B0604020202020204" pitchFamily="34" charset="0"/>
              </a:rPr>
              <a:t> θεραπεία: ο συνδυασμός με άλλες θεραπευτικές μεθόδους φαίνεται να έχει πιο διαρκή αποτελέσματα (</a:t>
            </a:r>
            <a:r>
              <a:rPr lang="el-GR" dirty="0" err="1">
                <a:latin typeface="Arial" panose="020B0604020202020204" pitchFamily="34" charset="0"/>
              </a:rPr>
              <a:t>Anton</a:t>
            </a:r>
            <a:r>
              <a:rPr lang="el-GR" dirty="0">
                <a:latin typeface="Arial" panose="020B0604020202020204" pitchFamily="34" charset="0"/>
              </a:rPr>
              <a:t> </a:t>
            </a:r>
            <a:r>
              <a:rPr lang="el-GR" dirty="0" err="1">
                <a:latin typeface="Arial" panose="020B0604020202020204" pitchFamily="34" charset="0"/>
              </a:rPr>
              <a:t>et</a:t>
            </a:r>
            <a:r>
              <a:rPr lang="el-GR" dirty="0">
                <a:latin typeface="Arial" panose="020B0604020202020204" pitchFamily="34" charset="0"/>
              </a:rPr>
              <a:t> </a:t>
            </a:r>
            <a:r>
              <a:rPr lang="el-GR" dirty="0" err="1">
                <a:latin typeface="Arial" panose="020B0604020202020204" pitchFamily="34" charset="0"/>
              </a:rPr>
              <a:t>al</a:t>
            </a:r>
            <a:r>
              <a:rPr lang="el-GR" dirty="0">
                <a:latin typeface="Arial" panose="020B0604020202020204" pitchFamily="34" charset="0"/>
              </a:rPr>
              <a:t>., 2006; </a:t>
            </a:r>
            <a:r>
              <a:rPr lang="el-GR" dirty="0" err="1">
                <a:latin typeface="Arial" panose="020B0604020202020204" pitchFamily="34" charset="0"/>
              </a:rPr>
              <a:t>Hettema</a:t>
            </a:r>
            <a:r>
              <a:rPr lang="el-GR" dirty="0">
                <a:latin typeface="Arial" panose="020B0604020202020204" pitchFamily="34" charset="0"/>
              </a:rPr>
              <a:t>, </a:t>
            </a:r>
            <a:r>
              <a:rPr lang="el-GR" dirty="0" err="1">
                <a:latin typeface="Arial" panose="020B0604020202020204" pitchFamily="34" charset="0"/>
              </a:rPr>
              <a:t>Steele</a:t>
            </a:r>
            <a:r>
              <a:rPr lang="el-GR" dirty="0">
                <a:latin typeface="Arial" panose="020B0604020202020204" pitchFamily="34" charset="0"/>
              </a:rPr>
              <a:t> &amp; </a:t>
            </a:r>
            <a:r>
              <a:rPr lang="el-GR" dirty="0" err="1">
                <a:latin typeface="Arial" panose="020B0604020202020204" pitchFamily="34" charset="0"/>
              </a:rPr>
              <a:t>Miller</a:t>
            </a:r>
            <a:r>
              <a:rPr lang="el-GR" dirty="0">
                <a:latin typeface="Arial" panose="020B0604020202020204" pitchFamily="34" charset="0"/>
              </a:rPr>
              <a:t>, 2005; </a:t>
            </a:r>
            <a:r>
              <a:rPr lang="el-GR" dirty="0" err="1">
                <a:latin typeface="Arial" panose="020B0604020202020204" pitchFamily="34" charset="0"/>
              </a:rPr>
              <a:t>Lo</a:t>
            </a:r>
            <a:r>
              <a:rPr lang="el-GR" dirty="0" err="1">
                <a:solidFill>
                  <a:srgbClr val="000000"/>
                </a:solidFill>
                <a:latin typeface="Arial" panose="020B0604020202020204" pitchFamily="34" charset="0"/>
              </a:rPr>
              <a:t>ngabaugh</a:t>
            </a:r>
            <a:r>
              <a:rPr lang="el-GR" dirty="0">
                <a:solidFill>
                  <a:srgbClr val="000000"/>
                </a:solidFill>
                <a:latin typeface="Arial" panose="020B0604020202020204" pitchFamily="34" charset="0"/>
              </a:rPr>
              <a:t>, </a:t>
            </a:r>
            <a:r>
              <a:rPr lang="el-GR" dirty="0" err="1">
                <a:solidFill>
                  <a:srgbClr val="000000"/>
                </a:solidFill>
                <a:latin typeface="Arial" panose="020B0604020202020204" pitchFamily="34" charset="0"/>
              </a:rPr>
              <a:t>Zweben</a:t>
            </a:r>
            <a:r>
              <a:rPr lang="el-GR" dirty="0">
                <a:solidFill>
                  <a:srgbClr val="000000"/>
                </a:solidFill>
                <a:latin typeface="Arial" panose="020B0604020202020204" pitchFamily="34" charset="0"/>
              </a:rPr>
              <a:t>, </a:t>
            </a:r>
            <a:r>
              <a:rPr lang="el-GR" dirty="0" err="1">
                <a:solidFill>
                  <a:srgbClr val="000000"/>
                </a:solidFill>
                <a:latin typeface="Arial" panose="020B0604020202020204" pitchFamily="34" charset="0"/>
              </a:rPr>
              <a:t>LoCastro</a:t>
            </a:r>
            <a:r>
              <a:rPr lang="el-GR" dirty="0">
                <a:solidFill>
                  <a:srgbClr val="000000"/>
                </a:solidFill>
                <a:latin typeface="Arial" panose="020B0604020202020204" pitchFamily="34" charset="0"/>
              </a:rPr>
              <a:t> &amp; </a:t>
            </a:r>
            <a:r>
              <a:rPr lang="el-GR" dirty="0" err="1">
                <a:solidFill>
                  <a:srgbClr val="000000"/>
                </a:solidFill>
                <a:latin typeface="Arial" panose="020B0604020202020204" pitchFamily="34" charset="0"/>
              </a:rPr>
              <a:t>Miller</a:t>
            </a:r>
            <a:r>
              <a:rPr lang="el-GR" dirty="0">
                <a:solidFill>
                  <a:srgbClr val="000000"/>
                </a:solidFill>
                <a:latin typeface="Arial" panose="020B0604020202020204" pitchFamily="34" charset="0"/>
              </a:rPr>
              <a:t>, 2005). </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5790" y="461594"/>
            <a:ext cx="3366135" cy="697230"/>
          </a:xfrm>
          <a:prstGeom prst="rect">
            <a:avLst/>
          </a:prstGeom>
        </p:spPr>
        <p:txBody>
          <a:bodyPr vert="horz" wrap="square" lIns="0" tIns="13335" rIns="0" bIns="0" rtlCol="0" anchor="ctr">
            <a:spAutoFit/>
          </a:bodyPr>
          <a:lstStyle/>
          <a:p>
            <a:pPr marL="12700">
              <a:lnSpc>
                <a:spcPct val="100000"/>
              </a:lnSpc>
              <a:spcBef>
                <a:spcPts val="105"/>
              </a:spcBef>
            </a:pPr>
            <a:r>
              <a:rPr dirty="0">
                <a:solidFill>
                  <a:srgbClr val="001F5F"/>
                </a:solidFill>
              </a:rPr>
              <a:t>Εφαρμογές</a:t>
            </a:r>
            <a:r>
              <a:rPr spc="-135" dirty="0">
                <a:solidFill>
                  <a:srgbClr val="001F5F"/>
                </a:solidFill>
              </a:rPr>
              <a:t> </a:t>
            </a:r>
            <a:r>
              <a:rPr dirty="0">
                <a:solidFill>
                  <a:srgbClr val="001F5F"/>
                </a:solidFill>
              </a:rPr>
              <a:t>ΚΣ</a:t>
            </a:r>
            <a:endParaRPr dirty="0">
              <a:solidFill>
                <a:srgbClr val="001F5F"/>
              </a:solidFill>
            </a:endParaRPr>
          </a:p>
        </p:txBody>
      </p:sp>
      <p:sp>
        <p:nvSpPr>
          <p:cNvPr id="3" name="object 3"/>
          <p:cNvSpPr txBox="1"/>
          <p:nvPr/>
        </p:nvSpPr>
        <p:spPr>
          <a:xfrm>
            <a:off x="1904491" y="1437589"/>
            <a:ext cx="7825740" cy="4594225"/>
          </a:xfrm>
          <a:prstGeom prst="rect">
            <a:avLst/>
          </a:prstGeom>
        </p:spPr>
        <p:txBody>
          <a:bodyPr vert="horz" wrap="square" lIns="0" tIns="61594" rIns="0" bIns="0" rtlCol="0">
            <a:spAutoFit/>
          </a:bodyPr>
          <a:lstStyle/>
          <a:p>
            <a:pPr marL="355600" indent="-342900">
              <a:spcBef>
                <a:spcPts val="485"/>
              </a:spcBef>
              <a:buFont typeface="Microsoft Sans Serif" panose="020B0604020202020204"/>
              <a:buChar char="•"/>
              <a:tabLst>
                <a:tab pos="354965" algn="l"/>
                <a:tab pos="355600" algn="l"/>
              </a:tabLst>
            </a:pPr>
            <a:r>
              <a:rPr sz="3200" b="1" spc="-10" dirty="0">
                <a:solidFill>
                  <a:srgbClr val="CC00FF"/>
                </a:solidFill>
                <a:latin typeface="Calibri" panose="020F0502020204030204"/>
                <a:cs typeface="Calibri" panose="020F0502020204030204"/>
              </a:rPr>
              <a:t>Εξαρτήσεις</a:t>
            </a:r>
            <a:endParaRPr sz="3200">
              <a:latin typeface="Calibri" panose="020F0502020204030204"/>
              <a:cs typeface="Calibri" panose="020F0502020204030204"/>
            </a:endParaRPr>
          </a:p>
          <a:p>
            <a:pPr marL="355600" indent="-342900">
              <a:spcBef>
                <a:spcPts val="385"/>
              </a:spcBef>
              <a:buFont typeface="Microsoft Sans Serif" panose="020B0604020202020204"/>
              <a:buChar char="•"/>
              <a:tabLst>
                <a:tab pos="354965" algn="l"/>
                <a:tab pos="355600" algn="l"/>
              </a:tabLst>
            </a:pPr>
            <a:r>
              <a:rPr sz="3200" b="1" dirty="0">
                <a:solidFill>
                  <a:srgbClr val="C00000"/>
                </a:solidFill>
                <a:latin typeface="Calibri" panose="020F0502020204030204"/>
                <a:cs typeface="Calibri" panose="020F0502020204030204"/>
              </a:rPr>
              <a:t>Πρωτοβάθμια</a:t>
            </a:r>
            <a:r>
              <a:rPr sz="3200" b="1" spc="-60" dirty="0">
                <a:solidFill>
                  <a:srgbClr val="C00000"/>
                </a:solidFill>
                <a:latin typeface="Calibri" panose="020F0502020204030204"/>
                <a:cs typeface="Calibri" panose="020F0502020204030204"/>
              </a:rPr>
              <a:t> </a:t>
            </a:r>
            <a:r>
              <a:rPr sz="3200" b="1" spc="-5" dirty="0">
                <a:solidFill>
                  <a:srgbClr val="C00000"/>
                </a:solidFill>
                <a:latin typeface="Calibri" panose="020F0502020204030204"/>
                <a:cs typeface="Calibri" panose="020F0502020204030204"/>
              </a:rPr>
              <a:t>Υγεία</a:t>
            </a:r>
            <a:endParaRPr sz="3200">
              <a:latin typeface="Calibri" panose="020F0502020204030204"/>
              <a:cs typeface="Calibri" panose="020F0502020204030204"/>
            </a:endParaRPr>
          </a:p>
          <a:p>
            <a:pPr marL="355600" indent="-342900">
              <a:lnSpc>
                <a:spcPts val="3755"/>
              </a:lnSpc>
              <a:spcBef>
                <a:spcPts val="380"/>
              </a:spcBef>
              <a:buFont typeface="Microsoft Sans Serif" panose="020B0604020202020204"/>
              <a:buChar char="•"/>
              <a:tabLst>
                <a:tab pos="354965" algn="l"/>
                <a:tab pos="355600" algn="l"/>
              </a:tabLst>
            </a:pPr>
            <a:r>
              <a:rPr sz="3200" b="1" dirty="0">
                <a:solidFill>
                  <a:srgbClr val="FF9900"/>
                </a:solidFill>
                <a:latin typeface="Calibri" panose="020F0502020204030204"/>
                <a:cs typeface="Calibri" panose="020F0502020204030204"/>
              </a:rPr>
              <a:t>Διπλή</a:t>
            </a:r>
            <a:r>
              <a:rPr sz="3200" b="1" spc="-25" dirty="0">
                <a:solidFill>
                  <a:srgbClr val="FF9900"/>
                </a:solidFill>
                <a:latin typeface="Calibri" panose="020F0502020204030204"/>
                <a:cs typeface="Calibri" panose="020F0502020204030204"/>
              </a:rPr>
              <a:t> </a:t>
            </a:r>
            <a:r>
              <a:rPr sz="3200" b="1" spc="-5" dirty="0">
                <a:solidFill>
                  <a:srgbClr val="FF9900"/>
                </a:solidFill>
                <a:latin typeface="Calibri" panose="020F0502020204030204"/>
                <a:cs typeface="Calibri" panose="020F0502020204030204"/>
              </a:rPr>
              <a:t>Διάγνωση</a:t>
            </a:r>
            <a:r>
              <a:rPr sz="3200" b="1" spc="-25" dirty="0">
                <a:solidFill>
                  <a:srgbClr val="FF9900"/>
                </a:solidFill>
                <a:latin typeface="Calibri" panose="020F0502020204030204"/>
                <a:cs typeface="Calibri" panose="020F0502020204030204"/>
              </a:rPr>
              <a:t> </a:t>
            </a:r>
            <a:r>
              <a:rPr sz="2000" b="1" dirty="0">
                <a:solidFill>
                  <a:srgbClr val="FF9900"/>
                </a:solidFill>
                <a:latin typeface="Calibri" panose="020F0502020204030204"/>
                <a:cs typeface="Calibri" panose="020F0502020204030204"/>
              </a:rPr>
              <a:t>(Χρήση</a:t>
            </a:r>
            <a:r>
              <a:rPr sz="2000" b="1" spc="-40" dirty="0">
                <a:solidFill>
                  <a:srgbClr val="FF9900"/>
                </a:solidFill>
                <a:latin typeface="Calibri" panose="020F0502020204030204"/>
                <a:cs typeface="Calibri" panose="020F0502020204030204"/>
              </a:rPr>
              <a:t> </a:t>
            </a:r>
            <a:r>
              <a:rPr sz="2000" b="1" spc="-5" dirty="0">
                <a:solidFill>
                  <a:srgbClr val="FF9900"/>
                </a:solidFill>
                <a:latin typeface="Calibri" panose="020F0502020204030204"/>
                <a:cs typeface="Calibri" panose="020F0502020204030204"/>
              </a:rPr>
              <a:t>Ουσιών</a:t>
            </a:r>
            <a:r>
              <a:rPr sz="2000" b="1" spc="-20" dirty="0">
                <a:solidFill>
                  <a:srgbClr val="FF9900"/>
                </a:solidFill>
                <a:latin typeface="Calibri" panose="020F0502020204030204"/>
                <a:cs typeface="Calibri" panose="020F0502020204030204"/>
              </a:rPr>
              <a:t> και</a:t>
            </a:r>
            <a:r>
              <a:rPr sz="2000" b="1" spc="-5" dirty="0">
                <a:solidFill>
                  <a:srgbClr val="FF9900"/>
                </a:solidFill>
                <a:latin typeface="Calibri" panose="020F0502020204030204"/>
                <a:cs typeface="Calibri" panose="020F0502020204030204"/>
              </a:rPr>
              <a:t> </a:t>
            </a:r>
            <a:r>
              <a:rPr sz="2000" b="1" dirty="0">
                <a:solidFill>
                  <a:srgbClr val="FF9900"/>
                </a:solidFill>
                <a:latin typeface="Calibri" panose="020F0502020204030204"/>
                <a:cs typeface="Calibri" panose="020F0502020204030204"/>
              </a:rPr>
              <a:t>Ψυχιατρική</a:t>
            </a:r>
            <a:endParaRPr sz="2000">
              <a:latin typeface="Calibri" panose="020F0502020204030204"/>
              <a:cs typeface="Calibri" panose="020F0502020204030204"/>
            </a:endParaRPr>
          </a:p>
          <a:p>
            <a:pPr marR="154940" algn="ctr">
              <a:lnSpc>
                <a:spcPts val="2315"/>
              </a:lnSpc>
            </a:pPr>
            <a:r>
              <a:rPr sz="2000" b="1" spc="-5" dirty="0">
                <a:solidFill>
                  <a:srgbClr val="FF9900"/>
                </a:solidFill>
                <a:latin typeface="Calibri" panose="020F0502020204030204"/>
                <a:cs typeface="Calibri" panose="020F0502020204030204"/>
              </a:rPr>
              <a:t>Διαταραχή)</a:t>
            </a:r>
            <a:endParaRPr sz="2000">
              <a:latin typeface="Calibri" panose="020F0502020204030204"/>
              <a:cs typeface="Calibri" panose="020F0502020204030204"/>
            </a:endParaRPr>
          </a:p>
          <a:p>
            <a:pPr marL="355600" indent="-342900">
              <a:spcBef>
                <a:spcPts val="315"/>
              </a:spcBef>
              <a:buFont typeface="Microsoft Sans Serif" panose="020B0604020202020204"/>
              <a:buChar char="•"/>
              <a:tabLst>
                <a:tab pos="354965" algn="l"/>
                <a:tab pos="355600" algn="l"/>
              </a:tabLst>
            </a:pPr>
            <a:r>
              <a:rPr sz="3200" b="1" dirty="0">
                <a:solidFill>
                  <a:srgbClr val="FFFF00"/>
                </a:solidFill>
                <a:latin typeface="Calibri" panose="020F0502020204030204"/>
                <a:cs typeface="Calibri" panose="020F0502020204030204"/>
              </a:rPr>
              <a:t>Ψυχική</a:t>
            </a:r>
            <a:r>
              <a:rPr sz="3200" b="1" spc="-60" dirty="0">
                <a:solidFill>
                  <a:srgbClr val="FFFF00"/>
                </a:solidFill>
                <a:latin typeface="Calibri" panose="020F0502020204030204"/>
                <a:cs typeface="Calibri" panose="020F0502020204030204"/>
              </a:rPr>
              <a:t> </a:t>
            </a:r>
            <a:r>
              <a:rPr sz="3200" b="1" spc="-5" dirty="0">
                <a:solidFill>
                  <a:srgbClr val="FFFF00"/>
                </a:solidFill>
                <a:latin typeface="Calibri" panose="020F0502020204030204"/>
                <a:cs typeface="Calibri" panose="020F0502020204030204"/>
              </a:rPr>
              <a:t>Υγεία</a:t>
            </a:r>
            <a:endParaRPr sz="3200">
              <a:latin typeface="Calibri" panose="020F0502020204030204"/>
              <a:cs typeface="Calibri" panose="020F0502020204030204"/>
            </a:endParaRPr>
          </a:p>
          <a:p>
            <a:pPr marL="355600" indent="-342900">
              <a:spcBef>
                <a:spcPts val="385"/>
              </a:spcBef>
              <a:buFont typeface="Microsoft Sans Serif" panose="020B0604020202020204"/>
              <a:buChar char="•"/>
              <a:tabLst>
                <a:tab pos="354965" algn="l"/>
                <a:tab pos="355600" algn="l"/>
              </a:tabLst>
            </a:pPr>
            <a:r>
              <a:rPr sz="3200" b="1" spc="-20" dirty="0">
                <a:solidFill>
                  <a:srgbClr val="006C30"/>
                </a:solidFill>
                <a:latin typeface="Calibri" panose="020F0502020204030204"/>
                <a:cs typeface="Calibri" panose="020F0502020204030204"/>
              </a:rPr>
              <a:t>Δικαστικό/ </a:t>
            </a:r>
            <a:r>
              <a:rPr sz="3200" b="1" spc="-5" dirty="0">
                <a:solidFill>
                  <a:srgbClr val="006C30"/>
                </a:solidFill>
                <a:latin typeface="Calibri" panose="020F0502020204030204"/>
                <a:cs typeface="Calibri" panose="020F0502020204030204"/>
              </a:rPr>
              <a:t>Σωφρονιστικό</a:t>
            </a:r>
            <a:r>
              <a:rPr sz="3200" b="1" spc="-25" dirty="0">
                <a:solidFill>
                  <a:srgbClr val="006C30"/>
                </a:solidFill>
                <a:latin typeface="Calibri" panose="020F0502020204030204"/>
                <a:cs typeface="Calibri" panose="020F0502020204030204"/>
              </a:rPr>
              <a:t> </a:t>
            </a:r>
            <a:r>
              <a:rPr sz="3200" b="1" dirty="0">
                <a:solidFill>
                  <a:srgbClr val="006C30"/>
                </a:solidFill>
                <a:latin typeface="Calibri" panose="020F0502020204030204"/>
                <a:cs typeface="Calibri" panose="020F0502020204030204"/>
              </a:rPr>
              <a:t>Σύστημα</a:t>
            </a:r>
            <a:endParaRPr sz="3200">
              <a:latin typeface="Calibri" panose="020F0502020204030204"/>
              <a:cs typeface="Calibri" panose="020F0502020204030204"/>
            </a:endParaRPr>
          </a:p>
          <a:p>
            <a:pPr marL="355600" indent="-342900">
              <a:spcBef>
                <a:spcPts val="385"/>
              </a:spcBef>
              <a:buFont typeface="Microsoft Sans Serif" panose="020B0604020202020204"/>
              <a:buChar char="•"/>
              <a:tabLst>
                <a:tab pos="354965" algn="l"/>
                <a:tab pos="355600" algn="l"/>
              </a:tabLst>
            </a:pPr>
            <a:r>
              <a:rPr sz="3200" b="1" spc="-5" dirty="0">
                <a:solidFill>
                  <a:srgbClr val="FF0000"/>
                </a:solidFill>
                <a:latin typeface="Calibri" panose="020F0502020204030204"/>
                <a:cs typeface="Calibri" panose="020F0502020204030204"/>
              </a:rPr>
              <a:t>Συμμόρφωση</a:t>
            </a:r>
            <a:r>
              <a:rPr sz="3200" b="1" spc="-50" dirty="0">
                <a:solidFill>
                  <a:srgbClr val="FF0000"/>
                </a:solidFill>
                <a:latin typeface="Calibri" panose="020F0502020204030204"/>
                <a:cs typeface="Calibri" panose="020F0502020204030204"/>
              </a:rPr>
              <a:t> </a:t>
            </a:r>
            <a:r>
              <a:rPr sz="3200" b="1" spc="-5" dirty="0">
                <a:solidFill>
                  <a:srgbClr val="FF0000"/>
                </a:solidFill>
                <a:latin typeface="Calibri" panose="020F0502020204030204"/>
                <a:cs typeface="Calibri" panose="020F0502020204030204"/>
              </a:rPr>
              <a:t>στην</a:t>
            </a:r>
            <a:r>
              <a:rPr sz="3200" b="1" spc="-10" dirty="0">
                <a:solidFill>
                  <a:srgbClr val="FF0000"/>
                </a:solidFill>
                <a:latin typeface="Calibri" panose="020F0502020204030204"/>
                <a:cs typeface="Calibri" panose="020F0502020204030204"/>
              </a:rPr>
              <a:t> </a:t>
            </a:r>
            <a:r>
              <a:rPr sz="3200" b="1" spc="-15" dirty="0">
                <a:solidFill>
                  <a:srgbClr val="FF0000"/>
                </a:solidFill>
                <a:latin typeface="Calibri" panose="020F0502020204030204"/>
                <a:cs typeface="Calibri" panose="020F0502020204030204"/>
              </a:rPr>
              <a:t>αγωγή</a:t>
            </a:r>
            <a:endParaRPr sz="3200">
              <a:latin typeface="Calibri" panose="020F0502020204030204"/>
              <a:cs typeface="Calibri" panose="020F0502020204030204"/>
            </a:endParaRPr>
          </a:p>
          <a:p>
            <a:pPr>
              <a:spcBef>
                <a:spcPts val="40"/>
              </a:spcBef>
            </a:pPr>
            <a:endParaRPr sz="3750">
              <a:latin typeface="Calibri" panose="020F0502020204030204"/>
              <a:cs typeface="Calibri" panose="020F0502020204030204"/>
            </a:endParaRPr>
          </a:p>
          <a:p>
            <a:pPr marL="194945">
              <a:tabLst>
                <a:tab pos="804545" algn="l"/>
              </a:tabLst>
            </a:pPr>
            <a:r>
              <a:rPr sz="3200" b="1" i="1" dirty="0">
                <a:solidFill>
                  <a:srgbClr val="006FC0"/>
                </a:solidFill>
                <a:latin typeface="Times New Roman" panose="02020603050405020304"/>
                <a:cs typeface="Times New Roman" panose="02020603050405020304"/>
              </a:rPr>
              <a:t>→	</a:t>
            </a:r>
            <a:r>
              <a:rPr sz="3200" b="1" i="1" dirty="0">
                <a:solidFill>
                  <a:srgbClr val="006FC0"/>
                </a:solidFill>
                <a:latin typeface="Calibri" panose="020F0502020204030204"/>
                <a:cs typeface="Calibri" panose="020F0502020204030204"/>
              </a:rPr>
              <a:t>Η</a:t>
            </a:r>
            <a:r>
              <a:rPr sz="3200" b="1" i="1" spc="-10" dirty="0">
                <a:solidFill>
                  <a:srgbClr val="006FC0"/>
                </a:solidFill>
                <a:latin typeface="Calibri" panose="020F0502020204030204"/>
                <a:cs typeface="Calibri" panose="020F0502020204030204"/>
              </a:rPr>
              <a:t> </a:t>
            </a:r>
            <a:r>
              <a:rPr sz="3200" b="1" i="1" dirty="0">
                <a:solidFill>
                  <a:srgbClr val="006FC0"/>
                </a:solidFill>
                <a:latin typeface="Calibri" panose="020F0502020204030204"/>
                <a:cs typeface="Calibri" panose="020F0502020204030204"/>
              </a:rPr>
              <a:t>ΚΣ</a:t>
            </a:r>
            <a:r>
              <a:rPr sz="3200" b="1" i="1" spc="-5" dirty="0">
                <a:solidFill>
                  <a:srgbClr val="006FC0"/>
                </a:solidFill>
                <a:latin typeface="Calibri" panose="020F0502020204030204"/>
                <a:cs typeface="Calibri" panose="020F0502020204030204"/>
              </a:rPr>
              <a:t> προωθεί</a:t>
            </a:r>
            <a:r>
              <a:rPr sz="3200" b="1" i="1" spc="-25" dirty="0">
                <a:solidFill>
                  <a:srgbClr val="006FC0"/>
                </a:solidFill>
                <a:latin typeface="Calibri" panose="020F0502020204030204"/>
                <a:cs typeface="Calibri" panose="020F0502020204030204"/>
              </a:rPr>
              <a:t> </a:t>
            </a:r>
            <a:r>
              <a:rPr sz="3200" b="1" i="1" spc="-15" dirty="0">
                <a:solidFill>
                  <a:srgbClr val="006FC0"/>
                </a:solidFill>
                <a:latin typeface="Calibri" panose="020F0502020204030204"/>
                <a:cs typeface="Calibri" panose="020F0502020204030204"/>
              </a:rPr>
              <a:t>την</a:t>
            </a:r>
            <a:r>
              <a:rPr sz="3200" b="1" i="1" spc="-10" dirty="0">
                <a:solidFill>
                  <a:srgbClr val="006FC0"/>
                </a:solidFill>
                <a:latin typeface="Calibri" panose="020F0502020204030204"/>
                <a:cs typeface="Calibri" panose="020F0502020204030204"/>
              </a:rPr>
              <a:t> </a:t>
            </a:r>
            <a:r>
              <a:rPr sz="3200" b="1" i="1" dirty="0">
                <a:solidFill>
                  <a:srgbClr val="006FC0"/>
                </a:solidFill>
                <a:latin typeface="Calibri" panose="020F0502020204030204"/>
                <a:cs typeface="Calibri" panose="020F0502020204030204"/>
              </a:rPr>
              <a:t>αλλαγή</a:t>
            </a:r>
            <a:r>
              <a:rPr sz="3200" b="1" i="1" spc="15" dirty="0">
                <a:solidFill>
                  <a:srgbClr val="006FC0"/>
                </a:solidFill>
                <a:latin typeface="Calibri" panose="020F0502020204030204"/>
                <a:cs typeface="Calibri" panose="020F0502020204030204"/>
              </a:rPr>
              <a:t> </a:t>
            </a:r>
            <a:r>
              <a:rPr sz="3200" b="1" i="1" spc="-5" dirty="0">
                <a:solidFill>
                  <a:srgbClr val="006FC0"/>
                </a:solidFill>
                <a:latin typeface="Calibri" panose="020F0502020204030204"/>
                <a:cs typeface="Calibri" panose="020F0502020204030204"/>
              </a:rPr>
              <a:t>συμπεριφοράς</a:t>
            </a:r>
            <a:endParaRPr sz="3200">
              <a:latin typeface="Calibri" panose="020F0502020204030204"/>
              <a:cs typeface="Calibri" panose="020F050202020403020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476758"/>
            <a:ext cx="7995284" cy="5147310"/>
          </a:xfrm>
          <a:prstGeom prst="rect">
            <a:avLst/>
          </a:prstGeom>
        </p:spPr>
        <p:txBody>
          <a:bodyPr vert="horz" wrap="square" lIns="0" tIns="12700" rIns="0" bIns="0" rtlCol="0">
            <a:spAutoFit/>
          </a:bodyPr>
          <a:lstStyle/>
          <a:p>
            <a:pPr marL="355600" indent="-342900">
              <a:lnSpc>
                <a:spcPts val="2735"/>
              </a:lnSpc>
              <a:spcBef>
                <a:spcPts val="100"/>
              </a:spcBef>
              <a:buFont typeface="Microsoft Sans Serif" panose="020B0604020202020204"/>
              <a:buChar char="•"/>
              <a:tabLst>
                <a:tab pos="354965" algn="l"/>
                <a:tab pos="355600" algn="l"/>
              </a:tabLst>
            </a:pPr>
            <a:r>
              <a:rPr sz="2400" b="1" spc="-10" dirty="0">
                <a:latin typeface="Calibri" panose="020F0502020204030204"/>
                <a:cs typeface="Calibri" panose="020F0502020204030204"/>
              </a:rPr>
              <a:t>Όλοι</a:t>
            </a:r>
            <a:r>
              <a:rPr sz="2400" b="1" spc="-20" dirty="0">
                <a:latin typeface="Calibri" panose="020F0502020204030204"/>
                <a:cs typeface="Calibri" panose="020F0502020204030204"/>
              </a:rPr>
              <a:t> </a:t>
            </a:r>
            <a:r>
              <a:rPr sz="2400" b="1" dirty="0">
                <a:latin typeface="Calibri" panose="020F0502020204030204"/>
                <a:cs typeface="Calibri" panose="020F0502020204030204"/>
              </a:rPr>
              <a:t>οι</a:t>
            </a:r>
            <a:r>
              <a:rPr sz="2400" b="1" spc="-20" dirty="0">
                <a:latin typeface="Calibri" panose="020F0502020204030204"/>
                <a:cs typeface="Calibri" panose="020F0502020204030204"/>
              </a:rPr>
              <a:t> </a:t>
            </a:r>
            <a:r>
              <a:rPr sz="2400" b="1" spc="-5" dirty="0">
                <a:latin typeface="Calibri" panose="020F0502020204030204"/>
                <a:cs typeface="Calibri" panose="020F0502020204030204"/>
              </a:rPr>
              <a:t>εργαζόμενοι</a:t>
            </a:r>
            <a:r>
              <a:rPr sz="2400" b="1" spc="-35" dirty="0">
                <a:latin typeface="Calibri" panose="020F0502020204030204"/>
                <a:cs typeface="Calibri" panose="020F0502020204030204"/>
              </a:rPr>
              <a:t> </a:t>
            </a:r>
            <a:r>
              <a:rPr sz="2400" b="1" spc="-5" dirty="0">
                <a:latin typeface="Calibri" panose="020F0502020204030204"/>
                <a:cs typeface="Calibri" panose="020F0502020204030204"/>
              </a:rPr>
              <a:t>σε</a:t>
            </a:r>
            <a:r>
              <a:rPr sz="2400" b="1" spc="-10" dirty="0">
                <a:latin typeface="Calibri" panose="020F0502020204030204"/>
                <a:cs typeface="Calibri" panose="020F0502020204030204"/>
              </a:rPr>
              <a:t> υπηρεσίες</a:t>
            </a:r>
            <a:r>
              <a:rPr sz="2400" b="1" spc="-25" dirty="0">
                <a:latin typeface="Calibri" panose="020F0502020204030204"/>
                <a:cs typeface="Calibri" panose="020F0502020204030204"/>
              </a:rPr>
              <a:t> </a:t>
            </a:r>
            <a:r>
              <a:rPr sz="2400" b="1" spc="-5" dirty="0">
                <a:latin typeface="Calibri" panose="020F0502020204030204"/>
                <a:cs typeface="Calibri" panose="020F0502020204030204"/>
              </a:rPr>
              <a:t>υγείας</a:t>
            </a:r>
            <a:r>
              <a:rPr sz="2400" b="1" spc="-15" dirty="0">
                <a:latin typeface="Calibri" panose="020F0502020204030204"/>
                <a:cs typeface="Calibri" panose="020F0502020204030204"/>
              </a:rPr>
              <a:t> </a:t>
            </a:r>
            <a:r>
              <a:rPr sz="2400" b="1" spc="-5" dirty="0">
                <a:latin typeface="Calibri" panose="020F0502020204030204"/>
                <a:cs typeface="Calibri" panose="020F0502020204030204"/>
              </a:rPr>
              <a:t>έχουν</a:t>
            </a:r>
            <a:r>
              <a:rPr sz="2400" b="1" spc="-35" dirty="0">
                <a:latin typeface="Calibri" panose="020F0502020204030204"/>
                <a:cs typeface="Calibri" panose="020F0502020204030204"/>
              </a:rPr>
              <a:t> </a:t>
            </a:r>
            <a:r>
              <a:rPr sz="2400" b="1" spc="-5" dirty="0">
                <a:latin typeface="Calibri" panose="020F0502020204030204"/>
                <a:cs typeface="Calibri" panose="020F0502020204030204"/>
              </a:rPr>
              <a:t>σαν</a:t>
            </a:r>
            <a:endParaRPr sz="2400" dirty="0">
              <a:latin typeface="Calibri" panose="020F0502020204030204"/>
              <a:cs typeface="Calibri" panose="020F0502020204030204"/>
            </a:endParaRPr>
          </a:p>
          <a:p>
            <a:pPr marL="355600" marR="133350">
              <a:lnSpc>
                <a:spcPct val="90000"/>
              </a:lnSpc>
              <a:spcBef>
                <a:spcPts val="140"/>
              </a:spcBef>
            </a:pPr>
            <a:r>
              <a:rPr sz="2400" b="1" spc="-5" dirty="0">
                <a:latin typeface="Calibri" panose="020F0502020204030204"/>
                <a:cs typeface="Calibri" panose="020F0502020204030204"/>
              </a:rPr>
              <a:t>αντικείμενο</a:t>
            </a:r>
            <a:r>
              <a:rPr sz="2400" b="1" spc="-40" dirty="0">
                <a:latin typeface="Calibri" panose="020F0502020204030204"/>
                <a:cs typeface="Calibri" panose="020F0502020204030204"/>
              </a:rPr>
              <a:t> </a:t>
            </a:r>
            <a:r>
              <a:rPr sz="2400" b="1" spc="-10" dirty="0">
                <a:latin typeface="Calibri" panose="020F0502020204030204"/>
                <a:cs typeface="Calibri" panose="020F0502020204030204"/>
              </a:rPr>
              <a:t>την</a:t>
            </a:r>
            <a:r>
              <a:rPr sz="2400" b="1" spc="-50" dirty="0">
                <a:latin typeface="Calibri" panose="020F0502020204030204"/>
                <a:cs typeface="Calibri" panose="020F0502020204030204"/>
              </a:rPr>
              <a:t> </a:t>
            </a:r>
            <a:r>
              <a:rPr sz="2400" b="1" spc="-5" dirty="0">
                <a:latin typeface="Calibri" panose="020F0502020204030204"/>
                <a:cs typeface="Calibri" panose="020F0502020204030204"/>
              </a:rPr>
              <a:t>αλλαγή</a:t>
            </a:r>
            <a:r>
              <a:rPr sz="2400" b="1" spc="-10" dirty="0">
                <a:latin typeface="Calibri" panose="020F0502020204030204"/>
                <a:cs typeface="Calibri" panose="020F0502020204030204"/>
              </a:rPr>
              <a:t> </a:t>
            </a:r>
            <a:r>
              <a:rPr sz="2400" b="1" spc="-5" dirty="0">
                <a:latin typeface="Calibri" panose="020F0502020204030204"/>
                <a:cs typeface="Calibri" panose="020F0502020204030204"/>
              </a:rPr>
              <a:t>μιας</a:t>
            </a:r>
            <a:r>
              <a:rPr sz="2400" b="1" spc="-35" dirty="0">
                <a:latin typeface="Calibri" panose="020F0502020204030204"/>
                <a:cs typeface="Calibri" panose="020F0502020204030204"/>
              </a:rPr>
              <a:t> </a:t>
            </a:r>
            <a:r>
              <a:rPr sz="2400" b="1" spc="-5" dirty="0">
                <a:latin typeface="Calibri" panose="020F0502020204030204"/>
                <a:cs typeface="Calibri" panose="020F0502020204030204"/>
              </a:rPr>
              <a:t>συμπεριφοράς</a:t>
            </a:r>
            <a:r>
              <a:rPr sz="2400" b="1" spc="-35" dirty="0">
                <a:latin typeface="Calibri" panose="020F0502020204030204"/>
                <a:cs typeface="Calibri" panose="020F0502020204030204"/>
              </a:rPr>
              <a:t> </a:t>
            </a:r>
            <a:r>
              <a:rPr sz="2400" b="1" spc="-5" dirty="0">
                <a:latin typeface="Calibri" panose="020F0502020204030204"/>
                <a:cs typeface="Calibri" panose="020F0502020204030204"/>
              </a:rPr>
              <a:t>βλαπτικής</a:t>
            </a:r>
            <a:r>
              <a:rPr sz="2400" b="1" spc="-20" dirty="0">
                <a:latin typeface="Calibri" panose="020F0502020204030204"/>
                <a:cs typeface="Calibri" panose="020F0502020204030204"/>
              </a:rPr>
              <a:t> </a:t>
            </a:r>
            <a:r>
              <a:rPr sz="2400" b="1" spc="-5" dirty="0">
                <a:latin typeface="Calibri" panose="020F0502020204030204"/>
                <a:cs typeface="Calibri" panose="020F0502020204030204"/>
              </a:rPr>
              <a:t>για </a:t>
            </a:r>
            <a:r>
              <a:rPr sz="2400" b="1" spc="-530" dirty="0">
                <a:latin typeface="Calibri" panose="020F0502020204030204"/>
                <a:cs typeface="Calibri" panose="020F0502020204030204"/>
              </a:rPr>
              <a:t> </a:t>
            </a:r>
            <a:r>
              <a:rPr sz="2400" b="1" spc="-15" dirty="0">
                <a:latin typeface="Calibri" panose="020F0502020204030204"/>
                <a:cs typeface="Calibri" panose="020F0502020204030204"/>
              </a:rPr>
              <a:t>την </a:t>
            </a:r>
            <a:r>
              <a:rPr sz="2400" b="1" spc="-10" dirty="0">
                <a:latin typeface="Calibri" panose="020F0502020204030204"/>
                <a:cs typeface="Calibri" panose="020F0502020204030204"/>
              </a:rPr>
              <a:t>υγεία του </a:t>
            </a:r>
            <a:r>
              <a:rPr sz="2400" b="1" spc="-5" dirty="0">
                <a:latin typeface="Calibri" panose="020F0502020204030204"/>
                <a:cs typeface="Calibri" panose="020F0502020204030204"/>
              </a:rPr>
              <a:t>ασθενούς </a:t>
            </a:r>
            <a:r>
              <a:rPr sz="2400" b="1" spc="-25" dirty="0">
                <a:latin typeface="Calibri" panose="020F0502020204030204"/>
                <a:cs typeface="Calibri" panose="020F0502020204030204"/>
              </a:rPr>
              <a:t>και </a:t>
            </a:r>
            <a:r>
              <a:rPr sz="2400" b="1" spc="-15" dirty="0">
                <a:latin typeface="Calibri" panose="020F0502020204030204"/>
                <a:cs typeface="Calibri" panose="020F0502020204030204"/>
              </a:rPr>
              <a:t>την </a:t>
            </a:r>
            <a:r>
              <a:rPr sz="2400" b="1" spc="-5" dirty="0">
                <a:latin typeface="Calibri" panose="020F0502020204030204"/>
                <a:cs typeface="Calibri" panose="020F0502020204030204"/>
              </a:rPr>
              <a:t>υιοθέτηση </a:t>
            </a:r>
            <a:r>
              <a:rPr sz="2400" b="1" spc="-20" dirty="0">
                <a:latin typeface="Calibri" panose="020F0502020204030204"/>
                <a:cs typeface="Calibri" panose="020F0502020204030204"/>
              </a:rPr>
              <a:t>καινούργιας </a:t>
            </a:r>
            <a:r>
              <a:rPr sz="2400" b="1" spc="-15" dirty="0">
                <a:latin typeface="Calibri" panose="020F0502020204030204"/>
                <a:cs typeface="Calibri" panose="020F0502020204030204"/>
              </a:rPr>
              <a:t> </a:t>
            </a:r>
            <a:r>
              <a:rPr sz="2400" b="1" spc="-5" dirty="0">
                <a:latin typeface="Calibri" panose="020F0502020204030204"/>
                <a:cs typeface="Calibri" panose="020F0502020204030204"/>
              </a:rPr>
              <a:t>στάσης</a:t>
            </a:r>
            <a:r>
              <a:rPr sz="2400" b="1" spc="-35" dirty="0">
                <a:latin typeface="Calibri" panose="020F0502020204030204"/>
                <a:cs typeface="Calibri" panose="020F0502020204030204"/>
              </a:rPr>
              <a:t> </a:t>
            </a:r>
            <a:r>
              <a:rPr sz="2400" b="1" spc="-5" dirty="0">
                <a:latin typeface="Calibri" panose="020F0502020204030204"/>
                <a:cs typeface="Calibri" panose="020F0502020204030204"/>
              </a:rPr>
              <a:t>προς</a:t>
            </a:r>
            <a:r>
              <a:rPr sz="2400" b="1" spc="-20" dirty="0">
                <a:latin typeface="Calibri" panose="020F0502020204030204"/>
                <a:cs typeface="Calibri" panose="020F0502020204030204"/>
              </a:rPr>
              <a:t> </a:t>
            </a:r>
            <a:r>
              <a:rPr sz="2400" b="1" spc="-10" dirty="0">
                <a:latin typeface="Calibri" panose="020F0502020204030204"/>
                <a:cs typeface="Calibri" panose="020F0502020204030204"/>
              </a:rPr>
              <a:t>την</a:t>
            </a:r>
            <a:r>
              <a:rPr sz="2400" b="1" spc="-30" dirty="0">
                <a:latin typeface="Calibri" panose="020F0502020204030204"/>
                <a:cs typeface="Calibri" panose="020F0502020204030204"/>
              </a:rPr>
              <a:t> </a:t>
            </a:r>
            <a:r>
              <a:rPr sz="2400" b="1" spc="-20" dirty="0">
                <a:latin typeface="Calibri" panose="020F0502020204030204"/>
                <a:cs typeface="Calibri" panose="020F0502020204030204"/>
              </a:rPr>
              <a:t>ζωή</a:t>
            </a:r>
            <a:r>
              <a:rPr sz="2400" b="1" spc="-10" dirty="0">
                <a:latin typeface="Calibri" panose="020F0502020204030204"/>
                <a:cs typeface="Calibri" panose="020F0502020204030204"/>
              </a:rPr>
              <a:t> </a:t>
            </a:r>
            <a:r>
              <a:rPr sz="2400" b="1" spc="-5" dirty="0">
                <a:latin typeface="Calibri" panose="020F0502020204030204"/>
                <a:cs typeface="Calibri" panose="020F0502020204030204"/>
              </a:rPr>
              <a:t>του.</a:t>
            </a:r>
            <a:endParaRPr sz="2400" dirty="0">
              <a:latin typeface="Calibri" panose="020F0502020204030204"/>
              <a:cs typeface="Calibri" panose="020F0502020204030204"/>
            </a:endParaRPr>
          </a:p>
          <a:p>
            <a:pPr>
              <a:spcBef>
                <a:spcPts val="20"/>
              </a:spcBef>
            </a:pPr>
            <a:endParaRPr sz="3050" dirty="0">
              <a:latin typeface="Calibri" panose="020F0502020204030204"/>
              <a:cs typeface="Calibri" panose="020F0502020204030204"/>
            </a:endParaRPr>
          </a:p>
          <a:p>
            <a:pPr marL="355600" marR="186055">
              <a:lnSpc>
                <a:spcPct val="90000"/>
              </a:lnSpc>
            </a:pPr>
            <a:r>
              <a:rPr sz="2400" b="1" dirty="0">
                <a:latin typeface="Calibri" panose="020F0502020204030204"/>
                <a:cs typeface="Calibri" panose="020F0502020204030204"/>
              </a:rPr>
              <a:t>Η </a:t>
            </a:r>
            <a:r>
              <a:rPr sz="2400" b="1" spc="-5" dirty="0">
                <a:latin typeface="Calibri" panose="020F0502020204030204"/>
                <a:cs typeface="Calibri" panose="020F0502020204030204"/>
              </a:rPr>
              <a:t>προσπάθεια να «πεισθεί» </a:t>
            </a:r>
            <a:r>
              <a:rPr sz="2400" b="1" spc="-25" dirty="0">
                <a:latin typeface="Calibri" panose="020F0502020204030204"/>
                <a:cs typeface="Calibri" panose="020F0502020204030204"/>
              </a:rPr>
              <a:t>και </a:t>
            </a:r>
            <a:r>
              <a:rPr sz="2400" b="1" spc="-5" dirty="0">
                <a:latin typeface="Calibri" panose="020F0502020204030204"/>
                <a:cs typeface="Calibri" panose="020F0502020204030204"/>
              </a:rPr>
              <a:t>να συμμορφωθεί στην </a:t>
            </a:r>
            <a:r>
              <a:rPr sz="2400" b="1" dirty="0">
                <a:latin typeface="Calibri" panose="020F0502020204030204"/>
                <a:cs typeface="Calibri" panose="020F0502020204030204"/>
              </a:rPr>
              <a:t> </a:t>
            </a:r>
            <a:r>
              <a:rPr sz="2400" b="1" spc="-5" dirty="0">
                <a:latin typeface="Calibri" panose="020F0502020204030204"/>
                <a:cs typeface="Calibri" panose="020F0502020204030204"/>
              </a:rPr>
              <a:t>φαρμακευτική</a:t>
            </a:r>
            <a:r>
              <a:rPr sz="2400" b="1" spc="-70" dirty="0">
                <a:latin typeface="Calibri" panose="020F0502020204030204"/>
                <a:cs typeface="Calibri" panose="020F0502020204030204"/>
              </a:rPr>
              <a:t> </a:t>
            </a:r>
            <a:r>
              <a:rPr sz="2400" b="1" spc="-10" dirty="0">
                <a:latin typeface="Calibri" panose="020F0502020204030204"/>
                <a:cs typeface="Calibri" panose="020F0502020204030204"/>
              </a:rPr>
              <a:t>αγωγή</a:t>
            </a:r>
            <a:r>
              <a:rPr sz="2400" b="1" spc="-20" dirty="0">
                <a:latin typeface="Calibri" panose="020F0502020204030204"/>
                <a:cs typeface="Calibri" panose="020F0502020204030204"/>
              </a:rPr>
              <a:t> </a:t>
            </a:r>
            <a:r>
              <a:rPr sz="2400" b="1" spc="-25" dirty="0">
                <a:latin typeface="Calibri" panose="020F0502020204030204"/>
                <a:cs typeface="Calibri" panose="020F0502020204030204"/>
              </a:rPr>
              <a:t>και</a:t>
            </a:r>
            <a:r>
              <a:rPr sz="2400" b="1" spc="-30" dirty="0">
                <a:latin typeface="Calibri" panose="020F0502020204030204"/>
                <a:cs typeface="Calibri" panose="020F0502020204030204"/>
              </a:rPr>
              <a:t> </a:t>
            </a:r>
            <a:r>
              <a:rPr sz="2400" b="1" spc="-5" dirty="0">
                <a:latin typeface="Calibri" panose="020F0502020204030204"/>
                <a:cs typeface="Calibri" panose="020F0502020204030204"/>
              </a:rPr>
              <a:t>να</a:t>
            </a:r>
            <a:r>
              <a:rPr sz="2400" b="1" spc="-20" dirty="0">
                <a:latin typeface="Calibri" panose="020F0502020204030204"/>
                <a:cs typeface="Calibri" panose="020F0502020204030204"/>
              </a:rPr>
              <a:t> </a:t>
            </a:r>
            <a:r>
              <a:rPr sz="2400" b="1" spc="-10" dirty="0">
                <a:latin typeface="Calibri" panose="020F0502020204030204"/>
                <a:cs typeface="Calibri" panose="020F0502020204030204"/>
              </a:rPr>
              <a:t>ακολουθήσει</a:t>
            </a:r>
            <a:r>
              <a:rPr sz="2400" b="1" spc="-50" dirty="0">
                <a:latin typeface="Calibri" panose="020F0502020204030204"/>
                <a:cs typeface="Calibri" panose="020F0502020204030204"/>
              </a:rPr>
              <a:t> </a:t>
            </a:r>
            <a:r>
              <a:rPr sz="2400" b="1" spc="-5" dirty="0">
                <a:latin typeface="Calibri" panose="020F0502020204030204"/>
                <a:cs typeface="Calibri" panose="020F0502020204030204"/>
              </a:rPr>
              <a:t>μια</a:t>
            </a:r>
            <a:r>
              <a:rPr sz="2400" b="1" spc="-30" dirty="0">
                <a:latin typeface="Calibri" panose="020F0502020204030204"/>
                <a:cs typeface="Calibri" panose="020F0502020204030204"/>
              </a:rPr>
              <a:t> </a:t>
            </a:r>
            <a:r>
              <a:rPr sz="2400" b="1" spc="-5" dirty="0">
                <a:latin typeface="Calibri" panose="020F0502020204030204"/>
                <a:cs typeface="Calibri" panose="020F0502020204030204"/>
              </a:rPr>
              <a:t>αλλαγή</a:t>
            </a:r>
            <a:r>
              <a:rPr sz="2400" b="1" spc="-20" dirty="0">
                <a:latin typeface="Calibri" panose="020F0502020204030204"/>
                <a:cs typeface="Calibri" panose="020F0502020204030204"/>
              </a:rPr>
              <a:t> </a:t>
            </a:r>
            <a:r>
              <a:rPr sz="2400" b="1" spc="-10" dirty="0">
                <a:latin typeface="Calibri" panose="020F0502020204030204"/>
                <a:cs typeface="Calibri" panose="020F0502020204030204"/>
              </a:rPr>
              <a:t>του </a:t>
            </a:r>
            <a:r>
              <a:rPr sz="2400" b="1" spc="-530" dirty="0">
                <a:latin typeface="Calibri" panose="020F0502020204030204"/>
                <a:cs typeface="Calibri" panose="020F0502020204030204"/>
              </a:rPr>
              <a:t> </a:t>
            </a:r>
            <a:r>
              <a:rPr sz="2400" b="1" spc="-5" dirty="0">
                <a:latin typeface="Calibri" panose="020F0502020204030204"/>
                <a:cs typeface="Calibri" panose="020F0502020204030204"/>
              </a:rPr>
              <a:t>τρόπου</a:t>
            </a:r>
            <a:r>
              <a:rPr sz="2400" b="1" spc="-50" dirty="0">
                <a:latin typeface="Calibri" panose="020F0502020204030204"/>
                <a:cs typeface="Calibri" panose="020F0502020204030204"/>
              </a:rPr>
              <a:t> </a:t>
            </a:r>
            <a:r>
              <a:rPr sz="2400" b="1" spc="-15" dirty="0">
                <a:latin typeface="Calibri" panose="020F0502020204030204"/>
                <a:cs typeface="Calibri" panose="020F0502020204030204"/>
              </a:rPr>
              <a:t>ζωής</a:t>
            </a:r>
            <a:r>
              <a:rPr sz="2400" b="1" spc="-25" dirty="0">
                <a:latin typeface="Calibri" panose="020F0502020204030204"/>
                <a:cs typeface="Calibri" panose="020F0502020204030204"/>
              </a:rPr>
              <a:t> και</a:t>
            </a:r>
            <a:r>
              <a:rPr sz="2400" b="1" spc="-15" dirty="0">
                <a:latin typeface="Calibri" panose="020F0502020204030204"/>
                <a:cs typeface="Calibri" panose="020F0502020204030204"/>
              </a:rPr>
              <a:t> </a:t>
            </a:r>
            <a:r>
              <a:rPr sz="2400" b="1" spc="-10" dirty="0">
                <a:latin typeface="Calibri" panose="020F0502020204030204"/>
                <a:cs typeface="Calibri" panose="020F0502020204030204"/>
              </a:rPr>
              <a:t>των</a:t>
            </a:r>
            <a:r>
              <a:rPr sz="2400" b="1" spc="-30" dirty="0">
                <a:latin typeface="Calibri" panose="020F0502020204030204"/>
                <a:cs typeface="Calibri" panose="020F0502020204030204"/>
              </a:rPr>
              <a:t> </a:t>
            </a:r>
            <a:r>
              <a:rPr sz="2400" b="1" spc="-10" dirty="0">
                <a:latin typeface="Calibri" panose="020F0502020204030204"/>
                <a:cs typeface="Calibri" panose="020F0502020204030204"/>
              </a:rPr>
              <a:t>διατροφικών</a:t>
            </a:r>
            <a:r>
              <a:rPr sz="2400" b="1" spc="-50" dirty="0">
                <a:latin typeface="Calibri" panose="020F0502020204030204"/>
                <a:cs typeface="Calibri" panose="020F0502020204030204"/>
              </a:rPr>
              <a:t> </a:t>
            </a:r>
            <a:r>
              <a:rPr sz="2400" b="1" spc="-5" dirty="0">
                <a:latin typeface="Calibri" panose="020F0502020204030204"/>
                <a:cs typeface="Calibri" panose="020F0502020204030204"/>
              </a:rPr>
              <a:t>συνηθειών</a:t>
            </a:r>
            <a:r>
              <a:rPr sz="2400" b="1" spc="-35" dirty="0">
                <a:latin typeface="Calibri" panose="020F0502020204030204"/>
                <a:cs typeface="Calibri" panose="020F0502020204030204"/>
              </a:rPr>
              <a:t> </a:t>
            </a:r>
            <a:r>
              <a:rPr sz="2400" b="1" dirty="0">
                <a:latin typeface="Calibri" panose="020F0502020204030204"/>
                <a:cs typeface="Calibri" panose="020F0502020204030204"/>
              </a:rPr>
              <a:t>ένα</a:t>
            </a:r>
            <a:endParaRPr sz="2400" dirty="0">
              <a:latin typeface="Calibri" panose="020F0502020204030204"/>
              <a:cs typeface="Calibri" panose="020F0502020204030204"/>
            </a:endParaRPr>
          </a:p>
          <a:p>
            <a:pPr marL="355600" marR="262890">
              <a:lnSpc>
                <a:spcPts val="2590"/>
              </a:lnSpc>
              <a:spcBef>
                <a:spcPts val="40"/>
              </a:spcBef>
            </a:pPr>
            <a:r>
              <a:rPr sz="2400" b="1" spc="-5" dirty="0">
                <a:latin typeface="Calibri" panose="020F0502020204030204"/>
                <a:cs typeface="Calibri" panose="020F0502020204030204"/>
              </a:rPr>
              <a:t>εξαρτημένο</a:t>
            </a:r>
            <a:r>
              <a:rPr sz="2400" b="1" spc="-60" dirty="0">
                <a:latin typeface="Calibri" panose="020F0502020204030204"/>
                <a:cs typeface="Calibri" panose="020F0502020204030204"/>
              </a:rPr>
              <a:t> </a:t>
            </a:r>
            <a:r>
              <a:rPr sz="2400" b="1" dirty="0">
                <a:latin typeface="Calibri" panose="020F0502020204030204"/>
                <a:cs typeface="Calibri" panose="020F0502020204030204"/>
              </a:rPr>
              <a:t>από</a:t>
            </a:r>
            <a:r>
              <a:rPr sz="2400" b="1" spc="-15" dirty="0">
                <a:latin typeface="Calibri" panose="020F0502020204030204"/>
                <a:cs typeface="Calibri" panose="020F0502020204030204"/>
              </a:rPr>
              <a:t> αλκοόλ</a:t>
            </a:r>
            <a:r>
              <a:rPr sz="2400" b="1" spc="-50" dirty="0">
                <a:latin typeface="Calibri" panose="020F0502020204030204"/>
                <a:cs typeface="Calibri" panose="020F0502020204030204"/>
              </a:rPr>
              <a:t> </a:t>
            </a:r>
            <a:r>
              <a:rPr sz="2400" b="1" dirty="0">
                <a:latin typeface="Calibri" panose="020F0502020204030204"/>
                <a:cs typeface="Calibri" panose="020F0502020204030204"/>
              </a:rPr>
              <a:t>ή</a:t>
            </a:r>
            <a:r>
              <a:rPr sz="2400" b="1" spc="-5" dirty="0">
                <a:latin typeface="Calibri" panose="020F0502020204030204"/>
                <a:cs typeface="Calibri" panose="020F0502020204030204"/>
              </a:rPr>
              <a:t> ουσίες</a:t>
            </a:r>
            <a:r>
              <a:rPr sz="2400" b="1" spc="-25" dirty="0">
                <a:latin typeface="Calibri" panose="020F0502020204030204"/>
                <a:cs typeface="Calibri" panose="020F0502020204030204"/>
              </a:rPr>
              <a:t> </a:t>
            </a:r>
            <a:r>
              <a:rPr sz="2400" b="1" spc="-10" dirty="0">
                <a:latin typeface="Calibri" panose="020F0502020204030204"/>
                <a:cs typeface="Calibri" panose="020F0502020204030204"/>
              </a:rPr>
              <a:t>άτομο,</a:t>
            </a:r>
            <a:r>
              <a:rPr sz="2400" b="1" spc="-45" dirty="0">
                <a:latin typeface="Calibri" panose="020F0502020204030204"/>
                <a:cs typeface="Calibri" panose="020F0502020204030204"/>
              </a:rPr>
              <a:t> </a:t>
            </a:r>
            <a:r>
              <a:rPr sz="2400" b="1" dirty="0">
                <a:latin typeface="Calibri" panose="020F0502020204030204"/>
                <a:cs typeface="Calibri" panose="020F0502020204030204"/>
              </a:rPr>
              <a:t>ένας</a:t>
            </a:r>
            <a:r>
              <a:rPr sz="2400" b="1" spc="-15" dirty="0">
                <a:latin typeface="Calibri" panose="020F0502020204030204"/>
                <a:cs typeface="Calibri" panose="020F0502020204030204"/>
              </a:rPr>
              <a:t> </a:t>
            </a:r>
            <a:r>
              <a:rPr sz="2400" b="1" spc="-10" dirty="0">
                <a:latin typeface="Calibri" panose="020F0502020204030204"/>
                <a:cs typeface="Calibri" panose="020F0502020204030204"/>
              </a:rPr>
              <a:t>διαβητικός, </a:t>
            </a:r>
            <a:r>
              <a:rPr sz="2400" b="1" spc="-530" dirty="0">
                <a:latin typeface="Calibri" panose="020F0502020204030204"/>
                <a:cs typeface="Calibri" panose="020F0502020204030204"/>
              </a:rPr>
              <a:t> </a:t>
            </a:r>
            <a:r>
              <a:rPr sz="2400" b="1" dirty="0">
                <a:latin typeface="Calibri" panose="020F0502020204030204"/>
                <a:cs typeface="Calibri" panose="020F0502020204030204"/>
              </a:rPr>
              <a:t>ένας</a:t>
            </a:r>
            <a:r>
              <a:rPr sz="2400" b="1" spc="-30" dirty="0">
                <a:latin typeface="Calibri" panose="020F0502020204030204"/>
                <a:cs typeface="Calibri" panose="020F0502020204030204"/>
              </a:rPr>
              <a:t> </a:t>
            </a:r>
            <a:r>
              <a:rPr sz="2400" b="1" spc="-15" dirty="0">
                <a:latin typeface="Calibri" panose="020F0502020204030204"/>
                <a:cs typeface="Calibri" panose="020F0502020204030204"/>
              </a:rPr>
              <a:t>υπερτασικός</a:t>
            </a:r>
            <a:r>
              <a:rPr sz="2400" b="1" spc="-40" dirty="0">
                <a:latin typeface="Calibri" panose="020F0502020204030204"/>
                <a:cs typeface="Calibri" panose="020F0502020204030204"/>
              </a:rPr>
              <a:t> </a:t>
            </a:r>
            <a:r>
              <a:rPr sz="2400" b="1" dirty="0">
                <a:latin typeface="Calibri" panose="020F0502020204030204"/>
                <a:cs typeface="Calibri" panose="020F0502020204030204"/>
              </a:rPr>
              <a:t>ή ένας</a:t>
            </a:r>
            <a:r>
              <a:rPr sz="2400" b="1" spc="-20" dirty="0">
                <a:latin typeface="Calibri" panose="020F0502020204030204"/>
                <a:cs typeface="Calibri" panose="020F0502020204030204"/>
              </a:rPr>
              <a:t> </a:t>
            </a:r>
            <a:r>
              <a:rPr sz="2400" b="1" spc="-5" dirty="0">
                <a:latin typeface="Calibri" panose="020F0502020204030204"/>
                <a:cs typeface="Calibri" panose="020F0502020204030204"/>
              </a:rPr>
              <a:t>ασθενής</a:t>
            </a:r>
            <a:r>
              <a:rPr sz="2400" b="1" spc="-25" dirty="0">
                <a:latin typeface="Calibri" panose="020F0502020204030204"/>
                <a:cs typeface="Calibri" panose="020F0502020204030204"/>
              </a:rPr>
              <a:t> </a:t>
            </a:r>
            <a:r>
              <a:rPr sz="2400" b="1" spc="-5" dirty="0">
                <a:latin typeface="Calibri" panose="020F0502020204030204"/>
                <a:cs typeface="Calibri" panose="020F0502020204030204"/>
              </a:rPr>
              <a:t>με</a:t>
            </a:r>
            <a:r>
              <a:rPr sz="2400" b="1" spc="-25" dirty="0">
                <a:latin typeface="Calibri" panose="020F0502020204030204"/>
                <a:cs typeface="Calibri" panose="020F0502020204030204"/>
              </a:rPr>
              <a:t> </a:t>
            </a:r>
            <a:r>
              <a:rPr sz="2400" b="1" spc="-20" dirty="0">
                <a:latin typeface="Calibri" panose="020F0502020204030204"/>
                <a:cs typeface="Calibri" panose="020F0502020204030204"/>
              </a:rPr>
              <a:t>καρδιακό </a:t>
            </a:r>
            <a:r>
              <a:rPr sz="2400" b="1" spc="-10" dirty="0">
                <a:latin typeface="Calibri" panose="020F0502020204030204"/>
                <a:cs typeface="Calibri" panose="020F0502020204030204"/>
              </a:rPr>
              <a:t>πρόβλημα</a:t>
            </a:r>
            <a:endParaRPr sz="2400" dirty="0">
              <a:latin typeface="Calibri" panose="020F0502020204030204"/>
              <a:cs typeface="Calibri" panose="020F0502020204030204"/>
            </a:endParaRPr>
          </a:p>
          <a:p>
            <a:pPr marL="355600" marR="5080">
              <a:lnSpc>
                <a:spcPts val="2590"/>
              </a:lnSpc>
              <a:spcBef>
                <a:spcPts val="5"/>
              </a:spcBef>
            </a:pPr>
            <a:r>
              <a:rPr sz="2400" b="1" spc="-5" dirty="0">
                <a:latin typeface="Calibri" panose="020F0502020204030204"/>
                <a:cs typeface="Calibri" panose="020F0502020204030204"/>
              </a:rPr>
              <a:t>που </a:t>
            </a:r>
            <a:r>
              <a:rPr sz="2400" b="1" spc="-10" dirty="0">
                <a:latin typeface="Calibri" panose="020F0502020204030204"/>
                <a:cs typeface="Calibri" panose="020F0502020204030204"/>
              </a:rPr>
              <a:t>καπνίζει, είναι </a:t>
            </a:r>
            <a:r>
              <a:rPr sz="2400" b="1" spc="-5" dirty="0">
                <a:latin typeface="Calibri" panose="020F0502020204030204"/>
                <a:cs typeface="Calibri" panose="020F0502020204030204"/>
              </a:rPr>
              <a:t>υπέρβαρος </a:t>
            </a:r>
            <a:r>
              <a:rPr sz="2400" b="1" spc="-25" dirty="0">
                <a:latin typeface="Calibri" panose="020F0502020204030204"/>
                <a:cs typeface="Calibri" panose="020F0502020204030204"/>
              </a:rPr>
              <a:t>και </a:t>
            </a:r>
            <a:r>
              <a:rPr sz="2400" b="1" dirty="0">
                <a:latin typeface="Calibri" panose="020F0502020204030204"/>
                <a:cs typeface="Calibri" panose="020F0502020204030204"/>
              </a:rPr>
              <a:t>δεν </a:t>
            </a:r>
            <a:r>
              <a:rPr sz="2400" b="1" spc="-15" dirty="0">
                <a:latin typeface="Calibri" panose="020F0502020204030204"/>
                <a:cs typeface="Calibri" panose="020F0502020204030204"/>
              </a:rPr>
              <a:t>ασκείται, </a:t>
            </a:r>
            <a:r>
              <a:rPr sz="2400" b="1" spc="-10" dirty="0">
                <a:latin typeface="Calibri" panose="020F0502020204030204"/>
                <a:cs typeface="Calibri" panose="020F0502020204030204"/>
              </a:rPr>
              <a:t>γενικότερα </a:t>
            </a:r>
            <a:r>
              <a:rPr sz="2400" b="1" spc="-530" dirty="0">
                <a:latin typeface="Calibri" panose="020F0502020204030204"/>
                <a:cs typeface="Calibri" panose="020F0502020204030204"/>
              </a:rPr>
              <a:t> </a:t>
            </a:r>
            <a:r>
              <a:rPr sz="2400" b="1" dirty="0">
                <a:latin typeface="Calibri" panose="020F0502020204030204"/>
                <a:cs typeface="Calibri" panose="020F0502020204030204"/>
              </a:rPr>
              <a:t>ένας</a:t>
            </a:r>
            <a:r>
              <a:rPr sz="2400" b="1" spc="-35" dirty="0">
                <a:latin typeface="Calibri" panose="020F0502020204030204"/>
                <a:cs typeface="Calibri" panose="020F0502020204030204"/>
              </a:rPr>
              <a:t> </a:t>
            </a:r>
            <a:r>
              <a:rPr sz="2400" b="1" spc="-10" dirty="0">
                <a:latin typeface="Calibri" panose="020F0502020204030204"/>
                <a:cs typeface="Calibri" panose="020F0502020204030204"/>
              </a:rPr>
              <a:t>ασθενής</a:t>
            </a:r>
            <a:r>
              <a:rPr sz="2400" b="1" spc="-20" dirty="0">
                <a:latin typeface="Calibri" panose="020F0502020204030204"/>
                <a:cs typeface="Calibri" panose="020F0502020204030204"/>
              </a:rPr>
              <a:t> </a:t>
            </a:r>
            <a:r>
              <a:rPr sz="2400" b="1" spc="-5" dirty="0">
                <a:latin typeface="Calibri" panose="020F0502020204030204"/>
                <a:cs typeface="Calibri" panose="020F0502020204030204"/>
              </a:rPr>
              <a:t>με</a:t>
            </a:r>
            <a:r>
              <a:rPr sz="2400" b="1" spc="-10" dirty="0">
                <a:latin typeface="Calibri" panose="020F0502020204030204"/>
                <a:cs typeface="Calibri" panose="020F0502020204030204"/>
              </a:rPr>
              <a:t> </a:t>
            </a:r>
            <a:r>
              <a:rPr sz="2400" b="1" spc="-5" dirty="0">
                <a:latin typeface="Calibri" panose="020F0502020204030204"/>
                <a:cs typeface="Calibri" panose="020F0502020204030204"/>
              </a:rPr>
              <a:t>χρόνιο πρόβλημα</a:t>
            </a:r>
            <a:r>
              <a:rPr sz="2400" b="1" spc="-30" dirty="0">
                <a:latin typeface="Calibri" panose="020F0502020204030204"/>
                <a:cs typeface="Calibri" panose="020F0502020204030204"/>
              </a:rPr>
              <a:t> </a:t>
            </a:r>
            <a:r>
              <a:rPr sz="2400" b="1" spc="-5" dirty="0">
                <a:latin typeface="Calibri" panose="020F0502020204030204"/>
                <a:cs typeface="Calibri" panose="020F0502020204030204"/>
              </a:rPr>
              <a:t>υγείας με</a:t>
            </a:r>
            <a:r>
              <a:rPr sz="2400" b="1" spc="-15" dirty="0">
                <a:latin typeface="Calibri" panose="020F0502020204030204"/>
                <a:cs typeface="Calibri" panose="020F0502020204030204"/>
              </a:rPr>
              <a:t> </a:t>
            </a:r>
            <a:r>
              <a:rPr sz="2400" b="1" spc="-10" dirty="0">
                <a:latin typeface="Calibri" panose="020F0502020204030204"/>
                <a:cs typeface="Calibri" panose="020F0502020204030204"/>
              </a:rPr>
              <a:t>επιπλοκές </a:t>
            </a:r>
            <a:r>
              <a:rPr sz="2400" b="1" spc="-25" dirty="0">
                <a:latin typeface="Calibri" panose="020F0502020204030204"/>
                <a:cs typeface="Calibri" panose="020F0502020204030204"/>
              </a:rPr>
              <a:t>και</a:t>
            </a:r>
            <a:endParaRPr sz="2400" dirty="0">
              <a:latin typeface="Calibri" panose="020F0502020204030204"/>
              <a:cs typeface="Calibri" panose="020F0502020204030204"/>
            </a:endParaRPr>
          </a:p>
          <a:p>
            <a:pPr marL="355600" marR="614680">
              <a:lnSpc>
                <a:spcPts val="2590"/>
              </a:lnSpc>
              <a:spcBef>
                <a:spcPts val="5"/>
              </a:spcBef>
            </a:pPr>
            <a:r>
              <a:rPr sz="2400" b="1" spc="-5" dirty="0">
                <a:latin typeface="Calibri" panose="020F0502020204030204"/>
                <a:cs typeface="Calibri" panose="020F0502020204030204"/>
              </a:rPr>
              <a:t>ισόβια φαρμακευτική </a:t>
            </a:r>
            <a:r>
              <a:rPr sz="2400" b="1" spc="-10" dirty="0">
                <a:latin typeface="Calibri" panose="020F0502020204030204"/>
                <a:cs typeface="Calibri" panose="020F0502020204030204"/>
              </a:rPr>
              <a:t>αγωγή, είναι </a:t>
            </a:r>
            <a:r>
              <a:rPr sz="2400" b="1" spc="-5" dirty="0">
                <a:latin typeface="Calibri" panose="020F0502020204030204"/>
                <a:cs typeface="Calibri" panose="020F0502020204030204"/>
              </a:rPr>
              <a:t>μια </a:t>
            </a:r>
            <a:r>
              <a:rPr sz="2400" b="1" spc="-15" dirty="0">
                <a:latin typeface="Calibri" panose="020F0502020204030204"/>
                <a:cs typeface="Calibri" panose="020F0502020204030204"/>
              </a:rPr>
              <a:t>δύσκολη </a:t>
            </a:r>
            <a:r>
              <a:rPr sz="2400" b="1" spc="-25" dirty="0">
                <a:latin typeface="Calibri" panose="020F0502020204030204"/>
                <a:cs typeface="Calibri" panose="020F0502020204030204"/>
              </a:rPr>
              <a:t>και </a:t>
            </a:r>
            <a:r>
              <a:rPr sz="2400" b="1" spc="-20" dirty="0">
                <a:latin typeface="Calibri" panose="020F0502020204030204"/>
                <a:cs typeface="Calibri" panose="020F0502020204030204"/>
              </a:rPr>
              <a:t> </a:t>
            </a:r>
            <a:r>
              <a:rPr sz="2400" b="1" spc="-5" dirty="0">
                <a:latin typeface="Calibri" panose="020F0502020204030204"/>
                <a:cs typeface="Calibri" panose="020F0502020204030204"/>
              </a:rPr>
              <a:t>ματαιωτική</a:t>
            </a:r>
            <a:r>
              <a:rPr sz="2400" b="1" spc="-45" dirty="0">
                <a:latin typeface="Calibri" panose="020F0502020204030204"/>
                <a:cs typeface="Calibri" panose="020F0502020204030204"/>
              </a:rPr>
              <a:t> </a:t>
            </a:r>
            <a:r>
              <a:rPr sz="2400" b="1" spc="-15" dirty="0">
                <a:latin typeface="Calibri" panose="020F0502020204030204"/>
                <a:cs typeface="Calibri" panose="020F0502020204030204"/>
              </a:rPr>
              <a:t>διαδικασία</a:t>
            </a:r>
            <a:r>
              <a:rPr sz="2400" b="1" spc="-45" dirty="0">
                <a:latin typeface="Calibri" panose="020F0502020204030204"/>
                <a:cs typeface="Calibri" panose="020F0502020204030204"/>
              </a:rPr>
              <a:t> </a:t>
            </a:r>
            <a:r>
              <a:rPr sz="2400" b="1" spc="-15" dirty="0">
                <a:latin typeface="Calibri" panose="020F0502020204030204"/>
                <a:cs typeface="Calibri" panose="020F0502020204030204"/>
              </a:rPr>
              <a:t>λόγω</a:t>
            </a:r>
            <a:r>
              <a:rPr sz="2400" b="1" spc="5" dirty="0">
                <a:latin typeface="Calibri" panose="020F0502020204030204"/>
                <a:cs typeface="Calibri" panose="020F0502020204030204"/>
              </a:rPr>
              <a:t> </a:t>
            </a:r>
            <a:r>
              <a:rPr sz="2400" b="1" dirty="0">
                <a:latin typeface="Calibri" panose="020F0502020204030204"/>
                <a:cs typeface="Calibri" panose="020F0502020204030204"/>
              </a:rPr>
              <a:t>της</a:t>
            </a:r>
            <a:r>
              <a:rPr sz="2400" b="1" spc="-20" dirty="0">
                <a:latin typeface="Calibri" panose="020F0502020204030204"/>
                <a:cs typeface="Calibri" panose="020F0502020204030204"/>
              </a:rPr>
              <a:t> </a:t>
            </a:r>
            <a:r>
              <a:rPr sz="2400" b="1" spc="-5" dirty="0">
                <a:latin typeface="Calibri" panose="020F0502020204030204"/>
                <a:cs typeface="Calibri" panose="020F0502020204030204"/>
              </a:rPr>
              <a:t>συχνής</a:t>
            </a:r>
            <a:r>
              <a:rPr sz="2400" b="1" spc="-20" dirty="0">
                <a:latin typeface="Calibri" panose="020F0502020204030204"/>
                <a:cs typeface="Calibri" panose="020F0502020204030204"/>
              </a:rPr>
              <a:t> </a:t>
            </a:r>
            <a:r>
              <a:rPr sz="2400" b="1" spc="-5" dirty="0">
                <a:latin typeface="Calibri" panose="020F0502020204030204"/>
                <a:cs typeface="Calibri" panose="020F0502020204030204"/>
              </a:rPr>
              <a:t>αποτυχίας</a:t>
            </a:r>
            <a:r>
              <a:rPr sz="2400" b="1" spc="-35" dirty="0">
                <a:latin typeface="Calibri" panose="020F0502020204030204"/>
                <a:cs typeface="Calibri" panose="020F0502020204030204"/>
              </a:rPr>
              <a:t> </a:t>
            </a:r>
            <a:r>
              <a:rPr sz="2400" b="1" spc="-25" dirty="0">
                <a:latin typeface="Calibri" panose="020F0502020204030204"/>
                <a:cs typeface="Calibri" panose="020F0502020204030204"/>
              </a:rPr>
              <a:t>και </a:t>
            </a:r>
            <a:r>
              <a:rPr sz="2400" b="1" spc="-525" dirty="0">
                <a:latin typeface="Calibri" panose="020F0502020204030204"/>
                <a:cs typeface="Calibri" panose="020F0502020204030204"/>
              </a:rPr>
              <a:t> </a:t>
            </a:r>
            <a:r>
              <a:rPr sz="2400" b="1" spc="-5" dirty="0">
                <a:latin typeface="Calibri" panose="020F0502020204030204"/>
                <a:cs typeface="Calibri" panose="020F0502020204030204"/>
              </a:rPr>
              <a:t>υποτροπής.</a:t>
            </a:r>
            <a:endParaRPr sz="2400" dirty="0">
              <a:latin typeface="Calibri" panose="020F0502020204030204"/>
              <a:cs typeface="Calibri" panose="020F0502020204030204"/>
            </a:endParaRPr>
          </a:p>
        </p:txBody>
      </p:sp>
      <p:sp>
        <p:nvSpPr>
          <p:cNvPr id="3" name="object 3"/>
          <p:cNvSpPr txBox="1"/>
          <p:nvPr/>
        </p:nvSpPr>
        <p:spPr>
          <a:xfrm>
            <a:off x="5410961" y="6445817"/>
            <a:ext cx="1369060" cy="179536"/>
          </a:xfrm>
          <a:prstGeom prst="rect">
            <a:avLst/>
          </a:prstGeom>
        </p:spPr>
        <p:txBody>
          <a:bodyPr vert="horz" wrap="square" lIns="0" tIns="0" rIns="0" bIns="0" rtlCol="0">
            <a:spAutoFit/>
          </a:bodyPr>
          <a:lstStyle/>
          <a:p>
            <a:pPr marL="12700">
              <a:lnSpc>
                <a:spcPts val="1425"/>
              </a:lnSpc>
            </a:pPr>
            <a:r>
              <a:rPr sz="1200" spc="-10" dirty="0">
                <a:solidFill>
                  <a:srgbClr val="888888"/>
                </a:solidFill>
                <a:latin typeface="Microsoft Sans Serif" panose="020B0604020202020204"/>
                <a:cs typeface="Microsoft Sans Serif" panose="020B0604020202020204"/>
              </a:rPr>
              <a:t>(Νικολάου</a:t>
            </a:r>
            <a:r>
              <a:rPr sz="1200" spc="-5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Κ.,</a:t>
            </a:r>
            <a:r>
              <a:rPr sz="1200" spc="-2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2005)</a:t>
            </a:r>
            <a:endParaRPr sz="1200">
              <a:latin typeface="Microsoft Sans Serif" panose="020B0604020202020204"/>
              <a:cs typeface="Microsoft Sans Serif" panose="020B060402020202020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410961" y="6445817"/>
            <a:ext cx="1369060" cy="179536"/>
          </a:xfrm>
          <a:prstGeom prst="rect">
            <a:avLst/>
          </a:prstGeom>
        </p:spPr>
        <p:txBody>
          <a:bodyPr vert="horz" wrap="square" lIns="0" tIns="0" rIns="0" bIns="0" rtlCol="0">
            <a:spAutoFit/>
          </a:bodyPr>
          <a:lstStyle/>
          <a:p>
            <a:pPr marL="12700">
              <a:lnSpc>
                <a:spcPts val="1425"/>
              </a:lnSpc>
            </a:pPr>
            <a:r>
              <a:rPr sz="1200" spc="-10" dirty="0">
                <a:solidFill>
                  <a:srgbClr val="888888"/>
                </a:solidFill>
                <a:latin typeface="Microsoft Sans Serif" panose="020B0604020202020204"/>
                <a:cs typeface="Microsoft Sans Serif" panose="020B0604020202020204"/>
              </a:rPr>
              <a:t>(Νικολάου</a:t>
            </a:r>
            <a:r>
              <a:rPr sz="1200" spc="-5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Κ.,</a:t>
            </a:r>
            <a:r>
              <a:rPr sz="1200" spc="-2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2005)</a:t>
            </a:r>
            <a:endParaRPr sz="1200">
              <a:latin typeface="Microsoft Sans Serif" panose="020B0604020202020204"/>
              <a:cs typeface="Microsoft Sans Serif" panose="020B0604020202020204"/>
            </a:endParaRPr>
          </a:p>
        </p:txBody>
      </p:sp>
      <p:sp>
        <p:nvSpPr>
          <p:cNvPr id="3" name="object 3"/>
          <p:cNvSpPr txBox="1"/>
          <p:nvPr/>
        </p:nvSpPr>
        <p:spPr>
          <a:xfrm>
            <a:off x="1602739" y="623443"/>
            <a:ext cx="8783320" cy="4679315"/>
          </a:xfrm>
          <a:prstGeom prst="rect">
            <a:avLst/>
          </a:prstGeom>
        </p:spPr>
        <p:txBody>
          <a:bodyPr vert="horz" wrap="square" lIns="0" tIns="13335" rIns="0" bIns="0" rtlCol="0">
            <a:spAutoFit/>
          </a:bodyPr>
          <a:lstStyle/>
          <a:p>
            <a:pPr marL="355600" indent="-342900">
              <a:spcBef>
                <a:spcPts val="105"/>
              </a:spcBef>
              <a:buFont typeface="Microsoft Sans Serif" panose="020B0604020202020204"/>
              <a:buChar char="•"/>
              <a:tabLst>
                <a:tab pos="354965" algn="l"/>
                <a:tab pos="355600" algn="l"/>
              </a:tabLst>
            </a:pPr>
            <a:r>
              <a:rPr sz="2000" b="1" i="1" u="heavy" spc="-5" dirty="0">
                <a:solidFill>
                  <a:srgbClr val="006FC0"/>
                </a:solidFill>
                <a:uFill>
                  <a:solidFill>
                    <a:srgbClr val="006FC0"/>
                  </a:solidFill>
                </a:uFill>
                <a:latin typeface="Calibri" panose="020F0502020204030204"/>
                <a:cs typeface="Calibri" panose="020F0502020204030204"/>
              </a:rPr>
              <a:t>Ορισμός</a:t>
            </a:r>
            <a:r>
              <a:rPr sz="2000" b="1" i="1" u="heavy" spc="-50" dirty="0">
                <a:solidFill>
                  <a:srgbClr val="006FC0"/>
                </a:solidFill>
                <a:uFill>
                  <a:solidFill>
                    <a:srgbClr val="006FC0"/>
                  </a:solidFill>
                </a:uFill>
                <a:latin typeface="Calibri" panose="020F0502020204030204"/>
                <a:cs typeface="Calibri" panose="020F0502020204030204"/>
              </a:rPr>
              <a:t> </a:t>
            </a:r>
            <a:r>
              <a:rPr sz="2000" b="1" i="1" u="heavy" spc="5" dirty="0">
                <a:solidFill>
                  <a:srgbClr val="006FC0"/>
                </a:solidFill>
                <a:uFill>
                  <a:solidFill>
                    <a:srgbClr val="006FC0"/>
                  </a:solidFill>
                </a:uFill>
                <a:latin typeface="Calibri" panose="020F0502020204030204"/>
                <a:cs typeface="Calibri" panose="020F0502020204030204"/>
              </a:rPr>
              <a:t>Αντίστασης</a:t>
            </a:r>
            <a:r>
              <a:rPr sz="2000" b="1" i="1" u="heavy" spc="-60" dirty="0">
                <a:solidFill>
                  <a:srgbClr val="006FC0"/>
                </a:solidFill>
                <a:uFill>
                  <a:solidFill>
                    <a:srgbClr val="006FC0"/>
                  </a:solidFill>
                </a:uFill>
                <a:latin typeface="Calibri" panose="020F0502020204030204"/>
                <a:cs typeface="Calibri" panose="020F0502020204030204"/>
              </a:rPr>
              <a:t> </a:t>
            </a:r>
            <a:r>
              <a:rPr sz="2000" b="1" i="1" u="heavy" spc="-15" dirty="0">
                <a:solidFill>
                  <a:srgbClr val="006FC0"/>
                </a:solidFill>
                <a:uFill>
                  <a:solidFill>
                    <a:srgbClr val="006FC0"/>
                  </a:solidFill>
                </a:uFill>
                <a:latin typeface="Calibri" panose="020F0502020204030204"/>
                <a:cs typeface="Calibri" panose="020F0502020204030204"/>
              </a:rPr>
              <a:t>κατά</a:t>
            </a:r>
            <a:r>
              <a:rPr sz="2000" b="1" i="1" u="heavy" spc="-20" dirty="0">
                <a:solidFill>
                  <a:srgbClr val="006FC0"/>
                </a:solidFill>
                <a:uFill>
                  <a:solidFill>
                    <a:srgbClr val="006FC0"/>
                  </a:solidFill>
                </a:uFill>
                <a:latin typeface="Calibri" panose="020F0502020204030204"/>
                <a:cs typeface="Calibri" panose="020F0502020204030204"/>
              </a:rPr>
              <a:t> </a:t>
            </a:r>
            <a:r>
              <a:rPr sz="2000" b="1" i="1" u="heavy" dirty="0">
                <a:solidFill>
                  <a:srgbClr val="006FC0"/>
                </a:solidFill>
                <a:uFill>
                  <a:solidFill>
                    <a:srgbClr val="006FC0"/>
                  </a:solidFill>
                </a:uFill>
                <a:latin typeface="Calibri" panose="020F0502020204030204"/>
                <a:cs typeface="Calibri" panose="020F0502020204030204"/>
              </a:rPr>
              <a:t>ΜΙ</a:t>
            </a:r>
            <a:endParaRPr sz="2000">
              <a:latin typeface="Calibri" panose="020F0502020204030204"/>
              <a:cs typeface="Calibri" panose="020F0502020204030204"/>
            </a:endParaRPr>
          </a:p>
          <a:p>
            <a:pPr marL="355600">
              <a:lnSpc>
                <a:spcPts val="2160"/>
              </a:lnSpc>
            </a:pPr>
            <a:r>
              <a:rPr sz="2000" b="1" i="1" spc="-10" dirty="0">
                <a:latin typeface="Calibri" panose="020F0502020204030204"/>
                <a:cs typeface="Calibri" panose="020F0502020204030204"/>
              </a:rPr>
              <a:t>«</a:t>
            </a:r>
            <a:r>
              <a:rPr sz="2000" b="1" spc="-10" dirty="0">
                <a:latin typeface="Calibri" panose="020F0502020204030204"/>
                <a:cs typeface="Calibri" panose="020F0502020204030204"/>
              </a:rPr>
              <a:t>Εκδήλωση</a:t>
            </a:r>
            <a:r>
              <a:rPr sz="2000" b="1" spc="-30" dirty="0">
                <a:latin typeface="Calibri" panose="020F0502020204030204"/>
                <a:cs typeface="Calibri" panose="020F0502020204030204"/>
              </a:rPr>
              <a:t> </a:t>
            </a:r>
            <a:r>
              <a:rPr sz="2000" b="1" dirty="0">
                <a:latin typeface="Calibri" panose="020F0502020204030204"/>
                <a:cs typeface="Calibri" panose="020F0502020204030204"/>
              </a:rPr>
              <a:t>διατήρησης</a:t>
            </a:r>
            <a:r>
              <a:rPr sz="2000" b="1" spc="-40" dirty="0">
                <a:latin typeface="Calibri" panose="020F0502020204030204"/>
                <a:cs typeface="Calibri" panose="020F0502020204030204"/>
              </a:rPr>
              <a:t> </a:t>
            </a:r>
            <a:r>
              <a:rPr sz="2000" b="1" dirty="0">
                <a:latin typeface="Calibri" panose="020F0502020204030204"/>
                <a:cs typeface="Calibri" panose="020F0502020204030204"/>
              </a:rPr>
              <a:t>της αυτοεκτίμησης</a:t>
            </a:r>
            <a:r>
              <a:rPr sz="2000" b="1" spc="-40" dirty="0">
                <a:latin typeface="Calibri" panose="020F0502020204030204"/>
                <a:cs typeface="Calibri" panose="020F0502020204030204"/>
              </a:rPr>
              <a:t> </a:t>
            </a:r>
            <a:r>
              <a:rPr sz="2000" b="1" dirty="0">
                <a:latin typeface="Calibri" panose="020F0502020204030204"/>
                <a:cs typeface="Calibri" panose="020F0502020204030204"/>
              </a:rPr>
              <a:t>ή</a:t>
            </a:r>
            <a:r>
              <a:rPr sz="2000" b="1" spc="-5" dirty="0">
                <a:latin typeface="Calibri" panose="020F0502020204030204"/>
                <a:cs typeface="Calibri" panose="020F0502020204030204"/>
              </a:rPr>
              <a:t> </a:t>
            </a:r>
            <a:r>
              <a:rPr sz="2000" b="1" dirty="0">
                <a:latin typeface="Calibri" panose="020F0502020204030204"/>
                <a:cs typeface="Calibri" panose="020F0502020204030204"/>
              </a:rPr>
              <a:t>συναισθηματική</a:t>
            </a:r>
            <a:r>
              <a:rPr sz="2000" b="1" spc="-45" dirty="0">
                <a:latin typeface="Calibri" panose="020F0502020204030204"/>
                <a:cs typeface="Calibri" panose="020F0502020204030204"/>
              </a:rPr>
              <a:t> </a:t>
            </a:r>
            <a:r>
              <a:rPr sz="2000" b="1" dirty="0">
                <a:latin typeface="Calibri" panose="020F0502020204030204"/>
                <a:cs typeface="Calibri" panose="020F0502020204030204"/>
              </a:rPr>
              <a:t>ανάγκη</a:t>
            </a:r>
            <a:r>
              <a:rPr sz="2000" b="1" spc="-20" dirty="0">
                <a:latin typeface="Calibri" panose="020F0502020204030204"/>
                <a:cs typeface="Calibri" panose="020F0502020204030204"/>
              </a:rPr>
              <a:t> </a:t>
            </a:r>
            <a:r>
              <a:rPr sz="2000" b="1" spc="-5" dirty="0">
                <a:latin typeface="Calibri" panose="020F0502020204030204"/>
                <a:cs typeface="Calibri" panose="020F0502020204030204"/>
              </a:rPr>
              <a:t>να</a:t>
            </a:r>
            <a:endParaRPr sz="2000">
              <a:latin typeface="Calibri" panose="020F0502020204030204"/>
              <a:cs typeface="Calibri" panose="020F0502020204030204"/>
            </a:endParaRPr>
          </a:p>
          <a:p>
            <a:pPr marL="355600" marR="5080">
              <a:lnSpc>
                <a:spcPct val="80000"/>
              </a:lnSpc>
              <a:spcBef>
                <a:spcPts val="240"/>
              </a:spcBef>
            </a:pPr>
            <a:r>
              <a:rPr sz="2000" b="1" spc="-5" dirty="0">
                <a:latin typeface="Calibri" panose="020F0502020204030204"/>
                <a:cs typeface="Calibri" panose="020F0502020204030204"/>
              </a:rPr>
              <a:t>κρατήσει </a:t>
            </a:r>
            <a:r>
              <a:rPr sz="2000" b="1" spc="-10" dirty="0">
                <a:latin typeface="Calibri" panose="020F0502020204030204"/>
                <a:cs typeface="Calibri" panose="020F0502020204030204"/>
              </a:rPr>
              <a:t>κανείς </a:t>
            </a:r>
            <a:r>
              <a:rPr sz="2000" b="1" dirty="0">
                <a:latin typeface="Calibri" panose="020F0502020204030204"/>
                <a:cs typeface="Calibri" panose="020F0502020204030204"/>
              </a:rPr>
              <a:t>τη δική </a:t>
            </a:r>
            <a:r>
              <a:rPr sz="2000" b="1" spc="-5" dirty="0">
                <a:latin typeface="Calibri" panose="020F0502020204030204"/>
                <a:cs typeface="Calibri" panose="020F0502020204030204"/>
              </a:rPr>
              <a:t>του </a:t>
            </a:r>
            <a:r>
              <a:rPr sz="2000" b="1" dirty="0">
                <a:latin typeface="Calibri" panose="020F0502020204030204"/>
                <a:cs typeface="Calibri" panose="020F0502020204030204"/>
              </a:rPr>
              <a:t>άποψη </a:t>
            </a:r>
            <a:r>
              <a:rPr sz="2000" b="1" spc="-5" dirty="0">
                <a:latin typeface="Calibri" panose="020F0502020204030204"/>
                <a:cs typeface="Calibri" panose="020F0502020204030204"/>
              </a:rPr>
              <a:t>για το πρόβλημα του </a:t>
            </a:r>
            <a:r>
              <a:rPr sz="2000" b="1" dirty="0">
                <a:latin typeface="Calibri" panose="020F0502020204030204"/>
                <a:cs typeface="Calibri" panose="020F0502020204030204"/>
              </a:rPr>
              <a:t>συχνά </a:t>
            </a:r>
            <a:r>
              <a:rPr sz="2000" b="1" spc="-5" dirty="0">
                <a:latin typeface="Calibri" panose="020F0502020204030204"/>
                <a:cs typeface="Calibri" panose="020F0502020204030204"/>
              </a:rPr>
              <a:t>με </a:t>
            </a:r>
            <a:r>
              <a:rPr sz="2000" b="1" spc="-10" dirty="0">
                <a:latin typeface="Calibri" panose="020F0502020204030204"/>
                <a:cs typeface="Calibri" panose="020F0502020204030204"/>
              </a:rPr>
              <a:t>έξω-λεκτικό </a:t>
            </a:r>
            <a:r>
              <a:rPr sz="2000" b="1" spc="-440" dirty="0">
                <a:latin typeface="Calibri" panose="020F0502020204030204"/>
                <a:cs typeface="Calibri" panose="020F0502020204030204"/>
              </a:rPr>
              <a:t> </a:t>
            </a:r>
            <a:r>
              <a:rPr sz="2000" b="1" spc="-5" dirty="0">
                <a:latin typeface="Calibri" panose="020F0502020204030204"/>
                <a:cs typeface="Calibri" panose="020F0502020204030204"/>
              </a:rPr>
              <a:t>τρόπο</a:t>
            </a:r>
            <a:r>
              <a:rPr sz="2000" b="1" spc="-30" dirty="0">
                <a:latin typeface="Calibri" panose="020F0502020204030204"/>
                <a:cs typeface="Calibri" panose="020F0502020204030204"/>
              </a:rPr>
              <a:t> </a:t>
            </a:r>
            <a:r>
              <a:rPr sz="2000" b="1" spc="-10" dirty="0">
                <a:latin typeface="Calibri" panose="020F0502020204030204"/>
                <a:cs typeface="Calibri" panose="020F0502020204030204"/>
              </a:rPr>
              <a:t>μέσω</a:t>
            </a:r>
            <a:r>
              <a:rPr sz="2000" b="1" spc="-15" dirty="0">
                <a:latin typeface="Calibri" panose="020F0502020204030204"/>
                <a:cs typeface="Calibri" panose="020F0502020204030204"/>
              </a:rPr>
              <a:t> </a:t>
            </a:r>
            <a:r>
              <a:rPr sz="2000" b="1" spc="-5" dirty="0">
                <a:latin typeface="Calibri" panose="020F0502020204030204"/>
                <a:cs typeface="Calibri" panose="020F0502020204030204"/>
              </a:rPr>
              <a:t>μιας</a:t>
            </a:r>
            <a:r>
              <a:rPr sz="2000" b="1" spc="-10" dirty="0">
                <a:latin typeface="Calibri" panose="020F0502020204030204"/>
                <a:cs typeface="Calibri" panose="020F0502020204030204"/>
              </a:rPr>
              <a:t> </a:t>
            </a:r>
            <a:r>
              <a:rPr sz="2000" b="1" spc="-5" dirty="0">
                <a:latin typeface="Calibri" panose="020F0502020204030204"/>
                <a:cs typeface="Calibri" panose="020F0502020204030204"/>
              </a:rPr>
              <a:t>μη συνεργάσιμης</a:t>
            </a:r>
            <a:r>
              <a:rPr sz="2000" b="1" spc="-45" dirty="0">
                <a:latin typeface="Calibri" panose="020F0502020204030204"/>
                <a:cs typeface="Calibri" panose="020F0502020204030204"/>
              </a:rPr>
              <a:t> </a:t>
            </a:r>
            <a:r>
              <a:rPr sz="2000" b="1" dirty="0">
                <a:latin typeface="Calibri" panose="020F0502020204030204"/>
                <a:cs typeface="Calibri" panose="020F0502020204030204"/>
              </a:rPr>
              <a:t>συμπεριφοράς.</a:t>
            </a:r>
            <a:r>
              <a:rPr sz="2000" b="1" spc="10" dirty="0">
                <a:latin typeface="Calibri" panose="020F0502020204030204"/>
                <a:cs typeface="Calibri" panose="020F0502020204030204"/>
              </a:rPr>
              <a:t> </a:t>
            </a:r>
            <a:r>
              <a:rPr sz="2000" b="1" i="1" spc="-5" dirty="0">
                <a:latin typeface="Calibri" panose="020F0502020204030204"/>
                <a:cs typeface="Calibri" panose="020F0502020204030204"/>
              </a:rPr>
              <a:t>«Δεν</a:t>
            </a:r>
            <a:r>
              <a:rPr sz="2000" b="1" i="1" spc="-20" dirty="0">
                <a:latin typeface="Calibri" panose="020F0502020204030204"/>
                <a:cs typeface="Calibri" panose="020F0502020204030204"/>
              </a:rPr>
              <a:t> </a:t>
            </a:r>
            <a:r>
              <a:rPr sz="2000" b="1" i="1" spc="-5" dirty="0">
                <a:latin typeface="Calibri" panose="020F0502020204030204"/>
                <a:cs typeface="Calibri" panose="020F0502020204030204"/>
              </a:rPr>
              <a:t>με</a:t>
            </a:r>
            <a:r>
              <a:rPr sz="2000" b="1" i="1" spc="15" dirty="0">
                <a:latin typeface="Calibri" panose="020F0502020204030204"/>
                <a:cs typeface="Calibri" panose="020F0502020204030204"/>
              </a:rPr>
              <a:t> </a:t>
            </a:r>
            <a:r>
              <a:rPr sz="2000" b="1" i="1" spc="-10" dirty="0">
                <a:latin typeface="Calibri" panose="020F0502020204030204"/>
                <a:cs typeface="Calibri" panose="020F0502020204030204"/>
              </a:rPr>
              <a:t>καταλαβαίνεις»,</a:t>
            </a:r>
            <a:endParaRPr sz="2000">
              <a:latin typeface="Calibri" panose="020F0502020204030204"/>
              <a:cs typeface="Calibri" panose="020F0502020204030204"/>
            </a:endParaRPr>
          </a:p>
          <a:p>
            <a:pPr marL="355600">
              <a:lnSpc>
                <a:spcPts val="1920"/>
              </a:lnSpc>
            </a:pPr>
            <a:r>
              <a:rPr sz="2000" b="1" i="1" spc="-5" dirty="0">
                <a:latin typeface="Calibri" panose="020F0502020204030204"/>
                <a:cs typeface="Calibri" panose="020F0502020204030204"/>
              </a:rPr>
              <a:t>«Δεν</a:t>
            </a:r>
            <a:r>
              <a:rPr sz="2000" b="1" i="1" spc="-35" dirty="0">
                <a:latin typeface="Calibri" panose="020F0502020204030204"/>
                <a:cs typeface="Calibri" panose="020F0502020204030204"/>
              </a:rPr>
              <a:t> </a:t>
            </a:r>
            <a:r>
              <a:rPr sz="2000" b="1" i="1" spc="-5" dirty="0">
                <a:latin typeface="Calibri" panose="020F0502020204030204"/>
                <a:cs typeface="Calibri" panose="020F0502020204030204"/>
              </a:rPr>
              <a:t>αισθάνομαι</a:t>
            </a:r>
            <a:r>
              <a:rPr sz="2000" b="1" i="1" spc="-10" dirty="0">
                <a:latin typeface="Calibri" panose="020F0502020204030204"/>
                <a:cs typeface="Calibri" panose="020F0502020204030204"/>
              </a:rPr>
              <a:t> </a:t>
            </a:r>
            <a:r>
              <a:rPr sz="2000" b="1" i="1" dirty="0">
                <a:latin typeface="Calibri" panose="020F0502020204030204"/>
                <a:cs typeface="Calibri" panose="020F0502020204030204"/>
              </a:rPr>
              <a:t>ασφάλεια»,</a:t>
            </a:r>
            <a:r>
              <a:rPr sz="2000" b="1" i="1" spc="-15" dirty="0">
                <a:latin typeface="Calibri" panose="020F0502020204030204"/>
                <a:cs typeface="Calibri" panose="020F0502020204030204"/>
              </a:rPr>
              <a:t> </a:t>
            </a:r>
            <a:r>
              <a:rPr sz="2000" b="1" i="1" spc="-5" dirty="0">
                <a:latin typeface="Calibri" panose="020F0502020204030204"/>
                <a:cs typeface="Calibri" panose="020F0502020204030204"/>
              </a:rPr>
              <a:t>«Δεν</a:t>
            </a:r>
            <a:r>
              <a:rPr sz="2000" b="1" i="1" spc="-15" dirty="0">
                <a:latin typeface="Calibri" panose="020F0502020204030204"/>
                <a:cs typeface="Calibri" panose="020F0502020204030204"/>
              </a:rPr>
              <a:t> </a:t>
            </a:r>
            <a:r>
              <a:rPr sz="2000" b="1" i="1" spc="-5" dirty="0">
                <a:latin typeface="Calibri" panose="020F0502020204030204"/>
                <a:cs typeface="Calibri" panose="020F0502020204030204"/>
              </a:rPr>
              <a:t>αισθάνομαι</a:t>
            </a:r>
            <a:r>
              <a:rPr sz="2000" b="1" i="1" spc="-15" dirty="0">
                <a:latin typeface="Calibri" panose="020F0502020204030204"/>
                <a:cs typeface="Calibri" panose="020F0502020204030204"/>
              </a:rPr>
              <a:t> </a:t>
            </a:r>
            <a:r>
              <a:rPr sz="2000" b="1" i="1" dirty="0">
                <a:latin typeface="Calibri" panose="020F0502020204030204"/>
                <a:cs typeface="Calibri" panose="020F0502020204030204"/>
              </a:rPr>
              <a:t>άνετα».</a:t>
            </a:r>
            <a:endParaRPr sz="2000">
              <a:latin typeface="Calibri" panose="020F0502020204030204"/>
              <a:cs typeface="Calibri" panose="020F0502020204030204"/>
            </a:endParaRPr>
          </a:p>
          <a:p>
            <a:pPr>
              <a:spcBef>
                <a:spcPts val="20"/>
              </a:spcBef>
            </a:pPr>
            <a:endParaRPr sz="2700">
              <a:latin typeface="Calibri" panose="020F0502020204030204"/>
              <a:cs typeface="Calibri" panose="020F0502020204030204"/>
            </a:endParaRPr>
          </a:p>
          <a:p>
            <a:pPr marL="355600" indent="-342900">
              <a:buFont typeface="Microsoft Sans Serif" panose="020B0604020202020204"/>
              <a:buChar char="•"/>
              <a:tabLst>
                <a:tab pos="354965" algn="l"/>
                <a:tab pos="355600" algn="l"/>
              </a:tabLst>
            </a:pPr>
            <a:r>
              <a:rPr lang="en-US" sz="2000" b="1" dirty="0">
                <a:solidFill>
                  <a:srgbClr val="6F2F9F"/>
                </a:solidFill>
                <a:latin typeface="Calibri" panose="020F0502020204030204"/>
                <a:cs typeface="Calibri" panose="020F0502020204030204"/>
              </a:rPr>
              <a:t>.</a:t>
            </a:r>
            <a:r>
              <a:rPr sz="2000" b="1" i="1" dirty="0">
                <a:latin typeface="Calibri" panose="020F0502020204030204"/>
                <a:cs typeface="Calibri" panose="020F0502020204030204"/>
              </a:rPr>
              <a:t>Προϊόν</a:t>
            </a:r>
            <a:r>
              <a:rPr sz="2000" b="1" i="1" spc="-60" dirty="0">
                <a:latin typeface="Calibri" panose="020F0502020204030204"/>
                <a:cs typeface="Calibri" panose="020F0502020204030204"/>
              </a:rPr>
              <a:t> </a:t>
            </a:r>
            <a:r>
              <a:rPr sz="2000" b="1" i="1" dirty="0">
                <a:latin typeface="Calibri" panose="020F0502020204030204"/>
                <a:cs typeface="Calibri" panose="020F0502020204030204"/>
              </a:rPr>
              <a:t>διαπροσωπικής</a:t>
            </a:r>
            <a:r>
              <a:rPr sz="2000" b="1" i="1" spc="-40" dirty="0">
                <a:latin typeface="Calibri" panose="020F0502020204030204"/>
                <a:cs typeface="Calibri" panose="020F0502020204030204"/>
              </a:rPr>
              <a:t> </a:t>
            </a:r>
            <a:r>
              <a:rPr sz="2000" b="1" i="1" spc="-10" dirty="0">
                <a:latin typeface="Calibri" panose="020F0502020204030204"/>
                <a:cs typeface="Calibri" panose="020F0502020204030204"/>
              </a:rPr>
              <a:t>σχέσης</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Αποτέλεσμα</a:t>
            </a:r>
            <a:r>
              <a:rPr sz="2000" b="1" i="1" spc="-20" dirty="0">
                <a:latin typeface="Calibri" panose="020F0502020204030204"/>
                <a:cs typeface="Calibri" panose="020F0502020204030204"/>
              </a:rPr>
              <a:t> </a:t>
            </a:r>
            <a:r>
              <a:rPr sz="2000" b="1" i="1" spc="-5" dirty="0">
                <a:latin typeface="Calibri" panose="020F0502020204030204"/>
                <a:cs typeface="Calibri" panose="020F0502020204030204"/>
              </a:rPr>
              <a:t>συμπεριφοράς</a:t>
            </a:r>
            <a:r>
              <a:rPr sz="2000" b="1" i="1" spc="-30" dirty="0">
                <a:latin typeface="Calibri" panose="020F0502020204030204"/>
                <a:cs typeface="Calibri" panose="020F0502020204030204"/>
              </a:rPr>
              <a:t> </a:t>
            </a:r>
            <a:r>
              <a:rPr sz="2000" b="1" i="1" spc="-5" dirty="0">
                <a:latin typeface="Calibri" panose="020F0502020204030204"/>
                <a:cs typeface="Calibri" panose="020F0502020204030204"/>
              </a:rPr>
              <a:t>θεραπευτή</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Σηματοδοτεί</a:t>
            </a:r>
            <a:r>
              <a:rPr sz="2000" b="1" i="1" spc="-30" dirty="0">
                <a:latin typeface="Calibri" panose="020F0502020204030204"/>
                <a:cs typeface="Calibri" panose="020F0502020204030204"/>
              </a:rPr>
              <a:t> </a:t>
            </a:r>
            <a:r>
              <a:rPr sz="2000" b="1" i="1" dirty="0">
                <a:latin typeface="Calibri" panose="020F0502020204030204"/>
                <a:cs typeface="Calibri" panose="020F0502020204030204"/>
              </a:rPr>
              <a:t>δυσαρμονία</a:t>
            </a:r>
            <a:r>
              <a:rPr sz="2000" b="1" i="1" spc="-45" dirty="0">
                <a:latin typeface="Calibri" panose="020F0502020204030204"/>
                <a:cs typeface="Calibri" panose="020F0502020204030204"/>
              </a:rPr>
              <a:t> </a:t>
            </a:r>
            <a:r>
              <a:rPr sz="2000" b="1" i="1" spc="-5" dirty="0">
                <a:latin typeface="Calibri" panose="020F0502020204030204"/>
                <a:cs typeface="Calibri" panose="020F0502020204030204"/>
              </a:rPr>
              <a:t>στην </a:t>
            </a:r>
            <a:r>
              <a:rPr sz="2000" b="1" i="1" dirty="0">
                <a:latin typeface="Calibri" panose="020F0502020204030204"/>
                <a:cs typeface="Calibri" panose="020F0502020204030204"/>
              </a:rPr>
              <a:t>θεραπευτική</a:t>
            </a:r>
            <a:r>
              <a:rPr sz="2000" b="1" i="1" spc="-40" dirty="0">
                <a:latin typeface="Calibri" panose="020F0502020204030204"/>
                <a:cs typeface="Calibri" panose="020F0502020204030204"/>
              </a:rPr>
              <a:t> </a:t>
            </a:r>
            <a:r>
              <a:rPr sz="2000" b="1" i="1" spc="-5" dirty="0">
                <a:latin typeface="Calibri" panose="020F0502020204030204"/>
                <a:cs typeface="Calibri" panose="020F0502020204030204"/>
              </a:rPr>
              <a:t>σχέση</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dirty="0">
                <a:latin typeface="Calibri" panose="020F0502020204030204"/>
                <a:cs typeface="Calibri" panose="020F0502020204030204"/>
              </a:rPr>
              <a:t>Απευθύνεται</a:t>
            </a:r>
            <a:r>
              <a:rPr sz="2000" b="1" i="1" spc="-35" dirty="0">
                <a:latin typeface="Calibri" panose="020F0502020204030204"/>
                <a:cs typeface="Calibri" panose="020F0502020204030204"/>
              </a:rPr>
              <a:t> </a:t>
            </a:r>
            <a:r>
              <a:rPr sz="2000" b="1" i="1" spc="-5" dirty="0">
                <a:latin typeface="Calibri" panose="020F0502020204030204"/>
                <a:cs typeface="Calibri" panose="020F0502020204030204"/>
              </a:rPr>
              <a:t>περισσότερο</a:t>
            </a:r>
            <a:r>
              <a:rPr sz="2000" b="1" i="1" spc="-35" dirty="0">
                <a:latin typeface="Calibri" panose="020F0502020204030204"/>
                <a:cs typeface="Calibri" panose="020F0502020204030204"/>
              </a:rPr>
              <a:t> </a:t>
            </a:r>
            <a:r>
              <a:rPr sz="2000" b="1" i="1" spc="5" dirty="0">
                <a:latin typeface="Calibri" panose="020F0502020204030204"/>
                <a:cs typeface="Calibri" panose="020F0502020204030204"/>
              </a:rPr>
              <a:t>στον</a:t>
            </a:r>
            <a:r>
              <a:rPr sz="2000" b="1" i="1" dirty="0">
                <a:latin typeface="Calibri" panose="020F0502020204030204"/>
                <a:cs typeface="Calibri" panose="020F0502020204030204"/>
              </a:rPr>
              <a:t> ή</a:t>
            </a:r>
            <a:r>
              <a:rPr sz="2000" b="1" i="1" spc="10" dirty="0">
                <a:latin typeface="Calibri" panose="020F0502020204030204"/>
                <a:cs typeface="Calibri" panose="020F0502020204030204"/>
              </a:rPr>
              <a:t> </a:t>
            </a:r>
            <a:r>
              <a:rPr sz="2000" b="1" i="1" spc="-5" dirty="0">
                <a:latin typeface="Calibri" panose="020F0502020204030204"/>
                <a:cs typeface="Calibri" panose="020F0502020204030204"/>
              </a:rPr>
              <a:t>σχετίζεται</a:t>
            </a:r>
            <a:r>
              <a:rPr sz="2000" b="1" i="1" spc="-15" dirty="0">
                <a:latin typeface="Calibri" panose="020F0502020204030204"/>
                <a:cs typeface="Calibri" panose="020F0502020204030204"/>
              </a:rPr>
              <a:t> </a:t>
            </a:r>
            <a:r>
              <a:rPr sz="2000" b="1" i="1" spc="-5" dirty="0">
                <a:latin typeface="Calibri" panose="020F0502020204030204"/>
                <a:cs typeface="Calibri" panose="020F0502020204030204"/>
              </a:rPr>
              <a:t>με</a:t>
            </a:r>
            <a:r>
              <a:rPr sz="2000" b="1" i="1" spc="10" dirty="0">
                <a:latin typeface="Calibri" panose="020F0502020204030204"/>
                <a:cs typeface="Calibri" panose="020F0502020204030204"/>
              </a:rPr>
              <a:t> </a:t>
            </a:r>
            <a:r>
              <a:rPr sz="2000" b="1" i="1" dirty="0">
                <a:latin typeface="Calibri" panose="020F0502020204030204"/>
                <a:cs typeface="Calibri" panose="020F0502020204030204"/>
              </a:rPr>
              <a:t>τον</a:t>
            </a:r>
            <a:r>
              <a:rPr sz="2000" b="1" i="1" spc="-5" dirty="0">
                <a:latin typeface="Calibri" panose="020F0502020204030204"/>
                <a:cs typeface="Calibri" panose="020F0502020204030204"/>
              </a:rPr>
              <a:t> θεραπευτή</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Δεν</a:t>
            </a:r>
            <a:r>
              <a:rPr sz="2000" b="1" i="1" spc="-30" dirty="0">
                <a:latin typeface="Calibri" panose="020F0502020204030204"/>
                <a:cs typeface="Calibri" panose="020F0502020204030204"/>
              </a:rPr>
              <a:t> </a:t>
            </a:r>
            <a:r>
              <a:rPr sz="2000" b="1" i="1" spc="-5" dirty="0">
                <a:latin typeface="Calibri" panose="020F0502020204030204"/>
                <a:cs typeface="Calibri" panose="020F0502020204030204"/>
              </a:rPr>
              <a:t>είναι</a:t>
            </a:r>
            <a:r>
              <a:rPr sz="2000" b="1" i="1" spc="-10" dirty="0">
                <a:latin typeface="Calibri" panose="020F0502020204030204"/>
                <a:cs typeface="Calibri" panose="020F0502020204030204"/>
              </a:rPr>
              <a:t> </a:t>
            </a:r>
            <a:r>
              <a:rPr sz="2000" b="1" i="1" spc="-5" dirty="0">
                <a:latin typeface="Calibri" panose="020F0502020204030204"/>
                <a:cs typeface="Calibri" panose="020F0502020204030204"/>
              </a:rPr>
              <a:t>εγγενές</a:t>
            </a:r>
            <a:r>
              <a:rPr sz="2000" b="1" i="1" dirty="0">
                <a:latin typeface="Calibri" panose="020F0502020204030204"/>
                <a:cs typeface="Calibri" panose="020F0502020204030204"/>
              </a:rPr>
              <a:t> ή</a:t>
            </a:r>
            <a:r>
              <a:rPr sz="2000" b="1" i="1" spc="10" dirty="0">
                <a:latin typeface="Calibri" panose="020F0502020204030204"/>
                <a:cs typeface="Calibri" panose="020F0502020204030204"/>
              </a:rPr>
              <a:t> </a:t>
            </a:r>
            <a:r>
              <a:rPr sz="2000" b="1" i="1" dirty="0">
                <a:latin typeface="Calibri" panose="020F0502020204030204"/>
                <a:cs typeface="Calibri" panose="020F0502020204030204"/>
              </a:rPr>
              <a:t>σταθερό</a:t>
            </a:r>
            <a:r>
              <a:rPr sz="2000" b="1" i="1" spc="-10" dirty="0">
                <a:latin typeface="Calibri" panose="020F0502020204030204"/>
                <a:cs typeface="Calibri" panose="020F0502020204030204"/>
              </a:rPr>
              <a:t> χαρακτηριολογικό</a:t>
            </a:r>
            <a:r>
              <a:rPr sz="2000" b="1" i="1" spc="-20" dirty="0">
                <a:latin typeface="Calibri" panose="020F0502020204030204"/>
                <a:cs typeface="Calibri" panose="020F0502020204030204"/>
              </a:rPr>
              <a:t> </a:t>
            </a:r>
            <a:r>
              <a:rPr sz="2000" b="1" i="1" spc="-5" dirty="0">
                <a:latin typeface="Calibri" panose="020F0502020204030204"/>
                <a:cs typeface="Calibri" panose="020F0502020204030204"/>
              </a:rPr>
              <a:t>γνώρισμα</a:t>
            </a:r>
            <a:r>
              <a:rPr sz="2000" b="1" i="1" spc="-10" dirty="0">
                <a:latin typeface="Calibri" panose="020F0502020204030204"/>
                <a:cs typeface="Calibri" panose="020F0502020204030204"/>
              </a:rPr>
              <a:t> </a:t>
            </a:r>
            <a:r>
              <a:rPr sz="2000" b="1" i="1" dirty="0">
                <a:latin typeface="Calibri" panose="020F0502020204030204"/>
                <a:cs typeface="Calibri" panose="020F0502020204030204"/>
              </a:rPr>
              <a:t>του</a:t>
            </a:r>
            <a:r>
              <a:rPr sz="2000" b="1" i="1" spc="5" dirty="0">
                <a:latin typeface="Calibri" panose="020F0502020204030204"/>
                <a:cs typeface="Calibri" panose="020F0502020204030204"/>
              </a:rPr>
              <a:t> </a:t>
            </a:r>
            <a:r>
              <a:rPr sz="2000" b="1" i="1" spc="-5" dirty="0">
                <a:latin typeface="Calibri" panose="020F0502020204030204"/>
                <a:cs typeface="Calibri" panose="020F0502020204030204"/>
              </a:rPr>
              <a:t>θεραπευομένου</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Εμφανίζει</a:t>
            </a:r>
            <a:r>
              <a:rPr sz="2000" b="1" i="1" spc="-45" dirty="0">
                <a:latin typeface="Calibri" panose="020F0502020204030204"/>
                <a:cs typeface="Calibri" panose="020F0502020204030204"/>
              </a:rPr>
              <a:t> </a:t>
            </a:r>
            <a:r>
              <a:rPr sz="2000" b="1" i="1" spc="-5" dirty="0">
                <a:latin typeface="Calibri" panose="020F0502020204030204"/>
                <a:cs typeface="Calibri" panose="020F0502020204030204"/>
              </a:rPr>
              <a:t>αμυντικό</a:t>
            </a:r>
            <a:r>
              <a:rPr sz="2000" b="1" i="1" spc="-30" dirty="0">
                <a:latin typeface="Calibri" panose="020F0502020204030204"/>
                <a:cs typeface="Calibri" panose="020F0502020204030204"/>
              </a:rPr>
              <a:t> </a:t>
            </a:r>
            <a:r>
              <a:rPr sz="2000" b="1" i="1" dirty="0">
                <a:latin typeface="Calibri" panose="020F0502020204030204"/>
                <a:cs typeface="Calibri" panose="020F0502020204030204"/>
              </a:rPr>
              <a:t>ύφος</a:t>
            </a:r>
            <a:r>
              <a:rPr sz="2000" b="1" i="1" spc="-30" dirty="0">
                <a:latin typeface="Calibri" panose="020F0502020204030204"/>
                <a:cs typeface="Calibri" panose="020F0502020204030204"/>
              </a:rPr>
              <a:t> </a:t>
            </a:r>
            <a:r>
              <a:rPr sz="2000" b="1" i="1" spc="-25" dirty="0">
                <a:latin typeface="Calibri" panose="020F0502020204030204"/>
                <a:cs typeface="Calibri" panose="020F0502020204030204"/>
              </a:rPr>
              <a:t>και</a:t>
            </a:r>
            <a:r>
              <a:rPr sz="2000" b="1" i="1" dirty="0">
                <a:latin typeface="Calibri" panose="020F0502020204030204"/>
                <a:cs typeface="Calibri" panose="020F0502020204030204"/>
              </a:rPr>
              <a:t> </a:t>
            </a:r>
            <a:r>
              <a:rPr sz="2000" b="1" i="1" spc="-5" dirty="0">
                <a:latin typeface="Calibri" panose="020F0502020204030204"/>
                <a:cs typeface="Calibri" panose="020F0502020204030204"/>
              </a:rPr>
              <a:t>τόνο</a:t>
            </a:r>
            <a:endParaRPr sz="2000">
              <a:latin typeface="Calibri" panose="020F0502020204030204"/>
              <a:cs typeface="Calibri" panose="020F0502020204030204"/>
            </a:endParaRPr>
          </a:p>
          <a:p>
            <a:pPr marL="355600" indent="-342900">
              <a:spcBef>
                <a:spcPts val="485"/>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Είναι</a:t>
            </a:r>
            <a:r>
              <a:rPr sz="2000" b="1" i="1" spc="-35" dirty="0">
                <a:latin typeface="Calibri" panose="020F0502020204030204"/>
                <a:cs typeface="Calibri" panose="020F0502020204030204"/>
              </a:rPr>
              <a:t> </a:t>
            </a:r>
            <a:r>
              <a:rPr sz="2000" b="1" i="1" spc="-5" dirty="0">
                <a:latin typeface="Calibri" panose="020F0502020204030204"/>
                <a:cs typeface="Calibri" panose="020F0502020204030204"/>
              </a:rPr>
              <a:t>προγνωστικός</a:t>
            </a:r>
            <a:r>
              <a:rPr sz="2000" b="1" i="1" spc="-50" dirty="0">
                <a:latin typeface="Calibri" panose="020F0502020204030204"/>
                <a:cs typeface="Calibri" panose="020F0502020204030204"/>
              </a:rPr>
              <a:t> </a:t>
            </a:r>
            <a:r>
              <a:rPr sz="2000" b="1" i="1" spc="-5" dirty="0">
                <a:latin typeface="Calibri" panose="020F0502020204030204"/>
                <a:cs typeface="Calibri" panose="020F0502020204030204"/>
              </a:rPr>
              <a:t>δείκτης</a:t>
            </a:r>
            <a:r>
              <a:rPr sz="2000" b="1" i="1" spc="-15" dirty="0">
                <a:latin typeface="Calibri" panose="020F0502020204030204"/>
                <a:cs typeface="Calibri" panose="020F0502020204030204"/>
              </a:rPr>
              <a:t> </a:t>
            </a:r>
            <a:r>
              <a:rPr sz="2000" b="1" i="1" spc="-5" dirty="0">
                <a:latin typeface="Calibri" panose="020F0502020204030204"/>
                <a:cs typeface="Calibri" panose="020F0502020204030204"/>
              </a:rPr>
              <a:t>για</a:t>
            </a:r>
            <a:r>
              <a:rPr sz="2000" b="1" i="1" spc="5" dirty="0">
                <a:latin typeface="Calibri" panose="020F0502020204030204"/>
                <a:cs typeface="Calibri" panose="020F0502020204030204"/>
              </a:rPr>
              <a:t> </a:t>
            </a:r>
            <a:r>
              <a:rPr sz="2000" b="1" i="1" dirty="0">
                <a:latin typeface="Calibri" panose="020F0502020204030204"/>
                <a:cs typeface="Calibri" panose="020F0502020204030204"/>
              </a:rPr>
              <a:t>μη-αλλαγή</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Παρουσιάζει</a:t>
            </a:r>
            <a:r>
              <a:rPr sz="2000" b="1" i="1" spc="-40" dirty="0">
                <a:latin typeface="Calibri" panose="020F0502020204030204"/>
                <a:cs typeface="Calibri" panose="020F0502020204030204"/>
              </a:rPr>
              <a:t> </a:t>
            </a:r>
            <a:r>
              <a:rPr sz="2000" b="1" i="1" dirty="0">
                <a:latin typeface="Calibri" panose="020F0502020204030204"/>
                <a:cs typeface="Calibri" panose="020F0502020204030204"/>
              </a:rPr>
              <a:t>μεγάλη</a:t>
            </a:r>
            <a:r>
              <a:rPr sz="2000" b="1" i="1" spc="25" dirty="0">
                <a:latin typeface="Calibri" panose="020F0502020204030204"/>
                <a:cs typeface="Calibri" panose="020F0502020204030204"/>
              </a:rPr>
              <a:t> </a:t>
            </a:r>
            <a:r>
              <a:rPr sz="2000" b="1" i="1" spc="-5" dirty="0">
                <a:latin typeface="Calibri" panose="020F0502020204030204"/>
                <a:cs typeface="Calibri" panose="020F0502020204030204"/>
              </a:rPr>
              <a:t>ανταποκρισιμότητα</a:t>
            </a:r>
            <a:r>
              <a:rPr sz="2000" b="1" i="1" spc="-25" dirty="0">
                <a:latin typeface="Calibri" panose="020F0502020204030204"/>
                <a:cs typeface="Calibri" panose="020F0502020204030204"/>
              </a:rPr>
              <a:t> </a:t>
            </a:r>
            <a:r>
              <a:rPr sz="2000" b="1" i="1" spc="5" dirty="0">
                <a:latin typeface="Calibri" panose="020F0502020204030204"/>
                <a:cs typeface="Calibri" panose="020F0502020204030204"/>
              </a:rPr>
              <a:t>στο</a:t>
            </a:r>
            <a:r>
              <a:rPr sz="2000" b="1" i="1" spc="15" dirty="0">
                <a:latin typeface="Calibri" panose="020F0502020204030204"/>
                <a:cs typeface="Calibri" panose="020F0502020204030204"/>
              </a:rPr>
              <a:t> </a:t>
            </a:r>
            <a:r>
              <a:rPr sz="2000" b="1" i="1" spc="-5" dirty="0">
                <a:latin typeface="Calibri" panose="020F0502020204030204"/>
                <a:cs typeface="Calibri" panose="020F0502020204030204"/>
              </a:rPr>
              <a:t>ύφος </a:t>
            </a:r>
            <a:r>
              <a:rPr sz="2000" b="1" i="1" dirty="0">
                <a:latin typeface="Calibri" panose="020F0502020204030204"/>
                <a:cs typeface="Calibri" panose="020F0502020204030204"/>
              </a:rPr>
              <a:t>του </a:t>
            </a:r>
            <a:r>
              <a:rPr sz="2000" b="1" i="1" spc="-5" dirty="0">
                <a:latin typeface="Calibri" panose="020F0502020204030204"/>
                <a:cs typeface="Calibri" panose="020F0502020204030204"/>
              </a:rPr>
              <a:t>θεραπευτή</a:t>
            </a:r>
            <a:endParaRPr sz="2000">
              <a:latin typeface="Calibri" panose="020F0502020204030204"/>
              <a:cs typeface="Calibri" panose="020F0502020204030204"/>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916" y="473709"/>
            <a:ext cx="6924040" cy="1306195"/>
          </a:xfrm>
          <a:prstGeom prst="rect">
            <a:avLst/>
          </a:prstGeom>
        </p:spPr>
        <p:txBody>
          <a:bodyPr vert="horz" wrap="square" lIns="0" tIns="12700" rIns="0" bIns="0" rtlCol="0">
            <a:spAutoFit/>
          </a:bodyPr>
          <a:lstStyle/>
          <a:p>
            <a:pPr marL="12700" marR="5080">
              <a:lnSpc>
                <a:spcPct val="100000"/>
              </a:lnSpc>
              <a:spcBef>
                <a:spcPts val="100"/>
              </a:spcBef>
            </a:pPr>
            <a:r>
              <a:rPr sz="4200" spc="65" dirty="0"/>
              <a:t>Πω</a:t>
            </a:r>
            <a:r>
              <a:rPr sz="4200" spc="45" dirty="0"/>
              <a:t>ς</a:t>
            </a:r>
            <a:r>
              <a:rPr sz="4200" spc="-315" dirty="0"/>
              <a:t> </a:t>
            </a:r>
            <a:r>
              <a:rPr sz="4200" spc="-229" dirty="0"/>
              <a:t>γίνετα</a:t>
            </a:r>
            <a:r>
              <a:rPr sz="4200" spc="-120" dirty="0"/>
              <a:t>ι</a:t>
            </a:r>
            <a:r>
              <a:rPr sz="4200" spc="-315" dirty="0"/>
              <a:t> </a:t>
            </a:r>
            <a:r>
              <a:rPr sz="4200" spc="-100" dirty="0"/>
              <a:t>η</a:t>
            </a:r>
            <a:r>
              <a:rPr sz="4200" spc="-315" dirty="0"/>
              <a:t> </a:t>
            </a:r>
            <a:r>
              <a:rPr sz="4200" spc="10" dirty="0"/>
              <a:t>σύνθεση</a:t>
            </a:r>
            <a:r>
              <a:rPr sz="4200" spc="-330" dirty="0"/>
              <a:t> </a:t>
            </a:r>
            <a:r>
              <a:rPr sz="4200" spc="-390" dirty="0"/>
              <a:t>τ</a:t>
            </a:r>
            <a:r>
              <a:rPr sz="4200" spc="5" dirty="0"/>
              <a:t>ων  </a:t>
            </a:r>
            <a:r>
              <a:rPr sz="4200" spc="-140" dirty="0"/>
              <a:t>στοιχείων</a:t>
            </a:r>
            <a:r>
              <a:rPr sz="4200" spc="-340" dirty="0"/>
              <a:t> </a:t>
            </a:r>
            <a:r>
              <a:rPr sz="4200" spc="-150" dirty="0"/>
              <a:t>συνέχει</a:t>
            </a:r>
            <a:r>
              <a:rPr sz="4200" spc="-190" dirty="0"/>
              <a:t>α</a:t>
            </a:r>
            <a:r>
              <a:rPr sz="4200" spc="765" dirty="0"/>
              <a:t>…</a:t>
            </a:r>
            <a:endParaRPr sz="4200"/>
          </a:p>
        </p:txBody>
      </p:sp>
      <p:sp>
        <p:nvSpPr>
          <p:cNvPr id="3" name="object 3"/>
          <p:cNvSpPr txBox="1"/>
          <p:nvPr/>
        </p:nvSpPr>
        <p:spPr>
          <a:xfrm>
            <a:off x="1182116" y="1931354"/>
            <a:ext cx="3797300" cy="1595120"/>
          </a:xfrm>
          <a:prstGeom prst="rect">
            <a:avLst/>
          </a:prstGeom>
        </p:spPr>
        <p:txBody>
          <a:bodyPr vert="horz" wrap="square" lIns="0" tIns="168910" rIns="0" bIns="0" rtlCol="0">
            <a:spAutoFit/>
          </a:bodyPr>
          <a:lstStyle/>
          <a:p>
            <a:pPr marL="12700">
              <a:lnSpc>
                <a:spcPct val="100000"/>
              </a:lnSpc>
              <a:spcBef>
                <a:spcPts val="1330"/>
              </a:spcBef>
            </a:pPr>
            <a:r>
              <a:rPr sz="2200" u="heavy" spc="-70" dirty="0">
                <a:solidFill>
                  <a:srgbClr val="FFFFFF"/>
                </a:solidFill>
                <a:uFill>
                  <a:solidFill>
                    <a:srgbClr val="FFFFFF"/>
                  </a:solidFill>
                </a:uFill>
                <a:latin typeface="Verdana" panose="020B0604030504040204"/>
                <a:cs typeface="Verdana" panose="020B0604030504040204"/>
              </a:rPr>
              <a:t>Πολύ-θεωρητικά</a:t>
            </a:r>
            <a:endParaRPr sz="2200">
              <a:latin typeface="Verdana" panose="020B0604030504040204"/>
              <a:cs typeface="Verdana" panose="020B0604030504040204"/>
            </a:endParaRPr>
          </a:p>
          <a:p>
            <a:pPr marL="12700">
              <a:lnSpc>
                <a:spcPct val="100000"/>
              </a:lnSpc>
              <a:spcBef>
                <a:spcPts val="1010"/>
              </a:spcBef>
              <a:tabLst>
                <a:tab pos="354965" algn="l"/>
              </a:tabLst>
            </a:pPr>
            <a:r>
              <a:rPr sz="1450" spc="-145" dirty="0">
                <a:solidFill>
                  <a:srgbClr val="89D0D5"/>
                </a:solidFill>
                <a:latin typeface="Lucida Sans Unicode" panose="020B0602030504020204"/>
                <a:cs typeface="Lucida Sans Unicode" panose="020B0602030504020204"/>
              </a:rPr>
              <a:t>▶	</a:t>
            </a:r>
            <a:r>
              <a:rPr sz="1800" spc="10" dirty="0">
                <a:solidFill>
                  <a:srgbClr val="FFFFFF"/>
                </a:solidFill>
                <a:latin typeface="Verdana" panose="020B0604030504040204"/>
                <a:cs typeface="Verdana" panose="020B0604030504040204"/>
              </a:rPr>
              <a:t>Δ</a:t>
            </a:r>
            <a:r>
              <a:rPr sz="1800" dirty="0">
                <a:solidFill>
                  <a:srgbClr val="FFFFFF"/>
                </a:solidFill>
                <a:latin typeface="Verdana" panose="020B0604030504040204"/>
                <a:cs typeface="Verdana" panose="020B0604030504040204"/>
              </a:rPr>
              <a:t>η</a:t>
            </a:r>
            <a:r>
              <a:rPr sz="1800" spc="-65" dirty="0">
                <a:solidFill>
                  <a:srgbClr val="FFFFFF"/>
                </a:solidFill>
                <a:latin typeface="Verdana" panose="020B0604030504040204"/>
                <a:cs typeface="Verdana" panose="020B0604030504040204"/>
              </a:rPr>
              <a:t>μ</a:t>
            </a:r>
            <a:r>
              <a:rPr sz="1800" spc="-130" dirty="0">
                <a:solidFill>
                  <a:srgbClr val="FFFFFF"/>
                </a:solidFill>
                <a:latin typeface="Verdana" panose="020B0604030504040204"/>
                <a:cs typeface="Verdana" panose="020B0604030504040204"/>
              </a:rPr>
              <a:t>ι</a:t>
            </a:r>
            <a:r>
              <a:rPr sz="1800" spc="10" dirty="0">
                <a:solidFill>
                  <a:srgbClr val="FFFFFF"/>
                </a:solidFill>
                <a:latin typeface="Verdana" panose="020B0604030504040204"/>
                <a:cs typeface="Verdana" panose="020B0604030504040204"/>
              </a:rPr>
              <a:t>ο</a:t>
            </a:r>
            <a:r>
              <a:rPr sz="1800" dirty="0">
                <a:solidFill>
                  <a:srgbClr val="FFFFFF"/>
                </a:solidFill>
                <a:latin typeface="Verdana" panose="020B0604030504040204"/>
                <a:cs typeface="Verdana" panose="020B0604030504040204"/>
              </a:rPr>
              <a:t>υ</a:t>
            </a:r>
            <a:r>
              <a:rPr sz="1800" spc="70" dirty="0">
                <a:solidFill>
                  <a:srgbClr val="FFFFFF"/>
                </a:solidFill>
                <a:latin typeface="Verdana" panose="020B0604030504040204"/>
                <a:cs typeface="Verdana" panose="020B0604030504040204"/>
              </a:rPr>
              <a:t>ρ</a:t>
            </a:r>
            <a:r>
              <a:rPr sz="1800" spc="-145" dirty="0">
                <a:solidFill>
                  <a:srgbClr val="FFFFFF"/>
                </a:solidFill>
                <a:latin typeface="Verdana" panose="020B0604030504040204"/>
                <a:cs typeface="Verdana" panose="020B0604030504040204"/>
              </a:rPr>
              <a:t>γ</a:t>
            </a:r>
            <a:r>
              <a:rPr sz="1800" spc="-60" dirty="0">
                <a:solidFill>
                  <a:srgbClr val="FFFFFF"/>
                </a:solidFill>
                <a:latin typeface="Verdana" panose="020B0604030504040204"/>
                <a:cs typeface="Verdana" panose="020B0604030504040204"/>
              </a:rPr>
              <a:t>ί</a:t>
            </a:r>
            <a:r>
              <a:rPr sz="1800" spc="105" dirty="0">
                <a:solidFill>
                  <a:srgbClr val="FFFFFF"/>
                </a:solidFill>
                <a:latin typeface="Verdana" panose="020B0604030504040204"/>
                <a:cs typeface="Verdana" panose="020B0604030504040204"/>
              </a:rPr>
              <a:t>α</a:t>
            </a:r>
            <a:r>
              <a:rPr sz="1800" spc="-130" dirty="0">
                <a:solidFill>
                  <a:srgbClr val="FFFFFF"/>
                </a:solidFill>
                <a:latin typeface="Verdana" panose="020B0604030504040204"/>
                <a:cs typeface="Verdana" panose="020B0604030504040204"/>
              </a:rPr>
              <a:t> </a:t>
            </a:r>
            <a:r>
              <a:rPr sz="1800" spc="15" dirty="0">
                <a:solidFill>
                  <a:srgbClr val="FFFFFF"/>
                </a:solidFill>
                <a:latin typeface="Verdana" panose="020B0604030504040204"/>
                <a:cs typeface="Verdana" panose="020B0604030504040204"/>
              </a:rPr>
              <a:t>πλ</a:t>
            </a:r>
            <a:r>
              <a:rPr sz="1800" spc="10" dirty="0">
                <a:solidFill>
                  <a:srgbClr val="FFFFFF"/>
                </a:solidFill>
                <a:latin typeface="Verdana" panose="020B0604030504040204"/>
                <a:cs typeface="Verdana" panose="020B0604030504040204"/>
              </a:rPr>
              <a:t>α</a:t>
            </a:r>
            <a:r>
              <a:rPr sz="1800" spc="-130" dirty="0">
                <a:solidFill>
                  <a:srgbClr val="FFFFFF"/>
                </a:solidFill>
                <a:latin typeface="Verdana" panose="020B0604030504040204"/>
                <a:cs typeface="Verdana" panose="020B0604030504040204"/>
              </a:rPr>
              <a:t>ι</a:t>
            </a:r>
            <a:r>
              <a:rPr sz="1800" spc="15" dirty="0">
                <a:solidFill>
                  <a:srgbClr val="FFFFFF"/>
                </a:solidFill>
                <a:latin typeface="Verdana" panose="020B0604030504040204"/>
                <a:cs typeface="Verdana" panose="020B0604030504040204"/>
              </a:rPr>
              <a:t>σί</a:t>
            </a:r>
            <a:r>
              <a:rPr sz="1800" spc="10" dirty="0">
                <a:solidFill>
                  <a:srgbClr val="FFFFFF"/>
                </a:solidFill>
                <a:latin typeface="Verdana" panose="020B0604030504040204"/>
                <a:cs typeface="Verdana" panose="020B0604030504040204"/>
              </a:rPr>
              <a:t>ου</a:t>
            </a:r>
            <a:r>
              <a:rPr sz="1800" spc="-165" dirty="0">
                <a:solidFill>
                  <a:srgbClr val="FFFFFF"/>
                </a:solidFill>
                <a:latin typeface="Verdana" panose="020B0604030504040204"/>
                <a:cs typeface="Verdana" panose="020B0604030504040204"/>
              </a:rPr>
              <a:t> </a:t>
            </a:r>
            <a:r>
              <a:rPr sz="1800" spc="-145" dirty="0">
                <a:solidFill>
                  <a:srgbClr val="FFFFFF"/>
                </a:solidFill>
                <a:latin typeface="Verdana" panose="020B0604030504040204"/>
                <a:cs typeface="Verdana" panose="020B0604030504040204"/>
              </a:rPr>
              <a:t>γ</a:t>
            </a:r>
            <a:r>
              <a:rPr sz="1800" spc="-60" dirty="0">
                <a:solidFill>
                  <a:srgbClr val="FFFFFF"/>
                </a:solidFill>
                <a:latin typeface="Verdana" panose="020B0604030504040204"/>
                <a:cs typeface="Verdana" panose="020B0604030504040204"/>
              </a:rPr>
              <a:t>ι</a:t>
            </a:r>
            <a:r>
              <a:rPr sz="1800" spc="105" dirty="0">
                <a:solidFill>
                  <a:srgbClr val="FFFFFF"/>
                </a:solidFill>
                <a:latin typeface="Verdana" panose="020B0604030504040204"/>
                <a:cs typeface="Verdana" panose="020B0604030504040204"/>
              </a:rPr>
              <a:t>α</a:t>
            </a:r>
            <a:endParaRPr sz="1800">
              <a:latin typeface="Verdana" panose="020B0604030504040204"/>
              <a:cs typeface="Verdana" panose="020B0604030504040204"/>
            </a:endParaRPr>
          </a:p>
          <a:p>
            <a:pPr marL="355600">
              <a:lnSpc>
                <a:spcPct val="100000"/>
              </a:lnSpc>
            </a:pPr>
            <a:r>
              <a:rPr sz="1800" spc="55" dirty="0">
                <a:solidFill>
                  <a:srgbClr val="FFFFFF"/>
                </a:solidFill>
                <a:latin typeface="Verdana" panose="020B0604030504040204"/>
                <a:cs typeface="Verdana" panose="020B0604030504040204"/>
              </a:rPr>
              <a:t>π</a:t>
            </a:r>
            <a:r>
              <a:rPr sz="1800" spc="-175" dirty="0">
                <a:solidFill>
                  <a:srgbClr val="FFFFFF"/>
                </a:solidFill>
                <a:latin typeface="Verdana" panose="020B0604030504040204"/>
                <a:cs typeface="Verdana" panose="020B0604030504040204"/>
              </a:rPr>
              <a:t>ε</a:t>
            </a:r>
            <a:r>
              <a:rPr sz="1800" spc="70" dirty="0">
                <a:solidFill>
                  <a:srgbClr val="FFFFFF"/>
                </a:solidFill>
                <a:latin typeface="Verdana" panose="020B0604030504040204"/>
                <a:cs typeface="Verdana" panose="020B0604030504040204"/>
              </a:rPr>
              <a:t>ρ</a:t>
            </a:r>
            <a:r>
              <a:rPr sz="1800" spc="-125" dirty="0">
                <a:solidFill>
                  <a:srgbClr val="FFFFFF"/>
                </a:solidFill>
                <a:latin typeface="Verdana" panose="020B0604030504040204"/>
                <a:cs typeface="Verdana" panose="020B0604030504040204"/>
              </a:rPr>
              <a:t>ι</a:t>
            </a:r>
            <a:r>
              <a:rPr sz="1800" spc="155" dirty="0">
                <a:solidFill>
                  <a:srgbClr val="FFFFFF"/>
                </a:solidFill>
                <a:latin typeface="Verdana" panose="020B0604030504040204"/>
                <a:cs typeface="Verdana" panose="020B0604030504040204"/>
              </a:rPr>
              <a:t>σσ</a:t>
            </a:r>
            <a:r>
              <a:rPr sz="1800" spc="-50" dirty="0">
                <a:solidFill>
                  <a:srgbClr val="FFFFFF"/>
                </a:solidFill>
                <a:latin typeface="Verdana" panose="020B0604030504040204"/>
                <a:cs typeface="Verdana" panose="020B0604030504040204"/>
              </a:rPr>
              <a:t>ότ</a:t>
            </a:r>
            <a:r>
              <a:rPr sz="1800" spc="-175" dirty="0">
                <a:solidFill>
                  <a:srgbClr val="FFFFFF"/>
                </a:solidFill>
                <a:latin typeface="Verdana" panose="020B0604030504040204"/>
                <a:cs typeface="Verdana" panose="020B0604030504040204"/>
              </a:rPr>
              <a:t>ε</a:t>
            </a:r>
            <a:r>
              <a:rPr sz="1800" spc="70" dirty="0">
                <a:solidFill>
                  <a:srgbClr val="FFFFFF"/>
                </a:solidFill>
                <a:latin typeface="Verdana" panose="020B0604030504040204"/>
                <a:cs typeface="Verdana" panose="020B0604030504040204"/>
              </a:rPr>
              <a:t>ρ</a:t>
            </a:r>
            <a:r>
              <a:rPr sz="1800" spc="-175" dirty="0">
                <a:solidFill>
                  <a:srgbClr val="FFFFFF"/>
                </a:solidFill>
                <a:latin typeface="Verdana" panose="020B0604030504040204"/>
                <a:cs typeface="Verdana" panose="020B0604030504040204"/>
              </a:rPr>
              <a:t>ε</a:t>
            </a:r>
            <a:r>
              <a:rPr sz="1800" spc="125" dirty="0">
                <a:solidFill>
                  <a:srgbClr val="FFFFFF"/>
                </a:solidFill>
                <a:latin typeface="Verdana" panose="020B0604030504040204"/>
                <a:cs typeface="Verdana" panose="020B0604030504040204"/>
              </a:rPr>
              <a:t>ς</a:t>
            </a:r>
            <a:r>
              <a:rPr sz="1800" spc="-135" dirty="0">
                <a:solidFill>
                  <a:srgbClr val="FFFFFF"/>
                </a:solidFill>
                <a:latin typeface="Verdana" panose="020B0604030504040204"/>
                <a:cs typeface="Verdana" panose="020B0604030504040204"/>
              </a:rPr>
              <a:t> </a:t>
            </a:r>
            <a:r>
              <a:rPr sz="1800" spc="90" dirty="0">
                <a:solidFill>
                  <a:srgbClr val="FFFFFF"/>
                </a:solidFill>
                <a:latin typeface="Verdana" panose="020B0604030504040204"/>
                <a:cs typeface="Verdana" panose="020B0604030504040204"/>
              </a:rPr>
              <a:t>α</a:t>
            </a:r>
            <a:r>
              <a:rPr sz="1800" spc="55" dirty="0">
                <a:solidFill>
                  <a:srgbClr val="FFFFFF"/>
                </a:solidFill>
                <a:latin typeface="Verdana" panose="020B0604030504040204"/>
                <a:cs typeface="Verdana" panose="020B0604030504040204"/>
              </a:rPr>
              <a:t>π</a:t>
            </a:r>
            <a:r>
              <a:rPr sz="1800" spc="85" dirty="0">
                <a:solidFill>
                  <a:srgbClr val="FFFFFF"/>
                </a:solidFill>
                <a:latin typeface="Verdana" panose="020B0604030504040204"/>
                <a:cs typeface="Verdana" panose="020B0604030504040204"/>
              </a:rPr>
              <a:t>ό</a:t>
            </a:r>
            <a:r>
              <a:rPr sz="1800" spc="-135" dirty="0">
                <a:solidFill>
                  <a:srgbClr val="FFFFFF"/>
                </a:solidFill>
                <a:latin typeface="Verdana" panose="020B0604030504040204"/>
                <a:cs typeface="Verdana" panose="020B0604030504040204"/>
              </a:rPr>
              <a:t> </a:t>
            </a:r>
            <a:r>
              <a:rPr sz="1800" spc="-15" dirty="0">
                <a:solidFill>
                  <a:srgbClr val="FFFFFF"/>
                </a:solidFill>
                <a:latin typeface="Verdana" panose="020B0604030504040204"/>
                <a:cs typeface="Verdana" panose="020B0604030504040204"/>
              </a:rPr>
              <a:t>δύο</a:t>
            </a:r>
            <a:r>
              <a:rPr sz="1800" spc="-145" dirty="0">
                <a:solidFill>
                  <a:srgbClr val="FFFFFF"/>
                </a:solidFill>
                <a:latin typeface="Verdana" panose="020B0604030504040204"/>
                <a:cs typeface="Verdana" panose="020B0604030504040204"/>
              </a:rPr>
              <a:t> </a:t>
            </a:r>
            <a:r>
              <a:rPr sz="1800" spc="-60" dirty="0">
                <a:solidFill>
                  <a:srgbClr val="FFFFFF"/>
                </a:solidFill>
                <a:latin typeface="Verdana" panose="020B0604030504040204"/>
                <a:cs typeface="Verdana" panose="020B0604030504040204"/>
              </a:rPr>
              <a:t>θε</a:t>
            </a:r>
            <a:r>
              <a:rPr sz="1800" spc="5" dirty="0">
                <a:solidFill>
                  <a:srgbClr val="FFFFFF"/>
                </a:solidFill>
                <a:latin typeface="Verdana" panose="020B0604030504040204"/>
                <a:cs typeface="Verdana" panose="020B0604030504040204"/>
              </a:rPr>
              <a:t>ωρί</a:t>
            </a:r>
            <a:r>
              <a:rPr sz="1800" spc="-175" dirty="0">
                <a:solidFill>
                  <a:srgbClr val="FFFFFF"/>
                </a:solidFill>
                <a:latin typeface="Verdana" panose="020B0604030504040204"/>
                <a:cs typeface="Verdana" panose="020B0604030504040204"/>
              </a:rPr>
              <a:t>ε</a:t>
            </a:r>
            <a:r>
              <a:rPr sz="1800" spc="125" dirty="0">
                <a:solidFill>
                  <a:srgbClr val="FFFFFF"/>
                </a:solidFill>
                <a:latin typeface="Verdana" panose="020B0604030504040204"/>
                <a:cs typeface="Verdana" panose="020B0604030504040204"/>
              </a:rPr>
              <a:t>ς</a:t>
            </a:r>
            <a:endParaRPr sz="1800">
              <a:latin typeface="Verdana" panose="020B0604030504040204"/>
              <a:cs typeface="Verdana" panose="020B0604030504040204"/>
            </a:endParaRPr>
          </a:p>
          <a:p>
            <a:pPr marL="12700">
              <a:lnSpc>
                <a:spcPct val="100000"/>
              </a:lnSpc>
              <a:spcBef>
                <a:spcPts val="1000"/>
              </a:spcBef>
              <a:tabLst>
                <a:tab pos="354965" algn="l"/>
              </a:tabLst>
            </a:pPr>
            <a:r>
              <a:rPr sz="1450" spc="-150" dirty="0">
                <a:solidFill>
                  <a:srgbClr val="89D0D5"/>
                </a:solidFill>
                <a:latin typeface="Lucida Sans Unicode" panose="020B0602030504020204"/>
                <a:cs typeface="Lucida Sans Unicode" panose="020B0602030504020204"/>
              </a:rPr>
              <a:t>▶	</a:t>
            </a:r>
            <a:r>
              <a:rPr sz="1800" spc="-50" dirty="0">
                <a:solidFill>
                  <a:srgbClr val="FFFFFF"/>
                </a:solidFill>
                <a:latin typeface="Verdana" panose="020B0604030504040204"/>
                <a:cs typeface="Verdana" panose="020B0604030504040204"/>
              </a:rPr>
              <a:t>Εξ</a:t>
            </a:r>
            <a:r>
              <a:rPr sz="1800" spc="-60" dirty="0">
                <a:solidFill>
                  <a:srgbClr val="FFFFFF"/>
                </a:solidFill>
                <a:latin typeface="Verdana" panose="020B0604030504040204"/>
                <a:cs typeface="Verdana" panose="020B0604030504040204"/>
              </a:rPr>
              <a:t>α</a:t>
            </a:r>
            <a:r>
              <a:rPr sz="1800" spc="-40" dirty="0">
                <a:solidFill>
                  <a:srgbClr val="FFFFFF"/>
                </a:solidFill>
                <a:latin typeface="Verdana" panose="020B0604030504040204"/>
                <a:cs typeface="Verdana" panose="020B0604030504040204"/>
              </a:rPr>
              <a:t>τ</a:t>
            </a:r>
            <a:r>
              <a:rPr sz="1800" spc="-60" dirty="0">
                <a:solidFill>
                  <a:srgbClr val="FFFFFF"/>
                </a:solidFill>
                <a:latin typeface="Verdana" panose="020B0604030504040204"/>
                <a:cs typeface="Verdana" panose="020B0604030504040204"/>
              </a:rPr>
              <a:t>ο</a:t>
            </a:r>
            <a:r>
              <a:rPr sz="1800" spc="-65" dirty="0">
                <a:solidFill>
                  <a:srgbClr val="FFFFFF"/>
                </a:solidFill>
                <a:latin typeface="Verdana" panose="020B0604030504040204"/>
                <a:cs typeface="Verdana" panose="020B0604030504040204"/>
              </a:rPr>
              <a:t>μ</a:t>
            </a:r>
            <a:r>
              <a:rPr sz="1800" spc="-125" dirty="0">
                <a:solidFill>
                  <a:srgbClr val="FFFFFF"/>
                </a:solidFill>
                <a:latin typeface="Verdana" panose="020B0604030504040204"/>
                <a:cs typeface="Verdana" panose="020B0604030504040204"/>
              </a:rPr>
              <a:t>ί</a:t>
            </a:r>
            <a:r>
              <a:rPr sz="1800" spc="-175" dirty="0">
                <a:solidFill>
                  <a:srgbClr val="FFFFFF"/>
                </a:solidFill>
                <a:latin typeface="Verdana" panose="020B0604030504040204"/>
                <a:cs typeface="Verdana" panose="020B0604030504040204"/>
              </a:rPr>
              <a:t>κ</a:t>
            </a:r>
            <a:r>
              <a:rPr sz="1800" spc="-165" dirty="0">
                <a:solidFill>
                  <a:srgbClr val="FFFFFF"/>
                </a:solidFill>
                <a:latin typeface="Verdana" panose="020B0604030504040204"/>
                <a:cs typeface="Verdana" panose="020B0604030504040204"/>
              </a:rPr>
              <a:t>ε</a:t>
            </a:r>
            <a:r>
              <a:rPr sz="1800" spc="10" dirty="0">
                <a:solidFill>
                  <a:srgbClr val="FFFFFF"/>
                </a:solidFill>
                <a:latin typeface="Verdana" panose="020B0604030504040204"/>
                <a:cs typeface="Verdana" panose="020B0604030504040204"/>
              </a:rPr>
              <a:t>υσ</a:t>
            </a:r>
            <a:r>
              <a:rPr sz="1800" spc="15" dirty="0">
                <a:solidFill>
                  <a:srgbClr val="FFFFFF"/>
                </a:solidFill>
                <a:latin typeface="Verdana" panose="020B0604030504040204"/>
                <a:cs typeface="Verdana" panose="020B0604030504040204"/>
              </a:rPr>
              <a:t>η</a:t>
            </a:r>
            <a:r>
              <a:rPr sz="1800" spc="-120" dirty="0">
                <a:solidFill>
                  <a:srgbClr val="FFFFFF"/>
                </a:solidFill>
                <a:latin typeface="Verdana" panose="020B0604030504040204"/>
                <a:cs typeface="Verdana" panose="020B0604030504040204"/>
              </a:rPr>
              <a:t> </a:t>
            </a:r>
            <a:r>
              <a:rPr sz="1800" spc="-175" dirty="0">
                <a:solidFill>
                  <a:srgbClr val="FFFFFF"/>
                </a:solidFill>
                <a:latin typeface="Verdana" panose="020B0604030504040204"/>
                <a:cs typeface="Verdana" panose="020B0604030504040204"/>
              </a:rPr>
              <a:t>ε</a:t>
            </a:r>
            <a:r>
              <a:rPr sz="1800" spc="45" dirty="0">
                <a:solidFill>
                  <a:srgbClr val="FFFFFF"/>
                </a:solidFill>
                <a:latin typeface="Verdana" panose="020B0604030504040204"/>
                <a:cs typeface="Verdana" panose="020B0604030504040204"/>
              </a:rPr>
              <a:t>ξ</a:t>
            </a:r>
            <a:r>
              <a:rPr sz="1800" spc="25" dirty="0">
                <a:solidFill>
                  <a:srgbClr val="FFFFFF"/>
                </a:solidFill>
                <a:latin typeface="Verdana" panose="020B0604030504040204"/>
                <a:cs typeface="Verdana" panose="020B0604030504040204"/>
              </a:rPr>
              <a:t>’</a:t>
            </a:r>
            <a:r>
              <a:rPr sz="1800" spc="95" dirty="0">
                <a:solidFill>
                  <a:srgbClr val="FFFFFF"/>
                </a:solidFill>
                <a:latin typeface="Verdana" panose="020B0604030504040204"/>
                <a:cs typeface="Verdana" panose="020B0604030504040204"/>
              </a:rPr>
              <a:t>α</a:t>
            </a:r>
            <a:r>
              <a:rPr sz="1800" spc="70" dirty="0">
                <a:solidFill>
                  <a:srgbClr val="FFFFFF"/>
                </a:solidFill>
                <a:latin typeface="Verdana" panose="020B0604030504040204"/>
                <a:cs typeface="Verdana" panose="020B0604030504040204"/>
              </a:rPr>
              <a:t>ρ</a:t>
            </a:r>
            <a:r>
              <a:rPr sz="1800" spc="-120" dirty="0">
                <a:solidFill>
                  <a:srgbClr val="FFFFFF"/>
                </a:solidFill>
                <a:latin typeface="Verdana" panose="020B0604030504040204"/>
                <a:cs typeface="Verdana" panose="020B0604030504040204"/>
              </a:rPr>
              <a:t>χ</a:t>
            </a:r>
            <a:r>
              <a:rPr sz="1800" spc="-135" dirty="0">
                <a:solidFill>
                  <a:srgbClr val="FFFFFF"/>
                </a:solidFill>
                <a:latin typeface="Verdana" panose="020B0604030504040204"/>
                <a:cs typeface="Verdana" panose="020B0604030504040204"/>
              </a:rPr>
              <a:t>ή</a:t>
            </a:r>
            <a:r>
              <a:rPr sz="1800" spc="125" dirty="0">
                <a:solidFill>
                  <a:srgbClr val="FFFFFF"/>
                </a:solidFill>
                <a:latin typeface="Verdana" panose="020B0604030504040204"/>
                <a:cs typeface="Verdana" panose="020B0604030504040204"/>
              </a:rPr>
              <a:t>ς</a:t>
            </a:r>
            <a:endParaRPr sz="1800">
              <a:latin typeface="Verdana" panose="020B0604030504040204"/>
              <a:cs typeface="Verdana" panose="020B0604030504040204"/>
            </a:endParaRPr>
          </a:p>
        </p:txBody>
      </p:sp>
      <p:sp>
        <p:nvSpPr>
          <p:cNvPr id="4" name="object 4"/>
          <p:cNvSpPr txBox="1"/>
          <p:nvPr/>
        </p:nvSpPr>
        <p:spPr>
          <a:xfrm>
            <a:off x="6127241" y="2083384"/>
            <a:ext cx="3652520" cy="1092835"/>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750" spc="-160" dirty="0">
                <a:solidFill>
                  <a:srgbClr val="89D0D5"/>
                </a:solidFill>
                <a:latin typeface="Lucida Sans Unicode" panose="020B0602030504020204"/>
                <a:cs typeface="Lucida Sans Unicode" panose="020B0602030504020204"/>
              </a:rPr>
              <a:t>▶	</a:t>
            </a:r>
            <a:r>
              <a:rPr sz="2200" spc="65" dirty="0">
                <a:solidFill>
                  <a:srgbClr val="FFFFFF"/>
                </a:solidFill>
                <a:latin typeface="Verdana" panose="020B0604030504040204"/>
                <a:cs typeface="Verdana" panose="020B0604030504040204"/>
              </a:rPr>
              <a:t>Δ</a:t>
            </a:r>
            <a:r>
              <a:rPr sz="2200" spc="-15" dirty="0">
                <a:solidFill>
                  <a:srgbClr val="FFFFFF"/>
                </a:solidFill>
                <a:latin typeface="Verdana" panose="020B0604030504040204"/>
                <a:cs typeface="Verdana" panose="020B0604030504040204"/>
              </a:rPr>
              <a:t>ι</a:t>
            </a:r>
            <a:r>
              <a:rPr sz="2200" spc="-25" dirty="0">
                <a:solidFill>
                  <a:srgbClr val="FFFFFF"/>
                </a:solidFill>
                <a:latin typeface="Verdana" panose="020B0604030504040204"/>
                <a:cs typeface="Verdana" panose="020B0604030504040204"/>
              </a:rPr>
              <a:t>α</a:t>
            </a:r>
            <a:r>
              <a:rPr sz="2200" spc="-270" dirty="0">
                <a:solidFill>
                  <a:srgbClr val="FFFFFF"/>
                </a:solidFill>
                <a:latin typeface="Verdana" panose="020B0604030504040204"/>
                <a:cs typeface="Verdana" panose="020B0604030504040204"/>
              </a:rPr>
              <a:t>-</a:t>
            </a:r>
            <a:r>
              <a:rPr sz="2200" spc="-60" dirty="0">
                <a:solidFill>
                  <a:srgbClr val="FFFFFF"/>
                </a:solidFill>
                <a:latin typeface="Verdana" panose="020B0604030504040204"/>
                <a:cs typeface="Verdana" panose="020B0604030504040204"/>
              </a:rPr>
              <a:t>θεωρητ</a:t>
            </a:r>
            <a:r>
              <a:rPr sz="2200" spc="-20" dirty="0">
                <a:solidFill>
                  <a:srgbClr val="FFFFFF"/>
                </a:solidFill>
                <a:latin typeface="Verdana" panose="020B0604030504040204"/>
                <a:cs typeface="Verdana" panose="020B0604030504040204"/>
              </a:rPr>
              <a:t>ι</a:t>
            </a:r>
            <a:r>
              <a:rPr sz="2200" spc="-50" dirty="0">
                <a:solidFill>
                  <a:srgbClr val="FFFFFF"/>
                </a:solidFill>
                <a:latin typeface="Verdana" panose="020B0604030504040204"/>
                <a:cs typeface="Verdana" panose="020B0604030504040204"/>
              </a:rPr>
              <a:t>κό</a:t>
            </a:r>
            <a:r>
              <a:rPr sz="2200" spc="-185" dirty="0">
                <a:solidFill>
                  <a:srgbClr val="FFFFFF"/>
                </a:solidFill>
                <a:latin typeface="Verdana" panose="020B0604030504040204"/>
                <a:cs typeface="Verdana" panose="020B0604030504040204"/>
              </a:rPr>
              <a:t> </a:t>
            </a:r>
            <a:r>
              <a:rPr sz="2200" spc="-20" dirty="0">
                <a:solidFill>
                  <a:srgbClr val="FFFFFF"/>
                </a:solidFill>
                <a:latin typeface="Verdana" panose="020B0604030504040204"/>
                <a:cs typeface="Verdana" panose="020B0604030504040204"/>
              </a:rPr>
              <a:t>μο</a:t>
            </a:r>
            <a:r>
              <a:rPr sz="2200" spc="5" dirty="0">
                <a:solidFill>
                  <a:srgbClr val="FFFFFF"/>
                </a:solidFill>
                <a:latin typeface="Verdana" panose="020B0604030504040204"/>
                <a:cs typeface="Verdana" panose="020B0604030504040204"/>
              </a:rPr>
              <a:t>ν</a:t>
            </a:r>
            <a:r>
              <a:rPr sz="2200" spc="-110" dirty="0">
                <a:solidFill>
                  <a:srgbClr val="FFFFFF"/>
                </a:solidFill>
                <a:latin typeface="Verdana" panose="020B0604030504040204"/>
                <a:cs typeface="Verdana" panose="020B0604030504040204"/>
              </a:rPr>
              <a:t>τέλο</a:t>
            </a:r>
            <a:endParaRPr sz="2200">
              <a:latin typeface="Verdana" panose="020B0604030504040204"/>
              <a:cs typeface="Verdana" panose="020B0604030504040204"/>
            </a:endParaRPr>
          </a:p>
          <a:p>
            <a:pPr marL="158750" marR="5080" indent="758825">
              <a:lnSpc>
                <a:spcPct val="100000"/>
              </a:lnSpc>
              <a:spcBef>
                <a:spcPts val="5"/>
              </a:spcBef>
            </a:pPr>
            <a:r>
              <a:rPr sz="2200" spc="-35" dirty="0">
                <a:solidFill>
                  <a:srgbClr val="FFFFFF"/>
                </a:solidFill>
                <a:latin typeface="Verdana" panose="020B0604030504040204"/>
                <a:cs typeface="Verdana" panose="020B0604030504040204"/>
              </a:rPr>
              <a:t>(</a:t>
            </a:r>
            <a:r>
              <a:rPr sz="2400" spc="-35" dirty="0">
                <a:solidFill>
                  <a:srgbClr val="FFFFFF"/>
                </a:solidFill>
                <a:latin typeface="Verdana" panose="020B0604030504040204"/>
                <a:cs typeface="Verdana" panose="020B0604030504040204"/>
              </a:rPr>
              <a:t>Prochaska </a:t>
            </a:r>
            <a:r>
              <a:rPr sz="2400" spc="70" dirty="0">
                <a:solidFill>
                  <a:srgbClr val="FFFFFF"/>
                </a:solidFill>
                <a:latin typeface="Verdana" panose="020B0604030504040204"/>
                <a:cs typeface="Verdana" panose="020B0604030504040204"/>
              </a:rPr>
              <a:t>&amp; </a:t>
            </a:r>
            <a:r>
              <a:rPr sz="2400" spc="75" dirty="0">
                <a:solidFill>
                  <a:srgbClr val="FFFFFF"/>
                </a:solidFill>
                <a:latin typeface="Verdana" panose="020B0604030504040204"/>
                <a:cs typeface="Verdana" panose="020B0604030504040204"/>
              </a:rPr>
              <a:t> </a:t>
            </a:r>
            <a:r>
              <a:rPr sz="2400" spc="-185" dirty="0">
                <a:solidFill>
                  <a:srgbClr val="FFFFFF"/>
                </a:solidFill>
                <a:latin typeface="Verdana" panose="020B0604030504040204"/>
                <a:cs typeface="Verdana" panose="020B0604030504040204"/>
              </a:rPr>
              <a:t>D</a:t>
            </a:r>
            <a:r>
              <a:rPr sz="2400" spc="-45" dirty="0">
                <a:solidFill>
                  <a:srgbClr val="FFFFFF"/>
                </a:solidFill>
                <a:latin typeface="Verdana" panose="020B0604030504040204"/>
                <a:cs typeface="Verdana" panose="020B0604030504040204"/>
              </a:rPr>
              <a:t>i</a:t>
            </a:r>
            <a:r>
              <a:rPr sz="2400" spc="25" dirty="0">
                <a:solidFill>
                  <a:srgbClr val="FFFFFF"/>
                </a:solidFill>
                <a:latin typeface="Verdana" panose="020B0604030504040204"/>
                <a:cs typeface="Verdana" panose="020B0604030504040204"/>
              </a:rPr>
              <a:t>Clement</a:t>
            </a:r>
            <a:r>
              <a:rPr sz="2400" spc="30" dirty="0">
                <a:solidFill>
                  <a:srgbClr val="FFFFFF"/>
                </a:solidFill>
                <a:latin typeface="Verdana" panose="020B0604030504040204"/>
                <a:cs typeface="Verdana" panose="020B0604030504040204"/>
              </a:rPr>
              <a:t>e</a:t>
            </a:r>
            <a:r>
              <a:rPr sz="2400" spc="-240" dirty="0">
                <a:solidFill>
                  <a:srgbClr val="FFFFFF"/>
                </a:solidFill>
                <a:latin typeface="Verdana" panose="020B0604030504040204"/>
                <a:cs typeface="Verdana" panose="020B0604030504040204"/>
              </a:rPr>
              <a:t>,</a:t>
            </a:r>
            <a:r>
              <a:rPr sz="2400" spc="-204" dirty="0">
                <a:solidFill>
                  <a:srgbClr val="FFFFFF"/>
                </a:solidFill>
                <a:latin typeface="Verdana" panose="020B0604030504040204"/>
                <a:cs typeface="Verdana" panose="020B0604030504040204"/>
              </a:rPr>
              <a:t>198</a:t>
            </a:r>
            <a:r>
              <a:rPr sz="2400" spc="-195" dirty="0">
                <a:solidFill>
                  <a:srgbClr val="FFFFFF"/>
                </a:solidFill>
                <a:latin typeface="Verdana" panose="020B0604030504040204"/>
                <a:cs typeface="Verdana" panose="020B0604030504040204"/>
              </a:rPr>
              <a:t>4</a:t>
            </a:r>
            <a:r>
              <a:rPr sz="2400" spc="-430" dirty="0">
                <a:solidFill>
                  <a:srgbClr val="FFFFFF"/>
                </a:solidFill>
                <a:latin typeface="Verdana" panose="020B0604030504040204"/>
                <a:cs typeface="Verdana" panose="020B0604030504040204"/>
              </a:rPr>
              <a:t>;</a:t>
            </a:r>
            <a:r>
              <a:rPr sz="2400" spc="-210" dirty="0">
                <a:solidFill>
                  <a:srgbClr val="FFFFFF"/>
                </a:solidFill>
                <a:latin typeface="Verdana" panose="020B0604030504040204"/>
                <a:cs typeface="Verdana" panose="020B0604030504040204"/>
              </a:rPr>
              <a:t> </a:t>
            </a:r>
            <a:r>
              <a:rPr sz="2400" spc="-204" dirty="0">
                <a:solidFill>
                  <a:srgbClr val="FFFFFF"/>
                </a:solidFill>
                <a:latin typeface="Verdana" panose="020B0604030504040204"/>
                <a:cs typeface="Verdana" panose="020B0604030504040204"/>
              </a:rPr>
              <a:t>200</a:t>
            </a:r>
            <a:r>
              <a:rPr sz="2400" spc="-195" dirty="0">
                <a:solidFill>
                  <a:srgbClr val="FFFFFF"/>
                </a:solidFill>
                <a:latin typeface="Verdana" panose="020B0604030504040204"/>
                <a:cs typeface="Verdana" panose="020B0604030504040204"/>
              </a:rPr>
              <a:t>5</a:t>
            </a:r>
            <a:r>
              <a:rPr sz="2400" spc="-204" dirty="0">
                <a:solidFill>
                  <a:srgbClr val="FFFFFF"/>
                </a:solidFill>
                <a:latin typeface="Verdana" panose="020B0604030504040204"/>
                <a:cs typeface="Verdana" panose="020B0604030504040204"/>
              </a:rPr>
              <a:t>)</a:t>
            </a:r>
            <a:endParaRPr sz="2400">
              <a:latin typeface="Verdana" panose="020B0604030504040204"/>
              <a:cs typeface="Verdana" panose="020B0604030504040204"/>
            </a:endParaRPr>
          </a:p>
        </p:txBody>
      </p:sp>
      <p:grpSp>
        <p:nvGrpSpPr>
          <p:cNvPr id="5" name="object 5"/>
          <p:cNvGrpSpPr/>
          <p:nvPr/>
        </p:nvGrpSpPr>
        <p:grpSpPr>
          <a:xfrm>
            <a:off x="4896992" y="3715003"/>
            <a:ext cx="1424305" cy="900430"/>
            <a:chOff x="4896992" y="3715003"/>
            <a:chExt cx="1424305" cy="900430"/>
          </a:xfrm>
        </p:grpSpPr>
        <p:sp>
          <p:nvSpPr>
            <p:cNvPr id="6" name="object 6"/>
            <p:cNvSpPr/>
            <p:nvPr/>
          </p:nvSpPr>
          <p:spPr>
            <a:xfrm>
              <a:off x="4906517" y="3724528"/>
              <a:ext cx="1405255" cy="881380"/>
            </a:xfrm>
            <a:custGeom>
              <a:avLst/>
              <a:gdLst/>
              <a:ahLst/>
              <a:cxnLst/>
              <a:rect l="l" t="t" r="r" b="b"/>
              <a:pathLst>
                <a:path w="1405254" h="881379">
                  <a:moveTo>
                    <a:pt x="964565" y="0"/>
                  </a:moveTo>
                  <a:lnTo>
                    <a:pt x="964565" y="220218"/>
                  </a:lnTo>
                  <a:lnTo>
                    <a:pt x="0" y="220218"/>
                  </a:lnTo>
                  <a:lnTo>
                    <a:pt x="0" y="660654"/>
                  </a:lnTo>
                  <a:lnTo>
                    <a:pt x="964565" y="660654"/>
                  </a:lnTo>
                  <a:lnTo>
                    <a:pt x="964565" y="880872"/>
                  </a:lnTo>
                  <a:lnTo>
                    <a:pt x="1405128" y="440436"/>
                  </a:lnTo>
                  <a:lnTo>
                    <a:pt x="964565" y="0"/>
                  </a:lnTo>
                  <a:close/>
                </a:path>
              </a:pathLst>
            </a:custGeom>
            <a:solidFill>
              <a:srgbClr val="AF1512"/>
            </a:solidFill>
          </p:spPr>
          <p:txBody>
            <a:bodyPr wrap="square" lIns="0" tIns="0" rIns="0" bIns="0" rtlCol="0"/>
            <a:lstStyle/>
            <a:p/>
          </p:txBody>
        </p:sp>
        <p:sp>
          <p:nvSpPr>
            <p:cNvPr id="7" name="object 7"/>
            <p:cNvSpPr/>
            <p:nvPr/>
          </p:nvSpPr>
          <p:spPr>
            <a:xfrm>
              <a:off x="4906517" y="3724528"/>
              <a:ext cx="1405255" cy="881380"/>
            </a:xfrm>
            <a:custGeom>
              <a:avLst/>
              <a:gdLst/>
              <a:ahLst/>
              <a:cxnLst/>
              <a:rect l="l" t="t" r="r" b="b"/>
              <a:pathLst>
                <a:path w="1405254" h="881379">
                  <a:moveTo>
                    <a:pt x="0" y="220218"/>
                  </a:moveTo>
                  <a:lnTo>
                    <a:pt x="964565" y="220218"/>
                  </a:lnTo>
                  <a:lnTo>
                    <a:pt x="964565" y="0"/>
                  </a:lnTo>
                  <a:lnTo>
                    <a:pt x="1405128" y="440436"/>
                  </a:lnTo>
                  <a:lnTo>
                    <a:pt x="964565" y="880872"/>
                  </a:lnTo>
                  <a:lnTo>
                    <a:pt x="964565" y="660654"/>
                  </a:lnTo>
                  <a:lnTo>
                    <a:pt x="0" y="660654"/>
                  </a:lnTo>
                  <a:lnTo>
                    <a:pt x="0" y="220218"/>
                  </a:lnTo>
                  <a:close/>
                </a:path>
              </a:pathLst>
            </a:custGeom>
            <a:ln w="19050">
              <a:solidFill>
                <a:srgbClr val="800C0A"/>
              </a:solidFill>
            </a:ln>
          </p:spPr>
          <p:txBody>
            <a:bodyPr wrap="square" lIns="0" tIns="0" rIns="0" bIns="0" rtlCol="0"/>
            <a:lstStyle/>
            <a:p/>
          </p:txBody>
        </p:sp>
      </p:grpSp>
      <p:pic>
        <p:nvPicPr>
          <p:cNvPr id="8" name="object 8"/>
          <p:cNvPicPr/>
          <p:nvPr/>
        </p:nvPicPr>
        <p:blipFill>
          <a:blip r:embed="rId1" cstate="print"/>
          <a:stretch>
            <a:fillRect/>
          </a:stretch>
        </p:blipFill>
        <p:spPr>
          <a:xfrm>
            <a:off x="6466459" y="3682656"/>
            <a:ext cx="3022218" cy="2102104"/>
          </a:xfrm>
          <a:prstGeom prst="rect">
            <a:avLst/>
          </a:prstGeom>
        </p:spPr>
      </p:pic>
      <p:pic>
        <p:nvPicPr>
          <p:cNvPr id="9" name="object 9"/>
          <p:cNvPicPr/>
          <p:nvPr/>
        </p:nvPicPr>
        <p:blipFill>
          <a:blip r:embed="rId2" cstate="print"/>
          <a:stretch>
            <a:fillRect/>
          </a:stretch>
        </p:blipFill>
        <p:spPr>
          <a:xfrm>
            <a:off x="1250048" y="3848392"/>
            <a:ext cx="3277362" cy="193636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0455" y="88773"/>
            <a:ext cx="7305675" cy="360680"/>
          </a:xfrm>
          <a:prstGeom prst="rect">
            <a:avLst/>
          </a:prstGeom>
        </p:spPr>
        <p:txBody>
          <a:bodyPr vert="horz" wrap="square" lIns="0" tIns="12065" rIns="0" bIns="0" rtlCol="0" anchor="ctr">
            <a:spAutoFit/>
          </a:bodyPr>
          <a:lstStyle/>
          <a:p>
            <a:pPr marL="12700">
              <a:lnSpc>
                <a:spcPct val="100000"/>
              </a:lnSpc>
              <a:spcBef>
                <a:spcPts val="95"/>
              </a:spcBef>
            </a:pPr>
            <a:r>
              <a:rPr sz="2200" i="1" spc="-5" dirty="0">
                <a:solidFill>
                  <a:schemeClr val="tx1"/>
                </a:solidFill>
                <a:latin typeface="Calibri" panose="020F0502020204030204"/>
                <a:cs typeface="Calibri" panose="020F0502020204030204"/>
              </a:rPr>
              <a:t>Ο</a:t>
            </a:r>
            <a:r>
              <a:rPr sz="2200" i="1" spc="-10" dirty="0">
                <a:solidFill>
                  <a:schemeClr val="tx1"/>
                </a:solidFill>
                <a:latin typeface="Calibri" panose="020F0502020204030204"/>
                <a:cs typeface="Calibri" panose="020F0502020204030204"/>
              </a:rPr>
              <a:t> </a:t>
            </a:r>
            <a:r>
              <a:rPr sz="2200" i="1" spc="-15" dirty="0">
                <a:solidFill>
                  <a:schemeClr val="tx1"/>
                </a:solidFill>
                <a:latin typeface="Calibri" panose="020F0502020204030204"/>
                <a:cs typeface="Calibri" panose="020F0502020204030204"/>
              </a:rPr>
              <a:t>ρόλος</a:t>
            </a:r>
            <a:r>
              <a:rPr sz="2200" i="1" spc="10" dirty="0">
                <a:solidFill>
                  <a:schemeClr val="tx1"/>
                </a:solidFill>
                <a:latin typeface="Calibri" panose="020F0502020204030204"/>
                <a:cs typeface="Calibri" panose="020F0502020204030204"/>
              </a:rPr>
              <a:t> </a:t>
            </a:r>
            <a:r>
              <a:rPr sz="2200" i="1" spc="-5" dirty="0" err="1">
                <a:solidFill>
                  <a:schemeClr val="tx1"/>
                </a:solidFill>
                <a:latin typeface="Calibri" panose="020F0502020204030204"/>
                <a:cs typeface="Calibri" panose="020F0502020204030204"/>
              </a:rPr>
              <a:t>του</a:t>
            </a:r>
            <a:r>
              <a:rPr sz="2200" i="1" spc="-5" dirty="0">
                <a:solidFill>
                  <a:schemeClr val="tx1"/>
                </a:solidFill>
                <a:latin typeface="Calibri" panose="020F0502020204030204"/>
                <a:cs typeface="Calibri" panose="020F0502020204030204"/>
              </a:rPr>
              <a:t> </a:t>
            </a:r>
            <a:r>
              <a:rPr sz="2200" i="1" spc="-5" dirty="0" err="1" smtClean="0">
                <a:solidFill>
                  <a:schemeClr val="tx1"/>
                </a:solidFill>
                <a:latin typeface="Calibri" panose="020F0502020204030204"/>
                <a:cs typeface="Calibri" panose="020F0502020204030204"/>
              </a:rPr>
              <a:t>θερ</a:t>
            </a:r>
            <a:r>
              <a:rPr sz="2200" i="1" spc="-5" dirty="0" smtClean="0">
                <a:solidFill>
                  <a:schemeClr val="tx1"/>
                </a:solidFill>
                <a:latin typeface="Calibri" panose="020F0502020204030204"/>
                <a:cs typeface="Calibri" panose="020F0502020204030204"/>
              </a:rPr>
              <a:t>απευτή</a:t>
            </a:r>
            <a:r>
              <a:rPr sz="2200" i="1" spc="35" dirty="0" smtClean="0">
                <a:solidFill>
                  <a:schemeClr val="tx1"/>
                </a:solidFill>
                <a:latin typeface="Calibri" panose="020F0502020204030204"/>
                <a:cs typeface="Calibri" panose="020F0502020204030204"/>
              </a:rPr>
              <a:t> </a:t>
            </a:r>
            <a:r>
              <a:rPr sz="2200" i="1" spc="-25" dirty="0">
                <a:solidFill>
                  <a:schemeClr val="tx1"/>
                </a:solidFill>
                <a:latin typeface="Calibri" panose="020F0502020204030204"/>
                <a:cs typeface="Calibri" panose="020F0502020204030204"/>
              </a:rPr>
              <a:t>και</a:t>
            </a:r>
            <a:r>
              <a:rPr sz="2200" i="1" spc="-15" dirty="0">
                <a:solidFill>
                  <a:schemeClr val="tx1"/>
                </a:solidFill>
                <a:latin typeface="Calibri" panose="020F0502020204030204"/>
                <a:cs typeface="Calibri" panose="020F0502020204030204"/>
              </a:rPr>
              <a:t> </a:t>
            </a:r>
            <a:r>
              <a:rPr sz="2200" i="1" spc="-5" dirty="0">
                <a:solidFill>
                  <a:schemeClr val="tx1"/>
                </a:solidFill>
                <a:latin typeface="Calibri" panose="020F0502020204030204"/>
                <a:cs typeface="Calibri" panose="020F0502020204030204"/>
              </a:rPr>
              <a:t>του </a:t>
            </a:r>
            <a:r>
              <a:rPr sz="2200" i="1" spc="-10" dirty="0">
                <a:solidFill>
                  <a:schemeClr val="tx1"/>
                </a:solidFill>
                <a:latin typeface="Calibri" panose="020F0502020204030204"/>
                <a:cs typeface="Calibri" panose="020F0502020204030204"/>
              </a:rPr>
              <a:t>θεραπευτικού</a:t>
            </a:r>
            <a:r>
              <a:rPr sz="2200" i="1" spc="30" dirty="0">
                <a:solidFill>
                  <a:schemeClr val="tx1"/>
                </a:solidFill>
                <a:latin typeface="Calibri" panose="020F0502020204030204"/>
                <a:cs typeface="Calibri" panose="020F0502020204030204"/>
              </a:rPr>
              <a:t> </a:t>
            </a:r>
            <a:r>
              <a:rPr sz="2200" i="1" spc="-10" dirty="0">
                <a:solidFill>
                  <a:schemeClr val="tx1"/>
                </a:solidFill>
                <a:latin typeface="Calibri" panose="020F0502020204030204"/>
                <a:cs typeface="Calibri" panose="020F0502020204030204"/>
              </a:rPr>
              <a:t>ύφους</a:t>
            </a:r>
            <a:endParaRPr sz="2200" dirty="0">
              <a:solidFill>
                <a:schemeClr val="tx1"/>
              </a:solidFill>
              <a:latin typeface="Calibri" panose="020F0502020204030204"/>
              <a:cs typeface="Calibri" panose="020F0502020204030204"/>
            </a:endParaRPr>
          </a:p>
        </p:txBody>
      </p:sp>
      <p:sp>
        <p:nvSpPr>
          <p:cNvPr id="5" name="object 5"/>
          <p:cNvSpPr txBox="1"/>
          <p:nvPr/>
        </p:nvSpPr>
        <p:spPr>
          <a:xfrm>
            <a:off x="5410961" y="6445817"/>
            <a:ext cx="1369060" cy="179536"/>
          </a:xfrm>
          <a:prstGeom prst="rect">
            <a:avLst/>
          </a:prstGeom>
        </p:spPr>
        <p:txBody>
          <a:bodyPr vert="horz" wrap="square" lIns="0" tIns="0" rIns="0" bIns="0" rtlCol="0">
            <a:spAutoFit/>
          </a:bodyPr>
          <a:lstStyle/>
          <a:p>
            <a:pPr marL="12700">
              <a:lnSpc>
                <a:spcPts val="1425"/>
              </a:lnSpc>
            </a:pPr>
            <a:r>
              <a:rPr sz="1200" spc="-10" dirty="0">
                <a:solidFill>
                  <a:srgbClr val="888888"/>
                </a:solidFill>
                <a:latin typeface="Microsoft Sans Serif" panose="020B0604020202020204"/>
                <a:cs typeface="Microsoft Sans Serif" panose="020B0604020202020204"/>
              </a:rPr>
              <a:t>(Νικολάου</a:t>
            </a:r>
            <a:r>
              <a:rPr sz="1200" spc="-5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Κ.,</a:t>
            </a:r>
            <a:r>
              <a:rPr sz="1200" spc="-2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2005)</a:t>
            </a:r>
            <a:endParaRPr sz="1200">
              <a:latin typeface="Microsoft Sans Serif" panose="020B0604020202020204"/>
              <a:cs typeface="Microsoft Sans Serif" panose="020B0604020202020204"/>
            </a:endParaRPr>
          </a:p>
        </p:txBody>
      </p:sp>
      <p:sp>
        <p:nvSpPr>
          <p:cNvPr id="3" name="object 3"/>
          <p:cNvSpPr txBox="1"/>
          <p:nvPr/>
        </p:nvSpPr>
        <p:spPr>
          <a:xfrm>
            <a:off x="1602740" y="440182"/>
            <a:ext cx="8898255" cy="4231005"/>
          </a:xfrm>
          <a:prstGeom prst="rect">
            <a:avLst/>
          </a:prstGeom>
        </p:spPr>
        <p:txBody>
          <a:bodyPr vert="horz" wrap="square" lIns="0" tIns="12065" rIns="0" bIns="0" rtlCol="0">
            <a:spAutoFit/>
          </a:bodyPr>
          <a:lstStyle/>
          <a:p>
            <a:pPr marL="287020" indent="-274320">
              <a:spcBef>
                <a:spcPts val="95"/>
              </a:spcBef>
              <a:buFont typeface="Microsoft Sans Serif" panose="020B0604020202020204"/>
              <a:buChar char="•"/>
              <a:tabLst>
                <a:tab pos="286385" algn="l"/>
                <a:tab pos="287020" algn="l"/>
              </a:tabLst>
            </a:pPr>
            <a:r>
              <a:rPr sz="1600" b="1" spc="-10" dirty="0">
                <a:latin typeface="Calibri" panose="020F0502020204030204"/>
                <a:cs typeface="Calibri" panose="020F0502020204030204"/>
              </a:rPr>
              <a:t>Έχει</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άμεση</a:t>
            </a:r>
            <a:r>
              <a:rPr sz="1600" b="1" spc="15" dirty="0">
                <a:latin typeface="Calibri" panose="020F0502020204030204"/>
                <a:cs typeface="Calibri" panose="020F0502020204030204"/>
              </a:rPr>
              <a:t> </a:t>
            </a:r>
            <a:r>
              <a:rPr sz="1600" b="1" spc="-10" dirty="0">
                <a:latin typeface="Calibri" panose="020F0502020204030204"/>
                <a:cs typeface="Calibri" panose="020F0502020204030204"/>
              </a:rPr>
              <a:t>σχέση</a:t>
            </a:r>
            <a:r>
              <a:rPr sz="1600" b="1" spc="30" dirty="0">
                <a:latin typeface="Calibri" panose="020F0502020204030204"/>
                <a:cs typeface="Calibri" panose="020F0502020204030204"/>
              </a:rPr>
              <a:t> </a:t>
            </a:r>
            <a:r>
              <a:rPr sz="1600" b="1" spc="-5" dirty="0">
                <a:latin typeface="Calibri" panose="020F0502020204030204"/>
                <a:cs typeface="Calibri" panose="020F0502020204030204"/>
              </a:rPr>
              <a:t>με</a:t>
            </a:r>
            <a:r>
              <a:rPr sz="1600" b="1" spc="5" dirty="0">
                <a:latin typeface="Calibri" panose="020F0502020204030204"/>
                <a:cs typeface="Calibri" panose="020F0502020204030204"/>
              </a:rPr>
              <a:t> </a:t>
            </a:r>
            <a:r>
              <a:rPr sz="1600" b="1" spc="-15" dirty="0">
                <a:latin typeface="Calibri" panose="020F0502020204030204"/>
                <a:cs typeface="Calibri" panose="020F0502020204030204"/>
              </a:rPr>
              <a:t>την</a:t>
            </a:r>
            <a:r>
              <a:rPr sz="1600" b="1" spc="5" dirty="0">
                <a:latin typeface="Calibri" panose="020F0502020204030204"/>
                <a:cs typeface="Calibri" panose="020F0502020204030204"/>
              </a:rPr>
              <a:t> </a:t>
            </a:r>
            <a:r>
              <a:rPr sz="1600" b="1" spc="-5" dirty="0">
                <a:latin typeface="Calibri" panose="020F0502020204030204"/>
                <a:cs typeface="Calibri" panose="020F0502020204030204"/>
              </a:rPr>
              <a:t>επιτυχία</a:t>
            </a:r>
            <a:r>
              <a:rPr sz="1600" b="1" spc="20" dirty="0">
                <a:latin typeface="Calibri" panose="020F0502020204030204"/>
                <a:cs typeface="Calibri" panose="020F0502020204030204"/>
              </a:rPr>
              <a:t> </a:t>
            </a:r>
            <a:r>
              <a:rPr sz="1600" b="1" spc="-10" dirty="0">
                <a:latin typeface="Calibri" panose="020F0502020204030204"/>
                <a:cs typeface="Calibri" panose="020F0502020204030204"/>
              </a:rPr>
              <a:t>της</a:t>
            </a:r>
            <a:r>
              <a:rPr sz="1600" b="1" spc="15" dirty="0">
                <a:latin typeface="Calibri" panose="020F0502020204030204"/>
                <a:cs typeface="Calibri" panose="020F0502020204030204"/>
              </a:rPr>
              <a:t> </a:t>
            </a:r>
            <a:r>
              <a:rPr sz="1600" b="1" spc="-5" dirty="0">
                <a:latin typeface="Calibri" panose="020F0502020204030204"/>
                <a:cs typeface="Calibri" panose="020F0502020204030204"/>
              </a:rPr>
              <a:t>θεραπείας</a:t>
            </a:r>
            <a:endParaRPr sz="1600" dirty="0">
              <a:latin typeface="Calibri" panose="020F0502020204030204"/>
              <a:cs typeface="Calibri" panose="020F0502020204030204"/>
            </a:endParaRPr>
          </a:p>
          <a:p>
            <a:pPr>
              <a:spcBef>
                <a:spcPts val="25"/>
              </a:spcBef>
            </a:pPr>
            <a:endParaRPr sz="1550" dirty="0">
              <a:latin typeface="Calibri" panose="020F0502020204030204"/>
              <a:cs typeface="Calibri" panose="020F0502020204030204"/>
            </a:endParaRPr>
          </a:p>
          <a:p>
            <a:pPr marL="287020" marR="289560" indent="-274320">
              <a:lnSpc>
                <a:spcPct val="60000"/>
              </a:lnSpc>
              <a:buFont typeface="Segoe UI Symbol" panose="020B0502040204020203"/>
              <a:buChar char="⚫"/>
              <a:tabLst>
                <a:tab pos="286385" algn="l"/>
                <a:tab pos="287020" algn="l"/>
              </a:tabLst>
            </a:pPr>
            <a:r>
              <a:rPr sz="1600" b="1" spc="-10" dirty="0">
                <a:latin typeface="Calibri" panose="020F0502020204030204"/>
                <a:cs typeface="Calibri" panose="020F0502020204030204"/>
              </a:rPr>
              <a:t>Θετική</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επίδραση</a:t>
            </a:r>
            <a:r>
              <a:rPr sz="1600" b="1" spc="50" dirty="0">
                <a:latin typeface="Calibri" panose="020F0502020204030204"/>
                <a:cs typeface="Calibri" panose="020F0502020204030204"/>
              </a:rPr>
              <a:t> </a:t>
            </a:r>
            <a:r>
              <a:rPr sz="1600" b="1" spc="-10" dirty="0">
                <a:latin typeface="Calibri" panose="020F0502020204030204"/>
                <a:cs typeface="Calibri" panose="020F0502020204030204"/>
              </a:rPr>
              <a:t>της</a:t>
            </a:r>
            <a:r>
              <a:rPr sz="1600" b="1" spc="30" dirty="0">
                <a:latin typeface="Calibri" panose="020F0502020204030204"/>
                <a:cs typeface="Calibri" panose="020F0502020204030204"/>
              </a:rPr>
              <a:t> </a:t>
            </a:r>
            <a:r>
              <a:rPr sz="1600" b="1" spc="-10" dirty="0">
                <a:latin typeface="Calibri" panose="020F0502020204030204"/>
                <a:cs typeface="Calibri" panose="020F0502020204030204"/>
              </a:rPr>
              <a:t>ενσυναίσθησης</a:t>
            </a:r>
            <a:r>
              <a:rPr sz="1600" b="1" spc="60" dirty="0">
                <a:latin typeface="Calibri" panose="020F0502020204030204"/>
                <a:cs typeface="Calibri" panose="020F0502020204030204"/>
              </a:rPr>
              <a:t> </a:t>
            </a:r>
            <a:r>
              <a:rPr sz="1600" b="1" spc="-5" dirty="0">
                <a:latin typeface="Calibri" panose="020F0502020204030204"/>
                <a:cs typeface="Calibri" panose="020F0502020204030204"/>
              </a:rPr>
              <a:t>στο</a:t>
            </a:r>
            <a:r>
              <a:rPr sz="1600" b="1" spc="25" dirty="0">
                <a:latin typeface="Calibri" panose="020F0502020204030204"/>
                <a:cs typeface="Calibri" panose="020F0502020204030204"/>
              </a:rPr>
              <a:t> </a:t>
            </a:r>
            <a:r>
              <a:rPr sz="1600" b="1" spc="-10" dirty="0">
                <a:latin typeface="Calibri" panose="020F0502020204030204"/>
                <a:cs typeface="Calibri" panose="020F0502020204030204"/>
              </a:rPr>
              <a:t>αποτέλεσμα:</a:t>
            </a:r>
            <a:r>
              <a:rPr sz="1600" b="1" spc="55" dirty="0">
                <a:latin typeface="Calibri" panose="020F0502020204030204"/>
                <a:cs typeface="Calibri" panose="020F0502020204030204"/>
              </a:rPr>
              <a:t> </a:t>
            </a:r>
            <a:r>
              <a:rPr sz="1600" b="1" spc="-10" dirty="0">
                <a:latin typeface="Calibri" panose="020F0502020204030204"/>
                <a:cs typeface="Calibri" panose="020F0502020204030204"/>
              </a:rPr>
              <a:t>νοιάξιμο</a:t>
            </a:r>
            <a:r>
              <a:rPr sz="1600" b="1" spc="30" dirty="0">
                <a:latin typeface="Calibri" panose="020F0502020204030204"/>
                <a:cs typeface="Calibri" panose="020F0502020204030204"/>
              </a:rPr>
              <a:t> </a:t>
            </a:r>
            <a:r>
              <a:rPr sz="1600" b="1" spc="-10" dirty="0">
                <a:latin typeface="Calibri" panose="020F0502020204030204"/>
                <a:cs typeface="Calibri" panose="020F0502020204030204"/>
              </a:rPr>
              <a:t>(ζεστή</a:t>
            </a:r>
            <a:r>
              <a:rPr sz="1600" b="1" spc="60" dirty="0">
                <a:latin typeface="Calibri" panose="020F0502020204030204"/>
                <a:cs typeface="Calibri" panose="020F0502020204030204"/>
              </a:rPr>
              <a:t> </a:t>
            </a:r>
            <a:r>
              <a:rPr sz="1600" b="1" spc="-5" dirty="0">
                <a:latin typeface="Calibri" panose="020F0502020204030204"/>
                <a:cs typeface="Calibri" panose="020F0502020204030204"/>
              </a:rPr>
              <a:t>ατμόσφαιρα),</a:t>
            </a:r>
            <a:r>
              <a:rPr sz="1600" b="1" spc="55" dirty="0">
                <a:latin typeface="Calibri" panose="020F0502020204030204"/>
                <a:cs typeface="Calibri" panose="020F0502020204030204"/>
              </a:rPr>
              <a:t> </a:t>
            </a:r>
            <a:r>
              <a:rPr sz="1600" b="1" spc="-10" dirty="0">
                <a:latin typeface="Calibri" panose="020F0502020204030204"/>
                <a:cs typeface="Calibri" panose="020F0502020204030204"/>
              </a:rPr>
              <a:t>γνησιότητα, </a:t>
            </a:r>
            <a:r>
              <a:rPr sz="1600" b="1" spc="-350" dirty="0">
                <a:latin typeface="Calibri" panose="020F0502020204030204"/>
                <a:cs typeface="Calibri" panose="020F0502020204030204"/>
              </a:rPr>
              <a:t> </a:t>
            </a:r>
            <a:r>
              <a:rPr sz="1600" b="1" spc="-10" dirty="0">
                <a:latin typeface="Calibri" panose="020F0502020204030204"/>
                <a:cs typeface="Calibri" panose="020F0502020204030204"/>
              </a:rPr>
              <a:t>κατανόηση</a:t>
            </a:r>
            <a:endParaRPr sz="1600" dirty="0">
              <a:latin typeface="Calibri" panose="020F0502020204030204"/>
              <a:cs typeface="Calibri" panose="020F0502020204030204"/>
            </a:endParaRPr>
          </a:p>
          <a:p>
            <a:pPr marL="287020" indent="-274320">
              <a:spcBef>
                <a:spcPts val="1155"/>
              </a:spcBef>
              <a:buFont typeface="Segoe UI Symbol" panose="020B0502040204020203"/>
              <a:buChar char="⚫"/>
              <a:tabLst>
                <a:tab pos="286385" algn="l"/>
                <a:tab pos="287020" algn="l"/>
              </a:tabLst>
            </a:pPr>
            <a:r>
              <a:rPr sz="1600" b="1" spc="-10" dirty="0">
                <a:latin typeface="Calibri" panose="020F0502020204030204"/>
                <a:cs typeface="Calibri" panose="020F0502020204030204"/>
              </a:rPr>
              <a:t>Αρνητική</a:t>
            </a:r>
            <a:r>
              <a:rPr sz="1600" b="1" dirty="0">
                <a:latin typeface="Calibri" panose="020F0502020204030204"/>
                <a:cs typeface="Calibri" panose="020F0502020204030204"/>
              </a:rPr>
              <a:t> </a:t>
            </a:r>
            <a:r>
              <a:rPr sz="1600" b="1" spc="-10" dirty="0">
                <a:latin typeface="Calibri" panose="020F0502020204030204"/>
                <a:cs typeface="Calibri" panose="020F0502020204030204"/>
              </a:rPr>
              <a:t>επίδραση</a:t>
            </a:r>
            <a:r>
              <a:rPr sz="1600" b="1" spc="45" dirty="0">
                <a:latin typeface="Calibri" panose="020F0502020204030204"/>
                <a:cs typeface="Calibri" panose="020F0502020204030204"/>
              </a:rPr>
              <a:t> </a:t>
            </a:r>
            <a:r>
              <a:rPr sz="1600" b="1" spc="-10" dirty="0">
                <a:latin typeface="Calibri" panose="020F0502020204030204"/>
                <a:cs typeface="Calibri" panose="020F0502020204030204"/>
              </a:rPr>
              <a:t>της</a:t>
            </a:r>
            <a:r>
              <a:rPr sz="1600" b="1" spc="20" dirty="0">
                <a:latin typeface="Calibri" panose="020F0502020204030204"/>
                <a:cs typeface="Calibri" panose="020F0502020204030204"/>
              </a:rPr>
              <a:t> </a:t>
            </a:r>
            <a:r>
              <a:rPr sz="1600" b="1" spc="-10" dirty="0">
                <a:latin typeface="Calibri" panose="020F0502020204030204"/>
                <a:cs typeface="Calibri" panose="020F0502020204030204"/>
              </a:rPr>
              <a:t>αντιπαράθεσης</a:t>
            </a:r>
            <a:endParaRPr sz="1600" dirty="0">
              <a:latin typeface="Calibri" panose="020F0502020204030204"/>
              <a:cs typeface="Calibri" panose="020F0502020204030204"/>
            </a:endParaRPr>
          </a:p>
          <a:p>
            <a:pPr marL="287020" indent="-274320">
              <a:spcBef>
                <a:spcPts val="1155"/>
              </a:spcBef>
              <a:buFont typeface="Segoe UI Symbol" panose="020B0502040204020203"/>
              <a:buChar char="⚫"/>
              <a:tabLst>
                <a:tab pos="286385" algn="l"/>
                <a:tab pos="287020" algn="l"/>
              </a:tabLst>
            </a:pPr>
            <a:r>
              <a:rPr sz="1600" b="1" spc="-5" dirty="0">
                <a:latin typeface="Calibri" panose="020F0502020204030204"/>
                <a:cs typeface="Calibri" panose="020F0502020204030204"/>
              </a:rPr>
              <a:t>Οι</a:t>
            </a:r>
            <a:r>
              <a:rPr sz="1600" b="1" dirty="0">
                <a:latin typeface="Calibri" panose="020F0502020204030204"/>
                <a:cs typeface="Calibri" panose="020F0502020204030204"/>
              </a:rPr>
              <a:t> </a:t>
            </a:r>
            <a:r>
              <a:rPr sz="1600" b="1" spc="-10" dirty="0">
                <a:latin typeface="Calibri" panose="020F0502020204030204"/>
                <a:cs typeface="Calibri" panose="020F0502020204030204"/>
              </a:rPr>
              <a:t>άκαμπτες</a:t>
            </a:r>
            <a:r>
              <a:rPr sz="1600" b="1" spc="15" dirty="0">
                <a:latin typeface="Calibri" panose="020F0502020204030204"/>
                <a:cs typeface="Calibri" panose="020F0502020204030204"/>
              </a:rPr>
              <a:t> </a:t>
            </a:r>
            <a:r>
              <a:rPr sz="1600" b="1" spc="-10" dirty="0">
                <a:latin typeface="Calibri" panose="020F0502020204030204"/>
                <a:cs typeface="Calibri" panose="020F0502020204030204"/>
              </a:rPr>
              <a:t>πεποιθήσεις</a:t>
            </a:r>
            <a:r>
              <a:rPr sz="1600" b="1" spc="50" dirty="0">
                <a:latin typeface="Calibri" panose="020F0502020204030204"/>
                <a:cs typeface="Calibri" panose="020F0502020204030204"/>
              </a:rPr>
              <a:t> </a:t>
            </a:r>
            <a:r>
              <a:rPr sz="1600" b="1" spc="-10" dirty="0">
                <a:latin typeface="Calibri" panose="020F0502020204030204"/>
                <a:cs typeface="Calibri" panose="020F0502020204030204"/>
              </a:rPr>
              <a:t>για</a:t>
            </a:r>
            <a:r>
              <a:rPr sz="1600" b="1" spc="15" dirty="0">
                <a:latin typeface="Calibri" panose="020F0502020204030204"/>
                <a:cs typeface="Calibri" panose="020F0502020204030204"/>
              </a:rPr>
              <a:t> </a:t>
            </a:r>
            <a:r>
              <a:rPr sz="1600" b="1" spc="-15" dirty="0">
                <a:latin typeface="Calibri" panose="020F0502020204030204"/>
                <a:cs typeface="Calibri" panose="020F0502020204030204"/>
              </a:rPr>
              <a:t>την</a:t>
            </a:r>
            <a:r>
              <a:rPr sz="1600" b="1" spc="20" dirty="0">
                <a:latin typeface="Calibri" panose="020F0502020204030204"/>
                <a:cs typeface="Calibri" panose="020F0502020204030204"/>
              </a:rPr>
              <a:t> </a:t>
            </a:r>
            <a:r>
              <a:rPr sz="1600" b="1" spc="-10" dirty="0">
                <a:latin typeface="Calibri" panose="020F0502020204030204"/>
                <a:cs typeface="Calibri" panose="020F0502020204030204"/>
              </a:rPr>
              <a:t>αποτελεσματικότητα</a:t>
            </a:r>
            <a:r>
              <a:rPr sz="1600" b="1" spc="45" dirty="0">
                <a:latin typeface="Calibri" panose="020F0502020204030204"/>
                <a:cs typeface="Calibri" panose="020F0502020204030204"/>
              </a:rPr>
              <a:t> </a:t>
            </a:r>
            <a:r>
              <a:rPr sz="1600" b="1" spc="-20" dirty="0">
                <a:latin typeface="Calibri" panose="020F0502020204030204"/>
                <a:cs typeface="Calibri" panose="020F0502020204030204"/>
              </a:rPr>
              <a:t>των</a:t>
            </a:r>
            <a:r>
              <a:rPr sz="1600" b="1" spc="20" dirty="0">
                <a:latin typeface="Calibri" panose="020F0502020204030204"/>
                <a:cs typeface="Calibri" panose="020F0502020204030204"/>
              </a:rPr>
              <a:t> </a:t>
            </a:r>
            <a:r>
              <a:rPr sz="1600" b="1" spc="-10" dirty="0">
                <a:latin typeface="Calibri" panose="020F0502020204030204"/>
                <a:cs typeface="Calibri" panose="020F0502020204030204"/>
              </a:rPr>
              <a:t>ασθενών</a:t>
            </a:r>
            <a:r>
              <a:rPr sz="1600" b="1" spc="40" dirty="0">
                <a:latin typeface="Calibri" panose="020F0502020204030204"/>
                <a:cs typeface="Calibri" panose="020F0502020204030204"/>
              </a:rPr>
              <a:t> </a:t>
            </a:r>
            <a:r>
              <a:rPr sz="1600" b="1" spc="-10" dirty="0">
                <a:latin typeface="Calibri" panose="020F0502020204030204"/>
                <a:cs typeface="Calibri" panose="020F0502020204030204"/>
              </a:rPr>
              <a:t>προκαταβάλουν</a:t>
            </a:r>
            <a:r>
              <a:rPr sz="1600" b="1" spc="-15" dirty="0">
                <a:latin typeface="Calibri" panose="020F0502020204030204"/>
                <a:cs typeface="Calibri" panose="020F0502020204030204"/>
              </a:rPr>
              <a:t> το</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αποτέλεσμα</a:t>
            </a:r>
            <a:endParaRPr sz="1600" dirty="0">
              <a:latin typeface="Calibri" panose="020F0502020204030204"/>
              <a:cs typeface="Calibri" panose="020F0502020204030204"/>
            </a:endParaRPr>
          </a:p>
          <a:p>
            <a:pPr marL="287020" indent="-274320">
              <a:spcBef>
                <a:spcPts val="1150"/>
              </a:spcBef>
              <a:buFont typeface="Microsoft Sans Serif" panose="020B0604020202020204"/>
              <a:buChar char="•"/>
              <a:tabLst>
                <a:tab pos="286385" algn="l"/>
                <a:tab pos="287020" algn="l"/>
              </a:tabLst>
            </a:pPr>
            <a:r>
              <a:rPr sz="1600" b="1" spc="-5" dirty="0">
                <a:latin typeface="Calibri" panose="020F0502020204030204"/>
                <a:cs typeface="Calibri" panose="020F0502020204030204"/>
              </a:rPr>
              <a:t>Οι</a:t>
            </a:r>
            <a:r>
              <a:rPr sz="1600" b="1" dirty="0">
                <a:latin typeface="Calibri" panose="020F0502020204030204"/>
                <a:cs typeface="Calibri" panose="020F0502020204030204"/>
              </a:rPr>
              <a:t> </a:t>
            </a:r>
            <a:r>
              <a:rPr sz="1600" b="1" spc="-10" dirty="0">
                <a:latin typeface="Calibri" panose="020F0502020204030204"/>
                <a:cs typeface="Calibri" panose="020F0502020204030204"/>
              </a:rPr>
              <a:t>θετικές</a:t>
            </a:r>
            <a:r>
              <a:rPr sz="1600" b="1" spc="40"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dirty="0">
                <a:latin typeface="Calibri" panose="020F0502020204030204"/>
                <a:cs typeface="Calibri" panose="020F0502020204030204"/>
              </a:rPr>
              <a:t> </a:t>
            </a:r>
            <a:r>
              <a:rPr sz="1600" b="1" spc="-10" dirty="0">
                <a:latin typeface="Calibri" panose="020F0502020204030204"/>
                <a:cs typeface="Calibri" panose="020F0502020204030204"/>
              </a:rPr>
              <a:t>αρνητικές</a:t>
            </a:r>
            <a:r>
              <a:rPr sz="1600" b="1" spc="30" dirty="0">
                <a:latin typeface="Calibri" panose="020F0502020204030204"/>
                <a:cs typeface="Calibri" panose="020F0502020204030204"/>
              </a:rPr>
              <a:t> </a:t>
            </a:r>
            <a:r>
              <a:rPr sz="1600" b="1" spc="-10" dirty="0">
                <a:latin typeface="Calibri" panose="020F0502020204030204"/>
                <a:cs typeface="Calibri" panose="020F0502020204030204"/>
              </a:rPr>
              <a:t>προσδοκίες</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του</a:t>
            </a:r>
            <a:r>
              <a:rPr sz="1600" b="1" spc="5" dirty="0">
                <a:latin typeface="Calibri" panose="020F0502020204030204"/>
                <a:cs typeface="Calibri" panose="020F0502020204030204"/>
              </a:rPr>
              <a:t> </a:t>
            </a:r>
            <a:r>
              <a:rPr sz="1600" b="1" spc="-5" dirty="0">
                <a:latin typeface="Calibri" panose="020F0502020204030204"/>
                <a:cs typeface="Calibri" panose="020F0502020204030204"/>
              </a:rPr>
              <a:t>θεραπευτή</a:t>
            </a:r>
            <a:r>
              <a:rPr sz="1600" b="1" spc="35" dirty="0">
                <a:latin typeface="Calibri" panose="020F0502020204030204"/>
                <a:cs typeface="Calibri" panose="020F0502020204030204"/>
              </a:rPr>
              <a:t> </a:t>
            </a:r>
            <a:r>
              <a:rPr sz="1600" b="1" spc="-5" dirty="0">
                <a:latin typeface="Calibri" panose="020F0502020204030204"/>
                <a:cs typeface="Calibri" panose="020F0502020204030204"/>
              </a:rPr>
              <a:t>επηρεάζουν</a:t>
            </a:r>
            <a:r>
              <a:rPr sz="1600" b="1" spc="30" dirty="0">
                <a:latin typeface="Calibri" panose="020F0502020204030204"/>
                <a:cs typeface="Calibri" panose="020F0502020204030204"/>
              </a:rPr>
              <a:t> </a:t>
            </a:r>
            <a:r>
              <a:rPr sz="1600" b="1" spc="-5" dirty="0">
                <a:latin typeface="Calibri" panose="020F0502020204030204"/>
                <a:cs typeface="Calibri" panose="020F0502020204030204"/>
              </a:rPr>
              <a:t>ανάλογα</a:t>
            </a:r>
            <a:r>
              <a:rPr sz="1600" b="1" spc="5" dirty="0">
                <a:latin typeface="Calibri" panose="020F0502020204030204"/>
                <a:cs typeface="Calibri" panose="020F0502020204030204"/>
              </a:rPr>
              <a:t> </a:t>
            </a:r>
            <a:r>
              <a:rPr sz="1600" b="1" spc="-15" dirty="0">
                <a:latin typeface="Calibri" panose="020F0502020204030204"/>
                <a:cs typeface="Calibri" panose="020F0502020204030204"/>
              </a:rPr>
              <a:t>την</a:t>
            </a:r>
            <a:r>
              <a:rPr sz="1600" b="1" dirty="0">
                <a:latin typeface="Calibri" panose="020F0502020204030204"/>
                <a:cs typeface="Calibri" panose="020F0502020204030204"/>
              </a:rPr>
              <a:t> </a:t>
            </a:r>
            <a:r>
              <a:rPr sz="1600" b="1" spc="-5" dirty="0">
                <a:latin typeface="Calibri" panose="020F0502020204030204"/>
                <a:cs typeface="Calibri" panose="020F0502020204030204"/>
              </a:rPr>
              <a:t>έκβαση</a:t>
            </a:r>
            <a:r>
              <a:rPr sz="1600" b="1" spc="30" dirty="0">
                <a:latin typeface="Calibri" panose="020F0502020204030204"/>
                <a:cs typeface="Calibri" panose="020F0502020204030204"/>
              </a:rPr>
              <a:t> </a:t>
            </a:r>
            <a:r>
              <a:rPr sz="1600" b="1" spc="-10" dirty="0">
                <a:latin typeface="Calibri" panose="020F0502020204030204"/>
                <a:cs typeface="Calibri" panose="020F0502020204030204"/>
              </a:rPr>
              <a:t>της</a:t>
            </a:r>
            <a:r>
              <a:rPr sz="1600" b="1" spc="15" dirty="0">
                <a:latin typeface="Calibri" panose="020F0502020204030204"/>
                <a:cs typeface="Calibri" panose="020F0502020204030204"/>
              </a:rPr>
              <a:t> </a:t>
            </a:r>
            <a:r>
              <a:rPr sz="1600" b="1" spc="-5" dirty="0">
                <a:latin typeface="Calibri" panose="020F0502020204030204"/>
                <a:cs typeface="Calibri" panose="020F0502020204030204"/>
              </a:rPr>
              <a:t>θεραπείας</a:t>
            </a:r>
            <a:endParaRPr sz="1600" dirty="0">
              <a:latin typeface="Calibri" panose="020F0502020204030204"/>
              <a:cs typeface="Calibri" panose="020F0502020204030204"/>
            </a:endParaRPr>
          </a:p>
          <a:p>
            <a:pPr marL="287020" marR="33655" indent="-274320">
              <a:lnSpc>
                <a:spcPts val="1540"/>
              </a:lnSpc>
              <a:spcBef>
                <a:spcPts val="1520"/>
              </a:spcBef>
              <a:buFont typeface="Microsoft Sans Serif" panose="020B0604020202020204"/>
              <a:buChar char="•"/>
              <a:tabLst>
                <a:tab pos="286385" algn="l"/>
                <a:tab pos="287020" algn="l"/>
              </a:tabLst>
            </a:pPr>
            <a:r>
              <a:rPr sz="1600" b="1" spc="-10" dirty="0">
                <a:latin typeface="Calibri" panose="020F0502020204030204"/>
                <a:cs typeface="Calibri" panose="020F0502020204030204"/>
              </a:rPr>
              <a:t>«Σημασία</a:t>
            </a:r>
            <a:r>
              <a:rPr sz="1600" b="1" spc="35" dirty="0">
                <a:latin typeface="Calibri" panose="020F0502020204030204"/>
                <a:cs typeface="Calibri" panose="020F0502020204030204"/>
              </a:rPr>
              <a:t> </a:t>
            </a:r>
            <a:r>
              <a:rPr sz="1600" b="1" spc="-5" dirty="0">
                <a:latin typeface="Calibri" panose="020F0502020204030204"/>
                <a:cs typeface="Calibri" panose="020F0502020204030204"/>
              </a:rPr>
              <a:t>δεν</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έχει</a:t>
            </a:r>
            <a:r>
              <a:rPr sz="1600" b="1" spc="25" dirty="0">
                <a:latin typeface="Calibri" panose="020F0502020204030204"/>
                <a:cs typeface="Calibri" panose="020F0502020204030204"/>
              </a:rPr>
              <a:t> </a:t>
            </a:r>
            <a:r>
              <a:rPr sz="1600" b="1" spc="-10" dirty="0">
                <a:latin typeface="Calibri" panose="020F0502020204030204"/>
                <a:cs typeface="Calibri" panose="020F0502020204030204"/>
              </a:rPr>
              <a:t>τόσο</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το</a:t>
            </a:r>
            <a:r>
              <a:rPr sz="1600" b="1" spc="15" dirty="0">
                <a:latin typeface="Calibri" panose="020F0502020204030204"/>
                <a:cs typeface="Calibri" panose="020F0502020204030204"/>
              </a:rPr>
              <a:t> </a:t>
            </a:r>
            <a:r>
              <a:rPr sz="1600" b="1" spc="-5" dirty="0">
                <a:latin typeface="Calibri" panose="020F0502020204030204"/>
                <a:cs typeface="Calibri" panose="020F0502020204030204"/>
              </a:rPr>
              <a:t>τι</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θα</a:t>
            </a:r>
            <a:r>
              <a:rPr sz="1600" b="1" spc="35" dirty="0">
                <a:latin typeface="Calibri" panose="020F0502020204030204"/>
                <a:cs typeface="Calibri" panose="020F0502020204030204"/>
              </a:rPr>
              <a:t> </a:t>
            </a:r>
            <a:r>
              <a:rPr sz="1600" b="1" spc="-10" dirty="0">
                <a:latin typeface="Calibri" panose="020F0502020204030204"/>
                <a:cs typeface="Calibri" panose="020F0502020204030204"/>
              </a:rPr>
              <a:t>πεις</a:t>
            </a:r>
            <a:r>
              <a:rPr sz="1600" b="1" spc="10" dirty="0">
                <a:latin typeface="Calibri" panose="020F0502020204030204"/>
                <a:cs typeface="Calibri" panose="020F0502020204030204"/>
              </a:rPr>
              <a:t> </a:t>
            </a:r>
            <a:r>
              <a:rPr sz="1600" b="1" dirty="0">
                <a:latin typeface="Calibri" panose="020F0502020204030204"/>
                <a:cs typeface="Calibri" panose="020F0502020204030204"/>
              </a:rPr>
              <a:t>αλλά </a:t>
            </a:r>
            <a:r>
              <a:rPr sz="1600" b="1" spc="-10" dirty="0">
                <a:latin typeface="Calibri" panose="020F0502020204030204"/>
                <a:cs typeface="Calibri" panose="020F0502020204030204"/>
              </a:rPr>
              <a:t>πως</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θα</a:t>
            </a:r>
            <a:r>
              <a:rPr sz="1600" b="1" spc="20" dirty="0">
                <a:latin typeface="Calibri" panose="020F0502020204030204"/>
                <a:cs typeface="Calibri" panose="020F0502020204030204"/>
              </a:rPr>
              <a:t> </a:t>
            </a:r>
            <a:r>
              <a:rPr sz="1600" b="1" spc="-15" dirty="0">
                <a:latin typeface="Calibri" panose="020F0502020204030204"/>
                <a:cs typeface="Calibri" panose="020F0502020204030204"/>
              </a:rPr>
              <a:t>το</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πεις.</a:t>
            </a:r>
            <a:r>
              <a:rPr sz="1600" b="1" spc="15" dirty="0">
                <a:latin typeface="Calibri" panose="020F0502020204030204"/>
                <a:cs typeface="Calibri" panose="020F0502020204030204"/>
              </a:rPr>
              <a:t> </a:t>
            </a:r>
            <a:r>
              <a:rPr sz="1600" b="1" spc="-5" dirty="0">
                <a:latin typeface="Calibri" panose="020F0502020204030204"/>
                <a:cs typeface="Calibri" panose="020F0502020204030204"/>
              </a:rPr>
              <a:t>Ο</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ασθενής</a:t>
            </a:r>
            <a:r>
              <a:rPr sz="1600" b="1" spc="35" dirty="0">
                <a:latin typeface="Calibri" panose="020F0502020204030204"/>
                <a:cs typeface="Calibri" panose="020F0502020204030204"/>
              </a:rPr>
              <a:t> </a:t>
            </a:r>
            <a:r>
              <a:rPr sz="1600" b="1" spc="-10" dirty="0">
                <a:latin typeface="Calibri" panose="020F0502020204030204"/>
                <a:cs typeface="Calibri" panose="020F0502020204030204"/>
              </a:rPr>
              <a:t>δέχεται</a:t>
            </a:r>
            <a:r>
              <a:rPr sz="1600" b="1" spc="30" dirty="0">
                <a:latin typeface="Calibri" panose="020F0502020204030204"/>
                <a:cs typeface="Calibri" panose="020F0502020204030204"/>
              </a:rPr>
              <a:t> </a:t>
            </a:r>
            <a:r>
              <a:rPr sz="1600" b="1" spc="-15" dirty="0">
                <a:latin typeface="Calibri" panose="020F0502020204030204"/>
                <a:cs typeface="Calibri" panose="020F0502020204030204"/>
              </a:rPr>
              <a:t>τα</a:t>
            </a:r>
            <a:r>
              <a:rPr sz="1600" b="1" dirty="0">
                <a:latin typeface="Calibri" panose="020F0502020204030204"/>
                <a:cs typeface="Calibri" panose="020F0502020204030204"/>
              </a:rPr>
              <a:t> </a:t>
            </a:r>
            <a:r>
              <a:rPr sz="1600" b="1" spc="-10" dirty="0">
                <a:latin typeface="Calibri" panose="020F0502020204030204"/>
                <a:cs typeface="Calibri" panose="020F0502020204030204"/>
              </a:rPr>
              <a:t>πάντα</a:t>
            </a:r>
            <a:r>
              <a:rPr sz="1600" b="1" spc="5" dirty="0">
                <a:latin typeface="Calibri" panose="020F0502020204030204"/>
                <a:cs typeface="Calibri" panose="020F0502020204030204"/>
              </a:rPr>
              <a:t> </a:t>
            </a:r>
            <a:r>
              <a:rPr sz="1600" b="1" dirty="0">
                <a:latin typeface="Calibri" panose="020F0502020204030204"/>
                <a:cs typeface="Calibri" panose="020F0502020204030204"/>
              </a:rPr>
              <a:t>αν </a:t>
            </a:r>
            <a:r>
              <a:rPr sz="1600" b="1" spc="-10" dirty="0">
                <a:latin typeface="Calibri" panose="020F0502020204030204"/>
                <a:cs typeface="Calibri" panose="020F0502020204030204"/>
              </a:rPr>
              <a:t>υπάρχει </a:t>
            </a:r>
            <a:r>
              <a:rPr sz="1600" b="1" spc="-5" dirty="0">
                <a:latin typeface="Calibri" panose="020F0502020204030204"/>
                <a:cs typeface="Calibri" panose="020F0502020204030204"/>
              </a:rPr>
              <a:t> θεραπευτική</a:t>
            </a:r>
            <a:r>
              <a:rPr sz="1600" b="1" spc="30" dirty="0">
                <a:latin typeface="Calibri" panose="020F0502020204030204"/>
                <a:cs typeface="Calibri" panose="020F0502020204030204"/>
              </a:rPr>
              <a:t> </a:t>
            </a:r>
            <a:r>
              <a:rPr sz="1600" b="1" spc="-15" dirty="0">
                <a:latin typeface="Calibri" panose="020F0502020204030204"/>
                <a:cs typeface="Calibri" panose="020F0502020204030204"/>
              </a:rPr>
              <a:t>σχέση</a:t>
            </a:r>
            <a:r>
              <a:rPr sz="1600" b="1" spc="60" dirty="0">
                <a:latin typeface="Calibri" panose="020F0502020204030204"/>
                <a:cs typeface="Calibri" panose="020F0502020204030204"/>
              </a:rPr>
              <a:t> </a:t>
            </a:r>
            <a:r>
              <a:rPr sz="1600" b="1" spc="-5" dirty="0">
                <a:latin typeface="Calibri" panose="020F0502020204030204"/>
                <a:cs typeface="Calibri" panose="020F0502020204030204"/>
              </a:rPr>
              <a:t>εμπιστοσύνης,</a:t>
            </a:r>
            <a:r>
              <a:rPr sz="1600" b="1" spc="30" dirty="0">
                <a:latin typeface="Calibri" panose="020F0502020204030204"/>
                <a:cs typeface="Calibri" panose="020F0502020204030204"/>
              </a:rPr>
              <a:t> </a:t>
            </a:r>
            <a:r>
              <a:rPr sz="1600" b="1" dirty="0">
                <a:latin typeface="Calibri" panose="020F0502020204030204"/>
                <a:cs typeface="Calibri" panose="020F0502020204030204"/>
              </a:rPr>
              <a:t>εισπράττει</a:t>
            </a:r>
            <a:r>
              <a:rPr sz="1600" b="1" spc="45" dirty="0">
                <a:latin typeface="Calibri" panose="020F0502020204030204"/>
                <a:cs typeface="Calibri" panose="020F0502020204030204"/>
              </a:rPr>
              <a:t> </a:t>
            </a:r>
            <a:r>
              <a:rPr sz="1600" b="1" spc="-10" dirty="0">
                <a:latin typeface="Calibri" panose="020F0502020204030204"/>
                <a:cs typeface="Calibri" panose="020F0502020204030204"/>
              </a:rPr>
              <a:t>νοιάξιμο</a:t>
            </a:r>
            <a:r>
              <a:rPr sz="1600" b="1" spc="20"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spc="10" dirty="0">
                <a:latin typeface="Calibri" panose="020F0502020204030204"/>
                <a:cs typeface="Calibri" panose="020F0502020204030204"/>
              </a:rPr>
              <a:t> </a:t>
            </a:r>
            <a:r>
              <a:rPr sz="1600" b="1" spc="-5" dirty="0">
                <a:latin typeface="Calibri" panose="020F0502020204030204"/>
                <a:cs typeface="Calibri" panose="020F0502020204030204"/>
              </a:rPr>
              <a:t>ενδιαφέρον</a:t>
            </a:r>
            <a:r>
              <a:rPr sz="1600" b="1" spc="25"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spc="10" dirty="0">
                <a:latin typeface="Calibri" panose="020F0502020204030204"/>
                <a:cs typeface="Calibri" panose="020F0502020204030204"/>
              </a:rPr>
              <a:t> </a:t>
            </a:r>
            <a:r>
              <a:rPr sz="1600" b="1" spc="-5" dirty="0">
                <a:latin typeface="Calibri" panose="020F0502020204030204"/>
                <a:cs typeface="Calibri" panose="020F0502020204030204"/>
              </a:rPr>
              <a:t>ο</a:t>
            </a:r>
            <a:r>
              <a:rPr sz="1600" b="1" spc="5" dirty="0">
                <a:latin typeface="Calibri" panose="020F0502020204030204"/>
                <a:cs typeface="Calibri" panose="020F0502020204030204"/>
              </a:rPr>
              <a:t> </a:t>
            </a:r>
            <a:r>
              <a:rPr sz="1600" b="1" spc="-5" dirty="0">
                <a:latin typeface="Calibri" panose="020F0502020204030204"/>
                <a:cs typeface="Calibri" panose="020F0502020204030204"/>
              </a:rPr>
              <a:t>θεραπευτής</a:t>
            </a:r>
            <a:r>
              <a:rPr sz="1600" b="1" spc="40" dirty="0">
                <a:latin typeface="Calibri" panose="020F0502020204030204"/>
                <a:cs typeface="Calibri" panose="020F0502020204030204"/>
              </a:rPr>
              <a:t> </a:t>
            </a:r>
            <a:r>
              <a:rPr sz="1600" b="1" spc="-10" dirty="0">
                <a:latin typeface="Calibri" panose="020F0502020204030204"/>
                <a:cs typeface="Calibri" panose="020F0502020204030204"/>
              </a:rPr>
              <a:t>μεταδίδει </a:t>
            </a:r>
            <a:r>
              <a:rPr sz="1600" b="1" spc="-5" dirty="0">
                <a:latin typeface="Calibri" panose="020F0502020204030204"/>
                <a:cs typeface="Calibri" panose="020F0502020204030204"/>
              </a:rPr>
              <a:t> </a:t>
            </a:r>
            <a:r>
              <a:rPr sz="1600" b="1" spc="-15" dirty="0">
                <a:latin typeface="Calibri" panose="020F0502020204030204"/>
                <a:cs typeface="Calibri" panose="020F0502020204030204"/>
              </a:rPr>
              <a:t>τα μηνύματα</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του</a:t>
            </a:r>
            <a:r>
              <a:rPr sz="1600" b="1" spc="-5" dirty="0">
                <a:latin typeface="Calibri" panose="020F0502020204030204"/>
                <a:cs typeface="Calibri" panose="020F0502020204030204"/>
              </a:rPr>
              <a:t> με</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σωστό</a:t>
            </a:r>
            <a:r>
              <a:rPr sz="1600" b="1" spc="25" dirty="0">
                <a:latin typeface="Calibri" panose="020F0502020204030204"/>
                <a:cs typeface="Calibri" panose="020F0502020204030204"/>
              </a:rPr>
              <a:t> </a:t>
            </a:r>
            <a:r>
              <a:rPr sz="1600" b="1" spc="-10" dirty="0">
                <a:latin typeface="Calibri" panose="020F0502020204030204"/>
                <a:cs typeface="Calibri" panose="020F0502020204030204"/>
              </a:rPr>
              <a:t>τρόπο.»</a:t>
            </a:r>
            <a:endParaRPr sz="1600" dirty="0">
              <a:latin typeface="Calibri" panose="020F0502020204030204"/>
              <a:cs typeface="Calibri" panose="020F0502020204030204"/>
            </a:endParaRPr>
          </a:p>
          <a:p>
            <a:pPr>
              <a:lnSpc>
                <a:spcPct val="100000"/>
              </a:lnSpc>
              <a:buChar char="•"/>
            </a:pPr>
            <a:endParaRPr sz="1600" dirty="0">
              <a:latin typeface="Calibri" panose="020F0502020204030204"/>
              <a:cs typeface="Calibri" panose="020F0502020204030204"/>
            </a:endParaRPr>
          </a:p>
          <a:p>
            <a:pPr>
              <a:spcBef>
                <a:spcPts val="40"/>
              </a:spcBef>
              <a:buChar char="•"/>
            </a:pPr>
            <a:endParaRPr sz="2050" dirty="0">
              <a:latin typeface="Calibri" panose="020F0502020204030204"/>
              <a:cs typeface="Calibri" panose="020F0502020204030204"/>
            </a:endParaRPr>
          </a:p>
          <a:p>
            <a:pPr marL="417830" indent="-405765">
              <a:buClr>
                <a:srgbClr val="000000"/>
              </a:buClr>
              <a:buFont typeface="Microsoft Sans Serif" panose="020B0604020202020204"/>
              <a:buChar char="•"/>
              <a:tabLst>
                <a:tab pos="417830" algn="l"/>
                <a:tab pos="418465" algn="l"/>
                <a:tab pos="7098665" algn="l"/>
              </a:tabLst>
            </a:pPr>
            <a:r>
              <a:rPr sz="2200" b="1" spc="-5" dirty="0">
                <a:latin typeface="Calibri" panose="020F0502020204030204"/>
                <a:cs typeface="Calibri" panose="020F0502020204030204"/>
              </a:rPr>
              <a:t>"In</a:t>
            </a:r>
            <a:r>
              <a:rPr sz="2200" b="1" dirty="0">
                <a:latin typeface="Calibri" panose="020F0502020204030204"/>
                <a:cs typeface="Calibri" panose="020F0502020204030204"/>
              </a:rPr>
              <a:t> </a:t>
            </a:r>
            <a:r>
              <a:rPr sz="2200" b="1" spc="-5" dirty="0">
                <a:latin typeface="Calibri" panose="020F0502020204030204"/>
                <a:cs typeface="Calibri" panose="020F0502020204030204"/>
              </a:rPr>
              <a:t>human</a:t>
            </a:r>
            <a:r>
              <a:rPr sz="2200" b="1" spc="20" dirty="0">
                <a:latin typeface="Calibri" panose="020F0502020204030204"/>
                <a:cs typeface="Calibri" panose="020F0502020204030204"/>
              </a:rPr>
              <a:t> </a:t>
            </a:r>
            <a:r>
              <a:rPr sz="2200" b="1" spc="-5" dirty="0">
                <a:latin typeface="Calibri" panose="020F0502020204030204"/>
                <a:cs typeface="Calibri" panose="020F0502020204030204"/>
              </a:rPr>
              <a:t>services,</a:t>
            </a:r>
            <a:r>
              <a:rPr sz="2200" b="1" spc="35" dirty="0">
                <a:latin typeface="Calibri" panose="020F0502020204030204"/>
                <a:cs typeface="Calibri" panose="020F0502020204030204"/>
              </a:rPr>
              <a:t> </a:t>
            </a:r>
            <a:r>
              <a:rPr sz="2200" b="1" spc="-10" dirty="0">
                <a:latin typeface="Calibri" panose="020F0502020204030204"/>
                <a:cs typeface="Calibri" panose="020F0502020204030204"/>
              </a:rPr>
              <a:t>the</a:t>
            </a:r>
            <a:r>
              <a:rPr sz="2200" b="1" spc="30" dirty="0">
                <a:latin typeface="Calibri" panose="020F0502020204030204"/>
                <a:cs typeface="Calibri" panose="020F0502020204030204"/>
              </a:rPr>
              <a:t> </a:t>
            </a:r>
            <a:r>
              <a:rPr sz="2200" b="1" spc="-10" dirty="0">
                <a:latin typeface="Calibri" panose="020F0502020204030204"/>
                <a:cs typeface="Calibri" panose="020F0502020204030204"/>
              </a:rPr>
              <a:t>practitioner</a:t>
            </a:r>
            <a:r>
              <a:rPr sz="2200" b="1" spc="80" dirty="0">
                <a:latin typeface="Calibri" panose="020F0502020204030204"/>
                <a:cs typeface="Calibri" panose="020F0502020204030204"/>
              </a:rPr>
              <a:t> </a:t>
            </a:r>
            <a:r>
              <a:rPr sz="2200" b="1" i="1" spc="-5" dirty="0">
                <a:latin typeface="Calibri" panose="020F0502020204030204"/>
                <a:cs typeface="Calibri" panose="020F0502020204030204"/>
              </a:rPr>
              <a:t>is</a:t>
            </a:r>
            <a:r>
              <a:rPr sz="2200" b="1" i="1" spc="25" dirty="0">
                <a:latin typeface="Calibri" panose="020F0502020204030204"/>
                <a:cs typeface="Calibri" panose="020F0502020204030204"/>
              </a:rPr>
              <a:t> </a:t>
            </a:r>
            <a:r>
              <a:rPr sz="2200" b="1" spc="-10" dirty="0">
                <a:latin typeface="Calibri" panose="020F0502020204030204"/>
                <a:cs typeface="Calibri" panose="020F0502020204030204"/>
              </a:rPr>
              <a:t>the</a:t>
            </a:r>
            <a:r>
              <a:rPr sz="2200" b="1" spc="30" dirty="0">
                <a:latin typeface="Calibri" panose="020F0502020204030204"/>
                <a:cs typeface="Calibri" panose="020F0502020204030204"/>
              </a:rPr>
              <a:t> </a:t>
            </a:r>
            <a:r>
              <a:rPr sz="2200" b="1" spc="-15" dirty="0">
                <a:latin typeface="Calibri" panose="020F0502020204030204"/>
                <a:cs typeface="Calibri" panose="020F0502020204030204"/>
              </a:rPr>
              <a:t>intervention."	</a:t>
            </a:r>
            <a:r>
              <a:rPr sz="1900" b="1" spc="-5" dirty="0">
                <a:latin typeface="Calibri" panose="020F0502020204030204"/>
                <a:cs typeface="Calibri" panose="020F0502020204030204"/>
              </a:rPr>
              <a:t>(Dean</a:t>
            </a:r>
            <a:r>
              <a:rPr sz="1900" b="1" spc="-20" dirty="0">
                <a:latin typeface="Calibri" panose="020F0502020204030204"/>
                <a:cs typeface="Calibri" panose="020F0502020204030204"/>
              </a:rPr>
              <a:t> </a:t>
            </a:r>
            <a:r>
              <a:rPr sz="1900" b="1" spc="-5" dirty="0">
                <a:latin typeface="Calibri" panose="020F0502020204030204"/>
                <a:cs typeface="Calibri" panose="020F0502020204030204"/>
              </a:rPr>
              <a:t>Fixsen)</a:t>
            </a:r>
            <a:endParaRPr sz="1900" dirty="0">
              <a:latin typeface="Calibri" panose="020F0502020204030204"/>
              <a:cs typeface="Calibri" panose="020F0502020204030204"/>
            </a:endParaRPr>
          </a:p>
          <a:p>
            <a:pPr marL="355600" indent="-342900">
              <a:lnSpc>
                <a:spcPts val="2420"/>
              </a:lnSpc>
              <a:buFont typeface="Microsoft Sans Serif" panose="020B0604020202020204"/>
              <a:buChar char="•"/>
              <a:tabLst>
                <a:tab pos="354965" algn="l"/>
                <a:tab pos="355600" algn="l"/>
              </a:tabLst>
            </a:pPr>
            <a:r>
              <a:rPr sz="2200" b="1" spc="-5" dirty="0">
                <a:latin typeface="Calibri" panose="020F0502020204030204"/>
                <a:cs typeface="Calibri" panose="020F0502020204030204"/>
              </a:rPr>
              <a:t>"In</a:t>
            </a:r>
            <a:r>
              <a:rPr sz="2200" b="1" spc="-10" dirty="0">
                <a:latin typeface="Calibri" panose="020F0502020204030204"/>
                <a:cs typeface="Calibri" panose="020F0502020204030204"/>
              </a:rPr>
              <a:t> medicine,</a:t>
            </a:r>
            <a:r>
              <a:rPr sz="2200" b="1" dirty="0">
                <a:latin typeface="Calibri" panose="020F0502020204030204"/>
                <a:cs typeface="Calibri" panose="020F0502020204030204"/>
              </a:rPr>
              <a:t> </a:t>
            </a:r>
            <a:r>
              <a:rPr sz="2200" b="1" spc="-5" dirty="0">
                <a:latin typeface="Calibri" panose="020F0502020204030204"/>
                <a:cs typeface="Calibri" panose="020F0502020204030204"/>
              </a:rPr>
              <a:t>the</a:t>
            </a:r>
            <a:r>
              <a:rPr sz="2200" b="1" spc="15" dirty="0">
                <a:latin typeface="Calibri" panose="020F0502020204030204"/>
                <a:cs typeface="Calibri" panose="020F0502020204030204"/>
              </a:rPr>
              <a:t> </a:t>
            </a:r>
            <a:r>
              <a:rPr sz="2200" b="1" spc="-15" dirty="0">
                <a:latin typeface="Calibri" panose="020F0502020204030204"/>
                <a:cs typeface="Calibri" panose="020F0502020204030204"/>
              </a:rPr>
              <a:t>most</a:t>
            </a:r>
            <a:r>
              <a:rPr sz="2200" b="1" spc="20" dirty="0">
                <a:latin typeface="Calibri" panose="020F0502020204030204"/>
                <a:cs typeface="Calibri" panose="020F0502020204030204"/>
              </a:rPr>
              <a:t> </a:t>
            </a:r>
            <a:r>
              <a:rPr sz="2200" b="1" spc="-15" dirty="0">
                <a:latin typeface="Calibri" panose="020F0502020204030204"/>
                <a:cs typeface="Calibri" panose="020F0502020204030204"/>
              </a:rPr>
              <a:t>frequently</a:t>
            </a:r>
            <a:r>
              <a:rPr sz="2200" b="1" spc="30" dirty="0">
                <a:latin typeface="Calibri" panose="020F0502020204030204"/>
                <a:cs typeface="Calibri" panose="020F0502020204030204"/>
              </a:rPr>
              <a:t> </a:t>
            </a:r>
            <a:r>
              <a:rPr sz="2200" b="1" spc="-10" dirty="0">
                <a:latin typeface="Calibri" panose="020F0502020204030204"/>
                <a:cs typeface="Calibri" panose="020F0502020204030204"/>
              </a:rPr>
              <a:t>prescribed</a:t>
            </a:r>
            <a:r>
              <a:rPr sz="2200" b="1" spc="35" dirty="0">
                <a:latin typeface="Calibri" panose="020F0502020204030204"/>
                <a:cs typeface="Calibri" panose="020F0502020204030204"/>
              </a:rPr>
              <a:t> </a:t>
            </a:r>
            <a:r>
              <a:rPr sz="2200" b="1" spc="-5" dirty="0">
                <a:latin typeface="Calibri" panose="020F0502020204030204"/>
                <a:cs typeface="Calibri" panose="020F0502020204030204"/>
              </a:rPr>
              <a:t>drug is</a:t>
            </a:r>
            <a:r>
              <a:rPr sz="2200" b="1" spc="10" dirty="0">
                <a:latin typeface="Calibri" panose="020F0502020204030204"/>
                <a:cs typeface="Calibri" panose="020F0502020204030204"/>
              </a:rPr>
              <a:t> </a:t>
            </a:r>
            <a:r>
              <a:rPr sz="2200" b="1" spc="-10" dirty="0">
                <a:latin typeface="Calibri" panose="020F0502020204030204"/>
                <a:cs typeface="Calibri" panose="020F0502020204030204"/>
              </a:rPr>
              <a:t>the</a:t>
            </a:r>
            <a:r>
              <a:rPr sz="2200" b="1" spc="10" dirty="0">
                <a:latin typeface="Calibri" panose="020F0502020204030204"/>
                <a:cs typeface="Calibri" panose="020F0502020204030204"/>
              </a:rPr>
              <a:t> </a:t>
            </a:r>
            <a:r>
              <a:rPr sz="2200" b="1" spc="-10" dirty="0">
                <a:latin typeface="Calibri" panose="020F0502020204030204"/>
                <a:cs typeface="Calibri" panose="020F0502020204030204"/>
              </a:rPr>
              <a:t>doctor</a:t>
            </a:r>
            <a:r>
              <a:rPr sz="2200" b="1" spc="40" dirty="0">
                <a:latin typeface="Calibri" panose="020F0502020204030204"/>
                <a:cs typeface="Calibri" panose="020F0502020204030204"/>
              </a:rPr>
              <a:t> </a:t>
            </a:r>
            <a:r>
              <a:rPr sz="2200" b="1" spc="-5" dirty="0">
                <a:latin typeface="Calibri" panose="020F0502020204030204"/>
                <a:cs typeface="Calibri" panose="020F0502020204030204"/>
              </a:rPr>
              <a:t>himself</a:t>
            </a:r>
            <a:r>
              <a:rPr sz="2200" b="1" spc="20" dirty="0">
                <a:latin typeface="Calibri" panose="020F0502020204030204"/>
                <a:cs typeface="Calibri" panose="020F0502020204030204"/>
              </a:rPr>
              <a:t> </a:t>
            </a:r>
            <a:r>
              <a:rPr sz="2200" b="1" spc="-5" dirty="0">
                <a:solidFill>
                  <a:srgbClr val="6F2F9F"/>
                </a:solidFill>
                <a:latin typeface="Calibri" panose="020F0502020204030204"/>
                <a:cs typeface="Calibri" panose="020F0502020204030204"/>
              </a:rPr>
              <a:t>“</a:t>
            </a:r>
            <a:endParaRPr sz="2200" dirty="0">
              <a:latin typeface="Calibri" panose="020F0502020204030204"/>
              <a:cs typeface="Calibri" panose="020F0502020204030204"/>
            </a:endParaRPr>
          </a:p>
          <a:p>
            <a:pPr marL="355600">
              <a:lnSpc>
                <a:spcPts val="2060"/>
              </a:lnSpc>
            </a:pPr>
            <a:r>
              <a:rPr sz="1900" b="1" spc="-5" dirty="0">
                <a:latin typeface="Calibri" panose="020F0502020204030204"/>
                <a:cs typeface="Calibri" panose="020F0502020204030204"/>
              </a:rPr>
              <a:t>(Michael</a:t>
            </a:r>
            <a:r>
              <a:rPr sz="1900" b="1" spc="-40" dirty="0">
                <a:latin typeface="Calibri" panose="020F0502020204030204"/>
                <a:cs typeface="Calibri" panose="020F0502020204030204"/>
              </a:rPr>
              <a:t> </a:t>
            </a:r>
            <a:r>
              <a:rPr sz="1900" b="1" spc="-5" dirty="0">
                <a:latin typeface="Calibri" panose="020F0502020204030204"/>
                <a:cs typeface="Calibri" panose="020F0502020204030204"/>
              </a:rPr>
              <a:t>Balint)</a:t>
            </a:r>
            <a:endParaRPr sz="1900" dirty="0">
              <a:latin typeface="Calibri" panose="020F0502020204030204"/>
              <a:cs typeface="Calibri" panose="020F0502020204030204"/>
            </a:endParaRPr>
          </a:p>
        </p:txBody>
      </p:sp>
      <p:sp>
        <p:nvSpPr>
          <p:cNvPr id="4" name="object 4"/>
          <p:cNvSpPr txBox="1"/>
          <p:nvPr/>
        </p:nvSpPr>
        <p:spPr>
          <a:xfrm>
            <a:off x="1602740" y="5514543"/>
            <a:ext cx="8343265" cy="778510"/>
          </a:xfrm>
          <a:prstGeom prst="rect">
            <a:avLst/>
          </a:prstGeom>
        </p:spPr>
        <p:txBody>
          <a:bodyPr vert="horz" wrap="square" lIns="0" tIns="69850" rIns="0" bIns="0" rtlCol="0">
            <a:spAutoFit/>
          </a:bodyPr>
          <a:lstStyle/>
          <a:p>
            <a:pPr marL="355600" marR="5080" indent="-342900">
              <a:lnSpc>
                <a:spcPct val="80000"/>
              </a:lnSpc>
              <a:spcBef>
                <a:spcPts val="550"/>
              </a:spcBef>
              <a:buFont typeface="Microsoft Sans Serif" panose="020B0604020202020204"/>
              <a:buChar char="•"/>
              <a:tabLst>
                <a:tab pos="354965" algn="l"/>
                <a:tab pos="355600" algn="l"/>
              </a:tabLst>
            </a:pPr>
            <a:r>
              <a:rPr sz="1900" b="1" i="1" spc="-10" dirty="0">
                <a:solidFill>
                  <a:srgbClr val="C00000"/>
                </a:solidFill>
                <a:latin typeface="Calibri" panose="020F0502020204030204"/>
                <a:cs typeface="Calibri" panose="020F0502020204030204"/>
              </a:rPr>
              <a:t>Στόχος</a:t>
            </a:r>
            <a:r>
              <a:rPr sz="1900" b="1" i="1" spc="5" dirty="0">
                <a:solidFill>
                  <a:srgbClr val="C00000"/>
                </a:solidFill>
                <a:latin typeface="Calibri" panose="020F0502020204030204"/>
                <a:cs typeface="Calibri" panose="020F0502020204030204"/>
              </a:rPr>
              <a:t> </a:t>
            </a:r>
            <a:r>
              <a:rPr sz="1900" b="1" i="1" spc="-10" dirty="0">
                <a:solidFill>
                  <a:srgbClr val="C00000"/>
                </a:solidFill>
                <a:latin typeface="Calibri" panose="020F0502020204030204"/>
                <a:cs typeface="Calibri" panose="020F0502020204030204"/>
              </a:rPr>
              <a:t>της</a:t>
            </a:r>
            <a:r>
              <a:rPr sz="1900" b="1" i="1" spc="20" dirty="0">
                <a:solidFill>
                  <a:srgbClr val="C00000"/>
                </a:solidFill>
                <a:latin typeface="Calibri" panose="020F0502020204030204"/>
                <a:cs typeface="Calibri" panose="020F0502020204030204"/>
              </a:rPr>
              <a:t> </a:t>
            </a:r>
            <a:r>
              <a:rPr sz="1900" b="1" i="1" spc="-5" dirty="0">
                <a:solidFill>
                  <a:srgbClr val="C00000"/>
                </a:solidFill>
                <a:latin typeface="Calibri" panose="020F0502020204030204"/>
                <a:cs typeface="Calibri" panose="020F0502020204030204"/>
              </a:rPr>
              <a:t>ΚΣ</a:t>
            </a:r>
            <a:r>
              <a:rPr sz="1900" b="1" i="1" dirty="0">
                <a:solidFill>
                  <a:srgbClr val="C00000"/>
                </a:solidFill>
                <a:latin typeface="Calibri" panose="020F0502020204030204"/>
                <a:cs typeface="Calibri" panose="020F0502020204030204"/>
              </a:rPr>
              <a:t> </a:t>
            </a:r>
            <a:r>
              <a:rPr sz="1900" b="1" spc="-15" dirty="0">
                <a:solidFill>
                  <a:srgbClr val="C00000"/>
                </a:solidFill>
                <a:latin typeface="Calibri" panose="020F0502020204030204"/>
                <a:cs typeface="Calibri" panose="020F0502020204030204"/>
              </a:rPr>
              <a:t>είναι</a:t>
            </a:r>
            <a:r>
              <a:rPr sz="1900" b="1" spc="20" dirty="0">
                <a:solidFill>
                  <a:srgbClr val="C00000"/>
                </a:solidFill>
                <a:latin typeface="Calibri" panose="020F0502020204030204"/>
                <a:cs typeface="Calibri" panose="020F0502020204030204"/>
              </a:rPr>
              <a:t> </a:t>
            </a:r>
            <a:r>
              <a:rPr sz="1900" b="1" i="1" spc="-20" dirty="0">
                <a:solidFill>
                  <a:srgbClr val="C00000"/>
                </a:solidFill>
                <a:latin typeface="Calibri" panose="020F0502020204030204"/>
                <a:cs typeface="Calibri" panose="020F0502020204030204"/>
              </a:rPr>
              <a:t>τελικά</a:t>
            </a:r>
            <a:r>
              <a:rPr sz="1900" b="1" i="1" spc="20" dirty="0">
                <a:solidFill>
                  <a:srgbClr val="C00000"/>
                </a:solidFill>
                <a:latin typeface="Calibri" panose="020F0502020204030204"/>
                <a:cs typeface="Calibri" panose="020F0502020204030204"/>
              </a:rPr>
              <a:t> </a:t>
            </a:r>
            <a:r>
              <a:rPr sz="1900" b="1" i="1" spc="-5" dirty="0">
                <a:solidFill>
                  <a:srgbClr val="C00000"/>
                </a:solidFill>
                <a:latin typeface="Calibri" panose="020F0502020204030204"/>
                <a:cs typeface="Calibri" panose="020F0502020204030204"/>
              </a:rPr>
              <a:t>η </a:t>
            </a:r>
            <a:r>
              <a:rPr sz="1900" b="1" i="1" spc="-10" dirty="0">
                <a:solidFill>
                  <a:srgbClr val="C00000"/>
                </a:solidFill>
                <a:latin typeface="Calibri" panose="020F0502020204030204"/>
                <a:cs typeface="Calibri" panose="020F0502020204030204"/>
              </a:rPr>
              <a:t>αντιπαράθεση:</a:t>
            </a:r>
            <a:r>
              <a:rPr sz="1900" b="1" i="1" spc="50" dirty="0">
                <a:solidFill>
                  <a:srgbClr val="C00000"/>
                </a:solidFill>
                <a:latin typeface="Calibri" panose="020F0502020204030204"/>
                <a:cs typeface="Calibri" panose="020F0502020204030204"/>
              </a:rPr>
              <a:t> </a:t>
            </a:r>
            <a:r>
              <a:rPr sz="1900" b="1" i="1" spc="-10" dirty="0">
                <a:solidFill>
                  <a:srgbClr val="C00000"/>
                </a:solidFill>
                <a:latin typeface="Calibri" panose="020F0502020204030204"/>
                <a:cs typeface="Calibri" panose="020F0502020204030204"/>
              </a:rPr>
              <a:t>αντιπαράθεση</a:t>
            </a:r>
            <a:r>
              <a:rPr sz="1900" b="1" i="1" spc="35" dirty="0">
                <a:solidFill>
                  <a:srgbClr val="C00000"/>
                </a:solidFill>
                <a:latin typeface="Calibri" panose="020F0502020204030204"/>
                <a:cs typeface="Calibri" panose="020F0502020204030204"/>
              </a:rPr>
              <a:t> </a:t>
            </a:r>
            <a:r>
              <a:rPr sz="1900" b="1" i="1" spc="-10" dirty="0">
                <a:solidFill>
                  <a:srgbClr val="C00000"/>
                </a:solidFill>
                <a:latin typeface="Calibri" panose="020F0502020204030204"/>
                <a:cs typeface="Calibri" panose="020F0502020204030204"/>
              </a:rPr>
              <a:t>όμως</a:t>
            </a:r>
            <a:r>
              <a:rPr sz="1900" b="1" i="1" spc="5" dirty="0">
                <a:solidFill>
                  <a:srgbClr val="C00000"/>
                </a:solidFill>
                <a:latin typeface="Calibri" panose="020F0502020204030204"/>
                <a:cs typeface="Calibri" panose="020F0502020204030204"/>
              </a:rPr>
              <a:t> </a:t>
            </a:r>
            <a:r>
              <a:rPr sz="1900" b="1" i="1" spc="-10" dirty="0">
                <a:solidFill>
                  <a:srgbClr val="C00000"/>
                </a:solidFill>
                <a:latin typeface="Calibri" panose="020F0502020204030204"/>
                <a:cs typeface="Calibri" panose="020F0502020204030204"/>
              </a:rPr>
              <a:t>μεταξύ</a:t>
            </a:r>
            <a:r>
              <a:rPr sz="1900" b="1" i="1" spc="35" dirty="0">
                <a:solidFill>
                  <a:srgbClr val="C00000"/>
                </a:solidFill>
                <a:latin typeface="Calibri" panose="020F0502020204030204"/>
                <a:cs typeface="Calibri" panose="020F0502020204030204"/>
              </a:rPr>
              <a:t> </a:t>
            </a:r>
            <a:r>
              <a:rPr sz="1900" b="1" i="1" spc="-5" dirty="0">
                <a:solidFill>
                  <a:srgbClr val="C00000"/>
                </a:solidFill>
                <a:latin typeface="Calibri" panose="020F0502020204030204"/>
                <a:cs typeface="Calibri" panose="020F0502020204030204"/>
              </a:rPr>
              <a:t>του </a:t>
            </a:r>
            <a:r>
              <a:rPr sz="1900" b="1" i="1" dirty="0">
                <a:solidFill>
                  <a:srgbClr val="C00000"/>
                </a:solidFill>
                <a:latin typeface="Calibri" panose="020F0502020204030204"/>
                <a:cs typeface="Calibri" panose="020F0502020204030204"/>
              </a:rPr>
              <a:t> </a:t>
            </a:r>
            <a:r>
              <a:rPr sz="1900" b="1" i="1" spc="-10" dirty="0">
                <a:solidFill>
                  <a:srgbClr val="C00000"/>
                </a:solidFill>
                <a:latin typeface="Calibri" panose="020F0502020204030204"/>
                <a:cs typeface="Calibri" panose="020F0502020204030204"/>
              </a:rPr>
              <a:t>ασθενούς</a:t>
            </a:r>
            <a:r>
              <a:rPr sz="1900" b="1" i="1" spc="20" dirty="0">
                <a:solidFill>
                  <a:srgbClr val="C00000"/>
                </a:solidFill>
                <a:latin typeface="Calibri" panose="020F0502020204030204"/>
                <a:cs typeface="Calibri" panose="020F0502020204030204"/>
              </a:rPr>
              <a:t> </a:t>
            </a:r>
            <a:r>
              <a:rPr sz="1900" b="1" i="1" spc="-25" dirty="0">
                <a:solidFill>
                  <a:srgbClr val="C00000"/>
                </a:solidFill>
                <a:latin typeface="Calibri" panose="020F0502020204030204"/>
                <a:cs typeface="Calibri" panose="020F0502020204030204"/>
              </a:rPr>
              <a:t>και</a:t>
            </a:r>
            <a:r>
              <a:rPr sz="1900" b="1" i="1" spc="5" dirty="0">
                <a:solidFill>
                  <a:srgbClr val="C00000"/>
                </a:solidFill>
                <a:latin typeface="Calibri" panose="020F0502020204030204"/>
                <a:cs typeface="Calibri" panose="020F0502020204030204"/>
              </a:rPr>
              <a:t> </a:t>
            </a:r>
            <a:r>
              <a:rPr sz="1900" b="1" i="1" spc="-5" dirty="0">
                <a:solidFill>
                  <a:srgbClr val="C00000"/>
                </a:solidFill>
                <a:latin typeface="Calibri" panose="020F0502020204030204"/>
                <a:cs typeface="Calibri" panose="020F0502020204030204"/>
              </a:rPr>
              <a:t>του</a:t>
            </a:r>
            <a:r>
              <a:rPr sz="1900" b="1" i="1" dirty="0">
                <a:solidFill>
                  <a:srgbClr val="C00000"/>
                </a:solidFill>
                <a:latin typeface="Calibri" panose="020F0502020204030204"/>
                <a:cs typeface="Calibri" panose="020F0502020204030204"/>
              </a:rPr>
              <a:t> </a:t>
            </a:r>
            <a:r>
              <a:rPr sz="1900" b="1" i="1" spc="-10" dirty="0">
                <a:solidFill>
                  <a:srgbClr val="C00000"/>
                </a:solidFill>
                <a:latin typeface="Calibri" panose="020F0502020204030204"/>
                <a:cs typeface="Calibri" panose="020F0502020204030204"/>
              </a:rPr>
              <a:t>εαυτού</a:t>
            </a:r>
            <a:r>
              <a:rPr sz="1900" b="1" i="1" spc="20" dirty="0">
                <a:solidFill>
                  <a:srgbClr val="C00000"/>
                </a:solidFill>
                <a:latin typeface="Calibri" panose="020F0502020204030204"/>
                <a:cs typeface="Calibri" panose="020F0502020204030204"/>
              </a:rPr>
              <a:t> </a:t>
            </a:r>
            <a:r>
              <a:rPr sz="1900" b="1" i="1" spc="-5" dirty="0">
                <a:solidFill>
                  <a:srgbClr val="C00000"/>
                </a:solidFill>
                <a:latin typeface="Calibri" panose="020F0502020204030204"/>
                <a:cs typeface="Calibri" panose="020F0502020204030204"/>
              </a:rPr>
              <a:t>του.</a:t>
            </a:r>
            <a:r>
              <a:rPr sz="1900" b="1" i="1" dirty="0">
                <a:solidFill>
                  <a:srgbClr val="C00000"/>
                </a:solidFill>
                <a:latin typeface="Calibri" panose="020F0502020204030204"/>
                <a:cs typeface="Calibri" panose="020F0502020204030204"/>
              </a:rPr>
              <a:t> </a:t>
            </a:r>
            <a:r>
              <a:rPr sz="1900" b="1" i="1" spc="-5" dirty="0">
                <a:solidFill>
                  <a:srgbClr val="C00000"/>
                </a:solidFill>
                <a:latin typeface="Calibri" panose="020F0502020204030204"/>
                <a:cs typeface="Calibri" panose="020F0502020204030204"/>
              </a:rPr>
              <a:t>Ο</a:t>
            </a:r>
            <a:r>
              <a:rPr sz="1900" b="1" i="1" spc="5" dirty="0">
                <a:solidFill>
                  <a:srgbClr val="C00000"/>
                </a:solidFill>
                <a:latin typeface="Calibri" panose="020F0502020204030204"/>
                <a:cs typeface="Calibri" panose="020F0502020204030204"/>
              </a:rPr>
              <a:t> </a:t>
            </a:r>
            <a:r>
              <a:rPr sz="1900" b="1" i="1" spc="-10" dirty="0">
                <a:solidFill>
                  <a:srgbClr val="C00000"/>
                </a:solidFill>
                <a:latin typeface="Calibri" panose="020F0502020204030204"/>
                <a:cs typeface="Calibri" panose="020F0502020204030204"/>
              </a:rPr>
              <a:t>γιατρός/</a:t>
            </a:r>
            <a:r>
              <a:rPr sz="1900" b="1" i="1" spc="20" dirty="0">
                <a:solidFill>
                  <a:srgbClr val="C00000"/>
                </a:solidFill>
                <a:latin typeface="Calibri" panose="020F0502020204030204"/>
                <a:cs typeface="Calibri" panose="020F0502020204030204"/>
              </a:rPr>
              <a:t> </a:t>
            </a:r>
            <a:r>
              <a:rPr sz="1900" b="1" i="1" spc="-10" dirty="0">
                <a:solidFill>
                  <a:srgbClr val="C00000"/>
                </a:solidFill>
                <a:latin typeface="Calibri" panose="020F0502020204030204"/>
                <a:cs typeface="Calibri" panose="020F0502020204030204"/>
              </a:rPr>
              <a:t>θεραπευτής</a:t>
            </a:r>
            <a:r>
              <a:rPr sz="1900" b="1" i="1" spc="70" dirty="0">
                <a:solidFill>
                  <a:srgbClr val="C00000"/>
                </a:solidFill>
                <a:latin typeface="Calibri" panose="020F0502020204030204"/>
                <a:cs typeface="Calibri" panose="020F0502020204030204"/>
              </a:rPr>
              <a:t> </a:t>
            </a:r>
            <a:r>
              <a:rPr sz="1900" b="1" i="1" spc="-5" dirty="0">
                <a:solidFill>
                  <a:srgbClr val="C00000"/>
                </a:solidFill>
                <a:latin typeface="Calibri" panose="020F0502020204030204"/>
                <a:cs typeface="Calibri" panose="020F0502020204030204"/>
              </a:rPr>
              <a:t>υποβοηθεί,</a:t>
            </a:r>
            <a:r>
              <a:rPr sz="1900" b="1" i="1" spc="5" dirty="0">
                <a:solidFill>
                  <a:srgbClr val="C00000"/>
                </a:solidFill>
                <a:latin typeface="Calibri" panose="020F0502020204030204"/>
                <a:cs typeface="Calibri" panose="020F0502020204030204"/>
              </a:rPr>
              <a:t> </a:t>
            </a:r>
            <a:r>
              <a:rPr sz="1900" b="1" i="1" spc="-10" dirty="0">
                <a:solidFill>
                  <a:srgbClr val="C00000"/>
                </a:solidFill>
                <a:latin typeface="Calibri" panose="020F0502020204030204"/>
                <a:cs typeface="Calibri" panose="020F0502020204030204"/>
              </a:rPr>
              <a:t>υποκινεί</a:t>
            </a:r>
            <a:r>
              <a:rPr sz="1900" b="1" i="1" spc="-15" dirty="0">
                <a:solidFill>
                  <a:srgbClr val="C00000"/>
                </a:solidFill>
                <a:latin typeface="Calibri" panose="020F0502020204030204"/>
                <a:cs typeface="Calibri" panose="020F0502020204030204"/>
              </a:rPr>
              <a:t> </a:t>
            </a:r>
            <a:r>
              <a:rPr sz="1900" b="1" i="1" spc="-25" dirty="0">
                <a:solidFill>
                  <a:srgbClr val="C00000"/>
                </a:solidFill>
                <a:latin typeface="Calibri" panose="020F0502020204030204"/>
                <a:cs typeface="Calibri" panose="020F0502020204030204"/>
              </a:rPr>
              <a:t>και </a:t>
            </a:r>
            <a:r>
              <a:rPr sz="1900" b="1" i="1" spc="-415" dirty="0">
                <a:solidFill>
                  <a:srgbClr val="C00000"/>
                </a:solidFill>
                <a:latin typeface="Calibri" panose="020F0502020204030204"/>
                <a:cs typeface="Calibri" panose="020F0502020204030204"/>
              </a:rPr>
              <a:t> </a:t>
            </a:r>
            <a:r>
              <a:rPr sz="1900" b="1" i="1" spc="-15" dirty="0">
                <a:solidFill>
                  <a:srgbClr val="C00000"/>
                </a:solidFill>
                <a:latin typeface="Calibri" panose="020F0502020204030204"/>
                <a:cs typeface="Calibri" panose="020F0502020204030204"/>
              </a:rPr>
              <a:t>καθοδηγεί,</a:t>
            </a:r>
            <a:r>
              <a:rPr sz="1900" b="1" i="1" spc="5" dirty="0">
                <a:solidFill>
                  <a:srgbClr val="C00000"/>
                </a:solidFill>
                <a:latin typeface="Calibri" panose="020F0502020204030204"/>
                <a:cs typeface="Calibri" panose="020F0502020204030204"/>
              </a:rPr>
              <a:t> </a:t>
            </a:r>
            <a:r>
              <a:rPr sz="1900" b="1" i="1" spc="-5" dirty="0">
                <a:solidFill>
                  <a:srgbClr val="C00000"/>
                </a:solidFill>
                <a:latin typeface="Calibri" panose="020F0502020204030204"/>
                <a:cs typeface="Calibri" panose="020F0502020204030204"/>
              </a:rPr>
              <a:t>υποστηρίζει</a:t>
            </a:r>
            <a:r>
              <a:rPr sz="1900" b="1" i="1" spc="5" dirty="0">
                <a:solidFill>
                  <a:srgbClr val="C00000"/>
                </a:solidFill>
                <a:latin typeface="Calibri" panose="020F0502020204030204"/>
                <a:cs typeface="Calibri" panose="020F0502020204030204"/>
              </a:rPr>
              <a:t> </a:t>
            </a:r>
            <a:r>
              <a:rPr sz="1900" b="1" i="1" spc="-25" dirty="0">
                <a:solidFill>
                  <a:srgbClr val="C00000"/>
                </a:solidFill>
                <a:latin typeface="Calibri" panose="020F0502020204030204"/>
                <a:cs typeface="Calibri" panose="020F0502020204030204"/>
              </a:rPr>
              <a:t>και</a:t>
            </a:r>
            <a:r>
              <a:rPr sz="1900" b="1" i="1" spc="-5" dirty="0">
                <a:solidFill>
                  <a:srgbClr val="C00000"/>
                </a:solidFill>
                <a:latin typeface="Calibri" panose="020F0502020204030204"/>
                <a:cs typeface="Calibri" panose="020F0502020204030204"/>
              </a:rPr>
              <a:t> </a:t>
            </a:r>
            <a:r>
              <a:rPr sz="1900" b="1" i="1" spc="-10" dirty="0">
                <a:solidFill>
                  <a:srgbClr val="C00000"/>
                </a:solidFill>
                <a:latin typeface="Calibri" panose="020F0502020204030204"/>
                <a:cs typeface="Calibri" panose="020F0502020204030204"/>
              </a:rPr>
              <a:t>σέβεται</a:t>
            </a:r>
            <a:r>
              <a:rPr sz="1900" b="1" i="1" spc="15" dirty="0">
                <a:solidFill>
                  <a:srgbClr val="C00000"/>
                </a:solidFill>
                <a:latin typeface="Calibri" panose="020F0502020204030204"/>
                <a:cs typeface="Calibri" panose="020F0502020204030204"/>
              </a:rPr>
              <a:t> </a:t>
            </a:r>
            <a:r>
              <a:rPr sz="1900" b="1" i="1" spc="-5" dirty="0">
                <a:solidFill>
                  <a:srgbClr val="C00000"/>
                </a:solidFill>
                <a:latin typeface="Calibri" panose="020F0502020204030204"/>
                <a:cs typeface="Calibri" panose="020F0502020204030204"/>
              </a:rPr>
              <a:t>τις</a:t>
            </a:r>
            <a:r>
              <a:rPr sz="1900" b="1" i="1" spc="-10" dirty="0">
                <a:solidFill>
                  <a:srgbClr val="C00000"/>
                </a:solidFill>
                <a:latin typeface="Calibri" panose="020F0502020204030204"/>
                <a:cs typeface="Calibri" panose="020F0502020204030204"/>
              </a:rPr>
              <a:t> </a:t>
            </a:r>
            <a:r>
              <a:rPr sz="1900" b="1" i="1" spc="-5" dirty="0">
                <a:solidFill>
                  <a:srgbClr val="C00000"/>
                </a:solidFill>
                <a:latin typeface="Calibri" panose="020F0502020204030204"/>
                <a:cs typeface="Calibri" panose="020F0502020204030204"/>
              </a:rPr>
              <a:t>επιλογές.</a:t>
            </a:r>
            <a:endParaRPr sz="1900">
              <a:latin typeface="Calibri" panose="020F0502020204030204"/>
              <a:cs typeface="Calibri" panose="020F0502020204030204"/>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62890" y="1582420"/>
            <a:ext cx="11802110" cy="3046095"/>
          </a:xfrm>
          <a:prstGeom prst="rect">
            <a:avLst/>
          </a:prstGeom>
        </p:spPr>
        <p:txBody>
          <a:bodyPr wrap="square">
            <a:spAutoFit/>
          </a:bodyPr>
          <a:lstStyle/>
          <a:p>
            <a:endParaRPr lang="el-GR" sz="2400" dirty="0">
              <a:latin typeface="Arial" panose="020B0604020202020204" pitchFamily="34" charset="0"/>
            </a:endParaRPr>
          </a:p>
          <a:p>
            <a:r>
              <a:rPr lang="el-GR" sz="2400" dirty="0" smtClean="0">
                <a:latin typeface="Arial" panose="020B0604020202020204" pitchFamily="34" charset="0"/>
              </a:rPr>
              <a:t>Η  ΜΗ  ΑΛΛΑΓΗ </a:t>
            </a:r>
            <a:r>
              <a:rPr lang="el-GR" sz="2400" dirty="0">
                <a:latin typeface="Arial" panose="020B0604020202020204" pitchFamily="34" charset="0"/>
              </a:rPr>
              <a:t> μπορεί να </a:t>
            </a:r>
            <a:r>
              <a:rPr lang="el-GR" sz="2400" dirty="0" err="1">
                <a:latin typeface="Arial" panose="020B0604020202020204" pitchFamily="34" charset="0"/>
              </a:rPr>
              <a:t>ειδωθεί</a:t>
            </a:r>
            <a:r>
              <a:rPr lang="el-GR" sz="2400" dirty="0">
                <a:latin typeface="Arial" panose="020B0604020202020204" pitchFamily="34" charset="0"/>
              </a:rPr>
              <a:t> </a:t>
            </a:r>
            <a:r>
              <a:rPr lang="el-GR" sz="2400" b="1" dirty="0">
                <a:solidFill>
                  <a:srgbClr val="FF0000"/>
                </a:solidFill>
                <a:latin typeface="Arial" panose="020B0604020202020204" pitchFamily="34" charset="0"/>
              </a:rPr>
              <a:t>ως ένα πρόβλημα κινητοποίησης </a:t>
            </a:r>
            <a:r>
              <a:rPr lang="el-GR" sz="2400" dirty="0">
                <a:latin typeface="Arial" panose="020B0604020202020204" pitchFamily="34" charset="0"/>
              </a:rPr>
              <a:t>(</a:t>
            </a:r>
            <a:r>
              <a:rPr lang="el-GR" sz="2400" dirty="0" err="1">
                <a:latin typeface="Arial" panose="020B0604020202020204" pitchFamily="34" charset="0"/>
              </a:rPr>
              <a:t>Heather</a:t>
            </a:r>
            <a:r>
              <a:rPr lang="el-GR" sz="2400" dirty="0">
                <a:latin typeface="Arial" panose="020B0604020202020204" pitchFamily="34" charset="0"/>
              </a:rPr>
              <a:t>, 1992), η οποία, σαν έννοια, έχει διαδραματίσει σημαντικό ρόλο στην ιστορία της ψυχολογίας (</a:t>
            </a:r>
            <a:r>
              <a:rPr lang="el-GR" sz="2400" dirty="0" err="1">
                <a:latin typeface="Arial" panose="020B0604020202020204" pitchFamily="34" charset="0"/>
              </a:rPr>
              <a:t>Cofer</a:t>
            </a:r>
            <a:r>
              <a:rPr lang="el-GR" sz="2400" dirty="0">
                <a:latin typeface="Arial" panose="020B0604020202020204" pitchFamily="34" charset="0"/>
              </a:rPr>
              <a:t> &amp; </a:t>
            </a:r>
            <a:r>
              <a:rPr lang="el-GR" sz="2400" dirty="0" err="1">
                <a:latin typeface="Arial" panose="020B0604020202020204" pitchFamily="34" charset="0"/>
              </a:rPr>
              <a:t>Apley</a:t>
            </a:r>
            <a:r>
              <a:rPr lang="el-GR" sz="2400" dirty="0">
                <a:latin typeface="Arial" panose="020B0604020202020204" pitchFamily="34" charset="0"/>
              </a:rPr>
              <a:t>, 1964; </a:t>
            </a:r>
            <a:r>
              <a:rPr lang="el-GR" sz="2400" dirty="0" err="1">
                <a:latin typeface="Arial" panose="020B0604020202020204" pitchFamily="34" charset="0"/>
              </a:rPr>
              <a:t>Petri</a:t>
            </a:r>
            <a:r>
              <a:rPr lang="el-GR" sz="2400" dirty="0">
                <a:latin typeface="Arial" panose="020B0604020202020204" pitchFamily="34" charset="0"/>
              </a:rPr>
              <a:t> &amp; </a:t>
            </a:r>
            <a:r>
              <a:rPr lang="el-GR" sz="2400" dirty="0" err="1">
                <a:latin typeface="Arial" panose="020B0604020202020204" pitchFamily="34" charset="0"/>
              </a:rPr>
              <a:t>Govern</a:t>
            </a:r>
            <a:r>
              <a:rPr lang="el-GR" sz="2400" dirty="0">
                <a:latin typeface="Arial" panose="020B0604020202020204" pitchFamily="34" charset="0"/>
              </a:rPr>
              <a:t>, 2012). </a:t>
            </a:r>
            <a:endParaRPr lang="el-GR" sz="2400" dirty="0" smtClean="0">
              <a:latin typeface="Arial" panose="020B0604020202020204" pitchFamily="34" charset="0"/>
            </a:endParaRPr>
          </a:p>
          <a:p>
            <a:endParaRPr lang="el-GR" sz="2400" dirty="0">
              <a:latin typeface="Arial" panose="020B0604020202020204" pitchFamily="34" charset="0"/>
            </a:endParaRPr>
          </a:p>
          <a:p>
            <a:r>
              <a:rPr lang="el-GR" sz="2400" dirty="0" smtClean="0">
                <a:latin typeface="Arial" panose="020B0604020202020204" pitchFamily="34" charset="0"/>
              </a:rPr>
              <a:t>Με </a:t>
            </a:r>
            <a:r>
              <a:rPr lang="el-GR" sz="2400" dirty="0">
                <a:latin typeface="Arial" panose="020B0604020202020204" pitchFamily="34" charset="0"/>
              </a:rPr>
              <a:t>αυτό, αναφερόμαστε στις  ΨΥΧΙΚΕΣ ΔΥΣΛΕΙΤΟΥΡΓΙΕΣ ως </a:t>
            </a:r>
            <a:r>
              <a:rPr lang="el-GR" sz="2400" b="1" dirty="0">
                <a:solidFill>
                  <a:srgbClr val="FF0000"/>
                </a:solidFill>
                <a:latin typeface="Arial" panose="020B0604020202020204" pitchFamily="34" charset="0"/>
              </a:rPr>
              <a:t>φαινόμενα με πανίσχυρες και συχνά αντιφατικές πηγές ενίσχυσης</a:t>
            </a:r>
            <a:r>
              <a:rPr lang="el-GR" sz="2400" dirty="0">
                <a:latin typeface="Arial" panose="020B0604020202020204" pitchFamily="34" charset="0"/>
              </a:rPr>
              <a:t> (</a:t>
            </a:r>
            <a:r>
              <a:rPr lang="el-GR" sz="2400" dirty="0" err="1">
                <a:latin typeface="Arial" panose="020B0604020202020204" pitchFamily="34" charset="0"/>
              </a:rPr>
              <a:t>Meyers</a:t>
            </a:r>
            <a:r>
              <a:rPr lang="el-GR" sz="2400" dirty="0">
                <a:latin typeface="Arial" panose="020B0604020202020204" pitchFamily="34" charset="0"/>
              </a:rPr>
              <a:t> &amp; </a:t>
            </a:r>
            <a:r>
              <a:rPr lang="el-GR" sz="2400" dirty="0" err="1">
                <a:latin typeface="Arial" panose="020B0604020202020204" pitchFamily="34" charset="0"/>
              </a:rPr>
              <a:t>Smith</a:t>
            </a:r>
            <a:r>
              <a:rPr lang="el-GR" sz="2400" dirty="0">
                <a:latin typeface="Arial" panose="020B0604020202020204" pitchFamily="34" charset="0"/>
              </a:rPr>
              <a:t>, 1995; </a:t>
            </a:r>
            <a:r>
              <a:rPr lang="el-GR" sz="2400" dirty="0" err="1">
                <a:latin typeface="Arial" panose="020B0604020202020204" pitchFamily="34" charset="0"/>
              </a:rPr>
              <a:t>Miller</a:t>
            </a:r>
            <a:r>
              <a:rPr lang="el-GR" sz="2400" dirty="0">
                <a:latin typeface="Arial" panose="020B0604020202020204" pitchFamily="34" charset="0"/>
              </a:rPr>
              <a:t>, 2006). </a:t>
            </a:r>
            <a:endParaRPr lang="el-GR"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916" y="473709"/>
            <a:ext cx="6924040" cy="1306195"/>
          </a:xfrm>
          <a:prstGeom prst="rect">
            <a:avLst/>
          </a:prstGeom>
        </p:spPr>
        <p:txBody>
          <a:bodyPr vert="horz" wrap="square" lIns="0" tIns="12700" rIns="0" bIns="0" rtlCol="0">
            <a:spAutoFit/>
          </a:bodyPr>
          <a:lstStyle/>
          <a:p>
            <a:pPr marL="12700" marR="5080">
              <a:lnSpc>
                <a:spcPct val="100000"/>
              </a:lnSpc>
              <a:spcBef>
                <a:spcPts val="100"/>
              </a:spcBef>
            </a:pPr>
            <a:r>
              <a:rPr sz="4200" spc="65" dirty="0"/>
              <a:t>Πω</a:t>
            </a:r>
            <a:r>
              <a:rPr sz="4200" spc="45" dirty="0"/>
              <a:t>ς</a:t>
            </a:r>
            <a:r>
              <a:rPr sz="4200" spc="-315" dirty="0"/>
              <a:t> </a:t>
            </a:r>
            <a:r>
              <a:rPr sz="4200" spc="-229" dirty="0"/>
              <a:t>γίνετα</a:t>
            </a:r>
            <a:r>
              <a:rPr sz="4200" spc="-120" dirty="0"/>
              <a:t>ι</a:t>
            </a:r>
            <a:r>
              <a:rPr sz="4200" spc="-315" dirty="0"/>
              <a:t> </a:t>
            </a:r>
            <a:r>
              <a:rPr sz="4200" spc="-100" dirty="0"/>
              <a:t>η</a:t>
            </a:r>
            <a:r>
              <a:rPr sz="4200" spc="-315" dirty="0"/>
              <a:t> </a:t>
            </a:r>
            <a:r>
              <a:rPr sz="4200" spc="10" dirty="0"/>
              <a:t>σύνθεση</a:t>
            </a:r>
            <a:r>
              <a:rPr sz="4200" spc="-330" dirty="0"/>
              <a:t> </a:t>
            </a:r>
            <a:r>
              <a:rPr sz="4200" spc="-390" dirty="0"/>
              <a:t>τ</a:t>
            </a:r>
            <a:r>
              <a:rPr sz="4200" spc="5" dirty="0"/>
              <a:t>ων  </a:t>
            </a:r>
            <a:r>
              <a:rPr sz="4200" spc="-140" dirty="0"/>
              <a:t>στοιχείων</a:t>
            </a:r>
            <a:r>
              <a:rPr sz="4200" spc="-340" dirty="0"/>
              <a:t> </a:t>
            </a:r>
            <a:r>
              <a:rPr sz="4200" spc="-150" dirty="0"/>
              <a:t>συνέχει</a:t>
            </a:r>
            <a:r>
              <a:rPr sz="4200" spc="-190" dirty="0"/>
              <a:t>α</a:t>
            </a:r>
            <a:r>
              <a:rPr sz="4200" spc="765" dirty="0"/>
              <a:t>…</a:t>
            </a:r>
            <a:endParaRPr sz="4200"/>
          </a:p>
        </p:txBody>
      </p:sp>
      <p:sp>
        <p:nvSpPr>
          <p:cNvPr id="3" name="object 3"/>
          <p:cNvSpPr txBox="1"/>
          <p:nvPr/>
        </p:nvSpPr>
        <p:spPr>
          <a:xfrm>
            <a:off x="1182116" y="1931354"/>
            <a:ext cx="3797300" cy="1595120"/>
          </a:xfrm>
          <a:prstGeom prst="rect">
            <a:avLst/>
          </a:prstGeom>
        </p:spPr>
        <p:txBody>
          <a:bodyPr vert="horz" wrap="square" lIns="0" tIns="168910" rIns="0" bIns="0" rtlCol="0">
            <a:spAutoFit/>
          </a:bodyPr>
          <a:lstStyle/>
          <a:p>
            <a:pPr marL="12700">
              <a:lnSpc>
                <a:spcPct val="100000"/>
              </a:lnSpc>
              <a:spcBef>
                <a:spcPts val="1330"/>
              </a:spcBef>
            </a:pPr>
            <a:r>
              <a:rPr sz="2200" u="heavy" spc="-70" dirty="0">
                <a:solidFill>
                  <a:srgbClr val="FFFFFF"/>
                </a:solidFill>
                <a:uFill>
                  <a:solidFill>
                    <a:srgbClr val="FFFFFF"/>
                  </a:solidFill>
                </a:uFill>
                <a:latin typeface="Verdana" panose="020B0604030504040204"/>
                <a:cs typeface="Verdana" panose="020B0604030504040204"/>
              </a:rPr>
              <a:t>Πολύ-θεωρητικά</a:t>
            </a:r>
            <a:endParaRPr sz="2200">
              <a:latin typeface="Verdana" panose="020B0604030504040204"/>
              <a:cs typeface="Verdana" panose="020B0604030504040204"/>
            </a:endParaRPr>
          </a:p>
          <a:p>
            <a:pPr marL="12700">
              <a:lnSpc>
                <a:spcPct val="100000"/>
              </a:lnSpc>
              <a:spcBef>
                <a:spcPts val="1010"/>
              </a:spcBef>
              <a:tabLst>
                <a:tab pos="354965" algn="l"/>
              </a:tabLst>
            </a:pPr>
            <a:r>
              <a:rPr sz="1450" spc="-145" dirty="0">
                <a:solidFill>
                  <a:srgbClr val="89D0D5"/>
                </a:solidFill>
                <a:latin typeface="Lucida Sans Unicode" panose="020B0602030504020204"/>
                <a:cs typeface="Lucida Sans Unicode" panose="020B0602030504020204"/>
              </a:rPr>
              <a:t>▶	</a:t>
            </a:r>
            <a:r>
              <a:rPr sz="1800" spc="10" dirty="0">
                <a:solidFill>
                  <a:srgbClr val="FFFFFF"/>
                </a:solidFill>
                <a:latin typeface="Verdana" panose="020B0604030504040204"/>
                <a:cs typeface="Verdana" panose="020B0604030504040204"/>
              </a:rPr>
              <a:t>Δ</a:t>
            </a:r>
            <a:r>
              <a:rPr sz="1800" dirty="0">
                <a:solidFill>
                  <a:srgbClr val="FFFFFF"/>
                </a:solidFill>
                <a:latin typeface="Verdana" panose="020B0604030504040204"/>
                <a:cs typeface="Verdana" panose="020B0604030504040204"/>
              </a:rPr>
              <a:t>η</a:t>
            </a:r>
            <a:r>
              <a:rPr sz="1800" spc="-65" dirty="0">
                <a:solidFill>
                  <a:srgbClr val="FFFFFF"/>
                </a:solidFill>
                <a:latin typeface="Verdana" panose="020B0604030504040204"/>
                <a:cs typeface="Verdana" panose="020B0604030504040204"/>
              </a:rPr>
              <a:t>μ</a:t>
            </a:r>
            <a:r>
              <a:rPr sz="1800" spc="-130" dirty="0">
                <a:solidFill>
                  <a:srgbClr val="FFFFFF"/>
                </a:solidFill>
                <a:latin typeface="Verdana" panose="020B0604030504040204"/>
                <a:cs typeface="Verdana" panose="020B0604030504040204"/>
              </a:rPr>
              <a:t>ι</a:t>
            </a:r>
            <a:r>
              <a:rPr sz="1800" spc="10" dirty="0">
                <a:solidFill>
                  <a:srgbClr val="FFFFFF"/>
                </a:solidFill>
                <a:latin typeface="Verdana" panose="020B0604030504040204"/>
                <a:cs typeface="Verdana" panose="020B0604030504040204"/>
              </a:rPr>
              <a:t>ο</a:t>
            </a:r>
            <a:r>
              <a:rPr sz="1800" dirty="0">
                <a:solidFill>
                  <a:srgbClr val="FFFFFF"/>
                </a:solidFill>
                <a:latin typeface="Verdana" panose="020B0604030504040204"/>
                <a:cs typeface="Verdana" panose="020B0604030504040204"/>
              </a:rPr>
              <a:t>υ</a:t>
            </a:r>
            <a:r>
              <a:rPr sz="1800" spc="70" dirty="0">
                <a:solidFill>
                  <a:srgbClr val="FFFFFF"/>
                </a:solidFill>
                <a:latin typeface="Verdana" panose="020B0604030504040204"/>
                <a:cs typeface="Verdana" panose="020B0604030504040204"/>
              </a:rPr>
              <a:t>ρ</a:t>
            </a:r>
            <a:r>
              <a:rPr sz="1800" spc="-145" dirty="0">
                <a:solidFill>
                  <a:srgbClr val="FFFFFF"/>
                </a:solidFill>
                <a:latin typeface="Verdana" panose="020B0604030504040204"/>
                <a:cs typeface="Verdana" panose="020B0604030504040204"/>
              </a:rPr>
              <a:t>γ</a:t>
            </a:r>
            <a:r>
              <a:rPr sz="1800" spc="-60" dirty="0">
                <a:solidFill>
                  <a:srgbClr val="FFFFFF"/>
                </a:solidFill>
                <a:latin typeface="Verdana" panose="020B0604030504040204"/>
                <a:cs typeface="Verdana" panose="020B0604030504040204"/>
              </a:rPr>
              <a:t>ί</a:t>
            </a:r>
            <a:r>
              <a:rPr sz="1800" spc="105" dirty="0">
                <a:solidFill>
                  <a:srgbClr val="FFFFFF"/>
                </a:solidFill>
                <a:latin typeface="Verdana" panose="020B0604030504040204"/>
                <a:cs typeface="Verdana" panose="020B0604030504040204"/>
              </a:rPr>
              <a:t>α</a:t>
            </a:r>
            <a:r>
              <a:rPr sz="1800" spc="-130" dirty="0">
                <a:solidFill>
                  <a:srgbClr val="FFFFFF"/>
                </a:solidFill>
                <a:latin typeface="Verdana" panose="020B0604030504040204"/>
                <a:cs typeface="Verdana" panose="020B0604030504040204"/>
              </a:rPr>
              <a:t> </a:t>
            </a:r>
            <a:r>
              <a:rPr sz="1800" spc="15" dirty="0">
                <a:solidFill>
                  <a:srgbClr val="FFFFFF"/>
                </a:solidFill>
                <a:latin typeface="Verdana" panose="020B0604030504040204"/>
                <a:cs typeface="Verdana" panose="020B0604030504040204"/>
              </a:rPr>
              <a:t>πλ</a:t>
            </a:r>
            <a:r>
              <a:rPr sz="1800" spc="10" dirty="0">
                <a:solidFill>
                  <a:srgbClr val="FFFFFF"/>
                </a:solidFill>
                <a:latin typeface="Verdana" panose="020B0604030504040204"/>
                <a:cs typeface="Verdana" panose="020B0604030504040204"/>
              </a:rPr>
              <a:t>α</a:t>
            </a:r>
            <a:r>
              <a:rPr sz="1800" spc="-130" dirty="0">
                <a:solidFill>
                  <a:srgbClr val="FFFFFF"/>
                </a:solidFill>
                <a:latin typeface="Verdana" panose="020B0604030504040204"/>
                <a:cs typeface="Verdana" panose="020B0604030504040204"/>
              </a:rPr>
              <a:t>ι</a:t>
            </a:r>
            <a:r>
              <a:rPr sz="1800" spc="15" dirty="0">
                <a:solidFill>
                  <a:srgbClr val="FFFFFF"/>
                </a:solidFill>
                <a:latin typeface="Verdana" panose="020B0604030504040204"/>
                <a:cs typeface="Verdana" panose="020B0604030504040204"/>
              </a:rPr>
              <a:t>σί</a:t>
            </a:r>
            <a:r>
              <a:rPr sz="1800" spc="10" dirty="0">
                <a:solidFill>
                  <a:srgbClr val="FFFFFF"/>
                </a:solidFill>
                <a:latin typeface="Verdana" panose="020B0604030504040204"/>
                <a:cs typeface="Verdana" panose="020B0604030504040204"/>
              </a:rPr>
              <a:t>ου</a:t>
            </a:r>
            <a:r>
              <a:rPr sz="1800" spc="-165" dirty="0">
                <a:solidFill>
                  <a:srgbClr val="FFFFFF"/>
                </a:solidFill>
                <a:latin typeface="Verdana" panose="020B0604030504040204"/>
                <a:cs typeface="Verdana" panose="020B0604030504040204"/>
              </a:rPr>
              <a:t> </a:t>
            </a:r>
            <a:r>
              <a:rPr sz="1800" spc="-145" dirty="0">
                <a:solidFill>
                  <a:srgbClr val="FFFFFF"/>
                </a:solidFill>
                <a:latin typeface="Verdana" panose="020B0604030504040204"/>
                <a:cs typeface="Verdana" panose="020B0604030504040204"/>
              </a:rPr>
              <a:t>γ</a:t>
            </a:r>
            <a:r>
              <a:rPr sz="1800" spc="-60" dirty="0">
                <a:solidFill>
                  <a:srgbClr val="FFFFFF"/>
                </a:solidFill>
                <a:latin typeface="Verdana" panose="020B0604030504040204"/>
                <a:cs typeface="Verdana" panose="020B0604030504040204"/>
              </a:rPr>
              <a:t>ι</a:t>
            </a:r>
            <a:r>
              <a:rPr sz="1800" spc="105" dirty="0">
                <a:solidFill>
                  <a:srgbClr val="FFFFFF"/>
                </a:solidFill>
                <a:latin typeface="Verdana" panose="020B0604030504040204"/>
                <a:cs typeface="Verdana" panose="020B0604030504040204"/>
              </a:rPr>
              <a:t>α</a:t>
            </a:r>
            <a:endParaRPr sz="1800">
              <a:latin typeface="Verdana" panose="020B0604030504040204"/>
              <a:cs typeface="Verdana" panose="020B0604030504040204"/>
            </a:endParaRPr>
          </a:p>
          <a:p>
            <a:pPr marL="355600">
              <a:lnSpc>
                <a:spcPct val="100000"/>
              </a:lnSpc>
            </a:pPr>
            <a:r>
              <a:rPr sz="1800" spc="55" dirty="0">
                <a:solidFill>
                  <a:srgbClr val="FFFFFF"/>
                </a:solidFill>
                <a:latin typeface="Verdana" panose="020B0604030504040204"/>
                <a:cs typeface="Verdana" panose="020B0604030504040204"/>
              </a:rPr>
              <a:t>π</a:t>
            </a:r>
            <a:r>
              <a:rPr sz="1800" spc="-175" dirty="0">
                <a:solidFill>
                  <a:srgbClr val="FFFFFF"/>
                </a:solidFill>
                <a:latin typeface="Verdana" panose="020B0604030504040204"/>
                <a:cs typeface="Verdana" panose="020B0604030504040204"/>
              </a:rPr>
              <a:t>ε</a:t>
            </a:r>
            <a:r>
              <a:rPr sz="1800" spc="70" dirty="0">
                <a:solidFill>
                  <a:srgbClr val="FFFFFF"/>
                </a:solidFill>
                <a:latin typeface="Verdana" panose="020B0604030504040204"/>
                <a:cs typeface="Verdana" panose="020B0604030504040204"/>
              </a:rPr>
              <a:t>ρ</a:t>
            </a:r>
            <a:r>
              <a:rPr sz="1800" spc="-125" dirty="0">
                <a:solidFill>
                  <a:srgbClr val="FFFFFF"/>
                </a:solidFill>
                <a:latin typeface="Verdana" panose="020B0604030504040204"/>
                <a:cs typeface="Verdana" panose="020B0604030504040204"/>
              </a:rPr>
              <a:t>ι</a:t>
            </a:r>
            <a:r>
              <a:rPr sz="1800" spc="155" dirty="0">
                <a:solidFill>
                  <a:srgbClr val="FFFFFF"/>
                </a:solidFill>
                <a:latin typeface="Verdana" panose="020B0604030504040204"/>
                <a:cs typeface="Verdana" panose="020B0604030504040204"/>
              </a:rPr>
              <a:t>σσ</a:t>
            </a:r>
            <a:r>
              <a:rPr sz="1800" spc="-50" dirty="0">
                <a:solidFill>
                  <a:srgbClr val="FFFFFF"/>
                </a:solidFill>
                <a:latin typeface="Verdana" panose="020B0604030504040204"/>
                <a:cs typeface="Verdana" panose="020B0604030504040204"/>
              </a:rPr>
              <a:t>ότ</a:t>
            </a:r>
            <a:r>
              <a:rPr sz="1800" spc="-175" dirty="0">
                <a:solidFill>
                  <a:srgbClr val="FFFFFF"/>
                </a:solidFill>
                <a:latin typeface="Verdana" panose="020B0604030504040204"/>
                <a:cs typeface="Verdana" panose="020B0604030504040204"/>
              </a:rPr>
              <a:t>ε</a:t>
            </a:r>
            <a:r>
              <a:rPr sz="1800" spc="70" dirty="0">
                <a:solidFill>
                  <a:srgbClr val="FFFFFF"/>
                </a:solidFill>
                <a:latin typeface="Verdana" panose="020B0604030504040204"/>
                <a:cs typeface="Verdana" panose="020B0604030504040204"/>
              </a:rPr>
              <a:t>ρ</a:t>
            </a:r>
            <a:r>
              <a:rPr sz="1800" spc="-175" dirty="0">
                <a:solidFill>
                  <a:srgbClr val="FFFFFF"/>
                </a:solidFill>
                <a:latin typeface="Verdana" panose="020B0604030504040204"/>
                <a:cs typeface="Verdana" panose="020B0604030504040204"/>
              </a:rPr>
              <a:t>ε</a:t>
            </a:r>
            <a:r>
              <a:rPr sz="1800" spc="125" dirty="0">
                <a:solidFill>
                  <a:srgbClr val="FFFFFF"/>
                </a:solidFill>
                <a:latin typeface="Verdana" panose="020B0604030504040204"/>
                <a:cs typeface="Verdana" panose="020B0604030504040204"/>
              </a:rPr>
              <a:t>ς</a:t>
            </a:r>
            <a:r>
              <a:rPr sz="1800" spc="-135" dirty="0">
                <a:solidFill>
                  <a:srgbClr val="FFFFFF"/>
                </a:solidFill>
                <a:latin typeface="Verdana" panose="020B0604030504040204"/>
                <a:cs typeface="Verdana" panose="020B0604030504040204"/>
              </a:rPr>
              <a:t> </a:t>
            </a:r>
            <a:r>
              <a:rPr sz="1800" spc="90" dirty="0">
                <a:solidFill>
                  <a:srgbClr val="FFFFFF"/>
                </a:solidFill>
                <a:latin typeface="Verdana" panose="020B0604030504040204"/>
                <a:cs typeface="Verdana" panose="020B0604030504040204"/>
              </a:rPr>
              <a:t>α</a:t>
            </a:r>
            <a:r>
              <a:rPr sz="1800" spc="55" dirty="0">
                <a:solidFill>
                  <a:srgbClr val="FFFFFF"/>
                </a:solidFill>
                <a:latin typeface="Verdana" panose="020B0604030504040204"/>
                <a:cs typeface="Verdana" panose="020B0604030504040204"/>
              </a:rPr>
              <a:t>π</a:t>
            </a:r>
            <a:r>
              <a:rPr sz="1800" spc="85" dirty="0">
                <a:solidFill>
                  <a:srgbClr val="FFFFFF"/>
                </a:solidFill>
                <a:latin typeface="Verdana" panose="020B0604030504040204"/>
                <a:cs typeface="Verdana" panose="020B0604030504040204"/>
              </a:rPr>
              <a:t>ό</a:t>
            </a:r>
            <a:r>
              <a:rPr sz="1800" spc="-135" dirty="0">
                <a:solidFill>
                  <a:srgbClr val="FFFFFF"/>
                </a:solidFill>
                <a:latin typeface="Verdana" panose="020B0604030504040204"/>
                <a:cs typeface="Verdana" panose="020B0604030504040204"/>
              </a:rPr>
              <a:t> </a:t>
            </a:r>
            <a:r>
              <a:rPr sz="1800" spc="-15" dirty="0">
                <a:solidFill>
                  <a:srgbClr val="FFFFFF"/>
                </a:solidFill>
                <a:latin typeface="Verdana" panose="020B0604030504040204"/>
                <a:cs typeface="Verdana" panose="020B0604030504040204"/>
              </a:rPr>
              <a:t>δύο</a:t>
            </a:r>
            <a:r>
              <a:rPr sz="1800" spc="-145" dirty="0">
                <a:solidFill>
                  <a:srgbClr val="FFFFFF"/>
                </a:solidFill>
                <a:latin typeface="Verdana" panose="020B0604030504040204"/>
                <a:cs typeface="Verdana" panose="020B0604030504040204"/>
              </a:rPr>
              <a:t> </a:t>
            </a:r>
            <a:r>
              <a:rPr sz="1800" spc="-60" dirty="0">
                <a:solidFill>
                  <a:srgbClr val="FFFFFF"/>
                </a:solidFill>
                <a:latin typeface="Verdana" panose="020B0604030504040204"/>
                <a:cs typeface="Verdana" panose="020B0604030504040204"/>
              </a:rPr>
              <a:t>θε</a:t>
            </a:r>
            <a:r>
              <a:rPr sz="1800" spc="5" dirty="0">
                <a:solidFill>
                  <a:srgbClr val="FFFFFF"/>
                </a:solidFill>
                <a:latin typeface="Verdana" panose="020B0604030504040204"/>
                <a:cs typeface="Verdana" panose="020B0604030504040204"/>
              </a:rPr>
              <a:t>ωρί</a:t>
            </a:r>
            <a:r>
              <a:rPr sz="1800" spc="-175" dirty="0">
                <a:solidFill>
                  <a:srgbClr val="FFFFFF"/>
                </a:solidFill>
                <a:latin typeface="Verdana" panose="020B0604030504040204"/>
                <a:cs typeface="Verdana" panose="020B0604030504040204"/>
              </a:rPr>
              <a:t>ε</a:t>
            </a:r>
            <a:r>
              <a:rPr sz="1800" spc="125" dirty="0">
                <a:solidFill>
                  <a:srgbClr val="FFFFFF"/>
                </a:solidFill>
                <a:latin typeface="Verdana" panose="020B0604030504040204"/>
                <a:cs typeface="Verdana" panose="020B0604030504040204"/>
              </a:rPr>
              <a:t>ς</a:t>
            </a:r>
            <a:endParaRPr sz="1800">
              <a:latin typeface="Verdana" panose="020B0604030504040204"/>
              <a:cs typeface="Verdana" panose="020B0604030504040204"/>
            </a:endParaRPr>
          </a:p>
          <a:p>
            <a:pPr marL="12700">
              <a:lnSpc>
                <a:spcPct val="100000"/>
              </a:lnSpc>
              <a:spcBef>
                <a:spcPts val="1000"/>
              </a:spcBef>
              <a:tabLst>
                <a:tab pos="354965" algn="l"/>
              </a:tabLst>
            </a:pPr>
            <a:r>
              <a:rPr sz="1450" spc="-150" dirty="0">
                <a:solidFill>
                  <a:srgbClr val="89D0D5"/>
                </a:solidFill>
                <a:latin typeface="Lucida Sans Unicode" panose="020B0602030504020204"/>
                <a:cs typeface="Lucida Sans Unicode" panose="020B0602030504020204"/>
              </a:rPr>
              <a:t>▶	</a:t>
            </a:r>
            <a:r>
              <a:rPr sz="1800" spc="-50" dirty="0">
                <a:solidFill>
                  <a:srgbClr val="FFFFFF"/>
                </a:solidFill>
                <a:latin typeface="Verdana" panose="020B0604030504040204"/>
                <a:cs typeface="Verdana" panose="020B0604030504040204"/>
              </a:rPr>
              <a:t>Εξ</a:t>
            </a:r>
            <a:r>
              <a:rPr sz="1800" spc="-60" dirty="0">
                <a:solidFill>
                  <a:srgbClr val="FFFFFF"/>
                </a:solidFill>
                <a:latin typeface="Verdana" panose="020B0604030504040204"/>
                <a:cs typeface="Verdana" panose="020B0604030504040204"/>
              </a:rPr>
              <a:t>α</a:t>
            </a:r>
            <a:r>
              <a:rPr sz="1800" spc="-40" dirty="0">
                <a:solidFill>
                  <a:srgbClr val="FFFFFF"/>
                </a:solidFill>
                <a:latin typeface="Verdana" panose="020B0604030504040204"/>
                <a:cs typeface="Verdana" panose="020B0604030504040204"/>
              </a:rPr>
              <a:t>τ</a:t>
            </a:r>
            <a:r>
              <a:rPr sz="1800" spc="-60" dirty="0">
                <a:solidFill>
                  <a:srgbClr val="FFFFFF"/>
                </a:solidFill>
                <a:latin typeface="Verdana" panose="020B0604030504040204"/>
                <a:cs typeface="Verdana" panose="020B0604030504040204"/>
              </a:rPr>
              <a:t>ο</a:t>
            </a:r>
            <a:r>
              <a:rPr sz="1800" spc="-65" dirty="0">
                <a:solidFill>
                  <a:srgbClr val="FFFFFF"/>
                </a:solidFill>
                <a:latin typeface="Verdana" panose="020B0604030504040204"/>
                <a:cs typeface="Verdana" panose="020B0604030504040204"/>
              </a:rPr>
              <a:t>μ</a:t>
            </a:r>
            <a:r>
              <a:rPr sz="1800" spc="-125" dirty="0">
                <a:solidFill>
                  <a:srgbClr val="FFFFFF"/>
                </a:solidFill>
                <a:latin typeface="Verdana" panose="020B0604030504040204"/>
                <a:cs typeface="Verdana" panose="020B0604030504040204"/>
              </a:rPr>
              <a:t>ί</a:t>
            </a:r>
            <a:r>
              <a:rPr sz="1800" spc="-175" dirty="0">
                <a:solidFill>
                  <a:srgbClr val="FFFFFF"/>
                </a:solidFill>
                <a:latin typeface="Verdana" panose="020B0604030504040204"/>
                <a:cs typeface="Verdana" panose="020B0604030504040204"/>
              </a:rPr>
              <a:t>κ</a:t>
            </a:r>
            <a:r>
              <a:rPr sz="1800" spc="-165" dirty="0">
                <a:solidFill>
                  <a:srgbClr val="FFFFFF"/>
                </a:solidFill>
                <a:latin typeface="Verdana" panose="020B0604030504040204"/>
                <a:cs typeface="Verdana" panose="020B0604030504040204"/>
              </a:rPr>
              <a:t>ε</a:t>
            </a:r>
            <a:r>
              <a:rPr sz="1800" spc="10" dirty="0">
                <a:solidFill>
                  <a:srgbClr val="FFFFFF"/>
                </a:solidFill>
                <a:latin typeface="Verdana" panose="020B0604030504040204"/>
                <a:cs typeface="Verdana" panose="020B0604030504040204"/>
              </a:rPr>
              <a:t>υσ</a:t>
            </a:r>
            <a:r>
              <a:rPr sz="1800" spc="15" dirty="0">
                <a:solidFill>
                  <a:srgbClr val="FFFFFF"/>
                </a:solidFill>
                <a:latin typeface="Verdana" panose="020B0604030504040204"/>
                <a:cs typeface="Verdana" panose="020B0604030504040204"/>
              </a:rPr>
              <a:t>η</a:t>
            </a:r>
            <a:r>
              <a:rPr sz="1800" spc="-120" dirty="0">
                <a:solidFill>
                  <a:srgbClr val="FFFFFF"/>
                </a:solidFill>
                <a:latin typeface="Verdana" panose="020B0604030504040204"/>
                <a:cs typeface="Verdana" panose="020B0604030504040204"/>
              </a:rPr>
              <a:t> </a:t>
            </a:r>
            <a:r>
              <a:rPr sz="1800" spc="-175" dirty="0">
                <a:solidFill>
                  <a:srgbClr val="FFFFFF"/>
                </a:solidFill>
                <a:latin typeface="Verdana" panose="020B0604030504040204"/>
                <a:cs typeface="Verdana" panose="020B0604030504040204"/>
              </a:rPr>
              <a:t>ε</a:t>
            </a:r>
            <a:r>
              <a:rPr sz="1800" spc="45" dirty="0">
                <a:solidFill>
                  <a:srgbClr val="FFFFFF"/>
                </a:solidFill>
                <a:latin typeface="Verdana" panose="020B0604030504040204"/>
                <a:cs typeface="Verdana" panose="020B0604030504040204"/>
              </a:rPr>
              <a:t>ξ</a:t>
            </a:r>
            <a:r>
              <a:rPr sz="1800" spc="25" dirty="0">
                <a:solidFill>
                  <a:srgbClr val="FFFFFF"/>
                </a:solidFill>
                <a:latin typeface="Verdana" panose="020B0604030504040204"/>
                <a:cs typeface="Verdana" panose="020B0604030504040204"/>
              </a:rPr>
              <a:t>’</a:t>
            </a:r>
            <a:r>
              <a:rPr sz="1800" spc="95" dirty="0">
                <a:solidFill>
                  <a:srgbClr val="FFFFFF"/>
                </a:solidFill>
                <a:latin typeface="Verdana" panose="020B0604030504040204"/>
                <a:cs typeface="Verdana" panose="020B0604030504040204"/>
              </a:rPr>
              <a:t>α</a:t>
            </a:r>
            <a:r>
              <a:rPr sz="1800" spc="70" dirty="0">
                <a:solidFill>
                  <a:srgbClr val="FFFFFF"/>
                </a:solidFill>
                <a:latin typeface="Verdana" panose="020B0604030504040204"/>
                <a:cs typeface="Verdana" panose="020B0604030504040204"/>
              </a:rPr>
              <a:t>ρ</a:t>
            </a:r>
            <a:r>
              <a:rPr sz="1800" spc="-120" dirty="0">
                <a:solidFill>
                  <a:srgbClr val="FFFFFF"/>
                </a:solidFill>
                <a:latin typeface="Verdana" panose="020B0604030504040204"/>
                <a:cs typeface="Verdana" panose="020B0604030504040204"/>
              </a:rPr>
              <a:t>χ</a:t>
            </a:r>
            <a:r>
              <a:rPr sz="1800" spc="-135" dirty="0">
                <a:solidFill>
                  <a:srgbClr val="FFFFFF"/>
                </a:solidFill>
                <a:latin typeface="Verdana" panose="020B0604030504040204"/>
                <a:cs typeface="Verdana" panose="020B0604030504040204"/>
              </a:rPr>
              <a:t>ή</a:t>
            </a:r>
            <a:r>
              <a:rPr sz="1800" spc="125" dirty="0">
                <a:solidFill>
                  <a:srgbClr val="FFFFFF"/>
                </a:solidFill>
                <a:latin typeface="Verdana" panose="020B0604030504040204"/>
                <a:cs typeface="Verdana" panose="020B0604030504040204"/>
              </a:rPr>
              <a:t>ς</a:t>
            </a:r>
            <a:endParaRPr sz="1800">
              <a:latin typeface="Verdana" panose="020B0604030504040204"/>
              <a:cs typeface="Verdana" panose="020B0604030504040204"/>
            </a:endParaRPr>
          </a:p>
        </p:txBody>
      </p:sp>
      <p:sp>
        <p:nvSpPr>
          <p:cNvPr id="4" name="object 4"/>
          <p:cNvSpPr txBox="1"/>
          <p:nvPr/>
        </p:nvSpPr>
        <p:spPr>
          <a:xfrm>
            <a:off x="6127241" y="2083384"/>
            <a:ext cx="3652520" cy="1092835"/>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750" spc="-160" dirty="0">
                <a:solidFill>
                  <a:srgbClr val="89D0D5"/>
                </a:solidFill>
                <a:latin typeface="Lucida Sans Unicode" panose="020B0602030504020204"/>
                <a:cs typeface="Lucida Sans Unicode" panose="020B0602030504020204"/>
              </a:rPr>
              <a:t>▶	</a:t>
            </a:r>
            <a:r>
              <a:rPr sz="2200" spc="65" dirty="0">
                <a:solidFill>
                  <a:srgbClr val="FFFFFF"/>
                </a:solidFill>
                <a:latin typeface="Verdana" panose="020B0604030504040204"/>
                <a:cs typeface="Verdana" panose="020B0604030504040204"/>
              </a:rPr>
              <a:t>Δ</a:t>
            </a:r>
            <a:r>
              <a:rPr sz="2200" spc="-15" dirty="0">
                <a:solidFill>
                  <a:srgbClr val="FFFFFF"/>
                </a:solidFill>
                <a:latin typeface="Verdana" panose="020B0604030504040204"/>
                <a:cs typeface="Verdana" panose="020B0604030504040204"/>
              </a:rPr>
              <a:t>ι</a:t>
            </a:r>
            <a:r>
              <a:rPr sz="2200" spc="-25" dirty="0">
                <a:solidFill>
                  <a:srgbClr val="FFFFFF"/>
                </a:solidFill>
                <a:latin typeface="Verdana" panose="020B0604030504040204"/>
                <a:cs typeface="Verdana" panose="020B0604030504040204"/>
              </a:rPr>
              <a:t>α</a:t>
            </a:r>
            <a:r>
              <a:rPr sz="2200" spc="-270" dirty="0">
                <a:solidFill>
                  <a:srgbClr val="FFFFFF"/>
                </a:solidFill>
                <a:latin typeface="Verdana" panose="020B0604030504040204"/>
                <a:cs typeface="Verdana" panose="020B0604030504040204"/>
              </a:rPr>
              <a:t>-</a:t>
            </a:r>
            <a:r>
              <a:rPr sz="2200" spc="-60" dirty="0">
                <a:solidFill>
                  <a:srgbClr val="FFFFFF"/>
                </a:solidFill>
                <a:latin typeface="Verdana" panose="020B0604030504040204"/>
                <a:cs typeface="Verdana" panose="020B0604030504040204"/>
              </a:rPr>
              <a:t>θεωρητ</a:t>
            </a:r>
            <a:r>
              <a:rPr sz="2200" spc="-20" dirty="0">
                <a:solidFill>
                  <a:srgbClr val="FFFFFF"/>
                </a:solidFill>
                <a:latin typeface="Verdana" panose="020B0604030504040204"/>
                <a:cs typeface="Verdana" panose="020B0604030504040204"/>
              </a:rPr>
              <a:t>ι</a:t>
            </a:r>
            <a:r>
              <a:rPr sz="2200" spc="-50" dirty="0">
                <a:solidFill>
                  <a:srgbClr val="FFFFFF"/>
                </a:solidFill>
                <a:latin typeface="Verdana" panose="020B0604030504040204"/>
                <a:cs typeface="Verdana" panose="020B0604030504040204"/>
              </a:rPr>
              <a:t>κό</a:t>
            </a:r>
            <a:r>
              <a:rPr sz="2200" spc="-185" dirty="0">
                <a:solidFill>
                  <a:srgbClr val="FFFFFF"/>
                </a:solidFill>
                <a:latin typeface="Verdana" panose="020B0604030504040204"/>
                <a:cs typeface="Verdana" panose="020B0604030504040204"/>
              </a:rPr>
              <a:t> </a:t>
            </a:r>
            <a:r>
              <a:rPr sz="2200" spc="-20" dirty="0">
                <a:solidFill>
                  <a:srgbClr val="FFFFFF"/>
                </a:solidFill>
                <a:latin typeface="Verdana" panose="020B0604030504040204"/>
                <a:cs typeface="Verdana" panose="020B0604030504040204"/>
              </a:rPr>
              <a:t>μο</a:t>
            </a:r>
            <a:r>
              <a:rPr sz="2200" spc="5" dirty="0">
                <a:solidFill>
                  <a:srgbClr val="FFFFFF"/>
                </a:solidFill>
                <a:latin typeface="Verdana" panose="020B0604030504040204"/>
                <a:cs typeface="Verdana" panose="020B0604030504040204"/>
              </a:rPr>
              <a:t>ν</a:t>
            </a:r>
            <a:r>
              <a:rPr sz="2200" spc="-110" dirty="0">
                <a:solidFill>
                  <a:srgbClr val="FFFFFF"/>
                </a:solidFill>
                <a:latin typeface="Verdana" panose="020B0604030504040204"/>
                <a:cs typeface="Verdana" panose="020B0604030504040204"/>
              </a:rPr>
              <a:t>τέλο</a:t>
            </a:r>
            <a:endParaRPr sz="2200">
              <a:latin typeface="Verdana" panose="020B0604030504040204"/>
              <a:cs typeface="Verdana" panose="020B0604030504040204"/>
            </a:endParaRPr>
          </a:p>
          <a:p>
            <a:pPr marL="158750" marR="5080" indent="758825">
              <a:lnSpc>
                <a:spcPct val="100000"/>
              </a:lnSpc>
              <a:spcBef>
                <a:spcPts val="5"/>
              </a:spcBef>
            </a:pPr>
            <a:r>
              <a:rPr sz="2200" spc="-35" dirty="0">
                <a:solidFill>
                  <a:srgbClr val="FFFFFF"/>
                </a:solidFill>
                <a:latin typeface="Verdana" panose="020B0604030504040204"/>
                <a:cs typeface="Verdana" panose="020B0604030504040204"/>
              </a:rPr>
              <a:t>(</a:t>
            </a:r>
            <a:r>
              <a:rPr sz="2400" spc="-35" dirty="0">
                <a:solidFill>
                  <a:srgbClr val="FFFFFF"/>
                </a:solidFill>
                <a:latin typeface="Verdana" panose="020B0604030504040204"/>
                <a:cs typeface="Verdana" panose="020B0604030504040204"/>
              </a:rPr>
              <a:t>Prochaska </a:t>
            </a:r>
            <a:r>
              <a:rPr sz="2400" spc="70" dirty="0">
                <a:solidFill>
                  <a:srgbClr val="FFFFFF"/>
                </a:solidFill>
                <a:latin typeface="Verdana" panose="020B0604030504040204"/>
                <a:cs typeface="Verdana" panose="020B0604030504040204"/>
              </a:rPr>
              <a:t>&amp; </a:t>
            </a:r>
            <a:r>
              <a:rPr sz="2400" spc="75" dirty="0">
                <a:solidFill>
                  <a:srgbClr val="FFFFFF"/>
                </a:solidFill>
                <a:latin typeface="Verdana" panose="020B0604030504040204"/>
                <a:cs typeface="Verdana" panose="020B0604030504040204"/>
              </a:rPr>
              <a:t> </a:t>
            </a:r>
            <a:r>
              <a:rPr sz="2400" spc="-185" dirty="0">
                <a:solidFill>
                  <a:srgbClr val="FFFFFF"/>
                </a:solidFill>
                <a:latin typeface="Verdana" panose="020B0604030504040204"/>
                <a:cs typeface="Verdana" panose="020B0604030504040204"/>
              </a:rPr>
              <a:t>D</a:t>
            </a:r>
            <a:r>
              <a:rPr sz="2400" spc="-45" dirty="0">
                <a:solidFill>
                  <a:srgbClr val="FFFFFF"/>
                </a:solidFill>
                <a:latin typeface="Verdana" panose="020B0604030504040204"/>
                <a:cs typeface="Verdana" panose="020B0604030504040204"/>
              </a:rPr>
              <a:t>i</a:t>
            </a:r>
            <a:r>
              <a:rPr sz="2400" spc="25" dirty="0">
                <a:solidFill>
                  <a:srgbClr val="FFFFFF"/>
                </a:solidFill>
                <a:latin typeface="Verdana" panose="020B0604030504040204"/>
                <a:cs typeface="Verdana" panose="020B0604030504040204"/>
              </a:rPr>
              <a:t>Clement</a:t>
            </a:r>
            <a:r>
              <a:rPr sz="2400" spc="30" dirty="0">
                <a:solidFill>
                  <a:srgbClr val="FFFFFF"/>
                </a:solidFill>
                <a:latin typeface="Verdana" panose="020B0604030504040204"/>
                <a:cs typeface="Verdana" panose="020B0604030504040204"/>
              </a:rPr>
              <a:t>e</a:t>
            </a:r>
            <a:r>
              <a:rPr sz="2400" spc="-240" dirty="0">
                <a:solidFill>
                  <a:srgbClr val="FFFFFF"/>
                </a:solidFill>
                <a:latin typeface="Verdana" panose="020B0604030504040204"/>
                <a:cs typeface="Verdana" panose="020B0604030504040204"/>
              </a:rPr>
              <a:t>,</a:t>
            </a:r>
            <a:r>
              <a:rPr sz="2400" spc="-204" dirty="0">
                <a:solidFill>
                  <a:srgbClr val="FFFFFF"/>
                </a:solidFill>
                <a:latin typeface="Verdana" panose="020B0604030504040204"/>
                <a:cs typeface="Verdana" panose="020B0604030504040204"/>
              </a:rPr>
              <a:t>198</a:t>
            </a:r>
            <a:r>
              <a:rPr sz="2400" spc="-195" dirty="0">
                <a:solidFill>
                  <a:srgbClr val="FFFFFF"/>
                </a:solidFill>
                <a:latin typeface="Verdana" panose="020B0604030504040204"/>
                <a:cs typeface="Verdana" panose="020B0604030504040204"/>
              </a:rPr>
              <a:t>4</a:t>
            </a:r>
            <a:r>
              <a:rPr sz="2400" spc="-430" dirty="0">
                <a:solidFill>
                  <a:srgbClr val="FFFFFF"/>
                </a:solidFill>
                <a:latin typeface="Verdana" panose="020B0604030504040204"/>
                <a:cs typeface="Verdana" panose="020B0604030504040204"/>
              </a:rPr>
              <a:t>;</a:t>
            </a:r>
            <a:r>
              <a:rPr sz="2400" spc="-210" dirty="0">
                <a:solidFill>
                  <a:srgbClr val="FFFFFF"/>
                </a:solidFill>
                <a:latin typeface="Verdana" panose="020B0604030504040204"/>
                <a:cs typeface="Verdana" panose="020B0604030504040204"/>
              </a:rPr>
              <a:t> </a:t>
            </a:r>
            <a:r>
              <a:rPr sz="2400" spc="-204" dirty="0">
                <a:solidFill>
                  <a:srgbClr val="FFFFFF"/>
                </a:solidFill>
                <a:latin typeface="Verdana" panose="020B0604030504040204"/>
                <a:cs typeface="Verdana" panose="020B0604030504040204"/>
              </a:rPr>
              <a:t>200</a:t>
            </a:r>
            <a:r>
              <a:rPr sz="2400" spc="-195" dirty="0">
                <a:solidFill>
                  <a:srgbClr val="FFFFFF"/>
                </a:solidFill>
                <a:latin typeface="Verdana" panose="020B0604030504040204"/>
                <a:cs typeface="Verdana" panose="020B0604030504040204"/>
              </a:rPr>
              <a:t>5</a:t>
            </a:r>
            <a:r>
              <a:rPr sz="2400" spc="-204" dirty="0">
                <a:solidFill>
                  <a:srgbClr val="FFFFFF"/>
                </a:solidFill>
                <a:latin typeface="Verdana" panose="020B0604030504040204"/>
                <a:cs typeface="Verdana" panose="020B0604030504040204"/>
              </a:rPr>
              <a:t>)</a:t>
            </a:r>
            <a:endParaRPr sz="2400">
              <a:latin typeface="Verdana" panose="020B0604030504040204"/>
              <a:cs typeface="Verdana" panose="020B0604030504040204"/>
            </a:endParaRPr>
          </a:p>
        </p:txBody>
      </p:sp>
      <p:grpSp>
        <p:nvGrpSpPr>
          <p:cNvPr id="5" name="object 5"/>
          <p:cNvGrpSpPr/>
          <p:nvPr/>
        </p:nvGrpSpPr>
        <p:grpSpPr>
          <a:xfrm>
            <a:off x="4896992" y="3715003"/>
            <a:ext cx="1424305" cy="900430"/>
            <a:chOff x="4896992" y="3715003"/>
            <a:chExt cx="1424305" cy="900430"/>
          </a:xfrm>
        </p:grpSpPr>
        <p:sp>
          <p:nvSpPr>
            <p:cNvPr id="6" name="object 6"/>
            <p:cNvSpPr/>
            <p:nvPr/>
          </p:nvSpPr>
          <p:spPr>
            <a:xfrm>
              <a:off x="4906517" y="3724528"/>
              <a:ext cx="1405255" cy="881380"/>
            </a:xfrm>
            <a:custGeom>
              <a:avLst/>
              <a:gdLst/>
              <a:ahLst/>
              <a:cxnLst/>
              <a:rect l="l" t="t" r="r" b="b"/>
              <a:pathLst>
                <a:path w="1405254" h="881379">
                  <a:moveTo>
                    <a:pt x="964565" y="0"/>
                  </a:moveTo>
                  <a:lnTo>
                    <a:pt x="964565" y="220218"/>
                  </a:lnTo>
                  <a:lnTo>
                    <a:pt x="0" y="220218"/>
                  </a:lnTo>
                  <a:lnTo>
                    <a:pt x="0" y="660654"/>
                  </a:lnTo>
                  <a:lnTo>
                    <a:pt x="964565" y="660654"/>
                  </a:lnTo>
                  <a:lnTo>
                    <a:pt x="964565" y="880872"/>
                  </a:lnTo>
                  <a:lnTo>
                    <a:pt x="1405128" y="440436"/>
                  </a:lnTo>
                  <a:lnTo>
                    <a:pt x="964565" y="0"/>
                  </a:lnTo>
                  <a:close/>
                </a:path>
              </a:pathLst>
            </a:custGeom>
            <a:solidFill>
              <a:srgbClr val="AF1512"/>
            </a:solidFill>
          </p:spPr>
          <p:txBody>
            <a:bodyPr wrap="square" lIns="0" tIns="0" rIns="0" bIns="0" rtlCol="0"/>
            <a:lstStyle/>
            <a:p/>
          </p:txBody>
        </p:sp>
        <p:sp>
          <p:nvSpPr>
            <p:cNvPr id="7" name="object 7"/>
            <p:cNvSpPr/>
            <p:nvPr/>
          </p:nvSpPr>
          <p:spPr>
            <a:xfrm>
              <a:off x="4906517" y="3724528"/>
              <a:ext cx="1405255" cy="881380"/>
            </a:xfrm>
            <a:custGeom>
              <a:avLst/>
              <a:gdLst/>
              <a:ahLst/>
              <a:cxnLst/>
              <a:rect l="l" t="t" r="r" b="b"/>
              <a:pathLst>
                <a:path w="1405254" h="881379">
                  <a:moveTo>
                    <a:pt x="0" y="220218"/>
                  </a:moveTo>
                  <a:lnTo>
                    <a:pt x="964565" y="220218"/>
                  </a:lnTo>
                  <a:lnTo>
                    <a:pt x="964565" y="0"/>
                  </a:lnTo>
                  <a:lnTo>
                    <a:pt x="1405128" y="440436"/>
                  </a:lnTo>
                  <a:lnTo>
                    <a:pt x="964565" y="880872"/>
                  </a:lnTo>
                  <a:lnTo>
                    <a:pt x="964565" y="660654"/>
                  </a:lnTo>
                  <a:lnTo>
                    <a:pt x="0" y="660654"/>
                  </a:lnTo>
                  <a:lnTo>
                    <a:pt x="0" y="220218"/>
                  </a:lnTo>
                  <a:close/>
                </a:path>
              </a:pathLst>
            </a:custGeom>
            <a:ln w="19050">
              <a:solidFill>
                <a:srgbClr val="800C0A"/>
              </a:solidFill>
            </a:ln>
          </p:spPr>
          <p:txBody>
            <a:bodyPr wrap="square" lIns="0" tIns="0" rIns="0" bIns="0" rtlCol="0"/>
            <a:lstStyle/>
            <a:p/>
          </p:txBody>
        </p:sp>
      </p:grpSp>
      <p:pic>
        <p:nvPicPr>
          <p:cNvPr id="8" name="object 8"/>
          <p:cNvPicPr/>
          <p:nvPr/>
        </p:nvPicPr>
        <p:blipFill>
          <a:blip r:embed="rId1" cstate="print"/>
          <a:stretch>
            <a:fillRect/>
          </a:stretch>
        </p:blipFill>
        <p:spPr>
          <a:xfrm>
            <a:off x="6466459" y="3682656"/>
            <a:ext cx="3022218" cy="2102104"/>
          </a:xfrm>
          <a:prstGeom prst="rect">
            <a:avLst/>
          </a:prstGeom>
        </p:spPr>
      </p:pic>
      <p:pic>
        <p:nvPicPr>
          <p:cNvPr id="9" name="object 9"/>
          <p:cNvPicPr/>
          <p:nvPr/>
        </p:nvPicPr>
        <p:blipFill>
          <a:blip r:embed="rId2" cstate="print"/>
          <a:stretch>
            <a:fillRect/>
          </a:stretch>
        </p:blipFill>
        <p:spPr>
          <a:xfrm>
            <a:off x="1250048" y="3848392"/>
            <a:ext cx="3277362" cy="193636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2898" y="-113169"/>
            <a:ext cx="7366000" cy="659155"/>
          </a:xfrm>
          <a:prstGeom prst="rect">
            <a:avLst/>
          </a:prstGeom>
        </p:spPr>
        <p:txBody>
          <a:bodyPr vert="horz" wrap="square" lIns="0" tIns="12700" rIns="0" bIns="0" rtlCol="0" anchor="ctr">
            <a:spAutoFit/>
          </a:bodyPr>
          <a:lstStyle/>
          <a:p>
            <a:pPr marL="12700">
              <a:lnSpc>
                <a:spcPct val="100000"/>
              </a:lnSpc>
              <a:spcBef>
                <a:spcPts val="100"/>
              </a:spcBef>
            </a:pPr>
            <a:r>
              <a:rPr spc="-40" dirty="0" smtClean="0"/>
              <a:t>ΑΠΟΤΕΛΕΣΜΑΤΙΚΟΤΗΤΑ</a:t>
            </a:r>
            <a:r>
              <a:rPr lang="el-GR" spc="-40" dirty="0" smtClean="0"/>
              <a:t> ΚΣ</a:t>
            </a:r>
            <a:endParaRPr dirty="0"/>
          </a:p>
        </p:txBody>
      </p:sp>
      <p:sp>
        <p:nvSpPr>
          <p:cNvPr id="3" name="object 3"/>
          <p:cNvSpPr txBox="1"/>
          <p:nvPr/>
        </p:nvSpPr>
        <p:spPr>
          <a:xfrm>
            <a:off x="653143" y="755651"/>
            <a:ext cx="10770919" cy="5648341"/>
          </a:xfrm>
          <a:prstGeom prst="rect">
            <a:avLst/>
          </a:prstGeom>
        </p:spPr>
        <p:txBody>
          <a:bodyPr vert="horz" wrap="square" lIns="0" tIns="13335" rIns="0" bIns="0" rtlCol="0">
            <a:spAutoFit/>
          </a:bodyPr>
          <a:lstStyle/>
          <a:p>
            <a:pPr marR="172085" algn="ctr">
              <a:spcBef>
                <a:spcPts val="105"/>
              </a:spcBef>
            </a:pPr>
            <a:r>
              <a:rPr sz="2000" b="1" dirty="0">
                <a:latin typeface="Calibri" panose="020F0502020204030204"/>
                <a:cs typeface="Calibri" panose="020F0502020204030204"/>
              </a:rPr>
              <a:t>1200</a:t>
            </a:r>
            <a:r>
              <a:rPr sz="2000" b="1" spc="-40" dirty="0">
                <a:latin typeface="Calibri" panose="020F0502020204030204"/>
                <a:cs typeface="Calibri" panose="020F0502020204030204"/>
              </a:rPr>
              <a:t> </a:t>
            </a:r>
            <a:r>
              <a:rPr sz="2000" b="1" dirty="0">
                <a:latin typeface="Calibri" panose="020F0502020204030204"/>
                <a:cs typeface="Calibri" panose="020F0502020204030204"/>
              </a:rPr>
              <a:t>έρευνες,</a:t>
            </a:r>
            <a:r>
              <a:rPr sz="2000" b="1" spc="-45" dirty="0">
                <a:latin typeface="Calibri" panose="020F0502020204030204"/>
                <a:cs typeface="Calibri" panose="020F0502020204030204"/>
              </a:rPr>
              <a:t> </a:t>
            </a:r>
            <a:r>
              <a:rPr sz="2000" b="1" dirty="0">
                <a:latin typeface="Calibri" panose="020F0502020204030204"/>
                <a:cs typeface="Calibri" panose="020F0502020204030204"/>
              </a:rPr>
              <a:t>εκ</a:t>
            </a:r>
            <a:r>
              <a:rPr sz="2000" b="1" spc="-10" dirty="0">
                <a:latin typeface="Calibri" panose="020F0502020204030204"/>
                <a:cs typeface="Calibri" panose="020F0502020204030204"/>
              </a:rPr>
              <a:t> </a:t>
            </a:r>
            <a:r>
              <a:rPr sz="2000" b="1" spc="-5" dirty="0">
                <a:latin typeface="Calibri" panose="020F0502020204030204"/>
                <a:cs typeface="Calibri" panose="020F0502020204030204"/>
              </a:rPr>
              <a:t>των</a:t>
            </a:r>
            <a:r>
              <a:rPr sz="2000" b="1" spc="-15" dirty="0">
                <a:latin typeface="Calibri" panose="020F0502020204030204"/>
                <a:cs typeface="Calibri" panose="020F0502020204030204"/>
              </a:rPr>
              <a:t> </a:t>
            </a:r>
            <a:r>
              <a:rPr sz="2000" b="1" dirty="0">
                <a:latin typeface="Calibri" panose="020F0502020204030204"/>
                <a:cs typeface="Calibri" panose="020F0502020204030204"/>
              </a:rPr>
              <a:t>οποίων</a:t>
            </a:r>
            <a:r>
              <a:rPr sz="2000" b="1" spc="-15" dirty="0">
                <a:latin typeface="Calibri" panose="020F0502020204030204"/>
                <a:cs typeface="Calibri" panose="020F0502020204030204"/>
              </a:rPr>
              <a:t> </a:t>
            </a:r>
            <a:r>
              <a:rPr sz="2000" b="1" dirty="0">
                <a:latin typeface="Calibri" panose="020F0502020204030204"/>
                <a:cs typeface="Calibri" panose="020F0502020204030204"/>
              </a:rPr>
              <a:t>200</a:t>
            </a:r>
            <a:r>
              <a:rPr sz="2000" b="1" spc="-15" dirty="0">
                <a:latin typeface="Calibri" panose="020F0502020204030204"/>
                <a:cs typeface="Calibri" panose="020F0502020204030204"/>
              </a:rPr>
              <a:t> </a:t>
            </a:r>
            <a:r>
              <a:rPr sz="2000" b="1" spc="-5" dirty="0">
                <a:latin typeface="Calibri" panose="020F0502020204030204"/>
                <a:cs typeface="Calibri" panose="020F0502020204030204"/>
              </a:rPr>
              <a:t>τυχαιοποιημένες</a:t>
            </a:r>
            <a:r>
              <a:rPr sz="2000" b="1" spc="-45" dirty="0">
                <a:latin typeface="Calibri" panose="020F0502020204030204"/>
                <a:cs typeface="Calibri" panose="020F0502020204030204"/>
              </a:rPr>
              <a:t> </a:t>
            </a:r>
            <a:r>
              <a:rPr sz="1600" b="1" spc="-10" dirty="0">
                <a:latin typeface="Calibri" panose="020F0502020204030204"/>
                <a:cs typeface="Calibri" panose="020F0502020204030204"/>
              </a:rPr>
              <a:t>(μέχρι</a:t>
            </a:r>
            <a:r>
              <a:rPr sz="1600" b="1" spc="20"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το</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2011)</a:t>
            </a:r>
            <a:endParaRPr sz="1600" dirty="0">
              <a:latin typeface="Calibri" panose="020F0502020204030204"/>
              <a:cs typeface="Calibri" panose="020F0502020204030204"/>
            </a:endParaRPr>
          </a:p>
          <a:p>
            <a:pPr>
              <a:spcBef>
                <a:spcPts val="10"/>
              </a:spcBef>
            </a:pPr>
            <a:endParaRPr sz="1650" dirty="0">
              <a:latin typeface="Calibri" panose="020F0502020204030204"/>
              <a:cs typeface="Calibri" panose="020F0502020204030204"/>
            </a:endParaRPr>
          </a:p>
          <a:p>
            <a:pPr marL="355600" marR="468630" indent="-342900">
              <a:lnSpc>
                <a:spcPts val="1940"/>
              </a:lnSpc>
              <a:spcBef>
                <a:spcPts val="5"/>
              </a:spcBef>
              <a:buFont typeface="Microsoft Sans Serif" panose="020B0604020202020204"/>
              <a:buChar char="•"/>
              <a:tabLst>
                <a:tab pos="354965" algn="l"/>
                <a:tab pos="355600" algn="l"/>
              </a:tabLst>
            </a:pPr>
            <a:r>
              <a:rPr b="1" spc="-160" dirty="0">
                <a:latin typeface="Arial" panose="020B0604020202020204"/>
                <a:cs typeface="Arial" panose="020B0604020202020204"/>
              </a:rPr>
              <a:t>Project </a:t>
            </a:r>
            <a:r>
              <a:rPr b="1" spc="-260" dirty="0">
                <a:latin typeface="Arial" panose="020B0604020202020204"/>
                <a:cs typeface="Arial" panose="020B0604020202020204"/>
              </a:rPr>
              <a:t>MATCH</a:t>
            </a:r>
            <a:r>
              <a:rPr b="1" spc="-254" dirty="0">
                <a:latin typeface="Arial" panose="020B0604020202020204"/>
                <a:cs typeface="Arial" panose="020B0604020202020204"/>
              </a:rPr>
              <a:t> </a:t>
            </a:r>
            <a:r>
              <a:rPr b="1" spc="-190" dirty="0">
                <a:latin typeface="Arial" panose="020B0604020202020204"/>
                <a:cs typeface="Arial" panose="020B0604020202020204"/>
              </a:rPr>
              <a:t>Research</a:t>
            </a:r>
            <a:r>
              <a:rPr b="1" spc="-185" dirty="0">
                <a:latin typeface="Arial" panose="020B0604020202020204"/>
                <a:cs typeface="Arial" panose="020B0604020202020204"/>
              </a:rPr>
              <a:t> </a:t>
            </a:r>
            <a:r>
              <a:rPr b="1" spc="-200" dirty="0">
                <a:latin typeface="Arial" panose="020B0604020202020204"/>
                <a:cs typeface="Arial" panose="020B0604020202020204"/>
              </a:rPr>
              <a:t>Group</a:t>
            </a:r>
            <a:r>
              <a:rPr b="1" spc="-195" dirty="0">
                <a:latin typeface="Arial" panose="020B0604020202020204"/>
                <a:cs typeface="Arial" panose="020B0604020202020204"/>
              </a:rPr>
              <a:t> </a:t>
            </a:r>
            <a:r>
              <a:rPr b="1" spc="-155" dirty="0">
                <a:latin typeface="Arial" panose="020B0604020202020204"/>
                <a:cs typeface="Arial" panose="020B0604020202020204"/>
              </a:rPr>
              <a:t>(1998). </a:t>
            </a:r>
            <a:r>
              <a:rPr b="1" spc="-165" dirty="0">
                <a:latin typeface="Arial" panose="020B0604020202020204"/>
                <a:cs typeface="Arial" panose="020B0604020202020204"/>
              </a:rPr>
              <a:t>“Therapist </a:t>
            </a:r>
            <a:r>
              <a:rPr b="1" spc="-155" dirty="0">
                <a:latin typeface="Arial" panose="020B0604020202020204"/>
                <a:cs typeface="Arial" panose="020B0604020202020204"/>
              </a:rPr>
              <a:t>effects </a:t>
            </a:r>
            <a:r>
              <a:rPr b="1" spc="-150" dirty="0">
                <a:latin typeface="Arial" panose="020B0604020202020204"/>
                <a:cs typeface="Arial" panose="020B0604020202020204"/>
              </a:rPr>
              <a:t>in </a:t>
            </a:r>
            <a:r>
              <a:rPr b="1" spc="-160" dirty="0">
                <a:latin typeface="Arial" panose="020B0604020202020204"/>
                <a:cs typeface="Arial" panose="020B0604020202020204"/>
              </a:rPr>
              <a:t>three </a:t>
            </a:r>
            <a:r>
              <a:rPr b="1" spc="-170" dirty="0">
                <a:latin typeface="Arial" panose="020B0604020202020204"/>
                <a:cs typeface="Arial" panose="020B0604020202020204"/>
              </a:rPr>
              <a:t>treatments</a:t>
            </a:r>
            <a:r>
              <a:rPr b="1" spc="-165" dirty="0">
                <a:latin typeface="Arial" panose="020B0604020202020204"/>
                <a:cs typeface="Arial" panose="020B0604020202020204"/>
              </a:rPr>
              <a:t> </a:t>
            </a:r>
            <a:r>
              <a:rPr b="1" spc="-145" dirty="0">
                <a:latin typeface="Arial" panose="020B0604020202020204"/>
                <a:cs typeface="Arial" panose="020B0604020202020204"/>
              </a:rPr>
              <a:t>for </a:t>
            </a:r>
            <a:r>
              <a:rPr b="1" spc="-170" dirty="0">
                <a:latin typeface="Arial" panose="020B0604020202020204"/>
                <a:cs typeface="Arial" panose="020B0604020202020204"/>
              </a:rPr>
              <a:t>alcohol </a:t>
            </a:r>
            <a:r>
              <a:rPr b="1" spc="-490" dirty="0">
                <a:latin typeface="Arial" panose="020B0604020202020204"/>
                <a:cs typeface="Arial" panose="020B0604020202020204"/>
              </a:rPr>
              <a:t> </a:t>
            </a:r>
            <a:r>
              <a:rPr b="1" spc="-180" dirty="0">
                <a:latin typeface="Arial" panose="020B0604020202020204"/>
                <a:cs typeface="Arial" panose="020B0604020202020204"/>
              </a:rPr>
              <a:t>prob</a:t>
            </a:r>
            <a:r>
              <a:rPr b="1" spc="-100" dirty="0">
                <a:latin typeface="Arial" panose="020B0604020202020204"/>
                <a:cs typeface="Arial" panose="020B0604020202020204"/>
              </a:rPr>
              <a:t>l</a:t>
            </a:r>
            <a:r>
              <a:rPr b="1" spc="-190" dirty="0">
                <a:latin typeface="Arial" panose="020B0604020202020204"/>
                <a:cs typeface="Arial" panose="020B0604020202020204"/>
              </a:rPr>
              <a:t>e</a:t>
            </a:r>
            <a:r>
              <a:rPr b="1" spc="-300" dirty="0">
                <a:latin typeface="Arial" panose="020B0604020202020204"/>
                <a:cs typeface="Arial" panose="020B0604020202020204"/>
              </a:rPr>
              <a:t>m</a:t>
            </a:r>
            <a:r>
              <a:rPr b="1" spc="-180" dirty="0">
                <a:latin typeface="Arial" panose="020B0604020202020204"/>
                <a:cs typeface="Arial" panose="020B0604020202020204"/>
              </a:rPr>
              <a:t>s”</a:t>
            </a:r>
            <a:r>
              <a:rPr b="1" spc="-90" dirty="0">
                <a:latin typeface="Arial" panose="020B0604020202020204"/>
                <a:cs typeface="Arial" panose="020B0604020202020204"/>
              </a:rPr>
              <a:t>.</a:t>
            </a:r>
            <a:r>
              <a:rPr b="1" spc="-80" dirty="0">
                <a:latin typeface="Arial" panose="020B0604020202020204"/>
                <a:cs typeface="Arial" panose="020B0604020202020204"/>
              </a:rPr>
              <a:t> </a:t>
            </a:r>
            <a:r>
              <a:rPr b="1" i="1" spc="-220" dirty="0">
                <a:latin typeface="Arial" panose="020B0604020202020204"/>
                <a:cs typeface="Arial" panose="020B0604020202020204"/>
              </a:rPr>
              <a:t>P</a:t>
            </a:r>
            <a:r>
              <a:rPr b="1" i="1" spc="-195" dirty="0">
                <a:latin typeface="Arial" panose="020B0604020202020204"/>
                <a:cs typeface="Arial" panose="020B0604020202020204"/>
              </a:rPr>
              <a:t>s</a:t>
            </a:r>
            <a:r>
              <a:rPr b="1" i="1" spc="-190" dirty="0">
                <a:latin typeface="Arial" panose="020B0604020202020204"/>
                <a:cs typeface="Arial" panose="020B0604020202020204"/>
              </a:rPr>
              <a:t>y</a:t>
            </a:r>
            <a:r>
              <a:rPr b="1" i="1" spc="-195" dirty="0">
                <a:latin typeface="Arial" panose="020B0604020202020204"/>
                <a:cs typeface="Arial" panose="020B0604020202020204"/>
              </a:rPr>
              <a:t>c</a:t>
            </a:r>
            <a:r>
              <a:rPr b="1" i="1" spc="-180" dirty="0">
                <a:latin typeface="Arial" panose="020B0604020202020204"/>
                <a:cs typeface="Arial" panose="020B0604020202020204"/>
              </a:rPr>
              <a:t>hoth</a:t>
            </a:r>
            <a:r>
              <a:rPr b="1" i="1" spc="-195" dirty="0">
                <a:latin typeface="Arial" panose="020B0604020202020204"/>
                <a:cs typeface="Arial" panose="020B0604020202020204"/>
              </a:rPr>
              <a:t>e</a:t>
            </a:r>
            <a:r>
              <a:rPr b="1" i="1" spc="-155" dirty="0">
                <a:latin typeface="Arial" panose="020B0604020202020204"/>
                <a:cs typeface="Arial" panose="020B0604020202020204"/>
              </a:rPr>
              <a:t>ra</a:t>
            </a:r>
            <a:r>
              <a:rPr b="1" i="1" spc="-195" dirty="0">
                <a:latin typeface="Arial" panose="020B0604020202020204"/>
                <a:cs typeface="Arial" panose="020B0604020202020204"/>
              </a:rPr>
              <a:t>p</a:t>
            </a:r>
            <a:r>
              <a:rPr b="1" i="1" spc="-185" dirty="0">
                <a:latin typeface="Arial" panose="020B0604020202020204"/>
                <a:cs typeface="Arial" panose="020B0604020202020204"/>
              </a:rPr>
              <a:t>y</a:t>
            </a:r>
            <a:r>
              <a:rPr b="1" i="1" spc="-55" dirty="0">
                <a:latin typeface="Arial" panose="020B0604020202020204"/>
                <a:cs typeface="Arial" panose="020B0604020202020204"/>
              </a:rPr>
              <a:t> </a:t>
            </a:r>
            <a:r>
              <a:rPr b="1" i="1" spc="-210" dirty="0">
                <a:latin typeface="Arial" panose="020B0604020202020204"/>
                <a:cs typeface="Arial" panose="020B0604020202020204"/>
              </a:rPr>
              <a:t>Re</a:t>
            </a:r>
            <a:r>
              <a:rPr b="1" i="1" spc="-195" dirty="0">
                <a:latin typeface="Arial" panose="020B0604020202020204"/>
                <a:cs typeface="Arial" panose="020B0604020202020204"/>
              </a:rPr>
              <a:t>s</a:t>
            </a:r>
            <a:r>
              <a:rPr b="1" i="1" spc="-190" dirty="0">
                <a:latin typeface="Arial" panose="020B0604020202020204"/>
                <a:cs typeface="Arial" panose="020B0604020202020204"/>
              </a:rPr>
              <a:t>e</a:t>
            </a:r>
            <a:r>
              <a:rPr b="1" i="1" spc="-195" dirty="0">
                <a:latin typeface="Arial" panose="020B0604020202020204"/>
                <a:cs typeface="Arial" panose="020B0604020202020204"/>
              </a:rPr>
              <a:t>a</a:t>
            </a:r>
            <a:r>
              <a:rPr b="1" i="1" spc="-150" dirty="0">
                <a:latin typeface="Arial" panose="020B0604020202020204"/>
                <a:cs typeface="Arial" panose="020B0604020202020204"/>
              </a:rPr>
              <a:t>rch,</a:t>
            </a:r>
            <a:r>
              <a:rPr b="1" i="1" spc="-55" dirty="0">
                <a:latin typeface="Arial" panose="020B0604020202020204"/>
                <a:cs typeface="Arial" panose="020B0604020202020204"/>
              </a:rPr>
              <a:t> </a:t>
            </a:r>
            <a:r>
              <a:rPr b="1" i="1" spc="-185" dirty="0">
                <a:latin typeface="Arial" panose="020B0604020202020204"/>
                <a:cs typeface="Arial" panose="020B0604020202020204"/>
              </a:rPr>
              <a:t>8</a:t>
            </a:r>
            <a:r>
              <a:rPr b="1" i="1" spc="-90" dirty="0">
                <a:latin typeface="Arial" panose="020B0604020202020204"/>
                <a:cs typeface="Arial" panose="020B0604020202020204"/>
              </a:rPr>
              <a:t>,</a:t>
            </a:r>
            <a:r>
              <a:rPr b="1" i="1" spc="-80" dirty="0">
                <a:latin typeface="Arial" panose="020B0604020202020204"/>
                <a:cs typeface="Arial" panose="020B0604020202020204"/>
              </a:rPr>
              <a:t> </a:t>
            </a:r>
            <a:r>
              <a:rPr b="1" i="1" spc="-190" dirty="0">
                <a:latin typeface="Arial" panose="020B0604020202020204"/>
                <a:cs typeface="Arial" panose="020B0604020202020204"/>
              </a:rPr>
              <a:t>4</a:t>
            </a:r>
            <a:r>
              <a:rPr b="1" i="1" spc="-195" dirty="0">
                <a:latin typeface="Arial" panose="020B0604020202020204"/>
                <a:cs typeface="Arial" panose="020B0604020202020204"/>
              </a:rPr>
              <a:t>5</a:t>
            </a:r>
            <a:r>
              <a:rPr b="1" i="1" spc="-190" dirty="0">
                <a:latin typeface="Arial" panose="020B0604020202020204"/>
                <a:cs typeface="Arial" panose="020B0604020202020204"/>
              </a:rPr>
              <a:t>5</a:t>
            </a:r>
            <a:r>
              <a:rPr b="1" i="1" spc="-110" dirty="0">
                <a:latin typeface="Arial" panose="020B0604020202020204"/>
                <a:cs typeface="Arial" panose="020B0604020202020204"/>
              </a:rPr>
              <a:t>-</a:t>
            </a:r>
            <a:r>
              <a:rPr b="1" i="1" spc="-165" dirty="0">
                <a:latin typeface="Arial" panose="020B0604020202020204"/>
                <a:cs typeface="Arial" panose="020B0604020202020204"/>
              </a:rPr>
              <a:t>474.</a:t>
            </a:r>
            <a:endParaRPr dirty="0">
              <a:latin typeface="Arial" panose="020B0604020202020204"/>
              <a:cs typeface="Arial" panose="020B0604020202020204"/>
            </a:endParaRPr>
          </a:p>
          <a:p>
            <a:pPr marL="355600" marR="46355" indent="-342900">
              <a:lnSpc>
                <a:spcPts val="1940"/>
              </a:lnSpc>
              <a:spcBef>
                <a:spcPts val="440"/>
              </a:spcBef>
              <a:buFont typeface="Microsoft Sans Serif" panose="020B0604020202020204"/>
              <a:buChar char="•"/>
              <a:tabLst>
                <a:tab pos="354965" algn="l"/>
                <a:tab pos="355600" algn="l"/>
              </a:tabLst>
            </a:pPr>
            <a:r>
              <a:rPr b="1" spc="-195" dirty="0">
                <a:latin typeface="Arial" panose="020B0604020202020204"/>
                <a:cs typeface="Arial" panose="020B0604020202020204"/>
              </a:rPr>
              <a:t>The</a:t>
            </a:r>
            <a:r>
              <a:rPr b="1" spc="-90" dirty="0">
                <a:latin typeface="Arial" panose="020B0604020202020204"/>
                <a:cs typeface="Arial" panose="020B0604020202020204"/>
              </a:rPr>
              <a:t> </a:t>
            </a:r>
            <a:r>
              <a:rPr b="1" spc="-220" dirty="0">
                <a:latin typeface="Arial" panose="020B0604020202020204"/>
                <a:cs typeface="Arial" panose="020B0604020202020204"/>
              </a:rPr>
              <a:t>COMBINE</a:t>
            </a:r>
            <a:r>
              <a:rPr b="1" spc="-75" dirty="0">
                <a:latin typeface="Arial" panose="020B0604020202020204"/>
                <a:cs typeface="Arial" panose="020B0604020202020204"/>
              </a:rPr>
              <a:t> </a:t>
            </a:r>
            <a:r>
              <a:rPr b="1" spc="-185" dirty="0">
                <a:latin typeface="Arial" panose="020B0604020202020204"/>
                <a:cs typeface="Arial" panose="020B0604020202020204"/>
              </a:rPr>
              <a:t>Study</a:t>
            </a:r>
            <a:r>
              <a:rPr b="1" spc="-80" dirty="0">
                <a:latin typeface="Arial" panose="020B0604020202020204"/>
                <a:cs typeface="Arial" panose="020B0604020202020204"/>
              </a:rPr>
              <a:t> </a:t>
            </a:r>
            <a:r>
              <a:rPr b="1" spc="-190" dirty="0">
                <a:latin typeface="Arial" panose="020B0604020202020204"/>
                <a:cs typeface="Arial" panose="020B0604020202020204"/>
              </a:rPr>
              <a:t>Research</a:t>
            </a:r>
            <a:r>
              <a:rPr b="1" spc="-50" dirty="0">
                <a:latin typeface="Arial" panose="020B0604020202020204"/>
                <a:cs typeface="Arial" panose="020B0604020202020204"/>
              </a:rPr>
              <a:t> </a:t>
            </a:r>
            <a:r>
              <a:rPr b="1" spc="-180" dirty="0">
                <a:latin typeface="Arial" panose="020B0604020202020204"/>
                <a:cs typeface="Arial" panose="020B0604020202020204"/>
              </a:rPr>
              <a:t>Group,</a:t>
            </a:r>
            <a:r>
              <a:rPr b="1" spc="-75" dirty="0">
                <a:latin typeface="Arial" panose="020B0604020202020204"/>
                <a:cs typeface="Arial" panose="020B0604020202020204"/>
              </a:rPr>
              <a:t> </a:t>
            </a:r>
            <a:r>
              <a:rPr b="1" spc="-155" dirty="0">
                <a:latin typeface="Arial" panose="020B0604020202020204"/>
                <a:cs typeface="Arial" panose="020B0604020202020204"/>
              </a:rPr>
              <a:t>(2006).</a:t>
            </a:r>
            <a:r>
              <a:rPr b="1" spc="-40" dirty="0">
                <a:latin typeface="Arial" panose="020B0604020202020204"/>
                <a:cs typeface="Arial" panose="020B0604020202020204"/>
              </a:rPr>
              <a:t> </a:t>
            </a:r>
            <a:r>
              <a:rPr b="1" spc="-165" dirty="0">
                <a:latin typeface="Arial" panose="020B0604020202020204"/>
                <a:cs typeface="Arial" panose="020B0604020202020204"/>
              </a:rPr>
              <a:t>“</a:t>
            </a:r>
            <a:r>
              <a:rPr b="1" spc="-75" dirty="0">
                <a:latin typeface="Arial" panose="020B0604020202020204"/>
                <a:cs typeface="Arial" panose="020B0604020202020204"/>
              </a:rPr>
              <a:t> </a:t>
            </a:r>
            <a:r>
              <a:rPr b="1" spc="-204" dirty="0">
                <a:latin typeface="Arial" panose="020B0604020202020204"/>
                <a:cs typeface="Arial" panose="020B0604020202020204"/>
              </a:rPr>
              <a:t>Combined</a:t>
            </a:r>
            <a:r>
              <a:rPr b="1" spc="-80" dirty="0">
                <a:latin typeface="Arial" panose="020B0604020202020204"/>
                <a:cs typeface="Arial" panose="020B0604020202020204"/>
              </a:rPr>
              <a:t> </a:t>
            </a:r>
            <a:r>
              <a:rPr b="1" spc="-180" dirty="0">
                <a:latin typeface="Arial" panose="020B0604020202020204"/>
                <a:cs typeface="Arial" panose="020B0604020202020204"/>
              </a:rPr>
              <a:t>pharmacotherapies</a:t>
            </a:r>
            <a:r>
              <a:rPr b="1" spc="-35" dirty="0">
                <a:latin typeface="Arial" panose="020B0604020202020204"/>
                <a:cs typeface="Arial" panose="020B0604020202020204"/>
              </a:rPr>
              <a:t> </a:t>
            </a:r>
            <a:r>
              <a:rPr b="1" spc="-200" dirty="0">
                <a:latin typeface="Arial" panose="020B0604020202020204"/>
                <a:cs typeface="Arial" panose="020B0604020202020204"/>
              </a:rPr>
              <a:t>and</a:t>
            </a:r>
            <a:r>
              <a:rPr b="1" spc="-70" dirty="0">
                <a:latin typeface="Arial" panose="020B0604020202020204"/>
                <a:cs typeface="Arial" panose="020B0604020202020204"/>
              </a:rPr>
              <a:t> </a:t>
            </a:r>
            <a:r>
              <a:rPr b="1" spc="-170" dirty="0">
                <a:latin typeface="Arial" panose="020B0604020202020204"/>
                <a:cs typeface="Arial" panose="020B0604020202020204"/>
              </a:rPr>
              <a:t>behavioral </a:t>
            </a:r>
            <a:r>
              <a:rPr b="1" spc="-484" dirty="0">
                <a:latin typeface="Arial" panose="020B0604020202020204"/>
                <a:cs typeface="Arial" panose="020B0604020202020204"/>
              </a:rPr>
              <a:t> </a:t>
            </a:r>
            <a:r>
              <a:rPr b="1" spc="-160" dirty="0">
                <a:latin typeface="Arial" panose="020B0604020202020204"/>
                <a:cs typeface="Arial" panose="020B0604020202020204"/>
              </a:rPr>
              <a:t>interventions</a:t>
            </a:r>
            <a:r>
              <a:rPr b="1" spc="-80" dirty="0">
                <a:latin typeface="Arial" panose="020B0604020202020204"/>
                <a:cs typeface="Arial" panose="020B0604020202020204"/>
              </a:rPr>
              <a:t> </a:t>
            </a:r>
            <a:r>
              <a:rPr b="1" spc="-145" dirty="0">
                <a:latin typeface="Arial" panose="020B0604020202020204"/>
                <a:cs typeface="Arial" panose="020B0604020202020204"/>
              </a:rPr>
              <a:t>for</a:t>
            </a:r>
            <a:r>
              <a:rPr b="1" spc="-85" dirty="0">
                <a:latin typeface="Arial" panose="020B0604020202020204"/>
                <a:cs typeface="Arial" panose="020B0604020202020204"/>
              </a:rPr>
              <a:t> </a:t>
            </a:r>
            <a:r>
              <a:rPr b="1" spc="-170" dirty="0">
                <a:latin typeface="Arial" panose="020B0604020202020204"/>
                <a:cs typeface="Arial" panose="020B0604020202020204"/>
              </a:rPr>
              <a:t>alcohol</a:t>
            </a:r>
            <a:r>
              <a:rPr b="1" spc="-65" dirty="0">
                <a:latin typeface="Arial" panose="020B0604020202020204"/>
                <a:cs typeface="Arial" panose="020B0604020202020204"/>
              </a:rPr>
              <a:t> </a:t>
            </a:r>
            <a:r>
              <a:rPr b="1" spc="-185" dirty="0">
                <a:latin typeface="Arial" panose="020B0604020202020204"/>
                <a:cs typeface="Arial" panose="020B0604020202020204"/>
              </a:rPr>
              <a:t>dependence.</a:t>
            </a:r>
            <a:r>
              <a:rPr b="1" spc="70" dirty="0">
                <a:latin typeface="Arial" panose="020B0604020202020204"/>
                <a:cs typeface="Arial" panose="020B0604020202020204"/>
              </a:rPr>
              <a:t> </a:t>
            </a:r>
            <a:r>
              <a:rPr b="1" spc="-195" dirty="0">
                <a:latin typeface="Arial" panose="020B0604020202020204"/>
                <a:cs typeface="Arial" panose="020B0604020202020204"/>
              </a:rPr>
              <a:t>The</a:t>
            </a:r>
            <a:r>
              <a:rPr b="1" spc="-90" dirty="0">
                <a:latin typeface="Arial" panose="020B0604020202020204"/>
                <a:cs typeface="Arial" panose="020B0604020202020204"/>
              </a:rPr>
              <a:t> </a:t>
            </a:r>
            <a:r>
              <a:rPr b="1" spc="-225" dirty="0">
                <a:latin typeface="Arial" panose="020B0604020202020204"/>
                <a:cs typeface="Arial" panose="020B0604020202020204"/>
              </a:rPr>
              <a:t>COMBINE</a:t>
            </a:r>
            <a:r>
              <a:rPr b="1" spc="-105" dirty="0">
                <a:latin typeface="Arial" panose="020B0604020202020204"/>
                <a:cs typeface="Arial" panose="020B0604020202020204"/>
              </a:rPr>
              <a:t> </a:t>
            </a:r>
            <a:r>
              <a:rPr b="1" spc="-170" dirty="0">
                <a:latin typeface="Arial" panose="020B0604020202020204"/>
                <a:cs typeface="Arial" panose="020B0604020202020204"/>
              </a:rPr>
              <a:t>study:</a:t>
            </a:r>
            <a:r>
              <a:rPr b="1" spc="-125" dirty="0">
                <a:latin typeface="Arial" panose="020B0604020202020204"/>
                <a:cs typeface="Arial" panose="020B0604020202020204"/>
              </a:rPr>
              <a:t> </a:t>
            </a:r>
            <a:r>
              <a:rPr b="1" spc="-235" dirty="0">
                <a:latin typeface="Arial" panose="020B0604020202020204"/>
                <a:cs typeface="Arial" panose="020B0604020202020204"/>
              </a:rPr>
              <a:t>A</a:t>
            </a:r>
            <a:r>
              <a:rPr b="1" spc="-135" dirty="0">
                <a:latin typeface="Arial" panose="020B0604020202020204"/>
                <a:cs typeface="Arial" panose="020B0604020202020204"/>
              </a:rPr>
              <a:t> </a:t>
            </a:r>
            <a:r>
              <a:rPr b="1" spc="-190" dirty="0">
                <a:latin typeface="Arial" panose="020B0604020202020204"/>
                <a:cs typeface="Arial" panose="020B0604020202020204"/>
              </a:rPr>
              <a:t>randomized</a:t>
            </a:r>
            <a:r>
              <a:rPr b="1" spc="-75" dirty="0">
                <a:latin typeface="Arial" panose="020B0604020202020204"/>
                <a:cs typeface="Arial" panose="020B0604020202020204"/>
              </a:rPr>
              <a:t> </a:t>
            </a:r>
            <a:r>
              <a:rPr b="1" spc="-160" dirty="0">
                <a:latin typeface="Arial" panose="020B0604020202020204"/>
                <a:cs typeface="Arial" panose="020B0604020202020204"/>
              </a:rPr>
              <a:t>controlled</a:t>
            </a:r>
            <a:endParaRPr dirty="0">
              <a:latin typeface="Arial" panose="020B0604020202020204"/>
              <a:cs typeface="Arial" panose="020B0604020202020204"/>
            </a:endParaRPr>
          </a:p>
          <a:p>
            <a:pPr marL="355600">
              <a:lnSpc>
                <a:spcPts val="1920"/>
              </a:lnSpc>
            </a:pPr>
            <a:r>
              <a:rPr b="1" spc="-125" dirty="0">
                <a:latin typeface="Arial" panose="020B0604020202020204"/>
                <a:cs typeface="Arial" panose="020B0604020202020204"/>
              </a:rPr>
              <a:t>trial”.</a:t>
            </a:r>
            <a:r>
              <a:rPr b="1" spc="-35" dirty="0">
                <a:latin typeface="Arial" panose="020B0604020202020204"/>
                <a:cs typeface="Arial" panose="020B0604020202020204"/>
              </a:rPr>
              <a:t> </a:t>
            </a:r>
            <a:r>
              <a:rPr b="1" i="1" spc="-175" dirty="0">
                <a:latin typeface="Arial" panose="020B0604020202020204"/>
                <a:cs typeface="Arial" panose="020B0604020202020204"/>
              </a:rPr>
              <a:t>Journal</a:t>
            </a:r>
            <a:r>
              <a:rPr b="1" i="1" spc="-70" dirty="0">
                <a:latin typeface="Arial" panose="020B0604020202020204"/>
                <a:cs typeface="Arial" panose="020B0604020202020204"/>
              </a:rPr>
              <a:t> </a:t>
            </a:r>
            <a:r>
              <a:rPr b="1" i="1" spc="-155" dirty="0">
                <a:latin typeface="Arial" panose="020B0604020202020204"/>
                <a:cs typeface="Arial" panose="020B0604020202020204"/>
              </a:rPr>
              <a:t>of</a:t>
            </a:r>
            <a:r>
              <a:rPr b="1" i="1" spc="-85" dirty="0">
                <a:latin typeface="Arial" panose="020B0604020202020204"/>
                <a:cs typeface="Arial" panose="020B0604020202020204"/>
              </a:rPr>
              <a:t> </a:t>
            </a:r>
            <a:r>
              <a:rPr b="1" i="1" spc="-165" dirty="0">
                <a:latin typeface="Arial" panose="020B0604020202020204"/>
                <a:cs typeface="Arial" panose="020B0604020202020204"/>
              </a:rPr>
              <a:t>the</a:t>
            </a:r>
            <a:r>
              <a:rPr b="1" i="1" spc="-160" dirty="0">
                <a:latin typeface="Arial" panose="020B0604020202020204"/>
                <a:cs typeface="Arial" panose="020B0604020202020204"/>
              </a:rPr>
              <a:t> </a:t>
            </a:r>
            <a:r>
              <a:rPr b="1" i="1" spc="-190" dirty="0">
                <a:latin typeface="Arial" panose="020B0604020202020204"/>
                <a:cs typeface="Arial" panose="020B0604020202020204"/>
              </a:rPr>
              <a:t>American</a:t>
            </a:r>
            <a:r>
              <a:rPr b="1" i="1" spc="-60" dirty="0">
                <a:latin typeface="Arial" panose="020B0604020202020204"/>
                <a:cs typeface="Arial" panose="020B0604020202020204"/>
              </a:rPr>
              <a:t> </a:t>
            </a:r>
            <a:r>
              <a:rPr b="1" i="1" spc="-180" dirty="0">
                <a:latin typeface="Arial" panose="020B0604020202020204"/>
                <a:cs typeface="Arial" panose="020B0604020202020204"/>
              </a:rPr>
              <a:t>Medical</a:t>
            </a:r>
            <a:r>
              <a:rPr b="1" i="1" spc="-120" dirty="0">
                <a:latin typeface="Arial" panose="020B0604020202020204"/>
                <a:cs typeface="Arial" panose="020B0604020202020204"/>
              </a:rPr>
              <a:t> </a:t>
            </a:r>
            <a:r>
              <a:rPr b="1" i="1" spc="-165" dirty="0">
                <a:latin typeface="Arial" panose="020B0604020202020204"/>
                <a:cs typeface="Arial" panose="020B0604020202020204"/>
              </a:rPr>
              <a:t>Association,</a:t>
            </a:r>
            <a:r>
              <a:rPr b="1" i="1" spc="-55" dirty="0">
                <a:latin typeface="Arial" panose="020B0604020202020204"/>
                <a:cs typeface="Arial" panose="020B0604020202020204"/>
              </a:rPr>
              <a:t> </a:t>
            </a:r>
            <a:r>
              <a:rPr b="1" i="1" spc="-165" dirty="0">
                <a:latin typeface="Arial" panose="020B0604020202020204"/>
                <a:cs typeface="Arial" panose="020B0604020202020204"/>
              </a:rPr>
              <a:t>295,</a:t>
            </a:r>
            <a:r>
              <a:rPr b="1" i="1" spc="-60" dirty="0">
                <a:latin typeface="Arial" panose="020B0604020202020204"/>
                <a:cs typeface="Arial" panose="020B0604020202020204"/>
              </a:rPr>
              <a:t> </a:t>
            </a:r>
            <a:r>
              <a:rPr b="1" i="1" spc="-170" dirty="0">
                <a:latin typeface="Arial" panose="020B0604020202020204"/>
                <a:cs typeface="Arial" panose="020B0604020202020204"/>
              </a:rPr>
              <a:t>2003-2017.</a:t>
            </a:r>
            <a:endParaRPr dirty="0">
              <a:latin typeface="Arial" panose="020B0604020202020204"/>
              <a:cs typeface="Arial" panose="020B0604020202020204"/>
            </a:endParaRPr>
          </a:p>
          <a:p>
            <a:pPr marL="355600" indent="-342900">
              <a:lnSpc>
                <a:spcPts val="2050"/>
              </a:lnSpc>
              <a:spcBef>
                <a:spcPts val="215"/>
              </a:spcBef>
              <a:buFont typeface="Microsoft Sans Serif" panose="020B0604020202020204"/>
              <a:buChar char="•"/>
              <a:tabLst>
                <a:tab pos="354965" algn="l"/>
                <a:tab pos="355600" algn="l"/>
              </a:tabLst>
            </a:pPr>
            <a:r>
              <a:rPr b="1" spc="-175" dirty="0">
                <a:latin typeface="Arial" panose="020B0604020202020204"/>
                <a:cs typeface="Arial" panose="020B0604020202020204"/>
              </a:rPr>
              <a:t>Hettema,</a:t>
            </a:r>
            <a:r>
              <a:rPr b="1" spc="-85" dirty="0">
                <a:latin typeface="Arial" panose="020B0604020202020204"/>
                <a:cs typeface="Arial" panose="020B0604020202020204"/>
              </a:rPr>
              <a:t> </a:t>
            </a:r>
            <a:r>
              <a:rPr b="1" spc="-125" dirty="0">
                <a:latin typeface="Arial" panose="020B0604020202020204"/>
                <a:cs typeface="Arial" panose="020B0604020202020204"/>
              </a:rPr>
              <a:t>J.,</a:t>
            </a:r>
            <a:r>
              <a:rPr b="1" spc="-70" dirty="0">
                <a:latin typeface="Arial" panose="020B0604020202020204"/>
                <a:cs typeface="Arial" panose="020B0604020202020204"/>
              </a:rPr>
              <a:t> </a:t>
            </a:r>
            <a:r>
              <a:rPr b="1" spc="-155" dirty="0">
                <a:latin typeface="Arial" panose="020B0604020202020204"/>
                <a:cs typeface="Arial" panose="020B0604020202020204"/>
              </a:rPr>
              <a:t>Steele,</a:t>
            </a:r>
            <a:r>
              <a:rPr b="1" spc="-55" dirty="0">
                <a:latin typeface="Arial" panose="020B0604020202020204"/>
                <a:cs typeface="Arial" panose="020B0604020202020204"/>
              </a:rPr>
              <a:t> </a:t>
            </a:r>
            <a:r>
              <a:rPr b="1" spc="-125" dirty="0">
                <a:latin typeface="Arial" panose="020B0604020202020204"/>
                <a:cs typeface="Arial" panose="020B0604020202020204"/>
              </a:rPr>
              <a:t>J.,</a:t>
            </a:r>
            <a:r>
              <a:rPr b="1" spc="-65" dirty="0">
                <a:latin typeface="Arial" panose="020B0604020202020204"/>
                <a:cs typeface="Arial" panose="020B0604020202020204"/>
              </a:rPr>
              <a:t> </a:t>
            </a:r>
            <a:r>
              <a:rPr b="1" spc="-235" dirty="0">
                <a:latin typeface="Arial" panose="020B0604020202020204"/>
                <a:cs typeface="Arial" panose="020B0604020202020204"/>
              </a:rPr>
              <a:t>&amp;</a:t>
            </a:r>
            <a:r>
              <a:rPr b="1" spc="-85" dirty="0">
                <a:latin typeface="Arial" panose="020B0604020202020204"/>
                <a:cs typeface="Arial" panose="020B0604020202020204"/>
              </a:rPr>
              <a:t> </a:t>
            </a:r>
            <a:r>
              <a:rPr b="1" spc="-150" dirty="0">
                <a:latin typeface="Arial" panose="020B0604020202020204"/>
                <a:cs typeface="Arial" panose="020B0604020202020204"/>
              </a:rPr>
              <a:t>Miller,</a:t>
            </a:r>
            <a:r>
              <a:rPr b="1" spc="-55" dirty="0">
                <a:latin typeface="Arial" panose="020B0604020202020204"/>
                <a:cs typeface="Arial" panose="020B0604020202020204"/>
              </a:rPr>
              <a:t> </a:t>
            </a:r>
            <a:r>
              <a:rPr b="1" spc="-245" dirty="0">
                <a:latin typeface="Arial" panose="020B0604020202020204"/>
                <a:cs typeface="Arial" panose="020B0604020202020204"/>
              </a:rPr>
              <a:t>W.</a:t>
            </a:r>
            <a:r>
              <a:rPr b="1" spc="-85" dirty="0">
                <a:latin typeface="Arial" panose="020B0604020202020204"/>
                <a:cs typeface="Arial" panose="020B0604020202020204"/>
              </a:rPr>
              <a:t> </a:t>
            </a:r>
            <a:r>
              <a:rPr b="1" spc="-165" dirty="0">
                <a:latin typeface="Arial" panose="020B0604020202020204"/>
                <a:cs typeface="Arial" panose="020B0604020202020204"/>
              </a:rPr>
              <a:t>R.</a:t>
            </a:r>
            <a:r>
              <a:rPr b="1" spc="-85" dirty="0">
                <a:latin typeface="Arial" panose="020B0604020202020204"/>
                <a:cs typeface="Arial" panose="020B0604020202020204"/>
              </a:rPr>
              <a:t> </a:t>
            </a:r>
            <a:r>
              <a:rPr b="1" spc="-155" dirty="0">
                <a:latin typeface="Arial" panose="020B0604020202020204"/>
                <a:cs typeface="Arial" panose="020B0604020202020204"/>
              </a:rPr>
              <a:t>(2005).</a:t>
            </a:r>
            <a:r>
              <a:rPr b="1" spc="-55" dirty="0">
                <a:latin typeface="Arial" panose="020B0604020202020204"/>
                <a:cs typeface="Arial" panose="020B0604020202020204"/>
              </a:rPr>
              <a:t> </a:t>
            </a:r>
            <a:r>
              <a:rPr b="1" spc="-165" dirty="0">
                <a:latin typeface="Arial" panose="020B0604020202020204"/>
                <a:cs typeface="Arial" panose="020B0604020202020204"/>
              </a:rPr>
              <a:t>Motivational</a:t>
            </a:r>
            <a:r>
              <a:rPr b="1" spc="-55" dirty="0">
                <a:latin typeface="Arial" panose="020B0604020202020204"/>
                <a:cs typeface="Arial" panose="020B0604020202020204"/>
              </a:rPr>
              <a:t> </a:t>
            </a:r>
            <a:r>
              <a:rPr b="1" spc="-160" dirty="0">
                <a:latin typeface="Arial" panose="020B0604020202020204"/>
                <a:cs typeface="Arial" panose="020B0604020202020204"/>
              </a:rPr>
              <a:t>interviewing.</a:t>
            </a:r>
            <a:r>
              <a:rPr b="1" spc="-35" dirty="0">
                <a:latin typeface="Arial" panose="020B0604020202020204"/>
                <a:cs typeface="Arial" panose="020B0604020202020204"/>
              </a:rPr>
              <a:t> </a:t>
            </a:r>
            <a:r>
              <a:rPr b="1" i="1" spc="-190" dirty="0">
                <a:latin typeface="Arial" panose="020B0604020202020204"/>
                <a:cs typeface="Arial" panose="020B0604020202020204"/>
              </a:rPr>
              <a:t>Annual</a:t>
            </a:r>
            <a:r>
              <a:rPr b="1" i="1" spc="-80" dirty="0">
                <a:latin typeface="Arial" panose="020B0604020202020204"/>
                <a:cs typeface="Arial" panose="020B0604020202020204"/>
              </a:rPr>
              <a:t> </a:t>
            </a:r>
            <a:r>
              <a:rPr b="1" i="1" spc="-190" dirty="0">
                <a:latin typeface="Arial" panose="020B0604020202020204"/>
                <a:cs typeface="Arial" panose="020B0604020202020204"/>
              </a:rPr>
              <a:t>Review</a:t>
            </a:r>
            <a:r>
              <a:rPr b="1" i="1" spc="-65" dirty="0">
                <a:latin typeface="Arial" panose="020B0604020202020204"/>
                <a:cs typeface="Arial" panose="020B0604020202020204"/>
              </a:rPr>
              <a:t> </a:t>
            </a:r>
            <a:r>
              <a:rPr b="1" i="1" spc="-155" dirty="0">
                <a:latin typeface="Arial" panose="020B0604020202020204"/>
                <a:cs typeface="Arial" panose="020B0604020202020204"/>
              </a:rPr>
              <a:t>of</a:t>
            </a:r>
            <a:endParaRPr dirty="0">
              <a:latin typeface="Arial" panose="020B0604020202020204"/>
              <a:cs typeface="Arial" panose="020B0604020202020204"/>
            </a:endParaRPr>
          </a:p>
          <a:p>
            <a:pPr marL="355600">
              <a:lnSpc>
                <a:spcPts val="2050"/>
              </a:lnSpc>
            </a:pPr>
            <a:r>
              <a:rPr b="1" i="1" spc="-155" dirty="0">
                <a:latin typeface="Arial" panose="020B0604020202020204"/>
                <a:cs typeface="Arial" panose="020B0604020202020204"/>
              </a:rPr>
              <a:t>Clin</a:t>
            </a:r>
            <a:r>
              <a:rPr b="1" i="1" spc="-100" dirty="0">
                <a:latin typeface="Arial" panose="020B0604020202020204"/>
                <a:cs typeface="Arial" panose="020B0604020202020204"/>
              </a:rPr>
              <a:t>i</a:t>
            </a:r>
            <a:r>
              <a:rPr b="1" i="1" spc="-190" dirty="0">
                <a:latin typeface="Arial" panose="020B0604020202020204"/>
                <a:cs typeface="Arial" panose="020B0604020202020204"/>
              </a:rPr>
              <a:t>c</a:t>
            </a:r>
            <a:r>
              <a:rPr b="1" i="1" spc="-195" dirty="0">
                <a:latin typeface="Arial" panose="020B0604020202020204"/>
                <a:cs typeface="Arial" panose="020B0604020202020204"/>
              </a:rPr>
              <a:t>a</a:t>
            </a:r>
            <a:r>
              <a:rPr b="1" i="1" spc="-90" dirty="0">
                <a:latin typeface="Arial" panose="020B0604020202020204"/>
                <a:cs typeface="Arial" panose="020B0604020202020204"/>
              </a:rPr>
              <a:t>l</a:t>
            </a:r>
            <a:r>
              <a:rPr b="1" i="1" spc="-75" dirty="0">
                <a:latin typeface="Arial" panose="020B0604020202020204"/>
                <a:cs typeface="Arial" panose="020B0604020202020204"/>
              </a:rPr>
              <a:t> </a:t>
            </a:r>
            <a:r>
              <a:rPr b="1" i="1" spc="-220" dirty="0">
                <a:latin typeface="Arial" panose="020B0604020202020204"/>
                <a:cs typeface="Arial" panose="020B0604020202020204"/>
              </a:rPr>
              <a:t>P</a:t>
            </a:r>
            <a:r>
              <a:rPr b="1" i="1" spc="-195" dirty="0">
                <a:latin typeface="Arial" panose="020B0604020202020204"/>
                <a:cs typeface="Arial" panose="020B0604020202020204"/>
              </a:rPr>
              <a:t>s</a:t>
            </a:r>
            <a:r>
              <a:rPr b="1" i="1" spc="-190" dirty="0">
                <a:latin typeface="Arial" panose="020B0604020202020204"/>
                <a:cs typeface="Arial" panose="020B0604020202020204"/>
              </a:rPr>
              <a:t>y</a:t>
            </a:r>
            <a:r>
              <a:rPr b="1" i="1" spc="-195" dirty="0">
                <a:latin typeface="Arial" panose="020B0604020202020204"/>
                <a:cs typeface="Arial" panose="020B0604020202020204"/>
              </a:rPr>
              <a:t>c</a:t>
            </a:r>
            <a:r>
              <a:rPr b="1" i="1" spc="-200" dirty="0">
                <a:latin typeface="Arial" panose="020B0604020202020204"/>
                <a:cs typeface="Arial" panose="020B0604020202020204"/>
              </a:rPr>
              <a:t>ho</a:t>
            </a:r>
            <a:r>
              <a:rPr b="1" i="1" spc="-100" dirty="0">
                <a:latin typeface="Arial" panose="020B0604020202020204"/>
                <a:cs typeface="Arial" panose="020B0604020202020204"/>
              </a:rPr>
              <a:t>l</a:t>
            </a:r>
            <a:r>
              <a:rPr b="1" i="1" spc="-200" dirty="0">
                <a:latin typeface="Arial" panose="020B0604020202020204"/>
                <a:cs typeface="Arial" panose="020B0604020202020204"/>
              </a:rPr>
              <a:t>og</a:t>
            </a:r>
            <a:r>
              <a:rPr b="1" i="1" spc="-330" dirty="0">
                <a:latin typeface="Arial" panose="020B0604020202020204"/>
                <a:cs typeface="Arial" panose="020B0604020202020204"/>
              </a:rPr>
              <a:t>y</a:t>
            </a:r>
            <a:r>
              <a:rPr b="1" i="1" spc="-90" dirty="0">
                <a:latin typeface="Arial" panose="020B0604020202020204"/>
                <a:cs typeface="Arial" panose="020B0604020202020204"/>
              </a:rPr>
              <a:t>,</a:t>
            </a:r>
            <a:r>
              <a:rPr b="1" i="1" spc="-50" dirty="0">
                <a:latin typeface="Arial" panose="020B0604020202020204"/>
                <a:cs typeface="Arial" panose="020B0604020202020204"/>
              </a:rPr>
              <a:t> </a:t>
            </a:r>
            <a:r>
              <a:rPr b="1" i="1" spc="-190" dirty="0">
                <a:latin typeface="Arial" panose="020B0604020202020204"/>
                <a:cs typeface="Arial" panose="020B0604020202020204"/>
              </a:rPr>
              <a:t>1</a:t>
            </a:r>
            <a:r>
              <a:rPr b="1" spc="-90" dirty="0">
                <a:latin typeface="Arial" panose="020B0604020202020204"/>
                <a:cs typeface="Arial" panose="020B0604020202020204"/>
              </a:rPr>
              <a:t>,</a:t>
            </a:r>
            <a:r>
              <a:rPr b="1" spc="-75" dirty="0">
                <a:latin typeface="Arial" panose="020B0604020202020204"/>
                <a:cs typeface="Arial" panose="020B0604020202020204"/>
              </a:rPr>
              <a:t> </a:t>
            </a:r>
            <a:r>
              <a:rPr b="1" spc="-190" dirty="0">
                <a:latin typeface="Arial" panose="020B0604020202020204"/>
                <a:cs typeface="Arial" panose="020B0604020202020204"/>
              </a:rPr>
              <a:t>9</a:t>
            </a:r>
            <a:r>
              <a:rPr b="1" spc="-195" dirty="0">
                <a:latin typeface="Arial" panose="020B0604020202020204"/>
                <a:cs typeface="Arial" panose="020B0604020202020204"/>
              </a:rPr>
              <a:t>1</a:t>
            </a:r>
            <a:r>
              <a:rPr b="1" spc="-110" dirty="0">
                <a:latin typeface="Arial" panose="020B0604020202020204"/>
                <a:cs typeface="Arial" panose="020B0604020202020204"/>
              </a:rPr>
              <a:t>-</a:t>
            </a:r>
            <a:r>
              <a:rPr b="1" spc="-275" dirty="0">
                <a:latin typeface="Arial" panose="020B0604020202020204"/>
                <a:cs typeface="Arial" panose="020B0604020202020204"/>
              </a:rPr>
              <a:t>11</a:t>
            </a:r>
            <a:r>
              <a:rPr b="1" spc="-140" dirty="0">
                <a:latin typeface="Arial" panose="020B0604020202020204"/>
                <a:cs typeface="Arial" panose="020B0604020202020204"/>
              </a:rPr>
              <a:t>1.</a:t>
            </a:r>
            <a:endParaRPr dirty="0">
              <a:latin typeface="Arial" panose="020B0604020202020204"/>
              <a:cs typeface="Arial" panose="020B0604020202020204"/>
            </a:endParaRPr>
          </a:p>
          <a:p>
            <a:pPr>
              <a:spcBef>
                <a:spcPts val="45"/>
              </a:spcBef>
            </a:pPr>
            <a:endParaRPr sz="2200" dirty="0">
              <a:latin typeface="Arial" panose="020B0604020202020204"/>
              <a:cs typeface="Arial" panose="020B0604020202020204"/>
            </a:endParaRPr>
          </a:p>
          <a:p>
            <a:pPr marL="355600" marR="267335" indent="-342900">
              <a:lnSpc>
                <a:spcPts val="1940"/>
              </a:lnSpc>
              <a:spcBef>
                <a:spcPts val="5"/>
              </a:spcBef>
              <a:buFont typeface="Microsoft Sans Serif" panose="020B0604020202020204"/>
              <a:buChar char="•"/>
              <a:tabLst>
                <a:tab pos="354965" algn="l"/>
                <a:tab pos="355600" algn="l"/>
              </a:tabLst>
            </a:pPr>
            <a:r>
              <a:rPr b="1" spc="-185" dirty="0">
                <a:latin typeface="Arial" panose="020B0604020202020204"/>
                <a:cs typeface="Arial" panose="020B0604020202020204"/>
              </a:rPr>
              <a:t>Rubak,</a:t>
            </a:r>
            <a:r>
              <a:rPr b="1" spc="-75" dirty="0">
                <a:latin typeface="Arial" panose="020B0604020202020204"/>
                <a:cs typeface="Arial" panose="020B0604020202020204"/>
              </a:rPr>
              <a:t> </a:t>
            </a:r>
            <a:r>
              <a:rPr b="1" spc="-135" dirty="0">
                <a:latin typeface="Arial" panose="020B0604020202020204"/>
                <a:cs typeface="Arial" panose="020B0604020202020204"/>
              </a:rPr>
              <a:t>S.,</a:t>
            </a:r>
            <a:r>
              <a:rPr b="1" spc="-75" dirty="0">
                <a:latin typeface="Arial" panose="020B0604020202020204"/>
                <a:cs typeface="Arial" panose="020B0604020202020204"/>
              </a:rPr>
              <a:t> </a:t>
            </a:r>
            <a:r>
              <a:rPr b="1" spc="-190" dirty="0">
                <a:latin typeface="Arial" panose="020B0604020202020204"/>
                <a:cs typeface="Arial" panose="020B0604020202020204"/>
              </a:rPr>
              <a:t>Sandboek,</a:t>
            </a:r>
            <a:r>
              <a:rPr b="1" spc="-100" dirty="0">
                <a:latin typeface="Arial" panose="020B0604020202020204"/>
                <a:cs typeface="Arial" panose="020B0604020202020204"/>
              </a:rPr>
              <a:t> </a:t>
            </a:r>
            <a:r>
              <a:rPr b="1" spc="-140" dirty="0">
                <a:latin typeface="Arial" panose="020B0604020202020204"/>
                <a:cs typeface="Arial" panose="020B0604020202020204"/>
              </a:rPr>
              <a:t>A.,</a:t>
            </a:r>
            <a:r>
              <a:rPr b="1" spc="-75" dirty="0">
                <a:latin typeface="Arial" panose="020B0604020202020204"/>
                <a:cs typeface="Arial" panose="020B0604020202020204"/>
              </a:rPr>
              <a:t> </a:t>
            </a:r>
            <a:r>
              <a:rPr b="1" spc="-155" dirty="0">
                <a:latin typeface="Arial" panose="020B0604020202020204"/>
                <a:cs typeface="Arial" panose="020B0604020202020204"/>
              </a:rPr>
              <a:t>Lauritzen,</a:t>
            </a:r>
            <a:r>
              <a:rPr b="1" spc="-75" dirty="0">
                <a:latin typeface="Arial" panose="020B0604020202020204"/>
                <a:cs typeface="Arial" panose="020B0604020202020204"/>
              </a:rPr>
              <a:t> </a:t>
            </a:r>
            <a:r>
              <a:rPr b="1" spc="-229" dirty="0">
                <a:latin typeface="Arial" panose="020B0604020202020204"/>
                <a:cs typeface="Arial" panose="020B0604020202020204"/>
              </a:rPr>
              <a:t>T.</a:t>
            </a:r>
            <a:r>
              <a:rPr b="1" spc="-75" dirty="0">
                <a:latin typeface="Arial" panose="020B0604020202020204"/>
                <a:cs typeface="Arial" panose="020B0604020202020204"/>
              </a:rPr>
              <a:t> </a:t>
            </a:r>
            <a:r>
              <a:rPr b="1" spc="-235" dirty="0">
                <a:latin typeface="Arial" panose="020B0604020202020204"/>
                <a:cs typeface="Arial" panose="020B0604020202020204"/>
              </a:rPr>
              <a:t>&amp;</a:t>
            </a:r>
            <a:r>
              <a:rPr b="1" spc="-80" dirty="0">
                <a:latin typeface="Arial" panose="020B0604020202020204"/>
                <a:cs typeface="Arial" panose="020B0604020202020204"/>
              </a:rPr>
              <a:t> </a:t>
            </a:r>
            <a:r>
              <a:rPr b="1" spc="-170" dirty="0">
                <a:latin typeface="Arial" panose="020B0604020202020204"/>
                <a:cs typeface="Arial" panose="020B0604020202020204"/>
              </a:rPr>
              <a:t>Christensen,</a:t>
            </a:r>
            <a:r>
              <a:rPr b="1" spc="-40" dirty="0">
                <a:latin typeface="Arial" panose="020B0604020202020204"/>
                <a:cs typeface="Arial" panose="020B0604020202020204"/>
              </a:rPr>
              <a:t> </a:t>
            </a:r>
            <a:r>
              <a:rPr b="1" spc="-165" dirty="0">
                <a:latin typeface="Arial" panose="020B0604020202020204"/>
                <a:cs typeface="Arial" panose="020B0604020202020204"/>
              </a:rPr>
              <a:t>B.</a:t>
            </a:r>
            <a:r>
              <a:rPr b="1" spc="-80" dirty="0">
                <a:latin typeface="Arial" panose="020B0604020202020204"/>
                <a:cs typeface="Arial" panose="020B0604020202020204"/>
              </a:rPr>
              <a:t> </a:t>
            </a:r>
            <a:r>
              <a:rPr b="1" spc="-155" dirty="0">
                <a:latin typeface="Arial" panose="020B0604020202020204"/>
                <a:cs typeface="Arial" panose="020B0604020202020204"/>
              </a:rPr>
              <a:t>(2005).</a:t>
            </a:r>
            <a:r>
              <a:rPr b="1" spc="-50" dirty="0">
                <a:latin typeface="Arial" panose="020B0604020202020204"/>
                <a:cs typeface="Arial" panose="020B0604020202020204"/>
              </a:rPr>
              <a:t> </a:t>
            </a:r>
            <a:r>
              <a:rPr b="1" spc="-165" dirty="0">
                <a:latin typeface="Arial" panose="020B0604020202020204"/>
                <a:cs typeface="Arial" panose="020B0604020202020204"/>
              </a:rPr>
              <a:t>Motivational</a:t>
            </a:r>
            <a:r>
              <a:rPr b="1" spc="-55" dirty="0">
                <a:latin typeface="Arial" panose="020B0604020202020204"/>
                <a:cs typeface="Arial" panose="020B0604020202020204"/>
              </a:rPr>
              <a:t> </a:t>
            </a:r>
            <a:r>
              <a:rPr b="1" spc="-160" dirty="0">
                <a:latin typeface="Arial" panose="020B0604020202020204"/>
                <a:cs typeface="Arial" panose="020B0604020202020204"/>
              </a:rPr>
              <a:t>Interviewing:</a:t>
            </a:r>
            <a:r>
              <a:rPr b="1" spc="-50" dirty="0">
                <a:latin typeface="Arial" panose="020B0604020202020204"/>
                <a:cs typeface="Arial" panose="020B0604020202020204"/>
              </a:rPr>
              <a:t> </a:t>
            </a:r>
            <a:r>
              <a:rPr b="1" spc="-185" dirty="0">
                <a:latin typeface="Arial" panose="020B0604020202020204"/>
                <a:cs typeface="Arial" panose="020B0604020202020204"/>
              </a:rPr>
              <a:t>a </a:t>
            </a:r>
            <a:r>
              <a:rPr b="1" spc="-484" dirty="0">
                <a:latin typeface="Arial" panose="020B0604020202020204"/>
                <a:cs typeface="Arial" panose="020B0604020202020204"/>
              </a:rPr>
              <a:t> </a:t>
            </a:r>
            <a:r>
              <a:rPr b="1" spc="-175" dirty="0">
                <a:latin typeface="Arial" panose="020B0604020202020204"/>
                <a:cs typeface="Arial" panose="020B0604020202020204"/>
              </a:rPr>
              <a:t>systematic</a:t>
            </a:r>
            <a:r>
              <a:rPr b="1" spc="-50" dirty="0">
                <a:latin typeface="Arial" panose="020B0604020202020204"/>
                <a:cs typeface="Arial" panose="020B0604020202020204"/>
              </a:rPr>
              <a:t> </a:t>
            </a:r>
            <a:r>
              <a:rPr b="1" spc="-175" dirty="0">
                <a:latin typeface="Arial" panose="020B0604020202020204"/>
                <a:cs typeface="Arial" panose="020B0604020202020204"/>
              </a:rPr>
              <a:t>review</a:t>
            </a:r>
            <a:r>
              <a:rPr b="1" spc="-50" dirty="0">
                <a:latin typeface="Arial" panose="020B0604020202020204"/>
                <a:cs typeface="Arial" panose="020B0604020202020204"/>
              </a:rPr>
              <a:t> </a:t>
            </a:r>
            <a:r>
              <a:rPr b="1" spc="-200" dirty="0">
                <a:latin typeface="Arial" panose="020B0604020202020204"/>
                <a:cs typeface="Arial" panose="020B0604020202020204"/>
              </a:rPr>
              <a:t>and</a:t>
            </a:r>
            <a:r>
              <a:rPr b="1" spc="-80" dirty="0">
                <a:latin typeface="Arial" panose="020B0604020202020204"/>
                <a:cs typeface="Arial" panose="020B0604020202020204"/>
              </a:rPr>
              <a:t> </a:t>
            </a:r>
            <a:r>
              <a:rPr b="1" spc="-165" dirty="0">
                <a:latin typeface="Arial" panose="020B0604020202020204"/>
                <a:cs typeface="Arial" panose="020B0604020202020204"/>
              </a:rPr>
              <a:t>meta-analysis.</a:t>
            </a:r>
            <a:r>
              <a:rPr b="1" spc="-40" dirty="0">
                <a:latin typeface="Arial" panose="020B0604020202020204"/>
                <a:cs typeface="Arial" panose="020B0604020202020204"/>
              </a:rPr>
              <a:t> </a:t>
            </a:r>
            <a:r>
              <a:rPr b="1" i="1" spc="-150" dirty="0">
                <a:latin typeface="Arial" panose="020B0604020202020204"/>
                <a:cs typeface="Arial" panose="020B0604020202020204"/>
              </a:rPr>
              <a:t>British</a:t>
            </a:r>
            <a:r>
              <a:rPr b="1" i="1" spc="-85" dirty="0">
                <a:latin typeface="Arial" panose="020B0604020202020204"/>
                <a:cs typeface="Arial" panose="020B0604020202020204"/>
              </a:rPr>
              <a:t> </a:t>
            </a:r>
            <a:r>
              <a:rPr b="1" i="1" spc="-175" dirty="0">
                <a:latin typeface="Arial" panose="020B0604020202020204"/>
                <a:cs typeface="Arial" panose="020B0604020202020204"/>
              </a:rPr>
              <a:t>Journal</a:t>
            </a:r>
            <a:r>
              <a:rPr b="1" i="1" spc="-65" dirty="0">
                <a:latin typeface="Arial" panose="020B0604020202020204"/>
                <a:cs typeface="Arial" panose="020B0604020202020204"/>
              </a:rPr>
              <a:t> </a:t>
            </a:r>
            <a:r>
              <a:rPr b="1" i="1" spc="-155" dirty="0">
                <a:latin typeface="Arial" panose="020B0604020202020204"/>
                <a:cs typeface="Arial" panose="020B0604020202020204"/>
              </a:rPr>
              <a:t>of</a:t>
            </a:r>
            <a:r>
              <a:rPr b="1" i="1" spc="-85" dirty="0">
                <a:latin typeface="Arial" panose="020B0604020202020204"/>
                <a:cs typeface="Arial" panose="020B0604020202020204"/>
              </a:rPr>
              <a:t> </a:t>
            </a:r>
            <a:r>
              <a:rPr b="1" i="1" spc="-180" dirty="0">
                <a:latin typeface="Arial" panose="020B0604020202020204"/>
                <a:cs typeface="Arial" panose="020B0604020202020204"/>
              </a:rPr>
              <a:t>General</a:t>
            </a:r>
            <a:r>
              <a:rPr b="1" i="1" spc="-60" dirty="0">
                <a:latin typeface="Arial" panose="020B0604020202020204"/>
                <a:cs typeface="Arial" panose="020B0604020202020204"/>
              </a:rPr>
              <a:t> </a:t>
            </a:r>
            <a:r>
              <a:rPr b="1" i="1" spc="-155" dirty="0">
                <a:latin typeface="Arial" panose="020B0604020202020204"/>
                <a:cs typeface="Arial" panose="020B0604020202020204"/>
              </a:rPr>
              <a:t>Practice,</a:t>
            </a:r>
            <a:r>
              <a:rPr b="1" i="1" spc="-50" dirty="0">
                <a:latin typeface="Arial" panose="020B0604020202020204"/>
                <a:cs typeface="Arial" panose="020B0604020202020204"/>
              </a:rPr>
              <a:t> </a:t>
            </a:r>
            <a:r>
              <a:rPr b="1" i="1" spc="-155" dirty="0">
                <a:latin typeface="Arial" panose="020B0604020202020204"/>
                <a:cs typeface="Arial" panose="020B0604020202020204"/>
              </a:rPr>
              <a:t>55,</a:t>
            </a:r>
            <a:r>
              <a:rPr b="1" i="1" spc="-70" dirty="0">
                <a:latin typeface="Arial" panose="020B0604020202020204"/>
                <a:cs typeface="Arial" panose="020B0604020202020204"/>
              </a:rPr>
              <a:t> </a:t>
            </a:r>
            <a:r>
              <a:rPr b="1" i="1" spc="-165" dirty="0">
                <a:latin typeface="Arial" panose="020B0604020202020204"/>
                <a:cs typeface="Arial" panose="020B0604020202020204"/>
              </a:rPr>
              <a:t>305-312.</a:t>
            </a:r>
            <a:endParaRPr dirty="0">
              <a:latin typeface="Arial" panose="020B0604020202020204"/>
              <a:cs typeface="Arial" panose="020B0604020202020204"/>
            </a:endParaRPr>
          </a:p>
          <a:p>
            <a:pPr marL="355600" marR="212090">
              <a:lnSpc>
                <a:spcPts val="1730"/>
              </a:lnSpc>
              <a:spcBef>
                <a:spcPts val="380"/>
              </a:spcBef>
            </a:pPr>
            <a:r>
              <a:rPr sz="1600" spc="-140" dirty="0">
                <a:latin typeface="Arial MT"/>
                <a:cs typeface="Arial MT"/>
              </a:rPr>
              <a:t>(Meta-analysis</a:t>
            </a:r>
            <a:r>
              <a:rPr sz="1600" spc="-100" dirty="0">
                <a:latin typeface="Arial MT"/>
                <a:cs typeface="Arial MT"/>
              </a:rPr>
              <a:t> </a:t>
            </a:r>
            <a:r>
              <a:rPr sz="1600" spc="-125" dirty="0">
                <a:latin typeface="Arial MT"/>
                <a:cs typeface="Arial MT"/>
              </a:rPr>
              <a:t>that</a:t>
            </a:r>
            <a:r>
              <a:rPr sz="1600" spc="-95" dirty="0">
                <a:latin typeface="Arial MT"/>
                <a:cs typeface="Arial MT"/>
              </a:rPr>
              <a:t> </a:t>
            </a:r>
            <a:r>
              <a:rPr sz="1600" spc="-145" dirty="0">
                <a:latin typeface="Arial MT"/>
                <a:cs typeface="Arial MT"/>
              </a:rPr>
              <a:t>found</a:t>
            </a:r>
            <a:r>
              <a:rPr sz="1600" spc="-95" dirty="0">
                <a:latin typeface="Arial MT"/>
                <a:cs typeface="Arial MT"/>
              </a:rPr>
              <a:t> </a:t>
            </a:r>
            <a:r>
              <a:rPr sz="1600" spc="-125" dirty="0">
                <a:latin typeface="Arial MT"/>
                <a:cs typeface="Arial MT"/>
              </a:rPr>
              <a:t>that</a:t>
            </a:r>
            <a:r>
              <a:rPr sz="1600" spc="-80" dirty="0">
                <a:latin typeface="Arial MT"/>
                <a:cs typeface="Arial MT"/>
              </a:rPr>
              <a:t> </a:t>
            </a:r>
            <a:r>
              <a:rPr sz="1600" spc="-175" dirty="0">
                <a:latin typeface="Arial MT"/>
                <a:cs typeface="Arial MT"/>
              </a:rPr>
              <a:t>when</a:t>
            </a:r>
            <a:r>
              <a:rPr sz="1600" spc="-95" dirty="0">
                <a:latin typeface="Arial MT"/>
                <a:cs typeface="Arial MT"/>
              </a:rPr>
              <a:t> </a:t>
            </a:r>
            <a:r>
              <a:rPr sz="1600" spc="-165" dirty="0">
                <a:latin typeface="Arial MT"/>
                <a:cs typeface="Arial MT"/>
              </a:rPr>
              <a:t>MI</a:t>
            </a:r>
            <a:r>
              <a:rPr sz="1600" spc="-85" dirty="0">
                <a:latin typeface="Arial MT"/>
                <a:cs typeface="Arial MT"/>
              </a:rPr>
              <a:t> </a:t>
            </a:r>
            <a:r>
              <a:rPr sz="1600" spc="-175" dirty="0">
                <a:latin typeface="Arial MT"/>
                <a:cs typeface="Arial MT"/>
              </a:rPr>
              <a:t>was</a:t>
            </a:r>
            <a:r>
              <a:rPr sz="1600" spc="-70" dirty="0">
                <a:latin typeface="Arial MT"/>
                <a:cs typeface="Arial MT"/>
              </a:rPr>
              <a:t> </a:t>
            </a:r>
            <a:r>
              <a:rPr sz="1600" spc="-165" dirty="0">
                <a:latin typeface="Arial MT"/>
                <a:cs typeface="Arial MT"/>
              </a:rPr>
              <a:t>used</a:t>
            </a:r>
            <a:r>
              <a:rPr sz="1600" spc="-90" dirty="0">
                <a:latin typeface="Arial MT"/>
                <a:cs typeface="Arial MT"/>
              </a:rPr>
              <a:t> </a:t>
            </a:r>
            <a:r>
              <a:rPr sz="1600" spc="-120" dirty="0">
                <a:latin typeface="Arial MT"/>
                <a:cs typeface="Arial MT"/>
              </a:rPr>
              <a:t>in</a:t>
            </a:r>
            <a:r>
              <a:rPr sz="1600" spc="-75" dirty="0">
                <a:latin typeface="Arial MT"/>
                <a:cs typeface="Arial MT"/>
              </a:rPr>
              <a:t> </a:t>
            </a:r>
            <a:r>
              <a:rPr sz="1600" spc="-135" dirty="0">
                <a:latin typeface="Arial MT"/>
                <a:cs typeface="Arial MT"/>
              </a:rPr>
              <a:t>single</a:t>
            </a:r>
            <a:r>
              <a:rPr sz="1600" spc="-100" dirty="0">
                <a:latin typeface="Arial MT"/>
                <a:cs typeface="Arial MT"/>
              </a:rPr>
              <a:t> </a:t>
            </a:r>
            <a:r>
              <a:rPr sz="1600" spc="-150" dirty="0">
                <a:latin typeface="Arial MT"/>
                <a:cs typeface="Arial MT"/>
              </a:rPr>
              <a:t>encounters</a:t>
            </a:r>
            <a:r>
              <a:rPr sz="1600" spc="-95" dirty="0">
                <a:latin typeface="Arial MT"/>
                <a:cs typeface="Arial MT"/>
              </a:rPr>
              <a:t> </a:t>
            </a:r>
            <a:r>
              <a:rPr sz="1600" spc="-125" dirty="0">
                <a:latin typeface="Arial MT"/>
                <a:cs typeface="Arial MT"/>
              </a:rPr>
              <a:t>of</a:t>
            </a:r>
            <a:r>
              <a:rPr sz="1600" spc="-80" dirty="0">
                <a:latin typeface="Arial MT"/>
                <a:cs typeface="Arial MT"/>
              </a:rPr>
              <a:t> </a:t>
            </a:r>
            <a:r>
              <a:rPr sz="1600" spc="-165" dirty="0">
                <a:latin typeface="Arial MT"/>
                <a:cs typeface="Arial MT"/>
              </a:rPr>
              <a:t>15</a:t>
            </a:r>
            <a:r>
              <a:rPr sz="1600" spc="-85" dirty="0">
                <a:latin typeface="Arial MT"/>
                <a:cs typeface="Arial MT"/>
              </a:rPr>
              <a:t> </a:t>
            </a:r>
            <a:r>
              <a:rPr sz="1600" spc="-150" dirty="0">
                <a:latin typeface="Arial MT"/>
                <a:cs typeface="Arial MT"/>
              </a:rPr>
              <a:t>minutes</a:t>
            </a:r>
            <a:r>
              <a:rPr sz="1600" spc="-100" dirty="0">
                <a:latin typeface="Arial MT"/>
                <a:cs typeface="Arial MT"/>
              </a:rPr>
              <a:t> </a:t>
            </a:r>
            <a:r>
              <a:rPr sz="1600" spc="-135" dirty="0">
                <a:latin typeface="Arial MT"/>
                <a:cs typeface="Arial MT"/>
              </a:rPr>
              <a:t>or</a:t>
            </a:r>
            <a:r>
              <a:rPr sz="1600" spc="-75" dirty="0">
                <a:latin typeface="Arial MT"/>
                <a:cs typeface="Arial MT"/>
              </a:rPr>
              <a:t> </a:t>
            </a:r>
            <a:r>
              <a:rPr sz="1600" spc="-125" dirty="0">
                <a:latin typeface="Arial MT"/>
                <a:cs typeface="Arial MT"/>
              </a:rPr>
              <a:t>less,</a:t>
            </a:r>
            <a:r>
              <a:rPr sz="1600" spc="-80" dirty="0">
                <a:latin typeface="Arial MT"/>
                <a:cs typeface="Arial MT"/>
              </a:rPr>
              <a:t> </a:t>
            </a:r>
            <a:r>
              <a:rPr sz="1600" spc="-195" dirty="0">
                <a:latin typeface="Arial MT"/>
                <a:cs typeface="Arial MT"/>
              </a:rPr>
              <a:t>64%</a:t>
            </a:r>
            <a:r>
              <a:rPr sz="1600" spc="-95" dirty="0">
                <a:latin typeface="Arial MT"/>
                <a:cs typeface="Arial MT"/>
              </a:rPr>
              <a:t> </a:t>
            </a:r>
            <a:r>
              <a:rPr sz="1600" spc="-125" dirty="0">
                <a:latin typeface="Arial MT"/>
                <a:cs typeface="Arial MT"/>
              </a:rPr>
              <a:t>of</a:t>
            </a:r>
            <a:r>
              <a:rPr sz="1600" spc="-80" dirty="0">
                <a:latin typeface="Arial MT"/>
                <a:cs typeface="Arial MT"/>
              </a:rPr>
              <a:t> </a:t>
            </a:r>
            <a:r>
              <a:rPr sz="1600" spc="-140" dirty="0">
                <a:latin typeface="Arial MT"/>
                <a:cs typeface="Arial MT"/>
              </a:rPr>
              <a:t>the</a:t>
            </a:r>
            <a:r>
              <a:rPr sz="1600" spc="-65" dirty="0">
                <a:latin typeface="Arial MT"/>
                <a:cs typeface="Arial MT"/>
              </a:rPr>
              <a:t> </a:t>
            </a:r>
            <a:r>
              <a:rPr sz="1600" spc="-140" dirty="0">
                <a:latin typeface="Arial MT"/>
                <a:cs typeface="Arial MT"/>
              </a:rPr>
              <a:t>studies </a:t>
            </a:r>
            <a:r>
              <a:rPr sz="1600" spc="-135" dirty="0">
                <a:latin typeface="Arial MT"/>
                <a:cs typeface="Arial MT"/>
              </a:rPr>
              <a:t> </a:t>
            </a:r>
            <a:r>
              <a:rPr sz="1600" spc="-170" dirty="0">
                <a:latin typeface="Arial MT"/>
                <a:cs typeface="Arial MT"/>
              </a:rPr>
              <a:t>showed</a:t>
            </a:r>
            <a:r>
              <a:rPr sz="1600" spc="-120" dirty="0">
                <a:latin typeface="Arial MT"/>
                <a:cs typeface="Arial MT"/>
              </a:rPr>
              <a:t> </a:t>
            </a:r>
            <a:r>
              <a:rPr sz="1600" spc="-165" dirty="0">
                <a:latin typeface="Arial MT"/>
                <a:cs typeface="Arial MT"/>
              </a:rPr>
              <a:t>an</a:t>
            </a:r>
            <a:r>
              <a:rPr sz="1600" spc="-95" dirty="0">
                <a:latin typeface="Arial MT"/>
                <a:cs typeface="Arial MT"/>
              </a:rPr>
              <a:t> </a:t>
            </a:r>
            <a:r>
              <a:rPr sz="1600" spc="-120" dirty="0">
                <a:latin typeface="Arial MT"/>
                <a:cs typeface="Arial MT"/>
              </a:rPr>
              <a:t>effect,</a:t>
            </a:r>
            <a:r>
              <a:rPr sz="1600" spc="-85" dirty="0">
                <a:latin typeface="Arial MT"/>
                <a:cs typeface="Arial MT"/>
              </a:rPr>
              <a:t> </a:t>
            </a:r>
            <a:r>
              <a:rPr sz="1600" spc="-170" dirty="0">
                <a:latin typeface="Arial MT"/>
                <a:cs typeface="Arial MT"/>
              </a:rPr>
              <a:t>and</a:t>
            </a:r>
            <a:r>
              <a:rPr sz="1600" spc="-90" dirty="0">
                <a:latin typeface="Arial MT"/>
                <a:cs typeface="Arial MT"/>
              </a:rPr>
              <a:t> </a:t>
            </a:r>
            <a:r>
              <a:rPr sz="1600" spc="-125" dirty="0">
                <a:latin typeface="Arial MT"/>
                <a:cs typeface="Arial MT"/>
              </a:rPr>
              <a:t>that</a:t>
            </a:r>
            <a:r>
              <a:rPr sz="1600" spc="-95" dirty="0">
                <a:latin typeface="Arial MT"/>
                <a:cs typeface="Arial MT"/>
              </a:rPr>
              <a:t> </a:t>
            </a:r>
            <a:r>
              <a:rPr sz="1600" spc="-170" dirty="0">
                <a:latin typeface="Arial MT"/>
                <a:cs typeface="Arial MT"/>
              </a:rPr>
              <a:t>more</a:t>
            </a:r>
            <a:r>
              <a:rPr sz="1600" spc="-85" dirty="0">
                <a:latin typeface="Arial MT"/>
                <a:cs typeface="Arial MT"/>
              </a:rPr>
              <a:t> </a:t>
            </a:r>
            <a:r>
              <a:rPr sz="1600" spc="-145" dirty="0">
                <a:latin typeface="Arial MT"/>
                <a:cs typeface="Arial MT"/>
              </a:rPr>
              <a:t>than</a:t>
            </a:r>
            <a:r>
              <a:rPr sz="1600" spc="-100" dirty="0">
                <a:latin typeface="Arial MT"/>
                <a:cs typeface="Arial MT"/>
              </a:rPr>
              <a:t> </a:t>
            </a:r>
            <a:r>
              <a:rPr sz="1600" spc="-165" dirty="0">
                <a:latin typeface="Arial MT"/>
                <a:cs typeface="Arial MT"/>
              </a:rPr>
              <a:t>one</a:t>
            </a:r>
            <a:r>
              <a:rPr sz="1600" spc="-95" dirty="0">
                <a:latin typeface="Arial MT"/>
                <a:cs typeface="Arial MT"/>
              </a:rPr>
              <a:t> </a:t>
            </a:r>
            <a:r>
              <a:rPr sz="1600" spc="-150" dirty="0">
                <a:latin typeface="Arial MT"/>
                <a:cs typeface="Arial MT"/>
              </a:rPr>
              <a:t>encounter</a:t>
            </a:r>
            <a:r>
              <a:rPr sz="1600" spc="-114" dirty="0">
                <a:latin typeface="Arial MT"/>
                <a:cs typeface="Arial MT"/>
              </a:rPr>
              <a:t> </a:t>
            </a:r>
            <a:r>
              <a:rPr sz="1600" spc="-130" dirty="0">
                <a:latin typeface="Arial MT"/>
                <a:cs typeface="Arial MT"/>
              </a:rPr>
              <a:t>with</a:t>
            </a:r>
            <a:r>
              <a:rPr sz="1600" spc="-80" dirty="0">
                <a:latin typeface="Arial MT"/>
                <a:cs typeface="Arial MT"/>
              </a:rPr>
              <a:t> </a:t>
            </a:r>
            <a:r>
              <a:rPr sz="1600" spc="-140" dirty="0">
                <a:latin typeface="Arial MT"/>
                <a:cs typeface="Arial MT"/>
              </a:rPr>
              <a:t>the</a:t>
            </a:r>
            <a:r>
              <a:rPr sz="1600" spc="-90" dirty="0">
                <a:latin typeface="Arial MT"/>
                <a:cs typeface="Arial MT"/>
              </a:rPr>
              <a:t> </a:t>
            </a:r>
            <a:r>
              <a:rPr sz="1600" spc="-130" dirty="0">
                <a:latin typeface="Arial MT"/>
                <a:cs typeface="Arial MT"/>
              </a:rPr>
              <a:t>patient</a:t>
            </a:r>
            <a:r>
              <a:rPr sz="1600" spc="-100" dirty="0">
                <a:latin typeface="Arial MT"/>
                <a:cs typeface="Arial MT"/>
              </a:rPr>
              <a:t> </a:t>
            </a:r>
            <a:r>
              <a:rPr sz="1600" spc="-145" dirty="0">
                <a:latin typeface="Arial MT"/>
                <a:cs typeface="Arial MT"/>
              </a:rPr>
              <a:t>increased</a:t>
            </a:r>
            <a:r>
              <a:rPr sz="1600" spc="-100" dirty="0">
                <a:latin typeface="Arial MT"/>
                <a:cs typeface="Arial MT"/>
              </a:rPr>
              <a:t> </a:t>
            </a:r>
            <a:r>
              <a:rPr sz="1600" spc="-140" dirty="0">
                <a:latin typeface="Arial MT"/>
                <a:cs typeface="Arial MT"/>
              </a:rPr>
              <a:t>the</a:t>
            </a:r>
            <a:r>
              <a:rPr sz="1600" spc="-95" dirty="0">
                <a:latin typeface="Arial MT"/>
                <a:cs typeface="Arial MT"/>
              </a:rPr>
              <a:t> </a:t>
            </a:r>
            <a:r>
              <a:rPr sz="1600" spc="-120" dirty="0">
                <a:latin typeface="Arial MT"/>
                <a:cs typeface="Arial MT"/>
              </a:rPr>
              <a:t>effect.)</a:t>
            </a:r>
            <a:endParaRPr sz="1600" dirty="0">
              <a:latin typeface="Arial MT"/>
              <a:cs typeface="Arial MT"/>
            </a:endParaRPr>
          </a:p>
          <a:p>
            <a:pPr marL="355600" marR="5080" indent="-342900">
              <a:lnSpc>
                <a:spcPts val="1940"/>
              </a:lnSpc>
              <a:spcBef>
                <a:spcPts val="440"/>
              </a:spcBef>
              <a:buFont typeface="Microsoft Sans Serif" panose="020B0604020202020204"/>
              <a:buChar char="•"/>
              <a:tabLst>
                <a:tab pos="354965" algn="l"/>
                <a:tab pos="355600" algn="l"/>
              </a:tabLst>
            </a:pPr>
            <a:r>
              <a:rPr b="1" spc="-175" dirty="0">
                <a:latin typeface="Arial" panose="020B0604020202020204"/>
                <a:cs typeface="Arial" panose="020B0604020202020204"/>
              </a:rPr>
              <a:t>Lundahl, </a:t>
            </a:r>
            <a:r>
              <a:rPr b="1" spc="-165" dirty="0">
                <a:latin typeface="Arial" panose="020B0604020202020204"/>
                <a:cs typeface="Arial" panose="020B0604020202020204"/>
              </a:rPr>
              <a:t>B. </a:t>
            </a:r>
            <a:r>
              <a:rPr b="1" spc="-195" dirty="0">
                <a:latin typeface="Arial" panose="020B0604020202020204"/>
                <a:cs typeface="Arial" panose="020B0604020202020204"/>
              </a:rPr>
              <a:t>W.,</a:t>
            </a:r>
            <a:r>
              <a:rPr b="1" spc="-190" dirty="0">
                <a:latin typeface="Arial" panose="020B0604020202020204"/>
                <a:cs typeface="Arial" panose="020B0604020202020204"/>
              </a:rPr>
              <a:t> </a:t>
            </a:r>
            <a:r>
              <a:rPr b="1" spc="-235" dirty="0">
                <a:latin typeface="Arial" panose="020B0604020202020204"/>
                <a:cs typeface="Arial" panose="020B0604020202020204"/>
              </a:rPr>
              <a:t>&amp;</a:t>
            </a:r>
            <a:r>
              <a:rPr b="1" spc="-229" dirty="0">
                <a:latin typeface="Arial" panose="020B0604020202020204"/>
                <a:cs typeface="Arial" panose="020B0604020202020204"/>
              </a:rPr>
              <a:t> </a:t>
            </a:r>
            <a:r>
              <a:rPr b="1" spc="-170" dirty="0">
                <a:latin typeface="Arial" panose="020B0604020202020204"/>
                <a:cs typeface="Arial" panose="020B0604020202020204"/>
              </a:rPr>
              <a:t>Burke, </a:t>
            </a:r>
            <a:r>
              <a:rPr b="1" spc="-165" dirty="0">
                <a:latin typeface="Arial" panose="020B0604020202020204"/>
                <a:cs typeface="Arial" panose="020B0604020202020204"/>
              </a:rPr>
              <a:t>B. </a:t>
            </a:r>
            <a:r>
              <a:rPr b="1" spc="-155" dirty="0">
                <a:latin typeface="Arial" panose="020B0604020202020204"/>
                <a:cs typeface="Arial" panose="020B0604020202020204"/>
              </a:rPr>
              <a:t>(2009). </a:t>
            </a:r>
            <a:r>
              <a:rPr b="1" spc="-195" dirty="0">
                <a:latin typeface="Arial" panose="020B0604020202020204"/>
                <a:cs typeface="Arial" panose="020B0604020202020204"/>
              </a:rPr>
              <a:t>The</a:t>
            </a:r>
            <a:r>
              <a:rPr b="1" spc="-190" dirty="0">
                <a:latin typeface="Arial" panose="020B0604020202020204"/>
                <a:cs typeface="Arial" panose="020B0604020202020204"/>
              </a:rPr>
              <a:t> </a:t>
            </a:r>
            <a:r>
              <a:rPr b="1" spc="-165" dirty="0">
                <a:latin typeface="Arial" panose="020B0604020202020204"/>
                <a:cs typeface="Arial" panose="020B0604020202020204"/>
              </a:rPr>
              <a:t>effectiveness</a:t>
            </a:r>
            <a:r>
              <a:rPr b="1" spc="-160" dirty="0">
                <a:latin typeface="Arial" panose="020B0604020202020204"/>
                <a:cs typeface="Arial" panose="020B0604020202020204"/>
              </a:rPr>
              <a:t> </a:t>
            </a:r>
            <a:r>
              <a:rPr b="1" spc="-200" dirty="0">
                <a:latin typeface="Arial" panose="020B0604020202020204"/>
                <a:cs typeface="Arial" panose="020B0604020202020204"/>
              </a:rPr>
              <a:t>and</a:t>
            </a:r>
            <a:r>
              <a:rPr b="1" spc="-195" dirty="0">
                <a:latin typeface="Arial" panose="020B0604020202020204"/>
                <a:cs typeface="Arial" panose="020B0604020202020204"/>
              </a:rPr>
              <a:t> </a:t>
            </a:r>
            <a:r>
              <a:rPr b="1" spc="-150" dirty="0">
                <a:latin typeface="Arial" panose="020B0604020202020204"/>
                <a:cs typeface="Arial" panose="020B0604020202020204"/>
              </a:rPr>
              <a:t>applicability</a:t>
            </a:r>
            <a:r>
              <a:rPr b="1" spc="-145" dirty="0">
                <a:latin typeface="Arial" panose="020B0604020202020204"/>
                <a:cs typeface="Arial" panose="020B0604020202020204"/>
              </a:rPr>
              <a:t> </a:t>
            </a:r>
            <a:r>
              <a:rPr b="1" spc="-155" dirty="0">
                <a:latin typeface="Arial" panose="020B0604020202020204"/>
                <a:cs typeface="Arial" panose="020B0604020202020204"/>
              </a:rPr>
              <a:t>of </a:t>
            </a:r>
            <a:r>
              <a:rPr b="1" spc="-165" dirty="0">
                <a:latin typeface="Arial" panose="020B0604020202020204"/>
                <a:cs typeface="Arial" panose="020B0604020202020204"/>
              </a:rPr>
              <a:t>motivational </a:t>
            </a:r>
            <a:r>
              <a:rPr b="1" spc="-160" dirty="0">
                <a:latin typeface="Arial" panose="020B0604020202020204"/>
                <a:cs typeface="Arial" panose="020B0604020202020204"/>
              </a:rPr>
              <a:t> interviewing:</a:t>
            </a:r>
            <a:r>
              <a:rPr b="1" spc="-125" dirty="0">
                <a:latin typeface="Arial" panose="020B0604020202020204"/>
                <a:cs typeface="Arial" panose="020B0604020202020204"/>
              </a:rPr>
              <a:t> </a:t>
            </a:r>
            <a:r>
              <a:rPr b="1" spc="-235" dirty="0">
                <a:latin typeface="Arial" panose="020B0604020202020204"/>
                <a:cs typeface="Arial" panose="020B0604020202020204"/>
              </a:rPr>
              <a:t>A</a:t>
            </a:r>
            <a:r>
              <a:rPr b="1" spc="-125" dirty="0">
                <a:latin typeface="Arial" panose="020B0604020202020204"/>
                <a:cs typeface="Arial" panose="020B0604020202020204"/>
              </a:rPr>
              <a:t> </a:t>
            </a:r>
            <a:r>
              <a:rPr b="1" spc="-155" dirty="0">
                <a:latin typeface="Arial" panose="020B0604020202020204"/>
                <a:cs typeface="Arial" panose="020B0604020202020204"/>
              </a:rPr>
              <a:t>practice-friendly</a:t>
            </a:r>
            <a:r>
              <a:rPr b="1" spc="-50" dirty="0">
                <a:latin typeface="Arial" panose="020B0604020202020204"/>
                <a:cs typeface="Arial" panose="020B0604020202020204"/>
              </a:rPr>
              <a:t> </a:t>
            </a:r>
            <a:r>
              <a:rPr b="1" spc="-175" dirty="0">
                <a:latin typeface="Arial" panose="020B0604020202020204"/>
                <a:cs typeface="Arial" panose="020B0604020202020204"/>
              </a:rPr>
              <a:t>review</a:t>
            </a:r>
            <a:r>
              <a:rPr b="1" spc="-45" dirty="0">
                <a:latin typeface="Arial" panose="020B0604020202020204"/>
                <a:cs typeface="Arial" panose="020B0604020202020204"/>
              </a:rPr>
              <a:t> </a:t>
            </a:r>
            <a:r>
              <a:rPr b="1" spc="-155" dirty="0">
                <a:latin typeface="Arial" panose="020B0604020202020204"/>
                <a:cs typeface="Arial" panose="020B0604020202020204"/>
              </a:rPr>
              <a:t>of</a:t>
            </a:r>
            <a:r>
              <a:rPr b="1" spc="-80" dirty="0">
                <a:latin typeface="Arial" panose="020B0604020202020204"/>
                <a:cs typeface="Arial" panose="020B0604020202020204"/>
              </a:rPr>
              <a:t> </a:t>
            </a:r>
            <a:r>
              <a:rPr b="1" spc="-160" dirty="0">
                <a:latin typeface="Arial" panose="020B0604020202020204"/>
                <a:cs typeface="Arial" panose="020B0604020202020204"/>
              </a:rPr>
              <a:t>four</a:t>
            </a:r>
            <a:r>
              <a:rPr b="1" spc="-80" dirty="0">
                <a:latin typeface="Arial" panose="020B0604020202020204"/>
                <a:cs typeface="Arial" panose="020B0604020202020204"/>
              </a:rPr>
              <a:t> </a:t>
            </a:r>
            <a:r>
              <a:rPr b="1" spc="-170" dirty="0">
                <a:latin typeface="Arial" panose="020B0604020202020204"/>
                <a:cs typeface="Arial" panose="020B0604020202020204"/>
              </a:rPr>
              <a:t>meta-analyses.</a:t>
            </a:r>
            <a:r>
              <a:rPr b="1" spc="-35" dirty="0">
                <a:latin typeface="Arial" panose="020B0604020202020204"/>
                <a:cs typeface="Arial" panose="020B0604020202020204"/>
              </a:rPr>
              <a:t> </a:t>
            </a:r>
            <a:r>
              <a:rPr b="1" i="1" spc="-175" dirty="0">
                <a:latin typeface="Arial" panose="020B0604020202020204"/>
                <a:cs typeface="Arial" panose="020B0604020202020204"/>
              </a:rPr>
              <a:t>Journal</a:t>
            </a:r>
            <a:r>
              <a:rPr b="1" i="1" spc="-65" dirty="0">
                <a:latin typeface="Arial" panose="020B0604020202020204"/>
                <a:cs typeface="Arial" panose="020B0604020202020204"/>
              </a:rPr>
              <a:t> </a:t>
            </a:r>
            <a:r>
              <a:rPr b="1" i="1" spc="-155" dirty="0">
                <a:latin typeface="Arial" panose="020B0604020202020204"/>
                <a:cs typeface="Arial" panose="020B0604020202020204"/>
              </a:rPr>
              <a:t>of</a:t>
            </a:r>
            <a:r>
              <a:rPr b="1" i="1" spc="-80" dirty="0">
                <a:latin typeface="Arial" panose="020B0604020202020204"/>
                <a:cs typeface="Arial" panose="020B0604020202020204"/>
              </a:rPr>
              <a:t> </a:t>
            </a:r>
            <a:r>
              <a:rPr b="1" i="1" spc="-150" dirty="0">
                <a:latin typeface="Arial" panose="020B0604020202020204"/>
                <a:cs typeface="Arial" panose="020B0604020202020204"/>
              </a:rPr>
              <a:t>Clinical</a:t>
            </a:r>
            <a:r>
              <a:rPr b="1" i="1" spc="-55" dirty="0">
                <a:latin typeface="Arial" panose="020B0604020202020204"/>
                <a:cs typeface="Arial" panose="020B0604020202020204"/>
              </a:rPr>
              <a:t> </a:t>
            </a:r>
            <a:r>
              <a:rPr b="1" i="1" spc="-180" dirty="0">
                <a:latin typeface="Arial" panose="020B0604020202020204"/>
                <a:cs typeface="Arial" panose="020B0604020202020204"/>
              </a:rPr>
              <a:t>Psychology: </a:t>
            </a:r>
            <a:r>
              <a:rPr b="1" i="1" spc="-484" dirty="0">
                <a:latin typeface="Arial" panose="020B0604020202020204"/>
                <a:cs typeface="Arial" panose="020B0604020202020204"/>
              </a:rPr>
              <a:t> </a:t>
            </a:r>
            <a:r>
              <a:rPr b="1" i="1" spc="-95" dirty="0">
                <a:latin typeface="Arial" panose="020B0604020202020204"/>
                <a:cs typeface="Arial" panose="020B0604020202020204"/>
              </a:rPr>
              <a:t>I</a:t>
            </a:r>
            <a:r>
              <a:rPr b="1" i="1" spc="-200" dirty="0">
                <a:latin typeface="Arial" panose="020B0604020202020204"/>
                <a:cs typeface="Arial" panose="020B0604020202020204"/>
              </a:rPr>
              <a:t>n</a:t>
            </a:r>
            <a:r>
              <a:rPr b="1" i="1" spc="-100" dirty="0">
                <a:latin typeface="Arial" panose="020B0604020202020204"/>
                <a:cs typeface="Arial" panose="020B0604020202020204"/>
              </a:rPr>
              <a:t> </a:t>
            </a:r>
            <a:r>
              <a:rPr b="1" i="1" spc="-220" dirty="0">
                <a:latin typeface="Arial" panose="020B0604020202020204"/>
                <a:cs typeface="Arial" panose="020B0604020202020204"/>
              </a:rPr>
              <a:t>S</a:t>
            </a:r>
            <a:r>
              <a:rPr b="1" i="1" spc="-195" dirty="0">
                <a:latin typeface="Arial" panose="020B0604020202020204"/>
                <a:cs typeface="Arial" panose="020B0604020202020204"/>
              </a:rPr>
              <a:t>e</a:t>
            </a:r>
            <a:r>
              <a:rPr b="1" i="1" spc="-190" dirty="0">
                <a:latin typeface="Arial" panose="020B0604020202020204"/>
                <a:cs typeface="Arial" panose="020B0604020202020204"/>
              </a:rPr>
              <a:t>s</a:t>
            </a:r>
            <a:r>
              <a:rPr b="1" i="1" spc="-195" dirty="0">
                <a:latin typeface="Arial" panose="020B0604020202020204"/>
                <a:cs typeface="Arial" panose="020B0604020202020204"/>
              </a:rPr>
              <a:t>s</a:t>
            </a:r>
            <a:r>
              <a:rPr b="1" i="1" spc="-145" dirty="0">
                <a:latin typeface="Arial" panose="020B0604020202020204"/>
                <a:cs typeface="Arial" panose="020B0604020202020204"/>
              </a:rPr>
              <a:t>io</a:t>
            </a:r>
            <a:r>
              <a:rPr b="1" i="1" spc="-210" dirty="0">
                <a:latin typeface="Arial" panose="020B0604020202020204"/>
                <a:cs typeface="Arial" panose="020B0604020202020204"/>
              </a:rPr>
              <a:t>n</a:t>
            </a:r>
            <a:r>
              <a:rPr b="1" i="1" spc="-90" dirty="0">
                <a:latin typeface="Arial" panose="020B0604020202020204"/>
                <a:cs typeface="Arial" panose="020B0604020202020204"/>
              </a:rPr>
              <a:t>,</a:t>
            </a:r>
            <a:r>
              <a:rPr b="1" i="1" spc="-65" dirty="0">
                <a:latin typeface="Arial" panose="020B0604020202020204"/>
                <a:cs typeface="Arial" panose="020B0604020202020204"/>
              </a:rPr>
              <a:t> </a:t>
            </a:r>
            <a:r>
              <a:rPr b="1" i="1" spc="-190" dirty="0">
                <a:latin typeface="Arial" panose="020B0604020202020204"/>
                <a:cs typeface="Arial" panose="020B0604020202020204"/>
              </a:rPr>
              <a:t>6</a:t>
            </a:r>
            <a:r>
              <a:rPr b="1" i="1" spc="-195" dirty="0">
                <a:latin typeface="Arial" panose="020B0604020202020204"/>
                <a:cs typeface="Arial" panose="020B0604020202020204"/>
              </a:rPr>
              <a:t>5</a:t>
            </a:r>
            <a:r>
              <a:rPr b="1" i="1" spc="-90" dirty="0">
                <a:latin typeface="Arial" panose="020B0604020202020204"/>
                <a:cs typeface="Arial" panose="020B0604020202020204"/>
              </a:rPr>
              <a:t>,</a:t>
            </a:r>
            <a:r>
              <a:rPr b="1" i="1" spc="-65" dirty="0">
                <a:latin typeface="Arial" panose="020B0604020202020204"/>
                <a:cs typeface="Arial" panose="020B0604020202020204"/>
              </a:rPr>
              <a:t> </a:t>
            </a:r>
            <a:r>
              <a:rPr b="1" i="1" spc="-190" dirty="0">
                <a:latin typeface="Arial" panose="020B0604020202020204"/>
                <a:cs typeface="Arial" panose="020B0604020202020204"/>
              </a:rPr>
              <a:t>1</a:t>
            </a:r>
            <a:r>
              <a:rPr b="1" i="1" spc="-195" dirty="0">
                <a:latin typeface="Arial" panose="020B0604020202020204"/>
                <a:cs typeface="Arial" panose="020B0604020202020204"/>
              </a:rPr>
              <a:t>2</a:t>
            </a:r>
            <a:r>
              <a:rPr b="1" i="1" spc="-190" dirty="0">
                <a:latin typeface="Arial" panose="020B0604020202020204"/>
                <a:cs typeface="Arial" panose="020B0604020202020204"/>
              </a:rPr>
              <a:t>32</a:t>
            </a:r>
            <a:r>
              <a:rPr b="1" i="1" spc="-110" dirty="0">
                <a:latin typeface="Arial" panose="020B0604020202020204"/>
                <a:cs typeface="Arial" panose="020B0604020202020204"/>
              </a:rPr>
              <a:t>-</a:t>
            </a:r>
            <a:r>
              <a:rPr b="1" i="1" spc="-190" dirty="0">
                <a:latin typeface="Arial" panose="020B0604020202020204"/>
                <a:cs typeface="Arial" panose="020B0604020202020204"/>
              </a:rPr>
              <a:t>1245</a:t>
            </a:r>
            <a:r>
              <a:rPr b="1" i="1" spc="-90" dirty="0">
                <a:latin typeface="Arial" panose="020B0604020202020204"/>
                <a:cs typeface="Arial" panose="020B0604020202020204"/>
              </a:rPr>
              <a:t>.</a:t>
            </a:r>
            <a:r>
              <a:rPr b="1" i="1" spc="-40" dirty="0">
                <a:latin typeface="Arial" panose="020B0604020202020204"/>
                <a:cs typeface="Arial" panose="020B0604020202020204"/>
              </a:rPr>
              <a:t> </a:t>
            </a:r>
            <a:r>
              <a:rPr b="1" i="1" spc="-170" dirty="0">
                <a:latin typeface="Arial" panose="020B0604020202020204"/>
                <a:cs typeface="Arial" panose="020B0604020202020204"/>
              </a:rPr>
              <a:t>doi</a:t>
            </a:r>
            <a:r>
              <a:rPr b="1" i="1" spc="-110" dirty="0">
                <a:latin typeface="Arial" panose="020B0604020202020204"/>
                <a:cs typeface="Arial" panose="020B0604020202020204"/>
              </a:rPr>
              <a:t>:</a:t>
            </a:r>
            <a:r>
              <a:rPr b="1" i="1" spc="-90" dirty="0">
                <a:latin typeface="Arial" panose="020B0604020202020204"/>
                <a:cs typeface="Arial" panose="020B0604020202020204"/>
              </a:rPr>
              <a:t> </a:t>
            </a:r>
            <a:r>
              <a:rPr b="1" i="1" spc="-195" dirty="0">
                <a:latin typeface="Arial" panose="020B0604020202020204"/>
                <a:cs typeface="Arial" panose="020B0604020202020204"/>
              </a:rPr>
              <a:t>1</a:t>
            </a:r>
            <a:r>
              <a:rPr b="1" i="1" spc="-185" dirty="0">
                <a:latin typeface="Arial" panose="020B0604020202020204"/>
                <a:cs typeface="Arial" panose="020B0604020202020204"/>
              </a:rPr>
              <a:t>0</a:t>
            </a:r>
            <a:r>
              <a:rPr b="1" i="1" spc="-100" dirty="0">
                <a:latin typeface="Arial" panose="020B0604020202020204"/>
                <a:cs typeface="Arial" panose="020B0604020202020204"/>
              </a:rPr>
              <a:t>.</a:t>
            </a:r>
            <a:r>
              <a:rPr b="1" i="1" spc="-170" dirty="0">
                <a:latin typeface="Arial" panose="020B0604020202020204"/>
                <a:cs typeface="Arial" panose="020B0604020202020204"/>
              </a:rPr>
              <a:t>1002/</a:t>
            </a:r>
            <a:r>
              <a:rPr b="1" i="1" spc="-80" dirty="0">
                <a:latin typeface="Arial" panose="020B0604020202020204"/>
                <a:cs typeface="Arial" panose="020B0604020202020204"/>
              </a:rPr>
              <a:t>j</a:t>
            </a:r>
            <a:r>
              <a:rPr b="1" i="1" spc="-185" dirty="0">
                <a:latin typeface="Arial" panose="020B0604020202020204"/>
                <a:cs typeface="Arial" panose="020B0604020202020204"/>
              </a:rPr>
              <a:t>c</a:t>
            </a:r>
            <a:r>
              <a:rPr b="1" i="1" spc="-100" dirty="0">
                <a:latin typeface="Arial" panose="020B0604020202020204"/>
                <a:cs typeface="Arial" panose="020B0604020202020204"/>
              </a:rPr>
              <a:t>l</a:t>
            </a:r>
            <a:r>
              <a:rPr b="1" i="1" spc="-195" dirty="0">
                <a:latin typeface="Arial" panose="020B0604020202020204"/>
                <a:cs typeface="Arial" panose="020B0604020202020204"/>
              </a:rPr>
              <a:t>p</a:t>
            </a:r>
            <a:r>
              <a:rPr b="1" i="1" spc="-135" dirty="0">
                <a:latin typeface="Arial" panose="020B0604020202020204"/>
                <a:cs typeface="Arial" panose="020B0604020202020204"/>
              </a:rPr>
              <a:t>.2</a:t>
            </a:r>
            <a:r>
              <a:rPr b="1" i="1" spc="-175" dirty="0">
                <a:latin typeface="Arial" panose="020B0604020202020204"/>
                <a:cs typeface="Arial" panose="020B0604020202020204"/>
              </a:rPr>
              <a:t>0</a:t>
            </a:r>
            <a:r>
              <a:rPr b="1" i="1" spc="-180" dirty="0">
                <a:latin typeface="Arial" panose="020B0604020202020204"/>
                <a:cs typeface="Arial" panose="020B0604020202020204"/>
              </a:rPr>
              <a:t>6</a:t>
            </a:r>
            <a:r>
              <a:rPr b="1" i="1" spc="-190" dirty="0">
                <a:latin typeface="Arial" panose="020B0604020202020204"/>
                <a:cs typeface="Arial" panose="020B0604020202020204"/>
              </a:rPr>
              <a:t>38</a:t>
            </a:r>
            <a:endParaRPr dirty="0">
              <a:latin typeface="Arial" panose="020B0604020202020204"/>
              <a:cs typeface="Arial" panose="020B0604020202020204"/>
            </a:endParaRPr>
          </a:p>
          <a:p>
            <a:pPr marL="355600" indent="-342900">
              <a:lnSpc>
                <a:spcPts val="2050"/>
              </a:lnSpc>
              <a:spcBef>
                <a:spcPts val="195"/>
              </a:spcBef>
              <a:buFont typeface="Microsoft Sans Serif" panose="020B0604020202020204"/>
              <a:buChar char="•"/>
              <a:tabLst>
                <a:tab pos="354965" algn="l"/>
                <a:tab pos="355600" algn="l"/>
              </a:tabLst>
            </a:pPr>
            <a:r>
              <a:rPr b="1" spc="-175" dirty="0">
                <a:latin typeface="Arial" panose="020B0604020202020204"/>
                <a:cs typeface="Arial" panose="020B0604020202020204"/>
              </a:rPr>
              <a:t>Lundahl,</a:t>
            </a:r>
            <a:r>
              <a:rPr b="1" spc="-85" dirty="0">
                <a:latin typeface="Arial" panose="020B0604020202020204"/>
                <a:cs typeface="Arial" panose="020B0604020202020204"/>
              </a:rPr>
              <a:t> </a:t>
            </a:r>
            <a:r>
              <a:rPr b="1" spc="-165" dirty="0">
                <a:latin typeface="Arial" panose="020B0604020202020204"/>
                <a:cs typeface="Arial" panose="020B0604020202020204"/>
              </a:rPr>
              <a:t>B.</a:t>
            </a:r>
            <a:r>
              <a:rPr b="1" spc="-85" dirty="0">
                <a:latin typeface="Arial" panose="020B0604020202020204"/>
                <a:cs typeface="Arial" panose="020B0604020202020204"/>
              </a:rPr>
              <a:t> </a:t>
            </a:r>
            <a:r>
              <a:rPr b="1" spc="-195" dirty="0">
                <a:latin typeface="Arial" panose="020B0604020202020204"/>
                <a:cs typeface="Arial" panose="020B0604020202020204"/>
              </a:rPr>
              <a:t>W.,</a:t>
            </a:r>
            <a:r>
              <a:rPr b="1" spc="-80" dirty="0">
                <a:latin typeface="Arial" panose="020B0604020202020204"/>
                <a:cs typeface="Arial" panose="020B0604020202020204"/>
              </a:rPr>
              <a:t> </a:t>
            </a:r>
            <a:r>
              <a:rPr b="1" spc="-170" dirty="0">
                <a:latin typeface="Arial" panose="020B0604020202020204"/>
                <a:cs typeface="Arial" panose="020B0604020202020204"/>
              </a:rPr>
              <a:t>Tollefson,</a:t>
            </a:r>
            <a:r>
              <a:rPr b="1" spc="-60" dirty="0">
                <a:latin typeface="Arial" panose="020B0604020202020204"/>
                <a:cs typeface="Arial" panose="020B0604020202020204"/>
              </a:rPr>
              <a:t> </a:t>
            </a:r>
            <a:r>
              <a:rPr b="1" spc="-140" dirty="0">
                <a:latin typeface="Arial" panose="020B0604020202020204"/>
                <a:cs typeface="Arial" panose="020B0604020202020204"/>
              </a:rPr>
              <a:t>D.,</a:t>
            </a:r>
            <a:r>
              <a:rPr b="1" spc="-85" dirty="0">
                <a:latin typeface="Arial" panose="020B0604020202020204"/>
                <a:cs typeface="Arial" panose="020B0604020202020204"/>
              </a:rPr>
              <a:t> </a:t>
            </a:r>
            <a:r>
              <a:rPr b="1" spc="-190" dirty="0">
                <a:latin typeface="Arial" panose="020B0604020202020204"/>
                <a:cs typeface="Arial" panose="020B0604020202020204"/>
              </a:rPr>
              <a:t>Gambles,</a:t>
            </a:r>
            <a:r>
              <a:rPr b="1" spc="-50" dirty="0">
                <a:latin typeface="Arial" panose="020B0604020202020204"/>
                <a:cs typeface="Arial" panose="020B0604020202020204"/>
              </a:rPr>
              <a:t> </a:t>
            </a:r>
            <a:r>
              <a:rPr b="1" spc="-140" dirty="0">
                <a:latin typeface="Arial" panose="020B0604020202020204"/>
                <a:cs typeface="Arial" panose="020B0604020202020204"/>
              </a:rPr>
              <a:t>C.,</a:t>
            </a:r>
            <a:r>
              <a:rPr b="1" spc="-80" dirty="0">
                <a:latin typeface="Arial" panose="020B0604020202020204"/>
                <a:cs typeface="Arial" panose="020B0604020202020204"/>
              </a:rPr>
              <a:t> </a:t>
            </a:r>
            <a:r>
              <a:rPr b="1" spc="-165" dirty="0">
                <a:latin typeface="Arial" panose="020B0604020202020204"/>
                <a:cs typeface="Arial" panose="020B0604020202020204"/>
              </a:rPr>
              <a:t>Brownell,</a:t>
            </a:r>
            <a:r>
              <a:rPr b="1" spc="-85" dirty="0">
                <a:latin typeface="Arial" panose="020B0604020202020204"/>
                <a:cs typeface="Arial" panose="020B0604020202020204"/>
              </a:rPr>
              <a:t> </a:t>
            </a:r>
            <a:r>
              <a:rPr b="1" spc="-165" dirty="0">
                <a:latin typeface="Arial" panose="020B0604020202020204"/>
                <a:cs typeface="Arial" panose="020B0604020202020204"/>
              </a:rPr>
              <a:t>C.</a:t>
            </a:r>
            <a:r>
              <a:rPr b="1" spc="-80" dirty="0">
                <a:latin typeface="Arial" panose="020B0604020202020204"/>
                <a:cs typeface="Arial" panose="020B0604020202020204"/>
              </a:rPr>
              <a:t> </a:t>
            </a:r>
            <a:r>
              <a:rPr b="1" spc="-235" dirty="0">
                <a:latin typeface="Arial" panose="020B0604020202020204"/>
                <a:cs typeface="Arial" panose="020B0604020202020204"/>
              </a:rPr>
              <a:t>&amp;</a:t>
            </a:r>
            <a:r>
              <a:rPr b="1" spc="-100" dirty="0">
                <a:latin typeface="Arial" panose="020B0604020202020204"/>
                <a:cs typeface="Arial" panose="020B0604020202020204"/>
              </a:rPr>
              <a:t> </a:t>
            </a:r>
            <a:r>
              <a:rPr b="1" spc="-170" dirty="0">
                <a:latin typeface="Arial" panose="020B0604020202020204"/>
                <a:cs typeface="Arial" panose="020B0604020202020204"/>
              </a:rPr>
              <a:t>Burke,</a:t>
            </a:r>
            <a:r>
              <a:rPr b="1" spc="-75" dirty="0">
                <a:latin typeface="Arial" panose="020B0604020202020204"/>
                <a:cs typeface="Arial" panose="020B0604020202020204"/>
              </a:rPr>
              <a:t> </a:t>
            </a:r>
            <a:r>
              <a:rPr b="1" spc="-165" dirty="0">
                <a:latin typeface="Arial" panose="020B0604020202020204"/>
                <a:cs typeface="Arial" panose="020B0604020202020204"/>
              </a:rPr>
              <a:t>B.</a:t>
            </a:r>
            <a:r>
              <a:rPr b="1" spc="-85" dirty="0">
                <a:latin typeface="Arial" panose="020B0604020202020204"/>
                <a:cs typeface="Arial" panose="020B0604020202020204"/>
              </a:rPr>
              <a:t> </a:t>
            </a:r>
            <a:r>
              <a:rPr b="1" spc="-145" dirty="0">
                <a:latin typeface="Arial" panose="020B0604020202020204"/>
                <a:cs typeface="Arial" panose="020B0604020202020204"/>
              </a:rPr>
              <a:t>L.</a:t>
            </a:r>
            <a:r>
              <a:rPr b="1" spc="-85" dirty="0">
                <a:latin typeface="Arial" panose="020B0604020202020204"/>
                <a:cs typeface="Arial" panose="020B0604020202020204"/>
              </a:rPr>
              <a:t> </a:t>
            </a:r>
            <a:r>
              <a:rPr b="1" spc="-155" dirty="0">
                <a:latin typeface="Arial" panose="020B0604020202020204"/>
                <a:cs typeface="Arial" panose="020B0604020202020204"/>
              </a:rPr>
              <a:t>(2010).</a:t>
            </a:r>
            <a:endParaRPr dirty="0">
              <a:latin typeface="Arial" panose="020B0604020202020204"/>
              <a:cs typeface="Arial" panose="020B0604020202020204"/>
            </a:endParaRPr>
          </a:p>
          <a:p>
            <a:pPr marL="355600">
              <a:lnSpc>
                <a:spcPts val="1915"/>
              </a:lnSpc>
            </a:pPr>
            <a:r>
              <a:rPr b="1" spc="-235" dirty="0">
                <a:latin typeface="Arial" panose="020B0604020202020204"/>
                <a:cs typeface="Arial" panose="020B0604020202020204"/>
              </a:rPr>
              <a:t>A</a:t>
            </a:r>
            <a:r>
              <a:rPr b="1" spc="-160" dirty="0">
                <a:latin typeface="Arial" panose="020B0604020202020204"/>
                <a:cs typeface="Arial" panose="020B0604020202020204"/>
              </a:rPr>
              <a:t> </a:t>
            </a:r>
            <a:r>
              <a:rPr b="1" spc="-170" dirty="0">
                <a:latin typeface="Arial" panose="020B0604020202020204"/>
                <a:cs typeface="Arial" panose="020B0604020202020204"/>
              </a:rPr>
              <a:t>Meta-analysis</a:t>
            </a:r>
            <a:r>
              <a:rPr b="1" spc="-45" dirty="0">
                <a:latin typeface="Arial" panose="020B0604020202020204"/>
                <a:cs typeface="Arial" panose="020B0604020202020204"/>
              </a:rPr>
              <a:t> </a:t>
            </a:r>
            <a:r>
              <a:rPr b="1" spc="-155" dirty="0">
                <a:latin typeface="Arial" panose="020B0604020202020204"/>
                <a:cs typeface="Arial" panose="020B0604020202020204"/>
              </a:rPr>
              <a:t>of</a:t>
            </a:r>
            <a:r>
              <a:rPr b="1" spc="-85" dirty="0">
                <a:latin typeface="Arial" panose="020B0604020202020204"/>
                <a:cs typeface="Arial" panose="020B0604020202020204"/>
              </a:rPr>
              <a:t> </a:t>
            </a:r>
            <a:r>
              <a:rPr b="1" spc="-165" dirty="0">
                <a:latin typeface="Arial" panose="020B0604020202020204"/>
                <a:cs typeface="Arial" panose="020B0604020202020204"/>
              </a:rPr>
              <a:t>Motivational</a:t>
            </a:r>
            <a:r>
              <a:rPr b="1" spc="-55" dirty="0">
                <a:latin typeface="Arial" panose="020B0604020202020204"/>
                <a:cs typeface="Arial" panose="020B0604020202020204"/>
              </a:rPr>
              <a:t> </a:t>
            </a:r>
            <a:r>
              <a:rPr b="1" spc="-160" dirty="0">
                <a:latin typeface="Arial" panose="020B0604020202020204"/>
                <a:cs typeface="Arial" panose="020B0604020202020204"/>
              </a:rPr>
              <a:t>Interviewing:</a:t>
            </a:r>
            <a:r>
              <a:rPr b="1" spc="-55" dirty="0">
                <a:latin typeface="Arial" panose="020B0604020202020204"/>
                <a:cs typeface="Arial" panose="020B0604020202020204"/>
              </a:rPr>
              <a:t> </a:t>
            </a:r>
            <a:r>
              <a:rPr b="1" spc="-210" dirty="0">
                <a:latin typeface="Arial" panose="020B0604020202020204"/>
                <a:cs typeface="Arial" panose="020B0604020202020204"/>
              </a:rPr>
              <a:t>Twenty</a:t>
            </a:r>
            <a:r>
              <a:rPr b="1" spc="-85" dirty="0">
                <a:latin typeface="Arial" panose="020B0604020202020204"/>
                <a:cs typeface="Arial" panose="020B0604020202020204"/>
              </a:rPr>
              <a:t> </a:t>
            </a:r>
            <a:r>
              <a:rPr b="1" spc="-165" dirty="0">
                <a:latin typeface="Arial" panose="020B0604020202020204"/>
                <a:cs typeface="Arial" panose="020B0604020202020204"/>
              </a:rPr>
              <a:t>Five</a:t>
            </a:r>
            <a:r>
              <a:rPr b="1" spc="-95" dirty="0">
                <a:latin typeface="Arial" panose="020B0604020202020204"/>
                <a:cs typeface="Arial" panose="020B0604020202020204"/>
              </a:rPr>
              <a:t> </a:t>
            </a:r>
            <a:r>
              <a:rPr b="1" spc="-200" dirty="0">
                <a:latin typeface="Arial" panose="020B0604020202020204"/>
                <a:cs typeface="Arial" panose="020B0604020202020204"/>
              </a:rPr>
              <a:t>Years</a:t>
            </a:r>
            <a:r>
              <a:rPr b="1" spc="-40" dirty="0">
                <a:latin typeface="Arial" panose="020B0604020202020204"/>
                <a:cs typeface="Arial" panose="020B0604020202020204"/>
              </a:rPr>
              <a:t> </a:t>
            </a:r>
            <a:r>
              <a:rPr b="1" spc="-155" dirty="0">
                <a:latin typeface="Arial" panose="020B0604020202020204"/>
                <a:cs typeface="Arial" panose="020B0604020202020204"/>
              </a:rPr>
              <a:t>of</a:t>
            </a:r>
            <a:r>
              <a:rPr b="1" spc="-85" dirty="0">
                <a:latin typeface="Arial" panose="020B0604020202020204"/>
                <a:cs typeface="Arial" panose="020B0604020202020204"/>
              </a:rPr>
              <a:t> </a:t>
            </a:r>
            <a:r>
              <a:rPr b="1" spc="-165" dirty="0">
                <a:latin typeface="Arial" panose="020B0604020202020204"/>
                <a:cs typeface="Arial" panose="020B0604020202020204"/>
              </a:rPr>
              <a:t>Empirical</a:t>
            </a:r>
            <a:r>
              <a:rPr b="1" spc="-55" dirty="0">
                <a:latin typeface="Arial" panose="020B0604020202020204"/>
                <a:cs typeface="Arial" panose="020B0604020202020204"/>
              </a:rPr>
              <a:t> </a:t>
            </a:r>
            <a:r>
              <a:rPr b="1" spc="-165" dirty="0">
                <a:latin typeface="Arial" panose="020B0604020202020204"/>
                <a:cs typeface="Arial" panose="020B0604020202020204"/>
              </a:rPr>
              <a:t>Studies.</a:t>
            </a:r>
            <a:endParaRPr dirty="0">
              <a:latin typeface="Arial" panose="020B0604020202020204"/>
              <a:cs typeface="Arial" panose="020B0604020202020204"/>
            </a:endParaRPr>
          </a:p>
          <a:p>
            <a:pPr marL="355600">
              <a:lnSpc>
                <a:spcPts val="2025"/>
              </a:lnSpc>
            </a:pPr>
            <a:r>
              <a:rPr b="1" i="1" spc="-210" dirty="0">
                <a:latin typeface="Arial" panose="020B0604020202020204"/>
                <a:cs typeface="Arial" panose="020B0604020202020204"/>
              </a:rPr>
              <a:t>Re</a:t>
            </a:r>
            <a:r>
              <a:rPr b="1" i="1" spc="-195" dirty="0">
                <a:latin typeface="Arial" panose="020B0604020202020204"/>
                <a:cs typeface="Arial" panose="020B0604020202020204"/>
              </a:rPr>
              <a:t>s</a:t>
            </a:r>
            <a:r>
              <a:rPr b="1" i="1" spc="-190" dirty="0">
                <a:latin typeface="Arial" panose="020B0604020202020204"/>
                <a:cs typeface="Arial" panose="020B0604020202020204"/>
              </a:rPr>
              <a:t>e</a:t>
            </a:r>
            <a:r>
              <a:rPr b="1" i="1" spc="-195" dirty="0">
                <a:latin typeface="Arial" panose="020B0604020202020204"/>
                <a:cs typeface="Arial" panose="020B0604020202020204"/>
              </a:rPr>
              <a:t>a</a:t>
            </a:r>
            <a:r>
              <a:rPr b="1" i="1" spc="-170" dirty="0">
                <a:latin typeface="Arial" panose="020B0604020202020204"/>
                <a:cs typeface="Arial" panose="020B0604020202020204"/>
              </a:rPr>
              <a:t>rch</a:t>
            </a:r>
            <a:r>
              <a:rPr b="1" i="1" spc="-65" dirty="0">
                <a:latin typeface="Arial" panose="020B0604020202020204"/>
                <a:cs typeface="Arial" panose="020B0604020202020204"/>
              </a:rPr>
              <a:t> </a:t>
            </a:r>
            <a:r>
              <a:rPr b="1" i="1" spc="-200" dirty="0">
                <a:latin typeface="Arial" panose="020B0604020202020204"/>
                <a:cs typeface="Arial" panose="020B0604020202020204"/>
              </a:rPr>
              <a:t>on</a:t>
            </a:r>
            <a:r>
              <a:rPr b="1" i="1" spc="-95" dirty="0">
                <a:latin typeface="Arial" panose="020B0604020202020204"/>
                <a:cs typeface="Arial" panose="020B0604020202020204"/>
              </a:rPr>
              <a:t> </a:t>
            </a:r>
            <a:r>
              <a:rPr b="1" i="1" spc="-210" dirty="0">
                <a:latin typeface="Arial" panose="020B0604020202020204"/>
                <a:cs typeface="Arial" panose="020B0604020202020204"/>
              </a:rPr>
              <a:t>So</a:t>
            </a:r>
            <a:r>
              <a:rPr b="1" i="1" spc="-195" dirty="0">
                <a:latin typeface="Arial" panose="020B0604020202020204"/>
                <a:cs typeface="Arial" panose="020B0604020202020204"/>
              </a:rPr>
              <a:t>c</a:t>
            </a:r>
            <a:r>
              <a:rPr b="1" i="1" spc="-90" dirty="0">
                <a:latin typeface="Arial" panose="020B0604020202020204"/>
                <a:cs typeface="Arial" panose="020B0604020202020204"/>
              </a:rPr>
              <a:t>i</a:t>
            </a:r>
            <a:r>
              <a:rPr b="1" i="1" spc="-190" dirty="0">
                <a:latin typeface="Arial" panose="020B0604020202020204"/>
                <a:cs typeface="Arial" panose="020B0604020202020204"/>
              </a:rPr>
              <a:t>a</a:t>
            </a:r>
            <a:r>
              <a:rPr b="1" i="1" spc="-90" dirty="0">
                <a:latin typeface="Arial" panose="020B0604020202020204"/>
                <a:cs typeface="Arial" panose="020B0604020202020204"/>
              </a:rPr>
              <a:t>l</a:t>
            </a:r>
            <a:r>
              <a:rPr b="1" i="1" spc="-65" dirty="0">
                <a:latin typeface="Arial" panose="020B0604020202020204"/>
                <a:cs typeface="Arial" panose="020B0604020202020204"/>
              </a:rPr>
              <a:t> </a:t>
            </a:r>
            <a:r>
              <a:rPr b="1" i="1" spc="-350" dirty="0">
                <a:latin typeface="Arial" panose="020B0604020202020204"/>
                <a:cs typeface="Arial" panose="020B0604020202020204"/>
              </a:rPr>
              <a:t>W</a:t>
            </a:r>
            <a:r>
              <a:rPr b="1" i="1" spc="-170" dirty="0">
                <a:latin typeface="Arial" panose="020B0604020202020204"/>
                <a:cs typeface="Arial" panose="020B0604020202020204"/>
              </a:rPr>
              <a:t>ork</a:t>
            </a:r>
            <a:r>
              <a:rPr b="1" i="1" spc="-90" dirty="0">
                <a:latin typeface="Arial" panose="020B0604020202020204"/>
                <a:cs typeface="Arial" panose="020B0604020202020204"/>
              </a:rPr>
              <a:t> </a:t>
            </a:r>
            <a:r>
              <a:rPr b="1" i="1" spc="-175" dirty="0">
                <a:latin typeface="Arial" panose="020B0604020202020204"/>
                <a:cs typeface="Arial" panose="020B0604020202020204"/>
              </a:rPr>
              <a:t>Pr</a:t>
            </a:r>
            <a:r>
              <a:rPr b="1" i="1" spc="-190" dirty="0">
                <a:latin typeface="Arial" panose="020B0604020202020204"/>
                <a:cs typeface="Arial" panose="020B0604020202020204"/>
              </a:rPr>
              <a:t>a</a:t>
            </a:r>
            <a:r>
              <a:rPr b="1" i="1" spc="-195" dirty="0">
                <a:latin typeface="Arial" panose="020B0604020202020204"/>
                <a:cs typeface="Arial" panose="020B0604020202020204"/>
              </a:rPr>
              <a:t>c</a:t>
            </a:r>
            <a:r>
              <a:rPr b="1" i="1" spc="-100" dirty="0">
                <a:latin typeface="Arial" panose="020B0604020202020204"/>
                <a:cs typeface="Arial" panose="020B0604020202020204"/>
              </a:rPr>
              <a:t>ti</a:t>
            </a:r>
            <a:r>
              <a:rPr b="1" i="1" spc="-195" dirty="0">
                <a:latin typeface="Arial" panose="020B0604020202020204"/>
                <a:cs typeface="Arial" panose="020B0604020202020204"/>
              </a:rPr>
              <a:t>c</a:t>
            </a:r>
            <a:r>
              <a:rPr b="1" i="1" spc="-140" dirty="0">
                <a:latin typeface="Arial" panose="020B0604020202020204"/>
                <a:cs typeface="Arial" panose="020B0604020202020204"/>
              </a:rPr>
              <a:t>e.</a:t>
            </a:r>
            <a:endParaRPr dirty="0">
              <a:latin typeface="Arial" panose="020B0604020202020204"/>
              <a:cs typeface="Arial" panose="020B0604020202020204"/>
            </a:endParaRPr>
          </a:p>
          <a:p>
            <a:pPr>
              <a:spcBef>
                <a:spcPts val="25"/>
              </a:spcBef>
            </a:pPr>
            <a:endParaRPr sz="2650" dirty="0">
              <a:latin typeface="Arial" panose="020B0604020202020204"/>
              <a:cs typeface="Arial" panose="020B0604020202020204"/>
            </a:endParaRPr>
          </a:p>
          <a:p>
            <a:pPr marR="172720" algn="ctr"/>
            <a:r>
              <a:rPr sz="1200" spc="-10" dirty="0">
                <a:solidFill>
                  <a:srgbClr val="888888"/>
                </a:solidFill>
                <a:latin typeface="Microsoft Sans Serif" panose="020B0604020202020204"/>
                <a:cs typeface="Microsoft Sans Serif" panose="020B0604020202020204"/>
              </a:rPr>
              <a:t>(Νικολάου</a:t>
            </a:r>
            <a:r>
              <a:rPr sz="1200" spc="-50"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Κ.,</a:t>
            </a:r>
            <a:r>
              <a:rPr sz="1200" spc="-1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2005)</a:t>
            </a:r>
            <a:endParaRPr sz="1200" dirty="0">
              <a:latin typeface="Microsoft Sans Serif" panose="020B0604020202020204"/>
              <a:cs typeface="Microsoft Sans Serif" panose="020B0604020202020204"/>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40" y="0"/>
            <a:ext cx="8960485" cy="6497320"/>
          </a:xfrm>
          <a:prstGeom prst="rect">
            <a:avLst/>
          </a:prstGeom>
        </p:spPr>
        <p:txBody>
          <a:bodyPr vert="horz" wrap="square" lIns="0" tIns="12700" rIns="0" bIns="0" rtlCol="0">
            <a:spAutoFit/>
          </a:bodyPr>
          <a:lstStyle/>
          <a:p>
            <a:pPr marL="12700">
              <a:lnSpc>
                <a:spcPts val="1800"/>
              </a:lnSpc>
              <a:spcBef>
                <a:spcPts val="100"/>
              </a:spcBef>
            </a:pPr>
            <a:r>
              <a:rPr sz="1500" b="1" i="1" spc="-5" dirty="0">
                <a:solidFill>
                  <a:srgbClr val="C00000"/>
                </a:solidFill>
                <a:latin typeface="Calibri" panose="020F0502020204030204"/>
                <a:cs typeface="Calibri" panose="020F0502020204030204"/>
              </a:rPr>
              <a:t>Τι</a:t>
            </a:r>
            <a:r>
              <a:rPr sz="1500" b="1" i="1" spc="-25" dirty="0">
                <a:solidFill>
                  <a:srgbClr val="C00000"/>
                </a:solidFill>
                <a:latin typeface="Calibri" panose="020F0502020204030204"/>
                <a:cs typeface="Calibri" panose="020F0502020204030204"/>
              </a:rPr>
              <a:t> </a:t>
            </a:r>
            <a:r>
              <a:rPr sz="1500" b="1" i="1" spc="-10" dirty="0">
                <a:solidFill>
                  <a:srgbClr val="C00000"/>
                </a:solidFill>
                <a:latin typeface="Calibri" panose="020F0502020204030204"/>
                <a:cs typeface="Calibri" panose="020F0502020204030204"/>
              </a:rPr>
              <a:t>είναι</a:t>
            </a:r>
            <a:r>
              <a:rPr sz="1500" b="1" i="1" spc="5" dirty="0">
                <a:solidFill>
                  <a:srgbClr val="C00000"/>
                </a:solidFill>
                <a:latin typeface="Calibri" panose="020F0502020204030204"/>
                <a:cs typeface="Calibri" panose="020F0502020204030204"/>
              </a:rPr>
              <a:t> </a:t>
            </a:r>
            <a:r>
              <a:rPr sz="1500" b="1" i="1" spc="-10" dirty="0">
                <a:solidFill>
                  <a:srgbClr val="C00000"/>
                </a:solidFill>
                <a:latin typeface="Calibri" panose="020F0502020204030204"/>
                <a:cs typeface="Calibri" panose="020F0502020204030204"/>
              </a:rPr>
              <a:t>λοιπόν</a:t>
            </a:r>
            <a:r>
              <a:rPr sz="1500" b="1" i="1" spc="-25" dirty="0">
                <a:solidFill>
                  <a:srgbClr val="C00000"/>
                </a:solidFill>
                <a:latin typeface="Calibri" panose="020F0502020204030204"/>
                <a:cs typeface="Calibri" panose="020F0502020204030204"/>
              </a:rPr>
              <a:t> </a:t>
            </a:r>
            <a:r>
              <a:rPr sz="1500" b="1" i="1" dirty="0">
                <a:solidFill>
                  <a:srgbClr val="C00000"/>
                </a:solidFill>
                <a:latin typeface="Calibri" panose="020F0502020204030204"/>
                <a:cs typeface="Calibri" panose="020F0502020204030204"/>
              </a:rPr>
              <a:t>η</a:t>
            </a:r>
            <a:r>
              <a:rPr sz="1500" b="1" i="1" spc="-5" dirty="0">
                <a:solidFill>
                  <a:srgbClr val="C00000"/>
                </a:solidFill>
                <a:latin typeface="Calibri" panose="020F0502020204030204"/>
                <a:cs typeface="Calibri" panose="020F0502020204030204"/>
              </a:rPr>
              <a:t> </a:t>
            </a:r>
            <a:r>
              <a:rPr sz="1500" b="1" i="1" spc="-10" dirty="0">
                <a:solidFill>
                  <a:srgbClr val="C00000"/>
                </a:solidFill>
                <a:latin typeface="Calibri" panose="020F0502020204030204"/>
                <a:cs typeface="Calibri" panose="020F0502020204030204"/>
              </a:rPr>
              <a:t>Κινητοποιητική</a:t>
            </a:r>
            <a:r>
              <a:rPr sz="1500" b="1" i="1" spc="-15" dirty="0">
                <a:solidFill>
                  <a:srgbClr val="C00000"/>
                </a:solidFill>
                <a:latin typeface="Calibri" panose="020F0502020204030204"/>
                <a:cs typeface="Calibri" panose="020F0502020204030204"/>
              </a:rPr>
              <a:t> </a:t>
            </a:r>
            <a:r>
              <a:rPr sz="1500" b="1" i="1" dirty="0">
                <a:solidFill>
                  <a:srgbClr val="C00000"/>
                </a:solidFill>
                <a:latin typeface="Calibri" panose="020F0502020204030204"/>
                <a:cs typeface="Calibri" panose="020F0502020204030204"/>
              </a:rPr>
              <a:t>Συνέντευξή; </a:t>
            </a:r>
            <a:r>
              <a:rPr sz="1400" dirty="0">
                <a:solidFill>
                  <a:srgbClr val="6F2F9F"/>
                </a:solidFill>
                <a:latin typeface="Calibri" panose="020F0502020204030204"/>
                <a:cs typeface="Calibri" panose="020F0502020204030204"/>
              </a:rPr>
              <a:t>(Miller</a:t>
            </a:r>
            <a:r>
              <a:rPr sz="1400" spc="10" dirty="0">
                <a:solidFill>
                  <a:srgbClr val="6F2F9F"/>
                </a:solidFill>
                <a:latin typeface="Calibri" panose="020F0502020204030204"/>
                <a:cs typeface="Calibri" panose="020F0502020204030204"/>
              </a:rPr>
              <a:t> </a:t>
            </a:r>
            <a:r>
              <a:rPr sz="1400" dirty="0">
                <a:solidFill>
                  <a:srgbClr val="6F2F9F"/>
                </a:solidFill>
                <a:latin typeface="Calibri" panose="020F0502020204030204"/>
                <a:cs typeface="Calibri" panose="020F0502020204030204"/>
              </a:rPr>
              <a:t>&amp;</a:t>
            </a:r>
            <a:r>
              <a:rPr sz="1400" spc="-5" dirty="0">
                <a:solidFill>
                  <a:srgbClr val="6F2F9F"/>
                </a:solidFill>
                <a:latin typeface="Calibri" panose="020F0502020204030204"/>
                <a:cs typeface="Calibri" panose="020F0502020204030204"/>
              </a:rPr>
              <a:t> Rollnick,</a:t>
            </a:r>
            <a:r>
              <a:rPr sz="1400" spc="-15" dirty="0">
                <a:solidFill>
                  <a:srgbClr val="6F2F9F"/>
                </a:solidFill>
                <a:latin typeface="Calibri" panose="020F0502020204030204"/>
                <a:cs typeface="Calibri" panose="020F0502020204030204"/>
              </a:rPr>
              <a:t> </a:t>
            </a:r>
            <a:r>
              <a:rPr sz="1400" spc="-5" dirty="0">
                <a:solidFill>
                  <a:srgbClr val="6F2F9F"/>
                </a:solidFill>
                <a:latin typeface="Calibri" panose="020F0502020204030204"/>
                <a:cs typeface="Calibri" panose="020F0502020204030204"/>
              </a:rPr>
              <a:t>2001)</a:t>
            </a:r>
            <a:endParaRPr sz="1400">
              <a:latin typeface="Calibri" panose="020F0502020204030204"/>
              <a:cs typeface="Calibri" panose="020F0502020204030204"/>
            </a:endParaRPr>
          </a:p>
          <a:p>
            <a:pPr marL="355600" marR="935990" indent="-342900">
              <a:lnSpc>
                <a:spcPts val="1540"/>
              </a:lnSpc>
              <a:spcBef>
                <a:spcPts val="365"/>
              </a:spcBef>
              <a:buFont typeface="Microsoft Sans Serif" panose="020B0604020202020204"/>
              <a:buChar char="•"/>
              <a:tabLst>
                <a:tab pos="354965" algn="l"/>
                <a:tab pos="355600" algn="l"/>
              </a:tabLst>
            </a:pPr>
            <a:r>
              <a:rPr sz="1600" b="1" spc="-5" dirty="0">
                <a:solidFill>
                  <a:srgbClr val="006FC0"/>
                </a:solidFill>
                <a:latin typeface="Calibri" panose="020F0502020204030204"/>
                <a:cs typeface="Calibri" panose="020F0502020204030204"/>
              </a:rPr>
              <a:t>Η</a:t>
            </a:r>
            <a:r>
              <a:rPr sz="1600" b="1"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ΚΣ</a:t>
            </a:r>
            <a:r>
              <a:rPr sz="1600" b="1"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είναι</a:t>
            </a:r>
            <a:r>
              <a:rPr sz="1600" b="1" spc="2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μια</a:t>
            </a:r>
            <a:r>
              <a:rPr sz="1600" b="1" spc="2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βραχεία,</a:t>
            </a:r>
            <a:r>
              <a:rPr sz="1600" b="1" spc="2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ανθρωποκεντρική</a:t>
            </a:r>
            <a:r>
              <a:rPr sz="1600" b="1" spc="25"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ψυχοθεραπεία,</a:t>
            </a:r>
            <a:r>
              <a:rPr sz="1600" b="1" spc="5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αποτελεί</a:t>
            </a:r>
            <a:r>
              <a:rPr sz="1600" b="1" spc="2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μια</a:t>
            </a:r>
            <a:r>
              <a:rPr sz="1600" b="1" spc="15"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ειδική</a:t>
            </a:r>
            <a:r>
              <a:rPr sz="1600" b="1" spc="4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εξέλιξη</a:t>
            </a:r>
            <a:r>
              <a:rPr sz="1600" b="1" spc="1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της </a:t>
            </a:r>
            <a:r>
              <a:rPr sz="1600" b="1" spc="-34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επικεντρωμένης</a:t>
            </a:r>
            <a:r>
              <a:rPr sz="1600" b="1" spc="15"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στον </a:t>
            </a:r>
            <a:r>
              <a:rPr sz="1600" b="1" spc="-10" dirty="0">
                <a:solidFill>
                  <a:srgbClr val="006FC0"/>
                </a:solidFill>
                <a:latin typeface="Calibri" panose="020F0502020204030204"/>
                <a:cs typeface="Calibri" panose="020F0502020204030204"/>
              </a:rPr>
              <a:t>πελάτη</a:t>
            </a:r>
            <a:r>
              <a:rPr sz="1600" b="1"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ψυχοθεραπείας</a:t>
            </a:r>
            <a:r>
              <a:rPr sz="1600" b="1" spc="4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του</a:t>
            </a:r>
            <a:r>
              <a:rPr sz="1600" b="1" spc="3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Carl</a:t>
            </a:r>
            <a:r>
              <a:rPr sz="1600" b="1" spc="5" dirty="0">
                <a:solidFill>
                  <a:srgbClr val="006FC0"/>
                </a:solidFill>
                <a:latin typeface="Calibri" panose="020F0502020204030204"/>
                <a:cs typeface="Calibri" panose="020F0502020204030204"/>
              </a:rPr>
              <a:t> </a:t>
            </a:r>
            <a:r>
              <a:rPr sz="1600" b="1" spc="-15" dirty="0">
                <a:solidFill>
                  <a:srgbClr val="006FC0"/>
                </a:solidFill>
                <a:latin typeface="Calibri" panose="020F0502020204030204"/>
                <a:cs typeface="Calibri" panose="020F0502020204030204"/>
              </a:rPr>
              <a:t>Rogers</a:t>
            </a:r>
            <a:endParaRPr sz="1600">
              <a:latin typeface="Calibri" panose="020F0502020204030204"/>
              <a:cs typeface="Calibri" panose="020F0502020204030204"/>
            </a:endParaRPr>
          </a:p>
          <a:p>
            <a:pPr marL="355600" indent="-342900">
              <a:lnSpc>
                <a:spcPts val="1730"/>
              </a:lnSpc>
              <a:spcBef>
                <a:spcPts val="10"/>
              </a:spcBef>
              <a:buFont typeface="Microsoft Sans Serif" panose="020B0604020202020204"/>
              <a:buChar char="•"/>
              <a:tabLst>
                <a:tab pos="354965" algn="l"/>
                <a:tab pos="355600" algn="l"/>
              </a:tabLst>
            </a:pPr>
            <a:r>
              <a:rPr sz="1600" b="1" spc="-5" dirty="0">
                <a:latin typeface="Calibri" panose="020F0502020204030204"/>
                <a:cs typeface="Calibri" panose="020F0502020204030204"/>
              </a:rPr>
              <a:t>Η ΚΣ </a:t>
            </a:r>
            <a:r>
              <a:rPr sz="1600" b="1" spc="-10" dirty="0">
                <a:latin typeface="Calibri" panose="020F0502020204030204"/>
                <a:cs typeface="Calibri" panose="020F0502020204030204"/>
              </a:rPr>
              <a:t>είναι</a:t>
            </a:r>
            <a:r>
              <a:rPr sz="1600" b="1" spc="15" dirty="0">
                <a:latin typeface="Calibri" panose="020F0502020204030204"/>
                <a:cs typeface="Calibri" panose="020F0502020204030204"/>
              </a:rPr>
              <a:t> </a:t>
            </a:r>
            <a:r>
              <a:rPr sz="1600" b="1" spc="-5" dirty="0">
                <a:latin typeface="Calibri" panose="020F0502020204030204"/>
                <a:cs typeface="Calibri" panose="020F0502020204030204"/>
              </a:rPr>
              <a:t>ένα</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περίπλοκο</a:t>
            </a:r>
            <a:r>
              <a:rPr sz="1600" b="1" spc="-5" dirty="0">
                <a:latin typeface="Calibri" panose="020F0502020204030204"/>
                <a:cs typeface="Calibri" panose="020F0502020204030204"/>
              </a:rPr>
              <a:t> ύφος</a:t>
            </a:r>
            <a:r>
              <a:rPr sz="1600" b="1" spc="5"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spc="15" dirty="0">
                <a:latin typeface="Calibri" panose="020F0502020204030204"/>
                <a:cs typeface="Calibri" panose="020F0502020204030204"/>
              </a:rPr>
              <a:t> </a:t>
            </a:r>
            <a:r>
              <a:rPr sz="1600" b="1" spc="-10" dirty="0">
                <a:latin typeface="Calibri" panose="020F0502020204030204"/>
                <a:cs typeface="Calibri" panose="020F0502020204030204"/>
              </a:rPr>
              <a:t>σύνολο </a:t>
            </a:r>
            <a:r>
              <a:rPr sz="1600" b="1" spc="-15" dirty="0">
                <a:latin typeface="Calibri" panose="020F0502020204030204"/>
                <a:cs typeface="Calibri" panose="020F0502020204030204"/>
              </a:rPr>
              <a:t>δεξιοτήτων,</a:t>
            </a:r>
            <a:r>
              <a:rPr sz="1600" b="1" spc="35" dirty="0">
                <a:latin typeface="Calibri" panose="020F0502020204030204"/>
                <a:cs typeface="Calibri" panose="020F0502020204030204"/>
              </a:rPr>
              <a:t> </a:t>
            </a:r>
            <a:r>
              <a:rPr sz="1600" b="1" spc="-5" dirty="0">
                <a:latin typeface="Calibri" panose="020F0502020204030204"/>
                <a:cs typeface="Calibri" panose="020F0502020204030204"/>
              </a:rPr>
              <a:t>μια</a:t>
            </a:r>
            <a:r>
              <a:rPr sz="1600" b="1" spc="10" dirty="0">
                <a:latin typeface="Calibri" panose="020F0502020204030204"/>
                <a:cs typeface="Calibri" panose="020F0502020204030204"/>
              </a:rPr>
              <a:t> </a:t>
            </a:r>
            <a:r>
              <a:rPr sz="1600" b="1" spc="-5" dirty="0">
                <a:latin typeface="Calibri" panose="020F0502020204030204"/>
                <a:cs typeface="Calibri" panose="020F0502020204030204"/>
              </a:rPr>
              <a:t>περίπλοκη</a:t>
            </a:r>
            <a:r>
              <a:rPr sz="1600" b="1" dirty="0">
                <a:latin typeface="Calibri" panose="020F0502020204030204"/>
                <a:cs typeface="Calibri" panose="020F0502020204030204"/>
              </a:rPr>
              <a:t> </a:t>
            </a:r>
            <a:r>
              <a:rPr sz="1600" b="1" spc="-10" dirty="0">
                <a:latin typeface="Calibri" panose="020F0502020204030204"/>
                <a:cs typeface="Calibri" panose="020F0502020204030204"/>
              </a:rPr>
              <a:t>καθοδηγητική,</a:t>
            </a:r>
            <a:r>
              <a:rPr sz="1600" b="1" spc="35" dirty="0">
                <a:latin typeface="Calibri" panose="020F0502020204030204"/>
                <a:cs typeface="Calibri" panose="020F0502020204030204"/>
              </a:rPr>
              <a:t> </a:t>
            </a:r>
            <a:r>
              <a:rPr sz="1600" b="1" spc="-10" dirty="0">
                <a:latin typeface="Calibri" panose="020F0502020204030204"/>
                <a:cs typeface="Calibri" panose="020F0502020204030204"/>
              </a:rPr>
              <a:t>κλινική</a:t>
            </a:r>
            <a:endParaRPr sz="1600">
              <a:latin typeface="Calibri" panose="020F0502020204030204"/>
              <a:cs typeface="Calibri" panose="020F0502020204030204"/>
            </a:endParaRPr>
          </a:p>
          <a:p>
            <a:pPr marL="355600">
              <a:lnSpc>
                <a:spcPts val="1730"/>
              </a:lnSpc>
            </a:pPr>
            <a:r>
              <a:rPr sz="1600" b="1" spc="-10" dirty="0">
                <a:latin typeface="Calibri" panose="020F0502020204030204"/>
                <a:cs typeface="Calibri" panose="020F0502020204030204"/>
              </a:rPr>
              <a:t>μέθοδος</a:t>
            </a:r>
            <a:endParaRPr sz="1600">
              <a:latin typeface="Calibri" panose="020F0502020204030204"/>
              <a:cs typeface="Calibri" panose="020F0502020204030204"/>
            </a:endParaRPr>
          </a:p>
          <a:p>
            <a:pPr marL="355600" marR="5080" indent="-342900" algn="just">
              <a:lnSpc>
                <a:spcPts val="1540"/>
              </a:lnSpc>
              <a:spcBef>
                <a:spcPts val="370"/>
              </a:spcBef>
              <a:buFont typeface="Microsoft Sans Serif" panose="020B0604020202020204"/>
              <a:buChar char="•"/>
              <a:tabLst>
                <a:tab pos="355600" algn="l"/>
              </a:tabLst>
            </a:pPr>
            <a:r>
              <a:rPr sz="1600" b="1" spc="-5" dirty="0">
                <a:solidFill>
                  <a:srgbClr val="006FC0"/>
                </a:solidFill>
                <a:latin typeface="Calibri" panose="020F0502020204030204"/>
                <a:cs typeface="Calibri" panose="020F0502020204030204"/>
              </a:rPr>
              <a:t>Η ΚΣ </a:t>
            </a:r>
            <a:r>
              <a:rPr sz="1600" b="1" spc="-10" dirty="0">
                <a:solidFill>
                  <a:srgbClr val="006FC0"/>
                </a:solidFill>
                <a:latin typeface="Calibri" panose="020F0502020204030204"/>
                <a:cs typeface="Calibri" panose="020F0502020204030204"/>
              </a:rPr>
              <a:t>είναι συνειδητά </a:t>
            </a:r>
            <a:r>
              <a:rPr sz="1600" b="1" spc="-20" dirty="0">
                <a:solidFill>
                  <a:srgbClr val="006FC0"/>
                </a:solidFill>
                <a:latin typeface="Calibri" panose="020F0502020204030204"/>
                <a:cs typeface="Calibri" panose="020F0502020204030204"/>
              </a:rPr>
              <a:t>και </a:t>
            </a:r>
            <a:r>
              <a:rPr sz="1600" b="1" spc="-10" dirty="0">
                <a:solidFill>
                  <a:srgbClr val="006FC0"/>
                </a:solidFill>
                <a:latin typeface="Calibri" panose="020F0502020204030204"/>
                <a:cs typeface="Calibri" panose="020F0502020204030204"/>
              </a:rPr>
              <a:t>επιλεκτικά </a:t>
            </a:r>
            <a:r>
              <a:rPr sz="1600" b="1" spc="-5" dirty="0">
                <a:solidFill>
                  <a:srgbClr val="006FC0"/>
                </a:solidFill>
                <a:latin typeface="Calibri" panose="020F0502020204030204"/>
                <a:cs typeface="Calibri" panose="020F0502020204030204"/>
              </a:rPr>
              <a:t>στόχο-κατευθυνόμενη, </a:t>
            </a:r>
            <a:r>
              <a:rPr sz="1600" b="1" spc="-10" dirty="0">
                <a:solidFill>
                  <a:srgbClr val="006FC0"/>
                </a:solidFill>
                <a:latin typeface="Calibri" panose="020F0502020204030204"/>
                <a:cs typeface="Calibri" panose="020F0502020204030204"/>
              </a:rPr>
              <a:t>εστιάζει συγκεκριμένα στην </a:t>
            </a:r>
            <a:r>
              <a:rPr sz="1600" b="1" spc="-5" dirty="0">
                <a:solidFill>
                  <a:srgbClr val="006FC0"/>
                </a:solidFill>
                <a:latin typeface="Calibri" panose="020F0502020204030204"/>
                <a:cs typeface="Calibri" panose="020F0502020204030204"/>
              </a:rPr>
              <a:t>αλλαγή, </a:t>
            </a:r>
            <a:r>
              <a:rPr sz="1600" b="1" spc="-10" dirty="0">
                <a:solidFill>
                  <a:srgbClr val="006FC0"/>
                </a:solidFill>
                <a:latin typeface="Calibri" panose="020F0502020204030204"/>
                <a:cs typeface="Calibri" panose="020F0502020204030204"/>
              </a:rPr>
              <a:t>έχει </a:t>
            </a:r>
            <a:r>
              <a:rPr sz="1600" b="1" spc="-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συγκεκριμένο </a:t>
            </a:r>
            <a:r>
              <a:rPr sz="1600" b="1" spc="-15" dirty="0">
                <a:solidFill>
                  <a:srgbClr val="006FC0"/>
                </a:solidFill>
                <a:latin typeface="Calibri" panose="020F0502020204030204"/>
                <a:cs typeface="Calibri" panose="020F0502020204030204"/>
              </a:rPr>
              <a:t>στόχο, την κινητοποίηση </a:t>
            </a:r>
            <a:r>
              <a:rPr sz="1600" b="1" spc="-10" dirty="0">
                <a:solidFill>
                  <a:srgbClr val="006FC0"/>
                </a:solidFill>
                <a:latin typeface="Calibri" panose="020F0502020204030204"/>
                <a:cs typeface="Calibri" panose="020F0502020204030204"/>
              </a:rPr>
              <a:t>για </a:t>
            </a:r>
            <a:r>
              <a:rPr sz="1600" b="1" spc="-5" dirty="0">
                <a:solidFill>
                  <a:srgbClr val="006FC0"/>
                </a:solidFill>
                <a:latin typeface="Calibri" panose="020F0502020204030204"/>
                <a:cs typeface="Calibri" panose="020F0502020204030204"/>
              </a:rPr>
              <a:t>αλλαγή, εκμαιεύει </a:t>
            </a:r>
            <a:r>
              <a:rPr sz="1600" b="1" spc="-20" dirty="0">
                <a:solidFill>
                  <a:srgbClr val="006FC0"/>
                </a:solidFill>
                <a:latin typeface="Calibri" panose="020F0502020204030204"/>
                <a:cs typeface="Calibri" panose="020F0502020204030204"/>
              </a:rPr>
              <a:t>και </a:t>
            </a:r>
            <a:r>
              <a:rPr sz="1600" b="1" spc="-5" dirty="0">
                <a:solidFill>
                  <a:srgbClr val="006FC0"/>
                </a:solidFill>
                <a:latin typeface="Calibri" panose="020F0502020204030204"/>
                <a:cs typeface="Calibri" panose="020F0502020204030204"/>
              </a:rPr>
              <a:t>ενισχύει </a:t>
            </a:r>
            <a:r>
              <a:rPr sz="1600" b="1" spc="-15" dirty="0">
                <a:solidFill>
                  <a:srgbClr val="006FC0"/>
                </a:solidFill>
                <a:latin typeface="Calibri" panose="020F0502020204030204"/>
                <a:cs typeface="Calibri" panose="020F0502020204030204"/>
              </a:rPr>
              <a:t>το προσωπικό κίνητρο </a:t>
            </a:r>
            <a:r>
              <a:rPr sz="1600" b="1" spc="-10" dirty="0">
                <a:solidFill>
                  <a:srgbClr val="006FC0"/>
                </a:solidFill>
                <a:latin typeface="Calibri" panose="020F0502020204030204"/>
                <a:cs typeface="Calibri" panose="020F0502020204030204"/>
              </a:rPr>
              <a:t>για </a:t>
            </a:r>
            <a:r>
              <a:rPr sz="1600" b="1" spc="-5" dirty="0">
                <a:solidFill>
                  <a:srgbClr val="006FC0"/>
                </a:solidFill>
                <a:latin typeface="Calibri" panose="020F0502020204030204"/>
                <a:cs typeface="Calibri" panose="020F0502020204030204"/>
              </a:rPr>
              <a:t> αλλαγή</a:t>
            </a:r>
            <a:endParaRPr sz="1600">
              <a:latin typeface="Calibri" panose="020F0502020204030204"/>
              <a:cs typeface="Calibri" panose="020F0502020204030204"/>
            </a:endParaRPr>
          </a:p>
          <a:p>
            <a:pPr marL="355600" marR="732790" indent="-342900" algn="just">
              <a:lnSpc>
                <a:spcPct val="80000"/>
              </a:lnSpc>
              <a:spcBef>
                <a:spcPts val="385"/>
              </a:spcBef>
              <a:buFont typeface="Microsoft Sans Serif" panose="020B0604020202020204"/>
              <a:buChar char="•"/>
              <a:tabLst>
                <a:tab pos="355600" algn="l"/>
              </a:tabLst>
            </a:pPr>
            <a:r>
              <a:rPr sz="1600" b="1" spc="-15" dirty="0">
                <a:latin typeface="Calibri" panose="020F0502020204030204"/>
                <a:cs typeface="Calibri" panose="020F0502020204030204"/>
              </a:rPr>
              <a:t>Στην </a:t>
            </a:r>
            <a:r>
              <a:rPr sz="1600" b="1" dirty="0">
                <a:latin typeface="Calibri" panose="020F0502020204030204"/>
                <a:cs typeface="Calibri" panose="020F0502020204030204"/>
              </a:rPr>
              <a:t>ΚΣ </a:t>
            </a:r>
            <a:r>
              <a:rPr sz="1600" b="1" spc="-10" dirty="0">
                <a:latin typeface="Calibri" panose="020F0502020204030204"/>
                <a:cs typeface="Calibri" panose="020F0502020204030204"/>
              </a:rPr>
              <a:t>υπάρχουν συγκεκριμένες κατευθυντήριες </a:t>
            </a:r>
            <a:r>
              <a:rPr sz="1600" b="1" spc="-5" dirty="0">
                <a:latin typeface="Calibri" panose="020F0502020204030204"/>
                <a:cs typeface="Calibri" panose="020F0502020204030204"/>
              </a:rPr>
              <a:t>γραμμές </a:t>
            </a:r>
            <a:r>
              <a:rPr sz="1600" b="1" spc="-10" dirty="0">
                <a:latin typeface="Calibri" panose="020F0502020204030204"/>
                <a:cs typeface="Calibri" panose="020F0502020204030204"/>
              </a:rPr>
              <a:t>για </a:t>
            </a:r>
            <a:r>
              <a:rPr sz="1600" b="1" spc="-5" dirty="0">
                <a:latin typeface="Calibri" panose="020F0502020204030204"/>
                <a:cs typeface="Calibri" panose="020F0502020204030204"/>
              </a:rPr>
              <a:t>διαφοροποιημένη χρήση </a:t>
            </a:r>
            <a:r>
              <a:rPr sz="1600" b="1" spc="-20" dirty="0">
                <a:latin typeface="Calibri" panose="020F0502020204030204"/>
                <a:cs typeface="Calibri" panose="020F0502020204030204"/>
              </a:rPr>
              <a:t>των </a:t>
            </a:r>
            <a:r>
              <a:rPr sz="1600" b="1" spc="-15" dirty="0">
                <a:latin typeface="Calibri" panose="020F0502020204030204"/>
                <a:cs typeface="Calibri" panose="020F0502020204030204"/>
              </a:rPr>
              <a:t> δεξιοτήτων</a:t>
            </a:r>
            <a:r>
              <a:rPr sz="1600" b="1" spc="20"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τεχνικών</a:t>
            </a:r>
            <a:r>
              <a:rPr sz="1600" b="1" spc="20" dirty="0">
                <a:latin typeface="Calibri" panose="020F0502020204030204"/>
                <a:cs typeface="Calibri" panose="020F0502020204030204"/>
              </a:rPr>
              <a:t> </a:t>
            </a:r>
            <a:r>
              <a:rPr sz="1600" b="1" spc="-5" dirty="0">
                <a:latin typeface="Calibri" panose="020F0502020204030204"/>
                <a:cs typeface="Calibri" panose="020F0502020204030204"/>
              </a:rPr>
              <a:t>με </a:t>
            </a:r>
            <a:r>
              <a:rPr sz="1600" b="1" spc="-10" dirty="0">
                <a:latin typeface="Calibri" panose="020F0502020204030204"/>
                <a:cs typeface="Calibri" panose="020F0502020204030204"/>
              </a:rPr>
              <a:t>συγκεκριμένους,</a:t>
            </a:r>
            <a:r>
              <a:rPr sz="1600" b="1" spc="25" dirty="0">
                <a:latin typeface="Calibri" panose="020F0502020204030204"/>
                <a:cs typeface="Calibri" panose="020F0502020204030204"/>
              </a:rPr>
              <a:t> </a:t>
            </a:r>
            <a:r>
              <a:rPr sz="1600" b="1" spc="-5" dirty="0">
                <a:latin typeface="Calibri" panose="020F0502020204030204"/>
                <a:cs typeface="Calibri" panose="020F0502020204030204"/>
              </a:rPr>
              <a:t>προδιαγραμμένους</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τρόπους.</a:t>
            </a:r>
            <a:endParaRPr sz="1600">
              <a:latin typeface="Calibri" panose="020F0502020204030204"/>
              <a:cs typeface="Calibri" panose="020F0502020204030204"/>
            </a:endParaRPr>
          </a:p>
          <a:p>
            <a:pPr marL="355600" indent="-342900" algn="just">
              <a:spcBef>
                <a:spcPts val="5"/>
              </a:spcBef>
              <a:buFont typeface="Microsoft Sans Serif" panose="020B0604020202020204"/>
              <a:buChar char="•"/>
              <a:tabLst>
                <a:tab pos="355600" algn="l"/>
              </a:tabLst>
            </a:pPr>
            <a:r>
              <a:rPr sz="1600" b="1" spc="-5" dirty="0">
                <a:solidFill>
                  <a:srgbClr val="006FC0"/>
                </a:solidFill>
                <a:latin typeface="Calibri" panose="020F0502020204030204"/>
                <a:cs typeface="Calibri" panose="020F0502020204030204"/>
              </a:rPr>
              <a:t>Η</a:t>
            </a:r>
            <a:r>
              <a:rPr sz="1600" b="1"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ΚΣ δεν</a:t>
            </a:r>
            <a:r>
              <a:rPr sz="1600" b="1"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προωθεί</a:t>
            </a:r>
            <a:r>
              <a:rPr sz="1600" b="1" spc="35" dirty="0">
                <a:solidFill>
                  <a:srgbClr val="006FC0"/>
                </a:solidFill>
                <a:latin typeface="Calibri" panose="020F0502020204030204"/>
                <a:cs typeface="Calibri" panose="020F0502020204030204"/>
              </a:rPr>
              <a:t> </a:t>
            </a:r>
            <a:r>
              <a:rPr sz="1600" b="1" spc="-15" dirty="0">
                <a:solidFill>
                  <a:srgbClr val="006FC0"/>
                </a:solidFill>
                <a:latin typeface="Calibri" panose="020F0502020204030204"/>
                <a:cs typeface="Calibri" panose="020F0502020204030204"/>
              </a:rPr>
              <a:t>την</a:t>
            </a:r>
            <a:r>
              <a:rPr sz="1600" b="1" spc="10" dirty="0">
                <a:solidFill>
                  <a:srgbClr val="006FC0"/>
                </a:solidFill>
                <a:latin typeface="Calibri" panose="020F0502020204030204"/>
                <a:cs typeface="Calibri" panose="020F0502020204030204"/>
              </a:rPr>
              <a:t> </a:t>
            </a:r>
            <a:r>
              <a:rPr sz="1600" b="1" dirty="0">
                <a:solidFill>
                  <a:srgbClr val="006FC0"/>
                </a:solidFill>
                <a:latin typeface="Calibri" panose="020F0502020204030204"/>
                <a:cs typeface="Calibri" panose="020F0502020204030204"/>
              </a:rPr>
              <a:t>άνευ</a:t>
            </a:r>
            <a:r>
              <a:rPr sz="1600" b="1" spc="-1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όρων</a:t>
            </a:r>
            <a:r>
              <a:rPr sz="1600" b="1" spc="15"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αποδοχή,</a:t>
            </a:r>
            <a:r>
              <a:rPr sz="1600" b="1" spc="1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αποδοχή</a:t>
            </a:r>
            <a:r>
              <a:rPr sz="1600" b="1" spc="1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δεν</a:t>
            </a:r>
            <a:r>
              <a:rPr sz="1600" b="1"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σημαίνει</a:t>
            </a:r>
            <a:r>
              <a:rPr sz="1600" b="1" spc="5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συμφωνία</a:t>
            </a:r>
            <a:endParaRPr sz="1600">
              <a:latin typeface="Calibri" panose="020F0502020204030204"/>
              <a:cs typeface="Calibri" panose="020F0502020204030204"/>
            </a:endParaRPr>
          </a:p>
          <a:p>
            <a:pPr marL="355600" marR="908685" indent="-342900" algn="just">
              <a:lnSpc>
                <a:spcPts val="1540"/>
              </a:lnSpc>
              <a:spcBef>
                <a:spcPts val="365"/>
              </a:spcBef>
              <a:buFont typeface="Microsoft Sans Serif" panose="020B0604020202020204"/>
              <a:buChar char="•"/>
              <a:tabLst>
                <a:tab pos="355600" algn="l"/>
              </a:tabLst>
            </a:pPr>
            <a:r>
              <a:rPr sz="1600" b="1" spc="-5" dirty="0">
                <a:latin typeface="Calibri" panose="020F0502020204030204"/>
                <a:cs typeface="Calibri" panose="020F0502020204030204"/>
              </a:rPr>
              <a:t>Η ΚΣ δεν διερευνά απλά </a:t>
            </a:r>
            <a:r>
              <a:rPr sz="1600" b="1" spc="-15" dirty="0">
                <a:latin typeface="Calibri" panose="020F0502020204030204"/>
                <a:cs typeface="Calibri" panose="020F0502020204030204"/>
              </a:rPr>
              <a:t>την </a:t>
            </a:r>
            <a:r>
              <a:rPr sz="1600" b="1" spc="-10" dirty="0">
                <a:latin typeface="Calibri" panose="020F0502020204030204"/>
                <a:cs typeface="Calibri" panose="020F0502020204030204"/>
              </a:rPr>
              <a:t>αμφιθυμία, </a:t>
            </a:r>
            <a:r>
              <a:rPr sz="1600" b="1" dirty="0">
                <a:latin typeface="Calibri" panose="020F0502020204030204"/>
                <a:cs typeface="Calibri" panose="020F0502020204030204"/>
              </a:rPr>
              <a:t>αλλά </a:t>
            </a:r>
            <a:r>
              <a:rPr sz="1600" b="1" spc="-10" dirty="0">
                <a:latin typeface="Calibri" panose="020F0502020204030204"/>
                <a:cs typeface="Calibri" panose="020F0502020204030204"/>
              </a:rPr>
              <a:t>επιδιώκει </a:t>
            </a:r>
            <a:r>
              <a:rPr sz="1600" b="1" spc="-5" dirty="0">
                <a:latin typeface="Calibri" panose="020F0502020204030204"/>
                <a:cs typeface="Calibri" panose="020F0502020204030204"/>
              </a:rPr>
              <a:t>να </a:t>
            </a:r>
            <a:r>
              <a:rPr sz="1600" b="1" spc="-10" dirty="0">
                <a:latin typeface="Calibri" panose="020F0502020204030204"/>
                <a:cs typeface="Calibri" panose="020F0502020204030204"/>
              </a:rPr>
              <a:t>λύσει </a:t>
            </a:r>
            <a:r>
              <a:rPr sz="1600" b="1" spc="-15" dirty="0">
                <a:latin typeface="Calibri" panose="020F0502020204030204"/>
                <a:cs typeface="Calibri" panose="020F0502020204030204"/>
              </a:rPr>
              <a:t>την </a:t>
            </a:r>
            <a:r>
              <a:rPr sz="1600" b="1" spc="-10" dirty="0">
                <a:latin typeface="Calibri" panose="020F0502020204030204"/>
                <a:cs typeface="Calibri" panose="020F0502020204030204"/>
              </a:rPr>
              <a:t>αμφιθυμία </a:t>
            </a:r>
            <a:r>
              <a:rPr sz="1600" b="1" spc="-5" dirty="0">
                <a:latin typeface="Calibri" panose="020F0502020204030204"/>
                <a:cs typeface="Calibri" panose="020F0502020204030204"/>
              </a:rPr>
              <a:t>προς </a:t>
            </a:r>
            <a:r>
              <a:rPr sz="1600" b="1" spc="-15" dirty="0">
                <a:latin typeface="Calibri" panose="020F0502020204030204"/>
                <a:cs typeface="Calibri" panose="020F0502020204030204"/>
              </a:rPr>
              <a:t>την </a:t>
            </a:r>
            <a:r>
              <a:rPr sz="1600" b="1" spc="-10" dirty="0">
                <a:latin typeface="Calibri" panose="020F0502020204030204"/>
                <a:cs typeface="Calibri" panose="020F0502020204030204"/>
              </a:rPr>
              <a:t> κατεύθυνση</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της</a:t>
            </a:r>
            <a:r>
              <a:rPr sz="1600" b="1" spc="5" dirty="0">
                <a:latin typeface="Calibri" panose="020F0502020204030204"/>
                <a:cs typeface="Calibri" panose="020F0502020204030204"/>
              </a:rPr>
              <a:t> </a:t>
            </a:r>
            <a:r>
              <a:rPr sz="1600" b="1" spc="-5" dirty="0">
                <a:latin typeface="Calibri" panose="020F0502020204030204"/>
                <a:cs typeface="Calibri" panose="020F0502020204030204"/>
              </a:rPr>
              <a:t>αλλαγής.</a:t>
            </a:r>
            <a:r>
              <a:rPr sz="1600" b="1" spc="15" dirty="0">
                <a:latin typeface="Calibri" panose="020F0502020204030204"/>
                <a:cs typeface="Calibri" panose="020F0502020204030204"/>
              </a:rPr>
              <a:t> </a:t>
            </a:r>
            <a:r>
              <a:rPr sz="1600" b="1" spc="-5" dirty="0">
                <a:latin typeface="Calibri" panose="020F0502020204030204"/>
                <a:cs typeface="Calibri" panose="020F0502020204030204"/>
              </a:rPr>
              <a:t>Κάποιες</a:t>
            </a:r>
            <a:r>
              <a:rPr sz="1600" b="1" spc="5" dirty="0">
                <a:latin typeface="Calibri" panose="020F0502020204030204"/>
                <a:cs typeface="Calibri" panose="020F0502020204030204"/>
              </a:rPr>
              <a:t> </a:t>
            </a:r>
            <a:r>
              <a:rPr sz="1600" b="1" spc="-5" dirty="0">
                <a:latin typeface="Calibri" panose="020F0502020204030204"/>
                <a:cs typeface="Calibri" panose="020F0502020204030204"/>
              </a:rPr>
              <a:t>φορές</a:t>
            </a:r>
            <a:r>
              <a:rPr sz="1600" b="1" spc="15" dirty="0">
                <a:latin typeface="Calibri" panose="020F0502020204030204"/>
                <a:cs typeface="Calibri" panose="020F0502020204030204"/>
              </a:rPr>
              <a:t> </a:t>
            </a:r>
            <a:r>
              <a:rPr sz="1600" b="1" spc="-10" dirty="0">
                <a:latin typeface="Calibri" panose="020F0502020204030204"/>
                <a:cs typeface="Calibri" panose="020F0502020204030204"/>
              </a:rPr>
              <a:t>αυτό</a:t>
            </a:r>
            <a:r>
              <a:rPr sz="1600" b="1" dirty="0">
                <a:latin typeface="Calibri" panose="020F0502020204030204"/>
                <a:cs typeface="Calibri" panose="020F0502020204030204"/>
              </a:rPr>
              <a:t> </a:t>
            </a:r>
            <a:r>
              <a:rPr sz="1600" b="1" spc="-5" dirty="0">
                <a:latin typeface="Calibri" panose="020F0502020204030204"/>
                <a:cs typeface="Calibri" panose="020F0502020204030204"/>
              </a:rPr>
              <a:t>ενέχει</a:t>
            </a:r>
            <a:r>
              <a:rPr sz="1600" b="1" spc="25" dirty="0">
                <a:latin typeface="Calibri" panose="020F0502020204030204"/>
                <a:cs typeface="Calibri" panose="020F0502020204030204"/>
              </a:rPr>
              <a:t> </a:t>
            </a:r>
            <a:r>
              <a:rPr sz="1600" b="1" spc="-15" dirty="0">
                <a:latin typeface="Calibri" panose="020F0502020204030204"/>
                <a:cs typeface="Calibri" panose="020F0502020204030204"/>
              </a:rPr>
              <a:t>την</a:t>
            </a:r>
            <a:r>
              <a:rPr sz="1600" b="1" spc="10" dirty="0">
                <a:latin typeface="Calibri" panose="020F0502020204030204"/>
                <a:cs typeface="Calibri" panose="020F0502020204030204"/>
              </a:rPr>
              <a:t> </a:t>
            </a:r>
            <a:r>
              <a:rPr sz="1600" b="1" spc="-5" dirty="0">
                <a:latin typeface="Calibri" panose="020F0502020204030204"/>
                <a:cs typeface="Calibri" panose="020F0502020204030204"/>
              </a:rPr>
              <a:t>δημιουργία</a:t>
            </a:r>
            <a:r>
              <a:rPr sz="1600" b="1" spc="25" dirty="0">
                <a:latin typeface="Calibri" panose="020F0502020204030204"/>
                <a:cs typeface="Calibri" panose="020F0502020204030204"/>
              </a:rPr>
              <a:t> </a:t>
            </a:r>
            <a:r>
              <a:rPr sz="1600" b="1" spc="-10" dirty="0">
                <a:latin typeface="Calibri" panose="020F0502020204030204"/>
                <a:cs typeface="Calibri" panose="020F0502020204030204"/>
              </a:rPr>
              <a:t>αμφιθυμίας.</a:t>
            </a:r>
            <a:endParaRPr sz="1600">
              <a:latin typeface="Calibri" panose="020F0502020204030204"/>
              <a:cs typeface="Calibri" panose="020F0502020204030204"/>
            </a:endParaRPr>
          </a:p>
          <a:p>
            <a:pPr marL="355600" indent="-342900" algn="just">
              <a:spcBef>
                <a:spcPts val="10"/>
              </a:spcBef>
              <a:buFont typeface="Microsoft Sans Serif" panose="020B0604020202020204"/>
              <a:buChar char="•"/>
              <a:tabLst>
                <a:tab pos="355600" algn="l"/>
              </a:tabLst>
            </a:pPr>
            <a:r>
              <a:rPr sz="1600" b="1" spc="-5" dirty="0">
                <a:solidFill>
                  <a:srgbClr val="006FC0"/>
                </a:solidFill>
                <a:latin typeface="Calibri" panose="020F0502020204030204"/>
                <a:cs typeface="Calibri" panose="020F0502020204030204"/>
              </a:rPr>
              <a:t>Η</a:t>
            </a:r>
            <a:r>
              <a:rPr sz="1600" b="1" spc="-1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ΚΣ</a:t>
            </a:r>
            <a:r>
              <a:rPr sz="1600" b="1" spc="-1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είναι</a:t>
            </a:r>
            <a:r>
              <a:rPr sz="1600" b="1" spc="15" dirty="0">
                <a:solidFill>
                  <a:srgbClr val="006FC0"/>
                </a:solidFill>
                <a:latin typeface="Calibri" panose="020F0502020204030204"/>
                <a:cs typeface="Calibri" panose="020F0502020204030204"/>
              </a:rPr>
              <a:t> </a:t>
            </a:r>
            <a:r>
              <a:rPr sz="1600" b="1" spc="-15" dirty="0">
                <a:solidFill>
                  <a:srgbClr val="006FC0"/>
                </a:solidFill>
                <a:latin typeface="Calibri" panose="020F0502020204030204"/>
                <a:cs typeface="Calibri" panose="020F0502020204030204"/>
              </a:rPr>
              <a:t>καθοδηγητική</a:t>
            </a:r>
            <a:r>
              <a:rPr sz="1600" b="1" spc="2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(ημι-κατευθυντική)</a:t>
            </a:r>
            <a:endParaRPr sz="1600">
              <a:latin typeface="Calibri" panose="020F0502020204030204"/>
              <a:cs typeface="Calibri" panose="020F0502020204030204"/>
            </a:endParaRPr>
          </a:p>
          <a:p>
            <a:pPr marL="355600" marR="242570" indent="-342900">
              <a:lnSpc>
                <a:spcPct val="80000"/>
              </a:lnSpc>
              <a:spcBef>
                <a:spcPts val="385"/>
              </a:spcBef>
              <a:buFont typeface="Microsoft Sans Serif" panose="020B0604020202020204"/>
              <a:buChar char="•"/>
              <a:tabLst>
                <a:tab pos="354965" algn="l"/>
                <a:tab pos="355600" algn="l"/>
              </a:tabLst>
            </a:pPr>
            <a:r>
              <a:rPr sz="1600" b="1" spc="-5" dirty="0">
                <a:latin typeface="Calibri" panose="020F0502020204030204"/>
                <a:cs typeface="Calibri" panose="020F0502020204030204"/>
              </a:rPr>
              <a:t>Η</a:t>
            </a:r>
            <a:r>
              <a:rPr sz="1600" b="1" dirty="0">
                <a:latin typeface="Calibri" panose="020F0502020204030204"/>
                <a:cs typeface="Calibri" panose="020F0502020204030204"/>
              </a:rPr>
              <a:t> </a:t>
            </a:r>
            <a:r>
              <a:rPr sz="1600" b="1" spc="-5" dirty="0">
                <a:latin typeface="Calibri" panose="020F0502020204030204"/>
                <a:cs typeface="Calibri" panose="020F0502020204030204"/>
              </a:rPr>
              <a:t>ΚΣ</a:t>
            </a:r>
            <a:r>
              <a:rPr sz="1600" b="1" dirty="0">
                <a:latin typeface="Calibri" panose="020F0502020204030204"/>
                <a:cs typeface="Calibri" panose="020F0502020204030204"/>
              </a:rPr>
              <a:t> </a:t>
            </a:r>
            <a:r>
              <a:rPr sz="1600" b="1" spc="-10" dirty="0">
                <a:latin typeface="Calibri" panose="020F0502020204030204"/>
                <a:cs typeface="Calibri" panose="020F0502020204030204"/>
              </a:rPr>
              <a:t>προάγει</a:t>
            </a:r>
            <a:r>
              <a:rPr sz="1600" b="1" spc="20"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spc="20" dirty="0">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ευνοεί</a:t>
            </a:r>
            <a:r>
              <a:rPr sz="1600" b="1" spc="20" dirty="0">
                <a:solidFill>
                  <a:srgbClr val="006FC0"/>
                </a:solidFill>
                <a:latin typeface="Calibri" panose="020F0502020204030204"/>
                <a:cs typeface="Calibri" panose="020F0502020204030204"/>
              </a:rPr>
              <a:t> </a:t>
            </a:r>
            <a:r>
              <a:rPr sz="1600" b="1" spc="-15" dirty="0">
                <a:latin typeface="Calibri" panose="020F0502020204030204"/>
                <a:cs typeface="Calibri" panose="020F0502020204030204"/>
              </a:rPr>
              <a:t>την</a:t>
            </a:r>
            <a:r>
              <a:rPr sz="1600" b="1" spc="15" dirty="0">
                <a:latin typeface="Calibri" panose="020F0502020204030204"/>
                <a:cs typeface="Calibri" panose="020F0502020204030204"/>
              </a:rPr>
              <a:t> </a:t>
            </a:r>
            <a:r>
              <a:rPr sz="1600" b="1" spc="-5" dirty="0">
                <a:latin typeface="Calibri" panose="020F0502020204030204"/>
                <a:cs typeface="Calibri" panose="020F0502020204030204"/>
              </a:rPr>
              <a:t>αυτονομία</a:t>
            </a:r>
            <a:r>
              <a:rPr sz="1600" b="1" spc="25" dirty="0">
                <a:latin typeface="Calibri" panose="020F0502020204030204"/>
                <a:cs typeface="Calibri" panose="020F0502020204030204"/>
              </a:rPr>
              <a:t> </a:t>
            </a:r>
            <a:r>
              <a:rPr sz="1600" b="1" spc="-20" dirty="0">
                <a:solidFill>
                  <a:srgbClr val="006FC0"/>
                </a:solidFill>
                <a:latin typeface="Calibri" panose="020F0502020204030204"/>
                <a:cs typeface="Calibri" panose="020F0502020204030204"/>
              </a:rPr>
              <a:t>και</a:t>
            </a:r>
            <a:r>
              <a:rPr sz="1600" b="1"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τον</a:t>
            </a:r>
            <a:r>
              <a:rPr sz="1600" b="1" spc="1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αυτο-προσδιορισμό</a:t>
            </a:r>
            <a:r>
              <a:rPr sz="1600" b="1" spc="45" dirty="0">
                <a:solidFill>
                  <a:srgbClr val="006FC0"/>
                </a:solidFill>
                <a:latin typeface="Calibri" panose="020F0502020204030204"/>
                <a:cs typeface="Calibri" panose="020F0502020204030204"/>
              </a:rPr>
              <a:t> </a:t>
            </a:r>
            <a:r>
              <a:rPr sz="1600" b="1" spc="-5" dirty="0">
                <a:latin typeface="Calibri" panose="020F0502020204030204"/>
                <a:cs typeface="Calibri" panose="020F0502020204030204"/>
              </a:rPr>
              <a:t>:</a:t>
            </a:r>
            <a:r>
              <a:rPr sz="1600" b="1" spc="-10" dirty="0">
                <a:latin typeface="Calibri" panose="020F0502020204030204"/>
                <a:cs typeface="Calibri" panose="020F0502020204030204"/>
              </a:rPr>
              <a:t> </a:t>
            </a:r>
            <a:r>
              <a:rPr sz="1600" b="1" spc="-5" dirty="0">
                <a:latin typeface="Calibri" panose="020F0502020204030204"/>
                <a:cs typeface="Calibri" panose="020F0502020204030204"/>
              </a:rPr>
              <a:t>ο</a:t>
            </a:r>
            <a:r>
              <a:rPr sz="1600" b="1" spc="20" dirty="0">
                <a:latin typeface="Calibri" panose="020F0502020204030204"/>
                <a:cs typeface="Calibri" panose="020F0502020204030204"/>
              </a:rPr>
              <a:t> </a:t>
            </a:r>
            <a:r>
              <a:rPr sz="1600" b="1" spc="-10" dirty="0">
                <a:latin typeface="Calibri" panose="020F0502020204030204"/>
                <a:cs typeface="Calibri" panose="020F0502020204030204"/>
              </a:rPr>
              <a:t>ασθενής</a:t>
            </a:r>
            <a:r>
              <a:rPr sz="1600" b="1" spc="35" dirty="0">
                <a:latin typeface="Calibri" panose="020F0502020204030204"/>
                <a:cs typeface="Calibri" panose="020F0502020204030204"/>
              </a:rPr>
              <a:t> </a:t>
            </a:r>
            <a:r>
              <a:rPr sz="1600" b="1" spc="-10" dirty="0">
                <a:latin typeface="Calibri" panose="020F0502020204030204"/>
                <a:cs typeface="Calibri" panose="020F0502020204030204"/>
              </a:rPr>
              <a:t>είναι</a:t>
            </a:r>
            <a:r>
              <a:rPr sz="1600" b="1" spc="10" dirty="0">
                <a:latin typeface="Calibri" panose="020F0502020204030204"/>
                <a:cs typeface="Calibri" panose="020F0502020204030204"/>
              </a:rPr>
              <a:t> </a:t>
            </a:r>
            <a:r>
              <a:rPr sz="1600" b="1" spc="-5" dirty="0">
                <a:latin typeface="Calibri" panose="020F0502020204030204"/>
                <a:cs typeface="Calibri" panose="020F0502020204030204"/>
              </a:rPr>
              <a:t>ο</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ειδικός</a:t>
            </a:r>
            <a:r>
              <a:rPr sz="1600" b="1" spc="10" dirty="0">
                <a:latin typeface="Calibri" panose="020F0502020204030204"/>
                <a:cs typeface="Calibri" panose="020F0502020204030204"/>
              </a:rPr>
              <a:t> </a:t>
            </a:r>
            <a:r>
              <a:rPr sz="1600" b="1" spc="-10" dirty="0">
                <a:latin typeface="Calibri" panose="020F0502020204030204"/>
                <a:cs typeface="Calibri" panose="020F0502020204030204"/>
              </a:rPr>
              <a:t>για </a:t>
            </a:r>
            <a:r>
              <a:rPr sz="1600" b="1" spc="-345" dirty="0">
                <a:latin typeface="Calibri" panose="020F0502020204030204"/>
                <a:cs typeface="Calibri" panose="020F0502020204030204"/>
              </a:rPr>
              <a:t> </a:t>
            </a:r>
            <a:r>
              <a:rPr sz="1600" b="1" spc="-15" dirty="0">
                <a:latin typeface="Calibri" panose="020F0502020204030204"/>
                <a:cs typeface="Calibri" panose="020F0502020204030204"/>
              </a:rPr>
              <a:t>την</a:t>
            </a:r>
            <a:r>
              <a:rPr sz="1600" b="1" spc="-10" dirty="0">
                <a:latin typeface="Calibri" panose="020F0502020204030204"/>
                <a:cs typeface="Calibri" panose="020F0502020204030204"/>
              </a:rPr>
              <a:t> </a:t>
            </a:r>
            <a:r>
              <a:rPr sz="1600" b="1" spc="-5" dirty="0">
                <a:latin typeface="Calibri" panose="020F0502020204030204"/>
                <a:cs typeface="Calibri" panose="020F0502020204030204"/>
              </a:rPr>
              <a:t>αλλαγή</a:t>
            </a:r>
            <a:endParaRPr sz="1600">
              <a:latin typeface="Calibri" panose="020F0502020204030204"/>
              <a:cs typeface="Calibri" panose="020F0502020204030204"/>
            </a:endParaRPr>
          </a:p>
          <a:p>
            <a:pPr marL="355600" marR="1076325" indent="-342900">
              <a:lnSpc>
                <a:spcPts val="1540"/>
              </a:lnSpc>
              <a:spcBef>
                <a:spcPts val="365"/>
              </a:spcBef>
              <a:buFont typeface="Microsoft Sans Serif" panose="020B0604020202020204"/>
              <a:buChar char="•"/>
              <a:tabLst>
                <a:tab pos="354965" algn="l"/>
                <a:tab pos="355600" algn="l"/>
              </a:tabLst>
            </a:pPr>
            <a:r>
              <a:rPr sz="1600" b="1" spc="-5" dirty="0">
                <a:solidFill>
                  <a:srgbClr val="006FC0"/>
                </a:solidFill>
                <a:latin typeface="Calibri" panose="020F0502020204030204"/>
                <a:cs typeface="Calibri" panose="020F0502020204030204"/>
              </a:rPr>
              <a:t>Η</a:t>
            </a:r>
            <a:r>
              <a:rPr sz="1600" b="1"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ΚΣ</a:t>
            </a:r>
            <a:r>
              <a:rPr sz="1600" b="1"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είναι</a:t>
            </a:r>
            <a:r>
              <a:rPr sz="1600" b="1" spc="25"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ένας</a:t>
            </a:r>
            <a:r>
              <a:rPr sz="1600" b="1" spc="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τρόπος</a:t>
            </a:r>
            <a:r>
              <a:rPr sz="1600" b="1" spc="1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«συνεύρεσης</a:t>
            </a:r>
            <a:r>
              <a:rPr sz="1600" b="1" spc="3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με</a:t>
            </a:r>
            <a:r>
              <a:rPr sz="1600" b="1" spc="2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ανθρώπους»</a:t>
            </a:r>
            <a:r>
              <a:rPr sz="1600" b="1" spc="30" dirty="0">
                <a:solidFill>
                  <a:srgbClr val="006FC0"/>
                </a:solidFill>
                <a:latin typeface="Calibri" panose="020F0502020204030204"/>
                <a:cs typeface="Calibri" panose="020F0502020204030204"/>
              </a:rPr>
              <a:t> </a:t>
            </a:r>
            <a:r>
              <a:rPr sz="1600" b="1" spc="-20" dirty="0">
                <a:solidFill>
                  <a:srgbClr val="006FC0"/>
                </a:solidFill>
                <a:latin typeface="Calibri" panose="020F0502020204030204"/>
                <a:cs typeface="Calibri" panose="020F0502020204030204"/>
              </a:rPr>
              <a:t>και</a:t>
            </a:r>
            <a:r>
              <a:rPr sz="1600" b="1" spc="5" dirty="0">
                <a:solidFill>
                  <a:srgbClr val="006FC0"/>
                </a:solidFill>
                <a:latin typeface="Calibri" panose="020F0502020204030204"/>
                <a:cs typeface="Calibri" panose="020F0502020204030204"/>
              </a:rPr>
              <a:t> </a:t>
            </a:r>
            <a:r>
              <a:rPr sz="1600" b="1" dirty="0">
                <a:solidFill>
                  <a:srgbClr val="006FC0"/>
                </a:solidFill>
                <a:latin typeface="Calibri" panose="020F0502020204030204"/>
                <a:cs typeface="Calibri" panose="020F0502020204030204"/>
              </a:rPr>
              <a:t>όχι</a:t>
            </a:r>
            <a:r>
              <a:rPr sz="1600" b="1" spc="15" dirty="0">
                <a:solidFill>
                  <a:srgbClr val="006FC0"/>
                </a:solidFill>
                <a:latin typeface="Calibri" panose="020F0502020204030204"/>
                <a:cs typeface="Calibri" panose="020F0502020204030204"/>
              </a:rPr>
              <a:t> </a:t>
            </a:r>
            <a:r>
              <a:rPr sz="1600" b="1" spc="-15" dirty="0">
                <a:solidFill>
                  <a:srgbClr val="006FC0"/>
                </a:solidFill>
                <a:latin typeface="Calibri" panose="020F0502020204030204"/>
                <a:cs typeface="Calibri" panose="020F0502020204030204"/>
              </a:rPr>
              <a:t>«κάτι</a:t>
            </a:r>
            <a:r>
              <a:rPr sz="1600" b="1"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που</a:t>
            </a:r>
            <a:r>
              <a:rPr sz="1600" b="1" spc="1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εφαρμόζουμε</a:t>
            </a:r>
            <a:r>
              <a:rPr sz="1600" b="1" spc="3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σε </a:t>
            </a:r>
            <a:r>
              <a:rPr sz="1600" b="1" spc="-34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ανθρώπους»</a:t>
            </a:r>
            <a:endParaRPr sz="1600">
              <a:latin typeface="Calibri" panose="020F0502020204030204"/>
              <a:cs typeface="Calibri" panose="020F0502020204030204"/>
            </a:endParaRPr>
          </a:p>
          <a:p>
            <a:pPr marL="355600" marR="212090" indent="-342900">
              <a:lnSpc>
                <a:spcPts val="1540"/>
              </a:lnSpc>
              <a:spcBef>
                <a:spcPts val="380"/>
              </a:spcBef>
              <a:buFont typeface="Microsoft Sans Serif" panose="020B0604020202020204"/>
              <a:buChar char="•"/>
              <a:tabLst>
                <a:tab pos="354965" algn="l"/>
                <a:tab pos="355600" algn="l"/>
              </a:tabLst>
            </a:pPr>
            <a:r>
              <a:rPr sz="1600" b="1" spc="-5" dirty="0">
                <a:latin typeface="Calibri" panose="020F0502020204030204"/>
                <a:cs typeface="Calibri" panose="020F0502020204030204"/>
              </a:rPr>
              <a:t>Η</a:t>
            </a:r>
            <a:r>
              <a:rPr sz="1600" b="1" dirty="0">
                <a:latin typeface="Calibri" panose="020F0502020204030204"/>
                <a:cs typeface="Calibri" panose="020F0502020204030204"/>
              </a:rPr>
              <a:t> </a:t>
            </a:r>
            <a:r>
              <a:rPr sz="1600" b="1" spc="-5" dirty="0">
                <a:latin typeface="Calibri" panose="020F0502020204030204"/>
                <a:cs typeface="Calibri" panose="020F0502020204030204"/>
              </a:rPr>
              <a:t>ΚΣ εκμεταλλεύεται,</a:t>
            </a:r>
            <a:r>
              <a:rPr sz="1600" b="1" spc="30" dirty="0">
                <a:latin typeface="Calibri" panose="020F0502020204030204"/>
                <a:cs typeface="Calibri" panose="020F0502020204030204"/>
              </a:rPr>
              <a:t> </a:t>
            </a:r>
            <a:r>
              <a:rPr sz="1600" b="1" spc="-10" dirty="0">
                <a:latin typeface="Calibri" panose="020F0502020204030204"/>
                <a:cs typeface="Calibri" panose="020F0502020204030204"/>
              </a:rPr>
              <a:t>αξιοποιεί</a:t>
            </a:r>
            <a:r>
              <a:rPr sz="1600" b="1" spc="40"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dirty="0">
                <a:latin typeface="Calibri" panose="020F0502020204030204"/>
                <a:cs typeface="Calibri" panose="020F0502020204030204"/>
              </a:rPr>
              <a:t> </a:t>
            </a:r>
            <a:r>
              <a:rPr sz="1600" b="1" spc="-10" dirty="0">
                <a:latin typeface="Calibri" panose="020F0502020204030204"/>
                <a:cs typeface="Calibri" panose="020F0502020204030204"/>
              </a:rPr>
              <a:t>επεξεργάζεται,</a:t>
            </a:r>
            <a:r>
              <a:rPr sz="1600" b="1" spc="55" dirty="0">
                <a:latin typeface="Calibri" panose="020F0502020204030204"/>
                <a:cs typeface="Calibri" panose="020F0502020204030204"/>
              </a:rPr>
              <a:t> </a:t>
            </a:r>
            <a:r>
              <a:rPr sz="1600" b="1" spc="-10" dirty="0">
                <a:latin typeface="Calibri" panose="020F0502020204030204"/>
                <a:cs typeface="Calibri" panose="020F0502020204030204"/>
              </a:rPr>
              <a:t>δουλεύει</a:t>
            </a:r>
            <a:r>
              <a:rPr sz="1600" b="1" spc="5" dirty="0">
                <a:latin typeface="Calibri" panose="020F0502020204030204"/>
                <a:cs typeface="Calibri" panose="020F0502020204030204"/>
              </a:rPr>
              <a:t> </a:t>
            </a:r>
            <a:r>
              <a:rPr sz="1600" b="1" spc="-5" dirty="0">
                <a:latin typeface="Calibri" panose="020F0502020204030204"/>
                <a:cs typeface="Calibri" panose="020F0502020204030204"/>
              </a:rPr>
              <a:t>με</a:t>
            </a:r>
            <a:r>
              <a:rPr sz="1600" b="1" spc="20" dirty="0">
                <a:latin typeface="Calibri" panose="020F0502020204030204"/>
                <a:cs typeface="Calibri" panose="020F0502020204030204"/>
              </a:rPr>
              <a:t> </a:t>
            </a:r>
            <a:r>
              <a:rPr sz="1600" b="1" spc="-15" dirty="0">
                <a:latin typeface="Calibri" panose="020F0502020204030204"/>
                <a:cs typeface="Calibri" panose="020F0502020204030204"/>
              </a:rPr>
              <a:t>το</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σύστημα</a:t>
            </a:r>
            <a:r>
              <a:rPr sz="1600" b="1" spc="45" dirty="0">
                <a:latin typeface="Calibri" panose="020F0502020204030204"/>
                <a:cs typeface="Calibri" panose="020F0502020204030204"/>
              </a:rPr>
              <a:t> </a:t>
            </a:r>
            <a:r>
              <a:rPr sz="1600" b="1" spc="-15" dirty="0">
                <a:latin typeface="Calibri" panose="020F0502020204030204"/>
                <a:cs typeface="Calibri" panose="020F0502020204030204"/>
              </a:rPr>
              <a:t>αξιών,</a:t>
            </a:r>
            <a:r>
              <a:rPr sz="1600" b="1" spc="40" dirty="0">
                <a:latin typeface="Calibri" panose="020F0502020204030204"/>
                <a:cs typeface="Calibri" panose="020F0502020204030204"/>
              </a:rPr>
              <a:t> </a:t>
            </a:r>
            <a:r>
              <a:rPr sz="1600" b="1" spc="-5" dirty="0">
                <a:latin typeface="Calibri" panose="020F0502020204030204"/>
                <a:cs typeface="Calibri" panose="020F0502020204030204"/>
              </a:rPr>
              <a:t>τις</a:t>
            </a:r>
            <a:r>
              <a:rPr sz="1600" b="1" spc="5" dirty="0">
                <a:latin typeface="Calibri" panose="020F0502020204030204"/>
                <a:cs typeface="Calibri" panose="020F0502020204030204"/>
              </a:rPr>
              <a:t> </a:t>
            </a:r>
            <a:r>
              <a:rPr sz="1600" b="1" spc="-5" dirty="0">
                <a:latin typeface="Calibri" panose="020F0502020204030204"/>
                <a:cs typeface="Calibri" panose="020F0502020204030204"/>
              </a:rPr>
              <a:t>αρχές</a:t>
            </a:r>
            <a:r>
              <a:rPr sz="1600" b="1" spc="20"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spc="15" dirty="0">
                <a:latin typeface="Calibri" panose="020F0502020204030204"/>
                <a:cs typeface="Calibri" panose="020F0502020204030204"/>
              </a:rPr>
              <a:t> </a:t>
            </a:r>
            <a:r>
              <a:rPr sz="1600" b="1" spc="-15" dirty="0">
                <a:latin typeface="Calibri" panose="020F0502020204030204"/>
                <a:cs typeface="Calibri" panose="020F0502020204030204"/>
              </a:rPr>
              <a:t>τα </a:t>
            </a:r>
            <a:r>
              <a:rPr sz="1600" b="1" spc="-345" dirty="0">
                <a:latin typeface="Calibri" panose="020F0502020204030204"/>
                <a:cs typeface="Calibri" panose="020F0502020204030204"/>
              </a:rPr>
              <a:t> </a:t>
            </a:r>
            <a:r>
              <a:rPr sz="1600" b="1" spc="-5" dirty="0">
                <a:latin typeface="Calibri" panose="020F0502020204030204"/>
                <a:cs typeface="Calibri" panose="020F0502020204030204"/>
              </a:rPr>
              <a:t>δυνατά</a:t>
            </a:r>
            <a:r>
              <a:rPr sz="1600" b="1" spc="-15" dirty="0">
                <a:latin typeface="Calibri" panose="020F0502020204030204"/>
                <a:cs typeface="Calibri" panose="020F0502020204030204"/>
              </a:rPr>
              <a:t> </a:t>
            </a:r>
            <a:r>
              <a:rPr sz="1600" b="1" spc="-10" dirty="0">
                <a:latin typeface="Calibri" panose="020F0502020204030204"/>
                <a:cs typeface="Calibri" panose="020F0502020204030204"/>
              </a:rPr>
              <a:t>σημεία</a:t>
            </a:r>
            <a:r>
              <a:rPr sz="1600" b="1" spc="35" dirty="0">
                <a:latin typeface="Calibri" panose="020F0502020204030204"/>
                <a:cs typeface="Calibri" panose="020F0502020204030204"/>
              </a:rPr>
              <a:t> </a:t>
            </a:r>
            <a:r>
              <a:rPr sz="1600" b="1" spc="-10" dirty="0">
                <a:latin typeface="Calibri" panose="020F0502020204030204"/>
                <a:cs typeface="Calibri" panose="020F0502020204030204"/>
              </a:rPr>
              <a:t>του</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ασθενούς</a:t>
            </a:r>
            <a:endParaRPr sz="1600">
              <a:latin typeface="Calibri" panose="020F0502020204030204"/>
              <a:cs typeface="Calibri" panose="020F0502020204030204"/>
            </a:endParaRPr>
          </a:p>
          <a:p>
            <a:pPr marL="355600" indent="-342900">
              <a:spcBef>
                <a:spcPts val="10"/>
              </a:spcBef>
              <a:buFont typeface="Microsoft Sans Serif" panose="020B0604020202020204"/>
              <a:buChar char="•"/>
              <a:tabLst>
                <a:tab pos="354965" algn="l"/>
                <a:tab pos="355600" algn="l"/>
              </a:tabLst>
            </a:pPr>
            <a:r>
              <a:rPr sz="1600" b="1" spc="-5" dirty="0">
                <a:solidFill>
                  <a:srgbClr val="006FC0"/>
                </a:solidFill>
                <a:latin typeface="Calibri" panose="020F0502020204030204"/>
                <a:cs typeface="Calibri" panose="020F0502020204030204"/>
              </a:rPr>
              <a:t>Η ΚΣ </a:t>
            </a:r>
            <a:r>
              <a:rPr sz="1600" b="1" spc="-10" dirty="0">
                <a:solidFill>
                  <a:srgbClr val="006FC0"/>
                </a:solidFill>
                <a:latin typeface="Calibri" panose="020F0502020204030204"/>
                <a:cs typeface="Calibri" panose="020F0502020204030204"/>
              </a:rPr>
              <a:t>απευθύνεται</a:t>
            </a:r>
            <a:r>
              <a:rPr sz="1600" b="1" spc="3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σε</a:t>
            </a:r>
            <a:r>
              <a:rPr sz="1600" b="1" spc="2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ειδικές</a:t>
            </a:r>
            <a:r>
              <a:rPr sz="1600" b="1" spc="2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μορφές</a:t>
            </a:r>
            <a:r>
              <a:rPr sz="1600" b="1" spc="2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λόγου/</a:t>
            </a:r>
            <a:r>
              <a:rPr sz="1600" b="1" spc="-15" dirty="0">
                <a:solidFill>
                  <a:srgbClr val="006FC0"/>
                </a:solidFill>
                <a:latin typeface="Calibri" panose="020F0502020204030204"/>
                <a:cs typeface="Calibri" panose="020F0502020204030204"/>
              </a:rPr>
              <a:t> γλώσσας</a:t>
            </a:r>
            <a:endParaRPr sz="1600">
              <a:latin typeface="Calibri" panose="020F0502020204030204"/>
              <a:cs typeface="Calibri" panose="020F0502020204030204"/>
            </a:endParaRPr>
          </a:p>
          <a:p>
            <a:pPr marL="355600"/>
            <a:r>
              <a:rPr sz="1600" b="1" spc="-5" dirty="0">
                <a:latin typeface="Calibri" panose="020F0502020204030204"/>
                <a:cs typeface="Calibri" panose="020F0502020204030204"/>
              </a:rPr>
              <a:t>→</a:t>
            </a:r>
            <a:r>
              <a:rPr sz="1600" b="1" spc="-15" dirty="0">
                <a:latin typeface="Calibri" panose="020F0502020204030204"/>
                <a:cs typeface="Calibri" panose="020F0502020204030204"/>
              </a:rPr>
              <a:t> </a:t>
            </a:r>
            <a:r>
              <a:rPr sz="1600" b="1" spc="-5" dirty="0">
                <a:latin typeface="Calibri" panose="020F0502020204030204"/>
                <a:cs typeface="Calibri" panose="020F0502020204030204"/>
              </a:rPr>
              <a:t>εκμαιεύει</a:t>
            </a:r>
            <a:r>
              <a:rPr sz="1600" b="1" spc="30" dirty="0">
                <a:latin typeface="Calibri" panose="020F0502020204030204"/>
                <a:cs typeface="Calibri" panose="020F0502020204030204"/>
              </a:rPr>
              <a:t> </a:t>
            </a:r>
            <a:r>
              <a:rPr sz="1600" b="1" spc="-20" dirty="0">
                <a:latin typeface="Calibri" panose="020F0502020204030204"/>
                <a:cs typeface="Calibri" panose="020F0502020204030204"/>
              </a:rPr>
              <a:t>και</a:t>
            </a:r>
            <a:r>
              <a:rPr sz="1600" b="1" spc="-5" dirty="0">
                <a:latin typeface="Calibri" panose="020F0502020204030204"/>
                <a:cs typeface="Calibri" panose="020F0502020204030204"/>
              </a:rPr>
              <a:t> ενισχύει</a:t>
            </a:r>
            <a:r>
              <a:rPr sz="1600" b="1" spc="30" dirty="0">
                <a:latin typeface="Calibri" panose="020F0502020204030204"/>
                <a:cs typeface="Calibri" panose="020F0502020204030204"/>
              </a:rPr>
              <a:t> </a:t>
            </a:r>
            <a:r>
              <a:rPr sz="1600" b="1" spc="-15" dirty="0">
                <a:latin typeface="Calibri" panose="020F0502020204030204"/>
                <a:cs typeface="Calibri" panose="020F0502020204030204"/>
              </a:rPr>
              <a:t>την</a:t>
            </a:r>
            <a:r>
              <a:rPr sz="1600" b="1" spc="5" dirty="0">
                <a:latin typeface="Calibri" panose="020F0502020204030204"/>
                <a:cs typeface="Calibri" panose="020F0502020204030204"/>
              </a:rPr>
              <a:t> </a:t>
            </a:r>
            <a:r>
              <a:rPr sz="1600" b="1" spc="-20" dirty="0">
                <a:latin typeface="Calibri" panose="020F0502020204030204"/>
                <a:cs typeface="Calibri" panose="020F0502020204030204"/>
              </a:rPr>
              <a:t>γλώσσα</a:t>
            </a:r>
            <a:r>
              <a:rPr sz="1600" b="1" spc="35" dirty="0">
                <a:latin typeface="Calibri" panose="020F0502020204030204"/>
                <a:cs typeface="Calibri" panose="020F0502020204030204"/>
              </a:rPr>
              <a:t> </a:t>
            </a:r>
            <a:r>
              <a:rPr sz="1600" b="1" spc="-5" dirty="0">
                <a:latin typeface="Calibri" panose="020F0502020204030204"/>
                <a:cs typeface="Calibri" panose="020F0502020204030204"/>
              </a:rPr>
              <a:t>αλλαγής</a:t>
            </a:r>
            <a:r>
              <a:rPr sz="1600" b="1" spc="5" dirty="0">
                <a:latin typeface="Calibri" panose="020F0502020204030204"/>
                <a:cs typeface="Calibri" panose="020F0502020204030204"/>
              </a:rPr>
              <a:t> </a:t>
            </a:r>
            <a:r>
              <a:rPr sz="1600" b="1" spc="-10" dirty="0">
                <a:latin typeface="Calibri" panose="020F0502020204030204"/>
                <a:cs typeface="Calibri" panose="020F0502020204030204"/>
              </a:rPr>
              <a:t>του</a:t>
            </a:r>
            <a:r>
              <a:rPr sz="1600" b="1" spc="15" dirty="0">
                <a:latin typeface="Calibri" panose="020F0502020204030204"/>
                <a:cs typeface="Calibri" panose="020F0502020204030204"/>
              </a:rPr>
              <a:t> </a:t>
            </a:r>
            <a:r>
              <a:rPr sz="1600" b="1" spc="-5" dirty="0">
                <a:latin typeface="Calibri" panose="020F0502020204030204"/>
                <a:cs typeface="Calibri" panose="020F0502020204030204"/>
              </a:rPr>
              <a:t>θεραπευόμενου</a:t>
            </a:r>
            <a:endParaRPr sz="1600">
              <a:latin typeface="Calibri" panose="020F0502020204030204"/>
              <a:cs typeface="Calibri" panose="020F0502020204030204"/>
            </a:endParaRPr>
          </a:p>
          <a:p>
            <a:pPr marL="355600"/>
            <a:r>
              <a:rPr sz="1600" b="1" spc="-5" dirty="0">
                <a:latin typeface="Calibri" panose="020F0502020204030204"/>
                <a:cs typeface="Calibri" panose="020F0502020204030204"/>
              </a:rPr>
              <a:t>→</a:t>
            </a:r>
            <a:r>
              <a:rPr sz="1600" b="1" spc="-10" dirty="0">
                <a:latin typeface="Calibri" panose="020F0502020204030204"/>
                <a:cs typeface="Calibri" panose="020F0502020204030204"/>
              </a:rPr>
              <a:t> ανταποκρίνεται</a:t>
            </a:r>
            <a:r>
              <a:rPr sz="1600" b="1" spc="-5" dirty="0">
                <a:latin typeface="Calibri" panose="020F0502020204030204"/>
                <a:cs typeface="Calibri" panose="020F0502020204030204"/>
              </a:rPr>
              <a:t> διαφοροποιημένα</a:t>
            </a:r>
            <a:r>
              <a:rPr sz="1600" b="1" spc="35" dirty="0">
                <a:latin typeface="Calibri" panose="020F0502020204030204"/>
                <a:cs typeface="Calibri" panose="020F0502020204030204"/>
              </a:rPr>
              <a:t> </a:t>
            </a:r>
            <a:r>
              <a:rPr sz="1600" b="1" spc="-10" dirty="0">
                <a:latin typeface="Calibri" panose="020F0502020204030204"/>
                <a:cs typeface="Calibri" panose="020F0502020204030204"/>
              </a:rPr>
              <a:t>στην</a:t>
            </a:r>
            <a:r>
              <a:rPr sz="1600" b="1" spc="10" dirty="0">
                <a:latin typeface="Calibri" panose="020F0502020204030204"/>
                <a:cs typeface="Calibri" panose="020F0502020204030204"/>
              </a:rPr>
              <a:t> </a:t>
            </a:r>
            <a:r>
              <a:rPr sz="1600" b="1" spc="-20" dirty="0">
                <a:latin typeface="Calibri" panose="020F0502020204030204"/>
                <a:cs typeface="Calibri" panose="020F0502020204030204"/>
              </a:rPr>
              <a:t>γλώσσα</a:t>
            </a:r>
            <a:r>
              <a:rPr sz="1600" b="1" spc="35" dirty="0">
                <a:latin typeface="Calibri" panose="020F0502020204030204"/>
                <a:cs typeface="Calibri" panose="020F0502020204030204"/>
              </a:rPr>
              <a:t> </a:t>
            </a:r>
            <a:r>
              <a:rPr sz="1600" b="1" spc="-5" dirty="0">
                <a:latin typeface="Calibri" panose="020F0502020204030204"/>
                <a:cs typeface="Calibri" panose="020F0502020204030204"/>
              </a:rPr>
              <a:t>αλλαγής</a:t>
            </a:r>
            <a:endParaRPr sz="1600">
              <a:latin typeface="Calibri" panose="020F0502020204030204"/>
              <a:cs typeface="Calibri" panose="020F0502020204030204"/>
            </a:endParaRPr>
          </a:p>
          <a:p>
            <a:pPr marL="355600" marR="36830" indent="-342900" algn="just">
              <a:lnSpc>
                <a:spcPct val="80000"/>
              </a:lnSpc>
              <a:spcBef>
                <a:spcPts val="385"/>
              </a:spcBef>
              <a:buFont typeface="Microsoft Sans Serif" panose="020B0604020202020204"/>
              <a:buChar char="•"/>
              <a:tabLst>
                <a:tab pos="355600" algn="l"/>
              </a:tabLst>
            </a:pPr>
            <a:r>
              <a:rPr sz="1600" b="1" spc="-5" dirty="0">
                <a:solidFill>
                  <a:srgbClr val="006FC0"/>
                </a:solidFill>
                <a:latin typeface="Calibri" panose="020F0502020204030204"/>
                <a:cs typeface="Calibri" panose="020F0502020204030204"/>
              </a:rPr>
              <a:t>Η ΚΣ </a:t>
            </a:r>
            <a:r>
              <a:rPr sz="1600" b="1" spc="-10" dirty="0">
                <a:solidFill>
                  <a:srgbClr val="006FC0"/>
                </a:solidFill>
                <a:latin typeface="Calibri" panose="020F0502020204030204"/>
                <a:cs typeface="Calibri" panose="020F0502020204030204"/>
              </a:rPr>
              <a:t>είναι </a:t>
            </a:r>
            <a:r>
              <a:rPr sz="1600" b="1" spc="-5" dirty="0">
                <a:solidFill>
                  <a:srgbClr val="006FC0"/>
                </a:solidFill>
                <a:latin typeface="Calibri" panose="020F0502020204030204"/>
                <a:cs typeface="Calibri" panose="020F0502020204030204"/>
              </a:rPr>
              <a:t>προσαρμοστική, δεν </a:t>
            </a:r>
            <a:r>
              <a:rPr sz="1600" b="1" spc="-10" dirty="0">
                <a:solidFill>
                  <a:srgbClr val="006FC0"/>
                </a:solidFill>
                <a:latin typeface="Calibri" panose="020F0502020204030204"/>
                <a:cs typeface="Calibri" panose="020F0502020204030204"/>
              </a:rPr>
              <a:t>είναι </a:t>
            </a:r>
            <a:r>
              <a:rPr sz="1600" b="1" spc="-5" dirty="0">
                <a:solidFill>
                  <a:srgbClr val="006FC0"/>
                </a:solidFill>
                <a:latin typeface="Calibri" panose="020F0502020204030204"/>
                <a:cs typeface="Calibri" panose="020F0502020204030204"/>
              </a:rPr>
              <a:t>τυποποιημένη, </a:t>
            </a:r>
            <a:r>
              <a:rPr sz="1600" b="1" spc="-10" dirty="0">
                <a:solidFill>
                  <a:srgbClr val="006FC0"/>
                </a:solidFill>
                <a:latin typeface="Calibri" panose="020F0502020204030204"/>
                <a:cs typeface="Calibri" panose="020F0502020204030204"/>
              </a:rPr>
              <a:t>μηχανική </a:t>
            </a:r>
            <a:r>
              <a:rPr sz="1600" b="1" spc="-5" dirty="0">
                <a:solidFill>
                  <a:srgbClr val="006FC0"/>
                </a:solidFill>
                <a:latin typeface="Calibri" panose="020F0502020204030204"/>
                <a:cs typeface="Calibri" panose="020F0502020204030204"/>
              </a:rPr>
              <a:t>ή </a:t>
            </a:r>
            <a:r>
              <a:rPr sz="1600" b="1" spc="-10" dirty="0">
                <a:solidFill>
                  <a:srgbClr val="006FC0"/>
                </a:solidFill>
                <a:latin typeface="Calibri" panose="020F0502020204030204"/>
                <a:cs typeface="Calibri" panose="020F0502020204030204"/>
              </a:rPr>
              <a:t>άκαμπτη. </a:t>
            </a:r>
            <a:r>
              <a:rPr sz="1600" b="1" spc="-5" dirty="0">
                <a:solidFill>
                  <a:srgbClr val="006FC0"/>
                </a:solidFill>
                <a:latin typeface="Calibri" panose="020F0502020204030204"/>
                <a:cs typeface="Calibri" panose="020F0502020204030204"/>
              </a:rPr>
              <a:t>Εμφανίζει </a:t>
            </a:r>
            <a:r>
              <a:rPr sz="1600" b="1" spc="-10" dirty="0">
                <a:solidFill>
                  <a:srgbClr val="006FC0"/>
                </a:solidFill>
                <a:latin typeface="Calibri" panose="020F0502020204030204"/>
                <a:cs typeface="Calibri" panose="020F0502020204030204"/>
              </a:rPr>
              <a:t>διαπολιτισμική </a:t>
            </a:r>
            <a:r>
              <a:rPr sz="1600" b="1" spc="-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αποτελεσματικότητα, </a:t>
            </a:r>
            <a:r>
              <a:rPr sz="1600" b="1" spc="-5" dirty="0">
                <a:solidFill>
                  <a:srgbClr val="006FC0"/>
                </a:solidFill>
                <a:latin typeface="Calibri" panose="020F0502020204030204"/>
                <a:cs typeface="Calibri" panose="020F0502020204030204"/>
              </a:rPr>
              <a:t>σε διάφορα </a:t>
            </a:r>
            <a:r>
              <a:rPr sz="1600" b="1" spc="-10" dirty="0">
                <a:solidFill>
                  <a:srgbClr val="006FC0"/>
                </a:solidFill>
                <a:latin typeface="Calibri" panose="020F0502020204030204"/>
                <a:cs typeface="Calibri" panose="020F0502020204030204"/>
              </a:rPr>
              <a:t>πεδία υγείας </a:t>
            </a:r>
            <a:r>
              <a:rPr sz="1600" b="1" spc="-20" dirty="0">
                <a:solidFill>
                  <a:srgbClr val="006FC0"/>
                </a:solidFill>
                <a:latin typeface="Calibri" panose="020F0502020204030204"/>
                <a:cs typeface="Calibri" panose="020F0502020204030204"/>
              </a:rPr>
              <a:t>και </a:t>
            </a:r>
            <a:r>
              <a:rPr sz="1600" b="1" spc="-15" dirty="0">
                <a:solidFill>
                  <a:srgbClr val="006FC0"/>
                </a:solidFill>
                <a:latin typeface="Calibri" panose="020F0502020204030204"/>
                <a:cs typeface="Calibri" panose="020F0502020204030204"/>
              </a:rPr>
              <a:t>εργασιακά </a:t>
            </a:r>
            <a:r>
              <a:rPr sz="1600" b="1" spc="-5" dirty="0">
                <a:solidFill>
                  <a:srgbClr val="006FC0"/>
                </a:solidFill>
                <a:latin typeface="Calibri" panose="020F0502020204030204"/>
                <a:cs typeface="Calibri" panose="020F0502020204030204"/>
              </a:rPr>
              <a:t>πλαίσια. Η ΚΣ </a:t>
            </a:r>
            <a:r>
              <a:rPr sz="1600" b="1" spc="-10" dirty="0">
                <a:solidFill>
                  <a:srgbClr val="006FC0"/>
                </a:solidFill>
                <a:latin typeface="Calibri" panose="020F0502020204030204"/>
                <a:cs typeface="Calibri" panose="020F0502020204030204"/>
              </a:rPr>
              <a:t>συνδυάζεται </a:t>
            </a:r>
            <a:r>
              <a:rPr sz="1600" b="1" spc="-5" dirty="0">
                <a:solidFill>
                  <a:srgbClr val="006FC0"/>
                </a:solidFill>
                <a:latin typeface="Calibri" panose="020F0502020204030204"/>
                <a:cs typeface="Calibri" panose="020F0502020204030204"/>
              </a:rPr>
              <a:t>άριστα </a:t>
            </a:r>
            <a:r>
              <a:rPr sz="1600" b="1" spc="-10" dirty="0">
                <a:solidFill>
                  <a:srgbClr val="006FC0"/>
                </a:solidFill>
                <a:latin typeface="Calibri" panose="020F0502020204030204"/>
                <a:cs typeface="Calibri" panose="020F0502020204030204"/>
              </a:rPr>
              <a:t>με </a:t>
            </a:r>
            <a:r>
              <a:rPr sz="1600" b="1" spc="-5" dirty="0">
                <a:solidFill>
                  <a:srgbClr val="006FC0"/>
                </a:solidFill>
                <a:latin typeface="Calibri" panose="020F0502020204030204"/>
                <a:cs typeface="Calibri" panose="020F0502020204030204"/>
              </a:rPr>
              <a:t> </a:t>
            </a:r>
            <a:r>
              <a:rPr sz="1600" b="1" dirty="0">
                <a:solidFill>
                  <a:srgbClr val="006FC0"/>
                </a:solidFill>
                <a:latin typeface="Calibri" panose="020F0502020204030204"/>
                <a:cs typeface="Calibri" panose="020F0502020204030204"/>
              </a:rPr>
              <a:t>άλλες</a:t>
            </a:r>
            <a:r>
              <a:rPr sz="1600" b="1" spc="-15"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ψυχοθεραπείες</a:t>
            </a:r>
            <a:r>
              <a:rPr sz="1600" b="1" spc="4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είτε</a:t>
            </a:r>
            <a:r>
              <a:rPr sz="1600" b="1" spc="2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σαν</a:t>
            </a:r>
            <a:r>
              <a:rPr sz="1600" b="1" spc="15"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εισαγωγή,</a:t>
            </a:r>
            <a:r>
              <a:rPr sz="1600" b="1" spc="4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είτε</a:t>
            </a:r>
            <a:r>
              <a:rPr sz="1600" b="1" spc="2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παράλληλα,</a:t>
            </a:r>
            <a:r>
              <a:rPr sz="1600" b="1"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είτε</a:t>
            </a:r>
            <a:r>
              <a:rPr sz="1600" b="1" spc="20" dirty="0">
                <a:solidFill>
                  <a:srgbClr val="006FC0"/>
                </a:solidFill>
                <a:latin typeface="Calibri" panose="020F0502020204030204"/>
                <a:cs typeface="Calibri" panose="020F0502020204030204"/>
              </a:rPr>
              <a:t> </a:t>
            </a:r>
            <a:r>
              <a:rPr sz="1600" b="1" spc="-10" dirty="0">
                <a:solidFill>
                  <a:srgbClr val="006FC0"/>
                </a:solidFill>
                <a:latin typeface="Calibri" panose="020F0502020204030204"/>
                <a:cs typeface="Calibri" panose="020F0502020204030204"/>
              </a:rPr>
              <a:t>ενσωματωμένη</a:t>
            </a:r>
            <a:r>
              <a:rPr sz="1600" b="1" spc="45"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σε</a:t>
            </a:r>
            <a:r>
              <a:rPr sz="1600" b="1" spc="5" dirty="0">
                <a:solidFill>
                  <a:srgbClr val="006FC0"/>
                </a:solidFill>
                <a:latin typeface="Calibri" panose="020F0502020204030204"/>
                <a:cs typeface="Calibri" panose="020F0502020204030204"/>
              </a:rPr>
              <a:t> </a:t>
            </a:r>
            <a:r>
              <a:rPr sz="1600" b="1" dirty="0">
                <a:solidFill>
                  <a:srgbClr val="006FC0"/>
                </a:solidFill>
                <a:latin typeface="Calibri" panose="020F0502020204030204"/>
                <a:cs typeface="Calibri" panose="020F0502020204030204"/>
              </a:rPr>
              <a:t>άλλη</a:t>
            </a:r>
            <a:r>
              <a:rPr sz="1600" b="1" spc="10" dirty="0">
                <a:solidFill>
                  <a:srgbClr val="006FC0"/>
                </a:solidFill>
                <a:latin typeface="Calibri" panose="020F0502020204030204"/>
                <a:cs typeface="Calibri" panose="020F0502020204030204"/>
              </a:rPr>
              <a:t> </a:t>
            </a:r>
            <a:r>
              <a:rPr sz="1600" b="1" spc="-5" dirty="0">
                <a:solidFill>
                  <a:srgbClr val="006FC0"/>
                </a:solidFill>
                <a:latin typeface="Calibri" panose="020F0502020204030204"/>
                <a:cs typeface="Calibri" panose="020F0502020204030204"/>
              </a:rPr>
              <a:t>θεραπεία.</a:t>
            </a:r>
            <a:endParaRPr sz="1600">
              <a:latin typeface="Calibri" panose="020F0502020204030204"/>
              <a:cs typeface="Calibri" panose="020F0502020204030204"/>
            </a:endParaRPr>
          </a:p>
          <a:p>
            <a:pPr>
              <a:spcBef>
                <a:spcPts val="30"/>
              </a:spcBef>
              <a:buChar char="•"/>
            </a:pPr>
            <a:endParaRPr sz="1850">
              <a:latin typeface="Calibri" panose="020F0502020204030204"/>
              <a:cs typeface="Calibri" panose="020F0502020204030204"/>
            </a:endParaRPr>
          </a:p>
          <a:p>
            <a:pPr marL="355600" marR="284480" indent="-342900">
              <a:lnSpc>
                <a:spcPts val="1540"/>
              </a:lnSpc>
              <a:buFont typeface="Microsoft Sans Serif" panose="020B0604020202020204"/>
              <a:buChar char="•"/>
              <a:tabLst>
                <a:tab pos="354965" algn="l"/>
                <a:tab pos="355600" algn="l"/>
              </a:tabLst>
            </a:pPr>
            <a:r>
              <a:rPr sz="1600" b="1" i="1" spc="-5" dirty="0">
                <a:solidFill>
                  <a:srgbClr val="6F2F9F"/>
                </a:solidFill>
                <a:latin typeface="Calibri" panose="020F0502020204030204"/>
                <a:cs typeface="Calibri" panose="020F0502020204030204"/>
              </a:rPr>
              <a:t>Η εκμάθηση</a:t>
            </a:r>
            <a:r>
              <a:rPr sz="1600" b="1" i="1" spc="5"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της ΚΣ</a:t>
            </a:r>
            <a:r>
              <a:rPr sz="1600" b="1" i="1" spc="5" dirty="0">
                <a:solidFill>
                  <a:srgbClr val="6F2F9F"/>
                </a:solidFill>
                <a:latin typeface="Calibri" panose="020F0502020204030204"/>
                <a:cs typeface="Calibri" panose="020F0502020204030204"/>
              </a:rPr>
              <a:t> </a:t>
            </a:r>
            <a:r>
              <a:rPr sz="1600" b="1" i="1" spc="-10" dirty="0">
                <a:solidFill>
                  <a:srgbClr val="6F2F9F"/>
                </a:solidFill>
                <a:latin typeface="Calibri" panose="020F0502020204030204"/>
                <a:cs typeface="Calibri" panose="020F0502020204030204"/>
              </a:rPr>
              <a:t>είναι</a:t>
            </a:r>
            <a:r>
              <a:rPr sz="1600" b="1" i="1" spc="5" dirty="0">
                <a:solidFill>
                  <a:srgbClr val="6F2F9F"/>
                </a:solidFill>
                <a:latin typeface="Calibri" panose="020F0502020204030204"/>
                <a:cs typeface="Calibri" panose="020F0502020204030204"/>
              </a:rPr>
              <a:t> </a:t>
            </a:r>
            <a:r>
              <a:rPr sz="1600" b="1" i="1" spc="-10" dirty="0">
                <a:solidFill>
                  <a:srgbClr val="6F2F9F"/>
                </a:solidFill>
                <a:latin typeface="Calibri" panose="020F0502020204030204"/>
                <a:cs typeface="Calibri" panose="020F0502020204030204"/>
              </a:rPr>
              <a:t>εφικτή,</a:t>
            </a:r>
            <a:r>
              <a:rPr sz="1600" b="1" i="1" spc="10" dirty="0">
                <a:solidFill>
                  <a:srgbClr val="6F2F9F"/>
                </a:solidFill>
                <a:latin typeface="Calibri" panose="020F0502020204030204"/>
                <a:cs typeface="Calibri" panose="020F0502020204030204"/>
              </a:rPr>
              <a:t> </a:t>
            </a:r>
            <a:r>
              <a:rPr sz="1600" b="1" i="1" spc="-25" dirty="0">
                <a:solidFill>
                  <a:srgbClr val="6F2F9F"/>
                </a:solidFill>
                <a:latin typeface="Calibri" panose="020F0502020204030204"/>
                <a:cs typeface="Calibri" panose="020F0502020204030204"/>
              </a:rPr>
              <a:t>και</a:t>
            </a:r>
            <a:r>
              <a:rPr sz="1600" b="1" i="1"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η</a:t>
            </a:r>
            <a:r>
              <a:rPr sz="1600" b="1" i="1" dirty="0">
                <a:solidFill>
                  <a:srgbClr val="6F2F9F"/>
                </a:solidFill>
                <a:latin typeface="Calibri" panose="020F0502020204030204"/>
                <a:cs typeface="Calibri" panose="020F0502020204030204"/>
              </a:rPr>
              <a:t> </a:t>
            </a:r>
            <a:r>
              <a:rPr sz="1600" b="1" i="1" spc="-10" dirty="0">
                <a:solidFill>
                  <a:srgbClr val="6F2F9F"/>
                </a:solidFill>
                <a:latin typeface="Calibri" panose="020F0502020204030204"/>
                <a:cs typeface="Calibri" panose="020F0502020204030204"/>
              </a:rPr>
              <a:t>αξιοπιστία</a:t>
            </a:r>
            <a:r>
              <a:rPr sz="1600" b="1" i="1" spc="55"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της</a:t>
            </a:r>
            <a:r>
              <a:rPr sz="1600" b="1" i="1"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εφαρμογής</a:t>
            </a:r>
            <a:r>
              <a:rPr sz="1600" b="1" i="1" spc="15"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της μετρήσιμη,</a:t>
            </a:r>
            <a:r>
              <a:rPr sz="1600" b="1" i="1" spc="35"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προσφέρει </a:t>
            </a:r>
            <a:r>
              <a:rPr sz="1600" b="1" i="1" dirty="0">
                <a:solidFill>
                  <a:srgbClr val="6F2F9F"/>
                </a:solidFill>
                <a:latin typeface="Calibri" panose="020F0502020204030204"/>
                <a:cs typeface="Calibri" panose="020F0502020204030204"/>
              </a:rPr>
              <a:t> </a:t>
            </a:r>
            <a:r>
              <a:rPr sz="1600" b="1" i="1" spc="-10" dirty="0">
                <a:solidFill>
                  <a:srgbClr val="6F2F9F"/>
                </a:solidFill>
                <a:latin typeface="Calibri" panose="020F0502020204030204"/>
                <a:cs typeface="Calibri" panose="020F0502020204030204"/>
              </a:rPr>
              <a:t>περισσότερες</a:t>
            </a:r>
            <a:r>
              <a:rPr sz="1600" b="1" i="1" spc="40" dirty="0">
                <a:solidFill>
                  <a:srgbClr val="6F2F9F"/>
                </a:solidFill>
                <a:latin typeface="Calibri" panose="020F0502020204030204"/>
                <a:cs typeface="Calibri" panose="020F0502020204030204"/>
              </a:rPr>
              <a:t> </a:t>
            </a:r>
            <a:r>
              <a:rPr sz="1600" b="1" i="1" spc="-10" dirty="0">
                <a:solidFill>
                  <a:srgbClr val="6F2F9F"/>
                </a:solidFill>
                <a:latin typeface="Calibri" panose="020F0502020204030204"/>
                <a:cs typeface="Calibri" panose="020F0502020204030204"/>
              </a:rPr>
              <a:t>πιθανότητες</a:t>
            </a:r>
            <a:r>
              <a:rPr sz="1600" b="1" i="1" spc="25"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επιτυχίας</a:t>
            </a:r>
            <a:r>
              <a:rPr sz="1600" b="1" i="1" spc="40" dirty="0">
                <a:solidFill>
                  <a:srgbClr val="6F2F9F"/>
                </a:solidFill>
                <a:latin typeface="Calibri" panose="020F0502020204030204"/>
                <a:cs typeface="Calibri" panose="020F0502020204030204"/>
              </a:rPr>
              <a:t> </a:t>
            </a:r>
            <a:r>
              <a:rPr sz="1600" b="1" i="1" spc="-25" dirty="0">
                <a:solidFill>
                  <a:srgbClr val="6F2F9F"/>
                </a:solidFill>
                <a:latin typeface="Calibri" panose="020F0502020204030204"/>
                <a:cs typeface="Calibri" panose="020F0502020204030204"/>
              </a:rPr>
              <a:t>και</a:t>
            </a:r>
            <a:r>
              <a:rPr sz="1600" b="1" i="1" spc="5" dirty="0">
                <a:solidFill>
                  <a:srgbClr val="6F2F9F"/>
                </a:solidFill>
                <a:latin typeface="Calibri" panose="020F0502020204030204"/>
                <a:cs typeface="Calibri" panose="020F0502020204030204"/>
              </a:rPr>
              <a:t> </a:t>
            </a:r>
            <a:r>
              <a:rPr sz="1600" b="1" i="1" spc="-10" dirty="0">
                <a:solidFill>
                  <a:srgbClr val="6F2F9F"/>
                </a:solidFill>
                <a:latin typeface="Calibri" panose="020F0502020204030204"/>
                <a:cs typeface="Calibri" panose="020F0502020204030204"/>
              </a:rPr>
              <a:t>ανακουφίζει</a:t>
            </a:r>
            <a:r>
              <a:rPr sz="1600" b="1" i="1" spc="40"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τον</a:t>
            </a:r>
            <a:r>
              <a:rPr sz="1600" b="1" i="1" spc="15" dirty="0">
                <a:solidFill>
                  <a:srgbClr val="6F2F9F"/>
                </a:solidFill>
                <a:latin typeface="Calibri" panose="020F0502020204030204"/>
                <a:cs typeface="Calibri" panose="020F0502020204030204"/>
              </a:rPr>
              <a:t> </a:t>
            </a:r>
            <a:r>
              <a:rPr sz="1600" b="1" i="1" spc="-10" dirty="0">
                <a:solidFill>
                  <a:srgbClr val="6F2F9F"/>
                </a:solidFill>
                <a:latin typeface="Calibri" panose="020F0502020204030204"/>
                <a:cs typeface="Calibri" panose="020F0502020204030204"/>
              </a:rPr>
              <a:t>γιατρό</a:t>
            </a:r>
            <a:r>
              <a:rPr sz="1600" b="1" i="1" spc="25" dirty="0">
                <a:solidFill>
                  <a:srgbClr val="6F2F9F"/>
                </a:solidFill>
                <a:latin typeface="Calibri" panose="020F0502020204030204"/>
                <a:cs typeface="Calibri" panose="020F0502020204030204"/>
              </a:rPr>
              <a:t> </a:t>
            </a:r>
            <a:r>
              <a:rPr sz="1600" b="1" i="1" spc="-10" dirty="0">
                <a:solidFill>
                  <a:srgbClr val="6F2F9F"/>
                </a:solidFill>
                <a:latin typeface="Calibri" panose="020F0502020204030204"/>
                <a:cs typeface="Calibri" panose="020F0502020204030204"/>
              </a:rPr>
              <a:t>από</a:t>
            </a:r>
            <a:r>
              <a:rPr sz="1600" b="1" i="1" spc="25" dirty="0">
                <a:solidFill>
                  <a:srgbClr val="6F2F9F"/>
                </a:solidFill>
                <a:latin typeface="Calibri" panose="020F0502020204030204"/>
                <a:cs typeface="Calibri" panose="020F0502020204030204"/>
              </a:rPr>
              <a:t> </a:t>
            </a:r>
            <a:r>
              <a:rPr sz="1600" b="1" i="1" spc="-15" dirty="0">
                <a:solidFill>
                  <a:srgbClr val="6F2F9F"/>
                </a:solidFill>
                <a:latin typeface="Calibri" panose="020F0502020204030204"/>
                <a:cs typeface="Calibri" panose="020F0502020204030204"/>
              </a:rPr>
              <a:t>την</a:t>
            </a:r>
            <a:r>
              <a:rPr sz="1600" b="1" i="1" spc="5"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ευθύνη</a:t>
            </a:r>
            <a:r>
              <a:rPr sz="1600" b="1" i="1" spc="10" dirty="0">
                <a:solidFill>
                  <a:srgbClr val="6F2F9F"/>
                </a:solidFill>
                <a:latin typeface="Calibri" panose="020F0502020204030204"/>
                <a:cs typeface="Calibri" panose="020F0502020204030204"/>
              </a:rPr>
              <a:t> </a:t>
            </a:r>
            <a:r>
              <a:rPr sz="1600" b="1" i="1" spc="-10" dirty="0">
                <a:solidFill>
                  <a:srgbClr val="6F2F9F"/>
                </a:solidFill>
                <a:latin typeface="Calibri" panose="020F0502020204030204"/>
                <a:cs typeface="Calibri" panose="020F0502020204030204"/>
              </a:rPr>
              <a:t>της</a:t>
            </a:r>
            <a:r>
              <a:rPr sz="1600" b="1" i="1" spc="10"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αλλαγής</a:t>
            </a:r>
            <a:r>
              <a:rPr sz="1600" b="1" i="1" spc="-10" dirty="0">
                <a:solidFill>
                  <a:srgbClr val="6F2F9F"/>
                </a:solidFill>
                <a:latin typeface="Calibri" panose="020F0502020204030204"/>
                <a:cs typeface="Calibri" panose="020F0502020204030204"/>
              </a:rPr>
              <a:t> </a:t>
            </a:r>
            <a:r>
              <a:rPr sz="1600" b="1" i="1" spc="-5" dirty="0">
                <a:solidFill>
                  <a:srgbClr val="6F2F9F"/>
                </a:solidFill>
                <a:latin typeface="Calibri" panose="020F0502020204030204"/>
                <a:cs typeface="Calibri" panose="020F0502020204030204"/>
              </a:rPr>
              <a:t>του</a:t>
            </a:r>
            <a:endParaRPr sz="1600">
              <a:latin typeface="Calibri" panose="020F0502020204030204"/>
              <a:cs typeface="Calibri" panose="020F0502020204030204"/>
            </a:endParaRPr>
          </a:p>
        </p:txBody>
      </p:sp>
      <p:sp>
        <p:nvSpPr>
          <p:cNvPr id="3" name="object 3"/>
          <p:cNvSpPr txBox="1"/>
          <p:nvPr/>
        </p:nvSpPr>
        <p:spPr>
          <a:xfrm>
            <a:off x="1945641" y="6403035"/>
            <a:ext cx="616585" cy="258404"/>
          </a:xfrm>
          <a:prstGeom prst="rect">
            <a:avLst/>
          </a:prstGeom>
        </p:spPr>
        <p:txBody>
          <a:bodyPr vert="horz" wrap="square" lIns="0" tIns="12065" rIns="0" bIns="0" rtlCol="0">
            <a:spAutoFit/>
          </a:bodyPr>
          <a:lstStyle/>
          <a:p>
            <a:pPr marL="12700">
              <a:spcBef>
                <a:spcPts val="95"/>
              </a:spcBef>
            </a:pPr>
            <a:r>
              <a:rPr sz="1600" b="1" i="1" spc="-5" dirty="0">
                <a:solidFill>
                  <a:srgbClr val="6F2F9F"/>
                </a:solidFill>
                <a:latin typeface="Calibri" panose="020F0502020204030204"/>
                <a:cs typeface="Calibri" panose="020F0502020204030204"/>
              </a:rPr>
              <a:t>άλλου.</a:t>
            </a:r>
            <a:endParaRPr sz="1600">
              <a:latin typeface="Calibri" panose="020F0502020204030204"/>
              <a:cs typeface="Calibri" panose="020F0502020204030204"/>
            </a:endParaRPr>
          </a:p>
        </p:txBody>
      </p:sp>
      <p:sp>
        <p:nvSpPr>
          <p:cNvPr id="4" name="object 4"/>
          <p:cNvSpPr txBox="1"/>
          <p:nvPr/>
        </p:nvSpPr>
        <p:spPr>
          <a:xfrm>
            <a:off x="5410961" y="6431381"/>
            <a:ext cx="1369060" cy="197490"/>
          </a:xfrm>
          <a:prstGeom prst="rect">
            <a:avLst/>
          </a:prstGeom>
        </p:spPr>
        <p:txBody>
          <a:bodyPr vert="horz" wrap="square" lIns="0" tIns="12700" rIns="0" bIns="0" rtlCol="0">
            <a:spAutoFit/>
          </a:bodyPr>
          <a:lstStyle/>
          <a:p>
            <a:pPr marL="12700">
              <a:spcBef>
                <a:spcPts val="100"/>
              </a:spcBef>
            </a:pPr>
            <a:r>
              <a:rPr sz="1200" spc="-10" dirty="0">
                <a:solidFill>
                  <a:srgbClr val="888888"/>
                </a:solidFill>
                <a:latin typeface="Microsoft Sans Serif" panose="020B0604020202020204"/>
                <a:cs typeface="Microsoft Sans Serif" panose="020B0604020202020204"/>
              </a:rPr>
              <a:t>(Νικολάου</a:t>
            </a:r>
            <a:r>
              <a:rPr sz="1200" spc="-5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Κ.,</a:t>
            </a:r>
            <a:r>
              <a:rPr sz="1200" spc="-2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2005)</a:t>
            </a:r>
            <a:endParaRPr sz="1200">
              <a:latin typeface="Microsoft Sans Serif" panose="020B0604020202020204"/>
              <a:cs typeface="Microsoft Sans Serif" panose="020B0604020202020204"/>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4160" y="931874"/>
            <a:ext cx="2972435" cy="635000"/>
          </a:xfrm>
          <a:prstGeom prst="rect">
            <a:avLst/>
          </a:prstGeom>
        </p:spPr>
        <p:txBody>
          <a:bodyPr vert="horz" wrap="square" lIns="0" tIns="12065" rIns="0" bIns="0" rtlCol="0">
            <a:spAutoFit/>
          </a:bodyPr>
          <a:lstStyle/>
          <a:p>
            <a:pPr marL="12700">
              <a:lnSpc>
                <a:spcPct val="100000"/>
              </a:lnSpc>
              <a:spcBef>
                <a:spcPts val="95"/>
              </a:spcBef>
            </a:pPr>
            <a:r>
              <a:rPr sz="4000" spc="-165" dirty="0">
                <a:solidFill>
                  <a:srgbClr val="000000"/>
                </a:solidFill>
              </a:rPr>
              <a:t>Περιεχόμενα</a:t>
            </a:r>
            <a:endParaRPr sz="4000"/>
          </a:p>
        </p:txBody>
      </p:sp>
      <p:pic>
        <p:nvPicPr>
          <p:cNvPr id="3" name="object 3"/>
          <p:cNvPicPr/>
          <p:nvPr/>
        </p:nvPicPr>
        <p:blipFill>
          <a:blip r:embed="rId1" cstate="print"/>
          <a:stretch>
            <a:fillRect/>
          </a:stretch>
        </p:blipFill>
        <p:spPr>
          <a:xfrm>
            <a:off x="5923153" y="2224532"/>
            <a:ext cx="4312666" cy="3800348"/>
          </a:xfrm>
          <a:prstGeom prst="rect">
            <a:avLst/>
          </a:prstGeom>
        </p:spPr>
      </p:pic>
      <p:sp>
        <p:nvSpPr>
          <p:cNvPr id="4" name="object 4"/>
          <p:cNvSpPr txBox="1"/>
          <p:nvPr/>
        </p:nvSpPr>
        <p:spPr>
          <a:xfrm>
            <a:off x="1233932" y="2062352"/>
            <a:ext cx="3968115" cy="4025265"/>
          </a:xfrm>
          <a:prstGeom prst="rect">
            <a:avLst/>
          </a:prstGeom>
        </p:spPr>
        <p:txBody>
          <a:bodyPr vert="horz" wrap="square" lIns="0" tIns="13335" rIns="0" bIns="0" rtlCol="0">
            <a:spAutoFit/>
          </a:bodyPr>
          <a:lstStyle/>
          <a:p>
            <a:pPr marL="299085" indent="-287020">
              <a:lnSpc>
                <a:spcPct val="100000"/>
              </a:lnSpc>
              <a:spcBef>
                <a:spcPts val="105"/>
              </a:spcBef>
              <a:buClr>
                <a:srgbClr val="89D0D5"/>
              </a:buClr>
              <a:buSzPct val="79000"/>
              <a:buFont typeface="Arial MT"/>
              <a:buChar char="•"/>
              <a:tabLst>
                <a:tab pos="299085" algn="l"/>
                <a:tab pos="299720" algn="l"/>
              </a:tabLst>
            </a:pPr>
            <a:r>
              <a:rPr sz="1700" spc="-150" dirty="0">
                <a:solidFill>
                  <a:srgbClr val="FFFFFF"/>
                </a:solidFill>
                <a:latin typeface="Verdana" panose="020B0604030504040204"/>
                <a:cs typeface="Verdana" panose="020B0604030504040204"/>
              </a:rPr>
              <a:t>Συ</a:t>
            </a:r>
            <a:r>
              <a:rPr sz="1700" spc="-114" dirty="0">
                <a:solidFill>
                  <a:srgbClr val="FFFFFF"/>
                </a:solidFill>
                <a:latin typeface="Verdana" panose="020B0604030504040204"/>
                <a:cs typeface="Verdana" panose="020B0604030504040204"/>
              </a:rPr>
              <a:t>ν</a:t>
            </a:r>
            <a:r>
              <a:rPr sz="1700" spc="-95" dirty="0">
                <a:solidFill>
                  <a:srgbClr val="FFFFFF"/>
                </a:solidFill>
                <a:latin typeface="Verdana" panose="020B0604030504040204"/>
                <a:cs typeface="Verdana" panose="020B0604030504040204"/>
              </a:rPr>
              <a:t>θετική</a:t>
            </a:r>
            <a:r>
              <a:rPr sz="1700" spc="-140" dirty="0">
                <a:solidFill>
                  <a:srgbClr val="FFFFFF"/>
                </a:solidFill>
                <a:latin typeface="Verdana" panose="020B0604030504040204"/>
                <a:cs typeface="Verdana" panose="020B0604030504040204"/>
              </a:rPr>
              <a:t> </a:t>
            </a:r>
            <a:r>
              <a:rPr sz="1700" spc="-155" dirty="0">
                <a:solidFill>
                  <a:srgbClr val="FFFFFF"/>
                </a:solidFill>
                <a:latin typeface="Verdana" panose="020B0604030504040204"/>
                <a:cs typeface="Verdana" panose="020B0604030504040204"/>
              </a:rPr>
              <a:t>ψ</a:t>
            </a:r>
            <a:r>
              <a:rPr sz="1700" spc="-60" dirty="0">
                <a:solidFill>
                  <a:srgbClr val="FFFFFF"/>
                </a:solidFill>
                <a:latin typeface="Verdana" panose="020B0604030504040204"/>
                <a:cs typeface="Verdana" panose="020B0604030504040204"/>
              </a:rPr>
              <a:t>υ</a:t>
            </a:r>
            <a:r>
              <a:rPr sz="1700" spc="-20" dirty="0">
                <a:solidFill>
                  <a:srgbClr val="FFFFFF"/>
                </a:solidFill>
                <a:latin typeface="Verdana" panose="020B0604030504040204"/>
                <a:cs typeface="Verdana" panose="020B0604030504040204"/>
              </a:rPr>
              <a:t>χο</a:t>
            </a:r>
            <a:r>
              <a:rPr sz="1700" spc="-35" dirty="0">
                <a:solidFill>
                  <a:srgbClr val="FFFFFF"/>
                </a:solidFill>
                <a:latin typeface="Verdana" panose="020B0604030504040204"/>
                <a:cs typeface="Verdana" panose="020B0604030504040204"/>
              </a:rPr>
              <a:t>θ</a:t>
            </a:r>
            <a:r>
              <a:rPr sz="1700" spc="-50" dirty="0">
                <a:solidFill>
                  <a:srgbClr val="FFFFFF"/>
                </a:solidFill>
                <a:latin typeface="Verdana" panose="020B0604030504040204"/>
                <a:cs typeface="Verdana" panose="020B0604030504040204"/>
              </a:rPr>
              <a:t>εραπεία:</a:t>
            </a:r>
            <a:r>
              <a:rPr sz="1700" spc="-155" dirty="0">
                <a:solidFill>
                  <a:srgbClr val="FFFFFF"/>
                </a:solidFill>
                <a:latin typeface="Verdana" panose="020B0604030504040204"/>
                <a:cs typeface="Verdana" panose="020B0604030504040204"/>
              </a:rPr>
              <a:t> </a:t>
            </a:r>
            <a:r>
              <a:rPr sz="1700" spc="145" dirty="0">
                <a:solidFill>
                  <a:srgbClr val="FFFFFF"/>
                </a:solidFill>
                <a:latin typeface="Verdana" panose="020B0604030504040204"/>
                <a:cs typeface="Verdana" panose="020B0604030504040204"/>
              </a:rPr>
              <a:t>Μ</a:t>
            </a:r>
            <a:r>
              <a:rPr sz="1700" spc="-130" dirty="0">
                <a:solidFill>
                  <a:srgbClr val="FFFFFF"/>
                </a:solidFill>
                <a:latin typeface="Verdana" panose="020B0604030504040204"/>
                <a:cs typeface="Verdana" panose="020B0604030504040204"/>
              </a:rPr>
              <a:t>ί</a:t>
            </a:r>
            <a:r>
              <a:rPr sz="1700" spc="100" dirty="0">
                <a:solidFill>
                  <a:srgbClr val="FFFFFF"/>
                </a:solidFill>
                <a:latin typeface="Verdana" panose="020B0604030504040204"/>
                <a:cs typeface="Verdana" panose="020B0604030504040204"/>
              </a:rPr>
              <a:t>α</a:t>
            </a:r>
            <a:endParaRPr sz="1700">
              <a:latin typeface="Verdana" panose="020B0604030504040204"/>
              <a:cs typeface="Verdana" panose="020B0604030504040204"/>
            </a:endParaRPr>
          </a:p>
          <a:p>
            <a:pPr marL="299085">
              <a:lnSpc>
                <a:spcPct val="100000"/>
              </a:lnSpc>
            </a:pPr>
            <a:r>
              <a:rPr sz="1700" spc="45" dirty="0">
                <a:solidFill>
                  <a:srgbClr val="FFFFFF"/>
                </a:solidFill>
                <a:latin typeface="Verdana" panose="020B0604030504040204"/>
                <a:cs typeface="Verdana" panose="020B0604030504040204"/>
              </a:rPr>
              <a:t>σ</a:t>
            </a:r>
            <a:r>
              <a:rPr sz="1700" spc="50" dirty="0">
                <a:solidFill>
                  <a:srgbClr val="FFFFFF"/>
                </a:solidFill>
                <a:latin typeface="Verdana" panose="020B0604030504040204"/>
                <a:cs typeface="Verdana" panose="020B0604030504040204"/>
              </a:rPr>
              <a:t>ύ</a:t>
            </a:r>
            <a:r>
              <a:rPr sz="1700" spc="-30" dirty="0">
                <a:solidFill>
                  <a:srgbClr val="FFFFFF"/>
                </a:solidFill>
                <a:latin typeface="Verdana" panose="020B0604030504040204"/>
                <a:cs typeface="Verdana" panose="020B0604030504040204"/>
              </a:rPr>
              <a:t>γχρ</a:t>
            </a:r>
            <a:r>
              <a:rPr sz="1700" spc="-40" dirty="0">
                <a:solidFill>
                  <a:srgbClr val="FFFFFF"/>
                </a:solidFill>
                <a:latin typeface="Verdana" panose="020B0604030504040204"/>
                <a:cs typeface="Verdana" panose="020B0604030504040204"/>
              </a:rPr>
              <a:t>ο</a:t>
            </a:r>
            <a:r>
              <a:rPr sz="1700" spc="-55" dirty="0">
                <a:solidFill>
                  <a:srgbClr val="FFFFFF"/>
                </a:solidFill>
                <a:latin typeface="Verdana" panose="020B0604030504040204"/>
                <a:cs typeface="Verdana" panose="020B0604030504040204"/>
              </a:rPr>
              <a:t>νη</a:t>
            </a:r>
            <a:r>
              <a:rPr sz="1700" spc="-135" dirty="0">
                <a:solidFill>
                  <a:srgbClr val="FFFFFF"/>
                </a:solidFill>
                <a:latin typeface="Verdana" panose="020B0604030504040204"/>
                <a:cs typeface="Verdana" panose="020B0604030504040204"/>
              </a:rPr>
              <a:t> </a:t>
            </a:r>
            <a:r>
              <a:rPr sz="1700" spc="85" dirty="0">
                <a:solidFill>
                  <a:srgbClr val="FFFFFF"/>
                </a:solidFill>
                <a:latin typeface="Verdana" panose="020B0604030504040204"/>
                <a:cs typeface="Verdana" panose="020B0604030504040204"/>
              </a:rPr>
              <a:t>προ</a:t>
            </a:r>
            <a:r>
              <a:rPr sz="1700" spc="75" dirty="0">
                <a:solidFill>
                  <a:srgbClr val="FFFFFF"/>
                </a:solidFill>
                <a:latin typeface="Verdana" panose="020B0604030504040204"/>
                <a:cs typeface="Verdana" panose="020B0604030504040204"/>
              </a:rPr>
              <a:t>σ</a:t>
            </a:r>
            <a:r>
              <a:rPr sz="1700" spc="-114" dirty="0">
                <a:solidFill>
                  <a:srgbClr val="FFFFFF"/>
                </a:solidFill>
                <a:latin typeface="Verdana" panose="020B0604030504040204"/>
                <a:cs typeface="Verdana" panose="020B0604030504040204"/>
              </a:rPr>
              <a:t>έγγ</a:t>
            </a:r>
            <a:r>
              <a:rPr sz="1700" spc="-70" dirty="0">
                <a:solidFill>
                  <a:srgbClr val="FFFFFF"/>
                </a:solidFill>
                <a:latin typeface="Verdana" panose="020B0604030504040204"/>
                <a:cs typeface="Verdana" panose="020B0604030504040204"/>
              </a:rPr>
              <a:t>ι</a:t>
            </a:r>
            <a:r>
              <a:rPr sz="1700" spc="135" dirty="0">
                <a:solidFill>
                  <a:srgbClr val="FFFFFF"/>
                </a:solidFill>
                <a:latin typeface="Verdana" panose="020B0604030504040204"/>
                <a:cs typeface="Verdana" panose="020B0604030504040204"/>
              </a:rPr>
              <a:t>ση…</a:t>
            </a:r>
            <a:r>
              <a:rPr sz="1700" spc="-135" dirty="0">
                <a:solidFill>
                  <a:srgbClr val="FFFFFF"/>
                </a:solidFill>
                <a:latin typeface="Verdana" panose="020B0604030504040204"/>
                <a:cs typeface="Verdana" panose="020B0604030504040204"/>
              </a:rPr>
              <a:t> </a:t>
            </a:r>
            <a:r>
              <a:rPr sz="1700" dirty="0">
                <a:solidFill>
                  <a:srgbClr val="FFFFFF"/>
                </a:solidFill>
                <a:latin typeface="Verdana" panose="020B0604030504040204"/>
                <a:cs typeface="Verdana" panose="020B0604030504040204"/>
              </a:rPr>
              <a:t>Δια</a:t>
            </a:r>
            <a:r>
              <a:rPr sz="1700" spc="-10" dirty="0">
                <a:solidFill>
                  <a:srgbClr val="FFFFFF"/>
                </a:solidFill>
                <a:latin typeface="Verdana" panose="020B0604030504040204"/>
                <a:cs typeface="Verdana" panose="020B0604030504040204"/>
              </a:rPr>
              <a:t>φ</a:t>
            </a:r>
            <a:r>
              <a:rPr sz="1700" spc="-150" dirty="0">
                <a:solidFill>
                  <a:srgbClr val="FFFFFF"/>
                </a:solidFill>
                <a:latin typeface="Verdana" panose="020B0604030504040204"/>
                <a:cs typeface="Verdana" panose="020B0604030504040204"/>
              </a:rPr>
              <a:t>.</a:t>
            </a:r>
            <a:r>
              <a:rPr sz="1700" spc="-140" dirty="0">
                <a:solidFill>
                  <a:srgbClr val="FFFFFF"/>
                </a:solidFill>
                <a:latin typeface="Verdana" panose="020B0604030504040204"/>
                <a:cs typeface="Verdana" panose="020B0604030504040204"/>
              </a:rPr>
              <a:t> 3</a:t>
            </a:r>
            <a:endParaRPr sz="1700">
              <a:latin typeface="Verdana" panose="020B0604030504040204"/>
              <a:cs typeface="Verdana" panose="020B0604030504040204"/>
            </a:endParaRPr>
          </a:p>
          <a:p>
            <a:pPr marL="299085" indent="-287020">
              <a:lnSpc>
                <a:spcPct val="100000"/>
              </a:lnSpc>
              <a:spcBef>
                <a:spcPts val="995"/>
              </a:spcBef>
              <a:buClr>
                <a:srgbClr val="89D0D5"/>
              </a:buClr>
              <a:buSzPct val="79000"/>
              <a:buFont typeface="Arial MT"/>
              <a:buChar char="•"/>
              <a:tabLst>
                <a:tab pos="299085" algn="l"/>
                <a:tab pos="299720" algn="l"/>
              </a:tabLst>
            </a:pPr>
            <a:r>
              <a:rPr sz="1700" spc="-204" dirty="0">
                <a:solidFill>
                  <a:srgbClr val="FFFFFF"/>
                </a:solidFill>
                <a:latin typeface="Verdana" panose="020B0604030504040204"/>
                <a:cs typeface="Verdana" panose="020B0604030504040204"/>
              </a:rPr>
              <a:t>Ε</a:t>
            </a:r>
            <a:r>
              <a:rPr sz="1700" spc="-75" dirty="0">
                <a:solidFill>
                  <a:srgbClr val="FFFFFF"/>
                </a:solidFill>
                <a:latin typeface="Verdana" panose="020B0604030504040204"/>
                <a:cs typeface="Verdana" panose="020B0604030504040204"/>
              </a:rPr>
              <a:t>ι</a:t>
            </a:r>
            <a:r>
              <a:rPr sz="1700" spc="65" dirty="0">
                <a:solidFill>
                  <a:srgbClr val="FFFFFF"/>
                </a:solidFill>
                <a:latin typeface="Verdana" panose="020B0604030504040204"/>
                <a:cs typeface="Verdana" panose="020B0604030504040204"/>
              </a:rPr>
              <a:t>σα</a:t>
            </a:r>
            <a:r>
              <a:rPr sz="1700" spc="55" dirty="0">
                <a:solidFill>
                  <a:srgbClr val="FFFFFF"/>
                </a:solidFill>
                <a:latin typeface="Verdana" panose="020B0604030504040204"/>
                <a:cs typeface="Verdana" panose="020B0604030504040204"/>
              </a:rPr>
              <a:t>γ</a:t>
            </a:r>
            <a:r>
              <a:rPr sz="1700" spc="-15" dirty="0">
                <a:solidFill>
                  <a:srgbClr val="FFFFFF"/>
                </a:solidFill>
                <a:latin typeface="Verdana" panose="020B0604030504040204"/>
                <a:cs typeface="Verdana" panose="020B0604030504040204"/>
              </a:rPr>
              <a:t>ωγ</a:t>
            </a:r>
            <a:r>
              <a:rPr sz="1700" spc="-10" dirty="0">
                <a:solidFill>
                  <a:srgbClr val="FFFFFF"/>
                </a:solidFill>
                <a:latin typeface="Verdana" panose="020B0604030504040204"/>
                <a:cs typeface="Verdana" panose="020B0604030504040204"/>
              </a:rPr>
              <a:t>ή</a:t>
            </a:r>
            <a:r>
              <a:rPr sz="1700" spc="-170" dirty="0">
                <a:solidFill>
                  <a:srgbClr val="FFFFFF"/>
                </a:solidFill>
                <a:latin typeface="Verdana" panose="020B0604030504040204"/>
                <a:cs typeface="Verdana" panose="020B0604030504040204"/>
              </a:rPr>
              <a:t> </a:t>
            </a:r>
            <a:r>
              <a:rPr sz="1700" spc="-20" dirty="0">
                <a:solidFill>
                  <a:srgbClr val="FFFFFF"/>
                </a:solidFill>
                <a:latin typeface="Verdana" panose="020B0604030504040204"/>
                <a:cs typeface="Verdana" panose="020B0604030504040204"/>
              </a:rPr>
              <a:t>στη</a:t>
            </a:r>
            <a:r>
              <a:rPr sz="1700" spc="-120" dirty="0">
                <a:solidFill>
                  <a:srgbClr val="FFFFFF"/>
                </a:solidFill>
                <a:latin typeface="Verdana" panose="020B0604030504040204"/>
                <a:cs typeface="Verdana" panose="020B0604030504040204"/>
              </a:rPr>
              <a:t> </a:t>
            </a:r>
            <a:r>
              <a:rPr sz="1700" spc="45" dirty="0">
                <a:solidFill>
                  <a:srgbClr val="FFFFFF"/>
                </a:solidFill>
                <a:latin typeface="Verdana" panose="020B0604030504040204"/>
                <a:cs typeface="Verdana" panose="020B0604030504040204"/>
              </a:rPr>
              <a:t>σ</a:t>
            </a:r>
            <a:r>
              <a:rPr sz="1700" spc="50" dirty="0">
                <a:solidFill>
                  <a:srgbClr val="FFFFFF"/>
                </a:solidFill>
                <a:latin typeface="Verdana" panose="020B0604030504040204"/>
                <a:cs typeface="Verdana" panose="020B0604030504040204"/>
              </a:rPr>
              <a:t>ύ</a:t>
            </a:r>
            <a:r>
              <a:rPr sz="1700" spc="-10" dirty="0">
                <a:solidFill>
                  <a:srgbClr val="FFFFFF"/>
                </a:solidFill>
                <a:latin typeface="Verdana" panose="020B0604030504040204"/>
                <a:cs typeface="Verdana" panose="020B0604030504040204"/>
              </a:rPr>
              <a:t>νθε</a:t>
            </a:r>
            <a:r>
              <a:rPr sz="1700" spc="-15" dirty="0">
                <a:solidFill>
                  <a:srgbClr val="FFFFFF"/>
                </a:solidFill>
                <a:latin typeface="Verdana" panose="020B0604030504040204"/>
                <a:cs typeface="Verdana" panose="020B0604030504040204"/>
              </a:rPr>
              <a:t>σ</a:t>
            </a:r>
            <a:r>
              <a:rPr sz="1700" spc="135" dirty="0">
                <a:solidFill>
                  <a:srgbClr val="FFFFFF"/>
                </a:solidFill>
                <a:latin typeface="Verdana" panose="020B0604030504040204"/>
                <a:cs typeface="Verdana" panose="020B0604030504040204"/>
              </a:rPr>
              <a:t>η…</a:t>
            </a:r>
            <a:r>
              <a:rPr sz="1700" spc="-135" dirty="0">
                <a:solidFill>
                  <a:srgbClr val="FFFFFF"/>
                </a:solidFill>
                <a:latin typeface="Verdana" panose="020B0604030504040204"/>
                <a:cs typeface="Verdana" panose="020B0604030504040204"/>
              </a:rPr>
              <a:t> </a:t>
            </a:r>
            <a:r>
              <a:rPr sz="1700" dirty="0">
                <a:solidFill>
                  <a:srgbClr val="FFFFFF"/>
                </a:solidFill>
                <a:latin typeface="Verdana" panose="020B0604030504040204"/>
                <a:cs typeface="Verdana" panose="020B0604030504040204"/>
              </a:rPr>
              <a:t>Διαφ</a:t>
            </a:r>
            <a:r>
              <a:rPr sz="1700" spc="-150" dirty="0">
                <a:solidFill>
                  <a:srgbClr val="FFFFFF"/>
                </a:solidFill>
                <a:latin typeface="Verdana" panose="020B0604030504040204"/>
                <a:cs typeface="Verdana" panose="020B0604030504040204"/>
              </a:rPr>
              <a:t>.</a:t>
            </a:r>
            <a:r>
              <a:rPr sz="1700" spc="-160" dirty="0">
                <a:solidFill>
                  <a:srgbClr val="FFFFFF"/>
                </a:solidFill>
                <a:latin typeface="Verdana" panose="020B0604030504040204"/>
                <a:cs typeface="Verdana" panose="020B0604030504040204"/>
              </a:rPr>
              <a:t> </a:t>
            </a:r>
            <a:r>
              <a:rPr sz="1700" spc="-140" dirty="0">
                <a:solidFill>
                  <a:srgbClr val="FFFFFF"/>
                </a:solidFill>
                <a:latin typeface="Verdana" panose="020B0604030504040204"/>
                <a:cs typeface="Verdana" panose="020B0604030504040204"/>
              </a:rPr>
              <a:t>4</a:t>
            </a:r>
            <a:r>
              <a:rPr sz="1700" spc="-215" dirty="0">
                <a:solidFill>
                  <a:srgbClr val="FFFFFF"/>
                </a:solidFill>
                <a:latin typeface="Verdana" panose="020B0604030504040204"/>
                <a:cs typeface="Verdana" panose="020B0604030504040204"/>
              </a:rPr>
              <a:t>-</a:t>
            </a:r>
            <a:r>
              <a:rPr sz="1700" spc="-140" dirty="0">
                <a:solidFill>
                  <a:srgbClr val="FFFFFF"/>
                </a:solidFill>
                <a:latin typeface="Verdana" panose="020B0604030504040204"/>
                <a:cs typeface="Verdana" panose="020B0604030504040204"/>
              </a:rPr>
              <a:t>5</a:t>
            </a:r>
            <a:endParaRPr sz="1700">
              <a:latin typeface="Verdana" panose="020B0604030504040204"/>
              <a:cs typeface="Verdana" panose="020B0604030504040204"/>
            </a:endParaRPr>
          </a:p>
          <a:p>
            <a:pPr marL="299085" indent="-287020">
              <a:lnSpc>
                <a:spcPct val="100000"/>
              </a:lnSpc>
              <a:spcBef>
                <a:spcPts val="995"/>
              </a:spcBef>
              <a:buClr>
                <a:srgbClr val="89D0D5"/>
              </a:buClr>
              <a:buSzPct val="79000"/>
              <a:buFont typeface="Arial MT"/>
              <a:buChar char="•"/>
              <a:tabLst>
                <a:tab pos="299085" algn="l"/>
                <a:tab pos="299720" algn="l"/>
              </a:tabLst>
            </a:pPr>
            <a:r>
              <a:rPr sz="1700" spc="-45" dirty="0">
                <a:solidFill>
                  <a:srgbClr val="FFFFFF"/>
                </a:solidFill>
                <a:latin typeface="Verdana" panose="020B0604030504040204"/>
                <a:cs typeface="Verdana" panose="020B0604030504040204"/>
              </a:rPr>
              <a:t>Δ</a:t>
            </a:r>
            <a:r>
              <a:rPr sz="1700" spc="-5" dirty="0">
                <a:solidFill>
                  <a:srgbClr val="FFFFFF"/>
                </a:solidFill>
                <a:latin typeface="Verdana" panose="020B0604030504040204"/>
                <a:cs typeface="Verdana" panose="020B0604030504040204"/>
              </a:rPr>
              <a:t>ι</a:t>
            </a:r>
            <a:r>
              <a:rPr sz="1700" spc="100" dirty="0">
                <a:solidFill>
                  <a:srgbClr val="FFFFFF"/>
                </a:solidFill>
                <a:latin typeface="Verdana" panose="020B0604030504040204"/>
                <a:cs typeface="Verdana" panose="020B0604030504040204"/>
              </a:rPr>
              <a:t>α</a:t>
            </a:r>
            <a:r>
              <a:rPr sz="1700" spc="-215" dirty="0">
                <a:solidFill>
                  <a:srgbClr val="FFFFFF"/>
                </a:solidFill>
                <a:latin typeface="Verdana" panose="020B0604030504040204"/>
                <a:cs typeface="Verdana" panose="020B0604030504040204"/>
              </a:rPr>
              <a:t>-</a:t>
            </a:r>
            <a:r>
              <a:rPr sz="1700" dirty="0">
                <a:solidFill>
                  <a:srgbClr val="FFFFFF"/>
                </a:solidFill>
                <a:latin typeface="Verdana" panose="020B0604030504040204"/>
                <a:cs typeface="Verdana" panose="020B0604030504040204"/>
              </a:rPr>
              <a:t>θεωρη</a:t>
            </a:r>
            <a:r>
              <a:rPr sz="1700" spc="-185" dirty="0">
                <a:solidFill>
                  <a:srgbClr val="FFFFFF"/>
                </a:solidFill>
                <a:latin typeface="Verdana" panose="020B0604030504040204"/>
                <a:cs typeface="Verdana" panose="020B0604030504040204"/>
              </a:rPr>
              <a:t>τ</a:t>
            </a:r>
            <a:r>
              <a:rPr sz="1700" spc="-100" dirty="0">
                <a:solidFill>
                  <a:srgbClr val="FFFFFF"/>
                </a:solidFill>
                <a:latin typeface="Verdana" panose="020B0604030504040204"/>
                <a:cs typeface="Verdana" panose="020B0604030504040204"/>
              </a:rPr>
              <a:t>ι</a:t>
            </a:r>
            <a:r>
              <a:rPr sz="1700" spc="-35" dirty="0">
                <a:solidFill>
                  <a:srgbClr val="FFFFFF"/>
                </a:solidFill>
                <a:latin typeface="Verdana" panose="020B0604030504040204"/>
                <a:cs typeface="Verdana" panose="020B0604030504040204"/>
              </a:rPr>
              <a:t>κό</a:t>
            </a:r>
            <a:r>
              <a:rPr sz="1700" spc="-145" dirty="0">
                <a:solidFill>
                  <a:srgbClr val="FFFFFF"/>
                </a:solidFill>
                <a:latin typeface="Verdana" panose="020B0604030504040204"/>
                <a:cs typeface="Verdana" panose="020B0604030504040204"/>
              </a:rPr>
              <a:t> </a:t>
            </a:r>
            <a:r>
              <a:rPr sz="1700" spc="15" dirty="0">
                <a:solidFill>
                  <a:srgbClr val="FFFFFF"/>
                </a:solidFill>
                <a:latin typeface="Verdana" panose="020B0604030504040204"/>
                <a:cs typeface="Verdana" panose="020B0604030504040204"/>
              </a:rPr>
              <a:t>μ</a:t>
            </a:r>
            <a:r>
              <a:rPr sz="1700" dirty="0">
                <a:solidFill>
                  <a:srgbClr val="FFFFFF"/>
                </a:solidFill>
                <a:latin typeface="Verdana" panose="020B0604030504040204"/>
                <a:cs typeface="Verdana" panose="020B0604030504040204"/>
              </a:rPr>
              <a:t>ο</a:t>
            </a:r>
            <a:r>
              <a:rPr sz="1700" spc="-80" dirty="0">
                <a:solidFill>
                  <a:srgbClr val="FFFFFF"/>
                </a:solidFill>
                <a:latin typeface="Verdana" panose="020B0604030504040204"/>
                <a:cs typeface="Verdana" panose="020B0604030504040204"/>
              </a:rPr>
              <a:t>ντέλ</a:t>
            </a:r>
            <a:r>
              <a:rPr sz="1700" spc="-85" dirty="0">
                <a:solidFill>
                  <a:srgbClr val="FFFFFF"/>
                </a:solidFill>
                <a:latin typeface="Verdana" panose="020B0604030504040204"/>
                <a:cs typeface="Verdana" panose="020B0604030504040204"/>
              </a:rPr>
              <a:t>ο</a:t>
            </a:r>
            <a:r>
              <a:rPr sz="1700" spc="-155" dirty="0">
                <a:solidFill>
                  <a:srgbClr val="FFFFFF"/>
                </a:solidFill>
                <a:latin typeface="Verdana" panose="020B0604030504040204"/>
                <a:cs typeface="Verdana" panose="020B0604030504040204"/>
              </a:rPr>
              <a:t> </a:t>
            </a:r>
            <a:r>
              <a:rPr sz="1700" spc="-20" dirty="0">
                <a:solidFill>
                  <a:srgbClr val="FFFFFF"/>
                </a:solidFill>
                <a:latin typeface="Verdana" panose="020B0604030504040204"/>
                <a:cs typeface="Verdana" panose="020B0604030504040204"/>
              </a:rPr>
              <a:t>αλλαγ</a:t>
            </a:r>
            <a:r>
              <a:rPr sz="1700" spc="-15" dirty="0">
                <a:solidFill>
                  <a:srgbClr val="FFFFFF"/>
                </a:solidFill>
                <a:latin typeface="Verdana" panose="020B0604030504040204"/>
                <a:cs typeface="Verdana" panose="020B0604030504040204"/>
              </a:rPr>
              <a:t>ή</a:t>
            </a:r>
            <a:r>
              <a:rPr sz="1700" spc="120" dirty="0">
                <a:solidFill>
                  <a:srgbClr val="FFFFFF"/>
                </a:solidFill>
                <a:latin typeface="Verdana" panose="020B0604030504040204"/>
                <a:cs typeface="Verdana" panose="020B0604030504040204"/>
              </a:rPr>
              <a:t>ς</a:t>
            </a:r>
            <a:endParaRPr sz="1700">
              <a:latin typeface="Verdana" panose="020B0604030504040204"/>
              <a:cs typeface="Verdana" panose="020B0604030504040204"/>
            </a:endParaRPr>
          </a:p>
          <a:p>
            <a:pPr marL="299085">
              <a:lnSpc>
                <a:spcPct val="100000"/>
              </a:lnSpc>
              <a:spcBef>
                <a:spcPts val="5"/>
              </a:spcBef>
            </a:pPr>
            <a:r>
              <a:rPr sz="1700" spc="45" dirty="0">
                <a:solidFill>
                  <a:srgbClr val="FFFFFF"/>
                </a:solidFill>
                <a:latin typeface="Verdana" panose="020B0604030504040204"/>
                <a:cs typeface="Verdana" panose="020B0604030504040204"/>
              </a:rPr>
              <a:t>συ</a:t>
            </a:r>
            <a:r>
              <a:rPr sz="1700" spc="-15" dirty="0">
                <a:solidFill>
                  <a:srgbClr val="FFFFFF"/>
                </a:solidFill>
                <a:latin typeface="Verdana" panose="020B0604030504040204"/>
                <a:cs typeface="Verdana" panose="020B0604030504040204"/>
              </a:rPr>
              <a:t>μπε</a:t>
            </a:r>
            <a:r>
              <a:rPr sz="1700" spc="-20" dirty="0">
                <a:solidFill>
                  <a:srgbClr val="FFFFFF"/>
                </a:solidFill>
                <a:latin typeface="Verdana" panose="020B0604030504040204"/>
                <a:cs typeface="Verdana" panose="020B0604030504040204"/>
              </a:rPr>
              <a:t>ρ</a:t>
            </a:r>
            <a:r>
              <a:rPr sz="1700" spc="-125" dirty="0">
                <a:solidFill>
                  <a:srgbClr val="FFFFFF"/>
                </a:solidFill>
                <a:latin typeface="Verdana" panose="020B0604030504040204"/>
                <a:cs typeface="Verdana" panose="020B0604030504040204"/>
              </a:rPr>
              <a:t>ι</a:t>
            </a:r>
            <a:r>
              <a:rPr sz="1700" spc="-55" dirty="0">
                <a:solidFill>
                  <a:srgbClr val="FFFFFF"/>
                </a:solidFill>
                <a:latin typeface="Verdana" panose="020B0604030504040204"/>
                <a:cs typeface="Verdana" panose="020B0604030504040204"/>
              </a:rPr>
              <a:t>φ</a:t>
            </a:r>
            <a:r>
              <a:rPr sz="1700" spc="90" dirty="0">
                <a:solidFill>
                  <a:srgbClr val="FFFFFF"/>
                </a:solidFill>
                <a:latin typeface="Verdana" panose="020B0604030504040204"/>
                <a:cs typeface="Verdana" panose="020B0604030504040204"/>
              </a:rPr>
              <a:t>ορ</a:t>
            </a:r>
            <a:r>
              <a:rPr sz="1700" spc="80" dirty="0">
                <a:solidFill>
                  <a:srgbClr val="FFFFFF"/>
                </a:solidFill>
                <a:latin typeface="Verdana" panose="020B0604030504040204"/>
                <a:cs typeface="Verdana" panose="020B0604030504040204"/>
              </a:rPr>
              <a:t>ά</a:t>
            </a:r>
            <a:r>
              <a:rPr sz="1700" spc="215" dirty="0">
                <a:solidFill>
                  <a:srgbClr val="FFFFFF"/>
                </a:solidFill>
                <a:latin typeface="Verdana" panose="020B0604030504040204"/>
                <a:cs typeface="Verdana" panose="020B0604030504040204"/>
              </a:rPr>
              <a:t>ς…</a:t>
            </a:r>
            <a:r>
              <a:rPr sz="1700" spc="-175" dirty="0">
                <a:solidFill>
                  <a:srgbClr val="FFFFFF"/>
                </a:solidFill>
                <a:latin typeface="Verdana" panose="020B0604030504040204"/>
                <a:cs typeface="Verdana" panose="020B0604030504040204"/>
              </a:rPr>
              <a:t> </a:t>
            </a:r>
            <a:r>
              <a:rPr sz="1700" spc="-45" dirty="0">
                <a:solidFill>
                  <a:srgbClr val="FFFFFF"/>
                </a:solidFill>
                <a:latin typeface="Verdana" panose="020B0604030504040204"/>
                <a:cs typeface="Verdana" panose="020B0604030504040204"/>
              </a:rPr>
              <a:t>Δ</a:t>
            </a:r>
            <a:r>
              <a:rPr sz="1700" spc="-10" dirty="0">
                <a:solidFill>
                  <a:srgbClr val="FFFFFF"/>
                </a:solidFill>
                <a:latin typeface="Verdana" panose="020B0604030504040204"/>
                <a:cs typeface="Verdana" panose="020B0604030504040204"/>
              </a:rPr>
              <a:t>ι</a:t>
            </a:r>
            <a:r>
              <a:rPr sz="1700" spc="-40" dirty="0">
                <a:solidFill>
                  <a:srgbClr val="FFFFFF"/>
                </a:solidFill>
                <a:latin typeface="Verdana" panose="020B0604030504040204"/>
                <a:cs typeface="Verdana" panose="020B0604030504040204"/>
              </a:rPr>
              <a:t>αφ</a:t>
            </a:r>
            <a:r>
              <a:rPr sz="1700" spc="-20" dirty="0">
                <a:solidFill>
                  <a:srgbClr val="FFFFFF"/>
                </a:solidFill>
                <a:latin typeface="Verdana" panose="020B0604030504040204"/>
                <a:cs typeface="Verdana" panose="020B0604030504040204"/>
              </a:rPr>
              <a:t>.</a:t>
            </a:r>
            <a:r>
              <a:rPr sz="1700" spc="-145" dirty="0">
                <a:solidFill>
                  <a:srgbClr val="FFFFFF"/>
                </a:solidFill>
                <a:latin typeface="Verdana" panose="020B0604030504040204"/>
                <a:cs typeface="Verdana" panose="020B0604030504040204"/>
              </a:rPr>
              <a:t> </a:t>
            </a:r>
            <a:r>
              <a:rPr sz="1700" spc="-140" dirty="0">
                <a:solidFill>
                  <a:srgbClr val="FFFFFF"/>
                </a:solidFill>
                <a:latin typeface="Verdana" panose="020B0604030504040204"/>
                <a:cs typeface="Verdana" panose="020B0604030504040204"/>
              </a:rPr>
              <a:t>6</a:t>
            </a:r>
            <a:r>
              <a:rPr sz="1700" spc="-215" dirty="0">
                <a:solidFill>
                  <a:srgbClr val="FFFFFF"/>
                </a:solidFill>
                <a:latin typeface="Verdana" panose="020B0604030504040204"/>
                <a:cs typeface="Verdana" panose="020B0604030504040204"/>
              </a:rPr>
              <a:t>-</a:t>
            </a:r>
            <a:r>
              <a:rPr sz="1700" spc="-140" dirty="0">
                <a:solidFill>
                  <a:srgbClr val="FFFFFF"/>
                </a:solidFill>
                <a:latin typeface="Verdana" panose="020B0604030504040204"/>
                <a:cs typeface="Verdana" panose="020B0604030504040204"/>
              </a:rPr>
              <a:t>9</a:t>
            </a:r>
            <a:endParaRPr sz="1700">
              <a:latin typeface="Verdana" panose="020B0604030504040204"/>
              <a:cs typeface="Verdana" panose="020B0604030504040204"/>
            </a:endParaRPr>
          </a:p>
          <a:p>
            <a:pPr marL="299085" marR="263525" indent="-287020">
              <a:lnSpc>
                <a:spcPct val="100000"/>
              </a:lnSpc>
              <a:spcBef>
                <a:spcPts val="1010"/>
              </a:spcBef>
              <a:buClr>
                <a:srgbClr val="89D0D5"/>
              </a:buClr>
              <a:buSzPct val="79000"/>
              <a:buFont typeface="Arial MT"/>
              <a:buChar char="•"/>
              <a:tabLst>
                <a:tab pos="299085" algn="l"/>
                <a:tab pos="299720" algn="l"/>
              </a:tabLst>
            </a:pPr>
            <a:r>
              <a:rPr sz="1700" spc="-105" dirty="0">
                <a:solidFill>
                  <a:srgbClr val="FFFFFF"/>
                </a:solidFill>
                <a:latin typeface="Verdana" panose="020B0604030504040204"/>
                <a:cs typeface="Verdana" panose="020B0604030504040204"/>
              </a:rPr>
              <a:t>Λε</a:t>
            </a:r>
            <a:r>
              <a:rPr sz="1700" spc="-30" dirty="0">
                <a:solidFill>
                  <a:srgbClr val="FFFFFF"/>
                </a:solidFill>
                <a:latin typeface="Verdana" panose="020B0604030504040204"/>
                <a:cs typeface="Verdana" panose="020B0604030504040204"/>
              </a:rPr>
              <a:t>ι</a:t>
            </a:r>
            <a:r>
              <a:rPr sz="1700" spc="-45" dirty="0">
                <a:solidFill>
                  <a:srgbClr val="FFFFFF"/>
                </a:solidFill>
                <a:latin typeface="Verdana" panose="020B0604030504040204"/>
                <a:cs typeface="Verdana" panose="020B0604030504040204"/>
              </a:rPr>
              <a:t>τουργ</a:t>
            </a:r>
            <a:r>
              <a:rPr sz="1700" spc="-35" dirty="0">
                <a:solidFill>
                  <a:srgbClr val="FFFFFF"/>
                </a:solidFill>
                <a:latin typeface="Verdana" panose="020B0604030504040204"/>
                <a:cs typeface="Verdana" panose="020B0604030504040204"/>
              </a:rPr>
              <a:t>ί</a:t>
            </a:r>
            <a:r>
              <a:rPr sz="1700" spc="100" dirty="0">
                <a:solidFill>
                  <a:srgbClr val="FFFFFF"/>
                </a:solidFill>
                <a:latin typeface="Verdana" panose="020B0604030504040204"/>
                <a:cs typeface="Verdana" panose="020B0604030504040204"/>
              </a:rPr>
              <a:t>α</a:t>
            </a:r>
            <a:r>
              <a:rPr sz="1700" spc="-170" dirty="0">
                <a:solidFill>
                  <a:srgbClr val="FFFFFF"/>
                </a:solidFill>
                <a:latin typeface="Verdana" panose="020B0604030504040204"/>
                <a:cs typeface="Verdana" panose="020B0604030504040204"/>
              </a:rPr>
              <a:t> </a:t>
            </a:r>
            <a:r>
              <a:rPr sz="1700" spc="-60" dirty="0">
                <a:solidFill>
                  <a:srgbClr val="FFFFFF"/>
                </a:solidFill>
                <a:latin typeface="Verdana" panose="020B0604030504040204"/>
                <a:cs typeface="Verdana" panose="020B0604030504040204"/>
              </a:rPr>
              <a:t>και</a:t>
            </a:r>
            <a:r>
              <a:rPr sz="1700" spc="-130" dirty="0">
                <a:solidFill>
                  <a:srgbClr val="FFFFFF"/>
                </a:solidFill>
                <a:latin typeface="Verdana" panose="020B0604030504040204"/>
                <a:cs typeface="Verdana" panose="020B0604030504040204"/>
              </a:rPr>
              <a:t> </a:t>
            </a:r>
            <a:r>
              <a:rPr sz="1700" spc="45" dirty="0">
                <a:solidFill>
                  <a:srgbClr val="FFFFFF"/>
                </a:solidFill>
                <a:latin typeface="Verdana" panose="020B0604030504040204"/>
                <a:cs typeface="Verdana" panose="020B0604030504040204"/>
              </a:rPr>
              <a:t>σ</a:t>
            </a:r>
            <a:r>
              <a:rPr sz="1700" spc="50" dirty="0">
                <a:solidFill>
                  <a:srgbClr val="FFFFFF"/>
                </a:solidFill>
                <a:latin typeface="Verdana" panose="020B0604030504040204"/>
                <a:cs typeface="Verdana" panose="020B0604030504040204"/>
              </a:rPr>
              <a:t>υ</a:t>
            </a:r>
            <a:r>
              <a:rPr sz="1700" spc="-75" dirty="0">
                <a:solidFill>
                  <a:srgbClr val="FFFFFF"/>
                </a:solidFill>
                <a:latin typeface="Verdana" panose="020B0604030504040204"/>
                <a:cs typeface="Verdana" panose="020B0604030504040204"/>
              </a:rPr>
              <a:t>ντα</a:t>
            </a:r>
            <a:r>
              <a:rPr sz="1700" spc="-30" dirty="0">
                <a:solidFill>
                  <a:srgbClr val="FFFFFF"/>
                </a:solidFill>
                <a:latin typeface="Verdana" panose="020B0604030504040204"/>
                <a:cs typeface="Verdana" panose="020B0604030504040204"/>
              </a:rPr>
              <a:t>ί</a:t>
            </a:r>
            <a:r>
              <a:rPr sz="1700" spc="60" dirty="0">
                <a:solidFill>
                  <a:srgbClr val="FFFFFF"/>
                </a:solidFill>
                <a:latin typeface="Verdana" panose="020B0604030504040204"/>
                <a:cs typeface="Verdana" panose="020B0604030504040204"/>
              </a:rPr>
              <a:t>ρ</a:t>
            </a:r>
            <a:r>
              <a:rPr sz="1700" spc="-130" dirty="0">
                <a:solidFill>
                  <a:srgbClr val="FFFFFF"/>
                </a:solidFill>
                <a:latin typeface="Verdana" panose="020B0604030504040204"/>
                <a:cs typeface="Verdana" panose="020B0604030504040204"/>
              </a:rPr>
              <a:t>ι</a:t>
            </a:r>
            <a:r>
              <a:rPr sz="1700" spc="85" dirty="0">
                <a:solidFill>
                  <a:srgbClr val="FFFFFF"/>
                </a:solidFill>
                <a:latin typeface="Verdana" panose="020B0604030504040204"/>
                <a:cs typeface="Verdana" panose="020B0604030504040204"/>
              </a:rPr>
              <a:t>α</a:t>
            </a:r>
            <a:r>
              <a:rPr sz="1700" spc="135" dirty="0">
                <a:solidFill>
                  <a:srgbClr val="FFFFFF"/>
                </a:solidFill>
                <a:latin typeface="Verdana" panose="020B0604030504040204"/>
                <a:cs typeface="Verdana" panose="020B0604030504040204"/>
              </a:rPr>
              <a:t>σ</a:t>
            </a:r>
            <a:r>
              <a:rPr sz="1700" spc="25" dirty="0">
                <a:solidFill>
                  <a:srgbClr val="FFFFFF"/>
                </a:solidFill>
                <a:latin typeface="Verdana" panose="020B0604030504040204"/>
                <a:cs typeface="Verdana" panose="020B0604030504040204"/>
              </a:rPr>
              <a:t>μα</a:t>
            </a:r>
            <a:r>
              <a:rPr sz="1700" spc="-165" dirty="0">
                <a:solidFill>
                  <a:srgbClr val="FFFFFF"/>
                </a:solidFill>
                <a:latin typeface="Verdana" panose="020B0604030504040204"/>
                <a:cs typeface="Verdana" panose="020B0604030504040204"/>
              </a:rPr>
              <a:t> </a:t>
            </a:r>
            <a:r>
              <a:rPr sz="1700" spc="-15" dirty="0">
                <a:solidFill>
                  <a:srgbClr val="FFFFFF"/>
                </a:solidFill>
                <a:latin typeface="Verdana" panose="020B0604030504040204"/>
                <a:cs typeface="Verdana" panose="020B0604030504040204"/>
              </a:rPr>
              <a:t>στη  </a:t>
            </a:r>
            <a:r>
              <a:rPr sz="1700" spc="45" dirty="0">
                <a:solidFill>
                  <a:srgbClr val="FFFFFF"/>
                </a:solidFill>
                <a:latin typeface="Verdana" panose="020B0604030504040204"/>
                <a:cs typeface="Verdana" panose="020B0604030504040204"/>
              </a:rPr>
              <a:t>σ</a:t>
            </a:r>
            <a:r>
              <a:rPr sz="1700" spc="50" dirty="0">
                <a:solidFill>
                  <a:srgbClr val="FFFFFF"/>
                </a:solidFill>
                <a:latin typeface="Verdana" panose="020B0604030504040204"/>
                <a:cs typeface="Verdana" panose="020B0604030504040204"/>
              </a:rPr>
              <a:t>ύ</a:t>
            </a:r>
            <a:r>
              <a:rPr sz="1700" spc="-55" dirty="0">
                <a:solidFill>
                  <a:srgbClr val="FFFFFF"/>
                </a:solidFill>
                <a:latin typeface="Verdana" panose="020B0604030504040204"/>
                <a:cs typeface="Verdana" panose="020B0604030504040204"/>
              </a:rPr>
              <a:t>ν</a:t>
            </a:r>
            <a:r>
              <a:rPr sz="1700" spc="35" dirty="0">
                <a:solidFill>
                  <a:srgbClr val="FFFFFF"/>
                </a:solidFill>
                <a:latin typeface="Verdana" panose="020B0604030504040204"/>
                <a:cs typeface="Verdana" panose="020B0604030504040204"/>
              </a:rPr>
              <a:t>θ</a:t>
            </a:r>
            <a:r>
              <a:rPr sz="1700" spc="-15" dirty="0">
                <a:solidFill>
                  <a:srgbClr val="FFFFFF"/>
                </a:solidFill>
                <a:latin typeface="Verdana" panose="020B0604030504040204"/>
                <a:cs typeface="Verdana" panose="020B0604030504040204"/>
              </a:rPr>
              <a:t>εσ</a:t>
            </a:r>
            <a:r>
              <a:rPr sz="1700" spc="-25" dirty="0">
                <a:solidFill>
                  <a:srgbClr val="FFFFFF"/>
                </a:solidFill>
                <a:latin typeface="Verdana" panose="020B0604030504040204"/>
                <a:cs typeface="Verdana" panose="020B0604030504040204"/>
              </a:rPr>
              <a:t>η</a:t>
            </a:r>
            <a:r>
              <a:rPr sz="1700" spc="310" dirty="0">
                <a:solidFill>
                  <a:srgbClr val="FFFFFF"/>
                </a:solidFill>
                <a:latin typeface="Verdana" panose="020B0604030504040204"/>
                <a:cs typeface="Verdana" panose="020B0604030504040204"/>
              </a:rPr>
              <a:t>…</a:t>
            </a:r>
            <a:r>
              <a:rPr sz="1700" spc="-165" dirty="0">
                <a:solidFill>
                  <a:srgbClr val="FFFFFF"/>
                </a:solidFill>
                <a:latin typeface="Verdana" panose="020B0604030504040204"/>
                <a:cs typeface="Verdana" panose="020B0604030504040204"/>
              </a:rPr>
              <a:t> </a:t>
            </a:r>
            <a:r>
              <a:rPr sz="1700" spc="-45" dirty="0">
                <a:solidFill>
                  <a:srgbClr val="FFFFFF"/>
                </a:solidFill>
                <a:latin typeface="Verdana" panose="020B0604030504040204"/>
                <a:cs typeface="Verdana" panose="020B0604030504040204"/>
              </a:rPr>
              <a:t>Δ</a:t>
            </a:r>
            <a:r>
              <a:rPr sz="1700" spc="-5" dirty="0">
                <a:solidFill>
                  <a:srgbClr val="FFFFFF"/>
                </a:solidFill>
                <a:latin typeface="Verdana" panose="020B0604030504040204"/>
                <a:cs typeface="Verdana" panose="020B0604030504040204"/>
              </a:rPr>
              <a:t>ι</a:t>
            </a:r>
            <a:r>
              <a:rPr sz="1700" spc="-40" dirty="0">
                <a:solidFill>
                  <a:srgbClr val="FFFFFF"/>
                </a:solidFill>
                <a:latin typeface="Verdana" panose="020B0604030504040204"/>
                <a:cs typeface="Verdana" panose="020B0604030504040204"/>
              </a:rPr>
              <a:t>αφ</a:t>
            </a:r>
            <a:r>
              <a:rPr sz="1700" spc="-20" dirty="0">
                <a:solidFill>
                  <a:srgbClr val="FFFFFF"/>
                </a:solidFill>
                <a:latin typeface="Verdana" panose="020B0604030504040204"/>
                <a:cs typeface="Verdana" panose="020B0604030504040204"/>
              </a:rPr>
              <a:t>.</a:t>
            </a:r>
            <a:r>
              <a:rPr sz="1700" spc="-140" dirty="0">
                <a:solidFill>
                  <a:srgbClr val="FFFFFF"/>
                </a:solidFill>
                <a:latin typeface="Verdana" panose="020B0604030504040204"/>
                <a:cs typeface="Verdana" panose="020B0604030504040204"/>
              </a:rPr>
              <a:t> </a:t>
            </a:r>
            <a:r>
              <a:rPr sz="1700" spc="-145" dirty="0">
                <a:solidFill>
                  <a:srgbClr val="FFFFFF"/>
                </a:solidFill>
                <a:latin typeface="Verdana" panose="020B0604030504040204"/>
                <a:cs typeface="Verdana" panose="020B0604030504040204"/>
              </a:rPr>
              <a:t>1</a:t>
            </a:r>
            <a:r>
              <a:rPr sz="1700" spc="-130" dirty="0">
                <a:solidFill>
                  <a:srgbClr val="FFFFFF"/>
                </a:solidFill>
                <a:latin typeface="Verdana" panose="020B0604030504040204"/>
                <a:cs typeface="Verdana" panose="020B0604030504040204"/>
              </a:rPr>
              <a:t>0</a:t>
            </a:r>
            <a:r>
              <a:rPr sz="1700" spc="-215" dirty="0">
                <a:solidFill>
                  <a:srgbClr val="FFFFFF"/>
                </a:solidFill>
                <a:latin typeface="Verdana" panose="020B0604030504040204"/>
                <a:cs typeface="Verdana" panose="020B0604030504040204"/>
              </a:rPr>
              <a:t>-</a:t>
            </a:r>
            <a:r>
              <a:rPr sz="1700" spc="-140" dirty="0">
                <a:solidFill>
                  <a:srgbClr val="FFFFFF"/>
                </a:solidFill>
                <a:latin typeface="Verdana" panose="020B0604030504040204"/>
                <a:cs typeface="Verdana" panose="020B0604030504040204"/>
              </a:rPr>
              <a:t>11</a:t>
            </a:r>
            <a:endParaRPr sz="1700">
              <a:latin typeface="Verdana" panose="020B0604030504040204"/>
              <a:cs typeface="Verdana" panose="020B0604030504040204"/>
            </a:endParaRPr>
          </a:p>
          <a:p>
            <a:pPr marL="299085" indent="-287020">
              <a:lnSpc>
                <a:spcPct val="100000"/>
              </a:lnSpc>
              <a:spcBef>
                <a:spcPts val="995"/>
              </a:spcBef>
              <a:buClr>
                <a:srgbClr val="89D0D5"/>
              </a:buClr>
              <a:buSzPct val="79000"/>
              <a:buFont typeface="Arial MT"/>
              <a:buChar char="•"/>
              <a:tabLst>
                <a:tab pos="299085" algn="l"/>
                <a:tab pos="299720" algn="l"/>
              </a:tabLst>
            </a:pPr>
            <a:r>
              <a:rPr sz="1700" spc="-145" dirty="0">
                <a:solidFill>
                  <a:srgbClr val="FFFFFF"/>
                </a:solidFill>
                <a:latin typeface="Verdana" panose="020B0604030504040204"/>
                <a:cs typeface="Verdana" panose="020B0604030504040204"/>
              </a:rPr>
              <a:t>Στη</a:t>
            </a:r>
            <a:r>
              <a:rPr sz="1700" spc="-135" dirty="0">
                <a:solidFill>
                  <a:srgbClr val="FFFFFF"/>
                </a:solidFill>
                <a:latin typeface="Verdana" panose="020B0604030504040204"/>
                <a:cs typeface="Verdana" panose="020B0604030504040204"/>
              </a:rPr>
              <a:t>ν</a:t>
            </a:r>
            <a:r>
              <a:rPr sz="1700" spc="-140" dirty="0">
                <a:solidFill>
                  <a:srgbClr val="FFFFFF"/>
                </a:solidFill>
                <a:latin typeface="Verdana" panose="020B0604030504040204"/>
                <a:cs typeface="Verdana" panose="020B0604030504040204"/>
              </a:rPr>
              <a:t> </a:t>
            </a:r>
            <a:r>
              <a:rPr sz="1700" spc="65" dirty="0">
                <a:solidFill>
                  <a:srgbClr val="FFFFFF"/>
                </a:solidFill>
                <a:latin typeface="Verdana" panose="020B0604030504040204"/>
                <a:cs typeface="Verdana" panose="020B0604030504040204"/>
              </a:rPr>
              <a:t>πράξη</a:t>
            </a:r>
            <a:r>
              <a:rPr sz="1700" spc="95" dirty="0">
                <a:solidFill>
                  <a:srgbClr val="FFFFFF"/>
                </a:solidFill>
                <a:latin typeface="Verdana" panose="020B0604030504040204"/>
                <a:cs typeface="Verdana" panose="020B0604030504040204"/>
              </a:rPr>
              <a:t>…</a:t>
            </a:r>
            <a:r>
              <a:rPr sz="1700" spc="-145" dirty="0">
                <a:solidFill>
                  <a:srgbClr val="FFFFFF"/>
                </a:solidFill>
                <a:latin typeface="Verdana" panose="020B0604030504040204"/>
                <a:cs typeface="Verdana" panose="020B0604030504040204"/>
              </a:rPr>
              <a:t> </a:t>
            </a:r>
            <a:r>
              <a:rPr sz="1700" spc="-45" dirty="0">
                <a:solidFill>
                  <a:srgbClr val="FFFFFF"/>
                </a:solidFill>
                <a:latin typeface="Verdana" panose="020B0604030504040204"/>
                <a:cs typeface="Verdana" panose="020B0604030504040204"/>
              </a:rPr>
              <a:t>Δ</a:t>
            </a:r>
            <a:r>
              <a:rPr sz="1700" spc="-5" dirty="0">
                <a:solidFill>
                  <a:srgbClr val="FFFFFF"/>
                </a:solidFill>
                <a:latin typeface="Verdana" panose="020B0604030504040204"/>
                <a:cs typeface="Verdana" panose="020B0604030504040204"/>
              </a:rPr>
              <a:t>ι</a:t>
            </a:r>
            <a:r>
              <a:rPr sz="1700" spc="-40" dirty="0">
                <a:solidFill>
                  <a:srgbClr val="FFFFFF"/>
                </a:solidFill>
                <a:latin typeface="Verdana" panose="020B0604030504040204"/>
                <a:cs typeface="Verdana" panose="020B0604030504040204"/>
              </a:rPr>
              <a:t>αφ</a:t>
            </a:r>
            <a:r>
              <a:rPr sz="1700" spc="-20" dirty="0">
                <a:solidFill>
                  <a:srgbClr val="FFFFFF"/>
                </a:solidFill>
                <a:latin typeface="Verdana" panose="020B0604030504040204"/>
                <a:cs typeface="Verdana" panose="020B0604030504040204"/>
              </a:rPr>
              <a:t>.</a:t>
            </a:r>
            <a:r>
              <a:rPr sz="1700" spc="-140" dirty="0">
                <a:solidFill>
                  <a:srgbClr val="FFFFFF"/>
                </a:solidFill>
                <a:latin typeface="Verdana" panose="020B0604030504040204"/>
                <a:cs typeface="Verdana" panose="020B0604030504040204"/>
              </a:rPr>
              <a:t> </a:t>
            </a:r>
            <a:r>
              <a:rPr sz="1700" spc="-145" dirty="0">
                <a:solidFill>
                  <a:srgbClr val="FFFFFF"/>
                </a:solidFill>
                <a:latin typeface="Verdana" panose="020B0604030504040204"/>
                <a:cs typeface="Verdana" panose="020B0604030504040204"/>
              </a:rPr>
              <a:t>1</a:t>
            </a:r>
            <a:r>
              <a:rPr sz="1700" spc="-125" dirty="0">
                <a:solidFill>
                  <a:srgbClr val="FFFFFF"/>
                </a:solidFill>
                <a:latin typeface="Verdana" panose="020B0604030504040204"/>
                <a:cs typeface="Verdana" panose="020B0604030504040204"/>
              </a:rPr>
              <a:t>2</a:t>
            </a:r>
            <a:r>
              <a:rPr sz="1700" spc="-215" dirty="0">
                <a:solidFill>
                  <a:srgbClr val="FFFFFF"/>
                </a:solidFill>
                <a:latin typeface="Verdana" panose="020B0604030504040204"/>
                <a:cs typeface="Verdana" panose="020B0604030504040204"/>
              </a:rPr>
              <a:t>-</a:t>
            </a:r>
            <a:r>
              <a:rPr sz="1700" spc="-140" dirty="0">
                <a:solidFill>
                  <a:srgbClr val="FFFFFF"/>
                </a:solidFill>
                <a:latin typeface="Verdana" panose="020B0604030504040204"/>
                <a:cs typeface="Verdana" panose="020B0604030504040204"/>
              </a:rPr>
              <a:t>15</a:t>
            </a:r>
            <a:endParaRPr sz="1700">
              <a:latin typeface="Verdana" panose="020B0604030504040204"/>
              <a:cs typeface="Verdana" panose="020B0604030504040204"/>
            </a:endParaRPr>
          </a:p>
          <a:p>
            <a:pPr marL="299085" indent="-287020">
              <a:lnSpc>
                <a:spcPct val="100000"/>
              </a:lnSpc>
              <a:spcBef>
                <a:spcPts val="995"/>
              </a:spcBef>
              <a:buClr>
                <a:srgbClr val="89D0D5"/>
              </a:buClr>
              <a:buSzPct val="79000"/>
              <a:buFont typeface="Arial MT"/>
              <a:buChar char="•"/>
              <a:tabLst>
                <a:tab pos="299085" algn="l"/>
                <a:tab pos="299720" algn="l"/>
              </a:tabLst>
            </a:pPr>
            <a:r>
              <a:rPr sz="1700" spc="-15" dirty="0">
                <a:solidFill>
                  <a:srgbClr val="FFFFFF"/>
                </a:solidFill>
                <a:latin typeface="Verdana" panose="020B0604030504040204"/>
                <a:cs typeface="Verdana" panose="020B0604030504040204"/>
              </a:rPr>
              <a:t>Συμπέρασμ</a:t>
            </a:r>
            <a:r>
              <a:rPr sz="1700" spc="-10" dirty="0">
                <a:solidFill>
                  <a:srgbClr val="FFFFFF"/>
                </a:solidFill>
                <a:latin typeface="Verdana" panose="020B0604030504040204"/>
                <a:cs typeface="Verdana" panose="020B0604030504040204"/>
              </a:rPr>
              <a:t>α</a:t>
            </a:r>
            <a:r>
              <a:rPr sz="1700" spc="-170" dirty="0">
                <a:solidFill>
                  <a:srgbClr val="FFFFFF"/>
                </a:solidFill>
                <a:latin typeface="Verdana" panose="020B0604030504040204"/>
                <a:cs typeface="Verdana" panose="020B0604030504040204"/>
              </a:rPr>
              <a:t> </a:t>
            </a:r>
            <a:r>
              <a:rPr sz="1700" spc="55" dirty="0">
                <a:solidFill>
                  <a:srgbClr val="FFFFFF"/>
                </a:solidFill>
                <a:latin typeface="Verdana" panose="020B0604030504040204"/>
                <a:cs typeface="Verdana" panose="020B0604030504040204"/>
              </a:rPr>
              <a:t>&amp;</a:t>
            </a:r>
            <a:r>
              <a:rPr sz="1700" spc="-130" dirty="0">
                <a:solidFill>
                  <a:srgbClr val="FFFFFF"/>
                </a:solidFill>
                <a:latin typeface="Verdana" panose="020B0604030504040204"/>
                <a:cs typeface="Verdana" panose="020B0604030504040204"/>
              </a:rPr>
              <a:t> </a:t>
            </a:r>
            <a:r>
              <a:rPr sz="1700" dirty="0">
                <a:solidFill>
                  <a:srgbClr val="FFFFFF"/>
                </a:solidFill>
                <a:latin typeface="Verdana" panose="020B0604030504040204"/>
                <a:cs typeface="Verdana" panose="020B0604030504040204"/>
              </a:rPr>
              <a:t>εφα</a:t>
            </a:r>
            <a:r>
              <a:rPr sz="1700" spc="-5" dirty="0">
                <a:solidFill>
                  <a:srgbClr val="FFFFFF"/>
                </a:solidFill>
                <a:latin typeface="Verdana" panose="020B0604030504040204"/>
                <a:cs typeface="Verdana" panose="020B0604030504040204"/>
              </a:rPr>
              <a:t>ρ</a:t>
            </a:r>
            <a:r>
              <a:rPr sz="1700" spc="40" dirty="0">
                <a:solidFill>
                  <a:srgbClr val="FFFFFF"/>
                </a:solidFill>
                <a:latin typeface="Verdana" panose="020B0604030504040204"/>
                <a:cs typeface="Verdana" panose="020B0604030504040204"/>
              </a:rPr>
              <a:t>μογές…</a:t>
            </a:r>
            <a:r>
              <a:rPr sz="1700" spc="-145" dirty="0">
                <a:solidFill>
                  <a:srgbClr val="FFFFFF"/>
                </a:solidFill>
                <a:latin typeface="Verdana" panose="020B0604030504040204"/>
                <a:cs typeface="Verdana" panose="020B0604030504040204"/>
              </a:rPr>
              <a:t> </a:t>
            </a:r>
            <a:r>
              <a:rPr sz="1700" spc="-45" dirty="0">
                <a:solidFill>
                  <a:srgbClr val="FFFFFF"/>
                </a:solidFill>
                <a:latin typeface="Verdana" panose="020B0604030504040204"/>
                <a:cs typeface="Verdana" panose="020B0604030504040204"/>
              </a:rPr>
              <a:t>Δ</a:t>
            </a:r>
            <a:r>
              <a:rPr sz="1700" spc="-10" dirty="0">
                <a:solidFill>
                  <a:srgbClr val="FFFFFF"/>
                </a:solidFill>
                <a:latin typeface="Verdana" panose="020B0604030504040204"/>
                <a:cs typeface="Verdana" panose="020B0604030504040204"/>
              </a:rPr>
              <a:t>ι</a:t>
            </a:r>
            <a:r>
              <a:rPr sz="1700" spc="-35" dirty="0">
                <a:solidFill>
                  <a:srgbClr val="FFFFFF"/>
                </a:solidFill>
                <a:latin typeface="Verdana" panose="020B0604030504040204"/>
                <a:cs typeface="Verdana" panose="020B0604030504040204"/>
              </a:rPr>
              <a:t>αφ.</a:t>
            </a:r>
            <a:endParaRPr sz="1700">
              <a:latin typeface="Verdana" panose="020B0604030504040204"/>
              <a:cs typeface="Verdana" panose="020B0604030504040204"/>
            </a:endParaRPr>
          </a:p>
          <a:p>
            <a:pPr marL="299085">
              <a:lnSpc>
                <a:spcPct val="100000"/>
              </a:lnSpc>
            </a:pPr>
            <a:r>
              <a:rPr sz="1700" spc="-155" dirty="0">
                <a:solidFill>
                  <a:srgbClr val="FFFFFF"/>
                </a:solidFill>
                <a:latin typeface="Verdana" panose="020B0604030504040204"/>
                <a:cs typeface="Verdana" panose="020B0604030504040204"/>
              </a:rPr>
              <a:t>16-17</a:t>
            </a:r>
            <a:endParaRPr sz="1700">
              <a:latin typeface="Verdana" panose="020B0604030504040204"/>
              <a:cs typeface="Verdana" panose="020B0604030504040204"/>
            </a:endParaRPr>
          </a:p>
          <a:p>
            <a:pPr marL="299085" indent="-287020">
              <a:lnSpc>
                <a:spcPct val="100000"/>
              </a:lnSpc>
              <a:spcBef>
                <a:spcPts val="1010"/>
              </a:spcBef>
              <a:buClr>
                <a:srgbClr val="89D0D5"/>
              </a:buClr>
              <a:buSzPct val="79000"/>
              <a:buFont typeface="Arial MT"/>
              <a:buChar char="•"/>
              <a:tabLst>
                <a:tab pos="299085" algn="l"/>
                <a:tab pos="299720" algn="l"/>
              </a:tabLst>
            </a:pPr>
            <a:r>
              <a:rPr sz="1700" spc="-150" dirty="0">
                <a:solidFill>
                  <a:srgbClr val="FFFFFF"/>
                </a:solidFill>
                <a:latin typeface="Verdana" panose="020B0604030504040204"/>
                <a:cs typeface="Verdana" panose="020B0604030504040204"/>
              </a:rPr>
              <a:t>Συ</a:t>
            </a:r>
            <a:r>
              <a:rPr sz="1700" spc="-114" dirty="0">
                <a:solidFill>
                  <a:srgbClr val="FFFFFF"/>
                </a:solidFill>
                <a:latin typeface="Verdana" panose="020B0604030504040204"/>
                <a:cs typeface="Verdana" panose="020B0604030504040204"/>
              </a:rPr>
              <a:t>ν</a:t>
            </a:r>
            <a:r>
              <a:rPr sz="1700" spc="-30" dirty="0">
                <a:solidFill>
                  <a:srgbClr val="FFFFFF"/>
                </a:solidFill>
                <a:latin typeface="Verdana" panose="020B0604030504040204"/>
                <a:cs typeface="Verdana" panose="020B0604030504040204"/>
              </a:rPr>
              <a:t>ο</a:t>
            </a:r>
            <a:r>
              <a:rPr sz="1700" spc="-55" dirty="0">
                <a:solidFill>
                  <a:srgbClr val="FFFFFF"/>
                </a:solidFill>
                <a:latin typeface="Verdana" panose="020B0604030504040204"/>
                <a:cs typeface="Verdana" panose="020B0604030504040204"/>
              </a:rPr>
              <a:t>ψ</a:t>
            </a:r>
            <a:r>
              <a:rPr sz="1700" spc="-130" dirty="0">
                <a:solidFill>
                  <a:srgbClr val="FFFFFF"/>
                </a:solidFill>
                <a:latin typeface="Verdana" panose="020B0604030504040204"/>
                <a:cs typeface="Verdana" panose="020B0604030504040204"/>
              </a:rPr>
              <a:t>ί</a:t>
            </a:r>
            <a:r>
              <a:rPr sz="1700" spc="35" dirty="0">
                <a:solidFill>
                  <a:srgbClr val="FFFFFF"/>
                </a:solidFill>
                <a:latin typeface="Verdana" panose="020B0604030504040204"/>
                <a:cs typeface="Verdana" panose="020B0604030504040204"/>
              </a:rPr>
              <a:t>ζ</a:t>
            </a:r>
            <a:r>
              <a:rPr sz="1700" spc="40" dirty="0">
                <a:solidFill>
                  <a:srgbClr val="FFFFFF"/>
                </a:solidFill>
                <a:latin typeface="Verdana" panose="020B0604030504040204"/>
                <a:cs typeface="Verdana" panose="020B0604030504040204"/>
              </a:rPr>
              <a:t>ο</a:t>
            </a:r>
            <a:r>
              <a:rPr sz="1700" spc="50" dirty="0">
                <a:solidFill>
                  <a:srgbClr val="FFFFFF"/>
                </a:solidFill>
                <a:latin typeface="Verdana" panose="020B0604030504040204"/>
                <a:cs typeface="Verdana" panose="020B0604030504040204"/>
              </a:rPr>
              <a:t>ντας</a:t>
            </a:r>
            <a:r>
              <a:rPr sz="1700" spc="85" dirty="0">
                <a:solidFill>
                  <a:srgbClr val="FFFFFF"/>
                </a:solidFill>
                <a:latin typeface="Verdana" panose="020B0604030504040204"/>
                <a:cs typeface="Verdana" panose="020B0604030504040204"/>
              </a:rPr>
              <a:t>…</a:t>
            </a:r>
            <a:r>
              <a:rPr sz="1700" spc="-155" dirty="0">
                <a:solidFill>
                  <a:srgbClr val="FFFFFF"/>
                </a:solidFill>
                <a:latin typeface="Verdana" panose="020B0604030504040204"/>
                <a:cs typeface="Verdana" panose="020B0604030504040204"/>
              </a:rPr>
              <a:t> </a:t>
            </a:r>
            <a:r>
              <a:rPr sz="1700" spc="-45" dirty="0">
                <a:solidFill>
                  <a:srgbClr val="FFFFFF"/>
                </a:solidFill>
                <a:latin typeface="Verdana" panose="020B0604030504040204"/>
                <a:cs typeface="Verdana" panose="020B0604030504040204"/>
              </a:rPr>
              <a:t>Δ</a:t>
            </a:r>
            <a:r>
              <a:rPr sz="1700" spc="-5" dirty="0">
                <a:solidFill>
                  <a:srgbClr val="FFFFFF"/>
                </a:solidFill>
                <a:latin typeface="Verdana" panose="020B0604030504040204"/>
                <a:cs typeface="Verdana" panose="020B0604030504040204"/>
              </a:rPr>
              <a:t>ι</a:t>
            </a:r>
            <a:r>
              <a:rPr sz="1700" spc="-40" dirty="0">
                <a:solidFill>
                  <a:srgbClr val="FFFFFF"/>
                </a:solidFill>
                <a:latin typeface="Verdana" panose="020B0604030504040204"/>
                <a:cs typeface="Verdana" panose="020B0604030504040204"/>
              </a:rPr>
              <a:t>αφ</a:t>
            </a:r>
            <a:r>
              <a:rPr sz="1700" spc="-20" dirty="0">
                <a:solidFill>
                  <a:srgbClr val="FFFFFF"/>
                </a:solidFill>
                <a:latin typeface="Verdana" panose="020B0604030504040204"/>
                <a:cs typeface="Verdana" panose="020B0604030504040204"/>
              </a:rPr>
              <a:t>.</a:t>
            </a:r>
            <a:r>
              <a:rPr sz="1700" spc="-155" dirty="0">
                <a:solidFill>
                  <a:srgbClr val="FFFFFF"/>
                </a:solidFill>
                <a:latin typeface="Verdana" panose="020B0604030504040204"/>
                <a:cs typeface="Verdana" panose="020B0604030504040204"/>
              </a:rPr>
              <a:t> </a:t>
            </a:r>
            <a:r>
              <a:rPr sz="1700" spc="-145" dirty="0">
                <a:solidFill>
                  <a:srgbClr val="FFFFFF"/>
                </a:solidFill>
                <a:latin typeface="Verdana" panose="020B0604030504040204"/>
                <a:cs typeface="Verdana" panose="020B0604030504040204"/>
              </a:rPr>
              <a:t>18</a:t>
            </a:r>
            <a:endParaRPr sz="1700">
              <a:latin typeface="Verdana" panose="020B0604030504040204"/>
              <a:cs typeface="Verdana" panose="020B0604030504040204"/>
            </a:endParaRPr>
          </a:p>
          <a:p>
            <a:pPr marL="299085" indent="-287020">
              <a:lnSpc>
                <a:spcPct val="100000"/>
              </a:lnSpc>
              <a:spcBef>
                <a:spcPts val="1000"/>
              </a:spcBef>
              <a:buClr>
                <a:srgbClr val="89D0D5"/>
              </a:buClr>
              <a:buSzPct val="79000"/>
              <a:buFont typeface="Arial MT"/>
              <a:buChar char="•"/>
              <a:tabLst>
                <a:tab pos="299085" algn="l"/>
                <a:tab pos="299720" algn="l"/>
              </a:tabLst>
            </a:pPr>
            <a:r>
              <a:rPr sz="1700" spc="-190" dirty="0">
                <a:solidFill>
                  <a:srgbClr val="FFFFFF"/>
                </a:solidFill>
                <a:latin typeface="Verdana" panose="020B0604030504040204"/>
                <a:cs typeface="Verdana" panose="020B0604030504040204"/>
              </a:rPr>
              <a:t>Β</a:t>
            </a:r>
            <a:r>
              <a:rPr sz="1700" spc="-114" dirty="0">
                <a:solidFill>
                  <a:srgbClr val="FFFFFF"/>
                </a:solidFill>
                <a:latin typeface="Verdana" panose="020B0604030504040204"/>
                <a:cs typeface="Verdana" panose="020B0604030504040204"/>
              </a:rPr>
              <a:t>ι</a:t>
            </a:r>
            <a:r>
              <a:rPr sz="1700" spc="-75" dirty="0">
                <a:solidFill>
                  <a:srgbClr val="FFFFFF"/>
                </a:solidFill>
                <a:latin typeface="Verdana" panose="020B0604030504040204"/>
                <a:cs typeface="Verdana" panose="020B0604030504040204"/>
              </a:rPr>
              <a:t>βλ</a:t>
            </a:r>
            <a:r>
              <a:rPr sz="1700" spc="-130" dirty="0">
                <a:solidFill>
                  <a:srgbClr val="FFFFFF"/>
                </a:solidFill>
                <a:latin typeface="Verdana" panose="020B0604030504040204"/>
                <a:cs typeface="Verdana" panose="020B0604030504040204"/>
              </a:rPr>
              <a:t>ι</a:t>
            </a:r>
            <a:r>
              <a:rPr sz="1700" spc="10" dirty="0">
                <a:solidFill>
                  <a:srgbClr val="FFFFFF"/>
                </a:solidFill>
                <a:latin typeface="Verdana" panose="020B0604030504040204"/>
                <a:cs typeface="Verdana" panose="020B0604030504040204"/>
              </a:rPr>
              <a:t>ο</a:t>
            </a:r>
            <a:r>
              <a:rPr sz="1700" dirty="0">
                <a:solidFill>
                  <a:srgbClr val="FFFFFF"/>
                </a:solidFill>
                <a:latin typeface="Verdana" panose="020B0604030504040204"/>
                <a:cs typeface="Verdana" panose="020B0604030504040204"/>
              </a:rPr>
              <a:t>γ</a:t>
            </a:r>
            <a:r>
              <a:rPr sz="1700" spc="90" dirty="0">
                <a:solidFill>
                  <a:srgbClr val="FFFFFF"/>
                </a:solidFill>
                <a:latin typeface="Verdana" panose="020B0604030504040204"/>
                <a:cs typeface="Verdana" panose="020B0604030504040204"/>
              </a:rPr>
              <a:t>ρ</a:t>
            </a:r>
            <a:r>
              <a:rPr sz="1700" spc="75" dirty="0">
                <a:solidFill>
                  <a:srgbClr val="FFFFFF"/>
                </a:solidFill>
                <a:latin typeface="Verdana" panose="020B0604030504040204"/>
                <a:cs typeface="Verdana" panose="020B0604030504040204"/>
              </a:rPr>
              <a:t>α</a:t>
            </a:r>
            <a:r>
              <a:rPr sz="1700" spc="-50" dirty="0">
                <a:solidFill>
                  <a:srgbClr val="FFFFFF"/>
                </a:solidFill>
                <a:latin typeface="Verdana" panose="020B0604030504040204"/>
                <a:cs typeface="Verdana" panose="020B0604030504040204"/>
              </a:rPr>
              <a:t>φ</a:t>
            </a:r>
            <a:r>
              <a:rPr sz="1700" spc="-130" dirty="0">
                <a:solidFill>
                  <a:srgbClr val="FFFFFF"/>
                </a:solidFill>
                <a:latin typeface="Verdana" panose="020B0604030504040204"/>
                <a:cs typeface="Verdana" panose="020B0604030504040204"/>
              </a:rPr>
              <a:t>ί</a:t>
            </a:r>
            <a:r>
              <a:rPr sz="1700" spc="175" dirty="0">
                <a:solidFill>
                  <a:srgbClr val="FFFFFF"/>
                </a:solidFill>
                <a:latin typeface="Verdana" panose="020B0604030504040204"/>
                <a:cs typeface="Verdana" panose="020B0604030504040204"/>
              </a:rPr>
              <a:t>α</a:t>
            </a:r>
            <a:r>
              <a:rPr sz="1700" spc="235" dirty="0">
                <a:solidFill>
                  <a:srgbClr val="FFFFFF"/>
                </a:solidFill>
                <a:latin typeface="Verdana" panose="020B0604030504040204"/>
                <a:cs typeface="Verdana" panose="020B0604030504040204"/>
              </a:rPr>
              <a:t>…</a:t>
            </a:r>
            <a:r>
              <a:rPr sz="1700" spc="-140" dirty="0">
                <a:solidFill>
                  <a:srgbClr val="FFFFFF"/>
                </a:solidFill>
                <a:latin typeface="Verdana" panose="020B0604030504040204"/>
                <a:cs typeface="Verdana" panose="020B0604030504040204"/>
              </a:rPr>
              <a:t> </a:t>
            </a:r>
            <a:r>
              <a:rPr sz="1700" dirty="0">
                <a:solidFill>
                  <a:srgbClr val="FFFFFF"/>
                </a:solidFill>
                <a:latin typeface="Verdana" panose="020B0604030504040204"/>
                <a:cs typeface="Verdana" panose="020B0604030504040204"/>
              </a:rPr>
              <a:t>Διαφ</a:t>
            </a:r>
            <a:r>
              <a:rPr sz="1700" spc="-150" dirty="0">
                <a:solidFill>
                  <a:srgbClr val="FFFFFF"/>
                </a:solidFill>
                <a:latin typeface="Verdana" panose="020B0604030504040204"/>
                <a:cs typeface="Verdana" panose="020B0604030504040204"/>
              </a:rPr>
              <a:t>.</a:t>
            </a:r>
            <a:r>
              <a:rPr sz="1700" spc="-160" dirty="0">
                <a:solidFill>
                  <a:srgbClr val="FFFFFF"/>
                </a:solidFill>
                <a:latin typeface="Verdana" panose="020B0604030504040204"/>
                <a:cs typeface="Verdana" panose="020B0604030504040204"/>
              </a:rPr>
              <a:t> </a:t>
            </a:r>
            <a:r>
              <a:rPr sz="1700" spc="-145" dirty="0">
                <a:solidFill>
                  <a:srgbClr val="FFFFFF"/>
                </a:solidFill>
                <a:latin typeface="Verdana" panose="020B0604030504040204"/>
                <a:cs typeface="Verdana" panose="020B0604030504040204"/>
              </a:rPr>
              <a:t>1</a:t>
            </a:r>
            <a:r>
              <a:rPr sz="1700" spc="-125" dirty="0">
                <a:solidFill>
                  <a:srgbClr val="FFFFFF"/>
                </a:solidFill>
                <a:latin typeface="Verdana" panose="020B0604030504040204"/>
                <a:cs typeface="Verdana" panose="020B0604030504040204"/>
              </a:rPr>
              <a:t>9</a:t>
            </a:r>
            <a:r>
              <a:rPr sz="1700" spc="-215" dirty="0">
                <a:solidFill>
                  <a:srgbClr val="FFFFFF"/>
                </a:solidFill>
                <a:latin typeface="Verdana" panose="020B0604030504040204"/>
                <a:cs typeface="Verdana" panose="020B0604030504040204"/>
              </a:rPr>
              <a:t>-</a:t>
            </a:r>
            <a:r>
              <a:rPr sz="1700" spc="-140" dirty="0">
                <a:solidFill>
                  <a:srgbClr val="FFFFFF"/>
                </a:solidFill>
                <a:latin typeface="Verdana" panose="020B0604030504040204"/>
                <a:cs typeface="Verdana" panose="020B0604030504040204"/>
              </a:rPr>
              <a:t>23</a:t>
            </a:r>
            <a:endParaRPr sz="1700">
              <a:latin typeface="Verdana" panose="020B0604030504040204"/>
              <a:cs typeface="Verdana" panose="020B0604030504040204"/>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4916" y="576198"/>
            <a:ext cx="2701925" cy="756920"/>
          </a:xfrm>
          <a:prstGeom prst="rect">
            <a:avLst/>
          </a:prstGeom>
        </p:spPr>
        <p:txBody>
          <a:bodyPr vert="horz" wrap="square" lIns="0" tIns="12700" rIns="0" bIns="0" rtlCol="0">
            <a:spAutoFit/>
          </a:bodyPr>
          <a:lstStyle/>
          <a:p>
            <a:pPr marL="12700" marR="5080">
              <a:lnSpc>
                <a:spcPct val="100000"/>
              </a:lnSpc>
              <a:spcBef>
                <a:spcPts val="100"/>
              </a:spcBef>
            </a:pPr>
            <a:r>
              <a:rPr spc="-475" dirty="0">
                <a:solidFill>
                  <a:srgbClr val="FFFFFF"/>
                </a:solidFill>
              </a:rPr>
              <a:t>Τ</a:t>
            </a:r>
            <a:r>
              <a:rPr spc="-180" dirty="0">
                <a:solidFill>
                  <a:srgbClr val="FFFFFF"/>
                </a:solidFill>
              </a:rPr>
              <a:t>ι </a:t>
            </a:r>
            <a:r>
              <a:rPr spc="-210" dirty="0">
                <a:solidFill>
                  <a:srgbClr val="FFFFFF"/>
                </a:solidFill>
              </a:rPr>
              <a:t>ε</a:t>
            </a:r>
            <a:r>
              <a:rPr spc="-90" dirty="0">
                <a:solidFill>
                  <a:srgbClr val="FFFFFF"/>
                </a:solidFill>
              </a:rPr>
              <a:t>ί</a:t>
            </a:r>
            <a:r>
              <a:rPr spc="-165" dirty="0">
                <a:solidFill>
                  <a:srgbClr val="FFFFFF"/>
                </a:solidFill>
              </a:rPr>
              <a:t>ν</a:t>
            </a:r>
            <a:r>
              <a:rPr spc="130" dirty="0">
                <a:solidFill>
                  <a:srgbClr val="FFFFFF"/>
                </a:solidFill>
              </a:rPr>
              <a:t>α</a:t>
            </a:r>
            <a:r>
              <a:rPr spc="-180" dirty="0">
                <a:solidFill>
                  <a:srgbClr val="FFFFFF"/>
                </a:solidFill>
              </a:rPr>
              <a:t>ι</a:t>
            </a:r>
            <a:r>
              <a:rPr spc="-225" dirty="0">
                <a:solidFill>
                  <a:srgbClr val="FFFFFF"/>
                </a:solidFill>
              </a:rPr>
              <a:t> </a:t>
            </a:r>
            <a:r>
              <a:rPr spc="-60" dirty="0">
                <a:solidFill>
                  <a:srgbClr val="FFFFFF"/>
                </a:solidFill>
              </a:rPr>
              <a:t>η</a:t>
            </a:r>
            <a:r>
              <a:rPr spc="-180" dirty="0">
                <a:solidFill>
                  <a:srgbClr val="FFFFFF"/>
                </a:solidFill>
              </a:rPr>
              <a:t> </a:t>
            </a:r>
            <a:r>
              <a:rPr spc="195" dirty="0">
                <a:solidFill>
                  <a:srgbClr val="FFFFFF"/>
                </a:solidFill>
              </a:rPr>
              <a:t>σ</a:t>
            </a:r>
            <a:r>
              <a:rPr spc="-100" dirty="0">
                <a:solidFill>
                  <a:srgbClr val="FFFFFF"/>
                </a:solidFill>
              </a:rPr>
              <a:t>υ</a:t>
            </a:r>
            <a:r>
              <a:rPr spc="-70" dirty="0">
                <a:solidFill>
                  <a:srgbClr val="FFFFFF"/>
                </a:solidFill>
              </a:rPr>
              <a:t>ν</a:t>
            </a:r>
            <a:r>
              <a:rPr spc="-125" dirty="0">
                <a:solidFill>
                  <a:srgbClr val="FFFFFF"/>
                </a:solidFill>
              </a:rPr>
              <a:t>θετική  </a:t>
            </a:r>
            <a:r>
              <a:rPr spc="-75" dirty="0">
                <a:solidFill>
                  <a:srgbClr val="FFFFFF"/>
                </a:solidFill>
              </a:rPr>
              <a:t>ψυχοθεραπεία;</a:t>
            </a:r>
            <a:endParaRPr spc="-75" dirty="0">
              <a:solidFill>
                <a:srgbClr val="FFFFFF"/>
              </a:solidFill>
            </a:endParaRPr>
          </a:p>
        </p:txBody>
      </p:sp>
      <p:pic>
        <p:nvPicPr>
          <p:cNvPr id="3" name="object 3"/>
          <p:cNvPicPr/>
          <p:nvPr/>
        </p:nvPicPr>
        <p:blipFill>
          <a:blip r:embed="rId1" cstate="print"/>
          <a:stretch>
            <a:fillRect/>
          </a:stretch>
        </p:blipFill>
        <p:spPr>
          <a:xfrm>
            <a:off x="5477636" y="1828800"/>
            <a:ext cx="3809999" cy="3810000"/>
          </a:xfrm>
          <a:prstGeom prst="rect">
            <a:avLst/>
          </a:prstGeom>
        </p:spPr>
      </p:pic>
      <p:sp>
        <p:nvSpPr>
          <p:cNvPr id="4" name="object 4"/>
          <p:cNvSpPr txBox="1"/>
          <p:nvPr/>
        </p:nvSpPr>
        <p:spPr>
          <a:xfrm>
            <a:off x="1233932" y="3140201"/>
            <a:ext cx="3223895" cy="2692400"/>
          </a:xfrm>
          <a:prstGeom prst="rect">
            <a:avLst/>
          </a:prstGeom>
        </p:spPr>
        <p:txBody>
          <a:bodyPr vert="horz" wrap="square" lIns="0" tIns="12065" rIns="0" bIns="0" rtlCol="0">
            <a:spAutoFit/>
          </a:bodyPr>
          <a:lstStyle/>
          <a:p>
            <a:pPr marL="12700">
              <a:lnSpc>
                <a:spcPts val="1480"/>
              </a:lnSpc>
              <a:spcBef>
                <a:spcPts val="95"/>
              </a:spcBef>
            </a:pPr>
            <a:r>
              <a:rPr sz="1300" spc="-95" dirty="0">
                <a:solidFill>
                  <a:srgbClr val="FFFFFF"/>
                </a:solidFill>
                <a:latin typeface="Verdana" panose="020B0604030504040204"/>
                <a:cs typeface="Verdana" panose="020B0604030504040204"/>
              </a:rPr>
              <a:t>Η </a:t>
            </a:r>
            <a:r>
              <a:rPr sz="1300" spc="-80" dirty="0">
                <a:solidFill>
                  <a:srgbClr val="FFFFFF"/>
                </a:solidFill>
                <a:latin typeface="Verdana" panose="020B0604030504040204"/>
                <a:cs typeface="Verdana" panose="020B0604030504040204"/>
              </a:rPr>
              <a:t>ε</a:t>
            </a:r>
            <a:r>
              <a:rPr sz="1300" spc="-105" dirty="0">
                <a:solidFill>
                  <a:srgbClr val="FFFFFF"/>
                </a:solidFill>
                <a:latin typeface="Verdana" panose="020B0604030504040204"/>
                <a:cs typeface="Verdana" panose="020B0604030504040204"/>
              </a:rPr>
              <a:t>ν</a:t>
            </a:r>
            <a:r>
              <a:rPr sz="1300" spc="100" dirty="0">
                <a:solidFill>
                  <a:srgbClr val="FFFFFF"/>
                </a:solidFill>
                <a:latin typeface="Verdana" panose="020B0604030504040204"/>
                <a:cs typeface="Verdana" panose="020B0604030504040204"/>
              </a:rPr>
              <a:t>σ</a:t>
            </a:r>
            <a:r>
              <a:rPr sz="1300" spc="50" dirty="0">
                <a:solidFill>
                  <a:srgbClr val="FFFFFF"/>
                </a:solidFill>
                <a:latin typeface="Verdana" panose="020B0604030504040204"/>
                <a:cs typeface="Verdana" panose="020B0604030504040204"/>
              </a:rPr>
              <a:t>ω</a:t>
            </a:r>
            <a:r>
              <a:rPr sz="1300" spc="15" dirty="0">
                <a:solidFill>
                  <a:srgbClr val="FFFFFF"/>
                </a:solidFill>
                <a:latin typeface="Verdana" panose="020B0604030504040204"/>
                <a:cs typeface="Verdana" panose="020B0604030504040204"/>
              </a:rPr>
              <a:t>μά</a:t>
            </a:r>
            <a:r>
              <a:rPr sz="1300" spc="-130" dirty="0">
                <a:solidFill>
                  <a:srgbClr val="FFFFFF"/>
                </a:solidFill>
                <a:latin typeface="Verdana" panose="020B0604030504040204"/>
                <a:cs typeface="Verdana" panose="020B0604030504040204"/>
              </a:rPr>
              <a:t>τ</a:t>
            </a:r>
            <a:r>
              <a:rPr sz="1300" spc="50" dirty="0">
                <a:solidFill>
                  <a:srgbClr val="FFFFFF"/>
                </a:solidFill>
                <a:latin typeface="Verdana" panose="020B0604030504040204"/>
                <a:cs typeface="Verdana" panose="020B0604030504040204"/>
              </a:rPr>
              <a:t>ω</a:t>
            </a:r>
            <a:r>
              <a:rPr sz="1300" spc="100" dirty="0">
                <a:solidFill>
                  <a:srgbClr val="FFFFFF"/>
                </a:solidFill>
                <a:latin typeface="Verdana" panose="020B0604030504040204"/>
                <a:cs typeface="Verdana" panose="020B0604030504040204"/>
              </a:rPr>
              <a:t>σ</a:t>
            </a:r>
            <a:r>
              <a:rPr sz="1300" spc="-35" dirty="0">
                <a:solidFill>
                  <a:srgbClr val="FFFFFF"/>
                </a:solidFill>
                <a:latin typeface="Verdana" panose="020B0604030504040204"/>
                <a:cs typeface="Verdana" panose="020B0604030504040204"/>
              </a:rPr>
              <a:t>η</a:t>
            </a:r>
            <a:r>
              <a:rPr sz="1300" spc="-65" dirty="0">
                <a:solidFill>
                  <a:srgbClr val="FFFFFF"/>
                </a:solidFill>
                <a:latin typeface="Verdana" panose="020B0604030504040204"/>
                <a:cs typeface="Verdana" panose="020B0604030504040204"/>
              </a:rPr>
              <a:t> </a:t>
            </a:r>
            <a:r>
              <a:rPr sz="1300" spc="100" dirty="0">
                <a:solidFill>
                  <a:srgbClr val="FFFFFF"/>
                </a:solidFill>
                <a:latin typeface="Verdana" panose="020B0604030504040204"/>
                <a:cs typeface="Verdana" panose="020B0604030504040204"/>
              </a:rPr>
              <a:t>σ</a:t>
            </a:r>
            <a:r>
              <a:rPr sz="1300" spc="-130" dirty="0">
                <a:solidFill>
                  <a:srgbClr val="FFFFFF"/>
                </a:solidFill>
                <a:latin typeface="Verdana" panose="020B0604030504040204"/>
                <a:cs typeface="Verdana" panose="020B0604030504040204"/>
              </a:rPr>
              <a:t>τ</a:t>
            </a:r>
            <a:r>
              <a:rPr sz="1300" spc="-30" dirty="0">
                <a:solidFill>
                  <a:srgbClr val="FFFFFF"/>
                </a:solidFill>
                <a:latin typeface="Verdana" panose="020B0604030504040204"/>
                <a:cs typeface="Verdana" panose="020B0604030504040204"/>
              </a:rPr>
              <a:t>ο</a:t>
            </a:r>
            <a:r>
              <a:rPr sz="1300" spc="-10" dirty="0">
                <a:solidFill>
                  <a:srgbClr val="FFFFFF"/>
                </a:solidFill>
                <a:latin typeface="Verdana" panose="020B0604030504040204"/>
                <a:cs typeface="Verdana" panose="020B0604030504040204"/>
              </a:rPr>
              <a:t>ι</a:t>
            </a:r>
            <a:r>
              <a:rPr sz="1300" spc="-135" dirty="0">
                <a:solidFill>
                  <a:srgbClr val="FFFFFF"/>
                </a:solidFill>
                <a:latin typeface="Verdana" panose="020B0604030504040204"/>
                <a:cs typeface="Verdana" panose="020B0604030504040204"/>
              </a:rPr>
              <a:t>χε</a:t>
            </a:r>
            <a:r>
              <a:rPr sz="1300" spc="-100" dirty="0">
                <a:solidFill>
                  <a:srgbClr val="FFFFFF"/>
                </a:solidFill>
                <a:latin typeface="Verdana" panose="020B0604030504040204"/>
                <a:cs typeface="Verdana" panose="020B0604030504040204"/>
              </a:rPr>
              <a:t>ί</a:t>
            </a:r>
            <a:r>
              <a:rPr sz="1300" spc="50" dirty="0">
                <a:solidFill>
                  <a:srgbClr val="FFFFFF"/>
                </a:solidFill>
                <a:latin typeface="Verdana" panose="020B0604030504040204"/>
                <a:cs typeface="Verdana" panose="020B0604030504040204"/>
              </a:rPr>
              <a:t>ω</a:t>
            </a:r>
            <a:r>
              <a:rPr sz="1300" spc="-55" dirty="0">
                <a:solidFill>
                  <a:srgbClr val="FFFFFF"/>
                </a:solidFill>
                <a:latin typeface="Verdana" panose="020B0604030504040204"/>
                <a:cs typeface="Verdana" panose="020B0604030504040204"/>
              </a:rPr>
              <a:t>ν</a:t>
            </a:r>
            <a:r>
              <a:rPr sz="1300" spc="-75" dirty="0">
                <a:solidFill>
                  <a:srgbClr val="FFFFFF"/>
                </a:solidFill>
                <a:latin typeface="Verdana" panose="020B0604030504040204"/>
                <a:cs typeface="Verdana" panose="020B0604030504040204"/>
              </a:rPr>
              <a:t> </a:t>
            </a:r>
            <a:r>
              <a:rPr sz="1300" spc="-105" dirty="0">
                <a:solidFill>
                  <a:srgbClr val="FFFFFF"/>
                </a:solidFill>
                <a:latin typeface="Verdana" panose="020B0604030504040204"/>
                <a:cs typeface="Verdana" panose="020B0604030504040204"/>
              </a:rPr>
              <a:t>δ</a:t>
            </a:r>
            <a:r>
              <a:rPr sz="1300" spc="-45" dirty="0">
                <a:solidFill>
                  <a:srgbClr val="FFFFFF"/>
                </a:solidFill>
                <a:latin typeface="Verdana" panose="020B0604030504040204"/>
                <a:cs typeface="Verdana" panose="020B0604030504040204"/>
              </a:rPr>
              <a:t>ι</a:t>
            </a:r>
            <a:r>
              <a:rPr sz="1300" spc="10" dirty="0">
                <a:solidFill>
                  <a:srgbClr val="FFFFFF"/>
                </a:solidFill>
                <a:latin typeface="Verdana" panose="020B0604030504040204"/>
                <a:cs typeface="Verdana" panose="020B0604030504040204"/>
              </a:rPr>
              <a:t>α</a:t>
            </a:r>
            <a:r>
              <a:rPr sz="1300" spc="25" dirty="0">
                <a:solidFill>
                  <a:srgbClr val="FFFFFF"/>
                </a:solidFill>
                <a:latin typeface="Verdana" panose="020B0604030504040204"/>
                <a:cs typeface="Verdana" panose="020B0604030504040204"/>
              </a:rPr>
              <a:t>φ</a:t>
            </a:r>
            <a:r>
              <a:rPr sz="1300" spc="55" dirty="0">
                <a:solidFill>
                  <a:srgbClr val="FFFFFF"/>
                </a:solidFill>
                <a:latin typeface="Verdana" panose="020B0604030504040204"/>
                <a:cs typeface="Verdana" panose="020B0604030504040204"/>
              </a:rPr>
              <a:t>όρω</a:t>
            </a:r>
            <a:r>
              <a:rPr sz="1300" spc="-55" dirty="0">
                <a:solidFill>
                  <a:srgbClr val="FFFFFF"/>
                </a:solidFill>
                <a:latin typeface="Verdana" panose="020B0604030504040204"/>
                <a:cs typeface="Verdana" panose="020B0604030504040204"/>
              </a:rPr>
              <a:t>ν</a:t>
            </a:r>
            <a:endParaRPr sz="1300">
              <a:latin typeface="Verdana" panose="020B0604030504040204"/>
              <a:cs typeface="Verdana" panose="020B0604030504040204"/>
            </a:endParaRPr>
          </a:p>
          <a:p>
            <a:pPr marL="12700" marR="5080">
              <a:lnSpc>
                <a:spcPct val="90000"/>
              </a:lnSpc>
              <a:spcBef>
                <a:spcPts val="75"/>
              </a:spcBef>
            </a:pPr>
            <a:r>
              <a:rPr sz="1300" spc="100" dirty="0">
                <a:solidFill>
                  <a:srgbClr val="FFFFFF"/>
                </a:solidFill>
                <a:latin typeface="Verdana" panose="020B0604030504040204"/>
                <a:cs typeface="Verdana" panose="020B0604030504040204"/>
              </a:rPr>
              <a:t>σ</a:t>
            </a:r>
            <a:r>
              <a:rPr sz="1300" spc="-25" dirty="0">
                <a:solidFill>
                  <a:srgbClr val="FFFFFF"/>
                </a:solidFill>
                <a:latin typeface="Verdana" panose="020B0604030504040204"/>
                <a:cs typeface="Verdana" panose="020B0604030504040204"/>
              </a:rPr>
              <a:t>χολώ</a:t>
            </a:r>
            <a:r>
              <a:rPr sz="1300" spc="-50" dirty="0">
                <a:solidFill>
                  <a:srgbClr val="FFFFFF"/>
                </a:solidFill>
                <a:latin typeface="Verdana" panose="020B0604030504040204"/>
                <a:cs typeface="Verdana" panose="020B0604030504040204"/>
              </a:rPr>
              <a:t>ν</a:t>
            </a:r>
            <a:r>
              <a:rPr sz="1300" spc="-75" dirty="0">
                <a:solidFill>
                  <a:srgbClr val="FFFFFF"/>
                </a:solidFill>
                <a:latin typeface="Verdana" panose="020B0604030504040204"/>
                <a:cs typeface="Verdana" panose="020B0604030504040204"/>
              </a:rPr>
              <a:t> </a:t>
            </a:r>
            <a:r>
              <a:rPr sz="1300" spc="-125" dirty="0">
                <a:solidFill>
                  <a:srgbClr val="FFFFFF"/>
                </a:solidFill>
                <a:latin typeface="Verdana" panose="020B0604030504040204"/>
                <a:cs typeface="Verdana" panose="020B0604030504040204"/>
              </a:rPr>
              <a:t>ψ</a:t>
            </a:r>
            <a:r>
              <a:rPr sz="1300" spc="-60" dirty="0">
                <a:solidFill>
                  <a:srgbClr val="FFFFFF"/>
                </a:solidFill>
                <a:latin typeface="Verdana" panose="020B0604030504040204"/>
                <a:cs typeface="Verdana" panose="020B0604030504040204"/>
              </a:rPr>
              <a:t>υ</a:t>
            </a:r>
            <a:r>
              <a:rPr sz="1300" spc="-45" dirty="0">
                <a:solidFill>
                  <a:srgbClr val="FFFFFF"/>
                </a:solidFill>
                <a:latin typeface="Verdana" panose="020B0604030504040204"/>
                <a:cs typeface="Verdana" panose="020B0604030504040204"/>
              </a:rPr>
              <a:t>χοθ</a:t>
            </a:r>
            <a:r>
              <a:rPr sz="1300" spc="-35" dirty="0">
                <a:solidFill>
                  <a:srgbClr val="FFFFFF"/>
                </a:solidFill>
                <a:latin typeface="Verdana" panose="020B0604030504040204"/>
                <a:cs typeface="Verdana" panose="020B0604030504040204"/>
              </a:rPr>
              <a:t>ε</a:t>
            </a:r>
            <a:r>
              <a:rPr sz="1300" spc="45" dirty="0">
                <a:solidFill>
                  <a:srgbClr val="FFFFFF"/>
                </a:solidFill>
                <a:latin typeface="Verdana" panose="020B0604030504040204"/>
                <a:cs typeface="Verdana" panose="020B0604030504040204"/>
              </a:rPr>
              <a:t>ρ</a:t>
            </a:r>
            <a:r>
              <a:rPr sz="1300" spc="50" dirty="0">
                <a:solidFill>
                  <a:srgbClr val="FFFFFF"/>
                </a:solidFill>
                <a:latin typeface="Verdana" panose="020B0604030504040204"/>
                <a:cs typeface="Verdana" panose="020B0604030504040204"/>
              </a:rPr>
              <a:t>απ</a:t>
            </a:r>
            <a:r>
              <a:rPr sz="1300" spc="-140" dirty="0">
                <a:solidFill>
                  <a:srgbClr val="FFFFFF"/>
                </a:solidFill>
                <a:latin typeface="Verdana" panose="020B0604030504040204"/>
                <a:cs typeface="Verdana" panose="020B0604030504040204"/>
              </a:rPr>
              <a:t>ε</a:t>
            </a:r>
            <a:r>
              <a:rPr sz="1300" spc="-70" dirty="0">
                <a:solidFill>
                  <a:srgbClr val="FFFFFF"/>
                </a:solidFill>
                <a:latin typeface="Verdana" panose="020B0604030504040204"/>
                <a:cs typeface="Verdana" panose="020B0604030504040204"/>
              </a:rPr>
              <a:t>ί</a:t>
            </a:r>
            <a:r>
              <a:rPr sz="1300" spc="85" dirty="0">
                <a:solidFill>
                  <a:srgbClr val="FFFFFF"/>
                </a:solidFill>
                <a:latin typeface="Verdana" panose="020B0604030504040204"/>
                <a:cs typeface="Verdana" panose="020B0604030504040204"/>
              </a:rPr>
              <a:t>α</a:t>
            </a:r>
            <a:r>
              <a:rPr sz="1300" spc="75" dirty="0">
                <a:solidFill>
                  <a:srgbClr val="FFFFFF"/>
                </a:solidFill>
                <a:latin typeface="Verdana" panose="020B0604030504040204"/>
                <a:cs typeface="Verdana" panose="020B0604030504040204"/>
              </a:rPr>
              <a:t>ς</a:t>
            </a:r>
            <a:r>
              <a:rPr sz="1300" spc="-70" dirty="0">
                <a:solidFill>
                  <a:srgbClr val="FFFFFF"/>
                </a:solidFill>
                <a:latin typeface="Verdana" panose="020B0604030504040204"/>
                <a:cs typeface="Verdana" panose="020B0604030504040204"/>
              </a:rPr>
              <a:t> </a:t>
            </a:r>
            <a:r>
              <a:rPr sz="1300" spc="-80" dirty="0">
                <a:solidFill>
                  <a:srgbClr val="FFFFFF"/>
                </a:solidFill>
                <a:latin typeface="Verdana" panose="020B0604030504040204"/>
                <a:cs typeface="Verdana" panose="020B0604030504040204"/>
              </a:rPr>
              <a:t>με</a:t>
            </a:r>
            <a:r>
              <a:rPr sz="1300" spc="-100" dirty="0">
                <a:solidFill>
                  <a:srgbClr val="FFFFFF"/>
                </a:solidFill>
                <a:latin typeface="Verdana" panose="020B0604030504040204"/>
                <a:cs typeface="Verdana" panose="020B0604030504040204"/>
              </a:rPr>
              <a:t> </a:t>
            </a:r>
            <a:r>
              <a:rPr sz="1300" spc="-5" dirty="0">
                <a:solidFill>
                  <a:srgbClr val="FFFFFF"/>
                </a:solidFill>
                <a:latin typeface="Verdana" panose="020B0604030504040204"/>
                <a:cs typeface="Verdana" panose="020B0604030504040204"/>
              </a:rPr>
              <a:t>σ</a:t>
            </a:r>
            <a:r>
              <a:rPr sz="1300" spc="-15" dirty="0">
                <a:solidFill>
                  <a:srgbClr val="FFFFFF"/>
                </a:solidFill>
                <a:latin typeface="Verdana" panose="020B0604030504040204"/>
                <a:cs typeface="Verdana" panose="020B0604030504040204"/>
              </a:rPr>
              <a:t>κ</a:t>
            </a:r>
            <a:r>
              <a:rPr sz="1300" spc="50" dirty="0">
                <a:solidFill>
                  <a:srgbClr val="FFFFFF"/>
                </a:solidFill>
                <a:latin typeface="Verdana" panose="020B0604030504040204"/>
                <a:cs typeface="Verdana" panose="020B0604030504040204"/>
              </a:rPr>
              <a:t>ο</a:t>
            </a:r>
            <a:r>
              <a:rPr sz="1300" spc="45" dirty="0">
                <a:solidFill>
                  <a:srgbClr val="FFFFFF"/>
                </a:solidFill>
                <a:latin typeface="Verdana" panose="020B0604030504040204"/>
                <a:cs typeface="Verdana" panose="020B0604030504040204"/>
              </a:rPr>
              <a:t>π</a:t>
            </a:r>
            <a:r>
              <a:rPr sz="1300" spc="60" dirty="0">
                <a:solidFill>
                  <a:srgbClr val="FFFFFF"/>
                </a:solidFill>
                <a:latin typeface="Verdana" panose="020B0604030504040204"/>
                <a:cs typeface="Verdana" panose="020B0604030504040204"/>
              </a:rPr>
              <a:t>ό</a:t>
            </a:r>
            <a:r>
              <a:rPr sz="1300" spc="-75" dirty="0">
                <a:solidFill>
                  <a:srgbClr val="FFFFFF"/>
                </a:solidFill>
                <a:latin typeface="Verdana" panose="020B0604030504040204"/>
                <a:cs typeface="Verdana" panose="020B0604030504040204"/>
              </a:rPr>
              <a:t> </a:t>
            </a:r>
            <a:r>
              <a:rPr sz="1300" spc="-135" dirty="0">
                <a:solidFill>
                  <a:srgbClr val="FFFFFF"/>
                </a:solidFill>
                <a:latin typeface="Verdana" panose="020B0604030504040204"/>
                <a:cs typeface="Verdana" panose="020B0604030504040204"/>
              </a:rPr>
              <a:t>τ</a:t>
            </a:r>
            <a:r>
              <a:rPr sz="1300" spc="-25" dirty="0">
                <a:solidFill>
                  <a:srgbClr val="FFFFFF"/>
                </a:solidFill>
                <a:latin typeface="Verdana" panose="020B0604030504040204"/>
                <a:cs typeface="Verdana" panose="020B0604030504040204"/>
              </a:rPr>
              <a:t>η  </a:t>
            </a:r>
            <a:r>
              <a:rPr sz="1300" spc="-40" dirty="0">
                <a:solidFill>
                  <a:srgbClr val="FFFFFF"/>
                </a:solidFill>
                <a:latin typeface="Verdana" panose="020B0604030504040204"/>
                <a:cs typeface="Verdana" panose="020B0604030504040204"/>
              </a:rPr>
              <a:t>β</a:t>
            </a:r>
            <a:r>
              <a:rPr sz="1300" spc="50" dirty="0">
                <a:solidFill>
                  <a:srgbClr val="FFFFFF"/>
                </a:solidFill>
                <a:latin typeface="Verdana" panose="020B0604030504040204"/>
                <a:cs typeface="Verdana" panose="020B0604030504040204"/>
              </a:rPr>
              <a:t>α</a:t>
            </a:r>
            <a:r>
              <a:rPr sz="1300" spc="60" dirty="0">
                <a:solidFill>
                  <a:srgbClr val="FFFFFF"/>
                </a:solidFill>
                <a:latin typeface="Verdana" panose="020B0604030504040204"/>
                <a:cs typeface="Verdana" panose="020B0604030504040204"/>
              </a:rPr>
              <a:t>θ</a:t>
            </a:r>
            <a:r>
              <a:rPr sz="1300" spc="-105" dirty="0">
                <a:solidFill>
                  <a:srgbClr val="FFFFFF"/>
                </a:solidFill>
                <a:latin typeface="Verdana" panose="020B0604030504040204"/>
                <a:cs typeface="Verdana" panose="020B0604030504040204"/>
              </a:rPr>
              <a:t>ύ</a:t>
            </a:r>
            <a:r>
              <a:rPr sz="1300" spc="-90" dirty="0">
                <a:solidFill>
                  <a:srgbClr val="FFFFFF"/>
                </a:solidFill>
                <a:latin typeface="Verdana" panose="020B0604030504040204"/>
                <a:cs typeface="Verdana" panose="020B0604030504040204"/>
              </a:rPr>
              <a:t>τ</a:t>
            </a:r>
            <a:r>
              <a:rPr sz="1300" spc="-35" dirty="0">
                <a:solidFill>
                  <a:srgbClr val="FFFFFF"/>
                </a:solidFill>
                <a:latin typeface="Verdana" panose="020B0604030504040204"/>
                <a:cs typeface="Verdana" panose="020B0604030504040204"/>
              </a:rPr>
              <a:t>ερη</a:t>
            </a:r>
            <a:r>
              <a:rPr sz="1300" spc="-75" dirty="0">
                <a:solidFill>
                  <a:srgbClr val="FFFFFF"/>
                </a:solidFill>
                <a:latin typeface="Verdana" panose="020B0604030504040204"/>
                <a:cs typeface="Verdana" panose="020B0604030504040204"/>
              </a:rPr>
              <a:t> </a:t>
            </a:r>
            <a:r>
              <a:rPr sz="1300" spc="-45" dirty="0">
                <a:solidFill>
                  <a:srgbClr val="FFFFFF"/>
                </a:solidFill>
                <a:latin typeface="Verdana" panose="020B0604030504040204"/>
                <a:cs typeface="Verdana" panose="020B0604030504040204"/>
              </a:rPr>
              <a:t>αυ</a:t>
            </a:r>
            <a:r>
              <a:rPr sz="1300" spc="-40" dirty="0">
                <a:solidFill>
                  <a:srgbClr val="FFFFFF"/>
                </a:solidFill>
                <a:latin typeface="Verdana" panose="020B0604030504040204"/>
                <a:cs typeface="Verdana" panose="020B0604030504040204"/>
              </a:rPr>
              <a:t>τ</a:t>
            </a:r>
            <a:r>
              <a:rPr sz="1300" spc="55" dirty="0">
                <a:solidFill>
                  <a:srgbClr val="FFFFFF"/>
                </a:solidFill>
                <a:latin typeface="Verdana" panose="020B0604030504040204"/>
                <a:cs typeface="Verdana" panose="020B0604030504040204"/>
              </a:rPr>
              <a:t>ο</a:t>
            </a:r>
            <a:r>
              <a:rPr sz="1300" spc="-160" dirty="0">
                <a:solidFill>
                  <a:srgbClr val="FFFFFF"/>
                </a:solidFill>
                <a:latin typeface="Verdana" panose="020B0604030504040204"/>
                <a:cs typeface="Verdana" panose="020B0604030504040204"/>
              </a:rPr>
              <a:t>-</a:t>
            </a:r>
            <a:r>
              <a:rPr sz="1300" spc="25" dirty="0">
                <a:solidFill>
                  <a:srgbClr val="FFFFFF"/>
                </a:solidFill>
                <a:latin typeface="Verdana" panose="020B0604030504040204"/>
                <a:cs typeface="Verdana" panose="020B0604030504040204"/>
              </a:rPr>
              <a:t>απο</a:t>
            </a:r>
            <a:r>
              <a:rPr sz="1300" spc="30" dirty="0">
                <a:solidFill>
                  <a:srgbClr val="FFFFFF"/>
                </a:solidFill>
                <a:latin typeface="Verdana" panose="020B0604030504040204"/>
                <a:cs typeface="Verdana" panose="020B0604030504040204"/>
              </a:rPr>
              <a:t>δ</a:t>
            </a:r>
            <a:r>
              <a:rPr sz="1300" spc="-45" dirty="0">
                <a:solidFill>
                  <a:srgbClr val="FFFFFF"/>
                </a:solidFill>
                <a:latin typeface="Verdana" panose="020B0604030504040204"/>
                <a:cs typeface="Verdana" panose="020B0604030504040204"/>
              </a:rPr>
              <a:t>οχ</a:t>
            </a:r>
            <a:r>
              <a:rPr sz="1300" spc="-35" dirty="0">
                <a:solidFill>
                  <a:srgbClr val="FFFFFF"/>
                </a:solidFill>
                <a:latin typeface="Verdana" panose="020B0604030504040204"/>
                <a:cs typeface="Verdana" panose="020B0604030504040204"/>
              </a:rPr>
              <a:t>ή</a:t>
            </a:r>
            <a:r>
              <a:rPr sz="1300" spc="-75" dirty="0">
                <a:solidFill>
                  <a:srgbClr val="FFFFFF"/>
                </a:solidFill>
                <a:latin typeface="Verdana" panose="020B0604030504040204"/>
                <a:cs typeface="Verdana" panose="020B0604030504040204"/>
              </a:rPr>
              <a:t> </a:t>
            </a:r>
            <a:r>
              <a:rPr sz="1300" spc="-50" dirty="0">
                <a:solidFill>
                  <a:srgbClr val="FFFFFF"/>
                </a:solidFill>
                <a:latin typeface="Verdana" panose="020B0604030504040204"/>
                <a:cs typeface="Verdana" panose="020B0604030504040204"/>
              </a:rPr>
              <a:t>και</a:t>
            </a:r>
            <a:r>
              <a:rPr sz="1300" spc="-95" dirty="0">
                <a:solidFill>
                  <a:srgbClr val="FFFFFF"/>
                </a:solidFill>
                <a:latin typeface="Verdana" panose="020B0604030504040204"/>
                <a:cs typeface="Verdana" panose="020B0604030504040204"/>
              </a:rPr>
              <a:t> </a:t>
            </a:r>
            <a:r>
              <a:rPr sz="1300" spc="40" dirty="0">
                <a:solidFill>
                  <a:srgbClr val="FFFFFF"/>
                </a:solidFill>
                <a:latin typeface="Verdana" panose="020B0604030504040204"/>
                <a:cs typeface="Verdana" panose="020B0604030504040204"/>
              </a:rPr>
              <a:t>π</a:t>
            </a:r>
            <a:r>
              <a:rPr sz="1300" spc="35" dirty="0">
                <a:solidFill>
                  <a:srgbClr val="FFFFFF"/>
                </a:solidFill>
                <a:latin typeface="Verdana" panose="020B0604030504040204"/>
                <a:cs typeface="Verdana" panose="020B0604030504040204"/>
              </a:rPr>
              <a:t>ρ</a:t>
            </a:r>
            <a:r>
              <a:rPr sz="1300" dirty="0">
                <a:solidFill>
                  <a:srgbClr val="FFFFFF"/>
                </a:solidFill>
                <a:latin typeface="Verdana" panose="020B0604030504040204"/>
                <a:cs typeface="Verdana" panose="020B0604030504040204"/>
              </a:rPr>
              <a:t>οσωπική  </a:t>
            </a:r>
            <a:r>
              <a:rPr sz="1300" spc="5" dirty="0">
                <a:solidFill>
                  <a:srgbClr val="FFFFFF"/>
                </a:solidFill>
                <a:latin typeface="Verdana" panose="020B0604030504040204"/>
                <a:cs typeface="Verdana" panose="020B0604030504040204"/>
              </a:rPr>
              <a:t>α</a:t>
            </a:r>
            <a:r>
              <a:rPr sz="1300" dirty="0">
                <a:solidFill>
                  <a:srgbClr val="FFFFFF"/>
                </a:solidFill>
                <a:latin typeface="Verdana" panose="020B0604030504040204"/>
                <a:cs typeface="Verdana" panose="020B0604030504040204"/>
              </a:rPr>
              <a:t>ν</a:t>
            </a:r>
            <a:r>
              <a:rPr sz="1300" spc="-10" dirty="0">
                <a:solidFill>
                  <a:srgbClr val="FFFFFF"/>
                </a:solidFill>
                <a:latin typeface="Verdana" panose="020B0604030504040204"/>
                <a:cs typeface="Verdana" panose="020B0604030504040204"/>
              </a:rPr>
              <a:t>άπ</a:t>
            </a:r>
            <a:r>
              <a:rPr sz="1300" spc="-15" dirty="0">
                <a:solidFill>
                  <a:srgbClr val="FFFFFF"/>
                </a:solidFill>
                <a:latin typeface="Verdana" panose="020B0604030504040204"/>
                <a:cs typeface="Verdana" panose="020B0604030504040204"/>
              </a:rPr>
              <a:t>τ</a:t>
            </a:r>
            <a:r>
              <a:rPr sz="1300" spc="-65" dirty="0">
                <a:solidFill>
                  <a:srgbClr val="FFFFFF"/>
                </a:solidFill>
                <a:latin typeface="Verdana" panose="020B0604030504040204"/>
                <a:cs typeface="Verdana" panose="020B0604030504040204"/>
              </a:rPr>
              <a:t>υ</a:t>
            </a:r>
            <a:r>
              <a:rPr sz="1300" spc="-55" dirty="0">
                <a:solidFill>
                  <a:srgbClr val="FFFFFF"/>
                </a:solidFill>
                <a:latin typeface="Verdana" panose="020B0604030504040204"/>
                <a:cs typeface="Verdana" panose="020B0604030504040204"/>
              </a:rPr>
              <a:t>ξ</a:t>
            </a:r>
            <a:r>
              <a:rPr sz="1300" spc="-35" dirty="0">
                <a:solidFill>
                  <a:srgbClr val="FFFFFF"/>
                </a:solidFill>
                <a:latin typeface="Verdana" panose="020B0604030504040204"/>
                <a:cs typeface="Verdana" panose="020B0604030504040204"/>
              </a:rPr>
              <a:t>η</a:t>
            </a:r>
            <a:r>
              <a:rPr sz="1300" spc="-65" dirty="0">
                <a:solidFill>
                  <a:srgbClr val="FFFFFF"/>
                </a:solidFill>
                <a:latin typeface="Verdana" panose="020B0604030504040204"/>
                <a:cs typeface="Verdana" panose="020B0604030504040204"/>
              </a:rPr>
              <a:t> </a:t>
            </a:r>
            <a:r>
              <a:rPr sz="1300" spc="-130" dirty="0">
                <a:solidFill>
                  <a:srgbClr val="FFFFFF"/>
                </a:solidFill>
                <a:latin typeface="Verdana" panose="020B0604030504040204"/>
                <a:cs typeface="Verdana" panose="020B0604030504040204"/>
              </a:rPr>
              <a:t>τ</a:t>
            </a:r>
            <a:r>
              <a:rPr sz="1300" spc="5" dirty="0">
                <a:solidFill>
                  <a:srgbClr val="FFFFFF"/>
                </a:solidFill>
                <a:latin typeface="Verdana" panose="020B0604030504040204"/>
                <a:cs typeface="Verdana" panose="020B0604030504040204"/>
              </a:rPr>
              <a:t>ου</a:t>
            </a:r>
            <a:r>
              <a:rPr sz="1300" spc="-75" dirty="0">
                <a:solidFill>
                  <a:srgbClr val="FFFFFF"/>
                </a:solidFill>
                <a:latin typeface="Verdana" panose="020B0604030504040204"/>
                <a:cs typeface="Verdana" panose="020B0604030504040204"/>
              </a:rPr>
              <a:t> </a:t>
            </a:r>
            <a:r>
              <a:rPr sz="1300" dirty="0">
                <a:solidFill>
                  <a:srgbClr val="FFFFFF"/>
                </a:solidFill>
                <a:latin typeface="Verdana" panose="020B0604030504040204"/>
                <a:cs typeface="Verdana" panose="020B0604030504040204"/>
              </a:rPr>
              <a:t>ατόμ</a:t>
            </a:r>
            <a:r>
              <a:rPr sz="1300" spc="5" dirty="0">
                <a:solidFill>
                  <a:srgbClr val="FFFFFF"/>
                </a:solidFill>
                <a:latin typeface="Verdana" panose="020B0604030504040204"/>
                <a:cs typeface="Verdana" panose="020B0604030504040204"/>
              </a:rPr>
              <a:t>ο</a:t>
            </a:r>
            <a:r>
              <a:rPr sz="1300" spc="-50" dirty="0">
                <a:solidFill>
                  <a:srgbClr val="FFFFFF"/>
                </a:solidFill>
                <a:latin typeface="Verdana" panose="020B0604030504040204"/>
                <a:cs typeface="Verdana" panose="020B0604030504040204"/>
              </a:rPr>
              <a:t>υ</a:t>
            </a:r>
            <a:endParaRPr sz="1300">
              <a:latin typeface="Verdana" panose="020B0604030504040204"/>
              <a:cs typeface="Verdana" panose="020B0604030504040204"/>
            </a:endParaRPr>
          </a:p>
          <a:p>
            <a:pPr>
              <a:lnSpc>
                <a:spcPct val="100000"/>
              </a:lnSpc>
            </a:pPr>
            <a:endParaRPr sz="1600">
              <a:latin typeface="Verdana" panose="020B0604030504040204"/>
              <a:cs typeface="Verdana" panose="020B0604030504040204"/>
            </a:endParaRPr>
          </a:p>
          <a:p>
            <a:pPr marL="879475">
              <a:lnSpc>
                <a:spcPct val="100000"/>
              </a:lnSpc>
              <a:spcBef>
                <a:spcPts val="1310"/>
              </a:spcBef>
            </a:pPr>
            <a:r>
              <a:rPr sz="1300" i="1" spc="-45" dirty="0">
                <a:solidFill>
                  <a:srgbClr val="FFFFFF"/>
                </a:solidFill>
                <a:latin typeface="Verdana" panose="020B0604030504040204"/>
                <a:cs typeface="Verdana" panose="020B0604030504040204"/>
              </a:rPr>
              <a:t>Εν</a:t>
            </a:r>
            <a:r>
              <a:rPr sz="1300" i="1" spc="-50" dirty="0">
                <a:solidFill>
                  <a:srgbClr val="FFFFFF"/>
                </a:solidFill>
                <a:latin typeface="Verdana" panose="020B0604030504040204"/>
                <a:cs typeface="Verdana" panose="020B0604030504040204"/>
              </a:rPr>
              <a:t>ώ</a:t>
            </a:r>
            <a:r>
              <a:rPr sz="1300" i="1" spc="-80" dirty="0">
                <a:solidFill>
                  <a:srgbClr val="FFFFFF"/>
                </a:solidFill>
                <a:latin typeface="Verdana" panose="020B0604030504040204"/>
                <a:cs typeface="Verdana" panose="020B0604030504040204"/>
              </a:rPr>
              <a:t> </a:t>
            </a:r>
            <a:r>
              <a:rPr sz="1300" i="1" spc="-130" dirty="0">
                <a:solidFill>
                  <a:srgbClr val="FFFFFF"/>
                </a:solidFill>
                <a:latin typeface="Verdana" panose="020B0604030504040204"/>
                <a:cs typeface="Verdana" panose="020B0604030504040204"/>
              </a:rPr>
              <a:t>τ</a:t>
            </a:r>
            <a:r>
              <a:rPr sz="1300" i="1" spc="-40" dirty="0">
                <a:solidFill>
                  <a:srgbClr val="FFFFFF"/>
                </a:solidFill>
                <a:latin typeface="Verdana" panose="020B0604030504040204"/>
                <a:cs typeface="Verdana" panose="020B0604030504040204"/>
              </a:rPr>
              <a:t>αυτ</a:t>
            </a:r>
            <a:r>
              <a:rPr sz="1300" i="1" spc="-45" dirty="0">
                <a:solidFill>
                  <a:srgbClr val="FFFFFF"/>
                </a:solidFill>
                <a:latin typeface="Verdana" panose="020B0604030504040204"/>
                <a:cs typeface="Verdana" panose="020B0604030504040204"/>
              </a:rPr>
              <a:t>όχ</a:t>
            </a:r>
            <a:r>
              <a:rPr sz="1300" i="1" spc="50" dirty="0">
                <a:solidFill>
                  <a:srgbClr val="FFFFFF"/>
                </a:solidFill>
                <a:latin typeface="Verdana" panose="020B0604030504040204"/>
                <a:cs typeface="Verdana" panose="020B0604030504040204"/>
              </a:rPr>
              <a:t>ρ</a:t>
            </a:r>
            <a:r>
              <a:rPr sz="1300" i="1" dirty="0">
                <a:solidFill>
                  <a:srgbClr val="FFFFFF"/>
                </a:solidFill>
                <a:latin typeface="Verdana" panose="020B0604030504040204"/>
                <a:cs typeface="Verdana" panose="020B0604030504040204"/>
              </a:rPr>
              <a:t>ον</a:t>
            </a:r>
            <a:r>
              <a:rPr sz="1300" i="1" spc="145" dirty="0">
                <a:solidFill>
                  <a:srgbClr val="FFFFFF"/>
                </a:solidFill>
                <a:latin typeface="Verdana" panose="020B0604030504040204"/>
                <a:cs typeface="Verdana" panose="020B0604030504040204"/>
              </a:rPr>
              <a:t>α…</a:t>
            </a:r>
            <a:endParaRPr sz="1300">
              <a:latin typeface="Verdana" panose="020B0604030504040204"/>
              <a:cs typeface="Verdana" panose="020B0604030504040204"/>
            </a:endParaRPr>
          </a:p>
          <a:p>
            <a:pPr>
              <a:lnSpc>
                <a:spcPct val="100000"/>
              </a:lnSpc>
            </a:pPr>
            <a:endParaRPr sz="1600">
              <a:latin typeface="Verdana" panose="020B0604030504040204"/>
              <a:cs typeface="Verdana" panose="020B0604030504040204"/>
            </a:endParaRPr>
          </a:p>
          <a:p>
            <a:pPr marL="12700">
              <a:lnSpc>
                <a:spcPts val="1480"/>
              </a:lnSpc>
              <a:spcBef>
                <a:spcPts val="1295"/>
              </a:spcBef>
            </a:pPr>
            <a:r>
              <a:rPr sz="1300" spc="-165" dirty="0">
                <a:solidFill>
                  <a:srgbClr val="FFFFFF"/>
                </a:solidFill>
                <a:latin typeface="Verdana" panose="020B0604030504040204"/>
                <a:cs typeface="Verdana" panose="020B0604030504040204"/>
              </a:rPr>
              <a:t>Ε</a:t>
            </a:r>
            <a:r>
              <a:rPr sz="1300" spc="-65" dirty="0">
                <a:solidFill>
                  <a:srgbClr val="FFFFFF"/>
                </a:solidFill>
                <a:latin typeface="Verdana" panose="020B0604030504040204"/>
                <a:cs typeface="Verdana" panose="020B0604030504040204"/>
              </a:rPr>
              <a:t>ί</a:t>
            </a:r>
            <a:r>
              <a:rPr sz="1300" spc="-70" dirty="0">
                <a:solidFill>
                  <a:srgbClr val="FFFFFF"/>
                </a:solidFill>
                <a:latin typeface="Verdana" panose="020B0604030504040204"/>
                <a:cs typeface="Verdana" panose="020B0604030504040204"/>
              </a:rPr>
              <a:t>ν</a:t>
            </a:r>
            <a:r>
              <a:rPr sz="1300" spc="-25" dirty="0">
                <a:solidFill>
                  <a:srgbClr val="FFFFFF"/>
                </a:solidFill>
                <a:latin typeface="Verdana" panose="020B0604030504040204"/>
                <a:cs typeface="Verdana" panose="020B0604030504040204"/>
              </a:rPr>
              <a:t>α</a:t>
            </a:r>
            <a:r>
              <a:rPr sz="1300" spc="-10" dirty="0">
                <a:solidFill>
                  <a:srgbClr val="FFFFFF"/>
                </a:solidFill>
                <a:latin typeface="Verdana" panose="020B0604030504040204"/>
                <a:cs typeface="Verdana" panose="020B0604030504040204"/>
              </a:rPr>
              <a:t>ι</a:t>
            </a:r>
            <a:r>
              <a:rPr sz="1300" spc="-70"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η</a:t>
            </a:r>
            <a:r>
              <a:rPr sz="1300" spc="-110"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π</a:t>
            </a:r>
            <a:r>
              <a:rPr sz="1300" spc="50" dirty="0">
                <a:solidFill>
                  <a:srgbClr val="FFFFFF"/>
                </a:solidFill>
                <a:latin typeface="Verdana" panose="020B0604030504040204"/>
                <a:cs typeface="Verdana" panose="020B0604030504040204"/>
              </a:rPr>
              <a:t>ρ</a:t>
            </a:r>
            <a:r>
              <a:rPr sz="1300" spc="65" dirty="0">
                <a:solidFill>
                  <a:srgbClr val="FFFFFF"/>
                </a:solidFill>
                <a:latin typeface="Verdana" panose="020B0604030504040204"/>
                <a:cs typeface="Verdana" panose="020B0604030504040204"/>
              </a:rPr>
              <a:t>οσ</a:t>
            </a:r>
            <a:r>
              <a:rPr sz="1300" spc="60" dirty="0">
                <a:solidFill>
                  <a:srgbClr val="FFFFFF"/>
                </a:solidFill>
                <a:latin typeface="Verdana" panose="020B0604030504040204"/>
                <a:cs typeface="Verdana" panose="020B0604030504040204"/>
              </a:rPr>
              <a:t>π</a:t>
            </a:r>
            <a:r>
              <a:rPr sz="1300" spc="50" dirty="0">
                <a:solidFill>
                  <a:srgbClr val="FFFFFF"/>
                </a:solidFill>
                <a:latin typeface="Verdana" panose="020B0604030504040204"/>
                <a:cs typeface="Verdana" panose="020B0604030504040204"/>
              </a:rPr>
              <a:t>ά</a:t>
            </a:r>
            <a:r>
              <a:rPr sz="1300" spc="60" dirty="0">
                <a:solidFill>
                  <a:srgbClr val="FFFFFF"/>
                </a:solidFill>
                <a:latin typeface="Verdana" panose="020B0604030504040204"/>
                <a:cs typeface="Verdana" panose="020B0604030504040204"/>
              </a:rPr>
              <a:t>θ</a:t>
            </a:r>
            <a:r>
              <a:rPr sz="1300" spc="-145" dirty="0">
                <a:solidFill>
                  <a:srgbClr val="FFFFFF"/>
                </a:solidFill>
                <a:latin typeface="Verdana" panose="020B0604030504040204"/>
                <a:cs typeface="Verdana" panose="020B0604030504040204"/>
              </a:rPr>
              <a:t>ε</a:t>
            </a:r>
            <a:r>
              <a:rPr sz="1300" spc="-75" dirty="0">
                <a:solidFill>
                  <a:srgbClr val="FFFFFF"/>
                </a:solidFill>
                <a:latin typeface="Verdana" panose="020B0604030504040204"/>
                <a:cs typeface="Verdana" panose="020B0604030504040204"/>
              </a:rPr>
              <a:t>ι</a:t>
            </a:r>
            <a:r>
              <a:rPr sz="1300" spc="75" dirty="0">
                <a:solidFill>
                  <a:srgbClr val="FFFFFF"/>
                </a:solidFill>
                <a:latin typeface="Verdana" panose="020B0604030504040204"/>
                <a:cs typeface="Verdana" panose="020B0604030504040204"/>
              </a:rPr>
              <a:t>α</a:t>
            </a:r>
            <a:r>
              <a:rPr sz="1300" spc="-50"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κάθε</a:t>
            </a:r>
            <a:endParaRPr sz="1300">
              <a:latin typeface="Verdana" panose="020B0604030504040204"/>
              <a:cs typeface="Verdana" panose="020B0604030504040204"/>
            </a:endParaRPr>
          </a:p>
          <a:p>
            <a:pPr marL="12700" marR="190500">
              <a:lnSpc>
                <a:spcPts val="1400"/>
              </a:lnSpc>
              <a:spcBef>
                <a:spcPts val="105"/>
              </a:spcBef>
            </a:pPr>
            <a:r>
              <a:rPr sz="1300" spc="-40" dirty="0">
                <a:solidFill>
                  <a:srgbClr val="FFFFFF"/>
                </a:solidFill>
                <a:latin typeface="Verdana" panose="020B0604030504040204"/>
                <a:cs typeface="Verdana" panose="020B0604030504040204"/>
              </a:rPr>
              <a:t>ψυχοθεραπευτή</a:t>
            </a:r>
            <a:r>
              <a:rPr sz="1300" spc="-60" dirty="0">
                <a:solidFill>
                  <a:srgbClr val="FFFFFF"/>
                </a:solidFill>
                <a:latin typeface="Verdana" panose="020B0604030504040204"/>
                <a:cs typeface="Verdana" panose="020B0604030504040204"/>
              </a:rPr>
              <a:t> </a:t>
            </a:r>
            <a:r>
              <a:rPr sz="1300" dirty="0">
                <a:solidFill>
                  <a:srgbClr val="FFFFFF"/>
                </a:solidFill>
                <a:latin typeface="Verdana" panose="020B0604030504040204"/>
                <a:cs typeface="Verdana" panose="020B0604030504040204"/>
              </a:rPr>
              <a:t>να</a:t>
            </a:r>
            <a:r>
              <a:rPr sz="1300" spc="-85" dirty="0">
                <a:solidFill>
                  <a:srgbClr val="FFFFFF"/>
                </a:solidFill>
                <a:latin typeface="Verdana" panose="020B0604030504040204"/>
                <a:cs typeface="Verdana" panose="020B0604030504040204"/>
              </a:rPr>
              <a:t> </a:t>
            </a:r>
            <a:r>
              <a:rPr sz="1300" spc="-30" dirty="0">
                <a:solidFill>
                  <a:srgbClr val="FFFFFF"/>
                </a:solidFill>
                <a:latin typeface="Verdana" panose="020B0604030504040204"/>
                <a:cs typeface="Verdana" panose="020B0604030504040204"/>
              </a:rPr>
              <a:t>ανταποκριθεί</a:t>
            </a:r>
            <a:r>
              <a:rPr sz="1300" spc="-65" dirty="0">
                <a:solidFill>
                  <a:srgbClr val="FFFFFF"/>
                </a:solidFill>
                <a:latin typeface="Verdana" panose="020B0604030504040204"/>
                <a:cs typeface="Verdana" panose="020B0604030504040204"/>
              </a:rPr>
              <a:t> </a:t>
            </a:r>
            <a:r>
              <a:rPr sz="1300" spc="-30" dirty="0">
                <a:solidFill>
                  <a:srgbClr val="FFFFFF"/>
                </a:solidFill>
                <a:latin typeface="Verdana" panose="020B0604030504040204"/>
                <a:cs typeface="Verdana" panose="020B0604030504040204"/>
              </a:rPr>
              <a:t>στην </a:t>
            </a:r>
            <a:r>
              <a:rPr sz="1300" spc="-445"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ατομ</a:t>
            </a:r>
            <a:r>
              <a:rPr sz="1300" spc="-10" dirty="0">
                <a:solidFill>
                  <a:srgbClr val="FFFFFF"/>
                </a:solidFill>
                <a:latin typeface="Verdana" panose="020B0604030504040204"/>
                <a:cs typeface="Verdana" panose="020B0604030504040204"/>
              </a:rPr>
              <a:t>ι</a:t>
            </a:r>
            <a:r>
              <a:rPr sz="1300" spc="-65" dirty="0">
                <a:solidFill>
                  <a:srgbClr val="FFFFFF"/>
                </a:solidFill>
                <a:latin typeface="Verdana" panose="020B0604030504040204"/>
                <a:cs typeface="Verdana" panose="020B0604030504040204"/>
              </a:rPr>
              <a:t>κό</a:t>
            </a:r>
            <a:r>
              <a:rPr sz="1300" spc="-60" dirty="0">
                <a:solidFill>
                  <a:srgbClr val="FFFFFF"/>
                </a:solidFill>
                <a:latin typeface="Verdana" panose="020B0604030504040204"/>
                <a:cs typeface="Verdana" panose="020B0604030504040204"/>
              </a:rPr>
              <a:t>τ</a:t>
            </a:r>
            <a:r>
              <a:rPr sz="1300" spc="-30" dirty="0">
                <a:solidFill>
                  <a:srgbClr val="FFFFFF"/>
                </a:solidFill>
                <a:latin typeface="Verdana" panose="020B0604030504040204"/>
                <a:cs typeface="Verdana" panose="020B0604030504040204"/>
              </a:rPr>
              <a:t>ητα</a:t>
            </a:r>
            <a:r>
              <a:rPr sz="1300" spc="-90" dirty="0">
                <a:solidFill>
                  <a:srgbClr val="FFFFFF"/>
                </a:solidFill>
                <a:latin typeface="Verdana" panose="020B0604030504040204"/>
                <a:cs typeface="Verdana" panose="020B0604030504040204"/>
              </a:rPr>
              <a:t> </a:t>
            </a:r>
            <a:r>
              <a:rPr sz="1300" spc="-130" dirty="0">
                <a:solidFill>
                  <a:srgbClr val="FFFFFF"/>
                </a:solidFill>
                <a:latin typeface="Verdana" panose="020B0604030504040204"/>
                <a:cs typeface="Verdana" panose="020B0604030504040204"/>
              </a:rPr>
              <a:t>τ</a:t>
            </a:r>
            <a:r>
              <a:rPr sz="1300" spc="5" dirty="0">
                <a:solidFill>
                  <a:srgbClr val="FFFFFF"/>
                </a:solidFill>
                <a:latin typeface="Verdana" panose="020B0604030504040204"/>
                <a:cs typeface="Verdana" panose="020B0604030504040204"/>
              </a:rPr>
              <a:t>ου</a:t>
            </a:r>
            <a:r>
              <a:rPr sz="1300" spc="-75"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καθ</a:t>
            </a:r>
            <a:r>
              <a:rPr sz="1300" spc="-25" dirty="0">
                <a:solidFill>
                  <a:srgbClr val="FFFFFF"/>
                </a:solidFill>
                <a:latin typeface="Verdana" panose="020B0604030504040204"/>
                <a:cs typeface="Verdana" panose="020B0604030504040204"/>
              </a:rPr>
              <a:t>ε</a:t>
            </a:r>
            <a:r>
              <a:rPr sz="1300" spc="-70" dirty="0">
                <a:solidFill>
                  <a:srgbClr val="FFFFFF"/>
                </a:solidFill>
                <a:latin typeface="Verdana" panose="020B0604030504040204"/>
                <a:cs typeface="Verdana" panose="020B0604030504040204"/>
              </a:rPr>
              <a:t>ν</a:t>
            </a:r>
            <a:r>
              <a:rPr sz="1300" spc="70" dirty="0">
                <a:solidFill>
                  <a:srgbClr val="FFFFFF"/>
                </a:solidFill>
                <a:latin typeface="Verdana" panose="020B0604030504040204"/>
                <a:cs typeface="Verdana" panose="020B0604030504040204"/>
              </a:rPr>
              <a:t>ός</a:t>
            </a:r>
            <a:endParaRPr sz="1300">
              <a:latin typeface="Verdana" panose="020B0604030504040204"/>
              <a:cs typeface="Verdana" panose="020B0604030504040204"/>
            </a:endParaRPr>
          </a:p>
          <a:p>
            <a:pPr marL="12700" marR="407670">
              <a:lnSpc>
                <a:spcPts val="1400"/>
              </a:lnSpc>
              <a:spcBef>
                <a:spcPts val="5"/>
              </a:spcBef>
            </a:pPr>
            <a:r>
              <a:rPr sz="1300" spc="-45" dirty="0">
                <a:solidFill>
                  <a:srgbClr val="FFFFFF"/>
                </a:solidFill>
                <a:latin typeface="Verdana" panose="020B0604030504040204"/>
                <a:cs typeface="Verdana" panose="020B0604030504040204"/>
              </a:rPr>
              <a:t>δη</a:t>
            </a:r>
            <a:r>
              <a:rPr sz="1300" spc="-100" dirty="0">
                <a:solidFill>
                  <a:srgbClr val="FFFFFF"/>
                </a:solidFill>
                <a:latin typeface="Verdana" panose="020B0604030504040204"/>
                <a:cs typeface="Verdana" panose="020B0604030504040204"/>
              </a:rPr>
              <a:t>μ</a:t>
            </a:r>
            <a:r>
              <a:rPr sz="1300" spc="-40" dirty="0">
                <a:solidFill>
                  <a:srgbClr val="FFFFFF"/>
                </a:solidFill>
                <a:latin typeface="Verdana" panose="020B0604030504040204"/>
                <a:cs typeface="Verdana" panose="020B0604030504040204"/>
              </a:rPr>
              <a:t>ι</a:t>
            </a:r>
            <a:r>
              <a:rPr sz="1300" spc="20" dirty="0">
                <a:solidFill>
                  <a:srgbClr val="FFFFFF"/>
                </a:solidFill>
                <a:latin typeface="Verdana" panose="020B0604030504040204"/>
                <a:cs typeface="Verdana" panose="020B0604030504040204"/>
              </a:rPr>
              <a:t>ου</a:t>
            </a:r>
            <a:r>
              <a:rPr sz="1300" spc="15" dirty="0">
                <a:solidFill>
                  <a:srgbClr val="FFFFFF"/>
                </a:solidFill>
                <a:latin typeface="Verdana" panose="020B0604030504040204"/>
                <a:cs typeface="Verdana" panose="020B0604030504040204"/>
              </a:rPr>
              <a:t>ρ</a:t>
            </a:r>
            <a:r>
              <a:rPr sz="1300" spc="-5" dirty="0">
                <a:solidFill>
                  <a:srgbClr val="FFFFFF"/>
                </a:solidFill>
                <a:latin typeface="Verdana" panose="020B0604030504040204"/>
                <a:cs typeface="Verdana" panose="020B0604030504040204"/>
              </a:rPr>
              <a:t>γ</a:t>
            </a:r>
            <a:r>
              <a:rPr sz="1300" spc="5" dirty="0">
                <a:solidFill>
                  <a:srgbClr val="FFFFFF"/>
                </a:solidFill>
                <a:latin typeface="Verdana" panose="020B0604030504040204"/>
                <a:cs typeface="Verdana" panose="020B0604030504040204"/>
              </a:rPr>
              <a:t>ώ</a:t>
            </a:r>
            <a:r>
              <a:rPr sz="1300" spc="-70" dirty="0">
                <a:solidFill>
                  <a:srgbClr val="FFFFFF"/>
                </a:solidFill>
                <a:latin typeface="Verdana" panose="020B0604030504040204"/>
                <a:cs typeface="Verdana" panose="020B0604030504040204"/>
              </a:rPr>
              <a:t>ν</a:t>
            </a:r>
            <a:r>
              <a:rPr sz="1300" spc="-130" dirty="0">
                <a:solidFill>
                  <a:srgbClr val="FFFFFF"/>
                </a:solidFill>
                <a:latin typeface="Verdana" panose="020B0604030504040204"/>
                <a:cs typeface="Verdana" panose="020B0604030504040204"/>
              </a:rPr>
              <a:t>τ</a:t>
            </a:r>
            <a:r>
              <a:rPr sz="1300" spc="85" dirty="0">
                <a:solidFill>
                  <a:srgbClr val="FFFFFF"/>
                </a:solidFill>
                <a:latin typeface="Verdana" panose="020B0604030504040204"/>
                <a:cs typeface="Verdana" panose="020B0604030504040204"/>
              </a:rPr>
              <a:t>α</a:t>
            </a:r>
            <a:r>
              <a:rPr sz="1300" spc="70" dirty="0">
                <a:solidFill>
                  <a:srgbClr val="FFFFFF"/>
                </a:solidFill>
                <a:latin typeface="Verdana" panose="020B0604030504040204"/>
                <a:cs typeface="Verdana" panose="020B0604030504040204"/>
              </a:rPr>
              <a:t>ς</a:t>
            </a:r>
            <a:r>
              <a:rPr sz="1300" spc="-70" dirty="0">
                <a:solidFill>
                  <a:srgbClr val="FFFFFF"/>
                </a:solidFill>
                <a:latin typeface="Verdana" panose="020B0604030504040204"/>
                <a:cs typeface="Verdana" panose="020B0604030504040204"/>
              </a:rPr>
              <a:t> </a:t>
            </a:r>
            <a:r>
              <a:rPr sz="1300" spc="-80" dirty="0">
                <a:solidFill>
                  <a:srgbClr val="FFFFFF"/>
                </a:solidFill>
                <a:latin typeface="Verdana" panose="020B0604030504040204"/>
                <a:cs typeface="Verdana" panose="020B0604030504040204"/>
              </a:rPr>
              <a:t>έ</a:t>
            </a:r>
            <a:r>
              <a:rPr sz="1300" spc="-105" dirty="0">
                <a:solidFill>
                  <a:srgbClr val="FFFFFF"/>
                </a:solidFill>
                <a:latin typeface="Verdana" panose="020B0604030504040204"/>
                <a:cs typeface="Verdana" panose="020B0604030504040204"/>
              </a:rPr>
              <a:t>ν</a:t>
            </a:r>
            <a:r>
              <a:rPr sz="1300" spc="75" dirty="0">
                <a:solidFill>
                  <a:srgbClr val="FFFFFF"/>
                </a:solidFill>
                <a:latin typeface="Verdana" panose="020B0604030504040204"/>
                <a:cs typeface="Verdana" panose="020B0604030504040204"/>
              </a:rPr>
              <a:t>α</a:t>
            </a:r>
            <a:r>
              <a:rPr sz="1300" spc="-85"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εξα</a:t>
            </a:r>
            <a:r>
              <a:rPr sz="1300" spc="-130" dirty="0">
                <a:solidFill>
                  <a:srgbClr val="FFFFFF"/>
                </a:solidFill>
                <a:latin typeface="Verdana" panose="020B0604030504040204"/>
                <a:cs typeface="Verdana" panose="020B0604030504040204"/>
              </a:rPr>
              <a:t>τ</a:t>
            </a:r>
            <a:r>
              <a:rPr sz="1300" spc="5" dirty="0">
                <a:solidFill>
                  <a:srgbClr val="FFFFFF"/>
                </a:solidFill>
                <a:latin typeface="Verdana" panose="020B0604030504040204"/>
                <a:cs typeface="Verdana" panose="020B0604030504040204"/>
              </a:rPr>
              <a:t>ομ</a:t>
            </a:r>
            <a:r>
              <a:rPr sz="1300" spc="-100" dirty="0">
                <a:solidFill>
                  <a:srgbClr val="FFFFFF"/>
                </a:solidFill>
                <a:latin typeface="Verdana" panose="020B0604030504040204"/>
                <a:cs typeface="Verdana" panose="020B0604030504040204"/>
              </a:rPr>
              <a:t>ι</a:t>
            </a:r>
            <a:r>
              <a:rPr sz="1300" spc="-85" dirty="0">
                <a:solidFill>
                  <a:srgbClr val="FFFFFF"/>
                </a:solidFill>
                <a:latin typeface="Verdana" panose="020B0604030504040204"/>
                <a:cs typeface="Verdana" panose="020B0604030504040204"/>
              </a:rPr>
              <a:t>κευμέ</a:t>
            </a:r>
            <a:r>
              <a:rPr sz="1300" spc="-95" dirty="0">
                <a:solidFill>
                  <a:srgbClr val="FFFFFF"/>
                </a:solidFill>
                <a:latin typeface="Verdana" panose="020B0604030504040204"/>
                <a:cs typeface="Verdana" panose="020B0604030504040204"/>
              </a:rPr>
              <a:t>ν</a:t>
            </a:r>
            <a:r>
              <a:rPr sz="1300" spc="40" dirty="0">
                <a:solidFill>
                  <a:srgbClr val="FFFFFF"/>
                </a:solidFill>
                <a:latin typeface="Verdana" panose="020B0604030504040204"/>
                <a:cs typeface="Verdana" panose="020B0604030504040204"/>
              </a:rPr>
              <a:t>ο  </a:t>
            </a:r>
            <a:r>
              <a:rPr sz="1300" spc="-45" dirty="0">
                <a:solidFill>
                  <a:srgbClr val="FFFFFF"/>
                </a:solidFill>
                <a:latin typeface="Verdana" panose="020B0604030504040204"/>
                <a:cs typeface="Verdana" panose="020B0604030504040204"/>
              </a:rPr>
              <a:t>μοντέλο</a:t>
            </a:r>
            <a:endParaRPr sz="1300">
              <a:latin typeface="Verdana" panose="020B0604030504040204"/>
              <a:cs typeface="Verdana" panose="020B0604030504040204"/>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6179" y="2133600"/>
            <a:ext cx="0" cy="3962400"/>
          </a:xfrm>
          <a:custGeom>
            <a:avLst/>
            <a:gdLst/>
            <a:ahLst/>
            <a:cxnLst/>
            <a:rect l="l" t="t" r="r" b="b"/>
            <a:pathLst>
              <a:path h="3962400">
                <a:moveTo>
                  <a:pt x="0" y="0"/>
                </a:moveTo>
                <a:lnTo>
                  <a:pt x="0" y="3962400"/>
                </a:lnTo>
              </a:path>
            </a:pathLst>
          </a:custGeom>
          <a:ln w="12700">
            <a:solidFill>
              <a:srgbClr val="89D0D5"/>
            </a:solidFill>
          </a:ln>
        </p:spPr>
        <p:txBody>
          <a:bodyPr wrap="square" lIns="0" tIns="0" rIns="0" bIns="0" rtlCol="0"/>
          <a:lstStyle/>
          <a:p/>
        </p:txBody>
      </p:sp>
      <p:sp>
        <p:nvSpPr>
          <p:cNvPr id="3" name="object 3"/>
          <p:cNvSpPr/>
          <p:nvPr/>
        </p:nvSpPr>
        <p:spPr>
          <a:xfrm>
            <a:off x="6962267" y="2133600"/>
            <a:ext cx="0" cy="3967479"/>
          </a:xfrm>
          <a:custGeom>
            <a:avLst/>
            <a:gdLst/>
            <a:ahLst/>
            <a:cxnLst/>
            <a:rect l="l" t="t" r="r" b="b"/>
            <a:pathLst>
              <a:path h="3967479">
                <a:moveTo>
                  <a:pt x="0" y="0"/>
                </a:moveTo>
                <a:lnTo>
                  <a:pt x="0" y="3966883"/>
                </a:lnTo>
              </a:path>
            </a:pathLst>
          </a:custGeom>
          <a:ln w="12700">
            <a:solidFill>
              <a:srgbClr val="89D0D5"/>
            </a:solidFill>
          </a:ln>
        </p:spPr>
        <p:txBody>
          <a:bodyPr wrap="square" lIns="0" tIns="0" rIns="0" bIns="0" rtlCol="0"/>
          <a:lstStyle/>
          <a:p/>
        </p:txBody>
      </p:sp>
      <p:sp>
        <p:nvSpPr>
          <p:cNvPr id="4" name="object 4"/>
          <p:cNvSpPr txBox="1">
            <a:spLocks noGrp="1"/>
          </p:cNvSpPr>
          <p:nvPr>
            <p:ph type="title"/>
          </p:nvPr>
        </p:nvSpPr>
        <p:spPr>
          <a:xfrm>
            <a:off x="724916" y="473709"/>
            <a:ext cx="6924040" cy="1306195"/>
          </a:xfrm>
          <a:prstGeom prst="rect">
            <a:avLst/>
          </a:prstGeom>
        </p:spPr>
        <p:txBody>
          <a:bodyPr vert="horz" wrap="square" lIns="0" tIns="12700" rIns="0" bIns="0" rtlCol="0">
            <a:spAutoFit/>
          </a:bodyPr>
          <a:lstStyle/>
          <a:p>
            <a:pPr marL="12700" marR="5080">
              <a:lnSpc>
                <a:spcPct val="100000"/>
              </a:lnSpc>
              <a:spcBef>
                <a:spcPts val="100"/>
              </a:spcBef>
            </a:pPr>
            <a:r>
              <a:rPr sz="4200" spc="65" dirty="0"/>
              <a:t>Πω</a:t>
            </a:r>
            <a:r>
              <a:rPr sz="4200" spc="45" dirty="0"/>
              <a:t>ς</a:t>
            </a:r>
            <a:r>
              <a:rPr sz="4200" spc="-315" dirty="0"/>
              <a:t> </a:t>
            </a:r>
            <a:r>
              <a:rPr sz="4200" spc="-229" dirty="0"/>
              <a:t>γίνετα</a:t>
            </a:r>
            <a:r>
              <a:rPr sz="4200" spc="-120" dirty="0"/>
              <a:t>ι</a:t>
            </a:r>
            <a:r>
              <a:rPr sz="4200" spc="-315" dirty="0"/>
              <a:t> </a:t>
            </a:r>
            <a:r>
              <a:rPr sz="4200" spc="-100" dirty="0"/>
              <a:t>η</a:t>
            </a:r>
            <a:r>
              <a:rPr sz="4200" spc="-315" dirty="0"/>
              <a:t> </a:t>
            </a:r>
            <a:r>
              <a:rPr sz="4200" spc="10" dirty="0"/>
              <a:t>σύνθεση</a:t>
            </a:r>
            <a:r>
              <a:rPr sz="4200" spc="-330" dirty="0"/>
              <a:t> </a:t>
            </a:r>
            <a:r>
              <a:rPr sz="4200" spc="-390" dirty="0"/>
              <a:t>τ</a:t>
            </a:r>
            <a:r>
              <a:rPr sz="4200" spc="5" dirty="0"/>
              <a:t>ων  </a:t>
            </a:r>
            <a:r>
              <a:rPr sz="4200" spc="-204" dirty="0"/>
              <a:t>στοιχείων;</a:t>
            </a:r>
            <a:endParaRPr sz="4200"/>
          </a:p>
        </p:txBody>
      </p:sp>
      <p:grpSp>
        <p:nvGrpSpPr>
          <p:cNvPr id="5" name="object 5"/>
          <p:cNvGrpSpPr/>
          <p:nvPr/>
        </p:nvGrpSpPr>
        <p:grpSpPr>
          <a:xfrm>
            <a:off x="598931" y="2206751"/>
            <a:ext cx="3046730" cy="1630680"/>
            <a:chOff x="598931" y="2206751"/>
            <a:chExt cx="3046730" cy="1630680"/>
          </a:xfrm>
        </p:grpSpPr>
        <p:pic>
          <p:nvPicPr>
            <p:cNvPr id="6" name="object 6"/>
            <p:cNvPicPr/>
            <p:nvPr/>
          </p:nvPicPr>
          <p:blipFill>
            <a:blip r:embed="rId1" cstate="print"/>
            <a:stretch>
              <a:fillRect/>
            </a:stretch>
          </p:blipFill>
          <p:spPr>
            <a:xfrm>
              <a:off x="598931" y="2206751"/>
              <a:ext cx="3046475" cy="1630680"/>
            </a:xfrm>
            <a:prstGeom prst="rect">
              <a:avLst/>
            </a:prstGeom>
          </p:spPr>
        </p:pic>
        <p:pic>
          <p:nvPicPr>
            <p:cNvPr id="7" name="object 7"/>
            <p:cNvPicPr/>
            <p:nvPr/>
          </p:nvPicPr>
          <p:blipFill>
            <a:blip r:embed="rId2" cstate="print"/>
            <a:stretch>
              <a:fillRect/>
            </a:stretch>
          </p:blipFill>
          <p:spPr>
            <a:xfrm>
              <a:off x="652462" y="2209799"/>
              <a:ext cx="2940113" cy="1524000"/>
            </a:xfrm>
            <a:prstGeom prst="rect">
              <a:avLst/>
            </a:prstGeom>
          </p:spPr>
        </p:pic>
      </p:grpSp>
      <p:sp>
        <p:nvSpPr>
          <p:cNvPr id="8" name="object 8"/>
          <p:cNvSpPr txBox="1"/>
          <p:nvPr/>
        </p:nvSpPr>
        <p:spPr>
          <a:xfrm>
            <a:off x="731316" y="4239097"/>
            <a:ext cx="2308225" cy="1624330"/>
          </a:xfrm>
          <a:prstGeom prst="rect">
            <a:avLst/>
          </a:prstGeom>
        </p:spPr>
        <p:txBody>
          <a:bodyPr vert="horz" wrap="square" lIns="0" tIns="171450" rIns="0" bIns="0" rtlCol="0">
            <a:spAutoFit/>
          </a:bodyPr>
          <a:lstStyle/>
          <a:p>
            <a:pPr marL="738505">
              <a:lnSpc>
                <a:spcPct val="100000"/>
              </a:lnSpc>
              <a:spcBef>
                <a:spcPts val="1350"/>
              </a:spcBef>
            </a:pPr>
            <a:r>
              <a:rPr sz="2400" spc="-170" dirty="0">
                <a:solidFill>
                  <a:srgbClr val="89D0D5"/>
                </a:solidFill>
                <a:latin typeface="Verdana" panose="020B0604030504040204"/>
                <a:cs typeface="Verdana" panose="020B0604030504040204"/>
              </a:rPr>
              <a:t>Εκλεκτικά</a:t>
            </a:r>
            <a:endParaRPr sz="2400">
              <a:latin typeface="Verdana" panose="020B0604030504040204"/>
              <a:cs typeface="Verdana" panose="020B0604030504040204"/>
            </a:endParaRPr>
          </a:p>
          <a:p>
            <a:pPr marL="12700">
              <a:lnSpc>
                <a:spcPct val="100000"/>
              </a:lnSpc>
              <a:spcBef>
                <a:spcPts val="735"/>
              </a:spcBef>
            </a:pPr>
            <a:r>
              <a:rPr sz="1400" spc="-185" dirty="0">
                <a:solidFill>
                  <a:srgbClr val="FFFFFF"/>
                </a:solidFill>
                <a:latin typeface="Verdana" panose="020B0604030504040204"/>
                <a:cs typeface="Verdana" panose="020B0604030504040204"/>
              </a:rPr>
              <a:t>Τι</a:t>
            </a:r>
            <a:r>
              <a:rPr sz="1400" spc="-114" dirty="0">
                <a:solidFill>
                  <a:srgbClr val="FFFFFF"/>
                </a:solidFill>
                <a:latin typeface="Verdana" panose="020B0604030504040204"/>
                <a:cs typeface="Verdana" panose="020B0604030504040204"/>
              </a:rPr>
              <a:t> </a:t>
            </a:r>
            <a:r>
              <a:rPr sz="1400" spc="10" dirty="0">
                <a:solidFill>
                  <a:srgbClr val="FFFFFF"/>
                </a:solidFill>
                <a:latin typeface="Verdana" panose="020B0604030504040204"/>
                <a:cs typeface="Verdana" panose="020B0604030504040204"/>
              </a:rPr>
              <a:t>δο</a:t>
            </a:r>
            <a:r>
              <a:rPr sz="1400" spc="-50" dirty="0">
                <a:solidFill>
                  <a:srgbClr val="FFFFFF"/>
                </a:solidFill>
                <a:latin typeface="Verdana" panose="020B0604030504040204"/>
                <a:cs typeface="Verdana" panose="020B0604030504040204"/>
              </a:rPr>
              <a:t>ύ</a:t>
            </a:r>
            <a:r>
              <a:rPr sz="1400" spc="-125" dirty="0">
                <a:solidFill>
                  <a:srgbClr val="FFFFFF"/>
                </a:solidFill>
                <a:latin typeface="Verdana" panose="020B0604030504040204"/>
                <a:cs typeface="Verdana" panose="020B0604030504040204"/>
              </a:rPr>
              <a:t>λεψ</a:t>
            </a:r>
            <a:r>
              <a:rPr sz="1400" spc="-95" dirty="0">
                <a:solidFill>
                  <a:srgbClr val="FFFFFF"/>
                </a:solidFill>
                <a:latin typeface="Verdana" panose="020B0604030504040204"/>
                <a:cs typeface="Verdana" panose="020B0604030504040204"/>
              </a:rPr>
              <a:t>ε</a:t>
            </a:r>
            <a:r>
              <a:rPr sz="1400" spc="-145" dirty="0">
                <a:solidFill>
                  <a:srgbClr val="FFFFFF"/>
                </a:solidFill>
                <a:latin typeface="Verdana" panose="020B0604030504040204"/>
                <a:cs typeface="Verdana" panose="020B0604030504040204"/>
              </a:rPr>
              <a:t> </a:t>
            </a:r>
            <a:r>
              <a:rPr sz="1400" spc="-20" dirty="0">
                <a:solidFill>
                  <a:srgbClr val="FFFFFF"/>
                </a:solidFill>
                <a:latin typeface="Verdana" panose="020B0604030504040204"/>
                <a:cs typeface="Verdana" panose="020B0604030504040204"/>
              </a:rPr>
              <a:t>κα</a:t>
            </a:r>
            <a:r>
              <a:rPr sz="1400" spc="-65" dirty="0">
                <a:solidFill>
                  <a:srgbClr val="FFFFFF"/>
                </a:solidFill>
                <a:latin typeface="Verdana" panose="020B0604030504040204"/>
                <a:cs typeface="Verdana" panose="020B0604030504040204"/>
              </a:rPr>
              <a:t>λ</a:t>
            </a:r>
            <a:r>
              <a:rPr sz="1400" spc="-60" dirty="0">
                <a:solidFill>
                  <a:srgbClr val="FFFFFF"/>
                </a:solidFill>
                <a:latin typeface="Verdana" panose="020B0604030504040204"/>
                <a:cs typeface="Verdana" panose="020B0604030504040204"/>
              </a:rPr>
              <a:t>ύ</a:t>
            </a:r>
            <a:r>
              <a:rPr sz="1400" spc="-130" dirty="0">
                <a:solidFill>
                  <a:srgbClr val="FFFFFF"/>
                </a:solidFill>
                <a:latin typeface="Verdana" panose="020B0604030504040204"/>
                <a:cs typeface="Verdana" panose="020B0604030504040204"/>
              </a:rPr>
              <a:t>τ</a:t>
            </a:r>
            <a:r>
              <a:rPr sz="1400" spc="-140" dirty="0">
                <a:solidFill>
                  <a:srgbClr val="FFFFFF"/>
                </a:solidFill>
                <a:latin typeface="Verdana" panose="020B0604030504040204"/>
                <a:cs typeface="Verdana" panose="020B0604030504040204"/>
              </a:rPr>
              <a:t>ε</a:t>
            </a:r>
            <a:r>
              <a:rPr sz="1400" spc="60" dirty="0">
                <a:solidFill>
                  <a:srgbClr val="FFFFFF"/>
                </a:solidFill>
                <a:latin typeface="Verdana" panose="020B0604030504040204"/>
                <a:cs typeface="Verdana" panose="020B0604030504040204"/>
              </a:rPr>
              <a:t>ρ</a:t>
            </a:r>
            <a:r>
              <a:rPr sz="1400" spc="85" dirty="0">
                <a:solidFill>
                  <a:srgbClr val="FFFFFF"/>
                </a:solidFill>
                <a:latin typeface="Verdana" panose="020B0604030504040204"/>
                <a:cs typeface="Verdana" panose="020B0604030504040204"/>
              </a:rPr>
              <a:t>α</a:t>
            </a:r>
            <a:r>
              <a:rPr sz="1400" spc="-120" dirty="0">
                <a:solidFill>
                  <a:srgbClr val="FFFFFF"/>
                </a:solidFill>
                <a:latin typeface="Verdana" panose="020B0604030504040204"/>
                <a:cs typeface="Verdana" panose="020B0604030504040204"/>
              </a:rPr>
              <a:t> </a:t>
            </a:r>
            <a:r>
              <a:rPr sz="1400" spc="20" dirty="0">
                <a:solidFill>
                  <a:srgbClr val="FFFFFF"/>
                </a:solidFill>
                <a:latin typeface="Verdana" panose="020B0604030504040204"/>
                <a:cs typeface="Verdana" panose="020B0604030504040204"/>
              </a:rPr>
              <a:t>στο</a:t>
            </a:r>
            <a:r>
              <a:rPr sz="1400" spc="-50" dirty="0">
                <a:solidFill>
                  <a:srgbClr val="FFFFFF"/>
                </a:solidFill>
                <a:latin typeface="Verdana" panose="020B0604030504040204"/>
                <a:cs typeface="Verdana" panose="020B0604030504040204"/>
              </a:rPr>
              <a:t>υ</a:t>
            </a:r>
            <a:r>
              <a:rPr sz="1400" spc="100" dirty="0">
                <a:solidFill>
                  <a:srgbClr val="FFFFFF"/>
                </a:solidFill>
                <a:latin typeface="Verdana" panose="020B0604030504040204"/>
                <a:cs typeface="Verdana" panose="020B0604030504040204"/>
              </a:rPr>
              <a:t>ς</a:t>
            </a:r>
            <a:endParaRPr sz="1400">
              <a:latin typeface="Verdana" panose="020B0604030504040204"/>
              <a:cs typeface="Verdana" panose="020B0604030504040204"/>
            </a:endParaRPr>
          </a:p>
          <a:p>
            <a:pPr marL="12700">
              <a:lnSpc>
                <a:spcPct val="100000"/>
              </a:lnSpc>
              <a:spcBef>
                <a:spcPts val="5"/>
              </a:spcBef>
            </a:pPr>
            <a:r>
              <a:rPr sz="1400" spc="-5" dirty="0">
                <a:solidFill>
                  <a:srgbClr val="FFFFFF"/>
                </a:solidFill>
                <a:latin typeface="Verdana" panose="020B0604030504040204"/>
                <a:cs typeface="Verdana" panose="020B0604030504040204"/>
              </a:rPr>
              <a:t>άλλ</a:t>
            </a:r>
            <a:r>
              <a:rPr sz="1400" spc="5" dirty="0">
                <a:solidFill>
                  <a:srgbClr val="FFFFFF"/>
                </a:solidFill>
                <a:latin typeface="Verdana" panose="020B0604030504040204"/>
                <a:cs typeface="Verdana" panose="020B0604030504040204"/>
              </a:rPr>
              <a:t>ο</a:t>
            </a:r>
            <a:r>
              <a:rPr sz="1400" spc="25" dirty="0">
                <a:solidFill>
                  <a:srgbClr val="FFFFFF"/>
                </a:solidFill>
                <a:latin typeface="Verdana" panose="020B0604030504040204"/>
                <a:cs typeface="Verdana" panose="020B0604030504040204"/>
              </a:rPr>
              <a:t>υς</a:t>
            </a:r>
            <a:r>
              <a:rPr sz="1400" spc="-130" dirty="0">
                <a:solidFill>
                  <a:srgbClr val="FFFFFF"/>
                </a:solidFill>
                <a:latin typeface="Verdana" panose="020B0604030504040204"/>
                <a:cs typeface="Verdana" panose="020B0604030504040204"/>
              </a:rPr>
              <a:t> </a:t>
            </a:r>
            <a:r>
              <a:rPr sz="1400" spc="20" dirty="0">
                <a:solidFill>
                  <a:srgbClr val="FFFFFF"/>
                </a:solidFill>
                <a:latin typeface="Verdana" panose="020B0604030504040204"/>
                <a:cs typeface="Verdana" panose="020B0604030504040204"/>
              </a:rPr>
              <a:t>στο</a:t>
            </a:r>
            <a:r>
              <a:rPr sz="1400" spc="-120" dirty="0">
                <a:solidFill>
                  <a:srgbClr val="FFFFFF"/>
                </a:solidFill>
                <a:latin typeface="Verdana" panose="020B0604030504040204"/>
                <a:cs typeface="Verdana" panose="020B0604030504040204"/>
              </a:rPr>
              <a:t> </a:t>
            </a:r>
            <a:r>
              <a:rPr sz="1400" spc="40" dirty="0">
                <a:solidFill>
                  <a:srgbClr val="FFFFFF"/>
                </a:solidFill>
                <a:latin typeface="Verdana" panose="020B0604030504040204"/>
                <a:cs typeface="Verdana" panose="020B0604030504040204"/>
              </a:rPr>
              <a:t>π</a:t>
            </a:r>
            <a:r>
              <a:rPr sz="1400" spc="70" dirty="0">
                <a:solidFill>
                  <a:srgbClr val="FFFFFF"/>
                </a:solidFill>
                <a:latin typeface="Verdana" panose="020B0604030504040204"/>
                <a:cs typeface="Verdana" panose="020B0604030504040204"/>
              </a:rPr>
              <a:t>α</a:t>
            </a:r>
            <a:r>
              <a:rPr sz="1400" spc="65" dirty="0">
                <a:solidFill>
                  <a:srgbClr val="FFFFFF"/>
                </a:solidFill>
                <a:latin typeface="Verdana" panose="020B0604030504040204"/>
                <a:cs typeface="Verdana" panose="020B0604030504040204"/>
              </a:rPr>
              <a:t>ρ</a:t>
            </a:r>
            <a:r>
              <a:rPr sz="1400" spc="-135" dirty="0">
                <a:solidFill>
                  <a:srgbClr val="FFFFFF"/>
                </a:solidFill>
                <a:latin typeface="Verdana" panose="020B0604030504040204"/>
                <a:cs typeface="Verdana" panose="020B0604030504040204"/>
              </a:rPr>
              <a:t>ε</a:t>
            </a:r>
            <a:r>
              <a:rPr sz="1400" spc="-20" dirty="0">
                <a:solidFill>
                  <a:srgbClr val="FFFFFF"/>
                </a:solidFill>
                <a:latin typeface="Verdana" panose="020B0604030504040204"/>
                <a:cs typeface="Verdana" panose="020B0604030504040204"/>
              </a:rPr>
              <a:t>λ</a:t>
            </a:r>
            <a:r>
              <a:rPr sz="1400" spc="-15" dirty="0">
                <a:solidFill>
                  <a:srgbClr val="FFFFFF"/>
                </a:solidFill>
                <a:latin typeface="Verdana" panose="020B0604030504040204"/>
                <a:cs typeface="Verdana" panose="020B0604030504040204"/>
              </a:rPr>
              <a:t>θ</a:t>
            </a:r>
            <a:r>
              <a:rPr sz="1400" spc="10" dirty="0">
                <a:solidFill>
                  <a:srgbClr val="FFFFFF"/>
                </a:solidFill>
                <a:latin typeface="Verdana" panose="020B0604030504040204"/>
                <a:cs typeface="Verdana" panose="020B0604030504040204"/>
              </a:rPr>
              <a:t>ό</a:t>
            </a:r>
            <a:r>
              <a:rPr sz="1400" spc="20" dirty="0">
                <a:solidFill>
                  <a:srgbClr val="FFFFFF"/>
                </a:solidFill>
                <a:latin typeface="Verdana" panose="020B0604030504040204"/>
                <a:cs typeface="Verdana" panose="020B0604030504040204"/>
              </a:rPr>
              <a:t>ν</a:t>
            </a:r>
            <a:r>
              <a:rPr sz="1400" spc="-250" dirty="0">
                <a:solidFill>
                  <a:srgbClr val="FFFFFF"/>
                </a:solidFill>
                <a:latin typeface="Verdana" panose="020B0604030504040204"/>
                <a:cs typeface="Verdana" panose="020B0604030504040204"/>
              </a:rPr>
              <a:t>;</a:t>
            </a:r>
            <a:endParaRPr sz="1400">
              <a:latin typeface="Verdana" panose="020B0604030504040204"/>
              <a:cs typeface="Verdana" panose="020B0604030504040204"/>
            </a:endParaRPr>
          </a:p>
          <a:p>
            <a:pPr marL="12700" marR="161925">
              <a:lnSpc>
                <a:spcPct val="100000"/>
              </a:lnSpc>
              <a:spcBef>
                <a:spcPts val="995"/>
              </a:spcBef>
            </a:pPr>
            <a:r>
              <a:rPr sz="1400" spc="95" dirty="0">
                <a:solidFill>
                  <a:srgbClr val="FFFFFF"/>
                </a:solidFill>
                <a:latin typeface="Verdana" panose="020B0604030504040204"/>
                <a:cs typeface="Verdana" panose="020B0604030504040204"/>
              </a:rPr>
              <a:t>Α</a:t>
            </a:r>
            <a:r>
              <a:rPr sz="1400" spc="-45" dirty="0">
                <a:solidFill>
                  <a:srgbClr val="FFFFFF"/>
                </a:solidFill>
                <a:latin typeface="Verdana" panose="020B0604030504040204"/>
                <a:cs typeface="Verdana" panose="020B0604030504040204"/>
              </a:rPr>
              <a:t>ν</a:t>
            </a:r>
            <a:r>
              <a:rPr sz="1400" spc="-95" dirty="0">
                <a:solidFill>
                  <a:srgbClr val="FFFFFF"/>
                </a:solidFill>
                <a:latin typeface="Verdana" panose="020B0604030504040204"/>
                <a:cs typeface="Verdana" panose="020B0604030504040204"/>
              </a:rPr>
              <a:t>τ</a:t>
            </a:r>
            <a:r>
              <a:rPr sz="1400" spc="-125" dirty="0">
                <a:solidFill>
                  <a:srgbClr val="FFFFFF"/>
                </a:solidFill>
                <a:latin typeface="Verdana" panose="020B0604030504040204"/>
                <a:cs typeface="Verdana" panose="020B0604030504040204"/>
              </a:rPr>
              <a:t>λ</a:t>
            </a:r>
            <a:r>
              <a:rPr sz="1400" spc="60" dirty="0">
                <a:solidFill>
                  <a:srgbClr val="FFFFFF"/>
                </a:solidFill>
                <a:latin typeface="Verdana" panose="020B0604030504040204"/>
                <a:cs typeface="Verdana" panose="020B0604030504040204"/>
              </a:rPr>
              <a:t>ώ</a:t>
            </a:r>
            <a:r>
              <a:rPr sz="1400" spc="-140" dirty="0">
                <a:solidFill>
                  <a:srgbClr val="FFFFFF"/>
                </a:solidFill>
                <a:latin typeface="Verdana" panose="020B0604030504040204"/>
                <a:cs typeface="Verdana" panose="020B0604030504040204"/>
              </a:rPr>
              <a:t> </a:t>
            </a:r>
            <a:r>
              <a:rPr sz="1400" spc="-135" dirty="0">
                <a:solidFill>
                  <a:srgbClr val="FFFFFF"/>
                </a:solidFill>
                <a:latin typeface="Verdana" panose="020B0604030504040204"/>
                <a:cs typeface="Verdana" panose="020B0604030504040204"/>
              </a:rPr>
              <a:t>ε</a:t>
            </a:r>
            <a:r>
              <a:rPr sz="1400" spc="60" dirty="0">
                <a:solidFill>
                  <a:srgbClr val="FFFFFF"/>
                </a:solidFill>
                <a:latin typeface="Verdana" panose="020B0604030504040204"/>
                <a:cs typeface="Verdana" panose="020B0604030504040204"/>
              </a:rPr>
              <a:t>ρ</a:t>
            </a:r>
            <a:r>
              <a:rPr sz="1400" spc="-20" dirty="0">
                <a:solidFill>
                  <a:srgbClr val="FFFFFF"/>
                </a:solidFill>
                <a:latin typeface="Verdana" panose="020B0604030504040204"/>
                <a:cs typeface="Verdana" panose="020B0604030504040204"/>
              </a:rPr>
              <a:t>γα</a:t>
            </a:r>
            <a:r>
              <a:rPr sz="1400" spc="-10" dirty="0">
                <a:solidFill>
                  <a:srgbClr val="FFFFFF"/>
                </a:solidFill>
                <a:latin typeface="Verdana" panose="020B0604030504040204"/>
                <a:cs typeface="Verdana" panose="020B0604030504040204"/>
              </a:rPr>
              <a:t>λ</a:t>
            </a:r>
            <a:r>
              <a:rPr sz="1400" spc="-135" dirty="0">
                <a:solidFill>
                  <a:srgbClr val="FFFFFF"/>
                </a:solidFill>
                <a:latin typeface="Verdana" panose="020B0604030504040204"/>
                <a:cs typeface="Verdana" panose="020B0604030504040204"/>
              </a:rPr>
              <a:t>ε</a:t>
            </a:r>
            <a:r>
              <a:rPr sz="1400" spc="-90" dirty="0">
                <a:solidFill>
                  <a:srgbClr val="FFFFFF"/>
                </a:solidFill>
                <a:latin typeface="Verdana" panose="020B0604030504040204"/>
                <a:cs typeface="Verdana" panose="020B0604030504040204"/>
              </a:rPr>
              <a:t>ί</a:t>
            </a:r>
            <a:r>
              <a:rPr sz="1400" spc="85" dirty="0">
                <a:solidFill>
                  <a:srgbClr val="FFFFFF"/>
                </a:solidFill>
                <a:latin typeface="Verdana" panose="020B0604030504040204"/>
                <a:cs typeface="Verdana" panose="020B0604030504040204"/>
              </a:rPr>
              <a:t>α</a:t>
            </a:r>
            <a:r>
              <a:rPr sz="1400" spc="-145" dirty="0">
                <a:solidFill>
                  <a:srgbClr val="FFFFFF"/>
                </a:solidFill>
                <a:latin typeface="Verdana" panose="020B0604030504040204"/>
                <a:cs typeface="Verdana" panose="020B0604030504040204"/>
              </a:rPr>
              <a:t> </a:t>
            </a:r>
            <a:r>
              <a:rPr sz="1400" spc="-25" dirty="0">
                <a:solidFill>
                  <a:srgbClr val="FFFFFF"/>
                </a:solidFill>
                <a:latin typeface="Verdana" panose="020B0604030504040204"/>
                <a:cs typeface="Verdana" panose="020B0604030504040204"/>
              </a:rPr>
              <a:t>ασχέ</a:t>
            </a:r>
            <a:r>
              <a:rPr sz="1400" spc="10" dirty="0">
                <a:solidFill>
                  <a:srgbClr val="FFFFFF"/>
                </a:solidFill>
                <a:latin typeface="Verdana" panose="020B0604030504040204"/>
                <a:cs typeface="Verdana" panose="020B0604030504040204"/>
              </a:rPr>
              <a:t>τως  </a:t>
            </a:r>
            <a:r>
              <a:rPr sz="1400" spc="45" dirty="0">
                <a:solidFill>
                  <a:srgbClr val="FFFFFF"/>
                </a:solidFill>
                <a:latin typeface="Verdana" panose="020B0604030504040204"/>
                <a:cs typeface="Verdana" panose="020B0604030504040204"/>
              </a:rPr>
              <a:t>θ</a:t>
            </a:r>
            <a:r>
              <a:rPr sz="1400" spc="-135" dirty="0">
                <a:solidFill>
                  <a:srgbClr val="FFFFFF"/>
                </a:solidFill>
                <a:latin typeface="Verdana" panose="020B0604030504040204"/>
                <a:cs typeface="Verdana" panose="020B0604030504040204"/>
              </a:rPr>
              <a:t>ε</a:t>
            </a:r>
            <a:r>
              <a:rPr sz="1400" spc="65" dirty="0">
                <a:solidFill>
                  <a:srgbClr val="FFFFFF"/>
                </a:solidFill>
                <a:latin typeface="Verdana" panose="020B0604030504040204"/>
                <a:cs typeface="Verdana" panose="020B0604030504040204"/>
              </a:rPr>
              <a:t>ω</a:t>
            </a:r>
            <a:r>
              <a:rPr sz="1400" spc="45" dirty="0">
                <a:solidFill>
                  <a:srgbClr val="FFFFFF"/>
                </a:solidFill>
                <a:latin typeface="Verdana" panose="020B0604030504040204"/>
                <a:cs typeface="Verdana" panose="020B0604030504040204"/>
              </a:rPr>
              <a:t>ρ</a:t>
            </a:r>
            <a:r>
              <a:rPr sz="1400" spc="-35" dirty="0">
                <a:solidFill>
                  <a:srgbClr val="FFFFFF"/>
                </a:solidFill>
                <a:latin typeface="Verdana" panose="020B0604030504040204"/>
                <a:cs typeface="Verdana" panose="020B0604030504040204"/>
              </a:rPr>
              <a:t>η</a:t>
            </a:r>
            <a:r>
              <a:rPr sz="1400" spc="-155" dirty="0">
                <a:solidFill>
                  <a:srgbClr val="FFFFFF"/>
                </a:solidFill>
                <a:latin typeface="Verdana" panose="020B0604030504040204"/>
                <a:cs typeface="Verdana" panose="020B0604030504040204"/>
              </a:rPr>
              <a:t>τ</a:t>
            </a:r>
            <a:r>
              <a:rPr sz="1400" spc="-70" dirty="0">
                <a:solidFill>
                  <a:srgbClr val="FFFFFF"/>
                </a:solidFill>
                <a:latin typeface="Verdana" panose="020B0604030504040204"/>
                <a:cs typeface="Verdana" panose="020B0604030504040204"/>
              </a:rPr>
              <a:t>ι</a:t>
            </a:r>
            <a:r>
              <a:rPr sz="1400" spc="-135" dirty="0">
                <a:solidFill>
                  <a:srgbClr val="FFFFFF"/>
                </a:solidFill>
                <a:latin typeface="Verdana" panose="020B0604030504040204"/>
                <a:cs typeface="Verdana" panose="020B0604030504040204"/>
              </a:rPr>
              <a:t>κ</a:t>
            </a:r>
            <a:r>
              <a:rPr sz="1400" spc="55" dirty="0">
                <a:solidFill>
                  <a:srgbClr val="FFFFFF"/>
                </a:solidFill>
                <a:latin typeface="Verdana" panose="020B0604030504040204"/>
                <a:cs typeface="Verdana" panose="020B0604030504040204"/>
              </a:rPr>
              <a:t>ο</a:t>
            </a:r>
            <a:r>
              <a:rPr sz="1400" spc="-50" dirty="0">
                <a:solidFill>
                  <a:srgbClr val="FFFFFF"/>
                </a:solidFill>
                <a:latin typeface="Verdana" panose="020B0604030504040204"/>
                <a:cs typeface="Verdana" panose="020B0604030504040204"/>
              </a:rPr>
              <a:t>ύ</a:t>
            </a:r>
            <a:r>
              <a:rPr sz="1400" spc="-145" dirty="0">
                <a:solidFill>
                  <a:srgbClr val="FFFFFF"/>
                </a:solidFill>
                <a:latin typeface="Verdana" panose="020B0604030504040204"/>
                <a:cs typeface="Verdana" panose="020B0604030504040204"/>
              </a:rPr>
              <a:t> </a:t>
            </a:r>
            <a:r>
              <a:rPr sz="1400" spc="-50" dirty="0">
                <a:solidFill>
                  <a:srgbClr val="FFFFFF"/>
                </a:solidFill>
                <a:latin typeface="Verdana" panose="020B0604030504040204"/>
                <a:cs typeface="Verdana" panose="020B0604030504040204"/>
              </a:rPr>
              <a:t>υ</a:t>
            </a:r>
            <a:r>
              <a:rPr sz="1400" spc="40" dirty="0">
                <a:solidFill>
                  <a:srgbClr val="FFFFFF"/>
                </a:solidFill>
                <a:latin typeface="Verdana" panose="020B0604030504040204"/>
                <a:cs typeface="Verdana" panose="020B0604030504040204"/>
              </a:rPr>
              <a:t>π</a:t>
            </a:r>
            <a:r>
              <a:rPr sz="1400" spc="65" dirty="0">
                <a:solidFill>
                  <a:srgbClr val="FFFFFF"/>
                </a:solidFill>
                <a:latin typeface="Verdana" panose="020B0604030504040204"/>
                <a:cs typeface="Verdana" panose="020B0604030504040204"/>
              </a:rPr>
              <a:t>ό</a:t>
            </a:r>
            <a:r>
              <a:rPr sz="1400" spc="20" dirty="0">
                <a:solidFill>
                  <a:srgbClr val="FFFFFF"/>
                </a:solidFill>
                <a:latin typeface="Verdana" panose="020B0604030504040204"/>
                <a:cs typeface="Verdana" panose="020B0604030504040204"/>
              </a:rPr>
              <a:t>β</a:t>
            </a:r>
            <a:r>
              <a:rPr sz="1400" spc="25" dirty="0">
                <a:solidFill>
                  <a:srgbClr val="FFFFFF"/>
                </a:solidFill>
                <a:latin typeface="Verdana" panose="020B0604030504040204"/>
                <a:cs typeface="Verdana" panose="020B0604030504040204"/>
              </a:rPr>
              <a:t>α</a:t>
            </a:r>
            <a:r>
              <a:rPr sz="1400" spc="45" dirty="0">
                <a:solidFill>
                  <a:srgbClr val="FFFFFF"/>
                </a:solidFill>
                <a:latin typeface="Verdana" panose="020B0604030504040204"/>
                <a:cs typeface="Verdana" panose="020B0604030504040204"/>
              </a:rPr>
              <a:t>θ</a:t>
            </a:r>
            <a:r>
              <a:rPr sz="1400" spc="60" dirty="0">
                <a:solidFill>
                  <a:srgbClr val="FFFFFF"/>
                </a:solidFill>
                <a:latin typeface="Verdana" panose="020B0604030504040204"/>
                <a:cs typeface="Verdana" panose="020B0604030504040204"/>
              </a:rPr>
              <a:t>ρ</a:t>
            </a:r>
            <a:r>
              <a:rPr sz="1400" spc="65" dirty="0">
                <a:solidFill>
                  <a:srgbClr val="FFFFFF"/>
                </a:solidFill>
                <a:latin typeface="Verdana" panose="020B0604030504040204"/>
                <a:cs typeface="Verdana" panose="020B0604030504040204"/>
              </a:rPr>
              <a:t>ο</a:t>
            </a:r>
            <a:r>
              <a:rPr sz="1400" spc="-50" dirty="0">
                <a:solidFill>
                  <a:srgbClr val="FFFFFF"/>
                </a:solidFill>
                <a:latin typeface="Verdana" panose="020B0604030504040204"/>
                <a:cs typeface="Verdana" panose="020B0604030504040204"/>
              </a:rPr>
              <a:t>υ</a:t>
            </a:r>
            <a:endParaRPr sz="1400">
              <a:latin typeface="Verdana" panose="020B0604030504040204"/>
              <a:cs typeface="Verdana" panose="020B0604030504040204"/>
            </a:endParaRPr>
          </a:p>
        </p:txBody>
      </p:sp>
      <p:grpSp>
        <p:nvGrpSpPr>
          <p:cNvPr id="9" name="object 9"/>
          <p:cNvGrpSpPr/>
          <p:nvPr/>
        </p:nvGrpSpPr>
        <p:grpSpPr>
          <a:xfrm>
            <a:off x="3835908" y="2206751"/>
            <a:ext cx="3037840" cy="1630680"/>
            <a:chOff x="3835908" y="2206751"/>
            <a:chExt cx="3037840" cy="1630680"/>
          </a:xfrm>
        </p:grpSpPr>
        <p:pic>
          <p:nvPicPr>
            <p:cNvPr id="10" name="object 10"/>
            <p:cNvPicPr/>
            <p:nvPr/>
          </p:nvPicPr>
          <p:blipFill>
            <a:blip r:embed="rId3" cstate="print"/>
            <a:stretch>
              <a:fillRect/>
            </a:stretch>
          </p:blipFill>
          <p:spPr>
            <a:xfrm>
              <a:off x="3835908" y="2206751"/>
              <a:ext cx="3037332" cy="1630680"/>
            </a:xfrm>
            <a:prstGeom prst="rect">
              <a:avLst/>
            </a:prstGeom>
          </p:spPr>
        </p:pic>
        <p:pic>
          <p:nvPicPr>
            <p:cNvPr id="11" name="object 11"/>
            <p:cNvPicPr/>
            <p:nvPr/>
          </p:nvPicPr>
          <p:blipFill>
            <a:blip r:embed="rId4" cstate="print"/>
            <a:stretch>
              <a:fillRect/>
            </a:stretch>
          </p:blipFill>
          <p:spPr>
            <a:xfrm>
              <a:off x="3889375" y="2209799"/>
              <a:ext cx="2930525" cy="1524000"/>
            </a:xfrm>
            <a:prstGeom prst="rect">
              <a:avLst/>
            </a:prstGeom>
          </p:spPr>
        </p:pic>
      </p:grpSp>
      <p:sp>
        <p:nvSpPr>
          <p:cNvPr id="12" name="object 12"/>
          <p:cNvSpPr txBox="1"/>
          <p:nvPr/>
        </p:nvSpPr>
        <p:spPr>
          <a:xfrm>
            <a:off x="3967353" y="4239097"/>
            <a:ext cx="2772410" cy="1624330"/>
          </a:xfrm>
          <a:prstGeom prst="rect">
            <a:avLst/>
          </a:prstGeom>
        </p:spPr>
        <p:txBody>
          <a:bodyPr vert="horz" wrap="square" lIns="0" tIns="171450" rIns="0" bIns="0" rtlCol="0">
            <a:spAutoFit/>
          </a:bodyPr>
          <a:lstStyle/>
          <a:p>
            <a:pPr marL="14605">
              <a:lnSpc>
                <a:spcPct val="100000"/>
              </a:lnSpc>
              <a:spcBef>
                <a:spcPts val="1350"/>
              </a:spcBef>
            </a:pPr>
            <a:r>
              <a:rPr sz="2400" spc="-100" dirty="0">
                <a:solidFill>
                  <a:srgbClr val="89D0D5"/>
                </a:solidFill>
                <a:latin typeface="Verdana" panose="020B0604030504040204"/>
                <a:cs typeface="Verdana" panose="020B0604030504040204"/>
              </a:rPr>
              <a:t>Κοι</a:t>
            </a:r>
            <a:r>
              <a:rPr sz="2400" spc="-90" dirty="0">
                <a:solidFill>
                  <a:srgbClr val="89D0D5"/>
                </a:solidFill>
                <a:latin typeface="Verdana" panose="020B0604030504040204"/>
                <a:cs typeface="Verdana" panose="020B0604030504040204"/>
              </a:rPr>
              <a:t>ν</a:t>
            </a:r>
            <a:r>
              <a:rPr sz="2400" spc="-35" dirty="0">
                <a:solidFill>
                  <a:srgbClr val="89D0D5"/>
                </a:solidFill>
                <a:latin typeface="Verdana" panose="020B0604030504040204"/>
                <a:cs typeface="Verdana" panose="020B0604030504040204"/>
              </a:rPr>
              <a:t>οί</a:t>
            </a:r>
            <a:r>
              <a:rPr sz="2400" spc="-220" dirty="0">
                <a:solidFill>
                  <a:srgbClr val="89D0D5"/>
                </a:solidFill>
                <a:latin typeface="Verdana" panose="020B0604030504040204"/>
                <a:cs typeface="Verdana" panose="020B0604030504040204"/>
              </a:rPr>
              <a:t> </a:t>
            </a:r>
            <a:r>
              <a:rPr sz="2400" spc="110" dirty="0">
                <a:solidFill>
                  <a:srgbClr val="89D0D5"/>
                </a:solidFill>
                <a:latin typeface="Verdana" panose="020B0604030504040204"/>
                <a:cs typeface="Verdana" panose="020B0604030504040204"/>
              </a:rPr>
              <a:t>παρ</a:t>
            </a:r>
            <a:r>
              <a:rPr sz="2400" spc="120" dirty="0">
                <a:solidFill>
                  <a:srgbClr val="89D0D5"/>
                </a:solidFill>
                <a:latin typeface="Verdana" panose="020B0604030504040204"/>
                <a:cs typeface="Verdana" panose="020B0604030504040204"/>
              </a:rPr>
              <a:t>ά</a:t>
            </a:r>
            <a:r>
              <a:rPr sz="2400" spc="-30" dirty="0">
                <a:solidFill>
                  <a:srgbClr val="89D0D5"/>
                </a:solidFill>
                <a:latin typeface="Verdana" panose="020B0604030504040204"/>
                <a:cs typeface="Verdana" panose="020B0604030504040204"/>
              </a:rPr>
              <a:t>γο</a:t>
            </a:r>
            <a:r>
              <a:rPr sz="2400" dirty="0">
                <a:solidFill>
                  <a:srgbClr val="89D0D5"/>
                </a:solidFill>
                <a:latin typeface="Verdana" panose="020B0604030504040204"/>
                <a:cs typeface="Verdana" panose="020B0604030504040204"/>
              </a:rPr>
              <a:t>ν</a:t>
            </a:r>
            <a:r>
              <a:rPr sz="2400" spc="-220" dirty="0">
                <a:solidFill>
                  <a:srgbClr val="89D0D5"/>
                </a:solidFill>
                <a:latin typeface="Verdana" panose="020B0604030504040204"/>
                <a:cs typeface="Verdana" panose="020B0604030504040204"/>
              </a:rPr>
              <a:t>τ</a:t>
            </a:r>
            <a:r>
              <a:rPr sz="2400" spc="-240" dirty="0">
                <a:solidFill>
                  <a:srgbClr val="89D0D5"/>
                </a:solidFill>
                <a:latin typeface="Verdana" panose="020B0604030504040204"/>
                <a:cs typeface="Verdana" panose="020B0604030504040204"/>
              </a:rPr>
              <a:t>ε</a:t>
            </a:r>
            <a:r>
              <a:rPr sz="2400" spc="165" dirty="0">
                <a:solidFill>
                  <a:srgbClr val="89D0D5"/>
                </a:solidFill>
                <a:latin typeface="Verdana" panose="020B0604030504040204"/>
                <a:cs typeface="Verdana" panose="020B0604030504040204"/>
              </a:rPr>
              <a:t>ς</a:t>
            </a:r>
            <a:endParaRPr sz="2400">
              <a:latin typeface="Verdana" panose="020B0604030504040204"/>
              <a:cs typeface="Verdana" panose="020B0604030504040204"/>
            </a:endParaRPr>
          </a:p>
          <a:p>
            <a:pPr marL="12700">
              <a:lnSpc>
                <a:spcPct val="100000"/>
              </a:lnSpc>
              <a:spcBef>
                <a:spcPts val="735"/>
              </a:spcBef>
            </a:pPr>
            <a:r>
              <a:rPr sz="1400" spc="-185" dirty="0">
                <a:solidFill>
                  <a:srgbClr val="FFFFFF"/>
                </a:solidFill>
                <a:latin typeface="Verdana" panose="020B0604030504040204"/>
                <a:cs typeface="Verdana" panose="020B0604030504040204"/>
              </a:rPr>
              <a:t>Τι</a:t>
            </a:r>
            <a:r>
              <a:rPr sz="1400" spc="-114" dirty="0">
                <a:solidFill>
                  <a:srgbClr val="FFFFFF"/>
                </a:solidFill>
                <a:latin typeface="Verdana" panose="020B0604030504040204"/>
                <a:cs typeface="Verdana" panose="020B0604030504040204"/>
              </a:rPr>
              <a:t> </a:t>
            </a:r>
            <a:r>
              <a:rPr sz="1400" spc="-30" dirty="0">
                <a:solidFill>
                  <a:srgbClr val="FFFFFF"/>
                </a:solidFill>
                <a:latin typeface="Verdana" panose="020B0604030504040204"/>
                <a:cs typeface="Verdana" panose="020B0604030504040204"/>
              </a:rPr>
              <a:t>κ</a:t>
            </a:r>
            <a:r>
              <a:rPr sz="1400" spc="-25" dirty="0">
                <a:solidFill>
                  <a:srgbClr val="FFFFFF"/>
                </a:solidFill>
                <a:latin typeface="Verdana" panose="020B0604030504040204"/>
                <a:cs typeface="Verdana" panose="020B0604030504040204"/>
              </a:rPr>
              <a:t>ο</a:t>
            </a:r>
            <a:r>
              <a:rPr sz="1400" spc="-100" dirty="0">
                <a:solidFill>
                  <a:srgbClr val="FFFFFF"/>
                </a:solidFill>
                <a:latin typeface="Verdana" panose="020B0604030504040204"/>
                <a:cs typeface="Verdana" panose="020B0604030504040204"/>
              </a:rPr>
              <a:t>ι</a:t>
            </a:r>
            <a:r>
              <a:rPr sz="1400" spc="10" dirty="0">
                <a:solidFill>
                  <a:srgbClr val="FFFFFF"/>
                </a:solidFill>
                <a:latin typeface="Verdana" panose="020B0604030504040204"/>
                <a:cs typeface="Verdana" panose="020B0604030504040204"/>
              </a:rPr>
              <a:t>ν</a:t>
            </a:r>
            <a:r>
              <a:rPr sz="1400" spc="15" dirty="0">
                <a:solidFill>
                  <a:srgbClr val="FFFFFF"/>
                </a:solidFill>
                <a:latin typeface="Verdana" panose="020B0604030504040204"/>
                <a:cs typeface="Verdana" panose="020B0604030504040204"/>
              </a:rPr>
              <a:t>ά</a:t>
            </a:r>
            <a:r>
              <a:rPr sz="1400" spc="-130" dirty="0">
                <a:solidFill>
                  <a:srgbClr val="FFFFFF"/>
                </a:solidFill>
                <a:latin typeface="Verdana" panose="020B0604030504040204"/>
                <a:cs typeface="Verdana" panose="020B0604030504040204"/>
              </a:rPr>
              <a:t> </a:t>
            </a:r>
            <a:r>
              <a:rPr sz="1400" spc="20" dirty="0">
                <a:solidFill>
                  <a:srgbClr val="FFFFFF"/>
                </a:solidFill>
                <a:latin typeface="Verdana" panose="020B0604030504040204"/>
                <a:cs typeface="Verdana" panose="020B0604030504040204"/>
              </a:rPr>
              <a:t>στο</a:t>
            </a:r>
            <a:r>
              <a:rPr sz="1400" spc="-100" dirty="0">
                <a:solidFill>
                  <a:srgbClr val="FFFFFF"/>
                </a:solidFill>
                <a:latin typeface="Verdana" panose="020B0604030504040204"/>
                <a:cs typeface="Verdana" panose="020B0604030504040204"/>
              </a:rPr>
              <a:t>ι</a:t>
            </a:r>
            <a:r>
              <a:rPr sz="1400" spc="-150" dirty="0">
                <a:solidFill>
                  <a:srgbClr val="FFFFFF"/>
                </a:solidFill>
                <a:latin typeface="Verdana" panose="020B0604030504040204"/>
                <a:cs typeface="Verdana" panose="020B0604030504040204"/>
              </a:rPr>
              <a:t>χε</a:t>
            </a:r>
            <a:r>
              <a:rPr sz="1400" spc="-100" dirty="0">
                <a:solidFill>
                  <a:srgbClr val="FFFFFF"/>
                </a:solidFill>
                <a:latin typeface="Verdana" panose="020B0604030504040204"/>
                <a:cs typeface="Verdana" panose="020B0604030504040204"/>
              </a:rPr>
              <a:t>ί</a:t>
            </a:r>
            <a:r>
              <a:rPr sz="1400" spc="85" dirty="0">
                <a:solidFill>
                  <a:srgbClr val="FFFFFF"/>
                </a:solidFill>
                <a:latin typeface="Verdana" panose="020B0604030504040204"/>
                <a:cs typeface="Verdana" panose="020B0604030504040204"/>
              </a:rPr>
              <a:t>α</a:t>
            </a:r>
            <a:r>
              <a:rPr sz="1400" spc="-145" dirty="0">
                <a:solidFill>
                  <a:srgbClr val="FFFFFF"/>
                </a:solidFill>
                <a:latin typeface="Verdana" panose="020B0604030504040204"/>
                <a:cs typeface="Verdana" panose="020B0604030504040204"/>
              </a:rPr>
              <a:t> </a:t>
            </a:r>
            <a:r>
              <a:rPr sz="1400" spc="-45" dirty="0">
                <a:solidFill>
                  <a:srgbClr val="FFFFFF"/>
                </a:solidFill>
                <a:latin typeface="Verdana" panose="020B0604030504040204"/>
                <a:cs typeface="Verdana" panose="020B0604030504040204"/>
              </a:rPr>
              <a:t>μ</a:t>
            </a:r>
            <a:r>
              <a:rPr sz="1400" spc="65" dirty="0">
                <a:solidFill>
                  <a:srgbClr val="FFFFFF"/>
                </a:solidFill>
                <a:latin typeface="Verdana" panose="020B0604030504040204"/>
                <a:cs typeface="Verdana" panose="020B0604030504040204"/>
              </a:rPr>
              <a:t>ο</a:t>
            </a:r>
            <a:r>
              <a:rPr sz="1400" spc="-90" dirty="0">
                <a:solidFill>
                  <a:srgbClr val="FFFFFF"/>
                </a:solidFill>
                <a:latin typeface="Verdana" panose="020B0604030504040204"/>
                <a:cs typeface="Verdana" panose="020B0604030504040204"/>
              </a:rPr>
              <a:t>ι</a:t>
            </a:r>
            <a:r>
              <a:rPr sz="1400" spc="60" dirty="0">
                <a:solidFill>
                  <a:srgbClr val="FFFFFF"/>
                </a:solidFill>
                <a:latin typeface="Verdana" panose="020B0604030504040204"/>
                <a:cs typeface="Verdana" panose="020B0604030504040204"/>
              </a:rPr>
              <a:t>ρ</a:t>
            </a:r>
            <a:r>
              <a:rPr sz="1400" spc="45" dirty="0">
                <a:solidFill>
                  <a:srgbClr val="FFFFFF"/>
                </a:solidFill>
                <a:latin typeface="Verdana" panose="020B0604030504040204"/>
                <a:cs typeface="Verdana" panose="020B0604030504040204"/>
              </a:rPr>
              <a:t>άζο</a:t>
            </a:r>
            <a:r>
              <a:rPr sz="1400" spc="-35" dirty="0">
                <a:solidFill>
                  <a:srgbClr val="FFFFFF"/>
                </a:solidFill>
                <a:latin typeface="Verdana" panose="020B0604030504040204"/>
                <a:cs typeface="Verdana" panose="020B0604030504040204"/>
              </a:rPr>
              <a:t>ντ</a:t>
            </a:r>
            <a:r>
              <a:rPr sz="1400" spc="-50" dirty="0">
                <a:solidFill>
                  <a:srgbClr val="FFFFFF"/>
                </a:solidFill>
                <a:latin typeface="Verdana" panose="020B0604030504040204"/>
                <a:cs typeface="Verdana" panose="020B0604030504040204"/>
              </a:rPr>
              <a:t>α</a:t>
            </a:r>
            <a:r>
              <a:rPr sz="1400" spc="-105" dirty="0">
                <a:solidFill>
                  <a:srgbClr val="FFFFFF"/>
                </a:solidFill>
                <a:latin typeface="Verdana" panose="020B0604030504040204"/>
                <a:cs typeface="Verdana" panose="020B0604030504040204"/>
              </a:rPr>
              <a:t>ι </a:t>
            </a:r>
            <a:r>
              <a:rPr sz="1400" spc="55" dirty="0">
                <a:solidFill>
                  <a:srgbClr val="FFFFFF"/>
                </a:solidFill>
                <a:latin typeface="Verdana" panose="020B0604030504040204"/>
                <a:cs typeface="Verdana" panose="020B0604030504040204"/>
              </a:rPr>
              <a:t>ο</a:t>
            </a:r>
            <a:r>
              <a:rPr sz="1400" spc="-105" dirty="0">
                <a:solidFill>
                  <a:srgbClr val="FFFFFF"/>
                </a:solidFill>
                <a:latin typeface="Verdana" panose="020B0604030504040204"/>
                <a:cs typeface="Verdana" panose="020B0604030504040204"/>
              </a:rPr>
              <a:t>ι</a:t>
            </a:r>
            <a:endParaRPr sz="1400">
              <a:latin typeface="Verdana" panose="020B0604030504040204"/>
              <a:cs typeface="Verdana" panose="020B0604030504040204"/>
            </a:endParaRPr>
          </a:p>
          <a:p>
            <a:pPr marL="12700">
              <a:lnSpc>
                <a:spcPct val="100000"/>
              </a:lnSpc>
              <a:spcBef>
                <a:spcPts val="5"/>
              </a:spcBef>
            </a:pPr>
            <a:r>
              <a:rPr sz="1400" spc="-25" dirty="0">
                <a:solidFill>
                  <a:srgbClr val="FFFFFF"/>
                </a:solidFill>
                <a:latin typeface="Verdana" panose="020B0604030504040204"/>
                <a:cs typeface="Verdana" panose="020B0604030504040204"/>
              </a:rPr>
              <a:t>προσεγγίσεις;</a:t>
            </a:r>
            <a:endParaRPr sz="1400">
              <a:latin typeface="Verdana" panose="020B0604030504040204"/>
              <a:cs typeface="Verdana" panose="020B0604030504040204"/>
            </a:endParaRPr>
          </a:p>
          <a:p>
            <a:pPr marL="12700" marR="218440">
              <a:lnSpc>
                <a:spcPct val="100000"/>
              </a:lnSpc>
              <a:spcBef>
                <a:spcPts val="995"/>
              </a:spcBef>
            </a:pPr>
            <a:r>
              <a:rPr sz="1400" spc="95" dirty="0">
                <a:solidFill>
                  <a:srgbClr val="FFFFFF"/>
                </a:solidFill>
                <a:latin typeface="Verdana" panose="020B0604030504040204"/>
                <a:cs typeface="Verdana" panose="020B0604030504040204"/>
              </a:rPr>
              <a:t>Α</a:t>
            </a:r>
            <a:r>
              <a:rPr sz="1400" spc="-60" dirty="0">
                <a:solidFill>
                  <a:srgbClr val="FFFFFF"/>
                </a:solidFill>
                <a:latin typeface="Verdana" panose="020B0604030504040204"/>
                <a:cs typeface="Verdana" panose="020B0604030504040204"/>
              </a:rPr>
              <a:t>γ</a:t>
            </a:r>
            <a:r>
              <a:rPr sz="1400" spc="-40" dirty="0">
                <a:solidFill>
                  <a:srgbClr val="FFFFFF"/>
                </a:solidFill>
                <a:latin typeface="Verdana" panose="020B0604030504040204"/>
                <a:cs typeface="Verdana" panose="020B0604030504040204"/>
              </a:rPr>
              <a:t>ν</a:t>
            </a:r>
            <a:r>
              <a:rPr sz="1400" spc="55" dirty="0">
                <a:solidFill>
                  <a:srgbClr val="FFFFFF"/>
                </a:solidFill>
                <a:latin typeface="Verdana" panose="020B0604030504040204"/>
                <a:cs typeface="Verdana" panose="020B0604030504040204"/>
              </a:rPr>
              <a:t>ο</a:t>
            </a:r>
            <a:r>
              <a:rPr sz="1400" spc="60" dirty="0">
                <a:solidFill>
                  <a:srgbClr val="FFFFFF"/>
                </a:solidFill>
                <a:latin typeface="Verdana" panose="020B0604030504040204"/>
                <a:cs typeface="Verdana" panose="020B0604030504040204"/>
              </a:rPr>
              <a:t>ώ</a:t>
            </a:r>
            <a:r>
              <a:rPr sz="1400" spc="-150" dirty="0">
                <a:solidFill>
                  <a:srgbClr val="FFFFFF"/>
                </a:solidFill>
                <a:latin typeface="Verdana" panose="020B0604030504040204"/>
                <a:cs typeface="Verdana" panose="020B0604030504040204"/>
              </a:rPr>
              <a:t> </a:t>
            </a:r>
            <a:r>
              <a:rPr sz="1400" spc="-45" dirty="0">
                <a:solidFill>
                  <a:srgbClr val="FFFFFF"/>
                </a:solidFill>
                <a:latin typeface="Verdana" panose="020B0604030504040204"/>
                <a:cs typeface="Verdana" panose="020B0604030504040204"/>
              </a:rPr>
              <a:t>χ</a:t>
            </a:r>
            <a:r>
              <a:rPr sz="1400" spc="-55" dirty="0">
                <a:solidFill>
                  <a:srgbClr val="FFFFFF"/>
                </a:solidFill>
                <a:latin typeface="Verdana" panose="020B0604030504040204"/>
                <a:cs typeface="Verdana" panose="020B0604030504040204"/>
              </a:rPr>
              <a:t>ρ</a:t>
            </a:r>
            <a:r>
              <a:rPr sz="1400" spc="-35" dirty="0">
                <a:solidFill>
                  <a:srgbClr val="FFFFFF"/>
                </a:solidFill>
                <a:latin typeface="Verdana" panose="020B0604030504040204"/>
                <a:cs typeface="Verdana" panose="020B0604030504040204"/>
              </a:rPr>
              <a:t>ή</a:t>
            </a:r>
            <a:r>
              <a:rPr sz="1400" spc="10" dirty="0">
                <a:solidFill>
                  <a:srgbClr val="FFFFFF"/>
                </a:solidFill>
                <a:latin typeface="Verdana" panose="020B0604030504040204"/>
                <a:cs typeface="Verdana" panose="020B0604030504040204"/>
              </a:rPr>
              <a:t>σ</a:t>
            </a:r>
            <a:r>
              <a:rPr sz="1400" spc="20" dirty="0">
                <a:solidFill>
                  <a:srgbClr val="FFFFFF"/>
                </a:solidFill>
                <a:latin typeface="Verdana" panose="020B0604030504040204"/>
                <a:cs typeface="Verdana" panose="020B0604030504040204"/>
              </a:rPr>
              <a:t>ι</a:t>
            </a:r>
            <a:r>
              <a:rPr sz="1400" spc="-45" dirty="0">
                <a:solidFill>
                  <a:srgbClr val="FFFFFF"/>
                </a:solidFill>
                <a:latin typeface="Verdana" panose="020B0604030504040204"/>
                <a:cs typeface="Verdana" panose="020B0604030504040204"/>
              </a:rPr>
              <a:t>μ</a:t>
            </a:r>
            <a:r>
              <a:rPr sz="1400" spc="85" dirty="0">
                <a:solidFill>
                  <a:srgbClr val="FFFFFF"/>
                </a:solidFill>
                <a:latin typeface="Verdana" panose="020B0604030504040204"/>
                <a:cs typeface="Verdana" panose="020B0604030504040204"/>
              </a:rPr>
              <a:t>α</a:t>
            </a:r>
            <a:r>
              <a:rPr sz="1400" spc="-135" dirty="0">
                <a:solidFill>
                  <a:srgbClr val="FFFFFF"/>
                </a:solidFill>
                <a:latin typeface="Verdana" panose="020B0604030504040204"/>
                <a:cs typeface="Verdana" panose="020B0604030504040204"/>
              </a:rPr>
              <a:t> ε</a:t>
            </a:r>
            <a:r>
              <a:rPr sz="1400" spc="60" dirty="0">
                <a:solidFill>
                  <a:srgbClr val="FFFFFF"/>
                </a:solidFill>
                <a:latin typeface="Verdana" panose="020B0604030504040204"/>
                <a:cs typeface="Verdana" panose="020B0604030504040204"/>
              </a:rPr>
              <a:t>ρ</a:t>
            </a:r>
            <a:r>
              <a:rPr sz="1400" spc="-20" dirty="0">
                <a:solidFill>
                  <a:srgbClr val="FFFFFF"/>
                </a:solidFill>
                <a:latin typeface="Verdana" panose="020B0604030504040204"/>
                <a:cs typeface="Verdana" panose="020B0604030504040204"/>
              </a:rPr>
              <a:t>γα</a:t>
            </a:r>
            <a:r>
              <a:rPr sz="1400" spc="-10" dirty="0">
                <a:solidFill>
                  <a:srgbClr val="FFFFFF"/>
                </a:solidFill>
                <a:latin typeface="Verdana" panose="020B0604030504040204"/>
                <a:cs typeface="Verdana" panose="020B0604030504040204"/>
              </a:rPr>
              <a:t>λ</a:t>
            </a:r>
            <a:r>
              <a:rPr sz="1400" spc="-135" dirty="0">
                <a:solidFill>
                  <a:srgbClr val="FFFFFF"/>
                </a:solidFill>
                <a:latin typeface="Verdana" panose="020B0604030504040204"/>
                <a:cs typeface="Verdana" panose="020B0604030504040204"/>
              </a:rPr>
              <a:t>ε</a:t>
            </a:r>
            <a:r>
              <a:rPr sz="1400" spc="-90" dirty="0">
                <a:solidFill>
                  <a:srgbClr val="FFFFFF"/>
                </a:solidFill>
                <a:latin typeface="Verdana" panose="020B0604030504040204"/>
                <a:cs typeface="Verdana" panose="020B0604030504040204"/>
              </a:rPr>
              <a:t>ί</a:t>
            </a:r>
            <a:r>
              <a:rPr sz="1400" spc="85" dirty="0">
                <a:solidFill>
                  <a:srgbClr val="FFFFFF"/>
                </a:solidFill>
                <a:latin typeface="Verdana" panose="020B0604030504040204"/>
                <a:cs typeface="Verdana" panose="020B0604030504040204"/>
              </a:rPr>
              <a:t>α</a:t>
            </a:r>
            <a:r>
              <a:rPr sz="1400" spc="-135" dirty="0">
                <a:solidFill>
                  <a:srgbClr val="FFFFFF"/>
                </a:solidFill>
                <a:latin typeface="Verdana" panose="020B0604030504040204"/>
                <a:cs typeface="Verdana" panose="020B0604030504040204"/>
              </a:rPr>
              <a:t> </a:t>
            </a:r>
            <a:r>
              <a:rPr sz="1400" spc="40" dirty="0">
                <a:solidFill>
                  <a:srgbClr val="FFFFFF"/>
                </a:solidFill>
                <a:latin typeface="Verdana" panose="020B0604030504040204"/>
                <a:cs typeface="Verdana" panose="020B0604030504040204"/>
              </a:rPr>
              <a:t>π</a:t>
            </a:r>
            <a:r>
              <a:rPr sz="1400" spc="65" dirty="0">
                <a:solidFill>
                  <a:srgbClr val="FFFFFF"/>
                </a:solidFill>
                <a:latin typeface="Verdana" panose="020B0604030504040204"/>
                <a:cs typeface="Verdana" panose="020B0604030504040204"/>
              </a:rPr>
              <a:t>ο</a:t>
            </a:r>
            <a:r>
              <a:rPr sz="1400" spc="-35" dirty="0">
                <a:solidFill>
                  <a:srgbClr val="FFFFFF"/>
                </a:solidFill>
                <a:latin typeface="Verdana" panose="020B0604030504040204"/>
                <a:cs typeface="Verdana" panose="020B0604030504040204"/>
              </a:rPr>
              <a:t>υ  </a:t>
            </a:r>
            <a:r>
              <a:rPr sz="1400" spc="-95" dirty="0">
                <a:solidFill>
                  <a:srgbClr val="FFFFFF"/>
                </a:solidFill>
                <a:latin typeface="Verdana" panose="020B0604030504040204"/>
                <a:cs typeface="Verdana" panose="020B0604030504040204"/>
              </a:rPr>
              <a:t>δ</a:t>
            </a:r>
            <a:r>
              <a:rPr sz="1400" spc="-90" dirty="0">
                <a:solidFill>
                  <a:srgbClr val="FFFFFF"/>
                </a:solidFill>
                <a:latin typeface="Verdana" panose="020B0604030504040204"/>
                <a:cs typeface="Verdana" panose="020B0604030504040204"/>
              </a:rPr>
              <a:t>ε</a:t>
            </a:r>
            <a:r>
              <a:rPr sz="1400" spc="-55" dirty="0">
                <a:solidFill>
                  <a:srgbClr val="FFFFFF"/>
                </a:solidFill>
                <a:latin typeface="Verdana" panose="020B0604030504040204"/>
                <a:cs typeface="Verdana" panose="020B0604030504040204"/>
              </a:rPr>
              <a:t>ν</a:t>
            </a:r>
            <a:r>
              <a:rPr sz="1400" spc="-125" dirty="0">
                <a:solidFill>
                  <a:srgbClr val="FFFFFF"/>
                </a:solidFill>
                <a:latin typeface="Verdana" panose="020B0604030504040204"/>
                <a:cs typeface="Verdana" panose="020B0604030504040204"/>
              </a:rPr>
              <a:t> </a:t>
            </a:r>
            <a:r>
              <a:rPr sz="1400" spc="-135" dirty="0">
                <a:solidFill>
                  <a:srgbClr val="FFFFFF"/>
                </a:solidFill>
                <a:latin typeface="Verdana" panose="020B0604030504040204"/>
                <a:cs typeface="Verdana" panose="020B0604030504040204"/>
              </a:rPr>
              <a:t>ε</a:t>
            </a:r>
            <a:r>
              <a:rPr sz="1400" spc="-90" dirty="0">
                <a:solidFill>
                  <a:srgbClr val="FFFFFF"/>
                </a:solidFill>
                <a:latin typeface="Verdana" panose="020B0604030504040204"/>
                <a:cs typeface="Verdana" panose="020B0604030504040204"/>
              </a:rPr>
              <a:t>ί</a:t>
            </a:r>
            <a:r>
              <a:rPr sz="1400" spc="-45" dirty="0">
                <a:solidFill>
                  <a:srgbClr val="FFFFFF"/>
                </a:solidFill>
                <a:latin typeface="Verdana" panose="020B0604030504040204"/>
                <a:cs typeface="Verdana" panose="020B0604030504040204"/>
              </a:rPr>
              <a:t>ν</a:t>
            </a:r>
            <a:r>
              <a:rPr sz="1400" spc="70" dirty="0">
                <a:solidFill>
                  <a:srgbClr val="FFFFFF"/>
                </a:solidFill>
                <a:latin typeface="Verdana" panose="020B0604030504040204"/>
                <a:cs typeface="Verdana" panose="020B0604030504040204"/>
              </a:rPr>
              <a:t>α</a:t>
            </a:r>
            <a:r>
              <a:rPr sz="1400" spc="-105" dirty="0">
                <a:solidFill>
                  <a:srgbClr val="FFFFFF"/>
                </a:solidFill>
                <a:latin typeface="Verdana" panose="020B0604030504040204"/>
                <a:cs typeface="Verdana" panose="020B0604030504040204"/>
              </a:rPr>
              <a:t>ι</a:t>
            </a:r>
            <a:r>
              <a:rPr sz="1400" spc="-140" dirty="0">
                <a:solidFill>
                  <a:srgbClr val="FFFFFF"/>
                </a:solidFill>
                <a:latin typeface="Verdana" panose="020B0604030504040204"/>
                <a:cs typeface="Verdana" panose="020B0604030504040204"/>
              </a:rPr>
              <a:t> </a:t>
            </a:r>
            <a:r>
              <a:rPr sz="1400" spc="-30" dirty="0">
                <a:solidFill>
                  <a:srgbClr val="FFFFFF"/>
                </a:solidFill>
                <a:latin typeface="Verdana" panose="020B0604030504040204"/>
                <a:cs typeface="Verdana" panose="020B0604030504040204"/>
              </a:rPr>
              <a:t>κ</a:t>
            </a:r>
            <a:r>
              <a:rPr sz="1400" spc="-25" dirty="0">
                <a:solidFill>
                  <a:srgbClr val="FFFFFF"/>
                </a:solidFill>
                <a:latin typeface="Verdana" panose="020B0604030504040204"/>
                <a:cs typeface="Verdana" panose="020B0604030504040204"/>
              </a:rPr>
              <a:t>ο</a:t>
            </a:r>
            <a:r>
              <a:rPr sz="1400" spc="-100" dirty="0">
                <a:solidFill>
                  <a:srgbClr val="FFFFFF"/>
                </a:solidFill>
                <a:latin typeface="Verdana" panose="020B0604030504040204"/>
                <a:cs typeface="Verdana" panose="020B0604030504040204"/>
              </a:rPr>
              <a:t>ι</a:t>
            </a:r>
            <a:r>
              <a:rPr sz="1400" spc="10" dirty="0">
                <a:solidFill>
                  <a:srgbClr val="FFFFFF"/>
                </a:solidFill>
                <a:latin typeface="Verdana" panose="020B0604030504040204"/>
                <a:cs typeface="Verdana" panose="020B0604030504040204"/>
              </a:rPr>
              <a:t>νά</a:t>
            </a:r>
            <a:endParaRPr sz="1400">
              <a:latin typeface="Verdana" panose="020B0604030504040204"/>
              <a:cs typeface="Verdana" panose="020B0604030504040204"/>
            </a:endParaRPr>
          </a:p>
        </p:txBody>
      </p:sp>
      <p:sp>
        <p:nvSpPr>
          <p:cNvPr id="13" name="object 13"/>
          <p:cNvSpPr txBox="1"/>
          <p:nvPr/>
        </p:nvSpPr>
        <p:spPr>
          <a:xfrm>
            <a:off x="7204329" y="4032250"/>
            <a:ext cx="2719070" cy="1770380"/>
          </a:xfrm>
          <a:prstGeom prst="rect">
            <a:avLst/>
          </a:prstGeom>
        </p:spPr>
        <p:txBody>
          <a:bodyPr vert="horz" wrap="square" lIns="0" tIns="12700" rIns="0" bIns="0" rtlCol="0">
            <a:spAutoFit/>
          </a:bodyPr>
          <a:lstStyle/>
          <a:p>
            <a:pPr marL="734060" marR="541020" indent="-131445">
              <a:lnSpc>
                <a:spcPct val="100000"/>
              </a:lnSpc>
              <a:spcBef>
                <a:spcPts val="100"/>
              </a:spcBef>
            </a:pPr>
            <a:r>
              <a:rPr sz="2400" spc="-65" dirty="0">
                <a:solidFill>
                  <a:srgbClr val="89D0D5"/>
                </a:solidFill>
                <a:latin typeface="Verdana" panose="020B0604030504040204"/>
                <a:cs typeface="Verdana" panose="020B0604030504040204"/>
              </a:rPr>
              <a:t>Θεωρητική  </a:t>
            </a:r>
            <a:r>
              <a:rPr sz="2400" spc="5" dirty="0">
                <a:solidFill>
                  <a:srgbClr val="89D0D5"/>
                </a:solidFill>
                <a:latin typeface="Verdana" panose="020B0604030504040204"/>
                <a:cs typeface="Verdana" panose="020B0604030504040204"/>
              </a:rPr>
              <a:t>σύνθεση</a:t>
            </a:r>
            <a:endParaRPr sz="2400">
              <a:latin typeface="Verdana" panose="020B0604030504040204"/>
              <a:cs typeface="Verdana" panose="020B0604030504040204"/>
            </a:endParaRPr>
          </a:p>
          <a:p>
            <a:pPr marL="12700">
              <a:lnSpc>
                <a:spcPct val="100000"/>
              </a:lnSpc>
              <a:spcBef>
                <a:spcPts val="740"/>
              </a:spcBef>
            </a:pPr>
            <a:r>
              <a:rPr sz="1300" spc="-145" dirty="0">
                <a:solidFill>
                  <a:srgbClr val="FFFFFF"/>
                </a:solidFill>
                <a:latin typeface="Verdana" panose="020B0604030504040204"/>
                <a:cs typeface="Verdana" panose="020B0604030504040204"/>
              </a:rPr>
              <a:t>Σύ</a:t>
            </a:r>
            <a:r>
              <a:rPr sz="1300" spc="-70" dirty="0">
                <a:solidFill>
                  <a:srgbClr val="FFFFFF"/>
                </a:solidFill>
                <a:latin typeface="Verdana" panose="020B0604030504040204"/>
                <a:cs typeface="Verdana" panose="020B0604030504040204"/>
              </a:rPr>
              <a:t>ν</a:t>
            </a:r>
            <a:r>
              <a:rPr sz="1300" spc="-45" dirty="0">
                <a:solidFill>
                  <a:srgbClr val="FFFFFF"/>
                </a:solidFill>
                <a:latin typeface="Verdana" panose="020B0604030504040204"/>
                <a:cs typeface="Verdana" panose="020B0604030504040204"/>
              </a:rPr>
              <a:t>θ</a:t>
            </a:r>
            <a:r>
              <a:rPr sz="1300" spc="-35" dirty="0">
                <a:solidFill>
                  <a:srgbClr val="FFFFFF"/>
                </a:solidFill>
                <a:latin typeface="Verdana" panose="020B0604030504040204"/>
                <a:cs typeface="Verdana" panose="020B0604030504040204"/>
              </a:rPr>
              <a:t>ε</a:t>
            </a:r>
            <a:r>
              <a:rPr sz="1300" spc="100" dirty="0">
                <a:solidFill>
                  <a:srgbClr val="FFFFFF"/>
                </a:solidFill>
                <a:latin typeface="Verdana" panose="020B0604030504040204"/>
                <a:cs typeface="Verdana" panose="020B0604030504040204"/>
              </a:rPr>
              <a:t>σ</a:t>
            </a:r>
            <a:r>
              <a:rPr sz="1300" spc="-35" dirty="0">
                <a:solidFill>
                  <a:srgbClr val="FFFFFF"/>
                </a:solidFill>
                <a:latin typeface="Verdana" panose="020B0604030504040204"/>
                <a:cs typeface="Verdana" panose="020B0604030504040204"/>
              </a:rPr>
              <a:t>η</a:t>
            </a:r>
            <a:r>
              <a:rPr sz="1300" spc="-65" dirty="0">
                <a:solidFill>
                  <a:srgbClr val="FFFFFF"/>
                </a:solidFill>
                <a:latin typeface="Verdana" panose="020B0604030504040204"/>
                <a:cs typeface="Verdana" panose="020B0604030504040204"/>
              </a:rPr>
              <a:t> </a:t>
            </a:r>
            <a:r>
              <a:rPr sz="1300" spc="-45" dirty="0">
                <a:solidFill>
                  <a:srgbClr val="FFFFFF"/>
                </a:solidFill>
                <a:latin typeface="Verdana" panose="020B0604030504040204"/>
                <a:cs typeface="Verdana" panose="020B0604030504040204"/>
              </a:rPr>
              <a:t>όχ</a:t>
            </a:r>
            <a:r>
              <a:rPr sz="1300" spc="-100" dirty="0">
                <a:solidFill>
                  <a:srgbClr val="FFFFFF"/>
                </a:solidFill>
                <a:latin typeface="Verdana" panose="020B0604030504040204"/>
                <a:cs typeface="Verdana" panose="020B0604030504040204"/>
              </a:rPr>
              <a:t>ι</a:t>
            </a:r>
            <a:r>
              <a:rPr sz="1300" spc="-95" dirty="0">
                <a:solidFill>
                  <a:srgbClr val="FFFFFF"/>
                </a:solidFill>
                <a:latin typeface="Verdana" panose="020B0604030504040204"/>
                <a:cs typeface="Verdana" panose="020B0604030504040204"/>
              </a:rPr>
              <a:t> </a:t>
            </a:r>
            <a:r>
              <a:rPr sz="1300" spc="5" dirty="0">
                <a:solidFill>
                  <a:srgbClr val="FFFFFF"/>
                </a:solidFill>
                <a:latin typeface="Verdana" panose="020B0604030504040204"/>
                <a:cs typeface="Verdana" panose="020B0604030504040204"/>
              </a:rPr>
              <a:t>μό</a:t>
            </a:r>
            <a:r>
              <a:rPr sz="1300" spc="-70" dirty="0">
                <a:solidFill>
                  <a:srgbClr val="FFFFFF"/>
                </a:solidFill>
                <a:latin typeface="Verdana" panose="020B0604030504040204"/>
                <a:cs typeface="Verdana" panose="020B0604030504040204"/>
              </a:rPr>
              <a:t>ν</a:t>
            </a:r>
            <a:r>
              <a:rPr sz="1300" spc="55" dirty="0">
                <a:solidFill>
                  <a:srgbClr val="FFFFFF"/>
                </a:solidFill>
                <a:latin typeface="Verdana" panose="020B0604030504040204"/>
                <a:cs typeface="Verdana" panose="020B0604030504040204"/>
              </a:rPr>
              <a:t>ο</a:t>
            </a:r>
            <a:r>
              <a:rPr sz="1300" spc="-85" dirty="0">
                <a:solidFill>
                  <a:srgbClr val="FFFFFF"/>
                </a:solidFill>
                <a:latin typeface="Verdana" panose="020B0604030504040204"/>
                <a:cs typeface="Verdana" panose="020B0604030504040204"/>
              </a:rPr>
              <a:t> </a:t>
            </a:r>
            <a:r>
              <a:rPr sz="1300" spc="-10" dirty="0">
                <a:solidFill>
                  <a:srgbClr val="FFFFFF"/>
                </a:solidFill>
                <a:latin typeface="Verdana" panose="020B0604030504040204"/>
                <a:cs typeface="Verdana" panose="020B0604030504040204"/>
              </a:rPr>
              <a:t>εργα</a:t>
            </a:r>
            <a:r>
              <a:rPr sz="1300" spc="-110" dirty="0">
                <a:solidFill>
                  <a:srgbClr val="FFFFFF"/>
                </a:solidFill>
                <a:latin typeface="Verdana" panose="020B0604030504040204"/>
                <a:cs typeface="Verdana" panose="020B0604030504040204"/>
              </a:rPr>
              <a:t>λ</a:t>
            </a:r>
            <a:r>
              <a:rPr sz="1300" spc="-90" dirty="0">
                <a:solidFill>
                  <a:srgbClr val="FFFFFF"/>
                </a:solidFill>
                <a:latin typeface="Verdana" panose="020B0604030504040204"/>
                <a:cs typeface="Verdana" panose="020B0604030504040204"/>
              </a:rPr>
              <a:t>ε</a:t>
            </a:r>
            <a:r>
              <a:rPr sz="1300" spc="-100" dirty="0">
                <a:solidFill>
                  <a:srgbClr val="FFFFFF"/>
                </a:solidFill>
                <a:latin typeface="Verdana" panose="020B0604030504040204"/>
                <a:cs typeface="Verdana" panose="020B0604030504040204"/>
              </a:rPr>
              <a:t>ί</a:t>
            </a:r>
            <a:r>
              <a:rPr sz="1300" spc="50" dirty="0">
                <a:solidFill>
                  <a:srgbClr val="FFFFFF"/>
                </a:solidFill>
                <a:latin typeface="Verdana" panose="020B0604030504040204"/>
                <a:cs typeface="Verdana" panose="020B0604030504040204"/>
              </a:rPr>
              <a:t>ω</a:t>
            </a:r>
            <a:r>
              <a:rPr sz="1300" spc="-55" dirty="0">
                <a:solidFill>
                  <a:srgbClr val="FFFFFF"/>
                </a:solidFill>
                <a:latin typeface="Verdana" panose="020B0604030504040204"/>
                <a:cs typeface="Verdana" panose="020B0604030504040204"/>
              </a:rPr>
              <a:t>ν</a:t>
            </a:r>
            <a:r>
              <a:rPr sz="1300" spc="-90" dirty="0">
                <a:solidFill>
                  <a:srgbClr val="FFFFFF"/>
                </a:solidFill>
                <a:latin typeface="Verdana" panose="020B0604030504040204"/>
                <a:cs typeface="Verdana" panose="020B0604030504040204"/>
              </a:rPr>
              <a:t> </a:t>
            </a:r>
            <a:r>
              <a:rPr sz="1300" spc="-5" dirty="0">
                <a:solidFill>
                  <a:srgbClr val="FFFFFF"/>
                </a:solidFill>
                <a:latin typeface="Verdana" panose="020B0604030504040204"/>
                <a:cs typeface="Verdana" panose="020B0604030504040204"/>
              </a:rPr>
              <a:t>α</a:t>
            </a:r>
            <a:r>
              <a:rPr sz="1300" dirty="0">
                <a:solidFill>
                  <a:srgbClr val="FFFFFF"/>
                </a:solidFill>
                <a:latin typeface="Verdana" panose="020B0604030504040204"/>
                <a:cs typeface="Verdana" panose="020B0604030504040204"/>
              </a:rPr>
              <a:t>λ</a:t>
            </a:r>
            <a:r>
              <a:rPr sz="1300" spc="-5" dirty="0">
                <a:solidFill>
                  <a:srgbClr val="FFFFFF"/>
                </a:solidFill>
                <a:latin typeface="Verdana" panose="020B0604030504040204"/>
                <a:cs typeface="Verdana" panose="020B0604030504040204"/>
              </a:rPr>
              <a:t>λά</a:t>
            </a:r>
            <a:endParaRPr sz="1300">
              <a:latin typeface="Verdana" panose="020B0604030504040204"/>
              <a:cs typeface="Verdana" panose="020B0604030504040204"/>
            </a:endParaRPr>
          </a:p>
          <a:p>
            <a:pPr marL="12700">
              <a:lnSpc>
                <a:spcPct val="100000"/>
              </a:lnSpc>
            </a:pPr>
            <a:r>
              <a:rPr sz="1300" spc="-50" dirty="0">
                <a:solidFill>
                  <a:srgbClr val="FFFFFF"/>
                </a:solidFill>
                <a:latin typeface="Verdana" panose="020B0604030504040204"/>
                <a:cs typeface="Verdana" panose="020B0604030504040204"/>
              </a:rPr>
              <a:t>και</a:t>
            </a:r>
            <a:r>
              <a:rPr sz="1300" spc="-100" dirty="0">
                <a:solidFill>
                  <a:srgbClr val="FFFFFF"/>
                </a:solidFill>
                <a:latin typeface="Verdana" panose="020B0604030504040204"/>
                <a:cs typeface="Verdana" panose="020B0604030504040204"/>
              </a:rPr>
              <a:t> </a:t>
            </a:r>
            <a:r>
              <a:rPr sz="1300" spc="-45" dirty="0">
                <a:solidFill>
                  <a:srgbClr val="FFFFFF"/>
                </a:solidFill>
                <a:latin typeface="Verdana" panose="020B0604030504040204"/>
                <a:cs typeface="Verdana" panose="020B0604030504040204"/>
              </a:rPr>
              <a:t>θ</a:t>
            </a:r>
            <a:r>
              <a:rPr sz="1300" spc="-35" dirty="0">
                <a:solidFill>
                  <a:srgbClr val="FFFFFF"/>
                </a:solidFill>
                <a:latin typeface="Verdana" panose="020B0604030504040204"/>
                <a:cs typeface="Verdana" panose="020B0604030504040204"/>
              </a:rPr>
              <a:t>ε</a:t>
            </a:r>
            <a:r>
              <a:rPr sz="1300" spc="-20" dirty="0">
                <a:solidFill>
                  <a:srgbClr val="FFFFFF"/>
                </a:solidFill>
                <a:latin typeface="Verdana" panose="020B0604030504040204"/>
                <a:cs typeface="Verdana" panose="020B0604030504040204"/>
              </a:rPr>
              <a:t>ωρητ</a:t>
            </a:r>
            <a:r>
              <a:rPr sz="1300" spc="-100" dirty="0">
                <a:solidFill>
                  <a:srgbClr val="FFFFFF"/>
                </a:solidFill>
                <a:latin typeface="Verdana" panose="020B0604030504040204"/>
                <a:cs typeface="Verdana" panose="020B0604030504040204"/>
              </a:rPr>
              <a:t>ι</a:t>
            </a:r>
            <a:r>
              <a:rPr sz="1300" spc="-40" dirty="0">
                <a:solidFill>
                  <a:srgbClr val="FFFFFF"/>
                </a:solidFill>
                <a:latin typeface="Verdana" panose="020B0604030504040204"/>
                <a:cs typeface="Verdana" panose="020B0604030504040204"/>
              </a:rPr>
              <a:t>κών</a:t>
            </a:r>
            <a:r>
              <a:rPr sz="1300" spc="-90" dirty="0">
                <a:solidFill>
                  <a:srgbClr val="FFFFFF"/>
                </a:solidFill>
                <a:latin typeface="Verdana" panose="020B0604030504040204"/>
                <a:cs typeface="Verdana" panose="020B0604030504040204"/>
              </a:rPr>
              <a:t> </a:t>
            </a:r>
            <a:r>
              <a:rPr sz="1300" spc="-60" dirty="0">
                <a:solidFill>
                  <a:srgbClr val="FFFFFF"/>
                </a:solidFill>
                <a:latin typeface="Verdana" panose="020B0604030504040204"/>
                <a:cs typeface="Verdana" panose="020B0604030504040204"/>
              </a:rPr>
              <a:t>υ</a:t>
            </a:r>
            <a:r>
              <a:rPr sz="1300" spc="30" dirty="0">
                <a:solidFill>
                  <a:srgbClr val="FFFFFF"/>
                </a:solidFill>
                <a:latin typeface="Verdana" panose="020B0604030504040204"/>
                <a:cs typeface="Verdana" panose="020B0604030504040204"/>
              </a:rPr>
              <a:t>π</a:t>
            </a:r>
            <a:r>
              <a:rPr sz="1300" spc="10" dirty="0">
                <a:solidFill>
                  <a:srgbClr val="FFFFFF"/>
                </a:solidFill>
                <a:latin typeface="Verdana" panose="020B0604030504040204"/>
                <a:cs typeface="Verdana" panose="020B0604030504040204"/>
              </a:rPr>
              <a:t>ο</a:t>
            </a:r>
            <a:r>
              <a:rPr sz="1300" spc="5" dirty="0">
                <a:solidFill>
                  <a:srgbClr val="FFFFFF"/>
                </a:solidFill>
                <a:latin typeface="Verdana" panose="020B0604030504040204"/>
                <a:cs typeface="Verdana" panose="020B0604030504040204"/>
              </a:rPr>
              <a:t>β</a:t>
            </a:r>
            <a:r>
              <a:rPr sz="1300" spc="30" dirty="0">
                <a:solidFill>
                  <a:srgbClr val="FFFFFF"/>
                </a:solidFill>
                <a:latin typeface="Verdana" panose="020B0604030504040204"/>
                <a:cs typeface="Verdana" panose="020B0604030504040204"/>
              </a:rPr>
              <a:t>άθρων</a:t>
            </a:r>
            <a:endParaRPr sz="1300">
              <a:latin typeface="Verdana" panose="020B0604030504040204"/>
              <a:cs typeface="Verdana" panose="020B0604030504040204"/>
            </a:endParaRPr>
          </a:p>
          <a:p>
            <a:pPr marL="12700">
              <a:lnSpc>
                <a:spcPct val="100000"/>
              </a:lnSpc>
              <a:spcBef>
                <a:spcPts val="1000"/>
              </a:spcBef>
            </a:pPr>
            <a:r>
              <a:rPr sz="1300" spc="5" dirty="0">
                <a:solidFill>
                  <a:srgbClr val="FFFFFF"/>
                </a:solidFill>
                <a:latin typeface="Verdana" panose="020B0604030504040204"/>
                <a:cs typeface="Verdana" panose="020B0604030504040204"/>
              </a:rPr>
              <a:t>Χρή</a:t>
            </a:r>
            <a:r>
              <a:rPr sz="1300" dirty="0">
                <a:solidFill>
                  <a:srgbClr val="FFFFFF"/>
                </a:solidFill>
                <a:latin typeface="Verdana" panose="020B0604030504040204"/>
                <a:cs typeface="Verdana" panose="020B0604030504040204"/>
              </a:rPr>
              <a:t>σ</a:t>
            </a:r>
            <a:r>
              <a:rPr sz="1300" spc="-35" dirty="0">
                <a:solidFill>
                  <a:srgbClr val="FFFFFF"/>
                </a:solidFill>
                <a:latin typeface="Verdana" panose="020B0604030504040204"/>
                <a:cs typeface="Verdana" panose="020B0604030504040204"/>
              </a:rPr>
              <a:t>η</a:t>
            </a:r>
            <a:r>
              <a:rPr sz="1300" spc="-85" dirty="0">
                <a:solidFill>
                  <a:srgbClr val="FFFFFF"/>
                </a:solidFill>
                <a:latin typeface="Verdana" panose="020B0604030504040204"/>
                <a:cs typeface="Verdana" panose="020B0604030504040204"/>
              </a:rPr>
              <a:t> </a:t>
            </a:r>
            <a:r>
              <a:rPr sz="1300" spc="-15" dirty="0">
                <a:solidFill>
                  <a:srgbClr val="FFFFFF"/>
                </a:solidFill>
                <a:latin typeface="Verdana" panose="020B0604030504040204"/>
                <a:cs typeface="Verdana" panose="020B0604030504040204"/>
              </a:rPr>
              <a:t>δύο</a:t>
            </a:r>
            <a:r>
              <a:rPr sz="1300" spc="-100" dirty="0">
                <a:solidFill>
                  <a:srgbClr val="FFFFFF"/>
                </a:solidFill>
                <a:latin typeface="Verdana" panose="020B0604030504040204"/>
                <a:cs typeface="Verdana" panose="020B0604030504040204"/>
              </a:rPr>
              <a:t> </a:t>
            </a:r>
            <a:r>
              <a:rPr sz="1300" spc="-35" dirty="0">
                <a:solidFill>
                  <a:srgbClr val="FFFFFF"/>
                </a:solidFill>
                <a:latin typeface="Verdana" panose="020B0604030504040204"/>
                <a:cs typeface="Verdana" panose="020B0604030504040204"/>
              </a:rPr>
              <a:t>ή</a:t>
            </a:r>
            <a:r>
              <a:rPr sz="1300" spc="-95" dirty="0">
                <a:solidFill>
                  <a:srgbClr val="FFFFFF"/>
                </a:solidFill>
                <a:latin typeface="Verdana" panose="020B0604030504040204"/>
                <a:cs typeface="Verdana" panose="020B0604030504040204"/>
              </a:rPr>
              <a:t> </a:t>
            </a:r>
            <a:r>
              <a:rPr sz="1300" spc="50" dirty="0">
                <a:solidFill>
                  <a:srgbClr val="FFFFFF"/>
                </a:solidFill>
                <a:latin typeface="Verdana" panose="020B0604030504040204"/>
                <a:cs typeface="Verdana" panose="020B0604030504040204"/>
              </a:rPr>
              <a:t>πα</a:t>
            </a:r>
            <a:r>
              <a:rPr sz="1300" spc="45" dirty="0">
                <a:solidFill>
                  <a:srgbClr val="FFFFFF"/>
                </a:solidFill>
                <a:latin typeface="Verdana" panose="020B0604030504040204"/>
                <a:cs typeface="Verdana" panose="020B0604030504040204"/>
              </a:rPr>
              <a:t>ρ</a:t>
            </a:r>
            <a:r>
              <a:rPr sz="1300" spc="30" dirty="0">
                <a:solidFill>
                  <a:srgbClr val="FFFFFF"/>
                </a:solidFill>
                <a:latin typeface="Verdana" panose="020B0604030504040204"/>
                <a:cs typeface="Verdana" panose="020B0604030504040204"/>
              </a:rPr>
              <a:t>απά</a:t>
            </a:r>
            <a:r>
              <a:rPr sz="1300" spc="20" dirty="0">
                <a:solidFill>
                  <a:srgbClr val="FFFFFF"/>
                </a:solidFill>
                <a:latin typeface="Verdana" panose="020B0604030504040204"/>
                <a:cs typeface="Verdana" panose="020B0604030504040204"/>
              </a:rPr>
              <a:t>ν</a:t>
            </a:r>
            <a:r>
              <a:rPr sz="1300" spc="50" dirty="0">
                <a:solidFill>
                  <a:srgbClr val="FFFFFF"/>
                </a:solidFill>
                <a:latin typeface="Verdana" panose="020B0604030504040204"/>
                <a:cs typeface="Verdana" panose="020B0604030504040204"/>
              </a:rPr>
              <a:t>ω</a:t>
            </a:r>
            <a:endParaRPr sz="1300">
              <a:latin typeface="Verdana" panose="020B0604030504040204"/>
              <a:cs typeface="Verdana" panose="020B0604030504040204"/>
            </a:endParaRPr>
          </a:p>
          <a:p>
            <a:pPr marL="12700">
              <a:lnSpc>
                <a:spcPct val="100000"/>
              </a:lnSpc>
            </a:pPr>
            <a:r>
              <a:rPr sz="1300" spc="-40" dirty="0">
                <a:solidFill>
                  <a:srgbClr val="FFFFFF"/>
                </a:solidFill>
                <a:latin typeface="Verdana" panose="020B0604030504040204"/>
                <a:cs typeface="Verdana" panose="020B0604030504040204"/>
              </a:rPr>
              <a:t>θεραπευτικών</a:t>
            </a:r>
            <a:r>
              <a:rPr sz="1300" spc="-70" dirty="0">
                <a:solidFill>
                  <a:srgbClr val="FFFFFF"/>
                </a:solidFill>
                <a:latin typeface="Verdana" panose="020B0604030504040204"/>
                <a:cs typeface="Verdana" panose="020B0604030504040204"/>
              </a:rPr>
              <a:t> </a:t>
            </a:r>
            <a:r>
              <a:rPr sz="1300" spc="-10" dirty="0">
                <a:solidFill>
                  <a:srgbClr val="FFFFFF"/>
                </a:solidFill>
                <a:latin typeface="Verdana" panose="020B0604030504040204"/>
                <a:cs typeface="Verdana" panose="020B0604030504040204"/>
              </a:rPr>
              <a:t>προσεγγίσεων</a:t>
            </a:r>
            <a:endParaRPr sz="1300">
              <a:latin typeface="Verdana" panose="020B0604030504040204"/>
              <a:cs typeface="Verdana" panose="020B0604030504040204"/>
            </a:endParaRPr>
          </a:p>
        </p:txBody>
      </p:sp>
      <p:grpSp>
        <p:nvGrpSpPr>
          <p:cNvPr id="14" name="object 14"/>
          <p:cNvGrpSpPr/>
          <p:nvPr/>
        </p:nvGrpSpPr>
        <p:grpSpPr>
          <a:xfrm>
            <a:off x="7071359" y="2206751"/>
            <a:ext cx="4983480" cy="1630680"/>
            <a:chOff x="7071359" y="2206751"/>
            <a:chExt cx="4983480" cy="1630680"/>
          </a:xfrm>
        </p:grpSpPr>
        <p:pic>
          <p:nvPicPr>
            <p:cNvPr id="15" name="object 15"/>
            <p:cNvPicPr/>
            <p:nvPr/>
          </p:nvPicPr>
          <p:blipFill>
            <a:blip r:embed="rId5" cstate="print"/>
            <a:stretch>
              <a:fillRect/>
            </a:stretch>
          </p:blipFill>
          <p:spPr>
            <a:xfrm>
              <a:off x="7071359" y="2206751"/>
              <a:ext cx="3038855" cy="1630680"/>
            </a:xfrm>
            <a:prstGeom prst="rect">
              <a:avLst/>
            </a:prstGeom>
          </p:spPr>
        </p:pic>
        <p:pic>
          <p:nvPicPr>
            <p:cNvPr id="16" name="object 16"/>
            <p:cNvPicPr/>
            <p:nvPr/>
          </p:nvPicPr>
          <p:blipFill>
            <a:blip r:embed="rId6" cstate="print"/>
            <a:stretch>
              <a:fillRect/>
            </a:stretch>
          </p:blipFill>
          <p:spPr>
            <a:xfrm>
              <a:off x="7124699" y="2209799"/>
              <a:ext cx="2932049" cy="1524000"/>
            </a:xfrm>
            <a:prstGeom prst="rect">
              <a:avLst/>
            </a:prstGeom>
          </p:spPr>
        </p:pic>
        <p:pic>
          <p:nvPicPr>
            <p:cNvPr id="17" name="object 17"/>
            <p:cNvPicPr/>
            <p:nvPr/>
          </p:nvPicPr>
          <p:blipFill>
            <a:blip r:embed="rId7" cstate="print"/>
            <a:stretch>
              <a:fillRect/>
            </a:stretch>
          </p:blipFill>
          <p:spPr>
            <a:xfrm>
              <a:off x="10122407" y="2206751"/>
              <a:ext cx="1932431" cy="1630680"/>
            </a:xfrm>
            <a:prstGeom prst="rect">
              <a:avLst/>
            </a:prstGeom>
          </p:spPr>
        </p:pic>
        <p:pic>
          <p:nvPicPr>
            <p:cNvPr id="18" name="object 18"/>
            <p:cNvPicPr/>
            <p:nvPr/>
          </p:nvPicPr>
          <p:blipFill>
            <a:blip r:embed="rId8" cstate="print"/>
            <a:stretch>
              <a:fillRect/>
            </a:stretch>
          </p:blipFill>
          <p:spPr>
            <a:xfrm>
              <a:off x="10175620" y="2209799"/>
              <a:ext cx="1825878" cy="1524000"/>
            </a:xfrm>
            <a:prstGeom prst="rect">
              <a:avLst/>
            </a:prstGeom>
          </p:spPr>
        </p:pic>
      </p:grpSp>
      <p:sp>
        <p:nvSpPr>
          <p:cNvPr id="19" name="object 19"/>
          <p:cNvSpPr txBox="1"/>
          <p:nvPr/>
        </p:nvSpPr>
        <p:spPr>
          <a:xfrm>
            <a:off x="10255757" y="4032250"/>
            <a:ext cx="1630045" cy="1637030"/>
          </a:xfrm>
          <a:prstGeom prst="rect">
            <a:avLst/>
          </a:prstGeom>
        </p:spPr>
        <p:txBody>
          <a:bodyPr vert="horz" wrap="square" lIns="0" tIns="12700" rIns="0" bIns="0" rtlCol="0">
            <a:spAutoFit/>
          </a:bodyPr>
          <a:lstStyle/>
          <a:p>
            <a:pPr marL="12700" marR="60325">
              <a:lnSpc>
                <a:spcPct val="100000"/>
              </a:lnSpc>
              <a:spcBef>
                <a:spcPts val="100"/>
              </a:spcBef>
            </a:pPr>
            <a:r>
              <a:rPr sz="2400" spc="-10" dirty="0">
                <a:solidFill>
                  <a:srgbClr val="89D0D5"/>
                </a:solidFill>
                <a:latin typeface="Verdana" panose="020B0604030504040204"/>
                <a:cs typeface="Verdana" panose="020B0604030504040204"/>
              </a:rPr>
              <a:t>Αφομοιω</a:t>
            </a:r>
            <a:r>
              <a:rPr sz="2400" spc="-25" dirty="0">
                <a:solidFill>
                  <a:srgbClr val="89D0D5"/>
                </a:solidFill>
                <a:latin typeface="Verdana" panose="020B0604030504040204"/>
                <a:cs typeface="Verdana" panose="020B0604030504040204"/>
              </a:rPr>
              <a:t>τ</a:t>
            </a:r>
            <a:r>
              <a:rPr sz="2400" spc="-215" dirty="0">
                <a:solidFill>
                  <a:srgbClr val="89D0D5"/>
                </a:solidFill>
                <a:latin typeface="Verdana" panose="020B0604030504040204"/>
                <a:cs typeface="Verdana" panose="020B0604030504040204"/>
              </a:rPr>
              <a:t>ι  </a:t>
            </a:r>
            <a:r>
              <a:rPr sz="2400" spc="-45" dirty="0">
                <a:solidFill>
                  <a:srgbClr val="89D0D5"/>
                </a:solidFill>
                <a:latin typeface="Verdana" panose="020B0604030504040204"/>
                <a:cs typeface="Verdana" panose="020B0604030504040204"/>
              </a:rPr>
              <a:t>κά</a:t>
            </a:r>
            <a:endParaRPr sz="2400">
              <a:latin typeface="Verdana" panose="020B0604030504040204"/>
              <a:cs typeface="Verdana" panose="020B0604030504040204"/>
            </a:endParaRPr>
          </a:p>
          <a:p>
            <a:pPr marL="12700" marR="15875">
              <a:lnSpc>
                <a:spcPct val="90000"/>
              </a:lnSpc>
              <a:spcBef>
                <a:spcPts val="740"/>
              </a:spcBef>
            </a:pPr>
            <a:r>
              <a:rPr sz="1200" spc="-125" dirty="0">
                <a:solidFill>
                  <a:srgbClr val="FFFFFF"/>
                </a:solidFill>
                <a:latin typeface="Verdana" panose="020B0604030504040204"/>
                <a:cs typeface="Verdana" panose="020B0604030504040204"/>
              </a:rPr>
              <a:t>Γε</a:t>
            </a:r>
            <a:r>
              <a:rPr sz="1200" spc="-70" dirty="0">
                <a:solidFill>
                  <a:srgbClr val="FFFFFF"/>
                </a:solidFill>
                <a:latin typeface="Verdana" panose="020B0604030504040204"/>
                <a:cs typeface="Verdana" panose="020B0604030504040204"/>
              </a:rPr>
              <a:t>ί</a:t>
            </a:r>
            <a:r>
              <a:rPr sz="1200" spc="80" dirty="0">
                <a:solidFill>
                  <a:srgbClr val="FFFFFF"/>
                </a:solidFill>
                <a:latin typeface="Verdana" panose="020B0604030504040204"/>
                <a:cs typeface="Verdana" panose="020B0604030504040204"/>
              </a:rPr>
              <a:t>ω</a:t>
            </a:r>
            <a:r>
              <a:rPr sz="1200" spc="70" dirty="0">
                <a:solidFill>
                  <a:srgbClr val="FFFFFF"/>
                </a:solidFill>
                <a:latin typeface="Verdana" panose="020B0604030504040204"/>
                <a:cs typeface="Verdana" panose="020B0604030504040204"/>
              </a:rPr>
              <a:t>σ</a:t>
            </a:r>
            <a:r>
              <a:rPr sz="1200" spc="-30" dirty="0">
                <a:solidFill>
                  <a:srgbClr val="FFFFFF"/>
                </a:solidFill>
                <a:latin typeface="Verdana" panose="020B0604030504040204"/>
                <a:cs typeface="Verdana" panose="020B0604030504040204"/>
              </a:rPr>
              <a:t>η</a:t>
            </a:r>
            <a:r>
              <a:rPr sz="1200" spc="-110" dirty="0">
                <a:solidFill>
                  <a:srgbClr val="FFFFFF"/>
                </a:solidFill>
                <a:latin typeface="Verdana" panose="020B0604030504040204"/>
                <a:cs typeface="Verdana" panose="020B0604030504040204"/>
              </a:rPr>
              <a:t> </a:t>
            </a:r>
            <a:r>
              <a:rPr sz="1200" spc="100" dirty="0">
                <a:solidFill>
                  <a:srgbClr val="FFFFFF"/>
                </a:solidFill>
                <a:latin typeface="Verdana" panose="020B0604030504040204"/>
                <a:cs typeface="Verdana" panose="020B0604030504040204"/>
              </a:rPr>
              <a:t>σ</a:t>
            </a:r>
            <a:r>
              <a:rPr sz="1200" spc="-110" dirty="0">
                <a:solidFill>
                  <a:srgbClr val="FFFFFF"/>
                </a:solidFill>
                <a:latin typeface="Verdana" panose="020B0604030504040204"/>
                <a:cs typeface="Verdana" panose="020B0604030504040204"/>
              </a:rPr>
              <a:t>ε</a:t>
            </a:r>
            <a:r>
              <a:rPr sz="1200" spc="-80" dirty="0">
                <a:solidFill>
                  <a:srgbClr val="FFFFFF"/>
                </a:solidFill>
                <a:latin typeface="Verdana" panose="020B0604030504040204"/>
                <a:cs typeface="Verdana" panose="020B0604030504040204"/>
              </a:rPr>
              <a:t> </a:t>
            </a:r>
            <a:r>
              <a:rPr sz="1200" spc="-90" dirty="0">
                <a:solidFill>
                  <a:srgbClr val="FFFFFF"/>
                </a:solidFill>
                <a:latin typeface="Verdana" panose="020B0604030504040204"/>
                <a:cs typeface="Verdana" panose="020B0604030504040204"/>
              </a:rPr>
              <a:t>μ</a:t>
            </a:r>
            <a:r>
              <a:rPr sz="1200" spc="-20" dirty="0">
                <a:solidFill>
                  <a:srgbClr val="FFFFFF"/>
                </a:solidFill>
                <a:latin typeface="Verdana" panose="020B0604030504040204"/>
                <a:cs typeface="Verdana" panose="020B0604030504040204"/>
              </a:rPr>
              <a:t>ί</a:t>
            </a:r>
            <a:r>
              <a:rPr sz="1200" spc="50" dirty="0">
                <a:solidFill>
                  <a:srgbClr val="FFFFFF"/>
                </a:solidFill>
                <a:latin typeface="Verdana" panose="020B0604030504040204"/>
                <a:cs typeface="Verdana" panose="020B0604030504040204"/>
              </a:rPr>
              <a:t>α  </a:t>
            </a:r>
            <a:r>
              <a:rPr sz="1200" spc="45" dirty="0">
                <a:solidFill>
                  <a:srgbClr val="FFFFFF"/>
                </a:solidFill>
                <a:latin typeface="Verdana" panose="020B0604030504040204"/>
                <a:cs typeface="Verdana" panose="020B0604030504040204"/>
              </a:rPr>
              <a:t>πρ</a:t>
            </a:r>
            <a:r>
              <a:rPr sz="1200" spc="35" dirty="0">
                <a:solidFill>
                  <a:srgbClr val="FFFFFF"/>
                </a:solidFill>
                <a:latin typeface="Verdana" panose="020B0604030504040204"/>
                <a:cs typeface="Verdana" panose="020B0604030504040204"/>
              </a:rPr>
              <a:t>ο</a:t>
            </a:r>
            <a:r>
              <a:rPr sz="1200" spc="100" dirty="0">
                <a:solidFill>
                  <a:srgbClr val="FFFFFF"/>
                </a:solidFill>
                <a:latin typeface="Verdana" panose="020B0604030504040204"/>
                <a:cs typeface="Verdana" panose="020B0604030504040204"/>
              </a:rPr>
              <a:t>σ</a:t>
            </a:r>
            <a:r>
              <a:rPr sz="1200" spc="-114" dirty="0">
                <a:solidFill>
                  <a:srgbClr val="FFFFFF"/>
                </a:solidFill>
                <a:latin typeface="Verdana" panose="020B0604030504040204"/>
                <a:cs typeface="Verdana" panose="020B0604030504040204"/>
              </a:rPr>
              <a:t>έ</a:t>
            </a:r>
            <a:r>
              <a:rPr sz="1200" spc="-55" dirty="0">
                <a:solidFill>
                  <a:srgbClr val="FFFFFF"/>
                </a:solidFill>
                <a:latin typeface="Verdana" panose="020B0604030504040204"/>
                <a:cs typeface="Verdana" panose="020B0604030504040204"/>
              </a:rPr>
              <a:t>γγ</a:t>
            </a:r>
            <a:r>
              <a:rPr sz="1200" spc="-70" dirty="0">
                <a:solidFill>
                  <a:srgbClr val="FFFFFF"/>
                </a:solidFill>
                <a:latin typeface="Verdana" panose="020B0604030504040204"/>
                <a:cs typeface="Verdana" panose="020B0604030504040204"/>
              </a:rPr>
              <a:t>ι</a:t>
            </a:r>
            <a:r>
              <a:rPr sz="1200" spc="100" dirty="0">
                <a:solidFill>
                  <a:srgbClr val="FFFFFF"/>
                </a:solidFill>
                <a:latin typeface="Verdana" panose="020B0604030504040204"/>
                <a:cs typeface="Verdana" panose="020B0604030504040204"/>
              </a:rPr>
              <a:t>σ</a:t>
            </a:r>
            <a:r>
              <a:rPr sz="1200" spc="-30" dirty="0">
                <a:solidFill>
                  <a:srgbClr val="FFFFFF"/>
                </a:solidFill>
                <a:latin typeface="Verdana" panose="020B0604030504040204"/>
                <a:cs typeface="Verdana" panose="020B0604030504040204"/>
              </a:rPr>
              <a:t>η</a:t>
            </a:r>
            <a:r>
              <a:rPr sz="1200" spc="-100" dirty="0">
                <a:solidFill>
                  <a:srgbClr val="FFFFFF"/>
                </a:solidFill>
                <a:latin typeface="Verdana" panose="020B0604030504040204"/>
                <a:cs typeface="Verdana" panose="020B0604030504040204"/>
              </a:rPr>
              <a:t> </a:t>
            </a:r>
            <a:r>
              <a:rPr sz="1200" spc="-75" dirty="0">
                <a:solidFill>
                  <a:srgbClr val="FFFFFF"/>
                </a:solidFill>
                <a:latin typeface="Verdana" panose="020B0604030504040204"/>
                <a:cs typeface="Verdana" panose="020B0604030504040204"/>
              </a:rPr>
              <a:t>με</a:t>
            </a:r>
            <a:r>
              <a:rPr sz="1200" spc="-80" dirty="0">
                <a:solidFill>
                  <a:srgbClr val="FFFFFF"/>
                </a:solidFill>
                <a:latin typeface="Verdana" panose="020B0604030504040204"/>
                <a:cs typeface="Verdana" panose="020B0604030504040204"/>
              </a:rPr>
              <a:t> </a:t>
            </a:r>
            <a:r>
              <a:rPr sz="1200" spc="-5" dirty="0">
                <a:solidFill>
                  <a:srgbClr val="FFFFFF"/>
                </a:solidFill>
                <a:latin typeface="Verdana" panose="020B0604030504040204"/>
                <a:cs typeface="Verdana" panose="020B0604030504040204"/>
              </a:rPr>
              <a:t>χρήσ</a:t>
            </a:r>
            <a:r>
              <a:rPr sz="1200" spc="-20" dirty="0">
                <a:solidFill>
                  <a:srgbClr val="FFFFFF"/>
                </a:solidFill>
                <a:latin typeface="Verdana" panose="020B0604030504040204"/>
                <a:cs typeface="Verdana" panose="020B0604030504040204"/>
              </a:rPr>
              <a:t>η  </a:t>
            </a:r>
            <a:r>
              <a:rPr sz="1200" spc="-114" dirty="0">
                <a:solidFill>
                  <a:srgbClr val="FFFFFF"/>
                </a:solidFill>
                <a:latin typeface="Verdana" panose="020B0604030504040204"/>
                <a:cs typeface="Verdana" panose="020B0604030504040204"/>
              </a:rPr>
              <a:t>ε</a:t>
            </a:r>
            <a:r>
              <a:rPr sz="1200" dirty="0">
                <a:solidFill>
                  <a:srgbClr val="FFFFFF"/>
                </a:solidFill>
                <a:latin typeface="Verdana" panose="020B0604030504040204"/>
                <a:cs typeface="Verdana" panose="020B0604030504040204"/>
              </a:rPr>
              <a:t>ρ</a:t>
            </a:r>
            <a:r>
              <a:rPr sz="1200" spc="-5" dirty="0">
                <a:solidFill>
                  <a:srgbClr val="FFFFFF"/>
                </a:solidFill>
                <a:latin typeface="Verdana" panose="020B0604030504040204"/>
                <a:cs typeface="Verdana" panose="020B0604030504040204"/>
              </a:rPr>
              <a:t>γ</a:t>
            </a:r>
            <a:r>
              <a:rPr sz="1200" spc="65" dirty="0">
                <a:solidFill>
                  <a:srgbClr val="FFFFFF"/>
                </a:solidFill>
                <a:latin typeface="Verdana" panose="020B0604030504040204"/>
                <a:cs typeface="Verdana" panose="020B0604030504040204"/>
              </a:rPr>
              <a:t>α</a:t>
            </a:r>
            <a:r>
              <a:rPr sz="1200" spc="-70" dirty="0">
                <a:solidFill>
                  <a:srgbClr val="FFFFFF"/>
                </a:solidFill>
                <a:latin typeface="Verdana" panose="020B0604030504040204"/>
                <a:cs typeface="Verdana" panose="020B0604030504040204"/>
              </a:rPr>
              <a:t>λ</a:t>
            </a:r>
            <a:r>
              <a:rPr sz="1200" spc="-114" dirty="0">
                <a:solidFill>
                  <a:srgbClr val="FFFFFF"/>
                </a:solidFill>
                <a:latin typeface="Verdana" panose="020B0604030504040204"/>
                <a:cs typeface="Verdana" panose="020B0604030504040204"/>
              </a:rPr>
              <a:t>ε</a:t>
            </a:r>
            <a:r>
              <a:rPr sz="1200" spc="-70" dirty="0">
                <a:solidFill>
                  <a:srgbClr val="FFFFFF"/>
                </a:solidFill>
                <a:latin typeface="Verdana" panose="020B0604030504040204"/>
                <a:cs typeface="Verdana" panose="020B0604030504040204"/>
              </a:rPr>
              <a:t>ί</a:t>
            </a:r>
            <a:r>
              <a:rPr sz="1200" spc="-5" dirty="0">
                <a:solidFill>
                  <a:srgbClr val="FFFFFF"/>
                </a:solidFill>
                <a:latin typeface="Verdana" panose="020B0604030504040204"/>
                <a:cs typeface="Verdana" panose="020B0604030504040204"/>
              </a:rPr>
              <a:t>ω</a:t>
            </a:r>
            <a:r>
              <a:rPr sz="1200" dirty="0">
                <a:solidFill>
                  <a:srgbClr val="FFFFFF"/>
                </a:solidFill>
                <a:latin typeface="Verdana" panose="020B0604030504040204"/>
                <a:cs typeface="Verdana" panose="020B0604030504040204"/>
              </a:rPr>
              <a:t>ν</a:t>
            </a:r>
            <a:r>
              <a:rPr sz="1200" spc="-105" dirty="0">
                <a:solidFill>
                  <a:srgbClr val="FFFFFF"/>
                </a:solidFill>
                <a:latin typeface="Verdana" panose="020B0604030504040204"/>
                <a:cs typeface="Verdana" panose="020B0604030504040204"/>
              </a:rPr>
              <a:t> </a:t>
            </a:r>
            <a:r>
              <a:rPr sz="1200" spc="65" dirty="0">
                <a:solidFill>
                  <a:srgbClr val="FFFFFF"/>
                </a:solidFill>
                <a:latin typeface="Verdana" panose="020B0604030504040204"/>
                <a:cs typeface="Verdana" panose="020B0604030504040204"/>
              </a:rPr>
              <a:t>α</a:t>
            </a:r>
            <a:r>
              <a:rPr sz="1200" spc="40" dirty="0">
                <a:solidFill>
                  <a:srgbClr val="FFFFFF"/>
                </a:solidFill>
                <a:latin typeface="Verdana" panose="020B0604030504040204"/>
                <a:cs typeface="Verdana" panose="020B0604030504040204"/>
              </a:rPr>
              <a:t>π</a:t>
            </a:r>
            <a:r>
              <a:rPr sz="1200" spc="45" dirty="0">
                <a:solidFill>
                  <a:srgbClr val="FFFFFF"/>
                </a:solidFill>
                <a:latin typeface="Verdana" panose="020B0604030504040204"/>
                <a:cs typeface="Verdana" panose="020B0604030504040204"/>
              </a:rPr>
              <a:t>ό</a:t>
            </a:r>
            <a:r>
              <a:rPr sz="1200" spc="-85" dirty="0">
                <a:solidFill>
                  <a:srgbClr val="FFFFFF"/>
                </a:solidFill>
                <a:latin typeface="Verdana" panose="020B0604030504040204"/>
                <a:cs typeface="Verdana" panose="020B0604030504040204"/>
              </a:rPr>
              <a:t> </a:t>
            </a:r>
            <a:r>
              <a:rPr sz="1200" spc="65" dirty="0">
                <a:solidFill>
                  <a:srgbClr val="FFFFFF"/>
                </a:solidFill>
                <a:latin typeface="Verdana" panose="020B0604030504040204"/>
                <a:cs typeface="Verdana" panose="020B0604030504040204"/>
              </a:rPr>
              <a:t>ά</a:t>
            </a:r>
            <a:r>
              <a:rPr sz="1200" spc="-70" dirty="0">
                <a:solidFill>
                  <a:srgbClr val="FFFFFF"/>
                </a:solidFill>
                <a:latin typeface="Verdana" panose="020B0604030504040204"/>
                <a:cs typeface="Verdana" panose="020B0604030504040204"/>
              </a:rPr>
              <a:t>λλ</a:t>
            </a:r>
            <a:r>
              <a:rPr sz="1200" spc="-114" dirty="0">
                <a:solidFill>
                  <a:srgbClr val="FFFFFF"/>
                </a:solidFill>
                <a:latin typeface="Verdana" panose="020B0604030504040204"/>
                <a:cs typeface="Verdana" panose="020B0604030504040204"/>
              </a:rPr>
              <a:t>ε</a:t>
            </a:r>
            <a:r>
              <a:rPr sz="1200" spc="85" dirty="0">
                <a:solidFill>
                  <a:srgbClr val="FFFFFF"/>
                </a:solidFill>
                <a:latin typeface="Verdana" panose="020B0604030504040204"/>
                <a:cs typeface="Verdana" panose="020B0604030504040204"/>
              </a:rPr>
              <a:t>ς</a:t>
            </a:r>
            <a:endParaRPr sz="1200">
              <a:latin typeface="Verdana" panose="020B0604030504040204"/>
              <a:cs typeface="Verdana" panose="020B0604030504040204"/>
            </a:endParaRPr>
          </a:p>
          <a:p>
            <a:pPr marL="12700">
              <a:lnSpc>
                <a:spcPct val="100000"/>
              </a:lnSpc>
              <a:spcBef>
                <a:spcPts val="855"/>
              </a:spcBef>
            </a:pPr>
            <a:r>
              <a:rPr sz="1200" spc="45" dirty="0">
                <a:solidFill>
                  <a:srgbClr val="FFFFFF"/>
                </a:solidFill>
                <a:latin typeface="Verdana" panose="020B0604030504040204"/>
                <a:cs typeface="Verdana" panose="020B0604030504040204"/>
              </a:rPr>
              <a:t>“</a:t>
            </a:r>
            <a:r>
              <a:rPr sz="1200" spc="-30" dirty="0">
                <a:solidFill>
                  <a:srgbClr val="FFFFFF"/>
                </a:solidFill>
                <a:latin typeface="Verdana" panose="020B0604030504040204"/>
                <a:cs typeface="Verdana" panose="020B0604030504040204"/>
              </a:rPr>
              <a:t>Θεωρητ</a:t>
            </a:r>
            <a:r>
              <a:rPr sz="1200" spc="10" dirty="0">
                <a:solidFill>
                  <a:srgbClr val="FFFFFF"/>
                </a:solidFill>
                <a:latin typeface="Verdana" panose="020B0604030504040204"/>
                <a:cs typeface="Verdana" panose="020B0604030504040204"/>
              </a:rPr>
              <a:t>ι</a:t>
            </a:r>
            <a:r>
              <a:rPr sz="1200" spc="-70" dirty="0">
                <a:solidFill>
                  <a:srgbClr val="FFFFFF"/>
                </a:solidFill>
                <a:latin typeface="Verdana" panose="020B0604030504040204"/>
                <a:cs typeface="Verdana" panose="020B0604030504040204"/>
              </a:rPr>
              <a:t>κή</a:t>
            </a:r>
            <a:r>
              <a:rPr sz="1200" spc="-105" dirty="0">
                <a:solidFill>
                  <a:srgbClr val="FFFFFF"/>
                </a:solidFill>
                <a:latin typeface="Verdana" panose="020B0604030504040204"/>
                <a:cs typeface="Verdana" panose="020B0604030504040204"/>
              </a:rPr>
              <a:t> </a:t>
            </a:r>
            <a:r>
              <a:rPr sz="1200" spc="65" dirty="0">
                <a:solidFill>
                  <a:srgbClr val="FFFFFF"/>
                </a:solidFill>
                <a:latin typeface="Verdana" panose="020B0604030504040204"/>
                <a:cs typeface="Verdana" panose="020B0604030504040204"/>
              </a:rPr>
              <a:t>α</a:t>
            </a:r>
            <a:r>
              <a:rPr sz="1200" spc="-20" dirty="0">
                <a:solidFill>
                  <a:srgbClr val="FFFFFF"/>
                </a:solidFill>
                <a:latin typeface="Verdana" panose="020B0604030504040204"/>
                <a:cs typeface="Verdana" panose="020B0604030504040204"/>
              </a:rPr>
              <a:t>κ</a:t>
            </a:r>
            <a:r>
              <a:rPr sz="1200" spc="-30" dirty="0">
                <a:solidFill>
                  <a:srgbClr val="FFFFFF"/>
                </a:solidFill>
                <a:latin typeface="Verdana" panose="020B0604030504040204"/>
                <a:cs typeface="Verdana" panose="020B0604030504040204"/>
              </a:rPr>
              <a:t>α</a:t>
            </a:r>
            <a:r>
              <a:rPr sz="1200" spc="-70" dirty="0">
                <a:solidFill>
                  <a:srgbClr val="FFFFFF"/>
                </a:solidFill>
                <a:latin typeface="Verdana" panose="020B0604030504040204"/>
                <a:cs typeface="Verdana" panose="020B0604030504040204"/>
              </a:rPr>
              <a:t>μψί</a:t>
            </a:r>
            <a:r>
              <a:rPr sz="1200" spc="70" dirty="0">
                <a:solidFill>
                  <a:srgbClr val="FFFFFF"/>
                </a:solidFill>
                <a:latin typeface="Verdana" panose="020B0604030504040204"/>
                <a:cs typeface="Verdana" panose="020B0604030504040204"/>
              </a:rPr>
              <a:t>α</a:t>
            </a:r>
            <a:r>
              <a:rPr sz="1200" spc="25" dirty="0">
                <a:solidFill>
                  <a:srgbClr val="FFFFFF"/>
                </a:solidFill>
                <a:latin typeface="Verdana" panose="020B0604030504040204"/>
                <a:cs typeface="Verdana" panose="020B0604030504040204"/>
              </a:rPr>
              <a:t>”</a:t>
            </a:r>
            <a:endParaRPr sz="1200">
              <a:latin typeface="Verdana" panose="020B0604030504040204"/>
              <a:cs typeface="Verdana" panose="020B060403050404020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0648" y="473709"/>
            <a:ext cx="5916930" cy="665480"/>
          </a:xfrm>
          <a:prstGeom prst="rect">
            <a:avLst/>
          </a:prstGeom>
        </p:spPr>
        <p:txBody>
          <a:bodyPr vert="horz" wrap="square" lIns="0" tIns="12700" rIns="0" bIns="0" rtlCol="0">
            <a:spAutoFit/>
          </a:bodyPr>
          <a:lstStyle/>
          <a:p>
            <a:pPr marL="12700">
              <a:lnSpc>
                <a:spcPct val="100000"/>
              </a:lnSpc>
              <a:spcBef>
                <a:spcPts val="100"/>
              </a:spcBef>
            </a:pPr>
            <a:r>
              <a:rPr sz="4200" spc="25" dirty="0"/>
              <a:t>Δι</a:t>
            </a:r>
            <a:r>
              <a:rPr sz="4200" spc="30" dirty="0"/>
              <a:t>α</a:t>
            </a:r>
            <a:r>
              <a:rPr sz="4200" spc="-520" dirty="0"/>
              <a:t>-</a:t>
            </a:r>
            <a:r>
              <a:rPr sz="4200" spc="5" dirty="0"/>
              <a:t>θεωρ</a:t>
            </a:r>
            <a:r>
              <a:rPr sz="4200" spc="-15" dirty="0"/>
              <a:t>η</a:t>
            </a:r>
            <a:r>
              <a:rPr sz="4200" spc="-225" dirty="0"/>
              <a:t>τικό</a:t>
            </a:r>
            <a:r>
              <a:rPr sz="4200" spc="-290" dirty="0"/>
              <a:t> </a:t>
            </a:r>
            <a:r>
              <a:rPr sz="4200" spc="-130" dirty="0"/>
              <a:t>μοντέλο</a:t>
            </a:r>
            <a:endParaRPr sz="4200"/>
          </a:p>
        </p:txBody>
      </p:sp>
      <p:sp>
        <p:nvSpPr>
          <p:cNvPr id="3" name="object 3"/>
          <p:cNvSpPr txBox="1"/>
          <p:nvPr/>
        </p:nvSpPr>
        <p:spPr>
          <a:xfrm>
            <a:off x="1182116" y="2037714"/>
            <a:ext cx="3902075" cy="907415"/>
          </a:xfrm>
          <a:prstGeom prst="rect">
            <a:avLst/>
          </a:prstGeom>
        </p:spPr>
        <p:txBody>
          <a:bodyPr vert="horz" wrap="square" lIns="0" tIns="13335" rIns="0" bIns="0" rtlCol="0">
            <a:spAutoFit/>
          </a:bodyPr>
          <a:lstStyle/>
          <a:p>
            <a:pPr marL="12700">
              <a:lnSpc>
                <a:spcPts val="1835"/>
              </a:lnSpc>
              <a:spcBef>
                <a:spcPts val="105"/>
              </a:spcBef>
              <a:tabLst>
                <a:tab pos="354965" algn="l"/>
              </a:tabLst>
            </a:pPr>
            <a:r>
              <a:rPr sz="1350" spc="-130" dirty="0">
                <a:solidFill>
                  <a:srgbClr val="89D0D5"/>
                </a:solidFill>
                <a:latin typeface="Lucida Sans Unicode" panose="020B0602030504020204"/>
                <a:cs typeface="Lucida Sans Unicode" panose="020B0602030504020204"/>
              </a:rPr>
              <a:t>▶	</a:t>
            </a:r>
            <a:r>
              <a:rPr sz="1700" spc="145" dirty="0">
                <a:solidFill>
                  <a:srgbClr val="FFFFFF"/>
                </a:solidFill>
                <a:latin typeface="Verdana" panose="020B0604030504040204"/>
                <a:cs typeface="Verdana" panose="020B0604030504040204"/>
              </a:rPr>
              <a:t>Μ</a:t>
            </a:r>
            <a:r>
              <a:rPr sz="1700" spc="-50" dirty="0">
                <a:solidFill>
                  <a:srgbClr val="FFFFFF"/>
                </a:solidFill>
                <a:latin typeface="Verdana" panose="020B0604030504040204"/>
                <a:cs typeface="Verdana" panose="020B0604030504040204"/>
              </a:rPr>
              <a:t>οντέλο</a:t>
            </a:r>
            <a:r>
              <a:rPr sz="1700" spc="-155" dirty="0">
                <a:solidFill>
                  <a:srgbClr val="FFFFFF"/>
                </a:solidFill>
                <a:latin typeface="Verdana" panose="020B0604030504040204"/>
                <a:cs typeface="Verdana" panose="020B0604030504040204"/>
              </a:rPr>
              <a:t> </a:t>
            </a:r>
            <a:r>
              <a:rPr sz="1700" spc="-20" dirty="0">
                <a:solidFill>
                  <a:srgbClr val="FFFFFF"/>
                </a:solidFill>
                <a:latin typeface="Verdana" panose="020B0604030504040204"/>
                <a:cs typeface="Verdana" panose="020B0604030504040204"/>
              </a:rPr>
              <a:t>αλλαγ</a:t>
            </a:r>
            <a:r>
              <a:rPr sz="1700" spc="-15" dirty="0">
                <a:solidFill>
                  <a:srgbClr val="FFFFFF"/>
                </a:solidFill>
                <a:latin typeface="Verdana" panose="020B0604030504040204"/>
                <a:cs typeface="Verdana" panose="020B0604030504040204"/>
              </a:rPr>
              <a:t>ή</a:t>
            </a:r>
            <a:r>
              <a:rPr sz="1700" spc="120" dirty="0">
                <a:solidFill>
                  <a:srgbClr val="FFFFFF"/>
                </a:solidFill>
                <a:latin typeface="Verdana" panose="020B0604030504040204"/>
                <a:cs typeface="Verdana" panose="020B0604030504040204"/>
              </a:rPr>
              <a:t>ς</a:t>
            </a:r>
            <a:r>
              <a:rPr sz="1700" spc="-145" dirty="0">
                <a:solidFill>
                  <a:srgbClr val="FFFFFF"/>
                </a:solidFill>
                <a:latin typeface="Verdana" panose="020B0604030504040204"/>
                <a:cs typeface="Verdana" panose="020B0604030504040204"/>
              </a:rPr>
              <a:t> </a:t>
            </a:r>
            <a:r>
              <a:rPr sz="1700" spc="-25" dirty="0">
                <a:solidFill>
                  <a:srgbClr val="FFFFFF"/>
                </a:solidFill>
                <a:latin typeface="Verdana" panose="020B0604030504040204"/>
                <a:cs typeface="Verdana" panose="020B0604030504040204"/>
              </a:rPr>
              <a:t>της</a:t>
            </a:r>
            <a:endParaRPr sz="1700">
              <a:latin typeface="Verdana" panose="020B0604030504040204"/>
              <a:cs typeface="Verdana" panose="020B0604030504040204"/>
            </a:endParaRPr>
          </a:p>
          <a:p>
            <a:pPr marL="355600" marR="5080">
              <a:lnSpc>
                <a:spcPts val="1630"/>
              </a:lnSpc>
              <a:spcBef>
                <a:spcPts val="190"/>
              </a:spcBef>
            </a:pPr>
            <a:r>
              <a:rPr sz="1700" spc="45" dirty="0">
                <a:solidFill>
                  <a:srgbClr val="FFFFFF"/>
                </a:solidFill>
                <a:latin typeface="Verdana" panose="020B0604030504040204"/>
                <a:cs typeface="Verdana" panose="020B0604030504040204"/>
              </a:rPr>
              <a:t>σ</a:t>
            </a:r>
            <a:r>
              <a:rPr sz="1700" spc="50" dirty="0">
                <a:solidFill>
                  <a:srgbClr val="FFFFFF"/>
                </a:solidFill>
                <a:latin typeface="Verdana" panose="020B0604030504040204"/>
                <a:cs typeface="Verdana" panose="020B0604030504040204"/>
              </a:rPr>
              <a:t>υ</a:t>
            </a:r>
            <a:r>
              <a:rPr sz="1700" spc="-45" dirty="0">
                <a:solidFill>
                  <a:srgbClr val="FFFFFF"/>
                </a:solidFill>
                <a:latin typeface="Verdana" panose="020B0604030504040204"/>
                <a:cs typeface="Verdana" panose="020B0604030504040204"/>
              </a:rPr>
              <a:t>μπερ</a:t>
            </a:r>
            <a:r>
              <a:rPr sz="1700" spc="-15" dirty="0">
                <a:solidFill>
                  <a:srgbClr val="FFFFFF"/>
                </a:solidFill>
                <a:latin typeface="Verdana" panose="020B0604030504040204"/>
                <a:cs typeface="Verdana" panose="020B0604030504040204"/>
              </a:rPr>
              <a:t>ι</a:t>
            </a:r>
            <a:r>
              <a:rPr sz="1700" spc="-50" dirty="0">
                <a:solidFill>
                  <a:srgbClr val="FFFFFF"/>
                </a:solidFill>
                <a:latin typeface="Verdana" panose="020B0604030504040204"/>
                <a:cs typeface="Verdana" panose="020B0604030504040204"/>
              </a:rPr>
              <a:t>φ</a:t>
            </a:r>
            <a:r>
              <a:rPr sz="1700" spc="45" dirty="0">
                <a:solidFill>
                  <a:srgbClr val="FFFFFF"/>
                </a:solidFill>
                <a:latin typeface="Verdana" panose="020B0604030504040204"/>
                <a:cs typeface="Verdana" panose="020B0604030504040204"/>
              </a:rPr>
              <a:t>οράς,</a:t>
            </a:r>
            <a:r>
              <a:rPr sz="1700" spc="-165" dirty="0">
                <a:solidFill>
                  <a:srgbClr val="FFFFFF"/>
                </a:solidFill>
                <a:latin typeface="Verdana" panose="020B0604030504040204"/>
                <a:cs typeface="Verdana" panose="020B0604030504040204"/>
              </a:rPr>
              <a:t> </a:t>
            </a:r>
            <a:r>
              <a:rPr sz="1700" spc="-125" dirty="0">
                <a:solidFill>
                  <a:srgbClr val="FFFFFF"/>
                </a:solidFill>
                <a:latin typeface="Verdana" panose="020B0604030504040204"/>
                <a:cs typeface="Verdana" panose="020B0604030504040204"/>
              </a:rPr>
              <a:t>μ</a:t>
            </a:r>
            <a:r>
              <a:rPr sz="1700" spc="-35" dirty="0">
                <a:solidFill>
                  <a:srgbClr val="FFFFFF"/>
                </a:solidFill>
                <a:latin typeface="Verdana" panose="020B0604030504040204"/>
                <a:cs typeface="Verdana" panose="020B0604030504040204"/>
              </a:rPr>
              <a:t>ί</a:t>
            </a:r>
            <a:r>
              <a:rPr sz="1700" spc="100" dirty="0">
                <a:solidFill>
                  <a:srgbClr val="FFFFFF"/>
                </a:solidFill>
                <a:latin typeface="Verdana" panose="020B0604030504040204"/>
                <a:cs typeface="Verdana" panose="020B0604030504040204"/>
              </a:rPr>
              <a:t>α</a:t>
            </a:r>
            <a:r>
              <a:rPr sz="1700" spc="-155" dirty="0">
                <a:solidFill>
                  <a:srgbClr val="FFFFFF"/>
                </a:solidFill>
                <a:latin typeface="Verdana" panose="020B0604030504040204"/>
                <a:cs typeface="Verdana" panose="020B0604030504040204"/>
              </a:rPr>
              <a:t> </a:t>
            </a:r>
            <a:r>
              <a:rPr sz="1700" spc="10" dirty="0">
                <a:solidFill>
                  <a:srgbClr val="FFFFFF"/>
                </a:solidFill>
                <a:latin typeface="Verdana" panose="020B0604030504040204"/>
                <a:cs typeface="Verdana" panose="020B0604030504040204"/>
              </a:rPr>
              <a:t>αποδο</a:t>
            </a:r>
            <a:r>
              <a:rPr sz="1700" spc="5" dirty="0">
                <a:solidFill>
                  <a:srgbClr val="FFFFFF"/>
                </a:solidFill>
                <a:latin typeface="Verdana" panose="020B0604030504040204"/>
                <a:cs typeface="Verdana" panose="020B0604030504040204"/>
              </a:rPr>
              <a:t>τ</a:t>
            </a:r>
            <a:r>
              <a:rPr sz="1700" spc="-114" dirty="0">
                <a:solidFill>
                  <a:srgbClr val="FFFFFF"/>
                </a:solidFill>
                <a:latin typeface="Verdana" panose="020B0604030504040204"/>
                <a:cs typeface="Verdana" panose="020B0604030504040204"/>
              </a:rPr>
              <a:t>ι</a:t>
            </a:r>
            <a:r>
              <a:rPr sz="1700" spc="-75" dirty="0">
                <a:solidFill>
                  <a:srgbClr val="FFFFFF"/>
                </a:solidFill>
                <a:latin typeface="Verdana" panose="020B0604030504040204"/>
                <a:cs typeface="Verdana" panose="020B0604030504040204"/>
              </a:rPr>
              <a:t>κή  </a:t>
            </a:r>
            <a:r>
              <a:rPr sz="1700" spc="75" dirty="0">
                <a:solidFill>
                  <a:srgbClr val="FFFFFF"/>
                </a:solidFill>
                <a:latin typeface="Verdana" panose="020B0604030504040204"/>
                <a:cs typeface="Verdana" panose="020B0604030504040204"/>
              </a:rPr>
              <a:t>πα</a:t>
            </a:r>
            <a:r>
              <a:rPr sz="1700" spc="70" dirty="0">
                <a:solidFill>
                  <a:srgbClr val="FFFFFF"/>
                </a:solidFill>
                <a:latin typeface="Verdana" panose="020B0604030504040204"/>
                <a:cs typeface="Verdana" panose="020B0604030504040204"/>
              </a:rPr>
              <a:t>ρ</a:t>
            </a:r>
            <a:r>
              <a:rPr sz="1700" spc="-5" dirty="0">
                <a:solidFill>
                  <a:srgbClr val="FFFFFF"/>
                </a:solidFill>
                <a:latin typeface="Verdana" panose="020B0604030504040204"/>
                <a:cs typeface="Verdana" panose="020B0604030504040204"/>
              </a:rPr>
              <a:t>έμβαση</a:t>
            </a:r>
            <a:r>
              <a:rPr sz="1700" spc="-150" dirty="0">
                <a:solidFill>
                  <a:srgbClr val="FFFFFF"/>
                </a:solidFill>
                <a:latin typeface="Verdana" panose="020B0604030504040204"/>
                <a:cs typeface="Verdana" panose="020B0604030504040204"/>
              </a:rPr>
              <a:t> </a:t>
            </a:r>
            <a:r>
              <a:rPr sz="1700" spc="20" dirty="0">
                <a:solidFill>
                  <a:srgbClr val="FFFFFF"/>
                </a:solidFill>
                <a:latin typeface="Verdana" panose="020B0604030504040204"/>
                <a:cs typeface="Verdana" panose="020B0604030504040204"/>
              </a:rPr>
              <a:t>πο</a:t>
            </a:r>
            <a:r>
              <a:rPr sz="1700" spc="25" dirty="0">
                <a:solidFill>
                  <a:srgbClr val="FFFFFF"/>
                </a:solidFill>
                <a:latin typeface="Verdana" panose="020B0604030504040204"/>
                <a:cs typeface="Verdana" panose="020B0604030504040204"/>
              </a:rPr>
              <a:t>υ</a:t>
            </a:r>
            <a:r>
              <a:rPr sz="1700" spc="-145" dirty="0">
                <a:solidFill>
                  <a:srgbClr val="FFFFFF"/>
                </a:solidFill>
                <a:latin typeface="Verdana" panose="020B0604030504040204"/>
                <a:cs typeface="Verdana" panose="020B0604030504040204"/>
              </a:rPr>
              <a:t> </a:t>
            </a:r>
            <a:r>
              <a:rPr sz="1700" spc="65" dirty="0">
                <a:solidFill>
                  <a:srgbClr val="FFFFFF"/>
                </a:solidFill>
                <a:latin typeface="Verdana" panose="020B0604030504040204"/>
                <a:cs typeface="Verdana" panose="020B0604030504040204"/>
              </a:rPr>
              <a:t>π</a:t>
            </a:r>
            <a:r>
              <a:rPr sz="1700" spc="60" dirty="0">
                <a:solidFill>
                  <a:srgbClr val="FFFFFF"/>
                </a:solidFill>
                <a:latin typeface="Verdana" panose="020B0604030504040204"/>
                <a:cs typeface="Verdana" panose="020B0604030504040204"/>
              </a:rPr>
              <a:t>ρ</a:t>
            </a:r>
            <a:r>
              <a:rPr sz="1700" spc="-15" dirty="0">
                <a:solidFill>
                  <a:srgbClr val="FFFFFF"/>
                </a:solidFill>
                <a:latin typeface="Verdana" panose="020B0604030504040204"/>
                <a:cs typeface="Verdana" panose="020B0604030504040204"/>
              </a:rPr>
              <a:t>οωθεί</a:t>
            </a:r>
            <a:r>
              <a:rPr sz="1700" spc="-140" dirty="0">
                <a:solidFill>
                  <a:srgbClr val="FFFFFF"/>
                </a:solidFill>
                <a:latin typeface="Verdana" panose="020B0604030504040204"/>
                <a:cs typeface="Verdana" panose="020B0604030504040204"/>
              </a:rPr>
              <a:t> </a:t>
            </a:r>
            <a:r>
              <a:rPr sz="1700" spc="-85" dirty="0">
                <a:solidFill>
                  <a:srgbClr val="FFFFFF"/>
                </a:solidFill>
                <a:latin typeface="Verdana" panose="020B0604030504040204"/>
                <a:cs typeface="Verdana" panose="020B0604030504040204"/>
              </a:rPr>
              <a:t>την</a:t>
            </a:r>
            <a:r>
              <a:rPr sz="1700" spc="-130" dirty="0">
                <a:solidFill>
                  <a:srgbClr val="FFFFFF"/>
                </a:solidFill>
                <a:latin typeface="Verdana" panose="020B0604030504040204"/>
                <a:cs typeface="Verdana" panose="020B0604030504040204"/>
              </a:rPr>
              <a:t> </a:t>
            </a:r>
            <a:r>
              <a:rPr sz="1700" spc="-70" dirty="0">
                <a:solidFill>
                  <a:srgbClr val="FFFFFF"/>
                </a:solidFill>
                <a:latin typeface="Verdana" panose="020B0604030504040204"/>
                <a:cs typeface="Verdana" panose="020B0604030504040204"/>
              </a:rPr>
              <a:t>υ</a:t>
            </a:r>
            <a:r>
              <a:rPr sz="1700" spc="-60" dirty="0">
                <a:solidFill>
                  <a:srgbClr val="FFFFFF"/>
                </a:solidFill>
                <a:latin typeface="Verdana" panose="020B0604030504040204"/>
                <a:cs typeface="Verdana" panose="020B0604030504040204"/>
              </a:rPr>
              <a:t>γ</a:t>
            </a:r>
            <a:r>
              <a:rPr sz="1700" spc="-125" dirty="0">
                <a:solidFill>
                  <a:srgbClr val="FFFFFF"/>
                </a:solidFill>
                <a:latin typeface="Verdana" panose="020B0604030504040204"/>
                <a:cs typeface="Verdana" panose="020B0604030504040204"/>
              </a:rPr>
              <a:t>ι</a:t>
            </a:r>
            <a:r>
              <a:rPr sz="1700" spc="-25" dirty="0">
                <a:solidFill>
                  <a:srgbClr val="FFFFFF"/>
                </a:solidFill>
                <a:latin typeface="Verdana" panose="020B0604030504040204"/>
                <a:cs typeface="Verdana" panose="020B0604030504040204"/>
              </a:rPr>
              <a:t>ή  </a:t>
            </a:r>
            <a:r>
              <a:rPr sz="1700" spc="-20" dirty="0">
                <a:solidFill>
                  <a:srgbClr val="FFFFFF"/>
                </a:solidFill>
                <a:latin typeface="Verdana" panose="020B0604030504040204"/>
                <a:cs typeface="Verdana" panose="020B0604030504040204"/>
              </a:rPr>
              <a:t>αλλαγή</a:t>
            </a:r>
            <a:endParaRPr sz="1700">
              <a:latin typeface="Verdana" panose="020B0604030504040204"/>
              <a:cs typeface="Verdana" panose="020B0604030504040204"/>
            </a:endParaRPr>
          </a:p>
        </p:txBody>
      </p:sp>
      <p:sp>
        <p:nvSpPr>
          <p:cNvPr id="4" name="object 4"/>
          <p:cNvSpPr txBox="1"/>
          <p:nvPr/>
        </p:nvSpPr>
        <p:spPr>
          <a:xfrm>
            <a:off x="5734050" y="2022424"/>
            <a:ext cx="4093210" cy="4171315"/>
          </a:xfrm>
          <a:prstGeom prst="rect">
            <a:avLst/>
          </a:prstGeom>
        </p:spPr>
        <p:txBody>
          <a:bodyPr vert="horz" wrap="square" lIns="0" tIns="13335" rIns="0" bIns="0" rtlCol="0">
            <a:spAutoFit/>
          </a:bodyPr>
          <a:lstStyle/>
          <a:p>
            <a:pPr marL="148590" algn="ctr">
              <a:lnSpc>
                <a:spcPct val="100000"/>
              </a:lnSpc>
              <a:spcBef>
                <a:spcPts val="105"/>
              </a:spcBef>
            </a:pPr>
            <a:r>
              <a:rPr sz="2000" spc="-265" dirty="0">
                <a:solidFill>
                  <a:srgbClr val="FFFFFF"/>
                </a:solidFill>
                <a:latin typeface="Verdana" panose="020B0604030504040204"/>
                <a:cs typeface="Verdana" panose="020B0604030504040204"/>
              </a:rPr>
              <a:t>Τι</a:t>
            </a:r>
            <a:r>
              <a:rPr sz="2000" spc="-160" dirty="0">
                <a:solidFill>
                  <a:srgbClr val="FFFFFF"/>
                </a:solidFill>
                <a:latin typeface="Verdana" panose="020B0604030504040204"/>
                <a:cs typeface="Verdana" panose="020B0604030504040204"/>
              </a:rPr>
              <a:t> </a:t>
            </a:r>
            <a:r>
              <a:rPr sz="2000" spc="25" dirty="0">
                <a:solidFill>
                  <a:srgbClr val="FFFFFF"/>
                </a:solidFill>
                <a:latin typeface="Verdana" panose="020B0604030504040204"/>
                <a:cs typeface="Verdana" panose="020B0604030504040204"/>
              </a:rPr>
              <a:t>στ</a:t>
            </a:r>
            <a:r>
              <a:rPr sz="2000" spc="20" dirty="0">
                <a:solidFill>
                  <a:srgbClr val="FFFFFF"/>
                </a:solidFill>
                <a:latin typeface="Verdana" panose="020B0604030504040204"/>
                <a:cs typeface="Verdana" panose="020B0604030504040204"/>
              </a:rPr>
              <a:t>ο</a:t>
            </a:r>
            <a:r>
              <a:rPr sz="2000" spc="-150" dirty="0">
                <a:solidFill>
                  <a:srgbClr val="FFFFFF"/>
                </a:solidFill>
                <a:latin typeface="Verdana" panose="020B0604030504040204"/>
                <a:cs typeface="Verdana" panose="020B0604030504040204"/>
              </a:rPr>
              <a:t>ι</a:t>
            </a:r>
            <a:r>
              <a:rPr sz="2000" spc="-185" dirty="0">
                <a:solidFill>
                  <a:srgbClr val="FFFFFF"/>
                </a:solidFill>
                <a:latin typeface="Verdana" panose="020B0604030504040204"/>
                <a:cs typeface="Verdana" panose="020B0604030504040204"/>
              </a:rPr>
              <a:t>χεί</a:t>
            </a:r>
            <a:r>
              <a:rPr sz="2000" spc="120" dirty="0">
                <a:solidFill>
                  <a:srgbClr val="FFFFFF"/>
                </a:solidFill>
                <a:latin typeface="Verdana" panose="020B0604030504040204"/>
                <a:cs typeface="Verdana" panose="020B0604030504040204"/>
              </a:rPr>
              <a:t>α</a:t>
            </a:r>
            <a:r>
              <a:rPr sz="2000" spc="-180" dirty="0">
                <a:solidFill>
                  <a:srgbClr val="FFFFFF"/>
                </a:solidFill>
                <a:latin typeface="Verdana" panose="020B0604030504040204"/>
                <a:cs typeface="Verdana" panose="020B0604030504040204"/>
              </a:rPr>
              <a:t> </a:t>
            </a:r>
            <a:r>
              <a:rPr sz="2000" spc="5" dirty="0">
                <a:solidFill>
                  <a:srgbClr val="FFFFFF"/>
                </a:solidFill>
                <a:latin typeface="Verdana" panose="020B0604030504040204"/>
                <a:cs typeface="Verdana" panose="020B0604030504040204"/>
              </a:rPr>
              <a:t>χρησιμοπ</a:t>
            </a:r>
            <a:r>
              <a:rPr sz="2000" spc="-5" dirty="0">
                <a:solidFill>
                  <a:srgbClr val="FFFFFF"/>
                </a:solidFill>
                <a:latin typeface="Verdana" panose="020B0604030504040204"/>
                <a:cs typeface="Verdana" panose="020B0604030504040204"/>
              </a:rPr>
              <a:t>ο</a:t>
            </a:r>
            <a:r>
              <a:rPr sz="2000" spc="-150" dirty="0">
                <a:solidFill>
                  <a:srgbClr val="FFFFFF"/>
                </a:solidFill>
                <a:latin typeface="Verdana" panose="020B0604030504040204"/>
                <a:cs typeface="Verdana" panose="020B0604030504040204"/>
              </a:rPr>
              <a:t>ι</a:t>
            </a:r>
            <a:r>
              <a:rPr sz="2000" spc="-215" dirty="0">
                <a:solidFill>
                  <a:srgbClr val="FFFFFF"/>
                </a:solidFill>
                <a:latin typeface="Verdana" panose="020B0604030504040204"/>
                <a:cs typeface="Verdana" panose="020B0604030504040204"/>
              </a:rPr>
              <a:t>ε</a:t>
            </a:r>
            <a:r>
              <a:rPr sz="2000" spc="-95" dirty="0">
                <a:solidFill>
                  <a:srgbClr val="FFFFFF"/>
                </a:solidFill>
                <a:latin typeface="Verdana" panose="020B0604030504040204"/>
                <a:cs typeface="Verdana" panose="020B0604030504040204"/>
              </a:rPr>
              <a:t>ί</a:t>
            </a:r>
            <a:r>
              <a:rPr sz="2000" spc="-355" dirty="0">
                <a:solidFill>
                  <a:srgbClr val="FFFFFF"/>
                </a:solidFill>
                <a:latin typeface="Verdana" panose="020B0604030504040204"/>
                <a:cs typeface="Verdana" panose="020B0604030504040204"/>
              </a:rPr>
              <a:t>;</a:t>
            </a:r>
            <a:endParaRPr sz="2000">
              <a:latin typeface="Verdana" panose="020B0604030504040204"/>
              <a:cs typeface="Verdana" panose="020B0604030504040204"/>
            </a:endParaRPr>
          </a:p>
          <a:p>
            <a:pPr>
              <a:lnSpc>
                <a:spcPct val="100000"/>
              </a:lnSpc>
              <a:spcBef>
                <a:spcPts val="40"/>
              </a:spcBef>
            </a:pPr>
            <a:endParaRPr sz="2950">
              <a:latin typeface="Verdana" panose="020B0604030504040204"/>
              <a:cs typeface="Verdana" panose="020B0604030504040204"/>
            </a:endParaRPr>
          </a:p>
          <a:p>
            <a:pPr marL="355600" marR="441960" indent="-342900">
              <a:lnSpc>
                <a:spcPts val="1630"/>
              </a:lnSpc>
              <a:tabLst>
                <a:tab pos="354965" algn="l"/>
              </a:tabLst>
            </a:pPr>
            <a:r>
              <a:rPr sz="1350" spc="-130" dirty="0">
                <a:solidFill>
                  <a:srgbClr val="89D0D5"/>
                </a:solidFill>
                <a:latin typeface="Lucida Sans Unicode" panose="020B0602030504020204"/>
                <a:cs typeface="Lucida Sans Unicode" panose="020B0602030504020204"/>
              </a:rPr>
              <a:t>▶	</a:t>
            </a:r>
            <a:r>
              <a:rPr sz="1700" spc="-150" dirty="0">
                <a:solidFill>
                  <a:srgbClr val="FFFFFF"/>
                </a:solidFill>
                <a:latin typeface="Verdana" panose="020B0604030504040204"/>
                <a:cs typeface="Verdana" panose="020B0604030504040204"/>
              </a:rPr>
              <a:t>Σύ</a:t>
            </a:r>
            <a:r>
              <a:rPr sz="1700" spc="-114" dirty="0">
                <a:solidFill>
                  <a:srgbClr val="FFFFFF"/>
                </a:solidFill>
                <a:latin typeface="Verdana" panose="020B0604030504040204"/>
                <a:cs typeface="Verdana" panose="020B0604030504040204"/>
              </a:rPr>
              <a:t>ν</a:t>
            </a:r>
            <a:r>
              <a:rPr sz="1700" spc="15" dirty="0">
                <a:solidFill>
                  <a:srgbClr val="FFFFFF"/>
                </a:solidFill>
                <a:latin typeface="Verdana" panose="020B0604030504040204"/>
                <a:cs typeface="Verdana" panose="020B0604030504040204"/>
              </a:rPr>
              <a:t>θε</a:t>
            </a:r>
            <a:r>
              <a:rPr sz="1700" spc="5" dirty="0">
                <a:solidFill>
                  <a:srgbClr val="FFFFFF"/>
                </a:solidFill>
                <a:latin typeface="Verdana" panose="020B0604030504040204"/>
                <a:cs typeface="Verdana" panose="020B0604030504040204"/>
              </a:rPr>
              <a:t>σ</a:t>
            </a:r>
            <a:r>
              <a:rPr sz="1700" spc="-40" dirty="0">
                <a:solidFill>
                  <a:srgbClr val="FFFFFF"/>
                </a:solidFill>
                <a:latin typeface="Verdana" panose="020B0604030504040204"/>
                <a:cs typeface="Verdana" panose="020B0604030504040204"/>
              </a:rPr>
              <a:t>η</a:t>
            </a:r>
            <a:r>
              <a:rPr sz="1700" spc="-145" dirty="0">
                <a:solidFill>
                  <a:srgbClr val="FFFFFF"/>
                </a:solidFill>
                <a:latin typeface="Verdana" panose="020B0604030504040204"/>
                <a:cs typeface="Verdana" panose="020B0604030504040204"/>
              </a:rPr>
              <a:t> </a:t>
            </a:r>
            <a:r>
              <a:rPr sz="1700" spc="70" dirty="0">
                <a:solidFill>
                  <a:srgbClr val="FFFFFF"/>
                </a:solidFill>
                <a:latin typeface="Verdana" panose="020B0604030504040204"/>
                <a:cs typeface="Verdana" panose="020B0604030504040204"/>
              </a:rPr>
              <a:t>“</a:t>
            </a:r>
            <a:r>
              <a:rPr sz="1700" spc="-175" dirty="0">
                <a:solidFill>
                  <a:srgbClr val="FFFFFF"/>
                </a:solidFill>
                <a:latin typeface="Verdana" panose="020B0604030504040204"/>
                <a:cs typeface="Verdana" panose="020B0604030504040204"/>
              </a:rPr>
              <a:t>κτ</a:t>
            </a:r>
            <a:r>
              <a:rPr sz="1700" spc="-80" dirty="0">
                <a:solidFill>
                  <a:srgbClr val="FFFFFF"/>
                </a:solidFill>
                <a:latin typeface="Verdana" panose="020B0604030504040204"/>
                <a:cs typeface="Verdana" panose="020B0604030504040204"/>
              </a:rPr>
              <a:t>ι</a:t>
            </a:r>
            <a:r>
              <a:rPr sz="1700" spc="50" dirty="0">
                <a:solidFill>
                  <a:srgbClr val="FFFFFF"/>
                </a:solidFill>
                <a:latin typeface="Verdana" panose="020B0604030504040204"/>
                <a:cs typeface="Verdana" panose="020B0604030504040204"/>
              </a:rPr>
              <a:t>σ</a:t>
            </a:r>
            <a:r>
              <a:rPr sz="1700" spc="45" dirty="0">
                <a:solidFill>
                  <a:srgbClr val="FFFFFF"/>
                </a:solidFill>
                <a:latin typeface="Verdana" panose="020B0604030504040204"/>
                <a:cs typeface="Verdana" panose="020B0604030504040204"/>
              </a:rPr>
              <a:t>μ</a:t>
            </a:r>
            <a:r>
              <a:rPr sz="1700" dirty="0">
                <a:solidFill>
                  <a:srgbClr val="FFFFFF"/>
                </a:solidFill>
                <a:latin typeface="Verdana" panose="020B0604030504040204"/>
                <a:cs typeface="Verdana" panose="020B0604030504040204"/>
              </a:rPr>
              <a:t>άτω</a:t>
            </a:r>
            <a:r>
              <a:rPr sz="1700" spc="-65" dirty="0">
                <a:solidFill>
                  <a:srgbClr val="FFFFFF"/>
                </a:solidFill>
                <a:latin typeface="Verdana" panose="020B0604030504040204"/>
                <a:cs typeface="Verdana" panose="020B0604030504040204"/>
              </a:rPr>
              <a:t>ν</a:t>
            </a:r>
            <a:r>
              <a:rPr sz="1700" spc="40" dirty="0">
                <a:solidFill>
                  <a:srgbClr val="FFFFFF"/>
                </a:solidFill>
                <a:latin typeface="Verdana" panose="020B0604030504040204"/>
                <a:cs typeface="Verdana" panose="020B0604030504040204"/>
              </a:rPr>
              <a:t>”</a:t>
            </a:r>
            <a:r>
              <a:rPr sz="1700" spc="-155" dirty="0">
                <a:solidFill>
                  <a:srgbClr val="FFFFFF"/>
                </a:solidFill>
                <a:latin typeface="Verdana" panose="020B0604030504040204"/>
                <a:cs typeface="Verdana" panose="020B0604030504040204"/>
              </a:rPr>
              <a:t> </a:t>
            </a:r>
            <a:r>
              <a:rPr sz="1700" dirty="0">
                <a:solidFill>
                  <a:srgbClr val="FFFFFF"/>
                </a:solidFill>
                <a:latin typeface="Verdana" panose="020B0604030504040204"/>
                <a:cs typeface="Verdana" panose="020B0604030504040204"/>
              </a:rPr>
              <a:t>όλων</a:t>
            </a:r>
            <a:r>
              <a:rPr sz="1700" spc="-140" dirty="0">
                <a:solidFill>
                  <a:srgbClr val="FFFFFF"/>
                </a:solidFill>
                <a:latin typeface="Verdana" panose="020B0604030504040204"/>
                <a:cs typeface="Verdana" panose="020B0604030504040204"/>
              </a:rPr>
              <a:t> </a:t>
            </a:r>
            <a:r>
              <a:rPr sz="1700" spc="-40" dirty="0">
                <a:solidFill>
                  <a:srgbClr val="FFFFFF"/>
                </a:solidFill>
                <a:latin typeface="Verdana" panose="020B0604030504040204"/>
                <a:cs typeface="Verdana" panose="020B0604030504040204"/>
              </a:rPr>
              <a:t>των  </a:t>
            </a:r>
            <a:r>
              <a:rPr sz="1700" spc="-15" dirty="0">
                <a:solidFill>
                  <a:srgbClr val="FFFFFF"/>
                </a:solidFill>
                <a:latin typeface="Verdana" panose="020B0604030504040204"/>
                <a:cs typeface="Verdana" panose="020B0604030504040204"/>
              </a:rPr>
              <a:t>θεωρ</a:t>
            </a:r>
            <a:r>
              <a:rPr sz="1700" spc="5" dirty="0">
                <a:solidFill>
                  <a:srgbClr val="FFFFFF"/>
                </a:solidFill>
                <a:latin typeface="Verdana" panose="020B0604030504040204"/>
                <a:cs typeface="Verdana" panose="020B0604030504040204"/>
              </a:rPr>
              <a:t>ι</a:t>
            </a:r>
            <a:r>
              <a:rPr sz="1700" dirty="0">
                <a:solidFill>
                  <a:srgbClr val="FFFFFF"/>
                </a:solidFill>
                <a:latin typeface="Verdana" panose="020B0604030504040204"/>
                <a:cs typeface="Verdana" panose="020B0604030504040204"/>
              </a:rPr>
              <a:t>ώ</a:t>
            </a:r>
            <a:r>
              <a:rPr sz="1700" spc="5" dirty="0">
                <a:solidFill>
                  <a:srgbClr val="FFFFFF"/>
                </a:solidFill>
                <a:latin typeface="Verdana" panose="020B0604030504040204"/>
                <a:cs typeface="Verdana" panose="020B0604030504040204"/>
              </a:rPr>
              <a:t>ν</a:t>
            </a:r>
            <a:r>
              <a:rPr sz="1700" spc="-165" dirty="0">
                <a:solidFill>
                  <a:srgbClr val="FFFFFF"/>
                </a:solidFill>
                <a:latin typeface="Verdana" panose="020B0604030504040204"/>
                <a:cs typeface="Verdana" panose="020B0604030504040204"/>
              </a:rPr>
              <a:t> </a:t>
            </a:r>
            <a:r>
              <a:rPr sz="1700" spc="-175" dirty="0">
                <a:solidFill>
                  <a:srgbClr val="FFFFFF"/>
                </a:solidFill>
                <a:latin typeface="Verdana" panose="020B0604030504040204"/>
                <a:cs typeface="Verdana" panose="020B0604030504040204"/>
              </a:rPr>
              <a:t>(</a:t>
            </a:r>
            <a:r>
              <a:rPr sz="1700" spc="5" dirty="0">
                <a:solidFill>
                  <a:srgbClr val="FFFFFF"/>
                </a:solidFill>
                <a:latin typeface="Verdana" panose="020B0604030504040204"/>
                <a:cs typeface="Verdana" panose="020B0604030504040204"/>
              </a:rPr>
              <a:t>κοσ</a:t>
            </a:r>
            <a:r>
              <a:rPr sz="1700" spc="15" dirty="0">
                <a:solidFill>
                  <a:srgbClr val="FFFFFF"/>
                </a:solidFill>
                <a:latin typeface="Verdana" panose="020B0604030504040204"/>
                <a:cs typeface="Verdana" panose="020B0604030504040204"/>
              </a:rPr>
              <a:t>ν</a:t>
            </a:r>
            <a:r>
              <a:rPr sz="1700" spc="-80" dirty="0">
                <a:solidFill>
                  <a:srgbClr val="FFFFFF"/>
                </a:solidFill>
                <a:latin typeface="Verdana" panose="020B0604030504040204"/>
                <a:cs typeface="Verdana" panose="020B0604030504040204"/>
              </a:rPr>
              <a:t>τρουκτ</a:t>
            </a:r>
            <a:r>
              <a:rPr sz="1700" spc="-25" dirty="0">
                <a:solidFill>
                  <a:srgbClr val="FFFFFF"/>
                </a:solidFill>
                <a:latin typeface="Verdana" panose="020B0604030504040204"/>
                <a:cs typeface="Verdana" panose="020B0604030504040204"/>
              </a:rPr>
              <a:t>ι</a:t>
            </a:r>
            <a:r>
              <a:rPr sz="1700" spc="-50" dirty="0">
                <a:solidFill>
                  <a:srgbClr val="FFFFFF"/>
                </a:solidFill>
                <a:latin typeface="Verdana" panose="020B0604030504040204"/>
                <a:cs typeface="Verdana" panose="020B0604030504040204"/>
              </a:rPr>
              <a:t>β</a:t>
            </a:r>
            <a:r>
              <a:rPr sz="1700" dirty="0">
                <a:solidFill>
                  <a:srgbClr val="FFFFFF"/>
                </a:solidFill>
                <a:latin typeface="Verdana" panose="020B0604030504040204"/>
                <a:cs typeface="Verdana" panose="020B0604030504040204"/>
              </a:rPr>
              <a:t>ι</a:t>
            </a:r>
            <a:r>
              <a:rPr sz="1700" spc="-5" dirty="0">
                <a:solidFill>
                  <a:srgbClr val="FFFFFF"/>
                </a:solidFill>
                <a:latin typeface="Verdana" panose="020B0604030504040204"/>
                <a:cs typeface="Verdana" panose="020B0604030504040204"/>
              </a:rPr>
              <a:t>σ</a:t>
            </a:r>
            <a:r>
              <a:rPr sz="1700" spc="15" dirty="0">
                <a:solidFill>
                  <a:srgbClr val="FFFFFF"/>
                </a:solidFill>
                <a:latin typeface="Verdana" panose="020B0604030504040204"/>
                <a:cs typeface="Verdana" panose="020B0604030504040204"/>
              </a:rPr>
              <a:t>μ</a:t>
            </a:r>
            <a:r>
              <a:rPr sz="1700" spc="5" dirty="0">
                <a:solidFill>
                  <a:srgbClr val="FFFFFF"/>
                </a:solidFill>
                <a:latin typeface="Verdana" panose="020B0604030504040204"/>
                <a:cs typeface="Verdana" panose="020B0604030504040204"/>
              </a:rPr>
              <a:t>ό</a:t>
            </a:r>
            <a:r>
              <a:rPr sz="1700" spc="114" dirty="0">
                <a:solidFill>
                  <a:srgbClr val="FFFFFF"/>
                </a:solidFill>
                <a:latin typeface="Verdana" panose="020B0604030504040204"/>
                <a:cs typeface="Verdana" panose="020B0604030504040204"/>
              </a:rPr>
              <a:t>ς</a:t>
            </a:r>
            <a:r>
              <a:rPr sz="1700" spc="-145" dirty="0">
                <a:solidFill>
                  <a:srgbClr val="FFFFFF"/>
                </a:solidFill>
                <a:latin typeface="Verdana" panose="020B0604030504040204"/>
                <a:cs typeface="Verdana" panose="020B0604030504040204"/>
              </a:rPr>
              <a:t>)</a:t>
            </a:r>
            <a:endParaRPr sz="1700">
              <a:latin typeface="Verdana" panose="020B0604030504040204"/>
              <a:cs typeface="Verdana" panose="020B0604030504040204"/>
            </a:endParaRPr>
          </a:p>
          <a:p>
            <a:pPr marL="355600" marR="689610" indent="-342900">
              <a:lnSpc>
                <a:spcPts val="1630"/>
              </a:lnSpc>
              <a:spcBef>
                <a:spcPts val="1015"/>
              </a:spcBef>
              <a:tabLst>
                <a:tab pos="354965" algn="l"/>
              </a:tabLst>
            </a:pPr>
            <a:r>
              <a:rPr sz="1350" spc="-130" dirty="0">
                <a:solidFill>
                  <a:srgbClr val="89D0D5"/>
                </a:solidFill>
                <a:latin typeface="Lucida Sans Unicode" panose="020B0602030504020204"/>
                <a:cs typeface="Lucida Sans Unicode" panose="020B0602030504020204"/>
              </a:rPr>
              <a:t>▶	</a:t>
            </a:r>
            <a:r>
              <a:rPr sz="1700" spc="-114" dirty="0">
                <a:solidFill>
                  <a:srgbClr val="FFFFFF"/>
                </a:solidFill>
                <a:latin typeface="Verdana" panose="020B0604030504040204"/>
                <a:cs typeface="Verdana" panose="020B0604030504040204"/>
              </a:rPr>
              <a:t>Η</a:t>
            </a:r>
            <a:r>
              <a:rPr sz="1700" spc="-130" dirty="0">
                <a:solidFill>
                  <a:srgbClr val="FFFFFF"/>
                </a:solidFill>
                <a:latin typeface="Verdana" panose="020B0604030504040204"/>
                <a:cs typeface="Verdana" panose="020B0604030504040204"/>
              </a:rPr>
              <a:t> </a:t>
            </a:r>
            <a:r>
              <a:rPr sz="1700" spc="-35" dirty="0">
                <a:solidFill>
                  <a:srgbClr val="FFFFFF"/>
                </a:solidFill>
                <a:latin typeface="Verdana" panose="020B0604030504040204"/>
                <a:cs typeface="Verdana" panose="020B0604030504040204"/>
              </a:rPr>
              <a:t>αλ</a:t>
            </a:r>
            <a:r>
              <a:rPr sz="1700" spc="-40" dirty="0">
                <a:solidFill>
                  <a:srgbClr val="FFFFFF"/>
                </a:solidFill>
                <a:latin typeface="Verdana" panose="020B0604030504040204"/>
                <a:cs typeface="Verdana" panose="020B0604030504040204"/>
              </a:rPr>
              <a:t>λ</a:t>
            </a:r>
            <a:r>
              <a:rPr sz="1700" spc="-5" dirty="0">
                <a:solidFill>
                  <a:srgbClr val="FFFFFF"/>
                </a:solidFill>
                <a:latin typeface="Verdana" panose="020B0604030504040204"/>
                <a:cs typeface="Verdana" panose="020B0604030504040204"/>
              </a:rPr>
              <a:t>αγ</a:t>
            </a:r>
            <a:r>
              <a:rPr sz="1700" dirty="0">
                <a:solidFill>
                  <a:srgbClr val="FFFFFF"/>
                </a:solidFill>
                <a:latin typeface="Verdana" panose="020B0604030504040204"/>
                <a:cs typeface="Verdana" panose="020B0604030504040204"/>
              </a:rPr>
              <a:t>ή</a:t>
            </a:r>
            <a:r>
              <a:rPr sz="1700" spc="-135" dirty="0">
                <a:solidFill>
                  <a:srgbClr val="FFFFFF"/>
                </a:solidFill>
                <a:latin typeface="Verdana" panose="020B0604030504040204"/>
                <a:cs typeface="Verdana" panose="020B0604030504040204"/>
              </a:rPr>
              <a:t> </a:t>
            </a:r>
            <a:r>
              <a:rPr sz="1700" spc="-180" dirty="0">
                <a:solidFill>
                  <a:srgbClr val="FFFFFF"/>
                </a:solidFill>
                <a:latin typeface="Verdana" panose="020B0604030504040204"/>
                <a:cs typeface="Verdana" panose="020B0604030504040204"/>
              </a:rPr>
              <a:t>ε</a:t>
            </a:r>
            <a:r>
              <a:rPr sz="1700" spc="-85" dirty="0">
                <a:solidFill>
                  <a:srgbClr val="FFFFFF"/>
                </a:solidFill>
                <a:latin typeface="Verdana" panose="020B0604030504040204"/>
                <a:cs typeface="Verdana" panose="020B0604030504040204"/>
              </a:rPr>
              <a:t>ί</a:t>
            </a:r>
            <a:r>
              <a:rPr sz="1700" spc="-55" dirty="0">
                <a:solidFill>
                  <a:srgbClr val="FFFFFF"/>
                </a:solidFill>
                <a:latin typeface="Verdana" panose="020B0604030504040204"/>
                <a:cs typeface="Verdana" panose="020B0604030504040204"/>
              </a:rPr>
              <a:t>ν</a:t>
            </a:r>
            <a:r>
              <a:rPr sz="1700" spc="85" dirty="0">
                <a:solidFill>
                  <a:srgbClr val="FFFFFF"/>
                </a:solidFill>
                <a:latin typeface="Verdana" panose="020B0604030504040204"/>
                <a:cs typeface="Verdana" panose="020B0604030504040204"/>
              </a:rPr>
              <a:t>α</a:t>
            </a:r>
            <a:r>
              <a:rPr sz="1700" spc="-130" dirty="0">
                <a:solidFill>
                  <a:srgbClr val="FFFFFF"/>
                </a:solidFill>
                <a:latin typeface="Verdana" panose="020B0604030504040204"/>
                <a:cs typeface="Verdana" panose="020B0604030504040204"/>
              </a:rPr>
              <a:t>ι</a:t>
            </a:r>
            <a:r>
              <a:rPr sz="1700" spc="-125" dirty="0">
                <a:solidFill>
                  <a:srgbClr val="FFFFFF"/>
                </a:solidFill>
                <a:latin typeface="Verdana" panose="020B0604030504040204"/>
                <a:cs typeface="Verdana" panose="020B0604030504040204"/>
              </a:rPr>
              <a:t> </a:t>
            </a:r>
            <a:r>
              <a:rPr sz="1700" spc="-70" dirty="0">
                <a:solidFill>
                  <a:srgbClr val="FFFFFF"/>
                </a:solidFill>
                <a:latin typeface="Verdana" panose="020B0604030504040204"/>
                <a:cs typeface="Verdana" panose="020B0604030504040204"/>
              </a:rPr>
              <a:t>δ</a:t>
            </a:r>
            <a:r>
              <a:rPr sz="1700" spc="-130" dirty="0">
                <a:solidFill>
                  <a:srgbClr val="FFFFFF"/>
                </a:solidFill>
                <a:latin typeface="Verdana" panose="020B0604030504040204"/>
                <a:cs typeface="Verdana" panose="020B0604030504040204"/>
              </a:rPr>
              <a:t>ι</a:t>
            </a:r>
            <a:r>
              <a:rPr sz="1700" spc="15" dirty="0">
                <a:solidFill>
                  <a:srgbClr val="FFFFFF"/>
                </a:solidFill>
                <a:latin typeface="Verdana" panose="020B0604030504040204"/>
                <a:cs typeface="Verdana" panose="020B0604030504040204"/>
              </a:rPr>
              <a:t>α</a:t>
            </a:r>
            <a:r>
              <a:rPr sz="1700" dirty="0">
                <a:solidFill>
                  <a:srgbClr val="FFFFFF"/>
                </a:solidFill>
                <a:latin typeface="Verdana" panose="020B0604030504040204"/>
                <a:cs typeface="Verdana" panose="020B0604030504040204"/>
              </a:rPr>
              <a:t>δ</a:t>
            </a:r>
            <a:r>
              <a:rPr sz="1700" spc="-130" dirty="0">
                <a:solidFill>
                  <a:srgbClr val="FFFFFF"/>
                </a:solidFill>
                <a:latin typeface="Verdana" panose="020B0604030504040204"/>
                <a:cs typeface="Verdana" panose="020B0604030504040204"/>
              </a:rPr>
              <a:t>ι</a:t>
            </a:r>
            <a:r>
              <a:rPr sz="1700" spc="30" dirty="0">
                <a:solidFill>
                  <a:srgbClr val="FFFFFF"/>
                </a:solidFill>
                <a:latin typeface="Verdana" panose="020B0604030504040204"/>
                <a:cs typeface="Verdana" panose="020B0604030504040204"/>
              </a:rPr>
              <a:t>κα</a:t>
            </a:r>
            <a:r>
              <a:rPr sz="1700" spc="20" dirty="0">
                <a:solidFill>
                  <a:srgbClr val="FFFFFF"/>
                </a:solidFill>
                <a:latin typeface="Verdana" panose="020B0604030504040204"/>
                <a:cs typeface="Verdana" panose="020B0604030504040204"/>
              </a:rPr>
              <a:t>σ</a:t>
            </a:r>
            <a:r>
              <a:rPr sz="1700" spc="-65" dirty="0">
                <a:solidFill>
                  <a:srgbClr val="FFFFFF"/>
                </a:solidFill>
                <a:latin typeface="Verdana" panose="020B0604030504040204"/>
                <a:cs typeface="Verdana" panose="020B0604030504040204"/>
              </a:rPr>
              <a:t>ία</a:t>
            </a:r>
            <a:r>
              <a:rPr sz="1700" spc="-50" dirty="0">
                <a:solidFill>
                  <a:srgbClr val="FFFFFF"/>
                </a:solidFill>
                <a:latin typeface="Verdana" panose="020B0604030504040204"/>
                <a:cs typeface="Verdana" panose="020B0604030504040204"/>
              </a:rPr>
              <a:t>,</a:t>
            </a:r>
            <a:r>
              <a:rPr sz="1700" spc="-165" dirty="0">
                <a:solidFill>
                  <a:srgbClr val="FFFFFF"/>
                </a:solidFill>
                <a:latin typeface="Verdana" panose="020B0604030504040204"/>
                <a:cs typeface="Verdana" panose="020B0604030504040204"/>
              </a:rPr>
              <a:t> </a:t>
            </a:r>
            <a:r>
              <a:rPr sz="1700" spc="-70" dirty="0">
                <a:solidFill>
                  <a:srgbClr val="FFFFFF"/>
                </a:solidFill>
                <a:latin typeface="Verdana" panose="020B0604030504040204"/>
                <a:cs typeface="Verdana" panose="020B0604030504040204"/>
              </a:rPr>
              <a:t>όχι  </a:t>
            </a:r>
            <a:r>
              <a:rPr sz="1700" spc="-10" dirty="0">
                <a:solidFill>
                  <a:srgbClr val="FFFFFF"/>
                </a:solidFill>
                <a:latin typeface="Verdana" panose="020B0604030504040204"/>
                <a:cs typeface="Verdana" panose="020B0604030504040204"/>
              </a:rPr>
              <a:t>γεγονός</a:t>
            </a:r>
            <a:endParaRPr sz="1700">
              <a:latin typeface="Verdana" panose="020B0604030504040204"/>
              <a:cs typeface="Verdana" panose="020B0604030504040204"/>
            </a:endParaRPr>
          </a:p>
          <a:p>
            <a:pPr marL="355600" marR="525145" indent="-342900">
              <a:lnSpc>
                <a:spcPct val="80000"/>
              </a:lnSpc>
              <a:spcBef>
                <a:spcPts val="1010"/>
              </a:spcBef>
              <a:tabLst>
                <a:tab pos="354965" algn="l"/>
              </a:tabLst>
            </a:pPr>
            <a:r>
              <a:rPr sz="1350" spc="-130" dirty="0">
                <a:solidFill>
                  <a:srgbClr val="89D0D5"/>
                </a:solidFill>
                <a:latin typeface="Lucida Sans Unicode" panose="020B0602030504020204"/>
                <a:cs typeface="Lucida Sans Unicode" panose="020B0602030504020204"/>
              </a:rPr>
              <a:t>▶	</a:t>
            </a:r>
            <a:r>
              <a:rPr sz="1700" spc="-125" dirty="0">
                <a:solidFill>
                  <a:srgbClr val="FFFFFF"/>
                </a:solidFill>
                <a:latin typeface="Verdana" panose="020B0604030504040204"/>
                <a:cs typeface="Verdana" panose="020B0604030504040204"/>
              </a:rPr>
              <a:t>Ε</a:t>
            </a:r>
            <a:r>
              <a:rPr sz="1700" spc="-100" dirty="0">
                <a:solidFill>
                  <a:srgbClr val="FFFFFF"/>
                </a:solidFill>
                <a:latin typeface="Verdana" panose="020B0604030504040204"/>
                <a:cs typeface="Verdana" panose="020B0604030504040204"/>
              </a:rPr>
              <a:t>ν</a:t>
            </a:r>
            <a:r>
              <a:rPr sz="1700" spc="-50" dirty="0">
                <a:solidFill>
                  <a:srgbClr val="FFFFFF"/>
                </a:solidFill>
                <a:latin typeface="Verdana" panose="020B0604030504040204"/>
                <a:cs typeface="Verdana" panose="020B0604030504040204"/>
              </a:rPr>
              <a:t>τοπίζ</a:t>
            </a:r>
            <a:r>
              <a:rPr sz="1700" spc="-60" dirty="0">
                <a:solidFill>
                  <a:srgbClr val="FFFFFF"/>
                </a:solidFill>
                <a:latin typeface="Verdana" panose="020B0604030504040204"/>
                <a:cs typeface="Verdana" panose="020B0604030504040204"/>
              </a:rPr>
              <a:t>ε</a:t>
            </a:r>
            <a:r>
              <a:rPr sz="1700" spc="-130" dirty="0">
                <a:solidFill>
                  <a:srgbClr val="FFFFFF"/>
                </a:solidFill>
                <a:latin typeface="Verdana" panose="020B0604030504040204"/>
                <a:cs typeface="Verdana" panose="020B0604030504040204"/>
              </a:rPr>
              <a:t>ι</a:t>
            </a:r>
            <a:r>
              <a:rPr sz="1700" spc="-125" dirty="0">
                <a:solidFill>
                  <a:srgbClr val="FFFFFF"/>
                </a:solidFill>
                <a:latin typeface="Verdana" panose="020B0604030504040204"/>
                <a:cs typeface="Verdana" panose="020B0604030504040204"/>
              </a:rPr>
              <a:t> </a:t>
            </a:r>
            <a:r>
              <a:rPr sz="1700" spc="-40" dirty="0">
                <a:solidFill>
                  <a:srgbClr val="FFFFFF"/>
                </a:solidFill>
                <a:latin typeface="Verdana" panose="020B0604030504040204"/>
                <a:cs typeface="Verdana" panose="020B0604030504040204"/>
              </a:rPr>
              <a:t>το</a:t>
            </a:r>
            <a:r>
              <a:rPr sz="1700" spc="-160" dirty="0">
                <a:solidFill>
                  <a:srgbClr val="FFFFFF"/>
                </a:solidFill>
                <a:latin typeface="Verdana" panose="020B0604030504040204"/>
                <a:cs typeface="Verdana" panose="020B0604030504040204"/>
              </a:rPr>
              <a:t> </a:t>
            </a:r>
            <a:r>
              <a:rPr sz="1700" spc="10" dirty="0">
                <a:solidFill>
                  <a:srgbClr val="FFFFFF"/>
                </a:solidFill>
                <a:latin typeface="Verdana" panose="020B0604030504040204"/>
                <a:cs typeface="Verdana" panose="020B0604030504040204"/>
              </a:rPr>
              <a:t>βαθ</a:t>
            </a:r>
            <a:r>
              <a:rPr sz="1700" spc="20" dirty="0">
                <a:solidFill>
                  <a:srgbClr val="FFFFFF"/>
                </a:solidFill>
                <a:latin typeface="Verdana" panose="020B0604030504040204"/>
                <a:cs typeface="Verdana" panose="020B0604030504040204"/>
              </a:rPr>
              <a:t>μ</a:t>
            </a:r>
            <a:r>
              <a:rPr sz="1700" spc="80" dirty="0">
                <a:solidFill>
                  <a:srgbClr val="FFFFFF"/>
                </a:solidFill>
                <a:latin typeface="Verdana" panose="020B0604030504040204"/>
                <a:cs typeface="Verdana" panose="020B0604030504040204"/>
              </a:rPr>
              <a:t>ό</a:t>
            </a:r>
            <a:r>
              <a:rPr sz="1700" spc="-145" dirty="0">
                <a:solidFill>
                  <a:srgbClr val="FFFFFF"/>
                </a:solidFill>
                <a:latin typeface="Verdana" panose="020B0604030504040204"/>
                <a:cs typeface="Verdana" panose="020B0604030504040204"/>
              </a:rPr>
              <a:t> </a:t>
            </a:r>
            <a:r>
              <a:rPr sz="1700" spc="-100" dirty="0">
                <a:solidFill>
                  <a:srgbClr val="FFFFFF"/>
                </a:solidFill>
                <a:latin typeface="Verdana" panose="020B0604030504040204"/>
                <a:cs typeface="Verdana" panose="020B0604030504040204"/>
              </a:rPr>
              <a:t>ετο</a:t>
            </a:r>
            <a:r>
              <a:rPr sz="1700" spc="-40" dirty="0">
                <a:solidFill>
                  <a:srgbClr val="FFFFFF"/>
                </a:solidFill>
                <a:latin typeface="Verdana" panose="020B0604030504040204"/>
                <a:cs typeface="Verdana" panose="020B0604030504040204"/>
              </a:rPr>
              <a:t>ιμότη</a:t>
            </a:r>
            <a:r>
              <a:rPr sz="1700" spc="15" dirty="0">
                <a:solidFill>
                  <a:srgbClr val="FFFFFF"/>
                </a:solidFill>
                <a:latin typeface="Verdana" panose="020B0604030504040204"/>
                <a:cs typeface="Verdana" panose="020B0604030504040204"/>
              </a:rPr>
              <a:t>τας  </a:t>
            </a:r>
            <a:r>
              <a:rPr sz="1700" spc="-20" dirty="0">
                <a:solidFill>
                  <a:srgbClr val="FFFFFF"/>
                </a:solidFill>
                <a:latin typeface="Verdana" panose="020B0604030504040204"/>
                <a:cs typeface="Verdana" panose="020B0604030504040204"/>
              </a:rPr>
              <a:t>αλλαγ</a:t>
            </a:r>
            <a:r>
              <a:rPr sz="1700" spc="-15" dirty="0">
                <a:solidFill>
                  <a:srgbClr val="FFFFFF"/>
                </a:solidFill>
                <a:latin typeface="Verdana" panose="020B0604030504040204"/>
                <a:cs typeface="Verdana" panose="020B0604030504040204"/>
              </a:rPr>
              <a:t>ή</a:t>
            </a:r>
            <a:r>
              <a:rPr sz="1700" spc="120" dirty="0">
                <a:solidFill>
                  <a:srgbClr val="FFFFFF"/>
                </a:solidFill>
                <a:latin typeface="Verdana" panose="020B0604030504040204"/>
                <a:cs typeface="Verdana" panose="020B0604030504040204"/>
              </a:rPr>
              <a:t>ς</a:t>
            </a:r>
            <a:r>
              <a:rPr sz="1700" spc="-145" dirty="0">
                <a:solidFill>
                  <a:srgbClr val="FFFFFF"/>
                </a:solidFill>
                <a:latin typeface="Verdana" panose="020B0604030504040204"/>
                <a:cs typeface="Verdana" panose="020B0604030504040204"/>
              </a:rPr>
              <a:t> </a:t>
            </a:r>
            <a:r>
              <a:rPr sz="1700" spc="-45" dirty="0">
                <a:solidFill>
                  <a:srgbClr val="FFFFFF"/>
                </a:solidFill>
                <a:latin typeface="Verdana" panose="020B0604030504040204"/>
                <a:cs typeface="Verdana" panose="020B0604030504040204"/>
              </a:rPr>
              <a:t>του</a:t>
            </a:r>
            <a:r>
              <a:rPr sz="1700" spc="-130" dirty="0">
                <a:solidFill>
                  <a:srgbClr val="FFFFFF"/>
                </a:solidFill>
                <a:latin typeface="Verdana" panose="020B0604030504040204"/>
                <a:cs typeface="Verdana" panose="020B0604030504040204"/>
              </a:rPr>
              <a:t> </a:t>
            </a:r>
            <a:r>
              <a:rPr sz="1700" spc="-45" dirty="0">
                <a:solidFill>
                  <a:srgbClr val="FFFFFF"/>
                </a:solidFill>
                <a:latin typeface="Verdana" panose="020B0604030504040204"/>
                <a:cs typeface="Verdana" panose="020B0604030504040204"/>
              </a:rPr>
              <a:t>καθε</a:t>
            </a:r>
            <a:r>
              <a:rPr sz="1700" spc="-35" dirty="0">
                <a:solidFill>
                  <a:srgbClr val="FFFFFF"/>
                </a:solidFill>
                <a:latin typeface="Verdana" panose="020B0604030504040204"/>
                <a:cs typeface="Verdana" panose="020B0604030504040204"/>
              </a:rPr>
              <a:t>ν</a:t>
            </a:r>
            <a:r>
              <a:rPr sz="1700" spc="100" dirty="0">
                <a:solidFill>
                  <a:srgbClr val="FFFFFF"/>
                </a:solidFill>
                <a:latin typeface="Verdana" panose="020B0604030504040204"/>
                <a:cs typeface="Verdana" panose="020B0604030504040204"/>
              </a:rPr>
              <a:t>ός</a:t>
            </a:r>
            <a:endParaRPr sz="1700">
              <a:latin typeface="Verdana" panose="020B0604030504040204"/>
              <a:cs typeface="Verdana" panose="020B0604030504040204"/>
            </a:endParaRPr>
          </a:p>
          <a:p>
            <a:pPr marL="12700">
              <a:lnSpc>
                <a:spcPct val="100000"/>
              </a:lnSpc>
              <a:spcBef>
                <a:spcPts val="590"/>
              </a:spcBef>
              <a:tabLst>
                <a:tab pos="354965" algn="l"/>
              </a:tabLst>
            </a:pPr>
            <a:r>
              <a:rPr sz="1350" spc="-130" dirty="0">
                <a:solidFill>
                  <a:srgbClr val="89D0D5"/>
                </a:solidFill>
                <a:latin typeface="Lucida Sans Unicode" panose="020B0602030504020204"/>
                <a:cs typeface="Lucida Sans Unicode" panose="020B0602030504020204"/>
              </a:rPr>
              <a:t>▶	</a:t>
            </a:r>
            <a:r>
              <a:rPr sz="1700" spc="-100" dirty="0">
                <a:solidFill>
                  <a:srgbClr val="FFFFFF"/>
                </a:solidFill>
                <a:latin typeface="Verdana" panose="020B0604030504040204"/>
                <a:cs typeface="Verdana" panose="020B0604030504040204"/>
              </a:rPr>
              <a:t>Περ</a:t>
            </a:r>
            <a:r>
              <a:rPr sz="1700" spc="-25" dirty="0">
                <a:solidFill>
                  <a:srgbClr val="FFFFFF"/>
                </a:solidFill>
                <a:latin typeface="Verdana" panose="020B0604030504040204"/>
                <a:cs typeface="Verdana" panose="020B0604030504040204"/>
              </a:rPr>
              <a:t>ι</a:t>
            </a:r>
            <a:r>
              <a:rPr sz="1700" spc="10" dirty="0">
                <a:solidFill>
                  <a:srgbClr val="FFFFFF"/>
                </a:solidFill>
                <a:latin typeface="Verdana" panose="020B0604030504040204"/>
                <a:cs typeface="Verdana" panose="020B0604030504040204"/>
              </a:rPr>
              <a:t>γρα</a:t>
            </a:r>
            <a:r>
              <a:rPr sz="1700" spc="15" dirty="0">
                <a:solidFill>
                  <a:srgbClr val="FFFFFF"/>
                </a:solidFill>
                <a:latin typeface="Verdana" panose="020B0604030504040204"/>
                <a:cs typeface="Verdana" panose="020B0604030504040204"/>
              </a:rPr>
              <a:t>φ</a:t>
            </a:r>
            <a:r>
              <a:rPr sz="1700" spc="-40" dirty="0">
                <a:solidFill>
                  <a:srgbClr val="FFFFFF"/>
                </a:solidFill>
                <a:latin typeface="Verdana" panose="020B0604030504040204"/>
                <a:cs typeface="Verdana" panose="020B0604030504040204"/>
              </a:rPr>
              <a:t>ή</a:t>
            </a:r>
            <a:r>
              <a:rPr sz="1700" spc="-165" dirty="0">
                <a:solidFill>
                  <a:srgbClr val="FFFFFF"/>
                </a:solidFill>
                <a:latin typeface="Verdana" panose="020B0604030504040204"/>
                <a:cs typeface="Verdana" panose="020B0604030504040204"/>
              </a:rPr>
              <a:t> </a:t>
            </a:r>
            <a:r>
              <a:rPr sz="1700" spc="-20" dirty="0">
                <a:solidFill>
                  <a:srgbClr val="FFFFFF"/>
                </a:solidFill>
                <a:latin typeface="Verdana" panose="020B0604030504040204"/>
                <a:cs typeface="Verdana" panose="020B0604030504040204"/>
              </a:rPr>
              <a:t>αλλαγ</a:t>
            </a:r>
            <a:r>
              <a:rPr sz="1700" spc="-15" dirty="0">
                <a:solidFill>
                  <a:srgbClr val="FFFFFF"/>
                </a:solidFill>
                <a:latin typeface="Verdana" panose="020B0604030504040204"/>
                <a:cs typeface="Verdana" panose="020B0604030504040204"/>
              </a:rPr>
              <a:t>ή</a:t>
            </a:r>
            <a:r>
              <a:rPr sz="1700" spc="120" dirty="0">
                <a:solidFill>
                  <a:srgbClr val="FFFFFF"/>
                </a:solidFill>
                <a:latin typeface="Verdana" panose="020B0604030504040204"/>
                <a:cs typeface="Verdana" panose="020B0604030504040204"/>
              </a:rPr>
              <a:t>ς</a:t>
            </a:r>
            <a:r>
              <a:rPr sz="1700" spc="-135" dirty="0">
                <a:solidFill>
                  <a:srgbClr val="FFFFFF"/>
                </a:solidFill>
                <a:latin typeface="Verdana" panose="020B0604030504040204"/>
                <a:cs typeface="Verdana" panose="020B0604030504040204"/>
              </a:rPr>
              <a:t> </a:t>
            </a:r>
            <a:r>
              <a:rPr sz="1700" spc="45" dirty="0">
                <a:solidFill>
                  <a:srgbClr val="FFFFFF"/>
                </a:solidFill>
                <a:latin typeface="Verdana" panose="020B0604030504040204"/>
                <a:cs typeface="Verdana" panose="020B0604030504040204"/>
              </a:rPr>
              <a:t>σ</a:t>
            </a:r>
            <a:r>
              <a:rPr sz="1700" spc="50" dirty="0">
                <a:solidFill>
                  <a:srgbClr val="FFFFFF"/>
                </a:solidFill>
                <a:latin typeface="Verdana" panose="020B0604030504040204"/>
                <a:cs typeface="Verdana" panose="020B0604030504040204"/>
              </a:rPr>
              <a:t>υ</a:t>
            </a:r>
            <a:r>
              <a:rPr sz="1700" spc="-45" dirty="0">
                <a:solidFill>
                  <a:srgbClr val="FFFFFF"/>
                </a:solidFill>
                <a:latin typeface="Verdana" panose="020B0604030504040204"/>
                <a:cs typeface="Verdana" panose="020B0604030504040204"/>
              </a:rPr>
              <a:t>μπερ</a:t>
            </a:r>
            <a:r>
              <a:rPr sz="1700" spc="-15" dirty="0">
                <a:solidFill>
                  <a:srgbClr val="FFFFFF"/>
                </a:solidFill>
                <a:latin typeface="Verdana" panose="020B0604030504040204"/>
                <a:cs typeface="Verdana" panose="020B0604030504040204"/>
              </a:rPr>
              <a:t>ι</a:t>
            </a:r>
            <a:r>
              <a:rPr sz="1700" spc="-50" dirty="0">
                <a:solidFill>
                  <a:srgbClr val="FFFFFF"/>
                </a:solidFill>
                <a:latin typeface="Verdana" panose="020B0604030504040204"/>
                <a:cs typeface="Verdana" panose="020B0604030504040204"/>
              </a:rPr>
              <a:t>φ</a:t>
            </a:r>
            <a:r>
              <a:rPr sz="1700" spc="85" dirty="0">
                <a:solidFill>
                  <a:srgbClr val="FFFFFF"/>
                </a:solidFill>
                <a:latin typeface="Verdana" panose="020B0604030504040204"/>
                <a:cs typeface="Verdana" panose="020B0604030504040204"/>
              </a:rPr>
              <a:t>ορ</a:t>
            </a:r>
            <a:r>
              <a:rPr sz="1700" spc="75" dirty="0">
                <a:solidFill>
                  <a:srgbClr val="FFFFFF"/>
                </a:solidFill>
                <a:latin typeface="Verdana" panose="020B0604030504040204"/>
                <a:cs typeface="Verdana" panose="020B0604030504040204"/>
              </a:rPr>
              <a:t>ά</a:t>
            </a:r>
            <a:r>
              <a:rPr sz="1700" spc="120" dirty="0">
                <a:solidFill>
                  <a:srgbClr val="FFFFFF"/>
                </a:solidFill>
                <a:latin typeface="Verdana" panose="020B0604030504040204"/>
                <a:cs typeface="Verdana" panose="020B0604030504040204"/>
              </a:rPr>
              <a:t>ς</a:t>
            </a:r>
            <a:endParaRPr sz="1700">
              <a:latin typeface="Verdana" panose="020B0604030504040204"/>
              <a:cs typeface="Verdana" panose="020B0604030504040204"/>
            </a:endParaRPr>
          </a:p>
          <a:p>
            <a:pPr marL="12700">
              <a:lnSpc>
                <a:spcPct val="100000"/>
              </a:lnSpc>
              <a:spcBef>
                <a:spcPts val="600"/>
              </a:spcBef>
              <a:tabLst>
                <a:tab pos="354965" algn="l"/>
              </a:tabLst>
            </a:pPr>
            <a:r>
              <a:rPr sz="1350" spc="-125" dirty="0">
                <a:solidFill>
                  <a:srgbClr val="89D0D5"/>
                </a:solidFill>
                <a:latin typeface="Lucida Sans Unicode" panose="020B0602030504020204"/>
                <a:cs typeface="Lucida Sans Unicode" panose="020B0602030504020204"/>
              </a:rPr>
              <a:t>▶	</a:t>
            </a:r>
            <a:r>
              <a:rPr sz="1700" spc="-30" dirty="0">
                <a:solidFill>
                  <a:srgbClr val="FFFFFF"/>
                </a:solidFill>
                <a:latin typeface="Verdana" panose="020B0604030504040204"/>
                <a:cs typeface="Verdana" panose="020B0604030504040204"/>
              </a:rPr>
              <a:t>Κατ</a:t>
            </a:r>
            <a:r>
              <a:rPr sz="1700" spc="-35" dirty="0">
                <a:solidFill>
                  <a:srgbClr val="FFFFFF"/>
                </a:solidFill>
                <a:latin typeface="Verdana" panose="020B0604030504040204"/>
                <a:cs typeface="Verdana" panose="020B0604030504040204"/>
              </a:rPr>
              <a:t>α</a:t>
            </a:r>
            <a:r>
              <a:rPr sz="1700" spc="-25" dirty="0">
                <a:solidFill>
                  <a:srgbClr val="FFFFFF"/>
                </a:solidFill>
                <a:latin typeface="Verdana" panose="020B0604030504040204"/>
                <a:cs typeface="Verdana" panose="020B0604030504040204"/>
              </a:rPr>
              <a:t>γραφή</a:t>
            </a:r>
            <a:r>
              <a:rPr sz="1700" spc="-10" dirty="0">
                <a:solidFill>
                  <a:srgbClr val="FFFFFF"/>
                </a:solidFill>
                <a:latin typeface="Verdana" panose="020B0604030504040204"/>
                <a:cs typeface="Verdana" panose="020B0604030504040204"/>
              </a:rPr>
              <a:t>,</a:t>
            </a:r>
            <a:r>
              <a:rPr sz="1700" spc="-160" dirty="0">
                <a:solidFill>
                  <a:srgbClr val="FFFFFF"/>
                </a:solidFill>
                <a:latin typeface="Verdana" panose="020B0604030504040204"/>
                <a:cs typeface="Verdana" panose="020B0604030504040204"/>
              </a:rPr>
              <a:t> </a:t>
            </a:r>
            <a:r>
              <a:rPr sz="1700" spc="-35" dirty="0">
                <a:solidFill>
                  <a:srgbClr val="FFFFFF"/>
                </a:solidFill>
                <a:latin typeface="Verdana" panose="020B0604030504040204"/>
                <a:cs typeface="Verdana" panose="020B0604030504040204"/>
              </a:rPr>
              <a:t>αυτής</a:t>
            </a:r>
            <a:r>
              <a:rPr sz="1700" spc="-20" dirty="0">
                <a:solidFill>
                  <a:srgbClr val="FFFFFF"/>
                </a:solidFill>
                <a:latin typeface="Verdana" panose="020B0604030504040204"/>
                <a:cs typeface="Verdana" panose="020B0604030504040204"/>
              </a:rPr>
              <a:t>,</a:t>
            </a:r>
            <a:r>
              <a:rPr sz="1700" spc="-130" dirty="0">
                <a:solidFill>
                  <a:srgbClr val="FFFFFF"/>
                </a:solidFill>
                <a:latin typeface="Verdana" panose="020B0604030504040204"/>
                <a:cs typeface="Verdana" panose="020B0604030504040204"/>
              </a:rPr>
              <a:t> </a:t>
            </a:r>
            <a:r>
              <a:rPr sz="1700" spc="-25" dirty="0">
                <a:solidFill>
                  <a:srgbClr val="FFFFFF"/>
                </a:solidFill>
                <a:latin typeface="Verdana" panose="020B0604030504040204"/>
                <a:cs typeface="Verdana" panose="020B0604030504040204"/>
              </a:rPr>
              <a:t>της</a:t>
            </a:r>
            <a:r>
              <a:rPr sz="1700" spc="-135" dirty="0">
                <a:solidFill>
                  <a:srgbClr val="FFFFFF"/>
                </a:solidFill>
                <a:latin typeface="Verdana" panose="020B0604030504040204"/>
                <a:cs typeface="Verdana" panose="020B0604030504040204"/>
              </a:rPr>
              <a:t> </a:t>
            </a:r>
            <a:r>
              <a:rPr sz="1700" spc="-35" dirty="0">
                <a:solidFill>
                  <a:srgbClr val="FFFFFF"/>
                </a:solidFill>
                <a:latin typeface="Verdana" panose="020B0604030504040204"/>
                <a:cs typeface="Verdana" panose="020B0604030504040204"/>
              </a:rPr>
              <a:t>αλλ</a:t>
            </a:r>
            <a:r>
              <a:rPr sz="1700" spc="25" dirty="0">
                <a:solidFill>
                  <a:srgbClr val="FFFFFF"/>
                </a:solidFill>
                <a:latin typeface="Verdana" panose="020B0604030504040204"/>
                <a:cs typeface="Verdana" panose="020B0604030504040204"/>
              </a:rPr>
              <a:t>αγής</a:t>
            </a:r>
            <a:endParaRPr sz="1700">
              <a:latin typeface="Verdana" panose="020B0604030504040204"/>
              <a:cs typeface="Verdana" panose="020B0604030504040204"/>
            </a:endParaRPr>
          </a:p>
          <a:p>
            <a:pPr marL="355600" marR="403225" indent="-342900">
              <a:lnSpc>
                <a:spcPct val="80000"/>
              </a:lnSpc>
              <a:spcBef>
                <a:spcPts val="995"/>
              </a:spcBef>
              <a:tabLst>
                <a:tab pos="354965" algn="l"/>
              </a:tabLst>
            </a:pPr>
            <a:r>
              <a:rPr sz="1350" spc="-130" dirty="0">
                <a:solidFill>
                  <a:srgbClr val="89D0D5"/>
                </a:solidFill>
                <a:latin typeface="Lucida Sans Unicode" panose="020B0602030504020204"/>
                <a:cs typeface="Lucida Sans Unicode" panose="020B0602030504020204"/>
              </a:rPr>
              <a:t>▶	</a:t>
            </a:r>
            <a:r>
              <a:rPr sz="1700" spc="-50" dirty="0">
                <a:solidFill>
                  <a:srgbClr val="FFFFFF"/>
                </a:solidFill>
                <a:latin typeface="Verdana" panose="020B0604030504040204"/>
                <a:cs typeface="Verdana" panose="020B0604030504040204"/>
              </a:rPr>
              <a:t>Δεν</a:t>
            </a:r>
            <a:r>
              <a:rPr sz="1700" spc="-130" dirty="0">
                <a:solidFill>
                  <a:srgbClr val="FFFFFF"/>
                </a:solidFill>
                <a:latin typeface="Verdana" panose="020B0604030504040204"/>
                <a:cs typeface="Verdana" panose="020B0604030504040204"/>
              </a:rPr>
              <a:t> </a:t>
            </a:r>
            <a:r>
              <a:rPr sz="1700" spc="-120" dirty="0">
                <a:solidFill>
                  <a:srgbClr val="FFFFFF"/>
                </a:solidFill>
                <a:latin typeface="Verdana" panose="020B0604030504040204"/>
                <a:cs typeface="Verdana" panose="020B0604030504040204"/>
              </a:rPr>
              <a:t>β</a:t>
            </a:r>
            <a:r>
              <a:rPr sz="1700" spc="-35" dirty="0">
                <a:solidFill>
                  <a:srgbClr val="FFFFFF"/>
                </a:solidFill>
                <a:latin typeface="Verdana" panose="020B0604030504040204"/>
                <a:cs typeface="Verdana" panose="020B0604030504040204"/>
              </a:rPr>
              <a:t>ι</a:t>
            </a:r>
            <a:r>
              <a:rPr sz="1700" spc="-45" dirty="0">
                <a:solidFill>
                  <a:srgbClr val="FFFFFF"/>
                </a:solidFill>
                <a:latin typeface="Verdana" panose="020B0604030504040204"/>
                <a:cs typeface="Verdana" panose="020B0604030504040204"/>
              </a:rPr>
              <a:t>άζετα</a:t>
            </a:r>
            <a:r>
              <a:rPr sz="1700" spc="-20" dirty="0">
                <a:solidFill>
                  <a:srgbClr val="FFFFFF"/>
                </a:solidFill>
                <a:latin typeface="Verdana" panose="020B0604030504040204"/>
                <a:cs typeface="Verdana" panose="020B0604030504040204"/>
              </a:rPr>
              <a:t>ι</a:t>
            </a:r>
            <a:r>
              <a:rPr sz="1700" spc="-125" dirty="0">
                <a:solidFill>
                  <a:srgbClr val="FFFFFF"/>
                </a:solidFill>
                <a:latin typeface="Verdana" panose="020B0604030504040204"/>
                <a:cs typeface="Verdana" panose="020B0604030504040204"/>
              </a:rPr>
              <a:t> </a:t>
            </a:r>
            <a:r>
              <a:rPr sz="1700" spc="-180" dirty="0">
                <a:solidFill>
                  <a:srgbClr val="FFFFFF"/>
                </a:solidFill>
                <a:latin typeface="Verdana" panose="020B0604030504040204"/>
                <a:cs typeface="Verdana" panose="020B0604030504040204"/>
              </a:rPr>
              <a:t>(</a:t>
            </a:r>
            <a:r>
              <a:rPr sz="1700" spc="-40" dirty="0">
                <a:solidFill>
                  <a:srgbClr val="FFFFFF"/>
                </a:solidFill>
                <a:latin typeface="Verdana" panose="020B0604030504040204"/>
                <a:cs typeface="Verdana" panose="020B0604030504040204"/>
              </a:rPr>
              <a:t>η</a:t>
            </a:r>
            <a:r>
              <a:rPr sz="1700" spc="-130" dirty="0">
                <a:solidFill>
                  <a:srgbClr val="FFFFFF"/>
                </a:solidFill>
                <a:latin typeface="Verdana" panose="020B0604030504040204"/>
                <a:cs typeface="Verdana" panose="020B0604030504040204"/>
              </a:rPr>
              <a:t> </a:t>
            </a:r>
            <a:r>
              <a:rPr sz="1700" spc="-20" dirty="0">
                <a:solidFill>
                  <a:srgbClr val="FFFFFF"/>
                </a:solidFill>
                <a:latin typeface="Verdana" panose="020B0604030504040204"/>
                <a:cs typeface="Verdana" panose="020B0604030504040204"/>
              </a:rPr>
              <a:t>αλλαγ</a:t>
            </a:r>
            <a:r>
              <a:rPr sz="1700" spc="-15" dirty="0">
                <a:solidFill>
                  <a:srgbClr val="FFFFFF"/>
                </a:solidFill>
                <a:latin typeface="Verdana" panose="020B0604030504040204"/>
                <a:cs typeface="Verdana" panose="020B0604030504040204"/>
              </a:rPr>
              <a:t>ή</a:t>
            </a:r>
            <a:r>
              <a:rPr sz="1700" spc="-140" dirty="0">
                <a:solidFill>
                  <a:srgbClr val="FFFFFF"/>
                </a:solidFill>
                <a:latin typeface="Verdana" panose="020B0604030504040204"/>
                <a:cs typeface="Verdana" panose="020B0604030504040204"/>
              </a:rPr>
              <a:t> </a:t>
            </a:r>
            <a:r>
              <a:rPr sz="1700" spc="-180" dirty="0">
                <a:solidFill>
                  <a:srgbClr val="FFFFFF"/>
                </a:solidFill>
                <a:latin typeface="Verdana" panose="020B0604030504040204"/>
                <a:cs typeface="Verdana" panose="020B0604030504040204"/>
              </a:rPr>
              <a:t>ε</a:t>
            </a:r>
            <a:r>
              <a:rPr sz="1700" spc="-85" dirty="0">
                <a:solidFill>
                  <a:srgbClr val="FFFFFF"/>
                </a:solidFill>
                <a:latin typeface="Verdana" panose="020B0604030504040204"/>
                <a:cs typeface="Verdana" panose="020B0604030504040204"/>
              </a:rPr>
              <a:t>ί</a:t>
            </a:r>
            <a:r>
              <a:rPr sz="1700" spc="15" dirty="0">
                <a:solidFill>
                  <a:srgbClr val="FFFFFF"/>
                </a:solidFill>
                <a:latin typeface="Verdana" panose="020B0604030504040204"/>
                <a:cs typeface="Verdana" panose="020B0604030504040204"/>
              </a:rPr>
              <a:t>ν</a:t>
            </a:r>
            <a:r>
              <a:rPr sz="1700" spc="10" dirty="0">
                <a:solidFill>
                  <a:srgbClr val="FFFFFF"/>
                </a:solidFill>
                <a:latin typeface="Verdana" panose="020B0604030504040204"/>
                <a:cs typeface="Verdana" panose="020B0604030504040204"/>
              </a:rPr>
              <a:t>α</a:t>
            </a:r>
            <a:r>
              <a:rPr sz="1700" spc="-130" dirty="0">
                <a:solidFill>
                  <a:srgbClr val="FFFFFF"/>
                </a:solidFill>
                <a:latin typeface="Verdana" panose="020B0604030504040204"/>
                <a:cs typeface="Verdana" panose="020B0604030504040204"/>
              </a:rPr>
              <a:t>ι</a:t>
            </a:r>
            <a:r>
              <a:rPr sz="1700" spc="-125" dirty="0">
                <a:solidFill>
                  <a:srgbClr val="FFFFFF"/>
                </a:solidFill>
                <a:latin typeface="Verdana" panose="020B0604030504040204"/>
                <a:cs typeface="Verdana" panose="020B0604030504040204"/>
              </a:rPr>
              <a:t> μ</a:t>
            </a:r>
            <a:r>
              <a:rPr sz="1700" spc="-50" dirty="0">
                <a:solidFill>
                  <a:srgbClr val="FFFFFF"/>
                </a:solidFill>
                <a:latin typeface="Verdana" panose="020B0604030504040204"/>
                <a:cs typeface="Verdana" panose="020B0604030504040204"/>
              </a:rPr>
              <a:t>ι</a:t>
            </a:r>
            <a:r>
              <a:rPr sz="1700" spc="70" dirty="0">
                <a:solidFill>
                  <a:srgbClr val="FFFFFF"/>
                </a:solidFill>
                <a:latin typeface="Verdana" panose="020B0604030504040204"/>
                <a:cs typeface="Verdana" panose="020B0604030504040204"/>
              </a:rPr>
              <a:t>α  </a:t>
            </a:r>
            <a:r>
              <a:rPr sz="1700" spc="10" dirty="0">
                <a:solidFill>
                  <a:srgbClr val="FFFFFF"/>
                </a:solidFill>
                <a:latin typeface="Verdana" panose="020B0604030504040204"/>
                <a:cs typeface="Verdana" panose="020B0604030504040204"/>
              </a:rPr>
              <a:t>ο</a:t>
            </a:r>
            <a:r>
              <a:rPr sz="1700" spc="15" dirty="0">
                <a:solidFill>
                  <a:srgbClr val="FFFFFF"/>
                </a:solidFill>
                <a:latin typeface="Verdana" panose="020B0604030504040204"/>
                <a:cs typeface="Verdana" panose="020B0604030504040204"/>
              </a:rPr>
              <a:t>υσ</a:t>
            </a:r>
            <a:r>
              <a:rPr sz="1700" spc="10" dirty="0">
                <a:solidFill>
                  <a:srgbClr val="FFFFFF"/>
                </a:solidFill>
                <a:latin typeface="Verdana" panose="020B0604030504040204"/>
                <a:cs typeface="Verdana" panose="020B0604030504040204"/>
              </a:rPr>
              <a:t>ι</a:t>
            </a:r>
            <a:r>
              <a:rPr sz="1700" spc="120" dirty="0">
                <a:solidFill>
                  <a:srgbClr val="FFFFFF"/>
                </a:solidFill>
                <a:latin typeface="Verdana" panose="020B0604030504040204"/>
                <a:cs typeface="Verdana" panose="020B0604030504040204"/>
              </a:rPr>
              <a:t>α</a:t>
            </a:r>
            <a:r>
              <a:rPr sz="1700" spc="110" dirty="0">
                <a:solidFill>
                  <a:srgbClr val="FFFFFF"/>
                </a:solidFill>
                <a:latin typeface="Verdana" panose="020B0604030504040204"/>
                <a:cs typeface="Verdana" panose="020B0604030504040204"/>
              </a:rPr>
              <a:t>σ</a:t>
            </a:r>
            <a:r>
              <a:rPr sz="1700" spc="-185" dirty="0">
                <a:solidFill>
                  <a:srgbClr val="FFFFFF"/>
                </a:solidFill>
                <a:latin typeface="Verdana" panose="020B0604030504040204"/>
                <a:cs typeface="Verdana" panose="020B0604030504040204"/>
              </a:rPr>
              <a:t>τ</a:t>
            </a:r>
            <a:r>
              <a:rPr sz="1700" spc="-100" dirty="0">
                <a:solidFill>
                  <a:srgbClr val="FFFFFF"/>
                </a:solidFill>
                <a:latin typeface="Verdana" panose="020B0604030504040204"/>
                <a:cs typeface="Verdana" panose="020B0604030504040204"/>
              </a:rPr>
              <a:t>ι</a:t>
            </a:r>
            <a:r>
              <a:rPr sz="1700" spc="-175" dirty="0">
                <a:solidFill>
                  <a:srgbClr val="FFFFFF"/>
                </a:solidFill>
                <a:latin typeface="Verdana" panose="020B0604030504040204"/>
                <a:cs typeface="Verdana" panose="020B0604030504040204"/>
              </a:rPr>
              <a:t>κ</a:t>
            </a:r>
            <a:r>
              <a:rPr sz="1700" spc="-40" dirty="0">
                <a:solidFill>
                  <a:srgbClr val="FFFFFF"/>
                </a:solidFill>
                <a:latin typeface="Verdana" panose="020B0604030504040204"/>
                <a:cs typeface="Verdana" panose="020B0604030504040204"/>
              </a:rPr>
              <a:t>ή</a:t>
            </a:r>
            <a:r>
              <a:rPr sz="1700" spc="-165" dirty="0">
                <a:solidFill>
                  <a:srgbClr val="FFFFFF"/>
                </a:solidFill>
                <a:latin typeface="Verdana" panose="020B0604030504040204"/>
                <a:cs typeface="Verdana" panose="020B0604030504040204"/>
              </a:rPr>
              <a:t> </a:t>
            </a:r>
            <a:r>
              <a:rPr sz="1700" spc="-60" dirty="0">
                <a:solidFill>
                  <a:srgbClr val="FFFFFF"/>
                </a:solidFill>
                <a:latin typeface="Verdana" panose="020B0604030504040204"/>
                <a:cs typeface="Verdana" panose="020B0604030504040204"/>
              </a:rPr>
              <a:t>και</a:t>
            </a:r>
            <a:r>
              <a:rPr sz="1700" spc="-130" dirty="0">
                <a:solidFill>
                  <a:srgbClr val="FFFFFF"/>
                </a:solidFill>
                <a:latin typeface="Verdana" panose="020B0604030504040204"/>
                <a:cs typeface="Verdana" panose="020B0604030504040204"/>
              </a:rPr>
              <a:t> </a:t>
            </a:r>
            <a:r>
              <a:rPr sz="1700" spc="15" dirty="0">
                <a:solidFill>
                  <a:srgbClr val="FFFFFF"/>
                </a:solidFill>
                <a:latin typeface="Verdana" panose="020B0604030504040204"/>
                <a:cs typeface="Verdana" panose="020B0604030504040204"/>
              </a:rPr>
              <a:t>αργ</a:t>
            </a:r>
            <a:r>
              <a:rPr sz="1700" spc="20" dirty="0">
                <a:solidFill>
                  <a:srgbClr val="FFFFFF"/>
                </a:solidFill>
                <a:latin typeface="Verdana" panose="020B0604030504040204"/>
                <a:cs typeface="Verdana" panose="020B0604030504040204"/>
              </a:rPr>
              <a:t>ή</a:t>
            </a:r>
            <a:r>
              <a:rPr sz="1700" spc="-140" dirty="0">
                <a:solidFill>
                  <a:srgbClr val="FFFFFF"/>
                </a:solidFill>
                <a:latin typeface="Verdana" panose="020B0604030504040204"/>
                <a:cs typeface="Verdana" panose="020B0604030504040204"/>
              </a:rPr>
              <a:t> </a:t>
            </a:r>
            <a:r>
              <a:rPr sz="1700" spc="-130" dirty="0">
                <a:solidFill>
                  <a:srgbClr val="FFFFFF"/>
                </a:solidFill>
                <a:latin typeface="Verdana" panose="020B0604030504040204"/>
                <a:cs typeface="Verdana" panose="020B0604030504040204"/>
              </a:rPr>
              <a:t>δ</a:t>
            </a:r>
            <a:r>
              <a:rPr sz="1700" spc="-45" dirty="0">
                <a:solidFill>
                  <a:srgbClr val="FFFFFF"/>
                </a:solidFill>
                <a:latin typeface="Verdana" panose="020B0604030504040204"/>
                <a:cs typeface="Verdana" panose="020B0604030504040204"/>
              </a:rPr>
              <a:t>ι</a:t>
            </a:r>
            <a:r>
              <a:rPr sz="1700" spc="-5" dirty="0">
                <a:solidFill>
                  <a:srgbClr val="FFFFFF"/>
                </a:solidFill>
                <a:latin typeface="Verdana" panose="020B0604030504040204"/>
                <a:cs typeface="Verdana" panose="020B0604030504040204"/>
              </a:rPr>
              <a:t>αδικα</a:t>
            </a:r>
            <a:r>
              <a:rPr sz="1700" spc="-10" dirty="0">
                <a:solidFill>
                  <a:srgbClr val="FFFFFF"/>
                </a:solidFill>
                <a:latin typeface="Verdana" panose="020B0604030504040204"/>
                <a:cs typeface="Verdana" panose="020B0604030504040204"/>
              </a:rPr>
              <a:t>σ</a:t>
            </a:r>
            <a:r>
              <a:rPr sz="1700" spc="-60" dirty="0">
                <a:solidFill>
                  <a:srgbClr val="FFFFFF"/>
                </a:solidFill>
                <a:latin typeface="Verdana" panose="020B0604030504040204"/>
                <a:cs typeface="Verdana" panose="020B0604030504040204"/>
              </a:rPr>
              <a:t>ία)</a:t>
            </a:r>
            <a:endParaRPr sz="1700">
              <a:latin typeface="Verdana" panose="020B0604030504040204"/>
              <a:cs typeface="Verdana" panose="020B0604030504040204"/>
            </a:endParaRPr>
          </a:p>
          <a:p>
            <a:pPr marL="12700">
              <a:lnSpc>
                <a:spcPct val="100000"/>
              </a:lnSpc>
              <a:spcBef>
                <a:spcPts val="590"/>
              </a:spcBef>
              <a:tabLst>
                <a:tab pos="354965" algn="l"/>
              </a:tabLst>
            </a:pPr>
            <a:r>
              <a:rPr sz="1350" spc="-130" dirty="0">
                <a:solidFill>
                  <a:srgbClr val="89D0D5"/>
                </a:solidFill>
                <a:latin typeface="Lucida Sans Unicode" panose="020B0602030504020204"/>
                <a:cs typeface="Lucida Sans Unicode" panose="020B0602030504020204"/>
              </a:rPr>
              <a:t>▶	</a:t>
            </a:r>
            <a:r>
              <a:rPr sz="1700" spc="145" dirty="0">
                <a:solidFill>
                  <a:srgbClr val="FFFFFF"/>
                </a:solidFill>
                <a:latin typeface="Verdana" panose="020B0604030504040204"/>
                <a:cs typeface="Verdana" panose="020B0604030504040204"/>
              </a:rPr>
              <a:t>Μ</a:t>
            </a:r>
            <a:r>
              <a:rPr sz="1700" spc="-30" dirty="0">
                <a:solidFill>
                  <a:srgbClr val="FFFFFF"/>
                </a:solidFill>
                <a:latin typeface="Verdana" panose="020B0604030504040204"/>
                <a:cs typeface="Verdana" panose="020B0604030504040204"/>
              </a:rPr>
              <a:t>εστώ</a:t>
            </a:r>
            <a:r>
              <a:rPr sz="1700" spc="-25" dirty="0">
                <a:solidFill>
                  <a:srgbClr val="FFFFFF"/>
                </a:solidFill>
                <a:latin typeface="Verdana" panose="020B0604030504040204"/>
                <a:cs typeface="Verdana" panose="020B0604030504040204"/>
              </a:rPr>
              <a:t>ν</a:t>
            </a:r>
            <a:r>
              <a:rPr sz="1700" spc="-170" dirty="0">
                <a:solidFill>
                  <a:srgbClr val="FFFFFF"/>
                </a:solidFill>
                <a:latin typeface="Verdana" panose="020B0604030504040204"/>
                <a:cs typeface="Verdana" panose="020B0604030504040204"/>
              </a:rPr>
              <a:t>ε</a:t>
            </a:r>
            <a:r>
              <a:rPr sz="1700" spc="-130" dirty="0">
                <a:solidFill>
                  <a:srgbClr val="FFFFFF"/>
                </a:solidFill>
                <a:latin typeface="Verdana" panose="020B0604030504040204"/>
                <a:cs typeface="Verdana" panose="020B0604030504040204"/>
              </a:rPr>
              <a:t>ι</a:t>
            </a:r>
            <a:r>
              <a:rPr sz="1700" spc="-125" dirty="0">
                <a:solidFill>
                  <a:srgbClr val="FFFFFF"/>
                </a:solidFill>
                <a:latin typeface="Verdana" panose="020B0604030504040204"/>
                <a:cs typeface="Verdana" panose="020B0604030504040204"/>
              </a:rPr>
              <a:t> </a:t>
            </a:r>
            <a:r>
              <a:rPr sz="1700" spc="-40" dirty="0">
                <a:solidFill>
                  <a:srgbClr val="FFFFFF"/>
                </a:solidFill>
                <a:latin typeface="Verdana" panose="020B0604030504040204"/>
                <a:cs typeface="Verdana" panose="020B0604030504040204"/>
              </a:rPr>
              <a:t>το</a:t>
            </a:r>
            <a:r>
              <a:rPr sz="1700" spc="-150" dirty="0">
                <a:solidFill>
                  <a:srgbClr val="FFFFFF"/>
                </a:solidFill>
                <a:latin typeface="Verdana" panose="020B0604030504040204"/>
                <a:cs typeface="Verdana" panose="020B0604030504040204"/>
              </a:rPr>
              <a:t> </a:t>
            </a:r>
            <a:r>
              <a:rPr sz="1700" spc="5" dirty="0">
                <a:solidFill>
                  <a:srgbClr val="FFFFFF"/>
                </a:solidFill>
                <a:latin typeface="Verdana" panose="020B0604030504040204"/>
                <a:cs typeface="Verdana" panose="020B0604030504040204"/>
              </a:rPr>
              <a:t>άτομο</a:t>
            </a:r>
            <a:endParaRPr sz="1700">
              <a:latin typeface="Verdana" panose="020B0604030504040204"/>
              <a:cs typeface="Verdana" panose="020B0604030504040204"/>
            </a:endParaRPr>
          </a:p>
          <a:p>
            <a:pPr marL="12700">
              <a:lnSpc>
                <a:spcPct val="100000"/>
              </a:lnSpc>
              <a:spcBef>
                <a:spcPts val="600"/>
              </a:spcBef>
              <a:tabLst>
                <a:tab pos="354965" algn="l"/>
              </a:tabLst>
            </a:pPr>
            <a:r>
              <a:rPr sz="1350" spc="-125" dirty="0">
                <a:solidFill>
                  <a:srgbClr val="89D0D5"/>
                </a:solidFill>
                <a:latin typeface="Lucida Sans Unicode" panose="020B0602030504020204"/>
                <a:cs typeface="Lucida Sans Unicode" panose="020B0602030504020204"/>
              </a:rPr>
              <a:t>▶	</a:t>
            </a:r>
            <a:r>
              <a:rPr sz="1700" spc="130" dirty="0">
                <a:solidFill>
                  <a:srgbClr val="FFFFFF"/>
                </a:solidFill>
                <a:latin typeface="Verdana" panose="020B0604030504040204"/>
                <a:cs typeface="Verdana" panose="020B0604030504040204"/>
              </a:rPr>
              <a:t>Α</a:t>
            </a:r>
            <a:r>
              <a:rPr sz="1700" spc="-100" dirty="0">
                <a:solidFill>
                  <a:srgbClr val="FFFFFF"/>
                </a:solidFill>
                <a:latin typeface="Verdana" panose="020B0604030504040204"/>
                <a:cs typeface="Verdana" panose="020B0604030504040204"/>
              </a:rPr>
              <a:t>λ</a:t>
            </a:r>
            <a:r>
              <a:rPr sz="1700" spc="-105" dirty="0">
                <a:solidFill>
                  <a:srgbClr val="FFFFFF"/>
                </a:solidFill>
                <a:latin typeface="Verdana" panose="020B0604030504040204"/>
                <a:cs typeface="Verdana" panose="020B0604030504040204"/>
              </a:rPr>
              <a:t>λ</a:t>
            </a:r>
            <a:r>
              <a:rPr sz="1700" spc="15" dirty="0">
                <a:solidFill>
                  <a:srgbClr val="FFFFFF"/>
                </a:solidFill>
                <a:latin typeface="Verdana" panose="020B0604030504040204"/>
                <a:cs typeface="Verdana" panose="020B0604030504040204"/>
              </a:rPr>
              <a:t>α</a:t>
            </a:r>
            <a:r>
              <a:rPr sz="1700" spc="5" dirty="0">
                <a:solidFill>
                  <a:srgbClr val="FFFFFF"/>
                </a:solidFill>
                <a:latin typeface="Verdana" panose="020B0604030504040204"/>
                <a:cs typeface="Verdana" panose="020B0604030504040204"/>
              </a:rPr>
              <a:t>γ</a:t>
            </a:r>
            <a:r>
              <a:rPr sz="1700" spc="-40" dirty="0">
                <a:solidFill>
                  <a:srgbClr val="FFFFFF"/>
                </a:solidFill>
                <a:latin typeface="Verdana" panose="020B0604030504040204"/>
                <a:cs typeface="Verdana" panose="020B0604030504040204"/>
              </a:rPr>
              <a:t>ή</a:t>
            </a:r>
            <a:r>
              <a:rPr sz="1700" spc="-165" dirty="0">
                <a:solidFill>
                  <a:srgbClr val="FFFFFF"/>
                </a:solidFill>
                <a:latin typeface="Verdana" panose="020B0604030504040204"/>
                <a:cs typeface="Verdana" panose="020B0604030504040204"/>
              </a:rPr>
              <a:t> </a:t>
            </a:r>
            <a:r>
              <a:rPr sz="1700" dirty="0">
                <a:solidFill>
                  <a:srgbClr val="FFFFFF"/>
                </a:solidFill>
                <a:latin typeface="Verdana" panose="020B0604030504040204"/>
                <a:cs typeface="Verdana" panose="020B0604030504040204"/>
              </a:rPr>
              <a:t>σε</a:t>
            </a:r>
            <a:r>
              <a:rPr sz="1700" spc="-130" dirty="0">
                <a:solidFill>
                  <a:srgbClr val="FFFFFF"/>
                </a:solidFill>
                <a:latin typeface="Verdana" panose="020B0604030504040204"/>
                <a:cs typeface="Verdana" panose="020B0604030504040204"/>
              </a:rPr>
              <a:t> </a:t>
            </a:r>
            <a:r>
              <a:rPr sz="1700" spc="10" dirty="0">
                <a:solidFill>
                  <a:srgbClr val="FFFFFF"/>
                </a:solidFill>
                <a:latin typeface="Verdana" panose="020B0604030504040204"/>
                <a:cs typeface="Verdana" panose="020B0604030504040204"/>
              </a:rPr>
              <a:t>στά</a:t>
            </a:r>
            <a:r>
              <a:rPr sz="1700" dirty="0">
                <a:solidFill>
                  <a:srgbClr val="FFFFFF"/>
                </a:solidFill>
                <a:latin typeface="Verdana" panose="020B0604030504040204"/>
                <a:cs typeface="Verdana" panose="020B0604030504040204"/>
              </a:rPr>
              <a:t>δ</a:t>
            </a:r>
            <a:r>
              <a:rPr sz="1700" spc="-110" dirty="0">
                <a:solidFill>
                  <a:srgbClr val="FFFFFF"/>
                </a:solidFill>
                <a:latin typeface="Verdana" panose="020B0604030504040204"/>
                <a:cs typeface="Verdana" panose="020B0604030504040204"/>
              </a:rPr>
              <a:t>ι</a:t>
            </a:r>
            <a:r>
              <a:rPr sz="1700" spc="105" dirty="0">
                <a:solidFill>
                  <a:srgbClr val="FFFFFF"/>
                </a:solidFill>
                <a:latin typeface="Verdana" panose="020B0604030504040204"/>
                <a:cs typeface="Verdana" panose="020B0604030504040204"/>
              </a:rPr>
              <a:t>α</a:t>
            </a:r>
            <a:endParaRPr sz="1700">
              <a:latin typeface="Verdana" panose="020B0604030504040204"/>
              <a:cs typeface="Verdana" panose="020B0604030504040204"/>
            </a:endParaRPr>
          </a:p>
        </p:txBody>
      </p:sp>
      <p:pic>
        <p:nvPicPr>
          <p:cNvPr id="5" name="object 5"/>
          <p:cNvPicPr/>
          <p:nvPr/>
        </p:nvPicPr>
        <p:blipFill>
          <a:blip r:embed="rId1" cstate="print"/>
          <a:stretch>
            <a:fillRect/>
          </a:stretch>
        </p:blipFill>
        <p:spPr>
          <a:xfrm>
            <a:off x="1429638" y="3588778"/>
            <a:ext cx="3743705" cy="252209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12800" y="2274838"/>
            <a:ext cx="11137900" cy="2676525"/>
          </a:xfrm>
          <a:prstGeom prst="rect">
            <a:avLst/>
          </a:prstGeom>
        </p:spPr>
        <p:txBody>
          <a:bodyPr wrap="square">
            <a:spAutoFit/>
          </a:bodyPr>
          <a:lstStyle/>
          <a:p>
            <a:r>
              <a:rPr lang="el-GR" sz="2800" dirty="0">
                <a:latin typeface="Arial" panose="020B0604020202020204" pitchFamily="34" charset="0"/>
              </a:rPr>
              <a:t>Το </a:t>
            </a:r>
            <a:r>
              <a:rPr lang="el-GR" sz="2800" dirty="0">
                <a:solidFill>
                  <a:srgbClr val="FF0000"/>
                </a:solidFill>
                <a:latin typeface="Arial" panose="020B0604020202020204" pitchFamily="34" charset="0"/>
              </a:rPr>
              <a:t>παραδοσιακό μοντέλο κινητοποίησης σε άτομα με </a:t>
            </a:r>
            <a:r>
              <a:rPr lang="el-GR" sz="2800" dirty="0" smtClean="0">
                <a:solidFill>
                  <a:srgbClr val="FF0000"/>
                </a:solidFill>
                <a:latin typeface="Arial" panose="020B0604020202020204" pitchFamily="34" charset="0"/>
              </a:rPr>
              <a:t>ΕΞΑΡΤΗΣΕΙΣ αποδίδει </a:t>
            </a:r>
            <a:r>
              <a:rPr lang="el-GR" sz="2800" dirty="0">
                <a:solidFill>
                  <a:srgbClr val="FF0000"/>
                </a:solidFill>
                <a:latin typeface="Arial" panose="020B0604020202020204" pitchFamily="34" charset="0"/>
              </a:rPr>
              <a:t>όλες σχεδόν τις </a:t>
            </a:r>
            <a:r>
              <a:rPr lang="el-GR" sz="2800" dirty="0" err="1">
                <a:solidFill>
                  <a:srgbClr val="FF0000"/>
                </a:solidFill>
                <a:latin typeface="Arial" panose="020B0604020202020204" pitchFamily="34" charset="0"/>
              </a:rPr>
              <a:t>κινητοποιητικές</a:t>
            </a:r>
            <a:r>
              <a:rPr lang="el-GR" sz="2800" dirty="0">
                <a:solidFill>
                  <a:srgbClr val="FF0000"/>
                </a:solidFill>
                <a:latin typeface="Arial" panose="020B0604020202020204" pitchFamily="34" charset="0"/>
              </a:rPr>
              <a:t> ιδιότητες στην </a:t>
            </a:r>
            <a:r>
              <a:rPr lang="el-GR" sz="2800" b="1" u="sng" dirty="0">
                <a:solidFill>
                  <a:srgbClr val="00B0F0"/>
                </a:solidFill>
                <a:effectLst>
                  <a:outerShdw blurRad="38100" dist="25400" dir="5400000" algn="ctr" rotWithShape="0">
                    <a:srgbClr val="6E747A">
                      <a:alpha val="43000"/>
                    </a:srgbClr>
                  </a:outerShdw>
                </a:effectLst>
                <a:latin typeface="Arial" panose="020B0604020202020204" pitchFamily="34" charset="0"/>
              </a:rPr>
              <a:t>προσωπικότητα</a:t>
            </a:r>
            <a:r>
              <a:rPr lang="el-GR" sz="2800" b="1" dirty="0">
                <a:solidFill>
                  <a:schemeClr val="accent1"/>
                </a:solidFill>
                <a:effectLst>
                  <a:outerShdw blurRad="38100" dist="25400" dir="5400000" algn="ctr" rotWithShape="0">
                    <a:srgbClr val="6E747A">
                      <a:alpha val="43000"/>
                    </a:srgbClr>
                  </a:outerShdw>
                </a:effectLst>
                <a:latin typeface="Arial" panose="020B0604020202020204" pitchFamily="34" charset="0"/>
              </a:rPr>
              <a:t> </a:t>
            </a:r>
            <a:r>
              <a:rPr lang="el-GR" sz="2800" b="1" dirty="0">
                <a:solidFill>
                  <a:schemeClr val="tx1"/>
                </a:solidFill>
                <a:effectLst>
                  <a:outerShdw blurRad="38100" dist="19050" dir="2700000" algn="tl" rotWithShape="0">
                    <a:schemeClr val="dk1">
                      <a:alpha val="40000"/>
                    </a:schemeClr>
                  </a:outerShdw>
                </a:effectLst>
                <a:latin typeface="Arial" panose="020B0604020202020204" pitchFamily="34" charset="0"/>
              </a:rPr>
              <a:t>του ατόμου</a:t>
            </a:r>
            <a:r>
              <a:rPr lang="el-GR" sz="2800" dirty="0">
                <a:solidFill>
                  <a:srgbClr val="FF0000"/>
                </a:solidFill>
                <a:latin typeface="Arial" panose="020B0604020202020204" pitchFamily="34" charset="0"/>
              </a:rPr>
              <a:t> </a:t>
            </a:r>
            <a:r>
              <a:rPr lang="el-GR" sz="2800" dirty="0" smtClean="0">
                <a:solidFill>
                  <a:srgbClr val="00B0F0"/>
                </a:solidFill>
                <a:latin typeface="Arial" panose="020B0604020202020204" pitchFamily="34" charset="0"/>
                <a:sym typeface="+mn-ea"/>
              </a:rPr>
              <a:t>ασθενή </a:t>
            </a:r>
            <a:r>
              <a:rPr lang="el-GR" sz="2800" dirty="0">
                <a:latin typeface="Arial" panose="020B0604020202020204" pitchFamily="34" charset="0"/>
              </a:rPr>
              <a:t>και όλους τους τύπους αποτυχίας (αποτυχία του ασθενούς να εμπλακεί ή να παραμείνει στη θεραπεία, να τηρήσει τις θεραπευτικές οδηγίες ή να επιτύχει αίσια θεραπευτική έκβαση) κατά τη θεραπευτική προσπάθεια </a:t>
            </a:r>
            <a:r>
              <a:rPr lang="el-GR" sz="2800" dirty="0" smtClean="0">
                <a:solidFill>
                  <a:srgbClr val="00B0F0"/>
                </a:solidFill>
                <a:latin typeface="Arial" panose="020B0604020202020204" pitchFamily="34" charset="0"/>
              </a:rPr>
              <a:t>.</a:t>
            </a:r>
            <a:r>
              <a:rPr lang="el-GR" sz="2800" dirty="0" smtClean="0">
                <a:latin typeface="Arial" panose="020B0604020202020204" pitchFamily="34" charset="0"/>
              </a:rPr>
              <a:t> </a:t>
            </a:r>
            <a:endParaRPr lang="el-GR"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916" y="473709"/>
            <a:ext cx="3394075" cy="665480"/>
          </a:xfrm>
          <a:prstGeom prst="rect">
            <a:avLst/>
          </a:prstGeom>
        </p:spPr>
        <p:txBody>
          <a:bodyPr vert="horz" wrap="square" lIns="0" tIns="12700" rIns="0" bIns="0" rtlCol="0">
            <a:spAutoFit/>
          </a:bodyPr>
          <a:lstStyle/>
          <a:p>
            <a:pPr marL="12700">
              <a:lnSpc>
                <a:spcPct val="100000"/>
              </a:lnSpc>
              <a:spcBef>
                <a:spcPts val="100"/>
              </a:spcBef>
            </a:pPr>
            <a:r>
              <a:rPr sz="4200" spc="-100" dirty="0"/>
              <a:t>Βιβλιογραφία</a:t>
            </a:r>
            <a:endParaRPr sz="4200"/>
          </a:p>
        </p:txBody>
      </p:sp>
      <p:sp>
        <p:nvSpPr>
          <p:cNvPr id="3" name="object 3"/>
          <p:cNvSpPr txBox="1"/>
          <p:nvPr/>
        </p:nvSpPr>
        <p:spPr>
          <a:xfrm>
            <a:off x="1182116" y="2081911"/>
            <a:ext cx="8712835" cy="3587750"/>
          </a:xfrm>
          <a:prstGeom prst="rect">
            <a:avLst/>
          </a:prstGeom>
        </p:spPr>
        <p:txBody>
          <a:bodyPr vert="horz" wrap="square" lIns="0" tIns="12065" rIns="0" bIns="0" rtlCol="0">
            <a:spAutoFit/>
          </a:bodyPr>
          <a:lstStyle/>
          <a:p>
            <a:pPr marL="355600" marR="66040" indent="-342900">
              <a:lnSpc>
                <a:spcPct val="100000"/>
              </a:lnSpc>
              <a:spcBef>
                <a:spcPts val="95"/>
              </a:spcBef>
              <a:tabLst>
                <a:tab pos="354965" algn="l"/>
              </a:tabLst>
            </a:pPr>
            <a:r>
              <a:rPr sz="1250" spc="-100" dirty="0">
                <a:solidFill>
                  <a:srgbClr val="89D0D5"/>
                </a:solidFill>
                <a:latin typeface="Lucida Sans Unicode" panose="020B0602030504020204"/>
                <a:cs typeface="Lucida Sans Unicode" panose="020B0602030504020204"/>
              </a:rPr>
              <a:t>▶	</a:t>
            </a:r>
            <a:r>
              <a:rPr sz="1600" spc="-75" dirty="0">
                <a:solidFill>
                  <a:srgbClr val="FFFFFF"/>
                </a:solidFill>
                <a:latin typeface="Verdana" panose="020B0604030504040204"/>
                <a:cs typeface="Verdana" panose="020B0604030504040204"/>
              </a:rPr>
              <a:t>Burbank,</a:t>
            </a:r>
            <a:r>
              <a:rPr sz="1600" spc="-105" dirty="0">
                <a:solidFill>
                  <a:srgbClr val="FFFFFF"/>
                </a:solidFill>
                <a:latin typeface="Verdana" panose="020B0604030504040204"/>
                <a:cs typeface="Verdana" panose="020B0604030504040204"/>
              </a:rPr>
              <a:t> P.,</a:t>
            </a:r>
            <a:r>
              <a:rPr sz="1600" spc="-110" dirty="0">
                <a:solidFill>
                  <a:srgbClr val="FFFFFF"/>
                </a:solidFill>
                <a:latin typeface="Verdana" panose="020B0604030504040204"/>
                <a:cs typeface="Verdana" panose="020B0604030504040204"/>
              </a:rPr>
              <a:t> </a:t>
            </a:r>
            <a:r>
              <a:rPr sz="1600" spc="-15" dirty="0">
                <a:solidFill>
                  <a:srgbClr val="FFFFFF"/>
                </a:solidFill>
                <a:latin typeface="Verdana" panose="020B0604030504040204"/>
                <a:cs typeface="Verdana" panose="020B0604030504040204"/>
              </a:rPr>
              <a:t>M.</a:t>
            </a:r>
            <a:r>
              <a:rPr sz="1600" spc="-125"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&amp;</a:t>
            </a:r>
            <a:r>
              <a:rPr sz="1600" spc="-100" dirty="0">
                <a:solidFill>
                  <a:srgbClr val="FFFFFF"/>
                </a:solidFill>
                <a:latin typeface="Verdana" panose="020B0604030504040204"/>
                <a:cs typeface="Verdana" panose="020B0604030504040204"/>
              </a:rPr>
              <a:t> </a:t>
            </a:r>
            <a:r>
              <a:rPr sz="1600" spc="-30" dirty="0">
                <a:solidFill>
                  <a:srgbClr val="FFFFFF"/>
                </a:solidFill>
                <a:latin typeface="Verdana" panose="020B0604030504040204"/>
                <a:cs typeface="Verdana" panose="020B0604030504040204"/>
              </a:rPr>
              <a:t>Riebe,</a:t>
            </a:r>
            <a:r>
              <a:rPr sz="1600" spc="-105" dirty="0">
                <a:solidFill>
                  <a:srgbClr val="FFFFFF"/>
                </a:solidFill>
                <a:latin typeface="Verdana" panose="020B0604030504040204"/>
                <a:cs typeface="Verdana" panose="020B0604030504040204"/>
              </a:rPr>
              <a:t> </a:t>
            </a:r>
            <a:r>
              <a:rPr sz="1600" spc="-100" dirty="0">
                <a:solidFill>
                  <a:srgbClr val="FFFFFF"/>
                </a:solidFill>
                <a:latin typeface="Verdana" panose="020B0604030504040204"/>
                <a:cs typeface="Verdana" panose="020B0604030504040204"/>
              </a:rPr>
              <a:t>D.</a:t>
            </a:r>
            <a:r>
              <a:rPr sz="1600" spc="-125"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(2001).</a:t>
            </a:r>
            <a:r>
              <a:rPr sz="1600" spc="-80" dirty="0">
                <a:solidFill>
                  <a:srgbClr val="FFFFFF"/>
                </a:solidFill>
                <a:latin typeface="Verdana" panose="020B0604030504040204"/>
                <a:cs typeface="Verdana" panose="020B0604030504040204"/>
              </a:rPr>
              <a:t> </a:t>
            </a:r>
            <a:r>
              <a:rPr sz="1600" i="1" spc="-35" dirty="0">
                <a:solidFill>
                  <a:srgbClr val="FFFFFF"/>
                </a:solidFill>
                <a:latin typeface="Verdana" panose="020B0604030504040204"/>
                <a:cs typeface="Verdana" panose="020B0604030504040204"/>
              </a:rPr>
              <a:t>Promoting</a:t>
            </a:r>
            <a:r>
              <a:rPr sz="1600" i="1" spc="-105" dirty="0">
                <a:solidFill>
                  <a:srgbClr val="FFFFFF"/>
                </a:solidFill>
                <a:latin typeface="Verdana" panose="020B0604030504040204"/>
                <a:cs typeface="Verdana" panose="020B0604030504040204"/>
              </a:rPr>
              <a:t> </a:t>
            </a:r>
            <a:r>
              <a:rPr sz="1600" i="1" spc="-70" dirty="0">
                <a:solidFill>
                  <a:srgbClr val="FFFFFF"/>
                </a:solidFill>
                <a:latin typeface="Verdana" panose="020B0604030504040204"/>
                <a:cs typeface="Verdana" panose="020B0604030504040204"/>
              </a:rPr>
              <a:t>Exercise</a:t>
            </a:r>
            <a:r>
              <a:rPr sz="1600" i="1" spc="-95" dirty="0">
                <a:solidFill>
                  <a:srgbClr val="FFFFFF"/>
                </a:solidFill>
                <a:latin typeface="Verdana" panose="020B0604030504040204"/>
                <a:cs typeface="Verdana" panose="020B0604030504040204"/>
              </a:rPr>
              <a:t> </a:t>
            </a:r>
            <a:r>
              <a:rPr sz="1600" i="1" spc="55" dirty="0">
                <a:solidFill>
                  <a:srgbClr val="FFFFFF"/>
                </a:solidFill>
                <a:latin typeface="Verdana" panose="020B0604030504040204"/>
                <a:cs typeface="Verdana" panose="020B0604030504040204"/>
              </a:rPr>
              <a:t>and</a:t>
            </a:r>
            <a:r>
              <a:rPr sz="1600" i="1" spc="-114" dirty="0">
                <a:solidFill>
                  <a:srgbClr val="FFFFFF"/>
                </a:solidFill>
                <a:latin typeface="Verdana" panose="020B0604030504040204"/>
                <a:cs typeface="Verdana" panose="020B0604030504040204"/>
              </a:rPr>
              <a:t> </a:t>
            </a:r>
            <a:r>
              <a:rPr sz="1600" i="1" spc="-45" dirty="0">
                <a:solidFill>
                  <a:srgbClr val="FFFFFF"/>
                </a:solidFill>
                <a:latin typeface="Verdana" panose="020B0604030504040204"/>
                <a:cs typeface="Verdana" panose="020B0604030504040204"/>
              </a:rPr>
              <a:t>Behavior</a:t>
            </a:r>
            <a:r>
              <a:rPr sz="1600" i="1" spc="-90" dirty="0">
                <a:solidFill>
                  <a:srgbClr val="FFFFFF"/>
                </a:solidFill>
                <a:latin typeface="Verdana" panose="020B0604030504040204"/>
                <a:cs typeface="Verdana" panose="020B0604030504040204"/>
              </a:rPr>
              <a:t> </a:t>
            </a:r>
            <a:r>
              <a:rPr sz="1600" i="1" spc="60" dirty="0">
                <a:solidFill>
                  <a:srgbClr val="FFFFFF"/>
                </a:solidFill>
                <a:latin typeface="Verdana" panose="020B0604030504040204"/>
                <a:cs typeface="Verdana" panose="020B0604030504040204"/>
              </a:rPr>
              <a:t>Change</a:t>
            </a:r>
            <a:r>
              <a:rPr sz="1600" i="1" spc="-100" dirty="0">
                <a:solidFill>
                  <a:srgbClr val="FFFFFF"/>
                </a:solidFill>
                <a:latin typeface="Verdana" panose="020B0604030504040204"/>
                <a:cs typeface="Verdana" panose="020B0604030504040204"/>
              </a:rPr>
              <a:t> </a:t>
            </a:r>
            <a:r>
              <a:rPr sz="1600" i="1" spc="-80" dirty="0">
                <a:solidFill>
                  <a:srgbClr val="FFFFFF"/>
                </a:solidFill>
                <a:latin typeface="Verdana" panose="020B0604030504040204"/>
                <a:cs typeface="Verdana" panose="020B0604030504040204"/>
              </a:rPr>
              <a:t>in</a:t>
            </a:r>
            <a:r>
              <a:rPr sz="1600" i="1" spc="-110" dirty="0">
                <a:solidFill>
                  <a:srgbClr val="FFFFFF"/>
                </a:solidFill>
                <a:latin typeface="Verdana" panose="020B0604030504040204"/>
                <a:cs typeface="Verdana" panose="020B0604030504040204"/>
              </a:rPr>
              <a:t> </a:t>
            </a:r>
            <a:r>
              <a:rPr sz="1600" i="1" spc="-10" dirty="0">
                <a:solidFill>
                  <a:srgbClr val="FFFFFF"/>
                </a:solidFill>
                <a:latin typeface="Verdana" panose="020B0604030504040204"/>
                <a:cs typeface="Verdana" panose="020B0604030504040204"/>
              </a:rPr>
              <a:t>Older </a:t>
            </a:r>
            <a:r>
              <a:rPr sz="1600" i="1" spc="-550" dirty="0">
                <a:solidFill>
                  <a:srgbClr val="FFFFFF"/>
                </a:solidFill>
                <a:latin typeface="Verdana" panose="020B0604030504040204"/>
                <a:cs typeface="Verdana" panose="020B0604030504040204"/>
              </a:rPr>
              <a:t> </a:t>
            </a:r>
            <a:r>
              <a:rPr sz="1600" i="1" spc="-85" dirty="0">
                <a:solidFill>
                  <a:srgbClr val="FFFFFF"/>
                </a:solidFill>
                <a:latin typeface="Verdana" panose="020B0604030504040204"/>
                <a:cs typeface="Verdana" panose="020B0604030504040204"/>
              </a:rPr>
              <a:t>Adults:</a:t>
            </a:r>
            <a:r>
              <a:rPr sz="1600" i="1" spc="-114" dirty="0">
                <a:solidFill>
                  <a:srgbClr val="FFFFFF"/>
                </a:solidFill>
                <a:latin typeface="Verdana" panose="020B0604030504040204"/>
                <a:cs typeface="Verdana" panose="020B0604030504040204"/>
              </a:rPr>
              <a:t> </a:t>
            </a:r>
            <a:r>
              <a:rPr sz="1600" i="1" spc="-75" dirty="0">
                <a:solidFill>
                  <a:srgbClr val="FFFFFF"/>
                </a:solidFill>
                <a:latin typeface="Verdana" panose="020B0604030504040204"/>
                <a:cs typeface="Verdana" panose="020B0604030504040204"/>
              </a:rPr>
              <a:t>Interventions</a:t>
            </a:r>
            <a:r>
              <a:rPr sz="1600" i="1" spc="-145" dirty="0">
                <a:solidFill>
                  <a:srgbClr val="FFFFFF"/>
                </a:solidFill>
                <a:latin typeface="Verdana" panose="020B0604030504040204"/>
                <a:cs typeface="Verdana" panose="020B0604030504040204"/>
              </a:rPr>
              <a:t> </a:t>
            </a:r>
            <a:r>
              <a:rPr sz="1600" i="1" spc="-70" dirty="0">
                <a:solidFill>
                  <a:srgbClr val="FFFFFF"/>
                </a:solidFill>
                <a:latin typeface="Verdana" panose="020B0604030504040204"/>
                <a:cs typeface="Verdana" panose="020B0604030504040204"/>
              </a:rPr>
              <a:t>with</a:t>
            </a:r>
            <a:r>
              <a:rPr sz="1600" i="1" spc="-105" dirty="0">
                <a:solidFill>
                  <a:srgbClr val="FFFFFF"/>
                </a:solidFill>
                <a:latin typeface="Verdana" panose="020B0604030504040204"/>
                <a:cs typeface="Verdana" panose="020B0604030504040204"/>
              </a:rPr>
              <a:t> </a:t>
            </a:r>
            <a:r>
              <a:rPr sz="1600" i="1" spc="-15" dirty="0">
                <a:solidFill>
                  <a:srgbClr val="FFFFFF"/>
                </a:solidFill>
                <a:latin typeface="Verdana" panose="020B0604030504040204"/>
                <a:cs typeface="Verdana" panose="020B0604030504040204"/>
              </a:rPr>
              <a:t>the</a:t>
            </a:r>
            <a:r>
              <a:rPr sz="1600" i="1" spc="-125" dirty="0">
                <a:solidFill>
                  <a:srgbClr val="FFFFFF"/>
                </a:solidFill>
                <a:latin typeface="Verdana" panose="020B0604030504040204"/>
                <a:cs typeface="Verdana" panose="020B0604030504040204"/>
              </a:rPr>
              <a:t> </a:t>
            </a:r>
            <a:r>
              <a:rPr sz="1600" i="1" spc="-50" dirty="0">
                <a:solidFill>
                  <a:srgbClr val="FFFFFF"/>
                </a:solidFill>
                <a:latin typeface="Verdana" panose="020B0604030504040204"/>
                <a:cs typeface="Verdana" panose="020B0604030504040204"/>
              </a:rPr>
              <a:t>Transtheoretical</a:t>
            </a:r>
            <a:r>
              <a:rPr sz="1600" i="1" spc="-110" dirty="0">
                <a:solidFill>
                  <a:srgbClr val="FFFFFF"/>
                </a:solidFill>
                <a:latin typeface="Verdana" panose="020B0604030504040204"/>
                <a:cs typeface="Verdana" panose="020B0604030504040204"/>
              </a:rPr>
              <a:t> </a:t>
            </a:r>
            <a:r>
              <a:rPr sz="1600" i="1" spc="10" dirty="0">
                <a:solidFill>
                  <a:srgbClr val="FFFFFF"/>
                </a:solidFill>
                <a:latin typeface="Verdana" panose="020B0604030504040204"/>
                <a:cs typeface="Verdana" panose="020B0604030504040204"/>
              </a:rPr>
              <a:t>Model</a:t>
            </a:r>
            <a:r>
              <a:rPr sz="1600" spc="10" dirty="0">
                <a:solidFill>
                  <a:srgbClr val="FFFFFF"/>
                </a:solidFill>
                <a:latin typeface="Verdana" panose="020B0604030504040204"/>
                <a:cs typeface="Verdana" panose="020B0604030504040204"/>
              </a:rPr>
              <a:t>,</a:t>
            </a:r>
            <a:r>
              <a:rPr sz="1600" spc="-70" dirty="0">
                <a:solidFill>
                  <a:srgbClr val="FFFFFF"/>
                </a:solidFill>
                <a:latin typeface="Verdana" panose="020B0604030504040204"/>
                <a:cs typeface="Verdana" panose="020B0604030504040204"/>
              </a:rPr>
              <a:t> </a:t>
            </a:r>
            <a:r>
              <a:rPr sz="1600" spc="25" dirty="0">
                <a:solidFill>
                  <a:srgbClr val="FFFFFF"/>
                </a:solidFill>
                <a:latin typeface="Verdana" panose="020B0604030504040204"/>
                <a:cs typeface="Verdana" panose="020B0604030504040204"/>
              </a:rPr>
              <a:t>New</a:t>
            </a:r>
            <a:r>
              <a:rPr sz="1600" spc="-110" dirty="0">
                <a:solidFill>
                  <a:srgbClr val="FFFFFF"/>
                </a:solidFill>
                <a:latin typeface="Verdana" panose="020B0604030504040204"/>
                <a:cs typeface="Verdana" panose="020B0604030504040204"/>
              </a:rPr>
              <a:t> </a:t>
            </a:r>
            <a:r>
              <a:rPr sz="1600" spc="-120" dirty="0">
                <a:solidFill>
                  <a:srgbClr val="FFFFFF"/>
                </a:solidFill>
                <a:latin typeface="Verdana" panose="020B0604030504040204"/>
                <a:cs typeface="Verdana" panose="020B0604030504040204"/>
              </a:rPr>
              <a:t>York:</a:t>
            </a:r>
            <a:r>
              <a:rPr sz="1600" spc="-114" dirty="0">
                <a:solidFill>
                  <a:srgbClr val="FFFFFF"/>
                </a:solidFill>
                <a:latin typeface="Verdana" panose="020B0604030504040204"/>
                <a:cs typeface="Verdana" panose="020B0604030504040204"/>
              </a:rPr>
              <a:t> </a:t>
            </a:r>
            <a:r>
              <a:rPr sz="1600" spc="-80" dirty="0">
                <a:solidFill>
                  <a:srgbClr val="FFFFFF"/>
                </a:solidFill>
                <a:latin typeface="Verdana" panose="020B0604030504040204"/>
                <a:cs typeface="Verdana" panose="020B0604030504040204"/>
              </a:rPr>
              <a:t>Springer</a:t>
            </a:r>
            <a:endParaRPr sz="1600">
              <a:latin typeface="Verdana" panose="020B0604030504040204"/>
              <a:cs typeface="Verdana" panose="020B0604030504040204"/>
            </a:endParaRPr>
          </a:p>
          <a:p>
            <a:pPr marL="12700">
              <a:lnSpc>
                <a:spcPct val="100000"/>
              </a:lnSpc>
              <a:spcBef>
                <a:spcPts val="1010"/>
              </a:spcBef>
              <a:tabLst>
                <a:tab pos="354965" algn="l"/>
              </a:tabLst>
            </a:pPr>
            <a:r>
              <a:rPr sz="1250" spc="-95" dirty="0">
                <a:solidFill>
                  <a:srgbClr val="89D0D5"/>
                </a:solidFill>
                <a:latin typeface="Lucida Sans Unicode" panose="020B0602030504020204"/>
                <a:cs typeface="Lucida Sans Unicode" panose="020B0602030504020204"/>
              </a:rPr>
              <a:t>▶	</a:t>
            </a:r>
            <a:r>
              <a:rPr sz="1600" dirty="0">
                <a:solidFill>
                  <a:srgbClr val="FFFFFF"/>
                </a:solidFill>
                <a:latin typeface="Verdana" panose="020B0604030504040204"/>
                <a:cs typeface="Verdana" panose="020B0604030504040204"/>
              </a:rPr>
              <a:t>Cain,</a:t>
            </a:r>
            <a:r>
              <a:rPr sz="1600" spc="-135" dirty="0">
                <a:solidFill>
                  <a:srgbClr val="FFFFFF"/>
                </a:solidFill>
                <a:latin typeface="Verdana" panose="020B0604030504040204"/>
                <a:cs typeface="Verdana" panose="020B0604030504040204"/>
              </a:rPr>
              <a:t> </a:t>
            </a:r>
            <a:r>
              <a:rPr sz="1600" spc="-114" dirty="0">
                <a:solidFill>
                  <a:srgbClr val="FFFFFF"/>
                </a:solidFill>
                <a:latin typeface="Verdana" panose="020B0604030504040204"/>
                <a:cs typeface="Verdana" panose="020B0604030504040204"/>
              </a:rPr>
              <a:t>D., </a:t>
            </a:r>
            <a:r>
              <a:rPr sz="1600" spc="-50" dirty="0">
                <a:solidFill>
                  <a:srgbClr val="FFFFFF"/>
                </a:solidFill>
                <a:latin typeface="Verdana" panose="020B0604030504040204"/>
                <a:cs typeface="Verdana" panose="020B0604030504040204"/>
              </a:rPr>
              <a:t>J.</a:t>
            </a:r>
            <a:r>
              <a:rPr sz="1600" spc="-125"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(2010).</a:t>
            </a:r>
            <a:r>
              <a:rPr sz="1600" spc="-75" dirty="0">
                <a:solidFill>
                  <a:srgbClr val="FFFFFF"/>
                </a:solidFill>
                <a:latin typeface="Verdana" panose="020B0604030504040204"/>
                <a:cs typeface="Verdana" panose="020B0604030504040204"/>
              </a:rPr>
              <a:t> </a:t>
            </a:r>
            <a:r>
              <a:rPr sz="1600" i="1" spc="-25" dirty="0">
                <a:solidFill>
                  <a:srgbClr val="FFFFFF"/>
                </a:solidFill>
                <a:latin typeface="Verdana" panose="020B0604030504040204"/>
                <a:cs typeface="Verdana" panose="020B0604030504040204"/>
              </a:rPr>
              <a:t>Person-Centered</a:t>
            </a:r>
            <a:r>
              <a:rPr sz="1600" i="1" spc="-75" dirty="0">
                <a:solidFill>
                  <a:srgbClr val="FFFFFF"/>
                </a:solidFill>
                <a:latin typeface="Verdana" panose="020B0604030504040204"/>
                <a:cs typeface="Verdana" panose="020B0604030504040204"/>
              </a:rPr>
              <a:t> </a:t>
            </a:r>
            <a:r>
              <a:rPr sz="1600" i="1" spc="-35" dirty="0">
                <a:solidFill>
                  <a:srgbClr val="FFFFFF"/>
                </a:solidFill>
                <a:latin typeface="Verdana" panose="020B0604030504040204"/>
                <a:cs typeface="Verdana" panose="020B0604030504040204"/>
              </a:rPr>
              <a:t>Psychotherapies</a:t>
            </a:r>
            <a:r>
              <a:rPr sz="1600" spc="-35" dirty="0">
                <a:solidFill>
                  <a:srgbClr val="FFFFFF"/>
                </a:solidFill>
                <a:latin typeface="Verdana" panose="020B0604030504040204"/>
                <a:cs typeface="Verdana" panose="020B0604030504040204"/>
              </a:rPr>
              <a:t>,</a:t>
            </a:r>
            <a:r>
              <a:rPr sz="1600" spc="-110" dirty="0">
                <a:solidFill>
                  <a:srgbClr val="FFFFFF"/>
                </a:solidFill>
                <a:latin typeface="Verdana" panose="020B0604030504040204"/>
                <a:cs typeface="Verdana" panose="020B0604030504040204"/>
              </a:rPr>
              <a:t> </a:t>
            </a:r>
            <a:r>
              <a:rPr sz="1600" spc="20" dirty="0">
                <a:solidFill>
                  <a:srgbClr val="FFFFFF"/>
                </a:solidFill>
                <a:latin typeface="Verdana" panose="020B0604030504040204"/>
                <a:cs typeface="Verdana" panose="020B0604030504040204"/>
              </a:rPr>
              <a:t>New</a:t>
            </a:r>
            <a:r>
              <a:rPr sz="1600" spc="-100" dirty="0">
                <a:solidFill>
                  <a:srgbClr val="FFFFFF"/>
                </a:solidFill>
                <a:latin typeface="Verdana" panose="020B0604030504040204"/>
                <a:cs typeface="Verdana" panose="020B0604030504040204"/>
              </a:rPr>
              <a:t> </a:t>
            </a:r>
            <a:r>
              <a:rPr sz="1600" spc="-120" dirty="0">
                <a:solidFill>
                  <a:srgbClr val="FFFFFF"/>
                </a:solidFill>
                <a:latin typeface="Verdana" panose="020B0604030504040204"/>
                <a:cs typeface="Verdana" panose="020B0604030504040204"/>
              </a:rPr>
              <a:t>York:</a:t>
            </a:r>
            <a:r>
              <a:rPr sz="1600" spc="-114" dirty="0">
                <a:solidFill>
                  <a:srgbClr val="FFFFFF"/>
                </a:solidFill>
                <a:latin typeface="Verdana" panose="020B0604030504040204"/>
                <a:cs typeface="Verdana" panose="020B0604030504040204"/>
              </a:rPr>
              <a:t> </a:t>
            </a:r>
            <a:r>
              <a:rPr sz="1600" spc="55" dirty="0">
                <a:solidFill>
                  <a:srgbClr val="FFFFFF"/>
                </a:solidFill>
                <a:latin typeface="Verdana" panose="020B0604030504040204"/>
                <a:cs typeface="Verdana" panose="020B0604030504040204"/>
              </a:rPr>
              <a:t>APA</a:t>
            </a:r>
            <a:endParaRPr sz="1600">
              <a:latin typeface="Verdana" panose="020B0604030504040204"/>
              <a:cs typeface="Verdana" panose="020B0604030504040204"/>
            </a:endParaRPr>
          </a:p>
          <a:p>
            <a:pPr marL="355600" marR="467360" indent="-342900">
              <a:lnSpc>
                <a:spcPct val="100000"/>
              </a:lnSpc>
              <a:spcBef>
                <a:spcPts val="995"/>
              </a:spcBef>
              <a:tabLst>
                <a:tab pos="354965" algn="l"/>
              </a:tabLst>
            </a:pPr>
            <a:r>
              <a:rPr sz="1250" spc="-100" dirty="0">
                <a:solidFill>
                  <a:srgbClr val="89D0D5"/>
                </a:solidFill>
                <a:latin typeface="Lucida Sans Unicode" panose="020B0602030504020204"/>
                <a:cs typeface="Lucida Sans Unicode" panose="020B0602030504020204"/>
              </a:rPr>
              <a:t>▶	</a:t>
            </a:r>
            <a:r>
              <a:rPr sz="1600" spc="-25" dirty="0">
                <a:solidFill>
                  <a:srgbClr val="FFFFFF"/>
                </a:solidFill>
                <a:latin typeface="Verdana" panose="020B0604030504040204"/>
                <a:cs typeface="Verdana" panose="020B0604030504040204"/>
              </a:rPr>
              <a:t>Ciarrochi,</a:t>
            </a:r>
            <a:r>
              <a:rPr sz="1600" spc="-110" dirty="0">
                <a:solidFill>
                  <a:srgbClr val="FFFFFF"/>
                </a:solidFill>
                <a:latin typeface="Verdana" panose="020B0604030504040204"/>
                <a:cs typeface="Verdana" panose="020B0604030504040204"/>
              </a:rPr>
              <a:t> </a:t>
            </a:r>
            <a:r>
              <a:rPr sz="1600" spc="-50" dirty="0">
                <a:solidFill>
                  <a:srgbClr val="FFFFFF"/>
                </a:solidFill>
                <a:latin typeface="Verdana" panose="020B0604030504040204"/>
                <a:cs typeface="Verdana" panose="020B0604030504040204"/>
              </a:rPr>
              <a:t>J.</a:t>
            </a:r>
            <a:r>
              <a:rPr sz="1600" spc="-110"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&amp;</a:t>
            </a:r>
            <a:r>
              <a:rPr sz="1600" spc="-130" dirty="0">
                <a:solidFill>
                  <a:srgbClr val="FFFFFF"/>
                </a:solidFill>
                <a:latin typeface="Verdana" panose="020B0604030504040204"/>
                <a:cs typeface="Verdana" panose="020B0604030504040204"/>
              </a:rPr>
              <a:t> </a:t>
            </a:r>
            <a:r>
              <a:rPr sz="1600" spc="-65" dirty="0">
                <a:solidFill>
                  <a:srgbClr val="FFFFFF"/>
                </a:solidFill>
                <a:latin typeface="Verdana" panose="020B0604030504040204"/>
                <a:cs typeface="Verdana" panose="020B0604030504040204"/>
              </a:rPr>
              <a:t>Bailey,</a:t>
            </a:r>
            <a:r>
              <a:rPr sz="1600" spc="-114" dirty="0">
                <a:solidFill>
                  <a:srgbClr val="FFFFFF"/>
                </a:solidFill>
                <a:latin typeface="Verdana" panose="020B0604030504040204"/>
                <a:cs typeface="Verdana" panose="020B0604030504040204"/>
              </a:rPr>
              <a:t> </a:t>
            </a:r>
            <a:r>
              <a:rPr sz="1600" spc="-20" dirty="0">
                <a:solidFill>
                  <a:srgbClr val="FFFFFF"/>
                </a:solidFill>
                <a:latin typeface="Verdana" panose="020B0604030504040204"/>
                <a:cs typeface="Verdana" panose="020B0604030504040204"/>
              </a:rPr>
              <a:t>A.</a:t>
            </a:r>
            <a:r>
              <a:rPr sz="1600" spc="-135"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(2008).</a:t>
            </a:r>
            <a:r>
              <a:rPr sz="1600" spc="-85" dirty="0">
                <a:solidFill>
                  <a:srgbClr val="FFFFFF"/>
                </a:solidFill>
                <a:latin typeface="Verdana" panose="020B0604030504040204"/>
                <a:cs typeface="Verdana" panose="020B0604030504040204"/>
              </a:rPr>
              <a:t> </a:t>
            </a:r>
            <a:r>
              <a:rPr sz="1600" i="1" spc="85" dirty="0">
                <a:solidFill>
                  <a:srgbClr val="FFFFFF"/>
                </a:solidFill>
                <a:latin typeface="Verdana" panose="020B0604030504040204"/>
                <a:cs typeface="Verdana" panose="020B0604030504040204"/>
              </a:rPr>
              <a:t>A</a:t>
            </a:r>
            <a:r>
              <a:rPr sz="1600" i="1" spc="-110" dirty="0">
                <a:solidFill>
                  <a:srgbClr val="FFFFFF"/>
                </a:solidFill>
                <a:latin typeface="Verdana" panose="020B0604030504040204"/>
                <a:cs typeface="Verdana" panose="020B0604030504040204"/>
              </a:rPr>
              <a:t> CBT</a:t>
            </a:r>
            <a:r>
              <a:rPr sz="1600" i="1" spc="-105" dirty="0">
                <a:solidFill>
                  <a:srgbClr val="FFFFFF"/>
                </a:solidFill>
                <a:latin typeface="Verdana" panose="020B0604030504040204"/>
                <a:cs typeface="Verdana" panose="020B0604030504040204"/>
              </a:rPr>
              <a:t> </a:t>
            </a:r>
            <a:r>
              <a:rPr sz="1600" i="1" spc="-55" dirty="0">
                <a:solidFill>
                  <a:srgbClr val="FFFFFF"/>
                </a:solidFill>
                <a:latin typeface="Verdana" panose="020B0604030504040204"/>
                <a:cs typeface="Verdana" panose="020B0604030504040204"/>
              </a:rPr>
              <a:t>Practitioner's</a:t>
            </a:r>
            <a:r>
              <a:rPr sz="1600" i="1" spc="-114" dirty="0">
                <a:solidFill>
                  <a:srgbClr val="FFFFFF"/>
                </a:solidFill>
                <a:latin typeface="Verdana" panose="020B0604030504040204"/>
                <a:cs typeface="Verdana" panose="020B0604030504040204"/>
              </a:rPr>
              <a:t> </a:t>
            </a:r>
            <a:r>
              <a:rPr sz="1600" i="1" spc="30" dirty="0">
                <a:solidFill>
                  <a:srgbClr val="FFFFFF"/>
                </a:solidFill>
                <a:latin typeface="Verdana" panose="020B0604030504040204"/>
                <a:cs typeface="Verdana" panose="020B0604030504040204"/>
              </a:rPr>
              <a:t>Guide</a:t>
            </a:r>
            <a:r>
              <a:rPr sz="1600" i="1" spc="-110" dirty="0">
                <a:solidFill>
                  <a:srgbClr val="FFFFFF"/>
                </a:solidFill>
                <a:latin typeface="Verdana" panose="020B0604030504040204"/>
                <a:cs typeface="Verdana" panose="020B0604030504040204"/>
              </a:rPr>
              <a:t> </a:t>
            </a:r>
            <a:r>
              <a:rPr sz="1600" i="1" spc="-10" dirty="0">
                <a:solidFill>
                  <a:srgbClr val="FFFFFF"/>
                </a:solidFill>
                <a:latin typeface="Verdana" panose="020B0604030504040204"/>
                <a:cs typeface="Verdana" panose="020B0604030504040204"/>
              </a:rPr>
              <a:t>to</a:t>
            </a:r>
            <a:r>
              <a:rPr sz="1600" i="1" spc="-135" dirty="0">
                <a:solidFill>
                  <a:srgbClr val="FFFFFF"/>
                </a:solidFill>
                <a:latin typeface="Verdana" panose="020B0604030504040204"/>
                <a:cs typeface="Verdana" panose="020B0604030504040204"/>
              </a:rPr>
              <a:t> </a:t>
            </a:r>
            <a:r>
              <a:rPr sz="1600" i="1" spc="-45" dirty="0">
                <a:solidFill>
                  <a:srgbClr val="FFFFFF"/>
                </a:solidFill>
                <a:latin typeface="Verdana" panose="020B0604030504040204"/>
                <a:cs typeface="Verdana" panose="020B0604030504040204"/>
              </a:rPr>
              <a:t>ACT</a:t>
            </a:r>
            <a:r>
              <a:rPr sz="1600" spc="-45" dirty="0">
                <a:solidFill>
                  <a:srgbClr val="FFFFFF"/>
                </a:solidFill>
                <a:latin typeface="Verdana" panose="020B0604030504040204"/>
                <a:cs typeface="Verdana" panose="020B0604030504040204"/>
              </a:rPr>
              <a:t>,</a:t>
            </a:r>
            <a:r>
              <a:rPr sz="1600" spc="-105" dirty="0">
                <a:solidFill>
                  <a:srgbClr val="FFFFFF"/>
                </a:solidFill>
                <a:latin typeface="Verdana" panose="020B0604030504040204"/>
                <a:cs typeface="Verdana" panose="020B0604030504040204"/>
              </a:rPr>
              <a:t> </a:t>
            </a:r>
            <a:r>
              <a:rPr sz="1600" spc="-15" dirty="0">
                <a:solidFill>
                  <a:srgbClr val="FFFFFF"/>
                </a:solidFill>
                <a:latin typeface="Verdana" panose="020B0604030504040204"/>
                <a:cs typeface="Verdana" panose="020B0604030504040204"/>
              </a:rPr>
              <a:t>Oakland:</a:t>
            </a:r>
            <a:r>
              <a:rPr sz="1600" spc="-155" dirty="0">
                <a:solidFill>
                  <a:srgbClr val="FFFFFF"/>
                </a:solidFill>
                <a:latin typeface="Verdana" panose="020B0604030504040204"/>
                <a:cs typeface="Verdana" panose="020B0604030504040204"/>
              </a:rPr>
              <a:t> </a:t>
            </a:r>
            <a:r>
              <a:rPr sz="1600" spc="25" dirty="0">
                <a:solidFill>
                  <a:srgbClr val="FFFFFF"/>
                </a:solidFill>
                <a:latin typeface="Verdana" panose="020B0604030504040204"/>
                <a:cs typeface="Verdana" panose="020B0604030504040204"/>
              </a:rPr>
              <a:t>New </a:t>
            </a:r>
            <a:r>
              <a:rPr sz="1600" spc="-545" dirty="0">
                <a:solidFill>
                  <a:srgbClr val="FFFFFF"/>
                </a:solidFill>
                <a:latin typeface="Verdana" panose="020B0604030504040204"/>
                <a:cs typeface="Verdana" panose="020B0604030504040204"/>
              </a:rPr>
              <a:t> </a:t>
            </a:r>
            <a:r>
              <a:rPr sz="1600" spc="-30" dirty="0">
                <a:solidFill>
                  <a:srgbClr val="FFFFFF"/>
                </a:solidFill>
                <a:latin typeface="Verdana" panose="020B0604030504040204"/>
                <a:cs typeface="Verdana" panose="020B0604030504040204"/>
              </a:rPr>
              <a:t>Har</a:t>
            </a:r>
            <a:r>
              <a:rPr sz="1600" spc="-25" dirty="0">
                <a:solidFill>
                  <a:srgbClr val="FFFFFF"/>
                </a:solidFill>
                <a:latin typeface="Verdana" panose="020B0604030504040204"/>
                <a:cs typeface="Verdana" panose="020B0604030504040204"/>
              </a:rPr>
              <a:t>b</a:t>
            </a:r>
            <a:r>
              <a:rPr sz="1600" spc="-120" dirty="0">
                <a:solidFill>
                  <a:srgbClr val="FFFFFF"/>
                </a:solidFill>
                <a:latin typeface="Verdana" panose="020B0604030504040204"/>
                <a:cs typeface="Verdana" panose="020B0604030504040204"/>
              </a:rPr>
              <a:t>i</a:t>
            </a:r>
            <a:r>
              <a:rPr sz="1600" spc="15" dirty="0">
                <a:solidFill>
                  <a:srgbClr val="FFFFFF"/>
                </a:solidFill>
                <a:latin typeface="Verdana" panose="020B0604030504040204"/>
                <a:cs typeface="Verdana" panose="020B0604030504040204"/>
              </a:rPr>
              <a:t>n</a:t>
            </a:r>
            <a:r>
              <a:rPr sz="1600" spc="5" dirty="0">
                <a:solidFill>
                  <a:srgbClr val="FFFFFF"/>
                </a:solidFill>
                <a:latin typeface="Verdana" panose="020B0604030504040204"/>
                <a:cs typeface="Verdana" panose="020B0604030504040204"/>
              </a:rPr>
              <a:t>g</a:t>
            </a:r>
            <a:r>
              <a:rPr sz="1600" spc="75" dirty="0">
                <a:solidFill>
                  <a:srgbClr val="FFFFFF"/>
                </a:solidFill>
                <a:latin typeface="Verdana" panose="020B0604030504040204"/>
                <a:cs typeface="Verdana" panose="020B0604030504040204"/>
              </a:rPr>
              <a:t>e</a:t>
            </a:r>
            <a:r>
              <a:rPr sz="1600" spc="-204" dirty="0">
                <a:solidFill>
                  <a:srgbClr val="FFFFFF"/>
                </a:solidFill>
                <a:latin typeface="Verdana" panose="020B0604030504040204"/>
                <a:cs typeface="Verdana" panose="020B0604030504040204"/>
              </a:rPr>
              <a:t>r</a:t>
            </a:r>
            <a:r>
              <a:rPr sz="1600" spc="-110" dirty="0">
                <a:solidFill>
                  <a:srgbClr val="FFFFFF"/>
                </a:solidFill>
                <a:latin typeface="Verdana" panose="020B0604030504040204"/>
                <a:cs typeface="Verdana" panose="020B0604030504040204"/>
              </a:rPr>
              <a:t> </a:t>
            </a:r>
            <a:r>
              <a:rPr sz="1600" spc="-35" dirty="0">
                <a:solidFill>
                  <a:srgbClr val="FFFFFF"/>
                </a:solidFill>
                <a:latin typeface="Verdana" panose="020B0604030504040204"/>
                <a:cs typeface="Verdana" panose="020B0604030504040204"/>
              </a:rPr>
              <a:t>Pu</a:t>
            </a:r>
            <a:r>
              <a:rPr sz="1600" spc="-25" dirty="0">
                <a:solidFill>
                  <a:srgbClr val="FFFFFF"/>
                </a:solidFill>
                <a:latin typeface="Verdana" panose="020B0604030504040204"/>
                <a:cs typeface="Verdana" panose="020B0604030504040204"/>
              </a:rPr>
              <a:t>b</a:t>
            </a:r>
            <a:r>
              <a:rPr sz="1600" spc="5" dirty="0">
                <a:solidFill>
                  <a:srgbClr val="FFFFFF"/>
                </a:solidFill>
                <a:latin typeface="Verdana" panose="020B0604030504040204"/>
                <a:cs typeface="Verdana" panose="020B0604030504040204"/>
              </a:rPr>
              <a:t>l</a:t>
            </a:r>
            <a:r>
              <a:rPr sz="1600" spc="-120" dirty="0">
                <a:solidFill>
                  <a:srgbClr val="FFFFFF"/>
                </a:solidFill>
                <a:latin typeface="Verdana" panose="020B0604030504040204"/>
                <a:cs typeface="Verdana" panose="020B0604030504040204"/>
              </a:rPr>
              <a:t>i</a:t>
            </a:r>
            <a:r>
              <a:rPr sz="1600" spc="85" dirty="0">
                <a:solidFill>
                  <a:srgbClr val="FFFFFF"/>
                </a:solidFill>
                <a:latin typeface="Verdana" panose="020B0604030504040204"/>
                <a:cs typeface="Verdana" panose="020B0604030504040204"/>
              </a:rPr>
              <a:t>ca</a:t>
            </a:r>
            <a:r>
              <a:rPr sz="1600" spc="45" dirty="0">
                <a:solidFill>
                  <a:srgbClr val="FFFFFF"/>
                </a:solidFill>
                <a:latin typeface="Verdana" panose="020B0604030504040204"/>
                <a:cs typeface="Verdana" panose="020B0604030504040204"/>
              </a:rPr>
              <a:t>t</a:t>
            </a:r>
            <a:r>
              <a:rPr sz="1600" spc="-120" dirty="0">
                <a:solidFill>
                  <a:srgbClr val="FFFFFF"/>
                </a:solidFill>
                <a:latin typeface="Verdana" panose="020B0604030504040204"/>
                <a:cs typeface="Verdana" panose="020B0604030504040204"/>
              </a:rPr>
              <a:t>i</a:t>
            </a:r>
            <a:r>
              <a:rPr sz="1600" spc="-60" dirty="0">
                <a:solidFill>
                  <a:srgbClr val="FFFFFF"/>
                </a:solidFill>
                <a:latin typeface="Verdana" panose="020B0604030504040204"/>
                <a:cs typeface="Verdana" panose="020B0604030504040204"/>
              </a:rPr>
              <a:t>ons</a:t>
            </a:r>
            <a:endParaRPr sz="1600">
              <a:latin typeface="Verdana" panose="020B0604030504040204"/>
              <a:cs typeface="Verdana" panose="020B0604030504040204"/>
            </a:endParaRPr>
          </a:p>
          <a:p>
            <a:pPr marL="355600" marR="226060" indent="-342900">
              <a:lnSpc>
                <a:spcPct val="100000"/>
              </a:lnSpc>
              <a:spcBef>
                <a:spcPts val="995"/>
              </a:spcBef>
              <a:tabLst>
                <a:tab pos="354965" algn="l"/>
              </a:tabLst>
            </a:pPr>
            <a:r>
              <a:rPr sz="1250" spc="-100" dirty="0">
                <a:solidFill>
                  <a:srgbClr val="89D0D5"/>
                </a:solidFill>
                <a:latin typeface="Lucida Sans Unicode" panose="020B0602030504020204"/>
                <a:cs typeface="Lucida Sans Unicode" panose="020B0602030504020204"/>
              </a:rPr>
              <a:t>▶	</a:t>
            </a:r>
            <a:r>
              <a:rPr sz="1600" spc="20" dirty="0">
                <a:solidFill>
                  <a:srgbClr val="FFFFFF"/>
                </a:solidFill>
                <a:latin typeface="Verdana" panose="020B0604030504040204"/>
                <a:cs typeface="Verdana" panose="020B0604030504040204"/>
              </a:rPr>
              <a:t>Cooper,</a:t>
            </a:r>
            <a:r>
              <a:rPr sz="1600" spc="-110" dirty="0">
                <a:solidFill>
                  <a:srgbClr val="FFFFFF"/>
                </a:solidFill>
                <a:latin typeface="Verdana" panose="020B0604030504040204"/>
                <a:cs typeface="Verdana" panose="020B0604030504040204"/>
              </a:rPr>
              <a:t> </a:t>
            </a:r>
            <a:r>
              <a:rPr sz="1600" spc="-60" dirty="0">
                <a:solidFill>
                  <a:srgbClr val="FFFFFF"/>
                </a:solidFill>
                <a:latin typeface="Verdana" panose="020B0604030504040204"/>
                <a:cs typeface="Verdana" panose="020B0604030504040204"/>
              </a:rPr>
              <a:t>M.,</a:t>
            </a:r>
            <a:r>
              <a:rPr sz="1600" spc="-120" dirty="0">
                <a:solidFill>
                  <a:srgbClr val="FFFFFF"/>
                </a:solidFill>
                <a:latin typeface="Verdana" panose="020B0604030504040204"/>
                <a:cs typeface="Verdana" panose="020B0604030504040204"/>
              </a:rPr>
              <a:t> </a:t>
            </a:r>
            <a:r>
              <a:rPr sz="1600" spc="5" dirty="0">
                <a:solidFill>
                  <a:srgbClr val="FFFFFF"/>
                </a:solidFill>
                <a:latin typeface="Verdana" panose="020B0604030504040204"/>
                <a:cs typeface="Verdana" panose="020B0604030504040204"/>
              </a:rPr>
              <a:t>O’Hara,</a:t>
            </a:r>
            <a:r>
              <a:rPr sz="1600" spc="-135" dirty="0">
                <a:solidFill>
                  <a:srgbClr val="FFFFFF"/>
                </a:solidFill>
                <a:latin typeface="Verdana" panose="020B0604030504040204"/>
                <a:cs typeface="Verdana" panose="020B0604030504040204"/>
              </a:rPr>
              <a:t> </a:t>
            </a:r>
            <a:r>
              <a:rPr sz="1600" spc="-60" dirty="0">
                <a:solidFill>
                  <a:srgbClr val="FFFFFF"/>
                </a:solidFill>
                <a:latin typeface="Verdana" panose="020B0604030504040204"/>
                <a:cs typeface="Verdana" panose="020B0604030504040204"/>
              </a:rPr>
              <a:t>M.,</a:t>
            </a:r>
            <a:r>
              <a:rPr sz="1600" spc="-120" dirty="0">
                <a:solidFill>
                  <a:srgbClr val="FFFFFF"/>
                </a:solidFill>
                <a:latin typeface="Verdana" panose="020B0604030504040204"/>
                <a:cs typeface="Verdana" panose="020B0604030504040204"/>
              </a:rPr>
              <a:t> </a:t>
            </a:r>
            <a:r>
              <a:rPr sz="1600" spc="-55" dirty="0">
                <a:solidFill>
                  <a:srgbClr val="FFFFFF"/>
                </a:solidFill>
                <a:latin typeface="Verdana" panose="020B0604030504040204"/>
                <a:cs typeface="Verdana" panose="020B0604030504040204"/>
              </a:rPr>
              <a:t>Schmid,</a:t>
            </a:r>
            <a:r>
              <a:rPr sz="1600" spc="-90" dirty="0">
                <a:solidFill>
                  <a:srgbClr val="FFFFFF"/>
                </a:solidFill>
                <a:latin typeface="Verdana" panose="020B0604030504040204"/>
                <a:cs typeface="Verdana" panose="020B0604030504040204"/>
              </a:rPr>
              <a:t> </a:t>
            </a:r>
            <a:r>
              <a:rPr sz="1600" spc="-105" dirty="0">
                <a:solidFill>
                  <a:srgbClr val="FFFFFF"/>
                </a:solidFill>
                <a:latin typeface="Verdana" panose="020B0604030504040204"/>
                <a:cs typeface="Verdana" panose="020B0604030504040204"/>
              </a:rPr>
              <a:t>P.,</a:t>
            </a:r>
            <a:r>
              <a:rPr sz="1600" spc="-130"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F.</a:t>
            </a:r>
            <a:r>
              <a:rPr sz="1600" spc="-105"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&amp;</a:t>
            </a:r>
            <a:r>
              <a:rPr sz="1600" spc="-130" dirty="0">
                <a:solidFill>
                  <a:srgbClr val="FFFFFF"/>
                </a:solidFill>
                <a:latin typeface="Verdana" panose="020B0604030504040204"/>
                <a:cs typeface="Verdana" panose="020B0604030504040204"/>
              </a:rPr>
              <a:t> </a:t>
            </a:r>
            <a:r>
              <a:rPr sz="1600" spc="-70" dirty="0">
                <a:solidFill>
                  <a:srgbClr val="FFFFFF"/>
                </a:solidFill>
                <a:latin typeface="Verdana" panose="020B0604030504040204"/>
                <a:cs typeface="Verdana" panose="020B0604030504040204"/>
              </a:rPr>
              <a:t>Wyatt,</a:t>
            </a:r>
            <a:r>
              <a:rPr sz="1600" spc="-80" dirty="0">
                <a:solidFill>
                  <a:srgbClr val="FFFFFF"/>
                </a:solidFill>
                <a:latin typeface="Verdana" panose="020B0604030504040204"/>
                <a:cs typeface="Verdana" panose="020B0604030504040204"/>
              </a:rPr>
              <a:t> </a:t>
            </a:r>
            <a:r>
              <a:rPr sz="1600" dirty="0">
                <a:solidFill>
                  <a:srgbClr val="FFFFFF"/>
                </a:solidFill>
                <a:latin typeface="Verdana" panose="020B0604030504040204"/>
                <a:cs typeface="Verdana" panose="020B0604030504040204"/>
              </a:rPr>
              <a:t>G.</a:t>
            </a:r>
            <a:r>
              <a:rPr sz="1600" spc="-120"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(2007).</a:t>
            </a:r>
            <a:r>
              <a:rPr sz="1600" spc="-80" dirty="0">
                <a:solidFill>
                  <a:srgbClr val="FFFFFF"/>
                </a:solidFill>
                <a:latin typeface="Verdana" panose="020B0604030504040204"/>
                <a:cs typeface="Verdana" panose="020B0604030504040204"/>
              </a:rPr>
              <a:t> </a:t>
            </a:r>
            <a:r>
              <a:rPr sz="1600" i="1" spc="-90" dirty="0">
                <a:solidFill>
                  <a:srgbClr val="FFFFFF"/>
                </a:solidFill>
                <a:latin typeface="Verdana" panose="020B0604030504040204"/>
                <a:cs typeface="Verdana" panose="020B0604030504040204"/>
              </a:rPr>
              <a:t>The</a:t>
            </a:r>
            <a:r>
              <a:rPr sz="1600" i="1" spc="-114" dirty="0">
                <a:solidFill>
                  <a:srgbClr val="FFFFFF"/>
                </a:solidFill>
                <a:latin typeface="Verdana" panose="020B0604030504040204"/>
                <a:cs typeface="Verdana" panose="020B0604030504040204"/>
              </a:rPr>
              <a:t> </a:t>
            </a:r>
            <a:r>
              <a:rPr sz="1600" i="1" spc="15" dirty="0">
                <a:solidFill>
                  <a:srgbClr val="FFFFFF"/>
                </a:solidFill>
                <a:latin typeface="Verdana" panose="020B0604030504040204"/>
                <a:cs typeface="Verdana" panose="020B0604030504040204"/>
              </a:rPr>
              <a:t>Handbook</a:t>
            </a:r>
            <a:r>
              <a:rPr sz="1600" i="1" spc="-120" dirty="0">
                <a:solidFill>
                  <a:srgbClr val="FFFFFF"/>
                </a:solidFill>
                <a:latin typeface="Verdana" panose="020B0604030504040204"/>
                <a:cs typeface="Verdana" panose="020B0604030504040204"/>
              </a:rPr>
              <a:t> </a:t>
            </a:r>
            <a:r>
              <a:rPr sz="1600" i="1" spc="5" dirty="0">
                <a:solidFill>
                  <a:srgbClr val="FFFFFF"/>
                </a:solidFill>
                <a:latin typeface="Verdana" panose="020B0604030504040204"/>
                <a:cs typeface="Verdana" panose="020B0604030504040204"/>
              </a:rPr>
              <a:t>of</a:t>
            </a:r>
            <a:r>
              <a:rPr sz="1600" i="1" spc="-125" dirty="0">
                <a:solidFill>
                  <a:srgbClr val="FFFFFF"/>
                </a:solidFill>
                <a:latin typeface="Verdana" panose="020B0604030504040204"/>
                <a:cs typeface="Verdana" panose="020B0604030504040204"/>
              </a:rPr>
              <a:t> </a:t>
            </a:r>
            <a:r>
              <a:rPr sz="1600" i="1" spc="-75" dirty="0">
                <a:solidFill>
                  <a:srgbClr val="FFFFFF"/>
                </a:solidFill>
                <a:latin typeface="Verdana" panose="020B0604030504040204"/>
                <a:cs typeface="Verdana" panose="020B0604030504040204"/>
              </a:rPr>
              <a:t>Person- </a:t>
            </a:r>
            <a:r>
              <a:rPr sz="1600" i="1" spc="-550" dirty="0">
                <a:solidFill>
                  <a:srgbClr val="FFFFFF"/>
                </a:solidFill>
                <a:latin typeface="Verdana" panose="020B0604030504040204"/>
                <a:cs typeface="Verdana" panose="020B0604030504040204"/>
              </a:rPr>
              <a:t> </a:t>
            </a:r>
            <a:r>
              <a:rPr sz="1600" i="1" spc="140" dirty="0">
                <a:solidFill>
                  <a:srgbClr val="FFFFFF"/>
                </a:solidFill>
                <a:latin typeface="Verdana" panose="020B0604030504040204"/>
                <a:cs typeface="Verdana" panose="020B0604030504040204"/>
              </a:rPr>
              <a:t>C</a:t>
            </a:r>
            <a:r>
              <a:rPr sz="1600" i="1" spc="110" dirty="0">
                <a:solidFill>
                  <a:srgbClr val="FFFFFF"/>
                </a:solidFill>
                <a:latin typeface="Verdana" panose="020B0604030504040204"/>
                <a:cs typeface="Verdana" panose="020B0604030504040204"/>
              </a:rPr>
              <a:t>e</a:t>
            </a:r>
            <a:r>
              <a:rPr sz="1600" i="1" spc="-80" dirty="0">
                <a:solidFill>
                  <a:srgbClr val="FFFFFF"/>
                </a:solidFill>
                <a:latin typeface="Verdana" panose="020B0604030504040204"/>
                <a:cs typeface="Verdana" panose="020B0604030504040204"/>
              </a:rPr>
              <a:t>n</a:t>
            </a:r>
            <a:r>
              <a:rPr sz="1600" i="1" spc="-45" dirty="0">
                <a:solidFill>
                  <a:srgbClr val="FFFFFF"/>
                </a:solidFill>
                <a:latin typeface="Verdana" panose="020B0604030504040204"/>
                <a:cs typeface="Verdana" panose="020B0604030504040204"/>
              </a:rPr>
              <a:t>t</a:t>
            </a:r>
            <a:r>
              <a:rPr sz="1600" i="1" spc="-50" dirty="0">
                <a:solidFill>
                  <a:srgbClr val="FFFFFF"/>
                </a:solidFill>
                <a:latin typeface="Verdana" panose="020B0604030504040204"/>
                <a:cs typeface="Verdana" panose="020B0604030504040204"/>
              </a:rPr>
              <a:t>r</a:t>
            </a:r>
            <a:r>
              <a:rPr sz="1600" i="1" spc="-80" dirty="0">
                <a:solidFill>
                  <a:srgbClr val="FFFFFF"/>
                </a:solidFill>
                <a:latin typeface="Verdana" panose="020B0604030504040204"/>
                <a:cs typeface="Verdana" panose="020B0604030504040204"/>
              </a:rPr>
              <a:t>e</a:t>
            </a:r>
            <a:r>
              <a:rPr sz="1600" i="1" spc="95" dirty="0">
                <a:solidFill>
                  <a:srgbClr val="FFFFFF"/>
                </a:solidFill>
                <a:latin typeface="Verdana" panose="020B0604030504040204"/>
                <a:cs typeface="Verdana" panose="020B0604030504040204"/>
              </a:rPr>
              <a:t>d</a:t>
            </a:r>
            <a:r>
              <a:rPr sz="1600" i="1" spc="-105" dirty="0">
                <a:solidFill>
                  <a:srgbClr val="FFFFFF"/>
                </a:solidFill>
                <a:latin typeface="Verdana" panose="020B0604030504040204"/>
                <a:cs typeface="Verdana" panose="020B0604030504040204"/>
              </a:rPr>
              <a:t> </a:t>
            </a:r>
            <a:r>
              <a:rPr sz="1600" i="1" spc="-130" dirty="0">
                <a:solidFill>
                  <a:srgbClr val="FFFFFF"/>
                </a:solidFill>
                <a:latin typeface="Verdana" panose="020B0604030504040204"/>
                <a:cs typeface="Verdana" panose="020B0604030504040204"/>
              </a:rPr>
              <a:t>P</a:t>
            </a:r>
            <a:r>
              <a:rPr sz="1600" i="1" spc="-105" dirty="0">
                <a:solidFill>
                  <a:srgbClr val="FFFFFF"/>
                </a:solidFill>
                <a:latin typeface="Verdana" panose="020B0604030504040204"/>
                <a:cs typeface="Verdana" panose="020B0604030504040204"/>
              </a:rPr>
              <a:t>s</a:t>
            </a:r>
            <a:r>
              <a:rPr sz="1600" i="1" spc="15" dirty="0">
                <a:solidFill>
                  <a:srgbClr val="FFFFFF"/>
                </a:solidFill>
                <a:latin typeface="Verdana" panose="020B0604030504040204"/>
                <a:cs typeface="Verdana" panose="020B0604030504040204"/>
              </a:rPr>
              <a:t>ych</a:t>
            </a:r>
            <a:r>
              <a:rPr sz="1600" i="1" spc="-10" dirty="0">
                <a:solidFill>
                  <a:srgbClr val="FFFFFF"/>
                </a:solidFill>
                <a:latin typeface="Verdana" panose="020B0604030504040204"/>
                <a:cs typeface="Verdana" panose="020B0604030504040204"/>
              </a:rPr>
              <a:t>o</a:t>
            </a:r>
            <a:r>
              <a:rPr sz="1600" i="1" spc="-5" dirty="0">
                <a:solidFill>
                  <a:srgbClr val="FFFFFF"/>
                </a:solidFill>
                <a:latin typeface="Verdana" panose="020B0604030504040204"/>
                <a:cs typeface="Verdana" panose="020B0604030504040204"/>
              </a:rPr>
              <a:t>t</a:t>
            </a:r>
            <a:r>
              <a:rPr sz="1600" i="1" spc="20" dirty="0">
                <a:solidFill>
                  <a:srgbClr val="FFFFFF"/>
                </a:solidFill>
                <a:latin typeface="Verdana" panose="020B0604030504040204"/>
                <a:cs typeface="Verdana" panose="020B0604030504040204"/>
              </a:rPr>
              <a:t>h</a:t>
            </a:r>
            <a:r>
              <a:rPr sz="1600" i="1" spc="10" dirty="0">
                <a:solidFill>
                  <a:srgbClr val="FFFFFF"/>
                </a:solidFill>
                <a:latin typeface="Verdana" panose="020B0604030504040204"/>
                <a:cs typeface="Verdana" panose="020B0604030504040204"/>
              </a:rPr>
              <a:t>e</a:t>
            </a:r>
            <a:r>
              <a:rPr sz="1600" i="1" spc="5" dirty="0">
                <a:solidFill>
                  <a:srgbClr val="FFFFFF"/>
                </a:solidFill>
                <a:latin typeface="Verdana" panose="020B0604030504040204"/>
                <a:cs typeface="Verdana" panose="020B0604030504040204"/>
              </a:rPr>
              <a:t>rap</a:t>
            </a:r>
            <a:r>
              <a:rPr sz="1600" i="1" spc="-90" dirty="0">
                <a:solidFill>
                  <a:srgbClr val="FFFFFF"/>
                </a:solidFill>
                <a:latin typeface="Verdana" panose="020B0604030504040204"/>
                <a:cs typeface="Verdana" panose="020B0604030504040204"/>
              </a:rPr>
              <a:t>y</a:t>
            </a:r>
            <a:r>
              <a:rPr sz="1600" i="1" spc="-105" dirty="0">
                <a:solidFill>
                  <a:srgbClr val="FFFFFF"/>
                </a:solidFill>
                <a:latin typeface="Verdana" panose="020B0604030504040204"/>
                <a:cs typeface="Verdana" panose="020B0604030504040204"/>
              </a:rPr>
              <a:t> </a:t>
            </a:r>
            <a:r>
              <a:rPr sz="1600" i="1" spc="55" dirty="0">
                <a:solidFill>
                  <a:srgbClr val="FFFFFF"/>
                </a:solidFill>
                <a:latin typeface="Verdana" panose="020B0604030504040204"/>
                <a:cs typeface="Verdana" panose="020B0604030504040204"/>
              </a:rPr>
              <a:t>an</a:t>
            </a:r>
            <a:r>
              <a:rPr sz="1600" i="1" spc="60" dirty="0">
                <a:solidFill>
                  <a:srgbClr val="FFFFFF"/>
                </a:solidFill>
                <a:latin typeface="Verdana" panose="020B0604030504040204"/>
                <a:cs typeface="Verdana" panose="020B0604030504040204"/>
              </a:rPr>
              <a:t>d</a:t>
            </a:r>
            <a:r>
              <a:rPr sz="1600" i="1" spc="-125" dirty="0">
                <a:solidFill>
                  <a:srgbClr val="FFFFFF"/>
                </a:solidFill>
                <a:latin typeface="Verdana" panose="020B0604030504040204"/>
                <a:cs typeface="Verdana" panose="020B0604030504040204"/>
              </a:rPr>
              <a:t> </a:t>
            </a:r>
            <a:r>
              <a:rPr sz="1600" i="1" spc="-25" dirty="0">
                <a:solidFill>
                  <a:srgbClr val="FFFFFF"/>
                </a:solidFill>
                <a:latin typeface="Verdana" panose="020B0604030504040204"/>
                <a:cs typeface="Verdana" panose="020B0604030504040204"/>
              </a:rPr>
              <a:t>Counsell</a:t>
            </a:r>
            <a:r>
              <a:rPr sz="1600" i="1" spc="-120" dirty="0">
                <a:solidFill>
                  <a:srgbClr val="FFFFFF"/>
                </a:solidFill>
                <a:latin typeface="Verdana" panose="020B0604030504040204"/>
                <a:cs typeface="Verdana" panose="020B0604030504040204"/>
              </a:rPr>
              <a:t>i</a:t>
            </a:r>
            <a:r>
              <a:rPr sz="1600" i="1" spc="20" dirty="0">
                <a:solidFill>
                  <a:srgbClr val="FFFFFF"/>
                </a:solidFill>
                <a:latin typeface="Verdana" panose="020B0604030504040204"/>
                <a:cs typeface="Verdana" panose="020B0604030504040204"/>
              </a:rPr>
              <a:t>ng</a:t>
            </a:r>
            <a:r>
              <a:rPr sz="1600" spc="-145" dirty="0">
                <a:solidFill>
                  <a:srgbClr val="FFFFFF"/>
                </a:solidFill>
                <a:latin typeface="Verdana" panose="020B0604030504040204"/>
                <a:cs typeface="Verdana" panose="020B0604030504040204"/>
              </a:rPr>
              <a:t>,</a:t>
            </a:r>
            <a:r>
              <a:rPr sz="1600" spc="-95" dirty="0">
                <a:solidFill>
                  <a:srgbClr val="FFFFFF"/>
                </a:solidFill>
                <a:latin typeface="Verdana" panose="020B0604030504040204"/>
                <a:cs typeface="Verdana" panose="020B0604030504040204"/>
              </a:rPr>
              <a:t> </a:t>
            </a:r>
            <a:r>
              <a:rPr sz="1600" spc="-25" dirty="0">
                <a:solidFill>
                  <a:srgbClr val="FFFFFF"/>
                </a:solidFill>
                <a:latin typeface="Verdana" panose="020B0604030504040204"/>
                <a:cs typeface="Verdana" panose="020B0604030504040204"/>
              </a:rPr>
              <a:t>N</a:t>
            </a:r>
            <a:r>
              <a:rPr sz="1600" spc="75" dirty="0">
                <a:solidFill>
                  <a:srgbClr val="FFFFFF"/>
                </a:solidFill>
                <a:latin typeface="Verdana" panose="020B0604030504040204"/>
                <a:cs typeface="Verdana" panose="020B0604030504040204"/>
              </a:rPr>
              <a:t>e</a:t>
            </a:r>
            <a:r>
              <a:rPr sz="1600" spc="15" dirty="0">
                <a:solidFill>
                  <a:srgbClr val="FFFFFF"/>
                </a:solidFill>
                <a:latin typeface="Verdana" panose="020B0604030504040204"/>
                <a:cs typeface="Verdana" panose="020B0604030504040204"/>
              </a:rPr>
              <a:t>w</a:t>
            </a:r>
            <a:r>
              <a:rPr sz="1600" spc="-114" dirty="0">
                <a:solidFill>
                  <a:srgbClr val="FFFFFF"/>
                </a:solidFill>
                <a:latin typeface="Verdana" panose="020B0604030504040204"/>
                <a:cs typeface="Verdana" panose="020B0604030504040204"/>
              </a:rPr>
              <a:t> </a:t>
            </a:r>
            <a:r>
              <a:rPr sz="1600" spc="-120" dirty="0">
                <a:solidFill>
                  <a:srgbClr val="FFFFFF"/>
                </a:solidFill>
                <a:latin typeface="Verdana" panose="020B0604030504040204"/>
                <a:cs typeface="Verdana" panose="020B0604030504040204"/>
              </a:rPr>
              <a:t>York:</a:t>
            </a:r>
            <a:r>
              <a:rPr sz="1600" spc="-114" dirty="0">
                <a:solidFill>
                  <a:srgbClr val="FFFFFF"/>
                </a:solidFill>
                <a:latin typeface="Verdana" panose="020B0604030504040204"/>
                <a:cs typeface="Verdana" panose="020B0604030504040204"/>
              </a:rPr>
              <a:t> </a:t>
            </a:r>
            <a:r>
              <a:rPr sz="1600" spc="50" dirty="0">
                <a:solidFill>
                  <a:srgbClr val="FFFFFF"/>
                </a:solidFill>
                <a:latin typeface="Verdana" panose="020B0604030504040204"/>
                <a:cs typeface="Verdana" panose="020B0604030504040204"/>
              </a:rPr>
              <a:t>Pa</a:t>
            </a:r>
            <a:r>
              <a:rPr sz="1600" spc="-105" dirty="0">
                <a:solidFill>
                  <a:srgbClr val="FFFFFF"/>
                </a:solidFill>
                <a:latin typeface="Verdana" panose="020B0604030504040204"/>
                <a:cs typeface="Verdana" panose="020B0604030504040204"/>
              </a:rPr>
              <a:t>l</a:t>
            </a:r>
            <a:r>
              <a:rPr sz="1600" spc="65" dirty="0">
                <a:solidFill>
                  <a:srgbClr val="FFFFFF"/>
                </a:solidFill>
                <a:latin typeface="Verdana" panose="020B0604030504040204"/>
                <a:cs typeface="Verdana" panose="020B0604030504040204"/>
              </a:rPr>
              <a:t>g</a:t>
            </a:r>
            <a:r>
              <a:rPr sz="1600" spc="-45" dirty="0">
                <a:solidFill>
                  <a:srgbClr val="FFFFFF"/>
                </a:solidFill>
                <a:latin typeface="Verdana" panose="020B0604030504040204"/>
                <a:cs typeface="Verdana" panose="020B0604030504040204"/>
              </a:rPr>
              <a:t>ra</a:t>
            </a:r>
            <a:r>
              <a:rPr sz="1600" spc="-25" dirty="0">
                <a:solidFill>
                  <a:srgbClr val="FFFFFF"/>
                </a:solidFill>
                <a:latin typeface="Verdana" panose="020B0604030504040204"/>
                <a:cs typeface="Verdana" panose="020B0604030504040204"/>
              </a:rPr>
              <a:t>v</a:t>
            </a:r>
            <a:r>
              <a:rPr sz="1600" spc="80" dirty="0">
                <a:solidFill>
                  <a:srgbClr val="FFFFFF"/>
                </a:solidFill>
                <a:latin typeface="Verdana" panose="020B0604030504040204"/>
                <a:cs typeface="Verdana" panose="020B0604030504040204"/>
              </a:rPr>
              <a:t>e</a:t>
            </a:r>
            <a:r>
              <a:rPr sz="1600" spc="-140" dirty="0">
                <a:solidFill>
                  <a:srgbClr val="FFFFFF"/>
                </a:solidFill>
                <a:latin typeface="Verdana" panose="020B0604030504040204"/>
                <a:cs typeface="Verdana" panose="020B0604030504040204"/>
              </a:rPr>
              <a:t> </a:t>
            </a:r>
            <a:r>
              <a:rPr sz="1600" spc="50" dirty="0">
                <a:solidFill>
                  <a:srgbClr val="FFFFFF"/>
                </a:solidFill>
                <a:latin typeface="Verdana" panose="020B0604030504040204"/>
                <a:cs typeface="Verdana" panose="020B0604030504040204"/>
              </a:rPr>
              <a:t>Macmi</a:t>
            </a:r>
            <a:r>
              <a:rPr sz="1600" spc="-105" dirty="0">
                <a:solidFill>
                  <a:srgbClr val="FFFFFF"/>
                </a:solidFill>
                <a:latin typeface="Verdana" panose="020B0604030504040204"/>
                <a:cs typeface="Verdana" panose="020B0604030504040204"/>
              </a:rPr>
              <a:t>ll</a:t>
            </a:r>
            <a:r>
              <a:rPr sz="1600" spc="40" dirty="0">
                <a:solidFill>
                  <a:srgbClr val="FFFFFF"/>
                </a:solidFill>
                <a:latin typeface="Verdana" panose="020B0604030504040204"/>
                <a:cs typeface="Verdana" panose="020B0604030504040204"/>
              </a:rPr>
              <a:t>an</a:t>
            </a:r>
            <a:endParaRPr sz="1600">
              <a:latin typeface="Verdana" panose="020B0604030504040204"/>
              <a:cs typeface="Verdana" panose="020B0604030504040204"/>
            </a:endParaRPr>
          </a:p>
          <a:p>
            <a:pPr marL="355600" marR="5080" indent="-342900">
              <a:lnSpc>
                <a:spcPct val="100000"/>
              </a:lnSpc>
              <a:spcBef>
                <a:spcPts val="1010"/>
              </a:spcBef>
              <a:tabLst>
                <a:tab pos="354965" algn="l"/>
              </a:tabLst>
            </a:pPr>
            <a:r>
              <a:rPr sz="1250" spc="-100" dirty="0">
                <a:solidFill>
                  <a:srgbClr val="89D0D5"/>
                </a:solidFill>
                <a:latin typeface="Lucida Sans Unicode" panose="020B0602030504020204"/>
                <a:cs typeface="Lucida Sans Unicode" panose="020B0602030504020204"/>
              </a:rPr>
              <a:t>▶	</a:t>
            </a:r>
            <a:r>
              <a:rPr sz="1600" spc="-85" dirty="0">
                <a:solidFill>
                  <a:srgbClr val="FFFFFF"/>
                </a:solidFill>
                <a:latin typeface="Verdana" panose="020B0604030504040204"/>
                <a:cs typeface="Verdana" panose="020B0604030504040204"/>
              </a:rPr>
              <a:t>Derisley,</a:t>
            </a:r>
            <a:r>
              <a:rPr sz="1600" spc="-120" dirty="0">
                <a:solidFill>
                  <a:srgbClr val="FFFFFF"/>
                </a:solidFill>
                <a:latin typeface="Verdana" panose="020B0604030504040204"/>
                <a:cs typeface="Verdana" panose="020B0604030504040204"/>
              </a:rPr>
              <a:t> </a:t>
            </a:r>
            <a:r>
              <a:rPr sz="1600" spc="-50" dirty="0">
                <a:solidFill>
                  <a:srgbClr val="FFFFFF"/>
                </a:solidFill>
                <a:latin typeface="Verdana" panose="020B0604030504040204"/>
                <a:cs typeface="Verdana" panose="020B0604030504040204"/>
              </a:rPr>
              <a:t>J.</a:t>
            </a:r>
            <a:r>
              <a:rPr sz="1600" spc="-135"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&amp;</a:t>
            </a:r>
            <a:r>
              <a:rPr sz="1600" spc="-120" dirty="0">
                <a:solidFill>
                  <a:srgbClr val="FFFFFF"/>
                </a:solidFill>
                <a:latin typeface="Verdana" panose="020B0604030504040204"/>
                <a:cs typeface="Verdana" panose="020B0604030504040204"/>
              </a:rPr>
              <a:t> </a:t>
            </a:r>
            <a:r>
              <a:rPr sz="1600" spc="-55" dirty="0">
                <a:solidFill>
                  <a:srgbClr val="FFFFFF"/>
                </a:solidFill>
                <a:latin typeface="Verdana" panose="020B0604030504040204"/>
                <a:cs typeface="Verdana" panose="020B0604030504040204"/>
              </a:rPr>
              <a:t>Reynolds,</a:t>
            </a:r>
            <a:r>
              <a:rPr sz="1600" spc="-114" dirty="0">
                <a:solidFill>
                  <a:srgbClr val="FFFFFF"/>
                </a:solidFill>
                <a:latin typeface="Verdana" panose="020B0604030504040204"/>
                <a:cs typeface="Verdana" panose="020B0604030504040204"/>
              </a:rPr>
              <a:t> </a:t>
            </a:r>
            <a:r>
              <a:rPr sz="1600" spc="-225" dirty="0">
                <a:solidFill>
                  <a:srgbClr val="FFFFFF"/>
                </a:solidFill>
                <a:latin typeface="Verdana" panose="020B0604030504040204"/>
                <a:cs typeface="Verdana" panose="020B0604030504040204"/>
              </a:rPr>
              <a:t>S.</a:t>
            </a:r>
            <a:r>
              <a:rPr sz="1600" spc="-135"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(2000).</a:t>
            </a:r>
            <a:r>
              <a:rPr sz="1600" spc="-85" dirty="0">
                <a:solidFill>
                  <a:srgbClr val="FFFFFF"/>
                </a:solidFill>
                <a:latin typeface="Verdana" panose="020B0604030504040204"/>
                <a:cs typeface="Verdana" panose="020B0604030504040204"/>
              </a:rPr>
              <a:t> </a:t>
            </a:r>
            <a:r>
              <a:rPr sz="1600" spc="-95" dirty="0">
                <a:solidFill>
                  <a:srgbClr val="FFFFFF"/>
                </a:solidFill>
                <a:latin typeface="Verdana" panose="020B0604030504040204"/>
                <a:cs typeface="Verdana" panose="020B0604030504040204"/>
              </a:rPr>
              <a:t>The</a:t>
            </a:r>
            <a:r>
              <a:rPr sz="1600" spc="-90" dirty="0">
                <a:solidFill>
                  <a:srgbClr val="FFFFFF"/>
                </a:solidFill>
                <a:latin typeface="Verdana" panose="020B0604030504040204"/>
                <a:cs typeface="Verdana" panose="020B0604030504040204"/>
              </a:rPr>
              <a:t> </a:t>
            </a:r>
            <a:r>
              <a:rPr sz="1600" spc="-35" dirty="0">
                <a:solidFill>
                  <a:srgbClr val="FFFFFF"/>
                </a:solidFill>
                <a:latin typeface="Verdana" panose="020B0604030504040204"/>
                <a:cs typeface="Verdana" panose="020B0604030504040204"/>
              </a:rPr>
              <a:t>transtheoretical</a:t>
            </a:r>
            <a:r>
              <a:rPr sz="1600" spc="-65"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stages</a:t>
            </a:r>
            <a:r>
              <a:rPr sz="1600" spc="-105" dirty="0">
                <a:solidFill>
                  <a:srgbClr val="FFFFFF"/>
                </a:solidFill>
                <a:latin typeface="Verdana" panose="020B0604030504040204"/>
                <a:cs typeface="Verdana" panose="020B0604030504040204"/>
              </a:rPr>
              <a:t> </a:t>
            </a:r>
            <a:r>
              <a:rPr sz="1600" spc="5" dirty="0">
                <a:solidFill>
                  <a:srgbClr val="FFFFFF"/>
                </a:solidFill>
                <a:latin typeface="Verdana" panose="020B0604030504040204"/>
                <a:cs typeface="Verdana" panose="020B0604030504040204"/>
              </a:rPr>
              <a:t>of</a:t>
            </a:r>
            <a:r>
              <a:rPr sz="1600" spc="-120" dirty="0">
                <a:solidFill>
                  <a:srgbClr val="FFFFFF"/>
                </a:solidFill>
                <a:latin typeface="Verdana" panose="020B0604030504040204"/>
                <a:cs typeface="Verdana" panose="020B0604030504040204"/>
              </a:rPr>
              <a:t> </a:t>
            </a:r>
            <a:r>
              <a:rPr sz="1600" spc="65" dirty="0">
                <a:solidFill>
                  <a:srgbClr val="FFFFFF"/>
                </a:solidFill>
                <a:latin typeface="Verdana" panose="020B0604030504040204"/>
                <a:cs typeface="Verdana" panose="020B0604030504040204"/>
              </a:rPr>
              <a:t>change</a:t>
            </a:r>
            <a:r>
              <a:rPr sz="1600" spc="-120"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as</a:t>
            </a:r>
            <a:r>
              <a:rPr sz="1600" spc="-130" dirty="0">
                <a:solidFill>
                  <a:srgbClr val="FFFFFF"/>
                </a:solidFill>
                <a:latin typeface="Verdana" panose="020B0604030504040204"/>
                <a:cs typeface="Verdana" panose="020B0604030504040204"/>
              </a:rPr>
              <a:t> </a:t>
            </a:r>
            <a:r>
              <a:rPr sz="1600" spc="125" dirty="0">
                <a:solidFill>
                  <a:srgbClr val="FFFFFF"/>
                </a:solidFill>
                <a:latin typeface="Verdana" panose="020B0604030504040204"/>
                <a:cs typeface="Verdana" panose="020B0604030504040204"/>
              </a:rPr>
              <a:t>a</a:t>
            </a:r>
            <a:r>
              <a:rPr sz="1600" spc="-130" dirty="0">
                <a:solidFill>
                  <a:srgbClr val="FFFFFF"/>
                </a:solidFill>
                <a:latin typeface="Verdana" panose="020B0604030504040204"/>
                <a:cs typeface="Verdana" panose="020B0604030504040204"/>
              </a:rPr>
              <a:t> </a:t>
            </a:r>
            <a:r>
              <a:rPr sz="1600" spc="-15" dirty="0">
                <a:solidFill>
                  <a:srgbClr val="FFFFFF"/>
                </a:solidFill>
                <a:latin typeface="Verdana" panose="020B0604030504040204"/>
                <a:cs typeface="Verdana" panose="020B0604030504040204"/>
              </a:rPr>
              <a:t>predictor </a:t>
            </a:r>
            <a:r>
              <a:rPr sz="1600" spc="-545" dirty="0">
                <a:solidFill>
                  <a:srgbClr val="FFFFFF"/>
                </a:solidFill>
                <a:latin typeface="Verdana" panose="020B0604030504040204"/>
                <a:cs typeface="Verdana" panose="020B0604030504040204"/>
              </a:rPr>
              <a:t> </a:t>
            </a:r>
            <a:r>
              <a:rPr sz="1600" spc="5" dirty="0">
                <a:solidFill>
                  <a:srgbClr val="FFFFFF"/>
                </a:solidFill>
                <a:latin typeface="Verdana" panose="020B0604030504040204"/>
                <a:cs typeface="Verdana" panose="020B0604030504040204"/>
              </a:rPr>
              <a:t>of </a:t>
            </a:r>
            <a:r>
              <a:rPr sz="1600" spc="-30" dirty="0">
                <a:solidFill>
                  <a:srgbClr val="FFFFFF"/>
                </a:solidFill>
                <a:latin typeface="Verdana" panose="020B0604030504040204"/>
                <a:cs typeface="Verdana" panose="020B0604030504040204"/>
              </a:rPr>
              <a:t>premature </a:t>
            </a:r>
            <a:r>
              <a:rPr sz="1600" spc="-55" dirty="0">
                <a:solidFill>
                  <a:srgbClr val="FFFFFF"/>
                </a:solidFill>
                <a:latin typeface="Verdana" panose="020B0604030504040204"/>
                <a:cs typeface="Verdana" panose="020B0604030504040204"/>
              </a:rPr>
              <a:t>termination, </a:t>
            </a:r>
            <a:r>
              <a:rPr sz="1600" spc="40" dirty="0">
                <a:solidFill>
                  <a:srgbClr val="FFFFFF"/>
                </a:solidFill>
                <a:latin typeface="Verdana" panose="020B0604030504040204"/>
                <a:cs typeface="Verdana" panose="020B0604030504040204"/>
              </a:rPr>
              <a:t>attendance </a:t>
            </a:r>
            <a:r>
              <a:rPr sz="1600" spc="55" dirty="0">
                <a:solidFill>
                  <a:srgbClr val="FFFFFF"/>
                </a:solidFill>
                <a:latin typeface="Verdana" panose="020B0604030504040204"/>
                <a:cs typeface="Verdana" panose="020B0604030504040204"/>
              </a:rPr>
              <a:t>and </a:t>
            </a:r>
            <a:r>
              <a:rPr sz="1600" spc="15" dirty="0">
                <a:solidFill>
                  <a:srgbClr val="FFFFFF"/>
                </a:solidFill>
                <a:latin typeface="Verdana" panose="020B0604030504040204"/>
                <a:cs typeface="Verdana" panose="020B0604030504040204"/>
              </a:rPr>
              <a:t>alliance </a:t>
            </a:r>
            <a:r>
              <a:rPr sz="1600" spc="-80" dirty="0">
                <a:solidFill>
                  <a:srgbClr val="FFFFFF"/>
                </a:solidFill>
                <a:latin typeface="Verdana" panose="020B0604030504040204"/>
                <a:cs typeface="Verdana" panose="020B0604030504040204"/>
              </a:rPr>
              <a:t>in </a:t>
            </a:r>
            <a:r>
              <a:rPr sz="1600" spc="-20" dirty="0">
                <a:solidFill>
                  <a:srgbClr val="FFFFFF"/>
                </a:solidFill>
                <a:latin typeface="Verdana" panose="020B0604030504040204"/>
                <a:cs typeface="Verdana" panose="020B0604030504040204"/>
              </a:rPr>
              <a:t>psychotherapy. </a:t>
            </a:r>
            <a:r>
              <a:rPr sz="1600" i="1" spc="-140" dirty="0">
                <a:solidFill>
                  <a:srgbClr val="FFFFFF"/>
                </a:solidFill>
                <a:latin typeface="Verdana" panose="020B0604030504040204"/>
                <a:cs typeface="Verdana" panose="020B0604030504040204"/>
              </a:rPr>
              <a:t>British </a:t>
            </a:r>
            <a:r>
              <a:rPr sz="1600" i="1" spc="-25" dirty="0">
                <a:solidFill>
                  <a:srgbClr val="FFFFFF"/>
                </a:solidFill>
                <a:latin typeface="Verdana" panose="020B0604030504040204"/>
                <a:cs typeface="Verdana" panose="020B0604030504040204"/>
              </a:rPr>
              <a:t>Journal </a:t>
            </a:r>
            <a:r>
              <a:rPr sz="1600" i="1" spc="-550" dirty="0">
                <a:solidFill>
                  <a:srgbClr val="FFFFFF"/>
                </a:solidFill>
                <a:latin typeface="Verdana" panose="020B0604030504040204"/>
                <a:cs typeface="Verdana" panose="020B0604030504040204"/>
              </a:rPr>
              <a:t> </a:t>
            </a:r>
            <a:r>
              <a:rPr sz="1600" i="1" spc="5" dirty="0">
                <a:solidFill>
                  <a:srgbClr val="FFFFFF"/>
                </a:solidFill>
                <a:latin typeface="Verdana" panose="020B0604030504040204"/>
                <a:cs typeface="Verdana" panose="020B0604030504040204"/>
              </a:rPr>
              <a:t>of</a:t>
            </a:r>
            <a:r>
              <a:rPr sz="1600" i="1" spc="-120" dirty="0">
                <a:solidFill>
                  <a:srgbClr val="FFFFFF"/>
                </a:solidFill>
                <a:latin typeface="Verdana" panose="020B0604030504040204"/>
                <a:cs typeface="Verdana" panose="020B0604030504040204"/>
              </a:rPr>
              <a:t> </a:t>
            </a:r>
            <a:r>
              <a:rPr sz="1600" i="1" spc="-5" dirty="0">
                <a:solidFill>
                  <a:srgbClr val="FFFFFF"/>
                </a:solidFill>
                <a:latin typeface="Verdana" panose="020B0604030504040204"/>
                <a:cs typeface="Verdana" panose="020B0604030504040204"/>
              </a:rPr>
              <a:t>Clinical</a:t>
            </a:r>
            <a:r>
              <a:rPr sz="1600" i="1" spc="-114" dirty="0">
                <a:solidFill>
                  <a:srgbClr val="FFFFFF"/>
                </a:solidFill>
                <a:latin typeface="Verdana" panose="020B0604030504040204"/>
                <a:cs typeface="Verdana" panose="020B0604030504040204"/>
              </a:rPr>
              <a:t> </a:t>
            </a:r>
            <a:r>
              <a:rPr sz="1600" i="1" spc="-35" dirty="0">
                <a:solidFill>
                  <a:srgbClr val="FFFFFF"/>
                </a:solidFill>
                <a:latin typeface="Verdana" panose="020B0604030504040204"/>
                <a:cs typeface="Verdana" panose="020B0604030504040204"/>
              </a:rPr>
              <a:t>Psychology</a:t>
            </a:r>
            <a:r>
              <a:rPr sz="1600" spc="-35" dirty="0">
                <a:solidFill>
                  <a:srgbClr val="FFFFFF"/>
                </a:solidFill>
                <a:latin typeface="Verdana" panose="020B0604030504040204"/>
                <a:cs typeface="Verdana" panose="020B0604030504040204"/>
              </a:rPr>
              <a:t>,</a:t>
            </a:r>
            <a:r>
              <a:rPr sz="1600" spc="-85"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Vol.</a:t>
            </a:r>
            <a:r>
              <a:rPr sz="1600" spc="-110" dirty="0">
                <a:solidFill>
                  <a:srgbClr val="FFFFFF"/>
                </a:solidFill>
                <a:latin typeface="Verdana" panose="020B0604030504040204"/>
                <a:cs typeface="Verdana" panose="020B0604030504040204"/>
              </a:rPr>
              <a:t> </a:t>
            </a:r>
            <a:r>
              <a:rPr sz="1600" spc="-140" dirty="0">
                <a:solidFill>
                  <a:srgbClr val="FFFFFF"/>
                </a:solidFill>
                <a:latin typeface="Verdana" panose="020B0604030504040204"/>
                <a:cs typeface="Verdana" panose="020B0604030504040204"/>
              </a:rPr>
              <a:t>39, </a:t>
            </a:r>
            <a:r>
              <a:rPr sz="1600" spc="-25" dirty="0">
                <a:solidFill>
                  <a:srgbClr val="FFFFFF"/>
                </a:solidFill>
                <a:latin typeface="Verdana" panose="020B0604030504040204"/>
                <a:cs typeface="Verdana" panose="020B0604030504040204"/>
              </a:rPr>
              <a:t>Pp.</a:t>
            </a:r>
            <a:r>
              <a:rPr sz="1600" spc="-130" dirty="0">
                <a:solidFill>
                  <a:srgbClr val="FFFFFF"/>
                </a:solidFill>
                <a:latin typeface="Verdana" panose="020B0604030504040204"/>
                <a:cs typeface="Verdana" panose="020B0604030504040204"/>
              </a:rPr>
              <a:t> </a:t>
            </a:r>
            <a:r>
              <a:rPr sz="1600" spc="-135" dirty="0">
                <a:solidFill>
                  <a:srgbClr val="FFFFFF"/>
                </a:solidFill>
                <a:latin typeface="Verdana" panose="020B0604030504040204"/>
                <a:cs typeface="Verdana" panose="020B0604030504040204"/>
              </a:rPr>
              <a:t>371</a:t>
            </a:r>
            <a:r>
              <a:rPr sz="1600" spc="-105" dirty="0">
                <a:solidFill>
                  <a:srgbClr val="FFFFFF"/>
                </a:solidFill>
                <a:latin typeface="Verdana" panose="020B0604030504040204"/>
                <a:cs typeface="Verdana" panose="020B0604030504040204"/>
              </a:rPr>
              <a:t> </a:t>
            </a:r>
            <a:r>
              <a:rPr sz="1600" spc="-220" dirty="0">
                <a:solidFill>
                  <a:srgbClr val="FFFFFF"/>
                </a:solidFill>
                <a:latin typeface="Verdana" panose="020B0604030504040204"/>
                <a:cs typeface="Verdana" panose="020B0604030504040204"/>
              </a:rPr>
              <a:t>–</a:t>
            </a:r>
            <a:r>
              <a:rPr sz="1600" spc="-125" dirty="0">
                <a:solidFill>
                  <a:srgbClr val="FFFFFF"/>
                </a:solidFill>
                <a:latin typeface="Verdana" panose="020B0604030504040204"/>
                <a:cs typeface="Verdana" panose="020B0604030504040204"/>
              </a:rPr>
              <a:t> </a:t>
            </a:r>
            <a:r>
              <a:rPr sz="1600" spc="-135" dirty="0">
                <a:solidFill>
                  <a:srgbClr val="FFFFFF"/>
                </a:solidFill>
                <a:latin typeface="Verdana" panose="020B0604030504040204"/>
                <a:cs typeface="Verdana" panose="020B0604030504040204"/>
              </a:rPr>
              <a:t>382</a:t>
            </a:r>
            <a:endParaRPr sz="1600">
              <a:latin typeface="Verdana" panose="020B0604030504040204"/>
              <a:cs typeface="Verdana" panose="020B0604030504040204"/>
            </a:endParaRPr>
          </a:p>
          <a:p>
            <a:pPr marL="12700">
              <a:lnSpc>
                <a:spcPct val="100000"/>
              </a:lnSpc>
              <a:spcBef>
                <a:spcPts val="1000"/>
              </a:spcBef>
              <a:tabLst>
                <a:tab pos="354965" algn="l"/>
              </a:tabLst>
            </a:pPr>
            <a:r>
              <a:rPr sz="1250" spc="-95" dirty="0">
                <a:solidFill>
                  <a:srgbClr val="89D0D5"/>
                </a:solidFill>
                <a:latin typeface="Lucida Sans Unicode" panose="020B0602030504020204"/>
                <a:cs typeface="Lucida Sans Unicode" panose="020B0602030504020204"/>
              </a:rPr>
              <a:t>▶	</a:t>
            </a:r>
            <a:r>
              <a:rPr sz="1600" spc="-55" dirty="0">
                <a:solidFill>
                  <a:srgbClr val="FFFFFF"/>
                </a:solidFill>
                <a:latin typeface="Verdana" panose="020B0604030504040204"/>
                <a:cs typeface="Verdana" panose="020B0604030504040204"/>
              </a:rPr>
              <a:t>Dryden,</a:t>
            </a:r>
            <a:r>
              <a:rPr sz="1600" spc="-105" dirty="0">
                <a:solidFill>
                  <a:srgbClr val="FFFFFF"/>
                </a:solidFill>
                <a:latin typeface="Verdana" panose="020B0604030504040204"/>
                <a:cs typeface="Verdana" panose="020B0604030504040204"/>
              </a:rPr>
              <a:t> </a:t>
            </a:r>
            <a:r>
              <a:rPr sz="1600" spc="-120" dirty="0">
                <a:solidFill>
                  <a:srgbClr val="FFFFFF"/>
                </a:solidFill>
                <a:latin typeface="Verdana" panose="020B0604030504040204"/>
                <a:cs typeface="Verdana" panose="020B0604030504040204"/>
              </a:rPr>
              <a:t>W.</a:t>
            </a:r>
            <a:r>
              <a:rPr sz="1600" spc="-80"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(2001).</a:t>
            </a:r>
            <a:r>
              <a:rPr sz="1600" spc="-80" dirty="0">
                <a:solidFill>
                  <a:srgbClr val="FFFFFF"/>
                </a:solidFill>
                <a:latin typeface="Verdana" panose="020B0604030504040204"/>
                <a:cs typeface="Verdana" panose="020B0604030504040204"/>
              </a:rPr>
              <a:t> </a:t>
            </a:r>
            <a:r>
              <a:rPr sz="1600" i="1" spc="-25" dirty="0">
                <a:solidFill>
                  <a:srgbClr val="FFFFFF"/>
                </a:solidFill>
                <a:latin typeface="Verdana" panose="020B0604030504040204"/>
                <a:cs typeface="Verdana" panose="020B0604030504040204"/>
              </a:rPr>
              <a:t>Reason</a:t>
            </a:r>
            <a:r>
              <a:rPr sz="1600" i="1" spc="-110" dirty="0">
                <a:solidFill>
                  <a:srgbClr val="FFFFFF"/>
                </a:solidFill>
                <a:latin typeface="Verdana" panose="020B0604030504040204"/>
                <a:cs typeface="Verdana" panose="020B0604030504040204"/>
              </a:rPr>
              <a:t> </a:t>
            </a:r>
            <a:r>
              <a:rPr sz="1600" i="1" spc="-5" dirty="0">
                <a:solidFill>
                  <a:srgbClr val="FFFFFF"/>
                </a:solidFill>
                <a:latin typeface="Verdana" panose="020B0604030504040204"/>
                <a:cs typeface="Verdana" panose="020B0604030504040204"/>
              </a:rPr>
              <a:t>to</a:t>
            </a:r>
            <a:r>
              <a:rPr sz="1600" i="1" spc="-130" dirty="0">
                <a:solidFill>
                  <a:srgbClr val="FFFFFF"/>
                </a:solidFill>
                <a:latin typeface="Verdana" panose="020B0604030504040204"/>
                <a:cs typeface="Verdana" panose="020B0604030504040204"/>
              </a:rPr>
              <a:t> </a:t>
            </a:r>
            <a:r>
              <a:rPr sz="1600" i="1" spc="10" dirty="0">
                <a:solidFill>
                  <a:srgbClr val="FFFFFF"/>
                </a:solidFill>
                <a:latin typeface="Verdana" panose="020B0604030504040204"/>
                <a:cs typeface="Verdana" panose="020B0604030504040204"/>
              </a:rPr>
              <a:t>Change:</a:t>
            </a:r>
            <a:r>
              <a:rPr sz="1600" i="1" spc="-114" dirty="0">
                <a:solidFill>
                  <a:srgbClr val="FFFFFF"/>
                </a:solidFill>
                <a:latin typeface="Verdana" panose="020B0604030504040204"/>
                <a:cs typeface="Verdana" panose="020B0604030504040204"/>
              </a:rPr>
              <a:t> </a:t>
            </a:r>
            <a:r>
              <a:rPr sz="1600" i="1" spc="90" dirty="0">
                <a:solidFill>
                  <a:srgbClr val="FFFFFF"/>
                </a:solidFill>
                <a:latin typeface="Verdana" panose="020B0604030504040204"/>
                <a:cs typeface="Verdana" panose="020B0604030504040204"/>
              </a:rPr>
              <a:t>A</a:t>
            </a:r>
            <a:r>
              <a:rPr sz="1600" i="1" spc="-110" dirty="0">
                <a:solidFill>
                  <a:srgbClr val="FFFFFF"/>
                </a:solidFill>
                <a:latin typeface="Verdana" panose="020B0604030504040204"/>
                <a:cs typeface="Verdana" panose="020B0604030504040204"/>
              </a:rPr>
              <a:t> </a:t>
            </a:r>
            <a:r>
              <a:rPr sz="1600" i="1" spc="-25" dirty="0">
                <a:solidFill>
                  <a:srgbClr val="FFFFFF"/>
                </a:solidFill>
                <a:latin typeface="Verdana" panose="020B0604030504040204"/>
                <a:cs typeface="Verdana" panose="020B0604030504040204"/>
              </a:rPr>
              <a:t>Rational</a:t>
            </a:r>
            <a:r>
              <a:rPr sz="1600" i="1" spc="-135" dirty="0">
                <a:solidFill>
                  <a:srgbClr val="FFFFFF"/>
                </a:solidFill>
                <a:latin typeface="Verdana" panose="020B0604030504040204"/>
                <a:cs typeface="Verdana" panose="020B0604030504040204"/>
              </a:rPr>
              <a:t> </a:t>
            </a:r>
            <a:r>
              <a:rPr sz="1600" i="1" spc="-50" dirty="0">
                <a:solidFill>
                  <a:srgbClr val="FFFFFF"/>
                </a:solidFill>
                <a:latin typeface="Verdana" panose="020B0604030504040204"/>
                <a:cs typeface="Verdana" panose="020B0604030504040204"/>
              </a:rPr>
              <a:t>Emotive</a:t>
            </a:r>
            <a:r>
              <a:rPr sz="1600" i="1" spc="-100" dirty="0">
                <a:solidFill>
                  <a:srgbClr val="FFFFFF"/>
                </a:solidFill>
                <a:latin typeface="Verdana" panose="020B0604030504040204"/>
                <a:cs typeface="Verdana" panose="020B0604030504040204"/>
              </a:rPr>
              <a:t> </a:t>
            </a:r>
            <a:r>
              <a:rPr sz="1600" i="1" spc="-45" dirty="0">
                <a:solidFill>
                  <a:srgbClr val="FFFFFF"/>
                </a:solidFill>
                <a:latin typeface="Verdana" panose="020B0604030504040204"/>
                <a:cs typeface="Verdana" panose="020B0604030504040204"/>
              </a:rPr>
              <a:t>Behaviour</a:t>
            </a:r>
            <a:r>
              <a:rPr sz="1600" i="1" spc="-80" dirty="0">
                <a:solidFill>
                  <a:srgbClr val="FFFFFF"/>
                </a:solidFill>
                <a:latin typeface="Verdana" panose="020B0604030504040204"/>
                <a:cs typeface="Verdana" panose="020B0604030504040204"/>
              </a:rPr>
              <a:t> </a:t>
            </a:r>
            <a:r>
              <a:rPr sz="1600" i="1" spc="-60" dirty="0">
                <a:solidFill>
                  <a:srgbClr val="FFFFFF"/>
                </a:solidFill>
                <a:latin typeface="Verdana" panose="020B0604030504040204"/>
                <a:cs typeface="Verdana" panose="020B0604030504040204"/>
              </a:rPr>
              <a:t>Therapy</a:t>
            </a:r>
            <a:r>
              <a:rPr sz="1600" spc="-60" dirty="0">
                <a:solidFill>
                  <a:srgbClr val="FFFFFF"/>
                </a:solidFill>
                <a:latin typeface="Verdana" panose="020B0604030504040204"/>
                <a:cs typeface="Verdana" panose="020B0604030504040204"/>
              </a:rPr>
              <a:t>,</a:t>
            </a:r>
            <a:r>
              <a:rPr sz="1600" spc="-110" dirty="0">
                <a:solidFill>
                  <a:srgbClr val="FFFFFF"/>
                </a:solidFill>
                <a:latin typeface="Verdana" panose="020B0604030504040204"/>
                <a:cs typeface="Verdana" panose="020B0604030504040204"/>
              </a:rPr>
              <a:t> </a:t>
            </a:r>
            <a:r>
              <a:rPr sz="1600" spc="20" dirty="0">
                <a:solidFill>
                  <a:srgbClr val="FFFFFF"/>
                </a:solidFill>
                <a:latin typeface="Verdana" panose="020B0604030504040204"/>
                <a:cs typeface="Verdana" panose="020B0604030504040204"/>
              </a:rPr>
              <a:t>New</a:t>
            </a:r>
            <a:endParaRPr sz="1600">
              <a:latin typeface="Verdana" panose="020B0604030504040204"/>
              <a:cs typeface="Verdana" panose="020B0604030504040204"/>
            </a:endParaRPr>
          </a:p>
          <a:p>
            <a:pPr marL="355600">
              <a:lnSpc>
                <a:spcPct val="100000"/>
              </a:lnSpc>
            </a:pPr>
            <a:r>
              <a:rPr sz="1600" spc="-120" dirty="0">
                <a:solidFill>
                  <a:srgbClr val="FFFFFF"/>
                </a:solidFill>
                <a:latin typeface="Verdana" panose="020B0604030504040204"/>
                <a:cs typeface="Verdana" panose="020B0604030504040204"/>
              </a:rPr>
              <a:t>York:</a:t>
            </a:r>
            <a:r>
              <a:rPr sz="1600" spc="-114" dirty="0">
                <a:solidFill>
                  <a:srgbClr val="FFFFFF"/>
                </a:solidFill>
                <a:latin typeface="Verdana" panose="020B0604030504040204"/>
                <a:cs typeface="Verdana" panose="020B0604030504040204"/>
              </a:rPr>
              <a:t> </a:t>
            </a:r>
            <a:r>
              <a:rPr sz="1600" spc="-60" dirty="0">
                <a:solidFill>
                  <a:srgbClr val="FFFFFF"/>
                </a:solidFill>
                <a:latin typeface="Verdana" panose="020B0604030504040204"/>
                <a:cs typeface="Verdana" panose="020B0604030504040204"/>
              </a:rPr>
              <a:t>Rou</a:t>
            </a:r>
            <a:r>
              <a:rPr sz="1600" spc="-45" dirty="0">
                <a:solidFill>
                  <a:srgbClr val="FFFFFF"/>
                </a:solidFill>
                <a:latin typeface="Verdana" panose="020B0604030504040204"/>
                <a:cs typeface="Verdana" panose="020B0604030504040204"/>
              </a:rPr>
              <a:t>t</a:t>
            </a:r>
            <a:r>
              <a:rPr sz="1600" spc="-105" dirty="0">
                <a:solidFill>
                  <a:srgbClr val="FFFFFF"/>
                </a:solidFill>
                <a:latin typeface="Verdana" panose="020B0604030504040204"/>
                <a:cs typeface="Verdana" panose="020B0604030504040204"/>
              </a:rPr>
              <a:t>l</a:t>
            </a:r>
            <a:r>
              <a:rPr sz="1600" spc="75" dirty="0">
                <a:solidFill>
                  <a:srgbClr val="FFFFFF"/>
                </a:solidFill>
                <a:latin typeface="Verdana" panose="020B0604030504040204"/>
                <a:cs typeface="Verdana" panose="020B0604030504040204"/>
              </a:rPr>
              <a:t>e</a:t>
            </a:r>
            <a:r>
              <a:rPr sz="1600" spc="80" dirty="0">
                <a:solidFill>
                  <a:srgbClr val="FFFFFF"/>
                </a:solidFill>
                <a:latin typeface="Verdana" panose="020B0604030504040204"/>
                <a:cs typeface="Verdana" panose="020B0604030504040204"/>
              </a:rPr>
              <a:t>d</a:t>
            </a:r>
            <a:r>
              <a:rPr sz="1600" spc="75" dirty="0">
                <a:solidFill>
                  <a:srgbClr val="FFFFFF"/>
                </a:solidFill>
                <a:latin typeface="Verdana" panose="020B0604030504040204"/>
                <a:cs typeface="Verdana" panose="020B0604030504040204"/>
              </a:rPr>
              <a:t>g</a:t>
            </a:r>
            <a:r>
              <a:rPr sz="1600" spc="80" dirty="0">
                <a:solidFill>
                  <a:srgbClr val="FFFFFF"/>
                </a:solidFill>
                <a:latin typeface="Verdana" panose="020B0604030504040204"/>
                <a:cs typeface="Verdana" panose="020B0604030504040204"/>
              </a:rPr>
              <a:t>e</a:t>
            </a:r>
            <a:endParaRPr sz="1600">
              <a:latin typeface="Verdana" panose="020B0604030504040204"/>
              <a:cs typeface="Verdana" panose="020B0604030504040204"/>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916" y="473709"/>
            <a:ext cx="3394075" cy="665480"/>
          </a:xfrm>
          <a:prstGeom prst="rect">
            <a:avLst/>
          </a:prstGeom>
        </p:spPr>
        <p:txBody>
          <a:bodyPr vert="horz" wrap="square" lIns="0" tIns="12700" rIns="0" bIns="0" rtlCol="0">
            <a:spAutoFit/>
          </a:bodyPr>
          <a:lstStyle/>
          <a:p>
            <a:pPr marL="12700">
              <a:lnSpc>
                <a:spcPct val="100000"/>
              </a:lnSpc>
              <a:spcBef>
                <a:spcPts val="100"/>
              </a:spcBef>
            </a:pPr>
            <a:r>
              <a:rPr sz="4200" spc="-100" dirty="0"/>
              <a:t>Βιβλιογραφία</a:t>
            </a:r>
            <a:endParaRPr sz="4200"/>
          </a:p>
        </p:txBody>
      </p:sp>
      <p:sp>
        <p:nvSpPr>
          <p:cNvPr id="3" name="object 3"/>
          <p:cNvSpPr txBox="1"/>
          <p:nvPr/>
        </p:nvSpPr>
        <p:spPr>
          <a:xfrm>
            <a:off x="1182116" y="1753641"/>
            <a:ext cx="8724265" cy="4330065"/>
          </a:xfrm>
          <a:prstGeom prst="rect">
            <a:avLst/>
          </a:prstGeom>
        </p:spPr>
        <p:txBody>
          <a:bodyPr vert="horz" wrap="square" lIns="0" tIns="140335" rIns="0" bIns="0" rtlCol="0">
            <a:spAutoFit/>
          </a:bodyPr>
          <a:lstStyle/>
          <a:p>
            <a:pPr marL="12700">
              <a:lnSpc>
                <a:spcPct val="100000"/>
              </a:lnSpc>
              <a:spcBef>
                <a:spcPts val="1105"/>
              </a:spcBef>
              <a:tabLst>
                <a:tab pos="354965" algn="l"/>
              </a:tabLst>
            </a:pPr>
            <a:r>
              <a:rPr sz="1250" spc="-100" dirty="0">
                <a:solidFill>
                  <a:srgbClr val="89D0D5"/>
                </a:solidFill>
                <a:latin typeface="Lucida Sans Unicode" panose="020B0602030504020204"/>
                <a:cs typeface="Lucida Sans Unicode" panose="020B0602030504020204"/>
              </a:rPr>
              <a:t>▶	</a:t>
            </a:r>
            <a:r>
              <a:rPr sz="1600" spc="-30" dirty="0">
                <a:solidFill>
                  <a:srgbClr val="FFFFFF"/>
                </a:solidFill>
                <a:latin typeface="Verdana" panose="020B0604030504040204"/>
                <a:cs typeface="Verdana" panose="020B0604030504040204"/>
              </a:rPr>
              <a:t>Edelman,</a:t>
            </a:r>
            <a:r>
              <a:rPr sz="1600" spc="-114" dirty="0">
                <a:solidFill>
                  <a:srgbClr val="FFFFFF"/>
                </a:solidFill>
                <a:latin typeface="Verdana" panose="020B0604030504040204"/>
                <a:cs typeface="Verdana" panose="020B0604030504040204"/>
              </a:rPr>
              <a:t> </a:t>
            </a:r>
            <a:r>
              <a:rPr sz="1600" spc="-225" dirty="0">
                <a:solidFill>
                  <a:srgbClr val="FFFFFF"/>
                </a:solidFill>
                <a:latin typeface="Verdana" panose="020B0604030504040204"/>
                <a:cs typeface="Verdana" panose="020B0604030504040204"/>
              </a:rPr>
              <a:t>S.</a:t>
            </a:r>
            <a:r>
              <a:rPr sz="1600" spc="-125"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(2006).</a:t>
            </a:r>
            <a:r>
              <a:rPr sz="1600" spc="-65" dirty="0">
                <a:solidFill>
                  <a:srgbClr val="FFFFFF"/>
                </a:solidFill>
                <a:latin typeface="Verdana" panose="020B0604030504040204"/>
                <a:cs typeface="Verdana" panose="020B0604030504040204"/>
              </a:rPr>
              <a:t> </a:t>
            </a:r>
            <a:r>
              <a:rPr sz="1600" i="1" spc="60" dirty="0">
                <a:solidFill>
                  <a:srgbClr val="FFFFFF"/>
                </a:solidFill>
                <a:latin typeface="Verdana" panose="020B0604030504040204"/>
                <a:cs typeface="Verdana" panose="020B0604030504040204"/>
              </a:rPr>
              <a:t>Change</a:t>
            </a:r>
            <a:r>
              <a:rPr sz="1600" i="1" spc="-105" dirty="0">
                <a:solidFill>
                  <a:srgbClr val="FFFFFF"/>
                </a:solidFill>
                <a:latin typeface="Verdana" panose="020B0604030504040204"/>
                <a:cs typeface="Verdana" panose="020B0604030504040204"/>
              </a:rPr>
              <a:t> </a:t>
            </a:r>
            <a:r>
              <a:rPr sz="1600" i="1" spc="-60" dirty="0">
                <a:solidFill>
                  <a:srgbClr val="FFFFFF"/>
                </a:solidFill>
                <a:latin typeface="Verdana" panose="020B0604030504040204"/>
                <a:cs typeface="Verdana" panose="020B0604030504040204"/>
              </a:rPr>
              <a:t>Your</a:t>
            </a:r>
            <a:r>
              <a:rPr sz="1600" i="1" spc="-90" dirty="0">
                <a:solidFill>
                  <a:srgbClr val="FFFFFF"/>
                </a:solidFill>
                <a:latin typeface="Verdana" panose="020B0604030504040204"/>
                <a:cs typeface="Verdana" panose="020B0604030504040204"/>
              </a:rPr>
              <a:t> Thinking</a:t>
            </a:r>
            <a:r>
              <a:rPr sz="1600" i="1" spc="-114" dirty="0">
                <a:solidFill>
                  <a:srgbClr val="FFFFFF"/>
                </a:solidFill>
                <a:latin typeface="Verdana" panose="020B0604030504040204"/>
                <a:cs typeface="Verdana" panose="020B0604030504040204"/>
              </a:rPr>
              <a:t> </a:t>
            </a:r>
            <a:r>
              <a:rPr sz="1600" i="1" spc="-70" dirty="0">
                <a:solidFill>
                  <a:srgbClr val="FFFFFF"/>
                </a:solidFill>
                <a:latin typeface="Verdana" panose="020B0604030504040204"/>
                <a:cs typeface="Verdana" panose="020B0604030504040204"/>
              </a:rPr>
              <a:t>with</a:t>
            </a:r>
            <a:r>
              <a:rPr sz="1600" i="1" spc="-100" dirty="0">
                <a:solidFill>
                  <a:srgbClr val="FFFFFF"/>
                </a:solidFill>
                <a:latin typeface="Verdana" panose="020B0604030504040204"/>
                <a:cs typeface="Verdana" panose="020B0604030504040204"/>
              </a:rPr>
              <a:t> </a:t>
            </a:r>
            <a:r>
              <a:rPr sz="1600" i="1" spc="-114" dirty="0">
                <a:solidFill>
                  <a:srgbClr val="FFFFFF"/>
                </a:solidFill>
                <a:latin typeface="Verdana" panose="020B0604030504040204"/>
                <a:cs typeface="Verdana" panose="020B0604030504040204"/>
              </a:rPr>
              <a:t>CBT</a:t>
            </a:r>
            <a:r>
              <a:rPr sz="1600" spc="-114" dirty="0">
                <a:solidFill>
                  <a:srgbClr val="FFFFFF"/>
                </a:solidFill>
                <a:latin typeface="Verdana" panose="020B0604030504040204"/>
                <a:cs typeface="Verdana" panose="020B0604030504040204"/>
              </a:rPr>
              <a:t>,</a:t>
            </a:r>
            <a:r>
              <a:rPr sz="1600" spc="-100" dirty="0">
                <a:solidFill>
                  <a:srgbClr val="FFFFFF"/>
                </a:solidFill>
                <a:latin typeface="Verdana" panose="020B0604030504040204"/>
                <a:cs typeface="Verdana" panose="020B0604030504040204"/>
              </a:rPr>
              <a:t> </a:t>
            </a:r>
            <a:r>
              <a:rPr sz="1600" spc="-75" dirty="0">
                <a:solidFill>
                  <a:srgbClr val="FFFFFF"/>
                </a:solidFill>
                <a:latin typeface="Verdana" panose="020B0604030504040204"/>
                <a:cs typeface="Verdana" panose="020B0604030504040204"/>
              </a:rPr>
              <a:t>Australia:</a:t>
            </a:r>
            <a:r>
              <a:rPr sz="1600" spc="-125" dirty="0">
                <a:solidFill>
                  <a:srgbClr val="FFFFFF"/>
                </a:solidFill>
                <a:latin typeface="Verdana" panose="020B0604030504040204"/>
                <a:cs typeface="Verdana" panose="020B0604030504040204"/>
              </a:rPr>
              <a:t> </a:t>
            </a:r>
            <a:r>
              <a:rPr sz="1600" spc="-55" dirty="0">
                <a:solidFill>
                  <a:srgbClr val="FFFFFF"/>
                </a:solidFill>
                <a:latin typeface="Verdana" panose="020B0604030504040204"/>
                <a:cs typeface="Verdana" panose="020B0604030504040204"/>
              </a:rPr>
              <a:t>Vermilion</a:t>
            </a:r>
            <a:endParaRPr sz="1600">
              <a:latin typeface="Verdana" panose="020B0604030504040204"/>
              <a:cs typeface="Verdana" panose="020B0604030504040204"/>
            </a:endParaRPr>
          </a:p>
          <a:p>
            <a:pPr marL="355600" marR="5080" indent="-342900">
              <a:lnSpc>
                <a:spcPct val="100000"/>
              </a:lnSpc>
              <a:spcBef>
                <a:spcPts val="1010"/>
              </a:spcBef>
              <a:tabLst>
                <a:tab pos="354965" algn="l"/>
              </a:tabLst>
            </a:pPr>
            <a:r>
              <a:rPr sz="1250" spc="-100" dirty="0">
                <a:solidFill>
                  <a:srgbClr val="89D0D5"/>
                </a:solidFill>
                <a:latin typeface="Lucida Sans Unicode" panose="020B0602030504020204"/>
                <a:cs typeface="Lucida Sans Unicode" panose="020B0602030504020204"/>
              </a:rPr>
              <a:t>▶	</a:t>
            </a:r>
            <a:r>
              <a:rPr sz="1600" spc="-140" dirty="0">
                <a:solidFill>
                  <a:srgbClr val="FFFFFF"/>
                </a:solidFill>
                <a:latin typeface="Verdana" panose="020B0604030504040204"/>
                <a:cs typeface="Verdana" panose="020B0604030504040204"/>
              </a:rPr>
              <a:t>Ellis, </a:t>
            </a:r>
            <a:r>
              <a:rPr sz="1600" spc="-20" dirty="0">
                <a:solidFill>
                  <a:srgbClr val="FFFFFF"/>
                </a:solidFill>
                <a:latin typeface="Verdana" panose="020B0604030504040204"/>
                <a:cs typeface="Verdana" panose="020B0604030504040204"/>
              </a:rPr>
              <a:t>A.</a:t>
            </a:r>
            <a:r>
              <a:rPr sz="1600" spc="-135"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&amp;</a:t>
            </a:r>
            <a:r>
              <a:rPr sz="1600" spc="-125" dirty="0">
                <a:solidFill>
                  <a:srgbClr val="FFFFFF"/>
                </a:solidFill>
                <a:latin typeface="Verdana" panose="020B0604030504040204"/>
                <a:cs typeface="Verdana" panose="020B0604030504040204"/>
              </a:rPr>
              <a:t> </a:t>
            </a:r>
            <a:r>
              <a:rPr sz="1600" spc="10" dirty="0">
                <a:solidFill>
                  <a:srgbClr val="FFFFFF"/>
                </a:solidFill>
                <a:latin typeface="Verdana" panose="020B0604030504040204"/>
                <a:cs typeface="Verdana" panose="020B0604030504040204"/>
              </a:rPr>
              <a:t>MacLaren,</a:t>
            </a:r>
            <a:r>
              <a:rPr sz="1600" spc="-95" dirty="0">
                <a:solidFill>
                  <a:srgbClr val="FFFFFF"/>
                </a:solidFill>
                <a:latin typeface="Verdana" panose="020B0604030504040204"/>
                <a:cs typeface="Verdana" panose="020B0604030504040204"/>
              </a:rPr>
              <a:t> </a:t>
            </a:r>
            <a:r>
              <a:rPr sz="1600" spc="20" dirty="0">
                <a:solidFill>
                  <a:srgbClr val="FFFFFF"/>
                </a:solidFill>
                <a:latin typeface="Verdana" panose="020B0604030504040204"/>
                <a:cs typeface="Verdana" panose="020B0604030504040204"/>
              </a:rPr>
              <a:t>C.</a:t>
            </a:r>
            <a:r>
              <a:rPr sz="1600" spc="-130"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(2005).</a:t>
            </a:r>
            <a:r>
              <a:rPr sz="1600" spc="-70" dirty="0">
                <a:solidFill>
                  <a:srgbClr val="FFFFFF"/>
                </a:solidFill>
                <a:latin typeface="Verdana" panose="020B0604030504040204"/>
                <a:cs typeface="Verdana" panose="020B0604030504040204"/>
              </a:rPr>
              <a:t> </a:t>
            </a:r>
            <a:r>
              <a:rPr sz="1600" i="1" spc="-25" dirty="0">
                <a:solidFill>
                  <a:srgbClr val="FFFFFF"/>
                </a:solidFill>
                <a:latin typeface="Verdana" panose="020B0604030504040204"/>
                <a:cs typeface="Verdana" panose="020B0604030504040204"/>
              </a:rPr>
              <a:t>Rational</a:t>
            </a:r>
            <a:r>
              <a:rPr sz="1600" i="1" spc="-135" dirty="0">
                <a:solidFill>
                  <a:srgbClr val="FFFFFF"/>
                </a:solidFill>
                <a:latin typeface="Verdana" panose="020B0604030504040204"/>
                <a:cs typeface="Verdana" panose="020B0604030504040204"/>
              </a:rPr>
              <a:t> </a:t>
            </a:r>
            <a:r>
              <a:rPr sz="1600" i="1" spc="-50" dirty="0">
                <a:solidFill>
                  <a:srgbClr val="FFFFFF"/>
                </a:solidFill>
                <a:latin typeface="Verdana" panose="020B0604030504040204"/>
                <a:cs typeface="Verdana" panose="020B0604030504040204"/>
              </a:rPr>
              <a:t>Emotive</a:t>
            </a:r>
            <a:r>
              <a:rPr sz="1600" i="1" spc="-110" dirty="0">
                <a:solidFill>
                  <a:srgbClr val="FFFFFF"/>
                </a:solidFill>
                <a:latin typeface="Verdana" panose="020B0604030504040204"/>
                <a:cs typeface="Verdana" panose="020B0604030504040204"/>
              </a:rPr>
              <a:t> </a:t>
            </a:r>
            <a:r>
              <a:rPr sz="1600" i="1" spc="-45" dirty="0">
                <a:solidFill>
                  <a:srgbClr val="FFFFFF"/>
                </a:solidFill>
                <a:latin typeface="Verdana" panose="020B0604030504040204"/>
                <a:cs typeface="Verdana" panose="020B0604030504040204"/>
              </a:rPr>
              <a:t>Behavior</a:t>
            </a:r>
            <a:r>
              <a:rPr sz="1600" i="1" spc="-95" dirty="0">
                <a:solidFill>
                  <a:srgbClr val="FFFFFF"/>
                </a:solidFill>
                <a:latin typeface="Verdana" panose="020B0604030504040204"/>
                <a:cs typeface="Verdana" panose="020B0604030504040204"/>
              </a:rPr>
              <a:t> </a:t>
            </a:r>
            <a:r>
              <a:rPr sz="1600" i="1" spc="-60" dirty="0">
                <a:solidFill>
                  <a:srgbClr val="FFFFFF"/>
                </a:solidFill>
                <a:latin typeface="Verdana" panose="020B0604030504040204"/>
                <a:cs typeface="Verdana" panose="020B0604030504040204"/>
              </a:rPr>
              <a:t>Therapy</a:t>
            </a:r>
            <a:r>
              <a:rPr sz="1600" spc="-60" dirty="0">
                <a:solidFill>
                  <a:srgbClr val="FFFFFF"/>
                </a:solidFill>
                <a:latin typeface="Verdana" panose="020B0604030504040204"/>
                <a:cs typeface="Verdana" panose="020B0604030504040204"/>
              </a:rPr>
              <a:t>,</a:t>
            </a:r>
            <a:r>
              <a:rPr sz="1600" spc="330" dirty="0">
                <a:solidFill>
                  <a:srgbClr val="FFFFFF"/>
                </a:solidFill>
                <a:latin typeface="Verdana" panose="020B0604030504040204"/>
                <a:cs typeface="Verdana" panose="020B0604030504040204"/>
              </a:rPr>
              <a:t> </a:t>
            </a:r>
            <a:r>
              <a:rPr sz="1600" spc="-40" dirty="0">
                <a:solidFill>
                  <a:srgbClr val="FFFFFF"/>
                </a:solidFill>
                <a:latin typeface="Verdana" panose="020B0604030504040204"/>
                <a:cs typeface="Verdana" panose="020B0604030504040204"/>
              </a:rPr>
              <a:t>California:</a:t>
            </a:r>
            <a:r>
              <a:rPr sz="1600" spc="-125" dirty="0">
                <a:solidFill>
                  <a:srgbClr val="FFFFFF"/>
                </a:solidFill>
                <a:latin typeface="Verdana" panose="020B0604030504040204"/>
                <a:cs typeface="Verdana" panose="020B0604030504040204"/>
              </a:rPr>
              <a:t> </a:t>
            </a:r>
            <a:r>
              <a:rPr sz="1600" spc="-10" dirty="0">
                <a:solidFill>
                  <a:srgbClr val="FFFFFF"/>
                </a:solidFill>
                <a:latin typeface="Verdana" panose="020B0604030504040204"/>
                <a:cs typeface="Verdana" panose="020B0604030504040204"/>
              </a:rPr>
              <a:t>Impact </a:t>
            </a:r>
            <a:r>
              <a:rPr sz="1600" spc="-550" dirty="0">
                <a:solidFill>
                  <a:srgbClr val="FFFFFF"/>
                </a:solidFill>
                <a:latin typeface="Verdana" panose="020B0604030504040204"/>
                <a:cs typeface="Verdana" panose="020B0604030504040204"/>
              </a:rPr>
              <a:t> </a:t>
            </a:r>
            <a:r>
              <a:rPr sz="1600" spc="-85" dirty="0">
                <a:solidFill>
                  <a:srgbClr val="FFFFFF"/>
                </a:solidFill>
                <a:latin typeface="Verdana" panose="020B0604030504040204"/>
                <a:cs typeface="Verdana" panose="020B0604030504040204"/>
              </a:rPr>
              <a:t>Publishers</a:t>
            </a:r>
            <a:endParaRPr sz="1600">
              <a:latin typeface="Verdana" panose="020B0604030504040204"/>
              <a:cs typeface="Verdana" panose="020B0604030504040204"/>
            </a:endParaRPr>
          </a:p>
          <a:p>
            <a:pPr marL="12700">
              <a:lnSpc>
                <a:spcPct val="100000"/>
              </a:lnSpc>
              <a:spcBef>
                <a:spcPts val="1000"/>
              </a:spcBef>
              <a:tabLst>
                <a:tab pos="354965" algn="l"/>
              </a:tabLst>
            </a:pPr>
            <a:r>
              <a:rPr sz="1250" spc="-95" dirty="0">
                <a:solidFill>
                  <a:srgbClr val="89D0D5"/>
                </a:solidFill>
                <a:latin typeface="Lucida Sans Unicode" panose="020B0602030504020204"/>
                <a:cs typeface="Lucida Sans Unicode" panose="020B0602030504020204"/>
              </a:rPr>
              <a:t>▶	</a:t>
            </a:r>
            <a:r>
              <a:rPr sz="1600" spc="-145" dirty="0">
                <a:solidFill>
                  <a:srgbClr val="FFFFFF"/>
                </a:solidFill>
                <a:latin typeface="Verdana" panose="020B0604030504040204"/>
                <a:cs typeface="Verdana" panose="020B0604030504040204"/>
              </a:rPr>
              <a:t>Ellis, </a:t>
            </a:r>
            <a:r>
              <a:rPr sz="1600" spc="-20" dirty="0">
                <a:solidFill>
                  <a:srgbClr val="FFFFFF"/>
                </a:solidFill>
                <a:latin typeface="Verdana" panose="020B0604030504040204"/>
                <a:cs typeface="Verdana" panose="020B0604030504040204"/>
              </a:rPr>
              <a:t>A.</a:t>
            </a:r>
            <a:r>
              <a:rPr sz="1600" spc="-140"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&amp;</a:t>
            </a:r>
            <a:r>
              <a:rPr sz="1600" spc="-125"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Ellis,</a:t>
            </a:r>
            <a:r>
              <a:rPr sz="1600" spc="-130" dirty="0">
                <a:solidFill>
                  <a:srgbClr val="FFFFFF"/>
                </a:solidFill>
                <a:latin typeface="Verdana" panose="020B0604030504040204"/>
                <a:cs typeface="Verdana" panose="020B0604030504040204"/>
              </a:rPr>
              <a:t> </a:t>
            </a:r>
            <a:r>
              <a:rPr sz="1600" spc="-114" dirty="0">
                <a:solidFill>
                  <a:srgbClr val="FFFFFF"/>
                </a:solidFill>
                <a:latin typeface="Verdana" panose="020B0604030504040204"/>
                <a:cs typeface="Verdana" panose="020B0604030504040204"/>
              </a:rPr>
              <a:t>D.,</a:t>
            </a:r>
            <a:r>
              <a:rPr sz="1600" spc="-130" dirty="0">
                <a:solidFill>
                  <a:srgbClr val="FFFFFF"/>
                </a:solidFill>
                <a:latin typeface="Verdana" panose="020B0604030504040204"/>
                <a:cs typeface="Verdana" panose="020B0604030504040204"/>
              </a:rPr>
              <a:t> </a:t>
            </a:r>
            <a:r>
              <a:rPr sz="1600" spc="-50" dirty="0">
                <a:solidFill>
                  <a:srgbClr val="FFFFFF"/>
                </a:solidFill>
                <a:latin typeface="Verdana" panose="020B0604030504040204"/>
                <a:cs typeface="Verdana" panose="020B0604030504040204"/>
              </a:rPr>
              <a:t>J.</a:t>
            </a:r>
            <a:r>
              <a:rPr sz="1600" spc="-130"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(2011).</a:t>
            </a:r>
            <a:r>
              <a:rPr sz="1600" spc="-55" dirty="0">
                <a:solidFill>
                  <a:srgbClr val="FFFFFF"/>
                </a:solidFill>
                <a:latin typeface="Verdana" panose="020B0604030504040204"/>
                <a:cs typeface="Verdana" panose="020B0604030504040204"/>
              </a:rPr>
              <a:t> </a:t>
            </a:r>
            <a:r>
              <a:rPr sz="1600" i="1" spc="-25" dirty="0">
                <a:solidFill>
                  <a:srgbClr val="FFFFFF"/>
                </a:solidFill>
                <a:latin typeface="Verdana" panose="020B0604030504040204"/>
                <a:cs typeface="Verdana" panose="020B0604030504040204"/>
              </a:rPr>
              <a:t>Rational</a:t>
            </a:r>
            <a:r>
              <a:rPr sz="1600" i="1" spc="-130" dirty="0">
                <a:solidFill>
                  <a:srgbClr val="FFFFFF"/>
                </a:solidFill>
                <a:latin typeface="Verdana" panose="020B0604030504040204"/>
                <a:cs typeface="Verdana" panose="020B0604030504040204"/>
              </a:rPr>
              <a:t> </a:t>
            </a:r>
            <a:r>
              <a:rPr sz="1600" i="1" spc="-50" dirty="0">
                <a:solidFill>
                  <a:srgbClr val="FFFFFF"/>
                </a:solidFill>
                <a:latin typeface="Verdana" panose="020B0604030504040204"/>
                <a:cs typeface="Verdana" panose="020B0604030504040204"/>
              </a:rPr>
              <a:t>Emotive</a:t>
            </a:r>
            <a:r>
              <a:rPr sz="1600" i="1" spc="-125" dirty="0">
                <a:solidFill>
                  <a:srgbClr val="FFFFFF"/>
                </a:solidFill>
                <a:latin typeface="Verdana" panose="020B0604030504040204"/>
                <a:cs typeface="Verdana" panose="020B0604030504040204"/>
              </a:rPr>
              <a:t> </a:t>
            </a:r>
            <a:r>
              <a:rPr sz="1600" i="1" spc="-45" dirty="0">
                <a:solidFill>
                  <a:srgbClr val="FFFFFF"/>
                </a:solidFill>
                <a:latin typeface="Verdana" panose="020B0604030504040204"/>
                <a:cs typeface="Verdana" panose="020B0604030504040204"/>
              </a:rPr>
              <a:t>Behavior</a:t>
            </a:r>
            <a:r>
              <a:rPr sz="1600" i="1" spc="-95" dirty="0">
                <a:solidFill>
                  <a:srgbClr val="FFFFFF"/>
                </a:solidFill>
                <a:latin typeface="Verdana" panose="020B0604030504040204"/>
                <a:cs typeface="Verdana" panose="020B0604030504040204"/>
              </a:rPr>
              <a:t> </a:t>
            </a:r>
            <a:r>
              <a:rPr sz="1600" i="1" spc="-60" dirty="0">
                <a:solidFill>
                  <a:srgbClr val="FFFFFF"/>
                </a:solidFill>
                <a:latin typeface="Verdana" panose="020B0604030504040204"/>
                <a:cs typeface="Verdana" panose="020B0604030504040204"/>
              </a:rPr>
              <a:t>Therapy,</a:t>
            </a:r>
            <a:r>
              <a:rPr sz="1600" i="1" spc="-100" dirty="0">
                <a:solidFill>
                  <a:srgbClr val="FFFFFF"/>
                </a:solidFill>
                <a:latin typeface="Verdana" panose="020B0604030504040204"/>
                <a:cs typeface="Verdana" panose="020B0604030504040204"/>
              </a:rPr>
              <a:t> </a:t>
            </a:r>
            <a:r>
              <a:rPr sz="1600" spc="-160" dirty="0">
                <a:solidFill>
                  <a:srgbClr val="FFFFFF"/>
                </a:solidFill>
                <a:latin typeface="Verdana" panose="020B0604030504040204"/>
                <a:cs typeface="Verdana" panose="020B0604030504040204"/>
              </a:rPr>
              <a:t>U.S.A.:</a:t>
            </a:r>
            <a:r>
              <a:rPr sz="1600" spc="-95" dirty="0">
                <a:solidFill>
                  <a:srgbClr val="FFFFFF"/>
                </a:solidFill>
                <a:latin typeface="Verdana" panose="020B0604030504040204"/>
                <a:cs typeface="Verdana" panose="020B0604030504040204"/>
              </a:rPr>
              <a:t> </a:t>
            </a:r>
            <a:r>
              <a:rPr sz="1600" spc="55" dirty="0">
                <a:solidFill>
                  <a:srgbClr val="FFFFFF"/>
                </a:solidFill>
                <a:latin typeface="Verdana" panose="020B0604030504040204"/>
                <a:cs typeface="Verdana" panose="020B0604030504040204"/>
              </a:rPr>
              <a:t>APA</a:t>
            </a:r>
            <a:endParaRPr sz="1600">
              <a:latin typeface="Verdana" panose="020B0604030504040204"/>
              <a:cs typeface="Verdana" panose="020B0604030504040204"/>
            </a:endParaRPr>
          </a:p>
          <a:p>
            <a:pPr marL="355600" marR="94615" indent="-342900">
              <a:lnSpc>
                <a:spcPct val="100000"/>
              </a:lnSpc>
              <a:spcBef>
                <a:spcPts val="995"/>
              </a:spcBef>
              <a:tabLst>
                <a:tab pos="354965" algn="l"/>
              </a:tabLst>
            </a:pPr>
            <a:r>
              <a:rPr sz="1250" spc="-100" dirty="0">
                <a:solidFill>
                  <a:srgbClr val="89D0D5"/>
                </a:solidFill>
                <a:latin typeface="Lucida Sans Unicode" panose="020B0602030504020204"/>
                <a:cs typeface="Lucida Sans Unicode" panose="020B0602030504020204"/>
              </a:rPr>
              <a:t>▶	</a:t>
            </a:r>
            <a:r>
              <a:rPr sz="1600" spc="-120" dirty="0">
                <a:solidFill>
                  <a:srgbClr val="FFFFFF"/>
                </a:solidFill>
                <a:latin typeface="Verdana" panose="020B0604030504040204"/>
                <a:cs typeface="Verdana" panose="020B0604030504040204"/>
              </a:rPr>
              <a:t>Erskine,</a:t>
            </a:r>
            <a:r>
              <a:rPr sz="1600" spc="-105"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R.,</a:t>
            </a:r>
            <a:r>
              <a:rPr sz="1600" spc="-114" dirty="0">
                <a:solidFill>
                  <a:srgbClr val="FFFFFF"/>
                </a:solidFill>
                <a:latin typeface="Verdana" panose="020B0604030504040204"/>
                <a:cs typeface="Verdana" panose="020B0604030504040204"/>
              </a:rPr>
              <a:t> </a:t>
            </a:r>
            <a:r>
              <a:rPr sz="1600" dirty="0">
                <a:solidFill>
                  <a:srgbClr val="FFFFFF"/>
                </a:solidFill>
                <a:latin typeface="Verdana" panose="020B0604030504040204"/>
                <a:cs typeface="Verdana" panose="020B0604030504040204"/>
              </a:rPr>
              <a:t>G.</a:t>
            </a:r>
            <a:r>
              <a:rPr sz="1600" spc="-120"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&amp;</a:t>
            </a:r>
            <a:r>
              <a:rPr sz="1600" spc="-110"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Moursund,</a:t>
            </a:r>
            <a:r>
              <a:rPr sz="1600" spc="-90" dirty="0">
                <a:solidFill>
                  <a:srgbClr val="FFFFFF"/>
                </a:solidFill>
                <a:latin typeface="Verdana" panose="020B0604030504040204"/>
                <a:cs typeface="Verdana" panose="020B0604030504040204"/>
              </a:rPr>
              <a:t> </a:t>
            </a:r>
            <a:r>
              <a:rPr sz="1600" spc="-85" dirty="0">
                <a:solidFill>
                  <a:srgbClr val="FFFFFF"/>
                </a:solidFill>
                <a:latin typeface="Verdana" panose="020B0604030504040204"/>
                <a:cs typeface="Verdana" panose="020B0604030504040204"/>
              </a:rPr>
              <a:t>J.,</a:t>
            </a:r>
            <a:r>
              <a:rPr sz="1600" spc="-114" dirty="0">
                <a:solidFill>
                  <a:srgbClr val="FFFFFF"/>
                </a:solidFill>
                <a:latin typeface="Verdana" panose="020B0604030504040204"/>
                <a:cs typeface="Verdana" panose="020B0604030504040204"/>
              </a:rPr>
              <a:t> </a:t>
            </a:r>
            <a:r>
              <a:rPr sz="1600" spc="-85" dirty="0">
                <a:solidFill>
                  <a:srgbClr val="FFFFFF"/>
                </a:solidFill>
                <a:latin typeface="Verdana" panose="020B0604030504040204"/>
                <a:cs typeface="Verdana" panose="020B0604030504040204"/>
              </a:rPr>
              <a:t>P.</a:t>
            </a:r>
            <a:r>
              <a:rPr sz="1600" spc="-125"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(2011).</a:t>
            </a:r>
            <a:r>
              <a:rPr sz="1600" spc="-75" dirty="0">
                <a:solidFill>
                  <a:srgbClr val="FFFFFF"/>
                </a:solidFill>
                <a:latin typeface="Verdana" panose="020B0604030504040204"/>
                <a:cs typeface="Verdana" panose="020B0604030504040204"/>
              </a:rPr>
              <a:t> </a:t>
            </a:r>
            <a:r>
              <a:rPr sz="1600" i="1" spc="-50" dirty="0">
                <a:solidFill>
                  <a:srgbClr val="FFFFFF"/>
                </a:solidFill>
                <a:latin typeface="Verdana" panose="020B0604030504040204"/>
                <a:cs typeface="Verdana" panose="020B0604030504040204"/>
              </a:rPr>
              <a:t>Integrative</a:t>
            </a:r>
            <a:r>
              <a:rPr sz="1600" i="1" spc="-155" dirty="0">
                <a:solidFill>
                  <a:srgbClr val="FFFFFF"/>
                </a:solidFill>
                <a:latin typeface="Verdana" panose="020B0604030504040204"/>
                <a:cs typeface="Verdana" panose="020B0604030504040204"/>
              </a:rPr>
              <a:t> </a:t>
            </a:r>
            <a:r>
              <a:rPr sz="1600" i="1" spc="-20" dirty="0">
                <a:solidFill>
                  <a:srgbClr val="FFFFFF"/>
                </a:solidFill>
                <a:latin typeface="Verdana" panose="020B0604030504040204"/>
                <a:cs typeface="Verdana" panose="020B0604030504040204"/>
              </a:rPr>
              <a:t>Psychotherapy</a:t>
            </a:r>
            <a:r>
              <a:rPr sz="1600" i="1" spc="-100" dirty="0">
                <a:solidFill>
                  <a:srgbClr val="FFFFFF"/>
                </a:solidFill>
                <a:latin typeface="Verdana" panose="020B0604030504040204"/>
                <a:cs typeface="Verdana" panose="020B0604030504040204"/>
              </a:rPr>
              <a:t> </a:t>
            </a:r>
            <a:r>
              <a:rPr sz="1600" i="1" spc="-80" dirty="0">
                <a:solidFill>
                  <a:srgbClr val="FFFFFF"/>
                </a:solidFill>
                <a:latin typeface="Verdana" panose="020B0604030504040204"/>
                <a:cs typeface="Verdana" panose="020B0604030504040204"/>
              </a:rPr>
              <a:t>in</a:t>
            </a:r>
            <a:r>
              <a:rPr sz="1600" i="1" spc="-114" dirty="0">
                <a:solidFill>
                  <a:srgbClr val="FFFFFF"/>
                </a:solidFill>
                <a:latin typeface="Verdana" panose="020B0604030504040204"/>
                <a:cs typeface="Verdana" panose="020B0604030504040204"/>
              </a:rPr>
              <a:t> </a:t>
            </a:r>
            <a:r>
              <a:rPr sz="1600" i="1" spc="-5" dirty="0">
                <a:solidFill>
                  <a:srgbClr val="FFFFFF"/>
                </a:solidFill>
                <a:latin typeface="Verdana" panose="020B0604030504040204"/>
                <a:cs typeface="Verdana" panose="020B0604030504040204"/>
              </a:rPr>
              <a:t>Action</a:t>
            </a:r>
            <a:r>
              <a:rPr sz="1600" spc="-5" dirty="0">
                <a:solidFill>
                  <a:srgbClr val="FFFFFF"/>
                </a:solidFill>
                <a:latin typeface="Verdana" panose="020B0604030504040204"/>
                <a:cs typeface="Verdana" panose="020B0604030504040204"/>
              </a:rPr>
              <a:t>,</a:t>
            </a:r>
            <a:r>
              <a:rPr sz="1600" spc="-114"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London: </a:t>
            </a:r>
            <a:r>
              <a:rPr sz="1600" spc="-545" dirty="0">
                <a:solidFill>
                  <a:srgbClr val="FFFFFF"/>
                </a:solidFill>
                <a:latin typeface="Verdana" panose="020B0604030504040204"/>
                <a:cs typeface="Verdana" panose="020B0604030504040204"/>
              </a:rPr>
              <a:t> </a:t>
            </a:r>
            <a:r>
              <a:rPr sz="1600" spc="5" dirty="0">
                <a:solidFill>
                  <a:srgbClr val="FFFFFF"/>
                </a:solidFill>
                <a:latin typeface="Verdana" panose="020B0604030504040204"/>
                <a:cs typeface="Verdana" panose="020B0604030504040204"/>
              </a:rPr>
              <a:t>Karnac</a:t>
            </a:r>
            <a:r>
              <a:rPr sz="1600" spc="-125" dirty="0">
                <a:solidFill>
                  <a:srgbClr val="FFFFFF"/>
                </a:solidFill>
                <a:latin typeface="Verdana" panose="020B0604030504040204"/>
                <a:cs typeface="Verdana" panose="020B0604030504040204"/>
              </a:rPr>
              <a:t> </a:t>
            </a:r>
            <a:r>
              <a:rPr sz="1600" spc="-85" dirty="0">
                <a:solidFill>
                  <a:srgbClr val="FFFFFF"/>
                </a:solidFill>
                <a:latin typeface="Verdana" panose="020B0604030504040204"/>
                <a:cs typeface="Verdana" panose="020B0604030504040204"/>
              </a:rPr>
              <a:t>Books</a:t>
            </a:r>
            <a:endParaRPr sz="1600">
              <a:latin typeface="Verdana" panose="020B0604030504040204"/>
              <a:cs typeface="Verdana" panose="020B0604030504040204"/>
            </a:endParaRPr>
          </a:p>
          <a:p>
            <a:pPr marL="355600" marR="287655" indent="-342900">
              <a:lnSpc>
                <a:spcPct val="100000"/>
              </a:lnSpc>
              <a:spcBef>
                <a:spcPts val="1010"/>
              </a:spcBef>
              <a:tabLst>
                <a:tab pos="354965" algn="l"/>
              </a:tabLst>
            </a:pPr>
            <a:r>
              <a:rPr sz="1250" spc="-100" dirty="0">
                <a:solidFill>
                  <a:srgbClr val="89D0D5"/>
                </a:solidFill>
                <a:latin typeface="Lucida Sans Unicode" panose="020B0602030504020204"/>
                <a:cs typeface="Lucida Sans Unicode" panose="020B0602030504020204"/>
              </a:rPr>
              <a:t>▶	</a:t>
            </a:r>
            <a:r>
              <a:rPr sz="1600" spc="-80" dirty="0">
                <a:solidFill>
                  <a:srgbClr val="FFFFFF"/>
                </a:solidFill>
                <a:latin typeface="Verdana" panose="020B0604030504040204"/>
                <a:cs typeface="Verdana" panose="020B0604030504040204"/>
              </a:rPr>
              <a:t>Evansm,</a:t>
            </a:r>
            <a:r>
              <a:rPr sz="1600" spc="-135" dirty="0">
                <a:solidFill>
                  <a:srgbClr val="FFFFFF"/>
                </a:solidFill>
                <a:latin typeface="Verdana" panose="020B0604030504040204"/>
                <a:cs typeface="Verdana" panose="020B0604030504040204"/>
              </a:rPr>
              <a:t> </a:t>
            </a:r>
            <a:r>
              <a:rPr sz="1600" spc="-155" dirty="0">
                <a:solidFill>
                  <a:srgbClr val="FFFFFF"/>
                </a:solidFill>
                <a:latin typeface="Verdana" panose="020B0604030504040204"/>
                <a:cs typeface="Verdana" panose="020B0604030504040204"/>
              </a:rPr>
              <a:t>K.</a:t>
            </a:r>
            <a:r>
              <a:rPr sz="1600" spc="-110"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&amp;</a:t>
            </a:r>
            <a:r>
              <a:rPr sz="1600" spc="-120" dirty="0">
                <a:solidFill>
                  <a:srgbClr val="FFFFFF"/>
                </a:solidFill>
                <a:latin typeface="Verdana" panose="020B0604030504040204"/>
                <a:cs typeface="Verdana" panose="020B0604030504040204"/>
              </a:rPr>
              <a:t> </a:t>
            </a:r>
            <a:r>
              <a:rPr sz="1600" spc="-50" dirty="0">
                <a:solidFill>
                  <a:srgbClr val="FFFFFF"/>
                </a:solidFill>
                <a:latin typeface="Verdana" panose="020B0604030504040204"/>
                <a:cs typeface="Verdana" panose="020B0604030504040204"/>
              </a:rPr>
              <a:t>Gilbert,</a:t>
            </a:r>
            <a:r>
              <a:rPr sz="1600" spc="-100" dirty="0">
                <a:solidFill>
                  <a:srgbClr val="FFFFFF"/>
                </a:solidFill>
                <a:latin typeface="Verdana" panose="020B0604030504040204"/>
                <a:cs typeface="Verdana" panose="020B0604030504040204"/>
              </a:rPr>
              <a:t> </a:t>
            </a:r>
            <a:r>
              <a:rPr sz="1600" spc="-15" dirty="0">
                <a:solidFill>
                  <a:srgbClr val="FFFFFF"/>
                </a:solidFill>
                <a:latin typeface="Verdana" panose="020B0604030504040204"/>
                <a:cs typeface="Verdana" panose="020B0604030504040204"/>
              </a:rPr>
              <a:t>M.</a:t>
            </a:r>
            <a:r>
              <a:rPr sz="1600" spc="-125"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(2005).</a:t>
            </a:r>
            <a:r>
              <a:rPr sz="1600" spc="-60" dirty="0">
                <a:solidFill>
                  <a:srgbClr val="FFFFFF"/>
                </a:solidFill>
                <a:latin typeface="Verdana" panose="020B0604030504040204"/>
                <a:cs typeface="Verdana" panose="020B0604030504040204"/>
              </a:rPr>
              <a:t> </a:t>
            </a:r>
            <a:r>
              <a:rPr sz="1600" i="1" spc="20" dirty="0">
                <a:solidFill>
                  <a:srgbClr val="FFFFFF"/>
                </a:solidFill>
                <a:latin typeface="Verdana" panose="020B0604030504040204"/>
                <a:cs typeface="Verdana" panose="020B0604030504040204"/>
              </a:rPr>
              <a:t>An</a:t>
            </a:r>
            <a:r>
              <a:rPr sz="1600" i="1" spc="-100" dirty="0">
                <a:solidFill>
                  <a:srgbClr val="FFFFFF"/>
                </a:solidFill>
                <a:latin typeface="Verdana" panose="020B0604030504040204"/>
                <a:cs typeface="Verdana" panose="020B0604030504040204"/>
              </a:rPr>
              <a:t> </a:t>
            </a:r>
            <a:r>
              <a:rPr sz="1600" i="1" spc="-40" dirty="0">
                <a:solidFill>
                  <a:srgbClr val="FFFFFF"/>
                </a:solidFill>
                <a:latin typeface="Verdana" panose="020B0604030504040204"/>
                <a:cs typeface="Verdana" panose="020B0604030504040204"/>
              </a:rPr>
              <a:t>Introduction</a:t>
            </a:r>
            <a:r>
              <a:rPr sz="1600" i="1" spc="-125" dirty="0">
                <a:solidFill>
                  <a:srgbClr val="FFFFFF"/>
                </a:solidFill>
                <a:latin typeface="Verdana" panose="020B0604030504040204"/>
                <a:cs typeface="Verdana" panose="020B0604030504040204"/>
              </a:rPr>
              <a:t> </a:t>
            </a:r>
            <a:r>
              <a:rPr sz="1600" i="1" spc="-10" dirty="0">
                <a:solidFill>
                  <a:srgbClr val="FFFFFF"/>
                </a:solidFill>
                <a:latin typeface="Verdana" panose="020B0604030504040204"/>
                <a:cs typeface="Verdana" panose="020B0604030504040204"/>
              </a:rPr>
              <a:t>to</a:t>
            </a:r>
            <a:r>
              <a:rPr sz="1600" i="1" spc="-135" dirty="0">
                <a:solidFill>
                  <a:srgbClr val="FFFFFF"/>
                </a:solidFill>
                <a:latin typeface="Verdana" panose="020B0604030504040204"/>
                <a:cs typeface="Verdana" panose="020B0604030504040204"/>
              </a:rPr>
              <a:t> </a:t>
            </a:r>
            <a:r>
              <a:rPr sz="1600" i="1" spc="-50" dirty="0">
                <a:solidFill>
                  <a:srgbClr val="FFFFFF"/>
                </a:solidFill>
                <a:latin typeface="Verdana" panose="020B0604030504040204"/>
                <a:cs typeface="Verdana" panose="020B0604030504040204"/>
              </a:rPr>
              <a:t>Integrative</a:t>
            </a:r>
            <a:r>
              <a:rPr sz="1600" i="1" spc="-135" dirty="0">
                <a:solidFill>
                  <a:srgbClr val="FFFFFF"/>
                </a:solidFill>
                <a:latin typeface="Verdana" panose="020B0604030504040204"/>
                <a:cs typeface="Verdana" panose="020B0604030504040204"/>
              </a:rPr>
              <a:t> </a:t>
            </a:r>
            <a:r>
              <a:rPr sz="1600" i="1" spc="-30" dirty="0">
                <a:solidFill>
                  <a:srgbClr val="FFFFFF"/>
                </a:solidFill>
                <a:latin typeface="Verdana" panose="020B0604030504040204"/>
                <a:cs typeface="Verdana" panose="020B0604030504040204"/>
              </a:rPr>
              <a:t>Psychotherapy</a:t>
            </a:r>
            <a:r>
              <a:rPr sz="1600" spc="-30" dirty="0">
                <a:solidFill>
                  <a:srgbClr val="FFFFFF"/>
                </a:solidFill>
                <a:latin typeface="Verdana" panose="020B0604030504040204"/>
                <a:cs typeface="Verdana" panose="020B0604030504040204"/>
              </a:rPr>
              <a:t>,</a:t>
            </a:r>
            <a:r>
              <a:rPr sz="1600" spc="-100" dirty="0">
                <a:solidFill>
                  <a:srgbClr val="FFFFFF"/>
                </a:solidFill>
                <a:latin typeface="Verdana" panose="020B0604030504040204"/>
                <a:cs typeface="Verdana" panose="020B0604030504040204"/>
              </a:rPr>
              <a:t> </a:t>
            </a:r>
            <a:r>
              <a:rPr sz="1600" spc="25" dirty="0">
                <a:solidFill>
                  <a:srgbClr val="FFFFFF"/>
                </a:solidFill>
                <a:latin typeface="Verdana" panose="020B0604030504040204"/>
                <a:cs typeface="Verdana" panose="020B0604030504040204"/>
              </a:rPr>
              <a:t>New </a:t>
            </a:r>
            <a:r>
              <a:rPr sz="1600" spc="-550" dirty="0">
                <a:solidFill>
                  <a:srgbClr val="FFFFFF"/>
                </a:solidFill>
                <a:latin typeface="Verdana" panose="020B0604030504040204"/>
                <a:cs typeface="Verdana" panose="020B0604030504040204"/>
              </a:rPr>
              <a:t> </a:t>
            </a:r>
            <a:r>
              <a:rPr sz="1600" spc="-120" dirty="0">
                <a:solidFill>
                  <a:srgbClr val="FFFFFF"/>
                </a:solidFill>
                <a:latin typeface="Verdana" panose="020B0604030504040204"/>
                <a:cs typeface="Verdana" panose="020B0604030504040204"/>
              </a:rPr>
              <a:t>York: </a:t>
            </a:r>
            <a:r>
              <a:rPr sz="1600" spc="5" dirty="0">
                <a:solidFill>
                  <a:srgbClr val="FFFFFF"/>
                </a:solidFill>
                <a:latin typeface="Verdana" panose="020B0604030504040204"/>
                <a:cs typeface="Verdana" panose="020B0604030504040204"/>
              </a:rPr>
              <a:t>Palgrave</a:t>
            </a:r>
            <a:r>
              <a:rPr sz="1600" spc="-155" dirty="0">
                <a:solidFill>
                  <a:srgbClr val="FFFFFF"/>
                </a:solidFill>
                <a:latin typeface="Verdana" panose="020B0604030504040204"/>
                <a:cs typeface="Verdana" panose="020B0604030504040204"/>
              </a:rPr>
              <a:t> </a:t>
            </a:r>
            <a:r>
              <a:rPr sz="1600" spc="15" dirty="0">
                <a:solidFill>
                  <a:srgbClr val="FFFFFF"/>
                </a:solidFill>
                <a:latin typeface="Verdana" panose="020B0604030504040204"/>
                <a:cs typeface="Verdana" panose="020B0604030504040204"/>
              </a:rPr>
              <a:t>Macmillan</a:t>
            </a:r>
            <a:endParaRPr sz="1600">
              <a:latin typeface="Verdana" panose="020B0604030504040204"/>
              <a:cs typeface="Verdana" panose="020B0604030504040204"/>
            </a:endParaRPr>
          </a:p>
          <a:p>
            <a:pPr marL="355600" marR="236855" indent="-342900">
              <a:lnSpc>
                <a:spcPct val="100000"/>
              </a:lnSpc>
              <a:spcBef>
                <a:spcPts val="995"/>
              </a:spcBef>
              <a:tabLst>
                <a:tab pos="354965" algn="l"/>
              </a:tabLst>
            </a:pPr>
            <a:r>
              <a:rPr sz="1250" spc="-100" dirty="0">
                <a:solidFill>
                  <a:srgbClr val="89D0D5"/>
                </a:solidFill>
                <a:latin typeface="Lucida Sans Unicode" panose="020B0602030504020204"/>
                <a:cs typeface="Lucida Sans Unicode" panose="020B0602030504020204"/>
              </a:rPr>
              <a:t>▶	</a:t>
            </a:r>
            <a:r>
              <a:rPr sz="1600" spc="-114" dirty="0">
                <a:solidFill>
                  <a:srgbClr val="FFFFFF"/>
                </a:solidFill>
                <a:latin typeface="Verdana" panose="020B0604030504040204"/>
                <a:cs typeface="Verdana" panose="020B0604030504040204"/>
              </a:rPr>
              <a:t>Evers, </a:t>
            </a:r>
            <a:r>
              <a:rPr sz="1600" spc="-155" dirty="0">
                <a:solidFill>
                  <a:srgbClr val="FFFFFF"/>
                </a:solidFill>
                <a:latin typeface="Verdana" panose="020B0604030504040204"/>
                <a:cs typeface="Verdana" panose="020B0604030504040204"/>
              </a:rPr>
              <a:t>K., E., </a:t>
            </a:r>
            <a:r>
              <a:rPr sz="1600" spc="-25" dirty="0">
                <a:solidFill>
                  <a:srgbClr val="FFFFFF"/>
                </a:solidFill>
                <a:latin typeface="Verdana" panose="020B0604030504040204"/>
                <a:cs typeface="Verdana" panose="020B0604030504040204"/>
              </a:rPr>
              <a:t>Prochaska, </a:t>
            </a:r>
            <a:r>
              <a:rPr sz="1600" spc="-85" dirty="0">
                <a:solidFill>
                  <a:srgbClr val="FFFFFF"/>
                </a:solidFill>
                <a:latin typeface="Verdana" panose="020B0604030504040204"/>
                <a:cs typeface="Verdana" panose="020B0604030504040204"/>
              </a:rPr>
              <a:t>J., </a:t>
            </a:r>
            <a:r>
              <a:rPr sz="1600" spc="-55" dirty="0">
                <a:solidFill>
                  <a:srgbClr val="FFFFFF"/>
                </a:solidFill>
                <a:latin typeface="Verdana" panose="020B0604030504040204"/>
                <a:cs typeface="Verdana" panose="020B0604030504040204"/>
              </a:rPr>
              <a:t>O., </a:t>
            </a:r>
            <a:r>
              <a:rPr sz="1600" spc="-40" dirty="0">
                <a:solidFill>
                  <a:srgbClr val="FFFFFF"/>
                </a:solidFill>
                <a:latin typeface="Verdana" panose="020B0604030504040204"/>
                <a:cs typeface="Verdana" panose="020B0604030504040204"/>
              </a:rPr>
              <a:t>Johnson, </a:t>
            </a:r>
            <a:r>
              <a:rPr sz="1600" spc="-85" dirty="0">
                <a:solidFill>
                  <a:srgbClr val="FFFFFF"/>
                </a:solidFill>
                <a:latin typeface="Verdana" panose="020B0604030504040204"/>
                <a:cs typeface="Verdana" panose="020B0604030504040204"/>
              </a:rPr>
              <a:t>J., </a:t>
            </a:r>
            <a:r>
              <a:rPr sz="1600" spc="-150" dirty="0">
                <a:solidFill>
                  <a:srgbClr val="FFFFFF"/>
                </a:solidFill>
                <a:latin typeface="Verdana" panose="020B0604030504040204"/>
                <a:cs typeface="Verdana" panose="020B0604030504040204"/>
              </a:rPr>
              <a:t>L., </a:t>
            </a:r>
            <a:r>
              <a:rPr sz="1600" spc="-35" dirty="0">
                <a:solidFill>
                  <a:srgbClr val="FFFFFF"/>
                </a:solidFill>
                <a:latin typeface="Verdana" panose="020B0604030504040204"/>
                <a:cs typeface="Verdana" panose="020B0604030504040204"/>
              </a:rPr>
              <a:t>Mauriello, </a:t>
            </a:r>
            <a:r>
              <a:rPr sz="1600" spc="-150" dirty="0">
                <a:solidFill>
                  <a:srgbClr val="FFFFFF"/>
                </a:solidFill>
                <a:latin typeface="Verdana" panose="020B0604030504040204"/>
                <a:cs typeface="Verdana" panose="020B0604030504040204"/>
              </a:rPr>
              <a:t>L., </a:t>
            </a:r>
            <a:r>
              <a:rPr sz="1600" spc="-60" dirty="0">
                <a:solidFill>
                  <a:srgbClr val="FFFFFF"/>
                </a:solidFill>
                <a:latin typeface="Verdana" panose="020B0604030504040204"/>
                <a:cs typeface="Verdana" panose="020B0604030504040204"/>
              </a:rPr>
              <a:t>M., </a:t>
            </a:r>
            <a:r>
              <a:rPr sz="1600" spc="5" dirty="0">
                <a:solidFill>
                  <a:srgbClr val="FFFFFF"/>
                </a:solidFill>
                <a:latin typeface="Verdana" panose="020B0604030504040204"/>
                <a:cs typeface="Verdana" panose="020B0604030504040204"/>
              </a:rPr>
              <a:t>Padula, </a:t>
            </a:r>
            <a:r>
              <a:rPr sz="1600" spc="-85" dirty="0">
                <a:solidFill>
                  <a:srgbClr val="FFFFFF"/>
                </a:solidFill>
                <a:latin typeface="Verdana" panose="020B0604030504040204"/>
                <a:cs typeface="Verdana" panose="020B0604030504040204"/>
              </a:rPr>
              <a:t>J., </a:t>
            </a:r>
            <a:r>
              <a:rPr sz="1600" spc="-20" dirty="0">
                <a:solidFill>
                  <a:srgbClr val="FFFFFF"/>
                </a:solidFill>
                <a:latin typeface="Verdana" panose="020B0604030504040204"/>
                <a:cs typeface="Verdana" panose="020B0604030504040204"/>
              </a:rPr>
              <a:t>A. </a:t>
            </a:r>
            <a:r>
              <a:rPr sz="1600" spc="45" dirty="0">
                <a:solidFill>
                  <a:srgbClr val="FFFFFF"/>
                </a:solidFill>
                <a:latin typeface="Verdana" panose="020B0604030504040204"/>
                <a:cs typeface="Verdana" panose="020B0604030504040204"/>
              </a:rPr>
              <a:t>&amp; </a:t>
            </a:r>
            <a:r>
              <a:rPr sz="1600" spc="50" dirty="0">
                <a:solidFill>
                  <a:srgbClr val="FFFFFF"/>
                </a:solidFill>
                <a:latin typeface="Verdana" panose="020B0604030504040204"/>
                <a:cs typeface="Verdana" panose="020B0604030504040204"/>
              </a:rPr>
              <a:t> </a:t>
            </a:r>
            <a:r>
              <a:rPr sz="1600" spc="-25" dirty="0">
                <a:solidFill>
                  <a:srgbClr val="FFFFFF"/>
                </a:solidFill>
                <a:latin typeface="Verdana" panose="020B0604030504040204"/>
                <a:cs typeface="Verdana" panose="020B0604030504040204"/>
              </a:rPr>
              <a:t>Prochaska, </a:t>
            </a:r>
            <a:r>
              <a:rPr sz="1600" spc="-85" dirty="0">
                <a:solidFill>
                  <a:srgbClr val="FFFFFF"/>
                </a:solidFill>
                <a:latin typeface="Verdana" panose="020B0604030504040204"/>
                <a:cs typeface="Verdana" panose="020B0604030504040204"/>
              </a:rPr>
              <a:t>J., </a:t>
            </a:r>
            <a:r>
              <a:rPr sz="1600" spc="-15" dirty="0">
                <a:solidFill>
                  <a:srgbClr val="FFFFFF"/>
                </a:solidFill>
                <a:latin typeface="Verdana" panose="020B0604030504040204"/>
                <a:cs typeface="Verdana" panose="020B0604030504040204"/>
              </a:rPr>
              <a:t>M. </a:t>
            </a:r>
            <a:r>
              <a:rPr sz="1600" spc="-145" dirty="0">
                <a:solidFill>
                  <a:srgbClr val="FFFFFF"/>
                </a:solidFill>
                <a:latin typeface="Verdana" panose="020B0604030504040204"/>
                <a:cs typeface="Verdana" panose="020B0604030504040204"/>
              </a:rPr>
              <a:t>(2006). </a:t>
            </a:r>
            <a:r>
              <a:rPr sz="1600" spc="85" dirty="0">
                <a:solidFill>
                  <a:srgbClr val="FFFFFF"/>
                </a:solidFill>
                <a:latin typeface="Verdana" panose="020B0604030504040204"/>
                <a:cs typeface="Verdana" panose="020B0604030504040204"/>
              </a:rPr>
              <a:t>A </a:t>
            </a:r>
            <a:r>
              <a:rPr sz="1600" spc="-15" dirty="0">
                <a:solidFill>
                  <a:srgbClr val="FFFFFF"/>
                </a:solidFill>
                <a:latin typeface="Verdana" panose="020B0604030504040204"/>
                <a:cs typeface="Verdana" panose="020B0604030504040204"/>
              </a:rPr>
              <a:t>randomized </a:t>
            </a:r>
            <a:r>
              <a:rPr sz="1600" dirty="0">
                <a:solidFill>
                  <a:srgbClr val="FFFFFF"/>
                </a:solidFill>
                <a:latin typeface="Verdana" panose="020B0604030504040204"/>
                <a:cs typeface="Verdana" panose="020B0604030504040204"/>
              </a:rPr>
              <a:t>clinical </a:t>
            </a:r>
            <a:r>
              <a:rPr sz="1600" spc="-85" dirty="0">
                <a:solidFill>
                  <a:srgbClr val="FFFFFF"/>
                </a:solidFill>
                <a:latin typeface="Verdana" panose="020B0604030504040204"/>
                <a:cs typeface="Verdana" panose="020B0604030504040204"/>
              </a:rPr>
              <a:t>trial </a:t>
            </a:r>
            <a:r>
              <a:rPr sz="1600" spc="5" dirty="0">
                <a:solidFill>
                  <a:srgbClr val="FFFFFF"/>
                </a:solidFill>
                <a:latin typeface="Verdana" panose="020B0604030504040204"/>
                <a:cs typeface="Verdana" panose="020B0604030504040204"/>
              </a:rPr>
              <a:t>of </a:t>
            </a:r>
            <a:r>
              <a:rPr sz="1600" spc="125" dirty="0">
                <a:solidFill>
                  <a:srgbClr val="FFFFFF"/>
                </a:solidFill>
                <a:latin typeface="Verdana" panose="020B0604030504040204"/>
                <a:cs typeface="Verdana" panose="020B0604030504040204"/>
              </a:rPr>
              <a:t>a </a:t>
            </a:r>
            <a:r>
              <a:rPr sz="1600" spc="-15" dirty="0">
                <a:solidFill>
                  <a:srgbClr val="FFFFFF"/>
                </a:solidFill>
                <a:latin typeface="Verdana" panose="020B0604030504040204"/>
                <a:cs typeface="Verdana" panose="020B0604030504040204"/>
              </a:rPr>
              <a:t>population- </a:t>
            </a:r>
            <a:r>
              <a:rPr sz="1600" spc="55" dirty="0">
                <a:solidFill>
                  <a:srgbClr val="FFFFFF"/>
                </a:solidFill>
                <a:latin typeface="Verdana" panose="020B0604030504040204"/>
                <a:cs typeface="Verdana" panose="020B0604030504040204"/>
              </a:rPr>
              <a:t>and </a:t>
            </a:r>
            <a:r>
              <a:rPr sz="1600" spc="60" dirty="0">
                <a:solidFill>
                  <a:srgbClr val="FFFFFF"/>
                </a:solidFill>
                <a:latin typeface="Verdana" panose="020B0604030504040204"/>
                <a:cs typeface="Verdana" panose="020B0604030504040204"/>
              </a:rPr>
              <a:t> </a:t>
            </a:r>
            <a:r>
              <a:rPr sz="1600" spc="-35" dirty="0">
                <a:solidFill>
                  <a:srgbClr val="FFFFFF"/>
                </a:solidFill>
                <a:latin typeface="Verdana" panose="020B0604030504040204"/>
                <a:cs typeface="Verdana" panose="020B0604030504040204"/>
              </a:rPr>
              <a:t>transtheoretical</a:t>
            </a:r>
            <a:r>
              <a:rPr sz="1600" spc="-70" dirty="0">
                <a:solidFill>
                  <a:srgbClr val="FFFFFF"/>
                </a:solidFill>
                <a:latin typeface="Verdana" panose="020B0604030504040204"/>
                <a:cs typeface="Verdana" panose="020B0604030504040204"/>
              </a:rPr>
              <a:t> </a:t>
            </a:r>
            <a:r>
              <a:rPr sz="1600" spc="5" dirty="0">
                <a:solidFill>
                  <a:srgbClr val="FFFFFF"/>
                </a:solidFill>
                <a:latin typeface="Verdana" panose="020B0604030504040204"/>
                <a:cs typeface="Verdana" panose="020B0604030504040204"/>
              </a:rPr>
              <a:t>model-based</a:t>
            </a:r>
            <a:r>
              <a:rPr sz="1600" spc="-105" dirty="0">
                <a:solidFill>
                  <a:srgbClr val="FFFFFF"/>
                </a:solidFill>
                <a:latin typeface="Verdana" panose="020B0604030504040204"/>
                <a:cs typeface="Verdana" panose="020B0604030504040204"/>
              </a:rPr>
              <a:t> </a:t>
            </a:r>
            <a:r>
              <a:rPr sz="1600" spc="-55" dirty="0">
                <a:solidFill>
                  <a:srgbClr val="FFFFFF"/>
                </a:solidFill>
                <a:latin typeface="Verdana" panose="020B0604030504040204"/>
                <a:cs typeface="Verdana" panose="020B0604030504040204"/>
              </a:rPr>
              <a:t>stress-management</a:t>
            </a:r>
            <a:r>
              <a:rPr sz="1600" spc="-75" dirty="0">
                <a:solidFill>
                  <a:srgbClr val="FFFFFF"/>
                </a:solidFill>
                <a:latin typeface="Verdana" panose="020B0604030504040204"/>
                <a:cs typeface="Verdana" panose="020B0604030504040204"/>
              </a:rPr>
              <a:t> </a:t>
            </a:r>
            <a:r>
              <a:rPr sz="1600" spc="-55" dirty="0">
                <a:solidFill>
                  <a:srgbClr val="FFFFFF"/>
                </a:solidFill>
                <a:latin typeface="Verdana" panose="020B0604030504040204"/>
                <a:cs typeface="Verdana" panose="020B0604030504040204"/>
              </a:rPr>
              <a:t>intervention.</a:t>
            </a:r>
            <a:r>
              <a:rPr sz="1600" spc="-100" dirty="0">
                <a:solidFill>
                  <a:srgbClr val="FFFFFF"/>
                </a:solidFill>
                <a:latin typeface="Verdana" panose="020B0604030504040204"/>
                <a:cs typeface="Verdana" panose="020B0604030504040204"/>
              </a:rPr>
              <a:t> </a:t>
            </a:r>
            <a:r>
              <a:rPr sz="1600" i="1" spc="-30" dirty="0">
                <a:solidFill>
                  <a:srgbClr val="FFFFFF"/>
                </a:solidFill>
                <a:latin typeface="Verdana" panose="020B0604030504040204"/>
                <a:cs typeface="Verdana" panose="020B0604030504040204"/>
              </a:rPr>
              <a:t>Health</a:t>
            </a:r>
            <a:r>
              <a:rPr sz="1600" i="1" spc="-125" dirty="0">
                <a:solidFill>
                  <a:srgbClr val="FFFFFF"/>
                </a:solidFill>
                <a:latin typeface="Verdana" panose="020B0604030504040204"/>
                <a:cs typeface="Verdana" panose="020B0604030504040204"/>
              </a:rPr>
              <a:t> </a:t>
            </a:r>
            <a:r>
              <a:rPr sz="1600" i="1" spc="-30" dirty="0">
                <a:solidFill>
                  <a:srgbClr val="FFFFFF"/>
                </a:solidFill>
                <a:latin typeface="Verdana" panose="020B0604030504040204"/>
                <a:cs typeface="Verdana" panose="020B0604030504040204"/>
              </a:rPr>
              <a:t>Psycholοgy</a:t>
            </a:r>
            <a:r>
              <a:rPr sz="1600" spc="-30" dirty="0">
                <a:solidFill>
                  <a:srgbClr val="FFFFFF"/>
                </a:solidFill>
                <a:latin typeface="Verdana" panose="020B0604030504040204"/>
                <a:cs typeface="Verdana" panose="020B0604030504040204"/>
              </a:rPr>
              <a:t>, </a:t>
            </a:r>
            <a:r>
              <a:rPr sz="1600" spc="-545"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Vol.</a:t>
            </a:r>
            <a:r>
              <a:rPr sz="1600" spc="-125" dirty="0">
                <a:solidFill>
                  <a:srgbClr val="FFFFFF"/>
                </a:solidFill>
                <a:latin typeface="Verdana" panose="020B0604030504040204"/>
                <a:cs typeface="Verdana" panose="020B0604030504040204"/>
              </a:rPr>
              <a:t> </a:t>
            </a:r>
            <a:r>
              <a:rPr sz="1600" spc="-140" dirty="0">
                <a:solidFill>
                  <a:srgbClr val="FFFFFF"/>
                </a:solidFill>
                <a:latin typeface="Verdana" panose="020B0604030504040204"/>
                <a:cs typeface="Verdana" panose="020B0604030504040204"/>
              </a:rPr>
              <a:t>25,</a:t>
            </a:r>
            <a:r>
              <a:rPr sz="1600" spc="-135" dirty="0">
                <a:solidFill>
                  <a:srgbClr val="FFFFFF"/>
                </a:solidFill>
                <a:latin typeface="Verdana" panose="020B0604030504040204"/>
                <a:cs typeface="Verdana" panose="020B0604030504040204"/>
              </a:rPr>
              <a:t> </a:t>
            </a:r>
            <a:r>
              <a:rPr sz="1600" spc="-25" dirty="0">
                <a:solidFill>
                  <a:srgbClr val="FFFFFF"/>
                </a:solidFill>
                <a:latin typeface="Verdana" panose="020B0604030504040204"/>
                <a:cs typeface="Verdana" panose="020B0604030504040204"/>
              </a:rPr>
              <a:t>Pp.</a:t>
            </a:r>
            <a:r>
              <a:rPr sz="1600" spc="-135" dirty="0">
                <a:solidFill>
                  <a:srgbClr val="FFFFFF"/>
                </a:solidFill>
                <a:latin typeface="Verdana" panose="020B0604030504040204"/>
                <a:cs typeface="Verdana" panose="020B0604030504040204"/>
              </a:rPr>
              <a:t> 521</a:t>
            </a:r>
            <a:r>
              <a:rPr sz="1600" spc="-120" dirty="0">
                <a:solidFill>
                  <a:srgbClr val="FFFFFF"/>
                </a:solidFill>
                <a:latin typeface="Verdana" panose="020B0604030504040204"/>
                <a:cs typeface="Verdana" panose="020B0604030504040204"/>
              </a:rPr>
              <a:t> </a:t>
            </a:r>
            <a:r>
              <a:rPr sz="1600" spc="-220" dirty="0">
                <a:solidFill>
                  <a:srgbClr val="FFFFFF"/>
                </a:solidFill>
                <a:latin typeface="Verdana" panose="020B0604030504040204"/>
                <a:cs typeface="Verdana" panose="020B0604030504040204"/>
              </a:rPr>
              <a:t>–</a:t>
            </a:r>
            <a:r>
              <a:rPr sz="1600" spc="-130" dirty="0">
                <a:solidFill>
                  <a:srgbClr val="FFFFFF"/>
                </a:solidFill>
                <a:latin typeface="Verdana" panose="020B0604030504040204"/>
                <a:cs typeface="Verdana" panose="020B0604030504040204"/>
              </a:rPr>
              <a:t> </a:t>
            </a:r>
            <a:r>
              <a:rPr sz="1600" spc="-135" dirty="0">
                <a:solidFill>
                  <a:srgbClr val="FFFFFF"/>
                </a:solidFill>
                <a:latin typeface="Verdana" panose="020B0604030504040204"/>
                <a:cs typeface="Verdana" panose="020B0604030504040204"/>
              </a:rPr>
              <a:t>529</a:t>
            </a:r>
            <a:endParaRPr sz="1600">
              <a:latin typeface="Verdana" panose="020B0604030504040204"/>
              <a:cs typeface="Verdana" panose="020B0604030504040204"/>
            </a:endParaRPr>
          </a:p>
          <a:p>
            <a:pPr marL="355600" marR="887095" indent="-342900">
              <a:lnSpc>
                <a:spcPct val="100000"/>
              </a:lnSpc>
              <a:spcBef>
                <a:spcPts val="1000"/>
              </a:spcBef>
              <a:tabLst>
                <a:tab pos="354965" algn="l"/>
              </a:tabLst>
            </a:pPr>
            <a:r>
              <a:rPr sz="1250" spc="-100" dirty="0">
                <a:solidFill>
                  <a:srgbClr val="89D0D5"/>
                </a:solidFill>
                <a:latin typeface="Lucida Sans Unicode" panose="020B0602030504020204"/>
                <a:cs typeface="Lucida Sans Unicode" panose="020B0602030504020204"/>
              </a:rPr>
              <a:t>▶	</a:t>
            </a:r>
            <a:r>
              <a:rPr sz="1600" spc="-80" dirty="0">
                <a:solidFill>
                  <a:srgbClr val="FFFFFF"/>
                </a:solidFill>
                <a:latin typeface="Verdana" panose="020B0604030504040204"/>
                <a:cs typeface="Verdana" panose="020B0604030504040204"/>
              </a:rPr>
              <a:t>Finnell,</a:t>
            </a:r>
            <a:r>
              <a:rPr sz="1600" spc="-125" dirty="0">
                <a:solidFill>
                  <a:srgbClr val="FFFFFF"/>
                </a:solidFill>
                <a:latin typeface="Verdana" panose="020B0604030504040204"/>
                <a:cs typeface="Verdana" panose="020B0604030504040204"/>
              </a:rPr>
              <a:t> </a:t>
            </a:r>
            <a:r>
              <a:rPr sz="1600" spc="-114" dirty="0">
                <a:solidFill>
                  <a:srgbClr val="FFFFFF"/>
                </a:solidFill>
                <a:latin typeface="Verdana" panose="020B0604030504040204"/>
                <a:cs typeface="Verdana" panose="020B0604030504040204"/>
              </a:rPr>
              <a:t>D.,</a:t>
            </a:r>
            <a:r>
              <a:rPr sz="1600" spc="-130" dirty="0">
                <a:solidFill>
                  <a:srgbClr val="FFFFFF"/>
                </a:solidFill>
                <a:latin typeface="Verdana" panose="020B0604030504040204"/>
                <a:cs typeface="Verdana" panose="020B0604030504040204"/>
              </a:rPr>
              <a:t> </a:t>
            </a:r>
            <a:r>
              <a:rPr sz="1600" spc="-225" dirty="0">
                <a:solidFill>
                  <a:srgbClr val="FFFFFF"/>
                </a:solidFill>
                <a:latin typeface="Verdana" panose="020B0604030504040204"/>
                <a:cs typeface="Verdana" panose="020B0604030504040204"/>
              </a:rPr>
              <a:t>S.</a:t>
            </a:r>
            <a:r>
              <a:rPr sz="1600" spc="-110" dirty="0">
                <a:solidFill>
                  <a:srgbClr val="FFFFFF"/>
                </a:solidFill>
                <a:latin typeface="Verdana" panose="020B0604030504040204"/>
                <a:cs typeface="Verdana" panose="020B0604030504040204"/>
              </a:rPr>
              <a:t> </a:t>
            </a:r>
            <a:r>
              <a:rPr sz="1600" spc="-145" dirty="0">
                <a:solidFill>
                  <a:srgbClr val="FFFFFF"/>
                </a:solidFill>
                <a:latin typeface="Verdana" panose="020B0604030504040204"/>
                <a:cs typeface="Verdana" panose="020B0604030504040204"/>
              </a:rPr>
              <a:t>(2003).</a:t>
            </a:r>
            <a:r>
              <a:rPr sz="1600" spc="-90" dirty="0">
                <a:solidFill>
                  <a:srgbClr val="FFFFFF"/>
                </a:solidFill>
                <a:latin typeface="Verdana" panose="020B0604030504040204"/>
                <a:cs typeface="Verdana" panose="020B0604030504040204"/>
              </a:rPr>
              <a:t> </a:t>
            </a:r>
            <a:r>
              <a:rPr sz="1600" spc="-100" dirty="0">
                <a:solidFill>
                  <a:srgbClr val="FFFFFF"/>
                </a:solidFill>
                <a:latin typeface="Verdana" panose="020B0604030504040204"/>
                <a:cs typeface="Verdana" panose="020B0604030504040204"/>
              </a:rPr>
              <a:t>Use</a:t>
            </a:r>
            <a:r>
              <a:rPr sz="1600" spc="-85" dirty="0">
                <a:solidFill>
                  <a:srgbClr val="FFFFFF"/>
                </a:solidFill>
                <a:latin typeface="Verdana" panose="020B0604030504040204"/>
                <a:cs typeface="Verdana" panose="020B0604030504040204"/>
              </a:rPr>
              <a:t> </a:t>
            </a:r>
            <a:r>
              <a:rPr sz="1600" spc="5" dirty="0">
                <a:solidFill>
                  <a:srgbClr val="FFFFFF"/>
                </a:solidFill>
                <a:latin typeface="Verdana" panose="020B0604030504040204"/>
                <a:cs typeface="Verdana" panose="020B0604030504040204"/>
              </a:rPr>
              <a:t>of</a:t>
            </a:r>
            <a:r>
              <a:rPr sz="1600" spc="-125" dirty="0">
                <a:solidFill>
                  <a:srgbClr val="FFFFFF"/>
                </a:solidFill>
                <a:latin typeface="Verdana" panose="020B0604030504040204"/>
                <a:cs typeface="Verdana" panose="020B0604030504040204"/>
              </a:rPr>
              <a:t> </a:t>
            </a:r>
            <a:r>
              <a:rPr sz="1600" spc="-20" dirty="0">
                <a:solidFill>
                  <a:srgbClr val="FFFFFF"/>
                </a:solidFill>
                <a:latin typeface="Verdana" panose="020B0604030504040204"/>
                <a:cs typeface="Verdana" panose="020B0604030504040204"/>
              </a:rPr>
              <a:t>the</a:t>
            </a:r>
            <a:r>
              <a:rPr sz="1600" spc="-100" dirty="0">
                <a:solidFill>
                  <a:srgbClr val="FFFFFF"/>
                </a:solidFill>
                <a:latin typeface="Verdana" panose="020B0604030504040204"/>
                <a:cs typeface="Verdana" panose="020B0604030504040204"/>
              </a:rPr>
              <a:t> </a:t>
            </a:r>
            <a:r>
              <a:rPr sz="1600" spc="-50" dirty="0">
                <a:solidFill>
                  <a:srgbClr val="FFFFFF"/>
                </a:solidFill>
                <a:latin typeface="Verdana" panose="020B0604030504040204"/>
                <a:cs typeface="Verdana" panose="020B0604030504040204"/>
              </a:rPr>
              <a:t>Transtheoretical</a:t>
            </a:r>
            <a:r>
              <a:rPr sz="1600" spc="-65"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Model</a:t>
            </a:r>
            <a:r>
              <a:rPr sz="1600" spc="-90" dirty="0">
                <a:solidFill>
                  <a:srgbClr val="FFFFFF"/>
                </a:solidFill>
                <a:latin typeface="Verdana" panose="020B0604030504040204"/>
                <a:cs typeface="Verdana" panose="020B0604030504040204"/>
              </a:rPr>
              <a:t> </a:t>
            </a:r>
            <a:r>
              <a:rPr sz="1600" spc="-65" dirty="0">
                <a:solidFill>
                  <a:srgbClr val="FFFFFF"/>
                </a:solidFill>
                <a:latin typeface="Verdana" panose="020B0604030504040204"/>
                <a:cs typeface="Verdana" panose="020B0604030504040204"/>
              </a:rPr>
              <a:t>for</a:t>
            </a:r>
            <a:r>
              <a:rPr sz="1600" spc="-120" dirty="0">
                <a:solidFill>
                  <a:srgbClr val="FFFFFF"/>
                </a:solidFill>
                <a:latin typeface="Verdana" panose="020B0604030504040204"/>
                <a:cs typeface="Verdana" panose="020B0604030504040204"/>
              </a:rPr>
              <a:t> </a:t>
            </a:r>
            <a:r>
              <a:rPr sz="1600" spc="-45" dirty="0">
                <a:solidFill>
                  <a:srgbClr val="FFFFFF"/>
                </a:solidFill>
                <a:latin typeface="Verdana" panose="020B0604030504040204"/>
                <a:cs typeface="Verdana" panose="020B0604030504040204"/>
              </a:rPr>
              <a:t>individuals</a:t>
            </a:r>
            <a:r>
              <a:rPr sz="1600" spc="-135" dirty="0">
                <a:solidFill>
                  <a:srgbClr val="FFFFFF"/>
                </a:solidFill>
                <a:latin typeface="Verdana" panose="020B0604030504040204"/>
                <a:cs typeface="Verdana" panose="020B0604030504040204"/>
              </a:rPr>
              <a:t> </a:t>
            </a:r>
            <a:r>
              <a:rPr sz="1600" spc="-75" dirty="0">
                <a:solidFill>
                  <a:srgbClr val="FFFFFF"/>
                </a:solidFill>
                <a:latin typeface="Verdana" panose="020B0604030504040204"/>
                <a:cs typeface="Verdana" panose="020B0604030504040204"/>
              </a:rPr>
              <a:t>with</a:t>
            </a:r>
            <a:r>
              <a:rPr sz="1600" spc="-80" dirty="0">
                <a:solidFill>
                  <a:srgbClr val="FFFFFF"/>
                </a:solidFill>
                <a:latin typeface="Verdana" panose="020B0604030504040204"/>
                <a:cs typeface="Verdana" panose="020B0604030504040204"/>
              </a:rPr>
              <a:t> </a:t>
            </a:r>
            <a:r>
              <a:rPr sz="1600" spc="25" dirty="0">
                <a:solidFill>
                  <a:srgbClr val="FFFFFF"/>
                </a:solidFill>
                <a:latin typeface="Verdana" panose="020B0604030504040204"/>
                <a:cs typeface="Verdana" panose="020B0604030504040204"/>
              </a:rPr>
              <a:t>co- </a:t>
            </a:r>
            <a:r>
              <a:rPr sz="1600" spc="-550" dirty="0">
                <a:solidFill>
                  <a:srgbClr val="FFFFFF"/>
                </a:solidFill>
                <a:latin typeface="Verdana" panose="020B0604030504040204"/>
                <a:cs typeface="Verdana" panose="020B0604030504040204"/>
              </a:rPr>
              <a:t> </a:t>
            </a:r>
            <a:r>
              <a:rPr sz="1600" spc="-10" dirty="0">
                <a:solidFill>
                  <a:srgbClr val="FFFFFF"/>
                </a:solidFill>
                <a:latin typeface="Verdana" panose="020B0604030504040204"/>
                <a:cs typeface="Verdana" panose="020B0604030504040204"/>
              </a:rPr>
              <a:t>occurring</a:t>
            </a:r>
            <a:r>
              <a:rPr sz="1600" spc="-90" dirty="0">
                <a:solidFill>
                  <a:srgbClr val="FFFFFF"/>
                </a:solidFill>
                <a:latin typeface="Verdana" panose="020B0604030504040204"/>
                <a:cs typeface="Verdana" panose="020B0604030504040204"/>
              </a:rPr>
              <a:t> </a:t>
            </a:r>
            <a:r>
              <a:rPr sz="1600" spc="-80" dirty="0">
                <a:solidFill>
                  <a:srgbClr val="FFFFFF"/>
                </a:solidFill>
                <a:latin typeface="Verdana" panose="020B0604030504040204"/>
                <a:cs typeface="Verdana" panose="020B0604030504040204"/>
              </a:rPr>
              <a:t>di</a:t>
            </a:r>
            <a:r>
              <a:rPr sz="1600" spc="-85" dirty="0">
                <a:solidFill>
                  <a:srgbClr val="FFFFFF"/>
                </a:solidFill>
                <a:latin typeface="Verdana" panose="020B0604030504040204"/>
                <a:cs typeface="Verdana" panose="020B0604030504040204"/>
              </a:rPr>
              <a:t>s</a:t>
            </a:r>
            <a:r>
              <a:rPr sz="1600" spc="10" dirty="0">
                <a:solidFill>
                  <a:srgbClr val="FFFFFF"/>
                </a:solidFill>
                <a:latin typeface="Verdana" panose="020B0604030504040204"/>
                <a:cs typeface="Verdana" panose="020B0604030504040204"/>
              </a:rPr>
              <a:t>ord</a:t>
            </a:r>
            <a:r>
              <a:rPr sz="1600" dirty="0">
                <a:solidFill>
                  <a:srgbClr val="FFFFFF"/>
                </a:solidFill>
                <a:latin typeface="Verdana" panose="020B0604030504040204"/>
                <a:cs typeface="Verdana" panose="020B0604030504040204"/>
              </a:rPr>
              <a:t>e</a:t>
            </a:r>
            <a:r>
              <a:rPr sz="1600" spc="-204" dirty="0">
                <a:solidFill>
                  <a:srgbClr val="FFFFFF"/>
                </a:solidFill>
                <a:latin typeface="Verdana" panose="020B0604030504040204"/>
                <a:cs typeface="Verdana" panose="020B0604030504040204"/>
              </a:rPr>
              <a:t>rs</a:t>
            </a:r>
            <a:r>
              <a:rPr sz="1600" spc="-165" dirty="0">
                <a:solidFill>
                  <a:srgbClr val="FFFFFF"/>
                </a:solidFill>
                <a:latin typeface="Verdana" panose="020B0604030504040204"/>
                <a:cs typeface="Verdana" panose="020B0604030504040204"/>
              </a:rPr>
              <a:t>.</a:t>
            </a:r>
            <a:r>
              <a:rPr sz="1600" spc="-145" dirty="0">
                <a:solidFill>
                  <a:srgbClr val="FFFFFF"/>
                </a:solidFill>
                <a:latin typeface="Verdana" panose="020B0604030504040204"/>
                <a:cs typeface="Verdana" panose="020B0604030504040204"/>
              </a:rPr>
              <a:t>,</a:t>
            </a:r>
            <a:r>
              <a:rPr sz="1600" spc="-85" dirty="0">
                <a:solidFill>
                  <a:srgbClr val="FFFFFF"/>
                </a:solidFill>
                <a:latin typeface="Verdana" panose="020B0604030504040204"/>
                <a:cs typeface="Verdana" panose="020B0604030504040204"/>
              </a:rPr>
              <a:t> </a:t>
            </a:r>
            <a:r>
              <a:rPr sz="1600" spc="5" dirty="0">
                <a:solidFill>
                  <a:srgbClr val="FFFFFF"/>
                </a:solidFill>
                <a:latin typeface="Verdana" panose="020B0604030504040204"/>
                <a:cs typeface="Verdana" panose="020B0604030504040204"/>
              </a:rPr>
              <a:t>V</a:t>
            </a:r>
            <a:r>
              <a:rPr sz="1600" spc="-35" dirty="0">
                <a:solidFill>
                  <a:srgbClr val="FFFFFF"/>
                </a:solidFill>
                <a:latin typeface="Verdana" panose="020B0604030504040204"/>
                <a:cs typeface="Verdana" panose="020B0604030504040204"/>
              </a:rPr>
              <a:t>o</a:t>
            </a:r>
            <a:r>
              <a:rPr sz="1600" spc="-5" dirty="0">
                <a:solidFill>
                  <a:srgbClr val="FFFFFF"/>
                </a:solidFill>
                <a:latin typeface="Verdana" panose="020B0604030504040204"/>
                <a:cs typeface="Verdana" panose="020B0604030504040204"/>
              </a:rPr>
              <a:t>l</a:t>
            </a:r>
            <a:r>
              <a:rPr sz="1600" spc="-145" dirty="0">
                <a:solidFill>
                  <a:srgbClr val="FFFFFF"/>
                </a:solidFill>
                <a:latin typeface="Verdana" panose="020B0604030504040204"/>
                <a:cs typeface="Verdana" panose="020B0604030504040204"/>
              </a:rPr>
              <a:t>.</a:t>
            </a:r>
            <a:r>
              <a:rPr sz="1600" spc="-110" dirty="0">
                <a:solidFill>
                  <a:srgbClr val="FFFFFF"/>
                </a:solidFill>
                <a:latin typeface="Verdana" panose="020B0604030504040204"/>
                <a:cs typeface="Verdana" panose="020B0604030504040204"/>
              </a:rPr>
              <a:t> </a:t>
            </a:r>
            <a:r>
              <a:rPr sz="1600" spc="-140" dirty="0">
                <a:solidFill>
                  <a:srgbClr val="FFFFFF"/>
                </a:solidFill>
                <a:latin typeface="Verdana" panose="020B0604030504040204"/>
                <a:cs typeface="Verdana" panose="020B0604030504040204"/>
              </a:rPr>
              <a:t>3</a:t>
            </a:r>
            <a:r>
              <a:rPr sz="1600" spc="-130" dirty="0">
                <a:solidFill>
                  <a:srgbClr val="FFFFFF"/>
                </a:solidFill>
                <a:latin typeface="Verdana" panose="020B0604030504040204"/>
                <a:cs typeface="Verdana" panose="020B0604030504040204"/>
              </a:rPr>
              <a:t>9</a:t>
            </a:r>
            <a:r>
              <a:rPr sz="1600" spc="-145" dirty="0">
                <a:solidFill>
                  <a:srgbClr val="FFFFFF"/>
                </a:solidFill>
                <a:latin typeface="Verdana" panose="020B0604030504040204"/>
                <a:cs typeface="Verdana" panose="020B0604030504040204"/>
              </a:rPr>
              <a:t>,</a:t>
            </a:r>
            <a:r>
              <a:rPr sz="1600" spc="-130" dirty="0">
                <a:solidFill>
                  <a:srgbClr val="FFFFFF"/>
                </a:solidFill>
                <a:latin typeface="Verdana" panose="020B0604030504040204"/>
                <a:cs typeface="Verdana" panose="020B0604030504040204"/>
              </a:rPr>
              <a:t> </a:t>
            </a:r>
            <a:r>
              <a:rPr sz="1600" spc="-25" dirty="0">
                <a:solidFill>
                  <a:srgbClr val="FFFFFF"/>
                </a:solidFill>
                <a:latin typeface="Verdana" panose="020B0604030504040204"/>
                <a:cs typeface="Verdana" panose="020B0604030504040204"/>
              </a:rPr>
              <a:t>P</a:t>
            </a:r>
            <a:r>
              <a:rPr sz="1600" spc="-40" dirty="0">
                <a:solidFill>
                  <a:srgbClr val="FFFFFF"/>
                </a:solidFill>
                <a:latin typeface="Verdana" panose="020B0604030504040204"/>
                <a:cs typeface="Verdana" panose="020B0604030504040204"/>
              </a:rPr>
              <a:t>p</a:t>
            </a:r>
            <a:r>
              <a:rPr sz="1600" spc="-20" dirty="0">
                <a:solidFill>
                  <a:srgbClr val="FFFFFF"/>
                </a:solidFill>
                <a:latin typeface="Verdana" panose="020B0604030504040204"/>
                <a:cs typeface="Verdana" panose="020B0604030504040204"/>
              </a:rPr>
              <a:t>.</a:t>
            </a:r>
            <a:r>
              <a:rPr sz="1600" spc="-140" dirty="0">
                <a:solidFill>
                  <a:srgbClr val="FFFFFF"/>
                </a:solidFill>
                <a:latin typeface="Verdana" panose="020B0604030504040204"/>
                <a:cs typeface="Verdana" panose="020B0604030504040204"/>
              </a:rPr>
              <a:t> </a:t>
            </a:r>
            <a:r>
              <a:rPr sz="1600" spc="-135" dirty="0">
                <a:solidFill>
                  <a:srgbClr val="FFFFFF"/>
                </a:solidFill>
                <a:latin typeface="Verdana" panose="020B0604030504040204"/>
                <a:cs typeface="Verdana" panose="020B0604030504040204"/>
              </a:rPr>
              <a:t>3</a:t>
            </a:r>
            <a:r>
              <a:rPr sz="1600" spc="-110" dirty="0">
                <a:solidFill>
                  <a:srgbClr val="FFFFFF"/>
                </a:solidFill>
                <a:latin typeface="Verdana" panose="020B0604030504040204"/>
                <a:cs typeface="Verdana" panose="020B0604030504040204"/>
              </a:rPr>
              <a:t> </a:t>
            </a:r>
            <a:r>
              <a:rPr sz="1600" spc="-220" dirty="0">
                <a:solidFill>
                  <a:srgbClr val="FFFFFF"/>
                </a:solidFill>
                <a:latin typeface="Verdana" panose="020B0604030504040204"/>
                <a:cs typeface="Verdana" panose="020B0604030504040204"/>
              </a:rPr>
              <a:t>–</a:t>
            </a:r>
            <a:r>
              <a:rPr sz="1600" spc="-125" dirty="0">
                <a:solidFill>
                  <a:srgbClr val="FFFFFF"/>
                </a:solidFill>
                <a:latin typeface="Verdana" panose="020B0604030504040204"/>
                <a:cs typeface="Verdana" panose="020B0604030504040204"/>
              </a:rPr>
              <a:t> </a:t>
            </a:r>
            <a:r>
              <a:rPr sz="1600" spc="-135" dirty="0">
                <a:solidFill>
                  <a:srgbClr val="FFFFFF"/>
                </a:solidFill>
                <a:latin typeface="Verdana" panose="020B0604030504040204"/>
                <a:cs typeface="Verdana" panose="020B0604030504040204"/>
              </a:rPr>
              <a:t>15</a:t>
            </a:r>
            <a:endParaRPr sz="1600">
              <a:latin typeface="Verdana" panose="020B0604030504040204"/>
              <a:cs typeface="Verdana" panose="020B0604030504040204"/>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467360" y="2337435"/>
            <a:ext cx="10907395" cy="3744595"/>
          </a:xfrm>
          <a:prstGeom prst="rect">
            <a:avLst/>
          </a:prstGeom>
        </p:spPr>
      </p:pic>
      <p:sp>
        <p:nvSpPr>
          <p:cNvPr id="3" name="object 3"/>
          <p:cNvSpPr txBox="1">
            <a:spLocks noGrp="1"/>
          </p:cNvSpPr>
          <p:nvPr>
            <p:ph type="title"/>
          </p:nvPr>
        </p:nvSpPr>
        <p:spPr>
          <a:xfrm>
            <a:off x="3351200" y="127043"/>
            <a:ext cx="5260975" cy="1490793"/>
          </a:xfrm>
          <a:prstGeom prst="rect">
            <a:avLst/>
          </a:prstGeom>
        </p:spPr>
        <p:txBody>
          <a:bodyPr vert="horz" wrap="square" lIns="0" tIns="13335" rIns="0" bIns="0" rtlCol="0" anchor="ctr">
            <a:spAutoFit/>
          </a:bodyPr>
          <a:lstStyle/>
          <a:p>
            <a:pPr marL="12700">
              <a:lnSpc>
                <a:spcPct val="100000"/>
              </a:lnSpc>
              <a:spcBef>
                <a:spcPts val="105"/>
              </a:spcBef>
            </a:pPr>
            <a:r>
              <a:rPr lang="el-GR" sz="3200" dirty="0">
                <a:solidFill>
                  <a:schemeClr val="tx1"/>
                </a:solidFill>
                <a:latin typeface="Trebuchet MS" panose="020B0603020202020204"/>
                <a:cs typeface="Trebuchet MS" panose="020B0603020202020204"/>
              </a:rPr>
              <a:t>Όμως  η </a:t>
            </a:r>
            <a:r>
              <a:rPr sz="3200" spc="-35" dirty="0">
                <a:solidFill>
                  <a:schemeClr val="tx1"/>
                </a:solidFill>
                <a:latin typeface="Trebuchet MS" panose="020B0603020202020204"/>
                <a:cs typeface="Trebuchet MS" panose="020B0603020202020204"/>
              </a:rPr>
              <a:t> </a:t>
            </a:r>
            <a:r>
              <a:rPr lang="el-GR" sz="3200" spc="-5" dirty="0" smtClean="0">
                <a:solidFill>
                  <a:srgbClr val="00B0F0"/>
                </a:solidFill>
                <a:latin typeface="Trebuchet MS" panose="020B0603020202020204"/>
                <a:cs typeface="Trebuchet MS" panose="020B0603020202020204"/>
              </a:rPr>
              <a:t>Θεραπευτική συνεργασία</a:t>
            </a:r>
            <a:r>
              <a:rPr sz="3200" spc="-10" dirty="0" smtClean="0">
                <a:solidFill>
                  <a:srgbClr val="00B0F0"/>
                </a:solidFill>
                <a:latin typeface="Trebuchet MS" panose="020B0603020202020204"/>
                <a:cs typeface="Trebuchet MS" panose="020B0603020202020204"/>
              </a:rPr>
              <a:t> </a:t>
            </a:r>
            <a:r>
              <a:rPr lang="el-GR" sz="3200" spc="-10" dirty="0">
                <a:solidFill>
                  <a:schemeClr val="tx1"/>
                </a:solidFill>
                <a:latin typeface="Trebuchet MS" panose="020B0603020202020204"/>
                <a:cs typeface="Trebuchet MS" panose="020B0603020202020204"/>
              </a:rPr>
              <a:t>μπορεί να </a:t>
            </a:r>
            <a:r>
              <a:rPr sz="3200" dirty="0">
                <a:solidFill>
                  <a:schemeClr val="tx1"/>
                </a:solidFill>
                <a:latin typeface="Trebuchet MS" panose="020B0603020202020204"/>
                <a:cs typeface="Trebuchet MS" panose="020B0603020202020204"/>
              </a:rPr>
              <a:t>είναι</a:t>
            </a:r>
            <a:r>
              <a:rPr sz="3200" spc="-15" dirty="0">
                <a:solidFill>
                  <a:schemeClr val="tx1"/>
                </a:solidFill>
                <a:latin typeface="Trebuchet MS" panose="020B0603020202020204"/>
                <a:cs typeface="Trebuchet MS" panose="020B0603020202020204"/>
              </a:rPr>
              <a:t> </a:t>
            </a:r>
            <a:r>
              <a:rPr sz="3200" spc="-5" dirty="0">
                <a:solidFill>
                  <a:schemeClr val="tx1"/>
                </a:solidFill>
                <a:latin typeface="Trebuchet MS" panose="020B0603020202020204"/>
                <a:cs typeface="Trebuchet MS" panose="020B0603020202020204"/>
              </a:rPr>
              <a:t>χορός</a:t>
            </a:r>
            <a:r>
              <a:rPr sz="3200" spc="-5" dirty="0">
                <a:solidFill>
                  <a:srgbClr val="1F487C"/>
                </a:solidFill>
                <a:latin typeface="Trebuchet MS" panose="020B0603020202020204"/>
                <a:cs typeface="Trebuchet MS" panose="020B0603020202020204"/>
              </a:rPr>
              <a:t>…</a:t>
            </a:r>
            <a:r>
              <a:rPr lang="el-GR" sz="3200" spc="-5" dirty="0">
                <a:solidFill>
                  <a:srgbClr val="FF0000"/>
                </a:solidFill>
                <a:latin typeface="Trebuchet MS" panose="020B0603020202020204"/>
                <a:cs typeface="Trebuchet MS" panose="020B0603020202020204"/>
              </a:rPr>
              <a:t>!!</a:t>
            </a:r>
            <a:endParaRPr lang="el-GR" sz="3200" spc="-5" dirty="0">
              <a:solidFill>
                <a:srgbClr val="FF0000"/>
              </a:solidFill>
              <a:latin typeface="Trebuchet MS" panose="020B0603020202020204"/>
              <a:cs typeface="Trebuchet MS" panose="020B0603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6140" y="705918"/>
            <a:ext cx="7769860" cy="566822"/>
          </a:xfrm>
          <a:prstGeom prst="rect">
            <a:avLst/>
          </a:prstGeom>
        </p:spPr>
        <p:txBody>
          <a:bodyPr vert="horz" wrap="square" lIns="0" tIns="12700" rIns="0" bIns="0" rtlCol="0" anchor="ctr">
            <a:spAutoFit/>
          </a:bodyPr>
          <a:lstStyle/>
          <a:p>
            <a:pPr marL="12700">
              <a:lnSpc>
                <a:spcPct val="100000"/>
              </a:lnSpc>
              <a:spcBef>
                <a:spcPts val="100"/>
              </a:spcBef>
            </a:pPr>
            <a:r>
              <a:rPr sz="3600" spc="-5" dirty="0" smtClean="0">
                <a:solidFill>
                  <a:srgbClr val="1F487C"/>
                </a:solidFill>
                <a:latin typeface="Trebuchet MS" panose="020B0603020202020204"/>
                <a:cs typeface="Trebuchet MS" panose="020B0603020202020204"/>
              </a:rPr>
              <a:t>…</a:t>
            </a:r>
            <a:r>
              <a:rPr lang="el-GR" sz="3600" spc="-5" dirty="0" smtClean="0">
                <a:solidFill>
                  <a:srgbClr val="1F487C"/>
                </a:solidFill>
                <a:latin typeface="Trebuchet MS" panose="020B0603020202020204"/>
                <a:cs typeface="Trebuchet MS" panose="020B0603020202020204"/>
              </a:rPr>
              <a:t>        </a:t>
            </a:r>
            <a:r>
              <a:rPr sz="3600" spc="-5" dirty="0" smtClean="0">
                <a:solidFill>
                  <a:schemeClr val="tx1"/>
                </a:solidFill>
                <a:latin typeface="Trebuchet MS" panose="020B0603020202020204"/>
                <a:cs typeface="Trebuchet MS" panose="020B0603020202020204"/>
              </a:rPr>
              <a:t>και</a:t>
            </a:r>
            <a:r>
              <a:rPr sz="3600" spc="-30" dirty="0" smtClean="0">
                <a:solidFill>
                  <a:schemeClr val="tx1"/>
                </a:solidFill>
                <a:latin typeface="Trebuchet MS" panose="020B0603020202020204"/>
                <a:cs typeface="Trebuchet MS" panose="020B0603020202020204"/>
              </a:rPr>
              <a:t> </a:t>
            </a:r>
            <a:r>
              <a:rPr sz="3600" dirty="0">
                <a:solidFill>
                  <a:schemeClr val="tx1"/>
                </a:solidFill>
                <a:latin typeface="Trebuchet MS" panose="020B0603020202020204"/>
                <a:cs typeface="Trebuchet MS" panose="020B0603020202020204"/>
              </a:rPr>
              <a:t>όχι</a:t>
            </a:r>
            <a:r>
              <a:rPr sz="3600" spc="-10" dirty="0">
                <a:solidFill>
                  <a:schemeClr val="tx1"/>
                </a:solidFill>
                <a:latin typeface="Trebuchet MS" panose="020B0603020202020204"/>
                <a:cs typeface="Trebuchet MS" panose="020B0603020202020204"/>
              </a:rPr>
              <a:t> αντιπαλότητα</a:t>
            </a:r>
            <a:endParaRPr sz="3600" dirty="0">
              <a:solidFill>
                <a:schemeClr val="tx1"/>
              </a:solidFill>
              <a:latin typeface="Trebuchet MS" panose="020B0603020202020204"/>
              <a:cs typeface="Trebuchet MS" panose="020B0603020202020204"/>
            </a:endParaRPr>
          </a:p>
        </p:txBody>
      </p:sp>
      <p:pic>
        <p:nvPicPr>
          <p:cNvPr id="3" name="object 3"/>
          <p:cNvPicPr/>
          <p:nvPr/>
        </p:nvPicPr>
        <p:blipFill>
          <a:blip r:embed="rId1" cstate="print"/>
          <a:stretch>
            <a:fillRect/>
          </a:stretch>
        </p:blipFill>
        <p:spPr>
          <a:xfrm>
            <a:off x="851535" y="1571625"/>
            <a:ext cx="10449560" cy="50717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410961" y="6445817"/>
            <a:ext cx="1369060" cy="179536"/>
          </a:xfrm>
          <a:prstGeom prst="rect">
            <a:avLst/>
          </a:prstGeom>
        </p:spPr>
        <p:txBody>
          <a:bodyPr vert="horz" wrap="square" lIns="0" tIns="0" rIns="0" bIns="0" rtlCol="0">
            <a:spAutoFit/>
          </a:bodyPr>
          <a:lstStyle/>
          <a:p>
            <a:pPr marL="12700">
              <a:lnSpc>
                <a:spcPts val="1425"/>
              </a:lnSpc>
            </a:pPr>
            <a:r>
              <a:rPr sz="1200" spc="-10" dirty="0">
                <a:solidFill>
                  <a:srgbClr val="888888"/>
                </a:solidFill>
                <a:latin typeface="Microsoft Sans Serif" panose="020B0604020202020204"/>
                <a:cs typeface="Microsoft Sans Serif" panose="020B0604020202020204"/>
              </a:rPr>
              <a:t>(Νικολάου</a:t>
            </a:r>
            <a:r>
              <a:rPr sz="1200" spc="-5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Κ.,</a:t>
            </a:r>
            <a:r>
              <a:rPr sz="1200" spc="-25" dirty="0">
                <a:solidFill>
                  <a:srgbClr val="888888"/>
                </a:solidFill>
                <a:latin typeface="Microsoft Sans Serif" panose="020B0604020202020204"/>
                <a:cs typeface="Microsoft Sans Serif" panose="020B0604020202020204"/>
              </a:rPr>
              <a:t> </a:t>
            </a:r>
            <a:r>
              <a:rPr sz="1200" dirty="0">
                <a:solidFill>
                  <a:srgbClr val="888888"/>
                </a:solidFill>
                <a:latin typeface="Microsoft Sans Serif" panose="020B0604020202020204"/>
                <a:cs typeface="Microsoft Sans Serif" panose="020B0604020202020204"/>
              </a:rPr>
              <a:t>2005)</a:t>
            </a:r>
            <a:endParaRPr sz="1200">
              <a:latin typeface="Microsoft Sans Serif" panose="020B0604020202020204"/>
              <a:cs typeface="Microsoft Sans Serif" panose="020B0604020202020204"/>
            </a:endParaRPr>
          </a:p>
        </p:txBody>
      </p:sp>
      <p:sp>
        <p:nvSpPr>
          <p:cNvPr id="3" name="object 3"/>
          <p:cNvSpPr txBox="1"/>
          <p:nvPr/>
        </p:nvSpPr>
        <p:spPr>
          <a:xfrm>
            <a:off x="1602739" y="623443"/>
            <a:ext cx="8783320" cy="4248150"/>
          </a:xfrm>
          <a:prstGeom prst="rect">
            <a:avLst/>
          </a:prstGeom>
        </p:spPr>
        <p:txBody>
          <a:bodyPr vert="horz" wrap="square" lIns="0" tIns="13335" rIns="0" bIns="0" rtlCol="0">
            <a:spAutoFit/>
          </a:bodyPr>
          <a:lstStyle/>
          <a:p>
            <a:pPr marL="355600" indent="-342900">
              <a:spcBef>
                <a:spcPts val="105"/>
              </a:spcBef>
              <a:buFont typeface="Microsoft Sans Serif" panose="020B0604020202020204"/>
              <a:buChar char="•"/>
              <a:tabLst>
                <a:tab pos="354965" algn="l"/>
                <a:tab pos="355600" algn="l"/>
              </a:tabLst>
            </a:pPr>
            <a:r>
              <a:rPr lang="en-US" sz="3200" b="1" i="1" u="heavy" spc="-5" dirty="0">
                <a:solidFill>
                  <a:schemeClr val="tx1"/>
                </a:solidFill>
                <a:effectLst>
                  <a:outerShdw blurRad="38100" dist="19050" dir="2700000" algn="tl" rotWithShape="0">
                    <a:schemeClr val="dk1">
                      <a:alpha val="40000"/>
                    </a:schemeClr>
                  </a:outerShdw>
                </a:effectLst>
                <a:uFill>
                  <a:solidFill>
                    <a:srgbClr val="006FC0"/>
                  </a:solidFill>
                </a:uFill>
                <a:latin typeface="Calibri" panose="020F0502020204030204"/>
                <a:cs typeface="Calibri" panose="020F0502020204030204"/>
              </a:rPr>
              <a:t>               </a:t>
            </a:r>
            <a:r>
              <a:rPr sz="3200" b="1" i="1" u="heavy" spc="-50" dirty="0">
                <a:solidFill>
                  <a:schemeClr val="tx1"/>
                </a:solidFill>
                <a:effectLst>
                  <a:outerShdw blurRad="38100" dist="19050" dir="2700000" algn="tl" rotWithShape="0">
                    <a:schemeClr val="dk1">
                      <a:alpha val="40000"/>
                    </a:schemeClr>
                  </a:outerShdw>
                </a:effectLst>
                <a:uFill>
                  <a:solidFill>
                    <a:srgbClr val="006FC0"/>
                  </a:solidFill>
                </a:uFill>
                <a:latin typeface="Calibri" panose="020F0502020204030204"/>
                <a:cs typeface="Calibri" panose="020F0502020204030204"/>
              </a:rPr>
              <a:t> </a:t>
            </a:r>
            <a:r>
              <a:rPr sz="3200" b="1" i="1" u="heavy" spc="5" dirty="0">
                <a:solidFill>
                  <a:schemeClr val="tx1"/>
                </a:solidFill>
                <a:effectLst>
                  <a:outerShdw blurRad="38100" dist="19050" dir="2700000" algn="tl" rotWithShape="0">
                    <a:schemeClr val="dk1">
                      <a:alpha val="40000"/>
                    </a:schemeClr>
                  </a:outerShdw>
                </a:effectLst>
                <a:uFill>
                  <a:solidFill>
                    <a:srgbClr val="006FC0"/>
                  </a:solidFill>
                </a:uFill>
                <a:latin typeface="Calibri" panose="020F0502020204030204"/>
                <a:cs typeface="Calibri" panose="020F0502020204030204"/>
              </a:rPr>
              <a:t>Αντίσταση</a:t>
            </a:r>
            <a:r>
              <a:rPr sz="3200" b="1" i="1" u="heavy" spc="-60" dirty="0">
                <a:solidFill>
                  <a:schemeClr val="tx1"/>
                </a:solidFill>
                <a:effectLst>
                  <a:outerShdw blurRad="38100" dist="19050" dir="2700000" algn="tl" rotWithShape="0">
                    <a:schemeClr val="dk1">
                      <a:alpha val="40000"/>
                    </a:schemeClr>
                  </a:outerShdw>
                </a:effectLst>
                <a:uFill>
                  <a:solidFill>
                    <a:srgbClr val="006FC0"/>
                  </a:solidFill>
                </a:uFill>
                <a:latin typeface="Calibri" panose="020F0502020204030204"/>
                <a:cs typeface="Calibri" panose="020F0502020204030204"/>
              </a:rPr>
              <a:t> </a:t>
            </a:r>
            <a:r>
              <a:rPr sz="3200" b="1" i="1" u="heavy" spc="-15" dirty="0">
                <a:solidFill>
                  <a:schemeClr val="tx1"/>
                </a:solidFill>
                <a:effectLst>
                  <a:outerShdw blurRad="38100" dist="19050" dir="2700000" algn="tl" rotWithShape="0">
                    <a:schemeClr val="dk1">
                      <a:alpha val="40000"/>
                    </a:schemeClr>
                  </a:outerShdw>
                </a:effectLst>
                <a:uFill>
                  <a:solidFill>
                    <a:srgbClr val="006FC0"/>
                  </a:solidFill>
                </a:uFill>
                <a:latin typeface="Calibri" panose="020F0502020204030204"/>
                <a:cs typeface="Calibri" panose="020F0502020204030204"/>
              </a:rPr>
              <a:t>κατά</a:t>
            </a:r>
            <a:r>
              <a:rPr sz="3200" b="1" i="1" u="heavy" spc="-20" dirty="0">
                <a:solidFill>
                  <a:schemeClr val="tx1"/>
                </a:solidFill>
                <a:effectLst>
                  <a:outerShdw blurRad="38100" dist="19050" dir="2700000" algn="tl" rotWithShape="0">
                    <a:schemeClr val="dk1">
                      <a:alpha val="40000"/>
                    </a:schemeClr>
                  </a:outerShdw>
                </a:effectLst>
                <a:uFill>
                  <a:solidFill>
                    <a:srgbClr val="006FC0"/>
                  </a:solidFill>
                </a:uFill>
                <a:latin typeface="Calibri" panose="020F0502020204030204"/>
                <a:cs typeface="Calibri" panose="020F0502020204030204"/>
              </a:rPr>
              <a:t> </a:t>
            </a:r>
            <a:r>
              <a:rPr sz="3200" b="1" i="1" u="heavy" dirty="0">
                <a:solidFill>
                  <a:schemeClr val="tx1"/>
                </a:solidFill>
                <a:effectLst>
                  <a:outerShdw blurRad="38100" dist="19050" dir="2700000" algn="tl" rotWithShape="0">
                    <a:schemeClr val="dk1">
                      <a:alpha val="40000"/>
                    </a:schemeClr>
                  </a:outerShdw>
                </a:effectLst>
                <a:uFill>
                  <a:solidFill>
                    <a:srgbClr val="006FC0"/>
                  </a:solidFill>
                </a:uFill>
                <a:latin typeface="Calibri" panose="020F0502020204030204"/>
                <a:cs typeface="Calibri" panose="020F0502020204030204"/>
              </a:rPr>
              <a:t>ΜΙ</a:t>
            </a:r>
            <a:endParaRPr sz="3200" b="1">
              <a:solidFill>
                <a:schemeClr val="tx1"/>
              </a:solidFill>
              <a:effectLst>
                <a:outerShdw blurRad="38100" dist="19050" dir="2700000" algn="tl" rotWithShape="0">
                  <a:schemeClr val="dk1">
                    <a:alpha val="40000"/>
                  </a:schemeClr>
                </a:outerShdw>
              </a:effectLst>
              <a:latin typeface="Calibri" panose="020F0502020204030204"/>
              <a:cs typeface="Calibri" panose="020F0502020204030204"/>
            </a:endParaRPr>
          </a:p>
          <a:p>
            <a:pPr marL="355600">
              <a:lnSpc>
                <a:spcPts val="2160"/>
              </a:lnSpc>
            </a:pPr>
            <a:r>
              <a:rPr lang="el-GR" sz="2000" b="1" dirty="0">
                <a:latin typeface="Calibri" panose="020F0502020204030204"/>
                <a:cs typeface="Calibri" panose="020F0502020204030204"/>
              </a:rPr>
              <a:t>ΕΚΦΡΑΖΕΤΑΙ ΜΕ ΔΗΛΩΣΕΙΣ...</a:t>
            </a:r>
            <a:endParaRPr sz="2000" b="1" dirty="0">
              <a:latin typeface="Calibri" panose="020F0502020204030204"/>
              <a:cs typeface="Calibri" panose="020F0502020204030204"/>
            </a:endParaRPr>
          </a:p>
          <a:p>
            <a:pPr marL="355600" marR="5080">
              <a:lnSpc>
                <a:spcPct val="80000"/>
              </a:lnSpc>
              <a:spcBef>
                <a:spcPts val="240"/>
              </a:spcBef>
            </a:pPr>
            <a:r>
              <a:rPr sz="2000" b="1" spc="10" dirty="0">
                <a:latin typeface="Calibri" panose="020F0502020204030204"/>
                <a:cs typeface="Calibri" panose="020F0502020204030204"/>
              </a:rPr>
              <a:t> </a:t>
            </a:r>
            <a:r>
              <a:rPr sz="2000" b="1" i="1" spc="-5" dirty="0">
                <a:latin typeface="Calibri" panose="020F0502020204030204"/>
                <a:cs typeface="Calibri" panose="020F0502020204030204"/>
              </a:rPr>
              <a:t>«Δεν</a:t>
            </a:r>
            <a:r>
              <a:rPr sz="2000" b="1" i="1" spc="-20" dirty="0">
                <a:latin typeface="Calibri" panose="020F0502020204030204"/>
                <a:cs typeface="Calibri" panose="020F0502020204030204"/>
              </a:rPr>
              <a:t> </a:t>
            </a:r>
            <a:r>
              <a:rPr sz="2000" b="1" i="1" spc="-5" dirty="0">
                <a:latin typeface="Calibri" panose="020F0502020204030204"/>
                <a:cs typeface="Calibri" panose="020F0502020204030204"/>
              </a:rPr>
              <a:t>με</a:t>
            </a:r>
            <a:r>
              <a:rPr sz="2000" b="1" i="1" spc="15" dirty="0">
                <a:latin typeface="Calibri" panose="020F0502020204030204"/>
                <a:cs typeface="Calibri" panose="020F0502020204030204"/>
              </a:rPr>
              <a:t> </a:t>
            </a:r>
            <a:r>
              <a:rPr sz="2000" b="1" i="1" spc="-10" dirty="0">
                <a:latin typeface="Calibri" panose="020F0502020204030204"/>
                <a:cs typeface="Calibri" panose="020F0502020204030204"/>
              </a:rPr>
              <a:t>καταλαβαίνεις»,</a:t>
            </a:r>
            <a:endParaRPr sz="2000">
              <a:latin typeface="Calibri" panose="020F0502020204030204"/>
              <a:cs typeface="Calibri" panose="020F0502020204030204"/>
            </a:endParaRPr>
          </a:p>
          <a:p>
            <a:pPr marL="355600">
              <a:lnSpc>
                <a:spcPts val="1920"/>
              </a:lnSpc>
            </a:pPr>
            <a:r>
              <a:rPr sz="2000" b="1" i="1" spc="-5" dirty="0">
                <a:latin typeface="Calibri" panose="020F0502020204030204"/>
                <a:cs typeface="Calibri" panose="020F0502020204030204"/>
              </a:rPr>
              <a:t>«Δεν</a:t>
            </a:r>
            <a:r>
              <a:rPr sz="2000" b="1" i="1" spc="-35" dirty="0">
                <a:latin typeface="Calibri" panose="020F0502020204030204"/>
                <a:cs typeface="Calibri" panose="020F0502020204030204"/>
              </a:rPr>
              <a:t> </a:t>
            </a:r>
            <a:r>
              <a:rPr sz="2000" b="1" i="1" spc="-5" dirty="0">
                <a:latin typeface="Calibri" panose="020F0502020204030204"/>
                <a:cs typeface="Calibri" panose="020F0502020204030204"/>
              </a:rPr>
              <a:t>αισθάνομαι</a:t>
            </a:r>
            <a:r>
              <a:rPr sz="2000" b="1" i="1" spc="-10" dirty="0">
                <a:latin typeface="Calibri" panose="020F0502020204030204"/>
                <a:cs typeface="Calibri" panose="020F0502020204030204"/>
              </a:rPr>
              <a:t> </a:t>
            </a:r>
            <a:r>
              <a:rPr sz="2000" b="1" i="1" dirty="0">
                <a:latin typeface="Calibri" panose="020F0502020204030204"/>
                <a:cs typeface="Calibri" panose="020F0502020204030204"/>
              </a:rPr>
              <a:t>ασφάλεια»,</a:t>
            </a:r>
            <a:r>
              <a:rPr sz="2000" b="1" i="1" spc="-15" dirty="0">
                <a:latin typeface="Calibri" panose="020F0502020204030204"/>
                <a:cs typeface="Calibri" panose="020F0502020204030204"/>
              </a:rPr>
              <a:t> </a:t>
            </a:r>
            <a:r>
              <a:rPr sz="2000" b="1" i="1" spc="-5" dirty="0">
                <a:latin typeface="Calibri" panose="020F0502020204030204"/>
                <a:cs typeface="Calibri" panose="020F0502020204030204"/>
              </a:rPr>
              <a:t>«Δεν</a:t>
            </a:r>
            <a:r>
              <a:rPr sz="2000" b="1" i="1" spc="-15" dirty="0">
                <a:latin typeface="Calibri" panose="020F0502020204030204"/>
                <a:cs typeface="Calibri" panose="020F0502020204030204"/>
              </a:rPr>
              <a:t> </a:t>
            </a:r>
            <a:r>
              <a:rPr sz="2000" b="1" i="1" spc="-5" dirty="0">
                <a:latin typeface="Calibri" panose="020F0502020204030204"/>
                <a:cs typeface="Calibri" panose="020F0502020204030204"/>
              </a:rPr>
              <a:t>αισθάνομαι</a:t>
            </a:r>
            <a:r>
              <a:rPr sz="2000" b="1" i="1" spc="-15" dirty="0">
                <a:latin typeface="Calibri" panose="020F0502020204030204"/>
                <a:cs typeface="Calibri" panose="020F0502020204030204"/>
              </a:rPr>
              <a:t> </a:t>
            </a:r>
            <a:r>
              <a:rPr sz="2000" b="1" i="1" dirty="0">
                <a:latin typeface="Calibri" panose="020F0502020204030204"/>
                <a:cs typeface="Calibri" panose="020F0502020204030204"/>
              </a:rPr>
              <a:t>άνετα».</a:t>
            </a:r>
            <a:endParaRPr sz="2000">
              <a:latin typeface="Calibri" panose="020F0502020204030204"/>
              <a:cs typeface="Calibri" panose="020F0502020204030204"/>
            </a:endParaRPr>
          </a:p>
          <a:p>
            <a:pPr>
              <a:spcBef>
                <a:spcPts val="20"/>
              </a:spcBef>
            </a:pPr>
            <a:endParaRPr sz="2700">
              <a:latin typeface="Calibri" panose="020F0502020204030204"/>
              <a:cs typeface="Calibri" panose="020F0502020204030204"/>
            </a:endParaRPr>
          </a:p>
          <a:p>
            <a:pPr marL="355600" indent="-342900">
              <a:buFont typeface="Microsoft Sans Serif" panose="020B0604020202020204"/>
              <a:buChar char="•"/>
              <a:tabLst>
                <a:tab pos="354965" algn="l"/>
                <a:tab pos="355600" algn="l"/>
              </a:tabLst>
            </a:pPr>
            <a:r>
              <a:rPr lang="en-US" sz="2000" b="1" dirty="0">
                <a:solidFill>
                  <a:srgbClr val="6F2F9F"/>
                </a:solidFill>
                <a:latin typeface="Calibri" panose="020F0502020204030204"/>
                <a:cs typeface="Calibri" panose="020F0502020204030204"/>
              </a:rPr>
              <a:t>.</a:t>
            </a:r>
            <a:r>
              <a:rPr sz="2000" b="1" i="1" dirty="0">
                <a:latin typeface="Calibri" panose="020F0502020204030204"/>
                <a:cs typeface="Calibri" panose="020F0502020204030204"/>
              </a:rPr>
              <a:t>Προϊόν</a:t>
            </a:r>
            <a:r>
              <a:rPr sz="2000" b="1" i="1" spc="-60" dirty="0">
                <a:latin typeface="Calibri" panose="020F0502020204030204"/>
                <a:cs typeface="Calibri" panose="020F0502020204030204"/>
              </a:rPr>
              <a:t> </a:t>
            </a:r>
            <a:r>
              <a:rPr sz="2000" b="1" i="1" dirty="0">
                <a:latin typeface="Calibri" panose="020F0502020204030204"/>
                <a:cs typeface="Calibri" panose="020F0502020204030204"/>
              </a:rPr>
              <a:t>διαπροσωπικής</a:t>
            </a:r>
            <a:r>
              <a:rPr sz="2000" b="1" i="1" spc="-40" dirty="0">
                <a:latin typeface="Calibri" panose="020F0502020204030204"/>
                <a:cs typeface="Calibri" panose="020F0502020204030204"/>
              </a:rPr>
              <a:t> </a:t>
            </a:r>
            <a:r>
              <a:rPr sz="2000" b="1" i="1" spc="-10" dirty="0">
                <a:latin typeface="Calibri" panose="020F0502020204030204"/>
                <a:cs typeface="Calibri" panose="020F0502020204030204"/>
              </a:rPr>
              <a:t>σχέσης</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Αποτέλεσμα</a:t>
            </a:r>
            <a:r>
              <a:rPr sz="2000" b="1" i="1" spc="-20" dirty="0">
                <a:latin typeface="Calibri" panose="020F0502020204030204"/>
                <a:cs typeface="Calibri" panose="020F0502020204030204"/>
              </a:rPr>
              <a:t> </a:t>
            </a:r>
            <a:r>
              <a:rPr sz="2000" b="1" i="1" spc="-5" dirty="0">
                <a:latin typeface="Calibri" panose="020F0502020204030204"/>
                <a:cs typeface="Calibri" panose="020F0502020204030204"/>
              </a:rPr>
              <a:t>συμπεριφοράς</a:t>
            </a:r>
            <a:r>
              <a:rPr sz="2000" b="1" i="1" spc="-30" dirty="0">
                <a:latin typeface="Calibri" panose="020F0502020204030204"/>
                <a:cs typeface="Calibri" panose="020F0502020204030204"/>
              </a:rPr>
              <a:t> </a:t>
            </a:r>
            <a:r>
              <a:rPr sz="2000" b="1" i="1" spc="-5" dirty="0">
                <a:latin typeface="Calibri" panose="020F0502020204030204"/>
                <a:cs typeface="Calibri" panose="020F0502020204030204"/>
              </a:rPr>
              <a:t>θεραπευτή</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Σηματοδοτεί</a:t>
            </a:r>
            <a:r>
              <a:rPr sz="2000" b="1" i="1" spc="-30" dirty="0">
                <a:latin typeface="Calibri" panose="020F0502020204030204"/>
                <a:cs typeface="Calibri" panose="020F0502020204030204"/>
              </a:rPr>
              <a:t> </a:t>
            </a:r>
            <a:r>
              <a:rPr sz="2000" b="1" i="1" dirty="0">
                <a:latin typeface="Calibri" panose="020F0502020204030204"/>
                <a:cs typeface="Calibri" panose="020F0502020204030204"/>
              </a:rPr>
              <a:t>δυσαρμονία</a:t>
            </a:r>
            <a:r>
              <a:rPr sz="2000" b="1" i="1" spc="-45" dirty="0">
                <a:latin typeface="Calibri" panose="020F0502020204030204"/>
                <a:cs typeface="Calibri" panose="020F0502020204030204"/>
              </a:rPr>
              <a:t> </a:t>
            </a:r>
            <a:r>
              <a:rPr sz="2000" b="1" i="1" spc="-5" dirty="0">
                <a:latin typeface="Calibri" panose="020F0502020204030204"/>
                <a:cs typeface="Calibri" panose="020F0502020204030204"/>
              </a:rPr>
              <a:t>στην </a:t>
            </a:r>
            <a:r>
              <a:rPr sz="2000" b="1" i="1" dirty="0">
                <a:latin typeface="Calibri" panose="020F0502020204030204"/>
                <a:cs typeface="Calibri" panose="020F0502020204030204"/>
              </a:rPr>
              <a:t>θεραπευτική</a:t>
            </a:r>
            <a:r>
              <a:rPr sz="2000" b="1" i="1" spc="-40" dirty="0">
                <a:latin typeface="Calibri" panose="020F0502020204030204"/>
                <a:cs typeface="Calibri" panose="020F0502020204030204"/>
              </a:rPr>
              <a:t> </a:t>
            </a:r>
            <a:r>
              <a:rPr sz="2000" b="1" i="1" spc="-5" dirty="0">
                <a:latin typeface="Calibri" panose="020F0502020204030204"/>
                <a:cs typeface="Calibri" panose="020F0502020204030204"/>
              </a:rPr>
              <a:t>σχέση</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Δεν</a:t>
            </a:r>
            <a:r>
              <a:rPr sz="2000" b="1" i="1" spc="-30" dirty="0">
                <a:latin typeface="Calibri" panose="020F0502020204030204"/>
                <a:cs typeface="Calibri" panose="020F0502020204030204"/>
              </a:rPr>
              <a:t> </a:t>
            </a:r>
            <a:r>
              <a:rPr sz="2000" b="1" i="1" spc="-5" dirty="0">
                <a:latin typeface="Calibri" panose="020F0502020204030204"/>
                <a:cs typeface="Calibri" panose="020F0502020204030204"/>
              </a:rPr>
              <a:t>είναι</a:t>
            </a:r>
            <a:r>
              <a:rPr sz="2000" b="1" i="1" spc="-10" dirty="0">
                <a:latin typeface="Calibri" panose="020F0502020204030204"/>
                <a:cs typeface="Calibri" panose="020F0502020204030204"/>
              </a:rPr>
              <a:t> </a:t>
            </a:r>
            <a:r>
              <a:rPr sz="2000" b="1" i="1" spc="-5" dirty="0">
                <a:latin typeface="Calibri" panose="020F0502020204030204"/>
                <a:cs typeface="Calibri" panose="020F0502020204030204"/>
              </a:rPr>
              <a:t>εγγενές</a:t>
            </a:r>
            <a:r>
              <a:rPr sz="2000" b="1" i="1" dirty="0">
                <a:latin typeface="Calibri" panose="020F0502020204030204"/>
                <a:cs typeface="Calibri" panose="020F0502020204030204"/>
              </a:rPr>
              <a:t> ή</a:t>
            </a:r>
            <a:r>
              <a:rPr sz="2000" b="1" i="1" spc="10" dirty="0">
                <a:latin typeface="Calibri" panose="020F0502020204030204"/>
                <a:cs typeface="Calibri" panose="020F0502020204030204"/>
              </a:rPr>
              <a:t> </a:t>
            </a:r>
            <a:r>
              <a:rPr sz="2000" b="1" i="1" dirty="0">
                <a:latin typeface="Calibri" panose="020F0502020204030204"/>
                <a:cs typeface="Calibri" panose="020F0502020204030204"/>
              </a:rPr>
              <a:t>σταθερό</a:t>
            </a:r>
            <a:r>
              <a:rPr sz="2000" b="1" i="1" spc="-10" dirty="0">
                <a:latin typeface="Calibri" panose="020F0502020204030204"/>
                <a:cs typeface="Calibri" panose="020F0502020204030204"/>
              </a:rPr>
              <a:t> χαρακτηριολογικό</a:t>
            </a:r>
            <a:r>
              <a:rPr sz="2000" b="1" i="1" spc="-20" dirty="0">
                <a:latin typeface="Calibri" panose="020F0502020204030204"/>
                <a:cs typeface="Calibri" panose="020F0502020204030204"/>
              </a:rPr>
              <a:t> </a:t>
            </a:r>
            <a:r>
              <a:rPr sz="2000" b="1" i="1" spc="-5" dirty="0">
                <a:latin typeface="Calibri" panose="020F0502020204030204"/>
                <a:cs typeface="Calibri" panose="020F0502020204030204"/>
              </a:rPr>
              <a:t>γνώρισμα</a:t>
            </a:r>
            <a:r>
              <a:rPr sz="2000" b="1" i="1" spc="-10" dirty="0">
                <a:latin typeface="Calibri" panose="020F0502020204030204"/>
                <a:cs typeface="Calibri" panose="020F0502020204030204"/>
              </a:rPr>
              <a:t> </a:t>
            </a:r>
            <a:r>
              <a:rPr sz="2000" b="1" i="1" dirty="0">
                <a:latin typeface="Calibri" panose="020F0502020204030204"/>
                <a:cs typeface="Calibri" panose="020F0502020204030204"/>
              </a:rPr>
              <a:t>του</a:t>
            </a:r>
            <a:r>
              <a:rPr sz="2000" b="1" i="1" spc="5" dirty="0">
                <a:latin typeface="Calibri" panose="020F0502020204030204"/>
                <a:cs typeface="Calibri" panose="020F0502020204030204"/>
              </a:rPr>
              <a:t> </a:t>
            </a:r>
            <a:r>
              <a:rPr sz="2000" b="1" i="1" spc="-5" dirty="0">
                <a:latin typeface="Calibri" panose="020F0502020204030204"/>
                <a:cs typeface="Calibri" panose="020F0502020204030204"/>
              </a:rPr>
              <a:t>θεραπευομένου</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Εμφανίζει</a:t>
            </a:r>
            <a:r>
              <a:rPr sz="2000" b="1" i="1" spc="-45" dirty="0">
                <a:latin typeface="Calibri" panose="020F0502020204030204"/>
                <a:cs typeface="Calibri" panose="020F0502020204030204"/>
              </a:rPr>
              <a:t> </a:t>
            </a:r>
            <a:r>
              <a:rPr sz="2000" b="1" i="1" spc="-5" dirty="0">
                <a:latin typeface="Calibri" panose="020F0502020204030204"/>
                <a:cs typeface="Calibri" panose="020F0502020204030204"/>
              </a:rPr>
              <a:t>αμυντικό</a:t>
            </a:r>
            <a:r>
              <a:rPr sz="2000" b="1" i="1" spc="-30" dirty="0">
                <a:latin typeface="Calibri" panose="020F0502020204030204"/>
                <a:cs typeface="Calibri" panose="020F0502020204030204"/>
              </a:rPr>
              <a:t> </a:t>
            </a:r>
            <a:r>
              <a:rPr sz="2000" b="1" i="1" dirty="0">
                <a:latin typeface="Calibri" panose="020F0502020204030204"/>
                <a:cs typeface="Calibri" panose="020F0502020204030204"/>
              </a:rPr>
              <a:t>ύφος</a:t>
            </a:r>
            <a:r>
              <a:rPr sz="2000" b="1" i="1" spc="-30" dirty="0">
                <a:latin typeface="Calibri" panose="020F0502020204030204"/>
                <a:cs typeface="Calibri" panose="020F0502020204030204"/>
              </a:rPr>
              <a:t> </a:t>
            </a:r>
            <a:r>
              <a:rPr sz="2000" b="1" i="1" spc="-25" dirty="0">
                <a:latin typeface="Calibri" panose="020F0502020204030204"/>
                <a:cs typeface="Calibri" panose="020F0502020204030204"/>
              </a:rPr>
              <a:t>και</a:t>
            </a:r>
            <a:r>
              <a:rPr sz="2000" b="1" i="1" dirty="0">
                <a:latin typeface="Calibri" panose="020F0502020204030204"/>
                <a:cs typeface="Calibri" panose="020F0502020204030204"/>
              </a:rPr>
              <a:t> </a:t>
            </a:r>
            <a:r>
              <a:rPr sz="2000" b="1" i="1" spc="-5" dirty="0">
                <a:latin typeface="Calibri" panose="020F0502020204030204"/>
                <a:cs typeface="Calibri" panose="020F0502020204030204"/>
              </a:rPr>
              <a:t>τόνο</a:t>
            </a:r>
            <a:endParaRPr sz="2000">
              <a:latin typeface="Calibri" panose="020F0502020204030204"/>
              <a:cs typeface="Calibri" panose="020F0502020204030204"/>
            </a:endParaRPr>
          </a:p>
          <a:p>
            <a:pPr marL="355600" indent="-342900">
              <a:spcBef>
                <a:spcPts val="485"/>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Είναι</a:t>
            </a:r>
            <a:r>
              <a:rPr sz="2000" b="1" i="1" spc="-35" dirty="0">
                <a:latin typeface="Calibri" panose="020F0502020204030204"/>
                <a:cs typeface="Calibri" panose="020F0502020204030204"/>
              </a:rPr>
              <a:t> </a:t>
            </a:r>
            <a:r>
              <a:rPr sz="2000" b="1" i="1" spc="-5" dirty="0">
                <a:latin typeface="Calibri" panose="020F0502020204030204"/>
                <a:cs typeface="Calibri" panose="020F0502020204030204"/>
              </a:rPr>
              <a:t>προγνωστικός</a:t>
            </a:r>
            <a:r>
              <a:rPr sz="2000" b="1" i="1" spc="-50" dirty="0">
                <a:latin typeface="Calibri" panose="020F0502020204030204"/>
                <a:cs typeface="Calibri" panose="020F0502020204030204"/>
              </a:rPr>
              <a:t> </a:t>
            </a:r>
            <a:r>
              <a:rPr sz="2000" b="1" i="1" spc="-5" dirty="0">
                <a:latin typeface="Calibri" panose="020F0502020204030204"/>
                <a:cs typeface="Calibri" panose="020F0502020204030204"/>
              </a:rPr>
              <a:t>δείκτης</a:t>
            </a:r>
            <a:r>
              <a:rPr sz="2000" b="1" i="1" spc="-15" dirty="0">
                <a:latin typeface="Calibri" panose="020F0502020204030204"/>
                <a:cs typeface="Calibri" panose="020F0502020204030204"/>
              </a:rPr>
              <a:t> </a:t>
            </a:r>
            <a:r>
              <a:rPr sz="2000" b="1" i="1" spc="-5" dirty="0">
                <a:latin typeface="Calibri" panose="020F0502020204030204"/>
                <a:cs typeface="Calibri" panose="020F0502020204030204"/>
              </a:rPr>
              <a:t>για</a:t>
            </a:r>
            <a:r>
              <a:rPr sz="2000" b="1" i="1" spc="5" dirty="0">
                <a:latin typeface="Calibri" panose="020F0502020204030204"/>
                <a:cs typeface="Calibri" panose="020F0502020204030204"/>
              </a:rPr>
              <a:t> </a:t>
            </a:r>
            <a:r>
              <a:rPr sz="2000" b="1" i="1" dirty="0">
                <a:latin typeface="Calibri" panose="020F0502020204030204"/>
                <a:cs typeface="Calibri" panose="020F0502020204030204"/>
              </a:rPr>
              <a:t>μη-αλλαγή</a:t>
            </a:r>
            <a:endParaRPr sz="2000">
              <a:latin typeface="Calibri" panose="020F0502020204030204"/>
              <a:cs typeface="Calibri" panose="020F0502020204030204"/>
            </a:endParaRPr>
          </a:p>
          <a:p>
            <a:pPr marL="355600" indent="-342900">
              <a:spcBef>
                <a:spcPts val="480"/>
              </a:spcBef>
              <a:buFont typeface="Microsoft Sans Serif" panose="020B0604020202020204"/>
              <a:buChar char="•"/>
              <a:tabLst>
                <a:tab pos="354965" algn="l"/>
                <a:tab pos="355600" algn="l"/>
              </a:tabLst>
            </a:pPr>
            <a:r>
              <a:rPr sz="2000" b="1" i="1" spc="-5" dirty="0">
                <a:latin typeface="Calibri" panose="020F0502020204030204"/>
                <a:cs typeface="Calibri" panose="020F0502020204030204"/>
              </a:rPr>
              <a:t>Παρουσιάζει</a:t>
            </a:r>
            <a:r>
              <a:rPr sz="2000" b="1" i="1" spc="-40" dirty="0">
                <a:latin typeface="Calibri" panose="020F0502020204030204"/>
                <a:cs typeface="Calibri" panose="020F0502020204030204"/>
              </a:rPr>
              <a:t> </a:t>
            </a:r>
            <a:r>
              <a:rPr sz="2000" b="1" i="1" dirty="0">
                <a:latin typeface="Calibri" panose="020F0502020204030204"/>
                <a:cs typeface="Calibri" panose="020F0502020204030204"/>
              </a:rPr>
              <a:t>μεγάλη</a:t>
            </a:r>
            <a:r>
              <a:rPr sz="2000" b="1" i="1" spc="25" dirty="0">
                <a:latin typeface="Calibri" panose="020F0502020204030204"/>
                <a:cs typeface="Calibri" panose="020F0502020204030204"/>
              </a:rPr>
              <a:t> </a:t>
            </a:r>
            <a:r>
              <a:rPr sz="2000" b="1" i="1" spc="-5" dirty="0">
                <a:latin typeface="Calibri" panose="020F0502020204030204"/>
                <a:cs typeface="Calibri" panose="020F0502020204030204"/>
              </a:rPr>
              <a:t>ανταποκρισιμότητα</a:t>
            </a:r>
            <a:r>
              <a:rPr sz="2000" b="1" i="1" spc="-25" dirty="0">
                <a:latin typeface="Calibri" panose="020F0502020204030204"/>
                <a:cs typeface="Calibri" panose="020F0502020204030204"/>
              </a:rPr>
              <a:t> </a:t>
            </a:r>
            <a:r>
              <a:rPr sz="2000" b="1" i="1" spc="5" dirty="0">
                <a:latin typeface="Calibri" panose="020F0502020204030204"/>
                <a:cs typeface="Calibri" panose="020F0502020204030204"/>
              </a:rPr>
              <a:t>στο</a:t>
            </a:r>
            <a:r>
              <a:rPr sz="2000" b="1" i="1" spc="15" dirty="0">
                <a:latin typeface="Calibri" panose="020F0502020204030204"/>
                <a:cs typeface="Calibri" panose="020F0502020204030204"/>
              </a:rPr>
              <a:t> </a:t>
            </a:r>
            <a:r>
              <a:rPr sz="2000" b="1" i="1" spc="-5" dirty="0">
                <a:latin typeface="Calibri" panose="020F0502020204030204"/>
                <a:cs typeface="Calibri" panose="020F0502020204030204"/>
              </a:rPr>
              <a:t>ύφος </a:t>
            </a:r>
            <a:r>
              <a:rPr sz="2000" b="1" i="1" dirty="0">
                <a:latin typeface="Calibri" panose="020F0502020204030204"/>
                <a:cs typeface="Calibri" panose="020F0502020204030204"/>
              </a:rPr>
              <a:t>του </a:t>
            </a:r>
            <a:r>
              <a:rPr sz="2000" b="1" i="1" spc="-5" dirty="0">
                <a:latin typeface="Calibri" panose="020F0502020204030204"/>
                <a:cs typeface="Calibri" panose="020F0502020204030204"/>
              </a:rPr>
              <a:t>θεραπευτή</a:t>
            </a:r>
            <a:endParaRPr sz="2000">
              <a:latin typeface="Calibri" panose="020F0502020204030204"/>
              <a:cs typeface="Calibri" panose="020F0502020204030204"/>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28020</Words>
  <Application>WPS Presentation</Application>
  <PresentationFormat>Ευρεία οθόνη</PresentationFormat>
  <Paragraphs>620</Paragraphs>
  <Slides>69</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69</vt:i4>
      </vt:variant>
    </vt:vector>
  </HeadingPairs>
  <TitlesOfParts>
    <vt:vector size="87" baseType="lpstr">
      <vt:lpstr>Arial</vt:lpstr>
      <vt:lpstr>SimSun</vt:lpstr>
      <vt:lpstr>Wingdings</vt:lpstr>
      <vt:lpstr>Wingdings 3</vt:lpstr>
      <vt:lpstr>Arial</vt:lpstr>
      <vt:lpstr>Verdana</vt:lpstr>
      <vt:lpstr>Calibri</vt:lpstr>
      <vt:lpstr>Microsoft Sans Serif</vt:lpstr>
      <vt:lpstr>Trebuchet MS</vt:lpstr>
      <vt:lpstr>Century Gothic</vt:lpstr>
      <vt:lpstr>Microsoft YaHei</vt:lpstr>
      <vt:lpstr>Arial Unicode MS</vt:lpstr>
      <vt:lpstr>Wingdings</vt:lpstr>
      <vt:lpstr>Segoe UI Symbol</vt:lpstr>
      <vt:lpstr>Lucida Sans Unicode</vt:lpstr>
      <vt:lpstr>Times New Roman</vt:lpstr>
      <vt:lpstr>Arial MT</vt:lpstr>
      <vt:lpstr>Ιόν</vt:lpstr>
      <vt:lpstr> Η ΚΙΝΗΤΟΠΟΙΗΤΙΚΗ       	    ΣΥΝΕΝΤΕΥΞΗ        ΤΩΝ  MILLER &amp; ROLNICK</vt:lpstr>
      <vt:lpstr>   Γιατι αλλάζουμε και κάτω από ποιές συνθήκες ?  προσωπικά παραδείγματα............</vt:lpstr>
      <vt:lpstr>PowerPoint 演示文稿</vt:lpstr>
      <vt:lpstr>         Η ΔΙΕΡΓΑΣΙΑ ΤΗΣ  ΑΛΛΑΓΗΣ  και οι ΑΝΤΙΣΤΑΣΕΙΣ</vt:lpstr>
      <vt:lpstr>PowerPoint 演示文稿</vt:lpstr>
      <vt:lpstr>PowerPoint 演示文稿</vt:lpstr>
      <vt:lpstr>Όμως  η  Θεραπευτική συνεργασία μπορεί να είναι χορός…!!</vt:lpstr>
      <vt:lpstr>…        και όχι αντιπαλότητα</vt:lpstr>
      <vt:lpstr>PowerPoint 演示文稿</vt:lpstr>
      <vt:lpstr>TA OΡIA TΗΣ ΠΕΙΘΟΥΣ ΚΑΙ ΤΗΣ ΑΝΤΙΠΑΡΑΘΕΣΗΣ, ΑΝΤΙΣΤΑΣΗ</vt:lpstr>
      <vt:lpstr>ΑΜΦΙΘΥΜΙΑ</vt:lpstr>
      <vt:lpstr>PowerPoint 演示文稿</vt:lpstr>
      <vt:lpstr>     Δια- θεωρητικό μοντέλο   των   Prochaska και DiClemente</vt:lpstr>
      <vt:lpstr>θεωρητικό μοντέλο,  όμως;</vt:lpstr>
      <vt:lpstr>Στάδια αλλαγής</vt:lpstr>
      <vt:lpstr>ψυχοθεραπεία με το</vt:lpstr>
      <vt:lpstr>Τι είναι η συνθετική  ψυχοθεραπεία;</vt:lpstr>
      <vt:lpstr>Πως γίνεται η σύνθεση των  στοιχείων συνέχεια…</vt:lpstr>
      <vt:lpstr>Πως γίνεται η σύνθεση των  στοιχείων;</vt:lpstr>
      <vt:lpstr>PowerPoint 演示文稿</vt:lpstr>
      <vt:lpstr>Σταδίων συνέχεια…</vt:lpstr>
      <vt:lpstr>      ΠΑΡΑΔΕΙΓΜΑ ΔΙΑΛΟΓΟΥ Περαιτέρω Ανάπτυξη :  Σύμβουλος: Θα ήθελα τώρα να δούμε πώς κάνεις χρήση, να μου πεις δηλαδή πως το συνδυάζεις με την υπόλοιπη ζωή σου… τι έχεις πάρει μέχρι στιγμής και τι έχεις παρατηρήσει.. όλα αυτά τα χρόνια σχετικά με τη χρήση.  Εξυπηρετούμενος: Ναι.. απο όταν πήγαινα σχολείο η μαριχουάνα ήταν αρκετά.. δεν θα έλεγα σημαντικό κομμάτι της ζωής μου.. αλλά και κατά κάποιο τρόπο ναι, είναι σημαντικό κομμάτι της ζωής μου αλλά, μέχρι τώρα, είναι κάτι σταθερό που το κάνω κέφι εδώ και δέκα, δεκαπέντε χρόνια, από τότε τελείωσα το σχολείο. Ξεκίνησα σαν μαθητής. Δεν πίνω ούτε πιο πολύ ούτε πιο λίγο από τότε και δεν νομίζω ότι είναι σοβαρό πρόβλημα.. προφανώς, υπάρχουν και άλλοι που δεν το βλέπουν έτσι. Εγώ απλά το θέλω για να χαλαρώσω μετά από μια μεγάλη μέρα στη δουλειά. Καμιά φορά ψιλοπαίρνω και κάτι άλλα πράγματα αλλά τα ελέγχω, εντάξει.. για μένα δηλαδή, είναι ψυχαγωγία, διασκέδαση. </vt:lpstr>
      <vt:lpstr>Διερεύνηση των Στόχων :  Σ: Θέλεις, δηλαδή, παιδιά και οικογένεια; Είναι στα σχέδια σου κάποια στιγμή;   Ε:  Κάποια στιγμή ναι.  Σ: Εάν θέλατε να κάνετε παιδιά στο άμεσο μέλλον, πως αυτό θα άλλαζε τη σχέση σου με τη χρήση;  Ε: Προφανώς, αν κάναμε τώρα παιδί θα έπρεπε να ξανακοιτάξω το πως ζω τη ζωή μου.. παραδέχομαι ότι, προφανώς θα έπρεπε να κάνω κάποιες προσαρμογές. </vt:lpstr>
      <vt:lpstr>Το στοιχείο του παραδόξου : « Να σου πω κάτι που με απασχολεί; Ένα πρόγραμμα σαν το δικό μας απαιτεί μεγάλη κινητοποίηση και προσπάθεια, γι’ αυτό και δεν ξεκινάμε με κάποιον αν αυτός δεν είναι απόλυτα βέβαιος ότι πρέπει να αλλάξει. Ειλικρινά, δεν ξέρω για σένα και για την περίοδο που περνάς τώρα. Από όσα μου έχεις πει δεν έχω πειστεί ακόμα ότι τα κίνητρα σου είναι αρκετά ισχυρά. Ίσως η αλλαγή δεν είναι τόσο σημαντική για σένα αυτή τη στιγμή, να μη χάνεις και το χρόνο σου εδώ…» </vt:lpstr>
      <vt:lpstr>ΟΙ ΒΑΣΙΚΕΣ ΑΡΧΕΣ ΤΗΣ ΚΙΝΗΤΟΠΟΙΗΤΙΚΗΣ ΣΥΝΕΝΤΕΥΞΗΣ</vt:lpstr>
      <vt:lpstr>ΑΠΟΤΕΛΕΣΜΑΤΙΚΟΤΗΤΑ ΚΣ</vt:lpstr>
      <vt:lpstr>ΠΑΡΟΥΣΙΑΣΗ ΠΕΡΙΣΤΑΤΙΚΟΥ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Επιστρέφοντας στον Εαυτό μας  και Αντλώντας Δεξιότητες και μηχανισμούς από προσωπικές Εμπειρίες ......</vt:lpstr>
      <vt:lpstr>PowerPoint 演示文稿</vt:lpstr>
      <vt:lpstr>PowerPoint 演示文稿</vt:lpstr>
      <vt:lpstr>PowerPoint 演示文稿</vt:lpstr>
      <vt:lpstr>PowerPoint 演示文稿</vt:lpstr>
      <vt:lpstr>PowerPoint 演示文稿</vt:lpstr>
      <vt:lpstr>Εφαρμογές ΚΣ</vt:lpstr>
      <vt:lpstr>PowerPoint 演示文稿</vt:lpstr>
      <vt:lpstr>PowerPoint 演示文稿</vt:lpstr>
      <vt:lpstr>Πως γίνεται η σύνθεση των  στοιχείων συνέχεια…</vt:lpstr>
      <vt:lpstr>Ο ρόλος του θεραπευτή και του θεραπευτικού ύφους</vt:lpstr>
      <vt:lpstr>PowerPoint 演示文稿</vt:lpstr>
      <vt:lpstr>PowerPoint 演示文稿</vt:lpstr>
      <vt:lpstr>PowerPoint 演示文稿</vt:lpstr>
      <vt:lpstr>Πως γίνεται η σύνθεση των  στοιχείων συνέχεια…</vt:lpstr>
      <vt:lpstr>ΑΠΟΤΕΛΕΣΜΑΤΙΚΟΤΗΤΑ ΚΣ</vt:lpstr>
      <vt:lpstr>PowerPoint 演示文稿</vt:lpstr>
      <vt:lpstr>Περιεχόμενα</vt:lpstr>
      <vt:lpstr>Τι είναι η συνθετική  ψυχοθεραπεία;</vt:lpstr>
      <vt:lpstr>Πως γίνεται η σύνθεση των  στοιχείων;</vt:lpstr>
      <vt:lpstr>Δια-θεωρητικό μοντέλο</vt:lpstr>
      <vt:lpstr>PowerPoint 演示文稿</vt:lpstr>
      <vt:lpstr>PowerPoint 演示文稿</vt:lpstr>
      <vt:lpstr>PowerPoint 演示文稿</vt:lpstr>
      <vt:lpstr>Βιβλιογραφία</vt:lpstr>
      <vt:lpstr>Βιβλιογραφία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ΚΙΝΗΤΟΠΟΙΗΤΙΚΗ ΣΥΝΕΝΤΕΥΞΗ  MILLER &amp; ROLNICK</dc:title>
  <dc:creator>Τόγια Ελένη</dc:creator>
  <cp:lastModifiedBy>drits</cp:lastModifiedBy>
  <cp:revision>77</cp:revision>
  <dcterms:created xsi:type="dcterms:W3CDTF">2021-05-18T08:56:00Z</dcterms:created>
  <dcterms:modified xsi:type="dcterms:W3CDTF">2022-03-18T16:05:10Z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1033-11.2.0.11029</vt:lpwstr>
  </property>
  <property fmtid="{D5CDD505-2E9C-101B-9397-08002B2CF9AE}" pid="3" name="ICV">
    <vt:lpwstr>53205AAEA88448B7B27C0BED1F9D3CCA</vt:lpwstr>
  </property>
</Properties>
</file>