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1"/>
  </p:notesMasterIdLst>
  <p:sldIdLst>
    <p:sldId id="365" r:id="rId2"/>
    <p:sldId id="256" r:id="rId3"/>
    <p:sldId id="302" r:id="rId4"/>
    <p:sldId id="258" r:id="rId5"/>
    <p:sldId id="314" r:id="rId6"/>
    <p:sldId id="303" r:id="rId7"/>
    <p:sldId id="304" r:id="rId8"/>
    <p:sldId id="260" r:id="rId9"/>
    <p:sldId id="266" r:id="rId10"/>
    <p:sldId id="367" r:id="rId11"/>
    <p:sldId id="336" r:id="rId12"/>
    <p:sldId id="337" r:id="rId13"/>
    <p:sldId id="338" r:id="rId14"/>
    <p:sldId id="339" r:id="rId15"/>
    <p:sldId id="364" r:id="rId16"/>
    <p:sldId id="340" r:id="rId17"/>
    <p:sldId id="341" r:id="rId18"/>
    <p:sldId id="342" r:id="rId19"/>
    <p:sldId id="343" r:id="rId20"/>
    <p:sldId id="347" r:id="rId21"/>
    <p:sldId id="348" r:id="rId22"/>
    <p:sldId id="261" r:id="rId23"/>
    <p:sldId id="262" r:id="rId24"/>
    <p:sldId id="263" r:id="rId25"/>
    <p:sldId id="320" r:id="rId26"/>
    <p:sldId id="264" r:id="rId27"/>
    <p:sldId id="325" r:id="rId28"/>
    <p:sldId id="326" r:id="rId29"/>
    <p:sldId id="317" r:id="rId30"/>
    <p:sldId id="318" r:id="rId31"/>
    <p:sldId id="319" r:id="rId32"/>
    <p:sldId id="321" r:id="rId33"/>
    <p:sldId id="322" r:id="rId34"/>
    <p:sldId id="345" r:id="rId35"/>
    <p:sldId id="275" r:id="rId36"/>
    <p:sldId id="281" r:id="rId37"/>
    <p:sldId id="296" r:id="rId38"/>
    <p:sldId id="295" r:id="rId39"/>
    <p:sldId id="282" r:id="rId40"/>
    <p:sldId id="368" r:id="rId41"/>
    <p:sldId id="369" r:id="rId42"/>
    <p:sldId id="328" r:id="rId43"/>
    <p:sldId id="329" r:id="rId44"/>
    <p:sldId id="330" r:id="rId45"/>
    <p:sldId id="331" r:id="rId46"/>
    <p:sldId id="277" r:id="rId47"/>
    <p:sldId id="279" r:id="rId48"/>
    <p:sldId id="344" r:id="rId49"/>
    <p:sldId id="278" r:id="rId50"/>
    <p:sldId id="283" r:id="rId51"/>
    <p:sldId id="285" r:id="rId52"/>
    <p:sldId id="284" r:id="rId53"/>
    <p:sldId id="286" r:id="rId54"/>
    <p:sldId id="287" r:id="rId55"/>
    <p:sldId id="288" r:id="rId56"/>
    <p:sldId id="289" r:id="rId57"/>
    <p:sldId id="290" r:id="rId58"/>
    <p:sldId id="291" r:id="rId59"/>
    <p:sldId id="292" r:id="rId60"/>
    <p:sldId id="351" r:id="rId61"/>
    <p:sldId id="293" r:id="rId62"/>
    <p:sldId id="352" r:id="rId63"/>
    <p:sldId id="268" r:id="rId64"/>
    <p:sldId id="269" r:id="rId65"/>
    <p:sldId id="353" r:id="rId66"/>
    <p:sldId id="354" r:id="rId67"/>
    <p:sldId id="270" r:id="rId68"/>
    <p:sldId id="271" r:id="rId69"/>
    <p:sldId id="355" r:id="rId70"/>
    <p:sldId id="356" r:id="rId71"/>
    <p:sldId id="357" r:id="rId72"/>
    <p:sldId id="272" r:id="rId73"/>
    <p:sldId id="273" r:id="rId74"/>
    <p:sldId id="358" r:id="rId75"/>
    <p:sldId id="274" r:id="rId76"/>
    <p:sldId id="359" r:id="rId77"/>
    <p:sldId id="360" r:id="rId78"/>
    <p:sldId id="361" r:id="rId79"/>
    <p:sldId id="362" r:id="rId80"/>
    <p:sldId id="299" r:id="rId81"/>
    <p:sldId id="300" r:id="rId82"/>
    <p:sldId id="301" r:id="rId83"/>
    <p:sldId id="294" r:id="rId84"/>
    <p:sldId id="332" r:id="rId85"/>
    <p:sldId id="333" r:id="rId86"/>
    <p:sldId id="350" r:id="rId87"/>
    <p:sldId id="297" r:id="rId88"/>
    <p:sldId id="305" r:id="rId89"/>
    <p:sldId id="306" r:id="rId90"/>
    <p:sldId id="307" r:id="rId91"/>
    <p:sldId id="308" r:id="rId92"/>
    <p:sldId id="309" r:id="rId93"/>
    <p:sldId id="310" r:id="rId94"/>
    <p:sldId id="312" r:id="rId95"/>
    <p:sldId id="363" r:id="rId96"/>
    <p:sldId id="371" r:id="rId97"/>
    <p:sldId id="370" r:id="rId98"/>
    <p:sldId id="377" r:id="rId99"/>
    <p:sldId id="372" r:id="rId100"/>
    <p:sldId id="311" r:id="rId101"/>
    <p:sldId id="313" r:id="rId102"/>
    <p:sldId id="315" r:id="rId103"/>
    <p:sldId id="316" r:id="rId104"/>
    <p:sldId id="349" r:id="rId105"/>
    <p:sldId id="373" r:id="rId106"/>
    <p:sldId id="374" r:id="rId107"/>
    <p:sldId id="375" r:id="rId108"/>
    <p:sldId id="376" r:id="rId109"/>
    <p:sldId id="346" r:id="rId110"/>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094" autoAdjust="0"/>
  </p:normalViewPr>
  <p:slideViewPr>
    <p:cSldViewPr>
      <p:cViewPr varScale="1">
        <p:scale>
          <a:sx n="85" d="100"/>
          <a:sy n="85" d="100"/>
        </p:scale>
        <p:origin x="-112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presProps" Target="pres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slide" Target="slides/slide101.xml"/><Relationship Id="rId110" Type="http://schemas.openxmlformats.org/officeDocument/2006/relationships/slide" Target="slides/slide109.xml"/><Relationship Id="rId115"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AE0A1D-3EE4-4CC0-840C-A4FACE71A2B7}" type="datetimeFigureOut">
              <a:rPr lang="el-GR" smtClean="0"/>
              <a:t>20/12/2021</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3BE5DD-A1BC-43D0-B3A3-805EF410BF3D}" type="slidenum">
              <a:rPr lang="el-GR" smtClean="0"/>
              <a:t>‹#›</a:t>
            </a:fld>
            <a:endParaRPr lang="el-GR"/>
          </a:p>
        </p:txBody>
      </p:sp>
    </p:spTree>
    <p:extLst>
      <p:ext uri="{BB962C8B-B14F-4D97-AF65-F5344CB8AC3E}">
        <p14:creationId xmlns:p14="http://schemas.microsoft.com/office/powerpoint/2010/main" val="8570976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2E3BE5DD-A1BC-43D0-B3A3-805EF410BF3D}" type="slidenum">
              <a:rPr lang="el-GR" smtClean="0"/>
              <a:t>60</a:t>
            </a:fld>
            <a:endParaRPr lang="el-GR"/>
          </a:p>
        </p:txBody>
      </p:sp>
    </p:spTree>
    <p:extLst>
      <p:ext uri="{BB962C8B-B14F-4D97-AF65-F5344CB8AC3E}">
        <p14:creationId xmlns:p14="http://schemas.microsoft.com/office/powerpoint/2010/main" val="1230563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2E3BE5DD-A1BC-43D0-B3A3-805EF410BF3D}" type="slidenum">
              <a:rPr lang="el-GR" smtClean="0"/>
              <a:t>90</a:t>
            </a:fld>
            <a:endParaRPr lang="el-GR"/>
          </a:p>
        </p:txBody>
      </p:sp>
    </p:spTree>
    <p:extLst>
      <p:ext uri="{BB962C8B-B14F-4D97-AF65-F5344CB8AC3E}">
        <p14:creationId xmlns:p14="http://schemas.microsoft.com/office/powerpoint/2010/main" val="1778341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p>
            <a:r>
              <a:rPr lang="el-GR" smtClean="0"/>
              <a:t>Στυλ κύριου τίτλου</a:t>
            </a:r>
            <a:endParaRPr lang="el-GR"/>
          </a:p>
        </p:txBody>
      </p:sp>
      <p:sp>
        <p:nvSpPr>
          <p:cNvPr id="3" name="Υπότιτλο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D56EF2A2-FCA0-491B-B84A-6FBE151B08F9}" type="datetimeFigureOut">
              <a:rPr lang="el-GR" smtClean="0"/>
              <a:t>20/12/2021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A79971F-B323-44A0-A4F5-5665A6D7675E}" type="slidenum">
              <a:rPr lang="el-GR" smtClean="0"/>
              <a:t>‹#›</a:t>
            </a:fld>
            <a:endParaRPr lang="el-GR"/>
          </a:p>
        </p:txBody>
      </p:sp>
    </p:spTree>
    <p:extLst>
      <p:ext uri="{BB962C8B-B14F-4D97-AF65-F5344CB8AC3E}">
        <p14:creationId xmlns:p14="http://schemas.microsoft.com/office/powerpoint/2010/main" val="4197241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D56EF2A2-FCA0-491B-B84A-6FBE151B08F9}" type="datetimeFigureOut">
              <a:rPr lang="el-GR" smtClean="0"/>
              <a:t>20/12/2021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A79971F-B323-44A0-A4F5-5665A6D7675E}" type="slidenum">
              <a:rPr lang="el-GR" smtClean="0"/>
              <a:t>‹#›</a:t>
            </a:fld>
            <a:endParaRPr lang="el-GR"/>
          </a:p>
        </p:txBody>
      </p:sp>
    </p:spTree>
    <p:extLst>
      <p:ext uri="{BB962C8B-B14F-4D97-AF65-F5344CB8AC3E}">
        <p14:creationId xmlns:p14="http://schemas.microsoft.com/office/powerpoint/2010/main" val="3826216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D56EF2A2-FCA0-491B-B84A-6FBE151B08F9}" type="datetimeFigureOut">
              <a:rPr lang="el-GR" smtClean="0"/>
              <a:t>20/12/2021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A79971F-B323-44A0-A4F5-5665A6D7675E}" type="slidenum">
              <a:rPr lang="el-GR" smtClean="0"/>
              <a:t>‹#›</a:t>
            </a:fld>
            <a:endParaRPr lang="el-GR"/>
          </a:p>
        </p:txBody>
      </p:sp>
    </p:spTree>
    <p:extLst>
      <p:ext uri="{BB962C8B-B14F-4D97-AF65-F5344CB8AC3E}">
        <p14:creationId xmlns:p14="http://schemas.microsoft.com/office/powerpoint/2010/main" val="2420891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D56EF2A2-FCA0-491B-B84A-6FBE151B08F9}" type="datetimeFigureOut">
              <a:rPr lang="el-GR" smtClean="0"/>
              <a:t>20/12/2021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A79971F-B323-44A0-A4F5-5665A6D7675E}" type="slidenum">
              <a:rPr lang="el-GR" smtClean="0"/>
              <a:t>‹#›</a:t>
            </a:fld>
            <a:endParaRPr lang="el-GR"/>
          </a:p>
        </p:txBody>
      </p:sp>
    </p:spTree>
    <p:extLst>
      <p:ext uri="{BB962C8B-B14F-4D97-AF65-F5344CB8AC3E}">
        <p14:creationId xmlns:p14="http://schemas.microsoft.com/office/powerpoint/2010/main" val="2064271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D56EF2A2-FCA0-491B-B84A-6FBE151B08F9}" type="datetimeFigureOut">
              <a:rPr lang="el-GR" smtClean="0"/>
              <a:t>20/12/2021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A79971F-B323-44A0-A4F5-5665A6D7675E}" type="slidenum">
              <a:rPr lang="el-GR" smtClean="0"/>
              <a:t>‹#›</a:t>
            </a:fld>
            <a:endParaRPr lang="el-GR"/>
          </a:p>
        </p:txBody>
      </p:sp>
    </p:spTree>
    <p:extLst>
      <p:ext uri="{BB962C8B-B14F-4D97-AF65-F5344CB8AC3E}">
        <p14:creationId xmlns:p14="http://schemas.microsoft.com/office/powerpoint/2010/main" val="763952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D56EF2A2-FCA0-491B-B84A-6FBE151B08F9}" type="datetimeFigureOut">
              <a:rPr lang="el-GR" smtClean="0"/>
              <a:t>20/12/2021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4A79971F-B323-44A0-A4F5-5665A6D7675E}" type="slidenum">
              <a:rPr lang="el-GR" smtClean="0"/>
              <a:t>‹#›</a:t>
            </a:fld>
            <a:endParaRPr lang="el-GR"/>
          </a:p>
        </p:txBody>
      </p:sp>
    </p:spTree>
    <p:extLst>
      <p:ext uri="{BB962C8B-B14F-4D97-AF65-F5344CB8AC3E}">
        <p14:creationId xmlns:p14="http://schemas.microsoft.com/office/powerpoint/2010/main" val="4142096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D56EF2A2-FCA0-491B-B84A-6FBE151B08F9}" type="datetimeFigureOut">
              <a:rPr lang="el-GR" smtClean="0"/>
              <a:t>20/12/2021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4A79971F-B323-44A0-A4F5-5665A6D7675E}" type="slidenum">
              <a:rPr lang="el-GR" smtClean="0"/>
              <a:t>‹#›</a:t>
            </a:fld>
            <a:endParaRPr lang="el-GR"/>
          </a:p>
        </p:txBody>
      </p:sp>
    </p:spTree>
    <p:extLst>
      <p:ext uri="{BB962C8B-B14F-4D97-AF65-F5344CB8AC3E}">
        <p14:creationId xmlns:p14="http://schemas.microsoft.com/office/powerpoint/2010/main" val="23322602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D56EF2A2-FCA0-491B-B84A-6FBE151B08F9}" type="datetimeFigureOut">
              <a:rPr lang="el-GR" smtClean="0"/>
              <a:t>20/12/2021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4A79971F-B323-44A0-A4F5-5665A6D7675E}" type="slidenum">
              <a:rPr lang="el-GR" smtClean="0"/>
              <a:t>‹#›</a:t>
            </a:fld>
            <a:endParaRPr lang="el-GR"/>
          </a:p>
        </p:txBody>
      </p:sp>
    </p:spTree>
    <p:extLst>
      <p:ext uri="{BB962C8B-B14F-4D97-AF65-F5344CB8AC3E}">
        <p14:creationId xmlns:p14="http://schemas.microsoft.com/office/powerpoint/2010/main" val="2885971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D56EF2A2-FCA0-491B-B84A-6FBE151B08F9}" type="datetimeFigureOut">
              <a:rPr lang="el-GR" smtClean="0"/>
              <a:t>20/12/2021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4A79971F-B323-44A0-A4F5-5665A6D7675E}" type="slidenum">
              <a:rPr lang="el-GR" smtClean="0"/>
              <a:t>‹#›</a:t>
            </a:fld>
            <a:endParaRPr lang="el-GR"/>
          </a:p>
        </p:txBody>
      </p:sp>
    </p:spTree>
    <p:extLst>
      <p:ext uri="{BB962C8B-B14F-4D97-AF65-F5344CB8AC3E}">
        <p14:creationId xmlns:p14="http://schemas.microsoft.com/office/powerpoint/2010/main" val="7625085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D56EF2A2-FCA0-491B-B84A-6FBE151B08F9}" type="datetimeFigureOut">
              <a:rPr lang="el-GR" smtClean="0"/>
              <a:t>20/12/2021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4A79971F-B323-44A0-A4F5-5665A6D7675E}" type="slidenum">
              <a:rPr lang="el-GR" smtClean="0"/>
              <a:t>‹#›</a:t>
            </a:fld>
            <a:endParaRPr lang="el-GR"/>
          </a:p>
        </p:txBody>
      </p:sp>
    </p:spTree>
    <p:extLst>
      <p:ext uri="{BB962C8B-B14F-4D97-AF65-F5344CB8AC3E}">
        <p14:creationId xmlns:p14="http://schemas.microsoft.com/office/powerpoint/2010/main" val="1940513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D56EF2A2-FCA0-491B-B84A-6FBE151B08F9}" type="datetimeFigureOut">
              <a:rPr lang="el-GR" smtClean="0"/>
              <a:t>20/12/2021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4A79971F-B323-44A0-A4F5-5665A6D7675E}" type="slidenum">
              <a:rPr lang="el-GR" smtClean="0"/>
              <a:t>‹#›</a:t>
            </a:fld>
            <a:endParaRPr lang="el-GR"/>
          </a:p>
        </p:txBody>
      </p:sp>
    </p:spTree>
    <p:extLst>
      <p:ext uri="{BB962C8B-B14F-4D97-AF65-F5344CB8AC3E}">
        <p14:creationId xmlns:p14="http://schemas.microsoft.com/office/powerpoint/2010/main" val="4096486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6EF2A2-FCA0-491B-B84A-6FBE151B08F9}" type="datetimeFigureOut">
              <a:rPr lang="el-GR" smtClean="0"/>
              <a:t>20/12/2021</a:t>
            </a:fld>
            <a:endParaRPr lang="el-GR"/>
          </a:p>
        </p:txBody>
      </p:sp>
      <p:sp>
        <p:nvSpPr>
          <p:cNvPr id="5" name="Θέση υποσέλιδου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79971F-B323-44A0-A4F5-5665A6D7675E}" type="slidenum">
              <a:rPr lang="el-GR" smtClean="0"/>
              <a:t>‹#›</a:t>
            </a:fld>
            <a:endParaRPr lang="el-GR"/>
          </a:p>
        </p:txBody>
      </p:sp>
    </p:spTree>
    <p:extLst>
      <p:ext uri="{BB962C8B-B14F-4D97-AF65-F5344CB8AC3E}">
        <p14:creationId xmlns:p14="http://schemas.microsoft.com/office/powerpoint/2010/main" val="1015156383"/>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lawspot.gr/node/81168"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hyperlink" Target="https://www.lawspot.gr/nomikes-plirofories/nomothesia/nomos-4800-2021" TargetMode="Externa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1268760"/>
            <a:ext cx="7772400" cy="2331691"/>
          </a:xfrm>
          <a:solidFill>
            <a:srgbClr val="00B0F0"/>
          </a:solidFill>
          <a:ln>
            <a:solidFill>
              <a:schemeClr val="accent5"/>
            </a:solidFill>
          </a:ln>
        </p:spPr>
        <p:txBody>
          <a:bodyPr>
            <a:normAutofit fontScale="90000"/>
          </a:bodyPr>
          <a:lstStyle/>
          <a:p>
            <a:pPr algn="l"/>
            <a:r>
              <a:rPr lang="el-GR" dirty="0" smtClean="0">
                <a:latin typeface="Arial"/>
              </a:rPr>
              <a:t>Τμήμα </a:t>
            </a:r>
            <a:r>
              <a:rPr lang="el-GR" dirty="0">
                <a:latin typeface="Arial"/>
              </a:rPr>
              <a:t>Επιστημών της Εκπαίδευσης </a:t>
            </a:r>
            <a:r>
              <a:rPr lang="el-GR" dirty="0" smtClean="0">
                <a:latin typeface="Arial"/>
              </a:rPr>
              <a:t/>
            </a:r>
            <a:br>
              <a:rPr lang="el-GR" dirty="0" smtClean="0">
                <a:latin typeface="Arial"/>
              </a:rPr>
            </a:br>
            <a:r>
              <a:rPr lang="el-GR" dirty="0" smtClean="0">
                <a:latin typeface="Arial"/>
              </a:rPr>
              <a:t>και </a:t>
            </a:r>
            <a:r>
              <a:rPr lang="el-GR" dirty="0">
                <a:latin typeface="Arial"/>
              </a:rPr>
              <a:t>Κοινωνικής Εργασίας</a:t>
            </a:r>
            <a:br>
              <a:rPr lang="el-GR" dirty="0">
                <a:latin typeface="Arial"/>
              </a:rPr>
            </a:br>
            <a:endParaRPr lang="el-GR" dirty="0"/>
          </a:p>
        </p:txBody>
      </p:sp>
      <p:sp>
        <p:nvSpPr>
          <p:cNvPr id="3" name="Υπότιτλος 2"/>
          <p:cNvSpPr>
            <a:spLocks noGrp="1"/>
          </p:cNvSpPr>
          <p:nvPr>
            <p:ph type="subTitle" idx="1"/>
          </p:nvPr>
        </p:nvSpPr>
        <p:spPr>
          <a:xfrm>
            <a:off x="1331640" y="3645024"/>
            <a:ext cx="6400800" cy="1752600"/>
          </a:xfrm>
          <a:solidFill>
            <a:srgbClr val="FFC000"/>
          </a:solidFill>
          <a:ln>
            <a:solidFill>
              <a:srgbClr val="FFFF00"/>
            </a:solidFill>
          </a:ln>
        </p:spPr>
        <p:txBody>
          <a:bodyPr>
            <a:normAutofit/>
          </a:bodyPr>
          <a:lstStyle/>
          <a:p>
            <a:pPr algn="l"/>
            <a:r>
              <a:rPr lang="el-GR" sz="4400" dirty="0" smtClean="0"/>
              <a:t>ΠΑΝΕΠΙΣΤΗΜΙΟ  ΠΑΤΡΩΝ </a:t>
            </a:r>
            <a:endParaRPr lang="el-GR" sz="4400" dirty="0"/>
          </a:p>
        </p:txBody>
      </p:sp>
    </p:spTree>
    <p:extLst>
      <p:ext uri="{BB962C8B-B14F-4D97-AF65-F5344CB8AC3E}">
        <p14:creationId xmlns:p14="http://schemas.microsoft.com/office/powerpoint/2010/main" val="40206707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2">
              <a:lumMod val="50000"/>
            </a:schemeClr>
          </a:solidFill>
        </p:spPr>
        <p:txBody>
          <a:bodyPr>
            <a:normAutofit fontScale="90000"/>
          </a:bodyPr>
          <a:lstStyle/>
          <a:p>
            <a:r>
              <a:rPr lang="el-GR" dirty="0" smtClean="0"/>
              <a:t>ΘΕΜΕΛΙΩΔΗΣ ΑΡΧΕΣ ΤΟΥ ΟΙΚΟΓΕΝΕΙΑΚΟΥ ΔΙΚΑΙΟΥ </a:t>
            </a:r>
            <a:endParaRPr lang="el-GR" dirty="0"/>
          </a:p>
        </p:txBody>
      </p:sp>
      <p:sp>
        <p:nvSpPr>
          <p:cNvPr id="3" name="Θέση περιεχομένου 2"/>
          <p:cNvSpPr>
            <a:spLocks noGrp="1"/>
          </p:cNvSpPr>
          <p:nvPr>
            <p:ph idx="1"/>
          </p:nvPr>
        </p:nvSpPr>
        <p:spPr/>
        <p:txBody>
          <a:bodyPr/>
          <a:lstStyle/>
          <a:p>
            <a:pPr algn="just">
              <a:buFont typeface="Wingdings" panose="05000000000000000000" pitchFamily="2" charset="2"/>
              <a:buChar char="Ø"/>
            </a:pPr>
            <a:r>
              <a:rPr lang="el-GR" dirty="0" smtClean="0"/>
              <a:t>Η αρχή της μονογαμίας σύμφωνα με το άρθρο 1354 ΑΚ</a:t>
            </a:r>
          </a:p>
          <a:p>
            <a:pPr algn="just">
              <a:buFont typeface="Wingdings" panose="05000000000000000000" pitchFamily="2" charset="2"/>
              <a:buChar char="Ø"/>
            </a:pPr>
            <a:r>
              <a:rPr lang="el-GR" dirty="0" smtClean="0"/>
              <a:t>Η αρχή της ελευθερίας σύναψης του γάμου που κατοχυρώνεται στα άρθρα 5 και 21 του Συντάγματος και άρθρο 12 της ΕΣΔΑ </a:t>
            </a:r>
          </a:p>
          <a:p>
            <a:pPr algn="just">
              <a:buFont typeface="Wingdings" panose="05000000000000000000" pitchFamily="2" charset="2"/>
              <a:buChar char="Ø"/>
            </a:pPr>
            <a:r>
              <a:rPr lang="el-GR" dirty="0" smtClean="0"/>
              <a:t>Η αρχή της ισονομίας των συζύγων</a:t>
            </a:r>
          </a:p>
          <a:p>
            <a:pPr algn="just">
              <a:buFont typeface="Wingdings" panose="05000000000000000000" pitchFamily="2" charset="2"/>
              <a:buChar char="Ø"/>
            </a:pPr>
            <a:r>
              <a:rPr lang="el-GR" dirty="0" smtClean="0"/>
              <a:t>Η αρχή του συμφέροντος του τέκνου που κατοχυρώνεται στο άρθρο 1511ΑΚ</a:t>
            </a:r>
          </a:p>
        </p:txBody>
      </p:sp>
    </p:spTree>
    <p:extLst>
      <p:ext uri="{BB962C8B-B14F-4D97-AF65-F5344CB8AC3E}">
        <p14:creationId xmlns:p14="http://schemas.microsoft.com/office/powerpoint/2010/main" val="2145863980"/>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normAutofit fontScale="90000"/>
          </a:bodyPr>
          <a:lstStyle/>
          <a:p>
            <a:r>
              <a:rPr lang="el-GR" dirty="0" smtClean="0"/>
              <a:t>ΕΠΙΜΕΛΕΙΑ ΤΟΥ ΤΕΚΝΟΥ </a:t>
            </a:r>
            <a:br>
              <a:rPr lang="el-GR" dirty="0" smtClean="0"/>
            </a:br>
            <a:r>
              <a:rPr lang="el-GR" dirty="0" smtClean="0"/>
              <a:t>ΑΡΘΡΟ 1518 ΑΚ</a:t>
            </a:r>
            <a:endParaRPr lang="el-GR" dirty="0"/>
          </a:p>
        </p:txBody>
      </p:sp>
      <p:sp>
        <p:nvSpPr>
          <p:cNvPr id="3" name="Θέση περιεχομένου 2"/>
          <p:cNvSpPr>
            <a:spLocks noGrp="1"/>
          </p:cNvSpPr>
          <p:nvPr>
            <p:ph idx="1"/>
          </p:nvPr>
        </p:nvSpPr>
        <p:spPr>
          <a:solidFill>
            <a:schemeClr val="accent2">
              <a:lumMod val="50000"/>
            </a:schemeClr>
          </a:solidFill>
        </p:spPr>
        <p:txBody>
          <a:bodyPr>
            <a:normAutofit fontScale="62500" lnSpcReduction="20000"/>
          </a:bodyPr>
          <a:lstStyle/>
          <a:p>
            <a:pPr algn="just"/>
            <a:r>
              <a:rPr lang="el-GR" dirty="0" smtClean="0"/>
              <a:t>Η </a:t>
            </a:r>
            <a:r>
              <a:rPr lang="el-GR" dirty="0"/>
              <a:t>επιμέλεια του προσώπου του τέκνου περιλαμβάνει ιδίως την ανατροφή, την επίβλεψη, τη μόρφωση και την εκπαίδευσή του, καθώς και τον προσδιορισμό του τόπου διαμονής του. Κατά την ανατροφή του τέκνου οι γονείς το ενισχύουν, χωρίς διάκριση φύλου, να αναπτύσσει υπεύθυνα και με κοινωνική συνείδηση την προσωπικότητά του. Η λήψη σωφρονιστικών μέτρων επιτρέπεται μόνο εφόσον αυτά είναι παιδαγωγικώς αναγκαία και δεν θίγουν την αξιοπρέπεια του τέκνου. Κατά τη μόρφωση και την επαγγελματική εκπαίδευση του τέκνου οι γονείς λαμβάνουν υπόψη τις ικανότητες και τις προσωπικές του κλίσεις. Γι` αυτόν τον σκοπό οφείλουν να συνεργάζονται με το σχολείο και αν υπάρχει ανάγκη, να ζητούν τη συνδρομή αρμοδίων κρατικών υπηρεσιών ή δημοσίων οργανισμών. Κάθε γονέας υποχρεούται να διαφυλάσσει και να ενισχύει τη σχέση του τέκνου με τον άλλο γονέα, τους αδελφούς του, καθώς και με την οικογένεια του άλλου γονέα, ιδίως όταν οι γονείς δεν ζουν μαζί ή ο άλλος γονέας έχει αποβιώσει.».</a:t>
            </a:r>
          </a:p>
        </p:txBody>
      </p:sp>
    </p:spTree>
    <p:extLst>
      <p:ext uri="{BB962C8B-B14F-4D97-AF65-F5344CB8AC3E}">
        <p14:creationId xmlns:p14="http://schemas.microsoft.com/office/powerpoint/2010/main" val="150270226"/>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lstStyle/>
          <a:p>
            <a:pPr marL="342900" lvl="0" indent="-342900" fontAlgn="base">
              <a:spcBef>
                <a:spcPct val="20000"/>
              </a:spcBef>
            </a:pPr>
            <a:r>
              <a:rPr lang="el-GR" sz="1800" b="1" dirty="0">
                <a:latin typeface="Lucida Sans Unicode"/>
                <a:ea typeface="+mn-ea"/>
                <a:cs typeface="+mn-cs"/>
              </a:rPr>
              <a:t>Άρθρο </a:t>
            </a:r>
            <a:r>
              <a:rPr lang="el-GR" sz="1800" b="1" dirty="0" smtClean="0">
                <a:latin typeface="Lucida Sans Unicode"/>
                <a:ea typeface="+mn-ea"/>
                <a:cs typeface="+mn-cs"/>
              </a:rPr>
              <a:t>1519 ΑΚ </a:t>
            </a:r>
            <a:r>
              <a:rPr lang="el-GR" sz="1800" b="1" dirty="0">
                <a:latin typeface="Lucida Sans Unicode"/>
                <a:ea typeface="+mn-ea"/>
                <a:cs typeface="+mn-cs"/>
              </a:rPr>
              <a:t/>
            </a:r>
            <a:br>
              <a:rPr lang="el-GR" sz="1800" b="1" dirty="0">
                <a:latin typeface="Lucida Sans Unicode"/>
                <a:ea typeface="+mn-ea"/>
                <a:cs typeface="+mn-cs"/>
              </a:rPr>
            </a:br>
            <a:r>
              <a:rPr lang="el-GR" sz="1800" b="1" dirty="0">
                <a:latin typeface="Lucida Sans Unicode"/>
                <a:ea typeface="+mn-ea"/>
                <a:cs typeface="+mn-cs"/>
              </a:rPr>
              <a:t>Σημαντικά ζητήματα επιμέλειας τέκνου</a:t>
            </a:r>
            <a:endParaRPr lang="el-GR" b="1" dirty="0"/>
          </a:p>
        </p:txBody>
      </p:sp>
      <p:sp>
        <p:nvSpPr>
          <p:cNvPr id="3" name="Θέση περιεχομένου 2"/>
          <p:cNvSpPr>
            <a:spLocks noGrp="1"/>
          </p:cNvSpPr>
          <p:nvPr>
            <p:ph idx="1"/>
          </p:nvPr>
        </p:nvSpPr>
        <p:spPr>
          <a:solidFill>
            <a:schemeClr val="accent3">
              <a:lumMod val="75000"/>
            </a:schemeClr>
          </a:solidFill>
        </p:spPr>
        <p:txBody>
          <a:bodyPr>
            <a:normAutofit fontScale="55000" lnSpcReduction="20000"/>
          </a:bodyPr>
          <a:lstStyle/>
          <a:p>
            <a:pPr algn="just" fontAlgn="base"/>
            <a:endParaRPr lang="el-GR" dirty="0">
              <a:solidFill>
                <a:srgbClr val="000000"/>
              </a:solidFill>
              <a:latin typeface="Lucida Sans Unicode"/>
            </a:endParaRPr>
          </a:p>
          <a:p>
            <a:pPr marL="0" indent="0" algn="just" fontAlgn="base">
              <a:buNone/>
            </a:pPr>
            <a:r>
              <a:rPr lang="el-GR" dirty="0">
                <a:latin typeface="Lucida Sans Unicode"/>
              </a:rPr>
              <a:t>Όταν η επιμέλεια ασκείται από τον έναν γονέα ή έχει γίνει κατανομή της μεταξύ των γονέων, οι αποφάσεις για την </a:t>
            </a:r>
            <a:r>
              <a:rPr lang="el-GR" dirty="0" err="1">
                <a:latin typeface="Lucida Sans Unicode"/>
              </a:rPr>
              <a:t>ονοματοδοσία</a:t>
            </a:r>
            <a:r>
              <a:rPr lang="el-GR" dirty="0">
                <a:latin typeface="Lucida Sans Unicode"/>
              </a:rPr>
              <a:t> του τέκνου, για το θρήσκευμα, για ζητήματα της υγείας του, εκτός από τα επείγοντα και τα εντελώς τρέχοντα, καθώς και για ζητήματα εκπαίδευσης που επιδρούν αποφασιστικά στο μέλλον του, λαμβάνονται από τους δύο γονείς από κοινού. Τα δύο τελευταία εδάφια του άρθρου 1510 και το άρθρο 1512 εφαρμόζονται αναλόγως.</a:t>
            </a:r>
          </a:p>
          <a:p>
            <a:pPr marL="0" indent="0" algn="just" fontAlgn="base">
              <a:buNone/>
            </a:pPr>
            <a:r>
              <a:rPr lang="el-GR" dirty="0">
                <a:latin typeface="Lucida Sans Unicode"/>
              </a:rPr>
              <a:t>Για τη μεταβολή του τόπου διαμονής του τέκνου που επιδρά ουσιωδώς στο δικαίωμα επικοινωνίας του γονέα με τον οποίο δεν διαμένει το τέκνο, απαιτείται προηγούμενη έγγραφη συμφωνία των γονέων ή προηγούμενη δικαστική απόφαση που εκδίδεται μετά από αίτηση ενός από τους γονείς. Το δικαστήριο μπορεί να διατάξει κάθε πρόσφορο μέτρο.</a:t>
            </a:r>
          </a:p>
          <a:p>
            <a:pPr marL="0" indent="0" algn="just" fontAlgn="base">
              <a:buNone/>
            </a:pPr>
            <a:r>
              <a:rPr lang="el-GR" dirty="0">
                <a:latin typeface="Lucida Sans Unicode"/>
              </a:rPr>
              <a:t>Ο γονέας στον οποίο δεν έχει ανατεθεί η άσκηση της επιμέλειας έχει το δικαίωμα να ζητά από τον άλλο πληροφορίες για το πρόσωπο και την περιουσία του τέκνου.».</a:t>
            </a:r>
          </a:p>
          <a:p>
            <a:pPr marL="0" indent="0">
              <a:buNone/>
            </a:pPr>
            <a:endParaRPr lang="el-GR" dirty="0"/>
          </a:p>
        </p:txBody>
      </p:sp>
    </p:spTree>
    <p:extLst>
      <p:ext uri="{BB962C8B-B14F-4D97-AF65-F5344CB8AC3E}">
        <p14:creationId xmlns:p14="http://schemas.microsoft.com/office/powerpoint/2010/main" val="2497233379"/>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490066"/>
          </a:xfrm>
          <a:solidFill>
            <a:schemeClr val="accent1"/>
          </a:solidFill>
        </p:spPr>
        <p:txBody>
          <a:bodyPr>
            <a:normAutofit fontScale="90000"/>
          </a:bodyPr>
          <a:lstStyle/>
          <a:p>
            <a:r>
              <a:rPr lang="el-GR" dirty="0" smtClean="0"/>
              <a:t>ΣΗΜΑΝΤΙΚΟ ΑΡΘΡΟ 1520 ΑΚ</a:t>
            </a:r>
            <a:endParaRPr lang="el-GR" dirty="0"/>
          </a:p>
        </p:txBody>
      </p:sp>
      <p:sp>
        <p:nvSpPr>
          <p:cNvPr id="3" name="Θέση περιεχομένου 2"/>
          <p:cNvSpPr>
            <a:spLocks noGrp="1"/>
          </p:cNvSpPr>
          <p:nvPr>
            <p:ph idx="1"/>
          </p:nvPr>
        </p:nvSpPr>
        <p:spPr>
          <a:xfrm>
            <a:off x="457200" y="980728"/>
            <a:ext cx="8229600" cy="5145435"/>
          </a:xfrm>
          <a:solidFill>
            <a:schemeClr val="accent2">
              <a:lumMod val="75000"/>
            </a:schemeClr>
          </a:solidFill>
        </p:spPr>
        <p:txBody>
          <a:bodyPr>
            <a:noAutofit/>
          </a:bodyPr>
          <a:lstStyle/>
          <a:p>
            <a:r>
              <a:rPr lang="el-GR" sz="2000" dirty="0"/>
              <a:t>«Άρθρο 1520 </a:t>
            </a:r>
            <a:r>
              <a:rPr lang="el-GR" sz="2000" dirty="0" smtClean="0"/>
              <a:t>  </a:t>
            </a:r>
            <a:r>
              <a:rPr lang="el-GR" sz="2000" b="1" dirty="0" smtClean="0"/>
              <a:t>Προσωπική </a:t>
            </a:r>
            <a:r>
              <a:rPr lang="el-GR" sz="2000" b="1" dirty="0"/>
              <a:t>επικοινωνία </a:t>
            </a:r>
            <a:endParaRPr lang="el-GR" sz="2000" b="1" dirty="0" smtClean="0"/>
          </a:p>
          <a:p>
            <a:pPr algn="just"/>
            <a:r>
              <a:rPr lang="el-GR" sz="1800" dirty="0" smtClean="0"/>
              <a:t>Ο </a:t>
            </a:r>
            <a:r>
              <a:rPr lang="el-GR" sz="1800" dirty="0"/>
              <a:t>γονέας με τον οποίο δεν διαμένει το τέκνο, έχει το δικαίωμα και την υποχρέωση της, κατά το δυνατό, ευρύτερης επικοινωνίας με αυτό, στην οποία περιλαμβάνονται τόσο η φυσική παρουσία και επαφή του με το τέκνο, όσο και η διαμονή του τέκνου στην οικία του. Ο γονέας με τον οποίο διαμένει το τέκνο οφείλει να διευκολύνει και να προωθεί την επικοινωνία του τέκνου με τον άλλο γονέα σε τακτή χρονική βάση. Ο χρόνος επικοινωνίας του τέκνου με φυσική παρουσία με τον γονέα, με τον οποίο δεν διαμένει, τεκμαίρεται στο ένα τρίτο (1/3) του συνολικού χρόνου, εκτός αν ο γονέας αυτός ζητά μικρότερο χρόνο επικοινωνίας, ή επιβάλλεται να καθορισθεί μικρότερος ή μεγαλύτερος χρόνος επικοινωνίας για λόγους που αφορούν στις συνθήκες διαβίωσης ή στο συμφέρον του τέκνου, εφόσον, σε κάθε περίπτωση, δεν διαταράσσεται η καθημερινότητα του τέκνου. Αποκλεισμός ή περιορισμός της επικοινωνίας είναι δυνατός μόνο για εξαιρετικά σοβαρούς λόγους, ιδίως όταν ο γονέας με τον οποίον δεν διαμένει το τέκνο, κριθεί ακατάλληλος να ασκεί το δικαίωμα επικοινωνίας. Για τη διαπίστωση της ακαταλληλότητας του γονέα το δικαστήριο μπορεί να διατάξει κάθε πρόσφορο μέσο, ιδίως την εκπόνηση εμπεριστατωμένης έκθεσης κοινωνικών λειτουργών ή ψυχιάτρων ή ψυχολόγων</a:t>
            </a:r>
            <a:r>
              <a:rPr lang="el-GR" sz="1600" dirty="0"/>
              <a:t>. </a:t>
            </a:r>
          </a:p>
        </p:txBody>
      </p:sp>
    </p:spTree>
    <p:extLst>
      <p:ext uri="{BB962C8B-B14F-4D97-AF65-F5344CB8AC3E}">
        <p14:creationId xmlns:p14="http://schemas.microsoft.com/office/powerpoint/2010/main" val="2682554610"/>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Συνέχεια</a:t>
            </a:r>
            <a:br>
              <a:rPr lang="el-GR" dirty="0" smtClean="0"/>
            </a:br>
            <a:r>
              <a:rPr lang="el-GR" dirty="0" smtClean="0"/>
              <a:t> του Άρθρου 1520ΑΚ </a:t>
            </a:r>
            <a:endParaRPr lang="el-GR" dirty="0"/>
          </a:p>
        </p:txBody>
      </p:sp>
      <p:sp>
        <p:nvSpPr>
          <p:cNvPr id="3" name="Θέση περιεχομένου 2"/>
          <p:cNvSpPr>
            <a:spLocks noGrp="1"/>
          </p:cNvSpPr>
          <p:nvPr>
            <p:ph idx="1"/>
          </p:nvPr>
        </p:nvSpPr>
        <p:spPr>
          <a:solidFill>
            <a:schemeClr val="accent2">
              <a:lumMod val="75000"/>
            </a:schemeClr>
          </a:solidFill>
        </p:spPr>
        <p:txBody>
          <a:bodyPr>
            <a:normAutofit lnSpcReduction="10000"/>
          </a:bodyPr>
          <a:lstStyle/>
          <a:p>
            <a:pPr lvl="0" algn="just"/>
            <a:r>
              <a:rPr lang="el-GR" sz="2000" dirty="0">
                <a:solidFill>
                  <a:prstClr val="white"/>
                </a:solidFill>
              </a:rPr>
              <a:t>Οι γονείς δεν έχουν το δικαίωμα να εμποδίζουν την επικοινωνία του τέκνου με τους ανώτερους ανιόντες και τους αδελφούς του, εκτός αν συντρέχει σπουδαίος λόγος. </a:t>
            </a:r>
            <a:endParaRPr lang="el-GR" sz="2000" dirty="0" smtClean="0">
              <a:solidFill>
                <a:prstClr val="white"/>
              </a:solidFill>
            </a:endParaRPr>
          </a:p>
          <a:p>
            <a:pPr lvl="0" algn="just"/>
            <a:r>
              <a:rPr lang="el-GR" sz="2000" b="1" dirty="0" smtClean="0">
                <a:solidFill>
                  <a:prstClr val="white"/>
                </a:solidFill>
              </a:rPr>
              <a:t>Οι </a:t>
            </a:r>
            <a:r>
              <a:rPr lang="el-GR" sz="2000" b="1" dirty="0">
                <a:solidFill>
                  <a:prstClr val="white"/>
                </a:solidFill>
              </a:rPr>
              <a:t>γονείς δεν έχουν το δικαίωμα να εμποδίζουν την επικοινωνία του τέκνου με τρίτους που έχουν αναπτύξει μαζί του </a:t>
            </a:r>
            <a:r>
              <a:rPr lang="el-GR" sz="2000" b="1" dirty="0" err="1">
                <a:solidFill>
                  <a:prstClr val="white"/>
                </a:solidFill>
              </a:rPr>
              <a:t>κοινωνικοσυναισθηματική</a:t>
            </a:r>
            <a:r>
              <a:rPr lang="el-GR" sz="2000" b="1" dirty="0">
                <a:solidFill>
                  <a:prstClr val="white"/>
                </a:solidFill>
              </a:rPr>
              <a:t> σχέση οικογενειακής φύσης, εφόσον με την επικοινωνία εξυπηρετείται το συμφέρον του τέκνου</a:t>
            </a:r>
            <a:r>
              <a:rPr lang="el-GR" sz="2000" dirty="0">
                <a:solidFill>
                  <a:prstClr val="white"/>
                </a:solidFill>
              </a:rPr>
              <a:t>. Τα σχετικά με την επικοινωνία ζητήματα καθορίζονται ειδικότερα είτε με έγγραφη συμφωνία των γονέων είτε από το δικαστήριο. Στην περίπτωση αυτή εφαρμόζεται και η παρ. 4 του άρθρου 1511. Όταν συντρέχει περίπτωση κακής ή καταχρηστικής άσκησης του δικαιώματος επικοινωνίας, ο άλλος γονέας ή κάθε ένας από τους γονείς, αν πρόκειται για επικοινωνία με τρίτο, μπορεί να ζητήσει από το δικαστήριο τη μεταρρύθμιση της επικοινωνίας.». </a:t>
            </a:r>
            <a:br>
              <a:rPr lang="el-GR" sz="2000" dirty="0">
                <a:solidFill>
                  <a:prstClr val="white"/>
                </a:solidFill>
              </a:rPr>
            </a:br>
            <a:endParaRPr lang="el-GR" sz="2000" dirty="0">
              <a:solidFill>
                <a:prstClr val="white"/>
              </a:solidFill>
            </a:endParaRPr>
          </a:p>
          <a:p>
            <a:endParaRPr lang="el-GR" dirty="0"/>
          </a:p>
        </p:txBody>
      </p:sp>
    </p:spTree>
    <p:extLst>
      <p:ext uri="{BB962C8B-B14F-4D97-AF65-F5344CB8AC3E}">
        <p14:creationId xmlns:p14="http://schemas.microsoft.com/office/powerpoint/2010/main" val="1989206316"/>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dirty="0" smtClean="0"/>
              <a:t>ΣΥΜΠΕΡΑΣΜΑ</a:t>
            </a:r>
            <a:endParaRPr lang="el-GR" dirty="0"/>
          </a:p>
        </p:txBody>
      </p:sp>
      <p:sp>
        <p:nvSpPr>
          <p:cNvPr id="3" name="Θέση περιεχομένου 2"/>
          <p:cNvSpPr>
            <a:spLocks noGrp="1"/>
          </p:cNvSpPr>
          <p:nvPr>
            <p:ph idx="1"/>
          </p:nvPr>
        </p:nvSpPr>
        <p:spPr>
          <a:solidFill>
            <a:schemeClr val="accent4">
              <a:lumMod val="75000"/>
            </a:schemeClr>
          </a:solidFill>
        </p:spPr>
        <p:txBody>
          <a:bodyPr>
            <a:normAutofit/>
          </a:bodyPr>
          <a:lstStyle/>
          <a:p>
            <a:pPr marL="0" indent="0" algn="just">
              <a:buNone/>
            </a:pPr>
            <a:r>
              <a:rPr lang="el-GR" dirty="0" smtClean="0"/>
              <a:t>Σύμφωνα με τις νέες διατάξεις ο νομοθέτης επιχειρεί να εξασφαλίσει ότι το τέκνο  μπορεί να κρατήσει στη ζωή του και τρίτα πρόσωπα τα οποία έχουν αναπτύξει με το τέκνο </a:t>
            </a:r>
            <a:r>
              <a:rPr lang="el-GR" dirty="0" err="1" smtClean="0"/>
              <a:t>κοινωνικοσυναισθηματική</a:t>
            </a:r>
            <a:r>
              <a:rPr lang="el-GR" dirty="0" smtClean="0"/>
              <a:t> σχέση .Αυτό σημαίνει ότι τρίτοι που δεν είναι συγγενείς με το παιδί μπορούν να αξιώσουν την επικοινωνία μαζί του  αφού έχουν αναπτύξει με το τέκνο ουσιαστικούς δεσμούς στοργής  και αγάπης  .</a:t>
            </a:r>
          </a:p>
          <a:p>
            <a:pPr algn="just"/>
            <a:endParaRPr lang="el-GR" dirty="0"/>
          </a:p>
        </p:txBody>
      </p:sp>
    </p:spTree>
    <p:extLst>
      <p:ext uri="{BB962C8B-B14F-4D97-AF65-F5344CB8AC3E}">
        <p14:creationId xmlns:p14="http://schemas.microsoft.com/office/powerpoint/2010/main" val="755873782"/>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850106"/>
          </a:xfrm>
          <a:solidFill>
            <a:schemeClr val="tx2">
              <a:lumMod val="50000"/>
            </a:schemeClr>
          </a:solidFill>
        </p:spPr>
        <p:txBody>
          <a:bodyPr>
            <a:normAutofit fontScale="90000"/>
          </a:bodyPr>
          <a:lstStyle/>
          <a:p>
            <a:r>
              <a:rPr lang="el-GR" sz="2800" dirty="0">
                <a:solidFill>
                  <a:prstClr val="white"/>
                </a:solidFill>
                <a:ea typeface="+mn-ea"/>
                <a:cs typeface="+mn-cs"/>
              </a:rPr>
              <a:t>Άρθρο </a:t>
            </a:r>
            <a:r>
              <a:rPr lang="el-GR" sz="2800" dirty="0" smtClean="0">
                <a:solidFill>
                  <a:prstClr val="white"/>
                </a:solidFill>
                <a:ea typeface="+mn-ea"/>
                <a:cs typeface="+mn-cs"/>
              </a:rPr>
              <a:t>1532 ΑΚ</a:t>
            </a:r>
            <a:br>
              <a:rPr lang="el-GR" sz="2800" dirty="0" smtClean="0">
                <a:solidFill>
                  <a:prstClr val="white"/>
                </a:solidFill>
                <a:ea typeface="+mn-ea"/>
                <a:cs typeface="+mn-cs"/>
              </a:rPr>
            </a:br>
            <a:r>
              <a:rPr lang="el-GR" sz="2800" dirty="0" smtClean="0">
                <a:solidFill>
                  <a:prstClr val="white"/>
                </a:solidFill>
                <a:ea typeface="+mn-ea"/>
                <a:cs typeface="+mn-cs"/>
              </a:rPr>
              <a:t> </a:t>
            </a:r>
            <a:r>
              <a:rPr lang="el-GR" sz="2800" dirty="0">
                <a:solidFill>
                  <a:prstClr val="white"/>
                </a:solidFill>
                <a:ea typeface="+mn-ea"/>
                <a:cs typeface="+mn-cs"/>
              </a:rPr>
              <a:t>Συνέπειες κακής </a:t>
            </a:r>
            <a:r>
              <a:rPr lang="el-GR" sz="2800" dirty="0" smtClean="0">
                <a:solidFill>
                  <a:prstClr val="white"/>
                </a:solidFill>
                <a:ea typeface="+mn-ea"/>
                <a:cs typeface="+mn-cs"/>
              </a:rPr>
              <a:t>άσκησης της γονικής μέριμνας</a:t>
            </a:r>
            <a:endParaRPr lang="el-GR" sz="2800" dirty="0"/>
          </a:p>
        </p:txBody>
      </p:sp>
      <p:sp>
        <p:nvSpPr>
          <p:cNvPr id="3" name="Θέση περιεχομένου 2"/>
          <p:cNvSpPr>
            <a:spLocks noGrp="1"/>
          </p:cNvSpPr>
          <p:nvPr>
            <p:ph idx="1"/>
          </p:nvPr>
        </p:nvSpPr>
        <p:spPr>
          <a:xfrm>
            <a:off x="457200" y="1268760"/>
            <a:ext cx="8229600" cy="4857403"/>
          </a:xfrm>
          <a:solidFill>
            <a:schemeClr val="bg2">
              <a:lumMod val="75000"/>
            </a:schemeClr>
          </a:solidFill>
        </p:spPr>
        <p:txBody>
          <a:bodyPr>
            <a:noAutofit/>
          </a:bodyPr>
          <a:lstStyle/>
          <a:p>
            <a:pPr marL="0" indent="0" algn="just">
              <a:buNone/>
            </a:pPr>
            <a:r>
              <a:rPr lang="el-GR" sz="1800" dirty="0" smtClean="0"/>
              <a:t>«Αν </a:t>
            </a:r>
            <a:r>
              <a:rPr lang="el-GR" sz="1800" dirty="0"/>
              <a:t>ο πατέρας ή η μητέρα παραβαίνουν τα καθήκοντα που τους επιβάλλει το λειτούργημά τους για την επιμέλεια του προσώπου του τέκνου ή τη διοίκηση της περιουσίας του ή αν ασκούν το λειτούργημα αυτό καταχρηστικά ή δεν είναι σε θέση να ανταποκριθούν σε αυτό, το δικαστήριο μπορεί, εφόσον το ζητήσουν ο άλλος γονέας ή οι πλησιέστεροι συγγενείς του τέκνου ή ο εισαγγελέας, να διατάξει οποιοδήποτε πρόσφορο μέτρο</a:t>
            </a:r>
            <a:r>
              <a:rPr lang="el-GR" sz="1800" dirty="0" smtClean="0"/>
              <a:t>.</a:t>
            </a:r>
          </a:p>
          <a:p>
            <a:pPr marL="0" indent="0" algn="just">
              <a:buNone/>
            </a:pPr>
            <a:r>
              <a:rPr lang="el-GR" sz="1800" dirty="0" smtClean="0">
                <a:solidFill>
                  <a:srgbClr val="FFFF00"/>
                </a:solidFill>
              </a:rPr>
              <a:t> </a:t>
            </a:r>
            <a:r>
              <a:rPr lang="el-GR" sz="1800" dirty="0">
                <a:solidFill>
                  <a:srgbClr val="FFFF00"/>
                </a:solidFill>
              </a:rPr>
              <a:t>Κακή άσκηση της γονικής μέριμνας συνιστούν ιδίως: </a:t>
            </a:r>
            <a:endParaRPr lang="el-GR" sz="1800" dirty="0" smtClean="0">
              <a:solidFill>
                <a:srgbClr val="FFFF00"/>
              </a:solidFill>
            </a:endParaRPr>
          </a:p>
          <a:p>
            <a:pPr algn="just">
              <a:buFont typeface="Wingdings" panose="05000000000000000000" pitchFamily="2" charset="2"/>
              <a:buChar char="Ø"/>
            </a:pPr>
            <a:r>
              <a:rPr lang="el-GR" sz="1800" dirty="0" smtClean="0"/>
              <a:t>α</a:t>
            </a:r>
            <a:r>
              <a:rPr lang="el-GR" sz="1800" dirty="0"/>
              <a:t>. η υπαίτια μη συμμόρφωση προς αποφάσεις και διατάξεις δικαστικών και εισαγγελικών αρχών που αφορούν το τέκνο ή προς την υπάρχουσα συμφωνία των γονέων για την άσκηση της γονικής μέριμνας, </a:t>
            </a:r>
            <a:endParaRPr lang="el-GR" sz="1800" dirty="0" smtClean="0"/>
          </a:p>
          <a:p>
            <a:pPr algn="just">
              <a:buFont typeface="Wingdings" panose="05000000000000000000" pitchFamily="2" charset="2"/>
              <a:buChar char="Ø"/>
            </a:pPr>
            <a:r>
              <a:rPr lang="el-GR" sz="1800" dirty="0" smtClean="0"/>
              <a:t>β</a:t>
            </a:r>
            <a:r>
              <a:rPr lang="el-GR" sz="1800" dirty="0"/>
              <a:t>. η διατάραξη της συναισθηματικής σχέσης του τέκνου με τον άλλο γονέα και την οικογένειά του και η με κάθε τρόπο πρόκληση διάρρηξης των σχέσεων του τέκνου με αυτούς, </a:t>
            </a:r>
            <a:endParaRPr lang="el-GR" sz="1800" dirty="0" smtClean="0"/>
          </a:p>
          <a:p>
            <a:pPr algn="just">
              <a:buFont typeface="Wingdings" panose="05000000000000000000" pitchFamily="2" charset="2"/>
              <a:buChar char="Ø"/>
            </a:pPr>
            <a:r>
              <a:rPr lang="el-GR" sz="1800" dirty="0" smtClean="0"/>
              <a:t>γ</a:t>
            </a:r>
            <a:r>
              <a:rPr lang="el-GR" sz="1800" dirty="0"/>
              <a:t>. η υπαίτια παράβαση των όρων της συμφωνίας των γονέων ή της δικαστικής απόφασης για την επικοινωνία του τέκνου με τον γονέα με τον οποίο δεν διαμένει και η με κάθε άλλο τρόπο παρεμπόδιση της επικοινωνίας, </a:t>
            </a:r>
            <a:endParaRPr lang="el-GR" sz="1800" dirty="0" smtClean="0"/>
          </a:p>
          <a:p>
            <a:pPr marL="0" indent="0" algn="just">
              <a:buNone/>
            </a:pPr>
            <a:r>
              <a:rPr lang="el-GR" sz="1800" dirty="0" smtClean="0"/>
              <a:t>. </a:t>
            </a:r>
            <a:endParaRPr lang="el-GR" sz="1800" dirty="0"/>
          </a:p>
        </p:txBody>
      </p:sp>
    </p:spTree>
    <p:extLst>
      <p:ext uri="{BB962C8B-B14F-4D97-AF65-F5344CB8AC3E}">
        <p14:creationId xmlns:p14="http://schemas.microsoft.com/office/powerpoint/2010/main" val="785816682"/>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tx2">
              <a:lumMod val="75000"/>
            </a:schemeClr>
          </a:solidFill>
        </p:spPr>
        <p:txBody>
          <a:bodyPr>
            <a:normAutofit fontScale="90000"/>
          </a:bodyPr>
          <a:lstStyle/>
          <a:p>
            <a:r>
              <a:rPr lang="el-GR" dirty="0" smtClean="0"/>
              <a:t>ΣΥΝΕΧΕΙΑ </a:t>
            </a:r>
            <a:br>
              <a:rPr lang="el-GR" dirty="0" smtClean="0"/>
            </a:br>
            <a:r>
              <a:rPr lang="el-GR" dirty="0" smtClean="0"/>
              <a:t>ΤΟΥ ΑΡΘΡΟΥ 1532ΑΚ </a:t>
            </a:r>
            <a:endParaRPr lang="el-GR" dirty="0"/>
          </a:p>
        </p:txBody>
      </p:sp>
      <p:sp>
        <p:nvSpPr>
          <p:cNvPr id="3" name="Θέση περιεχομένου 2"/>
          <p:cNvSpPr>
            <a:spLocks noGrp="1"/>
          </p:cNvSpPr>
          <p:nvPr>
            <p:ph idx="1"/>
          </p:nvPr>
        </p:nvSpPr>
        <p:spPr>
          <a:solidFill>
            <a:schemeClr val="accent4"/>
          </a:solidFill>
        </p:spPr>
        <p:txBody>
          <a:bodyPr>
            <a:normAutofit fontScale="85000" lnSpcReduction="20000"/>
          </a:bodyPr>
          <a:lstStyle/>
          <a:p>
            <a:pPr lvl="0" algn="just"/>
            <a:endParaRPr lang="el-GR" sz="1300" dirty="0" smtClean="0">
              <a:solidFill>
                <a:prstClr val="white"/>
              </a:solidFill>
            </a:endParaRPr>
          </a:p>
          <a:p>
            <a:pPr lvl="0" algn="just">
              <a:buFont typeface="Wingdings" panose="05000000000000000000" pitchFamily="2" charset="2"/>
              <a:buChar char="Ø"/>
            </a:pPr>
            <a:r>
              <a:rPr lang="el-GR" sz="1800" dirty="0" smtClean="0">
                <a:solidFill>
                  <a:prstClr val="white"/>
                </a:solidFill>
              </a:rPr>
              <a:t>δ. </a:t>
            </a:r>
            <a:r>
              <a:rPr lang="el-GR" sz="2000" dirty="0" smtClean="0">
                <a:solidFill>
                  <a:prstClr val="white"/>
                </a:solidFill>
              </a:rPr>
              <a:t>η </a:t>
            </a:r>
            <a:r>
              <a:rPr lang="el-GR" sz="2000" dirty="0">
                <a:solidFill>
                  <a:prstClr val="white"/>
                </a:solidFill>
              </a:rPr>
              <a:t>κακή άσκηση και η υπαίτια παράλειψη της άσκησης του δικαιώματος επικοινωνίας από τον δικαιούχο γονέα</a:t>
            </a:r>
            <a:r>
              <a:rPr lang="el-GR" sz="2000" dirty="0" smtClean="0">
                <a:solidFill>
                  <a:prstClr val="white"/>
                </a:solidFill>
              </a:rPr>
              <a:t>,</a:t>
            </a:r>
          </a:p>
          <a:p>
            <a:pPr lvl="0" algn="just">
              <a:buFont typeface="Wingdings" panose="05000000000000000000" pitchFamily="2" charset="2"/>
              <a:buChar char="Ø"/>
            </a:pPr>
            <a:r>
              <a:rPr lang="el-GR" sz="2000" dirty="0" smtClean="0">
                <a:solidFill>
                  <a:prstClr val="white"/>
                </a:solidFill>
              </a:rPr>
              <a:t> </a:t>
            </a:r>
            <a:r>
              <a:rPr lang="el-GR" sz="2000" dirty="0">
                <a:solidFill>
                  <a:prstClr val="white"/>
                </a:solidFill>
              </a:rPr>
              <a:t>ε. η αδικαιολόγητη άρνηση του γονέα να καταβάλει τη διατροφή που επιδικάστηκε στο τέκνο από το δικαστήριο ή συμφωνήθηκε μεταξύ των γονέων</a:t>
            </a:r>
            <a:r>
              <a:rPr lang="el-GR" sz="2000" dirty="0" smtClean="0">
                <a:solidFill>
                  <a:prstClr val="white"/>
                </a:solidFill>
              </a:rPr>
              <a:t>,</a:t>
            </a:r>
          </a:p>
          <a:p>
            <a:pPr lvl="0" algn="just">
              <a:buFont typeface="Wingdings" panose="05000000000000000000" pitchFamily="2" charset="2"/>
              <a:buChar char="Ø"/>
            </a:pPr>
            <a:r>
              <a:rPr lang="el-GR" sz="2000" dirty="0" smtClean="0">
                <a:solidFill>
                  <a:prstClr val="white"/>
                </a:solidFill>
              </a:rPr>
              <a:t> </a:t>
            </a:r>
            <a:r>
              <a:rPr lang="el-GR" sz="2000" dirty="0">
                <a:solidFill>
                  <a:prstClr val="white"/>
                </a:solidFill>
              </a:rPr>
              <a:t>στ. η καταδίκη του γονέα, με οριστική δικαστική απόφαση, για ενδοοικογενειακή βία ή για εγκλήματα κατά της γενετήσιας ελευθερίας</a:t>
            </a:r>
          </a:p>
          <a:p>
            <a:pPr marL="0" lvl="0" indent="0" algn="just">
              <a:buNone/>
            </a:pPr>
            <a:r>
              <a:rPr lang="el-GR" sz="2000" dirty="0" smtClean="0">
                <a:solidFill>
                  <a:prstClr val="white"/>
                </a:solidFill>
              </a:rPr>
              <a:t>Το </a:t>
            </a:r>
            <a:r>
              <a:rPr lang="el-GR" sz="2000" dirty="0">
                <a:solidFill>
                  <a:prstClr val="white"/>
                </a:solidFill>
              </a:rPr>
              <a:t>δικαστήριο, στις περιπτώσεις του προηγούμενου εδαφίου, </a:t>
            </a:r>
            <a:r>
              <a:rPr lang="el-GR" sz="2000" dirty="0">
                <a:solidFill>
                  <a:schemeClr val="accent2">
                    <a:lumMod val="60000"/>
                    <a:lumOff val="40000"/>
                  </a:schemeClr>
                </a:solidFill>
              </a:rPr>
              <a:t>δύναται να αφαιρέσει από τον υπαίτιο γονέα την άσκηση της γονικής μέριμνας ή την επιμέλεια, ολικά ή μερικά, και να την αναθέσει αποκλειστικά στον άλλο γονέα, καθώς επίσης να διατάξει κάθε πρόσφορο μέτρο προς διασφάλιση του συμφέροντος του τέκνου.</a:t>
            </a:r>
            <a:r>
              <a:rPr lang="el-GR" sz="2000" dirty="0">
                <a:solidFill>
                  <a:schemeClr val="accent6">
                    <a:lumMod val="75000"/>
                  </a:schemeClr>
                </a:solidFill>
              </a:rPr>
              <a:t> </a:t>
            </a:r>
            <a:r>
              <a:rPr lang="el-GR" sz="2000" dirty="0">
                <a:solidFill>
                  <a:srgbClr val="FFC000"/>
                </a:solidFill>
              </a:rPr>
              <a:t>Αν συντρέχουν στο πρόσωπο και των δύο γονέων οι περιπτώσεις του δευτέρου εδαφίου, το δικαστήριο μπορεί να αναθέσει την πραγματική φροντίδα του τέκνου ή ακόμα και την επιμέλειά του ολικά ή μερικά σε τρίτο ή και να διορίσει επίτροπο. </a:t>
            </a:r>
            <a:r>
              <a:rPr lang="el-GR" sz="2000" dirty="0">
                <a:solidFill>
                  <a:prstClr val="white"/>
                </a:solidFill>
              </a:rPr>
              <a:t>Σε εξαιρετικά επείγουσες περιπτώσεις, εφόσον συντρέχουν οι προϋποθέσεις του πρώτου εδαφίου και επίκειται άμεσος κίνδυνος για τη σωματική ή την ψυχική υγεία του τέκνου, ο εισαγγελέας διατάσσει κάθε πρόσφορο μέτρο για την προστασία του, μέχρι την έκδοση της απόφασης του δικαστηρίου, στο οποίο πρέπει να απευθύνεται εντός ενενήντα (90) ημερών, με δυνατότητα αιτιολογημένης παράτασης της προθεσμίας αυτής κατά ενενήντα (90) επιπλέον ημέρες.». </a:t>
            </a:r>
            <a:br>
              <a:rPr lang="el-GR" sz="2000" dirty="0">
                <a:solidFill>
                  <a:prstClr val="white"/>
                </a:solidFill>
              </a:rPr>
            </a:br>
            <a:endParaRPr lang="el-GR" sz="2000" dirty="0">
              <a:solidFill>
                <a:prstClr val="white"/>
              </a:solidFill>
            </a:endParaRPr>
          </a:p>
          <a:p>
            <a:endParaRPr lang="el-GR" dirty="0"/>
          </a:p>
        </p:txBody>
      </p:sp>
    </p:spTree>
    <p:extLst>
      <p:ext uri="{BB962C8B-B14F-4D97-AF65-F5344CB8AC3E}">
        <p14:creationId xmlns:p14="http://schemas.microsoft.com/office/powerpoint/2010/main" val="3507946077"/>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3">
              <a:lumMod val="50000"/>
            </a:schemeClr>
          </a:solidFill>
        </p:spPr>
        <p:txBody>
          <a:bodyPr/>
          <a:lstStyle/>
          <a:p>
            <a:r>
              <a:rPr lang="el-GR" sz="3000" dirty="0" smtClean="0">
                <a:solidFill>
                  <a:prstClr val="white"/>
                </a:solidFill>
                <a:ea typeface="+mn-ea"/>
                <a:cs typeface="+mn-cs"/>
              </a:rPr>
              <a:t>Άρθρο 1537</a:t>
            </a:r>
            <a:r>
              <a:rPr lang="en-US" sz="3000" dirty="0" smtClean="0">
                <a:solidFill>
                  <a:prstClr val="white"/>
                </a:solidFill>
                <a:ea typeface="+mn-ea"/>
                <a:cs typeface="+mn-cs"/>
              </a:rPr>
              <a:t> AK </a:t>
            </a:r>
            <a:r>
              <a:rPr lang="el-GR" sz="3000" dirty="0" smtClean="0">
                <a:solidFill>
                  <a:prstClr val="white"/>
                </a:solidFill>
                <a:ea typeface="+mn-ea"/>
                <a:cs typeface="+mn-cs"/>
              </a:rPr>
              <a:t/>
            </a:r>
            <a:br>
              <a:rPr lang="el-GR" sz="3000" dirty="0" smtClean="0">
                <a:solidFill>
                  <a:prstClr val="white"/>
                </a:solidFill>
                <a:ea typeface="+mn-ea"/>
                <a:cs typeface="+mn-cs"/>
              </a:rPr>
            </a:br>
            <a:r>
              <a:rPr lang="el-GR" sz="3000" dirty="0" smtClean="0">
                <a:solidFill>
                  <a:prstClr val="white"/>
                </a:solidFill>
                <a:ea typeface="+mn-ea"/>
                <a:cs typeface="+mn-cs"/>
              </a:rPr>
              <a:t> Έκπτωση </a:t>
            </a:r>
            <a:r>
              <a:rPr lang="el-GR" sz="3000" dirty="0">
                <a:solidFill>
                  <a:prstClr val="white"/>
                </a:solidFill>
                <a:ea typeface="+mn-ea"/>
                <a:cs typeface="+mn-cs"/>
              </a:rPr>
              <a:t>των </a:t>
            </a:r>
            <a:r>
              <a:rPr lang="el-GR" sz="3000" dirty="0" smtClean="0">
                <a:solidFill>
                  <a:prstClr val="white"/>
                </a:solidFill>
                <a:ea typeface="+mn-ea"/>
                <a:cs typeface="+mn-cs"/>
              </a:rPr>
              <a:t>γονέων</a:t>
            </a:r>
            <a:r>
              <a:rPr lang="en-US" sz="3000" dirty="0" smtClean="0">
                <a:solidFill>
                  <a:prstClr val="white"/>
                </a:solidFill>
                <a:ea typeface="+mn-ea"/>
                <a:cs typeface="+mn-cs"/>
              </a:rPr>
              <a:t> </a:t>
            </a:r>
            <a:r>
              <a:rPr lang="el-GR" sz="3000" dirty="0" smtClean="0">
                <a:solidFill>
                  <a:prstClr val="white"/>
                </a:solidFill>
                <a:ea typeface="+mn-ea"/>
                <a:cs typeface="+mn-cs"/>
              </a:rPr>
              <a:t>από την γονική μέριμνα </a:t>
            </a:r>
            <a:endParaRPr lang="el-GR" dirty="0"/>
          </a:p>
        </p:txBody>
      </p:sp>
      <p:sp>
        <p:nvSpPr>
          <p:cNvPr id="3" name="Θέση περιεχομένου 2"/>
          <p:cNvSpPr>
            <a:spLocks noGrp="1"/>
          </p:cNvSpPr>
          <p:nvPr>
            <p:ph idx="1"/>
          </p:nvPr>
        </p:nvSpPr>
        <p:spPr>
          <a:solidFill>
            <a:schemeClr val="tx2">
              <a:lumMod val="50000"/>
            </a:schemeClr>
          </a:solidFill>
        </p:spPr>
        <p:txBody>
          <a:bodyPr>
            <a:normAutofit fontScale="92500" lnSpcReduction="10000"/>
          </a:bodyPr>
          <a:lstStyle/>
          <a:p>
            <a:pPr algn="just"/>
            <a:r>
              <a:rPr lang="el-GR" dirty="0" smtClean="0"/>
              <a:t>Ο </a:t>
            </a:r>
            <a:r>
              <a:rPr lang="el-GR" dirty="0"/>
              <a:t>γονέας εκπίπτει από τη γονική μέριμνα αν καταδικάστηκε τελεσίδικα σε φυλάκιση τουλάχιστον ενός μηνός για αδίκημα που </a:t>
            </a:r>
            <a:r>
              <a:rPr lang="el-GR" dirty="0" err="1"/>
              <a:t>διέ</a:t>
            </a:r>
            <a:r>
              <a:rPr lang="el-GR" dirty="0"/>
              <a:t>- </a:t>
            </a:r>
            <a:r>
              <a:rPr lang="el-GR" dirty="0" err="1"/>
              <a:t>πραξε</a:t>
            </a:r>
            <a:r>
              <a:rPr lang="el-GR" dirty="0"/>
              <a:t> με δόλο και που αφορά τη ζωή, την υγεία και τα ήθη του τέκνου. Το δικαστήριο μπορεί, σ` αυτή την περίπτωση, εκτιμώντας τις περιστάσεις, να αφαιρέσει από το γονέα τη γονική </a:t>
            </a:r>
            <a:r>
              <a:rPr lang="el-GR" dirty="0" smtClean="0"/>
              <a:t>μέριμνα </a:t>
            </a:r>
            <a:r>
              <a:rPr lang="el-GR" dirty="0"/>
              <a:t>και ως προς τα λοιπά τέκνα του, ύστερα από αίτηση του άλλου γονέα, των πλησιέστερων συγγενών ή του εισαγγελέα. </a:t>
            </a:r>
          </a:p>
        </p:txBody>
      </p:sp>
    </p:spTree>
    <p:extLst>
      <p:ext uri="{BB962C8B-B14F-4D97-AF65-F5344CB8AC3E}">
        <p14:creationId xmlns:p14="http://schemas.microsoft.com/office/powerpoint/2010/main" val="1814347061"/>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2">
              <a:lumMod val="75000"/>
            </a:schemeClr>
          </a:solidFill>
        </p:spPr>
        <p:txBody>
          <a:bodyPr/>
          <a:lstStyle/>
          <a:p>
            <a:r>
              <a:rPr lang="el-GR" dirty="0" smtClean="0"/>
              <a:t>ΣΥΜΠΕΡΑΣΜΑ </a:t>
            </a:r>
            <a:endParaRPr lang="el-GR" dirty="0"/>
          </a:p>
        </p:txBody>
      </p:sp>
      <p:sp>
        <p:nvSpPr>
          <p:cNvPr id="3" name="Θέση περιεχομένου 2"/>
          <p:cNvSpPr>
            <a:spLocks noGrp="1"/>
          </p:cNvSpPr>
          <p:nvPr>
            <p:ph idx="1"/>
          </p:nvPr>
        </p:nvSpPr>
        <p:spPr>
          <a:solidFill>
            <a:schemeClr val="tx2">
              <a:lumMod val="25000"/>
            </a:schemeClr>
          </a:solidFill>
        </p:spPr>
        <p:txBody>
          <a:bodyPr/>
          <a:lstStyle/>
          <a:p>
            <a:pPr marL="0" indent="0" algn="just">
              <a:buNone/>
            </a:pPr>
            <a:r>
              <a:rPr lang="el-GR" dirty="0" smtClean="0"/>
              <a:t>Στην έκπτωση του γονέα από την  γονική μέριμνα  , ο γονέας αποξενώνεται από το τέκνο εντελώς και δεν μπορεί στο μέλλον να ασκήσει την γονική μέριμνα εφόσον έχει τελέσει αδίκημα  σε βάρος του τέκνου  σύμφωνα με τα οριζόμενα στο άρθρο 1537 ΑΚ </a:t>
            </a:r>
            <a:endParaRPr lang="el-GR" dirty="0"/>
          </a:p>
        </p:txBody>
      </p:sp>
    </p:spTree>
    <p:extLst>
      <p:ext uri="{BB962C8B-B14F-4D97-AF65-F5344CB8AC3E}">
        <p14:creationId xmlns:p14="http://schemas.microsoft.com/office/powerpoint/2010/main" val="2283214102"/>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dirty="0" smtClean="0"/>
              <a:t>ΒΙΒΛΙΟΓΡΑΦΙΑ </a:t>
            </a:r>
            <a:endParaRPr lang="el-GR" dirty="0"/>
          </a:p>
        </p:txBody>
      </p:sp>
      <p:sp>
        <p:nvSpPr>
          <p:cNvPr id="3" name="Θέση περιεχομένου 2"/>
          <p:cNvSpPr>
            <a:spLocks noGrp="1"/>
          </p:cNvSpPr>
          <p:nvPr>
            <p:ph idx="1"/>
          </p:nvPr>
        </p:nvSpPr>
        <p:spPr>
          <a:solidFill>
            <a:schemeClr val="tx2">
              <a:lumMod val="50000"/>
            </a:schemeClr>
          </a:solidFill>
        </p:spPr>
        <p:txBody>
          <a:bodyPr>
            <a:normAutofit/>
          </a:bodyPr>
          <a:lstStyle/>
          <a:p>
            <a:pPr algn="just">
              <a:buFont typeface="Wingdings" panose="05000000000000000000" pitchFamily="2" charset="2"/>
              <a:buChar char="Ø"/>
            </a:pPr>
            <a:r>
              <a:rPr lang="el-GR" sz="1800" b="1" dirty="0" smtClean="0"/>
              <a:t>Βασικές έννοιες Αστικού Δικαίου Πηνελόπη Χρ. </a:t>
            </a:r>
            <a:r>
              <a:rPr lang="el-GR" sz="1800" b="1" dirty="0" err="1" smtClean="0"/>
              <a:t>Αγαλλοπούλου</a:t>
            </a:r>
            <a:r>
              <a:rPr lang="el-GR" sz="1800" b="1" dirty="0" smtClean="0"/>
              <a:t> , Εκδόσεις </a:t>
            </a:r>
            <a:r>
              <a:rPr lang="el-GR" sz="1800" b="1" dirty="0" err="1" smtClean="0"/>
              <a:t>Σάκκουλα</a:t>
            </a:r>
            <a:endParaRPr lang="el-GR" sz="1800" b="1" dirty="0" smtClean="0"/>
          </a:p>
          <a:p>
            <a:pPr algn="just">
              <a:buFont typeface="Wingdings" panose="05000000000000000000" pitchFamily="2" charset="2"/>
              <a:buChar char="Ø"/>
            </a:pPr>
            <a:r>
              <a:rPr lang="el-GR" sz="1800" b="1" dirty="0" smtClean="0"/>
              <a:t>Κωνσταντίνος Παναγόπουλος ,Επιτομή  Οικογενειακού δικαίου ,Εκδόσεις  Νομική Βιβλιοθήκη </a:t>
            </a:r>
          </a:p>
          <a:p>
            <a:pPr algn="just">
              <a:buFont typeface="Wingdings" panose="05000000000000000000" pitchFamily="2" charset="2"/>
              <a:buChar char="Ø"/>
            </a:pPr>
            <a:r>
              <a:rPr lang="el-GR" sz="1800" b="1" dirty="0" smtClean="0"/>
              <a:t>ΣΗΜΕΙΩΣΕΙΣ </a:t>
            </a:r>
            <a:r>
              <a:rPr lang="el-GR" sz="1800" b="1" dirty="0"/>
              <a:t>ΟΙΚΟΓΕΝΕΙΑΚΟΥ </a:t>
            </a:r>
            <a:r>
              <a:rPr lang="el-GR" sz="1800" b="1" dirty="0" smtClean="0"/>
              <a:t>ΔΙΚΑΙΟΥ Λίνα Μυλωνά</a:t>
            </a:r>
            <a:endParaRPr lang="el-GR" sz="1800" b="1" dirty="0"/>
          </a:p>
          <a:p>
            <a:pPr lvl="0" algn="just">
              <a:buFont typeface="Wingdings" panose="05000000000000000000" pitchFamily="2" charset="2"/>
              <a:buChar char="Ø"/>
            </a:pPr>
            <a:r>
              <a:rPr lang="el-GR" sz="1800" b="1" dirty="0" smtClean="0">
                <a:solidFill>
                  <a:prstClr val="white"/>
                </a:solidFill>
              </a:rPr>
              <a:t>Εγχειρίδιο Οικογενειακού Δικαίου , Αθηνά Κοτζαμπάση  ,Εκδόσεις  </a:t>
            </a:r>
            <a:r>
              <a:rPr lang="el-GR" sz="1800" b="1" dirty="0">
                <a:solidFill>
                  <a:prstClr val="white"/>
                </a:solidFill>
              </a:rPr>
              <a:t>Νομική Βιβλιοθήκη </a:t>
            </a:r>
            <a:r>
              <a:rPr lang="el-GR" sz="1800" b="1" dirty="0" smtClean="0">
                <a:solidFill>
                  <a:prstClr val="white"/>
                </a:solidFill>
              </a:rPr>
              <a:t>2021 </a:t>
            </a:r>
          </a:p>
          <a:p>
            <a:pPr lvl="0" algn="just">
              <a:buFont typeface="Wingdings" panose="05000000000000000000" pitchFamily="2" charset="2"/>
              <a:buChar char="Ø"/>
            </a:pPr>
            <a:r>
              <a:rPr lang="el-GR" sz="1800" b="1" dirty="0" smtClean="0">
                <a:solidFill>
                  <a:prstClr val="white"/>
                </a:solidFill>
              </a:rPr>
              <a:t>Το νέο δίκαιο των σχέσεων γονέων και παιδιών , Κατερίνα </a:t>
            </a:r>
            <a:r>
              <a:rPr lang="el-GR" sz="1800" b="1" dirty="0" err="1" smtClean="0">
                <a:solidFill>
                  <a:prstClr val="white"/>
                </a:solidFill>
              </a:rPr>
              <a:t>Φουντεδάκη</a:t>
            </a:r>
            <a:r>
              <a:rPr lang="el-GR" sz="1800" b="1" dirty="0" smtClean="0">
                <a:solidFill>
                  <a:prstClr val="white"/>
                </a:solidFill>
              </a:rPr>
              <a:t> </a:t>
            </a:r>
            <a:r>
              <a:rPr lang="el-GR" sz="1800" b="1" dirty="0">
                <a:solidFill>
                  <a:prstClr val="white"/>
                </a:solidFill>
              </a:rPr>
              <a:t>Εκδόσεις  Νομική Βιβλιοθήκη 2021 </a:t>
            </a:r>
          </a:p>
          <a:p>
            <a:pPr lvl="0" algn="just">
              <a:buFont typeface="Wingdings" panose="05000000000000000000" pitchFamily="2" charset="2"/>
              <a:buChar char="Ø"/>
            </a:pPr>
            <a:r>
              <a:rPr lang="el-GR" sz="2000" b="1" i="0" dirty="0" smtClean="0">
                <a:effectLst/>
              </a:rPr>
              <a:t>Διατάξεις άρθρων Αστικού Κώδικα για το Οικογενειακό Δίκαιο  όπως έχουν τροποποιηθεί και ισχύουν από την Τράπεζα Νομικών Πληροφοριών </a:t>
            </a:r>
            <a:r>
              <a:rPr lang="el-GR" sz="2000" b="1" i="0" dirty="0" smtClean="0">
                <a:effectLst/>
              </a:rPr>
              <a:t> ΝΟΜΟΣ</a:t>
            </a:r>
            <a:r>
              <a:rPr lang="el-GR" sz="2000" b="1" i="0" dirty="0" smtClean="0">
                <a:effectLst/>
              </a:rPr>
              <a:t>.</a:t>
            </a:r>
            <a:endParaRPr lang="el-GR" sz="2000" b="1" i="0" dirty="0">
              <a:effectLst/>
            </a:endParaRPr>
          </a:p>
        </p:txBody>
      </p:sp>
    </p:spTree>
    <p:extLst>
      <p:ext uri="{BB962C8B-B14F-4D97-AF65-F5344CB8AC3E}">
        <p14:creationId xmlns:p14="http://schemas.microsoft.com/office/powerpoint/2010/main" val="13079938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dirty="0" smtClean="0"/>
              <a:t>ΣΥΓΓΕΝΕΙΑ </a:t>
            </a:r>
            <a:endParaRPr lang="el-GR" dirty="0"/>
          </a:p>
        </p:txBody>
      </p:sp>
      <p:sp>
        <p:nvSpPr>
          <p:cNvPr id="3" name="Θέση περιεχομένου 2"/>
          <p:cNvSpPr>
            <a:spLocks noGrp="1"/>
          </p:cNvSpPr>
          <p:nvPr>
            <p:ph idx="1"/>
          </p:nvPr>
        </p:nvSpPr>
        <p:spPr>
          <a:solidFill>
            <a:schemeClr val="bg2">
              <a:lumMod val="60000"/>
              <a:lumOff val="40000"/>
            </a:schemeClr>
          </a:solidFill>
        </p:spPr>
        <p:txBody>
          <a:bodyPr/>
          <a:lstStyle/>
          <a:p>
            <a:pPr marL="0" indent="0" algn="just">
              <a:buNone/>
            </a:pPr>
            <a:r>
              <a:rPr lang="el-GR" dirty="0">
                <a:solidFill>
                  <a:srgbClr val="19232D"/>
                </a:solidFill>
                <a:latin typeface="Roboto"/>
              </a:rPr>
              <a:t>Οι συγγένειες διαχωρίζονται, σύμφωνα με τον Αστικό Κώδικα, σε συγγένειες εξ αίματος και συγγένειες εξ αγχιστείας, σε ευθείς και πλάγιες συγγενικές σχέσεις, καθώς και σε ανιούσες και κατιούσες.</a:t>
            </a:r>
            <a:endParaRPr lang="el-GR" dirty="0"/>
          </a:p>
        </p:txBody>
      </p:sp>
    </p:spTree>
    <p:extLst>
      <p:ext uri="{BB962C8B-B14F-4D97-AF65-F5344CB8AC3E}">
        <p14:creationId xmlns:p14="http://schemas.microsoft.com/office/powerpoint/2010/main" val="6808695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dirty="0" smtClean="0"/>
              <a:t>ΣΥΓΓΕΝΕΙΣ ΕΞ ΑΙΜΑΤΟΣ </a:t>
            </a:r>
            <a:endParaRPr lang="el-GR" dirty="0"/>
          </a:p>
        </p:txBody>
      </p:sp>
      <p:sp>
        <p:nvSpPr>
          <p:cNvPr id="3" name="Θέση περιεχομένου 2"/>
          <p:cNvSpPr>
            <a:spLocks noGrp="1"/>
          </p:cNvSpPr>
          <p:nvPr>
            <p:ph idx="1"/>
          </p:nvPr>
        </p:nvSpPr>
        <p:spPr>
          <a:solidFill>
            <a:schemeClr val="tx2">
              <a:lumMod val="50000"/>
            </a:schemeClr>
          </a:solidFill>
        </p:spPr>
        <p:txBody>
          <a:bodyPr>
            <a:normAutofit/>
          </a:bodyPr>
          <a:lstStyle/>
          <a:p>
            <a:pPr algn="just" fontAlgn="base"/>
            <a:r>
              <a:rPr lang="el-GR" b="1" u="sng" dirty="0">
                <a:solidFill>
                  <a:srgbClr val="19232D"/>
                </a:solidFill>
                <a:latin typeface="inherit"/>
              </a:rPr>
              <a:t>Συγγενείς εξ αίματος σε ευθεία γραμμή</a:t>
            </a:r>
            <a:r>
              <a:rPr lang="el-GR" dirty="0">
                <a:solidFill>
                  <a:srgbClr val="19232D"/>
                </a:solidFill>
                <a:latin typeface="inherit"/>
              </a:rPr>
              <a:t> είναι μεταξύ τους τα πρόσωπα </a:t>
            </a:r>
            <a:r>
              <a:rPr lang="el-GR" dirty="0" smtClean="0">
                <a:solidFill>
                  <a:srgbClr val="19232D"/>
                </a:solidFill>
                <a:latin typeface="inherit"/>
              </a:rPr>
              <a:t>που το </a:t>
            </a:r>
            <a:r>
              <a:rPr lang="el-GR" dirty="0">
                <a:solidFill>
                  <a:srgbClr val="19232D"/>
                </a:solidFill>
                <a:latin typeface="inherit"/>
              </a:rPr>
              <a:t>ένα κατάγεται από το άλλο (συγγένεια μεταξύ ανιόντων και κατιόντων) (άρθρο 1463 Αστικού </a:t>
            </a:r>
            <a:r>
              <a:rPr lang="el-GR" dirty="0" smtClean="0">
                <a:solidFill>
                  <a:srgbClr val="19232D"/>
                </a:solidFill>
                <a:latin typeface="inherit"/>
              </a:rPr>
              <a:t>Κώδικα) σε </a:t>
            </a:r>
            <a:r>
              <a:rPr lang="el-GR" b="1" u="sng" dirty="0" smtClean="0">
                <a:solidFill>
                  <a:srgbClr val="19232D"/>
                </a:solidFill>
                <a:latin typeface="inherit"/>
              </a:rPr>
              <a:t>πλάγια </a:t>
            </a:r>
            <a:r>
              <a:rPr lang="el-GR" b="1" u="sng" dirty="0">
                <a:solidFill>
                  <a:srgbClr val="19232D"/>
                </a:solidFill>
                <a:latin typeface="inherit"/>
              </a:rPr>
              <a:t>γραμμή</a:t>
            </a:r>
            <a:r>
              <a:rPr lang="el-GR" dirty="0">
                <a:solidFill>
                  <a:srgbClr val="19232D"/>
                </a:solidFill>
                <a:latin typeface="inherit"/>
              </a:rPr>
              <a:t> είναι τα πρόσωπα που χωρίς να είναι συγγενείς σε ευθεία γραμμή, κατάγονται από τον ίδιο ανιόντα.</a:t>
            </a:r>
          </a:p>
          <a:p>
            <a:endParaRPr lang="el-GR" dirty="0"/>
          </a:p>
        </p:txBody>
      </p:sp>
    </p:spTree>
    <p:extLst>
      <p:ext uri="{BB962C8B-B14F-4D97-AF65-F5344CB8AC3E}">
        <p14:creationId xmlns:p14="http://schemas.microsoft.com/office/powerpoint/2010/main" val="8113208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sz="3200" b="1" dirty="0">
                <a:latin typeface="inherit"/>
                <a:ea typeface="+mn-ea"/>
                <a:cs typeface="+mn-cs"/>
              </a:rPr>
              <a:t>Συγγένεια εξ αγχιστείας</a:t>
            </a:r>
            <a:endParaRPr lang="el-GR" dirty="0"/>
          </a:p>
        </p:txBody>
      </p:sp>
      <p:sp>
        <p:nvSpPr>
          <p:cNvPr id="3" name="Θέση περιεχομένου 2"/>
          <p:cNvSpPr>
            <a:spLocks noGrp="1"/>
          </p:cNvSpPr>
          <p:nvPr>
            <p:ph idx="1"/>
          </p:nvPr>
        </p:nvSpPr>
        <p:spPr>
          <a:solidFill>
            <a:schemeClr val="tx2">
              <a:lumMod val="50000"/>
            </a:schemeClr>
          </a:solidFill>
        </p:spPr>
        <p:txBody>
          <a:bodyPr>
            <a:normAutofit/>
          </a:bodyPr>
          <a:lstStyle/>
          <a:p>
            <a:pPr algn="just" fontAlgn="base"/>
            <a:r>
              <a:rPr lang="el-GR" b="1" u="sng" dirty="0">
                <a:solidFill>
                  <a:srgbClr val="19232D"/>
                </a:solidFill>
                <a:latin typeface="inherit"/>
              </a:rPr>
              <a:t>Συγγένεια εξ αγχιστείας</a:t>
            </a:r>
            <a:r>
              <a:rPr lang="el-GR" dirty="0">
                <a:solidFill>
                  <a:srgbClr val="19232D"/>
                </a:solidFill>
                <a:latin typeface="inherit"/>
              </a:rPr>
              <a:t> προκύπτει ύστερα από γάμο. Οι συγγενείς εξ </a:t>
            </a:r>
            <a:r>
              <a:rPr lang="el-GR" dirty="0" smtClean="0">
                <a:solidFill>
                  <a:srgbClr val="19232D"/>
                </a:solidFill>
                <a:latin typeface="inherit"/>
              </a:rPr>
              <a:t>αίματος </a:t>
            </a:r>
            <a:r>
              <a:rPr lang="el-GR" dirty="0">
                <a:solidFill>
                  <a:srgbClr val="19232D"/>
                </a:solidFill>
                <a:latin typeface="inherit"/>
              </a:rPr>
              <a:t>του ενός από τους συζύγους είναι συγγενείς εξ αγχιστείας του άλλου στην ίδια γραμμή και στον ίδιο </a:t>
            </a:r>
            <a:r>
              <a:rPr lang="el-GR" dirty="0" smtClean="0">
                <a:solidFill>
                  <a:srgbClr val="19232D"/>
                </a:solidFill>
                <a:latin typeface="inherit"/>
              </a:rPr>
              <a:t>βαθμό (</a:t>
            </a:r>
            <a:r>
              <a:rPr lang="el-GR" dirty="0">
                <a:solidFill>
                  <a:srgbClr val="19232D"/>
                </a:solidFill>
                <a:latin typeface="inherit"/>
              </a:rPr>
              <a:t>ΑΚ 1462, εδάφιο 1</a:t>
            </a:r>
            <a:r>
              <a:rPr lang="el-GR" dirty="0" smtClean="0">
                <a:solidFill>
                  <a:srgbClr val="19232D"/>
                </a:solidFill>
                <a:latin typeface="inherit"/>
              </a:rPr>
              <a:t>). </a:t>
            </a:r>
            <a:r>
              <a:rPr lang="el-GR" dirty="0">
                <a:solidFill>
                  <a:schemeClr val="bg1"/>
                </a:solidFill>
                <a:latin typeface="inherit"/>
              </a:rPr>
              <a:t>Η συγγένεια εξ αγχιστείας εξακολουθεί να υπάρχει και μετά την λύση ή την ακύρωση του γάμου</a:t>
            </a:r>
            <a:r>
              <a:rPr lang="el-GR" dirty="0" smtClean="0">
                <a:solidFill>
                  <a:schemeClr val="bg1"/>
                </a:solidFill>
                <a:latin typeface="inherit"/>
              </a:rPr>
              <a:t>,</a:t>
            </a:r>
            <a:r>
              <a:rPr lang="el-GR" dirty="0">
                <a:solidFill>
                  <a:schemeClr val="bg1"/>
                </a:solidFill>
              </a:rPr>
              <a:t> ή του συμφώνου συμβίωσης από το οποίο δημιουργήθηκε.</a:t>
            </a:r>
            <a:r>
              <a:rPr lang="el-GR" dirty="0" smtClean="0">
                <a:solidFill>
                  <a:schemeClr val="bg1"/>
                </a:solidFill>
                <a:latin typeface="inherit"/>
              </a:rPr>
              <a:t> </a:t>
            </a:r>
            <a:endParaRPr lang="el-GR" dirty="0">
              <a:solidFill>
                <a:schemeClr val="bg1"/>
              </a:solidFill>
            </a:endParaRPr>
          </a:p>
        </p:txBody>
      </p:sp>
    </p:spTree>
    <p:extLst>
      <p:ext uri="{BB962C8B-B14F-4D97-AF65-F5344CB8AC3E}">
        <p14:creationId xmlns:p14="http://schemas.microsoft.com/office/powerpoint/2010/main" val="32274650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dirty="0" smtClean="0"/>
              <a:t>ΒΑΘΜΟΣ  ΣΥΓΓΕΝΕΙΑΣ </a:t>
            </a:r>
            <a:endParaRPr lang="el-GR" dirty="0"/>
          </a:p>
        </p:txBody>
      </p:sp>
      <p:sp>
        <p:nvSpPr>
          <p:cNvPr id="3" name="Θέση περιεχομένου 2"/>
          <p:cNvSpPr>
            <a:spLocks noGrp="1"/>
          </p:cNvSpPr>
          <p:nvPr>
            <p:ph idx="1"/>
          </p:nvPr>
        </p:nvSpPr>
        <p:spPr>
          <a:solidFill>
            <a:schemeClr val="tx2">
              <a:lumMod val="75000"/>
            </a:schemeClr>
          </a:solidFill>
        </p:spPr>
        <p:txBody>
          <a:bodyPr/>
          <a:lstStyle/>
          <a:p>
            <a:pPr algn="just" fontAlgn="base">
              <a:buFont typeface="+mj-lt"/>
              <a:buAutoNum type="arabicPeriod" startAt="2"/>
            </a:pPr>
            <a:endParaRPr lang="el-GR" dirty="0" smtClean="0">
              <a:solidFill>
                <a:srgbClr val="19232D"/>
              </a:solidFill>
              <a:latin typeface="inherit"/>
            </a:endParaRPr>
          </a:p>
          <a:p>
            <a:pPr algn="just" fontAlgn="base"/>
            <a:r>
              <a:rPr lang="el-GR" dirty="0" smtClean="0">
                <a:solidFill>
                  <a:srgbClr val="19232D"/>
                </a:solidFill>
                <a:latin typeface="inherit"/>
              </a:rPr>
              <a:t>Τέλος</a:t>
            </a:r>
            <a:r>
              <a:rPr lang="el-GR" dirty="0">
                <a:solidFill>
                  <a:srgbClr val="19232D"/>
                </a:solidFill>
                <a:latin typeface="inherit"/>
              </a:rPr>
              <a:t>, ο βαθμός της συγγένειας ορίζεται από τον αριθμό των γεννήσεων που συνδέουν τα πρόσωπα</a:t>
            </a:r>
            <a:r>
              <a:rPr lang="el-GR" dirty="0" smtClean="0">
                <a:solidFill>
                  <a:srgbClr val="19232D"/>
                </a:solidFill>
                <a:latin typeface="inherit"/>
              </a:rPr>
              <a:t>.</a:t>
            </a:r>
          </a:p>
          <a:p>
            <a:pPr algn="just" fontAlgn="base">
              <a:buFont typeface="+mj-lt"/>
              <a:buAutoNum type="arabicPeriod" startAt="2"/>
            </a:pPr>
            <a:endParaRPr lang="el-GR" dirty="0">
              <a:solidFill>
                <a:srgbClr val="19232D"/>
              </a:solidFill>
              <a:latin typeface="inherit"/>
            </a:endParaRPr>
          </a:p>
          <a:p>
            <a:pPr algn="just" fontAlgn="base"/>
            <a:r>
              <a:rPr lang="el-GR" dirty="0">
                <a:solidFill>
                  <a:srgbClr val="19232D"/>
                </a:solidFill>
                <a:latin typeface="Roboto"/>
              </a:rPr>
              <a:t>Οι βαθμοί συγγένειας δείχνουν πόσες γεννήσεις μεσολαβούν ανάμεσα σε δύο άτομα. </a:t>
            </a:r>
            <a:endParaRPr lang="el-GR" dirty="0"/>
          </a:p>
        </p:txBody>
      </p:sp>
    </p:spTree>
    <p:extLst>
      <p:ext uri="{BB962C8B-B14F-4D97-AF65-F5344CB8AC3E}">
        <p14:creationId xmlns:p14="http://schemas.microsoft.com/office/powerpoint/2010/main" val="18239490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normAutofit/>
          </a:bodyPr>
          <a:lstStyle/>
          <a:p>
            <a:pPr algn="just" fontAlgn="base"/>
            <a:r>
              <a:rPr lang="el-GR" sz="3600" dirty="0" smtClean="0"/>
              <a:t>ΒΑΘΜΟΙ  ΣΥΓΓΕΝΕΙΑΣ </a:t>
            </a:r>
            <a:endParaRPr lang="el-GR" sz="3600" dirty="0"/>
          </a:p>
        </p:txBody>
      </p:sp>
      <p:sp>
        <p:nvSpPr>
          <p:cNvPr id="3" name="Θέση περιεχομένου 2"/>
          <p:cNvSpPr>
            <a:spLocks noGrp="1"/>
          </p:cNvSpPr>
          <p:nvPr>
            <p:ph idx="1"/>
          </p:nvPr>
        </p:nvSpPr>
        <p:spPr>
          <a:solidFill>
            <a:schemeClr val="tx2">
              <a:lumMod val="75000"/>
            </a:schemeClr>
          </a:solidFill>
        </p:spPr>
        <p:txBody>
          <a:bodyPr>
            <a:normAutofit fontScale="47500" lnSpcReduction="20000"/>
          </a:bodyPr>
          <a:lstStyle/>
          <a:p>
            <a:pPr marL="0" indent="0" algn="just" fontAlgn="base">
              <a:buNone/>
            </a:pPr>
            <a:r>
              <a:rPr lang="el-GR" b="1" u="sng" dirty="0">
                <a:solidFill>
                  <a:srgbClr val="000000"/>
                </a:solidFill>
                <a:latin typeface="inherit"/>
              </a:rPr>
              <a:t>Α’ βαθμού</a:t>
            </a:r>
            <a:r>
              <a:rPr lang="el-GR" dirty="0">
                <a:solidFill>
                  <a:srgbClr val="000000"/>
                </a:solidFill>
                <a:latin typeface="arial"/>
              </a:rPr>
              <a:t>:</a:t>
            </a:r>
            <a:endParaRPr lang="el-GR" dirty="0">
              <a:solidFill>
                <a:srgbClr val="000000"/>
              </a:solidFill>
              <a:latin typeface="inherit"/>
            </a:endParaRPr>
          </a:p>
          <a:p>
            <a:pPr marL="457200" lvl="1" indent="0" algn="just" fontAlgn="base">
              <a:buNone/>
            </a:pPr>
            <a:r>
              <a:rPr lang="el-GR" i="1" dirty="0">
                <a:solidFill>
                  <a:srgbClr val="000000"/>
                </a:solidFill>
                <a:latin typeface="inherit"/>
              </a:rPr>
              <a:t>(κατιόντες – ανιόντες)</a:t>
            </a:r>
            <a:r>
              <a:rPr lang="el-GR" dirty="0">
                <a:solidFill>
                  <a:srgbClr val="000000"/>
                </a:solidFill>
                <a:latin typeface="arial"/>
              </a:rPr>
              <a:t> </a:t>
            </a:r>
            <a:r>
              <a:rPr lang="el-GR" b="1" dirty="0">
                <a:solidFill>
                  <a:srgbClr val="000000"/>
                </a:solidFill>
                <a:latin typeface="inherit"/>
              </a:rPr>
              <a:t>γονείς, παιδιά</a:t>
            </a:r>
            <a:endParaRPr lang="el-GR" dirty="0">
              <a:solidFill>
                <a:srgbClr val="000000"/>
              </a:solidFill>
              <a:latin typeface="inherit"/>
            </a:endParaRPr>
          </a:p>
          <a:p>
            <a:pPr marL="457200" lvl="1" indent="0" algn="just" fontAlgn="base">
              <a:buNone/>
            </a:pPr>
            <a:r>
              <a:rPr lang="el-GR" i="1" dirty="0">
                <a:solidFill>
                  <a:srgbClr val="000000"/>
                </a:solidFill>
                <a:latin typeface="inherit"/>
              </a:rPr>
              <a:t>(εξ αγχιστείας)</a:t>
            </a:r>
            <a:r>
              <a:rPr lang="el-GR" dirty="0">
                <a:solidFill>
                  <a:srgbClr val="000000"/>
                </a:solidFill>
                <a:latin typeface="arial"/>
              </a:rPr>
              <a:t> </a:t>
            </a:r>
            <a:r>
              <a:rPr lang="el-GR" b="1" dirty="0">
                <a:solidFill>
                  <a:srgbClr val="000000"/>
                </a:solidFill>
                <a:latin typeface="inherit"/>
              </a:rPr>
              <a:t>ο σύζυγος, η σύζυγος, πεθερός, πεθερά</a:t>
            </a:r>
            <a:endParaRPr lang="el-GR" dirty="0">
              <a:solidFill>
                <a:srgbClr val="000000"/>
              </a:solidFill>
              <a:latin typeface="inherit"/>
            </a:endParaRPr>
          </a:p>
          <a:p>
            <a:pPr marL="0" indent="0" algn="just" fontAlgn="base">
              <a:buNone/>
            </a:pPr>
            <a:r>
              <a:rPr lang="el-GR" b="1" u="sng" dirty="0">
                <a:solidFill>
                  <a:srgbClr val="000000"/>
                </a:solidFill>
                <a:latin typeface="inherit"/>
              </a:rPr>
              <a:t>Β’ βαθμού</a:t>
            </a:r>
            <a:r>
              <a:rPr lang="el-GR" dirty="0">
                <a:solidFill>
                  <a:srgbClr val="000000"/>
                </a:solidFill>
                <a:latin typeface="arial"/>
              </a:rPr>
              <a:t>:</a:t>
            </a:r>
            <a:endParaRPr lang="el-GR" dirty="0">
              <a:solidFill>
                <a:srgbClr val="000000"/>
              </a:solidFill>
              <a:latin typeface="inherit"/>
            </a:endParaRPr>
          </a:p>
          <a:p>
            <a:pPr marL="457200" lvl="1" indent="0" algn="just" fontAlgn="base">
              <a:buNone/>
            </a:pPr>
            <a:r>
              <a:rPr lang="el-GR" i="1" dirty="0">
                <a:solidFill>
                  <a:srgbClr val="000000"/>
                </a:solidFill>
                <a:latin typeface="inherit"/>
              </a:rPr>
              <a:t>(κατιόντες – ανιόντες</a:t>
            </a:r>
            <a:r>
              <a:rPr lang="el-GR" b="1" i="1" dirty="0">
                <a:solidFill>
                  <a:srgbClr val="000000"/>
                </a:solidFill>
                <a:latin typeface="inherit"/>
              </a:rPr>
              <a:t>)</a:t>
            </a:r>
            <a:r>
              <a:rPr lang="el-GR" b="1" dirty="0">
                <a:solidFill>
                  <a:srgbClr val="000000"/>
                </a:solidFill>
                <a:latin typeface="inherit"/>
              </a:rPr>
              <a:t> παππούδες, γιαγιάδες, εγγόνια</a:t>
            </a:r>
            <a:endParaRPr lang="el-GR" dirty="0">
              <a:solidFill>
                <a:srgbClr val="000000"/>
              </a:solidFill>
              <a:latin typeface="inherit"/>
            </a:endParaRPr>
          </a:p>
          <a:p>
            <a:pPr marL="457200" lvl="1" indent="0" algn="just" fontAlgn="base">
              <a:buNone/>
            </a:pPr>
            <a:r>
              <a:rPr lang="el-GR" i="1" dirty="0">
                <a:solidFill>
                  <a:srgbClr val="000000"/>
                </a:solidFill>
                <a:latin typeface="inherit"/>
              </a:rPr>
              <a:t>(εξ αγχιστείας) </a:t>
            </a:r>
            <a:r>
              <a:rPr lang="el-GR" b="1" dirty="0">
                <a:solidFill>
                  <a:srgbClr val="000000"/>
                </a:solidFill>
                <a:latin typeface="inherit"/>
              </a:rPr>
              <a:t>γαμπρός, νύφη, κουνιάδος, κουνιάδα (γυναικάδελφοι)</a:t>
            </a:r>
            <a:endParaRPr lang="el-GR" dirty="0">
              <a:solidFill>
                <a:srgbClr val="000000"/>
              </a:solidFill>
              <a:latin typeface="inherit"/>
            </a:endParaRPr>
          </a:p>
          <a:p>
            <a:pPr marL="457200" lvl="1" indent="0" algn="just" fontAlgn="base">
              <a:buNone/>
            </a:pPr>
            <a:r>
              <a:rPr lang="el-GR" i="1" dirty="0">
                <a:solidFill>
                  <a:srgbClr val="000000"/>
                </a:solidFill>
                <a:latin typeface="inherit"/>
              </a:rPr>
              <a:t>(εκ πλαγίου)</a:t>
            </a:r>
            <a:r>
              <a:rPr lang="el-GR" dirty="0">
                <a:solidFill>
                  <a:srgbClr val="000000"/>
                </a:solidFill>
                <a:latin typeface="arial"/>
              </a:rPr>
              <a:t> </a:t>
            </a:r>
            <a:r>
              <a:rPr lang="el-GR" b="1" dirty="0">
                <a:solidFill>
                  <a:srgbClr val="000000"/>
                </a:solidFill>
                <a:latin typeface="inherit"/>
              </a:rPr>
              <a:t>αδέρφια</a:t>
            </a:r>
            <a:endParaRPr lang="el-GR" dirty="0">
              <a:solidFill>
                <a:srgbClr val="000000"/>
              </a:solidFill>
              <a:latin typeface="inherit"/>
            </a:endParaRPr>
          </a:p>
          <a:p>
            <a:pPr marL="0" indent="0" algn="just" fontAlgn="base">
              <a:buNone/>
            </a:pPr>
            <a:r>
              <a:rPr lang="el-GR" b="1" u="sng" dirty="0">
                <a:solidFill>
                  <a:srgbClr val="000000"/>
                </a:solidFill>
                <a:latin typeface="inherit"/>
              </a:rPr>
              <a:t>Γ’ βαθμού</a:t>
            </a:r>
            <a:r>
              <a:rPr lang="el-GR" dirty="0">
                <a:solidFill>
                  <a:srgbClr val="000000"/>
                </a:solidFill>
                <a:latin typeface="arial"/>
              </a:rPr>
              <a:t>:</a:t>
            </a:r>
            <a:endParaRPr lang="el-GR" dirty="0">
              <a:solidFill>
                <a:srgbClr val="000000"/>
              </a:solidFill>
              <a:latin typeface="inherit"/>
            </a:endParaRPr>
          </a:p>
          <a:p>
            <a:pPr marL="457200" lvl="1" indent="0" algn="just" fontAlgn="base">
              <a:buNone/>
            </a:pPr>
            <a:r>
              <a:rPr lang="el-GR" i="1" dirty="0">
                <a:solidFill>
                  <a:srgbClr val="000000"/>
                </a:solidFill>
                <a:latin typeface="inherit"/>
              </a:rPr>
              <a:t>(κατιόντες – ανιόντες)</a:t>
            </a:r>
            <a:r>
              <a:rPr lang="el-GR" dirty="0">
                <a:solidFill>
                  <a:srgbClr val="000000"/>
                </a:solidFill>
                <a:latin typeface="arial"/>
              </a:rPr>
              <a:t>, </a:t>
            </a:r>
            <a:r>
              <a:rPr lang="el-GR" b="1" dirty="0">
                <a:solidFill>
                  <a:srgbClr val="000000"/>
                </a:solidFill>
                <a:latin typeface="inherit"/>
              </a:rPr>
              <a:t>προ-παππούδες, προ-γιαγιάδες, δισέγγονα</a:t>
            </a:r>
            <a:endParaRPr lang="el-GR" dirty="0">
              <a:solidFill>
                <a:srgbClr val="000000"/>
              </a:solidFill>
              <a:latin typeface="inherit"/>
            </a:endParaRPr>
          </a:p>
          <a:p>
            <a:pPr marL="457200" lvl="1" indent="0" algn="just" fontAlgn="base">
              <a:buNone/>
            </a:pPr>
            <a:r>
              <a:rPr lang="el-GR" i="1" dirty="0">
                <a:solidFill>
                  <a:srgbClr val="000000"/>
                </a:solidFill>
                <a:latin typeface="inherit"/>
              </a:rPr>
              <a:t>(εκ πλαγίου) </a:t>
            </a:r>
            <a:r>
              <a:rPr lang="el-GR" b="1" dirty="0">
                <a:solidFill>
                  <a:srgbClr val="000000"/>
                </a:solidFill>
                <a:latin typeface="inherit"/>
              </a:rPr>
              <a:t>ανίψια, θείοι, θείες</a:t>
            </a:r>
            <a:endParaRPr lang="el-GR" dirty="0">
              <a:solidFill>
                <a:srgbClr val="000000"/>
              </a:solidFill>
              <a:latin typeface="inherit"/>
            </a:endParaRPr>
          </a:p>
          <a:p>
            <a:pPr marL="0" indent="0" algn="just" fontAlgn="base">
              <a:buNone/>
            </a:pPr>
            <a:r>
              <a:rPr lang="el-GR" b="1" u="sng" dirty="0">
                <a:solidFill>
                  <a:srgbClr val="000000"/>
                </a:solidFill>
                <a:latin typeface="inherit"/>
              </a:rPr>
              <a:t>Δ’ βαθμού</a:t>
            </a:r>
            <a:r>
              <a:rPr lang="el-GR" dirty="0">
                <a:solidFill>
                  <a:srgbClr val="000000"/>
                </a:solidFill>
                <a:latin typeface="arial"/>
              </a:rPr>
              <a:t>:</a:t>
            </a:r>
            <a:endParaRPr lang="el-GR" dirty="0">
              <a:solidFill>
                <a:srgbClr val="000000"/>
              </a:solidFill>
              <a:latin typeface="inherit"/>
            </a:endParaRPr>
          </a:p>
          <a:p>
            <a:pPr marL="457200" lvl="1" indent="0" algn="just" fontAlgn="base">
              <a:buNone/>
            </a:pPr>
            <a:r>
              <a:rPr lang="el-GR" i="1" dirty="0">
                <a:solidFill>
                  <a:srgbClr val="000000"/>
                </a:solidFill>
                <a:latin typeface="inherit"/>
              </a:rPr>
              <a:t>(εκ πλαγίου) </a:t>
            </a:r>
            <a:r>
              <a:rPr lang="el-GR" b="1" dirty="0">
                <a:solidFill>
                  <a:srgbClr val="000000"/>
                </a:solidFill>
                <a:latin typeface="inherit"/>
              </a:rPr>
              <a:t>ξαδέρφια, θείοι και θείες των γονέων, προ-προ-παππούδες, προ-προ-γιαγιάδες, τρισέγγονα</a:t>
            </a:r>
            <a:endParaRPr lang="el-GR" dirty="0">
              <a:solidFill>
                <a:srgbClr val="000000"/>
              </a:solidFill>
              <a:latin typeface="inherit"/>
            </a:endParaRPr>
          </a:p>
          <a:p>
            <a:pPr marL="0" indent="0" algn="just" fontAlgn="base">
              <a:buNone/>
            </a:pPr>
            <a:r>
              <a:rPr lang="el-GR" b="1" u="sng" dirty="0">
                <a:solidFill>
                  <a:srgbClr val="000000"/>
                </a:solidFill>
                <a:latin typeface="inherit"/>
              </a:rPr>
              <a:t>Ε’ βαθμού</a:t>
            </a:r>
            <a:r>
              <a:rPr lang="el-GR" dirty="0">
                <a:solidFill>
                  <a:srgbClr val="000000"/>
                </a:solidFill>
                <a:latin typeface="arial"/>
              </a:rPr>
              <a:t>:</a:t>
            </a:r>
            <a:endParaRPr lang="el-GR" dirty="0">
              <a:solidFill>
                <a:srgbClr val="000000"/>
              </a:solidFill>
              <a:latin typeface="inherit"/>
            </a:endParaRPr>
          </a:p>
          <a:p>
            <a:pPr marL="457200" lvl="1" indent="0" algn="just" fontAlgn="base">
              <a:buNone/>
            </a:pPr>
            <a:r>
              <a:rPr lang="el-GR" i="1" dirty="0">
                <a:solidFill>
                  <a:srgbClr val="000000"/>
                </a:solidFill>
                <a:latin typeface="inherit"/>
              </a:rPr>
              <a:t>(εκ πλαγίου) </a:t>
            </a:r>
            <a:r>
              <a:rPr lang="el-GR" b="1" dirty="0">
                <a:solidFill>
                  <a:srgbClr val="000000"/>
                </a:solidFill>
                <a:latin typeface="inherit"/>
              </a:rPr>
              <a:t>παιδί ξαδερφιών, ξαδέρφια των γονέων, θείοι και θείες των παππούδων, θείοι και θείες των γιαγιάδων</a:t>
            </a:r>
            <a:endParaRPr lang="el-GR" dirty="0">
              <a:solidFill>
                <a:srgbClr val="000000"/>
              </a:solidFill>
              <a:latin typeface="inherit"/>
            </a:endParaRPr>
          </a:p>
          <a:p>
            <a:pPr marL="0" indent="0" algn="just" fontAlgn="base">
              <a:buNone/>
            </a:pPr>
            <a:r>
              <a:rPr lang="el-GR" b="1" u="sng" dirty="0">
                <a:solidFill>
                  <a:srgbClr val="000000"/>
                </a:solidFill>
                <a:latin typeface="inherit"/>
              </a:rPr>
              <a:t>ΣΤ’ βαθμού</a:t>
            </a:r>
            <a:r>
              <a:rPr lang="el-GR" dirty="0">
                <a:solidFill>
                  <a:srgbClr val="000000"/>
                </a:solidFill>
                <a:latin typeface="arial"/>
              </a:rPr>
              <a:t>:</a:t>
            </a:r>
            <a:endParaRPr lang="el-GR" dirty="0">
              <a:solidFill>
                <a:srgbClr val="000000"/>
              </a:solidFill>
              <a:latin typeface="inherit"/>
            </a:endParaRPr>
          </a:p>
          <a:p>
            <a:pPr marL="457200" lvl="1" indent="0" algn="just" fontAlgn="base">
              <a:buNone/>
            </a:pPr>
            <a:r>
              <a:rPr lang="el-GR" i="1" dirty="0">
                <a:solidFill>
                  <a:srgbClr val="000000"/>
                </a:solidFill>
                <a:latin typeface="inherit"/>
              </a:rPr>
              <a:t>(εκ πλαγίου) </a:t>
            </a:r>
            <a:r>
              <a:rPr lang="el-GR" b="1" dirty="0">
                <a:solidFill>
                  <a:srgbClr val="000000"/>
                </a:solidFill>
                <a:latin typeface="inherit"/>
              </a:rPr>
              <a:t>2α ξαδέρφια, ξαδέρφια των παππούδων, ξαδέρφια των γιαγιάδων</a:t>
            </a:r>
            <a:endParaRPr lang="el-GR" dirty="0">
              <a:solidFill>
                <a:srgbClr val="000000"/>
              </a:solidFill>
              <a:latin typeface="inherit"/>
            </a:endParaRPr>
          </a:p>
          <a:p>
            <a:pPr marL="0" indent="0" algn="just" fontAlgn="base">
              <a:buNone/>
            </a:pPr>
            <a:r>
              <a:rPr lang="el-GR" b="1" u="sng" dirty="0">
                <a:solidFill>
                  <a:srgbClr val="000000"/>
                </a:solidFill>
                <a:latin typeface="inherit"/>
              </a:rPr>
              <a:t>Ζ’ βαθμού</a:t>
            </a:r>
            <a:r>
              <a:rPr lang="el-GR" dirty="0">
                <a:solidFill>
                  <a:srgbClr val="000000"/>
                </a:solidFill>
                <a:latin typeface="arial"/>
              </a:rPr>
              <a:t>:</a:t>
            </a:r>
            <a:endParaRPr lang="el-GR" dirty="0">
              <a:solidFill>
                <a:srgbClr val="000000"/>
              </a:solidFill>
              <a:latin typeface="inherit"/>
            </a:endParaRPr>
          </a:p>
          <a:p>
            <a:pPr marL="457200" lvl="1" indent="0" algn="just" fontAlgn="base">
              <a:buNone/>
            </a:pPr>
            <a:r>
              <a:rPr lang="el-GR" i="1" dirty="0">
                <a:solidFill>
                  <a:srgbClr val="000000"/>
                </a:solidFill>
                <a:latin typeface="inherit"/>
              </a:rPr>
              <a:t>(εκ πλαγίου) </a:t>
            </a:r>
            <a:r>
              <a:rPr lang="el-GR" b="1" dirty="0">
                <a:solidFill>
                  <a:srgbClr val="000000"/>
                </a:solidFill>
                <a:latin typeface="inherit"/>
              </a:rPr>
              <a:t>παιδί 2ων ξαδερφιών, 2α ξαδέρφια των γονέων, ξαδέρφια των προ-παππούδων, ξαδέρφια των προ-γιαγιάδων</a:t>
            </a:r>
            <a:endParaRPr lang="el-GR" dirty="0">
              <a:solidFill>
                <a:srgbClr val="000000"/>
              </a:solidFill>
              <a:latin typeface="inherit"/>
            </a:endParaRPr>
          </a:p>
          <a:p>
            <a:pPr marL="0" indent="0">
              <a:buNone/>
            </a:pPr>
            <a:endParaRPr lang="el-GR" dirty="0"/>
          </a:p>
        </p:txBody>
      </p:sp>
    </p:spTree>
    <p:extLst>
      <p:ext uri="{BB962C8B-B14F-4D97-AF65-F5344CB8AC3E}">
        <p14:creationId xmlns:p14="http://schemas.microsoft.com/office/powerpoint/2010/main" val="19809435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dirty="0" smtClean="0"/>
              <a:t>ΠΑΡΑΔΕΙΓΜΑ </a:t>
            </a:r>
            <a:endParaRPr lang="el-GR" dirty="0"/>
          </a:p>
        </p:txBody>
      </p:sp>
      <p:sp>
        <p:nvSpPr>
          <p:cNvPr id="3" name="Θέση περιεχομένου 2"/>
          <p:cNvSpPr>
            <a:spLocks noGrp="1"/>
          </p:cNvSpPr>
          <p:nvPr>
            <p:ph idx="1"/>
          </p:nvPr>
        </p:nvSpPr>
        <p:spPr>
          <a:solidFill>
            <a:schemeClr val="tx2">
              <a:lumMod val="75000"/>
            </a:schemeClr>
          </a:solidFill>
        </p:spPr>
        <p:txBody>
          <a:bodyPr/>
          <a:lstStyle/>
          <a:p>
            <a:pPr marL="0" indent="0" algn="just">
              <a:buNone/>
            </a:pPr>
            <a:r>
              <a:rPr lang="el-GR" dirty="0">
                <a:solidFill>
                  <a:srgbClr val="19232D"/>
                </a:solidFill>
                <a:latin typeface="Roboto"/>
              </a:rPr>
              <a:t>Η μητέρα π.χ. είναι συγγενής α’ βαθμού εξ’ αίματος σε ευθεία γραμμή με το παιδί της, ενώ τα αδέρφια μεταξύ τους είναι β’ βαθμού εξ’ αίματος σε πλάγια γραμμή μεταξύ </a:t>
            </a:r>
            <a:r>
              <a:rPr lang="el-GR" dirty="0" smtClean="0">
                <a:solidFill>
                  <a:srgbClr val="19232D"/>
                </a:solidFill>
                <a:latin typeface="Roboto"/>
              </a:rPr>
              <a:t>τους.</a:t>
            </a:r>
            <a:endParaRPr lang="el-GR" dirty="0"/>
          </a:p>
        </p:txBody>
      </p:sp>
    </p:spTree>
    <p:extLst>
      <p:ext uri="{BB962C8B-B14F-4D97-AF65-F5344CB8AC3E}">
        <p14:creationId xmlns:p14="http://schemas.microsoft.com/office/powerpoint/2010/main" val="18956467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normAutofit fontScale="90000"/>
          </a:bodyPr>
          <a:lstStyle/>
          <a:p>
            <a:r>
              <a:rPr lang="el-GR" dirty="0" smtClean="0"/>
              <a:t>ΑΡΘΡΟ 1461 ΑΚ</a:t>
            </a:r>
            <a:br>
              <a:rPr lang="el-GR" dirty="0" smtClean="0"/>
            </a:br>
            <a:r>
              <a:rPr lang="el-GR" dirty="0" smtClean="0"/>
              <a:t>ΕΝΝΟΙΑ</a:t>
            </a:r>
            <a:endParaRPr lang="el-GR" dirty="0"/>
          </a:p>
        </p:txBody>
      </p:sp>
      <p:sp>
        <p:nvSpPr>
          <p:cNvPr id="3" name="Θέση περιεχομένου 2"/>
          <p:cNvSpPr>
            <a:spLocks noGrp="1"/>
          </p:cNvSpPr>
          <p:nvPr>
            <p:ph idx="1"/>
          </p:nvPr>
        </p:nvSpPr>
        <p:spPr>
          <a:solidFill>
            <a:schemeClr val="accent4">
              <a:lumMod val="75000"/>
            </a:schemeClr>
          </a:solidFill>
        </p:spPr>
        <p:txBody>
          <a:bodyPr>
            <a:normAutofit/>
          </a:bodyPr>
          <a:lstStyle/>
          <a:p>
            <a:pPr marL="0" indent="0" algn="just">
              <a:buNone/>
            </a:pPr>
            <a:r>
              <a:rPr lang="el-GR" dirty="0" smtClean="0"/>
              <a:t>Τα </a:t>
            </a:r>
            <a:r>
              <a:rPr lang="el-GR" dirty="0"/>
              <a:t>πρόσωπα είναι μεταξύ τους συγγενείς εξ αίματος σε ευθεία γραμμή, αν το ένα κατάγεται από το άλλο (συγγένεια μεταξύ ανιόντων και κατιόντων). Συγγενείς εξ αίματος σε πλάγια γραμμή είναι τα πρόσωπα που, χωρίς να είναι συγγενείς σε ευθεία γραμμή, κατάγονται από τον ίδιο ανιόντα. Ο βαθμός της συγγένειας ορίζεται από τον αριθμό των γεννήσεων που συνδέουν τα πρόσωπα."</a:t>
            </a:r>
          </a:p>
        </p:txBody>
      </p:sp>
    </p:spTree>
    <p:extLst>
      <p:ext uri="{BB962C8B-B14F-4D97-AF65-F5344CB8AC3E}">
        <p14:creationId xmlns:p14="http://schemas.microsoft.com/office/powerpoint/2010/main" val="11463670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sz="3200" dirty="0">
                <a:solidFill>
                  <a:prstClr val="white"/>
                </a:solidFill>
                <a:ea typeface="+mn-ea"/>
                <a:cs typeface="+mn-cs"/>
              </a:rPr>
              <a:t>Άρθρο 1462 </a:t>
            </a:r>
            <a:r>
              <a:rPr lang="el-GR" sz="3200" dirty="0" smtClean="0">
                <a:solidFill>
                  <a:prstClr val="white"/>
                </a:solidFill>
                <a:ea typeface="+mn-ea"/>
                <a:cs typeface="+mn-cs"/>
              </a:rPr>
              <a:t> ΑΚ </a:t>
            </a:r>
            <a:br>
              <a:rPr lang="el-GR" sz="3200" dirty="0" smtClean="0">
                <a:solidFill>
                  <a:prstClr val="white"/>
                </a:solidFill>
                <a:ea typeface="+mn-ea"/>
                <a:cs typeface="+mn-cs"/>
              </a:rPr>
            </a:br>
            <a:r>
              <a:rPr lang="el-GR" sz="3200" dirty="0" smtClean="0">
                <a:solidFill>
                  <a:prstClr val="white"/>
                </a:solidFill>
                <a:ea typeface="+mn-ea"/>
                <a:cs typeface="+mn-cs"/>
              </a:rPr>
              <a:t>Αγχιστεία</a:t>
            </a:r>
            <a:endParaRPr lang="el-GR" dirty="0"/>
          </a:p>
        </p:txBody>
      </p:sp>
      <p:sp>
        <p:nvSpPr>
          <p:cNvPr id="3" name="Θέση περιεχομένου 2"/>
          <p:cNvSpPr>
            <a:spLocks noGrp="1"/>
          </p:cNvSpPr>
          <p:nvPr>
            <p:ph idx="1"/>
          </p:nvPr>
        </p:nvSpPr>
        <p:spPr>
          <a:xfrm>
            <a:off x="395536" y="1628800"/>
            <a:ext cx="8229600" cy="4525963"/>
          </a:xfrm>
          <a:solidFill>
            <a:schemeClr val="accent3">
              <a:lumMod val="50000"/>
            </a:schemeClr>
          </a:solidFill>
        </p:spPr>
        <p:txBody>
          <a:bodyPr>
            <a:normAutofit/>
          </a:bodyPr>
          <a:lstStyle/>
          <a:p>
            <a:pPr marL="0" indent="0" algn="just">
              <a:buNone/>
            </a:pPr>
            <a:r>
              <a:rPr lang="el-GR" dirty="0" smtClean="0"/>
              <a:t>Οι </a:t>
            </a:r>
            <a:r>
              <a:rPr lang="el-GR" dirty="0"/>
              <a:t>συγγενείς εξ αίματος του ενός από τους συζύγους είναι συγγενείς εξ αγχιστείας του άλλου στην ίδια γραμμή και στον ίδιο βαθμό. Το ίδιο ισχύει και στην περίπτωση του συμφώνου συμβίωσης. Η συγγένεια εξ αγχιστείας εξακολουθεί να υπάρχει και μετά τη λύση ή την ακύρωση του γάμου ή του συμφώνου συμβίωσης από το οποίο δημιουργήθηκε.»</a:t>
            </a:r>
          </a:p>
        </p:txBody>
      </p:sp>
    </p:spTree>
    <p:extLst>
      <p:ext uri="{BB962C8B-B14F-4D97-AF65-F5344CB8AC3E}">
        <p14:creationId xmlns:p14="http://schemas.microsoft.com/office/powerpoint/2010/main" val="11569618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sz="3200" dirty="0">
                <a:solidFill>
                  <a:prstClr val="white"/>
                </a:solidFill>
                <a:ea typeface="+mn-ea"/>
                <a:cs typeface="+mn-cs"/>
              </a:rPr>
              <a:t>Συγγένεια «Άρθρο </a:t>
            </a:r>
            <a:r>
              <a:rPr lang="el-GR" sz="3200" dirty="0" smtClean="0">
                <a:solidFill>
                  <a:prstClr val="white"/>
                </a:solidFill>
                <a:ea typeface="+mn-ea"/>
                <a:cs typeface="+mn-cs"/>
              </a:rPr>
              <a:t>1463»</a:t>
            </a:r>
            <a:endParaRPr lang="el-GR" dirty="0"/>
          </a:p>
        </p:txBody>
      </p:sp>
      <p:sp>
        <p:nvSpPr>
          <p:cNvPr id="3" name="Θέση περιεχομένου 2"/>
          <p:cNvSpPr>
            <a:spLocks noGrp="1"/>
          </p:cNvSpPr>
          <p:nvPr>
            <p:ph idx="1"/>
          </p:nvPr>
        </p:nvSpPr>
        <p:spPr>
          <a:solidFill>
            <a:schemeClr val="accent6">
              <a:lumMod val="50000"/>
            </a:schemeClr>
          </a:solidFill>
        </p:spPr>
        <p:txBody>
          <a:bodyPr/>
          <a:lstStyle/>
          <a:p>
            <a:pPr marL="0" indent="0" algn="just">
              <a:buNone/>
            </a:pPr>
            <a:r>
              <a:rPr lang="el-GR" dirty="0" smtClean="0"/>
              <a:t>Η </a:t>
            </a:r>
            <a:r>
              <a:rPr lang="el-GR" dirty="0"/>
              <a:t>συγγένεια του προσώπου με τη μητέρα του και τους συγγενείς της </a:t>
            </a:r>
            <a:r>
              <a:rPr lang="el-GR" b="1" u="sng" dirty="0"/>
              <a:t>συνάγεται από τη γέννηση. </a:t>
            </a:r>
            <a:r>
              <a:rPr lang="el-GR" dirty="0"/>
              <a:t>Η συγγένεια με τον πατέρα και τους συγγενείς του </a:t>
            </a:r>
            <a:r>
              <a:rPr lang="el-GR" u="sng" dirty="0"/>
              <a:t>συνάγεται από το γάμο ή το σύμφωνο συμβίωσης της μητέρας με τον πατέρα ή ιδρύεται με την αναγνώριση, εκούσια ή δικαστική</a:t>
            </a:r>
            <a:r>
              <a:rPr lang="el-GR" dirty="0"/>
              <a:t>.»</a:t>
            </a:r>
          </a:p>
        </p:txBody>
      </p:sp>
    </p:spTree>
    <p:extLst>
      <p:ext uri="{BB962C8B-B14F-4D97-AF65-F5344CB8AC3E}">
        <p14:creationId xmlns:p14="http://schemas.microsoft.com/office/powerpoint/2010/main" val="40195826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solidFill>
            <a:schemeClr val="bg2"/>
          </a:solidFill>
        </p:spPr>
        <p:txBody>
          <a:bodyPr/>
          <a:lstStyle/>
          <a:p>
            <a:r>
              <a:rPr lang="el-GR" dirty="0" smtClean="0"/>
              <a:t>ΒΑΣΙΚΑ   ΣΤΟΙΧΕΙΑ</a:t>
            </a:r>
            <a:br>
              <a:rPr lang="el-GR" dirty="0" smtClean="0"/>
            </a:br>
            <a:r>
              <a:rPr lang="el-GR" dirty="0" smtClean="0"/>
              <a:t> ΟΙΚΟΓΕΝΕΙΑΚΟΥ  ΔΙΚΑΙΟΥ </a:t>
            </a:r>
            <a:endParaRPr lang="el-GR" dirty="0"/>
          </a:p>
        </p:txBody>
      </p:sp>
      <p:sp>
        <p:nvSpPr>
          <p:cNvPr id="3" name="Υπότιτλος 2"/>
          <p:cNvSpPr>
            <a:spLocks noGrp="1"/>
          </p:cNvSpPr>
          <p:nvPr>
            <p:ph type="subTitle" idx="1"/>
          </p:nvPr>
        </p:nvSpPr>
        <p:spPr>
          <a:solidFill>
            <a:schemeClr val="accent1"/>
          </a:solidFill>
          <a:ln>
            <a:solidFill>
              <a:srgbClr val="FFFF00"/>
            </a:solidFill>
          </a:ln>
        </p:spPr>
        <p:txBody>
          <a:bodyPr>
            <a:normAutofit fontScale="92500" lnSpcReduction="20000"/>
          </a:bodyPr>
          <a:lstStyle/>
          <a:p>
            <a:r>
              <a:rPr lang="el-GR" dirty="0" smtClean="0"/>
              <a:t>ΜΑΡΙΑ ΣΩΤΗΡΟΠΟΥΛΟΥ</a:t>
            </a:r>
          </a:p>
          <a:p>
            <a:r>
              <a:rPr lang="en-US" dirty="0" smtClean="0"/>
              <a:t>MPHIL IN TRANSNATIONAL COMMERCIAL LAW</a:t>
            </a:r>
          </a:p>
          <a:p>
            <a:r>
              <a:rPr lang="el-GR" dirty="0" smtClean="0"/>
              <a:t>ΔΙΚΗΓΟΡΟΣ ΣΤΟΝ ΑΡΕΙΟ ΠΑΓΟ  </a:t>
            </a:r>
          </a:p>
          <a:p>
            <a:endParaRPr lang="el-GR" dirty="0"/>
          </a:p>
        </p:txBody>
      </p:sp>
    </p:spTree>
    <p:extLst>
      <p:ext uri="{BB962C8B-B14F-4D97-AF65-F5344CB8AC3E}">
        <p14:creationId xmlns:p14="http://schemas.microsoft.com/office/powerpoint/2010/main" val="417153735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2"/>
          </a:solidFill>
        </p:spPr>
        <p:txBody>
          <a:bodyPr/>
          <a:lstStyle/>
          <a:p>
            <a:r>
              <a:rPr lang="el-GR" sz="3000" dirty="0">
                <a:solidFill>
                  <a:srgbClr val="000000"/>
                </a:solidFill>
                <a:latin typeface="Times New Roman"/>
                <a:ea typeface="+mn-ea"/>
                <a:cs typeface="+mn-cs"/>
              </a:rPr>
              <a:t>Η συγγένεια παίζει πολύ σημαντικό </a:t>
            </a:r>
            <a:r>
              <a:rPr lang="el-GR" sz="3000" dirty="0" smtClean="0">
                <a:solidFill>
                  <a:srgbClr val="000000"/>
                </a:solidFill>
                <a:latin typeface="Times New Roman"/>
                <a:ea typeface="+mn-ea"/>
                <a:cs typeface="+mn-cs"/>
              </a:rPr>
              <a:t>ρόλο : </a:t>
            </a:r>
            <a:endParaRPr lang="el-GR" dirty="0"/>
          </a:p>
        </p:txBody>
      </p:sp>
      <p:sp>
        <p:nvSpPr>
          <p:cNvPr id="3" name="Θέση περιεχομένου 2"/>
          <p:cNvSpPr>
            <a:spLocks noGrp="1"/>
          </p:cNvSpPr>
          <p:nvPr>
            <p:ph idx="1"/>
          </p:nvPr>
        </p:nvSpPr>
        <p:spPr>
          <a:solidFill>
            <a:schemeClr val="accent3">
              <a:lumMod val="50000"/>
            </a:schemeClr>
          </a:solidFill>
        </p:spPr>
        <p:txBody>
          <a:bodyPr>
            <a:normAutofit fontScale="92500"/>
          </a:bodyPr>
          <a:lstStyle/>
          <a:p>
            <a:pPr algn="just">
              <a:buFont typeface="Arial"/>
              <a:buChar char="•"/>
            </a:pPr>
            <a:r>
              <a:rPr lang="el-GR" dirty="0" smtClean="0">
                <a:solidFill>
                  <a:srgbClr val="000000"/>
                </a:solidFill>
                <a:latin typeface="Times New Roman"/>
              </a:rPr>
              <a:t>Δημιουργεί </a:t>
            </a:r>
            <a:r>
              <a:rPr lang="el-GR" dirty="0">
                <a:solidFill>
                  <a:srgbClr val="000000"/>
                </a:solidFill>
                <a:latin typeface="Times New Roman"/>
              </a:rPr>
              <a:t>το οικογενειακό δέντρο και γίνονται γνωστές οι οικογενειακές ρίζες.</a:t>
            </a:r>
          </a:p>
          <a:p>
            <a:pPr algn="just">
              <a:buFont typeface="Arial"/>
              <a:buChar char="•"/>
            </a:pPr>
            <a:r>
              <a:rPr lang="el-GR" dirty="0">
                <a:solidFill>
                  <a:srgbClr val="000000"/>
                </a:solidFill>
                <a:latin typeface="Times New Roman"/>
              </a:rPr>
              <a:t>Δείχνει ποια είναι τα δικαιώματα και οι υποχρεώσεις μεταξύ των προσώπων αυτών.</a:t>
            </a:r>
          </a:p>
          <a:p>
            <a:pPr algn="just">
              <a:buFont typeface="Arial"/>
              <a:buChar char="•"/>
            </a:pPr>
            <a:r>
              <a:rPr lang="el-GR" dirty="0">
                <a:solidFill>
                  <a:srgbClr val="000000"/>
                </a:solidFill>
                <a:latin typeface="Times New Roman"/>
              </a:rPr>
              <a:t>Καλύπτει την ανάγκη του ανθρώπου για αγάπη, συντροφικότητα, συμπαράσταση και επικοινωνία.</a:t>
            </a:r>
          </a:p>
          <a:p>
            <a:pPr algn="just">
              <a:buFont typeface="Arial"/>
              <a:buChar char="•"/>
            </a:pPr>
            <a:r>
              <a:rPr lang="el-GR" dirty="0">
                <a:solidFill>
                  <a:srgbClr val="000000"/>
                </a:solidFill>
                <a:latin typeface="Times New Roman"/>
              </a:rPr>
              <a:t>Δυναμώνει τις αξίες του ανθρώπου και ενισχύει τη διατήρηση της πολιτιστικής κληρονομιάς και παράδοσης.</a:t>
            </a:r>
          </a:p>
          <a:p>
            <a:endParaRPr lang="el-GR" dirty="0"/>
          </a:p>
        </p:txBody>
      </p:sp>
    </p:spTree>
    <p:extLst>
      <p:ext uri="{BB962C8B-B14F-4D97-AF65-F5344CB8AC3E}">
        <p14:creationId xmlns:p14="http://schemas.microsoft.com/office/powerpoint/2010/main" val="7136433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normAutofit fontScale="90000"/>
          </a:bodyPr>
          <a:lstStyle/>
          <a:p>
            <a:r>
              <a:rPr lang="el-GR" dirty="0" smtClean="0"/>
              <a:t>Η ΣΥΓΓΕΝΕΙΑ ΙΔΡΥΕΙ  ΝΟΜΙΚΑ ΖΗΤΗΜΑΤΑ </a:t>
            </a:r>
            <a:endParaRPr lang="el-GR" dirty="0"/>
          </a:p>
        </p:txBody>
      </p:sp>
      <p:sp>
        <p:nvSpPr>
          <p:cNvPr id="3" name="Θέση περιεχομένου 2"/>
          <p:cNvSpPr>
            <a:spLocks noGrp="1"/>
          </p:cNvSpPr>
          <p:nvPr>
            <p:ph idx="1"/>
          </p:nvPr>
        </p:nvSpPr>
        <p:spPr>
          <a:xfrm>
            <a:off x="395536" y="1484784"/>
            <a:ext cx="8661648" cy="4886003"/>
          </a:xfrm>
          <a:solidFill>
            <a:schemeClr val="accent3">
              <a:lumMod val="75000"/>
            </a:schemeClr>
          </a:solidFill>
        </p:spPr>
        <p:txBody>
          <a:bodyPr/>
          <a:lstStyle/>
          <a:p>
            <a:pPr marL="0" indent="0" algn="just">
              <a:buNone/>
            </a:pPr>
            <a:r>
              <a:rPr lang="el-GR" dirty="0">
                <a:latin typeface="Roboto"/>
              </a:rPr>
              <a:t>Η ύπαρξη συγγένειας και ο βαθμός της μπορεί να παίξει πολύ σημαντικό ρόλο σε πολλά νομικά ζητήματα, καθώς με βάση αυτήν ο νόμος ορίζει κωλύματα (π.χ. γάμου) και παραχωρεί δικαιώματα (π.χ. κληρονομικά).</a:t>
            </a:r>
            <a:endParaRPr lang="el-GR" dirty="0"/>
          </a:p>
        </p:txBody>
      </p:sp>
    </p:spTree>
    <p:extLst>
      <p:ext uri="{BB962C8B-B14F-4D97-AF65-F5344CB8AC3E}">
        <p14:creationId xmlns:p14="http://schemas.microsoft.com/office/powerpoint/2010/main" val="16877204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dirty="0" smtClean="0"/>
              <a:t>ΕΛΕΥΘΕΡΗ ΕΝΩΣΗ </a:t>
            </a:r>
            <a:endParaRPr lang="el-GR" dirty="0"/>
          </a:p>
        </p:txBody>
      </p:sp>
      <p:sp>
        <p:nvSpPr>
          <p:cNvPr id="3" name="Θέση περιεχομένου 2"/>
          <p:cNvSpPr>
            <a:spLocks noGrp="1"/>
          </p:cNvSpPr>
          <p:nvPr>
            <p:ph idx="1"/>
          </p:nvPr>
        </p:nvSpPr>
        <p:spPr>
          <a:xfrm>
            <a:off x="539552" y="1556792"/>
            <a:ext cx="8229600" cy="4525963"/>
          </a:xfrm>
          <a:solidFill>
            <a:schemeClr val="accent5">
              <a:lumMod val="50000"/>
            </a:schemeClr>
          </a:solidFill>
        </p:spPr>
        <p:txBody>
          <a:bodyPr>
            <a:normAutofit fontScale="92500" lnSpcReduction="20000"/>
          </a:bodyPr>
          <a:lstStyle/>
          <a:p>
            <a:pPr marL="0" indent="0" algn="just">
              <a:buNone/>
            </a:pPr>
            <a:r>
              <a:rPr lang="el-GR" b="0" i="0" dirty="0" smtClean="0">
                <a:effectLst/>
                <a:latin typeface="ff10"/>
              </a:rPr>
              <a:t>Με την </a:t>
            </a:r>
            <a:r>
              <a:rPr lang="el-GR" b="0" i="0" dirty="0" smtClean="0">
                <a:effectLst/>
                <a:latin typeface="ff4"/>
              </a:rPr>
              <a:t>ελεύθερη ένωση </a:t>
            </a:r>
            <a:r>
              <a:rPr lang="el-GR" b="0" i="0" dirty="0" smtClean="0">
                <a:effectLst/>
                <a:latin typeface="ff10"/>
              </a:rPr>
              <a:t>όχι μόνο δεν υφίσταται συμφωνία των μερών για την τέλεση γάμου αλλά υπάρχει συνειδητή επιλογή τους να μείνουν εκτός του πλαισίου του</a:t>
            </a:r>
            <a:r>
              <a:rPr lang="en-US" b="0" i="0" dirty="0" smtClean="0">
                <a:effectLst/>
                <a:latin typeface="ff10"/>
              </a:rPr>
              <a:t> </a:t>
            </a:r>
            <a:r>
              <a:rPr lang="el-GR" b="0" i="0" dirty="0" smtClean="0">
                <a:effectLst/>
                <a:latin typeface="ff10"/>
              </a:rPr>
              <a:t>γάμου.</a:t>
            </a:r>
          </a:p>
          <a:p>
            <a:pPr marL="0" indent="0" algn="just">
              <a:buNone/>
            </a:pPr>
            <a:r>
              <a:rPr lang="el-GR" b="0" i="0" dirty="0" smtClean="0">
                <a:effectLst/>
                <a:latin typeface="ff10"/>
              </a:rPr>
              <a:t> Τα παιδιά που ενδέχεται να  γεννηθούν μέσα σε φυσική οικογένεια είναι εκτός γάμου και ο νόμος προβλέπει τη δυνατότητα της </a:t>
            </a:r>
            <a:r>
              <a:rPr lang="el-GR" b="0" i="0" dirty="0" smtClean="0">
                <a:effectLst/>
                <a:latin typeface="ff7"/>
              </a:rPr>
              <a:t> </a:t>
            </a:r>
            <a:r>
              <a:rPr lang="el-GR" b="0" i="0" dirty="0" smtClean="0">
                <a:effectLst/>
                <a:latin typeface="ff10"/>
              </a:rPr>
              <a:t>εκούσιας </a:t>
            </a:r>
            <a:r>
              <a:rPr lang="el-GR" b="0" i="0" dirty="0" smtClean="0">
                <a:effectLst/>
                <a:latin typeface="ff4"/>
              </a:rPr>
              <a:t>ΑΚ 1475 </a:t>
            </a:r>
            <a:r>
              <a:rPr lang="el-GR" b="0" i="0" dirty="0" err="1" smtClean="0">
                <a:effectLst/>
                <a:latin typeface="ff4"/>
              </a:rPr>
              <a:t>επ</a:t>
            </a:r>
            <a:r>
              <a:rPr lang="el-GR" b="0" i="0" dirty="0" smtClean="0">
                <a:effectLst/>
                <a:latin typeface="ff4"/>
              </a:rPr>
              <a:t>, 1479 </a:t>
            </a:r>
            <a:r>
              <a:rPr lang="el-GR" b="0" i="0" dirty="0" err="1" smtClean="0">
                <a:effectLst/>
                <a:latin typeface="ff4"/>
              </a:rPr>
              <a:t>επ</a:t>
            </a:r>
            <a:r>
              <a:rPr lang="el-GR" b="0" i="0" dirty="0" smtClean="0">
                <a:effectLst/>
                <a:latin typeface="ff4"/>
              </a:rPr>
              <a:t>.  ΑΚ </a:t>
            </a:r>
            <a:r>
              <a:rPr lang="el-GR" b="0" i="0" dirty="0" smtClean="0">
                <a:effectLst/>
                <a:latin typeface="ff7"/>
              </a:rPr>
              <a:t> </a:t>
            </a:r>
            <a:r>
              <a:rPr lang="el-GR" b="0" i="0" dirty="0" smtClean="0">
                <a:effectLst/>
                <a:latin typeface="ff10"/>
              </a:rPr>
              <a:t>οπότε εξομοιώνονται με τέκνα εντός γάμου </a:t>
            </a:r>
            <a:r>
              <a:rPr lang="el-GR" b="0" i="0" dirty="0" smtClean="0">
                <a:effectLst/>
                <a:latin typeface="ff4"/>
              </a:rPr>
              <a:t>ΑΚ 1484 απέναντι στους δύο γονείς τους και στους λοιπούς  συγγενείς τους. .</a:t>
            </a:r>
            <a:endParaRPr lang="el-GR" b="0" i="0" dirty="0" smtClean="0">
              <a:effectLst/>
              <a:latin typeface="Roboto"/>
            </a:endParaRPr>
          </a:p>
        </p:txBody>
      </p:sp>
    </p:spTree>
    <p:extLst>
      <p:ext uri="{BB962C8B-B14F-4D97-AF65-F5344CB8AC3E}">
        <p14:creationId xmlns:p14="http://schemas.microsoft.com/office/powerpoint/2010/main" val="362391148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dirty="0" smtClean="0"/>
              <a:t>ΣΥΜΦΩΝΟ  ΣΥΜΒΙΩΣΗΣ </a:t>
            </a:r>
            <a:endParaRPr lang="el-GR" dirty="0"/>
          </a:p>
        </p:txBody>
      </p:sp>
      <p:sp>
        <p:nvSpPr>
          <p:cNvPr id="3" name="Θέση περιεχομένου 2"/>
          <p:cNvSpPr>
            <a:spLocks noGrp="1"/>
          </p:cNvSpPr>
          <p:nvPr>
            <p:ph idx="1"/>
          </p:nvPr>
        </p:nvSpPr>
        <p:spPr>
          <a:xfrm>
            <a:off x="467544" y="1484784"/>
            <a:ext cx="8229600" cy="4525963"/>
          </a:xfrm>
          <a:solidFill>
            <a:schemeClr val="accent1">
              <a:lumMod val="60000"/>
              <a:lumOff val="40000"/>
            </a:schemeClr>
          </a:solidFill>
        </p:spPr>
        <p:txBody>
          <a:bodyPr>
            <a:normAutofit/>
          </a:bodyPr>
          <a:lstStyle/>
          <a:p>
            <a:pPr algn="just"/>
            <a:r>
              <a:rPr lang="el-GR" b="0" i="0" dirty="0" smtClean="0">
                <a:solidFill>
                  <a:srgbClr val="000000"/>
                </a:solidFill>
                <a:effectLst/>
                <a:latin typeface="ff10"/>
              </a:rPr>
              <a:t>Ενδιάμεση κατάσταση συνιστά το λεγόμενο </a:t>
            </a:r>
            <a:r>
              <a:rPr lang="el-GR" b="0" i="0" dirty="0" smtClean="0">
                <a:solidFill>
                  <a:srgbClr val="000000"/>
                </a:solidFill>
                <a:effectLst/>
                <a:latin typeface="ff7"/>
              </a:rPr>
              <a:t>«</a:t>
            </a:r>
            <a:r>
              <a:rPr lang="el-GR" b="1" i="0" dirty="0" smtClean="0">
                <a:solidFill>
                  <a:srgbClr val="000000"/>
                </a:solidFill>
                <a:effectLst/>
                <a:latin typeface="ff4"/>
              </a:rPr>
              <a:t>σύμφωνο συμβίωσης</a:t>
            </a:r>
            <a:r>
              <a:rPr lang="el-GR" b="0" i="0" dirty="0" smtClean="0">
                <a:solidFill>
                  <a:srgbClr val="000000"/>
                </a:solidFill>
                <a:effectLst/>
                <a:latin typeface="ff7"/>
              </a:rPr>
              <a:t>»  που </a:t>
            </a:r>
            <a:r>
              <a:rPr lang="el-GR" b="0" i="0" dirty="0" smtClean="0">
                <a:solidFill>
                  <a:srgbClr val="000000"/>
                </a:solidFill>
                <a:effectLst/>
                <a:latin typeface="ff10"/>
              </a:rPr>
              <a:t> αποκτά σημασία για το δίκαιο, όταν συνοδεύεται από συμφωνία των τελευταίων που καταρτίζεται αυτοπροσώπως με συμβολαιογραφική πράξη.</a:t>
            </a:r>
            <a:endParaRPr lang="el-GR" b="0" i="0" dirty="0" smtClean="0">
              <a:solidFill>
                <a:srgbClr val="000000"/>
              </a:solidFill>
              <a:effectLst/>
              <a:latin typeface="Roboto"/>
            </a:endParaRPr>
          </a:p>
          <a:p>
            <a:pPr algn="just"/>
            <a:endParaRPr lang="el-GR" dirty="0"/>
          </a:p>
        </p:txBody>
      </p:sp>
    </p:spTree>
    <p:extLst>
      <p:ext uri="{BB962C8B-B14F-4D97-AF65-F5344CB8AC3E}">
        <p14:creationId xmlns:p14="http://schemas.microsoft.com/office/powerpoint/2010/main" val="86584525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3"/>
          </a:solidFill>
        </p:spPr>
        <p:txBody>
          <a:bodyPr>
            <a:normAutofit/>
          </a:bodyPr>
          <a:lstStyle/>
          <a:p>
            <a:pPr algn="l" fontAlgn="base"/>
            <a:r>
              <a:rPr lang="el-GR" b="1" i="0" dirty="0" smtClean="0">
                <a:solidFill>
                  <a:srgbClr val="333333"/>
                </a:solidFill>
                <a:effectLst/>
                <a:latin typeface="Roboto"/>
              </a:rPr>
              <a:t>- Νόμος 4356/2015</a:t>
            </a:r>
            <a:endParaRPr lang="el-GR" b="1" i="0" dirty="0">
              <a:solidFill>
                <a:srgbClr val="333333"/>
              </a:solidFill>
              <a:effectLst/>
              <a:latin typeface="Roboto"/>
            </a:endParaRPr>
          </a:p>
        </p:txBody>
      </p:sp>
      <p:sp>
        <p:nvSpPr>
          <p:cNvPr id="3" name="Θέση περιεχομένου 2"/>
          <p:cNvSpPr>
            <a:spLocks noGrp="1"/>
          </p:cNvSpPr>
          <p:nvPr>
            <p:ph idx="1"/>
          </p:nvPr>
        </p:nvSpPr>
        <p:spPr/>
        <p:txBody>
          <a:bodyPr>
            <a:normAutofit fontScale="92500" lnSpcReduction="20000"/>
          </a:bodyPr>
          <a:lstStyle/>
          <a:p>
            <a:pPr algn="just"/>
            <a:r>
              <a:rPr lang="el-GR" b="1" i="0" dirty="0" smtClean="0">
                <a:effectLst/>
                <a:latin typeface="Roboto"/>
              </a:rPr>
              <a:t>Η συμφωνία δύο ενήλικων προσώπων, ανεξάρτητα από το φύλο τους, με την οποία ρυθμίζουν τη συμβίωσή τους (σύμφωνο συμβίωσης) καταρτίζεται αυτοπροσώπως με συμβολαιογραφικό έγγραφο. Η ισχύς της συμφωνίας αρχίζει από την κατάθεση αντιγράφου του συμβολαιογραφικού εγγράφου στο ληξίαρχο του τόπου κατοικίας τους, το οποίο καταχωρίζεται σε ειδικό βιβλίο του Ληξιαρχείου</a:t>
            </a:r>
            <a:r>
              <a:rPr lang="el-GR" b="0" i="0" dirty="0" smtClean="0">
                <a:effectLst/>
                <a:latin typeface="Roboto"/>
              </a:rPr>
              <a:t>.</a:t>
            </a:r>
            <a:endParaRPr lang="el-GR" dirty="0"/>
          </a:p>
        </p:txBody>
      </p:sp>
    </p:spTree>
    <p:extLst>
      <p:ext uri="{BB962C8B-B14F-4D97-AF65-F5344CB8AC3E}">
        <p14:creationId xmlns:p14="http://schemas.microsoft.com/office/powerpoint/2010/main" val="415599884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498178"/>
          </a:xfrm>
          <a:solidFill>
            <a:schemeClr val="bg2"/>
          </a:solidFill>
        </p:spPr>
        <p:txBody>
          <a:bodyPr>
            <a:noAutofit/>
          </a:bodyPr>
          <a:lstStyle/>
          <a:p>
            <a:pPr marL="342900" lvl="0" indent="-342900">
              <a:spcBef>
                <a:spcPct val="20000"/>
              </a:spcBef>
            </a:pPr>
            <a:r>
              <a:rPr lang="el-GR" sz="2800" b="1" dirty="0">
                <a:latin typeface="Roboto"/>
                <a:ea typeface="+mn-ea"/>
                <a:cs typeface="+mn-cs"/>
              </a:rPr>
              <a:t>Τι προβλέπει το σύμφωνο συμβίωσης για τα κοινά περιουσιακά στοιχεία, την εφορία, την κοινωνική ασφάλιση;</a:t>
            </a:r>
            <a:r>
              <a:rPr lang="el-GR" sz="2800" dirty="0">
                <a:latin typeface="Roboto"/>
                <a:ea typeface="+mn-ea"/>
                <a:cs typeface="+mn-cs"/>
              </a:rPr>
              <a:t/>
            </a:r>
            <a:br>
              <a:rPr lang="el-GR" sz="2800" dirty="0">
                <a:latin typeface="Roboto"/>
                <a:ea typeface="+mn-ea"/>
                <a:cs typeface="+mn-cs"/>
              </a:rPr>
            </a:br>
            <a:endParaRPr lang="el-GR" sz="2800" dirty="0"/>
          </a:p>
        </p:txBody>
      </p:sp>
      <p:sp>
        <p:nvSpPr>
          <p:cNvPr id="3" name="Θέση περιεχομένου 2"/>
          <p:cNvSpPr>
            <a:spLocks noGrp="1"/>
          </p:cNvSpPr>
          <p:nvPr>
            <p:ph idx="1"/>
          </p:nvPr>
        </p:nvSpPr>
        <p:spPr>
          <a:solidFill>
            <a:schemeClr val="tx2">
              <a:lumMod val="50000"/>
            </a:schemeClr>
          </a:solidFill>
        </p:spPr>
        <p:txBody>
          <a:bodyPr/>
          <a:lstStyle/>
          <a:p>
            <a:pPr marL="0" indent="0" algn="just">
              <a:buNone/>
            </a:pPr>
            <a:r>
              <a:rPr lang="el-GR" dirty="0" smtClean="0">
                <a:latin typeface="Roboto"/>
              </a:rPr>
              <a:t>Τόσο </a:t>
            </a:r>
            <a:r>
              <a:rPr lang="el-GR" dirty="0">
                <a:latin typeface="Roboto"/>
              </a:rPr>
              <a:t>για τα κληρονομικά, όσο και για τα κοινωνικά και ασφαλιστικά δικαιώματα, καθώς επίσης και για τις παροχές, προβλέπεται πλήρης εξομοίωση με τα αντίστοιχα δικαιώματα των συζύγων.</a:t>
            </a:r>
          </a:p>
          <a:p>
            <a:pPr marL="0" indent="0" algn="just">
              <a:buNone/>
            </a:pPr>
            <a:endParaRPr lang="el-GR" dirty="0"/>
          </a:p>
        </p:txBody>
      </p:sp>
    </p:spTree>
    <p:extLst>
      <p:ext uri="{BB962C8B-B14F-4D97-AF65-F5344CB8AC3E}">
        <p14:creationId xmlns:p14="http://schemas.microsoft.com/office/powerpoint/2010/main" val="264215065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sz="3000" b="1" dirty="0" err="1" smtClean="0">
                <a:latin typeface="Roboto"/>
                <a:ea typeface="+mn-ea"/>
                <a:cs typeface="+mn-cs"/>
              </a:rPr>
              <a:t>Νόμ</a:t>
            </a:r>
            <a:r>
              <a:rPr lang="en-US" sz="3000" b="1" dirty="0" smtClean="0">
                <a:latin typeface="Roboto"/>
                <a:ea typeface="+mn-ea"/>
                <a:cs typeface="+mn-cs"/>
              </a:rPr>
              <a:t>o</a:t>
            </a:r>
            <a:r>
              <a:rPr lang="el-GR" sz="3000" b="1" dirty="0" smtClean="0">
                <a:latin typeface="Roboto"/>
                <a:ea typeface="+mn-ea"/>
                <a:cs typeface="+mn-cs"/>
              </a:rPr>
              <a:t>ς  </a:t>
            </a:r>
            <a:r>
              <a:rPr lang="el-GR" sz="3000" b="1" dirty="0">
                <a:latin typeface="Roboto"/>
                <a:ea typeface="+mn-ea"/>
                <a:cs typeface="+mn-cs"/>
              </a:rPr>
              <a:t>4387/2016</a:t>
            </a:r>
            <a:endParaRPr lang="el-GR" b="1" dirty="0"/>
          </a:p>
        </p:txBody>
      </p:sp>
      <p:sp>
        <p:nvSpPr>
          <p:cNvPr id="3" name="Θέση περιεχομένου 2"/>
          <p:cNvSpPr>
            <a:spLocks noGrp="1"/>
          </p:cNvSpPr>
          <p:nvPr>
            <p:ph idx="1"/>
          </p:nvPr>
        </p:nvSpPr>
        <p:spPr>
          <a:solidFill>
            <a:schemeClr val="accent3">
              <a:lumMod val="75000"/>
            </a:schemeClr>
          </a:solidFill>
        </p:spPr>
        <p:txBody>
          <a:bodyPr>
            <a:normAutofit lnSpcReduction="10000"/>
          </a:bodyPr>
          <a:lstStyle/>
          <a:p>
            <a:pPr marL="0" indent="0" algn="just">
              <a:buNone/>
            </a:pPr>
            <a:r>
              <a:rPr lang="el-GR" b="0" i="0" dirty="0" smtClean="0">
                <a:effectLst/>
                <a:latin typeface="Roboto"/>
              </a:rPr>
              <a:t>Σύμφωνα με το </a:t>
            </a:r>
            <a:r>
              <a:rPr lang="el-GR" b="0" i="0" u="none" strike="noStrike" dirty="0" smtClean="0">
                <a:effectLst/>
                <a:latin typeface="Roboto"/>
                <a:hlinkClick r:id="rId2"/>
              </a:rPr>
              <a:t>άρθρο 16</a:t>
            </a:r>
            <a:r>
              <a:rPr lang="el-GR" b="0" i="0" dirty="0" smtClean="0">
                <a:effectLst/>
                <a:latin typeface="Roboto"/>
              </a:rPr>
              <a:t> του Νόμου 4387/2016, , με τους εγγάμους εξομοιώνονται πλήρως οι αντισυμβαλλόμενοι στο σύμφωνο συμβίωσης του Ν. 4356/2015 (Α΄ 181) ως προς κάθε κοινωνικοασφαλιστικό δικαίωμα, παροχή, υποχρέωση ή περιορισμό, σύμφωνα με τις διατάξεις του παρόντος νόμου ή της εν γένει κοινωνικοασφαλιστικής και </a:t>
            </a:r>
            <a:r>
              <a:rPr lang="el-GR" b="0" i="0" dirty="0" err="1" smtClean="0">
                <a:effectLst/>
                <a:latin typeface="Roboto"/>
              </a:rPr>
              <a:t>προνοιακής</a:t>
            </a:r>
            <a:r>
              <a:rPr lang="el-GR" b="0" i="0" dirty="0" smtClean="0">
                <a:effectLst/>
                <a:latin typeface="Roboto"/>
              </a:rPr>
              <a:t> νομοθεσίας.</a:t>
            </a:r>
            <a:endParaRPr lang="el-GR" dirty="0"/>
          </a:p>
        </p:txBody>
      </p:sp>
    </p:spTree>
    <p:extLst>
      <p:ext uri="{BB962C8B-B14F-4D97-AF65-F5344CB8AC3E}">
        <p14:creationId xmlns:p14="http://schemas.microsoft.com/office/powerpoint/2010/main" val="324857257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3">
              <a:lumMod val="75000"/>
            </a:schemeClr>
          </a:solidFill>
        </p:spPr>
        <p:txBody>
          <a:bodyPr>
            <a:normAutofit fontScale="90000"/>
          </a:bodyPr>
          <a:lstStyle/>
          <a:p>
            <a:r>
              <a:rPr lang="el-GR" b="1" dirty="0" err="1">
                <a:solidFill>
                  <a:srgbClr val="333333"/>
                </a:solidFill>
                <a:latin typeface="Roboto"/>
              </a:rPr>
              <a:t>ΣτΕ</a:t>
            </a:r>
            <a:r>
              <a:rPr lang="el-GR" b="1" dirty="0">
                <a:solidFill>
                  <a:srgbClr val="333333"/>
                </a:solidFill>
                <a:latin typeface="Roboto"/>
              </a:rPr>
              <a:t> Γ΄ Τμ. 2003/2018 </a:t>
            </a:r>
            <a:r>
              <a:rPr lang="el-GR" b="1" dirty="0" err="1">
                <a:solidFill>
                  <a:srgbClr val="333333"/>
                </a:solidFill>
                <a:latin typeface="Roboto"/>
              </a:rPr>
              <a:t>επταμ</a:t>
            </a:r>
            <a:r>
              <a:rPr lang="el-GR" b="1" dirty="0" smtClean="0">
                <a:solidFill>
                  <a:srgbClr val="333333"/>
                </a:solidFill>
                <a:latin typeface="Roboto"/>
              </a:rPr>
              <a:t>.</a:t>
            </a:r>
            <a:br>
              <a:rPr lang="el-GR" b="1" dirty="0" smtClean="0">
                <a:solidFill>
                  <a:srgbClr val="333333"/>
                </a:solidFill>
                <a:latin typeface="Roboto"/>
              </a:rPr>
            </a:br>
            <a:r>
              <a:rPr lang="el-GR" sz="2200" b="1" dirty="0" smtClean="0">
                <a:solidFill>
                  <a:srgbClr val="333333"/>
                </a:solidFill>
                <a:latin typeface="Roboto"/>
              </a:rPr>
              <a:t>Δ</a:t>
            </a:r>
            <a:r>
              <a:rPr lang="el-GR" sz="1800" b="1" dirty="0" smtClean="0">
                <a:solidFill>
                  <a:srgbClr val="333333"/>
                </a:solidFill>
                <a:latin typeface="Roboto"/>
              </a:rPr>
              <a:t>ΗΜΟΣΙΕΥΜΕΝΗ ΣΤΗΤΡΑΠΕΖΑ ΝΟΜΙΚΩΝ ΠΛΗΡΟΦΟΡΙΩΝ «ΝΟΜΟΣ»</a:t>
            </a:r>
            <a:br>
              <a:rPr lang="el-GR" sz="1800" b="1" dirty="0" smtClean="0">
                <a:solidFill>
                  <a:srgbClr val="333333"/>
                </a:solidFill>
                <a:latin typeface="Roboto"/>
              </a:rPr>
            </a:br>
            <a:r>
              <a:rPr lang="el-GR" sz="1800" b="1" dirty="0" smtClean="0">
                <a:solidFill>
                  <a:srgbClr val="333333"/>
                </a:solidFill>
                <a:latin typeface="Roboto"/>
              </a:rPr>
              <a:t>ΑΚΟΛΟΥΘΕΙ ΠΕΡΙΛΗΨΗ ΤΗΣ ΑΠΟΦΑΣΗΣ </a:t>
            </a:r>
            <a:endParaRPr lang="el-GR" sz="1800" dirty="0"/>
          </a:p>
        </p:txBody>
      </p:sp>
      <p:sp>
        <p:nvSpPr>
          <p:cNvPr id="3" name="Θέση περιεχομένου 2"/>
          <p:cNvSpPr>
            <a:spLocks noGrp="1"/>
          </p:cNvSpPr>
          <p:nvPr>
            <p:ph idx="1"/>
          </p:nvPr>
        </p:nvSpPr>
        <p:spPr>
          <a:solidFill>
            <a:schemeClr val="accent6">
              <a:lumMod val="50000"/>
            </a:schemeClr>
          </a:solidFill>
        </p:spPr>
        <p:txBody>
          <a:bodyPr>
            <a:normAutofit fontScale="62500" lnSpcReduction="20000"/>
          </a:bodyPr>
          <a:lstStyle/>
          <a:p>
            <a:pPr algn="just"/>
            <a:r>
              <a:rPr lang="el-GR" dirty="0"/>
              <a:t>Σύμφωνο συμβίωσης και τύπος της σχετικής ληξιαρχικής πράξης. Κατοχύρωση του απαραβίαστου της ιδιωτικής ζωής των πολιτών, στον πυρήνα της οποίας ανήκει η ερωτική ζωή και ο σεξουαλικός προσανατολισμός εκάστου. Ο νομοθέτης δεν κωλύεται, από το άρθρο 21 του Συντάγματος, να τροποποιεί τις ρυθμίσεις περί των τρόπων σύστασης της οικογένειας ή να αναγνωρίζει άλλες, εναλλακτικές προς τον γάμο, μορφές συμβίωσης και την </a:t>
            </a:r>
            <a:r>
              <a:rPr lang="el-GR" dirty="0" err="1"/>
              <a:t>δι</a:t>
            </a:r>
            <a:r>
              <a:rPr lang="el-GR" dirty="0"/>
              <a:t>’ αυτών ίδρυση οικογενειακών δεσμών</a:t>
            </a:r>
            <a:r>
              <a:rPr lang="el-GR" b="1" dirty="0"/>
              <a:t>. Η θέσπιση και ρύθμιση με το ν.4356/2015 του συμφώνου συμβίωσης των ομοφύλων δεν αντίκειται στο Σύνταγμα και σε διεθνείς συμβάσεις, δεν θίγει τον συνταγματικώς προστατευόμενο θεσμό του γάμου και της οικογένειας, ούτε προσβάλλονται η Ορθόδοξη Χριστιανική Θρησκεία και η κατά το Σύνταγμα θέση αυτής ως επικρατούσης, ούτε ο θεσμικός ρόλος της Εκκλησίας της Ελλάδας και δεν θίγονται οι ατομικές ελευθερίες και τα δικαιώματα των Ορθοδόξων Χριστιανών Ελλήνων πολιτών, εγγάμων /και γονέων ή μη.</a:t>
            </a:r>
          </a:p>
        </p:txBody>
      </p:sp>
    </p:spTree>
    <p:extLst>
      <p:ext uri="{BB962C8B-B14F-4D97-AF65-F5344CB8AC3E}">
        <p14:creationId xmlns:p14="http://schemas.microsoft.com/office/powerpoint/2010/main" val="314337027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800" b="1" dirty="0" smtClean="0"/>
              <a:t>ΣΥΝΕΧΕΙΑ ΤΗΣ ΠΕΡΙΛΗΨΗΣ </a:t>
            </a:r>
            <a:br>
              <a:rPr lang="el-GR" sz="2800" b="1" dirty="0" smtClean="0"/>
            </a:br>
            <a:r>
              <a:rPr lang="el-GR" sz="2800" b="1" dirty="0" smtClean="0"/>
              <a:t>ΤΗΣ ΑΠΟΦΑΣΗΣ </a:t>
            </a:r>
            <a:endParaRPr lang="el-GR" sz="2800" b="1" dirty="0"/>
          </a:p>
        </p:txBody>
      </p:sp>
      <p:sp>
        <p:nvSpPr>
          <p:cNvPr id="3" name="Θέση περιεχομένου 2"/>
          <p:cNvSpPr>
            <a:spLocks noGrp="1"/>
          </p:cNvSpPr>
          <p:nvPr>
            <p:ph idx="1"/>
          </p:nvPr>
        </p:nvSpPr>
        <p:spPr>
          <a:solidFill>
            <a:schemeClr val="accent6">
              <a:lumMod val="50000"/>
            </a:schemeClr>
          </a:solidFill>
        </p:spPr>
        <p:txBody>
          <a:bodyPr>
            <a:normAutofit lnSpcReduction="10000"/>
          </a:bodyPr>
          <a:lstStyle/>
          <a:p>
            <a:pPr marL="0" lvl="0" indent="0" algn="just">
              <a:buNone/>
            </a:pPr>
            <a:r>
              <a:rPr lang="el-GR" sz="2400" dirty="0">
                <a:solidFill>
                  <a:prstClr val="white"/>
                </a:solidFill>
              </a:rPr>
              <a:t>Δεν στοιχειοθετείται η συνδρομή της βλάβης, που επικαλούνται οι αιτούντες (Ιερές Μητροπόλεις, Μητροπολίτες και λοιποί κληρικοί, ιδιώτες Χριστιανοί Ορθόδοξοι) λόγω προσβολής των χρηστών ηθών, της ορθόδοξης χριστιανικής διδασκαλίας, της Εκκλησίας της Ελλάδας ή των δικαιωμάτων των πιστών της. Η πρόβλεψη υποχρεωτικής αναγραφής του θρησκεύματος των μερών στη ληξιαρχική πράξη του συμφώνου συμβίωσης δεν προσβάλλει, κατά το μέρος που αφορά και ομόφυλα μέρη, την ορθόδοξη χριστιανική θρησκεία, ούτε δημιουργεί την εντύπωση ότι η Ορθόδοξη Εκκλησία επιτρέπει ή ανέχεται την ομοφυλοφιλία και τις ομόφυλες σχέσεις συμβίωσης. Αντίθετη μειοψηφία. Απορρίπτεται η αίτηση ακύρωσης της υα ΤΑΔΚ39/2016. Όμοια με την αρ. 2004/2018 </a:t>
            </a:r>
            <a:r>
              <a:rPr lang="el-GR" sz="2400" dirty="0" err="1">
                <a:solidFill>
                  <a:prstClr val="white"/>
                </a:solidFill>
              </a:rPr>
              <a:t>ΣτΕ</a:t>
            </a:r>
            <a:r>
              <a:rPr lang="el-GR" sz="2400" dirty="0">
                <a:solidFill>
                  <a:prstClr val="white"/>
                </a:solidFill>
              </a:rPr>
              <a:t>.</a:t>
            </a:r>
          </a:p>
          <a:p>
            <a:endParaRPr lang="el-GR" dirty="0"/>
          </a:p>
        </p:txBody>
      </p:sp>
    </p:spTree>
    <p:extLst>
      <p:ext uri="{BB962C8B-B14F-4D97-AF65-F5344CB8AC3E}">
        <p14:creationId xmlns:p14="http://schemas.microsoft.com/office/powerpoint/2010/main" val="90791304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99392"/>
            <a:ext cx="8229600" cy="1517030"/>
          </a:xfrm>
          <a:solidFill>
            <a:schemeClr val="bg2"/>
          </a:solidFill>
        </p:spPr>
        <p:txBody>
          <a:bodyPr>
            <a:normAutofit fontScale="90000"/>
          </a:bodyPr>
          <a:lstStyle/>
          <a:p>
            <a:pPr marL="342900" lvl="0" indent="-342900">
              <a:spcBef>
                <a:spcPct val="20000"/>
              </a:spcBef>
            </a:pPr>
            <a:r>
              <a:rPr lang="el-GR" sz="2500" b="1" dirty="0">
                <a:latin typeface="Roboto"/>
                <a:ea typeface="+mn-ea"/>
                <a:cs typeface="+mn-cs"/>
              </a:rPr>
              <a:t>Ποιοι </a:t>
            </a:r>
            <a:r>
              <a:rPr lang="el-GR" sz="2500" b="1" dirty="0" smtClean="0">
                <a:latin typeface="Roboto"/>
                <a:ea typeface="+mn-ea"/>
                <a:cs typeface="+mn-cs"/>
              </a:rPr>
              <a:t>μπορούν</a:t>
            </a:r>
            <a:br>
              <a:rPr lang="el-GR" sz="2500" b="1" dirty="0" smtClean="0">
                <a:latin typeface="Roboto"/>
                <a:ea typeface="+mn-ea"/>
                <a:cs typeface="+mn-cs"/>
              </a:rPr>
            </a:br>
            <a:r>
              <a:rPr lang="el-GR" sz="2500" b="1" dirty="0" smtClean="0">
                <a:latin typeface="Roboto"/>
                <a:ea typeface="+mn-ea"/>
                <a:cs typeface="+mn-cs"/>
              </a:rPr>
              <a:t> </a:t>
            </a:r>
            <a:r>
              <a:rPr lang="el-GR" sz="2500" b="1" dirty="0">
                <a:latin typeface="Roboto"/>
                <a:ea typeface="+mn-ea"/>
                <a:cs typeface="+mn-cs"/>
              </a:rPr>
              <a:t>να συνάψουν σύμφωνο </a:t>
            </a:r>
            <a:r>
              <a:rPr lang="el-GR" sz="2500" b="1" dirty="0" smtClean="0">
                <a:latin typeface="Roboto"/>
                <a:ea typeface="+mn-ea"/>
                <a:cs typeface="+mn-cs"/>
              </a:rPr>
              <a:t>συμβίωσης</a:t>
            </a:r>
            <a:r>
              <a:rPr lang="el-GR" sz="3600" b="1" i="1" dirty="0">
                <a:solidFill>
                  <a:prstClr val="white"/>
                </a:solidFill>
                <a:latin typeface="Roboto"/>
              </a:rPr>
              <a:t> ;</a:t>
            </a:r>
            <a:r>
              <a:rPr lang="el-GR" sz="2500" dirty="0">
                <a:solidFill>
                  <a:srgbClr val="7A7A7A"/>
                </a:solidFill>
                <a:latin typeface="Roboto"/>
                <a:ea typeface="+mn-ea"/>
                <a:cs typeface="+mn-cs"/>
              </a:rPr>
              <a:t/>
            </a:r>
            <a:br>
              <a:rPr lang="el-GR" sz="2500" dirty="0">
                <a:solidFill>
                  <a:srgbClr val="7A7A7A"/>
                </a:solidFill>
                <a:latin typeface="Roboto"/>
                <a:ea typeface="+mn-ea"/>
                <a:cs typeface="+mn-cs"/>
              </a:rPr>
            </a:br>
            <a:endParaRPr lang="el-GR" dirty="0"/>
          </a:p>
        </p:txBody>
      </p:sp>
      <p:sp>
        <p:nvSpPr>
          <p:cNvPr id="3" name="Θέση περιεχομένου 2"/>
          <p:cNvSpPr>
            <a:spLocks noGrp="1"/>
          </p:cNvSpPr>
          <p:nvPr>
            <p:ph idx="1"/>
          </p:nvPr>
        </p:nvSpPr>
        <p:spPr>
          <a:xfrm>
            <a:off x="467544" y="1772816"/>
            <a:ext cx="8229600" cy="4525963"/>
          </a:xfrm>
          <a:solidFill>
            <a:schemeClr val="accent5">
              <a:lumMod val="75000"/>
            </a:schemeClr>
          </a:solidFill>
        </p:spPr>
        <p:txBody>
          <a:bodyPr>
            <a:normAutofit fontScale="77500" lnSpcReduction="20000"/>
          </a:bodyPr>
          <a:lstStyle/>
          <a:p>
            <a:pPr marL="0" indent="0" algn="just">
              <a:buNone/>
            </a:pPr>
            <a:r>
              <a:rPr lang="el-GR" b="1" i="1" dirty="0" smtClean="0">
                <a:solidFill>
                  <a:srgbClr val="7A7A7A"/>
                </a:solidFill>
                <a:latin typeface="Roboto"/>
              </a:rPr>
              <a:t>.</a:t>
            </a:r>
            <a:r>
              <a:rPr lang="el-GR" b="1" dirty="0" smtClean="0">
                <a:solidFill>
                  <a:srgbClr val="7A7A7A"/>
                </a:solidFill>
                <a:latin typeface="Roboto"/>
              </a:rPr>
              <a:t> </a:t>
            </a:r>
            <a:r>
              <a:rPr lang="el-GR" dirty="0" smtClean="0">
                <a:latin typeface="Roboto"/>
              </a:rPr>
              <a:t>Ετερόφυλα </a:t>
            </a:r>
            <a:r>
              <a:rPr lang="el-GR" dirty="0">
                <a:latin typeface="Roboto"/>
              </a:rPr>
              <a:t>ή ομόφυλα ζευγάρια ενηλίκων, με πλήρη δικαιοπρακτική ικανότητα. </a:t>
            </a:r>
            <a:r>
              <a:rPr lang="el-GR" b="1" dirty="0">
                <a:latin typeface="Roboto"/>
              </a:rPr>
              <a:t>Δεν επιτρέπεται</a:t>
            </a:r>
            <a:r>
              <a:rPr lang="el-GR" dirty="0">
                <a:latin typeface="Roboto"/>
              </a:rPr>
              <a:t> η σύναψη συμφώνου συμβίωσης: </a:t>
            </a:r>
            <a:r>
              <a:rPr lang="el-GR" b="1" dirty="0">
                <a:latin typeface="Roboto"/>
              </a:rPr>
              <a:t>α)</a:t>
            </a:r>
            <a:r>
              <a:rPr lang="el-GR" dirty="0">
                <a:latin typeface="Roboto"/>
              </a:rPr>
              <a:t> αν υπάρχει γάμος ή σύμφωνο συμβίωσης των ενδιαφερομένων προσώπων ή του ενός από αυτά</a:t>
            </a:r>
            <a:r>
              <a:rPr lang="el-GR" dirty="0" smtClean="0">
                <a:latin typeface="Roboto"/>
              </a:rPr>
              <a:t>,</a:t>
            </a:r>
            <a:endParaRPr lang="en-US" dirty="0" smtClean="0">
              <a:latin typeface="Roboto"/>
            </a:endParaRPr>
          </a:p>
          <a:p>
            <a:pPr marL="0" indent="0" algn="just">
              <a:buNone/>
            </a:pPr>
            <a:r>
              <a:rPr lang="el-GR" dirty="0">
                <a:latin typeface="Roboto"/>
              </a:rPr>
              <a:t> </a:t>
            </a:r>
            <a:r>
              <a:rPr lang="el-GR" b="1" dirty="0">
                <a:latin typeface="Roboto"/>
              </a:rPr>
              <a:t>β)</a:t>
            </a:r>
            <a:r>
              <a:rPr lang="el-GR" dirty="0">
                <a:latin typeface="Roboto"/>
              </a:rPr>
              <a:t> μεταξύ συγγενών εξ αίματος σε ευθεία γραμμή απεριόριστα και εκ πλαγίου μέχρι και τον τέταρτο βαθμό, καθώς και μεταξύ συγγενών εξ αγχιστείας σε ευθεία γραμμή απεριόριστα, </a:t>
            </a:r>
            <a:endParaRPr lang="en-US" dirty="0" smtClean="0">
              <a:latin typeface="Roboto"/>
            </a:endParaRPr>
          </a:p>
          <a:p>
            <a:pPr marL="0" indent="0" algn="just">
              <a:buNone/>
            </a:pPr>
            <a:r>
              <a:rPr lang="el-GR" b="1" dirty="0" smtClean="0">
                <a:latin typeface="Roboto"/>
              </a:rPr>
              <a:t>γ</a:t>
            </a:r>
            <a:r>
              <a:rPr lang="el-GR" b="1" dirty="0">
                <a:latin typeface="Roboto"/>
              </a:rPr>
              <a:t>)</a:t>
            </a:r>
            <a:r>
              <a:rPr lang="el-GR" dirty="0">
                <a:latin typeface="Roboto"/>
              </a:rPr>
              <a:t> μεταξύ εκείνου που υιοθέτησε και αυτού που υιοθετήθηκε. Στις περιπτώσεις αυτές, όπως και στην περίπτωση εικονικότητας, </a:t>
            </a:r>
            <a:r>
              <a:rPr lang="el-GR" b="1" dirty="0">
                <a:latin typeface="Roboto"/>
              </a:rPr>
              <a:t>το συναφθέν σύμφωνο συμβίωσης είναι άκυρο.</a:t>
            </a:r>
          </a:p>
          <a:p>
            <a:pPr algn="just"/>
            <a:endParaRPr lang="el-GR" dirty="0"/>
          </a:p>
        </p:txBody>
      </p:sp>
    </p:spTree>
    <p:extLst>
      <p:ext uri="{BB962C8B-B14F-4D97-AF65-F5344CB8AC3E}">
        <p14:creationId xmlns:p14="http://schemas.microsoft.com/office/powerpoint/2010/main" val="7504143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lumMod val="60000"/>
              <a:lumOff val="40000"/>
            </a:schemeClr>
          </a:solidFill>
        </p:spPr>
        <p:txBody>
          <a:bodyPr/>
          <a:lstStyle/>
          <a:p>
            <a:r>
              <a:rPr lang="el-GR" dirty="0" smtClean="0"/>
              <a:t>ΟΙΚΟΓΕΝΕΙΑΚΟ ΔΙΚΑΙΟ </a:t>
            </a:r>
            <a:endParaRPr lang="el-GR" dirty="0"/>
          </a:p>
        </p:txBody>
      </p:sp>
      <p:sp>
        <p:nvSpPr>
          <p:cNvPr id="3" name="Θέση περιεχομένου 2"/>
          <p:cNvSpPr>
            <a:spLocks noGrp="1"/>
          </p:cNvSpPr>
          <p:nvPr>
            <p:ph idx="1"/>
          </p:nvPr>
        </p:nvSpPr>
        <p:spPr>
          <a:solidFill>
            <a:schemeClr val="accent4">
              <a:lumMod val="50000"/>
            </a:schemeClr>
          </a:solidFill>
        </p:spPr>
        <p:txBody>
          <a:bodyPr>
            <a:normAutofit/>
          </a:bodyPr>
          <a:lstStyle/>
          <a:p>
            <a:pPr marL="0" indent="0" algn="just">
              <a:buNone/>
            </a:pPr>
            <a:r>
              <a:rPr lang="el-GR" b="1" dirty="0" smtClean="0">
                <a:latin typeface="Open Sans"/>
              </a:rPr>
              <a:t>Το </a:t>
            </a:r>
            <a:r>
              <a:rPr lang="el-GR" b="1" dirty="0">
                <a:latin typeface="Open Sans"/>
              </a:rPr>
              <a:t>οικογενειακό δίκαιο, ως ειδικότερος κλάδος του ιδιωτικού αστικού δικαίου, περιέχεται στις οικείες διατάξεις του τέταρτου βιβλίου του Αστικού Κώδικα </a:t>
            </a:r>
            <a:r>
              <a:rPr lang="el-GR" b="1" dirty="0" smtClean="0">
                <a:latin typeface="Open Sans"/>
              </a:rPr>
              <a:t> </a:t>
            </a:r>
            <a:r>
              <a:rPr lang="en-US" b="1" dirty="0" smtClean="0">
                <a:latin typeface="Open Sans"/>
              </a:rPr>
              <a:t>(</a:t>
            </a:r>
            <a:r>
              <a:rPr lang="el-GR" b="1" dirty="0" smtClean="0">
                <a:latin typeface="Open Sans"/>
              </a:rPr>
              <a:t>άρθρα </a:t>
            </a:r>
            <a:r>
              <a:rPr lang="el-GR" b="1" dirty="0">
                <a:latin typeface="Open Sans"/>
              </a:rPr>
              <a:t>1346 – 1694</a:t>
            </a:r>
            <a:r>
              <a:rPr lang="el-GR" b="1" dirty="0" smtClean="0">
                <a:latin typeface="Open Sans"/>
              </a:rPr>
              <a:t>) αλλά </a:t>
            </a:r>
            <a:r>
              <a:rPr lang="el-GR" b="1" dirty="0">
                <a:latin typeface="Open Sans"/>
              </a:rPr>
              <a:t>σχετικές διατάξεις συναντώνται και σε άλλα νομοθετήματα. </a:t>
            </a:r>
            <a:endParaRPr lang="el-GR" b="1" dirty="0"/>
          </a:p>
        </p:txBody>
      </p:sp>
    </p:spTree>
    <p:extLst>
      <p:ext uri="{BB962C8B-B14F-4D97-AF65-F5344CB8AC3E}">
        <p14:creationId xmlns:p14="http://schemas.microsoft.com/office/powerpoint/2010/main" val="226807530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normAutofit fontScale="90000"/>
          </a:bodyPr>
          <a:lstStyle/>
          <a:p>
            <a:pPr marL="342900" lvl="0" indent="-342900">
              <a:spcBef>
                <a:spcPct val="20000"/>
              </a:spcBef>
            </a:pPr>
            <a:r>
              <a:rPr lang="el-GR" sz="3200" b="1" dirty="0">
                <a:latin typeface="Roboto"/>
                <a:ea typeface="+mn-ea"/>
                <a:cs typeface="+mn-cs"/>
              </a:rPr>
              <a:t>Πόσο χρονοβόρα είναι η διαδικασία;</a:t>
            </a:r>
            <a:r>
              <a:rPr lang="el-GR" sz="3200" dirty="0">
                <a:solidFill>
                  <a:srgbClr val="7A7A7A"/>
                </a:solidFill>
                <a:latin typeface="Roboto"/>
                <a:ea typeface="+mn-ea"/>
                <a:cs typeface="+mn-cs"/>
              </a:rPr>
              <a:t/>
            </a:r>
            <a:br>
              <a:rPr lang="el-GR" sz="3200" dirty="0">
                <a:solidFill>
                  <a:srgbClr val="7A7A7A"/>
                </a:solidFill>
                <a:latin typeface="Roboto"/>
                <a:ea typeface="+mn-ea"/>
                <a:cs typeface="+mn-cs"/>
              </a:rPr>
            </a:br>
            <a:endParaRPr lang="el-GR" dirty="0"/>
          </a:p>
        </p:txBody>
      </p:sp>
      <p:sp>
        <p:nvSpPr>
          <p:cNvPr id="3" name="Θέση περιεχομένου 2"/>
          <p:cNvSpPr>
            <a:spLocks noGrp="1"/>
          </p:cNvSpPr>
          <p:nvPr>
            <p:ph idx="1"/>
          </p:nvPr>
        </p:nvSpPr>
        <p:spPr>
          <a:solidFill>
            <a:schemeClr val="accent2">
              <a:lumMod val="75000"/>
            </a:schemeClr>
          </a:solidFill>
        </p:spPr>
        <p:txBody>
          <a:bodyPr/>
          <a:lstStyle/>
          <a:p>
            <a:pPr marL="0" indent="0" algn="just">
              <a:buNone/>
            </a:pPr>
            <a:r>
              <a:rPr lang="el-GR" dirty="0" smtClean="0">
                <a:latin typeface="Roboto"/>
              </a:rPr>
              <a:t>Ο </a:t>
            </a:r>
            <a:r>
              <a:rPr lang="el-GR" dirty="0">
                <a:latin typeface="Roboto"/>
              </a:rPr>
              <a:t>χρόνος που απαιτείται αφορά τον χρόνο προετοιμασίας του </a:t>
            </a:r>
            <a:r>
              <a:rPr lang="el-GR" dirty="0" smtClean="0">
                <a:latin typeface="Roboto"/>
              </a:rPr>
              <a:t>περιεχομένου του συμφώνου . </a:t>
            </a:r>
            <a:r>
              <a:rPr lang="el-GR" dirty="0">
                <a:latin typeface="Roboto"/>
              </a:rPr>
              <a:t>Ακόμα και την ίδια την ημέρα της υπογραφής του, μπορεί να κατατεθεί στο ειδικό βιβλίο του Ληξιαρχείου και να ξεκινήσει η ισχύς του.</a:t>
            </a:r>
          </a:p>
          <a:p>
            <a:pPr marL="0" indent="0" algn="just">
              <a:buNone/>
            </a:pPr>
            <a:endParaRPr lang="el-GR" dirty="0"/>
          </a:p>
        </p:txBody>
      </p:sp>
    </p:spTree>
    <p:extLst>
      <p:ext uri="{BB962C8B-B14F-4D97-AF65-F5344CB8AC3E}">
        <p14:creationId xmlns:p14="http://schemas.microsoft.com/office/powerpoint/2010/main" val="364471532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539552" y="188640"/>
            <a:ext cx="8229600" cy="1440160"/>
          </a:xfrm>
          <a:solidFill>
            <a:schemeClr val="bg2"/>
          </a:solidFill>
        </p:spPr>
        <p:txBody>
          <a:bodyPr>
            <a:normAutofit fontScale="90000"/>
          </a:bodyPr>
          <a:lstStyle/>
          <a:p>
            <a:pPr algn="l"/>
            <a:r>
              <a:rPr lang="el-GR" sz="4000" b="1" dirty="0" smtClean="0">
                <a:latin typeface="Roboto"/>
                <a:ea typeface="+mn-ea"/>
                <a:cs typeface="+mn-cs"/>
              </a:rPr>
              <a:t>Ποια </a:t>
            </a:r>
            <a:r>
              <a:rPr lang="el-GR" sz="4000" b="1" dirty="0">
                <a:latin typeface="Roboto"/>
                <a:ea typeface="+mn-ea"/>
                <a:cs typeface="+mn-cs"/>
              </a:rPr>
              <a:t>είναι η βασική διαφορά από τον Πολιτικό γάμο;</a:t>
            </a:r>
            <a:r>
              <a:rPr lang="el-GR" sz="4000" dirty="0">
                <a:latin typeface="Roboto"/>
                <a:ea typeface="+mn-ea"/>
                <a:cs typeface="+mn-cs"/>
              </a:rPr>
              <a:t/>
            </a:r>
            <a:br>
              <a:rPr lang="el-GR" sz="4000" dirty="0">
                <a:latin typeface="Roboto"/>
                <a:ea typeface="+mn-ea"/>
                <a:cs typeface="+mn-cs"/>
              </a:rPr>
            </a:br>
            <a:endParaRPr lang="el-GR" dirty="0"/>
          </a:p>
        </p:txBody>
      </p:sp>
      <p:sp>
        <p:nvSpPr>
          <p:cNvPr id="3" name="Θέση περιεχομένου 2"/>
          <p:cNvSpPr>
            <a:spLocks noGrp="1"/>
          </p:cNvSpPr>
          <p:nvPr>
            <p:ph idx="1"/>
          </p:nvPr>
        </p:nvSpPr>
        <p:spPr>
          <a:xfrm>
            <a:off x="467544" y="1556792"/>
            <a:ext cx="8229600" cy="4525963"/>
          </a:xfrm>
          <a:solidFill>
            <a:schemeClr val="accent3">
              <a:lumMod val="50000"/>
            </a:schemeClr>
          </a:solidFill>
        </p:spPr>
        <p:txBody>
          <a:bodyPr/>
          <a:lstStyle/>
          <a:p>
            <a:pPr marL="0" indent="0" algn="just">
              <a:buNone/>
            </a:pPr>
            <a:r>
              <a:rPr lang="el-GR" sz="4000" dirty="0" smtClean="0">
                <a:latin typeface="Roboto"/>
                <a:ea typeface="+mj-ea"/>
                <a:cs typeface="+mj-cs"/>
              </a:rPr>
              <a:t>Είναι </a:t>
            </a:r>
            <a:r>
              <a:rPr lang="el-GR" sz="4000" dirty="0">
                <a:latin typeface="Roboto"/>
                <a:ea typeface="+mj-ea"/>
                <a:cs typeface="+mj-cs"/>
              </a:rPr>
              <a:t>πιο γρήγορο, τόσο στο στάδιο της σύναψης όσο και στο στάδιο </a:t>
            </a:r>
            <a:r>
              <a:rPr lang="el-GR" sz="4000" dirty="0" smtClean="0">
                <a:latin typeface="Roboto"/>
                <a:ea typeface="+mj-ea"/>
                <a:cs typeface="+mj-cs"/>
              </a:rPr>
              <a:t>της λύσης.</a:t>
            </a:r>
            <a:endParaRPr lang="el-GR" dirty="0"/>
          </a:p>
        </p:txBody>
      </p:sp>
    </p:spTree>
    <p:extLst>
      <p:ext uri="{BB962C8B-B14F-4D97-AF65-F5344CB8AC3E}">
        <p14:creationId xmlns:p14="http://schemas.microsoft.com/office/powerpoint/2010/main" val="173324118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a:ln>
            <a:solidFill>
              <a:srgbClr val="FFFF00"/>
            </a:solidFill>
          </a:ln>
        </p:spPr>
        <p:txBody>
          <a:bodyPr/>
          <a:lstStyle/>
          <a:p>
            <a:pPr marL="342900" lvl="0" indent="-342900">
              <a:spcBef>
                <a:spcPct val="20000"/>
              </a:spcBef>
            </a:pPr>
            <a:r>
              <a:rPr lang="el-GR" sz="3200" b="1" dirty="0">
                <a:latin typeface="Roboto"/>
                <a:ea typeface="+mn-ea"/>
                <a:cs typeface="+mn-cs"/>
              </a:rPr>
              <a:t>Τι ισχύει με το επώνυμο των παιδιών;</a:t>
            </a:r>
            <a:endParaRPr lang="el-GR" sz="3200" dirty="0">
              <a:latin typeface="Roboto"/>
              <a:ea typeface="+mn-ea"/>
              <a:cs typeface="+mn-cs"/>
            </a:endParaRPr>
          </a:p>
        </p:txBody>
      </p:sp>
      <p:sp>
        <p:nvSpPr>
          <p:cNvPr id="3" name="Θέση περιεχομένου 2"/>
          <p:cNvSpPr>
            <a:spLocks noGrp="1"/>
          </p:cNvSpPr>
          <p:nvPr>
            <p:ph idx="1"/>
          </p:nvPr>
        </p:nvSpPr>
        <p:spPr>
          <a:solidFill>
            <a:schemeClr val="accent6">
              <a:lumMod val="50000"/>
            </a:schemeClr>
          </a:solidFill>
        </p:spPr>
        <p:txBody>
          <a:bodyPr/>
          <a:lstStyle/>
          <a:p>
            <a:pPr marL="0" indent="0" algn="just">
              <a:buNone/>
            </a:pPr>
            <a:r>
              <a:rPr lang="el-GR" dirty="0" smtClean="0">
                <a:latin typeface="Roboto"/>
              </a:rPr>
              <a:t>Ένα </a:t>
            </a:r>
            <a:r>
              <a:rPr lang="el-GR" dirty="0">
                <a:latin typeface="Roboto"/>
              </a:rPr>
              <a:t>παιδί που θα γεννηθεί κατά τη διάρκεια του συμφώνου συμβίωσης ή μέσα σε 300 ημέρες από τη λύση του συμφώνου, φέρει το επώνυμο που επέλεξαν οι γονείς του με κοινή και αμετάκλητη δήλωσή τους, που περιέχεται στο σύμφωνο.</a:t>
            </a:r>
          </a:p>
          <a:p>
            <a:endParaRPr lang="el-GR" dirty="0"/>
          </a:p>
        </p:txBody>
      </p:sp>
    </p:spTree>
    <p:extLst>
      <p:ext uri="{BB962C8B-B14F-4D97-AF65-F5344CB8AC3E}">
        <p14:creationId xmlns:p14="http://schemas.microsoft.com/office/powerpoint/2010/main" val="66984512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normAutofit fontScale="90000"/>
          </a:bodyPr>
          <a:lstStyle/>
          <a:p>
            <a:pPr marL="342900" lvl="0" indent="-342900">
              <a:spcBef>
                <a:spcPct val="20000"/>
              </a:spcBef>
            </a:pPr>
            <a:r>
              <a:rPr lang="el-GR" sz="3000" b="1" dirty="0">
                <a:latin typeface="Roboto"/>
                <a:ea typeface="+mn-ea"/>
                <a:cs typeface="+mn-cs"/>
              </a:rPr>
              <a:t>Πώς λύεται το σύμφωνο </a:t>
            </a:r>
            <a:r>
              <a:rPr lang="el-GR" sz="3000" b="1" dirty="0" smtClean="0">
                <a:latin typeface="Roboto"/>
                <a:ea typeface="+mn-ea"/>
                <a:cs typeface="+mn-cs"/>
              </a:rPr>
              <a:t>συμβίωσης</a:t>
            </a:r>
            <a:r>
              <a:rPr lang="el-GR" sz="4000" b="1" i="1" dirty="0">
                <a:solidFill>
                  <a:prstClr val="white"/>
                </a:solidFill>
                <a:latin typeface="Roboto"/>
              </a:rPr>
              <a:t> ;</a:t>
            </a:r>
            <a:r>
              <a:rPr lang="el-GR" sz="3200" dirty="0">
                <a:solidFill>
                  <a:prstClr val="white"/>
                </a:solidFill>
                <a:ea typeface="+mn-ea"/>
                <a:cs typeface="+mn-cs"/>
              </a:rPr>
              <a:t/>
            </a:r>
            <a:br>
              <a:rPr lang="el-GR" sz="3200" dirty="0">
                <a:solidFill>
                  <a:prstClr val="white"/>
                </a:solidFill>
                <a:ea typeface="+mn-ea"/>
                <a:cs typeface="+mn-cs"/>
              </a:rPr>
            </a:br>
            <a:endParaRPr lang="el-GR" dirty="0"/>
          </a:p>
        </p:txBody>
      </p:sp>
      <p:sp>
        <p:nvSpPr>
          <p:cNvPr id="3" name="Θέση περιεχομένου 2"/>
          <p:cNvSpPr>
            <a:spLocks noGrp="1"/>
          </p:cNvSpPr>
          <p:nvPr>
            <p:ph idx="1"/>
          </p:nvPr>
        </p:nvSpPr>
        <p:spPr>
          <a:solidFill>
            <a:schemeClr val="accent4">
              <a:lumMod val="50000"/>
            </a:schemeClr>
          </a:solidFill>
        </p:spPr>
        <p:txBody>
          <a:bodyPr>
            <a:normAutofit fontScale="85000" lnSpcReduction="10000"/>
          </a:bodyPr>
          <a:lstStyle/>
          <a:p>
            <a:pPr marL="0" indent="0" algn="just">
              <a:buNone/>
            </a:pPr>
            <a:r>
              <a:rPr lang="el-GR" dirty="0">
                <a:latin typeface="Roboto"/>
              </a:rPr>
              <a:t>Το σύμφωνο συμβίωσης λύεται</a:t>
            </a:r>
            <a:r>
              <a:rPr lang="el-GR" dirty="0" smtClean="0">
                <a:latin typeface="Roboto"/>
              </a:rPr>
              <a:t>:</a:t>
            </a:r>
          </a:p>
          <a:p>
            <a:pPr marL="0" indent="0" algn="just">
              <a:buNone/>
            </a:pPr>
            <a:r>
              <a:rPr lang="el-GR" dirty="0">
                <a:latin typeface="Roboto"/>
              </a:rPr>
              <a:t> </a:t>
            </a:r>
            <a:r>
              <a:rPr lang="el-GR" b="1" dirty="0">
                <a:latin typeface="Roboto"/>
              </a:rPr>
              <a:t>α)</a:t>
            </a:r>
            <a:r>
              <a:rPr lang="el-GR" dirty="0">
                <a:latin typeface="Roboto"/>
              </a:rPr>
              <a:t> με συμφωνία των μερών, που γίνεται αυτοπροσώπως (δε χωρεί πληρεξουσιότητα) με συμβολαιογραφικό έγγραφο</a:t>
            </a:r>
            <a:r>
              <a:rPr lang="el-GR" dirty="0" smtClean="0">
                <a:latin typeface="Roboto"/>
              </a:rPr>
              <a:t>,</a:t>
            </a:r>
          </a:p>
          <a:p>
            <a:pPr marL="0" indent="0" algn="just">
              <a:buNone/>
            </a:pPr>
            <a:r>
              <a:rPr lang="el-GR" b="1" dirty="0">
                <a:latin typeface="Roboto"/>
              </a:rPr>
              <a:t> β)</a:t>
            </a:r>
            <a:r>
              <a:rPr lang="el-GR" dirty="0">
                <a:latin typeface="Roboto"/>
              </a:rPr>
              <a:t> με μονομερή συμβολαιογραφική δήλωση (εφόσον έχει επιδοθεί προηγουμένως με δικαστικό επιμελητή πρόσκληση για συναινετική λύση στο άλλο μέρος και έχουν παρέλθει τρεις (3) μήνες από την επίδοσή του) </a:t>
            </a:r>
            <a:r>
              <a:rPr lang="el-GR" dirty="0" smtClean="0">
                <a:latin typeface="Roboto"/>
              </a:rPr>
              <a:t>και</a:t>
            </a:r>
          </a:p>
          <a:p>
            <a:pPr marL="0" indent="0" algn="just">
              <a:buNone/>
            </a:pPr>
            <a:r>
              <a:rPr lang="el-GR" dirty="0">
                <a:latin typeface="Roboto"/>
              </a:rPr>
              <a:t> </a:t>
            </a:r>
            <a:r>
              <a:rPr lang="el-GR" b="1" dirty="0">
                <a:latin typeface="Roboto"/>
              </a:rPr>
              <a:t>γ)</a:t>
            </a:r>
            <a:r>
              <a:rPr lang="el-GR" dirty="0">
                <a:latin typeface="Roboto"/>
              </a:rPr>
              <a:t> αυτοδικαίως, αν συναφθεί γάμος μεταξύ των μερών.</a:t>
            </a:r>
            <a:endParaRPr lang="el-GR" dirty="0"/>
          </a:p>
        </p:txBody>
      </p:sp>
    </p:spTree>
    <p:extLst>
      <p:ext uri="{BB962C8B-B14F-4D97-AF65-F5344CB8AC3E}">
        <p14:creationId xmlns:p14="http://schemas.microsoft.com/office/powerpoint/2010/main" val="245509995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normAutofit fontScale="90000"/>
          </a:bodyPr>
          <a:lstStyle/>
          <a:p>
            <a:r>
              <a:rPr lang="el-GR" dirty="0" smtClean="0"/>
              <a:t>ΒΑΣΙΚΗ ΔΙΑΦΟΡΑ ΓΑΜΟΥ ΚΑΙ ΣΥΜΦΩΝΟΥ ΣΥΜΒΙΩΣΗΣ</a:t>
            </a:r>
            <a:endParaRPr lang="el-GR" dirty="0"/>
          </a:p>
        </p:txBody>
      </p:sp>
      <p:sp>
        <p:nvSpPr>
          <p:cNvPr id="3" name="Θέση περιεχομένου 2"/>
          <p:cNvSpPr>
            <a:spLocks noGrp="1"/>
          </p:cNvSpPr>
          <p:nvPr>
            <p:ph idx="1"/>
          </p:nvPr>
        </p:nvSpPr>
        <p:spPr>
          <a:solidFill>
            <a:schemeClr val="accent6">
              <a:lumMod val="75000"/>
            </a:schemeClr>
          </a:solidFill>
        </p:spPr>
        <p:txBody>
          <a:bodyPr>
            <a:normAutofit/>
          </a:bodyPr>
          <a:lstStyle/>
          <a:p>
            <a:pPr marL="0" indent="0" algn="just">
              <a:buNone/>
            </a:pPr>
            <a:r>
              <a:rPr lang="el-GR" sz="2800" dirty="0" smtClean="0"/>
              <a:t>Η βασική διαφορά μεταξύ σύμφωνου συμβίωσης και γάμου είναι  ότι το σύμφωνο συμβίωσης περιέχει διατάξεις ενδοτικού δικαίου δηλαδή τα μέρη μπορούν να ρυθμίσουν από μόνοι τους τις επιμέρους σχέσεις  τους  ενώ στο γάμο οι σύζυγοι δεσμεύονται από τις διατάξεις αναγκαστικού δικαίου </a:t>
            </a:r>
            <a:r>
              <a:rPr lang="el-GR" sz="2800" i="1" dirty="0" smtClean="0"/>
              <a:t>.</a:t>
            </a:r>
            <a:endParaRPr lang="el-GR" sz="2800" i="1" dirty="0"/>
          </a:p>
        </p:txBody>
      </p:sp>
    </p:spTree>
    <p:extLst>
      <p:ext uri="{BB962C8B-B14F-4D97-AF65-F5344CB8AC3E}">
        <p14:creationId xmlns:p14="http://schemas.microsoft.com/office/powerpoint/2010/main" val="231131045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dirty="0" smtClean="0"/>
              <a:t>ΙΔΡΥΣΗ ΣΧΕΣΗΣ ΓΟΝΕΑ ΤΕΚΝΟΥ </a:t>
            </a:r>
            <a:endParaRPr lang="el-GR" dirty="0"/>
          </a:p>
        </p:txBody>
      </p:sp>
      <p:sp>
        <p:nvSpPr>
          <p:cNvPr id="3" name="Θέση περιεχομένου 2"/>
          <p:cNvSpPr>
            <a:spLocks noGrp="1"/>
          </p:cNvSpPr>
          <p:nvPr>
            <p:ph idx="1"/>
          </p:nvPr>
        </p:nvSpPr>
        <p:spPr>
          <a:solidFill>
            <a:schemeClr val="accent6">
              <a:lumMod val="50000"/>
            </a:schemeClr>
          </a:solidFill>
        </p:spPr>
        <p:txBody>
          <a:bodyPr>
            <a:normAutofit lnSpcReduction="10000"/>
          </a:bodyPr>
          <a:lstStyle/>
          <a:p>
            <a:r>
              <a:rPr lang="el-GR" b="1" dirty="0" smtClean="0"/>
              <a:t>Συγγένεια  </a:t>
            </a:r>
            <a:r>
              <a:rPr lang="el-GR" b="1" dirty="0"/>
              <a:t>«Άρθρο 1463 </a:t>
            </a:r>
            <a:r>
              <a:rPr lang="el-GR" b="1" dirty="0" smtClean="0"/>
              <a:t> ΑΚ »</a:t>
            </a:r>
          </a:p>
          <a:p>
            <a:pPr algn="just"/>
            <a:r>
              <a:rPr lang="el-GR" dirty="0" smtClean="0"/>
              <a:t>Η </a:t>
            </a:r>
            <a:r>
              <a:rPr lang="el-GR" dirty="0"/>
              <a:t>συγγένεια του προσώπου </a:t>
            </a:r>
            <a:r>
              <a:rPr lang="el-GR" b="1" u="sng" dirty="0"/>
              <a:t>με τη μητέρα το</a:t>
            </a:r>
            <a:r>
              <a:rPr lang="el-GR" u="sng" dirty="0"/>
              <a:t>υ </a:t>
            </a:r>
            <a:r>
              <a:rPr lang="el-GR" dirty="0"/>
              <a:t>και τους συγγενείς της συνάγεται από τη γέννηση. </a:t>
            </a:r>
            <a:endParaRPr lang="el-GR" dirty="0" smtClean="0"/>
          </a:p>
          <a:p>
            <a:pPr algn="just"/>
            <a:r>
              <a:rPr lang="el-GR" dirty="0" smtClean="0"/>
              <a:t>Η </a:t>
            </a:r>
            <a:r>
              <a:rPr lang="el-GR" dirty="0"/>
              <a:t>συγγένεια </a:t>
            </a:r>
            <a:r>
              <a:rPr lang="el-GR" b="1" u="sng" dirty="0"/>
              <a:t>με τον πατέρα </a:t>
            </a:r>
            <a:r>
              <a:rPr lang="el-GR" dirty="0"/>
              <a:t>και τους συγγενείς του συνάγεται από το γάμο ή το σύμφωνο συμβίωσης της μητέρας με τον πατέρα ή ιδρύεται με την αναγνώριση, εκούσια ή δικαστική.»</a:t>
            </a:r>
          </a:p>
        </p:txBody>
      </p:sp>
    </p:spTree>
    <p:extLst>
      <p:ext uri="{BB962C8B-B14F-4D97-AF65-F5344CB8AC3E}">
        <p14:creationId xmlns:p14="http://schemas.microsoft.com/office/powerpoint/2010/main" val="167450148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sz="3200" b="1" dirty="0">
                <a:solidFill>
                  <a:prstClr val="white"/>
                </a:solidFill>
                <a:ea typeface="+mn-ea"/>
                <a:cs typeface="+mn-cs"/>
              </a:rPr>
              <a:t>Θεμελίωση της Μητρότητας</a:t>
            </a:r>
            <a:endParaRPr lang="el-GR" dirty="0"/>
          </a:p>
        </p:txBody>
      </p:sp>
      <p:sp>
        <p:nvSpPr>
          <p:cNvPr id="3" name="Θέση περιεχομένου 2"/>
          <p:cNvSpPr>
            <a:spLocks noGrp="1"/>
          </p:cNvSpPr>
          <p:nvPr>
            <p:ph idx="1"/>
          </p:nvPr>
        </p:nvSpPr>
        <p:spPr>
          <a:solidFill>
            <a:schemeClr val="accent2">
              <a:lumMod val="75000"/>
            </a:schemeClr>
          </a:solidFill>
        </p:spPr>
        <p:txBody>
          <a:bodyPr/>
          <a:lstStyle/>
          <a:p>
            <a:pPr lvl="0"/>
            <a:endParaRPr lang="el-GR" dirty="0">
              <a:solidFill>
                <a:prstClr val="white"/>
              </a:solidFill>
            </a:endParaRPr>
          </a:p>
          <a:p>
            <a:pPr marL="0" lvl="0" indent="0">
              <a:buNone/>
            </a:pPr>
            <a:r>
              <a:rPr lang="el-GR" dirty="0">
                <a:solidFill>
                  <a:prstClr val="white"/>
                </a:solidFill>
              </a:rPr>
              <a:t> Η συγγένεια του προσώπου με την μητέρα του και τους συγγενείς της συνάγεται από την γέννηση  άρθρο 1463 παρ.1 ΑΚ </a:t>
            </a:r>
          </a:p>
        </p:txBody>
      </p:sp>
    </p:spTree>
    <p:extLst>
      <p:ext uri="{BB962C8B-B14F-4D97-AF65-F5344CB8AC3E}">
        <p14:creationId xmlns:p14="http://schemas.microsoft.com/office/powerpoint/2010/main" val="82563255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315416"/>
            <a:ext cx="8229600" cy="1733054"/>
          </a:xfrm>
          <a:solidFill>
            <a:schemeClr val="bg2"/>
          </a:solidFill>
        </p:spPr>
        <p:txBody>
          <a:bodyPr>
            <a:normAutofit/>
          </a:bodyPr>
          <a:lstStyle/>
          <a:p>
            <a:pPr algn="l" fontAlgn="base"/>
            <a:r>
              <a:rPr lang="el-GR" sz="2800" b="1" dirty="0">
                <a:latin typeface="Roboto"/>
              </a:rPr>
              <a:t>Η ιατρικά υποβοηθούμενη αναπαραγωγή</a:t>
            </a:r>
            <a:br>
              <a:rPr lang="el-GR" sz="2800" b="1" dirty="0">
                <a:latin typeface="Roboto"/>
              </a:rPr>
            </a:br>
            <a:endParaRPr lang="el-GR" sz="2800" dirty="0"/>
          </a:p>
        </p:txBody>
      </p:sp>
      <p:sp>
        <p:nvSpPr>
          <p:cNvPr id="3" name="Θέση περιεχομένου 2"/>
          <p:cNvSpPr>
            <a:spLocks noGrp="1"/>
          </p:cNvSpPr>
          <p:nvPr>
            <p:ph idx="1"/>
          </p:nvPr>
        </p:nvSpPr>
        <p:spPr>
          <a:xfrm>
            <a:off x="457200" y="1600200"/>
            <a:ext cx="8229600" cy="4525963"/>
          </a:xfrm>
          <a:solidFill>
            <a:schemeClr val="accent3">
              <a:lumMod val="75000"/>
            </a:schemeClr>
          </a:solidFill>
        </p:spPr>
        <p:txBody>
          <a:bodyPr/>
          <a:lstStyle/>
          <a:p>
            <a:pPr marL="0" indent="0" algn="just">
              <a:buNone/>
            </a:pPr>
            <a:r>
              <a:rPr lang="el-GR" b="1" dirty="0" smtClean="0">
                <a:latin typeface="Roboto"/>
              </a:rPr>
              <a:t>ΝΟΜΙΚΟ ΠΛΑΙΣΙΟ </a:t>
            </a:r>
          </a:p>
          <a:p>
            <a:pPr marL="0" indent="0" algn="just">
              <a:buNone/>
            </a:pPr>
            <a:r>
              <a:rPr lang="el-GR" dirty="0" smtClean="0">
                <a:latin typeface="Roboto"/>
              </a:rPr>
              <a:t>Στη </a:t>
            </a:r>
            <a:r>
              <a:rPr lang="el-GR" dirty="0">
                <a:latin typeface="Roboto"/>
              </a:rPr>
              <a:t>χώρα μας η ιατρικώς υποβοηθούμενη αναπαραγωγή ρυθμίζεται από τον νόμο </a:t>
            </a:r>
            <a:r>
              <a:rPr lang="el-GR" dirty="0" smtClean="0">
                <a:latin typeface="Roboto"/>
              </a:rPr>
              <a:t>3305/2005, </a:t>
            </a:r>
            <a:r>
              <a:rPr lang="el-GR" dirty="0">
                <a:latin typeface="Roboto"/>
              </a:rPr>
              <a:t>ο οποίος αντικατέστησε τον νόμο 3089/2002.</a:t>
            </a:r>
            <a:endParaRPr lang="el-GR" dirty="0"/>
          </a:p>
        </p:txBody>
      </p:sp>
    </p:spTree>
    <p:extLst>
      <p:ext uri="{BB962C8B-B14F-4D97-AF65-F5344CB8AC3E}">
        <p14:creationId xmlns:p14="http://schemas.microsoft.com/office/powerpoint/2010/main" val="65901519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lstStyle/>
          <a:p>
            <a:r>
              <a:rPr lang="en-US" dirty="0" smtClean="0"/>
              <a:t>A</a:t>
            </a:r>
            <a:r>
              <a:rPr lang="el-GR" dirty="0" smtClean="0"/>
              <a:t>ΡΘΡΟ 1455 ΑΚ </a:t>
            </a:r>
            <a:endParaRPr lang="el-GR" dirty="0"/>
          </a:p>
        </p:txBody>
      </p:sp>
      <p:sp>
        <p:nvSpPr>
          <p:cNvPr id="3" name="Θέση περιεχομένου 2"/>
          <p:cNvSpPr>
            <a:spLocks noGrp="1"/>
          </p:cNvSpPr>
          <p:nvPr>
            <p:ph idx="1"/>
          </p:nvPr>
        </p:nvSpPr>
        <p:spPr>
          <a:solidFill>
            <a:schemeClr val="accent2">
              <a:lumMod val="50000"/>
            </a:schemeClr>
          </a:solidFill>
        </p:spPr>
        <p:txBody>
          <a:bodyPr/>
          <a:lstStyle/>
          <a:p>
            <a:pPr marL="0" lvl="0" indent="0" algn="just">
              <a:buNone/>
            </a:pPr>
            <a:r>
              <a:rPr lang="el-GR" sz="2200" dirty="0" smtClean="0">
                <a:solidFill>
                  <a:prstClr val="white"/>
                </a:solidFill>
              </a:rPr>
              <a:t>Η </a:t>
            </a:r>
            <a:r>
              <a:rPr lang="el-GR" sz="2200" dirty="0">
                <a:solidFill>
                  <a:prstClr val="white"/>
                </a:solidFill>
              </a:rPr>
              <a:t>ιατρική υποβοήθηση στην ανθρώπινη αναπαραγωγή (τεχνητή γονιμοποίηση) επιτρέπεται μόνο για να αντιμετωπίζεται η αδυναμία απόκτησης τέκνων με φυσικό τρόπο ή για να αποφεύγεται η μετάδοση στο τέκνο σοβαρής ασθένειας. Η υποβοήθηση αυτή επιτρέπεται μέχρι την ηλικία φυσικής ικανότητας αναπαραγωγής του υποβοηθούμενου προσώπου. Η ανθρώπινη αναπαραγωγή με τη μέθοδο της κλωνοποίησης απαγορεύεται. Επιλογή του φύλου του τέκνου δεν είναι επιτρεπτή, εκτός αν πρόκειται να αποφευχθεί σοβαρή κληρονομική νόσος που συνδέεται με το φύλο.</a:t>
            </a:r>
          </a:p>
          <a:p>
            <a:endParaRPr lang="el-GR" dirty="0"/>
          </a:p>
        </p:txBody>
      </p:sp>
    </p:spTree>
    <p:extLst>
      <p:ext uri="{BB962C8B-B14F-4D97-AF65-F5344CB8AC3E}">
        <p14:creationId xmlns:p14="http://schemas.microsoft.com/office/powerpoint/2010/main" val="165355049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sp>
        <p:nvSpPr>
          <p:cNvPr id="3" name="Θέση περιεχομένου 2"/>
          <p:cNvSpPr>
            <a:spLocks noGrp="1"/>
          </p:cNvSpPr>
          <p:nvPr>
            <p:ph idx="1"/>
          </p:nvPr>
        </p:nvSpPr>
        <p:spPr>
          <a:solidFill>
            <a:schemeClr val="accent2">
              <a:lumMod val="75000"/>
            </a:schemeClr>
          </a:solidFill>
        </p:spPr>
        <p:txBody>
          <a:bodyPr>
            <a:normAutofit lnSpcReduction="10000"/>
          </a:bodyPr>
          <a:lstStyle/>
          <a:p>
            <a:pPr lvl="0" algn="just"/>
            <a:r>
              <a:rPr lang="el-GR" dirty="0">
                <a:solidFill>
                  <a:prstClr val="white"/>
                </a:solidFill>
              </a:rPr>
              <a:t>Σε περίπτωση ιατρικώς υποβοηθούμενης αναπαραγωγής αν η κυοφορία έγινε από άλλη γυναίκα ( παρένθετη μητρότητα ) μητέρα του τέκνου  τεκμαίρεται η γυναίκα που επιθυμεί το τέκνο και η οποία τηρούμενων των προϋποθέσεων που τάσσει το άρθρο 1458 ΑΚ έλαβε την σχετική άδεια από το δικαστήριο για την απόκτηση του τέκνου με την μέθοδο αυτή (άρθρο 1461παρ. 1ΑΚ)</a:t>
            </a:r>
          </a:p>
          <a:p>
            <a:endParaRPr lang="el-GR" dirty="0"/>
          </a:p>
        </p:txBody>
      </p:sp>
    </p:spTree>
    <p:extLst>
      <p:ext uri="{BB962C8B-B14F-4D97-AF65-F5344CB8AC3E}">
        <p14:creationId xmlns:p14="http://schemas.microsoft.com/office/powerpoint/2010/main" val="25908646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dirty="0" smtClean="0"/>
              <a:t>ΟΙΚΟΓΕΝΕΙΑΚΟ ΔΙΚΑΙΟ </a:t>
            </a:r>
            <a:endParaRPr lang="el-GR" dirty="0"/>
          </a:p>
        </p:txBody>
      </p:sp>
      <p:sp>
        <p:nvSpPr>
          <p:cNvPr id="3" name="Θέση περιεχομένου 2"/>
          <p:cNvSpPr>
            <a:spLocks noGrp="1"/>
          </p:cNvSpPr>
          <p:nvPr>
            <p:ph idx="1"/>
          </p:nvPr>
        </p:nvSpPr>
        <p:spPr>
          <a:xfrm>
            <a:off x="539552" y="1556792"/>
            <a:ext cx="8229600" cy="4525963"/>
          </a:xfrm>
          <a:solidFill>
            <a:schemeClr val="accent3">
              <a:lumMod val="50000"/>
            </a:schemeClr>
          </a:solidFill>
        </p:spPr>
        <p:txBody>
          <a:bodyPr>
            <a:normAutofit/>
          </a:bodyPr>
          <a:lstStyle/>
          <a:p>
            <a:pPr marL="0" indent="0" algn="just">
              <a:buNone/>
            </a:pPr>
            <a:r>
              <a:rPr lang="el-GR" sz="2900" b="0" i="0" dirty="0" smtClean="0">
                <a:effectLst/>
                <a:latin typeface="Times New Roman"/>
              </a:rPr>
              <a:t>Οι κανόνες που περιέχονται στο </a:t>
            </a:r>
            <a:r>
              <a:rPr lang="el-GR" b="0" i="0" dirty="0" smtClean="0">
                <a:effectLst/>
                <a:latin typeface="Times New Roman"/>
              </a:rPr>
              <a:t>ελληνικό Οικογενειακό Δίκαιο, είναι σύμφωνοι με </a:t>
            </a:r>
            <a:r>
              <a:rPr lang="el-GR" b="1" i="0" dirty="0" smtClean="0">
                <a:effectLst/>
                <a:latin typeface="Times New Roman"/>
              </a:rPr>
              <a:t>Ευρωπαϊκές</a:t>
            </a:r>
            <a:r>
              <a:rPr lang="el-GR" b="0" i="0" dirty="0" smtClean="0">
                <a:effectLst/>
                <a:latin typeface="Times New Roman"/>
              </a:rPr>
              <a:t> και </a:t>
            </a:r>
            <a:r>
              <a:rPr lang="el-GR" b="1" i="0" dirty="0" smtClean="0">
                <a:effectLst/>
                <a:latin typeface="Times New Roman"/>
              </a:rPr>
              <a:t>Διεθνείς Συμβάσεις</a:t>
            </a:r>
            <a:r>
              <a:rPr lang="el-GR" b="0" i="0" dirty="0" smtClean="0">
                <a:effectLst/>
                <a:latin typeface="Times New Roman"/>
              </a:rPr>
              <a:t> για την υπεράσπιση των δικαιωμάτων του ανθρώπου, την ισότητα των δύο φύλων και την προστασία του παιδιού.</a:t>
            </a:r>
          </a:p>
          <a:p>
            <a:endParaRPr lang="el-GR" dirty="0"/>
          </a:p>
        </p:txBody>
      </p:sp>
    </p:spTree>
    <p:extLst>
      <p:ext uri="{BB962C8B-B14F-4D97-AF65-F5344CB8AC3E}">
        <p14:creationId xmlns:p14="http://schemas.microsoft.com/office/powerpoint/2010/main" val="422569302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0" y="260648"/>
            <a:ext cx="9417224" cy="1143000"/>
          </a:xfrm>
          <a:solidFill>
            <a:schemeClr val="tx2">
              <a:lumMod val="50000"/>
            </a:schemeClr>
          </a:solidFill>
        </p:spPr>
        <p:txBody>
          <a:bodyPr>
            <a:normAutofit/>
          </a:bodyPr>
          <a:lstStyle/>
          <a:p>
            <a:r>
              <a:rPr lang="el-GR" sz="3200" dirty="0" smtClean="0"/>
              <a:t>ΠΡΟΥΠΟΘΕΣΕΙΣ ΓΙΑ ΤΗΝ ΜΕΤΑΘΑΝΑΤΙΑ  ΤΕΧΝΙΚΗ ΓΟΝΙΜΟΠΟΙΗΣΗ  ΑΡΘΡΟ 1457 ΑΚ </a:t>
            </a:r>
            <a:endParaRPr lang="el-GR" sz="3200" dirty="0"/>
          </a:p>
        </p:txBody>
      </p:sp>
      <p:sp>
        <p:nvSpPr>
          <p:cNvPr id="3" name="Θέση περιεχομένου 2"/>
          <p:cNvSpPr>
            <a:spLocks noGrp="1"/>
          </p:cNvSpPr>
          <p:nvPr>
            <p:ph idx="1"/>
          </p:nvPr>
        </p:nvSpPr>
        <p:spPr/>
        <p:txBody>
          <a:bodyPr>
            <a:normAutofit fontScale="70000" lnSpcReduction="20000"/>
          </a:bodyPr>
          <a:lstStyle/>
          <a:p>
            <a:pPr marL="0" indent="0" algn="just">
              <a:buNone/>
            </a:pPr>
            <a:r>
              <a:rPr lang="el-GR" dirty="0"/>
              <a:t>Η τεχνητή γονιμοποίηση μετά το θάνατο του συζύγου ή του άνδρα με τον οποίο η γυναίκα συζούσε σε ελεύθερη ένωση επιτρέπεται με δικαστική άδεια μόνο εφόσον συντρέχουν </a:t>
            </a:r>
            <a:r>
              <a:rPr lang="el-GR" dirty="0" err="1"/>
              <a:t>σωρευτικώς</a:t>
            </a:r>
            <a:r>
              <a:rPr lang="el-GR" dirty="0"/>
              <a:t> οι εξής προϋποθέσεις</a:t>
            </a:r>
            <a:r>
              <a:rPr lang="el-GR" dirty="0" smtClean="0"/>
              <a:t>:</a:t>
            </a:r>
          </a:p>
          <a:p>
            <a:pPr marL="0" indent="0" algn="just">
              <a:buNone/>
            </a:pPr>
            <a:r>
              <a:rPr lang="el-GR" dirty="0" smtClean="0"/>
              <a:t> </a:t>
            </a:r>
            <a:r>
              <a:rPr lang="el-GR" dirty="0"/>
              <a:t>α. Ο σύζυγος ή ο μόνιμος σύντροφος της γυναίκας να έπασχε από ασθένεια που συνδέεται με πιθανό κίνδυνο στειρότητας ή να υπήρχε κίνδυνος θανάτου του</a:t>
            </a:r>
            <a:r>
              <a:rPr lang="el-GR" dirty="0" smtClean="0"/>
              <a:t>.</a:t>
            </a:r>
          </a:p>
          <a:p>
            <a:pPr marL="0" indent="0" algn="just">
              <a:buNone/>
            </a:pPr>
            <a:r>
              <a:rPr lang="el-GR" dirty="0" smtClean="0"/>
              <a:t> </a:t>
            </a:r>
            <a:r>
              <a:rPr lang="el-GR" dirty="0"/>
              <a:t>β. Ο σύζυγος ή ο μόνιμος </a:t>
            </a:r>
            <a:r>
              <a:rPr lang="el-GR" dirty="0" smtClean="0"/>
              <a:t>σύντροφος της </a:t>
            </a:r>
            <a:r>
              <a:rPr lang="el-GR" dirty="0"/>
              <a:t>γυναίκας να είχε συναινέσει με συμβολαιογραφικό έγγραφο και στη μεταθανάτια τεχνητή γονιμοποίηση. </a:t>
            </a:r>
            <a:endParaRPr lang="el-GR" dirty="0" smtClean="0"/>
          </a:p>
          <a:p>
            <a:pPr marL="0" indent="0" algn="just">
              <a:buNone/>
            </a:pPr>
            <a:r>
              <a:rPr lang="el-GR" dirty="0" smtClean="0"/>
              <a:t>Η </a:t>
            </a:r>
            <a:r>
              <a:rPr lang="el-GR" dirty="0"/>
              <a:t>τεχνητή γονιμοποίηση διενεργείται μετά την πάροδο έξι μηνών και πριν από τη συμπλήρωση διετίας από το θάνατο του άνδρα. </a:t>
            </a:r>
            <a:br>
              <a:rPr lang="el-GR" dirty="0"/>
            </a:br>
            <a:endParaRPr lang="el-GR" dirty="0"/>
          </a:p>
        </p:txBody>
      </p:sp>
    </p:spTree>
    <p:extLst>
      <p:ext uri="{BB962C8B-B14F-4D97-AF65-F5344CB8AC3E}">
        <p14:creationId xmlns:p14="http://schemas.microsoft.com/office/powerpoint/2010/main" val="203151719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2">
              <a:lumMod val="50000"/>
            </a:schemeClr>
          </a:solidFill>
        </p:spPr>
        <p:txBody>
          <a:bodyPr/>
          <a:lstStyle/>
          <a:p>
            <a:r>
              <a:rPr lang="el-GR" b="1" dirty="0" smtClean="0"/>
              <a:t>ΕΝΝΟΜΕΣ  ΣΥΝΕΠΕΙΕΣ </a:t>
            </a:r>
            <a:endParaRPr lang="el-GR" b="1" dirty="0"/>
          </a:p>
        </p:txBody>
      </p:sp>
      <p:sp>
        <p:nvSpPr>
          <p:cNvPr id="3" name="Θέση περιεχομένου 2"/>
          <p:cNvSpPr>
            <a:spLocks noGrp="1"/>
          </p:cNvSpPr>
          <p:nvPr>
            <p:ph idx="1"/>
          </p:nvPr>
        </p:nvSpPr>
        <p:spPr/>
        <p:txBody>
          <a:bodyPr/>
          <a:lstStyle/>
          <a:p>
            <a:pPr marL="0" indent="0" algn="just">
              <a:buNone/>
            </a:pPr>
            <a:r>
              <a:rPr lang="el-GR" dirty="0" smtClean="0"/>
              <a:t>Το παιδί που θα γεννηθεί μετά από δικαστική άδεια για μεταθανάτια τεχνητή γονιμοποίηση θεωρείται ότι είναι τέκνο γεννημένο σε γάμο ή σε σύμφωνο συμβίωση  σύμφωνα με το άρθρο 1465 παρ.2 του ΑΚ και επίσης κληρονομεί τον πατέρα του σύμφωνα με το άρθρο  1711  ΑΚ </a:t>
            </a:r>
            <a:endParaRPr lang="el-GR" dirty="0"/>
          </a:p>
        </p:txBody>
      </p:sp>
    </p:spTree>
    <p:extLst>
      <p:ext uri="{BB962C8B-B14F-4D97-AF65-F5344CB8AC3E}">
        <p14:creationId xmlns:p14="http://schemas.microsoft.com/office/powerpoint/2010/main" val="17082511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normAutofit fontScale="90000"/>
          </a:bodyPr>
          <a:lstStyle/>
          <a:p>
            <a:r>
              <a:rPr lang="el-GR" dirty="0" smtClean="0"/>
              <a:t>ΥΠΟΒΟΗΘΟΥΜΕΝΗ ΑΝΑΠΑΡΑΓΩΓΗ</a:t>
            </a:r>
            <a:br>
              <a:rPr lang="el-GR" dirty="0" smtClean="0"/>
            </a:br>
            <a:r>
              <a:rPr lang="el-GR" dirty="0" smtClean="0"/>
              <a:t>ΣΕ ΜΟΝΟΓΟΝΕΙΚΕΣ ΟΙΚΟΓΕΝΕΙΕΣ </a:t>
            </a:r>
            <a:endParaRPr lang="el-GR" dirty="0"/>
          </a:p>
        </p:txBody>
      </p:sp>
      <p:sp>
        <p:nvSpPr>
          <p:cNvPr id="3" name="Θέση περιεχομένου 2"/>
          <p:cNvSpPr>
            <a:spLocks noGrp="1"/>
          </p:cNvSpPr>
          <p:nvPr>
            <p:ph idx="1"/>
          </p:nvPr>
        </p:nvSpPr>
        <p:spPr>
          <a:xfrm>
            <a:off x="467544" y="1556792"/>
            <a:ext cx="8229600" cy="4525963"/>
          </a:xfrm>
          <a:solidFill>
            <a:schemeClr val="accent3">
              <a:lumMod val="50000"/>
            </a:schemeClr>
          </a:solidFill>
        </p:spPr>
        <p:txBody>
          <a:bodyPr>
            <a:normAutofit fontScale="85000" lnSpcReduction="10000"/>
          </a:bodyPr>
          <a:lstStyle/>
          <a:p>
            <a:pPr marL="0" indent="0" algn="just">
              <a:buNone/>
            </a:pPr>
            <a:r>
              <a:rPr lang="el-GR" dirty="0">
                <a:latin typeface="Roboto"/>
              </a:rPr>
              <a:t>Όσον, εξάλλου, αφορά άγαμες και χωρίς σύντροφο («μοναχικές») γυναίκες, ο ν. 3305/2005 ορίζει ότι αυτές μπορούν να προβούν σε ιατρικώς υποβοηθούμενη αναπαραγωγή (εφόσον καλύπτονται και οι λοιπές προϋποθέσεις) καθώς ορίζεται ότι συναίνεση του συζύγου είναι απαραίτητη εφόσον όμως αυτός </a:t>
            </a:r>
            <a:r>
              <a:rPr lang="el-GR" dirty="0" smtClean="0">
                <a:latin typeface="Roboto"/>
              </a:rPr>
              <a:t>υπάρχει.</a:t>
            </a:r>
          </a:p>
          <a:p>
            <a:pPr marL="0" indent="0" algn="just">
              <a:buNone/>
            </a:pPr>
            <a:r>
              <a:rPr lang="el-GR" dirty="0" smtClean="0">
                <a:latin typeface="Roboto"/>
              </a:rPr>
              <a:t> </a:t>
            </a:r>
            <a:r>
              <a:rPr lang="el-GR" dirty="0">
                <a:latin typeface="Roboto"/>
              </a:rPr>
              <a:t>Για τους άγαμους μόνους άνδρες δεν υπάρχει σχετική νομοθετική πρόβλεψη, και επαφίεται προς το παρόν στα Δικαστήρια η χορήγηση ή μη άδειας, </a:t>
            </a:r>
            <a:endParaRPr lang="el-GR" dirty="0"/>
          </a:p>
        </p:txBody>
      </p:sp>
    </p:spTree>
    <p:extLst>
      <p:ext uri="{BB962C8B-B14F-4D97-AF65-F5344CB8AC3E}">
        <p14:creationId xmlns:p14="http://schemas.microsoft.com/office/powerpoint/2010/main" val="134166423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normAutofit fontScale="90000"/>
          </a:bodyPr>
          <a:lstStyle/>
          <a:p>
            <a:r>
              <a:rPr lang="el-GR" sz="4000" dirty="0">
                <a:solidFill>
                  <a:prstClr val="white"/>
                </a:solidFill>
              </a:rPr>
              <a:t>ΥΠΟΒΟΗΘΟΥΜΕΝΗ </a:t>
            </a:r>
            <a:r>
              <a:rPr lang="el-GR" sz="4000" dirty="0" smtClean="0">
                <a:solidFill>
                  <a:prstClr val="white"/>
                </a:solidFill>
              </a:rPr>
              <a:t>ΑΝΑΠΑΡΑΓΩΓΗ</a:t>
            </a:r>
            <a:br>
              <a:rPr lang="el-GR" sz="4000" dirty="0" smtClean="0">
                <a:solidFill>
                  <a:prstClr val="white"/>
                </a:solidFill>
              </a:rPr>
            </a:br>
            <a:r>
              <a:rPr lang="el-GR" sz="4000" dirty="0" smtClean="0"/>
              <a:t>Σ</a:t>
            </a:r>
            <a:r>
              <a:rPr lang="el-GR" sz="3000" dirty="0" smtClean="0">
                <a:latin typeface="Roboto"/>
                <a:ea typeface="+mn-ea"/>
                <a:cs typeface="+mn-cs"/>
              </a:rPr>
              <a:t>τους </a:t>
            </a:r>
            <a:r>
              <a:rPr lang="el-GR" sz="3000" dirty="0">
                <a:latin typeface="Roboto"/>
                <a:ea typeface="+mn-ea"/>
                <a:cs typeface="+mn-cs"/>
              </a:rPr>
              <a:t>άγαμους μόνους άνδρες</a:t>
            </a:r>
            <a:endParaRPr lang="el-GR" dirty="0"/>
          </a:p>
        </p:txBody>
      </p:sp>
      <p:sp>
        <p:nvSpPr>
          <p:cNvPr id="3" name="Θέση περιεχομένου 2"/>
          <p:cNvSpPr>
            <a:spLocks noGrp="1"/>
          </p:cNvSpPr>
          <p:nvPr>
            <p:ph idx="1"/>
          </p:nvPr>
        </p:nvSpPr>
        <p:spPr>
          <a:solidFill>
            <a:schemeClr val="accent3">
              <a:lumMod val="50000"/>
            </a:schemeClr>
          </a:solidFill>
        </p:spPr>
        <p:txBody>
          <a:bodyPr/>
          <a:lstStyle/>
          <a:p>
            <a:pPr marL="0" indent="0" algn="just">
              <a:buNone/>
            </a:pPr>
            <a:r>
              <a:rPr lang="el-GR" dirty="0" smtClean="0"/>
              <a:t>Ωστόσο  η θέση της αναγνώρισης της δυνατότητας και στους ελευθέρους άνδρες ανάγεται στην αρχή της ίσης μεταχείρισης και της ισότητας των δύο φύλων   . Υπάρχουν δικαστικές αποφάσεις με τις οποίες γίνονται δεκτές αιτήσεις για παρένθετη μητρότητα άγαμων ανδρών κατ </a:t>
            </a:r>
            <a:r>
              <a:rPr lang="el-GR" dirty="0" err="1" smtClean="0"/>
              <a:t>΄</a:t>
            </a:r>
            <a:r>
              <a:rPr lang="el-GR" b="1" dirty="0" err="1" smtClean="0"/>
              <a:t>αναλογία</a:t>
            </a:r>
            <a:r>
              <a:rPr lang="el-GR" dirty="0" smtClean="0"/>
              <a:t> με όσα ισχύουν για τις γυναίκες .</a:t>
            </a:r>
            <a:endParaRPr lang="el-GR" dirty="0"/>
          </a:p>
        </p:txBody>
      </p:sp>
    </p:spTree>
    <p:extLst>
      <p:ext uri="{BB962C8B-B14F-4D97-AF65-F5344CB8AC3E}">
        <p14:creationId xmlns:p14="http://schemas.microsoft.com/office/powerpoint/2010/main" val="320479909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dirty="0" smtClean="0"/>
              <a:t>ΣΥΜΠΕΡΑΣΜΑ </a:t>
            </a:r>
            <a:endParaRPr lang="el-GR" dirty="0"/>
          </a:p>
        </p:txBody>
      </p:sp>
      <p:sp>
        <p:nvSpPr>
          <p:cNvPr id="3" name="Θέση περιεχομένου 2"/>
          <p:cNvSpPr>
            <a:spLocks noGrp="1"/>
          </p:cNvSpPr>
          <p:nvPr>
            <p:ph idx="1"/>
          </p:nvPr>
        </p:nvSpPr>
        <p:spPr>
          <a:solidFill>
            <a:schemeClr val="accent6">
              <a:lumMod val="50000"/>
            </a:schemeClr>
          </a:solidFill>
        </p:spPr>
        <p:txBody>
          <a:bodyPr/>
          <a:lstStyle/>
          <a:p>
            <a:pPr algn="just"/>
            <a:r>
              <a:rPr lang="el-GR" dirty="0" smtClean="0"/>
              <a:t>Για τις άγαμες μητέρες υπάρχει νομοθετική πρόβλεψη για την υποβοηθουμένη αναπαραγωγή. ( Ν. 3305/2005 )</a:t>
            </a:r>
          </a:p>
          <a:p>
            <a:pPr algn="just"/>
            <a:r>
              <a:rPr lang="el-GR" dirty="0" smtClean="0"/>
              <a:t>Αντιθέτως για τους άγαμους άνδρες  δεν υπάρχει σχετική νομοθετική πρόβλεψη                                      και η άδεια επαφίεται μέσω της δικαστικής οδού. </a:t>
            </a:r>
            <a:endParaRPr lang="el-GR" dirty="0"/>
          </a:p>
        </p:txBody>
      </p:sp>
    </p:spTree>
    <p:extLst>
      <p:ext uri="{BB962C8B-B14F-4D97-AF65-F5344CB8AC3E}">
        <p14:creationId xmlns:p14="http://schemas.microsoft.com/office/powerpoint/2010/main" val="135901175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normAutofit fontScale="90000"/>
          </a:bodyPr>
          <a:lstStyle/>
          <a:p>
            <a:r>
              <a:rPr lang="el-GR" dirty="0" smtClean="0"/>
              <a:t>ΥΠΟΒΟΗΘΟΥΜΕΝΗ ΑΝΑΠΑΡΑΓΩΓΗ ΣΤΑ ΟΜΟΦΥΛΑ ΖΕΥΓΑΡΙΑ </a:t>
            </a:r>
            <a:endParaRPr lang="el-GR" dirty="0"/>
          </a:p>
        </p:txBody>
      </p:sp>
      <p:sp>
        <p:nvSpPr>
          <p:cNvPr id="3" name="Θέση περιεχομένου 2"/>
          <p:cNvSpPr>
            <a:spLocks noGrp="1"/>
          </p:cNvSpPr>
          <p:nvPr>
            <p:ph idx="1"/>
          </p:nvPr>
        </p:nvSpPr>
        <p:spPr>
          <a:solidFill>
            <a:schemeClr val="accent4">
              <a:lumMod val="50000"/>
            </a:schemeClr>
          </a:solidFill>
        </p:spPr>
        <p:txBody>
          <a:bodyPr>
            <a:normAutofit fontScale="77500" lnSpcReduction="20000"/>
          </a:bodyPr>
          <a:lstStyle/>
          <a:p>
            <a:pPr algn="just"/>
            <a:r>
              <a:rPr lang="el-GR" dirty="0" smtClean="0"/>
              <a:t> Στη χώρα μας δεν αναγνωρίζεται το δικαίωμα της πρόσβασης στην μέθοδο  ΙΥΑ στα ομόφυλα ζευγάρια .</a:t>
            </a:r>
          </a:p>
          <a:p>
            <a:pPr algn="just"/>
            <a:r>
              <a:rPr lang="el-GR" dirty="0" smtClean="0"/>
              <a:t>Εάν ένα  ομόφυλο ζευγάρι  γυναικών προσφύγει σε ΙΥΑ  το παιδί που θα γεννηθεί θα συνδέεται νομικά με την μητέρα που το κυοφόρησε  και το γέννησε ή αιτήθηκε την γέννηση του μέσω παρένθετης μητέρας.</a:t>
            </a:r>
          </a:p>
          <a:p>
            <a:pPr algn="just"/>
            <a:r>
              <a:rPr lang="el-GR" dirty="0">
                <a:latin typeface="-apple-system"/>
              </a:rPr>
              <a:t>Αν ένα ομόφυλο ζευγάρι ανδρών προσφύγει παρανόμως στη μέθοδο της παρένθετης μητρότητας, μητέρα του παιδιού είναι η παρένθετη (και πατέρας τεκμαίρεται ο σύζυγός της, ο οποίος όμως μπορεί να προσβάλει την πατρότητα). Μόνο ακολουθώντας τη διαδικασία της υιοθεσίας θα μπορούσε ο ένας από τους δύο άνδρες να συνδεθεί νομικά με το παιδί</a:t>
            </a:r>
            <a:r>
              <a:rPr lang="el-GR" dirty="0">
                <a:solidFill>
                  <a:srgbClr val="212529"/>
                </a:solidFill>
                <a:latin typeface="-apple-system"/>
              </a:rPr>
              <a:t>.</a:t>
            </a:r>
            <a:endParaRPr lang="el-GR" dirty="0"/>
          </a:p>
        </p:txBody>
      </p:sp>
    </p:spTree>
    <p:extLst>
      <p:ext uri="{BB962C8B-B14F-4D97-AF65-F5344CB8AC3E}">
        <p14:creationId xmlns:p14="http://schemas.microsoft.com/office/powerpoint/2010/main" val="132690567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dirty="0" smtClean="0"/>
              <a:t>ΤΕΚΜΗΡΙΟ ΜΗΤΡΟΤΗΤΑΣ </a:t>
            </a:r>
            <a:endParaRPr lang="el-GR" dirty="0"/>
          </a:p>
        </p:txBody>
      </p:sp>
      <p:sp>
        <p:nvSpPr>
          <p:cNvPr id="3" name="Θέση περιεχομένου 2"/>
          <p:cNvSpPr>
            <a:spLocks noGrp="1"/>
          </p:cNvSpPr>
          <p:nvPr>
            <p:ph idx="1"/>
          </p:nvPr>
        </p:nvSpPr>
        <p:spPr>
          <a:solidFill>
            <a:schemeClr val="accent4">
              <a:lumMod val="50000"/>
            </a:schemeClr>
          </a:solidFill>
        </p:spPr>
        <p:txBody>
          <a:bodyPr>
            <a:normAutofit/>
          </a:bodyPr>
          <a:lstStyle/>
          <a:p>
            <a:pPr algn="just"/>
            <a:r>
              <a:rPr lang="el-GR" dirty="0" smtClean="0"/>
              <a:t>Το τεκμήριο μητρότητας στην περίπτωση της παρένθετης μητρότητας είναι μαχητό,  συνεπώς είναι δυνατό να ανατραπεί  με αγωγή προσβολής της μητρότητας στο αρμόδιο δικαστήριο  μέσα σε έξι μήνες από τον τοκετό και ασκείται είτε από την τεκμαιρόμενη γυναίκα ή από την </a:t>
            </a:r>
            <a:r>
              <a:rPr lang="el-GR" dirty="0" err="1" smtClean="0"/>
              <a:t>κυοφόρο</a:t>
            </a:r>
            <a:r>
              <a:rPr lang="el-GR" dirty="0" smtClean="0"/>
              <a:t> εφόσον αποδεικνύεται ότι το παιδί κατάγεται βιολογικά από αυτή ( άρθρο 1464 παρ.2  ΑΚ)</a:t>
            </a:r>
            <a:endParaRPr lang="el-GR" dirty="0"/>
          </a:p>
        </p:txBody>
      </p:sp>
    </p:spTree>
    <p:extLst>
      <p:ext uri="{BB962C8B-B14F-4D97-AF65-F5344CB8AC3E}">
        <p14:creationId xmlns:p14="http://schemas.microsoft.com/office/powerpoint/2010/main" val="327065920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lstStyle/>
          <a:p>
            <a:r>
              <a:rPr lang="el-GR" dirty="0" smtClean="0"/>
              <a:t>ΑΡΘΡΟ 1464 ΑΚ </a:t>
            </a:r>
            <a:endParaRPr lang="el-GR" dirty="0"/>
          </a:p>
        </p:txBody>
      </p:sp>
      <p:sp>
        <p:nvSpPr>
          <p:cNvPr id="3" name="Θέση περιεχομένου 2"/>
          <p:cNvSpPr>
            <a:spLocks noGrp="1"/>
          </p:cNvSpPr>
          <p:nvPr>
            <p:ph idx="1"/>
          </p:nvPr>
        </p:nvSpPr>
        <p:spPr>
          <a:solidFill>
            <a:schemeClr val="accent3">
              <a:lumMod val="50000"/>
            </a:schemeClr>
          </a:solidFill>
        </p:spPr>
        <p:txBody>
          <a:bodyPr>
            <a:normAutofit fontScale="70000" lnSpcReduction="20000"/>
          </a:bodyPr>
          <a:lstStyle/>
          <a:p>
            <a:pPr marL="0" indent="0" algn="just">
              <a:buNone/>
            </a:pPr>
            <a:r>
              <a:rPr lang="el-GR" dirty="0" smtClean="0"/>
              <a:t>Σε </a:t>
            </a:r>
            <a:r>
              <a:rPr lang="el-GR" dirty="0"/>
              <a:t>περίπτωση τεχνητής γονιμοποίησης, αν η κυοφορία έγινε από άλλη γυναίκα, υπό τους όρους του άρθρου 1458, </a:t>
            </a:r>
            <a:r>
              <a:rPr lang="el-GR" b="1" dirty="0"/>
              <a:t>μητέρα του τέκνου τεκμαίρεται η γυναίκα στην οποία δόθηκε η σχετική δικαστική άδεια</a:t>
            </a:r>
            <a:r>
              <a:rPr lang="el-GR" dirty="0"/>
              <a:t>. Το τεκμήριο αυτό ανατρέπεται, με αγωγή προσβολής της μητρότητας που ασκείται μέσα σε προθεσμία έξι μηνών από τον τοκετό, είτε από την τεκμαιρόμενη μητέρα, είτε από την </a:t>
            </a:r>
            <a:r>
              <a:rPr lang="el-GR" dirty="0" err="1"/>
              <a:t>κυοφόρο</a:t>
            </a:r>
            <a:r>
              <a:rPr lang="el-GR" dirty="0"/>
              <a:t> γυναίκα, εφόσον αποδειχθεί ότι το τέκνο κατάγεται βιολογικά από την τελευταία. Η προσβολή γίνεται από τη δικαιούμενη γυναίκα αυτοπροσώπως ή από ειδικό πληρεξούσιό της ή ύστερα από άδεια του δικαστηρίου, από τον νόμιμο αντιπρόσωπό της. </a:t>
            </a:r>
            <a:endParaRPr lang="el-GR" dirty="0" smtClean="0"/>
          </a:p>
          <a:p>
            <a:pPr marL="0" indent="0" algn="just">
              <a:buNone/>
            </a:pPr>
            <a:r>
              <a:rPr lang="el-GR" dirty="0" smtClean="0"/>
              <a:t>Με </a:t>
            </a:r>
            <a:r>
              <a:rPr lang="el-GR" dirty="0"/>
              <a:t>την αμετάκλητη δικαστική απόφαση που δέχεται την αγωγή το τέκνο έχει αναδρομικά από τη γέννησή του μητέρα τη γυναίκα </a:t>
            </a:r>
            <a:r>
              <a:rPr lang="el-GR" dirty="0" smtClean="0"/>
              <a:t>που  </a:t>
            </a:r>
            <a:r>
              <a:rPr lang="el-GR" dirty="0"/>
              <a:t>το κυοφόρησε. </a:t>
            </a:r>
            <a:br>
              <a:rPr lang="el-GR" dirty="0"/>
            </a:br>
            <a:endParaRPr lang="el-GR" dirty="0"/>
          </a:p>
        </p:txBody>
      </p:sp>
    </p:spTree>
    <p:extLst>
      <p:ext uri="{BB962C8B-B14F-4D97-AF65-F5344CB8AC3E}">
        <p14:creationId xmlns:p14="http://schemas.microsoft.com/office/powerpoint/2010/main" val="75935059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lstStyle/>
          <a:p>
            <a:r>
              <a:rPr lang="el-GR" sz="2200" b="1" dirty="0" smtClean="0">
                <a:solidFill>
                  <a:prstClr val="white"/>
                </a:solidFill>
                <a:ea typeface="+mn-ea"/>
                <a:cs typeface="+mn-cs"/>
              </a:rPr>
              <a:t>Άρθρο </a:t>
            </a:r>
            <a:r>
              <a:rPr lang="el-GR" sz="2200" b="1" dirty="0">
                <a:solidFill>
                  <a:prstClr val="white"/>
                </a:solidFill>
                <a:ea typeface="+mn-ea"/>
                <a:cs typeface="+mn-cs"/>
              </a:rPr>
              <a:t>1465 </a:t>
            </a:r>
            <a:r>
              <a:rPr lang="el-GR" sz="2200" b="1" dirty="0" smtClean="0">
                <a:solidFill>
                  <a:prstClr val="white"/>
                </a:solidFill>
                <a:ea typeface="+mn-ea"/>
                <a:cs typeface="+mn-cs"/>
              </a:rPr>
              <a:t>ΑΚ </a:t>
            </a:r>
            <a:br>
              <a:rPr lang="el-GR" sz="2200" b="1" dirty="0" smtClean="0">
                <a:solidFill>
                  <a:prstClr val="white"/>
                </a:solidFill>
                <a:ea typeface="+mn-ea"/>
                <a:cs typeface="+mn-cs"/>
              </a:rPr>
            </a:br>
            <a:r>
              <a:rPr lang="el-GR" sz="2200" b="1" dirty="0" smtClean="0">
                <a:solidFill>
                  <a:prstClr val="white"/>
                </a:solidFill>
                <a:ea typeface="+mn-ea"/>
                <a:cs typeface="+mn-cs"/>
              </a:rPr>
              <a:t>Τεκμήριο </a:t>
            </a:r>
            <a:r>
              <a:rPr lang="el-GR" sz="2200" b="1" dirty="0">
                <a:solidFill>
                  <a:prstClr val="white"/>
                </a:solidFill>
                <a:ea typeface="+mn-ea"/>
                <a:cs typeface="+mn-cs"/>
              </a:rPr>
              <a:t>καταγωγής από γάμο</a:t>
            </a:r>
            <a:endParaRPr lang="el-GR" b="1" dirty="0"/>
          </a:p>
        </p:txBody>
      </p:sp>
      <p:sp>
        <p:nvSpPr>
          <p:cNvPr id="3" name="Θέση περιεχομένου 2"/>
          <p:cNvSpPr>
            <a:spLocks noGrp="1"/>
          </p:cNvSpPr>
          <p:nvPr>
            <p:ph idx="1"/>
          </p:nvPr>
        </p:nvSpPr>
        <p:spPr>
          <a:solidFill>
            <a:schemeClr val="tx2">
              <a:lumMod val="25000"/>
            </a:schemeClr>
          </a:solidFill>
        </p:spPr>
        <p:txBody>
          <a:bodyPr>
            <a:normAutofit fontScale="77500" lnSpcReduction="20000"/>
          </a:bodyPr>
          <a:lstStyle/>
          <a:p>
            <a:pPr algn="just"/>
            <a:r>
              <a:rPr lang="el-GR" dirty="0" smtClean="0"/>
              <a:t>Το </a:t>
            </a:r>
            <a:r>
              <a:rPr lang="el-GR" dirty="0"/>
              <a:t>τέκνο που γεννήθηκε κατά τη διάρκεια του γάμου της μητέρας του ή μέσα σε τριακόσιες ημέρες από τη λύση ή την ακύρωσή του τεκμαίρεται ότι έχει πατέρα τον σύζυγο της μητέρας (Τέκνο γεννημένο σε γάμο). Τέκνο γεννημένο σε γάμο θεωρείται και το τέκνο που γεννήθηκε ύστερα από μεταθανάτια τεχνητή γονιμοποίηση, εφόσον υπάρχει η απαιτούμενη κατά το άρθρο 1457 δικαστική άδεια. Αν το τέκνο γεννήθηκε μετά την τριακοσιοστή ημέρα από τη λύση ή την ακύρωση του γάμου, η απόδειξη της πατρότητας του συζύγου βαρύνει εκείνον που την επικαλείται. Το ίδιο ισχύει και όταν η τεχνητή γονιμοποίηση έγινε μετά το θάνατο του συζύγου, παρά την έλλειψη δικαστικής άδειας." </a:t>
            </a:r>
            <a:br>
              <a:rPr lang="el-GR" dirty="0"/>
            </a:br>
            <a:endParaRPr lang="el-GR" dirty="0"/>
          </a:p>
        </p:txBody>
      </p:sp>
    </p:spTree>
    <p:extLst>
      <p:ext uri="{BB962C8B-B14F-4D97-AF65-F5344CB8AC3E}">
        <p14:creationId xmlns:p14="http://schemas.microsoft.com/office/powerpoint/2010/main" val="275878904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dirty="0" smtClean="0"/>
              <a:t>ΘΕΜΕΛΙΩΣΗ ΤΗΣ ΠΑΤΡΟΤΗΤΑΣ </a:t>
            </a:r>
            <a:endParaRPr lang="el-GR" dirty="0"/>
          </a:p>
        </p:txBody>
      </p:sp>
      <p:sp>
        <p:nvSpPr>
          <p:cNvPr id="3" name="Θέση περιεχομένου 2"/>
          <p:cNvSpPr>
            <a:spLocks noGrp="1"/>
          </p:cNvSpPr>
          <p:nvPr>
            <p:ph idx="1"/>
          </p:nvPr>
        </p:nvSpPr>
        <p:spPr>
          <a:solidFill>
            <a:schemeClr val="tx2">
              <a:lumMod val="25000"/>
            </a:schemeClr>
          </a:solidFill>
        </p:spPr>
        <p:txBody>
          <a:bodyPr/>
          <a:lstStyle/>
          <a:p>
            <a:pPr lvl="0" algn="just"/>
            <a:r>
              <a:rPr lang="el-GR" dirty="0">
                <a:solidFill>
                  <a:prstClr val="white"/>
                </a:solidFill>
              </a:rPr>
              <a:t>Η συγγένεια </a:t>
            </a:r>
            <a:r>
              <a:rPr lang="el-GR" b="1" u="sng" dirty="0">
                <a:solidFill>
                  <a:prstClr val="white"/>
                </a:solidFill>
              </a:rPr>
              <a:t>με τον πατέρα </a:t>
            </a:r>
            <a:r>
              <a:rPr lang="el-GR" dirty="0">
                <a:solidFill>
                  <a:prstClr val="white"/>
                </a:solidFill>
              </a:rPr>
              <a:t>και τους συγγενείς του συνάγεται από το γάμο ή το σύμφωνο συμβίωσης της μητέρας με τον πατέρα ή ιδρύεται με την αναγνώριση, εκούσια ή </a:t>
            </a:r>
            <a:r>
              <a:rPr lang="el-GR" dirty="0" smtClean="0">
                <a:solidFill>
                  <a:prstClr val="white"/>
                </a:solidFill>
              </a:rPr>
              <a:t>δικαστική.</a:t>
            </a:r>
            <a:endParaRPr lang="el-GR" dirty="0"/>
          </a:p>
        </p:txBody>
      </p:sp>
    </p:spTree>
    <p:extLst>
      <p:ext uri="{BB962C8B-B14F-4D97-AF65-F5344CB8AC3E}">
        <p14:creationId xmlns:p14="http://schemas.microsoft.com/office/powerpoint/2010/main" val="4068208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normAutofit fontScale="90000"/>
          </a:bodyPr>
          <a:lstStyle/>
          <a:p>
            <a:r>
              <a:rPr lang="el-GR" dirty="0" smtClean="0"/>
              <a:t>ΑΝΑΓΚΑΣΤΙΚΟΥ ΔΙΚΑΙΟΥ </a:t>
            </a:r>
            <a:br>
              <a:rPr lang="el-GR" dirty="0" smtClean="0"/>
            </a:br>
            <a:r>
              <a:rPr lang="el-GR" dirty="0" smtClean="0"/>
              <a:t>ΔΙΑΤΑΞΕΙΣ </a:t>
            </a:r>
            <a:endParaRPr lang="el-GR" dirty="0"/>
          </a:p>
        </p:txBody>
      </p:sp>
      <p:sp>
        <p:nvSpPr>
          <p:cNvPr id="3" name="Θέση περιεχομένου 2"/>
          <p:cNvSpPr>
            <a:spLocks noGrp="1"/>
          </p:cNvSpPr>
          <p:nvPr>
            <p:ph idx="1"/>
          </p:nvPr>
        </p:nvSpPr>
        <p:spPr>
          <a:xfrm>
            <a:off x="467544" y="1628800"/>
            <a:ext cx="8229600" cy="4525963"/>
          </a:xfrm>
          <a:solidFill>
            <a:schemeClr val="accent3">
              <a:lumMod val="50000"/>
            </a:schemeClr>
          </a:solidFill>
        </p:spPr>
        <p:txBody>
          <a:bodyPr/>
          <a:lstStyle/>
          <a:p>
            <a:pPr marL="0" indent="0" algn="just">
              <a:buNone/>
            </a:pPr>
            <a:r>
              <a:rPr lang="el-GR" dirty="0" smtClean="0">
                <a:latin typeface="Roboto"/>
              </a:rPr>
              <a:t>Αξίζει </a:t>
            </a:r>
            <a:r>
              <a:rPr lang="el-GR" dirty="0">
                <a:latin typeface="Roboto"/>
              </a:rPr>
              <a:t>να σημειωθεί ότι το μεγαλύτερο μέρος των κανόνων οικογενειακού δικαίου </a:t>
            </a:r>
            <a:r>
              <a:rPr lang="el-GR" b="1" dirty="0">
                <a:latin typeface="Roboto"/>
              </a:rPr>
              <a:t>είναι αναγκαστικού και όχι ενδοτικού χαρακτήρα,</a:t>
            </a:r>
            <a:r>
              <a:rPr lang="el-GR" dirty="0">
                <a:latin typeface="Roboto"/>
              </a:rPr>
              <a:t> δεσμεύουν τα μέρη, τα οποία δεν έχουν την πρωτοβουλία για διαφορετική ρύθμιση της επιλογής τους, ενώ αν προχωρήσουν σε αποκλίνουσες ιδιωτικές συμφωνίες, αυτές θα θεωρούνται </a:t>
            </a:r>
            <a:r>
              <a:rPr lang="el-GR" dirty="0" smtClean="0">
                <a:latin typeface="Roboto"/>
              </a:rPr>
              <a:t>άκυρες</a:t>
            </a:r>
            <a:r>
              <a:rPr lang="el-GR" dirty="0" smtClean="0">
                <a:solidFill>
                  <a:srgbClr val="343434"/>
                </a:solidFill>
                <a:latin typeface="Roboto"/>
              </a:rPr>
              <a:t>.</a:t>
            </a:r>
            <a:endParaRPr lang="el-GR" dirty="0"/>
          </a:p>
        </p:txBody>
      </p:sp>
    </p:spTree>
    <p:extLst>
      <p:ext uri="{BB962C8B-B14F-4D97-AF65-F5344CB8AC3E}">
        <p14:creationId xmlns:p14="http://schemas.microsoft.com/office/powerpoint/2010/main" val="3127091764"/>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normAutofit fontScale="90000"/>
          </a:bodyPr>
          <a:lstStyle/>
          <a:p>
            <a:r>
              <a:rPr lang="el-GR" dirty="0" smtClean="0"/>
              <a:t>"Άρθρο 1465 ΑΚ </a:t>
            </a:r>
            <a:br>
              <a:rPr lang="el-GR" dirty="0" smtClean="0"/>
            </a:br>
            <a:r>
              <a:rPr lang="el-GR" dirty="0" smtClean="0"/>
              <a:t> </a:t>
            </a:r>
            <a:r>
              <a:rPr lang="el-GR" dirty="0"/>
              <a:t>Τεκμήριο καταγωγής από γάμο</a:t>
            </a:r>
          </a:p>
        </p:txBody>
      </p:sp>
      <p:sp>
        <p:nvSpPr>
          <p:cNvPr id="3" name="Θέση περιεχομένου 2"/>
          <p:cNvSpPr>
            <a:spLocks noGrp="1"/>
          </p:cNvSpPr>
          <p:nvPr>
            <p:ph idx="1"/>
          </p:nvPr>
        </p:nvSpPr>
        <p:spPr>
          <a:solidFill>
            <a:schemeClr val="accent6">
              <a:lumMod val="75000"/>
            </a:schemeClr>
          </a:solidFill>
        </p:spPr>
        <p:txBody>
          <a:bodyPr>
            <a:normAutofit fontScale="77500" lnSpcReduction="20000"/>
          </a:bodyPr>
          <a:lstStyle/>
          <a:p>
            <a:pPr marL="0" indent="0" algn="just">
              <a:buNone/>
            </a:pPr>
            <a:r>
              <a:rPr lang="el-GR" dirty="0"/>
              <a:t>Το τέκνο που γεννήθηκε κατά τη διάρκεια του γάμου της μητέρας του ή μέσα σε τριακόσιες ημέρες από τη λύση ή την ακύρωσή του τεκμαίρεται ότι έχει πατέρα τον σύζυγο της μητέρας (Τέκνο γεννημένο σε γάμο). Τέκνο γεννημένο σε γάμο θεωρείται και το τέκνο που γεννήθηκε ύστερα από μεταθανάτια τεχνητή γονιμοποίηση, εφόσον υπάρχει η απαιτούμενη κατά το άρθρο 1457 δικαστική άδεια. Αν το τέκνο γεννήθηκε μετά την τριακοσιοστή ημέρα από τη λύση ή την ακύρωση του γάμου, η απόδειξη της πατρότητας του συζύγου βαρύνει εκείνον που την επικαλείται. Το ίδιο ισχύει και όταν η τεχνητή γονιμοποίηση έγινε μετά το θάνατο του συζύγου, παρά την έλλειψη δικαστικής άδειας."</a:t>
            </a:r>
          </a:p>
        </p:txBody>
      </p:sp>
    </p:spTree>
    <p:extLst>
      <p:ext uri="{BB962C8B-B14F-4D97-AF65-F5344CB8AC3E}">
        <p14:creationId xmlns:p14="http://schemas.microsoft.com/office/powerpoint/2010/main" val="295243755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lstStyle/>
          <a:p>
            <a:r>
              <a:rPr lang="el-GR" sz="3200" b="1" dirty="0" smtClean="0">
                <a:solidFill>
                  <a:prstClr val="white"/>
                </a:solidFill>
                <a:ea typeface="+mn-ea"/>
                <a:cs typeface="+mn-cs"/>
              </a:rPr>
              <a:t>Άρθρο </a:t>
            </a:r>
            <a:r>
              <a:rPr lang="el-GR" sz="3200" b="1" dirty="0">
                <a:solidFill>
                  <a:prstClr val="white"/>
                </a:solidFill>
                <a:ea typeface="+mn-ea"/>
                <a:cs typeface="+mn-cs"/>
              </a:rPr>
              <a:t>1466 </a:t>
            </a:r>
            <a:r>
              <a:rPr lang="el-GR" sz="3200" b="1" dirty="0" smtClean="0">
                <a:solidFill>
                  <a:prstClr val="white"/>
                </a:solidFill>
                <a:ea typeface="+mn-ea"/>
                <a:cs typeface="+mn-cs"/>
              </a:rPr>
              <a:t>ΑΚ </a:t>
            </a:r>
            <a:br>
              <a:rPr lang="el-GR" sz="3200" b="1" dirty="0" smtClean="0">
                <a:solidFill>
                  <a:prstClr val="white"/>
                </a:solidFill>
                <a:ea typeface="+mn-ea"/>
                <a:cs typeface="+mn-cs"/>
              </a:rPr>
            </a:br>
            <a:r>
              <a:rPr lang="el-GR" sz="3200" b="1" dirty="0" smtClean="0">
                <a:solidFill>
                  <a:prstClr val="white"/>
                </a:solidFill>
                <a:ea typeface="+mn-ea"/>
                <a:cs typeface="+mn-cs"/>
              </a:rPr>
              <a:t>Σύγκρουση </a:t>
            </a:r>
            <a:r>
              <a:rPr lang="el-GR" sz="3200" b="1" dirty="0">
                <a:solidFill>
                  <a:prstClr val="white"/>
                </a:solidFill>
                <a:ea typeface="+mn-ea"/>
                <a:cs typeface="+mn-cs"/>
              </a:rPr>
              <a:t>δύο τεκμηρίων</a:t>
            </a:r>
            <a:endParaRPr lang="el-GR" b="1" dirty="0"/>
          </a:p>
        </p:txBody>
      </p:sp>
      <p:sp>
        <p:nvSpPr>
          <p:cNvPr id="3" name="Θέση περιεχομένου 2"/>
          <p:cNvSpPr>
            <a:spLocks noGrp="1"/>
          </p:cNvSpPr>
          <p:nvPr>
            <p:ph idx="1"/>
          </p:nvPr>
        </p:nvSpPr>
        <p:spPr>
          <a:solidFill>
            <a:schemeClr val="accent6">
              <a:lumMod val="50000"/>
            </a:schemeClr>
          </a:solidFill>
        </p:spPr>
        <p:txBody>
          <a:bodyPr/>
          <a:lstStyle/>
          <a:p>
            <a:pPr algn="just"/>
            <a:r>
              <a:rPr lang="el-GR" dirty="0" smtClean="0"/>
              <a:t>`Αν </a:t>
            </a:r>
            <a:r>
              <a:rPr lang="el-GR" dirty="0"/>
              <a:t>μέσα στις τριακόσιες ημέρες από τη λύση ή την ακύρωση του γάμου γεννήθηκε τέκνο από γυναίκα που τέλεσε νέο γάμο, τεκμαίρεται </a:t>
            </a:r>
            <a:r>
              <a:rPr lang="el-GR" b="1" dirty="0"/>
              <a:t>ότι αυτό έχει πατέρα το δεύτερο σύζυγο, </a:t>
            </a:r>
            <a:r>
              <a:rPr lang="el-GR" dirty="0"/>
              <a:t>εκτός αν γίνει δεκτή αγωγή για προσβολή της πατρότητάς του, οπότε τεκμαίρεται ότι είναι τέκνο του πρώτου συζύγου. </a:t>
            </a:r>
          </a:p>
        </p:txBody>
      </p:sp>
    </p:spTree>
    <p:extLst>
      <p:ext uri="{BB962C8B-B14F-4D97-AF65-F5344CB8AC3E}">
        <p14:creationId xmlns:p14="http://schemas.microsoft.com/office/powerpoint/2010/main" val="332837447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normAutofit fontScale="90000"/>
          </a:bodyPr>
          <a:lstStyle/>
          <a:p>
            <a:r>
              <a:rPr lang="el-GR" dirty="0" smtClean="0"/>
              <a:t>ΤΕΚΝΑ ΓΕΝΝΗΜΕΝΑ ΚΑΤΑ ΤΗΝ ΔΙΑΡΚΕΙΑ ΣΥΜΦΩΝΟΥ ΣΥΜΒΙΩΣΗΣ </a:t>
            </a:r>
            <a:endParaRPr lang="el-GR" dirty="0"/>
          </a:p>
        </p:txBody>
      </p:sp>
      <p:sp>
        <p:nvSpPr>
          <p:cNvPr id="3" name="Θέση περιεχομένου 2"/>
          <p:cNvSpPr>
            <a:spLocks noGrp="1"/>
          </p:cNvSpPr>
          <p:nvPr>
            <p:ph idx="1"/>
          </p:nvPr>
        </p:nvSpPr>
        <p:spPr>
          <a:solidFill>
            <a:schemeClr val="accent4">
              <a:lumMod val="50000"/>
            </a:schemeClr>
          </a:solidFill>
        </p:spPr>
        <p:txBody>
          <a:bodyPr>
            <a:normAutofit lnSpcReduction="10000"/>
          </a:bodyPr>
          <a:lstStyle/>
          <a:p>
            <a:pPr marL="0" indent="0" algn="just">
              <a:buNone/>
            </a:pPr>
            <a:r>
              <a:rPr lang="el-GR" dirty="0">
                <a:latin typeface="Rubik"/>
              </a:rPr>
              <a:t>Το τέκνο που γεννήθηκε κατά τη διάρκεια του συμφώνου συμβίωσης ή μέσα σε τριακόσιες ημέρες από τη λύση ή την ακύρωσή του συμφώνου, τεκμαίρεται ότι έχει πατέρα τον άνδρα με τον οποίο η μητέρα κατήρτισε το σύμφωνο (άρθρο 9 Ν. 4356/15). Το τεκμήριο ανατρέπεται με αμετάκλητη δικαστική απόφαση, σύμφωνα με τα όσα ορίζονται </a:t>
            </a:r>
            <a:r>
              <a:rPr lang="el-GR" dirty="0" smtClean="0">
                <a:latin typeface="Rubik"/>
              </a:rPr>
              <a:t> στα άρθρα </a:t>
            </a:r>
            <a:r>
              <a:rPr lang="el-GR" dirty="0">
                <a:latin typeface="Rubik"/>
              </a:rPr>
              <a:t>1466 </a:t>
            </a:r>
            <a:r>
              <a:rPr lang="el-GR" dirty="0" err="1">
                <a:latin typeface="Rubik"/>
              </a:rPr>
              <a:t>επ</a:t>
            </a:r>
            <a:r>
              <a:rPr lang="el-GR" dirty="0">
                <a:latin typeface="Rubik"/>
              </a:rPr>
              <a:t>. ΑΚ)</a:t>
            </a:r>
            <a:endParaRPr lang="el-GR" dirty="0"/>
          </a:p>
        </p:txBody>
      </p:sp>
    </p:spTree>
    <p:extLst>
      <p:ext uri="{BB962C8B-B14F-4D97-AF65-F5344CB8AC3E}">
        <p14:creationId xmlns:p14="http://schemas.microsoft.com/office/powerpoint/2010/main" val="340911935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normAutofit fontScale="90000"/>
          </a:bodyPr>
          <a:lstStyle/>
          <a:p>
            <a:r>
              <a:rPr lang="el-GR" dirty="0" smtClean="0"/>
              <a:t>ΤΕΚΝΑ ΓΕΝΝΗΜΕΝΑ</a:t>
            </a:r>
            <a:br>
              <a:rPr lang="el-GR" dirty="0" smtClean="0"/>
            </a:br>
            <a:r>
              <a:rPr lang="el-GR" dirty="0" smtClean="0"/>
              <a:t> ΕΚΤΟΣ ΓΑΜΟΥ </a:t>
            </a:r>
            <a:endParaRPr lang="el-GR" dirty="0"/>
          </a:p>
        </p:txBody>
      </p:sp>
      <p:sp>
        <p:nvSpPr>
          <p:cNvPr id="3" name="Θέση περιεχομένου 2"/>
          <p:cNvSpPr>
            <a:spLocks noGrp="1"/>
          </p:cNvSpPr>
          <p:nvPr>
            <p:ph idx="1"/>
          </p:nvPr>
        </p:nvSpPr>
        <p:spPr>
          <a:xfrm>
            <a:off x="467544" y="1484784"/>
            <a:ext cx="8229600" cy="4525963"/>
          </a:xfrm>
          <a:solidFill>
            <a:schemeClr val="tx2">
              <a:lumMod val="25000"/>
            </a:schemeClr>
          </a:solidFill>
        </p:spPr>
        <p:txBody>
          <a:bodyPr/>
          <a:lstStyle/>
          <a:p>
            <a:pPr marL="0" indent="0" algn="just">
              <a:buNone/>
            </a:pPr>
            <a:r>
              <a:rPr lang="el-GR" dirty="0" smtClean="0"/>
              <a:t>Αν ένα παιδί γεννηθεί εκτός γάμου των γονέων του , η συγγένεια με τον πατέρα ιδρύεται με την αναγνώριση .Στην περίπτωση που δεν γίνεται αναγνώριση από τον πατέρα κανένας συγγενικός δεσμός δεν συνδέει το παιδί με τον βιολογικό του πατέρα.</a:t>
            </a:r>
            <a:endParaRPr lang="el-GR" dirty="0"/>
          </a:p>
        </p:txBody>
      </p:sp>
    </p:spTree>
    <p:extLst>
      <p:ext uri="{BB962C8B-B14F-4D97-AF65-F5344CB8AC3E}">
        <p14:creationId xmlns:p14="http://schemas.microsoft.com/office/powerpoint/2010/main" val="1822565116"/>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normAutofit fontScale="90000"/>
          </a:bodyPr>
          <a:lstStyle/>
          <a:p>
            <a:r>
              <a:rPr lang="el-GR" dirty="0" smtClean="0"/>
              <a:t>ΤΡΟΠΟΙ ΑΝΑΓΝΩΡΙΣΗΣ ΤΗΣ ΠΑΤΡΟΤΗΤΑΣ </a:t>
            </a:r>
            <a:endParaRPr lang="el-GR" dirty="0"/>
          </a:p>
        </p:txBody>
      </p:sp>
      <p:sp>
        <p:nvSpPr>
          <p:cNvPr id="3" name="Θέση περιεχομένου 2"/>
          <p:cNvSpPr>
            <a:spLocks noGrp="1"/>
          </p:cNvSpPr>
          <p:nvPr>
            <p:ph idx="1"/>
          </p:nvPr>
        </p:nvSpPr>
        <p:spPr>
          <a:solidFill>
            <a:schemeClr val="bg2">
              <a:lumMod val="50000"/>
            </a:schemeClr>
          </a:solidFill>
        </p:spPr>
        <p:txBody>
          <a:bodyPr/>
          <a:lstStyle/>
          <a:p>
            <a:pPr algn="just"/>
            <a:r>
              <a:rPr lang="el-GR" dirty="0" smtClean="0"/>
              <a:t>Η αναγνώριση μπορεί να  γίνει  </a:t>
            </a:r>
            <a:r>
              <a:rPr lang="el-GR" b="1" dirty="0" smtClean="0"/>
              <a:t>εκούσια</a:t>
            </a:r>
            <a:r>
              <a:rPr lang="el-GR" dirty="0" smtClean="0"/>
              <a:t> δηλαδή με δήλωση ενώπιον του συμβολαιογράφου  ή </a:t>
            </a:r>
            <a:r>
              <a:rPr lang="el-GR" b="1" dirty="0" smtClean="0"/>
              <a:t>δικαστική</a:t>
            </a:r>
            <a:r>
              <a:rPr lang="el-GR" dirty="0" smtClean="0"/>
              <a:t> δηλαδή με έγερση αγωγής .</a:t>
            </a:r>
            <a:endParaRPr lang="el-GR" dirty="0"/>
          </a:p>
        </p:txBody>
      </p:sp>
    </p:spTree>
    <p:extLst>
      <p:ext uri="{BB962C8B-B14F-4D97-AF65-F5344CB8AC3E}">
        <p14:creationId xmlns:p14="http://schemas.microsoft.com/office/powerpoint/2010/main" val="156649697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normAutofit fontScale="90000"/>
          </a:bodyPr>
          <a:lstStyle/>
          <a:p>
            <a:r>
              <a:rPr lang="el-GR" b="1" dirty="0" smtClean="0"/>
              <a:t>ΕΚΟΥΣΙΑ ΑΝΑΓΝΩΡΙΣΗ </a:t>
            </a:r>
            <a:br>
              <a:rPr lang="el-GR" b="1" dirty="0" smtClean="0"/>
            </a:br>
            <a:r>
              <a:rPr lang="el-GR" b="1" dirty="0" smtClean="0"/>
              <a:t> ΠΑΤΡΟΤΗΤΑΣ </a:t>
            </a:r>
            <a:endParaRPr lang="el-GR" b="1" dirty="0"/>
          </a:p>
        </p:txBody>
      </p:sp>
      <p:sp>
        <p:nvSpPr>
          <p:cNvPr id="3" name="Θέση περιεχομένου 2"/>
          <p:cNvSpPr>
            <a:spLocks noGrp="1"/>
          </p:cNvSpPr>
          <p:nvPr>
            <p:ph idx="1"/>
          </p:nvPr>
        </p:nvSpPr>
        <p:spPr>
          <a:solidFill>
            <a:schemeClr val="accent3">
              <a:lumMod val="50000"/>
            </a:schemeClr>
          </a:solidFill>
        </p:spPr>
        <p:txBody>
          <a:bodyPr>
            <a:normAutofit fontScale="70000" lnSpcReduction="20000"/>
          </a:bodyPr>
          <a:lstStyle/>
          <a:p>
            <a:pPr marL="0" indent="0" algn="just">
              <a:buNone/>
            </a:pPr>
            <a:r>
              <a:rPr lang="el-GR" dirty="0">
                <a:latin typeface="Ubuntu"/>
              </a:rPr>
              <a:t>Σύμφωνα με το άρθρο 1475 ΑΚ ο πατέρας μπορεί να αναγνωρίσει ως δικό του το τέκνο που γεννήθηκε χωρίς γάμο, εφόσον συναινεί σ’ αυτό και η μητέρα. Αν η μητέρα έχει πεθάνει ή δεν έχει δικαιοπρακτική ικανότητα, η αναγνώριση γίνεται με μόνη τη δήλωση του πατέρα. Αν ο πατέρας έχει πεθάνει ή δεν έχει δικαιοπρακτική ικανότητα, η αναγνώριση μπορεί να γίνει από τον παππού ή τη γιαγιά της πατρικής γραμμής. Για την εκούσια αναγνώριση δεν υπάρχει χρονικός περιορισμός. Η αναγνώριση μπορεί να γίνει οποτεδήποτε και μετά την ενηλικίωση του τέκνου και αν αυτό απέκτησε τέκνα. Επίσης μπορεί να γίνει και πριν από τη γέννηση του τέκνου, από το χρόνο κυήσεως. Τα αποτελέσματα της αναγνώρισης θα επέλθουν, αν το τέκνο γεννηθεί ζωντανό. Ακόμη η αναγνώριση μπορεί να γίνει και μετά το θάνατό του τέκνου, οπότε αυτή ενεργεί υπέρ των κατιόντων του.</a:t>
            </a:r>
            <a:endParaRPr lang="el-GR" dirty="0"/>
          </a:p>
        </p:txBody>
      </p:sp>
    </p:spTree>
    <p:extLst>
      <p:ext uri="{BB962C8B-B14F-4D97-AF65-F5344CB8AC3E}">
        <p14:creationId xmlns:p14="http://schemas.microsoft.com/office/powerpoint/2010/main" val="4017945499"/>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normAutofit fontScale="90000"/>
          </a:bodyPr>
          <a:lstStyle/>
          <a:p>
            <a:r>
              <a:rPr lang="el-GR" dirty="0" smtClean="0"/>
              <a:t>ΑΚΟΥΣΙΑ ΑΝΑΓΝΩΡΙΣΗ</a:t>
            </a:r>
            <a:br>
              <a:rPr lang="el-GR" dirty="0" smtClean="0"/>
            </a:br>
            <a:r>
              <a:rPr lang="el-GR" dirty="0" smtClean="0"/>
              <a:t> ΠΑΤΡΟΤΗΤΑΣ </a:t>
            </a:r>
            <a:endParaRPr lang="el-GR" dirty="0"/>
          </a:p>
        </p:txBody>
      </p:sp>
      <p:sp>
        <p:nvSpPr>
          <p:cNvPr id="3" name="Θέση περιεχομένου 2"/>
          <p:cNvSpPr>
            <a:spLocks noGrp="1"/>
          </p:cNvSpPr>
          <p:nvPr>
            <p:ph idx="1"/>
          </p:nvPr>
        </p:nvSpPr>
        <p:spPr>
          <a:solidFill>
            <a:srgbClr val="7030A0"/>
          </a:solidFill>
        </p:spPr>
        <p:txBody>
          <a:bodyPr>
            <a:normAutofit fontScale="70000" lnSpcReduction="20000"/>
          </a:bodyPr>
          <a:lstStyle/>
          <a:p>
            <a:pPr marL="0" indent="0" algn="just">
              <a:buNone/>
            </a:pPr>
            <a:r>
              <a:rPr lang="el-GR" dirty="0">
                <a:latin typeface="Ubuntu"/>
              </a:rPr>
              <a:t>Σε περίπτωση ακούσιας αναγνώρισης το άρθρο 1479 ΑΚ ορίζει ότι η μητέρα έχει δικαίωμα να ζητήσει με αγωγή την αναγνώριση της πατρότητας του τέκνου της που γεννήθηκε χωρίς γάμο  με τον πατέρα του. Το ίδιο δικαίωμα έχει και το τέκνο. Όταν η μητέρα αρνείται να συναινέσει στην εκούσια αναγνώριση του πατέρα κατ’ άρθρο 1475 ΑΚ, το δικαίωμα δικαστικής αναγνώρισης έχουν επίσης ο πατέρας και αν αυτός έχει πεθάνει ή δεν έχει δικαιοπρακτική ικανότητα τότε το δικαίωμα δικαστικής αναγνώρισης έχει ο παππούς και η γιαγιά της πατρικής γραμμής. </a:t>
            </a:r>
            <a:r>
              <a:rPr lang="el-GR" b="1" dirty="0">
                <a:latin typeface="Ubuntu"/>
              </a:rPr>
              <a:t>Η αγωγή της μητέρας για δικαστική αναγνώριση ασκείται κατά του πατέρα ή των κληρονόμων του. </a:t>
            </a:r>
            <a:r>
              <a:rPr lang="el-GR" dirty="0">
                <a:latin typeface="Ubuntu"/>
              </a:rPr>
              <a:t>Η αγωγή του τέκνου ασκείται κατά του γονέα που δεν έχει προβεί στην αναγκαία για την εκούσια αναγνώριση δήλωση κατά των κληρονόμων του. Η αγωγή του πατέρα ή των γονέων του ασκείται κατά της μητέρας ή των κληρονόμων της.</a:t>
            </a:r>
            <a:endParaRPr lang="el-GR" dirty="0"/>
          </a:p>
        </p:txBody>
      </p:sp>
    </p:spTree>
    <p:extLst>
      <p:ext uri="{BB962C8B-B14F-4D97-AF65-F5344CB8AC3E}">
        <p14:creationId xmlns:p14="http://schemas.microsoft.com/office/powerpoint/2010/main" val="6821187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dirty="0" smtClean="0"/>
              <a:t>ΠΡΟΘΕΣΜΙΑ ΑΣΚΗΣΗΣ ΑΓΩΓΗΣ </a:t>
            </a:r>
            <a:endParaRPr lang="el-GR" dirty="0"/>
          </a:p>
        </p:txBody>
      </p:sp>
      <p:sp>
        <p:nvSpPr>
          <p:cNvPr id="3" name="Θέση περιεχομένου 2"/>
          <p:cNvSpPr>
            <a:spLocks noGrp="1"/>
          </p:cNvSpPr>
          <p:nvPr>
            <p:ph idx="1"/>
          </p:nvPr>
        </p:nvSpPr>
        <p:spPr>
          <a:solidFill>
            <a:schemeClr val="bg2">
              <a:lumMod val="60000"/>
              <a:lumOff val="40000"/>
            </a:schemeClr>
          </a:solidFill>
        </p:spPr>
        <p:txBody>
          <a:bodyPr>
            <a:normAutofit fontScale="77500" lnSpcReduction="20000"/>
          </a:bodyPr>
          <a:lstStyle/>
          <a:p>
            <a:pPr marL="0" indent="0" algn="just">
              <a:buNone/>
            </a:pPr>
            <a:r>
              <a:rPr lang="el-GR" dirty="0">
                <a:latin typeface="Ubuntu"/>
              </a:rPr>
              <a:t>Το δικαίωμα της μητέρας να ζητήσει την δικαστική αναγνώριση της πατρότητας του τέκνου της αποσβήνεται όταν περάσουν πέντε χρόνια από τον τοκετό. Αν η μητέρα ήταν έγγαμη κατά το κρίσιμο διάστημα της σύλληψης του τέκνου, η προθεσμία αρχίζει αφότου γίνει αμετάκλητη η απόφαση που δέχεται την προσβολή της πατρότητας όταν δηλαδή γίνει δεκτό αμετάκλητα ότι ο πατέρας που αναγνώρισε εκούσια το τέκνο δεν είναι ο πραγματικός πατέρας. Το δικαίωμα του τέκνου για δικαστική αναγνώριση αποσβήνεται, ένα έτος μετά την ενηλικίωσή του και το δικαίωμα του πατέρα ή των γονέων του δύο έτη αφότου αρνήθηκε τη συναίνεση της η μητέρα</a:t>
            </a:r>
            <a:r>
              <a:rPr lang="el-GR" dirty="0" smtClean="0">
                <a:latin typeface="Ubuntu"/>
              </a:rPr>
              <a:t>.</a:t>
            </a:r>
            <a:endParaRPr lang="el-GR" dirty="0"/>
          </a:p>
        </p:txBody>
      </p:sp>
    </p:spTree>
    <p:extLst>
      <p:ext uri="{BB962C8B-B14F-4D97-AF65-F5344CB8AC3E}">
        <p14:creationId xmlns:p14="http://schemas.microsoft.com/office/powerpoint/2010/main" val="124003337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lstStyle/>
          <a:p>
            <a:r>
              <a:rPr lang="el-GR" dirty="0" smtClean="0"/>
              <a:t>ΔΙΚΑΣΤΙΚΗ ΑΝΑΓΝΩΡΙΣΗ </a:t>
            </a:r>
            <a:endParaRPr lang="el-GR" dirty="0"/>
          </a:p>
        </p:txBody>
      </p:sp>
      <p:sp>
        <p:nvSpPr>
          <p:cNvPr id="3" name="Θέση περιεχομένου 2"/>
          <p:cNvSpPr>
            <a:spLocks noGrp="1"/>
          </p:cNvSpPr>
          <p:nvPr>
            <p:ph idx="1"/>
          </p:nvPr>
        </p:nvSpPr>
        <p:spPr>
          <a:solidFill>
            <a:schemeClr val="accent2">
              <a:lumMod val="75000"/>
            </a:schemeClr>
          </a:solidFill>
        </p:spPr>
        <p:txBody>
          <a:bodyPr/>
          <a:lstStyle/>
          <a:p>
            <a:pPr marL="0" lvl="0" indent="0" algn="just">
              <a:buNone/>
            </a:pPr>
            <a:r>
              <a:rPr lang="el-GR" sz="1800" dirty="0">
                <a:solidFill>
                  <a:srgbClr val="000000"/>
                </a:solidFill>
                <a:latin typeface="Ubuntu"/>
              </a:rPr>
              <a:t> </a:t>
            </a:r>
            <a:r>
              <a:rPr lang="el-GR" sz="2400" dirty="0">
                <a:latin typeface="Ubuntu"/>
              </a:rPr>
              <a:t>Το δικαίωμα της δικαστικής αναγνώρισης δεν υπόκειται σε αποσβεστική προθεσμία όταν πριν τη δικαστική αναγνώριση προηγήθηκε, μετά τη γέννηση του τέκνου, γάμος των γονέων του. Όταν δηλαδή το τέκνο γεννήθηκε χωρίς γάμο των γονέων του και μετά ακολούθησε γάμος των γονέων του, τότε το δικαίωμα του τέκνου ή της μητέρας για δικαστική αναγνώριση, δηλαδή για άσκηση αγωγής προκειμένου να αναγνωριστεί ως  πατέρας  του τέκνου ο σύζυγος της μητέρας, δεν υπόκειται σε προθεσμία και μπορεί αν ασκηθεί οποτεδήποτε (1473 ΑΚ, 1483 ΑΚ).</a:t>
            </a:r>
            <a:endParaRPr lang="el-GR" sz="2400" dirty="0"/>
          </a:p>
          <a:p>
            <a:pPr algn="just"/>
            <a:endParaRPr lang="el-GR" sz="2400" dirty="0"/>
          </a:p>
        </p:txBody>
      </p:sp>
    </p:spTree>
    <p:extLst>
      <p:ext uri="{BB962C8B-B14F-4D97-AF65-F5344CB8AC3E}">
        <p14:creationId xmlns:p14="http://schemas.microsoft.com/office/powerpoint/2010/main" val="115794536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lstStyle/>
          <a:p>
            <a:r>
              <a:rPr lang="el-GR" dirty="0" smtClean="0"/>
              <a:t>ΑΠΟΔΕΙΞΗ ΤΗΣ ΠΑΤΡΟΤΗΤΑΣ </a:t>
            </a:r>
            <a:endParaRPr lang="el-GR" dirty="0"/>
          </a:p>
        </p:txBody>
      </p:sp>
      <p:sp>
        <p:nvSpPr>
          <p:cNvPr id="3" name="Θέση περιεχομένου 2"/>
          <p:cNvSpPr>
            <a:spLocks noGrp="1"/>
          </p:cNvSpPr>
          <p:nvPr>
            <p:ph idx="1"/>
          </p:nvPr>
        </p:nvSpPr>
        <p:spPr>
          <a:solidFill>
            <a:schemeClr val="accent3">
              <a:lumMod val="75000"/>
            </a:schemeClr>
          </a:solidFill>
        </p:spPr>
        <p:txBody>
          <a:bodyPr/>
          <a:lstStyle/>
          <a:p>
            <a:pPr marL="0" indent="0" algn="just">
              <a:buNone/>
            </a:pPr>
            <a:r>
              <a:rPr lang="el-GR" dirty="0" smtClean="0">
                <a:solidFill>
                  <a:srgbClr val="333333"/>
                </a:solidFill>
                <a:latin typeface="Roboto"/>
              </a:rPr>
              <a:t> </a:t>
            </a:r>
            <a:r>
              <a:rPr lang="el-GR" dirty="0">
                <a:latin typeface="Roboto"/>
              </a:rPr>
              <a:t>Η πατρότητα αποδεικνύεται με τεκμήριο πατρότητας την σαρκική συνάφεια των δύο εμπλεκομένων στο κρίσιμο διάστημα, ενώ βέβαια υπάρχουν μέθοδοι ταυτοποίησης μέσω εξετάσεων DNA.</a:t>
            </a:r>
            <a:endParaRPr lang="el-GR" dirty="0"/>
          </a:p>
        </p:txBody>
      </p:sp>
    </p:spTree>
    <p:extLst>
      <p:ext uri="{BB962C8B-B14F-4D97-AF65-F5344CB8AC3E}">
        <p14:creationId xmlns:p14="http://schemas.microsoft.com/office/powerpoint/2010/main" val="18576125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normAutofit fontScale="90000"/>
          </a:bodyPr>
          <a:lstStyle/>
          <a:p>
            <a:r>
              <a:rPr lang="el-GR" dirty="0" smtClean="0"/>
              <a:t>ΚΑΤΑ ΚΥΡΙΟΛΕΞΙΑ ΟΙΚΟΓΕΝΕΙΑΚΕΣ ΣΧΕΣΕΙΣ </a:t>
            </a:r>
            <a:endParaRPr lang="el-GR" dirty="0"/>
          </a:p>
        </p:txBody>
      </p:sp>
      <p:sp>
        <p:nvSpPr>
          <p:cNvPr id="3" name="Θέση περιεχομένου 2"/>
          <p:cNvSpPr>
            <a:spLocks noGrp="1"/>
          </p:cNvSpPr>
          <p:nvPr>
            <p:ph idx="1"/>
          </p:nvPr>
        </p:nvSpPr>
        <p:spPr>
          <a:solidFill>
            <a:schemeClr val="accent3">
              <a:lumMod val="75000"/>
            </a:schemeClr>
          </a:solidFill>
        </p:spPr>
        <p:txBody>
          <a:bodyPr>
            <a:normAutofit/>
          </a:bodyPr>
          <a:lstStyle/>
          <a:p>
            <a:r>
              <a:rPr lang="el-GR" sz="2000" dirty="0">
                <a:latin typeface="Open Sans"/>
              </a:rPr>
              <a:t>Ειδικότερα, το οικογενειακό δίκαιο ρυθμίζει αφενός τις κατά κυριολεξία οικογενειακές </a:t>
            </a:r>
            <a:r>
              <a:rPr lang="el-GR" sz="2000" dirty="0" smtClean="0">
                <a:latin typeface="Open Sans"/>
              </a:rPr>
              <a:t>σχέσεις</a:t>
            </a:r>
            <a:r>
              <a:rPr lang="en-US" sz="2000" dirty="0" smtClean="0">
                <a:latin typeface="Open Sans"/>
              </a:rPr>
              <a:t>:</a:t>
            </a:r>
            <a:endParaRPr lang="el-GR" sz="2000" dirty="0" smtClean="0">
              <a:latin typeface="Open Sans"/>
            </a:endParaRPr>
          </a:p>
          <a:p>
            <a:pPr>
              <a:buFont typeface="Wingdings" panose="05000000000000000000" pitchFamily="2" charset="2"/>
              <a:buChar char="Ø"/>
            </a:pPr>
            <a:r>
              <a:rPr lang="el-GR" sz="2000" dirty="0" smtClean="0">
                <a:latin typeface="Open Sans"/>
              </a:rPr>
              <a:t>τη </a:t>
            </a:r>
            <a:r>
              <a:rPr lang="el-GR" sz="2000" dirty="0">
                <a:latin typeface="Open Sans"/>
              </a:rPr>
              <a:t>μνηστεία</a:t>
            </a:r>
            <a:r>
              <a:rPr lang="el-GR" sz="2000" dirty="0" smtClean="0">
                <a:latin typeface="Open Sans"/>
              </a:rPr>
              <a:t>,</a:t>
            </a:r>
          </a:p>
          <a:p>
            <a:pPr>
              <a:buFont typeface="Wingdings" panose="05000000000000000000" pitchFamily="2" charset="2"/>
              <a:buChar char="Ø"/>
            </a:pPr>
            <a:r>
              <a:rPr lang="el-GR" sz="2000" dirty="0" smtClean="0">
                <a:latin typeface="Open Sans"/>
              </a:rPr>
              <a:t>το </a:t>
            </a:r>
            <a:r>
              <a:rPr lang="el-GR" sz="2000" dirty="0">
                <a:latin typeface="Open Sans"/>
              </a:rPr>
              <a:t>γάμο</a:t>
            </a:r>
            <a:r>
              <a:rPr lang="el-GR" sz="2000" dirty="0" smtClean="0">
                <a:latin typeface="Open Sans"/>
              </a:rPr>
              <a:t>,</a:t>
            </a:r>
          </a:p>
          <a:p>
            <a:pPr>
              <a:buFont typeface="Wingdings" panose="05000000000000000000" pitchFamily="2" charset="2"/>
              <a:buChar char="Ø"/>
            </a:pPr>
            <a:r>
              <a:rPr lang="el-GR" sz="2000" dirty="0" smtClean="0">
                <a:latin typeface="Open Sans"/>
              </a:rPr>
              <a:t>τις </a:t>
            </a:r>
            <a:r>
              <a:rPr lang="el-GR" sz="2000" dirty="0">
                <a:latin typeface="Open Sans"/>
              </a:rPr>
              <a:t>σχέσεις των συζύγων, </a:t>
            </a:r>
            <a:endParaRPr lang="el-GR" sz="2000" dirty="0" smtClean="0">
              <a:latin typeface="Open Sans"/>
            </a:endParaRPr>
          </a:p>
          <a:p>
            <a:pPr>
              <a:buFont typeface="Wingdings" panose="05000000000000000000" pitchFamily="2" charset="2"/>
              <a:buChar char="Ø"/>
            </a:pPr>
            <a:r>
              <a:rPr lang="el-GR" sz="2000" dirty="0" smtClean="0">
                <a:latin typeface="Open Sans"/>
              </a:rPr>
              <a:t>το </a:t>
            </a:r>
            <a:r>
              <a:rPr lang="el-GR" sz="2000" dirty="0">
                <a:latin typeface="Open Sans"/>
              </a:rPr>
              <a:t>διαζύγιο, </a:t>
            </a:r>
            <a:endParaRPr lang="el-GR" sz="2000" dirty="0" smtClean="0">
              <a:latin typeface="Open Sans"/>
            </a:endParaRPr>
          </a:p>
          <a:p>
            <a:pPr>
              <a:buFont typeface="Wingdings" panose="05000000000000000000" pitchFamily="2" charset="2"/>
              <a:buChar char="Ø"/>
            </a:pPr>
            <a:r>
              <a:rPr lang="el-GR" sz="2000" dirty="0" smtClean="0">
                <a:latin typeface="Open Sans"/>
              </a:rPr>
              <a:t>την </a:t>
            </a:r>
            <a:r>
              <a:rPr lang="el-GR" sz="2000" dirty="0">
                <a:latin typeface="Open Sans"/>
              </a:rPr>
              <a:t>απόκτηση απογόνων μέσω ιατρικής υποβοήθησης</a:t>
            </a:r>
            <a:r>
              <a:rPr lang="el-GR" sz="2000" dirty="0" smtClean="0">
                <a:latin typeface="Open Sans"/>
              </a:rPr>
              <a:t>,</a:t>
            </a:r>
            <a:endParaRPr lang="en-US" sz="2000" dirty="0" smtClean="0">
              <a:latin typeface="Open Sans"/>
            </a:endParaRPr>
          </a:p>
          <a:p>
            <a:pPr>
              <a:buFont typeface="Wingdings" panose="05000000000000000000" pitchFamily="2" charset="2"/>
              <a:buChar char="Ø"/>
            </a:pPr>
            <a:r>
              <a:rPr lang="el-GR" sz="2000" dirty="0" smtClean="0">
                <a:latin typeface="Open Sans"/>
              </a:rPr>
              <a:t> </a:t>
            </a:r>
            <a:r>
              <a:rPr lang="el-GR" sz="2000" dirty="0">
                <a:latin typeface="Open Sans"/>
              </a:rPr>
              <a:t>ζητήματα συγγένειας, </a:t>
            </a:r>
            <a:endParaRPr lang="el-GR" sz="2000" dirty="0" smtClean="0">
              <a:latin typeface="Open Sans"/>
            </a:endParaRPr>
          </a:p>
          <a:p>
            <a:pPr>
              <a:buFont typeface="Wingdings" panose="05000000000000000000" pitchFamily="2" charset="2"/>
              <a:buChar char="Ø"/>
            </a:pPr>
            <a:r>
              <a:rPr lang="el-GR" sz="2000" dirty="0" smtClean="0">
                <a:latin typeface="Open Sans"/>
              </a:rPr>
              <a:t>τη </a:t>
            </a:r>
            <a:r>
              <a:rPr lang="el-GR" sz="2000" dirty="0">
                <a:latin typeface="Open Sans"/>
              </a:rPr>
              <a:t>διατροφή μεταξύ μελών της οικογένειας, </a:t>
            </a:r>
            <a:endParaRPr lang="el-GR" sz="2000" dirty="0" smtClean="0">
              <a:latin typeface="Open Sans"/>
            </a:endParaRPr>
          </a:p>
          <a:p>
            <a:pPr>
              <a:buFont typeface="Wingdings" panose="05000000000000000000" pitchFamily="2" charset="2"/>
              <a:buChar char="Ø"/>
            </a:pPr>
            <a:r>
              <a:rPr lang="el-GR" sz="2000" dirty="0" smtClean="0">
                <a:latin typeface="Open Sans"/>
              </a:rPr>
              <a:t>τις </a:t>
            </a:r>
            <a:r>
              <a:rPr lang="el-GR" sz="2000" dirty="0">
                <a:latin typeface="Open Sans"/>
              </a:rPr>
              <a:t>σχέσεις γονέων και τέκνων </a:t>
            </a:r>
            <a:endParaRPr lang="el-GR" sz="2000" dirty="0" smtClean="0">
              <a:latin typeface="Open Sans"/>
            </a:endParaRPr>
          </a:p>
          <a:p>
            <a:pPr>
              <a:buFont typeface="Wingdings" panose="05000000000000000000" pitchFamily="2" charset="2"/>
              <a:buChar char="Ø"/>
            </a:pPr>
            <a:r>
              <a:rPr lang="el-GR" sz="2000" dirty="0" smtClean="0">
                <a:latin typeface="Open Sans"/>
              </a:rPr>
              <a:t>και </a:t>
            </a:r>
            <a:r>
              <a:rPr lang="el-GR" sz="2000" dirty="0">
                <a:latin typeface="Open Sans"/>
              </a:rPr>
              <a:t>την υιοθεσία, </a:t>
            </a:r>
            <a:endParaRPr lang="el-GR" dirty="0"/>
          </a:p>
        </p:txBody>
      </p:sp>
    </p:spTree>
    <p:extLst>
      <p:ext uri="{BB962C8B-B14F-4D97-AF65-F5344CB8AC3E}">
        <p14:creationId xmlns:p14="http://schemas.microsoft.com/office/powerpoint/2010/main" val="362389093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dirty="0" smtClean="0"/>
              <a:t>ΓΑΜΟΣ</a:t>
            </a:r>
            <a:endParaRPr lang="el-GR" dirty="0"/>
          </a:p>
        </p:txBody>
      </p:sp>
      <p:sp>
        <p:nvSpPr>
          <p:cNvPr id="3" name="Θέση περιεχομένου 2"/>
          <p:cNvSpPr>
            <a:spLocks noGrp="1"/>
          </p:cNvSpPr>
          <p:nvPr>
            <p:ph idx="1"/>
          </p:nvPr>
        </p:nvSpPr>
        <p:spPr>
          <a:xfrm>
            <a:off x="0" y="1340769"/>
            <a:ext cx="8892480" cy="4968552"/>
          </a:xfrm>
          <a:solidFill>
            <a:schemeClr val="tx2">
              <a:lumMod val="25000"/>
            </a:schemeClr>
          </a:solidFill>
        </p:spPr>
        <p:txBody>
          <a:bodyPr/>
          <a:lstStyle/>
          <a:p>
            <a:pPr marL="0" indent="0">
              <a:buNone/>
            </a:pPr>
            <a:r>
              <a:rPr lang="el-GR" dirty="0" smtClean="0"/>
              <a:t>Γάμος είναι μία ιδιόρρυθμη σύμβαση μεταξύ δύο ετερόφυλων προσώπων από την οποία προκύπτουν έννομες συνέπειες .</a:t>
            </a:r>
          </a:p>
          <a:p>
            <a:pPr marL="0" indent="0">
              <a:buNone/>
            </a:pPr>
            <a:endParaRPr lang="el-GR" dirty="0" smtClean="0"/>
          </a:p>
          <a:p>
            <a:pPr marL="0" indent="0" algn="just">
              <a:buNone/>
            </a:pPr>
            <a:r>
              <a:rPr lang="el-GR" dirty="0" smtClean="0"/>
              <a:t>Ο Άρειος Πάγος με την </a:t>
            </a:r>
            <a:r>
              <a:rPr lang="el-GR" dirty="0" err="1" smtClean="0"/>
              <a:t>υπ΄</a:t>
            </a:r>
            <a:r>
              <a:rPr lang="el-GR" dirty="0" smtClean="0"/>
              <a:t> αριθμό 1428/2017 απόφαση του ακύρωσε γάμο ομοφύλων ζευγαριών που είχε γίνει στην Τήλο .</a:t>
            </a:r>
            <a:endParaRPr lang="el-GR" dirty="0"/>
          </a:p>
        </p:txBody>
      </p:sp>
    </p:spTree>
    <p:extLst>
      <p:ext uri="{BB962C8B-B14F-4D97-AF65-F5344CB8AC3E}">
        <p14:creationId xmlns:p14="http://schemas.microsoft.com/office/powerpoint/2010/main" val="2557523672"/>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354162"/>
          </a:xfrm>
          <a:solidFill>
            <a:schemeClr val="bg2"/>
          </a:solidFill>
        </p:spPr>
        <p:txBody>
          <a:bodyPr>
            <a:normAutofit fontScale="90000"/>
          </a:bodyPr>
          <a:lstStyle/>
          <a:p>
            <a:pPr marL="342900" lvl="0" indent="-342900">
              <a:spcBef>
                <a:spcPct val="20000"/>
              </a:spcBef>
            </a:pPr>
            <a:r>
              <a:rPr lang="el-GR" dirty="0" smtClean="0"/>
              <a:t>ΓΑΜΟΣ</a:t>
            </a:r>
            <a:br>
              <a:rPr lang="el-GR" dirty="0" smtClean="0"/>
            </a:br>
            <a:r>
              <a:rPr lang="el-GR" sz="2700" b="1" dirty="0">
                <a:solidFill>
                  <a:prstClr val="white"/>
                </a:solidFill>
              </a:rPr>
              <a:t>Άρθρο 1350  ΑΚ </a:t>
            </a:r>
            <a:br>
              <a:rPr lang="el-GR" sz="2700" b="1" dirty="0">
                <a:solidFill>
                  <a:prstClr val="white"/>
                </a:solidFill>
              </a:rPr>
            </a:br>
            <a:r>
              <a:rPr lang="el-GR" sz="2700" b="1" dirty="0">
                <a:solidFill>
                  <a:prstClr val="white"/>
                </a:solidFill>
              </a:rPr>
              <a:t>`Όροι για τη σύναψη γάμου</a:t>
            </a:r>
            <a:endParaRPr lang="el-GR" b="1" dirty="0"/>
          </a:p>
        </p:txBody>
      </p:sp>
      <p:sp>
        <p:nvSpPr>
          <p:cNvPr id="3" name="Θέση περιεχομένου 2"/>
          <p:cNvSpPr>
            <a:spLocks noGrp="1"/>
          </p:cNvSpPr>
          <p:nvPr>
            <p:ph idx="1"/>
          </p:nvPr>
        </p:nvSpPr>
        <p:spPr>
          <a:solidFill>
            <a:schemeClr val="accent5">
              <a:lumMod val="75000"/>
            </a:schemeClr>
          </a:solidFill>
        </p:spPr>
        <p:txBody>
          <a:bodyPr>
            <a:normAutofit fontScale="92500"/>
          </a:bodyPr>
          <a:lstStyle/>
          <a:p>
            <a:pPr lvl="0" algn="just"/>
            <a:r>
              <a:rPr lang="el-GR" sz="3000" dirty="0">
                <a:solidFill>
                  <a:prstClr val="white"/>
                </a:solidFill>
              </a:rPr>
              <a:t>Για τη σύναψη γάμου απαιτείται συμφωνία των μελλονύμφων. Οι σχετικές δηλώσεις γίνονται αυτοπροσώπως και χωρίς αίρεση ή προθεσμία. Οι μελλόνυμφοι </a:t>
            </a:r>
            <a:r>
              <a:rPr lang="el-GR" sz="3000" b="1" dirty="0">
                <a:solidFill>
                  <a:prstClr val="white"/>
                </a:solidFill>
              </a:rPr>
              <a:t>πρέπει να έχουν συμπληρώσει το δέκατο όγδοο έτος της ηλικίας τους.</a:t>
            </a:r>
            <a:r>
              <a:rPr lang="el-GR" sz="3000" dirty="0">
                <a:solidFill>
                  <a:prstClr val="white"/>
                </a:solidFill>
              </a:rPr>
              <a:t> Το δικαστήριο μπορεί, αφού ακούσει τους μελλονύμφους και τα πρόσωπα που ασκούν την επιμέλεια του ανηλίκου, να επιτρέψει το γάμο και πριν από τη συμπλήρωση αυτής της ηλικίας, αν η τέλεσή του επιβάλλεται από σπουδαίο λόγο.</a:t>
            </a:r>
          </a:p>
          <a:p>
            <a:endParaRPr lang="el-GR" dirty="0"/>
          </a:p>
        </p:txBody>
      </p:sp>
    </p:spTree>
    <p:extLst>
      <p:ext uri="{BB962C8B-B14F-4D97-AF65-F5344CB8AC3E}">
        <p14:creationId xmlns:p14="http://schemas.microsoft.com/office/powerpoint/2010/main" val="3989067874"/>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normAutofit fontScale="90000"/>
          </a:bodyPr>
          <a:lstStyle/>
          <a:p>
            <a:r>
              <a:rPr lang="el-GR" dirty="0" smtClean="0"/>
              <a:t>ΘΕΤΙΚΕΣ ΠΡΟΥΠΟΘΕΣΕΙΣ</a:t>
            </a:r>
            <a:br>
              <a:rPr lang="el-GR" dirty="0" smtClean="0"/>
            </a:br>
            <a:r>
              <a:rPr lang="el-GR" dirty="0" smtClean="0"/>
              <a:t> ΤΕΛΕΣΗΣ ΤΟΥ ΓΑΜΟΥ </a:t>
            </a:r>
            <a:endParaRPr lang="el-GR" dirty="0"/>
          </a:p>
        </p:txBody>
      </p:sp>
      <p:sp>
        <p:nvSpPr>
          <p:cNvPr id="3" name="Θέση περιεχομένου 2"/>
          <p:cNvSpPr>
            <a:spLocks noGrp="1"/>
          </p:cNvSpPr>
          <p:nvPr>
            <p:ph idx="1"/>
          </p:nvPr>
        </p:nvSpPr>
        <p:spPr>
          <a:solidFill>
            <a:schemeClr val="accent3">
              <a:lumMod val="50000"/>
            </a:schemeClr>
          </a:solidFill>
        </p:spPr>
        <p:txBody>
          <a:bodyPr/>
          <a:lstStyle/>
          <a:p>
            <a:pPr algn="just">
              <a:buFont typeface="Wingdings" panose="05000000000000000000" pitchFamily="2" charset="2"/>
              <a:buChar char="Ø"/>
            </a:pPr>
            <a:r>
              <a:rPr lang="el-GR" sz="2000" dirty="0" smtClean="0"/>
              <a:t>Διαφορά φύλου </a:t>
            </a:r>
          </a:p>
          <a:p>
            <a:pPr algn="just">
              <a:buFont typeface="Wingdings" panose="05000000000000000000" pitchFamily="2" charset="2"/>
              <a:buChar char="Ø"/>
            </a:pPr>
            <a:r>
              <a:rPr lang="el-GR" sz="2000" dirty="0" smtClean="0"/>
              <a:t>Νόμιμη ηλικία ( Εξαίρεση  σύμφωνα με το άρθρο 1350 παρ.2  ΑΚ που με άδεια του δικαστηρίου μπορεί να τελέσου γάμο και ανήλικοι όταν συντρέχουν ειδικές προϋποθέσεις )</a:t>
            </a:r>
          </a:p>
          <a:p>
            <a:pPr algn="just">
              <a:buFont typeface="Wingdings" panose="05000000000000000000" pitchFamily="2" charset="2"/>
              <a:buChar char="Ø"/>
            </a:pPr>
            <a:r>
              <a:rPr lang="el-GR" sz="2000" dirty="0" smtClean="0"/>
              <a:t>Δικαιοπρακτική Ικανότητα  :  Δεν μπορούν να συνάψουν γάμο όσοι τελούν σε καθεστώς πλήρους στερητικής δικαστικής συμπαράστασης , όσοι βρίσκονται σε μερικοί στερητική δικαστική συμπαράσταση και τους έχει απαγορευθεί η τέλεση του γάμου , όσοι τελούν σε παροδική ανικανότητα για δικαιοπραξία σύμφωνα με το άρθρο 131 ΑΚ</a:t>
            </a:r>
          </a:p>
          <a:p>
            <a:pPr>
              <a:buFont typeface="Wingdings" panose="05000000000000000000" pitchFamily="2" charset="2"/>
              <a:buChar char="Ø"/>
            </a:pPr>
            <a:endParaRPr lang="el-GR" dirty="0"/>
          </a:p>
        </p:txBody>
      </p:sp>
    </p:spTree>
    <p:extLst>
      <p:ext uri="{BB962C8B-B14F-4D97-AF65-F5344CB8AC3E}">
        <p14:creationId xmlns:p14="http://schemas.microsoft.com/office/powerpoint/2010/main" val="257564209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dirty="0" smtClean="0"/>
              <a:t>ΚΩΛΥΜΑΤΑ ΤΗΣ ΤΕΛΕΣΗΣ ΓΑΜΟΥ </a:t>
            </a:r>
            <a:endParaRPr lang="el-GR" dirty="0"/>
          </a:p>
        </p:txBody>
      </p:sp>
      <p:sp>
        <p:nvSpPr>
          <p:cNvPr id="3" name="Θέση περιεχομένου 2"/>
          <p:cNvSpPr>
            <a:spLocks noGrp="1"/>
          </p:cNvSpPr>
          <p:nvPr>
            <p:ph idx="1"/>
          </p:nvPr>
        </p:nvSpPr>
        <p:spPr>
          <a:solidFill>
            <a:schemeClr val="tx2">
              <a:lumMod val="50000"/>
            </a:schemeClr>
          </a:solidFill>
        </p:spPr>
        <p:txBody>
          <a:bodyPr/>
          <a:lstStyle/>
          <a:p>
            <a:pPr>
              <a:buFont typeface="Wingdings" panose="05000000000000000000" pitchFamily="2" charset="2"/>
              <a:buChar char="v"/>
            </a:pPr>
            <a:r>
              <a:rPr lang="el-GR" dirty="0" smtClean="0"/>
              <a:t>Ύπαρξη άλλου γάμου 1354 ΑΚ</a:t>
            </a:r>
          </a:p>
          <a:p>
            <a:pPr>
              <a:buFont typeface="Wingdings" panose="05000000000000000000" pitchFamily="2" charset="2"/>
              <a:buChar char="v"/>
            </a:pPr>
            <a:r>
              <a:rPr lang="el-GR" dirty="0" smtClean="0"/>
              <a:t>Συγγένεια εξ αίματος 1356 ΑΚ</a:t>
            </a:r>
          </a:p>
          <a:p>
            <a:pPr>
              <a:buFont typeface="Wingdings" panose="05000000000000000000" pitchFamily="2" charset="2"/>
              <a:buChar char="v"/>
            </a:pPr>
            <a:r>
              <a:rPr lang="el-GR" dirty="0" smtClean="0"/>
              <a:t>Συγγένεια εξ αγχιστείας 1357 1462 ΑΚ</a:t>
            </a:r>
          </a:p>
          <a:p>
            <a:pPr>
              <a:buFont typeface="Wingdings" panose="05000000000000000000" pitchFamily="2" charset="2"/>
              <a:buChar char="v"/>
            </a:pPr>
            <a:r>
              <a:rPr lang="el-GR" dirty="0" smtClean="0"/>
              <a:t>Συγγένεια από υιοθεσία  1360 ΑΚ</a:t>
            </a:r>
            <a:endParaRPr lang="el-GR" dirty="0"/>
          </a:p>
        </p:txBody>
      </p:sp>
    </p:spTree>
    <p:extLst>
      <p:ext uri="{BB962C8B-B14F-4D97-AF65-F5344CB8AC3E}">
        <p14:creationId xmlns:p14="http://schemas.microsoft.com/office/powerpoint/2010/main" val="3257740017"/>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dirty="0" smtClean="0"/>
              <a:t>ΤΥΠΟΙ ΓΑΜΟΥ </a:t>
            </a:r>
            <a:endParaRPr lang="el-GR" dirty="0"/>
          </a:p>
        </p:txBody>
      </p:sp>
      <p:sp>
        <p:nvSpPr>
          <p:cNvPr id="3" name="Θέση περιεχομένου 2"/>
          <p:cNvSpPr>
            <a:spLocks noGrp="1"/>
          </p:cNvSpPr>
          <p:nvPr>
            <p:ph idx="1"/>
          </p:nvPr>
        </p:nvSpPr>
        <p:spPr>
          <a:solidFill>
            <a:schemeClr val="accent2">
              <a:lumMod val="75000"/>
            </a:schemeClr>
          </a:solidFill>
        </p:spPr>
        <p:txBody>
          <a:bodyPr/>
          <a:lstStyle/>
          <a:p>
            <a:pPr algn="just"/>
            <a:r>
              <a:rPr lang="el-GR" dirty="0" smtClean="0"/>
              <a:t>ΘΡΗΣΚΕΥΤΙΚΟΣ ΓΑΜΟΣ οι δηλώσεις βούλησης γίνονται ενώπιον του θρησκευτικού λειτουργού .</a:t>
            </a:r>
          </a:p>
          <a:p>
            <a:endParaRPr lang="el-GR" dirty="0"/>
          </a:p>
          <a:p>
            <a:pPr algn="just"/>
            <a:r>
              <a:rPr lang="el-GR" dirty="0" smtClean="0"/>
              <a:t>ΠΟΛΙΤΙΚΟΣ ΓΑΜΟΣ οι δηλώσεις βούλησης γίνονται ενώπιον του δημάρχου .</a:t>
            </a:r>
            <a:endParaRPr lang="el-GR" dirty="0"/>
          </a:p>
        </p:txBody>
      </p:sp>
    </p:spTree>
    <p:extLst>
      <p:ext uri="{BB962C8B-B14F-4D97-AF65-F5344CB8AC3E}">
        <p14:creationId xmlns:p14="http://schemas.microsoft.com/office/powerpoint/2010/main" val="959069530"/>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normAutofit fontScale="90000"/>
          </a:bodyPr>
          <a:lstStyle/>
          <a:p>
            <a:r>
              <a:rPr lang="el-GR" dirty="0" smtClean="0"/>
              <a:t>ΘΡΗΣΚΕΤΙΚΟΣ ΓΑΜΟΣ </a:t>
            </a:r>
            <a:br>
              <a:rPr lang="el-GR" dirty="0" smtClean="0"/>
            </a:br>
            <a:r>
              <a:rPr lang="el-GR" dirty="0" smtClean="0"/>
              <a:t>ΑΡΘΡΟ 1371 ΑΚ</a:t>
            </a:r>
            <a:endParaRPr lang="el-GR" dirty="0"/>
          </a:p>
        </p:txBody>
      </p:sp>
      <p:sp>
        <p:nvSpPr>
          <p:cNvPr id="3" name="Θέση περιεχομένου 2"/>
          <p:cNvSpPr>
            <a:spLocks noGrp="1"/>
          </p:cNvSpPr>
          <p:nvPr>
            <p:ph idx="1"/>
          </p:nvPr>
        </p:nvSpPr>
        <p:spPr>
          <a:solidFill>
            <a:schemeClr val="tx2">
              <a:lumMod val="25000"/>
            </a:schemeClr>
          </a:solidFill>
        </p:spPr>
        <p:txBody>
          <a:bodyPr/>
          <a:lstStyle/>
          <a:p>
            <a:pPr marL="0" indent="0">
              <a:buNone/>
            </a:pPr>
            <a:r>
              <a:rPr lang="el-GR" dirty="0"/>
              <a:t>Γάμος μεταξύ ετεροδόξων ή </a:t>
            </a:r>
            <a:r>
              <a:rPr lang="el-GR" dirty="0" err="1"/>
              <a:t>ετεροθρήσκων</a:t>
            </a:r>
            <a:r>
              <a:rPr lang="el-GR" dirty="0"/>
              <a:t> </a:t>
            </a:r>
            <a:r>
              <a:rPr lang="el-GR" dirty="0" smtClean="0"/>
              <a:t>.</a:t>
            </a:r>
          </a:p>
          <a:p>
            <a:pPr marL="0" indent="0" algn="just">
              <a:buNone/>
            </a:pPr>
            <a:r>
              <a:rPr lang="el-GR" dirty="0" smtClean="0"/>
              <a:t>Προκειμένου </a:t>
            </a:r>
            <a:r>
              <a:rPr lang="el-GR" dirty="0"/>
              <a:t>για γάμο μεταξύ ετεροδόξων ή μεταξύ </a:t>
            </a:r>
            <a:r>
              <a:rPr lang="el-GR" dirty="0" err="1"/>
              <a:t>ετεροθρήσκων</a:t>
            </a:r>
            <a:r>
              <a:rPr lang="el-GR" dirty="0"/>
              <a:t> η ιεροτελεστία γίνεται όπως απαιτεί το δόγμα ή το θρήσκευμα του καθενός απ` αυτούς που συνέρχονται σε γάμο, αν είναι αναγνωρισμένο στην Ελλάδα. </a:t>
            </a:r>
            <a:br>
              <a:rPr lang="el-GR" dirty="0"/>
            </a:br>
            <a:endParaRPr lang="el-GR" dirty="0"/>
          </a:p>
        </p:txBody>
      </p:sp>
    </p:spTree>
    <p:extLst>
      <p:ext uri="{BB962C8B-B14F-4D97-AF65-F5344CB8AC3E}">
        <p14:creationId xmlns:p14="http://schemas.microsoft.com/office/powerpoint/2010/main" val="1975981086"/>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normAutofit/>
          </a:bodyPr>
          <a:lstStyle/>
          <a:p>
            <a:r>
              <a:rPr lang="el-GR" sz="3200" dirty="0" smtClean="0">
                <a:solidFill>
                  <a:prstClr val="white"/>
                </a:solidFill>
                <a:ea typeface="+mn-ea"/>
                <a:cs typeface="+mn-cs"/>
              </a:rPr>
              <a:t>Άρθρο 1367 ΑΚ   </a:t>
            </a:r>
            <a:r>
              <a:rPr lang="el-GR" sz="3200" dirty="0">
                <a:solidFill>
                  <a:prstClr val="white"/>
                </a:solidFill>
                <a:ea typeface="+mn-ea"/>
                <a:cs typeface="+mn-cs"/>
              </a:rPr>
              <a:t>Τέλεση του γάμου</a:t>
            </a:r>
            <a:endParaRPr lang="el-GR" sz="3200" dirty="0"/>
          </a:p>
        </p:txBody>
      </p:sp>
      <p:sp>
        <p:nvSpPr>
          <p:cNvPr id="3" name="Θέση περιεχομένου 2"/>
          <p:cNvSpPr>
            <a:spLocks noGrp="1"/>
          </p:cNvSpPr>
          <p:nvPr>
            <p:ph idx="1"/>
          </p:nvPr>
        </p:nvSpPr>
        <p:spPr>
          <a:solidFill>
            <a:schemeClr val="accent3">
              <a:lumMod val="50000"/>
            </a:schemeClr>
          </a:solidFill>
        </p:spPr>
        <p:txBody>
          <a:bodyPr>
            <a:normAutofit fontScale="70000" lnSpcReduction="20000"/>
          </a:bodyPr>
          <a:lstStyle/>
          <a:p>
            <a:pPr marL="0" indent="0" algn="just">
              <a:buNone/>
            </a:pPr>
            <a:r>
              <a:rPr lang="el-GR" dirty="0" smtClean="0"/>
              <a:t>Ο </a:t>
            </a:r>
            <a:r>
              <a:rPr lang="el-GR" dirty="0"/>
              <a:t>Γάμος τελείται είτε με τη σύγχρονη δήλωση των μελλονύμφων ότι συμφωνούν σ` αυτό (πολιτικός Γάμος) είτε με ιερολογία από ιερέα της ανατολικής ορθόδοξης εκκλησίας ή από λειτουργό άλλου δόγματος ή θρησκεύματος γνωστού στην Ελλάδα. Η δήλωση γίνεται δημόσια κατά πανηγυρικό τρόπο ενώπιον δύο μαρτύρων, προς το δήμαρχο ή τον πρόεδρο της κοινότητας του τόπου όπου τελείται ο Γάμος ή προς το νόμιμο αναπληρωτή τους, που είναι υποχρεωμένοι να συντάξουν αμέσως σχετική πράξη. Οι προϋποθέσεις της ιεροτελεστίας και κάθε θέμα σχετικό μ` αυτήν διέπονται από το τυπικό και τους κανόνες του δόγματος ή του θρησκεύματος σύμφωνα με το οποίο γίνεται η ιεροτελεστία, εφόσον δεν είναι αντίθετοι με τη δημόσια τάξη. Ο θρησκευτικός λειτουργός είναι υποχρεωμένος να συντάξει αμέσως σχετική πράξη. Η τέλεση πολιτικού γάμου δεν εμποδίζει την ιερολογία του ίδιου γάμου κατά τη θρησκεία και το δόγμα των συζύγων.</a:t>
            </a:r>
          </a:p>
        </p:txBody>
      </p:sp>
    </p:spTree>
    <p:extLst>
      <p:ext uri="{BB962C8B-B14F-4D97-AF65-F5344CB8AC3E}">
        <p14:creationId xmlns:p14="http://schemas.microsoft.com/office/powerpoint/2010/main" val="2328190919"/>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dirty="0" smtClean="0"/>
              <a:t>ΕΛΑΤΤΩΜΑΤΙΚΟΣ ΓΑΜΟΣ</a:t>
            </a:r>
            <a:endParaRPr lang="el-GR" dirty="0"/>
          </a:p>
        </p:txBody>
      </p:sp>
      <p:sp>
        <p:nvSpPr>
          <p:cNvPr id="3" name="Θέση περιεχομένου 2"/>
          <p:cNvSpPr>
            <a:spLocks noGrp="1"/>
          </p:cNvSpPr>
          <p:nvPr>
            <p:ph idx="1"/>
          </p:nvPr>
        </p:nvSpPr>
        <p:spPr>
          <a:solidFill>
            <a:schemeClr val="accent6">
              <a:lumMod val="75000"/>
            </a:schemeClr>
          </a:solidFill>
        </p:spPr>
        <p:txBody>
          <a:bodyPr>
            <a:normAutofit fontScale="77500" lnSpcReduction="20000"/>
          </a:bodyPr>
          <a:lstStyle/>
          <a:p>
            <a:pPr algn="just">
              <a:buFont typeface="Wingdings" panose="05000000000000000000" pitchFamily="2" charset="2"/>
              <a:buChar char="v"/>
            </a:pPr>
            <a:r>
              <a:rPr lang="el-GR" b="1" dirty="0" smtClean="0"/>
              <a:t>ΑΝΥΠΟΣΤΑΤΟΣ</a:t>
            </a:r>
            <a:r>
              <a:rPr lang="el-GR" dirty="0" smtClean="0"/>
              <a:t> είναι ο γάμος χωρίς να τηρηθεί ο τύπος που θέτει ο νόμος είναι ανύπαρκτος νομικά δεν παράγει καμία έννομη συνέπεια και δεν χρειάζεσαι δικαστική απόφαση για την ανατροπή του .</a:t>
            </a:r>
          </a:p>
          <a:p>
            <a:pPr algn="just">
              <a:buFont typeface="Wingdings" panose="05000000000000000000" pitchFamily="2" charset="2"/>
              <a:buChar char="v"/>
            </a:pPr>
            <a:r>
              <a:rPr lang="el-GR" b="1" dirty="0" smtClean="0"/>
              <a:t>Άκυρο</a:t>
            </a:r>
            <a:r>
              <a:rPr lang="el-GR" dirty="0" smtClean="0"/>
              <a:t>ς είναι ο γάμος που έγινε   παρά την έλλειψη θετικής προϋπόθεσης είτε λόγω ύπαρξης κωλύματος π.χ. χωρίς την συναίνεση των μελλονύμφων ή αυτοί  δεν είχαν δικαιοπρακτική ικανότητα .Για την κήρυξη ενός γάμου άκυρου απαιτείται δικαστική απόφαση. Τα </a:t>
            </a:r>
            <a:r>
              <a:rPr lang="el-GR" dirty="0"/>
              <a:t>τέκνα από γάμο που ακυρώθηκε διατηρούν την ιδιότητα τέκνου γεννημένου σε γάμο.</a:t>
            </a:r>
            <a:endParaRPr lang="el-GR" dirty="0" smtClean="0"/>
          </a:p>
          <a:p>
            <a:pPr algn="just">
              <a:buFont typeface="Wingdings" panose="05000000000000000000" pitchFamily="2" charset="2"/>
              <a:buChar char="v"/>
            </a:pPr>
            <a:r>
              <a:rPr lang="el-GR" b="1" dirty="0" smtClean="0"/>
              <a:t>Ακυρώσιμος</a:t>
            </a:r>
            <a:r>
              <a:rPr lang="el-GR" dirty="0" smtClean="0"/>
              <a:t> είναι ο γάμος όταν η συναίνεση δόθηκε και ήταν προϊόν πλάνης ή απειλής . Για την ακύρωση απαιτείται δικαστική απόφαση .</a:t>
            </a:r>
            <a:endParaRPr lang="el-GR" dirty="0"/>
          </a:p>
        </p:txBody>
      </p:sp>
    </p:spTree>
    <p:extLst>
      <p:ext uri="{BB962C8B-B14F-4D97-AF65-F5344CB8AC3E}">
        <p14:creationId xmlns:p14="http://schemas.microsoft.com/office/powerpoint/2010/main" val="710537357"/>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normAutofit fontScale="90000"/>
          </a:bodyPr>
          <a:lstStyle/>
          <a:p>
            <a:r>
              <a:rPr lang="el-GR" dirty="0" smtClean="0"/>
              <a:t>ΑΠΟΤΕΛΕΣΜΑΤΑ ΤΟΥ ΓΑΜΟΥ ΠΡΟΣ ΤΟΥΣ ΣΥΖΥΓΟΥΣ </a:t>
            </a:r>
            <a:endParaRPr lang="el-GR" dirty="0"/>
          </a:p>
        </p:txBody>
      </p:sp>
      <p:sp>
        <p:nvSpPr>
          <p:cNvPr id="3" name="Θέση περιεχομένου 2"/>
          <p:cNvSpPr>
            <a:spLocks noGrp="1"/>
          </p:cNvSpPr>
          <p:nvPr>
            <p:ph idx="1"/>
          </p:nvPr>
        </p:nvSpPr>
        <p:spPr>
          <a:solidFill>
            <a:schemeClr val="accent2">
              <a:lumMod val="50000"/>
            </a:schemeClr>
          </a:solidFill>
        </p:spPr>
        <p:txBody>
          <a:bodyPr/>
          <a:lstStyle/>
          <a:p>
            <a:pPr>
              <a:buFont typeface="Wingdings" panose="05000000000000000000" pitchFamily="2" charset="2"/>
              <a:buChar char="Ø"/>
            </a:pPr>
            <a:r>
              <a:rPr lang="el-GR" dirty="0" smtClean="0"/>
              <a:t>Υποχρέωση συμβίωσης  1386 ΑΚ</a:t>
            </a:r>
          </a:p>
          <a:p>
            <a:pPr>
              <a:buFont typeface="Wingdings" panose="05000000000000000000" pitchFamily="2" charset="2"/>
              <a:buChar char="Ø"/>
            </a:pPr>
            <a:r>
              <a:rPr lang="el-GR" dirty="0" smtClean="0"/>
              <a:t>Ρύθμιση της συζυγικής ζωής 1387 ΑΚ</a:t>
            </a:r>
          </a:p>
          <a:p>
            <a:pPr>
              <a:buFont typeface="Wingdings" panose="05000000000000000000" pitchFamily="2" charset="2"/>
              <a:buChar char="Ø"/>
            </a:pPr>
            <a:r>
              <a:rPr lang="el-GR" dirty="0" smtClean="0"/>
              <a:t>Επώνυμο των συζύγων 1388ΑΚ</a:t>
            </a:r>
            <a:endParaRPr lang="el-GR" dirty="0"/>
          </a:p>
          <a:p>
            <a:pPr>
              <a:buFont typeface="Wingdings" panose="05000000000000000000" pitchFamily="2" charset="2"/>
              <a:buChar char="Ø"/>
            </a:pPr>
            <a:r>
              <a:rPr lang="el-GR" dirty="0" smtClean="0"/>
              <a:t>Κοινή συμβολή στις οικογενειακές ανάγκες 1389 1390 ΑΚ </a:t>
            </a:r>
            <a:endParaRPr lang="el-GR" dirty="0"/>
          </a:p>
        </p:txBody>
      </p:sp>
    </p:spTree>
    <p:extLst>
      <p:ext uri="{BB962C8B-B14F-4D97-AF65-F5344CB8AC3E}">
        <p14:creationId xmlns:p14="http://schemas.microsoft.com/office/powerpoint/2010/main" val="3265500868"/>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0"/>
            <a:ext cx="8229600" cy="1417638"/>
          </a:xfrm>
          <a:solidFill>
            <a:schemeClr val="bg2"/>
          </a:solidFill>
        </p:spPr>
        <p:txBody>
          <a:bodyPr>
            <a:normAutofit fontScale="90000"/>
          </a:bodyPr>
          <a:lstStyle/>
          <a:p>
            <a:pPr marL="342900" lvl="0" indent="-342900">
              <a:spcBef>
                <a:spcPct val="20000"/>
              </a:spcBef>
            </a:pPr>
            <a:r>
              <a:rPr lang="el-GR" dirty="0" smtClean="0"/>
              <a:t>ΑΡΘΡΟ 1386 ΑΚ </a:t>
            </a:r>
            <a:br>
              <a:rPr lang="el-GR" dirty="0" smtClean="0"/>
            </a:br>
            <a:r>
              <a:rPr lang="el-GR" sz="3200" dirty="0">
                <a:solidFill>
                  <a:prstClr val="white"/>
                </a:solidFill>
                <a:ea typeface="+mn-ea"/>
                <a:cs typeface="+mn-cs"/>
              </a:rPr>
              <a:t>Υποχρέωση για συμβίωση </a:t>
            </a:r>
            <a:br>
              <a:rPr lang="el-GR" sz="3200" dirty="0">
                <a:solidFill>
                  <a:prstClr val="white"/>
                </a:solidFill>
                <a:ea typeface="+mn-ea"/>
                <a:cs typeface="+mn-cs"/>
              </a:rPr>
            </a:br>
            <a:endParaRPr lang="el-GR" dirty="0"/>
          </a:p>
        </p:txBody>
      </p:sp>
      <p:sp>
        <p:nvSpPr>
          <p:cNvPr id="3" name="Θέση περιεχομένου 2"/>
          <p:cNvSpPr>
            <a:spLocks noGrp="1"/>
          </p:cNvSpPr>
          <p:nvPr>
            <p:ph idx="1"/>
          </p:nvPr>
        </p:nvSpPr>
        <p:spPr>
          <a:solidFill>
            <a:schemeClr val="accent3">
              <a:lumMod val="50000"/>
            </a:schemeClr>
          </a:solidFill>
        </p:spPr>
        <p:txBody>
          <a:bodyPr/>
          <a:lstStyle/>
          <a:p>
            <a:pPr marL="0" indent="0">
              <a:buNone/>
            </a:pPr>
            <a:r>
              <a:rPr lang="el-GR" dirty="0" smtClean="0"/>
              <a:t>Ο </a:t>
            </a:r>
            <a:r>
              <a:rPr lang="el-GR" dirty="0"/>
              <a:t>Γάμος παράγει για τους συζύγους αμοιβαία υποχρέωση για συμβίωση, εφόσον η σχετική αξίωση δεν αποτελεί Κατάχρηση δικαιώματος.</a:t>
            </a:r>
          </a:p>
        </p:txBody>
      </p:sp>
    </p:spTree>
    <p:extLst>
      <p:ext uri="{BB962C8B-B14F-4D97-AF65-F5344CB8AC3E}">
        <p14:creationId xmlns:p14="http://schemas.microsoft.com/office/powerpoint/2010/main" val="300588284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normAutofit fontScale="90000"/>
          </a:bodyPr>
          <a:lstStyle/>
          <a:p>
            <a:r>
              <a:rPr lang="el-GR" dirty="0" smtClean="0"/>
              <a:t>ΟΙΟΝΕΙ </a:t>
            </a:r>
            <a:br>
              <a:rPr lang="el-GR" dirty="0" smtClean="0"/>
            </a:br>
            <a:r>
              <a:rPr lang="el-GR" dirty="0" smtClean="0"/>
              <a:t>ΟΙΚΟΓΕΝΕΙΑΚΕΣ ΣΧΕΣΕΙΣ </a:t>
            </a:r>
            <a:endParaRPr lang="el-GR" dirty="0"/>
          </a:p>
        </p:txBody>
      </p:sp>
      <p:sp>
        <p:nvSpPr>
          <p:cNvPr id="3" name="Θέση περιεχομένου 2"/>
          <p:cNvSpPr>
            <a:spLocks noGrp="1"/>
          </p:cNvSpPr>
          <p:nvPr>
            <p:ph idx="1"/>
          </p:nvPr>
        </p:nvSpPr>
        <p:spPr>
          <a:solidFill>
            <a:schemeClr val="accent3">
              <a:lumMod val="75000"/>
            </a:schemeClr>
          </a:solidFill>
        </p:spPr>
        <p:txBody>
          <a:bodyPr/>
          <a:lstStyle/>
          <a:p>
            <a:pPr lvl="0"/>
            <a:r>
              <a:rPr lang="el-GR" sz="1900" dirty="0" smtClean="0">
                <a:latin typeface="Open Sans"/>
              </a:rPr>
              <a:t>Τις </a:t>
            </a:r>
            <a:r>
              <a:rPr lang="el-GR" sz="1900" dirty="0">
                <a:latin typeface="Open Sans"/>
              </a:rPr>
              <a:t>οιονεί οικογενειακές σχέσεις, </a:t>
            </a:r>
            <a:r>
              <a:rPr lang="el-GR" sz="1900" b="1" dirty="0">
                <a:latin typeface="Open Sans"/>
              </a:rPr>
              <a:t>όπου τα μέρη δεν είναι απαραίτητο να είναι σύζυγοι ή </a:t>
            </a:r>
            <a:r>
              <a:rPr lang="el-GR" sz="1900" b="1" dirty="0" smtClean="0">
                <a:latin typeface="Open Sans"/>
              </a:rPr>
              <a:t>συγγενείς</a:t>
            </a:r>
            <a:r>
              <a:rPr lang="en-US" sz="1900" b="1" dirty="0" smtClean="0">
                <a:latin typeface="Open Sans"/>
              </a:rPr>
              <a:t> </a:t>
            </a:r>
            <a:r>
              <a:rPr lang="el-GR" sz="1900" b="1" dirty="0" smtClean="0">
                <a:latin typeface="Open Sans"/>
              </a:rPr>
              <a:t>ήτοι :</a:t>
            </a:r>
          </a:p>
          <a:p>
            <a:pPr lvl="0"/>
            <a:endParaRPr lang="el-GR" sz="1900" b="1" dirty="0" smtClean="0">
              <a:latin typeface="Open Sans"/>
            </a:endParaRPr>
          </a:p>
          <a:p>
            <a:pPr lvl="0">
              <a:buFont typeface="Wingdings" panose="05000000000000000000" pitchFamily="2" charset="2"/>
              <a:buChar char="Ø"/>
            </a:pPr>
            <a:r>
              <a:rPr lang="el-GR" sz="1900" dirty="0" smtClean="0">
                <a:latin typeface="Open Sans"/>
              </a:rPr>
              <a:t>την </a:t>
            </a:r>
            <a:r>
              <a:rPr lang="el-GR" sz="1900" dirty="0">
                <a:latin typeface="Open Sans"/>
              </a:rPr>
              <a:t>επιτροπεία </a:t>
            </a:r>
            <a:endParaRPr lang="el-GR" sz="1900" dirty="0" smtClean="0">
              <a:latin typeface="Open Sans"/>
            </a:endParaRPr>
          </a:p>
          <a:p>
            <a:pPr lvl="0">
              <a:buFont typeface="Wingdings" panose="05000000000000000000" pitchFamily="2" charset="2"/>
              <a:buChar char="Ø"/>
            </a:pPr>
            <a:r>
              <a:rPr lang="el-GR" sz="1900" dirty="0" smtClean="0">
                <a:latin typeface="Open Sans"/>
              </a:rPr>
              <a:t>την </a:t>
            </a:r>
            <a:r>
              <a:rPr lang="el-GR" sz="1900" dirty="0">
                <a:latin typeface="Open Sans"/>
              </a:rPr>
              <a:t>αναδοχή ανηλίκου, </a:t>
            </a:r>
            <a:endParaRPr lang="el-GR" sz="1900" dirty="0" smtClean="0">
              <a:latin typeface="Open Sans"/>
            </a:endParaRPr>
          </a:p>
          <a:p>
            <a:pPr lvl="0">
              <a:buFont typeface="Wingdings" panose="05000000000000000000" pitchFamily="2" charset="2"/>
              <a:buChar char="Ø"/>
            </a:pPr>
            <a:r>
              <a:rPr lang="el-GR" sz="1900" dirty="0" smtClean="0">
                <a:latin typeface="Open Sans"/>
              </a:rPr>
              <a:t>τη </a:t>
            </a:r>
            <a:r>
              <a:rPr lang="el-GR" sz="1900" dirty="0">
                <a:latin typeface="Open Sans"/>
              </a:rPr>
              <a:t>δικαστική συμπαράσταση ενηλίκου </a:t>
            </a:r>
            <a:endParaRPr lang="el-GR" sz="1900" dirty="0" smtClean="0">
              <a:latin typeface="Open Sans"/>
            </a:endParaRPr>
          </a:p>
          <a:p>
            <a:pPr lvl="0">
              <a:buFont typeface="Wingdings" panose="05000000000000000000" pitchFamily="2" charset="2"/>
              <a:buChar char="Ø"/>
            </a:pPr>
            <a:r>
              <a:rPr lang="el-GR" sz="1900" dirty="0" smtClean="0">
                <a:latin typeface="Open Sans"/>
              </a:rPr>
              <a:t>τη </a:t>
            </a:r>
            <a:r>
              <a:rPr lang="el-GR" sz="1900" dirty="0">
                <a:latin typeface="Open Sans"/>
              </a:rPr>
              <a:t>δικαστική επιμέλεια ξένων υποθέσεων.</a:t>
            </a:r>
            <a:endParaRPr lang="el-GR" sz="3000" dirty="0"/>
          </a:p>
        </p:txBody>
      </p:sp>
    </p:spTree>
    <p:extLst>
      <p:ext uri="{BB962C8B-B14F-4D97-AF65-F5344CB8AC3E}">
        <p14:creationId xmlns:p14="http://schemas.microsoft.com/office/powerpoint/2010/main" val="3621482981"/>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sz="3000" dirty="0" smtClean="0">
                <a:solidFill>
                  <a:prstClr val="white"/>
                </a:solidFill>
                <a:ea typeface="+mn-ea"/>
                <a:cs typeface="+mn-cs"/>
              </a:rPr>
              <a:t>Άρθρο </a:t>
            </a:r>
            <a:r>
              <a:rPr lang="el-GR" sz="3000" dirty="0">
                <a:solidFill>
                  <a:prstClr val="white"/>
                </a:solidFill>
                <a:ea typeface="+mn-ea"/>
                <a:cs typeface="+mn-cs"/>
              </a:rPr>
              <a:t>1387 </a:t>
            </a:r>
            <a:r>
              <a:rPr lang="el-GR" sz="3000" dirty="0" smtClean="0">
                <a:solidFill>
                  <a:prstClr val="white"/>
                </a:solidFill>
                <a:ea typeface="+mn-ea"/>
                <a:cs typeface="+mn-cs"/>
              </a:rPr>
              <a:t> ΑΚ </a:t>
            </a:r>
            <a:br>
              <a:rPr lang="el-GR" sz="3000" dirty="0" smtClean="0">
                <a:solidFill>
                  <a:prstClr val="white"/>
                </a:solidFill>
                <a:ea typeface="+mn-ea"/>
                <a:cs typeface="+mn-cs"/>
              </a:rPr>
            </a:br>
            <a:r>
              <a:rPr lang="el-GR" sz="3000" dirty="0" smtClean="0">
                <a:solidFill>
                  <a:prstClr val="white"/>
                </a:solidFill>
                <a:ea typeface="+mn-ea"/>
                <a:cs typeface="+mn-cs"/>
              </a:rPr>
              <a:t>Ρύθμιση </a:t>
            </a:r>
            <a:r>
              <a:rPr lang="el-GR" sz="3000" dirty="0">
                <a:solidFill>
                  <a:prstClr val="white"/>
                </a:solidFill>
                <a:ea typeface="+mn-ea"/>
                <a:cs typeface="+mn-cs"/>
              </a:rPr>
              <a:t>του συζυγικού βίου</a:t>
            </a:r>
            <a:endParaRPr lang="el-GR" dirty="0"/>
          </a:p>
        </p:txBody>
      </p:sp>
      <p:sp>
        <p:nvSpPr>
          <p:cNvPr id="3" name="Θέση περιεχομένου 2"/>
          <p:cNvSpPr>
            <a:spLocks noGrp="1"/>
          </p:cNvSpPr>
          <p:nvPr>
            <p:ph idx="1"/>
          </p:nvPr>
        </p:nvSpPr>
        <p:spPr>
          <a:solidFill>
            <a:schemeClr val="accent5">
              <a:lumMod val="50000"/>
            </a:schemeClr>
          </a:solidFill>
        </p:spPr>
        <p:txBody>
          <a:bodyPr>
            <a:normAutofit fontScale="92500"/>
          </a:bodyPr>
          <a:lstStyle/>
          <a:p>
            <a:pPr marL="0" indent="0" algn="just">
              <a:buNone/>
            </a:pPr>
            <a:r>
              <a:rPr lang="el-GR" dirty="0" smtClean="0"/>
              <a:t>Οι </a:t>
            </a:r>
            <a:r>
              <a:rPr lang="el-GR" dirty="0"/>
              <a:t>σύζυγοι αποφασίζουν από κοινού για κάθε θέμα του συζυγικού βίου. Αν ο ένας από τους συζύγους βρίσκεται σε φυσική ή νομική αδυναμία, αποφασίζει μόνος του ο άλλος. Η ρύθμιση από τους συζύγους του κοινού τους βίου πρέπει να μην εμποδίζει την επαγγελματική και την υπόλοιπη δραστηριότητα του καθενός από αυτούς και να μην παραβιάζει τη σφαίρα της προσωπικότητάς του. </a:t>
            </a:r>
            <a:br>
              <a:rPr lang="el-GR" dirty="0"/>
            </a:br>
            <a:endParaRPr lang="el-GR" dirty="0"/>
          </a:p>
        </p:txBody>
      </p:sp>
    </p:spTree>
    <p:extLst>
      <p:ext uri="{BB962C8B-B14F-4D97-AF65-F5344CB8AC3E}">
        <p14:creationId xmlns:p14="http://schemas.microsoft.com/office/powerpoint/2010/main" val="2398507454"/>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sz="2200" b="1" dirty="0" smtClean="0">
                <a:solidFill>
                  <a:prstClr val="white"/>
                </a:solidFill>
                <a:ea typeface="+mn-ea"/>
                <a:cs typeface="+mn-cs"/>
              </a:rPr>
              <a:t>Άρθρο </a:t>
            </a:r>
            <a:r>
              <a:rPr lang="el-GR" sz="2200" b="1" dirty="0">
                <a:solidFill>
                  <a:prstClr val="white"/>
                </a:solidFill>
                <a:ea typeface="+mn-ea"/>
                <a:cs typeface="+mn-cs"/>
              </a:rPr>
              <a:t>1388 </a:t>
            </a:r>
            <a:r>
              <a:rPr lang="el-GR" sz="2200" b="1" dirty="0" smtClean="0">
                <a:solidFill>
                  <a:prstClr val="white"/>
                </a:solidFill>
                <a:ea typeface="+mn-ea"/>
                <a:cs typeface="+mn-cs"/>
              </a:rPr>
              <a:t>ΑΚ </a:t>
            </a:r>
            <a:br>
              <a:rPr lang="el-GR" sz="2200" b="1" dirty="0" smtClean="0">
                <a:solidFill>
                  <a:prstClr val="white"/>
                </a:solidFill>
                <a:ea typeface="+mn-ea"/>
                <a:cs typeface="+mn-cs"/>
              </a:rPr>
            </a:br>
            <a:r>
              <a:rPr lang="el-GR" sz="2200" b="1" dirty="0" smtClean="0">
                <a:solidFill>
                  <a:prstClr val="white"/>
                </a:solidFill>
                <a:ea typeface="+mn-ea"/>
                <a:cs typeface="+mn-cs"/>
              </a:rPr>
              <a:t>Επώνυμο </a:t>
            </a:r>
            <a:r>
              <a:rPr lang="el-GR" sz="2200" b="1" dirty="0">
                <a:solidFill>
                  <a:prstClr val="white"/>
                </a:solidFill>
                <a:ea typeface="+mn-ea"/>
                <a:cs typeface="+mn-cs"/>
              </a:rPr>
              <a:t>των συζύγων</a:t>
            </a:r>
            <a:endParaRPr lang="el-GR" b="1" dirty="0"/>
          </a:p>
        </p:txBody>
      </p:sp>
      <p:sp>
        <p:nvSpPr>
          <p:cNvPr id="3" name="Θέση περιεχομένου 2"/>
          <p:cNvSpPr>
            <a:spLocks noGrp="1"/>
          </p:cNvSpPr>
          <p:nvPr>
            <p:ph idx="1"/>
          </p:nvPr>
        </p:nvSpPr>
        <p:spPr>
          <a:solidFill>
            <a:schemeClr val="accent2">
              <a:lumMod val="50000"/>
            </a:schemeClr>
          </a:solidFill>
        </p:spPr>
        <p:txBody>
          <a:bodyPr>
            <a:normAutofit fontScale="70000" lnSpcReduction="20000"/>
          </a:bodyPr>
          <a:lstStyle/>
          <a:p>
            <a:pPr algn="just"/>
            <a:r>
              <a:rPr lang="el-GR" dirty="0" smtClean="0"/>
              <a:t>Με </a:t>
            </a:r>
            <a:r>
              <a:rPr lang="el-GR" dirty="0"/>
              <a:t>το γάμο δεν μεταβάλλεται το επώνυμο των συζύγων, ως προς τις έννομες σχέσεις τους. Στις κοινωνικές σχέσεις ο κάθε σύζυγος μπορεί, εφόσον σ` αυτό συμφωνεί και ο άλλος, να χρησιμοποιεί το επώνυμο του τελευταίου ή να το προσθέτει στο δικά του. "Με συμφωνία των συζύγων ο καθένας από αυτούς μπορεί να προσθέτει στο επώνυμο του το επώνυμο του άλλου. Η προσθήκη γίνεται με κοινή δήλωση ενώπιον του ληξιάρχου και ισχύει μέχρι να ανακληθεί ενώπιον του ληξιάρχου με κοινή δήλωση των συζύγων ή με μονομερή δήλωση οποιουδήποτε των συζύγων, η οποία κοινοποιείται στον άλλο σύζυγο. Αν ο Γάμος λυθεί με διαζύγιο, η δήλωση θεωρείται ότι ανακλήθηκε. </a:t>
            </a:r>
            <a:endParaRPr lang="el-GR" dirty="0" smtClean="0"/>
          </a:p>
          <a:p>
            <a:pPr algn="just"/>
            <a:r>
              <a:rPr lang="el-GR" dirty="0" smtClean="0"/>
              <a:t>Αν </a:t>
            </a:r>
            <a:r>
              <a:rPr lang="el-GR" dirty="0"/>
              <a:t>ο Γάμος λυθεί λόγω θανάτου, η προσθήκη εξακολουθεί να ισχύει, εκτός εάν ο επιζών σύζυγος συνάψει νέο γάμο ή προβεί σε ανακλητική δήλωση ενώπιον του ληξιάρχου." </a:t>
            </a:r>
            <a:br>
              <a:rPr lang="el-GR" dirty="0"/>
            </a:br>
            <a:endParaRPr lang="el-GR" dirty="0"/>
          </a:p>
        </p:txBody>
      </p:sp>
    </p:spTree>
    <p:extLst>
      <p:ext uri="{BB962C8B-B14F-4D97-AF65-F5344CB8AC3E}">
        <p14:creationId xmlns:p14="http://schemas.microsoft.com/office/powerpoint/2010/main" val="1539671480"/>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dirty="0" smtClean="0"/>
              <a:t>ΠΕΡΙΟΥΣΙΑΚΕΣ ΣΧΕΣΕΙΣ</a:t>
            </a:r>
            <a:endParaRPr lang="el-GR" dirty="0"/>
          </a:p>
        </p:txBody>
      </p:sp>
      <p:sp>
        <p:nvSpPr>
          <p:cNvPr id="3" name="Θέση περιεχομένου 2"/>
          <p:cNvSpPr>
            <a:spLocks noGrp="1"/>
          </p:cNvSpPr>
          <p:nvPr>
            <p:ph idx="1"/>
          </p:nvPr>
        </p:nvSpPr>
        <p:spPr>
          <a:solidFill>
            <a:schemeClr val="accent4">
              <a:lumMod val="50000"/>
            </a:schemeClr>
          </a:solidFill>
        </p:spPr>
        <p:txBody>
          <a:bodyPr/>
          <a:lstStyle/>
          <a:p>
            <a:pPr marL="0" indent="0" algn="just">
              <a:buNone/>
            </a:pPr>
            <a:r>
              <a:rPr lang="el-GR" dirty="0" smtClean="0"/>
              <a:t>Βασική αρχή του οικογενειακού δικαίου είναι η περιουσιακή αυτοτέλεια των συζύγων άρθρο 1397ΑΚ . Αυτοί σημαίνει ότι δεν δημιουργείται κοινή περιουσία. Κάθε σύζυγος διαχειρίζεται ελευθέρα την περιούσια του πριν και μετά τον γάμο. Περιορισμό εισάγει η αξίωση συμμετοχής στα αποκτήματα  μετά την λύση ή την ακύρωση του γάμου </a:t>
            </a:r>
            <a:endParaRPr lang="el-GR" dirty="0"/>
          </a:p>
        </p:txBody>
      </p:sp>
    </p:spTree>
    <p:extLst>
      <p:ext uri="{BB962C8B-B14F-4D97-AF65-F5344CB8AC3E}">
        <p14:creationId xmlns:p14="http://schemas.microsoft.com/office/powerpoint/2010/main" val="3360621340"/>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normAutofit/>
          </a:bodyPr>
          <a:lstStyle/>
          <a:p>
            <a:r>
              <a:rPr lang="el-GR" sz="2800" b="1" dirty="0" smtClean="0">
                <a:solidFill>
                  <a:prstClr val="white"/>
                </a:solidFill>
                <a:ea typeface="+mn-ea"/>
                <a:cs typeface="+mn-cs"/>
              </a:rPr>
              <a:t>Άρθρο </a:t>
            </a:r>
            <a:r>
              <a:rPr lang="el-GR" sz="2800" b="1" dirty="0">
                <a:solidFill>
                  <a:prstClr val="white"/>
                </a:solidFill>
                <a:ea typeface="+mn-ea"/>
                <a:cs typeface="+mn-cs"/>
              </a:rPr>
              <a:t>1400 </a:t>
            </a:r>
            <a:r>
              <a:rPr lang="el-GR" sz="2800" b="1" dirty="0" smtClean="0">
                <a:solidFill>
                  <a:prstClr val="white"/>
                </a:solidFill>
                <a:ea typeface="+mn-ea"/>
                <a:cs typeface="+mn-cs"/>
              </a:rPr>
              <a:t> ΑΚ</a:t>
            </a:r>
            <a:br>
              <a:rPr lang="el-GR" sz="2800" b="1" dirty="0" smtClean="0">
                <a:solidFill>
                  <a:prstClr val="white"/>
                </a:solidFill>
                <a:ea typeface="+mn-ea"/>
                <a:cs typeface="+mn-cs"/>
              </a:rPr>
            </a:br>
            <a:r>
              <a:rPr lang="el-GR" sz="2800" b="1" dirty="0" smtClean="0">
                <a:solidFill>
                  <a:prstClr val="white"/>
                </a:solidFill>
                <a:ea typeface="+mn-ea"/>
                <a:cs typeface="+mn-cs"/>
              </a:rPr>
              <a:t>Αξίωση </a:t>
            </a:r>
            <a:r>
              <a:rPr lang="el-GR" sz="2800" b="1" dirty="0">
                <a:solidFill>
                  <a:prstClr val="white"/>
                </a:solidFill>
                <a:ea typeface="+mn-ea"/>
                <a:cs typeface="+mn-cs"/>
              </a:rPr>
              <a:t>συμμετοχής στα αποκτήματα</a:t>
            </a:r>
            <a:endParaRPr lang="el-GR" sz="2800" b="1" dirty="0"/>
          </a:p>
        </p:txBody>
      </p:sp>
      <p:sp>
        <p:nvSpPr>
          <p:cNvPr id="3" name="Θέση περιεχομένου 2"/>
          <p:cNvSpPr>
            <a:spLocks noGrp="1"/>
          </p:cNvSpPr>
          <p:nvPr>
            <p:ph idx="1"/>
          </p:nvPr>
        </p:nvSpPr>
        <p:spPr>
          <a:solidFill>
            <a:schemeClr val="accent3">
              <a:lumMod val="75000"/>
            </a:schemeClr>
          </a:solidFill>
        </p:spPr>
        <p:txBody>
          <a:bodyPr>
            <a:normAutofit fontScale="77500" lnSpcReduction="20000"/>
          </a:bodyPr>
          <a:lstStyle/>
          <a:p>
            <a:pPr marL="0" indent="0" algn="just">
              <a:buNone/>
            </a:pPr>
            <a:r>
              <a:rPr lang="el-GR" dirty="0" smtClean="0"/>
              <a:t>Αν </a:t>
            </a:r>
            <a:r>
              <a:rPr lang="el-GR" dirty="0"/>
              <a:t>ο Γάμος λυθεί ή ακυρωθεί και η περιουσία του ενός συζύγου έχει, αφότου τελέσθηκε ο Γάμος, αυξηθεί, ο άλλος σύζυγος, εφόσον συνέβαλε με οποιονδήποτε τρόπο στην αύξηση αυτή, δικαιούται να απαιτήσει την απόδοση του μέρους της αύξησης το οποίο προέρχεται από τη δική του συμβολή. </a:t>
            </a:r>
            <a:r>
              <a:rPr lang="el-GR" b="1" dirty="0"/>
              <a:t>Τεκμαίρεται ότι η συμβολή αυτή ανέρχεται στο ένα τρίτο της αύξησης, εκτός αν αποδειχθεί μεγαλύτερη ή μικρότερη ή καμία συμβολή</a:t>
            </a:r>
            <a:r>
              <a:rPr lang="el-GR" dirty="0"/>
              <a:t>. Η προηγούμενη παράγραφος εφαρμόζεται αναλογικά και στην περίπτωση διάστασης των συζύγων που διάρκεσε περισσότερο από τρία χρόνια. Στην αύξηση της περιουσίας των συζύγων δεν υπολογίζεται </a:t>
            </a:r>
            <a:r>
              <a:rPr lang="el-GR" dirty="0" err="1"/>
              <a:t>ό,τι</a:t>
            </a:r>
            <a:r>
              <a:rPr lang="el-GR" dirty="0"/>
              <a:t> αυτοί απόκτησαν από δωρεά, κληρονομία ή κληροδοσία ή με διάθεση των αποκτημάτων από αυτές τις αιτίες.</a:t>
            </a:r>
          </a:p>
        </p:txBody>
      </p:sp>
    </p:spTree>
    <p:extLst>
      <p:ext uri="{BB962C8B-B14F-4D97-AF65-F5344CB8AC3E}">
        <p14:creationId xmlns:p14="http://schemas.microsoft.com/office/powerpoint/2010/main" val="1453329515"/>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sz="3200" dirty="0" smtClean="0">
                <a:solidFill>
                  <a:prstClr val="white"/>
                </a:solidFill>
                <a:ea typeface="+mn-ea"/>
                <a:cs typeface="+mn-cs"/>
              </a:rPr>
              <a:t>Άρθρο </a:t>
            </a:r>
            <a:r>
              <a:rPr lang="el-GR" sz="3200" dirty="0">
                <a:solidFill>
                  <a:prstClr val="white"/>
                </a:solidFill>
                <a:ea typeface="+mn-ea"/>
                <a:cs typeface="+mn-cs"/>
              </a:rPr>
              <a:t>1389 </a:t>
            </a:r>
            <a:r>
              <a:rPr lang="el-GR" sz="3200" dirty="0" smtClean="0">
                <a:solidFill>
                  <a:prstClr val="white"/>
                </a:solidFill>
                <a:ea typeface="+mn-ea"/>
                <a:cs typeface="+mn-cs"/>
              </a:rPr>
              <a:t>ΑΚ </a:t>
            </a:r>
            <a:br>
              <a:rPr lang="el-GR" sz="3200" dirty="0" smtClean="0">
                <a:solidFill>
                  <a:prstClr val="white"/>
                </a:solidFill>
                <a:ea typeface="+mn-ea"/>
                <a:cs typeface="+mn-cs"/>
              </a:rPr>
            </a:br>
            <a:r>
              <a:rPr lang="el-GR" sz="3200" dirty="0" smtClean="0">
                <a:solidFill>
                  <a:prstClr val="white"/>
                </a:solidFill>
                <a:ea typeface="+mn-ea"/>
                <a:cs typeface="+mn-cs"/>
              </a:rPr>
              <a:t>Κοινή </a:t>
            </a:r>
            <a:r>
              <a:rPr lang="el-GR" sz="3200" dirty="0">
                <a:solidFill>
                  <a:prstClr val="white"/>
                </a:solidFill>
                <a:ea typeface="+mn-ea"/>
                <a:cs typeface="+mn-cs"/>
              </a:rPr>
              <a:t>συμβολή για τις οικογενειακές ανάγκες</a:t>
            </a:r>
            <a:endParaRPr lang="el-GR" dirty="0"/>
          </a:p>
        </p:txBody>
      </p:sp>
      <p:sp>
        <p:nvSpPr>
          <p:cNvPr id="3" name="Θέση περιεχομένου 2"/>
          <p:cNvSpPr>
            <a:spLocks noGrp="1"/>
          </p:cNvSpPr>
          <p:nvPr>
            <p:ph idx="1"/>
          </p:nvPr>
        </p:nvSpPr>
        <p:spPr>
          <a:solidFill>
            <a:schemeClr val="accent4">
              <a:lumMod val="75000"/>
            </a:schemeClr>
          </a:solidFill>
        </p:spPr>
        <p:txBody>
          <a:bodyPr/>
          <a:lstStyle/>
          <a:p>
            <a:pPr marL="0" indent="0" algn="just">
              <a:buNone/>
            </a:pPr>
            <a:r>
              <a:rPr lang="el-GR" dirty="0" smtClean="0"/>
              <a:t>Οι </a:t>
            </a:r>
            <a:r>
              <a:rPr lang="el-GR" dirty="0"/>
              <a:t>σύζυγοι έχουν την υποχρέωση να συνεισφέρουν από κοινού, ο καθένας ανάλογα με τις δυνάμεις του, για την αντιμετώπιση των αναγκών της οικογένειας. Η </a:t>
            </a:r>
            <a:r>
              <a:rPr lang="el-GR" dirty="0" smtClean="0"/>
              <a:t>συνεισφορά </a:t>
            </a:r>
            <a:r>
              <a:rPr lang="el-GR" dirty="0"/>
              <a:t>γίνεται με την προσωπική εργασία, τα εισοδήματά τους και την περιουσία τους.</a:t>
            </a:r>
          </a:p>
        </p:txBody>
      </p:sp>
    </p:spTree>
    <p:extLst>
      <p:ext uri="{BB962C8B-B14F-4D97-AF65-F5344CB8AC3E}">
        <p14:creationId xmlns:p14="http://schemas.microsoft.com/office/powerpoint/2010/main" val="1127029227"/>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dirty="0" smtClean="0"/>
              <a:t>ΚΟΙΝΟΚΤΗΜΟΣΥΝΗ </a:t>
            </a:r>
            <a:endParaRPr lang="el-GR" dirty="0"/>
          </a:p>
        </p:txBody>
      </p:sp>
      <p:sp>
        <p:nvSpPr>
          <p:cNvPr id="3" name="Θέση περιεχομένου 2"/>
          <p:cNvSpPr>
            <a:spLocks noGrp="1"/>
          </p:cNvSpPr>
          <p:nvPr>
            <p:ph idx="1"/>
          </p:nvPr>
        </p:nvSpPr>
        <p:spPr>
          <a:solidFill>
            <a:schemeClr val="accent5">
              <a:lumMod val="75000"/>
            </a:schemeClr>
          </a:solidFill>
        </p:spPr>
        <p:txBody>
          <a:bodyPr/>
          <a:lstStyle/>
          <a:p>
            <a:pPr marL="0" indent="0" algn="just">
              <a:buNone/>
            </a:pPr>
            <a:r>
              <a:rPr lang="el-GR" dirty="0" smtClean="0"/>
              <a:t>Οι σύζυγοι μπορούν να επιλέξουν το σύστημα της κοινοκτημοσύνης 1403 ΑΚ  που περιβάλλεται το τύπο του συμβολαιογραφικού έγγραφου και εγγράφεται σε ειδικό βιβλίο και σημαίνει ότι δημιουργούν κοινωνία κατά ίσα μέρη σε περιουσιακά τους στοιχεία χωρίς δικαίωμα διάθεσης από καθένα του ιδανικού τους μεριδίου .</a:t>
            </a:r>
            <a:endParaRPr lang="el-GR" dirty="0"/>
          </a:p>
        </p:txBody>
      </p:sp>
    </p:spTree>
    <p:extLst>
      <p:ext uri="{BB962C8B-B14F-4D97-AF65-F5344CB8AC3E}">
        <p14:creationId xmlns:p14="http://schemas.microsoft.com/office/powerpoint/2010/main" val="3417300683"/>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dirty="0" smtClean="0"/>
              <a:t>ΛΥΣΗ ΤΟΥ ΓΑΜΟΥ </a:t>
            </a:r>
            <a:endParaRPr lang="el-GR" dirty="0"/>
          </a:p>
        </p:txBody>
      </p:sp>
      <p:sp>
        <p:nvSpPr>
          <p:cNvPr id="3" name="Θέση περιεχομένου 2"/>
          <p:cNvSpPr>
            <a:spLocks noGrp="1"/>
          </p:cNvSpPr>
          <p:nvPr>
            <p:ph idx="1"/>
          </p:nvPr>
        </p:nvSpPr>
        <p:spPr>
          <a:solidFill>
            <a:schemeClr val="accent2">
              <a:lumMod val="75000"/>
            </a:schemeClr>
          </a:solidFill>
        </p:spPr>
        <p:txBody>
          <a:bodyPr/>
          <a:lstStyle/>
          <a:p>
            <a:r>
              <a:rPr lang="el-GR" dirty="0" smtClean="0"/>
              <a:t>Ο γάμος λύεται με τον θάνατο ενός από τους συζύγους και με το διαζύγιο .</a:t>
            </a:r>
          </a:p>
          <a:p>
            <a:endParaRPr lang="el-GR" dirty="0"/>
          </a:p>
          <a:p>
            <a:r>
              <a:rPr lang="el-GR" dirty="0" smtClean="0"/>
              <a:t>Το διαζύγιο μπορεί να είναι συναινετικό ή </a:t>
            </a:r>
            <a:r>
              <a:rPr lang="el-GR" dirty="0" err="1" smtClean="0"/>
              <a:t>κατ΄</a:t>
            </a:r>
            <a:r>
              <a:rPr lang="el-GR" dirty="0" smtClean="0"/>
              <a:t> αντιδικία .</a:t>
            </a:r>
            <a:endParaRPr lang="el-GR" dirty="0"/>
          </a:p>
        </p:txBody>
      </p:sp>
    </p:spTree>
    <p:extLst>
      <p:ext uri="{BB962C8B-B14F-4D97-AF65-F5344CB8AC3E}">
        <p14:creationId xmlns:p14="http://schemas.microsoft.com/office/powerpoint/2010/main" val="99828657"/>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noAutofit/>
          </a:bodyPr>
          <a:lstStyle/>
          <a:p>
            <a:pPr marL="342900" lvl="0" indent="-342900">
              <a:spcBef>
                <a:spcPct val="20000"/>
              </a:spcBef>
            </a:pPr>
            <a:r>
              <a:rPr lang="el-GR" sz="2400" b="1" dirty="0">
                <a:solidFill>
                  <a:prstClr val="white"/>
                </a:solidFill>
                <a:ea typeface="+mn-ea"/>
                <a:cs typeface="+mn-cs"/>
              </a:rPr>
              <a:t>Άρθρο 1441 </a:t>
            </a:r>
            <a:r>
              <a:rPr lang="el-GR" sz="2400" b="1" dirty="0" smtClean="0">
                <a:solidFill>
                  <a:prstClr val="white"/>
                </a:solidFill>
                <a:ea typeface="+mn-ea"/>
                <a:cs typeface="+mn-cs"/>
              </a:rPr>
              <a:t>ΑΚ </a:t>
            </a:r>
            <a:br>
              <a:rPr lang="el-GR" sz="2400" b="1" dirty="0" smtClean="0">
                <a:solidFill>
                  <a:prstClr val="white"/>
                </a:solidFill>
                <a:ea typeface="+mn-ea"/>
                <a:cs typeface="+mn-cs"/>
              </a:rPr>
            </a:br>
            <a:r>
              <a:rPr lang="el-GR" sz="2400" b="1" dirty="0" smtClean="0">
                <a:solidFill>
                  <a:prstClr val="white"/>
                </a:solidFill>
                <a:ea typeface="+mn-ea"/>
                <a:cs typeface="+mn-cs"/>
              </a:rPr>
              <a:t>Συναινετικό </a:t>
            </a:r>
            <a:r>
              <a:rPr lang="el-GR" sz="2400" b="1" dirty="0">
                <a:solidFill>
                  <a:prstClr val="white"/>
                </a:solidFill>
                <a:ea typeface="+mn-ea"/>
                <a:cs typeface="+mn-cs"/>
              </a:rPr>
              <a:t>διαζύγιο </a:t>
            </a:r>
            <a:br>
              <a:rPr lang="el-GR" sz="2400" b="1" dirty="0">
                <a:solidFill>
                  <a:prstClr val="white"/>
                </a:solidFill>
                <a:ea typeface="+mn-ea"/>
                <a:cs typeface="+mn-cs"/>
              </a:rPr>
            </a:br>
            <a:endParaRPr lang="el-GR" sz="2400" b="1" dirty="0"/>
          </a:p>
        </p:txBody>
      </p:sp>
      <p:sp>
        <p:nvSpPr>
          <p:cNvPr id="3" name="Θέση περιεχομένου 2"/>
          <p:cNvSpPr>
            <a:spLocks noGrp="1"/>
          </p:cNvSpPr>
          <p:nvPr>
            <p:ph idx="1"/>
          </p:nvPr>
        </p:nvSpPr>
        <p:spPr>
          <a:solidFill>
            <a:schemeClr val="tx2">
              <a:lumMod val="25000"/>
            </a:schemeClr>
          </a:solidFill>
        </p:spPr>
        <p:txBody>
          <a:bodyPr>
            <a:normAutofit fontScale="55000" lnSpcReduction="20000"/>
          </a:bodyPr>
          <a:lstStyle/>
          <a:p>
            <a:pPr marL="0" indent="0" algn="just">
              <a:buNone/>
            </a:pPr>
            <a:r>
              <a:rPr lang="el-GR" dirty="0" smtClean="0"/>
              <a:t>1</a:t>
            </a:r>
            <a:r>
              <a:rPr lang="el-GR" dirty="0"/>
              <a:t>. Οι σύζυγοι μπορούν, </a:t>
            </a:r>
            <a:r>
              <a:rPr lang="el-GR" b="1" dirty="0"/>
              <a:t>με έγγραφη συμφωνία ή κοινή ψηφιακή δήλωση, να λύσουν τον γάμο τους.</a:t>
            </a:r>
            <a:r>
              <a:rPr lang="el-GR" dirty="0"/>
              <a:t> Η έγγραφη συμφωνία καταρτίζεται μεταξύ των συζύγων ή η κοινή ψηφιακή δήλωση υποβάλλεται από αυτούς με την παρουσία ή με ψηφιακή σύμπραξη πληρεξούσιου δικηγόρου αντίστοιχα για καθέναν από αυτούς. Όταν η συμφωνία είναι έγγραφη, υπογράφεται από τους ίδιους και από τους πληρεξούσιους δικηγόρους τους ή μόνο από τους τελευταίους, εφόσον είναι εφοδιασμένοι με ειδικό πληρεξούσιο. Η πληρεξουσιότητα πρέπει να έχει δοθεί μέσα στον τελευταίο μήνα πριν από την υπογραφή της συμφωνίας. </a:t>
            </a:r>
            <a:endParaRPr lang="el-GR" dirty="0" smtClean="0"/>
          </a:p>
          <a:p>
            <a:pPr marL="0" indent="0" algn="just">
              <a:buNone/>
            </a:pPr>
            <a:r>
              <a:rPr lang="el-GR" dirty="0" smtClean="0"/>
              <a:t>2</a:t>
            </a:r>
            <a:r>
              <a:rPr lang="el-GR" dirty="0"/>
              <a:t>. Αν υπάρχουν ανήλικα τέκνα, για να λυθεί ο γάμος, πρέπει με την έγγραφη συμφωνία ή την κοινή ψηφιακή δήλωση της παρ. 1 ή με άλλη συμφωνία μεταξύ των συζύγων, που καταρτίζεται, όπως ορίζεται στην παρ. 1, να ρυθμίζεται η κατανομή της γονικής μέριμνας και ιδίως η επιμέλεια των τέκνων, ο τόπος διαμονής τους, ο γονέας με τον οποίο διαμένουν, η επικοινωνία τους με τον άλλο γονέα και η διατροφή τους. Η ανωτέρω έγγραφη συμφωνία ή η κοινή ψηφιακή δήλωση ισχύει για τουλάχιστον δύο (2) έτη και παρατείνεται αυτοδικαίως, εκτός αν κάποιος από τους δύο γονείς δηλώσει εγγράφως στον άλλο γονέα, πριν τη λήξη του συμφωνημένου χρόνου, ότι δεν επιθυμεί την παράτασή της. </a:t>
            </a:r>
          </a:p>
        </p:txBody>
      </p:sp>
    </p:spTree>
    <p:extLst>
      <p:ext uri="{BB962C8B-B14F-4D97-AF65-F5344CB8AC3E}">
        <p14:creationId xmlns:p14="http://schemas.microsoft.com/office/powerpoint/2010/main" val="2001127545"/>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387424"/>
            <a:ext cx="8229600" cy="1143000"/>
          </a:xfrm>
        </p:spPr>
        <p:txBody>
          <a:bodyPr/>
          <a:lstStyle/>
          <a:p>
            <a:endParaRPr lang="el-GR" dirty="0"/>
          </a:p>
        </p:txBody>
      </p:sp>
      <p:sp>
        <p:nvSpPr>
          <p:cNvPr id="3" name="Θέση περιεχομένου 2"/>
          <p:cNvSpPr>
            <a:spLocks noGrp="1"/>
          </p:cNvSpPr>
          <p:nvPr>
            <p:ph idx="1"/>
          </p:nvPr>
        </p:nvSpPr>
        <p:spPr>
          <a:xfrm>
            <a:off x="457200" y="332656"/>
            <a:ext cx="8229600" cy="5793507"/>
          </a:xfrm>
          <a:solidFill>
            <a:schemeClr val="accent3">
              <a:lumMod val="50000"/>
            </a:schemeClr>
          </a:solidFill>
        </p:spPr>
        <p:txBody>
          <a:bodyPr>
            <a:noAutofit/>
          </a:bodyPr>
          <a:lstStyle/>
          <a:p>
            <a:pPr marL="0" lvl="0" indent="0" algn="just">
              <a:buNone/>
            </a:pPr>
            <a:r>
              <a:rPr lang="el-GR" sz="1600" dirty="0">
                <a:solidFill>
                  <a:prstClr val="white"/>
                </a:solidFill>
              </a:rPr>
              <a:t>3. </a:t>
            </a:r>
            <a:r>
              <a:rPr lang="el-GR" sz="1600" dirty="0" smtClean="0">
                <a:solidFill>
                  <a:prstClr val="white"/>
                </a:solidFill>
              </a:rPr>
              <a:t> </a:t>
            </a:r>
            <a:r>
              <a:rPr lang="el-GR" sz="1600" dirty="0">
                <a:solidFill>
                  <a:prstClr val="white"/>
                </a:solidFill>
              </a:rPr>
              <a:t>Η έγγραφη συμφωνία για τη λύση του γάμου, καθώς και κάθε χωριστή συμφωνία για την κατανομή της γονικής μέριμνας, την επιμέλεια, τον τόπο διαμονής, την επικοινωνία και τη διατροφή των ανηλίκων τέκνων, υποβάλλονται από τους πληρεξουσίους δικηγόρους του κάθε συζύγου μαζί με τα ειδικά πληρεξούσια σε συμβολαιογράφο. β. Η κατάρτιση της συμβολαιογραφικής πράξης της παρ. 4 απέχει τουλάχιστον δέκα (10) ημέρες από την έγγραφη συμφωνία των συζύγων ή την κοινή ψηφιακή δήλωση. Η ημερομηνία της έγγραφης συμφωνίας των συζύγων αποδεικνύεται με βεβαίωση του γνησίου της υπογραφής αυτών. Βεβαίωση του γνησίου της υπογραφής των συζύγων δεν απαιτείται στην περίπτωση υποβολής κοινής ψηφιακής δήλωσης. </a:t>
            </a:r>
            <a:endParaRPr lang="el-GR" sz="1600" dirty="0" smtClean="0">
              <a:solidFill>
                <a:prstClr val="white"/>
              </a:solidFill>
            </a:endParaRPr>
          </a:p>
          <a:p>
            <a:pPr marL="0" lvl="0" indent="0" algn="just">
              <a:buNone/>
            </a:pPr>
            <a:r>
              <a:rPr lang="el-GR" sz="1600" dirty="0" smtClean="0">
                <a:solidFill>
                  <a:prstClr val="white"/>
                </a:solidFill>
              </a:rPr>
              <a:t>4</a:t>
            </a:r>
            <a:r>
              <a:rPr lang="el-GR" sz="1600" dirty="0">
                <a:solidFill>
                  <a:prstClr val="white"/>
                </a:solidFill>
              </a:rPr>
              <a:t>. Ο συμβολαιογράφος συντάσσει πράξη με την οποία βεβαιώνει τη λύση του γάμου, επικυρώνει τις συμφωνίες των συζύγων και τις ενσωματώνει σε αυτή. Τη συμβολαιογραφική πράξη υπογράφουν ή εγκρίνουν με ηλεκτρονικά μέσα οι σύζυγοι και οι πληρεξούσιοι δικηγόροι τους ή μόνο οι τελευταίοι, εφόσον είναι εφοδιασμένοι με ειδικό πληρεξούσιο. Η πληρεξουσιότητα δίδεται τον τελευταίο μήνα πριν από την υπογραφή της πράξης. Όταν η βεβαίωση αφορά στην επιμέλεια, επικοινωνία και διατροφή των ανηλίκων τέκνων, η πράξη αποτελεί εκτελεστό τίτλο, εφόσον έχουν συμπεριληφθεί στη συμφωνία οι ρυθμίσεις των άρθρων 950 και 951 του Κώδικα Πολιτικής Δικονομίας. Μετά τη λήξη ισχύος της επικυρωμένης συμφωνίας, μπορεί να ρυθμίζονται η επιμέλεια, η επικοινωνία και η διατροφή των τέκνων για περαιτέρω χρονικό διάστημα με νέα συμφωνία και με την ίδια διαδικασία. </a:t>
            </a:r>
            <a:endParaRPr lang="el-GR" sz="1600" dirty="0" smtClean="0">
              <a:solidFill>
                <a:prstClr val="white"/>
              </a:solidFill>
            </a:endParaRPr>
          </a:p>
          <a:p>
            <a:pPr marL="0" lvl="0" indent="0" algn="just">
              <a:buNone/>
            </a:pPr>
            <a:r>
              <a:rPr lang="el-GR" sz="1600" dirty="0" smtClean="0">
                <a:solidFill>
                  <a:prstClr val="white"/>
                </a:solidFill>
              </a:rPr>
              <a:t>5</a:t>
            </a:r>
            <a:r>
              <a:rPr lang="el-GR" sz="1600" dirty="0">
                <a:solidFill>
                  <a:prstClr val="white"/>
                </a:solidFill>
              </a:rPr>
              <a:t>. Η λύση του γάμου επέρχεται με την κατάθεση αντιγράφου της συμβολαιογραφικής πράξης στο ληξιαρχείο όπου έχει κατατεθεί η σύσταση του γάμου, ή με ενημέρωση του ληξιαρχείου με χρήση Τεχνολογιών Πληροφορικής και Επικοινωνιών.».</a:t>
            </a:r>
          </a:p>
          <a:p>
            <a:pPr marL="0" indent="0">
              <a:buNone/>
            </a:pPr>
            <a:endParaRPr lang="el-GR" sz="1600" dirty="0"/>
          </a:p>
        </p:txBody>
      </p:sp>
    </p:spTree>
    <p:extLst>
      <p:ext uri="{BB962C8B-B14F-4D97-AF65-F5344CB8AC3E}">
        <p14:creationId xmlns:p14="http://schemas.microsoft.com/office/powerpoint/2010/main" val="3187179416"/>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pPr marL="342900" lvl="0" indent="-342900">
              <a:spcBef>
                <a:spcPct val="20000"/>
              </a:spcBef>
            </a:pPr>
            <a:r>
              <a:rPr lang="el-GR" dirty="0">
                <a:solidFill>
                  <a:prstClr val="white"/>
                </a:solidFill>
              </a:rPr>
              <a:t>ΣΧΕΣΕΙΣ ΓΟΝΕΩΝ ΚΑΙ ΤΕΚΝΩΝ </a:t>
            </a:r>
            <a:endParaRPr lang="el-GR" sz="1800" dirty="0">
              <a:solidFill>
                <a:prstClr val="white"/>
              </a:solidFill>
              <a:ea typeface="+mn-ea"/>
              <a:cs typeface="+mn-cs"/>
            </a:endParaRPr>
          </a:p>
        </p:txBody>
      </p:sp>
      <p:sp>
        <p:nvSpPr>
          <p:cNvPr id="3" name="Θέση περιεχομένου 2"/>
          <p:cNvSpPr>
            <a:spLocks noGrp="1"/>
          </p:cNvSpPr>
          <p:nvPr>
            <p:ph idx="1"/>
          </p:nvPr>
        </p:nvSpPr>
        <p:spPr>
          <a:xfrm>
            <a:off x="395536" y="1628800"/>
            <a:ext cx="8229600" cy="4525963"/>
          </a:xfrm>
          <a:solidFill>
            <a:schemeClr val="accent4"/>
          </a:solidFill>
        </p:spPr>
        <p:txBody>
          <a:bodyPr/>
          <a:lstStyle/>
          <a:p>
            <a:pPr marL="0" lvl="0" indent="0" algn="just">
              <a:buNone/>
            </a:pPr>
            <a:r>
              <a:rPr lang="el-GR" dirty="0">
                <a:solidFill>
                  <a:prstClr val="white"/>
                </a:solidFill>
              </a:rPr>
              <a:t>Η ίδρυση συγγενικού δεσμού μεταξύ των γονέων και τέκνων επιφέρει σειρά συνεπειών </a:t>
            </a:r>
            <a:r>
              <a:rPr lang="el-GR" dirty="0" smtClean="0">
                <a:solidFill>
                  <a:prstClr val="white"/>
                </a:solidFill>
              </a:rPr>
              <a:t>.</a:t>
            </a:r>
            <a:endParaRPr lang="el-GR" dirty="0">
              <a:solidFill>
                <a:prstClr val="white"/>
              </a:solidFill>
            </a:endParaRPr>
          </a:p>
        </p:txBody>
      </p:sp>
    </p:spTree>
    <p:extLst>
      <p:ext uri="{BB962C8B-B14F-4D97-AF65-F5344CB8AC3E}">
        <p14:creationId xmlns:p14="http://schemas.microsoft.com/office/powerpoint/2010/main" val="28234632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dirty="0" smtClean="0"/>
              <a:t>ΦΥΣΙΚΗ – ΝΟΜΙΜΗ ΟΙΚΟΓΕΝΕΙΑ </a:t>
            </a:r>
            <a:endParaRPr lang="el-GR" dirty="0"/>
          </a:p>
        </p:txBody>
      </p:sp>
      <p:sp>
        <p:nvSpPr>
          <p:cNvPr id="4" name="Θέση περιεχομένου 3"/>
          <p:cNvSpPr>
            <a:spLocks noGrp="1"/>
          </p:cNvSpPr>
          <p:nvPr>
            <p:ph idx="1"/>
          </p:nvPr>
        </p:nvSpPr>
        <p:spPr>
          <a:solidFill>
            <a:schemeClr val="accent2">
              <a:lumMod val="50000"/>
            </a:schemeClr>
          </a:solidFill>
        </p:spPr>
        <p:txBody>
          <a:bodyPr>
            <a:normAutofit fontScale="92500" lnSpcReduction="10000"/>
          </a:bodyPr>
          <a:lstStyle/>
          <a:p>
            <a:pPr algn="just"/>
            <a:r>
              <a:rPr lang="el-GR" b="0" i="0" dirty="0" smtClean="0">
                <a:effectLst/>
                <a:latin typeface="ff10"/>
              </a:rPr>
              <a:t>Η οικογένεια που στηρίζεται σε νόμιμο γάμο των συζύγων καλείται </a:t>
            </a:r>
            <a:r>
              <a:rPr lang="el-GR" b="0" i="0" dirty="0" smtClean="0">
                <a:effectLst/>
                <a:latin typeface="ff4"/>
              </a:rPr>
              <a:t>νόμιμη.</a:t>
            </a:r>
          </a:p>
          <a:p>
            <a:pPr algn="just"/>
            <a:endParaRPr lang="el-GR" b="0" i="0" dirty="0" smtClean="0">
              <a:effectLst/>
              <a:latin typeface="ff4"/>
            </a:endParaRPr>
          </a:p>
          <a:p>
            <a:pPr algn="just"/>
            <a:r>
              <a:rPr lang="el-GR" b="0" i="0" dirty="0" smtClean="0">
                <a:effectLst/>
                <a:latin typeface="ff10"/>
              </a:rPr>
              <a:t>Όταν η συμβίωση δεν στηρίζεται σε γάμο τότε πρόκειται για τη λεγόμενη φ</a:t>
            </a:r>
            <a:r>
              <a:rPr lang="el-GR" b="0" i="0" dirty="0" smtClean="0">
                <a:effectLst/>
                <a:latin typeface="ff4"/>
              </a:rPr>
              <a:t>υσική </a:t>
            </a:r>
            <a:r>
              <a:rPr lang="el-GR" b="0" i="0" dirty="0" smtClean="0">
                <a:effectLst/>
                <a:latin typeface="ff7"/>
              </a:rPr>
              <a:t> </a:t>
            </a:r>
            <a:r>
              <a:rPr lang="el-GR" b="0" i="0" dirty="0" smtClean="0">
                <a:effectLst/>
                <a:latin typeface="ff10"/>
              </a:rPr>
              <a:t>οικογένεια η οποία καταρχήν από νομική άποψη δεν θεωρείται οικογένεια αλλά χαρακτηρίζεται ως </a:t>
            </a:r>
            <a:r>
              <a:rPr lang="el-GR" b="1" i="0" dirty="0" smtClean="0">
                <a:effectLst/>
                <a:latin typeface="ff3"/>
              </a:rPr>
              <a:t>«</a:t>
            </a:r>
            <a:r>
              <a:rPr lang="el-GR" b="1" i="0" dirty="0" err="1" smtClean="0">
                <a:effectLst/>
                <a:latin typeface="ff3"/>
              </a:rPr>
              <a:t>de</a:t>
            </a:r>
            <a:r>
              <a:rPr lang="el-GR" b="1" i="0" dirty="0" smtClean="0">
                <a:effectLst/>
                <a:latin typeface="ff3"/>
              </a:rPr>
              <a:t> </a:t>
            </a:r>
            <a:r>
              <a:rPr lang="el-GR" b="1" i="0" dirty="0" err="1" smtClean="0">
                <a:effectLst/>
                <a:latin typeface="ff3"/>
              </a:rPr>
              <a:t>facto</a:t>
            </a:r>
            <a:r>
              <a:rPr lang="el-GR" b="1" i="0" dirty="0" smtClean="0">
                <a:effectLst/>
                <a:latin typeface="ff3"/>
              </a:rPr>
              <a:t>»</a:t>
            </a:r>
            <a:r>
              <a:rPr lang="el-GR" b="0" i="0" dirty="0" smtClean="0">
                <a:effectLst/>
                <a:latin typeface="ff7"/>
              </a:rPr>
              <a:t> </a:t>
            </a:r>
            <a:r>
              <a:rPr lang="el-GR" b="0" i="0" dirty="0" smtClean="0">
                <a:effectLst/>
                <a:latin typeface="ff10"/>
              </a:rPr>
              <a:t>οικογενειακή σχέση.</a:t>
            </a:r>
            <a:endParaRPr lang="el-GR" b="0" i="0" dirty="0" smtClean="0">
              <a:effectLst/>
              <a:latin typeface="Roboto"/>
            </a:endParaRPr>
          </a:p>
          <a:p>
            <a:pPr marL="0" indent="0">
              <a:buNone/>
            </a:pPr>
            <a:r>
              <a:rPr lang="el-GR" b="0" i="0" dirty="0" smtClean="0">
                <a:solidFill>
                  <a:srgbClr val="000000"/>
                </a:solidFill>
                <a:effectLst/>
                <a:latin typeface="Roboto"/>
              </a:rPr>
              <a:t/>
            </a:r>
            <a:br>
              <a:rPr lang="el-GR" b="0" i="0" dirty="0" smtClean="0">
                <a:solidFill>
                  <a:srgbClr val="000000"/>
                </a:solidFill>
                <a:effectLst/>
                <a:latin typeface="Roboto"/>
              </a:rPr>
            </a:br>
            <a:endParaRPr lang="el-GR" b="0" i="0" dirty="0" smtClean="0">
              <a:solidFill>
                <a:srgbClr val="000000"/>
              </a:solidFill>
              <a:effectLst/>
              <a:latin typeface="Roboto"/>
            </a:endParaRPr>
          </a:p>
          <a:p>
            <a:pPr algn="just"/>
            <a:endParaRPr lang="el-GR" b="0" i="0" dirty="0" smtClean="0">
              <a:solidFill>
                <a:srgbClr val="000000"/>
              </a:solidFill>
              <a:effectLst/>
              <a:latin typeface="Roboto"/>
            </a:endParaRPr>
          </a:p>
        </p:txBody>
      </p:sp>
    </p:spTree>
    <p:extLst>
      <p:ext uri="{BB962C8B-B14F-4D97-AF65-F5344CB8AC3E}">
        <p14:creationId xmlns:p14="http://schemas.microsoft.com/office/powerpoint/2010/main" val="1966925146"/>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normAutofit fontScale="90000"/>
          </a:bodyPr>
          <a:lstStyle/>
          <a:p>
            <a:r>
              <a:rPr lang="el-GR" dirty="0" smtClean="0"/>
              <a:t>ΣΧΕΤΙΚΑ ΜΕ ΤΟ ΕΠΩΝΥΜΟ ΤΟΥ ΤΕΚΝΟΥ </a:t>
            </a:r>
            <a:endParaRPr lang="el-GR" dirty="0"/>
          </a:p>
        </p:txBody>
      </p:sp>
      <p:sp>
        <p:nvSpPr>
          <p:cNvPr id="3" name="Θέση περιεχομένου 2"/>
          <p:cNvSpPr>
            <a:spLocks noGrp="1"/>
          </p:cNvSpPr>
          <p:nvPr>
            <p:ph idx="1"/>
          </p:nvPr>
        </p:nvSpPr>
        <p:spPr>
          <a:solidFill>
            <a:schemeClr val="accent5"/>
          </a:solidFill>
        </p:spPr>
        <p:txBody>
          <a:bodyPr>
            <a:normAutofit fontScale="85000" lnSpcReduction="10000"/>
          </a:bodyPr>
          <a:lstStyle/>
          <a:p>
            <a:r>
              <a:rPr lang="el-GR" dirty="0" smtClean="0"/>
              <a:t>ΕΠΩΝΥΜΟ ΤΟΥ ΤΕΚΝΟΥ ΠΟΥ ΓΕΝΝΗΘΗΚΕ ΚΑΤΑ ΤΗ ΔΙΑΡΚΕΙΑ ΤΟΥ ΓΑΜΟΥ </a:t>
            </a:r>
          </a:p>
          <a:p>
            <a:pPr marL="0" indent="0" algn="just" fontAlgn="base">
              <a:buNone/>
            </a:pPr>
            <a:r>
              <a:rPr lang="el-GR" dirty="0">
                <a:latin typeface="Roboto"/>
              </a:rPr>
              <a:t>Οι γονείς υποχρεούνται να προσδιορίσουν το επώνυμο των τέκνων τους με κοινή δήλωσή τους. Η δήλωση γίνεται πριν από το γάμο, είτε σε συμβολαιογράφο είτε στον λειτουργό, ενώπιον του οποίου θα τελεσθεί ο γάμος. Το επώνυμο που επιλέγουν οι γονείς, και το οποίο πρέπει να είναι κοινό για όλα τα παιδιά τους, μπορεί να είναι:</a:t>
            </a:r>
          </a:p>
          <a:p>
            <a:pPr marL="0" indent="0" algn="just" fontAlgn="base">
              <a:buNone/>
            </a:pPr>
            <a:r>
              <a:rPr lang="el-GR" dirty="0">
                <a:latin typeface="Roboto"/>
              </a:rPr>
              <a:t>α. το επώνυμο του ενός από τους γονείς,</a:t>
            </a:r>
          </a:p>
          <a:p>
            <a:pPr marL="0" indent="0" algn="just" fontAlgn="base">
              <a:buNone/>
            </a:pPr>
            <a:r>
              <a:rPr lang="el-GR" dirty="0">
                <a:latin typeface="Roboto"/>
              </a:rPr>
              <a:t>β. συνδυασμός των επωνύμων τους.</a:t>
            </a:r>
          </a:p>
          <a:p>
            <a:pPr marL="0" indent="0">
              <a:buNone/>
            </a:pPr>
            <a:endParaRPr lang="el-GR" dirty="0"/>
          </a:p>
        </p:txBody>
      </p:sp>
    </p:spTree>
    <p:extLst>
      <p:ext uri="{BB962C8B-B14F-4D97-AF65-F5344CB8AC3E}">
        <p14:creationId xmlns:p14="http://schemas.microsoft.com/office/powerpoint/2010/main" val="1984713580"/>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noAutofit/>
          </a:bodyPr>
          <a:lstStyle/>
          <a:p>
            <a:r>
              <a:rPr lang="el-GR" sz="3600" dirty="0" smtClean="0"/>
              <a:t>ΕΠΩΝΥΜΟ ΤΟΥ ΤΕΚΝΟΥ ΠΟΥ ΓΕΝΝΗΘΗΚΕ ΧΩΡΙΣ ΓΑΜΟ ΤΩΝ ΓΟΝΕΩΝ </a:t>
            </a:r>
            <a:endParaRPr lang="el-GR" sz="3600" dirty="0"/>
          </a:p>
        </p:txBody>
      </p:sp>
      <p:sp>
        <p:nvSpPr>
          <p:cNvPr id="3" name="Θέση περιεχομένου 2"/>
          <p:cNvSpPr>
            <a:spLocks noGrp="1"/>
          </p:cNvSpPr>
          <p:nvPr>
            <p:ph idx="1"/>
          </p:nvPr>
        </p:nvSpPr>
        <p:spPr>
          <a:solidFill>
            <a:schemeClr val="accent4"/>
          </a:solidFill>
        </p:spPr>
        <p:txBody>
          <a:bodyPr>
            <a:normAutofit fontScale="62500" lnSpcReduction="20000"/>
          </a:bodyPr>
          <a:lstStyle/>
          <a:p>
            <a:pPr marL="0" indent="0" algn="just">
              <a:buNone/>
            </a:pPr>
            <a:r>
              <a:rPr lang="el-GR" dirty="0" smtClean="0">
                <a:latin typeface="arial"/>
              </a:rPr>
              <a:t>Το </a:t>
            </a:r>
            <a:r>
              <a:rPr lang="el-GR" dirty="0">
                <a:latin typeface="arial"/>
              </a:rPr>
              <a:t>τέκνο που </a:t>
            </a:r>
            <a:r>
              <a:rPr lang="el-GR" u="sng" dirty="0">
                <a:latin typeface="arial"/>
              </a:rPr>
              <a:t>γεννήθηκε χωρίς γάμο των γονέων του αποκτά κατ’ αρχήν το επώνυμο της μητέρας του κατά το άρθρο 1506 ΑΚ.</a:t>
            </a:r>
            <a:r>
              <a:rPr lang="el-GR" dirty="0">
                <a:latin typeface="arial"/>
              </a:rPr>
              <a:t> Ο σύζυγος της μητέρας (και εξυπακούεται όχι και πατέρας του τέκνου από τον νόμο) μπορεί με συμβολαιογραφικό έγγραφο να δώσει το επώνυμό του στο τέκνο, εφόσον το επιθυμεί και εφόσον συναινεί σ’ αυτό και η μητέρα  με σχετική συμβολαιογραφική πράξη στη θέση του έως τότε επωνύμου του τέκνου ή και επιπρόσθετα</a:t>
            </a:r>
            <a:r>
              <a:rPr lang="el-GR" dirty="0" smtClean="0">
                <a:latin typeface="arial"/>
              </a:rPr>
              <a:t>.</a:t>
            </a:r>
          </a:p>
          <a:p>
            <a:pPr marL="0" indent="0" algn="just">
              <a:buNone/>
            </a:pPr>
            <a:r>
              <a:rPr lang="el-GR" dirty="0" smtClean="0">
                <a:latin typeface="arial"/>
              </a:rPr>
              <a:t> </a:t>
            </a:r>
            <a:r>
              <a:rPr lang="el-GR" dirty="0">
                <a:latin typeface="arial"/>
              </a:rPr>
              <a:t>Σε περίπτωση επιγενόμενου γάμου των γονέων του, το τέκνο αποκτά το επώνυμο που θα καθορίσουν με κοινή δήλωσή τους οι γονείς του στο Ληξιαρχείο. </a:t>
            </a:r>
            <a:endParaRPr lang="el-GR" dirty="0" smtClean="0">
              <a:latin typeface="arial"/>
            </a:endParaRPr>
          </a:p>
          <a:p>
            <a:pPr marL="0" indent="0" algn="just">
              <a:buNone/>
            </a:pPr>
            <a:r>
              <a:rPr lang="el-GR" dirty="0" smtClean="0">
                <a:latin typeface="arial"/>
              </a:rPr>
              <a:t>Σε </a:t>
            </a:r>
            <a:r>
              <a:rPr lang="el-GR" dirty="0">
                <a:latin typeface="arial"/>
              </a:rPr>
              <a:t>περίπτωση αναγνώρισης εκούσιας ή δικαστικής, το τέκνο αποκτά το επώνυμο που θα δηλωθεί στο Ληξιαρχείο εντός ενός έτους από την ολοκλήρωση της αναγνώρισης. Το επώνυμο του τέκνου σ’ αυτήν την περίπτωση μπορεί να είναι είτε το επώνυμο του ενός συζύγου, είτε το επώνυμο του άλλου είτε και των δύο, σε καμία όμως περίπτωση δεν μπορεί το τέκνο να φέρει παραπάνω από δύο επώνυμα. </a:t>
            </a:r>
            <a:endParaRPr lang="el-GR" dirty="0"/>
          </a:p>
        </p:txBody>
      </p:sp>
    </p:spTree>
    <p:extLst>
      <p:ext uri="{BB962C8B-B14F-4D97-AF65-F5344CB8AC3E}">
        <p14:creationId xmlns:p14="http://schemas.microsoft.com/office/powerpoint/2010/main" val="3876185046"/>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normAutofit/>
          </a:bodyPr>
          <a:lstStyle/>
          <a:p>
            <a:r>
              <a:rPr lang="el-GR" sz="3200" dirty="0" smtClean="0"/>
              <a:t>ΕΠΩΝΥΜΟ ΤΕΚΝΟΥ ΓΕΝΝΗΜΕΝΩΝ ΚΑΤΑ ΤΗΝ ΔΙΑΡΚΕΙΑ ΤΟΥ ΣΥΜΦΩΝΟΥ ΣΥΜΒΙΩΣΗΣ </a:t>
            </a:r>
            <a:endParaRPr lang="el-GR" sz="3200" dirty="0"/>
          </a:p>
        </p:txBody>
      </p:sp>
      <p:sp>
        <p:nvSpPr>
          <p:cNvPr id="3" name="Θέση περιεχομένου 2"/>
          <p:cNvSpPr>
            <a:spLocks noGrp="1"/>
          </p:cNvSpPr>
          <p:nvPr>
            <p:ph idx="1"/>
          </p:nvPr>
        </p:nvSpPr>
        <p:spPr>
          <a:solidFill>
            <a:schemeClr val="tx2">
              <a:lumMod val="50000"/>
            </a:schemeClr>
          </a:solidFill>
        </p:spPr>
        <p:txBody>
          <a:bodyPr>
            <a:normAutofit fontScale="62500" lnSpcReduction="20000"/>
          </a:bodyPr>
          <a:lstStyle/>
          <a:p>
            <a:pPr marL="0" marR="381000" indent="0" algn="just">
              <a:spcAft>
                <a:spcPts val="0"/>
              </a:spcAft>
              <a:buNone/>
            </a:pPr>
            <a:r>
              <a:rPr lang="el-GR" b="1" dirty="0">
                <a:solidFill>
                  <a:srgbClr val="000000"/>
                </a:solidFill>
                <a:latin typeface="Verdana"/>
              </a:rPr>
              <a:t>   </a:t>
            </a:r>
            <a:r>
              <a:rPr lang="el-GR" dirty="0">
                <a:latin typeface="Verdana"/>
              </a:rPr>
              <a:t>Το τέκνο που γεννήθηκε κατά τη διάρκεια του συμ­φώνου συμβίωσης ή εντός τριακοσίων ημερών από τη λύση ή την αναγνώριση της ακυρότητάς του, φέρει το επώνυμο που επέλεξαν οι γονείς του με κοινή και αμε­τάκλητη δήλωσή τους που περιέχεται στο σύμφωνο ή σε μεταγενέστερο συμβολαιογραφικό έγγραφο, πριν τη γέννηση του πρώτου τέκνου. Το επώνυμο που επιλέγε­ται είναι κοινό για όλα τα τέκνα και είναι υποχρεωτικά το επώνυμο του ενός από τους γονείς ή συνδυασμός των επωνύμων τους. </a:t>
            </a:r>
            <a:r>
              <a:rPr lang="el-GR" b="1" dirty="0">
                <a:latin typeface="Verdana"/>
              </a:rPr>
              <a:t>Σε καμιά περίπτωση δεν μπορεί να περιλαμβάνει περισσότερα από δύο επώνυμα</a:t>
            </a:r>
            <a:r>
              <a:rPr lang="el-GR" dirty="0">
                <a:latin typeface="Verdana"/>
              </a:rPr>
              <a:t>. Αν η δήλωση παραλειφθεί, το τέκνο θα έχει σύνθετο επώνυ­μο, αποτελούμενο από το επώνυμο και των δύο γονέων του. Αν το επώνυμο του ενός ή και των δύο γονέων είναι σύνθετο, το επώνυμο του τέκνου θα σχηματισθεί με το πρώτο από τα δύο επώνυμα.</a:t>
            </a:r>
            <a:endParaRPr lang="el-GR" dirty="0">
              <a:latin typeface="Microsoft Sans Serif"/>
            </a:endParaRPr>
          </a:p>
          <a:p>
            <a:endParaRPr lang="el-GR" dirty="0"/>
          </a:p>
        </p:txBody>
      </p:sp>
    </p:spTree>
    <p:extLst>
      <p:ext uri="{BB962C8B-B14F-4D97-AF65-F5344CB8AC3E}">
        <p14:creationId xmlns:p14="http://schemas.microsoft.com/office/powerpoint/2010/main" val="385060518"/>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normAutofit fontScale="90000"/>
          </a:bodyPr>
          <a:lstStyle/>
          <a:p>
            <a:r>
              <a:rPr lang="el-GR" b="1" dirty="0" smtClean="0"/>
              <a:t>ΣΧΕΣΕΙΣ</a:t>
            </a:r>
            <a:br>
              <a:rPr lang="el-GR" b="1" dirty="0" smtClean="0"/>
            </a:br>
            <a:r>
              <a:rPr lang="el-GR" b="1" dirty="0" smtClean="0"/>
              <a:t> ΓΟΝΕΩΝ ΚΑΙ ΤΕΚΝΩΝ </a:t>
            </a:r>
            <a:endParaRPr lang="el-GR" b="1" dirty="0"/>
          </a:p>
        </p:txBody>
      </p:sp>
      <p:sp>
        <p:nvSpPr>
          <p:cNvPr id="3" name="Θέση περιεχομένου 2"/>
          <p:cNvSpPr>
            <a:spLocks noGrp="1"/>
          </p:cNvSpPr>
          <p:nvPr>
            <p:ph idx="1"/>
          </p:nvPr>
        </p:nvSpPr>
        <p:spPr>
          <a:solidFill>
            <a:schemeClr val="accent3">
              <a:lumMod val="50000"/>
            </a:schemeClr>
          </a:solidFill>
        </p:spPr>
        <p:txBody>
          <a:bodyPr>
            <a:normAutofit lnSpcReduction="10000"/>
          </a:bodyPr>
          <a:lstStyle/>
          <a:p>
            <a:pPr marL="0" indent="0" algn="just">
              <a:buNone/>
            </a:pPr>
            <a:r>
              <a:rPr lang="el-GR" dirty="0">
                <a:solidFill>
                  <a:srgbClr val="333333"/>
                </a:solidFill>
                <a:latin typeface="Roboto"/>
              </a:rPr>
              <a:t> </a:t>
            </a:r>
            <a:r>
              <a:rPr lang="el-GR" dirty="0">
                <a:latin typeface="Roboto"/>
                <a:hlinkClick r:id="rId2"/>
              </a:rPr>
              <a:t>Νόμος </a:t>
            </a:r>
            <a:r>
              <a:rPr lang="el-GR" dirty="0" smtClean="0">
                <a:latin typeface="Roboto"/>
                <a:hlinkClick r:id="rId2"/>
              </a:rPr>
              <a:t>4800/2021</a:t>
            </a:r>
            <a:r>
              <a:rPr lang="el-GR" dirty="0" smtClean="0">
                <a:latin typeface="Roboto"/>
              </a:rPr>
              <a:t> </a:t>
            </a:r>
            <a:r>
              <a:rPr lang="el-GR" dirty="0">
                <a:solidFill>
                  <a:srgbClr val="333333"/>
                </a:solidFill>
                <a:latin typeface="Roboto"/>
              </a:rPr>
              <a:t> </a:t>
            </a:r>
            <a:r>
              <a:rPr lang="el-GR" dirty="0">
                <a:latin typeface="Roboto"/>
              </a:rPr>
              <a:t>«Μεταρρυθμίσεις αναφορικά με τις σχέσεις γονέων και τέκνων, άλλα ζητήματα οικογενειακού </a:t>
            </a:r>
            <a:r>
              <a:rPr lang="el-GR" dirty="0" smtClean="0">
                <a:latin typeface="Roboto"/>
              </a:rPr>
              <a:t>δικαίου.</a:t>
            </a:r>
          </a:p>
          <a:p>
            <a:pPr marL="0" indent="0" algn="just">
              <a:buNone/>
            </a:pPr>
            <a:r>
              <a:rPr lang="el-GR" dirty="0" smtClean="0">
                <a:latin typeface="Roboto"/>
              </a:rPr>
              <a:t>Ο</a:t>
            </a:r>
            <a:r>
              <a:rPr lang="el-GR" dirty="0">
                <a:latin typeface="Roboto"/>
              </a:rPr>
              <a:t> Νόμος αποσκοπεί στην εξυπηρέτηση του βέλτιστου συμφέροντος του τέκνου δια της ενεργού παρουσίας και των δύο γονέων κατά την ανατροφή του και την εκπλήρωση της ευθύνης τους έναντι αυτού. </a:t>
            </a:r>
            <a:endParaRPr lang="el-GR" dirty="0"/>
          </a:p>
        </p:txBody>
      </p:sp>
    </p:spTree>
    <p:extLst>
      <p:ext uri="{BB962C8B-B14F-4D97-AF65-F5344CB8AC3E}">
        <p14:creationId xmlns:p14="http://schemas.microsoft.com/office/powerpoint/2010/main" val="2242731476"/>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normAutofit/>
          </a:bodyPr>
          <a:lstStyle/>
          <a:p>
            <a:r>
              <a:rPr lang="el-GR" sz="3600" b="1" dirty="0">
                <a:latin typeface="Open Sans"/>
                <a:ea typeface="+mn-ea"/>
                <a:cs typeface="+mn-cs"/>
              </a:rPr>
              <a:t>Ο νέος νόμος 4800/2021</a:t>
            </a:r>
            <a:endParaRPr lang="el-GR" sz="3600" b="1" dirty="0"/>
          </a:p>
        </p:txBody>
      </p:sp>
      <p:sp>
        <p:nvSpPr>
          <p:cNvPr id="3" name="Θέση περιεχομένου 2"/>
          <p:cNvSpPr>
            <a:spLocks noGrp="1"/>
          </p:cNvSpPr>
          <p:nvPr>
            <p:ph idx="1"/>
          </p:nvPr>
        </p:nvSpPr>
        <p:spPr>
          <a:solidFill>
            <a:schemeClr val="accent3">
              <a:lumMod val="75000"/>
            </a:schemeClr>
          </a:solidFill>
        </p:spPr>
        <p:txBody>
          <a:bodyPr>
            <a:normAutofit fontScale="85000" lnSpcReduction="20000"/>
          </a:bodyPr>
          <a:lstStyle/>
          <a:p>
            <a:pPr marL="0" indent="0" algn="just">
              <a:buNone/>
            </a:pPr>
            <a:r>
              <a:rPr lang="el-GR" dirty="0">
                <a:latin typeface="Open Sans"/>
              </a:rPr>
              <a:t>Ο νέος νόμος </a:t>
            </a:r>
            <a:r>
              <a:rPr lang="el-GR" b="1" dirty="0">
                <a:latin typeface="Open Sans"/>
              </a:rPr>
              <a:t>4800/202</a:t>
            </a:r>
            <a:r>
              <a:rPr lang="el-GR" dirty="0">
                <a:latin typeface="Open Sans"/>
              </a:rPr>
              <a:t>1 επιχειρεί με τη σειρά του την εναρμόνιση του εσωτερικού μας οικογενειακού δικαίου προς τις διεθνείς συμβάσεις που δεσμεύουν τη χώρα, όπως η Διεθνής Σύμβαση για τα Δικαιώματα του Παιδιού, η οποία κυρώθηκε με τον ν. 2101/1992, η Ευρωπαϊκή Σύμβαση για τα Δικαιώματα του Ανθρώπου (ΕΣΔΑ), ο Χάρτης Θεμελιωδών Δικαιωμάτων της ΕΕ, καθώς και η Σύμβαση του Συμβουλίου της Ευρώπης για την πρόληψη και την καταπολέμηση της βίας κατά των γυναικών και της ενδοοικογενειακής βίας (Σύμβαση Κωνσταντινούπολης).</a:t>
            </a:r>
            <a:endParaRPr lang="el-GR" dirty="0"/>
          </a:p>
        </p:txBody>
      </p:sp>
    </p:spTree>
    <p:extLst>
      <p:ext uri="{BB962C8B-B14F-4D97-AF65-F5344CB8AC3E}">
        <p14:creationId xmlns:p14="http://schemas.microsoft.com/office/powerpoint/2010/main" val="735443207"/>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lstStyle/>
          <a:p>
            <a:r>
              <a:rPr lang="el-GR" dirty="0" smtClean="0"/>
              <a:t>ΣΤΟΧΟΙ ΤΟΥ ΝΕΟΥ ΝΟΜΟΥ </a:t>
            </a:r>
            <a:endParaRPr lang="el-GR" dirty="0"/>
          </a:p>
        </p:txBody>
      </p:sp>
      <p:sp>
        <p:nvSpPr>
          <p:cNvPr id="3" name="Θέση περιεχομένου 2"/>
          <p:cNvSpPr>
            <a:spLocks noGrp="1"/>
          </p:cNvSpPr>
          <p:nvPr>
            <p:ph idx="1"/>
          </p:nvPr>
        </p:nvSpPr>
        <p:spPr>
          <a:solidFill>
            <a:schemeClr val="accent3">
              <a:lumMod val="75000"/>
            </a:schemeClr>
          </a:solidFill>
        </p:spPr>
        <p:txBody>
          <a:bodyPr>
            <a:normAutofit/>
          </a:bodyPr>
          <a:lstStyle/>
          <a:p>
            <a:pPr marL="0" indent="0" algn="just">
              <a:buNone/>
            </a:pPr>
            <a:r>
              <a:rPr lang="el-GR" dirty="0" smtClean="0">
                <a:latin typeface="Open Sans"/>
              </a:rPr>
              <a:t>Με </a:t>
            </a:r>
            <a:r>
              <a:rPr lang="el-GR" dirty="0">
                <a:latin typeface="Open Sans"/>
              </a:rPr>
              <a:t>τον νέο νόμο καθιερώνεται </a:t>
            </a:r>
            <a:r>
              <a:rPr lang="el-GR" b="1" dirty="0">
                <a:latin typeface="Open Sans"/>
              </a:rPr>
              <a:t>η αρχή της ισότητας των γονέων στις ευθύνες και τα δικαιώματα έναντι του τέκνου, </a:t>
            </a:r>
            <a:r>
              <a:rPr lang="el-GR" dirty="0">
                <a:latin typeface="Open Sans"/>
              </a:rPr>
              <a:t>με γνώμονα αποκλειστικά και μόνο το συμφέρον αυτού. </a:t>
            </a:r>
            <a:endParaRPr lang="el-GR" dirty="0"/>
          </a:p>
        </p:txBody>
      </p:sp>
    </p:spTree>
    <p:extLst>
      <p:ext uri="{BB962C8B-B14F-4D97-AF65-F5344CB8AC3E}">
        <p14:creationId xmlns:p14="http://schemas.microsoft.com/office/powerpoint/2010/main" val="62856903"/>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normAutofit fontScale="90000"/>
          </a:bodyPr>
          <a:lstStyle/>
          <a:p>
            <a:r>
              <a:rPr lang="el-GR" dirty="0" smtClean="0"/>
              <a:t>Η ΑΡΧΗ ΤΗΣ ΙΣΟΤΗΤΑΣ</a:t>
            </a:r>
            <a:br>
              <a:rPr lang="el-GR" dirty="0" smtClean="0"/>
            </a:br>
            <a:r>
              <a:rPr lang="el-GR" dirty="0" smtClean="0"/>
              <a:t> ΕΠΙΤΥΓΧΑΝΕΤΑΙ </a:t>
            </a:r>
            <a:endParaRPr lang="el-GR" dirty="0"/>
          </a:p>
        </p:txBody>
      </p:sp>
      <p:sp>
        <p:nvSpPr>
          <p:cNvPr id="3" name="Θέση περιεχομένου 2"/>
          <p:cNvSpPr>
            <a:spLocks noGrp="1"/>
          </p:cNvSpPr>
          <p:nvPr>
            <p:ph idx="1"/>
          </p:nvPr>
        </p:nvSpPr>
        <p:spPr>
          <a:solidFill>
            <a:schemeClr val="accent2">
              <a:lumMod val="75000"/>
            </a:schemeClr>
          </a:solidFill>
        </p:spPr>
        <p:txBody>
          <a:bodyPr/>
          <a:lstStyle/>
          <a:p>
            <a:pPr marL="0" lvl="0" indent="0" algn="just">
              <a:buNone/>
            </a:pPr>
            <a:endParaRPr lang="el-GR" sz="2000" dirty="0" smtClean="0">
              <a:solidFill>
                <a:srgbClr val="000000"/>
              </a:solidFill>
              <a:latin typeface="Open Sans"/>
            </a:endParaRPr>
          </a:p>
          <a:p>
            <a:pPr algn="just">
              <a:buFont typeface="Wingdings" panose="05000000000000000000" pitchFamily="2" charset="2"/>
              <a:buChar char="Ø"/>
            </a:pPr>
            <a:r>
              <a:rPr lang="el-GR" sz="2000" dirty="0" smtClean="0">
                <a:latin typeface="Open Sans"/>
              </a:rPr>
              <a:t>με </a:t>
            </a:r>
            <a:r>
              <a:rPr lang="el-GR" sz="2000" dirty="0">
                <a:latin typeface="Open Sans"/>
              </a:rPr>
              <a:t>την από κοινού άσκηση της γονικής μέριμνας</a:t>
            </a:r>
            <a:r>
              <a:rPr lang="el-GR" sz="2000" dirty="0" smtClean="0">
                <a:latin typeface="Open Sans"/>
              </a:rPr>
              <a:t>,</a:t>
            </a:r>
          </a:p>
          <a:p>
            <a:pPr lvl="0" algn="just">
              <a:buFont typeface="Wingdings" panose="05000000000000000000" pitchFamily="2" charset="2"/>
              <a:buChar char="Ø"/>
            </a:pPr>
            <a:r>
              <a:rPr lang="el-GR" sz="2000" dirty="0" smtClean="0">
                <a:latin typeface="Open Sans"/>
              </a:rPr>
              <a:t>την </a:t>
            </a:r>
            <a:r>
              <a:rPr lang="el-GR" sz="2000" dirty="0">
                <a:latin typeface="Open Sans"/>
              </a:rPr>
              <a:t>υποχρέωση ενημέρωσης εκ μέρους του γονέα που διαμένει με το τέκνο προς τον άλλο γονέα σχετικά με την επίδοση εγγράφων που το αφορούν, </a:t>
            </a:r>
            <a:endParaRPr lang="el-GR" sz="2000" dirty="0" smtClean="0">
              <a:latin typeface="Open Sans"/>
            </a:endParaRPr>
          </a:p>
          <a:p>
            <a:pPr lvl="0" algn="just">
              <a:buFont typeface="Wingdings" panose="05000000000000000000" pitchFamily="2" charset="2"/>
              <a:buChar char="Ø"/>
            </a:pPr>
            <a:r>
              <a:rPr lang="el-GR" sz="2000" dirty="0" smtClean="0">
                <a:latin typeface="Open Sans"/>
              </a:rPr>
              <a:t>την </a:t>
            </a:r>
            <a:r>
              <a:rPr lang="el-GR" sz="2000" dirty="0">
                <a:latin typeface="Open Sans"/>
              </a:rPr>
              <a:t>καθιέρωση του θεσμού της διαμεσολάβησης, </a:t>
            </a:r>
            <a:endParaRPr lang="el-GR" sz="2000" dirty="0" smtClean="0">
              <a:latin typeface="Open Sans"/>
            </a:endParaRPr>
          </a:p>
          <a:p>
            <a:pPr lvl="0" algn="just">
              <a:buFont typeface="Wingdings" panose="05000000000000000000" pitchFamily="2" charset="2"/>
              <a:buChar char="Ø"/>
            </a:pPr>
            <a:r>
              <a:rPr lang="el-GR" sz="2000" dirty="0" smtClean="0">
                <a:latin typeface="Open Sans"/>
              </a:rPr>
              <a:t>την </a:t>
            </a:r>
            <a:r>
              <a:rPr lang="el-GR" sz="2000" dirty="0">
                <a:latin typeface="Open Sans"/>
              </a:rPr>
              <a:t>προηγούμενη συναίνεση του γονέα που δεν διαμένει με το τέκνο για σημαντικά ζητήματα που το αφορούν και την υποχρέωση του γονέα που διαμένει με το τέκνο να ενισχύει τη σχέση του με τον άλλον γονέα και τους συγγενείς αυτού, </a:t>
            </a:r>
            <a:r>
              <a:rPr lang="el-GR" sz="2000" b="1" dirty="0">
                <a:latin typeface="Open Sans"/>
              </a:rPr>
              <a:t>προκειμένου να αποφεύγεται το φαινόμενο της </a:t>
            </a:r>
            <a:r>
              <a:rPr lang="el-GR" sz="2000" b="1" dirty="0" err="1">
                <a:latin typeface="Open Sans"/>
              </a:rPr>
              <a:t>γονεϊκής</a:t>
            </a:r>
            <a:r>
              <a:rPr lang="el-GR" sz="2000" b="1" dirty="0">
                <a:latin typeface="Open Sans"/>
              </a:rPr>
              <a:t> αποξένωση</a:t>
            </a:r>
            <a:r>
              <a:rPr lang="el-GR" sz="2000" dirty="0">
                <a:latin typeface="Open Sans"/>
              </a:rPr>
              <a:t>ς.</a:t>
            </a:r>
            <a:endParaRPr lang="el-GR" sz="2000" dirty="0"/>
          </a:p>
          <a:p>
            <a:endParaRPr lang="el-GR" dirty="0"/>
          </a:p>
        </p:txBody>
      </p:sp>
    </p:spTree>
    <p:extLst>
      <p:ext uri="{BB962C8B-B14F-4D97-AF65-F5344CB8AC3E}">
        <p14:creationId xmlns:p14="http://schemas.microsoft.com/office/powerpoint/2010/main" val="1060156805"/>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normAutofit fontScale="90000"/>
          </a:bodyPr>
          <a:lstStyle/>
          <a:p>
            <a:r>
              <a:rPr lang="el-GR" dirty="0" smtClean="0"/>
              <a:t>ΥΠΟΧΡΕΩΣΕΙΣ ΒΟΗΘΕΙΑΣ  ΣΤΟΡΓΗΣ  ΣΕΒΑΣΜΟΥ </a:t>
            </a:r>
            <a:endParaRPr lang="el-GR" dirty="0"/>
          </a:p>
        </p:txBody>
      </p:sp>
      <p:sp>
        <p:nvSpPr>
          <p:cNvPr id="3" name="Θέση περιεχομένου 2"/>
          <p:cNvSpPr>
            <a:spLocks noGrp="1"/>
          </p:cNvSpPr>
          <p:nvPr>
            <p:ph idx="1"/>
          </p:nvPr>
        </p:nvSpPr>
        <p:spPr>
          <a:solidFill>
            <a:schemeClr val="accent1"/>
          </a:solidFill>
        </p:spPr>
        <p:txBody>
          <a:bodyPr/>
          <a:lstStyle/>
          <a:p>
            <a:pPr lvl="8" algn="ctr"/>
            <a:r>
              <a:rPr lang="el-GR" dirty="0" smtClean="0"/>
              <a:t>Άρθρο </a:t>
            </a:r>
            <a:r>
              <a:rPr lang="el-GR" dirty="0"/>
              <a:t>1507 </a:t>
            </a:r>
            <a:r>
              <a:rPr lang="el-GR" dirty="0" smtClean="0"/>
              <a:t>ΑΚ</a:t>
            </a:r>
          </a:p>
          <a:p>
            <a:pPr algn="ctr"/>
            <a:r>
              <a:rPr lang="el-GR" dirty="0" smtClean="0"/>
              <a:t>Αμοιβαία υποχρέωση</a:t>
            </a:r>
          </a:p>
          <a:p>
            <a:r>
              <a:rPr lang="el-GR" dirty="0" smtClean="0"/>
              <a:t> </a:t>
            </a:r>
            <a:r>
              <a:rPr lang="el-GR" dirty="0"/>
              <a:t>Γονείς και τέκνα οφείλουν αμοιβαία μεταξύ τους βοήθεια, στοργή και σεβασμό. </a:t>
            </a:r>
            <a:endParaRPr lang="el-GR" dirty="0" smtClean="0"/>
          </a:p>
        </p:txBody>
      </p:sp>
    </p:spTree>
    <p:extLst>
      <p:ext uri="{BB962C8B-B14F-4D97-AF65-F5344CB8AC3E}">
        <p14:creationId xmlns:p14="http://schemas.microsoft.com/office/powerpoint/2010/main" val="2468047390"/>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lstStyle/>
          <a:p>
            <a:r>
              <a:rPr lang="el-GR" sz="3200" b="1" dirty="0" smtClean="0">
                <a:solidFill>
                  <a:prstClr val="white"/>
                </a:solidFill>
                <a:ea typeface="+mn-ea"/>
                <a:cs typeface="+mn-cs"/>
              </a:rPr>
              <a:t>Άρθρο </a:t>
            </a:r>
            <a:r>
              <a:rPr lang="el-GR" sz="3200" b="1" dirty="0">
                <a:solidFill>
                  <a:prstClr val="white"/>
                </a:solidFill>
                <a:ea typeface="+mn-ea"/>
                <a:cs typeface="+mn-cs"/>
              </a:rPr>
              <a:t>1508 </a:t>
            </a:r>
            <a:r>
              <a:rPr lang="el-GR" sz="3200" b="1" dirty="0" smtClean="0">
                <a:solidFill>
                  <a:prstClr val="white"/>
                </a:solidFill>
                <a:ea typeface="+mn-ea"/>
                <a:cs typeface="+mn-cs"/>
              </a:rPr>
              <a:t>ΑΚ</a:t>
            </a:r>
            <a:br>
              <a:rPr lang="el-GR" sz="3200" b="1" dirty="0" smtClean="0">
                <a:solidFill>
                  <a:prstClr val="white"/>
                </a:solidFill>
                <a:ea typeface="+mn-ea"/>
                <a:cs typeface="+mn-cs"/>
              </a:rPr>
            </a:br>
            <a:r>
              <a:rPr lang="el-GR" sz="3200" b="1" dirty="0" smtClean="0">
                <a:solidFill>
                  <a:prstClr val="white"/>
                </a:solidFill>
                <a:ea typeface="+mn-ea"/>
                <a:cs typeface="+mn-cs"/>
              </a:rPr>
              <a:t>Υποχρέωση </a:t>
            </a:r>
            <a:r>
              <a:rPr lang="el-GR" sz="3200" b="1" dirty="0">
                <a:solidFill>
                  <a:prstClr val="white"/>
                </a:solidFill>
                <a:ea typeface="+mn-ea"/>
                <a:cs typeface="+mn-cs"/>
              </a:rPr>
              <a:t>για παροχή υπηρεσιών</a:t>
            </a:r>
            <a:endParaRPr lang="el-GR" b="1" dirty="0"/>
          </a:p>
        </p:txBody>
      </p:sp>
      <p:sp>
        <p:nvSpPr>
          <p:cNvPr id="3" name="Θέση περιεχομένου 2"/>
          <p:cNvSpPr>
            <a:spLocks noGrp="1"/>
          </p:cNvSpPr>
          <p:nvPr>
            <p:ph idx="1"/>
          </p:nvPr>
        </p:nvSpPr>
        <p:spPr>
          <a:solidFill>
            <a:schemeClr val="accent2">
              <a:lumMod val="75000"/>
            </a:schemeClr>
          </a:solidFill>
        </p:spPr>
        <p:txBody>
          <a:bodyPr/>
          <a:lstStyle/>
          <a:p>
            <a:pPr algn="just"/>
            <a:r>
              <a:rPr lang="el-GR" dirty="0" smtClean="0"/>
              <a:t>Το </a:t>
            </a:r>
            <a:r>
              <a:rPr lang="el-GR" dirty="0"/>
              <a:t>τέκνο, εφόσον αποτελεί μέλος του οίκου των γονέων του και ανατρέφεται ή διατρέφεται από αυτούς, υποχρεούται να παρέχει στους γονείς του, για τη διοίκηση του οίκου ή την άσκηση του επαγγέλματός τους, υπηρεσίες ανάλογες με τις δυνάμεις του και τις βιοτικές συνθήκες του ίδιου και της οικογένειάς του.</a:t>
            </a:r>
          </a:p>
        </p:txBody>
      </p:sp>
    </p:spTree>
    <p:extLst>
      <p:ext uri="{BB962C8B-B14F-4D97-AF65-F5344CB8AC3E}">
        <p14:creationId xmlns:p14="http://schemas.microsoft.com/office/powerpoint/2010/main" val="2214845297"/>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lstStyle/>
          <a:p>
            <a:r>
              <a:rPr lang="el-GR" sz="2700" b="1" dirty="0" smtClean="0">
                <a:solidFill>
                  <a:prstClr val="white"/>
                </a:solidFill>
                <a:ea typeface="+mn-ea"/>
                <a:cs typeface="+mn-cs"/>
              </a:rPr>
              <a:t>Άρθρο </a:t>
            </a:r>
            <a:r>
              <a:rPr lang="el-GR" sz="2700" b="1" dirty="0">
                <a:solidFill>
                  <a:prstClr val="white"/>
                </a:solidFill>
                <a:ea typeface="+mn-ea"/>
                <a:cs typeface="+mn-cs"/>
              </a:rPr>
              <a:t>1509 </a:t>
            </a:r>
            <a:r>
              <a:rPr lang="el-GR" sz="2700" b="1" dirty="0" smtClean="0">
                <a:solidFill>
                  <a:prstClr val="white"/>
                </a:solidFill>
                <a:ea typeface="+mn-ea"/>
                <a:cs typeface="+mn-cs"/>
              </a:rPr>
              <a:t>ΑΚ </a:t>
            </a:r>
            <a:br>
              <a:rPr lang="el-GR" sz="2700" b="1" dirty="0" smtClean="0">
                <a:solidFill>
                  <a:prstClr val="white"/>
                </a:solidFill>
                <a:ea typeface="+mn-ea"/>
                <a:cs typeface="+mn-cs"/>
              </a:rPr>
            </a:br>
            <a:r>
              <a:rPr lang="el-GR" sz="2700" b="1" dirty="0" smtClean="0">
                <a:solidFill>
                  <a:prstClr val="white"/>
                </a:solidFill>
                <a:ea typeface="+mn-ea"/>
                <a:cs typeface="+mn-cs"/>
              </a:rPr>
              <a:t>Παροχές </a:t>
            </a:r>
            <a:r>
              <a:rPr lang="el-GR" sz="2700" b="1" dirty="0">
                <a:solidFill>
                  <a:prstClr val="white"/>
                </a:solidFill>
                <a:ea typeface="+mn-ea"/>
                <a:cs typeface="+mn-cs"/>
              </a:rPr>
              <a:t>των γονέων προς τα τέκνα τους</a:t>
            </a:r>
            <a:endParaRPr lang="el-GR" b="1" dirty="0"/>
          </a:p>
        </p:txBody>
      </p:sp>
      <p:sp>
        <p:nvSpPr>
          <p:cNvPr id="3" name="Θέση περιεχομένου 2"/>
          <p:cNvSpPr>
            <a:spLocks noGrp="1"/>
          </p:cNvSpPr>
          <p:nvPr>
            <p:ph idx="1"/>
          </p:nvPr>
        </p:nvSpPr>
        <p:spPr>
          <a:solidFill>
            <a:schemeClr val="accent4">
              <a:lumMod val="75000"/>
            </a:schemeClr>
          </a:solidFill>
        </p:spPr>
        <p:txBody>
          <a:bodyPr>
            <a:normAutofit fontScale="92500" lnSpcReduction="20000"/>
          </a:bodyPr>
          <a:lstStyle/>
          <a:p>
            <a:pPr marL="0" indent="0" algn="just">
              <a:buNone/>
            </a:pPr>
            <a:r>
              <a:rPr lang="el-GR" dirty="0" smtClean="0"/>
              <a:t>Η </a:t>
            </a:r>
            <a:r>
              <a:rPr lang="el-GR" dirty="0"/>
              <a:t>παροχή περιουσίας στο τέκνο από οποιονδήποτε γονέα του, είτε για τη δημιουργία ή τη διατήρηση οικονομικής ή οικογενειακής αυτοτέλειας είτε για την έναρξη ή την εξακολούθηση επαγγέλματος, αποτελεί δωρεά μόνο ως προς το ποσόν που υπερβαίνει το μέτρο, το οποίο επιβάλλουν οι περιστάσεις. Η ευθύνη όμως απέναντι στο τέκνο, εκείνου που έκανε την παροχή, για πραγματικά ή νομικά ελαττώματα του πράγματος, κρίνεται πάντοτε κατά τις διατάξεις για την ευθύνη του δωρητή. </a:t>
            </a:r>
            <a:br>
              <a:rPr lang="el-GR" dirty="0"/>
            </a:br>
            <a:endParaRPr lang="el-GR" dirty="0"/>
          </a:p>
        </p:txBody>
      </p:sp>
    </p:spTree>
    <p:extLst>
      <p:ext uri="{BB962C8B-B14F-4D97-AF65-F5344CB8AC3E}">
        <p14:creationId xmlns:p14="http://schemas.microsoft.com/office/powerpoint/2010/main" val="33571248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dirty="0" smtClean="0"/>
              <a:t>ΘΕΤΗ ΟΙΚΟΓΕΝΕΙΑ </a:t>
            </a:r>
            <a:endParaRPr lang="el-GR" dirty="0"/>
          </a:p>
        </p:txBody>
      </p:sp>
      <p:sp>
        <p:nvSpPr>
          <p:cNvPr id="3" name="Θέση περιεχομένου 2"/>
          <p:cNvSpPr>
            <a:spLocks noGrp="1"/>
          </p:cNvSpPr>
          <p:nvPr>
            <p:ph idx="1"/>
          </p:nvPr>
        </p:nvSpPr>
        <p:spPr>
          <a:solidFill>
            <a:schemeClr val="accent4">
              <a:lumMod val="50000"/>
            </a:schemeClr>
          </a:solidFill>
        </p:spPr>
        <p:txBody>
          <a:bodyPr/>
          <a:lstStyle/>
          <a:p>
            <a:pPr algn="just"/>
            <a:r>
              <a:rPr lang="el-GR" dirty="0" smtClean="0"/>
              <a:t>Θετή οικογένεια ονομάζεται η οικογένεια που  στηρίζεται στην υιοθεσία.</a:t>
            </a:r>
          </a:p>
          <a:p>
            <a:pPr algn="just"/>
            <a:r>
              <a:rPr lang="el-GR" dirty="0" smtClean="0"/>
              <a:t> Ειδικό κεφάλαιο του αστικού κώδικα από το άρθρο 1542</a:t>
            </a:r>
            <a:r>
              <a:rPr lang="en-US" dirty="0" smtClean="0"/>
              <a:t> </a:t>
            </a:r>
            <a:r>
              <a:rPr lang="el-GR" dirty="0" smtClean="0"/>
              <a:t> έως  1588 ΑΚ αναφέρεται στην υιοθεσία </a:t>
            </a:r>
            <a:r>
              <a:rPr lang="en-US" dirty="0" smtClean="0"/>
              <a:t>.</a:t>
            </a:r>
            <a:endParaRPr lang="el-GR" dirty="0"/>
          </a:p>
        </p:txBody>
      </p:sp>
    </p:spTree>
    <p:extLst>
      <p:ext uri="{BB962C8B-B14F-4D97-AF65-F5344CB8AC3E}">
        <p14:creationId xmlns:p14="http://schemas.microsoft.com/office/powerpoint/2010/main" val="3694512555"/>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normAutofit fontScale="90000"/>
          </a:bodyPr>
          <a:lstStyle/>
          <a:p>
            <a:r>
              <a:rPr lang="el-GR" dirty="0" smtClean="0"/>
              <a:t>ΑΜΟΙΒΑΙΑ ΥΠΟΧΡΕΩΣΗ</a:t>
            </a:r>
            <a:br>
              <a:rPr lang="el-GR" dirty="0" smtClean="0"/>
            </a:br>
            <a:r>
              <a:rPr lang="el-GR" dirty="0" smtClean="0"/>
              <a:t> ΔΙΑΤΡΟΦΗΣ </a:t>
            </a:r>
            <a:endParaRPr lang="el-GR" dirty="0"/>
          </a:p>
        </p:txBody>
      </p:sp>
      <p:sp>
        <p:nvSpPr>
          <p:cNvPr id="3" name="Θέση περιεχομένου 2"/>
          <p:cNvSpPr>
            <a:spLocks noGrp="1"/>
          </p:cNvSpPr>
          <p:nvPr>
            <p:ph idx="1"/>
          </p:nvPr>
        </p:nvSpPr>
        <p:spPr>
          <a:solidFill>
            <a:schemeClr val="accent1"/>
          </a:solidFill>
          <a:ln>
            <a:solidFill>
              <a:srgbClr val="FFFF00"/>
            </a:solidFill>
          </a:ln>
        </p:spPr>
        <p:txBody>
          <a:bodyPr/>
          <a:lstStyle/>
          <a:p>
            <a:pPr algn="ctr"/>
            <a:r>
              <a:rPr lang="el-GR" dirty="0"/>
              <a:t>Διατροφή από το νόμο </a:t>
            </a:r>
            <a:endParaRPr lang="el-GR" dirty="0" smtClean="0"/>
          </a:p>
          <a:p>
            <a:pPr algn="ctr"/>
            <a:r>
              <a:rPr lang="el-GR" dirty="0" smtClean="0"/>
              <a:t>Άρθρο </a:t>
            </a:r>
            <a:r>
              <a:rPr lang="el-GR" dirty="0"/>
              <a:t>1485 </a:t>
            </a:r>
            <a:r>
              <a:rPr lang="el-GR" dirty="0" smtClean="0"/>
              <a:t>ΑΚ </a:t>
            </a:r>
          </a:p>
          <a:p>
            <a:pPr algn="ctr"/>
            <a:r>
              <a:rPr lang="el-GR" dirty="0" smtClean="0"/>
              <a:t>Μεταξύ </a:t>
            </a:r>
            <a:r>
              <a:rPr lang="el-GR" dirty="0"/>
              <a:t>ανιόντων και κατιόντων </a:t>
            </a:r>
            <a:endParaRPr lang="el-GR" dirty="0" smtClean="0"/>
          </a:p>
          <a:p>
            <a:pPr algn="just"/>
            <a:r>
              <a:rPr lang="el-GR" dirty="0" smtClean="0"/>
              <a:t>Ανιόντες </a:t>
            </a:r>
            <a:r>
              <a:rPr lang="el-GR" dirty="0"/>
              <a:t>και κατιόντες έχουν αμοιβαία υποχρέωση διατροφής κατά τους όρους των άρθρων 1486 έως 1502.</a:t>
            </a:r>
          </a:p>
        </p:txBody>
      </p:sp>
    </p:spTree>
    <p:extLst>
      <p:ext uri="{BB962C8B-B14F-4D97-AF65-F5344CB8AC3E}">
        <p14:creationId xmlns:p14="http://schemas.microsoft.com/office/powerpoint/2010/main" val="2762759343"/>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lstStyle/>
          <a:p>
            <a:r>
              <a:rPr lang="el-GR" sz="3000" b="1" dirty="0" smtClean="0">
                <a:solidFill>
                  <a:prstClr val="white"/>
                </a:solidFill>
                <a:ea typeface="+mn-ea"/>
                <a:cs typeface="+mn-cs"/>
              </a:rPr>
              <a:t>Άρθρο 1486 ΑΚ</a:t>
            </a:r>
            <a:br>
              <a:rPr lang="el-GR" sz="3000" b="1" dirty="0" smtClean="0">
                <a:solidFill>
                  <a:prstClr val="white"/>
                </a:solidFill>
                <a:ea typeface="+mn-ea"/>
                <a:cs typeface="+mn-cs"/>
              </a:rPr>
            </a:br>
            <a:r>
              <a:rPr lang="el-GR" sz="3000" b="1" dirty="0" smtClean="0">
                <a:solidFill>
                  <a:prstClr val="white"/>
                </a:solidFill>
                <a:ea typeface="+mn-ea"/>
                <a:cs typeface="+mn-cs"/>
              </a:rPr>
              <a:t> `Όροι </a:t>
            </a:r>
            <a:r>
              <a:rPr lang="el-GR" sz="3000" b="1" dirty="0">
                <a:solidFill>
                  <a:prstClr val="white"/>
                </a:solidFill>
                <a:ea typeface="+mn-ea"/>
                <a:cs typeface="+mn-cs"/>
              </a:rPr>
              <a:t>διατροφής</a:t>
            </a:r>
            <a:endParaRPr lang="el-GR" b="1" dirty="0"/>
          </a:p>
        </p:txBody>
      </p:sp>
      <p:sp>
        <p:nvSpPr>
          <p:cNvPr id="3" name="Θέση περιεχομένου 2"/>
          <p:cNvSpPr>
            <a:spLocks noGrp="1"/>
          </p:cNvSpPr>
          <p:nvPr>
            <p:ph idx="1"/>
          </p:nvPr>
        </p:nvSpPr>
        <p:spPr>
          <a:solidFill>
            <a:schemeClr val="accent3">
              <a:lumMod val="75000"/>
            </a:schemeClr>
          </a:solidFill>
        </p:spPr>
        <p:txBody>
          <a:bodyPr>
            <a:normAutofit fontScale="92500" lnSpcReduction="20000"/>
          </a:bodyPr>
          <a:lstStyle/>
          <a:p>
            <a:pPr algn="just"/>
            <a:r>
              <a:rPr lang="el-GR" dirty="0" smtClean="0"/>
              <a:t>Δικαίωμα </a:t>
            </a:r>
            <a:r>
              <a:rPr lang="el-GR" dirty="0"/>
              <a:t>διατροφής έχει μόνον όποιος δεν μπορεί να διατρέφει τον εαυτό του από την περιουσία του ή από εργασία κατάλληλη για την ηλικία του, την κατάσταση της υγείας του και τις λοιπές βιοτικές του συνθήκες ενόψει και των τυχόν αναγκών της εκπαίδευσής του. </a:t>
            </a:r>
            <a:endParaRPr lang="el-GR" dirty="0" smtClean="0"/>
          </a:p>
          <a:p>
            <a:pPr algn="just"/>
            <a:r>
              <a:rPr lang="el-GR" dirty="0" smtClean="0"/>
              <a:t>Το </a:t>
            </a:r>
            <a:r>
              <a:rPr lang="el-GR" dirty="0"/>
              <a:t>ανήλικο τέκνο, και αν ακόμη έχει περιουσία, έχει δικαίωμα διατροφής από τους γονείς του, εφόσον τα εισοδήματα της περιουσίας του ή το προϊόν της εργασίας του δεν αρκούν για τη διατροφή του.</a:t>
            </a:r>
          </a:p>
        </p:txBody>
      </p:sp>
    </p:spTree>
    <p:extLst>
      <p:ext uri="{BB962C8B-B14F-4D97-AF65-F5344CB8AC3E}">
        <p14:creationId xmlns:p14="http://schemas.microsoft.com/office/powerpoint/2010/main" val="4124889734"/>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lstStyle/>
          <a:p>
            <a:r>
              <a:rPr lang="el-GR" sz="3200" b="1" dirty="0" smtClean="0">
                <a:solidFill>
                  <a:prstClr val="white"/>
                </a:solidFill>
                <a:ea typeface="+mn-ea"/>
                <a:cs typeface="+mn-cs"/>
              </a:rPr>
              <a:t>Άρθρο 1487ΑΚ</a:t>
            </a:r>
            <a:endParaRPr lang="el-GR" b="1" dirty="0"/>
          </a:p>
        </p:txBody>
      </p:sp>
      <p:sp>
        <p:nvSpPr>
          <p:cNvPr id="3" name="Θέση περιεχομένου 2"/>
          <p:cNvSpPr>
            <a:spLocks noGrp="1"/>
          </p:cNvSpPr>
          <p:nvPr>
            <p:ph idx="1"/>
          </p:nvPr>
        </p:nvSpPr>
        <p:spPr>
          <a:solidFill>
            <a:schemeClr val="accent4">
              <a:lumMod val="50000"/>
            </a:schemeClr>
          </a:solidFill>
        </p:spPr>
        <p:txBody>
          <a:bodyPr/>
          <a:lstStyle/>
          <a:p>
            <a:pPr marL="0" indent="0" algn="just">
              <a:buNone/>
            </a:pPr>
            <a:r>
              <a:rPr lang="el-GR" dirty="0" smtClean="0"/>
              <a:t>Δεν </a:t>
            </a:r>
            <a:r>
              <a:rPr lang="el-GR" dirty="0"/>
              <a:t>έχει υποχρέωση διατροφής εκείνος που, ενόψει και των λοιπών υποχρεώσεών του, δεν είναι σε θέση να τη δώσει χωρίς να διακινδυνεύσει η δική του διατροφή. </a:t>
            </a:r>
            <a:r>
              <a:rPr lang="el-GR" b="1" dirty="0"/>
              <a:t>Ο κανόνας αυτός δεν ισχύει, όταν πρόκειται για τη διατροφή ανήλικου τέκνου από το γονέα </a:t>
            </a:r>
            <a:r>
              <a:rPr lang="el-GR" dirty="0"/>
              <a:t>του, εκτός αν αυτό μπορεί να στραφεί εναντίον άλλου </a:t>
            </a:r>
            <a:r>
              <a:rPr lang="el-GR" dirty="0" err="1"/>
              <a:t>υποχρέου</a:t>
            </a:r>
            <a:r>
              <a:rPr lang="el-GR" dirty="0"/>
              <a:t>, ή αν μπορεί να διατραφεί από την περιουσία του.</a:t>
            </a:r>
          </a:p>
        </p:txBody>
      </p:sp>
    </p:spTree>
    <p:extLst>
      <p:ext uri="{BB962C8B-B14F-4D97-AF65-F5344CB8AC3E}">
        <p14:creationId xmlns:p14="http://schemas.microsoft.com/office/powerpoint/2010/main" val="882664647"/>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bg2"/>
          </a:solidFill>
        </p:spPr>
        <p:txBody>
          <a:bodyPr/>
          <a:lstStyle/>
          <a:p>
            <a:r>
              <a:rPr lang="el-GR" dirty="0" smtClean="0"/>
              <a:t>ΓΟΝΙΚΗ ΜΕΡΙΜΝΑ</a:t>
            </a:r>
            <a:endParaRPr lang="el-GR" dirty="0"/>
          </a:p>
        </p:txBody>
      </p:sp>
      <p:sp>
        <p:nvSpPr>
          <p:cNvPr id="3" name="Θέση περιεχομένου 2"/>
          <p:cNvSpPr>
            <a:spLocks noGrp="1"/>
          </p:cNvSpPr>
          <p:nvPr>
            <p:ph idx="1"/>
          </p:nvPr>
        </p:nvSpPr>
        <p:spPr>
          <a:solidFill>
            <a:schemeClr val="bg2">
              <a:lumMod val="50000"/>
            </a:schemeClr>
          </a:solidFill>
        </p:spPr>
        <p:txBody>
          <a:bodyPr/>
          <a:lstStyle/>
          <a:p>
            <a:pPr marL="0" indent="0" algn="just">
              <a:buNone/>
            </a:pPr>
            <a:r>
              <a:rPr lang="el-GR" dirty="0" smtClean="0"/>
              <a:t>Η γονική μέριμνα είναι λειτούργημα και περιλαμβάνει επιμέρους δικαιώματα και </a:t>
            </a:r>
          </a:p>
          <a:p>
            <a:pPr marL="0" indent="0" algn="just">
              <a:buNone/>
            </a:pPr>
            <a:r>
              <a:rPr lang="el-GR" dirty="0" smtClean="0"/>
              <a:t>υποχρεώσεις για χάρη του ανηλίκου τέκνου .  </a:t>
            </a:r>
            <a:endParaRPr lang="el-GR" dirty="0"/>
          </a:p>
        </p:txBody>
      </p:sp>
    </p:spTree>
    <p:extLst>
      <p:ext uri="{BB962C8B-B14F-4D97-AF65-F5344CB8AC3E}">
        <p14:creationId xmlns:p14="http://schemas.microsoft.com/office/powerpoint/2010/main" val="419690361"/>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1"/>
          </a:solidFill>
        </p:spPr>
        <p:txBody>
          <a:bodyPr>
            <a:normAutofit fontScale="90000"/>
          </a:bodyPr>
          <a:lstStyle/>
          <a:p>
            <a:r>
              <a:rPr lang="el-GR" dirty="0" smtClean="0"/>
              <a:t>`Άρθρο 1510 ΑΚ</a:t>
            </a:r>
            <a:br>
              <a:rPr lang="el-GR" dirty="0" smtClean="0"/>
            </a:br>
            <a:r>
              <a:rPr lang="el-GR" dirty="0" smtClean="0"/>
              <a:t> </a:t>
            </a:r>
            <a:r>
              <a:rPr lang="el-GR" dirty="0"/>
              <a:t>Γονική μέριμνα</a:t>
            </a:r>
          </a:p>
        </p:txBody>
      </p:sp>
      <p:sp>
        <p:nvSpPr>
          <p:cNvPr id="3" name="Θέση περιεχομένου 2"/>
          <p:cNvSpPr>
            <a:spLocks noGrp="1"/>
          </p:cNvSpPr>
          <p:nvPr>
            <p:ph idx="1"/>
          </p:nvPr>
        </p:nvSpPr>
        <p:spPr>
          <a:solidFill>
            <a:schemeClr val="accent2">
              <a:lumMod val="50000"/>
            </a:schemeClr>
          </a:solidFill>
        </p:spPr>
        <p:txBody>
          <a:bodyPr>
            <a:normAutofit fontScale="62500" lnSpcReduction="20000"/>
          </a:bodyPr>
          <a:lstStyle/>
          <a:p>
            <a:pPr algn="just"/>
            <a:r>
              <a:rPr lang="el-GR" b="1" dirty="0">
                <a:solidFill>
                  <a:prstClr val="white"/>
                </a:solidFill>
              </a:rPr>
              <a:t>«Η μέριμνα για το ανήλικο τέκνο είναι καθήκον και δικαίωμα των γονέων (γονική μέριμνα), οι οποίοι την ασκούν από κοινού και εξίσου.» </a:t>
            </a:r>
            <a:br>
              <a:rPr lang="el-GR" b="1" dirty="0">
                <a:solidFill>
                  <a:prstClr val="white"/>
                </a:solidFill>
              </a:rPr>
            </a:br>
            <a:r>
              <a:rPr lang="el-GR" dirty="0" smtClean="0"/>
              <a:t> </a:t>
            </a:r>
            <a:r>
              <a:rPr lang="el-GR" dirty="0"/>
              <a:t>Η γονική μέριμνα περιλαμβάνει </a:t>
            </a:r>
            <a:r>
              <a:rPr lang="el-GR" b="1" dirty="0"/>
              <a:t>την επιμέλεια του προσώπου, τη διοίκηση της περιουσίας και την εκπροσώπηση του τέκνου σε κάθε υπόθεση ή δικαιοπραξία ή δίκη, που αφορούν το πρόσωπο ή την περιουσία του. </a:t>
            </a:r>
            <a:r>
              <a:rPr lang="el-GR" dirty="0"/>
              <a:t>Σε περίπτωση όπου η Γονική μέριμνα παύει λόγω θανάτου, κήρυξης σε Αφάνεια ή έκπτωσης του ενός γονέα, η γονική μέριμνα ανήκει αποκλειστικά στον άλλο. Αν ο ένας από τους γονείς αδυνατεί να ασκήσει τη γονική μέριμνα για πραγματικούς λόγους ή γιατί είναι ανίκανος ή περιορισμένα ικανός για δικαιοπραξία, την ασκεί μόνος ο άλλος γονέας. Η επιμέλεια όμως του προσώπου του τέκνου ασκείται και από τον ανήλικο γονέα. *** ΠΡΟΣΟΧΗ: ΑΠΟ 16.9.2021,δυνάμει των άρθρων 7 παρ.1 και 30 Ν. </a:t>
            </a:r>
            <a:r>
              <a:rPr lang="el-GR" b="1" dirty="0">
                <a:solidFill>
                  <a:srgbClr val="0062B7"/>
                </a:solidFill>
              </a:rPr>
              <a:t>4800/2021</a:t>
            </a:r>
            <a:r>
              <a:rPr lang="el-GR" dirty="0"/>
              <a:t>,ΦΕΚ Α 81, </a:t>
            </a:r>
            <a:r>
              <a:rPr lang="el-GR" b="1" dirty="0"/>
              <a:t>στο πρώτο εδάφιο του άρθρου 1510, μετά τις λέξεις «από κοινού» προστίθενται οι λέξεις «και εξίσου» και το εδάφιο διαμορφώνεται ως εξής: «Η μέριμνα για το ανήλικο τέκνο είναι καθήκον και δικαίωμα των γονέων (γονική μέριμνα), οι οποίοι την ασκούν από κοινού και εξίσου.» </a:t>
            </a:r>
            <a:br>
              <a:rPr lang="el-GR" b="1" dirty="0"/>
            </a:br>
            <a:endParaRPr lang="el-GR" b="1" dirty="0"/>
          </a:p>
        </p:txBody>
      </p:sp>
    </p:spTree>
    <p:extLst>
      <p:ext uri="{BB962C8B-B14F-4D97-AF65-F5344CB8AC3E}">
        <p14:creationId xmlns:p14="http://schemas.microsoft.com/office/powerpoint/2010/main" val="694969565"/>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850106"/>
          </a:xfrm>
          <a:solidFill>
            <a:schemeClr val="accent1"/>
          </a:solidFill>
        </p:spPr>
        <p:txBody>
          <a:bodyPr>
            <a:normAutofit fontScale="90000"/>
          </a:bodyPr>
          <a:lstStyle/>
          <a:p>
            <a:pPr marL="342900" lvl="0" indent="-342900">
              <a:spcBef>
                <a:spcPct val="20000"/>
              </a:spcBef>
            </a:pPr>
            <a:r>
              <a:rPr lang="el-GR" sz="2200" b="1" dirty="0">
                <a:solidFill>
                  <a:prstClr val="white"/>
                </a:solidFill>
                <a:ea typeface="+mn-ea"/>
                <a:cs typeface="+mn-cs"/>
              </a:rPr>
              <a:t>Άρθρο 1511 </a:t>
            </a:r>
            <a:r>
              <a:rPr lang="el-GR" sz="2200" b="1" dirty="0" smtClean="0">
                <a:solidFill>
                  <a:prstClr val="white"/>
                </a:solidFill>
                <a:ea typeface="+mn-ea"/>
                <a:cs typeface="+mn-cs"/>
              </a:rPr>
              <a:t>ΑΚ </a:t>
            </a:r>
            <a:br>
              <a:rPr lang="el-GR" sz="2200" b="1" dirty="0" smtClean="0">
                <a:solidFill>
                  <a:prstClr val="white"/>
                </a:solidFill>
                <a:ea typeface="+mn-ea"/>
                <a:cs typeface="+mn-cs"/>
              </a:rPr>
            </a:br>
            <a:r>
              <a:rPr lang="el-GR" sz="2000" b="1" dirty="0" smtClean="0">
                <a:solidFill>
                  <a:prstClr val="white"/>
                </a:solidFill>
                <a:ea typeface="+mn-ea"/>
                <a:cs typeface="+mn-cs"/>
              </a:rPr>
              <a:t>Άσκηση </a:t>
            </a:r>
            <a:r>
              <a:rPr lang="el-GR" sz="2000" b="1" dirty="0">
                <a:solidFill>
                  <a:prstClr val="white"/>
                </a:solidFill>
                <a:ea typeface="+mn-ea"/>
                <a:cs typeface="+mn-cs"/>
              </a:rPr>
              <a:t>- ανάθεση γονικής μέριμνας κατά το συμφέρον του τέκνου </a:t>
            </a:r>
            <a:r>
              <a:rPr lang="el-GR" sz="2000" dirty="0">
                <a:solidFill>
                  <a:prstClr val="white"/>
                </a:solidFill>
                <a:ea typeface="+mn-ea"/>
                <a:cs typeface="+mn-cs"/>
              </a:rPr>
              <a:t/>
            </a:r>
            <a:br>
              <a:rPr lang="el-GR" sz="2000" dirty="0">
                <a:solidFill>
                  <a:prstClr val="white"/>
                </a:solidFill>
                <a:ea typeface="+mn-ea"/>
                <a:cs typeface="+mn-cs"/>
              </a:rPr>
            </a:br>
            <a:endParaRPr lang="el-GR" sz="2000" dirty="0"/>
          </a:p>
        </p:txBody>
      </p:sp>
      <p:sp>
        <p:nvSpPr>
          <p:cNvPr id="3" name="Θέση περιεχομένου 2"/>
          <p:cNvSpPr>
            <a:spLocks noGrp="1"/>
          </p:cNvSpPr>
          <p:nvPr>
            <p:ph idx="1"/>
          </p:nvPr>
        </p:nvSpPr>
        <p:spPr>
          <a:xfrm>
            <a:off x="457200" y="1124744"/>
            <a:ext cx="8219256" cy="5328592"/>
          </a:xfrm>
          <a:solidFill>
            <a:schemeClr val="accent2">
              <a:lumMod val="75000"/>
            </a:schemeClr>
          </a:solidFill>
          <a:ln>
            <a:solidFill>
              <a:schemeClr val="accent2">
                <a:lumMod val="75000"/>
              </a:schemeClr>
            </a:solidFill>
          </a:ln>
        </p:spPr>
        <p:txBody>
          <a:bodyPr>
            <a:noAutofit/>
          </a:bodyPr>
          <a:lstStyle/>
          <a:p>
            <a:pPr marL="0" indent="0" algn="just">
              <a:buNone/>
            </a:pPr>
            <a:r>
              <a:rPr lang="el-GR" sz="1800" dirty="0" smtClean="0"/>
              <a:t>1</a:t>
            </a:r>
            <a:r>
              <a:rPr lang="el-GR" sz="1800" dirty="0"/>
              <a:t>. Κάθε απόφαση των γονέων σχετικά με την άσκηση της γονικής μέριμνας πρέπει να αποβλέπει στο βέλτιστο συμφέρον του τέκνου. </a:t>
            </a:r>
            <a:endParaRPr lang="el-GR" sz="1800" dirty="0" smtClean="0"/>
          </a:p>
          <a:p>
            <a:pPr marL="0" indent="0" algn="just">
              <a:buNone/>
            </a:pPr>
            <a:r>
              <a:rPr lang="el-GR" sz="1800" dirty="0" smtClean="0"/>
              <a:t>2</a:t>
            </a:r>
            <a:r>
              <a:rPr lang="el-GR" sz="1800" dirty="0"/>
              <a:t>. Στο βέλτιστο συμφέρον του τέκνου, που εξυπηρετείται ιδίως από την ουσιαστική συμμετοχή και των δύο γονέων στην ανατροφή και φροντίδα του, καθώς επίσης και από την αποτροπή διάρρηξης των σχέσεών του με καθένα από αυτούς, πρέπει να αποβλέπει και η απόφαση του δικαστηρίου, όταν αποφασίζει σχετικά με την ανάθεση της γονικής μέριμνας ή με τον τρόπο άσκησής της. Η απόφαση του δικαστηρίου συνεκτιμά παραμέτρους, όπως την ικανότητα και πρόθεση καθενός εκ των γονέων να σεβαστεί τα δικαιώματα του άλλου, τη συμπεριφορά κάθε γονέα κατά το προηγούμενο χρονικό διάστημα και τη συμμόρφωσή του με τις νόμιμες υποχρεώσεις του, δικαστικές αποφάσεις, εισαγγελικές διατάξεις και προηγούμενες συμφωνίες που είχε συνάψει με τον άλλο γονέα και αφορούν το τέκνο. </a:t>
            </a:r>
            <a:endParaRPr lang="el-GR" sz="1800" dirty="0" smtClean="0"/>
          </a:p>
          <a:p>
            <a:pPr marL="0" indent="0" algn="just">
              <a:buNone/>
            </a:pPr>
            <a:r>
              <a:rPr lang="el-GR" sz="1800" dirty="0" smtClean="0"/>
              <a:t>3</a:t>
            </a:r>
            <a:r>
              <a:rPr lang="el-GR" sz="1800" dirty="0"/>
              <a:t>. Η απόφαση του δικαστηρίου πρέπει επίσης να σέβεται την ισότητα μεταξύ των γονέων και να μην κάνει διακρίσεις εξαιτίας ιδίως του φύλου, του σεξουαλικού προσανατολισμού, της φυλής, της γλώσσας, της θρησκείας, των πολιτικών ή όποιων άλλων πεποιθήσεων, της ιθαγένειας, της εθνικής ή κοινωνικής προέλευσης ή της περιουσίας. 4. Ανάλογα με την ωριμότητα του τέκνου πρέπει να ζητείται και να συνεκτιμάται η γνώμη του, πριν από κάθε απόφαση σχετική με τη γονική μέριμνα και τα </a:t>
            </a:r>
            <a:r>
              <a:rPr lang="el-GR" sz="1800" dirty="0" smtClean="0"/>
              <a:t>συμφέροντά </a:t>
            </a:r>
            <a:r>
              <a:rPr lang="el-GR" sz="1800" dirty="0"/>
              <a:t>του.». </a:t>
            </a:r>
            <a:br>
              <a:rPr lang="el-GR" sz="1800" dirty="0"/>
            </a:br>
            <a:endParaRPr lang="el-GR" sz="1800" dirty="0"/>
          </a:p>
        </p:txBody>
      </p:sp>
    </p:spTree>
    <p:extLst>
      <p:ext uri="{BB962C8B-B14F-4D97-AF65-F5344CB8AC3E}">
        <p14:creationId xmlns:p14="http://schemas.microsoft.com/office/powerpoint/2010/main" val="977299966"/>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tx2">
              <a:lumMod val="50000"/>
            </a:schemeClr>
          </a:solidFill>
        </p:spPr>
        <p:txBody>
          <a:bodyPr>
            <a:normAutofit fontScale="90000"/>
          </a:bodyPr>
          <a:lstStyle/>
          <a:p>
            <a:r>
              <a:rPr lang="el-GR" sz="2700" dirty="0">
                <a:solidFill>
                  <a:prstClr val="white"/>
                </a:solidFill>
                <a:ea typeface="+mn-ea"/>
                <a:cs typeface="+mn-cs"/>
              </a:rPr>
              <a:t>Άρθρο 1513 </a:t>
            </a:r>
            <a:r>
              <a:rPr lang="el-GR" sz="2700" dirty="0" smtClean="0">
                <a:solidFill>
                  <a:prstClr val="white"/>
                </a:solidFill>
                <a:ea typeface="+mn-ea"/>
                <a:cs typeface="+mn-cs"/>
              </a:rPr>
              <a:t>ΑΚ </a:t>
            </a:r>
            <a:br>
              <a:rPr lang="el-GR" sz="2700" dirty="0" smtClean="0">
                <a:solidFill>
                  <a:prstClr val="white"/>
                </a:solidFill>
                <a:ea typeface="+mn-ea"/>
                <a:cs typeface="+mn-cs"/>
              </a:rPr>
            </a:br>
            <a:r>
              <a:rPr lang="el-GR" sz="2700" dirty="0" smtClean="0">
                <a:solidFill>
                  <a:prstClr val="white"/>
                </a:solidFill>
                <a:ea typeface="+mn-ea"/>
                <a:cs typeface="+mn-cs"/>
              </a:rPr>
              <a:t>Διαζύγιο </a:t>
            </a:r>
            <a:r>
              <a:rPr lang="el-GR" sz="2700" dirty="0">
                <a:solidFill>
                  <a:prstClr val="white"/>
                </a:solidFill>
                <a:ea typeface="+mn-ea"/>
                <a:cs typeface="+mn-cs"/>
              </a:rPr>
              <a:t>ή ακύρωση του </a:t>
            </a:r>
            <a:r>
              <a:rPr lang="el-GR" sz="2700" dirty="0" smtClean="0">
                <a:solidFill>
                  <a:prstClr val="white"/>
                </a:solidFill>
                <a:ea typeface="+mn-ea"/>
                <a:cs typeface="+mn-cs"/>
              </a:rPr>
              <a:t>γάμου</a:t>
            </a:r>
            <a:br>
              <a:rPr lang="el-GR" sz="2700" dirty="0" smtClean="0">
                <a:solidFill>
                  <a:prstClr val="white"/>
                </a:solidFill>
                <a:ea typeface="+mn-ea"/>
                <a:cs typeface="+mn-cs"/>
              </a:rPr>
            </a:br>
            <a:r>
              <a:rPr lang="el-GR" sz="2700" dirty="0" smtClean="0">
                <a:solidFill>
                  <a:prstClr val="white"/>
                </a:solidFill>
                <a:ea typeface="+mn-ea"/>
                <a:cs typeface="+mn-cs"/>
              </a:rPr>
              <a:t> -</a:t>
            </a:r>
            <a:r>
              <a:rPr lang="el-GR" sz="3000" dirty="0">
                <a:solidFill>
                  <a:prstClr val="white"/>
                </a:solidFill>
                <a:ea typeface="+mn-ea"/>
                <a:cs typeface="+mn-cs"/>
              </a:rPr>
              <a:t> διάσταση των συζύγων </a:t>
            </a:r>
            <a:endParaRPr lang="el-GR" dirty="0"/>
          </a:p>
        </p:txBody>
      </p:sp>
      <p:sp>
        <p:nvSpPr>
          <p:cNvPr id="3" name="Θέση περιεχομένου 2"/>
          <p:cNvSpPr>
            <a:spLocks noGrp="1"/>
          </p:cNvSpPr>
          <p:nvPr>
            <p:ph idx="1"/>
          </p:nvPr>
        </p:nvSpPr>
        <p:spPr/>
        <p:txBody>
          <a:bodyPr>
            <a:normAutofit fontScale="92500" lnSpcReduction="20000"/>
          </a:bodyPr>
          <a:lstStyle/>
          <a:p>
            <a:pPr algn="just"/>
            <a:r>
              <a:rPr lang="el-GR" dirty="0" smtClean="0"/>
              <a:t>«Στις </a:t>
            </a:r>
            <a:r>
              <a:rPr lang="el-GR" dirty="0"/>
              <a:t>περιπτώσεις διαζυγίου ή ακύρωσης του γάμου ή λύσης ή ακύρωσης του συμφώνου συμβίωσης ή διακοπής της συμβίωσης των συζύγων ή των μερών του συμφώνου συμβίωσης και εφόσον ζουν </a:t>
            </a:r>
            <a:r>
              <a:rPr lang="el-GR" b="1" dirty="0">
                <a:solidFill>
                  <a:srgbClr val="FFFF00"/>
                </a:solidFill>
              </a:rPr>
              <a:t>και οι δύο γονείς, εξακολουθούν να ασκούν από κοινού και εξίσου τη γονική μέριμνα.</a:t>
            </a:r>
            <a:r>
              <a:rPr lang="el-GR" dirty="0"/>
              <a:t> Ο γονέας με τον οποίο διαμένει το τέκνο, επιχειρεί τις πράξεις που προβλέπονται στο πρώτο εδάφιο του άρθρου 1516, κατόπιν προηγούμενης ενημέρωσης του άλλου γονέα.». </a:t>
            </a:r>
            <a:br>
              <a:rPr lang="el-GR" dirty="0"/>
            </a:br>
            <a:endParaRPr lang="el-GR" dirty="0"/>
          </a:p>
        </p:txBody>
      </p:sp>
    </p:spTree>
    <p:extLst>
      <p:ext uri="{BB962C8B-B14F-4D97-AF65-F5344CB8AC3E}">
        <p14:creationId xmlns:p14="http://schemas.microsoft.com/office/powerpoint/2010/main" val="499407275"/>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3">
              <a:lumMod val="75000"/>
            </a:schemeClr>
          </a:solidFill>
        </p:spPr>
        <p:txBody>
          <a:bodyPr>
            <a:normAutofit/>
          </a:bodyPr>
          <a:lstStyle/>
          <a:p>
            <a:r>
              <a:rPr lang="el-GR" sz="2000" dirty="0">
                <a:solidFill>
                  <a:prstClr val="white"/>
                </a:solidFill>
                <a:ea typeface="+mn-ea"/>
                <a:cs typeface="+mn-cs"/>
              </a:rPr>
              <a:t>«Άρθρο 1514 </a:t>
            </a:r>
            <a:r>
              <a:rPr lang="el-GR" sz="2000" dirty="0" smtClean="0">
                <a:solidFill>
                  <a:prstClr val="white"/>
                </a:solidFill>
                <a:ea typeface="+mn-ea"/>
                <a:cs typeface="+mn-cs"/>
              </a:rPr>
              <a:t>ΑΚ </a:t>
            </a:r>
            <a:br>
              <a:rPr lang="el-GR" sz="2000" dirty="0" smtClean="0">
                <a:solidFill>
                  <a:prstClr val="white"/>
                </a:solidFill>
                <a:ea typeface="+mn-ea"/>
                <a:cs typeface="+mn-cs"/>
              </a:rPr>
            </a:br>
            <a:r>
              <a:rPr lang="el-GR" sz="2000" dirty="0" smtClean="0">
                <a:solidFill>
                  <a:prstClr val="white"/>
                </a:solidFill>
                <a:ea typeface="+mn-ea"/>
                <a:cs typeface="+mn-cs"/>
              </a:rPr>
              <a:t>Παρέκκλιση </a:t>
            </a:r>
            <a:r>
              <a:rPr lang="el-GR" sz="2000" dirty="0">
                <a:solidFill>
                  <a:prstClr val="white"/>
                </a:solidFill>
                <a:ea typeface="+mn-ea"/>
                <a:cs typeface="+mn-cs"/>
              </a:rPr>
              <a:t>από την από κοινού άσκηση της γονικής μέριμνας</a:t>
            </a:r>
            <a:endParaRPr lang="el-GR" sz="2000" dirty="0"/>
          </a:p>
        </p:txBody>
      </p:sp>
      <p:sp>
        <p:nvSpPr>
          <p:cNvPr id="3" name="Θέση περιεχομένου 2"/>
          <p:cNvSpPr>
            <a:spLocks noGrp="1"/>
          </p:cNvSpPr>
          <p:nvPr>
            <p:ph idx="1"/>
          </p:nvPr>
        </p:nvSpPr>
        <p:spPr>
          <a:noFill/>
        </p:spPr>
        <p:txBody>
          <a:bodyPr>
            <a:normAutofit fontScale="47500" lnSpcReduction="20000"/>
          </a:bodyPr>
          <a:lstStyle/>
          <a:p>
            <a:pPr algn="just"/>
            <a:r>
              <a:rPr lang="el-GR" dirty="0" smtClean="0"/>
              <a:t>1</a:t>
            </a:r>
            <a:r>
              <a:rPr lang="el-GR" dirty="0"/>
              <a:t>. </a:t>
            </a:r>
            <a:r>
              <a:rPr lang="el-GR" dirty="0">
                <a:solidFill>
                  <a:srgbClr val="FFFF00"/>
                </a:solidFill>
              </a:rPr>
              <a:t>Κατά παρέκκλιση του άρθρου 1513</a:t>
            </a:r>
            <a:r>
              <a:rPr lang="el-GR" dirty="0"/>
              <a:t>, οι γονείς μπορούν με έγγραφο βεβαίας χρονολογίας να ρυθμίζουν διαφορετικά την κατανομή της γονικής μέριμνας, ιδίως να αναθέτουν την άσκησή της στον έναν από αυτούς, και να καθορίζουν τον τόπο κατοικίας του τέκνου τους, τον γονέα με τον οποίο θα διαμένει, καθώς και τον τρόπο επικοινωνίας του με τον άλλο γονέα. Το ανωτέρω έγγραφο ισχύει τουλάχιστον για δύο (2) έτη και παρατείνεται αυτοδικαίως, εκτός αν κάποιος από τους δύο γονείς δηλώσει εγγράφως στον άλλο γονέα, πριν τη λήξη του συμφωνημένου χρόνου, ότι δεν επιθυμεί την παράτασή του. </a:t>
            </a:r>
            <a:endParaRPr lang="el-GR" dirty="0" smtClean="0"/>
          </a:p>
          <a:p>
            <a:pPr algn="just"/>
            <a:r>
              <a:rPr lang="el-GR" dirty="0" smtClean="0"/>
              <a:t>2</a:t>
            </a:r>
            <a:r>
              <a:rPr lang="el-GR" dirty="0"/>
              <a:t>. Αν δεν είναι δυνατή η από κοινού άσκηση της γονικής μέριμνας, εξαιτίας διαφωνίας των γονέων και ιδίως αν ο ένας γονέας αδιαφορεί ή δεν συμπράττει σε αυτήν ή δεν τηρεί την τυχόν υπάρχουσα συμφωνία για την άσκηση ή τον τρόπο άσκησης της γονικής μέριμνας ή αν η συμφωνία αυτή είναι αντίθετη προς το συμφέρον του τέκνου ή αν η γονική μέριμνα ασκείται αντίθετα προς το συμφέρον του τέκνου, </a:t>
            </a:r>
            <a:r>
              <a:rPr lang="el-GR" dirty="0">
                <a:solidFill>
                  <a:srgbClr val="FFFF00"/>
                </a:solidFill>
              </a:rPr>
              <a:t>καθένας από τους γονείς προσφεύγει σε διαμεσολάβηση, εξαιρουμένων των περιπτώσεων ενδοοικογενειακής βίας, όπως ο νόμος ορίζει. Αν διαφωνούν, αποφασίζει το δικαστήριο. </a:t>
            </a:r>
            <a:endParaRPr lang="el-GR" dirty="0" smtClean="0">
              <a:solidFill>
                <a:srgbClr val="FFFF00"/>
              </a:solidFill>
            </a:endParaRPr>
          </a:p>
          <a:p>
            <a:pPr algn="just"/>
            <a:r>
              <a:rPr lang="el-GR" dirty="0" smtClean="0"/>
              <a:t>3</a:t>
            </a:r>
            <a:r>
              <a:rPr lang="el-GR" dirty="0"/>
              <a:t>. </a:t>
            </a:r>
            <a:r>
              <a:rPr lang="el-GR" dirty="0">
                <a:solidFill>
                  <a:srgbClr val="FFFF00"/>
                </a:solidFill>
              </a:rPr>
              <a:t>Το δικαστήριο μπορεί ανάλογα με την περίπτωση: </a:t>
            </a:r>
            <a:r>
              <a:rPr lang="el-GR" dirty="0"/>
              <a:t>α) να κατανείμει την άσκηση της γονικής μέριμνας μεταξύ των γονέων, να εξειδικεύσει τον τρόπο άσκησής της στα κατ` ιδίαν θέματα ή να αναθέσει την άσκηση της γονικής μέριμνας στον ένα γονέα ή σε τρίτο, β) να διατάξει πραγματογνωμοσύνη ή τη λήψη οποιουδήποτε άλλου πρόσφορου μέτρου, γ) να διατάξει διαμεσολάβηση ή την επανάληψη διακοπείσας διαμεσολάβησης, ορίζοντας συγχρόνως τον διαμεσολαβητή. Για τη λήψη της απόφασής του το δικαστήριο λαμβάνει υπόψη τους έως τότε δεσμούς του τέκνου με τους γονείς και τους αδελφούς του, καθώς και τις τυχόν συμφωνίες που έκαναν οι γονείς του τέκνου για την άσκηση της γονικής μέριμνας.».</a:t>
            </a:r>
          </a:p>
        </p:txBody>
      </p:sp>
    </p:spTree>
    <p:extLst>
      <p:ext uri="{BB962C8B-B14F-4D97-AF65-F5344CB8AC3E}">
        <p14:creationId xmlns:p14="http://schemas.microsoft.com/office/powerpoint/2010/main" val="85779348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accent4">
              <a:lumMod val="75000"/>
            </a:schemeClr>
          </a:solidFill>
        </p:spPr>
        <p:txBody>
          <a:bodyPr/>
          <a:lstStyle/>
          <a:p>
            <a:r>
              <a:rPr lang="el-GR" sz="2000" dirty="0">
                <a:solidFill>
                  <a:prstClr val="white"/>
                </a:solidFill>
                <a:ea typeface="+mn-ea"/>
                <a:cs typeface="+mn-cs"/>
              </a:rPr>
              <a:t>Άρθρο 1515 </a:t>
            </a:r>
            <a:r>
              <a:rPr lang="el-GR" sz="2000" dirty="0" smtClean="0">
                <a:solidFill>
                  <a:prstClr val="white"/>
                </a:solidFill>
                <a:ea typeface="+mn-ea"/>
                <a:cs typeface="+mn-cs"/>
              </a:rPr>
              <a:t>ΑΚ</a:t>
            </a:r>
            <a:br>
              <a:rPr lang="el-GR" sz="2000" dirty="0" smtClean="0">
                <a:solidFill>
                  <a:prstClr val="white"/>
                </a:solidFill>
                <a:ea typeface="+mn-ea"/>
                <a:cs typeface="+mn-cs"/>
              </a:rPr>
            </a:br>
            <a:r>
              <a:rPr lang="el-GR" sz="2000" dirty="0" smtClean="0">
                <a:solidFill>
                  <a:prstClr val="white"/>
                </a:solidFill>
                <a:ea typeface="+mn-ea"/>
                <a:cs typeface="+mn-cs"/>
              </a:rPr>
              <a:t>Τέκνα </a:t>
            </a:r>
            <a:r>
              <a:rPr lang="el-GR" sz="2000" dirty="0">
                <a:solidFill>
                  <a:prstClr val="white"/>
                </a:solidFill>
                <a:ea typeface="+mn-ea"/>
                <a:cs typeface="+mn-cs"/>
              </a:rPr>
              <a:t>χωρίς γάμο των γονέων τους</a:t>
            </a:r>
            <a:endParaRPr lang="el-GR" dirty="0"/>
          </a:p>
        </p:txBody>
      </p:sp>
      <p:sp>
        <p:nvSpPr>
          <p:cNvPr id="3" name="Θέση περιεχομένου 2"/>
          <p:cNvSpPr>
            <a:spLocks noGrp="1"/>
          </p:cNvSpPr>
          <p:nvPr>
            <p:ph idx="1"/>
          </p:nvPr>
        </p:nvSpPr>
        <p:spPr>
          <a:solidFill>
            <a:schemeClr val="tx2">
              <a:lumMod val="50000"/>
            </a:schemeClr>
          </a:solidFill>
        </p:spPr>
        <p:txBody>
          <a:bodyPr>
            <a:normAutofit fontScale="62500" lnSpcReduction="20000"/>
          </a:bodyPr>
          <a:lstStyle/>
          <a:p>
            <a:pPr marL="0" indent="0" algn="just">
              <a:buNone/>
            </a:pPr>
            <a:r>
              <a:rPr lang="el-GR" dirty="0" smtClean="0"/>
              <a:t>Η </a:t>
            </a:r>
            <a:r>
              <a:rPr lang="el-GR" dirty="0"/>
              <a:t>γονική μέριμνα του ανηλίκου τέκνου που γεννήθηκε και παραμένει χωρίς γάμο των γονέων του </a:t>
            </a:r>
            <a:r>
              <a:rPr lang="el-GR" b="1" dirty="0"/>
              <a:t>ανήκει στη μητέρα του</a:t>
            </a:r>
            <a:r>
              <a:rPr lang="el-GR" dirty="0"/>
              <a:t>. </a:t>
            </a:r>
            <a:endParaRPr lang="el-GR" dirty="0" smtClean="0"/>
          </a:p>
          <a:p>
            <a:pPr marL="0" indent="0" algn="just">
              <a:buNone/>
            </a:pPr>
            <a:r>
              <a:rPr lang="el-GR" dirty="0" smtClean="0"/>
              <a:t>Όταν </a:t>
            </a:r>
            <a:r>
              <a:rPr lang="el-GR" dirty="0"/>
              <a:t>το τέκνο αναγνωρίζεται εκούσια ή δικαστικά με αγωγή που άσκησε ο πατέρας, αποκτά γονική μέριμνα και ο πατέρας, </a:t>
            </a:r>
            <a:r>
              <a:rPr lang="el-GR" b="1" dirty="0"/>
              <a:t>την οποία ασκεί από κοινού με τη μητέρα.</a:t>
            </a:r>
            <a:r>
              <a:rPr lang="el-GR" dirty="0"/>
              <a:t> Αν οι γονείς δεν ζουν μαζί, εφαρμόζονται αναλόγως τα άρθρα 1513 και 1514. </a:t>
            </a:r>
            <a:endParaRPr lang="el-GR" dirty="0" smtClean="0"/>
          </a:p>
          <a:p>
            <a:pPr marL="0" indent="0" algn="just">
              <a:buNone/>
            </a:pPr>
            <a:r>
              <a:rPr lang="el-GR" dirty="0" smtClean="0"/>
              <a:t>Σε </a:t>
            </a:r>
            <a:r>
              <a:rPr lang="el-GR" dirty="0"/>
              <a:t>περίπτωση δικαστικής αναγνώρισης, </a:t>
            </a:r>
            <a:r>
              <a:rPr lang="el-GR" b="1" u="sng" dirty="0"/>
              <a:t>στην οποία αντιδίκησε ο πατέρας, αυτός δεν ασκεί γονική μέριμνα ούτε αναπληρώνει τη μητέρα στην άσκησή της, εκτός αν υπάρχει συμφωνία των γονέων</a:t>
            </a:r>
            <a:r>
              <a:rPr lang="el-GR" dirty="0"/>
              <a:t>. Το δικαστήριο μπορεί, αν το επιβάλλει το συμφέρον του τέκνου, να αποφασίσει διαφορετικά μετά από αίτηση του πατέρα.» </a:t>
            </a:r>
            <a:endParaRPr lang="el-GR" dirty="0" smtClean="0"/>
          </a:p>
          <a:p>
            <a:pPr marL="0" indent="0" algn="just">
              <a:buNone/>
            </a:pPr>
            <a:r>
              <a:rPr lang="el-GR" dirty="0" smtClean="0"/>
              <a:t>*** </a:t>
            </a:r>
            <a:r>
              <a:rPr lang="el-GR" dirty="0"/>
              <a:t>ΠΑΡΑΤΗΡΗΣΗ: Κατά το </a:t>
            </a:r>
            <a:r>
              <a:rPr lang="el-GR" b="1" dirty="0">
                <a:solidFill>
                  <a:schemeClr val="bg2"/>
                </a:solidFill>
              </a:rPr>
              <a:t>άρθρο 19</a:t>
            </a:r>
            <a:r>
              <a:rPr lang="el-GR" dirty="0">
                <a:solidFill>
                  <a:schemeClr val="bg2"/>
                </a:solidFill>
              </a:rPr>
              <a:t> Ν. </a:t>
            </a:r>
            <a:r>
              <a:rPr lang="el-GR" b="1" dirty="0">
                <a:solidFill>
                  <a:schemeClr val="bg2"/>
                </a:solidFill>
              </a:rPr>
              <a:t>4800/2021</a:t>
            </a:r>
            <a:r>
              <a:rPr lang="el-GR" dirty="0">
                <a:solidFill>
                  <a:schemeClr val="bg2"/>
                </a:solidFill>
              </a:rPr>
              <a:t>,ΦΕΚ Α 81</a:t>
            </a:r>
            <a:r>
              <a:rPr lang="el-GR" dirty="0"/>
              <a:t>,το οποίο</a:t>
            </a:r>
            <a:r>
              <a:rPr lang="el-GR" dirty="0" smtClean="0"/>
              <a:t>, σύμφωνα </a:t>
            </a:r>
            <a:r>
              <a:rPr lang="el-GR" dirty="0"/>
              <a:t>με το άρθρο 30 του αυτού νόμου</a:t>
            </a:r>
            <a:r>
              <a:rPr lang="el-GR" dirty="0" smtClean="0"/>
              <a:t>, ισχύει </a:t>
            </a:r>
            <a:r>
              <a:rPr lang="el-GR" dirty="0"/>
              <a:t>από τις 16.9.2021: " Το άρθρο 1515 του Αστικού Κώδικα (Α.Κ., </a:t>
            </a:r>
            <a:r>
              <a:rPr lang="el-GR" dirty="0" err="1"/>
              <a:t>π.δ</a:t>
            </a:r>
            <a:r>
              <a:rPr lang="el-GR" dirty="0"/>
              <a:t>. 456/1984, Α` 164) εφαρμόζεται και σε τέκνα που αναγνωρίστηκαν πριν από την έναρξη ισχύος του παρόντος. Το δεύτερο εδάφιο του άρθρου 18 εφαρμόζεται αναλόγως." </a:t>
            </a:r>
            <a:br>
              <a:rPr lang="el-GR" dirty="0"/>
            </a:br>
            <a:endParaRPr lang="el-GR" dirty="0"/>
          </a:p>
        </p:txBody>
      </p:sp>
    </p:spTree>
    <p:extLst>
      <p:ext uri="{BB962C8B-B14F-4D97-AF65-F5344CB8AC3E}">
        <p14:creationId xmlns:p14="http://schemas.microsoft.com/office/powerpoint/2010/main" val="2217120722"/>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solidFill>
            <a:schemeClr val="tx2">
              <a:lumMod val="25000"/>
            </a:schemeClr>
          </a:solidFill>
        </p:spPr>
        <p:txBody>
          <a:bodyPr/>
          <a:lstStyle/>
          <a:p>
            <a:r>
              <a:rPr lang="el-GR" dirty="0" smtClean="0"/>
              <a:t>ΑΣΚΗΣΗ ΓΟΝΙΚΗΣ ΜΕΡΙΜΝΑΣ </a:t>
            </a:r>
            <a:endParaRPr lang="el-GR" dirty="0"/>
          </a:p>
        </p:txBody>
      </p:sp>
      <p:sp>
        <p:nvSpPr>
          <p:cNvPr id="3" name="Θέση περιεχομένου 2"/>
          <p:cNvSpPr>
            <a:spLocks noGrp="1"/>
          </p:cNvSpPr>
          <p:nvPr>
            <p:ph idx="1"/>
          </p:nvPr>
        </p:nvSpPr>
        <p:spPr/>
        <p:txBody>
          <a:bodyPr/>
          <a:lstStyle/>
          <a:p>
            <a:pPr algn="just"/>
            <a:r>
              <a:rPr lang="el-GR" dirty="0" smtClean="0"/>
              <a:t>Συμπερασματικά βάσει των ανωτέρω άρθρων του ΑΚ 1513 και 1514 οι γονείς μπορούν να ρυθμίσουν την άσκηση της γονικής μέριμνας επιλέγοντας αρκετές δυνατές λύσεις πριν φτάσουν στο ΔΙΚΑΣΤΗΡΙΟ προσπαθώντας να βρουν μία λύση μέσω της διαμεσολάβησης. </a:t>
            </a:r>
            <a:endParaRPr lang="el-GR" dirty="0"/>
          </a:p>
        </p:txBody>
      </p:sp>
    </p:spTree>
    <p:extLst>
      <p:ext uri="{BB962C8B-B14F-4D97-AF65-F5344CB8AC3E}">
        <p14:creationId xmlns:p14="http://schemas.microsoft.com/office/powerpoint/2010/main" val="809415577"/>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1412</TotalTime>
  <Words>7482</Words>
  <Application>Microsoft Office PowerPoint</Application>
  <PresentationFormat>Προβολή στην οθόνη (4:3)</PresentationFormat>
  <Paragraphs>346</Paragraphs>
  <Slides>109</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109</vt:i4>
      </vt:variant>
    </vt:vector>
  </HeadingPairs>
  <TitlesOfParts>
    <vt:vector size="110" baseType="lpstr">
      <vt:lpstr>Θέμα του Office</vt:lpstr>
      <vt:lpstr>Τμήμα Επιστημών της Εκπαίδευσης  και Κοινωνικής Εργασίας </vt:lpstr>
      <vt:lpstr>ΒΑΣΙΚΑ   ΣΤΟΙΧΕΙΑ  ΟΙΚΟΓΕΝΕΙΑΚΟΥ  ΔΙΚΑΙΟΥ </vt:lpstr>
      <vt:lpstr>ΟΙΚΟΓΕΝΕΙΑΚΟ ΔΙΚΑΙΟ </vt:lpstr>
      <vt:lpstr>ΟΙΚΟΓΕΝΕΙΑΚΟ ΔΙΚΑΙΟ </vt:lpstr>
      <vt:lpstr>ΑΝΑΓΚΑΣΤΙΚΟΥ ΔΙΚΑΙΟΥ  ΔΙΑΤΑΞΕΙΣ </vt:lpstr>
      <vt:lpstr>ΚΑΤΑ ΚΥΡΙΟΛΕΞΙΑ ΟΙΚΟΓΕΝΕΙΑΚΕΣ ΣΧΕΣΕΙΣ </vt:lpstr>
      <vt:lpstr>ΟΙΟΝΕΙ  ΟΙΚΟΓΕΝΕΙΑΚΕΣ ΣΧΕΣΕΙΣ </vt:lpstr>
      <vt:lpstr>ΦΥΣΙΚΗ – ΝΟΜΙΜΗ ΟΙΚΟΓΕΝΕΙΑ </vt:lpstr>
      <vt:lpstr>ΘΕΤΗ ΟΙΚΟΓΕΝΕΙΑ </vt:lpstr>
      <vt:lpstr>ΘΕΜΕΛΙΩΔΗΣ ΑΡΧΕΣ ΤΟΥ ΟΙΚΟΓΕΝΕΙΑΚΟΥ ΔΙΚΑΙΟΥ </vt:lpstr>
      <vt:lpstr>ΣΥΓΓΕΝΕΙΑ </vt:lpstr>
      <vt:lpstr>ΣΥΓΓΕΝΕΙΣ ΕΞ ΑΙΜΑΤΟΣ </vt:lpstr>
      <vt:lpstr>Συγγένεια εξ αγχιστείας</vt:lpstr>
      <vt:lpstr>ΒΑΘΜΟΣ  ΣΥΓΓΕΝΕΙΑΣ </vt:lpstr>
      <vt:lpstr>ΒΑΘΜΟΙ  ΣΥΓΓΕΝΕΙΑΣ </vt:lpstr>
      <vt:lpstr>ΠΑΡΑΔΕΙΓΜΑ </vt:lpstr>
      <vt:lpstr>ΑΡΘΡΟ 1461 ΑΚ ΕΝΝΟΙΑ</vt:lpstr>
      <vt:lpstr>Άρθρο 1462  ΑΚ  Αγχιστεία</vt:lpstr>
      <vt:lpstr>Συγγένεια «Άρθρο 1463»</vt:lpstr>
      <vt:lpstr>Η συγγένεια παίζει πολύ σημαντικό ρόλο : </vt:lpstr>
      <vt:lpstr>Η ΣΥΓΓΕΝΕΙΑ ΙΔΡΥΕΙ  ΝΟΜΙΚΑ ΖΗΤΗΜΑΤΑ </vt:lpstr>
      <vt:lpstr>ΕΛΕΥΘΕΡΗ ΕΝΩΣΗ </vt:lpstr>
      <vt:lpstr>ΣΥΜΦΩΝΟ  ΣΥΜΒΙΩΣΗΣ </vt:lpstr>
      <vt:lpstr>- Νόμος 4356/2015</vt:lpstr>
      <vt:lpstr>Τι προβλέπει το σύμφωνο συμβίωσης για τα κοινά περιουσιακά στοιχεία, την εφορία, την κοινωνική ασφάλιση; </vt:lpstr>
      <vt:lpstr>Νόμoς  4387/2016</vt:lpstr>
      <vt:lpstr>ΣτΕ Γ΄ Τμ. 2003/2018 επταμ. ΔΗΜΟΣΙΕΥΜΕΝΗ ΣΤΗΤΡΑΠΕΖΑ ΝΟΜΙΚΩΝ ΠΛΗΡΟΦΟΡΙΩΝ «ΝΟΜΟΣ» ΑΚΟΛΟΥΘΕΙ ΠΕΡΙΛΗΨΗ ΤΗΣ ΑΠΟΦΑΣΗΣ </vt:lpstr>
      <vt:lpstr>ΣΥΝΕΧΕΙΑ ΤΗΣ ΠΕΡΙΛΗΨΗΣ  ΤΗΣ ΑΠΟΦΑΣΗΣ </vt:lpstr>
      <vt:lpstr>Ποιοι μπορούν  να συνάψουν σύμφωνο συμβίωσης ; </vt:lpstr>
      <vt:lpstr>Πόσο χρονοβόρα είναι η διαδικασία; </vt:lpstr>
      <vt:lpstr>Ποια είναι η βασική διαφορά από τον Πολιτικό γάμο; </vt:lpstr>
      <vt:lpstr>Τι ισχύει με το επώνυμο των παιδιών;</vt:lpstr>
      <vt:lpstr>Πώς λύεται το σύμφωνο συμβίωσης ; </vt:lpstr>
      <vt:lpstr>ΒΑΣΙΚΗ ΔΙΑΦΟΡΑ ΓΑΜΟΥ ΚΑΙ ΣΥΜΦΩΝΟΥ ΣΥΜΒΙΩΣΗΣ</vt:lpstr>
      <vt:lpstr>ΙΔΡΥΣΗ ΣΧΕΣΗΣ ΓΟΝΕΑ ΤΕΚΝΟΥ </vt:lpstr>
      <vt:lpstr>Θεμελίωση της Μητρότητας</vt:lpstr>
      <vt:lpstr>Η ιατρικά υποβοηθούμενη αναπαραγωγή </vt:lpstr>
      <vt:lpstr>AΡΘΡΟ 1455 ΑΚ </vt:lpstr>
      <vt:lpstr>Παρουσίαση του PowerPoint</vt:lpstr>
      <vt:lpstr>ΠΡΟΥΠΟΘΕΣΕΙΣ ΓΙΑ ΤΗΝ ΜΕΤΑΘΑΝΑΤΙΑ  ΤΕΧΝΙΚΗ ΓΟΝΙΜΟΠΟΙΗΣΗ  ΑΡΘΡΟ 1457 ΑΚ </vt:lpstr>
      <vt:lpstr>ΕΝΝΟΜΕΣ  ΣΥΝΕΠΕΙΕΣ </vt:lpstr>
      <vt:lpstr>ΥΠΟΒΟΗΘΟΥΜΕΝΗ ΑΝΑΠΑΡΑΓΩΓΗ ΣΕ ΜΟΝΟΓΟΝΕΙΚΕΣ ΟΙΚΟΓΕΝΕΙΕΣ </vt:lpstr>
      <vt:lpstr>ΥΠΟΒΟΗΘΟΥΜΕΝΗ ΑΝΑΠΑΡΑΓΩΓΗ Στους άγαμους μόνους άνδρες</vt:lpstr>
      <vt:lpstr>ΣΥΜΠΕΡΑΣΜΑ </vt:lpstr>
      <vt:lpstr>ΥΠΟΒΟΗΘΟΥΜΕΝΗ ΑΝΑΠΑΡΑΓΩΓΗ ΣΤΑ ΟΜΟΦΥΛΑ ΖΕΥΓΑΡΙΑ </vt:lpstr>
      <vt:lpstr>ΤΕΚΜΗΡΙΟ ΜΗΤΡΟΤΗΤΑΣ </vt:lpstr>
      <vt:lpstr>ΑΡΘΡΟ 1464 ΑΚ </vt:lpstr>
      <vt:lpstr>Άρθρο 1465 ΑΚ  Τεκμήριο καταγωγής από γάμο</vt:lpstr>
      <vt:lpstr>ΘΕΜΕΛΙΩΣΗ ΤΗΣ ΠΑΤΡΟΤΗΤΑΣ </vt:lpstr>
      <vt:lpstr>"Άρθρο 1465 ΑΚ   Τεκμήριο καταγωγής από γάμο</vt:lpstr>
      <vt:lpstr>Άρθρο 1466 ΑΚ  Σύγκρουση δύο τεκμηρίων</vt:lpstr>
      <vt:lpstr>ΤΕΚΝΑ ΓΕΝΝΗΜΕΝΑ ΚΑΤΑ ΤΗΝ ΔΙΑΡΚΕΙΑ ΣΥΜΦΩΝΟΥ ΣΥΜΒΙΩΣΗΣ </vt:lpstr>
      <vt:lpstr>ΤΕΚΝΑ ΓΕΝΝΗΜΕΝΑ  ΕΚΤΟΣ ΓΑΜΟΥ </vt:lpstr>
      <vt:lpstr>ΤΡΟΠΟΙ ΑΝΑΓΝΩΡΙΣΗΣ ΤΗΣ ΠΑΤΡΟΤΗΤΑΣ </vt:lpstr>
      <vt:lpstr>ΕΚΟΥΣΙΑ ΑΝΑΓΝΩΡΙΣΗ   ΠΑΤΡΟΤΗΤΑΣ </vt:lpstr>
      <vt:lpstr>ΑΚΟΥΣΙΑ ΑΝΑΓΝΩΡΙΣΗ  ΠΑΤΡΟΤΗΤΑΣ </vt:lpstr>
      <vt:lpstr>ΠΡΟΘΕΣΜΙΑ ΑΣΚΗΣΗΣ ΑΓΩΓΗΣ </vt:lpstr>
      <vt:lpstr>ΔΙΚΑΣΤΙΚΗ ΑΝΑΓΝΩΡΙΣΗ </vt:lpstr>
      <vt:lpstr>ΑΠΟΔΕΙΞΗ ΤΗΣ ΠΑΤΡΟΤΗΤΑΣ </vt:lpstr>
      <vt:lpstr>ΓΑΜΟΣ</vt:lpstr>
      <vt:lpstr>ΓΑΜΟΣ Άρθρο 1350  ΑΚ  `Όροι για τη σύναψη γάμου</vt:lpstr>
      <vt:lpstr>ΘΕΤΙΚΕΣ ΠΡΟΥΠΟΘΕΣΕΙΣ  ΤΕΛΕΣΗΣ ΤΟΥ ΓΑΜΟΥ </vt:lpstr>
      <vt:lpstr>ΚΩΛΥΜΑΤΑ ΤΗΣ ΤΕΛΕΣΗΣ ΓΑΜΟΥ </vt:lpstr>
      <vt:lpstr>ΤΥΠΟΙ ΓΑΜΟΥ </vt:lpstr>
      <vt:lpstr>ΘΡΗΣΚΕΤΙΚΟΣ ΓΑΜΟΣ  ΑΡΘΡΟ 1371 ΑΚ</vt:lpstr>
      <vt:lpstr>Άρθρο 1367 ΑΚ   Τέλεση του γάμου</vt:lpstr>
      <vt:lpstr>ΕΛΑΤΤΩΜΑΤΙΚΟΣ ΓΑΜΟΣ</vt:lpstr>
      <vt:lpstr>ΑΠΟΤΕΛΕΣΜΑΤΑ ΤΟΥ ΓΑΜΟΥ ΠΡΟΣ ΤΟΥΣ ΣΥΖΥΓΟΥΣ </vt:lpstr>
      <vt:lpstr>ΑΡΘΡΟ 1386 ΑΚ  Υποχρέωση για συμβίωση  </vt:lpstr>
      <vt:lpstr>Άρθρο 1387  ΑΚ  Ρύθμιση του συζυγικού βίου</vt:lpstr>
      <vt:lpstr>Άρθρο 1388 ΑΚ  Επώνυμο των συζύγων</vt:lpstr>
      <vt:lpstr>ΠΕΡΙΟΥΣΙΑΚΕΣ ΣΧΕΣΕΙΣ</vt:lpstr>
      <vt:lpstr>Άρθρο 1400  ΑΚ Αξίωση συμμετοχής στα αποκτήματα</vt:lpstr>
      <vt:lpstr>Άρθρο 1389 ΑΚ  Κοινή συμβολή για τις οικογενειακές ανάγκες</vt:lpstr>
      <vt:lpstr>ΚΟΙΝΟΚΤΗΜΟΣΥΝΗ </vt:lpstr>
      <vt:lpstr>ΛΥΣΗ ΤΟΥ ΓΑΜΟΥ </vt:lpstr>
      <vt:lpstr>Άρθρο 1441 ΑΚ  Συναινετικό διαζύγιο  </vt:lpstr>
      <vt:lpstr>Παρουσίαση του PowerPoint</vt:lpstr>
      <vt:lpstr>ΣΧΕΣΕΙΣ ΓΟΝΕΩΝ ΚΑΙ ΤΕΚΝΩΝ </vt:lpstr>
      <vt:lpstr>ΣΧΕΤΙΚΑ ΜΕ ΤΟ ΕΠΩΝΥΜΟ ΤΟΥ ΤΕΚΝΟΥ </vt:lpstr>
      <vt:lpstr>ΕΠΩΝΥΜΟ ΤΟΥ ΤΕΚΝΟΥ ΠΟΥ ΓΕΝΝΗΘΗΚΕ ΧΩΡΙΣ ΓΑΜΟ ΤΩΝ ΓΟΝΕΩΝ </vt:lpstr>
      <vt:lpstr>ΕΠΩΝΥΜΟ ΤΕΚΝΟΥ ΓΕΝΝΗΜΕΝΩΝ ΚΑΤΑ ΤΗΝ ΔΙΑΡΚΕΙΑ ΤΟΥ ΣΥΜΦΩΝΟΥ ΣΥΜΒΙΩΣΗΣ </vt:lpstr>
      <vt:lpstr>ΣΧΕΣΕΙΣ  ΓΟΝΕΩΝ ΚΑΙ ΤΕΚΝΩΝ </vt:lpstr>
      <vt:lpstr>Ο νέος νόμος 4800/2021</vt:lpstr>
      <vt:lpstr>ΣΤΟΧΟΙ ΤΟΥ ΝΕΟΥ ΝΟΜΟΥ </vt:lpstr>
      <vt:lpstr>Η ΑΡΧΗ ΤΗΣ ΙΣΟΤΗΤΑΣ  ΕΠΙΤΥΓΧΑΝΕΤΑΙ </vt:lpstr>
      <vt:lpstr>ΥΠΟΧΡΕΩΣΕΙΣ ΒΟΗΘΕΙΑΣ  ΣΤΟΡΓΗΣ  ΣΕΒΑΣΜΟΥ </vt:lpstr>
      <vt:lpstr>Άρθρο 1508 ΑΚ Υποχρέωση για παροχή υπηρεσιών</vt:lpstr>
      <vt:lpstr>Άρθρο 1509 ΑΚ  Παροχές των γονέων προς τα τέκνα τους</vt:lpstr>
      <vt:lpstr>ΑΜΟΙΒΑΙΑ ΥΠΟΧΡΕΩΣΗ  ΔΙΑΤΡΟΦΗΣ </vt:lpstr>
      <vt:lpstr>Άρθρο 1486 ΑΚ  `Όροι διατροφής</vt:lpstr>
      <vt:lpstr>Άρθρο 1487ΑΚ</vt:lpstr>
      <vt:lpstr>ΓΟΝΙΚΗ ΜΕΡΙΜΝΑ</vt:lpstr>
      <vt:lpstr>`Άρθρο 1510 ΑΚ  Γονική μέριμνα</vt:lpstr>
      <vt:lpstr>Άρθρο 1511 ΑΚ  Άσκηση - ανάθεση γονικής μέριμνας κατά το συμφέρον του τέκνου  </vt:lpstr>
      <vt:lpstr>Άρθρο 1513 ΑΚ  Διαζύγιο ή ακύρωση του γάμου  - διάσταση των συζύγων </vt:lpstr>
      <vt:lpstr>«Άρθρο 1514 ΑΚ  Παρέκκλιση από την από κοινού άσκηση της γονικής μέριμνας</vt:lpstr>
      <vt:lpstr>Άρθρο 1515 ΑΚ Τέκνα χωρίς γάμο των γονέων τους</vt:lpstr>
      <vt:lpstr>ΑΣΚΗΣΗ ΓΟΝΙΚΗΣ ΜΕΡΙΜΝΑΣ </vt:lpstr>
      <vt:lpstr>ΕΠΙΜΕΛΕΙΑ ΤΟΥ ΤΕΚΝΟΥ  ΑΡΘΡΟ 1518 ΑΚ</vt:lpstr>
      <vt:lpstr>Άρθρο 1519 ΑΚ  Σημαντικά ζητήματα επιμέλειας τέκνου</vt:lpstr>
      <vt:lpstr>ΣΗΜΑΝΤΙΚΟ ΑΡΘΡΟ 1520 ΑΚ</vt:lpstr>
      <vt:lpstr>Συνέχεια  του Άρθρου 1520ΑΚ </vt:lpstr>
      <vt:lpstr>ΣΥΜΠΕΡΑΣΜΑ</vt:lpstr>
      <vt:lpstr>Άρθρο 1532 ΑΚ  Συνέπειες κακής άσκησης της γονικής μέριμνας</vt:lpstr>
      <vt:lpstr>ΣΥΝΕΧΕΙΑ  ΤΟΥ ΑΡΘΡΟΥ 1532ΑΚ </vt:lpstr>
      <vt:lpstr>Άρθρο 1537 AK   Έκπτωση των γονέων από την γονική μέριμνα </vt:lpstr>
      <vt:lpstr>ΣΥΜΠΕΡΑΣΜΑ </vt:lpstr>
      <vt:lpstr>ΒΙΒΛΙΟΓΡΑΦΙΑ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Mary</dc:creator>
  <cp:lastModifiedBy>Mary</cp:lastModifiedBy>
  <cp:revision>126</cp:revision>
  <dcterms:created xsi:type="dcterms:W3CDTF">2021-11-27T16:20:18Z</dcterms:created>
  <dcterms:modified xsi:type="dcterms:W3CDTF">2021-12-20T16:59:16Z</dcterms:modified>
</cp:coreProperties>
</file>