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79FC4-3E1D-43DA-9221-C2127D22B20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D29072-DC25-4082-B3F1-E2DFE74C52C5}">
      <dgm:prSet/>
      <dgm:spPr/>
      <dgm:t>
        <a:bodyPr/>
        <a:lstStyle/>
        <a:p>
          <a:r>
            <a:rPr lang="el-GR" u="sng"/>
            <a:t>Α)Αμεταβίβαστα ή προσωποπαγή</a:t>
          </a:r>
          <a:r>
            <a:rPr lang="el-GR"/>
            <a:t> είναι τα δικαιώματα που συνδέονται τόσο στενά με το φορέα τους που δεν μπορούν να μεταβιβαστούν ή κληρονομιθούν (πχ γονική μέριμνα)</a:t>
          </a:r>
          <a:endParaRPr lang="en-US"/>
        </a:p>
      </dgm:t>
    </dgm:pt>
    <dgm:pt modelId="{22F7E07F-DB14-4AA3-9747-25AF321E3270}" type="parTrans" cxnId="{60A527E2-89A0-43E2-8D1B-9E7E4CCBD4A5}">
      <dgm:prSet/>
      <dgm:spPr/>
      <dgm:t>
        <a:bodyPr/>
        <a:lstStyle/>
        <a:p>
          <a:endParaRPr lang="en-US"/>
        </a:p>
      </dgm:t>
    </dgm:pt>
    <dgm:pt modelId="{9004496F-D009-400B-85F2-398A0175EDE2}" type="sibTrans" cxnId="{60A527E2-89A0-43E2-8D1B-9E7E4CCBD4A5}">
      <dgm:prSet/>
      <dgm:spPr/>
      <dgm:t>
        <a:bodyPr/>
        <a:lstStyle/>
        <a:p>
          <a:endParaRPr lang="en-US"/>
        </a:p>
      </dgm:t>
    </dgm:pt>
    <dgm:pt modelId="{917B4CB9-B414-4D78-BFE5-30561FABBE0E}">
      <dgm:prSet/>
      <dgm:spPr/>
      <dgm:t>
        <a:bodyPr/>
        <a:lstStyle/>
        <a:p>
          <a:r>
            <a:rPr lang="el-GR"/>
            <a:t>Β) Μεταβιβαστά είναι τα δικαιώματα που μπορούν ελεύθερα να μεταβιβαστούν ή κληρονομιθούν   και είναι τα περισσότερα δικαιώματα.</a:t>
          </a:r>
          <a:endParaRPr lang="en-US"/>
        </a:p>
      </dgm:t>
    </dgm:pt>
    <dgm:pt modelId="{550E8FA7-D807-408B-9A20-CA739BAEE660}" type="parTrans" cxnId="{1A7A9F88-AEDF-4705-96F3-E9B9E328AC9F}">
      <dgm:prSet/>
      <dgm:spPr/>
      <dgm:t>
        <a:bodyPr/>
        <a:lstStyle/>
        <a:p>
          <a:endParaRPr lang="en-US"/>
        </a:p>
      </dgm:t>
    </dgm:pt>
    <dgm:pt modelId="{6317466F-99D9-4125-89A1-7B84266894AC}" type="sibTrans" cxnId="{1A7A9F88-AEDF-4705-96F3-E9B9E328AC9F}">
      <dgm:prSet/>
      <dgm:spPr/>
      <dgm:t>
        <a:bodyPr/>
        <a:lstStyle/>
        <a:p>
          <a:endParaRPr lang="en-US"/>
        </a:p>
      </dgm:t>
    </dgm:pt>
    <dgm:pt modelId="{FD300B7D-AEC2-408E-976E-F2506F0B0B06}" type="pres">
      <dgm:prSet presAssocID="{3A679FC4-3E1D-43DA-9221-C2127D22B2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0D09DD-FFD6-4DF2-A6AA-A77CD1C85847}" type="pres">
      <dgm:prSet presAssocID="{12D29072-DC25-4082-B3F1-E2DFE74C52C5}" presName="hierRoot1" presStyleCnt="0"/>
      <dgm:spPr/>
    </dgm:pt>
    <dgm:pt modelId="{F4D07CA0-423A-4E7B-A584-AD9A01B22EFA}" type="pres">
      <dgm:prSet presAssocID="{12D29072-DC25-4082-B3F1-E2DFE74C52C5}" presName="composite" presStyleCnt="0"/>
      <dgm:spPr/>
    </dgm:pt>
    <dgm:pt modelId="{FCBB32EF-3C47-44D4-89B1-B22885916C8C}" type="pres">
      <dgm:prSet presAssocID="{12D29072-DC25-4082-B3F1-E2DFE74C52C5}" presName="background" presStyleLbl="node0" presStyleIdx="0" presStyleCnt="2"/>
      <dgm:spPr/>
    </dgm:pt>
    <dgm:pt modelId="{C08023A9-24ED-4372-92D6-A68E5681A819}" type="pres">
      <dgm:prSet presAssocID="{12D29072-DC25-4082-B3F1-E2DFE74C52C5}" presName="text" presStyleLbl="fgAcc0" presStyleIdx="0" presStyleCnt="2">
        <dgm:presLayoutVars>
          <dgm:chPref val="3"/>
        </dgm:presLayoutVars>
      </dgm:prSet>
      <dgm:spPr/>
    </dgm:pt>
    <dgm:pt modelId="{64360B9D-F952-4520-9FA2-E56301FE9A18}" type="pres">
      <dgm:prSet presAssocID="{12D29072-DC25-4082-B3F1-E2DFE74C52C5}" presName="hierChild2" presStyleCnt="0"/>
      <dgm:spPr/>
    </dgm:pt>
    <dgm:pt modelId="{04AFEC7E-31EC-4FB9-937B-F5EAA467457D}" type="pres">
      <dgm:prSet presAssocID="{917B4CB9-B414-4D78-BFE5-30561FABBE0E}" presName="hierRoot1" presStyleCnt="0"/>
      <dgm:spPr/>
    </dgm:pt>
    <dgm:pt modelId="{74C90739-2D81-41D7-A721-1FFBEF06A4FA}" type="pres">
      <dgm:prSet presAssocID="{917B4CB9-B414-4D78-BFE5-30561FABBE0E}" presName="composite" presStyleCnt="0"/>
      <dgm:spPr/>
    </dgm:pt>
    <dgm:pt modelId="{687394BD-28F0-4576-90A2-3C746579C199}" type="pres">
      <dgm:prSet presAssocID="{917B4CB9-B414-4D78-BFE5-30561FABBE0E}" presName="background" presStyleLbl="node0" presStyleIdx="1" presStyleCnt="2"/>
      <dgm:spPr/>
    </dgm:pt>
    <dgm:pt modelId="{608E4107-05F3-4E56-85D6-A557FDB37C98}" type="pres">
      <dgm:prSet presAssocID="{917B4CB9-B414-4D78-BFE5-30561FABBE0E}" presName="text" presStyleLbl="fgAcc0" presStyleIdx="1" presStyleCnt="2">
        <dgm:presLayoutVars>
          <dgm:chPref val="3"/>
        </dgm:presLayoutVars>
      </dgm:prSet>
      <dgm:spPr/>
    </dgm:pt>
    <dgm:pt modelId="{510B9E73-8FD4-407C-964F-F2029218A14F}" type="pres">
      <dgm:prSet presAssocID="{917B4CB9-B414-4D78-BFE5-30561FABBE0E}" presName="hierChild2" presStyleCnt="0"/>
      <dgm:spPr/>
    </dgm:pt>
  </dgm:ptLst>
  <dgm:cxnLst>
    <dgm:cxn modelId="{C0814029-2CED-45C2-93A4-4CB34C0E9858}" type="presOf" srcId="{3A679FC4-3E1D-43DA-9221-C2127D22B206}" destId="{FD300B7D-AEC2-408E-976E-F2506F0B0B06}" srcOrd="0" destOrd="0" presId="urn:microsoft.com/office/officeart/2005/8/layout/hierarchy1"/>
    <dgm:cxn modelId="{FDD08C31-DCC6-4E3C-B77A-2F33812579F2}" type="presOf" srcId="{917B4CB9-B414-4D78-BFE5-30561FABBE0E}" destId="{608E4107-05F3-4E56-85D6-A557FDB37C98}" srcOrd="0" destOrd="0" presId="urn:microsoft.com/office/officeart/2005/8/layout/hierarchy1"/>
    <dgm:cxn modelId="{D1B16571-7051-49BE-810C-BB97A1132791}" type="presOf" srcId="{12D29072-DC25-4082-B3F1-E2DFE74C52C5}" destId="{C08023A9-24ED-4372-92D6-A68E5681A819}" srcOrd="0" destOrd="0" presId="urn:microsoft.com/office/officeart/2005/8/layout/hierarchy1"/>
    <dgm:cxn modelId="{1A7A9F88-AEDF-4705-96F3-E9B9E328AC9F}" srcId="{3A679FC4-3E1D-43DA-9221-C2127D22B206}" destId="{917B4CB9-B414-4D78-BFE5-30561FABBE0E}" srcOrd="1" destOrd="0" parTransId="{550E8FA7-D807-408B-9A20-CA739BAEE660}" sibTransId="{6317466F-99D9-4125-89A1-7B84266894AC}"/>
    <dgm:cxn modelId="{60A527E2-89A0-43E2-8D1B-9E7E4CCBD4A5}" srcId="{3A679FC4-3E1D-43DA-9221-C2127D22B206}" destId="{12D29072-DC25-4082-B3F1-E2DFE74C52C5}" srcOrd="0" destOrd="0" parTransId="{22F7E07F-DB14-4AA3-9747-25AF321E3270}" sibTransId="{9004496F-D009-400B-85F2-398A0175EDE2}"/>
    <dgm:cxn modelId="{DC0DC52B-6829-40EE-933A-25370984960C}" type="presParOf" srcId="{FD300B7D-AEC2-408E-976E-F2506F0B0B06}" destId="{EA0D09DD-FFD6-4DF2-A6AA-A77CD1C85847}" srcOrd="0" destOrd="0" presId="urn:microsoft.com/office/officeart/2005/8/layout/hierarchy1"/>
    <dgm:cxn modelId="{BCFB7F6B-B9FA-4D66-A116-B258452404FA}" type="presParOf" srcId="{EA0D09DD-FFD6-4DF2-A6AA-A77CD1C85847}" destId="{F4D07CA0-423A-4E7B-A584-AD9A01B22EFA}" srcOrd="0" destOrd="0" presId="urn:microsoft.com/office/officeart/2005/8/layout/hierarchy1"/>
    <dgm:cxn modelId="{7DF91A91-C9F2-4455-915F-EF5412BEEA80}" type="presParOf" srcId="{F4D07CA0-423A-4E7B-A584-AD9A01B22EFA}" destId="{FCBB32EF-3C47-44D4-89B1-B22885916C8C}" srcOrd="0" destOrd="0" presId="urn:microsoft.com/office/officeart/2005/8/layout/hierarchy1"/>
    <dgm:cxn modelId="{803EC7D7-2F2C-429D-B7F6-DD99868BB825}" type="presParOf" srcId="{F4D07CA0-423A-4E7B-A584-AD9A01B22EFA}" destId="{C08023A9-24ED-4372-92D6-A68E5681A819}" srcOrd="1" destOrd="0" presId="urn:microsoft.com/office/officeart/2005/8/layout/hierarchy1"/>
    <dgm:cxn modelId="{A2882300-A6A3-4AFE-8AA8-6F3442C28C6F}" type="presParOf" srcId="{EA0D09DD-FFD6-4DF2-A6AA-A77CD1C85847}" destId="{64360B9D-F952-4520-9FA2-E56301FE9A18}" srcOrd="1" destOrd="0" presId="urn:microsoft.com/office/officeart/2005/8/layout/hierarchy1"/>
    <dgm:cxn modelId="{26DE43A9-F637-43CF-B07A-07BFF8A94EC3}" type="presParOf" srcId="{FD300B7D-AEC2-408E-976E-F2506F0B0B06}" destId="{04AFEC7E-31EC-4FB9-937B-F5EAA467457D}" srcOrd="1" destOrd="0" presId="urn:microsoft.com/office/officeart/2005/8/layout/hierarchy1"/>
    <dgm:cxn modelId="{DBA63388-B404-4025-B953-806E3ECF3AAA}" type="presParOf" srcId="{04AFEC7E-31EC-4FB9-937B-F5EAA467457D}" destId="{74C90739-2D81-41D7-A721-1FFBEF06A4FA}" srcOrd="0" destOrd="0" presId="urn:microsoft.com/office/officeart/2005/8/layout/hierarchy1"/>
    <dgm:cxn modelId="{E2A0F725-2434-4C7D-B33D-2E8E955127D9}" type="presParOf" srcId="{74C90739-2D81-41D7-A721-1FFBEF06A4FA}" destId="{687394BD-28F0-4576-90A2-3C746579C199}" srcOrd="0" destOrd="0" presId="urn:microsoft.com/office/officeart/2005/8/layout/hierarchy1"/>
    <dgm:cxn modelId="{57BF9DB4-ADF4-4D40-AC6C-51FCF540E79B}" type="presParOf" srcId="{74C90739-2D81-41D7-A721-1FFBEF06A4FA}" destId="{608E4107-05F3-4E56-85D6-A557FDB37C98}" srcOrd="1" destOrd="0" presId="urn:microsoft.com/office/officeart/2005/8/layout/hierarchy1"/>
    <dgm:cxn modelId="{0F976CF9-CD64-4CD0-BF1A-9D01047C2ECD}" type="presParOf" srcId="{04AFEC7E-31EC-4FB9-937B-F5EAA467457D}" destId="{510B9E73-8FD4-407C-964F-F2029218A14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F775B2-5440-4065-A50B-E76C74960742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4A5903A-9D21-4263-8551-505A4A90BED1}">
      <dgm:prSet/>
      <dgm:spPr/>
      <dgm:t>
        <a:bodyPr/>
        <a:lstStyle/>
        <a:p>
          <a:r>
            <a:rPr lang="el-GR"/>
            <a:t>Α)  Διαιρετά είναι τα δικαιώματα που μπορούν να διαιρεθούν σε ιδανικά μέρη και να εκφράζονται σε ποσοστά δικαιώματος (πχ συγκυριότητα)</a:t>
          </a:r>
          <a:endParaRPr lang="en-US"/>
        </a:p>
      </dgm:t>
    </dgm:pt>
    <dgm:pt modelId="{11B2E1DD-68BC-4FFE-A0EF-E7A201D7E8A8}" type="parTrans" cxnId="{5976C479-2A04-44CC-BEE1-03DEEF0652BF}">
      <dgm:prSet/>
      <dgm:spPr/>
      <dgm:t>
        <a:bodyPr/>
        <a:lstStyle/>
        <a:p>
          <a:endParaRPr lang="en-US"/>
        </a:p>
      </dgm:t>
    </dgm:pt>
    <dgm:pt modelId="{30ECAD53-FD21-4631-815E-2E2E76C53EED}" type="sibTrans" cxnId="{5976C479-2A04-44CC-BEE1-03DEEF0652BF}">
      <dgm:prSet/>
      <dgm:spPr/>
      <dgm:t>
        <a:bodyPr/>
        <a:lstStyle/>
        <a:p>
          <a:endParaRPr lang="en-US"/>
        </a:p>
      </dgm:t>
    </dgm:pt>
    <dgm:pt modelId="{5C50F964-BED6-40F1-9C15-B9E11C392FD2}">
      <dgm:prSet/>
      <dgm:spPr/>
      <dgm:t>
        <a:bodyPr/>
        <a:lstStyle/>
        <a:p>
          <a:r>
            <a:rPr lang="el-GR"/>
            <a:t>Β) Αδιαίρετα είναι τα δικαιώματα που δεν επιδέχονται διαίρεση </a:t>
          </a:r>
          <a:endParaRPr lang="en-US"/>
        </a:p>
      </dgm:t>
    </dgm:pt>
    <dgm:pt modelId="{54659270-7DFA-4423-813C-5F81666F3891}" type="parTrans" cxnId="{44B00614-3000-4B38-AABE-45C54DEB3D32}">
      <dgm:prSet/>
      <dgm:spPr/>
      <dgm:t>
        <a:bodyPr/>
        <a:lstStyle/>
        <a:p>
          <a:endParaRPr lang="en-US"/>
        </a:p>
      </dgm:t>
    </dgm:pt>
    <dgm:pt modelId="{3D89B15C-7512-4430-ADE8-F7C31634152C}" type="sibTrans" cxnId="{44B00614-3000-4B38-AABE-45C54DEB3D32}">
      <dgm:prSet/>
      <dgm:spPr/>
      <dgm:t>
        <a:bodyPr/>
        <a:lstStyle/>
        <a:p>
          <a:endParaRPr lang="en-US"/>
        </a:p>
      </dgm:t>
    </dgm:pt>
    <dgm:pt modelId="{29F72D79-D100-44C3-84B3-E1AB64F3EC6A}" type="pres">
      <dgm:prSet presAssocID="{58F775B2-5440-4065-A50B-E76C749607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BFDDB7E-619B-40BE-8AD3-8EBBBA029336}" type="pres">
      <dgm:prSet presAssocID="{A4A5903A-9D21-4263-8551-505A4A90BED1}" presName="hierRoot1" presStyleCnt="0"/>
      <dgm:spPr/>
    </dgm:pt>
    <dgm:pt modelId="{7FEC14A5-7D4E-4623-91FA-0D2603CBB5C2}" type="pres">
      <dgm:prSet presAssocID="{A4A5903A-9D21-4263-8551-505A4A90BED1}" presName="composite" presStyleCnt="0"/>
      <dgm:spPr/>
    </dgm:pt>
    <dgm:pt modelId="{EB34497F-017D-42D5-8C93-774ABA258EBF}" type="pres">
      <dgm:prSet presAssocID="{A4A5903A-9D21-4263-8551-505A4A90BED1}" presName="background" presStyleLbl="node0" presStyleIdx="0" presStyleCnt="2"/>
      <dgm:spPr/>
    </dgm:pt>
    <dgm:pt modelId="{229FBA8C-4D62-4090-A464-5DE6A852D0E8}" type="pres">
      <dgm:prSet presAssocID="{A4A5903A-9D21-4263-8551-505A4A90BED1}" presName="text" presStyleLbl="fgAcc0" presStyleIdx="0" presStyleCnt="2">
        <dgm:presLayoutVars>
          <dgm:chPref val="3"/>
        </dgm:presLayoutVars>
      </dgm:prSet>
      <dgm:spPr/>
    </dgm:pt>
    <dgm:pt modelId="{B6D260EB-7755-465D-AA66-0B757F16A2BB}" type="pres">
      <dgm:prSet presAssocID="{A4A5903A-9D21-4263-8551-505A4A90BED1}" presName="hierChild2" presStyleCnt="0"/>
      <dgm:spPr/>
    </dgm:pt>
    <dgm:pt modelId="{BF21BC8C-20F2-4675-B9FD-4FEF88A702FC}" type="pres">
      <dgm:prSet presAssocID="{5C50F964-BED6-40F1-9C15-B9E11C392FD2}" presName="hierRoot1" presStyleCnt="0"/>
      <dgm:spPr/>
    </dgm:pt>
    <dgm:pt modelId="{BBECF9CB-1D59-4B51-BAA2-501FECBDE681}" type="pres">
      <dgm:prSet presAssocID="{5C50F964-BED6-40F1-9C15-B9E11C392FD2}" presName="composite" presStyleCnt="0"/>
      <dgm:spPr/>
    </dgm:pt>
    <dgm:pt modelId="{92F837E1-B917-4B44-9D52-DE0400D4D7FB}" type="pres">
      <dgm:prSet presAssocID="{5C50F964-BED6-40F1-9C15-B9E11C392FD2}" presName="background" presStyleLbl="node0" presStyleIdx="1" presStyleCnt="2"/>
      <dgm:spPr/>
    </dgm:pt>
    <dgm:pt modelId="{262D2FDB-1A55-4BB6-94AE-A778D2F3EA3D}" type="pres">
      <dgm:prSet presAssocID="{5C50F964-BED6-40F1-9C15-B9E11C392FD2}" presName="text" presStyleLbl="fgAcc0" presStyleIdx="1" presStyleCnt="2">
        <dgm:presLayoutVars>
          <dgm:chPref val="3"/>
        </dgm:presLayoutVars>
      </dgm:prSet>
      <dgm:spPr/>
    </dgm:pt>
    <dgm:pt modelId="{32346331-3865-4D59-AA6A-9546042E8C5F}" type="pres">
      <dgm:prSet presAssocID="{5C50F964-BED6-40F1-9C15-B9E11C392FD2}" presName="hierChild2" presStyleCnt="0"/>
      <dgm:spPr/>
    </dgm:pt>
  </dgm:ptLst>
  <dgm:cxnLst>
    <dgm:cxn modelId="{44B00614-3000-4B38-AABE-45C54DEB3D32}" srcId="{58F775B2-5440-4065-A50B-E76C74960742}" destId="{5C50F964-BED6-40F1-9C15-B9E11C392FD2}" srcOrd="1" destOrd="0" parTransId="{54659270-7DFA-4423-813C-5F81666F3891}" sibTransId="{3D89B15C-7512-4430-ADE8-F7C31634152C}"/>
    <dgm:cxn modelId="{EF5A6F2D-5EDD-49CE-8798-1616A9D730C0}" type="presOf" srcId="{A4A5903A-9D21-4263-8551-505A4A90BED1}" destId="{229FBA8C-4D62-4090-A464-5DE6A852D0E8}" srcOrd="0" destOrd="0" presId="urn:microsoft.com/office/officeart/2005/8/layout/hierarchy1"/>
    <dgm:cxn modelId="{285ACC60-FAD4-4C19-8B78-DAD0C46E6E29}" type="presOf" srcId="{5C50F964-BED6-40F1-9C15-B9E11C392FD2}" destId="{262D2FDB-1A55-4BB6-94AE-A778D2F3EA3D}" srcOrd="0" destOrd="0" presId="urn:microsoft.com/office/officeart/2005/8/layout/hierarchy1"/>
    <dgm:cxn modelId="{5976C479-2A04-44CC-BEE1-03DEEF0652BF}" srcId="{58F775B2-5440-4065-A50B-E76C74960742}" destId="{A4A5903A-9D21-4263-8551-505A4A90BED1}" srcOrd="0" destOrd="0" parTransId="{11B2E1DD-68BC-4FFE-A0EF-E7A201D7E8A8}" sibTransId="{30ECAD53-FD21-4631-815E-2E2E76C53EED}"/>
    <dgm:cxn modelId="{88EB07E8-CA2B-4E9B-9803-3A9111E9A3E6}" type="presOf" srcId="{58F775B2-5440-4065-A50B-E76C74960742}" destId="{29F72D79-D100-44C3-84B3-E1AB64F3EC6A}" srcOrd="0" destOrd="0" presId="urn:microsoft.com/office/officeart/2005/8/layout/hierarchy1"/>
    <dgm:cxn modelId="{49547DB7-A7D0-4684-B499-9636509BC8B9}" type="presParOf" srcId="{29F72D79-D100-44C3-84B3-E1AB64F3EC6A}" destId="{BBFDDB7E-619B-40BE-8AD3-8EBBBA029336}" srcOrd="0" destOrd="0" presId="urn:microsoft.com/office/officeart/2005/8/layout/hierarchy1"/>
    <dgm:cxn modelId="{0B1142A6-6BEF-422F-BB18-A9C3145549A7}" type="presParOf" srcId="{BBFDDB7E-619B-40BE-8AD3-8EBBBA029336}" destId="{7FEC14A5-7D4E-4623-91FA-0D2603CBB5C2}" srcOrd="0" destOrd="0" presId="urn:microsoft.com/office/officeart/2005/8/layout/hierarchy1"/>
    <dgm:cxn modelId="{39FC91DA-4107-401E-86E4-C50D24CAB848}" type="presParOf" srcId="{7FEC14A5-7D4E-4623-91FA-0D2603CBB5C2}" destId="{EB34497F-017D-42D5-8C93-774ABA258EBF}" srcOrd="0" destOrd="0" presId="urn:microsoft.com/office/officeart/2005/8/layout/hierarchy1"/>
    <dgm:cxn modelId="{BBD07055-F230-4E03-A293-E59203144DD3}" type="presParOf" srcId="{7FEC14A5-7D4E-4623-91FA-0D2603CBB5C2}" destId="{229FBA8C-4D62-4090-A464-5DE6A852D0E8}" srcOrd="1" destOrd="0" presId="urn:microsoft.com/office/officeart/2005/8/layout/hierarchy1"/>
    <dgm:cxn modelId="{16356A8D-40EF-4F56-A883-96ACF2B756BB}" type="presParOf" srcId="{BBFDDB7E-619B-40BE-8AD3-8EBBBA029336}" destId="{B6D260EB-7755-465D-AA66-0B757F16A2BB}" srcOrd="1" destOrd="0" presId="urn:microsoft.com/office/officeart/2005/8/layout/hierarchy1"/>
    <dgm:cxn modelId="{54D4BB52-2EF3-4CBC-BEA5-C74F1DC23B98}" type="presParOf" srcId="{29F72D79-D100-44C3-84B3-E1AB64F3EC6A}" destId="{BF21BC8C-20F2-4675-B9FD-4FEF88A702FC}" srcOrd="1" destOrd="0" presId="urn:microsoft.com/office/officeart/2005/8/layout/hierarchy1"/>
    <dgm:cxn modelId="{05806768-50FD-4AF5-9B07-E5DD2886604F}" type="presParOf" srcId="{BF21BC8C-20F2-4675-B9FD-4FEF88A702FC}" destId="{BBECF9CB-1D59-4B51-BAA2-501FECBDE681}" srcOrd="0" destOrd="0" presId="urn:microsoft.com/office/officeart/2005/8/layout/hierarchy1"/>
    <dgm:cxn modelId="{12CEB01D-9720-4DA1-863B-993CBB950A56}" type="presParOf" srcId="{BBECF9CB-1D59-4B51-BAA2-501FECBDE681}" destId="{92F837E1-B917-4B44-9D52-DE0400D4D7FB}" srcOrd="0" destOrd="0" presId="urn:microsoft.com/office/officeart/2005/8/layout/hierarchy1"/>
    <dgm:cxn modelId="{51B7A9DE-D691-4798-81FF-84F50F0048BC}" type="presParOf" srcId="{BBECF9CB-1D59-4B51-BAA2-501FECBDE681}" destId="{262D2FDB-1A55-4BB6-94AE-A778D2F3EA3D}" srcOrd="1" destOrd="0" presId="urn:microsoft.com/office/officeart/2005/8/layout/hierarchy1"/>
    <dgm:cxn modelId="{40A72C60-6D31-41F9-AD6E-6E9340F1403C}" type="presParOf" srcId="{BF21BC8C-20F2-4675-B9FD-4FEF88A702FC}" destId="{32346331-3865-4D59-AA6A-9546042E8C5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228138-32C3-471A-805F-85053C6ABDE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C0F72A1-3A23-43B1-8984-F0C3248AF482}">
      <dgm:prSet/>
      <dgm:spPr/>
      <dgm:t>
        <a:bodyPr/>
        <a:lstStyle/>
        <a:p>
          <a:r>
            <a:rPr lang="el-GR"/>
            <a:t>Α) Περιουσιακά είναι τα δικαιώματα με τα οποία ικανοποιείται οικονομικό όφελος και άρα έχουν οικονομική αξία. (πχ εμπραγματα ή κληρονομικά δικαιώματα)</a:t>
          </a:r>
          <a:endParaRPr lang="en-US"/>
        </a:p>
      </dgm:t>
    </dgm:pt>
    <dgm:pt modelId="{444B4A37-A54D-4559-B883-C7E8D19C6417}" type="parTrans" cxnId="{7D95C5EC-A2C9-4EB0-A71F-C3747C1446AA}">
      <dgm:prSet/>
      <dgm:spPr/>
      <dgm:t>
        <a:bodyPr/>
        <a:lstStyle/>
        <a:p>
          <a:endParaRPr lang="en-US"/>
        </a:p>
      </dgm:t>
    </dgm:pt>
    <dgm:pt modelId="{B91EE4BE-1A55-4720-B6BC-0B7CD973C670}" type="sibTrans" cxnId="{7D95C5EC-A2C9-4EB0-A71F-C3747C1446AA}">
      <dgm:prSet/>
      <dgm:spPr/>
      <dgm:t>
        <a:bodyPr/>
        <a:lstStyle/>
        <a:p>
          <a:endParaRPr lang="en-US"/>
        </a:p>
      </dgm:t>
    </dgm:pt>
    <dgm:pt modelId="{CD89BD30-0221-4D3A-8BE0-A6B97D4A2151}">
      <dgm:prSet/>
      <dgm:spPr/>
      <dgm:t>
        <a:bodyPr/>
        <a:lstStyle/>
        <a:p>
          <a:r>
            <a:rPr lang="el-GR"/>
            <a:t>Β) Προσωπικά είναι τα δικαιώματα που έχουν ηθικό κυρίως συμφέρον, αν καιμπορεί να έχουν και οικονομική αξία. (πχ οικογενειακά δικαιώματα)</a:t>
          </a:r>
          <a:endParaRPr lang="en-US"/>
        </a:p>
      </dgm:t>
    </dgm:pt>
    <dgm:pt modelId="{1B54659B-BFDA-4805-A0CD-B1CA0BB3CB2F}" type="parTrans" cxnId="{85412BE7-42B0-43DA-9780-DD1F3C91EFF6}">
      <dgm:prSet/>
      <dgm:spPr/>
      <dgm:t>
        <a:bodyPr/>
        <a:lstStyle/>
        <a:p>
          <a:endParaRPr lang="en-US"/>
        </a:p>
      </dgm:t>
    </dgm:pt>
    <dgm:pt modelId="{7F815ED8-4A00-4526-A97B-BAA05F4163F5}" type="sibTrans" cxnId="{85412BE7-42B0-43DA-9780-DD1F3C91EFF6}">
      <dgm:prSet/>
      <dgm:spPr/>
      <dgm:t>
        <a:bodyPr/>
        <a:lstStyle/>
        <a:p>
          <a:endParaRPr lang="en-US"/>
        </a:p>
      </dgm:t>
    </dgm:pt>
    <dgm:pt modelId="{04A7A8A9-2D8B-43DA-9334-5BC98F8966A4}">
      <dgm:prSet/>
      <dgm:spPr/>
      <dgm:t>
        <a:bodyPr/>
        <a:lstStyle/>
        <a:p>
          <a:r>
            <a:rPr lang="el-GR"/>
            <a:t>Γ) Μικτά είναι τα δικαιώματα που παράλληλα έχουν χαρακτήρα προσωπικού και περιουσιακού δικαώματος (πχ δικαίωμα πνευματικής ιδιοκτησίας ) </a:t>
          </a:r>
          <a:endParaRPr lang="en-US"/>
        </a:p>
      </dgm:t>
    </dgm:pt>
    <dgm:pt modelId="{73FE39D8-3555-4931-B08A-186DFB8F71B0}" type="parTrans" cxnId="{EA3E6367-B3C8-437A-B08C-5858C033F3C5}">
      <dgm:prSet/>
      <dgm:spPr/>
      <dgm:t>
        <a:bodyPr/>
        <a:lstStyle/>
        <a:p>
          <a:endParaRPr lang="en-US"/>
        </a:p>
      </dgm:t>
    </dgm:pt>
    <dgm:pt modelId="{AE693259-3CF9-4D46-B730-1C8CACA5785D}" type="sibTrans" cxnId="{EA3E6367-B3C8-437A-B08C-5858C033F3C5}">
      <dgm:prSet/>
      <dgm:spPr/>
      <dgm:t>
        <a:bodyPr/>
        <a:lstStyle/>
        <a:p>
          <a:endParaRPr lang="en-US"/>
        </a:p>
      </dgm:t>
    </dgm:pt>
    <dgm:pt modelId="{4B59C5B2-F406-4580-9C31-616EB9AF764D}" type="pres">
      <dgm:prSet presAssocID="{29228138-32C3-471A-805F-85053C6ABD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B3B200-2633-417A-9582-9BD3D2A01902}" type="pres">
      <dgm:prSet presAssocID="{EC0F72A1-3A23-43B1-8984-F0C3248AF482}" presName="hierRoot1" presStyleCnt="0"/>
      <dgm:spPr/>
    </dgm:pt>
    <dgm:pt modelId="{795E78CF-5DA4-4265-8590-69E6ED38B1BD}" type="pres">
      <dgm:prSet presAssocID="{EC0F72A1-3A23-43B1-8984-F0C3248AF482}" presName="composite" presStyleCnt="0"/>
      <dgm:spPr/>
    </dgm:pt>
    <dgm:pt modelId="{61352698-F809-46A0-88D8-B71929D9D57F}" type="pres">
      <dgm:prSet presAssocID="{EC0F72A1-3A23-43B1-8984-F0C3248AF482}" presName="background" presStyleLbl="node0" presStyleIdx="0" presStyleCnt="3"/>
      <dgm:spPr/>
    </dgm:pt>
    <dgm:pt modelId="{6C9E6106-ECC4-4EC4-B548-C95D51000333}" type="pres">
      <dgm:prSet presAssocID="{EC0F72A1-3A23-43B1-8984-F0C3248AF482}" presName="text" presStyleLbl="fgAcc0" presStyleIdx="0" presStyleCnt="3">
        <dgm:presLayoutVars>
          <dgm:chPref val="3"/>
        </dgm:presLayoutVars>
      </dgm:prSet>
      <dgm:spPr/>
    </dgm:pt>
    <dgm:pt modelId="{2758F82E-C232-4BCE-8356-37DD4D95A4AF}" type="pres">
      <dgm:prSet presAssocID="{EC0F72A1-3A23-43B1-8984-F0C3248AF482}" presName="hierChild2" presStyleCnt="0"/>
      <dgm:spPr/>
    </dgm:pt>
    <dgm:pt modelId="{5C5460F4-EDA2-40CE-ACCD-9C7AA96DD134}" type="pres">
      <dgm:prSet presAssocID="{CD89BD30-0221-4D3A-8BE0-A6B97D4A2151}" presName="hierRoot1" presStyleCnt="0"/>
      <dgm:spPr/>
    </dgm:pt>
    <dgm:pt modelId="{43F42F05-F4CE-42AE-8D74-D63B680EF596}" type="pres">
      <dgm:prSet presAssocID="{CD89BD30-0221-4D3A-8BE0-A6B97D4A2151}" presName="composite" presStyleCnt="0"/>
      <dgm:spPr/>
    </dgm:pt>
    <dgm:pt modelId="{FBE62FF4-F229-4BCF-8AD0-64AE59DEEDB0}" type="pres">
      <dgm:prSet presAssocID="{CD89BD30-0221-4D3A-8BE0-A6B97D4A2151}" presName="background" presStyleLbl="node0" presStyleIdx="1" presStyleCnt="3"/>
      <dgm:spPr/>
    </dgm:pt>
    <dgm:pt modelId="{A73C1D7E-88A9-4390-8F38-7906885579D5}" type="pres">
      <dgm:prSet presAssocID="{CD89BD30-0221-4D3A-8BE0-A6B97D4A2151}" presName="text" presStyleLbl="fgAcc0" presStyleIdx="1" presStyleCnt="3">
        <dgm:presLayoutVars>
          <dgm:chPref val="3"/>
        </dgm:presLayoutVars>
      </dgm:prSet>
      <dgm:spPr/>
    </dgm:pt>
    <dgm:pt modelId="{4D8FB860-4226-4287-81C0-09FEE329D8E6}" type="pres">
      <dgm:prSet presAssocID="{CD89BD30-0221-4D3A-8BE0-A6B97D4A2151}" presName="hierChild2" presStyleCnt="0"/>
      <dgm:spPr/>
    </dgm:pt>
    <dgm:pt modelId="{3292D435-48B8-4E65-9758-B2A290C4C4F8}" type="pres">
      <dgm:prSet presAssocID="{04A7A8A9-2D8B-43DA-9334-5BC98F8966A4}" presName="hierRoot1" presStyleCnt="0"/>
      <dgm:spPr/>
    </dgm:pt>
    <dgm:pt modelId="{3B985761-BD1C-4229-82D1-2EC4AFA45B97}" type="pres">
      <dgm:prSet presAssocID="{04A7A8A9-2D8B-43DA-9334-5BC98F8966A4}" presName="composite" presStyleCnt="0"/>
      <dgm:spPr/>
    </dgm:pt>
    <dgm:pt modelId="{454BD177-EF4D-4A60-B995-B1061E478AB5}" type="pres">
      <dgm:prSet presAssocID="{04A7A8A9-2D8B-43DA-9334-5BC98F8966A4}" presName="background" presStyleLbl="node0" presStyleIdx="2" presStyleCnt="3"/>
      <dgm:spPr/>
    </dgm:pt>
    <dgm:pt modelId="{64D9B19D-49FB-4B01-8BF3-B01BDE018D1B}" type="pres">
      <dgm:prSet presAssocID="{04A7A8A9-2D8B-43DA-9334-5BC98F8966A4}" presName="text" presStyleLbl="fgAcc0" presStyleIdx="2" presStyleCnt="3">
        <dgm:presLayoutVars>
          <dgm:chPref val="3"/>
        </dgm:presLayoutVars>
      </dgm:prSet>
      <dgm:spPr/>
    </dgm:pt>
    <dgm:pt modelId="{223703D7-F7DB-405D-8AD5-7320E6623FCC}" type="pres">
      <dgm:prSet presAssocID="{04A7A8A9-2D8B-43DA-9334-5BC98F8966A4}" presName="hierChild2" presStyleCnt="0"/>
      <dgm:spPr/>
    </dgm:pt>
  </dgm:ptLst>
  <dgm:cxnLst>
    <dgm:cxn modelId="{0B11AE23-00F2-44F0-A137-A443D6C62968}" type="presOf" srcId="{CD89BD30-0221-4D3A-8BE0-A6B97D4A2151}" destId="{A73C1D7E-88A9-4390-8F38-7906885579D5}" srcOrd="0" destOrd="0" presId="urn:microsoft.com/office/officeart/2005/8/layout/hierarchy1"/>
    <dgm:cxn modelId="{A448FC31-364B-4220-9D9E-1F17E786D9C5}" type="presOf" srcId="{04A7A8A9-2D8B-43DA-9334-5BC98F8966A4}" destId="{64D9B19D-49FB-4B01-8BF3-B01BDE018D1B}" srcOrd="0" destOrd="0" presId="urn:microsoft.com/office/officeart/2005/8/layout/hierarchy1"/>
    <dgm:cxn modelId="{EA3E6367-B3C8-437A-B08C-5858C033F3C5}" srcId="{29228138-32C3-471A-805F-85053C6ABDE0}" destId="{04A7A8A9-2D8B-43DA-9334-5BC98F8966A4}" srcOrd="2" destOrd="0" parTransId="{73FE39D8-3555-4931-B08A-186DFB8F71B0}" sibTransId="{AE693259-3CF9-4D46-B730-1C8CACA5785D}"/>
    <dgm:cxn modelId="{5A727F85-9E7A-43D8-924B-3001BA33C06F}" type="presOf" srcId="{EC0F72A1-3A23-43B1-8984-F0C3248AF482}" destId="{6C9E6106-ECC4-4EC4-B548-C95D51000333}" srcOrd="0" destOrd="0" presId="urn:microsoft.com/office/officeart/2005/8/layout/hierarchy1"/>
    <dgm:cxn modelId="{85412BE7-42B0-43DA-9780-DD1F3C91EFF6}" srcId="{29228138-32C3-471A-805F-85053C6ABDE0}" destId="{CD89BD30-0221-4D3A-8BE0-A6B97D4A2151}" srcOrd="1" destOrd="0" parTransId="{1B54659B-BFDA-4805-A0CD-B1CA0BB3CB2F}" sibTransId="{7F815ED8-4A00-4526-A97B-BAA05F4163F5}"/>
    <dgm:cxn modelId="{7D95C5EC-A2C9-4EB0-A71F-C3747C1446AA}" srcId="{29228138-32C3-471A-805F-85053C6ABDE0}" destId="{EC0F72A1-3A23-43B1-8984-F0C3248AF482}" srcOrd="0" destOrd="0" parTransId="{444B4A37-A54D-4559-B883-C7E8D19C6417}" sibTransId="{B91EE4BE-1A55-4720-B6BC-0B7CD973C670}"/>
    <dgm:cxn modelId="{4A738EFD-4C05-4B33-A76B-09E74D588084}" type="presOf" srcId="{29228138-32C3-471A-805F-85053C6ABDE0}" destId="{4B59C5B2-F406-4580-9C31-616EB9AF764D}" srcOrd="0" destOrd="0" presId="urn:microsoft.com/office/officeart/2005/8/layout/hierarchy1"/>
    <dgm:cxn modelId="{02239105-AE73-4AA3-826E-C943AC390A62}" type="presParOf" srcId="{4B59C5B2-F406-4580-9C31-616EB9AF764D}" destId="{9AB3B200-2633-417A-9582-9BD3D2A01902}" srcOrd="0" destOrd="0" presId="urn:microsoft.com/office/officeart/2005/8/layout/hierarchy1"/>
    <dgm:cxn modelId="{6234A874-6FF5-4099-9441-E8D3DAD2932F}" type="presParOf" srcId="{9AB3B200-2633-417A-9582-9BD3D2A01902}" destId="{795E78CF-5DA4-4265-8590-69E6ED38B1BD}" srcOrd="0" destOrd="0" presId="urn:microsoft.com/office/officeart/2005/8/layout/hierarchy1"/>
    <dgm:cxn modelId="{87D775A4-0D20-4551-AFE3-7F2BD39BE6E1}" type="presParOf" srcId="{795E78CF-5DA4-4265-8590-69E6ED38B1BD}" destId="{61352698-F809-46A0-88D8-B71929D9D57F}" srcOrd="0" destOrd="0" presId="urn:microsoft.com/office/officeart/2005/8/layout/hierarchy1"/>
    <dgm:cxn modelId="{8A091EFB-FD52-4457-AAFE-8A4719B5FF8A}" type="presParOf" srcId="{795E78CF-5DA4-4265-8590-69E6ED38B1BD}" destId="{6C9E6106-ECC4-4EC4-B548-C95D51000333}" srcOrd="1" destOrd="0" presId="urn:microsoft.com/office/officeart/2005/8/layout/hierarchy1"/>
    <dgm:cxn modelId="{F1134689-F2AD-4718-99B9-BADDEE5611D2}" type="presParOf" srcId="{9AB3B200-2633-417A-9582-9BD3D2A01902}" destId="{2758F82E-C232-4BCE-8356-37DD4D95A4AF}" srcOrd="1" destOrd="0" presId="urn:microsoft.com/office/officeart/2005/8/layout/hierarchy1"/>
    <dgm:cxn modelId="{193B6CAF-17B7-4A78-AE81-7754C85E05BB}" type="presParOf" srcId="{4B59C5B2-F406-4580-9C31-616EB9AF764D}" destId="{5C5460F4-EDA2-40CE-ACCD-9C7AA96DD134}" srcOrd="1" destOrd="0" presId="urn:microsoft.com/office/officeart/2005/8/layout/hierarchy1"/>
    <dgm:cxn modelId="{7A3FDBF6-89BA-439D-AB48-24C65D5938CB}" type="presParOf" srcId="{5C5460F4-EDA2-40CE-ACCD-9C7AA96DD134}" destId="{43F42F05-F4CE-42AE-8D74-D63B680EF596}" srcOrd="0" destOrd="0" presId="urn:microsoft.com/office/officeart/2005/8/layout/hierarchy1"/>
    <dgm:cxn modelId="{9B8FFA40-CF84-4507-84F4-A1D33FBCBAD9}" type="presParOf" srcId="{43F42F05-F4CE-42AE-8D74-D63B680EF596}" destId="{FBE62FF4-F229-4BCF-8AD0-64AE59DEEDB0}" srcOrd="0" destOrd="0" presId="urn:microsoft.com/office/officeart/2005/8/layout/hierarchy1"/>
    <dgm:cxn modelId="{8A592DF5-736C-46FD-8FE3-A1A438DF0598}" type="presParOf" srcId="{43F42F05-F4CE-42AE-8D74-D63B680EF596}" destId="{A73C1D7E-88A9-4390-8F38-7906885579D5}" srcOrd="1" destOrd="0" presId="urn:microsoft.com/office/officeart/2005/8/layout/hierarchy1"/>
    <dgm:cxn modelId="{3E731023-2745-4915-BAF9-213919A8A567}" type="presParOf" srcId="{5C5460F4-EDA2-40CE-ACCD-9C7AA96DD134}" destId="{4D8FB860-4226-4287-81C0-09FEE329D8E6}" srcOrd="1" destOrd="0" presId="urn:microsoft.com/office/officeart/2005/8/layout/hierarchy1"/>
    <dgm:cxn modelId="{05E3FC4C-CB9C-4A2A-BB99-F2E385D8C887}" type="presParOf" srcId="{4B59C5B2-F406-4580-9C31-616EB9AF764D}" destId="{3292D435-48B8-4E65-9758-B2A290C4C4F8}" srcOrd="2" destOrd="0" presId="urn:microsoft.com/office/officeart/2005/8/layout/hierarchy1"/>
    <dgm:cxn modelId="{CC14760D-FC08-4B06-85F1-6F84AB600D7C}" type="presParOf" srcId="{3292D435-48B8-4E65-9758-B2A290C4C4F8}" destId="{3B985761-BD1C-4229-82D1-2EC4AFA45B97}" srcOrd="0" destOrd="0" presId="urn:microsoft.com/office/officeart/2005/8/layout/hierarchy1"/>
    <dgm:cxn modelId="{A87EEBFD-CA76-41E7-BEEC-9CFBE31AC543}" type="presParOf" srcId="{3B985761-BD1C-4229-82D1-2EC4AFA45B97}" destId="{454BD177-EF4D-4A60-B995-B1061E478AB5}" srcOrd="0" destOrd="0" presId="urn:microsoft.com/office/officeart/2005/8/layout/hierarchy1"/>
    <dgm:cxn modelId="{E008D4CB-BF84-4AF4-AE63-7B009F304F0E}" type="presParOf" srcId="{3B985761-BD1C-4229-82D1-2EC4AFA45B97}" destId="{64D9B19D-49FB-4B01-8BF3-B01BDE018D1B}" srcOrd="1" destOrd="0" presId="urn:microsoft.com/office/officeart/2005/8/layout/hierarchy1"/>
    <dgm:cxn modelId="{C082AB3F-5D06-48F2-B1B3-6FC2C85CEE0B}" type="presParOf" srcId="{3292D435-48B8-4E65-9758-B2A290C4C4F8}" destId="{223703D7-F7DB-405D-8AD5-7320E6623F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B32EF-3C47-44D4-89B1-B22885916C8C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023A9-24ED-4372-92D6-A68E5681A819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u="sng" kern="1200"/>
            <a:t>Α)Αμεταβίβαστα ή προσωποπαγή</a:t>
          </a:r>
          <a:r>
            <a:rPr lang="el-GR" sz="2200" kern="1200"/>
            <a:t> είναι τα δικαιώματα που συνδέονται τόσο στενά με το φορέα τους που δεν μπορούν να μεταβιβαστούν ή κληρονομιθούν (πχ γονική μέριμνα)</a:t>
          </a:r>
          <a:endParaRPr lang="en-US" sz="2200" kern="1200"/>
        </a:p>
      </dsp:txBody>
      <dsp:txXfrm>
        <a:off x="560236" y="832323"/>
        <a:ext cx="4149382" cy="2576345"/>
      </dsp:txXfrm>
    </dsp:sp>
    <dsp:sp modelId="{687394BD-28F0-4576-90A2-3C746579C199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8E4107-05F3-4E56-85D6-A557FDB37C98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Β) Μεταβιβαστά είναι τα δικαιώματα που μπορούν ελεύθερα να μεταβιβαστούν ή κληρονομιθούν   και είναι τα περισσότερα δικαιώματα.</a:t>
          </a:r>
          <a:endParaRPr lang="en-US" sz="2200" kern="1200"/>
        </a:p>
      </dsp:txBody>
      <dsp:txXfrm>
        <a:off x="5827635" y="832323"/>
        <a:ext cx="4149382" cy="25763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34497F-017D-42D5-8C93-774ABA258EBF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FBA8C-4D62-4090-A464-5DE6A852D0E8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/>
            <a:t>Α)  Διαιρετά είναι τα δικαιώματα που μπορούν να διαιρεθούν σε ιδανικά μέρη και να εκφράζονται σε ποσοστά δικαιώματος (πχ συγκυριότητα)</a:t>
          </a:r>
          <a:endParaRPr lang="en-US" sz="2800" kern="1200"/>
        </a:p>
      </dsp:txBody>
      <dsp:txXfrm>
        <a:off x="560236" y="832323"/>
        <a:ext cx="4149382" cy="2576345"/>
      </dsp:txXfrm>
    </dsp:sp>
    <dsp:sp modelId="{92F837E1-B917-4B44-9D52-DE0400D4D7FB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D2FDB-1A55-4BB6-94AE-A778D2F3EA3D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/>
            <a:t>Β) Αδιαίρετα είναι τα δικαιώματα που δεν επιδέχονται διαίρεση </a:t>
          </a:r>
          <a:endParaRPr lang="en-US" sz="2800" kern="1200"/>
        </a:p>
      </dsp:txBody>
      <dsp:txXfrm>
        <a:off x="5827635" y="832323"/>
        <a:ext cx="4149382" cy="2576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52698-F809-46A0-88D8-B71929D9D57F}">
      <dsp:nvSpPr>
        <dsp:cNvPr id="0" name=""/>
        <dsp:cNvSpPr/>
      </dsp:nvSpPr>
      <dsp:spPr>
        <a:xfrm>
          <a:off x="0" y="845551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9E6106-ECC4-4EC4-B548-C95D51000333}">
      <dsp:nvSpPr>
        <dsp:cNvPr id="0" name=""/>
        <dsp:cNvSpPr/>
      </dsp:nvSpPr>
      <dsp:spPr>
        <a:xfrm>
          <a:off x="314325" y="1144160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Α) Περιουσιακά είναι τα δικαιώματα με τα οποία ικανοποιείται οικονομικό όφελος και άρα έχουν οικονομική αξία. (πχ εμπραγματα ή κληρονομικά δικαιώματα)</a:t>
          </a:r>
          <a:endParaRPr lang="en-US" sz="1600" kern="1200"/>
        </a:p>
      </dsp:txBody>
      <dsp:txXfrm>
        <a:off x="366939" y="1196774"/>
        <a:ext cx="2723696" cy="1691139"/>
      </dsp:txXfrm>
    </dsp:sp>
    <dsp:sp modelId="{FBE62FF4-F229-4BCF-8AD0-64AE59DEEDB0}">
      <dsp:nvSpPr>
        <dsp:cNvPr id="0" name=""/>
        <dsp:cNvSpPr/>
      </dsp:nvSpPr>
      <dsp:spPr>
        <a:xfrm>
          <a:off x="3457574" y="845551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3C1D7E-88A9-4390-8F38-7906885579D5}">
      <dsp:nvSpPr>
        <dsp:cNvPr id="0" name=""/>
        <dsp:cNvSpPr/>
      </dsp:nvSpPr>
      <dsp:spPr>
        <a:xfrm>
          <a:off x="3771899" y="1144160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Β) Προσωπικά είναι τα δικαιώματα που έχουν ηθικό κυρίως συμφέρον, αν καιμπορεί να έχουν και οικονομική αξία. (πχ οικογενειακά δικαιώματα)</a:t>
          </a:r>
          <a:endParaRPr lang="en-US" sz="1600" kern="1200"/>
        </a:p>
      </dsp:txBody>
      <dsp:txXfrm>
        <a:off x="3824513" y="1196774"/>
        <a:ext cx="2723696" cy="1691139"/>
      </dsp:txXfrm>
    </dsp:sp>
    <dsp:sp modelId="{454BD177-EF4D-4A60-B995-B1061E478AB5}">
      <dsp:nvSpPr>
        <dsp:cNvPr id="0" name=""/>
        <dsp:cNvSpPr/>
      </dsp:nvSpPr>
      <dsp:spPr>
        <a:xfrm>
          <a:off x="6915149" y="845551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D9B19D-49FB-4B01-8BF3-B01BDE018D1B}">
      <dsp:nvSpPr>
        <dsp:cNvPr id="0" name=""/>
        <dsp:cNvSpPr/>
      </dsp:nvSpPr>
      <dsp:spPr>
        <a:xfrm>
          <a:off x="7229475" y="1144160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Γ) Μικτά είναι τα δικαιώματα που παράλληλα έχουν χαρακτήρα προσωπικού και περιουσιακού δικαώματος (πχ δικαίωμα πνευματικής ιδιοκτησίας ) </a:t>
          </a:r>
          <a:endParaRPr lang="en-US" sz="1600" kern="1200"/>
        </a:p>
      </dsp:txBody>
      <dsp:txXfrm>
        <a:off x="7282089" y="1196774"/>
        <a:ext cx="2723696" cy="169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32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5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1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3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1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2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2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7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1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6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5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7227228-2223-4264-8CFD-6C4A94520F2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8A02651-A02F-40E9-93A6-6B4FF619452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91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74BF9-D8DE-BF44-8BD2-DDDA469CC6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Μέρος τέταρτο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34D34-6BF2-8638-4CF4-01C03E8A5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Δικαιώματα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32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05DA8-F083-13D2-9E39-F2B11E690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Έννομη σχέση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3A799-F163-E8C4-A78C-F18404F67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Έννομη σχέση αποκαλούμε τη σχέση ενός προσώπου προς τα άλλο πρόσωπο ή πράγμα, η οποία ρυθμίζεται από το δίκαιο . Πχ σχέση μεταξύ αγοραστή – πωλητή ( αρ 513 επ ΑΚ ), μεταξύ μισθωτή- εκμισθωτή ( ΑΚ 574 επ) , μεταξύ συζύγων (ΑΚ 1386επ) .</a:t>
            </a:r>
          </a:p>
          <a:p>
            <a:endParaRPr lang="el-GR" dirty="0"/>
          </a:p>
          <a:p>
            <a:r>
              <a:rPr lang="el-GR" dirty="0"/>
              <a:t>Οι έννομες σχέσεις αντιδιαστέλλονται από τις απλές βιοτικές σχέσεις τις οποίες το δίκαιο δεν ρυθμίζει με συγκεκριμένο τρόπο. </a:t>
            </a:r>
          </a:p>
          <a:p>
            <a:r>
              <a:rPr lang="el-GR" dirty="0"/>
              <a:t> </a:t>
            </a:r>
          </a:p>
          <a:p>
            <a:r>
              <a:rPr lang="el-GR" dirty="0"/>
              <a:t>Από τις έννομες σχέσεις (που ρυθμίζονται από το δίκαιο) απορρέουν δικαιώματα και υποχρεώσεις.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33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7415E-9DA7-AEFC-C2F1-D80577C0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Η έννοια του δικαιώματος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22DF8-536B-AFD9-C6E4-10E8D0BF7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Δικαίωμα είναι η εξουσία που απονέμεται από το δίκαιο στο πρόσωπο (φυσικό ή νομικό) για την ικανοποίηση έννομων συμφερόντων του. </a:t>
            </a:r>
          </a:p>
          <a:p>
            <a:pPr>
              <a:lnSpc>
                <a:spcPct val="150000"/>
              </a:lnSpc>
            </a:pPr>
            <a:r>
              <a:rPr lang="el-GR" dirty="0"/>
              <a:t>Το δικαίωμα ενός προσώπου αντιστοιχεί μια υποχρέωση δηλαδή δέσμευση άλλου ή άλλων προσώπων για τήρηση ορισμένης συμπεριφοράς προκειμένου να ικανοποιηθεί το αντίστοιχο δικαίωμα 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06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F21E-70B5-8C4C-49CB-8FC24F0FA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Διακρίσεις δικαιωμάτων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0B71-7D9B-8E23-A21C-B4ED8E2C7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1. Εξουσιαστικά δικαιώματα: </a:t>
            </a:r>
            <a:r>
              <a:rPr lang="el-GR" dirty="0"/>
              <a:t>Αυτά που παρέχουν στο δικαιούχο εξουσία πάνω σε πράγμα/ αγαθό ή εξουσία να επεμβαίνει στη σφαίρα κάποιου άλλου προσώπου .</a:t>
            </a:r>
          </a:p>
          <a:p>
            <a:r>
              <a:rPr lang="el-GR" dirty="0"/>
              <a:t>Αυτά διακρίνονται σε : </a:t>
            </a:r>
          </a:p>
          <a:p>
            <a:r>
              <a:rPr lang="el-GR" dirty="0"/>
              <a:t>Α) απόλυτα : παρέχουν άμεση εξουσία σε ορισμένο αντικείμενο ή πρόσωπα και</a:t>
            </a:r>
            <a:r>
              <a:rPr lang="el-GR" b="1" u="sng" dirty="0"/>
              <a:t> όλα </a:t>
            </a:r>
            <a:r>
              <a:rPr lang="el-GR" dirty="0"/>
              <a:t>τα άλλα πρόσωπα υποχρεούνται να απέχουν από κάθε προσβολή . Δηλαδή τα δικαιώματα </a:t>
            </a:r>
            <a:r>
              <a:rPr lang="el-GR" u="sng" dirty="0"/>
              <a:t>αυτά ισχύουν έναντι όλων </a:t>
            </a:r>
            <a:r>
              <a:rPr lang="el-GR" dirty="0"/>
              <a:t>(πχ κυριότητα, γονική μέριμνα)</a:t>
            </a:r>
          </a:p>
          <a:p>
            <a:r>
              <a:rPr lang="el-GR" dirty="0"/>
              <a:t>Β) Σχετικά: Είναι αυτά που παρέχουν στο δικαιούχο την εξουσία να υποχρεώσει συγκεκριμένο μόνο πρόσωπο σε συγκεκριμένη πράξη. (πχ σχέση οφειλέτη – δανειστή)</a:t>
            </a:r>
          </a:p>
          <a:p>
            <a:r>
              <a:rPr lang="el-GR" u="sng" dirty="0"/>
              <a:t>2. Διαπλαστικά δικαιώματα: </a:t>
            </a:r>
            <a:r>
              <a:rPr lang="el-GR" dirty="0"/>
              <a:t>παρέχουν στο δικαιούχο τη δυνατότητα να επιφέρει μονομερώς μια έννομη μεταβολή πάνω σε ένα δικαίωμα ή έννομη σχέση. Η άσκησή του δλδ δεν προυποθέτει τη σύμπραξη άλλου προσώπου πχ δικαίωμα καταγγελίας σύμβασης εργασίας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59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88661-5C6D-AE83-8B36-3FEDAB17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/>
              <a:t>Αμεταβίβαστα- Μεταβιβαστά</a:t>
            </a:r>
            <a:endParaRPr lang="en-US" b="1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FC5DF2-7DB7-E336-D683-B9963EA36F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544728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9822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99E9-5B49-9320-9E37-1F7D0FEA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l-GR"/>
              <a:t>Διαιρετά- Αδιαίρετα 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F321FB-ABB2-019F-38DD-9BF18F1DB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68757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838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BB8BB-E1A1-30B8-A687-CEC9F29F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l-GR" dirty="0"/>
              <a:t>Περιουσιακά – προσωπικά – μικτά </a:t>
            </a: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28A438E0-B5E6-0FDE-C622-0C806A3BB2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612389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739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40A7-CA33-DA47-9808-66CC40AA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/>
              <a:t>Απώλεια δικαιώματος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51100-EF01-FFFD-516B-3309B0374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Απώλεια δικαιώματος είναι η λύση του δεσμού μεταξύ του δικαιούχου και του δικαιώματος. Απώλεια δεν συνιστά η αδράνεια δηλαδή η επί μακρόν μη άσκηση του δικαιώματος .</a:t>
            </a:r>
          </a:p>
          <a:p>
            <a:r>
              <a:rPr lang="el-GR" dirty="0"/>
              <a:t>Η απώλεια του δικαιώματος μπορεί να γίνεται : </a:t>
            </a:r>
          </a:p>
          <a:p>
            <a:r>
              <a:rPr lang="el-GR" dirty="0"/>
              <a:t>Α) με τη θέληση του δικαιούχου (πχ εκποίηση, διάθεση, επιβάρυνση δικάιώματος, παραίτηση)</a:t>
            </a:r>
          </a:p>
          <a:p>
            <a:r>
              <a:rPr lang="el-GR" dirty="0"/>
              <a:t>Β) χωρίς τη θέληση του δικαιούχου </a:t>
            </a:r>
          </a:p>
          <a:p>
            <a:r>
              <a:rPr lang="el-GR" dirty="0"/>
              <a:t>-με το τέλος του φορέα, όταν δλδ το πρόσωπο πεθαίνει ή έχουμε λύση του νομικού προσώπου</a:t>
            </a:r>
          </a:p>
          <a:p>
            <a:r>
              <a:rPr lang="el-GR" dirty="0"/>
              <a:t>-με την έκπτωση από το δικαίωμα (πχ έκπτωση της μητέρας ή του πατέρα από το λειτουργικό δικαίωμα της γονικής μέριμνας (αρ 1537 ΑΚ)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0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21F3B-B00C-3760-E762-217AB4AC3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" marR="0" lvl="0" indent="-9144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r>
              <a:rPr kumimoji="0" lang="el-GR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Αρθρο 1537</a:t>
            </a:r>
            <a:br>
              <a:rPr kumimoji="0" lang="el-GR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D30A9-C744-5E6F-08B2-08A6D18F7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                          `Εκπτωση των γονέων</a:t>
            </a:r>
          </a:p>
          <a:p>
            <a:r>
              <a:rPr lang="el-GR" dirty="0"/>
              <a:t>         Ο  γονέας  εκπίπτει  από  τη  γονική  μέριμνα αν καταδικάστηκε</a:t>
            </a:r>
          </a:p>
          <a:p>
            <a:r>
              <a:rPr lang="el-GR" dirty="0"/>
              <a:t> τελεσίδικα σε φυλάκιση τουλάχιστον ενός μηνός  για  αδίκημα  που  διέ-</a:t>
            </a:r>
          </a:p>
          <a:p>
            <a:r>
              <a:rPr lang="el-GR" dirty="0"/>
              <a:t> πραξε  με  δόλο και που αφορά τη ζωή, την υγεία και τα ήθη του τέκνου.</a:t>
            </a:r>
          </a:p>
          <a:p>
            <a:r>
              <a:rPr lang="el-GR" dirty="0"/>
              <a:t> Το  δικαστήριο  μπορεί,  σ`  αυτή  την   περίπτωση,   εκτιμώντας   τις</a:t>
            </a:r>
          </a:p>
          <a:p>
            <a:r>
              <a:rPr lang="el-GR" dirty="0"/>
              <a:t> περιστάσεις,  να  αφαιρέσει από το γονέα τη γονική μεριμνα και ως προς</a:t>
            </a:r>
          </a:p>
          <a:p>
            <a:r>
              <a:rPr lang="el-GR" dirty="0"/>
              <a:t> τα  λοιπά  τέκνα  του,  ύστερα  από  αίτηση  του  άλλου   γονέα,   των</a:t>
            </a:r>
          </a:p>
          <a:p>
            <a:r>
              <a:rPr lang="el-GR" dirty="0"/>
              <a:t> πλησιέστερων συγγενών ή του εισαγγελέα.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491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</TotalTime>
  <Words>640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Μέρος τέταρτο</vt:lpstr>
      <vt:lpstr>Έννομη σχέση</vt:lpstr>
      <vt:lpstr>Η έννοια του δικαιώματος </vt:lpstr>
      <vt:lpstr>Διακρίσεις δικαιωμάτων</vt:lpstr>
      <vt:lpstr>Αμεταβίβαστα- Μεταβιβαστά</vt:lpstr>
      <vt:lpstr>Διαιρετά- Αδιαίρετα </vt:lpstr>
      <vt:lpstr>Περιουσιακά – προσωπικά – μικτά </vt:lpstr>
      <vt:lpstr>Απώλεια δικαιώματος </vt:lpstr>
      <vt:lpstr>Αρθρο 1537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Μέρος τέταρτο</dc:title>
  <dc:creator>Ελενη Καρβελη</dc:creator>
  <cp:lastModifiedBy>Ελενη Καρβελη</cp:lastModifiedBy>
  <cp:revision>5</cp:revision>
  <dcterms:created xsi:type="dcterms:W3CDTF">2022-10-12T09:29:26Z</dcterms:created>
  <dcterms:modified xsi:type="dcterms:W3CDTF">2022-10-25T16:39:29Z</dcterms:modified>
</cp:coreProperties>
</file>