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5" r:id="rId4"/>
    <p:sldId id="258" r:id="rId5"/>
    <p:sldId id="259" r:id="rId6"/>
    <p:sldId id="264" r:id="rId7"/>
    <p:sldId id="262" r:id="rId8"/>
    <p:sldId id="263" r:id="rId9"/>
    <p:sldId id="260" r:id="rId10"/>
    <p:sldId id="26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6" d="100"/>
          <a:sy n="96" d="100"/>
        </p:scale>
        <p:origin x="86" y="1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0E373DA-CA15-4E19-A30C-B1A73F72F139}" type="datetimeFigureOut">
              <a:rPr lang="en-US" smtClean="0"/>
              <a:t>11/14/2022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1A5128-DC9C-4ECC-8876-619568AA0F23}"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301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E373DA-CA15-4E19-A30C-B1A73F72F139}" type="datetimeFigureOut">
              <a:rPr lang="en-US" smtClean="0"/>
              <a:t>11/14/2022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1A5128-DC9C-4ECC-8876-619568AA0F23}" type="slidenum">
              <a:rPr lang="en-US" smtClean="0"/>
              <a:t>‹#›</a:t>
            </a:fld>
            <a:endParaRPr lang="en-US"/>
          </a:p>
        </p:txBody>
      </p:sp>
    </p:spTree>
    <p:extLst>
      <p:ext uri="{BB962C8B-B14F-4D97-AF65-F5344CB8AC3E}">
        <p14:creationId xmlns:p14="http://schemas.microsoft.com/office/powerpoint/2010/main" val="3965409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E373DA-CA15-4E19-A30C-B1A73F72F139}" type="datetimeFigureOut">
              <a:rPr lang="en-US" smtClean="0"/>
              <a:t>11/14/2022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1A5128-DC9C-4ECC-8876-619568AA0F23}" type="slidenum">
              <a:rPr lang="en-US" smtClean="0"/>
              <a:t>‹#›</a:t>
            </a:fld>
            <a:endParaRPr lang="en-US"/>
          </a:p>
        </p:txBody>
      </p:sp>
    </p:spTree>
    <p:extLst>
      <p:ext uri="{BB962C8B-B14F-4D97-AF65-F5344CB8AC3E}">
        <p14:creationId xmlns:p14="http://schemas.microsoft.com/office/powerpoint/2010/main" val="4151076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E373DA-CA15-4E19-A30C-B1A73F72F139}" type="datetimeFigureOut">
              <a:rPr lang="en-US" smtClean="0"/>
              <a:t>11/14/2022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1A5128-DC9C-4ECC-8876-619568AA0F23}" type="slidenum">
              <a:rPr lang="en-US" smtClean="0"/>
              <a:t>‹#›</a:t>
            </a:fld>
            <a:endParaRPr lang="en-US"/>
          </a:p>
        </p:txBody>
      </p:sp>
    </p:spTree>
    <p:extLst>
      <p:ext uri="{BB962C8B-B14F-4D97-AF65-F5344CB8AC3E}">
        <p14:creationId xmlns:p14="http://schemas.microsoft.com/office/powerpoint/2010/main" val="479595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E373DA-CA15-4E19-A30C-B1A73F72F139}" type="datetimeFigureOut">
              <a:rPr lang="en-US" smtClean="0"/>
              <a:t>11/14/2022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1A5128-DC9C-4ECC-8876-619568AA0F23}"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5797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0E373DA-CA15-4E19-A30C-B1A73F72F139}" type="datetimeFigureOut">
              <a:rPr lang="en-US" smtClean="0"/>
              <a:t>11/14/2022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1A5128-DC9C-4ECC-8876-619568AA0F23}" type="slidenum">
              <a:rPr lang="en-US" smtClean="0"/>
              <a:t>‹#›</a:t>
            </a:fld>
            <a:endParaRPr lang="en-US"/>
          </a:p>
        </p:txBody>
      </p:sp>
    </p:spTree>
    <p:extLst>
      <p:ext uri="{BB962C8B-B14F-4D97-AF65-F5344CB8AC3E}">
        <p14:creationId xmlns:p14="http://schemas.microsoft.com/office/powerpoint/2010/main" val="4230443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0E373DA-CA15-4E19-A30C-B1A73F72F139}" type="datetimeFigureOut">
              <a:rPr lang="en-US" smtClean="0"/>
              <a:t>11/14/2022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1A5128-DC9C-4ECC-8876-619568AA0F23}" type="slidenum">
              <a:rPr lang="en-US" smtClean="0"/>
              <a:t>‹#›</a:t>
            </a:fld>
            <a:endParaRPr lang="en-US"/>
          </a:p>
        </p:txBody>
      </p:sp>
    </p:spTree>
    <p:extLst>
      <p:ext uri="{BB962C8B-B14F-4D97-AF65-F5344CB8AC3E}">
        <p14:creationId xmlns:p14="http://schemas.microsoft.com/office/powerpoint/2010/main" val="2023182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0E373DA-CA15-4E19-A30C-B1A73F72F139}" type="datetimeFigureOut">
              <a:rPr lang="en-US" smtClean="0"/>
              <a:t>11/14/2022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1A5128-DC9C-4ECC-8876-619568AA0F23}" type="slidenum">
              <a:rPr lang="en-US" smtClean="0"/>
              <a:t>‹#›</a:t>
            </a:fld>
            <a:endParaRPr lang="en-US"/>
          </a:p>
        </p:txBody>
      </p:sp>
    </p:spTree>
    <p:extLst>
      <p:ext uri="{BB962C8B-B14F-4D97-AF65-F5344CB8AC3E}">
        <p14:creationId xmlns:p14="http://schemas.microsoft.com/office/powerpoint/2010/main" val="739906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0E373DA-CA15-4E19-A30C-B1A73F72F139}" type="datetimeFigureOut">
              <a:rPr lang="en-US" smtClean="0"/>
              <a:t>11/14/2022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651A5128-DC9C-4ECC-8876-619568AA0F23}" type="slidenum">
              <a:rPr lang="en-US" smtClean="0"/>
              <a:t>‹#›</a:t>
            </a:fld>
            <a:endParaRPr lang="en-US"/>
          </a:p>
        </p:txBody>
      </p:sp>
    </p:spTree>
    <p:extLst>
      <p:ext uri="{BB962C8B-B14F-4D97-AF65-F5344CB8AC3E}">
        <p14:creationId xmlns:p14="http://schemas.microsoft.com/office/powerpoint/2010/main" val="750930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0E373DA-CA15-4E19-A30C-B1A73F72F139}" type="datetimeFigureOut">
              <a:rPr lang="en-US" smtClean="0"/>
              <a:t>11/14/2022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51A5128-DC9C-4ECC-8876-619568AA0F23}" type="slidenum">
              <a:rPr lang="en-US" smtClean="0"/>
              <a:t>‹#›</a:t>
            </a:fld>
            <a:endParaRPr lang="en-US"/>
          </a:p>
        </p:txBody>
      </p:sp>
    </p:spTree>
    <p:extLst>
      <p:ext uri="{BB962C8B-B14F-4D97-AF65-F5344CB8AC3E}">
        <p14:creationId xmlns:p14="http://schemas.microsoft.com/office/powerpoint/2010/main" val="1806678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E373DA-CA15-4E19-A30C-B1A73F72F139}" type="datetimeFigureOut">
              <a:rPr lang="en-US" smtClean="0"/>
              <a:t>11/14/2022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1A5128-DC9C-4ECC-8876-619568AA0F23}" type="slidenum">
              <a:rPr lang="en-US" smtClean="0"/>
              <a:t>‹#›</a:t>
            </a:fld>
            <a:endParaRPr lang="en-US"/>
          </a:p>
        </p:txBody>
      </p:sp>
    </p:spTree>
    <p:extLst>
      <p:ext uri="{BB962C8B-B14F-4D97-AF65-F5344CB8AC3E}">
        <p14:creationId xmlns:p14="http://schemas.microsoft.com/office/powerpoint/2010/main" val="3276853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0E373DA-CA15-4E19-A30C-B1A73F72F139}" type="datetimeFigureOut">
              <a:rPr lang="en-US" smtClean="0"/>
              <a:t>11/14/2022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51A5128-DC9C-4ECC-8876-619568AA0F23}"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77965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731F2-07ED-A466-F338-76F006C88008}"/>
              </a:ext>
            </a:extLst>
          </p:cNvPr>
          <p:cNvSpPr>
            <a:spLocks noGrp="1"/>
          </p:cNvSpPr>
          <p:nvPr>
            <p:ph type="ctrTitle"/>
          </p:nvPr>
        </p:nvSpPr>
        <p:spPr/>
        <p:txBody>
          <a:bodyPr/>
          <a:lstStyle/>
          <a:p>
            <a:r>
              <a:rPr lang="el-GR" dirty="0"/>
              <a:t>Μέρος όγδοο</a:t>
            </a:r>
            <a:br>
              <a:rPr lang="el-GR" dirty="0"/>
            </a:br>
            <a:endParaRPr lang="en-US" dirty="0"/>
          </a:p>
        </p:txBody>
      </p:sp>
      <p:sp>
        <p:nvSpPr>
          <p:cNvPr id="3" name="Subtitle 2">
            <a:extLst>
              <a:ext uri="{FF2B5EF4-FFF2-40B4-BE49-F238E27FC236}">
                <a16:creationId xmlns:a16="http://schemas.microsoft.com/office/drawing/2014/main" id="{0D0EE338-B97D-37B9-ED74-582A00F266FC}"/>
              </a:ext>
            </a:extLst>
          </p:cNvPr>
          <p:cNvSpPr>
            <a:spLocks noGrp="1"/>
          </p:cNvSpPr>
          <p:nvPr>
            <p:ph type="subTitle" idx="1"/>
          </p:nvPr>
        </p:nvSpPr>
        <p:spPr/>
        <p:txBody>
          <a:bodyPr/>
          <a:lstStyle/>
          <a:p>
            <a:r>
              <a:rPr lang="el-GR" dirty="0">
                <a:solidFill>
                  <a:schemeClr val="tx1"/>
                </a:solidFill>
              </a:rPr>
              <a:t>Ιατρικά Υποβοηθούμενη Αναπαραγωγή</a:t>
            </a:r>
          </a:p>
          <a:p>
            <a:endParaRPr lang="en-US" dirty="0"/>
          </a:p>
        </p:txBody>
      </p:sp>
    </p:spTree>
    <p:extLst>
      <p:ext uri="{BB962C8B-B14F-4D97-AF65-F5344CB8AC3E}">
        <p14:creationId xmlns:p14="http://schemas.microsoft.com/office/powerpoint/2010/main" val="8699656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7A6EA-2625-A3D5-80CB-A4C60F1A3355}"/>
              </a:ext>
            </a:extLst>
          </p:cNvPr>
          <p:cNvSpPr>
            <a:spLocks noGrp="1"/>
          </p:cNvSpPr>
          <p:nvPr>
            <p:ph type="title"/>
          </p:nvPr>
        </p:nvSpPr>
        <p:spPr/>
        <p:txBody>
          <a:bodyPr>
            <a:normAutofit/>
          </a:bodyPr>
          <a:lstStyle/>
          <a:p>
            <a:r>
              <a:rPr lang="el-GR" sz="4000" dirty="0">
                <a:solidFill>
                  <a:schemeClr val="tx1"/>
                </a:solidFill>
              </a:rPr>
              <a:t>Παρένθετη Μητρότητα (1458 ΑΚ)</a:t>
            </a:r>
            <a:endParaRPr lang="en-US" sz="4000" dirty="0">
              <a:solidFill>
                <a:schemeClr val="tx1"/>
              </a:solidFill>
            </a:endParaRPr>
          </a:p>
        </p:txBody>
      </p:sp>
      <p:sp>
        <p:nvSpPr>
          <p:cNvPr id="3" name="Content Placeholder 2">
            <a:extLst>
              <a:ext uri="{FF2B5EF4-FFF2-40B4-BE49-F238E27FC236}">
                <a16:creationId xmlns:a16="http://schemas.microsoft.com/office/drawing/2014/main" id="{7B8230F3-EC46-C184-C335-7E6943EBB690}"/>
              </a:ext>
            </a:extLst>
          </p:cNvPr>
          <p:cNvSpPr>
            <a:spLocks noGrp="1"/>
          </p:cNvSpPr>
          <p:nvPr>
            <p:ph idx="1"/>
          </p:nvPr>
        </p:nvSpPr>
        <p:spPr>
          <a:xfrm>
            <a:off x="1097280" y="1737360"/>
            <a:ext cx="10058400" cy="4491990"/>
          </a:xfrm>
        </p:spPr>
        <p:txBody>
          <a:bodyPr>
            <a:normAutofit lnSpcReduction="10000"/>
          </a:bodyPr>
          <a:lstStyle/>
          <a:p>
            <a:pPr marL="0" indent="0">
              <a:buNone/>
            </a:pPr>
            <a:r>
              <a:rPr lang="el-GR" sz="2400" dirty="0">
                <a:solidFill>
                  <a:schemeClr val="tx1"/>
                </a:solidFill>
              </a:rPr>
              <a:t>Η μεταφορά στο σώμα άλλης γυναίκας γονιμοποιημένων ωαρίων,επιτρέπεται όταν:</a:t>
            </a:r>
          </a:p>
          <a:p>
            <a:pPr>
              <a:buFont typeface="Wingdings" panose="05000000000000000000" pitchFamily="2" charset="2"/>
              <a:buChar char="v"/>
            </a:pPr>
            <a:r>
              <a:rPr lang="el-GR" sz="2400" dirty="0">
                <a:solidFill>
                  <a:schemeClr val="tx1"/>
                </a:solidFill>
              </a:rPr>
              <a:t>Το γενετικό υλικό είναι ξένο προς την ίδια (την κυοφορούσα), </a:t>
            </a:r>
          </a:p>
          <a:p>
            <a:pPr>
              <a:buFont typeface="Wingdings" panose="05000000000000000000" pitchFamily="2" charset="2"/>
              <a:buChar char="v"/>
            </a:pPr>
            <a:r>
              <a:rPr lang="el-GR" sz="2400" dirty="0">
                <a:solidFill>
                  <a:schemeClr val="tx1"/>
                </a:solidFill>
              </a:rPr>
              <a:t>Έχει παρασχεθεί δικαστική άδεια πριν από τη μεταφορά, ύστερα από αίτηση της γυναίκας που επιθυμεί να αποκτήσει τέκνο</a:t>
            </a:r>
          </a:p>
          <a:p>
            <a:pPr>
              <a:buFont typeface="Wingdings" panose="05000000000000000000" pitchFamily="2" charset="2"/>
              <a:buChar char="v"/>
            </a:pPr>
            <a:r>
              <a:rPr lang="el-GR" sz="2400" dirty="0">
                <a:solidFill>
                  <a:schemeClr val="tx1"/>
                </a:solidFill>
              </a:rPr>
              <a:t>Η γυναίκα που ζητά την άδεια είναι ιατρικώς αδύνατο να κυοφορήσει</a:t>
            </a:r>
          </a:p>
          <a:p>
            <a:pPr>
              <a:buFont typeface="Wingdings" panose="05000000000000000000" pitchFamily="2" charset="2"/>
              <a:buChar char="v"/>
            </a:pPr>
            <a:r>
              <a:rPr lang="el-GR" sz="2400" dirty="0">
                <a:solidFill>
                  <a:schemeClr val="tx1"/>
                </a:solidFill>
              </a:rPr>
              <a:t>Η γυναίκα που προσφέρεται να κυοφορήσει είναι, εν όψει της κατάστασης της υγείας της, κατάλληλη για κυοφορία.</a:t>
            </a:r>
          </a:p>
          <a:p>
            <a:pPr>
              <a:buFont typeface="Wingdings" panose="05000000000000000000" pitchFamily="2" charset="2"/>
              <a:buChar char="v"/>
            </a:pPr>
            <a:r>
              <a:rPr lang="el-GR" sz="2400" dirty="0">
                <a:solidFill>
                  <a:schemeClr val="tx1"/>
                </a:solidFill>
              </a:rPr>
              <a:t>Υπάρχει έγγραφη και χωρίς αντάλλαγμα συμφωνία των προσώπων που επιδιώκουν να αποκτήσουν τέκνο και της γυναίκας που θα κυοφορήσει, καθώς και του συζύγου της, αν αυτή είναι έγγαμη. </a:t>
            </a:r>
            <a:endParaRPr lang="en-US" sz="2400" dirty="0">
              <a:solidFill>
                <a:schemeClr val="tx1"/>
              </a:solidFill>
            </a:endParaRPr>
          </a:p>
        </p:txBody>
      </p:sp>
    </p:spTree>
    <p:extLst>
      <p:ext uri="{BB962C8B-B14F-4D97-AF65-F5344CB8AC3E}">
        <p14:creationId xmlns:p14="http://schemas.microsoft.com/office/powerpoint/2010/main" val="1682224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F070D-FB53-909B-0B84-A936F482805A}"/>
              </a:ext>
            </a:extLst>
          </p:cNvPr>
          <p:cNvSpPr>
            <a:spLocks noGrp="1"/>
          </p:cNvSpPr>
          <p:nvPr>
            <p:ph type="title"/>
          </p:nvPr>
        </p:nvSpPr>
        <p:spPr/>
        <p:txBody>
          <a:bodyPr>
            <a:normAutofit fontScale="90000"/>
          </a:bodyPr>
          <a:lstStyle/>
          <a:p>
            <a:pPr marL="91440" marR="0" lvl="0" indent="-91440" algn="l" defTabSz="914400" rtl="0" eaLnBrk="1" fontAlgn="auto" latinLnBrk="0" hangingPunct="1">
              <a:lnSpc>
                <a:spcPct val="90000"/>
              </a:lnSpc>
              <a:spcBef>
                <a:spcPts val="1200"/>
              </a:spcBef>
              <a:spcAft>
                <a:spcPts val="200"/>
              </a:spcAft>
              <a:buClr>
                <a:srgbClr val="E48312"/>
              </a:buClr>
              <a:buSzPct val="100000"/>
              <a:buFont typeface="Calibri" panose="020F0502020204030204" pitchFamily="34" charset="0"/>
              <a:buChar char=" "/>
              <a:tabLst/>
              <a:defRPr/>
            </a:pPr>
            <a:r>
              <a:rPr kumimoji="0" lang="el-GR" sz="2800" b="0" i="0" u="none" strike="noStrike" kern="1200" cap="none" spc="0" normalizeH="0" baseline="0" noProof="0" dirty="0">
                <a:ln>
                  <a:noFill/>
                </a:ln>
                <a:solidFill>
                  <a:schemeClr val="tx1"/>
                </a:solidFill>
                <a:effectLst/>
                <a:uLnTx/>
                <a:uFillTx/>
                <a:latin typeface="Calibri" panose="020F0502020204030204"/>
                <a:ea typeface="+mn-ea"/>
                <a:cs typeface="+mn-cs"/>
              </a:rPr>
              <a:t>ΙΑΤΡΙΚΗ ΥΠΟΒΟΗΘΗΣΗ ΣΤΗΝ ΑΝΘΡΩΠΙΝΗ ΑΝΑΠΑΡΑΓΩΓΗ (1455</a:t>
            </a:r>
            <a:r>
              <a:rPr lang="el-GR" sz="2800" spc="0" dirty="0">
                <a:solidFill>
                  <a:schemeClr val="tx1"/>
                </a:solidFill>
                <a:latin typeface="Calibri" panose="020F0502020204030204"/>
                <a:ea typeface="+mn-ea"/>
                <a:cs typeface="+mn-cs"/>
              </a:rPr>
              <a:t> ΑΚ)</a:t>
            </a:r>
            <a:b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F2B5CA8F-DEBF-471C-C149-3D902B8067C3}"/>
              </a:ext>
            </a:extLst>
          </p:cNvPr>
          <p:cNvSpPr>
            <a:spLocks noGrp="1"/>
          </p:cNvSpPr>
          <p:nvPr>
            <p:ph idx="1"/>
          </p:nvPr>
        </p:nvSpPr>
        <p:spPr/>
        <p:txBody>
          <a:bodyPr>
            <a:normAutofit/>
          </a:bodyPr>
          <a:lstStyle/>
          <a:p>
            <a:endParaRPr lang="el-GR" dirty="0">
              <a:solidFill>
                <a:schemeClr val="tx1"/>
              </a:solidFill>
            </a:endParaRPr>
          </a:p>
          <a:p>
            <a:r>
              <a:rPr lang="el-GR" sz="2400" dirty="0">
                <a:solidFill>
                  <a:schemeClr val="tx1"/>
                </a:solidFill>
              </a:rPr>
              <a:t>Η ιατρική υποβοήθηση στην ανθρώπινη αναπαραγωγή (τεχνητή γονιμοποίηση) επιτρέπεται μόνο:</a:t>
            </a:r>
          </a:p>
          <a:p>
            <a:pPr>
              <a:buFont typeface="Wingdings" panose="05000000000000000000" pitchFamily="2" charset="2"/>
              <a:buChar char="v"/>
            </a:pPr>
            <a:r>
              <a:rPr lang="el-GR" sz="2400" dirty="0">
                <a:solidFill>
                  <a:schemeClr val="tx1"/>
                </a:solidFill>
              </a:rPr>
              <a:t>για να αντιμετωπίζεται η αδυναμία απόκτησης τέκνων με φυσικό τρόπο ή </a:t>
            </a:r>
          </a:p>
          <a:p>
            <a:pPr>
              <a:buFont typeface="Wingdings" panose="05000000000000000000" pitchFamily="2" charset="2"/>
              <a:buChar char="v"/>
            </a:pPr>
            <a:r>
              <a:rPr lang="el-GR" sz="2400" dirty="0">
                <a:solidFill>
                  <a:schemeClr val="tx1"/>
                </a:solidFill>
              </a:rPr>
              <a:t>για να αποφεύγεται η μετάδοση στο τέκνο σοβαρής ασθένειας ή </a:t>
            </a:r>
          </a:p>
          <a:p>
            <a:pPr>
              <a:buFont typeface="Wingdings" panose="05000000000000000000" pitchFamily="2" charset="2"/>
              <a:buChar char="v"/>
            </a:pPr>
            <a:r>
              <a:rPr lang="el-GR" sz="2400" dirty="0">
                <a:solidFill>
                  <a:schemeClr val="tx1"/>
                </a:solidFill>
              </a:rPr>
              <a:t>για να διατηρείται η γονιμότητα, ανεξάρτητα από την ύπαρξη ιατρικής αναγκαιότητας. (κρυοσυντήριση γενετικού υλικού για μετέπειτα χρήση)</a:t>
            </a:r>
          </a:p>
          <a:p>
            <a:pPr marL="0" indent="0">
              <a:buNone/>
            </a:pPr>
            <a:endParaRPr lang="en-US" dirty="0"/>
          </a:p>
        </p:txBody>
      </p:sp>
    </p:spTree>
    <p:extLst>
      <p:ext uri="{BB962C8B-B14F-4D97-AF65-F5344CB8AC3E}">
        <p14:creationId xmlns:p14="http://schemas.microsoft.com/office/powerpoint/2010/main" val="2165554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6E3F7-71C8-4ED3-08E3-832909147587}"/>
              </a:ext>
            </a:extLst>
          </p:cNvPr>
          <p:cNvSpPr>
            <a:spLocks noGrp="1"/>
          </p:cNvSpPr>
          <p:nvPr>
            <p:ph type="title"/>
          </p:nvPr>
        </p:nvSpPr>
        <p:spPr/>
        <p:txBody>
          <a:bodyPr>
            <a:normAutofit/>
          </a:bodyPr>
          <a:lstStyle/>
          <a:p>
            <a:r>
              <a:rPr lang="el-GR" sz="2800" dirty="0">
                <a:solidFill>
                  <a:schemeClr val="tx1"/>
                </a:solidFill>
              </a:rPr>
              <a:t>Τρόποι υποβοηθούμενης αναπαραγωγής</a:t>
            </a:r>
            <a:endParaRPr lang="en-US" sz="2800" dirty="0">
              <a:solidFill>
                <a:schemeClr val="tx1"/>
              </a:solidFill>
            </a:endParaRPr>
          </a:p>
        </p:txBody>
      </p:sp>
      <p:sp>
        <p:nvSpPr>
          <p:cNvPr id="3" name="Content Placeholder 2">
            <a:extLst>
              <a:ext uri="{FF2B5EF4-FFF2-40B4-BE49-F238E27FC236}">
                <a16:creationId xmlns:a16="http://schemas.microsoft.com/office/drawing/2014/main" id="{F0D58CDE-9696-58BD-C7DD-F7280E54BC06}"/>
              </a:ext>
            </a:extLst>
          </p:cNvPr>
          <p:cNvSpPr>
            <a:spLocks noGrp="1"/>
          </p:cNvSpPr>
          <p:nvPr>
            <p:ph idx="1"/>
          </p:nvPr>
        </p:nvSpPr>
        <p:spPr/>
        <p:txBody>
          <a:bodyPr/>
          <a:lstStyle/>
          <a:p>
            <a:pPr>
              <a:buFont typeface="Wingdings" panose="05000000000000000000" pitchFamily="2" charset="2"/>
              <a:buChar char="v"/>
            </a:pPr>
            <a:r>
              <a:rPr lang="el-GR" dirty="0">
                <a:solidFill>
                  <a:schemeClr val="tx1"/>
                </a:solidFill>
              </a:rPr>
              <a:t>Κρυοσυντήρηση ωαρίων για μετέπειτα χρήση με σκοπό τη διατήρηση της γονιμότητας</a:t>
            </a:r>
          </a:p>
          <a:p>
            <a:pPr>
              <a:buFont typeface="Wingdings" panose="05000000000000000000" pitchFamily="2" charset="2"/>
              <a:buChar char="v"/>
            </a:pPr>
            <a:r>
              <a:rPr lang="el-GR" dirty="0">
                <a:solidFill>
                  <a:schemeClr val="tx1"/>
                </a:solidFill>
              </a:rPr>
              <a:t>Κρυοσυντήρηση γονιμοποιημένων ωαρίων. </a:t>
            </a:r>
          </a:p>
          <a:p>
            <a:pPr>
              <a:buFont typeface="Wingdings" panose="05000000000000000000" pitchFamily="2" charset="2"/>
              <a:buChar char="v"/>
            </a:pPr>
            <a:r>
              <a:rPr lang="el-GR" dirty="0">
                <a:solidFill>
                  <a:schemeClr val="tx1"/>
                </a:solidFill>
              </a:rPr>
              <a:t>Εξωσωματική γονιμοποίηση με χρήση του γενετικού υλικού του ίδιου του ζευγαριού</a:t>
            </a:r>
          </a:p>
          <a:p>
            <a:pPr>
              <a:buFont typeface="Wingdings" panose="05000000000000000000" pitchFamily="2" charset="2"/>
              <a:buChar char="v"/>
            </a:pPr>
            <a:r>
              <a:rPr lang="el-GR" dirty="0">
                <a:solidFill>
                  <a:schemeClr val="tx1"/>
                </a:solidFill>
              </a:rPr>
              <a:t>Εξωσωματική γονιμοποίηση με χρήση γενετικού υλικου τρίτου δότη/δότριας </a:t>
            </a:r>
          </a:p>
          <a:p>
            <a:pPr>
              <a:buFont typeface="Wingdings" panose="05000000000000000000" pitchFamily="2" charset="2"/>
              <a:buChar char="v"/>
            </a:pPr>
            <a:r>
              <a:rPr lang="el-GR" dirty="0">
                <a:solidFill>
                  <a:schemeClr val="tx1"/>
                </a:solidFill>
              </a:rPr>
              <a:t>Παρένθετη μητρότητα με χρήση γενετικού υλικού των υποβοηθούμενων προσώπων </a:t>
            </a:r>
          </a:p>
          <a:p>
            <a:pPr>
              <a:buFont typeface="Wingdings" panose="05000000000000000000" pitchFamily="2" charset="2"/>
              <a:buChar char="v"/>
            </a:pPr>
            <a:r>
              <a:rPr lang="el-GR" dirty="0">
                <a:solidFill>
                  <a:schemeClr val="tx1"/>
                </a:solidFill>
              </a:rPr>
              <a:t>Παρένθετη μητρότητα με χρήση γενετικού υλικού τρίτου δότη/ δότριας </a:t>
            </a:r>
          </a:p>
          <a:p>
            <a:pPr>
              <a:buFont typeface="Wingdings" panose="05000000000000000000" pitchFamily="2" charset="2"/>
              <a:buChar char="v"/>
            </a:pPr>
            <a:r>
              <a:rPr lang="el-GR" dirty="0">
                <a:solidFill>
                  <a:schemeClr val="tx1"/>
                </a:solidFill>
              </a:rPr>
              <a:t>Μεταθανάτια γονιμοποίηση</a:t>
            </a:r>
            <a:endParaRPr lang="en-US" dirty="0">
              <a:solidFill>
                <a:schemeClr val="tx1"/>
              </a:solidFill>
            </a:endParaRPr>
          </a:p>
        </p:txBody>
      </p:sp>
    </p:spTree>
    <p:extLst>
      <p:ext uri="{BB962C8B-B14F-4D97-AF65-F5344CB8AC3E}">
        <p14:creationId xmlns:p14="http://schemas.microsoft.com/office/powerpoint/2010/main" val="1996602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EC36A-5613-0CA3-0AE0-91D552FA3DCD}"/>
              </a:ext>
            </a:extLst>
          </p:cNvPr>
          <p:cNvSpPr>
            <a:spLocks noGrp="1"/>
          </p:cNvSpPr>
          <p:nvPr>
            <p:ph type="title"/>
          </p:nvPr>
        </p:nvSpPr>
        <p:spPr/>
        <p:txBody>
          <a:bodyPr/>
          <a:lstStyle/>
          <a:p>
            <a:r>
              <a:rPr lang="el-GR" dirty="0">
                <a:solidFill>
                  <a:schemeClr val="tx1"/>
                </a:solidFill>
              </a:rPr>
              <a:t>Μέχρι πότε ?</a:t>
            </a:r>
            <a:endParaRPr lang="en-US" dirty="0">
              <a:solidFill>
                <a:schemeClr val="tx1"/>
              </a:solidFill>
            </a:endParaRPr>
          </a:p>
        </p:txBody>
      </p:sp>
      <p:sp>
        <p:nvSpPr>
          <p:cNvPr id="3" name="Content Placeholder 2">
            <a:extLst>
              <a:ext uri="{FF2B5EF4-FFF2-40B4-BE49-F238E27FC236}">
                <a16:creationId xmlns:a16="http://schemas.microsoft.com/office/drawing/2014/main" id="{EAAAD6BB-A917-D85F-3C6E-F5AA7B85E57A}"/>
              </a:ext>
            </a:extLst>
          </p:cNvPr>
          <p:cNvSpPr>
            <a:spLocks noGrp="1"/>
          </p:cNvSpPr>
          <p:nvPr>
            <p:ph idx="1"/>
          </p:nvPr>
        </p:nvSpPr>
        <p:spPr/>
        <p:txBody>
          <a:bodyPr/>
          <a:lstStyle/>
          <a:p>
            <a:pPr marL="0" indent="0">
              <a:buNone/>
            </a:pPr>
            <a:r>
              <a:rPr lang="el-GR" dirty="0"/>
              <a:t>  </a:t>
            </a:r>
            <a:r>
              <a:rPr lang="el-GR" dirty="0">
                <a:solidFill>
                  <a:schemeClr val="tx1"/>
                </a:solidFill>
              </a:rPr>
              <a:t>Η υποβοήθηση αυτή επιτρέπεται </a:t>
            </a:r>
            <a:r>
              <a:rPr lang="el-GR" b="1" u="sng" dirty="0">
                <a:solidFill>
                  <a:schemeClr val="tx1"/>
                </a:solidFill>
              </a:rPr>
              <a:t>μέχρι την ηλικία φυσικής ικανότητας αναπαραγωγής του   υποβοηθούμενου προσώπου.</a:t>
            </a:r>
            <a:r>
              <a:rPr lang="el-GR" dirty="0">
                <a:solidFill>
                  <a:schemeClr val="tx1"/>
                </a:solidFill>
              </a:rPr>
              <a:t> </a:t>
            </a:r>
          </a:p>
          <a:p>
            <a:r>
              <a:rPr lang="el-GR" dirty="0">
                <a:solidFill>
                  <a:schemeClr val="tx1"/>
                </a:solidFill>
              </a:rPr>
              <a:t>Στην Ελλάδα, το ηλικιακό όριο φυσικής ικανότητας αναπαραγωγής ήταν το 50ό έτος για τις γυναίκες.</a:t>
            </a:r>
          </a:p>
          <a:p>
            <a:r>
              <a:rPr lang="el-GR" b="0" i="0" dirty="0">
                <a:solidFill>
                  <a:srgbClr val="000000"/>
                </a:solidFill>
                <a:effectLst/>
              </a:rPr>
              <a:t>Σημειώνεται ότι, µε το ν. 4812/2021, είχε θεσμοθετηθεί, λόγω της πανδημίας, μεταβατική ρύθμιση για την αύξηση του ηλικιακού ορίου, από το 50ό στο 52ο έτος της ηλικίας της υποβοηθούμενης γυναίκας, µε ισχύ για δύο έτη από τη δημοσίευση του νόμου αυτού, δηλαδή, έως την 30ή Ιουνίου 2023.</a:t>
            </a:r>
          </a:p>
          <a:p>
            <a:r>
              <a:rPr lang="el-GR" dirty="0">
                <a:solidFill>
                  <a:srgbClr val="000000"/>
                </a:solidFill>
              </a:rPr>
              <a:t>Στο νέο νομοσχέδιο για την ιατρικώς υποβοηθούμενη αναπαραγωγή προβλέπεται το 54</a:t>
            </a:r>
            <a:r>
              <a:rPr lang="el-GR" baseline="30000" dirty="0">
                <a:solidFill>
                  <a:srgbClr val="000000"/>
                </a:solidFill>
              </a:rPr>
              <a:t>ο</a:t>
            </a:r>
            <a:r>
              <a:rPr lang="el-GR" dirty="0">
                <a:solidFill>
                  <a:srgbClr val="000000"/>
                </a:solidFill>
              </a:rPr>
              <a:t> έτος, ως ηλικιακό όριο.</a:t>
            </a:r>
            <a:endParaRPr lang="el-GR" dirty="0">
              <a:solidFill>
                <a:schemeClr val="tx1"/>
              </a:solidFill>
            </a:endParaRPr>
          </a:p>
        </p:txBody>
      </p:sp>
    </p:spTree>
    <p:extLst>
      <p:ext uri="{BB962C8B-B14F-4D97-AF65-F5344CB8AC3E}">
        <p14:creationId xmlns:p14="http://schemas.microsoft.com/office/powerpoint/2010/main" val="3648910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DEC5A-9218-3AE5-23D6-5C80034A2BA3}"/>
              </a:ext>
            </a:extLst>
          </p:cNvPr>
          <p:cNvSpPr>
            <a:spLocks noGrp="1"/>
          </p:cNvSpPr>
          <p:nvPr>
            <p:ph type="title"/>
          </p:nvPr>
        </p:nvSpPr>
        <p:spPr/>
        <p:txBody>
          <a:bodyPr/>
          <a:lstStyle/>
          <a:p>
            <a:r>
              <a:rPr lang="el-GR" dirty="0">
                <a:solidFill>
                  <a:schemeClr val="tx1"/>
                </a:solidFill>
              </a:rPr>
              <a:t>Συναίνεση</a:t>
            </a:r>
            <a:endParaRPr lang="en-US" dirty="0">
              <a:solidFill>
                <a:schemeClr val="tx1"/>
              </a:solidFill>
            </a:endParaRPr>
          </a:p>
        </p:txBody>
      </p:sp>
      <p:sp>
        <p:nvSpPr>
          <p:cNvPr id="3" name="Content Placeholder 2">
            <a:extLst>
              <a:ext uri="{FF2B5EF4-FFF2-40B4-BE49-F238E27FC236}">
                <a16:creationId xmlns:a16="http://schemas.microsoft.com/office/drawing/2014/main" id="{4CFF641D-D0F8-5004-005E-5231B94D65D3}"/>
              </a:ext>
            </a:extLst>
          </p:cNvPr>
          <p:cNvSpPr>
            <a:spLocks noGrp="1"/>
          </p:cNvSpPr>
          <p:nvPr>
            <p:ph idx="1"/>
          </p:nvPr>
        </p:nvSpPr>
        <p:spPr/>
        <p:txBody>
          <a:bodyPr>
            <a:normAutofit/>
          </a:bodyPr>
          <a:lstStyle/>
          <a:p>
            <a:pPr marL="0" indent="0">
              <a:lnSpc>
                <a:spcPct val="150000"/>
              </a:lnSpc>
              <a:buNone/>
            </a:pPr>
            <a:r>
              <a:rPr lang="el-GR" dirty="0">
                <a:solidFill>
                  <a:schemeClr val="tx1"/>
                </a:solidFill>
              </a:rPr>
              <a:t>Κάθε ιατρική πράξη που αποβλέπει στην υποβοήθηση της ανθρώπινης αναπαραγωγής, διενεργείται με την </a:t>
            </a:r>
            <a:r>
              <a:rPr lang="el-GR" u="sng" dirty="0">
                <a:solidFill>
                  <a:schemeClr val="tx1"/>
                </a:solidFill>
              </a:rPr>
              <a:t>έγγραφη συναίνεση </a:t>
            </a:r>
            <a:r>
              <a:rPr lang="el-GR" dirty="0">
                <a:solidFill>
                  <a:schemeClr val="tx1"/>
                </a:solidFill>
              </a:rPr>
              <a:t>των προσώπων που επιθυμούν να αποκτήσουν τέκνο. </a:t>
            </a:r>
          </a:p>
          <a:p>
            <a:pPr marL="0" indent="0">
              <a:lnSpc>
                <a:spcPct val="150000"/>
              </a:lnSpc>
              <a:buNone/>
            </a:pPr>
            <a:r>
              <a:rPr lang="el-GR" dirty="0">
                <a:solidFill>
                  <a:schemeClr val="tx1"/>
                </a:solidFill>
              </a:rPr>
              <a:t>Αν η υποβοήθηση αφορά άγαμη γυναίκα, η συναίνεση αυτής και, εφόσον συντρέχει περίπτωση ελεύθερης ένωσης, του άνδρα με τον οποίο συζεί, παρέχεται με συμβολαιογραφικό έγγραφο. </a:t>
            </a:r>
          </a:p>
        </p:txBody>
      </p:sp>
    </p:spTree>
    <p:extLst>
      <p:ext uri="{BB962C8B-B14F-4D97-AF65-F5344CB8AC3E}">
        <p14:creationId xmlns:p14="http://schemas.microsoft.com/office/powerpoint/2010/main" val="3827449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1674F-EC40-3095-1B67-2233BF063C98}"/>
              </a:ext>
            </a:extLst>
          </p:cNvPr>
          <p:cNvSpPr>
            <a:spLocks noGrp="1"/>
          </p:cNvSpPr>
          <p:nvPr>
            <p:ph type="title"/>
          </p:nvPr>
        </p:nvSpPr>
        <p:spPr/>
        <p:txBody>
          <a:bodyPr>
            <a:normAutofit/>
          </a:bodyPr>
          <a:lstStyle/>
          <a:p>
            <a:r>
              <a:rPr lang="el-GR" sz="4000" dirty="0">
                <a:solidFill>
                  <a:schemeClr val="tx1"/>
                </a:solidFill>
              </a:rPr>
              <a:t>Συναίνεση για κρυοσυντήρηση</a:t>
            </a:r>
            <a:endParaRPr lang="en-US" sz="4000" dirty="0">
              <a:solidFill>
                <a:schemeClr val="tx1"/>
              </a:solidFill>
            </a:endParaRPr>
          </a:p>
        </p:txBody>
      </p:sp>
      <p:sp>
        <p:nvSpPr>
          <p:cNvPr id="3" name="Content Placeholder 2">
            <a:extLst>
              <a:ext uri="{FF2B5EF4-FFF2-40B4-BE49-F238E27FC236}">
                <a16:creationId xmlns:a16="http://schemas.microsoft.com/office/drawing/2014/main" id="{5EF737DF-EC53-ED83-4F2C-C397C72B1D9F}"/>
              </a:ext>
            </a:extLst>
          </p:cNvPr>
          <p:cNvSpPr>
            <a:spLocks noGrp="1"/>
          </p:cNvSpPr>
          <p:nvPr>
            <p:ph idx="1"/>
          </p:nvPr>
        </p:nvSpPr>
        <p:spPr/>
        <p:txBody>
          <a:bodyPr>
            <a:normAutofit/>
          </a:bodyPr>
          <a:lstStyle/>
          <a:p>
            <a:pPr>
              <a:buFont typeface="Wingdings" panose="05000000000000000000" pitchFamily="2" charset="2"/>
              <a:buChar char="v"/>
            </a:pPr>
            <a:r>
              <a:rPr lang="el-GR" sz="2400" dirty="0">
                <a:solidFill>
                  <a:schemeClr val="tx1"/>
                </a:solidFill>
              </a:rPr>
              <a:t>Η κρυοσυντήρηση </a:t>
            </a:r>
            <a:r>
              <a:rPr lang="el-GR" sz="2400" u="sng" dirty="0">
                <a:solidFill>
                  <a:schemeClr val="tx1"/>
                </a:solidFill>
              </a:rPr>
              <a:t>μη γονιμοποιημένου γεννητικού υλικού (γαμετών)</a:t>
            </a:r>
            <a:r>
              <a:rPr lang="el-GR" sz="2400" dirty="0">
                <a:solidFill>
                  <a:schemeClr val="tx1"/>
                </a:solidFill>
              </a:rPr>
              <a:t> πραγματοποιείται κατόπιν έγγραφης συναίνεσης του προσώπου που το καταθέτει. Αν πρόκειται για ζεύγος, δεν απαιτείται η συναίνεση του ή της συζύγου ή του προσώπου με το οποίο έχει συναφθεί σύμφωνο συμβίωσης ή του ή της συντρόφου. </a:t>
            </a:r>
          </a:p>
          <a:p>
            <a:pPr>
              <a:buFont typeface="Wingdings" panose="05000000000000000000" pitchFamily="2" charset="2"/>
              <a:buChar char="v"/>
            </a:pPr>
            <a:r>
              <a:rPr lang="el-GR" sz="2400" dirty="0">
                <a:solidFill>
                  <a:schemeClr val="tx1"/>
                </a:solidFill>
              </a:rPr>
              <a:t>Η κρυοσυντήρηση </a:t>
            </a:r>
            <a:r>
              <a:rPr lang="el-GR" sz="2400" u="sng" dirty="0">
                <a:solidFill>
                  <a:schemeClr val="tx1"/>
                </a:solidFill>
              </a:rPr>
              <a:t>γονιμοποιημένων ωαρίων </a:t>
            </a:r>
            <a:r>
              <a:rPr lang="el-GR" sz="2400" dirty="0">
                <a:solidFill>
                  <a:schemeClr val="tx1"/>
                </a:solidFill>
              </a:rPr>
              <a:t>πραγματοποιείται κατόπιν έγγραφης συναίνεσης των προσώπων που τα καταθέτουν. Αν πρόκειται για ζεύγος, απαιτείται η συναίνεση και των δύο συζύγων ή συμβαλλόμενων σε σύμφωνο συμβίωσης ή συντρόφων. Η συναίνεση ανακαλείται με τον ίδιο τύπο μέχρι τη μεταφορά των γαμετών ή των γονιμοποιημένων ωαρίων στο γυναικείο σώμα. </a:t>
            </a:r>
            <a:endParaRPr lang="en-US" sz="2400" dirty="0"/>
          </a:p>
        </p:txBody>
      </p:sp>
    </p:spTree>
    <p:extLst>
      <p:ext uri="{BB962C8B-B14F-4D97-AF65-F5344CB8AC3E}">
        <p14:creationId xmlns:p14="http://schemas.microsoft.com/office/powerpoint/2010/main" val="3681322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71A28-D578-9903-A427-E20B3406E2FF}"/>
              </a:ext>
            </a:extLst>
          </p:cNvPr>
          <p:cNvSpPr>
            <a:spLocks noGrp="1"/>
          </p:cNvSpPr>
          <p:nvPr>
            <p:ph type="title"/>
          </p:nvPr>
        </p:nvSpPr>
        <p:spPr>
          <a:xfrm>
            <a:off x="628650" y="286603"/>
            <a:ext cx="10820400" cy="1450757"/>
          </a:xfrm>
        </p:spPr>
        <p:txBody>
          <a:bodyPr>
            <a:normAutofit/>
          </a:bodyPr>
          <a:lstStyle/>
          <a:p>
            <a:r>
              <a:rPr lang="el-GR" sz="3200" dirty="0">
                <a:solidFill>
                  <a:schemeClr val="tx1"/>
                </a:solidFill>
              </a:rPr>
              <a:t>Τύχη των κρυοσυντηρημένων γαμετών αν δεν χρησιμοποιηθούν</a:t>
            </a:r>
            <a:endParaRPr lang="en-US" sz="3200" dirty="0">
              <a:solidFill>
                <a:schemeClr val="tx1"/>
              </a:solidFill>
            </a:endParaRPr>
          </a:p>
        </p:txBody>
      </p:sp>
      <p:sp>
        <p:nvSpPr>
          <p:cNvPr id="3" name="Content Placeholder 2">
            <a:extLst>
              <a:ext uri="{FF2B5EF4-FFF2-40B4-BE49-F238E27FC236}">
                <a16:creationId xmlns:a16="http://schemas.microsoft.com/office/drawing/2014/main" id="{A54872E8-A7FB-284B-1295-63E3FFA23A7C}"/>
              </a:ext>
            </a:extLst>
          </p:cNvPr>
          <p:cNvSpPr>
            <a:spLocks noGrp="1"/>
          </p:cNvSpPr>
          <p:nvPr>
            <p:ph idx="1"/>
          </p:nvPr>
        </p:nvSpPr>
        <p:spPr>
          <a:xfrm>
            <a:off x="628650" y="1845733"/>
            <a:ext cx="11010900" cy="4393141"/>
          </a:xfrm>
        </p:spPr>
        <p:txBody>
          <a:bodyPr>
            <a:normAutofit/>
          </a:bodyPr>
          <a:lstStyle/>
          <a:p>
            <a:r>
              <a:rPr lang="el-GR" dirty="0">
                <a:solidFill>
                  <a:schemeClr val="tx1"/>
                </a:solidFill>
              </a:rPr>
              <a:t>Τα πρόσωπα που προσφεύγουν σε τεχνητή γονιμοποίηση αποφασίζουν με ατομική έγγραφη δήλωσή τους προς τον ιατρό ή τον υπεύθυνο του ιατρικού κέντρου, που γίνεται πριν από την έναρξη της σχετικής διαδικασίας, ότι οι κρυοσυντηρημένοι γαμέτες που τους ανήκουν αλλά δε θα τους χρειασθούν για να τεκνοποιήσουν: (1459 ΑΚ)</a:t>
            </a:r>
          </a:p>
          <a:p>
            <a:pPr>
              <a:lnSpc>
                <a:spcPct val="110000"/>
              </a:lnSpc>
            </a:pPr>
            <a:r>
              <a:rPr lang="el-GR" dirty="0">
                <a:solidFill>
                  <a:schemeClr val="tx1"/>
                </a:solidFill>
              </a:rPr>
              <a:t> α) θα διατεθούν χωρίς αντάλλαγμα, κατά προτεραιότητα σε άλλα πρόσωπα, που θα επιλέξει ο ιατρός ή το ιατρικό κέντρο,</a:t>
            </a:r>
          </a:p>
          <a:p>
            <a:pPr>
              <a:lnSpc>
                <a:spcPct val="110000"/>
              </a:lnSpc>
            </a:pPr>
            <a:r>
              <a:rPr lang="el-GR" dirty="0">
                <a:solidFill>
                  <a:schemeClr val="tx1"/>
                </a:solidFill>
              </a:rPr>
              <a:t> β) θα χρησιμοποιηθούν χωρίς αντάλλαγμα για ερευνητικούς ή θεραπευτικούς σκοπούς,</a:t>
            </a:r>
          </a:p>
          <a:p>
            <a:pPr>
              <a:lnSpc>
                <a:spcPct val="110000"/>
              </a:lnSpc>
            </a:pPr>
            <a:r>
              <a:rPr lang="el-GR" dirty="0">
                <a:solidFill>
                  <a:schemeClr val="tx1"/>
                </a:solidFill>
              </a:rPr>
              <a:t> γ) θα καταστραφούν.</a:t>
            </a:r>
          </a:p>
        </p:txBody>
      </p:sp>
    </p:spTree>
    <p:extLst>
      <p:ext uri="{BB962C8B-B14F-4D97-AF65-F5344CB8AC3E}">
        <p14:creationId xmlns:p14="http://schemas.microsoft.com/office/powerpoint/2010/main" val="2264617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4564A-53BA-6290-4A3D-52E38427C6CE}"/>
              </a:ext>
            </a:extLst>
          </p:cNvPr>
          <p:cNvSpPr>
            <a:spLocks noGrp="1"/>
          </p:cNvSpPr>
          <p:nvPr>
            <p:ph type="title"/>
          </p:nvPr>
        </p:nvSpPr>
        <p:spPr/>
        <p:txBody>
          <a:bodyPr>
            <a:normAutofit/>
          </a:bodyPr>
          <a:lstStyle/>
          <a:p>
            <a:r>
              <a:rPr lang="el-GR" sz="4000" dirty="0">
                <a:solidFill>
                  <a:schemeClr val="tx1"/>
                </a:solidFill>
              </a:rPr>
              <a:t>Αποκάλυψη ταυτότητα δότη</a:t>
            </a:r>
            <a:endParaRPr lang="en-US" sz="4000" dirty="0">
              <a:solidFill>
                <a:schemeClr val="tx1"/>
              </a:solidFill>
            </a:endParaRPr>
          </a:p>
        </p:txBody>
      </p:sp>
      <p:sp>
        <p:nvSpPr>
          <p:cNvPr id="3" name="Content Placeholder 2">
            <a:extLst>
              <a:ext uri="{FF2B5EF4-FFF2-40B4-BE49-F238E27FC236}">
                <a16:creationId xmlns:a16="http://schemas.microsoft.com/office/drawing/2014/main" id="{206531BC-43CB-ECB2-6D93-B838F9539E74}"/>
              </a:ext>
            </a:extLst>
          </p:cNvPr>
          <p:cNvSpPr>
            <a:spLocks noGrp="1"/>
          </p:cNvSpPr>
          <p:nvPr>
            <p:ph idx="1"/>
          </p:nvPr>
        </p:nvSpPr>
        <p:spPr/>
        <p:txBody>
          <a:bodyPr>
            <a:normAutofit/>
          </a:bodyPr>
          <a:lstStyle/>
          <a:p>
            <a:r>
              <a:rPr lang="el-GR" dirty="0">
                <a:solidFill>
                  <a:schemeClr val="tx1"/>
                </a:solidFill>
              </a:rPr>
              <a:t>Η ταυτότητα των τρίτων προσώπων που έχουν προσφέρει τους γαμέτες ή τα γονιμοποιημένα ωάρια </a:t>
            </a:r>
            <a:r>
              <a:rPr lang="el-GR" u="sng" dirty="0">
                <a:solidFill>
                  <a:schemeClr val="tx1"/>
                </a:solidFill>
              </a:rPr>
              <a:t>δύναται, κατ` επιλογή των προσώπων αυτών, να είναι ανώνυμη ή να είναι επώνυμη</a:t>
            </a:r>
            <a:r>
              <a:rPr lang="el-GR" dirty="0">
                <a:solidFill>
                  <a:schemeClr val="tx1"/>
                </a:solidFill>
              </a:rPr>
              <a:t>, ή να γνωστοποιείται στο τέκνο μετά από την ενηλικίωσή του, αν το τελευταίο το αιτηθεί. </a:t>
            </a:r>
          </a:p>
          <a:p>
            <a:r>
              <a:rPr lang="el-GR" dirty="0">
                <a:solidFill>
                  <a:schemeClr val="tx1"/>
                </a:solidFill>
              </a:rPr>
              <a:t>Αν το τρίτο πρόσωπο επιλέξει η ταυτότητά του να είναι ανώνυμη, οι ιατρικές πληροφορίες που το αφορούν τηρούνται σε απόρρητο αρχείο χωρίς ένδειξη της ταυτότητάς του. Πρόσβαση στο αρχείο αυτό επιτρέπεται μόνο στο τέκνο και για λόγους σχετικούς με την υγεία του. </a:t>
            </a:r>
          </a:p>
          <a:p>
            <a:r>
              <a:rPr lang="el-GR" dirty="0">
                <a:solidFill>
                  <a:schemeClr val="tx1"/>
                </a:solidFill>
              </a:rPr>
              <a:t>Η επιλογή ανώνυμου ή επώνυμου τρίτου δότη ή τρίτης δότριας γίνεται από το υποβοηθούμενο πρόσωπο και σε περίπτωση γάμου, συμφώνου συμβίωσης ή ελεύθερης ένωσης από αμφότερους τους συζύγους ή συντρόφους. </a:t>
            </a:r>
          </a:p>
          <a:p>
            <a:r>
              <a:rPr lang="el-GR" dirty="0">
                <a:solidFill>
                  <a:schemeClr val="tx1"/>
                </a:solidFill>
              </a:rPr>
              <a:t>Η ταυτότητα του τέκνου, καθώς και των γονέων του δε γνωστοποιείται στους τρίτους δότες ή στις τρίτες δότριες γαμετών ή γονιμοποιημένων ωαρίων.</a:t>
            </a:r>
          </a:p>
          <a:p>
            <a:endParaRPr lang="en-US" dirty="0"/>
          </a:p>
        </p:txBody>
      </p:sp>
    </p:spTree>
    <p:extLst>
      <p:ext uri="{BB962C8B-B14F-4D97-AF65-F5344CB8AC3E}">
        <p14:creationId xmlns:p14="http://schemas.microsoft.com/office/powerpoint/2010/main" val="3447245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1BC18-8C20-A32E-9735-2FB72AE34548}"/>
              </a:ext>
            </a:extLst>
          </p:cNvPr>
          <p:cNvSpPr>
            <a:spLocks noGrp="1"/>
          </p:cNvSpPr>
          <p:nvPr>
            <p:ph type="title"/>
          </p:nvPr>
        </p:nvSpPr>
        <p:spPr/>
        <p:txBody>
          <a:bodyPr>
            <a:normAutofit/>
          </a:bodyPr>
          <a:lstStyle/>
          <a:p>
            <a:r>
              <a:rPr lang="el-GR" sz="3600" dirty="0">
                <a:solidFill>
                  <a:schemeClr val="tx1"/>
                </a:solidFill>
              </a:rPr>
              <a:t>Μεταθανάτια Γονιμοποίηση (1457 ΑΚ)</a:t>
            </a:r>
            <a:endParaRPr lang="en-US" sz="3600" dirty="0">
              <a:solidFill>
                <a:schemeClr val="tx1"/>
              </a:solidFill>
            </a:endParaRPr>
          </a:p>
        </p:txBody>
      </p:sp>
      <p:sp>
        <p:nvSpPr>
          <p:cNvPr id="3" name="Content Placeholder 2">
            <a:extLst>
              <a:ext uri="{FF2B5EF4-FFF2-40B4-BE49-F238E27FC236}">
                <a16:creationId xmlns:a16="http://schemas.microsoft.com/office/drawing/2014/main" id="{AD8E36A4-08AE-9E29-6F61-A9932CDECAAA}"/>
              </a:ext>
            </a:extLst>
          </p:cNvPr>
          <p:cNvSpPr>
            <a:spLocks noGrp="1"/>
          </p:cNvSpPr>
          <p:nvPr>
            <p:ph idx="1"/>
          </p:nvPr>
        </p:nvSpPr>
        <p:spPr/>
        <p:txBody>
          <a:bodyPr/>
          <a:lstStyle/>
          <a:p>
            <a:r>
              <a:rPr lang="el-GR" dirty="0">
                <a:solidFill>
                  <a:schemeClr val="tx1"/>
                </a:solidFill>
              </a:rPr>
              <a:t>Η τεχνητή γονιμοποίηση μετά το θάνατο του συζύγου ή του άνδρα με τον οποίο η γυναίκα συζούσε σε ελεύθερη ένωση επιτρέπεται με δικαστική άδεια μόνο εφόσον συντρέχουν σωρευτικώς οι εξής προϋποθέσεις:</a:t>
            </a:r>
          </a:p>
          <a:p>
            <a:r>
              <a:rPr lang="el-GR" dirty="0">
                <a:solidFill>
                  <a:schemeClr val="tx1"/>
                </a:solidFill>
              </a:rPr>
              <a:t>α. Ο σύζυγος ή ο μόνιμος σύντροφος της γυναίκας να έπασχε από ασθένεια που συνδέεται με πιθανό κίνδυνο στειρότητας ή να υπήρχε κίνδυνος θανάτου του.</a:t>
            </a:r>
          </a:p>
          <a:p>
            <a:r>
              <a:rPr lang="el-GR" dirty="0">
                <a:solidFill>
                  <a:schemeClr val="tx1"/>
                </a:solidFill>
              </a:rPr>
              <a:t>β. Ο σύζυγος ή ο μόνιμος σύντροφοςτης γυναίκας να είχε συναινέσει με </a:t>
            </a:r>
            <a:r>
              <a:rPr lang="el-GR" u="sng" dirty="0">
                <a:solidFill>
                  <a:schemeClr val="tx1"/>
                </a:solidFill>
              </a:rPr>
              <a:t>συμβολαιογραφικό έγγραφο </a:t>
            </a:r>
            <a:r>
              <a:rPr lang="el-GR" dirty="0">
                <a:solidFill>
                  <a:schemeClr val="tx1"/>
                </a:solidFill>
              </a:rPr>
              <a:t>και στη μεταθανάτια τεχνητή γονιμοποίηση.</a:t>
            </a:r>
          </a:p>
          <a:p>
            <a:r>
              <a:rPr lang="el-GR" dirty="0">
                <a:solidFill>
                  <a:schemeClr val="tx1"/>
                </a:solidFill>
              </a:rPr>
              <a:t>Η τεχνητή γονιμοποίηση διενεργείται μετά την πάροδο έξι μηνών και πριν από τη συμπλήρωση διετίας από το θάνατο του άνδρα.</a:t>
            </a:r>
            <a:endParaRPr lang="en-US" dirty="0">
              <a:solidFill>
                <a:schemeClr val="tx1"/>
              </a:solidFill>
            </a:endParaRPr>
          </a:p>
        </p:txBody>
      </p:sp>
    </p:spTree>
    <p:extLst>
      <p:ext uri="{BB962C8B-B14F-4D97-AF65-F5344CB8AC3E}">
        <p14:creationId xmlns:p14="http://schemas.microsoft.com/office/powerpoint/2010/main" val="2598115915"/>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160</TotalTime>
  <Words>873</Words>
  <Application>Microsoft Office PowerPoint</Application>
  <PresentationFormat>Widescreen</PresentationFormat>
  <Paragraphs>49</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Calibri Light</vt:lpstr>
      <vt:lpstr>Wingdings</vt:lpstr>
      <vt:lpstr>Retrospect</vt:lpstr>
      <vt:lpstr>Μέρος όγδοο </vt:lpstr>
      <vt:lpstr>ΙΑΤΡΙΚΗ ΥΠΟΒΟΗΘΗΣΗ ΣΤΗΝ ΑΝΘΡΩΠΙΝΗ ΑΝΑΠΑΡΑΓΩΓΗ (1455 ΑΚ) </vt:lpstr>
      <vt:lpstr>Τρόποι υποβοηθούμενης αναπαραγωγής</vt:lpstr>
      <vt:lpstr>Μέχρι πότε ?</vt:lpstr>
      <vt:lpstr>Συναίνεση</vt:lpstr>
      <vt:lpstr>Συναίνεση για κρυοσυντήρηση</vt:lpstr>
      <vt:lpstr>Τύχη των κρυοσυντηρημένων γαμετών αν δεν χρησιμοποιηθούν</vt:lpstr>
      <vt:lpstr>Αποκάλυψη ταυτότητα δότη</vt:lpstr>
      <vt:lpstr>Μεταθανάτια Γονιμοποίηση (1457 ΑΚ)</vt:lpstr>
      <vt:lpstr>Παρένθετη Μητρότητα (1458 ΑΚ)</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Μέρος έβδομο</dc:title>
  <dc:creator>Ελενη Καρβελη</dc:creator>
  <cp:lastModifiedBy>Ελενη Καρβελη</cp:lastModifiedBy>
  <cp:revision>6</cp:revision>
  <dcterms:created xsi:type="dcterms:W3CDTF">2022-10-27T07:18:44Z</dcterms:created>
  <dcterms:modified xsi:type="dcterms:W3CDTF">2022-11-14T16:54:16Z</dcterms:modified>
</cp:coreProperties>
</file>