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4" r:id="rId9"/>
    <p:sldId id="265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37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0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42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85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0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1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1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2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E8934DD-9EBC-43A4-A5FE-90CD65848D3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33606F-4583-40B5-8F6D-5BB0A6C2BAA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11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1815-151E-A967-1BCC-D3E27A4304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Μέρος ενδέκατο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501D3-55A0-BCB4-70C5-C47B96DD4B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Αναδοχή ανηλίκου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0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DEA87-3211-A61A-3193-634FB9FF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Υποχρεώσεις των ανάδοχων γονέων. (1656 ΑΚ)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45A33-A64E-D82A-93B1-605CCD10B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66344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Οι ανάδοχοι γονείς οφείλουν: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Να διευκολύνουν τις προσωπικές σχέσεις και την επικοινωνία των φυσικών γονέων ή του επιτρόπου με τον ανήλικο, εφόσον δεν παραβλάπτονται ουσιώδη συμφέροντά του. Σε περίπτωση διαφωνίας αποφασίζει το δικαστήριο.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Να παρέχουν ανελλιπώς στους φυσικούς γονείς ή στον επίτροπο, καθώς και στην αρμόδια κοινωνική υπηρεσία, πληροφορίες σχετικές με το πρόσωπο και τις συνθήκες διαβίωσης και ανάπτυξης του ανηλίκου.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 να μην ενεργούν εναντίον της βούλησης των φυσικών γονέων ή του επιτρόπου, αν αυτή εκφράσθηκε ρητά.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20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7B3D-C652-BBA4-CE8D-2432C2B1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Αρμοδιότητες και δικαιώματα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5F1E-2FB6-5A25-7FB7-C6EF5AAFF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6532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 Αν δεν παρέχονται σ` αυτούς περισσότερες αρμοδιότητες από τον νόμο ή με δικαστική απόφαση, οι ανάδοχοι γονείς ασκούν, στο όνομα και για λογαριασμό των φυσικών γονέων ή του επιτρόπου, όσες αρμοδιότητες τους είναι απαραίτητες για να μεριμνούν για τις </a:t>
            </a:r>
            <a:r>
              <a:rPr lang="el-GR" u="sng" dirty="0">
                <a:solidFill>
                  <a:schemeClr val="tx1"/>
                </a:solidFill>
              </a:rPr>
              <a:t>τρέχουσες και τις επείγουσες υποθέσεις του ανηλίκου.</a:t>
            </a:r>
            <a:r>
              <a:rPr lang="el-GR" dirty="0">
                <a:solidFill>
                  <a:schemeClr val="tx1"/>
                </a:solidFill>
              </a:rPr>
              <a:t> Εχουν επιπλέον, σε κάθε περίπτωση, το δικαίωμα να αξιώνουν από τους φυσικούς γονείς ή τον επίτροπο, πριν αυτοί λάβουν οποιαδήποτε απόφαση σχετική με τον ανήλικο, να τους παρέχουν τη δυνατότητα να διατυπώσουν τη γνώμη τους.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75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C6A5C-2376-BC28-05BD-19C47C19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Αφαίρεση αρμοδιοτήτων από τους φυσικούς γονείς ή τον επίτροπο.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8CD29-9F67-D98E-6D43-82F3B169C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u="sng" dirty="0">
                <a:solidFill>
                  <a:schemeClr val="tx1"/>
                </a:solidFill>
              </a:rPr>
              <a:t>Οταν η ένταξη του ανηλίκου στην ανάδοχη οικογένεια γίνεται</a:t>
            </a:r>
          </a:p>
          <a:p>
            <a:r>
              <a:rPr lang="el-GR" u="sng" dirty="0">
                <a:solidFill>
                  <a:schemeClr val="tx1"/>
                </a:solidFill>
              </a:rPr>
              <a:t>διαρκέστερη, ενώ παράλληλα εξασθενούν οι δεσμοί του με τους φυσικούς</a:t>
            </a:r>
          </a:p>
          <a:p>
            <a:r>
              <a:rPr lang="el-GR" u="sng" dirty="0">
                <a:solidFill>
                  <a:schemeClr val="tx1"/>
                </a:solidFill>
              </a:rPr>
              <a:t>γονείς του</a:t>
            </a:r>
            <a:r>
              <a:rPr lang="el-GR" dirty="0">
                <a:solidFill>
                  <a:schemeClr val="tx1"/>
                </a:solidFill>
              </a:rPr>
              <a:t>, οι ανάδοχοι γονείς </a:t>
            </a:r>
            <a:r>
              <a:rPr lang="el-GR" u="sng" dirty="0">
                <a:solidFill>
                  <a:schemeClr val="tx1"/>
                </a:solidFill>
              </a:rPr>
              <a:t>έχουν το δικαίωμα να ζητούν </a:t>
            </a:r>
            <a:r>
              <a:rPr lang="el-GR" dirty="0">
                <a:solidFill>
                  <a:schemeClr val="tx1"/>
                </a:solidFill>
              </a:rPr>
              <a:t>από το</a:t>
            </a:r>
          </a:p>
          <a:p>
            <a:r>
              <a:rPr lang="el-GR" dirty="0">
                <a:solidFill>
                  <a:schemeClr val="tx1"/>
                </a:solidFill>
              </a:rPr>
              <a:t>δικαστήριο να αφαιρεί από τους φυσικούς γονείς εν μέρει ή εν όλω την</a:t>
            </a:r>
          </a:p>
          <a:p>
            <a:r>
              <a:rPr lang="el-GR" dirty="0">
                <a:solidFill>
                  <a:schemeClr val="tx1"/>
                </a:solidFill>
              </a:rPr>
              <a:t>επιμέλεια του προσώπου του ανηλίκου ή και τη διοίκηση της περιουσίας</a:t>
            </a:r>
          </a:p>
          <a:p>
            <a:r>
              <a:rPr lang="el-GR" dirty="0">
                <a:solidFill>
                  <a:schemeClr val="tx1"/>
                </a:solidFill>
              </a:rPr>
              <a:t>του. Στην τελευταία περίπτωση οι ανάδοχοι γονείς καθίστανται επίτροποι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7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AD36-5CCE-10ED-6491-CF8D3AFB1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Έννοια- ορισμός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0FE01-93D3-14FC-457C-2ACE0BA96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Αναδοχή είναι η </a:t>
            </a:r>
            <a:r>
              <a:rPr lang="el-GR" u="sng" dirty="0">
                <a:solidFill>
                  <a:schemeClr val="tx1"/>
                </a:solidFill>
              </a:rPr>
              <a:t>ανάληψη της πραγματικής φροντίδας του ανηλίκου </a:t>
            </a:r>
            <a:r>
              <a:rPr lang="el-GR" dirty="0">
                <a:solidFill>
                  <a:schemeClr val="tx1"/>
                </a:solidFill>
              </a:rPr>
              <a:t>που τελεί υπό γονική μέριμνα ή επιτροπεία από τρίτα πρόσωπα, τους λεγόμενους αναδόχους γονείς.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Τρίτος θεωρείται οποιοδήποτε πρόσωπο εκτός των φυσικών ή θετών γονέων ή του επιτρόπου.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Ο ανάδοχος γονέας φροντίζει για τις καθημερινές ανάγκες διαβίωσης του ανηλίκου, </a:t>
            </a:r>
            <a:r>
              <a:rPr lang="el-GR" u="sng" dirty="0">
                <a:solidFill>
                  <a:schemeClr val="tx1"/>
                </a:solidFill>
              </a:rPr>
              <a:t>χωρίς όμως </a:t>
            </a:r>
            <a:r>
              <a:rPr lang="el-GR" dirty="0">
                <a:solidFill>
                  <a:schemeClr val="tx1"/>
                </a:solidFill>
              </a:rPr>
              <a:t>να είναι φορέας της γονικής μέριμνας ούτε επίτροπος.</a:t>
            </a:r>
            <a:r>
              <a:rPr lang="el-GR" u="sng" dirty="0">
                <a:solidFill>
                  <a:schemeClr val="tx1"/>
                </a:solidFill>
              </a:rPr>
              <a:t> 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18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BA720-AC07-D13A-D934-656878B8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chemeClr val="tx1"/>
                </a:solidFill>
              </a:rPr>
              <a:t>Παράδειγμα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9A4CD-BCA4-B377-6F34-76BE94543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chemeClr val="tx1"/>
                </a:solidFill>
              </a:rPr>
              <a:t>Οι γονείς Α και Β είναι πολύ φτωχοί και δεν μπορούν να συντηρήσουν τον ανήλικο γιο τους Γ. Για το λόγο αυτό αναθέτουν τη φροντίδα του στο άτεκνο ζευγάρι των Δ και Ε.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chemeClr val="tx1"/>
                </a:solidFill>
              </a:rPr>
              <a:t>Λίγους μήνες μετά ο Γ λόγω σοβαρής ασθένειας πρέπει να υποβληθεί σε μια σοβαρή ιατρική επέμβαση. Ποιος θα πάρει την απόφαση για την επιχείρηση ή όχι της επέμβασης ????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1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4CC75-21FE-D263-C86C-4130950B9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>
                <a:solidFill>
                  <a:schemeClr val="tx1"/>
                </a:solidFill>
              </a:rPr>
              <a:t>Απάντηση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50F97-4FCE-44A9-1F3E-A91F7F758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Την απόφαση θα λάβουν οι Α και Β διότι αυτοί εξακολουθούν να ασκούν τη γονική μέριμνα του Γ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081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786C8-855B-3058-8404-AFE99F84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solidFill>
                  <a:schemeClr val="tx1"/>
                </a:solidFill>
              </a:rPr>
              <a:t>Τρόποι αναδοχής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0A994-FF89-AE67-646F-465AF4159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59"/>
            <a:ext cx="10058400" cy="4234815"/>
          </a:xfrm>
        </p:spPr>
        <p:txBody>
          <a:bodyPr/>
          <a:lstStyle/>
          <a:p>
            <a:endParaRPr lang="el-G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chemeClr val="tx1"/>
                </a:solidFill>
              </a:rPr>
              <a:t>Η ανάθεση της πραγματικής φροντίδας του ανηλίκου γίνεται : </a:t>
            </a:r>
          </a:p>
          <a:p>
            <a:pPr marL="0" indent="0">
              <a:buNone/>
            </a:pPr>
            <a:endParaRPr lang="el-GR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l-GR" dirty="0">
                <a:solidFill>
                  <a:schemeClr val="tx1"/>
                </a:solidFill>
              </a:rPr>
              <a:t>Είτε με τη συμφωνία των μερών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>
                <a:solidFill>
                  <a:schemeClr val="tx1"/>
                </a:solidFill>
              </a:rPr>
              <a:t>Είτε με δικαστική απόφαση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93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01E27-EAAA-9033-E545-228E31347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solidFill>
                  <a:schemeClr val="tx1"/>
                </a:solidFill>
              </a:rPr>
              <a:t>1. Συμφωνία των μερών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73767-C3CF-0F38-6A8A-F24217817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1588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Α) </a:t>
            </a:r>
            <a:r>
              <a:rPr lang="el-GR" u="sng" dirty="0">
                <a:solidFill>
                  <a:schemeClr val="tx1"/>
                </a:solidFill>
              </a:rPr>
              <a:t>ανάθεση από τους γονείς: </a:t>
            </a:r>
            <a:r>
              <a:rPr lang="el-GR" dirty="0">
                <a:solidFill>
                  <a:schemeClr val="tx1"/>
                </a:solidFill>
              </a:rPr>
              <a:t>Οι φυσικοί ή θετοί γονείς μπορούν να αναθέτουν την πραγματική φροντίδα (όχι τη γονική μέριμνα) του προσώπου του ανήλικου σε τρίτους 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Β) </a:t>
            </a:r>
            <a:r>
              <a:rPr lang="el-GR" u="sng" dirty="0">
                <a:solidFill>
                  <a:schemeClr val="tx1"/>
                </a:solidFill>
              </a:rPr>
              <a:t>Ανάθεση από τον επίτροπο: </a:t>
            </a:r>
            <a:r>
              <a:rPr lang="el-GR" dirty="0">
                <a:solidFill>
                  <a:schemeClr val="tx1"/>
                </a:solidFill>
              </a:rPr>
              <a:t>Όταν ο ανήλικος τελεί υπό επιτροπεία, η πραγματική φροντίδα του ανήκει καταρχήν στα καθήκοντα του επιτρόπου. Παρόλα αυτά, ο επίτροπος μπορεί να την αναθέσει σε τρίτους (ανάδοχους γονείς) </a:t>
            </a:r>
            <a:r>
              <a:rPr lang="el-GR" u="sng" dirty="0">
                <a:solidFill>
                  <a:schemeClr val="tx1"/>
                </a:solidFill>
              </a:rPr>
              <a:t>μόνο με την άδεια του δικαστηρίου και ύστερα από γνωμοδότηση του εποπτικού συμβουλίου. 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272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339A2-4745-C180-D41C-9779FDB2B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solidFill>
                  <a:schemeClr val="tx1"/>
                </a:solidFill>
              </a:rPr>
              <a:t>2. Απόφαση δικαστηρίου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F158-26F5-F866-B413-47E5329D4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010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Το δικαστήριο μπορεί να αναθέσει την πραγματική φροντίδα του παιδιού σε άλλη οικογένεια (ανάδοχη οικογένεια). Κριτήριο επιλογής είναι πάντοτε το συμφέρον του παιδιού. 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Οι </a:t>
            </a:r>
            <a:r>
              <a:rPr lang="el-GR" u="sng" dirty="0">
                <a:solidFill>
                  <a:schemeClr val="tx1"/>
                </a:solidFill>
              </a:rPr>
              <a:t>φυσικοί γονείς ή ο επίτροπος </a:t>
            </a:r>
            <a:r>
              <a:rPr lang="el-GR" dirty="0">
                <a:solidFill>
                  <a:schemeClr val="tx1"/>
                </a:solidFill>
              </a:rPr>
              <a:t>που ανέθεσαν τη φροντίδα του προσώπου του ανηλίκου στους ανάδοχους γονείς με σύμβαση, έχουν το δικαίωμα να </a:t>
            </a:r>
            <a:r>
              <a:rPr lang="el-GR" u="sng" dirty="0">
                <a:solidFill>
                  <a:schemeClr val="tx1"/>
                </a:solidFill>
              </a:rPr>
              <a:t>ανακαλούν την ανάθεση </a:t>
            </a:r>
            <a:r>
              <a:rPr lang="el-GR" dirty="0">
                <a:solidFill>
                  <a:schemeClr val="tx1"/>
                </a:solidFill>
              </a:rPr>
              <a:t>οποτεδήποτε. Ομοίως μπορεί </a:t>
            </a:r>
            <a:r>
              <a:rPr lang="el-GR" u="sng" dirty="0">
                <a:solidFill>
                  <a:schemeClr val="tx1"/>
                </a:solidFill>
              </a:rPr>
              <a:t>και το δικαστήριο, αν η ανάθεση έγινε με απόφασή </a:t>
            </a:r>
            <a:r>
              <a:rPr lang="el-GR" dirty="0">
                <a:solidFill>
                  <a:schemeClr val="tx1"/>
                </a:solidFill>
              </a:rPr>
              <a:t>του, να θέτει τέρμα σ` αυτήν, όταν το ζητούν οι φυσικοί γονείς ή ο επίτροπος, εφόσον διαπιστώνει ότι εξέλιπαν οι λόγοι για τους οποίους είχε αποφασισθεί το μέτρο.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14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77DD-3238-2BEC-E9A0-D171ABE7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Τι συνεκτιμά το δικαστήριο.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20196-BB89-DC04-2F5D-17653A16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4500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Σε κάθε περίπτωση, η απόφαση του δικαστηρίου πρέπει να είναι σύμφωνη με το συμφέρον του ανηλίκου. Το δικαστήριο οφείλει: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ανάλογα με την ωριμότητα του ανηλίκου, να ακούει, πριν αποφασίσει, και τη δική του γνώμη.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να ακούει τους ανάδοχους γονείς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Να ακούει τους φυσικούς γονείς ή τον επίτροπο και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>
                <a:solidFill>
                  <a:schemeClr val="tx1"/>
                </a:solidFill>
              </a:rPr>
              <a:t>να συνεκτιμά την έκθεση της αρμόδιας κοινωνικής υπηρεσίας.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9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25E66-45BB-ED79-7F73-2A32F673F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Εποπτεία της κοινωνικής υπηρεσίας.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228B2-5AD7-F9DF-902C-8A181D7D1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330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Σε κάθε περίπτωση αναδοχής ανηλίκου, η αρμόδια κοινωνική υπηρεσία </a:t>
            </a:r>
            <a:r>
              <a:rPr lang="el-GR" u="sng" dirty="0">
                <a:solidFill>
                  <a:schemeClr val="tx1"/>
                </a:solidFill>
              </a:rPr>
              <a:t>παρακολουθεί με ειδικευμένα όργανά της </a:t>
            </a:r>
            <a:r>
              <a:rPr lang="el-GR" dirty="0">
                <a:solidFill>
                  <a:schemeClr val="tx1"/>
                </a:solidFill>
              </a:rPr>
              <a:t>την εξασφάλιση των απαραίτητων υλικών και ηθικών προϋποθέσεων για την κανονική διαβίωση και ανάπτυξη του ανηλίκου, επεμβαίνει με κατάλληλες συμβουλές ή άλλες πρόσφορες μεθόδους κάθε φορά που το επιβάλλει το συμφέρον του και αναφέρεται σχετικά στο δικαστήριο.</a:t>
            </a:r>
          </a:p>
          <a:p>
            <a:r>
              <a:rPr lang="el-GR" dirty="0">
                <a:solidFill>
                  <a:schemeClr val="tx1"/>
                </a:solidFill>
              </a:rPr>
              <a:t>Οταν η αναδοχή του ανηλίκου γίνεται με σύμβαση, έχουν τόσο οι φυσικοί</a:t>
            </a:r>
          </a:p>
          <a:p>
            <a:r>
              <a:rPr lang="el-GR" dirty="0">
                <a:solidFill>
                  <a:schemeClr val="tx1"/>
                </a:solidFill>
              </a:rPr>
              <a:t>γονείς ή ο επίτροπος όσο και οι ανάδοχοι γονείς την υποχρέωση </a:t>
            </a:r>
            <a:r>
              <a:rPr lang="el-GR" u="sng" dirty="0">
                <a:solidFill>
                  <a:schemeClr val="tx1"/>
                </a:solidFill>
              </a:rPr>
              <a:t>να</a:t>
            </a:r>
          </a:p>
          <a:p>
            <a:r>
              <a:rPr lang="el-GR" u="sng" dirty="0">
                <a:solidFill>
                  <a:schemeClr val="tx1"/>
                </a:solidFill>
              </a:rPr>
              <a:t>αναγγείλουν χωρίς καθυστέρηση τη σύμβαση στην κοινωνική υπηρεσία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7707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295</TotalTime>
  <Words>803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Μέρος ενδέκατο</vt:lpstr>
      <vt:lpstr>Έννοια- ορισμός</vt:lpstr>
      <vt:lpstr>Παράδειγμα </vt:lpstr>
      <vt:lpstr>Απάντηση </vt:lpstr>
      <vt:lpstr>Τρόποι αναδοχής</vt:lpstr>
      <vt:lpstr>1. Συμφωνία των μερών </vt:lpstr>
      <vt:lpstr>2. Απόφαση δικαστηρίου </vt:lpstr>
      <vt:lpstr>Τι συνεκτιμά το δικαστήριο. </vt:lpstr>
      <vt:lpstr>Εποπτεία της κοινωνικής υπηρεσίας. </vt:lpstr>
      <vt:lpstr>Υποχρεώσεις των ανάδοχων γονέων. (1656 ΑΚ) </vt:lpstr>
      <vt:lpstr>Αρμοδιότητες και δικαιώματα. </vt:lpstr>
      <vt:lpstr>Αφαίρεση αρμοδιοτήτων από τους φυσικούς γονείς ή τον επίτροπο.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Μέρος ενδέκατο</dc:title>
  <dc:creator>Ελενη Καρβελη</dc:creator>
  <cp:lastModifiedBy>Ελενη Καρβελη</cp:lastModifiedBy>
  <cp:revision>8</cp:revision>
  <dcterms:created xsi:type="dcterms:W3CDTF">2022-11-06T17:29:59Z</dcterms:created>
  <dcterms:modified xsi:type="dcterms:W3CDTF">2022-11-22T18:58:54Z</dcterms:modified>
</cp:coreProperties>
</file>