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2" r:id="rId1"/>
  </p:sldMasterIdLst>
  <p:sldIdLst>
    <p:sldId id="256" r:id="rId2"/>
    <p:sldId id="257" r:id="rId3"/>
    <p:sldId id="286" r:id="rId4"/>
    <p:sldId id="258" r:id="rId5"/>
    <p:sldId id="259" r:id="rId6"/>
    <p:sldId id="284" r:id="rId7"/>
    <p:sldId id="285" r:id="rId8"/>
    <p:sldId id="260" r:id="rId9"/>
    <p:sldId id="287" r:id="rId10"/>
    <p:sldId id="288" r:id="rId11"/>
    <p:sldId id="289" r:id="rId12"/>
    <p:sldId id="290" r:id="rId13"/>
    <p:sldId id="291" r:id="rId14"/>
    <p:sldId id="261" r:id="rId15"/>
    <p:sldId id="262" r:id="rId16"/>
    <p:sldId id="263" r:id="rId17"/>
    <p:sldId id="264" r:id="rId18"/>
    <p:sldId id="292" r:id="rId19"/>
    <p:sldId id="293" r:id="rId20"/>
    <p:sldId id="268" r:id="rId21"/>
    <p:sldId id="269" r:id="rId22"/>
    <p:sldId id="270" r:id="rId23"/>
    <p:sldId id="271" r:id="rId24"/>
    <p:sldId id="294" r:id="rId25"/>
    <p:sldId id="295" r:id="rId26"/>
    <p:sldId id="272" r:id="rId27"/>
    <p:sldId id="273" r:id="rId28"/>
    <p:sldId id="275" r:id="rId29"/>
    <p:sldId id="274" r:id="rId30"/>
    <p:sldId id="276" r:id="rId31"/>
    <p:sldId id="265" r:id="rId32"/>
    <p:sldId id="282" r:id="rId33"/>
    <p:sldId id="266" r:id="rId34"/>
    <p:sldId id="267" r:id="rId35"/>
    <p:sldId id="277" r:id="rId36"/>
    <p:sldId id="279" r:id="rId37"/>
    <p:sldId id="278" r:id="rId38"/>
    <p:sldId id="280" r:id="rId39"/>
    <p:sldId id="281" r:id="rId40"/>
    <p:sldId id="283" r:id="rId41"/>
    <p:sldId id="296" r:id="rId42"/>
    <p:sldId id="297" r:id="rId43"/>
    <p:sldId id="298" r:id="rId44"/>
    <p:sldId id="299" r:id="rId45"/>
    <p:sldId id="300" r:id="rId46"/>
    <p:sldId id="301" r:id="rId4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294" autoAdjust="0"/>
    <p:restoredTop sz="94660"/>
  </p:normalViewPr>
  <p:slideViewPr>
    <p:cSldViewPr snapToGrid="0">
      <p:cViewPr varScale="1">
        <p:scale>
          <a:sx n="96" d="100"/>
          <a:sy n="96" d="100"/>
        </p:scale>
        <p:origin x="72" y="12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F5797FE-E7EF-4E14-AA4B-3E0E4C7887C7}"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8909CDED-7AF8-4665-8B19-7C0B4FACA2AA}">
      <dgm:prSet/>
      <dgm:spPr/>
      <dgm:t>
        <a:bodyPr/>
        <a:lstStyle/>
        <a:p>
          <a:r>
            <a:rPr lang="el-GR" dirty="0"/>
            <a:t> Η κάθειρξη είναι πρόσκαιρη (5-15 έτη) </a:t>
          </a:r>
          <a:endParaRPr lang="en-US" dirty="0"/>
        </a:p>
      </dgm:t>
    </dgm:pt>
    <dgm:pt modelId="{72061F41-7265-4CAE-931E-2CFD7EB2FB2C}" type="parTrans" cxnId="{BF8345BE-2BEF-4E6F-9E5E-2A0656A68747}">
      <dgm:prSet/>
      <dgm:spPr/>
      <dgm:t>
        <a:bodyPr/>
        <a:lstStyle/>
        <a:p>
          <a:endParaRPr lang="en-US"/>
        </a:p>
      </dgm:t>
    </dgm:pt>
    <dgm:pt modelId="{57B42859-7ABB-4023-9F77-6CBC4692F263}" type="sibTrans" cxnId="{BF8345BE-2BEF-4E6F-9E5E-2A0656A68747}">
      <dgm:prSet/>
      <dgm:spPr/>
      <dgm:t>
        <a:bodyPr/>
        <a:lstStyle/>
        <a:p>
          <a:endParaRPr lang="en-US"/>
        </a:p>
      </dgm:t>
    </dgm:pt>
    <dgm:pt modelId="{2CAF8358-1F36-4648-9909-4E899D493CBF}">
      <dgm:prSet/>
      <dgm:spPr/>
      <dgm:t>
        <a:bodyPr/>
        <a:lstStyle/>
        <a:p>
          <a:r>
            <a:rPr lang="el-GR" dirty="0"/>
            <a:t>Ισόβια : Εδώ ο πραγματικός χρόνος έκτισης της ποινής δεν υπερβαίνει τα 25 έτη </a:t>
          </a:r>
          <a:endParaRPr lang="en-US" dirty="0"/>
        </a:p>
      </dgm:t>
    </dgm:pt>
    <dgm:pt modelId="{482A1494-BA8C-45EE-A9DD-AD6FD5361296}" type="parTrans" cxnId="{760D7947-1DBA-4F3A-9134-D5D53760A795}">
      <dgm:prSet/>
      <dgm:spPr/>
      <dgm:t>
        <a:bodyPr/>
        <a:lstStyle/>
        <a:p>
          <a:endParaRPr lang="en-US"/>
        </a:p>
      </dgm:t>
    </dgm:pt>
    <dgm:pt modelId="{726A40C8-9A86-420D-A6C0-105BD7A8C512}" type="sibTrans" cxnId="{760D7947-1DBA-4F3A-9134-D5D53760A795}">
      <dgm:prSet/>
      <dgm:spPr/>
      <dgm:t>
        <a:bodyPr/>
        <a:lstStyle/>
        <a:p>
          <a:endParaRPr lang="en-US"/>
        </a:p>
      </dgm:t>
    </dgm:pt>
    <dgm:pt modelId="{9C9B1C5C-FABD-41E5-823C-7B55902CEEC7}" type="pres">
      <dgm:prSet presAssocID="{EF5797FE-E7EF-4E14-AA4B-3E0E4C7887C7}" presName="hierChild1" presStyleCnt="0">
        <dgm:presLayoutVars>
          <dgm:chPref val="1"/>
          <dgm:dir/>
          <dgm:animOne val="branch"/>
          <dgm:animLvl val="lvl"/>
          <dgm:resizeHandles/>
        </dgm:presLayoutVars>
      </dgm:prSet>
      <dgm:spPr/>
    </dgm:pt>
    <dgm:pt modelId="{AC79E380-31A7-4202-AB5A-645D28B9F7F3}" type="pres">
      <dgm:prSet presAssocID="{8909CDED-7AF8-4665-8B19-7C0B4FACA2AA}" presName="hierRoot1" presStyleCnt="0"/>
      <dgm:spPr/>
    </dgm:pt>
    <dgm:pt modelId="{420066A5-67FD-4167-A7C3-87DE1D1E13B9}" type="pres">
      <dgm:prSet presAssocID="{8909CDED-7AF8-4665-8B19-7C0B4FACA2AA}" presName="composite" presStyleCnt="0"/>
      <dgm:spPr/>
    </dgm:pt>
    <dgm:pt modelId="{CEFF999E-9D24-40F0-84C2-642B38A7948F}" type="pres">
      <dgm:prSet presAssocID="{8909CDED-7AF8-4665-8B19-7C0B4FACA2AA}" presName="background" presStyleLbl="node0" presStyleIdx="0" presStyleCnt="2"/>
      <dgm:spPr/>
    </dgm:pt>
    <dgm:pt modelId="{1B02CF6E-E0EB-4638-8040-F614F4385145}" type="pres">
      <dgm:prSet presAssocID="{8909CDED-7AF8-4665-8B19-7C0B4FACA2AA}" presName="text" presStyleLbl="fgAcc0" presStyleIdx="0" presStyleCnt="2">
        <dgm:presLayoutVars>
          <dgm:chPref val="3"/>
        </dgm:presLayoutVars>
      </dgm:prSet>
      <dgm:spPr/>
    </dgm:pt>
    <dgm:pt modelId="{2D445450-3ADB-4F0E-8081-999B0AE3ED87}" type="pres">
      <dgm:prSet presAssocID="{8909CDED-7AF8-4665-8B19-7C0B4FACA2AA}" presName="hierChild2" presStyleCnt="0"/>
      <dgm:spPr/>
    </dgm:pt>
    <dgm:pt modelId="{81191AC5-C333-42F6-A2CB-EE811914BA3E}" type="pres">
      <dgm:prSet presAssocID="{2CAF8358-1F36-4648-9909-4E899D493CBF}" presName="hierRoot1" presStyleCnt="0"/>
      <dgm:spPr/>
    </dgm:pt>
    <dgm:pt modelId="{7EF3A9DB-0161-48A5-BCF1-A5636F380B41}" type="pres">
      <dgm:prSet presAssocID="{2CAF8358-1F36-4648-9909-4E899D493CBF}" presName="composite" presStyleCnt="0"/>
      <dgm:spPr/>
    </dgm:pt>
    <dgm:pt modelId="{3831862C-07F8-4BA2-A5F6-4722F15EAB4D}" type="pres">
      <dgm:prSet presAssocID="{2CAF8358-1F36-4648-9909-4E899D493CBF}" presName="background" presStyleLbl="node0" presStyleIdx="1" presStyleCnt="2"/>
      <dgm:spPr/>
    </dgm:pt>
    <dgm:pt modelId="{B295F14D-96F1-4B70-A4DC-E95515057B34}" type="pres">
      <dgm:prSet presAssocID="{2CAF8358-1F36-4648-9909-4E899D493CBF}" presName="text" presStyleLbl="fgAcc0" presStyleIdx="1" presStyleCnt="2">
        <dgm:presLayoutVars>
          <dgm:chPref val="3"/>
        </dgm:presLayoutVars>
      </dgm:prSet>
      <dgm:spPr/>
    </dgm:pt>
    <dgm:pt modelId="{B74E7A95-37CB-48FB-B8C3-2B348C7959C7}" type="pres">
      <dgm:prSet presAssocID="{2CAF8358-1F36-4648-9909-4E899D493CBF}" presName="hierChild2" presStyleCnt="0"/>
      <dgm:spPr/>
    </dgm:pt>
  </dgm:ptLst>
  <dgm:cxnLst>
    <dgm:cxn modelId="{39E7812C-09FB-4BBD-A01A-75703F12F3FF}" type="presOf" srcId="{EF5797FE-E7EF-4E14-AA4B-3E0E4C7887C7}" destId="{9C9B1C5C-FABD-41E5-823C-7B55902CEEC7}" srcOrd="0" destOrd="0" presId="urn:microsoft.com/office/officeart/2005/8/layout/hierarchy1"/>
    <dgm:cxn modelId="{760D7947-1DBA-4F3A-9134-D5D53760A795}" srcId="{EF5797FE-E7EF-4E14-AA4B-3E0E4C7887C7}" destId="{2CAF8358-1F36-4648-9909-4E899D493CBF}" srcOrd="1" destOrd="0" parTransId="{482A1494-BA8C-45EE-A9DD-AD6FD5361296}" sibTransId="{726A40C8-9A86-420D-A6C0-105BD7A8C512}"/>
    <dgm:cxn modelId="{FE579C56-07EF-4E65-A4D6-3AB315B5F9F7}" type="presOf" srcId="{8909CDED-7AF8-4665-8B19-7C0B4FACA2AA}" destId="{1B02CF6E-E0EB-4638-8040-F614F4385145}" srcOrd="0" destOrd="0" presId="urn:microsoft.com/office/officeart/2005/8/layout/hierarchy1"/>
    <dgm:cxn modelId="{BF8345BE-2BEF-4E6F-9E5E-2A0656A68747}" srcId="{EF5797FE-E7EF-4E14-AA4B-3E0E4C7887C7}" destId="{8909CDED-7AF8-4665-8B19-7C0B4FACA2AA}" srcOrd="0" destOrd="0" parTransId="{72061F41-7265-4CAE-931E-2CFD7EB2FB2C}" sibTransId="{57B42859-7ABB-4023-9F77-6CBC4692F263}"/>
    <dgm:cxn modelId="{576346DE-4EA6-4523-9827-27CCC4E1A43E}" type="presOf" srcId="{2CAF8358-1F36-4648-9909-4E899D493CBF}" destId="{B295F14D-96F1-4B70-A4DC-E95515057B34}" srcOrd="0" destOrd="0" presId="urn:microsoft.com/office/officeart/2005/8/layout/hierarchy1"/>
    <dgm:cxn modelId="{56FAA545-3A3C-4350-AB5A-5CBD044F4DE0}" type="presParOf" srcId="{9C9B1C5C-FABD-41E5-823C-7B55902CEEC7}" destId="{AC79E380-31A7-4202-AB5A-645D28B9F7F3}" srcOrd="0" destOrd="0" presId="urn:microsoft.com/office/officeart/2005/8/layout/hierarchy1"/>
    <dgm:cxn modelId="{F7E02790-EA6F-461D-84F9-3B6F487CD79B}" type="presParOf" srcId="{AC79E380-31A7-4202-AB5A-645D28B9F7F3}" destId="{420066A5-67FD-4167-A7C3-87DE1D1E13B9}" srcOrd="0" destOrd="0" presId="urn:microsoft.com/office/officeart/2005/8/layout/hierarchy1"/>
    <dgm:cxn modelId="{7A04BFA7-9CEC-49DB-A2A8-7926D51CA60D}" type="presParOf" srcId="{420066A5-67FD-4167-A7C3-87DE1D1E13B9}" destId="{CEFF999E-9D24-40F0-84C2-642B38A7948F}" srcOrd="0" destOrd="0" presId="urn:microsoft.com/office/officeart/2005/8/layout/hierarchy1"/>
    <dgm:cxn modelId="{903DF06D-54FB-4FFE-849A-6C416EAC8A3C}" type="presParOf" srcId="{420066A5-67FD-4167-A7C3-87DE1D1E13B9}" destId="{1B02CF6E-E0EB-4638-8040-F614F4385145}" srcOrd="1" destOrd="0" presId="urn:microsoft.com/office/officeart/2005/8/layout/hierarchy1"/>
    <dgm:cxn modelId="{35303A92-1A7A-4FE0-B0ED-25DDF24694EB}" type="presParOf" srcId="{AC79E380-31A7-4202-AB5A-645D28B9F7F3}" destId="{2D445450-3ADB-4F0E-8081-999B0AE3ED87}" srcOrd="1" destOrd="0" presId="urn:microsoft.com/office/officeart/2005/8/layout/hierarchy1"/>
    <dgm:cxn modelId="{687770C2-AB9C-4A88-9EFC-D625EAB38902}" type="presParOf" srcId="{9C9B1C5C-FABD-41E5-823C-7B55902CEEC7}" destId="{81191AC5-C333-42F6-A2CB-EE811914BA3E}" srcOrd="1" destOrd="0" presId="urn:microsoft.com/office/officeart/2005/8/layout/hierarchy1"/>
    <dgm:cxn modelId="{AFE6F57F-C39F-482C-86CE-12C2164EA59A}" type="presParOf" srcId="{81191AC5-C333-42F6-A2CB-EE811914BA3E}" destId="{7EF3A9DB-0161-48A5-BCF1-A5636F380B41}" srcOrd="0" destOrd="0" presId="urn:microsoft.com/office/officeart/2005/8/layout/hierarchy1"/>
    <dgm:cxn modelId="{160E14E9-90CC-40E8-8A55-AD9725462401}" type="presParOf" srcId="{7EF3A9DB-0161-48A5-BCF1-A5636F380B41}" destId="{3831862C-07F8-4BA2-A5F6-4722F15EAB4D}" srcOrd="0" destOrd="0" presId="urn:microsoft.com/office/officeart/2005/8/layout/hierarchy1"/>
    <dgm:cxn modelId="{97DA7BC2-56FA-49EE-8E5F-653E839C7986}" type="presParOf" srcId="{7EF3A9DB-0161-48A5-BCF1-A5636F380B41}" destId="{B295F14D-96F1-4B70-A4DC-E95515057B34}" srcOrd="1" destOrd="0" presId="urn:microsoft.com/office/officeart/2005/8/layout/hierarchy1"/>
    <dgm:cxn modelId="{2E1A2455-72A1-41DA-ACB5-3F0DFF3E71AA}" type="presParOf" srcId="{81191AC5-C333-42F6-A2CB-EE811914BA3E}" destId="{B74E7A95-37CB-48FB-B8C3-2B348C7959C7}"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50D7EA1-6163-425F-8478-003F1F2CAEE3}"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E88B7F30-0DDD-4359-8096-0D8F662C15D8}">
      <dgm:prSet/>
      <dgm:spPr/>
      <dgm:t>
        <a:bodyPr/>
        <a:lstStyle/>
        <a:p>
          <a:r>
            <a:rPr lang="el-GR" dirty="0"/>
            <a:t>Α) Άμεσος Συνεργός : άμεση συνδρομή κατά την τέλεση της πράξης. Τιμωρείται όπως ο φυσικός αυτουργός </a:t>
          </a:r>
          <a:endParaRPr lang="en-US" dirty="0"/>
        </a:p>
      </dgm:t>
    </dgm:pt>
    <dgm:pt modelId="{4819CF9D-878B-4152-A17B-06B45AA36020}" type="parTrans" cxnId="{7CD0E0E6-C486-4333-932D-9BF12CDCEE97}">
      <dgm:prSet/>
      <dgm:spPr/>
      <dgm:t>
        <a:bodyPr/>
        <a:lstStyle/>
        <a:p>
          <a:endParaRPr lang="en-US"/>
        </a:p>
      </dgm:t>
    </dgm:pt>
    <dgm:pt modelId="{26EAFC16-AB15-400A-A62E-E18A996FFAE2}" type="sibTrans" cxnId="{7CD0E0E6-C486-4333-932D-9BF12CDCEE97}">
      <dgm:prSet/>
      <dgm:spPr/>
      <dgm:t>
        <a:bodyPr/>
        <a:lstStyle/>
        <a:p>
          <a:endParaRPr lang="en-US"/>
        </a:p>
      </dgm:t>
    </dgm:pt>
    <dgm:pt modelId="{570099D9-7653-47FB-A249-9BE1C4837DAE}">
      <dgm:prSet/>
      <dgm:spPr/>
      <dgm:t>
        <a:bodyPr/>
        <a:lstStyle/>
        <a:p>
          <a:r>
            <a:rPr lang="el-GR"/>
            <a:t>Β) Απλός Συνεργός: Διευκολύνει τον αυτουργό ή αίρει εμπόδια πρίν ή κατά την τέλεση της πράξης. Πχ τσιλιαδόρος στην κλοπή </a:t>
          </a:r>
          <a:endParaRPr lang="en-US"/>
        </a:p>
      </dgm:t>
    </dgm:pt>
    <dgm:pt modelId="{35E9880D-FCBA-49C4-B36A-B8B5E01999E4}" type="parTrans" cxnId="{2FA29991-CB4E-4992-ACCE-FEEF63876D8E}">
      <dgm:prSet/>
      <dgm:spPr/>
      <dgm:t>
        <a:bodyPr/>
        <a:lstStyle/>
        <a:p>
          <a:endParaRPr lang="en-US"/>
        </a:p>
      </dgm:t>
    </dgm:pt>
    <dgm:pt modelId="{1B921D11-7C2A-4290-BCA5-0542CEB6179A}" type="sibTrans" cxnId="{2FA29991-CB4E-4992-ACCE-FEEF63876D8E}">
      <dgm:prSet/>
      <dgm:spPr/>
      <dgm:t>
        <a:bodyPr/>
        <a:lstStyle/>
        <a:p>
          <a:endParaRPr lang="en-US"/>
        </a:p>
      </dgm:t>
    </dgm:pt>
    <dgm:pt modelId="{EADFE8F1-E760-4CB6-97BD-95BF1AFEAAAC}" type="pres">
      <dgm:prSet presAssocID="{450D7EA1-6163-425F-8478-003F1F2CAEE3}" presName="hierChild1" presStyleCnt="0">
        <dgm:presLayoutVars>
          <dgm:chPref val="1"/>
          <dgm:dir/>
          <dgm:animOne val="branch"/>
          <dgm:animLvl val="lvl"/>
          <dgm:resizeHandles/>
        </dgm:presLayoutVars>
      </dgm:prSet>
      <dgm:spPr/>
    </dgm:pt>
    <dgm:pt modelId="{340CA763-87E7-40FE-8B15-A0EE1263EEBA}" type="pres">
      <dgm:prSet presAssocID="{E88B7F30-0DDD-4359-8096-0D8F662C15D8}" presName="hierRoot1" presStyleCnt="0"/>
      <dgm:spPr/>
    </dgm:pt>
    <dgm:pt modelId="{5B3CAF48-CEE0-4327-A910-CFA0A142BE24}" type="pres">
      <dgm:prSet presAssocID="{E88B7F30-0DDD-4359-8096-0D8F662C15D8}" presName="composite" presStyleCnt="0"/>
      <dgm:spPr/>
    </dgm:pt>
    <dgm:pt modelId="{F27380AD-8984-4DEC-A0A4-CB0B2D12EC55}" type="pres">
      <dgm:prSet presAssocID="{E88B7F30-0DDD-4359-8096-0D8F662C15D8}" presName="background" presStyleLbl="node0" presStyleIdx="0" presStyleCnt="2"/>
      <dgm:spPr/>
    </dgm:pt>
    <dgm:pt modelId="{AABA60B5-CCB4-4DFE-BC90-EED2A354345B}" type="pres">
      <dgm:prSet presAssocID="{E88B7F30-0DDD-4359-8096-0D8F662C15D8}" presName="text" presStyleLbl="fgAcc0" presStyleIdx="0" presStyleCnt="2">
        <dgm:presLayoutVars>
          <dgm:chPref val="3"/>
        </dgm:presLayoutVars>
      </dgm:prSet>
      <dgm:spPr/>
    </dgm:pt>
    <dgm:pt modelId="{606F6100-8FCB-4088-B9E0-A29A7B7723A2}" type="pres">
      <dgm:prSet presAssocID="{E88B7F30-0DDD-4359-8096-0D8F662C15D8}" presName="hierChild2" presStyleCnt="0"/>
      <dgm:spPr/>
    </dgm:pt>
    <dgm:pt modelId="{C22AB4EC-09C9-4C0C-B44A-A4F24DBC24E4}" type="pres">
      <dgm:prSet presAssocID="{570099D9-7653-47FB-A249-9BE1C4837DAE}" presName="hierRoot1" presStyleCnt="0"/>
      <dgm:spPr/>
    </dgm:pt>
    <dgm:pt modelId="{4C83D79F-13F2-4678-AEEF-1E98EB9099B4}" type="pres">
      <dgm:prSet presAssocID="{570099D9-7653-47FB-A249-9BE1C4837DAE}" presName="composite" presStyleCnt="0"/>
      <dgm:spPr/>
    </dgm:pt>
    <dgm:pt modelId="{0D76DE4B-F7F8-4654-9739-63D4D2EC00F5}" type="pres">
      <dgm:prSet presAssocID="{570099D9-7653-47FB-A249-9BE1C4837DAE}" presName="background" presStyleLbl="node0" presStyleIdx="1" presStyleCnt="2"/>
      <dgm:spPr/>
    </dgm:pt>
    <dgm:pt modelId="{06C78880-0552-4A3E-857E-8611F5AE9B22}" type="pres">
      <dgm:prSet presAssocID="{570099D9-7653-47FB-A249-9BE1C4837DAE}" presName="text" presStyleLbl="fgAcc0" presStyleIdx="1" presStyleCnt="2">
        <dgm:presLayoutVars>
          <dgm:chPref val="3"/>
        </dgm:presLayoutVars>
      </dgm:prSet>
      <dgm:spPr/>
    </dgm:pt>
    <dgm:pt modelId="{B3724BB9-C120-4150-9D59-EC61B2BE3A5D}" type="pres">
      <dgm:prSet presAssocID="{570099D9-7653-47FB-A249-9BE1C4837DAE}" presName="hierChild2" presStyleCnt="0"/>
      <dgm:spPr/>
    </dgm:pt>
  </dgm:ptLst>
  <dgm:cxnLst>
    <dgm:cxn modelId="{78BB3715-21F4-49B1-BA6B-9730981A2984}" type="presOf" srcId="{450D7EA1-6163-425F-8478-003F1F2CAEE3}" destId="{EADFE8F1-E760-4CB6-97BD-95BF1AFEAAAC}" srcOrd="0" destOrd="0" presId="urn:microsoft.com/office/officeart/2005/8/layout/hierarchy1"/>
    <dgm:cxn modelId="{9D8BA385-4F30-44C1-AA0C-B59DAAC08DE8}" type="presOf" srcId="{E88B7F30-0DDD-4359-8096-0D8F662C15D8}" destId="{AABA60B5-CCB4-4DFE-BC90-EED2A354345B}" srcOrd="0" destOrd="0" presId="urn:microsoft.com/office/officeart/2005/8/layout/hierarchy1"/>
    <dgm:cxn modelId="{F676288D-385F-416C-86DB-0EFEF8C8C1EE}" type="presOf" srcId="{570099D9-7653-47FB-A249-9BE1C4837DAE}" destId="{06C78880-0552-4A3E-857E-8611F5AE9B22}" srcOrd="0" destOrd="0" presId="urn:microsoft.com/office/officeart/2005/8/layout/hierarchy1"/>
    <dgm:cxn modelId="{2FA29991-CB4E-4992-ACCE-FEEF63876D8E}" srcId="{450D7EA1-6163-425F-8478-003F1F2CAEE3}" destId="{570099D9-7653-47FB-A249-9BE1C4837DAE}" srcOrd="1" destOrd="0" parTransId="{35E9880D-FCBA-49C4-B36A-B8B5E01999E4}" sibTransId="{1B921D11-7C2A-4290-BCA5-0542CEB6179A}"/>
    <dgm:cxn modelId="{7CD0E0E6-C486-4333-932D-9BF12CDCEE97}" srcId="{450D7EA1-6163-425F-8478-003F1F2CAEE3}" destId="{E88B7F30-0DDD-4359-8096-0D8F662C15D8}" srcOrd="0" destOrd="0" parTransId="{4819CF9D-878B-4152-A17B-06B45AA36020}" sibTransId="{26EAFC16-AB15-400A-A62E-E18A996FFAE2}"/>
    <dgm:cxn modelId="{60A8831C-BE2C-4104-AA50-F26E7BAEC0F9}" type="presParOf" srcId="{EADFE8F1-E760-4CB6-97BD-95BF1AFEAAAC}" destId="{340CA763-87E7-40FE-8B15-A0EE1263EEBA}" srcOrd="0" destOrd="0" presId="urn:microsoft.com/office/officeart/2005/8/layout/hierarchy1"/>
    <dgm:cxn modelId="{695ECC7A-89C0-49AE-A2FB-B62A92D3EDB1}" type="presParOf" srcId="{340CA763-87E7-40FE-8B15-A0EE1263EEBA}" destId="{5B3CAF48-CEE0-4327-A910-CFA0A142BE24}" srcOrd="0" destOrd="0" presId="urn:microsoft.com/office/officeart/2005/8/layout/hierarchy1"/>
    <dgm:cxn modelId="{71FB9113-1DA4-41C7-8968-CD8C209C187C}" type="presParOf" srcId="{5B3CAF48-CEE0-4327-A910-CFA0A142BE24}" destId="{F27380AD-8984-4DEC-A0A4-CB0B2D12EC55}" srcOrd="0" destOrd="0" presId="urn:microsoft.com/office/officeart/2005/8/layout/hierarchy1"/>
    <dgm:cxn modelId="{97635697-B040-4C4A-89E6-B2015983465E}" type="presParOf" srcId="{5B3CAF48-CEE0-4327-A910-CFA0A142BE24}" destId="{AABA60B5-CCB4-4DFE-BC90-EED2A354345B}" srcOrd="1" destOrd="0" presId="urn:microsoft.com/office/officeart/2005/8/layout/hierarchy1"/>
    <dgm:cxn modelId="{7BC613AD-E4F4-4D9A-B749-574F2D28D748}" type="presParOf" srcId="{340CA763-87E7-40FE-8B15-A0EE1263EEBA}" destId="{606F6100-8FCB-4088-B9E0-A29A7B7723A2}" srcOrd="1" destOrd="0" presId="urn:microsoft.com/office/officeart/2005/8/layout/hierarchy1"/>
    <dgm:cxn modelId="{7DF9B4A0-3675-4F6D-88AE-3DAEF11BEE44}" type="presParOf" srcId="{EADFE8F1-E760-4CB6-97BD-95BF1AFEAAAC}" destId="{C22AB4EC-09C9-4C0C-B44A-A4F24DBC24E4}" srcOrd="1" destOrd="0" presId="urn:microsoft.com/office/officeart/2005/8/layout/hierarchy1"/>
    <dgm:cxn modelId="{FDF90131-976E-4F65-9DBE-FAC8C4A93B44}" type="presParOf" srcId="{C22AB4EC-09C9-4C0C-B44A-A4F24DBC24E4}" destId="{4C83D79F-13F2-4678-AEEF-1E98EB9099B4}" srcOrd="0" destOrd="0" presId="urn:microsoft.com/office/officeart/2005/8/layout/hierarchy1"/>
    <dgm:cxn modelId="{1540D0F4-7DD0-46BE-97D6-6C39845B5265}" type="presParOf" srcId="{4C83D79F-13F2-4678-AEEF-1E98EB9099B4}" destId="{0D76DE4B-F7F8-4654-9739-63D4D2EC00F5}" srcOrd="0" destOrd="0" presId="urn:microsoft.com/office/officeart/2005/8/layout/hierarchy1"/>
    <dgm:cxn modelId="{7B8DA231-485E-4F16-950A-FEC2FDD2E3E9}" type="presParOf" srcId="{4C83D79F-13F2-4678-AEEF-1E98EB9099B4}" destId="{06C78880-0552-4A3E-857E-8611F5AE9B22}" srcOrd="1" destOrd="0" presId="urn:microsoft.com/office/officeart/2005/8/layout/hierarchy1"/>
    <dgm:cxn modelId="{C0F42891-AF4C-4812-A299-66303C75270A}" type="presParOf" srcId="{C22AB4EC-09C9-4C0C-B44A-A4F24DBC24E4}" destId="{B3724BB9-C120-4150-9D59-EC61B2BE3A5D}"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EFF999E-9D24-40F0-84C2-642B38A7948F}">
      <dsp:nvSpPr>
        <dsp:cNvPr id="0" name=""/>
        <dsp:cNvSpPr/>
      </dsp:nvSpPr>
      <dsp:spPr>
        <a:xfrm>
          <a:off x="1283" y="243031"/>
          <a:ext cx="4505585" cy="286104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B02CF6E-E0EB-4638-8040-F614F4385145}">
      <dsp:nvSpPr>
        <dsp:cNvPr id="0" name=""/>
        <dsp:cNvSpPr/>
      </dsp:nvSpPr>
      <dsp:spPr>
        <a:xfrm>
          <a:off x="501904" y="718621"/>
          <a:ext cx="4505585" cy="2861046"/>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9540" tIns="129540" rIns="129540" bIns="129540" numCol="1" spcCol="1270" anchor="ctr" anchorCtr="0">
          <a:noAutofit/>
        </a:bodyPr>
        <a:lstStyle/>
        <a:p>
          <a:pPr marL="0" lvl="0" indent="0" algn="ctr" defTabSz="1511300">
            <a:lnSpc>
              <a:spcPct val="90000"/>
            </a:lnSpc>
            <a:spcBef>
              <a:spcPct val="0"/>
            </a:spcBef>
            <a:spcAft>
              <a:spcPct val="35000"/>
            </a:spcAft>
            <a:buNone/>
          </a:pPr>
          <a:r>
            <a:rPr lang="el-GR" sz="3400" kern="1200" dirty="0"/>
            <a:t> Η κάθειρξη είναι πρόσκαιρη (5-15 έτη) </a:t>
          </a:r>
          <a:endParaRPr lang="en-US" sz="3400" kern="1200" dirty="0"/>
        </a:p>
      </dsp:txBody>
      <dsp:txXfrm>
        <a:off x="585701" y="802418"/>
        <a:ext cx="4337991" cy="2693452"/>
      </dsp:txXfrm>
    </dsp:sp>
    <dsp:sp modelId="{3831862C-07F8-4BA2-A5F6-4722F15EAB4D}">
      <dsp:nvSpPr>
        <dsp:cNvPr id="0" name=""/>
        <dsp:cNvSpPr/>
      </dsp:nvSpPr>
      <dsp:spPr>
        <a:xfrm>
          <a:off x="5508110" y="243031"/>
          <a:ext cx="4505585" cy="286104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295F14D-96F1-4B70-A4DC-E95515057B34}">
      <dsp:nvSpPr>
        <dsp:cNvPr id="0" name=""/>
        <dsp:cNvSpPr/>
      </dsp:nvSpPr>
      <dsp:spPr>
        <a:xfrm>
          <a:off x="6008730" y="718621"/>
          <a:ext cx="4505585" cy="2861046"/>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9540" tIns="129540" rIns="129540" bIns="129540" numCol="1" spcCol="1270" anchor="ctr" anchorCtr="0">
          <a:noAutofit/>
        </a:bodyPr>
        <a:lstStyle/>
        <a:p>
          <a:pPr marL="0" lvl="0" indent="0" algn="ctr" defTabSz="1511300">
            <a:lnSpc>
              <a:spcPct val="90000"/>
            </a:lnSpc>
            <a:spcBef>
              <a:spcPct val="0"/>
            </a:spcBef>
            <a:spcAft>
              <a:spcPct val="35000"/>
            </a:spcAft>
            <a:buNone/>
          </a:pPr>
          <a:r>
            <a:rPr lang="el-GR" sz="3400" kern="1200" dirty="0"/>
            <a:t>Ισόβια : Εδώ ο πραγματικός χρόνος έκτισης της ποινής δεν υπερβαίνει τα 25 έτη </a:t>
          </a:r>
          <a:endParaRPr lang="en-US" sz="3400" kern="1200" dirty="0"/>
        </a:p>
      </dsp:txBody>
      <dsp:txXfrm>
        <a:off x="6092527" y="802418"/>
        <a:ext cx="4337991" cy="269345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7380AD-8984-4DEC-A0A4-CB0B2D12EC55}">
      <dsp:nvSpPr>
        <dsp:cNvPr id="0" name=""/>
        <dsp:cNvSpPr/>
      </dsp:nvSpPr>
      <dsp:spPr>
        <a:xfrm>
          <a:off x="1283" y="242570"/>
          <a:ext cx="4505585" cy="286104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ABA60B5-CCB4-4DFE-BC90-EED2A354345B}">
      <dsp:nvSpPr>
        <dsp:cNvPr id="0" name=""/>
        <dsp:cNvSpPr/>
      </dsp:nvSpPr>
      <dsp:spPr>
        <a:xfrm>
          <a:off x="501904" y="718160"/>
          <a:ext cx="4505585" cy="2861046"/>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l-GR" sz="2900" kern="1200" dirty="0"/>
            <a:t>Α) Άμεσος Συνεργός : άμεση συνδρομή κατά την τέλεση της πράξης. Τιμωρείται όπως ο φυσικός αυτουργός </a:t>
          </a:r>
          <a:endParaRPr lang="en-US" sz="2900" kern="1200" dirty="0"/>
        </a:p>
      </dsp:txBody>
      <dsp:txXfrm>
        <a:off x="585701" y="801957"/>
        <a:ext cx="4337991" cy="2693452"/>
      </dsp:txXfrm>
    </dsp:sp>
    <dsp:sp modelId="{0D76DE4B-F7F8-4654-9739-63D4D2EC00F5}">
      <dsp:nvSpPr>
        <dsp:cNvPr id="0" name=""/>
        <dsp:cNvSpPr/>
      </dsp:nvSpPr>
      <dsp:spPr>
        <a:xfrm>
          <a:off x="5508110" y="242570"/>
          <a:ext cx="4505585" cy="286104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6C78880-0552-4A3E-857E-8611F5AE9B22}">
      <dsp:nvSpPr>
        <dsp:cNvPr id="0" name=""/>
        <dsp:cNvSpPr/>
      </dsp:nvSpPr>
      <dsp:spPr>
        <a:xfrm>
          <a:off x="6008730" y="718160"/>
          <a:ext cx="4505585" cy="2861046"/>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l-GR" sz="2900" kern="1200"/>
            <a:t>Β) Απλός Συνεργός: Διευκολύνει τον αυτουργό ή αίρει εμπόδια πρίν ή κατά την τέλεση της πράξης. Πχ τσιλιαδόρος στην κλοπή </a:t>
          </a:r>
          <a:endParaRPr lang="en-US" sz="2900" kern="1200"/>
        </a:p>
      </dsp:txBody>
      <dsp:txXfrm>
        <a:off x="6092527" y="801957"/>
        <a:ext cx="4337991" cy="2693452"/>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722F66-727D-4150-ADA5-49CF3A0F6873}"/>
              </a:ext>
            </a:extLst>
          </p:cNvPr>
          <p:cNvSpPr>
            <a:spLocks noGrp="1"/>
          </p:cNvSpPr>
          <p:nvPr>
            <p:ph type="ctrTitle"/>
          </p:nvPr>
        </p:nvSpPr>
        <p:spPr>
          <a:xfrm>
            <a:off x="838200" y="1122363"/>
            <a:ext cx="9829800" cy="2387600"/>
          </a:xfrm>
        </p:spPr>
        <p:txBody>
          <a:bodyPr anchor="b">
            <a:normAutofit/>
          </a:bodyPr>
          <a:lstStyle>
            <a:lvl1pPr algn="l">
              <a:defRPr sz="52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CDD9A1FE-C39F-4D7C-B93D-F8C203A1D69C}"/>
              </a:ext>
            </a:extLst>
          </p:cNvPr>
          <p:cNvSpPr>
            <a:spLocks noGrp="1"/>
          </p:cNvSpPr>
          <p:nvPr>
            <p:ph type="subTitle" idx="1"/>
          </p:nvPr>
        </p:nvSpPr>
        <p:spPr>
          <a:xfrm>
            <a:off x="838200" y="3602038"/>
            <a:ext cx="9829800" cy="1655762"/>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BC008AAC-7D41-4304-8D59-EF34B232682C}"/>
              </a:ext>
            </a:extLst>
          </p:cNvPr>
          <p:cNvSpPr>
            <a:spLocks noGrp="1"/>
          </p:cNvSpPr>
          <p:nvPr>
            <p:ph type="dt" sz="half" idx="10"/>
          </p:nvPr>
        </p:nvSpPr>
        <p:spPr>
          <a:xfrm>
            <a:off x="838200" y="136525"/>
            <a:ext cx="2743200" cy="365125"/>
          </a:xfrm>
        </p:spPr>
        <p:txBody>
          <a:bodyPr/>
          <a:lstStyle>
            <a:lvl1pPr algn="l">
              <a:defRPr/>
            </a:lvl1pPr>
          </a:lstStyle>
          <a:p>
            <a:fld id="{9549D6DC-E1CB-4874-BF52-C3407230D20E}" type="datetime1">
              <a:rPr lang="en-US" smtClean="0"/>
              <a:t>12/20/2022</a:t>
            </a:fld>
            <a:endParaRPr lang="en-US"/>
          </a:p>
        </p:txBody>
      </p:sp>
      <p:sp>
        <p:nvSpPr>
          <p:cNvPr id="5" name="Footer Placeholder 4">
            <a:extLst>
              <a:ext uri="{FF2B5EF4-FFF2-40B4-BE49-F238E27FC236}">
                <a16:creationId xmlns:a16="http://schemas.microsoft.com/office/drawing/2014/main" id="{4724D078-DE22-4F23-8B48-21FB1415C3E3}"/>
              </a:ext>
            </a:extLst>
          </p:cNvPr>
          <p:cNvSpPr>
            <a:spLocks noGrp="1"/>
          </p:cNvSpPr>
          <p:nvPr>
            <p:ph type="ftr" sz="quarter" idx="11"/>
          </p:nvPr>
        </p:nvSpPr>
        <p:spPr>
          <a:xfrm>
            <a:off x="838200" y="6356350"/>
            <a:ext cx="4114800" cy="365125"/>
          </a:xfrm>
        </p:spPr>
        <p:txBody>
          <a:bodyPr/>
          <a:lstStyle>
            <a:lvl1pPr algn="l">
              <a:defRPr/>
            </a:lvl1pPr>
          </a:lstStyle>
          <a:p>
            <a:endParaRPr lang="en-US"/>
          </a:p>
        </p:txBody>
      </p:sp>
      <p:sp>
        <p:nvSpPr>
          <p:cNvPr id="6" name="Slide Number Placeholder 5">
            <a:extLst>
              <a:ext uri="{FF2B5EF4-FFF2-40B4-BE49-F238E27FC236}">
                <a16:creationId xmlns:a16="http://schemas.microsoft.com/office/drawing/2014/main" id="{BB64C1F5-608B-4335-9F2A-17F63D5FAF0D}"/>
              </a:ext>
            </a:extLst>
          </p:cNvPr>
          <p:cNvSpPr>
            <a:spLocks noGrp="1"/>
          </p:cNvSpPr>
          <p:nvPr>
            <p:ph type="sldNum" sz="quarter" idx="12"/>
          </p:nvPr>
        </p:nvSpPr>
        <p:spPr/>
        <p:txBody>
          <a:bodyPr/>
          <a:lstStyle/>
          <a:p>
            <a:fld id="{273BAE12-D270-459D-897B-6833652BB167}" type="slidenum">
              <a:rPr lang="en-US" smtClean="0"/>
              <a:t>‹#›</a:t>
            </a:fld>
            <a:endParaRPr lang="en-US"/>
          </a:p>
        </p:txBody>
      </p:sp>
    </p:spTree>
    <p:extLst>
      <p:ext uri="{BB962C8B-B14F-4D97-AF65-F5344CB8AC3E}">
        <p14:creationId xmlns:p14="http://schemas.microsoft.com/office/powerpoint/2010/main" val="11306648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29F2C5-A3FC-44EF-BA15-CEC83C83D67C}"/>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D45040D3-67DB-455C-AD79-49E185DB63C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D0B2B07A-258E-42DD-9A68-2C76F7D54040}"/>
              </a:ext>
            </a:extLst>
          </p:cNvPr>
          <p:cNvSpPr>
            <a:spLocks noGrp="1"/>
          </p:cNvSpPr>
          <p:nvPr>
            <p:ph type="dt" sz="half" idx="10"/>
          </p:nvPr>
        </p:nvSpPr>
        <p:spPr/>
        <p:txBody>
          <a:bodyPr/>
          <a:lstStyle/>
          <a:p>
            <a:fld id="{F7701D81-C4B9-4A87-89A7-22E29E6C9200}" type="datetime1">
              <a:rPr lang="en-US" smtClean="0"/>
              <a:t>12/20/2022</a:t>
            </a:fld>
            <a:endParaRPr lang="en-US"/>
          </a:p>
        </p:txBody>
      </p:sp>
      <p:sp>
        <p:nvSpPr>
          <p:cNvPr id="5" name="Footer Placeholder 4">
            <a:extLst>
              <a:ext uri="{FF2B5EF4-FFF2-40B4-BE49-F238E27FC236}">
                <a16:creationId xmlns:a16="http://schemas.microsoft.com/office/drawing/2014/main" id="{7C01E9BC-3BB8-40CD-9294-59A2E59E1BE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413979D-5589-4770-9D29-046F2B506C33}"/>
              </a:ext>
            </a:extLst>
          </p:cNvPr>
          <p:cNvSpPr>
            <a:spLocks noGrp="1"/>
          </p:cNvSpPr>
          <p:nvPr>
            <p:ph type="sldNum" sz="quarter" idx="12"/>
          </p:nvPr>
        </p:nvSpPr>
        <p:spPr/>
        <p:txBody>
          <a:bodyPr/>
          <a:lstStyle/>
          <a:p>
            <a:fld id="{273BAE12-D270-459D-897B-6833652BB167}" type="slidenum">
              <a:rPr lang="en-US" smtClean="0"/>
              <a:t>‹#›</a:t>
            </a:fld>
            <a:endParaRPr lang="en-US"/>
          </a:p>
        </p:txBody>
      </p:sp>
    </p:spTree>
    <p:extLst>
      <p:ext uri="{BB962C8B-B14F-4D97-AF65-F5344CB8AC3E}">
        <p14:creationId xmlns:p14="http://schemas.microsoft.com/office/powerpoint/2010/main" val="38153861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C6693CD-CB65-4F37-A6DA-F300B93C14D9}"/>
              </a:ext>
            </a:extLst>
          </p:cNvPr>
          <p:cNvSpPr>
            <a:spLocks noGrp="1"/>
          </p:cNvSpPr>
          <p:nvPr>
            <p:ph type="title" orient="vert"/>
          </p:nvPr>
        </p:nvSpPr>
        <p:spPr>
          <a:xfrm>
            <a:off x="8724900" y="731520"/>
            <a:ext cx="2628900" cy="5378070"/>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7448D117-7AE6-4831-9867-5145F64A0C24}"/>
              </a:ext>
            </a:extLst>
          </p:cNvPr>
          <p:cNvSpPr>
            <a:spLocks noGrp="1"/>
          </p:cNvSpPr>
          <p:nvPr>
            <p:ph type="body" orient="vert" idx="1"/>
          </p:nvPr>
        </p:nvSpPr>
        <p:spPr>
          <a:xfrm>
            <a:off x="838200" y="731520"/>
            <a:ext cx="7734300" cy="537807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E4988CF8-397F-485E-8081-AFA4DADD440C}"/>
              </a:ext>
            </a:extLst>
          </p:cNvPr>
          <p:cNvSpPr>
            <a:spLocks noGrp="1"/>
          </p:cNvSpPr>
          <p:nvPr>
            <p:ph type="dt" sz="half" idx="10"/>
          </p:nvPr>
        </p:nvSpPr>
        <p:spPr/>
        <p:txBody>
          <a:bodyPr/>
          <a:lstStyle/>
          <a:p>
            <a:fld id="{EE307718-69F7-427E-95A3-C1246AF46913}" type="datetime1">
              <a:rPr lang="en-US" smtClean="0"/>
              <a:t>12/20/2022</a:t>
            </a:fld>
            <a:endParaRPr lang="en-US"/>
          </a:p>
        </p:txBody>
      </p:sp>
      <p:sp>
        <p:nvSpPr>
          <p:cNvPr id="5" name="Footer Placeholder 4">
            <a:extLst>
              <a:ext uri="{FF2B5EF4-FFF2-40B4-BE49-F238E27FC236}">
                <a16:creationId xmlns:a16="http://schemas.microsoft.com/office/drawing/2014/main" id="{83CE4773-4660-4F21-83CF-1A449395BB9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5B59537-EB47-40FA-893E-785D6FE00A5C}"/>
              </a:ext>
            </a:extLst>
          </p:cNvPr>
          <p:cNvSpPr>
            <a:spLocks noGrp="1"/>
          </p:cNvSpPr>
          <p:nvPr>
            <p:ph type="sldNum" sz="quarter" idx="12"/>
          </p:nvPr>
        </p:nvSpPr>
        <p:spPr/>
        <p:txBody>
          <a:bodyPr/>
          <a:lstStyle/>
          <a:p>
            <a:fld id="{273BAE12-D270-459D-897B-6833652BB167}" type="slidenum">
              <a:rPr lang="en-US" smtClean="0"/>
              <a:t>‹#›</a:t>
            </a:fld>
            <a:endParaRPr lang="en-US"/>
          </a:p>
        </p:txBody>
      </p:sp>
    </p:spTree>
    <p:extLst>
      <p:ext uri="{BB962C8B-B14F-4D97-AF65-F5344CB8AC3E}">
        <p14:creationId xmlns:p14="http://schemas.microsoft.com/office/powerpoint/2010/main" val="16835583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E7B4A7-C566-48F4-B4B8-3A5E7B6C5C3A}"/>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AD3B93F5-BC8B-452C-ACE2-C7E01D1B80F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239A49B3-A57D-46C5-8462-0C52509F8FCA}"/>
              </a:ext>
            </a:extLst>
          </p:cNvPr>
          <p:cNvSpPr>
            <a:spLocks noGrp="1"/>
          </p:cNvSpPr>
          <p:nvPr>
            <p:ph type="dt" sz="half" idx="10"/>
          </p:nvPr>
        </p:nvSpPr>
        <p:spPr/>
        <p:txBody>
          <a:bodyPr/>
          <a:lstStyle/>
          <a:p>
            <a:fld id="{48913E51-B7F7-4C24-B8E3-5471755DC0E0}" type="datetime1">
              <a:rPr lang="en-US" smtClean="0"/>
              <a:t>12/20/2022</a:t>
            </a:fld>
            <a:endParaRPr lang="en-US"/>
          </a:p>
        </p:txBody>
      </p:sp>
      <p:sp>
        <p:nvSpPr>
          <p:cNvPr id="5" name="Footer Placeholder 4">
            <a:extLst>
              <a:ext uri="{FF2B5EF4-FFF2-40B4-BE49-F238E27FC236}">
                <a16:creationId xmlns:a16="http://schemas.microsoft.com/office/drawing/2014/main" id="{9EC8C810-EAF4-4D86-84DD-2E574122DD8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587E738-8574-490B-974B-9AD3B2AAE521}"/>
              </a:ext>
            </a:extLst>
          </p:cNvPr>
          <p:cNvSpPr>
            <a:spLocks noGrp="1"/>
          </p:cNvSpPr>
          <p:nvPr>
            <p:ph type="sldNum" sz="quarter" idx="12"/>
          </p:nvPr>
        </p:nvSpPr>
        <p:spPr/>
        <p:txBody>
          <a:bodyPr/>
          <a:lstStyle/>
          <a:p>
            <a:fld id="{273BAE12-D270-459D-897B-6833652BB167}" type="slidenum">
              <a:rPr lang="en-US" smtClean="0"/>
              <a:t>‹#›</a:t>
            </a:fld>
            <a:endParaRPr lang="en-US"/>
          </a:p>
        </p:txBody>
      </p:sp>
    </p:spTree>
    <p:extLst>
      <p:ext uri="{BB962C8B-B14F-4D97-AF65-F5344CB8AC3E}">
        <p14:creationId xmlns:p14="http://schemas.microsoft.com/office/powerpoint/2010/main" val="41683006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39764E-4B3D-4B6A-A210-B50E4F60E246}"/>
              </a:ext>
            </a:extLst>
          </p:cNvPr>
          <p:cNvSpPr>
            <a:spLocks noGrp="1"/>
          </p:cNvSpPr>
          <p:nvPr>
            <p:ph type="title"/>
          </p:nvPr>
        </p:nvSpPr>
        <p:spPr>
          <a:xfrm>
            <a:off x="831850" y="1709738"/>
            <a:ext cx="10515600" cy="2852737"/>
          </a:xfrm>
        </p:spPr>
        <p:txBody>
          <a:bodyPr anchor="b">
            <a:normAutofit/>
          </a:bodyPr>
          <a:lstStyle>
            <a:lvl1pPr>
              <a:defRPr sz="52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8A30AEC2-B6E6-4C09-A16F-5E2A1C9A0D0E}"/>
              </a:ext>
            </a:extLst>
          </p:cNvPr>
          <p:cNvSpPr>
            <a:spLocks noGrp="1"/>
          </p:cNvSpPr>
          <p:nvPr>
            <p:ph type="body" idx="1"/>
          </p:nvPr>
        </p:nvSpPr>
        <p:spPr>
          <a:xfrm>
            <a:off x="831850" y="4589463"/>
            <a:ext cx="10515600" cy="1500187"/>
          </a:xfrm>
        </p:spPr>
        <p:txBody>
          <a:bodyPr>
            <a:normAutofit/>
          </a:bodyPr>
          <a:lstStyle>
            <a:lvl1pPr marL="0" indent="0">
              <a:buNone/>
              <a:defRPr sz="2000">
                <a:solidFill>
                  <a:schemeClr val="tx2">
                    <a:lumMod val="60000"/>
                    <a:lumOff val="4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2A37CAB-B545-4E42-BB5A-F1DAA9335033}"/>
              </a:ext>
            </a:extLst>
          </p:cNvPr>
          <p:cNvSpPr>
            <a:spLocks noGrp="1"/>
          </p:cNvSpPr>
          <p:nvPr>
            <p:ph type="dt" sz="half" idx="10"/>
          </p:nvPr>
        </p:nvSpPr>
        <p:spPr/>
        <p:txBody>
          <a:bodyPr/>
          <a:lstStyle/>
          <a:p>
            <a:fld id="{DA91A59F-D956-4598-A3C1-AE72A5387751}" type="datetime1">
              <a:rPr lang="en-US" smtClean="0"/>
              <a:t>12/20/2022</a:t>
            </a:fld>
            <a:endParaRPr lang="en-US" dirty="0"/>
          </a:p>
        </p:txBody>
      </p:sp>
      <p:sp>
        <p:nvSpPr>
          <p:cNvPr id="5" name="Footer Placeholder 4">
            <a:extLst>
              <a:ext uri="{FF2B5EF4-FFF2-40B4-BE49-F238E27FC236}">
                <a16:creationId xmlns:a16="http://schemas.microsoft.com/office/drawing/2014/main" id="{AF6D720B-7E58-43F4-9659-ADB2403A50B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895F53F-2FA5-4B5C-A151-F07BBC002B29}"/>
              </a:ext>
            </a:extLst>
          </p:cNvPr>
          <p:cNvSpPr>
            <a:spLocks noGrp="1"/>
          </p:cNvSpPr>
          <p:nvPr>
            <p:ph type="sldNum" sz="quarter" idx="12"/>
          </p:nvPr>
        </p:nvSpPr>
        <p:spPr/>
        <p:txBody>
          <a:bodyPr/>
          <a:lstStyle/>
          <a:p>
            <a:fld id="{273BAE12-D270-459D-897B-6833652BB167}" type="slidenum">
              <a:rPr lang="en-US" smtClean="0"/>
              <a:t>‹#›</a:t>
            </a:fld>
            <a:endParaRPr lang="en-US" dirty="0"/>
          </a:p>
        </p:txBody>
      </p:sp>
    </p:spTree>
    <p:extLst>
      <p:ext uri="{BB962C8B-B14F-4D97-AF65-F5344CB8AC3E}">
        <p14:creationId xmlns:p14="http://schemas.microsoft.com/office/powerpoint/2010/main" val="8414693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D473D3-0F03-4BF4-831F-34E80BAC5513}"/>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74C09409-59F2-486F-A6D0-FAEE8FFF25B2}"/>
              </a:ext>
            </a:extLst>
          </p:cNvPr>
          <p:cNvSpPr>
            <a:spLocks noGrp="1"/>
          </p:cNvSpPr>
          <p:nvPr>
            <p:ph sz="half" idx="1"/>
          </p:nvPr>
        </p:nvSpPr>
        <p:spPr>
          <a:xfrm>
            <a:off x="838200" y="2195847"/>
            <a:ext cx="5181600" cy="398111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03087241-B390-47A6-8070-C3D4652F887B}"/>
              </a:ext>
            </a:extLst>
          </p:cNvPr>
          <p:cNvSpPr>
            <a:spLocks noGrp="1"/>
          </p:cNvSpPr>
          <p:nvPr>
            <p:ph sz="half" idx="2"/>
          </p:nvPr>
        </p:nvSpPr>
        <p:spPr>
          <a:xfrm>
            <a:off x="6172200" y="2195847"/>
            <a:ext cx="5181600" cy="398111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5080B360-2ACA-4B93-9439-591B6D3FBC3F}"/>
              </a:ext>
            </a:extLst>
          </p:cNvPr>
          <p:cNvSpPr>
            <a:spLocks noGrp="1"/>
          </p:cNvSpPr>
          <p:nvPr>
            <p:ph type="dt" sz="half" idx="10"/>
          </p:nvPr>
        </p:nvSpPr>
        <p:spPr/>
        <p:txBody>
          <a:bodyPr/>
          <a:lstStyle/>
          <a:p>
            <a:fld id="{D70BBD69-7BD3-4731-8064-242619E92CBE}" type="datetime1">
              <a:rPr lang="en-US" smtClean="0"/>
              <a:t>12/20/2022</a:t>
            </a:fld>
            <a:endParaRPr lang="en-US"/>
          </a:p>
        </p:txBody>
      </p:sp>
      <p:sp>
        <p:nvSpPr>
          <p:cNvPr id="6" name="Footer Placeholder 5">
            <a:extLst>
              <a:ext uri="{FF2B5EF4-FFF2-40B4-BE49-F238E27FC236}">
                <a16:creationId xmlns:a16="http://schemas.microsoft.com/office/drawing/2014/main" id="{684A73E2-CF78-404C-A86F-E70A284AE99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6A8F42A-11E1-42A0-8ECF-A5BBA3B8CA56}"/>
              </a:ext>
            </a:extLst>
          </p:cNvPr>
          <p:cNvSpPr>
            <a:spLocks noGrp="1"/>
          </p:cNvSpPr>
          <p:nvPr>
            <p:ph type="sldNum" sz="quarter" idx="12"/>
          </p:nvPr>
        </p:nvSpPr>
        <p:spPr/>
        <p:txBody>
          <a:bodyPr/>
          <a:lstStyle/>
          <a:p>
            <a:fld id="{273BAE12-D270-459D-897B-6833652BB167}" type="slidenum">
              <a:rPr lang="en-US" smtClean="0"/>
              <a:t>‹#›</a:t>
            </a:fld>
            <a:endParaRPr lang="en-US"/>
          </a:p>
        </p:txBody>
      </p:sp>
    </p:spTree>
    <p:extLst>
      <p:ext uri="{BB962C8B-B14F-4D97-AF65-F5344CB8AC3E}">
        <p14:creationId xmlns:p14="http://schemas.microsoft.com/office/powerpoint/2010/main" val="32887121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BECA31-EE14-41DD-9914-DA7138220460}"/>
              </a:ext>
            </a:extLst>
          </p:cNvPr>
          <p:cNvSpPr>
            <a:spLocks noGrp="1"/>
          </p:cNvSpPr>
          <p:nvPr>
            <p:ph type="title"/>
          </p:nvPr>
        </p:nvSpPr>
        <p:spPr>
          <a:xfrm>
            <a:off x="839788" y="731520"/>
            <a:ext cx="10515600" cy="1325563"/>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CB22AB6-1657-4AE2-8607-2C77A25D79D9}"/>
              </a:ext>
            </a:extLst>
          </p:cNvPr>
          <p:cNvSpPr>
            <a:spLocks noGrp="1"/>
          </p:cNvSpPr>
          <p:nvPr>
            <p:ph type="body" idx="1"/>
          </p:nvPr>
        </p:nvSpPr>
        <p:spPr>
          <a:xfrm>
            <a:off x="839788" y="2149131"/>
            <a:ext cx="5157787" cy="693696"/>
          </a:xfrm>
        </p:spPr>
        <p:txBody>
          <a:bodyPr anchor="b">
            <a:normAutofit/>
          </a:bodyPr>
          <a:lstStyle>
            <a:lvl1pPr marL="0" indent="0">
              <a:buNone/>
              <a:defRPr sz="20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BAA6DC0-D4D5-4164-A3FD-6BB5CBB2BBAD}"/>
              </a:ext>
            </a:extLst>
          </p:cNvPr>
          <p:cNvSpPr>
            <a:spLocks noGrp="1"/>
          </p:cNvSpPr>
          <p:nvPr>
            <p:ph sz="half" idx="2"/>
          </p:nvPr>
        </p:nvSpPr>
        <p:spPr>
          <a:xfrm>
            <a:off x="839788" y="2910625"/>
            <a:ext cx="5157787" cy="3100561"/>
          </a:xfrm>
        </p:spPr>
        <p:txBody>
          <a:bodyPr>
            <a:normAutofit/>
          </a:bodyPr>
          <a:lstStyle>
            <a:lvl1pPr>
              <a:defRPr sz="1800"/>
            </a:lvl1pPr>
            <a:lvl2pPr>
              <a:defRPr sz="1600"/>
            </a:lvl2pPr>
            <a:lvl3pPr>
              <a:defRPr sz="14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129B35F8-95F3-43D1-8917-5836BAA90490}"/>
              </a:ext>
            </a:extLst>
          </p:cNvPr>
          <p:cNvSpPr>
            <a:spLocks noGrp="1"/>
          </p:cNvSpPr>
          <p:nvPr>
            <p:ph type="body" sz="quarter" idx="3"/>
          </p:nvPr>
        </p:nvSpPr>
        <p:spPr>
          <a:xfrm>
            <a:off x="6172200" y="2149131"/>
            <a:ext cx="5183188" cy="693696"/>
          </a:xfrm>
        </p:spPr>
        <p:txBody>
          <a:bodyPr anchor="b">
            <a:normAutofit/>
          </a:bodyPr>
          <a:lstStyle>
            <a:lvl1pPr marL="0" indent="0">
              <a:buNone/>
              <a:defRPr sz="20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2B639E7-F4A3-4ADE-B290-0A4F9761B977}"/>
              </a:ext>
            </a:extLst>
          </p:cNvPr>
          <p:cNvSpPr>
            <a:spLocks noGrp="1"/>
          </p:cNvSpPr>
          <p:nvPr>
            <p:ph sz="quarter" idx="4"/>
          </p:nvPr>
        </p:nvSpPr>
        <p:spPr>
          <a:xfrm>
            <a:off x="6172200" y="2910625"/>
            <a:ext cx="5183188" cy="3100561"/>
          </a:xfrm>
        </p:spPr>
        <p:txBody>
          <a:bodyPr>
            <a:normAutofit/>
          </a:bodyPr>
          <a:lstStyle>
            <a:lvl1pPr>
              <a:defRPr sz="1800"/>
            </a:lvl1pPr>
            <a:lvl2pPr>
              <a:defRPr sz="1600"/>
            </a:lvl2pPr>
            <a:lvl3pPr>
              <a:defRPr sz="14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CD6F296B-429F-4DFC-ABC3-0A078EA99425}"/>
              </a:ext>
            </a:extLst>
          </p:cNvPr>
          <p:cNvSpPr>
            <a:spLocks noGrp="1"/>
          </p:cNvSpPr>
          <p:nvPr>
            <p:ph type="dt" sz="half" idx="10"/>
          </p:nvPr>
        </p:nvSpPr>
        <p:spPr/>
        <p:txBody>
          <a:bodyPr/>
          <a:lstStyle/>
          <a:p>
            <a:fld id="{38BD77D9-239F-488B-9358-023C46BC7084}" type="datetime1">
              <a:rPr lang="en-US" smtClean="0"/>
              <a:t>12/20/2022</a:t>
            </a:fld>
            <a:endParaRPr lang="en-US"/>
          </a:p>
        </p:txBody>
      </p:sp>
      <p:sp>
        <p:nvSpPr>
          <p:cNvPr id="8" name="Footer Placeholder 7">
            <a:extLst>
              <a:ext uri="{FF2B5EF4-FFF2-40B4-BE49-F238E27FC236}">
                <a16:creationId xmlns:a16="http://schemas.microsoft.com/office/drawing/2014/main" id="{0B7103B9-D521-4910-AC15-F12F25CB952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F73A6D9-123D-492C-B5CE-294EF2559FAB}"/>
              </a:ext>
            </a:extLst>
          </p:cNvPr>
          <p:cNvSpPr>
            <a:spLocks noGrp="1"/>
          </p:cNvSpPr>
          <p:nvPr>
            <p:ph type="sldNum" sz="quarter" idx="12"/>
          </p:nvPr>
        </p:nvSpPr>
        <p:spPr/>
        <p:txBody>
          <a:bodyPr/>
          <a:lstStyle/>
          <a:p>
            <a:fld id="{273BAE12-D270-459D-897B-6833652BB167}" type="slidenum">
              <a:rPr lang="en-US" smtClean="0"/>
              <a:t>‹#›</a:t>
            </a:fld>
            <a:endParaRPr lang="en-US"/>
          </a:p>
        </p:txBody>
      </p:sp>
    </p:spTree>
    <p:extLst>
      <p:ext uri="{BB962C8B-B14F-4D97-AF65-F5344CB8AC3E}">
        <p14:creationId xmlns:p14="http://schemas.microsoft.com/office/powerpoint/2010/main" val="23752053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92A22-4B4D-4F58-9783-A0469DA4D233}"/>
              </a:ext>
            </a:extLst>
          </p:cNvPr>
          <p:cNvSpPr>
            <a:spLocks noGrp="1"/>
          </p:cNvSpPr>
          <p:nvPr>
            <p:ph type="title"/>
          </p:nvPr>
        </p:nvSpPr>
        <p:spPr>
          <a:xfrm>
            <a:off x="838200" y="731520"/>
            <a:ext cx="10515600" cy="1325563"/>
          </a:xfrm>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3B5EE610-5457-4E8C-B568-B8D560773B5C}"/>
              </a:ext>
            </a:extLst>
          </p:cNvPr>
          <p:cNvSpPr>
            <a:spLocks noGrp="1"/>
          </p:cNvSpPr>
          <p:nvPr>
            <p:ph type="dt" sz="half" idx="10"/>
          </p:nvPr>
        </p:nvSpPr>
        <p:spPr/>
        <p:txBody>
          <a:bodyPr/>
          <a:lstStyle/>
          <a:p>
            <a:fld id="{1EE61C24-7140-4FDE-92F3-654C6E2D3C1C}" type="datetime1">
              <a:rPr lang="en-US" smtClean="0"/>
              <a:t>12/20/2022</a:t>
            </a:fld>
            <a:endParaRPr lang="en-US"/>
          </a:p>
        </p:txBody>
      </p:sp>
      <p:sp>
        <p:nvSpPr>
          <p:cNvPr id="4" name="Footer Placeholder 3">
            <a:extLst>
              <a:ext uri="{FF2B5EF4-FFF2-40B4-BE49-F238E27FC236}">
                <a16:creationId xmlns:a16="http://schemas.microsoft.com/office/drawing/2014/main" id="{A0BA57BB-288A-4A30-A4EC-FF0537BC260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0414C89-B968-4A85-A035-E2997A5F8498}"/>
              </a:ext>
            </a:extLst>
          </p:cNvPr>
          <p:cNvSpPr>
            <a:spLocks noGrp="1"/>
          </p:cNvSpPr>
          <p:nvPr>
            <p:ph type="sldNum" sz="quarter" idx="12"/>
          </p:nvPr>
        </p:nvSpPr>
        <p:spPr/>
        <p:txBody>
          <a:bodyPr/>
          <a:lstStyle/>
          <a:p>
            <a:fld id="{273BAE12-D270-459D-897B-6833652BB167}" type="slidenum">
              <a:rPr lang="en-US" smtClean="0"/>
              <a:t>‹#›</a:t>
            </a:fld>
            <a:endParaRPr lang="en-US"/>
          </a:p>
        </p:txBody>
      </p:sp>
    </p:spTree>
    <p:extLst>
      <p:ext uri="{BB962C8B-B14F-4D97-AF65-F5344CB8AC3E}">
        <p14:creationId xmlns:p14="http://schemas.microsoft.com/office/powerpoint/2010/main" val="16955341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B7A339C-4093-4B40-8C90-52F005CA9A0E}"/>
              </a:ext>
            </a:extLst>
          </p:cNvPr>
          <p:cNvSpPr>
            <a:spLocks noGrp="1"/>
          </p:cNvSpPr>
          <p:nvPr>
            <p:ph type="dt" sz="half" idx="10"/>
          </p:nvPr>
        </p:nvSpPr>
        <p:spPr/>
        <p:txBody>
          <a:bodyPr/>
          <a:lstStyle/>
          <a:p>
            <a:fld id="{DC4D6ACF-ECB9-4B5F-A429-08B8AC75E8EF}" type="datetime1">
              <a:rPr lang="en-US" smtClean="0"/>
              <a:t>12/20/2022</a:t>
            </a:fld>
            <a:endParaRPr lang="en-US"/>
          </a:p>
        </p:txBody>
      </p:sp>
      <p:sp>
        <p:nvSpPr>
          <p:cNvPr id="3" name="Footer Placeholder 2">
            <a:extLst>
              <a:ext uri="{FF2B5EF4-FFF2-40B4-BE49-F238E27FC236}">
                <a16:creationId xmlns:a16="http://schemas.microsoft.com/office/drawing/2014/main" id="{DFA33F04-8E0A-4165-930C-527D781A7D0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062F57B-BEB6-4973-A362-38F638E0D05C}"/>
              </a:ext>
            </a:extLst>
          </p:cNvPr>
          <p:cNvSpPr>
            <a:spLocks noGrp="1"/>
          </p:cNvSpPr>
          <p:nvPr>
            <p:ph type="sldNum" sz="quarter" idx="12"/>
          </p:nvPr>
        </p:nvSpPr>
        <p:spPr/>
        <p:txBody>
          <a:bodyPr/>
          <a:lstStyle/>
          <a:p>
            <a:fld id="{273BAE12-D270-459D-897B-6833652BB167}" type="slidenum">
              <a:rPr lang="en-US" smtClean="0"/>
              <a:t>‹#›</a:t>
            </a:fld>
            <a:endParaRPr lang="en-US"/>
          </a:p>
        </p:txBody>
      </p:sp>
    </p:spTree>
    <p:extLst>
      <p:ext uri="{BB962C8B-B14F-4D97-AF65-F5344CB8AC3E}">
        <p14:creationId xmlns:p14="http://schemas.microsoft.com/office/powerpoint/2010/main" val="36388595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8FAC90-C2CA-44DD-8EF8-20BDD6724247}"/>
              </a:ext>
            </a:extLst>
          </p:cNvPr>
          <p:cNvSpPr>
            <a:spLocks noGrp="1"/>
          </p:cNvSpPr>
          <p:nvPr>
            <p:ph type="title"/>
          </p:nvPr>
        </p:nvSpPr>
        <p:spPr>
          <a:xfrm>
            <a:off x="839788" y="731520"/>
            <a:ext cx="3932237" cy="2346326"/>
          </a:xfrm>
        </p:spPr>
        <p:txBody>
          <a:bodyPr anchor="b">
            <a:noAutofit/>
          </a:bodyPr>
          <a:lstStyle>
            <a:lvl1pPr>
              <a:defRPr sz="44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EE915FB-D5F4-4CAD-AE70-3644E81802E6}"/>
              </a:ext>
            </a:extLst>
          </p:cNvPr>
          <p:cNvSpPr>
            <a:spLocks noGrp="1"/>
          </p:cNvSpPr>
          <p:nvPr>
            <p:ph idx="1"/>
          </p:nvPr>
        </p:nvSpPr>
        <p:spPr>
          <a:xfrm>
            <a:off x="5183188" y="731521"/>
            <a:ext cx="6172200" cy="5129530"/>
          </a:xfrm>
        </p:spPr>
        <p:txBody>
          <a:bodyPr>
            <a:normAutofit/>
          </a:bodyP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E7374DA3-3BAC-4045-825F-B3C27B89736B}"/>
              </a:ext>
            </a:extLst>
          </p:cNvPr>
          <p:cNvSpPr>
            <a:spLocks noGrp="1"/>
          </p:cNvSpPr>
          <p:nvPr>
            <p:ph type="body" sz="half" idx="2"/>
          </p:nvPr>
        </p:nvSpPr>
        <p:spPr>
          <a:xfrm>
            <a:off x="839788" y="3429000"/>
            <a:ext cx="3932237" cy="2439988"/>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45A0D65-0423-4E45-947A-E08C8569F15F}"/>
              </a:ext>
            </a:extLst>
          </p:cNvPr>
          <p:cNvSpPr>
            <a:spLocks noGrp="1"/>
          </p:cNvSpPr>
          <p:nvPr>
            <p:ph type="dt" sz="half" idx="10"/>
          </p:nvPr>
        </p:nvSpPr>
        <p:spPr/>
        <p:txBody>
          <a:bodyPr/>
          <a:lstStyle/>
          <a:p>
            <a:fld id="{788B429B-EE2A-486A-BDB9-0C848B4FAFDD}" type="datetime1">
              <a:rPr lang="en-US" smtClean="0"/>
              <a:t>12/20/2022</a:t>
            </a:fld>
            <a:endParaRPr lang="en-US"/>
          </a:p>
        </p:txBody>
      </p:sp>
      <p:sp>
        <p:nvSpPr>
          <p:cNvPr id="6" name="Footer Placeholder 5">
            <a:extLst>
              <a:ext uri="{FF2B5EF4-FFF2-40B4-BE49-F238E27FC236}">
                <a16:creationId xmlns:a16="http://schemas.microsoft.com/office/drawing/2014/main" id="{27E6FBD0-E49F-4DE6-9264-CEDB9BAA01C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816B246-A768-4B2D-96C6-9F417852636C}"/>
              </a:ext>
            </a:extLst>
          </p:cNvPr>
          <p:cNvSpPr>
            <a:spLocks noGrp="1"/>
          </p:cNvSpPr>
          <p:nvPr>
            <p:ph type="sldNum" sz="quarter" idx="12"/>
          </p:nvPr>
        </p:nvSpPr>
        <p:spPr/>
        <p:txBody>
          <a:bodyPr/>
          <a:lstStyle/>
          <a:p>
            <a:fld id="{273BAE12-D270-459D-897B-6833652BB167}" type="slidenum">
              <a:rPr lang="en-US" smtClean="0"/>
              <a:t>‹#›</a:t>
            </a:fld>
            <a:endParaRPr lang="en-US"/>
          </a:p>
        </p:txBody>
      </p:sp>
    </p:spTree>
    <p:extLst>
      <p:ext uri="{BB962C8B-B14F-4D97-AF65-F5344CB8AC3E}">
        <p14:creationId xmlns:p14="http://schemas.microsoft.com/office/powerpoint/2010/main" val="24559866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0CB0C8-915E-4BF2-976E-B8D7EDC591F9}"/>
              </a:ext>
            </a:extLst>
          </p:cNvPr>
          <p:cNvSpPr>
            <a:spLocks noGrp="1"/>
          </p:cNvSpPr>
          <p:nvPr>
            <p:ph type="title"/>
          </p:nvPr>
        </p:nvSpPr>
        <p:spPr>
          <a:xfrm>
            <a:off x="839788" y="731520"/>
            <a:ext cx="3932237" cy="2341564"/>
          </a:xfrm>
        </p:spPr>
        <p:txBody>
          <a:bodyPr anchor="b">
            <a:noAutofit/>
          </a:bodyPr>
          <a:lstStyle>
            <a:lvl1pPr>
              <a:defRPr sz="44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710714E6-8E50-4B50-A2E0-F9D20155EB9B}"/>
              </a:ext>
            </a:extLst>
          </p:cNvPr>
          <p:cNvSpPr>
            <a:spLocks noGrp="1"/>
          </p:cNvSpPr>
          <p:nvPr>
            <p:ph type="pic" idx="1"/>
          </p:nvPr>
        </p:nvSpPr>
        <p:spPr>
          <a:xfrm>
            <a:off x="5183188" y="687257"/>
            <a:ext cx="6172200" cy="517379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E0D67A6C-5CA5-4EF0-B1C4-ED85FF255AE3}"/>
              </a:ext>
            </a:extLst>
          </p:cNvPr>
          <p:cNvSpPr>
            <a:spLocks noGrp="1"/>
          </p:cNvSpPr>
          <p:nvPr>
            <p:ph type="body" sz="half" idx="2"/>
          </p:nvPr>
        </p:nvSpPr>
        <p:spPr>
          <a:xfrm>
            <a:off x="839788" y="3429000"/>
            <a:ext cx="3932237" cy="243998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1C76474-31D4-4567-B4EC-B6AF24488AE7}"/>
              </a:ext>
            </a:extLst>
          </p:cNvPr>
          <p:cNvSpPr>
            <a:spLocks noGrp="1"/>
          </p:cNvSpPr>
          <p:nvPr>
            <p:ph type="dt" sz="half" idx="10"/>
          </p:nvPr>
        </p:nvSpPr>
        <p:spPr/>
        <p:txBody>
          <a:bodyPr/>
          <a:lstStyle/>
          <a:p>
            <a:fld id="{8DA5FE4A-CB8D-40AB-BFFC-AAF37EA071CB}" type="datetime1">
              <a:rPr lang="en-US" smtClean="0"/>
              <a:t>12/20/2022</a:t>
            </a:fld>
            <a:endParaRPr lang="en-US"/>
          </a:p>
        </p:txBody>
      </p:sp>
      <p:sp>
        <p:nvSpPr>
          <p:cNvPr id="6" name="Footer Placeholder 5">
            <a:extLst>
              <a:ext uri="{FF2B5EF4-FFF2-40B4-BE49-F238E27FC236}">
                <a16:creationId xmlns:a16="http://schemas.microsoft.com/office/drawing/2014/main" id="{5C902DE0-33F5-4372-8EB5-F5746D344A5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5C5C2EF-849D-4B2C-8ED6-D26553657DBA}"/>
              </a:ext>
            </a:extLst>
          </p:cNvPr>
          <p:cNvSpPr>
            <a:spLocks noGrp="1"/>
          </p:cNvSpPr>
          <p:nvPr>
            <p:ph type="sldNum" sz="quarter" idx="12"/>
          </p:nvPr>
        </p:nvSpPr>
        <p:spPr/>
        <p:txBody>
          <a:bodyPr/>
          <a:lstStyle/>
          <a:p>
            <a:fld id="{273BAE12-D270-459D-897B-6833652BB167}" type="slidenum">
              <a:rPr lang="en-US" smtClean="0"/>
              <a:t>‹#›</a:t>
            </a:fld>
            <a:endParaRPr lang="en-US"/>
          </a:p>
        </p:txBody>
      </p:sp>
    </p:spTree>
    <p:extLst>
      <p:ext uri="{BB962C8B-B14F-4D97-AF65-F5344CB8AC3E}">
        <p14:creationId xmlns:p14="http://schemas.microsoft.com/office/powerpoint/2010/main" val="14978120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3">
            <a:lumMod val="40000"/>
            <a:lumOff val="60000"/>
          </a:schemeClr>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293296F-4C3A-4530-98F5-F83646ACE913}"/>
              </a:ext>
              <a:ext uri="{C183D7F6-B498-43B3-948B-1728B52AA6E4}">
                <adec:decorative xmlns:adec="http://schemas.microsoft.com/office/drawing/2017/decorative" val="1"/>
              </a:ext>
            </a:extLst>
          </p:cNvPr>
          <p:cNvSpPr/>
          <p:nvPr/>
        </p:nvSpPr>
        <p:spPr>
          <a:xfrm>
            <a:off x="2189" y="0"/>
            <a:ext cx="12192000" cy="6857997"/>
          </a:xfrm>
          <a:prstGeom prst="rect">
            <a:avLst/>
          </a:prstGeom>
          <a:solidFill>
            <a:schemeClr val="bg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8" name="Group 7">
            <a:extLst>
              <a:ext uri="{FF2B5EF4-FFF2-40B4-BE49-F238E27FC236}">
                <a16:creationId xmlns:a16="http://schemas.microsoft.com/office/drawing/2014/main" id="{3914D2BD-3C47-433D-81FE-DC6C39595F0E}"/>
              </a:ext>
              <a:ext uri="{C183D7F6-B498-43B3-948B-1728B52AA6E4}">
                <adec:decorative xmlns:adec="http://schemas.microsoft.com/office/drawing/2017/decorative" val="1"/>
              </a:ext>
            </a:extLst>
          </p:cNvPr>
          <p:cNvGrpSpPr/>
          <p:nvPr/>
        </p:nvGrpSpPr>
        <p:grpSpPr>
          <a:xfrm>
            <a:off x="572" y="-1"/>
            <a:ext cx="12192000" cy="6857996"/>
            <a:chOff x="572" y="-1"/>
            <a:chExt cx="12192000" cy="6857996"/>
          </a:xfrm>
        </p:grpSpPr>
        <p:cxnSp>
          <p:nvCxnSpPr>
            <p:cNvPr id="9" name="Straight Connector 8">
              <a:extLst>
                <a:ext uri="{FF2B5EF4-FFF2-40B4-BE49-F238E27FC236}">
                  <a16:creationId xmlns:a16="http://schemas.microsoft.com/office/drawing/2014/main" id="{D3DD55E4-EA4F-4874-8B5B-6E0EAF4BBFC4}"/>
                </a:ext>
              </a:extLst>
            </p:cNvPr>
            <p:cNvCxnSpPr>
              <a:cxnSpLocks/>
            </p:cNvCxnSpPr>
            <p:nvPr/>
          </p:nvCxnSpPr>
          <p:spPr>
            <a:xfrm>
              <a:off x="1667" y="6276706"/>
              <a:ext cx="12189811"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32950BAF-7673-4138-AEA2-DE7D368CC357}"/>
                </a:ext>
              </a:extLst>
            </p:cNvPr>
            <p:cNvCxnSpPr>
              <a:cxnSpLocks/>
            </p:cNvCxnSpPr>
            <p:nvPr/>
          </p:nvCxnSpPr>
          <p:spPr>
            <a:xfrm>
              <a:off x="572" y="580876"/>
              <a:ext cx="12192000"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6BE3E2B5-EA1C-415A-941A-843C7EA148E1}"/>
                </a:ext>
              </a:extLst>
            </p:cNvPr>
            <p:cNvCxnSpPr>
              <a:cxnSpLocks/>
            </p:cNvCxnSpPr>
            <p:nvPr/>
          </p:nvCxnSpPr>
          <p:spPr>
            <a:xfrm rot="16200000">
              <a:off x="8134324" y="3428956"/>
              <a:ext cx="6857912"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087FA3A6-E398-4576-B6B8-3328028D84B2}"/>
                </a:ext>
              </a:extLst>
            </p:cNvPr>
            <p:cNvCxnSpPr>
              <a:cxnSpLocks/>
            </p:cNvCxnSpPr>
            <p:nvPr/>
          </p:nvCxnSpPr>
          <p:spPr>
            <a:xfrm rot="16200000">
              <a:off x="-2794261" y="3428956"/>
              <a:ext cx="6857912" cy="0"/>
            </a:xfrm>
            <a:prstGeom prst="line">
              <a:avLst/>
            </a:prstGeom>
            <a:ln w="12700">
              <a:solidFill>
                <a:schemeClr val="accent4"/>
              </a:solidFill>
            </a:ln>
          </p:spPr>
          <p:style>
            <a:lnRef idx="1">
              <a:schemeClr val="accent1"/>
            </a:lnRef>
            <a:fillRef idx="0">
              <a:schemeClr val="accent1"/>
            </a:fillRef>
            <a:effectRef idx="0">
              <a:schemeClr val="accent1"/>
            </a:effectRef>
            <a:fontRef idx="minor">
              <a:schemeClr val="tx1"/>
            </a:fontRef>
          </p:style>
        </p:cxnSp>
        <p:sp>
          <p:nvSpPr>
            <p:cNvPr id="13" name="Graphic 33">
              <a:extLst>
                <a:ext uri="{FF2B5EF4-FFF2-40B4-BE49-F238E27FC236}">
                  <a16:creationId xmlns:a16="http://schemas.microsoft.com/office/drawing/2014/main" id="{EFB597D7-65E0-476A-B9EB-3AA6ED33884C}"/>
                </a:ext>
              </a:extLst>
            </p:cNvPr>
            <p:cNvSpPr/>
            <p:nvPr/>
          </p:nvSpPr>
          <p:spPr>
            <a:xfrm>
              <a:off x="4277016" y="-1"/>
              <a:ext cx="3637968" cy="580875"/>
            </a:xfrm>
            <a:custGeom>
              <a:avLst/>
              <a:gdLst>
                <a:gd name="connsiteX0" fmla="*/ 0 w 2679858"/>
                <a:gd name="connsiteY0" fmla="*/ 4953 h 434911"/>
                <a:gd name="connsiteX1" fmla="*/ 1336548 w 2679858"/>
                <a:gd name="connsiteY1" fmla="*/ 434912 h 434911"/>
                <a:gd name="connsiteX2" fmla="*/ 2679859 w 2679858"/>
                <a:gd name="connsiteY2" fmla="*/ 0 h 434911"/>
              </a:gdLst>
              <a:ahLst/>
              <a:cxnLst>
                <a:cxn ang="0">
                  <a:pos x="connsiteX0" y="connsiteY0"/>
                </a:cxn>
                <a:cxn ang="0">
                  <a:pos x="connsiteX1" y="connsiteY1"/>
                </a:cxn>
                <a:cxn ang="0">
                  <a:pos x="connsiteX2" y="connsiteY2"/>
                </a:cxn>
              </a:cxnLst>
              <a:rect l="l" t="t" r="r" b="b"/>
              <a:pathLst>
                <a:path w="2679858" h="434911">
                  <a:moveTo>
                    <a:pt x="0" y="4953"/>
                  </a:moveTo>
                  <a:cubicBezTo>
                    <a:pt x="370427" y="274606"/>
                    <a:pt x="833723" y="434912"/>
                    <a:pt x="1336548" y="434912"/>
                  </a:cubicBezTo>
                  <a:cubicBezTo>
                    <a:pt x="1842326" y="434912"/>
                    <a:pt x="2308289" y="272701"/>
                    <a:pt x="2679859" y="0"/>
                  </a:cubicBezTo>
                </a:path>
              </a:pathLst>
            </a:custGeom>
            <a:noFill/>
            <a:ln w="12700" cap="flat">
              <a:solidFill>
                <a:schemeClr val="accent4"/>
              </a:solidFill>
              <a:prstDash val="solid"/>
              <a:miter/>
            </a:ln>
          </p:spPr>
          <p:txBody>
            <a:bodyPr rtlCol="0" anchor="ctr"/>
            <a:lstStyle/>
            <a:p>
              <a:endParaRPr lang="en-US" dirty="0"/>
            </a:p>
          </p:txBody>
        </p:sp>
        <p:sp>
          <p:nvSpPr>
            <p:cNvPr id="14" name="Graphic 33">
              <a:extLst>
                <a:ext uri="{FF2B5EF4-FFF2-40B4-BE49-F238E27FC236}">
                  <a16:creationId xmlns:a16="http://schemas.microsoft.com/office/drawing/2014/main" id="{11AA060A-BE0E-4687-8F9E-0E2955D9796D}"/>
                </a:ext>
              </a:extLst>
            </p:cNvPr>
            <p:cNvSpPr/>
            <p:nvPr/>
          </p:nvSpPr>
          <p:spPr>
            <a:xfrm rot="10800000">
              <a:off x="4305089" y="6276705"/>
              <a:ext cx="3581824" cy="581290"/>
            </a:xfrm>
            <a:custGeom>
              <a:avLst/>
              <a:gdLst>
                <a:gd name="connsiteX0" fmla="*/ 0 w 2679858"/>
                <a:gd name="connsiteY0" fmla="*/ 4953 h 434911"/>
                <a:gd name="connsiteX1" fmla="*/ 1336548 w 2679858"/>
                <a:gd name="connsiteY1" fmla="*/ 434912 h 434911"/>
                <a:gd name="connsiteX2" fmla="*/ 2679859 w 2679858"/>
                <a:gd name="connsiteY2" fmla="*/ 0 h 434911"/>
              </a:gdLst>
              <a:ahLst/>
              <a:cxnLst>
                <a:cxn ang="0">
                  <a:pos x="connsiteX0" y="connsiteY0"/>
                </a:cxn>
                <a:cxn ang="0">
                  <a:pos x="connsiteX1" y="connsiteY1"/>
                </a:cxn>
                <a:cxn ang="0">
                  <a:pos x="connsiteX2" y="connsiteY2"/>
                </a:cxn>
              </a:cxnLst>
              <a:rect l="l" t="t" r="r" b="b"/>
              <a:pathLst>
                <a:path w="2679858" h="434911">
                  <a:moveTo>
                    <a:pt x="0" y="4953"/>
                  </a:moveTo>
                  <a:cubicBezTo>
                    <a:pt x="370427" y="274606"/>
                    <a:pt x="833723" y="434912"/>
                    <a:pt x="1336548" y="434912"/>
                  </a:cubicBezTo>
                  <a:cubicBezTo>
                    <a:pt x="1842326" y="434912"/>
                    <a:pt x="2308289" y="272701"/>
                    <a:pt x="2679859" y="0"/>
                  </a:cubicBezTo>
                </a:path>
              </a:pathLst>
            </a:custGeom>
            <a:noFill/>
            <a:ln w="12700" cap="flat">
              <a:solidFill>
                <a:schemeClr val="accent4"/>
              </a:solidFill>
              <a:prstDash val="solid"/>
              <a:miter/>
            </a:ln>
          </p:spPr>
          <p:txBody>
            <a:bodyPr rtlCol="0" anchor="ctr"/>
            <a:lstStyle/>
            <a:p>
              <a:endParaRPr lang="en-US" dirty="0"/>
            </a:p>
          </p:txBody>
        </p:sp>
      </p:grpSp>
      <p:sp>
        <p:nvSpPr>
          <p:cNvPr id="2" name="Title Placeholder 1">
            <a:extLst>
              <a:ext uri="{FF2B5EF4-FFF2-40B4-BE49-F238E27FC236}">
                <a16:creationId xmlns:a16="http://schemas.microsoft.com/office/drawing/2014/main" id="{2D78318D-FE3E-41D7-9A8C-2065A2C46AF3}"/>
              </a:ext>
            </a:extLst>
          </p:cNvPr>
          <p:cNvSpPr>
            <a:spLocks noGrp="1"/>
          </p:cNvSpPr>
          <p:nvPr>
            <p:ph type="title"/>
          </p:nvPr>
        </p:nvSpPr>
        <p:spPr>
          <a:xfrm>
            <a:off x="838200" y="727323"/>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FDB06718-79E7-4159-A003-F86FE7B3D829}"/>
              </a:ext>
            </a:extLst>
          </p:cNvPr>
          <p:cNvSpPr>
            <a:spLocks noGrp="1"/>
          </p:cNvSpPr>
          <p:nvPr>
            <p:ph type="body" idx="1"/>
          </p:nvPr>
        </p:nvSpPr>
        <p:spPr>
          <a:xfrm>
            <a:off x="838200" y="2189408"/>
            <a:ext cx="10515600" cy="382177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5B1F99FF-FFE2-431D-A0C8-A46C21712A20}"/>
              </a:ext>
            </a:extLst>
          </p:cNvPr>
          <p:cNvSpPr>
            <a:spLocks noGrp="1"/>
          </p:cNvSpPr>
          <p:nvPr>
            <p:ph type="dt" sz="half" idx="2"/>
          </p:nvPr>
        </p:nvSpPr>
        <p:spPr>
          <a:xfrm>
            <a:off x="838200" y="136525"/>
            <a:ext cx="2743200" cy="365125"/>
          </a:xfrm>
          <a:prstGeom prst="rect">
            <a:avLst/>
          </a:prstGeom>
        </p:spPr>
        <p:txBody>
          <a:bodyPr vert="horz" lIns="91440" tIns="45720" rIns="91440" bIns="45720" rtlCol="0" anchor="ctr"/>
          <a:lstStyle>
            <a:lvl1pPr algn="l">
              <a:defRPr sz="800" cap="all" spc="150" baseline="0">
                <a:solidFill>
                  <a:schemeClr val="tx2">
                    <a:lumMod val="60000"/>
                    <a:lumOff val="40000"/>
                  </a:schemeClr>
                </a:solidFill>
              </a:defRPr>
            </a:lvl1pPr>
          </a:lstStyle>
          <a:p>
            <a:fld id="{C0517C94-3B1E-4991-BED3-41F8B0158A00}" type="datetime1">
              <a:rPr lang="en-US" smtClean="0"/>
              <a:t>12/20/2022</a:t>
            </a:fld>
            <a:endParaRPr lang="en-US" dirty="0"/>
          </a:p>
        </p:txBody>
      </p:sp>
      <p:sp>
        <p:nvSpPr>
          <p:cNvPr id="5" name="Footer Placeholder 4">
            <a:extLst>
              <a:ext uri="{FF2B5EF4-FFF2-40B4-BE49-F238E27FC236}">
                <a16:creationId xmlns:a16="http://schemas.microsoft.com/office/drawing/2014/main" id="{51C3547E-668D-4191-847C-7424F75496E6}"/>
              </a:ext>
            </a:extLst>
          </p:cNvPr>
          <p:cNvSpPr>
            <a:spLocks noGrp="1"/>
          </p:cNvSpPr>
          <p:nvPr>
            <p:ph type="ftr" sz="quarter" idx="3"/>
          </p:nvPr>
        </p:nvSpPr>
        <p:spPr>
          <a:xfrm>
            <a:off x="838200" y="6356350"/>
            <a:ext cx="3450659" cy="365125"/>
          </a:xfrm>
          <a:prstGeom prst="rect">
            <a:avLst/>
          </a:prstGeom>
        </p:spPr>
        <p:txBody>
          <a:bodyPr vert="horz" lIns="91440" tIns="45720" rIns="91440" bIns="45720" rtlCol="0" anchor="ctr"/>
          <a:lstStyle>
            <a:lvl1pPr algn="l">
              <a:defRPr sz="800" cap="all" spc="150" baseline="0">
                <a:solidFill>
                  <a:schemeClr val="tx2">
                    <a:lumMod val="60000"/>
                    <a:lumOff val="40000"/>
                  </a:schemeClr>
                </a:solidFill>
              </a:defRPr>
            </a:lvl1pPr>
          </a:lstStyle>
          <a:p>
            <a:endParaRPr lang="en-US" dirty="0"/>
          </a:p>
        </p:txBody>
      </p:sp>
      <p:sp>
        <p:nvSpPr>
          <p:cNvPr id="6" name="Slide Number Placeholder 5">
            <a:extLst>
              <a:ext uri="{FF2B5EF4-FFF2-40B4-BE49-F238E27FC236}">
                <a16:creationId xmlns:a16="http://schemas.microsoft.com/office/drawing/2014/main" id="{8CBB6E6E-8527-4F63-A0C7-84CD44A2B00D}"/>
              </a:ext>
            </a:extLst>
          </p:cNvPr>
          <p:cNvSpPr>
            <a:spLocks noGrp="1"/>
          </p:cNvSpPr>
          <p:nvPr>
            <p:ph type="sldNum" sz="quarter" idx="4"/>
          </p:nvPr>
        </p:nvSpPr>
        <p:spPr>
          <a:xfrm>
            <a:off x="11563467" y="3246434"/>
            <a:ext cx="628533" cy="365125"/>
          </a:xfrm>
          <a:prstGeom prst="rect">
            <a:avLst/>
          </a:prstGeom>
        </p:spPr>
        <p:txBody>
          <a:bodyPr vert="horz" lIns="91440" tIns="45720" rIns="91440" bIns="45720" rtlCol="0" anchor="ctr"/>
          <a:lstStyle>
            <a:lvl1pPr algn="ctr">
              <a:defRPr sz="1100" cap="all" spc="150" baseline="0">
                <a:solidFill>
                  <a:schemeClr val="tx2">
                    <a:lumMod val="60000"/>
                    <a:lumOff val="40000"/>
                  </a:schemeClr>
                </a:solidFill>
              </a:defRPr>
            </a:lvl1pPr>
          </a:lstStyle>
          <a:p>
            <a:fld id="{273BAE12-D270-459D-897B-6833652BB167}" type="slidenum">
              <a:rPr lang="en-US" smtClean="0"/>
              <a:pPr/>
              <a:t>‹#›</a:t>
            </a:fld>
            <a:endParaRPr lang="en-US" dirty="0"/>
          </a:p>
        </p:txBody>
      </p:sp>
    </p:spTree>
    <p:extLst>
      <p:ext uri="{BB962C8B-B14F-4D97-AF65-F5344CB8AC3E}">
        <p14:creationId xmlns:p14="http://schemas.microsoft.com/office/powerpoint/2010/main" val="1738415547"/>
      </p:ext>
    </p:extLst>
  </p:cSld>
  <p:clrMap bg1="lt1" tx1="dk1" bg2="lt2" tx2="dk2" accent1="accent1" accent2="accent2" accent3="accent3" accent4="accent4" accent5="accent5" accent6="accent6" hlink="hlink" folHlink="folHlink"/>
  <p:sldLayoutIdLst>
    <p:sldLayoutId id="2147483761" r:id="rId1"/>
    <p:sldLayoutId id="2147483762" r:id="rId2"/>
    <p:sldLayoutId id="2147483763" r:id="rId3"/>
    <p:sldLayoutId id="2147483764" r:id="rId4"/>
    <p:sldLayoutId id="2147483765" r:id="rId5"/>
    <p:sldLayoutId id="2147483766" r:id="rId6"/>
    <p:sldLayoutId id="2147483767" r:id="rId7"/>
    <p:sldLayoutId id="2147483768" r:id="rId8"/>
    <p:sldLayoutId id="2147483769" r:id="rId9"/>
    <p:sldLayoutId id="2147483770" r:id="rId10"/>
    <p:sldLayoutId id="2147483771" r:id="rId11"/>
  </p:sldLayoutIdLst>
  <p:hf sldNum="0" hdr="0" ftr="0" dt="0"/>
  <p:txStyles>
    <p:titleStyle>
      <a:lvl1pPr algn="l" defTabSz="914400" rtl="0" eaLnBrk="1" latinLnBrk="0" hangingPunct="1">
        <a:lnSpc>
          <a:spcPct val="100000"/>
        </a:lnSpc>
        <a:spcBef>
          <a:spcPct val="0"/>
        </a:spcBef>
        <a:buNone/>
        <a:defRPr sz="4400" kern="1200">
          <a:solidFill>
            <a:schemeClr val="tx2">
              <a:lumMod val="60000"/>
              <a:lumOff val="40000"/>
            </a:schemeClr>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1800" kern="1200">
          <a:solidFill>
            <a:schemeClr val="tx2">
              <a:lumMod val="60000"/>
              <a:lumOff val="40000"/>
            </a:schemeClr>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1600" kern="1200">
          <a:solidFill>
            <a:schemeClr val="tx2">
              <a:lumMod val="60000"/>
              <a:lumOff val="40000"/>
            </a:schemeClr>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1400" kern="1200">
          <a:solidFill>
            <a:schemeClr val="tx2">
              <a:lumMod val="60000"/>
              <a:lumOff val="40000"/>
            </a:schemeClr>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200" kern="1200">
          <a:solidFill>
            <a:schemeClr val="tx2">
              <a:lumMod val="60000"/>
              <a:lumOff val="40000"/>
            </a:schemeClr>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200" kern="1200">
          <a:solidFill>
            <a:schemeClr val="tx2">
              <a:lumMod val="60000"/>
              <a:lumOff val="4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4" name="Picture 3">
            <a:extLst>
              <a:ext uri="{FF2B5EF4-FFF2-40B4-BE49-F238E27FC236}">
                <a16:creationId xmlns:a16="http://schemas.microsoft.com/office/drawing/2014/main" id="{A5856D99-5FA4-C4AB-7218-BE40C83A2923}"/>
              </a:ext>
            </a:extLst>
          </p:cNvPr>
          <p:cNvPicPr>
            <a:picLocks noChangeAspect="1"/>
          </p:cNvPicPr>
          <p:nvPr/>
        </p:nvPicPr>
        <p:blipFill rotWithShape="1">
          <a:blip r:embed="rId2">
            <a:alphaModFix amt="40000"/>
          </a:blip>
          <a:srcRect t="8884" r="-1" b="-1"/>
          <a:stretch/>
        </p:blipFill>
        <p:spPr>
          <a:xfrm>
            <a:off x="20" y="10"/>
            <a:ext cx="12188932" cy="6857990"/>
          </a:xfrm>
          <a:prstGeom prst="rect">
            <a:avLst/>
          </a:prstGeom>
          <a:ln w="12700">
            <a:noFill/>
          </a:ln>
          <a:effectLst>
            <a:outerShdw blurRad="50800" dist="50800" dir="5400000" algn="ctr" rotWithShape="0">
              <a:schemeClr val="accent5">
                <a:lumMod val="40000"/>
                <a:lumOff val="60000"/>
              </a:schemeClr>
            </a:outerShdw>
          </a:effectLst>
        </p:spPr>
      </p:pic>
      <p:sp>
        <p:nvSpPr>
          <p:cNvPr id="2" name="Title 1">
            <a:extLst>
              <a:ext uri="{FF2B5EF4-FFF2-40B4-BE49-F238E27FC236}">
                <a16:creationId xmlns:a16="http://schemas.microsoft.com/office/drawing/2014/main" id="{D534C09B-C560-6837-D8F2-BE966EC4A09B}"/>
              </a:ext>
            </a:extLst>
          </p:cNvPr>
          <p:cNvSpPr>
            <a:spLocks noGrp="1"/>
          </p:cNvSpPr>
          <p:nvPr>
            <p:ph type="ctrTitle"/>
          </p:nvPr>
        </p:nvSpPr>
        <p:spPr>
          <a:xfrm>
            <a:off x="3471863" y="3429000"/>
            <a:ext cx="5248275" cy="2387600"/>
          </a:xfrm>
        </p:spPr>
        <p:txBody>
          <a:bodyPr anchor="t">
            <a:normAutofit/>
          </a:bodyPr>
          <a:lstStyle/>
          <a:p>
            <a:pPr algn="ctr"/>
            <a:r>
              <a:rPr lang="el-GR">
                <a:solidFill>
                  <a:srgbClr val="FFFFFF"/>
                </a:solidFill>
              </a:rPr>
              <a:t>Εισαγωγή στο Ποινικό Δίκαιο </a:t>
            </a:r>
            <a:endParaRPr lang="en-US">
              <a:solidFill>
                <a:srgbClr val="FFFFFF"/>
              </a:solidFill>
            </a:endParaRPr>
          </a:p>
        </p:txBody>
      </p:sp>
      <p:sp>
        <p:nvSpPr>
          <p:cNvPr id="3" name="Subtitle 2">
            <a:extLst>
              <a:ext uri="{FF2B5EF4-FFF2-40B4-BE49-F238E27FC236}">
                <a16:creationId xmlns:a16="http://schemas.microsoft.com/office/drawing/2014/main" id="{9484B4D1-FF06-5C9C-BBCD-614913544D7E}"/>
              </a:ext>
            </a:extLst>
          </p:cNvPr>
          <p:cNvSpPr>
            <a:spLocks noGrp="1"/>
          </p:cNvSpPr>
          <p:nvPr>
            <p:ph type="subTitle" idx="1"/>
          </p:nvPr>
        </p:nvSpPr>
        <p:spPr>
          <a:xfrm>
            <a:off x="3471863" y="1932808"/>
            <a:ext cx="5248275" cy="1321670"/>
          </a:xfrm>
        </p:spPr>
        <p:txBody>
          <a:bodyPr anchor="ctr">
            <a:normAutofit/>
          </a:bodyPr>
          <a:lstStyle/>
          <a:p>
            <a:pPr algn="ctr"/>
            <a:r>
              <a:rPr lang="el-GR">
                <a:solidFill>
                  <a:srgbClr val="FFFFFF"/>
                </a:solidFill>
              </a:rPr>
              <a:t>Μέρος Δέκατο Τρίτο </a:t>
            </a:r>
            <a:endParaRPr lang="en-US">
              <a:solidFill>
                <a:srgbClr val="FFFFFF"/>
              </a:solidFill>
            </a:endParaRPr>
          </a:p>
        </p:txBody>
      </p:sp>
    </p:spTree>
    <p:extLst>
      <p:ext uri="{BB962C8B-B14F-4D97-AF65-F5344CB8AC3E}">
        <p14:creationId xmlns:p14="http://schemas.microsoft.com/office/powerpoint/2010/main" val="3859928973"/>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473804-C42A-DC19-3A7D-B1BB5C5F1FBF}"/>
              </a:ext>
            </a:extLst>
          </p:cNvPr>
          <p:cNvSpPr>
            <a:spLocks noGrp="1"/>
          </p:cNvSpPr>
          <p:nvPr>
            <p:ph type="title"/>
          </p:nvPr>
        </p:nvSpPr>
        <p:spPr/>
        <p:txBody>
          <a:bodyPr>
            <a:normAutofit/>
          </a:bodyPr>
          <a:lstStyle/>
          <a:p>
            <a:r>
              <a:rPr lang="el-GR" sz="3600" dirty="0">
                <a:solidFill>
                  <a:schemeClr val="tx1"/>
                </a:solidFill>
              </a:rPr>
              <a:t>ΆΜΥΝΑ </a:t>
            </a:r>
            <a:endParaRPr lang="en-US" sz="3600" dirty="0">
              <a:solidFill>
                <a:schemeClr val="tx1"/>
              </a:solidFill>
            </a:endParaRPr>
          </a:p>
        </p:txBody>
      </p:sp>
      <p:sp>
        <p:nvSpPr>
          <p:cNvPr id="3" name="Content Placeholder 2">
            <a:extLst>
              <a:ext uri="{FF2B5EF4-FFF2-40B4-BE49-F238E27FC236}">
                <a16:creationId xmlns:a16="http://schemas.microsoft.com/office/drawing/2014/main" id="{304A2D23-0536-520D-E010-0133BC28C093}"/>
              </a:ext>
            </a:extLst>
          </p:cNvPr>
          <p:cNvSpPr>
            <a:spLocks noGrp="1"/>
          </p:cNvSpPr>
          <p:nvPr>
            <p:ph idx="1"/>
          </p:nvPr>
        </p:nvSpPr>
        <p:spPr/>
        <p:txBody>
          <a:bodyPr>
            <a:normAutofit/>
          </a:bodyPr>
          <a:lstStyle/>
          <a:p>
            <a:pPr marL="0" indent="0">
              <a:buNone/>
            </a:pPr>
            <a:r>
              <a:rPr lang="el-GR" dirty="0">
                <a:solidFill>
                  <a:schemeClr val="tx1"/>
                </a:solidFill>
              </a:rPr>
              <a:t>Δεν είναι άδικη η πράξη που τελείται σε κατάσταση άμυνας.</a:t>
            </a:r>
          </a:p>
          <a:p>
            <a:endParaRPr lang="el-GR" dirty="0">
              <a:solidFill>
                <a:schemeClr val="tx1"/>
              </a:solidFill>
            </a:endParaRPr>
          </a:p>
          <a:p>
            <a:pPr marL="0" indent="0">
              <a:buNone/>
            </a:pPr>
            <a:r>
              <a:rPr lang="el-GR" dirty="0">
                <a:solidFill>
                  <a:schemeClr val="tx1"/>
                </a:solidFill>
              </a:rPr>
              <a:t>Άμυνα είναι η αναγκαία προσβολή του επιτιθεμένου στην οποία προβαίνει το άτομο προς υπεράσπιση του εαυτού του ή άλλου από </a:t>
            </a:r>
            <a:r>
              <a:rPr lang="el-GR" u="sng" dirty="0">
                <a:solidFill>
                  <a:schemeClr val="tx1"/>
                </a:solidFill>
              </a:rPr>
              <a:t>παρούσα και άδικη επίθεση που στρέφεται εναντίον τους.</a:t>
            </a:r>
          </a:p>
          <a:p>
            <a:pPr marL="0" indent="0">
              <a:buNone/>
            </a:pPr>
            <a:r>
              <a:rPr lang="el-GR" dirty="0">
                <a:solidFill>
                  <a:schemeClr val="tx1"/>
                </a:solidFill>
              </a:rPr>
              <a:t>Το αναγκαίο μέτρο της άμυνας κρίνεται από τον βαθμό επικινδυνότητας της επίθεσης, από το είδος της προσβολής που απειλείται, από τον τρόπο και την ένταση της επίθεσης και από τις υπόλοιπες περιστάσεις.</a:t>
            </a:r>
          </a:p>
          <a:p>
            <a:endParaRPr lang="el-GR" dirty="0"/>
          </a:p>
          <a:p>
            <a:pPr marL="0" indent="0">
              <a:buNone/>
            </a:pPr>
            <a:endParaRPr lang="en-US" dirty="0"/>
          </a:p>
        </p:txBody>
      </p:sp>
    </p:spTree>
    <p:extLst>
      <p:ext uri="{BB962C8B-B14F-4D97-AF65-F5344CB8AC3E}">
        <p14:creationId xmlns:p14="http://schemas.microsoft.com/office/powerpoint/2010/main" val="13844075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E88148-F687-FC49-752B-3EE7F63846BF}"/>
              </a:ext>
            </a:extLst>
          </p:cNvPr>
          <p:cNvSpPr>
            <a:spLocks noGrp="1"/>
          </p:cNvSpPr>
          <p:nvPr>
            <p:ph type="title"/>
          </p:nvPr>
        </p:nvSpPr>
        <p:spPr/>
        <p:txBody>
          <a:bodyPr>
            <a:normAutofit/>
          </a:bodyPr>
          <a:lstStyle/>
          <a:p>
            <a:r>
              <a:rPr lang="el-GR" sz="3600" dirty="0">
                <a:solidFill>
                  <a:schemeClr val="tx1"/>
                </a:solidFill>
              </a:rPr>
              <a:t>Κατάσταση ανάγκης που αίρει το άδικο </a:t>
            </a:r>
            <a:endParaRPr lang="en-US" sz="3600" dirty="0">
              <a:solidFill>
                <a:schemeClr val="tx1"/>
              </a:solidFill>
            </a:endParaRPr>
          </a:p>
        </p:txBody>
      </p:sp>
      <p:sp>
        <p:nvSpPr>
          <p:cNvPr id="3" name="Content Placeholder 2">
            <a:extLst>
              <a:ext uri="{FF2B5EF4-FFF2-40B4-BE49-F238E27FC236}">
                <a16:creationId xmlns:a16="http://schemas.microsoft.com/office/drawing/2014/main" id="{AA365556-C936-1BB7-17E5-B666B087F247}"/>
              </a:ext>
            </a:extLst>
          </p:cNvPr>
          <p:cNvSpPr>
            <a:spLocks noGrp="1"/>
          </p:cNvSpPr>
          <p:nvPr>
            <p:ph idx="1"/>
          </p:nvPr>
        </p:nvSpPr>
        <p:spPr/>
        <p:txBody>
          <a:bodyPr/>
          <a:lstStyle/>
          <a:p>
            <a:pPr marL="0" indent="0">
              <a:buNone/>
            </a:pPr>
            <a:r>
              <a:rPr lang="el-GR" dirty="0">
                <a:solidFill>
                  <a:schemeClr val="tx1"/>
                </a:solidFill>
              </a:rPr>
              <a:t>Δεν είναι άδικη η πράξη που τελεί κάποιος</a:t>
            </a:r>
          </a:p>
          <a:p>
            <a:pPr>
              <a:buFont typeface="Wingdings" panose="05000000000000000000" pitchFamily="2" charset="2"/>
              <a:buChar char="ü"/>
            </a:pPr>
            <a:r>
              <a:rPr lang="el-GR" dirty="0">
                <a:solidFill>
                  <a:schemeClr val="tx1"/>
                </a:solidFill>
              </a:rPr>
              <a:t>προς αποτροπή παρόντος και αναπότρεπτου με άλλα μέσα κινδύνου,</a:t>
            </a:r>
          </a:p>
          <a:p>
            <a:pPr>
              <a:buFont typeface="Wingdings" panose="05000000000000000000" pitchFamily="2" charset="2"/>
              <a:buChar char="ü"/>
            </a:pPr>
            <a:r>
              <a:rPr lang="el-GR" dirty="0">
                <a:solidFill>
                  <a:schemeClr val="tx1"/>
                </a:solidFill>
              </a:rPr>
              <a:t>ο οποίος απειλεί το πρόσωπο ή την περιουσία του ίδιου ή κάποιου άλλου </a:t>
            </a:r>
          </a:p>
          <a:p>
            <a:pPr>
              <a:buFont typeface="Wingdings" panose="05000000000000000000" pitchFamily="2" charset="2"/>
              <a:buChar char="ü"/>
            </a:pPr>
            <a:r>
              <a:rPr lang="el-GR" dirty="0">
                <a:solidFill>
                  <a:schemeClr val="tx1"/>
                </a:solidFill>
              </a:rPr>
              <a:t>χωρίς δική του υπαιτιότητα, </a:t>
            </a:r>
          </a:p>
          <a:p>
            <a:pPr>
              <a:buFont typeface="Wingdings" panose="05000000000000000000" pitchFamily="2" charset="2"/>
              <a:buChar char="ü"/>
            </a:pPr>
            <a:r>
              <a:rPr lang="el-GR" dirty="0">
                <a:solidFill>
                  <a:schemeClr val="tx1"/>
                </a:solidFill>
              </a:rPr>
              <a:t>αν η προσβολή που προκλήθηκε στον άλλο είναι σημαντικά κατώτερη κατά το είδος και τη σπουδαιότητα από την προσβολή που απειλήθηκε.</a:t>
            </a:r>
          </a:p>
          <a:p>
            <a:pPr marL="0" indent="0">
              <a:buNone/>
            </a:pPr>
            <a:endParaRPr lang="el-GR" dirty="0">
              <a:solidFill>
                <a:schemeClr val="tx1"/>
              </a:solidFill>
            </a:endParaRPr>
          </a:p>
          <a:p>
            <a:pPr marL="0" indent="0">
              <a:buNone/>
            </a:pPr>
            <a:r>
              <a:rPr lang="el-GR" dirty="0">
                <a:solidFill>
                  <a:schemeClr val="tx1"/>
                </a:solidFill>
              </a:rPr>
              <a:t>Η προηγούμενη διάταξη δεν εφαρμόζεται σε όποιον έχει καθήκον να εκτεθεί στον απειλούμενο κίνδυνο.</a:t>
            </a:r>
            <a:endParaRPr lang="en-US" dirty="0">
              <a:solidFill>
                <a:schemeClr val="tx1"/>
              </a:solidFill>
            </a:endParaRPr>
          </a:p>
        </p:txBody>
      </p:sp>
    </p:spTree>
    <p:extLst>
      <p:ext uri="{BB962C8B-B14F-4D97-AF65-F5344CB8AC3E}">
        <p14:creationId xmlns:p14="http://schemas.microsoft.com/office/powerpoint/2010/main" val="29534537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5B298A-7AB5-684F-D8CB-724E55573B1B}"/>
              </a:ext>
            </a:extLst>
          </p:cNvPr>
          <p:cNvSpPr>
            <a:spLocks noGrp="1"/>
          </p:cNvSpPr>
          <p:nvPr>
            <p:ph type="title"/>
          </p:nvPr>
        </p:nvSpPr>
        <p:spPr/>
        <p:txBody>
          <a:bodyPr/>
          <a:lstStyle/>
          <a:p>
            <a:r>
              <a:rPr lang="el-GR" sz="3600" dirty="0">
                <a:solidFill>
                  <a:schemeClr val="tx1"/>
                </a:solidFill>
              </a:rPr>
              <a:t>Παράδειγμα</a:t>
            </a:r>
            <a:r>
              <a:rPr lang="el-GR" dirty="0"/>
              <a:t> </a:t>
            </a:r>
            <a:endParaRPr lang="en-US" dirty="0"/>
          </a:p>
        </p:txBody>
      </p:sp>
      <p:sp>
        <p:nvSpPr>
          <p:cNvPr id="3" name="Content Placeholder 2">
            <a:extLst>
              <a:ext uri="{FF2B5EF4-FFF2-40B4-BE49-F238E27FC236}">
                <a16:creationId xmlns:a16="http://schemas.microsoft.com/office/drawing/2014/main" id="{87746536-F11F-E2CB-214E-385A765756A4}"/>
              </a:ext>
            </a:extLst>
          </p:cNvPr>
          <p:cNvSpPr>
            <a:spLocks noGrp="1"/>
          </p:cNvSpPr>
          <p:nvPr>
            <p:ph idx="1"/>
          </p:nvPr>
        </p:nvSpPr>
        <p:spPr/>
        <p:txBody>
          <a:bodyPr/>
          <a:lstStyle/>
          <a:p>
            <a:pPr marL="0" indent="0">
              <a:buNone/>
            </a:pPr>
            <a:r>
              <a:rPr lang="el-GR" dirty="0">
                <a:solidFill>
                  <a:schemeClr val="tx1"/>
                </a:solidFill>
              </a:rPr>
              <a:t>Ένα διαμέρισμα σε πολυόροφη πολυκατοικία έχει πιάσει φωτιά και εντός του διαμερίσματος βρίσκεται ένα παιδί 11 έτών . Γείτονας που βρίσκεται στο σημείο γνωρίζει ότι ο μόνος τρόπος να σώσει το παιδί είναι να μπει πανανόμως σπάζοντας το τζάμι στο διπλανό διαμέρισμα από το φλεγόμενο και να ΄σώσει με αυτό τον τρόπο το παιδί. Θα κατηγορηθεί ο γείτονας για το έγκλημα της φθοράς ξένης ιδιοκτησίας ? </a:t>
            </a:r>
            <a:endParaRPr lang="en-US" dirty="0">
              <a:solidFill>
                <a:schemeClr val="tx1"/>
              </a:solidFill>
            </a:endParaRPr>
          </a:p>
        </p:txBody>
      </p:sp>
    </p:spTree>
    <p:extLst>
      <p:ext uri="{BB962C8B-B14F-4D97-AF65-F5344CB8AC3E}">
        <p14:creationId xmlns:p14="http://schemas.microsoft.com/office/powerpoint/2010/main" val="12486480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821EB1-8657-A9F5-6662-E662A38631B2}"/>
              </a:ext>
            </a:extLst>
          </p:cNvPr>
          <p:cNvSpPr>
            <a:spLocks noGrp="1"/>
          </p:cNvSpPr>
          <p:nvPr>
            <p:ph type="title"/>
          </p:nvPr>
        </p:nvSpPr>
        <p:spPr/>
        <p:txBody>
          <a:bodyPr>
            <a:normAutofit/>
          </a:bodyPr>
          <a:lstStyle/>
          <a:p>
            <a:r>
              <a:rPr lang="el-GR" sz="3600" dirty="0">
                <a:solidFill>
                  <a:schemeClr val="tx1"/>
                </a:solidFill>
              </a:rPr>
              <a:t>Συναίνεση του παθόντος </a:t>
            </a:r>
            <a:endParaRPr lang="en-US" sz="3600" dirty="0">
              <a:solidFill>
                <a:schemeClr val="tx1"/>
              </a:solidFill>
            </a:endParaRPr>
          </a:p>
        </p:txBody>
      </p:sp>
      <p:sp>
        <p:nvSpPr>
          <p:cNvPr id="3" name="Content Placeholder 2">
            <a:extLst>
              <a:ext uri="{FF2B5EF4-FFF2-40B4-BE49-F238E27FC236}">
                <a16:creationId xmlns:a16="http://schemas.microsoft.com/office/drawing/2014/main" id="{073A7D48-B859-B241-4D8E-BE9C312FA16F}"/>
              </a:ext>
            </a:extLst>
          </p:cNvPr>
          <p:cNvSpPr>
            <a:spLocks noGrp="1"/>
          </p:cNvSpPr>
          <p:nvPr>
            <p:ph idx="1"/>
          </p:nvPr>
        </p:nvSpPr>
        <p:spPr/>
        <p:txBody>
          <a:bodyPr/>
          <a:lstStyle/>
          <a:p>
            <a:pPr marL="0" indent="0">
              <a:buNone/>
            </a:pPr>
            <a:r>
              <a:rPr lang="el-GR" dirty="0">
                <a:solidFill>
                  <a:schemeClr val="tx1"/>
                </a:solidFill>
              </a:rPr>
              <a:t>Συναίνεση είναι μορφή διάθεσης του εννόμου αγαθού. </a:t>
            </a:r>
          </a:p>
          <a:p>
            <a:pPr marL="0" indent="0">
              <a:buNone/>
            </a:pPr>
            <a:r>
              <a:rPr lang="el-GR" dirty="0">
                <a:solidFill>
                  <a:schemeClr val="tx1"/>
                </a:solidFill>
              </a:rPr>
              <a:t>Η συναίνεση πρέπει να αφορά συγκεκριμένη πράξη και δεν αποτελεί λόγο άρσης του αδίκου για όλες τις αξιόποινες πράξεις .</a:t>
            </a:r>
          </a:p>
          <a:p>
            <a:pPr marL="0" indent="0">
              <a:buNone/>
            </a:pPr>
            <a:r>
              <a:rPr lang="el-GR" dirty="0">
                <a:solidFill>
                  <a:schemeClr val="tx1"/>
                </a:solidFill>
              </a:rPr>
              <a:t>Σε κάποιες περιπτώσεις οι ποινικοί νόμοι προστατεύουν τους φορείς των εννόμων αγαθών ακόμα και χωρίς τη θέλησή τους. </a:t>
            </a:r>
            <a:endParaRPr lang="en-US" dirty="0">
              <a:solidFill>
                <a:schemeClr val="tx1"/>
              </a:solidFill>
            </a:endParaRPr>
          </a:p>
        </p:txBody>
      </p:sp>
    </p:spTree>
    <p:extLst>
      <p:ext uri="{BB962C8B-B14F-4D97-AF65-F5344CB8AC3E}">
        <p14:creationId xmlns:p14="http://schemas.microsoft.com/office/powerpoint/2010/main" val="15355456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8B7D8A-F7CA-576D-A34A-46FCF86F11FB}"/>
              </a:ext>
            </a:extLst>
          </p:cNvPr>
          <p:cNvSpPr>
            <a:spLocks noGrp="1"/>
          </p:cNvSpPr>
          <p:nvPr>
            <p:ph type="title"/>
          </p:nvPr>
        </p:nvSpPr>
        <p:spPr/>
        <p:txBody>
          <a:bodyPr>
            <a:normAutofit/>
          </a:bodyPr>
          <a:lstStyle/>
          <a:p>
            <a:r>
              <a:rPr lang="el-GR" sz="2800" dirty="0">
                <a:solidFill>
                  <a:schemeClr val="tx1"/>
                </a:solidFill>
              </a:rPr>
              <a:t>Το έγκλημα ως πράξη καταλογιστή </a:t>
            </a:r>
            <a:endParaRPr lang="en-US" sz="2800" dirty="0">
              <a:solidFill>
                <a:schemeClr val="tx1"/>
              </a:solidFill>
            </a:endParaRPr>
          </a:p>
        </p:txBody>
      </p:sp>
      <p:sp>
        <p:nvSpPr>
          <p:cNvPr id="3" name="Content Placeholder 2">
            <a:extLst>
              <a:ext uri="{FF2B5EF4-FFF2-40B4-BE49-F238E27FC236}">
                <a16:creationId xmlns:a16="http://schemas.microsoft.com/office/drawing/2014/main" id="{E27B0406-4AE4-9A73-358B-25A5994C1C8E}"/>
              </a:ext>
            </a:extLst>
          </p:cNvPr>
          <p:cNvSpPr>
            <a:spLocks noGrp="1"/>
          </p:cNvSpPr>
          <p:nvPr>
            <p:ph idx="1"/>
          </p:nvPr>
        </p:nvSpPr>
        <p:spPr/>
        <p:txBody>
          <a:bodyPr/>
          <a:lstStyle/>
          <a:p>
            <a:r>
              <a:rPr lang="el-GR" u="sng" dirty="0">
                <a:solidFill>
                  <a:schemeClr val="tx1"/>
                </a:solidFill>
              </a:rPr>
              <a:t>Αρχικά καταλογιστή: </a:t>
            </a:r>
            <a:r>
              <a:rPr lang="el-GR" dirty="0">
                <a:solidFill>
                  <a:schemeClr val="tx1"/>
                </a:solidFill>
              </a:rPr>
              <a:t>Για να θεμελιωθεί ποινική ευθύνη δεν αρκεί να διαπιστώνεται η ύπαρξη μιας αρχικά και τελικά άδικης πράξης. Πρέπει επιπλέον η πράξη αυτή να αποτελεί υπεύθυνο έργο του ανθρώπου, να συνδέεται, δηλαδή, και υποκειμενικά με εκείνον που αντικειμενικά την προκάλεσε (υποκειμενική υπόσταση)</a:t>
            </a:r>
          </a:p>
          <a:p>
            <a:pPr marL="0" indent="0">
              <a:buNone/>
            </a:pPr>
            <a:r>
              <a:rPr lang="el-GR" dirty="0">
                <a:solidFill>
                  <a:schemeClr val="tx1"/>
                </a:solidFill>
              </a:rPr>
              <a:t>Η υποκειμενική υπόσταση, λοιπόν, σχετίζεται με την ψυχική στάση που έχει ο δράστης απέναντι στην    πράξη του.  Δηλαδή το αν ήταν υπαίτιος της πράξης του, αν διέπραξε το έγκλημα με δόλο ή αμέλεια </a:t>
            </a:r>
          </a:p>
          <a:p>
            <a:r>
              <a:rPr lang="el-GR" u="sng" dirty="0">
                <a:solidFill>
                  <a:schemeClr val="tx1"/>
                </a:solidFill>
              </a:rPr>
              <a:t>Τελικώς καταλογιστή : </a:t>
            </a:r>
            <a:r>
              <a:rPr lang="el-GR" dirty="0">
                <a:solidFill>
                  <a:schemeClr val="tx1"/>
                </a:solidFill>
              </a:rPr>
              <a:t>Δεν συντρέχει κάποιος λόγος άρσης του καταλογισμού </a:t>
            </a:r>
            <a:endParaRPr lang="en-US" dirty="0">
              <a:solidFill>
                <a:schemeClr val="tx1"/>
              </a:solidFill>
            </a:endParaRPr>
          </a:p>
        </p:txBody>
      </p:sp>
    </p:spTree>
    <p:extLst>
      <p:ext uri="{BB962C8B-B14F-4D97-AF65-F5344CB8AC3E}">
        <p14:creationId xmlns:p14="http://schemas.microsoft.com/office/powerpoint/2010/main" val="18391614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F60F2E-6611-521F-1577-3203FA90A93D}"/>
              </a:ext>
            </a:extLst>
          </p:cNvPr>
          <p:cNvSpPr>
            <a:spLocks noGrp="1"/>
          </p:cNvSpPr>
          <p:nvPr>
            <p:ph type="title"/>
          </p:nvPr>
        </p:nvSpPr>
        <p:spPr>
          <a:xfrm>
            <a:off x="838200" y="557991"/>
            <a:ext cx="10515600" cy="805144"/>
          </a:xfrm>
        </p:spPr>
        <p:txBody>
          <a:bodyPr>
            <a:normAutofit/>
          </a:bodyPr>
          <a:lstStyle/>
          <a:p>
            <a:r>
              <a:rPr lang="el-GR" sz="3200" dirty="0">
                <a:solidFill>
                  <a:schemeClr val="tx1"/>
                </a:solidFill>
              </a:rPr>
              <a:t>Δόλος </a:t>
            </a:r>
            <a:endParaRPr lang="en-US" sz="3200" dirty="0">
              <a:solidFill>
                <a:schemeClr val="tx1"/>
              </a:solidFill>
            </a:endParaRPr>
          </a:p>
        </p:txBody>
      </p:sp>
      <p:sp>
        <p:nvSpPr>
          <p:cNvPr id="3" name="Content Placeholder 2">
            <a:extLst>
              <a:ext uri="{FF2B5EF4-FFF2-40B4-BE49-F238E27FC236}">
                <a16:creationId xmlns:a16="http://schemas.microsoft.com/office/drawing/2014/main" id="{0FBE9D5A-7885-766E-BB69-2A9B2D222F74}"/>
              </a:ext>
            </a:extLst>
          </p:cNvPr>
          <p:cNvSpPr>
            <a:spLocks noGrp="1"/>
          </p:cNvSpPr>
          <p:nvPr>
            <p:ph idx="1"/>
          </p:nvPr>
        </p:nvSpPr>
        <p:spPr>
          <a:xfrm>
            <a:off x="838200" y="1905001"/>
            <a:ext cx="10515600" cy="4326319"/>
          </a:xfrm>
        </p:spPr>
        <p:txBody>
          <a:bodyPr/>
          <a:lstStyle/>
          <a:p>
            <a:pPr marL="0" indent="0">
              <a:buNone/>
            </a:pPr>
            <a:r>
              <a:rPr lang="el-GR" dirty="0">
                <a:solidFill>
                  <a:schemeClr val="tx1"/>
                </a:solidFill>
              </a:rPr>
              <a:t>Όλες οι μορφές υπαιτιότητας έχουν δύο στοιχεία: </a:t>
            </a:r>
          </a:p>
          <a:p>
            <a:pPr marL="342900" indent="-342900">
              <a:buAutoNum type="arabicParenR"/>
            </a:pPr>
            <a:r>
              <a:rPr lang="el-GR" dirty="0">
                <a:solidFill>
                  <a:schemeClr val="tx1"/>
                </a:solidFill>
              </a:rPr>
              <a:t>Το γνωστικό : «Γνωρίζω ότι με την πράξη μου θα επιφέρω το αποτέλεσμα που συνιστά το έγκλημα»</a:t>
            </a:r>
          </a:p>
          <a:p>
            <a:pPr marL="342900" indent="-342900">
              <a:buAutoNum type="arabicParenR"/>
            </a:pPr>
            <a:r>
              <a:rPr lang="el-GR" dirty="0">
                <a:solidFill>
                  <a:schemeClr val="tx1"/>
                </a:solidFill>
              </a:rPr>
              <a:t>Βουλητικό : «θέλω να επιφέρω το συγκεκριμένο αποτέλεσμα» </a:t>
            </a:r>
          </a:p>
          <a:p>
            <a:pPr marL="0" indent="0">
              <a:buNone/>
            </a:pPr>
            <a:r>
              <a:rPr lang="el-GR" u="sng" dirty="0">
                <a:solidFill>
                  <a:schemeClr val="tx1"/>
                </a:solidFill>
              </a:rPr>
              <a:t>Ο δόλος έχει 3 μορφές : </a:t>
            </a:r>
          </a:p>
          <a:p>
            <a:pPr marL="342900" indent="-342900">
              <a:buAutoNum type="arabicParenR"/>
            </a:pPr>
            <a:r>
              <a:rPr lang="el-GR" dirty="0">
                <a:solidFill>
                  <a:schemeClr val="tx1"/>
                </a:solidFill>
              </a:rPr>
              <a:t>Άμεσος δόλος α΄βαθμού : « Γνωρίζω και επιδιώκω το αποτέλεσμα της πράξης μου»</a:t>
            </a:r>
          </a:p>
          <a:p>
            <a:pPr marL="342900" indent="-342900">
              <a:buAutoNum type="arabicParenR"/>
            </a:pPr>
            <a:r>
              <a:rPr lang="el-GR" dirty="0">
                <a:solidFill>
                  <a:schemeClr val="tx1"/>
                </a:solidFill>
              </a:rPr>
              <a:t>Άμεσος δόλος β΄βαθμού : « Γνωρίζω και αποδέχομαι το αποτέλεσμα της πράξης μου»</a:t>
            </a:r>
          </a:p>
          <a:p>
            <a:pPr marL="342900" indent="-342900">
              <a:buAutoNum type="arabicParenR"/>
            </a:pPr>
            <a:r>
              <a:rPr lang="el-GR" dirty="0">
                <a:solidFill>
                  <a:schemeClr val="tx1"/>
                </a:solidFill>
              </a:rPr>
              <a:t>Ενδεχόμενος δόλος: «Γνωρίζω το ενδεχόμενο να επέλθει το αποτέλεσμα και το αποδέχομαι»</a:t>
            </a:r>
            <a:endParaRPr lang="en-US" dirty="0">
              <a:solidFill>
                <a:schemeClr val="tx1"/>
              </a:solidFill>
            </a:endParaRPr>
          </a:p>
        </p:txBody>
      </p:sp>
    </p:spTree>
    <p:extLst>
      <p:ext uri="{BB962C8B-B14F-4D97-AF65-F5344CB8AC3E}">
        <p14:creationId xmlns:p14="http://schemas.microsoft.com/office/powerpoint/2010/main" val="39114248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2FAD18-4AE5-5A36-B680-E2248D141D5B}"/>
              </a:ext>
            </a:extLst>
          </p:cNvPr>
          <p:cNvSpPr>
            <a:spLocks noGrp="1"/>
          </p:cNvSpPr>
          <p:nvPr>
            <p:ph type="title"/>
          </p:nvPr>
        </p:nvSpPr>
        <p:spPr/>
        <p:txBody>
          <a:bodyPr>
            <a:normAutofit/>
          </a:bodyPr>
          <a:lstStyle/>
          <a:p>
            <a:r>
              <a:rPr lang="el-GR" sz="3200" dirty="0">
                <a:solidFill>
                  <a:schemeClr val="tx1"/>
                </a:solidFill>
              </a:rPr>
              <a:t>Αμέλεια</a:t>
            </a:r>
            <a:endParaRPr lang="en-US" sz="3200" dirty="0">
              <a:solidFill>
                <a:schemeClr val="tx1"/>
              </a:solidFill>
            </a:endParaRPr>
          </a:p>
        </p:txBody>
      </p:sp>
      <p:sp>
        <p:nvSpPr>
          <p:cNvPr id="3" name="Content Placeholder 2">
            <a:extLst>
              <a:ext uri="{FF2B5EF4-FFF2-40B4-BE49-F238E27FC236}">
                <a16:creationId xmlns:a16="http://schemas.microsoft.com/office/drawing/2014/main" id="{DD882D88-4FFF-C119-4E97-137A99C90A60}"/>
              </a:ext>
            </a:extLst>
          </p:cNvPr>
          <p:cNvSpPr>
            <a:spLocks noGrp="1"/>
          </p:cNvSpPr>
          <p:nvPr>
            <p:ph idx="1"/>
          </p:nvPr>
        </p:nvSpPr>
        <p:spPr>
          <a:xfrm>
            <a:off x="914400" y="1803399"/>
            <a:ext cx="10515600" cy="4555067"/>
          </a:xfrm>
        </p:spPr>
        <p:txBody>
          <a:bodyPr/>
          <a:lstStyle/>
          <a:p>
            <a:pPr marL="0" indent="0">
              <a:buNone/>
            </a:pPr>
            <a:r>
              <a:rPr lang="el-GR" dirty="0">
                <a:solidFill>
                  <a:schemeClr val="tx1"/>
                </a:solidFill>
              </a:rPr>
              <a:t>Η αμέλεια συνίσταται στην </a:t>
            </a:r>
            <a:r>
              <a:rPr lang="el-GR" u="sng" dirty="0">
                <a:solidFill>
                  <a:schemeClr val="tx1"/>
                </a:solidFill>
              </a:rPr>
              <a:t>έλλειψη προσοχής που ο δράστης μπορούσε και όφειλε κατά τις περιστάσεις να επιδείξει </a:t>
            </a:r>
          </a:p>
          <a:p>
            <a:pPr marL="0" indent="0">
              <a:buNone/>
            </a:pPr>
            <a:r>
              <a:rPr lang="el-GR" u="sng" dirty="0">
                <a:solidFill>
                  <a:schemeClr val="tx1"/>
                </a:solidFill>
              </a:rPr>
              <a:t>Παράδειγμα:  </a:t>
            </a:r>
            <a:r>
              <a:rPr lang="el-GR" dirty="0">
                <a:solidFill>
                  <a:schemeClr val="tx1"/>
                </a:solidFill>
              </a:rPr>
              <a:t>Γιατρός πραγματοποιεί επέμβαση σε ασθενή χωρίς αποστειρωμένα εργαλεία (τα οποία αποστειρώνει συνήθως το νοσηλευτικό προσωπικό) με αποτέλεσμα ο ασθενής να πάθει σοβαρή μόλυνση. Ευθύνεται ο γιατρός για το έγκλημα της σωματικής βλάβης από αμέλεια ????</a:t>
            </a:r>
          </a:p>
          <a:p>
            <a:pPr marL="0" indent="0">
              <a:buNone/>
            </a:pPr>
            <a:endParaRPr lang="el-GR" dirty="0">
              <a:solidFill>
                <a:schemeClr val="tx1"/>
              </a:solidFill>
            </a:endParaRPr>
          </a:p>
          <a:p>
            <a:pPr>
              <a:buFont typeface="Wingdings" panose="05000000000000000000" pitchFamily="2" charset="2"/>
              <a:buChar char="ü"/>
            </a:pPr>
            <a:r>
              <a:rPr lang="el-GR" dirty="0">
                <a:solidFill>
                  <a:schemeClr val="tx1"/>
                </a:solidFill>
              </a:rPr>
              <a:t>Έχουμε αρχικά άδικη πράξη γιατί η σωματική βλάβη τυποποιείται στον Ποινικό Κώδικα</a:t>
            </a:r>
          </a:p>
          <a:p>
            <a:pPr>
              <a:buFont typeface="Wingdings" panose="05000000000000000000" pitchFamily="2" charset="2"/>
              <a:buChar char="ü"/>
            </a:pPr>
            <a:r>
              <a:rPr lang="el-GR" dirty="0">
                <a:solidFill>
                  <a:schemeClr val="tx1"/>
                </a:solidFill>
              </a:rPr>
              <a:t>Έχουμε και τελικά άδικη πράξη γιατί δεν υπάρχει κάποιος λόγος που να αίρει τον άδικο χαρακτήρα της πράξεως .</a:t>
            </a:r>
          </a:p>
          <a:p>
            <a:pPr marL="0" indent="0">
              <a:buNone/>
            </a:pPr>
            <a:r>
              <a:rPr lang="el-GR" dirty="0">
                <a:solidFill>
                  <a:schemeClr val="tx1"/>
                </a:solidFill>
              </a:rPr>
              <a:t>Χ Δεν έχουμε όμως καταλογισμό γιατί ο γιατρός προφανώς δεν έχει δόλο για τη μόλυνση του ασθενούς αλλά ούτε και αμέλεια μπορούμε να πούμε ότι έχει καθώς δεν επέδειξε έλλειψη προσοχής που μπορούσε και όφειλε κατά τις περιστάσεις να έχει . </a:t>
            </a:r>
          </a:p>
          <a:p>
            <a:pPr marL="0" indent="0">
              <a:buNone/>
            </a:pPr>
            <a:endParaRPr lang="el-GR" dirty="0">
              <a:solidFill>
                <a:schemeClr val="tx1"/>
              </a:solidFill>
            </a:endParaRPr>
          </a:p>
          <a:p>
            <a:pPr marL="0" indent="0">
              <a:buNone/>
            </a:pPr>
            <a:endParaRPr lang="en-US" dirty="0">
              <a:solidFill>
                <a:schemeClr val="tx1"/>
              </a:solidFill>
            </a:endParaRPr>
          </a:p>
        </p:txBody>
      </p:sp>
    </p:spTree>
    <p:extLst>
      <p:ext uri="{BB962C8B-B14F-4D97-AF65-F5344CB8AC3E}">
        <p14:creationId xmlns:p14="http://schemas.microsoft.com/office/powerpoint/2010/main" val="20164503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1830F7-5BD0-E573-9D6A-055159A3EFA0}"/>
              </a:ext>
            </a:extLst>
          </p:cNvPr>
          <p:cNvSpPr>
            <a:spLocks noGrp="1"/>
          </p:cNvSpPr>
          <p:nvPr>
            <p:ph type="title"/>
          </p:nvPr>
        </p:nvSpPr>
        <p:spPr/>
        <p:txBody>
          <a:bodyPr>
            <a:normAutofit/>
          </a:bodyPr>
          <a:lstStyle/>
          <a:p>
            <a:r>
              <a:rPr lang="el-GR" sz="2800" dirty="0">
                <a:solidFill>
                  <a:schemeClr val="tx1"/>
                </a:solidFill>
              </a:rPr>
              <a:t>Λόγοι Άρσης του καταλογισμού </a:t>
            </a:r>
            <a:endParaRPr lang="en-US" sz="2800" dirty="0">
              <a:solidFill>
                <a:schemeClr val="tx1"/>
              </a:solidFill>
            </a:endParaRPr>
          </a:p>
        </p:txBody>
      </p:sp>
      <p:sp>
        <p:nvSpPr>
          <p:cNvPr id="3" name="Content Placeholder 2">
            <a:extLst>
              <a:ext uri="{FF2B5EF4-FFF2-40B4-BE49-F238E27FC236}">
                <a16:creationId xmlns:a16="http://schemas.microsoft.com/office/drawing/2014/main" id="{6A530614-E7D5-F172-A1B9-F1B4300A9503}"/>
              </a:ext>
            </a:extLst>
          </p:cNvPr>
          <p:cNvSpPr>
            <a:spLocks noGrp="1"/>
          </p:cNvSpPr>
          <p:nvPr>
            <p:ph idx="1"/>
          </p:nvPr>
        </p:nvSpPr>
        <p:spPr>
          <a:xfrm>
            <a:off x="838200" y="2189407"/>
            <a:ext cx="10515600" cy="3734655"/>
          </a:xfrm>
        </p:spPr>
        <p:txBody>
          <a:bodyPr/>
          <a:lstStyle/>
          <a:p>
            <a:pPr marL="342900" indent="-342900">
              <a:buAutoNum type="arabicParenR"/>
            </a:pPr>
            <a:r>
              <a:rPr lang="el-GR" dirty="0">
                <a:solidFill>
                  <a:schemeClr val="tx1"/>
                </a:solidFill>
              </a:rPr>
              <a:t>Κατάσταση ανάγκης που αίρει τον καταλογισμό</a:t>
            </a:r>
          </a:p>
          <a:p>
            <a:pPr marL="342900" indent="-342900">
              <a:buAutoNum type="arabicParenR"/>
            </a:pPr>
            <a:r>
              <a:rPr lang="el-GR" dirty="0">
                <a:solidFill>
                  <a:schemeClr val="tx1"/>
                </a:solidFill>
              </a:rPr>
              <a:t>Αδυναμία αποφυγής αδίκου:  «Η πράξη δεν καταλογίζεται σε εκείνον που την τέλεσε, αν κατά την τέλεσή της αδυνατούσε να συμμορφωθεί προς το δίκαιο λόγω ανυπέρβλητου για τον ίδιο διλήμματος εξαιτίας σύγκρουσης καθηκόντων και η προσβολή που προκλήθηκε από την πράξη είναι κατά το είδος και τη σπουδαιότητα ανάλογη με την προσβολή που απειλήθηκε.»</a:t>
            </a:r>
          </a:p>
          <a:p>
            <a:pPr marL="0" indent="0">
              <a:buNone/>
            </a:pPr>
            <a:endParaRPr lang="el-GR" dirty="0">
              <a:solidFill>
                <a:schemeClr val="tx1"/>
              </a:solidFill>
            </a:endParaRPr>
          </a:p>
          <a:p>
            <a:pPr marL="0" indent="0">
              <a:buNone/>
            </a:pPr>
            <a:r>
              <a:rPr lang="el-GR" dirty="0">
                <a:solidFill>
                  <a:schemeClr val="tx1"/>
                </a:solidFill>
              </a:rPr>
              <a:t>3) Ανικανότητα προς καταλογισμό : «Η πράξη δεν καταλογίζεται στον δράστη αν λόγω </a:t>
            </a:r>
            <a:r>
              <a:rPr lang="el-GR" u="sng" dirty="0">
                <a:solidFill>
                  <a:schemeClr val="tx1"/>
                </a:solidFill>
              </a:rPr>
              <a:t>ψυχικής ή διανοητικής διαταραχής ή διατάραξης της συνείδησης </a:t>
            </a:r>
            <a:r>
              <a:rPr lang="el-GR" dirty="0">
                <a:solidFill>
                  <a:schemeClr val="tx1"/>
                </a:solidFill>
              </a:rPr>
              <a:t>κατά τον χρόνο τέλεσής της, δεν είχε την ικανότητα να αντιληφθεί το άδικο της πράξης του ή να ενεργήσει σύμφωνα με την αντίληψή του για το άδικο αυτό.»</a:t>
            </a:r>
          </a:p>
          <a:p>
            <a:pPr marL="0" indent="0">
              <a:buNone/>
            </a:pPr>
            <a:endParaRPr lang="en-US" dirty="0"/>
          </a:p>
        </p:txBody>
      </p:sp>
    </p:spTree>
    <p:extLst>
      <p:ext uri="{BB962C8B-B14F-4D97-AF65-F5344CB8AC3E}">
        <p14:creationId xmlns:p14="http://schemas.microsoft.com/office/powerpoint/2010/main" val="8119240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CCDD43-8192-47FB-E0B0-F4ADF8656B3E}"/>
              </a:ext>
            </a:extLst>
          </p:cNvPr>
          <p:cNvSpPr>
            <a:spLocks noGrp="1"/>
          </p:cNvSpPr>
          <p:nvPr>
            <p:ph type="title"/>
          </p:nvPr>
        </p:nvSpPr>
        <p:spPr/>
        <p:txBody>
          <a:bodyPr>
            <a:normAutofit/>
          </a:bodyPr>
          <a:lstStyle/>
          <a:p>
            <a:r>
              <a:rPr lang="el-GR" sz="3600" dirty="0">
                <a:solidFill>
                  <a:schemeClr val="tx1"/>
                </a:solidFill>
              </a:rPr>
              <a:t>Υπαίτια πρόκληση ανικανότητας </a:t>
            </a:r>
            <a:endParaRPr lang="en-US" sz="3600" dirty="0">
              <a:solidFill>
                <a:schemeClr val="tx1"/>
              </a:solidFill>
            </a:endParaRPr>
          </a:p>
        </p:txBody>
      </p:sp>
      <p:sp>
        <p:nvSpPr>
          <p:cNvPr id="3" name="Content Placeholder 2">
            <a:extLst>
              <a:ext uri="{FF2B5EF4-FFF2-40B4-BE49-F238E27FC236}">
                <a16:creationId xmlns:a16="http://schemas.microsoft.com/office/drawing/2014/main" id="{9BBDF62A-4345-0756-6D0D-D234D6AFDDE0}"/>
              </a:ext>
            </a:extLst>
          </p:cNvPr>
          <p:cNvSpPr>
            <a:spLocks noGrp="1"/>
          </p:cNvSpPr>
          <p:nvPr>
            <p:ph idx="1"/>
          </p:nvPr>
        </p:nvSpPr>
        <p:spPr/>
        <p:txBody>
          <a:bodyPr/>
          <a:lstStyle/>
          <a:p>
            <a:pPr marL="0" indent="0">
              <a:buNone/>
            </a:pPr>
            <a:r>
              <a:rPr lang="el-GR" dirty="0">
                <a:solidFill>
                  <a:schemeClr val="tx1"/>
                </a:solidFill>
              </a:rPr>
              <a:t>Πράξη που κάποιος αποφάσισε σε κανονική ψυχική κατάσταση, αλλά που για την τέλεσή της έφερε τον εαυτό του σε κατάσταση διαταραγμένης συνείδησης ή σε κατάσταση πλήρους αδυναμίας να ενεργήσει ή να παραλείψει, του καταλογίζεται ως πράξη που τελέστηκε με δόλο.</a:t>
            </a:r>
          </a:p>
          <a:p>
            <a:endParaRPr lang="el-GR" dirty="0">
              <a:solidFill>
                <a:schemeClr val="tx1"/>
              </a:solidFill>
            </a:endParaRPr>
          </a:p>
          <a:p>
            <a:pPr marL="0" indent="0">
              <a:buNone/>
            </a:pPr>
            <a:r>
              <a:rPr lang="el-GR" dirty="0">
                <a:solidFill>
                  <a:schemeClr val="tx1"/>
                </a:solidFill>
              </a:rPr>
              <a:t>Αν η πράξη που τέλεσε σε τέτοια κατάσταση είναι άλλη από εκείνη που είχε αποφασίσει, ο υπαίτιος τιμωρείται με ποινή ελαττωμένη.</a:t>
            </a:r>
          </a:p>
          <a:p>
            <a:pPr marL="0" indent="0">
              <a:buNone/>
            </a:pPr>
            <a:r>
              <a:rPr lang="el-GR" dirty="0">
                <a:solidFill>
                  <a:schemeClr val="tx1"/>
                </a:solidFill>
              </a:rPr>
              <a:t>Πράξη που κάποιος πρόβλεψε ή μπορούσε να προβλέψει ότι ενδέχεται να τελέσει αν οδηγηθεί σε κατάσταση διαταραγμένης συνείδησης ή σε κατάσταση πλήρους αδυναμίας να ενεργήσει ή να παραλείψει, του καταλογίζεται ως πράξη που τελέστηκε από αμέλεια.</a:t>
            </a:r>
            <a:endParaRPr lang="en-US" dirty="0">
              <a:solidFill>
                <a:schemeClr val="tx1"/>
              </a:solidFill>
            </a:endParaRPr>
          </a:p>
        </p:txBody>
      </p:sp>
    </p:spTree>
    <p:extLst>
      <p:ext uri="{BB962C8B-B14F-4D97-AF65-F5344CB8AC3E}">
        <p14:creationId xmlns:p14="http://schemas.microsoft.com/office/powerpoint/2010/main" val="21532239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920190-852E-EBCB-DB1C-F5A18F4D3B6D}"/>
              </a:ext>
            </a:extLst>
          </p:cNvPr>
          <p:cNvSpPr>
            <a:spLocks noGrp="1"/>
          </p:cNvSpPr>
          <p:nvPr>
            <p:ph type="title"/>
          </p:nvPr>
        </p:nvSpPr>
        <p:spPr/>
        <p:txBody>
          <a:bodyPr>
            <a:normAutofit/>
          </a:bodyPr>
          <a:lstStyle/>
          <a:p>
            <a:r>
              <a:rPr lang="el-GR" sz="3600" dirty="0">
                <a:solidFill>
                  <a:schemeClr val="tx1"/>
                </a:solidFill>
              </a:rPr>
              <a:t>Είδη εγκλημάτων </a:t>
            </a:r>
            <a:endParaRPr lang="en-US" sz="3600" dirty="0">
              <a:solidFill>
                <a:schemeClr val="tx1"/>
              </a:solidFill>
            </a:endParaRPr>
          </a:p>
        </p:txBody>
      </p:sp>
      <p:sp>
        <p:nvSpPr>
          <p:cNvPr id="3" name="Content Placeholder 2">
            <a:extLst>
              <a:ext uri="{FF2B5EF4-FFF2-40B4-BE49-F238E27FC236}">
                <a16:creationId xmlns:a16="http://schemas.microsoft.com/office/drawing/2014/main" id="{5A2CBF9D-2F09-C31D-09B7-B6A34A011EC0}"/>
              </a:ext>
            </a:extLst>
          </p:cNvPr>
          <p:cNvSpPr>
            <a:spLocks noGrp="1"/>
          </p:cNvSpPr>
          <p:nvPr>
            <p:ph idx="1"/>
          </p:nvPr>
        </p:nvSpPr>
        <p:spPr/>
        <p:txBody>
          <a:bodyPr/>
          <a:lstStyle/>
          <a:p>
            <a:pPr>
              <a:buFont typeface="Wingdings" panose="05000000000000000000" pitchFamily="2" charset="2"/>
              <a:buChar char="Ø"/>
            </a:pPr>
            <a:r>
              <a:rPr lang="el-GR" dirty="0">
                <a:solidFill>
                  <a:schemeClr val="tx1"/>
                </a:solidFill>
              </a:rPr>
              <a:t>Κακουργήματα : Τιμωρούνται με ποινή κάθειρξης και διαπράττονται μόνο με δόλο</a:t>
            </a:r>
          </a:p>
          <a:p>
            <a:pPr>
              <a:buFont typeface="Wingdings" panose="05000000000000000000" pitchFamily="2" charset="2"/>
              <a:buChar char="Ø"/>
            </a:pPr>
            <a:r>
              <a:rPr lang="el-GR" dirty="0">
                <a:solidFill>
                  <a:schemeClr val="tx1"/>
                </a:solidFill>
              </a:rPr>
              <a:t>Πλημμελήματα : Τιμωρούνται με ποινή φυλάκισης και διαπράττονται με δόλο ή αμέλεια </a:t>
            </a:r>
            <a:endParaRPr lang="en-US" dirty="0">
              <a:solidFill>
                <a:schemeClr val="tx1"/>
              </a:solidFill>
            </a:endParaRPr>
          </a:p>
        </p:txBody>
      </p:sp>
    </p:spTree>
    <p:extLst>
      <p:ext uri="{BB962C8B-B14F-4D97-AF65-F5344CB8AC3E}">
        <p14:creationId xmlns:p14="http://schemas.microsoft.com/office/powerpoint/2010/main" val="9780126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6072C5-A84D-E32F-B82F-43D4E5886B7D}"/>
              </a:ext>
            </a:extLst>
          </p:cNvPr>
          <p:cNvSpPr>
            <a:spLocks noGrp="1"/>
          </p:cNvSpPr>
          <p:nvPr>
            <p:ph type="title"/>
          </p:nvPr>
        </p:nvSpPr>
        <p:spPr/>
        <p:txBody>
          <a:bodyPr/>
          <a:lstStyle/>
          <a:p>
            <a:r>
              <a:rPr lang="el-GR" dirty="0">
                <a:solidFill>
                  <a:schemeClr val="tx1"/>
                </a:solidFill>
              </a:rPr>
              <a:t>Ποινικό Δίκαιο </a:t>
            </a:r>
            <a:endParaRPr lang="en-US" dirty="0">
              <a:solidFill>
                <a:schemeClr val="tx1"/>
              </a:solidFill>
            </a:endParaRPr>
          </a:p>
        </p:txBody>
      </p:sp>
      <p:sp>
        <p:nvSpPr>
          <p:cNvPr id="3" name="Content Placeholder 2">
            <a:extLst>
              <a:ext uri="{FF2B5EF4-FFF2-40B4-BE49-F238E27FC236}">
                <a16:creationId xmlns:a16="http://schemas.microsoft.com/office/drawing/2014/main" id="{08AC14FE-3A22-A418-FA0D-EA2C96918405}"/>
              </a:ext>
            </a:extLst>
          </p:cNvPr>
          <p:cNvSpPr>
            <a:spLocks noGrp="1"/>
          </p:cNvSpPr>
          <p:nvPr>
            <p:ph idx="1"/>
          </p:nvPr>
        </p:nvSpPr>
        <p:spPr/>
        <p:txBody>
          <a:bodyPr>
            <a:normAutofit/>
          </a:bodyPr>
          <a:lstStyle/>
          <a:p>
            <a:pPr marL="0" indent="0">
              <a:buNone/>
            </a:pPr>
            <a:r>
              <a:rPr lang="el-GR" sz="2400" dirty="0">
                <a:solidFill>
                  <a:schemeClr val="tx1"/>
                </a:solidFill>
              </a:rPr>
              <a:t>Ποινικό Δίκαιο είναι το σύνολο κανόνων δικαίου που ορίζουν το έγκλημα και την επιβολή ποινών </a:t>
            </a:r>
          </a:p>
          <a:p>
            <a:pPr marL="0" indent="0">
              <a:buNone/>
            </a:pPr>
            <a:r>
              <a:rPr lang="el-GR" sz="2400" dirty="0">
                <a:solidFill>
                  <a:schemeClr val="tx1"/>
                </a:solidFill>
              </a:rPr>
              <a:t>Το ποινικό ανήκει στο δημόσιο δίκαιο γιατί έχουμε άσκηση της κρατικής εξουσίας και συγκεκριμένα το μονοπώλειο της καταστολής. </a:t>
            </a:r>
            <a:endParaRPr lang="en-US" sz="2400" dirty="0">
              <a:solidFill>
                <a:schemeClr val="tx1"/>
              </a:solidFill>
            </a:endParaRPr>
          </a:p>
        </p:txBody>
      </p:sp>
    </p:spTree>
    <p:extLst>
      <p:ext uri="{BB962C8B-B14F-4D97-AF65-F5344CB8AC3E}">
        <p14:creationId xmlns:p14="http://schemas.microsoft.com/office/powerpoint/2010/main" val="25200470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11A38D-7CAF-E697-ACE2-722D2D4D074F}"/>
              </a:ext>
            </a:extLst>
          </p:cNvPr>
          <p:cNvSpPr>
            <a:spLocks noGrp="1"/>
          </p:cNvSpPr>
          <p:nvPr>
            <p:ph type="title"/>
          </p:nvPr>
        </p:nvSpPr>
        <p:spPr/>
        <p:txBody>
          <a:bodyPr>
            <a:normAutofit/>
          </a:bodyPr>
          <a:lstStyle/>
          <a:p>
            <a:r>
              <a:rPr lang="el-GR" sz="3200" dirty="0">
                <a:solidFill>
                  <a:schemeClr val="tx1"/>
                </a:solidFill>
              </a:rPr>
              <a:t>Είδη ποινών </a:t>
            </a:r>
            <a:endParaRPr lang="en-US" sz="3200" dirty="0">
              <a:solidFill>
                <a:schemeClr val="tx1"/>
              </a:solidFill>
            </a:endParaRPr>
          </a:p>
        </p:txBody>
      </p:sp>
      <p:sp>
        <p:nvSpPr>
          <p:cNvPr id="3" name="Content Placeholder 2">
            <a:extLst>
              <a:ext uri="{FF2B5EF4-FFF2-40B4-BE49-F238E27FC236}">
                <a16:creationId xmlns:a16="http://schemas.microsoft.com/office/drawing/2014/main" id="{01C92AA7-050F-0FD0-7BC2-A4CAAA89ABC7}"/>
              </a:ext>
            </a:extLst>
          </p:cNvPr>
          <p:cNvSpPr>
            <a:spLocks noGrp="1"/>
          </p:cNvSpPr>
          <p:nvPr>
            <p:ph idx="1"/>
          </p:nvPr>
        </p:nvSpPr>
        <p:spPr/>
        <p:txBody>
          <a:bodyPr/>
          <a:lstStyle/>
          <a:p>
            <a:r>
              <a:rPr lang="el-GR" dirty="0">
                <a:solidFill>
                  <a:schemeClr val="tx1"/>
                </a:solidFill>
              </a:rPr>
              <a:t>Ι. ΚΥΡΙΕΣ ΠΟΙΝΕΣ</a:t>
            </a:r>
          </a:p>
          <a:p>
            <a:pPr marL="0" indent="0">
              <a:buNone/>
            </a:pPr>
            <a:endParaRPr lang="el-GR" dirty="0">
              <a:solidFill>
                <a:schemeClr val="tx1"/>
              </a:solidFill>
            </a:endParaRPr>
          </a:p>
          <a:p>
            <a:pPr marL="0" indent="0">
              <a:buNone/>
            </a:pPr>
            <a:r>
              <a:rPr lang="el-GR" dirty="0">
                <a:solidFill>
                  <a:schemeClr val="tx1"/>
                </a:solidFill>
              </a:rPr>
              <a:t>α) οι στερητικές της ελευθερίας </a:t>
            </a:r>
          </a:p>
          <a:p>
            <a:pPr marL="0" indent="0">
              <a:buNone/>
            </a:pPr>
            <a:r>
              <a:rPr lang="el-GR" dirty="0">
                <a:solidFill>
                  <a:schemeClr val="tx1"/>
                </a:solidFill>
              </a:rPr>
              <a:t>β) η χρηματική ποινή και </a:t>
            </a:r>
          </a:p>
          <a:p>
            <a:pPr marL="0" indent="0">
              <a:buNone/>
            </a:pPr>
            <a:r>
              <a:rPr lang="el-GR" dirty="0">
                <a:solidFill>
                  <a:schemeClr val="tx1"/>
                </a:solidFill>
              </a:rPr>
              <a:t>γ) η προσφορά κοινωφελούς εργασίας.</a:t>
            </a:r>
            <a:endParaRPr lang="en-US" dirty="0">
              <a:solidFill>
                <a:schemeClr val="tx1"/>
              </a:solidFill>
            </a:endParaRPr>
          </a:p>
        </p:txBody>
      </p:sp>
    </p:spTree>
    <p:extLst>
      <p:ext uri="{BB962C8B-B14F-4D97-AF65-F5344CB8AC3E}">
        <p14:creationId xmlns:p14="http://schemas.microsoft.com/office/powerpoint/2010/main" val="38055162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62C8F2-AD5C-B8ED-A879-A9F68B7C7B07}"/>
              </a:ext>
            </a:extLst>
          </p:cNvPr>
          <p:cNvSpPr>
            <a:spLocks noGrp="1"/>
          </p:cNvSpPr>
          <p:nvPr>
            <p:ph type="title"/>
          </p:nvPr>
        </p:nvSpPr>
        <p:spPr/>
        <p:txBody>
          <a:bodyPr>
            <a:normAutofit/>
          </a:bodyPr>
          <a:lstStyle/>
          <a:p>
            <a:pPr marL="228600" marR="0" lvl="0" indent="-228600" defTabSz="914400" rtl="0" eaLnBrk="1" fontAlgn="auto" latinLnBrk="0" hangingPunct="1">
              <a:lnSpc>
                <a:spcPct val="110000"/>
              </a:lnSpc>
              <a:spcBef>
                <a:spcPts val="1000"/>
              </a:spcBef>
              <a:spcAft>
                <a:spcPts val="0"/>
              </a:spcAft>
              <a:tabLst/>
              <a:defRPr/>
            </a:pPr>
            <a:r>
              <a:rPr kumimoji="0" lang="el-GR" sz="2400" b="0" i="0" u="none" strike="noStrike" kern="1200" cap="none" spc="0" normalizeH="0" baseline="0" noProof="0" dirty="0">
                <a:ln>
                  <a:noFill/>
                </a:ln>
                <a:solidFill>
                  <a:schemeClr val="tx1"/>
                </a:solidFill>
                <a:effectLst/>
                <a:uLnTx/>
                <a:uFillTx/>
                <a:latin typeface="Avenir Next LT Pro"/>
                <a:ea typeface="+mn-ea"/>
                <a:cs typeface="+mn-cs"/>
              </a:rPr>
              <a:t>Ποινές στερητικές της ελευθερίας</a:t>
            </a:r>
            <a:br>
              <a:rPr kumimoji="0" lang="el-GR" sz="1600" b="0" i="0" u="none" strike="noStrike" kern="1200" cap="none" spc="0" normalizeH="0" baseline="0" noProof="0" dirty="0">
                <a:ln>
                  <a:noFill/>
                </a:ln>
                <a:solidFill>
                  <a:srgbClr val="213B36">
                    <a:lumMod val="60000"/>
                    <a:lumOff val="40000"/>
                  </a:srgbClr>
                </a:solidFill>
                <a:effectLst/>
                <a:uLnTx/>
                <a:uFillTx/>
                <a:latin typeface="Avenir Next LT Pro"/>
                <a:ea typeface="+mn-ea"/>
                <a:cs typeface="+mn-cs"/>
              </a:rPr>
            </a:br>
            <a:endParaRPr lang="en-US" sz="4800" dirty="0"/>
          </a:p>
        </p:txBody>
      </p:sp>
      <p:sp>
        <p:nvSpPr>
          <p:cNvPr id="3" name="Content Placeholder 2">
            <a:extLst>
              <a:ext uri="{FF2B5EF4-FFF2-40B4-BE49-F238E27FC236}">
                <a16:creationId xmlns:a16="http://schemas.microsoft.com/office/drawing/2014/main" id="{735A05E3-A2F4-EE34-C393-52B9C9376F61}"/>
              </a:ext>
            </a:extLst>
          </p:cNvPr>
          <p:cNvSpPr>
            <a:spLocks noGrp="1"/>
          </p:cNvSpPr>
          <p:nvPr>
            <p:ph idx="1"/>
          </p:nvPr>
        </p:nvSpPr>
        <p:spPr/>
        <p:txBody>
          <a:bodyPr>
            <a:normAutofit/>
          </a:bodyPr>
          <a:lstStyle/>
          <a:p>
            <a:pPr marL="0" indent="0">
              <a:buNone/>
            </a:pPr>
            <a:r>
              <a:rPr lang="el-GR" sz="2000" dirty="0">
                <a:solidFill>
                  <a:schemeClr val="tx1"/>
                </a:solidFill>
              </a:rPr>
              <a:t>Ποινές στερητικές της ελευθερίας είναι:</a:t>
            </a:r>
          </a:p>
          <a:p>
            <a:pPr>
              <a:buFont typeface="Wingdings" panose="05000000000000000000" pitchFamily="2" charset="2"/>
              <a:buChar char="v"/>
            </a:pPr>
            <a:r>
              <a:rPr lang="el-GR" sz="2000" dirty="0">
                <a:solidFill>
                  <a:schemeClr val="tx1"/>
                </a:solidFill>
              </a:rPr>
              <a:t> η κάθειρξη</a:t>
            </a:r>
          </a:p>
          <a:p>
            <a:pPr>
              <a:buFont typeface="Wingdings" panose="05000000000000000000" pitchFamily="2" charset="2"/>
              <a:buChar char="v"/>
            </a:pPr>
            <a:r>
              <a:rPr lang="el-GR" sz="2000" dirty="0">
                <a:solidFill>
                  <a:schemeClr val="tx1"/>
                </a:solidFill>
              </a:rPr>
              <a:t> η φυλάκιση</a:t>
            </a:r>
          </a:p>
          <a:p>
            <a:pPr>
              <a:buFont typeface="Wingdings" panose="05000000000000000000" pitchFamily="2" charset="2"/>
              <a:buChar char="v"/>
            </a:pPr>
            <a:r>
              <a:rPr lang="el-GR" sz="2000" dirty="0">
                <a:solidFill>
                  <a:schemeClr val="tx1"/>
                </a:solidFill>
              </a:rPr>
              <a:t>ο περιορισμός σε ειδικό κατάστημα κράτησης νέων</a:t>
            </a:r>
            <a:r>
              <a:rPr lang="el-GR" dirty="0">
                <a:solidFill>
                  <a:schemeClr val="tx1"/>
                </a:solidFill>
              </a:rPr>
              <a:t>.</a:t>
            </a:r>
          </a:p>
          <a:p>
            <a:endParaRPr lang="el-GR" dirty="0"/>
          </a:p>
          <a:p>
            <a:pPr marL="0" indent="0">
              <a:buNone/>
            </a:pPr>
            <a:endParaRPr lang="en-US" dirty="0"/>
          </a:p>
        </p:txBody>
      </p:sp>
    </p:spTree>
    <p:extLst>
      <p:ext uri="{BB962C8B-B14F-4D97-AF65-F5344CB8AC3E}">
        <p14:creationId xmlns:p14="http://schemas.microsoft.com/office/powerpoint/2010/main" val="409999468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CF5C0E-DFE3-665C-33AB-7959D90E6068}"/>
              </a:ext>
            </a:extLst>
          </p:cNvPr>
          <p:cNvSpPr>
            <a:spLocks noGrp="1"/>
          </p:cNvSpPr>
          <p:nvPr>
            <p:ph type="title"/>
          </p:nvPr>
        </p:nvSpPr>
        <p:spPr/>
        <p:txBody>
          <a:bodyPr/>
          <a:lstStyle/>
          <a:p>
            <a:pPr marL="228600" marR="0" lvl="0" indent="-228600" defTabSz="914400" rtl="0" eaLnBrk="1" fontAlgn="auto" latinLnBrk="0" hangingPunct="1">
              <a:lnSpc>
                <a:spcPct val="110000"/>
              </a:lnSpc>
              <a:spcBef>
                <a:spcPts val="1000"/>
              </a:spcBef>
              <a:spcAft>
                <a:spcPts val="0"/>
              </a:spcAft>
              <a:tabLst/>
              <a:defRPr/>
            </a:pPr>
            <a:r>
              <a:rPr kumimoji="0" lang="el-GR" sz="1800" b="0" i="0" u="none" strike="noStrike" kern="1200" cap="none" spc="0" normalizeH="0" baseline="0" noProof="0" dirty="0">
                <a:ln>
                  <a:noFill/>
                </a:ln>
                <a:solidFill>
                  <a:srgbClr val="213B36">
                    <a:lumMod val="60000"/>
                    <a:lumOff val="40000"/>
                  </a:srgbClr>
                </a:solidFill>
                <a:effectLst/>
                <a:uLnTx/>
                <a:uFillTx/>
                <a:latin typeface="Avenir Next LT Pro"/>
                <a:ea typeface="+mn-ea"/>
                <a:cs typeface="+mn-cs"/>
              </a:rPr>
              <a:t> </a:t>
            </a:r>
            <a:r>
              <a:rPr kumimoji="0" lang="el-GR" sz="3200" b="0" i="0" u="none" strike="noStrike" kern="1200" cap="none" spc="0" normalizeH="0" baseline="0" noProof="0" dirty="0">
                <a:ln>
                  <a:noFill/>
                </a:ln>
                <a:solidFill>
                  <a:schemeClr val="tx1"/>
                </a:solidFill>
                <a:effectLst/>
                <a:uLnTx/>
                <a:uFillTx/>
                <a:latin typeface="Avenir Next LT Pro"/>
                <a:ea typeface="+mn-ea"/>
                <a:cs typeface="+mn-cs"/>
              </a:rPr>
              <a:t>Κάθειρξη</a:t>
            </a:r>
            <a:endParaRPr lang="en-US" dirty="0">
              <a:solidFill>
                <a:schemeClr val="tx1"/>
              </a:solidFill>
            </a:endParaRPr>
          </a:p>
        </p:txBody>
      </p:sp>
      <p:graphicFrame>
        <p:nvGraphicFramePr>
          <p:cNvPr id="30" name="Content Placeholder 2">
            <a:extLst>
              <a:ext uri="{FF2B5EF4-FFF2-40B4-BE49-F238E27FC236}">
                <a16:creationId xmlns:a16="http://schemas.microsoft.com/office/drawing/2014/main" id="{28F2FD69-F0D4-6531-8B50-53C2270ED34A}"/>
              </a:ext>
            </a:extLst>
          </p:cNvPr>
          <p:cNvGraphicFramePr>
            <a:graphicFrameLocks noGrp="1"/>
          </p:cNvGraphicFramePr>
          <p:nvPr>
            <p:ph idx="1"/>
            <p:extLst>
              <p:ext uri="{D42A27DB-BD31-4B8C-83A1-F6EECF244321}">
                <p14:modId xmlns:p14="http://schemas.microsoft.com/office/powerpoint/2010/main" val="2159354040"/>
              </p:ext>
            </p:extLst>
          </p:nvPr>
        </p:nvGraphicFramePr>
        <p:xfrm>
          <a:off x="838200" y="2189163"/>
          <a:ext cx="10515600" cy="38227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136998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3B8735-6FA4-6C7E-9C6A-FAA1209CF423}"/>
              </a:ext>
            </a:extLst>
          </p:cNvPr>
          <p:cNvSpPr>
            <a:spLocks noGrp="1"/>
          </p:cNvSpPr>
          <p:nvPr>
            <p:ph type="title"/>
          </p:nvPr>
        </p:nvSpPr>
        <p:spPr/>
        <p:txBody>
          <a:bodyPr/>
          <a:lstStyle/>
          <a:p>
            <a:pPr marL="228600" marR="0" lvl="0" indent="-228600" defTabSz="914400" rtl="0" eaLnBrk="1" fontAlgn="auto" latinLnBrk="0" hangingPunct="1">
              <a:lnSpc>
                <a:spcPct val="110000"/>
              </a:lnSpc>
              <a:spcBef>
                <a:spcPts val="1000"/>
              </a:spcBef>
              <a:spcAft>
                <a:spcPts val="0"/>
              </a:spcAft>
              <a:tabLst/>
              <a:defRPr/>
            </a:pPr>
            <a:r>
              <a:rPr kumimoji="0" lang="el-GR" sz="1800" b="0" i="0" u="none" strike="noStrike" kern="1200" cap="none" spc="0" normalizeH="0" baseline="0" noProof="0" dirty="0">
                <a:ln>
                  <a:noFill/>
                </a:ln>
                <a:solidFill>
                  <a:srgbClr val="213B36">
                    <a:lumMod val="60000"/>
                    <a:lumOff val="40000"/>
                  </a:srgbClr>
                </a:solidFill>
                <a:effectLst/>
                <a:uLnTx/>
                <a:uFillTx/>
                <a:latin typeface="Avenir Next LT Pro"/>
                <a:ea typeface="+mn-ea"/>
                <a:cs typeface="+mn-cs"/>
              </a:rPr>
              <a:t> </a:t>
            </a:r>
            <a:r>
              <a:rPr kumimoji="0" lang="el-GR" sz="2000" b="0" i="0" u="none" strike="noStrike" kern="1200" cap="none" spc="0" normalizeH="0" baseline="0" noProof="0" dirty="0">
                <a:ln>
                  <a:noFill/>
                </a:ln>
                <a:solidFill>
                  <a:schemeClr val="tx1"/>
                </a:solidFill>
                <a:effectLst/>
                <a:uLnTx/>
                <a:uFillTx/>
                <a:latin typeface="Avenir Next LT Pro"/>
                <a:ea typeface="+mn-ea"/>
                <a:cs typeface="+mn-cs"/>
              </a:rPr>
              <a:t>Φυλάκιση</a:t>
            </a:r>
            <a:endParaRPr lang="en-US" dirty="0"/>
          </a:p>
        </p:txBody>
      </p:sp>
      <p:sp>
        <p:nvSpPr>
          <p:cNvPr id="3" name="Content Placeholder 2">
            <a:extLst>
              <a:ext uri="{FF2B5EF4-FFF2-40B4-BE49-F238E27FC236}">
                <a16:creationId xmlns:a16="http://schemas.microsoft.com/office/drawing/2014/main" id="{B8905BE3-8AE2-31B1-2C07-440EF99063B4}"/>
              </a:ext>
            </a:extLst>
          </p:cNvPr>
          <p:cNvSpPr>
            <a:spLocks noGrp="1"/>
          </p:cNvSpPr>
          <p:nvPr>
            <p:ph idx="1"/>
          </p:nvPr>
        </p:nvSpPr>
        <p:spPr/>
        <p:txBody>
          <a:bodyPr/>
          <a:lstStyle/>
          <a:p>
            <a:pPr marL="0" indent="0">
              <a:buNone/>
            </a:pPr>
            <a:r>
              <a:rPr lang="el-GR" sz="2000" dirty="0">
                <a:solidFill>
                  <a:schemeClr val="tx1"/>
                </a:solidFill>
              </a:rPr>
              <a:t>Η διάρκεια της φυλάκισης δεν υπερβαίνει τα πέντε έτη ούτε είναι κατώτερη των δέκα ημερών.</a:t>
            </a:r>
          </a:p>
          <a:p>
            <a:pPr marL="0" indent="0">
              <a:buNone/>
            </a:pPr>
            <a:r>
              <a:rPr lang="el-GR" dirty="0">
                <a:solidFill>
                  <a:schemeClr val="tx1"/>
                </a:solidFill>
              </a:rPr>
              <a:t>(10 ημ. – 5 έτη) </a:t>
            </a:r>
          </a:p>
          <a:p>
            <a:pPr marL="0" indent="0">
              <a:buNone/>
            </a:pPr>
            <a:r>
              <a:rPr lang="el-GR" dirty="0">
                <a:solidFill>
                  <a:schemeClr val="tx1"/>
                </a:solidFill>
              </a:rPr>
              <a:t>Η φυλάκιση μπορεί να επιβληθεί με αναστολή ( αρ 99 ΠΚ) εφόσον έχει διάρκεια έως 3 έτη. </a:t>
            </a:r>
          </a:p>
          <a:p>
            <a:pPr marL="0" indent="0">
              <a:buNone/>
            </a:pPr>
            <a:r>
              <a:rPr lang="el-GR" dirty="0">
                <a:solidFill>
                  <a:schemeClr val="tx1"/>
                </a:solidFill>
              </a:rPr>
              <a:t>Αυτό σημαίνει ότι το δικαστήριο αποφασίζει να μην εκτελεστεί μέρος ή όλη η ποινή με πραγματικό εγκλεισμό του ενόχου σε σωφρωνιστικό κατάστημα, υπό τον όρο ότι ο καταδικασθείς θα τηρεί άλλες υποχρεώσεις που τυχόν του έχουν επιβληθεί . Αν ωστόσο μέσα στο διάστημα της αναστολής ο καταδικασθείς τελέσει άλλη αξιόποινη πράξη ή παραβεί κάποια από τις υποχρεώσεις του, η αναστολή μπορεί να ανακληθεί. </a:t>
            </a:r>
          </a:p>
          <a:p>
            <a:pPr marL="0" indent="0">
              <a:buNone/>
            </a:pPr>
            <a:endParaRPr lang="el-GR" dirty="0">
              <a:solidFill>
                <a:schemeClr val="tx1"/>
              </a:solidFill>
            </a:endParaRPr>
          </a:p>
          <a:p>
            <a:pPr marL="0" indent="0">
              <a:buNone/>
            </a:pPr>
            <a:endParaRPr lang="el-GR" dirty="0">
              <a:solidFill>
                <a:schemeClr val="tx1"/>
              </a:solidFill>
            </a:endParaRPr>
          </a:p>
          <a:p>
            <a:pPr marL="0" indent="0">
              <a:buNone/>
            </a:pPr>
            <a:endParaRPr lang="en-US" dirty="0">
              <a:solidFill>
                <a:schemeClr val="tx1"/>
              </a:solidFill>
            </a:endParaRPr>
          </a:p>
        </p:txBody>
      </p:sp>
    </p:spTree>
    <p:extLst>
      <p:ext uri="{BB962C8B-B14F-4D97-AF65-F5344CB8AC3E}">
        <p14:creationId xmlns:p14="http://schemas.microsoft.com/office/powerpoint/2010/main" val="189062329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F82A68-D083-CB32-EA16-FD6517F12184}"/>
              </a:ext>
            </a:extLst>
          </p:cNvPr>
          <p:cNvSpPr>
            <a:spLocks noGrp="1"/>
          </p:cNvSpPr>
          <p:nvPr>
            <p:ph type="title"/>
          </p:nvPr>
        </p:nvSpPr>
        <p:spPr/>
        <p:txBody>
          <a:bodyPr>
            <a:normAutofit/>
          </a:bodyPr>
          <a:lstStyle/>
          <a:p>
            <a:r>
              <a:rPr lang="el-GR" sz="3600" dirty="0">
                <a:solidFill>
                  <a:schemeClr val="tx1"/>
                </a:solidFill>
              </a:rPr>
              <a:t>Απόλυση υπ΄όρο </a:t>
            </a:r>
            <a:endParaRPr lang="en-US" sz="3600" dirty="0">
              <a:solidFill>
                <a:schemeClr val="tx1"/>
              </a:solidFill>
            </a:endParaRPr>
          </a:p>
        </p:txBody>
      </p:sp>
      <p:sp>
        <p:nvSpPr>
          <p:cNvPr id="3" name="Content Placeholder 2">
            <a:extLst>
              <a:ext uri="{FF2B5EF4-FFF2-40B4-BE49-F238E27FC236}">
                <a16:creationId xmlns:a16="http://schemas.microsoft.com/office/drawing/2014/main" id="{09A5EDA9-8B4D-8E94-86FF-2880DC4A9B0F}"/>
              </a:ext>
            </a:extLst>
          </p:cNvPr>
          <p:cNvSpPr>
            <a:spLocks noGrp="1"/>
          </p:cNvSpPr>
          <p:nvPr>
            <p:ph idx="1"/>
          </p:nvPr>
        </p:nvSpPr>
        <p:spPr>
          <a:xfrm>
            <a:off x="838200" y="2189407"/>
            <a:ext cx="10515600" cy="4172315"/>
          </a:xfrm>
        </p:spPr>
        <p:txBody>
          <a:bodyPr/>
          <a:lstStyle/>
          <a:p>
            <a:pPr marL="0" indent="0">
              <a:buNone/>
            </a:pPr>
            <a:r>
              <a:rPr lang="el-GR" dirty="0">
                <a:solidFill>
                  <a:schemeClr val="tx1"/>
                </a:solidFill>
              </a:rPr>
              <a:t>Όσοι καταδικάστηκαν σε στερητική της ελευθερίας ποινής μπορούν να απολυθούν με αίτησή τους υπό τον όρο της ανάκλησης εφόσον έχουν εκτίσει: </a:t>
            </a:r>
          </a:p>
          <a:p>
            <a:pPr marL="0" indent="0">
              <a:buNone/>
            </a:pPr>
            <a:r>
              <a:rPr lang="el-GR" dirty="0">
                <a:solidFill>
                  <a:schemeClr val="tx1"/>
                </a:solidFill>
              </a:rPr>
              <a:t>α) σε περίπτωση φυλάκισης, τα δύο πέμπτα (2/5) αυτής </a:t>
            </a:r>
          </a:p>
          <a:p>
            <a:pPr marL="0" indent="0">
              <a:buNone/>
            </a:pPr>
            <a:r>
              <a:rPr lang="el-GR" dirty="0">
                <a:solidFill>
                  <a:schemeClr val="tx1"/>
                </a:solidFill>
              </a:rPr>
              <a:t>β) σε περίπτωση πρόσκαιρης κάθειρξης, τα τρία πέμπτα (3/5) αυτής </a:t>
            </a:r>
          </a:p>
          <a:p>
            <a:pPr marL="0" indent="0">
              <a:buNone/>
            </a:pPr>
            <a:r>
              <a:rPr lang="el-GR" dirty="0">
                <a:solidFill>
                  <a:schemeClr val="tx1"/>
                </a:solidFill>
              </a:rPr>
              <a:t>δ) σε περίπτωση ισόβιας κάθειρξης τουλάχιστον είκοσι (20) έτη. Αν έχουν επιβληθεί σωρευτικά πολλές ποινές ο πραγματικός χρόνος έκτισης της ποινής μπορεί να φτάσει έως 25 έτη . </a:t>
            </a:r>
          </a:p>
          <a:p>
            <a:pPr marL="0" indent="0">
              <a:buNone/>
            </a:pPr>
            <a:endParaRPr lang="en-US" dirty="0"/>
          </a:p>
        </p:txBody>
      </p:sp>
    </p:spTree>
    <p:extLst>
      <p:ext uri="{BB962C8B-B14F-4D97-AF65-F5344CB8AC3E}">
        <p14:creationId xmlns:p14="http://schemas.microsoft.com/office/powerpoint/2010/main" val="298327985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4F2F3B-B2F2-8822-2730-64703116FCB0}"/>
              </a:ext>
            </a:extLst>
          </p:cNvPr>
          <p:cNvSpPr>
            <a:spLocks noGrp="1"/>
          </p:cNvSpPr>
          <p:nvPr>
            <p:ph type="title"/>
          </p:nvPr>
        </p:nvSpPr>
        <p:spPr/>
        <p:txBody>
          <a:bodyPr>
            <a:normAutofit/>
          </a:bodyPr>
          <a:lstStyle/>
          <a:p>
            <a:r>
              <a:rPr lang="el-GR" sz="3600" dirty="0">
                <a:solidFill>
                  <a:schemeClr val="tx1"/>
                </a:solidFill>
              </a:rPr>
              <a:t>Οι όροι της απόλυσης </a:t>
            </a:r>
            <a:endParaRPr lang="en-US" sz="3600" dirty="0">
              <a:solidFill>
                <a:schemeClr val="tx1"/>
              </a:solidFill>
            </a:endParaRPr>
          </a:p>
        </p:txBody>
      </p:sp>
      <p:sp>
        <p:nvSpPr>
          <p:cNvPr id="3" name="Content Placeholder 2">
            <a:extLst>
              <a:ext uri="{FF2B5EF4-FFF2-40B4-BE49-F238E27FC236}">
                <a16:creationId xmlns:a16="http://schemas.microsoft.com/office/drawing/2014/main" id="{121E6EFB-A023-A0F9-FE6B-1C3B37585F3D}"/>
              </a:ext>
            </a:extLst>
          </p:cNvPr>
          <p:cNvSpPr>
            <a:spLocks noGrp="1"/>
          </p:cNvSpPr>
          <p:nvPr>
            <p:ph idx="1"/>
          </p:nvPr>
        </p:nvSpPr>
        <p:spPr/>
        <p:txBody>
          <a:bodyPr/>
          <a:lstStyle/>
          <a:p>
            <a:pPr marL="0" indent="0">
              <a:buNone/>
            </a:pPr>
            <a:r>
              <a:rPr lang="el-GR" dirty="0">
                <a:solidFill>
                  <a:schemeClr val="tx1"/>
                </a:solidFill>
              </a:rPr>
              <a:t>Η απόλυση του καταδικασθέντα σχετίζεται με τη διαγωγή του μέσα στο σωφρωνιστικό ίδρυμα . </a:t>
            </a:r>
          </a:p>
          <a:p>
            <a:pPr marL="0" indent="0">
              <a:buNone/>
            </a:pPr>
            <a:r>
              <a:rPr lang="el-GR" dirty="0">
                <a:solidFill>
                  <a:schemeClr val="tx1"/>
                </a:solidFill>
              </a:rPr>
              <a:t>Μετά την απόλυσή του, αν δεν συμμορφώνεται με τις υποχρεώσεις που του έχουν επιβληθεί, η απόλυση αυτή μπορεί να ανακληθεί </a:t>
            </a:r>
            <a:endParaRPr lang="en-US" dirty="0">
              <a:solidFill>
                <a:schemeClr val="tx1"/>
              </a:solidFill>
            </a:endParaRPr>
          </a:p>
        </p:txBody>
      </p:sp>
    </p:spTree>
    <p:extLst>
      <p:ext uri="{BB962C8B-B14F-4D97-AF65-F5344CB8AC3E}">
        <p14:creationId xmlns:p14="http://schemas.microsoft.com/office/powerpoint/2010/main" val="137816987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492B8F-994E-A90F-F522-1044B4BAEE2A}"/>
              </a:ext>
            </a:extLst>
          </p:cNvPr>
          <p:cNvSpPr>
            <a:spLocks noGrp="1"/>
          </p:cNvSpPr>
          <p:nvPr>
            <p:ph type="title"/>
          </p:nvPr>
        </p:nvSpPr>
        <p:spPr/>
        <p:txBody>
          <a:bodyPr>
            <a:normAutofit/>
          </a:bodyPr>
          <a:lstStyle/>
          <a:p>
            <a:pPr marL="228600" marR="0" lvl="0" indent="-228600" defTabSz="914400" rtl="0" eaLnBrk="1" fontAlgn="auto" latinLnBrk="0" hangingPunct="1">
              <a:lnSpc>
                <a:spcPct val="110000"/>
              </a:lnSpc>
              <a:spcBef>
                <a:spcPts val="1000"/>
              </a:spcBef>
              <a:spcAft>
                <a:spcPts val="0"/>
              </a:spcAft>
              <a:tabLst/>
              <a:defRPr/>
            </a:pPr>
            <a:r>
              <a:rPr kumimoji="0" lang="el-GR" sz="1800" b="0" i="0" u="none" strike="noStrike" kern="1200" cap="none" spc="0" normalizeH="0" baseline="0" noProof="0" dirty="0">
                <a:ln>
                  <a:noFill/>
                </a:ln>
                <a:solidFill>
                  <a:srgbClr val="213B36">
                    <a:lumMod val="60000"/>
                    <a:lumOff val="40000"/>
                  </a:srgbClr>
                </a:solidFill>
                <a:effectLst/>
                <a:uLnTx/>
                <a:uFillTx/>
                <a:latin typeface="Avenir Next LT Pro"/>
                <a:ea typeface="+mn-ea"/>
                <a:cs typeface="+mn-cs"/>
              </a:rPr>
              <a:t> </a:t>
            </a:r>
            <a:r>
              <a:rPr kumimoji="0" lang="el-GR" sz="2000" b="1" i="0" u="none" strike="noStrike" kern="1200" cap="none" spc="0" normalizeH="0" baseline="0" noProof="0" dirty="0">
                <a:ln>
                  <a:noFill/>
                </a:ln>
                <a:solidFill>
                  <a:schemeClr val="tx1"/>
                </a:solidFill>
                <a:effectLst/>
                <a:uLnTx/>
                <a:uFillTx/>
                <a:latin typeface="Avenir Next LT Pro"/>
                <a:ea typeface="+mn-ea"/>
                <a:cs typeface="+mn-cs"/>
              </a:rPr>
              <a:t>Περιορισμός σε ειδικό κατάστημα κράτησης νέων</a:t>
            </a:r>
            <a:endParaRPr lang="en-US" dirty="0"/>
          </a:p>
        </p:txBody>
      </p:sp>
      <p:sp>
        <p:nvSpPr>
          <p:cNvPr id="3" name="Content Placeholder 2">
            <a:extLst>
              <a:ext uri="{FF2B5EF4-FFF2-40B4-BE49-F238E27FC236}">
                <a16:creationId xmlns:a16="http://schemas.microsoft.com/office/drawing/2014/main" id="{F4182D50-5771-2168-C015-EC14B6A2F0EE}"/>
              </a:ext>
            </a:extLst>
          </p:cNvPr>
          <p:cNvSpPr>
            <a:spLocks noGrp="1"/>
          </p:cNvSpPr>
          <p:nvPr>
            <p:ph idx="1"/>
          </p:nvPr>
        </p:nvSpPr>
        <p:spPr/>
        <p:txBody>
          <a:bodyPr/>
          <a:lstStyle/>
          <a:p>
            <a:endParaRPr lang="el-GR" dirty="0"/>
          </a:p>
          <a:p>
            <a:pPr marL="0" indent="0">
              <a:buNone/>
            </a:pPr>
            <a:r>
              <a:rPr lang="el-GR" sz="2000" dirty="0">
                <a:solidFill>
                  <a:schemeClr val="tx1"/>
                </a:solidFill>
              </a:rPr>
              <a:t>Η διάρκεια του περιορισμού σε ειδικό κατάστημα κράτησης νέων δεν υπερβαίνει τα πέντε έτη ούτε είναι κατώτερη των έξι μηνών, αν για την πράξη που τελέστηκε ο νόμος απειλεί κάθειρξη ως δέκα έτη. (6 μήνες έως 5 έτη)</a:t>
            </a:r>
          </a:p>
          <a:p>
            <a:pPr marL="0" indent="0">
              <a:buNone/>
            </a:pPr>
            <a:r>
              <a:rPr lang="el-GR" sz="2000" dirty="0">
                <a:solidFill>
                  <a:schemeClr val="tx1"/>
                </a:solidFill>
              </a:rPr>
              <a:t>Αν η απειλούμενη κάθειρξη είναι ισόβια ή πρόσκαιρη τουλάχιστον δέκα ετών, η διάρκεια του περιορισμού σε ειδικό κατάστημα κράτησης δεν υπερβαίνει τα οκτώ έτη ούτε είναι κατώτερη από δύο. (2 – 8 έτη)</a:t>
            </a:r>
          </a:p>
          <a:p>
            <a:endParaRPr lang="en-US" dirty="0"/>
          </a:p>
        </p:txBody>
      </p:sp>
    </p:spTree>
    <p:extLst>
      <p:ext uri="{BB962C8B-B14F-4D97-AF65-F5344CB8AC3E}">
        <p14:creationId xmlns:p14="http://schemas.microsoft.com/office/powerpoint/2010/main" val="14669277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F9CE1C-6E8F-6B82-F0FE-2C52DED56B17}"/>
              </a:ext>
            </a:extLst>
          </p:cNvPr>
          <p:cNvSpPr>
            <a:spLocks noGrp="1"/>
          </p:cNvSpPr>
          <p:nvPr>
            <p:ph type="title"/>
          </p:nvPr>
        </p:nvSpPr>
        <p:spPr/>
        <p:txBody>
          <a:bodyPr/>
          <a:lstStyle/>
          <a:p>
            <a:pPr marR="0" lvl="0" defTabSz="914400" rtl="0" eaLnBrk="1" fontAlgn="auto" latinLnBrk="0" hangingPunct="1">
              <a:lnSpc>
                <a:spcPct val="110000"/>
              </a:lnSpc>
              <a:spcBef>
                <a:spcPts val="1000"/>
              </a:spcBef>
              <a:spcAft>
                <a:spcPts val="0"/>
              </a:spcAft>
              <a:tabLst/>
              <a:defRPr/>
            </a:pPr>
            <a:r>
              <a:rPr lang="el-GR" sz="2000" dirty="0">
                <a:solidFill>
                  <a:schemeClr val="tx1"/>
                </a:solidFill>
                <a:latin typeface="Avenir Next LT Pro"/>
                <a:ea typeface="+mn-ea"/>
                <a:cs typeface="+mn-cs"/>
              </a:rPr>
              <a:t>ΙΙ. </a:t>
            </a:r>
            <a:r>
              <a:rPr kumimoji="0" lang="el-GR" sz="2000" b="0" i="0" u="none" strike="noStrike" kern="1200" cap="none" spc="0" normalizeH="0" baseline="0" noProof="0" dirty="0">
                <a:ln>
                  <a:noFill/>
                </a:ln>
                <a:solidFill>
                  <a:schemeClr val="tx1"/>
                </a:solidFill>
                <a:effectLst/>
                <a:uLnTx/>
                <a:uFillTx/>
                <a:latin typeface="Avenir Next LT Pro"/>
                <a:ea typeface="+mn-ea"/>
                <a:cs typeface="+mn-cs"/>
              </a:rPr>
              <a:t>ΠΑΡΕΠΟΜΕΝΕΣ ΠΟΙΝΕΣ</a:t>
            </a:r>
            <a:endParaRPr lang="en-US" dirty="0"/>
          </a:p>
        </p:txBody>
      </p:sp>
      <p:sp>
        <p:nvSpPr>
          <p:cNvPr id="3" name="Content Placeholder 2">
            <a:extLst>
              <a:ext uri="{FF2B5EF4-FFF2-40B4-BE49-F238E27FC236}">
                <a16:creationId xmlns:a16="http://schemas.microsoft.com/office/drawing/2014/main" id="{BB9E6FB6-B9C0-86BF-5478-F56EA5CEECAF}"/>
              </a:ext>
            </a:extLst>
          </p:cNvPr>
          <p:cNvSpPr>
            <a:spLocks noGrp="1"/>
          </p:cNvSpPr>
          <p:nvPr>
            <p:ph idx="1"/>
          </p:nvPr>
        </p:nvSpPr>
        <p:spPr/>
        <p:txBody>
          <a:bodyPr/>
          <a:lstStyle/>
          <a:p>
            <a:endParaRPr lang="el-GR" dirty="0"/>
          </a:p>
          <a:p>
            <a:pPr marL="0" indent="0">
              <a:buNone/>
            </a:pPr>
            <a:r>
              <a:rPr lang="el-GR" dirty="0">
                <a:solidFill>
                  <a:schemeClr val="tx1"/>
                </a:solidFill>
              </a:rPr>
              <a:t>Παρεπόμενες ποινές είναι: </a:t>
            </a:r>
          </a:p>
          <a:p>
            <a:pPr marL="0" indent="0">
              <a:buNone/>
            </a:pPr>
            <a:r>
              <a:rPr lang="el-GR" dirty="0">
                <a:solidFill>
                  <a:schemeClr val="tx1"/>
                </a:solidFill>
              </a:rPr>
              <a:t>α) η αποστέρηση θέσεων και αξιωμάτων,</a:t>
            </a:r>
          </a:p>
          <a:p>
            <a:pPr marL="0" indent="0">
              <a:buNone/>
            </a:pPr>
            <a:r>
              <a:rPr lang="el-GR" dirty="0">
                <a:solidFill>
                  <a:schemeClr val="tx1"/>
                </a:solidFill>
              </a:rPr>
              <a:t>β) η απαγόρευση άσκησης επαγγέλματος, </a:t>
            </a:r>
          </a:p>
          <a:p>
            <a:pPr marL="0" indent="0">
              <a:buNone/>
            </a:pPr>
            <a:r>
              <a:rPr lang="el-GR" dirty="0">
                <a:solidFill>
                  <a:schemeClr val="tx1"/>
                </a:solidFill>
              </a:rPr>
              <a:t>γ) η αφαίρεση άδειας οδήγησης ή εκμετάλλευσης μεταφορικού μέσου</a:t>
            </a:r>
          </a:p>
          <a:p>
            <a:pPr marL="0" indent="0">
              <a:buNone/>
            </a:pPr>
            <a:r>
              <a:rPr lang="el-GR" dirty="0">
                <a:solidFill>
                  <a:schemeClr val="tx1"/>
                </a:solidFill>
              </a:rPr>
              <a:t>δ) η δημοσίευση καταδικαστικής απόφασης και </a:t>
            </a:r>
          </a:p>
          <a:p>
            <a:pPr marL="0" indent="0">
              <a:buNone/>
            </a:pPr>
            <a:r>
              <a:rPr lang="el-GR" dirty="0">
                <a:solidFill>
                  <a:schemeClr val="tx1"/>
                </a:solidFill>
              </a:rPr>
              <a:t>ε) η δήμευση.</a:t>
            </a:r>
          </a:p>
          <a:p>
            <a:endParaRPr lang="en-US" dirty="0"/>
          </a:p>
        </p:txBody>
      </p:sp>
    </p:spTree>
    <p:extLst>
      <p:ext uri="{BB962C8B-B14F-4D97-AF65-F5344CB8AC3E}">
        <p14:creationId xmlns:p14="http://schemas.microsoft.com/office/powerpoint/2010/main" val="194844699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BD622E-B6A6-7AAD-DB07-6020E1ECAAC9}"/>
              </a:ext>
            </a:extLst>
          </p:cNvPr>
          <p:cNvSpPr>
            <a:spLocks noGrp="1"/>
          </p:cNvSpPr>
          <p:nvPr>
            <p:ph type="title"/>
          </p:nvPr>
        </p:nvSpPr>
        <p:spPr/>
        <p:txBody>
          <a:bodyPr>
            <a:normAutofit/>
          </a:bodyPr>
          <a:lstStyle/>
          <a:p>
            <a:r>
              <a:rPr lang="el-GR" sz="2400" dirty="0">
                <a:solidFill>
                  <a:schemeClr val="tx1"/>
                </a:solidFill>
              </a:rPr>
              <a:t>ΙΙΙ. Μέτρα ασφαλείας </a:t>
            </a:r>
            <a:endParaRPr lang="en-US" sz="2400" dirty="0">
              <a:solidFill>
                <a:schemeClr val="tx1"/>
              </a:solidFill>
            </a:endParaRPr>
          </a:p>
        </p:txBody>
      </p:sp>
      <p:sp>
        <p:nvSpPr>
          <p:cNvPr id="3" name="Content Placeholder 2">
            <a:extLst>
              <a:ext uri="{FF2B5EF4-FFF2-40B4-BE49-F238E27FC236}">
                <a16:creationId xmlns:a16="http://schemas.microsoft.com/office/drawing/2014/main" id="{15D58899-016B-6307-0545-863A2E6E342D}"/>
              </a:ext>
            </a:extLst>
          </p:cNvPr>
          <p:cNvSpPr>
            <a:spLocks noGrp="1"/>
          </p:cNvSpPr>
          <p:nvPr>
            <p:ph idx="1"/>
          </p:nvPr>
        </p:nvSpPr>
        <p:spPr/>
        <p:txBody>
          <a:bodyPr>
            <a:normAutofit/>
          </a:bodyPr>
          <a:lstStyle/>
          <a:p>
            <a:pPr marL="0" indent="0">
              <a:buNone/>
            </a:pPr>
            <a:r>
              <a:rPr lang="el-GR" dirty="0"/>
              <a:t> </a:t>
            </a:r>
            <a:r>
              <a:rPr lang="el-GR" dirty="0">
                <a:solidFill>
                  <a:schemeClr val="tx1"/>
                </a:solidFill>
              </a:rPr>
              <a:t>Μέτρα ασφαλείας είναι τα μέτρα θεραπείας ατόμων που πάσχουν από ψυχική ή διανοητική διαταραχή</a:t>
            </a:r>
          </a:p>
          <a:p>
            <a:pPr marL="0" indent="0">
              <a:buNone/>
            </a:pPr>
            <a:endParaRPr lang="en-US" dirty="0"/>
          </a:p>
        </p:txBody>
      </p:sp>
    </p:spTree>
    <p:extLst>
      <p:ext uri="{BB962C8B-B14F-4D97-AF65-F5344CB8AC3E}">
        <p14:creationId xmlns:p14="http://schemas.microsoft.com/office/powerpoint/2010/main" val="271571585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CC6605-E86C-B18C-4030-3F8DA808B745}"/>
              </a:ext>
            </a:extLst>
          </p:cNvPr>
          <p:cNvSpPr>
            <a:spLocks noGrp="1"/>
          </p:cNvSpPr>
          <p:nvPr>
            <p:ph type="title"/>
          </p:nvPr>
        </p:nvSpPr>
        <p:spPr>
          <a:xfrm>
            <a:off x="596348" y="908436"/>
            <a:ext cx="10980751" cy="785192"/>
          </a:xfrm>
        </p:spPr>
        <p:txBody>
          <a:bodyPr>
            <a:normAutofit/>
          </a:bodyPr>
          <a:lstStyle/>
          <a:p>
            <a:pPr marL="228600" marR="0" lvl="0" indent="-228600" defTabSz="914400" rtl="0" eaLnBrk="1" fontAlgn="auto" latinLnBrk="0" hangingPunct="1">
              <a:lnSpc>
                <a:spcPct val="110000"/>
              </a:lnSpc>
              <a:spcBef>
                <a:spcPts val="1000"/>
              </a:spcBef>
              <a:spcAft>
                <a:spcPts val="0"/>
              </a:spcAft>
              <a:tabLst/>
              <a:defRPr/>
            </a:pPr>
            <a:r>
              <a:rPr kumimoji="0" lang="el-GR" sz="2000" b="0" i="0" u="none" strike="noStrike" kern="1200" cap="none" spc="0" normalizeH="0" baseline="0" noProof="0" dirty="0">
                <a:ln>
                  <a:noFill/>
                </a:ln>
                <a:solidFill>
                  <a:srgbClr val="000000"/>
                </a:solidFill>
                <a:effectLst/>
                <a:uLnTx/>
                <a:uFillTx/>
                <a:latin typeface="Avenir Next LT Pro"/>
                <a:ea typeface="+mj-ea"/>
                <a:cs typeface="+mj-cs"/>
              </a:rPr>
              <a:t>Μέτρα θεραπείας ατόμων που απαλλάσσονται από την ποινή λόγω ψυχικής ή διανοητικής διαταραχής</a:t>
            </a:r>
            <a:endParaRPr lang="en-US" sz="6600" dirty="0"/>
          </a:p>
        </p:txBody>
      </p:sp>
      <p:sp>
        <p:nvSpPr>
          <p:cNvPr id="3" name="Content Placeholder 2">
            <a:extLst>
              <a:ext uri="{FF2B5EF4-FFF2-40B4-BE49-F238E27FC236}">
                <a16:creationId xmlns:a16="http://schemas.microsoft.com/office/drawing/2014/main" id="{0A42CAA1-DAC1-612E-4838-C57F6934F05E}"/>
              </a:ext>
            </a:extLst>
          </p:cNvPr>
          <p:cNvSpPr>
            <a:spLocks noGrp="1"/>
          </p:cNvSpPr>
          <p:nvPr>
            <p:ph idx="1"/>
          </p:nvPr>
        </p:nvSpPr>
        <p:spPr>
          <a:xfrm>
            <a:off x="782541" y="1971924"/>
            <a:ext cx="10515600" cy="4492487"/>
          </a:xfrm>
        </p:spPr>
        <p:txBody>
          <a:bodyPr>
            <a:normAutofit/>
          </a:bodyPr>
          <a:lstStyle/>
          <a:p>
            <a:pPr marL="0" indent="0">
              <a:buNone/>
            </a:pPr>
            <a:r>
              <a:rPr lang="el-GR" dirty="0">
                <a:solidFill>
                  <a:schemeClr val="tx1"/>
                </a:solidFill>
              </a:rPr>
              <a:t>Αν κάποιος που τέλεσε αξιόποινη πράξη, η οποία απειλείται με ποινή στερητική της ελευθερίας τουλάχιστον ενός έτους, απαλλάχθηκε από την ποινή λόγω ψυχικής ή διανοητικής διαταραχής (άρθρο 34), το δικαστήριο διατάσσει κατάλληλο για τη θεραπεία του μέτρο, εφόσον κρίνει ότι, εξαιτίας της κατάστασής του, υπάρχει κατά το χρόνο έκδοσης της απόφασης κίνδυνος, αν αφεθεί ελεύθερος, να τελέσει και άλλα τουλάχιστον ανάλογης βαρύτητας εγκλήματα. Η διάταξη της απόφασης που αφορά στο θεραπευτικό μέτρο εκτελείται με φροντίδα της εισαγγελικής αρχής.</a:t>
            </a:r>
          </a:p>
          <a:p>
            <a:endParaRPr lang="el-GR" dirty="0">
              <a:solidFill>
                <a:schemeClr val="tx1"/>
              </a:solidFill>
            </a:endParaRPr>
          </a:p>
          <a:p>
            <a:pPr marL="0" indent="0">
              <a:buNone/>
            </a:pPr>
            <a:r>
              <a:rPr lang="el-GR" dirty="0">
                <a:solidFill>
                  <a:schemeClr val="tx1"/>
                </a:solidFill>
              </a:rPr>
              <a:t>Η προηγούμενη παράγραφος ισχύει για όλα </a:t>
            </a:r>
            <a:r>
              <a:rPr lang="el-GR" u="sng" dirty="0">
                <a:solidFill>
                  <a:schemeClr val="tx1"/>
                </a:solidFill>
              </a:rPr>
              <a:t>τα εγκλήματα κατά της ζωής ή της σωματικής ακεραιότητας που απειλούνται με ποινή στερητική της ελευθερίας τουλάχιστον τριών μηνών. </a:t>
            </a:r>
            <a:r>
              <a:rPr lang="el-GR" dirty="0">
                <a:solidFill>
                  <a:schemeClr val="tx1"/>
                </a:solidFill>
              </a:rPr>
              <a:t>Δεν ισχύει για τα εγκλήματα κατά της ιδιοκτησίας και της περιουσίας που δεν εμπεριέχουν χρήση βίας ή απειλή βίας.</a:t>
            </a:r>
          </a:p>
          <a:p>
            <a:endParaRPr lang="el-GR" dirty="0">
              <a:solidFill>
                <a:schemeClr val="tx1"/>
              </a:solidFill>
            </a:endParaRPr>
          </a:p>
          <a:p>
            <a:pPr marL="0" indent="0">
              <a:buNone/>
            </a:pPr>
            <a:endParaRPr lang="en-US" dirty="0">
              <a:solidFill>
                <a:schemeClr val="tx1"/>
              </a:solidFill>
            </a:endParaRPr>
          </a:p>
        </p:txBody>
      </p:sp>
    </p:spTree>
    <p:extLst>
      <p:ext uri="{BB962C8B-B14F-4D97-AF65-F5344CB8AC3E}">
        <p14:creationId xmlns:p14="http://schemas.microsoft.com/office/powerpoint/2010/main" val="24443910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39F1E6-6F55-CD20-C2B1-D4BC8F99F832}"/>
              </a:ext>
            </a:extLst>
          </p:cNvPr>
          <p:cNvSpPr>
            <a:spLocks noGrp="1"/>
          </p:cNvSpPr>
          <p:nvPr>
            <p:ph type="title"/>
          </p:nvPr>
        </p:nvSpPr>
        <p:spPr/>
        <p:txBody>
          <a:bodyPr>
            <a:normAutofit/>
          </a:bodyPr>
          <a:lstStyle/>
          <a:p>
            <a:r>
              <a:rPr lang="el-GR" sz="3600" dirty="0">
                <a:solidFill>
                  <a:schemeClr val="tx1"/>
                </a:solidFill>
              </a:rPr>
              <a:t>Θεμελιώδεις αρχές ποινικού δικαίου </a:t>
            </a:r>
            <a:endParaRPr lang="en-US" sz="3600" dirty="0">
              <a:solidFill>
                <a:schemeClr val="tx1"/>
              </a:solidFill>
            </a:endParaRPr>
          </a:p>
        </p:txBody>
      </p:sp>
      <p:sp>
        <p:nvSpPr>
          <p:cNvPr id="3" name="Content Placeholder 2">
            <a:extLst>
              <a:ext uri="{FF2B5EF4-FFF2-40B4-BE49-F238E27FC236}">
                <a16:creationId xmlns:a16="http://schemas.microsoft.com/office/drawing/2014/main" id="{D6179336-C9BF-0EC6-26A1-5885E127C945}"/>
              </a:ext>
            </a:extLst>
          </p:cNvPr>
          <p:cNvSpPr>
            <a:spLocks noGrp="1"/>
          </p:cNvSpPr>
          <p:nvPr>
            <p:ph idx="1"/>
          </p:nvPr>
        </p:nvSpPr>
        <p:spPr/>
        <p:txBody>
          <a:bodyPr/>
          <a:lstStyle/>
          <a:p>
            <a:pPr>
              <a:buFont typeface="Wingdings" panose="05000000000000000000" pitchFamily="2" charset="2"/>
              <a:buChar char="v"/>
            </a:pPr>
            <a:r>
              <a:rPr lang="el-GR" u="sng" dirty="0">
                <a:solidFill>
                  <a:schemeClr val="tx1"/>
                </a:solidFill>
              </a:rPr>
              <a:t>Αρχή αναλογικότητας : </a:t>
            </a:r>
            <a:r>
              <a:rPr lang="el-GR" dirty="0">
                <a:solidFill>
                  <a:schemeClr val="tx1"/>
                </a:solidFill>
              </a:rPr>
              <a:t>Η ποινή που επιβάλλεται στον δράστη πρέπει να είναι ανάλογη της πράξης του. Σεβόμαστε την αξιοπρέπεια του ανθρώπου και δεν τον χρησιμοποιούμε ως εργαλείο </a:t>
            </a:r>
          </a:p>
          <a:p>
            <a:pPr>
              <a:buFont typeface="Wingdings" panose="05000000000000000000" pitchFamily="2" charset="2"/>
              <a:buChar char="v"/>
            </a:pPr>
            <a:r>
              <a:rPr lang="el-GR" u="sng" dirty="0">
                <a:solidFill>
                  <a:schemeClr val="tx1"/>
                </a:solidFill>
              </a:rPr>
              <a:t>Αρχή ενοχής : </a:t>
            </a:r>
            <a:r>
              <a:rPr lang="el-GR" dirty="0">
                <a:solidFill>
                  <a:schemeClr val="tx1"/>
                </a:solidFill>
              </a:rPr>
              <a:t>Τιμωρούμε το δράστη για την εννοχή του, δηλαδή για την εχθρικότητα που έδειξε απέναντι στο έννομο αγαθό που προσέβαλε. Δεν τιμωρούμε όλες τις βαθμίδες ενοχής με τον ίδιο τρόπο. </a:t>
            </a:r>
            <a:endParaRPr lang="el-GR" u="sng" dirty="0">
              <a:solidFill>
                <a:schemeClr val="tx1"/>
              </a:solidFill>
            </a:endParaRPr>
          </a:p>
          <a:p>
            <a:pPr algn="just">
              <a:lnSpc>
                <a:spcPct val="100000"/>
              </a:lnSpc>
              <a:buFont typeface="Wingdings" panose="05000000000000000000" pitchFamily="2" charset="2"/>
              <a:buChar char="v"/>
            </a:pPr>
            <a:r>
              <a:rPr lang="el-GR" u="sng" dirty="0">
                <a:solidFill>
                  <a:schemeClr val="tx1"/>
                </a:solidFill>
              </a:rPr>
              <a:t>Αρχή νομιμότητας : </a:t>
            </a:r>
            <a:r>
              <a:rPr lang="el-GR" dirty="0">
                <a:solidFill>
                  <a:schemeClr val="tx1"/>
                </a:solidFill>
              </a:rPr>
              <a:t>Η πράξη που τιμωρούμε πρέπει να ήταν αξιόποινη πριν/ κατά το χρόνο τέλεσης της. Απαγορεύεται η αναδρομική εφαρμογή τυπικού νόμου.</a:t>
            </a:r>
            <a:endParaRPr lang="en-US" dirty="0">
              <a:solidFill>
                <a:schemeClr val="tx1"/>
              </a:solidFill>
            </a:endParaRPr>
          </a:p>
          <a:p>
            <a:pPr marL="0" indent="0" algn="just">
              <a:lnSpc>
                <a:spcPct val="100000"/>
              </a:lnSpc>
              <a:buNone/>
            </a:pPr>
            <a:r>
              <a:rPr lang="el-GR" dirty="0">
                <a:solidFill>
                  <a:schemeClr val="tx1"/>
                </a:solidFill>
              </a:rPr>
              <a:t> </a:t>
            </a:r>
            <a:r>
              <a:rPr lang="en-US" dirty="0">
                <a:solidFill>
                  <a:schemeClr val="tx1"/>
                </a:solidFill>
              </a:rPr>
              <a:t>“</a:t>
            </a:r>
            <a:r>
              <a:rPr lang="en-US" dirty="0" err="1">
                <a:solidFill>
                  <a:schemeClr val="tx1"/>
                </a:solidFill>
              </a:rPr>
              <a:t>nullum</a:t>
            </a:r>
            <a:r>
              <a:rPr lang="en-US" dirty="0">
                <a:solidFill>
                  <a:schemeClr val="tx1"/>
                </a:solidFill>
              </a:rPr>
              <a:t> </a:t>
            </a:r>
            <a:r>
              <a:rPr lang="en-US" dirty="0" err="1">
                <a:solidFill>
                  <a:schemeClr val="tx1"/>
                </a:solidFill>
              </a:rPr>
              <a:t>crimen</a:t>
            </a:r>
            <a:r>
              <a:rPr lang="en-US" dirty="0">
                <a:solidFill>
                  <a:schemeClr val="tx1"/>
                </a:solidFill>
              </a:rPr>
              <a:t>, </a:t>
            </a:r>
            <a:r>
              <a:rPr lang="en-US" dirty="0" err="1">
                <a:solidFill>
                  <a:schemeClr val="tx1"/>
                </a:solidFill>
              </a:rPr>
              <a:t>nulla</a:t>
            </a:r>
            <a:r>
              <a:rPr lang="en-US" dirty="0">
                <a:solidFill>
                  <a:schemeClr val="tx1"/>
                </a:solidFill>
              </a:rPr>
              <a:t> </a:t>
            </a:r>
            <a:r>
              <a:rPr lang="en-US" dirty="0" err="1">
                <a:solidFill>
                  <a:schemeClr val="tx1"/>
                </a:solidFill>
              </a:rPr>
              <a:t>poena</a:t>
            </a:r>
            <a:r>
              <a:rPr lang="en-US" dirty="0">
                <a:solidFill>
                  <a:schemeClr val="tx1"/>
                </a:solidFill>
              </a:rPr>
              <a:t>, sine </a:t>
            </a:r>
            <a:r>
              <a:rPr lang="en-US" dirty="0" err="1">
                <a:solidFill>
                  <a:schemeClr val="tx1"/>
                </a:solidFill>
              </a:rPr>
              <a:t>lege</a:t>
            </a:r>
            <a:r>
              <a:rPr lang="en-US" dirty="0">
                <a:solidFill>
                  <a:schemeClr val="tx1"/>
                </a:solidFill>
              </a:rPr>
              <a:t>”</a:t>
            </a:r>
            <a:endParaRPr lang="el-GR" u="sng" dirty="0">
              <a:solidFill>
                <a:schemeClr val="tx1"/>
              </a:solidFill>
            </a:endParaRPr>
          </a:p>
        </p:txBody>
      </p:sp>
    </p:spTree>
    <p:extLst>
      <p:ext uri="{BB962C8B-B14F-4D97-AF65-F5344CB8AC3E}">
        <p14:creationId xmlns:p14="http://schemas.microsoft.com/office/powerpoint/2010/main" val="185498537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546ECF-ECA8-A697-62DB-C6471D08E63C}"/>
              </a:ext>
            </a:extLst>
          </p:cNvPr>
          <p:cNvSpPr>
            <a:spLocks noGrp="1"/>
          </p:cNvSpPr>
          <p:nvPr>
            <p:ph type="title"/>
          </p:nvPr>
        </p:nvSpPr>
        <p:spPr>
          <a:xfrm>
            <a:off x="838200" y="616226"/>
            <a:ext cx="10515600" cy="870668"/>
          </a:xfrm>
        </p:spPr>
        <p:txBody>
          <a:bodyPr>
            <a:normAutofit/>
          </a:bodyPr>
          <a:lstStyle/>
          <a:p>
            <a:r>
              <a:rPr lang="el-GR" sz="3600" dirty="0">
                <a:solidFill>
                  <a:schemeClr val="tx1"/>
                </a:solidFill>
              </a:rPr>
              <a:t>Θεραπευτικά μέτρα </a:t>
            </a:r>
            <a:endParaRPr lang="en-US" sz="3600" dirty="0">
              <a:solidFill>
                <a:schemeClr val="tx1"/>
              </a:solidFill>
            </a:endParaRPr>
          </a:p>
        </p:txBody>
      </p:sp>
      <p:sp>
        <p:nvSpPr>
          <p:cNvPr id="3" name="Content Placeholder 2">
            <a:extLst>
              <a:ext uri="{FF2B5EF4-FFF2-40B4-BE49-F238E27FC236}">
                <a16:creationId xmlns:a16="http://schemas.microsoft.com/office/drawing/2014/main" id="{81C16D4D-0974-AC7D-BF38-70106BBC0003}"/>
              </a:ext>
            </a:extLst>
          </p:cNvPr>
          <p:cNvSpPr>
            <a:spLocks noGrp="1"/>
          </p:cNvSpPr>
          <p:nvPr>
            <p:ph idx="1"/>
          </p:nvPr>
        </p:nvSpPr>
        <p:spPr>
          <a:xfrm>
            <a:off x="838200" y="1415331"/>
            <a:ext cx="10515600" cy="5224007"/>
          </a:xfrm>
        </p:spPr>
        <p:txBody>
          <a:bodyPr/>
          <a:lstStyle/>
          <a:p>
            <a:pPr marL="0" marR="0" lvl="0" indent="0" algn="l" defTabSz="914400" rtl="0" eaLnBrk="1" fontAlgn="auto" latinLnBrk="0" hangingPunct="1">
              <a:lnSpc>
                <a:spcPct val="110000"/>
              </a:lnSpc>
              <a:spcBef>
                <a:spcPts val="1000"/>
              </a:spcBef>
              <a:spcAft>
                <a:spcPts val="0"/>
              </a:spcAft>
              <a:buClrTx/>
              <a:buSzTx/>
              <a:buNone/>
              <a:tabLst/>
              <a:defRPr/>
            </a:pPr>
            <a:r>
              <a:rPr kumimoji="0" lang="el-GR" sz="1600" b="0" i="0" u="none" strike="noStrike" kern="1200" cap="none" spc="0" normalizeH="0" baseline="0" noProof="0" dirty="0">
                <a:ln>
                  <a:noFill/>
                </a:ln>
                <a:solidFill>
                  <a:srgbClr val="000000"/>
                </a:solidFill>
                <a:effectLst/>
                <a:uLnTx/>
                <a:uFillTx/>
                <a:latin typeface="Avenir Next LT Pro"/>
                <a:ea typeface="+mn-ea"/>
                <a:cs typeface="+mn-cs"/>
              </a:rPr>
              <a:t>Κατάλληλα θεραπευτικά μέτρα είναι: </a:t>
            </a:r>
          </a:p>
          <a:p>
            <a:pPr marL="0" marR="0" lvl="0" indent="0" algn="l" defTabSz="914400" rtl="0" eaLnBrk="1" fontAlgn="auto" latinLnBrk="0" hangingPunct="1">
              <a:lnSpc>
                <a:spcPct val="110000"/>
              </a:lnSpc>
              <a:spcBef>
                <a:spcPts val="1000"/>
              </a:spcBef>
              <a:spcAft>
                <a:spcPts val="0"/>
              </a:spcAft>
              <a:buClrTx/>
              <a:buSzTx/>
              <a:buNone/>
              <a:tabLst/>
              <a:defRPr/>
            </a:pPr>
            <a:r>
              <a:rPr kumimoji="0" lang="el-GR" sz="1600" b="0" i="0" u="none" strike="noStrike" kern="1200" cap="none" spc="0" normalizeH="0" baseline="0" noProof="0" dirty="0">
                <a:ln>
                  <a:noFill/>
                </a:ln>
                <a:solidFill>
                  <a:srgbClr val="000000"/>
                </a:solidFill>
                <a:effectLst/>
                <a:uLnTx/>
                <a:uFillTx/>
                <a:latin typeface="Avenir Next LT Pro"/>
                <a:ea typeface="+mn-ea"/>
                <a:cs typeface="+mn-cs"/>
              </a:rPr>
              <a:t>(α) η νοσηλεία σε ειδικό τμήμα δημόσιου ψυχιατρικού ή γενικού νοσοκομείου, </a:t>
            </a:r>
          </a:p>
          <a:p>
            <a:pPr marL="0" marR="0" lvl="0" indent="0" algn="l" defTabSz="914400" rtl="0" eaLnBrk="1" fontAlgn="auto" latinLnBrk="0" hangingPunct="1">
              <a:lnSpc>
                <a:spcPct val="110000"/>
              </a:lnSpc>
              <a:spcBef>
                <a:spcPts val="1000"/>
              </a:spcBef>
              <a:spcAft>
                <a:spcPts val="0"/>
              </a:spcAft>
              <a:buClrTx/>
              <a:buSzTx/>
              <a:buNone/>
              <a:tabLst/>
              <a:defRPr/>
            </a:pPr>
            <a:r>
              <a:rPr kumimoji="0" lang="el-GR" sz="1600" b="0" i="0" u="none" strike="noStrike" kern="1200" cap="none" spc="0" normalizeH="0" baseline="0" noProof="0" dirty="0">
                <a:ln>
                  <a:noFill/>
                </a:ln>
                <a:solidFill>
                  <a:srgbClr val="000000"/>
                </a:solidFill>
                <a:effectLst/>
                <a:uLnTx/>
                <a:uFillTx/>
                <a:latin typeface="Avenir Next LT Pro"/>
                <a:ea typeface="+mn-ea"/>
                <a:cs typeface="+mn-cs"/>
              </a:rPr>
              <a:t>(β) η νοσηλεία σε ψυχιατρικό τμήμα δημόσιου ψυχιατρικού ή γενικού νοσοκομείου και</a:t>
            </a:r>
          </a:p>
          <a:p>
            <a:pPr marL="0" marR="0" lvl="0" indent="0" algn="l" defTabSz="914400" rtl="0" eaLnBrk="1" fontAlgn="auto" latinLnBrk="0" hangingPunct="1">
              <a:lnSpc>
                <a:spcPct val="110000"/>
              </a:lnSpc>
              <a:spcBef>
                <a:spcPts val="1000"/>
              </a:spcBef>
              <a:spcAft>
                <a:spcPts val="0"/>
              </a:spcAft>
              <a:buClrTx/>
              <a:buSzTx/>
              <a:buNone/>
              <a:tabLst/>
              <a:defRPr/>
            </a:pPr>
            <a:r>
              <a:rPr kumimoji="0" lang="el-GR" sz="1600" b="0" i="0" u="none" strike="noStrike" kern="1200" cap="none" spc="0" normalizeH="0" baseline="0" noProof="0" dirty="0">
                <a:ln>
                  <a:noFill/>
                </a:ln>
                <a:solidFill>
                  <a:srgbClr val="000000"/>
                </a:solidFill>
                <a:effectLst/>
                <a:uLnTx/>
                <a:uFillTx/>
                <a:latin typeface="Avenir Next LT Pro"/>
                <a:ea typeface="+mn-ea"/>
                <a:cs typeface="+mn-cs"/>
              </a:rPr>
              <a:t>(γ) η υποχρεωτική θεραπεία και ψυχιατρική παρακολούθηση κατά τακτά χρονικά διαστήματα σε κατάλληλη εξωνοσοκομειακή Μονάδα Ψυχικής Υγείας ή εξωτερικά ιατρεία δημόσιου ψυχιατρικού ή γενικού νοσοκομείου.</a:t>
            </a:r>
          </a:p>
          <a:p>
            <a:pPr marL="0" marR="0" lvl="0" indent="0" algn="l" defTabSz="914400" rtl="0" eaLnBrk="1" fontAlgn="auto" latinLnBrk="0" hangingPunct="1">
              <a:lnSpc>
                <a:spcPct val="110000"/>
              </a:lnSpc>
              <a:spcBef>
                <a:spcPts val="1000"/>
              </a:spcBef>
              <a:spcAft>
                <a:spcPts val="0"/>
              </a:spcAft>
              <a:buClrTx/>
              <a:buSzTx/>
              <a:buNone/>
              <a:tabLst/>
              <a:defRPr/>
            </a:pPr>
            <a:endParaRPr lang="el-GR" sz="1600" dirty="0">
              <a:solidFill>
                <a:srgbClr val="000000"/>
              </a:solidFill>
              <a:latin typeface="Avenir Next LT Pro"/>
            </a:endParaRPr>
          </a:p>
          <a:p>
            <a:pPr marL="0" marR="0" lvl="0" indent="0" algn="l" defTabSz="914400" rtl="0" eaLnBrk="1" fontAlgn="auto" latinLnBrk="0" hangingPunct="1">
              <a:lnSpc>
                <a:spcPct val="110000"/>
              </a:lnSpc>
              <a:spcBef>
                <a:spcPts val="1000"/>
              </a:spcBef>
              <a:spcAft>
                <a:spcPts val="0"/>
              </a:spcAft>
              <a:buClrTx/>
              <a:buSzTx/>
              <a:buNone/>
              <a:tabLst/>
              <a:defRPr/>
            </a:pPr>
            <a:r>
              <a:rPr kumimoji="0" lang="el-GR" sz="1600" b="0" i="0" u="none" strike="noStrike" kern="1200" cap="none" spc="0" normalizeH="0" baseline="0" noProof="0" dirty="0">
                <a:ln>
                  <a:noFill/>
                </a:ln>
                <a:solidFill>
                  <a:srgbClr val="000000"/>
                </a:solidFill>
                <a:effectLst/>
                <a:uLnTx/>
                <a:uFillTx/>
                <a:latin typeface="Avenir Next LT Pro"/>
                <a:ea typeface="+mn-ea"/>
                <a:cs typeface="+mn-cs"/>
              </a:rPr>
              <a:t>Οι προϋποθέσεις επιβολής του μέτρου βεβαιώνονται: </a:t>
            </a:r>
          </a:p>
          <a:p>
            <a:pPr marL="342900" marR="0" lvl="0" indent="-342900" algn="l" defTabSz="914400" rtl="0" eaLnBrk="1" fontAlgn="auto" latinLnBrk="0" hangingPunct="1">
              <a:lnSpc>
                <a:spcPct val="110000"/>
              </a:lnSpc>
              <a:spcBef>
                <a:spcPts val="1000"/>
              </a:spcBef>
              <a:spcAft>
                <a:spcPts val="0"/>
              </a:spcAft>
              <a:buClrTx/>
              <a:buSzTx/>
              <a:buAutoNum type="arabicParenR"/>
              <a:tabLst/>
              <a:defRPr/>
            </a:pPr>
            <a:r>
              <a:rPr kumimoji="0" lang="el-GR" sz="1600" b="0" i="0" u="none" strike="noStrike" kern="1200" cap="none" spc="0" normalizeH="0" baseline="0" noProof="0" dirty="0">
                <a:ln>
                  <a:noFill/>
                </a:ln>
                <a:solidFill>
                  <a:srgbClr val="000000"/>
                </a:solidFill>
                <a:effectLst/>
                <a:uLnTx/>
                <a:uFillTx/>
                <a:latin typeface="Avenir Next LT Pro"/>
                <a:ea typeface="+mn-ea"/>
                <a:cs typeface="+mn-cs"/>
              </a:rPr>
              <a:t>με μία τουλάχιστον πραγματογνωμοσύνη που διενεργείται αμέσως μετά τη σύλληψη και </a:t>
            </a:r>
          </a:p>
          <a:p>
            <a:pPr marL="342900" marR="0" lvl="0" indent="-342900" algn="l" defTabSz="914400" rtl="0" eaLnBrk="1" fontAlgn="auto" latinLnBrk="0" hangingPunct="1">
              <a:lnSpc>
                <a:spcPct val="110000"/>
              </a:lnSpc>
              <a:spcBef>
                <a:spcPts val="1000"/>
              </a:spcBef>
              <a:spcAft>
                <a:spcPts val="0"/>
              </a:spcAft>
              <a:buClrTx/>
              <a:buSzTx/>
              <a:buAutoNum type="arabicParenR"/>
              <a:tabLst/>
              <a:defRPr/>
            </a:pPr>
            <a:r>
              <a:rPr kumimoji="0" lang="el-GR" sz="1600" b="0" i="0" u="none" strike="noStrike" kern="1200" cap="none" spc="0" normalizeH="0" baseline="0" noProof="0" dirty="0">
                <a:ln>
                  <a:noFill/>
                </a:ln>
                <a:solidFill>
                  <a:srgbClr val="000000"/>
                </a:solidFill>
                <a:effectLst/>
                <a:uLnTx/>
                <a:uFillTx/>
                <a:latin typeface="Avenir Next LT Pro"/>
                <a:ea typeface="+mn-ea"/>
                <a:cs typeface="+mn-cs"/>
              </a:rPr>
              <a:t>με άλλη μία τουλάχιστον πραγματογνωμοσύνη που διενεργείται όσο το δυνατό πλησιέστερα προς τη δικάσιμο, με μέριμνα του εισαγγελέα του δικαστηρίου στο οποίο εισάγεται προς εκδίκαση η υπόθεση. </a:t>
            </a:r>
          </a:p>
          <a:p>
            <a:pPr marL="0" marR="0" lvl="0" indent="0" algn="l" defTabSz="914400" rtl="0" eaLnBrk="1" fontAlgn="auto" latinLnBrk="0" hangingPunct="1">
              <a:lnSpc>
                <a:spcPct val="110000"/>
              </a:lnSpc>
              <a:spcBef>
                <a:spcPts val="1000"/>
              </a:spcBef>
              <a:spcAft>
                <a:spcPts val="0"/>
              </a:spcAft>
              <a:buClrTx/>
              <a:buSzTx/>
              <a:buNone/>
              <a:tabLst/>
              <a:defRPr/>
            </a:pPr>
            <a:r>
              <a:rPr kumimoji="0" lang="el-GR" sz="1600" b="0" i="0" u="none" strike="noStrike" kern="1200" cap="none" spc="0" normalizeH="0" baseline="0" noProof="0" dirty="0">
                <a:ln>
                  <a:noFill/>
                </a:ln>
                <a:solidFill>
                  <a:srgbClr val="000000"/>
                </a:solidFill>
                <a:effectLst/>
                <a:uLnTx/>
                <a:uFillTx/>
                <a:latin typeface="Avenir Next LT Pro"/>
                <a:ea typeface="+mn-ea"/>
                <a:cs typeface="+mn-cs"/>
              </a:rPr>
              <a:t>Οι πραγματογνωμοσύνες διενεργούνται από πραγματογνώμονα που επιλέγεται, κατά προτίμηση, από τον κατάλογο που τηρείται στο οικείο Πρωτοδικείο. Στις πραγματογνωμοσύνες προτείνεται και το τυχόν κατάλληλο μέτρο θεραπείας.</a:t>
            </a:r>
            <a:endParaRPr kumimoji="0" lang="en-US" sz="1600" b="0" i="0" u="none" strike="noStrike" kern="1200" cap="none" spc="0" normalizeH="0" baseline="0" noProof="0" dirty="0">
              <a:ln>
                <a:noFill/>
              </a:ln>
              <a:solidFill>
                <a:srgbClr val="000000"/>
              </a:solidFill>
              <a:effectLst/>
              <a:uLnTx/>
              <a:uFillTx/>
              <a:latin typeface="Avenir Next LT Pro"/>
              <a:ea typeface="+mn-ea"/>
              <a:cs typeface="+mn-cs"/>
            </a:endParaRPr>
          </a:p>
          <a:p>
            <a:endParaRPr lang="en-US" dirty="0"/>
          </a:p>
        </p:txBody>
      </p:sp>
    </p:spTree>
    <p:extLst>
      <p:ext uri="{BB962C8B-B14F-4D97-AF65-F5344CB8AC3E}">
        <p14:creationId xmlns:p14="http://schemas.microsoft.com/office/powerpoint/2010/main" val="317777464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3B2C76-617F-23B4-FC72-6D36B3124583}"/>
              </a:ext>
            </a:extLst>
          </p:cNvPr>
          <p:cNvSpPr>
            <a:spLocks noGrp="1"/>
          </p:cNvSpPr>
          <p:nvPr>
            <p:ph type="title"/>
          </p:nvPr>
        </p:nvSpPr>
        <p:spPr/>
        <p:txBody>
          <a:bodyPr>
            <a:normAutofit/>
          </a:bodyPr>
          <a:lstStyle/>
          <a:p>
            <a:r>
              <a:rPr lang="el-GR" sz="3200" dirty="0">
                <a:solidFill>
                  <a:schemeClr val="tx1"/>
                </a:solidFill>
              </a:rPr>
              <a:t>Ειδικά για τον καταλογισμό ανηλίκων </a:t>
            </a:r>
            <a:endParaRPr lang="en-US" sz="3200" dirty="0">
              <a:solidFill>
                <a:schemeClr val="tx1"/>
              </a:solidFill>
            </a:endParaRPr>
          </a:p>
        </p:txBody>
      </p:sp>
      <p:sp>
        <p:nvSpPr>
          <p:cNvPr id="3" name="Content Placeholder 2">
            <a:extLst>
              <a:ext uri="{FF2B5EF4-FFF2-40B4-BE49-F238E27FC236}">
                <a16:creationId xmlns:a16="http://schemas.microsoft.com/office/drawing/2014/main" id="{CDE93FA9-7155-CBB0-1341-7BCAA3B708B0}"/>
              </a:ext>
            </a:extLst>
          </p:cNvPr>
          <p:cNvSpPr>
            <a:spLocks noGrp="1"/>
          </p:cNvSpPr>
          <p:nvPr>
            <p:ph idx="1"/>
          </p:nvPr>
        </p:nvSpPr>
        <p:spPr/>
        <p:txBody>
          <a:bodyPr/>
          <a:lstStyle/>
          <a:p>
            <a:pPr marL="0" indent="0">
              <a:buNone/>
            </a:pPr>
            <a:r>
              <a:rPr lang="el-GR" dirty="0">
                <a:solidFill>
                  <a:schemeClr val="tx1"/>
                </a:solidFill>
              </a:rPr>
              <a:t>Με τον όρο ανήλικοι νοούνται αυτοί που κατά τον χρόνο τέλεσης της πράξης έχουν ηλικία μεταξύ του δωδέκατου και του δέκατου όγδοου έτους της ηλικίας τους συμπληρωμένων (12-18). Επομένως η πράξη που τελείται από ανήλικους κάτω των δώδεκα ετών δεν μπορεί να τους καταλογιστεί. </a:t>
            </a:r>
          </a:p>
          <a:p>
            <a:pPr marL="0" indent="0">
              <a:buNone/>
            </a:pPr>
            <a:endParaRPr lang="el-GR" dirty="0">
              <a:solidFill>
                <a:schemeClr val="tx1"/>
              </a:solidFill>
            </a:endParaRPr>
          </a:p>
          <a:p>
            <a:pPr marL="0" indent="0">
              <a:buNone/>
            </a:pPr>
            <a:r>
              <a:rPr lang="el-GR" dirty="0">
                <a:solidFill>
                  <a:schemeClr val="tx1"/>
                </a:solidFill>
              </a:rPr>
              <a:t>Οι ανήλικοι υποβάλλονται σε:</a:t>
            </a:r>
          </a:p>
          <a:p>
            <a:r>
              <a:rPr lang="el-GR" dirty="0">
                <a:solidFill>
                  <a:schemeClr val="tx1"/>
                </a:solidFill>
              </a:rPr>
              <a:t>αναμορφωτικά μέτρα </a:t>
            </a:r>
          </a:p>
          <a:p>
            <a:r>
              <a:rPr lang="el-GR" dirty="0">
                <a:solidFill>
                  <a:schemeClr val="tx1"/>
                </a:solidFill>
              </a:rPr>
              <a:t>θεραπευτικά μέτρα </a:t>
            </a:r>
          </a:p>
          <a:p>
            <a:r>
              <a:rPr lang="el-GR" dirty="0">
                <a:solidFill>
                  <a:schemeClr val="tx1"/>
                </a:solidFill>
              </a:rPr>
              <a:t>σε περιορισμό σε ειδικό κατάστημα κράτησης νέων.</a:t>
            </a:r>
            <a:endParaRPr lang="en-US" dirty="0">
              <a:solidFill>
                <a:schemeClr val="tx1"/>
              </a:solidFill>
            </a:endParaRPr>
          </a:p>
        </p:txBody>
      </p:sp>
    </p:spTree>
    <p:extLst>
      <p:ext uri="{BB962C8B-B14F-4D97-AF65-F5344CB8AC3E}">
        <p14:creationId xmlns:p14="http://schemas.microsoft.com/office/powerpoint/2010/main" val="132810694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F167D2-3A5A-C98D-3BEC-122D9D6FB054}"/>
              </a:ext>
            </a:extLst>
          </p:cNvPr>
          <p:cNvSpPr>
            <a:spLocks noGrp="1"/>
          </p:cNvSpPr>
          <p:nvPr>
            <p:ph type="title"/>
          </p:nvPr>
        </p:nvSpPr>
        <p:spPr/>
        <p:txBody>
          <a:bodyPr>
            <a:normAutofit/>
          </a:bodyPr>
          <a:lstStyle/>
          <a:p>
            <a:r>
              <a:rPr lang="el-GR" sz="3200" dirty="0">
                <a:solidFill>
                  <a:schemeClr val="tx1"/>
                </a:solidFill>
              </a:rPr>
              <a:t>Ποινική Μεταχείριση ανηλίκων </a:t>
            </a:r>
            <a:endParaRPr lang="en-US" sz="3200" dirty="0">
              <a:solidFill>
                <a:schemeClr val="tx1"/>
              </a:solidFill>
            </a:endParaRPr>
          </a:p>
        </p:txBody>
      </p:sp>
      <p:sp>
        <p:nvSpPr>
          <p:cNvPr id="3" name="Content Placeholder 2">
            <a:extLst>
              <a:ext uri="{FF2B5EF4-FFF2-40B4-BE49-F238E27FC236}">
                <a16:creationId xmlns:a16="http://schemas.microsoft.com/office/drawing/2014/main" id="{BA7D8B52-F45C-6561-615A-E768E595E9EE}"/>
              </a:ext>
            </a:extLst>
          </p:cNvPr>
          <p:cNvSpPr>
            <a:spLocks noGrp="1"/>
          </p:cNvSpPr>
          <p:nvPr>
            <p:ph idx="1"/>
          </p:nvPr>
        </p:nvSpPr>
        <p:spPr/>
        <p:txBody>
          <a:bodyPr/>
          <a:lstStyle/>
          <a:p>
            <a:pPr>
              <a:buFont typeface="Wingdings" panose="05000000000000000000" pitchFamily="2" charset="2"/>
              <a:buChar char="Ø"/>
            </a:pPr>
            <a:r>
              <a:rPr lang="el-GR" dirty="0">
                <a:solidFill>
                  <a:schemeClr val="tx1"/>
                </a:solidFill>
              </a:rPr>
              <a:t>Για  αξιόποινη πράξη που τελέστηκε από ανήλικο δώδεκα έως δεκαπέντε ετών (12-15) το δικαστήριο μπορεί να του επιβάλει αναμορφωτικά ή θεραπευτικά μέτρα.</a:t>
            </a:r>
          </a:p>
          <a:p>
            <a:pPr marL="0" indent="0">
              <a:buNone/>
            </a:pPr>
            <a:endParaRPr lang="el-GR" dirty="0">
              <a:solidFill>
                <a:schemeClr val="tx1"/>
              </a:solidFill>
            </a:endParaRPr>
          </a:p>
          <a:p>
            <a:pPr>
              <a:buFont typeface="Wingdings" panose="05000000000000000000" pitchFamily="2" charset="2"/>
              <a:buChar char="Ø"/>
            </a:pPr>
            <a:r>
              <a:rPr lang="el-GR" dirty="0">
                <a:solidFill>
                  <a:schemeClr val="tx1"/>
                </a:solidFill>
              </a:rPr>
              <a:t>Σε ανήλικο που τέλεσε αξιόποινη πράξη και έχει συμπληρώσει το δέκατο πέμπτο έτος της ηλικίας του (15+) επιβάλλονται επίσης αναμορφωτικά ή θεραπευτικά μέτρα, εκτός αν κρίνεται αναγκαίο να επιβληθεί περιορισμός σε ειδικό κατάστημα κράτησης νέων κατά το επόμενο άρθρο.</a:t>
            </a:r>
          </a:p>
          <a:p>
            <a:endParaRPr lang="el-GR" dirty="0"/>
          </a:p>
          <a:p>
            <a:pPr marL="0" indent="0">
              <a:buNone/>
            </a:pPr>
            <a:endParaRPr lang="en-US" dirty="0"/>
          </a:p>
        </p:txBody>
      </p:sp>
    </p:spTree>
    <p:extLst>
      <p:ext uri="{BB962C8B-B14F-4D97-AF65-F5344CB8AC3E}">
        <p14:creationId xmlns:p14="http://schemas.microsoft.com/office/powerpoint/2010/main" val="374396627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B77974-AB59-B5C3-9D2D-43F845D969EB}"/>
              </a:ext>
            </a:extLst>
          </p:cNvPr>
          <p:cNvSpPr>
            <a:spLocks noGrp="1"/>
          </p:cNvSpPr>
          <p:nvPr>
            <p:ph type="title"/>
          </p:nvPr>
        </p:nvSpPr>
        <p:spPr>
          <a:xfrm>
            <a:off x="838200" y="626532"/>
            <a:ext cx="10515600" cy="931333"/>
          </a:xfrm>
        </p:spPr>
        <p:txBody>
          <a:bodyPr>
            <a:normAutofit/>
          </a:bodyPr>
          <a:lstStyle/>
          <a:p>
            <a:r>
              <a:rPr lang="el-GR" sz="3200" dirty="0">
                <a:solidFill>
                  <a:schemeClr val="tx1"/>
                </a:solidFill>
              </a:rPr>
              <a:t>Αναμορφωτικά Μέτρα</a:t>
            </a:r>
            <a:endParaRPr lang="en-US" sz="3200" dirty="0">
              <a:solidFill>
                <a:schemeClr val="tx1"/>
              </a:solidFill>
            </a:endParaRPr>
          </a:p>
        </p:txBody>
      </p:sp>
      <p:sp>
        <p:nvSpPr>
          <p:cNvPr id="3" name="Content Placeholder 2">
            <a:extLst>
              <a:ext uri="{FF2B5EF4-FFF2-40B4-BE49-F238E27FC236}">
                <a16:creationId xmlns:a16="http://schemas.microsoft.com/office/drawing/2014/main" id="{30B9D6AB-498F-6277-979C-AECD71387228}"/>
              </a:ext>
            </a:extLst>
          </p:cNvPr>
          <p:cNvSpPr>
            <a:spLocks noGrp="1"/>
          </p:cNvSpPr>
          <p:nvPr>
            <p:ph idx="1"/>
          </p:nvPr>
        </p:nvSpPr>
        <p:spPr>
          <a:xfrm>
            <a:off x="364067" y="1879601"/>
            <a:ext cx="10515600" cy="3886200"/>
          </a:xfrm>
        </p:spPr>
        <p:txBody>
          <a:bodyPr>
            <a:normAutofit/>
          </a:bodyPr>
          <a:lstStyle/>
          <a:p>
            <a:pPr marL="0" indent="0">
              <a:buNone/>
            </a:pPr>
            <a:r>
              <a:rPr lang="el-GR" dirty="0">
                <a:solidFill>
                  <a:schemeClr val="tx1"/>
                </a:solidFill>
              </a:rPr>
              <a:t>α) η επίπληξη του ανηλίκου, </a:t>
            </a:r>
          </a:p>
          <a:p>
            <a:pPr marL="0" indent="0">
              <a:buNone/>
            </a:pPr>
            <a:r>
              <a:rPr lang="el-GR" dirty="0">
                <a:solidFill>
                  <a:schemeClr val="tx1"/>
                </a:solidFill>
              </a:rPr>
              <a:t>β) η ανάθεση της υπεύθυνης επιμέλειας του ανηλίκου στους γονείς ή στους επιτρόπους του, </a:t>
            </a:r>
          </a:p>
          <a:p>
            <a:pPr marL="0" indent="0">
              <a:buNone/>
            </a:pPr>
            <a:r>
              <a:rPr lang="el-GR" dirty="0">
                <a:solidFill>
                  <a:schemeClr val="tx1"/>
                </a:solidFill>
              </a:rPr>
              <a:t>γ) η ανάθεση της υπεύθυνης επιμέλειας του ανηλίκου σε ανάδοχη οικογένεια, </a:t>
            </a:r>
          </a:p>
          <a:p>
            <a:pPr marL="0" indent="0">
              <a:buNone/>
            </a:pPr>
            <a:r>
              <a:rPr lang="el-GR" dirty="0">
                <a:solidFill>
                  <a:schemeClr val="tx1"/>
                </a:solidFill>
              </a:rPr>
              <a:t>δ) η ανάθεση της επιμέλειας του ανηλίκου σε προστατευτικές εταιρείες ή σε ιδρύματα ανηλίκων ή σε επιμελητές ανηλίκων, </a:t>
            </a:r>
          </a:p>
          <a:p>
            <a:pPr marL="0" indent="0">
              <a:buNone/>
            </a:pPr>
            <a:r>
              <a:rPr lang="el-GR" dirty="0">
                <a:solidFill>
                  <a:schemeClr val="tx1"/>
                </a:solidFill>
              </a:rPr>
              <a:t>ε) η συνδιαλλαγή μεταξύ ανήλικου δράστη και θύματος για έκφραση συγγνώμης και εν γένει για εξώδικη διευθέτηση των συνεπειών της πράξης, </a:t>
            </a:r>
          </a:p>
          <a:p>
            <a:pPr marL="0" indent="0">
              <a:buNone/>
            </a:pPr>
            <a:r>
              <a:rPr lang="el-GR" dirty="0">
                <a:solidFill>
                  <a:schemeClr val="tx1"/>
                </a:solidFill>
              </a:rPr>
              <a:t>στ) η αποζημίωση του θύματος ή η κατ` άλλον τρόπο άρση ή μείωση των συνεπειών της πράξης από τον ανήλικο, </a:t>
            </a:r>
          </a:p>
          <a:p>
            <a:pPr marL="0" indent="0">
              <a:buNone/>
            </a:pPr>
            <a:endParaRPr lang="en-US" dirty="0">
              <a:solidFill>
                <a:schemeClr val="tx1"/>
              </a:solidFill>
            </a:endParaRPr>
          </a:p>
        </p:txBody>
      </p:sp>
    </p:spTree>
    <p:extLst>
      <p:ext uri="{BB962C8B-B14F-4D97-AF65-F5344CB8AC3E}">
        <p14:creationId xmlns:p14="http://schemas.microsoft.com/office/powerpoint/2010/main" val="424389503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DD0AEC-5BAC-5F5E-8016-5A5780E79767}"/>
              </a:ext>
            </a:extLst>
          </p:cNvPr>
          <p:cNvSpPr>
            <a:spLocks noGrp="1"/>
          </p:cNvSpPr>
          <p:nvPr>
            <p:ph type="title"/>
          </p:nvPr>
        </p:nvSpPr>
        <p:spPr/>
        <p:txBody>
          <a:bodyPr>
            <a:normAutofit/>
          </a:bodyPr>
          <a:lstStyle/>
          <a:p>
            <a:r>
              <a:rPr lang="el-GR" sz="3200" dirty="0">
                <a:solidFill>
                  <a:schemeClr val="tx1"/>
                </a:solidFill>
              </a:rPr>
              <a:t>Αναμορφωτικά μέτρα</a:t>
            </a:r>
            <a:endParaRPr lang="en-US" sz="3200" dirty="0">
              <a:solidFill>
                <a:schemeClr val="tx1"/>
              </a:solidFill>
            </a:endParaRPr>
          </a:p>
        </p:txBody>
      </p:sp>
      <p:sp>
        <p:nvSpPr>
          <p:cNvPr id="3" name="Content Placeholder 2">
            <a:extLst>
              <a:ext uri="{FF2B5EF4-FFF2-40B4-BE49-F238E27FC236}">
                <a16:creationId xmlns:a16="http://schemas.microsoft.com/office/drawing/2014/main" id="{E6419259-51FE-0A9F-21CA-8FDEB698A4FF}"/>
              </a:ext>
            </a:extLst>
          </p:cNvPr>
          <p:cNvSpPr>
            <a:spLocks noGrp="1"/>
          </p:cNvSpPr>
          <p:nvPr>
            <p:ph idx="1"/>
          </p:nvPr>
        </p:nvSpPr>
        <p:spPr/>
        <p:txBody>
          <a:bodyPr/>
          <a:lstStyle/>
          <a:p>
            <a:pPr marL="0" marR="0" lvl="0" indent="0" algn="l" defTabSz="914400" rtl="0" eaLnBrk="1" fontAlgn="auto" latinLnBrk="0" hangingPunct="1">
              <a:lnSpc>
                <a:spcPct val="110000"/>
              </a:lnSpc>
              <a:spcBef>
                <a:spcPts val="1000"/>
              </a:spcBef>
              <a:spcAft>
                <a:spcPts val="0"/>
              </a:spcAft>
              <a:buClrTx/>
              <a:buSzTx/>
              <a:buFont typeface="Arial" panose="020B0604020202020204" pitchFamily="34" charset="0"/>
              <a:buNone/>
              <a:tabLst/>
              <a:defRPr/>
            </a:pPr>
            <a:r>
              <a:rPr kumimoji="0" lang="el-GR" sz="1700" b="0" i="0" u="none" strike="noStrike" kern="1200" cap="none" spc="0" normalizeH="0" baseline="0" noProof="0" dirty="0">
                <a:ln>
                  <a:noFill/>
                </a:ln>
                <a:solidFill>
                  <a:srgbClr val="000000"/>
                </a:solidFill>
                <a:effectLst/>
                <a:uLnTx/>
                <a:uFillTx/>
                <a:latin typeface="Avenir Next LT Pro"/>
                <a:ea typeface="+mn-ea"/>
                <a:cs typeface="+mn-cs"/>
              </a:rPr>
              <a:t>ζ) η παρακολούθηση κοινωνικών και ψυχολογικών προγραμμάτων σε κρατικούς, δημοτικούς, κοινοτικούς ή ιδιωτικούς φορείς, </a:t>
            </a:r>
          </a:p>
          <a:p>
            <a:pPr marL="0" marR="0" lvl="0" indent="0" algn="l" defTabSz="914400" rtl="0" eaLnBrk="1" fontAlgn="auto" latinLnBrk="0" hangingPunct="1">
              <a:lnSpc>
                <a:spcPct val="110000"/>
              </a:lnSpc>
              <a:spcBef>
                <a:spcPts val="1000"/>
              </a:spcBef>
              <a:spcAft>
                <a:spcPts val="0"/>
              </a:spcAft>
              <a:buClrTx/>
              <a:buSzTx/>
              <a:buFont typeface="Arial" panose="020B0604020202020204" pitchFamily="34" charset="0"/>
              <a:buNone/>
              <a:tabLst/>
              <a:defRPr/>
            </a:pPr>
            <a:r>
              <a:rPr kumimoji="0" lang="el-GR" sz="1700" b="0" i="0" u="none" strike="noStrike" kern="1200" cap="none" spc="0" normalizeH="0" baseline="0" noProof="0" dirty="0">
                <a:ln>
                  <a:noFill/>
                </a:ln>
                <a:solidFill>
                  <a:srgbClr val="000000"/>
                </a:solidFill>
                <a:effectLst/>
                <a:uLnTx/>
                <a:uFillTx/>
                <a:latin typeface="Avenir Next LT Pro"/>
                <a:ea typeface="+mn-ea"/>
                <a:cs typeface="+mn-cs"/>
              </a:rPr>
              <a:t>η) η φοίτηση σε σχολές επαγγελματικής ή άλλης εκπαίδευσης ή κατάρτισης,</a:t>
            </a:r>
          </a:p>
          <a:p>
            <a:pPr marL="0" marR="0" lvl="0" indent="0" algn="l" defTabSz="914400" rtl="0" eaLnBrk="1" fontAlgn="auto" latinLnBrk="0" hangingPunct="1">
              <a:lnSpc>
                <a:spcPct val="110000"/>
              </a:lnSpc>
              <a:spcBef>
                <a:spcPts val="1000"/>
              </a:spcBef>
              <a:spcAft>
                <a:spcPts val="0"/>
              </a:spcAft>
              <a:buClrTx/>
              <a:buSzTx/>
              <a:buFont typeface="Arial" panose="020B0604020202020204" pitchFamily="34" charset="0"/>
              <a:buNone/>
              <a:tabLst/>
              <a:defRPr/>
            </a:pPr>
            <a:r>
              <a:rPr kumimoji="0" lang="el-GR" sz="1700" b="0" i="0" u="none" strike="noStrike" kern="1200" cap="none" spc="0" normalizeH="0" baseline="0" noProof="0" dirty="0">
                <a:ln>
                  <a:noFill/>
                </a:ln>
                <a:solidFill>
                  <a:srgbClr val="000000"/>
                </a:solidFill>
                <a:effectLst/>
                <a:uLnTx/>
                <a:uFillTx/>
                <a:latin typeface="Avenir Next LT Pro"/>
                <a:ea typeface="+mn-ea"/>
                <a:cs typeface="+mn-cs"/>
              </a:rPr>
              <a:t>θ) η παρακολούθηση ειδικών προγραμμάτων κυκλοφοριακής αγωγής, </a:t>
            </a:r>
          </a:p>
          <a:p>
            <a:pPr marL="0" marR="0" lvl="0" indent="0" algn="l" defTabSz="914400" rtl="0" eaLnBrk="1" fontAlgn="auto" latinLnBrk="0" hangingPunct="1">
              <a:lnSpc>
                <a:spcPct val="110000"/>
              </a:lnSpc>
              <a:spcBef>
                <a:spcPts val="1000"/>
              </a:spcBef>
              <a:spcAft>
                <a:spcPts val="0"/>
              </a:spcAft>
              <a:buClrTx/>
              <a:buSzTx/>
              <a:buFont typeface="Arial" panose="020B0604020202020204" pitchFamily="34" charset="0"/>
              <a:buNone/>
              <a:tabLst/>
              <a:defRPr/>
            </a:pPr>
            <a:r>
              <a:rPr kumimoji="0" lang="el-GR" sz="1700" b="0" i="0" u="none" strike="noStrike" kern="1200" cap="none" spc="0" normalizeH="0" baseline="0" noProof="0" dirty="0">
                <a:ln>
                  <a:noFill/>
                </a:ln>
                <a:solidFill>
                  <a:srgbClr val="000000"/>
                </a:solidFill>
                <a:effectLst/>
                <a:uLnTx/>
                <a:uFillTx/>
                <a:latin typeface="Avenir Next LT Pro"/>
                <a:ea typeface="+mn-ea"/>
                <a:cs typeface="+mn-cs"/>
              </a:rPr>
              <a:t>ι) η παροχή κοινωφελούς εργασίας, </a:t>
            </a:r>
          </a:p>
          <a:p>
            <a:pPr marL="0" marR="0" lvl="0" indent="0" algn="l" defTabSz="914400" rtl="0" eaLnBrk="1" fontAlgn="auto" latinLnBrk="0" hangingPunct="1">
              <a:lnSpc>
                <a:spcPct val="110000"/>
              </a:lnSpc>
              <a:spcBef>
                <a:spcPts val="1000"/>
              </a:spcBef>
              <a:spcAft>
                <a:spcPts val="0"/>
              </a:spcAft>
              <a:buClrTx/>
              <a:buSzTx/>
              <a:buFont typeface="Arial" panose="020B0604020202020204" pitchFamily="34" charset="0"/>
              <a:buNone/>
              <a:tabLst/>
              <a:defRPr/>
            </a:pPr>
            <a:r>
              <a:rPr kumimoji="0" lang="el-GR" sz="1700" b="0" i="0" u="none" strike="noStrike" kern="1200" cap="none" spc="0" normalizeH="0" baseline="0" noProof="0" dirty="0">
                <a:ln>
                  <a:noFill/>
                </a:ln>
                <a:solidFill>
                  <a:srgbClr val="000000"/>
                </a:solidFill>
                <a:effectLst/>
                <a:uLnTx/>
                <a:uFillTx/>
                <a:latin typeface="Avenir Next LT Pro"/>
                <a:ea typeface="+mn-ea"/>
                <a:cs typeface="+mn-cs"/>
              </a:rPr>
              <a:t>ια) η τοποθέτηση σε κατάλληλο κρατικό, δημοτικό, κοινοτικό ή ιδιωτικό ίδρυμα αγωγής.</a:t>
            </a:r>
            <a:endParaRPr lang="en-US" dirty="0"/>
          </a:p>
        </p:txBody>
      </p:sp>
    </p:spTree>
    <p:extLst>
      <p:ext uri="{BB962C8B-B14F-4D97-AF65-F5344CB8AC3E}">
        <p14:creationId xmlns:p14="http://schemas.microsoft.com/office/powerpoint/2010/main" val="248445524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AD043D-22DF-DCF9-D276-DB5537D9B886}"/>
              </a:ext>
            </a:extLst>
          </p:cNvPr>
          <p:cNvSpPr>
            <a:spLocks noGrp="1"/>
          </p:cNvSpPr>
          <p:nvPr>
            <p:ph type="title"/>
          </p:nvPr>
        </p:nvSpPr>
        <p:spPr>
          <a:xfrm>
            <a:off x="711251" y="846814"/>
            <a:ext cx="10515600" cy="731521"/>
          </a:xfrm>
        </p:spPr>
        <p:txBody>
          <a:bodyPr>
            <a:normAutofit/>
          </a:bodyPr>
          <a:lstStyle/>
          <a:p>
            <a:r>
              <a:rPr lang="el-GR" sz="2400" dirty="0">
                <a:solidFill>
                  <a:schemeClr val="tx1"/>
                </a:solidFill>
              </a:rPr>
              <a:t>Θεραπευτικά μέτρα για ανήλικους – πότε επιβάλλονται ?</a:t>
            </a:r>
            <a:endParaRPr lang="en-US" sz="2400" dirty="0">
              <a:solidFill>
                <a:schemeClr val="tx1"/>
              </a:solidFill>
            </a:endParaRPr>
          </a:p>
        </p:txBody>
      </p:sp>
      <p:sp>
        <p:nvSpPr>
          <p:cNvPr id="3" name="Content Placeholder 2">
            <a:extLst>
              <a:ext uri="{FF2B5EF4-FFF2-40B4-BE49-F238E27FC236}">
                <a16:creationId xmlns:a16="http://schemas.microsoft.com/office/drawing/2014/main" id="{D78388F3-3EAA-CB56-28BD-A9EE8A61F0CE}"/>
              </a:ext>
            </a:extLst>
          </p:cNvPr>
          <p:cNvSpPr>
            <a:spLocks noGrp="1"/>
          </p:cNvSpPr>
          <p:nvPr>
            <p:ph idx="1"/>
          </p:nvPr>
        </p:nvSpPr>
        <p:spPr>
          <a:xfrm>
            <a:off x="838200" y="2150454"/>
            <a:ext cx="10515600" cy="4110824"/>
          </a:xfrm>
        </p:spPr>
        <p:txBody>
          <a:bodyPr>
            <a:normAutofit/>
          </a:bodyPr>
          <a:lstStyle/>
          <a:p>
            <a:pPr marL="0" indent="0">
              <a:buNone/>
            </a:pPr>
            <a:r>
              <a:rPr lang="el-GR" dirty="0">
                <a:solidFill>
                  <a:schemeClr val="tx1"/>
                </a:solidFill>
              </a:rPr>
              <a:t>Αν η κατάσταση του ανηλίκου απαιτεί ιδιαίτερη μεταχείριση, ιδίως αν: </a:t>
            </a:r>
          </a:p>
          <a:p>
            <a:pPr>
              <a:buFont typeface="Wingdings" panose="05000000000000000000" pitchFamily="2" charset="2"/>
              <a:buChar char="q"/>
            </a:pPr>
            <a:r>
              <a:rPr lang="el-GR" dirty="0">
                <a:solidFill>
                  <a:schemeClr val="tx1"/>
                </a:solidFill>
              </a:rPr>
              <a:t>αυτός πάσχει από ψυχική διαταραχή ή από οργανική νόσο </a:t>
            </a:r>
          </a:p>
          <a:p>
            <a:pPr>
              <a:buFont typeface="Wingdings" panose="05000000000000000000" pitchFamily="2" charset="2"/>
              <a:buChar char="q"/>
            </a:pPr>
            <a:r>
              <a:rPr lang="el-GR" dirty="0">
                <a:solidFill>
                  <a:schemeClr val="tx1"/>
                </a:solidFill>
              </a:rPr>
              <a:t> βρίσκεται σε κατάσταση που του δημιουργεί σοβαρή σωματική δυσλειτουργία  </a:t>
            </a:r>
          </a:p>
          <a:p>
            <a:pPr>
              <a:buFont typeface="Wingdings" panose="05000000000000000000" pitchFamily="2" charset="2"/>
              <a:buChar char="q"/>
            </a:pPr>
            <a:r>
              <a:rPr lang="el-GR" dirty="0">
                <a:solidFill>
                  <a:schemeClr val="tx1"/>
                </a:solidFill>
              </a:rPr>
              <a:t>του έχει γίνει έξη (εξάρτηση) η χρήση ηλεκτρονικών υπολογιστών, οινοπνευματωδών ποτών ή ναρκωτικών ουσιών και δεν μπορεί να την αποβάλει με τις δικές του δυνάμεις </a:t>
            </a:r>
          </a:p>
          <a:p>
            <a:pPr>
              <a:buFont typeface="Wingdings" panose="05000000000000000000" pitchFamily="2" charset="2"/>
              <a:buChar char="q"/>
            </a:pPr>
            <a:r>
              <a:rPr lang="el-GR" dirty="0">
                <a:solidFill>
                  <a:schemeClr val="tx1"/>
                </a:solidFill>
              </a:rPr>
              <a:t>εμφανίζει ουσιώδη καθυστέρηση στην πνευματική και ηθική του ανάπτυξη</a:t>
            </a:r>
          </a:p>
          <a:p>
            <a:pPr marL="0" indent="0">
              <a:buNone/>
            </a:pPr>
            <a:r>
              <a:rPr lang="el-GR" dirty="0"/>
              <a:t>.</a:t>
            </a:r>
            <a:endParaRPr lang="en-US" dirty="0"/>
          </a:p>
        </p:txBody>
      </p:sp>
    </p:spTree>
    <p:extLst>
      <p:ext uri="{BB962C8B-B14F-4D97-AF65-F5344CB8AC3E}">
        <p14:creationId xmlns:p14="http://schemas.microsoft.com/office/powerpoint/2010/main" val="417331680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DDE920-6DDB-9075-4565-CDB5DED77044}"/>
              </a:ext>
            </a:extLst>
          </p:cNvPr>
          <p:cNvSpPr>
            <a:spLocks noGrp="1"/>
          </p:cNvSpPr>
          <p:nvPr>
            <p:ph type="title"/>
          </p:nvPr>
        </p:nvSpPr>
        <p:spPr/>
        <p:txBody>
          <a:bodyPr>
            <a:normAutofit/>
          </a:bodyPr>
          <a:lstStyle/>
          <a:p>
            <a:r>
              <a:rPr lang="el-GR" sz="2800" dirty="0">
                <a:solidFill>
                  <a:schemeClr val="tx1"/>
                </a:solidFill>
              </a:rPr>
              <a:t>Θεραπευτικά μέτρα για ανήλικους </a:t>
            </a:r>
            <a:endParaRPr lang="en-US" sz="2800" dirty="0">
              <a:solidFill>
                <a:schemeClr val="tx1"/>
              </a:solidFill>
            </a:endParaRPr>
          </a:p>
        </p:txBody>
      </p:sp>
      <p:sp>
        <p:nvSpPr>
          <p:cNvPr id="3" name="Content Placeholder 2">
            <a:extLst>
              <a:ext uri="{FF2B5EF4-FFF2-40B4-BE49-F238E27FC236}">
                <a16:creationId xmlns:a16="http://schemas.microsoft.com/office/drawing/2014/main" id="{8E162DF2-507D-EB15-8798-9C95A85B0DB2}"/>
              </a:ext>
            </a:extLst>
          </p:cNvPr>
          <p:cNvSpPr>
            <a:spLocks noGrp="1"/>
          </p:cNvSpPr>
          <p:nvPr>
            <p:ph idx="1"/>
          </p:nvPr>
        </p:nvSpPr>
        <p:spPr/>
        <p:txBody>
          <a:bodyPr/>
          <a:lstStyle/>
          <a:p>
            <a:pPr marL="0" marR="0" lvl="0" indent="0" algn="l" defTabSz="914400" rtl="0" eaLnBrk="1" fontAlgn="auto" latinLnBrk="0" hangingPunct="1">
              <a:lnSpc>
                <a:spcPct val="110000"/>
              </a:lnSpc>
              <a:spcBef>
                <a:spcPts val="1000"/>
              </a:spcBef>
              <a:spcAft>
                <a:spcPts val="0"/>
              </a:spcAft>
              <a:buClrTx/>
              <a:buSzTx/>
              <a:buFont typeface="Arial" panose="020B0604020202020204" pitchFamily="34" charset="0"/>
              <a:buNone/>
              <a:tabLst/>
              <a:defRPr/>
            </a:pPr>
            <a:r>
              <a:rPr kumimoji="0" lang="el-GR" sz="1700" b="0" i="0" u="none" strike="noStrike" kern="1200" cap="none" spc="0" normalizeH="0" baseline="0" noProof="0" dirty="0">
                <a:ln>
                  <a:noFill/>
                </a:ln>
                <a:solidFill>
                  <a:srgbClr val="000000"/>
                </a:solidFill>
                <a:effectLst/>
                <a:uLnTx/>
                <a:uFillTx/>
                <a:latin typeface="Avenir Next LT Pro"/>
                <a:ea typeface="+mn-ea"/>
                <a:cs typeface="+mn-cs"/>
              </a:rPr>
              <a:t>Στις περιπτώσεις που απαιτείται (προηγούμενη διαφάνεια) το δικαστήριο διατάσσει: </a:t>
            </a:r>
          </a:p>
          <a:p>
            <a:pPr marL="0" marR="0" lvl="0" indent="0" algn="l" defTabSz="914400" rtl="0" eaLnBrk="1" fontAlgn="auto" latinLnBrk="0" hangingPunct="1">
              <a:lnSpc>
                <a:spcPct val="110000"/>
              </a:lnSpc>
              <a:spcBef>
                <a:spcPts val="1000"/>
              </a:spcBef>
              <a:spcAft>
                <a:spcPts val="0"/>
              </a:spcAft>
              <a:buClrTx/>
              <a:buSzTx/>
              <a:buFont typeface="Arial" panose="020B0604020202020204" pitchFamily="34" charset="0"/>
              <a:buNone/>
              <a:tabLst/>
              <a:defRPr/>
            </a:pPr>
            <a:r>
              <a:rPr kumimoji="0" lang="el-GR" sz="1700" b="0" i="0" u="none" strike="noStrike" kern="1200" cap="none" spc="0" normalizeH="0" baseline="0" noProof="0" dirty="0">
                <a:ln>
                  <a:noFill/>
                </a:ln>
                <a:solidFill>
                  <a:srgbClr val="000000"/>
                </a:solidFill>
                <a:effectLst/>
                <a:uLnTx/>
                <a:uFillTx/>
                <a:latin typeface="Avenir Next LT Pro"/>
                <a:ea typeface="+mn-ea"/>
                <a:cs typeface="+mn-cs"/>
              </a:rPr>
              <a:t>α) την ανάθεση της υπεύθυνης επιμέλειας του ανηλίκου στους γονείς, στους επιτρόπους του ή σε ανάδοχη οικογένεια, </a:t>
            </a:r>
          </a:p>
          <a:p>
            <a:pPr marL="0" marR="0" lvl="0" indent="0" algn="l" defTabSz="914400" rtl="0" eaLnBrk="1" fontAlgn="auto" latinLnBrk="0" hangingPunct="1">
              <a:lnSpc>
                <a:spcPct val="110000"/>
              </a:lnSpc>
              <a:spcBef>
                <a:spcPts val="1000"/>
              </a:spcBef>
              <a:spcAft>
                <a:spcPts val="0"/>
              </a:spcAft>
              <a:buClrTx/>
              <a:buSzTx/>
              <a:buFont typeface="Arial" panose="020B0604020202020204" pitchFamily="34" charset="0"/>
              <a:buNone/>
              <a:tabLst/>
              <a:defRPr/>
            </a:pPr>
            <a:r>
              <a:rPr kumimoji="0" lang="el-GR" sz="1700" b="0" i="0" u="none" strike="noStrike" kern="1200" cap="none" spc="0" normalizeH="0" baseline="0" noProof="0" dirty="0">
                <a:ln>
                  <a:noFill/>
                </a:ln>
                <a:solidFill>
                  <a:srgbClr val="000000"/>
                </a:solidFill>
                <a:effectLst/>
                <a:uLnTx/>
                <a:uFillTx/>
                <a:latin typeface="Avenir Next LT Pro"/>
                <a:ea typeface="+mn-ea"/>
                <a:cs typeface="+mn-cs"/>
              </a:rPr>
              <a:t>β) την ανάθεση της επιμέλειας του ανηλίκου σε προστατευτικές εταιρείες ή σε επιμελητές ανηλίκων, </a:t>
            </a:r>
          </a:p>
          <a:p>
            <a:pPr marL="0" marR="0" lvl="0" indent="0" algn="l" defTabSz="914400" rtl="0" eaLnBrk="1" fontAlgn="auto" latinLnBrk="0" hangingPunct="1">
              <a:lnSpc>
                <a:spcPct val="110000"/>
              </a:lnSpc>
              <a:spcBef>
                <a:spcPts val="1000"/>
              </a:spcBef>
              <a:spcAft>
                <a:spcPts val="0"/>
              </a:spcAft>
              <a:buClrTx/>
              <a:buSzTx/>
              <a:buFont typeface="Arial" panose="020B0604020202020204" pitchFamily="34" charset="0"/>
              <a:buNone/>
              <a:tabLst/>
              <a:defRPr/>
            </a:pPr>
            <a:r>
              <a:rPr kumimoji="0" lang="el-GR" sz="1700" b="0" i="0" u="none" strike="noStrike" kern="1200" cap="none" spc="0" normalizeH="0" baseline="0" noProof="0" dirty="0">
                <a:ln>
                  <a:noFill/>
                </a:ln>
                <a:solidFill>
                  <a:srgbClr val="000000"/>
                </a:solidFill>
                <a:effectLst/>
                <a:uLnTx/>
                <a:uFillTx/>
                <a:latin typeface="Avenir Next LT Pro"/>
                <a:ea typeface="+mn-ea"/>
                <a:cs typeface="+mn-cs"/>
              </a:rPr>
              <a:t>γ) την παρακολούθηση συμβουλευτικού θεραπευτικού προγράμματος από τον ανήλικο ή </a:t>
            </a:r>
          </a:p>
          <a:p>
            <a:pPr marL="0" marR="0" lvl="0" indent="0" algn="l" defTabSz="914400" rtl="0" eaLnBrk="1" fontAlgn="auto" latinLnBrk="0" hangingPunct="1">
              <a:lnSpc>
                <a:spcPct val="110000"/>
              </a:lnSpc>
              <a:spcBef>
                <a:spcPts val="1000"/>
              </a:spcBef>
              <a:spcAft>
                <a:spcPts val="0"/>
              </a:spcAft>
              <a:buClrTx/>
              <a:buSzTx/>
              <a:buFont typeface="Arial" panose="020B0604020202020204" pitchFamily="34" charset="0"/>
              <a:buNone/>
              <a:tabLst/>
              <a:defRPr/>
            </a:pPr>
            <a:r>
              <a:rPr kumimoji="0" lang="el-GR" sz="1700" b="0" i="0" u="none" strike="noStrike" kern="1200" cap="none" spc="0" normalizeH="0" baseline="0" noProof="0" dirty="0">
                <a:ln>
                  <a:noFill/>
                </a:ln>
                <a:solidFill>
                  <a:srgbClr val="000000"/>
                </a:solidFill>
                <a:effectLst/>
                <a:uLnTx/>
                <a:uFillTx/>
                <a:latin typeface="Avenir Next LT Pro"/>
                <a:ea typeface="+mn-ea"/>
                <a:cs typeface="+mn-cs"/>
              </a:rPr>
              <a:t>δ) την παραπομπή του ανηλίκου σε θεραπευτικό ή άλλο κατάλληλο κατάστημα. </a:t>
            </a:r>
          </a:p>
          <a:p>
            <a:pPr marL="0" marR="0" lvl="0" indent="0" algn="l" defTabSz="914400" rtl="0" eaLnBrk="1" fontAlgn="auto" latinLnBrk="0" hangingPunct="1">
              <a:lnSpc>
                <a:spcPct val="110000"/>
              </a:lnSpc>
              <a:spcBef>
                <a:spcPts val="1000"/>
              </a:spcBef>
              <a:spcAft>
                <a:spcPts val="0"/>
              </a:spcAft>
              <a:buClrTx/>
              <a:buSzTx/>
              <a:buFont typeface="Arial" panose="020B0604020202020204" pitchFamily="34" charset="0"/>
              <a:buNone/>
              <a:tabLst/>
              <a:defRPr/>
            </a:pPr>
            <a:r>
              <a:rPr kumimoji="0" lang="el-GR" sz="1700" b="0" i="0" u="none" strike="noStrike" kern="1200" cap="none" spc="0" normalizeH="0" baseline="0" noProof="0" dirty="0">
                <a:ln>
                  <a:noFill/>
                </a:ln>
                <a:solidFill>
                  <a:srgbClr val="000000"/>
                </a:solidFill>
                <a:effectLst/>
                <a:uLnTx/>
                <a:uFillTx/>
                <a:latin typeface="Avenir Next LT Pro"/>
                <a:ea typeface="+mn-ea"/>
                <a:cs typeface="+mn-cs"/>
              </a:rPr>
              <a:t>Σε εξαιρετικές περιπτώσεις μπορεί να επιβληθεί συνδυασμός μέτρων .</a:t>
            </a:r>
          </a:p>
          <a:p>
            <a:pPr marL="0" marR="0" lvl="0" indent="0" algn="l" defTabSz="914400" rtl="0" eaLnBrk="1" fontAlgn="auto" latinLnBrk="0" hangingPunct="1">
              <a:lnSpc>
                <a:spcPct val="110000"/>
              </a:lnSpc>
              <a:spcBef>
                <a:spcPts val="1000"/>
              </a:spcBef>
              <a:spcAft>
                <a:spcPts val="0"/>
              </a:spcAft>
              <a:buClrTx/>
              <a:buSzTx/>
              <a:buFont typeface="Arial" panose="020B0604020202020204" pitchFamily="34" charset="0"/>
              <a:buNone/>
              <a:tabLst/>
              <a:defRPr/>
            </a:pPr>
            <a:endParaRPr kumimoji="0" lang="el-GR" sz="1700" b="0" i="0" u="none" strike="noStrike" kern="1200" cap="none" spc="0" normalizeH="0" baseline="0" noProof="0" dirty="0">
              <a:ln>
                <a:noFill/>
              </a:ln>
              <a:solidFill>
                <a:srgbClr val="213B36">
                  <a:lumMod val="60000"/>
                  <a:lumOff val="40000"/>
                </a:srgbClr>
              </a:solidFill>
              <a:effectLst/>
              <a:uLnTx/>
              <a:uFillTx/>
              <a:latin typeface="Avenir Next LT Pro"/>
              <a:ea typeface="+mn-ea"/>
              <a:cs typeface="+mn-cs"/>
            </a:endParaRPr>
          </a:p>
          <a:p>
            <a:pPr marL="0" marR="0" lvl="0" indent="0" algn="l" defTabSz="914400" rtl="0" eaLnBrk="1" fontAlgn="auto" latinLnBrk="0" hangingPunct="1">
              <a:lnSpc>
                <a:spcPct val="110000"/>
              </a:lnSpc>
              <a:spcBef>
                <a:spcPts val="1000"/>
              </a:spcBef>
              <a:spcAft>
                <a:spcPts val="0"/>
              </a:spcAft>
              <a:buClrTx/>
              <a:buSzTx/>
              <a:buFont typeface="Arial" panose="020B0604020202020204" pitchFamily="34" charset="0"/>
              <a:buNone/>
              <a:tabLst/>
              <a:defRPr/>
            </a:pPr>
            <a:endParaRPr kumimoji="0" lang="el-GR" sz="1700" b="0" i="0" u="none" strike="noStrike" kern="1200" cap="none" spc="0" normalizeH="0" baseline="0" noProof="0" dirty="0">
              <a:ln>
                <a:noFill/>
              </a:ln>
              <a:solidFill>
                <a:srgbClr val="213B36">
                  <a:lumMod val="60000"/>
                  <a:lumOff val="40000"/>
                </a:srgbClr>
              </a:solidFill>
              <a:effectLst/>
              <a:uLnTx/>
              <a:uFillTx/>
              <a:latin typeface="Avenir Next LT Pro"/>
              <a:ea typeface="+mn-ea"/>
              <a:cs typeface="+mn-cs"/>
            </a:endParaRPr>
          </a:p>
          <a:p>
            <a:endParaRPr lang="en-US" dirty="0"/>
          </a:p>
        </p:txBody>
      </p:sp>
    </p:spTree>
    <p:extLst>
      <p:ext uri="{BB962C8B-B14F-4D97-AF65-F5344CB8AC3E}">
        <p14:creationId xmlns:p14="http://schemas.microsoft.com/office/powerpoint/2010/main" val="279445784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D4FA5A-1AC6-42A3-76B1-CDFAB1B4747E}"/>
              </a:ext>
            </a:extLst>
          </p:cNvPr>
          <p:cNvSpPr>
            <a:spLocks noGrp="1"/>
          </p:cNvSpPr>
          <p:nvPr>
            <p:ph type="title"/>
          </p:nvPr>
        </p:nvSpPr>
        <p:spPr/>
        <p:txBody>
          <a:bodyPr>
            <a:normAutofit/>
          </a:bodyPr>
          <a:lstStyle/>
          <a:p>
            <a:r>
              <a:rPr lang="el-GR" sz="2800" dirty="0">
                <a:solidFill>
                  <a:schemeClr val="tx1"/>
                </a:solidFill>
              </a:rPr>
              <a:t>Διαδικασία επιβολής θεραπευτικών μέτρων</a:t>
            </a:r>
            <a:endParaRPr lang="en-US" sz="2800" dirty="0">
              <a:solidFill>
                <a:schemeClr val="tx1"/>
              </a:solidFill>
            </a:endParaRPr>
          </a:p>
        </p:txBody>
      </p:sp>
      <p:sp>
        <p:nvSpPr>
          <p:cNvPr id="3" name="Content Placeholder 2">
            <a:extLst>
              <a:ext uri="{FF2B5EF4-FFF2-40B4-BE49-F238E27FC236}">
                <a16:creationId xmlns:a16="http://schemas.microsoft.com/office/drawing/2014/main" id="{45B11DE7-02A3-8DDD-C933-33FB2F032511}"/>
              </a:ext>
            </a:extLst>
          </p:cNvPr>
          <p:cNvSpPr>
            <a:spLocks noGrp="1"/>
          </p:cNvSpPr>
          <p:nvPr>
            <p:ph idx="1"/>
          </p:nvPr>
        </p:nvSpPr>
        <p:spPr/>
        <p:txBody>
          <a:bodyPr/>
          <a:lstStyle/>
          <a:p>
            <a:pPr marL="0" indent="0">
              <a:buNone/>
            </a:pPr>
            <a:r>
              <a:rPr kumimoji="0" lang="el-GR" sz="1800" b="0" i="0" u="none" strike="noStrike" kern="1200" cap="none" spc="0" normalizeH="0" baseline="0" noProof="0" dirty="0">
                <a:ln>
                  <a:noFill/>
                </a:ln>
                <a:solidFill>
                  <a:schemeClr val="tx1"/>
                </a:solidFill>
                <a:effectLst/>
                <a:uLnTx/>
                <a:uFillTx/>
                <a:latin typeface="Avenir Next LT Pro"/>
                <a:ea typeface="+mn-ea"/>
                <a:cs typeface="+mn-cs"/>
              </a:rPr>
              <a:t>Τα θεραπευτικά μέτρα διατάσσονται ύστερα από προηγούμενη διάγνωση και γνωμοδότηση από εξειδικευμένη ομάδα ιατρών, </a:t>
            </a:r>
            <a:r>
              <a:rPr kumimoji="0" lang="el-GR" sz="1800" b="0" i="0" u="sng" strike="noStrike" kern="1200" cap="none" spc="0" normalizeH="0" baseline="0" noProof="0" dirty="0">
                <a:ln>
                  <a:noFill/>
                </a:ln>
                <a:solidFill>
                  <a:schemeClr val="tx1"/>
                </a:solidFill>
                <a:effectLst/>
                <a:uLnTx/>
                <a:uFillTx/>
                <a:latin typeface="Avenir Next LT Pro"/>
                <a:ea typeface="+mn-ea"/>
                <a:cs typeface="+mn-cs"/>
              </a:rPr>
              <a:t>ψυχολόγων και κοινωνικών λειτουργών</a:t>
            </a:r>
            <a:r>
              <a:rPr kumimoji="0" lang="el-GR" sz="1800" b="0" i="0" u="none" strike="noStrike" kern="1200" cap="none" spc="0" normalizeH="0" baseline="0" noProof="0" dirty="0">
                <a:ln>
                  <a:noFill/>
                </a:ln>
                <a:solidFill>
                  <a:schemeClr val="tx1"/>
                </a:solidFill>
                <a:effectLst/>
                <a:uLnTx/>
                <a:uFillTx/>
                <a:latin typeface="Avenir Next LT Pro"/>
                <a:ea typeface="+mn-ea"/>
                <a:cs typeface="+mn-cs"/>
              </a:rPr>
              <a:t>, οι οποίοι κατά περίπτωση υπάγονται σε Μονάδα του Υπουργείου Δικαιοσύνης, Διαφάνειας και Ανθρωπίνων Δικαιωμάτων ή σε ιατρικά κέντρα υγείας ή κρατικά νοσηλευτικά ιδρύματα</a:t>
            </a:r>
            <a:endParaRPr lang="en-US" dirty="0">
              <a:solidFill>
                <a:schemeClr val="tx1"/>
              </a:solidFill>
            </a:endParaRPr>
          </a:p>
        </p:txBody>
      </p:sp>
    </p:spTree>
    <p:extLst>
      <p:ext uri="{BB962C8B-B14F-4D97-AF65-F5344CB8AC3E}">
        <p14:creationId xmlns:p14="http://schemas.microsoft.com/office/powerpoint/2010/main" val="341299982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94C625-6C8C-8C59-F95D-83B3CCAAFB57}"/>
              </a:ext>
            </a:extLst>
          </p:cNvPr>
          <p:cNvSpPr>
            <a:spLocks noGrp="1"/>
          </p:cNvSpPr>
          <p:nvPr>
            <p:ph type="title"/>
          </p:nvPr>
        </p:nvSpPr>
        <p:spPr>
          <a:xfrm>
            <a:off x="838200" y="1016493"/>
            <a:ext cx="10515600" cy="751619"/>
          </a:xfrm>
        </p:spPr>
        <p:txBody>
          <a:bodyPr>
            <a:normAutofit/>
          </a:bodyPr>
          <a:lstStyle/>
          <a:p>
            <a:pPr marL="228600" marR="0" lvl="0" indent="-228600" defTabSz="914400" rtl="0" eaLnBrk="1" fontAlgn="auto" latinLnBrk="0" hangingPunct="1">
              <a:lnSpc>
                <a:spcPct val="110000"/>
              </a:lnSpc>
              <a:spcBef>
                <a:spcPts val="1000"/>
              </a:spcBef>
              <a:spcAft>
                <a:spcPts val="0"/>
              </a:spcAft>
              <a:tabLst/>
              <a:defRPr/>
            </a:pPr>
            <a:r>
              <a:rPr kumimoji="0" lang="el-GR" sz="2400" b="0" i="0" u="none" strike="noStrike" kern="1200" cap="none" spc="0" normalizeH="0" baseline="0" noProof="0" dirty="0">
                <a:ln>
                  <a:noFill/>
                </a:ln>
                <a:solidFill>
                  <a:schemeClr val="tx1"/>
                </a:solidFill>
                <a:effectLst/>
                <a:uLnTx/>
                <a:uFillTx/>
                <a:latin typeface="Avenir Next LT Pro"/>
                <a:ea typeface="+mn-ea"/>
                <a:cs typeface="+mn-cs"/>
              </a:rPr>
              <a:t>Μεταβολή ή άρση μέτρων</a:t>
            </a:r>
            <a:endParaRPr lang="en-US" sz="6600" dirty="0">
              <a:solidFill>
                <a:schemeClr val="tx1"/>
              </a:solidFill>
            </a:endParaRPr>
          </a:p>
        </p:txBody>
      </p:sp>
      <p:sp>
        <p:nvSpPr>
          <p:cNvPr id="3" name="Content Placeholder 2">
            <a:extLst>
              <a:ext uri="{FF2B5EF4-FFF2-40B4-BE49-F238E27FC236}">
                <a16:creationId xmlns:a16="http://schemas.microsoft.com/office/drawing/2014/main" id="{7AE9BFBF-5F65-6E2E-1CEB-8E666F25AF68}"/>
              </a:ext>
            </a:extLst>
          </p:cNvPr>
          <p:cNvSpPr>
            <a:spLocks noGrp="1"/>
          </p:cNvSpPr>
          <p:nvPr>
            <p:ph idx="1"/>
          </p:nvPr>
        </p:nvSpPr>
        <p:spPr>
          <a:xfrm>
            <a:off x="838200" y="1582310"/>
            <a:ext cx="10515600" cy="4428876"/>
          </a:xfrm>
        </p:spPr>
        <p:txBody>
          <a:bodyPr>
            <a:normAutofit/>
          </a:bodyPr>
          <a:lstStyle/>
          <a:p>
            <a:endParaRPr lang="el-GR" dirty="0"/>
          </a:p>
          <a:p>
            <a:pPr marL="0" indent="0">
              <a:buNone/>
            </a:pPr>
            <a:r>
              <a:rPr lang="el-GR" dirty="0">
                <a:solidFill>
                  <a:schemeClr val="tx1"/>
                </a:solidFill>
              </a:rPr>
              <a:t>Το δικαστήριο που δίκασε μπορεί οποτεδήποτε να αντικαταστήσει τα αναμορφωτικά μέτρα που επέβαλε με άλλα, αν το κρίνει αναγκαίο. Αν τα μέτρα εκπλήρωσαν το σκοπό τους, τα αίρει.</a:t>
            </a:r>
          </a:p>
          <a:p>
            <a:pPr marL="0" indent="0">
              <a:buNone/>
            </a:pPr>
            <a:endParaRPr lang="el-GR" dirty="0">
              <a:solidFill>
                <a:schemeClr val="tx1"/>
              </a:solidFill>
            </a:endParaRPr>
          </a:p>
          <a:p>
            <a:pPr marL="0" indent="0">
              <a:buNone/>
            </a:pPr>
            <a:r>
              <a:rPr lang="el-GR" dirty="0">
                <a:solidFill>
                  <a:schemeClr val="tx1"/>
                </a:solidFill>
              </a:rPr>
              <a:t>Το ίδιο μπορεί να πράξει και για τα θεραπευτικά μέτρα ύστερα από ειδική γνωμοδότηση</a:t>
            </a:r>
          </a:p>
          <a:p>
            <a:pPr marL="0" indent="0">
              <a:buNone/>
            </a:pPr>
            <a:endParaRPr lang="el-GR" dirty="0">
              <a:solidFill>
                <a:schemeClr val="tx1"/>
              </a:solidFill>
            </a:endParaRPr>
          </a:p>
          <a:p>
            <a:pPr marL="0" indent="0">
              <a:buNone/>
            </a:pPr>
            <a:r>
              <a:rPr lang="el-GR" dirty="0">
                <a:solidFill>
                  <a:schemeClr val="tx1"/>
                </a:solidFill>
              </a:rPr>
              <a:t>Το δικαστήριο αντικαθιστά τα αναμορφωτικά μέτρα με θεραπευτικά ύστερα από γνωμοδότηση </a:t>
            </a:r>
          </a:p>
          <a:p>
            <a:pPr marL="0" indent="0">
              <a:buNone/>
            </a:pPr>
            <a:endParaRPr lang="el-GR" dirty="0">
              <a:solidFill>
                <a:schemeClr val="tx1"/>
              </a:solidFill>
            </a:endParaRPr>
          </a:p>
          <a:p>
            <a:pPr marL="0" indent="0">
              <a:buNone/>
            </a:pPr>
            <a:r>
              <a:rPr lang="el-GR" dirty="0">
                <a:solidFill>
                  <a:schemeClr val="tx1"/>
                </a:solidFill>
              </a:rPr>
              <a:t>Η συνδρομή των προϋποθέσεων αντικατάστασης ή άρσης των αναμορφωτικών ή θεραπευτικών μέτρων ελέγχεται από το δικαστήριο το αργότερο μετά την πάροδο ενός έτους από την επιβολή τους.</a:t>
            </a:r>
          </a:p>
          <a:p>
            <a:endParaRPr lang="en-US" dirty="0"/>
          </a:p>
        </p:txBody>
      </p:sp>
    </p:spTree>
    <p:extLst>
      <p:ext uri="{BB962C8B-B14F-4D97-AF65-F5344CB8AC3E}">
        <p14:creationId xmlns:p14="http://schemas.microsoft.com/office/powerpoint/2010/main" val="368465092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B289A0-1106-A598-1672-8CECD3DD9BA1}"/>
              </a:ext>
            </a:extLst>
          </p:cNvPr>
          <p:cNvSpPr>
            <a:spLocks noGrp="1"/>
          </p:cNvSpPr>
          <p:nvPr>
            <p:ph type="title"/>
          </p:nvPr>
        </p:nvSpPr>
        <p:spPr/>
        <p:txBody>
          <a:bodyPr>
            <a:normAutofit/>
          </a:bodyPr>
          <a:lstStyle/>
          <a:p>
            <a:r>
              <a:rPr lang="el-GR" sz="3200" dirty="0">
                <a:solidFill>
                  <a:schemeClr val="tx1"/>
                </a:solidFill>
              </a:rPr>
              <a:t>Διάρκεια μέτρων</a:t>
            </a:r>
            <a:endParaRPr lang="en-US" sz="3200" dirty="0">
              <a:solidFill>
                <a:schemeClr val="tx1"/>
              </a:solidFill>
            </a:endParaRPr>
          </a:p>
        </p:txBody>
      </p:sp>
      <p:sp>
        <p:nvSpPr>
          <p:cNvPr id="3" name="Content Placeholder 2">
            <a:extLst>
              <a:ext uri="{FF2B5EF4-FFF2-40B4-BE49-F238E27FC236}">
                <a16:creationId xmlns:a16="http://schemas.microsoft.com/office/drawing/2014/main" id="{23C1CAC0-52C3-68FB-850A-1F7E563D5E9D}"/>
              </a:ext>
            </a:extLst>
          </p:cNvPr>
          <p:cNvSpPr>
            <a:spLocks noGrp="1"/>
          </p:cNvSpPr>
          <p:nvPr>
            <p:ph idx="1"/>
          </p:nvPr>
        </p:nvSpPr>
        <p:spPr/>
        <p:txBody>
          <a:bodyPr/>
          <a:lstStyle/>
          <a:p>
            <a:endParaRPr lang="el-GR" dirty="0"/>
          </a:p>
          <a:p>
            <a:pPr marL="0" indent="0">
              <a:buNone/>
            </a:pPr>
            <a:r>
              <a:rPr lang="el-GR" dirty="0">
                <a:solidFill>
                  <a:schemeClr val="tx1"/>
                </a:solidFill>
              </a:rPr>
              <a:t>Τα αναμορφωτικά μέτρα που επέβαλε το δικαστήριο </a:t>
            </a:r>
            <a:r>
              <a:rPr lang="el-GR" u="sng" dirty="0">
                <a:solidFill>
                  <a:schemeClr val="tx1"/>
                </a:solidFill>
              </a:rPr>
              <a:t>παύουν αυτοδικαίως, όταν ο ανήλικος συμπληρώσει το δέκατο όγδοο έτος της ηλικίας</a:t>
            </a:r>
            <a:r>
              <a:rPr lang="el-GR" dirty="0">
                <a:solidFill>
                  <a:schemeClr val="tx1"/>
                </a:solidFill>
              </a:rPr>
              <a:t>. Το δικαστήριο μπορεί, με ειδικά αιτιολογημένη απόφασή του, να παρατείνει τα μέτρα έως τη συμπλήρωση του εικοστού πρώτου έτους.</a:t>
            </a:r>
          </a:p>
          <a:p>
            <a:endParaRPr lang="el-GR" dirty="0">
              <a:solidFill>
                <a:schemeClr val="tx1"/>
              </a:solidFill>
            </a:endParaRPr>
          </a:p>
          <a:p>
            <a:pPr marL="0" indent="0">
              <a:buNone/>
            </a:pPr>
            <a:r>
              <a:rPr lang="el-GR" dirty="0">
                <a:solidFill>
                  <a:schemeClr val="tx1"/>
                </a:solidFill>
              </a:rPr>
              <a:t>Τα θεραπευτικά μέτρα επιτρέπεται να παραταθούν και μετά το δέκατο όγδοο έτος ύστερα από ειδική γνωμοδότηση, έως τη συμπλήρωση του εικοστού πρώτου έτους.</a:t>
            </a:r>
          </a:p>
          <a:p>
            <a:endParaRPr lang="en-US" dirty="0"/>
          </a:p>
        </p:txBody>
      </p:sp>
    </p:spTree>
    <p:extLst>
      <p:ext uri="{BB962C8B-B14F-4D97-AF65-F5344CB8AC3E}">
        <p14:creationId xmlns:p14="http://schemas.microsoft.com/office/powerpoint/2010/main" val="13740900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EEF236-00B3-24EE-859D-2915BC767693}"/>
              </a:ext>
            </a:extLst>
          </p:cNvPr>
          <p:cNvSpPr>
            <a:spLocks noGrp="1"/>
          </p:cNvSpPr>
          <p:nvPr>
            <p:ph type="title"/>
          </p:nvPr>
        </p:nvSpPr>
        <p:spPr/>
        <p:txBody>
          <a:bodyPr/>
          <a:lstStyle/>
          <a:p>
            <a:r>
              <a:rPr lang="el-GR" dirty="0">
                <a:solidFill>
                  <a:schemeClr val="tx1"/>
                </a:solidFill>
              </a:rPr>
              <a:t>Εγκλημα</a:t>
            </a:r>
            <a:r>
              <a:rPr lang="el-GR" dirty="0"/>
              <a:t> </a:t>
            </a:r>
            <a:endParaRPr lang="en-US" dirty="0"/>
          </a:p>
        </p:txBody>
      </p:sp>
      <p:sp>
        <p:nvSpPr>
          <p:cNvPr id="3" name="Content Placeholder 2">
            <a:extLst>
              <a:ext uri="{FF2B5EF4-FFF2-40B4-BE49-F238E27FC236}">
                <a16:creationId xmlns:a16="http://schemas.microsoft.com/office/drawing/2014/main" id="{DF2A62FA-00E0-246F-4AC1-F439447D562A}"/>
              </a:ext>
            </a:extLst>
          </p:cNvPr>
          <p:cNvSpPr>
            <a:spLocks noGrp="1"/>
          </p:cNvSpPr>
          <p:nvPr>
            <p:ph idx="1"/>
          </p:nvPr>
        </p:nvSpPr>
        <p:spPr/>
        <p:txBody>
          <a:bodyPr>
            <a:normAutofit/>
          </a:bodyPr>
          <a:lstStyle/>
          <a:p>
            <a:pPr marL="0" indent="0">
              <a:buNone/>
            </a:pPr>
            <a:r>
              <a:rPr lang="el-GR" sz="2000" dirty="0">
                <a:solidFill>
                  <a:schemeClr val="tx1"/>
                </a:solidFill>
              </a:rPr>
              <a:t>Έγκλημα είναι:</a:t>
            </a:r>
          </a:p>
          <a:p>
            <a:r>
              <a:rPr lang="el-GR" sz="2000" dirty="0">
                <a:solidFill>
                  <a:schemeClr val="tx1"/>
                </a:solidFill>
              </a:rPr>
              <a:t>πράξη </a:t>
            </a:r>
          </a:p>
          <a:p>
            <a:r>
              <a:rPr lang="el-GR" sz="2000" dirty="0">
                <a:solidFill>
                  <a:schemeClr val="tx1"/>
                </a:solidFill>
              </a:rPr>
              <a:t>προσβολής εννόμου αγαθού </a:t>
            </a:r>
          </a:p>
          <a:p>
            <a:r>
              <a:rPr lang="el-GR" sz="2000" dirty="0">
                <a:solidFill>
                  <a:schemeClr val="tx1"/>
                </a:solidFill>
              </a:rPr>
              <a:t>η οποία περιγράφεται στο νόμο </a:t>
            </a:r>
          </a:p>
          <a:p>
            <a:r>
              <a:rPr lang="el-GR" sz="2000" dirty="0">
                <a:solidFill>
                  <a:schemeClr val="tx1"/>
                </a:solidFill>
              </a:rPr>
              <a:t>είναι τελικά άδικη και </a:t>
            </a:r>
          </a:p>
          <a:p>
            <a:r>
              <a:rPr lang="el-GR" sz="2000" dirty="0">
                <a:solidFill>
                  <a:schemeClr val="tx1"/>
                </a:solidFill>
              </a:rPr>
              <a:t>τελικά καταλογιστή στο δράστη της </a:t>
            </a:r>
            <a:endParaRPr lang="en-US" sz="2000" dirty="0">
              <a:solidFill>
                <a:schemeClr val="tx1"/>
              </a:solidFill>
            </a:endParaRPr>
          </a:p>
        </p:txBody>
      </p:sp>
    </p:spTree>
    <p:extLst>
      <p:ext uri="{BB962C8B-B14F-4D97-AF65-F5344CB8AC3E}">
        <p14:creationId xmlns:p14="http://schemas.microsoft.com/office/powerpoint/2010/main" val="259436792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62B5DA-A947-5536-9C72-28EE44A9E9B8}"/>
              </a:ext>
            </a:extLst>
          </p:cNvPr>
          <p:cNvSpPr>
            <a:spLocks noGrp="1"/>
          </p:cNvSpPr>
          <p:nvPr>
            <p:ph type="title"/>
          </p:nvPr>
        </p:nvSpPr>
        <p:spPr/>
        <p:txBody>
          <a:bodyPr>
            <a:normAutofit/>
          </a:bodyPr>
          <a:lstStyle/>
          <a:p>
            <a:pPr marL="228600" marR="0" lvl="0" indent="-228600" defTabSz="914400" rtl="0" eaLnBrk="1" fontAlgn="auto" latinLnBrk="0" hangingPunct="1">
              <a:lnSpc>
                <a:spcPct val="110000"/>
              </a:lnSpc>
              <a:spcBef>
                <a:spcPts val="1000"/>
              </a:spcBef>
              <a:spcAft>
                <a:spcPts val="0"/>
              </a:spcAft>
              <a:tabLst/>
              <a:defRPr/>
            </a:pPr>
            <a:r>
              <a:rPr kumimoji="0" lang="el-GR" sz="2000" b="0" i="0" u="none" strike="noStrike" kern="1200" cap="none" spc="0" normalizeH="0" baseline="0" noProof="0" dirty="0">
                <a:ln>
                  <a:noFill/>
                </a:ln>
                <a:solidFill>
                  <a:schemeClr val="tx1"/>
                </a:solidFill>
                <a:effectLst/>
                <a:uLnTx/>
                <a:uFillTx/>
                <a:latin typeface="Avenir Next LT Pro"/>
                <a:ea typeface="+mn-ea"/>
                <a:cs typeface="+mn-cs"/>
              </a:rPr>
              <a:t>Περιορισμός σε ειδικό κατάστημα κράτησης νέων – προυποθέσεις </a:t>
            </a:r>
            <a:endParaRPr lang="en-US" sz="4800" dirty="0">
              <a:solidFill>
                <a:schemeClr val="tx1"/>
              </a:solidFill>
            </a:endParaRPr>
          </a:p>
        </p:txBody>
      </p:sp>
      <p:sp>
        <p:nvSpPr>
          <p:cNvPr id="3" name="Content Placeholder 2">
            <a:extLst>
              <a:ext uri="{FF2B5EF4-FFF2-40B4-BE49-F238E27FC236}">
                <a16:creationId xmlns:a16="http://schemas.microsoft.com/office/drawing/2014/main" id="{6AB560BA-6D33-FABA-A7B4-B2C2ED6C30E9}"/>
              </a:ext>
            </a:extLst>
          </p:cNvPr>
          <p:cNvSpPr>
            <a:spLocks noGrp="1"/>
          </p:cNvSpPr>
          <p:nvPr>
            <p:ph idx="1"/>
          </p:nvPr>
        </p:nvSpPr>
        <p:spPr/>
        <p:txBody>
          <a:bodyPr>
            <a:normAutofit/>
          </a:bodyPr>
          <a:lstStyle/>
          <a:p>
            <a:pPr marL="0" indent="0">
              <a:buNone/>
            </a:pPr>
            <a:r>
              <a:rPr lang="el-GR" dirty="0">
                <a:solidFill>
                  <a:schemeClr val="tx1"/>
                </a:solidFill>
              </a:rPr>
              <a:t>Περιορισμός σε ειδικό κατάστημα κράτησης νέων επιβάλλεται:</a:t>
            </a:r>
          </a:p>
          <a:p>
            <a:pPr>
              <a:buFont typeface="Wingdings" panose="05000000000000000000" pitchFamily="2" charset="2"/>
              <a:buChar char="ü"/>
            </a:pPr>
            <a:r>
              <a:rPr lang="el-GR" dirty="0">
                <a:solidFill>
                  <a:schemeClr val="tx1"/>
                </a:solidFill>
              </a:rPr>
              <a:t> μόνο σε ανηλίκους που έχουν συμπληρώσει το δέκατο πέμπτο έτος της ηλικίας τους</a:t>
            </a:r>
            <a:r>
              <a:rPr lang="en-US" dirty="0">
                <a:solidFill>
                  <a:schemeClr val="tx1"/>
                </a:solidFill>
              </a:rPr>
              <a:t> (15+)</a:t>
            </a:r>
            <a:endParaRPr lang="el-GR" dirty="0">
              <a:solidFill>
                <a:schemeClr val="tx1"/>
              </a:solidFill>
            </a:endParaRPr>
          </a:p>
          <a:p>
            <a:pPr>
              <a:buFont typeface="Wingdings" panose="05000000000000000000" pitchFamily="2" charset="2"/>
              <a:buChar char="ü"/>
            </a:pPr>
            <a:r>
              <a:rPr lang="el-GR" dirty="0">
                <a:solidFill>
                  <a:schemeClr val="tx1"/>
                </a:solidFill>
              </a:rPr>
              <a:t> για πράξη που, αν την τελούσε ενήλικος θα ήταν κακούργημα και εμπεριέχει στοιχεία βίας ή στρέφεται κατά της ζωής ή της σωματικής ακεραιότητας. </a:t>
            </a:r>
          </a:p>
          <a:p>
            <a:pPr>
              <a:buFont typeface="Wingdings" panose="05000000000000000000" pitchFamily="2" charset="2"/>
              <a:buChar char="ü"/>
            </a:pPr>
            <a:r>
              <a:rPr lang="el-GR" dirty="0">
                <a:solidFill>
                  <a:schemeClr val="tx1"/>
                </a:solidFill>
              </a:rPr>
              <a:t>Με δικαστική απόφαση που να περιέχει ειδική και εμπεριστατωμένη αιτιολογία, από την οποία να προκύπτει γιατί τα αναμορφωτικά ή θεραπευτικά μέτρα δεν κρίνονται στη συγκεκριμένη περίπτωση επαρκή ενόψει των ιδιαίτερων συνθηκών τέλεσης της πράξης και της προσωπικότητας του ανηλίκου.</a:t>
            </a:r>
            <a:endParaRPr lang="en-US" dirty="0">
              <a:solidFill>
                <a:schemeClr val="tx1"/>
              </a:solidFill>
            </a:endParaRPr>
          </a:p>
        </p:txBody>
      </p:sp>
    </p:spTree>
    <p:extLst>
      <p:ext uri="{BB962C8B-B14F-4D97-AF65-F5344CB8AC3E}">
        <p14:creationId xmlns:p14="http://schemas.microsoft.com/office/powerpoint/2010/main" val="397233757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E10EAE-84C2-10FE-9403-5AB3E2D798A7}"/>
              </a:ext>
            </a:extLst>
          </p:cNvPr>
          <p:cNvSpPr>
            <a:spLocks noGrp="1"/>
          </p:cNvSpPr>
          <p:nvPr>
            <p:ph type="title"/>
          </p:nvPr>
        </p:nvSpPr>
        <p:spPr/>
        <p:txBody>
          <a:bodyPr>
            <a:normAutofit/>
          </a:bodyPr>
          <a:lstStyle/>
          <a:p>
            <a:r>
              <a:rPr lang="el-GR" sz="3200" dirty="0">
                <a:solidFill>
                  <a:schemeClr val="tx1"/>
                </a:solidFill>
              </a:rPr>
              <a:t>Συμμετοχή σε έγκλημα </a:t>
            </a:r>
            <a:endParaRPr lang="en-US" sz="3200" dirty="0">
              <a:solidFill>
                <a:schemeClr val="tx1"/>
              </a:solidFill>
            </a:endParaRPr>
          </a:p>
        </p:txBody>
      </p:sp>
      <p:sp>
        <p:nvSpPr>
          <p:cNvPr id="3" name="Content Placeholder 2">
            <a:extLst>
              <a:ext uri="{FF2B5EF4-FFF2-40B4-BE49-F238E27FC236}">
                <a16:creationId xmlns:a16="http://schemas.microsoft.com/office/drawing/2014/main" id="{D02231BD-C6F7-DFD2-C356-823507C02F17}"/>
              </a:ext>
            </a:extLst>
          </p:cNvPr>
          <p:cNvSpPr>
            <a:spLocks noGrp="1"/>
          </p:cNvSpPr>
          <p:nvPr>
            <p:ph idx="1"/>
          </p:nvPr>
        </p:nvSpPr>
        <p:spPr/>
        <p:txBody>
          <a:bodyPr/>
          <a:lstStyle/>
          <a:p>
            <a:pPr marL="0" indent="0">
              <a:buNone/>
            </a:pPr>
            <a:r>
              <a:rPr lang="el-GR" dirty="0">
                <a:solidFill>
                  <a:schemeClr val="tx1"/>
                </a:solidFill>
              </a:rPr>
              <a:t>Αυτουργός : Αυτός που εκτελεί ιδιοχείρως και αυτοπροσώπως αυτό που περιγράφεται στον ποινικό νόμο</a:t>
            </a:r>
          </a:p>
          <a:p>
            <a:pPr marL="0" indent="0">
              <a:buNone/>
            </a:pPr>
            <a:r>
              <a:rPr lang="el-GR" dirty="0">
                <a:solidFill>
                  <a:schemeClr val="tx1"/>
                </a:solidFill>
              </a:rPr>
              <a:t>Συμμέτοχος : Αυτός που προκαλεί την απόφαση στον αυτουργό να τελέσει την πράξη του ή αυτός που βοηθάει τον αυτουργό στην υλοποίηση της πράξης  </a:t>
            </a:r>
            <a:endParaRPr lang="en-US" dirty="0">
              <a:solidFill>
                <a:schemeClr val="tx1"/>
              </a:solidFill>
            </a:endParaRPr>
          </a:p>
        </p:txBody>
      </p:sp>
    </p:spTree>
    <p:extLst>
      <p:ext uri="{BB962C8B-B14F-4D97-AF65-F5344CB8AC3E}">
        <p14:creationId xmlns:p14="http://schemas.microsoft.com/office/powerpoint/2010/main" val="69886637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6BB602-D99A-AFB8-5928-1727E75AD7F9}"/>
              </a:ext>
            </a:extLst>
          </p:cNvPr>
          <p:cNvSpPr>
            <a:spLocks noGrp="1"/>
          </p:cNvSpPr>
          <p:nvPr>
            <p:ph type="title"/>
          </p:nvPr>
        </p:nvSpPr>
        <p:spPr/>
        <p:txBody>
          <a:bodyPr>
            <a:normAutofit/>
          </a:bodyPr>
          <a:lstStyle/>
          <a:p>
            <a:r>
              <a:rPr lang="el-GR" sz="3200" dirty="0">
                <a:solidFill>
                  <a:schemeClr val="tx1"/>
                </a:solidFill>
              </a:rPr>
              <a:t>Είδη Συμμετοχής </a:t>
            </a:r>
            <a:endParaRPr lang="en-US" sz="3200" dirty="0">
              <a:solidFill>
                <a:schemeClr val="tx1"/>
              </a:solidFill>
            </a:endParaRPr>
          </a:p>
        </p:txBody>
      </p:sp>
      <p:sp>
        <p:nvSpPr>
          <p:cNvPr id="3" name="Content Placeholder 2">
            <a:extLst>
              <a:ext uri="{FF2B5EF4-FFF2-40B4-BE49-F238E27FC236}">
                <a16:creationId xmlns:a16="http://schemas.microsoft.com/office/drawing/2014/main" id="{53DB5D75-03AD-31CA-B8A3-F4F88C8892A5}"/>
              </a:ext>
            </a:extLst>
          </p:cNvPr>
          <p:cNvSpPr>
            <a:spLocks noGrp="1"/>
          </p:cNvSpPr>
          <p:nvPr>
            <p:ph idx="1"/>
          </p:nvPr>
        </p:nvSpPr>
        <p:spPr/>
        <p:txBody>
          <a:bodyPr/>
          <a:lstStyle/>
          <a:p>
            <a:pPr marL="342900" indent="-342900">
              <a:buAutoNum type="arabicPeriod"/>
            </a:pPr>
            <a:r>
              <a:rPr lang="el-GR" dirty="0">
                <a:solidFill>
                  <a:schemeClr val="tx1"/>
                </a:solidFill>
              </a:rPr>
              <a:t>Συναυτουργοί :</a:t>
            </a:r>
          </a:p>
          <a:p>
            <a:pPr marL="0" indent="0">
              <a:buNone/>
            </a:pPr>
            <a:r>
              <a:rPr lang="el-GR" dirty="0">
                <a:solidFill>
                  <a:schemeClr val="tx1"/>
                </a:solidFill>
              </a:rPr>
              <a:t>«Όταν δύο ή περισσότεροι πραγμάτωσαν από κοινού, εν όλω ή εν μέρει, τα στοιχεία της περιγραφόμενης στον νόμο αξιόποινης πράξης, καθένας τους τιμωρείται ως αυτουργός»</a:t>
            </a:r>
          </a:p>
          <a:p>
            <a:pPr marL="0" indent="0">
              <a:buNone/>
            </a:pPr>
            <a:r>
              <a:rPr lang="el-GR" dirty="0">
                <a:solidFill>
                  <a:schemeClr val="tx1"/>
                </a:solidFill>
              </a:rPr>
              <a:t>Η μορφή αυτή συμμετοχής έχει νόημα όταν ένα έγκλημα αποτελείται από δύο πράξεις και ο κάθε συναυτουργός τελεί μία από αυτές . </a:t>
            </a:r>
          </a:p>
          <a:p>
            <a:pPr marL="0" indent="0">
              <a:buNone/>
            </a:pPr>
            <a:r>
              <a:rPr lang="el-GR" dirty="0">
                <a:solidFill>
                  <a:schemeClr val="tx1"/>
                </a:solidFill>
              </a:rPr>
              <a:t>Πχ η ληστεία αποτελείται από μια πράξη βίας και μια πράξη κλοπής (δλδ αφαίρεση ξένου πράγματος) </a:t>
            </a:r>
          </a:p>
          <a:p>
            <a:pPr marL="0" indent="0">
              <a:buNone/>
            </a:pPr>
            <a:r>
              <a:rPr lang="el-GR" dirty="0">
                <a:solidFill>
                  <a:schemeClr val="tx1"/>
                </a:solidFill>
              </a:rPr>
              <a:t>Αν δύο μαζί έχουν αποφασίσει να τελέσουν το έγκλημα της ληστείας και ο ένας χτυπάει το θύμα τη στιγμή που άλλος του αφαιρεί τα χρήματα, τότε θεωρούνται και οι δύο συναυτουργοί της ληστείας. </a:t>
            </a:r>
            <a:endParaRPr lang="en-US" dirty="0">
              <a:solidFill>
                <a:schemeClr val="tx1"/>
              </a:solidFill>
            </a:endParaRPr>
          </a:p>
        </p:txBody>
      </p:sp>
    </p:spTree>
    <p:extLst>
      <p:ext uri="{BB962C8B-B14F-4D97-AF65-F5344CB8AC3E}">
        <p14:creationId xmlns:p14="http://schemas.microsoft.com/office/powerpoint/2010/main" val="26340422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74708B-2806-FCF9-C687-4D1E6F1A6A4E}"/>
              </a:ext>
            </a:extLst>
          </p:cNvPr>
          <p:cNvSpPr>
            <a:spLocks noGrp="1"/>
          </p:cNvSpPr>
          <p:nvPr>
            <p:ph type="title"/>
          </p:nvPr>
        </p:nvSpPr>
        <p:spPr/>
        <p:txBody>
          <a:bodyPr>
            <a:normAutofit/>
          </a:bodyPr>
          <a:lstStyle/>
          <a:p>
            <a:r>
              <a:rPr lang="el-GR" sz="3600" dirty="0">
                <a:solidFill>
                  <a:schemeClr val="tx1"/>
                </a:solidFill>
              </a:rPr>
              <a:t>Ηθικός αυτουργός </a:t>
            </a:r>
            <a:endParaRPr lang="en-US" sz="3600" dirty="0">
              <a:solidFill>
                <a:schemeClr val="tx1"/>
              </a:solidFill>
            </a:endParaRPr>
          </a:p>
        </p:txBody>
      </p:sp>
      <p:sp>
        <p:nvSpPr>
          <p:cNvPr id="3" name="Content Placeholder 2">
            <a:extLst>
              <a:ext uri="{FF2B5EF4-FFF2-40B4-BE49-F238E27FC236}">
                <a16:creationId xmlns:a16="http://schemas.microsoft.com/office/drawing/2014/main" id="{1C0B8FCD-F1D9-5A13-494F-40781649CBD9}"/>
              </a:ext>
            </a:extLst>
          </p:cNvPr>
          <p:cNvSpPr>
            <a:spLocks noGrp="1"/>
          </p:cNvSpPr>
          <p:nvPr>
            <p:ph idx="1"/>
          </p:nvPr>
        </p:nvSpPr>
        <p:spPr/>
        <p:txBody>
          <a:bodyPr/>
          <a:lstStyle/>
          <a:p>
            <a:pPr marL="0" indent="0">
              <a:buNone/>
            </a:pPr>
            <a:r>
              <a:rPr lang="el-GR" dirty="0">
                <a:solidFill>
                  <a:schemeClr val="tx1"/>
                </a:solidFill>
              </a:rPr>
              <a:t>Με την ποινή του αυτουργού τιμωρείται όποιος με πρόθεση προκάλεσε σε άλλον την απόφαση να εκτελέσει την άδικη πράξη που διέπραξε.</a:t>
            </a:r>
          </a:p>
          <a:p>
            <a:pPr marL="0" indent="0">
              <a:buNone/>
            </a:pPr>
            <a:r>
              <a:rPr lang="el-GR" dirty="0">
                <a:solidFill>
                  <a:schemeClr val="tx1"/>
                </a:solidFill>
              </a:rPr>
              <a:t>Άρα θέλουμε : </a:t>
            </a:r>
          </a:p>
          <a:p>
            <a:pPr marL="0" indent="0">
              <a:buNone/>
            </a:pPr>
            <a:r>
              <a:rPr lang="el-GR" dirty="0">
                <a:solidFill>
                  <a:schemeClr val="tx1"/>
                </a:solidFill>
              </a:rPr>
              <a:t>Α) πρόκληση συγκεκριμένης απόφασης </a:t>
            </a:r>
          </a:p>
          <a:p>
            <a:pPr marL="0" indent="0">
              <a:buNone/>
            </a:pPr>
            <a:r>
              <a:rPr lang="el-GR" dirty="0">
                <a:solidFill>
                  <a:schemeClr val="tx1"/>
                </a:solidFill>
              </a:rPr>
              <a:t>Β) Τέλεση της άδικης πράξης από το φυσικό αυτουργό </a:t>
            </a:r>
          </a:p>
          <a:p>
            <a:pPr marL="0" indent="0">
              <a:buNone/>
            </a:pPr>
            <a:endParaRPr lang="el-GR" dirty="0">
              <a:solidFill>
                <a:schemeClr val="tx1"/>
              </a:solidFill>
            </a:endParaRPr>
          </a:p>
          <a:p>
            <a:pPr marL="0" indent="0">
              <a:buNone/>
            </a:pPr>
            <a:endParaRPr lang="en-US" dirty="0">
              <a:solidFill>
                <a:schemeClr val="tx1"/>
              </a:solidFill>
            </a:endParaRPr>
          </a:p>
        </p:txBody>
      </p:sp>
    </p:spTree>
    <p:extLst>
      <p:ext uri="{BB962C8B-B14F-4D97-AF65-F5344CB8AC3E}">
        <p14:creationId xmlns:p14="http://schemas.microsoft.com/office/powerpoint/2010/main" val="32168616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4B551-40C8-BB73-9757-1CC0EE066BBB}"/>
              </a:ext>
            </a:extLst>
          </p:cNvPr>
          <p:cNvSpPr>
            <a:spLocks noGrp="1"/>
          </p:cNvSpPr>
          <p:nvPr>
            <p:ph type="title"/>
          </p:nvPr>
        </p:nvSpPr>
        <p:spPr/>
        <p:txBody>
          <a:bodyPr>
            <a:normAutofit/>
          </a:bodyPr>
          <a:lstStyle/>
          <a:p>
            <a:r>
              <a:rPr lang="el-GR" sz="3200" dirty="0">
                <a:solidFill>
                  <a:schemeClr val="tx1"/>
                </a:solidFill>
              </a:rPr>
              <a:t>Συνεργός </a:t>
            </a:r>
            <a:endParaRPr lang="en-US" sz="3200" dirty="0">
              <a:solidFill>
                <a:schemeClr val="tx1"/>
              </a:solidFill>
            </a:endParaRPr>
          </a:p>
        </p:txBody>
      </p:sp>
      <p:graphicFrame>
        <p:nvGraphicFramePr>
          <p:cNvPr id="5" name="Content Placeholder 2">
            <a:extLst>
              <a:ext uri="{FF2B5EF4-FFF2-40B4-BE49-F238E27FC236}">
                <a16:creationId xmlns:a16="http://schemas.microsoft.com/office/drawing/2014/main" id="{D2A3E3EB-9574-80B2-BFB3-A25EC93FC294}"/>
              </a:ext>
            </a:extLst>
          </p:cNvPr>
          <p:cNvGraphicFramePr>
            <a:graphicFrameLocks noGrp="1"/>
          </p:cNvGraphicFramePr>
          <p:nvPr>
            <p:ph idx="1"/>
            <p:extLst>
              <p:ext uri="{D42A27DB-BD31-4B8C-83A1-F6EECF244321}">
                <p14:modId xmlns:p14="http://schemas.microsoft.com/office/powerpoint/2010/main" val="2207607484"/>
              </p:ext>
            </p:extLst>
          </p:nvPr>
        </p:nvGraphicFramePr>
        <p:xfrm>
          <a:off x="838200" y="2189408"/>
          <a:ext cx="10515600" cy="382177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1220204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79B4D7-AFE4-E73A-B163-070672F0B9E6}"/>
              </a:ext>
            </a:extLst>
          </p:cNvPr>
          <p:cNvSpPr>
            <a:spLocks noGrp="1"/>
          </p:cNvSpPr>
          <p:nvPr>
            <p:ph type="title"/>
          </p:nvPr>
        </p:nvSpPr>
        <p:spPr/>
        <p:txBody>
          <a:bodyPr>
            <a:normAutofit/>
          </a:bodyPr>
          <a:lstStyle/>
          <a:p>
            <a:r>
              <a:rPr lang="el-GR" sz="3600" dirty="0">
                <a:solidFill>
                  <a:schemeClr val="tx1"/>
                </a:solidFill>
              </a:rPr>
              <a:t>Παραδείγματα </a:t>
            </a:r>
            <a:endParaRPr lang="en-US" sz="3600" dirty="0">
              <a:solidFill>
                <a:schemeClr val="tx1"/>
              </a:solidFill>
            </a:endParaRPr>
          </a:p>
        </p:txBody>
      </p:sp>
      <p:sp>
        <p:nvSpPr>
          <p:cNvPr id="3" name="Content Placeholder 2">
            <a:extLst>
              <a:ext uri="{FF2B5EF4-FFF2-40B4-BE49-F238E27FC236}">
                <a16:creationId xmlns:a16="http://schemas.microsoft.com/office/drawing/2014/main" id="{E01D0AFB-C87D-4003-D847-1BFD99D7F19F}"/>
              </a:ext>
            </a:extLst>
          </p:cNvPr>
          <p:cNvSpPr>
            <a:spLocks noGrp="1"/>
          </p:cNvSpPr>
          <p:nvPr>
            <p:ph idx="1"/>
          </p:nvPr>
        </p:nvSpPr>
        <p:spPr/>
        <p:txBody>
          <a:bodyPr/>
          <a:lstStyle/>
          <a:p>
            <a:pPr marL="342900" indent="-342900">
              <a:buAutoNum type="arabicPeriod"/>
            </a:pPr>
            <a:r>
              <a:rPr lang="el-GR" dirty="0">
                <a:solidFill>
                  <a:schemeClr val="tx1"/>
                </a:solidFill>
              </a:rPr>
              <a:t>Ο ηλικιωμένος Α, που είχε βγάλει βόλτα τον εκπαιδευμένο σκύλο του σε κάποιο έρημο άλσος, αντιλήφθηκε τον ψυχικά ασθενή και σωματώδη Β, ο οποίος έχοντας κάμψει βίαια την αντίσταση της Γ, επιχειρούσε να έρθει σε συνουσία μαζί της. Χωρίς καθυστέρηση ο Α άρπαξε μια πέτρα από το έδαφος και την έριξε στον Β με αποτέλεσμα να του προκαλέσει βαριά σωματική βλάβη ενώ η Β κατάφερε να σωθεί. </a:t>
            </a:r>
          </a:p>
          <a:p>
            <a:pPr marL="0" indent="0">
              <a:buNone/>
            </a:pPr>
            <a:r>
              <a:rPr lang="el-GR" dirty="0">
                <a:solidFill>
                  <a:schemeClr val="tx1"/>
                </a:solidFill>
              </a:rPr>
              <a:t>Α) Θα τιμωρηθεί ο Α για το έγκλημα της σκοπούμενης βαριάς σωματικής βλάβης ?</a:t>
            </a:r>
          </a:p>
          <a:p>
            <a:pPr marL="0" indent="0">
              <a:buNone/>
            </a:pPr>
            <a:r>
              <a:rPr lang="el-GR" dirty="0">
                <a:solidFill>
                  <a:schemeClr val="tx1"/>
                </a:solidFill>
              </a:rPr>
              <a:t>Β) Θα άλλαζε η ποινική ευθύνη του Α αν αντι του χτυπήματος με πέτρα, ο Α έδινε εντολή στον εκπαιδευμένο σκύλο του να δαγκώσει τον Β ?</a:t>
            </a:r>
          </a:p>
          <a:p>
            <a:pPr marL="0" indent="0">
              <a:buNone/>
            </a:pPr>
            <a:r>
              <a:rPr lang="el-GR" dirty="0">
                <a:solidFill>
                  <a:schemeClr val="tx1"/>
                </a:solidFill>
              </a:rPr>
              <a:t>Γ) Αν ο Α δεν εμπόδιζε τον Β να ολοκληρώσει την πράξη του θα τιμωρούνταν ο Β για το έγκλημα του βιασμού κατά της Γ ? </a:t>
            </a:r>
            <a:endParaRPr lang="en-US" dirty="0">
              <a:solidFill>
                <a:schemeClr val="tx1"/>
              </a:solidFill>
            </a:endParaRPr>
          </a:p>
        </p:txBody>
      </p:sp>
    </p:spTree>
    <p:extLst>
      <p:ext uri="{BB962C8B-B14F-4D97-AF65-F5344CB8AC3E}">
        <p14:creationId xmlns:p14="http://schemas.microsoft.com/office/powerpoint/2010/main" val="23253755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919465-92C7-55C9-5A4C-EC48865991E7}"/>
              </a:ext>
            </a:extLst>
          </p:cNvPr>
          <p:cNvSpPr>
            <a:spLocks noGrp="1"/>
          </p:cNvSpPr>
          <p:nvPr>
            <p:ph type="title"/>
          </p:nvPr>
        </p:nvSpPr>
        <p:spPr/>
        <p:txBody>
          <a:bodyPr>
            <a:normAutofit/>
          </a:bodyPr>
          <a:lstStyle/>
          <a:p>
            <a:r>
              <a:rPr lang="el-GR" sz="3600" dirty="0">
                <a:solidFill>
                  <a:schemeClr val="tx1"/>
                </a:solidFill>
              </a:rPr>
              <a:t>Παραδείγματα</a:t>
            </a:r>
            <a:endParaRPr lang="en-US" sz="3600" dirty="0">
              <a:solidFill>
                <a:schemeClr val="tx1"/>
              </a:solidFill>
            </a:endParaRPr>
          </a:p>
        </p:txBody>
      </p:sp>
      <p:sp>
        <p:nvSpPr>
          <p:cNvPr id="3" name="Content Placeholder 2">
            <a:extLst>
              <a:ext uri="{FF2B5EF4-FFF2-40B4-BE49-F238E27FC236}">
                <a16:creationId xmlns:a16="http://schemas.microsoft.com/office/drawing/2014/main" id="{BA0CCC65-D67D-9270-5380-7401C950139D}"/>
              </a:ext>
            </a:extLst>
          </p:cNvPr>
          <p:cNvSpPr>
            <a:spLocks noGrp="1"/>
          </p:cNvSpPr>
          <p:nvPr>
            <p:ph idx="1"/>
          </p:nvPr>
        </p:nvSpPr>
        <p:spPr/>
        <p:txBody>
          <a:bodyPr/>
          <a:lstStyle/>
          <a:p>
            <a:pPr marL="0" indent="0">
              <a:buNone/>
            </a:pPr>
            <a:r>
              <a:rPr lang="el-GR" dirty="0">
                <a:solidFill>
                  <a:schemeClr val="tx1"/>
                </a:solidFill>
              </a:rPr>
              <a:t>Οι Α και Β αποφασίζουν να βιάσουν τη Γ. Ο Α, κατά το σχέδιο, θα ασκήσει τη βία και ο Ε θα τελέσει την ασελγή πράξη. Ποια η ποινική ευθύνη των Α και Β ?</a:t>
            </a:r>
          </a:p>
          <a:p>
            <a:pPr marL="0" indent="0">
              <a:buNone/>
            </a:pPr>
            <a:endParaRPr lang="en-US" dirty="0">
              <a:solidFill>
                <a:schemeClr val="tx1"/>
              </a:solidFill>
            </a:endParaRPr>
          </a:p>
        </p:txBody>
      </p:sp>
    </p:spTree>
    <p:extLst>
      <p:ext uri="{BB962C8B-B14F-4D97-AF65-F5344CB8AC3E}">
        <p14:creationId xmlns:p14="http://schemas.microsoft.com/office/powerpoint/2010/main" val="11605191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8BB7F8-3BA2-1B45-8AAC-3A704AB7E5D7}"/>
              </a:ext>
            </a:extLst>
          </p:cNvPr>
          <p:cNvSpPr>
            <a:spLocks noGrp="1"/>
          </p:cNvSpPr>
          <p:nvPr>
            <p:ph type="title"/>
          </p:nvPr>
        </p:nvSpPr>
        <p:spPr/>
        <p:txBody>
          <a:bodyPr>
            <a:normAutofit/>
          </a:bodyPr>
          <a:lstStyle/>
          <a:p>
            <a:r>
              <a:rPr lang="el-GR" sz="3200" dirty="0">
                <a:solidFill>
                  <a:schemeClr val="tx1"/>
                </a:solidFill>
              </a:rPr>
              <a:t>Το έγκλημα ως πράξη </a:t>
            </a:r>
            <a:endParaRPr lang="en-US" sz="3200" dirty="0">
              <a:solidFill>
                <a:schemeClr val="tx1"/>
              </a:solidFill>
            </a:endParaRPr>
          </a:p>
        </p:txBody>
      </p:sp>
      <p:sp>
        <p:nvSpPr>
          <p:cNvPr id="3" name="Content Placeholder 2">
            <a:extLst>
              <a:ext uri="{FF2B5EF4-FFF2-40B4-BE49-F238E27FC236}">
                <a16:creationId xmlns:a16="http://schemas.microsoft.com/office/drawing/2014/main" id="{7355F772-2E36-5890-B1DD-33540B0F5C71}"/>
              </a:ext>
            </a:extLst>
          </p:cNvPr>
          <p:cNvSpPr>
            <a:spLocks noGrp="1"/>
          </p:cNvSpPr>
          <p:nvPr>
            <p:ph idx="1"/>
          </p:nvPr>
        </p:nvSpPr>
        <p:spPr>
          <a:xfrm>
            <a:off x="838200" y="2189407"/>
            <a:ext cx="10515600" cy="4397659"/>
          </a:xfrm>
        </p:spPr>
        <p:txBody>
          <a:bodyPr/>
          <a:lstStyle/>
          <a:p>
            <a:pPr marL="0" indent="0">
              <a:buNone/>
            </a:pPr>
            <a:r>
              <a:rPr lang="el-GR" dirty="0">
                <a:solidFill>
                  <a:schemeClr val="tx1"/>
                </a:solidFill>
              </a:rPr>
              <a:t>Το έγκλημα είναι πράξη. Επομένως ο ποινικός κώδικας δεν μπορεί να τιμωρεί το φρόνημα</a:t>
            </a:r>
          </a:p>
          <a:p>
            <a:pPr marL="0" indent="0">
              <a:buNone/>
            </a:pPr>
            <a:r>
              <a:rPr lang="el-GR" dirty="0">
                <a:solidFill>
                  <a:schemeClr val="tx1"/>
                </a:solidFill>
              </a:rPr>
              <a:t>Ως πράξη στο ποινικό δίκαιο ορίζουμε την ενέργεια (ανθρώπινη σωματική κίνηση) ή παράλειψη που φέρει αποτέλεσμα στο φυσικό κόσμο/ μεταβάλλει τον εξωτερικό κόσμο  </a:t>
            </a:r>
          </a:p>
          <a:p>
            <a:pPr marL="0" indent="0">
              <a:buNone/>
            </a:pPr>
            <a:r>
              <a:rPr lang="el-GR" dirty="0">
                <a:solidFill>
                  <a:schemeClr val="tx1"/>
                </a:solidFill>
              </a:rPr>
              <a:t>ΠΟΙΟΣ ΔΕΝ ΠΡΆΤΤΕΙ ?</a:t>
            </a:r>
          </a:p>
          <a:p>
            <a:pPr marL="342900" indent="-342900">
              <a:buAutoNum type="arabicPeriod"/>
            </a:pPr>
            <a:r>
              <a:rPr lang="el-GR" dirty="0">
                <a:solidFill>
                  <a:schemeClr val="tx1"/>
                </a:solidFill>
              </a:rPr>
              <a:t>Ζώο: εκτος αν πρόκειται για εκπαιδευμένο ζώο που δέχεται εντολές από το αφεντικό του.</a:t>
            </a:r>
          </a:p>
          <a:p>
            <a:pPr marL="342900" indent="-342900">
              <a:buAutoNum type="arabicPeriod"/>
            </a:pPr>
            <a:r>
              <a:rPr lang="el-GR" dirty="0">
                <a:solidFill>
                  <a:schemeClr val="tx1"/>
                </a:solidFill>
              </a:rPr>
              <a:t>Φυσικές Δυνάμεις (πχ αέρας, νερό) Παρόλο που οι φυσικές δυνάμεις μπορούν να προκαλέσουν αλλαγές στον εξωτερικό κόσμου (πχ πνιγμός από πλημμύρα), ωστόσο δεν λογίζονται ως πράξεις από το Ποινικό Δίκαιο </a:t>
            </a:r>
          </a:p>
          <a:p>
            <a:pPr marL="342900" indent="-342900">
              <a:buAutoNum type="arabicPeriod"/>
            </a:pPr>
            <a:r>
              <a:rPr lang="el-GR" dirty="0">
                <a:solidFill>
                  <a:schemeClr val="tx1"/>
                </a:solidFill>
              </a:rPr>
              <a:t>Νομικά Πρόσωπα : Η ευθύνη στο Ποινικό δίκαιο είναι ατομική και αποδίδεται σε αυτόν που τέλεσε την πράξη ή παράλειψη που περιγράφεται ως εγκλημα στο νόμο. </a:t>
            </a:r>
            <a:endParaRPr lang="en-US" dirty="0">
              <a:solidFill>
                <a:schemeClr val="tx1"/>
              </a:solidFill>
            </a:endParaRPr>
          </a:p>
        </p:txBody>
      </p:sp>
    </p:spTree>
    <p:extLst>
      <p:ext uri="{BB962C8B-B14F-4D97-AF65-F5344CB8AC3E}">
        <p14:creationId xmlns:p14="http://schemas.microsoft.com/office/powerpoint/2010/main" val="1970701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F1E76-4061-89DC-7A96-32210D06758C}"/>
              </a:ext>
            </a:extLst>
          </p:cNvPr>
          <p:cNvSpPr>
            <a:spLocks noGrp="1"/>
          </p:cNvSpPr>
          <p:nvPr>
            <p:ph type="title"/>
          </p:nvPr>
        </p:nvSpPr>
        <p:spPr/>
        <p:txBody>
          <a:bodyPr>
            <a:normAutofit/>
          </a:bodyPr>
          <a:lstStyle/>
          <a:p>
            <a:r>
              <a:rPr lang="el-GR" sz="3200" dirty="0">
                <a:solidFill>
                  <a:schemeClr val="tx1"/>
                </a:solidFill>
              </a:rPr>
              <a:t>Το έγκλημα ως πράξη προσβολής εννόμου αγαθού </a:t>
            </a:r>
            <a:endParaRPr lang="en-US" sz="3200" dirty="0">
              <a:solidFill>
                <a:schemeClr val="tx1"/>
              </a:solidFill>
            </a:endParaRPr>
          </a:p>
        </p:txBody>
      </p:sp>
      <p:sp>
        <p:nvSpPr>
          <p:cNvPr id="3" name="Content Placeholder 2">
            <a:extLst>
              <a:ext uri="{FF2B5EF4-FFF2-40B4-BE49-F238E27FC236}">
                <a16:creationId xmlns:a16="http://schemas.microsoft.com/office/drawing/2014/main" id="{3485AE6D-F636-2C12-F21B-C47170B2D1E2}"/>
              </a:ext>
            </a:extLst>
          </p:cNvPr>
          <p:cNvSpPr>
            <a:spLocks noGrp="1"/>
          </p:cNvSpPr>
          <p:nvPr>
            <p:ph idx="1"/>
          </p:nvPr>
        </p:nvSpPr>
        <p:spPr/>
        <p:txBody>
          <a:bodyPr/>
          <a:lstStyle/>
          <a:p>
            <a:r>
              <a:rPr lang="el-GR" dirty="0">
                <a:solidFill>
                  <a:schemeClr val="tx1"/>
                </a:solidFill>
              </a:rPr>
              <a:t>Έννομα αγαθά είναι εκείνα τα κοινωνικά αγαθά που το δίκαιο δίνει κάποια αξία και τα προστατεύει με τους ποινικούς νόμους . (πχ ζωή, σωματική ακεραιότητα, ιδιοκτησία, περιουσία, τιμή κλπ) </a:t>
            </a:r>
          </a:p>
          <a:p>
            <a:r>
              <a:rPr lang="el-GR" dirty="0">
                <a:solidFill>
                  <a:schemeClr val="tx1"/>
                </a:solidFill>
              </a:rPr>
              <a:t>Σκοπός του ποινικού δικαίου είναι : </a:t>
            </a:r>
          </a:p>
          <a:p>
            <a:pPr marL="0" indent="0">
              <a:buNone/>
            </a:pPr>
            <a:r>
              <a:rPr lang="el-GR" dirty="0">
                <a:solidFill>
                  <a:schemeClr val="tx1"/>
                </a:solidFill>
              </a:rPr>
              <a:t>Α) προστασία των εννόμων αγαθών </a:t>
            </a:r>
          </a:p>
          <a:p>
            <a:pPr marL="0" indent="0">
              <a:buNone/>
            </a:pPr>
            <a:r>
              <a:rPr lang="el-GR" dirty="0">
                <a:solidFill>
                  <a:schemeClr val="tx1"/>
                </a:solidFill>
              </a:rPr>
              <a:t>Β) πρόληψη </a:t>
            </a:r>
          </a:p>
          <a:p>
            <a:pPr>
              <a:buFontTx/>
              <a:buChar char="-"/>
            </a:pPr>
            <a:r>
              <a:rPr lang="el-GR" dirty="0">
                <a:solidFill>
                  <a:schemeClr val="tx1"/>
                </a:solidFill>
              </a:rPr>
              <a:t>Γενική πρόληψη : σκοπό έχει να προστατεύσει την κοινωνία από το έγκλημα. </a:t>
            </a:r>
          </a:p>
          <a:p>
            <a:pPr>
              <a:buFontTx/>
              <a:buChar char="-"/>
            </a:pPr>
            <a:r>
              <a:rPr lang="el-GR" dirty="0">
                <a:solidFill>
                  <a:schemeClr val="tx1"/>
                </a:solidFill>
              </a:rPr>
              <a:t>Ειδική πρόληψη : σ΄κοπό έχει την αποτροπή της επανάληψης του εγκλήματος από τον ίδιο το δράστη και την ομαλή επανένταξή του στην κοινωνία. Αυτό δεν το κάνει ο κανόνας αλλά η ποινή που έχει σωφρωνιστικό χαρακτήρα.</a:t>
            </a:r>
            <a:endParaRPr lang="en-US" dirty="0">
              <a:solidFill>
                <a:schemeClr val="tx1"/>
              </a:solidFill>
            </a:endParaRPr>
          </a:p>
        </p:txBody>
      </p:sp>
    </p:spTree>
    <p:extLst>
      <p:ext uri="{BB962C8B-B14F-4D97-AF65-F5344CB8AC3E}">
        <p14:creationId xmlns:p14="http://schemas.microsoft.com/office/powerpoint/2010/main" val="38853054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6938C6-D99B-BBBC-B17C-B9C645BF90D6}"/>
              </a:ext>
            </a:extLst>
          </p:cNvPr>
          <p:cNvSpPr>
            <a:spLocks noGrp="1"/>
          </p:cNvSpPr>
          <p:nvPr>
            <p:ph type="title"/>
          </p:nvPr>
        </p:nvSpPr>
        <p:spPr/>
        <p:txBody>
          <a:bodyPr>
            <a:normAutofit/>
          </a:bodyPr>
          <a:lstStyle/>
          <a:p>
            <a:r>
              <a:rPr lang="el-GR" sz="2800" dirty="0">
                <a:solidFill>
                  <a:schemeClr val="tx1"/>
                </a:solidFill>
              </a:rPr>
              <a:t>Το έγκλημα ως πράξη προσβολής εννόμου αγαθού που περιγράφεται </a:t>
            </a:r>
            <a:r>
              <a:rPr lang="el-GR" sz="2800" u="sng" dirty="0">
                <a:solidFill>
                  <a:schemeClr val="tx1"/>
                </a:solidFill>
              </a:rPr>
              <a:t>στο νόμο </a:t>
            </a:r>
            <a:endParaRPr lang="en-US" sz="2800" u="sng" dirty="0">
              <a:solidFill>
                <a:schemeClr val="tx1"/>
              </a:solidFill>
            </a:endParaRPr>
          </a:p>
        </p:txBody>
      </p:sp>
      <p:sp>
        <p:nvSpPr>
          <p:cNvPr id="3" name="Content Placeholder 2">
            <a:extLst>
              <a:ext uri="{FF2B5EF4-FFF2-40B4-BE49-F238E27FC236}">
                <a16:creationId xmlns:a16="http://schemas.microsoft.com/office/drawing/2014/main" id="{B6CCB5DA-4B18-35A4-7731-EC612905AEA3}"/>
              </a:ext>
            </a:extLst>
          </p:cNvPr>
          <p:cNvSpPr>
            <a:spLocks noGrp="1"/>
          </p:cNvSpPr>
          <p:nvPr>
            <p:ph idx="1"/>
          </p:nvPr>
        </p:nvSpPr>
        <p:spPr/>
        <p:txBody>
          <a:bodyPr/>
          <a:lstStyle/>
          <a:p>
            <a:pPr marL="0" indent="0">
              <a:buNone/>
            </a:pPr>
            <a:r>
              <a:rPr lang="el-GR" dirty="0">
                <a:solidFill>
                  <a:schemeClr val="tx1"/>
                </a:solidFill>
              </a:rPr>
              <a:t>Η περιγραφή του εγκλήματος στο νόμο ονομάζεται τυποποίηση του ποινικού φαινομένου </a:t>
            </a:r>
          </a:p>
          <a:p>
            <a:pPr marL="0" indent="0">
              <a:buNone/>
            </a:pPr>
            <a:r>
              <a:rPr lang="el-GR" dirty="0">
                <a:solidFill>
                  <a:schemeClr val="tx1"/>
                </a:solidFill>
              </a:rPr>
              <a:t>Επομένως το έθιμο δεν μπορεί να αναγνωριστεί ως πηγή του ποινικού δικαίου όπως αντίστοιχα γίνεται σε άλλους κλάδους του δικαίου </a:t>
            </a:r>
          </a:p>
          <a:p>
            <a:pPr marL="0" indent="0">
              <a:buNone/>
            </a:pPr>
            <a:r>
              <a:rPr lang="el-GR" dirty="0">
                <a:solidFill>
                  <a:schemeClr val="tx1"/>
                </a:solidFill>
              </a:rPr>
              <a:t>Το έθιμο μπορεί να γίνει δεκτό μόνο όταν σχετίζεται με την διαγραφή ή μείωση του αξιοποίνου του κατηγορουμένου και όχι όταν αποσκοπεί στη θεμελίωσή του. (πχ τυχερά παιχνίδια το βράδυ της πρωτοχρονιάς)</a:t>
            </a:r>
          </a:p>
          <a:p>
            <a:pPr marL="0" indent="0">
              <a:buNone/>
            </a:pPr>
            <a:r>
              <a:rPr lang="el-GR" dirty="0">
                <a:solidFill>
                  <a:schemeClr val="tx1"/>
                </a:solidFill>
              </a:rPr>
              <a:t>Ο νόμος ορίζει :</a:t>
            </a:r>
          </a:p>
          <a:p>
            <a:pPr marL="0" indent="0">
              <a:buNone/>
            </a:pPr>
            <a:r>
              <a:rPr lang="el-GR" dirty="0">
                <a:solidFill>
                  <a:schemeClr val="tx1"/>
                </a:solidFill>
              </a:rPr>
              <a:t>Α) την προσβολή του εννόμου αγαθού (περιγράφει δηλαδή την πράξη η οποία έχει ως αποτέλεσμα την προσβολή ενός εννόμου αγαθού) και </a:t>
            </a:r>
          </a:p>
          <a:p>
            <a:pPr marL="0" indent="0">
              <a:buNone/>
            </a:pPr>
            <a:r>
              <a:rPr lang="el-GR" dirty="0">
                <a:solidFill>
                  <a:schemeClr val="tx1"/>
                </a:solidFill>
              </a:rPr>
              <a:t>Β) την κύρωση/ ποινή </a:t>
            </a:r>
            <a:endParaRPr lang="en-US" dirty="0">
              <a:solidFill>
                <a:schemeClr val="tx1"/>
              </a:solidFill>
            </a:endParaRPr>
          </a:p>
        </p:txBody>
      </p:sp>
    </p:spTree>
    <p:extLst>
      <p:ext uri="{BB962C8B-B14F-4D97-AF65-F5344CB8AC3E}">
        <p14:creationId xmlns:p14="http://schemas.microsoft.com/office/powerpoint/2010/main" val="10047510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EC9838-58B9-17D2-DA4F-D993A0E177E6}"/>
              </a:ext>
            </a:extLst>
          </p:cNvPr>
          <p:cNvSpPr>
            <a:spLocks noGrp="1"/>
          </p:cNvSpPr>
          <p:nvPr>
            <p:ph type="title"/>
          </p:nvPr>
        </p:nvSpPr>
        <p:spPr>
          <a:xfrm>
            <a:off x="838200" y="727324"/>
            <a:ext cx="10515600" cy="1008344"/>
          </a:xfrm>
        </p:spPr>
        <p:txBody>
          <a:bodyPr>
            <a:normAutofit/>
          </a:bodyPr>
          <a:lstStyle/>
          <a:p>
            <a:r>
              <a:rPr lang="el-GR" sz="2800" dirty="0">
                <a:solidFill>
                  <a:schemeClr val="tx1"/>
                </a:solidFill>
              </a:rPr>
              <a:t>Το έγκλημα ως πράξη </a:t>
            </a:r>
            <a:r>
              <a:rPr kumimoji="0" lang="el-GR" sz="2800" b="0" i="0" u="none" strike="noStrike" kern="1200" cap="none" spc="0" normalizeH="0" baseline="0" noProof="0" dirty="0">
                <a:ln>
                  <a:noFill/>
                </a:ln>
                <a:solidFill>
                  <a:schemeClr val="tx1"/>
                </a:solidFill>
                <a:effectLst/>
                <a:uLnTx/>
                <a:uFillTx/>
                <a:ea typeface="+mj-ea"/>
                <a:cs typeface="+mj-cs"/>
              </a:rPr>
              <a:t>άδικη </a:t>
            </a:r>
            <a:endParaRPr lang="en-US" sz="2800" dirty="0">
              <a:solidFill>
                <a:schemeClr val="tx1"/>
              </a:solidFill>
            </a:endParaRPr>
          </a:p>
        </p:txBody>
      </p:sp>
      <p:sp>
        <p:nvSpPr>
          <p:cNvPr id="3" name="Content Placeholder 2">
            <a:extLst>
              <a:ext uri="{FF2B5EF4-FFF2-40B4-BE49-F238E27FC236}">
                <a16:creationId xmlns:a16="http://schemas.microsoft.com/office/drawing/2014/main" id="{9FCFC616-0BE7-7AAE-96F7-454CA8AE48AD}"/>
              </a:ext>
            </a:extLst>
          </p:cNvPr>
          <p:cNvSpPr>
            <a:spLocks noGrp="1"/>
          </p:cNvSpPr>
          <p:nvPr>
            <p:ph idx="1"/>
          </p:nvPr>
        </p:nvSpPr>
        <p:spPr>
          <a:xfrm>
            <a:off x="838200" y="1955800"/>
            <a:ext cx="10515600" cy="4572000"/>
          </a:xfrm>
        </p:spPr>
        <p:txBody>
          <a:bodyPr>
            <a:normAutofit lnSpcReduction="10000"/>
          </a:bodyPr>
          <a:lstStyle/>
          <a:p>
            <a:pPr>
              <a:buFont typeface="Wingdings" panose="05000000000000000000" pitchFamily="2" charset="2"/>
              <a:buChar char="v"/>
            </a:pPr>
            <a:r>
              <a:rPr lang="el-GR" u="sng" dirty="0">
                <a:solidFill>
                  <a:schemeClr val="tx1"/>
                </a:solidFill>
              </a:rPr>
              <a:t>Αρχικά άδικη </a:t>
            </a:r>
            <a:r>
              <a:rPr lang="el-GR" dirty="0">
                <a:solidFill>
                  <a:schemeClr val="tx1"/>
                </a:solidFill>
              </a:rPr>
              <a:t>κατά το ποινικό δίκαιο είναι η πράξη προσβολής εννόμου αγαθού της οποίας τα στοιχεία περιγράφονται σε κάποιο κυρωτικό κανόνα. Αυτή η τυποποίηση της πράξεως ονομάζεται αντικειμενική υπόσταση</a:t>
            </a:r>
          </a:p>
          <a:p>
            <a:pPr>
              <a:buFont typeface="Wingdings" panose="05000000000000000000" pitchFamily="2" charset="2"/>
              <a:buChar char="v"/>
            </a:pPr>
            <a:r>
              <a:rPr lang="el-GR" u="sng" dirty="0">
                <a:solidFill>
                  <a:schemeClr val="tx1"/>
                </a:solidFill>
              </a:rPr>
              <a:t>Τελικώς άδικη </a:t>
            </a:r>
            <a:r>
              <a:rPr lang="el-GR" dirty="0">
                <a:solidFill>
                  <a:schemeClr val="tx1"/>
                </a:solidFill>
              </a:rPr>
              <a:t>είναι η πράξη η οποία τυποποιείται στο νόμο και παράλληλα δεν υπάρχει κάποιος λόγος που να αίρει τον άδικο χαρακτήρα της πράξεως αυτής. Δηλαδή κάποιος λόγος που να αφαιρεί την απαξία της πράξεως αυτής .</a:t>
            </a:r>
          </a:p>
          <a:p>
            <a:pPr marL="0" indent="0">
              <a:buNone/>
            </a:pPr>
            <a:r>
              <a:rPr lang="el-GR" dirty="0">
                <a:solidFill>
                  <a:schemeClr val="tx1"/>
                </a:solidFill>
              </a:rPr>
              <a:t>Λόγοι άσρης του αδίκου είναι : </a:t>
            </a:r>
          </a:p>
          <a:p>
            <a:pPr marL="342900" indent="-342900">
              <a:buAutoNum type="arabicPeriod"/>
            </a:pPr>
            <a:r>
              <a:rPr lang="el-GR" dirty="0">
                <a:solidFill>
                  <a:schemeClr val="tx1"/>
                </a:solidFill>
              </a:rPr>
              <a:t>Προσταγή </a:t>
            </a:r>
          </a:p>
          <a:p>
            <a:pPr marL="342900" indent="-342900">
              <a:buAutoNum type="arabicPeriod"/>
            </a:pPr>
            <a:r>
              <a:rPr lang="el-GR" dirty="0">
                <a:solidFill>
                  <a:schemeClr val="tx1"/>
                </a:solidFill>
              </a:rPr>
              <a:t>Άμυνα</a:t>
            </a:r>
          </a:p>
          <a:p>
            <a:pPr marL="342900" indent="-342900">
              <a:buAutoNum type="arabicPeriod"/>
            </a:pPr>
            <a:r>
              <a:rPr lang="el-GR" dirty="0">
                <a:solidFill>
                  <a:schemeClr val="tx1"/>
                </a:solidFill>
              </a:rPr>
              <a:t>Κατάσταση ανάγκης που αίρει το άδικο </a:t>
            </a:r>
          </a:p>
          <a:p>
            <a:pPr marL="342900" indent="-342900">
              <a:buAutoNum type="arabicPeriod"/>
            </a:pPr>
            <a:r>
              <a:rPr lang="el-GR" dirty="0">
                <a:solidFill>
                  <a:schemeClr val="tx1"/>
                </a:solidFill>
              </a:rPr>
              <a:t>Ενάσκηση Δικαιώματος </a:t>
            </a:r>
          </a:p>
          <a:p>
            <a:pPr marL="342900" indent="-342900">
              <a:buAutoNum type="arabicPeriod"/>
            </a:pPr>
            <a:r>
              <a:rPr lang="el-GR" dirty="0">
                <a:solidFill>
                  <a:schemeClr val="tx1"/>
                </a:solidFill>
              </a:rPr>
              <a:t>Εκπλήρωση καθήκοντος  </a:t>
            </a:r>
            <a:endParaRPr lang="en-US" dirty="0">
              <a:solidFill>
                <a:schemeClr val="tx1"/>
              </a:solidFill>
            </a:endParaRPr>
          </a:p>
        </p:txBody>
      </p:sp>
    </p:spTree>
    <p:extLst>
      <p:ext uri="{BB962C8B-B14F-4D97-AF65-F5344CB8AC3E}">
        <p14:creationId xmlns:p14="http://schemas.microsoft.com/office/powerpoint/2010/main" val="3120494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88A9C1-2CAD-752F-15D0-9F0CCD4915FB}"/>
              </a:ext>
            </a:extLst>
          </p:cNvPr>
          <p:cNvSpPr>
            <a:spLocks noGrp="1"/>
          </p:cNvSpPr>
          <p:nvPr>
            <p:ph type="title"/>
          </p:nvPr>
        </p:nvSpPr>
        <p:spPr/>
        <p:txBody>
          <a:bodyPr>
            <a:normAutofit/>
          </a:bodyPr>
          <a:lstStyle/>
          <a:p>
            <a:r>
              <a:rPr lang="el-GR" sz="3600" dirty="0">
                <a:solidFill>
                  <a:schemeClr val="tx1"/>
                </a:solidFill>
              </a:rPr>
              <a:t>Προσταγή </a:t>
            </a:r>
            <a:endParaRPr lang="en-US" sz="3600" dirty="0">
              <a:solidFill>
                <a:schemeClr val="tx1"/>
              </a:solidFill>
            </a:endParaRPr>
          </a:p>
        </p:txBody>
      </p:sp>
      <p:sp>
        <p:nvSpPr>
          <p:cNvPr id="3" name="Content Placeholder 2">
            <a:extLst>
              <a:ext uri="{FF2B5EF4-FFF2-40B4-BE49-F238E27FC236}">
                <a16:creationId xmlns:a16="http://schemas.microsoft.com/office/drawing/2014/main" id="{86111A92-159F-FFA5-8EB9-69D0E42840E2}"/>
              </a:ext>
            </a:extLst>
          </p:cNvPr>
          <p:cNvSpPr>
            <a:spLocks noGrp="1"/>
          </p:cNvSpPr>
          <p:nvPr>
            <p:ph idx="1"/>
          </p:nvPr>
        </p:nvSpPr>
        <p:spPr/>
        <p:txBody>
          <a:bodyPr/>
          <a:lstStyle/>
          <a:p>
            <a:pPr marL="0" indent="0">
              <a:buNone/>
            </a:pPr>
            <a:r>
              <a:rPr lang="el-GR" dirty="0">
                <a:solidFill>
                  <a:schemeClr val="tx1"/>
                </a:solidFill>
              </a:rPr>
              <a:t>Δεν είναι άδικη η πράξη την οποία κάποιος επιχειρεί για να εκτελέσει προσταγή που του έδωσε, σύμφωνα με τους νόμιμους τύπους, η αρμόδια αρχή, αν ο νόμος δεν επιτρέπει στον αποδέκτη της προσταγής να εξετάσει αν είναι νόμιμη ή όχι. Στην περίπτωση αυτή ως αυτουργός τιμωρείται εκείνος που έδωσε την προσταγή.</a:t>
            </a:r>
          </a:p>
          <a:p>
            <a:pPr marL="0" indent="0">
              <a:buNone/>
            </a:pPr>
            <a:r>
              <a:rPr lang="el-GR" dirty="0">
                <a:solidFill>
                  <a:schemeClr val="tx1"/>
                </a:solidFill>
              </a:rPr>
              <a:t>Η διάταξη δεν εφαρμόζεται αν η προσταγή είναι προδήλως αντισυνταγματική ή παράνομη.</a:t>
            </a:r>
          </a:p>
          <a:p>
            <a:endParaRPr lang="el-GR" dirty="0"/>
          </a:p>
          <a:p>
            <a:pPr marL="0" indent="0">
              <a:buNone/>
            </a:pPr>
            <a:endParaRPr lang="en-US" dirty="0"/>
          </a:p>
        </p:txBody>
      </p:sp>
    </p:spTree>
    <p:extLst>
      <p:ext uri="{BB962C8B-B14F-4D97-AF65-F5344CB8AC3E}">
        <p14:creationId xmlns:p14="http://schemas.microsoft.com/office/powerpoint/2010/main" val="291726489"/>
      </p:ext>
    </p:extLst>
  </p:cSld>
  <p:clrMapOvr>
    <a:masterClrMapping/>
  </p:clrMapOvr>
</p:sld>
</file>

<file path=ppt/theme/theme1.xml><?xml version="1.0" encoding="utf-8"?>
<a:theme xmlns:a="http://schemas.openxmlformats.org/drawingml/2006/main" name="ArchVTI">
  <a:themeElements>
    <a:clrScheme name="AnalogousFromLightSeedLeftStep">
      <a:dk1>
        <a:srgbClr val="000000"/>
      </a:dk1>
      <a:lt1>
        <a:srgbClr val="FFFFFF"/>
      </a:lt1>
      <a:dk2>
        <a:srgbClr val="213B36"/>
      </a:dk2>
      <a:lt2>
        <a:srgbClr val="E8E6E2"/>
      </a:lt2>
      <a:accent1>
        <a:srgbClr val="92A4C4"/>
      </a:accent1>
      <a:accent2>
        <a:srgbClr val="7AA9B7"/>
      </a:accent2>
      <a:accent3>
        <a:srgbClr val="80A9A1"/>
      </a:accent3>
      <a:accent4>
        <a:srgbClr val="77AE8C"/>
      </a:accent4>
      <a:accent5>
        <a:srgbClr val="82AC81"/>
      </a:accent5>
      <a:accent6>
        <a:srgbClr val="8CAA74"/>
      </a:accent6>
      <a:hlink>
        <a:srgbClr val="95805A"/>
      </a:hlink>
      <a:folHlink>
        <a:srgbClr val="7F7F7F"/>
      </a:folHlink>
    </a:clrScheme>
    <a:fontScheme name="Custom 16">
      <a:majorFont>
        <a:latin typeface="Footlight MT Light"/>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rchVTI" id="{23FE938F-4DF0-4C94-8546-C2AC6D26660D}" vid="{62E62DA1-385F-4EE3-8841-58A87FAE2068}"/>
    </a:ext>
  </a:extLst>
</a:theme>
</file>

<file path=docProps/app.xml><?xml version="1.0" encoding="utf-8"?>
<Properties xmlns="http://schemas.openxmlformats.org/officeDocument/2006/extended-properties" xmlns:vt="http://schemas.openxmlformats.org/officeDocument/2006/docPropsVTypes">
  <Template/>
  <TotalTime>562</TotalTime>
  <Words>3473</Words>
  <Application>Microsoft Office PowerPoint</Application>
  <PresentationFormat>Widescreen</PresentationFormat>
  <Paragraphs>241</Paragraphs>
  <Slides>46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46</vt:i4>
      </vt:variant>
    </vt:vector>
  </HeadingPairs>
  <TitlesOfParts>
    <vt:vector size="51" baseType="lpstr">
      <vt:lpstr>Arial</vt:lpstr>
      <vt:lpstr>Avenir Next LT Pro</vt:lpstr>
      <vt:lpstr>Footlight MT Light</vt:lpstr>
      <vt:lpstr>Wingdings</vt:lpstr>
      <vt:lpstr>ArchVTI</vt:lpstr>
      <vt:lpstr>Εισαγωγή στο Ποινικό Δίκαιο </vt:lpstr>
      <vt:lpstr>Ποινικό Δίκαιο </vt:lpstr>
      <vt:lpstr>Θεμελιώδεις αρχές ποινικού δικαίου </vt:lpstr>
      <vt:lpstr>Εγκλημα </vt:lpstr>
      <vt:lpstr>Το έγκλημα ως πράξη </vt:lpstr>
      <vt:lpstr>Το έγκλημα ως πράξη προσβολής εννόμου αγαθού </vt:lpstr>
      <vt:lpstr>Το έγκλημα ως πράξη προσβολής εννόμου αγαθού που περιγράφεται στο νόμο </vt:lpstr>
      <vt:lpstr>Το έγκλημα ως πράξη άδικη </vt:lpstr>
      <vt:lpstr>Προσταγή </vt:lpstr>
      <vt:lpstr>ΆΜΥΝΑ </vt:lpstr>
      <vt:lpstr>Κατάσταση ανάγκης που αίρει το άδικο </vt:lpstr>
      <vt:lpstr>Παράδειγμα </vt:lpstr>
      <vt:lpstr>Συναίνεση του παθόντος </vt:lpstr>
      <vt:lpstr>Το έγκλημα ως πράξη καταλογιστή </vt:lpstr>
      <vt:lpstr>Δόλος </vt:lpstr>
      <vt:lpstr>Αμέλεια</vt:lpstr>
      <vt:lpstr>Λόγοι Άρσης του καταλογισμού </vt:lpstr>
      <vt:lpstr>Υπαίτια πρόκληση ανικανότητας </vt:lpstr>
      <vt:lpstr>Είδη εγκλημάτων </vt:lpstr>
      <vt:lpstr>Είδη ποινών </vt:lpstr>
      <vt:lpstr>Ποινές στερητικές της ελευθερίας </vt:lpstr>
      <vt:lpstr> Κάθειρξη</vt:lpstr>
      <vt:lpstr> Φυλάκιση</vt:lpstr>
      <vt:lpstr>Απόλυση υπ΄όρο </vt:lpstr>
      <vt:lpstr>Οι όροι της απόλυσης </vt:lpstr>
      <vt:lpstr> Περιορισμός σε ειδικό κατάστημα κράτησης νέων</vt:lpstr>
      <vt:lpstr>ΙΙ. ΠΑΡΕΠΟΜΕΝΕΣ ΠΟΙΝΕΣ</vt:lpstr>
      <vt:lpstr>ΙΙΙ. Μέτρα ασφαλείας </vt:lpstr>
      <vt:lpstr>Μέτρα θεραπείας ατόμων που απαλλάσσονται από την ποινή λόγω ψυχικής ή διανοητικής διαταραχής</vt:lpstr>
      <vt:lpstr>Θεραπευτικά μέτρα </vt:lpstr>
      <vt:lpstr>Ειδικά για τον καταλογισμό ανηλίκων </vt:lpstr>
      <vt:lpstr>Ποινική Μεταχείριση ανηλίκων </vt:lpstr>
      <vt:lpstr>Αναμορφωτικά Μέτρα</vt:lpstr>
      <vt:lpstr>Αναμορφωτικά μέτρα</vt:lpstr>
      <vt:lpstr>Θεραπευτικά μέτρα για ανήλικους – πότε επιβάλλονται ?</vt:lpstr>
      <vt:lpstr>Θεραπευτικά μέτρα για ανήλικους </vt:lpstr>
      <vt:lpstr>Διαδικασία επιβολής θεραπευτικών μέτρων</vt:lpstr>
      <vt:lpstr>Μεταβολή ή άρση μέτρων</vt:lpstr>
      <vt:lpstr>Διάρκεια μέτρων</vt:lpstr>
      <vt:lpstr>Περιορισμός σε ειδικό κατάστημα κράτησης νέων – προυποθέσεις </vt:lpstr>
      <vt:lpstr>Συμμετοχή σε έγκλημα </vt:lpstr>
      <vt:lpstr>Είδη Συμμετοχής </vt:lpstr>
      <vt:lpstr>Ηθικός αυτουργός </vt:lpstr>
      <vt:lpstr>Συνεργός </vt:lpstr>
      <vt:lpstr>Παραδείγματα </vt:lpstr>
      <vt:lpstr>Παραδείγματα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Ελενη Καρβελη</dc:creator>
  <cp:lastModifiedBy>Ελενη Καρβελη</cp:lastModifiedBy>
  <cp:revision>25</cp:revision>
  <dcterms:created xsi:type="dcterms:W3CDTF">2022-11-15T15:56:34Z</dcterms:created>
  <dcterms:modified xsi:type="dcterms:W3CDTF">2022-12-20T14:06:32Z</dcterms:modified>
</cp:coreProperties>
</file>