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6" r:id="rId4"/>
    <p:sldId id="277" r:id="rId5"/>
    <p:sldId id="269" r:id="rId6"/>
    <p:sldId id="258" r:id="rId7"/>
    <p:sldId id="259" r:id="rId8"/>
    <p:sldId id="270" r:id="rId9"/>
    <p:sldId id="271" r:id="rId10"/>
    <p:sldId id="260" r:id="rId11"/>
    <p:sldId id="263" r:id="rId12"/>
    <p:sldId id="272" r:id="rId13"/>
    <p:sldId id="273" r:id="rId14"/>
    <p:sldId id="274" r:id="rId15"/>
    <p:sldId id="275" r:id="rId16"/>
    <p:sldId id="261" r:id="rId17"/>
    <p:sldId id="268" r:id="rId18"/>
    <p:sldId id="264" r:id="rId19"/>
    <p:sldId id="265" r:id="rId20"/>
    <p:sldId id="266" r:id="rId21"/>
    <p:sldId id="267" r:id="rId22"/>
    <p:sldId id="262"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96" d="100"/>
          <a:sy n="96" d="100"/>
        </p:scale>
        <p:origin x="86"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D07008-C758-435B-B307-4B66646E97E2}"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2EA3C-AFED-45A8-AABE-FB1D672701B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969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D07008-C758-435B-B307-4B66646E97E2}"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2EA3C-AFED-45A8-AABE-FB1D672701B3}" type="slidenum">
              <a:rPr lang="en-US" smtClean="0"/>
              <a:t>‹#›</a:t>
            </a:fld>
            <a:endParaRPr lang="en-US"/>
          </a:p>
        </p:txBody>
      </p:sp>
    </p:spTree>
    <p:extLst>
      <p:ext uri="{BB962C8B-B14F-4D97-AF65-F5344CB8AC3E}">
        <p14:creationId xmlns:p14="http://schemas.microsoft.com/office/powerpoint/2010/main" val="1737230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D07008-C758-435B-B307-4B66646E97E2}"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2EA3C-AFED-45A8-AABE-FB1D672701B3}" type="slidenum">
              <a:rPr lang="en-US" smtClean="0"/>
              <a:t>‹#›</a:t>
            </a:fld>
            <a:endParaRPr lang="en-US"/>
          </a:p>
        </p:txBody>
      </p:sp>
    </p:spTree>
    <p:extLst>
      <p:ext uri="{BB962C8B-B14F-4D97-AF65-F5344CB8AC3E}">
        <p14:creationId xmlns:p14="http://schemas.microsoft.com/office/powerpoint/2010/main" val="3236975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D07008-C758-435B-B307-4B66646E97E2}"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2EA3C-AFED-45A8-AABE-FB1D672701B3}" type="slidenum">
              <a:rPr lang="en-US" smtClean="0"/>
              <a:t>‹#›</a:t>
            </a:fld>
            <a:endParaRPr lang="en-US"/>
          </a:p>
        </p:txBody>
      </p:sp>
    </p:spTree>
    <p:extLst>
      <p:ext uri="{BB962C8B-B14F-4D97-AF65-F5344CB8AC3E}">
        <p14:creationId xmlns:p14="http://schemas.microsoft.com/office/powerpoint/2010/main" val="3748211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D07008-C758-435B-B307-4B66646E97E2}"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2EA3C-AFED-45A8-AABE-FB1D672701B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9550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D07008-C758-435B-B307-4B66646E97E2}" type="datetimeFigureOut">
              <a:rPr lang="en-US" smtClean="0"/>
              <a:t>11/22/2022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12EA3C-AFED-45A8-AABE-FB1D672701B3}" type="slidenum">
              <a:rPr lang="en-US" smtClean="0"/>
              <a:t>‹#›</a:t>
            </a:fld>
            <a:endParaRPr lang="en-US"/>
          </a:p>
        </p:txBody>
      </p:sp>
    </p:spTree>
    <p:extLst>
      <p:ext uri="{BB962C8B-B14F-4D97-AF65-F5344CB8AC3E}">
        <p14:creationId xmlns:p14="http://schemas.microsoft.com/office/powerpoint/2010/main" val="3274536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D07008-C758-435B-B307-4B66646E97E2}" type="datetimeFigureOut">
              <a:rPr lang="en-US" smtClean="0"/>
              <a:t>11/22/2022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12EA3C-AFED-45A8-AABE-FB1D672701B3}" type="slidenum">
              <a:rPr lang="en-US" smtClean="0"/>
              <a:t>‹#›</a:t>
            </a:fld>
            <a:endParaRPr lang="en-US"/>
          </a:p>
        </p:txBody>
      </p:sp>
    </p:spTree>
    <p:extLst>
      <p:ext uri="{BB962C8B-B14F-4D97-AF65-F5344CB8AC3E}">
        <p14:creationId xmlns:p14="http://schemas.microsoft.com/office/powerpoint/2010/main" val="2710820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BD07008-C758-435B-B307-4B66646E97E2}" type="datetimeFigureOut">
              <a:rPr lang="en-US" smtClean="0"/>
              <a:t>11/22/2022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12EA3C-AFED-45A8-AABE-FB1D672701B3}" type="slidenum">
              <a:rPr lang="en-US" smtClean="0"/>
              <a:t>‹#›</a:t>
            </a:fld>
            <a:endParaRPr lang="en-US"/>
          </a:p>
        </p:txBody>
      </p:sp>
    </p:spTree>
    <p:extLst>
      <p:ext uri="{BB962C8B-B14F-4D97-AF65-F5344CB8AC3E}">
        <p14:creationId xmlns:p14="http://schemas.microsoft.com/office/powerpoint/2010/main" val="703880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BD07008-C758-435B-B307-4B66646E97E2}" type="datetimeFigureOut">
              <a:rPr lang="en-US" smtClean="0"/>
              <a:t>11/22/2022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6F12EA3C-AFED-45A8-AABE-FB1D672701B3}" type="slidenum">
              <a:rPr lang="en-US" smtClean="0"/>
              <a:t>‹#›</a:t>
            </a:fld>
            <a:endParaRPr lang="en-US"/>
          </a:p>
        </p:txBody>
      </p:sp>
    </p:spTree>
    <p:extLst>
      <p:ext uri="{BB962C8B-B14F-4D97-AF65-F5344CB8AC3E}">
        <p14:creationId xmlns:p14="http://schemas.microsoft.com/office/powerpoint/2010/main" val="4067510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BD07008-C758-435B-B307-4B66646E97E2}" type="datetimeFigureOut">
              <a:rPr lang="en-US" smtClean="0"/>
              <a:t>11/22/2022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F12EA3C-AFED-45A8-AABE-FB1D672701B3}" type="slidenum">
              <a:rPr lang="en-US" smtClean="0"/>
              <a:t>‹#›</a:t>
            </a:fld>
            <a:endParaRPr lang="en-US"/>
          </a:p>
        </p:txBody>
      </p:sp>
    </p:spTree>
    <p:extLst>
      <p:ext uri="{BB962C8B-B14F-4D97-AF65-F5344CB8AC3E}">
        <p14:creationId xmlns:p14="http://schemas.microsoft.com/office/powerpoint/2010/main" val="235445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D07008-C758-435B-B307-4B66646E97E2}" type="datetimeFigureOut">
              <a:rPr lang="en-US" smtClean="0"/>
              <a:t>11/22/2022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12EA3C-AFED-45A8-AABE-FB1D672701B3}" type="slidenum">
              <a:rPr lang="en-US" smtClean="0"/>
              <a:t>‹#›</a:t>
            </a:fld>
            <a:endParaRPr lang="en-US"/>
          </a:p>
        </p:txBody>
      </p:sp>
    </p:spTree>
    <p:extLst>
      <p:ext uri="{BB962C8B-B14F-4D97-AF65-F5344CB8AC3E}">
        <p14:creationId xmlns:p14="http://schemas.microsoft.com/office/powerpoint/2010/main" val="3497105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BD07008-C758-435B-B307-4B66646E97E2}" type="datetimeFigureOut">
              <a:rPr lang="en-US" smtClean="0"/>
              <a:t>11/22/2022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F12EA3C-AFED-45A8-AABE-FB1D672701B3}"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51540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08E4B-B96E-8BB0-FD79-7182032BBCF7}"/>
              </a:ext>
            </a:extLst>
          </p:cNvPr>
          <p:cNvSpPr>
            <a:spLocks noGrp="1"/>
          </p:cNvSpPr>
          <p:nvPr>
            <p:ph type="ctrTitle"/>
          </p:nvPr>
        </p:nvSpPr>
        <p:spPr/>
        <p:txBody>
          <a:bodyPr/>
          <a:lstStyle/>
          <a:p>
            <a:r>
              <a:rPr lang="el-GR" dirty="0"/>
              <a:t>Μέρος δέκατο</a:t>
            </a:r>
            <a:endParaRPr lang="en-US" dirty="0"/>
          </a:p>
        </p:txBody>
      </p:sp>
      <p:sp>
        <p:nvSpPr>
          <p:cNvPr id="3" name="Subtitle 2">
            <a:extLst>
              <a:ext uri="{FF2B5EF4-FFF2-40B4-BE49-F238E27FC236}">
                <a16:creationId xmlns:a16="http://schemas.microsoft.com/office/drawing/2014/main" id="{B95DA7C4-05B2-D40C-43F6-57DE2267AA17}"/>
              </a:ext>
            </a:extLst>
          </p:cNvPr>
          <p:cNvSpPr>
            <a:spLocks noGrp="1"/>
          </p:cNvSpPr>
          <p:nvPr>
            <p:ph type="subTitle" idx="1"/>
          </p:nvPr>
        </p:nvSpPr>
        <p:spPr/>
        <p:txBody>
          <a:bodyPr/>
          <a:lstStyle/>
          <a:p>
            <a:r>
              <a:rPr lang="el-GR" dirty="0">
                <a:solidFill>
                  <a:schemeClr val="tx1"/>
                </a:solidFill>
              </a:rPr>
              <a:t>Επιτροπεία Ανηλίκου</a:t>
            </a:r>
            <a:endParaRPr lang="en-US" dirty="0">
              <a:solidFill>
                <a:schemeClr val="tx1"/>
              </a:solidFill>
            </a:endParaRPr>
          </a:p>
        </p:txBody>
      </p:sp>
    </p:spTree>
    <p:extLst>
      <p:ext uri="{BB962C8B-B14F-4D97-AF65-F5344CB8AC3E}">
        <p14:creationId xmlns:p14="http://schemas.microsoft.com/office/powerpoint/2010/main" val="21553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B0729-77D4-AF5A-E6E7-D765CFD470D1}"/>
              </a:ext>
            </a:extLst>
          </p:cNvPr>
          <p:cNvSpPr>
            <a:spLocks noGrp="1"/>
          </p:cNvSpPr>
          <p:nvPr>
            <p:ph type="title"/>
          </p:nvPr>
        </p:nvSpPr>
        <p:spPr/>
        <p:txBody>
          <a:bodyPr>
            <a:normAutofit/>
          </a:bodyPr>
          <a:lstStyle/>
          <a:p>
            <a:r>
              <a:rPr lang="el-GR" sz="4000" dirty="0">
                <a:solidFill>
                  <a:schemeClr val="tx1"/>
                </a:solidFill>
              </a:rPr>
              <a:t>Αρμοδιότητα κοινωνικής υπηρεσίας </a:t>
            </a:r>
            <a:endParaRPr lang="en-US" sz="4000" dirty="0">
              <a:solidFill>
                <a:schemeClr val="tx1"/>
              </a:solidFill>
            </a:endParaRPr>
          </a:p>
        </p:txBody>
      </p:sp>
      <p:sp>
        <p:nvSpPr>
          <p:cNvPr id="3" name="Content Placeholder 2">
            <a:extLst>
              <a:ext uri="{FF2B5EF4-FFF2-40B4-BE49-F238E27FC236}">
                <a16:creationId xmlns:a16="http://schemas.microsoft.com/office/drawing/2014/main" id="{F1D27701-B716-74BA-7685-F1B9BF7AF75B}"/>
              </a:ext>
            </a:extLst>
          </p:cNvPr>
          <p:cNvSpPr>
            <a:spLocks noGrp="1"/>
          </p:cNvSpPr>
          <p:nvPr>
            <p:ph idx="1"/>
          </p:nvPr>
        </p:nvSpPr>
        <p:spPr/>
        <p:txBody>
          <a:bodyPr/>
          <a:lstStyle/>
          <a:p>
            <a:pPr>
              <a:lnSpc>
                <a:spcPct val="150000"/>
              </a:lnSpc>
            </a:pPr>
            <a:r>
              <a:rPr lang="el-GR" dirty="0">
                <a:solidFill>
                  <a:schemeClr val="tx1"/>
                </a:solidFill>
              </a:rPr>
              <a:t>Το δικαστήριο κατά το διορισμό του επιτρόπου συνεκτιμά υποχρεωτικά και την έρευνα της αρμόδιας κοινωνικής υπηρεσίας και αποφασίζει αφού ακούσει αν αυτό είναι δυνατό, τους πλησιέστερους συγγενείς του ανηλίκου καθώς και κάθε άλλο πρόσωπο το οποίο μπορεί κατά την κρίση του να διαφωτίσει.</a:t>
            </a:r>
          </a:p>
          <a:p>
            <a:pPr>
              <a:lnSpc>
                <a:spcPct val="150000"/>
              </a:lnSpc>
            </a:pPr>
            <a:endParaRPr lang="en-US" dirty="0">
              <a:solidFill>
                <a:schemeClr val="tx1"/>
              </a:solidFill>
            </a:endParaRPr>
          </a:p>
        </p:txBody>
      </p:sp>
    </p:spTree>
    <p:extLst>
      <p:ext uri="{BB962C8B-B14F-4D97-AF65-F5344CB8AC3E}">
        <p14:creationId xmlns:p14="http://schemas.microsoft.com/office/powerpoint/2010/main" val="865467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6D43B-EB21-7574-FAFB-EF9830E39E7B}"/>
              </a:ext>
            </a:extLst>
          </p:cNvPr>
          <p:cNvSpPr>
            <a:spLocks noGrp="1"/>
          </p:cNvSpPr>
          <p:nvPr>
            <p:ph type="title"/>
          </p:nvPr>
        </p:nvSpPr>
        <p:spPr/>
        <p:txBody>
          <a:bodyPr>
            <a:normAutofit/>
          </a:bodyPr>
          <a:lstStyle/>
          <a:p>
            <a:r>
              <a:rPr lang="el-GR" sz="2800" dirty="0">
                <a:solidFill>
                  <a:schemeClr val="tx1"/>
                </a:solidFill>
              </a:rPr>
              <a:t>Αντικείμενο της κοινωνικής έρευνας </a:t>
            </a:r>
            <a:endParaRPr lang="en-US" sz="2800" dirty="0">
              <a:solidFill>
                <a:schemeClr val="tx1"/>
              </a:solidFill>
            </a:endParaRPr>
          </a:p>
        </p:txBody>
      </p:sp>
      <p:sp>
        <p:nvSpPr>
          <p:cNvPr id="3" name="Content Placeholder 2">
            <a:extLst>
              <a:ext uri="{FF2B5EF4-FFF2-40B4-BE49-F238E27FC236}">
                <a16:creationId xmlns:a16="http://schemas.microsoft.com/office/drawing/2014/main" id="{50BF54C7-31ED-6C36-0FFB-2D17916594A1}"/>
              </a:ext>
            </a:extLst>
          </p:cNvPr>
          <p:cNvSpPr>
            <a:spLocks noGrp="1"/>
          </p:cNvSpPr>
          <p:nvPr>
            <p:ph idx="1"/>
          </p:nvPr>
        </p:nvSpPr>
        <p:spPr>
          <a:xfrm>
            <a:off x="1144988" y="1845734"/>
            <a:ext cx="10010692" cy="4023360"/>
          </a:xfrm>
        </p:spPr>
        <p:txBody>
          <a:bodyPr/>
          <a:lstStyle/>
          <a:p>
            <a:r>
              <a:rPr lang="el-GR" dirty="0">
                <a:solidFill>
                  <a:schemeClr val="tx1"/>
                </a:solidFill>
              </a:rPr>
              <a:t>Η έρευνα της αρμόδιας κοινωνικής υπηρεσίας αφορά </a:t>
            </a:r>
          </a:p>
          <a:p>
            <a:pPr>
              <a:buFont typeface="Wingdings" panose="05000000000000000000" pitchFamily="2" charset="2"/>
              <a:buChar char="v"/>
            </a:pPr>
            <a:r>
              <a:rPr lang="el-GR" dirty="0">
                <a:solidFill>
                  <a:schemeClr val="tx1"/>
                </a:solidFill>
              </a:rPr>
              <a:t> το ήθος, </a:t>
            </a:r>
          </a:p>
          <a:p>
            <a:pPr>
              <a:buFont typeface="Wingdings" panose="05000000000000000000" pitchFamily="2" charset="2"/>
              <a:buChar char="v"/>
            </a:pPr>
            <a:r>
              <a:rPr lang="el-GR" dirty="0">
                <a:solidFill>
                  <a:schemeClr val="tx1"/>
                </a:solidFill>
              </a:rPr>
              <a:t>τις βιοτικές συνθήκες και </a:t>
            </a:r>
          </a:p>
          <a:p>
            <a:pPr>
              <a:buFont typeface="Wingdings" panose="05000000000000000000" pitchFamily="2" charset="2"/>
              <a:buChar char="v"/>
            </a:pPr>
            <a:r>
              <a:rPr lang="el-GR" dirty="0">
                <a:solidFill>
                  <a:schemeClr val="tx1"/>
                </a:solidFill>
              </a:rPr>
              <a:t>Την εν γένει καταλληλότητα της οικογένειας ή του ιδρύματος. </a:t>
            </a:r>
          </a:p>
          <a:p>
            <a:r>
              <a:rPr lang="el-GR" dirty="0">
                <a:solidFill>
                  <a:schemeClr val="tx1"/>
                </a:solidFill>
              </a:rPr>
              <a:t>Η σχετική έκθεση συνεκτιμάται από το δικαστήριο.</a:t>
            </a:r>
          </a:p>
          <a:p>
            <a:endParaRPr lang="en-US" dirty="0"/>
          </a:p>
        </p:txBody>
      </p:sp>
    </p:spTree>
    <p:extLst>
      <p:ext uri="{BB962C8B-B14F-4D97-AF65-F5344CB8AC3E}">
        <p14:creationId xmlns:p14="http://schemas.microsoft.com/office/powerpoint/2010/main" val="691814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F64C0-D857-0048-7900-772A74F95C11}"/>
              </a:ext>
            </a:extLst>
          </p:cNvPr>
          <p:cNvSpPr>
            <a:spLocks noGrp="1"/>
          </p:cNvSpPr>
          <p:nvPr>
            <p:ph type="title"/>
          </p:nvPr>
        </p:nvSpPr>
        <p:spPr/>
        <p:txBody>
          <a:bodyPr>
            <a:normAutofit/>
          </a:bodyPr>
          <a:lstStyle/>
          <a:p>
            <a:r>
              <a:rPr lang="el-GR" sz="3200" dirty="0">
                <a:solidFill>
                  <a:schemeClr val="tx1"/>
                </a:solidFill>
              </a:rPr>
              <a:t>Παράδειγμα </a:t>
            </a:r>
            <a:endParaRPr lang="en-US" sz="3200" dirty="0">
              <a:solidFill>
                <a:schemeClr val="tx1"/>
              </a:solidFill>
            </a:endParaRPr>
          </a:p>
        </p:txBody>
      </p:sp>
      <p:sp>
        <p:nvSpPr>
          <p:cNvPr id="3" name="Content Placeholder 2">
            <a:extLst>
              <a:ext uri="{FF2B5EF4-FFF2-40B4-BE49-F238E27FC236}">
                <a16:creationId xmlns:a16="http://schemas.microsoft.com/office/drawing/2014/main" id="{185F787A-6108-78B4-13C6-CE4EA5B87F89}"/>
              </a:ext>
            </a:extLst>
          </p:cNvPr>
          <p:cNvSpPr>
            <a:spLocks noGrp="1"/>
          </p:cNvSpPr>
          <p:nvPr>
            <p:ph idx="1"/>
          </p:nvPr>
        </p:nvSpPr>
        <p:spPr/>
        <p:txBody>
          <a:bodyPr/>
          <a:lstStyle/>
          <a:p>
            <a:pPr>
              <a:lnSpc>
                <a:spcPct val="150000"/>
              </a:lnSpc>
            </a:pPr>
            <a:r>
              <a:rPr lang="el-GR" dirty="0">
                <a:solidFill>
                  <a:schemeClr val="tx1"/>
                </a:solidFill>
              </a:rPr>
              <a:t>Ο Α, του οποίου οι γονείς έχουν πεθάνει, έχει μια γιαγιά, τη Β, και μια θεία, την Γ. Η Γ έχει μεγάλη οικονομική άνεση, αλλά διαβιεί σε άλλη πόλη. Η Β είναι συνταξιούχος δημόσιος υπάλληλος και διαμένει κοντά στον τόπο που διέμενε ο Α με τους γονείς του όσο ζούσαν. Μάλιστα, η Β καθημερινά επισκεπτόταν την κατοικία του Α και τον φροντιζε. </a:t>
            </a:r>
          </a:p>
          <a:p>
            <a:pPr>
              <a:lnSpc>
                <a:spcPct val="150000"/>
              </a:lnSpc>
            </a:pPr>
            <a:r>
              <a:rPr lang="el-GR" dirty="0">
                <a:solidFill>
                  <a:schemeClr val="tx1"/>
                </a:solidFill>
              </a:rPr>
              <a:t>Ποια κατά τη γνώμη σας πρέπει να οριστεί επίτροπος του Α ???</a:t>
            </a:r>
            <a:endParaRPr lang="en-US" dirty="0">
              <a:solidFill>
                <a:schemeClr val="tx1"/>
              </a:solidFill>
            </a:endParaRPr>
          </a:p>
        </p:txBody>
      </p:sp>
    </p:spTree>
    <p:extLst>
      <p:ext uri="{BB962C8B-B14F-4D97-AF65-F5344CB8AC3E}">
        <p14:creationId xmlns:p14="http://schemas.microsoft.com/office/powerpoint/2010/main" val="2912114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5289C-5A8D-9E46-8FDA-2D5310B21BAE}"/>
              </a:ext>
            </a:extLst>
          </p:cNvPr>
          <p:cNvSpPr>
            <a:spLocks noGrp="1"/>
          </p:cNvSpPr>
          <p:nvPr>
            <p:ph type="title"/>
          </p:nvPr>
        </p:nvSpPr>
        <p:spPr/>
        <p:txBody>
          <a:bodyPr>
            <a:normAutofit/>
          </a:bodyPr>
          <a:lstStyle/>
          <a:p>
            <a:r>
              <a:rPr lang="el-GR" sz="3200" dirty="0">
                <a:solidFill>
                  <a:schemeClr val="tx1"/>
                </a:solidFill>
              </a:rPr>
              <a:t>Απάντηση</a:t>
            </a:r>
            <a:endParaRPr lang="en-US" sz="3200" dirty="0">
              <a:solidFill>
                <a:schemeClr val="tx1"/>
              </a:solidFill>
            </a:endParaRPr>
          </a:p>
        </p:txBody>
      </p:sp>
      <p:sp>
        <p:nvSpPr>
          <p:cNvPr id="3" name="Content Placeholder 2">
            <a:extLst>
              <a:ext uri="{FF2B5EF4-FFF2-40B4-BE49-F238E27FC236}">
                <a16:creationId xmlns:a16="http://schemas.microsoft.com/office/drawing/2014/main" id="{7E4043E3-5885-D434-D636-E36298E1460E}"/>
              </a:ext>
            </a:extLst>
          </p:cNvPr>
          <p:cNvSpPr>
            <a:spLocks noGrp="1"/>
          </p:cNvSpPr>
          <p:nvPr>
            <p:ph idx="1"/>
          </p:nvPr>
        </p:nvSpPr>
        <p:spPr/>
        <p:txBody>
          <a:bodyPr/>
          <a:lstStyle/>
          <a:p>
            <a:pPr marL="91440" marR="0" lvl="0" indent="-91440" algn="l" defTabSz="914400" rtl="0" eaLnBrk="1" fontAlgn="auto" latinLnBrk="0" hangingPunct="1">
              <a:lnSpc>
                <a:spcPct val="150000"/>
              </a:lnSpc>
              <a:spcBef>
                <a:spcPts val="1200"/>
              </a:spcBef>
              <a:spcAft>
                <a:spcPts val="200"/>
              </a:spcAft>
              <a:buClr>
                <a:srgbClr val="E48312"/>
              </a:buClr>
              <a:buSzPct val="100000"/>
              <a:buFont typeface="Calibri" panose="020F0502020204030204" pitchFamily="34" charset="0"/>
              <a:buChar char=" "/>
              <a:tabLst/>
              <a:defRPr/>
            </a:pPr>
            <a:r>
              <a:rPr kumimoji="0" lang="el-GR" sz="2000" b="0" i="0" u="none" strike="noStrike" kern="1200" cap="none" spc="0" normalizeH="0" baseline="0" noProof="0" dirty="0">
                <a:ln>
                  <a:noFill/>
                </a:ln>
                <a:solidFill>
                  <a:srgbClr val="000000"/>
                </a:solidFill>
                <a:effectLst/>
                <a:uLnTx/>
                <a:uFillTx/>
                <a:latin typeface="Calibri" panose="020F0502020204030204"/>
                <a:ea typeface="+mn-ea"/>
                <a:cs typeface="+mn-cs"/>
              </a:rPr>
              <a:t>Κρίσιμο στοιχείο είναι πρωτίστως ο συναισθηματικός δεσμός του παιδιού με τον επίτροπο και δευτερευόντως η περιουσιακή κατάσταση.</a:t>
            </a:r>
          </a:p>
          <a:p>
            <a:pPr marL="91440" marR="0" lvl="0" indent="-91440" algn="l" defTabSz="914400" rtl="0" eaLnBrk="1" fontAlgn="auto" latinLnBrk="0" hangingPunct="1">
              <a:lnSpc>
                <a:spcPct val="150000"/>
              </a:lnSpc>
              <a:spcBef>
                <a:spcPts val="1200"/>
              </a:spcBef>
              <a:spcAft>
                <a:spcPts val="200"/>
              </a:spcAft>
              <a:buClr>
                <a:srgbClr val="E48312"/>
              </a:buClr>
              <a:buSzPct val="100000"/>
              <a:buFont typeface="Calibri" panose="020F0502020204030204" pitchFamily="34" charset="0"/>
              <a:buChar char=" "/>
              <a:tabLst/>
              <a:defRPr/>
            </a:pPr>
            <a:r>
              <a:rPr lang="el-GR" dirty="0">
                <a:solidFill>
                  <a:srgbClr val="000000"/>
                </a:solidFill>
                <a:latin typeface="Calibri" panose="020F0502020204030204"/>
              </a:rPr>
              <a:t>Επόμένως, το συμφέρον του Α επιβάλλει να διοριστεί επίτροπος του Β. </a:t>
            </a:r>
            <a:endParaRPr kumimoji="0" lang="el-GR" sz="2000" b="0" i="0" u="none" strike="noStrike" kern="1200" cap="none" spc="0" normalizeH="0" baseline="0" noProof="0" dirty="0">
              <a:ln>
                <a:noFill/>
              </a:ln>
              <a:solidFill>
                <a:srgbClr val="000000"/>
              </a:solidFill>
              <a:effectLst/>
              <a:uLnTx/>
              <a:uFillTx/>
              <a:latin typeface="Calibri" panose="020F0502020204030204"/>
              <a:ea typeface="+mn-ea"/>
              <a:cs typeface="+mn-cs"/>
            </a:endParaRPr>
          </a:p>
          <a:p>
            <a:endParaRPr lang="en-US" dirty="0"/>
          </a:p>
        </p:txBody>
      </p:sp>
    </p:spTree>
    <p:extLst>
      <p:ext uri="{BB962C8B-B14F-4D97-AF65-F5344CB8AC3E}">
        <p14:creationId xmlns:p14="http://schemas.microsoft.com/office/powerpoint/2010/main" val="16833311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5B633-863B-B1D0-1F0C-B6B714CEC849}"/>
              </a:ext>
            </a:extLst>
          </p:cNvPr>
          <p:cNvSpPr>
            <a:spLocks noGrp="1"/>
          </p:cNvSpPr>
          <p:nvPr>
            <p:ph type="title"/>
          </p:nvPr>
        </p:nvSpPr>
        <p:spPr/>
        <p:txBody>
          <a:bodyPr>
            <a:normAutofit/>
          </a:bodyPr>
          <a:lstStyle/>
          <a:p>
            <a:r>
              <a:rPr lang="el-GR" sz="3200" dirty="0">
                <a:solidFill>
                  <a:schemeClr val="tx1"/>
                </a:solidFill>
              </a:rPr>
              <a:t>Επιφύλαξη Δικαστηρίου </a:t>
            </a:r>
            <a:endParaRPr lang="en-US" sz="3200" dirty="0">
              <a:solidFill>
                <a:schemeClr val="tx1"/>
              </a:solidFill>
            </a:endParaRPr>
          </a:p>
        </p:txBody>
      </p:sp>
      <p:sp>
        <p:nvSpPr>
          <p:cNvPr id="3" name="Content Placeholder 2">
            <a:extLst>
              <a:ext uri="{FF2B5EF4-FFF2-40B4-BE49-F238E27FC236}">
                <a16:creationId xmlns:a16="http://schemas.microsoft.com/office/drawing/2014/main" id="{AEB95EB4-FFEA-0938-B8FC-C1D3562CB0A0}"/>
              </a:ext>
            </a:extLst>
          </p:cNvPr>
          <p:cNvSpPr>
            <a:spLocks noGrp="1"/>
          </p:cNvSpPr>
          <p:nvPr>
            <p:ph idx="1"/>
          </p:nvPr>
        </p:nvSpPr>
        <p:spPr/>
        <p:txBody>
          <a:bodyPr/>
          <a:lstStyle/>
          <a:p>
            <a:pPr>
              <a:lnSpc>
                <a:spcPct val="150000"/>
              </a:lnSpc>
            </a:pPr>
            <a:r>
              <a:rPr lang="el-GR" dirty="0">
                <a:solidFill>
                  <a:schemeClr val="tx1"/>
                </a:solidFill>
              </a:rPr>
              <a:t>Το δικαστήριο μπορεί, εκτιμώντας το συμφέρον του ανηλίκου, να επιφυλαχθεί όταν διορίζει επίτροπο, να τον αντικαταστήσει για την περίπτωση που θα συνέβαινε ή δεν θα συνέβαινε ένα συγκεκριμένο γεγονός. Π.χ ενηλικίωση μεγαλύτερου αδερφού ανηλίκου, μετοίκηση του επιτρόπου, σύναψη γάμου ανήλικου με ενήλικο πρόσωπο κλπ. </a:t>
            </a:r>
            <a:endParaRPr lang="en-US" dirty="0">
              <a:solidFill>
                <a:schemeClr val="tx1"/>
              </a:solidFill>
            </a:endParaRPr>
          </a:p>
        </p:txBody>
      </p:sp>
    </p:spTree>
    <p:extLst>
      <p:ext uri="{BB962C8B-B14F-4D97-AF65-F5344CB8AC3E}">
        <p14:creationId xmlns:p14="http://schemas.microsoft.com/office/powerpoint/2010/main" val="1980034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566AB-2397-F9BB-5A97-6AF646DFBB56}"/>
              </a:ext>
            </a:extLst>
          </p:cNvPr>
          <p:cNvSpPr>
            <a:spLocks noGrp="1"/>
          </p:cNvSpPr>
          <p:nvPr>
            <p:ph type="title"/>
          </p:nvPr>
        </p:nvSpPr>
        <p:spPr/>
        <p:txBody>
          <a:bodyPr>
            <a:normAutofit/>
          </a:bodyPr>
          <a:lstStyle/>
          <a:p>
            <a:r>
              <a:rPr lang="el-GR" sz="4000" dirty="0">
                <a:solidFill>
                  <a:schemeClr val="tx1"/>
                </a:solidFill>
              </a:rPr>
              <a:t>Αδυναμία Διορισμού </a:t>
            </a:r>
            <a:endParaRPr lang="en-US" sz="4000" dirty="0">
              <a:solidFill>
                <a:schemeClr val="tx1"/>
              </a:solidFill>
            </a:endParaRPr>
          </a:p>
        </p:txBody>
      </p:sp>
      <p:sp>
        <p:nvSpPr>
          <p:cNvPr id="3" name="Content Placeholder 2">
            <a:extLst>
              <a:ext uri="{FF2B5EF4-FFF2-40B4-BE49-F238E27FC236}">
                <a16:creationId xmlns:a16="http://schemas.microsoft.com/office/drawing/2014/main" id="{D058C603-6B53-9692-C000-724979F641AC}"/>
              </a:ext>
            </a:extLst>
          </p:cNvPr>
          <p:cNvSpPr>
            <a:spLocks noGrp="1"/>
          </p:cNvSpPr>
          <p:nvPr>
            <p:ph idx="1"/>
          </p:nvPr>
        </p:nvSpPr>
        <p:spPr/>
        <p:txBody>
          <a:bodyPr/>
          <a:lstStyle/>
          <a:p>
            <a:pPr>
              <a:lnSpc>
                <a:spcPct val="150000"/>
              </a:lnSpc>
            </a:pPr>
            <a:r>
              <a:rPr lang="el-GR" dirty="0">
                <a:solidFill>
                  <a:schemeClr val="tx1"/>
                </a:solidFill>
              </a:rPr>
              <a:t>Αν δεν βρίσκεται κατάλληλο φυσικό πρόσωπο για να διοριστεί επίτροπος, η επιτροπεία του ανηλίκου ανατίθεται σε ίδρυμα ή σωματείο από αυτά που έχουν συσταθεί ειδικά για αυτό το σκοπό και διαθέτουν κατάλληλο προσωπικό και υποδομή. </a:t>
            </a:r>
            <a:endParaRPr lang="en-US" dirty="0">
              <a:solidFill>
                <a:schemeClr val="tx1"/>
              </a:solidFill>
            </a:endParaRPr>
          </a:p>
        </p:txBody>
      </p:sp>
    </p:spTree>
    <p:extLst>
      <p:ext uri="{BB962C8B-B14F-4D97-AF65-F5344CB8AC3E}">
        <p14:creationId xmlns:p14="http://schemas.microsoft.com/office/powerpoint/2010/main" val="1454237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77DE4-0E3F-5490-684F-C98F842EAC98}"/>
              </a:ext>
            </a:extLst>
          </p:cNvPr>
          <p:cNvSpPr>
            <a:spLocks noGrp="1"/>
          </p:cNvSpPr>
          <p:nvPr>
            <p:ph type="title"/>
          </p:nvPr>
        </p:nvSpPr>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000" b="0" i="0" u="none" strike="noStrike" kern="1200" cap="none" spc="0" normalizeH="0" baseline="0" noProof="0" dirty="0">
                <a:ln>
                  <a:noFill/>
                </a:ln>
                <a:solidFill>
                  <a:schemeClr val="tx1"/>
                </a:solidFill>
                <a:effectLst/>
                <a:uLnTx/>
                <a:uFillTx/>
                <a:latin typeface="Calibri" panose="020F0502020204030204"/>
                <a:ea typeface="+mn-ea"/>
                <a:cs typeface="+mn-cs"/>
              </a:rPr>
              <a:t>Ενέργειες σε επείγουσες περιπτώσεις. - Προσωρινός επίτροπος.</a:t>
            </a:r>
            <a:endParaRPr lang="en-US" dirty="0">
              <a:solidFill>
                <a:schemeClr val="tx1"/>
              </a:solidFill>
            </a:endParaRPr>
          </a:p>
        </p:txBody>
      </p:sp>
      <p:sp>
        <p:nvSpPr>
          <p:cNvPr id="3" name="Content Placeholder 2">
            <a:extLst>
              <a:ext uri="{FF2B5EF4-FFF2-40B4-BE49-F238E27FC236}">
                <a16:creationId xmlns:a16="http://schemas.microsoft.com/office/drawing/2014/main" id="{B0BC1FDA-1ECF-857B-59D8-2E23BF2FCBD4}"/>
              </a:ext>
            </a:extLst>
          </p:cNvPr>
          <p:cNvSpPr>
            <a:spLocks noGrp="1"/>
          </p:cNvSpPr>
          <p:nvPr>
            <p:ph idx="1"/>
          </p:nvPr>
        </p:nvSpPr>
        <p:spPr/>
        <p:txBody>
          <a:bodyPr>
            <a:normAutofit lnSpcReduction="10000"/>
          </a:bodyPr>
          <a:lstStyle/>
          <a:p>
            <a:r>
              <a:rPr lang="el-GR" dirty="0"/>
              <a:t> </a:t>
            </a:r>
            <a:endParaRPr lang="el-GR" dirty="0">
              <a:solidFill>
                <a:schemeClr val="tx1"/>
              </a:solidFill>
            </a:endParaRPr>
          </a:p>
          <a:p>
            <a:r>
              <a:rPr lang="el-GR" dirty="0">
                <a:solidFill>
                  <a:schemeClr val="tx1"/>
                </a:solidFill>
              </a:rPr>
              <a:t>Αν για οποιονδήποτε λόγο δεν διορίστηκε ακόμα ο επίτροπος ή αυτός που</a:t>
            </a:r>
          </a:p>
          <a:p>
            <a:r>
              <a:rPr lang="el-GR" dirty="0">
                <a:solidFill>
                  <a:schemeClr val="tx1"/>
                </a:solidFill>
              </a:rPr>
              <a:t>έχει διοριστεί εμποδίζεται να εκπληρώσει τα καθηκοντά του, αποποείται το</a:t>
            </a:r>
          </a:p>
          <a:p>
            <a:r>
              <a:rPr lang="el-GR" dirty="0">
                <a:solidFill>
                  <a:schemeClr val="tx1"/>
                </a:solidFill>
              </a:rPr>
              <a:t>διορισμό του ή παραιτείται, ο προιστάμενος της κοινωνικής υπηρεσίας παίρνει</a:t>
            </a:r>
          </a:p>
          <a:p>
            <a:pPr>
              <a:lnSpc>
                <a:spcPct val="150000"/>
              </a:lnSpc>
              <a:spcBef>
                <a:spcPts val="600"/>
              </a:spcBef>
            </a:pPr>
            <a:r>
              <a:rPr lang="el-GR" dirty="0">
                <a:solidFill>
                  <a:schemeClr val="tx1"/>
                </a:solidFill>
              </a:rPr>
              <a:t>σε επείγουσες περιπτώσεις αυτεπαγγέλτως όλα τα κατάλληλα μέτρα για την προστασία του προσώπου και της περιουσίας του ανηλίκου. Αν υπάρχει επείγουσα ανάγκη να εκπροσωπηθεί ο ανήλικος σε συγκεκριμένη δικαιοπραξία ή δίκη, το δικαστήριο με προσωρινή διαταγή του διορίζει, με αίτηση των συγγενών ή αυτεπαγγέλτως, </a:t>
            </a:r>
            <a:r>
              <a:rPr lang="el-GR" u="sng" dirty="0">
                <a:solidFill>
                  <a:schemeClr val="tx1"/>
                </a:solidFill>
              </a:rPr>
              <a:t>προσωρινό επίτροπο</a:t>
            </a:r>
            <a:r>
              <a:rPr lang="el-GR" dirty="0">
                <a:solidFill>
                  <a:schemeClr val="tx1"/>
                </a:solidFill>
              </a:rPr>
              <a:t>. (έως ότου διοριστεί γενικός επίτροπος)</a:t>
            </a:r>
            <a:endParaRPr lang="en-US" dirty="0">
              <a:solidFill>
                <a:schemeClr val="tx1"/>
              </a:solidFill>
            </a:endParaRPr>
          </a:p>
        </p:txBody>
      </p:sp>
    </p:spTree>
    <p:extLst>
      <p:ext uri="{BB962C8B-B14F-4D97-AF65-F5344CB8AC3E}">
        <p14:creationId xmlns:p14="http://schemas.microsoft.com/office/powerpoint/2010/main" val="26401834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16CD1-7957-FC27-FF1F-5C039F8FF7FE}"/>
              </a:ext>
            </a:extLst>
          </p:cNvPr>
          <p:cNvSpPr>
            <a:spLocks noGrp="1"/>
          </p:cNvSpPr>
          <p:nvPr>
            <p:ph type="title"/>
          </p:nvPr>
        </p:nvSpPr>
        <p:spPr>
          <a:xfrm>
            <a:off x="1097280" y="571739"/>
            <a:ext cx="10058400" cy="1089913"/>
          </a:xfrm>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400" b="0" i="0" u="none" strike="noStrike" kern="1200" cap="none" spc="0" normalizeH="0" baseline="0" noProof="0" dirty="0">
                <a:ln>
                  <a:noFill/>
                </a:ln>
                <a:solidFill>
                  <a:schemeClr val="tx1"/>
                </a:solidFill>
                <a:effectLst/>
                <a:uLnTx/>
                <a:uFillTx/>
                <a:latin typeface="Calibri" panose="020F0502020204030204"/>
                <a:ea typeface="+mn-ea"/>
                <a:cs typeface="+mn-cs"/>
              </a:rPr>
              <a:t>Εποπτικό συμβούλιο.</a:t>
            </a:r>
            <a:br>
              <a:rPr kumimoji="0" lang="el-GR" sz="11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7D98532A-8E3B-8AAA-8D69-3F11D084DA9A}"/>
              </a:ext>
            </a:extLst>
          </p:cNvPr>
          <p:cNvSpPr>
            <a:spLocks noGrp="1"/>
          </p:cNvSpPr>
          <p:nvPr>
            <p:ph idx="1"/>
          </p:nvPr>
        </p:nvSpPr>
        <p:spPr>
          <a:xfrm>
            <a:off x="1097280" y="1769807"/>
            <a:ext cx="10058400" cy="4516454"/>
          </a:xfrm>
        </p:spPr>
        <p:txBody>
          <a:bodyPr>
            <a:normAutofit/>
          </a:bodyPr>
          <a:lstStyle/>
          <a:p>
            <a:pPr marL="0" indent="0">
              <a:lnSpc>
                <a:spcPct val="150000"/>
              </a:lnSpc>
              <a:buNone/>
            </a:pPr>
            <a:r>
              <a:rPr lang="el-GR" dirty="0">
                <a:solidFill>
                  <a:schemeClr val="tx1"/>
                </a:solidFill>
              </a:rPr>
              <a:t>Συγχρόνως με το διορισμό του επιτρόπου το δικαστήριο οφείλει να διορίσει και το εποπτικό συμβούλιο. Το εποπτικό συμβούλιο, αποτελούμενο απο τρία έως πέντε μέλη, συγκροτείται από συγγενείς του ανηλίκου  ή φίλους των γονέων του. Με την ίδια απόφασή του το δικαστήριο ορίζει πρόεδρο του εποπτικού συμβουλίου ένα από τα μέλη του.</a:t>
            </a:r>
          </a:p>
          <a:p>
            <a:pPr marL="0" indent="0">
              <a:lnSpc>
                <a:spcPct val="150000"/>
              </a:lnSpc>
              <a:buNone/>
            </a:pPr>
            <a:r>
              <a:rPr lang="el-GR" dirty="0">
                <a:solidFill>
                  <a:schemeClr val="tx1"/>
                </a:solidFill>
              </a:rPr>
              <a:t>Το δικαστήριο μπορεί, αν κρίνει ότι το επιβάλλει το συμφέρον του ανηλίκου, ιδίως γιατί δεν υπάρχουν κατάλληλοι συγγενείς ή φίλοι ή συντρέχει άλλος σπουδαίος λόγος, να διορίσει ως μέλος του εποπτικού συμβουλίου και ένα όργανο της κοινωνικής υπηρεσίας ή να αναθέσει σε εξαιρετικές περιπτώσεις αποκλειστικά σ`αυτό τα έργα του εποπτικού συμβουλίου.</a:t>
            </a:r>
          </a:p>
          <a:p>
            <a:endParaRPr lang="en-US" dirty="0"/>
          </a:p>
        </p:txBody>
      </p:sp>
    </p:spTree>
    <p:extLst>
      <p:ext uri="{BB962C8B-B14F-4D97-AF65-F5344CB8AC3E}">
        <p14:creationId xmlns:p14="http://schemas.microsoft.com/office/powerpoint/2010/main" val="26211859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2BA25-53DF-D7A0-7D3C-0B9C2F563EEE}"/>
              </a:ext>
            </a:extLst>
          </p:cNvPr>
          <p:cNvSpPr>
            <a:spLocks noGrp="1"/>
          </p:cNvSpPr>
          <p:nvPr>
            <p:ph type="title"/>
          </p:nvPr>
        </p:nvSpPr>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000" b="0" i="0" u="none" strike="noStrike" kern="1200" cap="none" spc="0" normalizeH="0" baseline="0" noProof="0" dirty="0">
                <a:ln>
                  <a:noFill/>
                </a:ln>
                <a:solidFill>
                  <a:schemeClr val="tx1"/>
                </a:solidFill>
                <a:effectLst/>
                <a:uLnTx/>
                <a:uFillTx/>
                <a:latin typeface="Calibri" panose="020F0502020204030204"/>
                <a:ea typeface="+mn-ea"/>
                <a:cs typeface="+mn-cs"/>
              </a:rPr>
              <a:t>Διοίκηση της περιουσίας. </a:t>
            </a:r>
            <a:b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83A5E3F7-E3A4-2DF0-5FFD-E41233DAB52D}"/>
              </a:ext>
            </a:extLst>
          </p:cNvPr>
          <p:cNvSpPr>
            <a:spLocks noGrp="1"/>
          </p:cNvSpPr>
          <p:nvPr>
            <p:ph idx="1"/>
          </p:nvPr>
        </p:nvSpPr>
        <p:spPr/>
        <p:txBody>
          <a:bodyPr/>
          <a:lstStyle/>
          <a:p>
            <a:pPr>
              <a:lnSpc>
                <a:spcPct val="150000"/>
              </a:lnSpc>
            </a:pPr>
            <a:r>
              <a:rPr lang="el-GR" dirty="0">
                <a:solidFill>
                  <a:schemeClr val="tx1"/>
                </a:solidFill>
              </a:rPr>
              <a:t>Ο επίτροπος οφείλει να συντάσσει, παρουσία εκπροσώπου του εποπτικού συμβουλίου, απογραφή της περιουσίας που υπάρχει ή που περιέρχεται στον ανήλικο μετά το διορισμό και που υπάγεται στη διοίκηση του επιτρόπου. Στη σύνταξη της απογραφής καλείται να παραστεί, αν είναι τούτο δυνατόν, και ο ανήλικος που συμπλήρωσε το 14ο έτος της ηλικίας του. Αντίγραφο της απογραφής επιδίδεται στο εποπτικό συμβούλιο και στην κοινωνική υπηρεσία</a:t>
            </a:r>
            <a:r>
              <a:rPr lang="el-GR" dirty="0"/>
              <a:t>.</a:t>
            </a:r>
            <a:endParaRPr lang="en-US" dirty="0"/>
          </a:p>
        </p:txBody>
      </p:sp>
    </p:spTree>
    <p:extLst>
      <p:ext uri="{BB962C8B-B14F-4D97-AF65-F5344CB8AC3E}">
        <p14:creationId xmlns:p14="http://schemas.microsoft.com/office/powerpoint/2010/main" val="23816963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6A285-3A82-AB59-5D60-52CF2A373495}"/>
              </a:ext>
            </a:extLst>
          </p:cNvPr>
          <p:cNvSpPr>
            <a:spLocks noGrp="1"/>
          </p:cNvSpPr>
          <p:nvPr>
            <p:ph type="title"/>
          </p:nvPr>
        </p:nvSpPr>
        <p:spPr/>
        <p:txBody>
          <a:bodyPr/>
          <a:lstStyle/>
          <a:p>
            <a:r>
              <a:rPr kumimoji="0" lang="el-GR" sz="2000" b="0" i="0" u="none" strike="noStrike" kern="1200" cap="none" spc="0" normalizeH="0" baseline="0" noProof="0" dirty="0">
                <a:ln>
                  <a:noFill/>
                </a:ln>
                <a:solidFill>
                  <a:schemeClr val="tx1"/>
                </a:solidFill>
                <a:effectLst/>
                <a:uLnTx/>
                <a:uFillTx/>
                <a:latin typeface="Calibri" panose="020F0502020204030204"/>
                <a:ea typeface="+mn-ea"/>
                <a:cs typeface="+mn-cs"/>
              </a:rPr>
              <a:t>Προσδιορισμός της ετήσιας δαπάνης του ανηλίκου.</a:t>
            </a:r>
            <a:endParaRPr lang="en-US" dirty="0">
              <a:solidFill>
                <a:schemeClr val="tx1"/>
              </a:solidFill>
            </a:endParaRPr>
          </a:p>
        </p:txBody>
      </p:sp>
      <p:sp>
        <p:nvSpPr>
          <p:cNvPr id="3" name="Content Placeholder 2">
            <a:extLst>
              <a:ext uri="{FF2B5EF4-FFF2-40B4-BE49-F238E27FC236}">
                <a16:creationId xmlns:a16="http://schemas.microsoft.com/office/drawing/2014/main" id="{A0ACED62-6638-5A73-5089-1AA61E46B920}"/>
              </a:ext>
            </a:extLst>
          </p:cNvPr>
          <p:cNvSpPr>
            <a:spLocks noGrp="1"/>
          </p:cNvSpPr>
          <p:nvPr>
            <p:ph idx="1"/>
          </p:nvPr>
        </p:nvSpPr>
        <p:spPr/>
        <p:txBody>
          <a:bodyPr/>
          <a:lstStyle/>
          <a:p>
            <a:pPr>
              <a:lnSpc>
                <a:spcPct val="150000"/>
              </a:lnSpc>
            </a:pPr>
            <a:r>
              <a:rPr lang="el-GR" dirty="0">
                <a:solidFill>
                  <a:schemeClr val="tx1"/>
                </a:solidFill>
              </a:rPr>
              <a:t>Κατά την έναρξη της εποπτείας ο επίτροπος οφείλει να προκαλέσει απόφαση του εποπτικού συμβουλίου, που ορίζει κατά προσέγγιση την ετήσια δαπάνη για την επιμέλεια του προσώπου και τη διοίκηση της περιουσίας του ανηλίκου.</a:t>
            </a:r>
          </a:p>
          <a:p>
            <a:pPr>
              <a:lnSpc>
                <a:spcPct val="150000"/>
              </a:lnSpc>
            </a:pPr>
            <a:r>
              <a:rPr lang="el-GR" dirty="0">
                <a:solidFill>
                  <a:schemeClr val="tx1"/>
                </a:solidFill>
              </a:rPr>
              <a:t>Το δικαστήριο με αίτηση του επιτρόπου ή και αυτεπαγγέλτως μπορεί να αποφασίζει διαφορετικά.</a:t>
            </a:r>
            <a:endParaRPr lang="en-US" dirty="0">
              <a:solidFill>
                <a:schemeClr val="tx1"/>
              </a:solidFill>
            </a:endParaRPr>
          </a:p>
        </p:txBody>
      </p:sp>
    </p:spTree>
    <p:extLst>
      <p:ext uri="{BB962C8B-B14F-4D97-AF65-F5344CB8AC3E}">
        <p14:creationId xmlns:p14="http://schemas.microsoft.com/office/powerpoint/2010/main" val="2801843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420E6-3852-4E21-43B0-C90A8FBB25B8}"/>
              </a:ext>
            </a:extLst>
          </p:cNvPr>
          <p:cNvSpPr>
            <a:spLocks noGrp="1"/>
          </p:cNvSpPr>
          <p:nvPr>
            <p:ph type="title"/>
          </p:nvPr>
        </p:nvSpPr>
        <p:spPr/>
        <p:txBody>
          <a:bodyPr>
            <a:normAutofit/>
          </a:bodyPr>
          <a:lstStyle/>
          <a:p>
            <a:r>
              <a:rPr lang="el-GR" sz="4000" dirty="0">
                <a:solidFill>
                  <a:schemeClr val="tx1"/>
                </a:solidFill>
              </a:rPr>
              <a:t>Ορισμός </a:t>
            </a:r>
            <a:endParaRPr lang="en-US" sz="4000" dirty="0">
              <a:solidFill>
                <a:schemeClr val="tx1"/>
              </a:solidFill>
            </a:endParaRPr>
          </a:p>
        </p:txBody>
      </p:sp>
      <p:sp>
        <p:nvSpPr>
          <p:cNvPr id="3" name="Content Placeholder 2">
            <a:extLst>
              <a:ext uri="{FF2B5EF4-FFF2-40B4-BE49-F238E27FC236}">
                <a16:creationId xmlns:a16="http://schemas.microsoft.com/office/drawing/2014/main" id="{01CDCA16-4D4D-88C7-EEB0-8380FDA676E1}"/>
              </a:ext>
            </a:extLst>
          </p:cNvPr>
          <p:cNvSpPr>
            <a:spLocks noGrp="1"/>
          </p:cNvSpPr>
          <p:nvPr>
            <p:ph idx="1"/>
          </p:nvPr>
        </p:nvSpPr>
        <p:spPr/>
        <p:txBody>
          <a:bodyPr/>
          <a:lstStyle/>
          <a:p>
            <a:pPr>
              <a:lnSpc>
                <a:spcPct val="150000"/>
              </a:lnSpc>
            </a:pPr>
            <a:r>
              <a:rPr lang="el-GR" dirty="0">
                <a:solidFill>
                  <a:schemeClr val="tx1"/>
                </a:solidFill>
              </a:rPr>
              <a:t>Η επιτροπεία περιλαμβάνει το καθήκον και το δικαίωμα ενός τρίτου προσώπου (επιτρόπου) να επιμελείται τον ανήλικο, να διοικεί την περιουσία του, και να τον εκπροσωπεί σε κάθε δικαιοπραξία ή δίκη που αφορά το πρόσωπό του ή την περιουσία του. </a:t>
            </a:r>
            <a:r>
              <a:rPr lang="en-US" dirty="0">
                <a:solidFill>
                  <a:schemeClr val="tx1"/>
                </a:solidFill>
              </a:rPr>
              <a:t>(</a:t>
            </a:r>
            <a:r>
              <a:rPr lang="el-GR" dirty="0">
                <a:solidFill>
                  <a:schemeClr val="tx1"/>
                </a:solidFill>
              </a:rPr>
              <a:t>δηλαδή να ασκεί τη γονική μέριμνα)</a:t>
            </a:r>
          </a:p>
          <a:p>
            <a:pPr>
              <a:lnSpc>
                <a:spcPct val="150000"/>
              </a:lnSpc>
            </a:pPr>
            <a:r>
              <a:rPr lang="el-GR" dirty="0">
                <a:solidFill>
                  <a:schemeClr val="tx1"/>
                </a:solidFill>
              </a:rPr>
              <a:t>Η επιτροπεία προυποθέτει ότι </a:t>
            </a:r>
            <a:r>
              <a:rPr lang="el-GR" u="sng" dirty="0">
                <a:solidFill>
                  <a:schemeClr val="tx1"/>
                </a:solidFill>
              </a:rPr>
              <a:t>δεν υπάρχει ή δεν μπορεί να ασκηθεί η γονική μέριμνα από τους γονείς </a:t>
            </a:r>
            <a:r>
              <a:rPr lang="el-GR" dirty="0">
                <a:solidFill>
                  <a:schemeClr val="tx1"/>
                </a:solidFill>
              </a:rPr>
              <a:t>και έχει σκοπό την προστασία των συμφερόντων του ανηλίκου. </a:t>
            </a:r>
          </a:p>
          <a:p>
            <a:pPr>
              <a:lnSpc>
                <a:spcPct val="150000"/>
              </a:lnSpc>
            </a:pPr>
            <a:r>
              <a:rPr lang="el-GR" dirty="0">
                <a:solidFill>
                  <a:schemeClr val="tx1"/>
                </a:solidFill>
              </a:rPr>
              <a:t>Όργανα της επιτροπείας: 1) δικαστήριο, 2) επίτροπος, 3) εποπτικό συμβούλιο</a:t>
            </a:r>
            <a:endParaRPr lang="en-US" dirty="0">
              <a:solidFill>
                <a:schemeClr val="tx1"/>
              </a:solidFill>
            </a:endParaRPr>
          </a:p>
        </p:txBody>
      </p:sp>
    </p:spTree>
    <p:extLst>
      <p:ext uri="{BB962C8B-B14F-4D97-AF65-F5344CB8AC3E}">
        <p14:creationId xmlns:p14="http://schemas.microsoft.com/office/powerpoint/2010/main" val="158399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4C9C4-ECDC-C29F-93EC-D9C49531C061}"/>
              </a:ext>
            </a:extLst>
          </p:cNvPr>
          <p:cNvSpPr>
            <a:spLocks noGrp="1"/>
          </p:cNvSpPr>
          <p:nvPr>
            <p:ph type="title"/>
          </p:nvPr>
        </p:nvSpPr>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000" b="0" i="0" u="none" strike="noStrike" kern="1200" cap="none" spc="0" normalizeH="0" baseline="0" noProof="0" dirty="0">
                <a:ln>
                  <a:noFill/>
                </a:ln>
                <a:solidFill>
                  <a:schemeClr val="tx1"/>
                </a:solidFill>
                <a:effectLst/>
                <a:uLnTx/>
                <a:uFillTx/>
                <a:latin typeface="Calibri" panose="020F0502020204030204"/>
                <a:ea typeface="+mn-ea"/>
                <a:cs typeface="+mn-cs"/>
              </a:rPr>
              <a:t>Μετρητά χρήματα του ανηλίκου.</a:t>
            </a:r>
            <a:b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4D4DD27F-10F2-DCAD-DB08-B7BAF52A5092}"/>
              </a:ext>
            </a:extLst>
          </p:cNvPr>
          <p:cNvSpPr>
            <a:spLocks noGrp="1"/>
          </p:cNvSpPr>
          <p:nvPr>
            <p:ph idx="1"/>
          </p:nvPr>
        </p:nvSpPr>
        <p:spPr/>
        <p:txBody>
          <a:bodyPr/>
          <a:lstStyle/>
          <a:p>
            <a:pPr marL="0" indent="0">
              <a:lnSpc>
                <a:spcPct val="150000"/>
              </a:lnSpc>
              <a:buNone/>
            </a:pPr>
            <a:r>
              <a:rPr lang="el-GR" dirty="0">
                <a:solidFill>
                  <a:schemeClr val="tx1"/>
                </a:solidFill>
              </a:rPr>
              <a:t>Αν στην περιουσία του ανηλίκου υπάρχουν ή περιέλθουν κατά τη διάρκεια της επιτροπείας μετρητά χρήματα, ο επίτροπος οφείλει χωρίς καθυστέρηση </a:t>
            </a:r>
            <a:r>
              <a:rPr lang="el-GR" u="sng" dirty="0">
                <a:solidFill>
                  <a:schemeClr val="tx1"/>
                </a:solidFill>
              </a:rPr>
              <a:t>να χρησιμοποιήσει παραγωγικά ή να τοποθετήσει κατά τρόπον επωφελή το ποσό που απομένει </a:t>
            </a:r>
            <a:r>
              <a:rPr lang="el-GR" dirty="0">
                <a:solidFill>
                  <a:schemeClr val="tx1"/>
                </a:solidFill>
              </a:rPr>
              <a:t>μετά την αφαίρεση της ετήσιας δαπάνης. Ο τρόπος με τον οποίο γίνεται η τοποθέτηση των χρημάτων προσδιορίζεται από τον επίτροπο και </a:t>
            </a:r>
            <a:r>
              <a:rPr lang="el-GR" u="sng" dirty="0">
                <a:solidFill>
                  <a:schemeClr val="tx1"/>
                </a:solidFill>
              </a:rPr>
              <a:t>εγκρίνεται από το εποπτικό συμβούλιο. </a:t>
            </a:r>
            <a:r>
              <a:rPr lang="el-GR" dirty="0">
                <a:solidFill>
                  <a:schemeClr val="tx1"/>
                </a:solidFill>
              </a:rPr>
              <a:t>Αν το εποπτικό συμβούλιο αρνείται την έγκριση, αποφασίζει το δικαστήριο.</a:t>
            </a:r>
          </a:p>
          <a:p>
            <a:endParaRPr lang="en-US" dirty="0"/>
          </a:p>
        </p:txBody>
      </p:sp>
    </p:spTree>
    <p:extLst>
      <p:ext uri="{BB962C8B-B14F-4D97-AF65-F5344CB8AC3E}">
        <p14:creationId xmlns:p14="http://schemas.microsoft.com/office/powerpoint/2010/main" val="27507170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A4C60-9BBB-EB47-B9A8-AC6D6D87F6CC}"/>
              </a:ext>
            </a:extLst>
          </p:cNvPr>
          <p:cNvSpPr>
            <a:spLocks noGrp="1"/>
          </p:cNvSpPr>
          <p:nvPr>
            <p:ph type="title"/>
          </p:nvPr>
        </p:nvSpPr>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000" b="0" i="0" u="none" strike="noStrike" kern="1200" cap="none" spc="0" normalizeH="0" baseline="0" noProof="0" dirty="0">
                <a:ln>
                  <a:noFill/>
                </a:ln>
                <a:solidFill>
                  <a:schemeClr val="tx1"/>
                </a:solidFill>
                <a:effectLst/>
                <a:uLnTx/>
                <a:uFillTx/>
                <a:latin typeface="Calibri" panose="020F0502020204030204"/>
                <a:ea typeface="+mn-ea"/>
                <a:cs typeface="+mn-cs"/>
              </a:rPr>
              <a:t>Πράξεις που απαιτούν την άδεια του εποπτικού συμβουλίου</a:t>
            </a:r>
            <a: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t>.</a:t>
            </a:r>
            <a:b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6D32CFE4-A2D4-DDAE-F328-390D625ED1FB}"/>
              </a:ext>
            </a:extLst>
          </p:cNvPr>
          <p:cNvSpPr>
            <a:spLocks noGrp="1"/>
          </p:cNvSpPr>
          <p:nvPr>
            <p:ph idx="1"/>
          </p:nvPr>
        </p:nvSpPr>
        <p:spPr/>
        <p:txBody>
          <a:bodyPr/>
          <a:lstStyle/>
          <a:p>
            <a:r>
              <a:rPr lang="el-GR" dirty="0">
                <a:solidFill>
                  <a:schemeClr val="tx1"/>
                </a:solidFill>
              </a:rPr>
              <a:t> Με μόνη την άδεια του εποπτικού συμβουλίου ο επίτροπος δικαιούται στο</a:t>
            </a:r>
          </a:p>
          <a:p>
            <a:r>
              <a:rPr lang="el-GR" dirty="0">
                <a:solidFill>
                  <a:schemeClr val="tx1"/>
                </a:solidFill>
              </a:rPr>
              <a:t>όνομα του ανηλίκου: </a:t>
            </a:r>
          </a:p>
          <a:p>
            <a:r>
              <a:rPr lang="el-GR" dirty="0">
                <a:solidFill>
                  <a:schemeClr val="tx1"/>
                </a:solidFill>
              </a:rPr>
              <a:t>1. να εκμισθώνει ή να μισθώνει ακίνητα, </a:t>
            </a:r>
          </a:p>
          <a:p>
            <a:r>
              <a:rPr lang="el-GR" dirty="0">
                <a:solidFill>
                  <a:schemeClr val="tx1"/>
                </a:solidFill>
              </a:rPr>
              <a:t>2. να συνάπτει σύμβαση με αντικείμενο την παροχή της εργασίας του ανηλίκου ή</a:t>
            </a:r>
          </a:p>
          <a:p>
            <a:r>
              <a:rPr lang="el-GR" dirty="0">
                <a:solidFill>
                  <a:schemeClr val="tx1"/>
                </a:solidFill>
              </a:rPr>
              <a:t>σύμβαση μαθητείας, </a:t>
            </a:r>
          </a:p>
          <a:p>
            <a:r>
              <a:rPr lang="el-GR" dirty="0">
                <a:solidFill>
                  <a:schemeClr val="tx1"/>
                </a:solidFill>
              </a:rPr>
              <a:t>3. να επιχειρεί και κάθε άλλη πράξη που υπερβαίνει τα όρια της τακτικής διαχείρισης</a:t>
            </a:r>
            <a:endParaRPr lang="en-US" dirty="0">
              <a:solidFill>
                <a:schemeClr val="tx1"/>
              </a:solidFill>
            </a:endParaRPr>
          </a:p>
        </p:txBody>
      </p:sp>
    </p:spTree>
    <p:extLst>
      <p:ext uri="{BB962C8B-B14F-4D97-AF65-F5344CB8AC3E}">
        <p14:creationId xmlns:p14="http://schemas.microsoft.com/office/powerpoint/2010/main" val="25204208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4A490-99D8-1E14-12B3-35053ED1D6A3}"/>
              </a:ext>
            </a:extLst>
          </p:cNvPr>
          <p:cNvSpPr>
            <a:spLocks noGrp="1"/>
          </p:cNvSpPr>
          <p:nvPr>
            <p:ph type="title"/>
          </p:nvPr>
        </p:nvSpPr>
        <p:spPr/>
        <p:txBody>
          <a:bodyPr>
            <a:normAutofit/>
          </a:bodyPr>
          <a:lstStyle/>
          <a:p>
            <a:pPr marL="91440" marR="0" lvl="0" indent="-91440" defTabSz="914400" rtl="0" eaLnBrk="1" fontAlgn="auto" latinLnBrk="0" hangingPunct="1">
              <a:lnSpc>
                <a:spcPct val="90000"/>
              </a:lnSpc>
              <a:spcBef>
                <a:spcPts val="1200"/>
              </a:spcBef>
              <a:spcAft>
                <a:spcPts val="200"/>
              </a:spcAft>
              <a:tabLst/>
              <a:defRPr/>
            </a:pPr>
            <a:r>
              <a:rPr kumimoji="0" lang="el-GR" sz="2400" b="0" i="0" u="none" strike="noStrike" kern="1200" cap="none" spc="0" normalizeH="0" baseline="0" noProof="0" dirty="0">
                <a:ln>
                  <a:noFill/>
                </a:ln>
                <a:solidFill>
                  <a:schemeClr val="tx1"/>
                </a:solidFill>
                <a:effectLst/>
                <a:uLnTx/>
                <a:uFillTx/>
                <a:latin typeface="Calibri" panose="020F0502020204030204"/>
                <a:ea typeface="+mn-ea"/>
                <a:cs typeface="+mn-cs"/>
              </a:rPr>
              <a:t>Εισαγωγή σε ειδικά ιδρύματα.</a:t>
            </a:r>
            <a:endParaRPr lang="en-US" sz="6000" dirty="0">
              <a:solidFill>
                <a:schemeClr val="tx1"/>
              </a:solidFill>
            </a:endParaRPr>
          </a:p>
        </p:txBody>
      </p:sp>
      <p:sp>
        <p:nvSpPr>
          <p:cNvPr id="3" name="Content Placeholder 2">
            <a:extLst>
              <a:ext uri="{FF2B5EF4-FFF2-40B4-BE49-F238E27FC236}">
                <a16:creationId xmlns:a16="http://schemas.microsoft.com/office/drawing/2014/main" id="{6582E4FE-7148-41CA-0121-335C90B46F24}"/>
              </a:ext>
            </a:extLst>
          </p:cNvPr>
          <p:cNvSpPr>
            <a:spLocks noGrp="1"/>
          </p:cNvSpPr>
          <p:nvPr>
            <p:ph idx="1"/>
          </p:nvPr>
        </p:nvSpPr>
        <p:spPr/>
        <p:txBody>
          <a:bodyPr>
            <a:normAutofit/>
          </a:bodyPr>
          <a:lstStyle/>
          <a:p>
            <a:pPr marL="0" indent="0">
              <a:lnSpc>
                <a:spcPct val="160000"/>
              </a:lnSpc>
              <a:buNone/>
            </a:pPr>
            <a:r>
              <a:rPr lang="el-GR" dirty="0">
                <a:solidFill>
                  <a:schemeClr val="tx1"/>
                </a:solidFill>
              </a:rPr>
              <a:t>Οταν η κατάσταση του ανηλίκου από την άποψη της σωματικής, της ψυχικής ή της πνευματικής του ανάπτυξης επιβάλλει την εισαγωγή του σε ειδικό ίδρυμα ή κατάστημα, </a:t>
            </a:r>
            <a:r>
              <a:rPr lang="el-GR" u="sng" dirty="0">
                <a:solidFill>
                  <a:schemeClr val="tx1"/>
                </a:solidFill>
              </a:rPr>
              <a:t>απαιτείται άδεια του δικαστηρίου</a:t>
            </a:r>
            <a:r>
              <a:rPr lang="el-GR" dirty="0">
                <a:solidFill>
                  <a:schemeClr val="tx1"/>
                </a:solidFill>
              </a:rPr>
              <a:t>, που παρέχεται ύστερα </a:t>
            </a:r>
            <a:r>
              <a:rPr lang="el-GR" u="sng" dirty="0">
                <a:solidFill>
                  <a:schemeClr val="tx1"/>
                </a:solidFill>
              </a:rPr>
              <a:t>από αίτηση του επιτρόπου </a:t>
            </a:r>
            <a:r>
              <a:rPr lang="el-GR" dirty="0">
                <a:solidFill>
                  <a:schemeClr val="tx1"/>
                </a:solidFill>
              </a:rPr>
              <a:t>και </a:t>
            </a:r>
            <a:r>
              <a:rPr lang="el-GR" u="sng" dirty="0">
                <a:solidFill>
                  <a:schemeClr val="tx1"/>
                </a:solidFill>
              </a:rPr>
              <a:t>γνώμη του εποπτικού συμβουλίου</a:t>
            </a:r>
            <a:r>
              <a:rPr lang="el-GR" dirty="0">
                <a:solidFill>
                  <a:schemeClr val="tx1"/>
                </a:solidFill>
              </a:rPr>
              <a:t> ή και αυτεπαγγέλτως με πρόταση του τελευταίου. Για την απόφαση του το δικαστήριο συνεκτιμά γνωμάτευση ειδικού επιστήμονα, καθώς και έκθεση της αρμόδιας κοινωνικής υπηρεσίας, ιδίως ως προς την καταλληλότητα του ιδρύματος ή του καταστήματος. Το εποπτικό συμβούλιο και η κοινωνική υπηρεσία παρακολουθούν την κατάσταση του ανηλίκου, όσο αυτός παραμένει στο ίδρυμα ή στο κατάστημα.</a:t>
            </a:r>
            <a:endParaRPr lang="en-US" dirty="0">
              <a:solidFill>
                <a:schemeClr val="tx1"/>
              </a:solidFill>
            </a:endParaRPr>
          </a:p>
        </p:txBody>
      </p:sp>
    </p:spTree>
    <p:extLst>
      <p:ext uri="{BB962C8B-B14F-4D97-AF65-F5344CB8AC3E}">
        <p14:creationId xmlns:p14="http://schemas.microsoft.com/office/powerpoint/2010/main" val="2909544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D93DA-A590-65E1-0908-6645B7FC7CB6}"/>
              </a:ext>
            </a:extLst>
          </p:cNvPr>
          <p:cNvSpPr>
            <a:spLocks noGrp="1"/>
          </p:cNvSpPr>
          <p:nvPr>
            <p:ph type="title"/>
          </p:nvPr>
        </p:nvSpPr>
        <p:spPr>
          <a:xfrm>
            <a:off x="1066800" y="432315"/>
            <a:ext cx="10058400" cy="748454"/>
          </a:xfrm>
        </p:spPr>
        <p:txBody>
          <a:bodyPr>
            <a:normAutofit/>
          </a:bodyPr>
          <a:lstStyle/>
          <a:p>
            <a:r>
              <a:rPr lang="el-GR" sz="3200" dirty="0">
                <a:solidFill>
                  <a:schemeClr val="tx1"/>
                </a:solidFill>
              </a:rPr>
              <a:t>Σχετικά με τη γονική μέριμνα </a:t>
            </a:r>
            <a:endParaRPr lang="en-US" sz="3200" dirty="0">
              <a:solidFill>
                <a:schemeClr val="tx1"/>
              </a:solidFill>
            </a:endParaRPr>
          </a:p>
        </p:txBody>
      </p:sp>
      <p:sp>
        <p:nvSpPr>
          <p:cNvPr id="3" name="Content Placeholder 2">
            <a:extLst>
              <a:ext uri="{FF2B5EF4-FFF2-40B4-BE49-F238E27FC236}">
                <a16:creationId xmlns:a16="http://schemas.microsoft.com/office/drawing/2014/main" id="{CABD144E-F21A-CE44-5FCF-4CA38F345819}"/>
              </a:ext>
            </a:extLst>
          </p:cNvPr>
          <p:cNvSpPr>
            <a:spLocks noGrp="1"/>
          </p:cNvSpPr>
          <p:nvPr>
            <p:ph idx="1"/>
          </p:nvPr>
        </p:nvSpPr>
        <p:spPr/>
        <p:txBody>
          <a:bodyPr/>
          <a:lstStyle/>
          <a:p>
            <a:pPr marL="0" marR="0" lvl="0" indent="0" algn="l" defTabSz="914400" rtl="0" eaLnBrk="1" fontAlgn="auto" latinLnBrk="0" hangingPunct="1">
              <a:lnSpc>
                <a:spcPct val="150000"/>
              </a:lnSpc>
              <a:spcBef>
                <a:spcPts val="1200"/>
              </a:spcBef>
              <a:spcAft>
                <a:spcPts val="200"/>
              </a:spcAft>
              <a:buClr>
                <a:srgbClr val="E48312"/>
              </a:buClr>
              <a:buSzPct val="100000"/>
              <a:buFont typeface="Calibri" panose="020F0502020204030204" pitchFamily="34" charset="0"/>
              <a:buNone/>
              <a:tabLst/>
              <a:defRPr/>
            </a:pPr>
            <a:r>
              <a:rPr lang="el-GR" sz="1900" dirty="0">
                <a:solidFill>
                  <a:srgbClr val="000000"/>
                </a:solidFill>
                <a:latin typeface="Calibri" panose="020F0502020204030204"/>
              </a:rPr>
              <a:t>Η</a:t>
            </a:r>
            <a:r>
              <a:rPr kumimoji="0" lang="el-GR" sz="1900" b="0" i="0" u="none" strike="noStrike" kern="1200" cap="none" spc="0" normalizeH="0" baseline="0" noProof="0" dirty="0">
                <a:ln>
                  <a:noFill/>
                </a:ln>
                <a:solidFill>
                  <a:srgbClr val="000000"/>
                </a:solidFill>
                <a:effectLst/>
                <a:uLnTx/>
                <a:uFillTx/>
                <a:latin typeface="Calibri" panose="020F0502020204030204"/>
                <a:ea typeface="+mn-ea"/>
                <a:cs typeface="+mn-cs"/>
              </a:rPr>
              <a:t> Γονική μέριμνα παύει λόγω θανάτου, κήρυξης σε  Αφάνεια  ή  έκπτωσης  του  ενός  γονέα,  η  γονική  μέριμνα ανήκει αποκλειστικά στον άλλο. (προσοχή! Όχι λογω διαζυγίου!!)</a:t>
            </a:r>
          </a:p>
          <a:p>
            <a:pPr marL="0" marR="0" lvl="0" indent="0" algn="l" defTabSz="914400" rtl="0" eaLnBrk="1" fontAlgn="auto" latinLnBrk="0" hangingPunct="1">
              <a:lnSpc>
                <a:spcPct val="150000"/>
              </a:lnSpc>
              <a:spcBef>
                <a:spcPts val="1200"/>
              </a:spcBef>
              <a:spcAft>
                <a:spcPts val="200"/>
              </a:spcAft>
              <a:buClr>
                <a:srgbClr val="E48312"/>
              </a:buClr>
              <a:buSzPct val="100000"/>
              <a:buFont typeface="Calibri" panose="020F0502020204030204" pitchFamily="34" charset="0"/>
              <a:buNone/>
              <a:tabLst/>
              <a:defRPr/>
            </a:pPr>
            <a:r>
              <a:rPr kumimoji="0" lang="el-GR" sz="1900" b="0" i="0" u="none" strike="noStrike" kern="1200" cap="none" spc="0" normalizeH="0" baseline="0" noProof="0" dirty="0">
                <a:ln>
                  <a:noFill/>
                </a:ln>
                <a:solidFill>
                  <a:srgbClr val="000000"/>
                </a:solidFill>
                <a:effectLst/>
                <a:uLnTx/>
                <a:uFillTx/>
                <a:latin typeface="Calibri" panose="020F0502020204030204"/>
                <a:ea typeface="+mn-ea"/>
                <a:cs typeface="+mn-cs"/>
              </a:rPr>
              <a:t>Αν ο ένας από  τους  γονείς  αδυνατεί  να  ασκήσει  τη  γονική μέριμνα  για πραγματικούς λόγους ή γιατί είναι ανίκανος ή περιορισμένα ικανός για δικαιοπραξία, την ασκεί αν είναι δυνατόνμόνος ο άλλος γονέας. </a:t>
            </a:r>
            <a:endParaRPr lang="en-US" dirty="0"/>
          </a:p>
        </p:txBody>
      </p:sp>
    </p:spTree>
    <p:extLst>
      <p:ext uri="{BB962C8B-B14F-4D97-AF65-F5344CB8AC3E}">
        <p14:creationId xmlns:p14="http://schemas.microsoft.com/office/powerpoint/2010/main" val="2310496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49AF0-E270-88B3-D25A-31C0A17098A2}"/>
              </a:ext>
            </a:extLst>
          </p:cNvPr>
          <p:cNvSpPr>
            <a:spLocks noGrp="1"/>
          </p:cNvSpPr>
          <p:nvPr>
            <p:ph type="title"/>
          </p:nvPr>
        </p:nvSpPr>
        <p:spPr>
          <a:xfrm>
            <a:off x="1097280" y="421419"/>
            <a:ext cx="10058400" cy="663934"/>
          </a:xfrm>
        </p:spPr>
        <p:txBody>
          <a:bodyPr>
            <a:normAutofit/>
          </a:bodyPr>
          <a:lstStyle/>
          <a:p>
            <a:r>
              <a:rPr lang="el-GR" sz="3200" dirty="0">
                <a:solidFill>
                  <a:schemeClr val="tx1"/>
                </a:solidFill>
              </a:rPr>
              <a:t>Συνέπειες κακής άσκησης γονικής μέριμνας </a:t>
            </a:r>
            <a:endParaRPr lang="en-US" sz="3200" dirty="0">
              <a:solidFill>
                <a:schemeClr val="tx1"/>
              </a:solidFill>
            </a:endParaRPr>
          </a:p>
        </p:txBody>
      </p:sp>
      <p:sp>
        <p:nvSpPr>
          <p:cNvPr id="3" name="Content Placeholder 2">
            <a:extLst>
              <a:ext uri="{FF2B5EF4-FFF2-40B4-BE49-F238E27FC236}">
                <a16:creationId xmlns:a16="http://schemas.microsoft.com/office/drawing/2014/main" id="{A225AE5F-EC5E-92AA-D921-07C1B05B53CA}"/>
              </a:ext>
            </a:extLst>
          </p:cNvPr>
          <p:cNvSpPr>
            <a:spLocks noGrp="1"/>
          </p:cNvSpPr>
          <p:nvPr>
            <p:ph idx="1"/>
          </p:nvPr>
        </p:nvSpPr>
        <p:spPr/>
        <p:txBody>
          <a:bodyPr/>
          <a:lstStyle/>
          <a:p>
            <a:pPr marL="91440" marR="0" lvl="0" indent="-91440" algn="l" defTabSz="914400" rtl="0" eaLnBrk="1" fontAlgn="auto" latinLnBrk="0" hangingPunct="1">
              <a:lnSpc>
                <a:spcPct val="170000"/>
              </a:lnSpc>
              <a:spcBef>
                <a:spcPts val="1200"/>
              </a:spcBef>
              <a:spcAft>
                <a:spcPts val="200"/>
              </a:spcAft>
              <a:buClr>
                <a:srgbClr val="E48312"/>
              </a:buClr>
              <a:buSzPct val="100000"/>
              <a:buFont typeface="Calibri" panose="020F0502020204030204" pitchFamily="34" charset="0"/>
              <a:buChar char=" "/>
              <a:tabLst/>
              <a:defRPr/>
            </a:pPr>
            <a:r>
              <a:rPr kumimoji="0" lang="el-GR" sz="1600" b="0" i="0" u="none" strike="noStrike" kern="1200" cap="none" spc="0" normalizeH="0" baseline="0" noProof="0" dirty="0">
                <a:ln>
                  <a:noFill/>
                </a:ln>
                <a:solidFill>
                  <a:srgbClr val="000000"/>
                </a:solidFill>
                <a:effectLst/>
                <a:uLnTx/>
                <a:uFillTx/>
                <a:latin typeface="Calibri" panose="020F0502020204030204"/>
                <a:ea typeface="+mn-ea"/>
                <a:cs typeface="+mn-cs"/>
              </a:rPr>
              <a:t>Το δικαστήριο, στις περιπτώσεις κακής άσκησης γονικής μέριμνας, </a:t>
            </a:r>
            <a:r>
              <a:rPr kumimoji="0" lang="el-GR" sz="1600" b="0" i="0" u="sng" strike="noStrike" kern="1200" cap="none" spc="0" normalizeH="0" baseline="0" noProof="0" dirty="0">
                <a:ln>
                  <a:noFill/>
                </a:ln>
                <a:solidFill>
                  <a:srgbClr val="000000"/>
                </a:solidFill>
                <a:effectLst/>
                <a:uLnTx/>
                <a:uFillTx/>
                <a:latin typeface="Calibri" panose="020F0502020204030204"/>
                <a:ea typeface="+mn-ea"/>
                <a:cs typeface="+mn-cs"/>
              </a:rPr>
              <a:t>δύναται να αφαιρέσει από τον υπαίτιο γονέα </a:t>
            </a:r>
            <a:r>
              <a:rPr kumimoji="0" lang="el-GR" sz="1600" b="0" i="0" u="none" strike="noStrike" kern="1200" cap="none" spc="0" normalizeH="0" baseline="0" noProof="0" dirty="0">
                <a:ln>
                  <a:noFill/>
                </a:ln>
                <a:solidFill>
                  <a:srgbClr val="000000"/>
                </a:solidFill>
                <a:effectLst/>
                <a:uLnTx/>
                <a:uFillTx/>
                <a:latin typeface="Calibri" panose="020F0502020204030204"/>
                <a:ea typeface="+mn-ea"/>
                <a:cs typeface="+mn-cs"/>
              </a:rPr>
              <a:t>την άσκηση της γονικής μέριμνας ή την επιμέλεια, ολικά ή μερικά, και να την αναθέσει αποκλειστικά στον άλλο γονέα, καθώς επίσης να διατάξει κάθε πρόσφορο μέτρο προς διασφάλιση του συμφέροντος του τέκνου. </a:t>
            </a:r>
          </a:p>
          <a:p>
            <a:pPr marL="91440" marR="0" lvl="0" indent="-91440" algn="l" defTabSz="914400" rtl="0" eaLnBrk="1" fontAlgn="auto" latinLnBrk="0" hangingPunct="1">
              <a:lnSpc>
                <a:spcPct val="170000"/>
              </a:lnSpc>
              <a:spcBef>
                <a:spcPts val="1200"/>
              </a:spcBef>
              <a:spcAft>
                <a:spcPts val="200"/>
              </a:spcAft>
              <a:buClr>
                <a:srgbClr val="E48312"/>
              </a:buClr>
              <a:buSzPct val="100000"/>
              <a:buFont typeface="Calibri" panose="020F0502020204030204" pitchFamily="34" charset="0"/>
              <a:buChar char=" "/>
              <a:tabLst/>
              <a:defRPr/>
            </a:pPr>
            <a:r>
              <a:rPr kumimoji="0" lang="el-GR" sz="1600" b="0" i="0" u="none" strike="noStrike" kern="1200" cap="none" spc="0" normalizeH="0" baseline="0" noProof="0" dirty="0">
                <a:ln>
                  <a:noFill/>
                </a:ln>
                <a:solidFill>
                  <a:srgbClr val="000000"/>
                </a:solidFill>
                <a:effectLst/>
                <a:uLnTx/>
                <a:uFillTx/>
                <a:latin typeface="Calibri" panose="020F0502020204030204"/>
                <a:ea typeface="+mn-ea"/>
                <a:cs typeface="+mn-cs"/>
              </a:rPr>
              <a:t>Αν συντρέχουν στο πρόσωπο και </a:t>
            </a:r>
            <a:r>
              <a:rPr kumimoji="0" lang="el-GR" sz="1600" b="0" i="0" u="sng" strike="noStrike" kern="1200" cap="none" spc="0" normalizeH="0" baseline="0" noProof="0" dirty="0">
                <a:ln>
                  <a:noFill/>
                </a:ln>
                <a:solidFill>
                  <a:srgbClr val="000000"/>
                </a:solidFill>
                <a:effectLst/>
                <a:uLnTx/>
                <a:uFillTx/>
                <a:latin typeface="Calibri" panose="020F0502020204030204"/>
                <a:ea typeface="+mn-ea"/>
                <a:cs typeface="+mn-cs"/>
              </a:rPr>
              <a:t>των δύο γονέων ο</a:t>
            </a:r>
            <a:r>
              <a:rPr kumimoji="0" lang="el-GR" sz="1600" b="0" i="0" u="none" strike="noStrike" kern="1200" cap="none" spc="0" normalizeH="0" baseline="0" noProof="0" dirty="0">
                <a:ln>
                  <a:noFill/>
                </a:ln>
                <a:solidFill>
                  <a:srgbClr val="000000"/>
                </a:solidFill>
                <a:effectLst/>
                <a:uLnTx/>
                <a:uFillTx/>
                <a:latin typeface="Calibri" panose="020F0502020204030204"/>
                <a:ea typeface="+mn-ea"/>
                <a:cs typeface="+mn-cs"/>
              </a:rPr>
              <a:t>ι περιπτώσεις του δευτέρου εδαφίου, το δικαστήριο μπορεί να αναθέσει την πραγματική φροντίδα του τέκνου ή ακόμα και την επιμέλειά του ολικά ή μερικά </a:t>
            </a:r>
            <a:r>
              <a:rPr kumimoji="0" lang="el-GR" sz="1600" b="0" i="0" u="sng" strike="noStrike" kern="1200" cap="none" spc="0" normalizeH="0" baseline="0" noProof="0" dirty="0">
                <a:ln>
                  <a:noFill/>
                </a:ln>
                <a:solidFill>
                  <a:srgbClr val="000000"/>
                </a:solidFill>
                <a:effectLst/>
                <a:uLnTx/>
                <a:uFillTx/>
                <a:latin typeface="Calibri" panose="020F0502020204030204"/>
                <a:ea typeface="+mn-ea"/>
                <a:cs typeface="+mn-cs"/>
              </a:rPr>
              <a:t>σε τρίτο και να διορίσει επίτροπο</a:t>
            </a:r>
            <a:r>
              <a:rPr kumimoji="0" lang="el-GR" sz="1600" b="0" i="0" u="none" strike="noStrike" kern="1200" cap="none" spc="0" normalizeH="0" baseline="0" noProof="0" dirty="0">
                <a:ln>
                  <a:noFill/>
                </a:ln>
                <a:solidFill>
                  <a:srgbClr val="000000"/>
                </a:solidFill>
                <a:effectLst/>
                <a:uLnTx/>
                <a:uFillTx/>
                <a:latin typeface="Calibri" panose="020F0502020204030204"/>
                <a:ea typeface="+mn-ea"/>
                <a:cs typeface="+mn-cs"/>
              </a:rPr>
              <a:t>.</a:t>
            </a:r>
          </a:p>
          <a:p>
            <a:endParaRPr lang="en-US" dirty="0"/>
          </a:p>
        </p:txBody>
      </p:sp>
    </p:spTree>
    <p:extLst>
      <p:ext uri="{BB962C8B-B14F-4D97-AF65-F5344CB8AC3E}">
        <p14:creationId xmlns:p14="http://schemas.microsoft.com/office/powerpoint/2010/main" val="1230543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9D6D4-3680-B120-580F-C32C93DE7B6B}"/>
              </a:ext>
            </a:extLst>
          </p:cNvPr>
          <p:cNvSpPr>
            <a:spLocks noGrp="1"/>
          </p:cNvSpPr>
          <p:nvPr>
            <p:ph type="title"/>
          </p:nvPr>
        </p:nvSpPr>
        <p:spPr/>
        <p:txBody>
          <a:bodyPr>
            <a:normAutofit/>
          </a:bodyPr>
          <a:lstStyle/>
          <a:p>
            <a:r>
              <a:rPr lang="el-GR" sz="3200" dirty="0">
                <a:solidFill>
                  <a:schemeClr val="tx1"/>
                </a:solidFill>
              </a:rPr>
              <a:t>Παραδείγματα </a:t>
            </a:r>
            <a:endParaRPr lang="en-US" sz="3200" dirty="0">
              <a:solidFill>
                <a:schemeClr val="tx1"/>
              </a:solidFill>
            </a:endParaRPr>
          </a:p>
        </p:txBody>
      </p:sp>
      <p:sp>
        <p:nvSpPr>
          <p:cNvPr id="3" name="Content Placeholder 2">
            <a:extLst>
              <a:ext uri="{FF2B5EF4-FFF2-40B4-BE49-F238E27FC236}">
                <a16:creationId xmlns:a16="http://schemas.microsoft.com/office/drawing/2014/main" id="{75567A43-2262-AAF7-6ECE-B174305B1581}"/>
              </a:ext>
            </a:extLst>
          </p:cNvPr>
          <p:cNvSpPr>
            <a:spLocks noGrp="1"/>
          </p:cNvSpPr>
          <p:nvPr>
            <p:ph idx="1"/>
          </p:nvPr>
        </p:nvSpPr>
        <p:spPr/>
        <p:txBody>
          <a:bodyPr/>
          <a:lstStyle/>
          <a:p>
            <a:pPr>
              <a:lnSpc>
                <a:spcPct val="150000"/>
              </a:lnSpc>
            </a:pPr>
            <a:r>
              <a:rPr lang="el-GR" dirty="0">
                <a:solidFill>
                  <a:schemeClr val="tx1"/>
                </a:solidFill>
              </a:rPr>
              <a:t>1) Η ανήλικη Α μετά τον τοκετό αφήνει το βρέφος κρυφά στην είσοδο του διαμερίσματος της πλούσιας Β και μεταναστεύει στο εξωτερικό (περίπτωση έκθετου τέκνου- οι γονείς είναι άγνωστοι άρα δεν υπάρχει γονική μέριμνα)</a:t>
            </a:r>
          </a:p>
          <a:p>
            <a:pPr>
              <a:lnSpc>
                <a:spcPct val="150000"/>
              </a:lnSpc>
            </a:pPr>
            <a:r>
              <a:rPr lang="el-GR" dirty="0">
                <a:solidFill>
                  <a:schemeClr val="tx1"/>
                </a:solidFill>
              </a:rPr>
              <a:t>2)το αυτοκίνητο στο οποίο επέβαιναν οι γονείς Α και Β και το ανήλικο τέκνο τους Γ συγκρούεται με αμαξοστοιχία με αποτέλεσμα να βρουν τραγικό θάνατο οι Α και Β και να σωθεί ο Γ</a:t>
            </a:r>
          </a:p>
          <a:p>
            <a:pPr>
              <a:lnSpc>
                <a:spcPct val="150000"/>
              </a:lnSpc>
            </a:pPr>
            <a:r>
              <a:rPr lang="el-GR" dirty="0">
                <a:solidFill>
                  <a:schemeClr val="tx1"/>
                </a:solidFill>
              </a:rPr>
              <a:t>3) η Α μητέρα της ανήλικης Β, που γεννήθηκε εκτός γάμου, πεθαίνει από ανίατη ασθένεια.</a:t>
            </a:r>
          </a:p>
          <a:p>
            <a:pPr marL="0" indent="0">
              <a:lnSpc>
                <a:spcPct val="150000"/>
              </a:lnSpc>
              <a:buNone/>
            </a:pPr>
            <a:endParaRPr lang="en-US" dirty="0">
              <a:solidFill>
                <a:schemeClr val="tx1"/>
              </a:solidFill>
            </a:endParaRPr>
          </a:p>
        </p:txBody>
      </p:sp>
    </p:spTree>
    <p:extLst>
      <p:ext uri="{BB962C8B-B14F-4D97-AF65-F5344CB8AC3E}">
        <p14:creationId xmlns:p14="http://schemas.microsoft.com/office/powerpoint/2010/main" val="3604116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C1431-A596-76B9-8A79-2F1C1F9596C1}"/>
              </a:ext>
            </a:extLst>
          </p:cNvPr>
          <p:cNvSpPr>
            <a:spLocks noGrp="1"/>
          </p:cNvSpPr>
          <p:nvPr>
            <p:ph type="title"/>
          </p:nvPr>
        </p:nvSpPr>
        <p:spPr/>
        <p:txBody>
          <a:bodyPr>
            <a:normAutofit/>
          </a:bodyPr>
          <a:lstStyle/>
          <a:p>
            <a:r>
              <a:rPr lang="el-GR" sz="3200" dirty="0">
                <a:solidFill>
                  <a:schemeClr val="tx1"/>
                </a:solidFill>
              </a:rPr>
              <a:t>Υποχρέωση ενημέρωσης για ανάγκη διορισμού επιτρόπου  </a:t>
            </a:r>
            <a:endParaRPr lang="en-US" sz="3200" dirty="0">
              <a:solidFill>
                <a:schemeClr val="tx1"/>
              </a:solidFill>
            </a:endParaRPr>
          </a:p>
        </p:txBody>
      </p:sp>
      <p:sp>
        <p:nvSpPr>
          <p:cNvPr id="3" name="Content Placeholder 2">
            <a:extLst>
              <a:ext uri="{FF2B5EF4-FFF2-40B4-BE49-F238E27FC236}">
                <a16:creationId xmlns:a16="http://schemas.microsoft.com/office/drawing/2014/main" id="{3652A7A2-E0F1-0E35-9F60-2ED028E04D2A}"/>
              </a:ext>
            </a:extLst>
          </p:cNvPr>
          <p:cNvSpPr>
            <a:spLocks noGrp="1"/>
          </p:cNvSpPr>
          <p:nvPr>
            <p:ph idx="1"/>
          </p:nvPr>
        </p:nvSpPr>
        <p:spPr>
          <a:xfrm>
            <a:off x="1097280" y="1845733"/>
            <a:ext cx="10058400" cy="4289595"/>
          </a:xfrm>
        </p:spPr>
        <p:txBody>
          <a:bodyPr>
            <a:normAutofit/>
          </a:bodyPr>
          <a:lstStyle/>
          <a:p>
            <a:pPr>
              <a:lnSpc>
                <a:spcPct val="150000"/>
              </a:lnSpc>
            </a:pPr>
            <a:r>
              <a:rPr lang="el-GR" dirty="0">
                <a:solidFill>
                  <a:schemeClr val="tx1"/>
                </a:solidFill>
              </a:rPr>
              <a:t>Το δικαστήριο διατάσσει ύστερα απο αίτηση ή και αυτεπάγγελτως την επιτροπεία, διορίζει τον επίτροπο και ορίζει τα σχετικά με την οργάνωση και τη λειτουργία της σύμφωνα με το νόμο.</a:t>
            </a:r>
          </a:p>
          <a:p>
            <a:endParaRPr lang="el-GR" dirty="0">
              <a:solidFill>
                <a:schemeClr val="tx1"/>
              </a:solidFill>
            </a:endParaRPr>
          </a:p>
          <a:p>
            <a:r>
              <a:rPr lang="el-GR" dirty="0">
                <a:solidFill>
                  <a:schemeClr val="tx1"/>
                </a:solidFill>
              </a:rPr>
              <a:t>Οι δημόσιοι ή οι δημοτικοί υπάλληλοι, οι εισαγγελείς και τα όργανα των</a:t>
            </a:r>
          </a:p>
          <a:p>
            <a:r>
              <a:rPr lang="el-GR" dirty="0">
                <a:solidFill>
                  <a:schemeClr val="tx1"/>
                </a:solidFill>
              </a:rPr>
              <a:t>αρμοδίων κοινωνικών υπηρεσιών οφείλουν να γνωστοποιούν στο δικαστήριο</a:t>
            </a:r>
          </a:p>
          <a:p>
            <a:r>
              <a:rPr lang="el-GR" dirty="0">
                <a:solidFill>
                  <a:schemeClr val="tx1"/>
                </a:solidFill>
              </a:rPr>
              <a:t>κάθε περίπτωση που συνεπάγεται το διορισμό επιτρόπου αμέσως μόλις την</a:t>
            </a:r>
          </a:p>
          <a:p>
            <a:r>
              <a:rPr lang="el-GR" dirty="0">
                <a:solidFill>
                  <a:schemeClr val="tx1"/>
                </a:solidFill>
              </a:rPr>
              <a:t>πληροφορούνται κατά την άσκηση των καθηκόντων τους. Την ίδια υποχρέωση</a:t>
            </a:r>
          </a:p>
          <a:p>
            <a:r>
              <a:rPr lang="el-GR" dirty="0">
                <a:solidFill>
                  <a:schemeClr val="tx1"/>
                </a:solidFill>
              </a:rPr>
              <a:t>έχουν και οι συγγενείς εξ αίματος του ανηλίκου έως τον τρίτο βαθμό.</a:t>
            </a:r>
            <a:endParaRPr lang="en-US" dirty="0">
              <a:solidFill>
                <a:schemeClr val="tx1"/>
              </a:solidFill>
            </a:endParaRPr>
          </a:p>
        </p:txBody>
      </p:sp>
    </p:spTree>
    <p:extLst>
      <p:ext uri="{BB962C8B-B14F-4D97-AF65-F5344CB8AC3E}">
        <p14:creationId xmlns:p14="http://schemas.microsoft.com/office/powerpoint/2010/main" val="3967169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4B4FC-7799-B5CA-B414-79AF856A21EB}"/>
              </a:ext>
            </a:extLst>
          </p:cNvPr>
          <p:cNvSpPr>
            <a:spLocks noGrp="1"/>
          </p:cNvSpPr>
          <p:nvPr>
            <p:ph type="title"/>
          </p:nvPr>
        </p:nvSpPr>
        <p:spPr/>
        <p:txBody>
          <a:bodyPr>
            <a:normAutofit/>
          </a:bodyPr>
          <a:lstStyle/>
          <a:p>
            <a:r>
              <a:rPr lang="el-GR" sz="3200" dirty="0">
                <a:solidFill>
                  <a:schemeClr val="tx1"/>
                </a:solidFill>
              </a:rPr>
              <a:t>Ποιος διορίζεται επίτροπος ?</a:t>
            </a:r>
            <a:endParaRPr lang="en-US" sz="3200" dirty="0">
              <a:solidFill>
                <a:schemeClr val="tx1"/>
              </a:solidFill>
            </a:endParaRPr>
          </a:p>
        </p:txBody>
      </p:sp>
      <p:sp>
        <p:nvSpPr>
          <p:cNvPr id="3" name="Content Placeholder 2">
            <a:extLst>
              <a:ext uri="{FF2B5EF4-FFF2-40B4-BE49-F238E27FC236}">
                <a16:creationId xmlns:a16="http://schemas.microsoft.com/office/drawing/2014/main" id="{117FE10A-27C7-4F63-1A82-D93B9DF8602C}"/>
              </a:ext>
            </a:extLst>
          </p:cNvPr>
          <p:cNvSpPr>
            <a:spLocks noGrp="1"/>
          </p:cNvSpPr>
          <p:nvPr>
            <p:ph idx="1"/>
          </p:nvPr>
        </p:nvSpPr>
        <p:spPr>
          <a:xfrm>
            <a:off x="1097280" y="1845733"/>
            <a:ext cx="10058400" cy="4486241"/>
          </a:xfrm>
        </p:spPr>
        <p:txBody>
          <a:bodyPr/>
          <a:lstStyle/>
          <a:p>
            <a:r>
              <a:rPr lang="el-GR" dirty="0">
                <a:solidFill>
                  <a:schemeClr val="tx1"/>
                </a:solidFill>
              </a:rPr>
              <a:t>Ο επίτροπος διορίζεται πάντοτε</a:t>
            </a:r>
            <a:r>
              <a:rPr lang="el-GR" u="sng" dirty="0">
                <a:solidFill>
                  <a:schemeClr val="tx1"/>
                </a:solidFill>
              </a:rPr>
              <a:t> απο το δικαστήριο </a:t>
            </a:r>
            <a:r>
              <a:rPr lang="el-GR" dirty="0">
                <a:solidFill>
                  <a:schemeClr val="tx1"/>
                </a:solidFill>
              </a:rPr>
              <a:t>(δ ο τ ή ε π ι τ ρ ο π ε ί α). Επίτροπος διορίζεται κατά προτίμηση ένα απο τα ακόλουθα πρόσωπα με τη σειρά που αναφέρονται: </a:t>
            </a:r>
          </a:p>
          <a:p>
            <a:r>
              <a:rPr lang="el-GR" dirty="0">
                <a:solidFill>
                  <a:schemeClr val="tx1"/>
                </a:solidFill>
              </a:rPr>
              <a:t>1.ο ενήλικος σύζυγος του ανηλίκου, </a:t>
            </a:r>
          </a:p>
          <a:p>
            <a:r>
              <a:rPr lang="el-GR" dirty="0">
                <a:solidFill>
                  <a:schemeClr val="tx1"/>
                </a:solidFill>
              </a:rPr>
              <a:t>2.το φυσικό ή Νομικό πρόσωπο που ορίστηκε με διαθήκη ή με δήλωση στον ειρηνοδίκη ή σε συμβολαιογράφο απο όποιον ασκούσε τη Γονική μέριμνα κατά το χρόνο της δήλωσης και κατά τον θανατό του, </a:t>
            </a:r>
          </a:p>
          <a:p>
            <a:r>
              <a:rPr lang="el-GR" dirty="0">
                <a:solidFill>
                  <a:schemeClr val="tx1"/>
                </a:solidFill>
              </a:rPr>
              <a:t>3.το κατά την κρίση του δικαστηρίου καταλληλότερο πρόσωπο με προτίμηση προς τους πλησιέστερους συγγενείς του ανηλίκου. </a:t>
            </a:r>
          </a:p>
          <a:p>
            <a:pPr>
              <a:lnSpc>
                <a:spcPct val="150000"/>
              </a:lnSpc>
            </a:pPr>
            <a:r>
              <a:rPr lang="el-GR" dirty="0">
                <a:solidFill>
                  <a:schemeClr val="tx1"/>
                </a:solidFill>
              </a:rPr>
              <a:t>Δεν διορίζεται επίτροπος αυτός που πρέπει να προτιμηθεί κατά το προηγούμενο εδάφιο αν ο ίδιος αποποιείται την επιτροπεία ή αν αυτό επιβάλλεται απο το συμφέρον του ανηλίκου.</a:t>
            </a:r>
          </a:p>
          <a:p>
            <a:endParaRPr lang="en-US" dirty="0"/>
          </a:p>
        </p:txBody>
      </p:sp>
    </p:spTree>
    <p:extLst>
      <p:ext uri="{BB962C8B-B14F-4D97-AF65-F5344CB8AC3E}">
        <p14:creationId xmlns:p14="http://schemas.microsoft.com/office/powerpoint/2010/main" val="442685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FDB1F-430F-82C6-258E-3A7A20138DE5}"/>
              </a:ext>
            </a:extLst>
          </p:cNvPr>
          <p:cNvSpPr>
            <a:spLocks noGrp="1"/>
          </p:cNvSpPr>
          <p:nvPr>
            <p:ph type="title"/>
          </p:nvPr>
        </p:nvSpPr>
        <p:spPr/>
        <p:txBody>
          <a:bodyPr>
            <a:normAutofit/>
          </a:bodyPr>
          <a:lstStyle/>
          <a:p>
            <a:r>
              <a:rPr lang="el-GR" sz="3600" dirty="0">
                <a:solidFill>
                  <a:schemeClr val="tx1"/>
                </a:solidFill>
              </a:rPr>
              <a:t>Παραδείγματα</a:t>
            </a:r>
            <a:endParaRPr lang="en-US" sz="3600" dirty="0">
              <a:solidFill>
                <a:schemeClr val="tx1"/>
              </a:solidFill>
            </a:endParaRPr>
          </a:p>
        </p:txBody>
      </p:sp>
      <p:sp>
        <p:nvSpPr>
          <p:cNvPr id="3" name="Content Placeholder 2">
            <a:extLst>
              <a:ext uri="{FF2B5EF4-FFF2-40B4-BE49-F238E27FC236}">
                <a16:creationId xmlns:a16="http://schemas.microsoft.com/office/drawing/2014/main" id="{C7B6C0E8-3CD8-9778-BDC1-0DA0164D2582}"/>
              </a:ext>
            </a:extLst>
          </p:cNvPr>
          <p:cNvSpPr>
            <a:spLocks noGrp="1"/>
          </p:cNvSpPr>
          <p:nvPr>
            <p:ph idx="1"/>
          </p:nvPr>
        </p:nvSpPr>
        <p:spPr/>
        <p:txBody>
          <a:bodyPr/>
          <a:lstStyle/>
          <a:p>
            <a:pPr>
              <a:lnSpc>
                <a:spcPct val="150000"/>
              </a:lnSpc>
            </a:pPr>
            <a:r>
              <a:rPr lang="el-GR" dirty="0">
                <a:solidFill>
                  <a:schemeClr val="tx1"/>
                </a:solidFill>
              </a:rPr>
              <a:t>1) Οι ψυχικά ασθενείς γονείς του ανήλικου Α εισάγονται σε ίδρυμα. Κατά το χρόνο εγκλεισμού τους βρίσκονται στη ζωή η υπερήλικη γιαγιά του Α, η Β, και ένας μακρινός θείος του Α, ο Γ. </a:t>
            </a:r>
          </a:p>
          <a:p>
            <a:pPr>
              <a:lnSpc>
                <a:spcPct val="150000"/>
              </a:lnSpc>
            </a:pPr>
            <a:r>
              <a:rPr lang="el-GR" dirty="0">
                <a:solidFill>
                  <a:schemeClr val="tx1"/>
                </a:solidFill>
              </a:rPr>
              <a:t>Ποιος κατά τη γνώμη σας θα διοριστεί επίτροπος του ανήλικου Α από το δικαστήριο ???</a:t>
            </a:r>
            <a:endParaRPr lang="en-US" dirty="0">
              <a:solidFill>
                <a:schemeClr val="tx1"/>
              </a:solidFill>
            </a:endParaRPr>
          </a:p>
        </p:txBody>
      </p:sp>
    </p:spTree>
    <p:extLst>
      <p:ext uri="{BB962C8B-B14F-4D97-AF65-F5344CB8AC3E}">
        <p14:creationId xmlns:p14="http://schemas.microsoft.com/office/powerpoint/2010/main" val="1260749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57A63-8C60-3734-25F9-EB936BFC56AA}"/>
              </a:ext>
            </a:extLst>
          </p:cNvPr>
          <p:cNvSpPr>
            <a:spLocks noGrp="1"/>
          </p:cNvSpPr>
          <p:nvPr>
            <p:ph type="title"/>
          </p:nvPr>
        </p:nvSpPr>
        <p:spPr/>
        <p:txBody>
          <a:bodyPr>
            <a:normAutofit/>
          </a:bodyPr>
          <a:lstStyle/>
          <a:p>
            <a:r>
              <a:rPr lang="el-GR" sz="2800" dirty="0">
                <a:solidFill>
                  <a:schemeClr val="tx1"/>
                </a:solidFill>
              </a:rPr>
              <a:t>Απάντηση</a:t>
            </a:r>
            <a:endParaRPr lang="en-US" sz="2800" dirty="0">
              <a:solidFill>
                <a:schemeClr val="tx1"/>
              </a:solidFill>
            </a:endParaRPr>
          </a:p>
        </p:txBody>
      </p:sp>
      <p:sp>
        <p:nvSpPr>
          <p:cNvPr id="3" name="Content Placeholder 2">
            <a:extLst>
              <a:ext uri="{FF2B5EF4-FFF2-40B4-BE49-F238E27FC236}">
                <a16:creationId xmlns:a16="http://schemas.microsoft.com/office/drawing/2014/main" id="{EAA4D08D-66AA-2513-2454-627D178AE7C6}"/>
              </a:ext>
            </a:extLst>
          </p:cNvPr>
          <p:cNvSpPr>
            <a:spLocks noGrp="1"/>
          </p:cNvSpPr>
          <p:nvPr>
            <p:ph idx="1"/>
          </p:nvPr>
        </p:nvSpPr>
        <p:spPr/>
        <p:txBody>
          <a:bodyPr/>
          <a:lstStyle/>
          <a:p>
            <a:pPr>
              <a:lnSpc>
                <a:spcPct val="150000"/>
              </a:lnSpc>
            </a:pPr>
            <a:r>
              <a:rPr lang="el-GR" dirty="0">
                <a:solidFill>
                  <a:schemeClr val="tx1"/>
                </a:solidFill>
              </a:rPr>
              <a:t>1) Αν και η Β ως γιαγιά του Α είναι πλησιέστερος συγγενής του απ ότι ο Γ, εντούτοις λόγω της μεγάλης ηλικίας της γιαγιάς, το συμφέρον του Α επιβάλλει να διοριστεί επίτροπος ο Γ. </a:t>
            </a:r>
          </a:p>
          <a:p>
            <a:pPr>
              <a:lnSpc>
                <a:spcPct val="150000"/>
              </a:lnSpc>
            </a:pPr>
            <a:r>
              <a:rPr lang="el-GR" dirty="0">
                <a:solidFill>
                  <a:schemeClr val="tx1"/>
                </a:solidFill>
              </a:rPr>
              <a:t>Αν ο Γ δεν επιθυμεί, τότε θα διοριστεί η Β </a:t>
            </a:r>
            <a:endParaRPr lang="en-US" dirty="0">
              <a:solidFill>
                <a:schemeClr val="tx1"/>
              </a:solidFill>
            </a:endParaRPr>
          </a:p>
        </p:txBody>
      </p:sp>
    </p:spTree>
    <p:extLst>
      <p:ext uri="{BB962C8B-B14F-4D97-AF65-F5344CB8AC3E}">
        <p14:creationId xmlns:p14="http://schemas.microsoft.com/office/powerpoint/2010/main" val="324395640"/>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274</TotalTime>
  <Words>1596</Words>
  <Application>Microsoft Office PowerPoint</Application>
  <PresentationFormat>Widescreen</PresentationFormat>
  <Paragraphs>79</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Calibri</vt:lpstr>
      <vt:lpstr>Calibri Light</vt:lpstr>
      <vt:lpstr>Wingdings</vt:lpstr>
      <vt:lpstr>Retrospect</vt:lpstr>
      <vt:lpstr>Μέρος δέκατο</vt:lpstr>
      <vt:lpstr>Ορισμός </vt:lpstr>
      <vt:lpstr>Σχετικά με τη γονική μέριμνα </vt:lpstr>
      <vt:lpstr>Συνέπειες κακής άσκησης γονικής μέριμνας </vt:lpstr>
      <vt:lpstr>Παραδείγματα </vt:lpstr>
      <vt:lpstr>Υποχρέωση ενημέρωσης για ανάγκη διορισμού επιτρόπου  </vt:lpstr>
      <vt:lpstr>Ποιος διορίζεται επίτροπος ?</vt:lpstr>
      <vt:lpstr>Παραδείγματα</vt:lpstr>
      <vt:lpstr>Απάντηση</vt:lpstr>
      <vt:lpstr>Αρμοδιότητα κοινωνικής υπηρεσίας </vt:lpstr>
      <vt:lpstr>Αντικείμενο της κοινωνικής έρευνας </vt:lpstr>
      <vt:lpstr>Παράδειγμα </vt:lpstr>
      <vt:lpstr>Απάντηση</vt:lpstr>
      <vt:lpstr>Επιφύλαξη Δικαστηρίου </vt:lpstr>
      <vt:lpstr>Αδυναμία Διορισμού </vt:lpstr>
      <vt:lpstr>Ενέργειες σε επείγουσες περιπτώσεις. - Προσωρινός επίτροπος.</vt:lpstr>
      <vt:lpstr>Εποπτικό συμβούλιο. </vt:lpstr>
      <vt:lpstr>Διοίκηση της περιουσίας.  </vt:lpstr>
      <vt:lpstr>Προσδιορισμός της ετήσιας δαπάνης του ανηλίκου.</vt:lpstr>
      <vt:lpstr>Μετρητά χρήματα του ανηλίκου. </vt:lpstr>
      <vt:lpstr>Πράξεις που απαιτούν την άδεια του εποπτικού συμβουλίου. </vt:lpstr>
      <vt:lpstr>Εισαγωγή σε ειδικά ιδρύματα.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Μέρος ένατο</dc:title>
  <dc:creator>Ελενη Καρβελη</dc:creator>
  <cp:lastModifiedBy>Ελενη Καρβελη</cp:lastModifiedBy>
  <cp:revision>13</cp:revision>
  <dcterms:created xsi:type="dcterms:W3CDTF">2022-10-27T10:19:15Z</dcterms:created>
  <dcterms:modified xsi:type="dcterms:W3CDTF">2022-11-22T19:05:18Z</dcterms:modified>
</cp:coreProperties>
</file>