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9" r:id="rId4"/>
    <p:sldId id="257" r:id="rId5"/>
    <p:sldId id="259" r:id="rId6"/>
    <p:sldId id="260" r:id="rId7"/>
    <p:sldId id="261" r:id="rId8"/>
    <p:sldId id="263" r:id="rId9"/>
    <p:sldId id="262" r:id="rId10"/>
    <p:sldId id="264" r:id="rId11"/>
    <p:sldId id="265" r:id="rId12"/>
    <p:sldId id="266" r:id="rId13"/>
    <p:sldId id="270" r:id="rId14"/>
    <p:sldId id="271" r:id="rId15"/>
    <p:sldId id="267" r:id="rId16"/>
    <p:sldId id="268"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96" d="100"/>
          <a:sy n="96" d="100"/>
        </p:scale>
        <p:origin x="86" y="125"/>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38676F-11DE-47E0-8088-BAFBBFD87D26}"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C345C-D09F-4169-862E-DA6E417DCC6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4976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8676F-11DE-47E0-8088-BAFBBFD87D26}"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3597829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8676F-11DE-47E0-8088-BAFBBFD87D26}"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3676420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38676F-11DE-47E0-8088-BAFBBFD87D26}"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29178595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38676F-11DE-47E0-8088-BAFBBFD87D26}" type="datetimeFigureOut">
              <a:rPr lang="en-US" smtClean="0"/>
              <a:t>11/16/2022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01C345C-D09F-4169-862E-DA6E417DCC6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04672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38676F-11DE-47E0-8088-BAFBBFD87D26}"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3800197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38676F-11DE-47E0-8088-BAFBBFD87D26}" type="datetimeFigureOut">
              <a:rPr lang="en-US" smtClean="0"/>
              <a:t>11/16/2022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3027517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38676F-11DE-47E0-8088-BAFBBFD87D26}" type="datetimeFigureOut">
              <a:rPr lang="en-US" smtClean="0"/>
              <a:t>11/16/2022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335492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7B38676F-11DE-47E0-8088-BAFBBFD87D26}" type="datetimeFigureOut">
              <a:rPr lang="en-US" smtClean="0"/>
              <a:t>11/16/2022</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21344499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7B38676F-11DE-47E0-8088-BAFBBFD87D26}" type="datetimeFigureOut">
              <a:rPr lang="en-US" smtClean="0"/>
              <a:t>11/16/2022</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01C345C-D09F-4169-862E-DA6E417DCC66}" type="slidenum">
              <a:rPr lang="en-US" smtClean="0"/>
              <a:t>‹#›</a:t>
            </a:fld>
            <a:endParaRPr lang="en-US"/>
          </a:p>
        </p:txBody>
      </p:sp>
    </p:spTree>
    <p:extLst>
      <p:ext uri="{BB962C8B-B14F-4D97-AF65-F5344CB8AC3E}">
        <p14:creationId xmlns:p14="http://schemas.microsoft.com/office/powerpoint/2010/main" val="7520218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B38676F-11DE-47E0-8088-BAFBBFD87D26}" type="datetimeFigureOut">
              <a:rPr lang="en-US" smtClean="0"/>
              <a:t>11/16/2022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01C345C-D09F-4169-862E-DA6E417DCC66}" type="slidenum">
              <a:rPr lang="en-US" smtClean="0"/>
              <a:t>‹#›</a:t>
            </a:fld>
            <a:endParaRPr lang="en-US"/>
          </a:p>
        </p:txBody>
      </p:sp>
    </p:spTree>
    <p:extLst>
      <p:ext uri="{BB962C8B-B14F-4D97-AF65-F5344CB8AC3E}">
        <p14:creationId xmlns:p14="http://schemas.microsoft.com/office/powerpoint/2010/main" val="63430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7B38676F-11DE-47E0-8088-BAFBBFD87D26}" type="datetimeFigureOut">
              <a:rPr lang="en-US" smtClean="0"/>
              <a:t>11/16/2022</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01C345C-D09F-4169-862E-DA6E417DCC6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94131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A666A-AE5E-3F93-7DB9-EAA643821673}"/>
              </a:ext>
            </a:extLst>
          </p:cNvPr>
          <p:cNvSpPr>
            <a:spLocks noGrp="1"/>
          </p:cNvSpPr>
          <p:nvPr>
            <p:ph type="ctrTitle"/>
          </p:nvPr>
        </p:nvSpPr>
        <p:spPr/>
        <p:txBody>
          <a:bodyPr/>
          <a:lstStyle/>
          <a:p>
            <a:r>
              <a:rPr lang="el-GR" dirty="0"/>
              <a:t>Μέρος ένατο</a:t>
            </a:r>
            <a:endParaRPr lang="en-US" dirty="0"/>
          </a:p>
        </p:txBody>
      </p:sp>
      <p:sp>
        <p:nvSpPr>
          <p:cNvPr id="3" name="Subtitle 2">
            <a:extLst>
              <a:ext uri="{FF2B5EF4-FFF2-40B4-BE49-F238E27FC236}">
                <a16:creationId xmlns:a16="http://schemas.microsoft.com/office/drawing/2014/main" id="{8CEB0916-699A-6A9A-8015-650727AA1DC8}"/>
              </a:ext>
            </a:extLst>
          </p:cNvPr>
          <p:cNvSpPr>
            <a:spLocks noGrp="1"/>
          </p:cNvSpPr>
          <p:nvPr>
            <p:ph type="subTitle" idx="1"/>
          </p:nvPr>
        </p:nvSpPr>
        <p:spPr/>
        <p:txBody>
          <a:bodyPr/>
          <a:lstStyle/>
          <a:p>
            <a:r>
              <a:rPr lang="el-GR" b="1" dirty="0">
                <a:solidFill>
                  <a:schemeClr val="tx1"/>
                </a:solidFill>
              </a:rPr>
              <a:t>Υιοθεσία</a:t>
            </a:r>
            <a:endParaRPr lang="en-US" b="1" dirty="0">
              <a:solidFill>
                <a:schemeClr val="tx1"/>
              </a:solidFill>
            </a:endParaRPr>
          </a:p>
        </p:txBody>
      </p:sp>
    </p:spTree>
    <p:extLst>
      <p:ext uri="{BB962C8B-B14F-4D97-AF65-F5344CB8AC3E}">
        <p14:creationId xmlns:p14="http://schemas.microsoft.com/office/powerpoint/2010/main" val="313848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30A87-7A49-2FC8-C20A-F2E35C81430A}"/>
              </a:ext>
            </a:extLst>
          </p:cNvPr>
          <p:cNvSpPr>
            <a:spLocks noGrp="1"/>
          </p:cNvSpPr>
          <p:nvPr>
            <p:ph type="title"/>
          </p:nvPr>
        </p:nvSpPr>
        <p:spPr/>
        <p:txBody>
          <a:bodyPr>
            <a:normAutofit/>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Συναίνεση του ανηλίκου</a:t>
            </a:r>
            <a:endParaRPr lang="en-US" sz="5400" dirty="0">
              <a:solidFill>
                <a:schemeClr val="tx1"/>
              </a:solidFill>
            </a:endParaRPr>
          </a:p>
        </p:txBody>
      </p:sp>
      <p:sp>
        <p:nvSpPr>
          <p:cNvPr id="3" name="Content Placeholder 2">
            <a:extLst>
              <a:ext uri="{FF2B5EF4-FFF2-40B4-BE49-F238E27FC236}">
                <a16:creationId xmlns:a16="http://schemas.microsoft.com/office/drawing/2014/main" id="{F5D65E54-7B30-49E6-9B35-7EEAE088F255}"/>
              </a:ext>
            </a:extLst>
          </p:cNvPr>
          <p:cNvSpPr>
            <a:spLocks noGrp="1"/>
          </p:cNvSpPr>
          <p:nvPr>
            <p:ph idx="1"/>
          </p:nvPr>
        </p:nvSpPr>
        <p:spPr/>
        <p:txBody>
          <a:bodyPr/>
          <a:lstStyle/>
          <a:p>
            <a:pPr marL="0" indent="0">
              <a:buNone/>
            </a:pPr>
            <a:r>
              <a:rPr lang="el-GR" dirty="0"/>
              <a:t> </a:t>
            </a:r>
            <a:r>
              <a:rPr lang="el-GR" dirty="0">
                <a:solidFill>
                  <a:schemeClr val="tx1"/>
                </a:solidFill>
              </a:rPr>
              <a:t>Ενώπιον του δικαστηρίου συναινεί αυτοπροσώπως και ο ανήλικος που υιοθετείται,εφόσον: </a:t>
            </a:r>
          </a:p>
          <a:p>
            <a:pPr>
              <a:buFont typeface="Wingdings" panose="05000000000000000000" pitchFamily="2" charset="2"/>
              <a:buChar char="ü"/>
            </a:pPr>
            <a:r>
              <a:rPr lang="el-GR" dirty="0">
                <a:solidFill>
                  <a:schemeClr val="tx1"/>
                </a:solidFill>
              </a:rPr>
              <a:t>έχει συμπληρώσει το δωδέκατο έτος της ηλικίας του,</a:t>
            </a:r>
          </a:p>
          <a:p>
            <a:pPr>
              <a:lnSpc>
                <a:spcPct val="150000"/>
              </a:lnSpc>
              <a:buFont typeface="Wingdings" panose="05000000000000000000" pitchFamily="2" charset="2"/>
              <a:buChar char="ü"/>
            </a:pPr>
            <a:r>
              <a:rPr lang="el-GR" dirty="0">
                <a:solidFill>
                  <a:schemeClr val="tx1"/>
                </a:solidFill>
              </a:rPr>
              <a:t>Δεν βρίσκεται σε κατάσταση ψυχικής ή διανοητικής διαταραχής που περιορίζει αποφασιστικά τη λειτουργία της βουλησής του.</a:t>
            </a:r>
          </a:p>
          <a:p>
            <a:pPr marL="0" indent="0">
              <a:lnSpc>
                <a:spcPct val="150000"/>
              </a:lnSpc>
              <a:buNone/>
            </a:pPr>
            <a:r>
              <a:rPr lang="el-GR" dirty="0">
                <a:solidFill>
                  <a:schemeClr val="tx1"/>
                </a:solidFill>
              </a:rPr>
              <a:t>Σε κάθε περίπτωση το δικαστήριο,ανάλογα με την ωριμότητα του ανηλίκου,οφείλει να ακούει και τη δική του γνώμη.</a:t>
            </a:r>
            <a:endParaRPr lang="en-US" dirty="0">
              <a:solidFill>
                <a:schemeClr val="tx1"/>
              </a:solidFill>
            </a:endParaRPr>
          </a:p>
        </p:txBody>
      </p:sp>
    </p:spTree>
    <p:extLst>
      <p:ext uri="{BB962C8B-B14F-4D97-AF65-F5344CB8AC3E}">
        <p14:creationId xmlns:p14="http://schemas.microsoft.com/office/powerpoint/2010/main" val="28598523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B39F9-A033-3010-7E40-FC55BF1CC3CB}"/>
              </a:ext>
            </a:extLst>
          </p:cNvPr>
          <p:cNvSpPr>
            <a:spLocks noGrp="1"/>
          </p:cNvSpPr>
          <p:nvPr>
            <p:ph type="title"/>
          </p:nvPr>
        </p:nvSpPr>
        <p:spPr/>
        <p:txBody>
          <a:bodyPr>
            <a:normAutofit/>
          </a:bodyPr>
          <a:lstStyle/>
          <a:p>
            <a:r>
              <a:rPr lang="el-GR" sz="3200" dirty="0">
                <a:solidFill>
                  <a:schemeClr val="tx1"/>
                </a:solidFill>
              </a:rPr>
              <a:t>Τι γίνεται αν ο υποψήφιος θετός γονέας έχει ήδη τέκνο/α ?</a:t>
            </a:r>
            <a:endParaRPr lang="en-US" sz="3200" dirty="0">
              <a:solidFill>
                <a:schemeClr val="tx1"/>
              </a:solidFill>
            </a:endParaRPr>
          </a:p>
        </p:txBody>
      </p:sp>
      <p:sp>
        <p:nvSpPr>
          <p:cNvPr id="3" name="Content Placeholder 2">
            <a:extLst>
              <a:ext uri="{FF2B5EF4-FFF2-40B4-BE49-F238E27FC236}">
                <a16:creationId xmlns:a16="http://schemas.microsoft.com/office/drawing/2014/main" id="{5993B9B9-2AF0-71DD-C776-2E656FC6326D}"/>
              </a:ext>
            </a:extLst>
          </p:cNvPr>
          <p:cNvSpPr>
            <a:spLocks noGrp="1"/>
          </p:cNvSpPr>
          <p:nvPr>
            <p:ph idx="1"/>
          </p:nvPr>
        </p:nvSpPr>
        <p:spPr/>
        <p:txBody>
          <a:bodyPr/>
          <a:lstStyle/>
          <a:p>
            <a:endParaRPr lang="el-GR" dirty="0"/>
          </a:p>
          <a:p>
            <a:pPr>
              <a:lnSpc>
                <a:spcPct val="150000"/>
              </a:lnSpc>
            </a:pPr>
            <a:r>
              <a:rPr lang="el-GR" dirty="0">
                <a:solidFill>
                  <a:schemeClr val="tx1"/>
                </a:solidFill>
              </a:rPr>
              <a:t>Οταν αυτός που υιοθετεί έχει ήδη τέκνα το δικαστήριο, ανάλογα με την ωριμότητά τους, οφείλει να ακούει και τη δική τους γνώμη.</a:t>
            </a:r>
            <a:endParaRPr lang="en-US" dirty="0">
              <a:solidFill>
                <a:schemeClr val="tx1"/>
              </a:solidFill>
            </a:endParaRPr>
          </a:p>
        </p:txBody>
      </p:sp>
    </p:spTree>
    <p:extLst>
      <p:ext uri="{BB962C8B-B14F-4D97-AF65-F5344CB8AC3E}">
        <p14:creationId xmlns:p14="http://schemas.microsoft.com/office/powerpoint/2010/main" val="9630484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C04AE0-6980-CD0A-3214-5329F63AF302}"/>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000" b="0" i="0" u="none" strike="noStrike" kern="1200" cap="none" spc="0" normalizeH="0" baseline="0" noProof="0" dirty="0">
                <a:ln>
                  <a:noFill/>
                </a:ln>
                <a:solidFill>
                  <a:schemeClr val="tx1"/>
                </a:solidFill>
                <a:effectLst/>
                <a:uLnTx/>
                <a:uFillTx/>
                <a:latin typeface="Calibri" panose="020F0502020204030204"/>
                <a:ea typeface="+mn-ea"/>
                <a:cs typeface="+mn-cs"/>
              </a:rPr>
              <a:t>Κοινωνική έρευνα.</a:t>
            </a:r>
            <a:endParaRPr lang="en-US" dirty="0">
              <a:solidFill>
                <a:schemeClr val="tx1"/>
              </a:solidFill>
            </a:endParaRPr>
          </a:p>
        </p:txBody>
      </p:sp>
      <p:sp>
        <p:nvSpPr>
          <p:cNvPr id="3" name="Content Placeholder 2">
            <a:extLst>
              <a:ext uri="{FF2B5EF4-FFF2-40B4-BE49-F238E27FC236}">
                <a16:creationId xmlns:a16="http://schemas.microsoft.com/office/drawing/2014/main" id="{BD545DC9-E58F-15DF-AE21-B8F30C20683E}"/>
              </a:ext>
            </a:extLst>
          </p:cNvPr>
          <p:cNvSpPr>
            <a:spLocks noGrp="1"/>
          </p:cNvSpPr>
          <p:nvPr>
            <p:ph idx="1"/>
          </p:nvPr>
        </p:nvSpPr>
        <p:spPr/>
        <p:txBody>
          <a:bodyPr/>
          <a:lstStyle/>
          <a:p>
            <a:endParaRPr lang="el-GR" dirty="0"/>
          </a:p>
          <a:p>
            <a:pPr>
              <a:lnSpc>
                <a:spcPct val="150000"/>
              </a:lnSpc>
            </a:pPr>
            <a:r>
              <a:rPr lang="el-GR" dirty="0">
                <a:solidFill>
                  <a:schemeClr val="tx1"/>
                </a:solidFill>
              </a:rPr>
              <a:t>Πρίν απο την τέλεση της υιοθεσίας διεξάγεται απο την κοινωνική υπηρεσία ή άλλη υπηρεσία ή κοινωνική οργάνωση, αναγνωρισμένη οτι ειδικεύεται στις υιοθεσίες, επισταμένη κοινωνική έρευνα και κατατίθεται εμπρόθεσμα στο δικαστήριο σύμφωνα με τα οριζόμενα ειδικότερα στο νόμο, σχετική έκθεση για το αν, με βάση τα στοιχεία που προέκυψαν, η συγκεκριμένη υιοθεσία συμφέρει ή όχι τον υιοθετούμενο.</a:t>
            </a:r>
            <a:endParaRPr lang="en-US" dirty="0">
              <a:solidFill>
                <a:schemeClr val="tx1"/>
              </a:solidFill>
            </a:endParaRPr>
          </a:p>
        </p:txBody>
      </p:sp>
    </p:spTree>
    <p:extLst>
      <p:ext uri="{BB962C8B-B14F-4D97-AF65-F5344CB8AC3E}">
        <p14:creationId xmlns:p14="http://schemas.microsoft.com/office/powerpoint/2010/main" val="2541716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4C1604-8D2C-C591-C511-AF3DB3FA5547}"/>
              </a:ext>
            </a:extLst>
          </p:cNvPr>
          <p:cNvSpPr>
            <a:spLocks noGrp="1"/>
          </p:cNvSpPr>
          <p:nvPr>
            <p:ph type="title"/>
          </p:nvPr>
        </p:nvSpPr>
        <p:spPr/>
        <p:txBody>
          <a:bodyPr>
            <a:normAutofit/>
          </a:bodyPr>
          <a:lstStyle/>
          <a:p>
            <a:r>
              <a:rPr lang="el-GR" sz="3200" dirty="0">
                <a:solidFill>
                  <a:schemeClr val="tx1"/>
                </a:solidFill>
              </a:rPr>
              <a:t>Ρόλος του κοινωνικού λειτουργού</a:t>
            </a:r>
            <a:endParaRPr lang="en-US" sz="3200" dirty="0">
              <a:solidFill>
                <a:schemeClr val="tx1"/>
              </a:solidFill>
            </a:endParaRPr>
          </a:p>
        </p:txBody>
      </p:sp>
      <p:sp>
        <p:nvSpPr>
          <p:cNvPr id="3" name="Content Placeholder 2">
            <a:extLst>
              <a:ext uri="{FF2B5EF4-FFF2-40B4-BE49-F238E27FC236}">
                <a16:creationId xmlns:a16="http://schemas.microsoft.com/office/drawing/2014/main" id="{A0343B16-FA27-AD9E-374E-8FB9AC1D8C05}"/>
              </a:ext>
            </a:extLst>
          </p:cNvPr>
          <p:cNvSpPr>
            <a:spLocks noGrp="1"/>
          </p:cNvSpPr>
          <p:nvPr>
            <p:ph idx="1"/>
          </p:nvPr>
        </p:nvSpPr>
        <p:spPr>
          <a:xfrm>
            <a:off x="1097280" y="1845734"/>
            <a:ext cx="10058400" cy="4602774"/>
          </a:xfrm>
        </p:spPr>
        <p:txBody>
          <a:bodyPr/>
          <a:lstStyle/>
          <a:p>
            <a:pPr>
              <a:lnSpc>
                <a:spcPct val="150000"/>
              </a:lnSpc>
            </a:pPr>
            <a:r>
              <a:rPr lang="el-GR" b="0" i="0" dirty="0">
                <a:solidFill>
                  <a:schemeClr val="tx1"/>
                </a:solidFill>
                <a:effectLst/>
                <a:latin typeface="-apple-system"/>
              </a:rPr>
              <a:t>Υποχρέωση του κοινωνικού λειτουργού είναι: </a:t>
            </a:r>
          </a:p>
          <a:p>
            <a:pPr>
              <a:lnSpc>
                <a:spcPct val="150000"/>
              </a:lnSpc>
              <a:buFont typeface="Wingdings" panose="05000000000000000000" pitchFamily="2" charset="2"/>
              <a:buChar char="v"/>
            </a:pPr>
            <a:r>
              <a:rPr lang="el-GR" b="0" i="0" dirty="0">
                <a:solidFill>
                  <a:schemeClr val="tx1"/>
                </a:solidFill>
                <a:effectLst/>
                <a:latin typeface="-apple-system"/>
              </a:rPr>
              <a:t>να πραγματοποιήσει μια σειρά από συνεντεύξεις με τους υποψήφιους μελλοντικούς γονείς, </a:t>
            </a:r>
          </a:p>
          <a:p>
            <a:pPr>
              <a:lnSpc>
                <a:spcPct val="150000"/>
              </a:lnSpc>
              <a:spcBef>
                <a:spcPts val="0"/>
              </a:spcBef>
              <a:buFont typeface="Wingdings" panose="05000000000000000000" pitchFamily="2" charset="2"/>
              <a:buChar char="v"/>
            </a:pPr>
            <a:r>
              <a:rPr lang="el-GR" b="0" i="0" dirty="0">
                <a:solidFill>
                  <a:schemeClr val="tx1"/>
                </a:solidFill>
                <a:effectLst/>
                <a:latin typeface="-apple-system"/>
              </a:rPr>
              <a:t>να εξετάσει μια σειρά από απαραίτητα έγγραφα που απαιτούνται να υποβληθούν από τους θετούς γονείς (ιατρικά έγγραφα, εκκαθαριστικά σημειώματα, πιστοποιητικό οικογενειακής κατάστασης, ποινικό μητρώο κ.α)</a:t>
            </a:r>
          </a:p>
          <a:p>
            <a:pPr marL="0" indent="0">
              <a:lnSpc>
                <a:spcPct val="150000"/>
              </a:lnSpc>
              <a:spcBef>
                <a:spcPts val="0"/>
              </a:spcBef>
              <a:buNone/>
            </a:pPr>
            <a:r>
              <a:rPr lang="el-GR" b="0" i="0" dirty="0">
                <a:solidFill>
                  <a:schemeClr val="tx1"/>
                </a:solidFill>
                <a:effectLst/>
                <a:latin typeface="-apple-system"/>
              </a:rPr>
              <a:t> Το πόρισμα της κοινωνικής υπηρεσίας θα έχει να κάνει με το αν η υιοθεσία θα βοηθήσει ή όχι την υγιή ανάπτυξη και την κοινωνική ανέλιξη του υιοθετούμενου τέκνου, μέσα στην κοινωνία.</a:t>
            </a:r>
            <a:endParaRPr lang="en-US" dirty="0">
              <a:solidFill>
                <a:schemeClr val="tx1"/>
              </a:solidFill>
            </a:endParaRPr>
          </a:p>
        </p:txBody>
      </p:sp>
    </p:spTree>
    <p:extLst>
      <p:ext uri="{BB962C8B-B14F-4D97-AF65-F5344CB8AC3E}">
        <p14:creationId xmlns:p14="http://schemas.microsoft.com/office/powerpoint/2010/main" val="28828749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812ABD-0226-8871-94FC-0BCEE1C5AA2A}"/>
              </a:ext>
            </a:extLst>
          </p:cNvPr>
          <p:cNvSpPr>
            <a:spLocks noGrp="1"/>
          </p:cNvSpPr>
          <p:nvPr>
            <p:ph type="title"/>
          </p:nvPr>
        </p:nvSpPr>
        <p:spPr/>
        <p:txBody>
          <a:bodyPr>
            <a:normAutofit/>
          </a:bodyPr>
          <a:lstStyle/>
          <a:p>
            <a:r>
              <a:rPr lang="el-GR" sz="4000" dirty="0">
                <a:solidFill>
                  <a:schemeClr val="tx1"/>
                </a:solidFill>
              </a:rPr>
              <a:t>Δεσμευτικότητα έκθεσης κοινωνικής υπηρεσίας </a:t>
            </a:r>
            <a:endParaRPr lang="en-US" sz="4000" dirty="0">
              <a:solidFill>
                <a:schemeClr val="tx1"/>
              </a:solidFill>
            </a:endParaRPr>
          </a:p>
        </p:txBody>
      </p:sp>
      <p:sp>
        <p:nvSpPr>
          <p:cNvPr id="3" name="Content Placeholder 2">
            <a:extLst>
              <a:ext uri="{FF2B5EF4-FFF2-40B4-BE49-F238E27FC236}">
                <a16:creationId xmlns:a16="http://schemas.microsoft.com/office/drawing/2014/main" id="{1368CFDC-455A-6DE1-17DB-50D70D18DAA6}"/>
              </a:ext>
            </a:extLst>
          </p:cNvPr>
          <p:cNvSpPr>
            <a:spLocks noGrp="1"/>
          </p:cNvSpPr>
          <p:nvPr>
            <p:ph idx="1"/>
          </p:nvPr>
        </p:nvSpPr>
        <p:spPr/>
        <p:txBody>
          <a:bodyPr/>
          <a:lstStyle/>
          <a:p>
            <a:pPr>
              <a:lnSpc>
                <a:spcPct val="150000"/>
              </a:lnSpc>
            </a:pPr>
            <a:r>
              <a:rPr lang="el-GR" dirty="0">
                <a:solidFill>
                  <a:schemeClr val="tx1"/>
                </a:solidFill>
                <a:latin typeface="-apple-system"/>
              </a:rPr>
              <a:t>Η </a:t>
            </a:r>
            <a:r>
              <a:rPr lang="el-GR" b="0" i="0" dirty="0">
                <a:solidFill>
                  <a:schemeClr val="tx1"/>
                </a:solidFill>
                <a:effectLst/>
                <a:latin typeface="-apple-system"/>
              </a:rPr>
              <a:t>έρευνα της κοινωνικής υπηρεσίας </a:t>
            </a:r>
            <a:r>
              <a:rPr lang="el-GR" b="0" i="0" u="sng" dirty="0">
                <a:solidFill>
                  <a:schemeClr val="tx1"/>
                </a:solidFill>
                <a:effectLst/>
                <a:latin typeface="-apple-system"/>
              </a:rPr>
              <a:t>δεν δεσμεύει καθοριστικά </a:t>
            </a:r>
            <a:r>
              <a:rPr lang="el-GR" b="0" i="0" dirty="0">
                <a:solidFill>
                  <a:schemeClr val="tx1"/>
                </a:solidFill>
                <a:effectLst/>
                <a:latin typeface="-apple-system"/>
              </a:rPr>
              <a:t>το δικαστήριο να λάβει την απόφασή του, αλλά όπως είναι αναμενόμενο έχει καθοριστικό ρόλο.</a:t>
            </a:r>
          </a:p>
          <a:p>
            <a:pPr>
              <a:lnSpc>
                <a:spcPct val="150000"/>
              </a:lnSpc>
            </a:pPr>
            <a:r>
              <a:rPr lang="el-GR" dirty="0">
                <a:solidFill>
                  <a:schemeClr val="tx1"/>
                </a:solidFill>
                <a:latin typeface="-apple-system"/>
              </a:rPr>
              <a:t>Την ημέρα του δικαστηρίου, </a:t>
            </a:r>
            <a:r>
              <a:rPr lang="el-GR" b="0" i="0" dirty="0">
                <a:solidFill>
                  <a:schemeClr val="tx1"/>
                </a:solidFill>
                <a:effectLst/>
                <a:latin typeface="-apple-system"/>
              </a:rPr>
              <a:t>οι αιτούντες οφείλουν να αποδείξουν την καταλληλότητα τους ως γονείς του ανηλίκου τέκνου. Έτσι το Δικαστήριο θα αποφασίσει, συνεκτιμώντας τη έκθεση της κοινωνικής υπηρεσίας, και θα κρίνει παράγοντες όπως η κοινωνική αλλά και οικονομική κατάσταση των υποψηφίων γονέων καθώς και την ψυχική αλλά και σωματική τους υγεία, προσπαθώντας να σχηματίσει μια σφαιρική εικόνα της προσωπικότητάς τους.</a:t>
            </a:r>
            <a:endParaRPr lang="en-US" dirty="0">
              <a:solidFill>
                <a:schemeClr val="tx1"/>
              </a:solidFill>
            </a:endParaRPr>
          </a:p>
        </p:txBody>
      </p:sp>
    </p:spTree>
    <p:extLst>
      <p:ext uri="{BB962C8B-B14F-4D97-AF65-F5344CB8AC3E}">
        <p14:creationId xmlns:p14="http://schemas.microsoft.com/office/powerpoint/2010/main" val="35406729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47D60-B909-A2AA-D730-A84AD2714D7B}"/>
              </a:ext>
            </a:extLst>
          </p:cNvPr>
          <p:cNvSpPr>
            <a:spLocks noGrp="1"/>
          </p:cNvSpPr>
          <p:nvPr>
            <p:ph type="title"/>
          </p:nvPr>
        </p:nvSpPr>
        <p:spPr/>
        <p:txBody>
          <a:bodyPr>
            <a:normAutofit/>
          </a:bodyPr>
          <a:lstStyle/>
          <a:p>
            <a:r>
              <a:rPr lang="el-GR" sz="3600" dirty="0">
                <a:solidFill>
                  <a:schemeClr val="tx1"/>
                </a:solidFill>
              </a:rPr>
              <a:t>Επομένως ...</a:t>
            </a:r>
            <a:endParaRPr lang="en-US" sz="3600" dirty="0">
              <a:solidFill>
                <a:schemeClr val="tx1"/>
              </a:solidFill>
            </a:endParaRPr>
          </a:p>
        </p:txBody>
      </p:sp>
      <p:sp>
        <p:nvSpPr>
          <p:cNvPr id="3" name="Content Placeholder 2">
            <a:extLst>
              <a:ext uri="{FF2B5EF4-FFF2-40B4-BE49-F238E27FC236}">
                <a16:creationId xmlns:a16="http://schemas.microsoft.com/office/drawing/2014/main" id="{E57F64E3-F9B0-90E6-7548-E71C7F1245F7}"/>
              </a:ext>
            </a:extLst>
          </p:cNvPr>
          <p:cNvSpPr>
            <a:spLocks noGrp="1"/>
          </p:cNvSpPr>
          <p:nvPr>
            <p:ph idx="1"/>
          </p:nvPr>
        </p:nvSpPr>
        <p:spPr/>
        <p:txBody>
          <a:bodyPr/>
          <a:lstStyle/>
          <a:p>
            <a:r>
              <a:rPr lang="el-GR" dirty="0">
                <a:solidFill>
                  <a:schemeClr val="tx1"/>
                </a:solidFill>
              </a:rPr>
              <a:t>Για την έγκυρη νομοθεσία θέλουμε : </a:t>
            </a:r>
          </a:p>
          <a:p>
            <a:pPr>
              <a:buFont typeface="Wingdings" panose="05000000000000000000" pitchFamily="2" charset="2"/>
              <a:buChar char="Ø"/>
            </a:pPr>
            <a:r>
              <a:rPr lang="el-GR" dirty="0">
                <a:solidFill>
                  <a:schemeClr val="tx1"/>
                </a:solidFill>
              </a:rPr>
              <a:t>Αίτηση των υποψήφιων γονέων στο δικαστήριο(Μονομελές Πρωτοδικείο)</a:t>
            </a:r>
          </a:p>
          <a:p>
            <a:pPr>
              <a:buFont typeface="Wingdings" panose="05000000000000000000" pitchFamily="2" charset="2"/>
              <a:buChar char="Ø"/>
            </a:pPr>
            <a:r>
              <a:rPr lang="el-GR" dirty="0">
                <a:solidFill>
                  <a:schemeClr val="tx1"/>
                </a:solidFill>
              </a:rPr>
              <a:t>Συναίνεση γονέων ή επιτρόπου ή κοινωνικής υπηρεσίας που έχει εξουσιοδοτηθεί</a:t>
            </a:r>
          </a:p>
          <a:p>
            <a:pPr>
              <a:buFont typeface="Wingdings" panose="05000000000000000000" pitchFamily="2" charset="2"/>
              <a:buChar char="Ø"/>
            </a:pPr>
            <a:r>
              <a:rPr lang="el-GR" dirty="0">
                <a:solidFill>
                  <a:schemeClr val="tx1"/>
                </a:solidFill>
              </a:rPr>
              <a:t>Συναίνεση (άν είναι 12+) / θετική γνώμη υιοθετούμενου</a:t>
            </a:r>
          </a:p>
          <a:p>
            <a:pPr>
              <a:buFont typeface="Wingdings" panose="05000000000000000000" pitchFamily="2" charset="2"/>
              <a:buChar char="Ø"/>
            </a:pPr>
            <a:r>
              <a:rPr lang="el-GR" dirty="0">
                <a:solidFill>
                  <a:schemeClr val="tx1"/>
                </a:solidFill>
              </a:rPr>
              <a:t>Συναίνεση / θετική γνώμη τυχόν άλλων τέκνων της υποψήφιας θετής οικογένειας </a:t>
            </a:r>
          </a:p>
          <a:p>
            <a:pPr>
              <a:buFont typeface="Wingdings" panose="05000000000000000000" pitchFamily="2" charset="2"/>
              <a:buChar char="Ø"/>
            </a:pPr>
            <a:r>
              <a:rPr lang="el-GR" dirty="0">
                <a:solidFill>
                  <a:schemeClr val="tx1"/>
                </a:solidFill>
              </a:rPr>
              <a:t>Πόρισμα της αρμόδιας κοινωνικής υπηρεσίας κατόπιν κοινωνικής έρευνας</a:t>
            </a:r>
          </a:p>
          <a:p>
            <a:pPr>
              <a:buFont typeface="Wingdings" panose="05000000000000000000" pitchFamily="2" charset="2"/>
              <a:buChar char="Ø"/>
            </a:pPr>
            <a:r>
              <a:rPr lang="el-GR" dirty="0">
                <a:solidFill>
                  <a:schemeClr val="tx1"/>
                </a:solidFill>
              </a:rPr>
              <a:t>Δικαστική απόφαση και επίδοσή της στον εισαγγελέα</a:t>
            </a:r>
          </a:p>
          <a:p>
            <a:pPr>
              <a:buFont typeface="Wingdings" panose="05000000000000000000" pitchFamily="2" charset="2"/>
              <a:buChar char="Ø"/>
            </a:pPr>
            <a:r>
              <a:rPr lang="el-GR" dirty="0">
                <a:solidFill>
                  <a:schemeClr val="tx1"/>
                </a:solidFill>
              </a:rPr>
              <a:t>Εγγραφή της απόφασης στο Ληξιαρχείο και διαγραφή των φυσικών γονέων του υιοθετούμενου τέκνου</a:t>
            </a:r>
            <a:endParaRPr lang="en-US" dirty="0">
              <a:solidFill>
                <a:schemeClr val="tx1"/>
              </a:solidFill>
            </a:endParaRPr>
          </a:p>
        </p:txBody>
      </p:sp>
    </p:spTree>
    <p:extLst>
      <p:ext uri="{BB962C8B-B14F-4D97-AF65-F5344CB8AC3E}">
        <p14:creationId xmlns:p14="http://schemas.microsoft.com/office/powerpoint/2010/main" val="3763642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47CA2C-4168-36FE-8EDE-830EB0BA903A}"/>
              </a:ext>
            </a:extLst>
          </p:cNvPr>
          <p:cNvSpPr>
            <a:spLocks noGrp="1"/>
          </p:cNvSpPr>
          <p:nvPr>
            <p:ph type="title"/>
          </p:nvPr>
        </p:nvSpPr>
        <p:spPr/>
        <p:txBody>
          <a:bodyPr>
            <a:normAutofit/>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Μυστικότητα της υιοθεσίας. (1559 ΑΚ</a:t>
            </a:r>
            <a:r>
              <a:rPr kumimoji="0" lang="el-GR" sz="24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t>)</a:t>
            </a:r>
            <a:endParaRPr lang="en-US" sz="6000" dirty="0"/>
          </a:p>
        </p:txBody>
      </p:sp>
      <p:sp>
        <p:nvSpPr>
          <p:cNvPr id="3" name="Content Placeholder 2">
            <a:extLst>
              <a:ext uri="{FF2B5EF4-FFF2-40B4-BE49-F238E27FC236}">
                <a16:creationId xmlns:a16="http://schemas.microsoft.com/office/drawing/2014/main" id="{1663769F-6B32-1E85-AC41-4327FE5E016D}"/>
              </a:ext>
            </a:extLst>
          </p:cNvPr>
          <p:cNvSpPr>
            <a:spLocks noGrp="1"/>
          </p:cNvSpPr>
          <p:nvPr>
            <p:ph idx="1"/>
          </p:nvPr>
        </p:nvSpPr>
        <p:spPr/>
        <p:txBody>
          <a:bodyPr>
            <a:normAutofit/>
          </a:bodyPr>
          <a:lstStyle/>
          <a:p>
            <a:endParaRPr lang="el-GR" dirty="0">
              <a:solidFill>
                <a:schemeClr val="tx1"/>
              </a:solidFill>
            </a:endParaRPr>
          </a:p>
          <a:p>
            <a:r>
              <a:rPr lang="el-GR" dirty="0">
                <a:solidFill>
                  <a:schemeClr val="tx1"/>
                </a:solidFill>
              </a:rPr>
              <a:t>Η υιοθεσία ανηλίκων τηρείται μυστική.</a:t>
            </a:r>
          </a:p>
          <a:p>
            <a:r>
              <a:rPr lang="el-GR" dirty="0">
                <a:solidFill>
                  <a:schemeClr val="tx1"/>
                </a:solidFill>
              </a:rPr>
              <a:t>Το θετό τέκνο έχει, μετά την ενηλικίωσή του,το δικαίωμα να πληροφορείται</a:t>
            </a:r>
          </a:p>
          <a:p>
            <a:r>
              <a:rPr lang="el-GR" dirty="0">
                <a:solidFill>
                  <a:schemeClr val="tx1"/>
                </a:solidFill>
              </a:rPr>
              <a:t>πλήρως απο τους θετούς γονείς και απο κάθε αρμόδια αρχή τα στοιχεία των</a:t>
            </a:r>
          </a:p>
          <a:p>
            <a:r>
              <a:rPr lang="el-GR" dirty="0">
                <a:solidFill>
                  <a:schemeClr val="tx1"/>
                </a:solidFill>
              </a:rPr>
              <a:t>φυσικών γονέων του.</a:t>
            </a:r>
            <a:endParaRPr lang="en-US" dirty="0">
              <a:solidFill>
                <a:schemeClr val="tx1"/>
              </a:solidFill>
            </a:endParaRPr>
          </a:p>
        </p:txBody>
      </p:sp>
    </p:spTree>
    <p:extLst>
      <p:ext uri="{BB962C8B-B14F-4D97-AF65-F5344CB8AC3E}">
        <p14:creationId xmlns:p14="http://schemas.microsoft.com/office/powerpoint/2010/main" val="2067946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89274-729D-49DB-6271-02F091279EC9}"/>
              </a:ext>
            </a:extLst>
          </p:cNvPr>
          <p:cNvSpPr>
            <a:spLocks noGrp="1"/>
          </p:cNvSpPr>
          <p:nvPr>
            <p:ph type="title"/>
          </p:nvPr>
        </p:nvSpPr>
        <p:spPr/>
        <p:txBody>
          <a:bodyPr>
            <a:normAutofit/>
          </a:bodyPr>
          <a:lstStyle/>
          <a:p>
            <a:r>
              <a:rPr lang="el-GR" sz="4400" dirty="0">
                <a:solidFill>
                  <a:schemeClr val="tx1"/>
                </a:solidFill>
              </a:rPr>
              <a:t>Τι είναι η υιοθεσία</a:t>
            </a:r>
            <a:endParaRPr lang="en-US" sz="4400" dirty="0">
              <a:solidFill>
                <a:schemeClr val="tx1"/>
              </a:solidFill>
            </a:endParaRPr>
          </a:p>
        </p:txBody>
      </p:sp>
      <p:sp>
        <p:nvSpPr>
          <p:cNvPr id="3" name="Content Placeholder 2">
            <a:extLst>
              <a:ext uri="{FF2B5EF4-FFF2-40B4-BE49-F238E27FC236}">
                <a16:creationId xmlns:a16="http://schemas.microsoft.com/office/drawing/2014/main" id="{D3494E1B-4F04-38AF-47D1-DB47A3CB4DC4}"/>
              </a:ext>
            </a:extLst>
          </p:cNvPr>
          <p:cNvSpPr>
            <a:spLocks noGrp="1"/>
          </p:cNvSpPr>
          <p:nvPr>
            <p:ph idx="1"/>
          </p:nvPr>
        </p:nvSpPr>
        <p:spPr>
          <a:xfrm>
            <a:off x="1097280" y="1845733"/>
            <a:ext cx="10058400" cy="4515309"/>
          </a:xfrm>
        </p:spPr>
        <p:txBody>
          <a:bodyPr>
            <a:normAutofit lnSpcReduction="10000"/>
          </a:bodyPr>
          <a:lstStyle/>
          <a:p>
            <a:pPr>
              <a:lnSpc>
                <a:spcPct val="150000"/>
              </a:lnSpc>
            </a:pPr>
            <a:r>
              <a:rPr lang="el-GR" dirty="0">
                <a:solidFill>
                  <a:schemeClr val="tx1"/>
                </a:solidFill>
              </a:rPr>
              <a:t>Υιοθεσία καλείται η </a:t>
            </a:r>
            <a:r>
              <a:rPr lang="el-GR" u="sng" dirty="0">
                <a:solidFill>
                  <a:schemeClr val="tx1"/>
                </a:solidFill>
              </a:rPr>
              <a:t>νομική πράξη</a:t>
            </a:r>
            <a:r>
              <a:rPr lang="el-GR" dirty="0">
                <a:solidFill>
                  <a:schemeClr val="tx1"/>
                </a:solidFill>
              </a:rPr>
              <a:t>, με την οποία δημιουργείται ανάμεσα σε δύο πρόσωπα τεχνητή σχέση (νομικό πλάσμα) γονέα και τέκνου.</a:t>
            </a:r>
            <a:r>
              <a:rPr lang="el-GR" b="0" i="0" dirty="0">
                <a:solidFill>
                  <a:srgbClr val="212529"/>
                </a:solidFill>
                <a:effectLst/>
                <a:latin typeface="-apple-system"/>
              </a:rPr>
              <a:t> </a:t>
            </a:r>
            <a:r>
              <a:rPr lang="el-GR" dirty="0">
                <a:solidFill>
                  <a:srgbClr val="212529"/>
                </a:solidFill>
                <a:latin typeface="-apple-system"/>
              </a:rPr>
              <a:t>Ο</a:t>
            </a:r>
            <a:r>
              <a:rPr lang="el-GR" b="0" i="0" dirty="0">
                <a:solidFill>
                  <a:srgbClr val="212529"/>
                </a:solidFill>
                <a:effectLst/>
                <a:latin typeface="-apple-system"/>
              </a:rPr>
              <a:t>ι δεσμοί του παιδιού αποκόπτονται από τη βιολογική του οικογένεια και εντάσσεται πλήρως νομικά στην οικογένεια των θετών του γονέων.</a:t>
            </a:r>
            <a:endParaRPr lang="el-GR" dirty="0">
              <a:solidFill>
                <a:schemeClr val="tx1"/>
              </a:solidFill>
            </a:endParaRPr>
          </a:p>
          <a:p>
            <a:pPr>
              <a:lnSpc>
                <a:spcPct val="150000"/>
              </a:lnSpc>
            </a:pPr>
            <a:r>
              <a:rPr lang="el-GR" dirty="0">
                <a:solidFill>
                  <a:schemeClr val="tx1"/>
                </a:solidFill>
              </a:rPr>
              <a:t>Με τον όρο «υιοθεσία» αποδίδεται συνήθως και η ίδια η </a:t>
            </a:r>
            <a:r>
              <a:rPr lang="el-GR" u="sng" dirty="0">
                <a:solidFill>
                  <a:schemeClr val="tx1"/>
                </a:solidFill>
              </a:rPr>
              <a:t>σχέση </a:t>
            </a:r>
            <a:r>
              <a:rPr lang="el-GR" dirty="0">
                <a:solidFill>
                  <a:schemeClr val="tx1"/>
                </a:solidFill>
              </a:rPr>
              <a:t>που δημιουργείται ανάμεσα στα παραπάνω πρόσωπα .</a:t>
            </a:r>
          </a:p>
          <a:p>
            <a:pPr>
              <a:lnSpc>
                <a:spcPct val="150000"/>
              </a:lnSpc>
            </a:pPr>
            <a:r>
              <a:rPr lang="el-GR" dirty="0">
                <a:solidFill>
                  <a:schemeClr val="tx1"/>
                </a:solidFill>
              </a:rPr>
              <a:t>Αυτός που αποκτά την ιδιότητα του γονέα ονομάζεται θετός γονέας και αυτός που αποκτά την ιδιότητα του τέκνου είναι το θετό τέκνο. </a:t>
            </a:r>
          </a:p>
          <a:p>
            <a:pPr>
              <a:lnSpc>
                <a:spcPct val="150000"/>
              </a:lnSpc>
            </a:pPr>
            <a:r>
              <a:rPr lang="el-GR" dirty="0">
                <a:solidFill>
                  <a:schemeClr val="tx1"/>
                </a:solidFill>
              </a:rPr>
              <a:t>Η οικογένεια που δημιουργείται μετά την υιοθεσία ονομάζεται θετή οικογένεια. </a:t>
            </a:r>
            <a:endParaRPr lang="en-US" dirty="0">
              <a:solidFill>
                <a:schemeClr val="tx1"/>
              </a:solidFill>
            </a:endParaRPr>
          </a:p>
        </p:txBody>
      </p:sp>
    </p:spTree>
    <p:extLst>
      <p:ext uri="{BB962C8B-B14F-4D97-AF65-F5344CB8AC3E}">
        <p14:creationId xmlns:p14="http://schemas.microsoft.com/office/powerpoint/2010/main" val="9661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8B6F9C-FE09-E789-A2A3-061635AB0B7D}"/>
              </a:ext>
            </a:extLst>
          </p:cNvPr>
          <p:cNvSpPr>
            <a:spLocks noGrp="1"/>
          </p:cNvSpPr>
          <p:nvPr>
            <p:ph type="title"/>
          </p:nvPr>
        </p:nvSpPr>
        <p:spPr>
          <a:xfrm>
            <a:off x="1066800" y="691763"/>
            <a:ext cx="10058400" cy="640081"/>
          </a:xfrm>
        </p:spPr>
        <p:txBody>
          <a:bodyPr>
            <a:normAutofit/>
          </a:bodyPr>
          <a:lstStyle/>
          <a:p>
            <a:r>
              <a:rPr lang="el-GR" sz="2800" b="1" dirty="0">
                <a:solidFill>
                  <a:schemeClr val="tx1"/>
                </a:solidFill>
              </a:rPr>
              <a:t>Κατηγορίες </a:t>
            </a:r>
            <a:endParaRPr lang="en-US" sz="2800" b="1" dirty="0">
              <a:solidFill>
                <a:schemeClr val="tx1"/>
              </a:solidFill>
            </a:endParaRPr>
          </a:p>
        </p:txBody>
      </p:sp>
      <p:sp>
        <p:nvSpPr>
          <p:cNvPr id="3" name="Content Placeholder 2">
            <a:extLst>
              <a:ext uri="{FF2B5EF4-FFF2-40B4-BE49-F238E27FC236}">
                <a16:creationId xmlns:a16="http://schemas.microsoft.com/office/drawing/2014/main" id="{487652F6-03DE-A7B4-FBFB-CA33AA00DE64}"/>
              </a:ext>
            </a:extLst>
          </p:cNvPr>
          <p:cNvSpPr>
            <a:spLocks noGrp="1"/>
          </p:cNvSpPr>
          <p:nvPr>
            <p:ph idx="1"/>
          </p:nvPr>
        </p:nvSpPr>
        <p:spPr/>
        <p:txBody>
          <a:bodyPr/>
          <a:lstStyle/>
          <a:p>
            <a:pPr algn="just">
              <a:buFont typeface="Arial" panose="020B0604020202020204" pitchFamily="34" charset="0"/>
              <a:buChar char="•"/>
            </a:pPr>
            <a:r>
              <a:rPr lang="el-GR" b="1" i="0" dirty="0">
                <a:solidFill>
                  <a:schemeClr val="tx1"/>
                </a:solidFill>
                <a:effectLst/>
                <a:latin typeface="-apple-system"/>
              </a:rPr>
              <a:t>Κρατική Υιοθεσία</a:t>
            </a:r>
            <a:r>
              <a:rPr lang="el-GR" b="0" i="0" dirty="0">
                <a:solidFill>
                  <a:schemeClr val="tx1"/>
                </a:solidFill>
                <a:effectLst/>
                <a:latin typeface="-apple-system"/>
              </a:rPr>
              <a:t>, στην οποία ένα άτομο ή μια οικογένεια υιοθετεί ένα παιδί από ίδρυμα.</a:t>
            </a:r>
          </a:p>
          <a:p>
            <a:pPr algn="just">
              <a:buFont typeface="Arial" panose="020B0604020202020204" pitchFamily="34" charset="0"/>
              <a:buChar char="•"/>
            </a:pPr>
            <a:r>
              <a:rPr lang="el-GR" b="1" i="0" dirty="0">
                <a:solidFill>
                  <a:schemeClr val="tx1"/>
                </a:solidFill>
                <a:effectLst/>
                <a:latin typeface="-apple-system"/>
              </a:rPr>
              <a:t>Iδιωτική Υιοθεσία</a:t>
            </a:r>
            <a:r>
              <a:rPr lang="el-GR" b="0" i="0" dirty="0">
                <a:solidFill>
                  <a:schemeClr val="tx1"/>
                </a:solidFill>
                <a:effectLst/>
                <a:latin typeface="-apple-system"/>
              </a:rPr>
              <a:t>, στην οποία ένα άτομο ή μια οικογένεια υιοθετεί το παιδί κάποιου άλλου προσώπου, που αυτό μπορεί να είναι είτε συγγενικό είτε αγνώστου.</a:t>
            </a:r>
          </a:p>
          <a:p>
            <a:pPr algn="just">
              <a:buFont typeface="Arial" panose="020B0604020202020204" pitchFamily="34" charset="0"/>
              <a:buChar char="•"/>
            </a:pPr>
            <a:r>
              <a:rPr lang="el-GR" b="1" i="0" dirty="0">
                <a:solidFill>
                  <a:schemeClr val="tx1"/>
                </a:solidFill>
                <a:effectLst/>
                <a:latin typeface="-apple-system"/>
              </a:rPr>
              <a:t>Διακρατική Υιοθεσία</a:t>
            </a:r>
            <a:r>
              <a:rPr lang="el-GR" b="0" i="0" dirty="0">
                <a:solidFill>
                  <a:schemeClr val="tx1"/>
                </a:solidFill>
                <a:effectLst/>
                <a:latin typeface="-apple-system"/>
              </a:rPr>
              <a:t>, στην οποία ένα άτομο ή μια οικογένεια υιοθετεί ένα παιδί από το εξωτερικό.</a:t>
            </a:r>
          </a:p>
          <a:p>
            <a:endParaRPr lang="en-US" dirty="0"/>
          </a:p>
        </p:txBody>
      </p:sp>
    </p:spTree>
    <p:extLst>
      <p:ext uri="{BB962C8B-B14F-4D97-AF65-F5344CB8AC3E}">
        <p14:creationId xmlns:p14="http://schemas.microsoft.com/office/powerpoint/2010/main" val="2758578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953DD-F151-7328-102A-5EE9A1AA5AC8}"/>
              </a:ext>
            </a:extLst>
          </p:cNvPr>
          <p:cNvSpPr>
            <a:spLocks noGrp="1"/>
          </p:cNvSpPr>
          <p:nvPr>
            <p:ph type="title"/>
          </p:nvPr>
        </p:nvSpPr>
        <p:spPr>
          <a:xfrm>
            <a:off x="1097280" y="611069"/>
            <a:ext cx="10058400" cy="1129242"/>
          </a:xfrm>
        </p:spPr>
        <p:txBody>
          <a:bodyPr>
            <a:normAutofit fontScale="90000"/>
          </a:bodyPr>
          <a:lstStyle/>
          <a:p>
            <a:pPr marL="91440" marR="0" lvl="0" indent="-91440" defTabSz="914400" rtl="0" eaLnBrk="1" fontAlgn="auto" latinLnBrk="0" hangingPunct="1">
              <a:lnSpc>
                <a:spcPct val="90000"/>
              </a:lnSpc>
              <a:spcBef>
                <a:spcPts val="1200"/>
              </a:spcBef>
              <a:spcAft>
                <a:spcPts val="200"/>
              </a:spcAft>
              <a:tabLst/>
              <a:defRPr/>
            </a:pPr>
            <a:b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br>
            <a:b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br>
            <a:r>
              <a:rPr kumimoji="0" lang="el-GR" sz="2700" b="0" i="0" u="none" strike="noStrike" kern="1200" cap="none" spc="0" normalizeH="0" baseline="0" noProof="0" dirty="0">
                <a:ln>
                  <a:noFill/>
                </a:ln>
                <a:solidFill>
                  <a:schemeClr val="tx1"/>
                </a:solidFill>
                <a:effectLst/>
                <a:uLnTx/>
                <a:uFillTx/>
                <a:latin typeface="Calibri" panose="020F0502020204030204"/>
                <a:ea typeface="+mn-ea"/>
                <a:cs typeface="+mn-cs"/>
              </a:rPr>
              <a:t>Ποιό</a:t>
            </a:r>
            <a:r>
              <a:rPr kumimoji="0" lang="el-GR" sz="3100" b="0" i="0" u="none" strike="noStrike" kern="1200" cap="none" spc="0" normalizeH="0" baseline="0" noProof="0" dirty="0">
                <a:ln>
                  <a:noFill/>
                </a:ln>
                <a:solidFill>
                  <a:schemeClr val="tx1"/>
                </a:solidFill>
                <a:effectLst/>
                <a:uLnTx/>
                <a:uFillTx/>
                <a:latin typeface="Calibri" panose="020F0502020204030204"/>
                <a:ea typeface="+mn-ea"/>
                <a:cs typeface="+mn-cs"/>
              </a:rPr>
              <a:t>ς </a:t>
            </a:r>
            <a:r>
              <a:rPr kumimoji="0" lang="el-GR" sz="2700" b="0" i="0" u="none" strike="noStrike" kern="1200" cap="none" spc="0" normalizeH="0" baseline="0" noProof="0" dirty="0">
                <a:ln>
                  <a:noFill/>
                </a:ln>
                <a:solidFill>
                  <a:schemeClr val="tx1"/>
                </a:solidFill>
                <a:effectLst/>
                <a:uLnTx/>
                <a:uFillTx/>
                <a:latin typeface="Calibri" panose="020F0502020204030204"/>
                <a:ea typeface="+mn-ea"/>
                <a:cs typeface="+mn-cs"/>
              </a:rPr>
              <a:t>μπορεί να υιοθετήσει??</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9DE0FB09-BAA1-5E72-2B14-EE7A81001724}"/>
              </a:ext>
            </a:extLst>
          </p:cNvPr>
          <p:cNvSpPr>
            <a:spLocks noGrp="1"/>
          </p:cNvSpPr>
          <p:nvPr>
            <p:ph idx="1"/>
          </p:nvPr>
        </p:nvSpPr>
        <p:spPr/>
        <p:txBody>
          <a:bodyPr/>
          <a:lstStyle/>
          <a:p>
            <a:endParaRPr lang="el-GR" dirty="0"/>
          </a:p>
          <a:p>
            <a:r>
              <a:rPr lang="el-GR" dirty="0">
                <a:solidFill>
                  <a:schemeClr val="tx1"/>
                </a:solidFill>
              </a:rPr>
              <a:t>Αυτός που υιοθετεί ανήλικο πρέπει:</a:t>
            </a:r>
          </a:p>
          <a:p>
            <a:pPr>
              <a:buFont typeface="Wingdings" panose="05000000000000000000" pitchFamily="2" charset="2"/>
              <a:buChar char="v"/>
            </a:pPr>
            <a:r>
              <a:rPr lang="el-GR" dirty="0">
                <a:solidFill>
                  <a:schemeClr val="tx1"/>
                </a:solidFill>
              </a:rPr>
              <a:t>να είναι ικανός για δικαιοπραξία, </a:t>
            </a:r>
          </a:p>
          <a:p>
            <a:pPr>
              <a:buFont typeface="Wingdings" panose="05000000000000000000" pitchFamily="2" charset="2"/>
              <a:buChar char="v"/>
            </a:pPr>
            <a:r>
              <a:rPr lang="el-GR" dirty="0">
                <a:solidFill>
                  <a:schemeClr val="tx1"/>
                </a:solidFill>
              </a:rPr>
              <a:t>να έχει συμπληρώσει τα τριάντα χρόνια του και </a:t>
            </a:r>
          </a:p>
          <a:p>
            <a:pPr>
              <a:buFont typeface="Wingdings" panose="05000000000000000000" pitchFamily="2" charset="2"/>
              <a:buChar char="v"/>
            </a:pPr>
            <a:r>
              <a:rPr lang="el-GR" dirty="0">
                <a:solidFill>
                  <a:schemeClr val="tx1"/>
                </a:solidFill>
              </a:rPr>
              <a:t>να μην έχει υπερβεί τα εξήντα</a:t>
            </a:r>
            <a:endParaRPr lang="en-US" dirty="0">
              <a:solidFill>
                <a:schemeClr val="tx1"/>
              </a:solidFill>
            </a:endParaRPr>
          </a:p>
        </p:txBody>
      </p:sp>
    </p:spTree>
    <p:extLst>
      <p:ext uri="{BB962C8B-B14F-4D97-AF65-F5344CB8AC3E}">
        <p14:creationId xmlns:p14="http://schemas.microsoft.com/office/powerpoint/2010/main" val="31240027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FCE1D-ED57-1A45-3BF5-969AF174FB82}"/>
              </a:ext>
            </a:extLst>
          </p:cNvPr>
          <p:cNvSpPr>
            <a:spLocks noGrp="1"/>
          </p:cNvSpPr>
          <p:nvPr>
            <p:ph type="title"/>
          </p:nvPr>
        </p:nvSpPr>
        <p:spPr>
          <a:xfrm>
            <a:off x="1097280" y="845574"/>
            <a:ext cx="10058400" cy="1101213"/>
          </a:xfrm>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400" b="1" i="0" u="none" strike="noStrike" kern="1200" cap="none" spc="0" normalizeH="0" baseline="0" noProof="0" dirty="0">
                <a:ln>
                  <a:noFill/>
                </a:ln>
                <a:solidFill>
                  <a:schemeClr val="tx1"/>
                </a:solidFill>
                <a:effectLst/>
                <a:uLnTx/>
                <a:uFillTx/>
                <a:latin typeface="Calibri" panose="020F0502020204030204"/>
                <a:ea typeface="+mn-ea"/>
                <a:cs typeface="+mn-cs"/>
              </a:rPr>
              <a:t>Διαφορά ηλικίας. (1544 ΑΚ)</a:t>
            </a:r>
            <a:br>
              <a:rPr kumimoji="0" lang="el-GR" sz="16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CBCE6878-0805-ED12-A24C-DF655D86081C}"/>
              </a:ext>
            </a:extLst>
          </p:cNvPr>
          <p:cNvSpPr>
            <a:spLocks noGrp="1"/>
          </p:cNvSpPr>
          <p:nvPr>
            <p:ph idx="1"/>
          </p:nvPr>
        </p:nvSpPr>
        <p:spPr/>
        <p:txBody>
          <a:bodyPr>
            <a:normAutofit lnSpcReduction="10000"/>
          </a:bodyPr>
          <a:lstStyle/>
          <a:p>
            <a:pPr marL="0" indent="0">
              <a:buNone/>
            </a:pPr>
            <a:r>
              <a:rPr lang="el-GR" dirty="0">
                <a:solidFill>
                  <a:schemeClr val="tx1"/>
                </a:solidFill>
              </a:rPr>
              <a:t> Αυτός που υιοθετεί ανήλικο πρέπει να είναι μεγαλύτερος από τον</a:t>
            </a:r>
          </a:p>
          <a:p>
            <a:r>
              <a:rPr lang="el-GR" dirty="0">
                <a:solidFill>
                  <a:schemeClr val="tx1"/>
                </a:solidFill>
              </a:rPr>
              <a:t>υιοθετούμενο τουλάχιστον κατά δεκαοκτώ, αλλά όχι και περισσότερο από</a:t>
            </a:r>
          </a:p>
          <a:p>
            <a:r>
              <a:rPr lang="el-GR" dirty="0">
                <a:solidFill>
                  <a:schemeClr val="tx1"/>
                </a:solidFill>
              </a:rPr>
              <a:t>πενήντα χρόνια. Ο περιορισμός της ηλικίας δεν ισχύει για εκείνον από</a:t>
            </a:r>
          </a:p>
          <a:p>
            <a:r>
              <a:rPr lang="el-GR" dirty="0">
                <a:solidFill>
                  <a:schemeClr val="tx1"/>
                </a:solidFill>
              </a:rPr>
              <a:t>τους συζύγους που επιθυμεί να υιοθετήσει τέκνο που υιοθετείται ή που</a:t>
            </a:r>
          </a:p>
          <a:p>
            <a:r>
              <a:rPr lang="el-GR" dirty="0">
                <a:solidFill>
                  <a:schemeClr val="tx1"/>
                </a:solidFill>
              </a:rPr>
              <a:t>έχει ήδη υιοθετηθεί από το σύζυγό του.</a:t>
            </a:r>
          </a:p>
          <a:p>
            <a:pPr marL="0" indent="0">
              <a:buNone/>
            </a:pPr>
            <a:endParaRPr lang="el-GR" dirty="0">
              <a:solidFill>
                <a:schemeClr val="tx1"/>
              </a:solidFill>
            </a:endParaRPr>
          </a:p>
          <a:p>
            <a:pPr marL="0" indent="0">
              <a:lnSpc>
                <a:spcPct val="150000"/>
              </a:lnSpc>
              <a:buNone/>
            </a:pPr>
            <a:r>
              <a:rPr lang="el-GR" dirty="0">
                <a:solidFill>
                  <a:schemeClr val="tx1"/>
                </a:solidFill>
              </a:rPr>
              <a:t>Σε περίπτωση υιοθεσίας τέκνου του συζύγου, καθώς και αν συντρέχει σπουδαίος λόγος, το δικαστήριο μπορεί να επιτρέπει την υιοθεσία και όταν υπάρχει διαφορά ηλικίας μικρότερη, αλλά όχι κάτω των δεκαπέντε ετών.</a:t>
            </a:r>
            <a:endParaRPr lang="en-US" dirty="0">
              <a:solidFill>
                <a:schemeClr val="tx1"/>
              </a:solidFill>
            </a:endParaRPr>
          </a:p>
        </p:txBody>
      </p:sp>
    </p:spTree>
    <p:extLst>
      <p:ext uri="{BB962C8B-B14F-4D97-AF65-F5344CB8AC3E}">
        <p14:creationId xmlns:p14="http://schemas.microsoft.com/office/powerpoint/2010/main" val="34018529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E81E3B-8B89-9498-7E5A-AFC19607C7CC}"/>
              </a:ext>
            </a:extLst>
          </p:cNvPr>
          <p:cNvSpPr>
            <a:spLocks noGrp="1"/>
          </p:cNvSpPr>
          <p:nvPr>
            <p:ph type="title"/>
          </p:nvPr>
        </p:nvSpPr>
        <p:spPr/>
        <p:txBody>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Υιοθεσία απο έγγαμο.</a:t>
            </a:r>
            <a:br>
              <a:rPr kumimoji="0" lang="el-GR" sz="2000" b="0" i="0" u="none" strike="noStrike" kern="1200" cap="none" spc="0" normalizeH="0" baseline="0" noProof="0" dirty="0">
                <a:ln>
                  <a:noFill/>
                </a:ln>
                <a:solidFill>
                  <a:srgbClr val="000000">
                    <a:lumMod val="75000"/>
                    <a:lumOff val="25000"/>
                  </a:srgbClr>
                </a:solidFill>
                <a:effectLst/>
                <a:uLnTx/>
                <a:uFillTx/>
                <a:latin typeface="Calibri" panose="020F0502020204030204"/>
                <a:ea typeface="+mn-ea"/>
                <a:cs typeface="+mn-cs"/>
              </a:rPr>
            </a:br>
            <a:endParaRPr lang="en-US" dirty="0"/>
          </a:p>
        </p:txBody>
      </p:sp>
      <p:sp>
        <p:nvSpPr>
          <p:cNvPr id="3" name="Content Placeholder 2">
            <a:extLst>
              <a:ext uri="{FF2B5EF4-FFF2-40B4-BE49-F238E27FC236}">
                <a16:creationId xmlns:a16="http://schemas.microsoft.com/office/drawing/2014/main" id="{3E9D4C06-1B87-A6EC-6AE0-479506D7C3CB}"/>
              </a:ext>
            </a:extLst>
          </p:cNvPr>
          <p:cNvSpPr>
            <a:spLocks noGrp="1"/>
          </p:cNvSpPr>
          <p:nvPr>
            <p:ph idx="1"/>
          </p:nvPr>
        </p:nvSpPr>
        <p:spPr/>
        <p:txBody>
          <a:bodyPr/>
          <a:lstStyle/>
          <a:p>
            <a:pPr>
              <a:lnSpc>
                <a:spcPct val="150000"/>
              </a:lnSpc>
              <a:buFont typeface="Wingdings" panose="05000000000000000000" pitchFamily="2" charset="2"/>
              <a:buChar char="Ø"/>
            </a:pPr>
            <a:r>
              <a:rPr lang="el-GR" dirty="0">
                <a:solidFill>
                  <a:schemeClr val="tx1"/>
                </a:solidFill>
              </a:rPr>
              <a:t>Ο κανόνας είναι ότι ένα είναι το πρόσωπο που υιοθετεί εκτός αν πρόκειται για συζύγους οπότε και υιοθετούν από κοινού.</a:t>
            </a:r>
          </a:p>
          <a:p>
            <a:pPr>
              <a:lnSpc>
                <a:spcPct val="150000"/>
              </a:lnSpc>
              <a:buFont typeface="Wingdings" panose="05000000000000000000" pitchFamily="2" charset="2"/>
              <a:buChar char="Ø"/>
            </a:pPr>
            <a:r>
              <a:rPr lang="el-GR" u="sng" dirty="0">
                <a:solidFill>
                  <a:schemeClr val="tx1"/>
                </a:solidFill>
              </a:rPr>
              <a:t>Ο έγγαμος δεν μπορεί να υιοθετήσει χωρίς την συναίνεση του συζύγου του η οποία παρέχεται αυτοπροσώπως με δήλωση στο δικαστήριο.</a:t>
            </a:r>
          </a:p>
          <a:p>
            <a:pPr>
              <a:lnSpc>
                <a:spcPct val="150000"/>
              </a:lnSpc>
              <a:buFont typeface="Wingdings" panose="05000000000000000000" pitchFamily="2" charset="2"/>
              <a:buChar char="Ø"/>
            </a:pPr>
            <a:r>
              <a:rPr lang="el-GR" dirty="0">
                <a:solidFill>
                  <a:schemeClr val="tx1"/>
                </a:solidFill>
              </a:rPr>
              <a:t>Επιτρέπεται να υιοθετηθούν, απο το ίδιο πρόσωπο, περισσότεροι ανήλικοι με την ίδια πράξη ή διαδοχικά</a:t>
            </a:r>
          </a:p>
          <a:p>
            <a:pPr>
              <a:lnSpc>
                <a:spcPct val="150000"/>
              </a:lnSpc>
              <a:buFont typeface="Wingdings" panose="05000000000000000000" pitchFamily="2" charset="2"/>
              <a:buChar char="Ø"/>
            </a:pPr>
            <a:endParaRPr lang="en-US" dirty="0">
              <a:solidFill>
                <a:schemeClr val="tx1"/>
              </a:solidFill>
            </a:endParaRPr>
          </a:p>
        </p:txBody>
      </p:sp>
    </p:spTree>
    <p:extLst>
      <p:ext uri="{BB962C8B-B14F-4D97-AF65-F5344CB8AC3E}">
        <p14:creationId xmlns:p14="http://schemas.microsoft.com/office/powerpoint/2010/main" val="10362746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EA9AAB-AA07-6CFD-804D-F3DB27C693DB}"/>
              </a:ext>
            </a:extLst>
          </p:cNvPr>
          <p:cNvSpPr>
            <a:spLocks noGrp="1"/>
          </p:cNvSpPr>
          <p:nvPr>
            <p:ph type="title"/>
          </p:nvPr>
        </p:nvSpPr>
        <p:spPr/>
        <p:txBody>
          <a:bodyPr>
            <a:normAutofit/>
          </a:bodyPr>
          <a:lstStyle/>
          <a:p>
            <a:pPr marL="91440" marR="0" lvl="0" indent="-91440" defTabSz="914400" rtl="0" eaLnBrk="1" fontAlgn="auto" latinLnBrk="0" hangingPunct="1">
              <a:lnSpc>
                <a:spcPct val="90000"/>
              </a:lnSpc>
              <a:spcBef>
                <a:spcPts val="1200"/>
              </a:spcBef>
              <a:spcAft>
                <a:spcPts val="200"/>
              </a:spcAft>
              <a:tabLst/>
              <a:defRPr/>
            </a:pPr>
            <a:r>
              <a:rPr kumimoji="0" lang="el-GR" sz="2400" b="0" i="0" u="none" strike="noStrike" kern="1200" cap="none" spc="0" normalizeH="0" baseline="0" noProof="0" dirty="0">
                <a:ln>
                  <a:noFill/>
                </a:ln>
                <a:solidFill>
                  <a:schemeClr val="tx1"/>
                </a:solidFill>
                <a:effectLst/>
                <a:uLnTx/>
                <a:uFillTx/>
                <a:latin typeface="Calibri" panose="020F0502020204030204"/>
                <a:ea typeface="+mn-ea"/>
                <a:cs typeface="+mn-cs"/>
              </a:rPr>
              <a:t>Διαδικασία</a:t>
            </a:r>
            <a:endParaRPr lang="en-US" sz="5400" dirty="0">
              <a:solidFill>
                <a:schemeClr val="tx1"/>
              </a:solidFill>
            </a:endParaRPr>
          </a:p>
        </p:txBody>
      </p:sp>
      <p:sp>
        <p:nvSpPr>
          <p:cNvPr id="3" name="Content Placeholder 2">
            <a:extLst>
              <a:ext uri="{FF2B5EF4-FFF2-40B4-BE49-F238E27FC236}">
                <a16:creationId xmlns:a16="http://schemas.microsoft.com/office/drawing/2014/main" id="{9D5149AE-B56B-630D-4FD5-0C529E0B5227}"/>
              </a:ext>
            </a:extLst>
          </p:cNvPr>
          <p:cNvSpPr>
            <a:spLocks noGrp="1"/>
          </p:cNvSpPr>
          <p:nvPr>
            <p:ph idx="1"/>
          </p:nvPr>
        </p:nvSpPr>
        <p:spPr>
          <a:xfrm>
            <a:off x="1097280" y="1845733"/>
            <a:ext cx="10058400" cy="4378085"/>
          </a:xfrm>
        </p:spPr>
        <p:txBody>
          <a:bodyPr>
            <a:normAutofit/>
          </a:bodyPr>
          <a:lstStyle/>
          <a:p>
            <a:pPr>
              <a:lnSpc>
                <a:spcPct val="150000"/>
              </a:lnSpc>
              <a:buFont typeface="Wingdings" panose="05000000000000000000" pitchFamily="2" charset="2"/>
              <a:buChar char="§"/>
            </a:pPr>
            <a:r>
              <a:rPr lang="el-GR" dirty="0">
                <a:solidFill>
                  <a:schemeClr val="tx1"/>
                </a:solidFill>
              </a:rPr>
              <a:t>Η υιοθεσία τελείται με </a:t>
            </a:r>
            <a:r>
              <a:rPr lang="el-GR" u="sng" dirty="0">
                <a:solidFill>
                  <a:schemeClr val="tx1"/>
                </a:solidFill>
              </a:rPr>
              <a:t>δικαστική απόφαση </a:t>
            </a:r>
            <a:r>
              <a:rPr lang="el-GR" dirty="0">
                <a:solidFill>
                  <a:schemeClr val="tx1"/>
                </a:solidFill>
              </a:rPr>
              <a:t>ύστερα απο αίτηση του υποψηφίου θετού γονέα. </a:t>
            </a:r>
            <a:r>
              <a:rPr lang="el-GR" u="sng" dirty="0">
                <a:solidFill>
                  <a:schemeClr val="tx1"/>
                </a:solidFill>
              </a:rPr>
              <a:t>Αυτός που υιοθετεί </a:t>
            </a:r>
            <a:r>
              <a:rPr lang="el-GR" dirty="0">
                <a:solidFill>
                  <a:schemeClr val="tx1"/>
                </a:solidFill>
              </a:rPr>
              <a:t>συναινεί αυτοπροσώπως ενώπιον του δικαστηρίου.</a:t>
            </a:r>
          </a:p>
          <a:p>
            <a:pPr>
              <a:lnSpc>
                <a:spcPct val="150000"/>
              </a:lnSpc>
              <a:buFont typeface="Wingdings" panose="05000000000000000000" pitchFamily="2" charset="2"/>
              <a:buChar char="§"/>
            </a:pPr>
            <a:r>
              <a:rPr lang="el-GR" u="sng" dirty="0">
                <a:solidFill>
                  <a:schemeClr val="tx1"/>
                </a:solidFill>
              </a:rPr>
              <a:t>Συναίνεση των γονέων ή του νόμιμου αντιπροσώπου</a:t>
            </a:r>
            <a:r>
              <a:rPr lang="el-GR" dirty="0">
                <a:solidFill>
                  <a:schemeClr val="tx1"/>
                </a:solidFill>
              </a:rPr>
              <a:t>.Για να υιοθετηθεί ένας ανήλικος χρειάζεται να συναινέσουν ενώπιον του δικαστηρίου οι γονείς του ή ο ένας τους μόνο,αν ο άλλος έχει εκπέσει απο τη Γονική μέριμνα. Αν ο ανήλικος δεν έχει γονείς,συναινεί ενώπιον του δικαστηρίου ο επίτροπος ύστερα απο άδεια του εποπτικού συμβουλίου. Η Συναίνεση των γονέων για υιοθεσία </a:t>
            </a:r>
            <a:r>
              <a:rPr lang="el-GR" u="sng" dirty="0">
                <a:solidFill>
                  <a:schemeClr val="tx1"/>
                </a:solidFill>
              </a:rPr>
              <a:t>δεν επιτρέπεται να δοθεί προτού να συμπληρωθούν τρείς μήνες απο τη γέννηση του τέκνου.</a:t>
            </a:r>
          </a:p>
          <a:p>
            <a:pPr>
              <a:lnSpc>
                <a:spcPct val="150000"/>
              </a:lnSpc>
              <a:buFont typeface="Wingdings" panose="05000000000000000000" pitchFamily="2" charset="2"/>
              <a:buChar char="§"/>
            </a:pPr>
            <a:endParaRPr lang="el-GR" dirty="0">
              <a:solidFill>
                <a:schemeClr val="tx1"/>
              </a:solidFill>
            </a:endParaRPr>
          </a:p>
          <a:p>
            <a:pPr>
              <a:lnSpc>
                <a:spcPct val="150000"/>
              </a:lnSpc>
              <a:buFont typeface="Wingdings" panose="05000000000000000000" pitchFamily="2" charset="2"/>
              <a:buChar char="§"/>
            </a:pPr>
            <a:endParaRPr lang="el-GR" dirty="0">
              <a:solidFill>
                <a:schemeClr val="tx1"/>
              </a:solidFill>
            </a:endParaRPr>
          </a:p>
          <a:p>
            <a:pPr marL="0" indent="0">
              <a:lnSpc>
                <a:spcPct val="150000"/>
              </a:lnSpc>
              <a:buNone/>
            </a:pPr>
            <a:endParaRPr lang="el-GR" dirty="0">
              <a:solidFill>
                <a:schemeClr val="tx1"/>
              </a:solidFill>
            </a:endParaRPr>
          </a:p>
          <a:p>
            <a:pPr marL="0" indent="0">
              <a:lnSpc>
                <a:spcPct val="150000"/>
              </a:lnSpc>
              <a:buNone/>
            </a:pPr>
            <a:endParaRPr lang="en-US" dirty="0">
              <a:solidFill>
                <a:schemeClr val="tx1"/>
              </a:solidFill>
            </a:endParaRPr>
          </a:p>
        </p:txBody>
      </p:sp>
    </p:spTree>
    <p:extLst>
      <p:ext uri="{BB962C8B-B14F-4D97-AF65-F5344CB8AC3E}">
        <p14:creationId xmlns:p14="http://schemas.microsoft.com/office/powerpoint/2010/main" val="886233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2BF2D-CFAE-27B3-2A64-531C09A5196A}"/>
              </a:ext>
            </a:extLst>
          </p:cNvPr>
          <p:cNvSpPr>
            <a:spLocks noGrp="1"/>
          </p:cNvSpPr>
          <p:nvPr>
            <p:ph type="title"/>
          </p:nvPr>
        </p:nvSpPr>
        <p:spPr/>
        <p:txBody>
          <a:bodyPr>
            <a:normAutofit/>
          </a:bodyPr>
          <a:lstStyle/>
          <a:p>
            <a:r>
              <a:rPr lang="el-GR" sz="2800" dirty="0">
                <a:solidFill>
                  <a:schemeClr val="tx1"/>
                </a:solidFill>
              </a:rPr>
              <a:t>Συναίνεση της κοινωνικής υπηρεσίας </a:t>
            </a:r>
            <a:endParaRPr lang="en-US" sz="2800" dirty="0">
              <a:solidFill>
                <a:schemeClr val="tx1"/>
              </a:solidFill>
            </a:endParaRPr>
          </a:p>
        </p:txBody>
      </p:sp>
      <p:sp>
        <p:nvSpPr>
          <p:cNvPr id="3" name="Content Placeholder 2">
            <a:extLst>
              <a:ext uri="{FF2B5EF4-FFF2-40B4-BE49-F238E27FC236}">
                <a16:creationId xmlns:a16="http://schemas.microsoft.com/office/drawing/2014/main" id="{3A6A004D-6D1D-B3A0-5B12-79DF6965741F}"/>
              </a:ext>
            </a:extLst>
          </p:cNvPr>
          <p:cNvSpPr>
            <a:spLocks noGrp="1"/>
          </p:cNvSpPr>
          <p:nvPr>
            <p:ph idx="1"/>
          </p:nvPr>
        </p:nvSpPr>
        <p:spPr>
          <a:xfrm>
            <a:off x="1097280" y="1845734"/>
            <a:ext cx="10058400" cy="4319092"/>
          </a:xfrm>
        </p:spPr>
        <p:txBody>
          <a:bodyPr/>
          <a:lstStyle/>
          <a:p>
            <a:pPr>
              <a:lnSpc>
                <a:spcPct val="150000"/>
              </a:lnSpc>
            </a:pPr>
            <a:r>
              <a:rPr lang="el-GR" dirty="0">
                <a:solidFill>
                  <a:schemeClr val="tx1"/>
                </a:solidFill>
              </a:rPr>
              <a:t>Οι γονείς ή ο επίτροπος μπορούν να δίνουν, με δήλωση τους ενώπιον του δικαστηρίου, στην αρμόδια κοινωνική υπηρεσία ή την αναγνωρισμένη κοινωνική οργάνωση που περιθάλπουν τον ανήλικο,</a:t>
            </a:r>
            <a:r>
              <a:rPr lang="en-US" dirty="0">
                <a:solidFill>
                  <a:schemeClr val="tx1"/>
                </a:solidFill>
              </a:rPr>
              <a:t> </a:t>
            </a:r>
            <a:r>
              <a:rPr lang="el-GR" dirty="0">
                <a:solidFill>
                  <a:schemeClr val="tx1"/>
                </a:solidFill>
              </a:rPr>
              <a:t>γενική εξουσιοδότηση να κινούν τη διαδικασία μελλοντικής υιοθεσίας του ανηλίκου από πρόσωπο ή απο ζεύγος συζύγων που θα επιλέγονται ελεύθερα απο την κοινωνική υπηρεσία ή την οργάνωση. </a:t>
            </a:r>
          </a:p>
          <a:p>
            <a:pPr>
              <a:lnSpc>
                <a:spcPct val="150000"/>
              </a:lnSpc>
            </a:pPr>
            <a:r>
              <a:rPr lang="el-GR" dirty="0">
                <a:solidFill>
                  <a:schemeClr val="tx1"/>
                </a:solidFill>
              </a:rPr>
              <a:t>Η εξουσιοδότηση αυτή μπορεί να ανακαλείται απο τους γονείς ή τον επίτροπο, επίσης με δηλωσή τους προς το δικαστήριο,που θα πρέπει να κοινοποιείται στην υπηρεσία</a:t>
            </a:r>
            <a:endParaRPr lang="en-US" dirty="0">
              <a:solidFill>
                <a:schemeClr val="tx1"/>
              </a:solidFill>
            </a:endParaRPr>
          </a:p>
        </p:txBody>
      </p:sp>
    </p:spTree>
    <p:extLst>
      <p:ext uri="{BB962C8B-B14F-4D97-AF65-F5344CB8AC3E}">
        <p14:creationId xmlns:p14="http://schemas.microsoft.com/office/powerpoint/2010/main" val="30947198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DB0F6E-8C35-2139-8486-7808176657E2}"/>
              </a:ext>
            </a:extLst>
          </p:cNvPr>
          <p:cNvSpPr>
            <a:spLocks noGrp="1"/>
          </p:cNvSpPr>
          <p:nvPr>
            <p:ph type="title"/>
          </p:nvPr>
        </p:nvSpPr>
        <p:spPr>
          <a:xfrm>
            <a:off x="882595" y="496529"/>
            <a:ext cx="10058400" cy="830911"/>
          </a:xfrm>
        </p:spPr>
        <p:txBody>
          <a:bodyPr>
            <a:normAutofit/>
          </a:bodyPr>
          <a:lstStyle/>
          <a:p>
            <a:r>
              <a:rPr lang="el-GR" sz="3200" dirty="0">
                <a:solidFill>
                  <a:schemeClr val="tx1"/>
                </a:solidFill>
              </a:rPr>
              <a:t>Υιοθεσία και χωρίς τη συναίνεση των γονέων</a:t>
            </a:r>
            <a:endParaRPr lang="en-US" sz="3200" dirty="0">
              <a:solidFill>
                <a:schemeClr val="tx1"/>
              </a:solidFill>
            </a:endParaRPr>
          </a:p>
        </p:txBody>
      </p:sp>
      <p:sp>
        <p:nvSpPr>
          <p:cNvPr id="3" name="Content Placeholder 2">
            <a:extLst>
              <a:ext uri="{FF2B5EF4-FFF2-40B4-BE49-F238E27FC236}">
                <a16:creationId xmlns:a16="http://schemas.microsoft.com/office/drawing/2014/main" id="{A11B0312-2124-73A6-38A2-FE67C5EB0FC5}"/>
              </a:ext>
            </a:extLst>
          </p:cNvPr>
          <p:cNvSpPr>
            <a:spLocks noGrp="1"/>
          </p:cNvSpPr>
          <p:nvPr>
            <p:ph idx="1"/>
          </p:nvPr>
        </p:nvSpPr>
        <p:spPr>
          <a:xfrm>
            <a:off x="658761" y="1737361"/>
            <a:ext cx="10913807" cy="4624110"/>
          </a:xfrm>
        </p:spPr>
        <p:txBody>
          <a:bodyPr>
            <a:normAutofit fontScale="92500" lnSpcReduction="10000"/>
          </a:bodyPr>
          <a:lstStyle/>
          <a:p>
            <a:r>
              <a:rPr lang="el-GR" sz="2400" dirty="0">
                <a:solidFill>
                  <a:schemeClr val="tx1"/>
                </a:solidFill>
              </a:rPr>
              <a:t>Η Συναίνεση των γονέων για υιοθεσία του τέκνου τους αναπληρώνεται, με ειδικώς αιτιολογημένη απόφαση του δικαστηρίου, στις ακόλουθες περιπτώσεις: </a:t>
            </a:r>
          </a:p>
          <a:p>
            <a:r>
              <a:rPr lang="el-GR" sz="2400" dirty="0">
                <a:solidFill>
                  <a:schemeClr val="tx1"/>
                </a:solidFill>
              </a:rPr>
              <a:t>α) αν οι γονείς </a:t>
            </a:r>
            <a:r>
              <a:rPr lang="el-GR" sz="2400" u="sng" dirty="0">
                <a:solidFill>
                  <a:schemeClr val="tx1"/>
                </a:solidFill>
              </a:rPr>
              <a:t>είναι άγνωστοι, </a:t>
            </a:r>
          </a:p>
          <a:p>
            <a:r>
              <a:rPr lang="el-GR" sz="2400" dirty="0">
                <a:solidFill>
                  <a:schemeClr val="tx1"/>
                </a:solidFill>
              </a:rPr>
              <a:t>β) αν και οι δύο γονείς έχουν </a:t>
            </a:r>
            <a:r>
              <a:rPr lang="el-GR" sz="2400" u="sng" dirty="0">
                <a:solidFill>
                  <a:schemeClr val="tx1"/>
                </a:solidFill>
              </a:rPr>
              <a:t>εκπέσει από τη Γονική μέριμνα </a:t>
            </a:r>
            <a:r>
              <a:rPr lang="el-GR" sz="2400" dirty="0">
                <a:solidFill>
                  <a:schemeClr val="tx1"/>
                </a:solidFill>
              </a:rPr>
              <a:t>ή βρίσκονται σε καθεστώς στερητικής δικαστικής συμπαράστασης που τους αφαιρεί και την ικανότητα να συναινούν για την υιοθεσία του παιδιού τους, </a:t>
            </a:r>
          </a:p>
          <a:p>
            <a:r>
              <a:rPr lang="el-GR" sz="2400" dirty="0">
                <a:solidFill>
                  <a:schemeClr val="tx1"/>
                </a:solidFill>
              </a:rPr>
              <a:t>γ) αν οι γονείς έχουν άγνωστη διαμονή είτε πριν είτε μετά την παροχή της γενικής εξουσιοδότησης του άρθρου 1554, </a:t>
            </a:r>
          </a:p>
          <a:p>
            <a:r>
              <a:rPr lang="el-GR" sz="2400" dirty="0">
                <a:solidFill>
                  <a:schemeClr val="tx1"/>
                </a:solidFill>
              </a:rPr>
              <a:t>δ) αν το τέκνο προστατεύεται από αναγνωρισμένη κοινωνική οργάνωση, και αυτοί αρνούνται καταχρηστικά να συναινέσουν και </a:t>
            </a:r>
          </a:p>
          <a:p>
            <a:r>
              <a:rPr lang="el-GR" sz="2400" dirty="0">
                <a:solidFill>
                  <a:schemeClr val="tx1"/>
                </a:solidFill>
              </a:rPr>
              <a:t>ε) αν το τέκνο έχει παραδοθεί με τη Συναίνεση των γονέων σε οικογένεια για φροντίδα και ανατροφή, με σκοπό την υιοθεσία, και έχει ενταχθεί σε αυτήν επί χρονικό διάστημα ενός τουλάχιστον έτους, οι δε γονείς εκ των υστέρων αρνούνται καταχρηστικά να συναινέσουν.</a:t>
            </a:r>
            <a:endParaRPr lang="en-US" sz="2400" dirty="0">
              <a:solidFill>
                <a:schemeClr val="tx1"/>
              </a:solidFill>
            </a:endParaRPr>
          </a:p>
        </p:txBody>
      </p:sp>
    </p:spTree>
    <p:extLst>
      <p:ext uri="{BB962C8B-B14F-4D97-AF65-F5344CB8AC3E}">
        <p14:creationId xmlns:p14="http://schemas.microsoft.com/office/powerpoint/2010/main" val="406834123"/>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386</TotalTime>
  <Words>1183</Words>
  <Application>Microsoft Office PowerPoint</Application>
  <PresentationFormat>Widescreen</PresentationFormat>
  <Paragraphs>78</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-apple-system</vt:lpstr>
      <vt:lpstr>Arial</vt:lpstr>
      <vt:lpstr>Calibri</vt:lpstr>
      <vt:lpstr>Calibri Light</vt:lpstr>
      <vt:lpstr>Wingdings</vt:lpstr>
      <vt:lpstr>Retrospect</vt:lpstr>
      <vt:lpstr>Μέρος ένατο</vt:lpstr>
      <vt:lpstr>Τι είναι η υιοθεσία</vt:lpstr>
      <vt:lpstr>Κατηγορίες </vt:lpstr>
      <vt:lpstr>  Ποιός μπορεί να υιοθετήσει?? </vt:lpstr>
      <vt:lpstr>Διαφορά ηλικίας. (1544 ΑΚ) </vt:lpstr>
      <vt:lpstr>Υιοθεσία απο έγγαμο. </vt:lpstr>
      <vt:lpstr>Διαδικασία</vt:lpstr>
      <vt:lpstr>Συναίνεση της κοινωνικής υπηρεσίας </vt:lpstr>
      <vt:lpstr>Υιοθεσία και χωρίς τη συναίνεση των γονέων</vt:lpstr>
      <vt:lpstr>Συναίνεση του ανηλίκου</vt:lpstr>
      <vt:lpstr>Τι γίνεται αν ο υποψήφιος θετός γονέας έχει ήδη τέκνο/α ?</vt:lpstr>
      <vt:lpstr>Κοινωνική έρευνα.</vt:lpstr>
      <vt:lpstr>Ρόλος του κοινωνικού λειτουργού</vt:lpstr>
      <vt:lpstr>Δεσμευτικότητα έκθεσης κοινωνικής υπηρεσίας </vt:lpstr>
      <vt:lpstr>Επομένως ...</vt:lpstr>
      <vt:lpstr>Μυστικότητα της υιοθεσίας. (1559 ΑΚ)</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Μέρος όγδοο</dc:title>
  <dc:creator>Ελενη Καρβελη</dc:creator>
  <cp:lastModifiedBy>Ελενη Καρβελη</cp:lastModifiedBy>
  <cp:revision>11</cp:revision>
  <dcterms:created xsi:type="dcterms:W3CDTF">2022-10-27T08:46:05Z</dcterms:created>
  <dcterms:modified xsi:type="dcterms:W3CDTF">2022-11-16T14:34:57Z</dcterms:modified>
</cp:coreProperties>
</file>