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79" r:id="rId7"/>
    <p:sldId id="261" r:id="rId8"/>
    <p:sldId id="262" r:id="rId9"/>
    <p:sldId id="263" r:id="rId10"/>
    <p:sldId id="264" r:id="rId11"/>
    <p:sldId id="280" r:id="rId12"/>
    <p:sldId id="269" r:id="rId13"/>
    <p:sldId id="270" r:id="rId14"/>
    <p:sldId id="271" r:id="rId15"/>
    <p:sldId id="272" r:id="rId16"/>
    <p:sldId id="273" r:id="rId17"/>
    <p:sldId id="277" r:id="rId18"/>
    <p:sldId id="274" r:id="rId19"/>
    <p:sldId id="276" r:id="rId20"/>
    <p:sldId id="275" r:id="rId21"/>
    <p:sldId id="278" r:id="rId22"/>
    <p:sldId id="265" r:id="rId23"/>
    <p:sldId id="266" r:id="rId24"/>
    <p:sldId id="267" r:id="rId25"/>
    <p:sldId id="268" r:id="rId26"/>
    <p:sldId id="281" r:id="rId27"/>
    <p:sldId id="282"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96" d="100"/>
          <a:sy n="96" d="100"/>
        </p:scale>
        <p:origin x="86" y="12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9FF170-75F4-40F9-8D88-639A23116A48}"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DFD66C32-2C56-467E-9A1D-6E33BC6EF035}">
      <dgm:prSet/>
      <dgm:spPr/>
      <dgm:t>
        <a:bodyPr/>
        <a:lstStyle/>
        <a:p>
          <a:r>
            <a:rPr lang="el-GR" dirty="0"/>
            <a:t>Ο Γάμος μπορεί να λυθεί με διαζύγιο το οποίο επέρχεται:</a:t>
          </a:r>
          <a:endParaRPr lang="en-US" dirty="0"/>
        </a:p>
      </dgm:t>
    </dgm:pt>
    <dgm:pt modelId="{D91DFE18-15C1-4B07-BA43-3419326ED0A0}" type="parTrans" cxnId="{FD07A794-7FC1-445B-83A3-21C08814D37E}">
      <dgm:prSet/>
      <dgm:spPr/>
      <dgm:t>
        <a:bodyPr/>
        <a:lstStyle/>
        <a:p>
          <a:endParaRPr lang="en-US"/>
        </a:p>
      </dgm:t>
    </dgm:pt>
    <dgm:pt modelId="{AD9D5CD1-ABB2-4AE0-A329-4B1934D2D44F}" type="sibTrans" cxnId="{FD07A794-7FC1-445B-83A3-21C08814D37E}">
      <dgm:prSet/>
      <dgm:spPr/>
      <dgm:t>
        <a:bodyPr/>
        <a:lstStyle/>
        <a:p>
          <a:endParaRPr lang="en-US"/>
        </a:p>
      </dgm:t>
    </dgm:pt>
    <dgm:pt modelId="{64166914-41B8-4A05-9AC6-E98F2E3D7AA9}">
      <dgm:prSet/>
      <dgm:spPr/>
      <dgm:t>
        <a:bodyPr/>
        <a:lstStyle/>
        <a:p>
          <a:r>
            <a:rPr lang="el-GR"/>
            <a:t>Α) με αμετάκλιτη δικαστική απόφαση ( κατ΄αντιδικία διαζύγιο)</a:t>
          </a:r>
          <a:endParaRPr lang="en-US"/>
        </a:p>
      </dgm:t>
    </dgm:pt>
    <dgm:pt modelId="{1A6CA690-66AF-4ACF-9E12-705AB80E96AE}" type="parTrans" cxnId="{ADF38464-F48D-4676-9953-BD03455D7501}">
      <dgm:prSet/>
      <dgm:spPr/>
      <dgm:t>
        <a:bodyPr/>
        <a:lstStyle/>
        <a:p>
          <a:endParaRPr lang="en-US"/>
        </a:p>
      </dgm:t>
    </dgm:pt>
    <dgm:pt modelId="{6FC40F56-E76C-4434-80B8-4A27E762101D}" type="sibTrans" cxnId="{ADF38464-F48D-4676-9953-BD03455D7501}">
      <dgm:prSet/>
      <dgm:spPr/>
      <dgm:t>
        <a:bodyPr/>
        <a:lstStyle/>
        <a:p>
          <a:endParaRPr lang="en-US"/>
        </a:p>
      </dgm:t>
    </dgm:pt>
    <dgm:pt modelId="{2406BB90-F40F-465C-97BE-533BF3F4E566}">
      <dgm:prSet/>
      <dgm:spPr/>
      <dgm:t>
        <a:bodyPr/>
        <a:lstStyle/>
        <a:p>
          <a:r>
            <a:rPr lang="el-GR" dirty="0"/>
            <a:t>Β) με κοινή συμφωνία των συζύγων (συναινετικό διαζύγιο). Πλέον υπάρχει επιλογή για άυλο συναινετικό διαζύγιο (ολοκληρώνεται ηλεκτρονικά μέσω πλατφόρμας)</a:t>
          </a:r>
          <a:endParaRPr lang="en-US" dirty="0"/>
        </a:p>
      </dgm:t>
    </dgm:pt>
    <dgm:pt modelId="{C5E9F10C-C269-42BE-90B8-46503426362D}" type="parTrans" cxnId="{F9B7ACC1-3E4A-4E9F-8D47-4ECD96DFCB28}">
      <dgm:prSet/>
      <dgm:spPr/>
      <dgm:t>
        <a:bodyPr/>
        <a:lstStyle/>
        <a:p>
          <a:endParaRPr lang="en-US"/>
        </a:p>
      </dgm:t>
    </dgm:pt>
    <dgm:pt modelId="{CAFB735C-DAFE-47CD-8797-274CB80CC84A}" type="sibTrans" cxnId="{F9B7ACC1-3E4A-4E9F-8D47-4ECD96DFCB28}">
      <dgm:prSet/>
      <dgm:spPr/>
      <dgm:t>
        <a:bodyPr/>
        <a:lstStyle/>
        <a:p>
          <a:endParaRPr lang="en-US"/>
        </a:p>
      </dgm:t>
    </dgm:pt>
    <dgm:pt modelId="{B4D6AD9D-6103-4ABE-9868-66F95BACE194}" type="pres">
      <dgm:prSet presAssocID="{2C9FF170-75F4-40F9-8D88-639A23116A48}" presName="hierChild1" presStyleCnt="0">
        <dgm:presLayoutVars>
          <dgm:chPref val="1"/>
          <dgm:dir/>
          <dgm:animOne val="branch"/>
          <dgm:animLvl val="lvl"/>
          <dgm:resizeHandles/>
        </dgm:presLayoutVars>
      </dgm:prSet>
      <dgm:spPr/>
    </dgm:pt>
    <dgm:pt modelId="{E69FF272-09E3-4506-B5ED-74D2F7CA8615}" type="pres">
      <dgm:prSet presAssocID="{DFD66C32-2C56-467E-9A1D-6E33BC6EF035}" presName="hierRoot1" presStyleCnt="0"/>
      <dgm:spPr/>
    </dgm:pt>
    <dgm:pt modelId="{FA8BAEFA-9621-4939-974F-93C9A7EADE77}" type="pres">
      <dgm:prSet presAssocID="{DFD66C32-2C56-467E-9A1D-6E33BC6EF035}" presName="composite" presStyleCnt="0"/>
      <dgm:spPr/>
    </dgm:pt>
    <dgm:pt modelId="{A2D89C87-161A-47F7-9261-64E0145607B0}" type="pres">
      <dgm:prSet presAssocID="{DFD66C32-2C56-467E-9A1D-6E33BC6EF035}" presName="background" presStyleLbl="node0" presStyleIdx="0" presStyleCnt="3"/>
      <dgm:spPr>
        <a:prstGeom prst="homePlate">
          <a:avLst/>
        </a:prstGeom>
      </dgm:spPr>
    </dgm:pt>
    <dgm:pt modelId="{EDE475A9-550D-47E7-81F5-D556A8EB2F06}" type="pres">
      <dgm:prSet presAssocID="{DFD66C32-2C56-467E-9A1D-6E33BC6EF035}" presName="text" presStyleLbl="fgAcc0" presStyleIdx="0" presStyleCnt="3" custLinFactNeighborX="-15623" custLinFactNeighborY="-4337">
        <dgm:presLayoutVars>
          <dgm:chPref val="3"/>
        </dgm:presLayoutVars>
      </dgm:prSet>
      <dgm:spPr>
        <a:prstGeom prst="homePlate">
          <a:avLst/>
        </a:prstGeom>
      </dgm:spPr>
    </dgm:pt>
    <dgm:pt modelId="{648A3763-1B22-40AD-B461-6054F724246D}" type="pres">
      <dgm:prSet presAssocID="{DFD66C32-2C56-467E-9A1D-6E33BC6EF035}" presName="hierChild2" presStyleCnt="0"/>
      <dgm:spPr/>
    </dgm:pt>
    <dgm:pt modelId="{F3901529-65AF-4E99-832C-795061975A95}" type="pres">
      <dgm:prSet presAssocID="{64166914-41B8-4A05-9AC6-E98F2E3D7AA9}" presName="hierRoot1" presStyleCnt="0"/>
      <dgm:spPr/>
    </dgm:pt>
    <dgm:pt modelId="{F61405F1-AD9A-41B3-B1D8-8177DFFFDF69}" type="pres">
      <dgm:prSet presAssocID="{64166914-41B8-4A05-9AC6-E98F2E3D7AA9}" presName="composite" presStyleCnt="0"/>
      <dgm:spPr/>
    </dgm:pt>
    <dgm:pt modelId="{7D9E9761-6A07-4420-8662-B13EDBDA247C}" type="pres">
      <dgm:prSet presAssocID="{64166914-41B8-4A05-9AC6-E98F2E3D7AA9}" presName="background" presStyleLbl="node0" presStyleIdx="1" presStyleCnt="3"/>
      <dgm:spPr/>
    </dgm:pt>
    <dgm:pt modelId="{897012F6-C5B8-4BB6-A363-679499556513}" type="pres">
      <dgm:prSet presAssocID="{64166914-41B8-4A05-9AC6-E98F2E3D7AA9}" presName="text" presStyleLbl="fgAcc0" presStyleIdx="1" presStyleCnt="3" custScaleY="178350" custLinFactNeighborX="-17658" custLinFactNeighborY="-7097">
        <dgm:presLayoutVars>
          <dgm:chPref val="3"/>
        </dgm:presLayoutVars>
      </dgm:prSet>
      <dgm:spPr/>
    </dgm:pt>
    <dgm:pt modelId="{391DDB36-47C7-4233-9140-8ADF66079145}" type="pres">
      <dgm:prSet presAssocID="{64166914-41B8-4A05-9AC6-E98F2E3D7AA9}" presName="hierChild2" presStyleCnt="0"/>
      <dgm:spPr/>
    </dgm:pt>
    <dgm:pt modelId="{0DF050BC-3633-4FFC-9DD2-8D3B7D3831F0}" type="pres">
      <dgm:prSet presAssocID="{2406BB90-F40F-465C-97BE-533BF3F4E566}" presName="hierRoot1" presStyleCnt="0"/>
      <dgm:spPr/>
    </dgm:pt>
    <dgm:pt modelId="{D60DB4C7-7B47-4B42-84AB-98A14085F220}" type="pres">
      <dgm:prSet presAssocID="{2406BB90-F40F-465C-97BE-533BF3F4E566}" presName="composite" presStyleCnt="0"/>
      <dgm:spPr/>
    </dgm:pt>
    <dgm:pt modelId="{C9060BAA-BAF6-4F47-B377-B4BC87A1C915}" type="pres">
      <dgm:prSet presAssocID="{2406BB90-F40F-465C-97BE-533BF3F4E566}" presName="background" presStyleLbl="node0" presStyleIdx="2" presStyleCnt="3"/>
      <dgm:spPr/>
    </dgm:pt>
    <dgm:pt modelId="{EF642D04-4A82-4500-AAEE-0611E70E4CDC}" type="pres">
      <dgm:prSet presAssocID="{2406BB90-F40F-465C-97BE-533BF3F4E566}" presName="text" presStyleLbl="fgAcc0" presStyleIdx="2" presStyleCnt="3" custScaleY="202859" custLinFactNeighborX="-20352" custLinFactNeighborY="3771">
        <dgm:presLayoutVars>
          <dgm:chPref val="3"/>
        </dgm:presLayoutVars>
      </dgm:prSet>
      <dgm:spPr/>
    </dgm:pt>
    <dgm:pt modelId="{316B8350-E2F2-48A1-A9BC-6C142E2FA43E}" type="pres">
      <dgm:prSet presAssocID="{2406BB90-F40F-465C-97BE-533BF3F4E566}" presName="hierChild2" presStyleCnt="0"/>
      <dgm:spPr/>
    </dgm:pt>
  </dgm:ptLst>
  <dgm:cxnLst>
    <dgm:cxn modelId="{ADF38464-F48D-4676-9953-BD03455D7501}" srcId="{2C9FF170-75F4-40F9-8D88-639A23116A48}" destId="{64166914-41B8-4A05-9AC6-E98F2E3D7AA9}" srcOrd="1" destOrd="0" parTransId="{1A6CA690-66AF-4ACF-9E12-705AB80E96AE}" sibTransId="{6FC40F56-E76C-4434-80B8-4A27E762101D}"/>
    <dgm:cxn modelId="{EB899D8B-F09E-47A1-85EF-5E8BD79E30DE}" type="presOf" srcId="{DFD66C32-2C56-467E-9A1D-6E33BC6EF035}" destId="{EDE475A9-550D-47E7-81F5-D556A8EB2F06}" srcOrd="0" destOrd="0" presId="urn:microsoft.com/office/officeart/2005/8/layout/hierarchy1"/>
    <dgm:cxn modelId="{FFFE0D93-9F96-4E08-ABCE-1C4C04B3D8C5}" type="presOf" srcId="{2C9FF170-75F4-40F9-8D88-639A23116A48}" destId="{B4D6AD9D-6103-4ABE-9868-66F95BACE194}" srcOrd="0" destOrd="0" presId="urn:microsoft.com/office/officeart/2005/8/layout/hierarchy1"/>
    <dgm:cxn modelId="{FD07A794-7FC1-445B-83A3-21C08814D37E}" srcId="{2C9FF170-75F4-40F9-8D88-639A23116A48}" destId="{DFD66C32-2C56-467E-9A1D-6E33BC6EF035}" srcOrd="0" destOrd="0" parTransId="{D91DFE18-15C1-4B07-BA43-3419326ED0A0}" sibTransId="{AD9D5CD1-ABB2-4AE0-A329-4B1934D2D44F}"/>
    <dgm:cxn modelId="{7AEB9A95-7898-4E86-BD7D-E72D9E5872FF}" type="presOf" srcId="{2406BB90-F40F-465C-97BE-533BF3F4E566}" destId="{EF642D04-4A82-4500-AAEE-0611E70E4CDC}" srcOrd="0" destOrd="0" presId="urn:microsoft.com/office/officeart/2005/8/layout/hierarchy1"/>
    <dgm:cxn modelId="{F9B7ACC1-3E4A-4E9F-8D47-4ECD96DFCB28}" srcId="{2C9FF170-75F4-40F9-8D88-639A23116A48}" destId="{2406BB90-F40F-465C-97BE-533BF3F4E566}" srcOrd="2" destOrd="0" parTransId="{C5E9F10C-C269-42BE-90B8-46503426362D}" sibTransId="{CAFB735C-DAFE-47CD-8797-274CB80CC84A}"/>
    <dgm:cxn modelId="{FD40ABFA-3DD0-4EBD-B7BE-8AD927538422}" type="presOf" srcId="{64166914-41B8-4A05-9AC6-E98F2E3D7AA9}" destId="{897012F6-C5B8-4BB6-A363-679499556513}" srcOrd="0" destOrd="0" presId="urn:microsoft.com/office/officeart/2005/8/layout/hierarchy1"/>
    <dgm:cxn modelId="{43B50A0B-3634-49AA-9A5D-FEFD5BBB7406}" type="presParOf" srcId="{B4D6AD9D-6103-4ABE-9868-66F95BACE194}" destId="{E69FF272-09E3-4506-B5ED-74D2F7CA8615}" srcOrd="0" destOrd="0" presId="urn:microsoft.com/office/officeart/2005/8/layout/hierarchy1"/>
    <dgm:cxn modelId="{F9D67F9B-D7A0-4A13-9C89-44B334F7F140}" type="presParOf" srcId="{E69FF272-09E3-4506-B5ED-74D2F7CA8615}" destId="{FA8BAEFA-9621-4939-974F-93C9A7EADE77}" srcOrd="0" destOrd="0" presId="urn:microsoft.com/office/officeart/2005/8/layout/hierarchy1"/>
    <dgm:cxn modelId="{16DDF82D-955E-4F4A-9CC6-7F18AB306109}" type="presParOf" srcId="{FA8BAEFA-9621-4939-974F-93C9A7EADE77}" destId="{A2D89C87-161A-47F7-9261-64E0145607B0}" srcOrd="0" destOrd="0" presId="urn:microsoft.com/office/officeart/2005/8/layout/hierarchy1"/>
    <dgm:cxn modelId="{5CADEB26-5D73-4881-85FF-67AB46D8E776}" type="presParOf" srcId="{FA8BAEFA-9621-4939-974F-93C9A7EADE77}" destId="{EDE475A9-550D-47E7-81F5-D556A8EB2F06}" srcOrd="1" destOrd="0" presId="urn:microsoft.com/office/officeart/2005/8/layout/hierarchy1"/>
    <dgm:cxn modelId="{291B92DF-205E-4FD4-B237-FA115C16DBCC}" type="presParOf" srcId="{E69FF272-09E3-4506-B5ED-74D2F7CA8615}" destId="{648A3763-1B22-40AD-B461-6054F724246D}" srcOrd="1" destOrd="0" presId="urn:microsoft.com/office/officeart/2005/8/layout/hierarchy1"/>
    <dgm:cxn modelId="{988A4542-4F4C-4486-A40F-C732A280EA93}" type="presParOf" srcId="{B4D6AD9D-6103-4ABE-9868-66F95BACE194}" destId="{F3901529-65AF-4E99-832C-795061975A95}" srcOrd="1" destOrd="0" presId="urn:microsoft.com/office/officeart/2005/8/layout/hierarchy1"/>
    <dgm:cxn modelId="{6702851B-FF02-43E0-AEA5-22ADC8EA24CF}" type="presParOf" srcId="{F3901529-65AF-4E99-832C-795061975A95}" destId="{F61405F1-AD9A-41B3-B1D8-8177DFFFDF69}" srcOrd="0" destOrd="0" presId="urn:microsoft.com/office/officeart/2005/8/layout/hierarchy1"/>
    <dgm:cxn modelId="{DF5746BE-BFC3-4736-A9AA-F9FC92B396DD}" type="presParOf" srcId="{F61405F1-AD9A-41B3-B1D8-8177DFFFDF69}" destId="{7D9E9761-6A07-4420-8662-B13EDBDA247C}" srcOrd="0" destOrd="0" presId="urn:microsoft.com/office/officeart/2005/8/layout/hierarchy1"/>
    <dgm:cxn modelId="{48FB6A56-6830-4FB9-81F5-05C1BCF630D1}" type="presParOf" srcId="{F61405F1-AD9A-41B3-B1D8-8177DFFFDF69}" destId="{897012F6-C5B8-4BB6-A363-679499556513}" srcOrd="1" destOrd="0" presId="urn:microsoft.com/office/officeart/2005/8/layout/hierarchy1"/>
    <dgm:cxn modelId="{FA9E743C-9A1D-4DFB-BE62-E01739E62F88}" type="presParOf" srcId="{F3901529-65AF-4E99-832C-795061975A95}" destId="{391DDB36-47C7-4233-9140-8ADF66079145}" srcOrd="1" destOrd="0" presId="urn:microsoft.com/office/officeart/2005/8/layout/hierarchy1"/>
    <dgm:cxn modelId="{C871FF49-783E-48D4-A576-B9006A70CEBF}" type="presParOf" srcId="{B4D6AD9D-6103-4ABE-9868-66F95BACE194}" destId="{0DF050BC-3633-4FFC-9DD2-8D3B7D3831F0}" srcOrd="2" destOrd="0" presId="urn:microsoft.com/office/officeart/2005/8/layout/hierarchy1"/>
    <dgm:cxn modelId="{A8C3A713-D9FD-4876-8C2C-D17872BB6246}" type="presParOf" srcId="{0DF050BC-3633-4FFC-9DD2-8D3B7D3831F0}" destId="{D60DB4C7-7B47-4B42-84AB-98A14085F220}" srcOrd="0" destOrd="0" presId="urn:microsoft.com/office/officeart/2005/8/layout/hierarchy1"/>
    <dgm:cxn modelId="{C37C59A3-1DA4-46E4-9209-37482B9EB380}" type="presParOf" srcId="{D60DB4C7-7B47-4B42-84AB-98A14085F220}" destId="{C9060BAA-BAF6-4F47-B377-B4BC87A1C915}" srcOrd="0" destOrd="0" presId="urn:microsoft.com/office/officeart/2005/8/layout/hierarchy1"/>
    <dgm:cxn modelId="{E39100C6-F203-4ECE-8248-E6D6E455383D}" type="presParOf" srcId="{D60DB4C7-7B47-4B42-84AB-98A14085F220}" destId="{EF642D04-4A82-4500-AAEE-0611E70E4CDC}" srcOrd="1" destOrd="0" presId="urn:microsoft.com/office/officeart/2005/8/layout/hierarchy1"/>
    <dgm:cxn modelId="{352629DC-9141-45D4-959F-0F2CDE8FB9DC}" type="presParOf" srcId="{0DF050BC-3633-4FFC-9DD2-8D3B7D3831F0}" destId="{316B8350-E2F2-48A1-A9BC-6C142E2FA43E}"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D89C87-161A-47F7-9261-64E0145607B0}">
      <dsp:nvSpPr>
        <dsp:cNvPr id="0" name=""/>
        <dsp:cNvSpPr/>
      </dsp:nvSpPr>
      <dsp:spPr>
        <a:xfrm>
          <a:off x="-282892" y="167346"/>
          <a:ext cx="2546032" cy="1616730"/>
        </a:xfrm>
        <a:prstGeom prst="homePlat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DE475A9-550D-47E7-81F5-D556A8EB2F06}">
      <dsp:nvSpPr>
        <dsp:cNvPr id="0" name=""/>
        <dsp:cNvSpPr/>
      </dsp:nvSpPr>
      <dsp:spPr>
        <a:xfrm>
          <a:off x="0" y="436094"/>
          <a:ext cx="2546032" cy="1616730"/>
        </a:xfrm>
        <a:prstGeom prst="homePlate">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l-GR" sz="1900" kern="1200" dirty="0"/>
            <a:t>Ο Γάμος μπορεί να λυθεί με διαζύγιο το οποίο επέρχεται:</a:t>
          </a:r>
          <a:endParaRPr lang="en-US" sz="1900" kern="1200" dirty="0"/>
        </a:p>
      </dsp:txBody>
      <dsp:txXfrm>
        <a:off x="0" y="436094"/>
        <a:ext cx="2141850" cy="1616730"/>
      </dsp:txXfrm>
    </dsp:sp>
    <dsp:sp modelId="{7D9E9761-6A07-4420-8662-B13EDBDA247C}">
      <dsp:nvSpPr>
        <dsp:cNvPr id="0" name=""/>
        <dsp:cNvSpPr/>
      </dsp:nvSpPr>
      <dsp:spPr>
        <a:xfrm>
          <a:off x="2662239" y="122724"/>
          <a:ext cx="2546032" cy="2883439"/>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97012F6-C5B8-4BB6-A363-679499556513}">
      <dsp:nvSpPr>
        <dsp:cNvPr id="0" name=""/>
        <dsp:cNvSpPr/>
      </dsp:nvSpPr>
      <dsp:spPr>
        <a:xfrm>
          <a:off x="2945131" y="391472"/>
          <a:ext cx="2546032" cy="2883439"/>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l-GR" sz="1900" kern="1200"/>
            <a:t>Α) με αμετάκλιτη δικαστική απόφαση ( κατ΄αντιδικία διαζύγιο)</a:t>
          </a:r>
          <a:endParaRPr lang="en-US" sz="1900" kern="1200"/>
        </a:p>
      </dsp:txBody>
      <dsp:txXfrm>
        <a:off x="3019702" y="466043"/>
        <a:ext cx="2396890" cy="2734297"/>
      </dsp:txXfrm>
    </dsp:sp>
    <dsp:sp modelId="{C9060BAA-BAF6-4F47-B377-B4BC87A1C915}">
      <dsp:nvSpPr>
        <dsp:cNvPr id="0" name=""/>
        <dsp:cNvSpPr/>
      </dsp:nvSpPr>
      <dsp:spPr>
        <a:xfrm>
          <a:off x="5705466" y="298431"/>
          <a:ext cx="2546032" cy="327968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F642D04-4A82-4500-AAEE-0611E70E4CDC}">
      <dsp:nvSpPr>
        <dsp:cNvPr id="0" name=""/>
        <dsp:cNvSpPr/>
      </dsp:nvSpPr>
      <dsp:spPr>
        <a:xfrm>
          <a:off x="5988358" y="567179"/>
          <a:ext cx="2546032" cy="3279683"/>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l-GR" sz="1900" kern="1200" dirty="0"/>
            <a:t>Β) με κοινή συμφωνία των συζύγων (συναινετικό διαζύγιο). Πλέον υπάρχει επιλογή για άυλο συναινετικό διαζύγιο (ολοκληρώνεται ηλεκτρονικά μέσω πλατφόρμας)</a:t>
          </a:r>
          <a:endParaRPr lang="en-US" sz="1900" kern="1200" dirty="0"/>
        </a:p>
      </dsp:txBody>
      <dsp:txXfrm>
        <a:off x="6062929" y="641750"/>
        <a:ext cx="2396890" cy="313054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35C7395-2BB1-4E3A-9EAD-CBBD8D60B32B}" type="datetimeFigureOut">
              <a:rPr lang="en-US" smtClean="0"/>
              <a:t>11/22/2022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1ADEAE-D850-44E8-86C5-99BF01410763}"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2027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5C7395-2BB1-4E3A-9EAD-CBBD8D60B32B}" type="datetimeFigureOut">
              <a:rPr lang="en-US" smtClean="0"/>
              <a:t>11/22/2022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1ADEAE-D850-44E8-86C5-99BF01410763}" type="slidenum">
              <a:rPr lang="en-US" smtClean="0"/>
              <a:t>‹#›</a:t>
            </a:fld>
            <a:endParaRPr lang="en-US"/>
          </a:p>
        </p:txBody>
      </p:sp>
    </p:spTree>
    <p:extLst>
      <p:ext uri="{BB962C8B-B14F-4D97-AF65-F5344CB8AC3E}">
        <p14:creationId xmlns:p14="http://schemas.microsoft.com/office/powerpoint/2010/main" val="1313086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5C7395-2BB1-4E3A-9EAD-CBBD8D60B32B}" type="datetimeFigureOut">
              <a:rPr lang="en-US" smtClean="0"/>
              <a:t>11/22/2022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1ADEAE-D850-44E8-86C5-99BF01410763}" type="slidenum">
              <a:rPr lang="en-US" smtClean="0"/>
              <a:t>‹#›</a:t>
            </a:fld>
            <a:endParaRPr lang="en-US"/>
          </a:p>
        </p:txBody>
      </p:sp>
    </p:spTree>
    <p:extLst>
      <p:ext uri="{BB962C8B-B14F-4D97-AF65-F5344CB8AC3E}">
        <p14:creationId xmlns:p14="http://schemas.microsoft.com/office/powerpoint/2010/main" val="1184665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5C7395-2BB1-4E3A-9EAD-CBBD8D60B32B}" type="datetimeFigureOut">
              <a:rPr lang="en-US" smtClean="0"/>
              <a:t>11/22/2022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1ADEAE-D850-44E8-86C5-99BF01410763}" type="slidenum">
              <a:rPr lang="en-US" smtClean="0"/>
              <a:t>‹#›</a:t>
            </a:fld>
            <a:endParaRPr lang="en-US"/>
          </a:p>
        </p:txBody>
      </p:sp>
    </p:spTree>
    <p:extLst>
      <p:ext uri="{BB962C8B-B14F-4D97-AF65-F5344CB8AC3E}">
        <p14:creationId xmlns:p14="http://schemas.microsoft.com/office/powerpoint/2010/main" val="3458535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5C7395-2BB1-4E3A-9EAD-CBBD8D60B32B}" type="datetimeFigureOut">
              <a:rPr lang="en-US" smtClean="0"/>
              <a:t>11/22/2022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1ADEAE-D850-44E8-86C5-99BF01410763}"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4904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35C7395-2BB1-4E3A-9EAD-CBBD8D60B32B}" type="datetimeFigureOut">
              <a:rPr lang="en-US" smtClean="0"/>
              <a:t>11/22/2022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1ADEAE-D850-44E8-86C5-99BF01410763}" type="slidenum">
              <a:rPr lang="en-US" smtClean="0"/>
              <a:t>‹#›</a:t>
            </a:fld>
            <a:endParaRPr lang="en-US"/>
          </a:p>
        </p:txBody>
      </p:sp>
    </p:spTree>
    <p:extLst>
      <p:ext uri="{BB962C8B-B14F-4D97-AF65-F5344CB8AC3E}">
        <p14:creationId xmlns:p14="http://schemas.microsoft.com/office/powerpoint/2010/main" val="3204351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35C7395-2BB1-4E3A-9EAD-CBBD8D60B32B}" type="datetimeFigureOut">
              <a:rPr lang="en-US" smtClean="0"/>
              <a:t>11/22/2022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E1ADEAE-D850-44E8-86C5-99BF01410763}" type="slidenum">
              <a:rPr lang="en-US" smtClean="0"/>
              <a:t>‹#›</a:t>
            </a:fld>
            <a:endParaRPr lang="en-US"/>
          </a:p>
        </p:txBody>
      </p:sp>
    </p:spTree>
    <p:extLst>
      <p:ext uri="{BB962C8B-B14F-4D97-AF65-F5344CB8AC3E}">
        <p14:creationId xmlns:p14="http://schemas.microsoft.com/office/powerpoint/2010/main" val="689718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35C7395-2BB1-4E3A-9EAD-CBBD8D60B32B}" type="datetimeFigureOut">
              <a:rPr lang="en-US" smtClean="0"/>
              <a:t>11/22/2022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E1ADEAE-D850-44E8-86C5-99BF01410763}" type="slidenum">
              <a:rPr lang="en-US" smtClean="0"/>
              <a:t>‹#›</a:t>
            </a:fld>
            <a:endParaRPr lang="en-US"/>
          </a:p>
        </p:txBody>
      </p:sp>
    </p:spTree>
    <p:extLst>
      <p:ext uri="{BB962C8B-B14F-4D97-AF65-F5344CB8AC3E}">
        <p14:creationId xmlns:p14="http://schemas.microsoft.com/office/powerpoint/2010/main" val="2746123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35C7395-2BB1-4E3A-9EAD-CBBD8D60B32B}" type="datetimeFigureOut">
              <a:rPr lang="en-US" smtClean="0"/>
              <a:t>11/22/2022</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FE1ADEAE-D850-44E8-86C5-99BF01410763}" type="slidenum">
              <a:rPr lang="en-US" smtClean="0"/>
              <a:t>‹#›</a:t>
            </a:fld>
            <a:endParaRPr lang="en-US"/>
          </a:p>
        </p:txBody>
      </p:sp>
    </p:spTree>
    <p:extLst>
      <p:ext uri="{BB962C8B-B14F-4D97-AF65-F5344CB8AC3E}">
        <p14:creationId xmlns:p14="http://schemas.microsoft.com/office/powerpoint/2010/main" val="1070510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A35C7395-2BB1-4E3A-9EAD-CBBD8D60B32B}" type="datetimeFigureOut">
              <a:rPr lang="en-US" smtClean="0"/>
              <a:t>11/22/2022</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E1ADEAE-D850-44E8-86C5-99BF01410763}" type="slidenum">
              <a:rPr lang="en-US" smtClean="0"/>
              <a:t>‹#›</a:t>
            </a:fld>
            <a:endParaRPr lang="en-US"/>
          </a:p>
        </p:txBody>
      </p:sp>
    </p:spTree>
    <p:extLst>
      <p:ext uri="{BB962C8B-B14F-4D97-AF65-F5344CB8AC3E}">
        <p14:creationId xmlns:p14="http://schemas.microsoft.com/office/powerpoint/2010/main" val="1871957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35C7395-2BB1-4E3A-9EAD-CBBD8D60B32B}" type="datetimeFigureOut">
              <a:rPr lang="en-US" smtClean="0"/>
              <a:t>11/22/2022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1ADEAE-D850-44E8-86C5-99BF01410763}" type="slidenum">
              <a:rPr lang="en-US" smtClean="0"/>
              <a:t>‹#›</a:t>
            </a:fld>
            <a:endParaRPr lang="en-US"/>
          </a:p>
        </p:txBody>
      </p:sp>
    </p:spTree>
    <p:extLst>
      <p:ext uri="{BB962C8B-B14F-4D97-AF65-F5344CB8AC3E}">
        <p14:creationId xmlns:p14="http://schemas.microsoft.com/office/powerpoint/2010/main" val="317766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A35C7395-2BB1-4E3A-9EAD-CBBD8D60B32B}" type="datetimeFigureOut">
              <a:rPr lang="en-US" smtClean="0"/>
              <a:t>11/22/2022</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FE1ADEAE-D850-44E8-86C5-99BF01410763}"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052297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5E558-F910-6548-3FF8-5AD78555CCA9}"/>
              </a:ext>
            </a:extLst>
          </p:cNvPr>
          <p:cNvSpPr>
            <a:spLocks noGrp="1"/>
          </p:cNvSpPr>
          <p:nvPr>
            <p:ph type="ctrTitle"/>
          </p:nvPr>
        </p:nvSpPr>
        <p:spPr/>
        <p:txBody>
          <a:bodyPr/>
          <a:lstStyle/>
          <a:p>
            <a:r>
              <a:rPr lang="el-GR" dirty="0"/>
              <a:t>Μέρος Έκτο </a:t>
            </a:r>
            <a:endParaRPr lang="en-US" dirty="0"/>
          </a:p>
        </p:txBody>
      </p:sp>
      <p:sp>
        <p:nvSpPr>
          <p:cNvPr id="3" name="Subtitle 2">
            <a:extLst>
              <a:ext uri="{FF2B5EF4-FFF2-40B4-BE49-F238E27FC236}">
                <a16:creationId xmlns:a16="http://schemas.microsoft.com/office/drawing/2014/main" id="{484B19D4-5606-E319-EBC6-8F0788C2ADD9}"/>
              </a:ext>
            </a:extLst>
          </p:cNvPr>
          <p:cNvSpPr>
            <a:spLocks noGrp="1"/>
          </p:cNvSpPr>
          <p:nvPr>
            <p:ph type="subTitle" idx="1"/>
          </p:nvPr>
        </p:nvSpPr>
        <p:spPr/>
        <p:txBody>
          <a:bodyPr>
            <a:normAutofit/>
          </a:bodyPr>
          <a:lstStyle/>
          <a:p>
            <a:r>
              <a:rPr lang="el-GR" sz="2800" b="1" dirty="0">
                <a:solidFill>
                  <a:schemeClr val="tx1"/>
                </a:solidFill>
              </a:rPr>
              <a:t>Γάμος</a:t>
            </a:r>
            <a:endParaRPr lang="en-US" sz="2800" b="1" dirty="0">
              <a:solidFill>
                <a:schemeClr val="tx1"/>
              </a:solidFill>
            </a:endParaRPr>
          </a:p>
        </p:txBody>
      </p:sp>
    </p:spTree>
    <p:extLst>
      <p:ext uri="{BB962C8B-B14F-4D97-AF65-F5344CB8AC3E}">
        <p14:creationId xmlns:p14="http://schemas.microsoft.com/office/powerpoint/2010/main" val="40681439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832D4-E072-5183-BB36-248B75BAF4EC}"/>
              </a:ext>
            </a:extLst>
          </p:cNvPr>
          <p:cNvSpPr>
            <a:spLocks noGrp="1"/>
          </p:cNvSpPr>
          <p:nvPr>
            <p:ph type="title"/>
          </p:nvPr>
        </p:nvSpPr>
        <p:spPr/>
        <p:txBody>
          <a:bodyPr/>
          <a:lstStyle/>
          <a:p>
            <a:pPr marL="91440" marR="0" lvl="0" indent="-91440" defTabSz="914400" rtl="0" eaLnBrk="1" fontAlgn="auto" latinLnBrk="0" hangingPunct="1">
              <a:lnSpc>
                <a:spcPct val="90000"/>
              </a:lnSpc>
              <a:spcBef>
                <a:spcPts val="1200"/>
              </a:spcBef>
              <a:spcAft>
                <a:spcPts val="200"/>
              </a:spcAft>
              <a:tabLst/>
              <a:defRPr/>
            </a:pPr>
            <a:r>
              <a:rPr kumimoji="0" lang="el-GR" sz="2400" b="0" i="0" u="none" strike="noStrike" kern="1200" cap="none" spc="0" normalizeH="0" baseline="0" noProof="0" dirty="0">
                <a:ln>
                  <a:noFill/>
                </a:ln>
                <a:solidFill>
                  <a:schemeClr val="tx1"/>
                </a:solidFill>
                <a:effectLst/>
                <a:uLnTx/>
                <a:uFillTx/>
                <a:latin typeface="Calibri" panose="020F0502020204030204"/>
                <a:ea typeface="+mn-ea"/>
                <a:cs typeface="+mn-cs"/>
              </a:rPr>
              <a:t>Περιουσιακή αυτοτέλεια των συζύγων</a:t>
            </a:r>
            <a:br>
              <a:rPr kumimoji="0" lang="el-GR" sz="20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br>
            <a:endParaRPr lang="en-US" dirty="0"/>
          </a:p>
        </p:txBody>
      </p:sp>
      <p:sp>
        <p:nvSpPr>
          <p:cNvPr id="3" name="Content Placeholder 2">
            <a:extLst>
              <a:ext uri="{FF2B5EF4-FFF2-40B4-BE49-F238E27FC236}">
                <a16:creationId xmlns:a16="http://schemas.microsoft.com/office/drawing/2014/main" id="{AFE12F94-5008-9409-4A5E-6196F83134A9}"/>
              </a:ext>
            </a:extLst>
          </p:cNvPr>
          <p:cNvSpPr>
            <a:spLocks noGrp="1"/>
          </p:cNvSpPr>
          <p:nvPr>
            <p:ph idx="1"/>
          </p:nvPr>
        </p:nvSpPr>
        <p:spPr>
          <a:xfrm>
            <a:off x="1066800" y="1798320"/>
            <a:ext cx="10058400" cy="4396740"/>
          </a:xfrm>
        </p:spPr>
        <p:txBody>
          <a:bodyPr>
            <a:normAutofit lnSpcReduction="10000"/>
          </a:bodyPr>
          <a:lstStyle/>
          <a:p>
            <a:r>
              <a:rPr lang="el-GR" dirty="0">
                <a:solidFill>
                  <a:schemeClr val="tx1"/>
                </a:solidFill>
              </a:rPr>
              <a:t>Με  την  επιφύλαξη  των  διατάξεων που ακολουθούν, ο Γάμος δεν</a:t>
            </a:r>
          </a:p>
          <a:p>
            <a:r>
              <a:rPr lang="el-GR" dirty="0">
                <a:solidFill>
                  <a:schemeClr val="tx1"/>
                </a:solidFill>
              </a:rPr>
              <a:t>μεταβάλλει την Περιουσιακή αυτοτέλεια των συζύγων. (1397 ΑΚ)</a:t>
            </a:r>
            <a:endParaRPr lang="en-US" dirty="0">
              <a:solidFill>
                <a:schemeClr val="tx1"/>
              </a:solidFill>
            </a:endParaRPr>
          </a:p>
          <a:p>
            <a:pPr>
              <a:lnSpc>
                <a:spcPct val="150000"/>
              </a:lnSpc>
            </a:pPr>
            <a:r>
              <a:rPr lang="en-US" u="sng" dirty="0">
                <a:solidFill>
                  <a:schemeClr val="tx1"/>
                </a:solidFill>
              </a:rPr>
              <a:t>E</a:t>
            </a:r>
            <a:r>
              <a:rPr lang="el-GR" u="sng" dirty="0">
                <a:solidFill>
                  <a:schemeClr val="tx1"/>
                </a:solidFill>
              </a:rPr>
              <a:t>ξαίρεση!!! </a:t>
            </a:r>
            <a:r>
              <a:rPr lang="el-GR" dirty="0">
                <a:solidFill>
                  <a:schemeClr val="tx1"/>
                </a:solidFill>
              </a:rPr>
              <a:t>(1403 ΑΚ)Οι σύζυγοι μπορούν, πριν από το γάμο ή κατά τη  διάρκειά  του, να  επιλέγουν  με σύμβαση, για τη ρύθμιση των συνεπειών του γάμου στην περιουσιακή τους κατάσταση, αντί για το σύστημα της αυτοτέλειας,  σύστημα  κοινωνίας  κατά  ίσα  μέρη  σε περιουσιακά  τους  στοιχεία  χωρίς  δικαίωμα  διάθεσης, από τον καθένα τους, του ιδανικού του μεριδίου  (σύστημα  κοινοκτημοσύνης). Οι  συμβάσεις  της  προηγούμενης  παραγράφου  καταρτίζονται με </a:t>
            </a:r>
            <a:r>
              <a:rPr lang="el-GR" u="sng" dirty="0">
                <a:solidFill>
                  <a:schemeClr val="tx1"/>
                </a:solidFill>
              </a:rPr>
              <a:t>συμβολαιογραφικό έγγραφο </a:t>
            </a:r>
            <a:r>
              <a:rPr lang="el-GR" dirty="0">
                <a:solidFill>
                  <a:schemeClr val="tx1"/>
                </a:solidFill>
              </a:rPr>
              <a:t>και καταχωρίζονται στο ενιαίο ειδικό  δημόσιο βιβλίο  που  τηρείται  γι`  αυτό το σκοπό. Πριν από την καταχώριση δεν ισχύουν απέναντι στους τρίτους.</a:t>
            </a:r>
            <a:endParaRPr lang="en-US" dirty="0">
              <a:solidFill>
                <a:schemeClr val="tx1"/>
              </a:solidFill>
            </a:endParaRPr>
          </a:p>
        </p:txBody>
      </p:sp>
    </p:spTree>
    <p:extLst>
      <p:ext uri="{BB962C8B-B14F-4D97-AF65-F5344CB8AC3E}">
        <p14:creationId xmlns:p14="http://schemas.microsoft.com/office/powerpoint/2010/main" val="11513693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2165E-5C4F-577C-B063-794857C5B394}"/>
              </a:ext>
            </a:extLst>
          </p:cNvPr>
          <p:cNvSpPr>
            <a:spLocks noGrp="1"/>
          </p:cNvSpPr>
          <p:nvPr>
            <p:ph type="title"/>
          </p:nvPr>
        </p:nvSpPr>
        <p:spPr/>
        <p:txBody>
          <a:bodyPr>
            <a:normAutofit/>
          </a:bodyPr>
          <a:lstStyle/>
          <a:p>
            <a:r>
              <a:rPr lang="el-GR" sz="3600" dirty="0">
                <a:solidFill>
                  <a:schemeClr val="tx1"/>
                </a:solidFill>
              </a:rPr>
              <a:t>Έκταση κοινοκτημοσύνης </a:t>
            </a:r>
            <a:endParaRPr lang="en-US" sz="3600" dirty="0">
              <a:solidFill>
                <a:schemeClr val="tx1"/>
              </a:solidFill>
            </a:endParaRPr>
          </a:p>
        </p:txBody>
      </p:sp>
      <p:sp>
        <p:nvSpPr>
          <p:cNvPr id="3" name="Content Placeholder 2">
            <a:extLst>
              <a:ext uri="{FF2B5EF4-FFF2-40B4-BE49-F238E27FC236}">
                <a16:creationId xmlns:a16="http://schemas.microsoft.com/office/drawing/2014/main" id="{9905D342-EFE8-330D-9BB1-E37F671F663B}"/>
              </a:ext>
            </a:extLst>
          </p:cNvPr>
          <p:cNvSpPr>
            <a:spLocks noGrp="1"/>
          </p:cNvSpPr>
          <p:nvPr>
            <p:ph idx="1"/>
          </p:nvPr>
        </p:nvSpPr>
        <p:spPr>
          <a:xfrm>
            <a:off x="834887" y="1737360"/>
            <a:ext cx="10320793" cy="4639585"/>
          </a:xfrm>
        </p:spPr>
        <p:txBody>
          <a:bodyPr>
            <a:normAutofit/>
          </a:bodyPr>
          <a:lstStyle/>
          <a:p>
            <a:r>
              <a:rPr lang="el-GR" u="sng" dirty="0">
                <a:solidFill>
                  <a:schemeClr val="tx1"/>
                </a:solidFill>
              </a:rPr>
              <a:t>Αν στο συμβόλαιο δεν υπάρχει πρόβλεψη </a:t>
            </a:r>
            <a:r>
              <a:rPr lang="el-GR" dirty="0">
                <a:solidFill>
                  <a:schemeClr val="tx1"/>
                </a:solidFill>
              </a:rPr>
              <a:t>για την έκταση της  κοι-</a:t>
            </a:r>
          </a:p>
          <a:p>
            <a:r>
              <a:rPr lang="el-GR" dirty="0">
                <a:solidFill>
                  <a:schemeClr val="tx1"/>
                </a:solidFill>
              </a:rPr>
              <a:t> νοκτημοσύνης, η κοινοκτημοσύνη περιλαμβάνει όσα περιουσιακά στοιχεία ο</a:t>
            </a:r>
          </a:p>
          <a:p>
            <a:r>
              <a:rPr lang="el-GR" dirty="0">
                <a:solidFill>
                  <a:schemeClr val="tx1"/>
                </a:solidFill>
              </a:rPr>
              <a:t> καθένας  από  τους  συζύγους  αποκτά  από  αιτία  μη χαριστική </a:t>
            </a:r>
            <a:r>
              <a:rPr lang="el-GR" u="sng" dirty="0">
                <a:solidFill>
                  <a:schemeClr val="tx1"/>
                </a:solidFill>
              </a:rPr>
              <a:t>κατά τη</a:t>
            </a:r>
          </a:p>
          <a:p>
            <a:r>
              <a:rPr lang="el-GR" u="sng" dirty="0">
                <a:solidFill>
                  <a:schemeClr val="tx1"/>
                </a:solidFill>
              </a:rPr>
              <a:t> διάρκεια του γάμου</a:t>
            </a:r>
            <a:r>
              <a:rPr lang="el-GR" dirty="0">
                <a:solidFill>
                  <a:schemeClr val="tx1"/>
                </a:solidFill>
              </a:rPr>
              <a:t>, εκτός από τα εισοδήματα της περιουσίας  την  οποία</a:t>
            </a:r>
          </a:p>
          <a:p>
            <a:r>
              <a:rPr lang="el-GR" dirty="0">
                <a:solidFill>
                  <a:schemeClr val="tx1"/>
                </a:solidFill>
              </a:rPr>
              <a:t> είχε  πριν  από  το  γάμο.   Δεν περιλαμβάνονται οπωσδήποτε στην κοινή</a:t>
            </a:r>
          </a:p>
          <a:p>
            <a:r>
              <a:rPr lang="el-GR" dirty="0">
                <a:solidFill>
                  <a:schemeClr val="tx1"/>
                </a:solidFill>
              </a:rPr>
              <a:t> περιουσία, ακόμη και αν αποκτήθηκαν από  μη  χαριστική  αιτία:   τα</a:t>
            </a:r>
          </a:p>
          <a:p>
            <a:r>
              <a:rPr lang="el-GR" dirty="0">
                <a:solidFill>
                  <a:schemeClr val="tx1"/>
                </a:solidFill>
              </a:rPr>
              <a:t> περιουσιακά  στοιχεία  του  καθενός από τους συζύγους που προορίζονται</a:t>
            </a:r>
          </a:p>
          <a:p>
            <a:r>
              <a:rPr lang="el-GR" dirty="0">
                <a:solidFill>
                  <a:schemeClr val="tx1"/>
                </a:solidFill>
              </a:rPr>
              <a:t> για αυστηρά προσωπική του χρήση ή για την άσκηση του επαγγέλματός  του</a:t>
            </a:r>
          </a:p>
          <a:p>
            <a:r>
              <a:rPr lang="el-GR" dirty="0">
                <a:solidFill>
                  <a:schemeClr val="tx1"/>
                </a:solidFill>
              </a:rPr>
              <a:t> και  τα  παραρτήματά τους, τα δικαιώματα σε προϊόντα της διάνοιας.</a:t>
            </a:r>
            <a:endParaRPr lang="en-US" dirty="0">
              <a:solidFill>
                <a:schemeClr val="tx1"/>
              </a:solidFill>
            </a:endParaRPr>
          </a:p>
        </p:txBody>
      </p:sp>
    </p:spTree>
    <p:extLst>
      <p:ext uri="{BB962C8B-B14F-4D97-AF65-F5344CB8AC3E}">
        <p14:creationId xmlns:p14="http://schemas.microsoft.com/office/powerpoint/2010/main" val="25462427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99BEE-7278-6A05-20E1-26DE4B050131}"/>
              </a:ext>
            </a:extLst>
          </p:cNvPr>
          <p:cNvSpPr>
            <a:spLocks noGrp="1"/>
          </p:cNvSpPr>
          <p:nvPr>
            <p:ph type="title"/>
          </p:nvPr>
        </p:nvSpPr>
        <p:spPr/>
        <p:txBody>
          <a:bodyPr>
            <a:normAutofit/>
          </a:bodyPr>
          <a:lstStyle/>
          <a:p>
            <a:r>
              <a:rPr lang="el-GR" sz="3600" dirty="0">
                <a:solidFill>
                  <a:schemeClr val="tx1"/>
                </a:solidFill>
              </a:rPr>
              <a:t>Σχέσεις Γονέων - Τέκνων</a:t>
            </a:r>
            <a:endParaRPr lang="en-US" sz="3600" dirty="0">
              <a:solidFill>
                <a:schemeClr val="tx1"/>
              </a:solidFill>
            </a:endParaRPr>
          </a:p>
        </p:txBody>
      </p:sp>
      <p:sp>
        <p:nvSpPr>
          <p:cNvPr id="3" name="Content Placeholder 2">
            <a:extLst>
              <a:ext uri="{FF2B5EF4-FFF2-40B4-BE49-F238E27FC236}">
                <a16:creationId xmlns:a16="http://schemas.microsoft.com/office/drawing/2014/main" id="{51B9A38E-6F65-06F0-A643-DA2F32B11917}"/>
              </a:ext>
            </a:extLst>
          </p:cNvPr>
          <p:cNvSpPr>
            <a:spLocks noGrp="1"/>
          </p:cNvSpPr>
          <p:nvPr>
            <p:ph idx="1"/>
          </p:nvPr>
        </p:nvSpPr>
        <p:spPr/>
        <p:txBody>
          <a:bodyPr/>
          <a:lstStyle/>
          <a:p>
            <a:r>
              <a:rPr lang="el-GR" dirty="0">
                <a:solidFill>
                  <a:schemeClr val="tx1"/>
                </a:solidFill>
              </a:rPr>
              <a:t>Γονείς και τέκνα οφείλουν αμοιβαία μεταξύ τους βοήθεια, στοργή και σεβασμό. </a:t>
            </a:r>
            <a:endParaRPr lang="en-US" dirty="0">
              <a:solidFill>
                <a:schemeClr val="tx1"/>
              </a:solidFill>
            </a:endParaRPr>
          </a:p>
        </p:txBody>
      </p:sp>
    </p:spTree>
    <p:extLst>
      <p:ext uri="{BB962C8B-B14F-4D97-AF65-F5344CB8AC3E}">
        <p14:creationId xmlns:p14="http://schemas.microsoft.com/office/powerpoint/2010/main" val="21255332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D1B6C465-8A13-E593-BBC7-C5219C4CA441}"/>
              </a:ext>
            </a:extLst>
          </p:cNvPr>
          <p:cNvSpPr>
            <a:spLocks noGrp="1" noChangeArrowheads="1"/>
          </p:cNvSpPr>
          <p:nvPr>
            <p:ph type="title"/>
          </p:nvPr>
        </p:nvSpPr>
        <p:spPr bwMode="auto">
          <a:xfrm>
            <a:off x="1097280" y="734986"/>
            <a:ext cx="455304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600" b="0" i="0" u="none" strike="noStrike" cap="none" normalizeH="0" baseline="0" dirty="0" err="1">
                <a:ln>
                  <a:noFill/>
                </a:ln>
                <a:solidFill>
                  <a:srgbClr val="000000"/>
                </a:solidFill>
                <a:effectLst/>
                <a:latin typeface="+mn-lt"/>
              </a:rPr>
              <a:t>Γονική</a:t>
            </a:r>
            <a:r>
              <a:rPr kumimoji="0" lang="en-US" altLang="en-US" sz="3600" b="0" i="0" u="none" strike="noStrike" cap="none" normalizeH="0" baseline="0" dirty="0">
                <a:ln>
                  <a:noFill/>
                </a:ln>
                <a:solidFill>
                  <a:srgbClr val="000000"/>
                </a:solidFill>
                <a:effectLst/>
                <a:latin typeface="+mn-lt"/>
              </a:rPr>
              <a:t> </a:t>
            </a:r>
            <a:r>
              <a:rPr kumimoji="0" lang="en-US" altLang="en-US" sz="3600" b="0" i="0" u="none" strike="noStrike" cap="none" normalizeH="0" baseline="0" dirty="0" err="1">
                <a:ln>
                  <a:noFill/>
                </a:ln>
                <a:solidFill>
                  <a:srgbClr val="000000"/>
                </a:solidFill>
                <a:effectLst/>
                <a:latin typeface="+mn-lt"/>
              </a:rPr>
              <a:t>μέριμν</a:t>
            </a:r>
            <a:r>
              <a:rPr kumimoji="0" lang="en-US" altLang="en-US" sz="3600" b="0" i="0" u="none" strike="noStrike" cap="none" normalizeH="0" baseline="0" dirty="0">
                <a:ln>
                  <a:noFill/>
                </a:ln>
                <a:solidFill>
                  <a:srgbClr val="000000"/>
                </a:solidFill>
                <a:effectLst/>
                <a:latin typeface="+mn-lt"/>
              </a:rPr>
              <a:t>α</a:t>
            </a:r>
            <a:r>
              <a:rPr kumimoji="0" lang="en-US" altLang="en-US" sz="3200" b="0" i="0" u="none" strike="noStrike" cap="none" normalizeH="0" baseline="0" dirty="0">
                <a:ln>
                  <a:noFill/>
                </a:ln>
                <a:solidFill>
                  <a:schemeClr val="tx1"/>
                </a:solidFill>
                <a:effectLst/>
                <a:latin typeface="+mn-lt"/>
              </a:rPr>
              <a:t> </a:t>
            </a:r>
            <a:r>
              <a:rPr kumimoji="0" lang="el-GR" altLang="en-US" sz="3200" b="0" i="0" u="none" strike="noStrike" cap="none" normalizeH="0" baseline="0" dirty="0">
                <a:ln>
                  <a:noFill/>
                </a:ln>
                <a:solidFill>
                  <a:schemeClr val="tx1"/>
                </a:solidFill>
                <a:effectLst/>
                <a:latin typeface="+mn-lt"/>
              </a:rPr>
              <a:t> (1510 ΑΚ)</a:t>
            </a:r>
            <a:r>
              <a:rPr kumimoji="0" lang="el-GR" altLang="en-US" sz="800" b="0" i="0" u="none" strike="noStrike" cap="none" normalizeH="0" baseline="0" dirty="0">
                <a:ln>
                  <a:noFill/>
                </a:ln>
                <a:solidFill>
                  <a:schemeClr val="tx1"/>
                </a:solidFill>
                <a:effectLst/>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Content Placeholder 2">
            <a:extLst>
              <a:ext uri="{FF2B5EF4-FFF2-40B4-BE49-F238E27FC236}">
                <a16:creationId xmlns:a16="http://schemas.microsoft.com/office/drawing/2014/main" id="{F9F95AA3-CFB8-902E-A6D0-9C488911CEBD}"/>
              </a:ext>
            </a:extLst>
          </p:cNvPr>
          <p:cNvSpPr>
            <a:spLocks noGrp="1"/>
          </p:cNvSpPr>
          <p:nvPr>
            <p:ph idx="1"/>
          </p:nvPr>
        </p:nvSpPr>
        <p:spPr>
          <a:xfrm>
            <a:off x="601980" y="1845734"/>
            <a:ext cx="10553700" cy="4364566"/>
          </a:xfrm>
        </p:spPr>
        <p:txBody>
          <a:bodyPr>
            <a:normAutofit fontScale="92500" lnSpcReduction="10000"/>
          </a:bodyPr>
          <a:lstStyle/>
          <a:p>
            <a:pPr>
              <a:lnSpc>
                <a:spcPct val="150000"/>
              </a:lnSpc>
            </a:pPr>
            <a:r>
              <a:rPr lang="el-GR" dirty="0">
                <a:solidFill>
                  <a:schemeClr val="tx1"/>
                </a:solidFill>
              </a:rPr>
              <a:t>Η  μέριμνα για το ανήλικο τέκνο είναι </a:t>
            </a:r>
            <a:r>
              <a:rPr lang="el-GR" u="sng" dirty="0">
                <a:solidFill>
                  <a:schemeClr val="tx1"/>
                </a:solidFill>
              </a:rPr>
              <a:t>καθήκον και δικαίωμα των γονέων </a:t>
            </a:r>
            <a:r>
              <a:rPr lang="el-GR" dirty="0">
                <a:solidFill>
                  <a:schemeClr val="tx1"/>
                </a:solidFill>
              </a:rPr>
              <a:t>(Γονική μέριμνα), οι οποίοι την ασκούν από  κοινού.   Η  γονική μέριμνα  περιλαμβάνει  την  επιμέλεια  του  προσώπου,  τη διοίκηση της περιουσίας  και  την  εκπροσώπηση  του  τέκνου  σε  κάθε   υπόθεση  ή δικαιοπραξία ή δίκη, που αφορούν το πρόσωπο ή την περιουσία του.</a:t>
            </a:r>
          </a:p>
          <a:p>
            <a:pPr marL="0" indent="0">
              <a:lnSpc>
                <a:spcPct val="150000"/>
              </a:lnSpc>
              <a:buNone/>
            </a:pPr>
            <a:r>
              <a:rPr lang="el-GR" dirty="0">
                <a:solidFill>
                  <a:schemeClr val="tx1"/>
                </a:solidFill>
              </a:rPr>
              <a:t>Σε περίπτωση όπου η Γονική μέριμνα παύει λόγω θανάτου, κήρυξης σε  Αφάνεια  ή  έκπτωσης  του  ενός  γονέα,  η  γονική  μέριμνα ανήκει αποκλειστικά στον άλλο. (προσοχή! Όχι λογω διαζυγίου!!)</a:t>
            </a:r>
          </a:p>
          <a:p>
            <a:pPr marL="0" indent="0">
              <a:lnSpc>
                <a:spcPct val="150000"/>
              </a:lnSpc>
              <a:buNone/>
            </a:pPr>
            <a:r>
              <a:rPr lang="el-GR" dirty="0">
                <a:solidFill>
                  <a:schemeClr val="tx1"/>
                </a:solidFill>
              </a:rPr>
              <a:t>Αν ο ένας από  τους  γονείς  αδυνατεί  να  ασκήσει  τη  γονική μέριμνα  για πραγματικούς λόγους ή γιατί είναι ανίκανος ή περιορισμένα ικανός για δικαιοπραξία, την ασκεί μόνος ο άλλος γονέας.  Η  επιμέλεια όμως του προσώπου του τέκνου ασκείται και από τον ανήλικο γονέα.</a:t>
            </a:r>
          </a:p>
          <a:p>
            <a:endParaRPr lang="en-US" dirty="0"/>
          </a:p>
        </p:txBody>
      </p:sp>
    </p:spTree>
    <p:extLst>
      <p:ext uri="{BB962C8B-B14F-4D97-AF65-F5344CB8AC3E}">
        <p14:creationId xmlns:p14="http://schemas.microsoft.com/office/powerpoint/2010/main" val="27333524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9B23F-F33D-AE64-B256-563098BA9496}"/>
              </a:ext>
            </a:extLst>
          </p:cNvPr>
          <p:cNvSpPr>
            <a:spLocks noGrp="1"/>
          </p:cNvSpPr>
          <p:nvPr>
            <p:ph type="title"/>
          </p:nvPr>
        </p:nvSpPr>
        <p:spPr/>
        <p:txBody>
          <a:bodyPr/>
          <a:lstStyle/>
          <a:p>
            <a:pPr marL="91440" marR="0" lvl="0" indent="-91440" defTabSz="914400" rtl="0" eaLnBrk="1" fontAlgn="auto" latinLnBrk="0" hangingPunct="1">
              <a:lnSpc>
                <a:spcPct val="90000"/>
              </a:lnSpc>
              <a:spcBef>
                <a:spcPts val="1200"/>
              </a:spcBef>
              <a:spcAft>
                <a:spcPts val="200"/>
              </a:spcAft>
              <a:tabLst/>
              <a:defRPr/>
            </a:pPr>
            <a:r>
              <a:rPr kumimoji="0" lang="el-GR" sz="2000" b="0" i="0" u="none" strike="noStrike" kern="1200" cap="none" spc="0" normalizeH="0" baseline="0" noProof="0" dirty="0">
                <a:ln>
                  <a:noFill/>
                </a:ln>
                <a:solidFill>
                  <a:schemeClr val="tx1"/>
                </a:solidFill>
                <a:effectLst/>
                <a:uLnTx/>
                <a:uFillTx/>
                <a:latin typeface="Calibri" panose="020F0502020204030204"/>
                <a:ea typeface="+mn-ea"/>
                <a:cs typeface="+mn-cs"/>
              </a:rPr>
              <a:t>Σε περίπτωση διαφωνίας</a:t>
            </a:r>
            <a:br>
              <a:rPr kumimoji="0" lang="el-GR" sz="20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br>
            <a:endParaRPr lang="en-US" dirty="0"/>
          </a:p>
        </p:txBody>
      </p:sp>
      <p:sp>
        <p:nvSpPr>
          <p:cNvPr id="3" name="Content Placeholder 2">
            <a:extLst>
              <a:ext uri="{FF2B5EF4-FFF2-40B4-BE49-F238E27FC236}">
                <a16:creationId xmlns:a16="http://schemas.microsoft.com/office/drawing/2014/main" id="{F22CB853-798F-50CF-B621-AA295B4996A7}"/>
              </a:ext>
            </a:extLst>
          </p:cNvPr>
          <p:cNvSpPr>
            <a:spLocks noGrp="1"/>
          </p:cNvSpPr>
          <p:nvPr>
            <p:ph idx="1"/>
          </p:nvPr>
        </p:nvSpPr>
        <p:spPr/>
        <p:txBody>
          <a:bodyPr/>
          <a:lstStyle/>
          <a:p>
            <a:r>
              <a:rPr lang="el-GR" dirty="0"/>
              <a:t> </a:t>
            </a:r>
          </a:p>
          <a:p>
            <a:r>
              <a:rPr lang="el-GR" dirty="0">
                <a:solidFill>
                  <a:schemeClr val="tx1"/>
                </a:solidFill>
              </a:rPr>
              <a:t> Αν  οι  γονείς διαφωνούν κατά την άσκηση της γονικής μέριμνας,</a:t>
            </a:r>
          </a:p>
          <a:p>
            <a:r>
              <a:rPr lang="el-GR" dirty="0">
                <a:solidFill>
                  <a:schemeClr val="tx1"/>
                </a:solidFill>
              </a:rPr>
              <a:t> και το συμφέρον του τέκνου επιβάλλει να ληφθεί απόφαση, αποφασίζει  το</a:t>
            </a:r>
          </a:p>
          <a:p>
            <a:r>
              <a:rPr lang="el-GR" dirty="0">
                <a:solidFill>
                  <a:schemeClr val="tx1"/>
                </a:solidFill>
              </a:rPr>
              <a:t> δικαστήριο.</a:t>
            </a:r>
            <a:endParaRPr lang="en-US" dirty="0">
              <a:solidFill>
                <a:schemeClr val="tx1"/>
              </a:solidFill>
            </a:endParaRPr>
          </a:p>
        </p:txBody>
      </p:sp>
    </p:spTree>
    <p:extLst>
      <p:ext uri="{BB962C8B-B14F-4D97-AF65-F5344CB8AC3E}">
        <p14:creationId xmlns:p14="http://schemas.microsoft.com/office/powerpoint/2010/main" val="31868900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9EC4E-F235-C57B-A630-C81AB0E5D4D2}"/>
              </a:ext>
            </a:extLst>
          </p:cNvPr>
          <p:cNvSpPr>
            <a:spLocks noGrp="1"/>
          </p:cNvSpPr>
          <p:nvPr>
            <p:ph type="title"/>
          </p:nvPr>
        </p:nvSpPr>
        <p:spPr/>
        <p:txBody>
          <a:bodyPr/>
          <a:lstStyle/>
          <a:p>
            <a:pPr marL="91440" marR="0" lvl="0" indent="-91440" defTabSz="914400" rtl="0" eaLnBrk="1" fontAlgn="auto" latinLnBrk="0" hangingPunct="1">
              <a:lnSpc>
                <a:spcPct val="90000"/>
              </a:lnSpc>
              <a:spcBef>
                <a:spcPts val="1200"/>
              </a:spcBef>
              <a:spcAft>
                <a:spcPts val="200"/>
              </a:spcAft>
              <a:tabLst/>
              <a:defRPr/>
            </a:pPr>
            <a:r>
              <a:rPr kumimoji="0" lang="el-GR" sz="2000" b="0" i="0" u="none" strike="noStrike" kern="1200" cap="none" spc="0" normalizeH="0" baseline="0" noProof="0" dirty="0">
                <a:ln>
                  <a:noFill/>
                </a:ln>
                <a:solidFill>
                  <a:schemeClr val="tx1"/>
                </a:solidFill>
                <a:effectLst/>
                <a:uLnTx/>
                <a:uFillTx/>
                <a:latin typeface="Calibri" panose="020F0502020204030204"/>
                <a:ea typeface="+mn-ea"/>
                <a:cs typeface="+mn-cs"/>
              </a:rPr>
              <a:t>Γονική Μέριμνα σε περίπτωση Διαζυγίου ή ακύρωσης του γάμου -διάστασης των συζύγων</a:t>
            </a:r>
            <a:br>
              <a:rPr kumimoji="0" lang="el-GR" sz="20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br>
            <a:endParaRPr lang="en-US" dirty="0"/>
          </a:p>
        </p:txBody>
      </p:sp>
      <p:sp>
        <p:nvSpPr>
          <p:cNvPr id="3" name="Content Placeholder 2">
            <a:extLst>
              <a:ext uri="{FF2B5EF4-FFF2-40B4-BE49-F238E27FC236}">
                <a16:creationId xmlns:a16="http://schemas.microsoft.com/office/drawing/2014/main" id="{57B75784-7083-25CF-DED4-05B862CE020E}"/>
              </a:ext>
            </a:extLst>
          </p:cNvPr>
          <p:cNvSpPr>
            <a:spLocks noGrp="1"/>
          </p:cNvSpPr>
          <p:nvPr>
            <p:ph idx="1"/>
          </p:nvPr>
        </p:nvSpPr>
        <p:spPr/>
        <p:txBody>
          <a:bodyPr/>
          <a:lstStyle/>
          <a:p>
            <a:endParaRPr lang="el-GR" dirty="0"/>
          </a:p>
          <a:p>
            <a:pPr>
              <a:lnSpc>
                <a:spcPct val="150000"/>
              </a:lnSpc>
            </a:pPr>
            <a:r>
              <a:rPr lang="el-GR" dirty="0"/>
              <a:t> </a:t>
            </a:r>
            <a:r>
              <a:rPr lang="el-GR" dirty="0">
                <a:solidFill>
                  <a:schemeClr val="tx1"/>
                </a:solidFill>
              </a:rPr>
              <a:t>Στις περιπτώσεις διαζυγίου ή ακύρωσης του γάμου ή λύσης ή ακύρωσης του συμφώνου συμβίωσης ή διακοπής της συμβίωσης των συζύγων ή των μερών του συμφώνου συμβίωσης και εφόσον ζουν και οι δύο γονείς, </a:t>
            </a:r>
            <a:r>
              <a:rPr lang="el-GR" u="sng" dirty="0">
                <a:solidFill>
                  <a:schemeClr val="tx1"/>
                </a:solidFill>
              </a:rPr>
              <a:t>εξακολουθούν να ασκούν από κοινού και εξίσου </a:t>
            </a:r>
            <a:r>
              <a:rPr lang="el-GR" dirty="0">
                <a:solidFill>
                  <a:schemeClr val="tx1"/>
                </a:solidFill>
              </a:rPr>
              <a:t>τη γονική μέριμνα.</a:t>
            </a:r>
          </a:p>
          <a:p>
            <a:endParaRPr lang="el-GR" dirty="0">
              <a:solidFill>
                <a:schemeClr val="tx1"/>
              </a:solidFill>
            </a:endParaRPr>
          </a:p>
          <a:p>
            <a:r>
              <a:rPr lang="el-GR" dirty="0">
                <a:solidFill>
                  <a:schemeClr val="tx1"/>
                </a:solidFill>
              </a:rPr>
              <a:t> </a:t>
            </a:r>
            <a:endParaRPr lang="en-US" dirty="0">
              <a:solidFill>
                <a:schemeClr val="tx1"/>
              </a:solidFill>
            </a:endParaRPr>
          </a:p>
        </p:txBody>
      </p:sp>
    </p:spTree>
    <p:extLst>
      <p:ext uri="{BB962C8B-B14F-4D97-AF65-F5344CB8AC3E}">
        <p14:creationId xmlns:p14="http://schemas.microsoft.com/office/powerpoint/2010/main" val="27554122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599EF2D4-ED3C-D0BD-C228-9D17D2F3D7E9}"/>
              </a:ext>
            </a:extLst>
          </p:cNvPr>
          <p:cNvSpPr>
            <a:spLocks noGrp="1"/>
          </p:cNvSpPr>
          <p:nvPr>
            <p:ph type="title"/>
          </p:nvPr>
        </p:nvSpPr>
        <p:spPr>
          <a:xfrm>
            <a:off x="492370" y="605896"/>
            <a:ext cx="3084844" cy="5646208"/>
          </a:xfrm>
        </p:spPr>
        <p:txBody>
          <a:bodyPr anchor="ctr">
            <a:normAutofit/>
          </a:bodyPr>
          <a:lstStyle/>
          <a:p>
            <a:pPr marL="91440" marR="0" lvl="0" indent="-91440" defTabSz="914400" rtl="0" eaLnBrk="1" fontAlgn="auto" latinLnBrk="0" hangingPunct="1">
              <a:spcBef>
                <a:spcPts val="1200"/>
              </a:spcBef>
              <a:spcAft>
                <a:spcPts val="200"/>
              </a:spcAft>
              <a:tabLst/>
              <a:defRPr/>
            </a:pPr>
            <a:r>
              <a:rPr kumimoji="0" lang="el-GR" sz="3600" b="0" i="0" u="none" strike="noStrike" kern="1200" cap="none" spc="0" normalizeH="0" baseline="0" noProof="0" dirty="0">
                <a:ln>
                  <a:noFill/>
                </a:ln>
                <a:solidFill>
                  <a:srgbClr val="FFFFFF"/>
                </a:solidFill>
                <a:effectLst/>
                <a:uLnTx/>
                <a:uFillTx/>
                <a:latin typeface="Calibri" panose="020F0502020204030204"/>
                <a:ea typeface="+mn-ea"/>
                <a:cs typeface="+mn-cs"/>
              </a:rPr>
              <a:t>Παρέκκλιση από την από κοινού άσκηση της γονικής μέριμνας</a:t>
            </a:r>
            <a:br>
              <a:rPr kumimoji="0" lang="el-GR" sz="3600" b="0" i="0" u="none" strike="noStrike" kern="1200" cap="none" spc="0" normalizeH="0" baseline="0" noProof="0" dirty="0">
                <a:ln>
                  <a:noFill/>
                </a:ln>
                <a:solidFill>
                  <a:srgbClr val="FFFFFF"/>
                </a:solidFill>
                <a:effectLst/>
                <a:uLnTx/>
                <a:uFillTx/>
                <a:latin typeface="Calibri" panose="020F0502020204030204"/>
                <a:ea typeface="+mn-ea"/>
                <a:cs typeface="+mn-cs"/>
              </a:rPr>
            </a:br>
            <a:endParaRPr lang="en-US" sz="3600" dirty="0">
              <a:solidFill>
                <a:srgbClr val="FFFFFF"/>
              </a:solidFill>
            </a:endParaRP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760F20CF-0B54-CC63-379A-2744B7C35FEE}"/>
              </a:ext>
            </a:extLst>
          </p:cNvPr>
          <p:cNvSpPr>
            <a:spLocks noGrp="1"/>
          </p:cNvSpPr>
          <p:nvPr>
            <p:ph idx="1"/>
          </p:nvPr>
        </p:nvSpPr>
        <p:spPr>
          <a:xfrm>
            <a:off x="4168140" y="605896"/>
            <a:ext cx="8018175" cy="6153044"/>
          </a:xfrm>
        </p:spPr>
        <p:txBody>
          <a:bodyPr anchor="ctr">
            <a:normAutofit/>
          </a:bodyPr>
          <a:lstStyle/>
          <a:p>
            <a:pPr marL="0" indent="0">
              <a:buNone/>
            </a:pPr>
            <a:r>
              <a:rPr lang="el-GR" sz="1400" dirty="0">
                <a:solidFill>
                  <a:schemeClr val="tx1"/>
                </a:solidFill>
              </a:rPr>
              <a:t>1. Κατά παρέκκλιση του άρθρου 1513, οι γονείς </a:t>
            </a:r>
            <a:r>
              <a:rPr lang="el-GR" sz="1400" u="sng" dirty="0">
                <a:solidFill>
                  <a:schemeClr val="tx1"/>
                </a:solidFill>
              </a:rPr>
              <a:t>μπορούν </a:t>
            </a:r>
            <a:r>
              <a:rPr lang="el-GR" sz="1400" dirty="0">
                <a:solidFill>
                  <a:schemeClr val="tx1"/>
                </a:solidFill>
              </a:rPr>
              <a:t>με έγγραφο βεβαίας χρονολογίας </a:t>
            </a:r>
            <a:r>
              <a:rPr lang="el-GR" sz="1400" u="sng" dirty="0">
                <a:solidFill>
                  <a:schemeClr val="tx1"/>
                </a:solidFill>
              </a:rPr>
              <a:t>να ρυθμίζουν διαφορετικά την κατανομή της γονικής μέριμνας</a:t>
            </a:r>
            <a:r>
              <a:rPr lang="el-GR" sz="1400" dirty="0">
                <a:solidFill>
                  <a:schemeClr val="tx1"/>
                </a:solidFill>
              </a:rPr>
              <a:t>, ιδίως να αναθέτουν την άσκησή της στον έναν από αυτούς, και να καθορίζουν τον τόπο κατοικίας του τέκνου τους, τον γονέα με τον οποίο θα διαμένει, καθώς και τον τρόπο επικοινωνίας του με τον άλλο γονέα. Το ανωτέρω έγγραφο ισχύει τουλάχιστον για δύο (2) έτη και παρατείνεται αυτοδικαίως, εκτός αν κάποιος από τους δύο γονείς δηλώσει εγγράφως στον άλλο γονέα, πριν τη λήξη του συμφωνημένου χρόνου, ότι δεν επιθυμεί την παράτασή του.</a:t>
            </a:r>
          </a:p>
          <a:p>
            <a:pPr marL="0" indent="0">
              <a:buNone/>
            </a:pPr>
            <a:r>
              <a:rPr lang="el-GR" sz="1400" dirty="0">
                <a:solidFill>
                  <a:schemeClr val="tx1"/>
                </a:solidFill>
              </a:rPr>
              <a:t> 2. Αν δεν είναι δυνατή η από κοινού άσκηση της γονικής μέριμνας, εξαιτίας διαφωνίας των γονέων και ιδίως αν ο ένας γονέας αδιαφορεί ή δεν συμπράττει σε αυτήν ή δεν τηρεί την τυχόν υπάρχουσα συμφωνία για την άσκηση ή τον τρόπο άσκησης της γονικής μέριμνας ή αν η συμφωνία αυτή είναι αντίθετη προς το συμφέρον του τέκνου ή αν η γονική μέριμνα ασκείται αντίθετα προς το συμφέρον του τέκνου, καθένας από τους γονείς προσφεύγει: α) σε διαμεσολάβηση, εξαιρουμένων των περιπτώσεων ενδοοικογενειακής βίας.</a:t>
            </a:r>
          </a:p>
          <a:p>
            <a:pPr marL="0" indent="0">
              <a:buNone/>
            </a:pPr>
            <a:r>
              <a:rPr lang="el-GR" sz="1400" dirty="0">
                <a:solidFill>
                  <a:schemeClr val="tx1"/>
                </a:solidFill>
              </a:rPr>
              <a:t>β) Αν διαφωνούν, αποφασίζει το δικαστήριο.</a:t>
            </a:r>
          </a:p>
          <a:p>
            <a:pPr marL="0" indent="0">
              <a:buNone/>
            </a:pPr>
            <a:r>
              <a:rPr lang="el-GR" sz="1400" dirty="0">
                <a:solidFill>
                  <a:schemeClr val="tx1"/>
                </a:solidFill>
              </a:rPr>
              <a:t>3. Το δικαστήριο μπορεί ανάλογα με την περίπτωση: α) να κατανείμει την άσκηση της γονικής μέριμνας μεταξύ των γονέων, να εξειδικεύσει τον τρόπο άσκησής της στα κατ` ιδίαν θέματα ή να αναθέσει την άσκηση της γονικής μέριμνας στον ένα γονέα ή σε τρίτο,</a:t>
            </a:r>
          </a:p>
          <a:p>
            <a:pPr marL="0" indent="0">
              <a:buNone/>
            </a:pPr>
            <a:r>
              <a:rPr lang="el-GR" sz="1400" dirty="0">
                <a:solidFill>
                  <a:schemeClr val="tx1"/>
                </a:solidFill>
              </a:rPr>
              <a:t>β) να διατάξει πραγματογνωμοσύνη ή τη λήψη οποιουδήποτε άλλου πρόσφορου μέτρου,</a:t>
            </a:r>
          </a:p>
          <a:p>
            <a:pPr marL="0" indent="0">
              <a:buNone/>
            </a:pPr>
            <a:r>
              <a:rPr lang="el-GR" sz="1400" dirty="0">
                <a:solidFill>
                  <a:schemeClr val="tx1"/>
                </a:solidFill>
              </a:rPr>
              <a:t>γ) να διατάξει διαμεσολάβηση ή την επανάληψη διακοπείσας διαμεσολάβησης, ορίζοντας συγχρόνως τον διαμεσολαβητή.</a:t>
            </a:r>
          </a:p>
        </p:txBody>
      </p:sp>
    </p:spTree>
    <p:extLst>
      <p:ext uri="{BB962C8B-B14F-4D97-AF65-F5344CB8AC3E}">
        <p14:creationId xmlns:p14="http://schemas.microsoft.com/office/powerpoint/2010/main" val="38712674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F5191-97D1-388B-C61F-DBD908E6AA63}"/>
              </a:ext>
            </a:extLst>
          </p:cNvPr>
          <p:cNvSpPr>
            <a:spLocks noGrp="1"/>
          </p:cNvSpPr>
          <p:nvPr>
            <p:ph type="title"/>
          </p:nvPr>
        </p:nvSpPr>
        <p:spPr/>
        <p:txBody>
          <a:bodyPr>
            <a:normAutofit/>
          </a:bodyPr>
          <a:lstStyle/>
          <a:p>
            <a:r>
              <a:rPr lang="el-GR" sz="3600" dirty="0">
                <a:solidFill>
                  <a:schemeClr val="tx1"/>
                </a:solidFill>
              </a:rPr>
              <a:t>Περίπτωση επείγουσας ιατρικής πράξης</a:t>
            </a:r>
            <a:endParaRPr lang="en-US" sz="3600" dirty="0">
              <a:solidFill>
                <a:schemeClr val="tx1"/>
              </a:solidFill>
            </a:endParaRPr>
          </a:p>
        </p:txBody>
      </p:sp>
      <p:sp>
        <p:nvSpPr>
          <p:cNvPr id="3" name="Content Placeholder 2">
            <a:extLst>
              <a:ext uri="{FF2B5EF4-FFF2-40B4-BE49-F238E27FC236}">
                <a16:creationId xmlns:a16="http://schemas.microsoft.com/office/drawing/2014/main" id="{ADA47BDC-6799-611A-E99C-70297598048E}"/>
              </a:ext>
            </a:extLst>
          </p:cNvPr>
          <p:cNvSpPr>
            <a:spLocks noGrp="1"/>
          </p:cNvSpPr>
          <p:nvPr>
            <p:ph idx="1"/>
          </p:nvPr>
        </p:nvSpPr>
        <p:spPr/>
        <p:txBody>
          <a:bodyPr/>
          <a:lstStyle/>
          <a:p>
            <a:pPr marL="0" indent="0">
              <a:buNone/>
            </a:pPr>
            <a:r>
              <a:rPr lang="el-GR" dirty="0"/>
              <a:t>  </a:t>
            </a:r>
          </a:p>
          <a:p>
            <a:pPr marL="0" indent="0">
              <a:buNone/>
            </a:pPr>
            <a:r>
              <a:rPr lang="el-GR" dirty="0">
                <a:solidFill>
                  <a:schemeClr val="tx1"/>
                </a:solidFill>
              </a:rPr>
              <a:t>  Σε περίπτωση όπου υπάρχει κατεπείγουσα ανάγκη  ιατρικής  επέμ-</a:t>
            </a:r>
          </a:p>
          <a:p>
            <a:r>
              <a:rPr lang="el-GR" dirty="0">
                <a:solidFill>
                  <a:schemeClr val="tx1"/>
                </a:solidFill>
              </a:rPr>
              <a:t> βασης,  για  να  αποτραπεί κίνδυνος ζωής ή υγείας του τέκνου, ο Εισαγ-</a:t>
            </a:r>
          </a:p>
          <a:p>
            <a:r>
              <a:rPr lang="el-GR" dirty="0">
                <a:solidFill>
                  <a:schemeClr val="tx1"/>
                </a:solidFill>
              </a:rPr>
              <a:t> γελέας πρωτοδικών μπορεί, αν  αρνούνται  οι  γονείς,  να  δώσει  αυτός</a:t>
            </a:r>
          </a:p>
          <a:p>
            <a:r>
              <a:rPr lang="el-GR" dirty="0">
                <a:solidFill>
                  <a:schemeClr val="tx1"/>
                </a:solidFill>
              </a:rPr>
              <a:t> αμέσως  την  απαιτούμενη  άδεια, ύστερα από αίτηση του αρμόδιου για τη</a:t>
            </a:r>
          </a:p>
          <a:p>
            <a:r>
              <a:rPr lang="el-GR" dirty="0">
                <a:solidFill>
                  <a:schemeClr val="tx1"/>
                </a:solidFill>
              </a:rPr>
              <a:t> θεραπεία γιατρού ή του διευθυντή  της  κλινικής  όπου  νοσηλεύεται  το</a:t>
            </a:r>
          </a:p>
          <a:p>
            <a:r>
              <a:rPr lang="el-GR" dirty="0">
                <a:solidFill>
                  <a:schemeClr val="tx1"/>
                </a:solidFill>
              </a:rPr>
              <a:t> τέκνο ή οποιουδήποτε άλλου αρμόδιου υγειονομικού οργάνου. (1534 ΑΚ)</a:t>
            </a:r>
            <a:endParaRPr lang="en-US" dirty="0">
              <a:solidFill>
                <a:schemeClr val="tx1"/>
              </a:solidFill>
            </a:endParaRPr>
          </a:p>
        </p:txBody>
      </p:sp>
    </p:spTree>
    <p:extLst>
      <p:ext uri="{BB962C8B-B14F-4D97-AF65-F5344CB8AC3E}">
        <p14:creationId xmlns:p14="http://schemas.microsoft.com/office/powerpoint/2010/main" val="21778837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B1681-CA57-6D5A-5E4D-DCB168949BC8}"/>
              </a:ext>
            </a:extLst>
          </p:cNvPr>
          <p:cNvSpPr>
            <a:spLocks noGrp="1"/>
          </p:cNvSpPr>
          <p:nvPr>
            <p:ph type="title"/>
          </p:nvPr>
        </p:nvSpPr>
        <p:spPr/>
        <p:txBody>
          <a:bodyPr/>
          <a:lstStyle/>
          <a:p>
            <a:pPr marL="91440" marR="0" lvl="0" indent="-91440" defTabSz="914400" rtl="0" eaLnBrk="1" fontAlgn="auto" latinLnBrk="0" hangingPunct="1">
              <a:lnSpc>
                <a:spcPct val="90000"/>
              </a:lnSpc>
              <a:spcBef>
                <a:spcPts val="1200"/>
              </a:spcBef>
              <a:spcAft>
                <a:spcPts val="200"/>
              </a:spcAft>
              <a:tabLst/>
              <a:defRPr/>
            </a:pPr>
            <a:r>
              <a:rPr kumimoji="0" lang="el-GR" sz="2400" b="0" i="0" u="none" strike="noStrike" kern="1200" cap="none" spc="0" normalizeH="0" baseline="0" noProof="0" dirty="0">
                <a:ln>
                  <a:noFill/>
                </a:ln>
                <a:solidFill>
                  <a:schemeClr val="tx1"/>
                </a:solidFill>
                <a:effectLst/>
                <a:uLnTx/>
                <a:uFillTx/>
                <a:latin typeface="Calibri" panose="020F0502020204030204"/>
                <a:ea typeface="+mn-ea"/>
                <a:cs typeface="+mn-cs"/>
              </a:rPr>
              <a:t>Σύγκρουση συμφερόντων</a:t>
            </a:r>
            <a:br>
              <a:rPr kumimoji="0" lang="el-GR" sz="20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br>
            <a:endParaRPr lang="en-US" dirty="0"/>
          </a:p>
        </p:txBody>
      </p:sp>
      <p:sp>
        <p:nvSpPr>
          <p:cNvPr id="3" name="Content Placeholder 2">
            <a:extLst>
              <a:ext uri="{FF2B5EF4-FFF2-40B4-BE49-F238E27FC236}">
                <a16:creationId xmlns:a16="http://schemas.microsoft.com/office/drawing/2014/main" id="{B3C22DA4-94B3-AF99-A597-E9E8AB5B1144}"/>
              </a:ext>
            </a:extLst>
          </p:cNvPr>
          <p:cNvSpPr>
            <a:spLocks noGrp="1"/>
          </p:cNvSpPr>
          <p:nvPr>
            <p:ph idx="1"/>
          </p:nvPr>
        </p:nvSpPr>
        <p:spPr/>
        <p:txBody>
          <a:bodyPr/>
          <a:lstStyle/>
          <a:p>
            <a:endParaRPr lang="el-GR" dirty="0"/>
          </a:p>
          <a:p>
            <a:r>
              <a:rPr lang="el-GR" dirty="0"/>
              <a:t> </a:t>
            </a:r>
            <a:r>
              <a:rPr lang="el-GR" dirty="0">
                <a:solidFill>
                  <a:schemeClr val="tx1"/>
                </a:solidFill>
              </a:rPr>
              <a:t>Αν τα συμφέροντα του τέκνου συγκρούονται με τα συμφέροντα  του</a:t>
            </a:r>
          </a:p>
          <a:p>
            <a:r>
              <a:rPr lang="el-GR" dirty="0">
                <a:solidFill>
                  <a:schemeClr val="tx1"/>
                </a:solidFill>
              </a:rPr>
              <a:t> πατέρα  του ή της μητέρας του, που ασκούν τη Γονική μέριμνα, καθώς και</a:t>
            </a:r>
          </a:p>
          <a:p>
            <a:r>
              <a:rPr lang="el-GR" dirty="0">
                <a:solidFill>
                  <a:schemeClr val="tx1"/>
                </a:solidFill>
              </a:rPr>
              <a:t> των συζύγων ή των συγγενών τους εξ  αίματος ή εξ Αγχιστείας σε ευθεία</a:t>
            </a:r>
          </a:p>
          <a:p>
            <a:r>
              <a:rPr lang="el-GR" dirty="0">
                <a:solidFill>
                  <a:schemeClr val="tx1"/>
                </a:solidFill>
              </a:rPr>
              <a:t> γραμμή, </a:t>
            </a:r>
            <a:r>
              <a:rPr lang="el-GR" u="sng" dirty="0">
                <a:solidFill>
                  <a:schemeClr val="tx1"/>
                </a:solidFill>
              </a:rPr>
              <a:t>διορίζεται ειδικός επίτροπος.</a:t>
            </a:r>
          </a:p>
          <a:p>
            <a:endParaRPr lang="el-GR" dirty="0"/>
          </a:p>
          <a:p>
            <a:r>
              <a:rPr lang="el-GR" dirty="0"/>
              <a:t> </a:t>
            </a:r>
            <a:endParaRPr lang="en-US" dirty="0"/>
          </a:p>
        </p:txBody>
      </p:sp>
    </p:spTree>
    <p:extLst>
      <p:ext uri="{BB962C8B-B14F-4D97-AF65-F5344CB8AC3E}">
        <p14:creationId xmlns:p14="http://schemas.microsoft.com/office/powerpoint/2010/main" val="23820166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8995A-9524-0F9D-19B1-A37AB7E4E164}"/>
              </a:ext>
            </a:extLst>
          </p:cNvPr>
          <p:cNvSpPr>
            <a:spLocks noGrp="1"/>
          </p:cNvSpPr>
          <p:nvPr>
            <p:ph type="title"/>
          </p:nvPr>
        </p:nvSpPr>
        <p:spPr>
          <a:xfrm>
            <a:off x="978011" y="214686"/>
            <a:ext cx="10058400" cy="910424"/>
          </a:xfrm>
        </p:spPr>
        <p:txBody>
          <a:bodyPr>
            <a:normAutofit/>
          </a:bodyPr>
          <a:lstStyle/>
          <a:p>
            <a:r>
              <a:rPr lang="el-GR" sz="4000" dirty="0">
                <a:solidFill>
                  <a:schemeClr val="tx1"/>
                </a:solidFill>
              </a:rPr>
              <a:t>Κακή Άσκηση Γονικής Μέριμνας </a:t>
            </a:r>
            <a:endParaRPr lang="en-US" sz="4000" dirty="0">
              <a:solidFill>
                <a:schemeClr val="tx1"/>
              </a:solidFill>
            </a:endParaRPr>
          </a:p>
        </p:txBody>
      </p:sp>
      <p:sp>
        <p:nvSpPr>
          <p:cNvPr id="3" name="Content Placeholder 2">
            <a:extLst>
              <a:ext uri="{FF2B5EF4-FFF2-40B4-BE49-F238E27FC236}">
                <a16:creationId xmlns:a16="http://schemas.microsoft.com/office/drawing/2014/main" id="{2CF5CCD6-16AE-EF5E-A1C9-1759EFB4F5E2}"/>
              </a:ext>
            </a:extLst>
          </p:cNvPr>
          <p:cNvSpPr>
            <a:spLocks noGrp="1"/>
          </p:cNvSpPr>
          <p:nvPr>
            <p:ph idx="1"/>
          </p:nvPr>
        </p:nvSpPr>
        <p:spPr>
          <a:xfrm>
            <a:off x="166977" y="1590261"/>
            <a:ext cx="11720223" cy="4707171"/>
          </a:xfrm>
        </p:spPr>
        <p:txBody>
          <a:bodyPr>
            <a:normAutofit lnSpcReduction="10000"/>
          </a:bodyPr>
          <a:lstStyle/>
          <a:p>
            <a:pPr marL="91440" marR="0" lvl="0" indent="-91440" algn="l" defTabSz="914400" rtl="0" eaLnBrk="1" fontAlgn="auto" latinLnBrk="0" hangingPunct="1">
              <a:lnSpc>
                <a:spcPct val="170000"/>
              </a:lnSpc>
              <a:spcBef>
                <a:spcPts val="1200"/>
              </a:spcBef>
              <a:spcAft>
                <a:spcPts val="200"/>
              </a:spcAft>
              <a:buClr>
                <a:srgbClr val="E48312"/>
              </a:buClr>
              <a:buSzPct val="100000"/>
              <a:buFont typeface="Calibri" panose="020F0502020204030204" pitchFamily="34" charset="0"/>
              <a:buChar char=" "/>
              <a:tabLst/>
              <a:defRPr/>
            </a:pPr>
            <a:r>
              <a:rPr kumimoji="0" lang="el-GR" sz="1800" b="0" i="0" u="none" strike="noStrike" kern="1200" cap="none" spc="0" normalizeH="0" baseline="0" noProof="0" dirty="0">
                <a:ln>
                  <a:noFill/>
                </a:ln>
                <a:solidFill>
                  <a:srgbClr val="000000"/>
                </a:solidFill>
                <a:effectLst/>
                <a:uLnTx/>
                <a:uFillTx/>
                <a:latin typeface="Calibri" panose="020F0502020204030204"/>
                <a:ea typeface="+mn-ea"/>
                <a:cs typeface="+mn-cs"/>
              </a:rPr>
              <a:t>Κακή άσκηση της γονικής μέριμνας συνιστούν ιδίως: α. η υπαίτια μη συμμόρφωση προς αποφάσεις και διατάξεις δικαστικών και εισαγγελικών αρχών που αφορούν το τέκνο ή προς την υπάρχουσα συμφωνία των γονέων για την άσκηση της γονικής μέριμνας, β. η διατάραξη της συναισθηματικής σχέσης του τέκνου με τον άλλο γονέα και την οικογένειά του και η με κάθε τρόπο πρόκληση διάρρηξης των σχέσεων του τέκνου με αυτούς, γ. η υπαίτια παράβαση των όρων της συμφωνίας των γονέων ή της δικαστικής απόφασης για την επικοινωνία του τέκνου με τον γονέα με τον οποίο δεν διαμένει και η με κάθε άλλο τρόπο παρεμπόδιση της επικοινωνίας, δ. η κακή άσκηση και η υπαίτια παράλειψη της άσκησης του δικαιώματος επικοινωνίας από τον δικαιούχο γονέα, ε. η αδικαιολόγητη άρνηση του γονέα να καταβάλει τη διατροφή που επιδικάστηκε στο τέκνο από το δικαστήριο ή συμφωνήθηκε μεταξύ των γονέων, στ. η καταδίκη του γονέα, με οριστική δικαστική απόφαση, για ενδοοικογενειακή βία ή για εγκλήματα κατά της γενετήσιας ελευθερίας ή για εγκλήματα οικονομικής εκμετάλλευσης της γενετήσιας ζωής.</a:t>
            </a:r>
          </a:p>
          <a:p>
            <a:endParaRPr lang="en-US" dirty="0"/>
          </a:p>
        </p:txBody>
      </p:sp>
    </p:spTree>
    <p:extLst>
      <p:ext uri="{BB962C8B-B14F-4D97-AF65-F5344CB8AC3E}">
        <p14:creationId xmlns:p14="http://schemas.microsoft.com/office/powerpoint/2010/main" val="546333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55DE5-9F51-827E-7C9F-74E6248A55F1}"/>
              </a:ext>
            </a:extLst>
          </p:cNvPr>
          <p:cNvSpPr>
            <a:spLocks noGrp="1"/>
          </p:cNvSpPr>
          <p:nvPr>
            <p:ph type="title"/>
          </p:nvPr>
        </p:nvSpPr>
        <p:spPr/>
        <p:txBody>
          <a:bodyPr/>
          <a:lstStyle/>
          <a:p>
            <a:r>
              <a:rPr lang="el-GR" dirty="0">
                <a:solidFill>
                  <a:schemeClr val="tx1"/>
                </a:solidFill>
              </a:rPr>
              <a:t>Γάμος</a:t>
            </a:r>
            <a:endParaRPr lang="en-US" dirty="0">
              <a:solidFill>
                <a:schemeClr val="tx1"/>
              </a:solidFill>
            </a:endParaRPr>
          </a:p>
        </p:txBody>
      </p:sp>
      <p:sp>
        <p:nvSpPr>
          <p:cNvPr id="3" name="Content Placeholder 2">
            <a:extLst>
              <a:ext uri="{FF2B5EF4-FFF2-40B4-BE49-F238E27FC236}">
                <a16:creationId xmlns:a16="http://schemas.microsoft.com/office/drawing/2014/main" id="{5F053E0B-CF6E-8B02-0751-28BB3D28C5D7}"/>
              </a:ext>
            </a:extLst>
          </p:cNvPr>
          <p:cNvSpPr>
            <a:spLocks noGrp="1"/>
          </p:cNvSpPr>
          <p:nvPr>
            <p:ph idx="1"/>
          </p:nvPr>
        </p:nvSpPr>
        <p:spPr/>
        <p:txBody>
          <a:bodyPr/>
          <a:lstStyle/>
          <a:p>
            <a:r>
              <a:rPr lang="el-GR" dirty="0">
                <a:solidFill>
                  <a:schemeClr val="tx1"/>
                </a:solidFill>
              </a:rPr>
              <a:t>Με τον όρο γάμος από νομική άποψη εννοούμε: </a:t>
            </a:r>
          </a:p>
          <a:p>
            <a:pPr>
              <a:buFont typeface="Wingdings" panose="05000000000000000000" pitchFamily="2" charset="2"/>
              <a:buChar char="v"/>
            </a:pPr>
            <a:r>
              <a:rPr lang="el-GR" dirty="0">
                <a:solidFill>
                  <a:schemeClr val="tx1"/>
                </a:solidFill>
              </a:rPr>
              <a:t>τη σύμβαση του οικογενειακού δικαίου, </a:t>
            </a:r>
          </a:p>
          <a:p>
            <a:pPr>
              <a:buFont typeface="Wingdings" panose="05000000000000000000" pitchFamily="2" charset="2"/>
              <a:buChar char="v"/>
            </a:pPr>
            <a:r>
              <a:rPr lang="el-GR" dirty="0">
                <a:solidFill>
                  <a:schemeClr val="tx1"/>
                </a:solidFill>
              </a:rPr>
              <a:t>η οποία ιδρύει μια μόνιμη και διαρκή συμβίωση </a:t>
            </a:r>
          </a:p>
          <a:p>
            <a:pPr>
              <a:buFont typeface="Wingdings" panose="05000000000000000000" pitchFamily="2" charset="2"/>
              <a:buChar char="v"/>
            </a:pPr>
            <a:r>
              <a:rPr lang="el-GR" dirty="0">
                <a:solidFill>
                  <a:schemeClr val="tx1"/>
                </a:solidFill>
              </a:rPr>
              <a:t>ανάμεσα σε δύο πρόσωπα διαφορετικού φύλου και </a:t>
            </a:r>
          </a:p>
          <a:p>
            <a:pPr>
              <a:buFont typeface="Wingdings" panose="05000000000000000000" pitchFamily="2" charset="2"/>
              <a:buChar char="v"/>
            </a:pPr>
            <a:r>
              <a:rPr lang="el-GR" dirty="0">
                <a:solidFill>
                  <a:schemeClr val="tx1"/>
                </a:solidFill>
              </a:rPr>
              <a:t>διέπεται από κανόνες αναγκαστικού δικαίου. </a:t>
            </a:r>
          </a:p>
          <a:p>
            <a:pPr marL="0" indent="0">
              <a:lnSpc>
                <a:spcPct val="150000"/>
              </a:lnSpc>
              <a:buNone/>
            </a:pPr>
            <a:r>
              <a:rPr lang="el-GR" dirty="0">
                <a:solidFill>
                  <a:schemeClr val="tx1"/>
                </a:solidFill>
              </a:rPr>
              <a:t>Άρα η λέξη «γάμος» παραπέμπει τόσο στη συστατική πράξη του γάμου όσο και στη σχέση που ιδρύεται μετά από αυτόν </a:t>
            </a:r>
            <a:endParaRPr lang="en-US" dirty="0">
              <a:solidFill>
                <a:schemeClr val="tx1"/>
              </a:solidFill>
            </a:endParaRPr>
          </a:p>
        </p:txBody>
      </p:sp>
    </p:spTree>
    <p:extLst>
      <p:ext uri="{BB962C8B-B14F-4D97-AF65-F5344CB8AC3E}">
        <p14:creationId xmlns:p14="http://schemas.microsoft.com/office/powerpoint/2010/main" val="30303378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C445B-AB27-F788-1B4B-DDBD38B6439B}"/>
              </a:ext>
            </a:extLst>
          </p:cNvPr>
          <p:cNvSpPr>
            <a:spLocks noGrp="1"/>
          </p:cNvSpPr>
          <p:nvPr>
            <p:ph type="title"/>
          </p:nvPr>
        </p:nvSpPr>
        <p:spPr/>
        <p:txBody>
          <a:bodyPr/>
          <a:lstStyle/>
          <a:p>
            <a:pPr marL="91440" marR="0" lvl="0" indent="-91440" defTabSz="914400" rtl="0" eaLnBrk="1" fontAlgn="auto" latinLnBrk="0" hangingPunct="1">
              <a:lnSpc>
                <a:spcPct val="90000"/>
              </a:lnSpc>
              <a:spcBef>
                <a:spcPts val="1200"/>
              </a:spcBef>
              <a:spcAft>
                <a:spcPts val="200"/>
              </a:spcAft>
              <a:tabLst/>
              <a:defRPr/>
            </a:pPr>
            <a:r>
              <a:rPr kumimoji="0" lang="el-GR" sz="11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t> </a:t>
            </a:r>
            <a:r>
              <a:rPr kumimoji="0" lang="el-GR" sz="2000" b="0" i="0" u="none" strike="noStrike" kern="1200" cap="none" spc="0" normalizeH="0" baseline="0" noProof="0" dirty="0">
                <a:ln>
                  <a:noFill/>
                </a:ln>
                <a:solidFill>
                  <a:schemeClr val="tx1"/>
                </a:solidFill>
                <a:effectLst/>
                <a:uLnTx/>
                <a:uFillTx/>
                <a:latin typeface="Calibri" panose="020F0502020204030204"/>
                <a:ea typeface="+mn-ea"/>
                <a:cs typeface="+mn-cs"/>
              </a:rPr>
              <a:t>Συνέπειες κακής άσκησης Γονικής Μέριμνας </a:t>
            </a:r>
            <a:br>
              <a:rPr kumimoji="0" lang="el-GR" sz="2000" b="0" i="0" u="none" strike="noStrike" kern="1200" cap="none" spc="0" normalizeH="0" baseline="0" noProof="0" dirty="0">
                <a:ln>
                  <a:noFill/>
                </a:ln>
                <a:solidFill>
                  <a:schemeClr val="tx1"/>
                </a:solidFill>
                <a:effectLst/>
                <a:uLnTx/>
                <a:uFillTx/>
                <a:latin typeface="Calibri" panose="020F0502020204030204"/>
                <a:ea typeface="+mn-ea"/>
                <a:cs typeface="+mn-cs"/>
              </a:rPr>
            </a:br>
            <a:endParaRPr lang="en-US" dirty="0">
              <a:solidFill>
                <a:schemeClr val="tx1"/>
              </a:solidFill>
            </a:endParaRPr>
          </a:p>
        </p:txBody>
      </p:sp>
      <p:sp>
        <p:nvSpPr>
          <p:cNvPr id="3" name="Content Placeholder 2">
            <a:extLst>
              <a:ext uri="{FF2B5EF4-FFF2-40B4-BE49-F238E27FC236}">
                <a16:creationId xmlns:a16="http://schemas.microsoft.com/office/drawing/2014/main" id="{2C282F40-BD7E-4C3B-1C10-CB08E73A2827}"/>
              </a:ext>
            </a:extLst>
          </p:cNvPr>
          <p:cNvSpPr>
            <a:spLocks noGrp="1"/>
          </p:cNvSpPr>
          <p:nvPr>
            <p:ph idx="1"/>
          </p:nvPr>
        </p:nvSpPr>
        <p:spPr>
          <a:xfrm>
            <a:off x="1097280" y="1737360"/>
            <a:ext cx="10058400" cy="4572000"/>
          </a:xfrm>
        </p:spPr>
        <p:txBody>
          <a:bodyPr>
            <a:normAutofit/>
          </a:bodyPr>
          <a:lstStyle/>
          <a:p>
            <a:pPr>
              <a:lnSpc>
                <a:spcPct val="170000"/>
              </a:lnSpc>
            </a:pPr>
            <a:r>
              <a:rPr lang="el-GR" sz="1600" dirty="0">
                <a:solidFill>
                  <a:schemeClr val="tx1"/>
                </a:solidFill>
              </a:rPr>
              <a:t>Το δικαστήριο, στις περιπτώσεις κακής άσκησης γονικής μέριμνας, </a:t>
            </a:r>
            <a:r>
              <a:rPr lang="el-GR" sz="1600" u="sng" dirty="0">
                <a:solidFill>
                  <a:schemeClr val="tx1"/>
                </a:solidFill>
              </a:rPr>
              <a:t>δύναται να αφαιρέσει από τον υπαίτιο γονέα </a:t>
            </a:r>
            <a:r>
              <a:rPr lang="el-GR" sz="1600" dirty="0">
                <a:solidFill>
                  <a:schemeClr val="tx1"/>
                </a:solidFill>
              </a:rPr>
              <a:t>την άσκηση της γονικής μέριμνας ή την επιμέλεια, ολικά ή μερικά, και να την αναθέσει αποκλειστικά στον άλλο γονέα, καθώς επίσης να διατάξει κάθε πρόσφορο μέτρο προς διασφάλιση του συμφέροντος του τέκνου. Αν συντρέχουν στο πρόσωπο και </a:t>
            </a:r>
            <a:r>
              <a:rPr lang="el-GR" sz="1600" u="sng" dirty="0">
                <a:solidFill>
                  <a:schemeClr val="tx1"/>
                </a:solidFill>
              </a:rPr>
              <a:t>των δύο γονέων ο</a:t>
            </a:r>
            <a:r>
              <a:rPr lang="el-GR" sz="1600" dirty="0">
                <a:solidFill>
                  <a:schemeClr val="tx1"/>
                </a:solidFill>
              </a:rPr>
              <a:t>ι περιπτώσεις του δευτέρου εδαφίου, το δικαστήριο μπορεί να αναθέσει την πραγματική φροντίδα του τέκνου ή ακόμα και την επιμέλειά του ολικά ή μερικά </a:t>
            </a:r>
            <a:r>
              <a:rPr lang="el-GR" sz="1600" u="sng" dirty="0">
                <a:solidFill>
                  <a:schemeClr val="tx1"/>
                </a:solidFill>
              </a:rPr>
              <a:t>σε τρίτο ή και να διορίσει επίτροπο</a:t>
            </a:r>
            <a:r>
              <a:rPr lang="el-GR" sz="1600" dirty="0">
                <a:solidFill>
                  <a:schemeClr val="tx1"/>
                </a:solidFill>
              </a:rPr>
              <a:t>.</a:t>
            </a:r>
          </a:p>
          <a:p>
            <a:pPr>
              <a:lnSpc>
                <a:spcPct val="170000"/>
              </a:lnSpc>
            </a:pPr>
            <a:r>
              <a:rPr lang="el-GR" sz="1600" dirty="0">
                <a:solidFill>
                  <a:schemeClr val="tx1"/>
                </a:solidFill>
              </a:rPr>
              <a:t>Σε εξαιρετικά επείγουσες περιπτώσεις, εφόσον συντρέχουν οι προϋποθέσεις του πρώτου εδαφίου και επίκειται </a:t>
            </a:r>
            <a:r>
              <a:rPr lang="el-GR" sz="1600" u="sng" dirty="0">
                <a:solidFill>
                  <a:schemeClr val="tx1"/>
                </a:solidFill>
              </a:rPr>
              <a:t>άμεσος κίνδυνος για τη σωματική ή την ψυχική υγεία του τέκνου</a:t>
            </a:r>
            <a:r>
              <a:rPr lang="el-GR" sz="1600" dirty="0">
                <a:solidFill>
                  <a:schemeClr val="tx1"/>
                </a:solidFill>
              </a:rPr>
              <a:t>, ο εισαγγελέας διατάσσει κάθε πρόσφορο μέτρο για την προστασία του, μέχρι την έκδοση της απόφασης του δικαστηρίου, στο οποίο πρέπει να απευθύνεται εντός ενενήντα (90) ημερών, με δυνατότητα αιτιολογημένης παράτασης της προθεσμίας αυτής κατά ενενήντα (90) επιπλέον ημέρες.».</a:t>
            </a:r>
            <a:endParaRPr lang="en-US" sz="1600" dirty="0">
              <a:solidFill>
                <a:schemeClr val="tx1"/>
              </a:solidFill>
            </a:endParaRPr>
          </a:p>
        </p:txBody>
      </p:sp>
    </p:spTree>
    <p:extLst>
      <p:ext uri="{BB962C8B-B14F-4D97-AF65-F5344CB8AC3E}">
        <p14:creationId xmlns:p14="http://schemas.microsoft.com/office/powerpoint/2010/main" val="35345387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B0BD8-A00E-D4AE-ABC1-035257DCD956}"/>
              </a:ext>
            </a:extLst>
          </p:cNvPr>
          <p:cNvSpPr>
            <a:spLocks noGrp="1"/>
          </p:cNvSpPr>
          <p:nvPr>
            <p:ph type="title"/>
          </p:nvPr>
        </p:nvSpPr>
        <p:spPr/>
        <p:txBody>
          <a:bodyPr>
            <a:normAutofit/>
          </a:bodyPr>
          <a:lstStyle/>
          <a:p>
            <a:r>
              <a:rPr lang="el-GR" sz="4000" dirty="0">
                <a:solidFill>
                  <a:schemeClr val="tx1"/>
                </a:solidFill>
              </a:rPr>
              <a:t>Ανάθεση γονικής Μέριμνας σε τρίτο (1533 ΑΚ)</a:t>
            </a:r>
            <a:endParaRPr lang="en-US" sz="4000" dirty="0">
              <a:solidFill>
                <a:schemeClr val="tx1"/>
              </a:solidFill>
            </a:endParaRPr>
          </a:p>
        </p:txBody>
      </p:sp>
      <p:sp>
        <p:nvSpPr>
          <p:cNvPr id="3" name="Content Placeholder 2">
            <a:extLst>
              <a:ext uri="{FF2B5EF4-FFF2-40B4-BE49-F238E27FC236}">
                <a16:creationId xmlns:a16="http://schemas.microsoft.com/office/drawing/2014/main" id="{180AA07F-65F9-F886-C04A-BF6E9F69BEBF}"/>
              </a:ext>
            </a:extLst>
          </p:cNvPr>
          <p:cNvSpPr>
            <a:spLocks noGrp="1"/>
          </p:cNvSpPr>
          <p:nvPr>
            <p:ph idx="1"/>
          </p:nvPr>
        </p:nvSpPr>
        <p:spPr>
          <a:xfrm>
            <a:off x="166977" y="1737360"/>
            <a:ext cx="11513489" cy="4568024"/>
          </a:xfrm>
        </p:spPr>
        <p:txBody>
          <a:bodyPr>
            <a:normAutofit/>
          </a:bodyPr>
          <a:lstStyle/>
          <a:p>
            <a:pPr>
              <a:lnSpc>
                <a:spcPct val="150000"/>
              </a:lnSpc>
            </a:pPr>
            <a:r>
              <a:rPr lang="el-GR" dirty="0">
                <a:solidFill>
                  <a:schemeClr val="tx1"/>
                </a:solidFill>
              </a:rPr>
              <a:t>Η  αφαίρεση του συνόλου της επιμέλειας του προσώπου του τέκνου και από τους δύο γονείς και η ανάθεσή της σε τρίτο διατάσσονται από το δικαστήριο, μόνο όταν άλλα μέτρα έμειναν χωρίς αποτέλεσμα  ή  κρίνεται ότι  δεν επαρκούν για να αποτρέψουν κίνδυνο της σωματικής, πνευματικής ή ψυχικής υγείας του τέκνου. Πρόκειται δλδ για την έσχατη λύση. </a:t>
            </a:r>
          </a:p>
          <a:p>
            <a:pPr>
              <a:lnSpc>
                <a:spcPct val="150000"/>
              </a:lnSpc>
            </a:pPr>
            <a:r>
              <a:rPr lang="el-GR" dirty="0">
                <a:solidFill>
                  <a:schemeClr val="tx1"/>
                </a:solidFill>
              </a:rPr>
              <a:t>Το δικαστήριο ορίζει την έκταση της γονικής μέριμνας που παραχωρεί στον τρίτο, και τους όρους της άσκησής της ύστερα από έλεγχο του ήθους, των βιοτικών συνθηκών και γενικά της καταλληλότητάς του, στηριζόμενο υποχρεωτικά σε βεβαίωση της κοινωνικής υπηρεσίας. Η ανάθεση γίνεται </a:t>
            </a:r>
            <a:r>
              <a:rPr lang="el-GR" u="sng" dirty="0">
                <a:solidFill>
                  <a:schemeClr val="tx1"/>
                </a:solidFill>
              </a:rPr>
              <a:t>σε κατάλληλη οικογένεια, κατά προτίμηση συγγενική(α ν ά δ ο χ η   ο ι κ ο γ έ ν ε ι α) και, αν αυτό δεν είναι δυνατό, σε κατάλληλο </a:t>
            </a:r>
            <a:r>
              <a:rPr lang="el-GR" dirty="0">
                <a:solidFill>
                  <a:schemeClr val="tx1"/>
                </a:solidFill>
              </a:rPr>
              <a:t>ίδρυμα.</a:t>
            </a:r>
            <a:endParaRPr lang="en-US" dirty="0">
              <a:solidFill>
                <a:schemeClr val="tx1"/>
              </a:solidFill>
            </a:endParaRPr>
          </a:p>
        </p:txBody>
      </p:sp>
    </p:spTree>
    <p:extLst>
      <p:ext uri="{BB962C8B-B14F-4D97-AF65-F5344CB8AC3E}">
        <p14:creationId xmlns:p14="http://schemas.microsoft.com/office/powerpoint/2010/main" val="8546142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5F9F2E-E26A-7C1F-EE75-20EF5779B74F}"/>
              </a:ext>
            </a:extLst>
          </p:cNvPr>
          <p:cNvSpPr>
            <a:spLocks noGrp="1"/>
          </p:cNvSpPr>
          <p:nvPr>
            <p:ph type="title"/>
          </p:nvPr>
        </p:nvSpPr>
        <p:spPr/>
        <p:txBody>
          <a:bodyPr>
            <a:normAutofit/>
          </a:bodyPr>
          <a:lstStyle/>
          <a:p>
            <a:r>
              <a:rPr lang="el-GR" sz="4000" dirty="0">
                <a:solidFill>
                  <a:schemeClr val="tx1"/>
                </a:solidFill>
              </a:rPr>
              <a:t>Λύση του Γάμου </a:t>
            </a:r>
            <a:endParaRPr lang="en-US" sz="4000" dirty="0">
              <a:solidFill>
                <a:schemeClr val="tx1"/>
              </a:solidFill>
            </a:endParaRPr>
          </a:p>
        </p:txBody>
      </p:sp>
      <p:graphicFrame>
        <p:nvGraphicFramePr>
          <p:cNvPr id="5" name="Content Placeholder 2">
            <a:extLst>
              <a:ext uri="{FF2B5EF4-FFF2-40B4-BE49-F238E27FC236}">
                <a16:creationId xmlns:a16="http://schemas.microsoft.com/office/drawing/2014/main" id="{65EEEB54-EF44-4BB6-0A31-8AE4354DA1D9}"/>
              </a:ext>
            </a:extLst>
          </p:cNvPr>
          <p:cNvGraphicFramePr>
            <a:graphicFrameLocks noGrp="1"/>
          </p:cNvGraphicFramePr>
          <p:nvPr>
            <p:ph idx="1"/>
            <p:extLst>
              <p:ext uri="{D42A27DB-BD31-4B8C-83A1-F6EECF244321}">
                <p14:modId xmlns:p14="http://schemas.microsoft.com/office/powerpoint/2010/main" val="84279954"/>
              </p:ext>
            </p:extLst>
          </p:nvPr>
        </p:nvGraphicFramePr>
        <p:xfrm>
          <a:off x="1097280" y="1845734"/>
          <a:ext cx="9052560" cy="4023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651236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D44DC-F201-26C2-27C5-2082C7484DFB}"/>
              </a:ext>
            </a:extLst>
          </p:cNvPr>
          <p:cNvSpPr>
            <a:spLocks noGrp="1"/>
          </p:cNvSpPr>
          <p:nvPr>
            <p:ph type="title"/>
          </p:nvPr>
        </p:nvSpPr>
        <p:spPr/>
        <p:txBody>
          <a:bodyPr>
            <a:normAutofit/>
          </a:bodyPr>
          <a:lstStyle/>
          <a:p>
            <a:r>
              <a:rPr lang="el-GR" sz="3600" dirty="0">
                <a:solidFill>
                  <a:schemeClr val="tx1"/>
                </a:solidFill>
              </a:rPr>
              <a:t>Συμφωνία για τα ανήλικα τέκνα </a:t>
            </a:r>
            <a:endParaRPr lang="en-US" sz="3600" dirty="0">
              <a:solidFill>
                <a:schemeClr val="tx1"/>
              </a:solidFill>
            </a:endParaRPr>
          </a:p>
        </p:txBody>
      </p:sp>
      <p:sp>
        <p:nvSpPr>
          <p:cNvPr id="3" name="Content Placeholder 2">
            <a:extLst>
              <a:ext uri="{FF2B5EF4-FFF2-40B4-BE49-F238E27FC236}">
                <a16:creationId xmlns:a16="http://schemas.microsoft.com/office/drawing/2014/main" id="{3A1F5DB1-8C64-2B13-CE9E-90DED46FBAD3}"/>
              </a:ext>
            </a:extLst>
          </p:cNvPr>
          <p:cNvSpPr>
            <a:spLocks noGrp="1"/>
          </p:cNvSpPr>
          <p:nvPr>
            <p:ph idx="1"/>
          </p:nvPr>
        </p:nvSpPr>
        <p:spPr>
          <a:xfrm>
            <a:off x="1066800" y="1860974"/>
            <a:ext cx="10058400" cy="4023360"/>
          </a:xfrm>
        </p:spPr>
        <p:txBody>
          <a:bodyPr/>
          <a:lstStyle/>
          <a:p>
            <a:r>
              <a:rPr lang="el-GR" dirty="0">
                <a:solidFill>
                  <a:schemeClr val="tx1"/>
                </a:solidFill>
              </a:rPr>
              <a:t>Αν υπάρχουν ανήλικα τέκνα, για να λυθεί ο γάμος, πρέπει οπωσδήποτε να υπάρχει συμφωνία μεταξύ των συζύγων,με την οποία να ρυθμίζεται η κατανομή της γονικής μέριμνας και ιδίως η επιμέλεια των τέκνων, ο τόπος διαμονής τους, ο γονέας με τον οποίο διαμένουν, η επικοινωνία τους με τον άλλο γονέα και η διατροφή τους. Η ανωτέρω έγγραφη συμφωνία ισχύει για τουλάχιστον δύο (2) έτη και παρατείνεται αυτοδικαίως, εκτός αν κάποιος από τους δύο γονείς δηλώσει εγγράφως στον άλλο γονέα, πριν τη λήξη του συμφωνημένου χρόνου, ότι δεν επιθυμεί την παράτασή της.</a:t>
            </a:r>
          </a:p>
          <a:p>
            <a:endParaRPr lang="el-GR" dirty="0">
              <a:solidFill>
                <a:schemeClr val="tx1"/>
              </a:solidFill>
            </a:endParaRPr>
          </a:p>
          <a:p>
            <a:r>
              <a:rPr lang="el-GR" dirty="0">
                <a:solidFill>
                  <a:schemeClr val="tx1"/>
                </a:solidFill>
              </a:rPr>
              <a:t>Η έγγραφη συμφωνία για τη λύση του γάμου, καθώς και κάθε χωριστή συμφωνία για την κατανομή της γονικής μέριμνας, την επιμέλεια, τον τόπο διαμονής, την επικοινωνία και τη διατροφή των ανηλίκων τέκνων, υποβάλλονται από τους πληρεξουσίους δικηγόρους του κάθε συζύγου μαζί με τα ειδικά πληρεξούσια σε συμβολαιογράφο.</a:t>
            </a:r>
            <a:endParaRPr lang="en-US" dirty="0">
              <a:solidFill>
                <a:schemeClr val="tx1"/>
              </a:solidFill>
            </a:endParaRPr>
          </a:p>
        </p:txBody>
      </p:sp>
    </p:spTree>
    <p:extLst>
      <p:ext uri="{BB962C8B-B14F-4D97-AF65-F5344CB8AC3E}">
        <p14:creationId xmlns:p14="http://schemas.microsoft.com/office/powerpoint/2010/main" val="30583215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36728-44C0-7D29-E0E3-B10C4C8EB7E8}"/>
              </a:ext>
            </a:extLst>
          </p:cNvPr>
          <p:cNvSpPr>
            <a:spLocks noGrp="1"/>
          </p:cNvSpPr>
          <p:nvPr>
            <p:ph type="title"/>
          </p:nvPr>
        </p:nvSpPr>
        <p:spPr>
          <a:xfrm>
            <a:off x="1097280" y="827623"/>
            <a:ext cx="10058400" cy="787817"/>
          </a:xfrm>
        </p:spPr>
        <p:txBody>
          <a:bodyPr>
            <a:normAutofit/>
          </a:bodyPr>
          <a:lstStyle/>
          <a:p>
            <a:pPr marL="91440" marR="0" lvl="0" indent="-91440" defTabSz="914400" rtl="0" eaLnBrk="1" fontAlgn="auto" latinLnBrk="0" hangingPunct="1">
              <a:lnSpc>
                <a:spcPct val="90000"/>
              </a:lnSpc>
              <a:spcBef>
                <a:spcPts val="1200"/>
              </a:spcBef>
              <a:spcAft>
                <a:spcPts val="200"/>
              </a:spcAft>
              <a:tabLst/>
              <a:defRPr/>
            </a:pPr>
            <a:br>
              <a:rPr kumimoji="0" lang="el-GR" sz="1800" b="0" i="0" u="none" strike="noStrike" kern="1200" cap="none" spc="0" normalizeH="0" baseline="0" noProof="0" dirty="0">
                <a:ln>
                  <a:noFill/>
                </a:ln>
                <a:solidFill>
                  <a:schemeClr val="tx1"/>
                </a:solidFill>
                <a:effectLst/>
                <a:uLnTx/>
                <a:uFillTx/>
                <a:latin typeface="Calibri" panose="020F0502020204030204"/>
                <a:ea typeface="+mn-ea"/>
                <a:cs typeface="+mn-cs"/>
              </a:rPr>
            </a:br>
            <a:r>
              <a:rPr kumimoji="0" lang="el-GR" sz="2000" b="0" i="0" u="none" strike="noStrike" kern="1200" cap="none" spc="0" normalizeH="0" baseline="0" noProof="0" dirty="0">
                <a:ln>
                  <a:noFill/>
                </a:ln>
                <a:solidFill>
                  <a:srgbClr val="000000"/>
                </a:solidFill>
                <a:effectLst/>
                <a:uLnTx/>
                <a:uFillTx/>
                <a:latin typeface="Calibri" panose="020F0502020204030204"/>
                <a:ea typeface="+mj-ea"/>
                <a:cs typeface="+mj-cs"/>
              </a:rPr>
              <a:t>Ισχυρός κλονισμός ως λόγος διαζυγίου</a:t>
            </a:r>
            <a:endParaRPr lang="en-US" sz="8800" dirty="0">
              <a:solidFill>
                <a:schemeClr val="tx1"/>
              </a:solidFill>
            </a:endParaRPr>
          </a:p>
        </p:txBody>
      </p:sp>
      <p:sp>
        <p:nvSpPr>
          <p:cNvPr id="3" name="Content Placeholder 2">
            <a:extLst>
              <a:ext uri="{FF2B5EF4-FFF2-40B4-BE49-F238E27FC236}">
                <a16:creationId xmlns:a16="http://schemas.microsoft.com/office/drawing/2014/main" id="{00AB1728-1134-A495-E713-86C0CFE3CBB4}"/>
              </a:ext>
            </a:extLst>
          </p:cNvPr>
          <p:cNvSpPr>
            <a:spLocks noGrp="1"/>
          </p:cNvSpPr>
          <p:nvPr>
            <p:ph idx="1"/>
          </p:nvPr>
        </p:nvSpPr>
        <p:spPr>
          <a:xfrm>
            <a:off x="1097280" y="1845734"/>
            <a:ext cx="10347960" cy="4448386"/>
          </a:xfrm>
        </p:spPr>
        <p:txBody>
          <a:bodyPr>
            <a:normAutofit fontScale="85000" lnSpcReduction="20000"/>
          </a:bodyPr>
          <a:lstStyle/>
          <a:p>
            <a:r>
              <a:rPr lang="el-GR" dirty="0">
                <a:solidFill>
                  <a:schemeClr val="tx1"/>
                </a:solidFill>
              </a:rPr>
              <a:t>Καθένας  από τους συζύγους μπορεί να ζητήσει το διαζύγιο, όταν</a:t>
            </a:r>
          </a:p>
          <a:p>
            <a:r>
              <a:rPr lang="el-GR" dirty="0">
                <a:solidFill>
                  <a:schemeClr val="tx1"/>
                </a:solidFill>
              </a:rPr>
              <a:t>οι μεταξύ τους σχέσεις έχουν κλονισθεί τόσο ισχυρά, από λόγο που αφορά</a:t>
            </a:r>
          </a:p>
          <a:p>
            <a:r>
              <a:rPr lang="el-GR" dirty="0">
                <a:solidFill>
                  <a:schemeClr val="tx1"/>
                </a:solidFill>
              </a:rPr>
              <a:t> το πρόσωπο του εναγομένου  ή  και  των  δυο  συζύγων,  ώστε  βάσιμα  η</a:t>
            </a:r>
          </a:p>
          <a:p>
            <a:r>
              <a:rPr lang="el-GR" dirty="0">
                <a:solidFill>
                  <a:schemeClr val="tx1"/>
                </a:solidFill>
              </a:rPr>
              <a:t> εξακολούθηση της έγγαμης σχέσης να είναι αφόρητη για τον ενάγοντα.</a:t>
            </a:r>
          </a:p>
          <a:p>
            <a:pPr>
              <a:lnSpc>
                <a:spcPct val="160000"/>
              </a:lnSpc>
            </a:pPr>
            <a:r>
              <a:rPr lang="el-GR" dirty="0">
                <a:solidFill>
                  <a:schemeClr val="tx1"/>
                </a:solidFill>
              </a:rPr>
              <a:t>Εφόσον ο εναγόμενος δεν αποδεικνύει το αντίθετο, ο κλονισμός τεκμαίρεται σε περίπτωση </a:t>
            </a:r>
            <a:r>
              <a:rPr lang="el-GR" u="sng" dirty="0">
                <a:solidFill>
                  <a:schemeClr val="tx1"/>
                </a:solidFill>
              </a:rPr>
              <a:t>διγαμίας ή μοιχείας αυτού, εγκατάλειψης του ενάγοντος ή επιβουλής της ζωής του από τον εναγόμενο, καθώς και σε περίπτωση άσκησης από τον εναγόμενο ενδοοικογενειακής βίας εναντίον του ενάγοντος.</a:t>
            </a:r>
          </a:p>
          <a:p>
            <a:pPr>
              <a:lnSpc>
                <a:spcPct val="160000"/>
              </a:lnSpc>
            </a:pPr>
            <a:r>
              <a:rPr lang="el-GR" dirty="0">
                <a:solidFill>
                  <a:schemeClr val="tx1"/>
                </a:solidFill>
              </a:rPr>
              <a:t>"Εφόσον οι σύζυγοι βρίσκονται </a:t>
            </a:r>
            <a:r>
              <a:rPr lang="el-GR" u="sng" dirty="0">
                <a:solidFill>
                  <a:schemeClr val="tx1"/>
                </a:solidFill>
              </a:rPr>
              <a:t>σε διάσταση συνεχώς από δύο τουλάχιστον χρόνια</a:t>
            </a:r>
            <a:r>
              <a:rPr lang="el-GR" dirty="0">
                <a:solidFill>
                  <a:schemeClr val="tx1"/>
                </a:solidFill>
              </a:rPr>
              <a:t>, ο κλονισμός τεκμαίρεται αμάχητα και το διαζύγιο μπορεί να ζητηθεί, έστω και αν ο λόγος του κλονισμού αφορά στο πρόσωπο του ενάγοντος. Η συμπλήρωση του χρόνου διάστασης υπολογίζεται κατά το χρόνο συζήτησης της αγωγής και δεν εμποδίζεται από μικρές διακοπές που έγιναν ως προσπάθεια αποκατάστασης των σχέσεων μεταξύ των συζύγων."</a:t>
            </a:r>
            <a:endParaRPr lang="en-US" dirty="0">
              <a:solidFill>
                <a:schemeClr val="tx1"/>
              </a:solidFill>
            </a:endParaRPr>
          </a:p>
        </p:txBody>
      </p:sp>
    </p:spTree>
    <p:extLst>
      <p:ext uri="{BB962C8B-B14F-4D97-AF65-F5344CB8AC3E}">
        <p14:creationId xmlns:p14="http://schemas.microsoft.com/office/powerpoint/2010/main" val="37720205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6278B-6D14-5562-3C7D-30A9441B6696}"/>
              </a:ext>
            </a:extLst>
          </p:cNvPr>
          <p:cNvSpPr>
            <a:spLocks noGrp="1"/>
          </p:cNvSpPr>
          <p:nvPr>
            <p:ph type="title"/>
          </p:nvPr>
        </p:nvSpPr>
        <p:spPr>
          <a:xfrm>
            <a:off x="492370" y="605896"/>
            <a:ext cx="2484002" cy="5646208"/>
          </a:xfrm>
        </p:spPr>
        <p:txBody>
          <a:bodyPr anchor="ctr">
            <a:normAutofit/>
          </a:bodyPr>
          <a:lstStyle/>
          <a:p>
            <a:pPr marL="91440" marR="0" lvl="0" indent="-91440" defTabSz="914400" rtl="0" eaLnBrk="1" fontAlgn="auto" latinLnBrk="0" hangingPunct="1">
              <a:spcBef>
                <a:spcPts val="1200"/>
              </a:spcBef>
              <a:spcAft>
                <a:spcPts val="200"/>
              </a:spcAft>
              <a:tabLst/>
              <a:defRPr/>
            </a:pPr>
            <a:r>
              <a:rPr kumimoji="0" lang="el-GR" sz="3600" b="0" i="0" u="none" strike="noStrike" kern="1200" cap="none" spc="0" normalizeH="0" baseline="0" noProof="0" dirty="0">
                <a:ln>
                  <a:noFill/>
                </a:ln>
                <a:solidFill>
                  <a:srgbClr val="FFFFFF"/>
                </a:solidFill>
                <a:effectLst/>
                <a:uLnTx/>
                <a:uFillTx/>
                <a:latin typeface="Calibri" panose="020F0502020204030204"/>
                <a:ea typeface="+mn-ea"/>
                <a:cs typeface="+mn-cs"/>
              </a:rPr>
              <a:t> Διατροφή</a:t>
            </a:r>
            <a:br>
              <a:rPr kumimoji="0" lang="el-GR" sz="3600" b="0" i="0" u="none" strike="noStrike" kern="1200" cap="none" spc="0" normalizeH="0" baseline="0" noProof="0" dirty="0">
                <a:ln>
                  <a:noFill/>
                </a:ln>
                <a:solidFill>
                  <a:srgbClr val="FFFFFF"/>
                </a:solidFill>
                <a:effectLst/>
                <a:uLnTx/>
                <a:uFillTx/>
                <a:latin typeface="Calibri" panose="020F0502020204030204"/>
                <a:ea typeface="+mn-ea"/>
                <a:cs typeface="+mn-cs"/>
              </a:rPr>
            </a:br>
            <a:r>
              <a:rPr kumimoji="0" lang="el-GR" sz="3600" b="0" i="0" u="none" strike="noStrike" kern="1200" cap="none" spc="0" normalizeH="0" baseline="0" noProof="0" dirty="0">
                <a:ln>
                  <a:noFill/>
                </a:ln>
                <a:solidFill>
                  <a:srgbClr val="FFFFFF"/>
                </a:solidFill>
                <a:effectLst/>
                <a:uLnTx/>
                <a:uFillTx/>
                <a:latin typeface="Calibri" panose="020F0502020204030204"/>
                <a:ea typeface="+mn-ea"/>
                <a:cs typeface="+mn-cs"/>
              </a:rPr>
              <a:t>έπειτα από διαζύγιο </a:t>
            </a:r>
            <a:br>
              <a:rPr kumimoji="0" lang="el-GR" sz="3600" b="0" i="0" u="none" strike="noStrike" kern="1200" cap="none" spc="0" normalizeH="0" baseline="0" noProof="0" dirty="0">
                <a:ln>
                  <a:noFill/>
                </a:ln>
                <a:solidFill>
                  <a:srgbClr val="FFFFFF"/>
                </a:solidFill>
                <a:effectLst/>
                <a:uLnTx/>
                <a:uFillTx/>
                <a:latin typeface="Calibri" panose="020F0502020204030204"/>
                <a:ea typeface="+mn-ea"/>
                <a:cs typeface="+mn-cs"/>
              </a:rPr>
            </a:br>
            <a:endParaRPr lang="en-US" sz="3600" dirty="0">
              <a:solidFill>
                <a:srgbClr val="FFFFFF"/>
              </a:solidFill>
            </a:endParaRPr>
          </a:p>
        </p:txBody>
      </p:sp>
      <p:sp>
        <p:nvSpPr>
          <p:cNvPr id="3" name="Content Placeholder 2">
            <a:extLst>
              <a:ext uri="{FF2B5EF4-FFF2-40B4-BE49-F238E27FC236}">
                <a16:creationId xmlns:a16="http://schemas.microsoft.com/office/drawing/2014/main" id="{8A0DB284-58D2-6D42-1FDB-A8F6E4E06C41}"/>
              </a:ext>
            </a:extLst>
          </p:cNvPr>
          <p:cNvSpPr>
            <a:spLocks noGrp="1"/>
          </p:cNvSpPr>
          <p:nvPr>
            <p:ph idx="1"/>
          </p:nvPr>
        </p:nvSpPr>
        <p:spPr>
          <a:xfrm>
            <a:off x="3355450" y="796396"/>
            <a:ext cx="8514071" cy="6061604"/>
          </a:xfrm>
        </p:spPr>
        <p:txBody>
          <a:bodyPr anchor="ctr">
            <a:normAutofit/>
          </a:bodyPr>
          <a:lstStyle/>
          <a:p>
            <a:pPr marL="0" indent="0">
              <a:buNone/>
            </a:pPr>
            <a:r>
              <a:rPr lang="el-GR" sz="1700" dirty="0">
                <a:solidFill>
                  <a:schemeClr val="tx1"/>
                </a:solidFill>
              </a:rPr>
              <a:t>Εφόσον   ο   ένας  από  τους  πρώην  συζύγους  δεν  μπορεί  να εξασφαλίσει τη διατροφή του από τα εισοδήματά του ή από την  περιουσίατου,  δικαιούται  να  ζητήσει  διατροφή  από τον άλλον: </a:t>
            </a:r>
          </a:p>
          <a:p>
            <a:r>
              <a:rPr lang="el-GR" sz="1700" dirty="0">
                <a:solidFill>
                  <a:schemeClr val="tx1"/>
                </a:solidFill>
              </a:rPr>
              <a:t>1. αν κατά την έκδοση του διαζυγίου  ή  κατά  το  τέλος  των  χρονικών  περιόδων  που προβλέπονται  στις  επόμενες  περιπτώσεις  βρίσκεται  σε  ηλικία  ή σε κατάσταση υγείας που δεν επιτρέπει  να  αναγκαστεί  να  αρχίσει  ή  να συνεχίσει  την άσκηση κατάλληλου επαγγέλματος, ώστε να εξασφαλίζει απ`αυτό τη διατροφή του, </a:t>
            </a:r>
          </a:p>
          <a:p>
            <a:r>
              <a:rPr lang="el-GR" sz="1700" dirty="0">
                <a:solidFill>
                  <a:schemeClr val="tx1"/>
                </a:solidFill>
              </a:rPr>
              <a:t>2. αν έχει την επιμέλεια ανήλικου τέκνου και γι`αυτό το λόγο εμποδίζεται στην άσκηση κατάλληλου  επαγγέλματος,  </a:t>
            </a:r>
          </a:p>
          <a:p>
            <a:r>
              <a:rPr lang="el-GR" sz="1700" dirty="0">
                <a:solidFill>
                  <a:schemeClr val="tx1"/>
                </a:solidFill>
              </a:rPr>
              <a:t>3.  αν δεν   βρίσκει   σταθερή   κατάλληλη   εργασία   ή   χρειάζεται  κάποιαεπαγγελματική εκπαίδευση,  και  στις  δύο  όμως  περιπτώσεις  για  έναδιάστημα που δεν μπορεί να ξεπεράσει τα τρία χρόνια από την έκδοση τουδιαζυγίου, </a:t>
            </a:r>
          </a:p>
          <a:p>
            <a:r>
              <a:rPr lang="el-GR" sz="1700" dirty="0">
                <a:solidFill>
                  <a:schemeClr val="tx1"/>
                </a:solidFill>
              </a:rPr>
              <a:t>4.  σε κάθε άλλη περίπτωση, όπου η επιδίκαση διατροφής κατάτην έκδοση του διαζυγίου επιβάλλεται από λόγους επιείκειας</a:t>
            </a:r>
            <a:r>
              <a:rPr lang="el-GR" sz="1700" dirty="0"/>
              <a:t>.</a:t>
            </a:r>
            <a:endParaRPr lang="en-US" sz="1700" dirty="0"/>
          </a:p>
        </p:txBody>
      </p:sp>
    </p:spTree>
    <p:extLst>
      <p:ext uri="{BB962C8B-B14F-4D97-AF65-F5344CB8AC3E}">
        <p14:creationId xmlns:p14="http://schemas.microsoft.com/office/powerpoint/2010/main" val="33811754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AEA75-4AE5-3F8B-D430-26125A0FAD79}"/>
              </a:ext>
            </a:extLst>
          </p:cNvPr>
          <p:cNvSpPr>
            <a:spLocks noGrp="1"/>
          </p:cNvSpPr>
          <p:nvPr>
            <p:ph type="title"/>
          </p:nvPr>
        </p:nvSpPr>
        <p:spPr>
          <a:xfrm>
            <a:off x="993913" y="392558"/>
            <a:ext cx="10058400" cy="748454"/>
          </a:xfrm>
        </p:spPr>
        <p:txBody>
          <a:bodyPr>
            <a:normAutofit/>
          </a:bodyPr>
          <a:lstStyle/>
          <a:p>
            <a:r>
              <a:rPr lang="el-GR" sz="4000" dirty="0">
                <a:solidFill>
                  <a:schemeClr val="tx1"/>
                </a:solidFill>
              </a:rPr>
              <a:t>Περιορισμός/Αποκλεισμός Διατροφής Διαζυγίου </a:t>
            </a:r>
            <a:endParaRPr lang="en-US" sz="4000" dirty="0">
              <a:solidFill>
                <a:schemeClr val="tx1"/>
              </a:solidFill>
            </a:endParaRPr>
          </a:p>
        </p:txBody>
      </p:sp>
      <p:sp>
        <p:nvSpPr>
          <p:cNvPr id="3" name="Content Placeholder 2">
            <a:extLst>
              <a:ext uri="{FF2B5EF4-FFF2-40B4-BE49-F238E27FC236}">
                <a16:creationId xmlns:a16="http://schemas.microsoft.com/office/drawing/2014/main" id="{17073DD3-A634-5F2D-181A-7A7C211AEC0C}"/>
              </a:ext>
            </a:extLst>
          </p:cNvPr>
          <p:cNvSpPr>
            <a:spLocks noGrp="1"/>
          </p:cNvSpPr>
          <p:nvPr>
            <p:ph idx="1"/>
          </p:nvPr>
        </p:nvSpPr>
        <p:spPr>
          <a:xfrm>
            <a:off x="1097279" y="1733385"/>
            <a:ext cx="10710407" cy="3379304"/>
          </a:xfrm>
        </p:spPr>
        <p:txBody>
          <a:bodyPr>
            <a:normAutofit fontScale="92500" lnSpcReduction="20000"/>
          </a:bodyPr>
          <a:lstStyle/>
          <a:p>
            <a:pPr>
              <a:lnSpc>
                <a:spcPct val="150000"/>
              </a:lnSpc>
            </a:pPr>
            <a:r>
              <a:rPr lang="el-GR" dirty="0">
                <a:solidFill>
                  <a:schemeClr val="tx1"/>
                </a:solidFill>
              </a:rPr>
              <a:t> Η διατροφή </a:t>
            </a:r>
            <a:r>
              <a:rPr lang="el-GR" u="sng" dirty="0">
                <a:solidFill>
                  <a:schemeClr val="tx1"/>
                </a:solidFill>
              </a:rPr>
              <a:t>μπορεί να αποκλειστεί ή  να  περιοριστεί</a:t>
            </a:r>
            <a:r>
              <a:rPr lang="el-GR" dirty="0">
                <a:solidFill>
                  <a:schemeClr val="tx1"/>
                </a:solidFill>
              </a:rPr>
              <a:t>,  αν αυτό επιβάλλεται από σπουδαίους λόγους, ιδίως αν:</a:t>
            </a:r>
          </a:p>
          <a:p>
            <a:pPr>
              <a:lnSpc>
                <a:spcPct val="150000"/>
              </a:lnSpc>
            </a:pPr>
            <a:r>
              <a:rPr lang="el-GR" dirty="0">
                <a:solidFill>
                  <a:schemeClr val="tx1"/>
                </a:solidFill>
              </a:rPr>
              <a:t>Α)ο Γάμος είχε μικρή χρονική διάρκεια  ή  </a:t>
            </a:r>
          </a:p>
          <a:p>
            <a:pPr>
              <a:lnSpc>
                <a:spcPct val="150000"/>
              </a:lnSpc>
            </a:pPr>
            <a:r>
              <a:rPr lang="el-GR" dirty="0">
                <a:solidFill>
                  <a:schemeClr val="tx1"/>
                </a:solidFill>
              </a:rPr>
              <a:t>Β) αν  ο  δικαιούχος  είναι  υπαίτιος  του  διαζυγίου  του ή</a:t>
            </a:r>
          </a:p>
          <a:p>
            <a:pPr>
              <a:lnSpc>
                <a:spcPct val="150000"/>
              </a:lnSpc>
            </a:pPr>
            <a:r>
              <a:rPr lang="el-GR" dirty="0">
                <a:solidFill>
                  <a:schemeClr val="tx1"/>
                </a:solidFill>
              </a:rPr>
              <a:t>Γ) προκάλεσε εκούσια την απορία του.</a:t>
            </a:r>
          </a:p>
          <a:p>
            <a:endParaRPr lang="el-GR" dirty="0">
              <a:solidFill>
                <a:schemeClr val="tx1"/>
              </a:solidFill>
            </a:endParaRPr>
          </a:p>
          <a:p>
            <a:r>
              <a:rPr lang="el-GR" dirty="0">
                <a:solidFill>
                  <a:schemeClr val="tx1"/>
                </a:solidFill>
              </a:rPr>
              <a:t> </a:t>
            </a:r>
            <a:endParaRPr lang="en-US" dirty="0">
              <a:solidFill>
                <a:schemeClr val="tx1"/>
              </a:solidFill>
            </a:endParaRPr>
          </a:p>
        </p:txBody>
      </p:sp>
    </p:spTree>
    <p:extLst>
      <p:ext uri="{BB962C8B-B14F-4D97-AF65-F5344CB8AC3E}">
        <p14:creationId xmlns:p14="http://schemas.microsoft.com/office/powerpoint/2010/main" val="34799023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658FF-92CE-C11D-E004-98AA2DF852E5}"/>
              </a:ext>
            </a:extLst>
          </p:cNvPr>
          <p:cNvSpPr>
            <a:spLocks noGrp="1"/>
          </p:cNvSpPr>
          <p:nvPr>
            <p:ph type="title"/>
          </p:nvPr>
        </p:nvSpPr>
        <p:spPr/>
        <p:txBody>
          <a:bodyPr/>
          <a:lstStyle/>
          <a:p>
            <a:r>
              <a:rPr kumimoji="0" lang="el-GR" sz="4000" b="0" i="0" u="none" strike="noStrike" kern="1200" cap="none" spc="-50" normalizeH="0" baseline="0" noProof="0" dirty="0">
                <a:ln>
                  <a:noFill/>
                </a:ln>
                <a:solidFill>
                  <a:srgbClr val="000000"/>
                </a:solidFill>
                <a:effectLst/>
                <a:uLnTx/>
                <a:uFillTx/>
                <a:latin typeface="Calibri Light" panose="020F0302020204030204"/>
                <a:ea typeface="+mj-ea"/>
                <a:cs typeface="+mj-cs"/>
              </a:rPr>
              <a:t>Λήξη δικαιώματος διατροφής</a:t>
            </a:r>
            <a:endParaRPr lang="en-US" dirty="0"/>
          </a:p>
        </p:txBody>
      </p:sp>
      <p:sp>
        <p:nvSpPr>
          <p:cNvPr id="3" name="Content Placeholder 2">
            <a:extLst>
              <a:ext uri="{FF2B5EF4-FFF2-40B4-BE49-F238E27FC236}">
                <a16:creationId xmlns:a16="http://schemas.microsoft.com/office/drawing/2014/main" id="{81ABD695-E445-9ED5-6942-F6CE1DAE4064}"/>
              </a:ext>
            </a:extLst>
          </p:cNvPr>
          <p:cNvSpPr>
            <a:spLocks noGrp="1"/>
          </p:cNvSpPr>
          <p:nvPr>
            <p:ph idx="1"/>
          </p:nvPr>
        </p:nvSpPr>
        <p:spPr/>
        <p:txBody>
          <a:bodyPr/>
          <a:lstStyle/>
          <a:p>
            <a:r>
              <a:rPr lang="el-GR" dirty="0">
                <a:solidFill>
                  <a:schemeClr val="tx1"/>
                </a:solidFill>
              </a:rPr>
              <a:t> Το δικαίωμα διατροφής παύει, αν </a:t>
            </a:r>
          </a:p>
          <a:p>
            <a:r>
              <a:rPr lang="el-GR" dirty="0">
                <a:solidFill>
                  <a:schemeClr val="tx1"/>
                </a:solidFill>
              </a:rPr>
              <a:t>Α)ο δικαιούχος ξαναπαντρευτεί, ή</a:t>
            </a:r>
          </a:p>
          <a:p>
            <a:r>
              <a:rPr lang="el-GR" dirty="0">
                <a:solidFill>
                  <a:schemeClr val="tx1"/>
                </a:solidFill>
              </a:rPr>
              <a:t>Β) αν συζεί μόνιμα  με  κάποιον  άλλο  σε  ελεύθερη  ένωση.  </a:t>
            </a:r>
          </a:p>
          <a:p>
            <a:r>
              <a:rPr lang="el-GR" dirty="0">
                <a:solidFill>
                  <a:schemeClr val="tx1"/>
                </a:solidFill>
              </a:rPr>
              <a:t>Το  δικαίωμα διατροφής δεν παύει με το θάνατο του υποχρέου, παύει όμως με το θάνατο</a:t>
            </a:r>
          </a:p>
          <a:p>
            <a:r>
              <a:rPr lang="el-GR" dirty="0">
                <a:solidFill>
                  <a:schemeClr val="tx1"/>
                </a:solidFill>
              </a:rPr>
              <a:t> του  δικαιούχου,  εκτός  αν  αφορά παρελθόντα χρόνο ή δόσεις απαιτητές</a:t>
            </a:r>
          </a:p>
          <a:p>
            <a:r>
              <a:rPr lang="el-GR" dirty="0">
                <a:solidFill>
                  <a:schemeClr val="tx1"/>
                </a:solidFill>
              </a:rPr>
              <a:t> κατά το χρόνο του θανάτου.</a:t>
            </a:r>
            <a:endParaRPr lang="en-US" dirty="0">
              <a:solidFill>
                <a:schemeClr val="tx1"/>
              </a:solidFill>
            </a:endParaRPr>
          </a:p>
        </p:txBody>
      </p:sp>
    </p:spTree>
    <p:extLst>
      <p:ext uri="{BB962C8B-B14F-4D97-AF65-F5344CB8AC3E}">
        <p14:creationId xmlns:p14="http://schemas.microsoft.com/office/powerpoint/2010/main" val="2212633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B9BC80-F1A1-4227-E9E0-19342443B2D3}"/>
              </a:ext>
            </a:extLst>
          </p:cNvPr>
          <p:cNvSpPr>
            <a:spLocks noGrp="1"/>
          </p:cNvSpPr>
          <p:nvPr>
            <p:ph type="title"/>
          </p:nvPr>
        </p:nvSpPr>
        <p:spPr/>
        <p:txBody>
          <a:bodyPr>
            <a:normAutofit/>
          </a:bodyPr>
          <a:lstStyle/>
          <a:p>
            <a:r>
              <a:rPr lang="el-GR" sz="4000" dirty="0">
                <a:solidFill>
                  <a:schemeClr val="tx1"/>
                </a:solidFill>
              </a:rPr>
              <a:t>Όροι Σύναψης Γάμου </a:t>
            </a:r>
            <a:endParaRPr lang="en-US" sz="4000" dirty="0">
              <a:solidFill>
                <a:schemeClr val="tx1"/>
              </a:solidFill>
            </a:endParaRPr>
          </a:p>
        </p:txBody>
      </p:sp>
      <p:sp>
        <p:nvSpPr>
          <p:cNvPr id="3" name="Content Placeholder 2">
            <a:extLst>
              <a:ext uri="{FF2B5EF4-FFF2-40B4-BE49-F238E27FC236}">
                <a16:creationId xmlns:a16="http://schemas.microsoft.com/office/drawing/2014/main" id="{E4E5FF6B-E029-179D-EF41-AF1EF764C154}"/>
              </a:ext>
            </a:extLst>
          </p:cNvPr>
          <p:cNvSpPr>
            <a:spLocks noGrp="1"/>
          </p:cNvSpPr>
          <p:nvPr>
            <p:ph idx="1"/>
          </p:nvPr>
        </p:nvSpPr>
        <p:spPr/>
        <p:txBody>
          <a:bodyPr>
            <a:normAutofit/>
          </a:bodyPr>
          <a:lstStyle/>
          <a:p>
            <a:r>
              <a:rPr lang="el-GR" dirty="0"/>
              <a:t>`</a:t>
            </a:r>
            <a:r>
              <a:rPr lang="el-GR" dirty="0">
                <a:solidFill>
                  <a:schemeClr val="tx1"/>
                </a:solidFill>
              </a:rPr>
              <a:t>Αρθρο 1350</a:t>
            </a:r>
          </a:p>
          <a:p>
            <a:pPr>
              <a:buFont typeface="Wingdings" panose="05000000000000000000" pitchFamily="2" charset="2"/>
              <a:buChar char="§"/>
            </a:pPr>
            <a:r>
              <a:rPr lang="el-GR" dirty="0">
                <a:solidFill>
                  <a:schemeClr val="tx1"/>
                </a:solidFill>
              </a:rPr>
              <a:t>Για τη σύναψη γάμου απαιτείται συμφωνία  των  μελλονύμφων.  Οι</a:t>
            </a:r>
          </a:p>
          <a:p>
            <a:r>
              <a:rPr lang="el-GR" dirty="0">
                <a:solidFill>
                  <a:schemeClr val="tx1"/>
                </a:solidFill>
              </a:rPr>
              <a:t> σχετικές δηλώσεις γίνονται αυτοπροσώπως και χωρίς αίρεση ή προθεσμία.</a:t>
            </a:r>
          </a:p>
          <a:p>
            <a:endParaRPr lang="el-GR" dirty="0">
              <a:solidFill>
                <a:schemeClr val="tx1"/>
              </a:solidFill>
            </a:endParaRPr>
          </a:p>
          <a:p>
            <a:pPr>
              <a:buFont typeface="Wingdings" panose="05000000000000000000" pitchFamily="2" charset="2"/>
              <a:buChar char="§"/>
            </a:pPr>
            <a:r>
              <a:rPr lang="el-GR" dirty="0">
                <a:solidFill>
                  <a:schemeClr val="tx1"/>
                </a:solidFill>
              </a:rPr>
              <a:t> Οι  μελλόνυμφοι  πρέπει  να  έχουν συμπληρώσει το δέκατο όγδοο</a:t>
            </a:r>
          </a:p>
          <a:p>
            <a:r>
              <a:rPr lang="el-GR" dirty="0">
                <a:solidFill>
                  <a:schemeClr val="tx1"/>
                </a:solidFill>
              </a:rPr>
              <a:t> έτος της ηλικίας  τους.   Το  δικαστήριο  μπορεί,  αφού  ακούσει  τους</a:t>
            </a:r>
          </a:p>
          <a:p>
            <a:r>
              <a:rPr lang="el-GR" dirty="0">
                <a:solidFill>
                  <a:schemeClr val="tx1"/>
                </a:solidFill>
              </a:rPr>
              <a:t> μελλονύμφους  και τα πρόσωπα που ασκούν την επιμέλεια του ανηλίκου, να</a:t>
            </a:r>
          </a:p>
          <a:p>
            <a:r>
              <a:rPr lang="el-GR" dirty="0">
                <a:solidFill>
                  <a:schemeClr val="tx1"/>
                </a:solidFill>
              </a:rPr>
              <a:t> επιτρέψει το γάμο και πριν από τη συμπλήρωση αυτής της ηλικίας,  αν  η</a:t>
            </a:r>
          </a:p>
          <a:p>
            <a:r>
              <a:rPr lang="el-GR" dirty="0">
                <a:solidFill>
                  <a:schemeClr val="tx1"/>
                </a:solidFill>
              </a:rPr>
              <a:t> τέλεσή του επιβάλλεται από σπουδαίο λόγο.</a:t>
            </a:r>
            <a:endParaRPr lang="en-US" dirty="0">
              <a:solidFill>
                <a:schemeClr val="tx1"/>
              </a:solidFill>
            </a:endParaRPr>
          </a:p>
        </p:txBody>
      </p:sp>
    </p:spTree>
    <p:extLst>
      <p:ext uri="{BB962C8B-B14F-4D97-AF65-F5344CB8AC3E}">
        <p14:creationId xmlns:p14="http://schemas.microsoft.com/office/powerpoint/2010/main" val="3897672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E76A9-32EA-CEF5-B8AF-A43309250118}"/>
              </a:ext>
            </a:extLst>
          </p:cNvPr>
          <p:cNvSpPr>
            <a:spLocks noGrp="1"/>
          </p:cNvSpPr>
          <p:nvPr>
            <p:ph type="title"/>
          </p:nvPr>
        </p:nvSpPr>
        <p:spPr>
          <a:xfrm>
            <a:off x="968477" y="167149"/>
            <a:ext cx="10058400" cy="968976"/>
          </a:xfrm>
        </p:spPr>
        <p:txBody>
          <a:bodyPr>
            <a:normAutofit/>
          </a:bodyPr>
          <a:lstStyle/>
          <a:p>
            <a:r>
              <a:rPr lang="el-GR" sz="4400" dirty="0">
                <a:solidFill>
                  <a:schemeClr val="tx1"/>
                </a:solidFill>
              </a:rPr>
              <a:t>Άδεια</a:t>
            </a:r>
            <a:endParaRPr lang="en-US" sz="4400" dirty="0">
              <a:solidFill>
                <a:schemeClr val="tx1"/>
              </a:solidFill>
            </a:endParaRPr>
          </a:p>
        </p:txBody>
      </p:sp>
      <p:sp>
        <p:nvSpPr>
          <p:cNvPr id="3" name="Content Placeholder 2">
            <a:extLst>
              <a:ext uri="{FF2B5EF4-FFF2-40B4-BE49-F238E27FC236}">
                <a16:creationId xmlns:a16="http://schemas.microsoft.com/office/drawing/2014/main" id="{7D5CB276-7AD3-4FB2-4D6B-EDA0985F4A8B}"/>
              </a:ext>
            </a:extLst>
          </p:cNvPr>
          <p:cNvSpPr>
            <a:spLocks noGrp="1"/>
          </p:cNvSpPr>
          <p:nvPr>
            <p:ph idx="1"/>
          </p:nvPr>
        </p:nvSpPr>
        <p:spPr/>
        <p:txBody>
          <a:bodyPr>
            <a:normAutofit/>
          </a:bodyPr>
          <a:lstStyle/>
          <a:p>
            <a:r>
              <a:rPr lang="el-GR" dirty="0">
                <a:solidFill>
                  <a:schemeClr val="tx1"/>
                </a:solidFill>
              </a:rPr>
              <a:t>Αρθρο 1368</a:t>
            </a:r>
          </a:p>
          <a:p>
            <a:r>
              <a:rPr lang="el-GR" dirty="0">
                <a:solidFill>
                  <a:schemeClr val="tx1"/>
                </a:solidFill>
              </a:rPr>
              <a:t>Για να τελεσθεί ο Γάμος, είτε ως πολιτικός είτε  με  ιερολογία</a:t>
            </a:r>
          </a:p>
          <a:p>
            <a:r>
              <a:rPr lang="el-GR" dirty="0">
                <a:solidFill>
                  <a:schemeClr val="tx1"/>
                </a:solidFill>
              </a:rPr>
              <a:t> της  ανατολικής  ορθόδοξης εκκλησίας, απαιτείται </a:t>
            </a:r>
            <a:r>
              <a:rPr lang="el-GR" u="sng" dirty="0">
                <a:solidFill>
                  <a:schemeClr val="tx1"/>
                </a:solidFill>
              </a:rPr>
              <a:t>άδεια του δημάρχου</a:t>
            </a:r>
            <a:r>
              <a:rPr lang="el-GR" dirty="0">
                <a:solidFill>
                  <a:schemeClr val="tx1"/>
                </a:solidFill>
              </a:rPr>
              <a:t>, ή</a:t>
            </a:r>
          </a:p>
          <a:p>
            <a:r>
              <a:rPr lang="el-GR" dirty="0">
                <a:solidFill>
                  <a:schemeClr val="tx1"/>
                </a:solidFill>
              </a:rPr>
              <a:t> του προέδρου της κοινότητας της τελευταίας κατοικίας του  καθενός  από</a:t>
            </a:r>
          </a:p>
          <a:p>
            <a:r>
              <a:rPr lang="el-GR" dirty="0">
                <a:solidFill>
                  <a:schemeClr val="tx1"/>
                </a:solidFill>
              </a:rPr>
              <a:t> τα  πρόσωπα  που πρόκειται να παντρευτούν. Σε περίπτωση που ο αρμόδιος</a:t>
            </a:r>
          </a:p>
          <a:p>
            <a:r>
              <a:rPr lang="el-GR" dirty="0">
                <a:solidFill>
                  <a:schemeClr val="tx1"/>
                </a:solidFill>
              </a:rPr>
              <a:t> για την  έκδοση  της  άδειας  αρνείται  να  τη  χορηγήσει,  αποφασίζει</a:t>
            </a:r>
          </a:p>
          <a:p>
            <a:r>
              <a:rPr lang="el-GR" dirty="0">
                <a:solidFill>
                  <a:schemeClr val="tx1"/>
                </a:solidFill>
              </a:rPr>
              <a:t> αμετάκλητα  το  αρμόδιο μονομελές πρωτοδικείο σύμφωνα με τις διατάξεις</a:t>
            </a:r>
          </a:p>
          <a:p>
            <a:r>
              <a:rPr lang="el-GR" dirty="0">
                <a:solidFill>
                  <a:schemeClr val="tx1"/>
                </a:solidFill>
              </a:rPr>
              <a:t> της εκούσιας δικαιοδοσίας του κώδικα πολιτικής δικονομίας.  Η  απόφαση</a:t>
            </a:r>
          </a:p>
          <a:p>
            <a:r>
              <a:rPr lang="el-GR" dirty="0">
                <a:solidFill>
                  <a:schemeClr val="tx1"/>
                </a:solidFill>
              </a:rPr>
              <a:t> εκδίδεται μέσα σε δέκα ημέρες από την κατάθεση της σχετικής αίτησης.</a:t>
            </a:r>
            <a:endParaRPr lang="en-US" dirty="0">
              <a:solidFill>
                <a:schemeClr val="tx1"/>
              </a:solidFill>
            </a:endParaRPr>
          </a:p>
        </p:txBody>
      </p:sp>
    </p:spTree>
    <p:extLst>
      <p:ext uri="{BB962C8B-B14F-4D97-AF65-F5344CB8AC3E}">
        <p14:creationId xmlns:p14="http://schemas.microsoft.com/office/powerpoint/2010/main" val="2522727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516BD-4295-C9AD-6001-0AB989BF0CF0}"/>
              </a:ext>
            </a:extLst>
          </p:cNvPr>
          <p:cNvSpPr>
            <a:spLocks noGrp="1"/>
          </p:cNvSpPr>
          <p:nvPr>
            <p:ph type="title"/>
          </p:nvPr>
        </p:nvSpPr>
        <p:spPr>
          <a:xfrm>
            <a:off x="1066800" y="432619"/>
            <a:ext cx="10058400" cy="822960"/>
          </a:xfrm>
        </p:spPr>
        <p:txBody>
          <a:bodyPr>
            <a:normAutofit/>
          </a:bodyPr>
          <a:lstStyle/>
          <a:p>
            <a:r>
              <a:rPr lang="el-GR" sz="4000" dirty="0">
                <a:solidFill>
                  <a:schemeClr val="tx1"/>
                </a:solidFill>
              </a:rPr>
              <a:t>Γνωστοποίηση</a:t>
            </a:r>
            <a:endParaRPr lang="en-US" sz="4000" dirty="0">
              <a:solidFill>
                <a:schemeClr val="tx1"/>
              </a:solidFill>
            </a:endParaRPr>
          </a:p>
        </p:txBody>
      </p:sp>
      <p:sp>
        <p:nvSpPr>
          <p:cNvPr id="3" name="Content Placeholder 2">
            <a:extLst>
              <a:ext uri="{FF2B5EF4-FFF2-40B4-BE49-F238E27FC236}">
                <a16:creationId xmlns:a16="http://schemas.microsoft.com/office/drawing/2014/main" id="{7EF497B5-088D-37EB-5A8F-6118A10C1F77}"/>
              </a:ext>
            </a:extLst>
          </p:cNvPr>
          <p:cNvSpPr>
            <a:spLocks noGrp="1"/>
          </p:cNvSpPr>
          <p:nvPr>
            <p:ph idx="1"/>
          </p:nvPr>
        </p:nvSpPr>
        <p:spPr>
          <a:xfrm>
            <a:off x="1097280" y="1789042"/>
            <a:ext cx="10058400" cy="4365951"/>
          </a:xfrm>
        </p:spPr>
        <p:txBody>
          <a:bodyPr>
            <a:normAutofit fontScale="92500" lnSpcReduction="20000"/>
          </a:bodyPr>
          <a:lstStyle/>
          <a:p>
            <a:r>
              <a:rPr lang="el-GR" dirty="0">
                <a:solidFill>
                  <a:schemeClr val="tx1"/>
                </a:solidFill>
              </a:rPr>
              <a:t>Πριν  από  την  τέλεση  του γάμου, με όποιον τύπο και αν αυτός</a:t>
            </a:r>
          </a:p>
          <a:p>
            <a:r>
              <a:rPr lang="el-GR" dirty="0">
                <a:solidFill>
                  <a:schemeClr val="tx1"/>
                </a:solidFill>
              </a:rPr>
              <a:t> πρόκειται να  τελεσθεί,  πρέπει  να  </a:t>
            </a:r>
            <a:r>
              <a:rPr lang="el-GR" u="sng" dirty="0">
                <a:solidFill>
                  <a:schemeClr val="tx1"/>
                </a:solidFill>
              </a:rPr>
              <a:t>γνωστοποιούνται  με  τοιχοκόλληση</a:t>
            </a:r>
          </a:p>
          <a:p>
            <a:r>
              <a:rPr lang="el-GR" u="sng" dirty="0">
                <a:solidFill>
                  <a:schemeClr val="tx1"/>
                </a:solidFill>
              </a:rPr>
              <a:t> σχετικής αγγελίας στο δημοτικό ή κοινοτικό κατάστημα της κατοικίας του</a:t>
            </a:r>
          </a:p>
          <a:p>
            <a:r>
              <a:rPr lang="el-GR" u="sng" dirty="0">
                <a:solidFill>
                  <a:schemeClr val="tx1"/>
                </a:solidFill>
              </a:rPr>
              <a:t> καθενός  από  τα πρόσωπα </a:t>
            </a:r>
            <a:r>
              <a:rPr lang="el-GR" dirty="0">
                <a:solidFill>
                  <a:schemeClr val="tx1"/>
                </a:solidFill>
              </a:rPr>
              <a:t>που πρόκειται να παντρευτούν, το όνομα και το</a:t>
            </a:r>
          </a:p>
          <a:p>
            <a:r>
              <a:rPr lang="el-GR" dirty="0">
                <a:solidFill>
                  <a:schemeClr val="tx1"/>
                </a:solidFill>
              </a:rPr>
              <a:t> επώνυμο των προσώπων αυτών, το επάγγελμά τους,  το  όνομα  των  γονέων</a:t>
            </a:r>
          </a:p>
          <a:p>
            <a:r>
              <a:rPr lang="el-GR" dirty="0">
                <a:solidFill>
                  <a:schemeClr val="tx1"/>
                </a:solidFill>
              </a:rPr>
              <a:t> τους  και ο τόπος όπου γεννήθηκαν, όπου κατοικούσαν τελευταία και όπου</a:t>
            </a:r>
          </a:p>
          <a:p>
            <a:r>
              <a:rPr lang="el-GR" dirty="0">
                <a:solidFill>
                  <a:schemeClr val="tx1"/>
                </a:solidFill>
              </a:rPr>
              <a:t> πρόκειται να τελεσθεί ο Γάμος. Αν ο Γάμος δεν  τελεσθεί  μέσα  σε  έξι</a:t>
            </a:r>
          </a:p>
          <a:p>
            <a:r>
              <a:rPr lang="el-GR" dirty="0">
                <a:solidFill>
                  <a:schemeClr val="tx1"/>
                </a:solidFill>
              </a:rPr>
              <a:t> μήνες από τη γνωστοποίηση, η γνωστοποίηση πρέπει να επαναληφθεί.</a:t>
            </a:r>
          </a:p>
          <a:p>
            <a:r>
              <a:rPr lang="el-GR" dirty="0">
                <a:solidFill>
                  <a:schemeClr val="tx1"/>
                </a:solidFill>
              </a:rPr>
              <a:t>         `Οταν  τα  πρόσωπα  που  πρόκειται να παντρευτούν κατοικούν σε</a:t>
            </a:r>
          </a:p>
          <a:p>
            <a:r>
              <a:rPr lang="el-GR" dirty="0">
                <a:solidFill>
                  <a:schemeClr val="tx1"/>
                </a:solidFill>
              </a:rPr>
              <a:t> μεγάλη  πόλη,  η  γνωστοποίηση  γίνεται  με  </a:t>
            </a:r>
            <a:r>
              <a:rPr lang="el-GR" u="sng" dirty="0">
                <a:solidFill>
                  <a:schemeClr val="tx1"/>
                </a:solidFill>
              </a:rPr>
              <a:t>δημοσίευση  σε   ημερήσια</a:t>
            </a:r>
          </a:p>
          <a:p>
            <a:r>
              <a:rPr lang="el-GR" u="sng" dirty="0">
                <a:solidFill>
                  <a:schemeClr val="tx1"/>
                </a:solidFill>
              </a:rPr>
              <a:t> εφημερίδα του τόπου της Κατοικίας.</a:t>
            </a:r>
            <a:endParaRPr lang="en-US" u="sng" dirty="0">
              <a:solidFill>
                <a:schemeClr val="tx1"/>
              </a:solidFill>
            </a:endParaRPr>
          </a:p>
        </p:txBody>
      </p:sp>
    </p:spTree>
    <p:extLst>
      <p:ext uri="{BB962C8B-B14F-4D97-AF65-F5344CB8AC3E}">
        <p14:creationId xmlns:p14="http://schemas.microsoft.com/office/powerpoint/2010/main" val="3601228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99C73-6F28-1307-FE03-1B682A528208}"/>
              </a:ext>
            </a:extLst>
          </p:cNvPr>
          <p:cNvSpPr>
            <a:spLocks noGrp="1"/>
          </p:cNvSpPr>
          <p:nvPr>
            <p:ph type="title"/>
          </p:nvPr>
        </p:nvSpPr>
        <p:spPr>
          <a:xfrm>
            <a:off x="1066800" y="318052"/>
            <a:ext cx="10058400" cy="894522"/>
          </a:xfrm>
        </p:spPr>
        <p:txBody>
          <a:bodyPr>
            <a:normAutofit/>
          </a:bodyPr>
          <a:lstStyle/>
          <a:p>
            <a:r>
              <a:rPr lang="el-GR" sz="4000" dirty="0"/>
              <a:t>Διγαμία</a:t>
            </a:r>
            <a:endParaRPr lang="en-US" sz="4000" dirty="0"/>
          </a:p>
        </p:txBody>
      </p:sp>
      <p:sp>
        <p:nvSpPr>
          <p:cNvPr id="3" name="Content Placeholder 2">
            <a:extLst>
              <a:ext uri="{FF2B5EF4-FFF2-40B4-BE49-F238E27FC236}">
                <a16:creationId xmlns:a16="http://schemas.microsoft.com/office/drawing/2014/main" id="{5182523A-E4A3-57D5-C4E4-C21AEC3097B6}"/>
              </a:ext>
            </a:extLst>
          </p:cNvPr>
          <p:cNvSpPr>
            <a:spLocks noGrp="1"/>
          </p:cNvSpPr>
          <p:nvPr>
            <p:ph idx="1"/>
          </p:nvPr>
        </p:nvSpPr>
        <p:spPr>
          <a:xfrm>
            <a:off x="1097280" y="1757239"/>
            <a:ext cx="10058400" cy="4635610"/>
          </a:xfrm>
        </p:spPr>
        <p:txBody>
          <a:bodyPr>
            <a:normAutofit lnSpcReduction="10000"/>
          </a:bodyPr>
          <a:lstStyle/>
          <a:p>
            <a:pPr>
              <a:lnSpc>
                <a:spcPct val="150000"/>
              </a:lnSpc>
            </a:pPr>
            <a:r>
              <a:rPr lang="el-GR" dirty="0"/>
              <a:t>Κυριότερη αιτία ύπαρξης της γνωστοποίησης του γάμου, ως απαραίτητης προυπόθεσης για την τέλεση γάμου είναι η αποφυγή της διγαμίας. Η διγαμία αποτελεί ακόμα και σήμερα ποινικό αδίκημα το οποίο τιμωρείται από το αρ. 356 ΠΚ ως εξης : </a:t>
            </a:r>
          </a:p>
          <a:p>
            <a:pPr>
              <a:lnSpc>
                <a:spcPct val="150000"/>
              </a:lnSpc>
            </a:pPr>
            <a:r>
              <a:rPr lang="el-GR" dirty="0"/>
              <a:t>«Ο σύζυγος ή αυτός που έχει συνάψει σύμφωνο συμβίωσης αν τελέσει νέο γάμο ή συνάψει νέο σύμφωνο συμβίωσης πριν αμετακλήτως διαλυθεί ή ακυρωθεί ο προηγούμενος γάμος ή το προηγούμενο σύμφωνο συμβίωσης, καθώς επίσης και εκείνος που συνάπτει μαζί του νέο γάμο ή νέο σύμφωνο συμβίωσης εν γνώσει ότι υπάρχει γάμος ή σύμφωνο συμβίωσης που δεν λύθηκε ή δεν ακυρώθηκε, τιμωρείται με φυλάκιση έως δύο έτη ή χρηματική ποινή.»</a:t>
            </a:r>
          </a:p>
          <a:p>
            <a:endParaRPr lang="el-GR" dirty="0"/>
          </a:p>
          <a:p>
            <a:r>
              <a:rPr lang="el-GR" dirty="0"/>
              <a:t> </a:t>
            </a:r>
            <a:endParaRPr lang="en-US" dirty="0"/>
          </a:p>
        </p:txBody>
      </p:sp>
    </p:spTree>
    <p:extLst>
      <p:ext uri="{BB962C8B-B14F-4D97-AF65-F5344CB8AC3E}">
        <p14:creationId xmlns:p14="http://schemas.microsoft.com/office/powerpoint/2010/main" val="41163365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E374E-EB6A-5DF7-CE62-E559E747C170}"/>
              </a:ext>
            </a:extLst>
          </p:cNvPr>
          <p:cNvSpPr>
            <a:spLocks noGrp="1"/>
          </p:cNvSpPr>
          <p:nvPr>
            <p:ph type="title"/>
          </p:nvPr>
        </p:nvSpPr>
        <p:spPr>
          <a:xfrm>
            <a:off x="1066800" y="442452"/>
            <a:ext cx="10058400" cy="822960"/>
          </a:xfrm>
        </p:spPr>
        <p:txBody>
          <a:bodyPr>
            <a:normAutofit/>
          </a:bodyPr>
          <a:lstStyle/>
          <a:p>
            <a:r>
              <a:rPr lang="el-GR" sz="4400" dirty="0">
                <a:solidFill>
                  <a:schemeClr val="tx1"/>
                </a:solidFill>
              </a:rPr>
              <a:t>Υποχρεώσεις Συζύγων</a:t>
            </a:r>
            <a:endParaRPr lang="en-US" sz="4400" dirty="0">
              <a:solidFill>
                <a:schemeClr val="tx1"/>
              </a:solidFill>
            </a:endParaRPr>
          </a:p>
        </p:txBody>
      </p:sp>
      <p:sp>
        <p:nvSpPr>
          <p:cNvPr id="3" name="Content Placeholder 2">
            <a:extLst>
              <a:ext uri="{FF2B5EF4-FFF2-40B4-BE49-F238E27FC236}">
                <a16:creationId xmlns:a16="http://schemas.microsoft.com/office/drawing/2014/main" id="{97EBDD06-F089-2C62-6E04-4A3260900077}"/>
              </a:ext>
            </a:extLst>
          </p:cNvPr>
          <p:cNvSpPr>
            <a:spLocks noGrp="1"/>
          </p:cNvSpPr>
          <p:nvPr>
            <p:ph idx="1"/>
          </p:nvPr>
        </p:nvSpPr>
        <p:spPr>
          <a:xfrm>
            <a:off x="508884" y="1848464"/>
            <a:ext cx="10927572" cy="4237704"/>
          </a:xfrm>
        </p:spPr>
        <p:txBody>
          <a:bodyPr>
            <a:normAutofit fontScale="85000" lnSpcReduction="10000"/>
          </a:bodyPr>
          <a:lstStyle/>
          <a:p>
            <a:pPr>
              <a:buFont typeface="Wingdings" panose="05000000000000000000" pitchFamily="2" charset="2"/>
              <a:buChar char="ü"/>
            </a:pPr>
            <a:r>
              <a:rPr lang="el-GR" sz="2100" dirty="0"/>
              <a:t> </a:t>
            </a:r>
            <a:r>
              <a:rPr lang="el-GR" sz="2100" u="sng" dirty="0">
                <a:solidFill>
                  <a:schemeClr val="tx1"/>
                </a:solidFill>
              </a:rPr>
              <a:t>Υποχρέωση για συμβίωση</a:t>
            </a:r>
            <a:r>
              <a:rPr lang="el-GR" sz="2100" dirty="0">
                <a:solidFill>
                  <a:schemeClr val="tx1"/>
                </a:solidFill>
              </a:rPr>
              <a:t>. Ο  Γάμος  παράγει  για  τους  συζύγους  αμοιβαία υποχρέωση για</a:t>
            </a:r>
          </a:p>
          <a:p>
            <a:pPr marL="0" indent="0">
              <a:buNone/>
            </a:pPr>
            <a:r>
              <a:rPr lang="el-GR" sz="2100" dirty="0">
                <a:solidFill>
                  <a:schemeClr val="tx1"/>
                </a:solidFill>
              </a:rPr>
              <a:t>   συμβίωση, εφόσον η σχετική αξίωση δεν αποτελεί κατάχρηση δικαιώματος. (1386 ΑΚ)</a:t>
            </a:r>
          </a:p>
          <a:p>
            <a:pPr>
              <a:buFont typeface="Wingdings" panose="05000000000000000000" pitchFamily="2" charset="2"/>
              <a:buChar char="ü"/>
            </a:pPr>
            <a:endParaRPr lang="el-GR" sz="2100" dirty="0">
              <a:solidFill>
                <a:schemeClr val="tx1"/>
              </a:solidFill>
            </a:endParaRPr>
          </a:p>
          <a:p>
            <a:pPr>
              <a:lnSpc>
                <a:spcPct val="170000"/>
              </a:lnSpc>
              <a:buFont typeface="Wingdings" panose="05000000000000000000" pitchFamily="2" charset="2"/>
              <a:buChar char="ü"/>
            </a:pPr>
            <a:r>
              <a:rPr lang="el-GR" sz="2100" dirty="0">
                <a:solidFill>
                  <a:schemeClr val="tx1"/>
                </a:solidFill>
              </a:rPr>
              <a:t>  </a:t>
            </a:r>
            <a:r>
              <a:rPr lang="el-GR" sz="2100" u="sng" dirty="0">
                <a:solidFill>
                  <a:schemeClr val="tx1"/>
                </a:solidFill>
              </a:rPr>
              <a:t>Ρύθμιση του συζυγικού βίου: </a:t>
            </a:r>
            <a:r>
              <a:rPr lang="el-GR" sz="2100" dirty="0">
                <a:solidFill>
                  <a:schemeClr val="tx1"/>
                </a:solidFill>
              </a:rPr>
              <a:t>Οι σύζυγοι </a:t>
            </a:r>
            <a:r>
              <a:rPr lang="el-GR" sz="2100" u="sng" dirty="0">
                <a:solidFill>
                  <a:schemeClr val="tx1"/>
                </a:solidFill>
              </a:rPr>
              <a:t>αποφασίζουν από κοινού για κάθε θέμα του  συζυγικού βίου. </a:t>
            </a:r>
            <a:r>
              <a:rPr lang="el-GR" sz="2100" dirty="0">
                <a:solidFill>
                  <a:schemeClr val="tx1"/>
                </a:solidFill>
              </a:rPr>
              <a:t>  Αν  ο  ένας  από  τους  συζύγους  βρίσκεται σε φυσική ή νομική αδυναμία, αποφασίζει μόνος του ο άλλος. Η ρύθμιση από τους συζύγους του κοινού τους βίου πρέπει να μην εμποδίζει την επαγγελματική και την υπόλοιπη δραστηριότητα του καθενός από αυτούς και να μην παραβιάζει τη σφαίρα της προσωπικότητάς του</a:t>
            </a:r>
            <a:r>
              <a:rPr lang="el-GR" dirty="0">
                <a:solidFill>
                  <a:schemeClr val="tx1"/>
                </a:solidFill>
              </a:rPr>
              <a:t>.</a:t>
            </a:r>
          </a:p>
          <a:p>
            <a:endParaRPr lang="el-GR" dirty="0">
              <a:solidFill>
                <a:schemeClr val="tx1"/>
              </a:solidFill>
            </a:endParaRPr>
          </a:p>
          <a:p>
            <a:endParaRPr lang="el-GR" dirty="0"/>
          </a:p>
          <a:p>
            <a:r>
              <a:rPr lang="el-GR" dirty="0"/>
              <a:t> </a:t>
            </a:r>
            <a:endParaRPr lang="en-US" dirty="0"/>
          </a:p>
        </p:txBody>
      </p:sp>
    </p:spTree>
    <p:extLst>
      <p:ext uri="{BB962C8B-B14F-4D97-AF65-F5344CB8AC3E}">
        <p14:creationId xmlns:p14="http://schemas.microsoft.com/office/powerpoint/2010/main" val="8314013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27687-99B9-99CF-767C-5E6105AAB5B6}"/>
              </a:ext>
            </a:extLst>
          </p:cNvPr>
          <p:cNvSpPr>
            <a:spLocks noGrp="1"/>
          </p:cNvSpPr>
          <p:nvPr>
            <p:ph type="title"/>
          </p:nvPr>
        </p:nvSpPr>
        <p:spPr>
          <a:xfrm>
            <a:off x="1097280" y="628153"/>
            <a:ext cx="10058400" cy="1076371"/>
          </a:xfrm>
        </p:spPr>
        <p:txBody>
          <a:bodyPr>
            <a:normAutofit/>
          </a:bodyPr>
          <a:lstStyle/>
          <a:p>
            <a:pPr marL="91440" marR="0" lvl="0" indent="-91440" defTabSz="914400" rtl="0" eaLnBrk="1" fontAlgn="auto" latinLnBrk="0" hangingPunct="1">
              <a:lnSpc>
                <a:spcPct val="90000"/>
              </a:lnSpc>
              <a:spcBef>
                <a:spcPts val="1200"/>
              </a:spcBef>
              <a:spcAft>
                <a:spcPts val="200"/>
              </a:spcAft>
              <a:tabLst/>
              <a:defRPr/>
            </a:pPr>
            <a:r>
              <a:rPr kumimoji="0" lang="el-GR" sz="2000" b="0" i="0" u="none" strike="noStrike" kern="1200" cap="none" spc="0" normalizeH="0" baseline="0" noProof="0" dirty="0">
                <a:ln>
                  <a:noFill/>
                </a:ln>
                <a:solidFill>
                  <a:schemeClr val="tx1"/>
                </a:solidFill>
                <a:effectLst/>
                <a:uLnTx/>
                <a:uFillTx/>
                <a:latin typeface="Calibri" panose="020F0502020204030204"/>
                <a:ea typeface="+mn-ea"/>
                <a:cs typeface="+mn-cs"/>
              </a:rPr>
              <a:t>Κοινή συμβολή για τις οικογενειακές ανάγκες</a:t>
            </a:r>
            <a:br>
              <a:rPr kumimoji="0" lang="el-GR" sz="20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br>
            <a:endParaRPr lang="en-US" dirty="0"/>
          </a:p>
        </p:txBody>
      </p:sp>
      <p:sp>
        <p:nvSpPr>
          <p:cNvPr id="3" name="Content Placeholder 2">
            <a:extLst>
              <a:ext uri="{FF2B5EF4-FFF2-40B4-BE49-F238E27FC236}">
                <a16:creationId xmlns:a16="http://schemas.microsoft.com/office/drawing/2014/main" id="{5A3367CB-62B7-58E2-0EA2-3F1C7F0C0351}"/>
              </a:ext>
            </a:extLst>
          </p:cNvPr>
          <p:cNvSpPr>
            <a:spLocks noGrp="1"/>
          </p:cNvSpPr>
          <p:nvPr>
            <p:ph idx="1"/>
          </p:nvPr>
        </p:nvSpPr>
        <p:spPr/>
        <p:txBody>
          <a:bodyPr/>
          <a:lstStyle/>
          <a:p>
            <a:pPr marL="0" indent="0">
              <a:buNone/>
            </a:pPr>
            <a:r>
              <a:rPr lang="el-GR" dirty="0"/>
              <a:t>   </a:t>
            </a:r>
            <a:r>
              <a:rPr lang="el-GR" dirty="0">
                <a:solidFill>
                  <a:schemeClr val="tx1"/>
                </a:solidFill>
              </a:rPr>
              <a:t>Οι  σύζυγοι  έχουν την υποχρέωση να συνεισφέρουν από κοινού, ο</a:t>
            </a:r>
          </a:p>
          <a:p>
            <a:r>
              <a:rPr lang="el-GR" dirty="0">
                <a:solidFill>
                  <a:schemeClr val="tx1"/>
                </a:solidFill>
              </a:rPr>
              <a:t> </a:t>
            </a:r>
            <a:r>
              <a:rPr lang="el-GR" u="sng" dirty="0">
                <a:solidFill>
                  <a:schemeClr val="tx1"/>
                </a:solidFill>
              </a:rPr>
              <a:t>καθένας ανάλογα με τις δυνάμεις του</a:t>
            </a:r>
            <a:r>
              <a:rPr lang="el-GR" dirty="0">
                <a:solidFill>
                  <a:schemeClr val="tx1"/>
                </a:solidFill>
              </a:rPr>
              <a:t>, για την αντιμετώπιση των  αναγκών</a:t>
            </a:r>
          </a:p>
          <a:p>
            <a:r>
              <a:rPr lang="el-GR" dirty="0">
                <a:solidFill>
                  <a:schemeClr val="tx1"/>
                </a:solidFill>
              </a:rPr>
              <a:t> της  οικογένειας.  Η  σινεισφορά  γίνεται με την προσωπική εργασία, τα</a:t>
            </a:r>
          </a:p>
          <a:p>
            <a:r>
              <a:rPr lang="el-GR" dirty="0">
                <a:solidFill>
                  <a:schemeClr val="tx1"/>
                </a:solidFill>
              </a:rPr>
              <a:t> εισοδήματά τους και την περιουσία τους. (1389 ΑΚ)</a:t>
            </a:r>
            <a:endParaRPr lang="en-US" dirty="0">
              <a:solidFill>
                <a:schemeClr val="tx1"/>
              </a:solidFill>
            </a:endParaRPr>
          </a:p>
        </p:txBody>
      </p:sp>
    </p:spTree>
    <p:extLst>
      <p:ext uri="{BB962C8B-B14F-4D97-AF65-F5344CB8AC3E}">
        <p14:creationId xmlns:p14="http://schemas.microsoft.com/office/powerpoint/2010/main" val="1519012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A8AFA-1C33-F385-49D9-73A51ACF8B2C}"/>
              </a:ext>
            </a:extLst>
          </p:cNvPr>
          <p:cNvSpPr>
            <a:spLocks noGrp="1"/>
          </p:cNvSpPr>
          <p:nvPr>
            <p:ph type="title"/>
          </p:nvPr>
        </p:nvSpPr>
        <p:spPr>
          <a:xfrm>
            <a:off x="989125" y="614679"/>
            <a:ext cx="10058400" cy="748454"/>
          </a:xfrm>
        </p:spPr>
        <p:txBody>
          <a:bodyPr>
            <a:normAutofit/>
          </a:bodyPr>
          <a:lstStyle/>
          <a:p>
            <a:r>
              <a:rPr lang="el-GR" sz="4000" dirty="0">
                <a:solidFill>
                  <a:schemeClr val="tx1"/>
                </a:solidFill>
              </a:rPr>
              <a:t>Επώνυμο Συζύγων </a:t>
            </a:r>
            <a:endParaRPr lang="en-US" sz="4000" dirty="0">
              <a:solidFill>
                <a:schemeClr val="tx1"/>
              </a:solidFill>
            </a:endParaRPr>
          </a:p>
        </p:txBody>
      </p:sp>
      <p:sp>
        <p:nvSpPr>
          <p:cNvPr id="3" name="Content Placeholder 2">
            <a:extLst>
              <a:ext uri="{FF2B5EF4-FFF2-40B4-BE49-F238E27FC236}">
                <a16:creationId xmlns:a16="http://schemas.microsoft.com/office/drawing/2014/main" id="{B4F850C8-5F89-9147-7E57-4AA50B1D61E1}"/>
              </a:ext>
            </a:extLst>
          </p:cNvPr>
          <p:cNvSpPr>
            <a:spLocks noGrp="1"/>
          </p:cNvSpPr>
          <p:nvPr>
            <p:ph idx="1"/>
          </p:nvPr>
        </p:nvSpPr>
        <p:spPr>
          <a:xfrm>
            <a:off x="612250" y="1709531"/>
            <a:ext cx="10543430" cy="4611756"/>
          </a:xfrm>
        </p:spPr>
        <p:txBody>
          <a:bodyPr>
            <a:normAutofit lnSpcReduction="10000"/>
          </a:bodyPr>
          <a:lstStyle/>
          <a:p>
            <a:r>
              <a:rPr lang="el-GR" dirty="0">
                <a:solidFill>
                  <a:schemeClr val="tx1"/>
                </a:solidFill>
              </a:rPr>
              <a:t>Με το γάμο δεν μεταβάλλεται το επώνυμο των συζύγων,  ως  προς</a:t>
            </a:r>
          </a:p>
          <a:p>
            <a:r>
              <a:rPr lang="el-GR" dirty="0">
                <a:solidFill>
                  <a:schemeClr val="tx1"/>
                </a:solidFill>
              </a:rPr>
              <a:t> τις έννομες σχέσεις τους.</a:t>
            </a:r>
          </a:p>
          <a:p>
            <a:r>
              <a:rPr lang="el-GR" dirty="0">
                <a:solidFill>
                  <a:schemeClr val="tx1"/>
                </a:solidFill>
              </a:rPr>
              <a:t> Στις  κοινωνικές σχέσεις ο κάθε σύζυγος μπορεί, </a:t>
            </a:r>
            <a:r>
              <a:rPr lang="el-GR" u="sng" dirty="0">
                <a:solidFill>
                  <a:schemeClr val="tx1"/>
                </a:solidFill>
              </a:rPr>
              <a:t>εφόσον σ` αυτό</a:t>
            </a:r>
          </a:p>
          <a:p>
            <a:r>
              <a:rPr lang="el-GR" u="sng" dirty="0">
                <a:solidFill>
                  <a:schemeClr val="tx1"/>
                </a:solidFill>
              </a:rPr>
              <a:t> συμφωνεί και ο άλλος</a:t>
            </a:r>
            <a:r>
              <a:rPr lang="el-GR" dirty="0">
                <a:solidFill>
                  <a:schemeClr val="tx1"/>
                </a:solidFill>
              </a:rPr>
              <a:t>, να χρησιμοποιεί το επώνυμο του τελευταίου  ή  να</a:t>
            </a:r>
          </a:p>
          <a:p>
            <a:r>
              <a:rPr lang="el-GR" dirty="0">
                <a:solidFill>
                  <a:schemeClr val="tx1"/>
                </a:solidFill>
              </a:rPr>
              <a:t> το προσθέτει στο δικά του. (αρ 1388 ΑΚ)</a:t>
            </a:r>
          </a:p>
          <a:p>
            <a:endParaRPr lang="el-GR" dirty="0">
              <a:solidFill>
                <a:schemeClr val="tx1"/>
              </a:solidFill>
            </a:endParaRPr>
          </a:p>
          <a:p>
            <a:r>
              <a:rPr lang="el-GR" dirty="0">
                <a:solidFill>
                  <a:schemeClr val="tx1"/>
                </a:solidFill>
              </a:rPr>
              <a:t>"Με συμφωνία των συζύγων ο καθένας από αυτούς μπορεί να προσθέτει στο επώνυμο του το επώνυμο του άλλου. Η προσθήκη γίνεται με κοινή δήλωση ενώπιον του ληξιάρχου και ισχύει μέχρι να ανακληθεί ενώπιον του ληξιάρχου με κοινή δήλωση των συζύγων ή με μονομερή δήλωση οποιουδήποτε των συζύγων, η οποία κοινοποιείται στον άλλο σύζυγο. Αν ο Γάμος λυθεί με διαζύγιο, η δήλωση θεωρείται ότι ανακλήθηκε. Αν ο Γάμος λυθεί λόγω θανάτου, η προσθήκη εξακολουθεί να ισχύει, εκτός εάν ο επιζών σύζυγος συνάψει νέο γάμο ή προβεί σε ανακλητική δήλωση ενώπιον του ληξιάρχου."</a:t>
            </a:r>
          </a:p>
          <a:p>
            <a:endParaRPr lang="en-US" dirty="0"/>
          </a:p>
        </p:txBody>
      </p:sp>
    </p:spTree>
    <p:extLst>
      <p:ext uri="{BB962C8B-B14F-4D97-AF65-F5344CB8AC3E}">
        <p14:creationId xmlns:p14="http://schemas.microsoft.com/office/powerpoint/2010/main" val="1390902976"/>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
  <TotalTime>240</TotalTime>
  <Words>2901</Words>
  <Application>Microsoft Office PowerPoint</Application>
  <PresentationFormat>Widescreen</PresentationFormat>
  <Paragraphs>163</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Calibri Light</vt:lpstr>
      <vt:lpstr>Wingdings</vt:lpstr>
      <vt:lpstr>Retrospect</vt:lpstr>
      <vt:lpstr>Μέρος Έκτο </vt:lpstr>
      <vt:lpstr>Γάμος</vt:lpstr>
      <vt:lpstr>Όροι Σύναψης Γάμου </vt:lpstr>
      <vt:lpstr>Άδεια</vt:lpstr>
      <vt:lpstr>Γνωστοποίηση</vt:lpstr>
      <vt:lpstr>Διγαμία</vt:lpstr>
      <vt:lpstr>Υποχρεώσεις Συζύγων</vt:lpstr>
      <vt:lpstr>Κοινή συμβολή για τις οικογενειακές ανάγκες </vt:lpstr>
      <vt:lpstr>Επώνυμο Συζύγων </vt:lpstr>
      <vt:lpstr>Περιουσιακή αυτοτέλεια των συζύγων </vt:lpstr>
      <vt:lpstr>Έκταση κοινοκτημοσύνης </vt:lpstr>
      <vt:lpstr>Σχέσεις Γονέων - Τέκνων</vt:lpstr>
      <vt:lpstr>Γονική μέριμνα  (1510 ΑΚ))</vt:lpstr>
      <vt:lpstr>Σε περίπτωση διαφωνίας </vt:lpstr>
      <vt:lpstr>Γονική Μέριμνα σε περίπτωση Διαζυγίου ή ακύρωσης του γάμου -διάστασης των συζύγων </vt:lpstr>
      <vt:lpstr>Παρέκκλιση από την από κοινού άσκηση της γονικής μέριμνας </vt:lpstr>
      <vt:lpstr>Περίπτωση επείγουσας ιατρικής πράξης</vt:lpstr>
      <vt:lpstr>Σύγκρουση συμφερόντων </vt:lpstr>
      <vt:lpstr>Κακή Άσκηση Γονικής Μέριμνας </vt:lpstr>
      <vt:lpstr> Συνέπειες κακής άσκησης Γονικής Μέριμνας  </vt:lpstr>
      <vt:lpstr>Ανάθεση γονικής Μέριμνας σε τρίτο (1533 ΑΚ)</vt:lpstr>
      <vt:lpstr>Λύση του Γάμου </vt:lpstr>
      <vt:lpstr>Συμφωνία για τα ανήλικα τέκνα </vt:lpstr>
      <vt:lpstr> Ισχυρός κλονισμός ως λόγος διαζυγίου</vt:lpstr>
      <vt:lpstr> Διατροφή έπειτα από διαζύγιο  </vt:lpstr>
      <vt:lpstr>Περιορισμός/Αποκλεισμός Διατροφής Διαζυγίου </vt:lpstr>
      <vt:lpstr>Λήξη δικαιώματος διατροφής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Μέρος Έκτο </dc:title>
  <dc:creator>Ελενη Καρβελη</dc:creator>
  <cp:lastModifiedBy>Ελενη Καρβελη</cp:lastModifiedBy>
  <cp:revision>18</cp:revision>
  <dcterms:created xsi:type="dcterms:W3CDTF">2022-10-21T14:18:24Z</dcterms:created>
  <dcterms:modified xsi:type="dcterms:W3CDTF">2022-11-22T19:03:56Z</dcterms:modified>
</cp:coreProperties>
</file>