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8" d="100"/>
          <a:sy n="78" d="100"/>
        </p:scale>
        <p:origin x="77" y="52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lgn="l"/>
            <a:fld id="{0DCFB061-4267-4D9F-8017-6F550D3068DF}" type="datetime1">
              <a:rPr lang="en-US" smtClean="0"/>
              <a:t>11/1/2022</a:t>
            </a:fld>
            <a:endParaRPr lang="en-US" dirty="0"/>
          </a:p>
        </p:txBody>
      </p:sp>
      <p:sp>
        <p:nvSpPr>
          <p:cNvPr id="5" name="Footer Placeholder 4"/>
          <p:cNvSpPr>
            <a:spLocks noGrp="1"/>
          </p:cNvSpPr>
          <p:nvPr>
            <p:ph type="ftr" sz="quarter" idx="11"/>
          </p:nvPr>
        </p:nvSpPr>
        <p:spPr/>
        <p:txBody>
          <a:bodyPr/>
          <a:lstStyle/>
          <a:p>
            <a:pPr algn="l"/>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482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41BC61-5547-4A60-8DA1-6699760D9972}" type="datetime1">
              <a:rPr lang="en-US" smtClean="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841919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B9D1C6-60D0-4CD1-8F31-F912522EB041}" type="datetime1">
              <a:rPr lang="en-US" smtClean="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243827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A4ED5C-5A53-433E-8A55-46F54CE81DA5}" type="datetime1">
              <a:rPr lang="en-US" smtClean="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313254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CABC0C-B6DF-45E9-B954-11C99AA62C3E}" type="datetime1">
              <a:rPr lang="en-US" smtClean="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4200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AB71B9-2624-4F21-93EE-35A78B1A0DAD}" type="datetime1">
              <a:rPr lang="en-US" smtClean="0"/>
              <a:t>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645146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D37C2A-BE2E-4840-A907-3254E2916C96}" type="datetime1">
              <a:rPr lang="en-US" smtClean="0"/>
              <a:t>11/1/2022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3520222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5CD215-1C45-48A0-8534-39FFE8A7C95A}" type="datetime1">
              <a:rPr lang="en-US" smtClean="0"/>
              <a:t>11/1/2022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1208866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3363A0F-DEF3-4134-98D0-2E1276938A8B}" type="datetime1">
              <a:rPr lang="en-US" smtClean="0"/>
              <a:t>11/1/2022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499830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1A2E4C8-2960-4ADD-862C-4D9643CB15AC}" type="datetime1">
              <a:rPr lang="en-US" smtClean="0"/>
              <a:t>11/1/2022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43502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BDEA15-09CD-4275-A8E0-385C965F48B0}" type="datetime1">
              <a:rPr lang="en-US" smtClean="0"/>
              <a:t>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513821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AF8082C-0922-4249-A612-B415F5231620}" type="datetime1">
              <a:rPr lang="en-US" smtClean="0"/>
              <a:t>11/1/2022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AEF9944-A4F6-4C59-AEBD-678D6480B8EA}"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584820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4CFD8-34A9-4973-D138-4A54F846A77E}"/>
              </a:ext>
            </a:extLst>
          </p:cNvPr>
          <p:cNvSpPr>
            <a:spLocks noGrp="1"/>
          </p:cNvSpPr>
          <p:nvPr>
            <p:ph type="ctrTitle"/>
          </p:nvPr>
        </p:nvSpPr>
        <p:spPr>
          <a:xfrm>
            <a:off x="1635103" y="1057522"/>
            <a:ext cx="4741843" cy="2173433"/>
          </a:xfrm>
        </p:spPr>
        <p:txBody>
          <a:bodyPr>
            <a:normAutofit/>
          </a:bodyPr>
          <a:lstStyle/>
          <a:p>
            <a:r>
              <a:rPr lang="el-GR" sz="4400" dirty="0">
                <a:solidFill>
                  <a:schemeClr val="tx1"/>
                </a:solidFill>
              </a:rPr>
              <a:t>Μέρος έβδομο</a:t>
            </a:r>
            <a:endParaRPr lang="en-US" sz="4400" dirty="0">
              <a:solidFill>
                <a:schemeClr val="tx1"/>
              </a:solidFill>
            </a:endParaRPr>
          </a:p>
        </p:txBody>
      </p:sp>
      <p:sp>
        <p:nvSpPr>
          <p:cNvPr id="3" name="Subtitle 2">
            <a:extLst>
              <a:ext uri="{FF2B5EF4-FFF2-40B4-BE49-F238E27FC236}">
                <a16:creationId xmlns:a16="http://schemas.microsoft.com/office/drawing/2014/main" id="{91E16F47-E832-A854-A962-2944B34C2F41}"/>
              </a:ext>
            </a:extLst>
          </p:cNvPr>
          <p:cNvSpPr>
            <a:spLocks noGrp="1"/>
          </p:cNvSpPr>
          <p:nvPr>
            <p:ph type="subTitle" idx="1"/>
          </p:nvPr>
        </p:nvSpPr>
        <p:spPr>
          <a:xfrm>
            <a:off x="1635104" y="3751119"/>
            <a:ext cx="4797502" cy="1606163"/>
          </a:xfrm>
        </p:spPr>
        <p:txBody>
          <a:bodyPr anchor="t">
            <a:normAutofit/>
          </a:bodyPr>
          <a:lstStyle/>
          <a:p>
            <a:r>
              <a:rPr lang="el-GR" dirty="0">
                <a:solidFill>
                  <a:schemeClr val="tx1"/>
                </a:solidFill>
              </a:rPr>
              <a:t>Σύμφωνο Συμβίωσης</a:t>
            </a:r>
            <a:endParaRPr lang="en-US" dirty="0">
              <a:solidFill>
                <a:schemeClr val="tx1"/>
              </a:solidFill>
            </a:endParaRPr>
          </a:p>
        </p:txBody>
      </p:sp>
      <p:pic>
        <p:nvPicPr>
          <p:cNvPr id="4" name="Picture 3">
            <a:extLst>
              <a:ext uri="{FF2B5EF4-FFF2-40B4-BE49-F238E27FC236}">
                <a16:creationId xmlns:a16="http://schemas.microsoft.com/office/drawing/2014/main" id="{C55F148D-95CD-144C-4E04-EFCFC4849754}"/>
              </a:ext>
            </a:extLst>
          </p:cNvPr>
          <p:cNvPicPr>
            <a:picLocks noChangeAspect="1"/>
          </p:cNvPicPr>
          <p:nvPr/>
        </p:nvPicPr>
        <p:blipFill rotWithShape="1">
          <a:blip r:embed="rId2"/>
          <a:srcRect l="25293" r="28252" b="2"/>
          <a:stretch/>
        </p:blipFill>
        <p:spPr>
          <a:xfrm>
            <a:off x="6859936" y="0"/>
            <a:ext cx="5364069" cy="6858002"/>
          </a:xfrm>
          <a:prstGeom prst="rect">
            <a:avLst/>
          </a:prstGeom>
        </p:spPr>
      </p:pic>
    </p:spTree>
    <p:extLst>
      <p:ext uri="{BB962C8B-B14F-4D97-AF65-F5344CB8AC3E}">
        <p14:creationId xmlns:p14="http://schemas.microsoft.com/office/powerpoint/2010/main" val="376101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FF72-0954-DF23-FF72-7EF6F5E9129B}"/>
              </a:ext>
            </a:extLst>
          </p:cNvPr>
          <p:cNvSpPr>
            <a:spLocks noGrp="1"/>
          </p:cNvSpPr>
          <p:nvPr>
            <p:ph type="title"/>
          </p:nvPr>
        </p:nvSpPr>
        <p:spPr/>
        <p:txBody>
          <a:bodyPr/>
          <a:lstStyle/>
          <a:p>
            <a:r>
              <a:rPr lang="el-GR" dirty="0">
                <a:solidFill>
                  <a:schemeClr val="tx1"/>
                </a:solidFill>
              </a:rPr>
              <a:t>Θέσπιση Συμφώνου Συμβίωσης </a:t>
            </a:r>
            <a:endParaRPr lang="en-US" dirty="0">
              <a:solidFill>
                <a:schemeClr val="tx1"/>
              </a:solidFill>
            </a:endParaRPr>
          </a:p>
        </p:txBody>
      </p:sp>
      <p:sp>
        <p:nvSpPr>
          <p:cNvPr id="3" name="Content Placeholder 2">
            <a:extLst>
              <a:ext uri="{FF2B5EF4-FFF2-40B4-BE49-F238E27FC236}">
                <a16:creationId xmlns:a16="http://schemas.microsoft.com/office/drawing/2014/main" id="{5C28F9B1-6D6B-8205-466E-D9AE573CBF97}"/>
              </a:ext>
            </a:extLst>
          </p:cNvPr>
          <p:cNvSpPr>
            <a:spLocks noGrp="1"/>
          </p:cNvSpPr>
          <p:nvPr>
            <p:ph idx="1"/>
          </p:nvPr>
        </p:nvSpPr>
        <p:spPr/>
        <p:txBody>
          <a:bodyPr/>
          <a:lstStyle/>
          <a:p>
            <a:r>
              <a:rPr lang="el-GR" dirty="0">
                <a:solidFill>
                  <a:schemeClr val="tx1"/>
                </a:solidFill>
              </a:rPr>
              <a:t>Το σύμφωνο συμβίωσης καθιερώθηκε και ρυθμίζεται από το Νόμο 4356/2015</a:t>
            </a:r>
            <a:endParaRPr lang="en-US" dirty="0">
              <a:solidFill>
                <a:schemeClr val="tx1"/>
              </a:solidFill>
            </a:endParaRPr>
          </a:p>
        </p:txBody>
      </p:sp>
    </p:spTree>
    <p:extLst>
      <p:ext uri="{BB962C8B-B14F-4D97-AF65-F5344CB8AC3E}">
        <p14:creationId xmlns:p14="http://schemas.microsoft.com/office/powerpoint/2010/main" val="3043596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32359-C47B-2D3E-92CD-4F7339E6A8DE}"/>
              </a:ext>
            </a:extLst>
          </p:cNvPr>
          <p:cNvSpPr>
            <a:spLocks noGrp="1"/>
          </p:cNvSpPr>
          <p:nvPr>
            <p:ph type="title"/>
          </p:nvPr>
        </p:nvSpPr>
        <p:spPr/>
        <p:txBody>
          <a:bodyPr/>
          <a:lstStyle/>
          <a:p>
            <a:r>
              <a:rPr lang="el-GR" dirty="0">
                <a:solidFill>
                  <a:schemeClr val="tx1"/>
                </a:solidFill>
              </a:rPr>
              <a:t>Ορισμός</a:t>
            </a:r>
            <a:endParaRPr lang="en-US" dirty="0">
              <a:solidFill>
                <a:schemeClr val="tx1"/>
              </a:solidFill>
            </a:endParaRPr>
          </a:p>
        </p:txBody>
      </p:sp>
      <p:sp>
        <p:nvSpPr>
          <p:cNvPr id="3" name="Content Placeholder 2">
            <a:extLst>
              <a:ext uri="{FF2B5EF4-FFF2-40B4-BE49-F238E27FC236}">
                <a16:creationId xmlns:a16="http://schemas.microsoft.com/office/drawing/2014/main" id="{7A543080-7B87-DFF3-6829-961F5304925A}"/>
              </a:ext>
            </a:extLst>
          </p:cNvPr>
          <p:cNvSpPr>
            <a:spLocks noGrp="1"/>
          </p:cNvSpPr>
          <p:nvPr>
            <p:ph idx="1"/>
          </p:nvPr>
        </p:nvSpPr>
        <p:spPr/>
        <p:txBody>
          <a:bodyPr/>
          <a:lstStyle/>
          <a:p>
            <a:pPr>
              <a:lnSpc>
                <a:spcPct val="150000"/>
              </a:lnSpc>
            </a:pPr>
            <a:r>
              <a:rPr lang="el-GR" b="0" i="0" dirty="0">
                <a:solidFill>
                  <a:srgbClr val="000000"/>
                </a:solidFill>
                <a:effectLst/>
                <a:latin typeface="Lucida Sans Unicode" panose="020B0602030504020204" pitchFamily="34" charset="0"/>
              </a:rPr>
              <a:t>Η συμφωνία δύο ενήλικων προσώπων, </a:t>
            </a:r>
            <a:r>
              <a:rPr lang="el-GR" b="0" i="0" u="sng" dirty="0">
                <a:solidFill>
                  <a:srgbClr val="000000"/>
                </a:solidFill>
                <a:effectLst/>
                <a:latin typeface="Lucida Sans Unicode" panose="020B0602030504020204" pitchFamily="34" charset="0"/>
              </a:rPr>
              <a:t>ανεξάρτητα από το φύλο τους, </a:t>
            </a:r>
            <a:r>
              <a:rPr lang="el-GR" b="0" i="0" dirty="0">
                <a:solidFill>
                  <a:srgbClr val="000000"/>
                </a:solidFill>
                <a:effectLst/>
                <a:latin typeface="Lucida Sans Unicode" panose="020B0602030504020204" pitchFamily="34" charset="0"/>
              </a:rPr>
              <a:t>με την οποία ρυθμίζουν τη συμβίωσή τους (σύμφωνο συμβίωσης) καταρτίζεται αυτοπροσώπως με </a:t>
            </a:r>
            <a:r>
              <a:rPr lang="el-GR" b="0" i="0" u="sng" dirty="0">
                <a:solidFill>
                  <a:srgbClr val="000000"/>
                </a:solidFill>
                <a:effectLst/>
                <a:latin typeface="Lucida Sans Unicode" panose="020B0602030504020204" pitchFamily="34" charset="0"/>
              </a:rPr>
              <a:t>συμβολαιογραφικό έγγραφο. </a:t>
            </a:r>
            <a:r>
              <a:rPr lang="el-GR" b="0" i="0" dirty="0">
                <a:solidFill>
                  <a:srgbClr val="000000"/>
                </a:solidFill>
                <a:effectLst/>
                <a:latin typeface="Lucida Sans Unicode" panose="020B0602030504020204" pitchFamily="34" charset="0"/>
              </a:rPr>
              <a:t>Η ισχύς της συμφωνίας αρχίζει από την κατάθεση αντιγράφου του συμβολαιογραφικού εγγράφου στο ληξίαρχο του τόπου κατοικίας τους, το οποίο καταχωρίζεται σε ειδικό βιβλίο του Ληξιαρχείου.</a:t>
            </a:r>
            <a:endParaRPr lang="en-US" dirty="0"/>
          </a:p>
        </p:txBody>
      </p:sp>
    </p:spTree>
    <p:extLst>
      <p:ext uri="{BB962C8B-B14F-4D97-AF65-F5344CB8AC3E}">
        <p14:creationId xmlns:p14="http://schemas.microsoft.com/office/powerpoint/2010/main" val="4118148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3DD52-3918-6765-C1AB-0EBB1CFC6170}"/>
              </a:ext>
            </a:extLst>
          </p:cNvPr>
          <p:cNvSpPr>
            <a:spLocks noGrp="1"/>
          </p:cNvSpPr>
          <p:nvPr>
            <p:ph type="title"/>
          </p:nvPr>
        </p:nvSpPr>
        <p:spPr/>
        <p:txBody>
          <a:bodyPr/>
          <a:lstStyle/>
          <a:p>
            <a:r>
              <a:rPr lang="el-GR" dirty="0">
                <a:solidFill>
                  <a:schemeClr val="tx1"/>
                </a:solidFill>
              </a:rPr>
              <a:t>Προυποθέσεις</a:t>
            </a:r>
            <a:endParaRPr lang="en-US" dirty="0">
              <a:solidFill>
                <a:schemeClr val="tx1"/>
              </a:solidFill>
            </a:endParaRPr>
          </a:p>
        </p:txBody>
      </p:sp>
      <p:sp>
        <p:nvSpPr>
          <p:cNvPr id="3" name="Content Placeholder 2">
            <a:extLst>
              <a:ext uri="{FF2B5EF4-FFF2-40B4-BE49-F238E27FC236}">
                <a16:creationId xmlns:a16="http://schemas.microsoft.com/office/drawing/2014/main" id="{A77EF25F-3B14-507C-D14F-66BF0FAD63E8}"/>
              </a:ext>
            </a:extLst>
          </p:cNvPr>
          <p:cNvSpPr>
            <a:spLocks noGrp="1"/>
          </p:cNvSpPr>
          <p:nvPr>
            <p:ph idx="1"/>
          </p:nvPr>
        </p:nvSpPr>
        <p:spPr>
          <a:xfrm>
            <a:off x="1097280" y="1845733"/>
            <a:ext cx="10058400" cy="4368253"/>
          </a:xfrm>
        </p:spPr>
        <p:txBody>
          <a:bodyPr/>
          <a:lstStyle/>
          <a:p>
            <a:r>
              <a:rPr lang="el-GR" dirty="0">
                <a:solidFill>
                  <a:schemeClr val="tx1"/>
                </a:solidFill>
              </a:rPr>
              <a:t>1.Για τη σύναψη συμφώνου συμβίωσης απαιτείται πλήρης δικαιοπρακτική ικανότητα.</a:t>
            </a:r>
          </a:p>
          <a:p>
            <a:r>
              <a:rPr lang="el-GR" dirty="0">
                <a:solidFill>
                  <a:schemeClr val="tx1"/>
                </a:solidFill>
              </a:rPr>
              <a:t>2.Δεν επιτρέπεται η σύναψη συμφώνου συμβίωσης:</a:t>
            </a:r>
          </a:p>
          <a:p>
            <a:r>
              <a:rPr lang="el-GR" dirty="0">
                <a:solidFill>
                  <a:schemeClr val="tx1"/>
                </a:solidFill>
              </a:rPr>
              <a:t>α) </a:t>
            </a:r>
            <a:r>
              <a:rPr lang="el-GR" u="sng" dirty="0">
                <a:solidFill>
                  <a:schemeClr val="tx1"/>
                </a:solidFill>
              </a:rPr>
              <a:t>αν υπάρχει γάμος ή σύμφωνο συμβίωσης </a:t>
            </a:r>
            <a:r>
              <a:rPr lang="el-GR" dirty="0">
                <a:solidFill>
                  <a:schemeClr val="tx1"/>
                </a:solidFill>
              </a:rPr>
              <a:t>των ενδιαφερόμενων προσώπων ή του ενός από αυτά,</a:t>
            </a:r>
          </a:p>
          <a:p>
            <a:r>
              <a:rPr lang="el-GR" dirty="0">
                <a:solidFill>
                  <a:schemeClr val="tx1"/>
                </a:solidFill>
              </a:rPr>
              <a:t>β) μεταξύ συγγενών εξ αίματος σε ευθεία γραμμή απεριόριστα και εκ πλαγίου μέχρι και τον τέταρτο βαθμό, καθώς και μεταξύ συγγενών εξ αγχιστείας σε ευθεία γραμμή απεριόριστα και</a:t>
            </a:r>
          </a:p>
          <a:p>
            <a:r>
              <a:rPr lang="el-GR" dirty="0">
                <a:solidFill>
                  <a:schemeClr val="tx1"/>
                </a:solidFill>
              </a:rPr>
              <a:t>γ) μεταξύ εκείνου που υιοθέτησε και αυτού που υιοθετήθηκε.</a:t>
            </a:r>
          </a:p>
          <a:p>
            <a:r>
              <a:rPr lang="el-GR" dirty="0">
                <a:solidFill>
                  <a:schemeClr val="tx1"/>
                </a:solidFill>
              </a:rPr>
              <a:t>3.Η παράβαση των διατάξεων του παρόντος άρθρου συνεπάγεται την ακυρότητα του συμφώνου συμβίωσης. Ακυρότητα συνεπάγεται και η εικονικότητα του συμφώνου.</a:t>
            </a:r>
            <a:endParaRPr lang="en-US" dirty="0">
              <a:solidFill>
                <a:schemeClr val="tx1"/>
              </a:solidFill>
            </a:endParaRPr>
          </a:p>
        </p:txBody>
      </p:sp>
    </p:spTree>
    <p:extLst>
      <p:ext uri="{BB962C8B-B14F-4D97-AF65-F5344CB8AC3E}">
        <p14:creationId xmlns:p14="http://schemas.microsoft.com/office/powerpoint/2010/main" val="1595843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46653-AB25-92F2-8692-544B1CB2D3EF}"/>
              </a:ext>
            </a:extLst>
          </p:cNvPr>
          <p:cNvSpPr>
            <a:spLocks noGrp="1"/>
          </p:cNvSpPr>
          <p:nvPr>
            <p:ph type="title"/>
          </p:nvPr>
        </p:nvSpPr>
        <p:spPr>
          <a:xfrm>
            <a:off x="1097280" y="550606"/>
            <a:ext cx="10058400" cy="1140542"/>
          </a:xfrm>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800" b="0" i="0" u="none" strike="noStrike" kern="1200" cap="none" spc="0" normalizeH="0" baseline="0" noProof="0" dirty="0">
                <a:ln>
                  <a:noFill/>
                </a:ln>
                <a:solidFill>
                  <a:schemeClr val="tx1"/>
                </a:solidFill>
                <a:effectLst/>
                <a:uLnTx/>
                <a:uFillTx/>
                <a:latin typeface="Calibri" panose="020F0502020204030204"/>
                <a:ea typeface="+mn-ea"/>
                <a:cs typeface="+mn-cs"/>
              </a:rPr>
              <a:t>Λύση</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73D3E648-F242-1810-D3D3-191B1E96FF98}"/>
              </a:ext>
            </a:extLst>
          </p:cNvPr>
          <p:cNvSpPr>
            <a:spLocks noGrp="1"/>
          </p:cNvSpPr>
          <p:nvPr>
            <p:ph idx="1"/>
          </p:nvPr>
        </p:nvSpPr>
        <p:spPr>
          <a:xfrm>
            <a:off x="1097280" y="1845734"/>
            <a:ext cx="10058400" cy="4461660"/>
          </a:xfrm>
        </p:spPr>
        <p:txBody>
          <a:bodyPr>
            <a:normAutofit/>
          </a:bodyPr>
          <a:lstStyle/>
          <a:p>
            <a:r>
              <a:rPr lang="el-GR" dirty="0">
                <a:solidFill>
                  <a:schemeClr val="tx1"/>
                </a:solidFill>
              </a:rPr>
              <a:t>1.Το σύμφωνο συμβίωσης λύνεται:</a:t>
            </a:r>
          </a:p>
          <a:p>
            <a:r>
              <a:rPr lang="el-GR" dirty="0">
                <a:solidFill>
                  <a:schemeClr val="tx1"/>
                </a:solidFill>
              </a:rPr>
              <a:t>α) με συμφωνία των μερών, που γίνεται αυτοπροσώπως με συμβολαιογραφικό έγγραφο, </a:t>
            </a:r>
          </a:p>
          <a:p>
            <a:r>
              <a:rPr lang="el-GR" dirty="0">
                <a:solidFill>
                  <a:schemeClr val="tx1"/>
                </a:solidFill>
              </a:rPr>
              <a:t>β) με μονομερή συμβολαιογραφική δήλωση, εφόσον έχει επιδοθεί προηγουμένως με δικαστικό επιμελητή πρόσκληση για συναινετική λύση στο άλλο μέρος και έχουν παρέλθει τρεις (3) μήνες από την επίδοση και γ) αυτοδικαίως, αν συναφθεί γάμος μεταξύ των μερών.</a:t>
            </a:r>
          </a:p>
          <a:p>
            <a:r>
              <a:rPr lang="el-GR" dirty="0">
                <a:solidFill>
                  <a:schemeClr val="tx1"/>
                </a:solidFill>
              </a:rPr>
              <a:t>2.Η λύση του συμφώνου συμβίωσης ισχύει από την κατάθεση αντιγράφου του συμβολαιογραφικού εγγράφου, που περιέχει τη συμφωνία ή τη μονομερή δήλωση, στο ληξίαρχο όπου έχει καταχωριστεί και η σύστασή του.</a:t>
            </a:r>
          </a:p>
          <a:p>
            <a:r>
              <a:rPr lang="el-GR" dirty="0">
                <a:solidFill>
                  <a:schemeClr val="tx1"/>
                </a:solidFill>
              </a:rPr>
              <a:t>3.Για τη διατροφή μετά τη λύση του συμφώνου εφαρμόζονται αναλόγως οι διατάξεις για τη διατροφή μετά το διαζύγιο, εκτός αν τα μέρη παραιτηθούν από το σχετικό δικαίωμα κατά την κατάρτιση του συμφώνου.</a:t>
            </a:r>
          </a:p>
          <a:p>
            <a:endParaRPr lang="el-GR" dirty="0"/>
          </a:p>
          <a:p>
            <a:endParaRPr lang="en-US" dirty="0"/>
          </a:p>
        </p:txBody>
      </p:sp>
    </p:spTree>
    <p:extLst>
      <p:ext uri="{BB962C8B-B14F-4D97-AF65-F5344CB8AC3E}">
        <p14:creationId xmlns:p14="http://schemas.microsoft.com/office/powerpoint/2010/main" val="334476184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8</TotalTime>
  <Words>317</Words>
  <Application>Microsoft Office PowerPoint</Application>
  <PresentationFormat>Widescreen</PresentationFormat>
  <Paragraphs>19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Calibri</vt:lpstr>
      <vt:lpstr>Calibri Light</vt:lpstr>
      <vt:lpstr>Lucida Sans Unicode</vt:lpstr>
      <vt:lpstr>Retrospect</vt:lpstr>
      <vt:lpstr>Μέρος έβδομο</vt:lpstr>
      <vt:lpstr>Θέσπιση Συμφώνου Συμβίωσης </vt:lpstr>
      <vt:lpstr>Ορισμός</vt:lpstr>
      <vt:lpstr>Προυποθέσεις</vt:lpstr>
      <vt:lpstr>Λύση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Μέρος έβδομο</dc:title>
  <dc:creator>Ελενη Καρβελη</dc:creator>
  <cp:lastModifiedBy>Ελενη Καρβελη</cp:lastModifiedBy>
  <cp:revision>1</cp:revision>
  <dcterms:created xsi:type="dcterms:W3CDTF">2022-11-01T17:42:49Z</dcterms:created>
  <dcterms:modified xsi:type="dcterms:W3CDTF">2022-11-01T17:51:41Z</dcterms:modified>
</cp:coreProperties>
</file>