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76" r:id="rId13"/>
    <p:sldId id="267" r:id="rId14"/>
    <p:sldId id="268" r:id="rId15"/>
    <p:sldId id="269" r:id="rId16"/>
    <p:sldId id="270" r:id="rId17"/>
    <p:sldId id="271" r:id="rId18"/>
    <p:sldId id="272" r:id="rId19"/>
    <p:sldId id="273" r:id="rId20"/>
    <p:sldId id="274" r:id="rId21"/>
    <p:sldId id="275" r:id="rId22"/>
    <p:sldId id="277" r:id="rId23"/>
    <p:sldId id="278"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96" d="100"/>
          <a:sy n="96" d="100"/>
        </p:scale>
        <p:origin x="86" y="12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3FEA57E-7C1A-457B-A4CD-5DCEB057B502}" type="datetime1">
              <a:rPr lang="en-US" smtClean="0"/>
              <a:t>12/20/2022</a:t>
            </a:fld>
            <a:endParaRPr lang="en-US" dirty="0"/>
          </a:p>
        </p:txBody>
      </p:sp>
      <p:sp>
        <p:nvSpPr>
          <p:cNvPr id="5" name="Footer Placeholder 4"/>
          <p:cNvSpPr>
            <a:spLocks noGrp="1"/>
          </p:cNvSpPr>
          <p:nvPr>
            <p:ph type="ftr" sz="quarter" idx="11"/>
          </p:nvPr>
        </p:nvSpPr>
        <p:spPr/>
        <p:txBody>
          <a:bodyPr/>
          <a:lstStyle/>
          <a:p>
            <a:r>
              <a:rPr lang="en-US"/>
              <a:t>Sample Footer Text</a:t>
            </a:r>
            <a:endParaRPr lang="en-US" dirty="0"/>
          </a:p>
        </p:txBody>
      </p:sp>
      <p:sp>
        <p:nvSpPr>
          <p:cNvPr id="6" name="Slide Number Placeholder 5"/>
          <p:cNvSpPr>
            <a:spLocks noGrp="1"/>
          </p:cNvSpPr>
          <p:nvPr>
            <p:ph type="sldNum" sz="quarter" idx="12"/>
          </p:nvPr>
        </p:nvSpPr>
        <p:spPr/>
        <p:txBody>
          <a:bodyPr/>
          <a:lstStyle/>
          <a:p>
            <a:fld id="{F8E28480-1C08-4458-AD97-0283E6FFD09D}"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63396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1789749-A4CD-447F-8298-2B7988C91CEA}" type="datetime1">
              <a:rPr lang="en-US" smtClean="0"/>
              <a:t>12/20/2022</a:t>
            </a:fld>
            <a:endParaRPr lang="en-US"/>
          </a:p>
        </p:txBody>
      </p:sp>
      <p:sp>
        <p:nvSpPr>
          <p:cNvPr id="5" name="Footer Placeholder 4"/>
          <p:cNvSpPr>
            <a:spLocks noGrp="1"/>
          </p:cNvSpPr>
          <p:nvPr>
            <p:ph type="ftr" sz="quarter" idx="11"/>
          </p:nvPr>
        </p:nvSpPr>
        <p:spPr/>
        <p:txBody>
          <a:bodyPr/>
          <a:lstStyle/>
          <a:p>
            <a:r>
              <a:rPr lang="en-US"/>
              <a:t>Sample Footer Text</a:t>
            </a:r>
            <a:endParaRPr lang="en-US" dirty="0"/>
          </a:p>
        </p:txBody>
      </p:sp>
      <p:sp>
        <p:nvSpPr>
          <p:cNvPr id="6" name="Slide Number Placeholder 5"/>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23661233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0444D3-C0BA-4587-A56C-581AB9F841BE}" type="datetime1">
              <a:rPr lang="en-US" smtClean="0"/>
              <a:t>12/20/2022</a:t>
            </a:fld>
            <a:endParaRPr lang="en-US"/>
          </a:p>
        </p:txBody>
      </p:sp>
      <p:sp>
        <p:nvSpPr>
          <p:cNvPr id="5" name="Footer Placeholder 4"/>
          <p:cNvSpPr>
            <a:spLocks noGrp="1"/>
          </p:cNvSpPr>
          <p:nvPr>
            <p:ph type="ftr" sz="quarter" idx="11"/>
          </p:nvPr>
        </p:nvSpPr>
        <p:spPr/>
        <p:txBody>
          <a:bodyPr/>
          <a:lstStyle/>
          <a:p>
            <a:r>
              <a:rPr lang="en-US"/>
              <a:t>Sample Footer Text</a:t>
            </a:r>
          </a:p>
        </p:txBody>
      </p:sp>
      <p:sp>
        <p:nvSpPr>
          <p:cNvPr id="6" name="Slide Number Placeholder 5"/>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2513079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01AF2CE-4F37-411C-A3EE-BBBE223265BF}" type="datetime1">
              <a:rPr lang="en-US" smtClean="0"/>
              <a:t>12/20/2022</a:t>
            </a:fld>
            <a:endParaRPr lang="en-US"/>
          </a:p>
        </p:txBody>
      </p:sp>
      <p:sp>
        <p:nvSpPr>
          <p:cNvPr id="5" name="Footer Placeholder 4"/>
          <p:cNvSpPr>
            <a:spLocks noGrp="1"/>
          </p:cNvSpPr>
          <p:nvPr>
            <p:ph type="ftr" sz="quarter" idx="11"/>
          </p:nvPr>
        </p:nvSpPr>
        <p:spPr/>
        <p:txBody>
          <a:bodyPr/>
          <a:lstStyle/>
          <a:p>
            <a:r>
              <a:rPr lang="en-US"/>
              <a:t>Sample Footer Text</a:t>
            </a:r>
          </a:p>
        </p:txBody>
      </p:sp>
      <p:sp>
        <p:nvSpPr>
          <p:cNvPr id="6" name="Slide Number Placeholder 5"/>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3478581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96083D4-708C-4BB5-B4FD-30CE9FA12FD5}" type="datetime1">
              <a:rPr lang="en-US" smtClean="0"/>
              <a:t>12/20/2022</a:t>
            </a:fld>
            <a:endParaRPr lang="en-US"/>
          </a:p>
        </p:txBody>
      </p:sp>
      <p:sp>
        <p:nvSpPr>
          <p:cNvPr id="5" name="Footer Placeholder 4"/>
          <p:cNvSpPr>
            <a:spLocks noGrp="1"/>
          </p:cNvSpPr>
          <p:nvPr>
            <p:ph type="ftr" sz="quarter" idx="11"/>
          </p:nvPr>
        </p:nvSpPr>
        <p:spPr/>
        <p:txBody>
          <a:bodyPr/>
          <a:lstStyle/>
          <a:p>
            <a:r>
              <a:rPr lang="en-US"/>
              <a:t>Sample Footer Text</a:t>
            </a:r>
            <a:endParaRPr lang="en-US" dirty="0"/>
          </a:p>
        </p:txBody>
      </p:sp>
      <p:sp>
        <p:nvSpPr>
          <p:cNvPr id="6" name="Slide Number Placeholder 5"/>
          <p:cNvSpPr>
            <a:spLocks noGrp="1"/>
          </p:cNvSpPr>
          <p:nvPr>
            <p:ph type="sldNum" sz="quarter" idx="12"/>
          </p:nvPr>
        </p:nvSpPr>
        <p:spPr/>
        <p:txBody>
          <a:bodyPr/>
          <a:lstStyle/>
          <a:p>
            <a:fld id="{F8E28480-1C08-4458-AD97-0283E6FFD09D}"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04383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0D239B2-65BC-4C2A-A62B-3EABFE9590E4}" type="datetime1">
              <a:rPr lang="en-US" smtClean="0"/>
              <a:t>12/20/2022</a:t>
            </a:fld>
            <a:endParaRPr lang="en-US"/>
          </a:p>
        </p:txBody>
      </p:sp>
      <p:sp>
        <p:nvSpPr>
          <p:cNvPr id="6" name="Footer Placeholder 5"/>
          <p:cNvSpPr>
            <a:spLocks noGrp="1"/>
          </p:cNvSpPr>
          <p:nvPr>
            <p:ph type="ftr" sz="quarter" idx="11"/>
          </p:nvPr>
        </p:nvSpPr>
        <p:spPr/>
        <p:txBody>
          <a:bodyPr/>
          <a:lstStyle/>
          <a:p>
            <a:r>
              <a:rPr lang="en-US"/>
              <a:t>Sample Footer Text</a:t>
            </a:r>
          </a:p>
        </p:txBody>
      </p:sp>
      <p:sp>
        <p:nvSpPr>
          <p:cNvPr id="7" name="Slide Number Placeholder 6"/>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19424343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5E05F5A-E4A3-476F-A89E-C2B73F2431E4}" type="datetime1">
              <a:rPr lang="en-US" smtClean="0"/>
              <a:t>12/20/2022</a:t>
            </a:fld>
            <a:endParaRPr lang="en-US"/>
          </a:p>
        </p:txBody>
      </p:sp>
      <p:sp>
        <p:nvSpPr>
          <p:cNvPr id="8" name="Footer Placeholder 7"/>
          <p:cNvSpPr>
            <a:spLocks noGrp="1"/>
          </p:cNvSpPr>
          <p:nvPr>
            <p:ph type="ftr" sz="quarter" idx="11"/>
          </p:nvPr>
        </p:nvSpPr>
        <p:spPr/>
        <p:txBody>
          <a:bodyPr/>
          <a:lstStyle/>
          <a:p>
            <a:r>
              <a:rPr lang="en-US"/>
              <a:t>Sample Footer Text</a:t>
            </a:r>
          </a:p>
        </p:txBody>
      </p:sp>
      <p:sp>
        <p:nvSpPr>
          <p:cNvPr id="9" name="Slide Number Placeholder 8"/>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31701851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3761515-4A26-4F31-9F61-5A10B1FABBFC}" type="datetime1">
              <a:rPr lang="en-US" smtClean="0"/>
              <a:t>12/20/2022</a:t>
            </a:fld>
            <a:endParaRPr lang="en-US"/>
          </a:p>
        </p:txBody>
      </p:sp>
      <p:sp>
        <p:nvSpPr>
          <p:cNvPr id="4" name="Footer Placeholder 3"/>
          <p:cNvSpPr>
            <a:spLocks noGrp="1"/>
          </p:cNvSpPr>
          <p:nvPr>
            <p:ph type="ftr" sz="quarter" idx="11"/>
          </p:nvPr>
        </p:nvSpPr>
        <p:spPr/>
        <p:txBody>
          <a:bodyPr/>
          <a:lstStyle/>
          <a:p>
            <a:r>
              <a:rPr lang="en-US"/>
              <a:t>Sample Footer Text</a:t>
            </a:r>
          </a:p>
        </p:txBody>
      </p:sp>
      <p:sp>
        <p:nvSpPr>
          <p:cNvPr id="5" name="Slide Number Placeholder 4"/>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683862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75DC65-7D1F-4BAB-9695-F7E734143E14}" type="datetime1">
              <a:rPr lang="en-US" smtClean="0"/>
              <a:t>12/20/2022</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a:t>Sample Footer Text</a:t>
            </a:r>
          </a:p>
        </p:txBody>
      </p:sp>
      <p:sp>
        <p:nvSpPr>
          <p:cNvPr id="9" name="Slide Number Placeholder 8"/>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2943278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7E624077-BD55-4036-8E92-6558FDF3B653}" type="datetime1">
              <a:rPr lang="en-US" smtClean="0"/>
              <a:t>12/20/2022</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en-US"/>
              <a:t>Sample Footer Text</a:t>
            </a: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F8E28480-1C08-4458-AD97-0283E6FFD09D}" type="slidenum">
              <a:rPr lang="en-US" smtClean="0"/>
              <a:t>‹#›</a:t>
            </a:fld>
            <a:endParaRPr lang="en-US"/>
          </a:p>
        </p:txBody>
      </p:sp>
    </p:spTree>
    <p:extLst>
      <p:ext uri="{BB962C8B-B14F-4D97-AF65-F5344CB8AC3E}">
        <p14:creationId xmlns:p14="http://schemas.microsoft.com/office/powerpoint/2010/main" val="16767110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04225F2-7107-4609-BCC2-77C63064A5E8}" type="datetime1">
              <a:rPr lang="en-US" smtClean="0"/>
              <a:t>12/20/2022</a:t>
            </a:fld>
            <a:endParaRPr lang="en-US"/>
          </a:p>
        </p:txBody>
      </p:sp>
      <p:sp>
        <p:nvSpPr>
          <p:cNvPr id="6" name="Footer Placeholder 5"/>
          <p:cNvSpPr>
            <a:spLocks noGrp="1"/>
          </p:cNvSpPr>
          <p:nvPr>
            <p:ph type="ftr" sz="quarter" idx="11"/>
          </p:nvPr>
        </p:nvSpPr>
        <p:spPr/>
        <p:txBody>
          <a:bodyPr/>
          <a:lstStyle/>
          <a:p>
            <a:r>
              <a:rPr lang="en-US"/>
              <a:t>Sample Footer Text</a:t>
            </a:r>
          </a:p>
        </p:txBody>
      </p:sp>
      <p:sp>
        <p:nvSpPr>
          <p:cNvPr id="7" name="Slide Number Placeholder 6"/>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13594658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D3FE42E8-8B57-452D-A122-4DCE9AC771EF}" type="datetime1">
              <a:rPr lang="en-US" smtClean="0"/>
              <a:t>12/20/2022</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a:t>Sample Footer Text</a:t>
            </a:r>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F8E28480-1C08-4458-AD97-0283E6FFD09D}" type="slidenum">
              <a:rPr lang="en-US" smtClean="0"/>
              <a:pPr/>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73420206"/>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1C0892-F48B-E803-C36D-8882F9E416E4}"/>
              </a:ext>
            </a:extLst>
          </p:cNvPr>
          <p:cNvSpPr>
            <a:spLocks noGrp="1"/>
          </p:cNvSpPr>
          <p:nvPr>
            <p:ph type="ctrTitle"/>
          </p:nvPr>
        </p:nvSpPr>
        <p:spPr>
          <a:xfrm>
            <a:off x="524787" y="1371599"/>
            <a:ext cx="7172076" cy="2360429"/>
          </a:xfrm>
        </p:spPr>
        <p:txBody>
          <a:bodyPr>
            <a:normAutofit/>
          </a:bodyPr>
          <a:lstStyle/>
          <a:p>
            <a:r>
              <a:rPr lang="el-GR" sz="6000" dirty="0">
                <a:solidFill>
                  <a:schemeClr val="tx1"/>
                </a:solidFill>
              </a:rPr>
              <a:t>Δεκατο τέταρτο μερος</a:t>
            </a:r>
            <a:endParaRPr lang="en-US" sz="6000" dirty="0">
              <a:solidFill>
                <a:schemeClr val="tx1"/>
              </a:solidFill>
            </a:endParaRPr>
          </a:p>
        </p:txBody>
      </p:sp>
      <p:sp>
        <p:nvSpPr>
          <p:cNvPr id="3" name="Subtitle 2">
            <a:extLst>
              <a:ext uri="{FF2B5EF4-FFF2-40B4-BE49-F238E27FC236}">
                <a16:creationId xmlns:a16="http://schemas.microsoft.com/office/drawing/2014/main" id="{C1C105B8-D74F-7104-193A-A7720D0F3C18}"/>
              </a:ext>
            </a:extLst>
          </p:cNvPr>
          <p:cNvSpPr>
            <a:spLocks noGrp="1"/>
          </p:cNvSpPr>
          <p:nvPr>
            <p:ph type="subTitle" idx="1"/>
          </p:nvPr>
        </p:nvSpPr>
        <p:spPr>
          <a:xfrm>
            <a:off x="699715" y="4619708"/>
            <a:ext cx="6082085" cy="866693"/>
          </a:xfrm>
        </p:spPr>
        <p:txBody>
          <a:bodyPr>
            <a:normAutofit/>
          </a:bodyPr>
          <a:lstStyle/>
          <a:p>
            <a:r>
              <a:rPr lang="el-GR" dirty="0">
                <a:solidFill>
                  <a:schemeClr val="tx1"/>
                </a:solidFill>
              </a:rPr>
              <a:t>Ειδικό Ποινικο δικαιο </a:t>
            </a:r>
            <a:endParaRPr lang="en-US" dirty="0">
              <a:solidFill>
                <a:schemeClr val="tx1"/>
              </a:solidFill>
            </a:endParaRPr>
          </a:p>
        </p:txBody>
      </p:sp>
      <p:pic>
        <p:nvPicPr>
          <p:cNvPr id="4" name="Picture 3" descr="Colored pencils inside a pencil holder which is on top of a wood table">
            <a:extLst>
              <a:ext uri="{FF2B5EF4-FFF2-40B4-BE49-F238E27FC236}">
                <a16:creationId xmlns:a16="http://schemas.microsoft.com/office/drawing/2014/main" id="{7DE92A6C-28DB-C879-7471-AD6C6581ED3B}"/>
              </a:ext>
            </a:extLst>
          </p:cNvPr>
          <p:cNvPicPr>
            <a:picLocks noChangeAspect="1"/>
          </p:cNvPicPr>
          <p:nvPr/>
        </p:nvPicPr>
        <p:blipFill rotWithShape="1">
          <a:blip r:embed="rId2"/>
          <a:srcRect l="52564" r="8127" b="-1"/>
          <a:stretch/>
        </p:blipFill>
        <p:spPr>
          <a:xfrm>
            <a:off x="8153401" y="10"/>
            <a:ext cx="4038600" cy="6857990"/>
          </a:xfrm>
          <a:prstGeom prst="rect">
            <a:avLst/>
          </a:prstGeom>
        </p:spPr>
      </p:pic>
    </p:spTree>
    <p:extLst>
      <p:ext uri="{BB962C8B-B14F-4D97-AF65-F5344CB8AC3E}">
        <p14:creationId xmlns:p14="http://schemas.microsoft.com/office/powerpoint/2010/main" val="7169695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930926-1605-998C-EE6C-601198B4A742}"/>
              </a:ext>
            </a:extLst>
          </p:cNvPr>
          <p:cNvSpPr>
            <a:spLocks noGrp="1"/>
          </p:cNvSpPr>
          <p:nvPr>
            <p:ph type="title"/>
          </p:nvPr>
        </p:nvSpPr>
        <p:spPr/>
        <p:txBody>
          <a:bodyPr>
            <a:normAutofit/>
          </a:bodyPr>
          <a:lstStyle/>
          <a:p>
            <a:r>
              <a:rPr lang="el-GR" sz="4000" dirty="0">
                <a:solidFill>
                  <a:schemeClr val="tx1"/>
                </a:solidFill>
              </a:rPr>
              <a:t>Επιβαρυντικές περιστάσεις βιασμού</a:t>
            </a:r>
            <a:endParaRPr lang="en-US" sz="4000" dirty="0">
              <a:solidFill>
                <a:schemeClr val="tx1"/>
              </a:solidFill>
            </a:endParaRPr>
          </a:p>
        </p:txBody>
      </p:sp>
      <p:sp>
        <p:nvSpPr>
          <p:cNvPr id="3" name="Content Placeholder 2">
            <a:extLst>
              <a:ext uri="{FF2B5EF4-FFF2-40B4-BE49-F238E27FC236}">
                <a16:creationId xmlns:a16="http://schemas.microsoft.com/office/drawing/2014/main" id="{4E27F234-B216-DC3A-9486-D917491FAE88}"/>
              </a:ext>
            </a:extLst>
          </p:cNvPr>
          <p:cNvSpPr>
            <a:spLocks noGrp="1"/>
          </p:cNvSpPr>
          <p:nvPr>
            <p:ph idx="1"/>
          </p:nvPr>
        </p:nvSpPr>
        <p:spPr/>
        <p:txBody>
          <a:bodyPr/>
          <a:lstStyle/>
          <a:p>
            <a:pPr marL="0" indent="0">
              <a:lnSpc>
                <a:spcPct val="150000"/>
              </a:lnSpc>
              <a:buNone/>
            </a:pPr>
            <a:r>
              <a:rPr lang="el-GR" dirty="0">
                <a:solidFill>
                  <a:schemeClr val="tx1"/>
                </a:solidFill>
              </a:rPr>
              <a:t> Αν η πράξη του βιασμού έγινε:</a:t>
            </a:r>
          </a:p>
          <a:p>
            <a:pPr>
              <a:lnSpc>
                <a:spcPct val="150000"/>
              </a:lnSpc>
              <a:buFont typeface="Wingdings" panose="05000000000000000000" pitchFamily="2" charset="2"/>
              <a:buChar char="v"/>
            </a:pPr>
            <a:r>
              <a:rPr lang="el-GR" dirty="0">
                <a:solidFill>
                  <a:schemeClr val="tx1"/>
                </a:solidFill>
              </a:rPr>
              <a:t> από δύο ή περισσότερους δράστες που ενεργούσαν από κοινού (ομαδικός βιασμός)</a:t>
            </a:r>
          </a:p>
          <a:p>
            <a:pPr>
              <a:lnSpc>
                <a:spcPct val="150000"/>
              </a:lnSpc>
              <a:buFont typeface="Wingdings" panose="05000000000000000000" pitchFamily="2" charset="2"/>
              <a:buChar char="v"/>
            </a:pPr>
            <a:r>
              <a:rPr lang="el-GR" dirty="0">
                <a:solidFill>
                  <a:schemeClr val="tx1"/>
                </a:solidFill>
              </a:rPr>
              <a:t> είχε ως συνέπεια τον θάνατο του παθόντος (θανατηφόρος βιασμός)</a:t>
            </a:r>
            <a:endParaRPr lang="el-GR" u="sng" dirty="0">
              <a:solidFill>
                <a:schemeClr val="tx1"/>
              </a:solidFill>
            </a:endParaRPr>
          </a:p>
          <a:p>
            <a:pPr>
              <a:lnSpc>
                <a:spcPct val="150000"/>
              </a:lnSpc>
              <a:buFont typeface="Wingdings" panose="05000000000000000000" pitchFamily="2" charset="2"/>
              <a:buChar char="v"/>
            </a:pPr>
            <a:r>
              <a:rPr lang="el-GR" dirty="0">
                <a:solidFill>
                  <a:schemeClr val="tx1"/>
                </a:solidFill>
              </a:rPr>
              <a:t>αν ο παθών είναι ανήλικος, επιβάλλεται ισόβια κάθειρξη.</a:t>
            </a:r>
          </a:p>
          <a:p>
            <a:pPr marL="0" indent="0">
              <a:lnSpc>
                <a:spcPct val="150000"/>
              </a:lnSpc>
              <a:buNone/>
            </a:pPr>
            <a:r>
              <a:rPr lang="el-GR" dirty="0">
                <a:solidFill>
                  <a:schemeClr val="tx1"/>
                </a:solidFill>
              </a:rPr>
              <a:t>Σ αυτές τις περιπτώσεις οι δράστες τιμωρούνται με την ποινή της ισόβιας κάθειρξης</a:t>
            </a:r>
          </a:p>
          <a:p>
            <a:endParaRPr lang="en-US" dirty="0"/>
          </a:p>
        </p:txBody>
      </p:sp>
    </p:spTree>
    <p:extLst>
      <p:ext uri="{BB962C8B-B14F-4D97-AF65-F5344CB8AC3E}">
        <p14:creationId xmlns:p14="http://schemas.microsoft.com/office/powerpoint/2010/main" val="30948036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0C24C-78F6-6492-7A97-B0B8AA3DB587}"/>
              </a:ext>
            </a:extLst>
          </p:cNvPr>
          <p:cNvSpPr>
            <a:spLocks noGrp="1"/>
          </p:cNvSpPr>
          <p:nvPr>
            <p:ph type="title"/>
          </p:nvPr>
        </p:nvSpPr>
        <p:spPr>
          <a:xfrm>
            <a:off x="949796" y="486697"/>
            <a:ext cx="10058400" cy="754134"/>
          </a:xfrm>
        </p:spPr>
        <p:txBody>
          <a:bodyPr>
            <a:normAutofit/>
          </a:bodyPr>
          <a:lstStyle/>
          <a:p>
            <a:r>
              <a:rPr lang="el-GR" sz="4000" dirty="0">
                <a:solidFill>
                  <a:schemeClr val="tx1"/>
                </a:solidFill>
              </a:rPr>
              <a:t>Προσβολή Γενετήσιας Ελευθερίας (αρ 337 ΠΚ)</a:t>
            </a:r>
            <a:endParaRPr lang="en-US" sz="4000" dirty="0">
              <a:solidFill>
                <a:schemeClr val="tx1"/>
              </a:solidFill>
            </a:endParaRPr>
          </a:p>
        </p:txBody>
      </p:sp>
      <p:sp>
        <p:nvSpPr>
          <p:cNvPr id="3" name="Content Placeholder 2">
            <a:extLst>
              <a:ext uri="{FF2B5EF4-FFF2-40B4-BE49-F238E27FC236}">
                <a16:creationId xmlns:a16="http://schemas.microsoft.com/office/drawing/2014/main" id="{365ACB91-14A5-4B7E-C53C-B18E4A5F9AF9}"/>
              </a:ext>
            </a:extLst>
          </p:cNvPr>
          <p:cNvSpPr>
            <a:spLocks noGrp="1"/>
          </p:cNvSpPr>
          <p:nvPr>
            <p:ph idx="1"/>
          </p:nvPr>
        </p:nvSpPr>
        <p:spPr>
          <a:xfrm>
            <a:off x="1057523" y="1737361"/>
            <a:ext cx="10058400" cy="4059140"/>
          </a:xfrm>
        </p:spPr>
        <p:txBody>
          <a:bodyPr>
            <a:normAutofit/>
          </a:bodyPr>
          <a:lstStyle/>
          <a:p>
            <a:endParaRPr lang="el-GR" dirty="0">
              <a:solidFill>
                <a:schemeClr val="tx1"/>
              </a:solidFill>
            </a:endParaRPr>
          </a:p>
          <a:p>
            <a:pPr>
              <a:lnSpc>
                <a:spcPct val="150000"/>
              </a:lnSpc>
            </a:pPr>
            <a:r>
              <a:rPr lang="el-GR" dirty="0">
                <a:solidFill>
                  <a:schemeClr val="tx1"/>
                </a:solidFill>
              </a:rPr>
              <a:t>1. Όποιος με χειρονομίες γενετήσιου χαρακτήρα, με προτάσεις που αφορούν γενετήσιες πράξεις, με γενετήσιες πράξεις που τελούνται ενώπιον άλλου ή με επίδειξη των γεννητικών του οργάνων, προσβάλλει βάναυσα την τιμή άλλου, τιμωρείται με φυλάκιση έως ένα (1) έτος ή χρηματική ποινή. Για την ποινική δίωξη απαιτείται έγκληση, εκτός αν ο παθών είναι ανήλικος.</a:t>
            </a:r>
          </a:p>
          <a:p>
            <a:r>
              <a:rPr lang="el-GR" dirty="0">
                <a:solidFill>
                  <a:schemeClr val="tx1"/>
                </a:solidFill>
              </a:rPr>
              <a:t> </a:t>
            </a:r>
          </a:p>
          <a:p>
            <a:pPr>
              <a:lnSpc>
                <a:spcPct val="150000"/>
              </a:lnSpc>
            </a:pPr>
            <a:r>
              <a:rPr lang="el-GR" dirty="0">
                <a:solidFill>
                  <a:schemeClr val="tx1"/>
                </a:solidFill>
              </a:rPr>
              <a:t>2. Με φυλάκιση έως δύο (2) έτη ή χρηματική ποινή τιμωρείται η πράξη της προηγουμένης παραγράφου, αν ο παθών είναι νεότερος των δώδεκα (12) ετών.</a:t>
            </a:r>
          </a:p>
        </p:txBody>
      </p:sp>
    </p:spTree>
    <p:extLst>
      <p:ext uri="{BB962C8B-B14F-4D97-AF65-F5344CB8AC3E}">
        <p14:creationId xmlns:p14="http://schemas.microsoft.com/office/powerpoint/2010/main" val="33351336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DCA71E-6C18-75D2-0A2C-C5419446B3C4}"/>
              </a:ext>
            </a:extLst>
          </p:cNvPr>
          <p:cNvSpPr>
            <a:spLocks noGrp="1"/>
          </p:cNvSpPr>
          <p:nvPr>
            <p:ph type="title"/>
          </p:nvPr>
        </p:nvSpPr>
        <p:spPr>
          <a:xfrm>
            <a:off x="1066800" y="326003"/>
            <a:ext cx="10058400" cy="1013791"/>
          </a:xfrm>
        </p:spPr>
        <p:txBody>
          <a:bodyPr>
            <a:normAutofit/>
          </a:bodyPr>
          <a:lstStyle/>
          <a:p>
            <a:r>
              <a:rPr lang="el-GR" sz="4000" dirty="0">
                <a:solidFill>
                  <a:schemeClr val="tx1"/>
                </a:solidFill>
              </a:rPr>
              <a:t>Προσβολή Γενετήσιας Ελευθερίας (αρ 337 ΠΚ)</a:t>
            </a:r>
            <a:endParaRPr lang="en-US" sz="4000" dirty="0"/>
          </a:p>
        </p:txBody>
      </p:sp>
      <p:sp>
        <p:nvSpPr>
          <p:cNvPr id="3" name="Content Placeholder 2">
            <a:extLst>
              <a:ext uri="{FF2B5EF4-FFF2-40B4-BE49-F238E27FC236}">
                <a16:creationId xmlns:a16="http://schemas.microsoft.com/office/drawing/2014/main" id="{5A0E5DF4-7C6D-33DB-3385-B0EBBDC4FD82}"/>
              </a:ext>
            </a:extLst>
          </p:cNvPr>
          <p:cNvSpPr>
            <a:spLocks noGrp="1"/>
          </p:cNvSpPr>
          <p:nvPr>
            <p:ph idx="1"/>
          </p:nvPr>
        </p:nvSpPr>
        <p:spPr>
          <a:xfrm>
            <a:off x="1097280" y="1737361"/>
            <a:ext cx="10058400" cy="4655488"/>
          </a:xfrm>
        </p:spPr>
        <p:txBody>
          <a:bodyPr/>
          <a:lstStyle/>
          <a:p>
            <a:pPr>
              <a:lnSpc>
                <a:spcPct val="150000"/>
              </a:lnSpc>
            </a:pPr>
            <a:r>
              <a:rPr lang="el-GR" dirty="0">
                <a:solidFill>
                  <a:schemeClr val="tx1"/>
                </a:solidFill>
              </a:rPr>
              <a:t>3. Ενήλικος, ο οποίος μέσω διαδικτύου ή άλλων μέσων ή τεχνολογιών πληροφορικής αποκτά επαφή με πρόσωπο που δεν συμπλήρωσε τα δέκα πέντε (15) έτη και με χειρονομίες ή προτάσεις, προσβάλλει την τιμή του ανηλίκου στο πεδίο της γενετήσιας ζωής του, τιμωρείται με φυλάκιση τουλάχιστον δύο (2) ετών. Αν επακολούθησε συνάντηση ο ενήλικος τιμωρείται με φυλάκιση τουλάχιστον τριών (3) ετών.</a:t>
            </a:r>
          </a:p>
          <a:p>
            <a:pPr>
              <a:lnSpc>
                <a:spcPct val="150000"/>
              </a:lnSpc>
            </a:pPr>
            <a:r>
              <a:rPr lang="el-GR" dirty="0">
                <a:solidFill>
                  <a:schemeClr val="tx1"/>
                </a:solidFill>
              </a:rPr>
              <a:t> 4. Όποιος προβαίνει σε χειρονομίες γενετήσιου χαρακτήρα ή διατυπώνει προτάσεις για τέλεση γενετήσιων πράξεων σε πρόσωπο που εξαρτάται εργασιακά από αυτόν ή εκμεταλλευόμενος τη θέση προσώπου που έχει ενταχθεί σε διαδικασία αναζήτησης θέσης εργασίας, τιμωρείται με φυλάκιση έως τρία (3) έτη.</a:t>
            </a:r>
            <a:endParaRPr lang="en-US" dirty="0">
              <a:solidFill>
                <a:schemeClr val="tx1"/>
              </a:solidFill>
            </a:endParaRPr>
          </a:p>
          <a:p>
            <a:endParaRPr lang="en-US" dirty="0"/>
          </a:p>
        </p:txBody>
      </p:sp>
    </p:spTree>
    <p:extLst>
      <p:ext uri="{BB962C8B-B14F-4D97-AF65-F5344CB8AC3E}">
        <p14:creationId xmlns:p14="http://schemas.microsoft.com/office/powerpoint/2010/main" val="22462494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149FF1-C3C0-18D0-4F2A-87EA028EF589}"/>
              </a:ext>
            </a:extLst>
          </p:cNvPr>
          <p:cNvSpPr>
            <a:spLocks noGrp="1"/>
          </p:cNvSpPr>
          <p:nvPr>
            <p:ph type="title"/>
          </p:nvPr>
        </p:nvSpPr>
        <p:spPr>
          <a:xfrm>
            <a:off x="1066800" y="614679"/>
            <a:ext cx="10058400" cy="748454"/>
          </a:xfrm>
        </p:spPr>
        <p:txBody>
          <a:bodyPr/>
          <a:lstStyle/>
          <a:p>
            <a:pPr marL="91440" marR="0" lvl="0" indent="-91440" defTabSz="914400" rtl="0" eaLnBrk="1" fontAlgn="auto" latinLnBrk="0" hangingPunct="1">
              <a:lnSpc>
                <a:spcPct val="90000"/>
              </a:lnSpc>
              <a:spcBef>
                <a:spcPts val="1200"/>
              </a:spcBef>
              <a:spcAft>
                <a:spcPts val="200"/>
              </a:spcAft>
              <a:tabLst/>
              <a:defRPr/>
            </a:pPr>
            <a:r>
              <a:rPr kumimoji="0" lang="el-GR" sz="2000" i="0" u="none" strike="noStrike" kern="1200" cap="none" spc="0" normalizeH="0" baseline="0" noProof="0" dirty="0">
                <a:ln>
                  <a:noFill/>
                </a:ln>
                <a:solidFill>
                  <a:schemeClr val="tx1"/>
                </a:solidFill>
                <a:effectLst/>
                <a:uLnTx/>
                <a:uFillTx/>
                <a:latin typeface="Calibri" panose="020F0502020204030204"/>
                <a:ea typeface="+mn-ea"/>
                <a:cs typeface="+mn-cs"/>
              </a:rPr>
              <a:t>Κατάχρηση ανικάνου προς αντίσταση σε γενετήσια πράξη (αρ 338 ΠΚ)</a:t>
            </a:r>
            <a:endParaRPr lang="en-US" dirty="0">
              <a:solidFill>
                <a:schemeClr val="tx1"/>
              </a:solidFill>
            </a:endParaRPr>
          </a:p>
        </p:txBody>
      </p:sp>
      <p:sp>
        <p:nvSpPr>
          <p:cNvPr id="3" name="Content Placeholder 2">
            <a:extLst>
              <a:ext uri="{FF2B5EF4-FFF2-40B4-BE49-F238E27FC236}">
                <a16:creationId xmlns:a16="http://schemas.microsoft.com/office/drawing/2014/main" id="{6A8004F3-F077-AA7D-3C55-6642C301BFDA}"/>
              </a:ext>
            </a:extLst>
          </p:cNvPr>
          <p:cNvSpPr>
            <a:spLocks noGrp="1"/>
          </p:cNvSpPr>
          <p:nvPr>
            <p:ph idx="1"/>
          </p:nvPr>
        </p:nvSpPr>
        <p:spPr/>
        <p:txBody>
          <a:bodyPr/>
          <a:lstStyle/>
          <a:p>
            <a:endParaRPr lang="el-GR" dirty="0"/>
          </a:p>
          <a:p>
            <a:pPr>
              <a:lnSpc>
                <a:spcPct val="150000"/>
              </a:lnSpc>
            </a:pPr>
            <a:r>
              <a:rPr lang="el-GR" dirty="0">
                <a:solidFill>
                  <a:schemeClr val="tx1"/>
                </a:solidFill>
              </a:rPr>
              <a:t> 1. Όποιος με κατάχρηση της διανοητικής ή σωματικής αναπηρίας άλλου ή της από οποιαδήποτε αιτία ανικανότητάς του να αντισταθεί ενεργεί με αυτόν γενετήσια πράξη τιμωρείται με κάθειρξη.</a:t>
            </a:r>
          </a:p>
          <a:p>
            <a:endParaRPr lang="el-GR" dirty="0">
              <a:solidFill>
                <a:schemeClr val="tx1"/>
              </a:solidFill>
            </a:endParaRPr>
          </a:p>
          <a:p>
            <a:pPr>
              <a:lnSpc>
                <a:spcPct val="150000"/>
              </a:lnSpc>
            </a:pPr>
            <a:r>
              <a:rPr lang="el-GR" dirty="0">
                <a:solidFill>
                  <a:schemeClr val="tx1"/>
                </a:solidFill>
              </a:rPr>
              <a:t> 2. Αν η πράξη της προηγούμενης παραγράφου έγινε από δύο ή περισσότερους που ενεργούσαν από κοινού, επιβάλλεται κάθειρξη τουλάχιστον δέκα (10) ετών.</a:t>
            </a:r>
            <a:endParaRPr lang="en-US" dirty="0">
              <a:solidFill>
                <a:schemeClr val="tx1"/>
              </a:solidFill>
            </a:endParaRPr>
          </a:p>
        </p:txBody>
      </p:sp>
    </p:spTree>
    <p:extLst>
      <p:ext uri="{BB962C8B-B14F-4D97-AF65-F5344CB8AC3E}">
        <p14:creationId xmlns:p14="http://schemas.microsoft.com/office/powerpoint/2010/main" val="40425062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3AB0B-8EB6-17C7-81FD-5626811A364B}"/>
              </a:ext>
            </a:extLst>
          </p:cNvPr>
          <p:cNvSpPr>
            <a:spLocks noGrp="1"/>
          </p:cNvSpPr>
          <p:nvPr>
            <p:ph type="title"/>
          </p:nvPr>
        </p:nvSpPr>
        <p:spPr/>
        <p:txBody>
          <a:bodyPr>
            <a:normAutofit/>
          </a:bodyPr>
          <a:lstStyle/>
          <a:p>
            <a:pPr marL="91440" marR="0" lvl="0" indent="-91440" defTabSz="914400" rtl="0" eaLnBrk="1" fontAlgn="auto" latinLnBrk="0" hangingPunct="1">
              <a:lnSpc>
                <a:spcPct val="90000"/>
              </a:lnSpc>
              <a:spcBef>
                <a:spcPts val="1200"/>
              </a:spcBef>
              <a:spcAft>
                <a:spcPts val="200"/>
              </a:spcAft>
              <a:tabLst/>
              <a:defRPr/>
            </a:pPr>
            <a:r>
              <a:rPr kumimoji="0" lang="el-GR" sz="2800" b="0" i="0" u="none" strike="noStrike" kern="1200" cap="none" spc="0" normalizeH="0" baseline="0" noProof="0" dirty="0">
                <a:ln>
                  <a:noFill/>
                </a:ln>
                <a:solidFill>
                  <a:schemeClr val="tx1"/>
                </a:solidFill>
                <a:effectLst/>
                <a:uLnTx/>
                <a:uFillTx/>
                <a:latin typeface="Calibri" panose="020F0502020204030204"/>
                <a:ea typeface="+mn-ea"/>
                <a:cs typeface="+mn-cs"/>
              </a:rPr>
              <a:t>Γενετήσιες πράξεις με ανηλίκους ή ενώπιόν τους (ΑΡ 339 ΠΚ)</a:t>
            </a:r>
            <a:endParaRPr lang="en-US" sz="6000" dirty="0">
              <a:solidFill>
                <a:schemeClr val="tx1"/>
              </a:solidFill>
            </a:endParaRPr>
          </a:p>
        </p:txBody>
      </p:sp>
      <p:sp>
        <p:nvSpPr>
          <p:cNvPr id="3" name="Content Placeholder 2">
            <a:extLst>
              <a:ext uri="{FF2B5EF4-FFF2-40B4-BE49-F238E27FC236}">
                <a16:creationId xmlns:a16="http://schemas.microsoft.com/office/drawing/2014/main" id="{0ECD7D87-BBB6-3663-D771-DAB67A9D1A5C}"/>
              </a:ext>
            </a:extLst>
          </p:cNvPr>
          <p:cNvSpPr>
            <a:spLocks noGrp="1"/>
          </p:cNvSpPr>
          <p:nvPr>
            <p:ph idx="1"/>
          </p:nvPr>
        </p:nvSpPr>
        <p:spPr/>
        <p:txBody>
          <a:bodyPr/>
          <a:lstStyle/>
          <a:p>
            <a:endParaRPr lang="el-GR" dirty="0"/>
          </a:p>
          <a:p>
            <a:pPr>
              <a:lnSpc>
                <a:spcPct val="150000"/>
              </a:lnSpc>
            </a:pPr>
            <a:r>
              <a:rPr lang="el-GR" dirty="0"/>
              <a:t> </a:t>
            </a:r>
            <a:r>
              <a:rPr lang="el-GR" dirty="0">
                <a:solidFill>
                  <a:schemeClr val="tx1"/>
                </a:solidFill>
              </a:rPr>
              <a:t>1. Όποιος ενεργεί γενετήσια πράξη </a:t>
            </a:r>
            <a:r>
              <a:rPr lang="el-GR" u="sng" dirty="0">
                <a:solidFill>
                  <a:schemeClr val="tx1"/>
                </a:solidFill>
              </a:rPr>
              <a:t>με πρόσωπο νεότερο των δεκαπέντε ετών </a:t>
            </a:r>
            <a:r>
              <a:rPr lang="el-GR" dirty="0">
                <a:solidFill>
                  <a:schemeClr val="tx1"/>
                </a:solidFill>
              </a:rPr>
              <a:t>ή το παραπλανά με αποτέλεσμα να ενεργήσει ή να υποστεί τέτοια πράξη τιμωρείται: </a:t>
            </a:r>
          </a:p>
          <a:p>
            <a:endParaRPr lang="el-GR" dirty="0">
              <a:solidFill>
                <a:schemeClr val="tx1"/>
              </a:solidFill>
            </a:endParaRPr>
          </a:p>
          <a:p>
            <a:r>
              <a:rPr lang="el-GR" dirty="0">
                <a:solidFill>
                  <a:schemeClr val="tx1"/>
                </a:solidFill>
              </a:rPr>
              <a:t> α) αν ο παθών δεν συμπλήρωσε τα δώδεκα (12) έτη, με κάθειρξη τουλάχιστον δέκα (10) ετών,</a:t>
            </a:r>
          </a:p>
          <a:p>
            <a:r>
              <a:rPr lang="el-GR" dirty="0">
                <a:solidFill>
                  <a:schemeClr val="tx1"/>
                </a:solidFill>
              </a:rPr>
              <a:t> β) αν ο παθών συμπλήρωσε τα δώδεκα (12) έτη, με κάθειρξη.</a:t>
            </a:r>
            <a:endParaRPr lang="en-US" dirty="0">
              <a:solidFill>
                <a:schemeClr val="tx1"/>
              </a:solidFill>
            </a:endParaRPr>
          </a:p>
        </p:txBody>
      </p:sp>
    </p:spTree>
    <p:extLst>
      <p:ext uri="{BB962C8B-B14F-4D97-AF65-F5344CB8AC3E}">
        <p14:creationId xmlns:p14="http://schemas.microsoft.com/office/powerpoint/2010/main" val="7516789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2F02D4-28B2-DF9D-6034-AC31935FA5F7}"/>
              </a:ext>
            </a:extLst>
          </p:cNvPr>
          <p:cNvSpPr>
            <a:spLocks noGrp="1"/>
          </p:cNvSpPr>
          <p:nvPr>
            <p:ph type="title"/>
          </p:nvPr>
        </p:nvSpPr>
        <p:spPr/>
        <p:txBody>
          <a:bodyPr>
            <a:normAutofit/>
          </a:bodyPr>
          <a:lstStyle/>
          <a:p>
            <a:r>
              <a:rPr lang="el-GR" sz="3600" dirty="0">
                <a:solidFill>
                  <a:schemeClr val="tx1"/>
                </a:solidFill>
              </a:rPr>
              <a:t>Γενετήσιες πράξεις μεταξύ ανηλίκων (αρ 339 παρ 2)</a:t>
            </a:r>
            <a:endParaRPr lang="en-US" sz="3600" dirty="0">
              <a:solidFill>
                <a:schemeClr val="tx1"/>
              </a:solidFill>
            </a:endParaRPr>
          </a:p>
        </p:txBody>
      </p:sp>
      <p:sp>
        <p:nvSpPr>
          <p:cNvPr id="3" name="Content Placeholder 2">
            <a:extLst>
              <a:ext uri="{FF2B5EF4-FFF2-40B4-BE49-F238E27FC236}">
                <a16:creationId xmlns:a16="http://schemas.microsoft.com/office/drawing/2014/main" id="{ECC0582F-5757-D19A-DB9B-C5CF707880C1}"/>
              </a:ext>
            </a:extLst>
          </p:cNvPr>
          <p:cNvSpPr>
            <a:spLocks noGrp="1"/>
          </p:cNvSpPr>
          <p:nvPr>
            <p:ph idx="1"/>
          </p:nvPr>
        </p:nvSpPr>
        <p:spPr/>
        <p:txBody>
          <a:bodyPr>
            <a:normAutofit/>
          </a:bodyPr>
          <a:lstStyle/>
          <a:p>
            <a:pPr>
              <a:lnSpc>
                <a:spcPct val="150000"/>
              </a:lnSpc>
            </a:pPr>
            <a:r>
              <a:rPr lang="el-GR" dirty="0">
                <a:solidFill>
                  <a:schemeClr val="tx1"/>
                </a:solidFill>
              </a:rPr>
              <a:t>Οι γενετήσιες πράξεις μεταξύ ανηλίκων κάτω των δεκαπέντε (15) ετών δεν τιμωρούνται, εκτός αν η μεταξύ τους διαφορά ηλικίας είναι μεγαλύτερη των τριών (3) ετών, οπότε μπορούν να επιβληθούν μόνο αναμορφωτικά ή θεραπευτικά μέτρα.</a:t>
            </a:r>
          </a:p>
          <a:p>
            <a:pPr>
              <a:lnSpc>
                <a:spcPct val="150000"/>
              </a:lnSpc>
            </a:pPr>
            <a:r>
              <a:rPr lang="el-GR" dirty="0">
                <a:solidFill>
                  <a:schemeClr val="tx1"/>
                </a:solidFill>
              </a:rPr>
              <a:t>Όποιος εξωθεί ή παρασύρει ανήλικο, που δεν συμπλήρωσε τα δεκαπέντε (15) έτη, να παρίσταται σε γενετήσια πράξη μεταξύ άλλων, χωρίς να συμμετέχει σε αυτήν, τιμωρείται με φυλάκιση τουλάχιστον δύο (2) ετών και χρηματική ποινή αν ο ανήλικος είναι μικρότερος των δεκατεσσάρων (14) ετών και με φυλάκιση έως τρία (3) έτη ή χρηματική ποινή αν έχει συμπληρώσει το δέκατο τέταρτο (14ο) έτος της ηλικίας του.</a:t>
            </a:r>
            <a:endParaRPr lang="en-US" dirty="0">
              <a:solidFill>
                <a:schemeClr val="tx1"/>
              </a:solidFill>
            </a:endParaRPr>
          </a:p>
        </p:txBody>
      </p:sp>
    </p:spTree>
    <p:extLst>
      <p:ext uri="{BB962C8B-B14F-4D97-AF65-F5344CB8AC3E}">
        <p14:creationId xmlns:p14="http://schemas.microsoft.com/office/powerpoint/2010/main" val="14477820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4515F-6884-767F-9C30-0EC6441A6B60}"/>
              </a:ext>
            </a:extLst>
          </p:cNvPr>
          <p:cNvSpPr>
            <a:spLocks noGrp="1"/>
          </p:cNvSpPr>
          <p:nvPr>
            <p:ph type="title"/>
          </p:nvPr>
        </p:nvSpPr>
        <p:spPr>
          <a:xfrm>
            <a:off x="1097280" y="753279"/>
            <a:ext cx="10058400" cy="754134"/>
          </a:xfrm>
        </p:spPr>
        <p:txBody>
          <a:bodyPr>
            <a:normAutofit/>
          </a:bodyPr>
          <a:lstStyle/>
          <a:p>
            <a:r>
              <a:rPr lang="el-GR" sz="3600" dirty="0">
                <a:solidFill>
                  <a:schemeClr val="tx1"/>
                </a:solidFill>
              </a:rPr>
              <a:t>Κατάχρηση ανηλίκου (αρ 342 ΠΚ)</a:t>
            </a:r>
            <a:endParaRPr lang="en-US" sz="3600" dirty="0">
              <a:solidFill>
                <a:schemeClr val="tx1"/>
              </a:solidFill>
            </a:endParaRPr>
          </a:p>
        </p:txBody>
      </p:sp>
      <p:sp>
        <p:nvSpPr>
          <p:cNvPr id="3" name="Content Placeholder 2">
            <a:extLst>
              <a:ext uri="{FF2B5EF4-FFF2-40B4-BE49-F238E27FC236}">
                <a16:creationId xmlns:a16="http://schemas.microsoft.com/office/drawing/2014/main" id="{C399AF8B-1D78-6A46-63A8-92793CCEF7D4}"/>
              </a:ext>
            </a:extLst>
          </p:cNvPr>
          <p:cNvSpPr>
            <a:spLocks noGrp="1"/>
          </p:cNvSpPr>
          <p:nvPr>
            <p:ph idx="1"/>
          </p:nvPr>
        </p:nvSpPr>
        <p:spPr>
          <a:xfrm>
            <a:off x="1097280" y="1737360"/>
            <a:ext cx="10058400" cy="3908066"/>
          </a:xfrm>
        </p:spPr>
        <p:txBody>
          <a:bodyPr>
            <a:normAutofit/>
          </a:bodyPr>
          <a:lstStyle/>
          <a:p>
            <a:pPr marL="0" indent="0">
              <a:lnSpc>
                <a:spcPct val="150000"/>
              </a:lnSpc>
              <a:buNone/>
            </a:pPr>
            <a:endParaRPr lang="el-GR" dirty="0">
              <a:solidFill>
                <a:schemeClr val="tx1"/>
              </a:solidFill>
            </a:endParaRPr>
          </a:p>
          <a:p>
            <a:pPr marL="0" indent="0">
              <a:lnSpc>
                <a:spcPct val="150000"/>
              </a:lnSpc>
              <a:buNone/>
            </a:pPr>
            <a:r>
              <a:rPr lang="el-GR" dirty="0">
                <a:solidFill>
                  <a:schemeClr val="tx1"/>
                </a:solidFill>
              </a:rPr>
              <a:t>Ο ενήλικος, ο οποίος ενεργεί γενετήσιες πράξεις με ανήλικο, τον οποίον του έχουν εμπιστευθεί για να τον επιβλέπει ή να τον φυλάσσει, έστω και προσωρινά, τιμωρείται ως εξής:</a:t>
            </a:r>
          </a:p>
          <a:p>
            <a:pPr marL="0" indent="0">
              <a:lnSpc>
                <a:spcPct val="150000"/>
              </a:lnSpc>
              <a:buNone/>
            </a:pPr>
            <a:r>
              <a:rPr lang="el-GR" dirty="0">
                <a:solidFill>
                  <a:schemeClr val="tx1"/>
                </a:solidFill>
              </a:rPr>
              <a:t>α)αν ο παθών δεν συμπλήρωσε τα δεκατέσσερα (14) έτη, με κάθειρξη τουλάχιστον δέκα (10) ετών και χρηματική ποινή,</a:t>
            </a:r>
          </a:p>
          <a:p>
            <a:pPr marL="0" indent="0">
              <a:lnSpc>
                <a:spcPct val="150000"/>
              </a:lnSpc>
              <a:buNone/>
            </a:pPr>
            <a:r>
              <a:rPr lang="el-GR" dirty="0">
                <a:solidFill>
                  <a:schemeClr val="tx1"/>
                </a:solidFill>
              </a:rPr>
              <a:t>β) αν ο παθών συμπλήρωσε τα δεκατέσσερα (14) έτη, με κάθειρξη και χρηματική ποινή.</a:t>
            </a:r>
          </a:p>
        </p:txBody>
      </p:sp>
    </p:spTree>
    <p:extLst>
      <p:ext uri="{BB962C8B-B14F-4D97-AF65-F5344CB8AC3E}">
        <p14:creationId xmlns:p14="http://schemas.microsoft.com/office/powerpoint/2010/main" val="41559675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97A5D-54C1-6F7C-2423-A4FBD8BAC9B8}"/>
              </a:ext>
            </a:extLst>
          </p:cNvPr>
          <p:cNvSpPr>
            <a:spLocks noGrp="1"/>
          </p:cNvSpPr>
          <p:nvPr>
            <p:ph type="title"/>
          </p:nvPr>
        </p:nvSpPr>
        <p:spPr>
          <a:xfrm>
            <a:off x="1066800" y="487460"/>
            <a:ext cx="10058400" cy="748454"/>
          </a:xfrm>
        </p:spPr>
        <p:txBody>
          <a:bodyPr>
            <a:normAutofit/>
          </a:bodyPr>
          <a:lstStyle/>
          <a:p>
            <a:r>
              <a:rPr lang="el-GR" sz="3600" dirty="0">
                <a:solidFill>
                  <a:schemeClr val="tx1"/>
                </a:solidFill>
              </a:rPr>
              <a:t>Επιβαρυντική Περίπτωση  (αρ 342 ΠΚ)</a:t>
            </a:r>
            <a:endParaRPr lang="en-US" sz="3600" dirty="0">
              <a:solidFill>
                <a:schemeClr val="tx1"/>
              </a:solidFill>
            </a:endParaRPr>
          </a:p>
        </p:txBody>
      </p:sp>
      <p:sp>
        <p:nvSpPr>
          <p:cNvPr id="3" name="Content Placeholder 2">
            <a:extLst>
              <a:ext uri="{FF2B5EF4-FFF2-40B4-BE49-F238E27FC236}">
                <a16:creationId xmlns:a16="http://schemas.microsoft.com/office/drawing/2014/main" id="{F8D3FD29-5D58-DF7F-38E3-B96EF44022CF}"/>
              </a:ext>
            </a:extLst>
          </p:cNvPr>
          <p:cNvSpPr>
            <a:spLocks noGrp="1"/>
          </p:cNvSpPr>
          <p:nvPr>
            <p:ph idx="1"/>
          </p:nvPr>
        </p:nvSpPr>
        <p:spPr>
          <a:xfrm>
            <a:off x="1097280" y="1590261"/>
            <a:ext cx="10058400" cy="5176299"/>
          </a:xfrm>
        </p:spPr>
        <p:txBody>
          <a:bodyPr>
            <a:normAutofit lnSpcReduction="10000"/>
          </a:bodyPr>
          <a:lstStyle/>
          <a:p>
            <a:pPr>
              <a:lnSpc>
                <a:spcPct val="150000"/>
              </a:lnSpc>
            </a:pPr>
            <a:r>
              <a:rPr lang="el-GR" dirty="0">
                <a:solidFill>
                  <a:schemeClr val="tx1"/>
                </a:solidFill>
              </a:rPr>
              <a:t> Συνιστά επιβαρυντική περίσταση η τέλεση της πράξης της προηγούμενης παραγράφου: </a:t>
            </a:r>
          </a:p>
          <a:p>
            <a:pPr>
              <a:lnSpc>
                <a:spcPct val="110000"/>
              </a:lnSpc>
            </a:pPr>
            <a:r>
              <a:rPr lang="el-GR" dirty="0">
                <a:solidFill>
                  <a:schemeClr val="tx1"/>
                </a:solidFill>
              </a:rPr>
              <a:t>α) από οικείο, </a:t>
            </a:r>
          </a:p>
          <a:p>
            <a:pPr>
              <a:lnSpc>
                <a:spcPct val="110000"/>
              </a:lnSpc>
            </a:pPr>
            <a:r>
              <a:rPr lang="el-GR" dirty="0">
                <a:solidFill>
                  <a:schemeClr val="tx1"/>
                </a:solidFill>
              </a:rPr>
              <a:t>β) από πρόσωπο που συνοικεί με τον ανήλικο ή διατηρεί φιλικές σχέσεις με τους οικείους του,</a:t>
            </a:r>
          </a:p>
          <a:p>
            <a:pPr>
              <a:lnSpc>
                <a:spcPct val="110000"/>
              </a:lnSpc>
            </a:pPr>
            <a:r>
              <a:rPr lang="el-GR" dirty="0">
                <a:solidFill>
                  <a:schemeClr val="tx1"/>
                </a:solidFill>
              </a:rPr>
              <a:t> γ) από εκπαιδευτικό, παιδαγωγό, γυμναστή ή άλλο πρόσωπο που παραδίδει μαθήματα στον ανήλικο, </a:t>
            </a:r>
          </a:p>
          <a:p>
            <a:pPr>
              <a:lnSpc>
                <a:spcPct val="110000"/>
              </a:lnSpc>
            </a:pPr>
            <a:r>
              <a:rPr lang="el-GR" dirty="0">
                <a:solidFill>
                  <a:schemeClr val="tx1"/>
                </a:solidFill>
              </a:rPr>
              <a:t>δ) από πρόσωπο που δέχεται τις υπηρεσίες του ανηλίκου, </a:t>
            </a:r>
          </a:p>
          <a:p>
            <a:pPr>
              <a:lnSpc>
                <a:spcPct val="110000"/>
              </a:lnSpc>
            </a:pPr>
            <a:r>
              <a:rPr lang="el-GR" dirty="0">
                <a:solidFill>
                  <a:schemeClr val="tx1"/>
                </a:solidFill>
              </a:rPr>
              <a:t>ε) από κληρικό με τον οποίο ο ανήλικος διατηρεί πνευματική σχέση, </a:t>
            </a:r>
          </a:p>
          <a:p>
            <a:pPr>
              <a:lnSpc>
                <a:spcPct val="110000"/>
              </a:lnSpc>
            </a:pPr>
            <a:r>
              <a:rPr lang="el-GR" dirty="0">
                <a:solidFill>
                  <a:schemeClr val="tx1"/>
                </a:solidFill>
              </a:rPr>
              <a:t>στ) από ψυχολόγο, ιατρό, νοσοκόμο ή από ειδικό επιστήμονα που παρέχει τις υπηρεσίες του στον ανήλικο,</a:t>
            </a:r>
          </a:p>
          <a:p>
            <a:pPr>
              <a:lnSpc>
                <a:spcPct val="110000"/>
              </a:lnSpc>
            </a:pPr>
            <a:r>
              <a:rPr lang="el-GR" dirty="0">
                <a:solidFill>
                  <a:schemeClr val="tx1"/>
                </a:solidFill>
              </a:rPr>
              <a:t>ζ) από πρόσωπο που καταχράται τη διανοητική ή σωματική αναπηρία του ανηλίκου.</a:t>
            </a:r>
          </a:p>
          <a:p>
            <a:r>
              <a:rPr lang="el-GR" dirty="0">
                <a:solidFill>
                  <a:schemeClr val="tx1"/>
                </a:solidFill>
              </a:rPr>
              <a:t> </a:t>
            </a:r>
            <a:endParaRPr lang="en-US" dirty="0"/>
          </a:p>
        </p:txBody>
      </p:sp>
    </p:spTree>
    <p:extLst>
      <p:ext uri="{BB962C8B-B14F-4D97-AF65-F5344CB8AC3E}">
        <p14:creationId xmlns:p14="http://schemas.microsoft.com/office/powerpoint/2010/main" val="34467851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0F812C-4FE4-42EC-EAC0-96354C25B136}"/>
              </a:ext>
            </a:extLst>
          </p:cNvPr>
          <p:cNvSpPr>
            <a:spLocks noGrp="1"/>
          </p:cNvSpPr>
          <p:nvPr>
            <p:ph type="title"/>
          </p:nvPr>
        </p:nvSpPr>
        <p:spPr/>
        <p:txBody>
          <a:bodyPr/>
          <a:lstStyle/>
          <a:p>
            <a:pPr marL="91440" marR="0" lvl="0" indent="-91440" defTabSz="914400" rtl="0" eaLnBrk="1" fontAlgn="auto" latinLnBrk="0" hangingPunct="1">
              <a:lnSpc>
                <a:spcPct val="90000"/>
              </a:lnSpc>
              <a:spcBef>
                <a:spcPts val="1200"/>
              </a:spcBef>
              <a:spcAft>
                <a:spcPts val="200"/>
              </a:spcAft>
              <a:tabLst/>
              <a:defRPr/>
            </a:pPr>
            <a:r>
              <a:rPr kumimoji="0" lang="el-GR" sz="2800" b="0" i="0" u="none" strike="noStrike" kern="1200" cap="none" spc="0" normalizeH="0" baseline="0" noProof="0" dirty="0">
                <a:ln>
                  <a:noFill/>
                </a:ln>
                <a:solidFill>
                  <a:schemeClr val="tx1"/>
                </a:solidFill>
                <a:effectLst/>
                <a:uLnTx/>
                <a:uFillTx/>
                <a:latin typeface="Calibri" panose="020F0502020204030204"/>
                <a:ea typeface="+mn-ea"/>
                <a:cs typeface="+mn-cs"/>
              </a:rPr>
              <a:t>Κατάχρηση σε γενετήσια πράξη</a:t>
            </a:r>
            <a:br>
              <a:rPr kumimoji="0" lang="el-GR" sz="2000" b="0" i="0" u="none" strike="noStrike" kern="1200" cap="none" spc="0" normalizeH="0" baseline="0" noProof="0" dirty="0">
                <a:ln>
                  <a:noFill/>
                </a:ln>
                <a:solidFill>
                  <a:srgbClr val="000000">
                    <a:lumMod val="75000"/>
                    <a:lumOff val="25000"/>
                  </a:srgbClr>
                </a:solidFill>
                <a:effectLst/>
                <a:uLnTx/>
                <a:uFillTx/>
                <a:latin typeface="Calibri" panose="020F0502020204030204"/>
                <a:ea typeface="+mn-ea"/>
                <a:cs typeface="+mn-cs"/>
              </a:rPr>
            </a:br>
            <a:endParaRPr lang="en-US" dirty="0"/>
          </a:p>
        </p:txBody>
      </p:sp>
      <p:sp>
        <p:nvSpPr>
          <p:cNvPr id="3" name="Content Placeholder 2">
            <a:extLst>
              <a:ext uri="{FF2B5EF4-FFF2-40B4-BE49-F238E27FC236}">
                <a16:creationId xmlns:a16="http://schemas.microsoft.com/office/drawing/2014/main" id="{C0224635-1583-D4B1-2BDC-609996E5EF31}"/>
              </a:ext>
            </a:extLst>
          </p:cNvPr>
          <p:cNvSpPr>
            <a:spLocks noGrp="1"/>
          </p:cNvSpPr>
          <p:nvPr>
            <p:ph idx="1"/>
          </p:nvPr>
        </p:nvSpPr>
        <p:spPr>
          <a:xfrm>
            <a:off x="1097280" y="1845733"/>
            <a:ext cx="10058400" cy="4584563"/>
          </a:xfrm>
        </p:spPr>
        <p:txBody>
          <a:bodyPr>
            <a:normAutofit/>
          </a:bodyPr>
          <a:lstStyle/>
          <a:p>
            <a:pPr marL="0" indent="0">
              <a:lnSpc>
                <a:spcPct val="150000"/>
              </a:lnSpc>
              <a:buNone/>
            </a:pPr>
            <a:r>
              <a:rPr lang="el-GR" dirty="0">
                <a:solidFill>
                  <a:schemeClr val="tx1"/>
                </a:solidFill>
              </a:rPr>
              <a:t>Με φυλάκιση τουλάχιστον δύο (2) ετών και χρηματική ποινή τιμωρούνται: α) όποιος υποχρεώνει άλλον σε επιχείρηση ή ανοχή γενετήσιας πράξης, με κατάχρηση σχέσης </a:t>
            </a:r>
            <a:r>
              <a:rPr lang="el-GR" u="sng" dirty="0">
                <a:solidFill>
                  <a:schemeClr val="tx1"/>
                </a:solidFill>
              </a:rPr>
              <a:t>εργασιακής εξάρτησης </a:t>
            </a:r>
            <a:r>
              <a:rPr lang="el-GR" dirty="0">
                <a:solidFill>
                  <a:schemeClr val="tx1"/>
                </a:solidFill>
              </a:rPr>
              <a:t>οποιασδήποτε φύσης, β) όποιος υποχρεώνει άλλον σε επιχείρηση ή ανοχή γενετήσιας πράξης, εκμεταλλευόμενος την θέση του </a:t>
            </a:r>
            <a:r>
              <a:rPr lang="el-GR" u="sng" dirty="0">
                <a:solidFill>
                  <a:schemeClr val="tx1"/>
                </a:solidFill>
              </a:rPr>
              <a:t>παθόντος, ως προσώπου, το οποίο αναζητά εργασία</a:t>
            </a:r>
            <a:r>
              <a:rPr lang="el-GR" dirty="0">
                <a:solidFill>
                  <a:schemeClr val="tx1"/>
                </a:solidFill>
              </a:rPr>
              <a:t>, γ) οι διορισμένοι ή οπωσδήποτε εργαζόμενοι σε </a:t>
            </a:r>
            <a:r>
              <a:rPr lang="el-GR" u="sng" dirty="0">
                <a:solidFill>
                  <a:schemeClr val="tx1"/>
                </a:solidFill>
              </a:rPr>
              <a:t>φυλακές ή άλλα κρατητήρια, σε αστυνομικές υπηρεσίες, σε σχολές, παιδαγωγικά ιδρύματα, νοσοκομεία, κλινικές ή κάθε είδους θεραπευτικά καταστήματα ή σε άλλα ιδρύματα</a:t>
            </a:r>
            <a:r>
              <a:rPr lang="el-GR" dirty="0">
                <a:solidFill>
                  <a:schemeClr val="tx1"/>
                </a:solidFill>
              </a:rPr>
              <a:t> προορισμένα να περιθάλπουν πρόσωπα που έχουν ανάγκη από βοήθεια αν, με κατάχρηση της θέσης τους, υποχρεώσουν σε γενετήσια πράξη πρόσωπο που έχει εισαχθεί σε αυτά τα ιδρύματα</a:t>
            </a:r>
            <a:endParaRPr lang="en-US" dirty="0">
              <a:solidFill>
                <a:schemeClr val="tx1"/>
              </a:solidFill>
            </a:endParaRPr>
          </a:p>
        </p:txBody>
      </p:sp>
    </p:spTree>
    <p:extLst>
      <p:ext uri="{BB962C8B-B14F-4D97-AF65-F5344CB8AC3E}">
        <p14:creationId xmlns:p14="http://schemas.microsoft.com/office/powerpoint/2010/main" val="39928411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7F951-342F-EA1A-57D4-2780A2098CFC}"/>
              </a:ext>
            </a:extLst>
          </p:cNvPr>
          <p:cNvSpPr>
            <a:spLocks noGrp="1"/>
          </p:cNvSpPr>
          <p:nvPr>
            <p:ph type="title"/>
          </p:nvPr>
        </p:nvSpPr>
        <p:spPr/>
        <p:txBody>
          <a:bodyPr>
            <a:normAutofit/>
          </a:bodyPr>
          <a:lstStyle/>
          <a:p>
            <a:r>
              <a:rPr lang="el-GR" sz="4000" dirty="0">
                <a:solidFill>
                  <a:schemeClr val="tx1"/>
                </a:solidFill>
              </a:rPr>
              <a:t>Εκδικητική Πορνογραφία (346 ΠΚ)</a:t>
            </a:r>
            <a:endParaRPr lang="en-US" sz="4000" dirty="0">
              <a:solidFill>
                <a:schemeClr val="tx1"/>
              </a:solidFill>
            </a:endParaRPr>
          </a:p>
        </p:txBody>
      </p:sp>
      <p:sp>
        <p:nvSpPr>
          <p:cNvPr id="3" name="Content Placeholder 2">
            <a:extLst>
              <a:ext uri="{FF2B5EF4-FFF2-40B4-BE49-F238E27FC236}">
                <a16:creationId xmlns:a16="http://schemas.microsoft.com/office/drawing/2014/main" id="{0E37884E-92B7-F3B2-D240-A330EACF1D04}"/>
              </a:ext>
            </a:extLst>
          </p:cNvPr>
          <p:cNvSpPr>
            <a:spLocks noGrp="1"/>
          </p:cNvSpPr>
          <p:nvPr>
            <p:ph idx="1"/>
          </p:nvPr>
        </p:nvSpPr>
        <p:spPr/>
        <p:txBody>
          <a:bodyPr/>
          <a:lstStyle/>
          <a:p>
            <a:pPr>
              <a:lnSpc>
                <a:spcPct val="150000"/>
              </a:lnSpc>
            </a:pPr>
            <a:r>
              <a:rPr lang="el-GR" dirty="0">
                <a:solidFill>
                  <a:schemeClr val="tx1"/>
                </a:solidFill>
              </a:rPr>
              <a:t>Όποιος χωρίς δικαίωμα κοινολογεί σε τρίτο πρόσωπο ή αναρτά σε κοινή θέα, πραγματική, αλλοιωμένη ή σχεδιασμένη εικόνα ή κάθε είδους οπτικό ή οπτικοακουστικό υλικό, στο οποίο αποτυπώνεται μη δημόσια πράξη άλλου που αφορά στη γενετήσια ζωή του, τιμωρείται με φυλάκιση τουλάχιστον τριών (3) ετών και χρηματική ποινή.</a:t>
            </a:r>
            <a:endParaRPr lang="en-US" dirty="0">
              <a:solidFill>
                <a:schemeClr val="tx1"/>
              </a:solidFill>
            </a:endParaRPr>
          </a:p>
        </p:txBody>
      </p:sp>
    </p:spTree>
    <p:extLst>
      <p:ext uri="{BB962C8B-B14F-4D97-AF65-F5344CB8AC3E}">
        <p14:creationId xmlns:p14="http://schemas.microsoft.com/office/powerpoint/2010/main" val="12740793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CB4377-6E00-F374-0D77-3982CBE8E181}"/>
              </a:ext>
            </a:extLst>
          </p:cNvPr>
          <p:cNvSpPr>
            <a:spLocks noGrp="1"/>
          </p:cNvSpPr>
          <p:nvPr>
            <p:ph type="title"/>
          </p:nvPr>
        </p:nvSpPr>
        <p:spPr/>
        <p:txBody>
          <a:bodyPr/>
          <a:lstStyle/>
          <a:p>
            <a:r>
              <a:rPr lang="el-GR" dirty="0">
                <a:solidFill>
                  <a:schemeClr val="tx1"/>
                </a:solidFill>
              </a:rPr>
              <a:t>Ειδικό Ποινικό Δίκαιο </a:t>
            </a:r>
            <a:endParaRPr lang="en-US" dirty="0">
              <a:solidFill>
                <a:schemeClr val="tx1"/>
              </a:solidFill>
            </a:endParaRPr>
          </a:p>
        </p:txBody>
      </p:sp>
      <p:sp>
        <p:nvSpPr>
          <p:cNvPr id="3" name="Content Placeholder 2">
            <a:extLst>
              <a:ext uri="{FF2B5EF4-FFF2-40B4-BE49-F238E27FC236}">
                <a16:creationId xmlns:a16="http://schemas.microsoft.com/office/drawing/2014/main" id="{1B541FE6-76FE-C012-8930-2BE36E908E17}"/>
              </a:ext>
            </a:extLst>
          </p:cNvPr>
          <p:cNvSpPr>
            <a:spLocks noGrp="1"/>
          </p:cNvSpPr>
          <p:nvPr>
            <p:ph idx="1"/>
          </p:nvPr>
        </p:nvSpPr>
        <p:spPr/>
        <p:txBody>
          <a:bodyPr>
            <a:normAutofit/>
          </a:bodyPr>
          <a:lstStyle/>
          <a:p>
            <a:endParaRPr lang="el-GR" sz="2800" dirty="0">
              <a:solidFill>
                <a:schemeClr val="tx1"/>
              </a:solidFill>
            </a:endParaRPr>
          </a:p>
          <a:p>
            <a:r>
              <a:rPr lang="el-GR" sz="2800" dirty="0">
                <a:solidFill>
                  <a:schemeClr val="tx1"/>
                </a:solidFill>
              </a:rPr>
              <a:t>Εκεί βρίσκονται τα εγκλήματα και οι ποινές τους.</a:t>
            </a:r>
          </a:p>
          <a:p>
            <a:r>
              <a:rPr lang="el-GR" sz="2800" dirty="0">
                <a:solidFill>
                  <a:schemeClr val="tx1"/>
                </a:solidFill>
              </a:rPr>
              <a:t>Περιγράφεται, δηλαδή, μια συγκεκριμένη συμπεριφορά που επισύρει την αντίστοιχη ποινή </a:t>
            </a:r>
            <a:endParaRPr lang="en-US" sz="2800" dirty="0">
              <a:solidFill>
                <a:schemeClr val="tx1"/>
              </a:solidFill>
            </a:endParaRPr>
          </a:p>
          <a:p>
            <a:endParaRPr lang="en-US" sz="2800" dirty="0">
              <a:solidFill>
                <a:schemeClr val="tx1"/>
              </a:solidFill>
            </a:endParaRPr>
          </a:p>
        </p:txBody>
      </p:sp>
    </p:spTree>
    <p:extLst>
      <p:ext uri="{BB962C8B-B14F-4D97-AF65-F5344CB8AC3E}">
        <p14:creationId xmlns:p14="http://schemas.microsoft.com/office/powerpoint/2010/main" val="25625902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CE03C-CEAB-E33B-DEB5-E2D0936E29CA}"/>
              </a:ext>
            </a:extLst>
          </p:cNvPr>
          <p:cNvSpPr>
            <a:spLocks noGrp="1"/>
          </p:cNvSpPr>
          <p:nvPr>
            <p:ph type="title"/>
          </p:nvPr>
        </p:nvSpPr>
        <p:spPr>
          <a:xfrm>
            <a:off x="1066800" y="427703"/>
            <a:ext cx="10058400" cy="832792"/>
          </a:xfrm>
        </p:spPr>
        <p:txBody>
          <a:bodyPr>
            <a:normAutofit/>
          </a:bodyPr>
          <a:lstStyle/>
          <a:p>
            <a:r>
              <a:rPr lang="el-GR" sz="3600" dirty="0">
                <a:solidFill>
                  <a:schemeClr val="tx1"/>
                </a:solidFill>
              </a:rPr>
              <a:t>Επιβαρυντικές περιπτώσεις </a:t>
            </a:r>
            <a:endParaRPr lang="en-US" sz="3600" dirty="0">
              <a:solidFill>
                <a:schemeClr val="tx1"/>
              </a:solidFill>
            </a:endParaRPr>
          </a:p>
        </p:txBody>
      </p:sp>
      <p:sp>
        <p:nvSpPr>
          <p:cNvPr id="3" name="Content Placeholder 2">
            <a:extLst>
              <a:ext uri="{FF2B5EF4-FFF2-40B4-BE49-F238E27FC236}">
                <a16:creationId xmlns:a16="http://schemas.microsoft.com/office/drawing/2014/main" id="{5BFD87CB-9D4A-7DB8-0E43-2DA71385AE3D}"/>
              </a:ext>
            </a:extLst>
          </p:cNvPr>
          <p:cNvSpPr>
            <a:spLocks noGrp="1"/>
          </p:cNvSpPr>
          <p:nvPr>
            <p:ph idx="1"/>
          </p:nvPr>
        </p:nvSpPr>
        <p:spPr>
          <a:xfrm>
            <a:off x="1097280" y="1737361"/>
            <a:ext cx="10058400" cy="4692936"/>
          </a:xfrm>
        </p:spPr>
        <p:txBody>
          <a:bodyPr>
            <a:normAutofit/>
          </a:bodyPr>
          <a:lstStyle/>
          <a:p>
            <a:r>
              <a:rPr lang="el-GR" dirty="0">
                <a:solidFill>
                  <a:schemeClr val="tx1"/>
                </a:solidFill>
              </a:rPr>
              <a:t>Με κάθειρξη έως οκτώ (8) έτη και χρηματική ποινή τιμωρείται η πράξη της παρ. 1 (εκδικητική πορνογραφία) αν τελείται:</a:t>
            </a:r>
          </a:p>
          <a:p>
            <a:pPr marL="0" indent="0">
              <a:buNone/>
            </a:pPr>
            <a:r>
              <a:rPr lang="el-GR" dirty="0">
                <a:solidFill>
                  <a:schemeClr val="tx1"/>
                </a:solidFill>
              </a:rPr>
              <a:t> α) με ανάρτηση στο διαδίκτυο ή σε μέσο κοινωνικής δικτύωσης με αόριστο αριθμό αποδεκτών,</a:t>
            </a:r>
          </a:p>
          <a:p>
            <a:pPr marL="0" indent="0">
              <a:buNone/>
            </a:pPr>
            <a:r>
              <a:rPr lang="el-GR" dirty="0">
                <a:solidFill>
                  <a:schemeClr val="tx1"/>
                </a:solidFill>
              </a:rPr>
              <a:t> β) από ενήλικο και αφορά σε ανήλικο,</a:t>
            </a:r>
          </a:p>
          <a:p>
            <a:pPr marL="0" indent="0">
              <a:buNone/>
            </a:pPr>
            <a:r>
              <a:rPr lang="el-GR" dirty="0">
                <a:solidFill>
                  <a:schemeClr val="tx1"/>
                </a:solidFill>
              </a:rPr>
              <a:t> γ) σε βάρος νυν ή πρώην συζύγου ή συντρόφου του υπαιτίου ή σε βάρος προσώπου που συνοικεί με αυτόν ή έχει μαζί του σχέση εργασίας ή υπηρεσίας ή βρίσκεται υπό την επιμέλεια ή την προστασία του ή δεν μπορεί να υπερασπίσει τον εαυτό του,</a:t>
            </a:r>
          </a:p>
          <a:p>
            <a:pPr marL="0" indent="0">
              <a:buNone/>
            </a:pPr>
            <a:r>
              <a:rPr lang="el-GR" dirty="0">
                <a:solidFill>
                  <a:schemeClr val="tx1"/>
                </a:solidFill>
              </a:rPr>
              <a:t> δ) με σκοπό να προσπορίσει ο υπαίτιος στον εαυτό του ή σε άλλον περιουσιακό όφελος.</a:t>
            </a:r>
          </a:p>
          <a:p>
            <a:pPr marL="0" indent="0">
              <a:buNone/>
            </a:pPr>
            <a:r>
              <a:rPr lang="el-GR" dirty="0">
                <a:solidFill>
                  <a:schemeClr val="tx1"/>
                </a:solidFill>
              </a:rPr>
              <a:t>Αν κάποια από τις πράξεις των προηγούμενων παραγράφων οδήγησε το θύμα σε απόπειρα αυτοκτονίας επιβάλλεται κάθειρξη και χρηματική ποινή. Αν η πράξη του προηγούμενου εδαφίου οδήγησε στο θάνατο επιβάλλεται κάθειρξη τουλάχιστον δέκα (10) ετών και χρηματική ποινή.</a:t>
            </a:r>
            <a:endParaRPr lang="en-US" dirty="0">
              <a:solidFill>
                <a:schemeClr val="tx1"/>
              </a:solidFill>
            </a:endParaRPr>
          </a:p>
        </p:txBody>
      </p:sp>
    </p:spTree>
    <p:extLst>
      <p:ext uri="{BB962C8B-B14F-4D97-AF65-F5344CB8AC3E}">
        <p14:creationId xmlns:p14="http://schemas.microsoft.com/office/powerpoint/2010/main" val="16928790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B6E62-AF6F-0DBB-BB0B-24AC54EAEB1E}"/>
              </a:ext>
            </a:extLst>
          </p:cNvPr>
          <p:cNvSpPr>
            <a:spLocks noGrp="1"/>
          </p:cNvSpPr>
          <p:nvPr>
            <p:ph type="title"/>
          </p:nvPr>
        </p:nvSpPr>
        <p:spPr>
          <a:xfrm>
            <a:off x="747253" y="432619"/>
            <a:ext cx="10535648" cy="881954"/>
          </a:xfrm>
        </p:spPr>
        <p:txBody>
          <a:bodyPr>
            <a:normAutofit fontScale="90000"/>
          </a:bodyPr>
          <a:lstStyle/>
          <a:p>
            <a:br>
              <a:rPr lang="el-GR" sz="4400" dirty="0">
                <a:solidFill>
                  <a:schemeClr val="tx1"/>
                </a:solidFill>
              </a:rPr>
            </a:br>
            <a:r>
              <a:rPr lang="el-GR" sz="4000" dirty="0">
                <a:solidFill>
                  <a:schemeClr val="tx1"/>
                </a:solidFill>
              </a:rPr>
              <a:t>Διευκόλυνση προσβολών της ανηλικότητας (αρ 348 ΠΚ)</a:t>
            </a:r>
            <a:endParaRPr lang="en-US" sz="4400" dirty="0">
              <a:solidFill>
                <a:schemeClr val="tx1"/>
              </a:solidFill>
            </a:endParaRPr>
          </a:p>
        </p:txBody>
      </p:sp>
      <p:sp>
        <p:nvSpPr>
          <p:cNvPr id="3" name="Content Placeholder 2">
            <a:extLst>
              <a:ext uri="{FF2B5EF4-FFF2-40B4-BE49-F238E27FC236}">
                <a16:creationId xmlns:a16="http://schemas.microsoft.com/office/drawing/2014/main" id="{07149F88-E0CC-4199-D2C9-D2351F5DF4B0}"/>
              </a:ext>
            </a:extLst>
          </p:cNvPr>
          <p:cNvSpPr>
            <a:spLocks noGrp="1"/>
          </p:cNvSpPr>
          <p:nvPr>
            <p:ph idx="1"/>
          </p:nvPr>
        </p:nvSpPr>
        <p:spPr>
          <a:xfrm>
            <a:off x="747253" y="1740311"/>
            <a:ext cx="10864644" cy="4685070"/>
          </a:xfrm>
        </p:spPr>
        <p:txBody>
          <a:bodyPr>
            <a:normAutofit/>
          </a:bodyPr>
          <a:lstStyle/>
          <a:p>
            <a:pPr>
              <a:lnSpc>
                <a:spcPct val="150000"/>
              </a:lnSpc>
            </a:pPr>
            <a:r>
              <a:rPr lang="el-GR" dirty="0">
                <a:solidFill>
                  <a:schemeClr val="tx1"/>
                </a:solidFill>
              </a:rPr>
              <a:t>Όποιος κατ` επάγγελμα ή από κερδοσκοπία </a:t>
            </a:r>
            <a:r>
              <a:rPr lang="el-GR" u="sng" dirty="0">
                <a:solidFill>
                  <a:schemeClr val="tx1"/>
                </a:solidFill>
              </a:rPr>
              <a:t>επιχειρεί να διευκολύνει</a:t>
            </a:r>
            <a:r>
              <a:rPr lang="el-GR" dirty="0">
                <a:solidFill>
                  <a:schemeClr val="tx1"/>
                </a:solidFill>
              </a:rPr>
              <a:t>, έστω και συγκαλυμμένα, με τη δημοσίευση αγγελίας ή εικόνας ή αριθμού τηλεφωνικής σύνδεσης ή με τη μετάδοση ηλεκτρονικών μηνυμάτων ή με οποιονδήποτε άλλο </a:t>
            </a:r>
            <a:r>
              <a:rPr lang="el-GR" u="sng" dirty="0">
                <a:solidFill>
                  <a:schemeClr val="tx1"/>
                </a:solidFill>
              </a:rPr>
              <a:t>τρόπο τη γενετήσια πράξη με ανήλικο </a:t>
            </a:r>
            <a:r>
              <a:rPr lang="el-GR" dirty="0">
                <a:solidFill>
                  <a:schemeClr val="tx1"/>
                </a:solidFill>
              </a:rPr>
              <a:t>τιμωρείται με φυλάκιση τουλάχιστον τριών ετών και χρηματική ποινή.</a:t>
            </a:r>
          </a:p>
          <a:p>
            <a:pPr>
              <a:lnSpc>
                <a:spcPct val="150000"/>
              </a:lnSpc>
            </a:pPr>
            <a:r>
              <a:rPr lang="el-GR" dirty="0">
                <a:solidFill>
                  <a:schemeClr val="tx1"/>
                </a:solidFill>
              </a:rPr>
              <a:t>Όποιος οργανώνει, χρηματοδοτεί, κατευθύνει, εποπτεύει, διαφημίζει ή μεσολαβεί με οποιονδήποτε τρόπο ή μέσο σε διενέργεια ταξιδιών με σκοπό από τους μετέχοντες σε αυτά την τέλεση γενετήσιων πράξεων σε βάρος ανηλίκου, τιμωρείται με κάθειρξη έως δέκα έτη. Όποιος με τον παραπάνω σκοπό μετέχει σε ταξίδια του προηγούμενου εδαφίου τιμωρείται με φυλάκιση τουλάχιστον ενός έτους, ανεξάρτητα από την ευθύνη του για την τέλεση άλλων αξιόποινων πράξεων.</a:t>
            </a:r>
          </a:p>
          <a:p>
            <a:endParaRPr lang="en-US" dirty="0"/>
          </a:p>
        </p:txBody>
      </p:sp>
    </p:spTree>
    <p:extLst>
      <p:ext uri="{BB962C8B-B14F-4D97-AF65-F5344CB8AC3E}">
        <p14:creationId xmlns:p14="http://schemas.microsoft.com/office/powerpoint/2010/main" val="2117632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5A4A7A-C468-3AA3-A4B2-E20AA6391F1F}"/>
              </a:ext>
            </a:extLst>
          </p:cNvPr>
          <p:cNvSpPr>
            <a:spLocks noGrp="1"/>
          </p:cNvSpPr>
          <p:nvPr>
            <p:ph type="title"/>
          </p:nvPr>
        </p:nvSpPr>
        <p:spPr/>
        <p:txBody>
          <a:bodyPr>
            <a:normAutofit/>
          </a:bodyPr>
          <a:lstStyle/>
          <a:p>
            <a:r>
              <a:rPr lang="el-GR" sz="2700" dirty="0">
                <a:solidFill>
                  <a:schemeClr val="tx1"/>
                </a:solidFill>
              </a:rPr>
              <a:t>Ψυχοδιαγνωστική εξέταση και θεραπεία του </a:t>
            </a:r>
            <a:r>
              <a:rPr lang="el-GR" sz="2700" u="sng" dirty="0">
                <a:solidFill>
                  <a:schemeClr val="tx1"/>
                </a:solidFill>
              </a:rPr>
              <a:t>δράστη</a:t>
            </a:r>
            <a:r>
              <a:rPr lang="el-GR" sz="2700" dirty="0">
                <a:solidFill>
                  <a:schemeClr val="tx1"/>
                </a:solidFill>
              </a:rPr>
              <a:t> εγκλημάτων κατά</a:t>
            </a:r>
            <a:br>
              <a:rPr lang="el-GR" sz="2700" dirty="0">
                <a:solidFill>
                  <a:schemeClr val="tx1"/>
                </a:solidFill>
              </a:rPr>
            </a:br>
            <a:r>
              <a:rPr lang="el-GR" sz="2700" dirty="0">
                <a:solidFill>
                  <a:schemeClr val="tx1"/>
                </a:solidFill>
              </a:rPr>
              <a:t>της γενετήσιας ελευθερίας και της οικονομικής εκμετάλλευσης της γενετήσιας ζωής</a:t>
            </a:r>
            <a:endParaRPr lang="en-US" dirty="0">
              <a:solidFill>
                <a:schemeClr val="tx1"/>
              </a:solidFill>
            </a:endParaRPr>
          </a:p>
        </p:txBody>
      </p:sp>
      <p:sp>
        <p:nvSpPr>
          <p:cNvPr id="3" name="Content Placeholder 2">
            <a:extLst>
              <a:ext uri="{FF2B5EF4-FFF2-40B4-BE49-F238E27FC236}">
                <a16:creationId xmlns:a16="http://schemas.microsoft.com/office/drawing/2014/main" id="{723C3DE8-CCFB-5BE7-F611-90C12B70FCA7}"/>
              </a:ext>
            </a:extLst>
          </p:cNvPr>
          <p:cNvSpPr>
            <a:spLocks noGrp="1"/>
          </p:cNvSpPr>
          <p:nvPr>
            <p:ph idx="1"/>
          </p:nvPr>
        </p:nvSpPr>
        <p:spPr/>
        <p:txBody>
          <a:bodyPr/>
          <a:lstStyle/>
          <a:p>
            <a:pPr>
              <a:lnSpc>
                <a:spcPct val="150000"/>
              </a:lnSpc>
            </a:pPr>
            <a:r>
              <a:rPr lang="el-GR" u="sng" dirty="0">
                <a:solidFill>
                  <a:schemeClr val="tx1"/>
                </a:solidFill>
              </a:rPr>
              <a:t>Όταν το θύμα είναι ανήλικο</a:t>
            </a:r>
            <a:r>
              <a:rPr lang="el-GR" dirty="0">
                <a:solidFill>
                  <a:schemeClr val="tx1"/>
                </a:solidFill>
              </a:rPr>
              <a:t>, ο ύποπτος ή κατηγορούμενος για εγκλήματα κατά της γενετήσιας ελευθερίας και εγκλήματα οικονομικής εκμετάλλευσης της γενετήσιας ζωής, υποβάλλεται σε </a:t>
            </a:r>
            <a:r>
              <a:rPr lang="el-GR" u="sng" dirty="0">
                <a:solidFill>
                  <a:schemeClr val="tx1"/>
                </a:solidFill>
              </a:rPr>
              <a:t>διαγνωστική εξέταση της ψυχογενετήσιας κατάστασής του. </a:t>
            </a:r>
          </a:p>
          <a:p>
            <a:pPr>
              <a:lnSpc>
                <a:spcPct val="150000"/>
              </a:lnSpc>
            </a:pPr>
            <a:r>
              <a:rPr lang="el-GR" dirty="0">
                <a:solidFill>
                  <a:schemeClr val="tx1"/>
                </a:solidFill>
              </a:rPr>
              <a:t>Η εξέταση αυτή διατάσσεται </a:t>
            </a:r>
            <a:r>
              <a:rPr lang="el-GR" u="sng" dirty="0">
                <a:solidFill>
                  <a:schemeClr val="tx1"/>
                </a:solidFill>
              </a:rPr>
              <a:t>μόνο εφόσον συναινεί ο καθ` ου </a:t>
            </a:r>
            <a:r>
              <a:rPr lang="el-GR" dirty="0">
                <a:solidFill>
                  <a:schemeClr val="tx1"/>
                </a:solidFill>
              </a:rPr>
              <a:t>αφορά αυτή κατά την προδικασία από τον αρμόδιο εισαγγελέα ή, αν διενεργείται τακτική ανάκριση, από τον αρμόδιο ανακριτή και κατά την κύρια διαδικασία από το δικαστήριο.</a:t>
            </a:r>
          </a:p>
          <a:p>
            <a:endParaRPr lang="en-US" dirty="0"/>
          </a:p>
        </p:txBody>
      </p:sp>
    </p:spTree>
    <p:extLst>
      <p:ext uri="{BB962C8B-B14F-4D97-AF65-F5344CB8AC3E}">
        <p14:creationId xmlns:p14="http://schemas.microsoft.com/office/powerpoint/2010/main" val="32744302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0A46A-3F13-9BFB-C59A-5DFE2D009ABA}"/>
              </a:ext>
            </a:extLst>
          </p:cNvPr>
          <p:cNvSpPr>
            <a:spLocks noGrp="1"/>
          </p:cNvSpPr>
          <p:nvPr>
            <p:ph type="title"/>
          </p:nvPr>
        </p:nvSpPr>
        <p:spPr>
          <a:xfrm>
            <a:off x="1097279" y="286603"/>
            <a:ext cx="10440063" cy="1450757"/>
          </a:xfrm>
        </p:spPr>
        <p:txBody>
          <a:bodyPr>
            <a:normAutofit/>
          </a:bodyPr>
          <a:lstStyle/>
          <a:p>
            <a:r>
              <a:rPr lang="el-GR" sz="3200" dirty="0">
                <a:solidFill>
                  <a:schemeClr val="tx1"/>
                </a:solidFill>
              </a:rPr>
              <a:t>Ψυχοδιαγνωστική εξέταση και θεραπεία του ανήλικου </a:t>
            </a:r>
            <a:r>
              <a:rPr lang="el-GR" sz="3200" u="sng" dirty="0">
                <a:solidFill>
                  <a:schemeClr val="tx1"/>
                </a:solidFill>
              </a:rPr>
              <a:t>θύματος</a:t>
            </a:r>
            <a:endParaRPr lang="en-US" sz="3200" u="sng" dirty="0"/>
          </a:p>
        </p:txBody>
      </p:sp>
      <p:sp>
        <p:nvSpPr>
          <p:cNvPr id="3" name="Content Placeholder 2">
            <a:extLst>
              <a:ext uri="{FF2B5EF4-FFF2-40B4-BE49-F238E27FC236}">
                <a16:creationId xmlns:a16="http://schemas.microsoft.com/office/drawing/2014/main" id="{15E2454B-713B-DF1C-FFDF-B548B633AE39}"/>
              </a:ext>
            </a:extLst>
          </p:cNvPr>
          <p:cNvSpPr>
            <a:spLocks noGrp="1"/>
          </p:cNvSpPr>
          <p:nvPr>
            <p:ph idx="1"/>
          </p:nvPr>
        </p:nvSpPr>
        <p:spPr/>
        <p:txBody>
          <a:bodyPr/>
          <a:lstStyle/>
          <a:p>
            <a:pPr>
              <a:lnSpc>
                <a:spcPct val="150000"/>
              </a:lnSpc>
            </a:pPr>
            <a:r>
              <a:rPr lang="el-GR" dirty="0">
                <a:solidFill>
                  <a:schemeClr val="tx1"/>
                </a:solidFill>
              </a:rPr>
              <a:t>Σε ειδική εξέταση της ψυχικής και σωματικής κατάστασής του υποβάλλεται και το ανήλικο θύμα των πράξεων προσβολής γενετήσιας ελευθερίας , προκειμένου να κριθεί αν έχει ανάγκη θεραπείας. </a:t>
            </a:r>
          </a:p>
          <a:p>
            <a:pPr>
              <a:lnSpc>
                <a:spcPct val="150000"/>
              </a:lnSpc>
            </a:pPr>
            <a:r>
              <a:rPr lang="el-GR" dirty="0">
                <a:solidFill>
                  <a:schemeClr val="tx1"/>
                </a:solidFill>
              </a:rPr>
              <a:t>Αν κριθεί αναγκαίο για την προστασία του ανήλικου θύματος, ο εισαγγελέας, ο ανακριτής ή το δικαστήριο διατάσσει την απομάκρυνση του υπαιτίου από το περιβάλλον του θύματος ή την απομάκρυνση του θύματος και την προσωρινή διαμονή του σε προστατευμένο περιβάλλον, καθώς και την απαγόρευση της μεταξύ υπαιτίου και θύματος επικοινωνίας.</a:t>
            </a:r>
          </a:p>
          <a:p>
            <a:endParaRPr lang="en-US" dirty="0"/>
          </a:p>
        </p:txBody>
      </p:sp>
    </p:spTree>
    <p:extLst>
      <p:ext uri="{BB962C8B-B14F-4D97-AF65-F5344CB8AC3E}">
        <p14:creationId xmlns:p14="http://schemas.microsoft.com/office/powerpoint/2010/main" val="4242782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16A1D-88A5-FD37-DB54-E0AD75954954}"/>
              </a:ext>
            </a:extLst>
          </p:cNvPr>
          <p:cNvSpPr>
            <a:spLocks noGrp="1"/>
          </p:cNvSpPr>
          <p:nvPr>
            <p:ph type="title"/>
          </p:nvPr>
        </p:nvSpPr>
        <p:spPr>
          <a:xfrm>
            <a:off x="1160890" y="286603"/>
            <a:ext cx="10058400" cy="1450757"/>
          </a:xfrm>
        </p:spPr>
        <p:txBody>
          <a:bodyPr>
            <a:normAutofit/>
          </a:bodyPr>
          <a:lstStyle/>
          <a:p>
            <a:r>
              <a:rPr lang="el-GR" sz="3600" dirty="0">
                <a:solidFill>
                  <a:schemeClr val="tx1"/>
                </a:solidFill>
              </a:rPr>
              <a:t>Έννομα αγαθά που προστατεύονται από τους ποινικούς νόμους</a:t>
            </a:r>
            <a:endParaRPr lang="en-US" sz="3600" dirty="0">
              <a:solidFill>
                <a:schemeClr val="tx1"/>
              </a:solidFill>
            </a:endParaRPr>
          </a:p>
        </p:txBody>
      </p:sp>
      <p:sp>
        <p:nvSpPr>
          <p:cNvPr id="3" name="Content Placeholder 2">
            <a:extLst>
              <a:ext uri="{FF2B5EF4-FFF2-40B4-BE49-F238E27FC236}">
                <a16:creationId xmlns:a16="http://schemas.microsoft.com/office/drawing/2014/main" id="{E4C0BD12-C846-A7E1-5A79-D5B8389E26B6}"/>
              </a:ext>
            </a:extLst>
          </p:cNvPr>
          <p:cNvSpPr>
            <a:spLocks noGrp="1"/>
          </p:cNvSpPr>
          <p:nvPr>
            <p:ph idx="1"/>
          </p:nvPr>
        </p:nvSpPr>
        <p:spPr/>
        <p:txBody>
          <a:bodyPr/>
          <a:lstStyle/>
          <a:p>
            <a:endParaRPr lang="el-GR" dirty="0">
              <a:solidFill>
                <a:schemeClr val="tx1"/>
              </a:solidFill>
            </a:endParaRPr>
          </a:p>
          <a:p>
            <a:r>
              <a:rPr lang="el-GR" dirty="0">
                <a:solidFill>
                  <a:schemeClr val="tx1"/>
                </a:solidFill>
              </a:rPr>
              <a:t>1. </a:t>
            </a:r>
            <a:r>
              <a:rPr lang="el-GR" sz="2800" b="1" dirty="0">
                <a:solidFill>
                  <a:schemeClr val="tx1"/>
                </a:solidFill>
              </a:rPr>
              <a:t>Ατομικά: </a:t>
            </a:r>
            <a:r>
              <a:rPr lang="el-GR" sz="2800" dirty="0">
                <a:solidFill>
                  <a:schemeClr val="tx1"/>
                </a:solidFill>
              </a:rPr>
              <a:t>θίγεται ο φορέας που είναι ένα άτομο πχ εγκλήματα κατά της ζωής, της σωματικής ακεραιότητας, της γενετήσιας ελευθερίας, της τιμής, της ιδιοκτησίας κλπ.</a:t>
            </a:r>
          </a:p>
          <a:p>
            <a:endParaRPr lang="el-GR" sz="2800" dirty="0">
              <a:solidFill>
                <a:schemeClr val="tx1"/>
              </a:solidFill>
            </a:endParaRPr>
          </a:p>
          <a:p>
            <a:r>
              <a:rPr lang="el-GR" sz="2800" dirty="0">
                <a:solidFill>
                  <a:schemeClr val="tx1"/>
                </a:solidFill>
              </a:rPr>
              <a:t>2. </a:t>
            </a:r>
            <a:r>
              <a:rPr lang="el-GR" sz="2800" b="1" dirty="0">
                <a:solidFill>
                  <a:schemeClr val="tx1"/>
                </a:solidFill>
              </a:rPr>
              <a:t>Υπερατομικά</a:t>
            </a:r>
            <a:r>
              <a:rPr lang="el-GR" sz="2800" dirty="0">
                <a:solidFill>
                  <a:schemeClr val="tx1"/>
                </a:solidFill>
              </a:rPr>
              <a:t>: Φορέας είναι το κοινωνικό σύνολο πχ εγκλήματα κατά του πολιτεύματος, κατά της δημόσιας τάξης, κατά της κρατικής εξουσίας κλπ</a:t>
            </a:r>
          </a:p>
          <a:p>
            <a:pPr marL="0" indent="0">
              <a:buNone/>
            </a:pPr>
            <a:endParaRPr lang="en-US" dirty="0"/>
          </a:p>
        </p:txBody>
      </p:sp>
    </p:spTree>
    <p:extLst>
      <p:ext uri="{BB962C8B-B14F-4D97-AF65-F5344CB8AC3E}">
        <p14:creationId xmlns:p14="http://schemas.microsoft.com/office/powerpoint/2010/main" val="16686619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53EEB6-E68A-4A84-D48E-A1C11B3BB2E0}"/>
              </a:ext>
            </a:extLst>
          </p:cNvPr>
          <p:cNvSpPr>
            <a:spLocks noGrp="1"/>
          </p:cNvSpPr>
          <p:nvPr>
            <p:ph type="title"/>
          </p:nvPr>
        </p:nvSpPr>
        <p:spPr/>
        <p:txBody>
          <a:bodyPr>
            <a:normAutofit/>
          </a:bodyPr>
          <a:lstStyle/>
          <a:p>
            <a:r>
              <a:rPr lang="el-GR" sz="4000" dirty="0">
                <a:solidFill>
                  <a:schemeClr val="tx1"/>
                </a:solidFill>
              </a:rPr>
              <a:t>Εγκλήματα κατά της ζωής &amp; προσβολές εμβρύου</a:t>
            </a:r>
            <a:endParaRPr lang="en-US" sz="4000" dirty="0">
              <a:solidFill>
                <a:schemeClr val="tx1"/>
              </a:solidFill>
            </a:endParaRPr>
          </a:p>
        </p:txBody>
      </p:sp>
      <p:sp>
        <p:nvSpPr>
          <p:cNvPr id="3" name="Content Placeholder 2">
            <a:extLst>
              <a:ext uri="{FF2B5EF4-FFF2-40B4-BE49-F238E27FC236}">
                <a16:creationId xmlns:a16="http://schemas.microsoft.com/office/drawing/2014/main" id="{655A8D95-DEFB-6A2B-B4EA-8D37B7D55F43}"/>
              </a:ext>
            </a:extLst>
          </p:cNvPr>
          <p:cNvSpPr>
            <a:spLocks noGrp="1"/>
          </p:cNvSpPr>
          <p:nvPr>
            <p:ph idx="1"/>
          </p:nvPr>
        </p:nvSpPr>
        <p:spPr/>
        <p:txBody>
          <a:bodyPr/>
          <a:lstStyle/>
          <a:p>
            <a:r>
              <a:rPr lang="el-GR" dirty="0">
                <a:solidFill>
                  <a:schemeClr val="tx1"/>
                </a:solidFill>
              </a:rPr>
              <a:t>Αρ. 299: Ανθρωποκτονία με δόλο</a:t>
            </a:r>
          </a:p>
          <a:p>
            <a:r>
              <a:rPr lang="el-GR" dirty="0">
                <a:solidFill>
                  <a:schemeClr val="tx1"/>
                </a:solidFill>
              </a:rPr>
              <a:t>Αρ 300: Ανθρωποκτονία κατ΄απαίτηση</a:t>
            </a:r>
          </a:p>
          <a:p>
            <a:r>
              <a:rPr lang="el-GR" dirty="0">
                <a:solidFill>
                  <a:schemeClr val="tx1"/>
                </a:solidFill>
              </a:rPr>
              <a:t>Αρ 301: Συμμετοχή σε αυτοκτονία</a:t>
            </a:r>
          </a:p>
          <a:p>
            <a:r>
              <a:rPr lang="el-GR" dirty="0">
                <a:solidFill>
                  <a:schemeClr val="tx1"/>
                </a:solidFill>
              </a:rPr>
              <a:t>Αρ 302: Ανθρωποκτονία από αμέλεια</a:t>
            </a:r>
          </a:p>
          <a:p>
            <a:r>
              <a:rPr lang="el-GR" dirty="0">
                <a:solidFill>
                  <a:schemeClr val="tx1"/>
                </a:solidFill>
              </a:rPr>
              <a:t>Αρ 303: Παιδοκτονία </a:t>
            </a:r>
          </a:p>
          <a:p>
            <a:r>
              <a:rPr lang="el-GR" dirty="0">
                <a:solidFill>
                  <a:schemeClr val="tx1"/>
                </a:solidFill>
              </a:rPr>
              <a:t>Αρ 304: Διακοπή κύησης</a:t>
            </a:r>
          </a:p>
          <a:p>
            <a:r>
              <a:rPr lang="el-GR" dirty="0">
                <a:solidFill>
                  <a:schemeClr val="tx1"/>
                </a:solidFill>
              </a:rPr>
              <a:t>Αρ 304 Α: Σωματική βλάβη εμβρύου ή νεογνού</a:t>
            </a:r>
          </a:p>
          <a:p>
            <a:r>
              <a:rPr lang="el-GR" dirty="0">
                <a:solidFill>
                  <a:schemeClr val="tx1"/>
                </a:solidFill>
              </a:rPr>
              <a:t>Αρ 306:  Έκθεση </a:t>
            </a:r>
          </a:p>
          <a:p>
            <a:r>
              <a:rPr lang="el-GR" dirty="0">
                <a:solidFill>
                  <a:schemeClr val="tx1"/>
                </a:solidFill>
              </a:rPr>
              <a:t>Αρ 307: Παράλειψη προσφοράς βοήθειας  </a:t>
            </a:r>
            <a:endParaRPr lang="en-US" dirty="0">
              <a:solidFill>
                <a:schemeClr val="tx1"/>
              </a:solidFill>
            </a:endParaRPr>
          </a:p>
        </p:txBody>
      </p:sp>
    </p:spTree>
    <p:extLst>
      <p:ext uri="{BB962C8B-B14F-4D97-AF65-F5344CB8AC3E}">
        <p14:creationId xmlns:p14="http://schemas.microsoft.com/office/powerpoint/2010/main" val="32065736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174AE1-4805-7A00-CD73-C2B583CABFC1}"/>
              </a:ext>
            </a:extLst>
          </p:cNvPr>
          <p:cNvSpPr>
            <a:spLocks noGrp="1"/>
          </p:cNvSpPr>
          <p:nvPr>
            <p:ph type="title"/>
          </p:nvPr>
        </p:nvSpPr>
        <p:spPr/>
        <p:txBody>
          <a:bodyPr>
            <a:normAutofit/>
          </a:bodyPr>
          <a:lstStyle/>
          <a:p>
            <a:r>
              <a:rPr lang="el-GR" sz="4000" dirty="0">
                <a:solidFill>
                  <a:schemeClr val="tx1"/>
                </a:solidFill>
              </a:rPr>
              <a:t>Εγκλήματα κατά της σωματικής ακεραιότητας </a:t>
            </a:r>
            <a:endParaRPr lang="en-US" sz="4000" dirty="0">
              <a:solidFill>
                <a:schemeClr val="tx1"/>
              </a:solidFill>
            </a:endParaRPr>
          </a:p>
        </p:txBody>
      </p:sp>
      <p:sp>
        <p:nvSpPr>
          <p:cNvPr id="3" name="Content Placeholder 2">
            <a:extLst>
              <a:ext uri="{FF2B5EF4-FFF2-40B4-BE49-F238E27FC236}">
                <a16:creationId xmlns:a16="http://schemas.microsoft.com/office/drawing/2014/main" id="{B9BED6E2-3BF7-43FF-033E-97B01C091A60}"/>
              </a:ext>
            </a:extLst>
          </p:cNvPr>
          <p:cNvSpPr>
            <a:spLocks noGrp="1"/>
          </p:cNvSpPr>
          <p:nvPr>
            <p:ph idx="1"/>
          </p:nvPr>
        </p:nvSpPr>
        <p:spPr>
          <a:xfrm>
            <a:off x="698089" y="1737359"/>
            <a:ext cx="10844981" cy="4535621"/>
          </a:xfrm>
        </p:spPr>
        <p:txBody>
          <a:bodyPr>
            <a:normAutofit lnSpcReduction="10000"/>
          </a:bodyPr>
          <a:lstStyle/>
          <a:p>
            <a:pPr>
              <a:lnSpc>
                <a:spcPct val="150000"/>
              </a:lnSpc>
            </a:pPr>
            <a:r>
              <a:rPr lang="el-GR" dirty="0">
                <a:solidFill>
                  <a:schemeClr val="tx1"/>
                </a:solidFill>
              </a:rPr>
              <a:t>Σωματική βλάβη σημαίνει ότι ο δράστης προκαλεί στο θύμα μια απόκλιση προς το χειρότερο από την ομαλή κατάσταση της υγείας του η οποία απαιτεί διαδιακασία ίασης. Την βλάβη και την ομαλή κατάσταση την οριοθετούμε με ιατρικούς όρους και την αποδεικνύουμε με ιατρικά πορίσματα. </a:t>
            </a:r>
          </a:p>
          <a:p>
            <a:pPr>
              <a:lnSpc>
                <a:spcPct val="150000"/>
              </a:lnSpc>
            </a:pPr>
            <a:r>
              <a:rPr lang="el-GR" dirty="0">
                <a:solidFill>
                  <a:schemeClr val="tx1"/>
                </a:solidFill>
              </a:rPr>
              <a:t>Άρα για να έχω σωματική βλάβη απαιτείται : </a:t>
            </a:r>
          </a:p>
          <a:p>
            <a:pPr>
              <a:lnSpc>
                <a:spcPct val="150000"/>
              </a:lnSpc>
            </a:pPr>
            <a:r>
              <a:rPr lang="el-GR" dirty="0">
                <a:solidFill>
                  <a:schemeClr val="tx1"/>
                </a:solidFill>
              </a:rPr>
              <a:t>1. απώλεια ή αλλοίωση της σωματικής ύλης</a:t>
            </a:r>
          </a:p>
          <a:p>
            <a:pPr>
              <a:lnSpc>
                <a:spcPct val="150000"/>
              </a:lnSpc>
            </a:pPr>
            <a:r>
              <a:rPr lang="el-GR" dirty="0">
                <a:solidFill>
                  <a:schemeClr val="tx1"/>
                </a:solidFill>
              </a:rPr>
              <a:t>2. η οποία να είναι αποκλίνουσα κατάσταση του οργανισμού</a:t>
            </a:r>
          </a:p>
          <a:p>
            <a:pPr>
              <a:lnSpc>
                <a:spcPct val="150000"/>
              </a:lnSpc>
            </a:pPr>
            <a:r>
              <a:rPr lang="el-GR" dirty="0">
                <a:solidFill>
                  <a:schemeClr val="tx1"/>
                </a:solidFill>
              </a:rPr>
              <a:t>3. και να χρειάζεται ίαση </a:t>
            </a:r>
          </a:p>
          <a:p>
            <a:pPr>
              <a:lnSpc>
                <a:spcPct val="150000"/>
              </a:lnSpc>
            </a:pPr>
            <a:r>
              <a:rPr lang="el-GR" dirty="0">
                <a:solidFill>
                  <a:schemeClr val="tx1"/>
                </a:solidFill>
              </a:rPr>
              <a:t>Πχ το φτύσιμο μπορεί να είναι βλάβη της τιμής αλλά όχι της υγείας </a:t>
            </a:r>
            <a:endParaRPr lang="en-US" dirty="0">
              <a:solidFill>
                <a:schemeClr val="tx1"/>
              </a:solidFill>
            </a:endParaRPr>
          </a:p>
        </p:txBody>
      </p:sp>
    </p:spTree>
    <p:extLst>
      <p:ext uri="{BB962C8B-B14F-4D97-AF65-F5344CB8AC3E}">
        <p14:creationId xmlns:p14="http://schemas.microsoft.com/office/powerpoint/2010/main" val="39587329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05D4D0-9450-8DB7-66AF-984EFD591AC4}"/>
              </a:ext>
            </a:extLst>
          </p:cNvPr>
          <p:cNvSpPr>
            <a:spLocks noGrp="1"/>
          </p:cNvSpPr>
          <p:nvPr>
            <p:ph type="title"/>
          </p:nvPr>
        </p:nvSpPr>
        <p:spPr/>
        <p:txBody>
          <a:bodyPr>
            <a:normAutofit/>
          </a:bodyPr>
          <a:lstStyle/>
          <a:p>
            <a:r>
              <a:rPr lang="el-GR" sz="4400" dirty="0">
                <a:solidFill>
                  <a:schemeClr val="tx1"/>
                </a:solidFill>
              </a:rPr>
              <a:t>Εγκλήματα κατά σωματικής ακεραιότητας </a:t>
            </a:r>
            <a:endParaRPr lang="en-US" sz="4400" dirty="0">
              <a:solidFill>
                <a:schemeClr val="tx1"/>
              </a:solidFill>
            </a:endParaRPr>
          </a:p>
        </p:txBody>
      </p:sp>
      <p:sp>
        <p:nvSpPr>
          <p:cNvPr id="3" name="Content Placeholder 2">
            <a:extLst>
              <a:ext uri="{FF2B5EF4-FFF2-40B4-BE49-F238E27FC236}">
                <a16:creationId xmlns:a16="http://schemas.microsoft.com/office/drawing/2014/main" id="{7F5B96CE-E763-7001-614B-C1DB256BE5C5}"/>
              </a:ext>
            </a:extLst>
          </p:cNvPr>
          <p:cNvSpPr>
            <a:spLocks noGrp="1"/>
          </p:cNvSpPr>
          <p:nvPr>
            <p:ph idx="1"/>
          </p:nvPr>
        </p:nvSpPr>
        <p:spPr/>
        <p:txBody>
          <a:bodyPr>
            <a:normAutofit/>
          </a:bodyPr>
          <a:lstStyle/>
          <a:p>
            <a:endParaRPr lang="el-GR" sz="2400" dirty="0">
              <a:solidFill>
                <a:schemeClr val="tx1"/>
              </a:solidFill>
            </a:endParaRPr>
          </a:p>
          <a:p>
            <a:r>
              <a:rPr lang="el-GR" sz="2400" dirty="0">
                <a:solidFill>
                  <a:schemeClr val="tx1"/>
                </a:solidFill>
              </a:rPr>
              <a:t>Αρ 308: Σωματική βλάβη</a:t>
            </a:r>
          </a:p>
          <a:p>
            <a:r>
              <a:rPr lang="el-GR" sz="2400" dirty="0">
                <a:solidFill>
                  <a:schemeClr val="tx1"/>
                </a:solidFill>
              </a:rPr>
              <a:t>Αρ 309: Επικίνδυνη Σωματική βλάβη</a:t>
            </a:r>
          </a:p>
          <a:p>
            <a:r>
              <a:rPr lang="el-GR" sz="2400" dirty="0">
                <a:solidFill>
                  <a:schemeClr val="tx1"/>
                </a:solidFill>
              </a:rPr>
              <a:t>Αρ 310: Βαριά σωματική βλάβη</a:t>
            </a:r>
          </a:p>
          <a:p>
            <a:r>
              <a:rPr lang="el-GR" sz="2400" dirty="0">
                <a:solidFill>
                  <a:schemeClr val="tx1"/>
                </a:solidFill>
              </a:rPr>
              <a:t>Αρ 311: Θανατηφόρα σωματική βλάβη</a:t>
            </a:r>
          </a:p>
          <a:p>
            <a:r>
              <a:rPr lang="el-GR" sz="2400" dirty="0">
                <a:solidFill>
                  <a:schemeClr val="tx1"/>
                </a:solidFill>
              </a:rPr>
              <a:t>Αρ 312: Σωματική βλάβη αδύναμων προσώπων</a:t>
            </a:r>
          </a:p>
          <a:p>
            <a:r>
              <a:rPr lang="el-GR" sz="2400" dirty="0">
                <a:solidFill>
                  <a:schemeClr val="tx1"/>
                </a:solidFill>
              </a:rPr>
              <a:t>Αρ 314: Σωματική βλάβη από αμέλεια </a:t>
            </a:r>
            <a:endParaRPr lang="en-US" sz="2400" dirty="0">
              <a:solidFill>
                <a:schemeClr val="tx1"/>
              </a:solidFill>
            </a:endParaRPr>
          </a:p>
        </p:txBody>
      </p:sp>
    </p:spTree>
    <p:extLst>
      <p:ext uri="{BB962C8B-B14F-4D97-AF65-F5344CB8AC3E}">
        <p14:creationId xmlns:p14="http://schemas.microsoft.com/office/powerpoint/2010/main" val="30339735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4A03B0-85AA-90F9-AA87-D94475FAE076}"/>
              </a:ext>
            </a:extLst>
          </p:cNvPr>
          <p:cNvSpPr>
            <a:spLocks noGrp="1"/>
          </p:cNvSpPr>
          <p:nvPr>
            <p:ph type="title"/>
          </p:nvPr>
        </p:nvSpPr>
        <p:spPr/>
        <p:txBody>
          <a:bodyPr>
            <a:normAutofit/>
          </a:bodyPr>
          <a:lstStyle/>
          <a:p>
            <a:r>
              <a:rPr lang="el-GR" sz="4400" dirty="0">
                <a:solidFill>
                  <a:schemeClr val="tx1"/>
                </a:solidFill>
              </a:rPr>
              <a:t>Σωματική βλάβη αδύναμων προσώπων (αρ 312 ΠΚ) </a:t>
            </a:r>
            <a:endParaRPr lang="en-US" sz="4400" dirty="0">
              <a:solidFill>
                <a:schemeClr val="tx1"/>
              </a:solidFill>
            </a:endParaRPr>
          </a:p>
        </p:txBody>
      </p:sp>
      <p:sp>
        <p:nvSpPr>
          <p:cNvPr id="3" name="Content Placeholder 2">
            <a:extLst>
              <a:ext uri="{FF2B5EF4-FFF2-40B4-BE49-F238E27FC236}">
                <a16:creationId xmlns:a16="http://schemas.microsoft.com/office/drawing/2014/main" id="{46BB8500-4E9D-2A47-6E77-E70E07AA5581}"/>
              </a:ext>
            </a:extLst>
          </p:cNvPr>
          <p:cNvSpPr>
            <a:spLocks noGrp="1"/>
          </p:cNvSpPr>
          <p:nvPr>
            <p:ph idx="1"/>
          </p:nvPr>
        </p:nvSpPr>
        <p:spPr>
          <a:xfrm>
            <a:off x="723569" y="1737360"/>
            <a:ext cx="10519576" cy="4506123"/>
          </a:xfrm>
          <a:solidFill>
            <a:schemeClr val="bg2"/>
          </a:solidFill>
          <a:ln>
            <a:solidFill>
              <a:schemeClr val="bg2"/>
            </a:solidFill>
          </a:ln>
        </p:spPr>
        <p:style>
          <a:lnRef idx="2">
            <a:schemeClr val="dk1"/>
          </a:lnRef>
          <a:fillRef idx="1">
            <a:schemeClr val="lt1"/>
          </a:fillRef>
          <a:effectRef idx="0">
            <a:schemeClr val="dk1"/>
          </a:effectRef>
          <a:fontRef idx="minor">
            <a:schemeClr val="dk1"/>
          </a:fontRef>
        </p:style>
        <p:txBody>
          <a:bodyPr/>
          <a:lstStyle/>
          <a:p>
            <a:pPr>
              <a:lnSpc>
                <a:spcPct val="150000"/>
              </a:lnSpc>
            </a:pPr>
            <a:r>
              <a:rPr lang="el-GR" dirty="0">
                <a:solidFill>
                  <a:schemeClr val="tx1"/>
                </a:solidFill>
              </a:rPr>
              <a:t>Αυξημένες ποινές έχουμε αν η πράξη της απλής/ επικίνδυνης/ βαριάς ή θανατηφόρας σωματικής βλάβης έγινε προς:</a:t>
            </a:r>
            <a:endParaRPr lang="en-US" dirty="0">
              <a:solidFill>
                <a:schemeClr val="tx1"/>
              </a:solidFill>
            </a:endParaRPr>
          </a:p>
        </p:txBody>
      </p:sp>
      <p:sp>
        <p:nvSpPr>
          <p:cNvPr id="6" name="Rectangle: Rounded Corners 5">
            <a:extLst>
              <a:ext uri="{FF2B5EF4-FFF2-40B4-BE49-F238E27FC236}">
                <a16:creationId xmlns:a16="http://schemas.microsoft.com/office/drawing/2014/main" id="{ABAB376A-6E0E-37DD-BD00-589AD623D315}"/>
              </a:ext>
            </a:extLst>
          </p:cNvPr>
          <p:cNvSpPr/>
          <p:nvPr/>
        </p:nvSpPr>
        <p:spPr>
          <a:xfrm>
            <a:off x="875069" y="3188117"/>
            <a:ext cx="4650658" cy="2635044"/>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400" dirty="0">
                <a:solidFill>
                  <a:schemeClr val="tx1"/>
                </a:solidFill>
              </a:rPr>
              <a:t>1.ανήλικο </a:t>
            </a:r>
          </a:p>
          <a:p>
            <a:r>
              <a:rPr lang="el-GR" sz="2400" dirty="0">
                <a:solidFill>
                  <a:schemeClr val="tx1"/>
                </a:solidFill>
              </a:rPr>
              <a:t>2.πρόσωπο που δεν μπορεί να υπερασπίσει τον εαυτό του</a:t>
            </a:r>
            <a:endParaRPr lang="en-US" sz="2400" dirty="0">
              <a:solidFill>
                <a:schemeClr val="tx1"/>
              </a:solidFill>
            </a:endParaRPr>
          </a:p>
        </p:txBody>
      </p:sp>
      <p:sp>
        <p:nvSpPr>
          <p:cNvPr id="7" name="Rectangle: Rounded Corners 6">
            <a:extLst>
              <a:ext uri="{FF2B5EF4-FFF2-40B4-BE49-F238E27FC236}">
                <a16:creationId xmlns:a16="http://schemas.microsoft.com/office/drawing/2014/main" id="{61F38F40-3521-31BF-FD83-4F8CDB0AD93E}"/>
              </a:ext>
            </a:extLst>
          </p:cNvPr>
          <p:cNvSpPr/>
          <p:nvPr/>
        </p:nvSpPr>
        <p:spPr>
          <a:xfrm>
            <a:off x="6327057" y="3188117"/>
            <a:ext cx="4385187" cy="263504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dirty="0">
                <a:solidFill>
                  <a:schemeClr val="tx1"/>
                </a:solidFill>
              </a:rPr>
              <a:t>Από πρόσωπο που έχει το θύμα υπό την επιμέλεια ή προστασία του βάσει νόμου, δικαστικής απόφασης ή πραγματικής κατάστασης, συνοικεί μαζί του ή έχει σχέση εργασίας ή υπηρεσίας </a:t>
            </a:r>
            <a:endParaRPr lang="en-US" sz="2400" dirty="0">
              <a:solidFill>
                <a:schemeClr val="tx1"/>
              </a:solidFill>
            </a:endParaRPr>
          </a:p>
        </p:txBody>
      </p:sp>
    </p:spTree>
    <p:extLst>
      <p:ext uri="{BB962C8B-B14F-4D97-AF65-F5344CB8AC3E}">
        <p14:creationId xmlns:p14="http://schemas.microsoft.com/office/powerpoint/2010/main" val="36185747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D5C04-6523-4007-AC55-03AAF87937EC}"/>
              </a:ext>
            </a:extLst>
          </p:cNvPr>
          <p:cNvSpPr>
            <a:spLocks noGrp="1"/>
          </p:cNvSpPr>
          <p:nvPr>
            <p:ph type="title"/>
          </p:nvPr>
        </p:nvSpPr>
        <p:spPr>
          <a:xfrm>
            <a:off x="1066800" y="452283"/>
            <a:ext cx="10058400" cy="881954"/>
          </a:xfrm>
        </p:spPr>
        <p:txBody>
          <a:bodyPr>
            <a:normAutofit/>
          </a:bodyPr>
          <a:lstStyle/>
          <a:p>
            <a:r>
              <a:rPr lang="el-GR" sz="4000" dirty="0">
                <a:solidFill>
                  <a:schemeClr val="tx1"/>
                </a:solidFill>
              </a:rPr>
              <a:t>Αρπαγή ανηλίκων (αρ 324 ΠΚ)</a:t>
            </a:r>
            <a:endParaRPr lang="en-US" sz="4000" dirty="0">
              <a:solidFill>
                <a:schemeClr val="tx1"/>
              </a:solidFill>
            </a:endParaRPr>
          </a:p>
        </p:txBody>
      </p:sp>
      <p:sp>
        <p:nvSpPr>
          <p:cNvPr id="3" name="Content Placeholder 2">
            <a:extLst>
              <a:ext uri="{FF2B5EF4-FFF2-40B4-BE49-F238E27FC236}">
                <a16:creationId xmlns:a16="http://schemas.microsoft.com/office/drawing/2014/main" id="{2D8787BF-689B-589F-C26A-136A757D7505}"/>
              </a:ext>
            </a:extLst>
          </p:cNvPr>
          <p:cNvSpPr>
            <a:spLocks noGrp="1"/>
          </p:cNvSpPr>
          <p:nvPr>
            <p:ph idx="1"/>
          </p:nvPr>
        </p:nvSpPr>
        <p:spPr/>
        <p:txBody>
          <a:bodyPr/>
          <a:lstStyle/>
          <a:p>
            <a:pPr>
              <a:lnSpc>
                <a:spcPct val="150000"/>
              </a:lnSpc>
            </a:pPr>
            <a:r>
              <a:rPr lang="el-GR" dirty="0">
                <a:solidFill>
                  <a:schemeClr val="tx1"/>
                </a:solidFill>
              </a:rPr>
              <a:t>Όποιος αφαιρεί ανήλικο από τους γονείς, τους επιτρόπους ή από οποιονδήποτε δικαιούται να μεριμνήσει για το πρόσωπό του ή όποιος υποστηρίζει την εκούσια διαφυγή του ανηλίκου από την εξουσία των παραπάνω προσώπων τιμωρείται με φυλάκιση. </a:t>
            </a:r>
          </a:p>
          <a:p>
            <a:pPr>
              <a:lnSpc>
                <a:spcPct val="150000"/>
              </a:lnSpc>
            </a:pPr>
            <a:r>
              <a:rPr lang="el-GR" dirty="0">
                <a:solidFill>
                  <a:schemeClr val="tx1"/>
                </a:solidFill>
              </a:rPr>
              <a:t>Αν ο ανήλικος από τη στέρηση της επιμέλειας διέτρεξε σοβαρό κίνδυνο ζωής ή βαριάς βλάβης της υγείας του, ο δράστης τιμωρείται με φυλάκιση τουλάχιστον ενός έτους.</a:t>
            </a:r>
          </a:p>
          <a:p>
            <a:pPr>
              <a:lnSpc>
                <a:spcPct val="150000"/>
              </a:lnSpc>
            </a:pPr>
            <a:endParaRPr lang="el-GR" dirty="0">
              <a:solidFill>
                <a:schemeClr val="tx1"/>
              </a:solidFill>
            </a:endParaRPr>
          </a:p>
          <a:p>
            <a:endParaRPr lang="en-US" dirty="0"/>
          </a:p>
        </p:txBody>
      </p:sp>
    </p:spTree>
    <p:extLst>
      <p:ext uri="{BB962C8B-B14F-4D97-AF65-F5344CB8AC3E}">
        <p14:creationId xmlns:p14="http://schemas.microsoft.com/office/powerpoint/2010/main" val="34695175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41437A-0932-63B9-1E04-FC33ED83A8DE}"/>
              </a:ext>
            </a:extLst>
          </p:cNvPr>
          <p:cNvSpPr>
            <a:spLocks noGrp="1"/>
          </p:cNvSpPr>
          <p:nvPr>
            <p:ph type="title"/>
          </p:nvPr>
        </p:nvSpPr>
        <p:spPr>
          <a:xfrm>
            <a:off x="989125" y="447369"/>
            <a:ext cx="10058400" cy="832792"/>
          </a:xfrm>
        </p:spPr>
        <p:txBody>
          <a:bodyPr>
            <a:normAutofit/>
          </a:bodyPr>
          <a:lstStyle/>
          <a:p>
            <a:r>
              <a:rPr lang="el-GR" sz="4400" dirty="0">
                <a:solidFill>
                  <a:schemeClr val="tx1"/>
                </a:solidFill>
              </a:rPr>
              <a:t>Εγκλήματα κατά της γενετήσιας ελευθερίας </a:t>
            </a:r>
            <a:endParaRPr lang="en-US" sz="4400" dirty="0">
              <a:solidFill>
                <a:schemeClr val="tx1"/>
              </a:solidFill>
            </a:endParaRPr>
          </a:p>
        </p:txBody>
      </p:sp>
      <p:sp>
        <p:nvSpPr>
          <p:cNvPr id="3" name="Content Placeholder 2">
            <a:extLst>
              <a:ext uri="{FF2B5EF4-FFF2-40B4-BE49-F238E27FC236}">
                <a16:creationId xmlns:a16="http://schemas.microsoft.com/office/drawing/2014/main" id="{82AE56C8-57B3-4CC7-54F0-1A2B1267E210}"/>
              </a:ext>
            </a:extLst>
          </p:cNvPr>
          <p:cNvSpPr>
            <a:spLocks noGrp="1"/>
          </p:cNvSpPr>
          <p:nvPr>
            <p:ph idx="1"/>
          </p:nvPr>
        </p:nvSpPr>
        <p:spPr>
          <a:xfrm>
            <a:off x="530942" y="1737360"/>
            <a:ext cx="11198942" cy="4673271"/>
          </a:xfrm>
        </p:spPr>
        <p:txBody>
          <a:bodyPr>
            <a:normAutofit lnSpcReduction="10000"/>
          </a:bodyPr>
          <a:lstStyle/>
          <a:p>
            <a:r>
              <a:rPr lang="el-GR" b="1" dirty="0">
                <a:solidFill>
                  <a:schemeClr val="tx1"/>
                </a:solidFill>
              </a:rPr>
              <a:t>Βιασμός</a:t>
            </a:r>
          </a:p>
          <a:p>
            <a:pPr>
              <a:lnSpc>
                <a:spcPct val="150000"/>
              </a:lnSpc>
            </a:pPr>
            <a:r>
              <a:rPr lang="el-GR" dirty="0">
                <a:solidFill>
                  <a:schemeClr val="tx1"/>
                </a:solidFill>
              </a:rPr>
              <a:t>Όποιος με σωματική βία ή με απειλή σοβαρού και άμεσου κινδύνου ζωής ή σωματικής ακεραιότητας εξαναγκάζει άλλον σε επιχείρηση ή ανοχή γενετήσιας πράξης τιμωρείται με κάθειρξη τουλάχιστον δέκα (10) ετών. (Άρα 10-15)</a:t>
            </a:r>
          </a:p>
          <a:p>
            <a:pPr>
              <a:lnSpc>
                <a:spcPct val="150000"/>
              </a:lnSpc>
            </a:pPr>
            <a:r>
              <a:rPr lang="el-GR" u="sng" dirty="0">
                <a:solidFill>
                  <a:schemeClr val="tx1"/>
                </a:solidFill>
              </a:rPr>
              <a:t>Σωματική βία συνιστά και η περιαγωγή άλλου σε κατάσταση αναισθησίας ή ανικανότητας για αντίσταση με υπνωτικά ή ναρκωτικά ή άλλα ανάλογα μέσα.</a:t>
            </a:r>
          </a:p>
          <a:p>
            <a:pPr marL="0" indent="0">
              <a:lnSpc>
                <a:spcPct val="150000"/>
              </a:lnSpc>
              <a:buNone/>
            </a:pPr>
            <a:r>
              <a:rPr lang="el-GR" dirty="0">
                <a:solidFill>
                  <a:schemeClr val="tx1"/>
                </a:solidFill>
              </a:rPr>
              <a:t>Γενετήσια πράξη είναι η συνουσία και οι ίσης βαρύτητας με αυτήν πράξεις.</a:t>
            </a:r>
          </a:p>
          <a:p>
            <a:pPr marL="0" indent="0">
              <a:lnSpc>
                <a:spcPct val="150000"/>
              </a:lnSpc>
              <a:buNone/>
            </a:pPr>
            <a:r>
              <a:rPr lang="el-GR" dirty="0">
                <a:solidFill>
                  <a:schemeClr val="tx1"/>
                </a:solidFill>
              </a:rPr>
              <a:t>Όποιος, τελεί γενετήσια πράξη χωρίς τη συναίνεση του παθόντος, τιμωρείται με κάθειρξη έως δέκα (10) έτη. (Αν δηλαδή λείπει η βία ή η απειλή σπουδαίου και άμεσου κινδύνου ζωής η σωματικής ακεραιότητας)</a:t>
            </a:r>
            <a:endParaRPr lang="en-US" dirty="0">
              <a:solidFill>
                <a:schemeClr val="tx1"/>
              </a:solidFill>
            </a:endParaRPr>
          </a:p>
        </p:txBody>
      </p:sp>
    </p:spTree>
    <p:extLst>
      <p:ext uri="{BB962C8B-B14F-4D97-AF65-F5344CB8AC3E}">
        <p14:creationId xmlns:p14="http://schemas.microsoft.com/office/powerpoint/2010/main" val="1777123437"/>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277</TotalTime>
  <Words>1989</Words>
  <Application>Microsoft Office PowerPoint</Application>
  <PresentationFormat>Widescreen</PresentationFormat>
  <Paragraphs>113</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Calibri</vt:lpstr>
      <vt:lpstr>Calibri Light</vt:lpstr>
      <vt:lpstr>Wingdings</vt:lpstr>
      <vt:lpstr>Retrospect</vt:lpstr>
      <vt:lpstr>Δεκατο τέταρτο μερος</vt:lpstr>
      <vt:lpstr>Ειδικό Ποινικό Δίκαιο </vt:lpstr>
      <vt:lpstr>Έννομα αγαθά που προστατεύονται από τους ποινικούς νόμους</vt:lpstr>
      <vt:lpstr>Εγκλήματα κατά της ζωής &amp; προσβολές εμβρύου</vt:lpstr>
      <vt:lpstr>Εγκλήματα κατά της σωματικής ακεραιότητας </vt:lpstr>
      <vt:lpstr>Εγκλήματα κατά σωματικής ακεραιότητας </vt:lpstr>
      <vt:lpstr>Σωματική βλάβη αδύναμων προσώπων (αρ 312 ΠΚ) </vt:lpstr>
      <vt:lpstr>Αρπαγή ανηλίκων (αρ 324 ΠΚ)</vt:lpstr>
      <vt:lpstr>Εγκλήματα κατά της γενετήσιας ελευθερίας </vt:lpstr>
      <vt:lpstr>Επιβαρυντικές περιστάσεις βιασμού</vt:lpstr>
      <vt:lpstr>Προσβολή Γενετήσιας Ελευθερίας (αρ 337 ΠΚ)</vt:lpstr>
      <vt:lpstr>Προσβολή Γενετήσιας Ελευθερίας (αρ 337 ΠΚ)</vt:lpstr>
      <vt:lpstr>Κατάχρηση ανικάνου προς αντίσταση σε γενετήσια πράξη (αρ 338 ΠΚ)</vt:lpstr>
      <vt:lpstr>Γενετήσιες πράξεις με ανηλίκους ή ενώπιόν τους (ΑΡ 339 ΠΚ)</vt:lpstr>
      <vt:lpstr>Γενετήσιες πράξεις μεταξύ ανηλίκων (αρ 339 παρ 2)</vt:lpstr>
      <vt:lpstr>Κατάχρηση ανηλίκου (αρ 342 ΠΚ)</vt:lpstr>
      <vt:lpstr>Επιβαρυντική Περίπτωση  (αρ 342 ΠΚ)</vt:lpstr>
      <vt:lpstr>Κατάχρηση σε γενετήσια πράξη </vt:lpstr>
      <vt:lpstr>Εκδικητική Πορνογραφία (346 ΠΚ)</vt:lpstr>
      <vt:lpstr>Επιβαρυντικές περιπτώσεις </vt:lpstr>
      <vt:lpstr> Διευκόλυνση προσβολών της ανηλικότητας (αρ 348 ΠΚ)</vt:lpstr>
      <vt:lpstr>Ψυχοδιαγνωστική εξέταση και θεραπεία του δράστη εγκλημάτων κατά της γενετήσιας ελευθερίας και της οικονομικής εκμετάλλευσης της γενετήσιας ζωής</vt:lpstr>
      <vt:lpstr>Ψυχοδιαγνωστική εξέταση και θεραπεία του ανήλικου θύματος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Δεκατο τέταρτο μερος</dc:title>
  <dc:creator>Ελενη Καρβελη</dc:creator>
  <cp:lastModifiedBy>Ελενη Καρβελη</cp:lastModifiedBy>
  <cp:revision>7</cp:revision>
  <dcterms:created xsi:type="dcterms:W3CDTF">2022-11-27T11:06:35Z</dcterms:created>
  <dcterms:modified xsi:type="dcterms:W3CDTF">2022-12-20T14:06:46Z</dcterms:modified>
</cp:coreProperties>
</file>