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6" r:id="rId7"/>
    <p:sldId id="267" r:id="rId8"/>
    <p:sldId id="268" r:id="rId9"/>
    <p:sldId id="269" r:id="rId10"/>
    <p:sldId id="270" r:id="rId11"/>
    <p:sldId id="264" r:id="rId12"/>
    <p:sldId id="261" r:id="rId13"/>
    <p:sldId id="265" r:id="rId14"/>
    <p:sldId id="271" r:id="rId15"/>
    <p:sldId id="272" r:id="rId16"/>
    <p:sldId id="273" r:id="rId17"/>
    <p:sldId id="262" r:id="rId18"/>
    <p:sldId id="263" r:id="rId19"/>
    <p:sldId id="274" r:id="rId20"/>
    <p:sldId id="275" r:id="rId21"/>
    <p:sldId id="276" r:id="rId22"/>
    <p:sldId id="277" r:id="rId23"/>
    <p:sldId id="278" r:id="rId24"/>
    <p:sldId id="279" r:id="rId25"/>
    <p:sldId id="280" r:id="rId26"/>
    <p:sldId id="281" r:id="rId27"/>
    <p:sldId id="282" r:id="rId28"/>
    <p:sldId id="283" r:id="rId29"/>
    <p:sldId id="289" r:id="rId30"/>
    <p:sldId id="290" r:id="rId31"/>
    <p:sldId id="295" r:id="rId32"/>
    <p:sldId id="296" r:id="rId33"/>
    <p:sldId id="291" r:id="rId34"/>
    <p:sldId id="284" r:id="rId35"/>
    <p:sldId id="285" r:id="rId36"/>
    <p:sldId id="292" r:id="rId37"/>
    <p:sldId id="286" r:id="rId38"/>
    <p:sldId id="287" r:id="rId39"/>
    <p:sldId id="288" r:id="rId40"/>
    <p:sldId id="293" r:id="rId41"/>
    <p:sldId id="294" r:id="rId42"/>
    <p:sldId id="297" r:id="rId43"/>
    <p:sldId id="298" r:id="rId44"/>
    <p:sldId id="299" r:id="rId45"/>
    <p:sldId id="300" r:id="rId46"/>
    <p:sldId id="301" r:id="rId47"/>
    <p:sldId id="302"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0" d="100"/>
          <a:sy n="90" d="100"/>
        </p:scale>
        <p:origin x="398" y="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64DD21-B5FB-4BCD-B9CD-1256B9753D92}"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8201848E-CEE6-43F6-987A-FE54BB84D488}">
      <dgm:prSet/>
      <dgm:spPr/>
      <dgm:t>
        <a:bodyPr/>
        <a:lstStyle/>
        <a:p>
          <a:r>
            <a:rPr lang="el-GR" dirty="0"/>
            <a:t>Είπαμε ότι κάθε άνθρωπος έχει ικανότητα δικαίου, είναι δηλ. υποκείμενο/φορέας δικαιωμάτων και υποχρεώσεων . </a:t>
          </a:r>
          <a:endParaRPr lang="en-US" dirty="0"/>
        </a:p>
      </dgm:t>
    </dgm:pt>
    <dgm:pt modelId="{0C110714-AA03-4A73-BB93-422CCB15094E}" type="parTrans" cxnId="{EA6DB5A2-DA6B-4BA0-8F19-68F3A0371FD0}">
      <dgm:prSet/>
      <dgm:spPr/>
      <dgm:t>
        <a:bodyPr/>
        <a:lstStyle/>
        <a:p>
          <a:endParaRPr lang="en-US"/>
        </a:p>
      </dgm:t>
    </dgm:pt>
    <dgm:pt modelId="{59CDD0A8-40CF-4951-92C0-FABF39BB8AF9}" type="sibTrans" cxnId="{EA6DB5A2-DA6B-4BA0-8F19-68F3A0371FD0}">
      <dgm:prSet/>
      <dgm:spPr/>
      <dgm:t>
        <a:bodyPr/>
        <a:lstStyle/>
        <a:p>
          <a:endParaRPr lang="en-US"/>
        </a:p>
      </dgm:t>
    </dgm:pt>
    <dgm:pt modelId="{194A2CD4-FDB2-4E6D-9411-F99FFCEF6F18}">
      <dgm:prSet/>
      <dgm:spPr/>
      <dgm:t>
        <a:bodyPr/>
        <a:lstStyle/>
        <a:p>
          <a:r>
            <a:rPr lang="en-US" dirty="0"/>
            <a:t>H</a:t>
          </a:r>
          <a:r>
            <a:rPr lang="el-GR" dirty="0"/>
            <a:t> ικανότητα για δικαιοπραξία ή δικαιοπρακτική ικανότητα είναι η ικανότητα που έχει κάποιος να </a:t>
          </a:r>
          <a:r>
            <a:rPr lang="el-GR" u="sng" dirty="0"/>
            <a:t>δημιουργεί, τροποποιεί ή καταργεί ο ίδιος για λογαριασμό του </a:t>
          </a:r>
          <a:r>
            <a:rPr lang="el-GR" dirty="0"/>
            <a:t>έννομες σχέσεις, να καταρτίζει δλδ αυτοπροσώπως δικαιοπραξίες.</a:t>
          </a:r>
          <a:endParaRPr lang="en-US" dirty="0"/>
        </a:p>
      </dgm:t>
    </dgm:pt>
    <dgm:pt modelId="{3103034E-976E-4227-A37F-FFBDD00E67AC}" type="parTrans" cxnId="{4FB3210D-3A02-46F7-A6D4-DA4EC83B44B6}">
      <dgm:prSet/>
      <dgm:spPr/>
      <dgm:t>
        <a:bodyPr/>
        <a:lstStyle/>
        <a:p>
          <a:endParaRPr lang="en-US"/>
        </a:p>
      </dgm:t>
    </dgm:pt>
    <dgm:pt modelId="{1A8DD334-47EC-49EE-B94C-A51E25ADF438}" type="sibTrans" cxnId="{4FB3210D-3A02-46F7-A6D4-DA4EC83B44B6}">
      <dgm:prSet/>
      <dgm:spPr/>
      <dgm:t>
        <a:bodyPr/>
        <a:lstStyle/>
        <a:p>
          <a:endParaRPr lang="en-US"/>
        </a:p>
      </dgm:t>
    </dgm:pt>
    <dgm:pt modelId="{52A0C963-87AD-4B7F-8C72-3D4CAC500CE3}" type="pres">
      <dgm:prSet presAssocID="{FC64DD21-B5FB-4BCD-B9CD-1256B9753D92}" presName="hierChild1" presStyleCnt="0">
        <dgm:presLayoutVars>
          <dgm:chPref val="1"/>
          <dgm:dir/>
          <dgm:animOne val="branch"/>
          <dgm:animLvl val="lvl"/>
          <dgm:resizeHandles/>
        </dgm:presLayoutVars>
      </dgm:prSet>
      <dgm:spPr/>
    </dgm:pt>
    <dgm:pt modelId="{D9F78848-9F98-41A5-8614-D4FAEEF181B7}" type="pres">
      <dgm:prSet presAssocID="{8201848E-CEE6-43F6-987A-FE54BB84D488}" presName="hierRoot1" presStyleCnt="0"/>
      <dgm:spPr/>
    </dgm:pt>
    <dgm:pt modelId="{7DF76141-ACE0-487E-8A0A-C999648239CD}" type="pres">
      <dgm:prSet presAssocID="{8201848E-CEE6-43F6-987A-FE54BB84D488}" presName="composite" presStyleCnt="0"/>
      <dgm:spPr/>
    </dgm:pt>
    <dgm:pt modelId="{EDD451F2-8B38-42A9-917D-EA87CBD61F72}" type="pres">
      <dgm:prSet presAssocID="{8201848E-CEE6-43F6-987A-FE54BB84D488}" presName="background" presStyleLbl="node0" presStyleIdx="0" presStyleCnt="2"/>
      <dgm:spPr/>
    </dgm:pt>
    <dgm:pt modelId="{D261A4F7-C960-49D3-A718-4270052858FA}" type="pres">
      <dgm:prSet presAssocID="{8201848E-CEE6-43F6-987A-FE54BB84D488}" presName="text" presStyleLbl="fgAcc0" presStyleIdx="0" presStyleCnt="2">
        <dgm:presLayoutVars>
          <dgm:chPref val="3"/>
        </dgm:presLayoutVars>
      </dgm:prSet>
      <dgm:spPr/>
    </dgm:pt>
    <dgm:pt modelId="{5DCDFAE8-DCE4-47F6-98BF-4C766F494C88}" type="pres">
      <dgm:prSet presAssocID="{8201848E-CEE6-43F6-987A-FE54BB84D488}" presName="hierChild2" presStyleCnt="0"/>
      <dgm:spPr/>
    </dgm:pt>
    <dgm:pt modelId="{2EB43AE5-3CD4-450C-966D-DDD9FDDB2611}" type="pres">
      <dgm:prSet presAssocID="{194A2CD4-FDB2-4E6D-9411-F99FFCEF6F18}" presName="hierRoot1" presStyleCnt="0"/>
      <dgm:spPr/>
    </dgm:pt>
    <dgm:pt modelId="{977B0866-E723-4AD5-A64A-BA9A1A033214}" type="pres">
      <dgm:prSet presAssocID="{194A2CD4-FDB2-4E6D-9411-F99FFCEF6F18}" presName="composite" presStyleCnt="0"/>
      <dgm:spPr/>
    </dgm:pt>
    <dgm:pt modelId="{304245C6-5ED7-438D-B632-9FCD89841F6F}" type="pres">
      <dgm:prSet presAssocID="{194A2CD4-FDB2-4E6D-9411-F99FFCEF6F18}" presName="background" presStyleLbl="node0" presStyleIdx="1" presStyleCnt="2"/>
      <dgm:spPr/>
    </dgm:pt>
    <dgm:pt modelId="{A980730E-90CA-43A5-8EB6-EEA3828DF9E9}" type="pres">
      <dgm:prSet presAssocID="{194A2CD4-FDB2-4E6D-9411-F99FFCEF6F18}" presName="text" presStyleLbl="fgAcc0" presStyleIdx="1" presStyleCnt="2">
        <dgm:presLayoutVars>
          <dgm:chPref val="3"/>
        </dgm:presLayoutVars>
      </dgm:prSet>
      <dgm:spPr/>
    </dgm:pt>
    <dgm:pt modelId="{DD0D3AE1-E25C-43EF-8A28-EAB8D06FC183}" type="pres">
      <dgm:prSet presAssocID="{194A2CD4-FDB2-4E6D-9411-F99FFCEF6F18}" presName="hierChild2" presStyleCnt="0"/>
      <dgm:spPr/>
    </dgm:pt>
  </dgm:ptLst>
  <dgm:cxnLst>
    <dgm:cxn modelId="{4FB3210D-3A02-46F7-A6D4-DA4EC83B44B6}" srcId="{FC64DD21-B5FB-4BCD-B9CD-1256B9753D92}" destId="{194A2CD4-FDB2-4E6D-9411-F99FFCEF6F18}" srcOrd="1" destOrd="0" parTransId="{3103034E-976E-4227-A37F-FFBDD00E67AC}" sibTransId="{1A8DD334-47EC-49EE-B94C-A51E25ADF438}"/>
    <dgm:cxn modelId="{418A8354-DBAF-4163-83F4-3E14993685D9}" type="presOf" srcId="{8201848E-CEE6-43F6-987A-FE54BB84D488}" destId="{D261A4F7-C960-49D3-A718-4270052858FA}" srcOrd="0" destOrd="0" presId="urn:microsoft.com/office/officeart/2005/8/layout/hierarchy1"/>
    <dgm:cxn modelId="{EA6DB5A2-DA6B-4BA0-8F19-68F3A0371FD0}" srcId="{FC64DD21-B5FB-4BCD-B9CD-1256B9753D92}" destId="{8201848E-CEE6-43F6-987A-FE54BB84D488}" srcOrd="0" destOrd="0" parTransId="{0C110714-AA03-4A73-BB93-422CCB15094E}" sibTransId="{59CDD0A8-40CF-4951-92C0-FABF39BB8AF9}"/>
    <dgm:cxn modelId="{10DECBBC-2EEA-4ACD-A831-9BF776B24428}" type="presOf" srcId="{194A2CD4-FDB2-4E6D-9411-F99FFCEF6F18}" destId="{A980730E-90CA-43A5-8EB6-EEA3828DF9E9}" srcOrd="0" destOrd="0" presId="urn:microsoft.com/office/officeart/2005/8/layout/hierarchy1"/>
    <dgm:cxn modelId="{3F3F18ED-C7D8-410A-9E53-B2D8A3CB2DE3}" type="presOf" srcId="{FC64DD21-B5FB-4BCD-B9CD-1256B9753D92}" destId="{52A0C963-87AD-4B7F-8C72-3D4CAC500CE3}" srcOrd="0" destOrd="0" presId="urn:microsoft.com/office/officeart/2005/8/layout/hierarchy1"/>
    <dgm:cxn modelId="{243C3724-1D22-4FEC-8D12-9644E582ADC0}" type="presParOf" srcId="{52A0C963-87AD-4B7F-8C72-3D4CAC500CE3}" destId="{D9F78848-9F98-41A5-8614-D4FAEEF181B7}" srcOrd="0" destOrd="0" presId="urn:microsoft.com/office/officeart/2005/8/layout/hierarchy1"/>
    <dgm:cxn modelId="{F45DE115-2B87-4FCB-8019-6441788ACF96}" type="presParOf" srcId="{D9F78848-9F98-41A5-8614-D4FAEEF181B7}" destId="{7DF76141-ACE0-487E-8A0A-C999648239CD}" srcOrd="0" destOrd="0" presId="urn:microsoft.com/office/officeart/2005/8/layout/hierarchy1"/>
    <dgm:cxn modelId="{CCD77A06-4119-412C-8366-82FDE60560B1}" type="presParOf" srcId="{7DF76141-ACE0-487E-8A0A-C999648239CD}" destId="{EDD451F2-8B38-42A9-917D-EA87CBD61F72}" srcOrd="0" destOrd="0" presId="urn:microsoft.com/office/officeart/2005/8/layout/hierarchy1"/>
    <dgm:cxn modelId="{2544F9DC-26AC-4B13-870E-0A1FE981C3C6}" type="presParOf" srcId="{7DF76141-ACE0-487E-8A0A-C999648239CD}" destId="{D261A4F7-C960-49D3-A718-4270052858FA}" srcOrd="1" destOrd="0" presId="urn:microsoft.com/office/officeart/2005/8/layout/hierarchy1"/>
    <dgm:cxn modelId="{C4974CF9-5A98-4A50-80A2-936AA846E762}" type="presParOf" srcId="{D9F78848-9F98-41A5-8614-D4FAEEF181B7}" destId="{5DCDFAE8-DCE4-47F6-98BF-4C766F494C88}" srcOrd="1" destOrd="0" presId="urn:microsoft.com/office/officeart/2005/8/layout/hierarchy1"/>
    <dgm:cxn modelId="{174F8ECE-8235-4493-A2B7-736B31126826}" type="presParOf" srcId="{52A0C963-87AD-4B7F-8C72-3D4CAC500CE3}" destId="{2EB43AE5-3CD4-450C-966D-DDD9FDDB2611}" srcOrd="1" destOrd="0" presId="urn:microsoft.com/office/officeart/2005/8/layout/hierarchy1"/>
    <dgm:cxn modelId="{F7D6362B-9E18-4CE8-8564-52546A8CED0E}" type="presParOf" srcId="{2EB43AE5-3CD4-450C-966D-DDD9FDDB2611}" destId="{977B0866-E723-4AD5-A64A-BA9A1A033214}" srcOrd="0" destOrd="0" presId="urn:microsoft.com/office/officeart/2005/8/layout/hierarchy1"/>
    <dgm:cxn modelId="{064CA9C0-CCE4-416F-BDCC-36D103897901}" type="presParOf" srcId="{977B0866-E723-4AD5-A64A-BA9A1A033214}" destId="{304245C6-5ED7-438D-B632-9FCD89841F6F}" srcOrd="0" destOrd="0" presId="urn:microsoft.com/office/officeart/2005/8/layout/hierarchy1"/>
    <dgm:cxn modelId="{6FF7F1A7-117E-43EC-8097-7CB7319DF815}" type="presParOf" srcId="{977B0866-E723-4AD5-A64A-BA9A1A033214}" destId="{A980730E-90CA-43A5-8EB6-EEA3828DF9E9}" srcOrd="1" destOrd="0" presId="urn:microsoft.com/office/officeart/2005/8/layout/hierarchy1"/>
    <dgm:cxn modelId="{632F08B3-9270-442B-B3FD-C913D540C6FA}" type="presParOf" srcId="{2EB43AE5-3CD4-450C-966D-DDD9FDDB2611}" destId="{DD0D3AE1-E25C-43EF-8A28-EAB8D06FC18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2CFF69-32B9-4383-94A1-47D18E8526E6}"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7CBB330A-20C9-4956-8053-D4FEF28F6C66}">
      <dgm:prSet/>
      <dgm:spPr>
        <a:solidFill>
          <a:schemeClr val="bg1">
            <a:alpha val="90000"/>
          </a:schemeClr>
        </a:solidFill>
      </dgm:spPr>
      <dgm:t>
        <a:bodyPr/>
        <a:lstStyle/>
        <a:p>
          <a:r>
            <a:rPr lang="el-GR" dirty="0"/>
            <a:t>Δεν έχουν συμπληρώσει τ</a:t>
          </a:r>
          <a:r>
            <a:rPr lang="en-US" dirty="0"/>
            <a:t>o</a:t>
          </a:r>
          <a:r>
            <a:rPr lang="el-GR" dirty="0"/>
            <a:t> δέκατο έτος της ηλικίας τους </a:t>
          </a:r>
          <a:endParaRPr lang="en-US" dirty="0"/>
        </a:p>
      </dgm:t>
    </dgm:pt>
    <dgm:pt modelId="{3130336D-EA31-4088-B58E-E4E5AA19F62C}" type="parTrans" cxnId="{B9C1C1A9-4A6C-4F19-92B9-640CB2896388}">
      <dgm:prSet/>
      <dgm:spPr/>
      <dgm:t>
        <a:bodyPr/>
        <a:lstStyle/>
        <a:p>
          <a:endParaRPr lang="en-US"/>
        </a:p>
      </dgm:t>
    </dgm:pt>
    <dgm:pt modelId="{24383A69-2DE4-4173-93BD-2795F89725B6}" type="sibTrans" cxnId="{B9C1C1A9-4A6C-4F19-92B9-640CB2896388}">
      <dgm:prSet/>
      <dgm:spPr/>
      <dgm:t>
        <a:bodyPr/>
        <a:lstStyle/>
        <a:p>
          <a:endParaRPr lang="en-US"/>
        </a:p>
      </dgm:t>
    </dgm:pt>
    <dgm:pt modelId="{5030FD9F-715B-4C82-8DCB-1C8610A7897B}">
      <dgm:prSet/>
      <dgm:spPr>
        <a:solidFill>
          <a:schemeClr val="bg1">
            <a:alpha val="90000"/>
          </a:schemeClr>
        </a:solidFill>
      </dgm:spPr>
      <dgm:t>
        <a:bodyPr/>
        <a:lstStyle/>
        <a:p>
          <a:r>
            <a:rPr lang="el-GR" dirty="0"/>
            <a:t>όσοι βρίσκονται σε πλήρη στερητική δικαστική συμπαράσταση (ΑΚ1666)</a:t>
          </a:r>
          <a:endParaRPr lang="en-US" dirty="0"/>
        </a:p>
      </dgm:t>
    </dgm:pt>
    <dgm:pt modelId="{02011DA1-9BD5-4853-AD71-81E5631C87C0}" type="parTrans" cxnId="{EBEA9187-A74C-46CE-AC74-376CDF5CE9D7}">
      <dgm:prSet/>
      <dgm:spPr/>
      <dgm:t>
        <a:bodyPr/>
        <a:lstStyle/>
        <a:p>
          <a:endParaRPr lang="en-US"/>
        </a:p>
      </dgm:t>
    </dgm:pt>
    <dgm:pt modelId="{12C019BD-19C6-4300-9A5E-CA3093D7DAF4}" type="sibTrans" cxnId="{EBEA9187-A74C-46CE-AC74-376CDF5CE9D7}">
      <dgm:prSet/>
      <dgm:spPr/>
      <dgm:t>
        <a:bodyPr/>
        <a:lstStyle/>
        <a:p>
          <a:endParaRPr lang="en-US"/>
        </a:p>
      </dgm:t>
    </dgm:pt>
    <dgm:pt modelId="{B9634E68-0626-4585-A501-1410F4DEC75A}" type="pres">
      <dgm:prSet presAssocID="{EE2CFF69-32B9-4383-94A1-47D18E8526E6}" presName="hierChild1" presStyleCnt="0">
        <dgm:presLayoutVars>
          <dgm:chPref val="1"/>
          <dgm:dir/>
          <dgm:animOne val="branch"/>
          <dgm:animLvl val="lvl"/>
          <dgm:resizeHandles/>
        </dgm:presLayoutVars>
      </dgm:prSet>
      <dgm:spPr/>
    </dgm:pt>
    <dgm:pt modelId="{046260AB-53A3-4ED3-894C-D71096DC6B6E}" type="pres">
      <dgm:prSet presAssocID="{7CBB330A-20C9-4956-8053-D4FEF28F6C66}" presName="hierRoot1" presStyleCnt="0"/>
      <dgm:spPr/>
    </dgm:pt>
    <dgm:pt modelId="{36A5D6AA-EF79-437A-852D-5C15953F3D39}" type="pres">
      <dgm:prSet presAssocID="{7CBB330A-20C9-4956-8053-D4FEF28F6C66}" presName="composite" presStyleCnt="0"/>
      <dgm:spPr/>
    </dgm:pt>
    <dgm:pt modelId="{CD2322CB-B12A-4869-837E-58434F517A11}" type="pres">
      <dgm:prSet presAssocID="{7CBB330A-20C9-4956-8053-D4FEF28F6C66}" presName="background" presStyleLbl="node0" presStyleIdx="0" presStyleCnt="2"/>
      <dgm:spPr>
        <a:solidFill>
          <a:schemeClr val="accent2"/>
        </a:solidFill>
      </dgm:spPr>
    </dgm:pt>
    <dgm:pt modelId="{33A98242-26A6-49F7-99E6-01C9B00B182B}" type="pres">
      <dgm:prSet presAssocID="{7CBB330A-20C9-4956-8053-D4FEF28F6C66}" presName="text" presStyleLbl="fgAcc0" presStyleIdx="0" presStyleCnt="2">
        <dgm:presLayoutVars>
          <dgm:chPref val="3"/>
        </dgm:presLayoutVars>
      </dgm:prSet>
      <dgm:spPr/>
    </dgm:pt>
    <dgm:pt modelId="{219D5B7F-76EE-4BEF-8182-810E79117A2A}" type="pres">
      <dgm:prSet presAssocID="{7CBB330A-20C9-4956-8053-D4FEF28F6C66}" presName="hierChild2" presStyleCnt="0"/>
      <dgm:spPr/>
    </dgm:pt>
    <dgm:pt modelId="{F2CADB91-5486-4DF8-99EA-E46743EFF161}" type="pres">
      <dgm:prSet presAssocID="{5030FD9F-715B-4C82-8DCB-1C8610A7897B}" presName="hierRoot1" presStyleCnt="0"/>
      <dgm:spPr/>
    </dgm:pt>
    <dgm:pt modelId="{476C3D37-5DA3-4286-9E21-14D342DDA090}" type="pres">
      <dgm:prSet presAssocID="{5030FD9F-715B-4C82-8DCB-1C8610A7897B}" presName="composite" presStyleCnt="0"/>
      <dgm:spPr/>
    </dgm:pt>
    <dgm:pt modelId="{4F673B1B-88F8-4555-A15F-9346EC126773}" type="pres">
      <dgm:prSet presAssocID="{5030FD9F-715B-4C82-8DCB-1C8610A7897B}" presName="background" presStyleLbl="node0" presStyleIdx="1" presStyleCnt="2"/>
      <dgm:spPr>
        <a:solidFill>
          <a:schemeClr val="accent2"/>
        </a:solidFill>
      </dgm:spPr>
    </dgm:pt>
    <dgm:pt modelId="{A4458DC2-12EF-48B1-AF4F-8FACBF707631}" type="pres">
      <dgm:prSet presAssocID="{5030FD9F-715B-4C82-8DCB-1C8610A7897B}" presName="text" presStyleLbl="fgAcc0" presStyleIdx="1" presStyleCnt="2">
        <dgm:presLayoutVars>
          <dgm:chPref val="3"/>
        </dgm:presLayoutVars>
      </dgm:prSet>
      <dgm:spPr/>
    </dgm:pt>
    <dgm:pt modelId="{F07FED5E-8434-4E8E-B851-70B7BC1C1882}" type="pres">
      <dgm:prSet presAssocID="{5030FD9F-715B-4C82-8DCB-1C8610A7897B}" presName="hierChild2" presStyleCnt="0"/>
      <dgm:spPr/>
    </dgm:pt>
  </dgm:ptLst>
  <dgm:cxnLst>
    <dgm:cxn modelId="{61929566-F8D6-434E-A1CE-99199BB59BB5}" type="presOf" srcId="{7CBB330A-20C9-4956-8053-D4FEF28F6C66}" destId="{33A98242-26A6-49F7-99E6-01C9B00B182B}" srcOrd="0" destOrd="0" presId="urn:microsoft.com/office/officeart/2005/8/layout/hierarchy1"/>
    <dgm:cxn modelId="{8B47FC6D-5B2C-4008-9CBE-DC9B74A101AA}" type="presOf" srcId="{EE2CFF69-32B9-4383-94A1-47D18E8526E6}" destId="{B9634E68-0626-4585-A501-1410F4DEC75A}" srcOrd="0" destOrd="0" presId="urn:microsoft.com/office/officeart/2005/8/layout/hierarchy1"/>
    <dgm:cxn modelId="{EBEA9187-A74C-46CE-AC74-376CDF5CE9D7}" srcId="{EE2CFF69-32B9-4383-94A1-47D18E8526E6}" destId="{5030FD9F-715B-4C82-8DCB-1C8610A7897B}" srcOrd="1" destOrd="0" parTransId="{02011DA1-9BD5-4853-AD71-81E5631C87C0}" sibTransId="{12C019BD-19C6-4300-9A5E-CA3093D7DAF4}"/>
    <dgm:cxn modelId="{B9C1C1A9-4A6C-4F19-92B9-640CB2896388}" srcId="{EE2CFF69-32B9-4383-94A1-47D18E8526E6}" destId="{7CBB330A-20C9-4956-8053-D4FEF28F6C66}" srcOrd="0" destOrd="0" parTransId="{3130336D-EA31-4088-B58E-E4E5AA19F62C}" sibTransId="{24383A69-2DE4-4173-93BD-2795F89725B6}"/>
    <dgm:cxn modelId="{818F1FCC-DC80-44BE-8837-48A6FADBCA7F}" type="presOf" srcId="{5030FD9F-715B-4C82-8DCB-1C8610A7897B}" destId="{A4458DC2-12EF-48B1-AF4F-8FACBF707631}" srcOrd="0" destOrd="0" presId="urn:microsoft.com/office/officeart/2005/8/layout/hierarchy1"/>
    <dgm:cxn modelId="{47977492-B5B9-483F-BCCE-29D11A5A493F}" type="presParOf" srcId="{B9634E68-0626-4585-A501-1410F4DEC75A}" destId="{046260AB-53A3-4ED3-894C-D71096DC6B6E}" srcOrd="0" destOrd="0" presId="urn:microsoft.com/office/officeart/2005/8/layout/hierarchy1"/>
    <dgm:cxn modelId="{6E900EF4-B1A9-4B48-B28F-ED7B40E7CD6E}" type="presParOf" srcId="{046260AB-53A3-4ED3-894C-D71096DC6B6E}" destId="{36A5D6AA-EF79-437A-852D-5C15953F3D39}" srcOrd="0" destOrd="0" presId="urn:microsoft.com/office/officeart/2005/8/layout/hierarchy1"/>
    <dgm:cxn modelId="{B67EBF6A-E9D8-43C8-8CDF-97EB89D4E373}" type="presParOf" srcId="{36A5D6AA-EF79-437A-852D-5C15953F3D39}" destId="{CD2322CB-B12A-4869-837E-58434F517A11}" srcOrd="0" destOrd="0" presId="urn:microsoft.com/office/officeart/2005/8/layout/hierarchy1"/>
    <dgm:cxn modelId="{9F8D090A-98F2-472B-BABA-5A99D7029024}" type="presParOf" srcId="{36A5D6AA-EF79-437A-852D-5C15953F3D39}" destId="{33A98242-26A6-49F7-99E6-01C9B00B182B}" srcOrd="1" destOrd="0" presId="urn:microsoft.com/office/officeart/2005/8/layout/hierarchy1"/>
    <dgm:cxn modelId="{7D231465-D1D9-44F1-BB5A-C7540C52AA15}" type="presParOf" srcId="{046260AB-53A3-4ED3-894C-D71096DC6B6E}" destId="{219D5B7F-76EE-4BEF-8182-810E79117A2A}" srcOrd="1" destOrd="0" presId="urn:microsoft.com/office/officeart/2005/8/layout/hierarchy1"/>
    <dgm:cxn modelId="{C00E0B86-EE1D-4024-A187-E24F04E7A767}" type="presParOf" srcId="{B9634E68-0626-4585-A501-1410F4DEC75A}" destId="{F2CADB91-5486-4DF8-99EA-E46743EFF161}" srcOrd="1" destOrd="0" presId="urn:microsoft.com/office/officeart/2005/8/layout/hierarchy1"/>
    <dgm:cxn modelId="{C7876FA5-9272-4F52-AE56-41B022FF36B7}" type="presParOf" srcId="{F2CADB91-5486-4DF8-99EA-E46743EFF161}" destId="{476C3D37-5DA3-4286-9E21-14D342DDA090}" srcOrd="0" destOrd="0" presId="urn:microsoft.com/office/officeart/2005/8/layout/hierarchy1"/>
    <dgm:cxn modelId="{A74E1828-1CC6-4C40-8161-F52A5F2194FE}" type="presParOf" srcId="{476C3D37-5DA3-4286-9E21-14D342DDA090}" destId="{4F673B1B-88F8-4555-A15F-9346EC126773}" srcOrd="0" destOrd="0" presId="urn:microsoft.com/office/officeart/2005/8/layout/hierarchy1"/>
    <dgm:cxn modelId="{14F0763B-3B9C-4353-B7E9-945B2FE48C2F}" type="presParOf" srcId="{476C3D37-5DA3-4286-9E21-14D342DDA090}" destId="{A4458DC2-12EF-48B1-AF4F-8FACBF707631}" srcOrd="1" destOrd="0" presId="urn:microsoft.com/office/officeart/2005/8/layout/hierarchy1"/>
    <dgm:cxn modelId="{C937B01B-D565-4877-BED5-2B7966ECA77F}" type="presParOf" srcId="{F2CADB91-5486-4DF8-99EA-E46743EFF161}" destId="{F07FED5E-8434-4E8E-B851-70B7BC1C188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C21D56-42CB-4F13-9A19-EE00EA32405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9FEDA2E-63FE-4116-9F91-FECF7982C305}">
      <dgm:prSet/>
      <dgm:spPr/>
      <dgm:t>
        <a:bodyPr/>
        <a:lstStyle/>
        <a:p>
          <a:r>
            <a:rPr lang="el-GR" dirty="0"/>
            <a:t>Αρ 134 ΑΚ «Ο ανήλικος που έχει συμπληρώσει το δέκατο  έτος  είναι  ικανός για δικαιοπραξία, από την οποία αποκτά απλώς και μόνο έννομο όφελος.»</a:t>
          </a:r>
          <a:endParaRPr lang="en-US" dirty="0"/>
        </a:p>
      </dgm:t>
    </dgm:pt>
    <dgm:pt modelId="{62F91772-2460-4E77-A26B-B56B70EC2BA8}" type="parTrans" cxnId="{FE3DEDF8-3EB9-4F86-9FCA-FDFAF891BBD7}">
      <dgm:prSet/>
      <dgm:spPr/>
      <dgm:t>
        <a:bodyPr/>
        <a:lstStyle/>
        <a:p>
          <a:endParaRPr lang="en-US"/>
        </a:p>
      </dgm:t>
    </dgm:pt>
    <dgm:pt modelId="{D8479721-FC05-4329-8440-D95B9AF16FB4}" type="sibTrans" cxnId="{FE3DEDF8-3EB9-4F86-9FCA-FDFAF891BBD7}">
      <dgm:prSet/>
      <dgm:spPr/>
      <dgm:t>
        <a:bodyPr/>
        <a:lstStyle/>
        <a:p>
          <a:endParaRPr lang="en-US"/>
        </a:p>
      </dgm:t>
    </dgm:pt>
    <dgm:pt modelId="{73BA0930-AB6D-4929-B03E-A84D05D4E2D2}">
      <dgm:prSet/>
      <dgm:spPr/>
      <dgm:t>
        <a:bodyPr/>
        <a:lstStyle/>
        <a:p>
          <a:r>
            <a:rPr lang="el-GR"/>
            <a:t>Δικαιοπραξία από την οποία ο ανήλικος προσπορίζει </a:t>
          </a:r>
          <a:r>
            <a:rPr lang="el-GR" b="1" u="sng"/>
            <a:t>έννομο </a:t>
          </a:r>
          <a:r>
            <a:rPr lang="el-GR" u="sng"/>
            <a:t>όφελος </a:t>
          </a:r>
          <a:r>
            <a:rPr lang="el-GR"/>
            <a:t>είναι αυτή από την οποία ο ανηλικος αποκτάει δικαίωμα ή απαλλάσσεται από υποχρέωση</a:t>
          </a:r>
          <a:endParaRPr lang="en-US"/>
        </a:p>
      </dgm:t>
    </dgm:pt>
    <dgm:pt modelId="{93DBDAB0-284B-4CD6-907C-52E9A4863011}" type="parTrans" cxnId="{7A73128E-7473-42AC-804E-A7B956AEE15E}">
      <dgm:prSet/>
      <dgm:spPr/>
      <dgm:t>
        <a:bodyPr/>
        <a:lstStyle/>
        <a:p>
          <a:endParaRPr lang="en-US"/>
        </a:p>
      </dgm:t>
    </dgm:pt>
    <dgm:pt modelId="{2C1B3E8C-2507-4EB9-83A8-858CAFBC655D}" type="sibTrans" cxnId="{7A73128E-7473-42AC-804E-A7B956AEE15E}">
      <dgm:prSet/>
      <dgm:spPr/>
      <dgm:t>
        <a:bodyPr/>
        <a:lstStyle/>
        <a:p>
          <a:endParaRPr lang="en-US"/>
        </a:p>
      </dgm:t>
    </dgm:pt>
    <dgm:pt modelId="{05F03E0B-351C-4F27-AFE9-7DF29A94410D}">
      <dgm:prSet/>
      <dgm:spPr/>
      <dgm:t>
        <a:bodyPr/>
        <a:lstStyle/>
        <a:p>
          <a:r>
            <a:rPr lang="el-GR" u="sng"/>
            <a:t>Δεν θα πρέπει σε καμία περίπτωση ο ανήλικος να αναλαμβάνει υποχρέωση ακόμα κι αν μελλοντικά προσπορίσει από αυτή οικονομικό όφελος </a:t>
          </a:r>
          <a:endParaRPr lang="en-US"/>
        </a:p>
      </dgm:t>
    </dgm:pt>
    <dgm:pt modelId="{C4CF9DB0-6759-4B8C-9CA1-08FDE4EE9376}" type="parTrans" cxnId="{8EFDE8C7-8095-4A5F-BC47-32C555974B93}">
      <dgm:prSet/>
      <dgm:spPr/>
      <dgm:t>
        <a:bodyPr/>
        <a:lstStyle/>
        <a:p>
          <a:endParaRPr lang="en-US"/>
        </a:p>
      </dgm:t>
    </dgm:pt>
    <dgm:pt modelId="{EC4650C8-7B7C-4637-80F0-CB5529196D3F}" type="sibTrans" cxnId="{8EFDE8C7-8095-4A5F-BC47-32C555974B93}">
      <dgm:prSet/>
      <dgm:spPr/>
      <dgm:t>
        <a:bodyPr/>
        <a:lstStyle/>
        <a:p>
          <a:endParaRPr lang="en-US"/>
        </a:p>
      </dgm:t>
    </dgm:pt>
    <dgm:pt modelId="{E1EC671A-6903-4158-8CBB-AA65BB62480D}" type="pres">
      <dgm:prSet presAssocID="{6FC21D56-42CB-4F13-9A19-EE00EA324055}" presName="linear" presStyleCnt="0">
        <dgm:presLayoutVars>
          <dgm:animLvl val="lvl"/>
          <dgm:resizeHandles val="exact"/>
        </dgm:presLayoutVars>
      </dgm:prSet>
      <dgm:spPr/>
    </dgm:pt>
    <dgm:pt modelId="{271F8CED-933B-477E-8E34-D42C07023311}" type="pres">
      <dgm:prSet presAssocID="{69FEDA2E-63FE-4116-9F91-FECF7982C305}" presName="parentText" presStyleLbl="node1" presStyleIdx="0" presStyleCnt="3">
        <dgm:presLayoutVars>
          <dgm:chMax val="0"/>
          <dgm:bulletEnabled val="1"/>
        </dgm:presLayoutVars>
      </dgm:prSet>
      <dgm:spPr/>
    </dgm:pt>
    <dgm:pt modelId="{FE6EA011-48FD-43A9-B79B-925F83B5DEDD}" type="pres">
      <dgm:prSet presAssocID="{D8479721-FC05-4329-8440-D95B9AF16FB4}" presName="spacer" presStyleCnt="0"/>
      <dgm:spPr/>
    </dgm:pt>
    <dgm:pt modelId="{106B0CD1-65F3-4F57-9735-59626276A397}" type="pres">
      <dgm:prSet presAssocID="{73BA0930-AB6D-4929-B03E-A84D05D4E2D2}" presName="parentText" presStyleLbl="node1" presStyleIdx="1" presStyleCnt="3">
        <dgm:presLayoutVars>
          <dgm:chMax val="0"/>
          <dgm:bulletEnabled val="1"/>
        </dgm:presLayoutVars>
      </dgm:prSet>
      <dgm:spPr/>
    </dgm:pt>
    <dgm:pt modelId="{E12A20D3-7287-4D49-93B7-D7D3C05E2D29}" type="pres">
      <dgm:prSet presAssocID="{2C1B3E8C-2507-4EB9-83A8-858CAFBC655D}" presName="spacer" presStyleCnt="0"/>
      <dgm:spPr/>
    </dgm:pt>
    <dgm:pt modelId="{6EEA12C7-2B35-469A-9676-1636A1227BF3}" type="pres">
      <dgm:prSet presAssocID="{05F03E0B-351C-4F27-AFE9-7DF29A94410D}" presName="parentText" presStyleLbl="node1" presStyleIdx="2" presStyleCnt="3">
        <dgm:presLayoutVars>
          <dgm:chMax val="0"/>
          <dgm:bulletEnabled val="1"/>
        </dgm:presLayoutVars>
      </dgm:prSet>
      <dgm:spPr/>
    </dgm:pt>
  </dgm:ptLst>
  <dgm:cxnLst>
    <dgm:cxn modelId="{6148145F-AFA0-4C9F-9DBD-0CC2EC91DB91}" type="presOf" srcId="{69FEDA2E-63FE-4116-9F91-FECF7982C305}" destId="{271F8CED-933B-477E-8E34-D42C07023311}" srcOrd="0" destOrd="0" presId="urn:microsoft.com/office/officeart/2005/8/layout/vList2"/>
    <dgm:cxn modelId="{C42E4A56-C2E5-413E-AB1A-75EC5047BD33}" type="presOf" srcId="{73BA0930-AB6D-4929-B03E-A84D05D4E2D2}" destId="{106B0CD1-65F3-4F57-9735-59626276A397}" srcOrd="0" destOrd="0" presId="urn:microsoft.com/office/officeart/2005/8/layout/vList2"/>
    <dgm:cxn modelId="{0D77B887-72FC-4099-B1FC-DE8B1DF1E424}" type="presOf" srcId="{05F03E0B-351C-4F27-AFE9-7DF29A94410D}" destId="{6EEA12C7-2B35-469A-9676-1636A1227BF3}" srcOrd="0" destOrd="0" presId="urn:microsoft.com/office/officeart/2005/8/layout/vList2"/>
    <dgm:cxn modelId="{7A73128E-7473-42AC-804E-A7B956AEE15E}" srcId="{6FC21D56-42CB-4F13-9A19-EE00EA324055}" destId="{73BA0930-AB6D-4929-B03E-A84D05D4E2D2}" srcOrd="1" destOrd="0" parTransId="{93DBDAB0-284B-4CD6-907C-52E9A4863011}" sibTransId="{2C1B3E8C-2507-4EB9-83A8-858CAFBC655D}"/>
    <dgm:cxn modelId="{D1C902C0-D6D2-4509-8E36-CEA63A4F708F}" type="presOf" srcId="{6FC21D56-42CB-4F13-9A19-EE00EA324055}" destId="{E1EC671A-6903-4158-8CBB-AA65BB62480D}" srcOrd="0" destOrd="0" presId="urn:microsoft.com/office/officeart/2005/8/layout/vList2"/>
    <dgm:cxn modelId="{8EFDE8C7-8095-4A5F-BC47-32C555974B93}" srcId="{6FC21D56-42CB-4F13-9A19-EE00EA324055}" destId="{05F03E0B-351C-4F27-AFE9-7DF29A94410D}" srcOrd="2" destOrd="0" parTransId="{C4CF9DB0-6759-4B8C-9CA1-08FDE4EE9376}" sibTransId="{EC4650C8-7B7C-4637-80F0-CB5529196D3F}"/>
    <dgm:cxn modelId="{FE3DEDF8-3EB9-4F86-9FCA-FDFAF891BBD7}" srcId="{6FC21D56-42CB-4F13-9A19-EE00EA324055}" destId="{69FEDA2E-63FE-4116-9F91-FECF7982C305}" srcOrd="0" destOrd="0" parTransId="{62F91772-2460-4E77-A26B-B56B70EC2BA8}" sibTransId="{D8479721-FC05-4329-8440-D95B9AF16FB4}"/>
    <dgm:cxn modelId="{89BA2827-A6A8-42EE-B361-008628DD4675}" type="presParOf" srcId="{E1EC671A-6903-4158-8CBB-AA65BB62480D}" destId="{271F8CED-933B-477E-8E34-D42C07023311}" srcOrd="0" destOrd="0" presId="urn:microsoft.com/office/officeart/2005/8/layout/vList2"/>
    <dgm:cxn modelId="{9109A33F-14D3-41C3-A7B9-7980F4C80BF8}" type="presParOf" srcId="{E1EC671A-6903-4158-8CBB-AA65BB62480D}" destId="{FE6EA011-48FD-43A9-B79B-925F83B5DEDD}" srcOrd="1" destOrd="0" presId="urn:microsoft.com/office/officeart/2005/8/layout/vList2"/>
    <dgm:cxn modelId="{0C7CB755-D379-46DB-B261-DDBE431A0121}" type="presParOf" srcId="{E1EC671A-6903-4158-8CBB-AA65BB62480D}" destId="{106B0CD1-65F3-4F57-9735-59626276A397}" srcOrd="2" destOrd="0" presId="urn:microsoft.com/office/officeart/2005/8/layout/vList2"/>
    <dgm:cxn modelId="{29AB2456-2E4A-41E7-82BE-2D40D7346133}" type="presParOf" srcId="{E1EC671A-6903-4158-8CBB-AA65BB62480D}" destId="{E12A20D3-7287-4D49-93B7-D7D3C05E2D29}" srcOrd="3" destOrd="0" presId="urn:microsoft.com/office/officeart/2005/8/layout/vList2"/>
    <dgm:cxn modelId="{77EEAC78-A9D7-4768-AFF6-25434DEEA62C}" type="presParOf" srcId="{E1EC671A-6903-4158-8CBB-AA65BB62480D}" destId="{6EEA12C7-2B35-469A-9676-1636A1227BF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11FF2F0-2369-4207-B6BB-F35FF7ADA232}"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0014101C-3F12-4984-9E3D-B5EC92AC42F7}">
      <dgm:prSet/>
      <dgm:spPr/>
      <dgm:t>
        <a:bodyPr/>
        <a:lstStyle/>
        <a:p>
          <a:r>
            <a:rPr lang="el-GR" u="sng"/>
            <a:t>Α) Στερητική Δικαστική Συμπαράσταση: </a:t>
          </a:r>
          <a:r>
            <a:rPr lang="el-GR"/>
            <a:t>Είναι η κατάσταση στην οποία τίθεται ένα πρόσωπο με δικαστική απόφαση και κατά τη διάρκεια της οποίας έιναι ανίκανο να καταρτίζει όλες τις δικαιοπραξίες (πλήρης στερητική δικαστική συμπαράσταση) ή όσες ορίζονται στη δικαστική απόφαση (μερική δικαστική συμπαράσταση). Στις δικαιοπραξίες αυτές ο συμπαραστατούμενος δεν έχει καθόλου δικαιοπρακτική ικανότητα και τις δικαιοπραξίες καταρτίζει ο δικαστικός συμπαραστάτης</a:t>
          </a:r>
          <a:endParaRPr lang="en-US"/>
        </a:p>
      </dgm:t>
    </dgm:pt>
    <dgm:pt modelId="{A83768C8-336F-473A-8FAD-504974F05D3E}" type="parTrans" cxnId="{60BFD1A3-A422-4AC6-9E39-81A6C3A53B69}">
      <dgm:prSet/>
      <dgm:spPr/>
      <dgm:t>
        <a:bodyPr/>
        <a:lstStyle/>
        <a:p>
          <a:endParaRPr lang="en-US"/>
        </a:p>
      </dgm:t>
    </dgm:pt>
    <dgm:pt modelId="{CA7D62C8-97A9-45B8-988B-3513737535B6}" type="sibTrans" cxnId="{60BFD1A3-A422-4AC6-9E39-81A6C3A53B69}">
      <dgm:prSet/>
      <dgm:spPr/>
      <dgm:t>
        <a:bodyPr/>
        <a:lstStyle/>
        <a:p>
          <a:endParaRPr lang="en-US"/>
        </a:p>
      </dgm:t>
    </dgm:pt>
    <dgm:pt modelId="{2F970A6A-39B3-4937-BD5F-40145F4A9729}">
      <dgm:prSet/>
      <dgm:spPr/>
      <dgm:t>
        <a:bodyPr/>
        <a:lstStyle/>
        <a:p>
          <a:r>
            <a:rPr lang="el-GR"/>
            <a:t>Β</a:t>
          </a:r>
          <a:r>
            <a:rPr lang="el-GR" u="sng"/>
            <a:t>) Επικουρική Δικαστική Συμπαράσταση: </a:t>
          </a:r>
          <a:r>
            <a:rPr lang="el-GR"/>
            <a:t>Είναι η κατάσταση στην οποία τίθεται ένα πρόσωπο με δικαστική απόφαση και κατά τη διάρκεια της οποίας ο συμπαραστατούμενος χρειάζεται τη συναίνεση του δικαστικού συμπαραστάτη προκειμένου να καταρτίσει έγκυρη δικαιοπραξία.</a:t>
          </a:r>
          <a:endParaRPr lang="en-US"/>
        </a:p>
      </dgm:t>
    </dgm:pt>
    <dgm:pt modelId="{8E73F83B-BB8D-48AA-AA26-A061456659C6}" type="parTrans" cxnId="{C2D3C8E3-8C8D-4E3C-AD82-6DECD10C2596}">
      <dgm:prSet/>
      <dgm:spPr/>
      <dgm:t>
        <a:bodyPr/>
        <a:lstStyle/>
        <a:p>
          <a:endParaRPr lang="en-US"/>
        </a:p>
      </dgm:t>
    </dgm:pt>
    <dgm:pt modelId="{C18430D8-A91B-4376-AF17-B269A535E081}" type="sibTrans" cxnId="{C2D3C8E3-8C8D-4E3C-AD82-6DECD10C2596}">
      <dgm:prSet/>
      <dgm:spPr/>
      <dgm:t>
        <a:bodyPr/>
        <a:lstStyle/>
        <a:p>
          <a:endParaRPr lang="en-US"/>
        </a:p>
      </dgm:t>
    </dgm:pt>
    <dgm:pt modelId="{1B92091B-9355-4497-AE84-D0284EA534E2}" type="pres">
      <dgm:prSet presAssocID="{011FF2F0-2369-4207-B6BB-F35FF7ADA232}" presName="hierChild1" presStyleCnt="0">
        <dgm:presLayoutVars>
          <dgm:chPref val="1"/>
          <dgm:dir/>
          <dgm:animOne val="branch"/>
          <dgm:animLvl val="lvl"/>
          <dgm:resizeHandles/>
        </dgm:presLayoutVars>
      </dgm:prSet>
      <dgm:spPr/>
    </dgm:pt>
    <dgm:pt modelId="{8BDD1B25-7361-4D68-8BF0-05AF1F1FA5A1}" type="pres">
      <dgm:prSet presAssocID="{0014101C-3F12-4984-9E3D-B5EC92AC42F7}" presName="hierRoot1" presStyleCnt="0"/>
      <dgm:spPr/>
    </dgm:pt>
    <dgm:pt modelId="{0D4B6A60-071D-4349-AAEA-714CA9D9B9FB}" type="pres">
      <dgm:prSet presAssocID="{0014101C-3F12-4984-9E3D-B5EC92AC42F7}" presName="composite" presStyleCnt="0"/>
      <dgm:spPr/>
    </dgm:pt>
    <dgm:pt modelId="{C038B403-18CC-44D8-B04D-9AD822EE3248}" type="pres">
      <dgm:prSet presAssocID="{0014101C-3F12-4984-9E3D-B5EC92AC42F7}" presName="background" presStyleLbl="node0" presStyleIdx="0" presStyleCnt="2"/>
      <dgm:spPr/>
    </dgm:pt>
    <dgm:pt modelId="{8F0653D9-CD58-4861-A962-C90311C42089}" type="pres">
      <dgm:prSet presAssocID="{0014101C-3F12-4984-9E3D-B5EC92AC42F7}" presName="text" presStyleLbl="fgAcc0" presStyleIdx="0" presStyleCnt="2">
        <dgm:presLayoutVars>
          <dgm:chPref val="3"/>
        </dgm:presLayoutVars>
      </dgm:prSet>
      <dgm:spPr/>
    </dgm:pt>
    <dgm:pt modelId="{574EACE7-F856-47F5-865F-FB2180BEDA79}" type="pres">
      <dgm:prSet presAssocID="{0014101C-3F12-4984-9E3D-B5EC92AC42F7}" presName="hierChild2" presStyleCnt="0"/>
      <dgm:spPr/>
    </dgm:pt>
    <dgm:pt modelId="{EA3DA0A1-6FA4-4DF7-857F-40552B23013F}" type="pres">
      <dgm:prSet presAssocID="{2F970A6A-39B3-4937-BD5F-40145F4A9729}" presName="hierRoot1" presStyleCnt="0"/>
      <dgm:spPr/>
    </dgm:pt>
    <dgm:pt modelId="{3B99F0D4-EB69-4BCE-9EDF-BD5EE8F2BE30}" type="pres">
      <dgm:prSet presAssocID="{2F970A6A-39B3-4937-BD5F-40145F4A9729}" presName="composite" presStyleCnt="0"/>
      <dgm:spPr/>
    </dgm:pt>
    <dgm:pt modelId="{CA99FE7C-9DAD-47D1-AE90-4314F90855F2}" type="pres">
      <dgm:prSet presAssocID="{2F970A6A-39B3-4937-BD5F-40145F4A9729}" presName="background" presStyleLbl="node0" presStyleIdx="1" presStyleCnt="2"/>
      <dgm:spPr/>
    </dgm:pt>
    <dgm:pt modelId="{AADBBE1E-697A-4A99-85EE-6721351A70D5}" type="pres">
      <dgm:prSet presAssocID="{2F970A6A-39B3-4937-BD5F-40145F4A9729}" presName="text" presStyleLbl="fgAcc0" presStyleIdx="1" presStyleCnt="2" custLinFactNeighborX="-7072">
        <dgm:presLayoutVars>
          <dgm:chPref val="3"/>
        </dgm:presLayoutVars>
      </dgm:prSet>
      <dgm:spPr/>
    </dgm:pt>
    <dgm:pt modelId="{475F9B47-3860-4766-8D29-1B17F837A5CB}" type="pres">
      <dgm:prSet presAssocID="{2F970A6A-39B3-4937-BD5F-40145F4A9729}" presName="hierChild2" presStyleCnt="0"/>
      <dgm:spPr/>
    </dgm:pt>
  </dgm:ptLst>
  <dgm:cxnLst>
    <dgm:cxn modelId="{0F7CCA2F-5007-42B2-A93C-761BF36FA132}" type="presOf" srcId="{2F970A6A-39B3-4937-BD5F-40145F4A9729}" destId="{AADBBE1E-697A-4A99-85EE-6721351A70D5}" srcOrd="0" destOrd="0" presId="urn:microsoft.com/office/officeart/2005/8/layout/hierarchy1"/>
    <dgm:cxn modelId="{3E17DE65-7289-41EE-BA85-B2DD1ABEEA96}" type="presOf" srcId="{0014101C-3F12-4984-9E3D-B5EC92AC42F7}" destId="{8F0653D9-CD58-4861-A962-C90311C42089}" srcOrd="0" destOrd="0" presId="urn:microsoft.com/office/officeart/2005/8/layout/hierarchy1"/>
    <dgm:cxn modelId="{60BFD1A3-A422-4AC6-9E39-81A6C3A53B69}" srcId="{011FF2F0-2369-4207-B6BB-F35FF7ADA232}" destId="{0014101C-3F12-4984-9E3D-B5EC92AC42F7}" srcOrd="0" destOrd="0" parTransId="{A83768C8-336F-473A-8FAD-504974F05D3E}" sibTransId="{CA7D62C8-97A9-45B8-988B-3513737535B6}"/>
    <dgm:cxn modelId="{C2D3C8E3-8C8D-4E3C-AD82-6DECD10C2596}" srcId="{011FF2F0-2369-4207-B6BB-F35FF7ADA232}" destId="{2F970A6A-39B3-4937-BD5F-40145F4A9729}" srcOrd="1" destOrd="0" parTransId="{8E73F83B-BB8D-48AA-AA26-A061456659C6}" sibTransId="{C18430D8-A91B-4376-AF17-B269A535E081}"/>
    <dgm:cxn modelId="{EE5466E7-ABD3-4A38-9DDE-BD5879B3E562}" type="presOf" srcId="{011FF2F0-2369-4207-B6BB-F35FF7ADA232}" destId="{1B92091B-9355-4497-AE84-D0284EA534E2}" srcOrd="0" destOrd="0" presId="urn:microsoft.com/office/officeart/2005/8/layout/hierarchy1"/>
    <dgm:cxn modelId="{6DF0521B-3732-431B-AE33-DBE72533A35E}" type="presParOf" srcId="{1B92091B-9355-4497-AE84-D0284EA534E2}" destId="{8BDD1B25-7361-4D68-8BF0-05AF1F1FA5A1}" srcOrd="0" destOrd="0" presId="urn:microsoft.com/office/officeart/2005/8/layout/hierarchy1"/>
    <dgm:cxn modelId="{F41B64D8-14CE-4C31-A0C8-8A6C2A41981B}" type="presParOf" srcId="{8BDD1B25-7361-4D68-8BF0-05AF1F1FA5A1}" destId="{0D4B6A60-071D-4349-AAEA-714CA9D9B9FB}" srcOrd="0" destOrd="0" presId="urn:microsoft.com/office/officeart/2005/8/layout/hierarchy1"/>
    <dgm:cxn modelId="{A02C4FB7-57FB-42B7-9293-3E96ECFAFFFA}" type="presParOf" srcId="{0D4B6A60-071D-4349-AAEA-714CA9D9B9FB}" destId="{C038B403-18CC-44D8-B04D-9AD822EE3248}" srcOrd="0" destOrd="0" presId="urn:microsoft.com/office/officeart/2005/8/layout/hierarchy1"/>
    <dgm:cxn modelId="{796661AB-3601-416D-8C97-15A4F114D88C}" type="presParOf" srcId="{0D4B6A60-071D-4349-AAEA-714CA9D9B9FB}" destId="{8F0653D9-CD58-4861-A962-C90311C42089}" srcOrd="1" destOrd="0" presId="urn:microsoft.com/office/officeart/2005/8/layout/hierarchy1"/>
    <dgm:cxn modelId="{8BC399C2-82E8-4B3A-ADF0-8B400603DD08}" type="presParOf" srcId="{8BDD1B25-7361-4D68-8BF0-05AF1F1FA5A1}" destId="{574EACE7-F856-47F5-865F-FB2180BEDA79}" srcOrd="1" destOrd="0" presId="urn:microsoft.com/office/officeart/2005/8/layout/hierarchy1"/>
    <dgm:cxn modelId="{70D655EF-42F3-45E6-8D73-7F1BECACB4AF}" type="presParOf" srcId="{1B92091B-9355-4497-AE84-D0284EA534E2}" destId="{EA3DA0A1-6FA4-4DF7-857F-40552B23013F}" srcOrd="1" destOrd="0" presId="urn:microsoft.com/office/officeart/2005/8/layout/hierarchy1"/>
    <dgm:cxn modelId="{4C565BC1-C9AB-40BB-BF3B-83752C4DBB82}" type="presParOf" srcId="{EA3DA0A1-6FA4-4DF7-857F-40552B23013F}" destId="{3B99F0D4-EB69-4BCE-9EDF-BD5EE8F2BE30}" srcOrd="0" destOrd="0" presId="urn:microsoft.com/office/officeart/2005/8/layout/hierarchy1"/>
    <dgm:cxn modelId="{D3B767A6-F4AF-4186-92BB-3AECE7A40868}" type="presParOf" srcId="{3B99F0D4-EB69-4BCE-9EDF-BD5EE8F2BE30}" destId="{CA99FE7C-9DAD-47D1-AE90-4314F90855F2}" srcOrd="0" destOrd="0" presId="urn:microsoft.com/office/officeart/2005/8/layout/hierarchy1"/>
    <dgm:cxn modelId="{7EC33F97-3227-4A2C-9363-8CE79D333C13}" type="presParOf" srcId="{3B99F0D4-EB69-4BCE-9EDF-BD5EE8F2BE30}" destId="{AADBBE1E-697A-4A99-85EE-6721351A70D5}" srcOrd="1" destOrd="0" presId="urn:microsoft.com/office/officeart/2005/8/layout/hierarchy1"/>
    <dgm:cxn modelId="{FD9EEFDB-AFAB-4A50-84BE-06E7A5F8EA0D}" type="presParOf" srcId="{EA3DA0A1-6FA4-4DF7-857F-40552B23013F}" destId="{475F9B47-3860-4766-8D29-1B17F837A5C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18E284-475E-4385-A229-757C4080437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0328711-CEA7-431E-8556-08ED66D51C14}">
      <dgm:prSet custT="1"/>
      <dgm:spPr/>
      <dgm:t>
        <a:bodyPr/>
        <a:lstStyle/>
        <a:p>
          <a:r>
            <a:rPr lang="el-GR" sz="2800" dirty="0"/>
            <a:t>Ο Γ, επιστρέφοντας το βράδυ σπίτι του πλήρως μεθυσμένος, χάρισε στον ταξιτζή το κινητό του αξίας 1.000 ευρώ !!!</a:t>
          </a:r>
          <a:endParaRPr lang="en-US" sz="2800" dirty="0"/>
        </a:p>
      </dgm:t>
    </dgm:pt>
    <dgm:pt modelId="{9DD2D523-F667-4C7A-B2B9-69F873443BDB}" type="parTrans" cxnId="{8BBDAC34-637F-4E3E-BF21-6FD1F24671CB}">
      <dgm:prSet/>
      <dgm:spPr/>
      <dgm:t>
        <a:bodyPr/>
        <a:lstStyle/>
        <a:p>
          <a:endParaRPr lang="en-US"/>
        </a:p>
      </dgm:t>
    </dgm:pt>
    <dgm:pt modelId="{67B28B55-100D-4D44-98B9-1D25323357F7}" type="sibTrans" cxnId="{8BBDAC34-637F-4E3E-BF21-6FD1F24671CB}">
      <dgm:prSet/>
      <dgm:spPr/>
      <dgm:t>
        <a:bodyPr/>
        <a:lstStyle/>
        <a:p>
          <a:endParaRPr lang="en-US"/>
        </a:p>
      </dgm:t>
    </dgm:pt>
    <dgm:pt modelId="{32BDEFC8-F219-4DD4-B4F2-F0DD67EEFC79}">
      <dgm:prSet custT="1"/>
      <dgm:spPr/>
      <dgm:t>
        <a:bodyPr/>
        <a:lstStyle/>
        <a:p>
          <a:r>
            <a:rPr lang="el-GR" sz="2800" dirty="0"/>
            <a:t>Δικαιούται την άλλη μέρα να το αναζητήσει ?????</a:t>
          </a:r>
          <a:endParaRPr lang="en-US" sz="2800" dirty="0"/>
        </a:p>
      </dgm:t>
    </dgm:pt>
    <dgm:pt modelId="{0D449B0A-32A2-47DF-A3FD-245D81217669}" type="parTrans" cxnId="{6D52E22B-9E68-4168-B9AD-A5CC9882CDAD}">
      <dgm:prSet/>
      <dgm:spPr/>
      <dgm:t>
        <a:bodyPr/>
        <a:lstStyle/>
        <a:p>
          <a:endParaRPr lang="en-US"/>
        </a:p>
      </dgm:t>
    </dgm:pt>
    <dgm:pt modelId="{9EA07AAA-E910-410F-AA9E-39086E4D7060}" type="sibTrans" cxnId="{6D52E22B-9E68-4168-B9AD-A5CC9882CDAD}">
      <dgm:prSet/>
      <dgm:spPr/>
      <dgm:t>
        <a:bodyPr/>
        <a:lstStyle/>
        <a:p>
          <a:endParaRPr lang="en-US"/>
        </a:p>
      </dgm:t>
    </dgm:pt>
    <dgm:pt modelId="{4A202EB3-2627-41BA-9D13-F13E350B1B75}" type="pres">
      <dgm:prSet presAssocID="{4E18E284-475E-4385-A229-757C4080437C}" presName="linear" presStyleCnt="0">
        <dgm:presLayoutVars>
          <dgm:animLvl val="lvl"/>
          <dgm:resizeHandles val="exact"/>
        </dgm:presLayoutVars>
      </dgm:prSet>
      <dgm:spPr/>
    </dgm:pt>
    <dgm:pt modelId="{69CFFA6A-6A29-47B6-AC07-D7C7A31B736C}" type="pres">
      <dgm:prSet presAssocID="{A0328711-CEA7-431E-8556-08ED66D51C14}" presName="parentText" presStyleLbl="node1" presStyleIdx="0" presStyleCnt="2" custScaleY="121701" custLinFactY="393" custLinFactNeighborX="-115" custLinFactNeighborY="100000">
        <dgm:presLayoutVars>
          <dgm:chMax val="0"/>
          <dgm:bulletEnabled val="1"/>
        </dgm:presLayoutVars>
      </dgm:prSet>
      <dgm:spPr/>
    </dgm:pt>
    <dgm:pt modelId="{AB78889E-D873-4135-B740-889266911D74}" type="pres">
      <dgm:prSet presAssocID="{67B28B55-100D-4D44-98B9-1D25323357F7}" presName="spacer" presStyleCnt="0"/>
      <dgm:spPr/>
    </dgm:pt>
    <dgm:pt modelId="{F130EB96-57BE-49B2-B42A-614233E8A7A2}" type="pres">
      <dgm:prSet presAssocID="{32BDEFC8-F219-4DD4-B4F2-F0DD67EEFC79}" presName="parentText" presStyleLbl="node1" presStyleIdx="1" presStyleCnt="2" custScaleY="91890" custLinFactY="20591" custLinFactNeighborX="805" custLinFactNeighborY="100000">
        <dgm:presLayoutVars>
          <dgm:chMax val="0"/>
          <dgm:bulletEnabled val="1"/>
        </dgm:presLayoutVars>
      </dgm:prSet>
      <dgm:spPr/>
    </dgm:pt>
  </dgm:ptLst>
  <dgm:cxnLst>
    <dgm:cxn modelId="{5AD41D07-7693-4DB5-AAF3-7652E560D518}" type="presOf" srcId="{A0328711-CEA7-431E-8556-08ED66D51C14}" destId="{69CFFA6A-6A29-47B6-AC07-D7C7A31B736C}" srcOrd="0" destOrd="0" presId="urn:microsoft.com/office/officeart/2005/8/layout/vList2"/>
    <dgm:cxn modelId="{6D52E22B-9E68-4168-B9AD-A5CC9882CDAD}" srcId="{4E18E284-475E-4385-A229-757C4080437C}" destId="{32BDEFC8-F219-4DD4-B4F2-F0DD67EEFC79}" srcOrd="1" destOrd="0" parTransId="{0D449B0A-32A2-47DF-A3FD-245D81217669}" sibTransId="{9EA07AAA-E910-410F-AA9E-39086E4D7060}"/>
    <dgm:cxn modelId="{8BBDAC34-637F-4E3E-BF21-6FD1F24671CB}" srcId="{4E18E284-475E-4385-A229-757C4080437C}" destId="{A0328711-CEA7-431E-8556-08ED66D51C14}" srcOrd="0" destOrd="0" parTransId="{9DD2D523-F667-4C7A-B2B9-69F873443BDB}" sibTransId="{67B28B55-100D-4D44-98B9-1D25323357F7}"/>
    <dgm:cxn modelId="{62C6704C-DCCE-4FB0-87D2-1A6D3E05EB88}" type="presOf" srcId="{4E18E284-475E-4385-A229-757C4080437C}" destId="{4A202EB3-2627-41BA-9D13-F13E350B1B75}" srcOrd="0" destOrd="0" presId="urn:microsoft.com/office/officeart/2005/8/layout/vList2"/>
    <dgm:cxn modelId="{258E6758-9EE9-4DFD-A994-32DDD9DE9923}" type="presOf" srcId="{32BDEFC8-F219-4DD4-B4F2-F0DD67EEFC79}" destId="{F130EB96-57BE-49B2-B42A-614233E8A7A2}" srcOrd="0" destOrd="0" presId="urn:microsoft.com/office/officeart/2005/8/layout/vList2"/>
    <dgm:cxn modelId="{C547F050-341B-4C1B-AA76-D354589C2281}" type="presParOf" srcId="{4A202EB3-2627-41BA-9D13-F13E350B1B75}" destId="{69CFFA6A-6A29-47B6-AC07-D7C7A31B736C}" srcOrd="0" destOrd="0" presId="urn:microsoft.com/office/officeart/2005/8/layout/vList2"/>
    <dgm:cxn modelId="{2C7DB85E-259B-4161-85F0-95854EDC977D}" type="presParOf" srcId="{4A202EB3-2627-41BA-9D13-F13E350B1B75}" destId="{AB78889E-D873-4135-B740-889266911D74}" srcOrd="1" destOrd="0" presId="urn:microsoft.com/office/officeart/2005/8/layout/vList2"/>
    <dgm:cxn modelId="{A616E37D-A263-4BF7-8C98-6A76994AA045}" type="presParOf" srcId="{4A202EB3-2627-41BA-9D13-F13E350B1B75}" destId="{F130EB96-57BE-49B2-B42A-614233E8A7A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12EF29D-CFCB-451F-A4CC-0ABBE1CCB7B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366FD8A9-846A-4F29-8215-63528DA08ACA}">
      <dgm:prSet/>
      <dgm:spPr/>
      <dgm:t>
        <a:bodyPr/>
        <a:lstStyle/>
        <a:p>
          <a:r>
            <a:rPr lang="el-GR"/>
            <a:t>Α) Μονομερείς : περιέχουν δήλωση βούλησης ενός μόνο προσώπου (πχ διαθήκη, πληρεξουσιότητα κλπ)</a:t>
          </a:r>
          <a:endParaRPr lang="en-US"/>
        </a:p>
      </dgm:t>
    </dgm:pt>
    <dgm:pt modelId="{70114829-10E6-4BF3-8078-44AABAF91A47}" type="parTrans" cxnId="{FC707FA3-841A-40A5-9E0E-80B3A2803C1B}">
      <dgm:prSet/>
      <dgm:spPr/>
      <dgm:t>
        <a:bodyPr/>
        <a:lstStyle/>
        <a:p>
          <a:endParaRPr lang="en-US"/>
        </a:p>
      </dgm:t>
    </dgm:pt>
    <dgm:pt modelId="{8607E821-C362-4466-A4D4-2A3BAD7357F2}" type="sibTrans" cxnId="{FC707FA3-841A-40A5-9E0E-80B3A2803C1B}">
      <dgm:prSet/>
      <dgm:spPr/>
      <dgm:t>
        <a:bodyPr/>
        <a:lstStyle/>
        <a:p>
          <a:endParaRPr lang="en-US"/>
        </a:p>
      </dgm:t>
    </dgm:pt>
    <dgm:pt modelId="{3B6DE0E9-8D98-4FFD-8DDA-C0FDAC3F4D57}">
      <dgm:prSet/>
      <dgm:spPr/>
      <dgm:t>
        <a:bodyPr/>
        <a:lstStyle/>
        <a:p>
          <a:r>
            <a:rPr lang="el-GR"/>
            <a:t>Β) Πολυμερείς : περιέχουν δηλώσεις βουλήσεως δύο ή περισσοτέρων προσώπων . Δηλαδή απαιτείται η σύμπραξη περισσοτέρων προσώπων (πχ σύμβαση πώλησης) </a:t>
          </a:r>
          <a:endParaRPr lang="en-US"/>
        </a:p>
      </dgm:t>
    </dgm:pt>
    <dgm:pt modelId="{CB776E81-A73D-444C-B932-E22D3FF5A573}" type="parTrans" cxnId="{D31412A9-2196-477A-BEFC-B073506E79DE}">
      <dgm:prSet/>
      <dgm:spPr/>
      <dgm:t>
        <a:bodyPr/>
        <a:lstStyle/>
        <a:p>
          <a:endParaRPr lang="en-US"/>
        </a:p>
      </dgm:t>
    </dgm:pt>
    <dgm:pt modelId="{08D0E27C-3C47-4377-8CD4-350748EA7F80}" type="sibTrans" cxnId="{D31412A9-2196-477A-BEFC-B073506E79DE}">
      <dgm:prSet/>
      <dgm:spPr/>
      <dgm:t>
        <a:bodyPr/>
        <a:lstStyle/>
        <a:p>
          <a:endParaRPr lang="en-US"/>
        </a:p>
      </dgm:t>
    </dgm:pt>
    <dgm:pt modelId="{720FF76B-4C06-49A3-8C9A-83B38B4FA097}" type="pres">
      <dgm:prSet presAssocID="{412EF29D-CFCB-451F-A4CC-0ABBE1CCB7B6}" presName="hierChild1" presStyleCnt="0">
        <dgm:presLayoutVars>
          <dgm:chPref val="1"/>
          <dgm:dir/>
          <dgm:animOne val="branch"/>
          <dgm:animLvl val="lvl"/>
          <dgm:resizeHandles/>
        </dgm:presLayoutVars>
      </dgm:prSet>
      <dgm:spPr/>
    </dgm:pt>
    <dgm:pt modelId="{ED775430-0D9B-46F8-B58B-DAA73036E8EF}" type="pres">
      <dgm:prSet presAssocID="{366FD8A9-846A-4F29-8215-63528DA08ACA}" presName="hierRoot1" presStyleCnt="0"/>
      <dgm:spPr/>
    </dgm:pt>
    <dgm:pt modelId="{55E12C8F-E5E8-4162-AA9C-5F9EE8D12340}" type="pres">
      <dgm:prSet presAssocID="{366FD8A9-846A-4F29-8215-63528DA08ACA}" presName="composite" presStyleCnt="0"/>
      <dgm:spPr/>
    </dgm:pt>
    <dgm:pt modelId="{A1570B7D-3C1D-4473-9464-082D4DC6607F}" type="pres">
      <dgm:prSet presAssocID="{366FD8A9-846A-4F29-8215-63528DA08ACA}" presName="background" presStyleLbl="node0" presStyleIdx="0" presStyleCnt="2"/>
      <dgm:spPr/>
    </dgm:pt>
    <dgm:pt modelId="{B837F1AB-8370-435B-9F44-757BE93A69E6}" type="pres">
      <dgm:prSet presAssocID="{366FD8A9-846A-4F29-8215-63528DA08ACA}" presName="text" presStyleLbl="fgAcc0" presStyleIdx="0" presStyleCnt="2">
        <dgm:presLayoutVars>
          <dgm:chPref val="3"/>
        </dgm:presLayoutVars>
      </dgm:prSet>
      <dgm:spPr/>
    </dgm:pt>
    <dgm:pt modelId="{86AD2CFE-1C28-4174-B2F8-531D643E6FD0}" type="pres">
      <dgm:prSet presAssocID="{366FD8A9-846A-4F29-8215-63528DA08ACA}" presName="hierChild2" presStyleCnt="0"/>
      <dgm:spPr/>
    </dgm:pt>
    <dgm:pt modelId="{AF9FC898-DBD4-4E09-8203-C7DA03A42CF0}" type="pres">
      <dgm:prSet presAssocID="{3B6DE0E9-8D98-4FFD-8DDA-C0FDAC3F4D57}" presName="hierRoot1" presStyleCnt="0"/>
      <dgm:spPr/>
    </dgm:pt>
    <dgm:pt modelId="{163ECC50-EB61-4800-8CC2-99BA6262E2B1}" type="pres">
      <dgm:prSet presAssocID="{3B6DE0E9-8D98-4FFD-8DDA-C0FDAC3F4D57}" presName="composite" presStyleCnt="0"/>
      <dgm:spPr/>
    </dgm:pt>
    <dgm:pt modelId="{CA023246-457A-4A49-A762-684FBFAB7E78}" type="pres">
      <dgm:prSet presAssocID="{3B6DE0E9-8D98-4FFD-8DDA-C0FDAC3F4D57}" presName="background" presStyleLbl="node0" presStyleIdx="1" presStyleCnt="2"/>
      <dgm:spPr/>
    </dgm:pt>
    <dgm:pt modelId="{8F6DDFDF-D4BD-45B8-B38A-CA8DBA22D6AE}" type="pres">
      <dgm:prSet presAssocID="{3B6DE0E9-8D98-4FFD-8DDA-C0FDAC3F4D57}" presName="text" presStyleLbl="fgAcc0" presStyleIdx="1" presStyleCnt="2">
        <dgm:presLayoutVars>
          <dgm:chPref val="3"/>
        </dgm:presLayoutVars>
      </dgm:prSet>
      <dgm:spPr/>
    </dgm:pt>
    <dgm:pt modelId="{A5EDD329-464B-4A0A-8B91-4DD4308E29AD}" type="pres">
      <dgm:prSet presAssocID="{3B6DE0E9-8D98-4FFD-8DDA-C0FDAC3F4D57}" presName="hierChild2" presStyleCnt="0"/>
      <dgm:spPr/>
    </dgm:pt>
  </dgm:ptLst>
  <dgm:cxnLst>
    <dgm:cxn modelId="{E52F951D-CA6C-432B-8226-E65DE5265EDB}" type="presOf" srcId="{412EF29D-CFCB-451F-A4CC-0ABBE1CCB7B6}" destId="{720FF76B-4C06-49A3-8C9A-83B38B4FA097}" srcOrd="0" destOrd="0" presId="urn:microsoft.com/office/officeart/2005/8/layout/hierarchy1"/>
    <dgm:cxn modelId="{9C540877-F731-467D-A041-7AF81CBC1122}" type="presOf" srcId="{3B6DE0E9-8D98-4FFD-8DDA-C0FDAC3F4D57}" destId="{8F6DDFDF-D4BD-45B8-B38A-CA8DBA22D6AE}" srcOrd="0" destOrd="0" presId="urn:microsoft.com/office/officeart/2005/8/layout/hierarchy1"/>
    <dgm:cxn modelId="{FC707FA3-841A-40A5-9E0E-80B3A2803C1B}" srcId="{412EF29D-CFCB-451F-A4CC-0ABBE1CCB7B6}" destId="{366FD8A9-846A-4F29-8215-63528DA08ACA}" srcOrd="0" destOrd="0" parTransId="{70114829-10E6-4BF3-8078-44AABAF91A47}" sibTransId="{8607E821-C362-4466-A4D4-2A3BAD7357F2}"/>
    <dgm:cxn modelId="{D31412A9-2196-477A-BEFC-B073506E79DE}" srcId="{412EF29D-CFCB-451F-A4CC-0ABBE1CCB7B6}" destId="{3B6DE0E9-8D98-4FFD-8DDA-C0FDAC3F4D57}" srcOrd="1" destOrd="0" parTransId="{CB776E81-A73D-444C-B932-E22D3FF5A573}" sibTransId="{08D0E27C-3C47-4377-8CD4-350748EA7F80}"/>
    <dgm:cxn modelId="{E62133E3-E2EA-475D-A995-6EE5A43AA5F3}" type="presOf" srcId="{366FD8A9-846A-4F29-8215-63528DA08ACA}" destId="{B837F1AB-8370-435B-9F44-757BE93A69E6}" srcOrd="0" destOrd="0" presId="urn:microsoft.com/office/officeart/2005/8/layout/hierarchy1"/>
    <dgm:cxn modelId="{1BDEAD39-D05B-4657-BD56-307F2CC05D54}" type="presParOf" srcId="{720FF76B-4C06-49A3-8C9A-83B38B4FA097}" destId="{ED775430-0D9B-46F8-B58B-DAA73036E8EF}" srcOrd="0" destOrd="0" presId="urn:microsoft.com/office/officeart/2005/8/layout/hierarchy1"/>
    <dgm:cxn modelId="{2FF9C3B5-54FF-4325-AAF8-4A4370968193}" type="presParOf" srcId="{ED775430-0D9B-46F8-B58B-DAA73036E8EF}" destId="{55E12C8F-E5E8-4162-AA9C-5F9EE8D12340}" srcOrd="0" destOrd="0" presId="urn:microsoft.com/office/officeart/2005/8/layout/hierarchy1"/>
    <dgm:cxn modelId="{5C063FA3-C04E-4402-BC73-2601EA74F2EC}" type="presParOf" srcId="{55E12C8F-E5E8-4162-AA9C-5F9EE8D12340}" destId="{A1570B7D-3C1D-4473-9464-082D4DC6607F}" srcOrd="0" destOrd="0" presId="urn:microsoft.com/office/officeart/2005/8/layout/hierarchy1"/>
    <dgm:cxn modelId="{91A6CD0B-49E3-40BF-9864-2D466DF7724E}" type="presParOf" srcId="{55E12C8F-E5E8-4162-AA9C-5F9EE8D12340}" destId="{B837F1AB-8370-435B-9F44-757BE93A69E6}" srcOrd="1" destOrd="0" presId="urn:microsoft.com/office/officeart/2005/8/layout/hierarchy1"/>
    <dgm:cxn modelId="{46962305-CADD-4E9D-867E-001E5397EEDD}" type="presParOf" srcId="{ED775430-0D9B-46F8-B58B-DAA73036E8EF}" destId="{86AD2CFE-1C28-4174-B2F8-531D643E6FD0}" srcOrd="1" destOrd="0" presId="urn:microsoft.com/office/officeart/2005/8/layout/hierarchy1"/>
    <dgm:cxn modelId="{F9A21F2F-5082-4871-AD16-6C34936988C3}" type="presParOf" srcId="{720FF76B-4C06-49A3-8C9A-83B38B4FA097}" destId="{AF9FC898-DBD4-4E09-8203-C7DA03A42CF0}" srcOrd="1" destOrd="0" presId="urn:microsoft.com/office/officeart/2005/8/layout/hierarchy1"/>
    <dgm:cxn modelId="{2B100FBB-CA02-4E53-8D06-6525BC10EEA8}" type="presParOf" srcId="{AF9FC898-DBD4-4E09-8203-C7DA03A42CF0}" destId="{163ECC50-EB61-4800-8CC2-99BA6262E2B1}" srcOrd="0" destOrd="0" presId="urn:microsoft.com/office/officeart/2005/8/layout/hierarchy1"/>
    <dgm:cxn modelId="{A185A572-E8B5-4507-99DB-C542A1B750DB}" type="presParOf" srcId="{163ECC50-EB61-4800-8CC2-99BA6262E2B1}" destId="{CA023246-457A-4A49-A762-684FBFAB7E78}" srcOrd="0" destOrd="0" presId="urn:microsoft.com/office/officeart/2005/8/layout/hierarchy1"/>
    <dgm:cxn modelId="{FC2B9C68-AFAF-414B-949A-ABABE65A6C43}" type="presParOf" srcId="{163ECC50-EB61-4800-8CC2-99BA6262E2B1}" destId="{8F6DDFDF-D4BD-45B8-B38A-CA8DBA22D6AE}" srcOrd="1" destOrd="0" presId="urn:microsoft.com/office/officeart/2005/8/layout/hierarchy1"/>
    <dgm:cxn modelId="{111E341C-9E8C-4B51-872A-7FCD1D9C7CA9}" type="presParOf" srcId="{AF9FC898-DBD4-4E09-8203-C7DA03A42CF0}" destId="{A5EDD329-464B-4A0A-8B91-4DD4308E29A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B4511A1-E72F-4873-A675-C16E97FD28B1}"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C42910F4-11C7-49A1-BC7D-8E0453E4C312}">
      <dgm:prSet/>
      <dgm:spPr/>
      <dgm:t>
        <a:bodyPr/>
        <a:lstStyle/>
        <a:p>
          <a:r>
            <a:rPr lang="el-GR"/>
            <a:t>Α) Δικαιοπραξίες εν ζωή : Ρυθμίζουν περιουσιακές ή προσωπικές σχέσεις και επιφέρουν τα έννομα αποτελέσματα όσο ακόμα ζει ο δικαιοπρακτών </a:t>
          </a:r>
          <a:endParaRPr lang="en-US"/>
        </a:p>
      </dgm:t>
    </dgm:pt>
    <dgm:pt modelId="{25C3A4EC-4A36-4270-9A73-7706C7A03D62}" type="parTrans" cxnId="{AC73E094-20CD-4BB7-AB2F-AA41E7DF5369}">
      <dgm:prSet/>
      <dgm:spPr/>
      <dgm:t>
        <a:bodyPr/>
        <a:lstStyle/>
        <a:p>
          <a:endParaRPr lang="en-US"/>
        </a:p>
      </dgm:t>
    </dgm:pt>
    <dgm:pt modelId="{8CB8CB35-2648-4389-96BD-CB519605C586}" type="sibTrans" cxnId="{AC73E094-20CD-4BB7-AB2F-AA41E7DF5369}">
      <dgm:prSet/>
      <dgm:spPr/>
      <dgm:t>
        <a:bodyPr/>
        <a:lstStyle/>
        <a:p>
          <a:endParaRPr lang="en-US"/>
        </a:p>
      </dgm:t>
    </dgm:pt>
    <dgm:pt modelId="{F570DA53-2879-45C4-89D1-8C2B6035F119}">
      <dgm:prSet/>
      <dgm:spPr/>
      <dgm:t>
        <a:bodyPr/>
        <a:lstStyle/>
        <a:p>
          <a:r>
            <a:rPr lang="el-GR"/>
            <a:t>Β)Δικαιοπραξίες αιτία θανάτου: Ρυθμίζονται οι έννομες σχέσεις του δικαιοπρακτούντος για το χρόνο μετά το θάνατό του. (πχ διαθήκη: καταρτίζεται όσο ο δικαιοπρακτών ζει αλλά ρυθμίζει σχέσεις που προκύπτουν μετά το θάνατο του δικαιοπρακτούντος)</a:t>
          </a:r>
          <a:endParaRPr lang="en-US"/>
        </a:p>
      </dgm:t>
    </dgm:pt>
    <dgm:pt modelId="{EEC4E148-27FE-4D3E-9F42-A3671DC48D42}" type="parTrans" cxnId="{20C0A42A-5A1B-497D-9BA5-35F5DA1BF5B9}">
      <dgm:prSet/>
      <dgm:spPr/>
      <dgm:t>
        <a:bodyPr/>
        <a:lstStyle/>
        <a:p>
          <a:endParaRPr lang="en-US"/>
        </a:p>
      </dgm:t>
    </dgm:pt>
    <dgm:pt modelId="{885F570E-C4F6-46C6-BD4A-0B1DA7631EFC}" type="sibTrans" cxnId="{20C0A42A-5A1B-497D-9BA5-35F5DA1BF5B9}">
      <dgm:prSet/>
      <dgm:spPr/>
      <dgm:t>
        <a:bodyPr/>
        <a:lstStyle/>
        <a:p>
          <a:endParaRPr lang="en-US"/>
        </a:p>
      </dgm:t>
    </dgm:pt>
    <dgm:pt modelId="{E87B419A-CBA2-4E7C-ABA2-9EC1ED2D2C53}" type="pres">
      <dgm:prSet presAssocID="{0B4511A1-E72F-4873-A675-C16E97FD28B1}" presName="hierChild1" presStyleCnt="0">
        <dgm:presLayoutVars>
          <dgm:chPref val="1"/>
          <dgm:dir/>
          <dgm:animOne val="branch"/>
          <dgm:animLvl val="lvl"/>
          <dgm:resizeHandles/>
        </dgm:presLayoutVars>
      </dgm:prSet>
      <dgm:spPr/>
    </dgm:pt>
    <dgm:pt modelId="{4A1594C8-F3B5-4004-A957-656C30B139D2}" type="pres">
      <dgm:prSet presAssocID="{C42910F4-11C7-49A1-BC7D-8E0453E4C312}" presName="hierRoot1" presStyleCnt="0"/>
      <dgm:spPr/>
    </dgm:pt>
    <dgm:pt modelId="{67CEA506-3E3E-4A81-BA4A-ADCD17B76526}" type="pres">
      <dgm:prSet presAssocID="{C42910F4-11C7-49A1-BC7D-8E0453E4C312}" presName="composite" presStyleCnt="0"/>
      <dgm:spPr/>
    </dgm:pt>
    <dgm:pt modelId="{1B220C66-B17E-4733-BF6F-483397BDD506}" type="pres">
      <dgm:prSet presAssocID="{C42910F4-11C7-49A1-BC7D-8E0453E4C312}" presName="background" presStyleLbl="node0" presStyleIdx="0" presStyleCnt="2"/>
      <dgm:spPr/>
    </dgm:pt>
    <dgm:pt modelId="{DB4BF86F-02EF-4244-A544-0BD26FD528EC}" type="pres">
      <dgm:prSet presAssocID="{C42910F4-11C7-49A1-BC7D-8E0453E4C312}" presName="text" presStyleLbl="fgAcc0" presStyleIdx="0" presStyleCnt="2">
        <dgm:presLayoutVars>
          <dgm:chPref val="3"/>
        </dgm:presLayoutVars>
      </dgm:prSet>
      <dgm:spPr/>
    </dgm:pt>
    <dgm:pt modelId="{16F65786-136C-456F-B0F3-3B9BA81BC8BA}" type="pres">
      <dgm:prSet presAssocID="{C42910F4-11C7-49A1-BC7D-8E0453E4C312}" presName="hierChild2" presStyleCnt="0"/>
      <dgm:spPr/>
    </dgm:pt>
    <dgm:pt modelId="{BD770CAB-6503-462E-8040-18FA980EC067}" type="pres">
      <dgm:prSet presAssocID="{F570DA53-2879-45C4-89D1-8C2B6035F119}" presName="hierRoot1" presStyleCnt="0"/>
      <dgm:spPr/>
    </dgm:pt>
    <dgm:pt modelId="{25EE5B94-CCC5-43AB-902E-15AFDBAA370C}" type="pres">
      <dgm:prSet presAssocID="{F570DA53-2879-45C4-89D1-8C2B6035F119}" presName="composite" presStyleCnt="0"/>
      <dgm:spPr/>
    </dgm:pt>
    <dgm:pt modelId="{833F6957-7BB7-40D9-A9B5-7272820F9320}" type="pres">
      <dgm:prSet presAssocID="{F570DA53-2879-45C4-89D1-8C2B6035F119}" presName="background" presStyleLbl="node0" presStyleIdx="1" presStyleCnt="2"/>
      <dgm:spPr/>
    </dgm:pt>
    <dgm:pt modelId="{64A353FC-4426-4F70-9B4C-C667FCC1CFEB}" type="pres">
      <dgm:prSet presAssocID="{F570DA53-2879-45C4-89D1-8C2B6035F119}" presName="text" presStyleLbl="fgAcc0" presStyleIdx="1" presStyleCnt="2">
        <dgm:presLayoutVars>
          <dgm:chPref val="3"/>
        </dgm:presLayoutVars>
      </dgm:prSet>
      <dgm:spPr/>
    </dgm:pt>
    <dgm:pt modelId="{06C40D57-06B4-4968-8D78-3ECB8B582B2A}" type="pres">
      <dgm:prSet presAssocID="{F570DA53-2879-45C4-89D1-8C2B6035F119}" presName="hierChild2" presStyleCnt="0"/>
      <dgm:spPr/>
    </dgm:pt>
  </dgm:ptLst>
  <dgm:cxnLst>
    <dgm:cxn modelId="{20C0A42A-5A1B-497D-9BA5-35F5DA1BF5B9}" srcId="{0B4511A1-E72F-4873-A675-C16E97FD28B1}" destId="{F570DA53-2879-45C4-89D1-8C2B6035F119}" srcOrd="1" destOrd="0" parTransId="{EEC4E148-27FE-4D3E-9F42-A3671DC48D42}" sibTransId="{885F570E-C4F6-46C6-BD4A-0B1DA7631EFC}"/>
    <dgm:cxn modelId="{67E7C46F-19DD-4871-B041-EA3F7F843335}" type="presOf" srcId="{F570DA53-2879-45C4-89D1-8C2B6035F119}" destId="{64A353FC-4426-4F70-9B4C-C667FCC1CFEB}" srcOrd="0" destOrd="0" presId="urn:microsoft.com/office/officeart/2005/8/layout/hierarchy1"/>
    <dgm:cxn modelId="{AC73E094-20CD-4BB7-AB2F-AA41E7DF5369}" srcId="{0B4511A1-E72F-4873-A675-C16E97FD28B1}" destId="{C42910F4-11C7-49A1-BC7D-8E0453E4C312}" srcOrd="0" destOrd="0" parTransId="{25C3A4EC-4A36-4270-9A73-7706C7A03D62}" sibTransId="{8CB8CB35-2648-4389-96BD-CB519605C586}"/>
    <dgm:cxn modelId="{0079D6DF-A56E-4545-A8D0-C8A8E1D505E7}" type="presOf" srcId="{C42910F4-11C7-49A1-BC7D-8E0453E4C312}" destId="{DB4BF86F-02EF-4244-A544-0BD26FD528EC}" srcOrd="0" destOrd="0" presId="urn:microsoft.com/office/officeart/2005/8/layout/hierarchy1"/>
    <dgm:cxn modelId="{13E949E5-1957-4FDB-B7B7-3FFBCACF53DC}" type="presOf" srcId="{0B4511A1-E72F-4873-A675-C16E97FD28B1}" destId="{E87B419A-CBA2-4E7C-ABA2-9EC1ED2D2C53}" srcOrd="0" destOrd="0" presId="urn:microsoft.com/office/officeart/2005/8/layout/hierarchy1"/>
    <dgm:cxn modelId="{94AF0824-E962-4996-B77B-9220A6B337F2}" type="presParOf" srcId="{E87B419A-CBA2-4E7C-ABA2-9EC1ED2D2C53}" destId="{4A1594C8-F3B5-4004-A957-656C30B139D2}" srcOrd="0" destOrd="0" presId="urn:microsoft.com/office/officeart/2005/8/layout/hierarchy1"/>
    <dgm:cxn modelId="{09B4C6A8-8218-474C-A1B7-E92D7BE8EFB3}" type="presParOf" srcId="{4A1594C8-F3B5-4004-A957-656C30B139D2}" destId="{67CEA506-3E3E-4A81-BA4A-ADCD17B76526}" srcOrd="0" destOrd="0" presId="urn:microsoft.com/office/officeart/2005/8/layout/hierarchy1"/>
    <dgm:cxn modelId="{7FEAA10B-F2B3-4251-9BA2-8DC1216643FF}" type="presParOf" srcId="{67CEA506-3E3E-4A81-BA4A-ADCD17B76526}" destId="{1B220C66-B17E-4733-BF6F-483397BDD506}" srcOrd="0" destOrd="0" presId="urn:microsoft.com/office/officeart/2005/8/layout/hierarchy1"/>
    <dgm:cxn modelId="{4367FA09-9105-47D5-A90A-FA3D7E392574}" type="presParOf" srcId="{67CEA506-3E3E-4A81-BA4A-ADCD17B76526}" destId="{DB4BF86F-02EF-4244-A544-0BD26FD528EC}" srcOrd="1" destOrd="0" presId="urn:microsoft.com/office/officeart/2005/8/layout/hierarchy1"/>
    <dgm:cxn modelId="{B757D8C4-FCDF-4AC9-B09F-32C774F50585}" type="presParOf" srcId="{4A1594C8-F3B5-4004-A957-656C30B139D2}" destId="{16F65786-136C-456F-B0F3-3B9BA81BC8BA}" srcOrd="1" destOrd="0" presId="urn:microsoft.com/office/officeart/2005/8/layout/hierarchy1"/>
    <dgm:cxn modelId="{E9A3BE2B-8E8A-471D-9231-26A426147472}" type="presParOf" srcId="{E87B419A-CBA2-4E7C-ABA2-9EC1ED2D2C53}" destId="{BD770CAB-6503-462E-8040-18FA980EC067}" srcOrd="1" destOrd="0" presId="urn:microsoft.com/office/officeart/2005/8/layout/hierarchy1"/>
    <dgm:cxn modelId="{0370452D-77C5-405C-9275-321EB02CCF20}" type="presParOf" srcId="{BD770CAB-6503-462E-8040-18FA980EC067}" destId="{25EE5B94-CCC5-43AB-902E-15AFDBAA370C}" srcOrd="0" destOrd="0" presId="urn:microsoft.com/office/officeart/2005/8/layout/hierarchy1"/>
    <dgm:cxn modelId="{DD60EC1C-886A-44F3-9AF0-A11BCA74C882}" type="presParOf" srcId="{25EE5B94-CCC5-43AB-902E-15AFDBAA370C}" destId="{833F6957-7BB7-40D9-A9B5-7272820F9320}" srcOrd="0" destOrd="0" presId="urn:microsoft.com/office/officeart/2005/8/layout/hierarchy1"/>
    <dgm:cxn modelId="{05CB2F39-E5E3-43B9-8EED-7CD3E59B3903}" type="presParOf" srcId="{25EE5B94-CCC5-43AB-902E-15AFDBAA370C}" destId="{64A353FC-4426-4F70-9B4C-C667FCC1CFEB}" srcOrd="1" destOrd="0" presId="urn:microsoft.com/office/officeart/2005/8/layout/hierarchy1"/>
    <dgm:cxn modelId="{416F0143-01C8-4E95-AFB5-0347E0E5975A}" type="presParOf" srcId="{BD770CAB-6503-462E-8040-18FA980EC067}" destId="{06C40D57-06B4-4968-8D78-3ECB8B582B2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C4F133D-5CE4-49D3-9002-9E085D6BBC09}"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A94411BC-A324-425F-AFD2-19510F7AF756}">
      <dgm:prSet/>
      <dgm:spPr/>
      <dgm:t>
        <a:bodyPr/>
        <a:lstStyle/>
        <a:p>
          <a:r>
            <a:rPr lang="el-GR"/>
            <a:t>Α)Δικαιοπραξίες προσωπικού δικαίου: Ρυθμίζονται θέματα που αφορούν στην προσωπική κατάσταση του δικαιοπρακτούντος (πχ γάμος, αναγνώριση πατρότητας κλπ)</a:t>
          </a:r>
          <a:endParaRPr lang="en-US"/>
        </a:p>
      </dgm:t>
    </dgm:pt>
    <dgm:pt modelId="{D5514146-6A9A-40FB-8879-8054F1AA325A}" type="parTrans" cxnId="{14122D1E-B3DB-448C-908B-DE26B2F02065}">
      <dgm:prSet/>
      <dgm:spPr/>
      <dgm:t>
        <a:bodyPr/>
        <a:lstStyle/>
        <a:p>
          <a:endParaRPr lang="en-US"/>
        </a:p>
      </dgm:t>
    </dgm:pt>
    <dgm:pt modelId="{00CF663C-E51C-483F-84D6-466FD4A7DC66}" type="sibTrans" cxnId="{14122D1E-B3DB-448C-908B-DE26B2F02065}">
      <dgm:prSet/>
      <dgm:spPr/>
      <dgm:t>
        <a:bodyPr/>
        <a:lstStyle/>
        <a:p>
          <a:endParaRPr lang="en-US"/>
        </a:p>
      </dgm:t>
    </dgm:pt>
    <dgm:pt modelId="{8AD8B187-C2D1-4A1C-AE42-F4283C5E252C}">
      <dgm:prSet/>
      <dgm:spPr/>
      <dgm:t>
        <a:bodyPr/>
        <a:lstStyle/>
        <a:p>
          <a:r>
            <a:rPr lang="el-GR"/>
            <a:t>Β) Δικαιοπραξίες περιουσιακού δικαίου : Ρυθμίζονται θέματα που αφορούν στην περιουσιακή κατάσταση του δικαιοπρακτούντος (πχ μίσθωση πράγματος, μεταβίβαση ακινήτου, διαθήκη, δωρεά κλπ</a:t>
          </a:r>
          <a:endParaRPr lang="en-US"/>
        </a:p>
      </dgm:t>
    </dgm:pt>
    <dgm:pt modelId="{FEE52265-264D-4BB7-8D97-74BB355E77C3}" type="parTrans" cxnId="{2CF02723-122E-4E2E-861E-92BE15369E0E}">
      <dgm:prSet/>
      <dgm:spPr/>
      <dgm:t>
        <a:bodyPr/>
        <a:lstStyle/>
        <a:p>
          <a:endParaRPr lang="en-US"/>
        </a:p>
      </dgm:t>
    </dgm:pt>
    <dgm:pt modelId="{9BA77596-4E33-4D5F-B8D0-D14AE4C59665}" type="sibTrans" cxnId="{2CF02723-122E-4E2E-861E-92BE15369E0E}">
      <dgm:prSet/>
      <dgm:spPr/>
      <dgm:t>
        <a:bodyPr/>
        <a:lstStyle/>
        <a:p>
          <a:endParaRPr lang="en-US"/>
        </a:p>
      </dgm:t>
    </dgm:pt>
    <dgm:pt modelId="{5D9FBC9D-A9EB-48D5-891B-39C4A7B371DC}" type="pres">
      <dgm:prSet presAssocID="{DC4F133D-5CE4-49D3-9002-9E085D6BBC09}" presName="hierChild1" presStyleCnt="0">
        <dgm:presLayoutVars>
          <dgm:chPref val="1"/>
          <dgm:dir/>
          <dgm:animOne val="branch"/>
          <dgm:animLvl val="lvl"/>
          <dgm:resizeHandles/>
        </dgm:presLayoutVars>
      </dgm:prSet>
      <dgm:spPr/>
    </dgm:pt>
    <dgm:pt modelId="{BB14B2F4-8FA5-4F2F-8393-7694321FF3D8}" type="pres">
      <dgm:prSet presAssocID="{A94411BC-A324-425F-AFD2-19510F7AF756}" presName="hierRoot1" presStyleCnt="0"/>
      <dgm:spPr/>
    </dgm:pt>
    <dgm:pt modelId="{1D383B63-ED46-4DDC-9C91-6016C7A9B692}" type="pres">
      <dgm:prSet presAssocID="{A94411BC-A324-425F-AFD2-19510F7AF756}" presName="composite" presStyleCnt="0"/>
      <dgm:spPr/>
    </dgm:pt>
    <dgm:pt modelId="{6CBFD663-4198-441D-B525-5EEA3F1780E1}" type="pres">
      <dgm:prSet presAssocID="{A94411BC-A324-425F-AFD2-19510F7AF756}" presName="background" presStyleLbl="node0" presStyleIdx="0" presStyleCnt="2"/>
      <dgm:spPr/>
    </dgm:pt>
    <dgm:pt modelId="{156076AD-D64C-41AA-8227-0431E9E0BA7D}" type="pres">
      <dgm:prSet presAssocID="{A94411BC-A324-425F-AFD2-19510F7AF756}" presName="text" presStyleLbl="fgAcc0" presStyleIdx="0" presStyleCnt="2">
        <dgm:presLayoutVars>
          <dgm:chPref val="3"/>
        </dgm:presLayoutVars>
      </dgm:prSet>
      <dgm:spPr/>
    </dgm:pt>
    <dgm:pt modelId="{CA2404C1-5581-4B3E-B5D7-D0CCEEA2B366}" type="pres">
      <dgm:prSet presAssocID="{A94411BC-A324-425F-AFD2-19510F7AF756}" presName="hierChild2" presStyleCnt="0"/>
      <dgm:spPr/>
    </dgm:pt>
    <dgm:pt modelId="{1E4AAC47-5BD7-41F8-8313-6552100B8847}" type="pres">
      <dgm:prSet presAssocID="{8AD8B187-C2D1-4A1C-AE42-F4283C5E252C}" presName="hierRoot1" presStyleCnt="0"/>
      <dgm:spPr/>
    </dgm:pt>
    <dgm:pt modelId="{3A817E1C-D6E4-4E52-9D72-803E54654720}" type="pres">
      <dgm:prSet presAssocID="{8AD8B187-C2D1-4A1C-AE42-F4283C5E252C}" presName="composite" presStyleCnt="0"/>
      <dgm:spPr/>
    </dgm:pt>
    <dgm:pt modelId="{E50E6604-CC7B-45D3-B281-E35FBB61DBAA}" type="pres">
      <dgm:prSet presAssocID="{8AD8B187-C2D1-4A1C-AE42-F4283C5E252C}" presName="background" presStyleLbl="node0" presStyleIdx="1" presStyleCnt="2"/>
      <dgm:spPr/>
    </dgm:pt>
    <dgm:pt modelId="{3EF81BF9-7AA3-4977-BEED-DB603A86E844}" type="pres">
      <dgm:prSet presAssocID="{8AD8B187-C2D1-4A1C-AE42-F4283C5E252C}" presName="text" presStyleLbl="fgAcc0" presStyleIdx="1" presStyleCnt="2">
        <dgm:presLayoutVars>
          <dgm:chPref val="3"/>
        </dgm:presLayoutVars>
      </dgm:prSet>
      <dgm:spPr/>
    </dgm:pt>
    <dgm:pt modelId="{33EDF66D-4EF2-4BB1-A380-821C2D346549}" type="pres">
      <dgm:prSet presAssocID="{8AD8B187-C2D1-4A1C-AE42-F4283C5E252C}" presName="hierChild2" presStyleCnt="0"/>
      <dgm:spPr/>
    </dgm:pt>
  </dgm:ptLst>
  <dgm:cxnLst>
    <dgm:cxn modelId="{14122D1E-B3DB-448C-908B-DE26B2F02065}" srcId="{DC4F133D-5CE4-49D3-9002-9E085D6BBC09}" destId="{A94411BC-A324-425F-AFD2-19510F7AF756}" srcOrd="0" destOrd="0" parTransId="{D5514146-6A9A-40FB-8879-8054F1AA325A}" sibTransId="{00CF663C-E51C-483F-84D6-466FD4A7DC66}"/>
    <dgm:cxn modelId="{993CBD22-E28A-4185-B5E1-43F2BAF68C2A}" type="presOf" srcId="{8AD8B187-C2D1-4A1C-AE42-F4283C5E252C}" destId="{3EF81BF9-7AA3-4977-BEED-DB603A86E844}" srcOrd="0" destOrd="0" presId="urn:microsoft.com/office/officeart/2005/8/layout/hierarchy1"/>
    <dgm:cxn modelId="{2CF02723-122E-4E2E-861E-92BE15369E0E}" srcId="{DC4F133D-5CE4-49D3-9002-9E085D6BBC09}" destId="{8AD8B187-C2D1-4A1C-AE42-F4283C5E252C}" srcOrd="1" destOrd="0" parTransId="{FEE52265-264D-4BB7-8D97-74BB355E77C3}" sibTransId="{9BA77596-4E33-4D5F-B8D0-D14AE4C59665}"/>
    <dgm:cxn modelId="{9A287A3F-A811-49D2-B841-5FD97467DC7A}" type="presOf" srcId="{A94411BC-A324-425F-AFD2-19510F7AF756}" destId="{156076AD-D64C-41AA-8227-0431E9E0BA7D}" srcOrd="0" destOrd="0" presId="urn:microsoft.com/office/officeart/2005/8/layout/hierarchy1"/>
    <dgm:cxn modelId="{83C4B9BE-7ABC-40BC-8A28-AAADADABEFEC}" type="presOf" srcId="{DC4F133D-5CE4-49D3-9002-9E085D6BBC09}" destId="{5D9FBC9D-A9EB-48D5-891B-39C4A7B371DC}" srcOrd="0" destOrd="0" presId="urn:microsoft.com/office/officeart/2005/8/layout/hierarchy1"/>
    <dgm:cxn modelId="{15EB7DFC-5EB8-42E5-AEC1-73023DBE8D8F}" type="presParOf" srcId="{5D9FBC9D-A9EB-48D5-891B-39C4A7B371DC}" destId="{BB14B2F4-8FA5-4F2F-8393-7694321FF3D8}" srcOrd="0" destOrd="0" presId="urn:microsoft.com/office/officeart/2005/8/layout/hierarchy1"/>
    <dgm:cxn modelId="{CADB26F3-F4D2-463C-9626-83A10E33D4AC}" type="presParOf" srcId="{BB14B2F4-8FA5-4F2F-8393-7694321FF3D8}" destId="{1D383B63-ED46-4DDC-9C91-6016C7A9B692}" srcOrd="0" destOrd="0" presId="urn:microsoft.com/office/officeart/2005/8/layout/hierarchy1"/>
    <dgm:cxn modelId="{6FF8ED06-FED2-4B62-8025-49B031C0572B}" type="presParOf" srcId="{1D383B63-ED46-4DDC-9C91-6016C7A9B692}" destId="{6CBFD663-4198-441D-B525-5EEA3F1780E1}" srcOrd="0" destOrd="0" presId="urn:microsoft.com/office/officeart/2005/8/layout/hierarchy1"/>
    <dgm:cxn modelId="{5326508B-52E0-4572-983F-DD42CB790B91}" type="presParOf" srcId="{1D383B63-ED46-4DDC-9C91-6016C7A9B692}" destId="{156076AD-D64C-41AA-8227-0431E9E0BA7D}" srcOrd="1" destOrd="0" presId="urn:microsoft.com/office/officeart/2005/8/layout/hierarchy1"/>
    <dgm:cxn modelId="{A1E8AA3C-D50F-492C-937A-C27DDB3B5AA7}" type="presParOf" srcId="{BB14B2F4-8FA5-4F2F-8393-7694321FF3D8}" destId="{CA2404C1-5581-4B3E-B5D7-D0CCEEA2B366}" srcOrd="1" destOrd="0" presId="urn:microsoft.com/office/officeart/2005/8/layout/hierarchy1"/>
    <dgm:cxn modelId="{2AA540C6-190F-444D-AD49-CA2B98DF9A99}" type="presParOf" srcId="{5D9FBC9D-A9EB-48D5-891B-39C4A7B371DC}" destId="{1E4AAC47-5BD7-41F8-8313-6552100B8847}" srcOrd="1" destOrd="0" presId="urn:microsoft.com/office/officeart/2005/8/layout/hierarchy1"/>
    <dgm:cxn modelId="{CEB43BD1-1B34-44B3-AD8D-36FF7F3FB7B8}" type="presParOf" srcId="{1E4AAC47-5BD7-41F8-8313-6552100B8847}" destId="{3A817E1C-D6E4-4E52-9D72-803E54654720}" srcOrd="0" destOrd="0" presId="urn:microsoft.com/office/officeart/2005/8/layout/hierarchy1"/>
    <dgm:cxn modelId="{E75F8382-1836-4B8A-BEF3-A47AC9DD3E0B}" type="presParOf" srcId="{3A817E1C-D6E4-4E52-9D72-803E54654720}" destId="{E50E6604-CC7B-45D3-B281-E35FBB61DBAA}" srcOrd="0" destOrd="0" presId="urn:microsoft.com/office/officeart/2005/8/layout/hierarchy1"/>
    <dgm:cxn modelId="{A0DF5797-4F13-43F9-BFE2-008A5F5FB1CE}" type="presParOf" srcId="{3A817E1C-D6E4-4E52-9D72-803E54654720}" destId="{3EF81BF9-7AA3-4977-BEED-DB603A86E844}" srcOrd="1" destOrd="0" presId="urn:microsoft.com/office/officeart/2005/8/layout/hierarchy1"/>
    <dgm:cxn modelId="{5D346A43-0F08-427B-82AD-CE6F87A3F71B}" type="presParOf" srcId="{1E4AAC47-5BD7-41F8-8313-6552100B8847}" destId="{33EDF66D-4EF2-4BB1-A380-821C2D34654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1835008-7047-416A-9F59-19985CFBC5A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914A10B7-A68D-40E2-B944-212B77A6F088}">
      <dgm:prSet/>
      <dgm:spPr/>
      <dgm:t>
        <a:bodyPr/>
        <a:lstStyle/>
        <a:p>
          <a:r>
            <a:rPr lang="el-GR"/>
            <a:t>Α) Επαχθείς δικαιοπραξίες : Αναφέρονται σε επίδοση που γίνεται με αντάλλαγμα </a:t>
          </a:r>
          <a:endParaRPr lang="en-US"/>
        </a:p>
      </dgm:t>
    </dgm:pt>
    <dgm:pt modelId="{3745BC2A-4DAE-4047-959F-183040A934A8}" type="parTrans" cxnId="{98E05B15-9535-4D81-8EED-B2BBAFB6453B}">
      <dgm:prSet/>
      <dgm:spPr/>
      <dgm:t>
        <a:bodyPr/>
        <a:lstStyle/>
        <a:p>
          <a:endParaRPr lang="en-US"/>
        </a:p>
      </dgm:t>
    </dgm:pt>
    <dgm:pt modelId="{00F8B3FB-6EBB-44D8-869B-351601C6F147}" type="sibTrans" cxnId="{98E05B15-9535-4D81-8EED-B2BBAFB6453B}">
      <dgm:prSet/>
      <dgm:spPr/>
      <dgm:t>
        <a:bodyPr/>
        <a:lstStyle/>
        <a:p>
          <a:endParaRPr lang="en-US"/>
        </a:p>
      </dgm:t>
    </dgm:pt>
    <dgm:pt modelId="{42AC6CEF-E7E4-492F-B2C5-18A054329874}">
      <dgm:prSet/>
      <dgm:spPr/>
      <dgm:t>
        <a:bodyPr/>
        <a:lstStyle/>
        <a:p>
          <a:r>
            <a:rPr lang="el-GR"/>
            <a:t>Β) Χαριστικές δικαιοπραξίες : Η επίδοση γίνεται χωρίς αντάλλαγμα (πχ δωρεά, δάνειο χωρίς τόκο κλπ)</a:t>
          </a:r>
          <a:endParaRPr lang="en-US"/>
        </a:p>
      </dgm:t>
    </dgm:pt>
    <dgm:pt modelId="{810A12AF-50DC-4750-9761-DA83D1EEA7E0}" type="parTrans" cxnId="{A6C63099-5250-42A3-8E2B-F661B82E9528}">
      <dgm:prSet/>
      <dgm:spPr/>
      <dgm:t>
        <a:bodyPr/>
        <a:lstStyle/>
        <a:p>
          <a:endParaRPr lang="en-US"/>
        </a:p>
      </dgm:t>
    </dgm:pt>
    <dgm:pt modelId="{951ECCE6-2D46-4ADF-A737-9633B9641FFB}" type="sibTrans" cxnId="{A6C63099-5250-42A3-8E2B-F661B82E9528}">
      <dgm:prSet/>
      <dgm:spPr/>
      <dgm:t>
        <a:bodyPr/>
        <a:lstStyle/>
        <a:p>
          <a:endParaRPr lang="en-US"/>
        </a:p>
      </dgm:t>
    </dgm:pt>
    <dgm:pt modelId="{7A6166C4-A48B-4092-93B1-DE3C535A1EF3}" type="pres">
      <dgm:prSet presAssocID="{61835008-7047-416A-9F59-19985CFBC5AD}" presName="hierChild1" presStyleCnt="0">
        <dgm:presLayoutVars>
          <dgm:chPref val="1"/>
          <dgm:dir/>
          <dgm:animOne val="branch"/>
          <dgm:animLvl val="lvl"/>
          <dgm:resizeHandles/>
        </dgm:presLayoutVars>
      </dgm:prSet>
      <dgm:spPr/>
    </dgm:pt>
    <dgm:pt modelId="{A2163995-9BBE-4137-AFDE-067E243201B7}" type="pres">
      <dgm:prSet presAssocID="{914A10B7-A68D-40E2-B944-212B77A6F088}" presName="hierRoot1" presStyleCnt="0"/>
      <dgm:spPr/>
    </dgm:pt>
    <dgm:pt modelId="{16865634-A102-4A07-9C4D-581CD5636C7B}" type="pres">
      <dgm:prSet presAssocID="{914A10B7-A68D-40E2-B944-212B77A6F088}" presName="composite" presStyleCnt="0"/>
      <dgm:spPr/>
    </dgm:pt>
    <dgm:pt modelId="{6AC2B53E-310F-4257-BE4C-9AEBD81F48BA}" type="pres">
      <dgm:prSet presAssocID="{914A10B7-A68D-40E2-B944-212B77A6F088}" presName="background" presStyleLbl="node0" presStyleIdx="0" presStyleCnt="2"/>
      <dgm:spPr/>
    </dgm:pt>
    <dgm:pt modelId="{CADAF1FD-5316-4C1A-88CA-611A38C89993}" type="pres">
      <dgm:prSet presAssocID="{914A10B7-A68D-40E2-B944-212B77A6F088}" presName="text" presStyleLbl="fgAcc0" presStyleIdx="0" presStyleCnt="2">
        <dgm:presLayoutVars>
          <dgm:chPref val="3"/>
        </dgm:presLayoutVars>
      </dgm:prSet>
      <dgm:spPr/>
    </dgm:pt>
    <dgm:pt modelId="{72D6788A-24DB-470E-905E-42A8466E628B}" type="pres">
      <dgm:prSet presAssocID="{914A10B7-A68D-40E2-B944-212B77A6F088}" presName="hierChild2" presStyleCnt="0"/>
      <dgm:spPr/>
    </dgm:pt>
    <dgm:pt modelId="{7EC7BB2D-C067-44C4-9D75-12BBFE89E447}" type="pres">
      <dgm:prSet presAssocID="{42AC6CEF-E7E4-492F-B2C5-18A054329874}" presName="hierRoot1" presStyleCnt="0"/>
      <dgm:spPr/>
    </dgm:pt>
    <dgm:pt modelId="{08C42A5A-45EB-4E83-ABD0-8BA6ECAA91E7}" type="pres">
      <dgm:prSet presAssocID="{42AC6CEF-E7E4-492F-B2C5-18A054329874}" presName="composite" presStyleCnt="0"/>
      <dgm:spPr/>
    </dgm:pt>
    <dgm:pt modelId="{639E201D-23E1-4FEA-81C0-B95738216473}" type="pres">
      <dgm:prSet presAssocID="{42AC6CEF-E7E4-492F-B2C5-18A054329874}" presName="background" presStyleLbl="node0" presStyleIdx="1" presStyleCnt="2"/>
      <dgm:spPr/>
    </dgm:pt>
    <dgm:pt modelId="{C8E439F9-244A-496C-938D-EAAB1A7DF3FF}" type="pres">
      <dgm:prSet presAssocID="{42AC6CEF-E7E4-492F-B2C5-18A054329874}" presName="text" presStyleLbl="fgAcc0" presStyleIdx="1" presStyleCnt="2">
        <dgm:presLayoutVars>
          <dgm:chPref val="3"/>
        </dgm:presLayoutVars>
      </dgm:prSet>
      <dgm:spPr/>
    </dgm:pt>
    <dgm:pt modelId="{E9E7844E-3E42-4FB7-9468-DC785E12A997}" type="pres">
      <dgm:prSet presAssocID="{42AC6CEF-E7E4-492F-B2C5-18A054329874}" presName="hierChild2" presStyleCnt="0"/>
      <dgm:spPr/>
    </dgm:pt>
  </dgm:ptLst>
  <dgm:cxnLst>
    <dgm:cxn modelId="{59B00914-8191-41CE-9BA9-3FEBA06634CE}" type="presOf" srcId="{42AC6CEF-E7E4-492F-B2C5-18A054329874}" destId="{C8E439F9-244A-496C-938D-EAAB1A7DF3FF}" srcOrd="0" destOrd="0" presId="urn:microsoft.com/office/officeart/2005/8/layout/hierarchy1"/>
    <dgm:cxn modelId="{98E05B15-9535-4D81-8EED-B2BBAFB6453B}" srcId="{61835008-7047-416A-9F59-19985CFBC5AD}" destId="{914A10B7-A68D-40E2-B944-212B77A6F088}" srcOrd="0" destOrd="0" parTransId="{3745BC2A-4DAE-4047-959F-183040A934A8}" sibTransId="{00F8B3FB-6EBB-44D8-869B-351601C6F147}"/>
    <dgm:cxn modelId="{EA75D51B-5F5F-435E-A8F3-424CF7A73D5C}" type="presOf" srcId="{61835008-7047-416A-9F59-19985CFBC5AD}" destId="{7A6166C4-A48B-4092-93B1-DE3C535A1EF3}" srcOrd="0" destOrd="0" presId="urn:microsoft.com/office/officeart/2005/8/layout/hierarchy1"/>
    <dgm:cxn modelId="{A6C63099-5250-42A3-8E2B-F661B82E9528}" srcId="{61835008-7047-416A-9F59-19985CFBC5AD}" destId="{42AC6CEF-E7E4-492F-B2C5-18A054329874}" srcOrd="1" destOrd="0" parTransId="{810A12AF-50DC-4750-9761-DA83D1EEA7E0}" sibTransId="{951ECCE6-2D46-4ADF-A737-9633B9641FFB}"/>
    <dgm:cxn modelId="{0B5EE9BA-922C-40FD-98A6-3E22F362E8B7}" type="presOf" srcId="{914A10B7-A68D-40E2-B944-212B77A6F088}" destId="{CADAF1FD-5316-4C1A-88CA-611A38C89993}" srcOrd="0" destOrd="0" presId="urn:microsoft.com/office/officeart/2005/8/layout/hierarchy1"/>
    <dgm:cxn modelId="{3B1B9C0A-152A-4D09-B72C-10D34CE0DA0D}" type="presParOf" srcId="{7A6166C4-A48B-4092-93B1-DE3C535A1EF3}" destId="{A2163995-9BBE-4137-AFDE-067E243201B7}" srcOrd="0" destOrd="0" presId="urn:microsoft.com/office/officeart/2005/8/layout/hierarchy1"/>
    <dgm:cxn modelId="{4A3150F0-5F3D-4B4C-AB26-58C27690C613}" type="presParOf" srcId="{A2163995-9BBE-4137-AFDE-067E243201B7}" destId="{16865634-A102-4A07-9C4D-581CD5636C7B}" srcOrd="0" destOrd="0" presId="urn:microsoft.com/office/officeart/2005/8/layout/hierarchy1"/>
    <dgm:cxn modelId="{2D5D9417-5B19-4B20-9EA1-C7A79FF32E7B}" type="presParOf" srcId="{16865634-A102-4A07-9C4D-581CD5636C7B}" destId="{6AC2B53E-310F-4257-BE4C-9AEBD81F48BA}" srcOrd="0" destOrd="0" presId="urn:microsoft.com/office/officeart/2005/8/layout/hierarchy1"/>
    <dgm:cxn modelId="{E60DA891-77C0-4FE3-8B9D-65F9BE6111B1}" type="presParOf" srcId="{16865634-A102-4A07-9C4D-581CD5636C7B}" destId="{CADAF1FD-5316-4C1A-88CA-611A38C89993}" srcOrd="1" destOrd="0" presId="urn:microsoft.com/office/officeart/2005/8/layout/hierarchy1"/>
    <dgm:cxn modelId="{A6400BEB-CD06-49F3-93EA-B48F3420230B}" type="presParOf" srcId="{A2163995-9BBE-4137-AFDE-067E243201B7}" destId="{72D6788A-24DB-470E-905E-42A8466E628B}" srcOrd="1" destOrd="0" presId="urn:microsoft.com/office/officeart/2005/8/layout/hierarchy1"/>
    <dgm:cxn modelId="{59CFEB5C-10F5-4F72-BD2A-76F87219F08B}" type="presParOf" srcId="{7A6166C4-A48B-4092-93B1-DE3C535A1EF3}" destId="{7EC7BB2D-C067-44C4-9D75-12BBFE89E447}" srcOrd="1" destOrd="0" presId="urn:microsoft.com/office/officeart/2005/8/layout/hierarchy1"/>
    <dgm:cxn modelId="{EC481B76-B877-4FB2-A4C4-F2FE4AA339BB}" type="presParOf" srcId="{7EC7BB2D-C067-44C4-9D75-12BBFE89E447}" destId="{08C42A5A-45EB-4E83-ABD0-8BA6ECAA91E7}" srcOrd="0" destOrd="0" presId="urn:microsoft.com/office/officeart/2005/8/layout/hierarchy1"/>
    <dgm:cxn modelId="{6FD2218C-1B39-4AFB-86D4-005CF5D233FC}" type="presParOf" srcId="{08C42A5A-45EB-4E83-ABD0-8BA6ECAA91E7}" destId="{639E201D-23E1-4FEA-81C0-B95738216473}" srcOrd="0" destOrd="0" presId="urn:microsoft.com/office/officeart/2005/8/layout/hierarchy1"/>
    <dgm:cxn modelId="{9A8827CE-9252-4EFA-9A0B-58D6B8165BB7}" type="presParOf" srcId="{08C42A5A-45EB-4E83-ABD0-8BA6ECAA91E7}" destId="{C8E439F9-244A-496C-938D-EAAB1A7DF3FF}" srcOrd="1" destOrd="0" presId="urn:microsoft.com/office/officeart/2005/8/layout/hierarchy1"/>
    <dgm:cxn modelId="{F3581D65-1B5A-46E8-86B6-2269639111C6}" type="presParOf" srcId="{7EC7BB2D-C067-44C4-9D75-12BBFE89E447}" destId="{E9E7844E-3E42-4FB7-9468-DC785E12A99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D451F2-8B38-42A9-917D-EA87CBD61F72}">
      <dsp:nvSpPr>
        <dsp:cNvPr id="0" name=""/>
        <dsp:cNvSpPr/>
      </dsp:nvSpPr>
      <dsp:spPr>
        <a:xfrm>
          <a:off x="12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61A4F7-C960-49D3-A718-4270052858FA}">
      <dsp:nvSpPr>
        <dsp:cNvPr id="0" name=""/>
        <dsp:cNvSpPr/>
      </dsp:nvSpPr>
      <dsp:spPr>
        <a:xfrm>
          <a:off x="480082"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dirty="0"/>
            <a:t>Είπαμε ότι κάθε άνθρωπος έχει ικανότητα δικαίου, είναι δηλ. υποκείμενο/φορέας δικαιωμάτων και υποχρεώσεων . </a:t>
          </a:r>
          <a:endParaRPr lang="en-US" sz="2100" kern="1200" dirty="0"/>
        </a:p>
      </dsp:txBody>
      <dsp:txXfrm>
        <a:off x="560236" y="832323"/>
        <a:ext cx="4149382" cy="2576345"/>
      </dsp:txXfrm>
    </dsp:sp>
    <dsp:sp modelId="{304245C6-5ED7-438D-B632-9FCD89841F6F}">
      <dsp:nvSpPr>
        <dsp:cNvPr id="0" name=""/>
        <dsp:cNvSpPr/>
      </dsp:nvSpPr>
      <dsp:spPr>
        <a:xfrm>
          <a:off x="52686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80730E-90CA-43A5-8EB6-EEA3828DF9E9}">
      <dsp:nvSpPr>
        <dsp:cNvPr id="0" name=""/>
        <dsp:cNvSpPr/>
      </dsp:nvSpPr>
      <dsp:spPr>
        <a:xfrm>
          <a:off x="5747481"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H</a:t>
          </a:r>
          <a:r>
            <a:rPr lang="el-GR" sz="2100" kern="1200" dirty="0"/>
            <a:t> ικανότητα για δικαιοπραξία ή δικαιοπρακτική ικανότητα είναι η ικανότητα που έχει κάποιος να </a:t>
          </a:r>
          <a:r>
            <a:rPr lang="el-GR" sz="2100" u="sng" kern="1200" dirty="0"/>
            <a:t>δημιουργεί, τροποποιεί ή καταργεί ο ίδιος για λογαριασμό του </a:t>
          </a:r>
          <a:r>
            <a:rPr lang="el-GR" sz="2100" kern="1200" dirty="0"/>
            <a:t>έννομες σχέσεις, να καταρτίζει δλδ αυτοπροσώπως δικαιοπραξίες.</a:t>
          </a:r>
          <a:endParaRPr lang="en-US" sz="2100" kern="1200" dirty="0"/>
        </a:p>
      </dsp:txBody>
      <dsp:txXfrm>
        <a:off x="5827635" y="832323"/>
        <a:ext cx="4149382" cy="25763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2322CB-B12A-4869-837E-58434F517A11}">
      <dsp:nvSpPr>
        <dsp:cNvPr id="0" name=""/>
        <dsp:cNvSpPr/>
      </dsp:nvSpPr>
      <dsp:spPr>
        <a:xfrm>
          <a:off x="1227" y="297257"/>
          <a:ext cx="4309690" cy="2736653"/>
        </a:xfrm>
        <a:prstGeom prst="roundRect">
          <a:avLst>
            <a:gd name="adj" fmla="val 10000"/>
          </a:avLst>
        </a:prstGeom>
        <a:solidFill>
          <a:schemeClr val="accent2"/>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A98242-26A6-49F7-99E6-01C9B00B182B}">
      <dsp:nvSpPr>
        <dsp:cNvPr id="0" name=""/>
        <dsp:cNvSpPr/>
      </dsp:nvSpPr>
      <dsp:spPr>
        <a:xfrm>
          <a:off x="480082" y="752169"/>
          <a:ext cx="4309690" cy="2736653"/>
        </a:xfrm>
        <a:prstGeom prst="roundRect">
          <a:avLst>
            <a:gd name="adj" fmla="val 10000"/>
          </a:avLst>
        </a:prstGeom>
        <a:solidFill>
          <a:schemeClr val="bg1">
            <a:alpha val="9000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l-GR" sz="3300" kern="1200" dirty="0"/>
            <a:t>Δεν έχουν συμπληρώσει τ</a:t>
          </a:r>
          <a:r>
            <a:rPr lang="en-US" sz="3300" kern="1200" dirty="0"/>
            <a:t>o</a:t>
          </a:r>
          <a:r>
            <a:rPr lang="el-GR" sz="3300" kern="1200" dirty="0"/>
            <a:t> δέκατο έτος της ηλικίας τους </a:t>
          </a:r>
          <a:endParaRPr lang="en-US" sz="3300" kern="1200" dirty="0"/>
        </a:p>
      </dsp:txBody>
      <dsp:txXfrm>
        <a:off x="560236" y="832323"/>
        <a:ext cx="4149382" cy="2576345"/>
      </dsp:txXfrm>
    </dsp:sp>
    <dsp:sp modelId="{4F673B1B-88F8-4555-A15F-9346EC126773}">
      <dsp:nvSpPr>
        <dsp:cNvPr id="0" name=""/>
        <dsp:cNvSpPr/>
      </dsp:nvSpPr>
      <dsp:spPr>
        <a:xfrm>
          <a:off x="5268627" y="297257"/>
          <a:ext cx="4309690" cy="2736653"/>
        </a:xfrm>
        <a:prstGeom prst="roundRect">
          <a:avLst>
            <a:gd name="adj" fmla="val 10000"/>
          </a:avLst>
        </a:prstGeom>
        <a:solidFill>
          <a:schemeClr val="accent2"/>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458DC2-12EF-48B1-AF4F-8FACBF707631}">
      <dsp:nvSpPr>
        <dsp:cNvPr id="0" name=""/>
        <dsp:cNvSpPr/>
      </dsp:nvSpPr>
      <dsp:spPr>
        <a:xfrm>
          <a:off x="5747481" y="752169"/>
          <a:ext cx="4309690" cy="2736653"/>
        </a:xfrm>
        <a:prstGeom prst="roundRect">
          <a:avLst>
            <a:gd name="adj" fmla="val 10000"/>
          </a:avLst>
        </a:prstGeom>
        <a:solidFill>
          <a:schemeClr val="bg1">
            <a:alpha val="9000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l-GR" sz="3300" kern="1200" dirty="0"/>
            <a:t>όσοι βρίσκονται σε πλήρη στερητική δικαστική συμπαράσταση (ΑΚ1666)</a:t>
          </a:r>
          <a:endParaRPr lang="en-US" sz="3300" kern="1200" dirty="0"/>
        </a:p>
      </dsp:txBody>
      <dsp:txXfrm>
        <a:off x="5827635" y="832323"/>
        <a:ext cx="4149382" cy="25763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1F8CED-933B-477E-8E34-D42C07023311}">
      <dsp:nvSpPr>
        <dsp:cNvPr id="0" name=""/>
        <dsp:cNvSpPr/>
      </dsp:nvSpPr>
      <dsp:spPr>
        <a:xfrm>
          <a:off x="0" y="76581"/>
          <a:ext cx="6797675" cy="17842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dirty="0"/>
            <a:t>Αρ 134 ΑΚ «Ο ανήλικος που έχει συμπληρώσει το δέκατο  έτος  είναι  ικανός για δικαιοπραξία, από την οποία αποκτά απλώς και μόνο έννομο όφελος.»</a:t>
          </a:r>
          <a:endParaRPr lang="en-US" sz="2500" kern="1200" dirty="0"/>
        </a:p>
      </dsp:txBody>
      <dsp:txXfrm>
        <a:off x="87100" y="163681"/>
        <a:ext cx="6623475" cy="1610050"/>
      </dsp:txXfrm>
    </dsp:sp>
    <dsp:sp modelId="{106B0CD1-65F3-4F57-9735-59626276A397}">
      <dsp:nvSpPr>
        <dsp:cNvPr id="0" name=""/>
        <dsp:cNvSpPr/>
      </dsp:nvSpPr>
      <dsp:spPr>
        <a:xfrm>
          <a:off x="0" y="1932831"/>
          <a:ext cx="6797675" cy="1784250"/>
        </a:xfrm>
        <a:prstGeom prst="roundRect">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kern="1200"/>
            <a:t>Δικαιοπραξία από την οποία ο ανήλικος προσπορίζει </a:t>
          </a:r>
          <a:r>
            <a:rPr lang="el-GR" sz="2500" b="1" u="sng" kern="1200"/>
            <a:t>έννομο </a:t>
          </a:r>
          <a:r>
            <a:rPr lang="el-GR" sz="2500" u="sng" kern="1200"/>
            <a:t>όφελος </a:t>
          </a:r>
          <a:r>
            <a:rPr lang="el-GR" sz="2500" kern="1200"/>
            <a:t>είναι αυτή από την οποία ο ανηλικος αποκτάει δικαίωμα ή απαλλάσσεται από υποχρέωση</a:t>
          </a:r>
          <a:endParaRPr lang="en-US" sz="2500" kern="1200"/>
        </a:p>
      </dsp:txBody>
      <dsp:txXfrm>
        <a:off x="87100" y="2019931"/>
        <a:ext cx="6623475" cy="1610050"/>
      </dsp:txXfrm>
    </dsp:sp>
    <dsp:sp modelId="{6EEA12C7-2B35-469A-9676-1636A1227BF3}">
      <dsp:nvSpPr>
        <dsp:cNvPr id="0" name=""/>
        <dsp:cNvSpPr/>
      </dsp:nvSpPr>
      <dsp:spPr>
        <a:xfrm>
          <a:off x="0" y="3789081"/>
          <a:ext cx="6797675" cy="178425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l-GR" sz="2500" u="sng" kern="1200"/>
            <a:t>Δεν θα πρέπει σε καμία περίπτωση ο ανήλικος να αναλαμβάνει υποχρέωση ακόμα κι αν μελλοντικά προσπορίσει από αυτή οικονομικό όφελος </a:t>
          </a:r>
          <a:endParaRPr lang="en-US" sz="2500" kern="1200"/>
        </a:p>
      </dsp:txBody>
      <dsp:txXfrm>
        <a:off x="87100" y="3876181"/>
        <a:ext cx="6623475" cy="16100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38B403-18CC-44D8-B04D-9AD822EE3248}">
      <dsp:nvSpPr>
        <dsp:cNvPr id="0" name=""/>
        <dsp:cNvSpPr/>
      </dsp:nvSpPr>
      <dsp:spPr>
        <a:xfrm>
          <a:off x="12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0653D9-CD58-4861-A962-C90311C42089}">
      <dsp:nvSpPr>
        <dsp:cNvPr id="0" name=""/>
        <dsp:cNvSpPr/>
      </dsp:nvSpPr>
      <dsp:spPr>
        <a:xfrm>
          <a:off x="480082"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u="sng" kern="1200"/>
            <a:t>Α) Στερητική Δικαστική Συμπαράσταση: </a:t>
          </a:r>
          <a:r>
            <a:rPr lang="el-GR" sz="1500" kern="1200"/>
            <a:t>Είναι η κατάσταση στην οποία τίθεται ένα πρόσωπο με δικαστική απόφαση και κατά τη διάρκεια της οποίας έιναι ανίκανο να καταρτίζει όλες τις δικαιοπραξίες (πλήρης στερητική δικαστική συμπαράσταση) ή όσες ορίζονται στη δικαστική απόφαση (μερική δικαστική συμπαράσταση). Στις δικαιοπραξίες αυτές ο συμπαραστατούμενος δεν έχει καθόλου δικαιοπρακτική ικανότητα και τις δικαιοπραξίες καταρτίζει ο δικαστικός συμπαραστάτης</a:t>
          </a:r>
          <a:endParaRPr lang="en-US" sz="1500" kern="1200"/>
        </a:p>
      </dsp:txBody>
      <dsp:txXfrm>
        <a:off x="560236" y="832323"/>
        <a:ext cx="4149382" cy="2576345"/>
      </dsp:txXfrm>
    </dsp:sp>
    <dsp:sp modelId="{CA99FE7C-9DAD-47D1-AE90-4314F90855F2}">
      <dsp:nvSpPr>
        <dsp:cNvPr id="0" name=""/>
        <dsp:cNvSpPr/>
      </dsp:nvSpPr>
      <dsp:spPr>
        <a:xfrm>
          <a:off x="4963845"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DBBE1E-697A-4A99-85EE-6721351A70D5}">
      <dsp:nvSpPr>
        <dsp:cNvPr id="0" name=""/>
        <dsp:cNvSpPr/>
      </dsp:nvSpPr>
      <dsp:spPr>
        <a:xfrm>
          <a:off x="5442700"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kern="1200"/>
            <a:t>Β</a:t>
          </a:r>
          <a:r>
            <a:rPr lang="el-GR" sz="1500" u="sng" kern="1200"/>
            <a:t>) Επικουρική Δικαστική Συμπαράσταση: </a:t>
          </a:r>
          <a:r>
            <a:rPr lang="el-GR" sz="1500" kern="1200"/>
            <a:t>Είναι η κατάσταση στην οποία τίθεται ένα πρόσωπο με δικαστική απόφαση και κατά τη διάρκεια της οποίας ο συμπαραστατούμενος χρειάζεται τη συναίνεση του δικαστικού συμπαραστάτη προκειμένου να καταρτίσει έγκυρη δικαιοπραξία.</a:t>
          </a:r>
          <a:endParaRPr lang="en-US" sz="1500" kern="1200"/>
        </a:p>
      </dsp:txBody>
      <dsp:txXfrm>
        <a:off x="5522854" y="832323"/>
        <a:ext cx="4149382" cy="25763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CFFA6A-6A29-47B6-AC07-D7C7A31B736C}">
      <dsp:nvSpPr>
        <dsp:cNvPr id="0" name=""/>
        <dsp:cNvSpPr/>
      </dsp:nvSpPr>
      <dsp:spPr>
        <a:xfrm>
          <a:off x="0" y="1259714"/>
          <a:ext cx="6797675" cy="189734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l-GR" sz="2800" kern="1200" dirty="0"/>
            <a:t>Ο Γ, επιστρέφοντας το βράδυ σπίτι του πλήρως μεθυσμένος, χάρισε στον ταξιτζή το κινητό του αξίας 1.000 ευρώ !!!</a:t>
          </a:r>
          <a:endParaRPr lang="en-US" sz="2800" kern="1200" dirty="0"/>
        </a:p>
      </dsp:txBody>
      <dsp:txXfrm>
        <a:off x="92621" y="1352335"/>
        <a:ext cx="6612433" cy="1712107"/>
      </dsp:txXfrm>
    </dsp:sp>
    <dsp:sp modelId="{F130EB96-57BE-49B2-B42A-614233E8A7A2}">
      <dsp:nvSpPr>
        <dsp:cNvPr id="0" name=""/>
        <dsp:cNvSpPr/>
      </dsp:nvSpPr>
      <dsp:spPr>
        <a:xfrm>
          <a:off x="0" y="3659155"/>
          <a:ext cx="6797675" cy="1432588"/>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l-GR" sz="2800" kern="1200" dirty="0"/>
            <a:t>Δικαιούται την άλλη μέρα να το αναζητήσει ?????</a:t>
          </a:r>
          <a:endParaRPr lang="en-US" sz="2800" kern="1200" dirty="0"/>
        </a:p>
      </dsp:txBody>
      <dsp:txXfrm>
        <a:off x="69933" y="3729088"/>
        <a:ext cx="6657809" cy="129272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70B7D-3C1D-4473-9464-082D4DC6607F}">
      <dsp:nvSpPr>
        <dsp:cNvPr id="0" name=""/>
        <dsp:cNvSpPr/>
      </dsp:nvSpPr>
      <dsp:spPr>
        <a:xfrm>
          <a:off x="12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37F1AB-8370-435B-9F44-757BE93A69E6}">
      <dsp:nvSpPr>
        <dsp:cNvPr id="0" name=""/>
        <dsp:cNvSpPr/>
      </dsp:nvSpPr>
      <dsp:spPr>
        <a:xfrm>
          <a:off x="480082"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a:t>Α) Μονομερείς : περιέχουν δήλωση βούλησης ενός μόνο προσώπου (πχ διαθήκη, πληρεξουσιότητα κλπ)</a:t>
          </a:r>
          <a:endParaRPr lang="en-US" sz="2400" kern="1200"/>
        </a:p>
      </dsp:txBody>
      <dsp:txXfrm>
        <a:off x="560236" y="832323"/>
        <a:ext cx="4149382" cy="2576345"/>
      </dsp:txXfrm>
    </dsp:sp>
    <dsp:sp modelId="{CA023246-457A-4A49-A762-684FBFAB7E78}">
      <dsp:nvSpPr>
        <dsp:cNvPr id="0" name=""/>
        <dsp:cNvSpPr/>
      </dsp:nvSpPr>
      <dsp:spPr>
        <a:xfrm>
          <a:off x="52686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6DDFDF-D4BD-45B8-B38A-CA8DBA22D6AE}">
      <dsp:nvSpPr>
        <dsp:cNvPr id="0" name=""/>
        <dsp:cNvSpPr/>
      </dsp:nvSpPr>
      <dsp:spPr>
        <a:xfrm>
          <a:off x="5747481"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a:t>Β) Πολυμερείς : περιέχουν δηλώσεις βουλήσεως δύο ή περισσοτέρων προσώπων . Δηλαδή απαιτείται η σύμπραξη περισσοτέρων προσώπων (πχ σύμβαση πώλησης) </a:t>
          </a:r>
          <a:endParaRPr lang="en-US" sz="2400" kern="1200"/>
        </a:p>
      </dsp:txBody>
      <dsp:txXfrm>
        <a:off x="5827635" y="832323"/>
        <a:ext cx="4149382" cy="25763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20C66-B17E-4733-BF6F-483397BDD506}">
      <dsp:nvSpPr>
        <dsp:cNvPr id="0" name=""/>
        <dsp:cNvSpPr/>
      </dsp:nvSpPr>
      <dsp:spPr>
        <a:xfrm>
          <a:off x="12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4BF86F-02EF-4244-A544-0BD26FD528EC}">
      <dsp:nvSpPr>
        <dsp:cNvPr id="0" name=""/>
        <dsp:cNvSpPr/>
      </dsp:nvSpPr>
      <dsp:spPr>
        <a:xfrm>
          <a:off x="480082"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a:t>Α) Δικαιοπραξίες εν ζωή : Ρυθμίζουν περιουσιακές ή προσωπικές σχέσεις και επιφέρουν τα έννομα αποτελέσματα όσο ακόμα ζει ο δικαιοπρακτών </a:t>
          </a:r>
          <a:endParaRPr lang="en-US" sz="2100" kern="1200"/>
        </a:p>
      </dsp:txBody>
      <dsp:txXfrm>
        <a:off x="560236" y="832323"/>
        <a:ext cx="4149382" cy="2576345"/>
      </dsp:txXfrm>
    </dsp:sp>
    <dsp:sp modelId="{833F6957-7BB7-40D9-A9B5-7272820F9320}">
      <dsp:nvSpPr>
        <dsp:cNvPr id="0" name=""/>
        <dsp:cNvSpPr/>
      </dsp:nvSpPr>
      <dsp:spPr>
        <a:xfrm>
          <a:off x="52686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A353FC-4426-4F70-9B4C-C667FCC1CFEB}">
      <dsp:nvSpPr>
        <dsp:cNvPr id="0" name=""/>
        <dsp:cNvSpPr/>
      </dsp:nvSpPr>
      <dsp:spPr>
        <a:xfrm>
          <a:off x="5747481"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a:t>Β)Δικαιοπραξίες αιτία θανάτου: Ρυθμίζονται οι έννομες σχέσεις του δικαιοπρακτούντος για το χρόνο μετά το θάνατό του. (πχ διαθήκη: καταρτίζεται όσο ο δικαιοπρακτών ζει αλλά ρυθμίζει σχέσεις που προκύπτουν μετά το θάνατο του δικαιοπρακτούντος)</a:t>
          </a:r>
          <a:endParaRPr lang="en-US" sz="2100" kern="1200"/>
        </a:p>
      </dsp:txBody>
      <dsp:txXfrm>
        <a:off x="5827635" y="832323"/>
        <a:ext cx="4149382" cy="257634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BFD663-4198-441D-B525-5EEA3F1780E1}">
      <dsp:nvSpPr>
        <dsp:cNvPr id="0" name=""/>
        <dsp:cNvSpPr/>
      </dsp:nvSpPr>
      <dsp:spPr>
        <a:xfrm>
          <a:off x="12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6076AD-D64C-41AA-8227-0431E9E0BA7D}">
      <dsp:nvSpPr>
        <dsp:cNvPr id="0" name=""/>
        <dsp:cNvSpPr/>
      </dsp:nvSpPr>
      <dsp:spPr>
        <a:xfrm>
          <a:off x="480082"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Α)Δικαιοπραξίες προσωπικού δικαίου: Ρυθμίζονται θέματα που αφορούν στην προσωπική κατάσταση του δικαιοπρακτούντος (πχ γάμος, αναγνώριση πατρότητας κλπ)</a:t>
          </a:r>
          <a:endParaRPr lang="en-US" sz="2300" kern="1200"/>
        </a:p>
      </dsp:txBody>
      <dsp:txXfrm>
        <a:off x="560236" y="832323"/>
        <a:ext cx="4149382" cy="2576345"/>
      </dsp:txXfrm>
    </dsp:sp>
    <dsp:sp modelId="{E50E6604-CC7B-45D3-B281-E35FBB61DBAA}">
      <dsp:nvSpPr>
        <dsp:cNvPr id="0" name=""/>
        <dsp:cNvSpPr/>
      </dsp:nvSpPr>
      <dsp:spPr>
        <a:xfrm>
          <a:off x="52686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F81BF9-7AA3-4977-BEED-DB603A86E844}">
      <dsp:nvSpPr>
        <dsp:cNvPr id="0" name=""/>
        <dsp:cNvSpPr/>
      </dsp:nvSpPr>
      <dsp:spPr>
        <a:xfrm>
          <a:off x="5747481"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a:t>Β) Δικαιοπραξίες περιουσιακού δικαίου : Ρυθμίζονται θέματα που αφορούν στην περιουσιακή κατάσταση του δικαιοπρακτούντος (πχ μίσθωση πράγματος, μεταβίβαση ακινήτου, διαθήκη, δωρεά κλπ</a:t>
          </a:r>
          <a:endParaRPr lang="en-US" sz="2300" kern="1200"/>
        </a:p>
      </dsp:txBody>
      <dsp:txXfrm>
        <a:off x="5827635" y="832323"/>
        <a:ext cx="4149382" cy="25763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C2B53E-310F-4257-BE4C-9AEBD81F48BA}">
      <dsp:nvSpPr>
        <dsp:cNvPr id="0" name=""/>
        <dsp:cNvSpPr/>
      </dsp:nvSpPr>
      <dsp:spPr>
        <a:xfrm>
          <a:off x="12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DAF1FD-5316-4C1A-88CA-611A38C89993}">
      <dsp:nvSpPr>
        <dsp:cNvPr id="0" name=""/>
        <dsp:cNvSpPr/>
      </dsp:nvSpPr>
      <dsp:spPr>
        <a:xfrm>
          <a:off x="480082"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l-GR" sz="3100" kern="1200"/>
            <a:t>Α) Επαχθείς δικαιοπραξίες : Αναφέρονται σε επίδοση που γίνεται με αντάλλαγμα </a:t>
          </a:r>
          <a:endParaRPr lang="en-US" sz="3100" kern="1200"/>
        </a:p>
      </dsp:txBody>
      <dsp:txXfrm>
        <a:off x="560236" y="832323"/>
        <a:ext cx="4149382" cy="2576345"/>
      </dsp:txXfrm>
    </dsp:sp>
    <dsp:sp modelId="{639E201D-23E1-4FEA-81C0-B95738216473}">
      <dsp:nvSpPr>
        <dsp:cNvPr id="0" name=""/>
        <dsp:cNvSpPr/>
      </dsp:nvSpPr>
      <dsp:spPr>
        <a:xfrm>
          <a:off x="52686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E439F9-244A-496C-938D-EAAB1A7DF3FF}">
      <dsp:nvSpPr>
        <dsp:cNvPr id="0" name=""/>
        <dsp:cNvSpPr/>
      </dsp:nvSpPr>
      <dsp:spPr>
        <a:xfrm>
          <a:off x="5747481"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l-GR" sz="3100" kern="1200"/>
            <a:t>Β) Χαριστικές δικαιοπραξίες : Η επίδοση γίνεται χωρίς αντάλλαγμα (πχ δωρεά, δάνειο χωρίς τόκο κλπ)</a:t>
          </a:r>
          <a:endParaRPr lang="en-US" sz="3100" kern="1200"/>
        </a:p>
      </dsp:txBody>
      <dsp:txXfrm>
        <a:off x="5827635" y="832323"/>
        <a:ext cx="4149382" cy="25763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2F4620-DC1C-4242-9782-E5499FD0802E}"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C986F6-5DFF-46F9-B01F-C628A63B866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7020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2F4620-DC1C-4242-9782-E5499FD0802E}"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623358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2F4620-DC1C-4242-9782-E5499FD0802E}"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99357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2F4620-DC1C-4242-9782-E5499FD0802E}"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319182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2F4620-DC1C-4242-9782-E5499FD0802E}"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C986F6-5DFF-46F9-B01F-C628A63B866C}"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8423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2F4620-DC1C-4242-9782-E5499FD0802E}"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3654382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2F4620-DC1C-4242-9782-E5499FD0802E}" type="datetimeFigureOut">
              <a:rPr lang="en-US" smtClean="0"/>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4050000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2F4620-DC1C-4242-9782-E5499FD0802E}" type="datetimeFigureOut">
              <a:rPr lang="en-US" smtClean="0"/>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836742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F2F4620-DC1C-4242-9782-E5499FD0802E}" type="datetimeFigureOut">
              <a:rPr lang="en-US" smtClean="0"/>
              <a:t>10/25/2022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4287952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F2F4620-DC1C-4242-9782-E5499FD0802E}" type="datetimeFigureOut">
              <a:rPr lang="en-US" smtClean="0"/>
              <a:t>10/25/2022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EC986F6-5DFF-46F9-B01F-C628A63B866C}" type="slidenum">
              <a:rPr lang="en-US" smtClean="0"/>
              <a:t>‹#›</a:t>
            </a:fld>
            <a:endParaRPr lang="en-US"/>
          </a:p>
        </p:txBody>
      </p:sp>
    </p:spTree>
    <p:extLst>
      <p:ext uri="{BB962C8B-B14F-4D97-AF65-F5344CB8AC3E}">
        <p14:creationId xmlns:p14="http://schemas.microsoft.com/office/powerpoint/2010/main" val="3496857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2F4620-DC1C-4242-9782-E5499FD0802E}"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C986F6-5DFF-46F9-B01F-C628A63B866C}" type="slidenum">
              <a:rPr lang="en-US" smtClean="0"/>
              <a:t>‹#›</a:t>
            </a:fld>
            <a:endParaRPr lang="en-US"/>
          </a:p>
        </p:txBody>
      </p:sp>
    </p:spTree>
    <p:extLst>
      <p:ext uri="{BB962C8B-B14F-4D97-AF65-F5344CB8AC3E}">
        <p14:creationId xmlns:p14="http://schemas.microsoft.com/office/powerpoint/2010/main" val="2693924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F2F4620-DC1C-4242-9782-E5499FD0802E}" type="datetimeFigureOut">
              <a:rPr lang="en-US" smtClean="0"/>
              <a:t>10/25/2022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EC986F6-5DFF-46F9-B01F-C628A63B866C}"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895816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6F885-4901-E819-B74B-951DBC505197}"/>
              </a:ext>
            </a:extLst>
          </p:cNvPr>
          <p:cNvSpPr>
            <a:spLocks noGrp="1"/>
          </p:cNvSpPr>
          <p:nvPr>
            <p:ph type="ctrTitle"/>
          </p:nvPr>
        </p:nvSpPr>
        <p:spPr/>
        <p:txBody>
          <a:bodyPr/>
          <a:lstStyle/>
          <a:p>
            <a:r>
              <a:rPr lang="el-GR" dirty="0"/>
              <a:t>ΜΕΡΟΣ ΤΡΙΤΟ </a:t>
            </a:r>
            <a:endParaRPr lang="en-US" dirty="0"/>
          </a:p>
        </p:txBody>
      </p:sp>
      <p:sp>
        <p:nvSpPr>
          <p:cNvPr id="3" name="Subtitle 2">
            <a:extLst>
              <a:ext uri="{FF2B5EF4-FFF2-40B4-BE49-F238E27FC236}">
                <a16:creationId xmlns:a16="http://schemas.microsoft.com/office/drawing/2014/main" id="{FF2D4D2D-521F-F18A-9268-7B0248DF3C2E}"/>
              </a:ext>
            </a:extLst>
          </p:cNvPr>
          <p:cNvSpPr>
            <a:spLocks noGrp="1"/>
          </p:cNvSpPr>
          <p:nvPr>
            <p:ph type="subTitle" idx="1"/>
          </p:nvPr>
        </p:nvSpPr>
        <p:spPr/>
        <p:txBody>
          <a:bodyPr/>
          <a:lstStyle/>
          <a:p>
            <a:r>
              <a:rPr lang="el-GR" dirty="0"/>
              <a:t>ΙΚΑΝΟΤΗΤΑ ΓΙΑ ΔΙΚΑΙΟΠΡΑΞΙΑ</a:t>
            </a:r>
            <a:endParaRPr lang="en-US" dirty="0"/>
          </a:p>
        </p:txBody>
      </p:sp>
    </p:spTree>
    <p:extLst>
      <p:ext uri="{BB962C8B-B14F-4D97-AF65-F5344CB8AC3E}">
        <p14:creationId xmlns:p14="http://schemas.microsoft.com/office/powerpoint/2010/main" val="1322496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3EB38-AF69-F80F-BBF5-110E5E083CC8}"/>
              </a:ext>
            </a:extLst>
          </p:cNvPr>
          <p:cNvSpPr>
            <a:spLocks noGrp="1"/>
          </p:cNvSpPr>
          <p:nvPr>
            <p:ph type="title"/>
          </p:nvPr>
        </p:nvSpPr>
        <p:spPr/>
        <p:txBody>
          <a:bodyPr>
            <a:normAutofit/>
          </a:bodyPr>
          <a:lstStyle/>
          <a:p>
            <a:r>
              <a:rPr lang="el-GR" sz="3200" b="1" dirty="0"/>
              <a:t>Ο Έγγαμος ανήλικος </a:t>
            </a:r>
            <a:endParaRPr lang="en-US" sz="3200" b="1" dirty="0"/>
          </a:p>
        </p:txBody>
      </p:sp>
      <p:sp>
        <p:nvSpPr>
          <p:cNvPr id="3" name="Content Placeholder 2">
            <a:extLst>
              <a:ext uri="{FF2B5EF4-FFF2-40B4-BE49-F238E27FC236}">
                <a16:creationId xmlns:a16="http://schemas.microsoft.com/office/drawing/2014/main" id="{96FAED42-C49C-79BF-C9E3-A42121355ADF}"/>
              </a:ext>
            </a:extLst>
          </p:cNvPr>
          <p:cNvSpPr>
            <a:spLocks noGrp="1"/>
          </p:cNvSpPr>
          <p:nvPr>
            <p:ph idx="1"/>
          </p:nvPr>
        </p:nvSpPr>
        <p:spPr/>
        <p:txBody>
          <a:bodyPr>
            <a:normAutofit fontScale="92500" lnSpcReduction="10000"/>
          </a:bodyPr>
          <a:lstStyle/>
          <a:p>
            <a:pPr>
              <a:lnSpc>
                <a:spcPct val="150000"/>
              </a:lnSpc>
            </a:pPr>
            <a:r>
              <a:rPr lang="el-GR" dirty="0"/>
              <a:t>Αρ 137 ΑΚ «Ο  έγγαμος  ανήλικος  μπορεί  να  επιχειρεί  μόνος  του   κάθε δικαιοπραξία  απαραίτητη  για να συντηρεί ή να βελτιώνει την περιουσία του ή για να αντιμετωπίζει τις ανάγκες της προσωπικής  του  συντήρησης και  εκπαίδευσης, καθώς και τις τρέχουσες ανάγκες της οικογένειάς του. </a:t>
            </a:r>
          </a:p>
          <a:p>
            <a:pPr>
              <a:lnSpc>
                <a:spcPct val="150000"/>
              </a:lnSpc>
            </a:pPr>
            <a:r>
              <a:rPr lang="el-GR" dirty="0"/>
              <a:t>Μπορεί επίσης: 1.  να  εκμισθώνει  μόνος  τα  ακίνητά  του,  αστικά  ή αγροτικά,  το  πολύ  για  μια  εξαετία  2.   να  εισπράττει  μόνος του εισοδήματα από την περιουσία του 3. να διεξάγει μόνος  του  κάθε  δίκη σχετική με τις παραπάνω δικαιοπραξίες.»</a:t>
            </a:r>
          </a:p>
          <a:p>
            <a:endParaRPr lang="el-GR" dirty="0"/>
          </a:p>
          <a:p>
            <a:r>
              <a:rPr lang="el-GR" dirty="0"/>
              <a:t> </a:t>
            </a:r>
            <a:endParaRPr lang="en-US" dirty="0"/>
          </a:p>
        </p:txBody>
      </p:sp>
    </p:spTree>
    <p:extLst>
      <p:ext uri="{BB962C8B-B14F-4D97-AF65-F5344CB8AC3E}">
        <p14:creationId xmlns:p14="http://schemas.microsoft.com/office/powerpoint/2010/main" val="264867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FDE0E-202A-4764-0AD9-6D6E3102628A}"/>
              </a:ext>
            </a:extLst>
          </p:cNvPr>
          <p:cNvSpPr>
            <a:spLocks noGrp="1"/>
          </p:cNvSpPr>
          <p:nvPr>
            <p:ph type="title"/>
          </p:nvPr>
        </p:nvSpPr>
        <p:spPr>
          <a:xfrm>
            <a:off x="1097280" y="286604"/>
            <a:ext cx="10058400" cy="1132622"/>
          </a:xfrm>
        </p:spPr>
        <p:txBody>
          <a:bodyPr/>
          <a:lstStyle/>
          <a:p>
            <a:r>
              <a:rPr lang="el-GR" dirty="0"/>
              <a:t>Δικαστική Συμπαράσταση (1666 ΑΚ) </a:t>
            </a:r>
            <a:endParaRPr lang="en-US" dirty="0"/>
          </a:p>
        </p:txBody>
      </p:sp>
      <p:sp>
        <p:nvSpPr>
          <p:cNvPr id="3" name="Content Placeholder 2">
            <a:extLst>
              <a:ext uri="{FF2B5EF4-FFF2-40B4-BE49-F238E27FC236}">
                <a16:creationId xmlns:a16="http://schemas.microsoft.com/office/drawing/2014/main" id="{787704E4-9412-1D96-82DA-C2BA4885ECC8}"/>
              </a:ext>
            </a:extLst>
          </p:cNvPr>
          <p:cNvSpPr>
            <a:spLocks noGrp="1"/>
          </p:cNvSpPr>
          <p:nvPr>
            <p:ph idx="1"/>
          </p:nvPr>
        </p:nvSpPr>
        <p:spPr>
          <a:xfrm>
            <a:off x="1097280" y="1752600"/>
            <a:ext cx="10058400" cy="4116494"/>
          </a:xfrm>
        </p:spPr>
        <p:txBody>
          <a:bodyPr>
            <a:normAutofit fontScale="92500" lnSpcReduction="10000"/>
          </a:bodyPr>
          <a:lstStyle/>
          <a:p>
            <a:r>
              <a:rPr lang="el-GR" dirty="0"/>
              <a:t> Σε δικαστική συμπαράσταση υποβάλλεται ο ενήλικος: 1. Οταν λόγω ψυχικής ή</a:t>
            </a:r>
          </a:p>
          <a:p>
            <a:r>
              <a:rPr lang="el-GR" dirty="0"/>
              <a:t>διανοητικής διαταραχής ή λόγω σωματικής αναπηρίας αδυνατεί εν όλω ή εν</a:t>
            </a:r>
          </a:p>
          <a:p>
            <a:r>
              <a:rPr lang="el-GR" dirty="0"/>
              <a:t>μέρει να φροντίζει μόνος για τις υποθέσεις του, 2. όταν, λόγω ασωτίας,</a:t>
            </a:r>
          </a:p>
          <a:p>
            <a:r>
              <a:rPr lang="el-GR" dirty="0"/>
              <a:t>τοξικομανίας ή αλκοολισμού, εκθέτει στον κίνδυνο της στέρησης τον εαυτό</a:t>
            </a:r>
          </a:p>
          <a:p>
            <a:r>
              <a:rPr lang="el-GR" dirty="0"/>
              <a:t>του, το σύζυγό του, τους κατιόντες του ή τους ανιόντες του.</a:t>
            </a:r>
          </a:p>
          <a:p>
            <a:endParaRPr lang="el-GR" dirty="0"/>
          </a:p>
          <a:p>
            <a:r>
              <a:rPr lang="el-GR" dirty="0"/>
              <a:t>Ο ανήλικος, που βρίσκεται υπό γονική μέριμνα ή επιτροπεία, μπορεί να</a:t>
            </a:r>
          </a:p>
          <a:p>
            <a:r>
              <a:rPr lang="el-GR" dirty="0"/>
              <a:t>υποβληθεί σε δικαστική συμπαράσταση, αν συντρέχουνμ οι όροι της, κατά</a:t>
            </a:r>
          </a:p>
          <a:p>
            <a:r>
              <a:rPr lang="el-GR" dirty="0"/>
              <a:t>το τελευταίο έτος της ανηλικότητας. Τα αποτελέσματα της υποβολής σε</a:t>
            </a:r>
          </a:p>
          <a:p>
            <a:r>
              <a:rPr lang="el-GR" dirty="0"/>
              <a:t>δικαστική συμπαράσταση αρχίζουν, αφότου ο ανήλικος ενηλικιωθεί".</a:t>
            </a:r>
            <a:endParaRPr lang="en-US" dirty="0"/>
          </a:p>
        </p:txBody>
      </p:sp>
    </p:spTree>
    <p:extLst>
      <p:ext uri="{BB962C8B-B14F-4D97-AF65-F5344CB8AC3E}">
        <p14:creationId xmlns:p14="http://schemas.microsoft.com/office/powerpoint/2010/main" val="3375721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CF888-987A-7089-8054-466C88901032}"/>
              </a:ext>
            </a:extLst>
          </p:cNvPr>
          <p:cNvSpPr>
            <a:spLocks noGrp="1"/>
          </p:cNvSpPr>
          <p:nvPr>
            <p:ph type="title"/>
          </p:nvPr>
        </p:nvSpPr>
        <p:spPr>
          <a:xfrm>
            <a:off x="965030" y="963997"/>
            <a:ext cx="3254691" cy="4938361"/>
          </a:xfrm>
        </p:spPr>
        <p:txBody>
          <a:bodyPr anchor="ctr">
            <a:normAutofit/>
          </a:bodyPr>
          <a:lstStyle/>
          <a:p>
            <a:pPr algn="r"/>
            <a:r>
              <a:rPr lang="el-GR" sz="4400"/>
              <a:t>Ανικανότητα λόγω έλλειψης συνείδησης</a:t>
            </a:r>
            <a:endParaRPr lang="en-US" sz="4400"/>
          </a:p>
        </p:txBody>
      </p:sp>
      <p:sp>
        <p:nvSpPr>
          <p:cNvPr id="3" name="Content Placeholder 2">
            <a:extLst>
              <a:ext uri="{FF2B5EF4-FFF2-40B4-BE49-F238E27FC236}">
                <a16:creationId xmlns:a16="http://schemas.microsoft.com/office/drawing/2014/main" id="{BA653334-F862-C96C-6D46-DE645B8DA80D}"/>
              </a:ext>
            </a:extLst>
          </p:cNvPr>
          <p:cNvSpPr>
            <a:spLocks noGrp="1"/>
          </p:cNvSpPr>
          <p:nvPr>
            <p:ph idx="1"/>
          </p:nvPr>
        </p:nvSpPr>
        <p:spPr>
          <a:xfrm>
            <a:off x="5134882" y="1844431"/>
            <a:ext cx="6135097" cy="4057927"/>
          </a:xfrm>
        </p:spPr>
        <p:txBody>
          <a:bodyPr anchor="ctr">
            <a:normAutofit/>
          </a:bodyPr>
          <a:lstStyle/>
          <a:p>
            <a:r>
              <a:rPr lang="el-GR" sz="1800" dirty="0"/>
              <a:t>Ανίκανος είναι και αυτός που τη στιγμή της δικαιοπραξίας δεν έχει συνείδηση των πράξεων του ή βρίσκεται σε ψυχική ή διανοητική διαταραχή και δεν μπορεί παροδικά να εκτιμήσει τις συνέπειες και τη σημασία των πράξεών του.  (ΑΚ 131)</a:t>
            </a:r>
          </a:p>
          <a:p>
            <a:pPr marL="0" indent="0">
              <a:buNone/>
            </a:pPr>
            <a:r>
              <a:rPr lang="el-GR" sz="1800" dirty="0"/>
              <a:t> Τέτοιοι λόγοι μπορεί να είναι :</a:t>
            </a:r>
          </a:p>
          <a:p>
            <a:r>
              <a:rPr lang="el-GR" sz="1800" dirty="0"/>
              <a:t>- μέθη</a:t>
            </a:r>
          </a:p>
          <a:p>
            <a:r>
              <a:rPr lang="el-GR" sz="1800" dirty="0"/>
              <a:t>- υψηλός πυρετός</a:t>
            </a:r>
          </a:p>
          <a:p>
            <a:r>
              <a:rPr lang="el-GR" sz="1800" dirty="0"/>
              <a:t>- λήψη ναρκωτικών ουσιών</a:t>
            </a:r>
          </a:p>
          <a:p>
            <a:r>
              <a:rPr lang="el-GR" sz="1800" dirty="0"/>
              <a:t>- επιληψία κλπ</a:t>
            </a:r>
          </a:p>
          <a:p>
            <a:r>
              <a:rPr lang="el-GR" sz="1800" dirty="0"/>
              <a:t>Συνέπεια αυτής της ανικανότητας είναι η ακυρότητα της δικαιοπραξίας </a:t>
            </a:r>
            <a:endParaRPr lang="en-US" sz="1800" dirty="0"/>
          </a:p>
        </p:txBody>
      </p:sp>
    </p:spTree>
    <p:extLst>
      <p:ext uri="{BB962C8B-B14F-4D97-AF65-F5344CB8AC3E}">
        <p14:creationId xmlns:p14="http://schemas.microsoft.com/office/powerpoint/2010/main" val="1213957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3C073-EFDD-5FA6-8FA8-3281F6ACEC91}"/>
              </a:ext>
            </a:extLst>
          </p:cNvPr>
          <p:cNvSpPr>
            <a:spLocks noGrp="1"/>
          </p:cNvSpPr>
          <p:nvPr>
            <p:ph type="title"/>
          </p:nvPr>
        </p:nvSpPr>
        <p:spPr/>
        <p:txBody>
          <a:bodyPr>
            <a:normAutofit/>
          </a:bodyPr>
          <a:lstStyle/>
          <a:p>
            <a:r>
              <a:rPr lang="el-GR" dirty="0"/>
              <a:t>Μορφές δικαστικής συμπαράστασης</a:t>
            </a:r>
            <a:endParaRPr lang="en-US" dirty="0"/>
          </a:p>
        </p:txBody>
      </p:sp>
      <p:graphicFrame>
        <p:nvGraphicFramePr>
          <p:cNvPr id="5" name="Content Placeholder 2">
            <a:extLst>
              <a:ext uri="{FF2B5EF4-FFF2-40B4-BE49-F238E27FC236}">
                <a16:creationId xmlns:a16="http://schemas.microsoft.com/office/drawing/2014/main" id="{D81D2F9D-05A3-CA90-F02F-AF9F1EFB651D}"/>
              </a:ext>
            </a:extLst>
          </p:cNvPr>
          <p:cNvGraphicFramePr>
            <a:graphicFrameLocks noGrp="1"/>
          </p:cNvGraphicFramePr>
          <p:nvPr>
            <p:ph idx="1"/>
            <p:extLst>
              <p:ext uri="{D42A27DB-BD31-4B8C-83A1-F6EECF244321}">
                <p14:modId xmlns:p14="http://schemas.microsoft.com/office/powerpoint/2010/main" val="122201249"/>
              </p:ext>
            </p:extLst>
          </p:nvPr>
        </p:nvGraphicFramePr>
        <p:xfrm>
          <a:off x="504296" y="2081582"/>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147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3BF4-8168-3EAB-34E9-C5B72D7A1E5E}"/>
              </a:ext>
            </a:extLst>
          </p:cNvPr>
          <p:cNvSpPr>
            <a:spLocks noGrp="1"/>
          </p:cNvSpPr>
          <p:nvPr>
            <p:ph type="title"/>
          </p:nvPr>
        </p:nvSpPr>
        <p:spPr/>
        <p:txBody>
          <a:bodyPr/>
          <a:lstStyle/>
          <a:p>
            <a:r>
              <a:rPr lang="el-GR" dirty="0"/>
              <a:t>Παράδειγμα 1</a:t>
            </a:r>
            <a:endParaRPr lang="en-US" dirty="0"/>
          </a:p>
        </p:txBody>
      </p:sp>
      <p:sp>
        <p:nvSpPr>
          <p:cNvPr id="3" name="Content Placeholder 2">
            <a:extLst>
              <a:ext uri="{FF2B5EF4-FFF2-40B4-BE49-F238E27FC236}">
                <a16:creationId xmlns:a16="http://schemas.microsoft.com/office/drawing/2014/main" id="{B456C465-042E-36E7-7143-0458B20B30CC}"/>
              </a:ext>
            </a:extLst>
          </p:cNvPr>
          <p:cNvSpPr>
            <a:spLocks noGrp="1"/>
          </p:cNvSpPr>
          <p:nvPr>
            <p:ph idx="1"/>
          </p:nvPr>
        </p:nvSpPr>
        <p:spPr/>
        <p:txBody>
          <a:bodyPr/>
          <a:lstStyle/>
          <a:p>
            <a:pPr>
              <a:lnSpc>
                <a:spcPct val="150000"/>
              </a:lnSpc>
            </a:pPr>
            <a:r>
              <a:rPr lang="el-GR" dirty="0"/>
              <a:t>Ο Χ δωρίζει στον δεκαπεντάχρονο εγγονό του Α ένα ακίνητο. Μπορεί ο Α να υπογράψει αυτοπροσώπως έγκυρα το συμβόλαιο δωρεάς ?????</a:t>
            </a:r>
          </a:p>
          <a:p>
            <a:endParaRPr lang="el-GR" dirty="0"/>
          </a:p>
          <a:p>
            <a:r>
              <a:rPr lang="el-GR" dirty="0"/>
              <a:t>Θα άλλαζε κάτι αν το ακίνητο ήταν υποθηκευμένο???</a:t>
            </a:r>
          </a:p>
          <a:p>
            <a:r>
              <a:rPr lang="el-GR" dirty="0"/>
              <a:t> </a:t>
            </a:r>
            <a:endParaRPr lang="en-US" dirty="0"/>
          </a:p>
        </p:txBody>
      </p:sp>
    </p:spTree>
    <p:extLst>
      <p:ext uri="{BB962C8B-B14F-4D97-AF65-F5344CB8AC3E}">
        <p14:creationId xmlns:p14="http://schemas.microsoft.com/office/powerpoint/2010/main" val="1093623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C983A-29CB-94F8-8F08-E8F91C5C317D}"/>
              </a:ext>
            </a:extLst>
          </p:cNvPr>
          <p:cNvSpPr>
            <a:spLocks noGrp="1"/>
          </p:cNvSpPr>
          <p:nvPr>
            <p:ph type="title"/>
          </p:nvPr>
        </p:nvSpPr>
        <p:spPr/>
        <p:txBody>
          <a:bodyPr>
            <a:normAutofit/>
          </a:bodyPr>
          <a:lstStyle/>
          <a:p>
            <a:r>
              <a:rPr lang="el-GR" sz="3600" dirty="0"/>
              <a:t>Παράδειγμα 2</a:t>
            </a:r>
            <a:endParaRPr lang="en-US" sz="3600" dirty="0"/>
          </a:p>
        </p:txBody>
      </p:sp>
      <p:sp>
        <p:nvSpPr>
          <p:cNvPr id="3" name="Content Placeholder 2">
            <a:extLst>
              <a:ext uri="{FF2B5EF4-FFF2-40B4-BE49-F238E27FC236}">
                <a16:creationId xmlns:a16="http://schemas.microsoft.com/office/drawing/2014/main" id="{2B1F609E-EB7D-0DD8-583B-F6E46BE8CE54}"/>
              </a:ext>
            </a:extLst>
          </p:cNvPr>
          <p:cNvSpPr>
            <a:spLocks noGrp="1"/>
          </p:cNvSpPr>
          <p:nvPr>
            <p:ph idx="1"/>
          </p:nvPr>
        </p:nvSpPr>
        <p:spPr/>
        <p:txBody>
          <a:bodyPr/>
          <a:lstStyle/>
          <a:p>
            <a:pPr>
              <a:lnSpc>
                <a:spcPct val="150000"/>
              </a:lnSpc>
            </a:pPr>
            <a:r>
              <a:rPr lang="el-GR" dirty="0"/>
              <a:t>Ο 11χρονος Α συνάπτει σύμβαση δωρεάς με τη θεία του Β, ενός διαμερίσματος στο Κολωνάκι, με τον όρο να τη συντηρεί στα γεράματα της από τα εισοδήματα του δωρούμενου. Μετά το θάνατο της Β, οι συγγενείς της ζητούν με αγωγή την αναγνώριση της ακυρότητας της δωρεάς, επειδή ο Α ως ανήλικος δεν μπορεί να συμβληθεί μόνος.</a:t>
            </a:r>
          </a:p>
          <a:p>
            <a:endParaRPr lang="en-US" dirty="0"/>
          </a:p>
        </p:txBody>
      </p:sp>
    </p:spTree>
    <p:extLst>
      <p:ext uri="{BB962C8B-B14F-4D97-AF65-F5344CB8AC3E}">
        <p14:creationId xmlns:p14="http://schemas.microsoft.com/office/powerpoint/2010/main" val="3463570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8DD76-6B09-452D-ACF0-FE9DFB0CB61A}"/>
              </a:ext>
            </a:extLst>
          </p:cNvPr>
          <p:cNvSpPr>
            <a:spLocks noGrp="1"/>
          </p:cNvSpPr>
          <p:nvPr>
            <p:ph type="title"/>
          </p:nvPr>
        </p:nvSpPr>
        <p:spPr/>
        <p:txBody>
          <a:bodyPr>
            <a:normAutofit/>
          </a:bodyPr>
          <a:lstStyle/>
          <a:p>
            <a:r>
              <a:rPr lang="el-GR" sz="3200" dirty="0"/>
              <a:t>απάντηση</a:t>
            </a:r>
            <a:endParaRPr lang="en-US" sz="3200" dirty="0"/>
          </a:p>
        </p:txBody>
      </p:sp>
      <p:sp>
        <p:nvSpPr>
          <p:cNvPr id="3" name="Content Placeholder 2">
            <a:extLst>
              <a:ext uri="{FF2B5EF4-FFF2-40B4-BE49-F238E27FC236}">
                <a16:creationId xmlns:a16="http://schemas.microsoft.com/office/drawing/2014/main" id="{D992CAE0-35B9-2328-CCC7-2B164F969625}"/>
              </a:ext>
            </a:extLst>
          </p:cNvPr>
          <p:cNvSpPr>
            <a:spLocks noGrp="1"/>
          </p:cNvSpPr>
          <p:nvPr>
            <p:ph idx="1"/>
          </p:nvPr>
        </p:nvSpPr>
        <p:spPr/>
        <p:txBody>
          <a:bodyPr/>
          <a:lstStyle/>
          <a:p>
            <a:r>
              <a:rPr lang="el-GR" dirty="0"/>
              <a:t>Η δωρεά είναι σύμβαση ετεροβαρής και δεν συνεπάγεται οπωσδήποτε την ανάληψη υποχρεώσεων. Ο Α μπορεί να συμβληθεί μόνος του χωρίς να εκπροσωπείται από το γονέα του, διότι από την αποδοχή της δωρεάς αυτής αποκτά μόνο έννομο όφελος. Αν λοιπόν η δωρεά δεν περιελάμβανε τον όρο να αναλάβει ο Α την υποχρέωση να συντηρεί την Β, θα ήταν νόμιμη, σύμφωνα με το 134ΑΚ. Η συμφωνία για τη συντήρηση της δωρήτριας συνεπάγεται την ανάληψη υποχρεώσεων, τις οποίες βέβαια δεν μπορεί να αναλάβει ο 11χρονος ανιψιός της. Ο όρος αυτός, επομένως, δεν επιτρέπει τη σύναψη της σύμβασης από τον ίδιο τον ανήλικο. </a:t>
            </a:r>
          </a:p>
          <a:p>
            <a:r>
              <a:rPr lang="el-GR" dirty="0"/>
              <a:t>Η ακυρότητα της δικαιοπραξίας από την ανικανότητα του ανήλικου συμπαρασύρει σε ακυρότητα όλη την δικαιοπραξία. Συνεπώς, η αγωγή των συγγενών της Β για αναγνώριση της ακυρότητας της δωρεάς στον Α είναι βάσιμη.</a:t>
            </a:r>
            <a:endParaRPr lang="en-US" dirty="0"/>
          </a:p>
        </p:txBody>
      </p:sp>
    </p:spTree>
    <p:extLst>
      <p:ext uri="{BB962C8B-B14F-4D97-AF65-F5344CB8AC3E}">
        <p14:creationId xmlns:p14="http://schemas.microsoft.com/office/powerpoint/2010/main" val="2012540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02642-7195-DD58-9198-61C2F6251CA4}"/>
              </a:ext>
            </a:extLst>
          </p:cNvPr>
          <p:cNvSpPr>
            <a:spLocks noGrp="1"/>
          </p:cNvSpPr>
          <p:nvPr>
            <p:ph type="title"/>
          </p:nvPr>
        </p:nvSpPr>
        <p:spPr>
          <a:xfrm>
            <a:off x="492370" y="605896"/>
            <a:ext cx="3084844" cy="5646208"/>
          </a:xfrm>
        </p:spPr>
        <p:txBody>
          <a:bodyPr anchor="ctr">
            <a:normAutofit/>
          </a:bodyPr>
          <a:lstStyle/>
          <a:p>
            <a:r>
              <a:rPr lang="el-GR" sz="3600" dirty="0">
                <a:solidFill>
                  <a:schemeClr val="tx1"/>
                </a:solidFill>
              </a:rPr>
              <a:t>Παράδειγμα 3 </a:t>
            </a:r>
            <a:endParaRPr lang="en-US" sz="3600" dirty="0">
              <a:solidFill>
                <a:schemeClr val="tx1"/>
              </a:solidFill>
            </a:endParaRPr>
          </a:p>
        </p:txBody>
      </p:sp>
      <p:sp>
        <p:nvSpPr>
          <p:cNvPr id="3" name="Content Placeholder 2">
            <a:extLst>
              <a:ext uri="{FF2B5EF4-FFF2-40B4-BE49-F238E27FC236}">
                <a16:creationId xmlns:a16="http://schemas.microsoft.com/office/drawing/2014/main" id="{0369AD0B-F947-226E-786D-EE7EBE845105}"/>
              </a:ext>
            </a:extLst>
          </p:cNvPr>
          <p:cNvSpPr>
            <a:spLocks noGrp="1"/>
          </p:cNvSpPr>
          <p:nvPr>
            <p:ph idx="1"/>
          </p:nvPr>
        </p:nvSpPr>
        <p:spPr>
          <a:xfrm>
            <a:off x="4742016" y="605896"/>
            <a:ext cx="6413663" cy="5646208"/>
          </a:xfrm>
        </p:spPr>
        <p:txBody>
          <a:bodyPr anchor="ctr">
            <a:normAutofit/>
          </a:bodyPr>
          <a:lstStyle/>
          <a:p>
            <a:r>
              <a:rPr lang="el-GR" dirty="0"/>
              <a:t>1. Ο εργάτης Α εμφανίζεται μια μέρα στον τόπο της δουλειάς του εν πλήρει μέθη και προκαλεί επεισόδια. Στην παρατήρηση του εργοδότη Ε ο Α απαντά ότι καταγγέλει τη σύμβαση εργασίας . </a:t>
            </a:r>
          </a:p>
          <a:p>
            <a:r>
              <a:rPr lang="el-GR" dirty="0"/>
              <a:t>Καταγγέλθηκε πράγματι η σύμβαση ???</a:t>
            </a:r>
          </a:p>
          <a:p>
            <a:endParaRPr lang="el-GR" dirty="0"/>
          </a:p>
          <a:p>
            <a:endParaRPr lang="en-US" dirty="0"/>
          </a:p>
        </p:txBody>
      </p:sp>
    </p:spTree>
    <p:extLst>
      <p:ext uri="{BB962C8B-B14F-4D97-AF65-F5344CB8AC3E}">
        <p14:creationId xmlns:p14="http://schemas.microsoft.com/office/powerpoint/2010/main" val="349711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B4730-76F4-F081-8D3C-3504F738CA6F}"/>
              </a:ext>
            </a:extLst>
          </p:cNvPr>
          <p:cNvSpPr>
            <a:spLocks noGrp="1"/>
          </p:cNvSpPr>
          <p:nvPr>
            <p:ph type="title"/>
          </p:nvPr>
        </p:nvSpPr>
        <p:spPr>
          <a:xfrm>
            <a:off x="492370" y="516835"/>
            <a:ext cx="3084844" cy="5772840"/>
          </a:xfrm>
        </p:spPr>
        <p:txBody>
          <a:bodyPr anchor="ctr">
            <a:normAutofit/>
          </a:bodyPr>
          <a:lstStyle/>
          <a:p>
            <a:r>
              <a:rPr lang="el-GR" sz="3600" dirty="0">
                <a:solidFill>
                  <a:schemeClr val="tx1"/>
                </a:solidFill>
              </a:rPr>
              <a:t>Παράδειγμα 4</a:t>
            </a:r>
            <a:endParaRPr lang="en-US" sz="3600" dirty="0">
              <a:solidFill>
                <a:schemeClr val="tx1"/>
              </a:solidFill>
            </a:endParaRPr>
          </a:p>
        </p:txBody>
      </p:sp>
      <p:graphicFrame>
        <p:nvGraphicFramePr>
          <p:cNvPr id="5" name="Content Placeholder 2">
            <a:extLst>
              <a:ext uri="{FF2B5EF4-FFF2-40B4-BE49-F238E27FC236}">
                <a16:creationId xmlns:a16="http://schemas.microsoft.com/office/drawing/2014/main" id="{608DB615-EA23-6906-CF58-2F3B63A9313A}"/>
              </a:ext>
            </a:extLst>
          </p:cNvPr>
          <p:cNvGraphicFramePr>
            <a:graphicFrameLocks noGrp="1"/>
          </p:cNvGraphicFramePr>
          <p:nvPr>
            <p:ph idx="1"/>
            <p:extLst>
              <p:ext uri="{D42A27DB-BD31-4B8C-83A1-F6EECF244321}">
                <p14:modId xmlns:p14="http://schemas.microsoft.com/office/powerpoint/2010/main" val="373296509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0674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6818B-45B8-EC18-6F21-108AD1B44EE4}"/>
              </a:ext>
            </a:extLst>
          </p:cNvPr>
          <p:cNvSpPr>
            <a:spLocks noGrp="1"/>
          </p:cNvSpPr>
          <p:nvPr>
            <p:ph type="title"/>
          </p:nvPr>
        </p:nvSpPr>
        <p:spPr/>
        <p:txBody>
          <a:bodyPr>
            <a:normAutofit/>
          </a:bodyPr>
          <a:lstStyle/>
          <a:p>
            <a:r>
              <a:rPr lang="el-GR" sz="3200" dirty="0"/>
              <a:t>Έννοια της δικαιοπραξίας </a:t>
            </a:r>
            <a:endParaRPr lang="en-US" sz="3200" dirty="0"/>
          </a:p>
        </p:txBody>
      </p:sp>
      <p:sp>
        <p:nvSpPr>
          <p:cNvPr id="3" name="Content Placeholder 2">
            <a:extLst>
              <a:ext uri="{FF2B5EF4-FFF2-40B4-BE49-F238E27FC236}">
                <a16:creationId xmlns:a16="http://schemas.microsoft.com/office/drawing/2014/main" id="{2A3DA0B5-DB82-92BF-F3B8-739085702CD6}"/>
              </a:ext>
            </a:extLst>
          </p:cNvPr>
          <p:cNvSpPr>
            <a:spLocks noGrp="1"/>
          </p:cNvSpPr>
          <p:nvPr>
            <p:ph idx="1"/>
          </p:nvPr>
        </p:nvSpPr>
        <p:spPr/>
        <p:txBody>
          <a:bodyPr/>
          <a:lstStyle/>
          <a:p>
            <a:pPr>
              <a:lnSpc>
                <a:spcPct val="150000"/>
              </a:lnSpc>
            </a:pPr>
            <a:r>
              <a:rPr lang="el-GR" dirty="0"/>
              <a:t>Δικαιοπραξία είναι η ηθελημένη πράξη η οποία ρυθμίζεται από το δίκαιο και επιφέρει έννομες συνέπειες, τις οποίες ήθελε ο δικαιοπρακτών. (πχ σύμβαση πώλησης, καταγγελία σύμβασης εργασίας, αναγώριση πατρότητας, σύμβαση μίσθωσης, κλπ) </a:t>
            </a:r>
          </a:p>
          <a:p>
            <a:pPr>
              <a:lnSpc>
                <a:spcPct val="150000"/>
              </a:lnSpc>
            </a:pPr>
            <a:r>
              <a:rPr lang="el-GR" dirty="0"/>
              <a:t>Για να καταρτιστεί η δικαιοπραξία χρειαζόμαστε δήλωση βούλησης δηλαδή εξωτερίκευση της δικαιοπρακτικής βούλησης</a:t>
            </a:r>
            <a:r>
              <a:rPr lang="en-US" dirty="0"/>
              <a:t> </a:t>
            </a:r>
            <a:r>
              <a:rPr lang="el-GR" dirty="0"/>
              <a:t>και βούληση πράξης, δηλαδή βούληση να θέλω να δεσμευτώ από τα έννομα αποτελέσματα της πράξης μου. </a:t>
            </a:r>
          </a:p>
          <a:p>
            <a:pPr>
              <a:lnSpc>
                <a:spcPct val="150000"/>
              </a:lnSpc>
            </a:pPr>
            <a:endParaRPr lang="en-US" dirty="0"/>
          </a:p>
        </p:txBody>
      </p:sp>
    </p:spTree>
    <p:extLst>
      <p:ext uri="{BB962C8B-B14F-4D97-AF65-F5344CB8AC3E}">
        <p14:creationId xmlns:p14="http://schemas.microsoft.com/office/powerpoint/2010/main" val="2643139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EA38A-EDBC-E02F-B5B8-AC08521225A5}"/>
              </a:ext>
            </a:extLst>
          </p:cNvPr>
          <p:cNvSpPr>
            <a:spLocks noGrp="1"/>
          </p:cNvSpPr>
          <p:nvPr>
            <p:ph type="title"/>
          </p:nvPr>
        </p:nvSpPr>
        <p:spPr/>
        <p:txBody>
          <a:bodyPr>
            <a:normAutofit/>
          </a:bodyPr>
          <a:lstStyle/>
          <a:p>
            <a:r>
              <a:rPr lang="el-GR" b="1"/>
              <a:t>Έννοια της ικανότητας για δικαιοπραξια </a:t>
            </a:r>
            <a:endParaRPr lang="en-US" b="1"/>
          </a:p>
        </p:txBody>
      </p:sp>
      <p:graphicFrame>
        <p:nvGraphicFramePr>
          <p:cNvPr id="5" name="Content Placeholder 2">
            <a:extLst>
              <a:ext uri="{FF2B5EF4-FFF2-40B4-BE49-F238E27FC236}">
                <a16:creationId xmlns:a16="http://schemas.microsoft.com/office/drawing/2014/main" id="{31D8C5A0-9C01-7C4A-9E26-A411E8C51A13}"/>
              </a:ext>
            </a:extLst>
          </p:cNvPr>
          <p:cNvGraphicFramePr>
            <a:graphicFrameLocks noGrp="1"/>
          </p:cNvGraphicFramePr>
          <p:nvPr>
            <p:ph idx="1"/>
            <p:extLst>
              <p:ext uri="{D42A27DB-BD31-4B8C-83A1-F6EECF244321}">
                <p14:modId xmlns:p14="http://schemas.microsoft.com/office/powerpoint/2010/main" val="2946616489"/>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1729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52016-9AD2-8F62-63C3-03E67C980226}"/>
              </a:ext>
            </a:extLst>
          </p:cNvPr>
          <p:cNvSpPr>
            <a:spLocks noGrp="1"/>
          </p:cNvSpPr>
          <p:nvPr>
            <p:ph type="title"/>
          </p:nvPr>
        </p:nvSpPr>
        <p:spPr/>
        <p:txBody>
          <a:bodyPr>
            <a:normAutofit/>
          </a:bodyPr>
          <a:lstStyle/>
          <a:p>
            <a:r>
              <a:rPr lang="el-GR"/>
              <a:t>Οι δικαιοπραξίες διακρίνονται σε :</a:t>
            </a:r>
            <a:endParaRPr lang="en-US"/>
          </a:p>
        </p:txBody>
      </p:sp>
      <p:graphicFrame>
        <p:nvGraphicFramePr>
          <p:cNvPr id="5" name="Content Placeholder 2">
            <a:extLst>
              <a:ext uri="{FF2B5EF4-FFF2-40B4-BE49-F238E27FC236}">
                <a16:creationId xmlns:a16="http://schemas.microsoft.com/office/drawing/2014/main" id="{57C06616-BD13-0831-F93C-948DF2435795}"/>
              </a:ext>
            </a:extLst>
          </p:cNvPr>
          <p:cNvGraphicFramePr>
            <a:graphicFrameLocks noGrp="1"/>
          </p:cNvGraphicFramePr>
          <p:nvPr>
            <p:ph idx="1"/>
            <p:extLst>
              <p:ext uri="{D42A27DB-BD31-4B8C-83A1-F6EECF244321}">
                <p14:modId xmlns:p14="http://schemas.microsoft.com/office/powerpoint/2010/main" val="3772515978"/>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3234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5435C-666D-CAA1-41ED-712F6646E52F}"/>
              </a:ext>
            </a:extLst>
          </p:cNvPr>
          <p:cNvSpPr>
            <a:spLocks noGrp="1"/>
          </p:cNvSpPr>
          <p:nvPr>
            <p:ph type="title"/>
          </p:nvPr>
        </p:nvSpPr>
        <p:spPr/>
        <p:txBody>
          <a:bodyPr/>
          <a:lstStyle/>
          <a:p>
            <a:r>
              <a:rPr lang="el-GR" sz="3600" dirty="0"/>
              <a:t>Σύμβαση</a:t>
            </a:r>
            <a:r>
              <a:rPr lang="el-GR" dirty="0"/>
              <a:t> </a:t>
            </a:r>
            <a:endParaRPr lang="en-US" dirty="0"/>
          </a:p>
        </p:txBody>
      </p:sp>
      <p:sp>
        <p:nvSpPr>
          <p:cNvPr id="3" name="Content Placeholder 2">
            <a:extLst>
              <a:ext uri="{FF2B5EF4-FFF2-40B4-BE49-F238E27FC236}">
                <a16:creationId xmlns:a16="http://schemas.microsoft.com/office/drawing/2014/main" id="{29D1D4F5-0DC0-0489-E0C1-A4E4732C50C3}"/>
              </a:ext>
            </a:extLst>
          </p:cNvPr>
          <p:cNvSpPr>
            <a:spLocks noGrp="1"/>
          </p:cNvSpPr>
          <p:nvPr>
            <p:ph idx="1"/>
          </p:nvPr>
        </p:nvSpPr>
        <p:spPr/>
        <p:txBody>
          <a:bodyPr/>
          <a:lstStyle/>
          <a:p>
            <a:pPr>
              <a:lnSpc>
                <a:spcPct val="150000"/>
              </a:lnSpc>
            </a:pPr>
            <a:r>
              <a:rPr lang="el-GR" dirty="0"/>
              <a:t>Η σύμβαση είναι μια πολυμερής δικαιοπραξία, περιέχει δηλαδή δύο ή περισσότερες δηλώσεις βουλήσεως, οι οποίες είναι μεταξύ τους αντιτιθέμενες, εκράζουν δλδ αντίθετα συμφέροντα αλλά επιδιώκουν το ίδιο αποτέλεσμα.</a:t>
            </a:r>
          </a:p>
          <a:p>
            <a:pPr>
              <a:lnSpc>
                <a:spcPct val="150000"/>
              </a:lnSpc>
            </a:pPr>
            <a:r>
              <a:rPr lang="el-GR" dirty="0"/>
              <a:t>Πχ στη σύμβαση πώλησης η δήλωση βούλησης του πωλητή σχετίζεται με την παράδοση του πράγματος και απόκτηση του τιμήματος, ενώ του αγοραστή σχετίζεται με την απόκτηση του πράγματος και πληρωμή του τιμήματος. Εδώ δλδ τα μέρη έχουν διαφορετικά συμφέροντα τα οποία ικανοποιούνται από το ίδιο έννομο αποτέλεσμα. </a:t>
            </a:r>
            <a:endParaRPr lang="en-US" dirty="0"/>
          </a:p>
        </p:txBody>
      </p:sp>
    </p:spTree>
    <p:extLst>
      <p:ext uri="{BB962C8B-B14F-4D97-AF65-F5344CB8AC3E}">
        <p14:creationId xmlns:p14="http://schemas.microsoft.com/office/powerpoint/2010/main" val="3797591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3494B-D76A-5B4A-A871-88BB7A942D01}"/>
              </a:ext>
            </a:extLst>
          </p:cNvPr>
          <p:cNvSpPr>
            <a:spLocks noGrp="1"/>
          </p:cNvSpPr>
          <p:nvPr>
            <p:ph type="title"/>
          </p:nvPr>
        </p:nvSpPr>
        <p:spPr/>
        <p:txBody>
          <a:bodyPr>
            <a:normAutofit/>
          </a:bodyPr>
          <a:lstStyle/>
          <a:p>
            <a:r>
              <a:rPr lang="el-GR"/>
              <a:t>Άλλες διακρίσεις δικαιοπραξιών </a:t>
            </a:r>
            <a:endParaRPr lang="en-US"/>
          </a:p>
        </p:txBody>
      </p:sp>
      <p:graphicFrame>
        <p:nvGraphicFramePr>
          <p:cNvPr id="5" name="Content Placeholder 2">
            <a:extLst>
              <a:ext uri="{FF2B5EF4-FFF2-40B4-BE49-F238E27FC236}">
                <a16:creationId xmlns:a16="http://schemas.microsoft.com/office/drawing/2014/main" id="{558AFB7F-ACC8-1765-DCF3-35932B2401D2}"/>
              </a:ext>
            </a:extLst>
          </p:cNvPr>
          <p:cNvGraphicFramePr>
            <a:graphicFrameLocks noGrp="1"/>
          </p:cNvGraphicFramePr>
          <p:nvPr>
            <p:ph idx="1"/>
            <p:extLst>
              <p:ext uri="{D42A27DB-BD31-4B8C-83A1-F6EECF244321}">
                <p14:modId xmlns:p14="http://schemas.microsoft.com/office/powerpoint/2010/main" val="1548600125"/>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1913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0E6E8-7E80-A583-AD8D-4D2CDB8EA928}"/>
              </a:ext>
            </a:extLst>
          </p:cNvPr>
          <p:cNvSpPr>
            <a:spLocks noGrp="1"/>
          </p:cNvSpPr>
          <p:nvPr>
            <p:ph type="title"/>
          </p:nvPr>
        </p:nvSpPr>
        <p:spPr>
          <a:xfrm>
            <a:off x="1097280" y="286603"/>
            <a:ext cx="10058400" cy="1450757"/>
          </a:xfrm>
        </p:spPr>
        <p:txBody>
          <a:bodyPr>
            <a:normAutofit/>
          </a:bodyPr>
          <a:lstStyle/>
          <a:p>
            <a:r>
              <a:rPr lang="el-GR"/>
              <a:t>Δικαιοπραξίες προσωπικού- περιουσιακού δικαίου</a:t>
            </a:r>
            <a:endParaRPr lang="en-US"/>
          </a:p>
        </p:txBody>
      </p:sp>
      <p:graphicFrame>
        <p:nvGraphicFramePr>
          <p:cNvPr id="5" name="Content Placeholder 2">
            <a:extLst>
              <a:ext uri="{FF2B5EF4-FFF2-40B4-BE49-F238E27FC236}">
                <a16:creationId xmlns:a16="http://schemas.microsoft.com/office/drawing/2014/main" id="{23A9946C-B37D-2E92-CBD3-064DC54FAD21}"/>
              </a:ext>
            </a:extLst>
          </p:cNvPr>
          <p:cNvGraphicFramePr>
            <a:graphicFrameLocks noGrp="1"/>
          </p:cNvGraphicFramePr>
          <p:nvPr>
            <p:ph idx="1"/>
            <p:extLst>
              <p:ext uri="{D42A27DB-BD31-4B8C-83A1-F6EECF244321}">
                <p14:modId xmlns:p14="http://schemas.microsoft.com/office/powerpoint/2010/main" val="1750167687"/>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90898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87FC8-6862-E5DA-F8C2-2706D7CD5D10}"/>
              </a:ext>
            </a:extLst>
          </p:cNvPr>
          <p:cNvSpPr>
            <a:spLocks noGrp="1"/>
          </p:cNvSpPr>
          <p:nvPr>
            <p:ph type="title"/>
          </p:nvPr>
        </p:nvSpPr>
        <p:spPr>
          <a:xfrm>
            <a:off x="1097280" y="286603"/>
            <a:ext cx="10058400" cy="1450757"/>
          </a:xfrm>
        </p:spPr>
        <p:txBody>
          <a:bodyPr>
            <a:normAutofit/>
          </a:bodyPr>
          <a:lstStyle/>
          <a:p>
            <a:r>
              <a:rPr lang="el-GR"/>
              <a:t>Δικαιοπραξίες επαχθείς- χαριστικές </a:t>
            </a:r>
            <a:endParaRPr lang="en-US"/>
          </a:p>
        </p:txBody>
      </p:sp>
      <p:graphicFrame>
        <p:nvGraphicFramePr>
          <p:cNvPr id="5" name="Content Placeholder 2">
            <a:extLst>
              <a:ext uri="{FF2B5EF4-FFF2-40B4-BE49-F238E27FC236}">
                <a16:creationId xmlns:a16="http://schemas.microsoft.com/office/drawing/2014/main" id="{37C5C408-CE39-5A4D-83A3-9BA4B3FCCFE2}"/>
              </a:ext>
            </a:extLst>
          </p:cNvPr>
          <p:cNvGraphicFramePr>
            <a:graphicFrameLocks noGrp="1"/>
          </p:cNvGraphicFramePr>
          <p:nvPr>
            <p:ph idx="1"/>
            <p:extLst>
              <p:ext uri="{D42A27DB-BD31-4B8C-83A1-F6EECF244321}">
                <p14:modId xmlns:p14="http://schemas.microsoft.com/office/powerpoint/2010/main" val="2428314435"/>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7067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50BF1-FBFD-0835-91B9-9880F6707C3A}"/>
              </a:ext>
            </a:extLst>
          </p:cNvPr>
          <p:cNvSpPr>
            <a:spLocks noGrp="1"/>
          </p:cNvSpPr>
          <p:nvPr>
            <p:ph type="title"/>
          </p:nvPr>
        </p:nvSpPr>
        <p:spPr/>
        <p:txBody>
          <a:bodyPr>
            <a:normAutofit/>
          </a:bodyPr>
          <a:lstStyle/>
          <a:p>
            <a:r>
              <a:rPr lang="el-GR" sz="3600" dirty="0"/>
              <a:t>Δικαιοπραξίες τυπικές – άτυπες </a:t>
            </a:r>
            <a:endParaRPr lang="en-US" sz="3600" dirty="0"/>
          </a:p>
        </p:txBody>
      </p:sp>
      <p:sp>
        <p:nvSpPr>
          <p:cNvPr id="3" name="Content Placeholder 2">
            <a:extLst>
              <a:ext uri="{FF2B5EF4-FFF2-40B4-BE49-F238E27FC236}">
                <a16:creationId xmlns:a16="http://schemas.microsoft.com/office/drawing/2014/main" id="{D13FB076-F3FE-F865-DBD1-032431F27A41}"/>
              </a:ext>
            </a:extLst>
          </p:cNvPr>
          <p:cNvSpPr>
            <a:spLocks noGrp="1"/>
          </p:cNvSpPr>
          <p:nvPr>
            <p:ph idx="1"/>
          </p:nvPr>
        </p:nvSpPr>
        <p:spPr/>
        <p:txBody>
          <a:bodyPr/>
          <a:lstStyle/>
          <a:p>
            <a:pPr>
              <a:lnSpc>
                <a:spcPct val="150000"/>
              </a:lnSpc>
            </a:pPr>
            <a:r>
              <a:rPr lang="el-GR" dirty="0"/>
              <a:t>Α) Τυπικές δικαιοπραξίες : Για την έγκυρη κατάρτιση της δικαιοπραξίας απαιτείται η «τήρηση τύπου» δηλαδή η΄τήρηση μιας συγγεκριμένης διαδικασίας (πχ για την μεταβίβαση ακινήτου απαιτείται συμβολαιογραφικό έγγραφο- άρα η μεταβίβαση ακινήτου είναι μια τυπική δικαιοπραξία)</a:t>
            </a:r>
          </a:p>
          <a:p>
            <a:pPr>
              <a:lnSpc>
                <a:spcPct val="150000"/>
              </a:lnSpc>
            </a:pPr>
            <a:r>
              <a:rPr lang="el-GR" dirty="0"/>
              <a:t>Β)Άτυπες δικαιοπραξίες : Δεν απαιτείται για την κατάρτισή τους τήρηση τύπου </a:t>
            </a:r>
            <a:endParaRPr lang="en-US" dirty="0"/>
          </a:p>
        </p:txBody>
      </p:sp>
    </p:spTree>
    <p:extLst>
      <p:ext uri="{BB962C8B-B14F-4D97-AF65-F5344CB8AC3E}">
        <p14:creationId xmlns:p14="http://schemas.microsoft.com/office/powerpoint/2010/main" val="14235629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9B5A-146E-3621-65F3-80A85A505EB4}"/>
              </a:ext>
            </a:extLst>
          </p:cNvPr>
          <p:cNvSpPr>
            <a:spLocks noGrp="1"/>
          </p:cNvSpPr>
          <p:nvPr>
            <p:ph type="title"/>
          </p:nvPr>
        </p:nvSpPr>
        <p:spPr/>
        <p:txBody>
          <a:bodyPr/>
          <a:lstStyle/>
          <a:p>
            <a:r>
              <a:rPr lang="el-GR" dirty="0"/>
              <a:t>Άκυρη δικαιοπραξία </a:t>
            </a:r>
            <a:endParaRPr lang="en-US" dirty="0"/>
          </a:p>
        </p:txBody>
      </p:sp>
      <p:sp>
        <p:nvSpPr>
          <p:cNvPr id="3" name="Content Placeholder 2">
            <a:extLst>
              <a:ext uri="{FF2B5EF4-FFF2-40B4-BE49-F238E27FC236}">
                <a16:creationId xmlns:a16="http://schemas.microsoft.com/office/drawing/2014/main" id="{D7C7D6FB-0D91-1E73-D850-9E69D9283341}"/>
              </a:ext>
            </a:extLst>
          </p:cNvPr>
          <p:cNvSpPr>
            <a:spLocks noGrp="1"/>
          </p:cNvSpPr>
          <p:nvPr>
            <p:ph idx="1"/>
          </p:nvPr>
        </p:nvSpPr>
        <p:spPr/>
        <p:txBody>
          <a:bodyPr/>
          <a:lstStyle/>
          <a:p>
            <a:pPr>
              <a:lnSpc>
                <a:spcPct val="150000"/>
              </a:lnSpc>
            </a:pPr>
            <a:r>
              <a:rPr lang="el-GR" dirty="0"/>
              <a:t>Άκυρη είναι η δικαιοπραξία που έχει κάποιο ελάττωμα και για το λόγο αυτό δεν μπορεί να παράξει έννομα αποτελέσματα. (πχ ο δικαιοπρακτών δεν έχει δικαιοπρακτική ικανότητα, ή δεν τηρήθηκε ο τύπος που απαιτείται για την κατάρτιση της εφόσον αυτή είναι τυπική δικαιοπραξία)</a:t>
            </a:r>
          </a:p>
          <a:p>
            <a:pPr>
              <a:lnSpc>
                <a:spcPct val="150000"/>
              </a:lnSpc>
            </a:pPr>
            <a:r>
              <a:rPr lang="el-GR" dirty="0"/>
              <a:t>Η άκυρη δικαιοπραξία είναι «σαν να μην έγινε»</a:t>
            </a:r>
            <a:endParaRPr lang="en-US" dirty="0"/>
          </a:p>
        </p:txBody>
      </p:sp>
    </p:spTree>
    <p:extLst>
      <p:ext uri="{BB962C8B-B14F-4D97-AF65-F5344CB8AC3E}">
        <p14:creationId xmlns:p14="http://schemas.microsoft.com/office/powerpoint/2010/main" val="8906903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1119E-DCE1-A8A5-BC6E-516682E6A23E}"/>
              </a:ext>
            </a:extLst>
          </p:cNvPr>
          <p:cNvSpPr>
            <a:spLocks noGrp="1"/>
          </p:cNvSpPr>
          <p:nvPr>
            <p:ph type="title"/>
          </p:nvPr>
        </p:nvSpPr>
        <p:spPr/>
        <p:txBody>
          <a:bodyPr>
            <a:normAutofit/>
          </a:bodyPr>
          <a:lstStyle/>
          <a:p>
            <a:r>
              <a:rPr lang="el-GR" sz="3600" dirty="0"/>
              <a:t>Ακυρώσιμη δικαιοπραξία</a:t>
            </a:r>
            <a:endParaRPr lang="en-US" sz="3600" dirty="0"/>
          </a:p>
        </p:txBody>
      </p:sp>
      <p:sp>
        <p:nvSpPr>
          <p:cNvPr id="3" name="Content Placeholder 2">
            <a:extLst>
              <a:ext uri="{FF2B5EF4-FFF2-40B4-BE49-F238E27FC236}">
                <a16:creationId xmlns:a16="http://schemas.microsoft.com/office/drawing/2014/main" id="{BF0A3FD5-8E05-D2D6-53AD-F5BF16FFBA11}"/>
              </a:ext>
            </a:extLst>
          </p:cNvPr>
          <p:cNvSpPr>
            <a:spLocks noGrp="1"/>
          </p:cNvSpPr>
          <p:nvPr>
            <p:ph idx="1"/>
          </p:nvPr>
        </p:nvSpPr>
        <p:spPr/>
        <p:txBody>
          <a:bodyPr/>
          <a:lstStyle/>
          <a:p>
            <a:pPr>
              <a:lnSpc>
                <a:spcPct val="150000"/>
              </a:lnSpc>
            </a:pPr>
            <a:r>
              <a:rPr lang="el-GR" dirty="0"/>
              <a:t>Ακυρώσιμη είναι η δικαιοπραξία η οποία, λόγω ορισμένου ελαττώματος μπορεί να ακυρωθεί με την έκδοση σχετικής δικαστικής απόφασης.</a:t>
            </a:r>
          </a:p>
          <a:p>
            <a:pPr>
              <a:lnSpc>
                <a:spcPct val="150000"/>
              </a:lnSpc>
            </a:pPr>
            <a:r>
              <a:rPr lang="el-GR" dirty="0"/>
              <a:t>Αυτό σημαίνει ότι μέχρι να ακυρωθεί παράγει τα έννομα αποτελέσματά της </a:t>
            </a:r>
            <a:endParaRPr lang="en-US" dirty="0"/>
          </a:p>
        </p:txBody>
      </p:sp>
    </p:spTree>
    <p:extLst>
      <p:ext uri="{BB962C8B-B14F-4D97-AF65-F5344CB8AC3E}">
        <p14:creationId xmlns:p14="http://schemas.microsoft.com/office/powerpoint/2010/main" val="34899306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8497A-9901-975A-5E0F-7C06AC4D095A}"/>
              </a:ext>
            </a:extLst>
          </p:cNvPr>
          <p:cNvSpPr>
            <a:spLocks noGrp="1"/>
          </p:cNvSpPr>
          <p:nvPr>
            <p:ph type="title"/>
          </p:nvPr>
        </p:nvSpPr>
        <p:spPr/>
        <p:txBody>
          <a:bodyPr/>
          <a:lstStyle/>
          <a:p>
            <a:r>
              <a:rPr lang="el-GR" dirty="0"/>
              <a:t>Λόγοι ακύρωσης </a:t>
            </a:r>
            <a:endParaRPr lang="en-US" dirty="0"/>
          </a:p>
        </p:txBody>
      </p:sp>
      <p:sp>
        <p:nvSpPr>
          <p:cNvPr id="3" name="Content Placeholder 2">
            <a:extLst>
              <a:ext uri="{FF2B5EF4-FFF2-40B4-BE49-F238E27FC236}">
                <a16:creationId xmlns:a16="http://schemas.microsoft.com/office/drawing/2014/main" id="{BED78DA4-E37C-6F80-8267-BE22298B0051}"/>
              </a:ext>
            </a:extLst>
          </p:cNvPr>
          <p:cNvSpPr>
            <a:spLocks noGrp="1"/>
          </p:cNvSpPr>
          <p:nvPr>
            <p:ph idx="1"/>
          </p:nvPr>
        </p:nvSpPr>
        <p:spPr>
          <a:xfrm>
            <a:off x="690880" y="1861365"/>
            <a:ext cx="10871200" cy="4023360"/>
          </a:xfrm>
        </p:spPr>
        <p:txBody>
          <a:bodyPr>
            <a:normAutofit/>
          </a:bodyPr>
          <a:lstStyle/>
          <a:p>
            <a:pPr>
              <a:lnSpc>
                <a:spcPct val="150000"/>
              </a:lnSpc>
            </a:pPr>
            <a:r>
              <a:rPr lang="el-GR" dirty="0"/>
              <a:t>1. </a:t>
            </a:r>
            <a:r>
              <a:rPr lang="el-GR" u="sng" dirty="0"/>
              <a:t>Πλάνη </a:t>
            </a:r>
            <a:r>
              <a:rPr lang="el-GR" dirty="0"/>
              <a:t>: Η εσφαλμένη γνώση ή άγνοια σε σχέση με την πραγματικότητα (πχ πραγματικές ιδιότητες ή χαρακτηριστικά ενός πράγματος κλπ) </a:t>
            </a:r>
          </a:p>
          <a:p>
            <a:pPr marL="0" indent="0">
              <a:lnSpc>
                <a:spcPct val="100000"/>
              </a:lnSpc>
              <a:buNone/>
            </a:pPr>
            <a:r>
              <a:rPr lang="el-GR" dirty="0"/>
              <a:t>Αρθρο 140</a:t>
            </a:r>
            <a:endParaRPr lang="en-US" dirty="0"/>
          </a:p>
          <a:p>
            <a:pPr marL="0" indent="0">
              <a:lnSpc>
                <a:spcPct val="100000"/>
              </a:lnSpc>
              <a:buNone/>
            </a:pPr>
            <a:r>
              <a:rPr lang="el-GR" dirty="0"/>
              <a:t>«Αν  κάποιος  καταρτίζει  δικαιοπραξία  και  η  δήλωσή  του δεν</a:t>
            </a:r>
            <a:r>
              <a:rPr lang="en-US" dirty="0"/>
              <a:t> </a:t>
            </a:r>
            <a:r>
              <a:rPr lang="el-GR" dirty="0"/>
              <a:t>συμφωνεί, </a:t>
            </a:r>
            <a:r>
              <a:rPr lang="el-GR" u="sng" dirty="0"/>
              <a:t>από ουσιώδη πλάνη</a:t>
            </a:r>
            <a:r>
              <a:rPr lang="el-GR" dirty="0"/>
              <a:t>, με  τη  βούλησή  του,  έχει  δικαίωμα  να</a:t>
            </a:r>
            <a:r>
              <a:rPr lang="en-US" dirty="0"/>
              <a:t> </a:t>
            </a:r>
            <a:r>
              <a:rPr lang="el-GR" dirty="0"/>
              <a:t>ζητήσει την ακύρωση της δικαιοπραξίας.»</a:t>
            </a:r>
            <a:endParaRPr lang="en-US" dirty="0"/>
          </a:p>
          <a:p>
            <a:pPr marL="0" indent="0">
              <a:lnSpc>
                <a:spcPct val="100000"/>
              </a:lnSpc>
              <a:buNone/>
            </a:pPr>
            <a:endParaRPr lang="en-US" dirty="0"/>
          </a:p>
          <a:p>
            <a:pPr marL="0" indent="0">
              <a:lnSpc>
                <a:spcPct val="100000"/>
              </a:lnSpc>
              <a:buNone/>
            </a:pPr>
            <a:endParaRPr lang="el-GR" dirty="0"/>
          </a:p>
          <a:p>
            <a:pPr marL="0" indent="0">
              <a:lnSpc>
                <a:spcPct val="100000"/>
              </a:lnSpc>
              <a:buNone/>
            </a:pPr>
            <a:r>
              <a:rPr lang="el-GR" dirty="0"/>
              <a:t> </a:t>
            </a:r>
            <a:endParaRPr lang="en-US" dirty="0"/>
          </a:p>
          <a:p>
            <a:pPr marL="0" indent="0">
              <a:lnSpc>
                <a:spcPct val="100000"/>
              </a:lnSpc>
              <a:buNone/>
            </a:pPr>
            <a:endParaRPr lang="en-US" dirty="0"/>
          </a:p>
          <a:p>
            <a:pPr>
              <a:lnSpc>
                <a:spcPct val="150000"/>
              </a:lnSpc>
            </a:pPr>
            <a:endParaRPr lang="el-GR" dirty="0"/>
          </a:p>
          <a:p>
            <a:pPr>
              <a:lnSpc>
                <a:spcPct val="150000"/>
              </a:lnSpc>
            </a:pPr>
            <a:endParaRPr lang="en-US" dirty="0"/>
          </a:p>
        </p:txBody>
      </p:sp>
    </p:spTree>
    <p:extLst>
      <p:ext uri="{BB962C8B-B14F-4D97-AF65-F5344CB8AC3E}">
        <p14:creationId xmlns:p14="http://schemas.microsoft.com/office/powerpoint/2010/main" val="18662403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FB89E-1ACC-253C-AB47-691BB3B8500D}"/>
              </a:ext>
            </a:extLst>
          </p:cNvPr>
          <p:cNvSpPr>
            <a:spLocks noGrp="1"/>
          </p:cNvSpPr>
          <p:nvPr>
            <p:ph type="title"/>
          </p:nvPr>
        </p:nvSpPr>
        <p:spPr>
          <a:xfrm>
            <a:off x="1097280" y="695569"/>
            <a:ext cx="10058400" cy="1062894"/>
          </a:xfrm>
        </p:spPr>
        <p:txBody>
          <a:bodyPr>
            <a:normAutofit fontScale="90000"/>
          </a:bodyPr>
          <a:lstStyle/>
          <a:p>
            <a:pPr marL="0" marR="0" lvl="0" indent="0" defTabSz="914400" rtl="0" eaLnBrk="1" fontAlgn="auto" latinLnBrk="0" hangingPunct="1">
              <a:lnSpc>
                <a:spcPct val="100000"/>
              </a:lnSpc>
              <a:spcBef>
                <a:spcPts val="1200"/>
              </a:spcBef>
              <a:spcAft>
                <a:spcPts val="200"/>
              </a:spcAft>
              <a:tabLst/>
              <a:defRPr/>
            </a:pPr>
            <a:b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b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b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b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b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r>
              <a:rPr kumimoji="0" lang="en-US"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 </a:t>
            </a:r>
            <a: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Πλ</a:t>
            </a:r>
            <a:r>
              <a:rPr kumimoji="0" lang="el-GR" sz="22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άνη ουσιώδης</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8404C822-4933-F915-286A-FD110A15D04F}"/>
              </a:ext>
            </a:extLst>
          </p:cNvPr>
          <p:cNvSpPr>
            <a:spLocks noGrp="1"/>
          </p:cNvSpPr>
          <p:nvPr>
            <p:ph idx="1"/>
          </p:nvPr>
        </p:nvSpPr>
        <p:spPr/>
        <p:txBody>
          <a:bodyPr>
            <a:normAutofit/>
          </a:bodyPr>
          <a:lstStyle/>
          <a:p>
            <a:pPr marL="0" indent="0">
              <a:lnSpc>
                <a:spcPct val="100000"/>
              </a:lnSpc>
              <a:buNone/>
            </a:pPr>
            <a:r>
              <a:rPr lang="el-GR" dirty="0"/>
              <a:t>`Αρθρο 141</a:t>
            </a:r>
            <a:endParaRPr lang="en-US" dirty="0"/>
          </a:p>
          <a:p>
            <a:pPr marL="0" indent="0">
              <a:lnSpc>
                <a:spcPct val="120000"/>
              </a:lnSpc>
              <a:buNone/>
            </a:pPr>
            <a:r>
              <a:rPr lang="el-GR" dirty="0"/>
              <a:t>Η πλάνη είναι ουσιώδης όταν αναφέρεται σε σημείο τόσο σπουδαίο</a:t>
            </a:r>
            <a:r>
              <a:rPr lang="en-US" dirty="0"/>
              <a:t> </a:t>
            </a:r>
            <a:r>
              <a:rPr lang="el-GR" dirty="0"/>
              <a:t>για  την  όλη δικαιοπραξία, ώστε, αν το πρόσωπο γνώριζε την πραγματική</a:t>
            </a:r>
            <a:r>
              <a:rPr lang="en-US" dirty="0"/>
              <a:t> </a:t>
            </a:r>
            <a:r>
              <a:rPr lang="el-GR" dirty="0"/>
              <a:t>κατάσταση, δεν θα επιχειρούσε τη δικαιοπραξία.</a:t>
            </a:r>
          </a:p>
          <a:p>
            <a:r>
              <a:rPr lang="el-GR" dirty="0"/>
              <a:t>Αρθρο 142</a:t>
            </a:r>
          </a:p>
          <a:p>
            <a:pPr marL="0" indent="0">
              <a:lnSpc>
                <a:spcPct val="150000"/>
              </a:lnSpc>
              <a:buNone/>
            </a:pPr>
            <a:r>
              <a:rPr lang="el-GR" dirty="0"/>
              <a:t>Η πλάνη  που  αναφέρεται  σε  ιδιότητες  του  προσώπου  ή  του</a:t>
            </a:r>
            <a:r>
              <a:rPr lang="en-US" dirty="0"/>
              <a:t> </a:t>
            </a:r>
            <a:r>
              <a:rPr lang="el-GR" dirty="0"/>
              <a:t>πράγματος  θεωρείται ουσιώδης, αν κατά τη συμφωνία των μερών ή με βάση</a:t>
            </a:r>
            <a:r>
              <a:rPr lang="en-US" dirty="0"/>
              <a:t> </a:t>
            </a:r>
            <a:r>
              <a:rPr lang="el-GR" dirty="0"/>
              <a:t>την καλή πίστη και τα συναλλακτικά ήθη, οι ιδιότητες αυτές είναι  τόσο</a:t>
            </a:r>
            <a:r>
              <a:rPr lang="en-US" dirty="0"/>
              <a:t> </a:t>
            </a:r>
            <a:r>
              <a:rPr lang="el-GR" dirty="0"/>
              <a:t>σπουδαίες  για  την  όλη δικαιοπραξία, ώστε, αν το πρόσωπο γνώριζε την</a:t>
            </a:r>
            <a:r>
              <a:rPr lang="en-US" dirty="0"/>
              <a:t> </a:t>
            </a:r>
            <a:r>
              <a:rPr lang="el-GR" dirty="0"/>
              <a:t>πραγματική κατάσταση, δεν θα επιχειρούσε τη δικαιοπραξία.</a:t>
            </a:r>
          </a:p>
          <a:p>
            <a:endParaRPr lang="en-US" dirty="0"/>
          </a:p>
        </p:txBody>
      </p:sp>
    </p:spTree>
    <p:extLst>
      <p:ext uri="{BB962C8B-B14F-4D97-AF65-F5344CB8AC3E}">
        <p14:creationId xmlns:p14="http://schemas.microsoft.com/office/powerpoint/2010/main" val="164410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1205-49D9-1F91-D6E2-9103FCBEEB5E}"/>
              </a:ext>
            </a:extLst>
          </p:cNvPr>
          <p:cNvSpPr>
            <a:spLocks noGrp="1"/>
          </p:cNvSpPr>
          <p:nvPr>
            <p:ph type="title"/>
          </p:nvPr>
        </p:nvSpPr>
        <p:spPr/>
        <p:txBody>
          <a:bodyPr/>
          <a:lstStyle/>
          <a:p>
            <a:r>
              <a:rPr lang="el-GR" sz="3200" b="1" dirty="0"/>
              <a:t>Ικανότητα για δικαιοπραξία.</a:t>
            </a:r>
            <a:br>
              <a:rPr lang="el-GR" dirty="0"/>
            </a:br>
            <a:endParaRPr lang="en-US" dirty="0"/>
          </a:p>
        </p:txBody>
      </p:sp>
      <p:sp>
        <p:nvSpPr>
          <p:cNvPr id="3" name="Content Placeholder 2">
            <a:extLst>
              <a:ext uri="{FF2B5EF4-FFF2-40B4-BE49-F238E27FC236}">
                <a16:creationId xmlns:a16="http://schemas.microsoft.com/office/drawing/2014/main" id="{964FB41C-3033-5DD4-44BB-55E3E8AE2EB0}"/>
              </a:ext>
            </a:extLst>
          </p:cNvPr>
          <p:cNvSpPr>
            <a:spLocks noGrp="1"/>
          </p:cNvSpPr>
          <p:nvPr>
            <p:ph idx="1"/>
          </p:nvPr>
        </p:nvSpPr>
        <p:spPr>
          <a:xfrm>
            <a:off x="1097280" y="1722120"/>
            <a:ext cx="10058400" cy="4023360"/>
          </a:xfrm>
        </p:spPr>
        <p:txBody>
          <a:bodyPr/>
          <a:lstStyle/>
          <a:p>
            <a:r>
              <a:rPr lang="el-GR" dirty="0"/>
              <a:t>Δεδομένου ότι η κατάρτιση, τροποποίηση ή κατάργηση εννόμων σχέσεων επιφέρει έννομες συνέπειες, ο νόμος δεν απονέμει σε όλους δικαιοπρακτική ικανότητα αλλά μόνο σε εκείνους που διαθέτουν την απαιτούμενη πνευματική ωριμότητα και υγεία. </a:t>
            </a:r>
          </a:p>
          <a:p>
            <a:r>
              <a:rPr lang="el-GR" dirty="0"/>
              <a:t>Ο νόμος, λοιπόν, θέτει δύο αντικειμενικά κριτήρια: </a:t>
            </a:r>
            <a:r>
              <a:rPr lang="el-GR" u="sng" dirty="0"/>
              <a:t>ηλικία και υγεία.</a:t>
            </a:r>
          </a:p>
          <a:p>
            <a:endParaRPr lang="el-GR" u="sng" dirty="0"/>
          </a:p>
          <a:p>
            <a:r>
              <a:rPr lang="el-GR" dirty="0"/>
              <a:t>Με βάση την ηλικία τα πρόσωπα διακρίνονται σε :</a:t>
            </a:r>
          </a:p>
          <a:p>
            <a:r>
              <a:rPr lang="el-GR" dirty="0"/>
              <a:t>Α) ικανά για δικαιοπραξία</a:t>
            </a:r>
          </a:p>
          <a:p>
            <a:r>
              <a:rPr lang="el-GR" dirty="0"/>
              <a:t>Β) ανίκανα για δικαιοπραξία</a:t>
            </a:r>
          </a:p>
          <a:p>
            <a:r>
              <a:rPr lang="el-GR" dirty="0"/>
              <a:t>Γ) περιορισμένως ικανά για δικαιοπραξία</a:t>
            </a:r>
            <a:endParaRPr lang="en-US" dirty="0"/>
          </a:p>
        </p:txBody>
      </p:sp>
    </p:spTree>
    <p:extLst>
      <p:ext uri="{BB962C8B-B14F-4D97-AF65-F5344CB8AC3E}">
        <p14:creationId xmlns:p14="http://schemas.microsoft.com/office/powerpoint/2010/main" val="5721233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DDEDA-8717-FB7E-C609-86D863BDDCC4}"/>
              </a:ext>
            </a:extLst>
          </p:cNvPr>
          <p:cNvSpPr>
            <a:spLocks noGrp="1"/>
          </p:cNvSpPr>
          <p:nvPr>
            <p:ph type="title"/>
          </p:nvPr>
        </p:nvSpPr>
        <p:spPr/>
        <p:txBody>
          <a:bodyPr>
            <a:normAutofit/>
          </a:bodyPr>
          <a:lstStyle/>
          <a:p>
            <a:r>
              <a:rPr lang="el-GR" sz="3200" dirty="0"/>
              <a:t>Πλάνη ως προς τα παραγωγικά αίτια</a:t>
            </a:r>
            <a:endParaRPr lang="en-US" sz="3200" dirty="0"/>
          </a:p>
        </p:txBody>
      </p:sp>
      <p:sp>
        <p:nvSpPr>
          <p:cNvPr id="3" name="Content Placeholder 2">
            <a:extLst>
              <a:ext uri="{FF2B5EF4-FFF2-40B4-BE49-F238E27FC236}">
                <a16:creationId xmlns:a16="http://schemas.microsoft.com/office/drawing/2014/main" id="{17206E75-21FD-2542-7079-FB894B566774}"/>
              </a:ext>
            </a:extLst>
          </p:cNvPr>
          <p:cNvSpPr>
            <a:spLocks noGrp="1"/>
          </p:cNvSpPr>
          <p:nvPr>
            <p:ph idx="1"/>
          </p:nvPr>
        </p:nvSpPr>
        <p:spPr/>
        <p:txBody>
          <a:bodyPr>
            <a:normAutofit/>
          </a:bodyPr>
          <a:lstStyle/>
          <a:p>
            <a:pPr>
              <a:lnSpc>
                <a:spcPct val="150000"/>
              </a:lnSpc>
            </a:pPr>
            <a:r>
              <a:rPr lang="el-GR" dirty="0"/>
              <a:t>Παραγωγικά αίτια σημαίνει το γιατί αποφάσισε το άτομο να προχωρήσει στην κατάρτιση της δικαιοπραξίας, αφορά δηλαδή τα κίνητρά του.</a:t>
            </a:r>
          </a:p>
          <a:p>
            <a:pPr>
              <a:lnSpc>
                <a:spcPct val="100000"/>
              </a:lnSpc>
            </a:pPr>
            <a:r>
              <a:rPr lang="el-GR" dirty="0"/>
              <a:t>Αρθρο 143</a:t>
            </a:r>
          </a:p>
          <a:p>
            <a:pPr>
              <a:lnSpc>
                <a:spcPct val="150000"/>
              </a:lnSpc>
            </a:pPr>
            <a:r>
              <a:rPr lang="el-GR" dirty="0"/>
              <a:t>«Εφόσον ο νόμος δεν ορίζει διαφορετικά, πλάνη  που  αναφέρεται αποκλειστικά στα παραγωγικά αίτια της βούλησης δεν είναι ουσιώδης.»</a:t>
            </a:r>
          </a:p>
          <a:p>
            <a:pPr>
              <a:lnSpc>
                <a:spcPct val="150000"/>
              </a:lnSpc>
            </a:pPr>
            <a:endParaRPr lang="en-US" dirty="0"/>
          </a:p>
        </p:txBody>
      </p:sp>
    </p:spTree>
    <p:extLst>
      <p:ext uri="{BB962C8B-B14F-4D97-AF65-F5344CB8AC3E}">
        <p14:creationId xmlns:p14="http://schemas.microsoft.com/office/powerpoint/2010/main" val="37663338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86FA0-8E97-3CA9-E515-77ED16C506B0}"/>
              </a:ext>
            </a:extLst>
          </p:cNvPr>
          <p:cNvSpPr>
            <a:spLocks noGrp="1"/>
          </p:cNvSpPr>
          <p:nvPr>
            <p:ph type="title"/>
          </p:nvPr>
        </p:nvSpPr>
        <p:spPr/>
        <p:txBody>
          <a:bodyPr/>
          <a:lstStyle/>
          <a:p>
            <a:r>
              <a:rPr lang="el-GR" dirty="0"/>
              <a:t>παράδειγμα</a:t>
            </a:r>
            <a:endParaRPr lang="en-US" dirty="0"/>
          </a:p>
        </p:txBody>
      </p:sp>
      <p:sp>
        <p:nvSpPr>
          <p:cNvPr id="3" name="Content Placeholder 2">
            <a:extLst>
              <a:ext uri="{FF2B5EF4-FFF2-40B4-BE49-F238E27FC236}">
                <a16:creationId xmlns:a16="http://schemas.microsoft.com/office/drawing/2014/main" id="{39A214F5-4D8C-5AA1-B359-5BC405A35B57}"/>
              </a:ext>
            </a:extLst>
          </p:cNvPr>
          <p:cNvSpPr>
            <a:spLocks noGrp="1"/>
          </p:cNvSpPr>
          <p:nvPr>
            <p:ph idx="1"/>
          </p:nvPr>
        </p:nvSpPr>
        <p:spPr/>
        <p:txBody>
          <a:bodyPr/>
          <a:lstStyle/>
          <a:p>
            <a:pPr>
              <a:lnSpc>
                <a:spcPct val="200000"/>
              </a:lnSpc>
            </a:pPr>
            <a:r>
              <a:rPr lang="el-GR" dirty="0"/>
              <a:t>Ο Α έχοντας την πληροφορία ότι η περιοχή Χ θα αναπτυχθεί τουριστικά λόγω της σχεδιαζόμενης ανέγερσης ξενοδοχείου, αγοράζει από τον Π ένα αγροτεμάχιο στην περιοχή. </a:t>
            </a:r>
          </a:p>
          <a:p>
            <a:pPr>
              <a:lnSpc>
                <a:spcPct val="200000"/>
              </a:lnSpc>
            </a:pPr>
            <a:r>
              <a:rPr lang="el-GR" dirty="0"/>
              <a:t>Αν οι πληροφορίες του Α δεν επαληθευθούν μπορεί να ζητήσει την ακύρωση της σύμβασης πώλησης?</a:t>
            </a:r>
            <a:endParaRPr lang="en-US" dirty="0"/>
          </a:p>
        </p:txBody>
      </p:sp>
    </p:spTree>
    <p:extLst>
      <p:ext uri="{BB962C8B-B14F-4D97-AF65-F5344CB8AC3E}">
        <p14:creationId xmlns:p14="http://schemas.microsoft.com/office/powerpoint/2010/main" val="39594235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F7863-5F94-6C8A-7481-481AF8FE2123}"/>
              </a:ext>
            </a:extLst>
          </p:cNvPr>
          <p:cNvSpPr>
            <a:spLocks noGrp="1"/>
          </p:cNvSpPr>
          <p:nvPr>
            <p:ph type="title"/>
          </p:nvPr>
        </p:nvSpPr>
        <p:spPr/>
        <p:txBody>
          <a:bodyPr/>
          <a:lstStyle/>
          <a:p>
            <a:r>
              <a:rPr lang="el-GR" dirty="0"/>
              <a:t>Απάντηση</a:t>
            </a:r>
            <a:endParaRPr lang="en-US" dirty="0"/>
          </a:p>
        </p:txBody>
      </p:sp>
      <p:sp>
        <p:nvSpPr>
          <p:cNvPr id="3" name="Content Placeholder 2">
            <a:extLst>
              <a:ext uri="{FF2B5EF4-FFF2-40B4-BE49-F238E27FC236}">
                <a16:creationId xmlns:a16="http://schemas.microsoft.com/office/drawing/2014/main" id="{F3E4B449-E155-BF2B-6BE8-816D3C3954B6}"/>
              </a:ext>
            </a:extLst>
          </p:cNvPr>
          <p:cNvSpPr>
            <a:spLocks noGrp="1"/>
          </p:cNvSpPr>
          <p:nvPr>
            <p:ph idx="1"/>
          </p:nvPr>
        </p:nvSpPr>
        <p:spPr/>
        <p:txBody>
          <a:bodyPr/>
          <a:lstStyle/>
          <a:p>
            <a:pPr>
              <a:lnSpc>
                <a:spcPct val="150000"/>
              </a:lnSpc>
            </a:pPr>
            <a:r>
              <a:rPr lang="el-GR" dirty="0"/>
              <a:t>Όχι γιατί η πλάνη αναφέρεται στα παραγωγικά αίτια της βούλησης, δηλ. στους λόγους που οδήγησαν τον Α να αγοράσει το αγροτεμάχιο .</a:t>
            </a:r>
            <a:endParaRPr lang="en-US" dirty="0"/>
          </a:p>
        </p:txBody>
      </p:sp>
    </p:spTree>
    <p:extLst>
      <p:ext uri="{BB962C8B-B14F-4D97-AF65-F5344CB8AC3E}">
        <p14:creationId xmlns:p14="http://schemas.microsoft.com/office/powerpoint/2010/main" val="1236904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29523-8150-EE6C-4ABD-7E78F7897508}"/>
              </a:ext>
            </a:extLst>
          </p:cNvPr>
          <p:cNvSpPr>
            <a:spLocks noGrp="1"/>
          </p:cNvSpPr>
          <p:nvPr>
            <p:ph type="title"/>
          </p:nvPr>
        </p:nvSpPr>
        <p:spPr/>
        <p:txBody>
          <a:bodyPr>
            <a:normAutofit/>
          </a:bodyPr>
          <a:lstStyle/>
          <a:p>
            <a:r>
              <a:rPr lang="el-GR" sz="3200" dirty="0"/>
              <a:t>Πότε αποκλείεται η ακύρωση λόγω πλάνης</a:t>
            </a:r>
            <a:endParaRPr lang="en-US" sz="3200" dirty="0"/>
          </a:p>
        </p:txBody>
      </p:sp>
      <p:sp>
        <p:nvSpPr>
          <p:cNvPr id="3" name="Content Placeholder 2">
            <a:extLst>
              <a:ext uri="{FF2B5EF4-FFF2-40B4-BE49-F238E27FC236}">
                <a16:creationId xmlns:a16="http://schemas.microsoft.com/office/drawing/2014/main" id="{2466D3DA-50E2-4EBA-E3A0-07537B100A72}"/>
              </a:ext>
            </a:extLst>
          </p:cNvPr>
          <p:cNvSpPr>
            <a:spLocks noGrp="1"/>
          </p:cNvSpPr>
          <p:nvPr>
            <p:ph idx="1"/>
          </p:nvPr>
        </p:nvSpPr>
        <p:spPr/>
        <p:txBody>
          <a:bodyPr/>
          <a:lstStyle/>
          <a:p>
            <a:r>
              <a:rPr lang="el-GR" dirty="0"/>
              <a:t>`Αρθρο 144</a:t>
            </a:r>
          </a:p>
          <a:p>
            <a:pPr marL="0" indent="0">
              <a:lnSpc>
                <a:spcPct val="150000"/>
              </a:lnSpc>
              <a:buNone/>
            </a:pPr>
            <a:r>
              <a:rPr lang="el-GR" dirty="0"/>
              <a:t>«Η  δικαιοπραξία  δεν ακυρώνεται λόγω της πλάνης: 1. αν ο άλλος δέχεται τη δήλωση της βούλησης όπως την εννοεί ο πλανώμενος 2.   αν  η ακύρωση αντιβαίνει στην καλή πίστη.»</a:t>
            </a:r>
          </a:p>
          <a:p>
            <a:pPr>
              <a:lnSpc>
                <a:spcPct val="150000"/>
              </a:lnSpc>
            </a:pPr>
            <a:endParaRPr lang="el-GR" dirty="0"/>
          </a:p>
          <a:p>
            <a:r>
              <a:rPr lang="el-GR" dirty="0"/>
              <a:t> </a:t>
            </a:r>
          </a:p>
          <a:p>
            <a:r>
              <a:rPr lang="el-GR" dirty="0"/>
              <a:t> </a:t>
            </a:r>
            <a:endParaRPr lang="en-US" dirty="0"/>
          </a:p>
        </p:txBody>
      </p:sp>
    </p:spTree>
    <p:extLst>
      <p:ext uri="{BB962C8B-B14F-4D97-AF65-F5344CB8AC3E}">
        <p14:creationId xmlns:p14="http://schemas.microsoft.com/office/powerpoint/2010/main" val="19867324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C84AC-C66B-F96E-E2DA-321CD0200921}"/>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Αποζημίωση λόγω της ακύρωσης</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CE752015-56C2-2AF0-DC5A-520FEDB65FC1}"/>
              </a:ext>
            </a:extLst>
          </p:cNvPr>
          <p:cNvSpPr>
            <a:spLocks noGrp="1"/>
          </p:cNvSpPr>
          <p:nvPr>
            <p:ph idx="1"/>
          </p:nvPr>
        </p:nvSpPr>
        <p:spPr>
          <a:xfrm>
            <a:off x="1097280" y="1737360"/>
            <a:ext cx="10058400" cy="4131734"/>
          </a:xfrm>
        </p:spPr>
        <p:txBody>
          <a:bodyPr/>
          <a:lstStyle/>
          <a:p>
            <a:endParaRPr lang="el-GR" dirty="0"/>
          </a:p>
          <a:p>
            <a:r>
              <a:rPr lang="el-GR" dirty="0"/>
              <a:t>Αρθρο 145</a:t>
            </a:r>
          </a:p>
          <a:p>
            <a:r>
              <a:rPr lang="el-GR" dirty="0"/>
              <a:t>«Όποιος  αξιώνει  να  ακυρωθεί η δικαιοπραξία επειδή πλανήθηκε</a:t>
            </a:r>
          </a:p>
          <a:p>
            <a:r>
              <a:rPr lang="el-GR" dirty="0"/>
              <a:t> έχει υποχρέωση να ανορθώσει τη ζημία που επέρχεται από την ακύρωση στο</a:t>
            </a:r>
          </a:p>
          <a:p>
            <a:r>
              <a:rPr lang="el-GR" dirty="0"/>
              <a:t> μέτρο που δεν υπερβαίνει το διαφέρον από την έγκυρη  δικαιοπραξία.   Η</a:t>
            </a:r>
          </a:p>
          <a:p>
            <a:r>
              <a:rPr lang="el-GR" dirty="0"/>
              <a:t> υποχρέωση για αποζημίωση αποκλείεται, αν αυτός που ζημιώθηκε γνώριζε ή</a:t>
            </a:r>
          </a:p>
          <a:p>
            <a:r>
              <a:rPr lang="el-GR" dirty="0"/>
              <a:t> όφειλε να γνωρίζει την πλάνη.»</a:t>
            </a:r>
          </a:p>
          <a:p>
            <a:endParaRPr lang="en-US" dirty="0"/>
          </a:p>
        </p:txBody>
      </p:sp>
    </p:spTree>
    <p:extLst>
      <p:ext uri="{BB962C8B-B14F-4D97-AF65-F5344CB8AC3E}">
        <p14:creationId xmlns:p14="http://schemas.microsoft.com/office/powerpoint/2010/main" val="14708766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217D1-128C-4F22-D7EC-0E5C35AF96DE}"/>
              </a:ext>
            </a:extLst>
          </p:cNvPr>
          <p:cNvSpPr>
            <a:spLocks noGrp="1"/>
          </p:cNvSpPr>
          <p:nvPr>
            <p:ph type="title"/>
          </p:nvPr>
        </p:nvSpPr>
        <p:spPr/>
        <p:txBody>
          <a:bodyPr>
            <a:normAutofit/>
          </a:bodyPr>
          <a:lstStyle/>
          <a:p>
            <a:r>
              <a:rPr lang="el-GR" sz="3600" dirty="0"/>
              <a:t>2. Απάτη</a:t>
            </a:r>
            <a:endParaRPr lang="en-US" sz="3600" dirty="0"/>
          </a:p>
        </p:txBody>
      </p:sp>
      <p:sp>
        <p:nvSpPr>
          <p:cNvPr id="3" name="Content Placeholder 2">
            <a:extLst>
              <a:ext uri="{FF2B5EF4-FFF2-40B4-BE49-F238E27FC236}">
                <a16:creationId xmlns:a16="http://schemas.microsoft.com/office/drawing/2014/main" id="{A7D398D0-762F-688A-4770-35A78B9AA2F4}"/>
              </a:ext>
            </a:extLst>
          </p:cNvPr>
          <p:cNvSpPr>
            <a:spLocks noGrp="1"/>
          </p:cNvSpPr>
          <p:nvPr>
            <p:ph idx="1"/>
          </p:nvPr>
        </p:nvSpPr>
        <p:spPr/>
        <p:txBody>
          <a:bodyPr>
            <a:normAutofit/>
          </a:bodyPr>
          <a:lstStyle/>
          <a:p>
            <a:r>
              <a:rPr lang="el-GR" dirty="0"/>
              <a:t>Άρθρο 147</a:t>
            </a:r>
          </a:p>
          <a:p>
            <a:r>
              <a:rPr lang="el-GR" dirty="0"/>
              <a:t>Δήλωση ως συνέπεια απάτης</a:t>
            </a:r>
          </a:p>
          <a:p>
            <a:pPr marL="0" indent="0">
              <a:buNone/>
            </a:pPr>
            <a:r>
              <a:rPr lang="el-GR" dirty="0"/>
              <a:t>«`Οποιος  παρασύρθηκε με απάτη σε δήλωση βούλησης έχει δικαίωμα</a:t>
            </a:r>
          </a:p>
          <a:p>
            <a:r>
              <a:rPr lang="el-GR" dirty="0"/>
              <a:t> να ζητήσει να ακυρωθεί η δικατοπραξία.  Αν  η  δήλωση  απευθύνεται  σε</a:t>
            </a:r>
          </a:p>
          <a:p>
            <a:r>
              <a:rPr lang="el-GR" dirty="0"/>
              <a:t> άλλον  και  η απάτη έγινε από τρίτον, η ακύρωση μπορεί να ζητηθεί μόνο</a:t>
            </a:r>
          </a:p>
          <a:p>
            <a:r>
              <a:rPr lang="el-GR" dirty="0"/>
              <a:t> εφόσον εκείνος προς τον  οποίο  απευθύνεται  η  δήλωση  ή  τρίτος  που</a:t>
            </a:r>
          </a:p>
          <a:p>
            <a:r>
              <a:rPr lang="el-GR" dirty="0"/>
              <a:t> απέκτησε  αμέσως  δικαίωμα  από αυτήν γνώριζε ή όφειλε να γνωρίζει την</a:t>
            </a:r>
          </a:p>
          <a:p>
            <a:r>
              <a:rPr lang="el-GR" dirty="0"/>
              <a:t> απάτη.»</a:t>
            </a:r>
          </a:p>
          <a:p>
            <a:endParaRPr lang="en-US" dirty="0"/>
          </a:p>
        </p:txBody>
      </p:sp>
    </p:spTree>
    <p:extLst>
      <p:ext uri="{BB962C8B-B14F-4D97-AF65-F5344CB8AC3E}">
        <p14:creationId xmlns:p14="http://schemas.microsoft.com/office/powerpoint/2010/main" val="3469176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8CF25-F32D-DA11-C19F-23C41D0CEF50}"/>
              </a:ext>
            </a:extLst>
          </p:cNvPr>
          <p:cNvSpPr>
            <a:spLocks noGrp="1"/>
          </p:cNvSpPr>
          <p:nvPr>
            <p:ph type="title"/>
          </p:nvPr>
        </p:nvSpPr>
        <p:spPr>
          <a:xfrm>
            <a:off x="980049" y="786788"/>
            <a:ext cx="10058400" cy="1450757"/>
          </a:xfrm>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Αρθρο 149</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086F3F6C-08B2-AF85-F583-2DF89B209D78}"/>
              </a:ext>
            </a:extLst>
          </p:cNvPr>
          <p:cNvSpPr>
            <a:spLocks noGrp="1"/>
          </p:cNvSpPr>
          <p:nvPr>
            <p:ph idx="1"/>
          </p:nvPr>
        </p:nvSpPr>
        <p:spPr/>
        <p:txBody>
          <a:bodyPr/>
          <a:lstStyle/>
          <a:p>
            <a:endParaRPr lang="el-GR" dirty="0"/>
          </a:p>
          <a:p>
            <a:r>
              <a:rPr lang="el-GR" dirty="0"/>
              <a:t>«Εκείνος  που απατήθηκε έχει δικαίωμα, παράλληλα με την ακύρωση</a:t>
            </a:r>
          </a:p>
          <a:p>
            <a:r>
              <a:rPr lang="el-GR" dirty="0"/>
              <a:t> της δικαιοπραξίας, να ζητήσει και  την  ανόρθωση  κάθε  άλλης  ζημίας,</a:t>
            </a:r>
          </a:p>
          <a:p>
            <a:r>
              <a:rPr lang="el-GR" dirty="0"/>
              <a:t> σύμφωνα  με  τις διατάξεις για τις αδικοπραξίες.  Εχει επίσης δικαίωμα</a:t>
            </a:r>
          </a:p>
          <a:p>
            <a:r>
              <a:rPr lang="el-GR" dirty="0"/>
              <a:t> να αποδεχτεί τη δικαιοπραξία και να ζητήσει μόνο να ανορθωθεί η ζημία.</a:t>
            </a:r>
          </a:p>
          <a:p>
            <a:endParaRPr lang="en-US" dirty="0"/>
          </a:p>
        </p:txBody>
      </p:sp>
    </p:spTree>
    <p:extLst>
      <p:ext uri="{BB962C8B-B14F-4D97-AF65-F5344CB8AC3E}">
        <p14:creationId xmlns:p14="http://schemas.microsoft.com/office/powerpoint/2010/main" val="24373551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C544-487F-25D0-0B1E-29E35A3EE804}"/>
              </a:ext>
            </a:extLst>
          </p:cNvPr>
          <p:cNvSpPr>
            <a:spLocks noGrp="1"/>
          </p:cNvSpPr>
          <p:nvPr>
            <p:ph type="title"/>
          </p:nvPr>
        </p:nvSpPr>
        <p:spPr/>
        <p:txBody>
          <a:bodyPr/>
          <a:lstStyle/>
          <a:p>
            <a:r>
              <a:rPr lang="el-GR" sz="4000" dirty="0"/>
              <a:t>3. Απειλή</a:t>
            </a:r>
            <a:endParaRPr lang="en-US" dirty="0"/>
          </a:p>
        </p:txBody>
      </p:sp>
      <p:sp>
        <p:nvSpPr>
          <p:cNvPr id="3" name="Content Placeholder 2">
            <a:extLst>
              <a:ext uri="{FF2B5EF4-FFF2-40B4-BE49-F238E27FC236}">
                <a16:creationId xmlns:a16="http://schemas.microsoft.com/office/drawing/2014/main" id="{71ED21F0-596A-148E-23EA-5B433872EF19}"/>
              </a:ext>
            </a:extLst>
          </p:cNvPr>
          <p:cNvSpPr>
            <a:spLocks noGrp="1"/>
          </p:cNvSpPr>
          <p:nvPr>
            <p:ph idx="1"/>
          </p:nvPr>
        </p:nvSpPr>
        <p:spPr/>
        <p:txBody>
          <a:bodyPr/>
          <a:lstStyle/>
          <a:p>
            <a:r>
              <a:rPr lang="el-GR" dirty="0"/>
              <a:t>`Αρθρο 150</a:t>
            </a:r>
          </a:p>
          <a:p>
            <a:r>
              <a:rPr lang="el-GR" dirty="0"/>
              <a:t>Δήλωση ως συνέπεια απειλής</a:t>
            </a:r>
          </a:p>
          <a:p>
            <a:endParaRPr lang="el-GR" dirty="0"/>
          </a:p>
          <a:p>
            <a:r>
              <a:rPr lang="el-GR" dirty="0"/>
              <a:t>«`Οποιος  εξαναγκάστηκε  σε  δήλωση  βούλησης  με  απειλή   που</a:t>
            </a:r>
          </a:p>
          <a:p>
            <a:r>
              <a:rPr lang="el-GR" dirty="0"/>
              <a:t> ασκήθηκε  παράνομα  ή  αντίθετα  προς τα χρηστά ήθη από τον άλλο ή από</a:t>
            </a:r>
          </a:p>
          <a:p>
            <a:r>
              <a:rPr lang="el-GR" dirty="0"/>
              <a:t> τρίτο έχει δικαίωμα να ζητήσει να ακυρωθεί η δικαιοπραξία.»</a:t>
            </a:r>
          </a:p>
          <a:p>
            <a:endParaRPr lang="en-US" dirty="0"/>
          </a:p>
        </p:txBody>
      </p:sp>
    </p:spTree>
    <p:extLst>
      <p:ext uri="{BB962C8B-B14F-4D97-AF65-F5344CB8AC3E}">
        <p14:creationId xmlns:p14="http://schemas.microsoft.com/office/powerpoint/2010/main" val="23161132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B8BC9-E6FB-3EDE-66A8-10FE3660BB24}"/>
              </a:ext>
            </a:extLst>
          </p:cNvPr>
          <p:cNvSpPr>
            <a:spLocks noGrp="1"/>
          </p:cNvSpPr>
          <p:nvPr>
            <p:ph type="title"/>
          </p:nvPr>
        </p:nvSpPr>
        <p:spPr/>
        <p:txBody>
          <a:bodyPr>
            <a:normAutofit/>
          </a:bodyPr>
          <a:lstStyle/>
          <a:p>
            <a:r>
              <a:rPr lang="el-GR" sz="4000" dirty="0"/>
              <a:t>Είδος απειλής</a:t>
            </a:r>
            <a:endParaRPr lang="en-US" sz="4000" dirty="0"/>
          </a:p>
        </p:txBody>
      </p:sp>
      <p:sp>
        <p:nvSpPr>
          <p:cNvPr id="3" name="Content Placeholder 2">
            <a:extLst>
              <a:ext uri="{FF2B5EF4-FFF2-40B4-BE49-F238E27FC236}">
                <a16:creationId xmlns:a16="http://schemas.microsoft.com/office/drawing/2014/main" id="{52738049-58F1-F2A5-5EE5-C3C158F3DC5B}"/>
              </a:ext>
            </a:extLst>
          </p:cNvPr>
          <p:cNvSpPr>
            <a:spLocks noGrp="1"/>
          </p:cNvSpPr>
          <p:nvPr>
            <p:ph idx="1"/>
          </p:nvPr>
        </p:nvSpPr>
        <p:spPr/>
        <p:txBody>
          <a:bodyPr/>
          <a:lstStyle/>
          <a:p>
            <a:endParaRPr lang="el-GR" dirty="0"/>
          </a:p>
          <a:p>
            <a:r>
              <a:rPr lang="el-GR" dirty="0"/>
              <a:t>Αρθρο 151</a:t>
            </a:r>
          </a:p>
          <a:p>
            <a:endParaRPr lang="el-GR" dirty="0"/>
          </a:p>
          <a:p>
            <a:pPr marL="0" indent="0">
              <a:lnSpc>
                <a:spcPct val="150000"/>
              </a:lnSpc>
              <a:buNone/>
            </a:pPr>
            <a:r>
              <a:rPr lang="el-GR" dirty="0"/>
              <a:t>Η απειλή πρέπει στις συγκεκριμένες συνθήκες, να προξενεί  φόβο  σε γνωστικό  άνθρωπο  και να εκθέτει σε σπουδαίο και άμεσο κίνδυνο τη ζωή, τη σωματική ακεραιότητα, την ελευθερία, την τιμή,  την  περιουσία αυτού που απειλήθηκε ή των προσώπων που συνδέονται μαζί του στενότατα.</a:t>
            </a:r>
            <a:endParaRPr lang="en-US" dirty="0"/>
          </a:p>
        </p:txBody>
      </p:sp>
    </p:spTree>
    <p:extLst>
      <p:ext uri="{BB962C8B-B14F-4D97-AF65-F5344CB8AC3E}">
        <p14:creationId xmlns:p14="http://schemas.microsoft.com/office/powerpoint/2010/main" val="28480927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82F6A-18FE-9B63-12C3-3387D4C76F19}"/>
              </a:ext>
            </a:extLst>
          </p:cNvPr>
          <p:cNvSpPr>
            <a:spLocks noGrp="1"/>
          </p:cNvSpPr>
          <p:nvPr>
            <p:ph type="title"/>
          </p:nvPr>
        </p:nvSpPr>
        <p:spPr/>
        <p:txBody>
          <a:bodyPr>
            <a:normAutofit/>
          </a:bodyPr>
          <a:lstStyle/>
          <a:p>
            <a:r>
              <a:rPr lang="el-GR" sz="4000" dirty="0"/>
              <a:t>Δικαίωμα αποζημίωσης </a:t>
            </a:r>
            <a:endParaRPr lang="en-US" sz="4000" dirty="0"/>
          </a:p>
        </p:txBody>
      </p:sp>
      <p:sp>
        <p:nvSpPr>
          <p:cNvPr id="3" name="Content Placeholder 2">
            <a:extLst>
              <a:ext uri="{FF2B5EF4-FFF2-40B4-BE49-F238E27FC236}">
                <a16:creationId xmlns:a16="http://schemas.microsoft.com/office/drawing/2014/main" id="{41F0A8A5-FBBC-A0E3-F5B4-F921ECFA1EC1}"/>
              </a:ext>
            </a:extLst>
          </p:cNvPr>
          <p:cNvSpPr>
            <a:spLocks noGrp="1"/>
          </p:cNvSpPr>
          <p:nvPr>
            <p:ph idx="1"/>
          </p:nvPr>
        </p:nvSpPr>
        <p:spPr/>
        <p:txBody>
          <a:bodyPr/>
          <a:lstStyle/>
          <a:p>
            <a:r>
              <a:rPr lang="el-GR" dirty="0"/>
              <a:t>`Αρθρο 152</a:t>
            </a:r>
          </a:p>
          <a:p>
            <a:pPr marL="0" indent="0">
              <a:buNone/>
            </a:pPr>
            <a:endParaRPr lang="el-GR" dirty="0"/>
          </a:p>
          <a:p>
            <a:pPr marL="0" indent="0">
              <a:lnSpc>
                <a:spcPct val="150000"/>
              </a:lnSpc>
              <a:buNone/>
            </a:pPr>
            <a:r>
              <a:rPr lang="el-GR" dirty="0"/>
              <a:t>Παράλληλα   με  την  ακύρωση  της  δικαιοπραξίας  εκείνος  που απειλήθηκε έχει δικαίωμα να ζητήσει και την ανόρθωση κάθε άλλης ζημίας σύμφωνα με τις διατάξεις για τις αδικοπραξίες.  Εχει  επίσης  δικαίωμα να  αποδεχτεί  τη  δικαιοπραξία  και  να ζητήσει μόνο την ανόρθωση της ζημίας.</a:t>
            </a:r>
          </a:p>
          <a:p>
            <a:endParaRPr lang="en-US" dirty="0"/>
          </a:p>
        </p:txBody>
      </p:sp>
    </p:spTree>
    <p:extLst>
      <p:ext uri="{BB962C8B-B14F-4D97-AF65-F5344CB8AC3E}">
        <p14:creationId xmlns:p14="http://schemas.microsoft.com/office/powerpoint/2010/main" val="3650075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B01EA-8943-B6D8-B17B-731962864261}"/>
              </a:ext>
            </a:extLst>
          </p:cNvPr>
          <p:cNvSpPr>
            <a:spLocks noGrp="1"/>
          </p:cNvSpPr>
          <p:nvPr>
            <p:ph type="title"/>
          </p:nvPr>
        </p:nvSpPr>
        <p:spPr>
          <a:xfrm>
            <a:off x="965030" y="963997"/>
            <a:ext cx="3254691" cy="4938361"/>
          </a:xfrm>
        </p:spPr>
        <p:txBody>
          <a:bodyPr anchor="ctr">
            <a:normAutofit/>
          </a:bodyPr>
          <a:lstStyle/>
          <a:p>
            <a:pPr algn="r"/>
            <a:r>
              <a:rPr lang="el-GR" sz="4400" b="1" dirty="0"/>
              <a:t>Ικανοί για δικαιοπραξία </a:t>
            </a:r>
            <a:endParaRPr lang="en-US" sz="4400" b="1" dirty="0"/>
          </a:p>
        </p:txBody>
      </p:sp>
      <p:sp>
        <p:nvSpPr>
          <p:cNvPr id="3" name="Content Placeholder 2">
            <a:extLst>
              <a:ext uri="{FF2B5EF4-FFF2-40B4-BE49-F238E27FC236}">
                <a16:creationId xmlns:a16="http://schemas.microsoft.com/office/drawing/2014/main" id="{6699D3BD-F215-424C-7041-584CB8EF2748}"/>
              </a:ext>
            </a:extLst>
          </p:cNvPr>
          <p:cNvSpPr>
            <a:spLocks noGrp="1"/>
          </p:cNvSpPr>
          <p:nvPr>
            <p:ph idx="1"/>
          </p:nvPr>
        </p:nvSpPr>
        <p:spPr>
          <a:xfrm>
            <a:off x="5134882" y="963507"/>
            <a:ext cx="6135097" cy="4938851"/>
          </a:xfrm>
        </p:spPr>
        <p:txBody>
          <a:bodyPr anchor="ctr">
            <a:normAutofit/>
          </a:bodyPr>
          <a:lstStyle/>
          <a:p>
            <a:r>
              <a:rPr lang="el-GR" sz="1800" dirty="0"/>
              <a:t>Ικανός για δικαιοπραξία είναι κατ αρχήν ο ενήλικος, δηλαδή αυτός που συμπλήρωσε το 18</a:t>
            </a:r>
            <a:r>
              <a:rPr lang="el-GR" sz="1800" baseline="30000" dirty="0"/>
              <a:t>ο</a:t>
            </a:r>
            <a:r>
              <a:rPr lang="el-GR" sz="1800" dirty="0"/>
              <a:t> έτος της ηλικίας του (ΑΚ 127).</a:t>
            </a:r>
          </a:p>
          <a:p>
            <a:r>
              <a:rPr lang="el-GR" sz="1800" dirty="0"/>
              <a:t>Εξαιρούνται τα πρόσωπα που για λόγους υγείας είναι ανίκανα ή περιορισμένως ικανά και έχουν τεθεί σε δικαστική συμπαράσταση ( βλ. Επόμενες διαφάνειες)</a:t>
            </a:r>
          </a:p>
          <a:p>
            <a:endParaRPr lang="en-US" sz="1800" dirty="0"/>
          </a:p>
        </p:txBody>
      </p:sp>
    </p:spTree>
    <p:extLst>
      <p:ext uri="{BB962C8B-B14F-4D97-AF65-F5344CB8AC3E}">
        <p14:creationId xmlns:p14="http://schemas.microsoft.com/office/powerpoint/2010/main" val="38812097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A3C03-3D83-2228-E264-7CF65CB93E95}"/>
              </a:ext>
            </a:extLst>
          </p:cNvPr>
          <p:cNvSpPr>
            <a:spLocks noGrp="1"/>
          </p:cNvSpPr>
          <p:nvPr>
            <p:ph type="title"/>
          </p:nvPr>
        </p:nvSpPr>
        <p:spPr/>
        <p:txBody>
          <a:bodyPr>
            <a:normAutofit/>
          </a:bodyPr>
          <a:lstStyle/>
          <a:p>
            <a:r>
              <a:rPr lang="el-GR" sz="3600" dirty="0"/>
              <a:t>Μέχρι πότε μπορεί να ακυρωθεί η δικαιοπραξία ???</a:t>
            </a:r>
            <a:endParaRPr lang="en-US" sz="3600" dirty="0"/>
          </a:p>
        </p:txBody>
      </p:sp>
      <p:sp>
        <p:nvSpPr>
          <p:cNvPr id="3" name="Content Placeholder 2">
            <a:extLst>
              <a:ext uri="{FF2B5EF4-FFF2-40B4-BE49-F238E27FC236}">
                <a16:creationId xmlns:a16="http://schemas.microsoft.com/office/drawing/2014/main" id="{C28F2B37-6F77-B640-DCD5-B57161E16381}"/>
              </a:ext>
            </a:extLst>
          </p:cNvPr>
          <p:cNvSpPr>
            <a:spLocks noGrp="1"/>
          </p:cNvSpPr>
          <p:nvPr>
            <p:ph idx="1"/>
          </p:nvPr>
        </p:nvSpPr>
        <p:spPr/>
        <p:txBody>
          <a:bodyPr/>
          <a:lstStyle/>
          <a:p>
            <a:pPr>
              <a:lnSpc>
                <a:spcPct val="150000"/>
              </a:lnSpc>
            </a:pPr>
            <a:endParaRPr lang="el-GR" dirty="0"/>
          </a:p>
          <a:p>
            <a:pPr>
              <a:lnSpc>
                <a:spcPct val="150000"/>
              </a:lnSpc>
            </a:pPr>
            <a:r>
              <a:rPr lang="el-GR" dirty="0"/>
              <a:t>Οταν  περάσουν  </a:t>
            </a:r>
            <a:r>
              <a:rPr lang="el-GR" u="sng" dirty="0"/>
              <a:t>δύο  χρόνια  </a:t>
            </a:r>
            <a:r>
              <a:rPr lang="el-GR" dirty="0"/>
              <a:t>από  τη  δικαιοπραξία  επέρχεται απόσβεση  του δικαιώματος για ακύρωση. Αν η πλάνη ή η απάτη ή η απειλή εξακολούθησαν και μετά τη δικαιοπραξία, η διετία αρχίζει από τότε  που πέρασε  η  κατάσταση αυτή.  Σε καμιά περίπτωση δεν επιτρέπεται ακύρωση όταν περάσουν είκοσι χρόνια από τη δικαιοπραξία.</a:t>
            </a:r>
          </a:p>
          <a:p>
            <a:endParaRPr lang="el-GR" dirty="0"/>
          </a:p>
          <a:p>
            <a:r>
              <a:rPr lang="el-GR" dirty="0"/>
              <a:t> </a:t>
            </a:r>
            <a:endParaRPr lang="en-US" dirty="0"/>
          </a:p>
        </p:txBody>
      </p:sp>
    </p:spTree>
    <p:extLst>
      <p:ext uri="{BB962C8B-B14F-4D97-AF65-F5344CB8AC3E}">
        <p14:creationId xmlns:p14="http://schemas.microsoft.com/office/powerpoint/2010/main" val="33533978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40E70-D4D3-DAF5-8E5B-EF13C8242366}"/>
              </a:ext>
            </a:extLst>
          </p:cNvPr>
          <p:cNvSpPr>
            <a:spLocks noGrp="1"/>
          </p:cNvSpPr>
          <p:nvPr>
            <p:ph type="title"/>
          </p:nvPr>
        </p:nvSpPr>
        <p:spPr/>
        <p:txBody>
          <a:bodyPr>
            <a:normAutofit/>
          </a:bodyPr>
          <a:lstStyle/>
          <a:p>
            <a:r>
              <a:rPr lang="el-GR" sz="4000" dirty="0"/>
              <a:t>Αντίθεση στα χρηστά ήθη</a:t>
            </a:r>
            <a:endParaRPr lang="en-US" sz="4000" dirty="0"/>
          </a:p>
        </p:txBody>
      </p:sp>
      <p:sp>
        <p:nvSpPr>
          <p:cNvPr id="3" name="Content Placeholder 2">
            <a:extLst>
              <a:ext uri="{FF2B5EF4-FFF2-40B4-BE49-F238E27FC236}">
                <a16:creationId xmlns:a16="http://schemas.microsoft.com/office/drawing/2014/main" id="{E2BBC2A2-CFC0-C62D-7083-A7A4F8C4BD2C}"/>
              </a:ext>
            </a:extLst>
          </p:cNvPr>
          <p:cNvSpPr>
            <a:spLocks noGrp="1"/>
          </p:cNvSpPr>
          <p:nvPr>
            <p:ph idx="1"/>
          </p:nvPr>
        </p:nvSpPr>
        <p:spPr>
          <a:xfrm>
            <a:off x="1097280" y="1845734"/>
            <a:ext cx="10058400" cy="4328420"/>
          </a:xfrm>
        </p:spPr>
        <p:txBody>
          <a:bodyPr/>
          <a:lstStyle/>
          <a:p>
            <a:r>
              <a:rPr lang="el-GR" dirty="0"/>
              <a:t>`Αρθρο 178</a:t>
            </a:r>
          </a:p>
          <a:p>
            <a:r>
              <a:rPr lang="el-GR" dirty="0"/>
              <a:t>«Δικαιοπραξία που αντιβαίνει στα χρηστά ήθη είναι άκυρη.»</a:t>
            </a:r>
          </a:p>
          <a:p>
            <a:r>
              <a:rPr lang="el-GR" dirty="0"/>
              <a:t>Τα χρηστά ήθη αποτελούν μια αόριστη νομική έννοια που χρειάζεται εξειδίκευση. </a:t>
            </a:r>
          </a:p>
          <a:p>
            <a:r>
              <a:rPr lang="el-GR" dirty="0"/>
              <a:t>Πρόκειται για όλες τις αντιλήψεις που προκύπτουν από το πλεύμα της νομοθεσίας </a:t>
            </a:r>
          </a:p>
          <a:p>
            <a:r>
              <a:rPr lang="el-GR" dirty="0"/>
              <a:t>ή αλλιώς </a:t>
            </a:r>
          </a:p>
          <a:p>
            <a:r>
              <a:rPr lang="el-GR" dirty="0"/>
              <a:t>για τις κρατούσες ηθικές αντιλήψεις του μέσου συνετού ανθρώπου.</a:t>
            </a:r>
            <a:endParaRPr lang="en-US" dirty="0"/>
          </a:p>
          <a:p>
            <a:pPr marL="0" indent="0">
              <a:buNone/>
            </a:pPr>
            <a:r>
              <a:rPr lang="en-US" dirty="0"/>
              <a:t> </a:t>
            </a:r>
            <a:endParaRPr lang="el-GR" dirty="0"/>
          </a:p>
          <a:p>
            <a:endParaRPr lang="en-US" dirty="0"/>
          </a:p>
        </p:txBody>
      </p:sp>
    </p:spTree>
    <p:extLst>
      <p:ext uri="{BB962C8B-B14F-4D97-AF65-F5344CB8AC3E}">
        <p14:creationId xmlns:p14="http://schemas.microsoft.com/office/powerpoint/2010/main" val="15870611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57540-06B1-5913-A8DE-C8F89439FA27}"/>
              </a:ext>
            </a:extLst>
          </p:cNvPr>
          <p:cNvSpPr>
            <a:spLocks noGrp="1"/>
          </p:cNvSpPr>
          <p:nvPr>
            <p:ph type="title"/>
          </p:nvPr>
        </p:nvSpPr>
        <p:spPr/>
        <p:txBody>
          <a:bodyPr/>
          <a:lstStyle/>
          <a:p>
            <a:r>
              <a:rPr lang="el-GR" dirty="0"/>
              <a:t>Παράδειγμα</a:t>
            </a:r>
            <a:endParaRPr lang="en-US" dirty="0"/>
          </a:p>
        </p:txBody>
      </p:sp>
      <p:sp>
        <p:nvSpPr>
          <p:cNvPr id="3" name="Content Placeholder 2">
            <a:extLst>
              <a:ext uri="{FF2B5EF4-FFF2-40B4-BE49-F238E27FC236}">
                <a16:creationId xmlns:a16="http://schemas.microsoft.com/office/drawing/2014/main" id="{F4E15F1D-A212-9BC1-A205-D20F820AF0EA}"/>
              </a:ext>
            </a:extLst>
          </p:cNvPr>
          <p:cNvSpPr>
            <a:spLocks noGrp="1"/>
          </p:cNvSpPr>
          <p:nvPr>
            <p:ph idx="1"/>
          </p:nvPr>
        </p:nvSpPr>
        <p:spPr/>
        <p:txBody>
          <a:bodyPr/>
          <a:lstStyle/>
          <a:p>
            <a:pPr>
              <a:lnSpc>
                <a:spcPct val="150000"/>
              </a:lnSpc>
            </a:pPr>
            <a:r>
              <a:rPr lang="el-GR" dirty="0"/>
              <a:t>Οι γονείς ενός αγοριού/κοριτσιού  χαρίζουν ένα σπίτι σε κάποιον-α προκειμένου να παντρευτεί το παιδί τους </a:t>
            </a:r>
          </a:p>
          <a:p>
            <a:pPr>
              <a:lnSpc>
                <a:spcPct val="150000"/>
              </a:lnSpc>
            </a:pPr>
            <a:r>
              <a:rPr lang="el-GR" dirty="0"/>
              <a:t>Αυτή η δικαιοπραξία είναι αντίθετη στα χρηστά ήθη και άρα άκυρη, καθώς αντίκειται στο γενικότερο πνεύμα της νομοθεσίας και στην ηθική του μέσου συνετού ανθρώπου.</a:t>
            </a:r>
          </a:p>
          <a:p>
            <a:pPr>
              <a:lnSpc>
                <a:spcPct val="150000"/>
              </a:lnSpc>
            </a:pPr>
            <a:endParaRPr lang="en-US" dirty="0"/>
          </a:p>
        </p:txBody>
      </p:sp>
    </p:spTree>
    <p:extLst>
      <p:ext uri="{BB962C8B-B14F-4D97-AF65-F5344CB8AC3E}">
        <p14:creationId xmlns:p14="http://schemas.microsoft.com/office/powerpoint/2010/main" val="4429633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DC48A-912F-5D19-C49C-BD0154A6B4F2}"/>
              </a:ext>
            </a:extLst>
          </p:cNvPr>
          <p:cNvSpPr>
            <a:spLocks noGrp="1"/>
          </p:cNvSpPr>
          <p:nvPr>
            <p:ph type="title"/>
          </p:nvPr>
        </p:nvSpPr>
        <p:spPr/>
        <p:txBody>
          <a:bodyPr>
            <a:normAutofit/>
          </a:bodyPr>
          <a:lstStyle/>
          <a:p>
            <a:r>
              <a:rPr lang="el-GR" sz="4000" dirty="0"/>
              <a:t>Περιπτώσεις αντίθεσης στα χρηστά ήθη</a:t>
            </a:r>
            <a:endParaRPr lang="en-US" sz="4000" dirty="0"/>
          </a:p>
        </p:txBody>
      </p:sp>
      <p:sp>
        <p:nvSpPr>
          <p:cNvPr id="3" name="Content Placeholder 2">
            <a:extLst>
              <a:ext uri="{FF2B5EF4-FFF2-40B4-BE49-F238E27FC236}">
                <a16:creationId xmlns:a16="http://schemas.microsoft.com/office/drawing/2014/main" id="{0DF2CDEC-62C4-CAA6-8B45-F45D73CBAB88}"/>
              </a:ext>
            </a:extLst>
          </p:cNvPr>
          <p:cNvSpPr>
            <a:spLocks noGrp="1"/>
          </p:cNvSpPr>
          <p:nvPr>
            <p:ph idx="1"/>
          </p:nvPr>
        </p:nvSpPr>
        <p:spPr>
          <a:xfrm>
            <a:off x="1097280" y="2203938"/>
            <a:ext cx="10058400" cy="3665156"/>
          </a:xfrm>
        </p:spPr>
        <p:txBody>
          <a:bodyPr/>
          <a:lstStyle/>
          <a:p>
            <a:r>
              <a:rPr lang="el-GR" dirty="0"/>
              <a:t> «`Ακυρη  ως  αντίθετη  προς  τα  χρηστά  ήθη  είναι   ιδίως   η</a:t>
            </a:r>
          </a:p>
          <a:p>
            <a:r>
              <a:rPr lang="el-GR" dirty="0"/>
              <a:t> δικαιοπραξία  με  την  οποία  δεσμεύεται  υπερβολικά  η  ελευθερία του</a:t>
            </a:r>
          </a:p>
          <a:p>
            <a:r>
              <a:rPr lang="el-GR" dirty="0"/>
              <a:t> προσώπου ή η δικαιοπραξία με  την  οποία  εκμεταλλεύεται  κάποιος  την</a:t>
            </a:r>
          </a:p>
          <a:p>
            <a:r>
              <a:rPr lang="el-GR" dirty="0"/>
              <a:t> ανάγκη,  την  κουφότητα ή την απειρία του άλλου και πετυχαίνει έτσι να</a:t>
            </a:r>
          </a:p>
          <a:p>
            <a:r>
              <a:rPr lang="el-GR" dirty="0"/>
              <a:t> συνομολογήσει ή να πάρει για τον εαυτό του ή τρίτο, για κάποια παροχή,</a:t>
            </a:r>
          </a:p>
          <a:p>
            <a:r>
              <a:rPr lang="el-GR" dirty="0"/>
              <a:t> περιουσιακά ωφελήματα, που, κατά τις περιστάσεις, βρίσκονται σε φανερή</a:t>
            </a:r>
          </a:p>
          <a:p>
            <a:r>
              <a:rPr lang="el-GR" dirty="0"/>
              <a:t> δυσαναλογία προς την παροχή.»</a:t>
            </a:r>
            <a:endParaRPr lang="en-US" dirty="0"/>
          </a:p>
        </p:txBody>
      </p:sp>
    </p:spTree>
    <p:extLst>
      <p:ext uri="{BB962C8B-B14F-4D97-AF65-F5344CB8AC3E}">
        <p14:creationId xmlns:p14="http://schemas.microsoft.com/office/powerpoint/2010/main" val="12972419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48537-0FFD-A5DE-93A0-3B1864E0217D}"/>
              </a:ext>
            </a:extLst>
          </p:cNvPr>
          <p:cNvSpPr>
            <a:spLocks noGrp="1"/>
          </p:cNvSpPr>
          <p:nvPr>
            <p:ph type="title"/>
          </p:nvPr>
        </p:nvSpPr>
        <p:spPr/>
        <p:txBody>
          <a:bodyPr/>
          <a:lstStyle/>
          <a:p>
            <a:r>
              <a:rPr lang="el-GR" dirty="0"/>
              <a:t>παράδειγμα</a:t>
            </a:r>
            <a:endParaRPr lang="en-US" dirty="0"/>
          </a:p>
        </p:txBody>
      </p:sp>
      <p:sp>
        <p:nvSpPr>
          <p:cNvPr id="3" name="Content Placeholder 2">
            <a:extLst>
              <a:ext uri="{FF2B5EF4-FFF2-40B4-BE49-F238E27FC236}">
                <a16:creationId xmlns:a16="http://schemas.microsoft.com/office/drawing/2014/main" id="{3E921162-F754-0CF6-7A57-5695E85A5811}"/>
              </a:ext>
            </a:extLst>
          </p:cNvPr>
          <p:cNvSpPr>
            <a:spLocks noGrp="1"/>
          </p:cNvSpPr>
          <p:nvPr>
            <p:ph idx="1"/>
          </p:nvPr>
        </p:nvSpPr>
        <p:spPr/>
        <p:txBody>
          <a:bodyPr/>
          <a:lstStyle/>
          <a:p>
            <a:pPr>
              <a:lnSpc>
                <a:spcPct val="150000"/>
              </a:lnSpc>
            </a:pPr>
            <a:r>
              <a:rPr lang="el-GR" dirty="0"/>
              <a:t>Ο Α νεαρός πρωτοεμφανιζόμενος συγγραφέας από επαρχία κατεβαίνει στην Αθήνα για να παρουσιάσει στον εκδότη Β τη δουλειά του. Ο εκδότης αναγνωρίζει αμέσως το ταλέντο του Α και προτείνει αμέσως την κατάρτιση σύμβασης η οποία μεταξύ άλλων προβλέπει:                       Α)Ο εκδοτικός οίκος θα παίρνει το 80% κερδών και  β) ο Α υποχρεούται να εκδόσει στον ίδιο εκδοτικό οίκο και με τους ίδιους όρους οτιδήποτε κι αν γράψει για τα επόμενα 20 χρόνια. Μετά την έκδοση του πρώτου βιβλίου και την τεράστια επιτυχία και αφού ο Α έχει έρθει σε επαφή με διάφορους εκδότες στην Αθήνα συλλέγοντας εμπειρίες αποφασίζει ότι η σύμβαση με Β δεν τον συμφέρει . Μπορει να απελευθερωθει???                                                                                                           </a:t>
            </a:r>
          </a:p>
        </p:txBody>
      </p:sp>
    </p:spTree>
    <p:extLst>
      <p:ext uri="{BB962C8B-B14F-4D97-AF65-F5344CB8AC3E}">
        <p14:creationId xmlns:p14="http://schemas.microsoft.com/office/powerpoint/2010/main" val="4281274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E2300-D6A0-29E8-8459-BCCCD1CBAD03}"/>
              </a:ext>
            </a:extLst>
          </p:cNvPr>
          <p:cNvSpPr>
            <a:spLocks noGrp="1"/>
          </p:cNvSpPr>
          <p:nvPr>
            <p:ph type="title"/>
          </p:nvPr>
        </p:nvSpPr>
        <p:spPr/>
        <p:txBody>
          <a:bodyPr>
            <a:normAutofit/>
          </a:bodyPr>
          <a:lstStyle/>
          <a:p>
            <a:r>
              <a:rPr lang="el-GR" sz="3600" dirty="0"/>
              <a:t>Απάντηση</a:t>
            </a:r>
            <a:endParaRPr lang="en-US" sz="3600" dirty="0"/>
          </a:p>
        </p:txBody>
      </p:sp>
      <p:sp>
        <p:nvSpPr>
          <p:cNvPr id="3" name="Content Placeholder 2">
            <a:extLst>
              <a:ext uri="{FF2B5EF4-FFF2-40B4-BE49-F238E27FC236}">
                <a16:creationId xmlns:a16="http://schemas.microsoft.com/office/drawing/2014/main" id="{4C108A2A-3F57-12AD-4DCB-033FE37D529D}"/>
              </a:ext>
            </a:extLst>
          </p:cNvPr>
          <p:cNvSpPr>
            <a:spLocks noGrp="1"/>
          </p:cNvSpPr>
          <p:nvPr>
            <p:ph idx="1"/>
          </p:nvPr>
        </p:nvSpPr>
        <p:spPr/>
        <p:txBody>
          <a:bodyPr/>
          <a:lstStyle/>
          <a:p>
            <a:pPr>
              <a:lnSpc>
                <a:spcPct val="150000"/>
              </a:lnSpc>
            </a:pPr>
            <a:r>
              <a:rPr lang="el-GR" dirty="0"/>
              <a:t>Ως προς τον πρώτο όρο φαίνεται ότι ο εκδοτικός οίκος εκμεταλλέυεται την απειρία του πρωτοεμφανιζόμενου συγγραφέα και παίρνει δυσανάλογα μεγάλο ποσοστό, άρα ο όρος αυτός αντίκειται στα χρηστά ήθη και συνεπώς είναι άκυρος.</a:t>
            </a:r>
          </a:p>
          <a:p>
            <a:pPr>
              <a:lnSpc>
                <a:spcPct val="150000"/>
              </a:lnSpc>
            </a:pPr>
            <a:r>
              <a:rPr lang="el-GR" dirty="0"/>
              <a:t>Και ο δεύτερος όρος όμως είναι άκυρος γιατί φαίνεται να δεσμέυεται υπέμετρα η ελευθερία του συγγραφέα και να παραβιάζεται το δικαίωμά του στην ιδιωτική αυτονομία</a:t>
            </a:r>
            <a:endParaRPr lang="en-US" dirty="0"/>
          </a:p>
        </p:txBody>
      </p:sp>
    </p:spTree>
    <p:extLst>
      <p:ext uri="{BB962C8B-B14F-4D97-AF65-F5344CB8AC3E}">
        <p14:creationId xmlns:p14="http://schemas.microsoft.com/office/powerpoint/2010/main" val="4898528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F8C32-064D-7094-9498-938C382F9DD9}"/>
              </a:ext>
            </a:extLst>
          </p:cNvPr>
          <p:cNvSpPr>
            <a:spLocks noGrp="1"/>
          </p:cNvSpPr>
          <p:nvPr>
            <p:ph type="title"/>
          </p:nvPr>
        </p:nvSpPr>
        <p:spPr/>
        <p:txBody>
          <a:bodyPr>
            <a:normAutofit/>
          </a:bodyPr>
          <a:lstStyle/>
          <a:p>
            <a:r>
              <a:rPr lang="el-GR" sz="4000" dirty="0"/>
              <a:t>παράδειγμα</a:t>
            </a:r>
            <a:endParaRPr lang="en-US" sz="4000" dirty="0"/>
          </a:p>
        </p:txBody>
      </p:sp>
      <p:sp>
        <p:nvSpPr>
          <p:cNvPr id="3" name="Content Placeholder 2">
            <a:extLst>
              <a:ext uri="{FF2B5EF4-FFF2-40B4-BE49-F238E27FC236}">
                <a16:creationId xmlns:a16="http://schemas.microsoft.com/office/drawing/2014/main" id="{45F250E7-0A89-4C74-4F15-22BC0A681CC8}"/>
              </a:ext>
            </a:extLst>
          </p:cNvPr>
          <p:cNvSpPr>
            <a:spLocks noGrp="1"/>
          </p:cNvSpPr>
          <p:nvPr>
            <p:ph idx="1"/>
          </p:nvPr>
        </p:nvSpPr>
        <p:spPr/>
        <p:txBody>
          <a:bodyPr/>
          <a:lstStyle/>
          <a:p>
            <a:r>
              <a:rPr lang="el-GR" dirty="0"/>
              <a:t>Ο Α, που έχει «βάλει στο μάτι» το παραθαλάσσιο οικόπεδο του Β, σκέφτεται τα εξής σενάρια για να τον πείσει να του το πουλήσει: </a:t>
            </a:r>
          </a:p>
          <a:p>
            <a:r>
              <a:rPr lang="el-GR" dirty="0"/>
              <a:t>Α) να του πει ότι θα τον χτυπήσει άγρια αν δεν το πουλήσει σε αυτόν</a:t>
            </a:r>
          </a:p>
          <a:p>
            <a:r>
              <a:rPr lang="el-GR" dirty="0"/>
              <a:t>Β) να του πει ότι θα κάνει αεροπειρατία και θα πέσει πάνω στο Λευκό Πύργο</a:t>
            </a:r>
          </a:p>
          <a:p>
            <a:r>
              <a:rPr lang="el-GR" dirty="0"/>
              <a:t>Ποια η τύχη της δικαιοπραξίας σε κάθε περίπτωση ?</a:t>
            </a:r>
            <a:endParaRPr lang="en-US" dirty="0"/>
          </a:p>
        </p:txBody>
      </p:sp>
    </p:spTree>
    <p:extLst>
      <p:ext uri="{BB962C8B-B14F-4D97-AF65-F5344CB8AC3E}">
        <p14:creationId xmlns:p14="http://schemas.microsoft.com/office/powerpoint/2010/main" val="8844188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F40A7-2C17-EFC2-C9B6-592F92368749}"/>
              </a:ext>
            </a:extLst>
          </p:cNvPr>
          <p:cNvSpPr>
            <a:spLocks noGrp="1"/>
          </p:cNvSpPr>
          <p:nvPr>
            <p:ph type="title"/>
          </p:nvPr>
        </p:nvSpPr>
        <p:spPr/>
        <p:txBody>
          <a:bodyPr>
            <a:normAutofit/>
          </a:bodyPr>
          <a:lstStyle/>
          <a:p>
            <a:r>
              <a:rPr lang="el-GR" sz="4000" dirty="0"/>
              <a:t>απάντηση</a:t>
            </a:r>
            <a:endParaRPr lang="en-US" sz="4000" dirty="0"/>
          </a:p>
        </p:txBody>
      </p:sp>
      <p:sp>
        <p:nvSpPr>
          <p:cNvPr id="3" name="Content Placeholder 2">
            <a:extLst>
              <a:ext uri="{FF2B5EF4-FFF2-40B4-BE49-F238E27FC236}">
                <a16:creationId xmlns:a16="http://schemas.microsoft.com/office/drawing/2014/main" id="{5B0FBE66-79F9-70AB-D76A-CFA5FFD0801A}"/>
              </a:ext>
            </a:extLst>
          </p:cNvPr>
          <p:cNvSpPr>
            <a:spLocks noGrp="1"/>
          </p:cNvSpPr>
          <p:nvPr>
            <p:ph idx="1"/>
          </p:nvPr>
        </p:nvSpPr>
        <p:spPr/>
        <p:txBody>
          <a:bodyPr/>
          <a:lstStyle/>
          <a:p>
            <a:pPr>
              <a:lnSpc>
                <a:spcPct val="150000"/>
              </a:lnSpc>
            </a:pPr>
            <a:r>
              <a:rPr lang="el-GR" dirty="0"/>
              <a:t>Α) η δικαιοπραξία είναι ακυρώσιμη λόγω απειλής γιατί ο κίνδυνος αφορά τον ίδιο, είναι άμεσος, πραγματικός και σημαντικός.</a:t>
            </a:r>
          </a:p>
          <a:p>
            <a:pPr>
              <a:lnSpc>
                <a:spcPct val="150000"/>
              </a:lnSpc>
            </a:pPr>
            <a:r>
              <a:rPr lang="el-GR" dirty="0"/>
              <a:t>Β) η δικαιοπραξία δεν μπορεί σε αυτή την περίπτωση να θεωρηθεί ακυρώσιμη λόγω απειλής γιατί ο κίνδυνος δεν είναι άμεσος, μπορεί να αποφευχθεί και δεν αφορά τον ίδιο.</a:t>
            </a:r>
          </a:p>
          <a:p>
            <a:endParaRPr lang="en-US" dirty="0"/>
          </a:p>
        </p:txBody>
      </p:sp>
    </p:spTree>
    <p:extLst>
      <p:ext uri="{BB962C8B-B14F-4D97-AF65-F5344CB8AC3E}">
        <p14:creationId xmlns:p14="http://schemas.microsoft.com/office/powerpoint/2010/main" val="2333270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FAE5C-BD42-C1ED-6A5F-77DDBC8437AE}"/>
              </a:ext>
            </a:extLst>
          </p:cNvPr>
          <p:cNvSpPr>
            <a:spLocks noGrp="1"/>
          </p:cNvSpPr>
          <p:nvPr>
            <p:ph type="title"/>
          </p:nvPr>
        </p:nvSpPr>
        <p:spPr/>
        <p:txBody>
          <a:bodyPr>
            <a:normAutofit/>
          </a:bodyPr>
          <a:lstStyle/>
          <a:p>
            <a:r>
              <a:rPr lang="el-GR" dirty="0"/>
              <a:t>Απολύτως Ανίκανοι για δικαιοπραξία</a:t>
            </a:r>
            <a:endParaRPr lang="en-US" dirty="0"/>
          </a:p>
        </p:txBody>
      </p:sp>
      <p:graphicFrame>
        <p:nvGraphicFramePr>
          <p:cNvPr id="14" name="Content Placeholder 2">
            <a:extLst>
              <a:ext uri="{FF2B5EF4-FFF2-40B4-BE49-F238E27FC236}">
                <a16:creationId xmlns:a16="http://schemas.microsoft.com/office/drawing/2014/main" id="{94D44BBC-DFE0-9251-C9F3-9BAFB123641F}"/>
              </a:ext>
            </a:extLst>
          </p:cNvPr>
          <p:cNvGraphicFramePr>
            <a:graphicFrameLocks noGrp="1"/>
          </p:cNvGraphicFramePr>
          <p:nvPr>
            <p:ph idx="1"/>
            <p:extLst>
              <p:ext uri="{D42A27DB-BD31-4B8C-83A1-F6EECF244321}">
                <p14:modId xmlns:p14="http://schemas.microsoft.com/office/powerpoint/2010/main" val="1653752910"/>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5267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31351-3E52-1AC4-D441-5E7FFB2C60D2}"/>
              </a:ext>
            </a:extLst>
          </p:cNvPr>
          <p:cNvSpPr>
            <a:spLocks noGrp="1"/>
          </p:cNvSpPr>
          <p:nvPr>
            <p:ph type="title"/>
          </p:nvPr>
        </p:nvSpPr>
        <p:spPr>
          <a:xfrm>
            <a:off x="492370" y="605896"/>
            <a:ext cx="3084844" cy="5646208"/>
          </a:xfrm>
        </p:spPr>
        <p:txBody>
          <a:bodyPr anchor="ctr">
            <a:normAutofit/>
          </a:bodyPr>
          <a:lstStyle/>
          <a:p>
            <a:r>
              <a:rPr lang="el-GR" sz="3600" b="1" dirty="0">
                <a:solidFill>
                  <a:schemeClr val="tx1"/>
                </a:solidFill>
              </a:rPr>
              <a:t>Περιορισμένως ικανοί για δικαιοπραξία </a:t>
            </a:r>
            <a:br>
              <a:rPr lang="el-GR" sz="3600" b="1" dirty="0">
                <a:solidFill>
                  <a:schemeClr val="tx1"/>
                </a:solidFill>
              </a:rPr>
            </a:br>
            <a:r>
              <a:rPr lang="el-GR" sz="3600" b="1" dirty="0">
                <a:solidFill>
                  <a:schemeClr val="tx1"/>
                </a:solidFill>
              </a:rPr>
              <a:t>(αρ 129)</a:t>
            </a:r>
            <a:endParaRPr lang="en-US" sz="3600" b="1" dirty="0">
              <a:solidFill>
                <a:schemeClr val="tx1"/>
              </a:solidFill>
            </a:endParaRPr>
          </a:p>
        </p:txBody>
      </p:sp>
      <p:sp>
        <p:nvSpPr>
          <p:cNvPr id="3" name="Content Placeholder 2">
            <a:extLst>
              <a:ext uri="{FF2B5EF4-FFF2-40B4-BE49-F238E27FC236}">
                <a16:creationId xmlns:a16="http://schemas.microsoft.com/office/drawing/2014/main" id="{72C44BC5-8A57-76DC-3810-3F7BF1178765}"/>
              </a:ext>
            </a:extLst>
          </p:cNvPr>
          <p:cNvSpPr>
            <a:spLocks noGrp="1"/>
          </p:cNvSpPr>
          <p:nvPr>
            <p:ph idx="1"/>
          </p:nvPr>
        </p:nvSpPr>
        <p:spPr>
          <a:xfrm>
            <a:off x="4742016" y="605896"/>
            <a:ext cx="6413663" cy="5646208"/>
          </a:xfrm>
        </p:spPr>
        <p:txBody>
          <a:bodyPr anchor="ctr">
            <a:normAutofit/>
          </a:bodyPr>
          <a:lstStyle/>
          <a:p>
            <a:r>
              <a:rPr lang="el-GR" dirty="0"/>
              <a:t>Α)Οι ανήλικοι που έχουν συμπληρώσει τα δέκα έτη </a:t>
            </a:r>
          </a:p>
          <a:p>
            <a:r>
              <a:rPr lang="el-GR" dirty="0"/>
              <a:t>Β) Όσοι βρίσκονται σε μερική στερητική συμπαράσταση ή επικουρική δικαστική συμπαράσταση </a:t>
            </a:r>
          </a:p>
          <a:p>
            <a:endParaRPr lang="en-US" dirty="0"/>
          </a:p>
        </p:txBody>
      </p:sp>
    </p:spTree>
    <p:extLst>
      <p:ext uri="{BB962C8B-B14F-4D97-AF65-F5344CB8AC3E}">
        <p14:creationId xmlns:p14="http://schemas.microsoft.com/office/powerpoint/2010/main" val="2934100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165EC-BE71-D01D-DE08-CE431991B8BA}"/>
              </a:ext>
            </a:extLst>
          </p:cNvPr>
          <p:cNvSpPr>
            <a:spLocks noGrp="1"/>
          </p:cNvSpPr>
          <p:nvPr>
            <p:ph type="title"/>
          </p:nvPr>
        </p:nvSpPr>
        <p:spPr>
          <a:xfrm>
            <a:off x="492370" y="516835"/>
            <a:ext cx="3084844" cy="5772840"/>
          </a:xfrm>
        </p:spPr>
        <p:txBody>
          <a:bodyPr anchor="ctr">
            <a:normAutofit/>
          </a:bodyPr>
          <a:lstStyle/>
          <a:p>
            <a:r>
              <a:rPr lang="el-GR" sz="3600" dirty="0">
                <a:solidFill>
                  <a:schemeClr val="tx1"/>
                </a:solidFill>
              </a:rPr>
              <a:t>Στάδια Ικανότητας ανηλίκου </a:t>
            </a:r>
            <a:endParaRPr lang="en-US" sz="3600" dirty="0">
              <a:solidFill>
                <a:schemeClr val="tx1"/>
              </a:solidFill>
            </a:endParaRPr>
          </a:p>
        </p:txBody>
      </p:sp>
      <p:graphicFrame>
        <p:nvGraphicFramePr>
          <p:cNvPr id="5" name="Content Placeholder 2">
            <a:extLst>
              <a:ext uri="{FF2B5EF4-FFF2-40B4-BE49-F238E27FC236}">
                <a16:creationId xmlns:a16="http://schemas.microsoft.com/office/drawing/2014/main" id="{1FC44F23-F810-24B9-F0B7-A83CDCB65D10}"/>
              </a:ext>
            </a:extLst>
          </p:cNvPr>
          <p:cNvGraphicFramePr>
            <a:graphicFrameLocks noGrp="1"/>
          </p:cNvGraphicFramePr>
          <p:nvPr>
            <p:ph idx="1"/>
            <p:extLst>
              <p:ext uri="{D42A27DB-BD31-4B8C-83A1-F6EECF244321}">
                <p14:modId xmlns:p14="http://schemas.microsoft.com/office/powerpoint/2010/main" val="116950374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1746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D4C3E-EFAE-9A33-E95D-9F7A5B4FA075}"/>
              </a:ext>
            </a:extLst>
          </p:cNvPr>
          <p:cNvSpPr>
            <a:spLocks noGrp="1"/>
          </p:cNvSpPr>
          <p:nvPr>
            <p:ph type="title"/>
          </p:nvPr>
        </p:nvSpPr>
        <p:spPr/>
        <p:txBody>
          <a:bodyPr>
            <a:normAutofit/>
          </a:bodyPr>
          <a:lstStyle/>
          <a:p>
            <a:r>
              <a:rPr lang="el-GR" sz="3600" b="1" dirty="0"/>
              <a:t>Ανήλικος που συμπλήρωσε το δέκατο τέταρτο έτος </a:t>
            </a:r>
            <a:endParaRPr lang="en-US" sz="3600" b="1" dirty="0"/>
          </a:p>
        </p:txBody>
      </p:sp>
      <p:sp>
        <p:nvSpPr>
          <p:cNvPr id="3" name="Content Placeholder 2">
            <a:extLst>
              <a:ext uri="{FF2B5EF4-FFF2-40B4-BE49-F238E27FC236}">
                <a16:creationId xmlns:a16="http://schemas.microsoft.com/office/drawing/2014/main" id="{B0AD8F1A-DF93-D77C-00D1-96908973637B}"/>
              </a:ext>
            </a:extLst>
          </p:cNvPr>
          <p:cNvSpPr>
            <a:spLocks noGrp="1"/>
          </p:cNvSpPr>
          <p:nvPr>
            <p:ph idx="1"/>
          </p:nvPr>
        </p:nvSpPr>
        <p:spPr/>
        <p:txBody>
          <a:bodyPr/>
          <a:lstStyle/>
          <a:p>
            <a:r>
              <a:rPr lang="el-GR" dirty="0"/>
              <a:t>Αρ 135 ΑΚ «Ο  ανήλικος που έχει συμπληρώσει το δέκατο τέταρτο έτος μπορεί</a:t>
            </a:r>
          </a:p>
          <a:p>
            <a:r>
              <a:rPr lang="el-GR" dirty="0"/>
              <a:t> να διαθέτει ελεύθερα κάθε  τι  που  κερδίζει  από  την  προσωπική  του</a:t>
            </a:r>
          </a:p>
          <a:p>
            <a:r>
              <a:rPr lang="el-GR" dirty="0"/>
              <a:t> εργασία  ή  που του δόθηκε για να το χρησιμοποιεί ή για να το διαθέτει</a:t>
            </a:r>
          </a:p>
          <a:p>
            <a:r>
              <a:rPr lang="el-GR" dirty="0"/>
              <a:t> ελεύθερα» (πχ βιβλία, ρούχα, παιχνίδια ) </a:t>
            </a:r>
            <a:endParaRPr lang="en-US" dirty="0"/>
          </a:p>
        </p:txBody>
      </p:sp>
    </p:spTree>
    <p:extLst>
      <p:ext uri="{BB962C8B-B14F-4D97-AF65-F5344CB8AC3E}">
        <p14:creationId xmlns:p14="http://schemas.microsoft.com/office/powerpoint/2010/main" val="2418901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CCA3-8EA5-063F-A410-64C115E180B3}"/>
              </a:ext>
            </a:extLst>
          </p:cNvPr>
          <p:cNvSpPr>
            <a:spLocks noGrp="1"/>
          </p:cNvSpPr>
          <p:nvPr>
            <p:ph type="title"/>
          </p:nvPr>
        </p:nvSpPr>
        <p:spPr/>
        <p:txBody>
          <a:bodyPr>
            <a:normAutofit/>
          </a:bodyPr>
          <a:lstStyle/>
          <a:p>
            <a:r>
              <a:rPr lang="el-GR" sz="2800" b="1" dirty="0"/>
              <a:t>Ανήλικος που συμπλήρωσε το δέκατο πέμπτο έτος της ηλικίας του </a:t>
            </a:r>
            <a:endParaRPr lang="en-US" sz="2800" b="1" dirty="0"/>
          </a:p>
        </p:txBody>
      </p:sp>
      <p:sp>
        <p:nvSpPr>
          <p:cNvPr id="3" name="Content Placeholder 2">
            <a:extLst>
              <a:ext uri="{FF2B5EF4-FFF2-40B4-BE49-F238E27FC236}">
                <a16:creationId xmlns:a16="http://schemas.microsoft.com/office/drawing/2014/main" id="{63993DA3-6E8B-2B73-4B75-B7A0F6BE2670}"/>
              </a:ext>
            </a:extLst>
          </p:cNvPr>
          <p:cNvSpPr>
            <a:spLocks noGrp="1"/>
          </p:cNvSpPr>
          <p:nvPr>
            <p:ph idx="1"/>
          </p:nvPr>
        </p:nvSpPr>
        <p:spPr/>
        <p:txBody>
          <a:bodyPr/>
          <a:lstStyle/>
          <a:p>
            <a:pPr>
              <a:lnSpc>
                <a:spcPct val="150000"/>
              </a:lnSpc>
            </a:pPr>
            <a:r>
              <a:rPr lang="el-GR" dirty="0"/>
              <a:t>Αρ 136 ΑΚ «Ο ανήλικος που συμπλήρωσε το δέκατο πέμπτο έτος μπορεί, με  τη γενική συναίνεση των προσώπων που ασκούν την επιμέλειά του, να συνάψει σύμβαση  εργασίας  ως  εργαζόμενος.  Αν  δεν  δίνεται  η  συναίνεση, αποφασίζει το δικαστήριο ύστερα από αίτηση του ανηλίκου.»</a:t>
            </a:r>
            <a:endParaRPr lang="en-US" dirty="0"/>
          </a:p>
        </p:txBody>
      </p:sp>
    </p:spTree>
    <p:extLst>
      <p:ext uri="{BB962C8B-B14F-4D97-AF65-F5344CB8AC3E}">
        <p14:creationId xmlns:p14="http://schemas.microsoft.com/office/powerpoint/2010/main" val="154023159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395</TotalTime>
  <Words>2854</Words>
  <Application>Microsoft Office PowerPoint</Application>
  <PresentationFormat>Widescreen</PresentationFormat>
  <Paragraphs>207</Paragraphs>
  <Slides>47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47</vt:i4>
      </vt:variant>
    </vt:vector>
  </HeadingPairs>
  <TitlesOfParts>
    <vt:vector size="50" baseType="lpstr">
      <vt:lpstr>Calibri</vt:lpstr>
      <vt:lpstr>Calibri Light</vt:lpstr>
      <vt:lpstr>Retrospect</vt:lpstr>
      <vt:lpstr>ΜΕΡΟΣ ΤΡΙΤΟ </vt:lpstr>
      <vt:lpstr>Έννοια της ικανότητας για δικαιοπραξια </vt:lpstr>
      <vt:lpstr>Ικανότητα για δικαιοπραξία. </vt:lpstr>
      <vt:lpstr>Ικανοί για δικαιοπραξία </vt:lpstr>
      <vt:lpstr>Απολύτως Ανίκανοι για δικαιοπραξία</vt:lpstr>
      <vt:lpstr>Περιορισμένως ικανοί για δικαιοπραξία  (αρ 129)</vt:lpstr>
      <vt:lpstr>Στάδια Ικανότητας ανηλίκου </vt:lpstr>
      <vt:lpstr>Ανήλικος που συμπλήρωσε το δέκατο τέταρτο έτος </vt:lpstr>
      <vt:lpstr>Ανήλικος που συμπλήρωσε το δέκατο πέμπτο έτος της ηλικίας του </vt:lpstr>
      <vt:lpstr>Ο Έγγαμος ανήλικος </vt:lpstr>
      <vt:lpstr>Δικαστική Συμπαράσταση (1666 ΑΚ) </vt:lpstr>
      <vt:lpstr>Ανικανότητα λόγω έλλειψης συνείδησης</vt:lpstr>
      <vt:lpstr>Μορφές δικαστικής συμπαράστασης</vt:lpstr>
      <vt:lpstr>Παράδειγμα 1</vt:lpstr>
      <vt:lpstr>Παράδειγμα 2</vt:lpstr>
      <vt:lpstr>απάντηση</vt:lpstr>
      <vt:lpstr>Παράδειγμα 3 </vt:lpstr>
      <vt:lpstr>Παράδειγμα 4</vt:lpstr>
      <vt:lpstr>Έννοια της δικαιοπραξίας </vt:lpstr>
      <vt:lpstr>Οι δικαιοπραξίες διακρίνονται σε :</vt:lpstr>
      <vt:lpstr>Σύμβαση </vt:lpstr>
      <vt:lpstr>Άλλες διακρίσεις δικαιοπραξιών </vt:lpstr>
      <vt:lpstr>Δικαιοπραξίες προσωπικού- περιουσιακού δικαίου</vt:lpstr>
      <vt:lpstr>Δικαιοπραξίες επαχθείς- χαριστικές </vt:lpstr>
      <vt:lpstr>Δικαιοπραξίες τυπικές – άτυπες </vt:lpstr>
      <vt:lpstr>Άκυρη δικαιοπραξία </vt:lpstr>
      <vt:lpstr>Ακυρώσιμη δικαιοπραξία</vt:lpstr>
      <vt:lpstr>Λόγοι ακύρωσης </vt:lpstr>
      <vt:lpstr>      Πλάνη ουσιώδης </vt:lpstr>
      <vt:lpstr>Πλάνη ως προς τα παραγωγικά αίτια</vt:lpstr>
      <vt:lpstr>παράδειγμα</vt:lpstr>
      <vt:lpstr>Απάντηση</vt:lpstr>
      <vt:lpstr>Πότε αποκλείεται η ακύρωση λόγω πλάνης</vt:lpstr>
      <vt:lpstr>Αποζημίωση λόγω της ακύρωσης </vt:lpstr>
      <vt:lpstr>2. Απάτη</vt:lpstr>
      <vt:lpstr>Αρθρο 149 </vt:lpstr>
      <vt:lpstr>3. Απειλή</vt:lpstr>
      <vt:lpstr>Είδος απειλής</vt:lpstr>
      <vt:lpstr>Δικαίωμα αποζημίωσης </vt:lpstr>
      <vt:lpstr>Μέχρι πότε μπορεί να ακυρωθεί η δικαιοπραξία ???</vt:lpstr>
      <vt:lpstr>Αντίθεση στα χρηστά ήθη</vt:lpstr>
      <vt:lpstr>Παράδειγμα</vt:lpstr>
      <vt:lpstr>Περιπτώσεις αντίθεσης στα χρηστά ήθη</vt:lpstr>
      <vt:lpstr>παράδειγμα</vt:lpstr>
      <vt:lpstr>Απάντηση</vt:lpstr>
      <vt:lpstr>παράδειγμα</vt:lpstr>
      <vt:lpstr>απάντηση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Ελενη Καρβελη</dc:creator>
  <cp:lastModifiedBy>Ελενη Καρβελη</cp:lastModifiedBy>
  <cp:revision>26</cp:revision>
  <dcterms:created xsi:type="dcterms:W3CDTF">2022-10-11T18:11:58Z</dcterms:created>
  <dcterms:modified xsi:type="dcterms:W3CDTF">2022-10-25T16:38:40Z</dcterms:modified>
</cp:coreProperties>
</file>