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 id="262" r:id="rId7"/>
    <p:sldId id="263" r:id="rId8"/>
    <p:sldId id="264" r:id="rId9"/>
    <p:sldId id="266" r:id="rId10"/>
    <p:sldId id="267" r:id="rId11"/>
    <p:sldId id="268" r:id="rId12"/>
    <p:sldId id="269" r:id="rId13"/>
    <p:sldId id="270" r:id="rId14"/>
    <p:sldId id="271" r:id="rId15"/>
    <p:sldId id="272" r:id="rId16"/>
    <p:sldId id="273" r:id="rId17"/>
    <p:sldId id="274" r:id="rId18"/>
    <p:sldId id="275"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51" autoAdjust="0"/>
    <p:restoredTop sz="94660"/>
  </p:normalViewPr>
  <p:slideViewPr>
    <p:cSldViewPr snapToGrid="0">
      <p:cViewPr varScale="1">
        <p:scale>
          <a:sx n="99" d="100"/>
          <a:sy n="99" d="100"/>
        </p:scale>
        <p:origin x="23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F224D1-BB50-4CE5-9B31-1ABE78E1AFC6}"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ECF3CD7A-0573-4F08-B476-5492BD495444}">
      <dgm:prSet/>
      <dgm:spPr/>
      <dgm:t>
        <a:bodyPr/>
        <a:lstStyle/>
        <a:p>
          <a:r>
            <a:rPr lang="el-GR" u="sng" dirty="0"/>
            <a:t>Ιδιωτικό Δίκαιο: </a:t>
          </a:r>
          <a:r>
            <a:rPr lang="el-GR" dirty="0"/>
            <a:t>Το σύνολο των κανόνων δικαίου που ρυθμίζουν τις σχέσεις μεταξύ ιδιωτών (δηλ. μεταξύ υποκειμένων που δεν ασκούν δημόσια εξουσία) πχ Οικογενειακό, κληρονομικό, εμπορικό, εργατικό κλπ</a:t>
          </a:r>
          <a:endParaRPr lang="en-US" dirty="0"/>
        </a:p>
      </dgm:t>
    </dgm:pt>
    <dgm:pt modelId="{4BD604B7-EEA7-4834-B48F-C2E7A9036D87}" type="parTrans" cxnId="{52902918-4E7F-4733-A7C0-4764B375C2E2}">
      <dgm:prSet/>
      <dgm:spPr/>
      <dgm:t>
        <a:bodyPr/>
        <a:lstStyle/>
        <a:p>
          <a:endParaRPr lang="en-US"/>
        </a:p>
      </dgm:t>
    </dgm:pt>
    <dgm:pt modelId="{0874D842-0CB3-4760-8D30-F3AFF981B72B}" type="sibTrans" cxnId="{52902918-4E7F-4733-A7C0-4764B375C2E2}">
      <dgm:prSet/>
      <dgm:spPr/>
      <dgm:t>
        <a:bodyPr/>
        <a:lstStyle/>
        <a:p>
          <a:endParaRPr lang="en-US"/>
        </a:p>
      </dgm:t>
    </dgm:pt>
    <dgm:pt modelId="{D22BB85E-464C-4A52-8CB3-2C9D9506FC8D}">
      <dgm:prSet/>
      <dgm:spPr/>
      <dgm:t>
        <a:bodyPr/>
        <a:lstStyle/>
        <a:p>
          <a:r>
            <a:rPr lang="el-GR" u="sng" dirty="0"/>
            <a:t>Δημόσιο Δίκαιο: </a:t>
          </a:r>
          <a:r>
            <a:rPr lang="el-GR" dirty="0"/>
            <a:t>Το σύνολο των κανόνων που ρυθμίζουν αφενός την οργάνωση και τη λειτουργία του Κράτους και των άλλων φορέων δημόσιας εξουσίας και αφετέρου τις σχέσεις των φορέων αυτών με τους ιδιώτες. (πχ διοικητικό δίκαιο, συνταγματικό, ποινικό κλπ) </a:t>
          </a:r>
          <a:endParaRPr lang="en-US" dirty="0"/>
        </a:p>
      </dgm:t>
    </dgm:pt>
    <dgm:pt modelId="{38072B00-B35A-4C6A-90DC-600E86BCD006}" type="parTrans" cxnId="{DA7FE691-84D3-47EF-B780-DB4EA75E1374}">
      <dgm:prSet/>
      <dgm:spPr/>
      <dgm:t>
        <a:bodyPr/>
        <a:lstStyle/>
        <a:p>
          <a:endParaRPr lang="en-US"/>
        </a:p>
      </dgm:t>
    </dgm:pt>
    <dgm:pt modelId="{1413DE1D-9BDD-45BA-A502-98F144EC7818}" type="sibTrans" cxnId="{DA7FE691-84D3-47EF-B780-DB4EA75E1374}">
      <dgm:prSet/>
      <dgm:spPr/>
      <dgm:t>
        <a:bodyPr/>
        <a:lstStyle/>
        <a:p>
          <a:endParaRPr lang="en-US"/>
        </a:p>
      </dgm:t>
    </dgm:pt>
    <dgm:pt modelId="{99CEA6D2-C24D-49F3-ACF5-A0DAE4B4C692}" type="pres">
      <dgm:prSet presAssocID="{E8F224D1-BB50-4CE5-9B31-1ABE78E1AFC6}" presName="hierChild1" presStyleCnt="0">
        <dgm:presLayoutVars>
          <dgm:chPref val="1"/>
          <dgm:dir/>
          <dgm:animOne val="branch"/>
          <dgm:animLvl val="lvl"/>
          <dgm:resizeHandles/>
        </dgm:presLayoutVars>
      </dgm:prSet>
      <dgm:spPr/>
    </dgm:pt>
    <dgm:pt modelId="{2C05A790-4A74-4929-A1D8-B3D1461B8B0D}" type="pres">
      <dgm:prSet presAssocID="{ECF3CD7A-0573-4F08-B476-5492BD495444}" presName="hierRoot1" presStyleCnt="0"/>
      <dgm:spPr/>
    </dgm:pt>
    <dgm:pt modelId="{5195AD6A-E161-42F5-B596-980D1CC149DC}" type="pres">
      <dgm:prSet presAssocID="{ECF3CD7A-0573-4F08-B476-5492BD495444}" presName="composite" presStyleCnt="0"/>
      <dgm:spPr/>
    </dgm:pt>
    <dgm:pt modelId="{70087561-AC16-4796-B27F-3117C2211104}" type="pres">
      <dgm:prSet presAssocID="{ECF3CD7A-0573-4F08-B476-5492BD495444}" presName="background" presStyleLbl="node0" presStyleIdx="0" presStyleCnt="2"/>
      <dgm:spPr/>
    </dgm:pt>
    <dgm:pt modelId="{EB89C947-9947-46C8-81DD-B3C31C0DB854}" type="pres">
      <dgm:prSet presAssocID="{ECF3CD7A-0573-4F08-B476-5492BD495444}" presName="text" presStyleLbl="fgAcc0" presStyleIdx="0" presStyleCnt="2">
        <dgm:presLayoutVars>
          <dgm:chPref val="3"/>
        </dgm:presLayoutVars>
      </dgm:prSet>
      <dgm:spPr/>
    </dgm:pt>
    <dgm:pt modelId="{4536B4EE-1F62-4C74-9E6D-E5B1E4B3C4B7}" type="pres">
      <dgm:prSet presAssocID="{ECF3CD7A-0573-4F08-B476-5492BD495444}" presName="hierChild2" presStyleCnt="0"/>
      <dgm:spPr/>
    </dgm:pt>
    <dgm:pt modelId="{E9EAD986-B880-48D6-A007-C12C975E1DA1}" type="pres">
      <dgm:prSet presAssocID="{D22BB85E-464C-4A52-8CB3-2C9D9506FC8D}" presName="hierRoot1" presStyleCnt="0"/>
      <dgm:spPr/>
    </dgm:pt>
    <dgm:pt modelId="{44C6CEB8-4216-41AE-B81B-8ABF39C1201A}" type="pres">
      <dgm:prSet presAssocID="{D22BB85E-464C-4A52-8CB3-2C9D9506FC8D}" presName="composite" presStyleCnt="0"/>
      <dgm:spPr/>
    </dgm:pt>
    <dgm:pt modelId="{8A8CD6DD-2ACE-4B4F-AC61-1F54A6E05FC4}" type="pres">
      <dgm:prSet presAssocID="{D22BB85E-464C-4A52-8CB3-2C9D9506FC8D}" presName="background" presStyleLbl="node0" presStyleIdx="1" presStyleCnt="2"/>
      <dgm:spPr/>
    </dgm:pt>
    <dgm:pt modelId="{C90DD418-3AF0-4815-BA4B-D23C80506DE9}" type="pres">
      <dgm:prSet presAssocID="{D22BB85E-464C-4A52-8CB3-2C9D9506FC8D}" presName="text" presStyleLbl="fgAcc0" presStyleIdx="1" presStyleCnt="2">
        <dgm:presLayoutVars>
          <dgm:chPref val="3"/>
        </dgm:presLayoutVars>
      </dgm:prSet>
      <dgm:spPr/>
    </dgm:pt>
    <dgm:pt modelId="{95405EFD-5387-4C9E-B0B9-DE0D5D2BB3A8}" type="pres">
      <dgm:prSet presAssocID="{D22BB85E-464C-4A52-8CB3-2C9D9506FC8D}" presName="hierChild2" presStyleCnt="0"/>
      <dgm:spPr/>
    </dgm:pt>
  </dgm:ptLst>
  <dgm:cxnLst>
    <dgm:cxn modelId="{52902918-4E7F-4733-A7C0-4764B375C2E2}" srcId="{E8F224D1-BB50-4CE5-9B31-1ABE78E1AFC6}" destId="{ECF3CD7A-0573-4F08-B476-5492BD495444}" srcOrd="0" destOrd="0" parTransId="{4BD604B7-EEA7-4834-B48F-C2E7A9036D87}" sibTransId="{0874D842-0CB3-4760-8D30-F3AFF981B72B}"/>
    <dgm:cxn modelId="{DA7FE691-84D3-47EF-B780-DB4EA75E1374}" srcId="{E8F224D1-BB50-4CE5-9B31-1ABE78E1AFC6}" destId="{D22BB85E-464C-4A52-8CB3-2C9D9506FC8D}" srcOrd="1" destOrd="0" parTransId="{38072B00-B35A-4C6A-90DC-600E86BCD006}" sibTransId="{1413DE1D-9BDD-45BA-A502-98F144EC7818}"/>
    <dgm:cxn modelId="{68BAECA5-3540-40D3-8ADF-03125ACD2822}" type="presOf" srcId="{D22BB85E-464C-4A52-8CB3-2C9D9506FC8D}" destId="{C90DD418-3AF0-4815-BA4B-D23C80506DE9}" srcOrd="0" destOrd="0" presId="urn:microsoft.com/office/officeart/2005/8/layout/hierarchy1"/>
    <dgm:cxn modelId="{B8EE30EC-06EB-4F03-A276-B8866AB54018}" type="presOf" srcId="{E8F224D1-BB50-4CE5-9B31-1ABE78E1AFC6}" destId="{99CEA6D2-C24D-49F3-ACF5-A0DAE4B4C692}" srcOrd="0" destOrd="0" presId="urn:microsoft.com/office/officeart/2005/8/layout/hierarchy1"/>
    <dgm:cxn modelId="{1D77BBF3-3CA4-4EA5-93FA-18051B94393A}" type="presOf" srcId="{ECF3CD7A-0573-4F08-B476-5492BD495444}" destId="{EB89C947-9947-46C8-81DD-B3C31C0DB854}" srcOrd="0" destOrd="0" presId="urn:microsoft.com/office/officeart/2005/8/layout/hierarchy1"/>
    <dgm:cxn modelId="{5D861C9E-B182-4842-B95A-A159F8329DBF}" type="presParOf" srcId="{99CEA6D2-C24D-49F3-ACF5-A0DAE4B4C692}" destId="{2C05A790-4A74-4929-A1D8-B3D1461B8B0D}" srcOrd="0" destOrd="0" presId="urn:microsoft.com/office/officeart/2005/8/layout/hierarchy1"/>
    <dgm:cxn modelId="{029E8609-3C95-4172-8A20-D732EFEDB4C7}" type="presParOf" srcId="{2C05A790-4A74-4929-A1D8-B3D1461B8B0D}" destId="{5195AD6A-E161-42F5-B596-980D1CC149DC}" srcOrd="0" destOrd="0" presId="urn:microsoft.com/office/officeart/2005/8/layout/hierarchy1"/>
    <dgm:cxn modelId="{585CD10B-3214-4D76-B7C7-C6F0BE4F1B89}" type="presParOf" srcId="{5195AD6A-E161-42F5-B596-980D1CC149DC}" destId="{70087561-AC16-4796-B27F-3117C2211104}" srcOrd="0" destOrd="0" presId="urn:microsoft.com/office/officeart/2005/8/layout/hierarchy1"/>
    <dgm:cxn modelId="{1DB64121-FD8A-4AE3-87F6-0EBFA3048C31}" type="presParOf" srcId="{5195AD6A-E161-42F5-B596-980D1CC149DC}" destId="{EB89C947-9947-46C8-81DD-B3C31C0DB854}" srcOrd="1" destOrd="0" presId="urn:microsoft.com/office/officeart/2005/8/layout/hierarchy1"/>
    <dgm:cxn modelId="{7E116ACA-7954-40B4-846A-315BD72933DD}" type="presParOf" srcId="{2C05A790-4A74-4929-A1D8-B3D1461B8B0D}" destId="{4536B4EE-1F62-4C74-9E6D-E5B1E4B3C4B7}" srcOrd="1" destOrd="0" presId="urn:microsoft.com/office/officeart/2005/8/layout/hierarchy1"/>
    <dgm:cxn modelId="{BEAACC50-7F41-4E93-B385-40C55D0D0806}" type="presParOf" srcId="{99CEA6D2-C24D-49F3-ACF5-A0DAE4B4C692}" destId="{E9EAD986-B880-48D6-A007-C12C975E1DA1}" srcOrd="1" destOrd="0" presId="urn:microsoft.com/office/officeart/2005/8/layout/hierarchy1"/>
    <dgm:cxn modelId="{4399B4B4-6916-4E6A-97F6-3BC1CE6E2133}" type="presParOf" srcId="{E9EAD986-B880-48D6-A007-C12C975E1DA1}" destId="{44C6CEB8-4216-41AE-B81B-8ABF39C1201A}" srcOrd="0" destOrd="0" presId="urn:microsoft.com/office/officeart/2005/8/layout/hierarchy1"/>
    <dgm:cxn modelId="{04C59D16-8F9F-4AC5-8633-E36F3ADAEBBA}" type="presParOf" srcId="{44C6CEB8-4216-41AE-B81B-8ABF39C1201A}" destId="{8A8CD6DD-2ACE-4B4F-AC61-1F54A6E05FC4}" srcOrd="0" destOrd="0" presId="urn:microsoft.com/office/officeart/2005/8/layout/hierarchy1"/>
    <dgm:cxn modelId="{E24F9BAA-9CBE-4A1B-90D5-ED5D3FF216E8}" type="presParOf" srcId="{44C6CEB8-4216-41AE-B81B-8ABF39C1201A}" destId="{C90DD418-3AF0-4815-BA4B-D23C80506DE9}" srcOrd="1" destOrd="0" presId="urn:microsoft.com/office/officeart/2005/8/layout/hierarchy1"/>
    <dgm:cxn modelId="{4AD6F10F-2150-4D7A-A2F2-EA7437FE429F}" type="presParOf" srcId="{E9EAD986-B880-48D6-A007-C12C975E1DA1}" destId="{95405EFD-5387-4C9E-B0B9-DE0D5D2BB3A8}"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087561-AC16-4796-B27F-3117C2211104}">
      <dsp:nvSpPr>
        <dsp:cNvPr id="0" name=""/>
        <dsp:cNvSpPr/>
      </dsp:nvSpPr>
      <dsp:spPr>
        <a:xfrm>
          <a:off x="1227" y="297257"/>
          <a:ext cx="4309690" cy="273665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B89C947-9947-46C8-81DD-B3C31C0DB854}">
      <dsp:nvSpPr>
        <dsp:cNvPr id="0" name=""/>
        <dsp:cNvSpPr/>
      </dsp:nvSpPr>
      <dsp:spPr>
        <a:xfrm>
          <a:off x="480082" y="752169"/>
          <a:ext cx="4309690" cy="273665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l-GR" sz="2100" u="sng" kern="1200" dirty="0"/>
            <a:t>Ιδιωτικό Δίκαιο: </a:t>
          </a:r>
          <a:r>
            <a:rPr lang="el-GR" sz="2100" kern="1200" dirty="0"/>
            <a:t>Το σύνολο των κανόνων δικαίου που ρυθμίζουν τις σχέσεις μεταξύ ιδιωτών (δηλ. μεταξύ υποκειμένων που δεν ασκούν δημόσια εξουσία) πχ Οικογενειακό, κληρονομικό, εμπορικό, εργατικό κλπ</a:t>
          </a:r>
          <a:endParaRPr lang="en-US" sz="2100" kern="1200" dirty="0"/>
        </a:p>
      </dsp:txBody>
      <dsp:txXfrm>
        <a:off x="560236" y="832323"/>
        <a:ext cx="4149382" cy="2576345"/>
      </dsp:txXfrm>
    </dsp:sp>
    <dsp:sp modelId="{8A8CD6DD-2ACE-4B4F-AC61-1F54A6E05FC4}">
      <dsp:nvSpPr>
        <dsp:cNvPr id="0" name=""/>
        <dsp:cNvSpPr/>
      </dsp:nvSpPr>
      <dsp:spPr>
        <a:xfrm>
          <a:off x="5268627" y="297257"/>
          <a:ext cx="4309690" cy="273665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0DD418-3AF0-4815-BA4B-D23C80506DE9}">
      <dsp:nvSpPr>
        <dsp:cNvPr id="0" name=""/>
        <dsp:cNvSpPr/>
      </dsp:nvSpPr>
      <dsp:spPr>
        <a:xfrm>
          <a:off x="5747481" y="752169"/>
          <a:ext cx="4309690" cy="273665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l-GR" sz="2100" u="sng" kern="1200" dirty="0"/>
            <a:t>Δημόσιο Δίκαιο: </a:t>
          </a:r>
          <a:r>
            <a:rPr lang="el-GR" sz="2100" kern="1200" dirty="0"/>
            <a:t>Το σύνολο των κανόνων που ρυθμίζουν αφενός την οργάνωση και τη λειτουργία του Κράτους και των άλλων φορέων δημόσιας εξουσίας και αφετέρου τις σχέσεις των φορέων αυτών με τους ιδιώτες. (πχ διοικητικό δίκαιο, συνταγματικό, ποινικό κλπ) </a:t>
          </a:r>
          <a:endParaRPr lang="en-US" sz="2100" kern="1200" dirty="0"/>
        </a:p>
      </dsp:txBody>
      <dsp:txXfrm>
        <a:off x="5827635" y="832323"/>
        <a:ext cx="4149382" cy="257634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0A3881D-2E92-470E-A1BC-DC7B8273CBC4}" type="datetimeFigureOut">
              <a:rPr lang="en-US" smtClean="0"/>
              <a:t>10/18/2022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695A8D-F93A-4394-A57D-A87FED5AEA74}"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481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A3881D-2E92-470E-A1BC-DC7B8273CBC4}" type="datetimeFigureOut">
              <a:rPr lang="en-US" smtClean="0"/>
              <a:t>10/18/2022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695A8D-F93A-4394-A57D-A87FED5AEA74}" type="slidenum">
              <a:rPr lang="en-US" smtClean="0"/>
              <a:t>‹#›</a:t>
            </a:fld>
            <a:endParaRPr lang="en-US"/>
          </a:p>
        </p:txBody>
      </p:sp>
    </p:spTree>
    <p:extLst>
      <p:ext uri="{BB962C8B-B14F-4D97-AF65-F5344CB8AC3E}">
        <p14:creationId xmlns:p14="http://schemas.microsoft.com/office/powerpoint/2010/main" val="3067339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A3881D-2E92-470E-A1BC-DC7B8273CBC4}" type="datetimeFigureOut">
              <a:rPr lang="en-US" smtClean="0"/>
              <a:t>10/18/2022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695A8D-F93A-4394-A57D-A87FED5AEA74}" type="slidenum">
              <a:rPr lang="en-US" smtClean="0"/>
              <a:t>‹#›</a:t>
            </a:fld>
            <a:endParaRPr lang="en-US"/>
          </a:p>
        </p:txBody>
      </p:sp>
    </p:spTree>
    <p:extLst>
      <p:ext uri="{BB962C8B-B14F-4D97-AF65-F5344CB8AC3E}">
        <p14:creationId xmlns:p14="http://schemas.microsoft.com/office/powerpoint/2010/main" val="3223678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A3881D-2E92-470E-A1BC-DC7B8273CBC4}" type="datetimeFigureOut">
              <a:rPr lang="en-US" smtClean="0"/>
              <a:t>10/18/2022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695A8D-F93A-4394-A57D-A87FED5AEA74}" type="slidenum">
              <a:rPr lang="en-US" smtClean="0"/>
              <a:t>‹#›</a:t>
            </a:fld>
            <a:endParaRPr lang="en-US"/>
          </a:p>
        </p:txBody>
      </p:sp>
    </p:spTree>
    <p:extLst>
      <p:ext uri="{BB962C8B-B14F-4D97-AF65-F5344CB8AC3E}">
        <p14:creationId xmlns:p14="http://schemas.microsoft.com/office/powerpoint/2010/main" val="1229606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A3881D-2E92-470E-A1BC-DC7B8273CBC4}" type="datetimeFigureOut">
              <a:rPr lang="en-US" smtClean="0"/>
              <a:t>10/18/2022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695A8D-F93A-4394-A57D-A87FED5AEA74}"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9596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0A3881D-2E92-470E-A1BC-DC7B8273CBC4}" type="datetimeFigureOut">
              <a:rPr lang="en-US" smtClean="0"/>
              <a:t>10/18/2022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695A8D-F93A-4394-A57D-A87FED5AEA74}" type="slidenum">
              <a:rPr lang="en-US" smtClean="0"/>
              <a:t>‹#›</a:t>
            </a:fld>
            <a:endParaRPr lang="en-US"/>
          </a:p>
        </p:txBody>
      </p:sp>
    </p:spTree>
    <p:extLst>
      <p:ext uri="{BB962C8B-B14F-4D97-AF65-F5344CB8AC3E}">
        <p14:creationId xmlns:p14="http://schemas.microsoft.com/office/powerpoint/2010/main" val="1062750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0A3881D-2E92-470E-A1BC-DC7B8273CBC4}" type="datetimeFigureOut">
              <a:rPr lang="en-US" smtClean="0"/>
              <a:t>10/18/2022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695A8D-F93A-4394-A57D-A87FED5AEA74}" type="slidenum">
              <a:rPr lang="en-US" smtClean="0"/>
              <a:t>‹#›</a:t>
            </a:fld>
            <a:endParaRPr lang="en-US"/>
          </a:p>
        </p:txBody>
      </p:sp>
    </p:spTree>
    <p:extLst>
      <p:ext uri="{BB962C8B-B14F-4D97-AF65-F5344CB8AC3E}">
        <p14:creationId xmlns:p14="http://schemas.microsoft.com/office/powerpoint/2010/main" val="1805380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0A3881D-2E92-470E-A1BC-DC7B8273CBC4}" type="datetimeFigureOut">
              <a:rPr lang="en-US" smtClean="0"/>
              <a:t>10/18/2022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695A8D-F93A-4394-A57D-A87FED5AEA74}" type="slidenum">
              <a:rPr lang="en-US" smtClean="0"/>
              <a:t>‹#›</a:t>
            </a:fld>
            <a:endParaRPr lang="en-US"/>
          </a:p>
        </p:txBody>
      </p:sp>
    </p:spTree>
    <p:extLst>
      <p:ext uri="{BB962C8B-B14F-4D97-AF65-F5344CB8AC3E}">
        <p14:creationId xmlns:p14="http://schemas.microsoft.com/office/powerpoint/2010/main" val="4121123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0A3881D-2E92-470E-A1BC-DC7B8273CBC4}" type="datetimeFigureOut">
              <a:rPr lang="en-US" smtClean="0"/>
              <a:t>10/18/2022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CA695A8D-F93A-4394-A57D-A87FED5AEA74}" type="slidenum">
              <a:rPr lang="en-US" smtClean="0"/>
              <a:t>‹#›</a:t>
            </a:fld>
            <a:endParaRPr lang="en-US"/>
          </a:p>
        </p:txBody>
      </p:sp>
    </p:spTree>
    <p:extLst>
      <p:ext uri="{BB962C8B-B14F-4D97-AF65-F5344CB8AC3E}">
        <p14:creationId xmlns:p14="http://schemas.microsoft.com/office/powerpoint/2010/main" val="3912024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0A3881D-2E92-470E-A1BC-DC7B8273CBC4}" type="datetimeFigureOut">
              <a:rPr lang="en-US" smtClean="0"/>
              <a:t>10/18/2022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A695A8D-F93A-4394-A57D-A87FED5AEA74}" type="slidenum">
              <a:rPr lang="en-US" smtClean="0"/>
              <a:t>‹#›</a:t>
            </a:fld>
            <a:endParaRPr lang="en-US"/>
          </a:p>
        </p:txBody>
      </p:sp>
    </p:spTree>
    <p:extLst>
      <p:ext uri="{BB962C8B-B14F-4D97-AF65-F5344CB8AC3E}">
        <p14:creationId xmlns:p14="http://schemas.microsoft.com/office/powerpoint/2010/main" val="2972048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0A3881D-2E92-470E-A1BC-DC7B8273CBC4}" type="datetimeFigureOut">
              <a:rPr lang="en-US" smtClean="0"/>
              <a:t>10/18/2022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695A8D-F93A-4394-A57D-A87FED5AEA74}" type="slidenum">
              <a:rPr lang="en-US" smtClean="0"/>
              <a:t>‹#›</a:t>
            </a:fld>
            <a:endParaRPr lang="en-US"/>
          </a:p>
        </p:txBody>
      </p:sp>
    </p:spTree>
    <p:extLst>
      <p:ext uri="{BB962C8B-B14F-4D97-AF65-F5344CB8AC3E}">
        <p14:creationId xmlns:p14="http://schemas.microsoft.com/office/powerpoint/2010/main" val="2339560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30A3881D-2E92-470E-A1BC-DC7B8273CBC4}" type="datetimeFigureOut">
              <a:rPr lang="en-US" smtClean="0"/>
              <a:t>10/18/2022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A695A8D-F93A-4394-A57D-A87FED5AEA74}"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70858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alpha val="97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CAADC-8E88-367F-C5FC-D5F01FB22CC4}"/>
              </a:ext>
            </a:extLst>
          </p:cNvPr>
          <p:cNvSpPr>
            <a:spLocks noGrp="1"/>
          </p:cNvSpPr>
          <p:nvPr>
            <p:ph type="ctrTitle"/>
          </p:nvPr>
        </p:nvSpPr>
        <p:spPr/>
        <p:txBody>
          <a:bodyPr/>
          <a:lstStyle/>
          <a:p>
            <a:r>
              <a:rPr lang="el-GR" sz="2400" b="1" dirty="0">
                <a:effectLst/>
                <a:latin typeface="Calibri" panose="020F0502020204030204" pitchFamily="34" charset="0"/>
                <a:ea typeface="Calibri" panose="020F0502020204030204" pitchFamily="34" charset="0"/>
                <a:cs typeface="Times New Roman" panose="02020603050405020304" pitchFamily="18" charset="0"/>
              </a:rPr>
              <a:t>Τμ</a:t>
            </a:r>
            <a:r>
              <a:rPr lang="el-GR" sz="2400" b="1" dirty="0">
                <a:latin typeface="Calibri" panose="020F0502020204030204" pitchFamily="34" charset="0"/>
                <a:ea typeface="Calibri" panose="020F0502020204030204" pitchFamily="34" charset="0"/>
                <a:cs typeface="Times New Roman" panose="02020603050405020304" pitchFamily="18" charset="0"/>
              </a:rPr>
              <a:t>ήμα Επιστημών Εκπαίδευσης και Κοινωνικής Εργασίας </a:t>
            </a:r>
            <a:br>
              <a:rPr lang="el-GR" sz="2400" b="1" dirty="0">
                <a:latin typeface="Calibri" panose="020F0502020204030204" pitchFamily="34" charset="0"/>
                <a:ea typeface="Calibri" panose="020F0502020204030204" pitchFamily="34" charset="0"/>
                <a:cs typeface="Times New Roman" panose="02020603050405020304" pitchFamily="18" charset="0"/>
              </a:rPr>
            </a:b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Subtitle 2">
            <a:extLst>
              <a:ext uri="{FF2B5EF4-FFF2-40B4-BE49-F238E27FC236}">
                <a16:creationId xmlns:a16="http://schemas.microsoft.com/office/drawing/2014/main" id="{89F896C4-F17E-9ABD-E4A1-E49801FB1056}"/>
              </a:ext>
            </a:extLst>
          </p:cNvPr>
          <p:cNvSpPr>
            <a:spLocks noGrp="1"/>
          </p:cNvSpPr>
          <p:nvPr>
            <p:ph type="subTitle" idx="1"/>
          </p:nvPr>
        </p:nvSpPr>
        <p:spPr/>
        <p:txBody>
          <a:bodyPr/>
          <a:lstStyle/>
          <a:p>
            <a:r>
              <a:rPr lang="el-GR" dirty="0">
                <a:solidFill>
                  <a:schemeClr val="tx1"/>
                </a:solidFill>
              </a:rPr>
              <a:t>Βασικεσ αρχεσ αστικου, οικογενειακου και ποινικου δικαιου </a:t>
            </a:r>
          </a:p>
          <a:p>
            <a:endParaRPr lang="en-US" dirty="0"/>
          </a:p>
        </p:txBody>
      </p:sp>
    </p:spTree>
    <p:extLst>
      <p:ext uri="{BB962C8B-B14F-4D97-AF65-F5344CB8AC3E}">
        <p14:creationId xmlns:p14="http://schemas.microsoft.com/office/powerpoint/2010/main" val="2227602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5F157-BDF7-EF1D-FA0A-604E8A2066C1}"/>
              </a:ext>
            </a:extLst>
          </p:cNvPr>
          <p:cNvSpPr>
            <a:spLocks noGrp="1"/>
          </p:cNvSpPr>
          <p:nvPr>
            <p:ph type="title"/>
          </p:nvPr>
        </p:nvSpPr>
        <p:spPr/>
        <p:txBody>
          <a:bodyPr/>
          <a:lstStyle/>
          <a:p>
            <a:r>
              <a:rPr kumimoji="0" lang="el-GR" sz="2000" b="0" i="0" u="none"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Calibri" panose="020F0502020204030204" pitchFamily="34" charset="0"/>
                <a:cs typeface="Times New Roman" panose="02020603050405020304" pitchFamily="18" charset="0"/>
              </a:rPr>
              <a:t>Α) </a:t>
            </a:r>
            <a:r>
              <a:rPr kumimoji="0" lang="el-GR" sz="2000" b="0" i="0" u="sng"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Calibri" panose="020F0502020204030204" pitchFamily="34" charset="0"/>
                <a:cs typeface="Times New Roman" panose="02020603050405020304" pitchFamily="18" charset="0"/>
              </a:rPr>
              <a:t>Στο πρωτογενές δίκαιο της Ε.Ε.</a:t>
            </a:r>
            <a:endParaRPr lang="en-US" dirty="0"/>
          </a:p>
        </p:txBody>
      </p:sp>
      <p:sp>
        <p:nvSpPr>
          <p:cNvPr id="3" name="Content Placeholder 2">
            <a:extLst>
              <a:ext uri="{FF2B5EF4-FFF2-40B4-BE49-F238E27FC236}">
                <a16:creationId xmlns:a16="http://schemas.microsoft.com/office/drawing/2014/main" id="{BC764AFB-3DD9-638E-358F-A858D57B9F0D}"/>
              </a:ext>
            </a:extLst>
          </p:cNvPr>
          <p:cNvSpPr>
            <a:spLocks noGrp="1"/>
          </p:cNvSpPr>
          <p:nvPr>
            <p:ph idx="1"/>
          </p:nvPr>
        </p:nvSpPr>
        <p:spPr/>
        <p:txBody>
          <a:bodyPr/>
          <a:lstStyle/>
          <a:p>
            <a:pPr>
              <a:lnSpc>
                <a:spcPct val="150000"/>
              </a:lnSpc>
              <a:spcAft>
                <a:spcPts val="800"/>
              </a:spcAft>
            </a:pPr>
            <a:r>
              <a:rPr lang="el-GR" sz="2000" dirty="0">
                <a:effectLst/>
                <a:latin typeface="Arial" panose="020B0604020202020204" pitchFamily="34" charset="0"/>
                <a:ea typeface="Calibri" panose="020F0502020204030204" pitchFamily="34" charset="0"/>
                <a:cs typeface="Times New Roman" panose="02020603050405020304" pitchFamily="18" charset="0"/>
              </a:rPr>
              <a:t>περιλαμβάνονται οι συνθήκες που ίδρυσαν την Ευρωπαική Κοινότητα Άνθρακος και Χαλυβος (ΕΚΑΧ), την Ευρωπαική Οικονομική Κοινότητα (ΕΟΚ) , την Ευρωπαική Κοινότητα Ατομικής Ενέργειας (ΕΚΑΕ), την Συνθήκη για την Ευρωπαική Ένωση (ΣΕΕ) και τη Συνθήκη για τη Λειτουργία της Ε..Ε (ΣΛΕΕ) καθώς επίσης και τις συνθήκες προσχώρησης νέων μελών.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745848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D00F6-30D0-3ECC-2ACC-6F54E39C6C36}"/>
              </a:ext>
            </a:extLst>
          </p:cNvPr>
          <p:cNvSpPr>
            <a:spLocks noGrp="1"/>
          </p:cNvSpPr>
          <p:nvPr>
            <p:ph type="title"/>
          </p:nvPr>
        </p:nvSpPr>
        <p:spPr/>
        <p:txBody>
          <a:bodyPr/>
          <a:lstStyle/>
          <a:p>
            <a:pPr marL="91440" marR="0" lvl="0" indent="-91440" defTabSz="914400" rtl="0" eaLnBrk="1" fontAlgn="auto" latinLnBrk="0" hangingPunct="1">
              <a:lnSpc>
                <a:spcPct val="90000"/>
              </a:lnSpc>
              <a:spcBef>
                <a:spcPts val="1200"/>
              </a:spcBef>
              <a:spcAft>
                <a:spcPts val="200"/>
              </a:spcAft>
              <a:tabLst/>
              <a:defRPr/>
            </a:pPr>
            <a:r>
              <a:rPr kumimoji="0" lang="el-GR" sz="1800" b="0" i="0" u="none"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Calibri" panose="020F0502020204030204" pitchFamily="34" charset="0"/>
                <a:cs typeface="Times New Roman" panose="02020603050405020304" pitchFamily="18" charset="0"/>
              </a:rPr>
              <a:t>Β) </a:t>
            </a:r>
            <a:r>
              <a:rPr kumimoji="0" lang="el-GR" sz="1800" b="0" i="0" u="sng"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Calibri" panose="020F0502020204030204" pitchFamily="34" charset="0"/>
                <a:cs typeface="Times New Roman" panose="02020603050405020304" pitchFamily="18" charset="0"/>
              </a:rPr>
              <a:t>Παράγωγο δίκαιο</a:t>
            </a:r>
            <a:r>
              <a:rPr kumimoji="0" lang="el-GR" sz="1800" b="0" i="0" u="none"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Calibri" panose="020F0502020204030204" pitchFamily="34" charset="0"/>
                <a:cs typeface="Times New Roman" panose="02020603050405020304" pitchFamily="18" charset="0"/>
              </a:rPr>
              <a:t> : Πρόκειται για τους κανόνες δικαίου που θεσπίζονται μέσα από τα όργανα της Ε.Ε. και έχουν την μορφή κανονισμών, οδηγιών και αποφάσεων.</a:t>
            </a:r>
            <a:br>
              <a:rPr kumimoji="0" lang="en-US" sz="1800" b="0" i="0" u="none" strike="noStrike" kern="1200" cap="none" spc="0" normalizeH="0" baseline="0" noProof="0" dirty="0">
                <a:ln>
                  <a:noFill/>
                </a:ln>
                <a:solidFill>
                  <a:srgbClr val="000000">
                    <a:lumMod val="75000"/>
                    <a:lumOff val="25000"/>
                  </a:srgbClr>
                </a:solidFill>
                <a:effectLst/>
                <a:uLnTx/>
                <a:uFillTx/>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BD1B2F18-F7B5-67B0-9834-AF33E3411539}"/>
              </a:ext>
            </a:extLst>
          </p:cNvPr>
          <p:cNvSpPr>
            <a:spLocks noGrp="1"/>
          </p:cNvSpPr>
          <p:nvPr>
            <p:ph idx="1"/>
          </p:nvPr>
        </p:nvSpPr>
        <p:spPr/>
        <p:txBody>
          <a:bodyPr/>
          <a:lstStyle/>
          <a:p>
            <a:pPr marL="342900" lvl="0" indent="-342900">
              <a:lnSpc>
                <a:spcPct val="150000"/>
              </a:lnSpc>
              <a:buFont typeface="Symbol" panose="05050102010706020507" pitchFamily="18" charset="2"/>
              <a:buChar char=""/>
            </a:pPr>
            <a:r>
              <a:rPr lang="el-GR" sz="1800" dirty="0">
                <a:effectLst/>
                <a:latin typeface="Arial" panose="020B0604020202020204" pitchFamily="34" charset="0"/>
                <a:ea typeface="Calibri" panose="020F0502020204030204" pitchFamily="34" charset="0"/>
                <a:cs typeface="Times New Roman" panose="02020603050405020304" pitchFamily="18" charset="0"/>
              </a:rPr>
              <a:t>Κανονισμοί: Οι κανονισμοί έχουν γενική και άμεση ισχύ, δεσμεύουν δηλαδή όλα τα κρατη-μέλη και θεμελιώνουν απευθείας δικαιώματα και υποχρεώσεις των πολιτών τους.  Οι ιδιώτες μπορούν, δηλαδή, να τους επικαλεστούν αμέσως στη σχέση τους με τα κράτη – μέλη ή τους άλλους ιδιώτες. (πχ </a:t>
            </a:r>
            <a:r>
              <a:rPr lang="en-US" sz="1800" dirty="0">
                <a:effectLst/>
                <a:latin typeface="Arial" panose="020B0604020202020204" pitchFamily="34" charset="0"/>
                <a:ea typeface="Calibri" panose="020F0502020204030204" pitchFamily="34" charset="0"/>
                <a:cs typeface="Times New Roman" panose="02020603050405020304" pitchFamily="18" charset="0"/>
              </a:rPr>
              <a:t>GDPR)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800"/>
              </a:spcAft>
              <a:buFont typeface="Symbol" panose="05050102010706020507" pitchFamily="18" charset="2"/>
              <a:buChar char=""/>
            </a:pPr>
            <a:r>
              <a:rPr lang="el-GR" sz="1800" dirty="0">
                <a:effectLst/>
                <a:latin typeface="Arial" panose="020B0604020202020204" pitchFamily="34" charset="0"/>
                <a:ea typeface="Calibri" panose="020F0502020204030204" pitchFamily="34" charset="0"/>
                <a:cs typeface="Times New Roman" panose="02020603050405020304" pitchFamily="18" charset="0"/>
              </a:rPr>
              <a:t>Οδηγίες: Οι οδηγίες δεν απευθύνονται αμέσως προς τους πολίτες αλλά προς τα κράτη – μέλη τα οποία καλούνται να ενσωματώσουν στο δίκαιο τους με τη διαδικασία που θα επιλέξουν τις οδηγίες και επομένως να εναρμονίσουν τη νομοθεσία τους με το περιεχόμενο των οδηγιών.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113184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0911E-9264-7AB4-DAAC-B404B5BDB761}"/>
              </a:ext>
            </a:extLst>
          </p:cNvPr>
          <p:cNvSpPr>
            <a:spLocks noGrp="1"/>
          </p:cNvSpPr>
          <p:nvPr>
            <p:ph type="title"/>
          </p:nvPr>
        </p:nvSpPr>
        <p:spPr/>
        <p:txBody>
          <a:bodyPr/>
          <a:lstStyle/>
          <a:p>
            <a:pPr marL="91440" marR="0" lvl="0" indent="-91440" defTabSz="914400" rtl="0" eaLnBrk="1" fontAlgn="auto" latinLnBrk="0" hangingPunct="1">
              <a:lnSpc>
                <a:spcPct val="107000"/>
              </a:lnSpc>
              <a:spcBef>
                <a:spcPts val="1200"/>
              </a:spcBef>
              <a:spcAft>
                <a:spcPts val="800"/>
              </a:spcAft>
              <a:tabLst/>
              <a:defRPr/>
            </a:pPr>
            <a:r>
              <a:rPr kumimoji="0" lang="el-GR" sz="1800" b="1" i="0" u="sng"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Calibri" panose="020F0502020204030204" pitchFamily="34" charset="0"/>
                <a:cs typeface="Times New Roman" panose="02020603050405020304" pitchFamily="18" charset="0"/>
              </a:rPr>
              <a:t>2.2.6 Νομολογία</a:t>
            </a:r>
            <a:br>
              <a:rPr kumimoji="0" lang="en-US" sz="1800" b="0" i="0" u="none" strike="noStrike" kern="1200" cap="none" spc="0" normalizeH="0" baseline="0" noProof="0" dirty="0">
                <a:ln>
                  <a:noFill/>
                </a:ln>
                <a:solidFill>
                  <a:srgbClr val="000000">
                    <a:lumMod val="75000"/>
                    <a:lumOff val="25000"/>
                  </a:srgbClr>
                </a:solidFill>
                <a:effectLst/>
                <a:uLnTx/>
                <a:uFillTx/>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015DAD37-04DE-4A8E-A756-5DECC65C2B26}"/>
              </a:ext>
            </a:extLst>
          </p:cNvPr>
          <p:cNvSpPr>
            <a:spLocks noGrp="1"/>
          </p:cNvSpPr>
          <p:nvPr>
            <p:ph idx="1"/>
          </p:nvPr>
        </p:nvSpPr>
        <p:spPr/>
        <p:txBody>
          <a:bodyPr/>
          <a:lstStyle/>
          <a:p>
            <a:pPr>
              <a:lnSpc>
                <a:spcPct val="150000"/>
              </a:lnSpc>
              <a:spcAft>
                <a:spcPts val="800"/>
              </a:spcAft>
            </a:pPr>
            <a:r>
              <a:rPr lang="el-GR" sz="1800" dirty="0">
                <a:effectLst/>
                <a:latin typeface="Arial" panose="020B0604020202020204" pitchFamily="34" charset="0"/>
                <a:ea typeface="Calibri" panose="020F0502020204030204" pitchFamily="34" charset="0"/>
                <a:cs typeface="Times New Roman" panose="02020603050405020304" pitchFamily="18" charset="0"/>
              </a:rPr>
              <a:t>Νομολογία ονομάζεται το σύνολο των δικαστικών αποφάσεων, τις οποίες εκδίδουν τα δικαστήρια στα νομικά προβλήματα που τίθενται ενώπιόν τους. Εφόσον το περιεχόμενο των δικαστικών αποφάσεων που αφορά σε μια συγκεκριμένη περίπτωση επαναλαμβάνεται κατά τρόπο ομοιόμορφο, τότε μιλούμε για πάγια νομολογία. Η νομολογία δεν αποτελέι επίσημη πηγή δικαίου για το ελληνικό δίκαιο ( δεν αναζητούμε δηλαδή κανόνες δικαίου στις δικαστικές αποφάσεις).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0400789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232D66-1400-9CBD-9872-4C71E0E2472A}"/>
              </a:ext>
            </a:extLst>
          </p:cNvPr>
          <p:cNvSpPr>
            <a:spLocks noGrp="1"/>
          </p:cNvSpPr>
          <p:nvPr>
            <p:ph type="title"/>
          </p:nvPr>
        </p:nvSpPr>
        <p:spPr/>
        <p:txBody>
          <a:bodyPr/>
          <a:lstStyle/>
          <a:p>
            <a:r>
              <a:rPr lang="el-GR" sz="1800" b="1" u="sng" dirty="0">
                <a:effectLst/>
                <a:latin typeface="Arial" panose="020B0604020202020204" pitchFamily="34" charset="0"/>
                <a:ea typeface="Calibri" panose="020F0502020204030204" pitchFamily="34" charset="0"/>
                <a:cs typeface="Times New Roman" panose="02020603050405020304" pitchFamily="18" charset="0"/>
              </a:rPr>
              <a:t>3. Έναρξη ισχυος, κατάργηση, αναδρομικότητα νομου</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8CA12C91-9206-DB0A-DF62-BC73FE0E8A68}"/>
              </a:ext>
            </a:extLst>
          </p:cNvPr>
          <p:cNvSpPr>
            <a:spLocks noGrp="1"/>
          </p:cNvSpPr>
          <p:nvPr>
            <p:ph idx="1"/>
          </p:nvPr>
        </p:nvSpPr>
        <p:spPr/>
        <p:txBody>
          <a:bodyPr/>
          <a:lstStyle/>
          <a:p>
            <a:pPr>
              <a:lnSpc>
                <a:spcPct val="107000"/>
              </a:lnSpc>
              <a:spcAft>
                <a:spcPts val="800"/>
              </a:spcAft>
            </a:pPr>
            <a:r>
              <a:rPr lang="el-GR" sz="1800" b="1" u="sng" dirty="0">
                <a:effectLst/>
                <a:latin typeface="Arial" panose="020B0604020202020204" pitchFamily="34" charset="0"/>
                <a:ea typeface="Calibri" panose="020F0502020204030204" pitchFamily="34" charset="0"/>
                <a:cs typeface="Times New Roman" panose="02020603050405020304" pitchFamily="18" charset="0"/>
              </a:rPr>
              <a:t>1.Έναρξη Ισχύος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l-GR" sz="1800" u="sng" dirty="0">
                <a:effectLst/>
                <a:latin typeface="Arial" panose="020B0604020202020204" pitchFamily="34" charset="0"/>
                <a:ea typeface="Calibri" panose="020F0502020204030204" pitchFamily="34" charset="0"/>
                <a:cs typeface="Times New Roman" panose="02020603050405020304" pitchFamily="18" charset="0"/>
              </a:rPr>
              <a:t>1.1 Τυπική Ισχύς : </a:t>
            </a:r>
            <a:r>
              <a:rPr lang="el-GR" sz="1800" dirty="0">
                <a:effectLst/>
                <a:latin typeface="Arial" panose="020B0604020202020204" pitchFamily="34" charset="0"/>
                <a:ea typeface="Calibri" panose="020F0502020204030204" pitchFamily="34" charset="0"/>
                <a:cs typeface="Times New Roman" panose="02020603050405020304" pitchFamily="18" charset="0"/>
              </a:rPr>
              <a:t>Ο νόμος αποκτά υπόσταση ή κατ΄ άλλη διατύπωση ισχύ, από τη δημοσίευση του στην Εφημερίδα της Κυβερνήσεως . Από τη δημοσίευση αυτή, δηλαδή, αρχίζει η τυπική ισχύς του νόμου, ο νόμος εντάσσεται στην έννομη τάξη. Η τυπική ισχύς, όμως, ενός νόμου δεν συνεπάγεται πάντοτε και την ουσιαστική ισχύ του.</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254567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2EBB5-171C-0644-1A7F-A0CC35004579}"/>
              </a:ext>
            </a:extLst>
          </p:cNvPr>
          <p:cNvSpPr>
            <a:spLocks noGrp="1"/>
          </p:cNvSpPr>
          <p:nvPr>
            <p:ph type="title"/>
          </p:nvPr>
        </p:nvSpPr>
        <p:spPr/>
        <p:txBody>
          <a:bodyPr/>
          <a:lstStyle/>
          <a:p>
            <a:r>
              <a:rPr kumimoji="0" lang="el-GR" sz="1800" b="0" i="0" u="sng"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Calibri" panose="020F0502020204030204" pitchFamily="34" charset="0"/>
                <a:cs typeface="Times New Roman" panose="02020603050405020304" pitchFamily="18" charset="0"/>
              </a:rPr>
              <a:t>1.2 Ουσιαστική Ισχύς :</a:t>
            </a:r>
            <a:endParaRPr lang="en-US" dirty="0"/>
          </a:p>
        </p:txBody>
      </p:sp>
      <p:sp>
        <p:nvSpPr>
          <p:cNvPr id="3" name="Content Placeholder 2">
            <a:extLst>
              <a:ext uri="{FF2B5EF4-FFF2-40B4-BE49-F238E27FC236}">
                <a16:creationId xmlns:a16="http://schemas.microsoft.com/office/drawing/2014/main" id="{292C1304-F5C8-EDA4-08A9-F5740A39891C}"/>
              </a:ext>
            </a:extLst>
          </p:cNvPr>
          <p:cNvSpPr>
            <a:spLocks noGrp="1"/>
          </p:cNvSpPr>
          <p:nvPr>
            <p:ph idx="1"/>
          </p:nvPr>
        </p:nvSpPr>
        <p:spPr>
          <a:xfrm>
            <a:off x="1097280" y="2486024"/>
            <a:ext cx="10058400" cy="3383069"/>
          </a:xfrm>
        </p:spPr>
        <p:txBody>
          <a:bodyPr/>
          <a:lstStyle/>
          <a:p>
            <a:r>
              <a:rPr lang="el-GR" sz="1800" dirty="0">
                <a:effectLst/>
                <a:latin typeface="Arial" panose="020B0604020202020204" pitchFamily="34" charset="0"/>
                <a:ea typeface="Calibri" panose="020F0502020204030204" pitchFamily="34" charset="0"/>
                <a:cs typeface="Times New Roman" panose="02020603050405020304" pitchFamily="18" charset="0"/>
              </a:rPr>
              <a:t>Ουσιαστική ισχύς σημαίνει πραγματική δυνατότητα εφαρμογής του νόμου. Από το χρόνο ουσιαστικής ισχύος αρχίζει και η νομική υποχρέωση συμμόρφωσής μας με τις διατάξεις του νόμου. Συνήθως, οι νόμοι ορίζουν μόνοι τους την έναρξη ισχύος τους, περιέχοντας στο τέλος μια ειδική διάταξη που ορίζει ότι « η ισχύς του παρόντος νόμου αρχίζει από τη δημοσίευσή του στην Εφημερίδα της Κυβερνήσεως» ή για παράδειγμα «.....αρχίζει δεκαπέντε ημέρες από τη δημοσίευσή του...» κλπ . Σε περίπτωση που δεν υπάρχει τέτοια ειδική διάταξη στο ίδιο το κείμενο του νόμου, τότε ισχύει η γενική διάταξη του άρθρου 103 του Εισαγωγικού Νόμου του Αστικού Κώδικα (ΕισΝΑΚ) σύμφωνα με την οποία «η ισχύς του νόμου αρχίζει δέκα ημέρες από τη δημοσίευσή του στην Εφημερίδα της Κυβερνήσεως.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045153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C6C04-99F6-1C4A-0E8E-5728757FC24F}"/>
              </a:ext>
            </a:extLst>
          </p:cNvPr>
          <p:cNvSpPr>
            <a:spLocks noGrp="1"/>
          </p:cNvSpPr>
          <p:nvPr>
            <p:ph type="title"/>
          </p:nvPr>
        </p:nvSpPr>
        <p:spPr/>
        <p:txBody>
          <a:bodyPr/>
          <a:lstStyle/>
          <a:p>
            <a:r>
              <a:rPr lang="el-GR" sz="1800" b="1" u="sng" dirty="0">
                <a:effectLst/>
                <a:latin typeface="Arial" panose="020B0604020202020204" pitchFamily="34" charset="0"/>
                <a:ea typeface="Calibri" panose="020F0502020204030204" pitchFamily="34" charset="0"/>
                <a:cs typeface="Times New Roman" panose="02020603050405020304" pitchFamily="18" charset="0"/>
              </a:rPr>
              <a:t>2. Κατάργηση Νόμου </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A26D9AE8-EF47-4C18-2FC1-E1724B9F02B0}"/>
              </a:ext>
            </a:extLst>
          </p:cNvPr>
          <p:cNvSpPr>
            <a:spLocks noGrp="1"/>
          </p:cNvSpPr>
          <p:nvPr>
            <p:ph idx="1"/>
          </p:nvPr>
        </p:nvSpPr>
        <p:spPr>
          <a:xfrm>
            <a:off x="1097280" y="1447801"/>
            <a:ext cx="10058400" cy="4421294"/>
          </a:xfrm>
        </p:spPr>
        <p:txBody>
          <a:bodyPr>
            <a:normAutofit fontScale="92500"/>
          </a:bodyPr>
          <a:lstStyle/>
          <a:p>
            <a:pPr>
              <a:lnSpc>
                <a:spcPct val="107000"/>
              </a:lnSpc>
              <a:spcAft>
                <a:spcPts val="800"/>
              </a:spcAft>
            </a:pPr>
            <a:r>
              <a:rPr lang="el-GR" sz="1800" u="sng" dirty="0">
                <a:effectLst/>
                <a:latin typeface="Arial" panose="020B0604020202020204" pitchFamily="34" charset="0"/>
                <a:ea typeface="Calibri" panose="020F0502020204030204" pitchFamily="34" charset="0"/>
                <a:cs typeface="Times New Roman" panose="02020603050405020304" pitchFamily="18" charset="0"/>
              </a:rPr>
              <a:t>2.1 Κατάργηση με νεότερο νόμο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l-GR" sz="1800" dirty="0">
                <a:effectLst/>
                <a:latin typeface="Arial" panose="020B0604020202020204" pitchFamily="34" charset="0"/>
                <a:ea typeface="Calibri" panose="020F0502020204030204" pitchFamily="34" charset="0"/>
                <a:cs typeface="Times New Roman" panose="02020603050405020304" pitchFamily="18" charset="0"/>
              </a:rPr>
              <a:t>Σύμφωνα με το άρθρο 2 του Αστικού Κώδικα (ΑΚ) «..ο νόμος διατηρεί την ισχύ του εφόσον άλλος κανόνας δικαίου δεν τον καταργεί ρητά ή σιωπηρα.» Επομένως, η κατάργηση του παλαιού νόμου με νεότερο μπορεί να γίνεται ρητά, όταν όταν ο νεότερος νόμος προβλέπει με ρητή διάταξη την κατάργηση του παλαιότερου ή σιωπηρά όταν ο νεότερος νόμος ρυθμίζει το ίδιο ακριβώς θέμα αλλά με τρόπο αντίθετο ή ασυμβίβαστο με τον παλιό. Επομένως ισχύει η αρχή ότι νεότερος νόμος καταργεί τον προηγούμενο. Αυτό δεν ισχύει στην περίπτωση που ο νεότερος νόμος ρυθμίζει κάτι με γενικό τρόπο ενώ ο παλαιότερος ρύθμιζε ειδικά μια συγκεκριμένη κατάσταση. Εδώ ισχύει ο κανόνας ότι ο ειδικός νόμος υπερισχύει του γενικού. Σημαντικό είναι ότι προκειμένου να καταργήσει ένας νεότερος νόμος έναν προηγούμενο πρέπει ο νεότερος να είναι τουλάχιστον ιεραρχικά ισοδύναμος με τον τελευταίο.</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5269507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8B8EB-E76F-AAC7-451C-9C4E06A1F01F}"/>
              </a:ext>
            </a:extLst>
          </p:cNvPr>
          <p:cNvSpPr>
            <a:spLocks noGrp="1"/>
          </p:cNvSpPr>
          <p:nvPr>
            <p:ph type="title"/>
          </p:nvPr>
        </p:nvSpPr>
        <p:spPr>
          <a:xfrm>
            <a:off x="1097280" y="667603"/>
            <a:ext cx="10058400" cy="1450757"/>
          </a:xfrm>
        </p:spPr>
        <p:txBody>
          <a:bodyPr/>
          <a:lstStyle/>
          <a:p>
            <a:pPr marL="91440" marR="0" lvl="0" indent="-91440" defTabSz="914400" rtl="0" eaLnBrk="1" fontAlgn="auto" latinLnBrk="0" hangingPunct="1">
              <a:lnSpc>
                <a:spcPct val="107000"/>
              </a:lnSpc>
              <a:spcBef>
                <a:spcPts val="1200"/>
              </a:spcBef>
              <a:spcAft>
                <a:spcPts val="800"/>
              </a:spcAft>
              <a:tabLst/>
              <a:defRPr/>
            </a:pPr>
            <a:r>
              <a:rPr kumimoji="0" lang="el-GR" sz="2000" b="0" i="0" u="sng"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Calibri" panose="020F0502020204030204" pitchFamily="34" charset="0"/>
                <a:cs typeface="Times New Roman" panose="02020603050405020304" pitchFamily="18" charset="0"/>
              </a:rPr>
              <a:t>2.2 Κατάργηση χωρίς έκδοση νεότερου νόμου</a:t>
            </a:r>
            <a:br>
              <a:rPr kumimoji="0" lang="en-US" sz="1800" b="0" i="0" u="none" strike="noStrike" kern="1200" cap="none" spc="0" normalizeH="0" baseline="0" noProof="0" dirty="0">
                <a:ln>
                  <a:noFill/>
                </a:ln>
                <a:solidFill>
                  <a:srgbClr val="000000">
                    <a:lumMod val="75000"/>
                    <a:lumOff val="25000"/>
                  </a:srgbClr>
                </a:solidFill>
                <a:effectLst/>
                <a:uLnTx/>
                <a:uFillTx/>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BDCEA318-FEF7-3AA8-2DC7-6722645D746C}"/>
              </a:ext>
            </a:extLst>
          </p:cNvPr>
          <p:cNvSpPr>
            <a:spLocks noGrp="1"/>
          </p:cNvSpPr>
          <p:nvPr>
            <p:ph idx="1"/>
          </p:nvPr>
        </p:nvSpPr>
        <p:spPr>
          <a:xfrm>
            <a:off x="1097280" y="2266950"/>
            <a:ext cx="10058400" cy="3602144"/>
          </a:xfrm>
        </p:spPr>
        <p:txBody>
          <a:bodyPr/>
          <a:lstStyle/>
          <a:p>
            <a:pPr>
              <a:lnSpc>
                <a:spcPct val="150000"/>
              </a:lnSpc>
              <a:spcAft>
                <a:spcPts val="800"/>
              </a:spcAft>
            </a:pPr>
            <a:r>
              <a:rPr lang="el-GR" sz="1800" dirty="0">
                <a:effectLst/>
                <a:latin typeface="Arial" panose="020B0604020202020204" pitchFamily="34" charset="0"/>
                <a:ea typeface="Calibri" panose="020F0502020204030204" pitchFamily="34" charset="0"/>
                <a:cs typeface="Times New Roman" panose="02020603050405020304" pitchFamily="18" charset="0"/>
              </a:rPr>
              <a:t>Είναι δυνατό ένας νόμος να έχει εξ αρχής ένα συγκεκριμένο χρονικό διάστημα ισχύος ή να θεσπίστηκε προκειμένου να ρυθμίσει μια συγκεκριμένη και προσωρινή κατάσταση. Στην περίπτωση αυτή ο νόμος παύει να ισχύει αυτομάτος μόλις επέλθει αυτή η χρονική στιγμή που είχε εξ αρχής οριστεί χωρίς να χρειάζεται η έκδοση νέου νόμου για την κατάργησή του. Πάντως ένας νόμος δεν παύει να ισχύει εκ μόνου του λόγου ότι έπεσε σε αχρηστία.</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1212897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3ADA0-4B1E-7EBE-4949-32B41721BD13}"/>
              </a:ext>
            </a:extLst>
          </p:cNvPr>
          <p:cNvSpPr>
            <a:spLocks noGrp="1"/>
          </p:cNvSpPr>
          <p:nvPr>
            <p:ph type="title"/>
          </p:nvPr>
        </p:nvSpPr>
        <p:spPr/>
        <p:txBody>
          <a:bodyPr/>
          <a:lstStyle/>
          <a:p>
            <a:pPr marL="91440" marR="0" lvl="0" indent="-91440" defTabSz="914400" rtl="0" eaLnBrk="1" fontAlgn="auto" latinLnBrk="0" hangingPunct="1">
              <a:lnSpc>
                <a:spcPct val="107000"/>
              </a:lnSpc>
              <a:spcBef>
                <a:spcPts val="1200"/>
              </a:spcBef>
              <a:spcAft>
                <a:spcPts val="800"/>
              </a:spcAft>
              <a:tabLst/>
              <a:defRPr/>
            </a:pPr>
            <a:r>
              <a:rPr kumimoji="0" lang="el-GR" sz="1700" b="1" i="0" u="sng"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Calibri" panose="020F0502020204030204" pitchFamily="34" charset="0"/>
                <a:cs typeface="Times New Roman" panose="02020603050405020304" pitchFamily="18" charset="0"/>
              </a:rPr>
              <a:t>3. </a:t>
            </a:r>
            <a:r>
              <a:rPr kumimoji="0" lang="el-GR" sz="1800" b="1" i="0" u="sng"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Calibri" panose="020F0502020204030204" pitchFamily="34" charset="0"/>
                <a:cs typeface="Times New Roman" panose="02020603050405020304" pitchFamily="18" charset="0"/>
              </a:rPr>
              <a:t>Αρχή της μη αναδρομικότητας του νόμου </a:t>
            </a:r>
            <a:br>
              <a:rPr kumimoji="0" lang="en-US" sz="1700" b="0" i="0" u="none" strike="noStrike" kern="1200" cap="none" spc="0" normalizeH="0" baseline="0" noProof="0" dirty="0">
                <a:ln>
                  <a:noFill/>
                </a:ln>
                <a:solidFill>
                  <a:srgbClr val="000000">
                    <a:lumMod val="75000"/>
                    <a:lumOff val="25000"/>
                  </a:srgbClr>
                </a:solidFill>
                <a:effectLst/>
                <a:uLnTx/>
                <a:uFillTx/>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766A0525-12E8-9E77-F6DD-5CC636515AED}"/>
              </a:ext>
            </a:extLst>
          </p:cNvPr>
          <p:cNvSpPr>
            <a:spLocks noGrp="1"/>
          </p:cNvSpPr>
          <p:nvPr>
            <p:ph idx="1"/>
          </p:nvPr>
        </p:nvSpPr>
        <p:spPr/>
        <p:txBody>
          <a:bodyPr>
            <a:normAutofit/>
          </a:bodyPr>
          <a:lstStyle/>
          <a:p>
            <a:pPr>
              <a:lnSpc>
                <a:spcPct val="150000"/>
              </a:lnSpc>
              <a:spcAft>
                <a:spcPts val="800"/>
              </a:spcAft>
            </a:pPr>
            <a:r>
              <a:rPr lang="el-GR" sz="1800" dirty="0">
                <a:effectLst/>
                <a:latin typeface="Arial" panose="020B0604020202020204" pitchFamily="34" charset="0"/>
                <a:ea typeface="Calibri" panose="020F0502020204030204" pitchFamily="34" charset="0"/>
                <a:cs typeface="Times New Roman" panose="02020603050405020304" pitchFamily="18" charset="0"/>
              </a:rPr>
              <a:t>Σύμφωνα με το άρθρο 2 του Αστικού Κώδικα «ο νόμος ισχύει για το μέλλον, δεν έχει αναδρομική δύναμη..». Απο τη διάταξη αυτή συνάγεται ότι κατα΄αρχήν ο νόμος δεν έχει αναδρομική ισχύ, δεν εφαρμόζεται δηλ. σε γεγονότα που και νομικές πράξεις προγενέστερες της ισχύος του. Η γενική αυτή αρχή περί μη αναδρομικότητας των νόμων αποβλέπει στην βεβαιώτητα των δικαιωμάτων, την ασφάλεια των συναλλάγών και γενικότερα την σταθερότητα του δικαίου.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l-GR" sz="1800" dirty="0">
                <a:effectLst/>
                <a:latin typeface="Arial" panose="020B0604020202020204" pitchFamily="34" charset="0"/>
                <a:ea typeface="Calibri" panose="020F0502020204030204" pitchFamily="34" charset="0"/>
                <a:cs typeface="Times New Roman" panose="02020603050405020304" pitchFamily="18" charset="0"/>
              </a:rPr>
              <a:t>Βέβαια είναι δυνατόν να υπάρχουν εξαιρέσεις από τον παραπάνω κανόνα εφόσον δεν προσβάλλονται συνταγματικά κατοχυρωμένα δικαιώμτα. Πάντως σε καμία περίπτωση δεν ισχύει η αναδρομικότητα των νόμων σε ότι αφορά τους ποινικούς νόμους και τους φορολογικούς.</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8815891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59304-A85F-F50D-0D1D-A7F18624E795}"/>
              </a:ext>
            </a:extLst>
          </p:cNvPr>
          <p:cNvSpPr>
            <a:spLocks noGrp="1"/>
          </p:cNvSpPr>
          <p:nvPr>
            <p:ph type="title"/>
          </p:nvPr>
        </p:nvSpPr>
        <p:spPr>
          <a:xfrm>
            <a:off x="1097280" y="286603"/>
            <a:ext cx="10058400" cy="1450757"/>
          </a:xfrm>
        </p:spPr>
        <p:txBody>
          <a:bodyPr>
            <a:normAutofit/>
          </a:bodyPr>
          <a:lstStyle/>
          <a:p>
            <a:r>
              <a:rPr lang="el-GR" sz="3200" b="1" dirty="0"/>
              <a:t>Διάκριση μεταξύ ιδιωτικού και δημοσίου δικαίου </a:t>
            </a:r>
            <a:endParaRPr lang="en-US" sz="3200" b="1" dirty="0"/>
          </a:p>
        </p:txBody>
      </p:sp>
      <p:graphicFrame>
        <p:nvGraphicFramePr>
          <p:cNvPr id="5" name="Content Placeholder 2">
            <a:extLst>
              <a:ext uri="{FF2B5EF4-FFF2-40B4-BE49-F238E27FC236}">
                <a16:creationId xmlns:a16="http://schemas.microsoft.com/office/drawing/2014/main" id="{CFD5B964-997B-3465-8EA4-B600E54ED6E8}"/>
              </a:ext>
            </a:extLst>
          </p:cNvPr>
          <p:cNvGraphicFramePr>
            <a:graphicFrameLocks noGrp="1"/>
          </p:cNvGraphicFramePr>
          <p:nvPr>
            <p:ph idx="1"/>
            <p:extLst>
              <p:ext uri="{D42A27DB-BD31-4B8C-83A1-F6EECF244321}">
                <p14:modId xmlns:p14="http://schemas.microsoft.com/office/powerpoint/2010/main" val="1149158655"/>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94653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A9570-8CAE-FFFF-B67F-063B31FE95DF}"/>
              </a:ext>
            </a:extLst>
          </p:cNvPr>
          <p:cNvSpPr>
            <a:spLocks noGrp="1"/>
          </p:cNvSpPr>
          <p:nvPr>
            <p:ph type="title"/>
          </p:nvPr>
        </p:nvSpPr>
        <p:spPr/>
        <p:txBody>
          <a:bodyPr/>
          <a:lstStyle/>
          <a:p>
            <a:r>
              <a:rPr lang="el-GR" sz="1800" b="1" u="sng" dirty="0">
                <a:effectLst/>
                <a:latin typeface="Calibri" panose="020F0502020204030204" pitchFamily="34" charset="0"/>
                <a:ea typeface="Calibri" panose="020F0502020204030204" pitchFamily="34" charset="0"/>
                <a:cs typeface="Times New Roman" panose="02020603050405020304" pitchFamily="18" charset="0"/>
              </a:rPr>
              <a:t>ΕΙΣΑΓΩΓΗ ΣΤΟ ΔΙΚΑΙΟ</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A6498AE3-3897-617F-FE41-066C5A363D13}"/>
              </a:ext>
            </a:extLst>
          </p:cNvPr>
          <p:cNvSpPr>
            <a:spLocks noGrp="1"/>
          </p:cNvSpPr>
          <p:nvPr>
            <p:ph idx="1"/>
          </p:nvPr>
        </p:nvSpPr>
        <p:spPr/>
        <p:txBody>
          <a:bodyPr/>
          <a:lstStyle/>
          <a:p>
            <a:pPr>
              <a:lnSpc>
                <a:spcPct val="107000"/>
              </a:lnSpc>
              <a:spcAft>
                <a:spcPts val="800"/>
              </a:spcAft>
            </a:pPr>
            <a:r>
              <a:rPr lang="el-GR" sz="1800" b="1" u="sng" dirty="0">
                <a:effectLst/>
                <a:latin typeface="Arial" panose="020B0604020202020204" pitchFamily="34" charset="0"/>
                <a:ea typeface="Calibri" panose="020F0502020204030204" pitchFamily="34" charset="0"/>
                <a:cs typeface="Times New Roman" panose="02020603050405020304" pitchFamily="18" charset="0"/>
              </a:rPr>
              <a:t>1.1 Έννοια και ουσία του δικαίου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l-GR" sz="1800" dirty="0">
                <a:effectLst/>
                <a:latin typeface="Arial" panose="020B0604020202020204" pitchFamily="34" charset="0"/>
                <a:ea typeface="Calibri" panose="020F0502020204030204" pitchFamily="34" charset="0"/>
                <a:cs typeface="Times New Roman" panose="02020603050405020304" pitchFamily="18" charset="0"/>
              </a:rPr>
              <a:t>Δίκαιο είναι το σύνολο κανόνων, οι οποίοι ρυθμίζουν κατά τρόπο υποχρεωτικό τις σχέσεις των ανθρώπων που συμβιούν σε μια κοινωνία οργανωμένη σε κράτος. Πρόκειται για γενικούς και αφηρημένους κανόνες, οι οποίοι ρυθμίζουν ετερόνομα και επιτακτικά την εξωτερική συμπεριφορά των μελών μιας κοινωνίας που είναι οργανωμένη σε κράτος.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05653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3E69C2-875A-57AE-8869-AAC3DC6ADCA6}"/>
              </a:ext>
            </a:extLst>
          </p:cNvPr>
          <p:cNvSpPr>
            <a:spLocks noGrp="1"/>
          </p:cNvSpPr>
          <p:nvPr>
            <p:ph type="title"/>
          </p:nvPr>
        </p:nvSpPr>
        <p:spPr/>
        <p:txBody>
          <a:bodyPr/>
          <a:lstStyle/>
          <a:p>
            <a:r>
              <a:rPr lang="el-GR" sz="1800" b="1" u="sng" dirty="0">
                <a:effectLst/>
                <a:latin typeface="Arial" panose="020B0604020202020204" pitchFamily="34" charset="0"/>
                <a:ea typeface="Calibri" panose="020F0502020204030204" pitchFamily="34" charset="0"/>
                <a:cs typeface="Times New Roman" panose="02020603050405020304" pitchFamily="18" charset="0"/>
              </a:rPr>
              <a:t>Ανάλυση στοιχείων ορισμού</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0D82197D-6E26-7BC1-D8A1-5CC1DF5525A1}"/>
              </a:ext>
            </a:extLst>
          </p:cNvPr>
          <p:cNvSpPr>
            <a:spLocks noGrp="1"/>
          </p:cNvSpPr>
          <p:nvPr>
            <p:ph idx="1"/>
          </p:nvPr>
        </p:nvSpPr>
        <p:spPr>
          <a:xfrm>
            <a:off x="1097280" y="1737359"/>
            <a:ext cx="10058400" cy="4468131"/>
          </a:xfrm>
        </p:spPr>
        <p:txBody>
          <a:bodyPr>
            <a:normAutofit fontScale="77500" lnSpcReduction="20000"/>
          </a:bodyPr>
          <a:lstStyle/>
          <a:p>
            <a:pPr marL="342900" lvl="0" indent="-342900">
              <a:lnSpc>
                <a:spcPct val="150000"/>
              </a:lnSpc>
              <a:buFont typeface="+mj-lt"/>
              <a:buAutoNum type="alphaLcParenR"/>
            </a:pPr>
            <a:r>
              <a:rPr lang="el-GR" sz="2100" u="sng" dirty="0">
                <a:effectLst/>
                <a:latin typeface="Arial" panose="020B0604020202020204" pitchFamily="34" charset="0"/>
                <a:ea typeface="Calibri" panose="020F0502020204030204" pitchFamily="34" charset="0"/>
                <a:cs typeface="Times New Roman" panose="02020603050405020304" pitchFamily="18" charset="0"/>
              </a:rPr>
              <a:t>Ρύθμιση εξωτερικής συμπεριφοράς:</a:t>
            </a:r>
            <a:r>
              <a:rPr lang="el-GR" sz="2100" dirty="0">
                <a:effectLst/>
                <a:latin typeface="Arial" panose="020B0604020202020204" pitchFamily="34" charset="0"/>
                <a:ea typeface="Calibri" panose="020F0502020204030204" pitchFamily="34" charset="0"/>
                <a:cs typeface="Times New Roman" panose="02020603050405020304" pitchFamily="18" charset="0"/>
              </a:rPr>
              <a:t> Σημασία για το δίκαιο έχει η συμμόρφωση των μελών της κοινωνίας με τις επιταγές και τις απαγοεύσεις του δικαίου, δηλ. η νομιμότητα της συμπεριφοράς. Το ψυχολογικό υπόβαθρο της εξωτερικής συμπεριφορας όπως πχ τα κίνητρα της συμμόρφωσης ή το φρόνημα των ανθρώπων είναι εντελώς αδιάφορα για το δίκαιο </a:t>
            </a:r>
            <a:endParaRPr lang="en-US" sz="2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buFont typeface="+mj-lt"/>
              <a:buAutoNum type="alphaLcParenR"/>
            </a:pPr>
            <a:r>
              <a:rPr lang="el-GR" sz="2100" u="sng" dirty="0">
                <a:effectLst/>
                <a:latin typeface="Arial" panose="020B0604020202020204" pitchFamily="34" charset="0"/>
                <a:ea typeface="Calibri" panose="020F0502020204030204" pitchFamily="34" charset="0"/>
                <a:cs typeface="Times New Roman" panose="02020603050405020304" pitchFamily="18" charset="0"/>
              </a:rPr>
              <a:t>Ρύθμιση επιτακτική: </a:t>
            </a:r>
            <a:r>
              <a:rPr lang="el-GR" sz="2100" dirty="0">
                <a:effectLst/>
                <a:latin typeface="Arial" panose="020B0604020202020204" pitchFamily="34" charset="0"/>
                <a:ea typeface="Calibri" panose="020F0502020204030204" pitchFamily="34" charset="0"/>
                <a:cs typeface="Times New Roman" panose="02020603050405020304" pitchFamily="18" charset="0"/>
              </a:rPr>
              <a:t>Οι κανόνες δικαίου είναι κανόνες υποχρεωτικοί και επιβάλλονται στα μέλη της κοινωνίας ανεξάτρητα από το αν αυτά θέλουν ή όχι να συμμορφωθούν με αυτούς. Σε περίπτωση μη συμμόρφωσης έπεται κρατικός καταναγκασμός.</a:t>
            </a:r>
            <a:endParaRPr lang="en-US" sz="2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buFont typeface="+mj-lt"/>
              <a:buAutoNum type="alphaLcParenR"/>
            </a:pPr>
            <a:r>
              <a:rPr lang="el-GR" sz="2100" u="sng" dirty="0">
                <a:effectLst/>
                <a:latin typeface="Arial" panose="020B0604020202020204" pitchFamily="34" charset="0"/>
                <a:ea typeface="Calibri" panose="020F0502020204030204" pitchFamily="34" charset="0"/>
                <a:cs typeface="Times New Roman" panose="02020603050405020304" pitchFamily="18" charset="0"/>
              </a:rPr>
              <a:t>Ρύθμιση ετερόνομη:</a:t>
            </a:r>
            <a:r>
              <a:rPr lang="el-GR" sz="2100" dirty="0">
                <a:effectLst/>
                <a:latin typeface="Arial" panose="020B0604020202020204" pitchFamily="34" charset="0"/>
                <a:ea typeface="Calibri" panose="020F0502020204030204" pitchFamily="34" charset="0"/>
                <a:cs typeface="Times New Roman" panose="02020603050405020304" pitchFamily="18" charset="0"/>
              </a:rPr>
              <a:t> Οι κανόνες επιβάλλονται στα μέλη της κοινωνίας από την Πολιτεία, και όχι από την ίδια τους τη συνείδηση ή τη βούληση όπως ενδεχομένως γίνεται με την ηθική </a:t>
            </a:r>
            <a:endParaRPr lang="en-US" sz="2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800"/>
              </a:spcAft>
              <a:buFont typeface="+mj-lt"/>
              <a:buAutoNum type="alphaLcParenR"/>
            </a:pPr>
            <a:r>
              <a:rPr lang="el-GR" sz="2100" u="sng" dirty="0">
                <a:effectLst/>
                <a:latin typeface="Arial" panose="020B0604020202020204" pitchFamily="34" charset="0"/>
                <a:ea typeface="Calibri" panose="020F0502020204030204" pitchFamily="34" charset="0"/>
                <a:cs typeface="Times New Roman" panose="02020603050405020304" pitchFamily="18" charset="0"/>
              </a:rPr>
              <a:t>Ρύθμιση γενική και αφηρημένη:</a:t>
            </a:r>
            <a:r>
              <a:rPr lang="el-GR" sz="2100" dirty="0">
                <a:effectLst/>
                <a:latin typeface="Arial" panose="020B0604020202020204" pitchFamily="34" charset="0"/>
                <a:ea typeface="Calibri" panose="020F0502020204030204" pitchFamily="34" charset="0"/>
                <a:cs typeface="Times New Roman" panose="02020603050405020304" pitchFamily="18" charset="0"/>
              </a:rPr>
              <a:t> Οι κανόνες δικαίου δεν απευθύνονται κατ΄αρχήν σε συγκεκριμένο πρόσωπο, αλλά στον οποιονδήποτε του οποία η συμπεριφορά υπάγεται στον εκάστοτε κανόνα δικαίου. </a:t>
            </a:r>
            <a:endParaRPr lang="en-US" sz="2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886167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2C8AE0-C4F0-24B7-1CFE-378D4C3543A7}"/>
              </a:ext>
            </a:extLst>
          </p:cNvPr>
          <p:cNvSpPr>
            <a:spLocks noGrp="1"/>
          </p:cNvSpPr>
          <p:nvPr>
            <p:ph type="title"/>
          </p:nvPr>
        </p:nvSpPr>
        <p:spPr/>
        <p:txBody>
          <a:bodyPr/>
          <a:lstStyle/>
          <a:p>
            <a:r>
              <a:rPr lang="el-GR" sz="1800" b="1" u="sng" dirty="0">
                <a:effectLst/>
                <a:latin typeface="Arial" panose="020B0604020202020204" pitchFamily="34" charset="0"/>
                <a:ea typeface="Calibri" panose="020F0502020204030204" pitchFamily="34" charset="0"/>
                <a:cs typeface="Times New Roman" panose="02020603050405020304" pitchFamily="18" charset="0"/>
              </a:rPr>
              <a:t>2. Πηγές Δικαίου</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BFF92E30-B3C5-53E6-2C25-51690A4E830D}"/>
              </a:ext>
            </a:extLst>
          </p:cNvPr>
          <p:cNvSpPr>
            <a:spLocks noGrp="1"/>
          </p:cNvSpPr>
          <p:nvPr>
            <p:ph idx="1"/>
          </p:nvPr>
        </p:nvSpPr>
        <p:spPr>
          <a:xfrm>
            <a:off x="1097280" y="1257300"/>
            <a:ext cx="10058400" cy="4611794"/>
          </a:xfrm>
        </p:spPr>
        <p:txBody>
          <a:bodyPr>
            <a:normAutofit/>
          </a:bodyPr>
          <a:lstStyle/>
          <a:p>
            <a:pPr>
              <a:lnSpc>
                <a:spcPct val="107000"/>
              </a:lnSpc>
              <a:spcAft>
                <a:spcPts val="800"/>
              </a:spcAft>
            </a:pPr>
            <a:r>
              <a:rPr lang="el-GR" sz="1800" b="1" u="sng" dirty="0">
                <a:effectLst/>
                <a:latin typeface="Arial" panose="020B0604020202020204" pitchFamily="34" charset="0"/>
                <a:ea typeface="Calibri" panose="020F0502020204030204" pitchFamily="34" charset="0"/>
                <a:cs typeface="Times New Roman" panose="02020603050405020304" pitchFamily="18" charset="0"/>
              </a:rPr>
              <a:t>2.1 Έννοια των πηγών δικαίου</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800"/>
              </a:spcAft>
            </a:pPr>
            <a:r>
              <a:rPr lang="el-GR" sz="1800" dirty="0">
                <a:effectLst/>
                <a:latin typeface="Arial" panose="020B0604020202020204" pitchFamily="34" charset="0"/>
                <a:ea typeface="Calibri" panose="020F0502020204030204" pitchFamily="34" charset="0"/>
                <a:cs typeface="Times New Roman" panose="02020603050405020304" pitchFamily="18" charset="0"/>
              </a:rPr>
              <a:t>Ο όρος «πηγές δικαίου» μπορεί να έχει τις εξής σημασίες: Αφενός σημαίνει τους τρόπους παραγωγής των κανόνων δικαίου, δηλαδή το αν παράγονται, προκύπτουν από νόμο, έθιμο κλπ. Αφετέρου ο όρος πηγές δικαίου μας παραπέμπει στο ή στα όργανα που θέσπισαν / διαμόρφωσαν και έθεσαν σε ισχύ αυτους τους κανόνες (πχ διαμορφωθηκαν από τη βουλή ως αρμόδιο νομοθετικό όργανο, από έθιμο κλπ). Τέλος, μπορεί ακόμα να σημαίνει την εξωτερική μορφή που έχει αυτός ο κανόνας ( π.χ. Συνταγματικός κανόνας, νόμος, κανονιστική πράξη, έθιμο κλπ) Τον όρο «πηγές δικαίου» συναντάμε στο άρθρο 1 του Αστικού Κώδικα όπου εκεί αναφέρεται «</a:t>
            </a:r>
            <a:r>
              <a:rPr lang="el-GR" sz="1800" i="1" dirty="0">
                <a:effectLst/>
                <a:latin typeface="Arial" panose="020B0604020202020204" pitchFamily="34" charset="0"/>
                <a:ea typeface="Calibri" panose="020F0502020204030204" pitchFamily="34" charset="0"/>
                <a:cs typeface="Times New Roman" panose="02020603050405020304" pitchFamily="18" charset="0"/>
              </a:rPr>
              <a:t>Οι κανόνες δικαίου περιλαμβάνονται στους νόμους και τα έθιμα» </a:t>
            </a:r>
            <a:r>
              <a:rPr lang="el-GR" sz="1800" dirty="0">
                <a:effectLst/>
                <a:latin typeface="Arial" panose="020B0604020202020204" pitchFamily="34" charset="0"/>
                <a:ea typeface="Calibri" panose="020F0502020204030204" pitchFamily="34" charset="0"/>
                <a:cs typeface="Times New Roman" panose="02020603050405020304" pitchFamily="18" charset="0"/>
              </a:rPr>
              <a:t>. Πρόκειται, δηλαδή, εδώ για την πρώτη σημασία των πηγών δικαίου.</a:t>
            </a:r>
            <a:r>
              <a:rPr lang="el-GR" sz="1800" i="1"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668084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18A6F-70BA-B628-9844-04B9097D0CF9}"/>
              </a:ext>
            </a:extLst>
          </p:cNvPr>
          <p:cNvSpPr>
            <a:spLocks noGrp="1"/>
          </p:cNvSpPr>
          <p:nvPr>
            <p:ph type="title"/>
          </p:nvPr>
        </p:nvSpPr>
        <p:spPr>
          <a:xfrm>
            <a:off x="1097280" y="819150"/>
            <a:ext cx="10058400" cy="1428750"/>
          </a:xfrm>
        </p:spPr>
        <p:txBody>
          <a:bodyPr/>
          <a:lstStyle/>
          <a:p>
            <a:pPr marL="91440" marR="0" lvl="0" indent="-91440" defTabSz="914400" rtl="0" eaLnBrk="1" fontAlgn="auto" latinLnBrk="0" hangingPunct="1">
              <a:lnSpc>
                <a:spcPct val="107000"/>
              </a:lnSpc>
              <a:spcBef>
                <a:spcPts val="1200"/>
              </a:spcBef>
              <a:spcAft>
                <a:spcPts val="800"/>
              </a:spcAft>
              <a:tabLst/>
              <a:defRPr/>
            </a:pPr>
            <a:r>
              <a:rPr kumimoji="0" lang="el-GR" sz="1800" b="1" i="0" u="sng"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Calibri" panose="020F0502020204030204" pitchFamily="34" charset="0"/>
                <a:cs typeface="Times New Roman" panose="02020603050405020304" pitchFamily="18" charset="0"/>
              </a:rPr>
              <a:t>2.2 Νόμος </a:t>
            </a:r>
            <a:br>
              <a:rPr kumimoji="0" lang="en-US" sz="1800" b="0" i="0" u="none" strike="noStrike" kern="1200" cap="none" spc="0" normalizeH="0" baseline="0" noProof="0" dirty="0">
                <a:ln>
                  <a:noFill/>
                </a:ln>
                <a:solidFill>
                  <a:srgbClr val="000000">
                    <a:lumMod val="75000"/>
                    <a:lumOff val="25000"/>
                  </a:srgbClr>
                </a:solidFill>
                <a:effectLst/>
                <a:uLnTx/>
                <a:uFillTx/>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2E6B5898-48D1-E441-8ECE-0E3E0C337A6D}"/>
              </a:ext>
            </a:extLst>
          </p:cNvPr>
          <p:cNvSpPr>
            <a:spLocks noGrp="1"/>
          </p:cNvSpPr>
          <p:nvPr>
            <p:ph idx="1"/>
          </p:nvPr>
        </p:nvSpPr>
        <p:spPr>
          <a:xfrm>
            <a:off x="1097280" y="2400300"/>
            <a:ext cx="10058400" cy="3468794"/>
          </a:xfrm>
        </p:spPr>
        <p:txBody>
          <a:bodyPr/>
          <a:lstStyle/>
          <a:p>
            <a:pPr>
              <a:lnSpc>
                <a:spcPct val="150000"/>
              </a:lnSpc>
              <a:spcAft>
                <a:spcPts val="800"/>
              </a:spcAft>
            </a:pPr>
            <a:r>
              <a:rPr lang="el-GR" sz="1800" dirty="0">
                <a:effectLst/>
                <a:latin typeface="Arial" panose="020B0604020202020204" pitchFamily="34" charset="0"/>
                <a:ea typeface="Calibri" panose="020F0502020204030204" pitchFamily="34" charset="0"/>
                <a:cs typeface="Times New Roman" panose="02020603050405020304" pitchFamily="18" charset="0"/>
              </a:rPr>
              <a:t>Νόμος αποτελεί κάθε γραπτή πράξη της Πολιτείας που θέτει κανόνες δικαίου ανεξαρτήτως από το όργανο το οποίο θέσπισε το νόμο ή τη διαδιακασία η οποία τηρήθηκε για τη θέσπισή του και τη θέση του σε ισχύ. Σημασία έχει ότι πρόκειται για γραπτούς κανόνες δικαίου.</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562350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9DC95-4AA3-07C8-196F-CD813781D3D1}"/>
              </a:ext>
            </a:extLst>
          </p:cNvPr>
          <p:cNvSpPr>
            <a:spLocks noGrp="1"/>
          </p:cNvSpPr>
          <p:nvPr>
            <p:ph type="title"/>
          </p:nvPr>
        </p:nvSpPr>
        <p:spPr>
          <a:xfrm>
            <a:off x="1097280" y="486628"/>
            <a:ext cx="10058400" cy="1450757"/>
          </a:xfrm>
        </p:spPr>
        <p:txBody>
          <a:bodyPr/>
          <a:lstStyle/>
          <a:p>
            <a:pPr marL="91440" marR="0" lvl="0" indent="-91440" defTabSz="914400" rtl="0" eaLnBrk="1" fontAlgn="auto" latinLnBrk="0" hangingPunct="1">
              <a:lnSpc>
                <a:spcPct val="107000"/>
              </a:lnSpc>
              <a:spcBef>
                <a:spcPts val="1200"/>
              </a:spcBef>
              <a:spcAft>
                <a:spcPts val="800"/>
              </a:spcAft>
              <a:tabLst/>
              <a:defRPr/>
            </a:pPr>
            <a:r>
              <a:rPr kumimoji="0" lang="el-GR" sz="1800" b="1" i="0" u="sng"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Calibri" panose="020F0502020204030204" pitchFamily="34" charset="0"/>
                <a:cs typeface="Times New Roman" panose="02020603050405020304" pitchFamily="18" charset="0"/>
              </a:rPr>
              <a:t>2.2.1 Τυπικός νόμος</a:t>
            </a:r>
            <a:br>
              <a:rPr kumimoji="0" lang="en-US" sz="1800" b="0" i="0" u="none" strike="noStrike" kern="1200" cap="none" spc="0" normalizeH="0" baseline="0" noProof="0" dirty="0">
                <a:ln>
                  <a:noFill/>
                </a:ln>
                <a:solidFill>
                  <a:srgbClr val="000000">
                    <a:lumMod val="75000"/>
                    <a:lumOff val="25000"/>
                  </a:srgbClr>
                </a:solidFill>
                <a:effectLst/>
                <a:uLnTx/>
                <a:uFillTx/>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37376CCD-B6B7-08C5-6D06-97B075BDD2E3}"/>
              </a:ext>
            </a:extLst>
          </p:cNvPr>
          <p:cNvSpPr>
            <a:spLocks noGrp="1"/>
          </p:cNvSpPr>
          <p:nvPr>
            <p:ph idx="1"/>
          </p:nvPr>
        </p:nvSpPr>
        <p:spPr>
          <a:xfrm>
            <a:off x="1097280" y="2133600"/>
            <a:ext cx="10058400" cy="3735494"/>
          </a:xfrm>
        </p:spPr>
        <p:txBody>
          <a:bodyPr/>
          <a:lstStyle/>
          <a:p>
            <a:pPr>
              <a:lnSpc>
                <a:spcPct val="150000"/>
              </a:lnSpc>
              <a:spcAft>
                <a:spcPts val="800"/>
              </a:spcAft>
            </a:pPr>
            <a:r>
              <a:rPr lang="el-GR" sz="1800" dirty="0">
                <a:effectLst/>
                <a:latin typeface="Arial" panose="020B0604020202020204" pitchFamily="34" charset="0"/>
                <a:ea typeface="Calibri" panose="020F0502020204030204" pitchFamily="34" charset="0"/>
                <a:cs typeface="Times New Roman" panose="02020603050405020304" pitchFamily="18" charset="0"/>
              </a:rPr>
              <a:t>Τυπικός νόμος είναι κάθε πράξη της Πολιτείας, ανεξάρτητα από το περιεχόμενό της, η οποία, όμως, θεσπίζεται από από τα αρμόδια πολιτειακά όργανα που ασκούν τη νομοθετική εξουσία, δηλαδή, την Βουλή και τον Πρόεδρο της Δημοκρατίας (ΠτΔ) σύμφωνα πάντα με την προβλεπόμενη διαδικασία. Συγκεκριμένα ο νόμος ψηφίζεται από την πλειοψηφία της Βουλής έπειτα από νομοθετική πρωτοβουλία αυτής και έπειτα εκδίδεται και δημοσιεύεται από τον ΠτΔ. Με την έκδοση του νόμου από τον ΠτΔ πιστοποιείται η γνησιότητα του κειμένου αλλά και το ότι τηρήθηκε η προβλεπόμενη διαδικασία από το Σύνταγμα.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94660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916C0-AA79-E035-BF4F-6C6266C7D652}"/>
              </a:ext>
            </a:extLst>
          </p:cNvPr>
          <p:cNvSpPr>
            <a:spLocks noGrp="1"/>
          </p:cNvSpPr>
          <p:nvPr>
            <p:ph type="title"/>
          </p:nvPr>
        </p:nvSpPr>
        <p:spPr>
          <a:xfrm>
            <a:off x="1066800" y="816193"/>
            <a:ext cx="10058400" cy="1450757"/>
          </a:xfrm>
          <a:solidFill>
            <a:schemeClr val="bg2"/>
          </a:solidFill>
        </p:spPr>
        <p:txBody>
          <a:bodyPr/>
          <a:lstStyle/>
          <a:p>
            <a:pPr marL="91440" marR="0" lvl="0" indent="-91440" defTabSz="914400" rtl="0" eaLnBrk="1" fontAlgn="auto" latinLnBrk="0" hangingPunct="1">
              <a:lnSpc>
                <a:spcPct val="107000"/>
              </a:lnSpc>
              <a:spcBef>
                <a:spcPts val="1200"/>
              </a:spcBef>
              <a:spcAft>
                <a:spcPts val="800"/>
              </a:spcAft>
              <a:tabLst/>
              <a:defRPr/>
            </a:pPr>
            <a:r>
              <a:rPr kumimoji="0" lang="el-GR" sz="1800" b="1" i="0" u="sng"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Calibri" panose="020F0502020204030204" pitchFamily="34" charset="0"/>
                <a:cs typeface="Times New Roman" panose="02020603050405020304" pitchFamily="18" charset="0"/>
              </a:rPr>
              <a:t>2.2.2 Ουσιαστικός Νόμος </a:t>
            </a:r>
            <a:br>
              <a:rPr kumimoji="0" lang="en-US" sz="1800" b="0" i="0" u="none" strike="noStrike" kern="1200" cap="none" spc="0" normalizeH="0" baseline="0" noProof="0" dirty="0">
                <a:ln>
                  <a:noFill/>
                </a:ln>
                <a:solidFill>
                  <a:srgbClr val="000000">
                    <a:lumMod val="75000"/>
                    <a:lumOff val="25000"/>
                  </a:srgbClr>
                </a:solidFill>
                <a:effectLst/>
                <a:uLnTx/>
                <a:uFillTx/>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B7B6FA95-E3BC-1F24-60EE-428F63130D8F}"/>
              </a:ext>
            </a:extLst>
          </p:cNvPr>
          <p:cNvSpPr>
            <a:spLocks noGrp="1"/>
          </p:cNvSpPr>
          <p:nvPr>
            <p:ph idx="1"/>
          </p:nvPr>
        </p:nvSpPr>
        <p:spPr>
          <a:xfrm>
            <a:off x="1097280" y="2266950"/>
            <a:ext cx="10058400" cy="3602144"/>
          </a:xfrm>
        </p:spPr>
        <p:txBody>
          <a:bodyPr/>
          <a:lstStyle/>
          <a:p>
            <a:pPr>
              <a:lnSpc>
                <a:spcPct val="150000"/>
              </a:lnSpc>
              <a:spcAft>
                <a:spcPts val="800"/>
              </a:spcAft>
            </a:pPr>
            <a:r>
              <a:rPr lang="el-GR" sz="1800" dirty="0">
                <a:effectLst/>
                <a:latin typeface="Arial" panose="020B0604020202020204" pitchFamily="34" charset="0"/>
                <a:ea typeface="Calibri" panose="020F0502020204030204" pitchFamily="34" charset="0"/>
                <a:cs typeface="Times New Roman" panose="02020603050405020304" pitchFamily="18" charset="0"/>
              </a:rPr>
              <a:t>Ουσιαστικός είναι ο νόμος που δεν θεσπίστηκε απαραίτητα από τη Βουλή σύμφωνα με την προβλεπόμενη νομοθετική διαδικασία αλλά πιθανώς και από κάποιο άλλο όργανο και θέτει κανόνα δικαίου γενικό και αφηρημένο. Εδώ, δηλάδή, δεν μας ενδιαφέρει η τήρηση συγκεκριμένης διαδικασίας, όπως στη περίπτωση του τυπικού νόμου, αποτέλεσμα της οποίας είναι η θέσπιση κανόνα δικαίου. Εδώ μας αφορά μόνο το γεγονός ότι από μια γραπτή πράξη από κάποιο όργανο της πολιτείας προέκυψε κανόνας δικακίου. Ουσιαστικοί νόμοι είναι για παράδειγμα το Σύνταγμα, ο τυπικός νόμος που περιέχει κανόνα δικαίου, οι κανονιστικές διοικητικές πράξεις κλπ.</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375972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C2D4A-9C09-066C-FEC4-96534D67BE95}"/>
              </a:ext>
            </a:extLst>
          </p:cNvPr>
          <p:cNvSpPr>
            <a:spLocks noGrp="1"/>
          </p:cNvSpPr>
          <p:nvPr>
            <p:ph type="title"/>
          </p:nvPr>
        </p:nvSpPr>
        <p:spPr>
          <a:xfrm>
            <a:off x="1097280" y="825623"/>
            <a:ext cx="10058400" cy="1127464"/>
          </a:xfrm>
          <a:solidFill>
            <a:schemeClr val="bg2"/>
          </a:solidFill>
        </p:spPr>
        <p:txBody>
          <a:bodyPr>
            <a:normAutofit fontScale="90000"/>
          </a:bodyPr>
          <a:lstStyle/>
          <a:p>
            <a:pPr marL="91440" marR="0" lvl="0" indent="-91440" defTabSz="914400" rtl="0" eaLnBrk="1" fontAlgn="auto" latinLnBrk="0" hangingPunct="1">
              <a:lnSpc>
                <a:spcPct val="107000"/>
              </a:lnSpc>
              <a:spcBef>
                <a:spcPts val="1200"/>
              </a:spcBef>
              <a:spcAft>
                <a:spcPts val="800"/>
              </a:spcAft>
              <a:tabLst/>
              <a:defRPr/>
            </a:pPr>
            <a:br>
              <a:rPr kumimoji="0" lang="el-GR" sz="1800" b="1" i="0" u="sng"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Calibri" panose="020F0502020204030204" pitchFamily="34" charset="0"/>
                <a:cs typeface="Times New Roman" panose="02020603050405020304" pitchFamily="18" charset="0"/>
              </a:rPr>
            </a:br>
            <a:br>
              <a:rPr kumimoji="0" lang="el-GR" sz="1800" b="1" i="0" u="sng"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Calibri" panose="020F0502020204030204" pitchFamily="34" charset="0"/>
                <a:cs typeface="Times New Roman" panose="02020603050405020304" pitchFamily="18" charset="0"/>
              </a:rPr>
            </a:br>
            <a:br>
              <a:rPr kumimoji="0" lang="el-GR" sz="1800" b="1" i="0" u="sng"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Calibri" panose="020F0502020204030204" pitchFamily="34" charset="0"/>
                <a:cs typeface="Times New Roman" panose="02020603050405020304" pitchFamily="18" charset="0"/>
              </a:rPr>
            </a:br>
            <a:r>
              <a:rPr kumimoji="0" lang="el-GR" sz="1800" b="1" i="0" u="sng"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Calibri" panose="020F0502020204030204" pitchFamily="34" charset="0"/>
                <a:cs typeface="Times New Roman" panose="02020603050405020304" pitchFamily="18" charset="0"/>
              </a:rPr>
              <a:t>2.2.3 Έθιμο</a:t>
            </a:r>
            <a:br>
              <a:rPr kumimoji="0" lang="en-US" sz="1500" b="0" i="0" u="none" strike="noStrike" kern="1200" cap="none" spc="0" normalizeH="0" baseline="0" noProof="0" dirty="0">
                <a:ln>
                  <a:noFill/>
                </a:ln>
                <a:solidFill>
                  <a:srgbClr val="000000">
                    <a:lumMod val="75000"/>
                    <a:lumOff val="25000"/>
                  </a:srgbClr>
                </a:solidFill>
                <a:effectLst/>
                <a:uLnTx/>
                <a:uFillTx/>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B850DCD2-9A16-0CA8-F8E6-BF20A11E7376}"/>
              </a:ext>
            </a:extLst>
          </p:cNvPr>
          <p:cNvSpPr>
            <a:spLocks noGrp="1"/>
          </p:cNvSpPr>
          <p:nvPr>
            <p:ph idx="1"/>
          </p:nvPr>
        </p:nvSpPr>
        <p:spPr>
          <a:xfrm>
            <a:off x="1097280" y="1757779"/>
            <a:ext cx="10363792" cy="4111315"/>
          </a:xfrm>
        </p:spPr>
        <p:txBody>
          <a:bodyPr>
            <a:normAutofit fontScale="85000" lnSpcReduction="20000"/>
          </a:bodyPr>
          <a:lstStyle/>
          <a:p>
            <a:pPr>
              <a:lnSpc>
                <a:spcPct val="150000"/>
              </a:lnSpc>
              <a:spcBef>
                <a:spcPts val="1200"/>
              </a:spcBef>
              <a:spcAft>
                <a:spcPts val="800"/>
              </a:spcAft>
            </a:pPr>
            <a:r>
              <a:rPr lang="el-GR" sz="1900" dirty="0">
                <a:effectLst/>
                <a:latin typeface="Arial" panose="020B0604020202020204" pitchFamily="34" charset="0"/>
                <a:ea typeface="Calibri" panose="020F0502020204030204" pitchFamily="34" charset="0"/>
                <a:cs typeface="Times New Roman" panose="02020603050405020304" pitchFamily="18" charset="0"/>
              </a:rPr>
              <a:t>Το έθιμο είναι άγραφος κανόνας δικαίου (σε αντίθεση με το νόμο που όπως είπαμε είναι γραπτή πράξη της Πολιτείας) που δημιουργείται με τη </a:t>
            </a:r>
            <a:r>
              <a:rPr lang="el-GR" sz="1900" u="sng" dirty="0">
                <a:effectLst/>
                <a:latin typeface="Arial" panose="020B0604020202020204" pitchFamily="34" charset="0"/>
                <a:ea typeface="Calibri" panose="020F0502020204030204" pitchFamily="34" charset="0"/>
                <a:cs typeface="Times New Roman" panose="02020603050405020304" pitchFamily="18" charset="0"/>
              </a:rPr>
              <a:t>μακρά, ομοιόμορφη και αδιάκοπη τήρηση ορισμένης συμπεριφοράς </a:t>
            </a:r>
            <a:r>
              <a:rPr lang="el-GR" sz="1900" dirty="0">
                <a:effectLst/>
                <a:latin typeface="Arial" panose="020B0604020202020204" pitchFamily="34" charset="0"/>
                <a:ea typeface="Calibri" panose="020F0502020204030204" pitchFamily="34" charset="0"/>
                <a:cs typeface="Times New Roman" panose="02020603050405020304" pitchFamily="18" charset="0"/>
              </a:rPr>
              <a:t>από τα μέλη της κοινωνίας, με την πεποίθηση ότι τηρώντας τη συμπεριφορά αυτή εφαρμόζουν κανόνα δικαίου. </a:t>
            </a:r>
          </a:p>
          <a:p>
            <a:pPr>
              <a:lnSpc>
                <a:spcPct val="150000"/>
              </a:lnSpc>
              <a:spcBef>
                <a:spcPts val="1200"/>
              </a:spcBef>
              <a:spcAft>
                <a:spcPts val="800"/>
              </a:spcAft>
            </a:pPr>
            <a:r>
              <a:rPr lang="el-GR" sz="1900" dirty="0">
                <a:effectLst/>
                <a:latin typeface="Arial" panose="020B0604020202020204" pitchFamily="34" charset="0"/>
                <a:ea typeface="Calibri" panose="020F0502020204030204" pitchFamily="34" charset="0"/>
                <a:cs typeface="Times New Roman" panose="02020603050405020304" pitchFamily="18" charset="0"/>
              </a:rPr>
              <a:t>Με τους όρους μακρά, ομοιόμορφη και αδιάκοπη τήρηση ορισμένης συμπεριφοράς εννοούμε μια συμπεριφορά που σίγουρα δεν είναι συμπτωματική και μπορεί να προκύπτει και από ανοχή ή μη εναντίωση της Πολιτείας. </a:t>
            </a:r>
          </a:p>
          <a:p>
            <a:pPr>
              <a:lnSpc>
                <a:spcPct val="150000"/>
              </a:lnSpc>
              <a:spcBef>
                <a:spcPts val="1200"/>
              </a:spcBef>
              <a:spcAft>
                <a:spcPts val="800"/>
              </a:spcAft>
            </a:pPr>
            <a:r>
              <a:rPr lang="el-GR" sz="1900" dirty="0">
                <a:effectLst/>
                <a:latin typeface="Arial" panose="020B0604020202020204" pitchFamily="34" charset="0"/>
                <a:ea typeface="Calibri" panose="020F0502020204030204" pitchFamily="34" charset="0"/>
                <a:cs typeface="Times New Roman" panose="02020603050405020304" pitchFamily="18" charset="0"/>
              </a:rPr>
              <a:t>Τα έθιμα διακρίνονται σε α) γενικά όταν ο κύκλος προσώπων που τα τηροί αφορά σε όλη την επικράτεια, β) τοπικά όταν ο κύκλος προσώπων που τα τηροί αφορά σε τμήμα μόνο της επικράτειας και γ) ειδικά όταν αφορούν συγκεκριμένα μόνο πρόσωπα (πχ τους εμπόρους) Τα έθιμα δεν μπορούν να είναι αντίθετα με τους νόμους ή τη δημόσια τάξη και σήμερα έχουν πια πολύ μικρή σημασία καθώς λόγω της πολυνομίας που επικρατεί αφήνεται πλέον πολύ μικρό ποσοστό περιπτώσεων που είναι αρύθμιστο από γραπτό νόμο. </a:t>
            </a: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59154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C026C-DBBF-5015-1F84-8FD344D76B5A}"/>
              </a:ext>
            </a:extLst>
          </p:cNvPr>
          <p:cNvSpPr>
            <a:spLocks noGrp="1"/>
          </p:cNvSpPr>
          <p:nvPr>
            <p:ph type="title"/>
          </p:nvPr>
        </p:nvSpPr>
        <p:spPr>
          <a:xfrm>
            <a:off x="1066800" y="988906"/>
            <a:ext cx="10058400" cy="1450757"/>
          </a:xfrm>
        </p:spPr>
        <p:txBody>
          <a:bodyPr/>
          <a:lstStyle/>
          <a:p>
            <a:pPr marL="91440" marR="0" lvl="0" indent="-91440" defTabSz="914400" rtl="0" eaLnBrk="1" fontAlgn="auto" latinLnBrk="0" hangingPunct="1">
              <a:lnSpc>
                <a:spcPct val="107000"/>
              </a:lnSpc>
              <a:spcBef>
                <a:spcPts val="1200"/>
              </a:spcBef>
              <a:spcAft>
                <a:spcPts val="800"/>
              </a:spcAft>
              <a:tabLst/>
              <a:defRPr/>
            </a:pPr>
            <a:r>
              <a:rPr kumimoji="0" lang="el-GR" sz="1800" b="1" i="0" u="sng"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Calibri" panose="020F0502020204030204" pitchFamily="34" charset="0"/>
                <a:cs typeface="Times New Roman" panose="02020603050405020304" pitchFamily="18" charset="0"/>
              </a:rPr>
              <a:t>2.2.5 Δίκαιο Ευρωπαικής Ένωσης </a:t>
            </a:r>
            <a:br>
              <a:rPr kumimoji="0" lang="en-US" sz="1800" b="0" i="0" u="none" strike="noStrike" kern="1200" cap="none" spc="0" normalizeH="0" baseline="0" noProof="0" dirty="0">
                <a:ln>
                  <a:noFill/>
                </a:ln>
                <a:solidFill>
                  <a:srgbClr val="000000">
                    <a:lumMod val="75000"/>
                    <a:lumOff val="25000"/>
                  </a:srgbClr>
                </a:solidFill>
                <a:effectLst/>
                <a:uLnTx/>
                <a:uFillTx/>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353F00E6-A4F8-8A35-F97F-699E103CA7AE}"/>
              </a:ext>
            </a:extLst>
          </p:cNvPr>
          <p:cNvSpPr>
            <a:spLocks noGrp="1"/>
          </p:cNvSpPr>
          <p:nvPr>
            <p:ph idx="1"/>
          </p:nvPr>
        </p:nvSpPr>
        <p:spPr>
          <a:xfrm>
            <a:off x="1097280" y="3086100"/>
            <a:ext cx="10058400" cy="2782994"/>
          </a:xfrm>
        </p:spPr>
        <p:txBody>
          <a:bodyPr/>
          <a:lstStyle/>
          <a:p>
            <a:r>
              <a:rPr lang="el-GR" sz="1800" dirty="0">
                <a:effectLst/>
                <a:latin typeface="Arial" panose="020B0604020202020204" pitchFamily="34" charset="0"/>
                <a:ea typeface="Calibri" panose="020F0502020204030204" pitchFamily="34" charset="0"/>
              </a:rPr>
              <a:t>Το δίκαιο της Ευρωπαικής Ένωσης (Ε.Ε) αποτελεί σύμφωνα με το άρθρο 28 του Συντάγματος πηγή του ελληνικού δικαίου. Το ενωσιακό δίκαιο διακρίνεται σε πρωτογενές δίκαιο, δευτερογενές (ή παράγωγο) , διεθνείς συνθήκες και άγραφο δίκαιο. </a:t>
            </a:r>
            <a:endParaRPr lang="en-US" dirty="0"/>
          </a:p>
        </p:txBody>
      </p:sp>
    </p:spTree>
    <p:extLst>
      <p:ext uri="{BB962C8B-B14F-4D97-AF65-F5344CB8AC3E}">
        <p14:creationId xmlns:p14="http://schemas.microsoft.com/office/powerpoint/2010/main" val="1307250333"/>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69</TotalTime>
  <Words>1792</Words>
  <Application>Microsoft Office PowerPoint</Application>
  <PresentationFormat>Widescreen</PresentationFormat>
  <Paragraphs>48</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Symbol</vt:lpstr>
      <vt:lpstr>Retrospect</vt:lpstr>
      <vt:lpstr>Τμήμα Επιστημών Εκπαίδευσης και Κοινωνικής Εργασίας   </vt:lpstr>
      <vt:lpstr>ΕΙΣΑΓΩΓΗ ΣΤΟ ΔΙΚΑΙΟ </vt:lpstr>
      <vt:lpstr>Ανάλυση στοιχείων ορισμού </vt:lpstr>
      <vt:lpstr>2. Πηγές Δικαίου </vt:lpstr>
      <vt:lpstr>2.2 Νόμος  </vt:lpstr>
      <vt:lpstr>2.2.1 Τυπικός νόμος </vt:lpstr>
      <vt:lpstr>2.2.2 Ουσιαστικός Νόμος  </vt:lpstr>
      <vt:lpstr>   2.2.3 Έθιμο </vt:lpstr>
      <vt:lpstr>2.2.5 Δίκαιο Ευρωπαικής Ένωσης  </vt:lpstr>
      <vt:lpstr>Α) Στο πρωτογενές δίκαιο της Ε.Ε.</vt:lpstr>
      <vt:lpstr>Β) Παράγωγο δίκαιο : Πρόκειται για τους κανόνες δικαίου που θεσπίζονται μέσα από τα όργανα της Ε.Ε. και έχουν την μορφή κανονισμών, οδηγιών και αποφάσεων. </vt:lpstr>
      <vt:lpstr>2.2.6 Νομολογία </vt:lpstr>
      <vt:lpstr>3. Έναρξη ισχυος, κατάργηση, αναδρομικότητα νομου </vt:lpstr>
      <vt:lpstr>1.2 Ουσιαστική Ισχύς :</vt:lpstr>
      <vt:lpstr>2. Κατάργηση Νόμου  </vt:lpstr>
      <vt:lpstr>2.2 Κατάργηση χωρίς έκδοση νεότερου νόμου </vt:lpstr>
      <vt:lpstr>3. Αρχή της μη αναδρομικότητας του νόμου  </vt:lpstr>
      <vt:lpstr>Διάκριση μεταξύ ιδιωτικού και δημοσίου δικαίου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Τμήμα Επιστημών Εκπαίδευσης και Κοινωνικής Εργασίας   </dc:title>
  <dc:creator>Ελενη Καρβελη</dc:creator>
  <cp:lastModifiedBy>Ελενη Καρβελη</cp:lastModifiedBy>
  <cp:revision>3</cp:revision>
  <dcterms:created xsi:type="dcterms:W3CDTF">2022-10-11T13:55:04Z</dcterms:created>
  <dcterms:modified xsi:type="dcterms:W3CDTF">2022-10-18T14:08:24Z</dcterms:modified>
</cp:coreProperties>
</file>