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10"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F9DC5C-1CD9-4BBD-AFD2-5C89692CFA6A}" type="datetimeFigureOut">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33C46-7ABD-43D8-96EF-F394AB745F4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5257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9DC5C-1CD9-4BBD-AFD2-5C89692CFA6A}" type="datetimeFigureOut">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33C46-7ABD-43D8-96EF-F394AB745F46}" type="slidenum">
              <a:rPr lang="en-US" smtClean="0"/>
              <a:t>‹#›</a:t>
            </a:fld>
            <a:endParaRPr lang="en-US"/>
          </a:p>
        </p:txBody>
      </p:sp>
    </p:spTree>
    <p:extLst>
      <p:ext uri="{BB962C8B-B14F-4D97-AF65-F5344CB8AC3E}">
        <p14:creationId xmlns:p14="http://schemas.microsoft.com/office/powerpoint/2010/main" val="3018444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9DC5C-1CD9-4BBD-AFD2-5C89692CFA6A}" type="datetimeFigureOut">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33C46-7ABD-43D8-96EF-F394AB745F46}" type="slidenum">
              <a:rPr lang="en-US" smtClean="0"/>
              <a:t>‹#›</a:t>
            </a:fld>
            <a:endParaRPr lang="en-US"/>
          </a:p>
        </p:txBody>
      </p:sp>
    </p:spTree>
    <p:extLst>
      <p:ext uri="{BB962C8B-B14F-4D97-AF65-F5344CB8AC3E}">
        <p14:creationId xmlns:p14="http://schemas.microsoft.com/office/powerpoint/2010/main" val="3460420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F9DC5C-1CD9-4BBD-AFD2-5C89692CFA6A}" type="datetimeFigureOut">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33C46-7ABD-43D8-96EF-F394AB745F46}" type="slidenum">
              <a:rPr lang="en-US" smtClean="0"/>
              <a:t>‹#›</a:t>
            </a:fld>
            <a:endParaRPr lang="en-US"/>
          </a:p>
        </p:txBody>
      </p:sp>
    </p:spTree>
    <p:extLst>
      <p:ext uri="{BB962C8B-B14F-4D97-AF65-F5344CB8AC3E}">
        <p14:creationId xmlns:p14="http://schemas.microsoft.com/office/powerpoint/2010/main" val="1428817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F9DC5C-1CD9-4BBD-AFD2-5C89692CFA6A}" type="datetimeFigureOut">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33C46-7ABD-43D8-96EF-F394AB745F4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3747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F9DC5C-1CD9-4BBD-AFD2-5C89692CFA6A}" type="datetimeFigureOut">
              <a:rPr lang="en-US" smtClean="0"/>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33C46-7ABD-43D8-96EF-F394AB745F46}" type="slidenum">
              <a:rPr lang="en-US" smtClean="0"/>
              <a:t>‹#›</a:t>
            </a:fld>
            <a:endParaRPr lang="en-US"/>
          </a:p>
        </p:txBody>
      </p:sp>
    </p:spTree>
    <p:extLst>
      <p:ext uri="{BB962C8B-B14F-4D97-AF65-F5344CB8AC3E}">
        <p14:creationId xmlns:p14="http://schemas.microsoft.com/office/powerpoint/2010/main" val="2225652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F9DC5C-1CD9-4BBD-AFD2-5C89692CFA6A}" type="datetimeFigureOut">
              <a:rPr lang="en-US" smtClean="0"/>
              <a:t>10/19/2022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C33C46-7ABD-43D8-96EF-F394AB745F46}" type="slidenum">
              <a:rPr lang="en-US" smtClean="0"/>
              <a:t>‹#›</a:t>
            </a:fld>
            <a:endParaRPr lang="en-US"/>
          </a:p>
        </p:txBody>
      </p:sp>
    </p:spTree>
    <p:extLst>
      <p:ext uri="{BB962C8B-B14F-4D97-AF65-F5344CB8AC3E}">
        <p14:creationId xmlns:p14="http://schemas.microsoft.com/office/powerpoint/2010/main" val="273423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F9DC5C-1CD9-4BBD-AFD2-5C89692CFA6A}" type="datetimeFigureOut">
              <a:rPr lang="en-US" smtClean="0"/>
              <a:t>10/19/2022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C33C46-7ABD-43D8-96EF-F394AB745F46}" type="slidenum">
              <a:rPr lang="en-US" smtClean="0"/>
              <a:t>‹#›</a:t>
            </a:fld>
            <a:endParaRPr lang="en-US"/>
          </a:p>
        </p:txBody>
      </p:sp>
    </p:spTree>
    <p:extLst>
      <p:ext uri="{BB962C8B-B14F-4D97-AF65-F5344CB8AC3E}">
        <p14:creationId xmlns:p14="http://schemas.microsoft.com/office/powerpoint/2010/main" val="367615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CF9DC5C-1CD9-4BBD-AFD2-5C89692CFA6A}" type="datetimeFigureOut">
              <a:rPr lang="en-US" smtClean="0"/>
              <a:t>10/19/2022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CC33C46-7ABD-43D8-96EF-F394AB745F46}" type="slidenum">
              <a:rPr lang="en-US" smtClean="0"/>
              <a:t>‹#›</a:t>
            </a:fld>
            <a:endParaRPr lang="en-US"/>
          </a:p>
        </p:txBody>
      </p:sp>
    </p:spTree>
    <p:extLst>
      <p:ext uri="{BB962C8B-B14F-4D97-AF65-F5344CB8AC3E}">
        <p14:creationId xmlns:p14="http://schemas.microsoft.com/office/powerpoint/2010/main" val="2832752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CF9DC5C-1CD9-4BBD-AFD2-5C89692CFA6A}" type="datetimeFigureOut">
              <a:rPr lang="en-US" smtClean="0"/>
              <a:t>10/19/2022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CC33C46-7ABD-43D8-96EF-F394AB745F46}" type="slidenum">
              <a:rPr lang="en-US" smtClean="0"/>
              <a:t>‹#›</a:t>
            </a:fld>
            <a:endParaRPr lang="en-US"/>
          </a:p>
        </p:txBody>
      </p:sp>
    </p:spTree>
    <p:extLst>
      <p:ext uri="{BB962C8B-B14F-4D97-AF65-F5344CB8AC3E}">
        <p14:creationId xmlns:p14="http://schemas.microsoft.com/office/powerpoint/2010/main" val="94441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F9DC5C-1CD9-4BBD-AFD2-5C89692CFA6A}" type="datetimeFigureOut">
              <a:rPr lang="en-US" smtClean="0"/>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33C46-7ABD-43D8-96EF-F394AB745F46}" type="slidenum">
              <a:rPr lang="en-US" smtClean="0"/>
              <a:t>‹#›</a:t>
            </a:fld>
            <a:endParaRPr lang="en-US"/>
          </a:p>
        </p:txBody>
      </p:sp>
    </p:spTree>
    <p:extLst>
      <p:ext uri="{BB962C8B-B14F-4D97-AF65-F5344CB8AC3E}">
        <p14:creationId xmlns:p14="http://schemas.microsoft.com/office/powerpoint/2010/main" val="3959795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CF9DC5C-1CD9-4BBD-AFD2-5C89692CFA6A}" type="datetimeFigureOut">
              <a:rPr lang="en-US" smtClean="0"/>
              <a:t>10/19/2022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CC33C46-7ABD-43D8-96EF-F394AB745F4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9417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12F9F-1BB8-5D10-8145-7BAADEDC6DC4}"/>
              </a:ext>
            </a:extLst>
          </p:cNvPr>
          <p:cNvSpPr>
            <a:spLocks noGrp="1"/>
          </p:cNvSpPr>
          <p:nvPr>
            <p:ph type="ctrTitle"/>
          </p:nvPr>
        </p:nvSpPr>
        <p:spPr/>
        <p:txBody>
          <a:bodyPr/>
          <a:lstStyle/>
          <a:p>
            <a:r>
              <a:rPr lang="el-GR" dirty="0"/>
              <a:t>ΜΕΡΟΣ ΔΕΥΤΕΡΟ</a:t>
            </a:r>
            <a:endParaRPr lang="en-US" dirty="0"/>
          </a:p>
        </p:txBody>
      </p:sp>
      <p:sp>
        <p:nvSpPr>
          <p:cNvPr id="3" name="Subtitle 2">
            <a:extLst>
              <a:ext uri="{FF2B5EF4-FFF2-40B4-BE49-F238E27FC236}">
                <a16:creationId xmlns:a16="http://schemas.microsoft.com/office/drawing/2014/main" id="{F43165C6-FD12-9BDA-14E9-34EA4EB8952D}"/>
              </a:ext>
            </a:extLst>
          </p:cNvPr>
          <p:cNvSpPr>
            <a:spLocks noGrp="1"/>
          </p:cNvSpPr>
          <p:nvPr>
            <p:ph type="subTitle" idx="1"/>
          </p:nvPr>
        </p:nvSpPr>
        <p:spPr/>
        <p:txBody>
          <a:bodyPr/>
          <a:lstStyle/>
          <a:p>
            <a:r>
              <a:rPr lang="el-GR" dirty="0"/>
              <a:t>ΥΠΟΚΕΙΜΕΝΑ ΔΙΚΑΙΟΥ </a:t>
            </a:r>
            <a:endParaRPr lang="en-US" dirty="0"/>
          </a:p>
        </p:txBody>
      </p:sp>
    </p:spTree>
    <p:extLst>
      <p:ext uri="{BB962C8B-B14F-4D97-AF65-F5344CB8AC3E}">
        <p14:creationId xmlns:p14="http://schemas.microsoft.com/office/powerpoint/2010/main" val="3115150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982B3-3F04-AB1D-FC47-93CCBF15B921}"/>
              </a:ext>
            </a:extLst>
          </p:cNvPr>
          <p:cNvSpPr>
            <a:spLocks noGrp="1"/>
          </p:cNvSpPr>
          <p:nvPr>
            <p:ph type="title"/>
          </p:nvPr>
        </p:nvSpPr>
        <p:spPr>
          <a:xfrm>
            <a:off x="1097280" y="286604"/>
            <a:ext cx="10058400" cy="827822"/>
          </a:xfrm>
        </p:spPr>
        <p:txBody>
          <a:bodyPr/>
          <a:lstStyle/>
          <a:p>
            <a:r>
              <a:rPr kumimoji="0" lang="el-GR" sz="2400" b="1"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Στοιχεία αξατομίκευσης φυσικού προσώπου </a:t>
            </a:r>
            <a:endParaRPr lang="en-US" dirty="0"/>
          </a:p>
        </p:txBody>
      </p:sp>
      <p:sp>
        <p:nvSpPr>
          <p:cNvPr id="3" name="Content Placeholder 2">
            <a:extLst>
              <a:ext uri="{FF2B5EF4-FFF2-40B4-BE49-F238E27FC236}">
                <a16:creationId xmlns:a16="http://schemas.microsoft.com/office/drawing/2014/main" id="{5FB969AC-A40A-0C28-7037-3E67059DA72B}"/>
              </a:ext>
            </a:extLst>
          </p:cNvPr>
          <p:cNvSpPr>
            <a:spLocks noGrp="1"/>
          </p:cNvSpPr>
          <p:nvPr>
            <p:ph idx="1"/>
          </p:nvPr>
        </p:nvSpPr>
        <p:spPr/>
        <p:txBody>
          <a:bodyPr/>
          <a:lstStyle/>
          <a:p>
            <a:r>
              <a:rPr lang="el-GR" dirty="0"/>
              <a:t>3. Συγγένεια </a:t>
            </a:r>
          </a:p>
          <a:p>
            <a:r>
              <a:rPr lang="el-GR" dirty="0"/>
              <a:t>Πρόκειται για την έννομη σχέση που απορρέει από κοινή καταγωγή ή από γάμο ή από σύμφωνο συμβίωσης  ή από υιοθεσία και η οποία προσδιορίζει νομικά το πρόσωπο σε σχέση με τα άλλα πρόσωπα.</a:t>
            </a:r>
          </a:p>
          <a:p>
            <a:r>
              <a:rPr lang="el-GR" dirty="0"/>
              <a:t>Η συγγένεια μπορεί να είναι εξ αίματος ή εξ αγχιστείας .</a:t>
            </a:r>
          </a:p>
          <a:p>
            <a:endParaRPr lang="en-US" dirty="0"/>
          </a:p>
        </p:txBody>
      </p:sp>
    </p:spTree>
    <p:extLst>
      <p:ext uri="{BB962C8B-B14F-4D97-AF65-F5344CB8AC3E}">
        <p14:creationId xmlns:p14="http://schemas.microsoft.com/office/powerpoint/2010/main" val="1472178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D9973-CE9B-8A91-FA00-CCC81DCD3962}"/>
              </a:ext>
            </a:extLst>
          </p:cNvPr>
          <p:cNvSpPr>
            <a:spLocks noGrp="1"/>
          </p:cNvSpPr>
          <p:nvPr>
            <p:ph type="title"/>
          </p:nvPr>
        </p:nvSpPr>
        <p:spPr>
          <a:xfrm>
            <a:off x="1097280" y="286604"/>
            <a:ext cx="10058400" cy="980222"/>
          </a:xfrm>
        </p:spPr>
        <p:txBody>
          <a:bodyPr>
            <a:normAutofit/>
          </a:bodyPr>
          <a:lstStyle/>
          <a:p>
            <a:r>
              <a:rPr lang="el-GR" sz="2400" dirty="0"/>
              <a:t>Συγγένεια εξ αίματος </a:t>
            </a:r>
            <a:endParaRPr lang="en-US" sz="2400" dirty="0"/>
          </a:p>
        </p:txBody>
      </p:sp>
      <p:sp>
        <p:nvSpPr>
          <p:cNvPr id="3" name="Content Placeholder 2">
            <a:extLst>
              <a:ext uri="{FF2B5EF4-FFF2-40B4-BE49-F238E27FC236}">
                <a16:creationId xmlns:a16="http://schemas.microsoft.com/office/drawing/2014/main" id="{F0A2ABFC-1E98-C8B9-03F5-069D17EE3897}"/>
              </a:ext>
            </a:extLst>
          </p:cNvPr>
          <p:cNvSpPr>
            <a:spLocks noGrp="1"/>
          </p:cNvSpPr>
          <p:nvPr>
            <p:ph idx="1"/>
          </p:nvPr>
        </p:nvSpPr>
        <p:spPr/>
        <p:txBody>
          <a:bodyPr/>
          <a:lstStyle/>
          <a:p>
            <a:r>
              <a:rPr lang="el-GR" dirty="0"/>
              <a:t>Είναι δεσμός που θεμελιώνεται με τη γέννηση και (ΑΚ 1463) και διακρίνεται σε συγγένεια σε ευθεία γραμμή και σε συγγένεια εκ πλαγίου. </a:t>
            </a:r>
          </a:p>
          <a:p>
            <a:endParaRPr lang="el-GR" dirty="0"/>
          </a:p>
          <a:p>
            <a:r>
              <a:rPr lang="el-GR" dirty="0"/>
              <a:t>Α)Συγγένεια εξ αίματος σε ευθεία γραμμή έχουμε όταν το ένα πρόσωπο κατάγεται από το άλλο </a:t>
            </a:r>
          </a:p>
          <a:p>
            <a:r>
              <a:rPr lang="el-GR" dirty="0"/>
              <a:t>(π.χ. Πατερας – κόρη)</a:t>
            </a:r>
          </a:p>
          <a:p>
            <a:r>
              <a:rPr lang="el-GR" dirty="0"/>
              <a:t>Β) Συγγένεια εξ αίματος εκ πλαγίου έχουμε όταν δύο πρόσωπα κατάγονται από το ίδιο πρόσωπο (π.χ. Αδέλφια ) </a:t>
            </a:r>
            <a:endParaRPr lang="en-US" dirty="0"/>
          </a:p>
        </p:txBody>
      </p:sp>
    </p:spTree>
    <p:extLst>
      <p:ext uri="{BB962C8B-B14F-4D97-AF65-F5344CB8AC3E}">
        <p14:creationId xmlns:p14="http://schemas.microsoft.com/office/powerpoint/2010/main" val="2020113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B0D97-142A-738D-2836-0D7E692008D4}"/>
              </a:ext>
            </a:extLst>
          </p:cNvPr>
          <p:cNvSpPr>
            <a:spLocks noGrp="1"/>
          </p:cNvSpPr>
          <p:nvPr>
            <p:ph type="title"/>
          </p:nvPr>
        </p:nvSpPr>
        <p:spPr>
          <a:xfrm>
            <a:off x="1097280" y="286603"/>
            <a:ext cx="10058400" cy="1065947"/>
          </a:xfrm>
        </p:spPr>
        <p:txBody>
          <a:bodyPr>
            <a:normAutofit/>
          </a:bodyPr>
          <a:lstStyle/>
          <a:p>
            <a:r>
              <a:rPr lang="el-GR" sz="2400" dirty="0"/>
              <a:t>Συγγένεια εξ αγχιστείας </a:t>
            </a:r>
            <a:endParaRPr lang="en-US" sz="2400" dirty="0"/>
          </a:p>
        </p:txBody>
      </p:sp>
      <p:sp>
        <p:nvSpPr>
          <p:cNvPr id="3" name="Content Placeholder 2">
            <a:extLst>
              <a:ext uri="{FF2B5EF4-FFF2-40B4-BE49-F238E27FC236}">
                <a16:creationId xmlns:a16="http://schemas.microsoft.com/office/drawing/2014/main" id="{AC806C18-151C-94D6-4181-363F369273C7}"/>
              </a:ext>
            </a:extLst>
          </p:cNvPr>
          <p:cNvSpPr>
            <a:spLocks noGrp="1"/>
          </p:cNvSpPr>
          <p:nvPr>
            <p:ph idx="1"/>
          </p:nvPr>
        </p:nvSpPr>
        <p:spPr/>
        <p:txBody>
          <a:bodyPr/>
          <a:lstStyle/>
          <a:p>
            <a:r>
              <a:rPr lang="el-GR" dirty="0"/>
              <a:t>Είναι η σχέση του ενός συζύγου προς τους συγγενείς του άλλου.</a:t>
            </a:r>
          </a:p>
          <a:p>
            <a:endParaRPr lang="el-GR" dirty="0"/>
          </a:p>
          <a:p>
            <a:r>
              <a:rPr lang="el-GR" dirty="0"/>
              <a:t>Αρ 1462 «.... Η συγγένεια εξ αγχιστείας εξακολουθεί να υπάρχει και μετά τη λύση ή ακύρωση του γάμου από τον οποίο δημιουργήθηκε.»</a:t>
            </a:r>
            <a:endParaRPr lang="en-US" dirty="0"/>
          </a:p>
        </p:txBody>
      </p:sp>
    </p:spTree>
    <p:extLst>
      <p:ext uri="{BB962C8B-B14F-4D97-AF65-F5344CB8AC3E}">
        <p14:creationId xmlns:p14="http://schemas.microsoft.com/office/powerpoint/2010/main" val="3612757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73720-BE4B-29E8-ADA3-F0B7FC96CEAA}"/>
              </a:ext>
            </a:extLst>
          </p:cNvPr>
          <p:cNvSpPr>
            <a:spLocks noGrp="1"/>
          </p:cNvSpPr>
          <p:nvPr>
            <p:ph type="title"/>
          </p:nvPr>
        </p:nvSpPr>
        <p:spPr>
          <a:xfrm>
            <a:off x="1097280" y="286603"/>
            <a:ext cx="10058400" cy="875447"/>
          </a:xfrm>
        </p:spPr>
        <p:txBody>
          <a:bodyPr>
            <a:normAutofit/>
          </a:bodyPr>
          <a:lstStyle/>
          <a:p>
            <a:r>
              <a:rPr lang="el-GR" sz="2400" b="1" dirty="0"/>
              <a:t>Συγγένεια από υιοθεσία</a:t>
            </a:r>
            <a:endParaRPr lang="en-US" sz="2400" b="1" dirty="0"/>
          </a:p>
        </p:txBody>
      </p:sp>
      <p:sp>
        <p:nvSpPr>
          <p:cNvPr id="3" name="Content Placeholder 2">
            <a:extLst>
              <a:ext uri="{FF2B5EF4-FFF2-40B4-BE49-F238E27FC236}">
                <a16:creationId xmlns:a16="http://schemas.microsoft.com/office/drawing/2014/main" id="{982E22CC-8257-247D-F044-B3F6D63E9CE5}"/>
              </a:ext>
            </a:extLst>
          </p:cNvPr>
          <p:cNvSpPr>
            <a:spLocks noGrp="1"/>
          </p:cNvSpPr>
          <p:nvPr>
            <p:ph idx="1"/>
          </p:nvPr>
        </p:nvSpPr>
        <p:spPr/>
        <p:txBody>
          <a:bodyPr/>
          <a:lstStyle/>
          <a:p>
            <a:r>
              <a:rPr lang="el-GR" dirty="0"/>
              <a:t>Με την υιοθεσία διακόπτεται κάθε δεσμός του ανήλικου με τη φυσική του οικογένεια,με εξαίρεση τις ρυθμίσεις περί κωλυμάτων γάμου των άρθρων 1356</a:t>
            </a:r>
            <a:r>
              <a:rPr lang="en-US" dirty="0"/>
              <a:t> </a:t>
            </a:r>
            <a:r>
              <a:rPr lang="el-GR" dirty="0"/>
              <a:t>και 1357 και </a:t>
            </a:r>
            <a:r>
              <a:rPr lang="el-GR" u="sng" dirty="0"/>
              <a:t>ο ανήλικος εντάσσεται πλήρως στην οικογένεια του θετού γονέα του</a:t>
            </a:r>
            <a:r>
              <a:rPr lang="el-GR" dirty="0"/>
              <a:t>. (ΑΚ 1561)</a:t>
            </a:r>
          </a:p>
          <a:p>
            <a:r>
              <a:rPr lang="el-GR" dirty="0"/>
              <a:t>Εναντι του θετού γονέα και των συγγενών του ο ανήλικος έχει όλα τα</a:t>
            </a:r>
            <a:r>
              <a:rPr lang="en-US" dirty="0"/>
              <a:t> </a:t>
            </a:r>
            <a:r>
              <a:rPr lang="el-GR" dirty="0"/>
              <a:t>δικαιώματά και τις υποχρεώσεις τέκνου γεννημένου σε γάμο. Το ίδιο ισχύει</a:t>
            </a:r>
            <a:r>
              <a:rPr lang="en-US" dirty="0"/>
              <a:t> </a:t>
            </a:r>
            <a:r>
              <a:rPr lang="el-GR" dirty="0"/>
              <a:t>και για τους κατιόντες του θετού τέκνου.</a:t>
            </a:r>
          </a:p>
          <a:p>
            <a:r>
              <a:rPr lang="el-GR" dirty="0"/>
              <a:t>Οταν ο ένας σύζυγος υιοθετεί το τέκνο του άλλου, οι δεσμοί του υιοθετούμενου με το φυσικό γονέα του και τους συγγενείς του δεν διακόπτονται. Κατά τα λοιπά η υιοθεσία παράγει όλα τα αποτελέσματα υιοθεσίας που γίνεται και απο τους δύο συζύγους". (ΑΚ 1562)</a:t>
            </a:r>
            <a:endParaRPr lang="en-US" dirty="0"/>
          </a:p>
        </p:txBody>
      </p:sp>
    </p:spTree>
    <p:extLst>
      <p:ext uri="{BB962C8B-B14F-4D97-AF65-F5344CB8AC3E}">
        <p14:creationId xmlns:p14="http://schemas.microsoft.com/office/powerpoint/2010/main" val="1182930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EDD09-893F-C709-314C-1F9C9322DF89}"/>
              </a:ext>
            </a:extLst>
          </p:cNvPr>
          <p:cNvSpPr>
            <a:spLocks noGrp="1"/>
          </p:cNvSpPr>
          <p:nvPr>
            <p:ph type="title"/>
          </p:nvPr>
        </p:nvSpPr>
        <p:spPr>
          <a:xfrm>
            <a:off x="992505" y="143729"/>
            <a:ext cx="10058400" cy="932596"/>
          </a:xfrm>
        </p:spPr>
        <p:txBody>
          <a:bodyPr>
            <a:normAutofit/>
          </a:bodyPr>
          <a:lstStyle/>
          <a:p>
            <a:r>
              <a:rPr lang="el-GR" sz="2400" b="1" dirty="0"/>
              <a:t>Συγγένεια και τεχνητή γονιμοποίηση</a:t>
            </a:r>
            <a:endParaRPr lang="en-US" sz="2400" b="1" dirty="0"/>
          </a:p>
        </p:txBody>
      </p:sp>
      <p:sp>
        <p:nvSpPr>
          <p:cNvPr id="3" name="Content Placeholder 2">
            <a:extLst>
              <a:ext uri="{FF2B5EF4-FFF2-40B4-BE49-F238E27FC236}">
                <a16:creationId xmlns:a16="http://schemas.microsoft.com/office/drawing/2014/main" id="{2B6D20D5-9FF8-C743-643B-BC38E7F22074}"/>
              </a:ext>
            </a:extLst>
          </p:cNvPr>
          <p:cNvSpPr>
            <a:spLocks noGrp="1"/>
          </p:cNvSpPr>
          <p:nvPr>
            <p:ph idx="1"/>
          </p:nvPr>
        </p:nvSpPr>
        <p:spPr/>
        <p:txBody>
          <a:bodyPr/>
          <a:lstStyle/>
          <a:p>
            <a:r>
              <a:rPr lang="el-GR" dirty="0"/>
              <a:t>Σε περίπτωση τεχνητής γονιμοποίησης, αν η κυοφορία έγινε από άλλη γυναίκα, (παρένθετη μητρότητα)  υπό τους όρους του άρθρου 1458, μητέρα του τέκνου τεκμαίρεται η γυναίκα στην οποία δόθηκε η σχετική δικαστική άδεια. Το τεκμήριο αυτό ανατρέπεται, με αγωγή προσβολής της μητρότητας που ασκείται μέσα σε προθεσμία έξι μηνών από τον τοκετό, είτε από την τεκμαιρόμενη μητέρα, είτε από την κυοφόρο γυναίκα, εφόσον αποδειχθεί ότι το τέκνο κατάγεται βιολογικά από την τελευταία. Η προσβολή γίνεται από τη δικαιούμενη γυναίκα αυτοπροσώπως ή από ειδικό πληρεξούσιό της ή ύστερα από άδεια του δικαστηρίου, από τον νόμιμο αντιπρόσωπό της. (ΑΚ 1457) </a:t>
            </a:r>
          </a:p>
          <a:p>
            <a:r>
              <a:rPr lang="el-GR" dirty="0"/>
              <a:t>Με την αμετάκλητη δικαστική απόφαση που δέχεται την αγωγή το τέκνο έχει αναδρομικά από τη γέννησή του μητέρα τη γυναίκα που το κυοφόρησε.</a:t>
            </a:r>
            <a:endParaRPr lang="en-US" dirty="0"/>
          </a:p>
        </p:txBody>
      </p:sp>
    </p:spTree>
    <p:extLst>
      <p:ext uri="{BB962C8B-B14F-4D97-AF65-F5344CB8AC3E}">
        <p14:creationId xmlns:p14="http://schemas.microsoft.com/office/powerpoint/2010/main" val="2600997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29123-B31F-3BA4-3CE5-B09A5B7CCE38}"/>
              </a:ext>
            </a:extLst>
          </p:cNvPr>
          <p:cNvSpPr>
            <a:spLocks noGrp="1"/>
          </p:cNvSpPr>
          <p:nvPr>
            <p:ph type="title"/>
          </p:nvPr>
        </p:nvSpPr>
        <p:spPr>
          <a:xfrm>
            <a:off x="1097280" y="286603"/>
            <a:ext cx="10058400" cy="951647"/>
          </a:xfrm>
        </p:spPr>
        <p:txBody>
          <a:bodyPr/>
          <a:lstStyle/>
          <a:p>
            <a:r>
              <a:rPr lang="el-GR" sz="2400" b="1" dirty="0"/>
              <a:t>Ηλικία</a:t>
            </a:r>
            <a:r>
              <a:rPr lang="el-GR" dirty="0"/>
              <a:t> </a:t>
            </a:r>
            <a:endParaRPr lang="en-US" dirty="0"/>
          </a:p>
        </p:txBody>
      </p:sp>
      <p:sp>
        <p:nvSpPr>
          <p:cNvPr id="3" name="Content Placeholder 2">
            <a:extLst>
              <a:ext uri="{FF2B5EF4-FFF2-40B4-BE49-F238E27FC236}">
                <a16:creationId xmlns:a16="http://schemas.microsoft.com/office/drawing/2014/main" id="{154AB03B-9607-30BB-36CB-3F244531562D}"/>
              </a:ext>
            </a:extLst>
          </p:cNvPr>
          <p:cNvSpPr>
            <a:spLocks noGrp="1"/>
          </p:cNvSpPr>
          <p:nvPr>
            <p:ph idx="1"/>
          </p:nvPr>
        </p:nvSpPr>
        <p:spPr/>
        <p:txBody>
          <a:bodyPr/>
          <a:lstStyle/>
          <a:p>
            <a:r>
              <a:rPr lang="el-GR" dirty="0"/>
              <a:t>Είναι το χρονικό διάστημα που έχει περάσει από τη γέννηση του προσώπου. </a:t>
            </a:r>
          </a:p>
          <a:p>
            <a:r>
              <a:rPr lang="el-GR" dirty="0"/>
              <a:t>Με βάση την ηλικία τους τα πρόσωπα διακρίνονται σε </a:t>
            </a:r>
          </a:p>
          <a:p>
            <a:r>
              <a:rPr lang="el-GR" dirty="0"/>
              <a:t>Α) ενήλικους (έχουν συμπληρώσει τα 18 έτη)</a:t>
            </a:r>
          </a:p>
          <a:p>
            <a:r>
              <a:rPr lang="el-GR" dirty="0"/>
              <a:t>Β) ανήλικους </a:t>
            </a:r>
          </a:p>
          <a:p>
            <a:r>
              <a:rPr lang="el-GR" dirty="0"/>
              <a:t>Οι ανήλικοι διακρίνονται σε </a:t>
            </a:r>
          </a:p>
          <a:p>
            <a:r>
              <a:rPr lang="el-GR" dirty="0"/>
              <a:t>-νήπια (δεν έχουν συμπληρώσει τα δέκα έτη)</a:t>
            </a:r>
          </a:p>
          <a:p>
            <a:r>
              <a:rPr lang="el-GR" dirty="0"/>
              <a:t>-κυρίως ανηλίκους (έχουν συμπληρώσει τα δέκα έτη)</a:t>
            </a:r>
          </a:p>
          <a:p>
            <a:r>
              <a:rPr lang="el-GR" dirty="0"/>
              <a:t>Η ηλικία έχει σημασία στο αστικό δίκαιο κυρίως για τη ρύθμιση της δικαιοπρακτικής και αδικοπρακτικής ικανότητας </a:t>
            </a:r>
            <a:endParaRPr lang="en-US" dirty="0"/>
          </a:p>
        </p:txBody>
      </p:sp>
    </p:spTree>
    <p:extLst>
      <p:ext uri="{BB962C8B-B14F-4D97-AF65-F5344CB8AC3E}">
        <p14:creationId xmlns:p14="http://schemas.microsoft.com/office/powerpoint/2010/main" val="282077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1B048-D611-7111-8A9D-A9B12DEB580C}"/>
              </a:ext>
            </a:extLst>
          </p:cNvPr>
          <p:cNvSpPr>
            <a:spLocks noGrp="1"/>
          </p:cNvSpPr>
          <p:nvPr>
            <p:ph type="title"/>
          </p:nvPr>
        </p:nvSpPr>
        <p:spPr/>
        <p:txBody>
          <a:bodyPr>
            <a:normAutofit/>
          </a:bodyPr>
          <a:lstStyle/>
          <a:p>
            <a:r>
              <a:rPr lang="el-GR" sz="2400" dirty="0"/>
              <a:t>ΥΠΟΚΕΙΜΕΝΑ ΔΙΚΑΙΟΥ</a:t>
            </a:r>
            <a:endParaRPr lang="en-US" sz="2400" dirty="0"/>
          </a:p>
        </p:txBody>
      </p:sp>
      <p:sp>
        <p:nvSpPr>
          <p:cNvPr id="3" name="Content Placeholder 2">
            <a:extLst>
              <a:ext uri="{FF2B5EF4-FFF2-40B4-BE49-F238E27FC236}">
                <a16:creationId xmlns:a16="http://schemas.microsoft.com/office/drawing/2014/main" id="{63A258D2-3DB6-B760-401E-DAA9D0215429}"/>
              </a:ext>
            </a:extLst>
          </p:cNvPr>
          <p:cNvSpPr>
            <a:spLocks noGrp="1"/>
          </p:cNvSpPr>
          <p:nvPr>
            <p:ph idx="1"/>
          </p:nvPr>
        </p:nvSpPr>
        <p:spPr/>
        <p:txBody>
          <a:bodyPr>
            <a:normAutofit lnSpcReduction="10000"/>
          </a:bodyPr>
          <a:lstStyle/>
          <a:p>
            <a:r>
              <a:rPr lang="el-GR" dirty="0"/>
              <a:t>Υποκείμενα δικαίου, δηλαδή φορείς δικαιωμάτων και υποχρεώσεων είναι : </a:t>
            </a:r>
          </a:p>
          <a:p>
            <a:endParaRPr lang="el-GR" dirty="0"/>
          </a:p>
          <a:p>
            <a:r>
              <a:rPr lang="el-GR" dirty="0"/>
              <a:t>Α)ο άνθρωπος ( άρθρο 34 ΑΚ)</a:t>
            </a:r>
          </a:p>
          <a:p>
            <a:r>
              <a:rPr lang="el-GR" dirty="0"/>
              <a:t>Β) Τα νομικά πρόσωπα (άρθρο 61 ΑΚ)</a:t>
            </a:r>
          </a:p>
          <a:p>
            <a:pPr marL="0" indent="0">
              <a:buNone/>
            </a:pPr>
            <a:r>
              <a:rPr lang="el-GR" dirty="0"/>
              <a:t> Ο άνθρωπος καλείται και φυσικό πρόσωπο σε αντιδιαστολή με τα νομικά πρόσωπα </a:t>
            </a:r>
          </a:p>
          <a:p>
            <a:pPr marL="0" indent="0">
              <a:buNone/>
            </a:pPr>
            <a:endParaRPr lang="el-GR" dirty="0"/>
          </a:p>
          <a:p>
            <a:pPr marL="0" indent="0">
              <a:buNone/>
            </a:pPr>
            <a:r>
              <a:rPr lang="el-GR" dirty="0"/>
              <a:t> Αρ 34 «Κάθε άνθρωπος είναι ικανός να έχει δικαιώματα και υποχρεώσεις.»</a:t>
            </a:r>
          </a:p>
          <a:p>
            <a:pPr marL="0" indent="0">
              <a:buNone/>
            </a:pPr>
            <a:r>
              <a:rPr lang="el-GR" dirty="0"/>
              <a:t>Αρ 61 «`Ενωση  προσώπων  για  την  επιδίωξη  ορισμένου  σκοπού, καθώς επίσης σύνολο περιουσίας που έχει ταχθεί  στην  εξυπηρέτηση  ορισμένου σκοπού,  μπορούν  να  αποκτήσουν  προσωπικότητα  (νομικό  πρόσωπο), αν τηρηθούν οι όροι που αναγράφει ο νόμος.»</a:t>
            </a:r>
          </a:p>
        </p:txBody>
      </p:sp>
    </p:spTree>
    <p:extLst>
      <p:ext uri="{BB962C8B-B14F-4D97-AF65-F5344CB8AC3E}">
        <p14:creationId xmlns:p14="http://schemas.microsoft.com/office/powerpoint/2010/main" val="2887252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E4A1A-FBBF-5A51-35B6-9EC908F2CC90}"/>
              </a:ext>
            </a:extLst>
          </p:cNvPr>
          <p:cNvSpPr>
            <a:spLocks noGrp="1"/>
          </p:cNvSpPr>
          <p:nvPr>
            <p:ph type="title"/>
          </p:nvPr>
        </p:nvSpPr>
        <p:spPr/>
        <p:txBody>
          <a:bodyPr>
            <a:normAutofit/>
          </a:bodyPr>
          <a:lstStyle/>
          <a:p>
            <a:r>
              <a:rPr lang="el-GR" sz="2400" dirty="0"/>
              <a:t>ΙΚΑΝΟΤΗΤΑ ΔΙΚΑΙΟΥ</a:t>
            </a:r>
            <a:endParaRPr lang="en-US" sz="2400" dirty="0"/>
          </a:p>
        </p:txBody>
      </p:sp>
      <p:sp>
        <p:nvSpPr>
          <p:cNvPr id="3" name="Content Placeholder 2">
            <a:extLst>
              <a:ext uri="{FF2B5EF4-FFF2-40B4-BE49-F238E27FC236}">
                <a16:creationId xmlns:a16="http://schemas.microsoft.com/office/drawing/2014/main" id="{38419C6C-F861-42F0-AE17-10BA360F9C97}"/>
              </a:ext>
            </a:extLst>
          </p:cNvPr>
          <p:cNvSpPr>
            <a:spLocks noGrp="1"/>
          </p:cNvSpPr>
          <p:nvPr>
            <p:ph idx="1"/>
          </p:nvPr>
        </p:nvSpPr>
        <p:spPr/>
        <p:txBody>
          <a:bodyPr/>
          <a:lstStyle/>
          <a:p>
            <a:r>
              <a:rPr lang="el-GR" dirty="0"/>
              <a:t>Επομένως, ικανότητα δικαίου είναι η ικανότητα να είναι κάποιος φορέας ή υποκείμενο δικαιωμάτων και υποχρεώσεων.</a:t>
            </a:r>
          </a:p>
          <a:p>
            <a:r>
              <a:rPr lang="el-GR" dirty="0"/>
              <a:t>Ικανότητα δικαίου έχει </a:t>
            </a:r>
            <a:r>
              <a:rPr lang="el-GR" b="1" dirty="0"/>
              <a:t>κάθε </a:t>
            </a:r>
            <a:r>
              <a:rPr lang="el-GR" dirty="0"/>
              <a:t>άνθρωπος ανεξάρτητα από φύλο, φυλή χρώμα, ηλικία και θρησκεία. Είναι έννοια ταυτόσημη με την προσωπικότητα.</a:t>
            </a:r>
          </a:p>
          <a:p>
            <a:endParaRPr lang="el-GR" dirty="0"/>
          </a:p>
          <a:p>
            <a:r>
              <a:rPr lang="el-GR" dirty="0"/>
              <a:t>Περιορισμός της με νόμο, σύμβαση ή παραίτηση από αυτή δεν επιτρέπεται γιατί θα αντίκειται στο Σύνταγμα. </a:t>
            </a:r>
            <a:endParaRPr lang="en-US" dirty="0"/>
          </a:p>
        </p:txBody>
      </p:sp>
    </p:spTree>
    <p:extLst>
      <p:ext uri="{BB962C8B-B14F-4D97-AF65-F5344CB8AC3E}">
        <p14:creationId xmlns:p14="http://schemas.microsoft.com/office/powerpoint/2010/main" val="1133580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5F9AC-0A11-E736-3C02-B427E6CBE3E2}"/>
              </a:ext>
            </a:extLst>
          </p:cNvPr>
          <p:cNvSpPr>
            <a:spLocks noGrp="1"/>
          </p:cNvSpPr>
          <p:nvPr>
            <p:ph type="title"/>
          </p:nvPr>
        </p:nvSpPr>
        <p:spPr/>
        <p:txBody>
          <a:bodyPr/>
          <a:lstStyle/>
          <a:p>
            <a:r>
              <a:rPr lang="el-GR" sz="2400" dirty="0"/>
              <a:t>Παράδειγμα</a:t>
            </a:r>
            <a:r>
              <a:rPr lang="el-GR" dirty="0"/>
              <a:t> </a:t>
            </a:r>
            <a:endParaRPr lang="en-US" dirty="0"/>
          </a:p>
        </p:txBody>
      </p:sp>
      <p:sp>
        <p:nvSpPr>
          <p:cNvPr id="3" name="Content Placeholder 2">
            <a:extLst>
              <a:ext uri="{FF2B5EF4-FFF2-40B4-BE49-F238E27FC236}">
                <a16:creationId xmlns:a16="http://schemas.microsoft.com/office/drawing/2014/main" id="{90DC2F92-D6B8-EE79-49E5-2DF4D4324F81}"/>
              </a:ext>
            </a:extLst>
          </p:cNvPr>
          <p:cNvSpPr>
            <a:spLocks noGrp="1"/>
          </p:cNvSpPr>
          <p:nvPr>
            <p:ph idx="1"/>
          </p:nvPr>
        </p:nvSpPr>
        <p:spPr/>
        <p:txBody>
          <a:bodyPr/>
          <a:lstStyle/>
          <a:p>
            <a:r>
              <a:rPr lang="el-GR" dirty="0"/>
              <a:t>Εάν η Α αφήσει διαθήκη, με την οποία εγκαθιστά ως γενική κληρονόμο της την αγαπημένη της σκυλίτσα, η διαθήκη θα είναι ανίσχυρη . Διότι κληρονόμος και άρα φορέας δικαιωμάτων και υποχρεώσεων μπορεί να είναι μόνο υποκείμενο δικαίου (δηλ. φυσικό ή νομικό πρόσωπο)</a:t>
            </a:r>
            <a:endParaRPr lang="en-US" dirty="0"/>
          </a:p>
        </p:txBody>
      </p:sp>
    </p:spTree>
    <p:extLst>
      <p:ext uri="{BB962C8B-B14F-4D97-AF65-F5344CB8AC3E}">
        <p14:creationId xmlns:p14="http://schemas.microsoft.com/office/powerpoint/2010/main" val="3131080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8D215-26A6-70CC-2027-D2AB5B92C0E4}"/>
              </a:ext>
            </a:extLst>
          </p:cNvPr>
          <p:cNvSpPr>
            <a:spLocks noGrp="1"/>
          </p:cNvSpPr>
          <p:nvPr>
            <p:ph type="title"/>
          </p:nvPr>
        </p:nvSpPr>
        <p:spPr/>
        <p:txBody>
          <a:bodyPr>
            <a:normAutofit/>
          </a:bodyPr>
          <a:lstStyle/>
          <a:p>
            <a:r>
              <a:rPr lang="el-GR" sz="2400" dirty="0"/>
              <a:t>Αρχή και τέλος φυσικού προσώπου </a:t>
            </a:r>
            <a:endParaRPr lang="en-US" sz="2400" dirty="0"/>
          </a:p>
        </p:txBody>
      </p:sp>
      <p:sp>
        <p:nvSpPr>
          <p:cNvPr id="3" name="Content Placeholder 2">
            <a:extLst>
              <a:ext uri="{FF2B5EF4-FFF2-40B4-BE49-F238E27FC236}">
                <a16:creationId xmlns:a16="http://schemas.microsoft.com/office/drawing/2014/main" id="{A3BA8554-8B83-E072-AE67-47010A276948}"/>
              </a:ext>
            </a:extLst>
          </p:cNvPr>
          <p:cNvSpPr>
            <a:spLocks noGrp="1"/>
          </p:cNvSpPr>
          <p:nvPr>
            <p:ph idx="1"/>
          </p:nvPr>
        </p:nvSpPr>
        <p:spPr/>
        <p:txBody>
          <a:bodyPr/>
          <a:lstStyle/>
          <a:p>
            <a:endParaRPr lang="el-GR" sz="1800" dirty="0"/>
          </a:p>
          <a:p>
            <a:r>
              <a:rPr lang="el-GR" sz="1800" dirty="0"/>
              <a:t>Αρ 35 ΑΚ «Το πρόσωπο αρχίζει να υπάρχει μόλις γεννηθεί ζωντανό και παύει με το θάνατό του»</a:t>
            </a:r>
          </a:p>
          <a:p>
            <a:pPr marL="0" indent="0">
              <a:buNone/>
            </a:pPr>
            <a:r>
              <a:rPr lang="el-GR" dirty="0"/>
              <a:t>Η αρχή του φυσικού προσώπου (άνθρωπος) ορίζεται με τη γέννηση και παύει με το θάνατο (εγκεφαλικό θάνατο) </a:t>
            </a:r>
          </a:p>
          <a:p>
            <a:r>
              <a:rPr lang="el-GR" dirty="0"/>
              <a:t>Παράδειγμα: </a:t>
            </a:r>
          </a:p>
          <a:p>
            <a:r>
              <a:rPr lang="el-GR" dirty="0"/>
              <a:t>Κατά τη διάρκεια του τοκετού πεθαίνουν η μητέρα και το παιδί ταυτόχρονα . Αν αυτό συνέβη ταυτόχρονα ο θάνατος του παιδιού είναι από άποψη κληρονομικού δικαίου άνευ σημασίας. </a:t>
            </a:r>
          </a:p>
          <a:p>
            <a:r>
              <a:rPr lang="el-GR" dirty="0"/>
              <a:t>Τι γίνεται όμως αν το παιδί έζησε έστω και για μικρό χρονικό διάστημα μετά το θάνατο της μητέρας του ????? </a:t>
            </a:r>
            <a:endParaRPr lang="en-US" dirty="0"/>
          </a:p>
        </p:txBody>
      </p:sp>
    </p:spTree>
    <p:extLst>
      <p:ext uri="{BB962C8B-B14F-4D97-AF65-F5344CB8AC3E}">
        <p14:creationId xmlns:p14="http://schemas.microsoft.com/office/powerpoint/2010/main" val="3252920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D4A17-E40F-4BFA-EA0E-A96E97D4A328}"/>
              </a:ext>
            </a:extLst>
          </p:cNvPr>
          <p:cNvSpPr>
            <a:spLocks noGrp="1"/>
          </p:cNvSpPr>
          <p:nvPr>
            <p:ph type="title"/>
          </p:nvPr>
        </p:nvSpPr>
        <p:spPr>
          <a:xfrm>
            <a:off x="1066800" y="0"/>
            <a:ext cx="10058400" cy="1450757"/>
          </a:xfrm>
        </p:spPr>
        <p:txBody>
          <a:bodyPr>
            <a:normAutofit/>
          </a:bodyPr>
          <a:lstStyle/>
          <a:p>
            <a:r>
              <a:rPr lang="el-GR" sz="2400" dirty="0"/>
              <a:t>Η ιδιαιτερότητα του αρ 36 ΑΚ </a:t>
            </a:r>
            <a:endParaRPr lang="en-US" sz="2400" dirty="0"/>
          </a:p>
        </p:txBody>
      </p:sp>
      <p:sp>
        <p:nvSpPr>
          <p:cNvPr id="3" name="Content Placeholder 2">
            <a:extLst>
              <a:ext uri="{FF2B5EF4-FFF2-40B4-BE49-F238E27FC236}">
                <a16:creationId xmlns:a16="http://schemas.microsoft.com/office/drawing/2014/main" id="{CB5FE828-3429-42D7-B2E5-AAFD9FEAC20A}"/>
              </a:ext>
            </a:extLst>
          </p:cNvPr>
          <p:cNvSpPr>
            <a:spLocks noGrp="1"/>
          </p:cNvSpPr>
          <p:nvPr>
            <p:ph idx="1"/>
          </p:nvPr>
        </p:nvSpPr>
        <p:spPr/>
        <p:txBody>
          <a:bodyPr/>
          <a:lstStyle/>
          <a:p>
            <a:r>
              <a:rPr lang="el-GR" dirty="0"/>
              <a:t>Αρ. 36 ΑΚ  « Ως προς τα δικαιώματα που του επάγονται το κυοφορούμενο θεωρείται γεννημένο, αν γεννηθεί ζωντανό»</a:t>
            </a:r>
          </a:p>
          <a:p>
            <a:endParaRPr lang="el-GR" dirty="0"/>
          </a:p>
          <a:p>
            <a:pPr marL="0" indent="0">
              <a:buNone/>
            </a:pPr>
            <a:r>
              <a:rPr lang="el-GR" dirty="0"/>
              <a:t>Λόγος ύπαρξης αυτής της ρύθμισης είναι ότι πολλές φορές κατά τη διάρκεια της κυοφορίας λαμβάνουν χώρα περιστατικά που θα επηρέαζαν ουσιωδώς τις έννομες σχέσεις ΄του κυφορούμενου, αν είχε γεννηθεί .</a:t>
            </a:r>
          </a:p>
          <a:p>
            <a:pPr marL="0" indent="0">
              <a:buNone/>
            </a:pPr>
            <a:endParaRPr lang="el-GR" dirty="0"/>
          </a:p>
          <a:p>
            <a:pPr marL="0" indent="0">
              <a:buNone/>
            </a:pPr>
            <a:r>
              <a:rPr lang="el-GR" dirty="0"/>
              <a:t>Π.χ Τι θα γινόταν αν ο πατέρας του κυοφορούμενο πέθαινε σε τροχαίο πριν ακόμα αυτό γεννηθεί ?????</a:t>
            </a:r>
            <a:endParaRPr lang="en-US" dirty="0"/>
          </a:p>
        </p:txBody>
      </p:sp>
    </p:spTree>
    <p:extLst>
      <p:ext uri="{BB962C8B-B14F-4D97-AF65-F5344CB8AC3E}">
        <p14:creationId xmlns:p14="http://schemas.microsoft.com/office/powerpoint/2010/main" val="286407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1496-B26A-6C40-5E9C-D608E3DA511D}"/>
              </a:ext>
            </a:extLst>
          </p:cNvPr>
          <p:cNvSpPr>
            <a:spLocks noGrp="1"/>
          </p:cNvSpPr>
          <p:nvPr>
            <p:ph type="title"/>
          </p:nvPr>
        </p:nvSpPr>
        <p:spPr/>
        <p:txBody>
          <a:bodyPr>
            <a:normAutofit/>
          </a:bodyPr>
          <a:lstStyle/>
          <a:p>
            <a:r>
              <a:rPr lang="el-GR" sz="2400" b="1" dirty="0"/>
              <a:t>Εξατομίκευση προσώπου </a:t>
            </a:r>
            <a:endParaRPr lang="en-US" sz="2400" b="1" dirty="0"/>
          </a:p>
        </p:txBody>
      </p:sp>
      <p:sp>
        <p:nvSpPr>
          <p:cNvPr id="3" name="Content Placeholder 2">
            <a:extLst>
              <a:ext uri="{FF2B5EF4-FFF2-40B4-BE49-F238E27FC236}">
                <a16:creationId xmlns:a16="http://schemas.microsoft.com/office/drawing/2014/main" id="{1C01511A-7509-E37A-E431-F85B1E74E3D5}"/>
              </a:ext>
            </a:extLst>
          </p:cNvPr>
          <p:cNvSpPr>
            <a:spLocks noGrp="1"/>
          </p:cNvSpPr>
          <p:nvPr>
            <p:ph idx="1"/>
          </p:nvPr>
        </p:nvSpPr>
        <p:spPr/>
        <p:txBody>
          <a:bodyPr/>
          <a:lstStyle/>
          <a:p>
            <a:endParaRPr lang="el-GR" dirty="0"/>
          </a:p>
          <a:p>
            <a:endParaRPr lang="el-GR" dirty="0"/>
          </a:p>
          <a:p>
            <a:r>
              <a:rPr lang="el-GR" dirty="0"/>
              <a:t>Κάθε φυσικό πρόσωπο έχει ορισμένες ιδιότητες, οι οποίες ονομάζονται συνήθως και καταστάσεις του φυσικού προσώπου . Αυτές οι ιδιότητες και κυρίως το </a:t>
            </a:r>
            <a:r>
              <a:rPr lang="el-GR" u="sng" dirty="0"/>
              <a:t>όνομα</a:t>
            </a:r>
            <a:r>
              <a:rPr lang="el-GR" dirty="0"/>
              <a:t>, το </a:t>
            </a:r>
            <a:r>
              <a:rPr lang="el-GR" u="sng" dirty="0"/>
              <a:t>φύλο</a:t>
            </a:r>
            <a:r>
              <a:rPr lang="el-GR" dirty="0"/>
              <a:t>, η </a:t>
            </a:r>
            <a:r>
              <a:rPr lang="el-GR" u="sng" dirty="0"/>
              <a:t>συγγένεια</a:t>
            </a:r>
            <a:r>
              <a:rPr lang="el-GR" dirty="0"/>
              <a:t>, η </a:t>
            </a:r>
            <a:r>
              <a:rPr lang="el-GR" u="sng" dirty="0"/>
              <a:t>κατοικία</a:t>
            </a:r>
            <a:r>
              <a:rPr lang="el-GR" dirty="0"/>
              <a:t>, η ι</a:t>
            </a:r>
            <a:r>
              <a:rPr lang="el-GR" u="sng" dirty="0"/>
              <a:t>θαγένεια</a:t>
            </a:r>
            <a:r>
              <a:rPr lang="el-GR" dirty="0"/>
              <a:t> και η </a:t>
            </a:r>
            <a:r>
              <a:rPr lang="el-GR" u="sng" dirty="0"/>
              <a:t>ηλικία </a:t>
            </a:r>
            <a:r>
              <a:rPr lang="el-GR" dirty="0"/>
              <a:t>χρησιμέυουν στην εξατομίκευση του προσώπου, δηλαδή στον προσδιορισμό του και τη διάκρισή του από τους άλλους ανθρώπους.</a:t>
            </a:r>
          </a:p>
          <a:p>
            <a:endParaRPr lang="en-US" u="sng" dirty="0"/>
          </a:p>
        </p:txBody>
      </p:sp>
    </p:spTree>
    <p:extLst>
      <p:ext uri="{BB962C8B-B14F-4D97-AF65-F5344CB8AC3E}">
        <p14:creationId xmlns:p14="http://schemas.microsoft.com/office/powerpoint/2010/main" val="2766981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D39FE-6A4E-465F-3DBC-502DB19EE4EA}"/>
              </a:ext>
            </a:extLst>
          </p:cNvPr>
          <p:cNvSpPr>
            <a:spLocks noGrp="1"/>
          </p:cNvSpPr>
          <p:nvPr>
            <p:ph type="title"/>
          </p:nvPr>
        </p:nvSpPr>
        <p:spPr>
          <a:xfrm>
            <a:off x="1097280" y="695326"/>
            <a:ext cx="10058400" cy="666750"/>
          </a:xfrm>
        </p:spPr>
        <p:txBody>
          <a:bodyPr>
            <a:normAutofit/>
          </a:bodyPr>
          <a:lstStyle/>
          <a:p>
            <a:r>
              <a:rPr lang="el-GR" sz="2400" b="1" dirty="0"/>
              <a:t>Στοιχεία αξατομίκευσης φυσικού προσώπου </a:t>
            </a:r>
            <a:endParaRPr lang="en-US" sz="2400" b="1" dirty="0"/>
          </a:p>
        </p:txBody>
      </p:sp>
      <p:sp>
        <p:nvSpPr>
          <p:cNvPr id="3" name="Content Placeholder 2">
            <a:extLst>
              <a:ext uri="{FF2B5EF4-FFF2-40B4-BE49-F238E27FC236}">
                <a16:creationId xmlns:a16="http://schemas.microsoft.com/office/drawing/2014/main" id="{6A27117C-DBEA-56A7-8EA2-D7D6A388B277}"/>
              </a:ext>
            </a:extLst>
          </p:cNvPr>
          <p:cNvSpPr>
            <a:spLocks noGrp="1"/>
          </p:cNvSpPr>
          <p:nvPr>
            <p:ph idx="1"/>
          </p:nvPr>
        </p:nvSpPr>
        <p:spPr/>
        <p:txBody>
          <a:bodyPr>
            <a:normAutofit/>
          </a:bodyPr>
          <a:lstStyle/>
          <a:p>
            <a:r>
              <a:rPr lang="el-GR" sz="1800" dirty="0"/>
              <a:t>1. Όνομα:</a:t>
            </a:r>
          </a:p>
          <a:p>
            <a:r>
              <a:rPr lang="el-GR" sz="1800" dirty="0"/>
              <a:t>Πρόκειται για το κύριο μέσο εξατομίκευσης του προσώπου. </a:t>
            </a:r>
          </a:p>
          <a:p>
            <a:r>
              <a:rPr lang="el-GR" sz="1800" dirty="0"/>
              <a:t>Κάθε φυσικό πρόσωπο είναι υποχρεωμένο να έχει όνομα για λόγους δημοσίου συμφέροντος. </a:t>
            </a:r>
          </a:p>
          <a:p>
            <a:r>
              <a:rPr lang="el-GR" sz="1800" dirty="0"/>
              <a:t>Τό όνομα αποτελείται από κύριο όνομα και επώνυμο. Το κύριο όνομα αποκτάται με ονοματοδοσία, μονομερής δικαιοπραξία προς την αρμόδια αρχή (ληξιαρχείο)</a:t>
            </a:r>
          </a:p>
          <a:p>
            <a:r>
              <a:rPr lang="el-GR" sz="1800" dirty="0"/>
              <a:t>Δικαίωμα να προβεί στην ονοματοδοσία έχει αυτός που έχει την επιμέλεια του τέκνου.</a:t>
            </a:r>
          </a:p>
          <a:p>
            <a:r>
              <a:rPr lang="el-GR" sz="1800" dirty="0"/>
              <a:t>Το κύριο όνομα μπορεί να αλλάξει με δικαστική απόφαση, εφόσον για την αλλάγή αυτή υπάρχει έννομο συμφέρον</a:t>
            </a:r>
          </a:p>
          <a:p>
            <a:r>
              <a:rPr lang="el-GR" sz="1800" dirty="0"/>
              <a:t>Το επώνυμο αποδίδεται σύμφωνα με τις διατάξεις του οικογενειακού δικαίου. </a:t>
            </a:r>
            <a:endParaRPr lang="en-US" sz="1800" dirty="0"/>
          </a:p>
        </p:txBody>
      </p:sp>
    </p:spTree>
    <p:extLst>
      <p:ext uri="{BB962C8B-B14F-4D97-AF65-F5344CB8AC3E}">
        <p14:creationId xmlns:p14="http://schemas.microsoft.com/office/powerpoint/2010/main" val="2294796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3F264-34EF-7A1F-0DA1-B86F86C87190}"/>
              </a:ext>
            </a:extLst>
          </p:cNvPr>
          <p:cNvSpPr>
            <a:spLocks noGrp="1"/>
          </p:cNvSpPr>
          <p:nvPr>
            <p:ph type="title"/>
          </p:nvPr>
        </p:nvSpPr>
        <p:spPr>
          <a:xfrm>
            <a:off x="1097280" y="286603"/>
            <a:ext cx="10058400" cy="1123097"/>
          </a:xfrm>
        </p:spPr>
        <p:txBody>
          <a:bodyPr/>
          <a:lstStyle/>
          <a:p>
            <a:r>
              <a:rPr kumimoji="0" lang="el-GR" sz="2400" b="1"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Στοιχεία αξατομίκευσης φυσικού προσώπου </a:t>
            </a:r>
            <a:endParaRPr lang="en-US" dirty="0"/>
          </a:p>
        </p:txBody>
      </p:sp>
      <p:sp>
        <p:nvSpPr>
          <p:cNvPr id="3" name="Content Placeholder 2">
            <a:extLst>
              <a:ext uri="{FF2B5EF4-FFF2-40B4-BE49-F238E27FC236}">
                <a16:creationId xmlns:a16="http://schemas.microsoft.com/office/drawing/2014/main" id="{994A3AB4-FE96-5D9B-2BC2-DDAB032B1E56}"/>
              </a:ext>
            </a:extLst>
          </p:cNvPr>
          <p:cNvSpPr>
            <a:spLocks noGrp="1"/>
          </p:cNvSpPr>
          <p:nvPr>
            <p:ph idx="1"/>
          </p:nvPr>
        </p:nvSpPr>
        <p:spPr/>
        <p:txBody>
          <a:bodyPr/>
          <a:lstStyle/>
          <a:p>
            <a:r>
              <a:rPr lang="el-GR" dirty="0"/>
              <a:t>2. Το φύλο</a:t>
            </a:r>
          </a:p>
          <a:p>
            <a:r>
              <a:rPr lang="el-GR" dirty="0"/>
              <a:t>Η διάκριση των προσώπων σε άνδρες και γυναίκες γίνεται με βάση τις διαφορές των εξωτερικών γεννητικών οργάνων. </a:t>
            </a:r>
          </a:p>
          <a:p>
            <a:r>
              <a:rPr lang="el-GR" dirty="0"/>
              <a:t>Επιλογή φύλου του τέκνου σε περίπτωση ιατρικώς υποβοηθούμενης αναπαραγωγής </a:t>
            </a:r>
            <a:r>
              <a:rPr lang="el-GR" b="1" u="sng" dirty="0"/>
              <a:t>απαγορεύεται, </a:t>
            </a:r>
            <a:r>
              <a:rPr lang="el-GR" dirty="0"/>
              <a:t>εκτός αν λαμβάνει χώρα προκειμένου να αποφευχθεί σοβαρή κληρονομική νόσος που συνδέεται με το φύλο.  </a:t>
            </a:r>
            <a:endParaRPr lang="en-US" dirty="0"/>
          </a:p>
        </p:txBody>
      </p:sp>
    </p:spTree>
    <p:extLst>
      <p:ext uri="{BB962C8B-B14F-4D97-AF65-F5344CB8AC3E}">
        <p14:creationId xmlns:p14="http://schemas.microsoft.com/office/powerpoint/2010/main" val="355316364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245</TotalTime>
  <Words>1104</Words>
  <Application>Microsoft Office PowerPoint</Application>
  <PresentationFormat>Widescreen</PresentationFormat>
  <Paragraphs>77</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Calibri Light</vt:lpstr>
      <vt:lpstr>Retrospect</vt:lpstr>
      <vt:lpstr>ΜΕΡΟΣ ΔΕΥΤΕΡΟ</vt:lpstr>
      <vt:lpstr>ΥΠΟΚΕΙΜΕΝΑ ΔΙΚΑΙΟΥ</vt:lpstr>
      <vt:lpstr>ΙΚΑΝΟΤΗΤΑ ΔΙΚΑΙΟΥ</vt:lpstr>
      <vt:lpstr>Παράδειγμα </vt:lpstr>
      <vt:lpstr>Αρχή και τέλος φυσικού προσώπου </vt:lpstr>
      <vt:lpstr>Η ιδιαιτερότητα του αρ 36 ΑΚ </vt:lpstr>
      <vt:lpstr>Εξατομίκευση προσώπου </vt:lpstr>
      <vt:lpstr>Στοιχεία αξατομίκευσης φυσικού προσώπου </vt:lpstr>
      <vt:lpstr>Στοιχεία αξατομίκευσης φυσικού προσώπου </vt:lpstr>
      <vt:lpstr>Στοιχεία αξατομίκευσης φυσικού προσώπου </vt:lpstr>
      <vt:lpstr>Συγγένεια εξ αίματος </vt:lpstr>
      <vt:lpstr>Συγγένεια εξ αγχιστείας </vt:lpstr>
      <vt:lpstr>Συγγένεια από υιοθεσία</vt:lpstr>
      <vt:lpstr>Συγγένεια και τεχνητή γονιμοποίηση</vt:lpstr>
      <vt:lpstr>Ηλικία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ΜΕΡΟΣ ΔΕΥΤΕΡΟ</dc:title>
  <dc:creator>Ελενη Καρβελη</dc:creator>
  <cp:lastModifiedBy>Ελενη Καρβελη</cp:lastModifiedBy>
  <cp:revision>9</cp:revision>
  <dcterms:created xsi:type="dcterms:W3CDTF">2022-10-11T14:34:48Z</dcterms:created>
  <dcterms:modified xsi:type="dcterms:W3CDTF">2022-10-19T11:47:55Z</dcterms:modified>
</cp:coreProperties>
</file>