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9" r:id="rId1"/>
  </p:sldMasterIdLst>
  <p:notesMasterIdLst>
    <p:notesMasterId r:id="rId109"/>
  </p:notesMasterIdLst>
  <p:handoutMasterIdLst>
    <p:handoutMasterId r:id="rId110"/>
  </p:handoutMasterIdLst>
  <p:sldIdLst>
    <p:sldId id="256" r:id="rId2"/>
    <p:sldId id="314" r:id="rId3"/>
    <p:sldId id="276" r:id="rId4"/>
    <p:sldId id="280" r:id="rId5"/>
    <p:sldId id="281" r:id="rId6"/>
    <p:sldId id="279" r:id="rId7"/>
    <p:sldId id="278" r:id="rId8"/>
    <p:sldId id="284" r:id="rId9"/>
    <p:sldId id="285" r:id="rId10"/>
    <p:sldId id="286" r:id="rId11"/>
    <p:sldId id="261" r:id="rId12"/>
    <p:sldId id="388" r:id="rId13"/>
    <p:sldId id="283" r:id="rId14"/>
    <p:sldId id="406" r:id="rId15"/>
    <p:sldId id="383" r:id="rId16"/>
    <p:sldId id="384" r:id="rId17"/>
    <p:sldId id="407" r:id="rId18"/>
    <p:sldId id="386" r:id="rId19"/>
    <p:sldId id="287" r:id="rId20"/>
    <p:sldId id="410" r:id="rId21"/>
    <p:sldId id="387" r:id="rId22"/>
    <p:sldId id="389" r:id="rId23"/>
    <p:sldId id="402" r:id="rId24"/>
    <p:sldId id="401" r:id="rId25"/>
    <p:sldId id="391" r:id="rId26"/>
    <p:sldId id="392" r:id="rId27"/>
    <p:sldId id="393" r:id="rId28"/>
    <p:sldId id="403" r:id="rId29"/>
    <p:sldId id="408" r:id="rId30"/>
    <p:sldId id="394" r:id="rId31"/>
    <p:sldId id="411" r:id="rId32"/>
    <p:sldId id="409" r:id="rId33"/>
    <p:sldId id="413" r:id="rId34"/>
    <p:sldId id="412" r:id="rId35"/>
    <p:sldId id="414" r:id="rId36"/>
    <p:sldId id="395" r:id="rId37"/>
    <p:sldId id="417" r:id="rId38"/>
    <p:sldId id="418" r:id="rId39"/>
    <p:sldId id="419" r:id="rId40"/>
    <p:sldId id="416" r:id="rId41"/>
    <p:sldId id="415" r:id="rId42"/>
    <p:sldId id="420" r:id="rId43"/>
    <p:sldId id="397" r:id="rId44"/>
    <p:sldId id="404" r:id="rId45"/>
    <p:sldId id="405" r:id="rId46"/>
    <p:sldId id="398" r:id="rId47"/>
    <p:sldId id="400" r:id="rId48"/>
    <p:sldId id="422" r:id="rId49"/>
    <p:sldId id="421" r:id="rId50"/>
    <p:sldId id="324" r:id="rId51"/>
    <p:sldId id="325" r:id="rId52"/>
    <p:sldId id="330" r:id="rId53"/>
    <p:sldId id="338" r:id="rId54"/>
    <p:sldId id="339" r:id="rId55"/>
    <p:sldId id="331" r:id="rId56"/>
    <p:sldId id="326" r:id="rId57"/>
    <p:sldId id="329" r:id="rId58"/>
    <p:sldId id="332" r:id="rId59"/>
    <p:sldId id="337" r:id="rId60"/>
    <p:sldId id="336" r:id="rId61"/>
    <p:sldId id="425" r:id="rId62"/>
    <p:sldId id="358" r:id="rId63"/>
    <p:sldId id="335" r:id="rId64"/>
    <p:sldId id="426" r:id="rId65"/>
    <p:sldId id="359" r:id="rId66"/>
    <p:sldId id="360" r:id="rId67"/>
    <p:sldId id="361" r:id="rId68"/>
    <p:sldId id="362" r:id="rId69"/>
    <p:sldId id="363" r:id="rId70"/>
    <p:sldId id="365" r:id="rId71"/>
    <p:sldId id="343" r:id="rId72"/>
    <p:sldId id="334" r:id="rId73"/>
    <p:sldId id="333" r:id="rId74"/>
    <p:sldId id="366" r:id="rId75"/>
    <p:sldId id="367" r:id="rId76"/>
    <p:sldId id="368" r:id="rId77"/>
    <p:sldId id="369" r:id="rId78"/>
    <p:sldId id="370" r:id="rId79"/>
    <p:sldId id="371" r:id="rId80"/>
    <p:sldId id="372" r:id="rId81"/>
    <p:sldId id="373" r:id="rId82"/>
    <p:sldId id="374" r:id="rId83"/>
    <p:sldId id="350" r:id="rId84"/>
    <p:sldId id="342" r:id="rId85"/>
    <p:sldId id="341" r:id="rId86"/>
    <p:sldId id="381" r:id="rId87"/>
    <p:sldId id="375" r:id="rId88"/>
    <p:sldId id="376" r:id="rId89"/>
    <p:sldId id="378" r:id="rId90"/>
    <p:sldId id="379" r:id="rId91"/>
    <p:sldId id="380" r:id="rId92"/>
    <p:sldId id="382" r:id="rId93"/>
    <p:sldId id="349" r:id="rId94"/>
    <p:sldId id="344" r:id="rId95"/>
    <p:sldId id="347" r:id="rId96"/>
    <p:sldId id="377" r:id="rId97"/>
    <p:sldId id="348" r:id="rId98"/>
    <p:sldId id="322" r:id="rId99"/>
    <p:sldId id="323" r:id="rId100"/>
    <p:sldId id="351" r:id="rId101"/>
    <p:sldId id="352" r:id="rId102"/>
    <p:sldId id="354" r:id="rId103"/>
    <p:sldId id="424" r:id="rId104"/>
    <p:sldId id="353" r:id="rId105"/>
    <p:sldId id="355" r:id="rId106"/>
    <p:sldId id="356" r:id="rId107"/>
    <p:sldId id="357" r:id="rId108"/>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3021"/>
    <a:srgbClr val="9C2F20"/>
    <a:srgbClr val="FFFF66"/>
    <a:srgbClr val="953727"/>
    <a:srgbClr val="9B523B"/>
    <a:srgbClr val="B56045"/>
    <a:srgbClr val="B56849"/>
    <a:srgbClr val="AE4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87" autoAdjust="0"/>
    <p:restoredTop sz="94660" autoAdjust="0"/>
  </p:normalViewPr>
  <p:slideViewPr>
    <p:cSldViewPr>
      <p:cViewPr varScale="1">
        <p:scale>
          <a:sx n="114" d="100"/>
          <a:sy n="114" d="100"/>
        </p:scale>
        <p:origin x="16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
    </p:cViewPr>
  </p:sorterViewPr>
  <p:notesViewPr>
    <p:cSldViewPr>
      <p:cViewPr varScale="1">
        <p:scale>
          <a:sx n="61" d="100"/>
          <a:sy n="61" d="100"/>
        </p:scale>
        <p:origin x="-17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buClr>
                <a:schemeClr val="bg2"/>
              </a:buClr>
              <a:buSzPct val="75000"/>
              <a:buFont typeface="Monotype Sorts" pitchFamily="2" charset="2"/>
              <a:buChar char="n"/>
              <a:defRPr sz="1200" b="1">
                <a:solidFill>
                  <a:srgbClr val="FFFF00"/>
                </a:solidFill>
              </a:defRPr>
            </a:lvl1pPr>
          </a:lstStyle>
          <a:p>
            <a:pPr>
              <a:defRPr/>
            </a:pPr>
            <a:endParaRPr lang="en-GB"/>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buClr>
                <a:schemeClr val="bg2"/>
              </a:buClr>
              <a:buSzPct val="75000"/>
              <a:buFont typeface="Monotype Sorts" pitchFamily="2" charset="2"/>
              <a:buChar char="n"/>
              <a:defRPr sz="1200" b="1">
                <a:solidFill>
                  <a:srgbClr val="FFFF00"/>
                </a:solidFill>
              </a:defRPr>
            </a:lvl1pPr>
          </a:lstStyle>
          <a:p>
            <a:pPr>
              <a:defRPr/>
            </a:pPr>
            <a:endParaRPr lang="en-GB"/>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buClr>
                <a:schemeClr val="bg2"/>
              </a:buClr>
              <a:buSzPct val="75000"/>
              <a:buFont typeface="Monotype Sorts" pitchFamily="2" charset="2"/>
              <a:buChar char="n"/>
              <a:defRPr sz="1200" b="1">
                <a:solidFill>
                  <a:srgbClr val="FFFF00"/>
                </a:solidFill>
              </a:defRPr>
            </a:lvl1pPr>
          </a:lstStyle>
          <a:p>
            <a:pPr>
              <a:defRPr/>
            </a:pPr>
            <a:endParaRPr lang="en-GB"/>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buClr>
                <a:schemeClr val="bg2"/>
              </a:buClr>
              <a:buSzPct val="75000"/>
              <a:buFont typeface="Monotype Sorts" pitchFamily="2" charset="2"/>
              <a:buChar char="n"/>
              <a:defRPr sz="1200" b="1">
                <a:solidFill>
                  <a:srgbClr val="FFFF00"/>
                </a:solidFill>
              </a:defRPr>
            </a:lvl1pPr>
          </a:lstStyle>
          <a:p>
            <a:pPr>
              <a:defRPr/>
            </a:pPr>
            <a:fld id="{D8023186-C636-4190-9C58-3BB12985EF26}" type="slidenum">
              <a:rPr lang="en-GB"/>
              <a:pPr>
                <a:defRPr/>
              </a:pPr>
              <a:t>‹#›</a:t>
            </a:fld>
            <a:endParaRPr lang="en-GB"/>
          </a:p>
        </p:txBody>
      </p:sp>
    </p:spTree>
    <p:extLst>
      <p:ext uri="{BB962C8B-B14F-4D97-AF65-F5344CB8AC3E}">
        <p14:creationId xmlns:p14="http://schemas.microsoft.com/office/powerpoint/2010/main" val="3979670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249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0"/>
            <a:r>
              <a:rPr lang="el-GR" noProof="0"/>
              <a:t>Δεύτερου επιπέδου</a:t>
            </a:r>
          </a:p>
          <a:p>
            <a:pPr lvl="0"/>
            <a:r>
              <a:rPr lang="el-GR" noProof="0"/>
              <a:t>Τρίτου επιπέδου</a:t>
            </a:r>
          </a:p>
          <a:p>
            <a:pPr lvl="0"/>
            <a:r>
              <a:rPr lang="el-GR" noProof="0"/>
              <a:t>Τέταρτου επιπέδου</a:t>
            </a:r>
          </a:p>
          <a:p>
            <a:pPr lvl="0"/>
            <a:r>
              <a:rPr lang="el-GR" noProof="0"/>
              <a:t>Πέμπτου επιπέδου</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723B0E-AD94-4382-A1E0-26BC205FB565}" type="slidenum">
              <a:rPr lang="el-GR"/>
              <a:pPr>
                <a:defRPr/>
              </a:pPr>
              <a:t>‹#›</a:t>
            </a:fld>
            <a:endParaRPr lang="el-GR"/>
          </a:p>
        </p:txBody>
      </p:sp>
    </p:spTree>
    <p:extLst>
      <p:ext uri="{BB962C8B-B14F-4D97-AF65-F5344CB8AC3E}">
        <p14:creationId xmlns:p14="http://schemas.microsoft.com/office/powerpoint/2010/main" val="2504757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11CC6416-24EC-46C0-9177-BA6CECBDC1A3}" type="slidenum">
              <a:rPr lang="el-GR" sz="1200" smtClean="0"/>
              <a:pPr/>
              <a:t>1</a:t>
            </a:fld>
            <a:endParaRPr lang="el-GR"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Tree>
    <p:extLst>
      <p:ext uri="{BB962C8B-B14F-4D97-AF65-F5344CB8AC3E}">
        <p14:creationId xmlns:p14="http://schemas.microsoft.com/office/powerpoint/2010/main" val="267643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fld id="{B8F1355D-ECC2-4ED9-857A-BF8EB2C8BD6F}" type="datetime1">
              <a:rPr lang="en-US"/>
              <a:pPr>
                <a:defRPr/>
              </a:pPr>
              <a:t>1/9/2019</a:t>
            </a:fld>
            <a:endParaRPr lang="el-GR"/>
          </a:p>
        </p:txBody>
      </p:sp>
      <p:sp>
        <p:nvSpPr>
          <p:cNvPr id="12" name="Footer Placeholder 16"/>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A4A0D48C-0565-4E55-8EBC-485B8A846EFF}" type="slidenum">
              <a:rPr lang="el-GR"/>
              <a:pPr>
                <a:defRPr/>
              </a:pPr>
              <a:t>‹#›</a:t>
            </a:fld>
            <a:endParaRPr lang="el-GR"/>
          </a:p>
        </p:txBody>
      </p:sp>
    </p:spTree>
    <p:extLst>
      <p:ext uri="{BB962C8B-B14F-4D97-AF65-F5344CB8AC3E}">
        <p14:creationId xmlns:p14="http://schemas.microsoft.com/office/powerpoint/2010/main" val="2048374052"/>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C1D1B9-BAA2-4FAC-8554-834893AFB4AE}" type="datetime1">
              <a:rPr lang="en-US"/>
              <a:pPr>
                <a:defRPr/>
              </a:pPr>
              <a:t>1/9/2019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6" name="Slide Number Placeholder 5"/>
          <p:cNvSpPr>
            <a:spLocks noGrp="1"/>
          </p:cNvSpPr>
          <p:nvPr>
            <p:ph type="sldNum" sz="quarter" idx="12"/>
          </p:nvPr>
        </p:nvSpPr>
        <p:spPr/>
        <p:txBody>
          <a:bodyPr/>
          <a:lstStyle>
            <a:lvl1pPr>
              <a:defRPr/>
            </a:lvl1pPr>
          </a:lstStyle>
          <a:p>
            <a:pPr>
              <a:defRPr/>
            </a:pPr>
            <a:fld id="{898DD8A8-5C90-4483-9AD2-3E03B6008F2C}" type="slidenum">
              <a:rPr lang="en-US"/>
              <a:pPr>
                <a:defRPr/>
              </a:pPr>
              <a:t>‹#›</a:t>
            </a:fld>
            <a:endParaRPr lang="en-US"/>
          </a:p>
        </p:txBody>
      </p:sp>
    </p:spTree>
    <p:extLst>
      <p:ext uri="{BB962C8B-B14F-4D97-AF65-F5344CB8AC3E}">
        <p14:creationId xmlns:p14="http://schemas.microsoft.com/office/powerpoint/2010/main" val="129359745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321E9A-8AE5-412B-872C-F86B95E66ED0}" type="datetime1">
              <a:rPr lang="en-US"/>
              <a:pPr>
                <a:defRPr/>
              </a:pPr>
              <a:t>1/9/2019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6" name="Slide Number Placeholder 5"/>
          <p:cNvSpPr>
            <a:spLocks noGrp="1"/>
          </p:cNvSpPr>
          <p:nvPr>
            <p:ph type="sldNum" sz="quarter" idx="12"/>
          </p:nvPr>
        </p:nvSpPr>
        <p:spPr/>
        <p:txBody>
          <a:bodyPr/>
          <a:lstStyle>
            <a:lvl1pPr>
              <a:defRPr/>
            </a:lvl1pPr>
          </a:lstStyle>
          <a:p>
            <a:pPr>
              <a:defRPr/>
            </a:pPr>
            <a:fld id="{3C807ED2-D895-488B-85B6-6B6D5A9369F1}" type="slidenum">
              <a:rPr lang="en-US"/>
              <a:pPr>
                <a:defRPr/>
              </a:pPr>
              <a:t>‹#›</a:t>
            </a:fld>
            <a:endParaRPr lang="en-US"/>
          </a:p>
        </p:txBody>
      </p:sp>
    </p:spTree>
    <p:extLst>
      <p:ext uri="{BB962C8B-B14F-4D97-AF65-F5344CB8AC3E}">
        <p14:creationId xmlns:p14="http://schemas.microsoft.com/office/powerpoint/2010/main" val="277277822"/>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7526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00600" y="1752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00600" y="3886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7980101"/>
      </p:ext>
    </p:extLst>
  </p:cSld>
  <p:clrMapOvr>
    <a:masterClrMapping/>
  </p:clrMapOvr>
  <p:transition spd="slow"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42900"/>
            <a:ext cx="777240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905592"/>
      </p:ext>
    </p:extLst>
  </p:cSld>
  <p:clrMapOvr>
    <a:masterClrMapping/>
  </p:clrMapOvr>
  <p:transition spd="slow" advTm="30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F00482-1C2F-462C-8E6D-6C18D1E9A3AF}" type="datetime1">
              <a:rPr lang="en-US"/>
              <a:pPr>
                <a:defRPr/>
              </a:pPr>
              <a:t>1/9/2019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6" name="Slide Number Placeholder 5"/>
          <p:cNvSpPr>
            <a:spLocks noGrp="1"/>
          </p:cNvSpPr>
          <p:nvPr>
            <p:ph type="sldNum" sz="quarter" idx="12"/>
          </p:nvPr>
        </p:nvSpPr>
        <p:spPr/>
        <p:txBody>
          <a:bodyPr/>
          <a:lstStyle>
            <a:lvl1pPr>
              <a:defRPr/>
            </a:lvl1pPr>
          </a:lstStyle>
          <a:p>
            <a:pPr>
              <a:defRPr/>
            </a:pPr>
            <a:fld id="{E8373D9D-48C9-4790-9772-35CAAE71920F}" type="slidenum">
              <a:rPr lang="en-US"/>
              <a:pPr>
                <a:defRPr/>
              </a:pPr>
              <a:t>‹#›</a:t>
            </a:fld>
            <a:endParaRPr lang="en-US"/>
          </a:p>
        </p:txBody>
      </p:sp>
    </p:spTree>
    <p:extLst>
      <p:ext uri="{BB962C8B-B14F-4D97-AF65-F5344CB8AC3E}">
        <p14:creationId xmlns:p14="http://schemas.microsoft.com/office/powerpoint/2010/main" val="1498693198"/>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8053F837-3BC9-4E9B-BE29-2E3A2908FBEC}" type="datetime1">
              <a:rPr lang="en-US"/>
              <a:pPr>
                <a:defRPr/>
              </a:pPr>
              <a:t>1/9/2019</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31C5B836-C3A6-4E72-9AD2-8989EE7B97A1}" type="slidenum">
              <a:rPr lang="en-US"/>
              <a:pPr>
                <a:defRPr/>
              </a:pPr>
              <a:t>‹#›</a:t>
            </a:fld>
            <a:endParaRPr lang="en-US"/>
          </a:p>
        </p:txBody>
      </p:sp>
    </p:spTree>
    <p:extLst>
      <p:ext uri="{BB962C8B-B14F-4D97-AF65-F5344CB8AC3E}">
        <p14:creationId xmlns:p14="http://schemas.microsoft.com/office/powerpoint/2010/main" val="4211444926"/>
      </p:ext>
    </p:extLst>
  </p:cSld>
  <p:clrMapOvr>
    <a:overrideClrMapping bg1="lt1" tx1="dk1" bg2="lt2" tx2="dk2" accent1="accent1" accent2="accent2" accent3="accent3" accent4="accent4" accent5="accent5" accent6="accent6" hlink="hlink" folHlink="folHlink"/>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46C7466-4483-43A8-AD02-80D5D4BBADF5}" type="datetime1">
              <a:rPr lang="en-US"/>
              <a:pPr>
                <a:defRPr/>
              </a:pPr>
              <a:t>1/9/2019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7" name="Slide Number Placeholder 6"/>
          <p:cNvSpPr>
            <a:spLocks noGrp="1"/>
          </p:cNvSpPr>
          <p:nvPr>
            <p:ph type="sldNum" sz="quarter" idx="12"/>
          </p:nvPr>
        </p:nvSpPr>
        <p:spPr/>
        <p:txBody>
          <a:bodyPr/>
          <a:lstStyle>
            <a:lvl1pPr>
              <a:defRPr/>
            </a:lvl1pPr>
          </a:lstStyle>
          <a:p>
            <a:pPr>
              <a:defRPr/>
            </a:pPr>
            <a:fld id="{2195F5ED-2D35-4007-B06F-B22B147EAAD8}" type="slidenum">
              <a:rPr lang="en-US"/>
              <a:pPr>
                <a:defRPr/>
              </a:pPr>
              <a:t>‹#›</a:t>
            </a:fld>
            <a:endParaRPr lang="en-US"/>
          </a:p>
        </p:txBody>
      </p:sp>
    </p:spTree>
    <p:extLst>
      <p:ext uri="{BB962C8B-B14F-4D97-AF65-F5344CB8AC3E}">
        <p14:creationId xmlns:p14="http://schemas.microsoft.com/office/powerpoint/2010/main" val="1525780261"/>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52C45C2-A3F2-4BA8-B908-4931ADD205A6}" type="datetime1">
              <a:rPr lang="en-US"/>
              <a:pPr>
                <a:defRPr/>
              </a:pPr>
              <a:t>1/9/2019</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9" name="Slide Number Placeholder 8"/>
          <p:cNvSpPr>
            <a:spLocks noGrp="1"/>
          </p:cNvSpPr>
          <p:nvPr>
            <p:ph type="sldNum" sz="quarter" idx="12"/>
          </p:nvPr>
        </p:nvSpPr>
        <p:spPr/>
        <p:txBody>
          <a:bodyPr/>
          <a:lstStyle>
            <a:lvl1pPr>
              <a:defRPr/>
            </a:lvl1pPr>
          </a:lstStyle>
          <a:p>
            <a:pPr>
              <a:defRPr/>
            </a:pPr>
            <a:fld id="{C0102C88-EEA9-487A-B49E-8E628D2E3B14}" type="slidenum">
              <a:rPr lang="en-US"/>
              <a:pPr>
                <a:defRPr/>
              </a:pPr>
              <a:t>‹#›</a:t>
            </a:fld>
            <a:endParaRPr lang="en-US"/>
          </a:p>
        </p:txBody>
      </p:sp>
    </p:spTree>
    <p:extLst>
      <p:ext uri="{BB962C8B-B14F-4D97-AF65-F5344CB8AC3E}">
        <p14:creationId xmlns:p14="http://schemas.microsoft.com/office/powerpoint/2010/main" val="3366552786"/>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BC1F4AE-CB9C-4448-9E88-DCAD4AD5A9C5}" type="datetime1">
              <a:rPr lang="en-US"/>
              <a:pPr>
                <a:defRPr/>
              </a:pPr>
              <a:t>1/9/2019</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5" name="Slide Number Placeholder 4"/>
          <p:cNvSpPr>
            <a:spLocks noGrp="1"/>
          </p:cNvSpPr>
          <p:nvPr>
            <p:ph type="sldNum" sz="quarter" idx="12"/>
          </p:nvPr>
        </p:nvSpPr>
        <p:spPr/>
        <p:txBody>
          <a:bodyPr/>
          <a:lstStyle>
            <a:lvl1pPr>
              <a:defRPr/>
            </a:lvl1pPr>
          </a:lstStyle>
          <a:p>
            <a:pPr>
              <a:defRPr/>
            </a:pPr>
            <a:fld id="{8DCF4322-D370-41A1-B5F2-EC3392241C97}" type="slidenum">
              <a:rPr lang="en-US"/>
              <a:pPr>
                <a:defRPr/>
              </a:pPr>
              <a:t>‹#›</a:t>
            </a:fld>
            <a:endParaRPr lang="en-US"/>
          </a:p>
        </p:txBody>
      </p:sp>
    </p:spTree>
    <p:extLst>
      <p:ext uri="{BB962C8B-B14F-4D97-AF65-F5344CB8AC3E}">
        <p14:creationId xmlns:p14="http://schemas.microsoft.com/office/powerpoint/2010/main" val="4237143483"/>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BA6ECB-6372-4248-8200-D7BC62DE64FC}" type="datetime1">
              <a:rPr lang="en-US"/>
              <a:pPr>
                <a:defRPr/>
              </a:pPr>
              <a:t>1/9/2019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4" name="Slide Number Placeholder 3"/>
          <p:cNvSpPr>
            <a:spLocks noGrp="1"/>
          </p:cNvSpPr>
          <p:nvPr>
            <p:ph type="sldNum" sz="quarter" idx="12"/>
          </p:nvPr>
        </p:nvSpPr>
        <p:spPr/>
        <p:txBody>
          <a:bodyPr/>
          <a:lstStyle>
            <a:lvl1pPr>
              <a:defRPr/>
            </a:lvl1pPr>
          </a:lstStyle>
          <a:p>
            <a:pPr>
              <a:defRPr/>
            </a:pPr>
            <a:fld id="{DAB375F1-8368-42AA-8161-5844DDA88E3A}" type="slidenum">
              <a:rPr lang="en-US"/>
              <a:pPr>
                <a:defRPr/>
              </a:pPr>
              <a:t>‹#›</a:t>
            </a:fld>
            <a:endParaRPr lang="en-US"/>
          </a:p>
        </p:txBody>
      </p:sp>
    </p:spTree>
    <p:extLst>
      <p:ext uri="{BB962C8B-B14F-4D97-AF65-F5344CB8AC3E}">
        <p14:creationId xmlns:p14="http://schemas.microsoft.com/office/powerpoint/2010/main" val="253522167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567F5385-F401-4A9A-B889-BF13E299F6CE}" type="datetime1">
              <a:rPr lang="en-US"/>
              <a:pPr>
                <a:defRPr/>
              </a:pPr>
              <a:t>1/9/2019</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9" name="Slide Number Placeholder 6"/>
          <p:cNvSpPr>
            <a:spLocks noGrp="1"/>
          </p:cNvSpPr>
          <p:nvPr>
            <p:ph type="sldNum" sz="quarter" idx="12"/>
          </p:nvPr>
        </p:nvSpPr>
        <p:spPr/>
        <p:txBody>
          <a:bodyPr/>
          <a:lstStyle>
            <a:lvl1pPr>
              <a:defRPr/>
            </a:lvl1pPr>
          </a:lstStyle>
          <a:p>
            <a:pPr>
              <a:defRPr/>
            </a:pPr>
            <a:fld id="{9BB4FA6E-41C3-488F-BFDA-F1E5B55C8A1B}" type="slidenum">
              <a:rPr lang="en-US"/>
              <a:pPr>
                <a:defRPr/>
              </a:pPr>
              <a:t>‹#›</a:t>
            </a:fld>
            <a:endParaRPr lang="en-US"/>
          </a:p>
        </p:txBody>
      </p:sp>
    </p:spTree>
    <p:extLst>
      <p:ext uri="{BB962C8B-B14F-4D97-AF65-F5344CB8AC3E}">
        <p14:creationId xmlns:p14="http://schemas.microsoft.com/office/powerpoint/2010/main" val="70156326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8AC4CF8C-4DE3-476A-BA04-B6837BB806A3}" type="datetime1">
              <a:rPr lang="en-US"/>
              <a:pPr>
                <a:defRPr/>
              </a:pPr>
              <a:t>1/9/2019</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solidFill>
                  <a:schemeClr val="tx2"/>
                </a:solidFill>
              </a:defRPr>
            </a:lvl1pPr>
          </a:lstStyle>
          <a:p>
            <a:pPr>
              <a:defRPr/>
            </a:pPr>
            <a:r>
              <a:rPr lang="el-GR"/>
              <a:t>Ι. Μ. Κατσίλλης, ΠΤΔΕ Πανεπιστημίου Πατρών</a:t>
            </a: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A4B3A3E-D87D-4DFD-A687-ED605FF57EB1}" type="slidenum">
              <a:rPr lang="en-US"/>
              <a:pPr>
                <a:defRPr/>
              </a:pPr>
              <a:t>‹#›</a:t>
            </a:fld>
            <a:endParaRPr lang="en-US"/>
          </a:p>
        </p:txBody>
      </p:sp>
    </p:spTree>
    <p:extLst>
      <p:ext uri="{BB962C8B-B14F-4D97-AF65-F5344CB8AC3E}">
        <p14:creationId xmlns:p14="http://schemas.microsoft.com/office/powerpoint/2010/main" val="240171391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21FE83D9-B386-40D0-86A7-9992EB23AF97}" type="datetime1">
              <a:rPr lang="en-US"/>
              <a:pPr>
                <a:defRPr/>
              </a:pPr>
              <a:t>1/9/2019</a:t>
            </a:fld>
            <a:endParaRPr lang="en-US">
              <a:solidFill>
                <a:schemeClr val="tx1">
                  <a:shade val="50000"/>
                </a:schemeClr>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1">
                    <a:shade val="50000"/>
                  </a:schemeClr>
                </a:solidFill>
              </a:defRPr>
            </a:lvl1pPr>
          </a:lstStyle>
          <a:p>
            <a:pPr>
              <a:defRPr/>
            </a:pPr>
            <a:r>
              <a:rPr lang="el-GR"/>
              <a:t>Ι. Μ. Κατσίλλης, ΠΤΔΕ Πανεπιστημίου Πατρών</a:t>
            </a: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E224209F-AB5E-4E3A-99E0-0B5E453E0630}" type="slidenum">
              <a:rPr lang="en-US"/>
              <a:pPr>
                <a:defRPr/>
              </a:pPr>
              <a:t>‹#›</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transition spd="slow">
    <p:random/>
  </p:transition>
  <p:hf sldNum="0"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image" Target="../media/image96.wmf"/><Relationship Id="rId4" Type="http://schemas.openxmlformats.org/officeDocument/2006/relationships/image" Target="../media/image105.wmf"/></Relationships>
</file>

<file path=ppt/slides/_rels/slide10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7.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0.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7.vml"/><Relationship Id="rId6" Type="http://schemas.openxmlformats.org/officeDocument/2006/relationships/image" Target="../media/image27.wmf"/><Relationship Id="rId11" Type="http://schemas.openxmlformats.org/officeDocument/2006/relationships/image" Target="../media/image29.wmf"/><Relationship Id="rId5" Type="http://schemas.openxmlformats.org/officeDocument/2006/relationships/oleObject" Target="../embeddings/oleObject9.bin"/><Relationship Id="rId15" Type="http://schemas.openxmlformats.org/officeDocument/2006/relationships/oleObject" Target="../embeddings/oleObject15.bin"/><Relationship Id="rId10" Type="http://schemas.openxmlformats.org/officeDocument/2006/relationships/oleObject" Target="../embeddings/oleObject12.bin"/><Relationship Id="rId4" Type="http://schemas.openxmlformats.org/officeDocument/2006/relationships/image" Target="../media/image26.wmf"/><Relationship Id="rId9" Type="http://schemas.openxmlformats.org/officeDocument/2006/relationships/image" Target="../media/image28.wmf"/><Relationship Id="rId1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2.wmf"/><Relationship Id="rId5" Type="http://schemas.openxmlformats.org/officeDocument/2006/relationships/oleObject" Target="../embeddings/oleObject17.bin"/><Relationship Id="rId4" Type="http://schemas.openxmlformats.org/officeDocument/2006/relationships/image" Target="../media/image41.wmf"/></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4.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2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0.emf"/><Relationship Id="rId5" Type="http://schemas.openxmlformats.org/officeDocument/2006/relationships/oleObject" Target="../embeddings/oleObject25.bin"/><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wmf"/><Relationship Id="rId5" Type="http://schemas.openxmlformats.org/officeDocument/2006/relationships/oleObject" Target="../embeddings/oleObject27.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6.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3.wmf"/><Relationship Id="rId11" Type="http://schemas.openxmlformats.org/officeDocument/2006/relationships/image" Target="../media/image55.wmf"/><Relationship Id="rId5" Type="http://schemas.openxmlformats.org/officeDocument/2006/relationships/oleObject" Target="../embeddings/oleObject29.bin"/><Relationship Id="rId15" Type="http://schemas.openxmlformats.org/officeDocument/2006/relationships/image" Target="../media/image57.wmf"/><Relationship Id="rId10" Type="http://schemas.openxmlformats.org/officeDocument/2006/relationships/oleObject" Target="../embeddings/oleObject32.bin"/><Relationship Id="rId4" Type="http://schemas.openxmlformats.org/officeDocument/2006/relationships/image" Target="../media/image52.wmf"/><Relationship Id="rId9" Type="http://schemas.openxmlformats.org/officeDocument/2006/relationships/oleObject" Target="../embeddings/oleObject31.bin"/><Relationship Id="rId14" Type="http://schemas.openxmlformats.org/officeDocument/2006/relationships/oleObject" Target="../embeddings/oleObject3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8.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62.wmf"/><Relationship Id="rId5" Type="http://schemas.openxmlformats.org/officeDocument/2006/relationships/oleObject" Target="../embeddings/oleObject38.bin"/><Relationship Id="rId4" Type="http://schemas.openxmlformats.org/officeDocument/2006/relationships/image" Target="../media/image61.wmf"/><Relationship Id="rId9" Type="http://schemas.openxmlformats.org/officeDocument/2006/relationships/image" Target="../media/image63.wmf"/></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5.wmf"/><Relationship Id="rId5" Type="http://schemas.openxmlformats.org/officeDocument/2006/relationships/oleObject" Target="../embeddings/oleObject42.bin"/><Relationship Id="rId4" Type="http://schemas.openxmlformats.org/officeDocument/2006/relationships/image" Target="../media/image74.wmf"/></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6.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45.bin"/><Relationship Id="rId4" Type="http://schemas.openxmlformats.org/officeDocument/2006/relationships/image" Target="../media/image74.wmf"/></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86.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89.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wmf"/><Relationship Id="rId4" Type="http://schemas.openxmlformats.org/officeDocument/2006/relationships/image" Target="../media/image9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101.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755650" y="1484313"/>
            <a:ext cx="7702550" cy="3457575"/>
            <a:chOff x="476" y="935"/>
            <a:chExt cx="4852" cy="2178"/>
          </a:xfrm>
          <a:effectLst>
            <a:outerShdw blurRad="50800" dist="50800" dir="5400000" algn="ctr" rotWithShape="0">
              <a:schemeClr val="accent4">
                <a:alpha val="0"/>
              </a:schemeClr>
            </a:outerShdw>
          </a:effectLst>
          <a:scene3d>
            <a:camera prst="orthographicFront">
              <a:rot lat="0" lon="0" rev="0"/>
            </a:camera>
            <a:lightRig rig="soft" dir="t"/>
          </a:scene3d>
        </p:grpSpPr>
        <p:sp>
          <p:nvSpPr>
            <p:cNvPr id="33798" name="AutoShape 16"/>
            <p:cNvSpPr>
              <a:spLocks noChangeArrowheads="1"/>
            </p:cNvSpPr>
            <p:nvPr/>
          </p:nvSpPr>
          <p:spPr bwMode="auto">
            <a:xfrm>
              <a:off x="476" y="935"/>
              <a:ext cx="4852" cy="2178"/>
            </a:xfrm>
            <a:prstGeom prst="horizontalScroll">
              <a:avLst>
                <a:gd name="adj" fmla="val 12500"/>
              </a:avLst>
            </a:prstGeom>
            <a:solidFill>
              <a:srgbClr val="F3C273">
                <a:alpha val="50195"/>
              </a:srgbClr>
            </a:solidFill>
            <a:ln w="50800">
              <a:solidFill>
                <a:srgbClr val="800000"/>
              </a:solidFill>
              <a:round/>
              <a:headEnd/>
              <a:tailEnd/>
            </a:ln>
            <a:sp3d/>
          </p:spPr>
          <p:txBody>
            <a:bodyPr lIns="92075" tIns="46038" rIns="-19044" bIns="0" anchor="ctr">
              <a:spAutoFit/>
            </a:bodyPr>
            <a:lstStyle/>
            <a:p>
              <a:pPr>
                <a:defRPr/>
              </a:pPr>
              <a:endParaRPr lang="el-GR"/>
            </a:p>
          </p:txBody>
        </p:sp>
        <p:sp>
          <p:nvSpPr>
            <p:cNvPr id="33799" name="Rectangle 15"/>
            <p:cNvSpPr>
              <a:spLocks noChangeArrowheads="1"/>
            </p:cNvSpPr>
            <p:nvPr/>
          </p:nvSpPr>
          <p:spPr bwMode="auto">
            <a:xfrm>
              <a:off x="931" y="1344"/>
              <a:ext cx="4172" cy="1315"/>
            </a:xfrm>
            <a:prstGeom prst="rect">
              <a:avLst/>
            </a:prstGeom>
            <a:noFill/>
            <a:ln w="50800" cmpd="dbl">
              <a:solidFill>
                <a:srgbClr val="800000"/>
              </a:solidFill>
              <a:miter lim="800000"/>
              <a:headEnd/>
              <a:tailEnd/>
            </a:ln>
            <a:sp3d>
              <a:bevelT w="152400" h="50800" prst="softRound"/>
              <a:bevelB w="152400" h="50800" prst="softRound"/>
            </a:sp3d>
          </p:spPr>
          <p:txBody>
            <a:bodyPr lIns="92075" tIns="46038" rIns="92075" bIns="46038" anchor="ctr"/>
            <a:lstStyle/>
            <a:p>
              <a:pPr algn="ctr">
                <a:spcBef>
                  <a:spcPct val="50000"/>
                </a:spcBef>
                <a:defRPr/>
              </a:pPr>
              <a:r>
                <a:rPr lang="el-GR" sz="4800">
                  <a:solidFill>
                    <a:srgbClr val="800000"/>
                  </a:solidFill>
                </a:rPr>
                <a:t>Στατιστική </a:t>
              </a:r>
              <a:endParaRPr lang="en-US" sz="4800">
                <a:solidFill>
                  <a:srgbClr val="800000"/>
                </a:solidFill>
              </a:endParaRPr>
            </a:p>
            <a:p>
              <a:pPr algn="ctr">
                <a:spcBef>
                  <a:spcPct val="50000"/>
                </a:spcBef>
                <a:defRPr/>
              </a:pPr>
              <a:r>
                <a:rPr lang="el-GR" sz="4800">
                  <a:solidFill>
                    <a:srgbClr val="800000"/>
                  </a:solidFill>
                </a:rPr>
                <a:t>με Υπολογιστές</a:t>
              </a:r>
            </a:p>
          </p:txBody>
        </p:sp>
      </p:grpSp>
      <p:sp>
        <p:nvSpPr>
          <p:cNvPr id="5122" name="Rectangle 2"/>
          <p:cNvSpPr>
            <a:spLocks noGrp="1" noChangeArrowheads="1"/>
          </p:cNvSpPr>
          <p:nvPr>
            <p:ph type="ctrTitle"/>
          </p:nvPr>
        </p:nvSpPr>
        <p:spPr>
          <a:xfrm>
            <a:off x="428625" y="214313"/>
            <a:ext cx="8167688" cy="685800"/>
          </a:xfrm>
          <a:gradFill rotWithShape="0">
            <a:gsLst>
              <a:gs pos="0">
                <a:srgbClr val="FFEFD1"/>
              </a:gs>
              <a:gs pos="64999">
                <a:srgbClr val="F0EBD5"/>
              </a:gs>
              <a:gs pos="100000">
                <a:srgbClr val="D1C39F"/>
              </a:gs>
            </a:gsLst>
            <a:lin ang="5400000"/>
          </a:gradFill>
        </p:spPr>
        <p:txBody>
          <a:bodyPr/>
          <a:lstStyle/>
          <a:p>
            <a:pPr eaLnBrk="1" hangingPunct="1"/>
            <a:r>
              <a:rPr lang="el-GR" sz="4800">
                <a:solidFill>
                  <a:srgbClr val="800000"/>
                </a:solidFill>
                <a:latin typeface="Bookman Old Style" pitchFamily="18" charset="0"/>
              </a:rPr>
              <a:t>Στατιστική </a:t>
            </a:r>
            <a:r>
              <a:rPr sz="4800">
                <a:solidFill>
                  <a:srgbClr val="800000"/>
                </a:solidFill>
                <a:latin typeface="Bookman Old Style" pitchFamily="18" charset="0"/>
              </a:rPr>
              <a:t> </a:t>
            </a:r>
            <a:r>
              <a:rPr lang="el-GR" sz="4800">
                <a:solidFill>
                  <a:srgbClr val="800000"/>
                </a:solidFill>
                <a:latin typeface="Bookman Old Style" pitchFamily="18" charset="0"/>
              </a:rPr>
              <a:t>Χωρίς </a:t>
            </a:r>
            <a:r>
              <a:rPr sz="4800">
                <a:solidFill>
                  <a:srgbClr val="800000"/>
                </a:solidFill>
                <a:latin typeface="Bookman Old Style" pitchFamily="18" charset="0"/>
              </a:rPr>
              <a:t> </a:t>
            </a:r>
            <a:r>
              <a:rPr lang="el-GR" sz="4800">
                <a:solidFill>
                  <a:srgbClr val="800000"/>
                </a:solidFill>
                <a:latin typeface="Bookman Old Style" pitchFamily="18" charset="0"/>
              </a:rPr>
              <a:t>Δάκρυα</a:t>
            </a:r>
          </a:p>
        </p:txBody>
      </p:sp>
      <p:sp>
        <p:nvSpPr>
          <p:cNvPr id="5128" name="Rectangle 8"/>
          <p:cNvSpPr>
            <a:spLocks noChangeArrowheads="1"/>
          </p:cNvSpPr>
          <p:nvPr/>
        </p:nvSpPr>
        <p:spPr bwMode="auto">
          <a:xfrm>
            <a:off x="3786188" y="1214438"/>
            <a:ext cx="1371600" cy="446087"/>
          </a:xfrm>
          <a:prstGeom prst="rect">
            <a:avLst/>
          </a:prstGeom>
          <a:gradFill rotWithShape="0">
            <a:gsLst>
              <a:gs pos="0">
                <a:srgbClr val="FFCC99"/>
              </a:gs>
              <a:gs pos="64999">
                <a:srgbClr val="F0EBD5"/>
              </a:gs>
              <a:gs pos="100000">
                <a:srgbClr val="D1C39F"/>
              </a:gs>
            </a:gsLst>
            <a:lin ang="5400000"/>
          </a:gradFill>
          <a:ln w="9525">
            <a:noFill/>
            <a:miter lim="800000"/>
            <a:headEnd/>
            <a:tailEnd/>
          </a:ln>
          <a:effectLst>
            <a:outerShdw blurRad="50800" dist="50800" dir="5400000" algn="ctr" rotWithShape="0">
              <a:schemeClr val="accent6"/>
            </a:outerShdw>
          </a:effectLst>
        </p:spPr>
        <p:txBody>
          <a:bodyPr lIns="92075" tIns="46038" rIns="92075" bIns="46038" anchor="ctr"/>
          <a:lstStyle/>
          <a:p>
            <a:pPr algn="ctr">
              <a:defRPr/>
            </a:pPr>
            <a:r>
              <a:rPr lang="el-GR" sz="4000">
                <a:solidFill>
                  <a:srgbClr val="800000"/>
                </a:solidFill>
              </a:rPr>
              <a:t>ή</a:t>
            </a:r>
          </a:p>
        </p:txBody>
      </p:sp>
      <p:sp>
        <p:nvSpPr>
          <p:cNvPr id="15365" name="Rectangle 12"/>
          <p:cNvSpPr>
            <a:spLocks noChangeArrowheads="1"/>
          </p:cNvSpPr>
          <p:nvPr/>
        </p:nvSpPr>
        <p:spPr bwMode="auto">
          <a:xfrm>
            <a:off x="4572000" y="5795963"/>
            <a:ext cx="457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spAutoFit/>
          </a:bodyPr>
          <a:lstStyle/>
          <a:p>
            <a:pPr algn="ctr">
              <a:spcBef>
                <a:spcPct val="50000"/>
              </a:spcBef>
              <a:buClr>
                <a:schemeClr val="bg2"/>
              </a:buClr>
              <a:buSzPct val="75000"/>
              <a:buFont typeface="Monotype Sorts" pitchFamily="2" charset="2"/>
              <a:buNone/>
            </a:pPr>
            <a:r>
              <a:rPr lang="el-GR" sz="2400" b="1" dirty="0"/>
              <a:t>Ι. Μ. Κατσίλλης,</a:t>
            </a:r>
            <a:r>
              <a:rPr lang="en-US" sz="2400" b="1" dirty="0"/>
              <a:t> </a:t>
            </a:r>
            <a:endParaRPr lang="el-GR" sz="2400" b="1" dirty="0"/>
          </a:p>
          <a:p>
            <a:pPr algn="ctr">
              <a:spcBef>
                <a:spcPct val="50000"/>
              </a:spcBef>
              <a:buClr>
                <a:schemeClr val="bg2"/>
              </a:buClr>
              <a:buSzPct val="75000"/>
              <a:buFont typeface="Monotype Sorts" pitchFamily="2" charset="2"/>
              <a:buNone/>
            </a:pPr>
            <a:r>
              <a:rPr lang="en-US" sz="2400" b="1" dirty="0"/>
              <a:t>A. </a:t>
            </a:r>
            <a:r>
              <a:rPr lang="el-GR" sz="2400" b="1" dirty="0"/>
              <a:t>Αδαμοπούλου Ι Καμαριανός </a:t>
            </a:r>
          </a:p>
          <a:p>
            <a:pPr algn="ctr">
              <a:spcBef>
                <a:spcPct val="50000"/>
              </a:spcBef>
              <a:buClr>
                <a:schemeClr val="bg2"/>
              </a:buClr>
              <a:buSzPct val="75000"/>
              <a:buFont typeface="Monotype Sorts" pitchFamily="2" charset="2"/>
              <a:buNone/>
            </a:pPr>
            <a:r>
              <a:rPr lang="el-GR" sz="2400" b="1" dirty="0"/>
              <a:t>ΠΤΔΕ Παν/</a:t>
            </a:r>
            <a:r>
              <a:rPr lang="el-GR" sz="2400" b="1" dirty="0" err="1"/>
              <a:t>μίου</a:t>
            </a:r>
            <a:r>
              <a:rPr lang="el-GR" sz="2400" b="1" dirty="0"/>
              <a:t> Πατρών</a:t>
            </a:r>
            <a:endParaRPr lang="en-GB" sz="2400" b="1"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iterate type="lt">
                                    <p:tmPct val="0"/>
                                  </p:iterate>
                                  <p:childTnLst>
                                    <p:set>
                                      <p:cBhvr>
                                        <p:cTn id="6" dur="1" fill="hold">
                                          <p:stCondLst>
                                            <p:cond delay="0"/>
                                          </p:stCondLst>
                                        </p:cTn>
                                        <p:tgtEl>
                                          <p:spTgt spid="5122">
                                            <p:bg/>
                                          </p:spTgt>
                                        </p:tgtEl>
                                        <p:attrNameLst>
                                          <p:attrName>style.visibility</p:attrName>
                                        </p:attrNameLst>
                                      </p:cBhvr>
                                      <p:to>
                                        <p:strVal val="visible"/>
                                      </p:to>
                                    </p:set>
                                    <p:animEffect transition="in" filter="blinds(horizontal)">
                                      <p:cBhvr>
                                        <p:cTn id="7" dur="500"/>
                                        <p:tgtEl>
                                          <p:spTgt spid="5122">
                                            <p:bg/>
                                          </p:spTgt>
                                        </p:tgtEl>
                                      </p:cBhvr>
                                    </p:animEffect>
                                  </p:childTnLst>
                                </p:cTn>
                              </p:par>
                              <p:par>
                                <p:cTn id="8" presetID="3" presetClass="entr" presetSubtype="10" fill="hold" grpId="0" nodeType="withEffect">
                                  <p:stCondLst>
                                    <p:cond delay="0"/>
                                  </p:stCondLst>
                                  <p:iterate type="lt">
                                    <p:tmPct val="0"/>
                                  </p:iterate>
                                  <p:childTnLst>
                                    <p:set>
                                      <p:cBhvr>
                                        <p:cTn id="9" dur="1" fill="hold">
                                          <p:stCondLst>
                                            <p:cond delay="0"/>
                                          </p:stCondLst>
                                        </p:cTn>
                                        <p:tgtEl>
                                          <p:spTgt spid="5122">
                                            <p:txEl>
                                              <p:pRg st="0" end="0"/>
                                            </p:txEl>
                                          </p:spTgt>
                                        </p:tgtEl>
                                        <p:attrNameLst>
                                          <p:attrName>style.visibility</p:attrName>
                                        </p:attrNameLst>
                                      </p:cBhvr>
                                      <p:to>
                                        <p:strVal val="visible"/>
                                      </p:to>
                                    </p:set>
                                    <p:animEffect transition="in" filter="blinds(horizontal)">
                                      <p:cBhvr>
                                        <p:cTn id="10" dur="500"/>
                                        <p:tgtEl>
                                          <p:spTgt spid="5122">
                                            <p:txEl>
                                              <p:pRg st="0" end="0"/>
                                            </p:txEl>
                                          </p:spTgt>
                                        </p:tgtEl>
                                      </p:cBhvr>
                                    </p:animEffect>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5128"/>
                                        </p:tgtEl>
                                        <p:attrNameLst>
                                          <p:attrName>style.visibility</p:attrName>
                                        </p:attrNameLst>
                                      </p:cBhvr>
                                      <p:to>
                                        <p:strVal val="visible"/>
                                      </p:to>
                                    </p:set>
                                    <p:anim calcmode="lin" valueType="num">
                                      <p:cBhvr additive="base">
                                        <p:cTn id="14" dur="2000" fill="hold"/>
                                        <p:tgtEl>
                                          <p:spTgt spid="5128"/>
                                        </p:tgtEl>
                                        <p:attrNameLst>
                                          <p:attrName>ppt_x</p:attrName>
                                        </p:attrNameLst>
                                      </p:cBhvr>
                                      <p:tavLst>
                                        <p:tav tm="0">
                                          <p:val>
                                            <p:strVal val="#ppt_x"/>
                                          </p:val>
                                        </p:tav>
                                        <p:tav tm="100000">
                                          <p:val>
                                            <p:strVal val="#ppt_x"/>
                                          </p:val>
                                        </p:tav>
                                      </p:tavLst>
                                    </p:anim>
                                    <p:anim calcmode="lin" valueType="num">
                                      <p:cBhvr additive="base">
                                        <p:cTn id="15" dur="2000" fill="hold"/>
                                        <p:tgtEl>
                                          <p:spTgt spid="512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25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allAtOnce" animBg="1"/>
      <p:bldP spid="51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r>
              <a:rPr lang="el-GR" sz="3600">
                <a:solidFill>
                  <a:srgbClr val="FFFF00"/>
                </a:solidFill>
              </a:rPr>
              <a:t>Και τα επαγωγικά:</a:t>
            </a:r>
          </a:p>
        </p:txBody>
      </p:sp>
      <p:graphicFrame>
        <p:nvGraphicFramePr>
          <p:cNvPr id="24579" name="Object 4"/>
          <p:cNvGraphicFramePr>
            <a:graphicFrameLocks noGrp="1" noChangeAspect="1"/>
          </p:cNvGraphicFramePr>
          <p:nvPr>
            <p:ph sz="quarter" idx="1"/>
          </p:nvPr>
        </p:nvGraphicFramePr>
        <p:xfrm>
          <a:off x="2214563" y="1500188"/>
          <a:ext cx="5000625" cy="4973637"/>
        </p:xfrm>
        <a:graphic>
          <a:graphicData uri="http://schemas.openxmlformats.org/presentationml/2006/ole">
            <mc:AlternateContent xmlns:mc="http://schemas.openxmlformats.org/markup-compatibility/2006">
              <mc:Choice xmlns:v="urn:schemas-microsoft-com:vml" Requires="v">
                <p:oleObj spid="_x0000_s24589" name="Visio" r:id="rId3" imgW="3685140" imgH="4047961" progId="Visio.Drawing.11">
                  <p:embed/>
                </p:oleObj>
              </mc:Choice>
              <mc:Fallback>
                <p:oleObj name="Visio" r:id="rId3" imgW="3685140" imgH="404796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500188"/>
                        <a:ext cx="5000625" cy="497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27088" y="333375"/>
            <a:ext cx="7772400" cy="809625"/>
          </a:xfrm>
          <a:gradFill rotWithShape="0">
            <a:gsLst>
              <a:gs pos="0">
                <a:srgbClr val="FFCC99"/>
              </a:gs>
              <a:gs pos="30000">
                <a:srgbClr val="D49E6C"/>
              </a:gs>
              <a:gs pos="70000">
                <a:srgbClr val="A65528"/>
              </a:gs>
              <a:gs pos="100000">
                <a:srgbClr val="663012"/>
              </a:gs>
            </a:gsLst>
            <a:lin ang="5400000"/>
          </a:gradFill>
        </p:spPr>
        <p:txBody>
          <a:bodyPr anchor="ctr"/>
          <a:lstStyle/>
          <a:p>
            <a:pPr algn="ctr" eaLnBrk="1" hangingPunct="1">
              <a:defRPr/>
            </a:pPr>
            <a:r>
              <a:rPr lang="el-GR" sz="2800" i="1">
                <a:solidFill>
                  <a:srgbClr val="FFFF66"/>
                </a:solidFill>
                <a:latin typeface="+mn-lt"/>
              </a:rPr>
              <a:t>Η "Δύναμη" του Ελέγχου Υποθέσεων</a:t>
            </a:r>
          </a:p>
        </p:txBody>
      </p:sp>
      <p:sp>
        <p:nvSpPr>
          <p:cNvPr id="116739" name="Rectangle 3"/>
          <p:cNvSpPr>
            <a:spLocks noGrp="1" noChangeArrowheads="1"/>
          </p:cNvSpPr>
          <p:nvPr>
            <p:ph sz="quarter" idx="1"/>
          </p:nvPr>
        </p:nvSpPr>
        <p:spPr>
          <a:xfrm>
            <a:off x="827088" y="2133600"/>
            <a:ext cx="7772400" cy="3970338"/>
          </a:xfrm>
        </p:spPr>
        <p:txBody>
          <a:bodyPr/>
          <a:lstStyle/>
          <a:p>
            <a:pPr marL="609600" indent="-609600" eaLnBrk="1" hangingPunct="1"/>
            <a:r>
              <a:rPr lang="el-GR"/>
              <a:t> </a:t>
            </a:r>
          </a:p>
        </p:txBody>
      </p:sp>
      <p:sp>
        <p:nvSpPr>
          <p:cNvPr id="116740" name="Rectangle 4"/>
          <p:cNvSpPr>
            <a:spLocks noChangeArrowheads="1"/>
          </p:cNvSpPr>
          <p:nvPr/>
        </p:nvSpPr>
        <p:spPr bwMode="auto">
          <a:xfrm>
            <a:off x="971550" y="1700213"/>
            <a:ext cx="5040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tabLst>
                <a:tab pos="-3511550" algn="l"/>
                <a:tab pos="539750" algn="l"/>
                <a:tab pos="720725" algn="l"/>
                <a:tab pos="900113" algn="l"/>
                <a:tab pos="1169988" algn="l"/>
              </a:tabLst>
            </a:pPr>
            <a:r>
              <a:rPr lang="el-GR" sz="1800" b="1" i="1">
                <a:cs typeface="Times New Roman" pitchFamily="18" charset="0"/>
              </a:rPr>
              <a:t>Πιθανές Ενέργειες στον Έλεγχο Υποθέσεων</a:t>
            </a:r>
            <a:endParaRPr lang="en-US" sz="1800"/>
          </a:p>
          <a:p>
            <a:pPr>
              <a:tabLst>
                <a:tab pos="-3511550" algn="l"/>
                <a:tab pos="539750" algn="l"/>
                <a:tab pos="720725" algn="l"/>
                <a:tab pos="900113" algn="l"/>
                <a:tab pos="1169988" algn="l"/>
              </a:tabLst>
            </a:pPr>
            <a:endParaRPr lang="en-US" sz="1800"/>
          </a:p>
        </p:txBody>
      </p:sp>
      <p:graphicFrame>
        <p:nvGraphicFramePr>
          <p:cNvPr id="167999" name="Group 63"/>
          <p:cNvGraphicFramePr>
            <a:graphicFrameLocks noGrp="1"/>
          </p:cNvGraphicFramePr>
          <p:nvPr/>
        </p:nvGraphicFramePr>
        <p:xfrm>
          <a:off x="971550" y="2620963"/>
          <a:ext cx="7416800" cy="3400426"/>
        </p:xfrm>
        <a:graphic>
          <a:graphicData uri="http://schemas.openxmlformats.org/drawingml/2006/table">
            <a:tbl>
              <a:tblPr/>
              <a:tblGrid>
                <a:gridCol w="1871663">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2471737">
                  <a:extLst>
                    <a:ext uri="{9D8B030D-6E8A-4147-A177-3AD203B41FA5}">
                      <a16:colId xmlns:a16="http://schemas.microsoft.com/office/drawing/2014/main" val="20002"/>
                    </a:ext>
                  </a:extLst>
                </a:gridCol>
              </a:tblGrid>
              <a:tr h="782638">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1800" b="0" i="0" u="none" strike="noStrike" cap="none" normalizeH="0" baseline="0" dirty="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chemeClr val="accent1">
                              <a:lumMod val="75000"/>
                            </a:schemeClr>
                          </a:solidFill>
                          <a:effectLst/>
                          <a:latin typeface="Times New Roman" pitchFamily="18" charset="0"/>
                          <a:cs typeface="Times New Roman" pitchFamily="18" charset="0"/>
                        </a:rPr>
                        <a:t>Σωστή Ηο</a:t>
                      </a:r>
                      <a:endParaRPr kumimoji="0" lang="el-GR" sz="1800" b="0" i="0" u="none" strike="noStrike" cap="none" normalizeH="0" baseline="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chemeClr val="accent1">
                              <a:lumMod val="75000"/>
                            </a:schemeClr>
                          </a:solidFill>
                          <a:effectLst/>
                          <a:latin typeface="Times New Roman" pitchFamily="18" charset="0"/>
                          <a:cs typeface="Times New Roman" pitchFamily="18" charset="0"/>
                        </a:rPr>
                        <a:t>Λανθασμένη Ηο</a:t>
                      </a:r>
                      <a:endParaRPr kumimoji="0" lang="el-GR" sz="1800" b="0" i="0" u="none" strike="noStrike" cap="none" normalizeH="0" baseline="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19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chemeClr val="accent1">
                              <a:lumMod val="75000"/>
                            </a:schemeClr>
                          </a:solidFill>
                          <a:effectLst/>
                          <a:latin typeface="Times New Roman" pitchFamily="18" charset="0"/>
                          <a:cs typeface="Times New Roman" pitchFamily="18" charset="0"/>
                        </a:rPr>
                        <a:t>Απόρριψη</a:t>
                      </a:r>
                      <a:endParaRPr kumimoji="0" lang="el-GR" sz="1800" b="0" i="0" u="none" strike="noStrike" cap="none" normalizeH="0" baseline="0" dirty="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1" u="none" strike="noStrike" cap="none" normalizeH="0" baseline="0" dirty="0">
                          <a:ln>
                            <a:noFill/>
                          </a:ln>
                          <a:solidFill>
                            <a:schemeClr val="accent1">
                              <a:lumMod val="75000"/>
                            </a:schemeClr>
                          </a:solidFill>
                          <a:effectLst/>
                          <a:latin typeface="Times New Roman" pitchFamily="18" charset="0"/>
                          <a:cs typeface="Times New Roman" pitchFamily="18" charset="0"/>
                        </a:rPr>
                        <a:t>Σφάλμα Τύπου </a:t>
                      </a:r>
                      <a:r>
                        <a:rPr kumimoji="0" lang="en-US" sz="1800" b="1" i="1" u="none" strike="noStrike" cap="none" normalizeH="0" baseline="0" dirty="0">
                          <a:ln>
                            <a:noFill/>
                          </a:ln>
                          <a:solidFill>
                            <a:schemeClr val="accent1">
                              <a:lumMod val="75000"/>
                            </a:schemeClr>
                          </a:solidFill>
                          <a:effectLst/>
                          <a:latin typeface="Times New Roman" pitchFamily="18" charset="0"/>
                          <a:cs typeface="Times New Roman" pitchFamily="18" charset="0"/>
                        </a:rPr>
                        <a:t>I</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chemeClr val="accent1">
                              <a:lumMod val="75000"/>
                            </a:schemeClr>
                          </a:solidFill>
                          <a:effectLst/>
                          <a:latin typeface="Times New Roman" pitchFamily="18" charset="0"/>
                          <a:cs typeface="Times New Roman" pitchFamily="18" charset="0"/>
                        </a:rPr>
                        <a:t>(α)</a:t>
                      </a:r>
                      <a:endParaRPr kumimoji="0" lang="en-US" sz="1800" b="1"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accent1">
                              <a:lumMod val="75000"/>
                            </a:schemeClr>
                          </a:solidFill>
                          <a:effectLst/>
                          <a:latin typeface="Times New Roman" pitchFamily="18" charset="0"/>
                          <a:cs typeface="Times New Roman" pitchFamily="18" charset="0"/>
                        </a:rPr>
                        <a:t>Επίπεδο</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accent1">
                              <a:lumMod val="75000"/>
                            </a:schemeClr>
                          </a:solidFill>
                          <a:effectLst/>
                          <a:latin typeface="Times New Roman" pitchFamily="18" charset="0"/>
                          <a:cs typeface="Times New Roman" pitchFamily="18" charset="0"/>
                        </a:rPr>
                        <a:t>Στατιστικής Σημαντικότητας</a:t>
                      </a:r>
                      <a:endParaRPr kumimoji="0" lang="el-GR" sz="1800" b="0" i="0" u="none" strike="noStrike" cap="none" normalizeH="0" baseline="0" dirty="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1" u="none" strike="noStrike" cap="none" normalizeH="0" baseline="0">
                          <a:ln>
                            <a:noFill/>
                          </a:ln>
                          <a:solidFill>
                            <a:schemeClr val="accent1">
                              <a:lumMod val="75000"/>
                            </a:schemeClr>
                          </a:solidFill>
                          <a:effectLst/>
                          <a:latin typeface="Times New Roman" pitchFamily="18" charset="0"/>
                          <a:cs typeface="Times New Roman" pitchFamily="18" charset="0"/>
                        </a:rPr>
                        <a:t>Επίπεδο</a:t>
                      </a:r>
                      <a:endParaRPr kumimoji="0" lang="en-US" sz="1800" b="0" i="0" u="none" strike="noStrike" cap="none" normalizeH="0" baseline="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1" u="none" strike="noStrike" cap="none" normalizeH="0" baseline="0">
                          <a:ln>
                            <a:noFill/>
                          </a:ln>
                          <a:solidFill>
                            <a:schemeClr val="accent1">
                              <a:lumMod val="75000"/>
                            </a:schemeClr>
                          </a:solidFill>
                          <a:effectLst/>
                          <a:latin typeface="Times New Roman" pitchFamily="18" charset="0"/>
                          <a:cs typeface="Times New Roman" pitchFamily="18" charset="0"/>
                        </a:rPr>
                        <a:t>Στατιστικής Δύναμης </a:t>
                      </a:r>
                      <a:endParaRPr kumimoji="0" lang="en-US" sz="1800" b="0" i="0" u="none" strike="noStrike" cap="none" normalizeH="0" baseline="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chemeClr val="accent1">
                              <a:lumMod val="75000"/>
                            </a:schemeClr>
                          </a:solidFill>
                          <a:effectLst/>
                          <a:latin typeface="Times New Roman" pitchFamily="18" charset="0"/>
                          <a:cs typeface="Times New Roman" pitchFamily="18" charset="0"/>
                        </a:rPr>
                        <a:t>(1-β)</a:t>
                      </a:r>
                      <a:endParaRPr kumimoji="0" lang="en-US" sz="1800" b="0" i="0" u="none" strike="noStrike" cap="none" normalizeH="0" baseline="0">
                        <a:ln>
                          <a:noFill/>
                        </a:ln>
                        <a:solidFill>
                          <a:schemeClr val="accent1">
                            <a:lumMod val="75000"/>
                          </a:schemeClr>
                        </a:solidFill>
                        <a:effectLst/>
                        <a:latin typeface="Times New Roman" pitchFamily="18" charset="0"/>
                        <a:cs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5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a:ln>
                            <a:noFill/>
                          </a:ln>
                          <a:solidFill>
                            <a:schemeClr val="accent1">
                              <a:lumMod val="75000"/>
                            </a:schemeClr>
                          </a:solidFill>
                          <a:effectLst/>
                          <a:latin typeface="Times New Roman" pitchFamily="18" charset="0"/>
                          <a:cs typeface="Times New Roman" pitchFamily="18" charset="0"/>
                        </a:rPr>
                        <a:t>Μη Απόρριψη</a:t>
                      </a:r>
                      <a:endParaRPr kumimoji="0" lang="el-GR" sz="1800" b="0" i="0" u="none" strike="noStrike" cap="none" normalizeH="0" baseline="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 pos="735013" algn="ctr"/>
                        </a:tabLst>
                      </a:pPr>
                      <a:r>
                        <a:rPr kumimoji="0" lang="el-GR" sz="1800" b="1" i="1" u="none" strike="noStrike" cap="none" normalizeH="0" baseline="0" dirty="0">
                          <a:ln>
                            <a:noFill/>
                          </a:ln>
                          <a:solidFill>
                            <a:schemeClr val="accent1">
                              <a:lumMod val="75000"/>
                            </a:schemeClr>
                          </a:solidFill>
                          <a:effectLst/>
                          <a:latin typeface="Times New Roman" pitchFamily="18" charset="0"/>
                          <a:cs typeface="Times New Roman" pitchFamily="18" charset="0"/>
                        </a:rPr>
                        <a:t>Επίπεδο Εμπιστοσύνης</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 pos="735013" algn="ctr"/>
                        </a:tabLst>
                      </a:pPr>
                      <a:endParaRPr kumimoji="0" lang="el-GR"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80975" algn="l"/>
                          <a:tab pos="735013" algn="ctr"/>
                        </a:tabLst>
                      </a:pPr>
                      <a:r>
                        <a:rPr kumimoji="0" lang="el-GR" sz="1800" b="1" i="0" u="none" strike="noStrike" cap="none" normalizeH="0" baseline="0" dirty="0">
                          <a:ln>
                            <a:noFill/>
                          </a:ln>
                          <a:solidFill>
                            <a:schemeClr val="accent1">
                              <a:lumMod val="75000"/>
                            </a:schemeClr>
                          </a:solidFill>
                          <a:effectLst/>
                          <a:latin typeface="Times New Roman" pitchFamily="18" charset="0"/>
                          <a:cs typeface="Times New Roman" pitchFamily="18" charset="0"/>
                        </a:rPr>
                        <a:t>(1-α)</a:t>
                      </a:r>
                      <a:endParaRPr kumimoji="0" lang="en-US" sz="1800" b="1"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1" u="none" strike="noStrike" cap="none" normalizeH="0" baseline="0" dirty="0">
                          <a:ln>
                            <a:noFill/>
                          </a:ln>
                          <a:solidFill>
                            <a:schemeClr val="accent1">
                              <a:lumMod val="75000"/>
                            </a:schemeClr>
                          </a:solidFill>
                          <a:effectLst/>
                          <a:latin typeface="Times New Roman" pitchFamily="18" charset="0"/>
                          <a:cs typeface="Times New Roman" pitchFamily="18" charset="0"/>
                        </a:rPr>
                        <a:t>Σφάλμα Τύπου Ι</a:t>
                      </a:r>
                      <a:r>
                        <a:rPr kumimoji="0" lang="en-US" sz="1800" b="1" i="1" u="none" strike="noStrike" cap="none" normalizeH="0" baseline="0" dirty="0">
                          <a:ln>
                            <a:noFill/>
                          </a:ln>
                          <a:solidFill>
                            <a:schemeClr val="accent1">
                              <a:lumMod val="75000"/>
                            </a:schemeClr>
                          </a:solidFill>
                          <a:effectLst/>
                          <a:latin typeface="Times New Roman" pitchFamily="18" charset="0"/>
                          <a:cs typeface="Times New Roman" pitchFamily="18" charset="0"/>
                        </a:rPr>
                        <a:t>I</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1" i="0" u="none" strike="noStrike" cap="none" normalizeH="0" baseline="0" dirty="0">
                          <a:ln>
                            <a:noFill/>
                          </a:ln>
                          <a:solidFill>
                            <a:schemeClr val="accent1">
                              <a:lumMod val="75000"/>
                            </a:schemeClr>
                          </a:solidFill>
                          <a:effectLst/>
                          <a:latin typeface="Times New Roman" pitchFamily="18" charset="0"/>
                          <a:cs typeface="Times New Roman" pitchFamily="18" charset="0"/>
                        </a:rPr>
                        <a:t>(β)</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accent1">
                              <a:lumMod val="75000"/>
                            </a:schemeClr>
                          </a:solidFill>
                          <a:effectLst/>
                          <a:latin typeface="Times New Roman" pitchFamily="18" charset="0"/>
                          <a:cs typeface="Times New Roman" pitchFamily="18" charset="0"/>
                        </a:rPr>
                        <a:t>Επίπεδο</a:t>
                      </a:r>
                      <a:endParaRPr kumimoji="0" lang="en-US" sz="1800" b="0" i="0" u="none" strike="noStrike" cap="none" normalizeH="0" baseline="0" dirty="0">
                        <a:ln>
                          <a:noFill/>
                        </a:ln>
                        <a:solidFill>
                          <a:schemeClr val="accent1">
                            <a:lumMod val="75000"/>
                          </a:schemeClr>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dirty="0">
                          <a:ln>
                            <a:noFill/>
                          </a:ln>
                          <a:solidFill>
                            <a:schemeClr val="accent1">
                              <a:lumMod val="75000"/>
                            </a:schemeClr>
                          </a:solidFill>
                          <a:effectLst/>
                          <a:latin typeface="Times New Roman" pitchFamily="18" charset="0"/>
                          <a:cs typeface="Times New Roman" pitchFamily="18" charset="0"/>
                        </a:rPr>
                        <a:t>Στατιστικής Δύναμης </a:t>
                      </a:r>
                      <a:endParaRPr kumimoji="0" lang="el-GR" sz="1800" b="0" i="0" u="none" strike="noStrike" cap="none" normalizeH="0" baseline="0" dirty="0">
                        <a:ln>
                          <a:noFill/>
                        </a:ln>
                        <a:solidFill>
                          <a:schemeClr val="accent1">
                            <a:lumMod val="75000"/>
                          </a:schemeClr>
                        </a:solidFill>
                        <a:effectLst/>
                        <a:latin typeface="Times New Roman" pitchFamily="18"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6760" name="Rectangle 61"/>
          <p:cNvSpPr>
            <a:spLocks noChangeArrowheads="1"/>
          </p:cNvSpPr>
          <p:nvPr/>
        </p:nvSpPr>
        <p:spPr bwMode="auto">
          <a:xfrm>
            <a:off x="0" y="4875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sz="2400"/>
          </a:p>
        </p:txBody>
      </p:sp>
      <p:sp>
        <p:nvSpPr>
          <p:cNvPr id="11676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Footer Placeholder 3"/>
          <p:cNvSpPr>
            <a:spLocks noGrp="1"/>
          </p:cNvSpPr>
          <p:nvPr>
            <p:ph type="ftr" sz="quarter" idx="11"/>
          </p:nvPr>
        </p:nvSpPr>
        <p:spPr bwMode="auto">
          <a:xfrm>
            <a:off x="5181600" y="64008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17763" name="Rectangle 2"/>
          <p:cNvSpPr>
            <a:spLocks noGrp="1" noChangeArrowheads="1"/>
          </p:cNvSpPr>
          <p:nvPr>
            <p:ph type="title"/>
          </p:nvPr>
        </p:nvSpPr>
        <p:spPr>
          <a:xfrm>
            <a:off x="838200" y="342900"/>
            <a:ext cx="7772400" cy="565150"/>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Διαστήματα Εμπιστοσύνης:</a:t>
            </a:r>
            <a:r>
              <a:rPr lang="en-US" sz="2400">
                <a:solidFill>
                  <a:srgbClr val="FFFF66"/>
                </a:solidFill>
                <a:latin typeface="+mn-lt"/>
              </a:rPr>
              <a:t> </a:t>
            </a:r>
            <a:r>
              <a:rPr lang="el-GR" sz="2400" i="1">
                <a:solidFill>
                  <a:srgbClr val="FFFF66"/>
                </a:solidFill>
                <a:latin typeface="+mn-lt"/>
              </a:rPr>
              <a:t>Υπολογισμός</a:t>
            </a:r>
          </a:p>
        </p:txBody>
      </p:sp>
      <p:sp>
        <p:nvSpPr>
          <p:cNvPr id="117764" name="Rectangle 3"/>
          <p:cNvSpPr>
            <a:spLocks noGrp="1" noChangeArrowheads="1"/>
          </p:cNvSpPr>
          <p:nvPr>
            <p:ph sz="quarter" idx="1"/>
          </p:nvPr>
        </p:nvSpPr>
        <p:spPr>
          <a:xfrm>
            <a:off x="827088" y="1341438"/>
            <a:ext cx="7848600" cy="5400675"/>
          </a:xfrm>
        </p:spPr>
        <p:txBody>
          <a:bodyPr/>
          <a:lstStyle/>
          <a:p>
            <a:pPr marL="447675" indent="-447675" eaLnBrk="1" hangingPunct="1">
              <a:lnSpc>
                <a:spcPct val="80000"/>
              </a:lnSpc>
            </a:pPr>
            <a:endParaRPr lang="el-GR" sz="800" b="1"/>
          </a:p>
          <a:p>
            <a:pPr marL="447675" indent="-447675" eaLnBrk="1" hangingPunct="1">
              <a:lnSpc>
                <a:spcPct val="80000"/>
              </a:lnSpc>
            </a:pPr>
            <a:r>
              <a:rPr lang="el-GR" sz="1600"/>
              <a:t>	Για να φτιάξομε τα διαστήματα εμπιστοσύνης πρέπει να γνωρίζομε τα εξής:</a:t>
            </a:r>
          </a:p>
          <a:p>
            <a:pPr marL="447675" indent="-447675" eaLnBrk="1" hangingPunct="1">
              <a:lnSpc>
                <a:spcPct val="80000"/>
              </a:lnSpc>
            </a:pPr>
            <a:endParaRPr lang="el-GR" sz="1600"/>
          </a:p>
          <a:p>
            <a:pPr marL="447675" indent="-447675" eaLnBrk="1" hangingPunct="1">
              <a:lnSpc>
                <a:spcPct val="80000"/>
              </a:lnSpc>
            </a:pPr>
            <a:r>
              <a:rPr lang="el-GR" sz="1600"/>
              <a:t>1.	</a:t>
            </a:r>
            <a:r>
              <a:rPr lang="el-GR" sz="1600" i="1"/>
              <a:t>Πάντοτε</a:t>
            </a:r>
            <a:r>
              <a:rPr lang="el-GR" sz="1600"/>
              <a:t> φτιάχνομε τα διαστήματα γύρω από τις </a:t>
            </a:r>
            <a:r>
              <a:rPr lang="el-GR" sz="1600" b="1"/>
              <a:t>παραμέτρους</a:t>
            </a:r>
            <a:r>
              <a:rPr lang="el-GR" sz="1600"/>
              <a:t> του πληθυσμού και πάντοτε χρησιμοποιούμε το αντίστοιχο περιγραφικό (ή εξηγητικό) </a:t>
            </a:r>
            <a:r>
              <a:rPr lang="el-GR" sz="1600" b="1"/>
              <a:t>στατιστικό</a:t>
            </a:r>
            <a:r>
              <a:rPr lang="el-GR" sz="1600"/>
              <a:t> για να τα φτιάξομε.  Έτσι, αν θέλομε να φτιάξομε διαστήματα εμπιστοσύνης γύρω από τον αριθμητικό μέσο του πληθυσμού (μ), χρησιμοποιούμε τον αριθμητικό μέσο του δείγματος ().  Αν θέλομε να φτιάξομε διαστήματα γύρω από τη διαφορά δύο αριθμητικών μέσων του πληθυσμού (μ1-μ2), χρησιμοποιούμε τη διαφορά του δείγματος (-) κ.τ.λ.          </a:t>
            </a:r>
          </a:p>
          <a:p>
            <a:pPr marL="447675" indent="-447675" eaLnBrk="1" hangingPunct="1">
              <a:lnSpc>
                <a:spcPct val="80000"/>
              </a:lnSpc>
            </a:pPr>
            <a:endParaRPr lang="el-GR" sz="1600"/>
          </a:p>
          <a:p>
            <a:pPr marL="447675" indent="-447675" eaLnBrk="1" hangingPunct="1">
              <a:lnSpc>
                <a:spcPct val="80000"/>
              </a:lnSpc>
            </a:pPr>
            <a:r>
              <a:rPr lang="el-GR" sz="1600"/>
              <a:t>2. 	Για την κατασκευή διαστημάτων εμπιστοσύνης πρέπει να γνωρίζομε το τυπικό σφάλμα της παραμέτρου (ή του συνδυασμού των παραμέτρων) που θέλομε να προσεγγίσομε, πρέπει, δηλαδή, να γνωρίζομε ή να μπορούμε να υπολογίσομε το τυπικό σφάλμα  του μ, του μ1-μ2, του b κ.τ.λ.   </a:t>
            </a:r>
          </a:p>
          <a:p>
            <a:pPr marL="447675" indent="-447675" eaLnBrk="1" hangingPunct="1">
              <a:lnSpc>
                <a:spcPct val="80000"/>
              </a:lnSpc>
              <a:buFont typeface="Wingdings 2" pitchFamily="18" charset="2"/>
              <a:buNone/>
            </a:pPr>
            <a:r>
              <a:rPr lang="el-GR" sz="1600"/>
              <a:t>  </a:t>
            </a:r>
          </a:p>
          <a:p>
            <a:pPr marL="447675" indent="-447675" eaLnBrk="1" hangingPunct="1">
              <a:lnSpc>
                <a:spcPct val="80000"/>
              </a:lnSpc>
            </a:pPr>
            <a:r>
              <a:rPr lang="el-GR" sz="1600"/>
              <a:t>3.	Πρέπει επίσης να γνωρίζομε την κατάλληλη δειγματοληπτική κατανομή, δηλαδή, το κατάλληλο στατιστικό ελέγχου.  Εδώ θα παρουσιάσομε τα πιο συνηθισμένα διαστήματα εμπιστοσύνης, δηλαδή τα διαστήματα εμπιστοσύνης για τα στατιστικά για τα οποία χρησιμοποιήσαμε τους ελέγχους </a:t>
            </a:r>
            <a:r>
              <a:rPr lang="en-US" sz="1600"/>
              <a:t>t</a:t>
            </a:r>
            <a:r>
              <a:rPr lang="el-GR" sz="1600"/>
              <a:t> και  </a:t>
            </a:r>
            <a:r>
              <a:rPr lang="en-US" sz="1600"/>
              <a:t>z</a:t>
            </a:r>
            <a:r>
              <a:rPr lang="el-GR" sz="1600"/>
              <a:t>.  Αφού καθορίσομε το στατιστικό, βρίσκομε  την τιμή του στατιστικού (</a:t>
            </a:r>
            <a:r>
              <a:rPr lang="en-US" sz="1600"/>
              <a:t>t</a:t>
            </a:r>
            <a:r>
              <a:rPr lang="el-GR" sz="1600" baseline="-25000"/>
              <a:t>α/2</a:t>
            </a:r>
            <a:r>
              <a:rPr lang="el-GR" sz="1600"/>
              <a:t>  </a:t>
            </a:r>
            <a:r>
              <a:rPr lang="en-US" sz="1600"/>
              <a:t>z</a:t>
            </a:r>
            <a:r>
              <a:rPr lang="el-GR" sz="1600" baseline="-25000"/>
              <a:t>α/2</a:t>
            </a:r>
            <a:r>
              <a:rPr lang="el-GR" sz="1600"/>
              <a:t>) που αντιστοιχεί στο επίπεδο α/2 που επιθυμούμε και στους βαθμούς ελευθερίας από τον αντίστοιχο πίνακα,.  Αξίζει να το επαναλάβομε: Για τα διαστήματα εμπιστοσύνης</a:t>
            </a:r>
            <a:r>
              <a:rPr lang="el-GR" sz="1600" i="1"/>
              <a:t> χρησιμοποιούμε πάντοτε το </a:t>
            </a:r>
            <a:r>
              <a:rPr lang="el-GR" sz="1600" b="1" i="1"/>
              <a:t>κρίσιμο</a:t>
            </a:r>
            <a:r>
              <a:rPr lang="el-GR" sz="1600" i="1"/>
              <a:t> στατιστικό (την τιμή του πίνακα)</a:t>
            </a:r>
            <a:r>
              <a:rPr lang="el-GR" sz="1600"/>
              <a:t>.</a:t>
            </a:r>
          </a:p>
          <a:p>
            <a:pPr marL="447675" indent="-447675" eaLnBrk="1" hangingPunct="1">
              <a:lnSpc>
                <a:spcPct val="80000"/>
              </a:lnSpc>
            </a:pPr>
            <a:endParaRPr lang="el-GR" sz="1600"/>
          </a:p>
          <a:p>
            <a:pPr marL="447675" indent="-447675" eaLnBrk="1" hangingPunct="1">
              <a:lnSpc>
                <a:spcPct val="80000"/>
              </a:lnSpc>
            </a:pPr>
            <a:endParaRPr lang="el-GR" sz="1600"/>
          </a:p>
          <a:p>
            <a:pPr marL="447675" indent="-447675" eaLnBrk="1" hangingPunct="1">
              <a:lnSpc>
                <a:spcPct val="80000"/>
              </a:lnSpc>
            </a:pPr>
            <a:endParaRPr lang="el-GR" sz="1400"/>
          </a:p>
          <a:p>
            <a:pPr marL="447675" indent="-447675" eaLnBrk="1" hangingPunct="1">
              <a:lnSpc>
                <a:spcPct val="80000"/>
              </a:lnSpc>
            </a:pPr>
            <a:endParaRPr lang="el-GR" sz="1400"/>
          </a:p>
          <a:p>
            <a:pPr marL="447675" indent="-447675" eaLnBrk="1" hangingPunct="1">
              <a:lnSpc>
                <a:spcPct val="80000"/>
              </a:lnSpc>
            </a:pPr>
            <a:endParaRPr lang="el-GR" sz="1200"/>
          </a:p>
          <a:p>
            <a:pPr marL="447675" indent="-447675" eaLnBrk="1" hangingPunct="1">
              <a:lnSpc>
                <a:spcPct val="80000"/>
              </a:lnSpc>
            </a:pPr>
            <a:endParaRPr lang="el-GR" sz="1200"/>
          </a:p>
        </p:txBody>
      </p:sp>
    </p:spTree>
  </p:cSld>
  <p:clrMapOvr>
    <a:masterClrMapping/>
  </p:clrMapOvr>
  <p:transition spd="slow">
    <p:random/>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gradFill rotWithShape="0">
            <a:gsLst>
              <a:gs pos="0">
                <a:srgbClr val="FFCC99"/>
              </a:gs>
              <a:gs pos="30000">
                <a:srgbClr val="D49E6C"/>
              </a:gs>
              <a:gs pos="70000">
                <a:srgbClr val="A65528"/>
              </a:gs>
              <a:gs pos="100000">
                <a:srgbClr val="663012"/>
              </a:gs>
            </a:gsLst>
            <a:lin ang="5400000"/>
          </a:gradFill>
        </p:spPr>
        <p:txBody>
          <a:bodyPr anchor="ctr"/>
          <a:lstStyle/>
          <a:p>
            <a:pPr algn="ctr" eaLnBrk="1" hangingPunct="1">
              <a:defRPr/>
            </a:pPr>
            <a:r>
              <a:rPr lang="el-GR" sz="2800" i="1" dirty="0">
                <a:solidFill>
                  <a:srgbClr val="FFFF99"/>
                </a:solidFill>
                <a:latin typeface="+mn-lt"/>
              </a:rPr>
              <a:t>Διαστήματα Εμπιστοσύνης:</a:t>
            </a:r>
            <a:r>
              <a:rPr lang="en-US" sz="2800" dirty="0">
                <a:solidFill>
                  <a:srgbClr val="FFFF99"/>
                </a:solidFill>
                <a:latin typeface="+mn-lt"/>
              </a:rPr>
              <a:t> </a:t>
            </a:r>
            <a:r>
              <a:rPr lang="el-GR" sz="2800" i="1" dirty="0">
                <a:solidFill>
                  <a:srgbClr val="FFFF99"/>
                </a:solidFill>
                <a:latin typeface="+mn-lt"/>
              </a:rPr>
              <a:t>Υπολογισμός</a:t>
            </a:r>
          </a:p>
        </p:txBody>
      </p:sp>
      <p:sp>
        <p:nvSpPr>
          <p:cNvPr id="118787" name="Rectangle 3"/>
          <p:cNvSpPr>
            <a:spLocks noGrp="1" noChangeArrowheads="1"/>
          </p:cNvSpPr>
          <p:nvPr>
            <p:ph sz="quarter" idx="1"/>
          </p:nvPr>
        </p:nvSpPr>
        <p:spPr>
          <a:xfrm>
            <a:off x="827088" y="1700213"/>
            <a:ext cx="7772400" cy="4403725"/>
          </a:xfrm>
        </p:spPr>
        <p:txBody>
          <a:bodyPr/>
          <a:lstStyle/>
          <a:p>
            <a:pPr marL="609600" indent="-609600" eaLnBrk="1" hangingPunct="1">
              <a:lnSpc>
                <a:spcPct val="80000"/>
              </a:lnSpc>
            </a:pPr>
            <a:endParaRPr lang="el-GR" sz="1600" b="1"/>
          </a:p>
          <a:p>
            <a:pPr marL="609600" indent="-609600" eaLnBrk="1" hangingPunct="1">
              <a:lnSpc>
                <a:spcPct val="80000"/>
              </a:lnSpc>
            </a:pPr>
            <a:r>
              <a:rPr lang="el-GR" sz="1600"/>
              <a:t>Όταν έχομε αυτές τις πληροφορίες, η κατασκευή των διαστημάτων εμπιστοσύνης ή </a:t>
            </a:r>
            <a:r>
              <a:rPr lang="en-US" sz="1600" b="1"/>
              <a:t>CI</a:t>
            </a:r>
            <a:r>
              <a:rPr lang="el-GR" sz="1600"/>
              <a:t> (</a:t>
            </a:r>
            <a:r>
              <a:rPr lang="en-US" sz="1600" b="1"/>
              <a:t>C</a:t>
            </a:r>
            <a:r>
              <a:rPr lang="en-US" sz="1600"/>
              <a:t>onfidence</a:t>
            </a:r>
            <a:r>
              <a:rPr lang="el-GR" sz="1600"/>
              <a:t> </a:t>
            </a:r>
            <a:r>
              <a:rPr lang="en-US" sz="1600" b="1"/>
              <a:t>I</a:t>
            </a:r>
            <a:r>
              <a:rPr lang="en-US" sz="1600"/>
              <a:t>ntervals</a:t>
            </a:r>
            <a:r>
              <a:rPr lang="el-GR" sz="1600"/>
              <a:t>) είναι πολύ απλή:  </a:t>
            </a:r>
            <a:endParaRPr lang="en-US" sz="1600"/>
          </a:p>
          <a:p>
            <a:pPr marL="609600" indent="-609600" eaLnBrk="1" hangingPunct="1">
              <a:lnSpc>
                <a:spcPct val="80000"/>
              </a:lnSpc>
              <a:buFont typeface="Wingdings 2" pitchFamily="18" charset="2"/>
              <a:buNone/>
            </a:pPr>
            <a:endParaRPr lang="el-GR" sz="1600" i="1"/>
          </a:p>
          <a:p>
            <a:pPr marL="609600" indent="-609600" eaLnBrk="1" hangingPunct="1">
              <a:lnSpc>
                <a:spcPct val="80000"/>
              </a:lnSpc>
            </a:pPr>
            <a:r>
              <a:rPr lang="el-GR" sz="1600" i="1"/>
              <a:t>Βρίσκομε το </a:t>
            </a:r>
            <a:r>
              <a:rPr lang="el-GR" sz="1600" b="1" i="1"/>
              <a:t>γινόμενο του τυπικού σφάλματος επί το κρίσιμο στατιστικό</a:t>
            </a:r>
            <a:r>
              <a:rPr lang="el-GR" sz="1600" i="1"/>
              <a:t>. </a:t>
            </a:r>
            <a:r>
              <a:rPr lang="fr-FR" sz="1600" i="1"/>
              <a:t>t</a:t>
            </a:r>
            <a:r>
              <a:rPr lang="el-GR" sz="1600" i="1" baseline="-25000"/>
              <a:t>α</a:t>
            </a:r>
            <a:r>
              <a:rPr lang="fr-FR" sz="1600" i="1" baseline="-25000"/>
              <a:t>/2</a:t>
            </a:r>
            <a:r>
              <a:rPr lang="fr-FR" sz="1600" i="1"/>
              <a:t>s</a:t>
            </a:r>
            <a:r>
              <a:rPr lang="fr-FR" sz="1600" i="1" baseline="-25000"/>
              <a:t>b</a:t>
            </a:r>
            <a:r>
              <a:rPr lang="en-US" sz="1600"/>
              <a:t> </a:t>
            </a:r>
            <a:r>
              <a:rPr lang="el-GR" sz="1600" i="1"/>
              <a:t>Την ποσότητα αυτή την </a:t>
            </a:r>
            <a:r>
              <a:rPr lang="el-GR" sz="1600" b="1" i="1"/>
              <a:t>προσθέτομε</a:t>
            </a:r>
            <a:r>
              <a:rPr lang="el-GR" sz="1600" i="1"/>
              <a:t> στο περιγραφικό στατιστικό για να βρούμε το ανώτατο όριο και την </a:t>
            </a:r>
            <a:r>
              <a:rPr lang="el-GR" sz="1600" b="1" i="1"/>
              <a:t>αφαιρούμε</a:t>
            </a:r>
            <a:r>
              <a:rPr lang="el-GR" sz="1600" i="1"/>
              <a:t> για να βρούμε το κατώτατο όριο.  Επειδή τα διαστήματα εμπιστοσύνης εκτείνονται και από τις δύο πλευρές του στατιστικού, το επίπεδο α διαιρείται δια του 2.  Για παράδειγμα το κρίσιμο t για διαστήματα εμπιστοσύνης 95% είναι το t</a:t>
            </a:r>
            <a:r>
              <a:rPr lang="el-GR" sz="1600" i="1" baseline="-25000"/>
              <a:t>α/2</a:t>
            </a:r>
            <a:r>
              <a:rPr lang="el-GR" sz="1600" i="1"/>
              <a:t> ή t</a:t>
            </a:r>
            <a:r>
              <a:rPr lang="el-GR" sz="1600" i="1" baseline="-25000"/>
              <a:t>0,025</a:t>
            </a:r>
            <a:r>
              <a:rPr lang="el-GR" sz="1600" i="1"/>
              <a:t>.  </a:t>
            </a:r>
            <a:endParaRPr lang="en-US" sz="1600" i="1"/>
          </a:p>
          <a:p>
            <a:pPr marL="609600" indent="-609600" eaLnBrk="1" hangingPunct="1">
              <a:lnSpc>
                <a:spcPct val="80000"/>
              </a:lnSpc>
            </a:pPr>
            <a:endParaRPr lang="el-GR" sz="1600"/>
          </a:p>
          <a:p>
            <a:pPr marL="609600" indent="-609600" eaLnBrk="1" hangingPunct="1">
              <a:lnSpc>
                <a:spcPct val="80000"/>
              </a:lnSpc>
            </a:pPr>
            <a:r>
              <a:rPr lang="en-US" sz="1600"/>
              <a:t>T</a:t>
            </a:r>
            <a:r>
              <a:rPr lang="el-GR" sz="1600"/>
              <a:t>α διαστήματα εμπιστοσύνης μπορούν να υπολογιστούν σχετικά εύκολα για όλα σχεδόν τα στατιστικά για τα οποία χρησιμοποιήσαμε τους ελέγχους </a:t>
            </a:r>
            <a:r>
              <a:rPr lang="en-US" sz="1600"/>
              <a:t>t</a:t>
            </a:r>
            <a:r>
              <a:rPr lang="el-GR" sz="1600"/>
              <a:t> και </a:t>
            </a:r>
            <a:r>
              <a:rPr lang="en-US" sz="1600"/>
              <a:t>z</a:t>
            </a:r>
            <a:r>
              <a:rPr lang="el-GR" sz="1600"/>
              <a:t>. Για τα περισσότερα από τα στατιστικά αυτά το </a:t>
            </a:r>
            <a:r>
              <a:rPr lang="en-US" sz="1600"/>
              <a:t>SPSS</a:t>
            </a:r>
            <a:r>
              <a:rPr lang="el-GR" sz="1600"/>
              <a:t> υπολογίζει αυτόματα (ή με την κατάλληλη εντολή) τα διαστήματα εμπιστοσύνης.  Εδώ θα παρουσιάσομε τον υπολογισμό τους για τους συντελεστές παλινδρόμησης.  Να σημειώσομε ότι για τα διαστήματα εμπιστοσύνης πρέπει να ισχύουν οι ίδιες προϋποθέσεις που ισχύουν για τους αντίστοιχους ελέγχους.</a:t>
            </a:r>
            <a:endParaRPr lang="el-GR" sz="1600" b="1"/>
          </a:p>
          <a:p>
            <a:pPr marL="609600" indent="-609600" eaLnBrk="1" hangingPunct="1">
              <a:lnSpc>
                <a:spcPct val="80000"/>
              </a:lnSpc>
              <a:buFont typeface="Wingdings 2" pitchFamily="18" charset="2"/>
              <a:buNone/>
            </a:pPr>
            <a:endParaRPr lang="el-GR" sz="1600"/>
          </a:p>
        </p:txBody>
      </p:sp>
      <p:sp>
        <p:nvSpPr>
          <p:cNvPr id="1187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838200" y="342900"/>
            <a:ext cx="7772400" cy="8001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r>
              <a:rPr lang="el-GR" sz="2400" b="1" i="1">
                <a:solidFill>
                  <a:srgbClr val="FFFF99"/>
                </a:solidFill>
              </a:rPr>
              <a:t>Διαστήματα Εμπιστοσύνης 95% γύρω από</a:t>
            </a:r>
            <a:r>
              <a:rPr lang="en-US" sz="2400" b="1" i="1">
                <a:solidFill>
                  <a:srgbClr val="FFFF99"/>
                </a:solidFill>
              </a:rPr>
              <a:t> </a:t>
            </a:r>
            <a:r>
              <a:rPr lang="el-GR" sz="2400" b="1" i="1">
                <a:solidFill>
                  <a:srgbClr val="FFFF99"/>
                </a:solidFill>
              </a:rPr>
              <a:t>το μέσο όρο</a:t>
            </a:r>
            <a:endParaRPr lang="el-GR" sz="2400" b="1">
              <a:solidFill>
                <a:srgbClr val="FFFF00"/>
              </a:solidFill>
            </a:endParaRPr>
          </a:p>
        </p:txBody>
      </p:sp>
      <p:sp>
        <p:nvSpPr>
          <p:cNvPr id="179203" name="Rectangle 3"/>
          <p:cNvSpPr>
            <a:spLocks noGrp="1" noChangeArrowheads="1"/>
          </p:cNvSpPr>
          <p:nvPr>
            <p:ph type="body" sz="half" idx="1"/>
          </p:nvPr>
        </p:nvSpPr>
        <p:spPr>
          <a:xfrm>
            <a:off x="642938" y="1214438"/>
            <a:ext cx="7910512" cy="4556125"/>
          </a:xfrm>
          <a:noFill/>
        </p:spPr>
        <p:txBody>
          <a:bodyPr/>
          <a:lstStyle/>
          <a:p>
            <a:pPr marL="609600" indent="-609600" eaLnBrk="1" hangingPunct="1"/>
            <a:r>
              <a:rPr lang="el-GR" sz="2800"/>
              <a:t>Το ερευνητικό ερώτημα: </a:t>
            </a:r>
          </a:p>
          <a:p>
            <a:pPr marL="609600" indent="-609600" eaLnBrk="1" hangingPunct="1"/>
            <a:r>
              <a:rPr lang="el-GR" sz="2800"/>
              <a:t>«Ποιος είναι ο μέσος όρος του βαθμού του απολυτηρίου γυμνασίου;» </a:t>
            </a:r>
          </a:p>
        </p:txBody>
      </p:sp>
      <p:pic>
        <p:nvPicPr>
          <p:cNvPr id="119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3214688"/>
            <a:ext cx="3262312"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98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8" y="2428875"/>
            <a:ext cx="2028825"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12" name="Table 11"/>
          <p:cNvGraphicFramePr>
            <a:graphicFrameLocks noGrp="1"/>
          </p:cNvGraphicFramePr>
          <p:nvPr/>
        </p:nvGraphicFramePr>
        <p:xfrm>
          <a:off x="3286125" y="5429250"/>
          <a:ext cx="5715000" cy="1227636"/>
        </p:xfrm>
        <a:graphic>
          <a:graphicData uri="http://schemas.openxmlformats.org/drawingml/2006/table">
            <a:tbl>
              <a:tblPr/>
              <a:tblGrid>
                <a:gridCol w="1524000">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668338">
                  <a:extLst>
                    <a:ext uri="{9D8B030D-6E8A-4147-A177-3AD203B41FA5}">
                      <a16:colId xmlns:a16="http://schemas.microsoft.com/office/drawing/2014/main" val="20002"/>
                    </a:ext>
                  </a:extLst>
                </a:gridCol>
                <a:gridCol w="687387">
                  <a:extLst>
                    <a:ext uri="{9D8B030D-6E8A-4147-A177-3AD203B41FA5}">
                      <a16:colId xmlns:a16="http://schemas.microsoft.com/office/drawing/2014/main" val="20003"/>
                    </a:ext>
                  </a:extLst>
                </a:gridCol>
                <a:gridCol w="635000">
                  <a:extLst>
                    <a:ext uri="{9D8B030D-6E8A-4147-A177-3AD203B41FA5}">
                      <a16:colId xmlns:a16="http://schemas.microsoft.com/office/drawing/2014/main" val="20004"/>
                    </a:ext>
                  </a:extLst>
                </a:gridCol>
                <a:gridCol w="668338">
                  <a:extLst>
                    <a:ext uri="{9D8B030D-6E8A-4147-A177-3AD203B41FA5}">
                      <a16:colId xmlns:a16="http://schemas.microsoft.com/office/drawing/2014/main" val="20005"/>
                    </a:ext>
                  </a:extLst>
                </a:gridCol>
                <a:gridCol w="896937">
                  <a:extLst>
                    <a:ext uri="{9D8B030D-6E8A-4147-A177-3AD203B41FA5}">
                      <a16:colId xmlns:a16="http://schemas.microsoft.com/office/drawing/2014/main" val="20006"/>
                    </a:ext>
                  </a:extLst>
                </a:gridCol>
              </a:tblGrid>
              <a:tr h="241162">
                <a:tc gridSpan="7">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1" i="0" u="none" strike="noStrike" cap="none" normalizeH="0" baseline="0">
                          <a:ln>
                            <a:noFill/>
                          </a:ln>
                          <a:solidFill>
                            <a:srgbClr val="000000"/>
                          </a:solidFill>
                          <a:effectLst/>
                          <a:latin typeface="Arial" charset="0"/>
                          <a:cs typeface="Times New Roman" pitchFamily="18" charset="0"/>
                        </a:rPr>
                        <a:t>Descriptive Statistics</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827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N</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Minimum</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Maximum</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Mean</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Std. Deviation</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48271">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Statistic</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Statistic</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Statistic</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Statistic</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Std. Error</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Statistic</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b"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241162">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Γενικός Βαθμός Β' Λυκείου</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385</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11,00</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19,90</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r>
                        <a:rPr kumimoji="0" lang="en-US" sz="700" b="1" i="0" u="none" strike="noStrike" cap="none" normalizeH="0" baseline="0">
                          <a:ln>
                            <a:noFill/>
                          </a:ln>
                          <a:solidFill>
                            <a:srgbClr val="000000"/>
                          </a:solidFill>
                          <a:effectLst/>
                          <a:latin typeface="Arial" charset="0"/>
                          <a:cs typeface="Times New Roman" pitchFamily="18" charset="0"/>
                        </a:rPr>
                        <a:t>15,9293</a:t>
                      </a:r>
                      <a:endParaRPr kumimoji="0" lang="en-US" sz="600" b="1"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700" b="1" i="0" u="none" strike="noStrike" cap="none" normalizeH="0" baseline="0">
                          <a:ln>
                            <a:noFill/>
                          </a:ln>
                          <a:solidFill>
                            <a:srgbClr val="000000"/>
                          </a:solidFill>
                          <a:effectLst/>
                          <a:latin typeface="Arial" charset="0"/>
                          <a:cs typeface="Times New Roman" pitchFamily="18" charset="0"/>
                        </a:rPr>
                        <a:t>     ,10439</a:t>
                      </a:r>
                      <a:endParaRPr kumimoji="0" lang="en-US" sz="600" b="1"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r>
                        <a:rPr kumimoji="0" lang="en-US" sz="700" b="0" i="0" u="none" strike="noStrike" cap="none" normalizeH="0" baseline="0">
                          <a:ln>
                            <a:noFill/>
                          </a:ln>
                          <a:solidFill>
                            <a:srgbClr val="000000"/>
                          </a:solidFill>
                          <a:effectLst/>
                          <a:latin typeface="Arial" charset="0"/>
                          <a:cs typeface="Times New Roman" pitchFamily="18" charset="0"/>
                        </a:rPr>
                        <a:t>2,04818</a:t>
                      </a: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3"/>
                  </a:ext>
                </a:extLst>
              </a:tr>
              <a:tr h="248271">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ts val="1600"/>
                        </a:lnSpc>
                        <a:spcBef>
                          <a:spcPct val="0"/>
                        </a:spcBef>
                        <a:spcAft>
                          <a:spcPct val="0"/>
                        </a:spcAft>
                        <a:buClrTx/>
                        <a:buSzTx/>
                        <a:buFontTx/>
                        <a:buNone/>
                        <a:tabLst/>
                      </a:pPr>
                      <a:endParaRPr kumimoji="0" lang="en-US" sz="600" b="0" i="0" u="none" strike="noStrike" cap="none" normalizeH="0" baseline="0">
                        <a:ln>
                          <a:noFill/>
                        </a:ln>
                        <a:solidFill>
                          <a:srgbClr val="000000"/>
                        </a:solidFill>
                        <a:effectLst/>
                        <a:latin typeface="Courier New" pitchFamily="49" charset="0"/>
                        <a:cs typeface="Times New Roman" pitchFamily="18" charset="0"/>
                      </a:endParaRPr>
                    </a:p>
                  </a:txBody>
                  <a:tcPr marL="19050" marR="19050" marT="19030" marB="1903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a:ln>
                          <a:noFill/>
                        </a:ln>
                        <a:solidFill>
                          <a:srgbClr val="000000"/>
                        </a:solidFill>
                        <a:effectLst/>
                        <a:latin typeface="Times New Roman" pitchFamily="18" charset="0"/>
                        <a:cs typeface="Times New Roman" pitchFamily="18" charset="0"/>
                      </a:endParaRPr>
                    </a:p>
                  </a:txBody>
                  <a:tcPr marL="19050" marR="19050" marT="19030" marB="1903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13" name="Rectangle 12"/>
          <p:cNvSpPr/>
          <p:nvPr/>
        </p:nvSpPr>
        <p:spPr>
          <a:xfrm>
            <a:off x="0" y="2928938"/>
            <a:ext cx="3214688" cy="3305175"/>
          </a:xfrm>
          <a:prstGeom prst="rect">
            <a:avLst/>
          </a:prstGeom>
          <a:solidFill>
            <a:schemeClr val="tx2">
              <a:lumMod val="20000"/>
              <a:lumOff val="80000"/>
            </a:schemeClr>
          </a:solidFill>
          <a:ln>
            <a:solidFill>
              <a:schemeClr val="tx1"/>
            </a:solidFill>
          </a:ln>
        </p:spPr>
        <p:txBody>
          <a:bodyPr>
            <a:spAutoFit/>
          </a:bodyPr>
          <a:lstStyle/>
          <a:p>
            <a:pPr algn="just" eaLnBrk="1" hangingPunct="1">
              <a:lnSpc>
                <a:spcPct val="90000"/>
              </a:lnSpc>
              <a:defRPr/>
            </a:pPr>
            <a:r>
              <a:rPr lang="el-GR" sz="1400"/>
              <a:t>Για να κατασκευάσομε τα διαστήματα εμπιστοσύνης χρειαζόμαστε:</a:t>
            </a:r>
          </a:p>
          <a:p>
            <a:pPr algn="just" eaLnBrk="1" hangingPunct="1">
              <a:lnSpc>
                <a:spcPct val="90000"/>
              </a:lnSpc>
              <a:buFont typeface="Monotype Sorts" pitchFamily="2" charset="2"/>
              <a:buNone/>
              <a:defRPr/>
            </a:pPr>
            <a:endParaRPr lang="el-GR" sz="1600"/>
          </a:p>
          <a:p>
            <a:pPr algn="just" eaLnBrk="1" hangingPunct="1">
              <a:lnSpc>
                <a:spcPct val="90000"/>
              </a:lnSpc>
              <a:buClr>
                <a:schemeClr val="tx1"/>
              </a:buClr>
              <a:buFont typeface="Monotype Sorts" pitchFamily="2" charset="2"/>
              <a:buAutoNum type="arabicPeriod"/>
              <a:defRPr/>
            </a:pPr>
            <a:r>
              <a:rPr lang="el-GR" sz="1600"/>
              <a:t>Την τιμή του </a:t>
            </a:r>
            <a:r>
              <a:rPr lang="en-US" sz="1600"/>
              <a:t>MO</a:t>
            </a:r>
            <a:r>
              <a:rPr lang="el-GR" sz="1600"/>
              <a:t>,</a:t>
            </a:r>
            <a:endParaRPr lang="en-US" sz="1600"/>
          </a:p>
          <a:p>
            <a:pPr algn="just" eaLnBrk="1" hangingPunct="1">
              <a:lnSpc>
                <a:spcPct val="90000"/>
              </a:lnSpc>
              <a:buClr>
                <a:schemeClr val="tx1"/>
              </a:buClr>
              <a:buFont typeface="Monotype Sorts" pitchFamily="2" charset="2"/>
              <a:buAutoNum type="arabicPeriod"/>
              <a:defRPr/>
            </a:pPr>
            <a:endParaRPr lang="en-US" sz="1600"/>
          </a:p>
          <a:p>
            <a:pPr algn="just" eaLnBrk="1" hangingPunct="1">
              <a:lnSpc>
                <a:spcPct val="90000"/>
              </a:lnSpc>
              <a:buClr>
                <a:schemeClr val="tx1"/>
              </a:buClr>
              <a:buFont typeface="Monotype Sorts" pitchFamily="2" charset="2"/>
              <a:buAutoNum type="arabicPeriod"/>
              <a:defRPr/>
            </a:pPr>
            <a:r>
              <a:rPr lang="el-GR" sz="1600"/>
              <a:t>Το τυπικό σφάλμα του </a:t>
            </a:r>
            <a:r>
              <a:rPr lang="en-US" sz="1600"/>
              <a:t>MO</a:t>
            </a:r>
            <a:r>
              <a:rPr lang="el-GR" sz="1600"/>
              <a:t> και</a:t>
            </a:r>
            <a:endParaRPr lang="en-US" sz="1600"/>
          </a:p>
          <a:p>
            <a:pPr algn="just" eaLnBrk="1" hangingPunct="1">
              <a:lnSpc>
                <a:spcPct val="90000"/>
              </a:lnSpc>
              <a:buClr>
                <a:schemeClr val="tx1"/>
              </a:buClr>
              <a:buFont typeface="Monotype Sorts" pitchFamily="2" charset="2"/>
              <a:buAutoNum type="arabicPeriod"/>
              <a:defRPr/>
            </a:pPr>
            <a:endParaRPr lang="el-GR" sz="1600"/>
          </a:p>
          <a:p>
            <a:pPr algn="just" eaLnBrk="1" hangingPunct="1">
              <a:lnSpc>
                <a:spcPct val="90000"/>
              </a:lnSpc>
              <a:buClr>
                <a:schemeClr val="tx1"/>
              </a:buClr>
              <a:buFont typeface="Monotype Sorts" pitchFamily="2" charset="2"/>
              <a:buAutoNum type="arabicPeriod"/>
              <a:defRPr/>
            </a:pPr>
            <a:r>
              <a:rPr lang="el-GR" sz="1600"/>
              <a:t>Το </a:t>
            </a:r>
            <a:r>
              <a:rPr lang="en-US" sz="1600"/>
              <a:t>t</a:t>
            </a:r>
            <a:r>
              <a:rPr lang="el-GR" sz="1600" baseline="-25000"/>
              <a:t>α/2</a:t>
            </a:r>
            <a:r>
              <a:rPr lang="el-GR" sz="1600"/>
              <a:t>, το οποίο με δείγμα 400 ατόμων είναι 1,96.</a:t>
            </a:r>
            <a:endParaRPr lang="en-US" sz="1600"/>
          </a:p>
          <a:p>
            <a:pPr algn="just" eaLnBrk="1" hangingPunct="1">
              <a:lnSpc>
                <a:spcPct val="90000"/>
              </a:lnSpc>
              <a:buClr>
                <a:schemeClr val="tx1"/>
              </a:buClr>
              <a:buFont typeface="Monotype Sorts" pitchFamily="2" charset="2"/>
              <a:buAutoNum type="arabicPeriod"/>
              <a:defRPr/>
            </a:pPr>
            <a:endParaRPr lang="en-US" sz="1600"/>
          </a:p>
          <a:p>
            <a:pPr algn="just" eaLnBrk="1" hangingPunct="1">
              <a:lnSpc>
                <a:spcPct val="90000"/>
              </a:lnSpc>
              <a:buClr>
                <a:schemeClr val="tx1"/>
              </a:buClr>
              <a:defRPr/>
            </a:pPr>
            <a:r>
              <a:rPr lang="el-GR" sz="1600"/>
              <a:t>	ΜΟ = </a:t>
            </a:r>
            <a:r>
              <a:rPr lang="en-US" sz="1600">
                <a:solidFill>
                  <a:srgbClr val="000000"/>
                </a:solidFill>
                <a:latin typeface="Arial" charset="0"/>
                <a:cs typeface="Times New Roman" pitchFamily="18" charset="0"/>
              </a:rPr>
              <a:t>15,9</a:t>
            </a:r>
            <a:r>
              <a:rPr lang="el-GR" sz="1600">
                <a:solidFill>
                  <a:srgbClr val="000000"/>
                </a:solidFill>
                <a:latin typeface="Arial" charset="0"/>
                <a:cs typeface="Times New Roman" pitchFamily="18" charset="0"/>
              </a:rPr>
              <a:t>3  </a:t>
            </a:r>
          </a:p>
          <a:p>
            <a:pPr algn="just" eaLnBrk="1" hangingPunct="1">
              <a:lnSpc>
                <a:spcPct val="90000"/>
              </a:lnSpc>
              <a:buClr>
                <a:schemeClr val="tx1"/>
              </a:buClr>
              <a:defRPr/>
            </a:pPr>
            <a:r>
              <a:rPr lang="el-GR" sz="1600">
                <a:solidFill>
                  <a:srgbClr val="000000"/>
                </a:solidFill>
                <a:latin typeface="Arial" charset="0"/>
                <a:cs typeface="Times New Roman" pitchFamily="18" charset="0"/>
              </a:rPr>
              <a:t>	Τυπ.Σφ. = 0,10</a:t>
            </a:r>
          </a:p>
          <a:p>
            <a:pPr algn="just" eaLnBrk="1" hangingPunct="1">
              <a:lnSpc>
                <a:spcPct val="90000"/>
              </a:lnSpc>
              <a:buClr>
                <a:schemeClr val="tx1"/>
              </a:buClr>
              <a:defRPr/>
            </a:pPr>
            <a:endParaRPr lang="el-GR" sz="1600">
              <a:solidFill>
                <a:srgbClr val="000000"/>
              </a:solidFill>
              <a:latin typeface="Arial" charset="0"/>
              <a:cs typeface="Times New Roman" pitchFamily="18" charset="0"/>
            </a:endParaRPr>
          </a:p>
          <a:p>
            <a:pPr algn="just" eaLnBrk="1" hangingPunct="1">
              <a:lnSpc>
                <a:spcPct val="90000"/>
              </a:lnSpc>
              <a:buClr>
                <a:schemeClr val="tx1"/>
              </a:buClr>
              <a:defRPr/>
            </a:pPr>
            <a:r>
              <a:rPr lang="el-GR" sz="1400">
                <a:solidFill>
                  <a:srgbClr val="000000"/>
                </a:solidFill>
                <a:latin typeface="Cambria" pitchFamily="18" charset="0"/>
                <a:cs typeface="Times New Roman" pitchFamily="18" charset="0"/>
              </a:rPr>
              <a:t>95%</a:t>
            </a:r>
            <a:r>
              <a:rPr lang="en-US" sz="1400">
                <a:solidFill>
                  <a:srgbClr val="000000"/>
                </a:solidFill>
                <a:latin typeface="Perpetua" pitchFamily="18" charset="0"/>
                <a:cs typeface="Times New Roman" pitchFamily="18" charset="0"/>
              </a:rPr>
              <a:t>CI</a:t>
            </a:r>
            <a:r>
              <a:rPr lang="el-GR" sz="1400">
                <a:solidFill>
                  <a:srgbClr val="000000"/>
                </a:solidFill>
                <a:latin typeface="Cambria" pitchFamily="18" charset="0"/>
                <a:cs typeface="Times New Roman" pitchFamily="18" charset="0"/>
              </a:rPr>
              <a:t>(μ)=</a:t>
            </a:r>
            <a:r>
              <a:rPr lang="en-US" sz="1400">
                <a:solidFill>
                  <a:srgbClr val="000000"/>
                </a:solidFill>
                <a:latin typeface="Perpetua" pitchFamily="18" charset="0"/>
                <a:cs typeface="Times New Roman" pitchFamily="18" charset="0"/>
              </a:rPr>
              <a:t>15,93 </a:t>
            </a:r>
            <a:r>
              <a:rPr lang="en-US" sz="1400" u="sng">
                <a:solidFill>
                  <a:srgbClr val="000000"/>
                </a:solidFill>
                <a:latin typeface="Perpetua" pitchFamily="18" charset="0"/>
                <a:cs typeface="Times New Roman" pitchFamily="18" charset="0"/>
              </a:rPr>
              <a:t>+</a:t>
            </a:r>
            <a:r>
              <a:rPr lang="en-US" sz="1400">
                <a:solidFill>
                  <a:srgbClr val="000000"/>
                </a:solidFill>
                <a:latin typeface="Perpetua" pitchFamily="18" charset="0"/>
                <a:cs typeface="Times New Roman" pitchFamily="18" charset="0"/>
              </a:rPr>
              <a:t> 2(0,10)=15,93 </a:t>
            </a:r>
            <a:r>
              <a:rPr lang="en-US" sz="1400" u="sng">
                <a:solidFill>
                  <a:srgbClr val="000000"/>
                </a:solidFill>
                <a:latin typeface="Perpetua" pitchFamily="18" charset="0"/>
                <a:cs typeface="Times New Roman" pitchFamily="18" charset="0"/>
              </a:rPr>
              <a:t>+</a:t>
            </a:r>
            <a:r>
              <a:rPr lang="en-US" sz="1400">
                <a:solidFill>
                  <a:srgbClr val="000000"/>
                </a:solidFill>
                <a:latin typeface="Perpetua" pitchFamily="18" charset="0"/>
                <a:cs typeface="Times New Roman" pitchFamily="18" charset="0"/>
              </a:rPr>
              <a:t> 0,20 </a:t>
            </a:r>
            <a:endParaRPr lang="el-GR" sz="1400">
              <a:solidFill>
                <a:srgbClr val="000000"/>
              </a:solidFill>
              <a:latin typeface="Cambria" pitchFamily="18" charset="0"/>
              <a:cs typeface="Times New Roman" pitchFamily="18" charset="0"/>
            </a:endParaRPr>
          </a:p>
          <a:p>
            <a:pPr algn="just" eaLnBrk="1" hangingPunct="1">
              <a:lnSpc>
                <a:spcPct val="90000"/>
              </a:lnSpc>
              <a:buClr>
                <a:schemeClr val="tx1"/>
              </a:buClr>
              <a:defRPr/>
            </a:pPr>
            <a:r>
              <a:rPr lang="el-GR" sz="1400">
                <a:solidFill>
                  <a:srgbClr val="000000"/>
                </a:solidFill>
                <a:latin typeface="Cambria" pitchFamily="18" charset="0"/>
                <a:cs typeface="Times New Roman" pitchFamily="18" charset="0"/>
              </a:rPr>
              <a:t>95%</a:t>
            </a:r>
            <a:r>
              <a:rPr lang="en-US" sz="1400">
                <a:solidFill>
                  <a:srgbClr val="000000"/>
                </a:solidFill>
                <a:latin typeface="Perpetua" pitchFamily="18" charset="0"/>
                <a:cs typeface="Times New Roman" pitchFamily="18" charset="0"/>
              </a:rPr>
              <a:t>CI</a:t>
            </a:r>
            <a:r>
              <a:rPr lang="el-GR" sz="1400">
                <a:solidFill>
                  <a:srgbClr val="000000"/>
                </a:solidFill>
                <a:latin typeface="Cambria" pitchFamily="18" charset="0"/>
                <a:cs typeface="Times New Roman" pitchFamily="18" charset="0"/>
              </a:rPr>
              <a:t>(μ)=</a:t>
            </a:r>
            <a:r>
              <a:rPr lang="en-US" sz="1400" b="1">
                <a:solidFill>
                  <a:srgbClr val="000000"/>
                </a:solidFill>
                <a:latin typeface="Perpetua" pitchFamily="18" charset="0"/>
                <a:cs typeface="Times New Roman" pitchFamily="18" charset="0"/>
              </a:rPr>
              <a:t>15,73 – 16,13</a:t>
            </a:r>
            <a:endParaRPr lang="el-GR" sz="1400" b="1">
              <a:latin typeface="Cambria" pitchFamily="18" charset="0"/>
            </a:endParaRPr>
          </a:p>
        </p:txBody>
      </p:sp>
    </p:spTree>
  </p:cSld>
  <p:clrMapOvr>
    <a:masterClrMapping/>
  </p:clrMapOvr>
  <p:transition spd="slow" advTm="3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linds(horizontal)">
                                      <p:cBhvr>
                                        <p:cTn id="7" dur="5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 calcmode="lin" valueType="num">
                                      <p:cBhvr additive="base">
                                        <p:cTn id="12" dur="5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9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9203">
                                            <p:txEl>
                                              <p:pRg st="1" end="1"/>
                                            </p:txEl>
                                          </p:spTgt>
                                        </p:tgtEl>
                                        <p:attrNameLst>
                                          <p:attrName>style.visibility</p:attrName>
                                        </p:attrNameLst>
                                      </p:cBhvr>
                                      <p:to>
                                        <p:strVal val="visible"/>
                                      </p:to>
                                    </p:set>
                                    <p:anim calcmode="lin" valueType="num">
                                      <p:cBhvr additive="base">
                                        <p:cTn id="18" dur="5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autoUpdateAnimBg="0"/>
      <p:bldP spid="17920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99"/>
                </a:solidFill>
                <a:latin typeface="+mn-lt"/>
              </a:rPr>
              <a:t>Διαστήματα Εμπιστοσύνης 95% γύρω από ένα Συντελεστή Παλινδρόμησης του Πληθυσμού (β)</a:t>
            </a:r>
          </a:p>
        </p:txBody>
      </p:sp>
      <p:sp>
        <p:nvSpPr>
          <p:cNvPr id="98307" name="Rectangle 3"/>
          <p:cNvSpPr>
            <a:spLocks noGrp="1" noChangeArrowheads="1"/>
          </p:cNvSpPr>
          <p:nvPr>
            <p:ph sz="quarter" idx="1"/>
          </p:nvPr>
        </p:nvSpPr>
        <p:spPr>
          <a:xfrm>
            <a:off x="827088" y="1700213"/>
            <a:ext cx="7772400" cy="4514850"/>
          </a:xfrm>
        </p:spPr>
        <p:txBody>
          <a:bodyPr/>
          <a:lstStyle/>
          <a:p>
            <a:pPr marL="609600" indent="-609600" eaLnBrk="1" hangingPunct="1">
              <a:lnSpc>
                <a:spcPct val="90000"/>
              </a:lnSpc>
              <a:defRPr/>
            </a:pPr>
            <a:endParaRPr lang="el-GR" sz="2400" b="1" dirty="0"/>
          </a:p>
          <a:p>
            <a:pPr marL="609600" indent="-609600" eaLnBrk="1" hangingPunct="1">
              <a:lnSpc>
                <a:spcPct val="90000"/>
              </a:lnSpc>
              <a:defRPr/>
            </a:pPr>
            <a:r>
              <a:rPr lang="el-GR" sz="1600" dirty="0"/>
              <a:t>Το ερευνητικό ερώτημα : «Ποια είναι  </a:t>
            </a:r>
            <a:r>
              <a:rPr lang="el-GR" sz="1600" b="1" dirty="0"/>
              <a:t>στον πληθυσμό</a:t>
            </a:r>
            <a:r>
              <a:rPr lang="el-GR" sz="1600" dirty="0"/>
              <a:t> η επίδραση του κοινωνικοοικονομικού επιπέδου της οικογένειας (ή του φύλου ή των προσδοκιών) στο γενικό βαθμό της Β΄ Λυκείου;» </a:t>
            </a:r>
            <a:endParaRPr lang="en-US" sz="1600" dirty="0"/>
          </a:p>
          <a:p>
            <a:pPr marL="609600" indent="-609600" eaLnBrk="1" hangingPunct="1">
              <a:lnSpc>
                <a:spcPct val="90000"/>
              </a:lnSpc>
              <a:defRPr/>
            </a:pPr>
            <a:r>
              <a:rPr lang="el-GR" sz="1600" dirty="0"/>
              <a:t>Για να κατασκευάσομε τα διαστήματα εμπιστοσύνης χρειαζόμαστε:</a:t>
            </a:r>
          </a:p>
          <a:p>
            <a:pPr marL="609600" indent="-609600" eaLnBrk="1" hangingPunct="1">
              <a:lnSpc>
                <a:spcPct val="90000"/>
              </a:lnSpc>
              <a:buFont typeface="Monotype Sorts" pitchFamily="2" charset="2"/>
              <a:buNone/>
              <a:defRPr/>
            </a:pPr>
            <a:endParaRPr lang="el-GR" sz="1600" dirty="0"/>
          </a:p>
          <a:p>
            <a:pPr marL="609600" indent="-609600" eaLnBrk="1" hangingPunct="1">
              <a:lnSpc>
                <a:spcPct val="90000"/>
              </a:lnSpc>
              <a:buClr>
                <a:schemeClr val="tx1"/>
              </a:buClr>
              <a:buFont typeface="Monotype Sorts" pitchFamily="2" charset="2"/>
              <a:buAutoNum type="arabicPeriod"/>
              <a:defRPr/>
            </a:pPr>
            <a:r>
              <a:rPr lang="el-GR" sz="2400" dirty="0"/>
              <a:t>Την τιμή του </a:t>
            </a:r>
            <a:r>
              <a:rPr lang="en-US" sz="2400" dirty="0"/>
              <a:t>b</a:t>
            </a:r>
            <a:r>
              <a:rPr lang="el-GR" sz="2400" dirty="0"/>
              <a:t>,</a:t>
            </a:r>
            <a:endParaRPr lang="en-US" sz="2400" dirty="0"/>
          </a:p>
          <a:p>
            <a:pPr marL="609600" indent="-609600" eaLnBrk="1" hangingPunct="1">
              <a:lnSpc>
                <a:spcPct val="90000"/>
              </a:lnSpc>
              <a:buClr>
                <a:schemeClr val="tx1"/>
              </a:buClr>
              <a:buFont typeface="Monotype Sorts" pitchFamily="2" charset="2"/>
              <a:buAutoNum type="arabicPeriod"/>
              <a:defRPr/>
            </a:pPr>
            <a:r>
              <a:rPr lang="el-GR" sz="2400" dirty="0"/>
              <a:t>Το τυπικό σφάλμα του </a:t>
            </a:r>
            <a:r>
              <a:rPr lang="en-US" sz="2400" dirty="0"/>
              <a:t>b</a:t>
            </a:r>
            <a:r>
              <a:rPr lang="el-GR" sz="2400" dirty="0"/>
              <a:t> και</a:t>
            </a:r>
          </a:p>
          <a:p>
            <a:pPr marL="609600" indent="-609600" eaLnBrk="1" hangingPunct="1">
              <a:lnSpc>
                <a:spcPct val="90000"/>
              </a:lnSpc>
              <a:buClr>
                <a:schemeClr val="tx1"/>
              </a:buClr>
              <a:buFont typeface="Monotype Sorts" pitchFamily="2" charset="2"/>
              <a:buAutoNum type="arabicPeriod"/>
              <a:defRPr/>
            </a:pPr>
            <a:r>
              <a:rPr lang="el-GR" sz="2400" dirty="0"/>
              <a:t>Το </a:t>
            </a:r>
            <a:r>
              <a:rPr lang="en-US" sz="2400" dirty="0"/>
              <a:t>t</a:t>
            </a:r>
            <a:r>
              <a:rPr lang="el-GR" sz="2400" baseline="-25000" dirty="0"/>
              <a:t>α/2</a:t>
            </a:r>
            <a:r>
              <a:rPr lang="el-GR" sz="2400" dirty="0"/>
              <a:t>, το οποίο με δείγμα 400 ατόμων είναι 1,96.</a:t>
            </a:r>
          </a:p>
          <a:p>
            <a:pPr marL="609600" indent="-609600" eaLnBrk="1" hangingPunct="1">
              <a:lnSpc>
                <a:spcPct val="90000"/>
              </a:lnSpc>
              <a:buClr>
                <a:schemeClr val="tx1"/>
              </a:buClr>
              <a:buFont typeface="Monotype Sorts" pitchFamily="2" charset="2"/>
              <a:buNone/>
              <a:defRPr/>
            </a:pPr>
            <a:endParaRPr lang="el-GR" sz="2400" dirty="0"/>
          </a:p>
          <a:p>
            <a:pPr marL="0" indent="0" eaLnBrk="1" hangingPunct="1">
              <a:lnSpc>
                <a:spcPct val="90000"/>
              </a:lnSpc>
              <a:buFont typeface="Monotype Sorts" pitchFamily="2" charset="2"/>
              <a:buNone/>
              <a:defRPr/>
            </a:pPr>
            <a:r>
              <a:rPr lang="el-GR" sz="1800" dirty="0"/>
              <a:t>Τα δύο πρώτα τα παρέχει αυ</a:t>
            </a:r>
            <a:r>
              <a:rPr lang="el-GR" sz="2000" dirty="0"/>
              <a:t>τόματα το </a:t>
            </a:r>
            <a:r>
              <a:rPr lang="en-US" sz="2000" dirty="0"/>
              <a:t>SPSS.  </a:t>
            </a:r>
            <a:r>
              <a:rPr lang="el-GR" sz="2000" dirty="0"/>
              <a:t>Όπως φαίνεται στην επόμενη εικόνα οι τιμές του </a:t>
            </a:r>
            <a:r>
              <a:rPr lang="en-US" sz="2000" dirty="0"/>
              <a:t>b</a:t>
            </a:r>
            <a:r>
              <a:rPr lang="el-GR" sz="2000" dirty="0"/>
              <a:t> και του τυπικού του σφάλματος δίνονται στις δύο πρώτες στήλες του πίνακα με τον τίτλο </a:t>
            </a:r>
            <a:r>
              <a:rPr lang="en-US" sz="2000" dirty="0"/>
              <a:t>“Coefficients”.</a:t>
            </a:r>
            <a:endParaRPr lang="el-GR" sz="2000" dirty="0"/>
          </a:p>
          <a:p>
            <a:pPr marL="609600" indent="-609600" eaLnBrk="1" hangingPunct="1">
              <a:lnSpc>
                <a:spcPct val="90000"/>
              </a:lnSpc>
              <a:defRPr/>
            </a:pPr>
            <a:endParaRPr lang="el-GR" sz="1800" b="1" dirty="0"/>
          </a:p>
        </p:txBody>
      </p:sp>
      <p:sp>
        <p:nvSpPr>
          <p:cNvPr id="1208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chemeClr val="tx2"/>
                </a:solidFill>
              </a:rPr>
              <a:t>Ι. Μ. Κατσίλλης, ΠΤΔΕ Πανεπιστημίου Πατρών</a:t>
            </a:r>
            <a:endParaRPr lang="en-US" sz="1400">
              <a:solidFill>
                <a:schemeClr val="tx2"/>
              </a:solidFill>
            </a:endParaRPr>
          </a:p>
        </p:txBody>
      </p:sp>
      <p:pic>
        <p:nvPicPr>
          <p:cNvPr id="1218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15888"/>
            <a:ext cx="4105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6"/>
          <p:cNvSpPr>
            <a:spLocks noGrp="1" noChangeArrowheads="1"/>
          </p:cNvSpPr>
          <p:nvPr>
            <p:ph type="title"/>
          </p:nvPr>
        </p:nvSpPr>
        <p:spPr>
          <a:xfrm>
            <a:off x="642938" y="3286125"/>
            <a:ext cx="7772400" cy="420688"/>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Αποτελέσματα Παλινδρομικής Ανάλυσης</a:t>
            </a:r>
            <a:endParaRPr lang="en-US" sz="2400" i="1">
              <a:solidFill>
                <a:srgbClr val="FFFF66"/>
              </a:solidFill>
              <a:latin typeface="+mn-lt"/>
            </a:endParaRPr>
          </a:p>
        </p:txBody>
      </p:sp>
      <p:pic>
        <p:nvPicPr>
          <p:cNvPr id="12186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13" y="3714750"/>
            <a:ext cx="31337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313" y="3857625"/>
            <a:ext cx="42862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4"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4868863"/>
            <a:ext cx="45815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27088" y="115888"/>
            <a:ext cx="7772400" cy="493712"/>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Διαστήματα Εμπιστοσύνης για τις Επιδράσεις (β)</a:t>
            </a:r>
            <a:endParaRPr lang="en-US" sz="2800" i="1">
              <a:solidFill>
                <a:srgbClr val="FFFF66"/>
              </a:solidFill>
              <a:latin typeface="+mn-lt"/>
            </a:endParaRPr>
          </a:p>
        </p:txBody>
      </p:sp>
      <p:sp>
        <p:nvSpPr>
          <p:cNvPr id="122883" name="Rectangle 13"/>
          <p:cNvSpPr>
            <a:spLocks noGrp="1" noChangeArrowheads="1"/>
          </p:cNvSpPr>
          <p:nvPr>
            <p:ph sz="quarter" idx="1"/>
          </p:nvPr>
        </p:nvSpPr>
        <p:spPr>
          <a:xfrm>
            <a:off x="0" y="642938"/>
            <a:ext cx="4572000" cy="6215062"/>
          </a:xfrm>
          <a:solidFill>
            <a:schemeClr val="folHlink">
              <a:alpha val="50195"/>
            </a:schemeClr>
          </a:solidFill>
        </p:spPr>
        <p:txBody>
          <a:bodyPr/>
          <a:lstStyle/>
          <a:p>
            <a:pPr marL="0" indent="0" eaLnBrk="1" hangingPunct="1">
              <a:lnSpc>
                <a:spcPct val="80000"/>
              </a:lnSpc>
              <a:buFont typeface="Monotype Sorts" pitchFamily="2" charset="2"/>
              <a:buNone/>
            </a:pPr>
            <a:r>
              <a:rPr lang="el-GR" sz="2000"/>
              <a:t>Έτσι τα διαστήματα εμπιστοσύνης για τις επιδράσεις είναι:</a:t>
            </a:r>
          </a:p>
          <a:p>
            <a:pPr marL="0" indent="0" eaLnBrk="1" hangingPunct="1">
              <a:lnSpc>
                <a:spcPct val="80000"/>
              </a:lnSpc>
              <a:buFont typeface="Monotype Sorts" pitchFamily="2" charset="2"/>
              <a:buNone/>
            </a:pPr>
            <a:endParaRPr lang="el-GR" sz="2000"/>
          </a:p>
          <a:p>
            <a:pPr marL="0" indent="0" eaLnBrk="1" hangingPunct="1">
              <a:lnSpc>
                <a:spcPct val="80000"/>
              </a:lnSpc>
              <a:buFont typeface="Monotype Sorts" pitchFamily="2" charset="2"/>
              <a:buNone/>
            </a:pPr>
            <a:r>
              <a:rPr lang="el-GR" sz="2000"/>
              <a:t>Για το Φύλο:</a:t>
            </a:r>
          </a:p>
          <a:p>
            <a:pPr marL="0" indent="0" eaLnBrk="1" hangingPunct="1">
              <a:lnSpc>
                <a:spcPct val="80000"/>
              </a:lnSpc>
              <a:buFont typeface="Monotype Sorts" pitchFamily="2" charset="2"/>
              <a:buNone/>
            </a:pPr>
            <a:r>
              <a:rPr lang="el-GR" sz="2000"/>
              <a:t>0,412 </a:t>
            </a:r>
            <a:r>
              <a:rPr lang="en-US" sz="2000">
                <a:cs typeface="Times New Roman" pitchFamily="18" charset="0"/>
              </a:rPr>
              <a:t>±</a:t>
            </a:r>
            <a:r>
              <a:rPr lang="el-GR" sz="2000">
                <a:cs typeface="Times New Roman" pitchFamily="18" charset="0"/>
              </a:rPr>
              <a:t>1,96(0,166) ή 0,09 - 0,74,</a:t>
            </a:r>
            <a:endParaRPr lang="el-GR" sz="2000"/>
          </a:p>
          <a:p>
            <a:pPr marL="0" indent="0" eaLnBrk="1" hangingPunct="1">
              <a:lnSpc>
                <a:spcPct val="80000"/>
              </a:lnSpc>
              <a:buFont typeface="Monotype Sorts" pitchFamily="2" charset="2"/>
              <a:buNone/>
            </a:pPr>
            <a:endParaRPr lang="el-GR" sz="2000"/>
          </a:p>
          <a:p>
            <a:pPr marL="0" indent="0" eaLnBrk="1" hangingPunct="1">
              <a:lnSpc>
                <a:spcPct val="80000"/>
              </a:lnSpc>
              <a:buFont typeface="Monotype Sorts" pitchFamily="2" charset="2"/>
              <a:buNone/>
            </a:pPr>
            <a:r>
              <a:rPr lang="el-GR" sz="2000"/>
              <a:t>για το ΚΟΕ</a:t>
            </a:r>
          </a:p>
          <a:p>
            <a:pPr marL="0" indent="0" eaLnBrk="1" hangingPunct="1">
              <a:lnSpc>
                <a:spcPct val="80000"/>
              </a:lnSpc>
              <a:buFont typeface="Monotype Sorts" pitchFamily="2" charset="2"/>
              <a:buNone/>
            </a:pPr>
            <a:r>
              <a:rPr lang="el-GR" sz="2000"/>
              <a:t>0,339</a:t>
            </a:r>
            <a:r>
              <a:rPr lang="en-US" sz="2000">
                <a:cs typeface="Times New Roman" pitchFamily="18" charset="0"/>
              </a:rPr>
              <a:t>±</a:t>
            </a:r>
            <a:r>
              <a:rPr lang="el-GR" sz="2000">
                <a:cs typeface="Times New Roman" pitchFamily="18" charset="0"/>
              </a:rPr>
              <a:t>1,96(0,81) ή 0,18 - 0,50 και</a:t>
            </a:r>
          </a:p>
          <a:p>
            <a:pPr marL="0" indent="0" eaLnBrk="1" hangingPunct="1">
              <a:lnSpc>
                <a:spcPct val="80000"/>
              </a:lnSpc>
              <a:buFont typeface="Monotype Sorts" pitchFamily="2" charset="2"/>
              <a:buNone/>
            </a:pPr>
            <a:endParaRPr lang="el-GR" sz="2000"/>
          </a:p>
          <a:p>
            <a:pPr marL="0" indent="0" eaLnBrk="1" hangingPunct="1">
              <a:lnSpc>
                <a:spcPct val="80000"/>
              </a:lnSpc>
              <a:buFont typeface="Monotype Sorts" pitchFamily="2" charset="2"/>
              <a:buNone/>
            </a:pPr>
            <a:r>
              <a:rPr lang="el-GR" sz="2000"/>
              <a:t> για τις Εκπ. Προσδοκίες</a:t>
            </a:r>
          </a:p>
          <a:p>
            <a:pPr marL="0" indent="0" eaLnBrk="1" hangingPunct="1">
              <a:lnSpc>
                <a:spcPct val="80000"/>
              </a:lnSpc>
              <a:buFont typeface="Monotype Sorts" pitchFamily="2" charset="2"/>
              <a:buNone/>
            </a:pPr>
            <a:r>
              <a:rPr lang="el-GR" sz="2000"/>
              <a:t>1,168 </a:t>
            </a:r>
            <a:r>
              <a:rPr lang="en-US" sz="2000">
                <a:cs typeface="Times New Roman" pitchFamily="18" charset="0"/>
              </a:rPr>
              <a:t>±</a:t>
            </a:r>
            <a:r>
              <a:rPr lang="el-GR" sz="2000">
                <a:cs typeface="Times New Roman" pitchFamily="18" charset="0"/>
              </a:rPr>
              <a:t>1,96(0,80) ή 1,01 - 1,32.</a:t>
            </a:r>
          </a:p>
          <a:p>
            <a:pPr marL="0" indent="0" eaLnBrk="1" hangingPunct="1">
              <a:lnSpc>
                <a:spcPct val="80000"/>
              </a:lnSpc>
              <a:buFont typeface="Monotype Sorts" pitchFamily="2" charset="2"/>
              <a:buNone/>
            </a:pPr>
            <a:endParaRPr lang="el-GR" sz="2000">
              <a:cs typeface="Times New Roman" pitchFamily="18" charset="0"/>
            </a:endParaRPr>
          </a:p>
          <a:p>
            <a:pPr marL="0" indent="0" eaLnBrk="1" hangingPunct="1">
              <a:lnSpc>
                <a:spcPct val="80000"/>
              </a:lnSpc>
              <a:buFont typeface="Monotype Sorts" pitchFamily="2" charset="2"/>
              <a:buNone/>
            </a:pPr>
            <a:r>
              <a:rPr lang="el-GR" sz="2000">
                <a:cs typeface="Times New Roman" pitchFamily="18" charset="0"/>
              </a:rPr>
              <a:t>Υπάρχει όμως ένας ακόμη πιο εύκολος τρόπος για να τα υπολογίσομε.  Βάζομε τον υπολογιστή να το κάνει.  Κι αυτό γίνεται πατώντας το κουμπί με την ένδειξη </a:t>
            </a:r>
            <a:r>
              <a:rPr lang="en-US" sz="2000">
                <a:cs typeface="Times New Roman" pitchFamily="18" charset="0"/>
              </a:rPr>
              <a:t>Statistics (</a:t>
            </a:r>
            <a:r>
              <a:rPr lang="el-GR" sz="2000">
                <a:cs typeface="Times New Roman" pitchFamily="18" charset="0"/>
              </a:rPr>
              <a:t>στο κάτω μέρος της εικόνας στα δεξιά) και «τσεκάροντας» </a:t>
            </a:r>
            <a:r>
              <a:rPr lang="en-US" sz="2000">
                <a:cs typeface="Times New Roman" pitchFamily="18" charset="0"/>
              </a:rPr>
              <a:t>Confidence Intervals </a:t>
            </a:r>
            <a:r>
              <a:rPr lang="el-GR" sz="2000">
                <a:cs typeface="Times New Roman" pitchFamily="18" charset="0"/>
              </a:rPr>
              <a:t>στο κουτί διαλόγου που ανοίγει.  Το κουτί αυτό, μαζί με τα αποτελέσματα είναι στην επόμενη εικόνα.</a:t>
            </a:r>
            <a:r>
              <a:rPr lang="en-US" sz="2000">
                <a:cs typeface="Times New Roman" pitchFamily="18" charset="0"/>
              </a:rPr>
              <a:t> </a:t>
            </a:r>
            <a:endParaRPr lang="el-GR" sz="2000"/>
          </a:p>
          <a:p>
            <a:pPr marL="0" indent="0" eaLnBrk="1" hangingPunct="1">
              <a:lnSpc>
                <a:spcPct val="80000"/>
              </a:lnSpc>
            </a:pPr>
            <a:endParaRPr lang="el-GR" sz="2400"/>
          </a:p>
        </p:txBody>
      </p:sp>
      <p:pic>
        <p:nvPicPr>
          <p:cNvPr id="122884"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475" y="908050"/>
            <a:ext cx="45815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141663"/>
            <a:ext cx="410527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Footer Placeholder 5"/>
          <p:cNvSpPr>
            <a:spLocks noGrp="1"/>
          </p:cNvSpPr>
          <p:nvPr>
            <p:ph type="ftr" sz="quarter" idx="11"/>
          </p:nvPr>
        </p:nvSpPr>
        <p:spPr bwMode="auto">
          <a:xfrm>
            <a:off x="5000625"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857250" y="142875"/>
            <a:ext cx="7772400" cy="779463"/>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99"/>
                </a:solidFill>
                <a:latin typeface="+mn-lt"/>
              </a:rPr>
              <a:t>Διαστήματα Εμπιστοσύνης για τις Επιδράσεις (β) </a:t>
            </a:r>
            <a:br>
              <a:rPr lang="el-GR" sz="2400" i="1">
                <a:solidFill>
                  <a:srgbClr val="FFFF99"/>
                </a:solidFill>
                <a:latin typeface="+mn-lt"/>
              </a:rPr>
            </a:br>
            <a:r>
              <a:rPr lang="el-GR" sz="2400" i="1">
                <a:solidFill>
                  <a:srgbClr val="FFFF99"/>
                </a:solidFill>
                <a:latin typeface="+mn-lt"/>
              </a:rPr>
              <a:t>χωρίς κόπο</a:t>
            </a:r>
            <a:endParaRPr lang="en-US" sz="2400" i="1">
              <a:solidFill>
                <a:srgbClr val="FFFF99"/>
              </a:solidFill>
              <a:latin typeface="+mn-lt"/>
            </a:endParaRPr>
          </a:p>
        </p:txBody>
      </p:sp>
      <p:pic>
        <p:nvPicPr>
          <p:cNvPr id="123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981075"/>
            <a:ext cx="38766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3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4071938"/>
            <a:ext cx="7415212"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909" name="Footer Placeholder 4"/>
          <p:cNvSpPr>
            <a:spLocks noGrp="1"/>
          </p:cNvSpPr>
          <p:nvPr>
            <p:ph type="ftr" sz="quarter" idx="11"/>
          </p:nvPr>
        </p:nvSpPr>
        <p:spPr bwMode="auto">
          <a:xfrm>
            <a:off x="5072063" y="64008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42900"/>
            <a:ext cx="8215312" cy="1104900"/>
          </a:xfrm>
          <a:gradFill rotWithShape="0">
            <a:gsLst>
              <a:gs pos="0">
                <a:srgbClr val="D6B19C"/>
              </a:gs>
              <a:gs pos="30000">
                <a:srgbClr val="D49E6C"/>
              </a:gs>
              <a:gs pos="70000">
                <a:srgbClr val="A65528"/>
              </a:gs>
              <a:gs pos="100000">
                <a:srgbClr val="663012"/>
              </a:gs>
            </a:gsLst>
            <a:lin ang="5400000"/>
          </a:gradFill>
        </p:spPr>
        <p:txBody>
          <a:bodyPr anchor="ctr"/>
          <a:lstStyle/>
          <a:p>
            <a:pPr algn="just" eaLnBrk="1" hangingPunct="1"/>
            <a:r>
              <a:rPr lang="el-GR" sz="2000">
                <a:solidFill>
                  <a:srgbClr val="FFFF00"/>
                </a:solidFill>
              </a:rPr>
              <a:t>Ας αρχίσομε με την </a:t>
            </a:r>
            <a:r>
              <a:rPr lang="el-GR" sz="2000" b="1">
                <a:solidFill>
                  <a:srgbClr val="FFFF00"/>
                </a:solidFill>
              </a:rPr>
              <a:t>ΠΕΡΙΓΡΑΦΙΚΗ ΣΤΑΤΙΣΤΙΚΗ</a:t>
            </a:r>
            <a:r>
              <a:rPr lang="el-GR" sz="2000">
                <a:solidFill>
                  <a:srgbClr val="FFFF00"/>
                </a:solidFill>
              </a:rPr>
              <a:t>. Δηλαδή, ας υποθέσομε ότι έχομε κάποιες μεταβλητές και θέλομε να τις περιγράψομε.  Ανάλογα με την κλίμακα μέτρησης, τα (πιο σημαντικά) κατάλληλα στατιστικά είναι:</a:t>
            </a:r>
          </a:p>
        </p:txBody>
      </p:sp>
      <p:sp>
        <p:nvSpPr>
          <p:cNvPr id="32771" name="Line 5"/>
          <p:cNvSpPr>
            <a:spLocks noChangeShapeType="1"/>
          </p:cNvSpPr>
          <p:nvPr/>
        </p:nvSpPr>
        <p:spPr bwMode="auto">
          <a:xfrm>
            <a:off x="1219200" y="2286000"/>
            <a:ext cx="2743200" cy="0"/>
          </a:xfrm>
          <a:prstGeom prst="line">
            <a:avLst/>
          </a:prstGeom>
          <a:noFill/>
          <a:ln w="28575">
            <a:solidFill>
              <a:schemeClr val="accent2">
                <a:lumMod val="75000"/>
              </a:schemeClr>
            </a:solidFill>
            <a:round/>
            <a:headEnd/>
            <a:tailEnd/>
          </a:ln>
        </p:spPr>
        <p:txBody>
          <a:bodyPr wrap="none" anchor="ctr"/>
          <a:lstStyle/>
          <a:p>
            <a:pPr>
              <a:defRPr/>
            </a:pPr>
            <a:endParaRPr lang="en-US"/>
          </a:p>
        </p:txBody>
      </p:sp>
      <p:sp>
        <p:nvSpPr>
          <p:cNvPr id="32772" name="Line 6"/>
          <p:cNvSpPr>
            <a:spLocks noChangeShapeType="1"/>
          </p:cNvSpPr>
          <p:nvPr/>
        </p:nvSpPr>
        <p:spPr bwMode="auto">
          <a:xfrm>
            <a:off x="5286375" y="2286000"/>
            <a:ext cx="3124200" cy="0"/>
          </a:xfrm>
          <a:prstGeom prst="line">
            <a:avLst/>
          </a:prstGeom>
          <a:noFill/>
          <a:ln w="28575">
            <a:solidFill>
              <a:schemeClr val="accent2">
                <a:lumMod val="75000"/>
              </a:schemeClr>
            </a:solidFill>
            <a:round/>
            <a:headEnd/>
            <a:tailEnd/>
          </a:ln>
        </p:spPr>
        <p:txBody>
          <a:bodyPr wrap="none" anchor="ctr"/>
          <a:lstStyle/>
          <a:p>
            <a:pPr>
              <a:defRPr/>
            </a:pPr>
            <a:endParaRPr lang="en-US"/>
          </a:p>
        </p:txBody>
      </p:sp>
      <p:sp>
        <p:nvSpPr>
          <p:cNvPr id="25605" name="Line 14"/>
          <p:cNvSpPr>
            <a:spLocks noChangeShapeType="1"/>
          </p:cNvSpPr>
          <p:nvPr/>
        </p:nvSpPr>
        <p:spPr bwMode="auto">
          <a:xfrm flipV="1">
            <a:off x="3636963" y="2924175"/>
            <a:ext cx="1582737" cy="0"/>
          </a:xfrm>
          <a:prstGeom prst="line">
            <a:avLst/>
          </a:prstGeom>
          <a:noFill/>
          <a:ln w="28575">
            <a:solidFill>
              <a:srgbClr val="58002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5606" name="Line 15"/>
          <p:cNvSpPr>
            <a:spLocks noChangeShapeType="1"/>
          </p:cNvSpPr>
          <p:nvPr/>
        </p:nvSpPr>
        <p:spPr bwMode="auto">
          <a:xfrm flipV="1">
            <a:off x="3636963" y="3789363"/>
            <a:ext cx="1600200" cy="0"/>
          </a:xfrm>
          <a:prstGeom prst="line">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5607" name="Line 16"/>
          <p:cNvSpPr>
            <a:spLocks noChangeShapeType="1"/>
          </p:cNvSpPr>
          <p:nvPr/>
        </p:nvSpPr>
        <p:spPr bwMode="auto">
          <a:xfrm>
            <a:off x="3636963" y="5084763"/>
            <a:ext cx="1524000" cy="0"/>
          </a:xfrm>
          <a:prstGeom prst="line">
            <a:avLst/>
          </a:prstGeom>
          <a:noFill/>
          <a:ln w="28575">
            <a:solidFill>
              <a:srgbClr val="1C1C1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l-GR"/>
          </a:p>
        </p:txBody>
      </p:sp>
      <p:sp>
        <p:nvSpPr>
          <p:cNvPr id="25608" name="Rectangle 17"/>
          <p:cNvSpPr>
            <a:spLocks noChangeArrowheads="1"/>
          </p:cNvSpPr>
          <p:nvPr/>
        </p:nvSpPr>
        <p:spPr bwMode="auto">
          <a:xfrm>
            <a:off x="1219200" y="1752600"/>
            <a:ext cx="2786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5000"/>
              </a:spcBef>
            </a:pPr>
            <a:r>
              <a:rPr lang="el-GR" sz="2400" b="1"/>
              <a:t>Κλίμακα Μέτρησης</a:t>
            </a:r>
            <a:endParaRPr lang="en-GB" sz="2400" b="1"/>
          </a:p>
        </p:txBody>
      </p:sp>
      <p:sp>
        <p:nvSpPr>
          <p:cNvPr id="25609" name="Rectangle 18"/>
          <p:cNvSpPr>
            <a:spLocks noChangeArrowheads="1"/>
          </p:cNvSpPr>
          <p:nvPr/>
        </p:nvSpPr>
        <p:spPr bwMode="auto">
          <a:xfrm>
            <a:off x="5214938" y="1785938"/>
            <a:ext cx="322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bg2"/>
              </a:buClr>
              <a:buSzPct val="75000"/>
              <a:buFont typeface="Monotype Sorts" pitchFamily="2" charset="2"/>
              <a:buNone/>
            </a:pPr>
            <a:r>
              <a:rPr lang="el-GR" sz="2400" b="1"/>
              <a:t>Κατάλληλο Στατιστικό</a:t>
            </a:r>
          </a:p>
        </p:txBody>
      </p:sp>
      <p:sp>
        <p:nvSpPr>
          <p:cNvPr id="25610" name="Rectangle 19"/>
          <p:cNvSpPr>
            <a:spLocks noChangeArrowheads="1"/>
          </p:cNvSpPr>
          <p:nvPr/>
        </p:nvSpPr>
        <p:spPr bwMode="auto">
          <a:xfrm>
            <a:off x="1371600" y="2743200"/>
            <a:ext cx="23955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70000"/>
              </a:lnSpc>
              <a:spcBef>
                <a:spcPct val="20000"/>
              </a:spcBef>
              <a:buClr>
                <a:srgbClr val="FF3300"/>
              </a:buClr>
              <a:buSzPct val="75000"/>
              <a:buFont typeface="Wingdings" pitchFamily="2" charset="2"/>
              <a:buNone/>
            </a:pPr>
            <a:r>
              <a:rPr lang="el-GR" sz="2400" b="1">
                <a:solidFill>
                  <a:srgbClr val="58002C"/>
                </a:solidFill>
              </a:rPr>
              <a:t>Ονομαστική</a:t>
            </a:r>
          </a:p>
        </p:txBody>
      </p:sp>
      <p:sp>
        <p:nvSpPr>
          <p:cNvPr id="25611" name="Rectangle 20"/>
          <p:cNvSpPr>
            <a:spLocks noChangeArrowheads="1"/>
          </p:cNvSpPr>
          <p:nvPr/>
        </p:nvSpPr>
        <p:spPr bwMode="auto">
          <a:xfrm>
            <a:off x="5294313" y="2492375"/>
            <a:ext cx="44005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chemeClr val="bg2"/>
              </a:buClr>
              <a:buSzPct val="75000"/>
              <a:buFont typeface="Monotype Sorts" pitchFamily="2" charset="2"/>
              <a:buNone/>
            </a:pPr>
            <a:r>
              <a:rPr lang="el-GR" sz="2400" b="1">
                <a:solidFill>
                  <a:srgbClr val="58002C"/>
                </a:solidFill>
              </a:rPr>
              <a:t>Κατανομή Συχνοτήτων/</a:t>
            </a:r>
          </a:p>
          <a:p>
            <a:pPr>
              <a:buClr>
                <a:schemeClr val="bg2"/>
              </a:buClr>
              <a:buSzPct val="75000"/>
              <a:buFont typeface="Monotype Sorts" pitchFamily="2" charset="2"/>
              <a:buNone/>
            </a:pPr>
            <a:r>
              <a:rPr lang="el-GR" sz="2400" b="1">
                <a:solidFill>
                  <a:srgbClr val="58002C"/>
                </a:solidFill>
              </a:rPr>
              <a:t>Επικρατούσα Τιμή</a:t>
            </a:r>
          </a:p>
        </p:txBody>
      </p:sp>
      <p:sp>
        <p:nvSpPr>
          <p:cNvPr id="25612" name="Rectangle 21"/>
          <p:cNvSpPr>
            <a:spLocks noChangeArrowheads="1"/>
          </p:cNvSpPr>
          <p:nvPr/>
        </p:nvSpPr>
        <p:spPr bwMode="auto">
          <a:xfrm>
            <a:off x="5364163" y="4437063"/>
            <a:ext cx="342423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bg2"/>
              </a:buClr>
              <a:buSzPct val="75000"/>
              <a:buFont typeface="Monotype Sorts" pitchFamily="2" charset="2"/>
              <a:buNone/>
            </a:pPr>
            <a:r>
              <a:rPr lang="el-GR" sz="2400">
                <a:solidFill>
                  <a:srgbClr val="1C1C1C"/>
                </a:solidFill>
              </a:rPr>
              <a:t>Κατανομή Συχνοτήτων/ Αριθμητικός Μέσος-Τυπική απόκλιση</a:t>
            </a:r>
          </a:p>
        </p:txBody>
      </p:sp>
      <p:sp>
        <p:nvSpPr>
          <p:cNvPr id="25613" name="Rectangle 23"/>
          <p:cNvSpPr>
            <a:spLocks noChangeArrowheads="1"/>
          </p:cNvSpPr>
          <p:nvPr/>
        </p:nvSpPr>
        <p:spPr bwMode="auto">
          <a:xfrm>
            <a:off x="1331913" y="3429000"/>
            <a:ext cx="12017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spcBef>
                <a:spcPct val="20000"/>
              </a:spcBef>
              <a:buClr>
                <a:srgbClr val="FFFF66"/>
              </a:buClr>
              <a:buSzPct val="75000"/>
              <a:buFont typeface="Wingdings" pitchFamily="2" charset="2"/>
              <a:buNone/>
            </a:pPr>
            <a:r>
              <a:rPr lang="el-GR" sz="2400">
                <a:solidFill>
                  <a:srgbClr val="800000"/>
                </a:solidFill>
              </a:rPr>
              <a:t>Τακτική</a:t>
            </a:r>
          </a:p>
        </p:txBody>
      </p:sp>
      <p:sp>
        <p:nvSpPr>
          <p:cNvPr id="25614" name="Rectangle 24"/>
          <p:cNvSpPr>
            <a:spLocks noChangeArrowheads="1"/>
          </p:cNvSpPr>
          <p:nvPr/>
        </p:nvSpPr>
        <p:spPr bwMode="auto">
          <a:xfrm>
            <a:off x="1331913" y="4868863"/>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5000"/>
              </a:spcBef>
              <a:buSzPct val="75000"/>
              <a:buFont typeface="Wingdings" pitchFamily="2" charset="2"/>
              <a:buNone/>
            </a:pPr>
            <a:r>
              <a:rPr lang="el-GR" sz="2400">
                <a:solidFill>
                  <a:srgbClr val="1C1C1C"/>
                </a:solidFill>
              </a:rPr>
              <a:t>Ισοδιαστημική</a:t>
            </a:r>
            <a:endParaRPr lang="en-GB" sz="2400">
              <a:solidFill>
                <a:srgbClr val="1C1C1C"/>
              </a:solidFill>
            </a:endParaRPr>
          </a:p>
        </p:txBody>
      </p:sp>
      <p:sp>
        <p:nvSpPr>
          <p:cNvPr id="25615" name="Rectangle 26"/>
          <p:cNvSpPr>
            <a:spLocks noChangeArrowheads="1"/>
          </p:cNvSpPr>
          <p:nvPr/>
        </p:nvSpPr>
        <p:spPr bwMode="auto">
          <a:xfrm>
            <a:off x="5334000" y="3505200"/>
            <a:ext cx="311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chemeClr val="bg2"/>
              </a:buClr>
              <a:buSzPct val="75000"/>
              <a:buFont typeface="Monotype Sorts" pitchFamily="2" charset="2"/>
              <a:buNone/>
            </a:pPr>
            <a:r>
              <a:rPr lang="el-GR" sz="2400">
                <a:solidFill>
                  <a:srgbClr val="800000"/>
                </a:solidFill>
              </a:rPr>
              <a:t>Κατανομή</a:t>
            </a:r>
            <a:r>
              <a:rPr lang="el-GR" sz="2400">
                <a:solidFill>
                  <a:srgbClr val="FFFF66"/>
                </a:solidFill>
              </a:rPr>
              <a:t> </a:t>
            </a:r>
            <a:r>
              <a:rPr lang="el-GR" sz="2400">
                <a:solidFill>
                  <a:srgbClr val="800000"/>
                </a:solidFill>
              </a:rPr>
              <a:t>Συχνοτήτων/</a:t>
            </a:r>
          </a:p>
          <a:p>
            <a:pPr>
              <a:buClr>
                <a:schemeClr val="bg2"/>
              </a:buClr>
              <a:buSzPct val="75000"/>
              <a:buFont typeface="Monotype Sorts" pitchFamily="2" charset="2"/>
              <a:buNone/>
            </a:pPr>
            <a:r>
              <a:rPr lang="el-GR" sz="2400">
                <a:solidFill>
                  <a:srgbClr val="800000"/>
                </a:solidFill>
              </a:rPr>
              <a:t>Διάμεσος</a:t>
            </a:r>
            <a:r>
              <a:rPr lang="el-GR" sz="2400">
                <a:solidFill>
                  <a:srgbClr val="FFFF66"/>
                </a:solidFill>
              </a:rPr>
              <a:t> </a:t>
            </a:r>
          </a:p>
        </p:txBody>
      </p:sp>
      <p:sp>
        <p:nvSpPr>
          <p:cNvPr id="16" name="Footer Placeholder 15"/>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0" y="2286000"/>
            <a:ext cx="9144000" cy="1939925"/>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endParaRPr lang="el-GR" sz="4000">
              <a:solidFill>
                <a:srgbClr val="800000"/>
              </a:solidFill>
            </a:endParaRPr>
          </a:p>
          <a:p>
            <a:pPr algn="ctr"/>
            <a:r>
              <a:rPr lang="el-GR" sz="4000" b="1">
                <a:solidFill>
                  <a:srgbClr val="FFFF00"/>
                </a:solidFill>
              </a:rPr>
              <a:t>μια συνοπτική και οργανωμένη εικόνα</a:t>
            </a:r>
          </a:p>
          <a:p>
            <a:pPr algn="ctr"/>
            <a:r>
              <a:rPr lang="el-GR" sz="4000">
                <a:solidFill>
                  <a:srgbClr val="800000"/>
                </a:solidFill>
              </a:rPr>
              <a:t> </a:t>
            </a:r>
          </a:p>
        </p:txBody>
      </p:sp>
      <p:sp>
        <p:nvSpPr>
          <p:cNvPr id="3" name="Footer Placeholder 2"/>
          <p:cNvSpPr>
            <a:spLocks noGrp="1"/>
          </p:cNvSpPr>
          <p:nvPr>
            <p:ph type="ftr" sz="quarter" idx="11"/>
          </p:nvPr>
        </p:nvSpPr>
        <p:spPr>
          <a:xfrm>
            <a:off x="928688" y="6400800"/>
            <a:ext cx="3962400" cy="457200"/>
          </a:xfrm>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26628" name="Rectangle 3"/>
          <p:cNvSpPr>
            <a:spLocks noChangeArrowheads="1"/>
          </p:cNvSpPr>
          <p:nvPr/>
        </p:nvSpPr>
        <p:spPr bwMode="auto">
          <a:xfrm>
            <a:off x="428625" y="285750"/>
            <a:ext cx="8286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l-GR" sz="2400">
                <a:solidFill>
                  <a:srgbClr val="800000"/>
                </a:solidFill>
              </a:rPr>
              <a:t>Πριν αρχίσομε την παρουσίαση των περιγραφικών στατιστικών να έχετε υπόψη σας ότι ο λόγος που χρησιμοποιούμε την περιγραφική στατιστική (και τα περιγραφικά στατιστικά) είναι για να παρουσιάσομε  </a:t>
            </a:r>
          </a:p>
        </p:txBody>
      </p:sp>
      <p:sp>
        <p:nvSpPr>
          <p:cNvPr id="26629" name="Rectangle 4"/>
          <p:cNvSpPr>
            <a:spLocks noChangeArrowheads="1"/>
          </p:cNvSpPr>
          <p:nvPr/>
        </p:nvSpPr>
        <p:spPr bwMode="auto">
          <a:xfrm>
            <a:off x="500063" y="4429125"/>
            <a:ext cx="8072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sz="3600">
                <a:solidFill>
                  <a:srgbClr val="800000"/>
                </a:solidFill>
              </a:rPr>
              <a:t>(της κατανομής) μιας μεταβλητής.</a:t>
            </a:r>
          </a:p>
        </p:txBody>
      </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39750" y="188913"/>
            <a:ext cx="8091488" cy="714375"/>
          </a:xfrm>
          <a:gradFill>
            <a:gsLst>
              <a:gs pos="0">
                <a:srgbClr val="D6B19C"/>
              </a:gs>
              <a:gs pos="30000">
                <a:srgbClr val="D49E6C"/>
              </a:gs>
              <a:gs pos="70000">
                <a:srgbClr val="A65528"/>
              </a:gs>
              <a:gs pos="100000">
                <a:srgbClr val="663012"/>
              </a:gs>
            </a:gsLst>
            <a:lin ang="5400000" scaled="0"/>
          </a:gradFill>
        </p:spPr>
        <p:txBody>
          <a:bodyPr>
            <a:normAutofit fontScale="90000"/>
          </a:bodyPr>
          <a:lstStyle/>
          <a:p>
            <a:pPr algn="ctr" eaLnBrk="1" fontAlgn="auto" hangingPunct="1">
              <a:spcAft>
                <a:spcPts val="0"/>
              </a:spcAft>
              <a:defRPr/>
            </a:pPr>
            <a:r>
              <a:rPr lang="el-GR" i="1" dirty="0">
                <a:solidFill>
                  <a:srgbClr val="FFFF00"/>
                </a:solidFill>
              </a:rPr>
              <a:t>Κεφάλαιο 2</a:t>
            </a:r>
            <a:r>
              <a:rPr lang="el-GR" i="1" baseline="30000" dirty="0">
                <a:solidFill>
                  <a:srgbClr val="FFFF00"/>
                </a:solidFill>
              </a:rPr>
              <a:t>ο</a:t>
            </a:r>
            <a:r>
              <a:rPr lang="el-GR" i="1" dirty="0">
                <a:solidFill>
                  <a:srgbClr val="FFFF00"/>
                </a:solidFill>
              </a:rPr>
              <a:t>: </a:t>
            </a:r>
            <a:r>
              <a:rPr lang="en-US" i="1" dirty="0">
                <a:solidFill>
                  <a:srgbClr val="FFFF00"/>
                </a:solidFill>
              </a:rPr>
              <a:t> </a:t>
            </a:r>
            <a:r>
              <a:rPr lang="el-GR" dirty="0">
                <a:solidFill>
                  <a:srgbClr val="FFFF00"/>
                </a:solidFill>
              </a:rPr>
              <a:t>Κατανομές Συχνοτήτων</a:t>
            </a:r>
            <a:endParaRPr lang="en-GB" dirty="0">
              <a:solidFill>
                <a:srgbClr val="FFFF00"/>
              </a:solidFill>
            </a:endParaRPr>
          </a:p>
        </p:txBody>
      </p:sp>
      <p:sp>
        <p:nvSpPr>
          <p:cNvPr id="34819" name="Text Box 4"/>
          <p:cNvSpPr txBox="1">
            <a:spLocks noChangeArrowheads="1"/>
          </p:cNvSpPr>
          <p:nvPr/>
        </p:nvSpPr>
        <p:spPr bwMode="auto">
          <a:xfrm>
            <a:off x="0" y="1000125"/>
            <a:ext cx="9001125" cy="5786438"/>
          </a:xfrm>
          <a:prstGeom prst="rect">
            <a:avLst/>
          </a:prstGeom>
          <a:noFill/>
          <a:ln w="9525" algn="ctr">
            <a:noFill/>
            <a:miter lim="800000"/>
            <a:headEnd/>
            <a:tailEnd/>
          </a:ln>
        </p:spPr>
        <p:txBody>
          <a:bodyPr lIns="92075" tIns="46038" rIns="92075" bIns="46038">
            <a:spAutoFit/>
          </a:bodyPr>
          <a:lstStyle/>
          <a:p>
            <a:pPr marL="355600" indent="-355600">
              <a:spcBef>
                <a:spcPct val="50000"/>
              </a:spcBef>
              <a:buFont typeface="Wingdings" pitchFamily="2" charset="2"/>
              <a:buChar char="v"/>
              <a:defRPr/>
            </a:pPr>
            <a:r>
              <a:rPr lang="el-GR" dirty="0">
                <a:solidFill>
                  <a:srgbClr val="2E0017"/>
                </a:solidFill>
              </a:rPr>
              <a:t>Οι κατανομές συχνοτήτων μπορούν να χρησιμοποιηθούν για την περιγραφή μεταβλητών </a:t>
            </a:r>
            <a:r>
              <a:rPr lang="el-GR" b="1" dirty="0">
                <a:solidFill>
                  <a:srgbClr val="2E0017"/>
                </a:solidFill>
              </a:rPr>
              <a:t>ανεξάρτητα από την κλίμακα μέτρησης (για όλες τις κλίμακες μέτρησης)</a:t>
            </a:r>
          </a:p>
          <a:p>
            <a:pPr marL="355600" indent="-355600">
              <a:spcBef>
                <a:spcPct val="50000"/>
              </a:spcBef>
              <a:buFont typeface="Wingdings" pitchFamily="2" charset="2"/>
              <a:buChar char="v"/>
              <a:defRPr/>
            </a:pPr>
            <a:r>
              <a:rPr lang="el-GR" b="1" dirty="0">
                <a:solidFill>
                  <a:schemeClr val="accent1">
                    <a:lumMod val="75000"/>
                  </a:schemeClr>
                </a:solidFill>
              </a:rPr>
              <a:t>Οι κατανομές συχνοτήτων παρουσιάζονται είτε υπό μορφή πινάκων ή με  διαγράμματα.</a:t>
            </a:r>
            <a:r>
              <a:rPr lang="el-GR" dirty="0">
                <a:solidFill>
                  <a:schemeClr val="accent1">
                    <a:lumMod val="75000"/>
                  </a:schemeClr>
                </a:solidFill>
              </a:rPr>
              <a:t>   </a:t>
            </a:r>
          </a:p>
          <a:p>
            <a:pPr marL="355600" indent="-355600">
              <a:spcBef>
                <a:spcPct val="50000"/>
              </a:spcBef>
              <a:buFont typeface="Wingdings" pitchFamily="2" charset="2"/>
              <a:buChar char="v"/>
              <a:defRPr/>
            </a:pPr>
            <a:r>
              <a:rPr lang="el-GR" dirty="0"/>
              <a:t>Στους πίνακες μπορούμε να χρησιμοποιήσομε τις απόλυτες συχνότητες, τις σχετικές συχνότητες ή τις </a:t>
            </a:r>
            <a:r>
              <a:rPr lang="el-GR" dirty="0" err="1"/>
              <a:t>συσσωρευτικές</a:t>
            </a:r>
            <a:r>
              <a:rPr lang="el-GR" dirty="0"/>
              <a:t> συχνότητες. </a:t>
            </a:r>
          </a:p>
          <a:p>
            <a:pPr marL="355600" indent="-355600">
              <a:spcBef>
                <a:spcPct val="50000"/>
              </a:spcBef>
              <a:buFont typeface="Wingdings" pitchFamily="2" charset="2"/>
              <a:buChar char="v"/>
              <a:defRPr/>
            </a:pPr>
            <a:r>
              <a:rPr lang="el-GR" dirty="0">
                <a:solidFill>
                  <a:schemeClr val="accent2"/>
                </a:solidFill>
              </a:rPr>
              <a:t>Στα διαγράμματα μπορούμε να χρησιμοποιήσομε ραβδογράμματα, πολύγωνα συχνοτήτων, κυκλικά διαγράμματα (πίτες) κ.ά.</a:t>
            </a:r>
          </a:p>
          <a:p>
            <a:pPr marL="355600" indent="-355600">
              <a:spcBef>
                <a:spcPct val="50000"/>
              </a:spcBef>
              <a:buFont typeface="Wingdings" pitchFamily="2" charset="2"/>
              <a:buChar char="v"/>
              <a:defRPr/>
            </a:pPr>
            <a:r>
              <a:rPr lang="el-GR" b="1" dirty="0">
                <a:solidFill>
                  <a:srgbClr val="2E0017"/>
                </a:solidFill>
              </a:rPr>
              <a:t>Όταν η μεταβλητή που θέλομε να περιγράψομε έχει πολλές κατηγορίες ή τιμές, η περιγραφή βελτιώνεται αν ομαδοποιήσομε τα δεδομένα πριν υπολογίσομε τις συχνότητες.  Για να ομαδοποιήσομε τα δεδομένα φτιάχνομε νέες κατηγορίες κάθε μία από τις οποίες περιέχει ίσο αριθμό από τις αρχικές τιμές.</a:t>
            </a:r>
          </a:p>
          <a:p>
            <a:pPr marL="355600" indent="-355600">
              <a:spcBef>
                <a:spcPct val="50000"/>
              </a:spcBef>
              <a:buFont typeface="Wingdings" pitchFamily="2" charset="2"/>
              <a:buChar char="v"/>
              <a:defRPr/>
            </a:pPr>
            <a:r>
              <a:rPr lang="el-GR" b="1" dirty="0">
                <a:solidFill>
                  <a:srgbClr val="996633"/>
                </a:solidFill>
              </a:rPr>
              <a:t>Όταν οι κατανομές συχνοτήτων περιγράφουν μια μόνο μεταβλητή κάθε φορά, ονομάζονται </a:t>
            </a:r>
            <a:r>
              <a:rPr lang="el-GR" b="1" dirty="0" err="1">
                <a:solidFill>
                  <a:srgbClr val="996633"/>
                </a:solidFill>
              </a:rPr>
              <a:t>μονομεταβλητές</a:t>
            </a:r>
            <a:r>
              <a:rPr lang="el-GR" b="1" dirty="0">
                <a:solidFill>
                  <a:srgbClr val="996633"/>
                </a:solidFill>
              </a:rPr>
              <a:t> συχνότητες.  </a:t>
            </a: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68313" y="115888"/>
            <a:ext cx="8280400" cy="819150"/>
          </a:xfrm>
          <a:gradFill rotWithShape="0">
            <a:gsLst>
              <a:gs pos="0">
                <a:srgbClr val="D6B19C"/>
              </a:gs>
              <a:gs pos="30000">
                <a:srgbClr val="D49E6C"/>
              </a:gs>
              <a:gs pos="70000">
                <a:srgbClr val="A65528"/>
              </a:gs>
              <a:gs pos="100000">
                <a:srgbClr val="663012"/>
              </a:gs>
            </a:gsLst>
            <a:lin ang="5400000"/>
          </a:gradFill>
        </p:spPr>
        <p:txBody>
          <a:bodyPr anchor="ctr"/>
          <a:lstStyle/>
          <a:p>
            <a:pPr marL="838200" indent="-838200" algn="ctr" eaLnBrk="1" hangingPunct="1"/>
            <a:r>
              <a:rPr lang="el-GR" sz="3600">
                <a:solidFill>
                  <a:srgbClr val="FFFF00"/>
                </a:solidFill>
              </a:rPr>
              <a:t>Η Κατανομή Συχνοτήτων του Φύλου</a:t>
            </a:r>
            <a:endParaRPr lang="en-GB" sz="3600">
              <a:solidFill>
                <a:srgbClr val="FFFF00"/>
              </a:solidFill>
            </a:endParaRPr>
          </a:p>
        </p:txBody>
      </p:sp>
      <p:sp>
        <p:nvSpPr>
          <p:cNvPr id="5" name="Footer Placeholder 4"/>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pic>
        <p:nvPicPr>
          <p:cNvPr id="286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81075"/>
            <a:ext cx="29527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052513"/>
            <a:ext cx="4335463"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67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860800"/>
            <a:ext cx="2955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68313" y="357188"/>
            <a:ext cx="8280400" cy="819150"/>
          </a:xfrm>
          <a:gradFill rotWithShape="0">
            <a:gsLst>
              <a:gs pos="0">
                <a:srgbClr val="D6B19C"/>
              </a:gs>
              <a:gs pos="30000">
                <a:srgbClr val="D49E6C"/>
              </a:gs>
              <a:gs pos="70000">
                <a:srgbClr val="A65528"/>
              </a:gs>
              <a:gs pos="100000">
                <a:srgbClr val="663012"/>
              </a:gs>
            </a:gsLst>
            <a:lin ang="5400000"/>
          </a:gradFill>
        </p:spPr>
        <p:txBody>
          <a:bodyPr anchor="ctr"/>
          <a:lstStyle/>
          <a:p>
            <a:pPr marL="838200" indent="-838200" algn="ctr" eaLnBrk="1" hangingPunct="1"/>
            <a:r>
              <a:rPr lang="el-GR" sz="3600">
                <a:solidFill>
                  <a:srgbClr val="FFFF00"/>
                </a:solidFill>
              </a:rPr>
              <a:t>Η Κατανομή Συχνοτήτων του Φύλου</a:t>
            </a:r>
            <a:endParaRPr lang="en-GB" sz="3600">
              <a:solidFill>
                <a:srgbClr val="FFFF00"/>
              </a:solidFill>
            </a:endParaRP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141663"/>
            <a:ext cx="29908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97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627188"/>
            <a:ext cx="46815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333375"/>
            <a:ext cx="4429125" cy="809625"/>
          </a:xfrm>
          <a:gradFill rotWithShape="0">
            <a:gsLst>
              <a:gs pos="0">
                <a:srgbClr val="D6B19C"/>
              </a:gs>
              <a:gs pos="30000">
                <a:srgbClr val="D49E6C"/>
              </a:gs>
              <a:gs pos="70000">
                <a:srgbClr val="A65528"/>
              </a:gs>
              <a:gs pos="100000">
                <a:srgbClr val="663012"/>
              </a:gs>
            </a:gsLst>
            <a:lin ang="5400000"/>
          </a:gradFill>
        </p:spPr>
        <p:txBody>
          <a:bodyPr anchor="ctr"/>
          <a:lstStyle/>
          <a:p>
            <a:pPr marL="838200" indent="-838200" eaLnBrk="1" hangingPunct="1"/>
            <a:r>
              <a:rPr lang="el-GR">
                <a:solidFill>
                  <a:srgbClr val="FFFF00"/>
                </a:solidFill>
              </a:rPr>
              <a:t>Και των βαθμών!!</a:t>
            </a:r>
            <a:endParaRPr lang="en-GB">
              <a:solidFill>
                <a:srgbClr val="FFFF00"/>
              </a:solidFill>
            </a:endParaRPr>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859463"/>
            <a:ext cx="4448175" cy="1905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4" name="Rectangle 6"/>
          <p:cNvSpPr>
            <a:spLocks noChangeArrowheads="1"/>
          </p:cNvSpPr>
          <p:nvPr/>
        </p:nvSpPr>
        <p:spPr bwMode="auto">
          <a:xfrm>
            <a:off x="611188" y="1484313"/>
            <a:ext cx="38893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r>
              <a:rPr lang="el-GR">
                <a:solidFill>
                  <a:srgbClr val="800000"/>
                </a:solidFill>
              </a:rPr>
              <a:t>Θυμάστε ότι τα στατιστικά τα χρησιμοποιούμε για να παρουσιάσομε μια </a:t>
            </a:r>
            <a:r>
              <a:rPr lang="el-GR" b="1">
                <a:solidFill>
                  <a:srgbClr val="800000"/>
                </a:solidFill>
              </a:rPr>
              <a:t>συνοπτική και οργανωμένη εικόνα</a:t>
            </a:r>
            <a:endParaRPr lang="el-GR">
              <a:solidFill>
                <a:srgbClr val="800000"/>
              </a:solidFill>
            </a:endParaRPr>
          </a:p>
          <a:p>
            <a:r>
              <a:rPr lang="el-GR">
                <a:solidFill>
                  <a:srgbClr val="800000"/>
                </a:solidFill>
              </a:rPr>
              <a:t>της μεταβλητής;</a:t>
            </a:r>
          </a:p>
          <a:p>
            <a:endParaRPr lang="el-GR">
              <a:solidFill>
                <a:srgbClr val="800000"/>
              </a:solidFill>
            </a:endParaRPr>
          </a:p>
          <a:p>
            <a:r>
              <a:rPr lang="el-GR">
                <a:solidFill>
                  <a:srgbClr val="800000"/>
                </a:solidFill>
              </a:rPr>
              <a:t>Όταν οι κατηγορίες ή οι τιμές της μεταβλητής είναι πολλές, τότε οι κατανομές συχνοτήτων δεν κάνουν και τόσο καλή δουλειά.</a:t>
            </a:r>
          </a:p>
          <a:p>
            <a:endParaRPr lang="el-GR">
              <a:solidFill>
                <a:srgbClr val="800000"/>
              </a:solidFill>
            </a:endParaRPr>
          </a:p>
          <a:p>
            <a:r>
              <a:rPr lang="el-GR">
                <a:solidFill>
                  <a:srgbClr val="800000"/>
                </a:solidFill>
              </a:rPr>
              <a:t>Σ’ αυτές τις περιπτώσεις ομαδοποιούμε τις αρχικές κατηγορίες ή τιμές σε λιγότερες κατηγορίες και παρουσιάζομε τις συχνότητες των νέων κατηγοριών</a:t>
            </a:r>
          </a:p>
        </p:txBody>
      </p:sp>
      <p:sp>
        <p:nvSpPr>
          <p:cNvPr id="5" name="Footer Placeholder 4"/>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827088" y="115888"/>
            <a:ext cx="7772400" cy="696912"/>
          </a:xfrm>
          <a:gradFill rotWithShape="0">
            <a:gsLst>
              <a:gs pos="0">
                <a:srgbClr val="D6B19C"/>
              </a:gs>
              <a:gs pos="30000">
                <a:srgbClr val="D49E6C"/>
              </a:gs>
              <a:gs pos="70000">
                <a:srgbClr val="A65528"/>
              </a:gs>
              <a:gs pos="100000">
                <a:srgbClr val="663012"/>
              </a:gs>
            </a:gsLst>
            <a:lin ang="5400000"/>
          </a:gradFill>
        </p:spPr>
        <p:txBody>
          <a:bodyPr anchor="ctr"/>
          <a:lstStyle/>
          <a:p>
            <a:pPr marL="838200" indent="-838200" algn="ctr" eaLnBrk="1" hangingPunct="1"/>
            <a:r>
              <a:rPr lang="el-GR" sz="2800">
                <a:solidFill>
                  <a:srgbClr val="FFFF00"/>
                </a:solidFill>
              </a:rPr>
              <a:t>Ομαδοπο</a:t>
            </a:r>
            <a:r>
              <a:rPr lang="el-GR" sz="2800">
                <a:solidFill>
                  <a:srgbClr val="FFFF00"/>
                </a:solidFill>
                <a:latin typeface="Arial" charset="0"/>
              </a:rPr>
              <a:t>ίηση (Ανακωδικοποίηση)</a:t>
            </a:r>
            <a:r>
              <a:rPr lang="el-GR" sz="2800">
                <a:solidFill>
                  <a:srgbClr val="FFFF00"/>
                </a:solidFill>
              </a:rPr>
              <a:t> Δεδομένων</a:t>
            </a:r>
            <a:endParaRPr lang="en-GB" sz="2800">
              <a:solidFill>
                <a:srgbClr val="FFFF00"/>
              </a:solidFill>
            </a:endParaRP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367188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581525"/>
            <a:ext cx="39243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836613"/>
            <a:ext cx="484028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5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573463"/>
            <a:ext cx="4695825"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27088" y="115888"/>
            <a:ext cx="7772400" cy="928687"/>
          </a:xfrm>
          <a:gradFill rotWithShape="0">
            <a:gsLst>
              <a:gs pos="0">
                <a:srgbClr val="D6B19C"/>
              </a:gs>
              <a:gs pos="30000">
                <a:srgbClr val="D49E6C"/>
              </a:gs>
              <a:gs pos="70000">
                <a:srgbClr val="A65528"/>
              </a:gs>
              <a:gs pos="100000">
                <a:srgbClr val="663012"/>
              </a:gs>
            </a:gsLst>
            <a:lin ang="5400000"/>
          </a:gradFill>
        </p:spPr>
        <p:txBody>
          <a:bodyPr anchor="ctr"/>
          <a:lstStyle/>
          <a:p>
            <a:pPr marL="838200" indent="-838200" algn="ctr" eaLnBrk="1" hangingPunct="1"/>
            <a:r>
              <a:rPr lang="el-GR" sz="3200">
                <a:solidFill>
                  <a:srgbClr val="FFFF00"/>
                </a:solidFill>
              </a:rPr>
              <a:t>Συχνότητες Ομαδοποιημένων Δεδομένων</a:t>
            </a:r>
            <a:endParaRPr lang="en-GB" sz="3200">
              <a:solidFill>
                <a:srgbClr val="FFFF00"/>
              </a:solidFill>
            </a:endParaRP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pic>
        <p:nvPicPr>
          <p:cNvPr id="3277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105025"/>
            <a:ext cx="59055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14313" y="274638"/>
            <a:ext cx="8643937" cy="725487"/>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r>
              <a:rPr lang="el-GR" sz="2800">
                <a:solidFill>
                  <a:srgbClr val="FFFF00"/>
                </a:solidFill>
              </a:rPr>
              <a:t>Κατανομές Συχνοτήτων:</a:t>
            </a:r>
            <a:r>
              <a:rPr lang="en-US" sz="2800">
                <a:solidFill>
                  <a:srgbClr val="FFFF00"/>
                </a:solidFill>
              </a:rPr>
              <a:t> </a:t>
            </a:r>
            <a:r>
              <a:rPr lang="el-GR" sz="2800">
                <a:solidFill>
                  <a:srgbClr val="FFFF00"/>
                </a:solidFill>
              </a:rPr>
              <a:t>Διμεταβλητές Συχνότητες</a:t>
            </a:r>
          </a:p>
        </p:txBody>
      </p:sp>
      <p:sp>
        <p:nvSpPr>
          <p:cNvPr id="33795" name="Text Box 4"/>
          <p:cNvSpPr txBox="1">
            <a:spLocks noChangeArrowheads="1"/>
          </p:cNvSpPr>
          <p:nvPr/>
        </p:nvSpPr>
        <p:spPr bwMode="auto">
          <a:xfrm>
            <a:off x="950913" y="1700213"/>
            <a:ext cx="77247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sz="3600">
              <a:solidFill>
                <a:schemeClr val="bg1"/>
              </a:solidFill>
            </a:endParaRPr>
          </a:p>
        </p:txBody>
      </p:sp>
      <p:sp>
        <p:nvSpPr>
          <p:cNvPr id="33796" name="Text Box 5"/>
          <p:cNvSpPr txBox="1">
            <a:spLocks noChangeArrowheads="1"/>
          </p:cNvSpPr>
          <p:nvPr/>
        </p:nvSpPr>
        <p:spPr bwMode="auto">
          <a:xfrm>
            <a:off x="357188" y="1143000"/>
            <a:ext cx="8358187"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355600" indent="-3556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buFont typeface="Wingdings" pitchFamily="2" charset="2"/>
              <a:buChar char="v"/>
            </a:pPr>
            <a:r>
              <a:rPr lang="el-GR" dirty="0">
                <a:solidFill>
                  <a:srgbClr val="2E0017"/>
                </a:solidFill>
              </a:rPr>
              <a:t>Όταν περιγράφουν την κατανομή μιας μεταβλητής </a:t>
            </a:r>
            <a:r>
              <a:rPr lang="el-GR" b="1" dirty="0">
                <a:solidFill>
                  <a:srgbClr val="A33021"/>
                </a:solidFill>
              </a:rPr>
              <a:t>ανά</a:t>
            </a:r>
            <a:r>
              <a:rPr lang="el-GR" dirty="0">
                <a:solidFill>
                  <a:srgbClr val="2E0017"/>
                </a:solidFill>
              </a:rPr>
              <a:t> κατηγορία κάποιας άλλης, λέγονται </a:t>
            </a:r>
            <a:r>
              <a:rPr lang="el-GR" b="1" dirty="0" err="1">
                <a:solidFill>
                  <a:srgbClr val="800000"/>
                </a:solidFill>
              </a:rPr>
              <a:t>διμεταβλητές</a:t>
            </a:r>
            <a:r>
              <a:rPr lang="el-GR" b="1" dirty="0">
                <a:solidFill>
                  <a:srgbClr val="800000"/>
                </a:solidFill>
              </a:rPr>
              <a:t> ή </a:t>
            </a:r>
            <a:r>
              <a:rPr lang="el-GR" b="1" dirty="0" err="1">
                <a:solidFill>
                  <a:srgbClr val="800000"/>
                </a:solidFill>
              </a:rPr>
              <a:t>συμμεταβλητές</a:t>
            </a:r>
            <a:r>
              <a:rPr lang="el-GR" dirty="0">
                <a:solidFill>
                  <a:srgbClr val="800000"/>
                </a:solidFill>
              </a:rPr>
              <a:t>.  </a:t>
            </a:r>
          </a:p>
          <a:p>
            <a:pPr>
              <a:spcBef>
                <a:spcPct val="50000"/>
              </a:spcBef>
              <a:buFont typeface="Wingdings" pitchFamily="2" charset="2"/>
              <a:buChar char="v"/>
            </a:pPr>
            <a:r>
              <a:rPr lang="el-GR" dirty="0">
                <a:solidFill>
                  <a:srgbClr val="2E0017"/>
                </a:solidFill>
              </a:rPr>
              <a:t>Οι πίνακες που χρησιμοποιούνται για την παρουσίαση των </a:t>
            </a:r>
            <a:r>
              <a:rPr lang="el-GR" dirty="0" err="1">
                <a:solidFill>
                  <a:srgbClr val="2E0017"/>
                </a:solidFill>
              </a:rPr>
              <a:t>διμεταβλητών</a:t>
            </a:r>
            <a:r>
              <a:rPr lang="el-GR" dirty="0">
                <a:solidFill>
                  <a:srgbClr val="2E0017"/>
                </a:solidFill>
              </a:rPr>
              <a:t> συχνοτήτων έχουν τόσες σειρές (</a:t>
            </a:r>
            <a:r>
              <a:rPr lang="en-US" dirty="0">
                <a:solidFill>
                  <a:srgbClr val="2E0017"/>
                </a:solidFill>
              </a:rPr>
              <a:t>R</a:t>
            </a:r>
            <a:r>
              <a:rPr lang="el-GR" dirty="0">
                <a:solidFill>
                  <a:srgbClr val="2E0017"/>
                </a:solidFill>
              </a:rPr>
              <a:t>) όσες οι κατηγορίες της μιας μεταβλητής και τόσες στήλες (</a:t>
            </a:r>
            <a:r>
              <a:rPr lang="en-US" dirty="0">
                <a:solidFill>
                  <a:srgbClr val="2E0017"/>
                </a:solidFill>
              </a:rPr>
              <a:t>C</a:t>
            </a:r>
            <a:r>
              <a:rPr lang="el-GR" dirty="0">
                <a:solidFill>
                  <a:srgbClr val="2E0017"/>
                </a:solidFill>
              </a:rPr>
              <a:t>) όσες οι κατηγορίες της άλλης μεταβλητής.   </a:t>
            </a:r>
          </a:p>
          <a:p>
            <a:pPr>
              <a:spcBef>
                <a:spcPct val="50000"/>
              </a:spcBef>
              <a:buFont typeface="Wingdings" pitchFamily="2" charset="2"/>
              <a:buChar char="v"/>
            </a:pPr>
            <a:r>
              <a:rPr lang="el-GR" dirty="0">
                <a:solidFill>
                  <a:srgbClr val="2E0017"/>
                </a:solidFill>
              </a:rPr>
              <a:t>Στα κελιά που δημιουργούνται από το συνδυασμό σειρών και στηλών (</a:t>
            </a:r>
            <a:r>
              <a:rPr lang="en-US" dirty="0" err="1">
                <a:solidFill>
                  <a:srgbClr val="2E0017"/>
                </a:solidFill>
              </a:rPr>
              <a:t>RxC</a:t>
            </a:r>
            <a:r>
              <a:rPr lang="el-GR" dirty="0">
                <a:solidFill>
                  <a:srgbClr val="2E0017"/>
                </a:solidFill>
              </a:rPr>
              <a:t>) γράφομε τις συχνότητες που αντιστοιχούν.</a:t>
            </a:r>
          </a:p>
          <a:p>
            <a:pPr>
              <a:spcBef>
                <a:spcPct val="50000"/>
              </a:spcBef>
              <a:buFont typeface="Wingdings" pitchFamily="2" charset="2"/>
              <a:buChar char="v"/>
            </a:pPr>
            <a:r>
              <a:rPr lang="el-GR" dirty="0">
                <a:solidFill>
                  <a:srgbClr val="2E0017"/>
                </a:solidFill>
              </a:rPr>
              <a:t>Στις </a:t>
            </a:r>
            <a:r>
              <a:rPr lang="el-GR" dirty="0" err="1">
                <a:solidFill>
                  <a:srgbClr val="2E0017"/>
                </a:solidFill>
              </a:rPr>
              <a:t>διμεταβλητές</a:t>
            </a:r>
            <a:r>
              <a:rPr lang="el-GR" dirty="0">
                <a:solidFill>
                  <a:srgbClr val="2E0017"/>
                </a:solidFill>
              </a:rPr>
              <a:t> συχνότητες τα ποσοστά (και εκατοστιαία ποσοστά) μπορούν να υπολογιστούν κατά τρεις διαφορετικούς τρόπους: </a:t>
            </a:r>
          </a:p>
          <a:p>
            <a:pPr>
              <a:spcBef>
                <a:spcPct val="50000"/>
              </a:spcBef>
              <a:buFontTx/>
              <a:buAutoNum type="arabicPeriod"/>
            </a:pPr>
            <a:r>
              <a:rPr lang="el-GR" dirty="0">
                <a:solidFill>
                  <a:srgbClr val="2E0017"/>
                </a:solidFill>
              </a:rPr>
              <a:t>διαιρώντας την απόλυτη συχνότητα του κελιού δια του συνόλου της σειράς</a:t>
            </a:r>
          </a:p>
          <a:p>
            <a:pPr>
              <a:spcBef>
                <a:spcPct val="50000"/>
              </a:spcBef>
              <a:buFontTx/>
              <a:buAutoNum type="arabicPeriod"/>
            </a:pPr>
            <a:r>
              <a:rPr lang="el-GR" dirty="0">
                <a:solidFill>
                  <a:srgbClr val="2E0017"/>
                </a:solidFill>
              </a:rPr>
              <a:t>διαιρώντας την απόλυτη συχνότητα του κελιού δια του συνόλου της στήλης</a:t>
            </a:r>
          </a:p>
          <a:p>
            <a:pPr>
              <a:spcBef>
                <a:spcPct val="50000"/>
              </a:spcBef>
              <a:buFontTx/>
              <a:buAutoNum type="arabicPeriod"/>
            </a:pPr>
            <a:r>
              <a:rPr lang="el-GR" dirty="0">
                <a:solidFill>
                  <a:srgbClr val="2E0017"/>
                </a:solidFill>
              </a:rPr>
              <a:t>διαιρώντας την απόλυτη συχνότητα του κελιού δια του γενικού συνόλου.</a:t>
            </a:r>
          </a:p>
          <a:p>
            <a:pPr>
              <a:spcBef>
                <a:spcPct val="50000"/>
              </a:spcBef>
            </a:pPr>
            <a:endParaRPr lang="el-GR" sz="1800" dirty="0">
              <a:solidFill>
                <a:srgbClr val="2E0017"/>
              </a:solidFill>
            </a:endParaRPr>
          </a:p>
        </p:txBody>
      </p:sp>
      <p:sp>
        <p:nvSpPr>
          <p:cNvPr id="5" name="Footer Placeholder 4"/>
          <p:cNvSpPr>
            <a:spLocks noGrp="1"/>
          </p:cNvSpPr>
          <p:nvPr>
            <p:ph type="ftr" sz="quarter" idx="11"/>
          </p:nvPr>
        </p:nvSpPr>
        <p:spPr>
          <a:xfrm>
            <a:off x="914400" y="6172200"/>
            <a:ext cx="3943350" cy="471488"/>
          </a:xfrm>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57250" y="357188"/>
            <a:ext cx="7772400" cy="1104900"/>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r>
              <a:rPr lang="el-GR" sz="4800">
                <a:solidFill>
                  <a:srgbClr val="800000"/>
                </a:solidFill>
                <a:latin typeface="Monotype Corsiva" pitchFamily="66" charset="0"/>
              </a:rPr>
              <a:t>ΜΕΡΟΣ Α΄</a:t>
            </a:r>
            <a:r>
              <a:rPr lang="el-GR"/>
              <a:t> </a:t>
            </a:r>
          </a:p>
        </p:txBody>
      </p:sp>
      <p:sp>
        <p:nvSpPr>
          <p:cNvPr id="123907" name="Rectangle 3"/>
          <p:cNvSpPr>
            <a:spLocks noChangeArrowheads="1"/>
          </p:cNvSpPr>
          <p:nvPr/>
        </p:nvSpPr>
        <p:spPr bwMode="auto">
          <a:xfrm>
            <a:off x="827088" y="1628775"/>
            <a:ext cx="7921625" cy="4679950"/>
          </a:xfrm>
          <a:prstGeom prst="rect">
            <a:avLst/>
          </a:prstGeom>
          <a:solidFill>
            <a:srgbClr val="993300">
              <a:alpha val="50195"/>
            </a:srgbClr>
          </a:solidFill>
          <a:ln w="38100" cmpd="dbl">
            <a:solidFill>
              <a:srgbClr val="FAD894"/>
            </a:solidFill>
            <a:miter lim="800000"/>
            <a:headEnd/>
            <a:tailEnd/>
          </a:ln>
          <a:scene3d>
            <a:camera prst="orthographicFront"/>
            <a:lightRig rig="threePt" dir="t"/>
          </a:scene3d>
          <a:sp3d>
            <a:bevelT prst="angle"/>
            <a:bevelB prst="angle"/>
          </a:sp3d>
        </p:spPr>
        <p:txBody>
          <a:bodyPr lIns="92075" tIns="46038" rIns="92075" bIns="46038"/>
          <a:lstStyle/>
          <a:p>
            <a:pPr marL="342900" indent="-342900" algn="ctr">
              <a:lnSpc>
                <a:spcPct val="170000"/>
              </a:lnSpc>
              <a:spcBef>
                <a:spcPct val="20000"/>
              </a:spcBef>
              <a:buClr>
                <a:schemeClr val="bg2"/>
              </a:buClr>
              <a:buSzPct val="75000"/>
              <a:buFont typeface="Monotype Sorts" pitchFamily="2" charset="2"/>
              <a:buNone/>
              <a:defRPr/>
            </a:pPr>
            <a:r>
              <a:rPr lang="el-GR" sz="4800">
                <a:solidFill>
                  <a:srgbClr val="FFFF99"/>
                </a:solidFill>
              </a:rPr>
              <a:t> </a:t>
            </a:r>
          </a:p>
        </p:txBody>
      </p:sp>
      <p:sp>
        <p:nvSpPr>
          <p:cNvPr id="123909" name="Text Box 5"/>
          <p:cNvSpPr txBox="1">
            <a:spLocks noChangeArrowheads="1"/>
          </p:cNvSpPr>
          <p:nvPr/>
        </p:nvSpPr>
        <p:spPr bwMode="auto">
          <a:xfrm>
            <a:off x="1476375" y="3068638"/>
            <a:ext cx="59610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l-GR" sz="3600">
                <a:solidFill>
                  <a:srgbClr val="FFFF99"/>
                </a:solidFill>
                <a:latin typeface="Monotype Corsiva" pitchFamily="66" charset="0"/>
              </a:rPr>
              <a:t>Περί </a:t>
            </a:r>
            <a:endParaRPr lang="en-US" sz="3600">
              <a:solidFill>
                <a:srgbClr val="FFFF99"/>
              </a:solidFill>
              <a:latin typeface="Monotype Corsiva" pitchFamily="66" charset="0"/>
            </a:endParaRPr>
          </a:p>
          <a:p>
            <a:pPr algn="ctr"/>
            <a:r>
              <a:rPr lang="el-GR" sz="4000">
                <a:solidFill>
                  <a:srgbClr val="FFFF99"/>
                </a:solidFill>
                <a:latin typeface="Monotype Corsiva" pitchFamily="66" charset="0"/>
              </a:rPr>
              <a:t>Στατιστικής</a:t>
            </a:r>
          </a:p>
        </p:txBody>
      </p:sp>
      <p:sp>
        <p:nvSpPr>
          <p:cNvPr id="163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chemeClr val="tx2"/>
                </a:solidFill>
              </a:rPr>
              <a:t>Ι. Μ. Κατσίλλης, ΠΤΔΕ Πανεπιστημίου Πατρών</a:t>
            </a:r>
            <a:endParaRPr lang="en-US" sz="1400">
              <a:solidFill>
                <a:schemeClr val="tx2"/>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2000" fill="hold"/>
                                        <p:tgtEl>
                                          <p:spTgt spid="123906"/>
                                        </p:tgtEl>
                                        <p:attrNameLst>
                                          <p:attrName>ppt_x</p:attrName>
                                        </p:attrNameLst>
                                      </p:cBhvr>
                                      <p:tavLst>
                                        <p:tav tm="0">
                                          <p:val>
                                            <p:strVal val="#ppt_x"/>
                                          </p:val>
                                        </p:tav>
                                        <p:tav tm="100000">
                                          <p:val>
                                            <p:strVal val="#ppt_x"/>
                                          </p:val>
                                        </p:tav>
                                      </p:tavLst>
                                    </p:anim>
                                    <p:anim calcmode="lin" valueType="num">
                                      <p:cBhvr additive="base">
                                        <p:cTn id="8" dur="2000" fill="hold"/>
                                        <p:tgtEl>
                                          <p:spTgt spid="12390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3" presetClass="entr" presetSubtype="10" fill="hold" nodeType="afterEffect">
                                  <p:stCondLst>
                                    <p:cond delay="500"/>
                                  </p:stCondLst>
                                  <p:childTnLst>
                                    <p:set>
                                      <p:cBhvr>
                                        <p:cTn id="11" dur="1" fill="hold">
                                          <p:stCondLst>
                                            <p:cond delay="0"/>
                                          </p:stCondLst>
                                        </p:cTn>
                                        <p:tgtEl>
                                          <p:spTgt spid="123907"/>
                                        </p:tgtEl>
                                        <p:attrNameLst>
                                          <p:attrName>style.visibility</p:attrName>
                                        </p:attrNameLst>
                                      </p:cBhvr>
                                      <p:to>
                                        <p:strVal val="visible"/>
                                      </p:to>
                                    </p:set>
                                    <p:animEffect transition="in" filter="blinds(horizontal)">
                                      <p:cBhvr>
                                        <p:cTn id="12" dur="2000"/>
                                        <p:tgtEl>
                                          <p:spTgt spid="123907"/>
                                        </p:tgtEl>
                                      </p:cBhvr>
                                    </p:animEffect>
                                  </p:childTnLst>
                                </p:cTn>
                              </p:par>
                            </p:childTnLst>
                          </p:cTn>
                        </p:par>
                        <p:par>
                          <p:cTn id="13" fill="hold" nodeType="afterGroup">
                            <p:stCondLst>
                              <p:cond delay="4500"/>
                            </p:stCondLst>
                            <p:childTnLst>
                              <p:par>
                                <p:cTn id="14" presetID="2" presetClass="entr" presetSubtype="4" fill="hold" grpId="0" nodeType="afterEffect">
                                  <p:stCondLst>
                                    <p:cond delay="0"/>
                                  </p:stCondLst>
                                  <p:childTnLst>
                                    <p:set>
                                      <p:cBhvr>
                                        <p:cTn id="15" dur="1" fill="hold">
                                          <p:stCondLst>
                                            <p:cond delay="0"/>
                                          </p:stCondLst>
                                        </p:cTn>
                                        <p:tgtEl>
                                          <p:spTgt spid="123909"/>
                                        </p:tgtEl>
                                        <p:attrNameLst>
                                          <p:attrName>style.visibility</p:attrName>
                                        </p:attrNameLst>
                                      </p:cBhvr>
                                      <p:to>
                                        <p:strVal val="visible"/>
                                      </p:to>
                                    </p:set>
                                    <p:anim calcmode="lin" valueType="num">
                                      <p:cBhvr additive="base">
                                        <p:cTn id="16" dur="1200" fill="hold"/>
                                        <p:tgtEl>
                                          <p:spTgt spid="123909"/>
                                        </p:tgtEl>
                                        <p:attrNameLst>
                                          <p:attrName>ppt_x</p:attrName>
                                        </p:attrNameLst>
                                      </p:cBhvr>
                                      <p:tavLst>
                                        <p:tav tm="0">
                                          <p:val>
                                            <p:strVal val="#ppt_x"/>
                                          </p:val>
                                        </p:tav>
                                        <p:tav tm="100000">
                                          <p:val>
                                            <p:strVal val="#ppt_x"/>
                                          </p:val>
                                        </p:tav>
                                      </p:tavLst>
                                    </p:anim>
                                    <p:anim calcmode="lin" valueType="num">
                                      <p:cBhvr additive="base">
                                        <p:cTn id="17" dur="1200" fill="hold"/>
                                        <p:tgtEl>
                                          <p:spTgt spid="1239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P spid="12390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34819" name="Rectangle 2"/>
          <p:cNvSpPr>
            <a:spLocks noGrp="1" noChangeArrowheads="1"/>
          </p:cNvSpPr>
          <p:nvPr>
            <p:ph type="title" idx="4294967295"/>
          </p:nvPr>
        </p:nvSpPr>
        <p:spPr>
          <a:xfrm>
            <a:off x="179388" y="0"/>
            <a:ext cx="8964612" cy="954088"/>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2800">
                <a:solidFill>
                  <a:srgbClr val="FFFF00"/>
                </a:solidFill>
              </a:rPr>
              <a:t>Διμεταβλητές Συχνότητες:</a:t>
            </a:r>
            <a:br>
              <a:rPr lang="el-GR" sz="2800">
                <a:solidFill>
                  <a:srgbClr val="FFFF00"/>
                </a:solidFill>
              </a:rPr>
            </a:br>
            <a:r>
              <a:rPr lang="el-GR" sz="2800">
                <a:solidFill>
                  <a:srgbClr val="FFFF00"/>
                </a:solidFill>
              </a:rPr>
              <a:t>Χρόνος εργασίας στο σπίτι ανά Φύλο</a:t>
            </a:r>
          </a:p>
        </p:txBody>
      </p:sp>
      <p:sp>
        <p:nvSpPr>
          <p:cNvPr id="34820" name="Text Box 3"/>
          <p:cNvSpPr txBox="1">
            <a:spLocks noChangeArrowheads="1"/>
          </p:cNvSpPr>
          <p:nvPr/>
        </p:nvSpPr>
        <p:spPr bwMode="auto">
          <a:xfrm>
            <a:off x="950913" y="1700213"/>
            <a:ext cx="77247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sz="3600">
              <a:solidFill>
                <a:schemeClr val="bg1"/>
              </a:solidFill>
            </a:endParaRPr>
          </a:p>
        </p:txBody>
      </p:sp>
      <p:pic>
        <p:nvPicPr>
          <p:cNvPr id="3482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81075"/>
            <a:ext cx="3671888"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981075"/>
            <a:ext cx="43211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8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724400"/>
            <a:ext cx="51816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35843" name="Rectangle 2"/>
          <p:cNvSpPr>
            <a:spLocks noGrp="1" noChangeArrowheads="1"/>
          </p:cNvSpPr>
          <p:nvPr>
            <p:ph type="title"/>
          </p:nvPr>
        </p:nvSpPr>
        <p:spPr>
          <a:xfrm>
            <a:off x="179388" y="260350"/>
            <a:ext cx="8964612" cy="954088"/>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2800">
                <a:solidFill>
                  <a:srgbClr val="FFFF00"/>
                </a:solidFill>
              </a:rPr>
              <a:t>Διμεταβλητές Συχνότητες:</a:t>
            </a:r>
            <a:br>
              <a:rPr lang="el-GR" sz="2800">
                <a:solidFill>
                  <a:srgbClr val="FFFF00"/>
                </a:solidFill>
              </a:rPr>
            </a:br>
            <a:r>
              <a:rPr lang="el-GR" sz="2800">
                <a:solidFill>
                  <a:srgbClr val="FFFF00"/>
                </a:solidFill>
              </a:rPr>
              <a:t>Χρόνος εργασίας στο σπίτι ανά Φύλο</a:t>
            </a:r>
          </a:p>
        </p:txBody>
      </p:sp>
      <p:sp>
        <p:nvSpPr>
          <p:cNvPr id="35844" name="Text Box 3"/>
          <p:cNvSpPr txBox="1">
            <a:spLocks noChangeArrowheads="1"/>
          </p:cNvSpPr>
          <p:nvPr/>
        </p:nvSpPr>
        <p:spPr bwMode="auto">
          <a:xfrm>
            <a:off x="950913" y="1700213"/>
            <a:ext cx="77247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l-GR" sz="3600">
              <a:solidFill>
                <a:schemeClr val="bg1"/>
              </a:solidFill>
            </a:endParaRPr>
          </a:p>
        </p:txBody>
      </p:sp>
      <p:pic>
        <p:nvPicPr>
          <p:cNvPr id="358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68413"/>
            <a:ext cx="3910013"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584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557338"/>
            <a:ext cx="51435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36867" name="Rectangle 2"/>
          <p:cNvSpPr>
            <a:spLocks noGrp="1" noChangeArrowheads="1"/>
          </p:cNvSpPr>
          <p:nvPr>
            <p:ph type="title" idx="4294967295"/>
          </p:nvPr>
        </p:nvSpPr>
        <p:spPr>
          <a:xfrm>
            <a:off x="785813" y="142875"/>
            <a:ext cx="7772400" cy="1247775"/>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i="1">
                <a:solidFill>
                  <a:srgbClr val="FFFF00"/>
                </a:solidFill>
              </a:rPr>
              <a:t>Κεφάλαιο 3</a:t>
            </a:r>
            <a:r>
              <a:rPr lang="el-GR" i="1" baseline="30000">
                <a:solidFill>
                  <a:srgbClr val="FFFF00"/>
                </a:solidFill>
              </a:rPr>
              <a:t>ο</a:t>
            </a:r>
            <a:r>
              <a:rPr lang="el-GR" i="1">
                <a:solidFill>
                  <a:srgbClr val="FFFF00"/>
                </a:solidFill>
              </a:rPr>
              <a:t>: </a:t>
            </a:r>
            <a:br>
              <a:rPr lang="el-GR" i="1">
                <a:solidFill>
                  <a:srgbClr val="FFFF00"/>
                </a:solidFill>
              </a:rPr>
            </a:br>
            <a:r>
              <a:rPr lang="el-GR">
                <a:solidFill>
                  <a:srgbClr val="FFFF00"/>
                </a:solidFill>
              </a:rPr>
              <a:t>Μέτρα Κεντρικής Τάσης</a:t>
            </a:r>
            <a:endParaRPr lang="en-GB">
              <a:solidFill>
                <a:srgbClr val="FFFF00"/>
              </a:solidFill>
            </a:endParaRPr>
          </a:p>
        </p:txBody>
      </p:sp>
      <p:sp>
        <p:nvSpPr>
          <p:cNvPr id="2" name="Text Box 3"/>
          <p:cNvSpPr txBox="1">
            <a:spLocks noChangeArrowheads="1"/>
          </p:cNvSpPr>
          <p:nvPr/>
        </p:nvSpPr>
        <p:spPr bwMode="auto">
          <a:xfrm>
            <a:off x="323850" y="1428750"/>
            <a:ext cx="8424863" cy="5264150"/>
          </a:xfrm>
          <a:prstGeom prst="rect">
            <a:avLst/>
          </a:prstGeom>
          <a:noFill/>
          <a:ln w="9525" algn="ctr">
            <a:noFill/>
            <a:miter lim="800000"/>
            <a:headEnd/>
            <a:tailEnd/>
          </a:ln>
        </p:spPr>
        <p:txBody>
          <a:bodyPr lIns="92075" tIns="46038" rIns="92075" bIns="46038">
            <a:spAutoFit/>
          </a:bodyPr>
          <a:lstStyle/>
          <a:p>
            <a:pPr marL="457200" indent="-457200" algn="just">
              <a:buFont typeface="Wingdings" pitchFamily="2" charset="2"/>
              <a:buChar char="Ø"/>
              <a:defRPr/>
            </a:pPr>
            <a:r>
              <a:rPr lang="el-GR" sz="2400" dirty="0"/>
              <a:t>Τα κυριότερα μέτρα κεντρικής τάσης είναι: Η </a:t>
            </a:r>
            <a:r>
              <a:rPr lang="el-GR" sz="2400" dirty="0">
                <a:solidFill>
                  <a:srgbClr val="800000"/>
                </a:solidFill>
              </a:rPr>
              <a:t>επικρατούσα τιμή</a:t>
            </a:r>
            <a:r>
              <a:rPr lang="el-GR" sz="2400" dirty="0"/>
              <a:t>, η </a:t>
            </a:r>
            <a:r>
              <a:rPr lang="el-GR" sz="2400" dirty="0">
                <a:solidFill>
                  <a:srgbClr val="800000"/>
                </a:solidFill>
              </a:rPr>
              <a:t>διάμεσος</a:t>
            </a:r>
            <a:r>
              <a:rPr lang="el-GR" sz="2400" dirty="0"/>
              <a:t>, και ο </a:t>
            </a:r>
            <a:r>
              <a:rPr lang="el-GR" sz="2400" dirty="0">
                <a:solidFill>
                  <a:srgbClr val="800000"/>
                </a:solidFill>
              </a:rPr>
              <a:t>αριθμητικός μέσος</a:t>
            </a:r>
            <a:r>
              <a:rPr lang="el-GR" sz="2400" dirty="0"/>
              <a:t>.</a:t>
            </a:r>
          </a:p>
          <a:p>
            <a:pPr marL="457200" indent="-457200" algn="just">
              <a:buFont typeface="Wingdings" pitchFamily="2" charset="2"/>
              <a:buChar char="Ø"/>
              <a:defRPr/>
            </a:pPr>
            <a:r>
              <a:rPr lang="el-GR" sz="2400" dirty="0"/>
              <a:t>Η επικρατούσα τιμή είναι η τιμή ή η κατηγορία με τη </a:t>
            </a:r>
            <a:r>
              <a:rPr lang="el-GR" sz="2400" dirty="0">
                <a:solidFill>
                  <a:srgbClr val="800000"/>
                </a:solidFill>
              </a:rPr>
              <a:t>μεγαλύτερη συχνότητα</a:t>
            </a:r>
            <a:r>
              <a:rPr lang="el-GR" sz="2400" dirty="0"/>
              <a:t>. </a:t>
            </a:r>
          </a:p>
          <a:p>
            <a:pPr marL="914400" lvl="1" indent="-457200" algn="just">
              <a:buFont typeface="Wingdings" pitchFamily="2" charset="2"/>
              <a:buChar char="Ø"/>
              <a:defRPr/>
            </a:pPr>
            <a:r>
              <a:rPr lang="el-GR" sz="2400" dirty="0"/>
              <a:t>Κλίμακα Μέτρησης: </a:t>
            </a:r>
            <a:r>
              <a:rPr lang="el-GR" sz="2400" b="1" dirty="0">
                <a:solidFill>
                  <a:schemeClr val="accent2"/>
                </a:solidFill>
              </a:rPr>
              <a:t>Ονομαστική</a:t>
            </a:r>
            <a:r>
              <a:rPr lang="el-GR" sz="2400" b="1" dirty="0"/>
              <a:t> </a:t>
            </a:r>
            <a:r>
              <a:rPr lang="el-GR" dirty="0"/>
              <a:t>(δηλ. Όλες</a:t>
            </a:r>
            <a:r>
              <a:rPr lang="en-US" dirty="0"/>
              <a:t> </a:t>
            </a:r>
            <a:r>
              <a:rPr lang="el-GR" dirty="0"/>
              <a:t>οι μεταβλητές)</a:t>
            </a:r>
          </a:p>
          <a:p>
            <a:pPr marL="457200" indent="-457200" algn="just">
              <a:buFont typeface="Wingdings" pitchFamily="2" charset="2"/>
              <a:buChar char="Ø"/>
              <a:defRPr/>
            </a:pPr>
            <a:r>
              <a:rPr lang="el-GR" sz="2400" dirty="0"/>
              <a:t>Η διάμεσος είναι η τιμή ή η κατηγορία που </a:t>
            </a:r>
            <a:r>
              <a:rPr lang="el-GR" sz="2400" dirty="0">
                <a:solidFill>
                  <a:srgbClr val="800000"/>
                </a:solidFill>
              </a:rPr>
              <a:t>χωρίζει την κατανομή στη μέση</a:t>
            </a:r>
            <a:r>
              <a:rPr lang="el-GR" sz="2400" dirty="0"/>
              <a:t>, δηλαδή οι μισές από τις τιμές ή κατηγορίες είναι χαμηλότερες και άλλες μισές ψηλότερες από τη διάμεσο.</a:t>
            </a:r>
            <a:endParaRPr lang="en-US" sz="2400" dirty="0"/>
          </a:p>
          <a:p>
            <a:pPr marL="914400" lvl="1" indent="-457200" algn="just">
              <a:buFont typeface="Wingdings" pitchFamily="2" charset="2"/>
              <a:buChar char="Ø"/>
              <a:defRPr/>
            </a:pPr>
            <a:r>
              <a:rPr lang="el-GR" sz="2400" dirty="0"/>
              <a:t>Κλίμακα Μέτρησης:</a:t>
            </a:r>
            <a:r>
              <a:rPr lang="en-US" sz="2400" dirty="0"/>
              <a:t> </a:t>
            </a:r>
            <a:r>
              <a:rPr lang="el-GR" sz="2400" b="1" dirty="0">
                <a:solidFill>
                  <a:schemeClr val="accent2"/>
                </a:solidFill>
              </a:rPr>
              <a:t>Τουλάχιστον Τακτική</a:t>
            </a:r>
            <a:endParaRPr lang="en-US" sz="2400" b="1" dirty="0">
              <a:solidFill>
                <a:schemeClr val="accent2"/>
              </a:solidFill>
            </a:endParaRPr>
          </a:p>
          <a:p>
            <a:pPr marL="457200" indent="-457200" algn="just">
              <a:buFont typeface="Wingdings" pitchFamily="2" charset="2"/>
              <a:buChar char="Ø"/>
              <a:defRPr/>
            </a:pPr>
            <a:r>
              <a:rPr lang="el-GR" sz="2400" dirty="0"/>
              <a:t>Για να βρούμε τη διάμεσο:</a:t>
            </a:r>
          </a:p>
          <a:p>
            <a:pPr marL="1254125" lvl="1" indent="-457200" algn="just">
              <a:buFont typeface="Wingdings" pitchFamily="2" charset="2"/>
              <a:buChar char="Ø"/>
              <a:defRPr/>
            </a:pPr>
            <a:r>
              <a:rPr lang="el-GR" sz="1800" dirty="0"/>
              <a:t>1. Βάζομε τις κατηγορίες (τιμές) σε σειρά (ανιούσα ή </a:t>
            </a:r>
            <a:r>
              <a:rPr lang="el-GR" sz="1800" dirty="0" err="1"/>
              <a:t>κατιούσα</a:t>
            </a:r>
            <a:r>
              <a:rPr lang="el-GR" sz="1800" dirty="0"/>
              <a:t>)</a:t>
            </a:r>
          </a:p>
          <a:p>
            <a:pPr marL="1254125" lvl="1" indent="-457200" algn="just">
              <a:buFont typeface="Wingdings" pitchFamily="2" charset="2"/>
              <a:buChar char="Ø"/>
              <a:defRPr/>
            </a:pPr>
            <a:r>
              <a:rPr lang="el-GR" sz="1800" dirty="0"/>
              <a:t>2. Βρίσκομε τη μέση θέση</a:t>
            </a:r>
            <a:r>
              <a:rPr lang="en-US" sz="1800" dirty="0"/>
              <a:t>: </a:t>
            </a:r>
            <a:r>
              <a:rPr lang="el-GR" sz="1800" dirty="0"/>
              <a:t> </a:t>
            </a:r>
            <a:r>
              <a:rPr lang="en-US" sz="1800" dirty="0"/>
              <a:t>mp=</a:t>
            </a:r>
          </a:p>
          <a:p>
            <a:pPr marL="1254125" lvl="1" indent="-457200" algn="just">
              <a:buFont typeface="Wingdings" pitchFamily="2" charset="2"/>
              <a:buChar char="Ø"/>
              <a:defRPr/>
            </a:pPr>
            <a:r>
              <a:rPr lang="en-US" sz="1800" dirty="0"/>
              <a:t>3. </a:t>
            </a:r>
            <a:r>
              <a:rPr lang="el-GR" sz="1800" dirty="0"/>
              <a:t>Βρίσκομε την τιμή (κατηγορία) που αντιστοιχεί στη μέση θέση</a:t>
            </a:r>
          </a:p>
          <a:p>
            <a:pPr marL="1254125" lvl="1" indent="-457200" algn="just">
              <a:buFont typeface="Wingdings" pitchFamily="2" charset="2"/>
              <a:buChar char="Ø"/>
              <a:defRPr/>
            </a:pPr>
            <a:r>
              <a:rPr lang="el-GR" sz="1800" dirty="0"/>
              <a:t>Η διάμεσος είναι </a:t>
            </a:r>
            <a:r>
              <a:rPr lang="el-GR" sz="1800" dirty="0">
                <a:solidFill>
                  <a:srgbClr val="990000"/>
                </a:solidFill>
              </a:rPr>
              <a:t>η τιμή που αντιστοιχεί</a:t>
            </a:r>
            <a:r>
              <a:rPr lang="el-GR" sz="1800" dirty="0"/>
              <a:t> στη μέση θέση, όχι η μέση θέση. </a:t>
            </a:r>
            <a:endParaRPr lang="el-GR" dirty="0"/>
          </a:p>
        </p:txBody>
      </p:sp>
      <p:graphicFrame>
        <p:nvGraphicFramePr>
          <p:cNvPr id="36869" name="Object 4"/>
          <p:cNvGraphicFramePr>
            <a:graphicFrameLocks noChangeAspect="1"/>
          </p:cNvGraphicFramePr>
          <p:nvPr/>
        </p:nvGraphicFramePr>
        <p:xfrm>
          <a:off x="4714875" y="5715000"/>
          <a:ext cx="357188" cy="434975"/>
        </p:xfrm>
        <a:graphic>
          <a:graphicData uri="http://schemas.openxmlformats.org/presentationml/2006/ole">
            <mc:AlternateContent xmlns:mc="http://schemas.openxmlformats.org/markup-compatibility/2006">
              <mc:Choice xmlns:v="urn:schemas-microsoft-com:vml" Requires="v">
                <p:oleObj spid="_x0000_s36878" name="Equation" r:id="rId3" imgW="469696" imgH="571252" progId="Equation.DSMT4">
                  <p:embed/>
                </p:oleObj>
              </mc:Choice>
              <mc:Fallback>
                <p:oleObj name="Equation" r:id="rId3" imgW="469696" imgH="571252"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5715000"/>
                        <a:ext cx="3571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142875"/>
            <a:ext cx="8204200" cy="1222375"/>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3600">
                <a:solidFill>
                  <a:srgbClr val="FFFF00"/>
                </a:solidFill>
              </a:rPr>
              <a:t>Μέτρα Κεντρικής Τάσης ..2 </a:t>
            </a:r>
            <a:br>
              <a:rPr lang="el-GR" sz="3600">
                <a:solidFill>
                  <a:srgbClr val="FFFF00"/>
                </a:solidFill>
              </a:rPr>
            </a:br>
            <a:r>
              <a:rPr lang="el-GR" sz="3600">
                <a:solidFill>
                  <a:srgbClr val="FFFF00"/>
                </a:solidFill>
              </a:rPr>
              <a:t>Αριθμητικός Μέσος</a:t>
            </a:r>
            <a:endParaRPr lang="en-GB" sz="3600">
              <a:solidFill>
                <a:srgbClr val="FFFF00"/>
              </a:solidFill>
            </a:endParaRPr>
          </a:p>
        </p:txBody>
      </p:sp>
      <p:sp>
        <p:nvSpPr>
          <p:cNvPr id="6149" name="Text Box 3"/>
          <p:cNvSpPr txBox="1">
            <a:spLocks noChangeArrowheads="1"/>
          </p:cNvSpPr>
          <p:nvPr/>
        </p:nvSpPr>
        <p:spPr bwMode="auto">
          <a:xfrm>
            <a:off x="323850" y="1484313"/>
            <a:ext cx="8424863" cy="4789487"/>
          </a:xfrm>
          <a:prstGeom prst="rect">
            <a:avLst/>
          </a:prstGeom>
          <a:noFill/>
          <a:ln w="9525" algn="ctr">
            <a:noFill/>
            <a:miter lim="800000"/>
            <a:headEnd/>
            <a:tailEnd/>
          </a:ln>
        </p:spPr>
        <p:txBody>
          <a:bodyPr lIns="92075" tIns="46038" rIns="92075" bIns="46038">
            <a:spAutoFit/>
          </a:bodyPr>
          <a:lstStyle/>
          <a:p>
            <a:pPr marL="457200" indent="-457200" algn="just">
              <a:buFont typeface="Wingdings" pitchFamily="2" charset="2"/>
              <a:buChar char="Ø"/>
              <a:defRPr/>
            </a:pPr>
            <a:r>
              <a:rPr lang="el-GR" sz="2800" dirty="0">
                <a:latin typeface="+mn-lt"/>
              </a:rPr>
              <a:t>Ο αριθμητικός μέσος (ο μέσος όρος) είναι </a:t>
            </a:r>
            <a:r>
              <a:rPr lang="el-GR" sz="2800" dirty="0">
                <a:solidFill>
                  <a:srgbClr val="800000"/>
                </a:solidFill>
                <a:latin typeface="+mn-lt"/>
              </a:rPr>
              <a:t>η τιμή που ισοζυγεί την κατανομή</a:t>
            </a:r>
          </a:p>
          <a:p>
            <a:pPr marL="457200" indent="-457200" algn="just">
              <a:buFont typeface="Wingdings" pitchFamily="2" charset="2"/>
              <a:buChar char="Ø"/>
              <a:defRPr/>
            </a:pPr>
            <a:endParaRPr lang="el-GR" sz="2800" dirty="0">
              <a:solidFill>
                <a:srgbClr val="800000"/>
              </a:solidFill>
              <a:latin typeface="+mn-lt"/>
            </a:endParaRPr>
          </a:p>
          <a:p>
            <a:pPr marL="457200" indent="-457200" algn="just">
              <a:buFont typeface="Wingdings" pitchFamily="2" charset="2"/>
              <a:buChar char="Ø"/>
              <a:defRPr/>
            </a:pPr>
            <a:r>
              <a:rPr lang="el-GR" sz="2800" dirty="0">
                <a:latin typeface="+mn-lt"/>
              </a:rPr>
              <a:t>Δηλαδή, ο ορισμός του μέσου όρου δίνεται από την   εξίσωση Σ         =0.</a:t>
            </a:r>
          </a:p>
          <a:p>
            <a:pPr marL="457200" indent="-457200" algn="just">
              <a:buFont typeface="Wingdings" pitchFamily="2" charset="2"/>
              <a:buChar char="Ø"/>
              <a:defRPr/>
            </a:pPr>
            <a:endParaRPr lang="el-GR" sz="2800" dirty="0">
              <a:latin typeface="+mn-lt"/>
            </a:endParaRPr>
          </a:p>
          <a:p>
            <a:pPr marL="457200" indent="-457200" algn="just">
              <a:buFont typeface="Wingdings" pitchFamily="2" charset="2"/>
              <a:buChar char="Ø"/>
              <a:defRPr/>
            </a:pPr>
            <a:r>
              <a:rPr lang="el-GR" sz="2800" dirty="0">
                <a:latin typeface="+mn-lt"/>
              </a:rPr>
              <a:t>Για να υπολογίσομε το μέσο όρο </a:t>
            </a:r>
            <a:r>
              <a:rPr lang="el-GR" sz="2800" b="1" i="1" dirty="0">
                <a:solidFill>
                  <a:srgbClr val="990000"/>
                </a:solidFill>
                <a:latin typeface="+mn-lt"/>
              </a:rPr>
              <a:t>ο,τιδήποτε, </a:t>
            </a:r>
            <a:r>
              <a:rPr lang="el-GR" sz="2800" dirty="0">
                <a:latin typeface="+mn-lt"/>
              </a:rPr>
              <a:t>προσθέτομε όλα τα</a:t>
            </a:r>
            <a:r>
              <a:rPr lang="el-GR" sz="2800" b="1" i="1" dirty="0">
                <a:solidFill>
                  <a:srgbClr val="990000"/>
                </a:solidFill>
                <a:latin typeface="+mn-lt"/>
              </a:rPr>
              <a:t> ο,τιδήποτε </a:t>
            </a:r>
            <a:r>
              <a:rPr lang="el-GR" sz="2800" dirty="0">
                <a:latin typeface="+mn-lt"/>
              </a:rPr>
              <a:t>και τα διαιρούμε διά του αριθμού</a:t>
            </a:r>
            <a:r>
              <a:rPr lang="el-GR" sz="2800" b="1" i="1" dirty="0">
                <a:solidFill>
                  <a:srgbClr val="990000"/>
                </a:solidFill>
                <a:latin typeface="+mn-lt"/>
              </a:rPr>
              <a:t> των ο,τιδήποτε.</a:t>
            </a:r>
          </a:p>
          <a:p>
            <a:pPr marL="457200" indent="-457200" algn="just">
              <a:buFont typeface="Wingdings" pitchFamily="2" charset="2"/>
              <a:buChar char="Ø"/>
              <a:defRPr/>
            </a:pPr>
            <a:endParaRPr lang="el-GR" sz="2800" dirty="0">
              <a:latin typeface="+mn-lt"/>
            </a:endParaRPr>
          </a:p>
          <a:p>
            <a:pPr marL="457200" indent="-457200" algn="just">
              <a:buFont typeface="Wingdings" pitchFamily="2" charset="2"/>
              <a:buChar char="Ø"/>
              <a:defRPr/>
            </a:pPr>
            <a:r>
              <a:rPr lang="el-GR" sz="2800" dirty="0">
                <a:latin typeface="+mn-lt"/>
              </a:rPr>
              <a:t>Έτσι, ο μέσος όρος του Χ</a:t>
            </a:r>
            <a:r>
              <a:rPr lang="el-GR" sz="2800" baseline="-25000" dirty="0">
                <a:latin typeface="+mn-lt"/>
              </a:rPr>
              <a:t>ι </a:t>
            </a:r>
            <a:r>
              <a:rPr lang="el-GR" sz="2800" dirty="0">
                <a:latin typeface="+mn-lt"/>
              </a:rPr>
              <a:t>είναι:</a:t>
            </a:r>
          </a:p>
        </p:txBody>
      </p:sp>
      <p:graphicFrame>
        <p:nvGraphicFramePr>
          <p:cNvPr id="37892" name="Object 4"/>
          <p:cNvGraphicFramePr>
            <a:graphicFrameLocks noChangeAspect="1"/>
          </p:cNvGraphicFramePr>
          <p:nvPr/>
        </p:nvGraphicFramePr>
        <p:xfrm>
          <a:off x="2411413" y="3284538"/>
          <a:ext cx="719137" cy="388937"/>
        </p:xfrm>
        <a:graphic>
          <a:graphicData uri="http://schemas.openxmlformats.org/presentationml/2006/ole">
            <mc:AlternateContent xmlns:mc="http://schemas.openxmlformats.org/markup-compatibility/2006">
              <mc:Choice xmlns:v="urn:schemas-microsoft-com:vml" Requires="v">
                <p:oleObj spid="_x0000_s37911" name="Equation" r:id="rId3" imgW="609600" imgH="330200" progId="Equation.DSMT4">
                  <p:embed/>
                </p:oleObj>
              </mc:Choice>
              <mc:Fallback>
                <p:oleObj name="Equation" r:id="rId3" imgW="609600" imgH="330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284538"/>
                        <a:ext cx="719137"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3" name="Object 6"/>
          <p:cNvGraphicFramePr>
            <a:graphicFrameLocks noChangeAspect="1"/>
          </p:cNvGraphicFramePr>
          <p:nvPr/>
        </p:nvGraphicFramePr>
        <p:xfrm>
          <a:off x="5524500" y="5629275"/>
          <a:ext cx="1047750" cy="790575"/>
        </p:xfrm>
        <a:graphic>
          <a:graphicData uri="http://schemas.openxmlformats.org/presentationml/2006/ole">
            <mc:AlternateContent xmlns:mc="http://schemas.openxmlformats.org/markup-compatibility/2006">
              <mc:Choice xmlns:v="urn:schemas-microsoft-com:vml" Requires="v">
                <p:oleObj spid="_x0000_s37912" name="Equation" r:id="rId5" imgW="825500" imgH="622300" progId="Equation.DSMT4">
                  <p:embed/>
                </p:oleObj>
              </mc:Choice>
              <mc:Fallback>
                <p:oleObj name="Equation" r:id="rId5" imgW="825500" imgH="622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5629275"/>
                        <a:ext cx="1047750" cy="79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928688" y="214313"/>
            <a:ext cx="7772400" cy="11049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r>
              <a:rPr lang="el-GR" sz="3600">
                <a:solidFill>
                  <a:srgbClr val="FFFF66"/>
                </a:solidFill>
              </a:rPr>
              <a:t>Μέτρα Κεντρικής Τάσης ..3</a:t>
            </a:r>
            <a:br>
              <a:rPr lang="el-GR" sz="3600">
                <a:solidFill>
                  <a:srgbClr val="FFFF66"/>
                </a:solidFill>
              </a:rPr>
            </a:br>
            <a:r>
              <a:rPr lang="el-GR" sz="3600">
                <a:solidFill>
                  <a:srgbClr val="FFFF66"/>
                </a:solidFill>
              </a:rPr>
              <a:t>Επιλογή Μέτρου </a:t>
            </a:r>
            <a:endParaRPr lang="en-GB" sz="3600">
              <a:solidFill>
                <a:srgbClr val="FFFF66"/>
              </a:solidFill>
            </a:endParaRPr>
          </a:p>
        </p:txBody>
      </p:sp>
      <p:sp>
        <p:nvSpPr>
          <p:cNvPr id="38915" name="Text Box 3"/>
          <p:cNvSpPr txBox="1">
            <a:spLocks noChangeArrowheads="1"/>
          </p:cNvSpPr>
          <p:nvPr/>
        </p:nvSpPr>
        <p:spPr bwMode="auto">
          <a:xfrm>
            <a:off x="323850" y="1484313"/>
            <a:ext cx="84248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Wingdings" pitchFamily="2" charset="2"/>
              <a:buChar char="Ø"/>
            </a:pPr>
            <a:r>
              <a:rPr lang="el-GR" sz="2400"/>
              <a:t>Όταν η κατανομή είναι κανονική, όποιο μέτρο και να διαλέξομε θα μας δώσει την ίδια τιμή.  Δηλαδή, η επικρατούσα τιμή, η διάμεσος και ο αριθμητικός μέσος συμπίπτουν στην κανονική κατανομή</a:t>
            </a:r>
          </a:p>
          <a:p>
            <a:pPr algn="just">
              <a:buFont typeface="Wingdings" pitchFamily="2" charset="2"/>
              <a:buChar char="Ø"/>
            </a:pPr>
            <a:endParaRPr lang="el-GR" sz="2400"/>
          </a:p>
          <a:p>
            <a:pPr algn="just">
              <a:buFont typeface="Wingdings" pitchFamily="2" charset="2"/>
              <a:buChar char="Ø"/>
            </a:pPr>
            <a:r>
              <a:rPr lang="el-GR" sz="2400"/>
              <a:t>Όταν η κατανομή είναι λοξή, τότε οι τιμές διαφέρουν.  Πολλοί προτείνουν σε τέτοιες περιπτώσεις να χρησιμοποιείται η διάμεσος, η οποία δεν επηρεάζεται από τη λοξότητα της κατανομής</a:t>
            </a:r>
          </a:p>
          <a:p>
            <a:pPr algn="just">
              <a:buFont typeface="Wingdings" pitchFamily="2" charset="2"/>
              <a:buChar char="Ø"/>
            </a:pPr>
            <a:endParaRPr lang="el-GR" sz="2400"/>
          </a:p>
          <a:p>
            <a:pPr algn="just">
              <a:buFont typeface="Wingdings" pitchFamily="2" charset="2"/>
              <a:buChar char="Ø"/>
            </a:pPr>
            <a:r>
              <a:rPr lang="el-GR" sz="2400"/>
              <a:t>Η γνώμη μου είναι ότι ή επιλογή του μέτρου κεντρικής τάσης επηρεάζεται από διάφορους κοινωνικούς, οικονομικούς και πολιτικούς παράγοντες και επηρεάζει </a:t>
            </a: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39939" name="Rectangle 2"/>
          <p:cNvSpPr>
            <a:spLocks noGrp="1" noChangeArrowheads="1"/>
          </p:cNvSpPr>
          <p:nvPr>
            <p:ph type="title" idx="4294967295"/>
          </p:nvPr>
        </p:nvSpPr>
        <p:spPr>
          <a:xfrm>
            <a:off x="785813" y="142875"/>
            <a:ext cx="7772400" cy="928688"/>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nchor="ctr"/>
          <a:lstStyle/>
          <a:p>
            <a:pPr algn="ctr" eaLnBrk="1" hangingPunct="1"/>
            <a:r>
              <a:rPr lang="el-GR" sz="3600" i="1">
                <a:solidFill>
                  <a:srgbClr val="FFFF99"/>
                </a:solidFill>
              </a:rPr>
              <a:t>Κεφάλαιο 4</a:t>
            </a:r>
            <a:r>
              <a:rPr lang="el-GR" sz="3600" i="1" baseline="30000">
                <a:solidFill>
                  <a:srgbClr val="FFFF99"/>
                </a:solidFill>
              </a:rPr>
              <a:t>ο</a:t>
            </a:r>
            <a:r>
              <a:rPr lang="el-GR" sz="3600" i="1">
                <a:solidFill>
                  <a:srgbClr val="FFFF99"/>
                </a:solidFill>
              </a:rPr>
              <a:t>: </a:t>
            </a:r>
            <a:r>
              <a:rPr lang="el-GR" sz="3600">
                <a:solidFill>
                  <a:srgbClr val="FFFF99"/>
                </a:solidFill>
              </a:rPr>
              <a:t>Μέτρα Διασποράς</a:t>
            </a:r>
            <a:endParaRPr lang="en-GB" sz="3600">
              <a:solidFill>
                <a:srgbClr val="FFFF99"/>
              </a:solidFill>
            </a:endParaRPr>
          </a:p>
        </p:txBody>
      </p:sp>
      <p:sp>
        <p:nvSpPr>
          <p:cNvPr id="2" name="Text Box 3"/>
          <p:cNvSpPr txBox="1">
            <a:spLocks noChangeArrowheads="1"/>
          </p:cNvSpPr>
          <p:nvPr/>
        </p:nvSpPr>
        <p:spPr bwMode="auto">
          <a:xfrm>
            <a:off x="684213" y="1285875"/>
            <a:ext cx="8064500" cy="5448300"/>
          </a:xfrm>
          <a:prstGeom prst="rect">
            <a:avLst/>
          </a:prstGeom>
          <a:noFill/>
          <a:ln w="9525" algn="ctr">
            <a:noFill/>
            <a:miter lim="800000"/>
            <a:headEnd/>
            <a:tailEnd/>
          </a:ln>
        </p:spPr>
        <p:txBody>
          <a:bodyPr lIns="92075" tIns="46038" rIns="92075" bIns="46038">
            <a:spAutoFit/>
          </a:bodyPr>
          <a:lstStyle/>
          <a:p>
            <a:pPr marL="457200" indent="-457200" algn="just">
              <a:buFont typeface="Wingdings" pitchFamily="2" charset="2"/>
              <a:buChar char="Ø"/>
              <a:defRPr/>
            </a:pPr>
            <a:r>
              <a:rPr lang="el-GR" dirty="0">
                <a:latin typeface="+mn-lt"/>
              </a:rPr>
              <a:t>Τα κυριότερα μέτρα διασποράς είναι η «</a:t>
            </a:r>
            <a:r>
              <a:rPr lang="el-GR" b="1" i="1" dirty="0">
                <a:solidFill>
                  <a:schemeClr val="accent2"/>
                </a:solidFill>
                <a:latin typeface="+mn-lt"/>
              </a:rPr>
              <a:t>διασπορά</a:t>
            </a:r>
            <a:r>
              <a:rPr lang="el-GR" dirty="0">
                <a:latin typeface="+mn-lt"/>
              </a:rPr>
              <a:t>» και η </a:t>
            </a:r>
            <a:r>
              <a:rPr lang="el-GR" b="1" i="1" dirty="0">
                <a:solidFill>
                  <a:schemeClr val="accent2"/>
                </a:solidFill>
                <a:latin typeface="+mn-lt"/>
              </a:rPr>
              <a:t>τυπική απόκλιση</a:t>
            </a:r>
            <a:r>
              <a:rPr lang="el-GR" dirty="0">
                <a:latin typeface="+mn-lt"/>
              </a:rPr>
              <a:t>.</a:t>
            </a:r>
          </a:p>
          <a:p>
            <a:pPr marL="457200" indent="-457200" algn="just">
              <a:buFont typeface="Wingdings" pitchFamily="2" charset="2"/>
              <a:buChar char="Ø"/>
              <a:defRPr/>
            </a:pPr>
            <a:r>
              <a:rPr lang="el-GR" dirty="0">
                <a:latin typeface="+mn-lt"/>
              </a:rPr>
              <a:t>Η </a:t>
            </a:r>
            <a:r>
              <a:rPr lang="el-GR" dirty="0">
                <a:solidFill>
                  <a:schemeClr val="accent2"/>
                </a:solidFill>
                <a:latin typeface="+mn-lt"/>
              </a:rPr>
              <a:t>διασπορά</a:t>
            </a:r>
            <a:r>
              <a:rPr lang="el-GR" dirty="0">
                <a:latin typeface="+mn-lt"/>
              </a:rPr>
              <a:t> είναι η μέση τετραγωνισμένη απόκλιση των τιμών από τον αριθμητικό μέσο.</a:t>
            </a:r>
            <a:r>
              <a:rPr lang="el-GR" dirty="0"/>
              <a:t>  </a:t>
            </a:r>
          </a:p>
          <a:p>
            <a:pPr marL="457200" indent="-457200" algn="just">
              <a:buFont typeface="Wingdings" pitchFamily="2" charset="2"/>
              <a:buChar char="Ø"/>
              <a:defRPr/>
            </a:pPr>
            <a:r>
              <a:rPr lang="el-GR" dirty="0"/>
              <a:t>Η τυπική απόκλιση είναι η τετραγωνική ρίζα της διασποράς.</a:t>
            </a:r>
            <a:endParaRPr lang="el-GR" dirty="0">
              <a:latin typeface="+mn-lt"/>
            </a:endParaRPr>
          </a:p>
          <a:p>
            <a:pPr marL="457200" indent="-457200" algn="just">
              <a:buFont typeface="Wingdings" pitchFamily="2" charset="2"/>
              <a:buChar char="Ø"/>
              <a:defRPr/>
            </a:pPr>
            <a:r>
              <a:rPr lang="el-GR" dirty="0">
                <a:latin typeface="+mn-lt"/>
              </a:rPr>
              <a:t>Για να βρούμε το </a:t>
            </a:r>
            <a:r>
              <a:rPr lang="el-GR" i="1" dirty="0">
                <a:solidFill>
                  <a:schemeClr val="accent2"/>
                </a:solidFill>
                <a:latin typeface="+mn-lt"/>
              </a:rPr>
              <a:t>μέσο όρο των τετραγωνισμένων αποκλίσεων </a:t>
            </a:r>
            <a:r>
              <a:rPr lang="el-GR" dirty="0">
                <a:latin typeface="+mn-lt"/>
              </a:rPr>
              <a:t>(δηλ. τη Διασπορά) </a:t>
            </a:r>
            <a:r>
              <a:rPr lang="el-GR" i="1" dirty="0">
                <a:solidFill>
                  <a:schemeClr val="accent2"/>
                </a:solidFill>
                <a:latin typeface="+mn-lt"/>
              </a:rPr>
              <a:t>προσθέτομε όλες τις τετραγωνισμένες αποκλίσεις </a:t>
            </a:r>
            <a:r>
              <a:rPr lang="el-GR" dirty="0">
                <a:latin typeface="+mn-lt"/>
              </a:rPr>
              <a:t>και διαιρούμε </a:t>
            </a:r>
            <a:r>
              <a:rPr lang="el-GR" i="1" dirty="0">
                <a:solidFill>
                  <a:schemeClr val="accent2"/>
                </a:solidFill>
                <a:latin typeface="+mn-lt"/>
              </a:rPr>
              <a:t>διά του αριθμού των αποκλίσεων</a:t>
            </a:r>
            <a:r>
              <a:rPr lang="el-GR" dirty="0">
                <a:latin typeface="+mn-lt"/>
              </a:rPr>
              <a:t> (Ν): σ</a:t>
            </a:r>
            <a:r>
              <a:rPr lang="el-GR" baseline="30000" dirty="0">
                <a:latin typeface="+mn-lt"/>
              </a:rPr>
              <a:t>2</a:t>
            </a:r>
            <a:r>
              <a:rPr lang="el-GR" dirty="0">
                <a:latin typeface="+mn-lt"/>
              </a:rPr>
              <a:t>=</a:t>
            </a:r>
          </a:p>
          <a:p>
            <a:pPr>
              <a:defRPr/>
            </a:pPr>
            <a:r>
              <a:rPr lang="el-GR" i="1" dirty="0"/>
              <a:t>Παράδειγμα:</a:t>
            </a:r>
          </a:p>
          <a:p>
            <a:pPr>
              <a:defRPr/>
            </a:pPr>
            <a:r>
              <a:rPr lang="el-GR" sz="2400" dirty="0"/>
              <a:t> </a:t>
            </a:r>
            <a:r>
              <a:rPr lang="el-GR" sz="1600" dirty="0"/>
              <a:t>	</a:t>
            </a:r>
            <a:r>
              <a:rPr lang="el-GR" sz="1600" b="1" dirty="0"/>
              <a:t> </a:t>
            </a:r>
            <a:r>
              <a:rPr lang="el-GR" sz="1600" dirty="0" err="1"/>
              <a:t>Xi</a:t>
            </a:r>
            <a:r>
              <a:rPr lang="el-GR" sz="1600" dirty="0"/>
              <a:t>	 	</a:t>
            </a:r>
            <a:r>
              <a:rPr lang="el-GR" sz="1600" dirty="0" err="1"/>
              <a:t>Xi</a:t>
            </a:r>
            <a:r>
              <a:rPr lang="el-GR" sz="1600" dirty="0"/>
              <a:t>-        		(</a:t>
            </a:r>
            <a:r>
              <a:rPr lang="el-GR" sz="1600" dirty="0" err="1"/>
              <a:t>Xi</a:t>
            </a:r>
            <a:r>
              <a:rPr lang="el-GR" sz="1600" dirty="0"/>
              <a:t>-    )</a:t>
            </a:r>
            <a:r>
              <a:rPr lang="el-GR" sz="1600" baseline="30000" dirty="0"/>
              <a:t>2</a:t>
            </a:r>
            <a:endParaRPr lang="el-GR" sz="1600" dirty="0"/>
          </a:p>
          <a:p>
            <a:pPr>
              <a:defRPr/>
            </a:pPr>
            <a:r>
              <a:rPr lang="el-GR" sz="1600" dirty="0"/>
              <a:t>	  1		</a:t>
            </a:r>
            <a:r>
              <a:rPr lang="el-GR" sz="1600" dirty="0" err="1"/>
              <a:t>1</a:t>
            </a:r>
            <a:r>
              <a:rPr lang="el-GR" sz="1600" dirty="0"/>
              <a:t> - 3		   (-2)</a:t>
            </a:r>
            <a:r>
              <a:rPr lang="el-GR" sz="1600" baseline="30000" dirty="0"/>
              <a:t>2</a:t>
            </a:r>
            <a:r>
              <a:rPr lang="el-GR" sz="1600" dirty="0"/>
              <a:t>		</a:t>
            </a:r>
          </a:p>
          <a:p>
            <a:pPr>
              <a:defRPr/>
            </a:pPr>
            <a:r>
              <a:rPr lang="el-GR" sz="1600" dirty="0"/>
              <a:t>	  5		</a:t>
            </a:r>
            <a:r>
              <a:rPr lang="el-GR" sz="1600" dirty="0" err="1"/>
              <a:t>5</a:t>
            </a:r>
            <a:r>
              <a:rPr lang="el-GR" sz="1600" dirty="0"/>
              <a:t> - 3 	 	      2</a:t>
            </a:r>
            <a:r>
              <a:rPr lang="el-GR" sz="1600" baseline="30000" dirty="0"/>
              <a:t>2</a:t>
            </a:r>
            <a:endParaRPr lang="el-GR" sz="1600" dirty="0"/>
          </a:p>
          <a:p>
            <a:pPr algn="just">
              <a:spcBef>
                <a:spcPts val="0"/>
              </a:spcBef>
              <a:spcAft>
                <a:spcPts val="0"/>
              </a:spcAft>
              <a:defRPr/>
            </a:pPr>
            <a:r>
              <a:rPr lang="el-GR" sz="1600" dirty="0"/>
              <a:t>	  2		</a:t>
            </a:r>
            <a:r>
              <a:rPr lang="el-GR" sz="1600" dirty="0" err="1"/>
              <a:t>2</a:t>
            </a:r>
            <a:r>
              <a:rPr lang="el-GR" sz="1600" dirty="0"/>
              <a:t> - 3    		   (-1)</a:t>
            </a:r>
            <a:r>
              <a:rPr lang="el-GR" sz="1600" baseline="30000" dirty="0"/>
              <a:t>2	</a:t>
            </a:r>
            <a:endParaRPr lang="el-GR" sz="1600" dirty="0"/>
          </a:p>
          <a:p>
            <a:pPr>
              <a:defRPr/>
            </a:pPr>
            <a:r>
              <a:rPr lang="el-GR" sz="1600" dirty="0"/>
              <a:t>	  5		</a:t>
            </a:r>
            <a:r>
              <a:rPr lang="el-GR" sz="1600" dirty="0" err="1"/>
              <a:t>5</a:t>
            </a:r>
            <a:r>
              <a:rPr lang="el-GR" sz="1600" dirty="0"/>
              <a:t> - 3	 	      2</a:t>
            </a:r>
            <a:r>
              <a:rPr lang="el-GR" sz="1600" baseline="30000" dirty="0"/>
              <a:t>2</a:t>
            </a:r>
            <a:endParaRPr lang="el-GR" sz="1600" dirty="0"/>
          </a:p>
          <a:p>
            <a:pPr>
              <a:defRPr/>
            </a:pPr>
            <a:r>
              <a:rPr lang="el-GR" sz="1600" dirty="0"/>
              <a:t>	  2		</a:t>
            </a:r>
            <a:r>
              <a:rPr lang="el-GR" sz="1600" dirty="0" err="1"/>
              <a:t>2</a:t>
            </a:r>
            <a:r>
              <a:rPr lang="el-GR" sz="1600" dirty="0"/>
              <a:t> - 3     		   (-1)</a:t>
            </a:r>
            <a:r>
              <a:rPr lang="el-GR" sz="1600" baseline="30000" dirty="0"/>
              <a:t>2</a:t>
            </a:r>
          </a:p>
          <a:p>
            <a:pPr>
              <a:defRPr/>
            </a:pPr>
            <a:endParaRPr lang="el-GR" sz="1600" dirty="0"/>
          </a:p>
          <a:p>
            <a:pPr>
              <a:defRPr/>
            </a:pPr>
            <a:r>
              <a:rPr lang="el-GR" sz="1600" dirty="0"/>
              <a:t>	 </a:t>
            </a:r>
            <a:r>
              <a:rPr lang="el-GR" sz="1600" dirty="0" err="1"/>
              <a:t>ΣΧi</a:t>
            </a:r>
            <a:r>
              <a:rPr lang="el-GR" sz="1600" dirty="0"/>
              <a:t>        	               Σ(</a:t>
            </a:r>
            <a:r>
              <a:rPr lang="el-GR" sz="1600" dirty="0" err="1"/>
              <a:t>Xi</a:t>
            </a:r>
            <a:r>
              <a:rPr lang="el-GR" sz="1600" dirty="0"/>
              <a:t>- )=0     	               Σ(</a:t>
            </a:r>
            <a:r>
              <a:rPr lang="el-GR" sz="1600" dirty="0" err="1"/>
              <a:t>Xi</a:t>
            </a:r>
            <a:r>
              <a:rPr lang="el-GR" sz="1600" dirty="0"/>
              <a:t>-    )</a:t>
            </a:r>
            <a:r>
              <a:rPr lang="el-GR" sz="1600" baseline="30000" dirty="0"/>
              <a:t>2</a:t>
            </a:r>
            <a:r>
              <a:rPr lang="el-GR" sz="1600" dirty="0"/>
              <a:t>=14</a:t>
            </a:r>
          </a:p>
          <a:p>
            <a:pPr>
              <a:defRPr/>
            </a:pPr>
            <a:endParaRPr lang="el-GR" sz="1600" dirty="0"/>
          </a:p>
          <a:p>
            <a:pPr>
              <a:defRPr/>
            </a:pPr>
            <a:r>
              <a:rPr lang="el-GR" sz="1600" dirty="0"/>
              <a:t>σ</a:t>
            </a:r>
            <a:r>
              <a:rPr lang="el-GR" sz="1600" baseline="30000" dirty="0"/>
              <a:t>2</a:t>
            </a:r>
            <a:r>
              <a:rPr lang="el-GR" sz="1600" dirty="0"/>
              <a:t>=                   =     = 2,8    και    σ=         = </a:t>
            </a:r>
            <a:r>
              <a:rPr lang="en-US" sz="1600" dirty="0"/>
              <a:t>1,67 </a:t>
            </a:r>
            <a:endParaRPr lang="el-GR" sz="2400" dirty="0">
              <a:latin typeface="+mn-lt"/>
            </a:endParaRPr>
          </a:p>
        </p:txBody>
      </p:sp>
      <p:cxnSp>
        <p:nvCxnSpPr>
          <p:cNvPr id="6" name="Straight Connector 5"/>
          <p:cNvCxnSpPr/>
          <p:nvPr/>
        </p:nvCxnSpPr>
        <p:spPr>
          <a:xfrm>
            <a:off x="1357313" y="4429125"/>
            <a:ext cx="485775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28750" y="5786438"/>
            <a:ext cx="4857750" cy="158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9943" name="Object 7"/>
          <p:cNvGraphicFramePr>
            <a:graphicFrameLocks noChangeAspect="1"/>
          </p:cNvGraphicFramePr>
          <p:nvPr/>
        </p:nvGraphicFramePr>
        <p:xfrm>
          <a:off x="5643563" y="4143375"/>
          <a:ext cx="214312" cy="241300"/>
        </p:xfrm>
        <a:graphic>
          <a:graphicData uri="http://schemas.openxmlformats.org/presentationml/2006/ole">
            <mc:AlternateContent xmlns:mc="http://schemas.openxmlformats.org/markup-compatibility/2006">
              <mc:Choice xmlns:v="urn:schemas-microsoft-com:vml" Requires="v">
                <p:oleObj spid="_x0000_s40016" name="Equation" r:id="rId3" imgW="203112" imgH="241195" progId="Equation.3">
                  <p:embed/>
                </p:oleObj>
              </mc:Choice>
              <mc:Fallback>
                <p:oleObj name="Equation" r:id="rId3" imgW="203112" imgH="241195"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4143375"/>
                        <a:ext cx="21431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6858000" y="3357563"/>
          <a:ext cx="806450" cy="485775"/>
        </p:xfrm>
        <a:graphic>
          <a:graphicData uri="http://schemas.openxmlformats.org/presentationml/2006/ole">
            <mc:AlternateContent xmlns:mc="http://schemas.openxmlformats.org/markup-compatibility/2006">
              <mc:Choice xmlns:v="urn:schemas-microsoft-com:vml" Requires="v">
                <p:oleObj spid="_x0000_s40017" name="Equation" r:id="rId5" imgW="1054100" imgH="635000" progId="Equation.3">
                  <p:embed/>
                </p:oleObj>
              </mc:Choice>
              <mc:Fallback>
                <p:oleObj name="Equation" r:id="rId5" imgW="1054100" imgH="6350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357563"/>
                        <a:ext cx="8064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5" name="Object 9"/>
          <p:cNvGraphicFramePr>
            <a:graphicFrameLocks noChangeAspect="1"/>
          </p:cNvGraphicFramePr>
          <p:nvPr/>
        </p:nvGraphicFramePr>
        <p:xfrm>
          <a:off x="5643563" y="5894388"/>
          <a:ext cx="214312" cy="241300"/>
        </p:xfrm>
        <a:graphic>
          <a:graphicData uri="http://schemas.openxmlformats.org/presentationml/2006/ole">
            <mc:AlternateContent xmlns:mc="http://schemas.openxmlformats.org/markup-compatibility/2006">
              <mc:Choice xmlns:v="urn:schemas-microsoft-com:vml" Requires="v">
                <p:oleObj spid="_x0000_s40018" name="Equation" r:id="rId7" imgW="203112" imgH="241195" progId="Equation.3">
                  <p:embed/>
                </p:oleObj>
              </mc:Choice>
              <mc:Fallback>
                <p:oleObj name="Equation" r:id="rId7" imgW="203112" imgH="241195"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5894388"/>
                        <a:ext cx="214312"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6" name="Object 10"/>
          <p:cNvGraphicFramePr>
            <a:graphicFrameLocks noChangeAspect="1"/>
          </p:cNvGraphicFramePr>
          <p:nvPr/>
        </p:nvGraphicFramePr>
        <p:xfrm>
          <a:off x="1143000" y="6221413"/>
          <a:ext cx="863600" cy="533400"/>
        </p:xfrm>
        <a:graphic>
          <a:graphicData uri="http://schemas.openxmlformats.org/presentationml/2006/ole">
            <mc:AlternateContent xmlns:mc="http://schemas.openxmlformats.org/markup-compatibility/2006">
              <mc:Choice xmlns:v="urn:schemas-microsoft-com:vml" Requires="v">
                <p:oleObj spid="_x0000_s40019" name="Equation" r:id="rId8" imgW="863225" imgH="533169" progId="Equation.3">
                  <p:embed/>
                </p:oleObj>
              </mc:Choice>
              <mc:Fallback>
                <p:oleObj name="Equation" r:id="rId8" imgW="863225" imgH="533169"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6221413"/>
                        <a:ext cx="863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2143125" y="6246813"/>
          <a:ext cx="254000" cy="508000"/>
        </p:xfrm>
        <a:graphic>
          <a:graphicData uri="http://schemas.openxmlformats.org/presentationml/2006/ole">
            <mc:AlternateContent xmlns:mc="http://schemas.openxmlformats.org/markup-compatibility/2006">
              <mc:Choice xmlns:v="urn:schemas-microsoft-com:vml" Requires="v">
                <p:oleObj spid="_x0000_s40020" name="Equation" r:id="rId10" imgW="253890" imgH="507780" progId="Equation.3">
                  <p:embed/>
                </p:oleObj>
              </mc:Choice>
              <mc:Fallback>
                <p:oleObj name="Equation" r:id="rId10" imgW="253890" imgH="50778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25" y="6246813"/>
                        <a:ext cx="25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8" name="Object 13"/>
          <p:cNvGraphicFramePr>
            <a:graphicFrameLocks noChangeAspect="1"/>
          </p:cNvGraphicFramePr>
          <p:nvPr/>
        </p:nvGraphicFramePr>
        <p:xfrm>
          <a:off x="3714750" y="6357938"/>
          <a:ext cx="444500" cy="292100"/>
        </p:xfrm>
        <a:graphic>
          <a:graphicData uri="http://schemas.openxmlformats.org/presentationml/2006/ole">
            <mc:AlternateContent xmlns:mc="http://schemas.openxmlformats.org/markup-compatibility/2006">
              <mc:Choice xmlns:v="urn:schemas-microsoft-com:vml" Requires="v">
                <p:oleObj spid="_x0000_s40021" name="Equation" r:id="rId12" imgW="444307" imgH="291973" progId="Equation.3">
                  <p:embed/>
                </p:oleObj>
              </mc:Choice>
              <mc:Fallback>
                <p:oleObj name="Equation" r:id="rId12" imgW="444307" imgH="291973"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14750" y="6357938"/>
                        <a:ext cx="444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 name="Straight Connector 17"/>
          <p:cNvCxnSpPr/>
          <p:nvPr/>
        </p:nvCxnSpPr>
        <p:spPr>
          <a:xfrm>
            <a:off x="0" y="6143625"/>
            <a:ext cx="9144000" cy="714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9950" name="Object 16"/>
          <p:cNvGraphicFramePr>
            <a:graphicFrameLocks noChangeAspect="1"/>
          </p:cNvGraphicFramePr>
          <p:nvPr/>
        </p:nvGraphicFramePr>
        <p:xfrm>
          <a:off x="3857625" y="4143375"/>
          <a:ext cx="214313" cy="241300"/>
        </p:xfrm>
        <a:graphic>
          <a:graphicData uri="http://schemas.openxmlformats.org/presentationml/2006/ole">
            <mc:AlternateContent xmlns:mc="http://schemas.openxmlformats.org/markup-compatibility/2006">
              <mc:Choice xmlns:v="urn:schemas-microsoft-com:vml" Requires="v">
                <p:oleObj spid="_x0000_s40022" name="Equation" r:id="rId14" imgW="203112" imgH="241195" progId="Equation.3">
                  <p:embed/>
                </p:oleObj>
              </mc:Choice>
              <mc:Fallback>
                <p:oleObj name="Equation" r:id="rId14" imgW="203112" imgH="241195"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4143375"/>
                        <a:ext cx="214313"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51" name="Object 18"/>
          <p:cNvGraphicFramePr>
            <a:graphicFrameLocks noChangeAspect="1"/>
          </p:cNvGraphicFramePr>
          <p:nvPr/>
        </p:nvGraphicFramePr>
        <p:xfrm>
          <a:off x="7572375" y="5000625"/>
          <a:ext cx="152400" cy="317500"/>
        </p:xfrm>
        <a:graphic>
          <a:graphicData uri="http://schemas.openxmlformats.org/presentationml/2006/ole">
            <mc:AlternateContent xmlns:mc="http://schemas.openxmlformats.org/markup-compatibility/2006">
              <mc:Choice xmlns:v="urn:schemas-microsoft-com:vml" Requires="v">
                <p:oleObj spid="_x0000_s40023" name="Equation" r:id="rId15" imgW="152268" imgH="317225" progId="Equation.3">
                  <p:embed/>
                </p:oleObj>
              </mc:Choice>
              <mc:Fallback>
                <p:oleObj name="Equation" r:id="rId15" imgW="152268" imgH="317225" progId="Equation.3">
                  <p:embed/>
                  <p:pic>
                    <p:nvPicPr>
                      <p:cNvPr id="0"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72375" y="5000625"/>
                        <a:ext cx="152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785813" y="214313"/>
            <a:ext cx="7772400" cy="1247775"/>
          </a:xfrm>
          <a:gradFill rotWithShape="0">
            <a:gsLst>
              <a:gs pos="0">
                <a:srgbClr val="FFCC99"/>
              </a:gs>
              <a:gs pos="30000">
                <a:srgbClr val="D49E6C"/>
              </a:gs>
              <a:gs pos="70000">
                <a:srgbClr val="A65528"/>
              </a:gs>
              <a:gs pos="100000">
                <a:srgbClr val="663012"/>
              </a:gs>
            </a:gsLst>
            <a:lin ang="5400000"/>
          </a:gradFill>
        </p:spPr>
        <p:txBody>
          <a:bodyPr anchor="t"/>
          <a:lstStyle/>
          <a:p>
            <a:pPr marL="838200" indent="-838200" algn="ctr" eaLnBrk="1" hangingPunct="1"/>
            <a:r>
              <a:rPr lang="el-GR" sz="3600">
                <a:solidFill>
                  <a:srgbClr val="FFFF66"/>
                </a:solidFill>
              </a:rPr>
              <a:t>Μέτρα Κεντρικής Τάσης και Διασποράς με το </a:t>
            </a:r>
            <a:r>
              <a:rPr lang="en-US" sz="3600">
                <a:solidFill>
                  <a:srgbClr val="FFFF66"/>
                </a:solidFill>
              </a:rPr>
              <a:t>SPSS</a:t>
            </a:r>
            <a:endParaRPr lang="en-GB" sz="3600">
              <a:solidFill>
                <a:srgbClr val="FFFF66"/>
              </a:solidFill>
            </a:endParaRP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97425"/>
            <a:ext cx="799306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Footer Placeholder 3"/>
          <p:cNvSpPr>
            <a:spLocks noGrp="1"/>
          </p:cNvSpPr>
          <p:nvPr>
            <p:ph type="ftr" sz="quarter" idx="11"/>
          </p:nvPr>
        </p:nvSpPr>
        <p:spPr>
          <a:xfrm>
            <a:off x="900113" y="6237288"/>
            <a:ext cx="3962400" cy="457200"/>
          </a:xfrm>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40965" name="Rectangle 4"/>
          <p:cNvSpPr>
            <a:spLocks noChangeArrowheads="1"/>
          </p:cNvSpPr>
          <p:nvPr/>
        </p:nvSpPr>
        <p:spPr bwMode="auto">
          <a:xfrm>
            <a:off x="179388" y="1557338"/>
            <a:ext cx="45370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charset="0"/>
              <a:buChar char="•"/>
            </a:pPr>
            <a:r>
              <a:rPr lang="el-GR" sz="1800" dirty="0"/>
              <a:t>Υπάρχουν μέτρα κεντρικής τάσης και διασποράς για όλες τις κλίμακες μέτρησης αλλά τα πιο σημαντικά μέτρα, ο αριθμητικός μέσος, η διασπορά και η τυπική απόκλιση απαιτούν </a:t>
            </a:r>
            <a:r>
              <a:rPr lang="el-GR" sz="1800" dirty="0" err="1"/>
              <a:t>ισοδιαστημικές</a:t>
            </a:r>
            <a:r>
              <a:rPr lang="el-GR" sz="1800" dirty="0"/>
              <a:t> κλίμακες.</a:t>
            </a:r>
          </a:p>
          <a:p>
            <a:pPr>
              <a:buFont typeface="Arial" charset="0"/>
              <a:buChar char="•"/>
            </a:pPr>
            <a:r>
              <a:rPr lang="el-GR" sz="1800" dirty="0"/>
              <a:t>Το </a:t>
            </a:r>
            <a:r>
              <a:rPr lang="en-US" sz="1800" dirty="0"/>
              <a:t>SPSS </a:t>
            </a:r>
            <a:r>
              <a:rPr lang="el-GR" sz="1800" dirty="0"/>
              <a:t>υπολογίζει αυτόματα τα μέτρα αυτά μόλις δώσομε την εντολή </a:t>
            </a:r>
          </a:p>
          <a:p>
            <a:pPr>
              <a:buFont typeface="Arial" charset="0"/>
              <a:buChar char="•"/>
            </a:pPr>
            <a:r>
              <a:rPr lang="en-US" sz="1800" dirty="0"/>
              <a:t>Analyze</a:t>
            </a:r>
          </a:p>
          <a:p>
            <a:pPr marL="179388" lvl="1">
              <a:buFont typeface="Arial" charset="0"/>
              <a:buChar char="•"/>
            </a:pPr>
            <a:r>
              <a:rPr lang="en-US" sz="1800" dirty="0" err="1"/>
              <a:t>Descriptives</a:t>
            </a:r>
            <a:endParaRPr lang="en-US" sz="1800" dirty="0"/>
          </a:p>
          <a:p>
            <a:pPr marL="358775" lvl="2">
              <a:buFont typeface="Arial" charset="0"/>
              <a:buChar char="•"/>
            </a:pPr>
            <a:r>
              <a:rPr lang="en-US" sz="1800" dirty="0" err="1"/>
              <a:t>Descriptives</a:t>
            </a:r>
            <a:r>
              <a:rPr lang="el-GR" sz="1800" dirty="0"/>
              <a:t>  </a:t>
            </a:r>
          </a:p>
          <a:p>
            <a:pPr marL="358775" lvl="2"/>
            <a:r>
              <a:rPr lang="el-GR" sz="1600" dirty="0"/>
              <a:t>όπως φαίνεται στα παρακάτω αποτελέσματα.</a:t>
            </a:r>
            <a:endParaRPr lang="en-US" sz="1600" dirty="0"/>
          </a:p>
        </p:txBody>
      </p:sp>
      <p:pic>
        <p:nvPicPr>
          <p:cNvPr id="4096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484313"/>
            <a:ext cx="36099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857250" y="142875"/>
            <a:ext cx="7843838" cy="1247775"/>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i="1">
                <a:solidFill>
                  <a:srgbClr val="FFFF66"/>
                </a:solidFill>
              </a:rPr>
              <a:t>Κεφάλαιο 4</a:t>
            </a:r>
            <a:r>
              <a:rPr lang="el-GR" i="1" baseline="30000">
                <a:solidFill>
                  <a:srgbClr val="FFFF66"/>
                </a:solidFill>
              </a:rPr>
              <a:t>ο</a:t>
            </a:r>
            <a:r>
              <a:rPr lang="el-GR" i="1">
                <a:solidFill>
                  <a:srgbClr val="FFFF66"/>
                </a:solidFill>
              </a:rPr>
              <a:t>: </a:t>
            </a:r>
            <a:br>
              <a:rPr lang="el-GR" i="1">
                <a:solidFill>
                  <a:srgbClr val="FFFF66"/>
                </a:solidFill>
              </a:rPr>
            </a:br>
            <a:r>
              <a:rPr lang="el-GR">
                <a:solidFill>
                  <a:srgbClr val="FFFF66"/>
                </a:solidFill>
              </a:rPr>
              <a:t>Μέτρα Συνάφειας</a:t>
            </a:r>
            <a:endParaRPr lang="en-GB">
              <a:solidFill>
                <a:srgbClr val="FFFF66"/>
              </a:solidFill>
            </a:endParaRPr>
          </a:p>
        </p:txBody>
      </p:sp>
      <p:sp>
        <p:nvSpPr>
          <p:cNvPr id="44035" name="Text Box 3"/>
          <p:cNvSpPr txBox="1">
            <a:spLocks noChangeArrowheads="1"/>
          </p:cNvSpPr>
          <p:nvPr/>
        </p:nvSpPr>
        <p:spPr bwMode="auto">
          <a:xfrm>
            <a:off x="684213" y="1484313"/>
            <a:ext cx="8064500" cy="4832350"/>
          </a:xfrm>
          <a:prstGeom prst="rect">
            <a:avLst/>
          </a:prstGeom>
          <a:noFill/>
          <a:ln w="9525" algn="ctr">
            <a:solidFill>
              <a:schemeClr val="accent2"/>
            </a:solidFill>
            <a:miter lim="800000"/>
            <a:headEnd/>
            <a:tailEnd/>
          </a:ln>
        </p:spPr>
        <p:txBody>
          <a:bodyPr lIns="92075" tIns="46038" rIns="92075" bIns="46038">
            <a:spAutoFit/>
          </a:bodyPr>
          <a:lstStyle/>
          <a:p>
            <a:pPr marL="457200" indent="-457200" algn="just">
              <a:buFontTx/>
              <a:buChar char="•"/>
              <a:defRPr/>
            </a:pPr>
            <a:r>
              <a:rPr lang="el-GR" sz="2400" dirty="0">
                <a:latin typeface="Cambria" pitchFamily="18" charset="0"/>
              </a:rPr>
              <a:t>Μεταξύ δύο μεταβλητών υπάρχει σχέση όταν οι μεταβλητές αυτές αλλάζουν μαζί. Όταν η αλλαγή είναι προς την ίδια κατεύθυνση, η σχέση είναι θετική και, όταν η αλλαγή είναι προς αντίθετη κατεύθυνση</a:t>
            </a:r>
            <a:r>
              <a:rPr lang="en-US" sz="2400" dirty="0">
                <a:latin typeface="Perpetua" pitchFamily="18" charset="0"/>
              </a:rPr>
              <a:t>,</a:t>
            </a:r>
            <a:r>
              <a:rPr lang="el-GR" sz="2400" dirty="0">
                <a:latin typeface="Cambria" pitchFamily="18" charset="0"/>
              </a:rPr>
              <a:t> η σχέση είναι αρνητική.</a:t>
            </a:r>
          </a:p>
          <a:p>
            <a:pPr marL="457200" indent="-457200" algn="just">
              <a:buFontTx/>
              <a:buChar char="•"/>
              <a:defRPr/>
            </a:pPr>
            <a:endParaRPr lang="el-GR" sz="2400" dirty="0">
              <a:latin typeface="Cambria" pitchFamily="18" charset="0"/>
            </a:endParaRPr>
          </a:p>
          <a:p>
            <a:pPr marL="457200" indent="-457200" algn="just">
              <a:buFontTx/>
              <a:buChar char="•"/>
              <a:defRPr/>
            </a:pPr>
            <a:r>
              <a:rPr lang="el-GR" sz="2400" dirty="0">
                <a:latin typeface="Cambria" pitchFamily="18" charset="0"/>
              </a:rPr>
              <a:t>Για να περιγράψομε τη σχέση μεταξύ δύο μεταβλητών, χρησιμοποιούμε τους συντελεστές συνάφειας.</a:t>
            </a:r>
          </a:p>
          <a:p>
            <a:pPr marL="457200" indent="-457200" algn="just">
              <a:buFontTx/>
              <a:buChar char="•"/>
              <a:defRPr/>
            </a:pPr>
            <a:endParaRPr lang="el-GR" sz="2400" dirty="0">
              <a:latin typeface="Cambria" pitchFamily="18" charset="0"/>
            </a:endParaRPr>
          </a:p>
          <a:p>
            <a:pPr marL="457200" indent="-457200" algn="just">
              <a:buFontTx/>
              <a:buChar char="•"/>
              <a:defRPr/>
            </a:pPr>
            <a:r>
              <a:rPr lang="el-GR" sz="2400" dirty="0">
                <a:latin typeface="+mn-lt"/>
              </a:rPr>
              <a:t>Για την επιλογή του κατάλληλου συντελεστή χρησιμοποιούμε δύο κριτήρια: την κλίμακα μέτρησης και το αν η σχέση είναι συμμετρική ή ασύμμετρη. </a:t>
            </a:r>
            <a:r>
              <a:rPr lang="el-GR" dirty="0"/>
              <a:t>Βλέπε Πίνακα</a:t>
            </a:r>
            <a:r>
              <a:rPr lang="en-US" dirty="0"/>
              <a:t>…</a:t>
            </a:r>
            <a:r>
              <a:rPr lang="el-GR" dirty="0"/>
              <a:t>13.</a:t>
            </a:r>
            <a:endParaRPr lang="el-GR" dirty="0">
              <a:latin typeface="Cambria" pitchFamily="18" charset="0"/>
            </a:endParaRP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28688" y="214313"/>
            <a:ext cx="7772400" cy="1214437"/>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br>
              <a:rPr lang="el-GR" i="1">
                <a:solidFill>
                  <a:schemeClr val="bg1"/>
                </a:solidFill>
              </a:rPr>
            </a:br>
            <a:r>
              <a:rPr lang="el-GR">
                <a:solidFill>
                  <a:srgbClr val="FFFF99"/>
                </a:solidFill>
              </a:rPr>
              <a:t>Μέτρα Συνάφειας...</a:t>
            </a:r>
            <a:br>
              <a:rPr lang="en-US">
                <a:solidFill>
                  <a:srgbClr val="FFFF99"/>
                </a:solidFill>
              </a:rPr>
            </a:br>
            <a:r>
              <a:rPr lang="el-GR">
                <a:solidFill>
                  <a:srgbClr val="FFFF99"/>
                </a:solidFill>
              </a:rPr>
              <a:t> Πίνακα</a:t>
            </a:r>
            <a:r>
              <a:rPr lang="en-US">
                <a:solidFill>
                  <a:srgbClr val="FFFF99"/>
                </a:solidFill>
              </a:rPr>
              <a:t>s…</a:t>
            </a:r>
            <a:r>
              <a:rPr lang="el-GR">
                <a:solidFill>
                  <a:srgbClr val="FFFF99"/>
                </a:solidFill>
              </a:rPr>
              <a:t>13</a:t>
            </a:r>
            <a:endParaRPr lang="en-GB">
              <a:solidFill>
                <a:srgbClr val="FFFF99"/>
              </a:solidFill>
            </a:endParaRPr>
          </a:p>
        </p:txBody>
      </p:sp>
      <p:graphicFrame>
        <p:nvGraphicFramePr>
          <p:cNvPr id="45088" name="Group 32"/>
          <p:cNvGraphicFramePr>
            <a:graphicFrameLocks noGrp="1"/>
          </p:cNvGraphicFramePr>
          <p:nvPr/>
        </p:nvGraphicFramePr>
        <p:xfrm>
          <a:off x="1214438" y="2357438"/>
          <a:ext cx="6238875" cy="3475036"/>
        </p:xfrm>
        <a:graphic>
          <a:graphicData uri="http://schemas.openxmlformats.org/drawingml/2006/table">
            <a:tbl>
              <a:tblPr/>
              <a:tblGrid>
                <a:gridCol w="2357437">
                  <a:extLst>
                    <a:ext uri="{9D8B030D-6E8A-4147-A177-3AD203B41FA5}">
                      <a16:colId xmlns:a16="http://schemas.microsoft.com/office/drawing/2014/main" val="20000"/>
                    </a:ext>
                  </a:extLst>
                </a:gridCol>
                <a:gridCol w="2071688">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tblGrid>
              <a:tr h="640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a:ln>
                            <a:noFill/>
                          </a:ln>
                          <a:solidFill>
                            <a:srgbClr val="FFFFFF"/>
                          </a:solidFill>
                          <a:effectLst/>
                          <a:latin typeface="Cambria" pitchFamily="18" charset="0"/>
                        </a:rPr>
                        <a:t>Κλίμακα Μέτρησης </a:t>
                      </a:r>
                      <a:endParaRPr kumimoji="0" lang="en-US" sz="1800" b="1" i="0" u="none" strike="noStrike" cap="none" normalizeH="0" baseline="0" dirty="0">
                        <a:ln>
                          <a:noFill/>
                        </a:ln>
                        <a:solidFill>
                          <a:srgbClr val="FFFFFF"/>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Cambria" pitchFamily="18" charset="0"/>
                        </a:rPr>
                        <a:t>ΣΥΜΜΕΤΡΙΚΗ ΣΧΕΣΗ</a:t>
                      </a:r>
                      <a:endParaRPr kumimoji="0" lang="en-US" sz="1800" b="1" i="0" u="none" strike="noStrike" cap="none" normalizeH="0" baseline="0">
                        <a:ln>
                          <a:noFill/>
                        </a:ln>
                        <a:solidFill>
                          <a:srgbClr val="FFFFFF"/>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Cambria" pitchFamily="18" charset="0"/>
                        </a:rPr>
                        <a:t>ΑΣΥΜΜΕΤΡΗ</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a:ln>
                            <a:noFill/>
                          </a:ln>
                          <a:solidFill>
                            <a:srgbClr val="FFFFFF"/>
                          </a:solidFill>
                          <a:effectLst/>
                          <a:latin typeface="Cambria" pitchFamily="18" charset="0"/>
                        </a:rPr>
                        <a:t>ΣΧΕΣΗ</a:t>
                      </a:r>
                      <a:endParaRPr kumimoji="0" lang="en-US" sz="1800" b="1" i="0" u="none" strike="noStrike" cap="none" normalizeH="0" baseline="0">
                        <a:ln>
                          <a:noFill/>
                        </a:ln>
                        <a:solidFill>
                          <a:srgbClr val="FFFFFF"/>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493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Cambria" pitchFamily="18" charset="0"/>
                        </a:rPr>
                        <a:t>ΟΝΟΜΑΣΤΙΚΗ </a:t>
                      </a:r>
                      <a:endParaRPr kumimoji="0" lang="en-US" sz="1800" b="0" i="0" u="none" strike="noStrike" cap="none" normalizeH="0" baseline="0" dirty="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φ</a:t>
                      </a:r>
                      <a:r>
                        <a:rPr kumimoji="0" lang="el-GR" sz="1600" b="1" i="0" u="none" strike="noStrike" cap="none" normalizeH="0" baseline="0">
                          <a:ln>
                            <a:noFill/>
                          </a:ln>
                          <a:solidFill>
                            <a:srgbClr val="000000"/>
                          </a:solidFill>
                          <a:effectLst/>
                          <a:latin typeface="Cambria"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Cambria" pitchFamily="18" charset="0"/>
                        </a:rPr>
                        <a:t>(για πίνακες 2x2)</a:t>
                      </a:r>
                      <a:endParaRPr kumimoji="0" lang="en-US" sz="1600" b="0" i="0" u="none" strike="noStrike" cap="none" normalizeH="0" baseline="0">
                        <a:ln>
                          <a:noFill/>
                        </a:ln>
                        <a:solidFill>
                          <a:srgbClr val="000000"/>
                        </a:solidFill>
                        <a:effectLst/>
                        <a:latin typeface="Perpet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V</a:t>
                      </a:r>
                      <a:r>
                        <a:rPr kumimoji="0" lang="el-GR" sz="1600" b="1" i="0" u="none" strike="noStrike" cap="none" normalizeH="0" baseline="0">
                          <a:ln>
                            <a:noFill/>
                          </a:ln>
                          <a:solidFill>
                            <a:srgbClr val="000000"/>
                          </a:solidFill>
                          <a:effectLst/>
                          <a:latin typeface="Cambria" pitchFamily="18" charset="0"/>
                        </a:rPr>
                        <a:t> </a:t>
                      </a:r>
                      <a:r>
                        <a:rPr kumimoji="0" lang="el-GR" sz="1600" b="0" i="0" u="none" strike="noStrike" cap="none" normalizeH="0" baseline="0">
                          <a:ln>
                            <a:noFill/>
                          </a:ln>
                          <a:solidFill>
                            <a:srgbClr val="000000"/>
                          </a:solidFill>
                          <a:effectLst/>
                          <a:latin typeface="Cambria" pitchFamily="18" charset="0"/>
                        </a:rPr>
                        <a:t>του Cramer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Cambria" pitchFamily="18" charset="0"/>
                        </a:rPr>
                        <a:t>(για πίνακες </a:t>
                      </a:r>
                      <a:r>
                        <a:rPr kumimoji="0" lang="el-GR" sz="2000" b="0" i="0" u="none" strike="noStrike" cap="none" normalizeH="0" baseline="0">
                          <a:ln>
                            <a:noFill/>
                          </a:ln>
                          <a:solidFill>
                            <a:srgbClr val="000000"/>
                          </a:solidFill>
                          <a:effectLst/>
                          <a:latin typeface="Cambria" pitchFamily="18" charset="0"/>
                        </a:rPr>
                        <a:t>κ</a:t>
                      </a:r>
                      <a:r>
                        <a:rPr kumimoji="0" lang="el-GR" sz="1600" b="0" i="0" u="none" strike="noStrike" cap="none" normalizeH="0" baseline="0">
                          <a:ln>
                            <a:noFill/>
                          </a:ln>
                          <a:solidFill>
                            <a:srgbClr val="000000"/>
                          </a:solidFill>
                          <a:effectLst/>
                          <a:latin typeface="Cambria" pitchFamily="18" charset="0"/>
                        </a:rPr>
                        <a:t>x</a:t>
                      </a:r>
                      <a:r>
                        <a:rPr kumimoji="0" lang="el-GR" sz="2000" b="0" i="0" u="none" strike="noStrike" cap="none" normalizeH="0" baseline="0">
                          <a:ln>
                            <a:noFill/>
                          </a:ln>
                          <a:solidFill>
                            <a:srgbClr val="000000"/>
                          </a:solidFill>
                          <a:effectLst/>
                          <a:latin typeface="Cambria" pitchFamily="18" charset="0"/>
                        </a:rPr>
                        <a:t>κ</a:t>
                      </a:r>
                      <a:r>
                        <a:rPr kumimoji="0" lang="el-GR" sz="1600" b="0" i="0" u="none" strike="noStrike" cap="none" normalizeH="0" baseline="0">
                          <a:ln>
                            <a:noFill/>
                          </a:ln>
                          <a:solidFill>
                            <a:srgbClr val="000000"/>
                          </a:solidFill>
                          <a:effectLst/>
                          <a:latin typeface="Cambria" pitchFamily="18" charset="0"/>
                        </a:rPr>
                        <a:t>)</a:t>
                      </a:r>
                      <a:endParaRPr kumimoji="0" lang="en-US" sz="16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λ</a:t>
                      </a:r>
                      <a:endParaRPr kumimoji="0" lang="en-US" sz="2000" b="1" i="0" u="none" strike="noStrike" cap="none" normalizeH="0" baseline="0">
                        <a:ln>
                          <a:noFill/>
                        </a:ln>
                        <a:solidFill>
                          <a:schemeClr val="accent2"/>
                        </a:solidFill>
                        <a:effectLst/>
                        <a:latin typeface="Perpet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a:ln>
                          <a:noFill/>
                        </a:ln>
                        <a:solidFill>
                          <a:srgbClr val="000000"/>
                        </a:solidFill>
                        <a:effectLst/>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τ</a:t>
                      </a:r>
                      <a:r>
                        <a:rPr kumimoji="0" lang="el-GR" sz="1800" b="0" i="0" u="none" strike="noStrike" cap="none" normalizeH="0" baseline="0">
                          <a:ln>
                            <a:noFill/>
                          </a:ln>
                          <a:solidFill>
                            <a:srgbClr val="000000"/>
                          </a:solidFill>
                          <a:effectLst/>
                          <a:latin typeface="Cambria" pitchFamily="18" charset="0"/>
                        </a:rPr>
                        <a:t> του Goodman  και Kruskal</a:t>
                      </a:r>
                      <a:endParaRPr kumimoji="0" lang="en-US" sz="18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extLst>
                  <a:ext uri="{0D108BD9-81ED-4DB2-BD59-A6C34878D82A}">
                    <a16:rowId xmlns:a16="http://schemas.microsoft.com/office/drawing/2014/main" val="10001"/>
                  </a:ext>
                </a:extLst>
              </a:tr>
              <a:tr h="9449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Cambria" pitchFamily="18" charset="0"/>
                        </a:rPr>
                        <a:t>ΤΑΚΤΙΚΗ</a:t>
                      </a:r>
                      <a:endParaRPr kumimoji="0" lang="en-US" sz="18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8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γ</a:t>
                      </a:r>
                      <a:endParaRPr kumimoji="0" lang="en-US" sz="2000" b="1" i="0" u="none" strike="noStrike" cap="none" normalizeH="0" baseline="0">
                        <a:ln>
                          <a:noFill/>
                        </a:ln>
                        <a:solidFill>
                          <a:schemeClr val="accent2"/>
                        </a:solidFill>
                        <a:effectLst/>
                        <a:latin typeface="Perpetua"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a:ln>
                          <a:noFill/>
                        </a:ln>
                        <a:solidFill>
                          <a:srgbClr val="000000"/>
                        </a:solidFill>
                        <a:effectLst/>
                        <a:latin typeface="Cambri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ρ</a:t>
                      </a:r>
                      <a:r>
                        <a:rPr kumimoji="0" lang="en-US" sz="2000" b="0" i="0" u="none" strike="noStrike" cap="none" normalizeH="0" baseline="-25000">
                          <a:ln>
                            <a:noFill/>
                          </a:ln>
                          <a:solidFill>
                            <a:schemeClr val="accent2"/>
                          </a:solidFill>
                          <a:effectLst/>
                          <a:latin typeface="Perpetua" pitchFamily="18" charset="0"/>
                        </a:rPr>
                        <a:t>s</a:t>
                      </a:r>
                      <a:r>
                        <a:rPr kumimoji="0" lang="el-GR" sz="2000" b="0" i="0" u="none" strike="noStrike" cap="none" normalizeH="0" baseline="0">
                          <a:ln>
                            <a:noFill/>
                          </a:ln>
                          <a:solidFill>
                            <a:schemeClr val="accent2"/>
                          </a:solidFill>
                          <a:effectLst/>
                          <a:latin typeface="Cambria" pitchFamily="18" charset="0"/>
                        </a:rPr>
                        <a:t> </a:t>
                      </a:r>
                      <a:r>
                        <a:rPr kumimoji="0" lang="en-US" sz="2000" b="0" i="0" u="none" strike="noStrike" cap="none" normalizeH="0" baseline="0">
                          <a:ln>
                            <a:noFill/>
                          </a:ln>
                          <a:solidFill>
                            <a:schemeClr val="accent2"/>
                          </a:solidFill>
                          <a:effectLst/>
                          <a:latin typeface="Perpetua" pitchFamily="18" charset="0"/>
                        </a:rPr>
                        <a:t>(</a:t>
                      </a:r>
                      <a:r>
                        <a:rPr kumimoji="0" lang="en-US" sz="2000" b="1" i="0" u="none" strike="noStrike" cap="none" normalizeH="0" baseline="0">
                          <a:ln>
                            <a:noFill/>
                          </a:ln>
                          <a:solidFill>
                            <a:schemeClr val="accent2"/>
                          </a:solidFill>
                          <a:effectLst/>
                          <a:latin typeface="Perpetua" pitchFamily="18" charset="0"/>
                        </a:rPr>
                        <a:t>r</a:t>
                      </a:r>
                      <a:r>
                        <a:rPr kumimoji="0" lang="en-US" sz="2000" b="0" i="0" u="none" strike="noStrike" cap="none" normalizeH="0" baseline="-25000">
                          <a:ln>
                            <a:noFill/>
                          </a:ln>
                          <a:solidFill>
                            <a:schemeClr val="accent2"/>
                          </a:solidFill>
                          <a:effectLst/>
                          <a:latin typeface="Perpetua" pitchFamily="18" charset="0"/>
                        </a:rPr>
                        <a:t>s</a:t>
                      </a:r>
                      <a:r>
                        <a:rPr kumimoji="0" lang="en-US" sz="2000" b="0" i="0" u="none" strike="noStrike" cap="none" normalizeH="0" baseline="0">
                          <a:ln>
                            <a:noFill/>
                          </a:ln>
                          <a:solidFill>
                            <a:schemeClr val="accent2"/>
                          </a:solidFill>
                          <a:effectLst/>
                          <a:latin typeface="Perpetua" pitchFamily="18" charset="0"/>
                        </a:rPr>
                        <a:t>)</a:t>
                      </a:r>
                      <a:r>
                        <a:rPr kumimoji="0" lang="en-US" sz="1600" b="0" i="0" u="none" strike="noStrike" cap="none" normalizeH="0" baseline="0">
                          <a:ln>
                            <a:noFill/>
                          </a:ln>
                          <a:solidFill>
                            <a:srgbClr val="000000"/>
                          </a:solidFill>
                          <a:effectLst/>
                          <a:latin typeface="Perpetua" pitchFamily="18" charset="0"/>
                        </a:rPr>
                        <a:t> </a:t>
                      </a:r>
                      <a:r>
                        <a:rPr kumimoji="0" lang="el-GR" sz="1600" b="0" i="0" u="none" strike="noStrike" cap="none" normalizeH="0" baseline="0">
                          <a:ln>
                            <a:noFill/>
                          </a:ln>
                          <a:solidFill>
                            <a:srgbClr val="000000"/>
                          </a:solidFill>
                          <a:effectLst/>
                          <a:latin typeface="Cambria" pitchFamily="18" charset="0"/>
                        </a:rPr>
                        <a:t>του Spearman </a:t>
                      </a:r>
                      <a:endParaRPr kumimoji="0" lang="en-US" sz="16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d</a:t>
                      </a:r>
                      <a:r>
                        <a:rPr kumimoji="0" lang="el-GR" sz="1600" b="1" i="0" u="none" strike="noStrike" cap="none" normalizeH="0" baseline="0">
                          <a:ln>
                            <a:noFill/>
                          </a:ln>
                          <a:solidFill>
                            <a:srgbClr val="000000"/>
                          </a:solidFill>
                          <a:effectLst/>
                          <a:latin typeface="Cambria" pitchFamily="18" charset="0"/>
                        </a:rPr>
                        <a:t> </a:t>
                      </a:r>
                      <a:r>
                        <a:rPr kumimoji="0" lang="en-US" sz="1600" b="1" i="0" u="none" strike="noStrike" cap="none" normalizeH="0" baseline="0">
                          <a:ln>
                            <a:noFill/>
                          </a:ln>
                          <a:solidFill>
                            <a:srgbClr val="000000"/>
                          </a:solidFill>
                          <a:effectLst/>
                          <a:latin typeface="Perpetua" pitchFamily="18" charset="0"/>
                        </a:rPr>
                        <a:t> </a:t>
                      </a:r>
                      <a:r>
                        <a:rPr kumimoji="0" lang="el-GR" sz="1600" b="0" i="0" u="none" strike="noStrike" cap="none" normalizeH="0" baseline="0">
                          <a:ln>
                            <a:noFill/>
                          </a:ln>
                          <a:solidFill>
                            <a:srgbClr val="000000"/>
                          </a:solidFill>
                          <a:effectLst/>
                          <a:latin typeface="Cambria" pitchFamily="18" charset="0"/>
                        </a:rPr>
                        <a:t>του</a:t>
                      </a:r>
                      <a:r>
                        <a:rPr kumimoji="0" lang="en-US" sz="1600" b="0" i="0" u="none" strike="noStrike" cap="none" normalizeH="0" baseline="0">
                          <a:ln>
                            <a:noFill/>
                          </a:ln>
                          <a:solidFill>
                            <a:srgbClr val="000000"/>
                          </a:solidFill>
                          <a:effectLst/>
                          <a:latin typeface="Perpetua" pitchFamily="18" charset="0"/>
                        </a:rPr>
                        <a:t> </a:t>
                      </a:r>
                      <a:r>
                        <a:rPr kumimoji="0" lang="el-GR" sz="1600" b="0" i="0" u="none" strike="noStrike" cap="none" normalizeH="0" baseline="0">
                          <a:ln>
                            <a:noFill/>
                          </a:ln>
                          <a:solidFill>
                            <a:srgbClr val="000000"/>
                          </a:solidFill>
                          <a:effectLst/>
                          <a:latin typeface="Cambria" pitchFamily="18" charset="0"/>
                        </a:rPr>
                        <a:t>Somer </a:t>
                      </a:r>
                      <a:endParaRPr kumimoji="0" lang="en-US" sz="1600" b="0" i="0" u="none" strike="noStrike" cap="none" normalizeH="0" baseline="0">
                        <a:ln>
                          <a:noFill/>
                        </a:ln>
                        <a:solidFill>
                          <a:srgbClr val="000000"/>
                        </a:solidFill>
                        <a:effectLst/>
                        <a:latin typeface="Perpet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Perpetua"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a:ln>
                            <a:noFill/>
                          </a:ln>
                          <a:solidFill>
                            <a:srgbClr val="000000"/>
                          </a:solidFill>
                          <a:effectLst/>
                          <a:latin typeface="Cambria" pitchFamily="18" charset="0"/>
                        </a:rPr>
                        <a:t> </a:t>
                      </a:r>
                      <a:r>
                        <a:rPr kumimoji="0" lang="el-GR" sz="2000" b="1" i="0" u="none" strike="noStrike" cap="none" normalizeH="0" baseline="0">
                          <a:ln>
                            <a:noFill/>
                          </a:ln>
                          <a:solidFill>
                            <a:schemeClr val="accent2"/>
                          </a:solidFill>
                          <a:effectLst/>
                          <a:latin typeface="Cambria" pitchFamily="18" charset="0"/>
                        </a:rPr>
                        <a:t>τ-b</a:t>
                      </a:r>
                      <a:r>
                        <a:rPr kumimoji="0" lang="el-GR" sz="1600" b="1" i="0" u="none" strike="noStrike" cap="none" normalizeH="0" baseline="0">
                          <a:ln>
                            <a:noFill/>
                          </a:ln>
                          <a:solidFill>
                            <a:srgbClr val="000000"/>
                          </a:solidFill>
                          <a:effectLst/>
                          <a:latin typeface="Cambria" pitchFamily="18" charset="0"/>
                        </a:rPr>
                        <a:t> </a:t>
                      </a:r>
                      <a:r>
                        <a:rPr kumimoji="0" lang="el-GR" sz="1600" b="0" i="0" u="none" strike="noStrike" cap="none" normalizeH="0" baseline="0">
                          <a:ln>
                            <a:noFill/>
                          </a:ln>
                          <a:solidFill>
                            <a:srgbClr val="000000"/>
                          </a:solidFill>
                          <a:effectLst/>
                          <a:latin typeface="Cambria" pitchFamily="18" charset="0"/>
                        </a:rPr>
                        <a:t>του Kendall</a:t>
                      </a:r>
                      <a:endParaRPr kumimoji="0" lang="en-US" sz="16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8E7"/>
                    </a:solidFill>
                  </a:tcPr>
                </a:tc>
                <a:extLst>
                  <a:ext uri="{0D108BD9-81ED-4DB2-BD59-A6C34878D82A}">
                    <a16:rowId xmlns:a16="http://schemas.microsoft.com/office/drawing/2014/main" val="10002"/>
                  </a:ext>
                </a:extLst>
              </a:tr>
              <a:tr h="3962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a:ln>
                            <a:noFill/>
                          </a:ln>
                          <a:solidFill>
                            <a:srgbClr val="000000"/>
                          </a:solidFill>
                          <a:effectLst/>
                          <a:latin typeface="Cambria" pitchFamily="18" charset="0"/>
                        </a:rPr>
                        <a:t>ΙΣΟΔΙΑΣΤΗΜΙΚΗ</a:t>
                      </a:r>
                      <a:endParaRPr kumimoji="0" lang="en-US" sz="18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a:ln>
                            <a:noFill/>
                          </a:ln>
                          <a:solidFill>
                            <a:schemeClr val="accent2"/>
                          </a:solidFill>
                          <a:effectLst/>
                          <a:latin typeface="Cambria" pitchFamily="18" charset="0"/>
                        </a:rPr>
                        <a:t>ρ</a:t>
                      </a:r>
                      <a:r>
                        <a:rPr kumimoji="0" lang="el-GR" sz="1800" b="1" i="0" u="none" strike="noStrike" cap="none" normalizeH="0" baseline="0">
                          <a:ln>
                            <a:noFill/>
                          </a:ln>
                          <a:solidFill>
                            <a:srgbClr val="000000"/>
                          </a:solidFill>
                          <a:effectLst/>
                          <a:latin typeface="Cambria" pitchFamily="18" charset="0"/>
                        </a:rPr>
                        <a:t> </a:t>
                      </a:r>
                      <a:r>
                        <a:rPr kumimoji="0" lang="el-GR" sz="1600" b="0" i="0" u="none" strike="noStrike" cap="none" normalizeH="0" baseline="0">
                          <a:ln>
                            <a:noFill/>
                          </a:ln>
                          <a:solidFill>
                            <a:srgbClr val="000000"/>
                          </a:solidFill>
                          <a:effectLst/>
                          <a:latin typeface="Cambria" pitchFamily="18" charset="0"/>
                        </a:rPr>
                        <a:t>του </a:t>
                      </a:r>
                      <a:r>
                        <a:rPr kumimoji="0" lang="en-US" sz="1600" b="0" i="0" u="none" strike="noStrike" cap="none" normalizeH="0" baseline="0">
                          <a:ln>
                            <a:noFill/>
                          </a:ln>
                          <a:solidFill>
                            <a:srgbClr val="000000"/>
                          </a:solidFill>
                          <a:effectLst/>
                          <a:latin typeface="Perpetua" pitchFamily="18" charset="0"/>
                        </a:rPr>
                        <a:t>Pearson </a:t>
                      </a:r>
                      <a:r>
                        <a:rPr kumimoji="0" lang="el-GR" sz="1800" b="0" i="0" u="none" strike="noStrike" cap="none" normalizeH="0" baseline="0">
                          <a:ln>
                            <a:noFill/>
                          </a:ln>
                          <a:solidFill>
                            <a:srgbClr val="000000"/>
                          </a:solidFill>
                          <a:effectLst/>
                          <a:latin typeface="Cambria" pitchFamily="18" charset="0"/>
                        </a:rPr>
                        <a:t>	</a:t>
                      </a:r>
                      <a:endParaRPr kumimoji="0" lang="en-US" sz="1800" b="0" i="0" u="none" strike="noStrike" cap="none" normalizeH="0" baseline="0">
                        <a:ln>
                          <a:noFill/>
                        </a:ln>
                        <a:solidFill>
                          <a:srgbClr val="0000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a:ln>
                            <a:noFill/>
                          </a:ln>
                          <a:solidFill>
                            <a:srgbClr val="000000"/>
                          </a:solidFill>
                          <a:effectLst/>
                          <a:latin typeface="Cambria" pitchFamily="18" charset="0"/>
                        </a:rPr>
                        <a:t> </a:t>
                      </a:r>
                      <a:r>
                        <a:rPr kumimoji="0" lang="el-GR" sz="1800" b="1" i="0" u="none" strike="noStrike" cap="none" normalizeH="0" baseline="0" dirty="0">
                          <a:ln>
                            <a:noFill/>
                          </a:ln>
                          <a:solidFill>
                            <a:srgbClr val="336600"/>
                          </a:solidFill>
                          <a:effectLst/>
                          <a:latin typeface="Cambria" pitchFamily="18" charset="0"/>
                        </a:rPr>
                        <a:t>Παλινδρόμηση</a:t>
                      </a:r>
                      <a:endParaRPr kumimoji="0" lang="en-US" sz="1800" b="0" i="0" u="none" strike="noStrike" cap="none" normalizeH="0" baseline="0" dirty="0">
                        <a:ln>
                          <a:noFill/>
                        </a:ln>
                        <a:solidFill>
                          <a:srgbClr val="336600"/>
                        </a:solidFill>
                        <a:effectLst/>
                        <a:latin typeface="Perpetua" pitchFamily="18"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CDCC"/>
                    </a:solidFill>
                  </a:tcPr>
                </a:tc>
                <a:extLst>
                  <a:ext uri="{0D108BD9-81ED-4DB2-BD59-A6C34878D82A}">
                    <a16:rowId xmlns:a16="http://schemas.microsoft.com/office/drawing/2014/main" val="10003"/>
                  </a:ext>
                </a:extLst>
              </a:tr>
            </a:tbl>
          </a:graphicData>
        </a:graphic>
      </p:graphicFrame>
      <p:sp>
        <p:nvSpPr>
          <p:cNvPr id="43033" name="Rectangle 4"/>
          <p:cNvSpPr>
            <a:spLocks noChangeArrowheads="1"/>
          </p:cNvSpPr>
          <p:nvPr/>
        </p:nvSpPr>
        <p:spPr bwMode="auto">
          <a:xfrm>
            <a:off x="1187450" y="1557338"/>
            <a:ext cx="657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b="1" i="1">
                <a:latin typeface="Arial" charset="0"/>
              </a:rPr>
              <a:t>Επιλογή του κατάλληλου συντελεστή συνάφειας</a:t>
            </a:r>
            <a:endParaRPr lang="el-GR" i="1">
              <a:latin typeface="Arial" charset="0"/>
            </a:endParaRPr>
          </a:p>
        </p:txBody>
      </p:sp>
      <p:sp>
        <p:nvSpPr>
          <p:cNvPr id="6" name="Footer Placeholder 5"/>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928688" y="214313"/>
            <a:ext cx="7772400" cy="693737"/>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br>
              <a:rPr lang="el-GR" i="1">
                <a:solidFill>
                  <a:schemeClr val="bg1"/>
                </a:solidFill>
              </a:rPr>
            </a:br>
            <a:r>
              <a:rPr lang="el-GR">
                <a:solidFill>
                  <a:srgbClr val="FFFF99"/>
                </a:solidFill>
              </a:rPr>
              <a:t>Μέτρα Συνάφειας...</a:t>
            </a:r>
            <a:endParaRPr lang="en-GB">
              <a:solidFill>
                <a:srgbClr val="FFFF99"/>
              </a:solidFill>
            </a:endParaRPr>
          </a:p>
        </p:txBody>
      </p:sp>
      <p:sp>
        <p:nvSpPr>
          <p:cNvPr id="44035" name="Rectangle 4"/>
          <p:cNvSpPr>
            <a:spLocks noChangeArrowheads="1"/>
          </p:cNvSpPr>
          <p:nvPr/>
        </p:nvSpPr>
        <p:spPr bwMode="auto">
          <a:xfrm>
            <a:off x="1116013" y="1052513"/>
            <a:ext cx="657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l-GR" b="1" i="1" u="sng">
                <a:latin typeface="Arial" charset="0"/>
              </a:rPr>
              <a:t>Ερμηνεία των συντελεστών Συνάφειας</a:t>
            </a:r>
            <a:endParaRPr lang="el-GR" i="1" u="sng">
              <a:latin typeface="Arial" charset="0"/>
            </a:endParaRPr>
          </a:p>
        </p:txBody>
      </p:sp>
      <p:sp>
        <p:nvSpPr>
          <p:cNvPr id="6" name="Footer Placeholder 5"/>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44037" name="Rectangle 27"/>
          <p:cNvSpPr>
            <a:spLocks noChangeArrowheads="1"/>
          </p:cNvSpPr>
          <p:nvPr/>
        </p:nvSpPr>
        <p:spPr bwMode="auto">
          <a:xfrm>
            <a:off x="323850" y="1412875"/>
            <a:ext cx="8640763"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marL="266700" indent="-266700">
              <a:buFont typeface="Wingdings" pitchFamily="2" charset="2"/>
              <a:buChar char="v"/>
            </a:pPr>
            <a:r>
              <a:rPr lang="el-GR" sz="2400"/>
              <a:t>Όλοι οι συντελεστές συνάφειας δείχνουν την </a:t>
            </a:r>
            <a:r>
              <a:rPr lang="el-GR" sz="2400" b="1">
                <a:solidFill>
                  <a:schemeClr val="accent2"/>
                </a:solidFill>
              </a:rPr>
              <a:t>ισχύ </a:t>
            </a:r>
            <a:r>
              <a:rPr lang="el-GR" sz="2400"/>
              <a:t>της σχέσης.</a:t>
            </a:r>
          </a:p>
          <a:p>
            <a:pPr marL="266700" indent="-266700">
              <a:buFont typeface="Wingdings" pitchFamily="2" charset="2"/>
              <a:buChar char="v"/>
            </a:pPr>
            <a:endParaRPr lang="el-GR" sz="2400"/>
          </a:p>
          <a:p>
            <a:pPr marL="266700" indent="-266700">
              <a:buFont typeface="Wingdings" pitchFamily="2" charset="2"/>
              <a:buChar char="v"/>
            </a:pPr>
            <a:r>
              <a:rPr lang="el-GR" sz="2400"/>
              <a:t>Οι τιμές των συντελεστών κυμαίνονται από -1 (τέλεια αρνητική σχέση) μέχρι και +1 (τέλεια θετική σχέση).  Η τιμή 0 δείχνει την έλλειψη σχέσης.</a:t>
            </a:r>
          </a:p>
          <a:p>
            <a:pPr marL="266700" indent="-266700">
              <a:buFont typeface="Wingdings" pitchFamily="2" charset="2"/>
              <a:buChar char="v"/>
            </a:pPr>
            <a:endParaRPr lang="el-GR" sz="2400"/>
          </a:p>
          <a:p>
            <a:pPr marL="266700" indent="-266700">
              <a:buFont typeface="Wingdings" pitchFamily="2" charset="2"/>
              <a:buChar char="v"/>
            </a:pPr>
            <a:r>
              <a:rPr lang="el-GR" sz="2400"/>
              <a:t>Το </a:t>
            </a:r>
            <a:r>
              <a:rPr lang="el-GR" sz="2400" b="1"/>
              <a:t>λάμδα</a:t>
            </a:r>
            <a:r>
              <a:rPr lang="el-GR" sz="2400"/>
              <a:t> (</a:t>
            </a:r>
            <a:r>
              <a:rPr lang="el-GR" sz="2400" b="1"/>
              <a:t>λ</a:t>
            </a:r>
            <a:r>
              <a:rPr lang="el-GR" sz="2400"/>
              <a:t>) το </a:t>
            </a:r>
            <a:r>
              <a:rPr lang="el-GR" sz="2400" b="1"/>
              <a:t>τ  </a:t>
            </a:r>
            <a:r>
              <a:rPr lang="el-GR" sz="2400"/>
              <a:t>του</a:t>
            </a:r>
            <a:r>
              <a:rPr lang="el-GR" sz="2400" b="1"/>
              <a:t> Goodman </a:t>
            </a:r>
            <a:r>
              <a:rPr lang="el-GR" sz="2400"/>
              <a:t>και</a:t>
            </a:r>
            <a:r>
              <a:rPr lang="el-GR" sz="2400" b="1"/>
              <a:t> Kruskal</a:t>
            </a:r>
            <a:r>
              <a:rPr lang="el-GR" sz="2400" i="1"/>
              <a:t> </a:t>
            </a:r>
            <a:r>
              <a:rPr lang="el-GR" sz="2400"/>
              <a:t>και το </a:t>
            </a:r>
            <a:r>
              <a:rPr lang="el-GR" sz="2400" b="1"/>
              <a:t>γάμα </a:t>
            </a:r>
            <a:r>
              <a:rPr lang="el-GR" sz="2400"/>
              <a:t>(</a:t>
            </a:r>
            <a:r>
              <a:rPr lang="el-GR" sz="2400" b="1"/>
              <a:t>γ</a:t>
            </a:r>
            <a:r>
              <a:rPr lang="el-GR" sz="2400"/>
              <a:t>) δείχνουν την "</a:t>
            </a:r>
            <a:r>
              <a:rPr lang="el-GR" sz="2400" i="1"/>
              <a:t>αναλογική ελάττωση του σφάλματος</a:t>
            </a:r>
            <a:r>
              <a:rPr lang="el-GR" sz="2400"/>
              <a:t>" </a:t>
            </a:r>
          </a:p>
          <a:p>
            <a:pPr marL="266700" indent="-266700">
              <a:buFont typeface="Wingdings" pitchFamily="2" charset="2"/>
              <a:buNone/>
            </a:pPr>
            <a:endParaRPr lang="el-GR" sz="2400"/>
          </a:p>
          <a:p>
            <a:pPr marL="266700" indent="-266700">
              <a:buFont typeface="Wingdings" pitchFamily="2" charset="2"/>
              <a:buChar char="v"/>
            </a:pPr>
            <a:r>
              <a:rPr lang="el-GR" sz="2400"/>
              <a:t>Το </a:t>
            </a:r>
            <a:r>
              <a:rPr lang="el-GR" sz="2400" b="1"/>
              <a:t>φ</a:t>
            </a:r>
            <a:r>
              <a:rPr lang="el-GR" sz="2400"/>
              <a:t> και ο συντελεστής συσχέτισης </a:t>
            </a:r>
            <a:r>
              <a:rPr lang="en-US" sz="2400" b="1"/>
              <a:t>r</a:t>
            </a:r>
            <a:r>
              <a:rPr lang="el-GR" sz="2400"/>
              <a:t> (απλής, πολλαπλής και μερικής) ερμηνεύονται διαφορετικά όταν υψωθούν στο τετράγωνο.  Έτσι το </a:t>
            </a:r>
            <a:r>
              <a:rPr lang="el-GR" sz="2400" b="1">
                <a:solidFill>
                  <a:schemeClr val="accent2"/>
                </a:solidFill>
              </a:rPr>
              <a:t>φ</a:t>
            </a:r>
            <a:r>
              <a:rPr lang="el-GR" sz="2400" b="1" baseline="30000">
                <a:solidFill>
                  <a:schemeClr val="accent2"/>
                </a:solidFill>
              </a:rPr>
              <a:t>2</a:t>
            </a:r>
            <a:r>
              <a:rPr lang="el-GR" sz="2400"/>
              <a:t> και το </a:t>
            </a:r>
            <a:r>
              <a:rPr lang="el-GR" sz="2400" b="1">
                <a:solidFill>
                  <a:schemeClr val="accent2"/>
                </a:solidFill>
              </a:rPr>
              <a:t>r</a:t>
            </a:r>
            <a:r>
              <a:rPr lang="el-GR" sz="2400" b="1" baseline="30000">
                <a:solidFill>
                  <a:schemeClr val="accent2"/>
                </a:solidFill>
              </a:rPr>
              <a:t>2</a:t>
            </a:r>
            <a:r>
              <a:rPr lang="el-GR" sz="2400"/>
              <a:t> (</a:t>
            </a:r>
            <a:r>
              <a:rPr lang="en-US" sz="2400" b="1">
                <a:solidFill>
                  <a:schemeClr val="accent2"/>
                </a:solidFill>
              </a:rPr>
              <a:t>R</a:t>
            </a:r>
            <a:r>
              <a:rPr lang="el-GR" sz="2400" b="1" baseline="30000">
                <a:solidFill>
                  <a:schemeClr val="accent2"/>
                </a:solidFill>
              </a:rPr>
              <a:t>2</a:t>
            </a:r>
            <a:r>
              <a:rPr lang="el-GR" sz="2400"/>
              <a:t>) φανερώνουν </a:t>
            </a:r>
            <a:r>
              <a:rPr lang="el-GR" sz="2400" b="1" i="1">
                <a:solidFill>
                  <a:schemeClr val="accent2"/>
                </a:solidFill>
              </a:rPr>
              <a:t>το ποσοστό της διασποράς μιας μεταβλητής που εξηγείται στατιστικά από την άλλη</a:t>
            </a:r>
            <a:r>
              <a:rPr lang="el-GR" sz="2400"/>
              <a:t>. </a:t>
            </a: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428625"/>
            <a:ext cx="7300913" cy="714375"/>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eaLnBrk="1" hangingPunct="1"/>
            <a:r>
              <a:rPr lang="el-GR" sz="3200" b="1">
                <a:solidFill>
                  <a:srgbClr val="FFFF66"/>
                </a:solidFill>
                <a:latin typeface="Times New Roman" pitchFamily="18" charset="0"/>
              </a:rPr>
              <a:t>Ξέρω στατιστική σημαίνει ότι </a:t>
            </a:r>
            <a:r>
              <a:rPr lang="el-GR" sz="3200" b="1" i="1">
                <a:solidFill>
                  <a:srgbClr val="FFFF66"/>
                </a:solidFill>
                <a:latin typeface="Times New Roman" pitchFamily="18" charset="0"/>
              </a:rPr>
              <a:t>γνωρίζω</a:t>
            </a:r>
            <a:r>
              <a:rPr lang="el-GR" sz="3200">
                <a:solidFill>
                  <a:srgbClr val="FFFF66"/>
                </a:solidFill>
                <a:latin typeface="Times New Roman" pitchFamily="18" charset="0"/>
              </a:rPr>
              <a:t>:</a:t>
            </a:r>
          </a:p>
        </p:txBody>
      </p:sp>
      <p:sp>
        <p:nvSpPr>
          <p:cNvPr id="45059" name="Rectangle 3"/>
          <p:cNvSpPr>
            <a:spLocks noGrp="1" noChangeArrowheads="1"/>
          </p:cNvSpPr>
          <p:nvPr>
            <p:ph sz="quarter" idx="1"/>
          </p:nvPr>
        </p:nvSpPr>
        <p:spPr>
          <a:xfrm>
            <a:off x="838200" y="1844675"/>
            <a:ext cx="7772400" cy="4022725"/>
          </a:xfrm>
        </p:spPr>
        <p:txBody>
          <a:bodyPr/>
          <a:lstStyle/>
          <a:p>
            <a:pPr marL="609600" indent="-609600" eaLnBrk="1" hangingPunct="1">
              <a:buClr>
                <a:schemeClr val="tx1"/>
              </a:buClr>
              <a:buFont typeface="Monotype Sorts" pitchFamily="2" charset="2"/>
              <a:buAutoNum type="arabicPeriod"/>
            </a:pPr>
            <a:r>
              <a:rPr lang="el-GR" sz="3200"/>
              <a:t>ποιο στατιστικό πρέπει να χρησιμοποιήσω για να απαντήσω σε ένα ερευνητικό ερώτημα </a:t>
            </a:r>
          </a:p>
          <a:p>
            <a:pPr marL="609600" indent="-609600" eaLnBrk="1" hangingPunct="1">
              <a:buClr>
                <a:schemeClr val="tx1"/>
              </a:buClr>
              <a:buFont typeface="Monotype Sorts" pitchFamily="2" charset="2"/>
              <a:buAutoNum type="arabicPeriod"/>
            </a:pPr>
            <a:endParaRPr lang="en-US" sz="3200"/>
          </a:p>
          <a:p>
            <a:pPr marL="609600" indent="-609600" eaLnBrk="1" hangingPunct="1">
              <a:buClr>
                <a:schemeClr val="tx1"/>
              </a:buClr>
              <a:buFont typeface="Monotype Sorts" pitchFamily="2" charset="2"/>
              <a:buAutoNum type="arabicPeriod"/>
            </a:pPr>
            <a:r>
              <a:rPr lang="el-GR" sz="3200"/>
              <a:t>πώς να υπολογίσω το στατιστικό αυτό και</a:t>
            </a:r>
          </a:p>
          <a:p>
            <a:pPr marL="609600" indent="-609600" eaLnBrk="1" hangingPunct="1">
              <a:buClr>
                <a:schemeClr val="tx1"/>
              </a:buClr>
              <a:buFont typeface="Monotype Sorts" pitchFamily="2" charset="2"/>
              <a:buAutoNum type="arabicPeriod"/>
            </a:pPr>
            <a:endParaRPr lang="en-US" sz="3200"/>
          </a:p>
          <a:p>
            <a:pPr marL="609600" indent="-609600" eaLnBrk="1" hangingPunct="1">
              <a:buClr>
                <a:schemeClr val="tx1"/>
              </a:buClr>
              <a:buFont typeface="Monotype Sorts" pitchFamily="2" charset="2"/>
              <a:buAutoNum type="arabicPeriod"/>
            </a:pPr>
            <a:r>
              <a:rPr lang="el-GR" sz="3200"/>
              <a:t>πώς να το ερμηνεύσω.</a:t>
            </a: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2000" fill="hold"/>
                                        <p:tgtEl>
                                          <p:spTgt spid="45058"/>
                                        </p:tgtEl>
                                        <p:attrNameLst>
                                          <p:attrName>ppt_x</p:attrName>
                                        </p:attrNameLst>
                                      </p:cBhvr>
                                      <p:tavLst>
                                        <p:tav tm="0">
                                          <p:val>
                                            <p:strVal val="#ppt_x"/>
                                          </p:val>
                                        </p:tav>
                                        <p:tav tm="100000">
                                          <p:val>
                                            <p:strVal val="#ppt_x"/>
                                          </p:val>
                                        </p:tav>
                                      </p:tavLst>
                                    </p:anim>
                                    <p:anim calcmode="lin" valueType="num">
                                      <p:cBhvr additive="base">
                                        <p:cTn id="8" dur="2000" fill="hold"/>
                                        <p:tgtEl>
                                          <p:spTgt spid="450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 calcmode="lin" valueType="num">
                                      <p:cBhvr additive="base">
                                        <p:cTn id="12" dur="3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3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000"/>
                            </p:stCondLst>
                            <p:childTnLst>
                              <p:par>
                                <p:cTn id="20" presetID="2" presetClass="entr" presetSubtype="4" fill="hold" grpId="0" nodeType="afterEffect">
                                  <p:stCondLst>
                                    <p:cond delay="0"/>
                                  </p:stCondLst>
                                  <p:childTnLst>
                                    <p:set>
                                      <p:cBhvr>
                                        <p:cTn id="21" dur="1" fill="hold">
                                          <p:stCondLst>
                                            <p:cond delay="0"/>
                                          </p:stCondLst>
                                        </p:cTn>
                                        <p:tgtEl>
                                          <p:spTgt spid="45059">
                                            <p:txEl>
                                              <p:pRg st="4" end="4"/>
                                            </p:txEl>
                                          </p:spTgt>
                                        </p:tgtEl>
                                        <p:attrNameLst>
                                          <p:attrName>style.visibility</p:attrName>
                                        </p:attrNameLst>
                                      </p:cBhvr>
                                      <p:to>
                                        <p:strVal val="visible"/>
                                      </p:to>
                                    </p:set>
                                    <p:anim calcmode="lin" valueType="num">
                                      <p:cBhvr additive="base">
                                        <p:cTn id="22" dur="3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928688" y="214313"/>
            <a:ext cx="7772400" cy="622300"/>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2800">
                <a:solidFill>
                  <a:srgbClr val="FFFF66"/>
                </a:solidFill>
              </a:rPr>
              <a:t>Μέτρα Συνάφειας...</a:t>
            </a:r>
            <a:r>
              <a:rPr lang="el-GR" sz="2800">
                <a:solidFill>
                  <a:srgbClr val="FFFF66"/>
                </a:solidFill>
                <a:latin typeface="Arial" charset="0"/>
              </a:rPr>
              <a:t> Διμεταβλητές Συχνότητες</a:t>
            </a:r>
            <a:endParaRPr lang="en-GB" sz="2800">
              <a:solidFill>
                <a:srgbClr val="FFFF66"/>
              </a:solidFill>
              <a:latin typeface="Arial" charset="0"/>
            </a:endParaRPr>
          </a:p>
        </p:txBody>
      </p:sp>
      <p:sp>
        <p:nvSpPr>
          <p:cNvPr id="45059" name="Text Box 3"/>
          <p:cNvSpPr txBox="1">
            <a:spLocks noChangeArrowheads="1"/>
          </p:cNvSpPr>
          <p:nvPr/>
        </p:nvSpPr>
        <p:spPr bwMode="auto">
          <a:xfrm>
            <a:off x="0" y="836613"/>
            <a:ext cx="87852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Arial" charset="0"/>
              <a:buChar char="•"/>
            </a:pPr>
            <a:r>
              <a:rPr lang="el-GR"/>
              <a:t>Για την περιγραφή μιας σχέσης μπορεί να χρησιμοποιηθούν και διμεταβλητές συχνότητες.  Με τον υπολογισμό των κατάλληλων ποσοστών μπορούμε να εξετάσομε αν υπάρχει σχέση ή όχι.</a:t>
            </a:r>
          </a:p>
          <a:p>
            <a:pPr algn="just">
              <a:buFont typeface="Arial" charset="0"/>
              <a:buChar char="•"/>
            </a:pPr>
            <a:r>
              <a:rPr lang="el-GR"/>
              <a:t>Αν, για παράδειγμα μας ενδιαφέρει αν οι προσδοκίες των γονέων επηρεάζουν τις προσδοκίες των παιδιών τους υπολογίζομε τα ποσοστά ως προς την ανεξάρτητη μεταβλητή (προσδοκίες γονέων), όπως γίνεται παρακάτω και…</a:t>
            </a: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pic>
        <p:nvPicPr>
          <p:cNvPr id="450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3230563"/>
            <a:ext cx="3954462"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5800"/>
            <a:ext cx="4500563"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28688" y="214313"/>
            <a:ext cx="7772400" cy="622300"/>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2800">
                <a:solidFill>
                  <a:srgbClr val="FFFF66"/>
                </a:solidFill>
              </a:rPr>
              <a:t>Μέτρα Συνάφειας...</a:t>
            </a:r>
            <a:r>
              <a:rPr lang="el-GR" sz="2800">
                <a:solidFill>
                  <a:srgbClr val="FFFF66"/>
                </a:solidFill>
                <a:latin typeface="Arial" charset="0"/>
              </a:rPr>
              <a:t> Διμεταβλητές Συχνότητες</a:t>
            </a:r>
            <a:endParaRPr lang="en-GB" sz="2800">
              <a:solidFill>
                <a:srgbClr val="FFFF66"/>
              </a:solidFill>
              <a:latin typeface="Arial" charset="0"/>
            </a:endParaRPr>
          </a:p>
        </p:txBody>
      </p:sp>
      <p:sp>
        <p:nvSpPr>
          <p:cNvPr id="46083" name="Text Box 3"/>
          <p:cNvSpPr txBox="1">
            <a:spLocks noChangeArrowheads="1"/>
          </p:cNvSpPr>
          <p:nvPr/>
        </p:nvSpPr>
        <p:spPr bwMode="auto">
          <a:xfrm>
            <a:off x="0" y="836613"/>
            <a:ext cx="87852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Arial" charset="0"/>
              <a:buChar char="•"/>
            </a:pPr>
            <a:r>
              <a:rPr lang="el-GR"/>
              <a:t>…συγκρίνομε τα ποσοστά μεταξύ των κατηγοριών της ανεξάρτητης μεταβλητής.  Δηλαδή, αν υπολογίσομε τα ποσοστά οριζόντια, όπως κάναμε εδώ) συγκρίνομε κάθετα, αν υπολογίσομε τα ποσοστά κάθετα, συγκρίνομε οριζόντια.</a:t>
            </a:r>
          </a:p>
          <a:p>
            <a:pPr algn="just">
              <a:buFont typeface="Arial" charset="0"/>
              <a:buChar char="•"/>
            </a:pPr>
            <a:endParaRPr lang="el-GR"/>
          </a:p>
          <a:p>
            <a:pPr algn="just">
              <a:buFont typeface="Arial" charset="0"/>
              <a:buChar char="•"/>
            </a:pPr>
            <a:r>
              <a:rPr lang="el-GR"/>
              <a:t>Εδώ βλέπομε ότι οι προσδοκίες γονέων επηρεάζουν τις προσδοκίες των παιδιών, αφού οι διαφορές μεταξύ των ποσοστών είναι ιδιαίτερα.. έντονες.</a:t>
            </a: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pic>
        <p:nvPicPr>
          <p:cNvPr id="4608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9000"/>
            <a:ext cx="84042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900113" y="115888"/>
            <a:ext cx="7772400" cy="576262"/>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2800">
                <a:solidFill>
                  <a:srgbClr val="FFFF66"/>
                </a:solidFill>
                <a:latin typeface="Arial" charset="0"/>
              </a:rPr>
              <a:t>Διμεταβλητές Συχνότητες..</a:t>
            </a:r>
            <a:r>
              <a:rPr lang="en-US" sz="2800">
                <a:solidFill>
                  <a:srgbClr val="FFFF66"/>
                </a:solidFill>
                <a:latin typeface="Arial" charset="0"/>
              </a:rPr>
              <a:t> </a:t>
            </a:r>
            <a:r>
              <a:rPr lang="el-GR" sz="2800">
                <a:solidFill>
                  <a:srgbClr val="FFFF66"/>
                </a:solidFill>
                <a:latin typeface="Arial" charset="0"/>
              </a:rPr>
              <a:t>Συνέχεια</a:t>
            </a:r>
            <a:endParaRPr lang="en-GB" sz="2800">
              <a:solidFill>
                <a:srgbClr val="FFFF66"/>
              </a:solidFill>
              <a:latin typeface="Arial" charset="0"/>
            </a:endParaRPr>
          </a:p>
        </p:txBody>
      </p:sp>
      <p:sp>
        <p:nvSpPr>
          <p:cNvPr id="47107" name="Text Box 3"/>
          <p:cNvSpPr txBox="1">
            <a:spLocks noChangeArrowheads="1"/>
          </p:cNvSpPr>
          <p:nvPr/>
        </p:nvSpPr>
        <p:spPr bwMode="auto">
          <a:xfrm>
            <a:off x="107950" y="765175"/>
            <a:ext cx="8928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Arial" charset="0"/>
              <a:buNone/>
            </a:pPr>
            <a:r>
              <a:rPr lang="el-GR" sz="1800"/>
              <a:t>Για την περιγραφή μιας σχέσης μπορεί να χρησιμοποιηθούν και οι μέσοι όροι μιας μεταβλητής μεταξύ δύο ομάδων, ομάδων που αντιστοιχούν στις κατηγορίες κάποιας άλλης μεταβλητής. </a:t>
            </a:r>
          </a:p>
          <a:p>
            <a:pPr algn="just"/>
            <a:r>
              <a:rPr lang="el-GR" sz="1800"/>
              <a:t>Ας πάρομε για παράδειγμα το φύλο των μαθητών (δύο κατηγορίες &gt; δύο ομάδες)  και τις ώρες που αφιερώνουν για διάβασμα κάθε μέρα.  Για να δούμε αν υπάρχει "σχέση" μεταξύ των μεταβλητών μπορούμε να υπολογίσομε τον αριθμητικό μέσο των ωρών διαβάσματος για κάθε φύλο χωριστά. </a:t>
            </a:r>
            <a:endParaRPr lang="el-G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pic>
        <p:nvPicPr>
          <p:cNvPr id="471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4140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7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924175"/>
            <a:ext cx="49323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00113" y="115888"/>
            <a:ext cx="7772400" cy="576262"/>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2800">
                <a:solidFill>
                  <a:srgbClr val="FFFF66"/>
                </a:solidFill>
                <a:latin typeface="Arial" charset="0"/>
              </a:rPr>
              <a:t>Διμεταβλητές Συχνότητες.. Τέλος</a:t>
            </a: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pic>
        <p:nvPicPr>
          <p:cNvPr id="481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349500"/>
            <a:ext cx="51435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3" name="Rectangle 9"/>
          <p:cNvSpPr>
            <a:spLocks noChangeArrowheads="1"/>
          </p:cNvSpPr>
          <p:nvPr/>
        </p:nvSpPr>
        <p:spPr bwMode="auto">
          <a:xfrm>
            <a:off x="2627313" y="908050"/>
            <a:ext cx="30241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r>
              <a:rPr lang="el-GR" sz="3600"/>
              <a:t>Τα Στατιστικά</a:t>
            </a:r>
            <a:r>
              <a:rPr lang="el-GR"/>
              <a:t>   </a:t>
            </a:r>
          </a:p>
        </p:txBody>
      </p:sp>
      <p:pic>
        <p:nvPicPr>
          <p:cNvPr id="481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565400"/>
            <a:ext cx="284162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8135" name="Rectangle 12"/>
          <p:cNvSpPr>
            <a:spLocks noChangeArrowheads="1"/>
          </p:cNvSpPr>
          <p:nvPr/>
        </p:nvSpPr>
        <p:spPr bwMode="auto">
          <a:xfrm>
            <a:off x="395288" y="1700213"/>
            <a:ext cx="2590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r>
              <a:rPr lang="el-GR" sz="3200"/>
              <a:t>Σε Πίνακα</a:t>
            </a:r>
            <a:r>
              <a:rPr lang="el-GR"/>
              <a:t>   </a:t>
            </a:r>
          </a:p>
        </p:txBody>
      </p:sp>
      <p:sp>
        <p:nvSpPr>
          <p:cNvPr id="48136" name="Rectangle 13"/>
          <p:cNvSpPr>
            <a:spLocks noChangeArrowheads="1"/>
          </p:cNvSpPr>
          <p:nvPr/>
        </p:nvSpPr>
        <p:spPr bwMode="auto">
          <a:xfrm>
            <a:off x="4211638" y="1773238"/>
            <a:ext cx="40338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r>
              <a:rPr lang="el-GR" sz="3200"/>
              <a:t>Και σε Διάγραμμα</a:t>
            </a:r>
            <a:r>
              <a:rPr lang="el-GR"/>
              <a:t>   </a:t>
            </a:r>
          </a:p>
        </p:txBody>
      </p:sp>
      <p:sp>
        <p:nvSpPr>
          <p:cNvPr id="48137" name="Rectangle 14"/>
          <p:cNvSpPr>
            <a:spLocks noChangeArrowheads="1"/>
          </p:cNvSpPr>
          <p:nvPr/>
        </p:nvSpPr>
        <p:spPr bwMode="auto">
          <a:xfrm>
            <a:off x="611188" y="6021388"/>
            <a:ext cx="8275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p>
            <a:r>
              <a:rPr lang="el-GR"/>
              <a:t>Εδώ φαίνεται ότι υπάρχει σχέση αφού οι μέσοι όροι είναι αρκετά διαφορετικοί.</a:t>
            </a:r>
          </a:p>
        </p:txBody>
      </p:sp>
    </p:spTree>
  </p:cSld>
  <p:clrMapOvr>
    <a:masterClrMapping/>
  </p:clrMapOvr>
  <p:transition spd="slow">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900113" y="115888"/>
            <a:ext cx="7772400" cy="576262"/>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3200">
                <a:solidFill>
                  <a:srgbClr val="FFFF66"/>
                </a:solidFill>
                <a:latin typeface="Arial" charset="0"/>
              </a:rPr>
              <a:t>Γραμμικές και μη Γραμμικές Σχέσεις</a:t>
            </a:r>
            <a:endParaRPr lang="en-GB" sz="3200">
              <a:solidFill>
                <a:srgbClr val="FFFF66"/>
              </a:solidFill>
              <a:latin typeface="Arial" charset="0"/>
            </a:endParaRP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49156" name="Rectangle 9"/>
          <p:cNvSpPr>
            <a:spLocks noChangeArrowheads="1"/>
          </p:cNvSpPr>
          <p:nvPr/>
        </p:nvSpPr>
        <p:spPr bwMode="auto">
          <a:xfrm>
            <a:off x="0" y="612775"/>
            <a:ext cx="90360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a:t>Απαραίτητη προϋπόθεση για τη χρήση του συντελεστή συσχέτισης αλλά και για την παλινδρόμηση είναι η σχέση μεταξύ των μεταβλητών να είναι </a:t>
            </a:r>
            <a:r>
              <a:rPr lang="el-GR" b="1"/>
              <a:t>γραμμική</a:t>
            </a:r>
            <a:r>
              <a:rPr lang="el-GR"/>
              <a:t> (ευθύγραμμη).  </a:t>
            </a:r>
            <a:r>
              <a:rPr lang="el-GR" i="1">
                <a:solidFill>
                  <a:srgbClr val="800000"/>
                </a:solidFill>
              </a:rPr>
              <a:t>Γραμμική σχέση υπάρχει όταν η αλλαγή της μιας μεταβλητής (Ψ) είναι </a:t>
            </a:r>
            <a:r>
              <a:rPr lang="el-GR" b="1" i="1">
                <a:solidFill>
                  <a:srgbClr val="800000"/>
                </a:solidFill>
              </a:rPr>
              <a:t>σταθερή</a:t>
            </a:r>
            <a:r>
              <a:rPr lang="el-GR" i="1">
                <a:solidFill>
                  <a:srgbClr val="800000"/>
                </a:solidFill>
              </a:rPr>
              <a:t> για κάθε μονάδα αλλαγής της άλλης μεταβλητής (Χ), άσχετα με το επίπεδο της</a:t>
            </a:r>
            <a:r>
              <a:rPr lang="el-GR" i="1">
                <a:solidFill>
                  <a:srgbClr val="336600"/>
                </a:solidFill>
              </a:rPr>
              <a:t> </a:t>
            </a:r>
            <a:r>
              <a:rPr lang="el-GR" i="1">
                <a:solidFill>
                  <a:srgbClr val="800000"/>
                </a:solidFill>
              </a:rPr>
              <a:t>Χ</a:t>
            </a:r>
            <a:r>
              <a:rPr lang="el-GR">
                <a:solidFill>
                  <a:srgbClr val="336600"/>
                </a:solidFill>
              </a:rPr>
              <a:t>.</a:t>
            </a:r>
            <a:r>
              <a:rPr lang="el-GR"/>
              <a:t>  Δηλαδή, σε μια γραμμική σχέση, η μεταβλητή Ψ θα αλλάξει κατά β (μία σταθερή), άσχετα αν η μεταβλητή Χ πάει από 2 σε 3, από 10 σε 11 ή από 333 σε 334.  </a:t>
            </a:r>
          </a:p>
        </p:txBody>
      </p:sp>
      <p:sp>
        <p:nvSpPr>
          <p:cNvPr id="49157" name="Rectangle 11"/>
          <p:cNvSpPr>
            <a:spLocks noChangeArrowheads="1"/>
          </p:cNvSpPr>
          <p:nvPr/>
        </p:nvSpPr>
        <p:spPr bwMode="auto">
          <a:xfrm>
            <a:off x="0" y="2297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49158" name="Object 10"/>
          <p:cNvGraphicFramePr>
            <a:graphicFrameLocks noChangeAspect="1"/>
          </p:cNvGraphicFramePr>
          <p:nvPr/>
        </p:nvGraphicFramePr>
        <p:xfrm>
          <a:off x="539750" y="3068638"/>
          <a:ext cx="2117725" cy="2263775"/>
        </p:xfrm>
        <a:graphic>
          <a:graphicData uri="http://schemas.openxmlformats.org/presentationml/2006/ole">
            <mc:AlternateContent xmlns:mc="http://schemas.openxmlformats.org/markup-compatibility/2006">
              <mc:Choice xmlns:v="urn:schemas-microsoft-com:vml" Requires="v">
                <p:oleObj spid="_x0000_s49184" name="Picture" r:id="rId3" imgW="2118360" imgH="2263140" progId="Word.Picture.8">
                  <p:embed/>
                </p:oleObj>
              </mc:Choice>
              <mc:Fallback>
                <p:oleObj name="Picture" r:id="rId3" imgW="2118360" imgH="2263140" progId="Word.Picture.8">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068638"/>
                        <a:ext cx="21177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9" name="Rectangle 13"/>
          <p:cNvSpPr>
            <a:spLocks noChangeArrowheads="1"/>
          </p:cNvSpPr>
          <p:nvPr/>
        </p:nvSpPr>
        <p:spPr bwMode="auto">
          <a:xfrm>
            <a:off x="0" y="2297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49160" name="Object 12"/>
          <p:cNvGraphicFramePr>
            <a:graphicFrameLocks noChangeAspect="1"/>
          </p:cNvGraphicFramePr>
          <p:nvPr/>
        </p:nvGraphicFramePr>
        <p:xfrm>
          <a:off x="6156325" y="3068638"/>
          <a:ext cx="2103438" cy="2263775"/>
        </p:xfrm>
        <a:graphic>
          <a:graphicData uri="http://schemas.openxmlformats.org/presentationml/2006/ole">
            <mc:AlternateContent xmlns:mc="http://schemas.openxmlformats.org/markup-compatibility/2006">
              <mc:Choice xmlns:v="urn:schemas-microsoft-com:vml" Requires="v">
                <p:oleObj spid="_x0000_s49185" name="Picture" r:id="rId5" imgW="2103120" imgH="2263140" progId="Word.Picture.8">
                  <p:embed/>
                </p:oleObj>
              </mc:Choice>
              <mc:Fallback>
                <p:oleObj name="Picture" r:id="rId5" imgW="2103120" imgH="2263140" progId="Word.Picture.8">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3068638"/>
                        <a:ext cx="2103438"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61" name="Rectangle 14"/>
          <p:cNvSpPr>
            <a:spLocks noChangeArrowheads="1"/>
          </p:cNvSpPr>
          <p:nvPr/>
        </p:nvSpPr>
        <p:spPr bwMode="auto">
          <a:xfrm>
            <a:off x="179388" y="2636838"/>
            <a:ext cx="3305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pPr algn="ctr">
              <a:tabLst>
                <a:tab pos="-3511550" algn="l"/>
                <a:tab pos="539750" algn="l"/>
                <a:tab pos="900113" algn="l"/>
                <a:tab pos="1169988" algn="l"/>
              </a:tabLst>
            </a:pPr>
            <a:r>
              <a:rPr lang="el-GR" i="1"/>
              <a:t>Τέλεια Γραμμική Θετική Σχέση</a:t>
            </a:r>
          </a:p>
        </p:txBody>
      </p:sp>
      <p:sp>
        <p:nvSpPr>
          <p:cNvPr id="49162" name="Rectangle 15"/>
          <p:cNvSpPr>
            <a:spLocks noChangeArrowheads="1"/>
          </p:cNvSpPr>
          <p:nvPr/>
        </p:nvSpPr>
        <p:spPr bwMode="auto">
          <a:xfrm>
            <a:off x="3492500" y="3573463"/>
            <a:ext cx="134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r>
              <a:rPr lang="el-GR" b="1">
                <a:solidFill>
                  <a:srgbClr val="800000"/>
                </a:solidFill>
              </a:rPr>
              <a:t>Ψ</a:t>
            </a:r>
            <a:r>
              <a:rPr lang="el-GR" b="1" baseline="-25000">
                <a:solidFill>
                  <a:srgbClr val="800000"/>
                </a:solidFill>
              </a:rPr>
              <a:t>i</a:t>
            </a:r>
            <a:r>
              <a:rPr lang="el-GR" b="1">
                <a:solidFill>
                  <a:srgbClr val="800000"/>
                </a:solidFill>
              </a:rPr>
              <a:t>=α+βΧ</a:t>
            </a:r>
            <a:r>
              <a:rPr lang="el-GR" b="1" baseline="-25000">
                <a:solidFill>
                  <a:srgbClr val="800000"/>
                </a:solidFill>
              </a:rPr>
              <a:t>i</a:t>
            </a:r>
            <a:r>
              <a:rPr lang="el-GR" b="1">
                <a:solidFill>
                  <a:srgbClr val="800000"/>
                </a:solidFill>
              </a:rPr>
              <a:t>. </a:t>
            </a:r>
          </a:p>
        </p:txBody>
      </p:sp>
      <p:sp>
        <p:nvSpPr>
          <p:cNvPr id="49163" name="Rectangle 16"/>
          <p:cNvSpPr>
            <a:spLocks noChangeArrowheads="1"/>
          </p:cNvSpPr>
          <p:nvPr/>
        </p:nvSpPr>
        <p:spPr bwMode="auto">
          <a:xfrm>
            <a:off x="2987675" y="4005263"/>
            <a:ext cx="2549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spAutoFit/>
          </a:bodyPr>
          <a:lstStyle/>
          <a:p>
            <a:r>
              <a:rPr lang="el-GR" i="1"/>
              <a:t>Τέλεια Γραμμική Σχέση</a:t>
            </a:r>
          </a:p>
        </p:txBody>
      </p:sp>
      <p:sp>
        <p:nvSpPr>
          <p:cNvPr id="49164" name="Rectangle 17"/>
          <p:cNvSpPr>
            <a:spLocks noChangeArrowheads="1"/>
          </p:cNvSpPr>
          <p:nvPr/>
        </p:nvSpPr>
        <p:spPr bwMode="auto">
          <a:xfrm>
            <a:off x="4716463" y="2636838"/>
            <a:ext cx="374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r>
              <a:rPr lang="el-GR" i="1"/>
              <a:t>Τέλεια Γραμμική Αρνητική Σχέση</a:t>
            </a:r>
          </a:p>
        </p:txBody>
      </p:sp>
      <p:sp>
        <p:nvSpPr>
          <p:cNvPr id="49165" name="Rectangle 18"/>
          <p:cNvSpPr>
            <a:spLocks noChangeArrowheads="1"/>
          </p:cNvSpPr>
          <p:nvPr/>
        </p:nvSpPr>
        <p:spPr bwMode="auto">
          <a:xfrm>
            <a:off x="323850" y="5445125"/>
            <a:ext cx="8640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tabLst>
                <a:tab pos="-3511550" algn="l"/>
                <a:tab pos="539750" algn="l"/>
                <a:tab pos="900113" algn="l"/>
                <a:tab pos="1169988" algn="l"/>
              </a:tabLst>
            </a:pPr>
            <a:r>
              <a:rPr lang="el-GR"/>
              <a:t>Τέλεια Σχέση</a:t>
            </a:r>
            <a:r>
              <a:rPr lang="en-US"/>
              <a:t> </a:t>
            </a:r>
            <a:r>
              <a:rPr lang="el-GR"/>
              <a:t>(</a:t>
            </a:r>
            <a:r>
              <a:rPr lang="en-US"/>
              <a:t>r=1) </a:t>
            </a:r>
            <a:r>
              <a:rPr lang="el-GR"/>
              <a:t>έχομε όταν όλα τα Ψ για τις διάφορες τιμές Χ πέφτουν πάνω σε μία ευθεία.  Σε μη τέλειες σχέσεις, όσο πιο πολύ πλησιάζουν (μοιάζουν με) ευθεία, τόσο πιο ισχυρή είναι η σχέση και όσο απομακρύνονται από την ευθεία τόσο πιο αδύνατη είναι η σχέση (όπως φαίνεται στα επόμενα σχήματα). </a:t>
            </a:r>
          </a:p>
        </p:txBody>
      </p:sp>
      <p:sp>
        <p:nvSpPr>
          <p:cNvPr id="49166" name="Line 19"/>
          <p:cNvSpPr>
            <a:spLocks noChangeShapeType="1"/>
          </p:cNvSpPr>
          <p:nvPr/>
        </p:nvSpPr>
        <p:spPr bwMode="auto">
          <a:xfrm>
            <a:off x="0" y="5373688"/>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l-GR"/>
          </a:p>
        </p:txBody>
      </p:sp>
      <p:sp>
        <p:nvSpPr>
          <p:cNvPr id="49167" name="Line 20"/>
          <p:cNvSpPr>
            <a:spLocks noChangeShapeType="1"/>
          </p:cNvSpPr>
          <p:nvPr/>
        </p:nvSpPr>
        <p:spPr bwMode="auto">
          <a:xfrm>
            <a:off x="0" y="2636838"/>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l-GR"/>
          </a:p>
        </p:txBody>
      </p:sp>
    </p:spTree>
  </p:cSld>
  <p:clrMapOvr>
    <a:masterClrMapping/>
  </p:clrMapOvr>
  <p:transition spd="slow">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900113" y="115888"/>
            <a:ext cx="7772400" cy="576262"/>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3200">
                <a:solidFill>
                  <a:srgbClr val="FFFF66"/>
                </a:solidFill>
                <a:latin typeface="Arial" charset="0"/>
              </a:rPr>
              <a:t>Γραμμικές και μη Γραμμικές Σχέσεις</a:t>
            </a:r>
            <a:endParaRPr lang="en-GB" sz="3200">
              <a:solidFill>
                <a:srgbClr val="FFFF66"/>
              </a:solidFill>
              <a:latin typeface="Arial" charset="0"/>
            </a:endParaRP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50180" name="Rectangle 5"/>
          <p:cNvSpPr>
            <a:spLocks noChangeArrowheads="1"/>
          </p:cNvSpPr>
          <p:nvPr/>
        </p:nvSpPr>
        <p:spPr bwMode="auto">
          <a:xfrm>
            <a:off x="0" y="2297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50181" name="Rectangle 7"/>
          <p:cNvSpPr>
            <a:spLocks noChangeArrowheads="1"/>
          </p:cNvSpPr>
          <p:nvPr/>
        </p:nvSpPr>
        <p:spPr bwMode="auto">
          <a:xfrm>
            <a:off x="0" y="2297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50182" name="Rectangle 9"/>
          <p:cNvSpPr>
            <a:spLocks noChangeArrowheads="1"/>
          </p:cNvSpPr>
          <p:nvPr/>
        </p:nvSpPr>
        <p:spPr bwMode="auto">
          <a:xfrm>
            <a:off x="0" y="836613"/>
            <a:ext cx="305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tabLst>
                <a:tab pos="-3511550" algn="l"/>
                <a:tab pos="539750" algn="l"/>
                <a:tab pos="900113" algn="l"/>
                <a:tab pos="1169988" algn="l"/>
              </a:tabLst>
            </a:pPr>
            <a:r>
              <a:rPr lang="el-GR" sz="1800" i="1"/>
              <a:t>Τέλεια Καμπύλη (Κυρτή) Σχέση</a:t>
            </a:r>
            <a:r>
              <a:rPr lang="el-GR"/>
              <a:t> </a:t>
            </a:r>
          </a:p>
        </p:txBody>
      </p:sp>
      <p:sp>
        <p:nvSpPr>
          <p:cNvPr id="50183" name="Rectangle 12"/>
          <p:cNvSpPr>
            <a:spLocks noChangeArrowheads="1"/>
          </p:cNvSpPr>
          <p:nvPr/>
        </p:nvSpPr>
        <p:spPr bwMode="auto">
          <a:xfrm>
            <a:off x="5399088" y="836613"/>
            <a:ext cx="3744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ctr"/>
            <a:r>
              <a:rPr lang="el-GR" i="1"/>
              <a:t>Τέλεια Καμπύλη (Κοίλη) Σχέση</a:t>
            </a:r>
            <a:r>
              <a:rPr lang="el-GR"/>
              <a:t> </a:t>
            </a:r>
          </a:p>
        </p:txBody>
      </p:sp>
      <p:sp>
        <p:nvSpPr>
          <p:cNvPr id="50184" name="Rectangle 14"/>
          <p:cNvSpPr>
            <a:spLocks noChangeArrowheads="1"/>
          </p:cNvSpPr>
          <p:nvPr/>
        </p:nvSpPr>
        <p:spPr bwMode="auto">
          <a:xfrm>
            <a:off x="0" y="2370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0185" name="Object 13"/>
          <p:cNvGraphicFramePr>
            <a:graphicFrameLocks noChangeAspect="1"/>
          </p:cNvGraphicFramePr>
          <p:nvPr/>
        </p:nvGraphicFramePr>
        <p:xfrm>
          <a:off x="179388" y="1196975"/>
          <a:ext cx="1965325" cy="2117725"/>
        </p:xfrm>
        <a:graphic>
          <a:graphicData uri="http://schemas.openxmlformats.org/presentationml/2006/ole">
            <mc:AlternateContent xmlns:mc="http://schemas.openxmlformats.org/markup-compatibility/2006">
              <mc:Choice xmlns:v="urn:schemas-microsoft-com:vml" Requires="v">
                <p:oleObj spid="_x0000_s50239" name="Picture" r:id="rId3" imgW="1965960" imgH="2121408" progId="Word.Picture.8">
                  <p:embed/>
                </p:oleObj>
              </mc:Choice>
              <mc:Fallback>
                <p:oleObj name="Picture" r:id="rId3" imgW="1965960" imgH="2121408" progId="Word.Picture.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96975"/>
                        <a:ext cx="19653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6" name="Rectangle 16"/>
          <p:cNvSpPr>
            <a:spLocks noChangeArrowheads="1"/>
          </p:cNvSpPr>
          <p:nvPr/>
        </p:nvSpPr>
        <p:spPr bwMode="auto">
          <a:xfrm>
            <a:off x="0" y="23971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0187" name="Object 15"/>
          <p:cNvGraphicFramePr>
            <a:graphicFrameLocks noChangeAspect="1"/>
          </p:cNvGraphicFramePr>
          <p:nvPr/>
        </p:nvGraphicFramePr>
        <p:xfrm>
          <a:off x="6443663" y="1268413"/>
          <a:ext cx="1965325" cy="2065337"/>
        </p:xfrm>
        <a:graphic>
          <a:graphicData uri="http://schemas.openxmlformats.org/presentationml/2006/ole">
            <mc:AlternateContent xmlns:mc="http://schemas.openxmlformats.org/markup-compatibility/2006">
              <mc:Choice xmlns:v="urn:schemas-microsoft-com:vml" Requires="v">
                <p:oleObj spid="_x0000_s50240" name="Picture" r:id="rId5" imgW="1965960" imgH="2063496" progId="Word.Picture.8">
                  <p:embed/>
                </p:oleObj>
              </mc:Choice>
              <mc:Fallback>
                <p:oleObj name="Picture" r:id="rId5" imgW="1965960" imgH="2063496" progId="Word.Picture.8">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268413"/>
                        <a:ext cx="19653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8" name="Rectangle 18"/>
          <p:cNvSpPr>
            <a:spLocks noChangeArrowheads="1"/>
          </p:cNvSpPr>
          <p:nvPr/>
        </p:nvSpPr>
        <p:spPr bwMode="auto">
          <a:xfrm>
            <a:off x="0" y="2301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0189" name="Object 17"/>
          <p:cNvGraphicFramePr>
            <a:graphicFrameLocks noChangeAspect="1"/>
          </p:cNvGraphicFramePr>
          <p:nvPr/>
        </p:nvGraphicFramePr>
        <p:xfrm>
          <a:off x="250825" y="4076700"/>
          <a:ext cx="2079625" cy="2255838"/>
        </p:xfrm>
        <a:graphic>
          <a:graphicData uri="http://schemas.openxmlformats.org/presentationml/2006/ole">
            <mc:AlternateContent xmlns:mc="http://schemas.openxmlformats.org/markup-compatibility/2006">
              <mc:Choice xmlns:v="urn:schemas-microsoft-com:vml" Requires="v">
                <p:oleObj spid="_x0000_s50241" name="Picture" r:id="rId7" imgW="2081784" imgH="2257044" progId="Word.Picture.8">
                  <p:embed/>
                </p:oleObj>
              </mc:Choice>
              <mc:Fallback>
                <p:oleObj name="Picture" r:id="rId7" imgW="2081784" imgH="2257044" progId="Word.Picture.8">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4076700"/>
                        <a:ext cx="207962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0" name="Rectangle 20"/>
          <p:cNvSpPr>
            <a:spLocks noChangeArrowheads="1"/>
          </p:cNvSpPr>
          <p:nvPr/>
        </p:nvSpPr>
        <p:spPr bwMode="auto">
          <a:xfrm>
            <a:off x="0" y="2301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0191" name="Object 19"/>
          <p:cNvGraphicFramePr>
            <a:graphicFrameLocks noChangeAspect="1"/>
          </p:cNvGraphicFramePr>
          <p:nvPr/>
        </p:nvGraphicFramePr>
        <p:xfrm>
          <a:off x="6443663" y="4076700"/>
          <a:ext cx="2079625" cy="2255838"/>
        </p:xfrm>
        <a:graphic>
          <a:graphicData uri="http://schemas.openxmlformats.org/presentationml/2006/ole">
            <mc:AlternateContent xmlns:mc="http://schemas.openxmlformats.org/markup-compatibility/2006">
              <mc:Choice xmlns:v="urn:schemas-microsoft-com:vml" Requires="v">
                <p:oleObj spid="_x0000_s50242" name="Picture" r:id="rId9" imgW="2083308" imgH="2257044" progId="Word.Picture.8">
                  <p:embed/>
                </p:oleObj>
              </mc:Choice>
              <mc:Fallback>
                <p:oleObj name="Picture" r:id="rId9" imgW="2083308" imgH="2257044" progId="Word.Picture.8">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4076700"/>
                        <a:ext cx="207962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2" name="Rectangle 21"/>
          <p:cNvSpPr>
            <a:spLocks noChangeArrowheads="1"/>
          </p:cNvSpPr>
          <p:nvPr/>
        </p:nvSpPr>
        <p:spPr bwMode="auto">
          <a:xfrm>
            <a:off x="107950" y="3716338"/>
            <a:ext cx="2805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r>
              <a:rPr lang="el-GR"/>
              <a:t> Ισχυρή Γραμμική Σχέση </a:t>
            </a:r>
          </a:p>
        </p:txBody>
      </p:sp>
      <p:sp>
        <p:nvSpPr>
          <p:cNvPr id="50193" name="Rectangle 22"/>
          <p:cNvSpPr>
            <a:spLocks noChangeArrowheads="1"/>
          </p:cNvSpPr>
          <p:nvPr/>
        </p:nvSpPr>
        <p:spPr bwMode="auto">
          <a:xfrm>
            <a:off x="5980113" y="3573463"/>
            <a:ext cx="3163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r>
              <a:rPr lang="el-GR"/>
              <a:t>Ισχυρή Μη Γραμμική Σχέση </a:t>
            </a:r>
          </a:p>
        </p:txBody>
      </p:sp>
      <p:sp>
        <p:nvSpPr>
          <p:cNvPr id="50194" name="Rectangle 24"/>
          <p:cNvSpPr>
            <a:spLocks noChangeArrowheads="1"/>
          </p:cNvSpPr>
          <p:nvPr/>
        </p:nvSpPr>
        <p:spPr bwMode="auto">
          <a:xfrm>
            <a:off x="0" y="2220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0195" name="Object 23"/>
          <p:cNvGraphicFramePr>
            <a:graphicFrameLocks noChangeAspect="1"/>
          </p:cNvGraphicFramePr>
          <p:nvPr/>
        </p:nvGraphicFramePr>
        <p:xfrm>
          <a:off x="3348038" y="2492375"/>
          <a:ext cx="2232025" cy="2416175"/>
        </p:xfrm>
        <a:graphic>
          <a:graphicData uri="http://schemas.openxmlformats.org/presentationml/2006/ole">
            <mc:AlternateContent xmlns:mc="http://schemas.openxmlformats.org/markup-compatibility/2006">
              <mc:Choice xmlns:v="urn:schemas-microsoft-com:vml" Requires="v">
                <p:oleObj spid="_x0000_s50243" name="Picture" r:id="rId11" imgW="2232660" imgH="2415540" progId="Word.Picture.8">
                  <p:embed/>
                </p:oleObj>
              </mc:Choice>
              <mc:Fallback>
                <p:oleObj name="Picture" r:id="rId11" imgW="2232660" imgH="2415540" progId="Word.Picture.8">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8038" y="2492375"/>
                        <a:ext cx="2232025"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6" name="Line 25"/>
          <p:cNvSpPr>
            <a:spLocks noChangeShapeType="1"/>
          </p:cNvSpPr>
          <p:nvPr/>
        </p:nvSpPr>
        <p:spPr bwMode="auto">
          <a:xfrm>
            <a:off x="3059113" y="692150"/>
            <a:ext cx="0" cy="61658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l-GR"/>
          </a:p>
        </p:txBody>
      </p:sp>
      <p:sp>
        <p:nvSpPr>
          <p:cNvPr id="50197" name="Line 26"/>
          <p:cNvSpPr>
            <a:spLocks noChangeShapeType="1"/>
          </p:cNvSpPr>
          <p:nvPr/>
        </p:nvSpPr>
        <p:spPr bwMode="auto">
          <a:xfrm>
            <a:off x="5651500" y="669925"/>
            <a:ext cx="0" cy="61880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2075" tIns="46038" rIns="92075" bIns="46038" anchor="ctr"/>
          <a:lstStyle/>
          <a:p>
            <a:endParaRPr lang="el-GR"/>
          </a:p>
        </p:txBody>
      </p:sp>
      <p:sp>
        <p:nvSpPr>
          <p:cNvPr id="50198" name="Rectangle 27"/>
          <p:cNvSpPr>
            <a:spLocks noChangeArrowheads="1"/>
          </p:cNvSpPr>
          <p:nvPr/>
        </p:nvSpPr>
        <p:spPr bwMode="auto">
          <a:xfrm>
            <a:off x="3132138" y="2060575"/>
            <a:ext cx="2546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r>
              <a:rPr lang="el-GR"/>
              <a:t>Πολύ Αδύνατη Σχέση  </a:t>
            </a:r>
          </a:p>
        </p:txBody>
      </p:sp>
    </p:spTree>
  </p:cSld>
  <p:clrMapOvr>
    <a:masterClrMapping/>
  </p:clrMapOvr>
  <p:transition spd="slow">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85813" y="214313"/>
            <a:ext cx="7858125" cy="1176337"/>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marL="838200" indent="-838200" algn="ctr" eaLnBrk="1" hangingPunct="1"/>
            <a:r>
              <a:rPr lang="el-GR" i="1">
                <a:solidFill>
                  <a:srgbClr val="FFFF99"/>
                </a:solidFill>
              </a:rPr>
              <a:t>Κεφάλαιο 5</a:t>
            </a:r>
            <a:r>
              <a:rPr lang="el-GR" i="1" baseline="30000">
                <a:solidFill>
                  <a:srgbClr val="FFFF99"/>
                </a:solidFill>
              </a:rPr>
              <a:t>ο</a:t>
            </a:r>
            <a:r>
              <a:rPr lang="el-GR" i="1">
                <a:solidFill>
                  <a:srgbClr val="FFFF99"/>
                </a:solidFill>
              </a:rPr>
              <a:t>: </a:t>
            </a:r>
            <a:br>
              <a:rPr lang="el-GR" i="1">
                <a:solidFill>
                  <a:srgbClr val="FFFF99"/>
                </a:solidFill>
              </a:rPr>
            </a:br>
            <a:r>
              <a:rPr lang="el-GR" sz="3600">
                <a:solidFill>
                  <a:srgbClr val="FFFF99"/>
                </a:solidFill>
              </a:rPr>
              <a:t>Παλινδρομική Ανάλυση</a:t>
            </a:r>
            <a:endParaRPr lang="en-GB" sz="3600">
              <a:solidFill>
                <a:srgbClr val="FFFF99"/>
              </a:solidFill>
            </a:endParaRPr>
          </a:p>
        </p:txBody>
      </p:sp>
      <p:sp>
        <p:nvSpPr>
          <p:cNvPr id="51203" name="Text Box 3"/>
          <p:cNvSpPr txBox="1">
            <a:spLocks noChangeArrowheads="1"/>
          </p:cNvSpPr>
          <p:nvPr/>
        </p:nvSpPr>
        <p:spPr bwMode="auto">
          <a:xfrm>
            <a:off x="179388" y="1484313"/>
            <a:ext cx="8713787" cy="446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l-GR" dirty="0"/>
              <a:t>Ο συντελεστής συσχέτισης (r, R) δείχνει αν η σχέση μεταξύ δύο μεταβλητών είναι ισχυρή ή αδύνατη.  Δεν παρέχει όμως καμιά πληροφορία για την </a:t>
            </a:r>
            <a:r>
              <a:rPr lang="el-GR" i="1" dirty="0"/>
              <a:t>πρόγνωση</a:t>
            </a:r>
            <a:r>
              <a:rPr lang="el-GR" dirty="0"/>
              <a:t> της τιμής μιας μεταβλητής από την τιμή της άλλης.  Απλώς μας λέει αν η πρόβλεψη θα είναι περισσότερο ή λιγότερο ακριβής (όσο πιο ισχυρή είναι η σχέση τόσο πιο ακριβής θα είναι η πρόβλεψη).  Αν θέλομε να προβλέψομε την τιμή μιας μεταβλητής (</a:t>
            </a:r>
            <a:r>
              <a:rPr lang="el-GR" b="1" dirty="0"/>
              <a:t>εξαρτημένης ή Ψ</a:t>
            </a:r>
            <a:r>
              <a:rPr lang="el-GR" dirty="0"/>
              <a:t>) από την τιμή μιας άλλης (</a:t>
            </a:r>
            <a:r>
              <a:rPr lang="el-GR" b="1" dirty="0"/>
              <a:t>ανεξάρτητης ή Χ</a:t>
            </a:r>
            <a:r>
              <a:rPr lang="el-GR" dirty="0"/>
              <a:t>), πρέπει να χρησιμοποιήσομε </a:t>
            </a:r>
            <a:r>
              <a:rPr lang="el-GR" b="1" dirty="0"/>
              <a:t>παλινδρομική ανάλυση.</a:t>
            </a:r>
            <a:r>
              <a:rPr lang="el-GR" dirty="0"/>
              <a:t> </a:t>
            </a:r>
          </a:p>
          <a:p>
            <a:pPr algn="just"/>
            <a:endParaRPr lang="el-GR" sz="2400" dirty="0"/>
          </a:p>
          <a:p>
            <a:pPr algn="just">
              <a:buFont typeface="Wingdings" pitchFamily="2" charset="2"/>
              <a:buNone/>
            </a:pPr>
            <a:r>
              <a:rPr lang="el-GR" dirty="0"/>
              <a:t>Ας ξαναγυρίσομε στη γραμμική σχέση για να δούμε τη λογική της παλινδρομικής ανάλυσης.</a:t>
            </a:r>
            <a:r>
              <a:rPr lang="en-US" dirty="0"/>
              <a:t> </a:t>
            </a:r>
            <a:endParaRPr lang="el-GR" dirty="0"/>
          </a:p>
          <a:p>
            <a:pPr algn="just">
              <a:buFont typeface="Wingdings" pitchFamily="2" charset="2"/>
              <a:buNone/>
            </a:pPr>
            <a:endParaRPr lang="el-GR" dirty="0"/>
          </a:p>
          <a:p>
            <a:pPr algn="just">
              <a:buFont typeface="Wingdings" pitchFamily="2" charset="2"/>
              <a:buNone/>
            </a:pPr>
            <a:r>
              <a:rPr lang="el-GR" dirty="0"/>
              <a:t>Σε μια τέλεια γραμμική σχέση </a:t>
            </a:r>
            <a:r>
              <a:rPr lang="el-GR" dirty="0" err="1"/>
              <a:t>Ψ</a:t>
            </a:r>
            <a:r>
              <a:rPr lang="el-GR" baseline="-25000" dirty="0" err="1"/>
              <a:t>i</a:t>
            </a:r>
            <a:r>
              <a:rPr lang="el-GR" dirty="0"/>
              <a:t>=</a:t>
            </a:r>
            <a:r>
              <a:rPr lang="el-GR" dirty="0" err="1"/>
              <a:t>a+bΧ</a:t>
            </a:r>
            <a:r>
              <a:rPr lang="el-GR" baseline="-25000" dirty="0" err="1"/>
              <a:t>i</a:t>
            </a:r>
            <a:r>
              <a:rPr lang="el-GR" dirty="0"/>
              <a:t> υπάρχει μια μόνο ευθεία και μια μόνο λύση την οποία μπορούμε να τη βρούμε όταν είναι γνωστά τα Χ και Ψ.</a:t>
            </a:r>
          </a:p>
          <a:p>
            <a:pPr algn="just">
              <a:buFont typeface="Wingdings" pitchFamily="2" charset="2"/>
              <a:buNone/>
            </a:pPr>
            <a:endParaRPr lang="el-GR" dirty="0"/>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785813" y="214313"/>
            <a:ext cx="7858125" cy="766762"/>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marL="838200" indent="-838200" algn="ctr" eaLnBrk="1" hangingPunct="1"/>
            <a:r>
              <a:rPr lang="el-GR" sz="3600">
                <a:solidFill>
                  <a:srgbClr val="FFFF99"/>
                </a:solidFill>
              </a:rPr>
              <a:t>Παλινδρομική Ανάλυση</a:t>
            </a:r>
            <a:endParaRPr lang="en-GB" sz="3600">
              <a:solidFill>
                <a:srgbClr val="FFFF99"/>
              </a:solidFill>
            </a:endParaRPr>
          </a:p>
        </p:txBody>
      </p:sp>
      <p:sp>
        <p:nvSpPr>
          <p:cNvPr id="52227" name="Text Box 3"/>
          <p:cNvSpPr txBox="1">
            <a:spLocks noChangeArrowheads="1"/>
          </p:cNvSpPr>
          <p:nvPr/>
        </p:nvSpPr>
        <p:spPr bwMode="auto">
          <a:xfrm>
            <a:off x="179388" y="1125538"/>
            <a:ext cx="871378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l-GR"/>
              <a:t>Όταν όμως η σχέση δεν είναι τέλεια, η σχέση του Χ και Ψ καθορίζεται από την εξίσωση  Ψ</a:t>
            </a:r>
            <a:r>
              <a:rPr lang="el-GR" baseline="-25000"/>
              <a:t>i</a:t>
            </a:r>
            <a:r>
              <a:rPr lang="el-GR"/>
              <a:t> = a + bX</a:t>
            </a:r>
            <a:r>
              <a:rPr lang="el-GR" baseline="-25000"/>
              <a:t>i</a:t>
            </a:r>
            <a:r>
              <a:rPr lang="el-GR"/>
              <a:t> + e</a:t>
            </a:r>
            <a:r>
              <a:rPr lang="el-GR" baseline="-25000"/>
              <a:t>i</a:t>
            </a:r>
            <a:r>
              <a:rPr lang="el-GR"/>
              <a:t> (όπου e</a:t>
            </a:r>
            <a:r>
              <a:rPr lang="el-GR" baseline="-25000"/>
              <a:t>i </a:t>
            </a:r>
            <a:r>
              <a:rPr lang="el-GR"/>
              <a:t>= </a:t>
            </a:r>
            <a:r>
              <a:rPr lang="en-US"/>
              <a:t>error, </a:t>
            </a:r>
            <a:r>
              <a:rPr lang="el-GR"/>
              <a:t>δηλ.,</a:t>
            </a:r>
            <a:r>
              <a:rPr lang="en-US"/>
              <a:t> </a:t>
            </a:r>
            <a:r>
              <a:rPr lang="el-GR"/>
              <a:t>η απόσταση του Ψ από τη γραμμή) τότε υπάρχουν πολλές λύσεις επειδή υπάρχουν πολλές πιθανές ευθείες, όπως φαίνεται στο παρακάτω σχήμα.</a:t>
            </a:r>
          </a:p>
          <a:p>
            <a:pPr algn="just">
              <a:buFont typeface="Wingdings" pitchFamily="2" charset="2"/>
              <a:buNone/>
            </a:pPr>
            <a:endParaRPr lang="el-G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52229" name="Rectangle 7"/>
          <p:cNvSpPr>
            <a:spLocks noChangeArrowheads="1"/>
          </p:cNvSpPr>
          <p:nvPr/>
        </p:nvSpPr>
        <p:spPr bwMode="auto">
          <a:xfrm>
            <a:off x="0" y="2290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2230" name="Object 6"/>
          <p:cNvGraphicFramePr>
            <a:graphicFrameLocks noChangeAspect="1"/>
          </p:cNvGraphicFramePr>
          <p:nvPr/>
        </p:nvGraphicFramePr>
        <p:xfrm>
          <a:off x="2484438" y="2492375"/>
          <a:ext cx="2960687" cy="3024188"/>
        </p:xfrm>
        <a:graphic>
          <a:graphicData uri="http://schemas.openxmlformats.org/presentationml/2006/ole">
            <mc:AlternateContent xmlns:mc="http://schemas.openxmlformats.org/markup-compatibility/2006">
              <mc:Choice xmlns:v="urn:schemas-microsoft-com:vml" Requires="v">
                <p:oleObj spid="_x0000_s52240" name="Visio" r:id="rId3" imgW="2795016" imgH="2842260" progId="Visio.Drawing.11">
                  <p:embed/>
                </p:oleObj>
              </mc:Choice>
              <mc:Fallback>
                <p:oleObj name="Visio" r:id="rId3" imgW="2795016" imgH="284226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492375"/>
                        <a:ext cx="29606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1" name="Rectangle 8"/>
          <p:cNvSpPr>
            <a:spLocks noChangeArrowheads="1"/>
          </p:cNvSpPr>
          <p:nvPr/>
        </p:nvSpPr>
        <p:spPr bwMode="auto">
          <a:xfrm>
            <a:off x="323850" y="5589588"/>
            <a:ext cx="8640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r>
              <a:rPr lang="el-GR" sz="1800" i="1"/>
              <a:t>Τρεις από τις άπειρες γραμμές που ικανοποιούν την Εξίσωση Ψ</a:t>
            </a:r>
            <a:r>
              <a:rPr lang="el-GR" sz="1800" i="1" baseline="-25000"/>
              <a:t>i</a:t>
            </a:r>
            <a:r>
              <a:rPr lang="el-GR" sz="1800" i="1"/>
              <a:t> = a + bX</a:t>
            </a:r>
            <a:r>
              <a:rPr lang="el-GR" sz="1800" i="1" baseline="-25000"/>
              <a:t>i</a:t>
            </a:r>
            <a:r>
              <a:rPr lang="el-GR" sz="1800" i="1"/>
              <a:t> + e</a:t>
            </a:r>
            <a:r>
              <a:rPr lang="el-GR" sz="1800" i="1" baseline="-25000"/>
              <a:t>i</a:t>
            </a:r>
            <a:r>
              <a:rPr lang="en-US"/>
              <a:t> </a:t>
            </a:r>
            <a:r>
              <a:rPr lang="el-GR"/>
              <a:t>      </a:t>
            </a:r>
          </a:p>
        </p:txBody>
      </p:sp>
    </p:spTree>
  </p:cSld>
  <p:clrMapOvr>
    <a:masterClrMapping/>
  </p:clrMapOvr>
  <p:transition spd="slow">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785813" y="214313"/>
            <a:ext cx="7858125" cy="550862"/>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marL="838200" indent="-838200" algn="ctr" eaLnBrk="1" hangingPunct="1"/>
            <a:r>
              <a:rPr lang="el-GR" sz="3600">
                <a:solidFill>
                  <a:srgbClr val="FFFF99"/>
                </a:solidFill>
              </a:rPr>
              <a:t>Παλινδρομική Ανάλυση</a:t>
            </a:r>
            <a:endParaRPr lang="en-GB" sz="3600">
              <a:solidFill>
                <a:srgbClr val="FFFF99"/>
              </a:solidFill>
            </a:endParaRPr>
          </a:p>
        </p:txBody>
      </p:sp>
      <p:sp>
        <p:nvSpPr>
          <p:cNvPr id="53251" name="Text Box 3"/>
          <p:cNvSpPr txBox="1">
            <a:spLocks noChangeArrowheads="1"/>
          </p:cNvSpPr>
          <p:nvPr/>
        </p:nvSpPr>
        <p:spPr bwMode="auto">
          <a:xfrm>
            <a:off x="250825" y="836613"/>
            <a:ext cx="84248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Wingdings" pitchFamily="2" charset="2"/>
              <a:buChar char="q"/>
            </a:pPr>
            <a:r>
              <a:rPr lang="el-GR"/>
              <a:t>Μπορούμε να χρησιμοποιήσομε οποιαδήποτε από τις ευθείες αυτές για να προβλέψομε την τιμή της Ψ για κάποια τιμή της Χ.  Για να κάνομε όμως την καλύτερη δυνατή πρόβλεψη, πρέπει να επιλέξομε την καλύτερη ευθεία, δηλαδή την ευθεία η οποία η οποία απέχει λιγότερο από όλα τα Ψ.</a:t>
            </a:r>
          </a:p>
          <a:p>
            <a:pPr algn="just">
              <a:buFont typeface="Wingdings" pitchFamily="2" charset="2"/>
              <a:buChar char="q"/>
            </a:pPr>
            <a:r>
              <a:rPr lang="el-GR"/>
              <a:t>Αυτό ακριβώς κάνει η παλινδρομική ανάλυση.  Καθορίζει την ευθεία       </a:t>
            </a:r>
          </a:p>
          <a:p>
            <a:pPr algn="just">
              <a:buFont typeface="Wingdings" pitchFamily="2" charset="2"/>
              <a:buNone/>
            </a:pPr>
            <a:r>
              <a:rPr lang="el-GR"/>
              <a:t>            η οποία ελαχιστοποιεί τα σφάλματα (e</a:t>
            </a:r>
            <a:r>
              <a:rPr lang="el-GR" baseline="-25000"/>
              <a:t>i</a:t>
            </a:r>
            <a:r>
              <a:rPr lang="el-GR" i="1"/>
              <a:t>)</a:t>
            </a:r>
            <a:r>
              <a:rPr lang="el-GR"/>
              <a:t> στο σύνολό τους.</a:t>
            </a:r>
          </a:p>
          <a:p>
            <a:pPr algn="just">
              <a:buFont typeface="Wingdings" pitchFamily="2" charset="2"/>
              <a:buChar char="q"/>
            </a:pPr>
            <a:r>
              <a:rPr lang="el-GR"/>
              <a:t>Για να είμαστε πιο ακριβείς, η παλινδρομική ανάλυση καθορίζει τη γραμμή η οποία </a:t>
            </a:r>
            <a:r>
              <a:rPr lang="el-GR" i="1">
                <a:solidFill>
                  <a:srgbClr val="800000"/>
                </a:solidFill>
              </a:rPr>
              <a:t>ελαχιστοποιεί το άθροισμα των τετραγώνων των αποκλίσεων των σημείων του Ψ από τη γραμμή</a:t>
            </a:r>
            <a:r>
              <a:rPr lang="el-GR">
                <a:solidFill>
                  <a:srgbClr val="800000"/>
                </a:solidFill>
              </a:rPr>
              <a:t>.  </a:t>
            </a:r>
            <a:endParaRPr lang="el-G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graphicFrame>
        <p:nvGraphicFramePr>
          <p:cNvPr id="53253" name="Object 4"/>
          <p:cNvGraphicFramePr>
            <a:graphicFrameLocks noChangeAspect="1"/>
          </p:cNvGraphicFramePr>
          <p:nvPr/>
        </p:nvGraphicFramePr>
        <p:xfrm>
          <a:off x="827088" y="2349500"/>
          <a:ext cx="255587" cy="328613"/>
        </p:xfrm>
        <a:graphic>
          <a:graphicData uri="http://schemas.openxmlformats.org/presentationml/2006/ole">
            <mc:AlternateContent xmlns:mc="http://schemas.openxmlformats.org/markup-compatibility/2006">
              <mc:Choice xmlns:v="urn:schemas-microsoft-com:vml" Requires="v">
                <p:oleObj spid="_x0000_s53272" name="Equation" r:id="rId3" imgW="215806" imgH="279279" progId="Equation.DSMT4">
                  <p:embed/>
                </p:oleObj>
              </mc:Choice>
              <mc:Fallback>
                <p:oleObj name="Equation" r:id="rId3" imgW="215806" imgH="27927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349500"/>
                        <a:ext cx="255587"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54" name="Rectangle 7"/>
          <p:cNvSpPr>
            <a:spLocks noChangeArrowheads="1"/>
          </p:cNvSpPr>
          <p:nvPr/>
        </p:nvSpPr>
        <p:spPr bwMode="auto">
          <a:xfrm>
            <a:off x="0" y="2266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3255" name="Object 6"/>
          <p:cNvGraphicFramePr>
            <a:graphicFrameLocks noChangeAspect="1"/>
          </p:cNvGraphicFramePr>
          <p:nvPr/>
        </p:nvGraphicFramePr>
        <p:xfrm>
          <a:off x="2843213" y="3644900"/>
          <a:ext cx="4319587" cy="2803525"/>
        </p:xfrm>
        <a:graphic>
          <a:graphicData uri="http://schemas.openxmlformats.org/presentationml/2006/ole">
            <mc:AlternateContent xmlns:mc="http://schemas.openxmlformats.org/markup-compatibility/2006">
              <mc:Choice xmlns:v="urn:schemas-microsoft-com:vml" Requires="v">
                <p:oleObj spid="_x0000_s53273" name="Visio" r:id="rId5" imgW="4586499" imgH="2907030" progId="Visio.Drawing.11">
                  <p:embed/>
                </p:oleObj>
              </mc:Choice>
              <mc:Fallback>
                <p:oleObj name="Visio" r:id="rId5" imgW="4586499" imgH="2907030"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3644900"/>
                        <a:ext cx="43195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85813" y="214313"/>
            <a:ext cx="7858125" cy="550862"/>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marL="838200" indent="-838200" algn="ctr" eaLnBrk="1" hangingPunct="1"/>
            <a:r>
              <a:rPr lang="el-GR" sz="3600">
                <a:solidFill>
                  <a:srgbClr val="FFFF99"/>
                </a:solidFill>
              </a:rPr>
              <a:t>Παλινδρομική Ανάλυση</a:t>
            </a:r>
            <a:endParaRPr lang="en-GB" sz="3600">
              <a:solidFill>
                <a:srgbClr val="FFFF99"/>
              </a:solidFill>
            </a:endParaRPr>
          </a:p>
        </p:txBody>
      </p:sp>
      <p:sp>
        <p:nvSpPr>
          <p:cNvPr id="54275" name="Text Box 3"/>
          <p:cNvSpPr txBox="1">
            <a:spLocks noChangeArrowheads="1"/>
          </p:cNvSpPr>
          <p:nvPr/>
        </p:nvSpPr>
        <p:spPr bwMode="auto">
          <a:xfrm>
            <a:off x="250825" y="981075"/>
            <a:ext cx="8642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180975" indent="-180975">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Wingdings" pitchFamily="2" charset="2"/>
              <a:buChar char="q"/>
            </a:pPr>
            <a:r>
              <a:rPr lang="el-GR"/>
              <a:t>Όταν λέμε ότι η παλινδρομική ανάλυση καθορίζει την ευθεία γραμμή a + bXi που ελαχιστοποιεί το άθροισμα των τετραγώνων σφάλματος, εννοούμε ότι η παλινδρομική ανάλυση </a:t>
            </a:r>
            <a:r>
              <a:rPr lang="el-GR" i="1"/>
              <a:t>υπολογίζει τις σταθερές </a:t>
            </a:r>
            <a:r>
              <a:rPr lang="en-US" i="1"/>
              <a:t>a</a:t>
            </a:r>
            <a:r>
              <a:rPr lang="el-GR" i="1"/>
              <a:t> και b έτσι ώστε η γραμμή που προκύπτει να ελαχιστοποιεί τα λάθη</a:t>
            </a:r>
            <a:r>
              <a:rPr lang="el-GR"/>
              <a:t>.  Η σταθερή </a:t>
            </a:r>
            <a:r>
              <a:rPr lang="el-GR" b="1"/>
              <a:t>b</a:t>
            </a:r>
            <a:r>
              <a:rPr lang="el-GR"/>
              <a:t>, που αντιπροσωπεύει την κλίση της γραμμής (</a:t>
            </a:r>
            <a:r>
              <a:rPr lang="en-US"/>
              <a:t>slope</a:t>
            </a:r>
            <a:r>
              <a:rPr lang="el-GR"/>
              <a:t>), ονομάζεται </a:t>
            </a:r>
            <a:r>
              <a:rPr lang="el-GR" b="1"/>
              <a:t>συντελεστής παλινδρόμησης</a:t>
            </a:r>
            <a:r>
              <a:rPr lang="el-GR"/>
              <a:t> (</a:t>
            </a:r>
            <a:r>
              <a:rPr lang="en-US"/>
              <a:t>regression</a:t>
            </a:r>
            <a:r>
              <a:rPr lang="el-GR"/>
              <a:t> </a:t>
            </a:r>
            <a:r>
              <a:rPr lang="en-US"/>
              <a:t>coefficient</a:t>
            </a:r>
            <a:r>
              <a:rPr lang="el-GR"/>
              <a:t>) και η σταθερή a, λέγεται “</a:t>
            </a:r>
            <a:r>
              <a:rPr lang="el-GR" b="1"/>
              <a:t>τομή</a:t>
            </a:r>
            <a:r>
              <a:rPr lang="el-GR"/>
              <a:t>” (</a:t>
            </a:r>
            <a:r>
              <a:rPr lang="en-US" b="1"/>
              <a:t>i</a:t>
            </a:r>
            <a:r>
              <a:rPr lang="el-GR" b="1"/>
              <a:t>ntercept</a:t>
            </a:r>
            <a:r>
              <a:rPr lang="el-GR"/>
              <a:t>) γιατί είναι το σημείο στο οποίο η παλινδρομική γραμμή κόβει τον άξονα Ψ (στο </a:t>
            </a:r>
            <a:r>
              <a:rPr lang="en-US"/>
              <a:t>SPSS</a:t>
            </a:r>
            <a:r>
              <a:rPr lang="el-GR"/>
              <a:t> παρουσιάζεται με την ονομασία: </a:t>
            </a:r>
            <a:r>
              <a:rPr lang="en-US" b="1"/>
              <a:t>C</a:t>
            </a:r>
            <a:r>
              <a:rPr lang="el-GR" b="1"/>
              <a:t>onstant</a:t>
            </a:r>
            <a:r>
              <a:rPr lang="el-GR"/>
              <a:t>)</a:t>
            </a:r>
            <a:r>
              <a:rPr lang="en-US"/>
              <a:t> </a:t>
            </a:r>
            <a:endParaRPr lang="el-G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graphicFrame>
        <p:nvGraphicFramePr>
          <p:cNvPr id="54277" name="Object 4"/>
          <p:cNvGraphicFramePr>
            <a:graphicFrameLocks noChangeAspect="1"/>
          </p:cNvGraphicFramePr>
          <p:nvPr>
            <p:extLst>
              <p:ext uri="{D42A27DB-BD31-4B8C-83A1-F6EECF244321}">
                <p14:modId xmlns:p14="http://schemas.microsoft.com/office/powerpoint/2010/main" val="707535392"/>
              </p:ext>
            </p:extLst>
          </p:nvPr>
        </p:nvGraphicFramePr>
        <p:xfrm>
          <a:off x="4316412" y="3604953"/>
          <a:ext cx="255588" cy="328613"/>
        </p:xfrm>
        <a:graphic>
          <a:graphicData uri="http://schemas.openxmlformats.org/presentationml/2006/ole">
            <mc:AlternateContent xmlns:mc="http://schemas.openxmlformats.org/markup-compatibility/2006">
              <mc:Choice xmlns:v="urn:schemas-microsoft-com:vml" Requires="v">
                <p:oleObj spid="_x0000_s54297" name="Equation" r:id="rId3" imgW="215806" imgH="279279" progId="Equation.DSMT4">
                  <p:embed/>
                </p:oleObj>
              </mc:Choice>
              <mc:Fallback>
                <p:oleObj name="Equation" r:id="rId3" imgW="215806" imgH="279279"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12" y="3604953"/>
                        <a:ext cx="255588"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78" name="Rectangle 6"/>
          <p:cNvSpPr>
            <a:spLocks noChangeArrowheads="1"/>
          </p:cNvSpPr>
          <p:nvPr/>
        </p:nvSpPr>
        <p:spPr bwMode="auto">
          <a:xfrm>
            <a:off x="0" y="2266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54279" name="Rectangle 9"/>
          <p:cNvSpPr>
            <a:spLocks noChangeArrowheads="1"/>
          </p:cNvSpPr>
          <p:nvPr/>
        </p:nvSpPr>
        <p:spPr bwMode="auto">
          <a:xfrm>
            <a:off x="0" y="1919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4280" name="Object 8"/>
          <p:cNvGraphicFramePr>
            <a:graphicFrameLocks noChangeAspect="1"/>
          </p:cNvGraphicFramePr>
          <p:nvPr>
            <p:extLst>
              <p:ext uri="{D42A27DB-BD31-4B8C-83A1-F6EECF244321}">
                <p14:modId xmlns:p14="http://schemas.microsoft.com/office/powerpoint/2010/main" val="4183121213"/>
              </p:ext>
            </p:extLst>
          </p:nvPr>
        </p:nvGraphicFramePr>
        <p:xfrm>
          <a:off x="2843213" y="3573463"/>
          <a:ext cx="2790825" cy="3019425"/>
        </p:xfrm>
        <a:graphic>
          <a:graphicData uri="http://schemas.openxmlformats.org/presentationml/2006/ole">
            <mc:AlternateContent xmlns:mc="http://schemas.openxmlformats.org/markup-compatibility/2006">
              <mc:Choice xmlns:v="urn:schemas-microsoft-com:vml" Requires="v">
                <p:oleObj spid="_x0000_s54298" name="Picture" r:id="rId5" imgW="2788920" imgH="3017520" progId="Word.Picture.8">
                  <p:embed/>
                </p:oleObj>
              </mc:Choice>
              <mc:Fallback>
                <p:oleObj name="Picture" r:id="rId5" imgW="2788920" imgH="3017520" progId="Word.Picture.8">
                  <p:embed/>
                  <p:pic>
                    <p:nvPicPr>
                      <p:cNvPr id="0" name="Object 8"/>
                      <p:cNvPicPr>
                        <a:picLocks noChangeAspect="1" noChangeArrowheads="1"/>
                      </p:cNvPicPr>
                      <p:nvPr/>
                    </p:nvPicPr>
                    <p:blipFill>
                      <a:blip r:embed="rId6"/>
                      <a:srcRect/>
                      <a:stretch>
                        <a:fillRect/>
                      </a:stretch>
                    </p:blipFill>
                    <p:spPr bwMode="auto">
                      <a:xfrm>
                        <a:off x="2843213" y="3573463"/>
                        <a:ext cx="27908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49154" name="Rectangle 2"/>
          <p:cNvSpPr>
            <a:spLocks noGrp="1" noChangeArrowheads="1"/>
          </p:cNvSpPr>
          <p:nvPr>
            <p:ph type="title"/>
          </p:nvPr>
        </p:nvSpPr>
        <p:spPr>
          <a:xfrm>
            <a:off x="642938" y="71438"/>
            <a:ext cx="8001000" cy="1412875"/>
          </a:xfrm>
          <a:gradFill>
            <a:gsLst>
              <a:gs pos="0">
                <a:schemeClr val="accent2">
                  <a:lumMod val="75000"/>
                </a:schemeClr>
              </a:gs>
              <a:gs pos="30000">
                <a:srgbClr val="D49E6C"/>
              </a:gs>
              <a:gs pos="70000">
                <a:srgbClr val="A65528"/>
              </a:gs>
              <a:gs pos="100000">
                <a:srgbClr val="663012"/>
              </a:gs>
            </a:gsLst>
            <a:lin ang="5400000" scaled="0"/>
          </a:gradFill>
          <a:ln>
            <a:solidFill>
              <a:schemeClr val="accent2"/>
            </a:solidFill>
          </a:ln>
        </p:spPr>
        <p:txBody>
          <a:bodyPr anchor="ctr">
            <a:normAutofit fontScale="90000"/>
          </a:bodyPr>
          <a:lstStyle/>
          <a:p>
            <a:pPr eaLnBrk="1" hangingPunct="1">
              <a:defRPr/>
            </a:pPr>
            <a:r>
              <a:rPr lang="el-GR" sz="1800">
                <a:solidFill>
                  <a:srgbClr val="FFFF00"/>
                </a:solidFill>
              </a:rPr>
              <a:t>Αν όλα πάνε καλά, στο τέλος των μαθημάτων αυτών θα μπορείτε να επιλέγετε και να ερμηνεύετε σωστά τα πιο σημαντικά στατιστικά που χρησιμοποιούνται στην ανάλυση δεδομένων (αν προλαβαίνομε θα μάθετε και πώς υπολογίζονται).  Πιο συγκεκριμένα θα γνωρίζετε πότε, γιατί και πώς επιλέγετε, υπολογίζετε και ερμηνεύετε τα παρακάτω:</a:t>
            </a:r>
          </a:p>
        </p:txBody>
      </p:sp>
      <p:sp>
        <p:nvSpPr>
          <p:cNvPr id="49155" name="Rectangle 3"/>
          <p:cNvSpPr>
            <a:spLocks noGrp="1" noChangeArrowheads="1"/>
          </p:cNvSpPr>
          <p:nvPr>
            <p:ph sz="quarter" idx="1"/>
          </p:nvPr>
        </p:nvSpPr>
        <p:spPr>
          <a:xfrm>
            <a:off x="611188" y="1700213"/>
            <a:ext cx="8137525" cy="5041900"/>
          </a:xfrm>
        </p:spPr>
        <p:txBody>
          <a:bodyPr>
            <a:normAutofit lnSpcReduction="10000"/>
          </a:bodyPr>
          <a:lstStyle/>
          <a:p>
            <a:pPr marL="609600" indent="-609600" eaLnBrk="1" hangingPunct="1">
              <a:lnSpc>
                <a:spcPct val="80000"/>
              </a:lnSpc>
              <a:spcBef>
                <a:spcPct val="30000"/>
              </a:spcBef>
              <a:spcAft>
                <a:spcPct val="30000"/>
              </a:spcAft>
              <a:buClr>
                <a:schemeClr val="tx1"/>
              </a:buClr>
              <a:buFont typeface="Monotype Sorts" pitchFamily="2" charset="2"/>
              <a:buAutoNum type="arabicPeriod"/>
              <a:defRPr/>
            </a:pPr>
            <a:r>
              <a:rPr lang="el-GR" sz="2800" b="1" i="1"/>
              <a:t>Τις Κατανομές Συχνοτήτων</a:t>
            </a:r>
            <a:endParaRPr lang="en-US" sz="2800" b="1" i="1"/>
          </a:p>
          <a:p>
            <a:pPr marL="609600" indent="-609600" eaLnBrk="1" hangingPunct="1">
              <a:lnSpc>
                <a:spcPct val="80000"/>
              </a:lnSpc>
              <a:spcBef>
                <a:spcPct val="30000"/>
              </a:spcBef>
              <a:spcAft>
                <a:spcPct val="30000"/>
              </a:spcAft>
              <a:buClr>
                <a:schemeClr val="tx1"/>
              </a:buClr>
              <a:buFont typeface="Monotype Sorts" pitchFamily="2" charset="2"/>
              <a:buAutoNum type="arabicPeriod"/>
              <a:defRPr/>
            </a:pPr>
            <a:r>
              <a:rPr lang="el-GR" sz="2800" b="1" i="1"/>
              <a:t>Τα μέτρα Κεντρικής Τάσης και Διασποράς</a:t>
            </a:r>
          </a:p>
          <a:p>
            <a:pPr marL="609600" indent="-609600" eaLnBrk="1" hangingPunct="1">
              <a:lnSpc>
                <a:spcPct val="80000"/>
              </a:lnSpc>
              <a:spcBef>
                <a:spcPct val="30000"/>
              </a:spcBef>
              <a:spcAft>
                <a:spcPct val="30000"/>
              </a:spcAft>
              <a:buClr>
                <a:schemeClr val="tx1"/>
              </a:buClr>
              <a:buFont typeface="Monotype Sorts" pitchFamily="2" charset="2"/>
              <a:buAutoNum type="arabicPeriod"/>
              <a:defRPr/>
            </a:pPr>
            <a:r>
              <a:rPr lang="el-GR" sz="2800" b="1" i="1"/>
              <a:t>Τα διάφορα μέτρα Συνάφειας  </a:t>
            </a:r>
          </a:p>
          <a:p>
            <a:pPr marL="609600" indent="-609600" eaLnBrk="1" hangingPunct="1">
              <a:lnSpc>
                <a:spcPct val="80000"/>
              </a:lnSpc>
              <a:spcBef>
                <a:spcPct val="30000"/>
              </a:spcBef>
              <a:spcAft>
                <a:spcPct val="30000"/>
              </a:spcAft>
              <a:buClr>
                <a:schemeClr val="tx1"/>
              </a:buClr>
              <a:buFont typeface="Monotype Sorts" pitchFamily="2" charset="2"/>
              <a:buAutoNum type="arabicPeriod"/>
              <a:defRPr/>
            </a:pPr>
            <a:r>
              <a:rPr lang="el-GR" sz="2800" b="1" i="1"/>
              <a:t>Την Παλινδρομική Ανάλυση</a:t>
            </a:r>
          </a:p>
          <a:p>
            <a:pPr marL="609600" indent="-609600" eaLnBrk="1" hangingPunct="1">
              <a:lnSpc>
                <a:spcPct val="80000"/>
              </a:lnSpc>
              <a:spcBef>
                <a:spcPct val="30000"/>
              </a:spcBef>
              <a:spcAft>
                <a:spcPct val="30000"/>
              </a:spcAft>
              <a:buClr>
                <a:schemeClr val="tx1"/>
              </a:buClr>
              <a:buFont typeface="Monotype Sorts" pitchFamily="2" charset="2"/>
              <a:buAutoNum type="arabicPeriod"/>
              <a:defRPr/>
            </a:pPr>
            <a:r>
              <a:rPr lang="el-GR" sz="2800" b="1" i="1"/>
              <a:t>Τους ελέγχους στατιστικής σημαντικότητας </a:t>
            </a:r>
            <a:r>
              <a:rPr lang="en-US" sz="2800" b="1" i="1"/>
              <a:t>t</a:t>
            </a:r>
            <a:r>
              <a:rPr lang="el-GR" sz="2800" b="1" i="1"/>
              <a:t>, </a:t>
            </a:r>
            <a:r>
              <a:rPr lang="en-US" sz="2800" b="1" i="1"/>
              <a:t>F</a:t>
            </a:r>
            <a:r>
              <a:rPr lang="el-GR" sz="2800" b="1" i="1"/>
              <a:t> και χ</a:t>
            </a:r>
            <a:r>
              <a:rPr lang="el-GR" sz="2800" b="1" i="1" baseline="30000"/>
              <a:t>2</a:t>
            </a:r>
            <a:r>
              <a:rPr lang="el-GR" sz="2800" b="1" i="1"/>
              <a:t>. </a:t>
            </a:r>
          </a:p>
          <a:p>
            <a:pPr marL="609600" indent="-609600" eaLnBrk="1" hangingPunct="1">
              <a:lnSpc>
                <a:spcPct val="90000"/>
              </a:lnSpc>
              <a:spcBef>
                <a:spcPct val="30000"/>
              </a:spcBef>
              <a:spcAft>
                <a:spcPct val="30000"/>
              </a:spcAft>
              <a:buClr>
                <a:schemeClr val="tx1"/>
              </a:buClr>
              <a:buFont typeface="Monotype Sorts" pitchFamily="2" charset="2"/>
              <a:buAutoNum type="arabicPeriod"/>
              <a:defRPr/>
            </a:pPr>
            <a:r>
              <a:rPr lang="el-GR" sz="2800" b="1" i="1"/>
              <a:t>Τα Διαστήματα Εμπιστοσύνης γύρω από ένα μέσο όρο (μ), τη διαφορά δύο μέσων όρων (μ</a:t>
            </a:r>
            <a:r>
              <a:rPr lang="el-GR" sz="2800" b="1" i="1" baseline="-25000"/>
              <a:t>1</a:t>
            </a:r>
            <a:r>
              <a:rPr lang="el-GR" sz="2800" b="1" i="1"/>
              <a:t>-μ</a:t>
            </a:r>
            <a:r>
              <a:rPr lang="el-GR" sz="2800" b="1" i="1" baseline="-25000"/>
              <a:t>2</a:t>
            </a:r>
            <a:r>
              <a:rPr lang="el-GR" sz="2800" b="1" i="1"/>
              <a:t>) ή δύο ποσοστών και την επίδραση μιας ανεξάρτητης μεταβλητής σε μια εξαρτημένη (β).</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3000" fill="hold"/>
                                        <p:tgtEl>
                                          <p:spTgt spid="49154"/>
                                        </p:tgtEl>
                                        <p:attrNameLst>
                                          <p:attrName>ppt_x</p:attrName>
                                        </p:attrNameLst>
                                      </p:cBhvr>
                                      <p:tavLst>
                                        <p:tav tm="0">
                                          <p:val>
                                            <p:strVal val="1+#ppt_w/2"/>
                                          </p:val>
                                        </p:tav>
                                        <p:tav tm="100000">
                                          <p:val>
                                            <p:strVal val="#ppt_x"/>
                                          </p:val>
                                        </p:tav>
                                      </p:tavLst>
                                    </p:anim>
                                    <p:anim calcmode="lin" valueType="num">
                                      <p:cBhvr additive="base">
                                        <p:cTn id="8" dur="30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Effect transition="in" filter="wipe(left)">
                                      <p:cBhvr>
                                        <p:cTn id="13" dur="2000"/>
                                        <p:tgtEl>
                                          <p:spTgt spid="491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9155">
                                            <p:txEl>
                                              <p:pRg st="1" end="1"/>
                                            </p:txEl>
                                          </p:spTgt>
                                        </p:tgtEl>
                                        <p:attrNameLst>
                                          <p:attrName>style.visibility</p:attrName>
                                        </p:attrNameLst>
                                      </p:cBhvr>
                                      <p:to>
                                        <p:strVal val="visible"/>
                                      </p:to>
                                    </p:set>
                                    <p:animEffect transition="in" filter="wipe(left)">
                                      <p:cBhvr>
                                        <p:cTn id="18" dur="2000"/>
                                        <p:tgtEl>
                                          <p:spTgt spid="4915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155">
                                            <p:txEl>
                                              <p:pRg st="2" end="2"/>
                                            </p:txEl>
                                          </p:spTgt>
                                        </p:tgtEl>
                                        <p:attrNameLst>
                                          <p:attrName>style.visibility</p:attrName>
                                        </p:attrNameLst>
                                      </p:cBhvr>
                                      <p:to>
                                        <p:strVal val="visible"/>
                                      </p:to>
                                    </p:set>
                                    <p:animEffect transition="in" filter="wipe(left)">
                                      <p:cBhvr>
                                        <p:cTn id="23" dur="2000"/>
                                        <p:tgtEl>
                                          <p:spTgt spid="491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9155">
                                            <p:txEl>
                                              <p:pRg st="3" end="3"/>
                                            </p:txEl>
                                          </p:spTgt>
                                        </p:tgtEl>
                                        <p:attrNameLst>
                                          <p:attrName>style.visibility</p:attrName>
                                        </p:attrNameLst>
                                      </p:cBhvr>
                                      <p:to>
                                        <p:strVal val="visible"/>
                                      </p:to>
                                    </p:set>
                                    <p:animEffect transition="in" filter="wipe(left)">
                                      <p:cBhvr>
                                        <p:cTn id="28" dur="2000"/>
                                        <p:tgtEl>
                                          <p:spTgt spid="4915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9155">
                                            <p:txEl>
                                              <p:pRg st="4" end="4"/>
                                            </p:txEl>
                                          </p:spTgt>
                                        </p:tgtEl>
                                        <p:attrNameLst>
                                          <p:attrName>style.visibility</p:attrName>
                                        </p:attrNameLst>
                                      </p:cBhvr>
                                      <p:to>
                                        <p:strVal val="visible"/>
                                      </p:to>
                                    </p:set>
                                    <p:animEffect transition="in" filter="wipe(left)">
                                      <p:cBhvr>
                                        <p:cTn id="33" dur="2000"/>
                                        <p:tgtEl>
                                          <p:spTgt spid="4915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9155">
                                            <p:txEl>
                                              <p:pRg st="5" end="5"/>
                                            </p:txEl>
                                          </p:spTgt>
                                        </p:tgtEl>
                                        <p:attrNameLst>
                                          <p:attrName>style.visibility</p:attrName>
                                        </p:attrNameLst>
                                      </p:cBhvr>
                                      <p:to>
                                        <p:strVal val="visible"/>
                                      </p:to>
                                    </p:set>
                                    <p:animEffect transition="in" filter="wipe(left)">
                                      <p:cBhvr>
                                        <p:cTn id="38" dur="20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785813" y="214313"/>
            <a:ext cx="7858125" cy="550862"/>
          </a:xfrm>
          <a:gradFill rotWithShape="0">
            <a:gsLst>
              <a:gs pos="0">
                <a:srgbClr val="FFCC99"/>
              </a:gs>
              <a:gs pos="30000">
                <a:srgbClr val="D49E6C"/>
              </a:gs>
              <a:gs pos="70000">
                <a:srgbClr val="A65528"/>
              </a:gs>
              <a:gs pos="100000">
                <a:srgbClr val="663012"/>
              </a:gs>
            </a:gsLst>
            <a:lin ang="5400000"/>
          </a:gradFill>
          <a:ln>
            <a:solidFill>
              <a:schemeClr val="accent2"/>
            </a:solidFill>
            <a:miter lim="800000"/>
            <a:headEnd/>
            <a:tailEnd/>
          </a:ln>
        </p:spPr>
        <p:txBody>
          <a:bodyPr/>
          <a:lstStyle/>
          <a:p>
            <a:pPr marL="838200" indent="-838200" algn="ctr" eaLnBrk="1" hangingPunct="1"/>
            <a:r>
              <a:rPr lang="el-GR" sz="3600">
                <a:solidFill>
                  <a:srgbClr val="FFFF99"/>
                </a:solidFill>
              </a:rPr>
              <a:t>Παλινδρομική Ανάλυση</a:t>
            </a:r>
            <a:endParaRPr lang="en-GB" sz="3600">
              <a:solidFill>
                <a:srgbClr val="FFFF99"/>
              </a:solidFill>
            </a:endParaRPr>
          </a:p>
        </p:txBody>
      </p:sp>
      <p:sp>
        <p:nvSpPr>
          <p:cNvPr id="55299" name="Text Box 3"/>
          <p:cNvSpPr txBox="1">
            <a:spLocks noChangeArrowheads="1"/>
          </p:cNvSpPr>
          <p:nvPr/>
        </p:nvSpPr>
        <p:spPr bwMode="auto">
          <a:xfrm>
            <a:off x="611188" y="1412875"/>
            <a:ext cx="8064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Wingdings" pitchFamily="2" charset="2"/>
              <a:buChar char="q"/>
            </a:pPr>
            <a:r>
              <a:rPr lang="el-GR" sz="2400"/>
              <a:t>Ο συντελεστής παλινδρόμησης είναι ίσως το πιο σημαντικό στατιστικό που μας δίνει η παλινδρομική ανάλυση.  Ο συντελεστής αυτός δείχνει </a:t>
            </a:r>
            <a:r>
              <a:rPr lang="el-GR" sz="2400" b="1" i="1"/>
              <a:t>την αλλαγή της εξαρτημένης μεταβλητής για κάθε μια μονάδα αλλαγής της ανεξάρτητης μεταβλητής.</a:t>
            </a:r>
            <a:r>
              <a:rPr lang="el-GR" sz="2400"/>
              <a:t>  Με άλλα λόγιά αν το Χ αλλάξει κατά 1, το Ψ θα αλλάξει κατά b. </a:t>
            </a:r>
          </a:p>
          <a:p>
            <a:pPr algn="just">
              <a:buFont typeface="Wingdings" pitchFamily="2" charset="2"/>
              <a:buChar char="q"/>
            </a:pPr>
            <a:endParaRPr lang="el-GR" sz="2400"/>
          </a:p>
          <a:p>
            <a:pPr algn="just">
              <a:buFont typeface="Wingdings" pitchFamily="2" charset="2"/>
              <a:buChar char="q"/>
            </a:pPr>
            <a:r>
              <a:rPr lang="el-GR" sz="2400"/>
              <a:t>Επειδή η αλλαγή που προκαλεί μια ανεξάρτητη μεταβλητή σε μια εξαρτημένη είναι γνωστή ως η επίδραση της πρώτης στη δεύτερη, μια άλλη, αλλά παραπλήσια ερμηνεία, του συντελεστή παλινδρόμησης είναι ότι δείχνει την </a:t>
            </a:r>
            <a:r>
              <a:rPr lang="el-GR" sz="2400" b="1"/>
              <a:t>επίδραση</a:t>
            </a:r>
            <a:r>
              <a:rPr lang="el-GR" sz="2400"/>
              <a:t> (</a:t>
            </a:r>
            <a:r>
              <a:rPr lang="en-US" sz="2400"/>
              <a:t>e</a:t>
            </a:r>
            <a:r>
              <a:rPr lang="el-GR" sz="2400"/>
              <a:t>ffect) της ανεξάρτητης μεταβλητής πάνω στην εξαρτημένη.</a:t>
            </a: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Tree>
  </p:cSld>
  <p:clrMapOvr>
    <a:masterClrMapping/>
  </p:clrMapOvr>
  <p:transition spd="slow">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611188" y="188913"/>
            <a:ext cx="7772400" cy="552450"/>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3600">
                <a:solidFill>
                  <a:srgbClr val="FFFF99"/>
                </a:solidFill>
              </a:rPr>
              <a:t> Πολλαπλή Παλινδρόμηση </a:t>
            </a:r>
            <a:endParaRPr lang="en-GB" sz="3600">
              <a:solidFill>
                <a:srgbClr val="FFFF99"/>
              </a:solidFill>
            </a:endParaRPr>
          </a:p>
        </p:txBody>
      </p:sp>
      <p:sp>
        <p:nvSpPr>
          <p:cNvPr id="4" name="Footer Placeholder 3"/>
          <p:cNvSpPr txBox="1">
            <a:spLocks noGrp="1"/>
          </p:cNvSpPr>
          <p:nvPr/>
        </p:nvSpPr>
        <p:spPr>
          <a:xfrm>
            <a:off x="914400" y="617220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5632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56325" name="Rectangle 8"/>
          <p:cNvSpPr>
            <a:spLocks noChangeArrowheads="1"/>
          </p:cNvSpPr>
          <p:nvPr/>
        </p:nvSpPr>
        <p:spPr bwMode="auto">
          <a:xfrm>
            <a:off x="323850" y="956198"/>
            <a:ext cx="8642350" cy="507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buFont typeface="Wingdings" pitchFamily="2" charset="2"/>
              <a:buChar char="§"/>
            </a:pPr>
            <a:r>
              <a:rPr lang="en-US" dirty="0"/>
              <a:t>H</a:t>
            </a:r>
            <a:r>
              <a:rPr lang="el-GR" dirty="0"/>
              <a:t> παλινδρομική γραμμή είναι η καλύτερη γραμμή για τη πρόγνωση μιας μεταβλητής.  Αυτό όμως δε σημαίνει ότι η </a:t>
            </a:r>
            <a:r>
              <a:rPr lang="el-GR" dirty="0" err="1"/>
              <a:t>η</a:t>
            </a:r>
            <a:r>
              <a:rPr lang="el-GR" dirty="0"/>
              <a:t> καλύτερη γραμμή είναι υποχρεωτικά και καλή.  Εγγυάται δηλαδή η παλινδρόμηση ότι θα κάνομε την καλύτερη πρόγνωση αλλά δεν εγγυάται ότι η πρόγνωση θα είναι καλή. </a:t>
            </a:r>
            <a:r>
              <a:rPr lang="en-US" dirty="0"/>
              <a:t> </a:t>
            </a:r>
            <a:r>
              <a:rPr lang="el-GR" dirty="0"/>
              <a:t>Ένα παράδειγμα: Αν προσπαθήσομε να προβλέψομε την επίδοση των μαθητών από το μέγεθος των παπουτσιών τους, η παλινδρόμηση θα μας </a:t>
            </a:r>
            <a:r>
              <a:rPr lang="el-GR" dirty="0" err="1"/>
              <a:t>δώση</a:t>
            </a:r>
            <a:r>
              <a:rPr lang="el-GR" dirty="0"/>
              <a:t> την καλύτερη δυνατή γραμμή, αλλά η πρόβλεψή μας θα είναι χάλια.</a:t>
            </a:r>
          </a:p>
          <a:p>
            <a:pPr>
              <a:buFont typeface="Wingdings" pitchFamily="2" charset="2"/>
              <a:buChar char="§"/>
            </a:pPr>
            <a:endParaRPr lang="en-US" dirty="0"/>
          </a:p>
          <a:p>
            <a:pPr>
              <a:buFont typeface="Wingdings" pitchFamily="2" charset="2"/>
              <a:buChar char="§"/>
            </a:pPr>
            <a:r>
              <a:rPr lang="el-GR" dirty="0"/>
              <a:t>Το πόσο καλή είναι η πρόγνωση εξαρτάται από το πόσο δυνατή είναι η σχέση μεταξύ των μεταβλητών (και η σχέση μεταξύ παπουτσιών και βαθμών…). </a:t>
            </a:r>
            <a:endParaRPr lang="en-US" dirty="0"/>
          </a:p>
          <a:p>
            <a:endParaRPr lang="el-GR" dirty="0"/>
          </a:p>
          <a:p>
            <a:pPr>
              <a:buFont typeface="Wingdings" pitchFamily="2" charset="2"/>
              <a:buChar char="§"/>
            </a:pPr>
            <a:r>
              <a:rPr lang="el-GR" dirty="0"/>
              <a:t> Η παλινδρομική ανάλυση, εκτός από την παλινδρομική γραμμή, υπολογίζει και το πόσο καλή είναι η πρόγνωση ή, για να χρησιμοποιήσομε την κατάλληλη ορολογία, υπολογίζει πόσο καλά το μοντέλο </a:t>
            </a:r>
            <a:r>
              <a:rPr lang="el-GR" dirty="0" err="1"/>
              <a:t>a+bX</a:t>
            </a:r>
            <a:r>
              <a:rPr lang="el-GR" dirty="0"/>
              <a:t> (δηλαδή η παλινδρομική γραμμή) τ</a:t>
            </a:r>
            <a:r>
              <a:rPr lang="el-GR" i="1" dirty="0"/>
              <a:t>αιριάζει στα δεδομένα</a:t>
            </a:r>
            <a:r>
              <a:rPr lang="el-GR" dirty="0"/>
              <a:t>.  Αυτό που υπολογίζει η παλινδρόμηση, και το οποίο μας δείχνει πόσο καλά ταιριάζει το μοντέλο στα δεδομένα, είναι το </a:t>
            </a:r>
            <a:r>
              <a:rPr lang="en-US" dirty="0"/>
              <a:t>R</a:t>
            </a:r>
            <a:r>
              <a:rPr lang="en-US" baseline="30000" dirty="0"/>
              <a:t>2</a:t>
            </a:r>
            <a:r>
              <a:rPr lang="en-US" dirty="0"/>
              <a:t>.</a:t>
            </a:r>
            <a:r>
              <a:rPr lang="en-US" sz="2400" dirty="0"/>
              <a:t> </a:t>
            </a:r>
            <a:endParaRPr lang="el-GR" dirty="0"/>
          </a:p>
        </p:txBody>
      </p:sp>
    </p:spTree>
  </p:cSld>
  <p:clrMapOvr>
    <a:masterClrMapping/>
  </p:clrMapOvr>
  <p:transition spd="slow">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611188" y="188913"/>
            <a:ext cx="7772400" cy="552450"/>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3600">
                <a:solidFill>
                  <a:srgbClr val="FFFF99"/>
                </a:solidFill>
              </a:rPr>
              <a:t> Πολλαπλή Παλινδρόμηση </a:t>
            </a:r>
            <a:endParaRPr lang="en-GB" sz="3600">
              <a:solidFill>
                <a:srgbClr val="FFFF99"/>
              </a:solidFill>
            </a:endParaRPr>
          </a:p>
        </p:txBody>
      </p:sp>
      <p:sp>
        <p:nvSpPr>
          <p:cNvPr id="4" name="Footer Placeholder 3"/>
          <p:cNvSpPr txBox="1">
            <a:spLocks noGrp="1"/>
          </p:cNvSpPr>
          <p:nvPr/>
        </p:nvSpPr>
        <p:spPr>
          <a:xfrm>
            <a:off x="900113" y="6165850"/>
            <a:ext cx="3962400" cy="457200"/>
          </a:xfrm>
          <a:prstGeom prst="rect">
            <a:avLst/>
          </a:prstGeom>
          <a:noFill/>
        </p:spPr>
        <p:txBody>
          <a:bodyPr anchor="ctr"/>
          <a:lstStyle/>
          <a:p>
            <a:pPr eaLnBrk="1" hangingPunct="1">
              <a:defRPr/>
            </a:pPr>
            <a:r>
              <a:rPr lang="el-GR" sz="1400" dirty="0">
                <a:solidFill>
                  <a:schemeClr val="bg1">
                    <a:lumMod val="95000"/>
                  </a:schemeClr>
                </a:solidFill>
              </a:rPr>
              <a:t>Ι. Μ. Κατσίλλης, ΠΤΔΕ Πανεπιστημίου Πατρών</a:t>
            </a:r>
            <a:endParaRPr lang="en-US" sz="1400" dirty="0">
              <a:solidFill>
                <a:schemeClr val="bg1">
                  <a:lumMod val="95000"/>
                </a:schemeClr>
              </a:solidFill>
            </a:endParaRPr>
          </a:p>
        </p:txBody>
      </p:sp>
      <p:sp>
        <p:nvSpPr>
          <p:cNvPr id="5734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7349" name="Object 5"/>
          <p:cNvGraphicFramePr>
            <a:graphicFrameLocks noChangeAspect="1"/>
          </p:cNvGraphicFramePr>
          <p:nvPr/>
        </p:nvGraphicFramePr>
        <p:xfrm>
          <a:off x="3563938" y="1052513"/>
          <a:ext cx="4675187" cy="5040312"/>
        </p:xfrm>
        <a:graphic>
          <a:graphicData uri="http://schemas.openxmlformats.org/presentationml/2006/ole">
            <mc:AlternateContent xmlns:mc="http://schemas.openxmlformats.org/markup-compatibility/2006">
              <mc:Choice xmlns:v="urn:schemas-microsoft-com:vml" Requires="v">
                <p:oleObj spid="_x0000_s57420" name="Visio" r:id="rId3" imgW="2863596" imgH="3089148" progId="Visio.Drawing.11">
                  <p:embed/>
                </p:oleObj>
              </mc:Choice>
              <mc:Fallback>
                <p:oleObj name="Visio" r:id="rId3" imgW="2863596" imgH="308914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052513"/>
                        <a:ext cx="46751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0" name="Rectangle 17"/>
          <p:cNvSpPr>
            <a:spLocks noChangeArrowheads="1"/>
          </p:cNvSpPr>
          <p:nvPr/>
        </p:nvSpPr>
        <p:spPr bwMode="auto">
          <a:xfrm>
            <a:off x="642938" y="2500313"/>
            <a:ext cx="1223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dirty="0">
                <a:cs typeface="Times New Roman" pitchFamily="18" charset="0"/>
              </a:rPr>
              <a:t>Σ(Ψ‑ </a:t>
            </a:r>
            <a:r>
              <a:rPr lang="el-GR" dirty="0"/>
              <a:t>    )</a:t>
            </a:r>
            <a:r>
              <a:rPr lang="el-GR" baseline="30000" dirty="0"/>
              <a:t>2</a:t>
            </a:r>
            <a:r>
              <a:rPr lang="el-GR" dirty="0"/>
              <a:t> </a:t>
            </a:r>
          </a:p>
        </p:txBody>
      </p:sp>
      <p:sp>
        <p:nvSpPr>
          <p:cNvPr id="57351" name="Rectangle 20"/>
          <p:cNvSpPr>
            <a:spLocks noChangeArrowheads="1"/>
          </p:cNvSpPr>
          <p:nvPr/>
        </p:nvSpPr>
        <p:spPr bwMode="auto">
          <a:xfrm>
            <a:off x="0" y="3714750"/>
            <a:ext cx="3490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sz="1800" dirty="0"/>
              <a:t>Εξηγημένο</a:t>
            </a:r>
            <a:r>
              <a:rPr lang="en-US" sz="1800" dirty="0"/>
              <a:t> </a:t>
            </a:r>
            <a:r>
              <a:rPr lang="el-GR" sz="1800" dirty="0"/>
              <a:t>Άθροισμα Τετραγώνων</a:t>
            </a:r>
            <a:endParaRPr lang="en-US" sz="1800" dirty="0"/>
          </a:p>
        </p:txBody>
      </p:sp>
      <p:graphicFrame>
        <p:nvGraphicFramePr>
          <p:cNvPr id="57352" name="Object 22"/>
          <p:cNvGraphicFramePr>
            <a:graphicFrameLocks noChangeAspect="1"/>
          </p:cNvGraphicFramePr>
          <p:nvPr/>
        </p:nvGraphicFramePr>
        <p:xfrm>
          <a:off x="928688" y="4286250"/>
          <a:ext cx="223837" cy="300038"/>
        </p:xfrm>
        <a:graphic>
          <a:graphicData uri="http://schemas.openxmlformats.org/presentationml/2006/ole">
            <mc:AlternateContent xmlns:mc="http://schemas.openxmlformats.org/markup-compatibility/2006">
              <mc:Choice xmlns:v="urn:schemas-microsoft-com:vml" Requires="v">
                <p:oleObj spid="_x0000_s57421" name="Equation" r:id="rId5" imgW="228501" imgH="304668" progId="Equation.DSMT4">
                  <p:embed/>
                </p:oleObj>
              </mc:Choice>
              <mc:Fallback>
                <p:oleObj name="Equation" r:id="rId5" imgW="228501" imgH="304668"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4286250"/>
                        <a:ext cx="22383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53" name="Object 21"/>
          <p:cNvGraphicFramePr>
            <a:graphicFrameLocks noChangeAspect="1"/>
          </p:cNvGraphicFramePr>
          <p:nvPr/>
        </p:nvGraphicFramePr>
        <p:xfrm>
          <a:off x="1357313" y="4286250"/>
          <a:ext cx="225425" cy="287338"/>
        </p:xfrm>
        <a:graphic>
          <a:graphicData uri="http://schemas.openxmlformats.org/presentationml/2006/ole">
            <mc:AlternateContent xmlns:mc="http://schemas.openxmlformats.org/markup-compatibility/2006">
              <mc:Choice xmlns:v="urn:schemas-microsoft-com:vml" Requires="v">
                <p:oleObj spid="_x0000_s57422" name="Equation" r:id="rId7" imgW="228501" imgH="291973" progId="Equation.DSMT4">
                  <p:embed/>
                </p:oleObj>
              </mc:Choice>
              <mc:Fallback>
                <p:oleObj name="Equation" r:id="rId7" imgW="228501" imgH="291973"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7313" y="4286250"/>
                        <a:ext cx="2254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4" name="Rectangle 23"/>
          <p:cNvSpPr>
            <a:spLocks noChangeArrowheads="1"/>
          </p:cNvSpPr>
          <p:nvPr/>
        </p:nvSpPr>
        <p:spPr bwMode="auto">
          <a:xfrm>
            <a:off x="642938" y="4214813"/>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r>
              <a:rPr lang="el-GR">
                <a:cs typeface="Times New Roman" pitchFamily="18" charset="0"/>
              </a:rPr>
              <a:t>Σ(</a:t>
            </a:r>
            <a:r>
              <a:rPr lang="el-GR"/>
              <a:t>    -     )</a:t>
            </a:r>
            <a:r>
              <a:rPr lang="el-GR" baseline="30000"/>
              <a:t>2</a:t>
            </a:r>
            <a:r>
              <a:rPr lang="el-GR"/>
              <a:t> </a:t>
            </a:r>
          </a:p>
        </p:txBody>
      </p:sp>
      <p:sp>
        <p:nvSpPr>
          <p:cNvPr id="57355" name="Rectangle 26"/>
          <p:cNvSpPr>
            <a:spLocks noChangeArrowheads="1"/>
          </p:cNvSpPr>
          <p:nvPr/>
        </p:nvSpPr>
        <p:spPr bwMode="auto">
          <a:xfrm>
            <a:off x="0" y="4643438"/>
            <a:ext cx="352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sz="1800"/>
              <a:t>Ανεξήγητο Άθροισμα Τετραγώνων</a:t>
            </a:r>
            <a:r>
              <a:rPr lang="en-US" sz="1800"/>
              <a:t> </a:t>
            </a:r>
          </a:p>
        </p:txBody>
      </p:sp>
      <p:sp>
        <p:nvSpPr>
          <p:cNvPr id="57356" name="Rectangle 27"/>
          <p:cNvSpPr>
            <a:spLocks noChangeArrowheads="1"/>
          </p:cNvSpPr>
          <p:nvPr/>
        </p:nvSpPr>
        <p:spPr bwMode="auto">
          <a:xfrm>
            <a:off x="642938" y="5143500"/>
            <a:ext cx="1216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r>
              <a:rPr lang="el-GR"/>
              <a:t>Σ(Ψ‑     )</a:t>
            </a:r>
            <a:r>
              <a:rPr lang="el-GR" baseline="30000"/>
              <a:t>2</a:t>
            </a:r>
            <a:endParaRPr lang="en-US" baseline="30000"/>
          </a:p>
        </p:txBody>
      </p:sp>
      <p:graphicFrame>
        <p:nvGraphicFramePr>
          <p:cNvPr id="57357" name="Object 28"/>
          <p:cNvGraphicFramePr>
            <a:graphicFrameLocks noChangeAspect="1"/>
          </p:cNvGraphicFramePr>
          <p:nvPr>
            <p:extLst>
              <p:ext uri="{D42A27DB-BD31-4B8C-83A1-F6EECF244321}">
                <p14:modId xmlns:p14="http://schemas.microsoft.com/office/powerpoint/2010/main" val="951303379"/>
              </p:ext>
            </p:extLst>
          </p:nvPr>
        </p:nvGraphicFramePr>
        <p:xfrm>
          <a:off x="1285875" y="5198269"/>
          <a:ext cx="223838" cy="300037"/>
        </p:xfrm>
        <a:graphic>
          <a:graphicData uri="http://schemas.openxmlformats.org/presentationml/2006/ole">
            <mc:AlternateContent xmlns:mc="http://schemas.openxmlformats.org/markup-compatibility/2006">
              <mc:Choice xmlns:v="urn:schemas-microsoft-com:vml" Requires="v">
                <p:oleObj spid="_x0000_s57423" name="Equation" r:id="rId9" imgW="228501" imgH="304668" progId="Equation.DSMT4">
                  <p:embed/>
                </p:oleObj>
              </mc:Choice>
              <mc:Fallback>
                <p:oleObj name="Equation" r:id="rId9" imgW="228501" imgH="304668"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5875" y="5198269"/>
                        <a:ext cx="2238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8" name="Rectangle 30"/>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57359" name="Object 29"/>
          <p:cNvGraphicFramePr>
            <a:graphicFrameLocks noChangeAspect="1"/>
          </p:cNvGraphicFramePr>
          <p:nvPr/>
        </p:nvGraphicFramePr>
        <p:xfrm>
          <a:off x="571500" y="5715000"/>
          <a:ext cx="1404938" cy="908050"/>
        </p:xfrm>
        <a:graphic>
          <a:graphicData uri="http://schemas.openxmlformats.org/presentationml/2006/ole">
            <mc:AlternateContent xmlns:mc="http://schemas.openxmlformats.org/markup-compatibility/2006">
              <mc:Choice xmlns:v="urn:schemas-microsoft-com:vml" Requires="v">
                <p:oleObj spid="_x0000_s57424" name="Equation" r:id="rId10" imgW="1104900" imgH="711200" progId="Equation.DSMT4">
                  <p:embed/>
                </p:oleObj>
              </mc:Choice>
              <mc:Fallback>
                <p:oleObj name="Equation" r:id="rId10" imgW="1104900" imgH="71120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 y="5715000"/>
                        <a:ext cx="14049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60" name="Rectangle 31"/>
          <p:cNvSpPr>
            <a:spLocks noChangeArrowheads="1"/>
          </p:cNvSpPr>
          <p:nvPr/>
        </p:nvSpPr>
        <p:spPr bwMode="auto">
          <a:xfrm>
            <a:off x="2000250" y="6000750"/>
            <a:ext cx="75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a:t>= R</a:t>
            </a:r>
            <a:r>
              <a:rPr lang="el-GR" baseline="30000"/>
              <a:t>2</a:t>
            </a:r>
            <a:r>
              <a:rPr lang="en-US"/>
              <a:t> </a:t>
            </a:r>
          </a:p>
        </p:txBody>
      </p:sp>
      <p:sp>
        <p:nvSpPr>
          <p:cNvPr id="57361" name="Rectangle 19"/>
          <p:cNvSpPr>
            <a:spLocks noChangeArrowheads="1"/>
          </p:cNvSpPr>
          <p:nvPr/>
        </p:nvSpPr>
        <p:spPr bwMode="auto">
          <a:xfrm>
            <a:off x="0" y="754705"/>
            <a:ext cx="4000500" cy="183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just"/>
            <a:r>
              <a:rPr lang="el-GR" sz="1400" dirty="0"/>
              <a:t>Ας υποθέσομε ότι η πραγματική τιμή ενός ατόμου είναι Ψ.  Αν προσπαθήσομε να την προβλέψομε χωρίς να χρησιμοποιήσομε τη σχέση της με την Χ, η καλύτερη πρόβλεψη είναι ο μέσος όρος, το σφάλμα που θα κάνομε είναι (</a:t>
            </a:r>
            <a:r>
              <a:rPr lang="el-GR" sz="1600" dirty="0">
                <a:cs typeface="Times New Roman" pitchFamily="18" charset="0"/>
              </a:rPr>
              <a:t>Ψ‑ </a:t>
            </a:r>
            <a:r>
              <a:rPr lang="en-US" sz="1600" dirty="0">
                <a:cs typeface="Times New Roman" pitchFamily="18" charset="0"/>
              </a:rPr>
              <a:t> </a:t>
            </a:r>
            <a:r>
              <a:rPr lang="el-GR" sz="1400" dirty="0"/>
              <a:t>)</a:t>
            </a:r>
            <a:r>
              <a:rPr lang="en-US" sz="1400" dirty="0"/>
              <a:t> </a:t>
            </a:r>
            <a:r>
              <a:rPr lang="el-GR" sz="1400" dirty="0"/>
              <a:t>και το άθροισμα των τετραγωνισμένων αποστάσεων (</a:t>
            </a:r>
            <a:r>
              <a:rPr lang="el-GR" sz="1400" b="1" dirty="0"/>
              <a:t>Συνολικό</a:t>
            </a:r>
            <a:r>
              <a:rPr lang="en-US" sz="1400" b="1" dirty="0"/>
              <a:t> </a:t>
            </a:r>
            <a:r>
              <a:rPr lang="el-GR" sz="1400" b="1" dirty="0"/>
              <a:t>Άθροισμα Τετραγώνων</a:t>
            </a:r>
            <a:r>
              <a:rPr lang="el-GR" sz="1400" dirty="0"/>
              <a:t>) είναι:</a:t>
            </a:r>
            <a:endParaRPr lang="en-US" sz="1400" dirty="0"/>
          </a:p>
          <a:p>
            <a:pPr algn="just"/>
            <a:endParaRPr lang="en-US" sz="1400" baseline="30000" dirty="0"/>
          </a:p>
        </p:txBody>
      </p:sp>
      <p:graphicFrame>
        <p:nvGraphicFramePr>
          <p:cNvPr id="57362" name="Object 7"/>
          <p:cNvGraphicFramePr>
            <a:graphicFrameLocks noChangeAspect="1"/>
          </p:cNvGraphicFramePr>
          <p:nvPr/>
        </p:nvGraphicFramePr>
        <p:xfrm>
          <a:off x="1285875" y="2571750"/>
          <a:ext cx="254000" cy="279400"/>
        </p:xfrm>
        <a:graphic>
          <a:graphicData uri="http://schemas.openxmlformats.org/presentationml/2006/ole">
            <mc:AlternateContent xmlns:mc="http://schemas.openxmlformats.org/markup-compatibility/2006">
              <mc:Choice xmlns:v="urn:schemas-microsoft-com:vml" Requires="v">
                <p:oleObj spid="_x0000_s57425" name="Equation" r:id="rId12" imgW="253890" imgH="279279" progId="Equation.DSMT4">
                  <p:embed/>
                </p:oleObj>
              </mc:Choice>
              <mc:Fallback>
                <p:oleObj name="Equation" r:id="rId12" imgW="253890" imgH="279279" progId="Equation.DSMT4">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5875" y="2571750"/>
                        <a:ext cx="2540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63" name="Object 8"/>
          <p:cNvGraphicFramePr>
            <a:graphicFrameLocks noChangeAspect="1"/>
          </p:cNvGraphicFramePr>
          <p:nvPr>
            <p:extLst>
              <p:ext uri="{D42A27DB-BD31-4B8C-83A1-F6EECF244321}">
                <p14:modId xmlns:p14="http://schemas.microsoft.com/office/powerpoint/2010/main" val="2201534353"/>
              </p:ext>
            </p:extLst>
          </p:nvPr>
        </p:nvGraphicFramePr>
        <p:xfrm>
          <a:off x="1976439" y="1702153"/>
          <a:ext cx="191206" cy="239360"/>
        </p:xfrm>
        <a:graphic>
          <a:graphicData uri="http://schemas.openxmlformats.org/presentationml/2006/ole">
            <mc:AlternateContent xmlns:mc="http://schemas.openxmlformats.org/markup-compatibility/2006">
              <mc:Choice xmlns:v="urn:schemas-microsoft-com:vml" Requires="v">
                <p:oleObj spid="_x0000_s57426" name="Equation" r:id="rId14" imgW="190417" imgH="203112" progId="Equation.DSMT4">
                  <p:embed/>
                </p:oleObj>
              </mc:Choice>
              <mc:Fallback>
                <p:oleObj name="Equation" r:id="rId14" imgW="190417" imgH="203112"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6439" y="1702153"/>
                        <a:ext cx="191206" cy="239360"/>
                      </a:xfrm>
                      <a:prstGeom prst="rect">
                        <a:avLst/>
                      </a:prstGeom>
                      <a:noFill/>
                      <a:ln>
                        <a:noFill/>
                      </a:ln>
                      <a:effectLst/>
                      <a:extLst/>
                    </p:spPr>
                  </p:pic>
                </p:oleObj>
              </mc:Fallback>
            </mc:AlternateContent>
          </a:graphicData>
        </a:graphic>
      </p:graphicFrame>
    </p:spTree>
  </p:cSld>
  <p:clrMapOvr>
    <a:masterClrMapping/>
  </p:clrMapOvr>
  <p:transition spd="slow">
    <p:random/>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642938" y="500063"/>
            <a:ext cx="7772400" cy="642937"/>
          </a:xfrm>
          <a:gradFill rotWithShape="0">
            <a:gsLst>
              <a:gs pos="0">
                <a:srgbClr val="FFCC99"/>
              </a:gs>
              <a:gs pos="30000">
                <a:srgbClr val="D49E6C"/>
              </a:gs>
              <a:gs pos="70000">
                <a:srgbClr val="A65528"/>
              </a:gs>
              <a:gs pos="100000">
                <a:srgbClr val="663012"/>
              </a:gs>
            </a:gsLst>
            <a:lin ang="5400000"/>
          </a:gradFill>
        </p:spPr>
        <p:txBody>
          <a:bodyPr/>
          <a:lstStyle/>
          <a:p>
            <a:pPr marL="838200" indent="-838200" algn="ctr" eaLnBrk="1" hangingPunct="1"/>
            <a:r>
              <a:rPr lang="el-GR" sz="3600">
                <a:solidFill>
                  <a:srgbClr val="FFFF99"/>
                </a:solidFill>
              </a:rPr>
              <a:t> Πολλαπλή Παλινδρόμηση </a:t>
            </a:r>
            <a:endParaRPr lang="en-GB" sz="3600">
              <a:solidFill>
                <a:srgbClr val="FFFF99"/>
              </a:solidFill>
            </a:endParaRPr>
          </a:p>
        </p:txBody>
      </p:sp>
      <p:sp>
        <p:nvSpPr>
          <p:cNvPr id="47107" name="Text Box 3"/>
          <p:cNvSpPr txBox="1">
            <a:spLocks noChangeArrowheads="1"/>
          </p:cNvSpPr>
          <p:nvPr/>
        </p:nvSpPr>
        <p:spPr bwMode="auto">
          <a:xfrm>
            <a:off x="714375" y="1428750"/>
            <a:ext cx="7632700" cy="3663950"/>
          </a:xfrm>
          <a:prstGeom prst="rect">
            <a:avLst/>
          </a:prstGeom>
          <a:noFill/>
          <a:ln w="9525" algn="ctr">
            <a:noFill/>
            <a:miter lim="800000"/>
            <a:headEnd/>
            <a:tailEnd/>
          </a:ln>
        </p:spPr>
        <p:txBody>
          <a:bodyPr lIns="92075" tIns="46038" rIns="92075" bIns="46038">
            <a:spAutoFit/>
          </a:bodyPr>
          <a:lstStyle/>
          <a:p>
            <a:pPr algn="just">
              <a:defRPr/>
            </a:pPr>
            <a:r>
              <a:rPr lang="el-GR" sz="2400" dirty="0">
                <a:latin typeface="+mn-lt"/>
              </a:rPr>
              <a:t>Όταν έχομε μία ανεξάρτητη μεταβλητή, η παλινδρομική ανάλυση ονομάζετε </a:t>
            </a:r>
            <a:r>
              <a:rPr lang="el-GR" sz="2400" b="1" dirty="0">
                <a:solidFill>
                  <a:schemeClr val="accent2"/>
                </a:solidFill>
                <a:latin typeface="+mn-lt"/>
              </a:rPr>
              <a:t>απλή.</a:t>
            </a:r>
            <a:r>
              <a:rPr lang="el-GR" sz="2400" dirty="0">
                <a:latin typeface="+mn-lt"/>
              </a:rPr>
              <a:t>  Όταν έχομε περισσότερες από μία, τότε ονομάζεται </a:t>
            </a:r>
            <a:r>
              <a:rPr lang="el-GR" sz="2400" b="1" dirty="0">
                <a:solidFill>
                  <a:schemeClr val="accent2"/>
                </a:solidFill>
                <a:latin typeface="+mn-lt"/>
              </a:rPr>
              <a:t>πολλαπλή</a:t>
            </a:r>
            <a:r>
              <a:rPr lang="el-GR" sz="2400" dirty="0">
                <a:latin typeface="+mn-lt"/>
              </a:rPr>
              <a:t>.</a:t>
            </a:r>
          </a:p>
          <a:p>
            <a:pPr algn="just">
              <a:defRPr/>
            </a:pPr>
            <a:endParaRPr lang="el-GR" dirty="0">
              <a:latin typeface="+mn-lt"/>
            </a:endParaRPr>
          </a:p>
          <a:p>
            <a:pPr algn="just">
              <a:defRPr/>
            </a:pPr>
            <a:r>
              <a:rPr lang="el-GR" sz="2800" dirty="0">
                <a:latin typeface="+mn-lt"/>
              </a:rPr>
              <a:t>Η </a:t>
            </a:r>
            <a:r>
              <a:rPr lang="el-GR" sz="2800" b="1" dirty="0">
                <a:solidFill>
                  <a:srgbClr val="800000"/>
                </a:solidFill>
                <a:latin typeface="+mn-lt"/>
              </a:rPr>
              <a:t>πολλαπλή</a:t>
            </a:r>
            <a:r>
              <a:rPr lang="el-GR" sz="2800" dirty="0">
                <a:latin typeface="+mn-lt"/>
              </a:rPr>
              <a:t> παλινδρόμηση μας βοηθά </a:t>
            </a:r>
            <a:r>
              <a:rPr lang="el-GR" sz="2800" b="1" i="1" dirty="0">
                <a:solidFill>
                  <a:schemeClr val="accent2">
                    <a:lumMod val="75000"/>
                  </a:schemeClr>
                </a:solidFill>
                <a:latin typeface="+mn-lt"/>
              </a:rPr>
              <a:t>να φτιάξομε καλύτερο μοντέλο</a:t>
            </a:r>
            <a:r>
              <a:rPr lang="el-GR" sz="2800" dirty="0">
                <a:latin typeface="+mn-lt"/>
              </a:rPr>
              <a:t>, </a:t>
            </a:r>
            <a:r>
              <a:rPr lang="el-GR" sz="2800" b="1" i="1" dirty="0">
                <a:solidFill>
                  <a:schemeClr val="accent2">
                    <a:lumMod val="75000"/>
                  </a:schemeClr>
                </a:solidFill>
                <a:latin typeface="+mn-lt"/>
              </a:rPr>
              <a:t>να υπολογίσομε επιδράσεις </a:t>
            </a:r>
            <a:r>
              <a:rPr lang="el-GR" sz="2800" dirty="0">
                <a:latin typeface="+mn-lt"/>
              </a:rPr>
              <a:t>κρατώντας σταθερές όλες τις «συσχετιζόμενες» μεταβλητές και να υπολογίσομε/αξιολογήσομε </a:t>
            </a:r>
            <a:r>
              <a:rPr lang="el-GR" sz="2800" b="1" dirty="0">
                <a:solidFill>
                  <a:srgbClr val="800000"/>
                </a:solidFill>
                <a:latin typeface="+mn-lt"/>
              </a:rPr>
              <a:t>μοντέλα τροχιάς.</a:t>
            </a:r>
            <a:r>
              <a:rPr lang="el-GR" sz="2800" dirty="0">
                <a:solidFill>
                  <a:srgbClr val="800000"/>
                </a:solidFill>
                <a:latin typeface="+mn-lt"/>
              </a:rPr>
              <a:t> </a:t>
            </a:r>
            <a:endParaRPr lang="el-GR" sz="2800" dirty="0">
              <a:latin typeface="+mn-lt"/>
            </a:endParaRPr>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5837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Tree>
  </p:cSld>
  <p:clrMapOvr>
    <a:masterClrMapping/>
  </p:clrMapOvr>
  <p:transition spd="slow">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14375" y="6286500"/>
            <a:ext cx="3962400" cy="457200"/>
          </a:xfrm>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
        <p:nvSpPr>
          <p:cNvPr id="59395" name="Rectangle 2"/>
          <p:cNvSpPr>
            <a:spLocks noGrp="1" noChangeArrowheads="1"/>
          </p:cNvSpPr>
          <p:nvPr>
            <p:ph type="title" idx="4294967295"/>
          </p:nvPr>
        </p:nvSpPr>
        <p:spPr>
          <a:xfrm>
            <a:off x="857250" y="142875"/>
            <a:ext cx="7358063" cy="1462088"/>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r>
              <a:rPr lang="el-GR" sz="3600">
                <a:solidFill>
                  <a:srgbClr val="FFFF99"/>
                </a:solidFill>
              </a:rPr>
              <a:t>Πολλαπλή Παλινδρόμηση </a:t>
            </a:r>
            <a:br>
              <a:rPr lang="el-GR" sz="2400">
                <a:solidFill>
                  <a:srgbClr val="FFFF99"/>
                </a:solidFill>
              </a:rPr>
            </a:br>
            <a:br>
              <a:rPr lang="el-GR" sz="2400">
                <a:solidFill>
                  <a:srgbClr val="FFFF99"/>
                </a:solidFill>
              </a:rPr>
            </a:br>
            <a:r>
              <a:rPr lang="el-GR" sz="3600">
                <a:solidFill>
                  <a:srgbClr val="FFFF99"/>
                </a:solidFill>
              </a:rPr>
              <a:t>Καλύτερο μοντέλο</a:t>
            </a:r>
            <a:endParaRPr lang="en-GB" sz="3600">
              <a:solidFill>
                <a:srgbClr val="FFFF99"/>
              </a:solidFill>
            </a:endParaRPr>
          </a:p>
        </p:txBody>
      </p:sp>
      <p:sp>
        <p:nvSpPr>
          <p:cNvPr id="47107" name="Text Box 3"/>
          <p:cNvSpPr txBox="1">
            <a:spLocks noChangeArrowheads="1"/>
          </p:cNvSpPr>
          <p:nvPr/>
        </p:nvSpPr>
        <p:spPr bwMode="auto">
          <a:xfrm>
            <a:off x="714375" y="1714500"/>
            <a:ext cx="7632700" cy="5018088"/>
          </a:xfrm>
          <a:prstGeom prst="rect">
            <a:avLst/>
          </a:prstGeom>
          <a:noFill/>
          <a:ln w="9525" algn="ctr">
            <a:noFill/>
            <a:miter lim="800000"/>
            <a:headEnd/>
            <a:tailEnd/>
          </a:ln>
        </p:spPr>
        <p:txBody>
          <a:bodyPr lIns="92075" tIns="46038" rIns="92075" bIns="46038">
            <a:spAutoFit/>
          </a:bodyPr>
          <a:lstStyle/>
          <a:p>
            <a:pPr algn="just">
              <a:defRPr/>
            </a:pPr>
            <a:r>
              <a:rPr lang="el-GR" dirty="0">
                <a:latin typeface="+mn-lt"/>
              </a:rPr>
              <a:t>Ένα μοντέλο πρόβλεψης είναι καλύτερο αν εξηγεί μεγαλύτερο ποσοστό της διασποράς της εξαρτημένης μεταβλητής.  Εκτός εξαιρετικά ακραίων περιπτώσεων, δύο ανεξάρτητες μεταβλητές εξηγούν μεγαλύτερο ποσοστό της διασποράς από </a:t>
            </a:r>
            <a:r>
              <a:rPr lang="el-GR" dirty="0" err="1">
                <a:latin typeface="+mn-lt"/>
              </a:rPr>
              <a:t>ό,τι</a:t>
            </a:r>
            <a:r>
              <a:rPr lang="el-GR" dirty="0">
                <a:latin typeface="+mn-lt"/>
              </a:rPr>
              <a:t> μία, τρεις μεγαλύτερο από </a:t>
            </a:r>
            <a:r>
              <a:rPr lang="el-GR" dirty="0" err="1">
                <a:latin typeface="+mn-lt"/>
              </a:rPr>
              <a:t>ό,τι</a:t>
            </a:r>
            <a:r>
              <a:rPr lang="el-GR" dirty="0">
                <a:latin typeface="+mn-lt"/>
              </a:rPr>
              <a:t> δύο </a:t>
            </a:r>
            <a:r>
              <a:rPr lang="el-GR" dirty="0" err="1">
                <a:latin typeface="+mn-lt"/>
              </a:rPr>
              <a:t>κ.ο.κ</a:t>
            </a:r>
            <a:r>
              <a:rPr lang="el-GR" dirty="0">
                <a:latin typeface="+mn-lt"/>
              </a:rPr>
              <a:t>. Έτσι, όσο περισσότερες ανεξάρτητες μεταβλητές, τόσο καλύτερο το μοντέλο. </a:t>
            </a:r>
          </a:p>
          <a:p>
            <a:pPr algn="just">
              <a:defRPr/>
            </a:pPr>
            <a:endParaRPr lang="el-GR" dirty="0">
              <a:latin typeface="+mn-lt"/>
            </a:endParaRPr>
          </a:p>
          <a:p>
            <a:pPr algn="just">
              <a:defRPr/>
            </a:pPr>
            <a:r>
              <a:rPr lang="el-GR" dirty="0">
                <a:latin typeface="+mn-lt"/>
              </a:rPr>
              <a:t>Βέβαια, ένα μοντέλο πρέπει να είναι εξ ανάγκης (εξ ορισμού) απλό, δηλαδή πρέπει να περιλαμβάνει όσο το δυνατό λιγότερες μεταβλητές.  Το καλύτερο μοντέλο, λοιπόν, είναι ένας συμβιβασμός μεταξύ των δύο.  Δηλαδή χρησιμοποιούμε τις πιο σημαντικές μεταβλητές (αυτές που εξηγούν ένα σημαντικό ποσοστό της διασποράς της εξαρτημένης μεταβλητής).  </a:t>
            </a:r>
            <a:r>
              <a:rPr lang="el-GR" b="1" i="1" dirty="0">
                <a:solidFill>
                  <a:schemeClr val="accent2"/>
                </a:solidFill>
                <a:latin typeface="+mn-lt"/>
              </a:rPr>
              <a:t>Τις μεταβλητές αυτές τις επιλέγομε με βάση τις σχετικές θεωρίες και τα ευρήματα προηγούμενων ερευνών. </a:t>
            </a:r>
            <a:r>
              <a:rPr lang="el-GR" dirty="0">
                <a:latin typeface="+mn-lt"/>
              </a:rPr>
              <a:t>Η παλινδρομική ανάλυση μπορεί επίσης να αξιολογήσει τη συνεισφορά της κάθε ανεξάρτητης μεταβλητής.</a:t>
            </a:r>
          </a:p>
        </p:txBody>
      </p:sp>
      <p:sp>
        <p:nvSpPr>
          <p:cNvPr id="5" name="Down Arrow 4"/>
          <p:cNvSpPr/>
          <p:nvPr/>
        </p:nvSpPr>
        <p:spPr>
          <a:xfrm>
            <a:off x="4357688" y="642938"/>
            <a:ext cx="357187"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7224" y="142852"/>
            <a:ext cx="7358114" cy="2143116"/>
          </a:xfrm>
          <a:prstGeom prst="rect">
            <a:avLst/>
          </a:prstGeom>
          <a:gradFill>
            <a:gsLst>
              <a:gs pos="0">
                <a:srgbClr val="FFCC99"/>
              </a:gs>
              <a:gs pos="30000">
                <a:srgbClr val="D49E6C"/>
              </a:gs>
              <a:gs pos="70000">
                <a:srgbClr val="A65528"/>
              </a:gs>
              <a:gs pos="100000">
                <a:srgbClr val="663012"/>
              </a:gs>
            </a:gsLst>
            <a:lin ang="5400000" scaled="0"/>
          </a:gradFill>
          <a:ln w="9525">
            <a:solidFill>
              <a:schemeClr val="accent2"/>
            </a:solidFill>
            <a:miter lim="800000"/>
            <a:headEnd/>
            <a:tailEnd/>
          </a:ln>
          <a:scene3d>
            <a:camera prst="orthographicFront"/>
            <a:lightRig rig="threePt" dir="t"/>
          </a:scene3d>
          <a:sp3d>
            <a:bevelT w="165100" prst="coolSlant"/>
          </a:sp3d>
        </p:spPr>
        <p:txBody>
          <a:bodyPr bIns="91440" anchor="b"/>
          <a:lstStyle/>
          <a:p>
            <a:pPr algn="ctr" eaLnBrk="1" hangingPunct="1">
              <a:defRPr/>
            </a:pPr>
            <a:r>
              <a:rPr lang="el-GR" sz="3200" dirty="0">
                <a:solidFill>
                  <a:srgbClr val="FFFF99"/>
                </a:solidFill>
                <a:latin typeface="+mj-lt"/>
                <a:ea typeface="+mj-ea"/>
                <a:cs typeface="+mj-cs"/>
              </a:rPr>
              <a:t>Πολλαπλή Παλινδρόμηση </a:t>
            </a:r>
            <a:br>
              <a:rPr lang="el-GR" sz="3200" dirty="0">
                <a:solidFill>
                  <a:srgbClr val="FFFF99"/>
                </a:solidFill>
                <a:latin typeface="+mj-lt"/>
                <a:ea typeface="+mj-ea"/>
                <a:cs typeface="+mj-cs"/>
              </a:rPr>
            </a:br>
            <a:endParaRPr lang="el-GR" sz="3200" dirty="0">
              <a:solidFill>
                <a:srgbClr val="FFFF99"/>
              </a:solidFill>
              <a:latin typeface="+mj-lt"/>
              <a:ea typeface="+mj-ea"/>
              <a:cs typeface="+mj-cs"/>
            </a:endParaRPr>
          </a:p>
          <a:p>
            <a:pPr algn="ctr" eaLnBrk="1" hangingPunct="1">
              <a:defRPr/>
            </a:pPr>
            <a:r>
              <a:rPr lang="el-GR" sz="3200" dirty="0">
                <a:solidFill>
                  <a:srgbClr val="FFFF99"/>
                </a:solidFill>
                <a:latin typeface="+mj-lt"/>
                <a:ea typeface="+mj-ea"/>
                <a:cs typeface="+mj-cs"/>
              </a:rPr>
              <a:t>Υπολογισμός Επιδράσεων</a:t>
            </a:r>
          </a:p>
          <a:p>
            <a:pPr algn="ctr" eaLnBrk="1" hangingPunct="1">
              <a:defRPr/>
            </a:pPr>
            <a:r>
              <a:rPr lang="el-GR" sz="3200" dirty="0">
                <a:solidFill>
                  <a:srgbClr val="FFFF99"/>
                </a:solidFill>
                <a:latin typeface="+mj-lt"/>
                <a:ea typeface="+mj-ea"/>
                <a:cs typeface="+mj-cs"/>
              </a:rPr>
              <a:t>Αποκάλυψη Ανύπαρκτων Σχέσεων</a:t>
            </a:r>
            <a:endParaRPr lang="en-GB" sz="3200" dirty="0">
              <a:solidFill>
                <a:srgbClr val="FFFF99"/>
              </a:solidFill>
              <a:latin typeface="+mj-lt"/>
              <a:ea typeface="+mj-ea"/>
              <a:cs typeface="+mj-cs"/>
            </a:endParaRPr>
          </a:p>
        </p:txBody>
      </p:sp>
      <p:sp>
        <p:nvSpPr>
          <p:cNvPr id="5" name="Down Arrow 4"/>
          <p:cNvSpPr/>
          <p:nvPr/>
        </p:nvSpPr>
        <p:spPr>
          <a:xfrm>
            <a:off x="4357686" y="714356"/>
            <a:ext cx="357190" cy="42862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57250" y="4857750"/>
            <a:ext cx="2000250" cy="1285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l-GR" dirty="0"/>
              <a:t>Πολιτιστικό Κεφάλαιο</a:t>
            </a:r>
            <a:endParaRPr lang="en-US" dirty="0"/>
          </a:p>
        </p:txBody>
      </p:sp>
      <p:sp>
        <p:nvSpPr>
          <p:cNvPr id="8" name="Rectangle 7"/>
          <p:cNvSpPr/>
          <p:nvPr/>
        </p:nvSpPr>
        <p:spPr>
          <a:xfrm>
            <a:off x="6500813" y="4786313"/>
            <a:ext cx="1857375" cy="13573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l-GR" dirty="0">
                <a:solidFill>
                  <a:schemeClr val="bg1"/>
                </a:solidFill>
              </a:rPr>
              <a:t>Σχολική Επίδοση</a:t>
            </a:r>
            <a:endParaRPr lang="en-US" dirty="0">
              <a:solidFill>
                <a:schemeClr val="bg1"/>
              </a:solidFill>
            </a:endParaRPr>
          </a:p>
        </p:txBody>
      </p:sp>
      <p:cxnSp>
        <p:nvCxnSpPr>
          <p:cNvPr id="10" name="Straight Arrow Connector 9"/>
          <p:cNvCxnSpPr>
            <a:stCxn id="7" idx="3"/>
            <a:endCxn id="8" idx="1"/>
          </p:cNvCxnSpPr>
          <p:nvPr/>
        </p:nvCxnSpPr>
        <p:spPr>
          <a:xfrm flipV="1">
            <a:off x="2857500" y="5465763"/>
            <a:ext cx="3643313" cy="34925"/>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3500438" y="2357438"/>
            <a:ext cx="2000250" cy="92868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b="1" dirty="0">
                <a:solidFill>
                  <a:srgbClr val="FFFF99"/>
                </a:solidFill>
              </a:rPr>
              <a:t>Κοιν. Οικον.</a:t>
            </a:r>
          </a:p>
          <a:p>
            <a:pPr algn="ctr">
              <a:defRPr/>
            </a:pPr>
            <a:r>
              <a:rPr lang="el-GR" b="1" dirty="0">
                <a:solidFill>
                  <a:srgbClr val="FFFF99"/>
                </a:solidFill>
              </a:rPr>
              <a:t>Επίπεδο</a:t>
            </a:r>
          </a:p>
          <a:p>
            <a:pPr algn="ctr">
              <a:defRPr/>
            </a:pPr>
            <a:r>
              <a:rPr lang="el-GR" b="1" dirty="0">
                <a:solidFill>
                  <a:srgbClr val="FFFF99"/>
                </a:solidFill>
              </a:rPr>
              <a:t>Οικογένειας</a:t>
            </a:r>
            <a:endParaRPr lang="en-US" b="1" dirty="0">
              <a:solidFill>
                <a:srgbClr val="FFFF99"/>
              </a:solidFill>
            </a:endParaRPr>
          </a:p>
        </p:txBody>
      </p:sp>
      <p:cxnSp>
        <p:nvCxnSpPr>
          <p:cNvPr id="35" name="Straight Arrow Connector 34"/>
          <p:cNvCxnSpPr>
            <a:stCxn id="34" idx="2"/>
            <a:endCxn id="7" idx="0"/>
          </p:cNvCxnSpPr>
          <p:nvPr/>
        </p:nvCxnSpPr>
        <p:spPr>
          <a:xfrm rot="5400000">
            <a:off x="2393156" y="2750344"/>
            <a:ext cx="1571625" cy="2643188"/>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4" idx="2"/>
            <a:endCxn id="8" idx="0"/>
          </p:cNvCxnSpPr>
          <p:nvPr/>
        </p:nvCxnSpPr>
        <p:spPr>
          <a:xfrm rot="16200000" flipH="1">
            <a:off x="5214938" y="2571750"/>
            <a:ext cx="1500188" cy="2928937"/>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3"/>
            <a:endCxn id="8" idx="1"/>
          </p:cNvCxnSpPr>
          <p:nvPr/>
        </p:nvCxnSpPr>
        <p:spPr>
          <a:xfrm flipV="1">
            <a:off x="2857500" y="5465763"/>
            <a:ext cx="3643313" cy="34925"/>
          </a:xfrm>
          <a:prstGeom prst="straightConnector1">
            <a:avLst/>
          </a:prstGeom>
          <a:ln w="28575">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 name="Footer Placeholder 47"/>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graphicFrame>
        <p:nvGraphicFramePr>
          <p:cNvPr id="20" name="Table 19"/>
          <p:cNvGraphicFramePr>
            <a:graphicFrameLocks noGrp="1"/>
          </p:cNvGraphicFramePr>
          <p:nvPr/>
        </p:nvGraphicFramePr>
        <p:xfrm>
          <a:off x="142875" y="2643188"/>
          <a:ext cx="3000375" cy="1198592"/>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tblGrid>
              <a:tr h="370712">
                <a:tc>
                  <a:txBody>
                    <a:bodyPr/>
                    <a:lstStyle/>
                    <a:p>
                      <a:pPr algn="ctr"/>
                      <a:r>
                        <a:rPr lang="el-GR" sz="1800" dirty="0"/>
                        <a:t>Μοντέλο</a:t>
                      </a:r>
                      <a:endParaRPr lang="en-US" sz="1800" dirty="0"/>
                    </a:p>
                  </a:txBody>
                  <a:tcPr marL="91439" marR="91439" marT="45704" marB="45704"/>
                </a:tc>
                <a:tc>
                  <a:txBody>
                    <a:bodyPr/>
                    <a:lstStyle/>
                    <a:p>
                      <a:pPr algn="ctr"/>
                      <a:r>
                        <a:rPr lang="el-GR" sz="1800" dirty="0"/>
                        <a:t>Β</a:t>
                      </a:r>
                      <a:endParaRPr lang="en-US" sz="1800" dirty="0"/>
                    </a:p>
                  </a:txBody>
                  <a:tcPr marL="91439" marR="91439" marT="45704" marB="45704"/>
                </a:tc>
                <a:tc>
                  <a:txBody>
                    <a:bodyPr/>
                    <a:lstStyle/>
                    <a:p>
                      <a:pPr algn="ctr"/>
                      <a:r>
                        <a:rPr lang="en-US" sz="1800" dirty="0"/>
                        <a:t>Sig.</a:t>
                      </a:r>
                    </a:p>
                  </a:txBody>
                  <a:tcPr marL="91439" marR="91439" marT="45704" marB="45704"/>
                </a:tc>
                <a:extLst>
                  <a:ext uri="{0D108BD9-81ED-4DB2-BD59-A6C34878D82A}">
                    <a16:rowId xmlns:a16="http://schemas.microsoft.com/office/drawing/2014/main" val="10000"/>
                  </a:ext>
                </a:extLst>
              </a:tr>
              <a:tr h="370712">
                <a:tc>
                  <a:txBody>
                    <a:bodyPr/>
                    <a:lstStyle/>
                    <a:p>
                      <a:r>
                        <a:rPr lang="en-US" sz="1200" dirty="0"/>
                        <a:t>(Constant)</a:t>
                      </a:r>
                    </a:p>
                  </a:txBody>
                  <a:tcPr marL="91439" marR="91439" marT="45704" marB="45704"/>
                </a:tc>
                <a:tc>
                  <a:txBody>
                    <a:bodyPr/>
                    <a:lstStyle/>
                    <a:p>
                      <a:pPr algn="r"/>
                      <a:r>
                        <a:rPr lang="en-US" sz="1800" dirty="0">
                          <a:latin typeface="Arial" pitchFamily="34" charset="0"/>
                          <a:cs typeface="Arial" pitchFamily="34" charset="0"/>
                        </a:rPr>
                        <a:t>16,01</a:t>
                      </a:r>
                    </a:p>
                  </a:txBody>
                  <a:tcPr marL="91439" marR="91439" marT="45704" marB="45704"/>
                </a:tc>
                <a:tc>
                  <a:txBody>
                    <a:bodyPr/>
                    <a:lstStyle/>
                    <a:p>
                      <a:pPr algn="r"/>
                      <a:r>
                        <a:rPr lang="en-US" sz="1800" dirty="0">
                          <a:latin typeface="Arial" pitchFamily="34" charset="0"/>
                          <a:cs typeface="Arial" pitchFamily="34" charset="0"/>
                        </a:rPr>
                        <a:t>0,00</a:t>
                      </a:r>
                    </a:p>
                  </a:txBody>
                  <a:tcPr marL="91439" marR="91439" marT="45704" marB="45704"/>
                </a:tc>
                <a:extLst>
                  <a:ext uri="{0D108BD9-81ED-4DB2-BD59-A6C34878D82A}">
                    <a16:rowId xmlns:a16="http://schemas.microsoft.com/office/drawing/2014/main" val="10001"/>
                  </a:ext>
                </a:extLst>
              </a:tr>
              <a:tr h="457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t>Πολιτιστικό Κεφάλαιο</a:t>
                      </a:r>
                    </a:p>
                  </a:txBody>
                  <a:tcPr marL="91439" marR="91439" marT="45704" marB="45704"/>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0,26</a:t>
                      </a:r>
                    </a:p>
                  </a:txBody>
                  <a:tcPr marL="91439" marR="91439" marT="45704" marB="45704"/>
                </a:tc>
                <a:tc>
                  <a:txBody>
                    <a:bodyPr/>
                    <a:lstStyle/>
                    <a:p>
                      <a:pPr algn="r"/>
                      <a:r>
                        <a:rPr lang="en-US" sz="1800" dirty="0">
                          <a:latin typeface="Arial" pitchFamily="34" charset="0"/>
                          <a:cs typeface="Arial" pitchFamily="34" charset="0"/>
                        </a:rPr>
                        <a:t>0,03</a:t>
                      </a:r>
                    </a:p>
                  </a:txBody>
                  <a:tcPr marL="91439" marR="91439" marT="45704" marB="45704"/>
                </a:tc>
                <a:extLst>
                  <a:ext uri="{0D108BD9-81ED-4DB2-BD59-A6C34878D82A}">
                    <a16:rowId xmlns:a16="http://schemas.microsoft.com/office/drawing/2014/main" val="10002"/>
                  </a:ext>
                </a:extLst>
              </a:tr>
            </a:tbl>
          </a:graphicData>
        </a:graphic>
      </p:graphicFrame>
      <p:graphicFrame>
        <p:nvGraphicFramePr>
          <p:cNvPr id="21" name="Table 20"/>
          <p:cNvGraphicFramePr>
            <a:graphicFrameLocks noGrp="1"/>
          </p:cNvGraphicFramePr>
          <p:nvPr/>
        </p:nvGraphicFramePr>
        <p:xfrm>
          <a:off x="5500688" y="2428875"/>
          <a:ext cx="3500437" cy="1570038"/>
        </p:xfrm>
        <a:graphic>
          <a:graphicData uri="http://schemas.openxmlformats.org/drawingml/2006/table">
            <a:tbl>
              <a:tblPr firstRow="1" bandRow="1">
                <a:tableStyleId>{5C22544A-7EE6-4342-B048-85BDC9FD1C3A}</a:tableStyleId>
              </a:tblPr>
              <a:tblGrid>
                <a:gridCol w="1968995">
                  <a:extLst>
                    <a:ext uri="{9D8B030D-6E8A-4147-A177-3AD203B41FA5}">
                      <a16:colId xmlns:a16="http://schemas.microsoft.com/office/drawing/2014/main" val="20000"/>
                    </a:ext>
                  </a:extLst>
                </a:gridCol>
                <a:gridCol w="802183">
                  <a:extLst>
                    <a:ext uri="{9D8B030D-6E8A-4147-A177-3AD203B41FA5}">
                      <a16:colId xmlns:a16="http://schemas.microsoft.com/office/drawing/2014/main" val="20001"/>
                    </a:ext>
                  </a:extLst>
                </a:gridCol>
                <a:gridCol w="729259">
                  <a:extLst>
                    <a:ext uri="{9D8B030D-6E8A-4147-A177-3AD203B41FA5}">
                      <a16:colId xmlns:a16="http://schemas.microsoft.com/office/drawing/2014/main" val="20002"/>
                    </a:ext>
                  </a:extLst>
                </a:gridCol>
              </a:tblGrid>
              <a:tr h="370915">
                <a:tc>
                  <a:txBody>
                    <a:bodyPr/>
                    <a:lstStyle/>
                    <a:p>
                      <a:pPr algn="ctr"/>
                      <a:r>
                        <a:rPr lang="el-GR" sz="1800" dirty="0"/>
                        <a:t>Μοντέλο</a:t>
                      </a:r>
                      <a:endParaRPr lang="en-US" sz="1800" dirty="0"/>
                    </a:p>
                  </a:txBody>
                  <a:tcPr marL="91439" marR="91439" marT="45729" marB="45729"/>
                </a:tc>
                <a:tc>
                  <a:txBody>
                    <a:bodyPr/>
                    <a:lstStyle/>
                    <a:p>
                      <a:pPr algn="ctr"/>
                      <a:r>
                        <a:rPr lang="el-GR" sz="1800" dirty="0"/>
                        <a:t>Β</a:t>
                      </a:r>
                      <a:endParaRPr lang="en-US" sz="1800" dirty="0"/>
                    </a:p>
                  </a:txBody>
                  <a:tcPr marL="91439" marR="91439" marT="45729" marB="45729"/>
                </a:tc>
                <a:tc>
                  <a:txBody>
                    <a:bodyPr/>
                    <a:lstStyle/>
                    <a:p>
                      <a:pPr algn="ctr"/>
                      <a:r>
                        <a:rPr lang="en-US" sz="1800" dirty="0"/>
                        <a:t>Sig.</a:t>
                      </a:r>
                    </a:p>
                  </a:txBody>
                  <a:tcPr marL="91439" marR="91439" marT="45729" marB="45729"/>
                </a:tc>
                <a:extLst>
                  <a:ext uri="{0D108BD9-81ED-4DB2-BD59-A6C34878D82A}">
                    <a16:rowId xmlns:a16="http://schemas.microsoft.com/office/drawing/2014/main" val="10000"/>
                  </a:ext>
                </a:extLst>
              </a:tr>
              <a:tr h="370915">
                <a:tc>
                  <a:txBody>
                    <a:bodyPr/>
                    <a:lstStyle/>
                    <a:p>
                      <a:r>
                        <a:rPr lang="en-US" sz="1200" dirty="0"/>
                        <a:t>(Constant)</a:t>
                      </a:r>
                    </a:p>
                  </a:txBody>
                  <a:tcPr marL="91439" marR="91439" marT="45729" marB="45729"/>
                </a:tc>
                <a:tc>
                  <a:txBody>
                    <a:bodyPr/>
                    <a:lstStyle/>
                    <a:p>
                      <a:pPr algn="r"/>
                      <a:r>
                        <a:rPr lang="en-US" sz="1800" dirty="0">
                          <a:latin typeface="Arial" pitchFamily="34" charset="0"/>
                          <a:cs typeface="Arial" pitchFamily="34" charset="0"/>
                        </a:rPr>
                        <a:t>15,98</a:t>
                      </a:r>
                    </a:p>
                  </a:txBody>
                  <a:tcPr marL="91439" marR="91439" marT="45729" marB="45729"/>
                </a:tc>
                <a:tc>
                  <a:txBody>
                    <a:bodyPr/>
                    <a:lstStyle/>
                    <a:p>
                      <a:pPr algn="r"/>
                      <a:r>
                        <a:rPr lang="en-US" sz="1800" dirty="0">
                          <a:latin typeface="Arial" pitchFamily="34" charset="0"/>
                          <a:cs typeface="Arial" pitchFamily="34" charset="0"/>
                        </a:rPr>
                        <a:t>0,00</a:t>
                      </a:r>
                    </a:p>
                  </a:txBody>
                  <a:tcPr marL="91439" marR="91439" marT="45729" marB="45729"/>
                </a:tc>
                <a:extLst>
                  <a:ext uri="{0D108BD9-81ED-4DB2-BD59-A6C34878D82A}">
                    <a16:rowId xmlns:a16="http://schemas.microsoft.com/office/drawing/2014/main" val="10001"/>
                  </a:ext>
                </a:extLst>
              </a:tr>
              <a:tr h="3709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t>Πολιτιστικό Κεφάλαιο</a:t>
                      </a:r>
                    </a:p>
                  </a:txBody>
                  <a:tcPr marL="91439" marR="91439" marT="45729" marB="4572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0,06</a:t>
                      </a:r>
                    </a:p>
                  </a:txBody>
                  <a:tcPr marL="91439" marR="91439" marT="45729" marB="45729"/>
                </a:tc>
                <a:tc>
                  <a:txBody>
                    <a:bodyPr/>
                    <a:lstStyle/>
                    <a:p>
                      <a:pPr algn="r"/>
                      <a:r>
                        <a:rPr lang="en-US" sz="1800" dirty="0">
                          <a:latin typeface="Arial" pitchFamily="34" charset="0"/>
                          <a:cs typeface="Arial" pitchFamily="34" charset="0"/>
                        </a:rPr>
                        <a:t>0,</a:t>
                      </a:r>
                      <a:r>
                        <a:rPr lang="el-GR" sz="1800" dirty="0">
                          <a:latin typeface="Arial" pitchFamily="34" charset="0"/>
                          <a:cs typeface="Arial" pitchFamily="34" charset="0"/>
                        </a:rPr>
                        <a:t>65</a:t>
                      </a:r>
                      <a:endParaRPr lang="en-US" sz="1800" dirty="0">
                        <a:latin typeface="Arial" pitchFamily="34" charset="0"/>
                        <a:cs typeface="Arial" pitchFamily="34" charset="0"/>
                      </a:endParaRPr>
                    </a:p>
                  </a:txBody>
                  <a:tcPr marL="91439" marR="91439" marT="45729" marB="45729"/>
                </a:tc>
                <a:extLst>
                  <a:ext uri="{0D108BD9-81ED-4DB2-BD59-A6C34878D82A}">
                    <a16:rowId xmlns:a16="http://schemas.microsoft.com/office/drawing/2014/main" val="10002"/>
                  </a:ext>
                </a:extLst>
              </a:tr>
              <a:tr h="457293">
                <a:tc>
                  <a:txBody>
                    <a:bodyPr/>
                    <a:lstStyle/>
                    <a:p>
                      <a:pPr algn="ctr">
                        <a:defRPr/>
                      </a:pPr>
                      <a:r>
                        <a:rPr lang="el-GR" sz="1200" b="0" dirty="0">
                          <a:solidFill>
                            <a:schemeClr val="tx1"/>
                          </a:solidFill>
                        </a:rPr>
                        <a:t>Κοιν. Οικον. Επίπεδο</a:t>
                      </a:r>
                    </a:p>
                    <a:p>
                      <a:pPr algn="ctr">
                        <a:defRPr/>
                      </a:pPr>
                      <a:r>
                        <a:rPr lang="el-GR" sz="1200" b="0" dirty="0">
                          <a:solidFill>
                            <a:schemeClr val="tx1"/>
                          </a:solidFill>
                        </a:rPr>
                        <a:t>Οικογένειας</a:t>
                      </a:r>
                      <a:endParaRPr lang="en-US" sz="1200" b="0" dirty="0">
                        <a:solidFill>
                          <a:schemeClr val="tx1"/>
                        </a:solidFill>
                      </a:endParaRPr>
                    </a:p>
                  </a:txBody>
                  <a:tcPr marL="91439" marR="91439" marT="45729" marB="4572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0,68</a:t>
                      </a:r>
                    </a:p>
                  </a:txBody>
                  <a:tcPr marL="91439" marR="91439" marT="45729" marB="45729"/>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latin typeface="Arial" pitchFamily="34" charset="0"/>
                          <a:cs typeface="Arial" pitchFamily="34" charset="0"/>
                        </a:rPr>
                        <a:t>0,00</a:t>
                      </a:r>
                    </a:p>
                  </a:txBody>
                  <a:tcPr marL="91439" marR="91439" marT="45729" marB="45729"/>
                </a:tc>
                <a:extLst>
                  <a:ext uri="{0D108BD9-81ED-4DB2-BD59-A6C34878D82A}">
                    <a16:rowId xmlns:a16="http://schemas.microsoft.com/office/drawing/2014/main" val="10003"/>
                  </a:ext>
                </a:extLst>
              </a:tr>
            </a:tbl>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par>
                          <p:cTn id="18" fill="hold" nodeType="afterGroup">
                            <p:stCondLst>
                              <p:cond delay="500"/>
                            </p:stCondLst>
                            <p:childTnLst>
                              <p:par>
                                <p:cTn id="19" presetID="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3" presetClass="entr" presetSubtype="1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par>
                          <p:cTn id="37" fill="hold" nodeType="afterGroup">
                            <p:stCondLst>
                              <p:cond delay="1000"/>
                            </p:stCondLst>
                            <p:childTnLst>
                              <p:par>
                                <p:cTn id="38" presetID="5"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heckerboard(across)">
                                      <p:cBhvr>
                                        <p:cTn id="40" dur="500"/>
                                        <p:tgtEl>
                                          <p:spTgt spid="3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3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857250" y="71438"/>
            <a:ext cx="7715250" cy="1390650"/>
          </a:xfrm>
          <a:gradFill rotWithShape="0">
            <a:gsLst>
              <a:gs pos="0">
                <a:srgbClr val="FFCC99"/>
              </a:gs>
              <a:gs pos="30000">
                <a:srgbClr val="D49E6C"/>
              </a:gs>
              <a:gs pos="70000">
                <a:srgbClr val="A65528"/>
              </a:gs>
              <a:gs pos="100000">
                <a:srgbClr val="663012"/>
              </a:gs>
            </a:gsLst>
            <a:lin ang="5400000"/>
          </a:gradFill>
        </p:spPr>
        <p:txBody>
          <a:bodyPr anchor="t"/>
          <a:lstStyle/>
          <a:p>
            <a:pPr algn="ctr" eaLnBrk="1" hangingPunct="1"/>
            <a:r>
              <a:rPr lang="el-GR" sz="3600">
                <a:solidFill>
                  <a:srgbClr val="FFFF99"/>
                </a:solidFill>
              </a:rPr>
              <a:t>Παλινδρομική Ανάλυση</a:t>
            </a:r>
            <a:br>
              <a:rPr lang="el-GR" sz="3600">
                <a:solidFill>
                  <a:srgbClr val="FFFF99"/>
                </a:solidFill>
              </a:rPr>
            </a:br>
            <a:br>
              <a:rPr lang="el-GR" sz="1800">
                <a:solidFill>
                  <a:srgbClr val="FFFF99"/>
                </a:solidFill>
              </a:rPr>
            </a:br>
            <a:r>
              <a:rPr lang="el-GR" sz="3600">
                <a:solidFill>
                  <a:srgbClr val="FFFF99"/>
                </a:solidFill>
              </a:rPr>
              <a:t>Μοντέλα Τροχιάς</a:t>
            </a:r>
            <a:endParaRPr lang="en-GB" sz="3600">
              <a:solidFill>
                <a:srgbClr val="FFFF99"/>
              </a:solidFill>
            </a:endParaRPr>
          </a:p>
        </p:txBody>
      </p:sp>
      <p:sp>
        <p:nvSpPr>
          <p:cNvPr id="48131" name="Text Box 3"/>
          <p:cNvSpPr txBox="1">
            <a:spLocks noChangeArrowheads="1"/>
          </p:cNvSpPr>
          <p:nvPr/>
        </p:nvSpPr>
        <p:spPr bwMode="auto">
          <a:xfrm>
            <a:off x="755650" y="1557338"/>
            <a:ext cx="7848600" cy="4156075"/>
          </a:xfrm>
          <a:prstGeom prst="rect">
            <a:avLst/>
          </a:prstGeom>
          <a:noFill/>
          <a:ln w="9525" algn="ctr">
            <a:noFill/>
            <a:miter lim="800000"/>
            <a:headEnd/>
            <a:tailEnd/>
          </a:ln>
        </p:spPr>
        <p:txBody>
          <a:bodyPr lIns="92075" tIns="46038" rIns="92075" bIns="46038">
            <a:spAutoFit/>
          </a:bodyPr>
          <a:lstStyle/>
          <a:p>
            <a:pPr algn="just">
              <a:defRPr/>
            </a:pPr>
            <a:r>
              <a:rPr lang="el-GR" sz="2400" dirty="0"/>
              <a:t>Στα μοντέλα τροχιάς έχομε μεταβλητές που καθορίζονται εκτός του μοντέλου (οι αρχικές μεταβλητές) και ονομάζονται </a:t>
            </a:r>
            <a:r>
              <a:rPr lang="el-GR" sz="2400" b="1" i="1" dirty="0">
                <a:solidFill>
                  <a:schemeClr val="accent2"/>
                </a:solidFill>
              </a:rPr>
              <a:t>εξωγενείς</a:t>
            </a:r>
            <a:r>
              <a:rPr lang="el-GR" sz="2400" dirty="0"/>
              <a:t> και μεταβλητές που καθορίζονται μέσα στο μοντέλο και λέγονται </a:t>
            </a:r>
            <a:r>
              <a:rPr lang="el-GR" sz="2400" b="1" i="1" dirty="0">
                <a:solidFill>
                  <a:schemeClr val="accent2"/>
                </a:solidFill>
              </a:rPr>
              <a:t>ενδογενείς</a:t>
            </a:r>
            <a:r>
              <a:rPr lang="el-GR" sz="2400" dirty="0"/>
              <a:t>.  </a:t>
            </a:r>
          </a:p>
          <a:p>
            <a:pPr marL="457200" indent="-457200" algn="just">
              <a:defRPr/>
            </a:pPr>
            <a:endParaRPr lang="el-GR" sz="2400" dirty="0"/>
          </a:p>
          <a:p>
            <a:pPr algn="just">
              <a:defRPr/>
            </a:pPr>
            <a:r>
              <a:rPr lang="el-GR" sz="2400" dirty="0"/>
              <a:t>Όλες οι ενδογενείς πλην της τελευταίας ονομάζονται παρεμβαλλόμενες γιατί παρεμβάλλονται μεταξύ των εξωγενών και της μεταβλητής που προσπαθεί να εξηγήσει το μοντέλο.  Οι ενδογενείς είναι ταυτόχρονα και εξαρτημένες ως προς τις  μεταβλητές που προηγούνται και ανεξάρτητες ως προς αυτές που ακολουθούν.</a:t>
            </a:r>
          </a:p>
        </p:txBody>
      </p:sp>
      <p:sp>
        <p:nvSpPr>
          <p:cNvPr id="4" name="Down Arrow 3"/>
          <p:cNvSpPr/>
          <p:nvPr/>
        </p:nvSpPr>
        <p:spPr>
          <a:xfrm>
            <a:off x="4357686" y="642918"/>
            <a:ext cx="357190" cy="428628"/>
          </a:xfrm>
          <a:prstGeom prst="down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9388" y="115888"/>
            <a:ext cx="8626475" cy="695325"/>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3600">
                <a:solidFill>
                  <a:srgbClr val="FFFF66"/>
                </a:solidFill>
              </a:rPr>
              <a:t>Παλινδρομική Ανάλυση-Μοντέλα Τροχιάς</a:t>
            </a:r>
          </a:p>
        </p:txBody>
      </p:sp>
      <p:sp>
        <p:nvSpPr>
          <p:cNvPr id="62467" name="Rectangle 5"/>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62468" name="Object 4"/>
          <p:cNvGraphicFramePr>
            <a:graphicFrameLocks noChangeAspect="1"/>
          </p:cNvGraphicFramePr>
          <p:nvPr/>
        </p:nvGraphicFramePr>
        <p:xfrm>
          <a:off x="285750" y="928688"/>
          <a:ext cx="8280400" cy="5546725"/>
        </p:xfrm>
        <a:graphic>
          <a:graphicData uri="http://schemas.openxmlformats.org/presentationml/2006/ole">
            <mc:AlternateContent xmlns:mc="http://schemas.openxmlformats.org/markup-compatibility/2006">
              <mc:Choice xmlns:v="urn:schemas-microsoft-com:vml" Requires="v">
                <p:oleObj spid="_x0000_s62481" name="Visio" r:id="rId3" imgW="6923226" imgH="4637120" progId="Visio.Drawing.11">
                  <p:embed/>
                </p:oleObj>
              </mc:Choice>
              <mc:Fallback>
                <p:oleObj name="Visio" r:id="rId3" imgW="6923226" imgH="46371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928688"/>
                        <a:ext cx="82804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6" name="TextBox 5"/>
          <p:cNvSpPr txBox="1"/>
          <p:nvPr/>
        </p:nvSpPr>
        <p:spPr>
          <a:xfrm>
            <a:off x="5429250" y="5429250"/>
            <a:ext cx="3643313" cy="923925"/>
          </a:xfrm>
          <a:prstGeom prst="rect">
            <a:avLst/>
          </a:prstGeom>
          <a:noFill/>
          <a:ln>
            <a:solidFill>
              <a:schemeClr val="accent1">
                <a:lumMod val="50000"/>
              </a:schemeClr>
            </a:solidFill>
          </a:ln>
        </p:spPr>
        <p:txBody>
          <a:bodyPr>
            <a:spAutoFit/>
          </a:bodyPr>
          <a:lstStyle/>
          <a:p>
            <a:pPr>
              <a:defRPr/>
            </a:pPr>
            <a:r>
              <a:rPr lang="en-US" sz="1800" dirty="0"/>
              <a:t>X</a:t>
            </a:r>
            <a:r>
              <a:rPr lang="en-US" sz="1800" baseline="-25000" dirty="0"/>
              <a:t>4</a:t>
            </a:r>
            <a:r>
              <a:rPr lang="en-US" sz="1800" dirty="0"/>
              <a:t>=a+</a:t>
            </a:r>
            <a:r>
              <a:rPr lang="en-US" sz="1800" b="1" dirty="0">
                <a:solidFill>
                  <a:schemeClr val="accent2">
                    <a:lumMod val="75000"/>
                  </a:schemeClr>
                </a:solidFill>
              </a:rPr>
              <a:t>b</a:t>
            </a:r>
            <a:r>
              <a:rPr lang="en-US" sz="1800" b="1" baseline="-25000" dirty="0">
                <a:solidFill>
                  <a:schemeClr val="accent2">
                    <a:lumMod val="75000"/>
                  </a:schemeClr>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p>
          <a:p>
            <a:pPr>
              <a:defRPr/>
            </a:pPr>
            <a:r>
              <a:rPr lang="en-US" sz="1800" dirty="0"/>
              <a:t>X</a:t>
            </a:r>
            <a:r>
              <a:rPr lang="en-US" sz="1800" baseline="-25000" dirty="0"/>
              <a:t>5</a:t>
            </a:r>
            <a:r>
              <a:rPr lang="en-US" sz="1800" dirty="0"/>
              <a:t>=a+</a:t>
            </a:r>
            <a:r>
              <a:rPr lang="en-US" sz="1800" b="1" dirty="0">
                <a:solidFill>
                  <a:srgbClr val="336600"/>
                </a:solidFill>
              </a:rPr>
              <a:t>b</a:t>
            </a:r>
            <a:r>
              <a:rPr lang="en-US" sz="1800" b="1" baseline="-25000" dirty="0">
                <a:solidFill>
                  <a:srgbClr val="336600"/>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r>
              <a:rPr lang="en-US" sz="1800" dirty="0"/>
              <a:t>+</a:t>
            </a:r>
            <a:r>
              <a:rPr lang="en-US" sz="1800" b="1" dirty="0">
                <a:solidFill>
                  <a:srgbClr val="3333CC"/>
                </a:solidFill>
              </a:rPr>
              <a:t>b</a:t>
            </a:r>
            <a:r>
              <a:rPr lang="en-US" sz="1800" b="1" baseline="-25000" dirty="0">
                <a:solidFill>
                  <a:srgbClr val="3333CC"/>
                </a:solidFill>
              </a:rPr>
              <a:t>4</a:t>
            </a:r>
            <a:r>
              <a:rPr lang="en-US" sz="1800" dirty="0"/>
              <a:t>X</a:t>
            </a:r>
            <a:r>
              <a:rPr lang="en-US" sz="1800" baseline="-25000" dirty="0"/>
              <a:t>4</a:t>
            </a:r>
          </a:p>
          <a:p>
            <a:pPr>
              <a:defRPr/>
            </a:pPr>
            <a:r>
              <a:rPr lang="en-US" sz="1800" dirty="0"/>
              <a:t>X</a:t>
            </a:r>
            <a:r>
              <a:rPr lang="en-US" sz="1800" baseline="-25000" dirty="0"/>
              <a:t>6</a:t>
            </a:r>
            <a:r>
              <a:rPr lang="en-US" sz="1800" dirty="0"/>
              <a:t>=a+</a:t>
            </a:r>
            <a:r>
              <a:rPr lang="en-US" sz="1800" b="1" dirty="0">
                <a:solidFill>
                  <a:srgbClr val="FF0000"/>
                </a:solidFill>
              </a:rPr>
              <a:t>b</a:t>
            </a:r>
            <a:r>
              <a:rPr lang="en-US" sz="1800" b="1" baseline="-25000" dirty="0">
                <a:solidFill>
                  <a:srgbClr val="FF0000"/>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r>
              <a:rPr lang="en-US" sz="1800" dirty="0"/>
              <a:t>+</a:t>
            </a:r>
            <a:r>
              <a:rPr lang="en-US" sz="1800" b="1" dirty="0">
                <a:solidFill>
                  <a:srgbClr val="00FF00"/>
                </a:solidFill>
              </a:rPr>
              <a:t>b</a:t>
            </a:r>
            <a:r>
              <a:rPr lang="en-US" sz="1800" b="1" baseline="-25000" dirty="0">
                <a:solidFill>
                  <a:srgbClr val="00FF00"/>
                </a:solidFill>
              </a:rPr>
              <a:t>4</a:t>
            </a:r>
            <a:r>
              <a:rPr lang="en-US" sz="1800" dirty="0"/>
              <a:t>X</a:t>
            </a:r>
            <a:r>
              <a:rPr lang="en-US" sz="1800" baseline="-25000" dirty="0"/>
              <a:t>4</a:t>
            </a:r>
            <a:r>
              <a:rPr lang="en-US" sz="1800" dirty="0"/>
              <a:t>+</a:t>
            </a:r>
            <a:r>
              <a:rPr lang="en-US" sz="1800" b="1" dirty="0">
                <a:solidFill>
                  <a:srgbClr val="00B0F0"/>
                </a:solidFill>
              </a:rPr>
              <a:t>b</a:t>
            </a:r>
            <a:r>
              <a:rPr lang="en-US" sz="1800" b="1" baseline="-25000" dirty="0">
                <a:solidFill>
                  <a:srgbClr val="00B0F0"/>
                </a:solidFill>
              </a:rPr>
              <a:t>5</a:t>
            </a:r>
            <a:r>
              <a:rPr lang="en-US" sz="1800" dirty="0"/>
              <a:t>X</a:t>
            </a:r>
            <a:r>
              <a:rPr lang="en-US" sz="1800" baseline="-25000" dirty="0"/>
              <a:t>5</a:t>
            </a:r>
          </a:p>
        </p:txBody>
      </p:sp>
      <p:sp>
        <p:nvSpPr>
          <p:cNvPr id="62471" name="TextBox 7"/>
          <p:cNvSpPr txBox="1">
            <a:spLocks noChangeArrowheads="1"/>
          </p:cNvSpPr>
          <p:nvPr/>
        </p:nvSpPr>
        <p:spPr bwMode="auto">
          <a:xfrm>
            <a:off x="0" y="5286375"/>
            <a:ext cx="5357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600"/>
              <a:t>Εδώ έχομε τρεις εξαρτημένες μεταβλητές.  Παλινδρομούμε κάθε εξαρτημένη μεταβλητή σε όλες τις προηγούμενες, όπως φαίνεται στο διπλανό κουτάκι.  Κάθε </a:t>
            </a:r>
            <a:r>
              <a:rPr lang="en-US" sz="1600"/>
              <a:t>b </a:t>
            </a:r>
            <a:r>
              <a:rPr lang="el-GR" sz="1600"/>
              <a:t>από τα παλινδρομικά μοντέλα αντιστοιχεί και σε ένα συντελεστή τροχιάς (βελάκι) του σχήματος.  Κάνομε τις διπλανές παλινδρομικές αναλύσεις και βρίσκομε τους συντελεστές τροχιάς.</a:t>
            </a:r>
            <a:endParaRPr lang="en-US" sz="1600"/>
          </a:p>
        </p:txBody>
      </p:sp>
      <p:cxnSp>
        <p:nvCxnSpPr>
          <p:cNvPr id="10" name="Straight Connector 9"/>
          <p:cNvCxnSpPr/>
          <p:nvPr/>
        </p:nvCxnSpPr>
        <p:spPr>
          <a:xfrm>
            <a:off x="0" y="5286375"/>
            <a:ext cx="9144000" cy="1588"/>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9388" y="115888"/>
            <a:ext cx="8626475" cy="695325"/>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3600">
                <a:solidFill>
                  <a:srgbClr val="FFFF66"/>
                </a:solidFill>
              </a:rPr>
              <a:t>Παλινδρομική Ανάλυση-Μοντέλα Τροχιάς</a:t>
            </a:r>
          </a:p>
        </p:txBody>
      </p:sp>
      <p:sp>
        <p:nvSpPr>
          <p:cNvPr id="64515" name="Rectangle 5"/>
          <p:cNvSpPr>
            <a:spLocks noChangeArrowheads="1"/>
          </p:cNvSpPr>
          <p:nvPr/>
        </p:nvSpPr>
        <p:spPr bwMode="auto">
          <a:xfrm>
            <a:off x="0" y="1690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64516" name="Object 4"/>
          <p:cNvGraphicFramePr>
            <a:graphicFrameLocks noChangeAspect="1"/>
          </p:cNvGraphicFramePr>
          <p:nvPr/>
        </p:nvGraphicFramePr>
        <p:xfrm>
          <a:off x="285750" y="928688"/>
          <a:ext cx="8280400" cy="5546725"/>
        </p:xfrm>
        <a:graphic>
          <a:graphicData uri="http://schemas.openxmlformats.org/presentationml/2006/ole">
            <mc:AlternateContent xmlns:mc="http://schemas.openxmlformats.org/markup-compatibility/2006">
              <mc:Choice xmlns:v="urn:schemas-microsoft-com:vml" Requires="v">
                <p:oleObj spid="_x0000_s64529" name="Visio" r:id="rId3" imgW="6923226" imgH="4637120" progId="Visio.Drawing.11">
                  <p:embed/>
                </p:oleObj>
              </mc:Choice>
              <mc:Fallback>
                <p:oleObj name="Visio" r:id="rId3" imgW="6923226" imgH="4637120"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928688"/>
                        <a:ext cx="82804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6" name="TextBox 5"/>
          <p:cNvSpPr txBox="1"/>
          <p:nvPr/>
        </p:nvSpPr>
        <p:spPr>
          <a:xfrm>
            <a:off x="5429250" y="5429250"/>
            <a:ext cx="3643313" cy="923925"/>
          </a:xfrm>
          <a:prstGeom prst="rect">
            <a:avLst/>
          </a:prstGeom>
          <a:noFill/>
          <a:ln>
            <a:solidFill>
              <a:schemeClr val="accent1">
                <a:lumMod val="50000"/>
              </a:schemeClr>
            </a:solidFill>
          </a:ln>
        </p:spPr>
        <p:txBody>
          <a:bodyPr>
            <a:spAutoFit/>
          </a:bodyPr>
          <a:lstStyle/>
          <a:p>
            <a:pPr>
              <a:defRPr/>
            </a:pPr>
            <a:r>
              <a:rPr lang="en-US" sz="1800" dirty="0"/>
              <a:t>X</a:t>
            </a:r>
            <a:r>
              <a:rPr lang="en-US" sz="1800" baseline="-25000" dirty="0"/>
              <a:t>4</a:t>
            </a:r>
            <a:r>
              <a:rPr lang="en-US" sz="1800" dirty="0"/>
              <a:t>=a+</a:t>
            </a:r>
            <a:r>
              <a:rPr lang="en-US" sz="1800" b="1" dirty="0">
                <a:solidFill>
                  <a:schemeClr val="accent2">
                    <a:lumMod val="75000"/>
                  </a:schemeClr>
                </a:solidFill>
              </a:rPr>
              <a:t>b</a:t>
            </a:r>
            <a:r>
              <a:rPr lang="en-US" sz="1800" b="1" baseline="-25000" dirty="0">
                <a:solidFill>
                  <a:schemeClr val="accent2">
                    <a:lumMod val="75000"/>
                  </a:schemeClr>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p>
          <a:p>
            <a:pPr>
              <a:defRPr/>
            </a:pPr>
            <a:r>
              <a:rPr lang="en-US" sz="1800" dirty="0"/>
              <a:t>X</a:t>
            </a:r>
            <a:r>
              <a:rPr lang="en-US" sz="1800" baseline="-25000" dirty="0"/>
              <a:t>5</a:t>
            </a:r>
            <a:r>
              <a:rPr lang="en-US" sz="1800" dirty="0"/>
              <a:t>=a+</a:t>
            </a:r>
            <a:r>
              <a:rPr lang="en-US" sz="1800" b="1" dirty="0">
                <a:solidFill>
                  <a:srgbClr val="336600"/>
                </a:solidFill>
              </a:rPr>
              <a:t>b</a:t>
            </a:r>
            <a:r>
              <a:rPr lang="en-US" sz="1800" b="1" baseline="-25000" dirty="0">
                <a:solidFill>
                  <a:srgbClr val="336600"/>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r>
              <a:rPr lang="en-US" sz="1800" dirty="0"/>
              <a:t>+</a:t>
            </a:r>
            <a:r>
              <a:rPr lang="en-US" sz="1800" b="1" dirty="0">
                <a:solidFill>
                  <a:srgbClr val="3333CC"/>
                </a:solidFill>
              </a:rPr>
              <a:t>b</a:t>
            </a:r>
            <a:r>
              <a:rPr lang="en-US" sz="1800" b="1" baseline="-25000" dirty="0">
                <a:solidFill>
                  <a:srgbClr val="3333CC"/>
                </a:solidFill>
              </a:rPr>
              <a:t>4</a:t>
            </a:r>
            <a:r>
              <a:rPr lang="en-US" sz="1800" dirty="0"/>
              <a:t>X</a:t>
            </a:r>
            <a:r>
              <a:rPr lang="en-US" sz="1800" baseline="-25000" dirty="0"/>
              <a:t>4</a:t>
            </a:r>
          </a:p>
          <a:p>
            <a:pPr>
              <a:defRPr/>
            </a:pPr>
            <a:r>
              <a:rPr lang="en-US" sz="1800" dirty="0"/>
              <a:t>X</a:t>
            </a:r>
            <a:r>
              <a:rPr lang="en-US" sz="1800" baseline="-25000" dirty="0"/>
              <a:t>6</a:t>
            </a:r>
            <a:r>
              <a:rPr lang="en-US" sz="1800" dirty="0"/>
              <a:t>=a+</a:t>
            </a:r>
            <a:r>
              <a:rPr lang="en-US" sz="1800" b="1" dirty="0">
                <a:solidFill>
                  <a:srgbClr val="FF0000"/>
                </a:solidFill>
              </a:rPr>
              <a:t>b</a:t>
            </a:r>
            <a:r>
              <a:rPr lang="en-US" sz="1800" b="1" baseline="-25000" dirty="0">
                <a:solidFill>
                  <a:srgbClr val="FF0000"/>
                </a:solidFill>
              </a:rPr>
              <a:t>1</a:t>
            </a:r>
            <a:r>
              <a:rPr lang="en-US" sz="1800" dirty="0"/>
              <a:t>X</a:t>
            </a:r>
            <a:r>
              <a:rPr lang="en-US" sz="1800" baseline="-25000" dirty="0"/>
              <a:t>1</a:t>
            </a:r>
            <a:r>
              <a:rPr lang="en-US" sz="1800" dirty="0"/>
              <a:t>+b</a:t>
            </a:r>
            <a:r>
              <a:rPr lang="en-US" sz="1800" baseline="-25000" dirty="0"/>
              <a:t>2</a:t>
            </a:r>
            <a:r>
              <a:rPr lang="en-US" sz="1800" dirty="0"/>
              <a:t>X</a:t>
            </a:r>
            <a:r>
              <a:rPr lang="en-US" sz="1800" baseline="-25000" dirty="0"/>
              <a:t>2</a:t>
            </a:r>
            <a:r>
              <a:rPr lang="en-US" sz="1800" dirty="0"/>
              <a:t>+b</a:t>
            </a:r>
            <a:r>
              <a:rPr lang="en-US" sz="1800" baseline="-25000" dirty="0"/>
              <a:t>3</a:t>
            </a:r>
            <a:r>
              <a:rPr lang="en-US" sz="1800" dirty="0"/>
              <a:t>X</a:t>
            </a:r>
            <a:r>
              <a:rPr lang="en-US" sz="1800" baseline="-25000" dirty="0"/>
              <a:t>3</a:t>
            </a:r>
            <a:r>
              <a:rPr lang="en-US" sz="1800" dirty="0"/>
              <a:t>+</a:t>
            </a:r>
            <a:r>
              <a:rPr lang="en-US" sz="1800" b="1" dirty="0">
                <a:solidFill>
                  <a:srgbClr val="00FF00"/>
                </a:solidFill>
              </a:rPr>
              <a:t>b</a:t>
            </a:r>
            <a:r>
              <a:rPr lang="en-US" sz="1800" b="1" baseline="-25000" dirty="0">
                <a:solidFill>
                  <a:srgbClr val="00FF00"/>
                </a:solidFill>
              </a:rPr>
              <a:t>4</a:t>
            </a:r>
            <a:r>
              <a:rPr lang="en-US" sz="1800" dirty="0"/>
              <a:t>X</a:t>
            </a:r>
            <a:r>
              <a:rPr lang="en-US" sz="1800" baseline="-25000" dirty="0"/>
              <a:t>4</a:t>
            </a:r>
            <a:r>
              <a:rPr lang="en-US" sz="1800" dirty="0"/>
              <a:t>+</a:t>
            </a:r>
            <a:r>
              <a:rPr lang="en-US" sz="1800" b="1" dirty="0">
                <a:solidFill>
                  <a:srgbClr val="00B0F0"/>
                </a:solidFill>
              </a:rPr>
              <a:t>b</a:t>
            </a:r>
            <a:r>
              <a:rPr lang="en-US" sz="1800" b="1" baseline="-25000" dirty="0">
                <a:solidFill>
                  <a:srgbClr val="00B0F0"/>
                </a:solidFill>
              </a:rPr>
              <a:t>5</a:t>
            </a:r>
            <a:r>
              <a:rPr lang="en-US" sz="1800" dirty="0"/>
              <a:t>X</a:t>
            </a:r>
            <a:r>
              <a:rPr lang="en-US" sz="1800" baseline="-25000" dirty="0"/>
              <a:t>5</a:t>
            </a:r>
          </a:p>
        </p:txBody>
      </p:sp>
      <p:sp>
        <p:nvSpPr>
          <p:cNvPr id="64519" name="TextBox 7"/>
          <p:cNvSpPr txBox="1">
            <a:spLocks noChangeArrowheads="1"/>
          </p:cNvSpPr>
          <p:nvPr/>
        </p:nvSpPr>
        <p:spPr bwMode="auto">
          <a:xfrm>
            <a:off x="0" y="5286375"/>
            <a:ext cx="5357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600"/>
              <a:t>Εδώ έχομε τρεις εξαρτημένες μεταβλητές.  Παλινδρομούμε κάθε εξαρτημένη μεταβλητή σε όλες τις προηγούμενες, όπως φαίνεται στο διπλανό κουτάκι.  Κάθε </a:t>
            </a:r>
            <a:r>
              <a:rPr lang="en-US" sz="1600"/>
              <a:t>b </a:t>
            </a:r>
            <a:r>
              <a:rPr lang="el-GR" sz="1600"/>
              <a:t>από τα παλινδρομικά μοντέλα αντιστοιχεί και σε ένα συντελεστή τροχιάς (βελάκι) του σχήματος.  Κάνομε τις διπλανές παλινδρομικές αναλύσεις και βρίσκομε τους συντελεστές τροχιάς.</a:t>
            </a:r>
            <a:endParaRPr lang="en-US" sz="1600"/>
          </a:p>
        </p:txBody>
      </p:sp>
      <p:cxnSp>
        <p:nvCxnSpPr>
          <p:cNvPr id="10" name="Straight Connector 9"/>
          <p:cNvCxnSpPr/>
          <p:nvPr/>
        </p:nvCxnSpPr>
        <p:spPr>
          <a:xfrm>
            <a:off x="0" y="5286375"/>
            <a:ext cx="9144000" cy="1588"/>
          </a:xfrm>
          <a:prstGeom prst="line">
            <a:avLst/>
          </a:prstGeom>
          <a:ln/>
        </p:spPr>
        <p:style>
          <a:lnRef idx="2">
            <a:schemeClr val="dk1"/>
          </a:lnRef>
          <a:fillRef idx="0">
            <a:schemeClr val="dk1"/>
          </a:fillRef>
          <a:effectRef idx="1">
            <a:schemeClr val="dk1"/>
          </a:effectRef>
          <a:fontRef idx="minor">
            <a:schemeClr val="tx1"/>
          </a:fontRef>
        </p:style>
      </p:cxn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0" y="0"/>
            <a:ext cx="9144000" cy="1104900"/>
          </a:xfrm>
          <a:gradFill rotWithShape="0">
            <a:gsLst>
              <a:gs pos="0">
                <a:srgbClr val="D6B19C"/>
              </a:gs>
              <a:gs pos="30000">
                <a:srgbClr val="D49E6C"/>
              </a:gs>
              <a:gs pos="70000">
                <a:srgbClr val="A65528"/>
              </a:gs>
              <a:gs pos="100000">
                <a:srgbClr val="663012"/>
              </a:gs>
            </a:gsLst>
            <a:lin ang="5400000"/>
          </a:gradFill>
        </p:spPr>
        <p:txBody>
          <a:bodyPr/>
          <a:lstStyle/>
          <a:p>
            <a:pPr marL="838200" indent="-838200" algn="ctr" eaLnBrk="1" hangingPunct="1"/>
            <a:r>
              <a:rPr lang="el-GR" sz="3600" i="1">
                <a:solidFill>
                  <a:srgbClr val="FFFF66"/>
                </a:solidFill>
              </a:rPr>
              <a:t>Κεφάλαιο 5</a:t>
            </a:r>
            <a:r>
              <a:rPr lang="el-GR" sz="3600" i="1" baseline="30000">
                <a:solidFill>
                  <a:srgbClr val="FFFF66"/>
                </a:solidFill>
              </a:rPr>
              <a:t>ο</a:t>
            </a:r>
            <a:r>
              <a:rPr lang="el-GR" sz="3600" i="1">
                <a:solidFill>
                  <a:srgbClr val="FFFF66"/>
                </a:solidFill>
              </a:rPr>
              <a:t>: </a:t>
            </a:r>
            <a:br>
              <a:rPr lang="el-GR" sz="3600" i="1">
                <a:solidFill>
                  <a:srgbClr val="FFFF66"/>
                </a:solidFill>
              </a:rPr>
            </a:br>
            <a:r>
              <a:rPr lang="el-GR" sz="3200">
                <a:solidFill>
                  <a:srgbClr val="FFFF66"/>
                </a:solidFill>
              </a:rPr>
              <a:t>Παλινδρομική Ανάλυση-Μοντέλα Τροχιάς</a:t>
            </a:r>
            <a:endParaRPr lang="en-GB" sz="3200">
              <a:solidFill>
                <a:srgbClr val="FFFF66"/>
              </a:solidFill>
            </a:endParaRPr>
          </a:p>
        </p:txBody>
      </p:sp>
      <p:sp>
        <p:nvSpPr>
          <p:cNvPr id="224259" name="Text Box 3"/>
          <p:cNvSpPr txBox="1">
            <a:spLocks noChangeArrowheads="1"/>
          </p:cNvSpPr>
          <p:nvPr/>
        </p:nvSpPr>
        <p:spPr bwMode="auto">
          <a:xfrm>
            <a:off x="755650" y="1628775"/>
            <a:ext cx="777716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marL="457200" indent="-4572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buFont typeface="Wingdings" pitchFamily="2" charset="2"/>
              <a:buChar char="v"/>
            </a:pPr>
            <a:r>
              <a:rPr lang="el-GR" sz="2800"/>
              <a:t>Στην ανάλυση τροχιάς, κάθε ανεξάρτητη μεταβλητή μπορεί να έχει μια μόνο άμεση επίδραση στις μεταβλητές που ακολουθούν, και καμία, μία ή περισσότερες έμμεσες επιδράσεις, μέσω άλλων παρεμβαλλόμενων μεταβλητών.  </a:t>
            </a:r>
          </a:p>
          <a:p>
            <a:pPr algn="just">
              <a:buFont typeface="Wingdings" pitchFamily="2" charset="2"/>
              <a:buNone/>
            </a:pPr>
            <a:endParaRPr lang="el-GR" sz="2800"/>
          </a:p>
          <a:p>
            <a:pPr algn="just">
              <a:buFont typeface="Wingdings" pitchFamily="2" charset="2"/>
              <a:buChar char="v"/>
            </a:pPr>
            <a:r>
              <a:rPr lang="el-GR" sz="2800"/>
              <a:t>Η συνολική επίδραση μιας μεταβλητής είναι το άθροισμα της άμεσης και των έμμεσων επιδράσεών της. </a:t>
            </a:r>
          </a:p>
        </p:txBody>
      </p:sp>
      <p:sp>
        <p:nvSpPr>
          <p:cNvPr id="655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58"/>
                                        </p:tgtEl>
                                        <p:attrNameLst>
                                          <p:attrName>style.visibility</p:attrName>
                                        </p:attrNameLst>
                                      </p:cBhvr>
                                      <p:to>
                                        <p:strVal val="visible"/>
                                      </p:to>
                                    </p:set>
                                    <p:animEffect transition="in" filter="blinds(horizontal)">
                                      <p:cBhvr>
                                        <p:cTn id="7" dur="500"/>
                                        <p:tgtEl>
                                          <p:spTgt spid="224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4259"/>
                                        </p:tgtEl>
                                        <p:attrNameLst>
                                          <p:attrName>style.visibility</p:attrName>
                                        </p:attrNameLst>
                                      </p:cBhvr>
                                      <p:to>
                                        <p:strVal val="visible"/>
                                      </p:to>
                                    </p:set>
                                    <p:anim calcmode="lin" valueType="num">
                                      <p:cBhvr additive="base">
                                        <p:cTn id="12" dur="500" fill="hold"/>
                                        <p:tgtEl>
                                          <p:spTgt spid="224259"/>
                                        </p:tgtEl>
                                        <p:attrNameLst>
                                          <p:attrName>ppt_x</p:attrName>
                                        </p:attrNameLst>
                                      </p:cBhvr>
                                      <p:tavLst>
                                        <p:tav tm="0">
                                          <p:val>
                                            <p:strVal val="#ppt_x"/>
                                          </p:val>
                                        </p:tav>
                                        <p:tav tm="100000">
                                          <p:val>
                                            <p:strVal val="#ppt_x"/>
                                          </p:val>
                                        </p:tav>
                                      </p:tavLst>
                                    </p:anim>
                                    <p:anim calcmode="lin" valueType="num">
                                      <p:cBhvr additive="base">
                                        <p:cTn id="13" dur="500" fill="hold"/>
                                        <p:tgtEl>
                                          <p:spTgt spid="224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animBg="1"/>
      <p:bldP spid="22425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gradFill>
            <a:gsLst>
              <a:gs pos="0">
                <a:srgbClr val="D6B19C"/>
              </a:gs>
              <a:gs pos="30000">
                <a:srgbClr val="D49E6C"/>
              </a:gs>
              <a:gs pos="70000">
                <a:srgbClr val="A65528"/>
              </a:gs>
              <a:gs pos="100000">
                <a:srgbClr val="663012"/>
              </a:gs>
            </a:gsLst>
            <a:lin ang="5400000" scaled="0"/>
          </a:gradFill>
        </p:spPr>
        <p:txBody>
          <a:bodyPr>
            <a:normAutofit fontScale="90000"/>
          </a:bodyPr>
          <a:lstStyle/>
          <a:p>
            <a:pPr algn="ctr" eaLnBrk="1" fontAlgn="auto" hangingPunct="1">
              <a:spcAft>
                <a:spcPts val="0"/>
              </a:spcAft>
              <a:defRPr/>
            </a:pPr>
            <a:r>
              <a:rPr lang="el-GR" i="1" dirty="0">
                <a:solidFill>
                  <a:srgbClr val="FFFF99"/>
                </a:solidFill>
              </a:rPr>
              <a:t>Κεφάλαιο 1</a:t>
            </a:r>
            <a:r>
              <a:rPr lang="el-GR" i="1" baseline="30000" dirty="0">
                <a:solidFill>
                  <a:srgbClr val="FFFF99"/>
                </a:solidFill>
              </a:rPr>
              <a:t>ο</a:t>
            </a:r>
            <a:r>
              <a:rPr lang="el-GR" i="1" dirty="0">
                <a:solidFill>
                  <a:srgbClr val="FFFF99"/>
                </a:solidFill>
              </a:rPr>
              <a:t>: </a:t>
            </a:r>
            <a:br>
              <a:rPr lang="el-GR" i="1" dirty="0">
                <a:solidFill>
                  <a:srgbClr val="FFFF99"/>
                </a:solidFill>
              </a:rPr>
            </a:br>
            <a:r>
              <a:rPr lang="el-GR" sz="3600" i="1" dirty="0">
                <a:solidFill>
                  <a:srgbClr val="FFFF99"/>
                </a:solidFill>
              </a:rPr>
              <a:t>Επιλογή Κατάλληλου Στατιστικού</a:t>
            </a:r>
          </a:p>
        </p:txBody>
      </p:sp>
      <p:sp>
        <p:nvSpPr>
          <p:cNvPr id="50179" name="Rectangle 3"/>
          <p:cNvSpPr>
            <a:spLocks noGrp="1" noChangeArrowheads="1"/>
          </p:cNvSpPr>
          <p:nvPr>
            <p:ph sz="quarter" idx="1"/>
          </p:nvPr>
        </p:nvSpPr>
        <p:spPr>
          <a:blipFill dpi="0" rotWithShape="1">
            <a:blip r:embed="rId2"/>
            <a:srcRect/>
            <a:tile tx="0" ty="0" sx="100000" sy="100000" flip="none" algn="tl"/>
          </a:blipFill>
          <a:ln>
            <a:solidFill>
              <a:schemeClr val="accent2"/>
            </a:solidFill>
            <a:miter lim="800000"/>
            <a:headEnd/>
            <a:tailEnd/>
          </a:ln>
        </p:spPr>
        <p:txBody>
          <a:bodyPr/>
          <a:lstStyle/>
          <a:p>
            <a:pPr marL="173038" indent="0" defTabSz="949325" eaLnBrk="1" hangingPunct="1">
              <a:lnSpc>
                <a:spcPct val="150000"/>
              </a:lnSpc>
              <a:buFont typeface="Monotype Sorts" pitchFamily="2" charset="2"/>
              <a:buNone/>
            </a:pPr>
            <a:r>
              <a:rPr lang="el-GR" sz="2800"/>
              <a:t>Στόχος του 1</a:t>
            </a:r>
            <a:r>
              <a:rPr lang="el-GR" sz="2800" baseline="30000"/>
              <a:t>ου</a:t>
            </a:r>
            <a:r>
              <a:rPr lang="el-GR" sz="2800"/>
              <a:t> Κεφαλαίου είναι να σας να δώσει όσο γίνεται περισσότερες πληροφορίες για την επιλογή του κατάλληλου στατιστικού </a:t>
            </a:r>
            <a:r>
              <a:rPr lang="el-GR" sz="2800" b="1" i="1"/>
              <a:t>το οποίο είναι ένα από τα σημαντικότερα βήματα στην διαδικασία της εκπαιδευτικής έρευνας και της στατιστικής ανάλυσης</a:t>
            </a:r>
            <a:r>
              <a:rPr lang="el-GR" sz="2800" b="1"/>
              <a:t> </a:t>
            </a:r>
            <a:endParaRPr lang="en-US" sz="2800" b="1"/>
          </a:p>
          <a:p>
            <a:pPr marL="173038" indent="0" defTabSz="949325" eaLnBrk="1" hangingPunct="1">
              <a:lnSpc>
                <a:spcPct val="150000"/>
              </a:lnSpc>
              <a:buFont typeface="Monotype Sorts" pitchFamily="2" charset="2"/>
              <a:buNone/>
            </a:pPr>
            <a:endParaRPr lang="el-GR" sz="2800" b="1"/>
          </a:p>
        </p:txBody>
      </p:sp>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vertical)">
                                      <p:cBhvr>
                                        <p:cTn id="7" dur="500"/>
                                        <p:tgtEl>
                                          <p:spTgt spid="50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2" fill="hold" grpId="0" nodeType="clickEffect">
                                  <p:stCondLst>
                                    <p:cond delay="0"/>
                                  </p:stCondLst>
                                  <p:childTnLst>
                                    <p:set>
                                      <p:cBhvr>
                                        <p:cTn id="11" dur="1" fill="hold">
                                          <p:stCondLst>
                                            <p:cond delay="0"/>
                                          </p:stCondLst>
                                        </p:cTn>
                                        <p:tgtEl>
                                          <p:spTgt spid="50179">
                                            <p:bg/>
                                          </p:spTgt>
                                        </p:tgtEl>
                                        <p:attrNameLst>
                                          <p:attrName>style.visibility</p:attrName>
                                        </p:attrNameLst>
                                      </p:cBhvr>
                                      <p:to>
                                        <p:strVal val="visible"/>
                                      </p:to>
                                    </p:set>
                                    <p:anim calcmode="lin" valueType="num">
                                      <p:cBhvr additive="base">
                                        <p:cTn id="12" dur="5000" fill="hold"/>
                                        <p:tgtEl>
                                          <p:spTgt spid="50179">
                                            <p:bg/>
                                          </p:spTgt>
                                        </p:tgtEl>
                                        <p:attrNameLst>
                                          <p:attrName>ppt_x</p:attrName>
                                        </p:attrNameLst>
                                      </p:cBhvr>
                                      <p:tavLst>
                                        <p:tav tm="0">
                                          <p:val>
                                            <p:strVal val="1+#ppt_w/2"/>
                                          </p:val>
                                        </p:tav>
                                        <p:tav tm="100000">
                                          <p:val>
                                            <p:strVal val="#ppt_x"/>
                                          </p:val>
                                        </p:tav>
                                      </p:tavLst>
                                    </p:anim>
                                    <p:anim calcmode="lin" valueType="num">
                                      <p:cBhvr additive="base">
                                        <p:cTn id="13" dur="5000" fill="hold"/>
                                        <p:tgtEl>
                                          <p:spTgt spid="50179">
                                            <p:bg/>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7" presetClass="entr" presetSubtype="2" fill="hold" grpId="0" nodeType="clickEffect">
                                  <p:stCondLst>
                                    <p:cond delay="0"/>
                                  </p:stCondLst>
                                  <p:childTnLst>
                                    <p:set>
                                      <p:cBhvr>
                                        <p:cTn id="17" dur="1" fill="hold">
                                          <p:stCondLst>
                                            <p:cond delay="0"/>
                                          </p:stCondLst>
                                        </p:cTn>
                                        <p:tgtEl>
                                          <p:spTgt spid="50179">
                                            <p:txEl>
                                              <p:pRg st="0" end="0"/>
                                            </p:txEl>
                                          </p:spTgt>
                                        </p:tgtEl>
                                        <p:attrNameLst>
                                          <p:attrName>style.visibility</p:attrName>
                                        </p:attrNameLst>
                                      </p:cBhvr>
                                      <p:to>
                                        <p:strVal val="visible"/>
                                      </p:to>
                                    </p:set>
                                    <p:anim calcmode="lin" valueType="num">
                                      <p:cBhvr additive="base">
                                        <p:cTn id="18" dur="50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19" dur="50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827088" y="476250"/>
            <a:ext cx="7772400" cy="1104900"/>
          </a:xfrm>
        </p:spPr>
        <p:txBody>
          <a:bodyPr/>
          <a:lstStyle/>
          <a:p>
            <a:pPr algn="ctr" eaLnBrk="1" hangingPunct="1"/>
            <a:r>
              <a:rPr lang="el-GR" sz="4800">
                <a:solidFill>
                  <a:srgbClr val="800000"/>
                </a:solidFill>
                <a:latin typeface="Monotype Corsiva" pitchFamily="66" charset="0"/>
              </a:rPr>
              <a:t>ΜΕΡΟΣ Β΄</a:t>
            </a:r>
            <a:endParaRPr lang="el-GR">
              <a:solidFill>
                <a:srgbClr val="800000"/>
              </a:solidFill>
            </a:endParaRPr>
          </a:p>
        </p:txBody>
      </p:sp>
      <p:sp>
        <p:nvSpPr>
          <p:cNvPr id="137219" name="Rectangle 3"/>
          <p:cNvSpPr>
            <a:spLocks noChangeArrowheads="1"/>
          </p:cNvSpPr>
          <p:nvPr/>
        </p:nvSpPr>
        <p:spPr bwMode="auto">
          <a:xfrm>
            <a:off x="827088" y="1700213"/>
            <a:ext cx="7921625" cy="4608512"/>
          </a:xfrm>
          <a:prstGeom prst="rect">
            <a:avLst/>
          </a:prstGeom>
          <a:gradFill rotWithShape="1">
            <a:gsLst>
              <a:gs pos="0">
                <a:srgbClr val="800000"/>
              </a:gs>
              <a:gs pos="100000">
                <a:srgbClr val="3B0000"/>
              </a:gs>
            </a:gsLst>
            <a:lin ang="5400000" scaled="1"/>
          </a:gradFill>
          <a:ln w="38100" cmpd="dbl">
            <a:solidFill>
              <a:srgbClr val="800000"/>
            </a:solidFill>
            <a:miter lim="800000"/>
            <a:headEnd/>
            <a:tailEnd/>
          </a:ln>
        </p:spPr>
        <p:txBody>
          <a:bodyPr lIns="92075" tIns="46038" rIns="92075" bIns="46038"/>
          <a:lstStyle/>
          <a:p>
            <a:pPr marL="342900" indent="-342900" algn="ctr">
              <a:lnSpc>
                <a:spcPct val="170000"/>
              </a:lnSpc>
              <a:spcBef>
                <a:spcPct val="20000"/>
              </a:spcBef>
              <a:buClr>
                <a:schemeClr val="bg2"/>
              </a:buClr>
              <a:buSzPct val="75000"/>
              <a:buFont typeface="Monotype Sorts" pitchFamily="2" charset="2"/>
              <a:buNone/>
            </a:pPr>
            <a:r>
              <a:rPr lang="el-GR" sz="4800">
                <a:solidFill>
                  <a:srgbClr val="FFFF99"/>
                </a:solidFill>
              </a:rPr>
              <a:t> </a:t>
            </a:r>
          </a:p>
        </p:txBody>
      </p:sp>
      <p:sp>
        <p:nvSpPr>
          <p:cNvPr id="137220" name="Text Box 4"/>
          <p:cNvSpPr txBox="1">
            <a:spLocks noChangeArrowheads="1"/>
          </p:cNvSpPr>
          <p:nvPr/>
        </p:nvSpPr>
        <p:spPr bwMode="auto">
          <a:xfrm>
            <a:off x="1563688" y="2625725"/>
            <a:ext cx="5961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l-GR" sz="3600" b="1">
                <a:solidFill>
                  <a:srgbClr val="FFFF99"/>
                </a:solidFill>
              </a:rPr>
              <a:t>Επαγωγική </a:t>
            </a:r>
            <a:endParaRPr lang="en-US" sz="3600" b="1">
              <a:solidFill>
                <a:srgbClr val="FFFF99"/>
              </a:solidFill>
            </a:endParaRPr>
          </a:p>
          <a:p>
            <a:pPr algn="ctr"/>
            <a:r>
              <a:rPr lang="el-GR" sz="3600" b="1">
                <a:solidFill>
                  <a:srgbClr val="FFFF99"/>
                </a:solidFill>
              </a:rPr>
              <a:t>Στατιστική</a:t>
            </a:r>
          </a:p>
        </p:txBody>
      </p:sp>
      <p:sp>
        <p:nvSpPr>
          <p:cNvPr id="67589" name="Footer Placeholder 4"/>
          <p:cNvSpPr>
            <a:spLocks noGrp="1"/>
          </p:cNvSpPr>
          <p:nvPr>
            <p:ph type="ftr" sz="quarter" idx="11"/>
          </p:nvPr>
        </p:nvSpPr>
        <p:spPr bwMode="auto">
          <a:xfrm>
            <a:off x="857250" y="6215063"/>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1500" fill="hold"/>
                                        <p:tgtEl>
                                          <p:spTgt spid="137218"/>
                                        </p:tgtEl>
                                        <p:attrNameLst>
                                          <p:attrName>ppt_x</p:attrName>
                                        </p:attrNameLst>
                                      </p:cBhvr>
                                      <p:tavLst>
                                        <p:tav tm="0">
                                          <p:val>
                                            <p:strVal val="#ppt_x"/>
                                          </p:val>
                                        </p:tav>
                                        <p:tav tm="100000">
                                          <p:val>
                                            <p:strVal val="#ppt_x"/>
                                          </p:val>
                                        </p:tav>
                                      </p:tavLst>
                                    </p:anim>
                                    <p:anim calcmode="lin" valueType="num">
                                      <p:cBhvr additive="base">
                                        <p:cTn id="8" dur="1500" fill="hold"/>
                                        <p:tgtEl>
                                          <p:spTgt spid="1372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3" presetClass="entr" presetSubtype="10" fill="hold" grpId="0" nodeType="afterEffect">
                                  <p:stCondLst>
                                    <p:cond delay="500"/>
                                  </p:stCondLst>
                                  <p:childTnLst>
                                    <p:set>
                                      <p:cBhvr>
                                        <p:cTn id="11" dur="1" fill="hold">
                                          <p:stCondLst>
                                            <p:cond delay="0"/>
                                          </p:stCondLst>
                                        </p:cTn>
                                        <p:tgtEl>
                                          <p:spTgt spid="137219"/>
                                        </p:tgtEl>
                                        <p:attrNameLst>
                                          <p:attrName>style.visibility</p:attrName>
                                        </p:attrNameLst>
                                      </p:cBhvr>
                                      <p:to>
                                        <p:strVal val="visible"/>
                                      </p:to>
                                    </p:set>
                                    <p:animEffect transition="in" filter="blinds(horizontal)">
                                      <p:cBhvr>
                                        <p:cTn id="12" dur="500"/>
                                        <p:tgtEl>
                                          <p:spTgt spid="137219"/>
                                        </p:tgtEl>
                                      </p:cBhvr>
                                    </p:animEffect>
                                  </p:childTnLst>
                                </p:cTn>
                              </p:par>
                            </p:childTnLst>
                          </p:cTn>
                        </p:par>
                        <p:par>
                          <p:cTn id="13" fill="hold" nodeType="afterGroup">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37220"/>
                                        </p:tgtEl>
                                        <p:attrNameLst>
                                          <p:attrName>style.visibility</p:attrName>
                                        </p:attrNameLst>
                                      </p:cBhvr>
                                      <p:to>
                                        <p:strVal val="visible"/>
                                      </p:to>
                                    </p:set>
                                    <p:anim calcmode="lin" valueType="num">
                                      <p:cBhvr additive="base">
                                        <p:cTn id="16" dur="1200" fill="hold"/>
                                        <p:tgtEl>
                                          <p:spTgt spid="137220"/>
                                        </p:tgtEl>
                                        <p:attrNameLst>
                                          <p:attrName>ppt_x</p:attrName>
                                        </p:attrNameLst>
                                      </p:cBhvr>
                                      <p:tavLst>
                                        <p:tav tm="0">
                                          <p:val>
                                            <p:strVal val="#ppt_x"/>
                                          </p:val>
                                        </p:tav>
                                        <p:tav tm="100000">
                                          <p:val>
                                            <p:strVal val="#ppt_x"/>
                                          </p:val>
                                        </p:tav>
                                      </p:tavLst>
                                    </p:anim>
                                    <p:anim calcmode="lin" valueType="num">
                                      <p:cBhvr additive="base">
                                        <p:cTn id="17" dur="1200" fill="hold"/>
                                        <p:tgtEl>
                                          <p:spTgt spid="137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animBg="1"/>
      <p:bldP spid="13722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857250" y="500063"/>
            <a:ext cx="7772400" cy="928687"/>
          </a:xfrm>
          <a:gradFill rotWithShape="0">
            <a:gsLst>
              <a:gs pos="0">
                <a:srgbClr val="FFCC99"/>
              </a:gs>
              <a:gs pos="30000">
                <a:srgbClr val="D49E6C"/>
              </a:gs>
              <a:gs pos="70000">
                <a:srgbClr val="A65528"/>
              </a:gs>
              <a:gs pos="100000">
                <a:srgbClr val="663012"/>
              </a:gs>
            </a:gsLst>
            <a:lin ang="5400000"/>
          </a:gradFill>
        </p:spPr>
        <p:txBody>
          <a:bodyPr anchor="ctr" anchorCtr="1"/>
          <a:lstStyle/>
          <a:p>
            <a:pPr algn="ctr" eaLnBrk="1" hangingPunct="1"/>
            <a:r>
              <a:rPr lang="el-GR">
                <a:solidFill>
                  <a:srgbClr val="FFFF99"/>
                </a:solidFill>
              </a:rPr>
              <a:t>Στατιστική Επαγωγή</a:t>
            </a:r>
          </a:p>
        </p:txBody>
      </p:sp>
      <p:sp>
        <p:nvSpPr>
          <p:cNvPr id="138243" name="Rectangle 3"/>
          <p:cNvSpPr>
            <a:spLocks noGrp="1" noChangeArrowheads="1"/>
          </p:cNvSpPr>
          <p:nvPr>
            <p:ph sz="quarter" idx="1"/>
          </p:nvPr>
        </p:nvSpPr>
        <p:spPr>
          <a:xfrm>
            <a:off x="827088" y="1989138"/>
            <a:ext cx="7772400" cy="4368800"/>
          </a:xfrm>
          <a:ln>
            <a:solidFill>
              <a:schemeClr val="accent2"/>
            </a:solidFill>
            <a:miter lim="800000"/>
            <a:headEnd/>
            <a:tailEnd/>
          </a:ln>
        </p:spPr>
        <p:txBody>
          <a:bodyPr/>
          <a:lstStyle/>
          <a:p>
            <a:pPr marL="0" indent="0" algn="just" eaLnBrk="1" hangingPunct="1">
              <a:lnSpc>
                <a:spcPct val="90000"/>
              </a:lnSpc>
              <a:buFont typeface="Monotype Sorts" pitchFamily="2" charset="2"/>
              <a:buNone/>
            </a:pPr>
            <a:r>
              <a:rPr lang="en-US" sz="2400"/>
              <a:t>	</a:t>
            </a:r>
            <a:r>
              <a:rPr lang="el-GR" sz="2400"/>
              <a:t>Ο απώτερος σκοπός της στατιστικής ανάλυσης είναι να μας βοηθήσει να περιγράψομε τον πληθυσμό.  Όταν όμως τα μόνα διαθέσιμα στοιχεία είναι από ένα δείγμα, ο πληθυσμός δεν μπορεί να περιγραφεί άμεσα.  Αυτό που μπορούμε να κάνομε σε τέτοιες περιπτώσεις είναι να υπολογίσομε τα στατιστικά του δείγματος (περιγραφικά ή εξηγητικά) και από αυτά δι' επαγωγής να βγάλομε συμπεράσματα για τον πληθυσμό ή να προσεγγίσομε τις παραμέτρους του.  Τα στατιστικά και οι τεχνικές που χρησιμοποιούνται για να κάνομε γενικεύσεις από το δείγμα στον πληθυσμό λέγονται </a:t>
            </a:r>
            <a:r>
              <a:rPr lang="el-GR" sz="2400" b="1"/>
              <a:t>Επαγωγικά Στατιστικά</a:t>
            </a:r>
            <a:r>
              <a:rPr lang="el-GR" sz="2400"/>
              <a:t>. </a:t>
            </a:r>
          </a:p>
        </p:txBody>
      </p:sp>
      <p:sp>
        <p:nvSpPr>
          <p:cNvPr id="68612" name="Footer Placeholder 3"/>
          <p:cNvSpPr>
            <a:spLocks noGrp="1"/>
          </p:cNvSpPr>
          <p:nvPr>
            <p:ph type="ftr" sz="quarter" idx="11"/>
          </p:nvPr>
        </p:nvSpPr>
        <p:spPr bwMode="auto">
          <a:xfrm>
            <a:off x="928688" y="6215063"/>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42"/>
                                        </p:tgtEl>
                                        <p:attrNameLst>
                                          <p:attrName>style.visibility</p:attrName>
                                        </p:attrNameLst>
                                      </p:cBhvr>
                                      <p:to>
                                        <p:strVal val="visible"/>
                                      </p:to>
                                    </p:set>
                                    <p:animEffect transition="in" filter="blinds(horizontal)">
                                      <p:cBhvr>
                                        <p:cTn id="7" dur="500"/>
                                        <p:tgtEl>
                                          <p:spTgt spid="138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8243">
                                            <p:bg/>
                                          </p:spTgt>
                                        </p:tgtEl>
                                        <p:attrNameLst>
                                          <p:attrName>style.visibility</p:attrName>
                                        </p:attrNameLst>
                                      </p:cBhvr>
                                      <p:to>
                                        <p:strVal val="visible"/>
                                      </p:to>
                                    </p:set>
                                    <p:animEffect transition="in" filter="slide(fromBottom)">
                                      <p:cBhvr>
                                        <p:cTn id="12" dur="500"/>
                                        <p:tgtEl>
                                          <p:spTgt spid="138243">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8243">
                                            <p:txEl>
                                              <p:pRg st="0" end="0"/>
                                            </p:txEl>
                                          </p:spTgt>
                                        </p:tgtEl>
                                        <p:attrNameLst>
                                          <p:attrName>style.visibility</p:attrName>
                                        </p:attrNameLst>
                                      </p:cBhvr>
                                      <p:to>
                                        <p:strVal val="visible"/>
                                      </p:to>
                                    </p:set>
                                    <p:animEffect transition="in" filter="slide(fromBottom)">
                                      <p:cBhvr>
                                        <p:cTn id="17" dur="500"/>
                                        <p:tgtEl>
                                          <p:spTgt spid="138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nimBg="1"/>
      <p:bldP spid="13824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928688" y="357188"/>
            <a:ext cx="7639050" cy="936625"/>
          </a:xfrm>
          <a:gradFill rotWithShape="0">
            <a:gsLst>
              <a:gs pos="0">
                <a:srgbClr val="FFCC99"/>
              </a:gs>
              <a:gs pos="30000">
                <a:srgbClr val="D49E6C"/>
              </a:gs>
              <a:gs pos="70000">
                <a:srgbClr val="A65528"/>
              </a:gs>
              <a:gs pos="100000">
                <a:srgbClr val="663012"/>
              </a:gs>
            </a:gsLst>
            <a:lin ang="5400000"/>
          </a:gradFill>
        </p:spPr>
        <p:txBody>
          <a:bodyPr anchor="ctr"/>
          <a:lstStyle/>
          <a:p>
            <a:pPr algn="ctr" eaLnBrk="1" hangingPunct="1"/>
            <a:r>
              <a:rPr lang="el-GR">
                <a:solidFill>
                  <a:srgbClr val="FFFF99"/>
                </a:solidFill>
              </a:rPr>
              <a:t>Επαγωγικά Στατιστικά</a:t>
            </a:r>
          </a:p>
        </p:txBody>
      </p:sp>
      <p:sp>
        <p:nvSpPr>
          <p:cNvPr id="143363" name="Rectangle 3"/>
          <p:cNvSpPr>
            <a:spLocks noGrp="1" noChangeArrowheads="1"/>
          </p:cNvSpPr>
          <p:nvPr>
            <p:ph sz="quarter" idx="1"/>
          </p:nvPr>
        </p:nvSpPr>
        <p:spPr>
          <a:xfrm>
            <a:off x="571500" y="1989138"/>
            <a:ext cx="8027988" cy="4114800"/>
          </a:xfrm>
        </p:spPr>
        <p:txBody>
          <a:bodyPr/>
          <a:lstStyle/>
          <a:p>
            <a:pPr marL="812800" indent="-812800" eaLnBrk="1" hangingPunct="1"/>
            <a:r>
              <a:rPr lang="el-GR" sz="2400"/>
              <a:t>Οι επαγωγές που ενδιαφέρουν τους ερευνητές στις κοινωνικές επιστήμες και την εκπαίδευση είναι δύο ειδών.  </a:t>
            </a:r>
          </a:p>
          <a:p>
            <a:pPr marL="812800" indent="-812800" eaLnBrk="1" hangingPunct="1">
              <a:buFont typeface="Monotype Sorts" pitchFamily="2" charset="2"/>
              <a:buNone/>
            </a:pPr>
            <a:endParaRPr lang="el-GR" sz="2400"/>
          </a:p>
          <a:p>
            <a:pPr marL="812800" indent="-812800" eaLnBrk="1" hangingPunct="1">
              <a:buFont typeface="Monotype Sorts" pitchFamily="2" charset="2"/>
              <a:buAutoNum type="romanUcPeriod"/>
            </a:pPr>
            <a:r>
              <a:rPr lang="el-GR" sz="2400"/>
              <a:t>Τα </a:t>
            </a:r>
            <a:r>
              <a:rPr lang="el-GR" sz="2400" b="1"/>
              <a:t>Διαστήματα Εμπιστοσύνης</a:t>
            </a:r>
            <a:r>
              <a:rPr lang="el-GR" sz="2400"/>
              <a:t> (</a:t>
            </a:r>
            <a:r>
              <a:rPr lang="en-US" sz="2400"/>
              <a:t>Confidence</a:t>
            </a:r>
            <a:r>
              <a:rPr lang="el-GR" sz="2400"/>
              <a:t> </a:t>
            </a:r>
            <a:r>
              <a:rPr lang="en-US" sz="2400"/>
              <a:t>Intervals</a:t>
            </a:r>
            <a:r>
              <a:rPr lang="el-GR" sz="2400"/>
              <a:t>) και</a:t>
            </a:r>
          </a:p>
          <a:p>
            <a:pPr marL="812800" indent="-812800" eaLnBrk="1" hangingPunct="1">
              <a:buFont typeface="Monotype Sorts" pitchFamily="2" charset="2"/>
              <a:buAutoNum type="romanUcPeriod"/>
            </a:pPr>
            <a:endParaRPr lang="el-GR"/>
          </a:p>
          <a:p>
            <a:pPr marL="812800" indent="-812800" eaLnBrk="1" hangingPunct="1">
              <a:buFont typeface="Monotype Sorts" pitchFamily="2" charset="2"/>
              <a:buAutoNum type="romanUcPeriod"/>
            </a:pPr>
            <a:r>
              <a:rPr lang="el-GR" sz="2400"/>
              <a:t>Ο </a:t>
            </a:r>
            <a:r>
              <a:rPr lang="el-GR" sz="2400" b="1"/>
              <a:t>Έλεγχος Υποθέσεων</a:t>
            </a:r>
            <a:r>
              <a:rPr lang="el-GR" sz="2400"/>
              <a:t> (</a:t>
            </a:r>
            <a:r>
              <a:rPr lang="en-US" sz="2400"/>
              <a:t>Hypothesis</a:t>
            </a:r>
            <a:r>
              <a:rPr lang="el-GR" sz="2400"/>
              <a:t> </a:t>
            </a:r>
            <a:r>
              <a:rPr lang="en-US" sz="2400"/>
              <a:t>Testing</a:t>
            </a:r>
            <a:r>
              <a:rPr lang="el-GR" sz="2400"/>
              <a:t>)  </a:t>
            </a:r>
          </a:p>
          <a:p>
            <a:pPr marL="812800" indent="-812800" eaLnBrk="1" hangingPunct="1"/>
            <a:endParaRPr lang="el-GR" sz="2400"/>
          </a:p>
          <a:p>
            <a:pPr marL="812800" indent="-812800" eaLnBrk="1" hangingPunct="1"/>
            <a:endParaRPr lang="el-GR"/>
          </a:p>
        </p:txBody>
      </p:sp>
      <p:sp>
        <p:nvSpPr>
          <p:cNvPr id="69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advTm="15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3363">
                                            <p:txEl>
                                              <p:pRg st="0" end="0"/>
                                            </p:txEl>
                                          </p:spTgt>
                                        </p:tgtEl>
                                        <p:attrNameLst>
                                          <p:attrName>style.visibility</p:attrName>
                                        </p:attrNameLst>
                                      </p:cBhvr>
                                      <p:to>
                                        <p:strVal val="visible"/>
                                      </p:to>
                                    </p:set>
                                    <p:anim calcmode="lin" valueType="num">
                                      <p:cBhvr additive="base">
                                        <p:cTn id="11"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6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43363">
                                            <p:txEl>
                                              <p:pRg st="2" end="2"/>
                                            </p:txEl>
                                          </p:spTgt>
                                        </p:tgtEl>
                                        <p:attrNameLst>
                                          <p:attrName>style.visibility</p:attrName>
                                        </p:attrNameLst>
                                      </p:cBhvr>
                                      <p:to>
                                        <p:strVal val="visible"/>
                                      </p:to>
                                    </p:set>
                                    <p:anim calcmode="lin" valueType="num">
                                      <p:cBhvr additive="base">
                                        <p:cTn id="16" dur="500" fill="hold"/>
                                        <p:tgtEl>
                                          <p:spTgt spid="14336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3363">
                                            <p:txEl>
                                              <p:pRg st="2" end="2"/>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3363">
                                            <p:txEl>
                                              <p:pRg st="4" end="4"/>
                                            </p:txEl>
                                          </p:spTgt>
                                        </p:tgtEl>
                                        <p:attrNameLst>
                                          <p:attrName>style.visibility</p:attrName>
                                        </p:attrNameLst>
                                      </p:cBhvr>
                                      <p:to>
                                        <p:strVal val="visible"/>
                                      </p:to>
                                    </p:set>
                                    <p:anim calcmode="lin" valueType="num">
                                      <p:cBhvr additive="base">
                                        <p:cTn id="21" dur="500" fill="hold"/>
                                        <p:tgtEl>
                                          <p:spTgt spid="14336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14336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solidFill>
            <a:schemeClr val="folHlink">
              <a:alpha val="59999"/>
            </a:schemeClr>
          </a:solidFill>
        </p:spPr>
        <p:txBody>
          <a:bodyPr/>
          <a:lstStyle/>
          <a:p>
            <a:pPr eaLnBrk="1" hangingPunct="1"/>
            <a:r>
              <a:rPr lang="el-GR" sz="3600"/>
              <a:t> </a:t>
            </a:r>
          </a:p>
        </p:txBody>
      </p:sp>
      <p:sp>
        <p:nvSpPr>
          <p:cNvPr id="152579" name="Rectangle 3"/>
          <p:cNvSpPr>
            <a:spLocks noGrp="1" noChangeArrowheads="1"/>
          </p:cNvSpPr>
          <p:nvPr>
            <p:ph sz="quarter" idx="1"/>
          </p:nvPr>
        </p:nvSpPr>
        <p:spPr>
          <a:xfrm>
            <a:off x="827088" y="1989138"/>
            <a:ext cx="7772400" cy="4114800"/>
          </a:xfrm>
        </p:spPr>
        <p:txBody>
          <a:bodyPr/>
          <a:lstStyle/>
          <a:p>
            <a:pPr marL="609600" indent="-609600" eaLnBrk="1" hangingPunct="1">
              <a:lnSpc>
                <a:spcPct val="80000"/>
              </a:lnSpc>
              <a:buFont typeface="Monotype Sorts" pitchFamily="2" charset="2"/>
              <a:buNone/>
            </a:pPr>
            <a:r>
              <a:rPr lang="el-GR" sz="1800"/>
              <a:t>Τα ερωτήματα για τα οποία χρησιμοποιούνται τα διαστήματα εμπιστοσύνης είναι της μορφής:  </a:t>
            </a:r>
          </a:p>
          <a:p>
            <a:pPr marL="609600" indent="-609600" eaLnBrk="1" hangingPunct="1">
              <a:lnSpc>
                <a:spcPct val="80000"/>
              </a:lnSpc>
            </a:pPr>
            <a:r>
              <a:rPr lang="el-GR" sz="1800"/>
              <a:t>1.	Ποιο είναι το εκπαιδευτικό επίπεδο των Ελλήνων;</a:t>
            </a:r>
          </a:p>
          <a:p>
            <a:pPr marL="609600" indent="-609600" eaLnBrk="1" hangingPunct="1">
              <a:lnSpc>
                <a:spcPct val="80000"/>
              </a:lnSpc>
              <a:buFont typeface="Monotype Sorts" pitchFamily="2" charset="2"/>
              <a:buNone/>
            </a:pPr>
            <a:endParaRPr lang="el-GR" sz="1800"/>
          </a:p>
          <a:p>
            <a:pPr marL="609600" indent="-609600" eaLnBrk="1" hangingPunct="1">
              <a:lnSpc>
                <a:spcPct val="80000"/>
              </a:lnSpc>
            </a:pPr>
            <a:r>
              <a:rPr lang="el-GR" sz="1800"/>
              <a:t>2.	Ποια είναι η διαφορά μεταξύ αγοριών και κοριτσιών στην επίδοση τους στα γλωσσικά μαθήματα;</a:t>
            </a:r>
          </a:p>
          <a:p>
            <a:pPr marL="609600" indent="-609600" eaLnBrk="1" hangingPunct="1">
              <a:lnSpc>
                <a:spcPct val="80000"/>
              </a:lnSpc>
              <a:buFont typeface="Monotype Sorts" pitchFamily="2" charset="2"/>
              <a:buNone/>
            </a:pPr>
            <a:endParaRPr lang="el-GR" sz="1800"/>
          </a:p>
          <a:p>
            <a:pPr marL="609600" indent="-609600" eaLnBrk="1" hangingPunct="1">
              <a:lnSpc>
                <a:spcPct val="80000"/>
              </a:lnSpc>
            </a:pPr>
            <a:r>
              <a:rPr lang="el-GR" sz="1800"/>
              <a:t>3.	Ποια είναι η διαφορά στην μαθητική επίδοση στο δημοτικό αυτών που ζουν στις διάφορες γεωγραφικές  περιοχές της χώρας;</a:t>
            </a:r>
          </a:p>
          <a:p>
            <a:pPr marL="609600" indent="-609600" eaLnBrk="1" hangingPunct="1">
              <a:lnSpc>
                <a:spcPct val="80000"/>
              </a:lnSpc>
              <a:buFont typeface="Monotype Sorts" pitchFamily="2" charset="2"/>
              <a:buNone/>
            </a:pPr>
            <a:endParaRPr lang="el-GR" sz="1800"/>
          </a:p>
          <a:p>
            <a:pPr marL="609600" indent="-609600" eaLnBrk="1" hangingPunct="1">
              <a:lnSpc>
                <a:spcPct val="80000"/>
              </a:lnSpc>
            </a:pPr>
            <a:r>
              <a:rPr lang="el-GR" sz="1800"/>
              <a:t>4.	Ποια είναι η σχέση μεταξύ του κοινωνικοοικονομικού επιπέδου της οικογένειας και της επίδοσης των μαθητών;</a:t>
            </a:r>
          </a:p>
          <a:p>
            <a:pPr marL="609600" indent="-609600" eaLnBrk="1" hangingPunct="1">
              <a:lnSpc>
                <a:spcPct val="80000"/>
              </a:lnSpc>
              <a:buFont typeface="Monotype Sorts" pitchFamily="2" charset="2"/>
              <a:buNone/>
            </a:pPr>
            <a:endParaRPr lang="el-GR" sz="1800"/>
          </a:p>
          <a:p>
            <a:pPr marL="609600" indent="-609600" eaLnBrk="1" hangingPunct="1">
              <a:lnSpc>
                <a:spcPct val="80000"/>
              </a:lnSpc>
            </a:pPr>
            <a:r>
              <a:rPr lang="el-GR" sz="1800"/>
              <a:t>5.	Ποια είναι η επίδραση της παρακολούθησης τηλεόρασης πάνω στο επίπεδο επιτυχίας του μαθητή;</a:t>
            </a:r>
          </a:p>
        </p:txBody>
      </p:sp>
      <p:sp>
        <p:nvSpPr>
          <p:cNvPr id="70660" name="Rectangle 4"/>
          <p:cNvSpPr>
            <a:spLocks noChangeArrowheads="1"/>
          </p:cNvSpPr>
          <p:nvPr/>
        </p:nvSpPr>
        <p:spPr bwMode="auto">
          <a:xfrm>
            <a:off x="827088" y="171450"/>
            <a:ext cx="7777162" cy="1311275"/>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r>
              <a:rPr lang="el-GR" sz="4000">
                <a:solidFill>
                  <a:srgbClr val="FFFF66"/>
                </a:solidFill>
              </a:rPr>
              <a:t>Τα Διαστήματα Εμπιστοσύνης:</a:t>
            </a:r>
          </a:p>
          <a:p>
            <a:pPr algn="ctr"/>
            <a:r>
              <a:rPr lang="el-GR" sz="2800" i="1">
                <a:solidFill>
                  <a:srgbClr val="FFFF66"/>
                </a:solidFill>
              </a:rPr>
              <a:t>Τα ερωτήματα</a:t>
            </a:r>
            <a:r>
              <a:rPr lang="el-GR" sz="4000">
                <a:solidFill>
                  <a:srgbClr val="FFFF66"/>
                </a:solidFill>
              </a:rPr>
              <a:t> </a:t>
            </a:r>
          </a:p>
        </p:txBody>
      </p:sp>
      <p:sp>
        <p:nvSpPr>
          <p:cNvPr id="706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box(in)">
                                      <p:cBhvr>
                                        <p:cTn id="7" dur="5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slide(fromBottom)">
                                      <p:cBhvr>
                                        <p:cTn id="12" dur="5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2579">
                                            <p:txEl>
                                              <p:pRg st="0" end="0"/>
                                            </p:txEl>
                                          </p:spTgt>
                                        </p:tgtEl>
                                        <p:attrNameLst>
                                          <p:attrName>style.visibility</p:attrName>
                                        </p:attrNameLst>
                                      </p:cBhvr>
                                      <p:to>
                                        <p:strVal val="visible"/>
                                      </p:to>
                                    </p:set>
                                    <p:anim calcmode="lin" valueType="num">
                                      <p:cBhvr additive="base">
                                        <p:cTn id="17" dur="5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2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2579">
                                            <p:txEl>
                                              <p:pRg st="1" end="1"/>
                                            </p:txEl>
                                          </p:spTgt>
                                        </p:tgtEl>
                                        <p:attrNameLst>
                                          <p:attrName>style.visibility</p:attrName>
                                        </p:attrNameLst>
                                      </p:cBhvr>
                                      <p:to>
                                        <p:strVal val="visible"/>
                                      </p:to>
                                    </p:set>
                                    <p:anim calcmode="lin" valueType="num">
                                      <p:cBhvr additive="base">
                                        <p:cTn id="23" dur="5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2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2579">
                                            <p:txEl>
                                              <p:pRg st="3" end="3"/>
                                            </p:txEl>
                                          </p:spTgt>
                                        </p:tgtEl>
                                        <p:attrNameLst>
                                          <p:attrName>style.visibility</p:attrName>
                                        </p:attrNameLst>
                                      </p:cBhvr>
                                      <p:to>
                                        <p:strVal val="visible"/>
                                      </p:to>
                                    </p:set>
                                    <p:anim calcmode="lin" valueType="num">
                                      <p:cBhvr additive="base">
                                        <p:cTn id="29" dur="5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2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2579">
                                            <p:txEl>
                                              <p:pRg st="5" end="5"/>
                                            </p:txEl>
                                          </p:spTgt>
                                        </p:tgtEl>
                                        <p:attrNameLst>
                                          <p:attrName>style.visibility</p:attrName>
                                        </p:attrNameLst>
                                      </p:cBhvr>
                                      <p:to>
                                        <p:strVal val="visible"/>
                                      </p:to>
                                    </p:set>
                                    <p:anim calcmode="lin" valueType="num">
                                      <p:cBhvr additive="base">
                                        <p:cTn id="35" dur="5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2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2579">
                                            <p:txEl>
                                              <p:pRg st="7" end="7"/>
                                            </p:txEl>
                                          </p:spTgt>
                                        </p:tgtEl>
                                        <p:attrNameLst>
                                          <p:attrName>style.visibility</p:attrName>
                                        </p:attrNameLst>
                                      </p:cBhvr>
                                      <p:to>
                                        <p:strVal val="visible"/>
                                      </p:to>
                                    </p:set>
                                    <p:anim calcmode="lin" valueType="num">
                                      <p:cBhvr additive="base">
                                        <p:cTn id="41" dur="5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257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2579">
                                            <p:txEl>
                                              <p:pRg st="9" end="9"/>
                                            </p:txEl>
                                          </p:spTgt>
                                        </p:tgtEl>
                                        <p:attrNameLst>
                                          <p:attrName>style.visibility</p:attrName>
                                        </p:attrNameLst>
                                      </p:cBhvr>
                                      <p:to>
                                        <p:strVal val="visible"/>
                                      </p:to>
                                    </p:set>
                                    <p:anim calcmode="lin" valueType="num">
                                      <p:cBhvr additive="base">
                                        <p:cTn id="47" dur="500" fill="hold"/>
                                        <p:tgtEl>
                                          <p:spTgt spid="15257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257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nimBg="1"/>
      <p:bldP spid="15257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solidFill>
            <a:schemeClr val="folHlink">
              <a:alpha val="59999"/>
            </a:schemeClr>
          </a:solidFill>
        </p:spPr>
        <p:txBody>
          <a:bodyPr/>
          <a:lstStyle/>
          <a:p>
            <a:pPr eaLnBrk="1" hangingPunct="1"/>
            <a:r>
              <a:rPr lang="el-GR" sz="3600"/>
              <a:t> </a:t>
            </a:r>
          </a:p>
        </p:txBody>
      </p:sp>
      <p:sp>
        <p:nvSpPr>
          <p:cNvPr id="153603" name="Rectangle 3"/>
          <p:cNvSpPr>
            <a:spLocks noGrp="1" noChangeArrowheads="1"/>
          </p:cNvSpPr>
          <p:nvPr>
            <p:ph sz="quarter" idx="1"/>
          </p:nvPr>
        </p:nvSpPr>
        <p:spPr>
          <a:xfrm>
            <a:off x="827088" y="1714500"/>
            <a:ext cx="7772400" cy="4389438"/>
          </a:xfrm>
          <a:ln>
            <a:solidFill>
              <a:schemeClr val="accent2"/>
            </a:solidFill>
            <a:miter lim="800000"/>
            <a:headEnd/>
            <a:tailEnd/>
          </a:ln>
        </p:spPr>
        <p:txBody>
          <a:bodyPr/>
          <a:lstStyle/>
          <a:p>
            <a:pPr marL="0" indent="0" algn="just" eaLnBrk="1" hangingPunct="1">
              <a:lnSpc>
                <a:spcPct val="90000"/>
              </a:lnSpc>
              <a:buFont typeface="Monotype Sorts" pitchFamily="2" charset="2"/>
              <a:buNone/>
            </a:pPr>
            <a:r>
              <a:rPr lang="el-GR" sz="2400"/>
              <a:t>Η λογική των διαστημάτων εμπιστοσύνης είναι αρκετά απλή: βασισμένοι στα στατιστικά του δείγματος και στη θεωρία των πιθανοτήτων φτιάχνομε διαστήματα τιμών μέσα στα οποία θα πέφτουν οι αντίστοιχες παράμετροι με κάποια δεδομένη πιθανότητα (συνήθως 95%).  Αυτή την πιθανότητα ονομάζομε «εμπιστοσύνη» (</a:t>
            </a:r>
            <a:r>
              <a:rPr lang="en-US" sz="2400"/>
              <a:t>confidence</a:t>
            </a:r>
            <a:r>
              <a:rPr lang="el-GR" sz="2400"/>
              <a:t>).  Για παράδειγμα, αν στο δείγμα μιας δημοσκόπησης 32% των ερωτηθέντων έχει απαντήσει ότι σκοπεύει να ψηφίσει ΠΑΣΟΚ στις επόμενες εκλογές, μπορούμε να φτιάξομε τα διαστήματα εμπιστοσύνης έτσι ώστε να πούμε ότι με πιθανότητα 95% το ποσοστό του πληθυσμού που σκοπεύει να ψηφίσει ΠΑΣΟΚ είναι 32% ± 3% ή 29-35%. </a:t>
            </a:r>
          </a:p>
        </p:txBody>
      </p:sp>
      <p:sp>
        <p:nvSpPr>
          <p:cNvPr id="153604" name="Rectangle 4"/>
          <p:cNvSpPr>
            <a:spLocks noChangeArrowheads="1"/>
          </p:cNvSpPr>
          <p:nvPr/>
        </p:nvSpPr>
        <p:spPr bwMode="auto">
          <a:xfrm>
            <a:off x="827088" y="171450"/>
            <a:ext cx="7777162" cy="1323975"/>
          </a:xfrm>
          <a:prstGeom prst="rect">
            <a:avLst/>
          </a:prstGeom>
          <a:gradFill rotWithShape="0">
            <a:gsLst>
              <a:gs pos="0">
                <a:srgbClr val="FFCC99"/>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r>
              <a:rPr lang="el-GR" sz="4000">
                <a:solidFill>
                  <a:srgbClr val="FFFF00"/>
                </a:solidFill>
              </a:rPr>
              <a:t>Τα Διαστήματα Εμπιστοσύνης:</a:t>
            </a:r>
          </a:p>
          <a:p>
            <a:pPr algn="ctr"/>
            <a:r>
              <a:rPr lang="el-GR" sz="2800" i="1">
                <a:solidFill>
                  <a:schemeClr val="bg1"/>
                </a:solidFill>
              </a:rPr>
              <a:t>Η λογική</a:t>
            </a:r>
            <a:r>
              <a:rPr lang="el-GR" sz="4000">
                <a:solidFill>
                  <a:schemeClr val="bg1"/>
                </a:solidFill>
              </a:rPr>
              <a:t> </a:t>
            </a: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4"/>
                                        </p:tgtEl>
                                        <p:attrNameLst>
                                          <p:attrName>style.visibility</p:attrName>
                                        </p:attrNameLst>
                                      </p:cBhvr>
                                      <p:to>
                                        <p:strVal val="visible"/>
                                      </p:to>
                                    </p:set>
                                    <p:animEffect transition="in" filter="checkerboard(across)">
                                      <p:cBhvr>
                                        <p:cTn id="7" dur="500"/>
                                        <p:tgtEl>
                                          <p:spTgt spid="153604"/>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3603">
                                            <p:bg/>
                                          </p:spTgt>
                                        </p:tgtEl>
                                        <p:attrNameLst>
                                          <p:attrName>style.visibility</p:attrName>
                                        </p:attrNameLst>
                                      </p:cBhvr>
                                      <p:to>
                                        <p:strVal val="visible"/>
                                      </p:to>
                                    </p:set>
                                    <p:anim calcmode="lin" valueType="num">
                                      <p:cBhvr additive="base">
                                        <p:cTn id="11" dur="500" fill="hold"/>
                                        <p:tgtEl>
                                          <p:spTgt spid="15360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03">
                                            <p:bg/>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03">
                                            <p:txEl>
                                              <p:pRg st="0" end="0"/>
                                            </p:txEl>
                                          </p:spTgt>
                                        </p:tgtEl>
                                        <p:attrNameLst>
                                          <p:attrName>style.visibility</p:attrName>
                                        </p:attrNameLst>
                                      </p:cBhvr>
                                      <p:to>
                                        <p:strVal val="visible"/>
                                      </p:to>
                                    </p:set>
                                    <p:anim calcmode="lin" valueType="num">
                                      <p:cBhvr additive="base">
                                        <p:cTn id="17" dur="5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nimBg="1"/>
      <p:bldP spid="15360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solidFill>
            <a:schemeClr val="accent2">
              <a:alpha val="59999"/>
            </a:schemeClr>
          </a:solidFill>
        </p:spPr>
        <p:txBody>
          <a:bodyPr/>
          <a:lstStyle/>
          <a:p>
            <a:pPr eaLnBrk="1" hangingPunct="1"/>
            <a:r>
              <a:rPr lang="el-GR" sz="3600">
                <a:solidFill>
                  <a:srgbClr val="FFFF66"/>
                </a:solidFill>
              </a:rPr>
              <a:t> </a:t>
            </a:r>
          </a:p>
        </p:txBody>
      </p:sp>
      <p:sp>
        <p:nvSpPr>
          <p:cNvPr id="145411" name="Rectangle 3"/>
          <p:cNvSpPr>
            <a:spLocks noGrp="1" noChangeArrowheads="1"/>
          </p:cNvSpPr>
          <p:nvPr>
            <p:ph sz="quarter" idx="1"/>
          </p:nvPr>
        </p:nvSpPr>
        <p:spPr>
          <a:xfrm>
            <a:off x="827088" y="1989138"/>
            <a:ext cx="7772400" cy="4114800"/>
          </a:xfrm>
        </p:spPr>
        <p:txBody>
          <a:bodyPr/>
          <a:lstStyle/>
          <a:p>
            <a:pPr marL="609600" indent="-609600" algn="just" eaLnBrk="1" hangingPunct="1">
              <a:spcBef>
                <a:spcPct val="0"/>
              </a:spcBef>
              <a:buClrTx/>
              <a:buSzTx/>
              <a:buFontTx/>
              <a:buNone/>
            </a:pPr>
            <a:r>
              <a:rPr lang="el-GR" sz="2000"/>
              <a:t>Ο έλεγχος υποθέσεων χρησιμοποιείται για να εξετάσομε ερωτήματα σαν κι αυτά:</a:t>
            </a:r>
          </a:p>
          <a:p>
            <a:pPr marL="609600" indent="-609600" algn="just" eaLnBrk="1" hangingPunct="1">
              <a:spcBef>
                <a:spcPct val="0"/>
              </a:spcBef>
              <a:buClrTx/>
              <a:buSzTx/>
              <a:buFontTx/>
              <a:buNone/>
            </a:pPr>
            <a:r>
              <a:rPr lang="el-GR" sz="2000"/>
              <a:t>1.	Είναι το εκπαιδευτικό επίπεδο των Ελλήνων (δηλ. ο μέσος όρος) διαφορετικό από το μέσο όρο των κρατών της Ευρωπαϊκής Ένωσης;</a:t>
            </a:r>
          </a:p>
          <a:p>
            <a:pPr marL="609600" indent="-609600" algn="just" eaLnBrk="1" hangingPunct="1">
              <a:lnSpc>
                <a:spcPct val="80000"/>
              </a:lnSpc>
              <a:buFont typeface="Wingdings 2" pitchFamily="18" charset="2"/>
              <a:buNone/>
            </a:pPr>
            <a:r>
              <a:rPr lang="el-GR" sz="2000"/>
              <a:t>2.	Υπάρχει καμιά διαφορά μεταξύ αγοριών και κοριτσιών στην επίδοση τους στα γλωσσικά μαθήματα;</a:t>
            </a:r>
          </a:p>
          <a:p>
            <a:pPr marL="609600" indent="-609600" algn="just" eaLnBrk="1" hangingPunct="1">
              <a:lnSpc>
                <a:spcPct val="80000"/>
              </a:lnSpc>
              <a:buFont typeface="Wingdings 2" pitchFamily="18" charset="2"/>
              <a:buNone/>
            </a:pPr>
            <a:r>
              <a:rPr lang="el-GR" sz="2000"/>
              <a:t>3.	Υπάρχει καμιά διαφορά στη μαθητική επίδοση στο δημοτικό μεταξύ αυτών που ζουν στις διάφορες γεωγραφικές  περιοχές της χώρας;</a:t>
            </a:r>
          </a:p>
          <a:p>
            <a:pPr marL="609600" indent="-609600" algn="just" eaLnBrk="1" hangingPunct="1">
              <a:lnSpc>
                <a:spcPct val="80000"/>
              </a:lnSpc>
              <a:buFont typeface="Wingdings 2" pitchFamily="18" charset="2"/>
              <a:buNone/>
            </a:pPr>
            <a:r>
              <a:rPr lang="el-GR" sz="2000"/>
              <a:t>4.	Υπάρχει καμιά σχέση μεταξύ του κοινωνικοοικονομικού επιπέδου της οικογένειας και της επίδοσης των μαθητών;</a:t>
            </a:r>
          </a:p>
          <a:p>
            <a:pPr marL="609600" indent="-609600" algn="just" eaLnBrk="1" hangingPunct="1">
              <a:lnSpc>
                <a:spcPct val="80000"/>
              </a:lnSpc>
              <a:buFont typeface="Wingdings 2" pitchFamily="18" charset="2"/>
              <a:buNone/>
            </a:pPr>
            <a:r>
              <a:rPr lang="el-GR" sz="2000"/>
              <a:t>5.	Επηρεάζει (αρνητικά ή θετικά) η παρακολούθηση τηλεόρασης το επίπεδο επιτυχίας του μαθητή; </a:t>
            </a:r>
          </a:p>
        </p:txBody>
      </p:sp>
      <p:sp>
        <p:nvSpPr>
          <p:cNvPr id="72708" name="Rectangle 4"/>
          <p:cNvSpPr>
            <a:spLocks noChangeArrowheads="1"/>
          </p:cNvSpPr>
          <p:nvPr/>
        </p:nvSpPr>
        <p:spPr bwMode="auto">
          <a:xfrm>
            <a:off x="857250" y="142875"/>
            <a:ext cx="7777163" cy="1323975"/>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r>
              <a:rPr lang="el-GR" sz="4000">
                <a:solidFill>
                  <a:srgbClr val="FFFF66"/>
                </a:solidFill>
              </a:rPr>
              <a:t>Ο έλεγχος υποθέσεων</a:t>
            </a:r>
          </a:p>
          <a:p>
            <a:pPr algn="ctr"/>
            <a:r>
              <a:rPr lang="el-GR" sz="2800" i="1">
                <a:solidFill>
                  <a:srgbClr val="FFFF66"/>
                </a:solidFill>
              </a:rPr>
              <a:t>Τα ερωτήματα</a:t>
            </a:r>
            <a:r>
              <a:rPr lang="el-GR" sz="4000">
                <a:solidFill>
                  <a:srgbClr val="FFFF66"/>
                </a:solidFill>
              </a:rPr>
              <a:t> </a:t>
            </a:r>
          </a:p>
        </p:txBody>
      </p:sp>
      <p:sp>
        <p:nvSpPr>
          <p:cNvPr id="72709" name="Footer Placeholder 4"/>
          <p:cNvSpPr>
            <a:spLocks noGrp="1"/>
          </p:cNvSpPr>
          <p:nvPr>
            <p:ph type="ftr" sz="quarter" idx="11"/>
          </p:nvPr>
        </p:nvSpPr>
        <p:spPr bwMode="auto">
          <a:xfrm>
            <a:off x="928688" y="6172200"/>
            <a:ext cx="39481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diamond(in)">
                                      <p:cBhvr>
                                        <p:cTn id="7" dur="2000"/>
                                        <p:tgtEl>
                                          <p:spTgt spid="145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411">
                                            <p:txEl>
                                              <p:pRg st="0" end="0"/>
                                            </p:txEl>
                                          </p:spTgt>
                                        </p:tgtEl>
                                        <p:attrNameLst>
                                          <p:attrName>style.visibility</p:attrName>
                                        </p:attrNameLst>
                                      </p:cBhvr>
                                      <p:to>
                                        <p:strVal val="visible"/>
                                      </p:to>
                                    </p:set>
                                    <p:anim calcmode="lin" valueType="num">
                                      <p:cBhvr additive="base">
                                        <p:cTn id="12" dur="500" fill="hold"/>
                                        <p:tgtEl>
                                          <p:spTgt spid="1454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5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5411">
                                            <p:txEl>
                                              <p:pRg st="1" end="1"/>
                                            </p:txEl>
                                          </p:spTgt>
                                        </p:tgtEl>
                                        <p:attrNameLst>
                                          <p:attrName>style.visibility</p:attrName>
                                        </p:attrNameLst>
                                      </p:cBhvr>
                                      <p:to>
                                        <p:strVal val="visible"/>
                                      </p:to>
                                    </p:set>
                                    <p:anim calcmode="lin" valueType="num">
                                      <p:cBhvr additive="base">
                                        <p:cTn id="18" dur="500" fill="hold"/>
                                        <p:tgtEl>
                                          <p:spTgt spid="1454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5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5411">
                                            <p:txEl>
                                              <p:pRg st="2" end="2"/>
                                            </p:txEl>
                                          </p:spTgt>
                                        </p:tgtEl>
                                        <p:attrNameLst>
                                          <p:attrName>style.visibility</p:attrName>
                                        </p:attrNameLst>
                                      </p:cBhvr>
                                      <p:to>
                                        <p:strVal val="visible"/>
                                      </p:to>
                                    </p:set>
                                    <p:anim calcmode="lin" valueType="num">
                                      <p:cBhvr additive="base">
                                        <p:cTn id="24" dur="500" fill="hold"/>
                                        <p:tgtEl>
                                          <p:spTgt spid="1454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5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5411">
                                            <p:txEl>
                                              <p:pRg st="3" end="3"/>
                                            </p:txEl>
                                          </p:spTgt>
                                        </p:tgtEl>
                                        <p:attrNameLst>
                                          <p:attrName>style.visibility</p:attrName>
                                        </p:attrNameLst>
                                      </p:cBhvr>
                                      <p:to>
                                        <p:strVal val="visible"/>
                                      </p:to>
                                    </p:set>
                                    <p:anim calcmode="lin" valueType="num">
                                      <p:cBhvr additive="base">
                                        <p:cTn id="30" dur="500" fill="hold"/>
                                        <p:tgtEl>
                                          <p:spTgt spid="14541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5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5411">
                                            <p:txEl>
                                              <p:pRg st="4" end="4"/>
                                            </p:txEl>
                                          </p:spTgt>
                                        </p:tgtEl>
                                        <p:attrNameLst>
                                          <p:attrName>style.visibility</p:attrName>
                                        </p:attrNameLst>
                                      </p:cBhvr>
                                      <p:to>
                                        <p:strVal val="visible"/>
                                      </p:to>
                                    </p:set>
                                    <p:anim calcmode="lin" valueType="num">
                                      <p:cBhvr additive="base">
                                        <p:cTn id="36" dur="500" fill="hold"/>
                                        <p:tgtEl>
                                          <p:spTgt spid="14541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5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5411">
                                            <p:txEl>
                                              <p:pRg st="5" end="5"/>
                                            </p:txEl>
                                          </p:spTgt>
                                        </p:tgtEl>
                                        <p:attrNameLst>
                                          <p:attrName>style.visibility</p:attrName>
                                        </p:attrNameLst>
                                      </p:cBhvr>
                                      <p:to>
                                        <p:strVal val="visible"/>
                                      </p:to>
                                    </p:set>
                                    <p:anim calcmode="lin" valueType="num">
                                      <p:cBhvr additive="base">
                                        <p:cTn id="42" dur="500" fill="hold"/>
                                        <p:tgtEl>
                                          <p:spTgt spid="14541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454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5"/>
          <p:cNvSpPr>
            <a:spLocks noGrp="1" noChangeArrowheads="1"/>
          </p:cNvSpPr>
          <p:nvPr>
            <p:ph type="title"/>
          </p:nvPr>
        </p:nvSpPr>
        <p:spPr>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sz="3600">
                <a:solidFill>
                  <a:srgbClr val="FFFF66"/>
                </a:solidFill>
              </a:rPr>
              <a:t>Ο Έλεγχος Υποθέσεων: </a:t>
            </a:r>
            <a:br>
              <a:rPr lang="el-GR">
                <a:solidFill>
                  <a:srgbClr val="FFFF66"/>
                </a:solidFill>
              </a:rPr>
            </a:br>
            <a:r>
              <a:rPr lang="el-GR" sz="3200" i="1">
                <a:solidFill>
                  <a:srgbClr val="FFFF66"/>
                </a:solidFill>
              </a:rPr>
              <a:t>Η λογική</a:t>
            </a:r>
            <a:r>
              <a:rPr lang="el-GR" sz="3200">
                <a:solidFill>
                  <a:srgbClr val="FFFF66"/>
                </a:solidFill>
              </a:rPr>
              <a:t> </a:t>
            </a:r>
          </a:p>
        </p:txBody>
      </p:sp>
      <p:sp>
        <p:nvSpPr>
          <p:cNvPr id="73731" name="Rectangle 3"/>
          <p:cNvSpPr>
            <a:spLocks noGrp="1" noChangeArrowheads="1"/>
          </p:cNvSpPr>
          <p:nvPr>
            <p:ph sz="quarter" idx="1"/>
          </p:nvPr>
        </p:nvSpPr>
        <p:spPr>
          <a:xfrm>
            <a:off x="857250" y="1714500"/>
            <a:ext cx="7885113" cy="4318000"/>
          </a:xfrm>
        </p:spPr>
        <p:txBody>
          <a:bodyPr/>
          <a:lstStyle/>
          <a:p>
            <a:pPr marL="0" indent="0" algn="just" eaLnBrk="1" hangingPunct="1">
              <a:lnSpc>
                <a:spcPct val="80000"/>
              </a:lnSpc>
              <a:buFont typeface="Monotype Sorts" pitchFamily="2" charset="2"/>
              <a:buNone/>
            </a:pPr>
            <a:r>
              <a:rPr lang="en-US" sz="1800"/>
              <a:t>O</a:t>
            </a:r>
            <a:r>
              <a:rPr lang="el-GR" sz="1800"/>
              <a:t>ι έλεγχοι υποθέσεων προσπαθούν να απαντήσουν σε ερωτήσεις του τύπου «υπάρχει διαφορά;», «υπάρχει σχέση;», «υπάρχει επίδραση;» κ.τ.λ..   </a:t>
            </a:r>
          </a:p>
          <a:p>
            <a:pPr marL="0" indent="0" algn="just" eaLnBrk="1" hangingPunct="1">
              <a:lnSpc>
                <a:spcPct val="80000"/>
              </a:lnSpc>
              <a:buFont typeface="Monotype Sorts" pitchFamily="2" charset="2"/>
              <a:buNone/>
            </a:pPr>
            <a:r>
              <a:rPr lang="el-GR" sz="1800" b="1" i="1"/>
              <a:t>Όλοι οι έλεγχοι ακολουθούν περίπου την ίδια διαδικασία και λογική</a:t>
            </a:r>
            <a:r>
              <a:rPr lang="el-GR" sz="1800"/>
              <a:t>.  Όλοι αρχίζουν με μιαν υπόθεση, ότι στον </a:t>
            </a:r>
            <a:r>
              <a:rPr lang="el-GR" sz="1800" b="1" i="1"/>
              <a:t>πληθυσμό</a:t>
            </a:r>
            <a:r>
              <a:rPr lang="el-GR" sz="1800"/>
              <a:t> </a:t>
            </a:r>
            <a:r>
              <a:rPr lang="el-GR" sz="1800" b="1" i="1"/>
              <a:t>δεν υπάρχει</a:t>
            </a:r>
            <a:r>
              <a:rPr lang="el-GR" sz="1800"/>
              <a:t> σχέση, διαφορά, επίδραση κ.τ.λ.. Η υπόθεση αυτή είναι γνωστή ως </a:t>
            </a:r>
            <a:r>
              <a:rPr lang="el-GR" sz="1800" b="1"/>
              <a:t>μηδενική υπόθεση</a:t>
            </a:r>
            <a:r>
              <a:rPr lang="el-GR" sz="1800"/>
              <a:t>, γιατί συνήθως υποθέτομε ότι οι σχέσεις, οι διαφορές και επιδράσεις είναι μηδενικές. </a:t>
            </a:r>
          </a:p>
          <a:p>
            <a:pPr marL="0" indent="0" algn="just" eaLnBrk="1" hangingPunct="1">
              <a:lnSpc>
                <a:spcPct val="80000"/>
              </a:lnSpc>
              <a:buFont typeface="Monotype Sorts" pitchFamily="2" charset="2"/>
              <a:buNone/>
            </a:pPr>
            <a:endParaRPr lang="el-GR" sz="1800"/>
          </a:p>
          <a:p>
            <a:pPr marL="0" indent="0" algn="just" eaLnBrk="1" hangingPunct="1">
              <a:lnSpc>
                <a:spcPct val="80000"/>
              </a:lnSpc>
              <a:buFont typeface="Monotype Sorts" pitchFamily="2" charset="2"/>
              <a:buNone/>
            </a:pPr>
            <a:r>
              <a:rPr lang="el-GR" sz="1800"/>
              <a:t>Για να ελέγξομε τις υποθέσεις αυτές, συλλέγομε δεδομένα από ένα δείγμα πιθανοτήτων και υπολογίζομε τη διαφορά, σχέση επίδραση κ.τ.λ..  Αν στο δείγμα μας βρούμε ότι υπάρχει διαφορά, επίδραση ή σχέση (και συνήθως κάτι υπάρχει), δύο τινά μπορεί να συμβαίνουν:</a:t>
            </a:r>
          </a:p>
          <a:p>
            <a:pPr marL="0" indent="0" algn="just" eaLnBrk="1" hangingPunct="1">
              <a:lnSpc>
                <a:spcPct val="80000"/>
              </a:lnSpc>
              <a:buFont typeface="Monotype Sorts" pitchFamily="2" charset="2"/>
              <a:buNone/>
            </a:pPr>
            <a:endParaRPr lang="el-GR" sz="1800"/>
          </a:p>
          <a:p>
            <a:pPr marL="0" indent="0" algn="just" eaLnBrk="1" hangingPunct="1">
              <a:lnSpc>
                <a:spcPct val="80000"/>
              </a:lnSpc>
            </a:pPr>
            <a:r>
              <a:rPr lang="el-GR" sz="1800"/>
              <a:t>Είτε ισχύει η μηδενική μας υπόθεση και βρήκαμε τη διαφορά κατά τύχη (κατά σύμπτωση, κατά λάθος), </a:t>
            </a:r>
          </a:p>
          <a:p>
            <a:pPr marL="0" indent="0" algn="just" eaLnBrk="1" hangingPunct="1">
              <a:lnSpc>
                <a:spcPct val="80000"/>
              </a:lnSpc>
            </a:pPr>
            <a:endParaRPr lang="el-GR" sz="1800"/>
          </a:p>
          <a:p>
            <a:pPr marL="0" indent="0" algn="just" eaLnBrk="1" hangingPunct="1">
              <a:lnSpc>
                <a:spcPct val="80000"/>
              </a:lnSpc>
            </a:pPr>
            <a:r>
              <a:rPr lang="el-GR" sz="1800"/>
              <a:t>Είτε δεν τη βρήκαμε κατά τύχη και άρα δεν ισχύει η μηδενική μας υπόθεση. </a:t>
            </a:r>
          </a:p>
        </p:txBody>
      </p:sp>
      <p:sp>
        <p:nvSpPr>
          <p:cNvPr id="73732" name="Footer Placeholder 3"/>
          <p:cNvSpPr>
            <a:spLocks noGrp="1"/>
          </p:cNvSpPr>
          <p:nvPr>
            <p:ph type="ftr" sz="quarter" idx="11"/>
          </p:nvPr>
        </p:nvSpPr>
        <p:spPr bwMode="auto">
          <a:xfrm>
            <a:off x="928688"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Footer Placeholder 4"/>
          <p:cNvSpPr>
            <a:spLocks noGrp="1"/>
          </p:cNvSpPr>
          <p:nvPr>
            <p:ph type="ftr" sz="quarter" idx="11"/>
          </p:nvPr>
        </p:nvSpPr>
        <p:spPr bwMode="auto">
          <a:xfrm>
            <a:off x="928688"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74755" name="Rectangle 2"/>
          <p:cNvSpPr>
            <a:spLocks noGrp="1" noChangeArrowheads="1"/>
          </p:cNvSpPr>
          <p:nvPr>
            <p:ph type="title"/>
          </p:nvPr>
        </p:nvSpPr>
        <p:spPr>
          <a:gradFill rotWithShape="0">
            <a:gsLst>
              <a:gs pos="0">
                <a:srgbClr val="D6B19C"/>
              </a:gs>
              <a:gs pos="30000">
                <a:srgbClr val="D49E6C"/>
              </a:gs>
              <a:gs pos="70000">
                <a:srgbClr val="A65528"/>
              </a:gs>
              <a:gs pos="100000">
                <a:srgbClr val="663012"/>
              </a:gs>
            </a:gsLst>
            <a:lin ang="5400000"/>
          </a:gradFill>
        </p:spPr>
        <p:txBody>
          <a:bodyPr/>
          <a:lstStyle/>
          <a:p>
            <a:pPr eaLnBrk="1" hangingPunct="1"/>
            <a:r>
              <a:rPr lang="el-GR" sz="3600">
                <a:solidFill>
                  <a:srgbClr val="FFFF66"/>
                </a:solidFill>
              </a:rPr>
              <a:t> </a:t>
            </a:r>
          </a:p>
        </p:txBody>
      </p:sp>
      <p:sp>
        <p:nvSpPr>
          <p:cNvPr id="74756" name="Rectangle 3"/>
          <p:cNvSpPr>
            <a:spLocks noGrp="1" noChangeArrowheads="1"/>
          </p:cNvSpPr>
          <p:nvPr>
            <p:ph sz="quarter" idx="1"/>
          </p:nvPr>
        </p:nvSpPr>
        <p:spPr>
          <a:xfrm>
            <a:off x="827088" y="1989138"/>
            <a:ext cx="7772400" cy="4114800"/>
          </a:xfrm>
        </p:spPr>
        <p:txBody>
          <a:bodyPr/>
          <a:lstStyle/>
          <a:p>
            <a:pPr marL="609600" indent="-609600" algn="just" eaLnBrk="1" hangingPunct="1">
              <a:lnSpc>
                <a:spcPct val="80000"/>
              </a:lnSpc>
              <a:buFont typeface="Wingdings 2" pitchFamily="18" charset="2"/>
              <a:buNone/>
            </a:pPr>
            <a:r>
              <a:rPr lang="el-GR" sz="2000"/>
              <a:t>1.	Το εκπαιδευτικό επίπεδο των Ελλήνων δεν είναι διαφορετικό από το μέσο όρο των κρατών της Ευρωπαϊκής Ένωσης.</a:t>
            </a:r>
          </a:p>
          <a:p>
            <a:pPr marL="609600" indent="-609600" algn="just" eaLnBrk="1" hangingPunct="1">
              <a:lnSpc>
                <a:spcPct val="80000"/>
              </a:lnSpc>
              <a:buFont typeface="Monotype Sorts" pitchFamily="2" charset="2"/>
              <a:buNone/>
            </a:pPr>
            <a:endParaRPr lang="el-GR" sz="2000"/>
          </a:p>
          <a:p>
            <a:pPr marL="609600" indent="-609600" algn="just" eaLnBrk="1" hangingPunct="1">
              <a:lnSpc>
                <a:spcPct val="80000"/>
              </a:lnSpc>
              <a:buFont typeface="Wingdings 2" pitchFamily="18" charset="2"/>
              <a:buNone/>
            </a:pPr>
            <a:r>
              <a:rPr lang="el-GR" sz="2000"/>
              <a:t>2.	Δεν υπάρχει καμιά διαφορά μεταξύ αγοριών και κοριτσιών στην επίδοση τους στα γλωσσικά μαθήματα.</a:t>
            </a:r>
          </a:p>
          <a:p>
            <a:pPr marL="609600" indent="-609600" algn="just" eaLnBrk="1" hangingPunct="1">
              <a:lnSpc>
                <a:spcPct val="80000"/>
              </a:lnSpc>
              <a:buFont typeface="Monotype Sorts" pitchFamily="2" charset="2"/>
              <a:buNone/>
            </a:pPr>
            <a:endParaRPr lang="el-GR" sz="2000"/>
          </a:p>
          <a:p>
            <a:pPr marL="609600" indent="-609600" algn="just" eaLnBrk="1" hangingPunct="1">
              <a:lnSpc>
                <a:spcPct val="80000"/>
              </a:lnSpc>
              <a:buFont typeface="Wingdings 2" pitchFamily="18" charset="2"/>
              <a:buNone/>
            </a:pPr>
            <a:r>
              <a:rPr lang="el-GR" sz="2000"/>
              <a:t>3.	Δεν υπάρχει καμιά διαφορά στη μαθητική επίδοση στο δημοτικό μεταξύ αυτών που ζουν στις διάφορες γεωγραφικές  περιοχές της χώρας.</a:t>
            </a:r>
          </a:p>
          <a:p>
            <a:pPr marL="609600" indent="-609600" algn="just" eaLnBrk="1" hangingPunct="1">
              <a:lnSpc>
                <a:spcPct val="80000"/>
              </a:lnSpc>
              <a:buFont typeface="Monotype Sorts" pitchFamily="2" charset="2"/>
              <a:buNone/>
            </a:pPr>
            <a:endParaRPr lang="el-GR" sz="2000"/>
          </a:p>
          <a:p>
            <a:pPr marL="609600" indent="-609600" algn="just" eaLnBrk="1" hangingPunct="1">
              <a:lnSpc>
                <a:spcPct val="80000"/>
              </a:lnSpc>
              <a:buFont typeface="Wingdings 2" pitchFamily="18" charset="2"/>
              <a:buNone/>
            </a:pPr>
            <a:r>
              <a:rPr lang="el-GR" sz="2000"/>
              <a:t>4.	Δεν υπάρχει καμιά σχέση μεταξύ του κοινωνικοοικονομικού επιπέδου της οικογένειας και της επίδοσης των μαθητών.</a:t>
            </a:r>
          </a:p>
          <a:p>
            <a:pPr marL="609600" indent="-609600" eaLnBrk="1" hangingPunct="1">
              <a:lnSpc>
                <a:spcPct val="80000"/>
              </a:lnSpc>
              <a:buFont typeface="Monotype Sorts" pitchFamily="2" charset="2"/>
              <a:buNone/>
            </a:pPr>
            <a:r>
              <a:rPr lang="el-GR" sz="2000"/>
              <a:t>	</a:t>
            </a:r>
          </a:p>
          <a:p>
            <a:pPr marL="609600" indent="-609600" eaLnBrk="1" hangingPunct="1">
              <a:lnSpc>
                <a:spcPct val="80000"/>
              </a:lnSpc>
              <a:buFont typeface="Wingdings 2" pitchFamily="18" charset="2"/>
              <a:buNone/>
            </a:pPr>
            <a:r>
              <a:rPr lang="el-GR" sz="2000"/>
              <a:t>5.	Η παρακολούθηση τηλεόρασης δεν επηρεάζει το επίπεδο επιτυχίας του μαθητή.</a:t>
            </a:r>
          </a:p>
        </p:txBody>
      </p:sp>
      <p:sp>
        <p:nvSpPr>
          <p:cNvPr id="74757" name="Rectangle 4"/>
          <p:cNvSpPr>
            <a:spLocks noChangeArrowheads="1"/>
          </p:cNvSpPr>
          <p:nvPr/>
        </p:nvSpPr>
        <p:spPr bwMode="auto">
          <a:xfrm>
            <a:off x="827088" y="261938"/>
            <a:ext cx="77771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ctr"/>
            <a:r>
              <a:rPr lang="el-GR" sz="4000">
                <a:solidFill>
                  <a:srgbClr val="FFFF66"/>
                </a:solidFill>
              </a:rPr>
              <a:t>Ο έλεγχος υποθέσεων:</a:t>
            </a:r>
          </a:p>
          <a:p>
            <a:pPr algn="ctr"/>
            <a:r>
              <a:rPr lang="el-GR" sz="2800" i="1">
                <a:solidFill>
                  <a:srgbClr val="FFFF66"/>
                </a:solidFill>
              </a:rPr>
              <a:t>Οι «Μηδενικές» Υποθέσεις</a:t>
            </a:r>
            <a:r>
              <a:rPr lang="el-GR" sz="2800">
                <a:solidFill>
                  <a:srgbClr val="FFFF66"/>
                </a:solidFill>
              </a:rPr>
              <a:t> </a:t>
            </a:r>
          </a:p>
        </p:txBody>
      </p:sp>
    </p:spTree>
  </p:cSld>
  <p:clrMapOvr>
    <a:masterClrMapping/>
  </p:clrMapOvr>
  <p:transition spd="slow">
    <p:random/>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827088" y="333375"/>
            <a:ext cx="7772400" cy="1104900"/>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a:solidFill>
                  <a:srgbClr val="FFFF66"/>
                </a:solidFill>
              </a:rPr>
              <a:t>Ο Έλεγχος Υποθέσεων: </a:t>
            </a:r>
            <a:br>
              <a:rPr lang="el-GR">
                <a:solidFill>
                  <a:srgbClr val="FFFF66"/>
                </a:solidFill>
              </a:rPr>
            </a:br>
            <a:r>
              <a:rPr lang="el-GR" sz="2800" i="1">
                <a:solidFill>
                  <a:srgbClr val="FFFF66"/>
                </a:solidFill>
              </a:rPr>
              <a:t>Λογικής συνέχεια</a:t>
            </a:r>
          </a:p>
        </p:txBody>
      </p:sp>
      <p:sp>
        <p:nvSpPr>
          <p:cNvPr id="146435" name="Rectangle 3"/>
          <p:cNvSpPr>
            <a:spLocks noGrp="1" noChangeArrowheads="1"/>
          </p:cNvSpPr>
          <p:nvPr>
            <p:ph sz="quarter" idx="1"/>
          </p:nvPr>
        </p:nvSpPr>
        <p:spPr>
          <a:xfrm>
            <a:off x="357188" y="1484313"/>
            <a:ext cx="8429625" cy="5027612"/>
          </a:xfrm>
        </p:spPr>
        <p:txBody>
          <a:bodyPr/>
          <a:lstStyle/>
          <a:p>
            <a:pPr marL="609600" indent="-609600" algn="just" eaLnBrk="1" hangingPunct="1">
              <a:lnSpc>
                <a:spcPct val="80000"/>
              </a:lnSpc>
              <a:defRPr/>
            </a:pPr>
            <a:r>
              <a:rPr lang="el-GR" sz="2000" dirty="0"/>
              <a:t>Με δεδομένο ότι αρχίζομε με τη μηδενική υπόθεση, η όποια διαφορά (σχέση, επίδραση) βρήκαμε οφείλεται στην τύχη (στη δειγματοληψία).</a:t>
            </a:r>
          </a:p>
          <a:p>
            <a:pPr marL="0" indent="0" algn="just" eaLnBrk="1" hangingPunct="1">
              <a:lnSpc>
                <a:spcPct val="80000"/>
              </a:lnSpc>
              <a:buFont typeface="Wingdings 2" pitchFamily="18" charset="2"/>
              <a:buNone/>
              <a:defRPr/>
            </a:pPr>
            <a:r>
              <a:rPr lang="el-GR" sz="2000" dirty="0"/>
              <a:t> </a:t>
            </a:r>
          </a:p>
          <a:p>
            <a:pPr marL="609600" indent="-609600" algn="just" eaLnBrk="1" hangingPunct="1">
              <a:lnSpc>
                <a:spcPct val="80000"/>
              </a:lnSpc>
              <a:defRPr/>
            </a:pPr>
            <a:r>
              <a:rPr lang="el-GR" sz="2000" dirty="0"/>
              <a:t>Για να αποφανθούμε περί του τι ισχύει </a:t>
            </a:r>
            <a:r>
              <a:rPr lang="el-GR" sz="2000" i="1" dirty="0">
                <a:solidFill>
                  <a:srgbClr val="800000"/>
                </a:solidFill>
              </a:rPr>
              <a:t>εξετάζομε την πιθανότητα να έχομε βρει </a:t>
            </a:r>
            <a:r>
              <a:rPr lang="el-GR" sz="2000" b="1" i="1" dirty="0">
                <a:solidFill>
                  <a:srgbClr val="800000"/>
                </a:solidFill>
              </a:rPr>
              <a:t>τη διαφορά αυτή κατά τύχη</a:t>
            </a:r>
            <a:r>
              <a:rPr lang="el-GR" sz="2000" dirty="0">
                <a:solidFill>
                  <a:srgbClr val="800000"/>
                </a:solidFill>
              </a:rPr>
              <a:t>.</a:t>
            </a:r>
            <a:r>
              <a:rPr lang="el-GR" sz="2000" dirty="0"/>
              <a:t>  Υπολογίζομε, δηλαδή, την πιθανότητα να προέρχεται το δείγμα μας (όπου υπάρχει διαφορά) από έναν πληθυσμό όπου ισχύει η μηδενική υπόθεση (όπου δεν υπάρχει διαφορά).</a:t>
            </a:r>
          </a:p>
          <a:p>
            <a:pPr marL="609600" indent="-609600" eaLnBrk="1" hangingPunct="1">
              <a:lnSpc>
                <a:spcPct val="80000"/>
              </a:lnSpc>
              <a:defRPr/>
            </a:pPr>
            <a:endParaRPr lang="el-GR" sz="2000" dirty="0"/>
          </a:p>
          <a:p>
            <a:pPr marL="609600" indent="-609600" eaLnBrk="1" hangingPunct="1">
              <a:lnSpc>
                <a:spcPct val="80000"/>
              </a:lnSpc>
              <a:defRPr/>
            </a:pPr>
            <a:r>
              <a:rPr lang="el-GR" sz="2000" dirty="0"/>
              <a:t>Η πιθανότητα αυτή συμβολίζεται με ένα </a:t>
            </a:r>
            <a:r>
              <a:rPr lang="en-US" sz="2000" b="1" dirty="0">
                <a:solidFill>
                  <a:srgbClr val="990000"/>
                </a:solidFill>
              </a:rPr>
              <a:t>p</a:t>
            </a:r>
            <a:r>
              <a:rPr lang="el-GR" sz="2000" dirty="0"/>
              <a:t>. </a:t>
            </a:r>
          </a:p>
          <a:p>
            <a:pPr marL="609600" indent="-609600" eaLnBrk="1" hangingPunct="1">
              <a:lnSpc>
                <a:spcPct val="80000"/>
              </a:lnSpc>
              <a:defRPr/>
            </a:pPr>
            <a:endParaRPr lang="el-GR" sz="2000" dirty="0"/>
          </a:p>
          <a:p>
            <a:pPr marL="609600" indent="-609600" algn="just" eaLnBrk="1" hangingPunct="1">
              <a:lnSpc>
                <a:spcPct val="80000"/>
              </a:lnSpc>
              <a:defRPr/>
            </a:pPr>
            <a:r>
              <a:rPr lang="el-GR" sz="2000" dirty="0"/>
              <a:t> </a:t>
            </a:r>
            <a:r>
              <a:rPr lang="el-GR" sz="2000" i="1" dirty="0">
                <a:solidFill>
                  <a:srgbClr val="800000"/>
                </a:solidFill>
              </a:rPr>
              <a:t>Αν η πιθανότητα αυτή είναι μικρή</a:t>
            </a:r>
            <a:r>
              <a:rPr lang="el-GR" sz="2000" dirty="0"/>
              <a:t>, συμπεραίνομε ότι το δείγμα μας δεν προέρχεται από τέτοιο πληθυσμό, αλλά από έναν άλλο, στον οποίο δεν ισχύει η μηδενική υπόθεση. Αν, με άλλα λόγια, με βάση τα δεδομένα, η μηδενική υπόθεση φαντάζει απίθανη, </a:t>
            </a:r>
            <a:r>
              <a:rPr lang="el-GR" sz="2000" dirty="0">
                <a:solidFill>
                  <a:srgbClr val="800000"/>
                </a:solidFill>
              </a:rPr>
              <a:t>την απορρίπτομε</a:t>
            </a:r>
            <a:r>
              <a:rPr lang="el-GR" sz="2000" dirty="0"/>
              <a:t> και συμπεραίνομε ότι υπάρχει σχέση, διαφορά ή επίδραση στον πληθυσμό. </a:t>
            </a:r>
          </a:p>
        </p:txBody>
      </p:sp>
      <p:sp>
        <p:nvSpPr>
          <p:cNvPr id="75780" name="Footer Placeholder 3"/>
          <p:cNvSpPr>
            <a:spLocks noGrp="1"/>
          </p:cNvSpPr>
          <p:nvPr>
            <p:ph type="ftr" sz="quarter" idx="11"/>
          </p:nvPr>
        </p:nvSpPr>
        <p:spPr bwMode="auto">
          <a:xfrm>
            <a:off x="971550" y="6308725"/>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slide(fromBottom)">
                                      <p:cBhvr>
                                        <p:cTn id="7" dur="500"/>
                                        <p:tgtEl>
                                          <p:spTgt spid="146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6435">
                                            <p:txEl>
                                              <p:pRg st="0" end="0"/>
                                            </p:txEl>
                                          </p:spTgt>
                                        </p:tgtEl>
                                        <p:attrNameLst>
                                          <p:attrName>style.visibility</p:attrName>
                                        </p:attrNameLst>
                                      </p:cBhvr>
                                      <p:to>
                                        <p:strVal val="visible"/>
                                      </p:to>
                                    </p:set>
                                    <p:anim calcmode="lin" valueType="num">
                                      <p:cBhvr additive="base">
                                        <p:cTn id="12"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6435">
                                            <p:txEl>
                                              <p:pRg st="1" end="1"/>
                                            </p:txEl>
                                          </p:spTgt>
                                        </p:tgtEl>
                                        <p:attrNameLst>
                                          <p:attrName>style.visibility</p:attrName>
                                        </p:attrNameLst>
                                      </p:cBhvr>
                                      <p:to>
                                        <p:strVal val="visible"/>
                                      </p:to>
                                    </p:set>
                                    <p:anim calcmode="lin" valueType="num">
                                      <p:cBhvr additive="base">
                                        <p:cTn id="18"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6435">
                                            <p:txEl>
                                              <p:pRg st="2" end="2"/>
                                            </p:txEl>
                                          </p:spTgt>
                                        </p:tgtEl>
                                        <p:attrNameLst>
                                          <p:attrName>style.visibility</p:attrName>
                                        </p:attrNameLst>
                                      </p:cBhvr>
                                      <p:to>
                                        <p:strVal val="visible"/>
                                      </p:to>
                                    </p:set>
                                    <p:anim calcmode="lin" valueType="num">
                                      <p:cBhvr additive="base">
                                        <p:cTn id="24"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6435">
                                            <p:txEl>
                                              <p:pRg st="4" end="4"/>
                                            </p:txEl>
                                          </p:spTgt>
                                        </p:tgtEl>
                                        <p:attrNameLst>
                                          <p:attrName>style.visibility</p:attrName>
                                        </p:attrNameLst>
                                      </p:cBhvr>
                                      <p:to>
                                        <p:strVal val="visible"/>
                                      </p:to>
                                    </p:set>
                                    <p:anim calcmode="lin" valueType="num">
                                      <p:cBhvr additive="base">
                                        <p:cTn id="30" dur="500" fill="hold"/>
                                        <p:tgtEl>
                                          <p:spTgt spid="14643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6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6435">
                                            <p:txEl>
                                              <p:pRg st="6" end="6"/>
                                            </p:txEl>
                                          </p:spTgt>
                                        </p:tgtEl>
                                        <p:attrNameLst>
                                          <p:attrName>style.visibility</p:attrName>
                                        </p:attrNameLst>
                                      </p:cBhvr>
                                      <p:to>
                                        <p:strVal val="visible"/>
                                      </p:to>
                                    </p:set>
                                    <p:anim calcmode="lin" valueType="num">
                                      <p:cBhvr additive="base">
                                        <p:cTn id="36" dur="500" fill="hold"/>
                                        <p:tgtEl>
                                          <p:spTgt spid="14643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6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51554" name="Rectangle 2"/>
          <p:cNvSpPr>
            <a:spLocks noGrp="1" noChangeArrowheads="1"/>
          </p:cNvSpPr>
          <p:nvPr>
            <p:ph type="title"/>
          </p:nvPr>
        </p:nvSpPr>
        <p:spPr>
          <a:gradFill rotWithShape="0">
            <a:gsLst>
              <a:gs pos="0">
                <a:srgbClr val="D6B19C"/>
              </a:gs>
              <a:gs pos="30000">
                <a:srgbClr val="D49E6C"/>
              </a:gs>
              <a:gs pos="70000">
                <a:srgbClr val="A65528"/>
              </a:gs>
              <a:gs pos="100000">
                <a:srgbClr val="663012"/>
              </a:gs>
            </a:gsLst>
            <a:lin ang="5400000"/>
          </a:gradFill>
        </p:spPr>
        <p:txBody>
          <a:bodyPr/>
          <a:lstStyle/>
          <a:p>
            <a:pPr algn="ctr" eaLnBrk="1" hangingPunct="1"/>
            <a:r>
              <a:rPr lang="el-GR">
                <a:solidFill>
                  <a:srgbClr val="FFFF66"/>
                </a:solidFill>
              </a:rPr>
              <a:t>Ο έλεγχος υποθέσεων: </a:t>
            </a:r>
            <a:br>
              <a:rPr lang="el-GR">
                <a:solidFill>
                  <a:srgbClr val="FFFF66"/>
                </a:solidFill>
              </a:rPr>
            </a:br>
            <a:r>
              <a:rPr lang="el-GR" sz="2800" i="1">
                <a:solidFill>
                  <a:srgbClr val="FFFF66"/>
                </a:solidFill>
              </a:rPr>
              <a:t>Λογικής… τέλος</a:t>
            </a:r>
          </a:p>
        </p:txBody>
      </p:sp>
      <p:sp>
        <p:nvSpPr>
          <p:cNvPr id="151555" name="Rectangle 3"/>
          <p:cNvSpPr>
            <a:spLocks noGrp="1" noChangeArrowheads="1"/>
          </p:cNvSpPr>
          <p:nvPr>
            <p:ph sz="quarter" idx="1"/>
          </p:nvPr>
        </p:nvSpPr>
        <p:spPr>
          <a:xfrm>
            <a:off x="500063" y="1643063"/>
            <a:ext cx="8215312" cy="5000625"/>
          </a:xfrm>
        </p:spPr>
        <p:txBody>
          <a:bodyPr/>
          <a:lstStyle/>
          <a:p>
            <a:pPr marL="609600" indent="-609600" eaLnBrk="1" hangingPunct="1">
              <a:lnSpc>
                <a:spcPct val="80000"/>
              </a:lnSpc>
              <a:buFont typeface="Wingdings" pitchFamily="2" charset="2"/>
              <a:buChar char="v"/>
              <a:defRPr/>
            </a:pPr>
            <a:r>
              <a:rPr lang="el-GR" sz="2000" dirty="0"/>
              <a:t>Για να αποφασίσομε αν απορρίπτεται η μηδενική υπόθεση πρέπει: </a:t>
            </a:r>
          </a:p>
          <a:p>
            <a:pPr marL="609600" indent="-609600" eaLnBrk="1" hangingPunct="1">
              <a:lnSpc>
                <a:spcPct val="80000"/>
              </a:lnSpc>
              <a:buClr>
                <a:srgbClr val="FFFF99"/>
              </a:buClr>
              <a:buFont typeface="Wingdings 2" pitchFamily="18" charset="2"/>
              <a:buNone/>
              <a:defRPr/>
            </a:pPr>
            <a:r>
              <a:rPr lang="el-GR" sz="2000" i="1" dirty="0">
                <a:solidFill>
                  <a:srgbClr val="800000"/>
                </a:solidFill>
              </a:rPr>
              <a:t>Α.	να γνωρίζομε πώς να υπολογίσομε το </a:t>
            </a:r>
            <a:r>
              <a:rPr lang="en-US" sz="2000" b="1" i="1" dirty="0">
                <a:solidFill>
                  <a:srgbClr val="800000"/>
                </a:solidFill>
              </a:rPr>
              <a:t>p</a:t>
            </a:r>
            <a:r>
              <a:rPr lang="el-GR" sz="2000" b="1" i="1" dirty="0">
                <a:solidFill>
                  <a:srgbClr val="800000"/>
                </a:solidFill>
              </a:rPr>
              <a:t> </a:t>
            </a:r>
            <a:r>
              <a:rPr lang="el-GR" sz="2000" i="1" dirty="0">
                <a:solidFill>
                  <a:srgbClr val="800000"/>
                </a:solidFill>
              </a:rPr>
              <a:t>(την πιθανότητα να έχομε βρει κάτι κατά λάθος) και </a:t>
            </a:r>
          </a:p>
          <a:p>
            <a:pPr marL="609600" indent="-609600" algn="just" eaLnBrk="1" hangingPunct="1">
              <a:lnSpc>
                <a:spcPct val="80000"/>
              </a:lnSpc>
              <a:buClr>
                <a:srgbClr val="FFFF99"/>
              </a:buClr>
              <a:buFont typeface="Wingdings 2" pitchFamily="18" charset="2"/>
              <a:buNone/>
              <a:defRPr/>
            </a:pPr>
            <a:r>
              <a:rPr lang="el-GR" sz="2000" i="1" dirty="0">
                <a:solidFill>
                  <a:srgbClr val="800000"/>
                </a:solidFill>
              </a:rPr>
              <a:t>Β.	να αποφασίσομε πότε θα λέμε ότι η πιθανότητα αυτή είναι πολύ μικρή (ώστε να λέμε ότι αυτό που βρήκαμε δεν είναι κατά λάθος και άρα δεν ισχύει η μηδενική υπόθεση). </a:t>
            </a:r>
          </a:p>
          <a:p>
            <a:pPr marL="609600" indent="-609600" eaLnBrk="1" hangingPunct="1">
              <a:lnSpc>
                <a:spcPct val="80000"/>
              </a:lnSpc>
              <a:buClr>
                <a:srgbClr val="FFFF99"/>
              </a:buClr>
              <a:buFont typeface="Wingdings 2" pitchFamily="18" charset="2"/>
              <a:buNone/>
              <a:defRPr/>
            </a:pPr>
            <a:endParaRPr lang="el-GR" sz="2000" i="1" dirty="0">
              <a:solidFill>
                <a:srgbClr val="800000"/>
              </a:solidFill>
            </a:endParaRPr>
          </a:p>
          <a:p>
            <a:pPr marL="609600" indent="-609600" algn="just" eaLnBrk="1" hangingPunct="1">
              <a:lnSpc>
                <a:spcPct val="80000"/>
              </a:lnSpc>
              <a:buFont typeface="Wingdings" pitchFamily="2" charset="2"/>
              <a:buChar char="v"/>
              <a:defRPr/>
            </a:pPr>
            <a:r>
              <a:rPr lang="el-GR" sz="2000" dirty="0"/>
              <a:t>Το πρώτο θα το δούμε παρακάτω για διάφορες περιπτώσεις.  Το δεύτερο καθορίζεται </a:t>
            </a:r>
            <a:r>
              <a:rPr lang="en-US" sz="2000" dirty="0">
                <a:latin typeface="Aharoni" pitchFamily="2" charset="-79"/>
                <a:cs typeface="Aharoni" pitchFamily="2" charset="-79"/>
              </a:rPr>
              <a:t>a priori</a:t>
            </a:r>
            <a:r>
              <a:rPr lang="el-GR" sz="2000" dirty="0"/>
              <a:t>,</a:t>
            </a:r>
            <a:r>
              <a:rPr lang="en-US" sz="2000" dirty="0"/>
              <a:t> </a:t>
            </a:r>
            <a:r>
              <a:rPr lang="el-GR" sz="2000" dirty="0"/>
              <a:t>μάλλον «αυθαίρετα», και είναι γνωστό ως </a:t>
            </a:r>
            <a:r>
              <a:rPr lang="el-GR" sz="2000" b="1" i="1" dirty="0">
                <a:solidFill>
                  <a:srgbClr val="800000"/>
                </a:solidFill>
              </a:rPr>
              <a:t>επίπεδο στατιστικής σημαντικότητας</a:t>
            </a:r>
            <a:r>
              <a:rPr lang="el-GR" sz="2000" i="1" dirty="0">
                <a:solidFill>
                  <a:srgbClr val="800000"/>
                </a:solidFill>
              </a:rPr>
              <a:t> (συμβολίζεται με ένα </a:t>
            </a:r>
            <a:r>
              <a:rPr lang="el-GR" sz="2000" b="1" i="1" dirty="0">
                <a:solidFill>
                  <a:srgbClr val="800000"/>
                </a:solidFill>
              </a:rPr>
              <a:t>α</a:t>
            </a:r>
            <a:r>
              <a:rPr lang="el-GR" sz="2000" i="1" dirty="0">
                <a:solidFill>
                  <a:srgbClr val="800000"/>
                </a:solidFill>
              </a:rPr>
              <a:t> - άλφα).</a:t>
            </a:r>
            <a:r>
              <a:rPr lang="el-GR" sz="2000" i="1" dirty="0">
                <a:solidFill>
                  <a:srgbClr val="FFFF99"/>
                </a:solidFill>
              </a:rPr>
              <a:t> </a:t>
            </a:r>
            <a:r>
              <a:rPr lang="el-GR" sz="2000" dirty="0"/>
              <a:t>Η λογική τελειώνει κάπως έτσι:  </a:t>
            </a:r>
          </a:p>
          <a:p>
            <a:pPr marL="609600" indent="-609600" eaLnBrk="1" hangingPunct="1">
              <a:lnSpc>
                <a:spcPct val="80000"/>
              </a:lnSpc>
              <a:buFont typeface="Wingdings" pitchFamily="2" charset="2"/>
              <a:buChar char="v"/>
              <a:defRPr/>
            </a:pPr>
            <a:endParaRPr lang="el-GR" sz="2000" dirty="0"/>
          </a:p>
          <a:p>
            <a:pPr marL="609600" indent="-609600" eaLnBrk="1" hangingPunct="1">
              <a:lnSpc>
                <a:spcPct val="80000"/>
              </a:lnSpc>
              <a:buFont typeface="Wingdings" pitchFamily="2" charset="2"/>
              <a:buChar char="v"/>
              <a:defRPr/>
            </a:pPr>
            <a:r>
              <a:rPr lang="el-GR" sz="2000" dirty="0"/>
              <a:t>Αν </a:t>
            </a:r>
            <a:r>
              <a:rPr lang="en-US" sz="2000" b="1" dirty="0"/>
              <a:t>p </a:t>
            </a:r>
            <a:r>
              <a:rPr lang="en-US" sz="2000" b="1" dirty="0">
                <a:cs typeface="Times New Roman" pitchFamily="18" charset="0"/>
              </a:rPr>
              <a:t>≤ </a:t>
            </a:r>
            <a:r>
              <a:rPr lang="el-GR" sz="2000" b="1" dirty="0">
                <a:cs typeface="Times New Roman" pitchFamily="18" charset="0"/>
              </a:rPr>
              <a:t>α</a:t>
            </a:r>
            <a:r>
              <a:rPr lang="el-GR" sz="2000" dirty="0">
                <a:cs typeface="Times New Roman" pitchFamily="18" charset="0"/>
              </a:rPr>
              <a:t> </a:t>
            </a:r>
            <a:r>
              <a:rPr lang="el-GR" sz="2000" b="1" i="1" dirty="0">
                <a:solidFill>
                  <a:srgbClr val="800000"/>
                </a:solidFill>
                <a:cs typeface="Times New Roman" pitchFamily="18" charset="0"/>
              </a:rPr>
              <a:t>απορρίπτομε τη μηδενική υπόθεση</a:t>
            </a:r>
            <a:r>
              <a:rPr lang="el-GR" sz="2000" dirty="0">
                <a:cs typeface="Times New Roman" pitchFamily="18" charset="0"/>
              </a:rPr>
              <a:t> και αποφαινόμαστε ότι </a:t>
            </a:r>
            <a:r>
              <a:rPr lang="el-GR" sz="2000" dirty="0">
                <a:solidFill>
                  <a:schemeClr val="accent2">
                    <a:lumMod val="75000"/>
                  </a:schemeClr>
                </a:solidFill>
                <a:cs typeface="Times New Roman" pitchFamily="18" charset="0"/>
              </a:rPr>
              <a:t>υπάρχει στατιστικά σημαντική διαφορά</a:t>
            </a:r>
            <a:r>
              <a:rPr lang="el-GR" sz="2000" dirty="0">
                <a:cs typeface="Times New Roman" pitchFamily="18" charset="0"/>
              </a:rPr>
              <a:t>..</a:t>
            </a:r>
          </a:p>
          <a:p>
            <a:pPr marL="609600" indent="-609600" eaLnBrk="1" hangingPunct="1">
              <a:lnSpc>
                <a:spcPct val="80000"/>
              </a:lnSpc>
              <a:buFont typeface="Wingdings" pitchFamily="2" charset="2"/>
              <a:buChar char="v"/>
              <a:defRPr/>
            </a:pPr>
            <a:endParaRPr lang="el-GR" sz="2000" dirty="0">
              <a:cs typeface="Times New Roman" pitchFamily="18" charset="0"/>
            </a:endParaRPr>
          </a:p>
          <a:p>
            <a:pPr marL="609600" indent="-609600" eaLnBrk="1" hangingPunct="1">
              <a:lnSpc>
                <a:spcPct val="80000"/>
              </a:lnSpc>
              <a:buFont typeface="Wingdings" pitchFamily="2" charset="2"/>
              <a:buChar char="v"/>
              <a:defRPr/>
            </a:pPr>
            <a:r>
              <a:rPr lang="el-GR" sz="2000" dirty="0"/>
              <a:t>Αν </a:t>
            </a:r>
            <a:r>
              <a:rPr lang="en-US" sz="2000" b="1" dirty="0"/>
              <a:t>p</a:t>
            </a:r>
            <a:r>
              <a:rPr lang="en-US" sz="2000" b="1" dirty="0">
                <a:cs typeface="Times New Roman" pitchFamily="18" charset="0"/>
              </a:rPr>
              <a:t> &gt;</a:t>
            </a:r>
            <a:r>
              <a:rPr lang="el-GR" sz="2000" b="1" dirty="0">
                <a:cs typeface="Times New Roman" pitchFamily="18" charset="0"/>
              </a:rPr>
              <a:t> α</a:t>
            </a:r>
            <a:r>
              <a:rPr lang="el-GR" sz="2000" dirty="0">
                <a:cs typeface="Times New Roman" pitchFamily="18" charset="0"/>
              </a:rPr>
              <a:t> </a:t>
            </a:r>
            <a:r>
              <a:rPr lang="el-GR" sz="2000" b="1" i="1" dirty="0">
                <a:solidFill>
                  <a:srgbClr val="800000"/>
                </a:solidFill>
                <a:cs typeface="Times New Roman" pitchFamily="18" charset="0"/>
              </a:rPr>
              <a:t>αποτυγχάνομε να απορρίψομε τη μηδενική υπόθεση</a:t>
            </a:r>
            <a:r>
              <a:rPr lang="el-GR" sz="2000" dirty="0">
                <a:cs typeface="Times New Roman" pitchFamily="18" charset="0"/>
              </a:rPr>
              <a:t> και αποφαινόμαστε ότι δεν υπάρχει στατιστικά σημαντική διαφορά..</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blinds(horizontal)">
                                      <p:cBhvr>
                                        <p:cTn id="7" dur="500"/>
                                        <p:tgtEl>
                                          <p:spTgt spid="151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1555">
                                            <p:txEl>
                                              <p:pRg st="0" end="0"/>
                                            </p:txEl>
                                          </p:spTgt>
                                        </p:tgtEl>
                                        <p:attrNameLst>
                                          <p:attrName>style.visibility</p:attrName>
                                        </p:attrNameLst>
                                      </p:cBhvr>
                                      <p:to>
                                        <p:strVal val="visible"/>
                                      </p:to>
                                    </p:set>
                                    <p:anim calcmode="lin" valueType="num">
                                      <p:cBhvr additive="base">
                                        <p:cTn id="12"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1555">
                                            <p:txEl>
                                              <p:pRg st="1" end="1"/>
                                            </p:txEl>
                                          </p:spTgt>
                                        </p:tgtEl>
                                        <p:attrNameLst>
                                          <p:attrName>style.visibility</p:attrName>
                                        </p:attrNameLst>
                                      </p:cBhvr>
                                      <p:to>
                                        <p:strVal val="visible"/>
                                      </p:to>
                                    </p:set>
                                    <p:anim calcmode="lin" valueType="num">
                                      <p:cBhvr additive="base">
                                        <p:cTn id="18"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1555">
                                            <p:txEl>
                                              <p:pRg st="2" end="2"/>
                                            </p:txEl>
                                          </p:spTgt>
                                        </p:tgtEl>
                                        <p:attrNameLst>
                                          <p:attrName>style.visibility</p:attrName>
                                        </p:attrNameLst>
                                      </p:cBhvr>
                                      <p:to>
                                        <p:strVal val="visible"/>
                                      </p:to>
                                    </p:set>
                                    <p:anim calcmode="lin" valueType="num">
                                      <p:cBhvr additive="base">
                                        <p:cTn id="24"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1555">
                                            <p:txEl>
                                              <p:pRg st="4" end="4"/>
                                            </p:txEl>
                                          </p:spTgt>
                                        </p:tgtEl>
                                        <p:attrNameLst>
                                          <p:attrName>style.visibility</p:attrName>
                                        </p:attrNameLst>
                                      </p:cBhvr>
                                      <p:to>
                                        <p:strVal val="visible"/>
                                      </p:to>
                                    </p:set>
                                    <p:anim calcmode="lin" valueType="num">
                                      <p:cBhvr additive="base">
                                        <p:cTn id="30" dur="500" fill="hold"/>
                                        <p:tgtEl>
                                          <p:spTgt spid="15155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1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1555">
                                            <p:txEl>
                                              <p:pRg st="6" end="6"/>
                                            </p:txEl>
                                          </p:spTgt>
                                        </p:tgtEl>
                                        <p:attrNameLst>
                                          <p:attrName>style.visibility</p:attrName>
                                        </p:attrNameLst>
                                      </p:cBhvr>
                                      <p:to>
                                        <p:strVal val="visible"/>
                                      </p:to>
                                    </p:set>
                                    <p:anim calcmode="lin" valueType="num">
                                      <p:cBhvr additive="base">
                                        <p:cTn id="36" dur="500" fill="hold"/>
                                        <p:tgtEl>
                                          <p:spTgt spid="15155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155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1555">
                                            <p:txEl>
                                              <p:pRg st="8" end="8"/>
                                            </p:txEl>
                                          </p:spTgt>
                                        </p:tgtEl>
                                        <p:attrNameLst>
                                          <p:attrName>style.visibility</p:attrName>
                                        </p:attrNameLst>
                                      </p:cBhvr>
                                      <p:to>
                                        <p:strVal val="visible"/>
                                      </p:to>
                                    </p:set>
                                    <p:anim calcmode="lin" valueType="num">
                                      <p:cBhvr additive="base">
                                        <p:cTn id="42" dur="500" fill="hold"/>
                                        <p:tgtEl>
                                          <p:spTgt spid="151555">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5155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nimBg="1"/>
      <p:bldP spid="15155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55650" y="260350"/>
            <a:ext cx="7772400" cy="638175"/>
          </a:xfrm>
          <a:gradFill>
            <a:gsLst>
              <a:gs pos="0">
                <a:srgbClr val="FFCC99"/>
              </a:gs>
              <a:gs pos="30000">
                <a:srgbClr val="D49E6C"/>
              </a:gs>
              <a:gs pos="70000">
                <a:srgbClr val="A65528"/>
              </a:gs>
              <a:gs pos="100000">
                <a:srgbClr val="663012"/>
              </a:gs>
            </a:gsLst>
            <a:lin ang="5400000" scaled="0"/>
          </a:gradFill>
        </p:spPr>
        <p:txBody>
          <a:bodyPr>
            <a:normAutofit fontScale="90000"/>
          </a:bodyPr>
          <a:lstStyle/>
          <a:p>
            <a:pPr marL="762000" indent="-762000" algn="ctr" eaLnBrk="1" fontAlgn="auto" hangingPunct="1">
              <a:spcAft>
                <a:spcPts val="0"/>
              </a:spcAft>
              <a:defRPr/>
            </a:pPr>
            <a:r>
              <a:rPr lang="el-GR" sz="3600" i="1" dirty="0">
                <a:solidFill>
                  <a:srgbClr val="FFFF99"/>
                </a:solidFill>
              </a:rPr>
              <a:t>Επιλογή Κατάλληλου Στατιστικού</a:t>
            </a:r>
            <a:r>
              <a:rPr lang="el-GR" sz="2400" dirty="0">
                <a:solidFill>
                  <a:srgbClr val="FFFF99"/>
                </a:solidFill>
              </a:rPr>
              <a:t> </a:t>
            </a:r>
            <a:endParaRPr lang="el-GR" sz="2000" dirty="0">
              <a:solidFill>
                <a:srgbClr val="FFFF99"/>
              </a:solidFill>
            </a:endParaRPr>
          </a:p>
        </p:txBody>
      </p:sp>
      <p:sp>
        <p:nvSpPr>
          <p:cNvPr id="48131" name="Rectangle 3"/>
          <p:cNvSpPr>
            <a:spLocks noGrp="1" noChangeArrowheads="1"/>
          </p:cNvSpPr>
          <p:nvPr>
            <p:ph sz="quarter" idx="1"/>
          </p:nvPr>
        </p:nvSpPr>
        <p:spPr>
          <a:xfrm>
            <a:off x="928688" y="1643063"/>
            <a:ext cx="3749675" cy="4572000"/>
          </a:xfrm>
          <a:gradFill>
            <a:gsLst>
              <a:gs pos="0">
                <a:srgbClr val="D6B19C"/>
              </a:gs>
              <a:gs pos="30000">
                <a:srgbClr val="D49E6C"/>
              </a:gs>
              <a:gs pos="70000">
                <a:srgbClr val="A65528"/>
              </a:gs>
              <a:gs pos="100000">
                <a:srgbClr val="663012"/>
              </a:gs>
            </a:gsLst>
            <a:lin ang="5400000" scaled="0"/>
          </a:gradFill>
        </p:spPr>
        <p:txBody>
          <a:bodyPr>
            <a:normAutofit lnSpcReduction="10000"/>
          </a:bodyPr>
          <a:lstStyle/>
          <a:p>
            <a:pPr marL="266700" indent="-266700" eaLnBrk="1" fontAlgn="auto" hangingPunct="1">
              <a:lnSpc>
                <a:spcPct val="80000"/>
              </a:lnSpc>
              <a:spcBef>
                <a:spcPts val="580"/>
              </a:spcBef>
              <a:spcAft>
                <a:spcPts val="0"/>
              </a:spcAft>
              <a:buFont typeface="Monotype Sorts" pitchFamily="2" charset="2"/>
              <a:buNone/>
              <a:defRPr/>
            </a:pPr>
            <a:endParaRPr lang="el-GR" sz="2000" b="1" i="1" dirty="0">
              <a:solidFill>
                <a:srgbClr val="FFFF99"/>
              </a:solidFill>
            </a:endParaRPr>
          </a:p>
          <a:p>
            <a:pPr marL="266700" indent="-266700" eaLnBrk="1" fontAlgn="auto" hangingPunct="1">
              <a:lnSpc>
                <a:spcPct val="80000"/>
              </a:lnSpc>
              <a:spcBef>
                <a:spcPts val="580"/>
              </a:spcBef>
              <a:spcAft>
                <a:spcPts val="0"/>
              </a:spcAft>
              <a:buFont typeface="Monotype Sorts" pitchFamily="2" charset="2"/>
              <a:buNone/>
              <a:defRPr/>
            </a:pPr>
            <a:r>
              <a:rPr lang="el-GR" sz="2000" b="1" i="1" dirty="0">
                <a:solidFill>
                  <a:srgbClr val="FFFF99"/>
                </a:solidFill>
              </a:rPr>
              <a:t>1. Το λόγο (σκοπό) για τον οποίο χρειαζόμαστε το στατιστικό</a:t>
            </a:r>
            <a:endParaRPr lang="el-GR" sz="2000" dirty="0">
              <a:solidFill>
                <a:srgbClr val="FFFF99"/>
              </a:solidFill>
            </a:endParaRPr>
          </a:p>
          <a:p>
            <a:pPr marL="266700" indent="-266700" eaLnBrk="1" fontAlgn="auto" hangingPunct="1">
              <a:lnSpc>
                <a:spcPct val="80000"/>
              </a:lnSpc>
              <a:spcBef>
                <a:spcPts val="580"/>
              </a:spcBef>
              <a:spcAft>
                <a:spcPts val="0"/>
              </a:spcAft>
              <a:buFont typeface="Monotype Sorts" pitchFamily="2" charset="2"/>
              <a:buNone/>
              <a:defRPr/>
            </a:pPr>
            <a:endParaRPr lang="el-GR" sz="1200" dirty="0">
              <a:solidFill>
                <a:srgbClr val="FFFF99"/>
              </a:solidFill>
            </a:endParaRPr>
          </a:p>
          <a:p>
            <a:pPr marL="266700" indent="-266700" eaLnBrk="1" fontAlgn="auto" hangingPunct="1">
              <a:lnSpc>
                <a:spcPct val="80000"/>
              </a:lnSpc>
              <a:spcBef>
                <a:spcPts val="580"/>
              </a:spcBef>
              <a:spcAft>
                <a:spcPts val="0"/>
              </a:spcAft>
              <a:buFont typeface="Monotype Sorts" pitchFamily="2" charset="2"/>
              <a:buNone/>
              <a:defRPr/>
            </a:pPr>
            <a:r>
              <a:rPr lang="el-GR" sz="2000" dirty="0">
                <a:solidFill>
                  <a:schemeClr val="bg1"/>
                </a:solidFill>
              </a:rPr>
              <a:t>Υπάρχουν δύο </a:t>
            </a:r>
            <a:r>
              <a:rPr lang="el-GR" sz="2000" b="1" i="1" dirty="0">
                <a:solidFill>
                  <a:schemeClr val="bg1"/>
                </a:solidFill>
              </a:rPr>
              <a:t>γενικοί λόγοι</a:t>
            </a:r>
            <a:r>
              <a:rPr lang="el-GR" sz="2000" dirty="0">
                <a:solidFill>
                  <a:schemeClr val="bg1"/>
                </a:solidFill>
              </a:rPr>
              <a:t>:</a:t>
            </a:r>
          </a:p>
          <a:p>
            <a:pPr marL="266700" indent="-266700" eaLnBrk="1" fontAlgn="auto" hangingPunct="1">
              <a:lnSpc>
                <a:spcPct val="80000"/>
              </a:lnSpc>
              <a:spcBef>
                <a:spcPts val="580"/>
              </a:spcBef>
              <a:spcAft>
                <a:spcPts val="0"/>
              </a:spcAft>
              <a:buFont typeface="Wingdings 2"/>
              <a:buChar char=""/>
              <a:defRPr/>
            </a:pPr>
            <a:endParaRPr lang="el-GR" sz="2000" dirty="0">
              <a:solidFill>
                <a:srgbClr val="FFFF99"/>
              </a:solidFill>
            </a:endParaRPr>
          </a:p>
          <a:p>
            <a:pPr marL="266700" indent="-266700" eaLnBrk="1" fontAlgn="auto" hangingPunct="1">
              <a:lnSpc>
                <a:spcPct val="80000"/>
              </a:lnSpc>
              <a:spcBef>
                <a:spcPts val="580"/>
              </a:spcBef>
              <a:spcAft>
                <a:spcPts val="0"/>
              </a:spcAft>
              <a:buFont typeface="Wingdings 2"/>
              <a:buChar char=""/>
              <a:defRPr/>
            </a:pPr>
            <a:r>
              <a:rPr lang="el-GR" sz="2000" dirty="0">
                <a:solidFill>
                  <a:srgbClr val="FFFF99"/>
                </a:solidFill>
              </a:rPr>
              <a:t>η </a:t>
            </a:r>
            <a:r>
              <a:rPr lang="el-GR" sz="2000" b="1" i="1" dirty="0">
                <a:solidFill>
                  <a:srgbClr val="FFFF99"/>
                </a:solidFill>
              </a:rPr>
              <a:t>περιγραφή μεταβλητών ή  σχέσεων μεταξύ μεταβλητών</a:t>
            </a:r>
            <a:r>
              <a:rPr lang="el-GR" sz="2000" dirty="0">
                <a:solidFill>
                  <a:srgbClr val="FFFF99"/>
                </a:solidFill>
              </a:rPr>
              <a:t>, </a:t>
            </a:r>
            <a:r>
              <a:rPr lang="el-GR" sz="1800" dirty="0">
                <a:solidFill>
                  <a:schemeClr val="bg1"/>
                </a:solidFill>
              </a:rPr>
              <a:t>με τα οποία ασχολείται η Περιγραφική Στατιστική και </a:t>
            </a:r>
          </a:p>
          <a:p>
            <a:pPr marL="266700" indent="-266700" eaLnBrk="1" fontAlgn="auto" hangingPunct="1">
              <a:lnSpc>
                <a:spcPct val="80000"/>
              </a:lnSpc>
              <a:spcBef>
                <a:spcPts val="580"/>
              </a:spcBef>
              <a:spcAft>
                <a:spcPts val="0"/>
              </a:spcAft>
              <a:buFont typeface="Wingdings 2"/>
              <a:buChar char=""/>
              <a:defRPr/>
            </a:pPr>
            <a:endParaRPr lang="el-GR" sz="2000" dirty="0">
              <a:solidFill>
                <a:srgbClr val="FFFF99"/>
              </a:solidFill>
            </a:endParaRPr>
          </a:p>
          <a:p>
            <a:pPr marL="266700" indent="-266700" eaLnBrk="1" fontAlgn="auto" hangingPunct="1">
              <a:lnSpc>
                <a:spcPct val="80000"/>
              </a:lnSpc>
              <a:spcBef>
                <a:spcPts val="580"/>
              </a:spcBef>
              <a:spcAft>
                <a:spcPts val="0"/>
              </a:spcAft>
              <a:buFont typeface="Wingdings 2"/>
              <a:buChar char=""/>
              <a:defRPr/>
            </a:pPr>
            <a:r>
              <a:rPr lang="el-GR" sz="2000" dirty="0">
                <a:solidFill>
                  <a:srgbClr val="FFFF99"/>
                </a:solidFill>
              </a:rPr>
              <a:t>η </a:t>
            </a:r>
            <a:r>
              <a:rPr lang="el-GR" sz="2000" b="1" i="1" dirty="0">
                <a:solidFill>
                  <a:srgbClr val="FFFF99"/>
                </a:solidFill>
              </a:rPr>
              <a:t>γενίκευση από το δείγμα στον πληθυσμό</a:t>
            </a:r>
            <a:r>
              <a:rPr lang="el-GR" sz="2000" dirty="0">
                <a:solidFill>
                  <a:srgbClr val="FFFF99"/>
                </a:solidFill>
              </a:rPr>
              <a:t>, </a:t>
            </a:r>
            <a:r>
              <a:rPr lang="el-GR" sz="1800" dirty="0">
                <a:solidFill>
                  <a:schemeClr val="bg1"/>
                </a:solidFill>
              </a:rPr>
              <a:t>με την οποία ασχολείται η επαγωγική</a:t>
            </a:r>
            <a:r>
              <a:rPr lang="el-GR" sz="1800" dirty="0">
                <a:solidFill>
                  <a:srgbClr val="FFFF99"/>
                </a:solidFill>
              </a:rPr>
              <a:t> </a:t>
            </a:r>
            <a:r>
              <a:rPr lang="el-GR" sz="1800" dirty="0">
                <a:solidFill>
                  <a:schemeClr val="bg1"/>
                </a:solidFill>
              </a:rPr>
              <a:t>Στατιστική</a:t>
            </a:r>
            <a:endParaRPr lang="el-GR" sz="1800" dirty="0">
              <a:solidFill>
                <a:srgbClr val="FFFF99"/>
              </a:solidFill>
            </a:endParaRPr>
          </a:p>
          <a:p>
            <a:pPr marL="266700" indent="-266700" eaLnBrk="1" fontAlgn="auto" hangingPunct="1">
              <a:lnSpc>
                <a:spcPct val="80000"/>
              </a:lnSpc>
              <a:spcBef>
                <a:spcPts val="580"/>
              </a:spcBef>
              <a:spcAft>
                <a:spcPts val="0"/>
              </a:spcAft>
              <a:buFont typeface="Wingdings 2"/>
              <a:buChar char=""/>
              <a:defRPr/>
            </a:pPr>
            <a:endParaRPr lang="el-GR" sz="1800" dirty="0">
              <a:solidFill>
                <a:srgbClr val="FFFF99"/>
              </a:solidFill>
            </a:endParaRPr>
          </a:p>
        </p:txBody>
      </p:sp>
      <p:sp>
        <p:nvSpPr>
          <p:cNvPr id="48132" name="Rectangle 4"/>
          <p:cNvSpPr>
            <a:spLocks noGrp="1" noChangeArrowheads="1"/>
          </p:cNvSpPr>
          <p:nvPr>
            <p:ph sz="quarter" idx="2"/>
          </p:nvPr>
        </p:nvSpPr>
        <p:spPr>
          <a:xfrm>
            <a:off x="4857750" y="1643063"/>
            <a:ext cx="3749675" cy="4572000"/>
          </a:xfrm>
          <a:gradFill>
            <a:gsLst>
              <a:gs pos="0">
                <a:srgbClr val="D6B19C"/>
              </a:gs>
              <a:gs pos="30000">
                <a:srgbClr val="D49E6C"/>
              </a:gs>
              <a:gs pos="70000">
                <a:srgbClr val="A65528"/>
              </a:gs>
              <a:gs pos="100000">
                <a:srgbClr val="663012"/>
              </a:gs>
            </a:gsLst>
            <a:lin ang="5400000" scaled="0"/>
          </a:gradFill>
        </p:spPr>
        <p:txBody>
          <a:bodyPr>
            <a:normAutofit lnSpcReduction="10000"/>
          </a:bodyPr>
          <a:lstStyle/>
          <a:p>
            <a:pPr marL="533400" indent="-360363" eaLnBrk="1" fontAlgn="auto" hangingPunct="1">
              <a:lnSpc>
                <a:spcPct val="80000"/>
              </a:lnSpc>
              <a:spcBef>
                <a:spcPts val="580"/>
              </a:spcBef>
              <a:spcAft>
                <a:spcPts val="0"/>
              </a:spcAft>
              <a:buFont typeface="Monotype Sorts" pitchFamily="2" charset="2"/>
              <a:buNone/>
              <a:defRPr/>
            </a:pPr>
            <a:endParaRPr lang="el-GR" sz="2000" b="1" i="1" dirty="0">
              <a:solidFill>
                <a:srgbClr val="FFFF99"/>
              </a:solidFill>
            </a:endParaRPr>
          </a:p>
          <a:p>
            <a:pPr marL="533400" indent="-360363" eaLnBrk="1" fontAlgn="auto" hangingPunct="1">
              <a:lnSpc>
                <a:spcPct val="80000"/>
              </a:lnSpc>
              <a:spcBef>
                <a:spcPts val="580"/>
              </a:spcBef>
              <a:spcAft>
                <a:spcPts val="0"/>
              </a:spcAft>
              <a:buFont typeface="Monotype Sorts" pitchFamily="2" charset="2"/>
              <a:buNone/>
              <a:defRPr/>
            </a:pPr>
            <a:r>
              <a:rPr lang="el-GR" sz="2000" b="1" i="1" dirty="0">
                <a:solidFill>
                  <a:srgbClr val="FFFF99"/>
                </a:solidFill>
              </a:rPr>
              <a:t>2. Την κλίμακα (επίπεδο) μέτρησης των μεταβλητών</a:t>
            </a:r>
          </a:p>
          <a:p>
            <a:pPr marL="533400" indent="-360363" eaLnBrk="1" fontAlgn="auto" hangingPunct="1">
              <a:lnSpc>
                <a:spcPct val="80000"/>
              </a:lnSpc>
              <a:spcBef>
                <a:spcPts val="580"/>
              </a:spcBef>
              <a:spcAft>
                <a:spcPts val="0"/>
              </a:spcAft>
              <a:buFont typeface="Monotype Sorts" pitchFamily="2" charset="2"/>
              <a:buNone/>
              <a:defRPr/>
            </a:pPr>
            <a:endParaRPr lang="el-GR" sz="2000" dirty="0">
              <a:solidFill>
                <a:schemeClr val="bg1"/>
              </a:solidFill>
            </a:endParaRPr>
          </a:p>
          <a:p>
            <a:pPr marL="533400" indent="-360363" eaLnBrk="1" fontAlgn="auto" hangingPunct="1">
              <a:lnSpc>
                <a:spcPct val="80000"/>
              </a:lnSpc>
              <a:spcBef>
                <a:spcPts val="580"/>
              </a:spcBef>
              <a:spcAft>
                <a:spcPts val="0"/>
              </a:spcAft>
              <a:buFont typeface="Monotype Sorts" pitchFamily="2" charset="2"/>
              <a:buNone/>
              <a:defRPr/>
            </a:pPr>
            <a:r>
              <a:rPr lang="el-GR" sz="2000" dirty="0">
                <a:solidFill>
                  <a:schemeClr val="bg1"/>
                </a:solidFill>
              </a:rPr>
              <a:t>Οι κλίμακες μέτρησης είναι τέσσερις:</a:t>
            </a:r>
            <a:endParaRPr lang="en-US" sz="2000" dirty="0">
              <a:solidFill>
                <a:schemeClr val="bg1"/>
              </a:solidFill>
            </a:endParaRPr>
          </a:p>
          <a:p>
            <a:pPr marL="533400" indent="-360363" eaLnBrk="1" fontAlgn="auto" hangingPunct="1">
              <a:lnSpc>
                <a:spcPct val="80000"/>
              </a:lnSpc>
              <a:spcBef>
                <a:spcPts val="580"/>
              </a:spcBef>
              <a:spcAft>
                <a:spcPts val="0"/>
              </a:spcAft>
              <a:buFont typeface="Monotype Sorts" pitchFamily="2" charset="2"/>
              <a:buNone/>
              <a:defRPr/>
            </a:pPr>
            <a:endParaRPr lang="el-GR" sz="2000" dirty="0">
              <a:solidFill>
                <a:schemeClr val="bg1"/>
              </a:solidFill>
            </a:endParaRPr>
          </a:p>
          <a:p>
            <a:pPr marL="533400" indent="-360363" eaLnBrk="1" fontAlgn="auto" hangingPunct="1">
              <a:lnSpc>
                <a:spcPct val="80000"/>
              </a:lnSpc>
              <a:spcBef>
                <a:spcPts val="580"/>
              </a:spcBef>
              <a:spcAft>
                <a:spcPts val="0"/>
              </a:spcAft>
              <a:buClr>
                <a:srgbClr val="FFFF99"/>
              </a:buClr>
              <a:buFont typeface="Monotype Sorts" pitchFamily="2" charset="2"/>
              <a:buAutoNum type="arabicPeriod"/>
              <a:defRPr/>
            </a:pPr>
            <a:r>
              <a:rPr lang="el-GR" sz="2000" b="1" i="1" dirty="0">
                <a:solidFill>
                  <a:srgbClr val="FFFF99"/>
                </a:solidFill>
              </a:rPr>
              <a:t>Ονομαστική</a:t>
            </a:r>
          </a:p>
          <a:p>
            <a:pPr marL="533400" indent="-360363" eaLnBrk="1" fontAlgn="auto" hangingPunct="1">
              <a:lnSpc>
                <a:spcPct val="150000"/>
              </a:lnSpc>
              <a:spcBef>
                <a:spcPts val="580"/>
              </a:spcBef>
              <a:spcAft>
                <a:spcPts val="0"/>
              </a:spcAft>
              <a:buClr>
                <a:srgbClr val="FFFF99"/>
              </a:buClr>
              <a:buFont typeface="Monotype Sorts" pitchFamily="2" charset="2"/>
              <a:buAutoNum type="arabicPeriod"/>
              <a:defRPr/>
            </a:pPr>
            <a:r>
              <a:rPr lang="el-GR" sz="2000" b="1" i="1" dirty="0">
                <a:solidFill>
                  <a:srgbClr val="FFFF99"/>
                </a:solidFill>
              </a:rPr>
              <a:t>Τακτική</a:t>
            </a:r>
          </a:p>
          <a:p>
            <a:pPr marL="533400" indent="-360363" eaLnBrk="1" fontAlgn="auto" hangingPunct="1">
              <a:lnSpc>
                <a:spcPct val="150000"/>
              </a:lnSpc>
              <a:spcBef>
                <a:spcPts val="580"/>
              </a:spcBef>
              <a:spcAft>
                <a:spcPts val="0"/>
              </a:spcAft>
              <a:buClr>
                <a:srgbClr val="FFFF99"/>
              </a:buClr>
              <a:buFont typeface="Monotype Sorts" pitchFamily="2" charset="2"/>
              <a:buAutoNum type="arabicPeriod"/>
              <a:defRPr/>
            </a:pPr>
            <a:r>
              <a:rPr lang="el-GR" sz="2000" b="1" i="1" dirty="0">
                <a:solidFill>
                  <a:srgbClr val="FFFF99"/>
                </a:solidFill>
              </a:rPr>
              <a:t>Ισοδιαστημική</a:t>
            </a:r>
          </a:p>
          <a:p>
            <a:pPr marL="533400" indent="-360363" eaLnBrk="1" fontAlgn="auto" hangingPunct="1">
              <a:lnSpc>
                <a:spcPct val="150000"/>
              </a:lnSpc>
              <a:spcBef>
                <a:spcPts val="580"/>
              </a:spcBef>
              <a:spcAft>
                <a:spcPts val="0"/>
              </a:spcAft>
              <a:buClr>
                <a:srgbClr val="FFFF99"/>
              </a:buClr>
              <a:buFont typeface="Monotype Sorts" pitchFamily="2" charset="2"/>
              <a:buAutoNum type="arabicPeriod"/>
              <a:defRPr/>
            </a:pPr>
            <a:r>
              <a:rPr lang="el-GR" sz="2000" b="1" i="1" dirty="0">
                <a:solidFill>
                  <a:srgbClr val="FFFF99"/>
                </a:solidFill>
              </a:rPr>
              <a:t>(Αναλογική</a:t>
            </a:r>
            <a:r>
              <a:rPr lang="el-GR" sz="2000" dirty="0">
                <a:solidFill>
                  <a:srgbClr val="FFFF99"/>
                </a:solidFill>
              </a:rPr>
              <a:t> )</a:t>
            </a:r>
          </a:p>
        </p:txBody>
      </p:sp>
      <p:sp>
        <p:nvSpPr>
          <p:cNvPr id="48134" name="Text Box 6"/>
          <p:cNvSpPr txBox="1">
            <a:spLocks noChangeArrowheads="1"/>
          </p:cNvSpPr>
          <p:nvPr/>
        </p:nvSpPr>
        <p:spPr bwMode="auto">
          <a:xfrm>
            <a:off x="1693863" y="836613"/>
            <a:ext cx="5843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l-GR"/>
              <a:t>Για την επιλογή του κατάλληλου στατιστικού </a:t>
            </a:r>
            <a:br>
              <a:rPr lang="el-GR"/>
            </a:br>
            <a:r>
              <a:rPr lang="el-GR"/>
              <a:t>χρησιμοποιούμε δύο γενικά κριτήρια:</a:t>
            </a:r>
          </a:p>
        </p:txBody>
      </p:sp>
      <p:sp>
        <p:nvSpPr>
          <p:cNvPr id="6" name="Footer Placeholder 5"/>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box(in)">
                                      <p:cBhvr>
                                        <p:cTn id="11" dur="3000"/>
                                        <p:tgtEl>
                                          <p:spTgt spid="481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ntr" presetSubtype="4" fill="hold" grpId="0" nodeType="clickEffect">
                                  <p:stCondLst>
                                    <p:cond delay="0"/>
                                  </p:stCondLst>
                                  <p:childTnLst>
                                    <p:set>
                                      <p:cBhvr>
                                        <p:cTn id="15" dur="1" fill="hold">
                                          <p:stCondLst>
                                            <p:cond delay="0"/>
                                          </p:stCondLst>
                                        </p:cTn>
                                        <p:tgtEl>
                                          <p:spTgt spid="48131">
                                            <p:bg/>
                                          </p:spTgt>
                                        </p:tgtEl>
                                        <p:attrNameLst>
                                          <p:attrName>style.visibility</p:attrName>
                                        </p:attrNameLst>
                                      </p:cBhvr>
                                      <p:to>
                                        <p:strVal val="visible"/>
                                      </p:to>
                                    </p:set>
                                    <p:anim calcmode="lin" valueType="num">
                                      <p:cBhvr additive="base">
                                        <p:cTn id="16" dur="2000" fill="hold"/>
                                        <p:tgtEl>
                                          <p:spTgt spid="48131">
                                            <p:bg/>
                                          </p:spTgt>
                                        </p:tgtEl>
                                        <p:attrNameLst>
                                          <p:attrName>ppt_x</p:attrName>
                                        </p:attrNameLst>
                                      </p:cBhvr>
                                      <p:tavLst>
                                        <p:tav tm="0">
                                          <p:val>
                                            <p:strVal val="#ppt_x"/>
                                          </p:val>
                                        </p:tav>
                                        <p:tav tm="100000">
                                          <p:val>
                                            <p:strVal val="#ppt_x"/>
                                          </p:val>
                                        </p:tav>
                                      </p:tavLst>
                                    </p:anim>
                                    <p:anim calcmode="lin" valueType="num">
                                      <p:cBhvr additive="base">
                                        <p:cTn id="17" dur="2000" fill="hold"/>
                                        <p:tgtEl>
                                          <p:spTgt spid="48131">
                                            <p:bg/>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48131">
                                            <p:txEl>
                                              <p:pRg st="1" end="1"/>
                                            </p:txEl>
                                          </p:spTgt>
                                        </p:tgtEl>
                                        <p:attrNameLst>
                                          <p:attrName>style.visibility</p:attrName>
                                        </p:attrNameLst>
                                      </p:cBhvr>
                                      <p:to>
                                        <p:strVal val="visible"/>
                                      </p:to>
                                    </p:set>
                                    <p:anim calcmode="lin" valueType="num">
                                      <p:cBhvr additive="base">
                                        <p:cTn id="22" dur="20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grpId="0" nodeType="clickEffect">
                                  <p:stCondLst>
                                    <p:cond delay="0"/>
                                  </p:stCondLst>
                                  <p:childTnLst>
                                    <p:set>
                                      <p:cBhvr>
                                        <p:cTn id="27" dur="1" fill="hold">
                                          <p:stCondLst>
                                            <p:cond delay="0"/>
                                          </p:stCondLst>
                                        </p:cTn>
                                        <p:tgtEl>
                                          <p:spTgt spid="48131">
                                            <p:txEl>
                                              <p:pRg st="3" end="3"/>
                                            </p:txEl>
                                          </p:spTgt>
                                        </p:tgtEl>
                                        <p:attrNameLst>
                                          <p:attrName>style.visibility</p:attrName>
                                        </p:attrNameLst>
                                      </p:cBhvr>
                                      <p:to>
                                        <p:strVal val="visible"/>
                                      </p:to>
                                    </p:set>
                                    <p:anim calcmode="lin" valueType="num">
                                      <p:cBhvr additive="base">
                                        <p:cTn id="28" dur="20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48131">
                                            <p:txEl>
                                              <p:pRg st="5" end="5"/>
                                            </p:txEl>
                                          </p:spTgt>
                                        </p:tgtEl>
                                        <p:attrNameLst>
                                          <p:attrName>style.visibility</p:attrName>
                                        </p:attrNameLst>
                                      </p:cBhvr>
                                      <p:to>
                                        <p:strVal val="visible"/>
                                      </p:to>
                                    </p:set>
                                    <p:anim calcmode="lin" valueType="num">
                                      <p:cBhvr additive="base">
                                        <p:cTn id="34" dur="20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48131">
                                            <p:txEl>
                                              <p:pRg st="7" end="7"/>
                                            </p:txEl>
                                          </p:spTgt>
                                        </p:tgtEl>
                                        <p:attrNameLst>
                                          <p:attrName>style.visibility</p:attrName>
                                        </p:attrNameLst>
                                      </p:cBhvr>
                                      <p:to>
                                        <p:strVal val="visible"/>
                                      </p:to>
                                    </p:set>
                                    <p:anim calcmode="lin" valueType="num">
                                      <p:cBhvr additive="base">
                                        <p:cTn id="40" dur="20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7" presetClass="entr" presetSubtype="2" fill="hold" grpId="0" nodeType="clickEffect">
                                  <p:stCondLst>
                                    <p:cond delay="0"/>
                                  </p:stCondLst>
                                  <p:childTnLst>
                                    <p:set>
                                      <p:cBhvr>
                                        <p:cTn id="45" dur="1" fill="hold">
                                          <p:stCondLst>
                                            <p:cond delay="0"/>
                                          </p:stCondLst>
                                        </p:cTn>
                                        <p:tgtEl>
                                          <p:spTgt spid="48132">
                                            <p:bg/>
                                          </p:spTgt>
                                        </p:tgtEl>
                                        <p:attrNameLst>
                                          <p:attrName>style.visibility</p:attrName>
                                        </p:attrNameLst>
                                      </p:cBhvr>
                                      <p:to>
                                        <p:strVal val="visible"/>
                                      </p:to>
                                    </p:set>
                                    <p:anim calcmode="lin" valueType="num">
                                      <p:cBhvr additive="base">
                                        <p:cTn id="46" dur="3000" fill="hold"/>
                                        <p:tgtEl>
                                          <p:spTgt spid="48132">
                                            <p:bg/>
                                          </p:spTgt>
                                        </p:tgtEl>
                                        <p:attrNameLst>
                                          <p:attrName>ppt_x</p:attrName>
                                        </p:attrNameLst>
                                      </p:cBhvr>
                                      <p:tavLst>
                                        <p:tav tm="0">
                                          <p:val>
                                            <p:strVal val="1+#ppt_w/2"/>
                                          </p:val>
                                        </p:tav>
                                        <p:tav tm="100000">
                                          <p:val>
                                            <p:strVal val="#ppt_x"/>
                                          </p:val>
                                        </p:tav>
                                      </p:tavLst>
                                    </p:anim>
                                    <p:anim calcmode="lin" valueType="num">
                                      <p:cBhvr additive="base">
                                        <p:cTn id="47" dur="3000" fill="hold"/>
                                        <p:tgtEl>
                                          <p:spTgt spid="48132">
                                            <p:bg/>
                                          </p:spTgt>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7" presetClass="entr" presetSubtype="2" fill="hold" grpId="0" nodeType="clickEffect">
                                  <p:stCondLst>
                                    <p:cond delay="0"/>
                                  </p:stCondLst>
                                  <p:childTnLst>
                                    <p:set>
                                      <p:cBhvr>
                                        <p:cTn id="51" dur="1" fill="hold">
                                          <p:stCondLst>
                                            <p:cond delay="0"/>
                                          </p:stCondLst>
                                        </p:cTn>
                                        <p:tgtEl>
                                          <p:spTgt spid="48132">
                                            <p:txEl>
                                              <p:pRg st="1" end="1"/>
                                            </p:txEl>
                                          </p:spTgt>
                                        </p:tgtEl>
                                        <p:attrNameLst>
                                          <p:attrName>style.visibility</p:attrName>
                                        </p:attrNameLst>
                                      </p:cBhvr>
                                      <p:to>
                                        <p:strVal val="visible"/>
                                      </p:to>
                                    </p:set>
                                    <p:anim calcmode="lin" valueType="num">
                                      <p:cBhvr additive="base">
                                        <p:cTn id="52" dur="3000" fill="hold"/>
                                        <p:tgtEl>
                                          <p:spTgt spid="48132">
                                            <p:txEl>
                                              <p:pRg st="1" end="1"/>
                                            </p:txEl>
                                          </p:spTgt>
                                        </p:tgtEl>
                                        <p:attrNameLst>
                                          <p:attrName>ppt_x</p:attrName>
                                        </p:attrNameLst>
                                      </p:cBhvr>
                                      <p:tavLst>
                                        <p:tav tm="0">
                                          <p:val>
                                            <p:strVal val="1+#ppt_w/2"/>
                                          </p:val>
                                        </p:tav>
                                        <p:tav tm="100000">
                                          <p:val>
                                            <p:strVal val="#ppt_x"/>
                                          </p:val>
                                        </p:tav>
                                      </p:tavLst>
                                    </p:anim>
                                    <p:anim calcmode="lin" valueType="num">
                                      <p:cBhvr additive="base">
                                        <p:cTn id="53" dur="3000" fill="hold"/>
                                        <p:tgtEl>
                                          <p:spTgt spid="48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7" presetClass="entr" presetSubtype="2" fill="hold" grpId="0" nodeType="clickEffect">
                                  <p:stCondLst>
                                    <p:cond delay="0"/>
                                  </p:stCondLst>
                                  <p:childTnLst>
                                    <p:set>
                                      <p:cBhvr>
                                        <p:cTn id="57" dur="1" fill="hold">
                                          <p:stCondLst>
                                            <p:cond delay="0"/>
                                          </p:stCondLst>
                                        </p:cTn>
                                        <p:tgtEl>
                                          <p:spTgt spid="48132">
                                            <p:txEl>
                                              <p:pRg st="3" end="3"/>
                                            </p:txEl>
                                          </p:spTgt>
                                        </p:tgtEl>
                                        <p:attrNameLst>
                                          <p:attrName>style.visibility</p:attrName>
                                        </p:attrNameLst>
                                      </p:cBhvr>
                                      <p:to>
                                        <p:strVal val="visible"/>
                                      </p:to>
                                    </p:set>
                                    <p:anim calcmode="lin" valueType="num">
                                      <p:cBhvr additive="base">
                                        <p:cTn id="58" dur="3000" fill="hold"/>
                                        <p:tgtEl>
                                          <p:spTgt spid="48132">
                                            <p:txEl>
                                              <p:pRg st="3" end="3"/>
                                            </p:txEl>
                                          </p:spTgt>
                                        </p:tgtEl>
                                        <p:attrNameLst>
                                          <p:attrName>ppt_x</p:attrName>
                                        </p:attrNameLst>
                                      </p:cBhvr>
                                      <p:tavLst>
                                        <p:tav tm="0">
                                          <p:val>
                                            <p:strVal val="1+#ppt_w/2"/>
                                          </p:val>
                                        </p:tav>
                                        <p:tav tm="100000">
                                          <p:val>
                                            <p:strVal val="#ppt_x"/>
                                          </p:val>
                                        </p:tav>
                                      </p:tavLst>
                                    </p:anim>
                                    <p:anim calcmode="lin" valueType="num">
                                      <p:cBhvr additive="base">
                                        <p:cTn id="59" dur="3000" fill="hold"/>
                                        <p:tgtEl>
                                          <p:spTgt spid="481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7" presetClass="entr" presetSubtype="2" fill="hold" grpId="0" nodeType="clickEffect">
                                  <p:stCondLst>
                                    <p:cond delay="0"/>
                                  </p:stCondLst>
                                  <p:childTnLst>
                                    <p:set>
                                      <p:cBhvr>
                                        <p:cTn id="63" dur="1" fill="hold">
                                          <p:stCondLst>
                                            <p:cond delay="0"/>
                                          </p:stCondLst>
                                        </p:cTn>
                                        <p:tgtEl>
                                          <p:spTgt spid="48132">
                                            <p:txEl>
                                              <p:pRg st="5" end="5"/>
                                            </p:txEl>
                                          </p:spTgt>
                                        </p:tgtEl>
                                        <p:attrNameLst>
                                          <p:attrName>style.visibility</p:attrName>
                                        </p:attrNameLst>
                                      </p:cBhvr>
                                      <p:to>
                                        <p:strVal val="visible"/>
                                      </p:to>
                                    </p:set>
                                    <p:anim calcmode="lin" valueType="num">
                                      <p:cBhvr additive="base">
                                        <p:cTn id="64" dur="3000" fill="hold"/>
                                        <p:tgtEl>
                                          <p:spTgt spid="48132">
                                            <p:txEl>
                                              <p:pRg st="5" end="5"/>
                                            </p:txEl>
                                          </p:spTgt>
                                        </p:tgtEl>
                                        <p:attrNameLst>
                                          <p:attrName>ppt_x</p:attrName>
                                        </p:attrNameLst>
                                      </p:cBhvr>
                                      <p:tavLst>
                                        <p:tav tm="0">
                                          <p:val>
                                            <p:strVal val="1+#ppt_w/2"/>
                                          </p:val>
                                        </p:tav>
                                        <p:tav tm="100000">
                                          <p:val>
                                            <p:strVal val="#ppt_x"/>
                                          </p:val>
                                        </p:tav>
                                      </p:tavLst>
                                    </p:anim>
                                    <p:anim calcmode="lin" valueType="num">
                                      <p:cBhvr additive="base">
                                        <p:cTn id="65" dur="3000" fill="hold"/>
                                        <p:tgtEl>
                                          <p:spTgt spid="481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7" presetClass="entr" presetSubtype="2" fill="hold" grpId="0" nodeType="clickEffect">
                                  <p:stCondLst>
                                    <p:cond delay="0"/>
                                  </p:stCondLst>
                                  <p:childTnLst>
                                    <p:set>
                                      <p:cBhvr>
                                        <p:cTn id="69" dur="1" fill="hold">
                                          <p:stCondLst>
                                            <p:cond delay="0"/>
                                          </p:stCondLst>
                                        </p:cTn>
                                        <p:tgtEl>
                                          <p:spTgt spid="48132">
                                            <p:txEl>
                                              <p:pRg st="6" end="6"/>
                                            </p:txEl>
                                          </p:spTgt>
                                        </p:tgtEl>
                                        <p:attrNameLst>
                                          <p:attrName>style.visibility</p:attrName>
                                        </p:attrNameLst>
                                      </p:cBhvr>
                                      <p:to>
                                        <p:strVal val="visible"/>
                                      </p:to>
                                    </p:set>
                                    <p:anim calcmode="lin" valueType="num">
                                      <p:cBhvr additive="base">
                                        <p:cTn id="70" dur="3000" fill="hold"/>
                                        <p:tgtEl>
                                          <p:spTgt spid="48132">
                                            <p:txEl>
                                              <p:pRg st="6" end="6"/>
                                            </p:txEl>
                                          </p:spTgt>
                                        </p:tgtEl>
                                        <p:attrNameLst>
                                          <p:attrName>ppt_x</p:attrName>
                                        </p:attrNameLst>
                                      </p:cBhvr>
                                      <p:tavLst>
                                        <p:tav tm="0">
                                          <p:val>
                                            <p:strVal val="1+#ppt_w/2"/>
                                          </p:val>
                                        </p:tav>
                                        <p:tav tm="100000">
                                          <p:val>
                                            <p:strVal val="#ppt_x"/>
                                          </p:val>
                                        </p:tav>
                                      </p:tavLst>
                                    </p:anim>
                                    <p:anim calcmode="lin" valueType="num">
                                      <p:cBhvr additive="base">
                                        <p:cTn id="71" dur="3000" fill="hold"/>
                                        <p:tgtEl>
                                          <p:spTgt spid="481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7" presetClass="entr" presetSubtype="2" fill="hold" grpId="0" nodeType="clickEffect">
                                  <p:stCondLst>
                                    <p:cond delay="0"/>
                                  </p:stCondLst>
                                  <p:childTnLst>
                                    <p:set>
                                      <p:cBhvr>
                                        <p:cTn id="75" dur="1" fill="hold">
                                          <p:stCondLst>
                                            <p:cond delay="0"/>
                                          </p:stCondLst>
                                        </p:cTn>
                                        <p:tgtEl>
                                          <p:spTgt spid="48132">
                                            <p:txEl>
                                              <p:pRg st="7" end="7"/>
                                            </p:txEl>
                                          </p:spTgt>
                                        </p:tgtEl>
                                        <p:attrNameLst>
                                          <p:attrName>style.visibility</p:attrName>
                                        </p:attrNameLst>
                                      </p:cBhvr>
                                      <p:to>
                                        <p:strVal val="visible"/>
                                      </p:to>
                                    </p:set>
                                    <p:anim calcmode="lin" valueType="num">
                                      <p:cBhvr additive="base">
                                        <p:cTn id="76" dur="3000" fill="hold"/>
                                        <p:tgtEl>
                                          <p:spTgt spid="48132">
                                            <p:txEl>
                                              <p:pRg st="7" end="7"/>
                                            </p:txEl>
                                          </p:spTgt>
                                        </p:tgtEl>
                                        <p:attrNameLst>
                                          <p:attrName>ppt_x</p:attrName>
                                        </p:attrNameLst>
                                      </p:cBhvr>
                                      <p:tavLst>
                                        <p:tav tm="0">
                                          <p:val>
                                            <p:strVal val="1+#ppt_w/2"/>
                                          </p:val>
                                        </p:tav>
                                        <p:tav tm="100000">
                                          <p:val>
                                            <p:strVal val="#ppt_x"/>
                                          </p:val>
                                        </p:tav>
                                      </p:tavLst>
                                    </p:anim>
                                    <p:anim calcmode="lin" valueType="num">
                                      <p:cBhvr additive="base">
                                        <p:cTn id="77" dur="3000" fill="hold"/>
                                        <p:tgtEl>
                                          <p:spTgt spid="481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7" presetClass="entr" presetSubtype="2" fill="hold" grpId="0" nodeType="clickEffect">
                                  <p:stCondLst>
                                    <p:cond delay="0"/>
                                  </p:stCondLst>
                                  <p:childTnLst>
                                    <p:set>
                                      <p:cBhvr>
                                        <p:cTn id="81" dur="1" fill="hold">
                                          <p:stCondLst>
                                            <p:cond delay="0"/>
                                          </p:stCondLst>
                                        </p:cTn>
                                        <p:tgtEl>
                                          <p:spTgt spid="48132">
                                            <p:txEl>
                                              <p:pRg st="8" end="8"/>
                                            </p:txEl>
                                          </p:spTgt>
                                        </p:tgtEl>
                                        <p:attrNameLst>
                                          <p:attrName>style.visibility</p:attrName>
                                        </p:attrNameLst>
                                      </p:cBhvr>
                                      <p:to>
                                        <p:strVal val="visible"/>
                                      </p:to>
                                    </p:set>
                                    <p:anim calcmode="lin" valueType="num">
                                      <p:cBhvr additive="base">
                                        <p:cTn id="82" dur="3000" fill="hold"/>
                                        <p:tgtEl>
                                          <p:spTgt spid="48132">
                                            <p:txEl>
                                              <p:pRg st="8" end="8"/>
                                            </p:txEl>
                                          </p:spTgt>
                                        </p:tgtEl>
                                        <p:attrNameLst>
                                          <p:attrName>ppt_x</p:attrName>
                                        </p:attrNameLst>
                                      </p:cBhvr>
                                      <p:tavLst>
                                        <p:tav tm="0">
                                          <p:val>
                                            <p:strVal val="1+#ppt_w/2"/>
                                          </p:val>
                                        </p:tav>
                                        <p:tav tm="100000">
                                          <p:val>
                                            <p:strVal val="#ppt_x"/>
                                          </p:val>
                                        </p:tav>
                                      </p:tavLst>
                                    </p:anim>
                                    <p:anim calcmode="lin" valueType="num">
                                      <p:cBhvr additive="base">
                                        <p:cTn id="83" dur="3000" fill="hold"/>
                                        <p:tgtEl>
                                          <p:spTgt spid="4813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1" grpId="0" build="p" animBg="1"/>
      <p:bldP spid="48132" grpId="0" build="p" animBg="1"/>
      <p:bldP spid="4813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50531" name="Rectangle 3"/>
          <p:cNvSpPr>
            <a:spLocks noGrp="1" noChangeArrowheads="1"/>
          </p:cNvSpPr>
          <p:nvPr>
            <p:ph sz="quarter" idx="1"/>
          </p:nvPr>
        </p:nvSpPr>
        <p:spPr>
          <a:xfrm>
            <a:off x="107950" y="1125538"/>
            <a:ext cx="9036050" cy="5446712"/>
          </a:xfrm>
        </p:spPr>
        <p:txBody>
          <a:bodyPr/>
          <a:lstStyle/>
          <a:p>
            <a:pPr marL="0" indent="0" eaLnBrk="1" hangingPunct="1">
              <a:lnSpc>
                <a:spcPct val="80000"/>
              </a:lnSpc>
              <a:buFont typeface="Monotype Sorts" pitchFamily="2" charset="2"/>
              <a:buNone/>
            </a:pPr>
            <a:r>
              <a:rPr lang="el-GR" sz="2000"/>
              <a:t>Με άλλα λόγια, </a:t>
            </a:r>
            <a:r>
              <a:rPr lang="el-GR" sz="2000">
                <a:solidFill>
                  <a:srgbClr val="800000"/>
                </a:solidFill>
              </a:rPr>
              <a:t>το μόνο που πρέπει να υπολογίσομε είναι η πιθανότητα </a:t>
            </a:r>
            <a:r>
              <a:rPr lang="en-US" sz="2000" b="1">
                <a:solidFill>
                  <a:srgbClr val="800000"/>
                </a:solidFill>
              </a:rPr>
              <a:t>p</a:t>
            </a:r>
            <a:r>
              <a:rPr lang="el-GR" sz="2000"/>
              <a:t>.  </a:t>
            </a:r>
          </a:p>
          <a:p>
            <a:pPr marL="0" indent="0" eaLnBrk="1" hangingPunct="1">
              <a:lnSpc>
                <a:spcPct val="80000"/>
              </a:lnSpc>
              <a:buFont typeface="Monotype Sorts" pitchFamily="2" charset="2"/>
              <a:buNone/>
            </a:pPr>
            <a:endParaRPr lang="el-GR" sz="2000"/>
          </a:p>
          <a:p>
            <a:pPr marL="0" indent="0" eaLnBrk="1" hangingPunct="1">
              <a:lnSpc>
                <a:spcPct val="80000"/>
              </a:lnSpc>
              <a:buFont typeface="Monotype Sorts" pitchFamily="2" charset="2"/>
              <a:buNone/>
            </a:pPr>
            <a:r>
              <a:rPr lang="el-GR" sz="2000"/>
              <a:t>Γενικά, τις πιθανότητες </a:t>
            </a:r>
            <a:r>
              <a:rPr lang="en-US" sz="2000"/>
              <a:t> p </a:t>
            </a:r>
            <a:r>
              <a:rPr lang="el-GR" sz="2000"/>
              <a:t> μπορούμε να τις βρούμε, αν γνωρίζομε:</a:t>
            </a:r>
          </a:p>
          <a:p>
            <a:pPr marL="179388" lvl="1" indent="0" eaLnBrk="1" hangingPunct="1">
              <a:lnSpc>
                <a:spcPct val="80000"/>
              </a:lnSpc>
              <a:buFontTx/>
              <a:buNone/>
            </a:pPr>
            <a:r>
              <a:rPr lang="el-GR" sz="2000">
                <a:solidFill>
                  <a:srgbClr val="800000"/>
                </a:solidFill>
              </a:rPr>
              <a:t>1.</a:t>
            </a:r>
            <a:r>
              <a:rPr lang="el-GR" sz="2000" i="1">
                <a:solidFill>
                  <a:srgbClr val="800000"/>
                </a:solidFill>
              </a:rPr>
              <a:t>Τη </a:t>
            </a:r>
            <a:r>
              <a:rPr lang="el-GR" sz="2000" b="1" i="1">
                <a:solidFill>
                  <a:srgbClr val="800000"/>
                </a:solidFill>
              </a:rPr>
              <a:t>δειγματοληπτική κατανομή</a:t>
            </a:r>
            <a:r>
              <a:rPr lang="el-GR" sz="2000" i="1">
                <a:solidFill>
                  <a:srgbClr val="800000"/>
                </a:solidFill>
              </a:rPr>
              <a:t> (</a:t>
            </a:r>
            <a:r>
              <a:rPr lang="en-US" sz="2000" i="1">
                <a:solidFill>
                  <a:srgbClr val="800000"/>
                </a:solidFill>
              </a:rPr>
              <a:t>sampling</a:t>
            </a:r>
            <a:r>
              <a:rPr lang="el-GR" sz="2000" i="1">
                <a:solidFill>
                  <a:srgbClr val="800000"/>
                </a:solidFill>
              </a:rPr>
              <a:t> </a:t>
            </a:r>
            <a:r>
              <a:rPr lang="en-US" sz="2000" i="1">
                <a:solidFill>
                  <a:srgbClr val="800000"/>
                </a:solidFill>
              </a:rPr>
              <a:t>distribution</a:t>
            </a:r>
            <a:r>
              <a:rPr lang="el-GR" sz="2000" i="1">
                <a:solidFill>
                  <a:srgbClr val="800000"/>
                </a:solidFill>
              </a:rPr>
              <a:t>) ενός στατιστικού (ενός οποιουδήποτε στατιστικού). </a:t>
            </a:r>
          </a:p>
          <a:p>
            <a:pPr marL="179388" lvl="1" indent="0" algn="just" eaLnBrk="1" hangingPunct="1">
              <a:lnSpc>
                <a:spcPct val="80000"/>
              </a:lnSpc>
              <a:buFontTx/>
              <a:buNone/>
            </a:pPr>
            <a:r>
              <a:rPr lang="el-GR" sz="2000"/>
              <a:t>Η δειγματοληπτική κατανομή ενός στατιστικού είναι η κατανομή του στατιστικού αυτού που προκύπτει από απείρως επαναλαμβανόμενες δειγματοληψίες.  Για παράδειγμα, αν πάρομε ένα δείγμα 100 ατόμων και υπολογίσομε το μέσο όρο, άλλο δείγμα 100 ατόμων (με τον ίδιο τρόπο) και υπολογίσομε το μέσο όρο, άλλο δείγμα 100 ατόμων κ.ο.κ, η κατανομή όλων των μέσων όρων που θα προκύψει είναι η δειγματοληπτική κατανομή του μέσου όρου.  Η δειγματοληπτική κατανομή είναι θεωρητική αλλά χρησιμοποιείται για να κάνομε γενικεύσεις από την κατανομή του δείγματος στην κατανομή του πληθυσμού και οι δύο από τις οποίες είναι υπαρκτές (πραγματικές) κατανομές. </a:t>
            </a:r>
          </a:p>
          <a:p>
            <a:pPr marL="179388" lvl="1" indent="0" eaLnBrk="1" hangingPunct="1">
              <a:lnSpc>
                <a:spcPct val="80000"/>
              </a:lnSpc>
              <a:buFontTx/>
              <a:buNone/>
            </a:pPr>
            <a:endParaRPr lang="el-GR" sz="2000"/>
          </a:p>
          <a:p>
            <a:pPr marL="179388" lvl="1" indent="0" eaLnBrk="1" hangingPunct="1">
              <a:lnSpc>
                <a:spcPct val="80000"/>
              </a:lnSpc>
              <a:buFontTx/>
              <a:buNone/>
            </a:pPr>
            <a:r>
              <a:rPr lang="el-GR" sz="2000" i="1">
                <a:solidFill>
                  <a:srgbClr val="800000"/>
                </a:solidFill>
              </a:rPr>
              <a:t>2.Τις πιθανότητες που αντιστοιχούν στις διάφορες τιμές αυτής της κατανομής</a:t>
            </a:r>
            <a:r>
              <a:rPr lang="el-GR" sz="2000">
                <a:solidFill>
                  <a:srgbClr val="800000"/>
                </a:solidFill>
              </a:rPr>
              <a:t>. </a:t>
            </a:r>
          </a:p>
          <a:p>
            <a:pPr marL="179388" lvl="1" indent="0" eaLnBrk="1" hangingPunct="1">
              <a:lnSpc>
                <a:spcPct val="80000"/>
              </a:lnSpc>
              <a:buFontTx/>
              <a:buNone/>
            </a:pPr>
            <a:r>
              <a:rPr lang="el-GR" sz="2000">
                <a:solidFill>
                  <a:srgbClr val="800000"/>
                </a:solidFill>
              </a:rPr>
              <a:t> </a:t>
            </a:r>
          </a:p>
          <a:p>
            <a:pPr marL="0" indent="0" eaLnBrk="1" hangingPunct="1">
              <a:lnSpc>
                <a:spcPct val="80000"/>
              </a:lnSpc>
            </a:pPr>
            <a:r>
              <a:rPr lang="el-GR" sz="2000"/>
              <a:t>Κάτω από ορισμένες προϋποθέσεις, οι πληροφορίες αυτές για τα περισσότερα στατιστικά μπορούν να υπολογιστούν και είναι μάλιστα διαθέσιμα σε πίνακες .</a:t>
            </a:r>
          </a:p>
        </p:txBody>
      </p:sp>
      <p:sp>
        <p:nvSpPr>
          <p:cNvPr id="150532" name="Rectangle 4"/>
          <p:cNvSpPr>
            <a:spLocks noChangeArrowheads="1"/>
          </p:cNvSpPr>
          <p:nvPr/>
        </p:nvSpPr>
        <p:spPr bwMode="auto">
          <a:xfrm>
            <a:off x="642938" y="142875"/>
            <a:ext cx="7772400" cy="881063"/>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l-GR" sz="4400">
                <a:solidFill>
                  <a:srgbClr val="FFFF66"/>
                </a:solidFill>
              </a:rPr>
              <a:t>Δειγματοληπτικές Κατανομές </a:t>
            </a:r>
            <a:endParaRPr lang="el-GR" sz="3200" i="1">
              <a:solidFill>
                <a:srgbClr val="FFFF66"/>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ox(in)">
                                      <p:cBhvr>
                                        <p:cTn id="7" dur="500"/>
                                        <p:tgtEl>
                                          <p:spTgt spid="150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531">
                                            <p:txEl>
                                              <p:pRg st="0" end="0"/>
                                            </p:txEl>
                                          </p:spTgt>
                                        </p:tgtEl>
                                        <p:attrNameLst>
                                          <p:attrName>style.visibility</p:attrName>
                                        </p:attrNameLst>
                                      </p:cBhvr>
                                      <p:to>
                                        <p:strVal val="visible"/>
                                      </p:to>
                                    </p:set>
                                    <p:anim calcmode="lin" valueType="num">
                                      <p:cBhvr additive="base">
                                        <p:cTn id="12" dur="5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0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0531">
                                            <p:txEl>
                                              <p:pRg st="2" end="2"/>
                                            </p:txEl>
                                          </p:spTgt>
                                        </p:tgtEl>
                                        <p:attrNameLst>
                                          <p:attrName>style.visibility</p:attrName>
                                        </p:attrNameLst>
                                      </p:cBhvr>
                                      <p:to>
                                        <p:strVal val="visible"/>
                                      </p:to>
                                    </p:set>
                                    <p:anim calcmode="lin" valueType="num">
                                      <p:cBhvr additive="base">
                                        <p:cTn id="18"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0531">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0531">
                                            <p:txEl>
                                              <p:pRg st="3" end="3"/>
                                            </p:txEl>
                                          </p:spTgt>
                                        </p:tgtEl>
                                        <p:attrNameLst>
                                          <p:attrName>style.visibility</p:attrName>
                                        </p:attrNameLst>
                                      </p:cBhvr>
                                      <p:to>
                                        <p:strVal val="visible"/>
                                      </p:to>
                                    </p:set>
                                    <p:anim calcmode="lin" valueType="num">
                                      <p:cBhvr additive="base">
                                        <p:cTn id="22" dur="5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0531">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0531">
                                            <p:txEl>
                                              <p:pRg st="4" end="4"/>
                                            </p:txEl>
                                          </p:spTgt>
                                        </p:tgtEl>
                                        <p:attrNameLst>
                                          <p:attrName>style.visibility</p:attrName>
                                        </p:attrNameLst>
                                      </p:cBhvr>
                                      <p:to>
                                        <p:strVal val="visible"/>
                                      </p:to>
                                    </p:set>
                                    <p:anim calcmode="lin" valueType="num">
                                      <p:cBhvr additive="base">
                                        <p:cTn id="26" dur="500" fill="hold"/>
                                        <p:tgtEl>
                                          <p:spTgt spid="15053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0531">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0531">
                                            <p:txEl>
                                              <p:pRg st="6" end="6"/>
                                            </p:txEl>
                                          </p:spTgt>
                                        </p:tgtEl>
                                        <p:attrNameLst>
                                          <p:attrName>style.visibility</p:attrName>
                                        </p:attrNameLst>
                                      </p:cBhvr>
                                      <p:to>
                                        <p:strVal val="visible"/>
                                      </p:to>
                                    </p:set>
                                    <p:anim calcmode="lin" valueType="num">
                                      <p:cBhvr additive="base">
                                        <p:cTn id="30" dur="500" fill="hold"/>
                                        <p:tgtEl>
                                          <p:spTgt spid="150531">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0531">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0531">
                                            <p:txEl>
                                              <p:pRg st="7" end="7"/>
                                            </p:txEl>
                                          </p:spTgt>
                                        </p:tgtEl>
                                        <p:attrNameLst>
                                          <p:attrName>style.visibility</p:attrName>
                                        </p:attrNameLst>
                                      </p:cBhvr>
                                      <p:to>
                                        <p:strVal val="visible"/>
                                      </p:to>
                                    </p:set>
                                    <p:anim calcmode="lin" valueType="num">
                                      <p:cBhvr additive="base">
                                        <p:cTn id="34" dur="500" fill="hold"/>
                                        <p:tgtEl>
                                          <p:spTgt spid="150531">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053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0531">
                                            <p:txEl>
                                              <p:pRg st="8" end="8"/>
                                            </p:txEl>
                                          </p:spTgt>
                                        </p:tgtEl>
                                        <p:attrNameLst>
                                          <p:attrName>style.visibility</p:attrName>
                                        </p:attrNameLst>
                                      </p:cBhvr>
                                      <p:to>
                                        <p:strVal val="visible"/>
                                      </p:to>
                                    </p:set>
                                    <p:anim calcmode="lin" valueType="num">
                                      <p:cBhvr additive="base">
                                        <p:cTn id="40" dur="500" fill="hold"/>
                                        <p:tgtEl>
                                          <p:spTgt spid="150531">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0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50531" name="Rectangle 3"/>
          <p:cNvSpPr>
            <a:spLocks noGrp="1" noChangeArrowheads="1"/>
          </p:cNvSpPr>
          <p:nvPr>
            <p:ph sz="quarter" idx="1"/>
          </p:nvPr>
        </p:nvSpPr>
        <p:spPr>
          <a:xfrm>
            <a:off x="107950" y="1125538"/>
            <a:ext cx="9036050" cy="5446712"/>
          </a:xfrm>
        </p:spPr>
        <p:txBody>
          <a:bodyPr/>
          <a:lstStyle/>
          <a:p>
            <a:pPr marL="361950" indent="0">
              <a:buNone/>
            </a:pPr>
            <a:endParaRPr lang="el-GR" sz="1400" dirty="0"/>
          </a:p>
          <a:p>
            <a:pPr marL="361950" indent="0">
              <a:buNone/>
            </a:pPr>
            <a:r>
              <a:rPr lang="el-GR" sz="1400" dirty="0"/>
              <a:t>ΔΕΙΓΜΑΤΟΛΗΠΤΙΚΗ-(Δηλ. του Πληθυσμού) ΚΑΤΑΝΟΜΗ		</a:t>
            </a:r>
          </a:p>
          <a:p>
            <a:pPr marL="361950" indent="0">
              <a:buNone/>
            </a:pPr>
            <a:r>
              <a:rPr lang="el-GR" sz="1400" dirty="0"/>
              <a:t>	ΜΕ ΒΑΣΗ ΤΗ ΜΕΝΙΚΗ ΥΠΟΘΕΣΗ			           ΔΕΙΓΜΑ</a:t>
            </a:r>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r>
              <a:rPr lang="el-GR" sz="1400" dirty="0"/>
              <a:t>Όπως φαίνεται, η πιθανότητα  </a:t>
            </a:r>
            <a:r>
              <a:rPr lang="en-US" sz="1400" dirty="0"/>
              <a:t>(p)</a:t>
            </a:r>
            <a:r>
              <a:rPr lang="el-GR" sz="1400" dirty="0"/>
              <a:t> να είναι το δείγμα μας</a:t>
            </a:r>
            <a:r>
              <a:rPr lang="en-US" sz="1400" dirty="0"/>
              <a:t> (</a:t>
            </a:r>
            <a:r>
              <a:rPr lang="el-GR" sz="1400" dirty="0"/>
              <a:t>με Μ.Ο.=125)  από τον πληθυσμό αυτό (Μ.Ο.=120) είναι πολύ κάτω από 2,5%</a:t>
            </a:r>
          </a:p>
          <a:p>
            <a:pPr marL="361950" indent="0">
              <a:buNone/>
            </a:pPr>
            <a:endParaRPr lang="el-GR" sz="1400" dirty="0"/>
          </a:p>
        </p:txBody>
      </p:sp>
      <p:sp>
        <p:nvSpPr>
          <p:cNvPr id="150532" name="Rectangle 4"/>
          <p:cNvSpPr>
            <a:spLocks noChangeArrowheads="1"/>
          </p:cNvSpPr>
          <p:nvPr/>
        </p:nvSpPr>
        <p:spPr bwMode="auto">
          <a:xfrm>
            <a:off x="642938" y="1"/>
            <a:ext cx="7772400" cy="1023938"/>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l-GR" sz="4400" dirty="0">
                <a:solidFill>
                  <a:srgbClr val="FFFF66"/>
                </a:solidFill>
              </a:rPr>
              <a:t>Δειγματοληπτικές Κατανομές</a:t>
            </a:r>
            <a:endParaRPr lang="en-US" sz="4400" dirty="0">
              <a:solidFill>
                <a:srgbClr val="FFFF66"/>
              </a:solidFill>
            </a:endParaRPr>
          </a:p>
          <a:p>
            <a:pPr algn="ctr"/>
            <a:r>
              <a:rPr lang="el-GR" sz="2400" dirty="0">
                <a:solidFill>
                  <a:srgbClr val="FFFF66"/>
                </a:solidFill>
              </a:rPr>
              <a:t>Και η Λογική της Μηδενικής Υπόθεσης </a:t>
            </a:r>
            <a:endParaRPr lang="el-GR" sz="2400" i="1" dirty="0">
              <a:solidFill>
                <a:srgbClr val="FFFF66"/>
              </a:solidFill>
            </a:endParaRPr>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29" y="2132856"/>
            <a:ext cx="34385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540" y="2132856"/>
            <a:ext cx="4600923" cy="228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6677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ox(in)">
                                      <p:cBhvr>
                                        <p:cTn id="7" dur="500"/>
                                        <p:tgtEl>
                                          <p:spTgt spid="150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 calcmode="lin" valueType="num">
                                      <p:cBhvr additive="base">
                                        <p:cTn id="12"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0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0531">
                                            <p:txEl>
                                              <p:pRg st="2" end="2"/>
                                            </p:txEl>
                                          </p:spTgt>
                                        </p:tgtEl>
                                        <p:attrNameLst>
                                          <p:attrName>style.visibility</p:attrName>
                                        </p:attrNameLst>
                                      </p:cBhvr>
                                      <p:to>
                                        <p:strVal val="visible"/>
                                      </p:to>
                                    </p:set>
                                    <p:anim calcmode="lin" valueType="num">
                                      <p:cBhvr additive="base">
                                        <p:cTn id="18"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0531">
                                            <p:txEl>
                                              <p:pRg st="13" end="13"/>
                                            </p:txEl>
                                          </p:spTgt>
                                        </p:tgtEl>
                                        <p:attrNameLst>
                                          <p:attrName>style.visibility</p:attrName>
                                        </p:attrNameLst>
                                      </p:cBhvr>
                                      <p:to>
                                        <p:strVal val="visible"/>
                                      </p:to>
                                    </p:set>
                                    <p:anim calcmode="lin" valueType="num">
                                      <p:cBhvr additive="base">
                                        <p:cTn id="24" dur="500" fill="hold"/>
                                        <p:tgtEl>
                                          <p:spTgt spid="150531">
                                            <p:txEl>
                                              <p:pRg st="13" end="1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0531">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1" name="Rectangle 3"/>
          <p:cNvSpPr>
            <a:spLocks noGrp="1" noChangeArrowheads="1"/>
          </p:cNvSpPr>
          <p:nvPr>
            <p:ph sz="quarter" idx="1"/>
          </p:nvPr>
        </p:nvSpPr>
        <p:spPr>
          <a:xfrm>
            <a:off x="107950" y="1143000"/>
            <a:ext cx="8750300" cy="5238750"/>
          </a:xfrm>
        </p:spPr>
        <p:txBody>
          <a:bodyPr/>
          <a:lstStyle/>
          <a:p>
            <a:pPr marL="609600" indent="-609600" algn="just" eaLnBrk="1" hangingPunct="1">
              <a:lnSpc>
                <a:spcPct val="80000"/>
              </a:lnSpc>
            </a:pPr>
            <a:r>
              <a:rPr lang="el-GR" sz="2000"/>
              <a:t>Η κατανομή και ο πίνακας που χρησιμοποιούμε εξαρτάται από το στατιστικό που θέλομε να ελέγξομε.  Έτσι, χρησιμοποιούμε άλλη κατανομή (και άλλο πίνακα) όταν θέλομε να ελέγξομε τη διαφορά μεταξύ πολλών μέσων όρων και άλλη όταν θέλομε να ελέγξομε το συντελεστή παλινδρόμησης.  Τα κυριότερα στατιστικά που χρησιμοποιούνται στην εκπαίδευση και τις κοινωνικές επιστήμες ακολουθούν, εκτός από την κανονική (</a:t>
            </a:r>
            <a:r>
              <a:rPr lang="en-US" sz="2000" b="1"/>
              <a:t>z</a:t>
            </a:r>
            <a:r>
              <a:rPr lang="el-GR" sz="2000"/>
              <a:t>), και τις παρακάτω κατανομές:</a:t>
            </a:r>
          </a:p>
          <a:p>
            <a:pPr marL="609600" indent="-609600" eaLnBrk="1" hangingPunct="1">
              <a:lnSpc>
                <a:spcPct val="80000"/>
              </a:lnSpc>
            </a:pPr>
            <a:r>
              <a:rPr lang="el-GR" sz="2000">
                <a:solidFill>
                  <a:srgbClr val="FFFF99"/>
                </a:solidFill>
              </a:rPr>
              <a:t>	</a:t>
            </a:r>
            <a:r>
              <a:rPr lang="fr-FR" sz="2000">
                <a:solidFill>
                  <a:srgbClr val="800000"/>
                </a:solidFill>
              </a:rPr>
              <a:t>1.	</a:t>
            </a:r>
            <a:r>
              <a:rPr lang="el-GR" sz="2000">
                <a:solidFill>
                  <a:srgbClr val="800000"/>
                </a:solidFill>
              </a:rPr>
              <a:t>Κατανομή </a:t>
            </a:r>
            <a:r>
              <a:rPr lang="fr-FR" sz="2000" b="1">
                <a:solidFill>
                  <a:srgbClr val="800000"/>
                </a:solidFill>
              </a:rPr>
              <a:t>t</a:t>
            </a:r>
            <a:r>
              <a:rPr lang="fr-FR" sz="2000">
                <a:solidFill>
                  <a:srgbClr val="800000"/>
                </a:solidFill>
              </a:rPr>
              <a:t> (</a:t>
            </a:r>
            <a:r>
              <a:rPr lang="fr-FR" sz="2000" b="1">
                <a:solidFill>
                  <a:srgbClr val="800000"/>
                </a:solidFill>
              </a:rPr>
              <a:t>t</a:t>
            </a:r>
            <a:r>
              <a:rPr lang="fr-FR" sz="2000">
                <a:solidFill>
                  <a:srgbClr val="800000"/>
                </a:solidFill>
              </a:rPr>
              <a:t> Distribution)</a:t>
            </a:r>
          </a:p>
          <a:p>
            <a:pPr marL="609600" indent="-609600" eaLnBrk="1" hangingPunct="1">
              <a:lnSpc>
                <a:spcPct val="80000"/>
              </a:lnSpc>
            </a:pPr>
            <a:r>
              <a:rPr lang="fr-FR" sz="2000">
                <a:solidFill>
                  <a:srgbClr val="800000"/>
                </a:solidFill>
              </a:rPr>
              <a:t>	</a:t>
            </a:r>
            <a:r>
              <a:rPr lang="el-GR" sz="2000">
                <a:solidFill>
                  <a:srgbClr val="800000"/>
                </a:solidFill>
              </a:rPr>
              <a:t>2.	Κατανομή </a:t>
            </a:r>
            <a:r>
              <a:rPr lang="en-GB" sz="2000" b="1">
                <a:solidFill>
                  <a:srgbClr val="800000"/>
                </a:solidFill>
              </a:rPr>
              <a:t>F</a:t>
            </a:r>
            <a:r>
              <a:rPr lang="el-GR" sz="2000">
                <a:solidFill>
                  <a:srgbClr val="800000"/>
                </a:solidFill>
              </a:rPr>
              <a:t> (</a:t>
            </a:r>
            <a:r>
              <a:rPr lang="en-GB" sz="2000" b="1">
                <a:solidFill>
                  <a:srgbClr val="800000"/>
                </a:solidFill>
              </a:rPr>
              <a:t>F</a:t>
            </a:r>
            <a:r>
              <a:rPr lang="en-GB" sz="2000">
                <a:solidFill>
                  <a:srgbClr val="800000"/>
                </a:solidFill>
              </a:rPr>
              <a:t> Distribution</a:t>
            </a:r>
            <a:r>
              <a:rPr lang="el-GR" sz="2000">
                <a:solidFill>
                  <a:srgbClr val="800000"/>
                </a:solidFill>
              </a:rPr>
              <a:t>) </a:t>
            </a:r>
          </a:p>
          <a:p>
            <a:pPr marL="609600" indent="-609600" eaLnBrk="1" hangingPunct="1">
              <a:lnSpc>
                <a:spcPct val="80000"/>
              </a:lnSpc>
            </a:pPr>
            <a:r>
              <a:rPr lang="el-GR" sz="2000">
                <a:solidFill>
                  <a:srgbClr val="800000"/>
                </a:solidFill>
              </a:rPr>
              <a:t>	3.	Κατανομή </a:t>
            </a:r>
            <a:r>
              <a:rPr lang="el-GR" sz="2000" b="1">
                <a:solidFill>
                  <a:srgbClr val="800000"/>
                </a:solidFill>
              </a:rPr>
              <a:t>χ</a:t>
            </a:r>
            <a:r>
              <a:rPr lang="el-GR" sz="2000" b="1" baseline="30000">
                <a:solidFill>
                  <a:srgbClr val="800000"/>
                </a:solidFill>
              </a:rPr>
              <a:t>2</a:t>
            </a:r>
            <a:r>
              <a:rPr lang="el-GR" sz="2000">
                <a:solidFill>
                  <a:srgbClr val="800000"/>
                </a:solidFill>
              </a:rPr>
              <a:t> (</a:t>
            </a:r>
            <a:r>
              <a:rPr lang="en-US" sz="2000">
                <a:solidFill>
                  <a:srgbClr val="800000"/>
                </a:solidFill>
              </a:rPr>
              <a:t>CHI</a:t>
            </a:r>
            <a:r>
              <a:rPr lang="el-GR" sz="2000">
                <a:solidFill>
                  <a:srgbClr val="800000"/>
                </a:solidFill>
              </a:rPr>
              <a:t> </a:t>
            </a:r>
            <a:r>
              <a:rPr lang="en-US" sz="2000">
                <a:solidFill>
                  <a:srgbClr val="800000"/>
                </a:solidFill>
              </a:rPr>
              <a:t>SQUARE</a:t>
            </a:r>
            <a:r>
              <a:rPr lang="el-GR" sz="2000">
                <a:solidFill>
                  <a:srgbClr val="800000"/>
                </a:solidFill>
              </a:rPr>
              <a:t> </a:t>
            </a:r>
            <a:r>
              <a:rPr lang="en-US" sz="2000">
                <a:solidFill>
                  <a:srgbClr val="800000"/>
                </a:solidFill>
              </a:rPr>
              <a:t>Distribution</a:t>
            </a:r>
            <a:r>
              <a:rPr lang="el-GR" sz="2000">
                <a:solidFill>
                  <a:srgbClr val="800000"/>
                </a:solidFill>
              </a:rPr>
              <a:t> ) </a:t>
            </a:r>
          </a:p>
          <a:p>
            <a:pPr marL="609600" indent="-609600" eaLnBrk="1" hangingPunct="1">
              <a:lnSpc>
                <a:spcPct val="80000"/>
              </a:lnSpc>
            </a:pPr>
            <a:r>
              <a:rPr lang="el-GR" sz="2000"/>
              <a:t>Από την κατανομή που ακολουθούν τα διάφορα στατιστικά, παίρνουν την ονομασία τους και οι έλεγχοι στατιστικής σημαντικότητας που χρησιμοποιούνται για τα στατιστικά αυτά.  Έτσι, για τα στατιστικά που ακολουθούν την κατανομή </a:t>
            </a:r>
            <a:r>
              <a:rPr lang="el-GR" sz="2000" b="1"/>
              <a:t>t,</a:t>
            </a:r>
            <a:r>
              <a:rPr lang="el-GR" sz="2000"/>
              <a:t> χρησιμοποιούμε τον έλεγχο στατιστικής σημαντικότητας </a:t>
            </a:r>
            <a:r>
              <a:rPr lang="el-GR" sz="2000" b="1"/>
              <a:t>t</a:t>
            </a:r>
            <a:r>
              <a:rPr lang="el-GR" sz="2000"/>
              <a:t>, για όσα ακολουθούν την κατανομή</a:t>
            </a:r>
            <a:r>
              <a:rPr lang="el-GR" sz="2000" i="1"/>
              <a:t> </a:t>
            </a:r>
            <a:r>
              <a:rPr lang="en-US" sz="2000" b="1"/>
              <a:t>z</a:t>
            </a:r>
            <a:r>
              <a:rPr lang="el-GR" sz="2000" b="1"/>
              <a:t>, </a:t>
            </a:r>
            <a:r>
              <a:rPr lang="el-GR" sz="2000"/>
              <a:t>χρησιμοποιούμε τον έλεγχο στατιστικής σημαντικότητας </a:t>
            </a:r>
            <a:r>
              <a:rPr lang="en-US" sz="2000" b="1"/>
              <a:t>z</a:t>
            </a:r>
            <a:r>
              <a:rPr lang="el-GR" sz="2000"/>
              <a:t>, για όσα ακολουθούν την κατανομή</a:t>
            </a:r>
            <a:r>
              <a:rPr lang="el-GR" sz="2000" b="1"/>
              <a:t> F,</a:t>
            </a:r>
            <a:r>
              <a:rPr lang="el-GR" sz="2000"/>
              <a:t> χρησιμοποιούμε τον έλεγχο στατιστικής σημαντικότητας</a:t>
            </a:r>
            <a:r>
              <a:rPr lang="el-GR" sz="2000" b="1"/>
              <a:t> F</a:t>
            </a:r>
            <a:r>
              <a:rPr lang="el-GR" sz="2000"/>
              <a:t>, και για όσα ακολουθούν την κατανομή </a:t>
            </a:r>
            <a:r>
              <a:rPr lang="el-GR" sz="2000" b="1"/>
              <a:t>χ</a:t>
            </a:r>
            <a:r>
              <a:rPr lang="el-GR" sz="2000" b="1" baseline="30000"/>
              <a:t>2</a:t>
            </a:r>
            <a:r>
              <a:rPr lang="el-GR" sz="2000" b="1"/>
              <a:t>,</a:t>
            </a:r>
            <a:r>
              <a:rPr lang="el-GR" sz="2000"/>
              <a:t> χρησιμοποιούμε τον έλεγχο στατιστικής σημαντικότητας </a:t>
            </a:r>
            <a:r>
              <a:rPr lang="el-GR" sz="2000" b="1"/>
              <a:t>χ</a:t>
            </a:r>
            <a:r>
              <a:rPr lang="el-GR" sz="2000" b="1" baseline="30000"/>
              <a:t>2</a:t>
            </a:r>
            <a:r>
              <a:rPr lang="el-GR" sz="2000"/>
              <a:t>.  </a:t>
            </a:r>
          </a:p>
        </p:txBody>
      </p:sp>
      <p:sp>
        <p:nvSpPr>
          <p:cNvPr id="176132" name="Rectangle 4"/>
          <p:cNvSpPr>
            <a:spLocks noChangeArrowheads="1"/>
          </p:cNvSpPr>
          <p:nvPr/>
        </p:nvSpPr>
        <p:spPr bwMode="auto">
          <a:xfrm>
            <a:off x="785813" y="142875"/>
            <a:ext cx="7772400" cy="857250"/>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4400">
                <a:solidFill>
                  <a:srgbClr val="FFFF66"/>
                </a:solidFill>
              </a:rPr>
              <a:t>…</a:t>
            </a:r>
            <a:r>
              <a:rPr lang="el-GR" sz="4400">
                <a:solidFill>
                  <a:srgbClr val="FFFF66"/>
                </a:solidFill>
              </a:rPr>
              <a:t>Δειγματοληπτικές Κατανομές </a:t>
            </a:r>
            <a:endParaRPr lang="el-GR" sz="3200" i="1">
              <a:solidFill>
                <a:srgbClr val="FFFF66"/>
              </a:solidFill>
            </a:endParaRPr>
          </a:p>
        </p:txBody>
      </p:sp>
      <p:sp>
        <p:nvSpPr>
          <p:cNvPr id="78852" name="Footer Placeholder 4"/>
          <p:cNvSpPr>
            <a:spLocks noGrp="1"/>
          </p:cNvSpPr>
          <p:nvPr>
            <p:ph type="ftr" sz="quarter" idx="11"/>
          </p:nvPr>
        </p:nvSpPr>
        <p:spPr bwMode="auto">
          <a:xfrm>
            <a:off x="857250"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slide(fromBottom)">
                                      <p:cBhvr>
                                        <p:cTn id="7" dur="500"/>
                                        <p:tgtEl>
                                          <p:spTgt spid="176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6131">
                                            <p:txEl>
                                              <p:pRg st="0" end="0"/>
                                            </p:txEl>
                                          </p:spTgt>
                                        </p:tgtEl>
                                        <p:attrNameLst>
                                          <p:attrName>style.visibility</p:attrName>
                                        </p:attrNameLst>
                                      </p:cBhvr>
                                      <p:to>
                                        <p:strVal val="visible"/>
                                      </p:to>
                                    </p:set>
                                    <p:anim calcmode="lin" valueType="num">
                                      <p:cBhvr additive="base">
                                        <p:cTn id="12" dur="500" fill="hold"/>
                                        <p:tgtEl>
                                          <p:spTgt spid="1761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6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6131">
                                            <p:txEl>
                                              <p:pRg st="1" end="1"/>
                                            </p:txEl>
                                          </p:spTgt>
                                        </p:tgtEl>
                                        <p:attrNameLst>
                                          <p:attrName>style.visibility</p:attrName>
                                        </p:attrNameLst>
                                      </p:cBhvr>
                                      <p:to>
                                        <p:strVal val="visible"/>
                                      </p:to>
                                    </p:set>
                                    <p:anim calcmode="lin" valueType="num">
                                      <p:cBhvr additive="base">
                                        <p:cTn id="18"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6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6131">
                                            <p:txEl>
                                              <p:pRg st="2" end="2"/>
                                            </p:txEl>
                                          </p:spTgt>
                                        </p:tgtEl>
                                        <p:attrNameLst>
                                          <p:attrName>style.visibility</p:attrName>
                                        </p:attrNameLst>
                                      </p:cBhvr>
                                      <p:to>
                                        <p:strVal val="visible"/>
                                      </p:to>
                                    </p:set>
                                    <p:anim calcmode="lin" valueType="num">
                                      <p:cBhvr additive="base">
                                        <p:cTn id="24" dur="5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6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6131">
                                            <p:txEl>
                                              <p:pRg st="3" end="3"/>
                                            </p:txEl>
                                          </p:spTgt>
                                        </p:tgtEl>
                                        <p:attrNameLst>
                                          <p:attrName>style.visibility</p:attrName>
                                        </p:attrNameLst>
                                      </p:cBhvr>
                                      <p:to>
                                        <p:strVal val="visible"/>
                                      </p:to>
                                    </p:set>
                                    <p:anim calcmode="lin" valueType="num">
                                      <p:cBhvr additive="base">
                                        <p:cTn id="30" dur="500" fill="hold"/>
                                        <p:tgtEl>
                                          <p:spTgt spid="1761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6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6131">
                                            <p:txEl>
                                              <p:pRg st="4" end="4"/>
                                            </p:txEl>
                                          </p:spTgt>
                                        </p:tgtEl>
                                        <p:attrNameLst>
                                          <p:attrName>style.visibility</p:attrName>
                                        </p:attrNameLst>
                                      </p:cBhvr>
                                      <p:to>
                                        <p:strVal val="visible"/>
                                      </p:to>
                                    </p:set>
                                    <p:anim calcmode="lin" valueType="num">
                                      <p:cBhvr additive="base">
                                        <p:cTn id="36" dur="500" fill="hold"/>
                                        <p:tgtEl>
                                          <p:spTgt spid="17613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6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P spid="176132"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71500" y="333375"/>
            <a:ext cx="8027988" cy="881063"/>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a:solidFill>
                  <a:srgbClr val="FFFF66"/>
                </a:solidFill>
                <a:latin typeface="+mn-lt"/>
              </a:rPr>
              <a:t>Ο Έλεγχος </a:t>
            </a:r>
            <a:r>
              <a:rPr lang="en-US">
                <a:solidFill>
                  <a:srgbClr val="FFFF66"/>
                </a:solidFill>
                <a:latin typeface="+mn-lt"/>
              </a:rPr>
              <a:t>t</a:t>
            </a:r>
            <a:endParaRPr lang="el-GR" b="1">
              <a:solidFill>
                <a:srgbClr val="FFFF66"/>
              </a:solidFill>
              <a:latin typeface="+mn-lt"/>
            </a:endParaRPr>
          </a:p>
        </p:txBody>
      </p:sp>
      <p:sp>
        <p:nvSpPr>
          <p:cNvPr id="149507" name="Rectangle 3"/>
          <p:cNvSpPr>
            <a:spLocks noGrp="1" noChangeArrowheads="1"/>
          </p:cNvSpPr>
          <p:nvPr>
            <p:ph type="body" sz="half" idx="1"/>
          </p:nvPr>
        </p:nvSpPr>
        <p:spPr>
          <a:xfrm>
            <a:off x="642938" y="1571625"/>
            <a:ext cx="8072437" cy="4786313"/>
          </a:xfrm>
          <a:noFill/>
        </p:spPr>
        <p:txBody>
          <a:bodyPr/>
          <a:lstStyle/>
          <a:p>
            <a:pPr marL="609600" indent="-609600" eaLnBrk="1" hangingPunct="1">
              <a:lnSpc>
                <a:spcPct val="90000"/>
              </a:lnSpc>
            </a:pPr>
            <a:endParaRPr lang="el-GR" sz="2400"/>
          </a:p>
          <a:p>
            <a:pPr marL="609600" indent="-609600" eaLnBrk="1" hangingPunct="1">
              <a:lnSpc>
                <a:spcPct val="90000"/>
              </a:lnSpc>
            </a:pPr>
            <a:r>
              <a:rPr lang="el-GR" sz="2400"/>
              <a:t>Ο έλεγχος </a:t>
            </a:r>
            <a:r>
              <a:rPr lang="en-US" sz="2400"/>
              <a:t>t</a:t>
            </a:r>
            <a:r>
              <a:rPr lang="el-GR" sz="2400"/>
              <a:t> χρησιμοποιείται για τα στατιστικά των οποίων η δειγματοληπτική κατανομή ακολουθεί την κατανομή </a:t>
            </a:r>
            <a:r>
              <a:rPr lang="en-US" sz="2400"/>
              <a:t>t</a:t>
            </a:r>
            <a:r>
              <a:rPr lang="el-GR" sz="2400"/>
              <a:t>.</a:t>
            </a:r>
          </a:p>
          <a:p>
            <a:pPr marL="609600" indent="-609600" eaLnBrk="1" hangingPunct="1">
              <a:lnSpc>
                <a:spcPct val="90000"/>
              </a:lnSpc>
            </a:pPr>
            <a:r>
              <a:rPr lang="el-GR" sz="2400"/>
              <a:t>Τα στατιστικά αυτά είναι:  </a:t>
            </a:r>
          </a:p>
          <a:p>
            <a:pPr marL="609600" indent="-609600" eaLnBrk="1" hangingPunct="1">
              <a:lnSpc>
                <a:spcPct val="90000"/>
              </a:lnSpc>
            </a:pPr>
            <a:endParaRPr lang="el-GR" sz="2400"/>
          </a:p>
          <a:p>
            <a:pPr marL="609600" indent="-609600" eaLnBrk="1" hangingPunct="1">
              <a:lnSpc>
                <a:spcPct val="90000"/>
              </a:lnSpc>
            </a:pPr>
            <a:r>
              <a:rPr lang="el-GR" sz="2400"/>
              <a:t>1.  </a:t>
            </a:r>
            <a:r>
              <a:rPr lang="el-GR" sz="2400">
                <a:solidFill>
                  <a:srgbClr val="800000"/>
                </a:solidFill>
              </a:rPr>
              <a:t>Ο ένας αριθμητικός μέσος </a:t>
            </a:r>
            <a:r>
              <a:rPr lang="el-GR" sz="2400"/>
              <a:t>(   )</a:t>
            </a:r>
          </a:p>
          <a:p>
            <a:pPr marL="609600" indent="-609600" eaLnBrk="1" hangingPunct="1">
              <a:lnSpc>
                <a:spcPct val="90000"/>
              </a:lnSpc>
            </a:pPr>
            <a:r>
              <a:rPr lang="el-GR" sz="2400"/>
              <a:t>2.  Η διαφορά μεταξύ δύο αριθμητικών μέσων (   </a:t>
            </a:r>
            <a:r>
              <a:rPr lang="el-GR" sz="2400" baseline="-25000"/>
              <a:t>1</a:t>
            </a:r>
            <a:r>
              <a:rPr lang="el-GR" sz="2400"/>
              <a:t>-    </a:t>
            </a:r>
            <a:r>
              <a:rPr lang="el-GR" sz="2400" baseline="-25000"/>
              <a:t>2</a:t>
            </a:r>
            <a:r>
              <a:rPr lang="el-GR" sz="2400"/>
              <a:t>)</a:t>
            </a:r>
          </a:p>
          <a:p>
            <a:pPr marL="609600" indent="-609600" eaLnBrk="1" hangingPunct="1">
              <a:lnSpc>
                <a:spcPct val="90000"/>
              </a:lnSpc>
            </a:pPr>
            <a:r>
              <a:rPr lang="el-GR" sz="2400"/>
              <a:t>3.  </a:t>
            </a:r>
            <a:r>
              <a:rPr lang="el-GR" sz="2400">
                <a:solidFill>
                  <a:srgbClr val="800000"/>
                </a:solidFill>
              </a:rPr>
              <a:t>Η Μέση Διαφορά </a:t>
            </a:r>
            <a:r>
              <a:rPr lang="el-GR" sz="2400"/>
              <a:t>(   )</a:t>
            </a:r>
            <a:endParaRPr lang="en-US" sz="2400"/>
          </a:p>
          <a:p>
            <a:pPr marL="609600" indent="-609600" eaLnBrk="1" hangingPunct="1">
              <a:lnSpc>
                <a:spcPct val="90000"/>
              </a:lnSpc>
            </a:pPr>
            <a:r>
              <a:rPr lang="el-GR" sz="2400"/>
              <a:t>4.   Ο συντελεστής συσχέτισης (</a:t>
            </a:r>
            <a:r>
              <a:rPr lang="en-US" sz="2400"/>
              <a:t>r</a:t>
            </a:r>
            <a:r>
              <a:rPr lang="el-GR" sz="2400"/>
              <a:t>)</a:t>
            </a:r>
          </a:p>
          <a:p>
            <a:pPr marL="609600" indent="-609600" eaLnBrk="1" hangingPunct="1">
              <a:lnSpc>
                <a:spcPct val="90000"/>
              </a:lnSpc>
            </a:pPr>
            <a:r>
              <a:rPr lang="el-GR" sz="2400"/>
              <a:t>5.  </a:t>
            </a:r>
            <a:r>
              <a:rPr lang="el-GR" sz="2400">
                <a:solidFill>
                  <a:srgbClr val="800000"/>
                </a:solidFill>
              </a:rPr>
              <a:t>Ο συντελεστής παλινδρόμησης </a:t>
            </a:r>
            <a:r>
              <a:rPr lang="el-GR" sz="2400"/>
              <a:t>(</a:t>
            </a:r>
            <a:r>
              <a:rPr lang="en-US" sz="2400"/>
              <a:t>b</a:t>
            </a:r>
            <a:r>
              <a:rPr lang="el-GR" sz="2400"/>
              <a:t>)</a:t>
            </a:r>
          </a:p>
          <a:p>
            <a:pPr marL="609600" indent="-609600" eaLnBrk="1" hangingPunct="1">
              <a:lnSpc>
                <a:spcPct val="90000"/>
              </a:lnSpc>
              <a:buFont typeface="Monotype Sorts" pitchFamily="2" charset="2"/>
              <a:buNone/>
            </a:pPr>
            <a:endParaRPr lang="el-GR" sz="2000"/>
          </a:p>
        </p:txBody>
      </p:sp>
      <p:graphicFrame>
        <p:nvGraphicFramePr>
          <p:cNvPr id="149511" name="Object 7"/>
          <p:cNvGraphicFramePr>
            <a:graphicFrameLocks noGrp="1" noChangeAspect="1"/>
          </p:cNvGraphicFramePr>
          <p:nvPr>
            <p:ph sz="quarter" idx="2"/>
          </p:nvPr>
        </p:nvGraphicFramePr>
        <p:xfrm>
          <a:off x="5214938" y="3929063"/>
          <a:ext cx="228600" cy="279400"/>
        </p:xfrm>
        <a:graphic>
          <a:graphicData uri="http://schemas.openxmlformats.org/presentationml/2006/ole">
            <mc:AlternateContent xmlns:mc="http://schemas.openxmlformats.org/markup-compatibility/2006">
              <mc:Choice xmlns:v="urn:schemas-microsoft-com:vml" Requires="v">
                <p:oleObj spid="_x0000_s79913" name="Equation" r:id="rId3" imgW="228600" imgH="279400" progId="Equation.DSMT4">
                  <p:embed/>
                </p:oleObj>
              </mc:Choice>
              <mc:Fallback>
                <p:oleObj name="Equation" r:id="rId3" imgW="228600" imgH="2794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938" y="3929063"/>
                        <a:ext cx="228600" cy="279400"/>
                      </a:xfrm>
                      <a:prstGeom prst="rect">
                        <a:avLst/>
                      </a:prstGeom>
                      <a:noFill/>
                      <a:ln>
                        <a:noFill/>
                      </a:ln>
                      <a:effectLst/>
                      <a:extLst>
                        <a:ext uri="{909E8E84-426E-40DD-AFC4-6F175D3DCCD1}">
                          <a14:hiddenFill xmlns:a14="http://schemas.microsoft.com/office/drawing/2010/main">
                            <a:solidFill>
                              <a:schemeClr val="folHlink">
                                <a:alpha val="59999"/>
                              </a:schemeClr>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6"/>
          <p:cNvGrpSpPr>
            <a:grpSpLocks/>
          </p:cNvGrpSpPr>
          <p:nvPr/>
        </p:nvGrpSpPr>
        <p:grpSpPr bwMode="auto">
          <a:xfrm>
            <a:off x="7500938" y="4357688"/>
            <a:ext cx="660400" cy="279400"/>
            <a:chOff x="4014" y="2341"/>
            <a:chExt cx="416" cy="176"/>
          </a:xfrm>
        </p:grpSpPr>
        <p:graphicFrame>
          <p:nvGraphicFramePr>
            <p:cNvPr id="79879" name="Object 9"/>
            <p:cNvGraphicFramePr>
              <a:graphicFrameLocks noChangeAspect="1"/>
            </p:cNvGraphicFramePr>
            <p:nvPr/>
          </p:nvGraphicFramePr>
          <p:xfrm>
            <a:off x="4014" y="2341"/>
            <a:ext cx="144" cy="176"/>
          </p:xfrm>
          <a:graphic>
            <a:graphicData uri="http://schemas.openxmlformats.org/presentationml/2006/ole">
              <mc:AlternateContent xmlns:mc="http://schemas.openxmlformats.org/markup-compatibility/2006">
                <mc:Choice xmlns:v="urn:schemas-microsoft-com:vml" Requires="v">
                  <p:oleObj spid="_x0000_s79914" name="Equation" r:id="rId5" imgW="228600" imgH="279400" progId="Equation.DSMT4">
                    <p:embed/>
                  </p:oleObj>
                </mc:Choice>
                <mc:Fallback>
                  <p:oleObj name="Equation" r:id="rId5" imgW="228600" imgH="2794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4" y="2341"/>
                          <a:ext cx="144" cy="176"/>
                        </a:xfrm>
                        <a:prstGeom prst="rect">
                          <a:avLst/>
                        </a:prstGeom>
                        <a:noFill/>
                        <a:ln>
                          <a:noFill/>
                        </a:ln>
                        <a:effectLst/>
                        <a:extLst>
                          <a:ext uri="{909E8E84-426E-40DD-AFC4-6F175D3DCCD1}">
                            <a14:hiddenFill xmlns:a14="http://schemas.microsoft.com/office/drawing/2010/main">
                              <a:solidFill>
                                <a:schemeClr val="folHlink">
                                  <a:alpha val="5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9880" name="Object 11"/>
            <p:cNvGraphicFramePr>
              <a:graphicFrameLocks noChangeAspect="1"/>
            </p:cNvGraphicFramePr>
            <p:nvPr/>
          </p:nvGraphicFramePr>
          <p:xfrm>
            <a:off x="4286" y="2341"/>
            <a:ext cx="144" cy="176"/>
          </p:xfrm>
          <a:graphic>
            <a:graphicData uri="http://schemas.openxmlformats.org/presentationml/2006/ole">
              <mc:AlternateContent xmlns:mc="http://schemas.openxmlformats.org/markup-compatibility/2006">
                <mc:Choice xmlns:v="urn:schemas-microsoft-com:vml" Requires="v">
                  <p:oleObj spid="_x0000_s79915" name="Equation" r:id="rId7" imgW="228600" imgH="279400" progId="Equation.DSMT4">
                    <p:embed/>
                  </p:oleObj>
                </mc:Choice>
                <mc:Fallback>
                  <p:oleObj name="Equation" r:id="rId7" imgW="228600" imgH="279400" progId="Equation.DSMT4">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 y="2341"/>
                          <a:ext cx="144" cy="176"/>
                        </a:xfrm>
                        <a:prstGeom prst="rect">
                          <a:avLst/>
                        </a:prstGeom>
                        <a:noFill/>
                        <a:ln>
                          <a:noFill/>
                        </a:ln>
                        <a:effectLst/>
                        <a:extLst>
                          <a:ext uri="{909E8E84-426E-40DD-AFC4-6F175D3DCCD1}">
                            <a14:hiddenFill xmlns:a14="http://schemas.microsoft.com/office/drawing/2010/main">
                              <a:solidFill>
                                <a:schemeClr val="folHlink">
                                  <a:alpha val="5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49519" name="Object 15"/>
          <p:cNvGraphicFramePr>
            <a:graphicFrameLocks noChangeAspect="1"/>
          </p:cNvGraphicFramePr>
          <p:nvPr/>
        </p:nvGraphicFramePr>
        <p:xfrm>
          <a:off x="4071938" y="4714875"/>
          <a:ext cx="228600" cy="279400"/>
        </p:xfrm>
        <a:graphic>
          <a:graphicData uri="http://schemas.openxmlformats.org/presentationml/2006/ole">
            <mc:AlternateContent xmlns:mc="http://schemas.openxmlformats.org/markup-compatibility/2006">
              <mc:Choice xmlns:v="urn:schemas-microsoft-com:vml" Requires="v">
                <p:oleObj spid="_x0000_s79916" name="Equation" r:id="rId8" imgW="228600" imgH="279400" progId="Equation.DSMT4">
                  <p:embed/>
                </p:oleObj>
              </mc:Choice>
              <mc:Fallback>
                <p:oleObj name="Equation" r:id="rId8" imgW="228600" imgH="279400" progId="Equation.DSMT4">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1938" y="4714875"/>
                        <a:ext cx="228600" cy="279400"/>
                      </a:xfrm>
                      <a:prstGeom prst="rect">
                        <a:avLst/>
                      </a:prstGeom>
                      <a:noFill/>
                      <a:ln>
                        <a:noFill/>
                      </a:ln>
                      <a:effectLst/>
                      <a:extLst>
                        <a:ext uri="{909E8E84-426E-40DD-AFC4-6F175D3DCCD1}">
                          <a14:hiddenFill xmlns:a14="http://schemas.microsoft.com/office/drawing/2010/main">
                            <a:solidFill>
                              <a:schemeClr val="folHlink">
                                <a:alpha val="5999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3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ppt_x"/>
                                          </p:val>
                                        </p:tav>
                                        <p:tav tm="100000">
                                          <p:val>
                                            <p:strVal val="#ppt_x"/>
                                          </p:val>
                                        </p:tav>
                                      </p:tavLst>
                                    </p:anim>
                                    <p:anim calcmode="lin" valueType="num">
                                      <p:cBhvr additive="base">
                                        <p:cTn id="8" dur="500" fill="hold"/>
                                        <p:tgtEl>
                                          <p:spTgt spid="1495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07">
                                            <p:txEl>
                                              <p:pRg st="4" end="4"/>
                                            </p:txEl>
                                          </p:spTgt>
                                        </p:tgtEl>
                                        <p:attrNameLst>
                                          <p:attrName>style.visibility</p:attrName>
                                        </p:attrNameLst>
                                      </p:cBhvr>
                                      <p:to>
                                        <p:strVal val="visible"/>
                                      </p:to>
                                    </p:set>
                                    <p:anim calcmode="lin" valueType="num">
                                      <p:cBhvr additive="base">
                                        <p:cTn id="25" dur="5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9511"/>
                                        </p:tgtEl>
                                        <p:attrNameLst>
                                          <p:attrName>style.visibility</p:attrName>
                                        </p:attrNameLst>
                                      </p:cBhvr>
                                      <p:to>
                                        <p:strVal val="visible"/>
                                      </p:to>
                                    </p:set>
                                    <p:anim calcmode="lin" valueType="num">
                                      <p:cBhvr additive="base">
                                        <p:cTn id="31" dur="500" fill="hold"/>
                                        <p:tgtEl>
                                          <p:spTgt spid="149511"/>
                                        </p:tgtEl>
                                        <p:attrNameLst>
                                          <p:attrName>ppt_x</p:attrName>
                                        </p:attrNameLst>
                                      </p:cBhvr>
                                      <p:tavLst>
                                        <p:tav tm="0">
                                          <p:val>
                                            <p:strVal val="#ppt_x"/>
                                          </p:val>
                                        </p:tav>
                                        <p:tav tm="100000">
                                          <p:val>
                                            <p:strVal val="#ppt_x"/>
                                          </p:val>
                                        </p:tav>
                                      </p:tavLst>
                                    </p:anim>
                                    <p:anim calcmode="lin" valueType="num">
                                      <p:cBhvr additive="base">
                                        <p:cTn id="32" dur="500" fill="hold"/>
                                        <p:tgtEl>
                                          <p:spTgt spid="1495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9507">
                                            <p:txEl>
                                              <p:pRg st="5" end="5"/>
                                            </p:txEl>
                                          </p:spTgt>
                                        </p:tgtEl>
                                        <p:attrNameLst>
                                          <p:attrName>style.visibility</p:attrName>
                                        </p:attrNameLst>
                                      </p:cBhvr>
                                      <p:to>
                                        <p:strVal val="visible"/>
                                      </p:to>
                                    </p:set>
                                    <p:anim calcmode="lin" valueType="num">
                                      <p:cBhvr additive="base">
                                        <p:cTn id="37" dur="5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9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9507">
                                            <p:txEl>
                                              <p:pRg st="6" end="6"/>
                                            </p:txEl>
                                          </p:spTgt>
                                        </p:tgtEl>
                                        <p:attrNameLst>
                                          <p:attrName>style.visibility</p:attrName>
                                        </p:attrNameLst>
                                      </p:cBhvr>
                                      <p:to>
                                        <p:strVal val="visible"/>
                                      </p:to>
                                    </p:set>
                                    <p:anim calcmode="lin" valueType="num">
                                      <p:cBhvr additive="base">
                                        <p:cTn id="49" dur="500" fill="hold"/>
                                        <p:tgtEl>
                                          <p:spTgt spid="14950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9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49519"/>
                                        </p:tgtEl>
                                        <p:attrNameLst>
                                          <p:attrName>style.visibility</p:attrName>
                                        </p:attrNameLst>
                                      </p:cBhvr>
                                      <p:to>
                                        <p:strVal val="visible"/>
                                      </p:to>
                                    </p:set>
                                    <p:anim calcmode="lin" valueType="num">
                                      <p:cBhvr additive="base">
                                        <p:cTn id="55" dur="500" fill="hold"/>
                                        <p:tgtEl>
                                          <p:spTgt spid="149519"/>
                                        </p:tgtEl>
                                        <p:attrNameLst>
                                          <p:attrName>ppt_x</p:attrName>
                                        </p:attrNameLst>
                                      </p:cBhvr>
                                      <p:tavLst>
                                        <p:tav tm="0">
                                          <p:val>
                                            <p:strVal val="#ppt_x"/>
                                          </p:val>
                                        </p:tav>
                                        <p:tav tm="100000">
                                          <p:val>
                                            <p:strVal val="#ppt_x"/>
                                          </p:val>
                                        </p:tav>
                                      </p:tavLst>
                                    </p:anim>
                                    <p:anim calcmode="lin" valueType="num">
                                      <p:cBhvr additive="base">
                                        <p:cTn id="56" dur="500" fill="hold"/>
                                        <p:tgtEl>
                                          <p:spTgt spid="14951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9507">
                                            <p:txEl>
                                              <p:pRg st="7" end="7"/>
                                            </p:txEl>
                                          </p:spTgt>
                                        </p:tgtEl>
                                        <p:attrNameLst>
                                          <p:attrName>style.visibility</p:attrName>
                                        </p:attrNameLst>
                                      </p:cBhvr>
                                      <p:to>
                                        <p:strVal val="visible"/>
                                      </p:to>
                                    </p:set>
                                    <p:anim calcmode="lin" valueType="num">
                                      <p:cBhvr additive="base">
                                        <p:cTn id="61" dur="500" fill="hold"/>
                                        <p:tgtEl>
                                          <p:spTgt spid="14950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9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9507">
                                            <p:txEl>
                                              <p:pRg st="8" end="8"/>
                                            </p:txEl>
                                          </p:spTgt>
                                        </p:tgtEl>
                                        <p:attrNameLst>
                                          <p:attrName>style.visibility</p:attrName>
                                        </p:attrNameLst>
                                      </p:cBhvr>
                                      <p:to>
                                        <p:strVal val="visible"/>
                                      </p:to>
                                    </p:set>
                                    <p:anim calcmode="lin" valueType="num">
                                      <p:cBhvr additive="base">
                                        <p:cTn id="67" dur="500" fill="hold"/>
                                        <p:tgtEl>
                                          <p:spTgt spid="149507">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9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0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50531" name="Rectangle 3"/>
          <p:cNvSpPr>
            <a:spLocks noGrp="1" noChangeArrowheads="1"/>
          </p:cNvSpPr>
          <p:nvPr>
            <p:ph sz="quarter" idx="1"/>
          </p:nvPr>
        </p:nvSpPr>
        <p:spPr>
          <a:xfrm>
            <a:off x="107950" y="1125538"/>
            <a:ext cx="9036050" cy="5446712"/>
          </a:xfrm>
        </p:spPr>
        <p:txBody>
          <a:bodyPr/>
          <a:lstStyle/>
          <a:p>
            <a:pPr marL="361950" indent="0">
              <a:buNone/>
            </a:pPr>
            <a:endParaRPr lang="el-GR" sz="1400" dirty="0"/>
          </a:p>
          <a:p>
            <a:pPr marL="266700" indent="0">
              <a:buNone/>
            </a:pPr>
            <a:r>
              <a:rPr lang="el-GR" sz="1400" dirty="0"/>
              <a:t>Η</a:t>
            </a:r>
            <a:r>
              <a:rPr lang="en-US" sz="1400" dirty="0"/>
              <a:t> </a:t>
            </a:r>
            <a:r>
              <a:rPr lang="el-GR" sz="1400" dirty="0"/>
              <a:t>ΔΕΙΓΜΑΤΟΛΗΠΤΙΚΗ-(Δηλ. του Πληθυσμού)- ΚΑΤΑΝΟΜΗ </a:t>
            </a:r>
          </a:p>
          <a:p>
            <a:pPr marL="0" indent="0">
              <a:buNone/>
            </a:pPr>
            <a:r>
              <a:rPr lang="el-GR" sz="1400" dirty="0"/>
              <a:t>	ΜΕ ΒΑΣΗ ΤΗ ΜΕΝΙΚΗ ΥΠΟΘΕΣΗ </a:t>
            </a:r>
            <a:r>
              <a:rPr lang="en-US" sz="1400" dirty="0"/>
              <a:t>				</a:t>
            </a:r>
            <a:r>
              <a:rPr lang="el-GR" sz="1400" dirty="0"/>
              <a:t>ΤΟ ΔΕΙΓΜΑ</a:t>
            </a:r>
          </a:p>
          <a:p>
            <a:pPr marL="266700" indent="0">
              <a:buNone/>
            </a:pPr>
            <a:r>
              <a:rPr lang="el-GR" sz="1400" dirty="0"/>
              <a:t>		</a:t>
            </a:r>
            <a:r>
              <a:rPr lang="el-GR" sz="1400" dirty="0">
                <a:solidFill>
                  <a:srgbClr val="FF0000"/>
                </a:solidFill>
              </a:rPr>
              <a:t>Σε ΤΙΜΕΣ </a:t>
            </a:r>
            <a:r>
              <a:rPr lang="en-US" sz="1400" dirty="0">
                <a:solidFill>
                  <a:srgbClr val="FF0000"/>
                </a:solidFill>
              </a:rPr>
              <a:t>t					</a:t>
            </a:r>
            <a:r>
              <a:rPr lang="el-GR" sz="1400" dirty="0">
                <a:solidFill>
                  <a:srgbClr val="FF0000"/>
                </a:solidFill>
              </a:rPr>
              <a:t>Σε ΤΙΜΕΣ </a:t>
            </a:r>
            <a:r>
              <a:rPr lang="en-US" sz="1400" dirty="0">
                <a:solidFill>
                  <a:srgbClr val="FF0000"/>
                </a:solidFill>
              </a:rPr>
              <a:t>t</a:t>
            </a:r>
          </a:p>
          <a:p>
            <a:pPr marL="266700" indent="0">
              <a:buNone/>
            </a:pPr>
            <a:endParaRPr lang="en-US" sz="1400" dirty="0">
              <a:solidFill>
                <a:srgbClr val="FF0000"/>
              </a:solidFill>
            </a:endParaRPr>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endParaRPr lang="el-GR" sz="1400" dirty="0"/>
          </a:p>
          <a:p>
            <a:pPr marL="361950" indent="0">
              <a:buNone/>
            </a:pPr>
            <a:r>
              <a:rPr lang="el-GR" sz="1400" dirty="0"/>
              <a:t>Όπως φαίνεται, η πιθανότητα  </a:t>
            </a:r>
            <a:r>
              <a:rPr lang="en-US" sz="1400" dirty="0"/>
              <a:t>(p)</a:t>
            </a:r>
            <a:r>
              <a:rPr lang="el-GR" sz="1400" dirty="0"/>
              <a:t> να είναι το δείγμα μας με τιμή </a:t>
            </a:r>
            <a:r>
              <a:rPr lang="en-US" sz="1400" dirty="0"/>
              <a:t>t = 5 </a:t>
            </a:r>
            <a:r>
              <a:rPr lang="el-GR" sz="1400" dirty="0"/>
              <a:t>από τον πληθυσμό αυτό (Μ.Ο.</a:t>
            </a:r>
            <a:r>
              <a:rPr lang="en-US" sz="1400" dirty="0"/>
              <a:t> t</a:t>
            </a:r>
            <a:r>
              <a:rPr lang="el-GR" sz="1400" dirty="0"/>
              <a:t>=0) είναι πολύ κάτω από 2,5%</a:t>
            </a:r>
          </a:p>
          <a:p>
            <a:pPr marL="361950" indent="0">
              <a:buNone/>
            </a:pPr>
            <a:endParaRPr lang="el-GR" sz="1400" dirty="0"/>
          </a:p>
        </p:txBody>
      </p:sp>
      <p:sp>
        <p:nvSpPr>
          <p:cNvPr id="150532" name="Rectangle 4"/>
          <p:cNvSpPr>
            <a:spLocks noChangeArrowheads="1"/>
          </p:cNvSpPr>
          <p:nvPr/>
        </p:nvSpPr>
        <p:spPr bwMode="auto">
          <a:xfrm>
            <a:off x="642938" y="1"/>
            <a:ext cx="7772400" cy="1023938"/>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l-GR" sz="4400" dirty="0">
                <a:solidFill>
                  <a:srgbClr val="FFFF66"/>
                </a:solidFill>
              </a:rPr>
              <a:t>Δειγματοληπτικές Κατανομές</a:t>
            </a:r>
            <a:endParaRPr lang="en-US" sz="4400" dirty="0">
              <a:solidFill>
                <a:srgbClr val="FFFF66"/>
              </a:solidFill>
            </a:endParaRPr>
          </a:p>
          <a:p>
            <a:pPr algn="ctr"/>
            <a:r>
              <a:rPr lang="el-GR" sz="2400" dirty="0">
                <a:solidFill>
                  <a:srgbClr val="FFFF66"/>
                </a:solidFill>
              </a:rPr>
              <a:t>Και η Λογική της Μηδενικής Υπόθεσης </a:t>
            </a:r>
            <a:endParaRPr lang="el-GR" sz="2400" i="1" dirty="0">
              <a:solidFill>
                <a:srgbClr val="FFFF66"/>
              </a:solidFill>
            </a:endParaRPr>
          </a:p>
        </p:txBody>
      </p:sp>
      <p:pic>
        <p:nvPicPr>
          <p:cNvPr id="140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21" y="2420888"/>
            <a:ext cx="34385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17" y="2419601"/>
            <a:ext cx="3826321" cy="246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456085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box(in)">
                                      <p:cBhvr>
                                        <p:cTn id="7" dur="500"/>
                                        <p:tgtEl>
                                          <p:spTgt spid="150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0531">
                                            <p:txEl>
                                              <p:pRg st="15" end="15"/>
                                            </p:txEl>
                                          </p:spTgt>
                                        </p:tgtEl>
                                        <p:attrNameLst>
                                          <p:attrName>style.visibility</p:attrName>
                                        </p:attrNameLst>
                                      </p:cBhvr>
                                      <p:to>
                                        <p:strVal val="visible"/>
                                      </p:to>
                                    </p:set>
                                    <p:anim calcmode="lin" valueType="num">
                                      <p:cBhvr additive="base">
                                        <p:cTn id="12" dur="500" fill="hold"/>
                                        <p:tgtEl>
                                          <p:spTgt spid="150531">
                                            <p:txEl>
                                              <p:pRg st="15" end="1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0531">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4400" i="1">
                <a:solidFill>
                  <a:srgbClr val="FFFF66"/>
                </a:solidFill>
                <a:latin typeface="+mn-lt"/>
              </a:rPr>
              <a:t>Έλεγχος </a:t>
            </a:r>
            <a:r>
              <a:rPr lang="en-US" sz="4400" i="1">
                <a:solidFill>
                  <a:srgbClr val="FFFF66"/>
                </a:solidFill>
                <a:latin typeface="+mn-lt"/>
              </a:rPr>
              <a:t>F</a:t>
            </a:r>
            <a:endParaRPr lang="el-GR" sz="4400" i="1">
              <a:solidFill>
                <a:srgbClr val="FFFF66"/>
              </a:solidFill>
              <a:latin typeface="+mn-lt"/>
            </a:endParaRPr>
          </a:p>
        </p:txBody>
      </p:sp>
      <p:sp>
        <p:nvSpPr>
          <p:cNvPr id="177155" name="Rectangle 3"/>
          <p:cNvSpPr>
            <a:spLocks noGrp="1" noChangeArrowheads="1"/>
          </p:cNvSpPr>
          <p:nvPr>
            <p:ph sz="quarter" idx="1"/>
          </p:nvPr>
        </p:nvSpPr>
        <p:spPr>
          <a:xfrm>
            <a:off x="827088" y="1989138"/>
            <a:ext cx="7772400" cy="4114800"/>
          </a:xfrm>
        </p:spPr>
        <p:txBody>
          <a:bodyPr/>
          <a:lstStyle/>
          <a:p>
            <a:pPr marL="609600" indent="-609600" eaLnBrk="1" hangingPunct="1">
              <a:lnSpc>
                <a:spcPct val="80000"/>
              </a:lnSpc>
            </a:pPr>
            <a:r>
              <a:rPr lang="el-GR" sz="2000"/>
              <a:t>Ο έλεγχος F χρησιμοποιείται για τα στατιστικά των οποίων η δειγματοληπτική κατανομή ακολουθεί την κατανομή F.  Τα στατιστικά τα οποία ακολουθούν την κατανομή F και θα παρουσιασθούν εδώ είναι:</a:t>
            </a:r>
            <a:r>
              <a:rPr lang="el-GR" sz="2400"/>
              <a:t>  </a:t>
            </a:r>
          </a:p>
          <a:p>
            <a:pPr marL="609600" indent="-609600" eaLnBrk="1" hangingPunct="1">
              <a:lnSpc>
                <a:spcPct val="80000"/>
              </a:lnSpc>
            </a:pPr>
            <a:endParaRPr lang="el-GR" sz="2400"/>
          </a:p>
          <a:p>
            <a:pPr marL="609600" indent="-609600" eaLnBrk="1" hangingPunct="1">
              <a:lnSpc>
                <a:spcPct val="80000"/>
              </a:lnSpc>
              <a:buClr>
                <a:srgbClr val="990000"/>
              </a:buClr>
              <a:buFont typeface="Monotype Sorts" pitchFamily="2" charset="2"/>
              <a:buAutoNum type="arabicPeriod"/>
            </a:pPr>
            <a:r>
              <a:rPr lang="el-GR" sz="2400">
                <a:solidFill>
                  <a:srgbClr val="800000"/>
                </a:solidFill>
              </a:rPr>
              <a:t>Η διαφορά μεταξύ περισσοτέρων των δύο αριθμητικών μέσων </a:t>
            </a:r>
          </a:p>
          <a:p>
            <a:pPr marL="609600" indent="-609600" eaLnBrk="1" hangingPunct="1">
              <a:lnSpc>
                <a:spcPct val="80000"/>
              </a:lnSpc>
              <a:buClr>
                <a:srgbClr val="990000"/>
              </a:buClr>
              <a:buFont typeface="Monotype Sorts" pitchFamily="2" charset="2"/>
              <a:buAutoNum type="arabicPeriod"/>
            </a:pPr>
            <a:endParaRPr lang="el-GR" sz="2400">
              <a:solidFill>
                <a:srgbClr val="800000"/>
              </a:solidFill>
            </a:endParaRPr>
          </a:p>
          <a:p>
            <a:pPr marL="609600" indent="-609600" eaLnBrk="1" hangingPunct="1">
              <a:lnSpc>
                <a:spcPct val="80000"/>
              </a:lnSpc>
              <a:buClr>
                <a:srgbClr val="990000"/>
              </a:buClr>
              <a:buFont typeface="Monotype Sorts" pitchFamily="2" charset="2"/>
              <a:buAutoNum type="arabicPeriod"/>
            </a:pPr>
            <a:r>
              <a:rPr lang="el-GR" sz="2400">
                <a:solidFill>
                  <a:srgbClr val="800000"/>
                </a:solidFill>
              </a:rPr>
              <a:t>Η διαφορά μεταξύ πολλαπλών μετρήσεων και</a:t>
            </a:r>
          </a:p>
          <a:p>
            <a:pPr marL="609600" indent="-609600" eaLnBrk="1" hangingPunct="1">
              <a:lnSpc>
                <a:spcPct val="80000"/>
              </a:lnSpc>
              <a:buClr>
                <a:srgbClr val="990000"/>
              </a:buClr>
              <a:buFont typeface="Monotype Sorts" pitchFamily="2" charset="2"/>
              <a:buAutoNum type="arabicPeriod"/>
            </a:pPr>
            <a:endParaRPr lang="el-GR" sz="2400">
              <a:solidFill>
                <a:srgbClr val="800000"/>
              </a:solidFill>
            </a:endParaRPr>
          </a:p>
          <a:p>
            <a:pPr marL="609600" indent="-609600" eaLnBrk="1" hangingPunct="1">
              <a:lnSpc>
                <a:spcPct val="80000"/>
              </a:lnSpc>
              <a:buClr>
                <a:srgbClr val="990000"/>
              </a:buClr>
              <a:buFont typeface="Monotype Sorts" pitchFamily="2" charset="2"/>
              <a:buAutoNum type="arabicPeriod"/>
            </a:pPr>
            <a:r>
              <a:rPr lang="el-GR" sz="2400">
                <a:solidFill>
                  <a:srgbClr val="800000"/>
                </a:solidFill>
              </a:rPr>
              <a:t>Το παλινδρομικό μοντέλο, δηλαδή η επίδραση όλων των ανεξάρτητων μεταβλητών στην εξαρτημένη. </a:t>
            </a:r>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7155">
                                            <p:txEl>
                                              <p:pRg st="2" end="2"/>
                                            </p:txEl>
                                          </p:spTgt>
                                        </p:tgtEl>
                                        <p:attrNameLst>
                                          <p:attrName>style.visibility</p:attrName>
                                        </p:attrNameLst>
                                      </p:cBhvr>
                                      <p:to>
                                        <p:strVal val="visible"/>
                                      </p:to>
                                    </p:set>
                                    <p:anim calcmode="lin" valueType="num">
                                      <p:cBhvr additive="base">
                                        <p:cTn id="13" dur="5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7155">
                                            <p:txEl>
                                              <p:pRg st="4" end="4"/>
                                            </p:txEl>
                                          </p:spTgt>
                                        </p:tgtEl>
                                        <p:attrNameLst>
                                          <p:attrName>style.visibility</p:attrName>
                                        </p:attrNameLst>
                                      </p:cBhvr>
                                      <p:to>
                                        <p:strVal val="visible"/>
                                      </p:to>
                                    </p:set>
                                    <p:anim calcmode="lin" valueType="num">
                                      <p:cBhvr additive="base">
                                        <p:cTn id="19" dur="5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7155">
                                            <p:txEl>
                                              <p:pRg st="6" end="6"/>
                                            </p:txEl>
                                          </p:spTgt>
                                        </p:tgtEl>
                                        <p:attrNameLst>
                                          <p:attrName>style.visibility</p:attrName>
                                        </p:attrNameLst>
                                      </p:cBhvr>
                                      <p:to>
                                        <p:strVal val="visible"/>
                                      </p:to>
                                    </p:set>
                                    <p:anim calcmode="lin" valueType="num">
                                      <p:cBhvr additive="base">
                                        <p:cTn id="25" dur="5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71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42938" y="214313"/>
            <a:ext cx="7772400" cy="928687"/>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4400" i="1" dirty="0">
                <a:solidFill>
                  <a:srgbClr val="FFFF66"/>
                </a:solidFill>
                <a:latin typeface="+mn-lt"/>
              </a:rPr>
              <a:t>Έλεγχος χ</a:t>
            </a:r>
            <a:r>
              <a:rPr lang="el-GR" sz="4400" i="1" baseline="30000" dirty="0">
                <a:solidFill>
                  <a:srgbClr val="FFFF66"/>
                </a:solidFill>
                <a:latin typeface="+mn-lt"/>
              </a:rPr>
              <a:t>2</a:t>
            </a:r>
          </a:p>
        </p:txBody>
      </p:sp>
      <p:sp>
        <p:nvSpPr>
          <p:cNvPr id="178179" name="Rectangle 3"/>
          <p:cNvSpPr>
            <a:spLocks noGrp="1" noChangeArrowheads="1"/>
          </p:cNvSpPr>
          <p:nvPr>
            <p:ph sz="quarter" idx="1"/>
          </p:nvPr>
        </p:nvSpPr>
        <p:spPr>
          <a:xfrm>
            <a:off x="285750" y="1628775"/>
            <a:ext cx="8572500" cy="4800600"/>
          </a:xfrm>
        </p:spPr>
        <p:txBody>
          <a:bodyPr/>
          <a:lstStyle/>
          <a:p>
            <a:pPr marL="0" indent="0" algn="just" eaLnBrk="1" hangingPunct="1">
              <a:lnSpc>
                <a:spcPct val="80000"/>
              </a:lnSpc>
              <a:buFont typeface="Wingdings 2" pitchFamily="18" charset="2"/>
              <a:buNone/>
            </a:pPr>
            <a:r>
              <a:rPr lang="el-GR" sz="2400"/>
              <a:t>Ο έλεγχος που χρησιμοποιείται για τις σχέσεις μεταξύ δύο ή περισσότερων ονομαστικών ή και τακτικών μεταβλητών είναι γνωστός ως έλεγχος </a:t>
            </a:r>
            <a:r>
              <a:rPr lang="el-GR" sz="2400" b="1"/>
              <a:t>χ</a:t>
            </a:r>
            <a:r>
              <a:rPr lang="el-GR" sz="2400" b="1" baseline="30000"/>
              <a:t>2</a:t>
            </a:r>
            <a:r>
              <a:rPr lang="el-GR" sz="2400"/>
              <a:t> (</a:t>
            </a:r>
            <a:r>
              <a:rPr lang="en-US" sz="2400" b="1">
                <a:latin typeface="Cambria" pitchFamily="18" charset="0"/>
              </a:rPr>
              <a:t>Chi Square</a:t>
            </a:r>
            <a:r>
              <a:rPr lang="el-GR" sz="2400"/>
              <a:t>).  Αν και υπάρχουν επί μέρους στατιστικοί έλεγχοι για τα διάφορα μέτρα συνάφειας, ο έλεγχος χ</a:t>
            </a:r>
            <a:r>
              <a:rPr lang="el-GR" sz="2400" baseline="30000"/>
              <a:t>2</a:t>
            </a:r>
            <a:r>
              <a:rPr lang="el-GR" sz="2400"/>
              <a:t> είναι ένας </a:t>
            </a:r>
            <a:r>
              <a:rPr lang="el-GR" sz="2400" i="1"/>
              <a:t>γενικός</a:t>
            </a:r>
            <a:r>
              <a:rPr lang="el-GR" sz="2400"/>
              <a:t> έλεγχος που μπορεί να χρησιμοποιηθεί για όλες τις περιπτώσεις που μπορούμε να φτιάξομε ένα πίνακα διμεταβλητών συχνοτήτων (</a:t>
            </a:r>
            <a:r>
              <a:rPr lang="en-US" sz="2400"/>
              <a:t>CROSS</a:t>
            </a:r>
            <a:r>
              <a:rPr lang="el-GR" sz="2400"/>
              <a:t>-</a:t>
            </a:r>
            <a:r>
              <a:rPr lang="en-US" sz="2400"/>
              <a:t>TABS</a:t>
            </a:r>
            <a:r>
              <a:rPr lang="el-GR" sz="2400"/>
              <a:t>), δηλαδή για όλες σχεδόν τις συνάφειες μη ισοδιαστημικών μεταβλητών.</a:t>
            </a:r>
            <a:endParaRPr lang="en-US" sz="2400"/>
          </a:p>
          <a:p>
            <a:pPr marL="0" indent="0" algn="just" eaLnBrk="1" hangingPunct="1">
              <a:lnSpc>
                <a:spcPct val="80000"/>
              </a:lnSpc>
              <a:buFont typeface="Wingdings 2" pitchFamily="18" charset="2"/>
              <a:buNone/>
            </a:pPr>
            <a:br>
              <a:rPr lang="en-US" sz="2400"/>
            </a:br>
            <a:r>
              <a:rPr lang="el-GR" sz="2400"/>
              <a:t>Το SPSS, όταν υπολογίζομε τους συντελεστές συνάφειας (φ, λ  κ.ά.), δίνει και το p που αντιστοιχεί στον καθένα στην τελευταία στήλη κάτω από την ένδειξη “</a:t>
            </a:r>
            <a:r>
              <a:rPr lang="en-US" sz="2400">
                <a:latin typeface="Cambria" pitchFamily="18" charset="0"/>
              </a:rPr>
              <a:t>Approximate Significance</a:t>
            </a:r>
            <a:r>
              <a:rPr lang="el-GR" sz="2400"/>
              <a:t>”.  Για τον έλεγχο στατιστικής σημαντικότητας του κάθε συντελεστή, δεν έχομε παρά να συγκρίνομε το p  με το α.  </a:t>
            </a:r>
          </a:p>
        </p:txBody>
      </p:sp>
      <p:sp>
        <p:nvSpPr>
          <p:cNvPr id="819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checkerboard(across)">
                                      <p:cBhvr>
                                        <p:cTn id="7" dur="5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8179">
                                            <p:txEl>
                                              <p:pRg st="0" end="0"/>
                                            </p:txEl>
                                          </p:spTgt>
                                        </p:tgtEl>
                                        <p:attrNameLst>
                                          <p:attrName>style.visibility</p:attrName>
                                        </p:attrNameLst>
                                      </p:cBhvr>
                                      <p:to>
                                        <p:strVal val="visible"/>
                                      </p:to>
                                    </p:set>
                                    <p:anim calcmode="lin" valueType="num">
                                      <p:cBhvr additive="base">
                                        <p:cTn id="12" dur="500" fill="hold"/>
                                        <p:tgtEl>
                                          <p:spTgt spid="17817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8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8179">
                                            <p:txEl>
                                              <p:pRg st="1" end="1"/>
                                            </p:txEl>
                                          </p:spTgt>
                                        </p:tgtEl>
                                        <p:attrNameLst>
                                          <p:attrName>style.visibility</p:attrName>
                                        </p:attrNameLst>
                                      </p:cBhvr>
                                      <p:to>
                                        <p:strVal val="visible"/>
                                      </p:to>
                                    </p:set>
                                    <p:anim calcmode="lin" valueType="num">
                                      <p:cBhvr additive="base">
                                        <p:cTn id="18" dur="500" fill="hold"/>
                                        <p:tgtEl>
                                          <p:spTgt spid="1781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8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P spid="17817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838200" y="342900"/>
            <a:ext cx="7772400" cy="8001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4400">
                <a:solidFill>
                  <a:srgbClr val="FFFF66"/>
                </a:solidFill>
                <a:latin typeface="+mn-lt"/>
              </a:rPr>
              <a:t>Ας αρχίσομε με τον έλεγχο </a:t>
            </a:r>
            <a:r>
              <a:rPr lang="en-US" sz="4400">
                <a:solidFill>
                  <a:srgbClr val="FFFF66"/>
                </a:solidFill>
                <a:latin typeface="+mn-lt"/>
              </a:rPr>
              <a:t>t</a:t>
            </a:r>
            <a:endParaRPr lang="el-GR" sz="4400" b="1">
              <a:solidFill>
                <a:srgbClr val="FFFF66"/>
              </a:solidFill>
              <a:latin typeface="+mn-lt"/>
            </a:endParaRPr>
          </a:p>
        </p:txBody>
      </p:sp>
      <p:sp>
        <p:nvSpPr>
          <p:cNvPr id="179203" name="Rectangle 3"/>
          <p:cNvSpPr>
            <a:spLocks noGrp="1" noChangeArrowheads="1"/>
          </p:cNvSpPr>
          <p:nvPr>
            <p:ph type="body" sz="half" idx="1"/>
          </p:nvPr>
        </p:nvSpPr>
        <p:spPr>
          <a:xfrm>
            <a:off x="838200" y="1752600"/>
            <a:ext cx="7910513" cy="4556125"/>
          </a:xfrm>
          <a:noFill/>
        </p:spPr>
        <p:txBody>
          <a:bodyPr/>
          <a:lstStyle/>
          <a:p>
            <a:pPr marL="609600" indent="-609600" eaLnBrk="1" hangingPunct="1">
              <a:buFont typeface="Monotype Sorts" pitchFamily="2" charset="2"/>
              <a:buNone/>
            </a:pPr>
            <a:r>
              <a:rPr lang="el-GR" sz="2800"/>
              <a:t>Και τον  έλεγχο ενός αριθμητικού μέσου</a:t>
            </a:r>
          </a:p>
          <a:p>
            <a:pPr marL="609600" indent="-609600" eaLnBrk="1" hangingPunct="1"/>
            <a:endParaRPr lang="el-GR" sz="2800"/>
          </a:p>
          <a:p>
            <a:pPr marL="609600" indent="-609600" eaLnBrk="1" hangingPunct="1"/>
            <a:r>
              <a:rPr lang="el-GR" sz="2800"/>
              <a:t>Το ερευνητικό ερώτημα: </a:t>
            </a:r>
          </a:p>
          <a:p>
            <a:pPr marL="609600" indent="-609600" eaLnBrk="1" hangingPunct="1"/>
            <a:endParaRPr lang="el-GR" sz="2800"/>
          </a:p>
          <a:p>
            <a:pPr marL="609600" indent="-609600" eaLnBrk="1" hangingPunct="1"/>
            <a:r>
              <a:rPr lang="el-GR" sz="2800"/>
              <a:t>«Είναι ο μέσος όρος του βαθμού του απολυτηρίου γυμνασίου διαφορετικός του 15;» </a:t>
            </a:r>
          </a:p>
        </p:txBody>
      </p:sp>
    </p:spTree>
  </p:cSld>
  <p:clrMapOvr>
    <a:masterClrMapping/>
  </p:clrMapOvr>
  <p:transition spd="slow" advTm="30000">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blinds(horizontal)">
                                      <p:cBhvr>
                                        <p:cTn id="7" dur="5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9203">
                                            <p:txEl>
                                              <p:pRg st="0" end="0"/>
                                            </p:txEl>
                                          </p:spTgt>
                                        </p:tgtEl>
                                        <p:attrNameLst>
                                          <p:attrName>style.visibility</p:attrName>
                                        </p:attrNameLst>
                                      </p:cBhvr>
                                      <p:to>
                                        <p:strVal val="visible"/>
                                      </p:to>
                                    </p:set>
                                    <p:anim calcmode="lin" valueType="num">
                                      <p:cBhvr additive="base">
                                        <p:cTn id="12" dur="500" fill="hold"/>
                                        <p:tgtEl>
                                          <p:spTgt spid="1792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9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9203">
                                            <p:txEl>
                                              <p:pRg st="2" end="2"/>
                                            </p:txEl>
                                          </p:spTgt>
                                        </p:tgtEl>
                                        <p:attrNameLst>
                                          <p:attrName>style.visibility</p:attrName>
                                        </p:attrNameLst>
                                      </p:cBhvr>
                                      <p:to>
                                        <p:strVal val="visible"/>
                                      </p:to>
                                    </p:set>
                                    <p:anim calcmode="lin" valueType="num">
                                      <p:cBhvr additive="base">
                                        <p:cTn id="18" dur="5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9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9203">
                                            <p:txEl>
                                              <p:pRg st="4" end="4"/>
                                            </p:txEl>
                                          </p:spTgt>
                                        </p:tgtEl>
                                        <p:attrNameLst>
                                          <p:attrName>style.visibility</p:attrName>
                                        </p:attrNameLst>
                                      </p:cBhvr>
                                      <p:to>
                                        <p:strVal val="visible"/>
                                      </p:to>
                                    </p:set>
                                    <p:anim calcmode="lin" valueType="num">
                                      <p:cBhvr additive="base">
                                        <p:cTn id="24" dur="500" fill="hold"/>
                                        <p:tgtEl>
                                          <p:spTgt spid="17920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9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p:bldP spid="17920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857250" y="142875"/>
            <a:ext cx="7772400" cy="9398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2400" i="1">
                <a:solidFill>
                  <a:srgbClr val="FFFF66"/>
                </a:solidFill>
                <a:latin typeface="+mn-lt"/>
              </a:rPr>
              <a:t>Η Διαδικασία του Ελέγχου Στατιστικής Σημαντικότητας ενός Αριθμητικού Μέσου με Υπολογιστές --Έλεγχος </a:t>
            </a:r>
            <a:r>
              <a:rPr lang="en-US" sz="2400" i="1">
                <a:solidFill>
                  <a:srgbClr val="FFFF66"/>
                </a:solidFill>
                <a:latin typeface="+mn-lt"/>
              </a:rPr>
              <a:t>t</a:t>
            </a:r>
            <a:endParaRPr lang="el-GR" sz="2400" i="1">
              <a:solidFill>
                <a:srgbClr val="FFFF66"/>
              </a:solidFill>
              <a:latin typeface="+mn-lt"/>
            </a:endParaRPr>
          </a:p>
        </p:txBody>
      </p:sp>
      <p:sp>
        <p:nvSpPr>
          <p:cNvPr id="180227" name="Rectangle 3"/>
          <p:cNvSpPr>
            <a:spLocks noGrp="1" noChangeArrowheads="1"/>
          </p:cNvSpPr>
          <p:nvPr>
            <p:ph sz="quarter" idx="1"/>
          </p:nvPr>
        </p:nvSpPr>
        <p:spPr>
          <a:xfrm>
            <a:off x="357188" y="1357313"/>
            <a:ext cx="8391525" cy="5214937"/>
          </a:xfrm>
        </p:spPr>
        <p:txBody>
          <a:bodyPr/>
          <a:lstStyle/>
          <a:p>
            <a:pPr marL="609600" indent="-609600" eaLnBrk="1" hangingPunct="1">
              <a:lnSpc>
                <a:spcPct val="80000"/>
              </a:lnSpc>
              <a:defRPr/>
            </a:pPr>
            <a:r>
              <a:rPr lang="el-GR" sz="2000" dirty="0"/>
              <a:t>ΒΗΜΑ 1ο: Γράφομε τη μηδενική υπόθεση, η οποία είναι αντίθετη με το ερευνητικό ερώτημα:</a:t>
            </a:r>
            <a:endParaRPr lang="el-GR" sz="2000" b="1" i="1" dirty="0"/>
          </a:p>
          <a:p>
            <a:pPr marL="609600" indent="-609600" eaLnBrk="1" hangingPunct="1">
              <a:lnSpc>
                <a:spcPct val="80000"/>
              </a:lnSpc>
              <a:buFont typeface="Wingdings 2" pitchFamily="18" charset="2"/>
              <a:buNone/>
              <a:defRPr/>
            </a:pPr>
            <a:r>
              <a:rPr lang="el-GR" sz="2000" b="1" i="1" dirty="0">
                <a:solidFill>
                  <a:srgbClr val="990000"/>
                </a:solidFill>
              </a:rPr>
              <a:t>	Η</a:t>
            </a:r>
            <a:r>
              <a:rPr lang="el-GR" sz="2000" b="1" i="1" baseline="-25000" dirty="0">
                <a:solidFill>
                  <a:srgbClr val="990000"/>
                </a:solidFill>
              </a:rPr>
              <a:t>0</a:t>
            </a:r>
            <a:r>
              <a:rPr lang="el-GR" sz="2000" b="1" i="1" dirty="0">
                <a:solidFill>
                  <a:srgbClr val="990000"/>
                </a:solidFill>
              </a:rPr>
              <a:t>: μ=15  ή  H</a:t>
            </a:r>
            <a:r>
              <a:rPr lang="el-GR" sz="2000" b="1" i="1" baseline="-25000" dirty="0">
                <a:solidFill>
                  <a:srgbClr val="990000"/>
                </a:solidFill>
              </a:rPr>
              <a:t>0</a:t>
            </a:r>
            <a:r>
              <a:rPr lang="el-GR" sz="2000" b="1" i="1" dirty="0">
                <a:solidFill>
                  <a:srgbClr val="990000"/>
                </a:solidFill>
              </a:rPr>
              <a:t>: μ-15=0</a:t>
            </a:r>
          </a:p>
          <a:p>
            <a:pPr marL="609600" indent="-609600" eaLnBrk="1" hangingPunct="1">
              <a:lnSpc>
                <a:spcPct val="80000"/>
              </a:lnSpc>
              <a:defRPr/>
            </a:pPr>
            <a:endParaRPr lang="el-GR" sz="2000" dirty="0">
              <a:solidFill>
                <a:srgbClr val="990000"/>
              </a:solidFill>
            </a:endParaRPr>
          </a:p>
          <a:p>
            <a:pPr marL="609600" indent="-609600" eaLnBrk="1" hangingPunct="1">
              <a:lnSpc>
                <a:spcPct val="80000"/>
              </a:lnSpc>
              <a:defRPr/>
            </a:pPr>
            <a:r>
              <a:rPr lang="el-GR" sz="2000" dirty="0"/>
              <a:t>ΒΗΜΑ 2ο: Γράφομε την εναλλακτική υπόθεση, η οποία είναι αντίθετη με τη μηδενική και περίπου ίδια με το ερευνητικό ερώτημα</a:t>
            </a:r>
            <a:r>
              <a:rPr lang="el-GR" sz="2000" dirty="0">
                <a:hlinkClick r:id="" action="ppaction://noaction"/>
              </a:rPr>
              <a:t>[*]</a:t>
            </a:r>
            <a:r>
              <a:rPr lang="el-GR" sz="2000" dirty="0"/>
              <a:t>:</a:t>
            </a:r>
            <a:endParaRPr lang="el-GR" sz="2000" b="1" i="1" dirty="0"/>
          </a:p>
          <a:p>
            <a:pPr marL="609600" indent="-609600" eaLnBrk="1" hangingPunct="1">
              <a:lnSpc>
                <a:spcPct val="80000"/>
              </a:lnSpc>
              <a:buFont typeface="Wingdings 2" pitchFamily="18" charset="2"/>
              <a:buNone/>
              <a:defRPr/>
            </a:pPr>
            <a:r>
              <a:rPr lang="el-GR" sz="2000" b="1" i="1" dirty="0">
                <a:solidFill>
                  <a:srgbClr val="990000"/>
                </a:solidFill>
              </a:rPr>
              <a:t>	Η</a:t>
            </a:r>
            <a:r>
              <a:rPr lang="en-US" sz="2000" b="1" i="1" dirty="0">
                <a:solidFill>
                  <a:srgbClr val="990000"/>
                </a:solidFill>
              </a:rPr>
              <a:t>a</a:t>
            </a:r>
            <a:r>
              <a:rPr lang="el-GR" sz="2000" b="1" i="1" dirty="0">
                <a:solidFill>
                  <a:srgbClr val="990000"/>
                </a:solidFill>
              </a:rPr>
              <a:t>: μ≠15  ή  H</a:t>
            </a:r>
            <a:r>
              <a:rPr lang="en-US" sz="2000" b="1" i="1" dirty="0">
                <a:solidFill>
                  <a:srgbClr val="990000"/>
                </a:solidFill>
              </a:rPr>
              <a:t>a</a:t>
            </a:r>
            <a:r>
              <a:rPr lang="el-GR" sz="2000" b="1" i="1" dirty="0">
                <a:solidFill>
                  <a:srgbClr val="990000"/>
                </a:solidFill>
              </a:rPr>
              <a:t>: μ-15≠0</a:t>
            </a:r>
          </a:p>
          <a:p>
            <a:pPr marL="609600" indent="-609600" eaLnBrk="1" hangingPunct="1">
              <a:lnSpc>
                <a:spcPct val="80000"/>
              </a:lnSpc>
              <a:defRPr/>
            </a:pPr>
            <a:endParaRPr lang="el-GR" sz="2000" dirty="0">
              <a:solidFill>
                <a:srgbClr val="990000"/>
              </a:solidFill>
            </a:endParaRPr>
          </a:p>
          <a:p>
            <a:pPr marL="609600" indent="-609600" eaLnBrk="1" hangingPunct="1">
              <a:lnSpc>
                <a:spcPct val="80000"/>
              </a:lnSpc>
              <a:defRPr/>
            </a:pPr>
            <a:r>
              <a:rPr lang="el-GR" sz="2000" dirty="0"/>
              <a:t>ΒΗΜΑ 3ο:  Ορίζομε το επίπεδο στατιστικής σημαντικότητας (α):</a:t>
            </a:r>
          </a:p>
          <a:p>
            <a:pPr marL="609600" indent="-609600" eaLnBrk="1" hangingPunct="1">
              <a:lnSpc>
                <a:spcPct val="80000"/>
              </a:lnSpc>
              <a:buFont typeface="Wingdings 2" pitchFamily="18" charset="2"/>
              <a:buNone/>
              <a:defRPr/>
            </a:pPr>
            <a:r>
              <a:rPr lang="el-GR" sz="2000" dirty="0">
                <a:solidFill>
                  <a:srgbClr val="990000"/>
                </a:solidFill>
              </a:rPr>
              <a:t>	</a:t>
            </a:r>
            <a:r>
              <a:rPr lang="el-GR" sz="2000" b="1" i="1" dirty="0">
                <a:solidFill>
                  <a:srgbClr val="990000"/>
                </a:solidFill>
              </a:rPr>
              <a:t>α = 0,05</a:t>
            </a:r>
            <a:endParaRPr lang="el-GR" sz="2000" dirty="0">
              <a:solidFill>
                <a:srgbClr val="990000"/>
              </a:solidFill>
            </a:endParaRPr>
          </a:p>
          <a:p>
            <a:pPr marL="0" indent="0" eaLnBrk="1" hangingPunct="1">
              <a:lnSpc>
                <a:spcPct val="80000"/>
              </a:lnSpc>
              <a:buFont typeface="Wingdings 2" pitchFamily="18" charset="2"/>
              <a:buNone/>
              <a:defRPr/>
            </a:pPr>
            <a:r>
              <a:rPr lang="el-GR" sz="1800" dirty="0"/>
              <a:t>Αυτά τα βήματα εκτελούνται πριν ακόμη κάνομε τη στατιστική ανάλυση.  Για την ακρίβεια, τα τρία πρώτα βήματα καλό είναι να </a:t>
            </a:r>
            <a:r>
              <a:rPr lang="el-GR" sz="1800" dirty="0" err="1"/>
              <a:t>αποφασίζονται</a:t>
            </a:r>
            <a:r>
              <a:rPr lang="el-GR" sz="1800" dirty="0"/>
              <a:t> πριν ακόμη συλλέξομε τα δεδομένα.</a:t>
            </a:r>
          </a:p>
          <a:p>
            <a:pPr marL="609600" indent="-609600" eaLnBrk="1" hangingPunct="1">
              <a:lnSpc>
                <a:spcPct val="80000"/>
              </a:lnSpc>
              <a:defRPr/>
            </a:pPr>
            <a:endParaRPr lang="el-GR" sz="1800" dirty="0"/>
          </a:p>
          <a:p>
            <a:pPr marL="609600" indent="-609600" eaLnBrk="1" hangingPunct="1">
              <a:lnSpc>
                <a:spcPct val="80000"/>
              </a:lnSpc>
              <a:defRPr/>
            </a:pPr>
            <a:r>
              <a:rPr lang="el-GR" sz="2000" dirty="0"/>
              <a:t>ΒΗΜΑ 4ο: 	Βρίσκομε την πιθανότητα (</a:t>
            </a:r>
            <a:r>
              <a:rPr lang="el-GR" sz="2000" b="1" dirty="0">
                <a:solidFill>
                  <a:srgbClr val="990000"/>
                </a:solidFill>
              </a:rPr>
              <a:t>p</a:t>
            </a:r>
            <a:r>
              <a:rPr lang="el-GR" sz="2000" dirty="0"/>
              <a:t>) να είναι ο μέσος όρος διαφορετικός του 15, «κατά λάθος» .</a:t>
            </a:r>
            <a:endParaRPr lang="en-US" sz="2000" dirty="0"/>
          </a:p>
          <a:p>
            <a:pPr marL="0" indent="0" eaLnBrk="1" hangingPunct="1">
              <a:lnSpc>
                <a:spcPct val="80000"/>
              </a:lnSpc>
              <a:buFont typeface="Wingdings 2" pitchFamily="18" charset="2"/>
              <a:buNone/>
              <a:defRPr/>
            </a:pPr>
            <a:br>
              <a:rPr lang="en-US" sz="1800" dirty="0"/>
            </a:br>
            <a:r>
              <a:rPr lang="el-GR" sz="1800" dirty="0">
                <a:hlinkClick r:id="" action="ppaction://noaction"/>
              </a:rPr>
              <a:t>[*]</a:t>
            </a:r>
            <a:r>
              <a:rPr lang="el-GR" sz="1800" dirty="0"/>
              <a:t>Όλα τα παραδείγματα εναλλακτικών υποθέσεων θα είναι δύο ουρών.</a:t>
            </a:r>
          </a:p>
        </p:txBody>
      </p:sp>
      <p:sp>
        <p:nvSpPr>
          <p:cNvPr id="83972" name="Footer Placeholder 3"/>
          <p:cNvSpPr>
            <a:spLocks noGrp="1"/>
          </p:cNvSpPr>
          <p:nvPr>
            <p:ph type="ftr" sz="quarter" idx="11"/>
          </p:nvPr>
        </p:nvSpPr>
        <p:spPr bwMode="auto">
          <a:xfrm>
            <a:off x="857250" y="64008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diamond(in)">
                                      <p:cBhvr>
                                        <p:cTn id="7" dur="2000"/>
                                        <p:tgtEl>
                                          <p:spTgt spid="180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0227">
                                            <p:txEl>
                                              <p:pRg st="0" end="0"/>
                                            </p:txEl>
                                          </p:spTgt>
                                        </p:tgtEl>
                                        <p:attrNameLst>
                                          <p:attrName>style.visibility</p:attrName>
                                        </p:attrNameLst>
                                      </p:cBhvr>
                                      <p:to>
                                        <p:strVal val="visible"/>
                                      </p:to>
                                    </p:set>
                                    <p:anim calcmode="lin" valueType="num">
                                      <p:cBhvr additive="base">
                                        <p:cTn id="12" dur="500" fill="hold"/>
                                        <p:tgtEl>
                                          <p:spTgt spid="1802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0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0227">
                                            <p:txEl>
                                              <p:pRg st="1" end="1"/>
                                            </p:txEl>
                                          </p:spTgt>
                                        </p:tgtEl>
                                        <p:attrNameLst>
                                          <p:attrName>style.visibility</p:attrName>
                                        </p:attrNameLst>
                                      </p:cBhvr>
                                      <p:to>
                                        <p:strVal val="visible"/>
                                      </p:to>
                                    </p:set>
                                    <p:anim calcmode="lin" valueType="num">
                                      <p:cBhvr additive="base">
                                        <p:cTn id="18" dur="500" fill="hold"/>
                                        <p:tgtEl>
                                          <p:spTgt spid="18022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0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0227">
                                            <p:txEl>
                                              <p:pRg st="3" end="3"/>
                                            </p:txEl>
                                          </p:spTgt>
                                        </p:tgtEl>
                                        <p:attrNameLst>
                                          <p:attrName>style.visibility</p:attrName>
                                        </p:attrNameLst>
                                      </p:cBhvr>
                                      <p:to>
                                        <p:strVal val="visible"/>
                                      </p:to>
                                    </p:set>
                                    <p:anim calcmode="lin" valueType="num">
                                      <p:cBhvr additive="base">
                                        <p:cTn id="24" dur="500" fill="hold"/>
                                        <p:tgtEl>
                                          <p:spTgt spid="18022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0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0227">
                                            <p:txEl>
                                              <p:pRg st="4" end="4"/>
                                            </p:txEl>
                                          </p:spTgt>
                                        </p:tgtEl>
                                        <p:attrNameLst>
                                          <p:attrName>style.visibility</p:attrName>
                                        </p:attrNameLst>
                                      </p:cBhvr>
                                      <p:to>
                                        <p:strVal val="visible"/>
                                      </p:to>
                                    </p:set>
                                    <p:anim calcmode="lin" valueType="num">
                                      <p:cBhvr additive="base">
                                        <p:cTn id="30" dur="500" fill="hold"/>
                                        <p:tgtEl>
                                          <p:spTgt spid="18022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0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0227">
                                            <p:txEl>
                                              <p:pRg st="6" end="6"/>
                                            </p:txEl>
                                          </p:spTgt>
                                        </p:tgtEl>
                                        <p:attrNameLst>
                                          <p:attrName>style.visibility</p:attrName>
                                        </p:attrNameLst>
                                      </p:cBhvr>
                                      <p:to>
                                        <p:strVal val="visible"/>
                                      </p:to>
                                    </p:set>
                                    <p:anim calcmode="lin" valueType="num">
                                      <p:cBhvr additive="base">
                                        <p:cTn id="36" dur="500" fill="hold"/>
                                        <p:tgtEl>
                                          <p:spTgt spid="180227">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02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0227">
                                            <p:txEl>
                                              <p:pRg st="7" end="7"/>
                                            </p:txEl>
                                          </p:spTgt>
                                        </p:tgtEl>
                                        <p:attrNameLst>
                                          <p:attrName>style.visibility</p:attrName>
                                        </p:attrNameLst>
                                      </p:cBhvr>
                                      <p:to>
                                        <p:strVal val="visible"/>
                                      </p:to>
                                    </p:set>
                                    <p:anim calcmode="lin" valueType="num">
                                      <p:cBhvr additive="base">
                                        <p:cTn id="42" dur="500" fill="hold"/>
                                        <p:tgtEl>
                                          <p:spTgt spid="180227">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80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0227">
                                            <p:txEl>
                                              <p:pRg st="8" end="8"/>
                                            </p:txEl>
                                          </p:spTgt>
                                        </p:tgtEl>
                                        <p:attrNameLst>
                                          <p:attrName>style.visibility</p:attrName>
                                        </p:attrNameLst>
                                      </p:cBhvr>
                                      <p:to>
                                        <p:strVal val="visible"/>
                                      </p:to>
                                    </p:set>
                                    <p:anim calcmode="lin" valueType="num">
                                      <p:cBhvr additive="base">
                                        <p:cTn id="48" dur="500" fill="hold"/>
                                        <p:tgtEl>
                                          <p:spTgt spid="18022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8022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0227">
                                            <p:txEl>
                                              <p:pRg st="10" end="10"/>
                                            </p:txEl>
                                          </p:spTgt>
                                        </p:tgtEl>
                                        <p:attrNameLst>
                                          <p:attrName>style.visibility</p:attrName>
                                        </p:attrNameLst>
                                      </p:cBhvr>
                                      <p:to>
                                        <p:strVal val="visible"/>
                                      </p:to>
                                    </p:set>
                                    <p:anim calcmode="lin" valueType="num">
                                      <p:cBhvr additive="base">
                                        <p:cTn id="54" dur="500" fill="hold"/>
                                        <p:tgtEl>
                                          <p:spTgt spid="180227">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802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80227">
                                            <p:txEl>
                                              <p:pRg st="11" end="11"/>
                                            </p:txEl>
                                          </p:spTgt>
                                        </p:tgtEl>
                                        <p:attrNameLst>
                                          <p:attrName>style.visibility</p:attrName>
                                        </p:attrNameLst>
                                      </p:cBhvr>
                                      <p:to>
                                        <p:strVal val="visible"/>
                                      </p:to>
                                    </p:set>
                                    <p:anim calcmode="lin" valueType="num">
                                      <p:cBhvr additive="base">
                                        <p:cTn id="60" dur="500" fill="hold"/>
                                        <p:tgtEl>
                                          <p:spTgt spid="180227">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802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nimBg="1"/>
      <p:bldP spid="180227"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a:xfrm>
            <a:off x="684213" y="404813"/>
            <a:ext cx="7772400" cy="549275"/>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defRPr/>
            </a:pPr>
            <a:r>
              <a:rPr lang="el-GR" sz="2400">
                <a:solidFill>
                  <a:srgbClr val="FFFF00"/>
                </a:solidFill>
                <a:latin typeface="+mn-lt"/>
              </a:rPr>
              <a:t>Έλεγχος ενός αριθμητικού μέσου.  Διαδικασίας συνέχεια</a:t>
            </a:r>
          </a:p>
        </p:txBody>
      </p:sp>
      <p:sp>
        <p:nvSpPr>
          <p:cNvPr id="84995" name="Rectangle 2"/>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pic>
        <p:nvPicPr>
          <p:cNvPr id="1812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460851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498975"/>
            <a:ext cx="38163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56"/>
                                        </p:tgtEl>
                                        <p:attrNameLst>
                                          <p:attrName>style.visibility</p:attrName>
                                        </p:attrNameLst>
                                      </p:cBhvr>
                                      <p:to>
                                        <p:strVal val="visible"/>
                                      </p:to>
                                    </p:set>
                                    <p:animEffect transition="in" filter="blinds(horizontal)">
                                      <p:cBhvr>
                                        <p:cTn id="7" dur="500"/>
                                        <p:tgtEl>
                                          <p:spTgt spid="181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81261"/>
                                        </p:tgtEl>
                                        <p:attrNameLst>
                                          <p:attrName>style.visibility</p:attrName>
                                        </p:attrNameLst>
                                      </p:cBhvr>
                                      <p:to>
                                        <p:strVal val="visible"/>
                                      </p:to>
                                    </p:set>
                                    <p:animEffect transition="in" filter="checkerboard(across)">
                                      <p:cBhvr>
                                        <p:cTn id="12" dur="500"/>
                                        <p:tgtEl>
                                          <p:spTgt spid="1812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81262"/>
                                        </p:tgtEl>
                                        <p:attrNameLst>
                                          <p:attrName>style.visibility</p:attrName>
                                        </p:attrNameLst>
                                      </p:cBhvr>
                                      <p:to>
                                        <p:strVal val="visible"/>
                                      </p:to>
                                    </p:set>
                                    <p:animEffect transition="in" filter="checkerboard(across)">
                                      <p:cBhvr>
                                        <p:cTn id="17" dur="500"/>
                                        <p:tgtEl>
                                          <p:spTgt spid="181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0" y="381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spAutoFit/>
          </a:bodyPr>
          <a:lstStyle/>
          <a:p>
            <a:endParaRPr lang="el-GR"/>
          </a:p>
        </p:txBody>
      </p:sp>
      <p:sp>
        <p:nvSpPr>
          <p:cNvPr id="47116" name="Rectangle 12"/>
          <p:cNvSpPr>
            <a:spLocks noGrp="1" noChangeArrowheads="1"/>
          </p:cNvSpPr>
          <p:nvPr>
            <p:ph type="title"/>
          </p:nvPr>
        </p:nvSpPr>
        <p:spPr>
          <a:xfrm>
            <a:off x="428625" y="0"/>
            <a:ext cx="8215313" cy="928688"/>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r>
              <a:rPr lang="el-GR" sz="2400">
                <a:solidFill>
                  <a:srgbClr val="FFFF00"/>
                </a:solidFill>
              </a:rPr>
              <a:t>Τα στατιστικά και οι λόγοι για τους οποίους τα επιλέγομε παρουσιάζονται στο παρακάτω σχεδιάγραμμα</a:t>
            </a:r>
            <a:endParaRPr lang="el-GR" sz="2400">
              <a:solidFill>
                <a:srgbClr val="800000"/>
              </a:solidFill>
            </a:endParaRPr>
          </a:p>
        </p:txBody>
      </p:sp>
      <p:graphicFrame>
        <p:nvGraphicFramePr>
          <p:cNvPr id="47903" name="Object 799"/>
          <p:cNvGraphicFramePr>
            <a:graphicFrameLocks noGrp="1" noChangeAspect="1"/>
          </p:cNvGraphicFramePr>
          <p:nvPr>
            <p:ph sz="quarter" idx="1"/>
          </p:nvPr>
        </p:nvGraphicFramePr>
        <p:xfrm>
          <a:off x="249238" y="968375"/>
          <a:ext cx="8609012" cy="5746750"/>
        </p:xfrm>
        <a:graphic>
          <a:graphicData uri="http://schemas.openxmlformats.org/presentationml/2006/ole">
            <mc:AlternateContent xmlns:mc="http://schemas.openxmlformats.org/markup-compatibility/2006">
              <mc:Choice xmlns:v="urn:schemas-microsoft-com:vml" Requires="v">
                <p:oleObj spid="_x0000_s21518" name="Visio" r:id="rId3" imgW="7713376" imgH="5254806" progId="Visio.Drawing.11">
                  <p:embed/>
                </p:oleObj>
              </mc:Choice>
              <mc:Fallback>
                <p:oleObj name="Visio" r:id="rId3" imgW="7713376" imgH="5254806" progId="Visio.Drawing.11">
                  <p:embed/>
                  <p:pic>
                    <p:nvPicPr>
                      <p:cNvPr id="0" name="Object 7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968375"/>
                        <a:ext cx="8609012" cy="574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47116"/>
                                        </p:tgtEl>
                                        <p:attrNameLst>
                                          <p:attrName>style.visibility</p:attrName>
                                        </p:attrNameLst>
                                      </p:cBhvr>
                                      <p:to>
                                        <p:strVal val="visible"/>
                                      </p:to>
                                    </p:set>
                                    <p:anim calcmode="lin" valueType="num">
                                      <p:cBhvr additive="base">
                                        <p:cTn id="7" dur="5000" fill="hold"/>
                                        <p:tgtEl>
                                          <p:spTgt spid="47116"/>
                                        </p:tgtEl>
                                        <p:attrNameLst>
                                          <p:attrName>ppt_x</p:attrName>
                                        </p:attrNameLst>
                                      </p:cBhvr>
                                      <p:tavLst>
                                        <p:tav tm="0">
                                          <p:val>
                                            <p:strVal val="1+#ppt_w/2"/>
                                          </p:val>
                                        </p:tav>
                                        <p:tav tm="100000">
                                          <p:val>
                                            <p:strVal val="#ppt_x"/>
                                          </p:val>
                                        </p:tav>
                                      </p:tavLst>
                                    </p:anim>
                                    <p:anim calcmode="lin" valueType="num">
                                      <p:cBhvr additive="base">
                                        <p:cTn id="8" dur="5000" fill="hold"/>
                                        <p:tgtEl>
                                          <p:spTgt spid="471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7" presetClass="entr" presetSubtype="4" fill="hold" nodeType="afterEffect">
                                  <p:stCondLst>
                                    <p:cond delay="0"/>
                                  </p:stCondLst>
                                  <p:childTnLst>
                                    <p:set>
                                      <p:cBhvr>
                                        <p:cTn id="11" dur="1" fill="hold">
                                          <p:stCondLst>
                                            <p:cond delay="0"/>
                                          </p:stCondLst>
                                        </p:cTn>
                                        <p:tgtEl>
                                          <p:spTgt spid="47903"/>
                                        </p:tgtEl>
                                        <p:attrNameLst>
                                          <p:attrName>style.visibility</p:attrName>
                                        </p:attrNameLst>
                                      </p:cBhvr>
                                      <p:to>
                                        <p:strVal val="visible"/>
                                      </p:to>
                                    </p:set>
                                    <p:anim calcmode="lin" valueType="num">
                                      <p:cBhvr additive="base">
                                        <p:cTn id="12" dur="5000" fill="hold"/>
                                        <p:tgtEl>
                                          <p:spTgt spid="47903"/>
                                        </p:tgtEl>
                                        <p:attrNameLst>
                                          <p:attrName>ppt_x</p:attrName>
                                        </p:attrNameLst>
                                      </p:cBhvr>
                                      <p:tavLst>
                                        <p:tav tm="0">
                                          <p:val>
                                            <p:strVal val="#ppt_x"/>
                                          </p:val>
                                        </p:tav>
                                        <p:tav tm="100000">
                                          <p:val>
                                            <p:strVal val="#ppt_x"/>
                                          </p:val>
                                        </p:tav>
                                      </p:tavLst>
                                    </p:anim>
                                    <p:anim calcmode="lin" valueType="num">
                                      <p:cBhvr additive="base">
                                        <p:cTn id="13" dur="5000" fill="hold"/>
                                        <p:tgtEl>
                                          <p:spTgt spid="4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274638"/>
            <a:ext cx="7772400" cy="725487"/>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2400" i="1">
                <a:solidFill>
                  <a:srgbClr val="FFFF66"/>
                </a:solidFill>
                <a:latin typeface="+mn-lt"/>
              </a:rPr>
              <a:t>Έλεγχος ενός αριθμητικού μέσου. Διαδικασίας τέλος</a:t>
            </a:r>
          </a:p>
        </p:txBody>
      </p:sp>
      <p:sp>
        <p:nvSpPr>
          <p:cNvPr id="183299" name="Rectangle 3"/>
          <p:cNvSpPr>
            <a:spLocks noGrp="1" noChangeArrowheads="1"/>
          </p:cNvSpPr>
          <p:nvPr>
            <p:ph sz="quarter" idx="1"/>
          </p:nvPr>
        </p:nvSpPr>
        <p:spPr>
          <a:xfrm>
            <a:off x="827088" y="1773238"/>
            <a:ext cx="7772400" cy="4464050"/>
          </a:xfrm>
        </p:spPr>
        <p:txBody>
          <a:bodyPr/>
          <a:lstStyle/>
          <a:p>
            <a:pPr marL="609600" indent="-609600" eaLnBrk="1" hangingPunct="1"/>
            <a:r>
              <a:rPr lang="el-GR" sz="1800"/>
              <a:t>ΒΗΜΑ 4ο: 	 Βρίσκομε την πιθανότητα (</a:t>
            </a:r>
            <a:r>
              <a:rPr lang="el-GR" sz="1800" b="1"/>
              <a:t>p</a:t>
            </a:r>
            <a:r>
              <a:rPr lang="el-GR" sz="1800"/>
              <a:t>) να είναι ο μέσος όρος του πληθυσμού διαφορετικός του 15, «κατά λάθος» .</a:t>
            </a:r>
          </a:p>
          <a:p>
            <a:pPr marL="609600" indent="-609600" eaLnBrk="1" hangingPunct="1"/>
            <a:r>
              <a:rPr lang="el-GR" sz="1800"/>
              <a:t>Όπως βλέπετε, </a:t>
            </a:r>
            <a:r>
              <a:rPr lang="el-GR" sz="1800" b="1" i="1"/>
              <a:t>p = 0,000.</a:t>
            </a:r>
            <a:endParaRPr lang="el-GR" sz="1800"/>
          </a:p>
          <a:p>
            <a:pPr marL="609600" indent="-609600" eaLnBrk="1" hangingPunct="1"/>
            <a:endParaRPr lang="el-GR" sz="1800"/>
          </a:p>
          <a:p>
            <a:pPr marL="609600" indent="-609600" eaLnBrk="1" hangingPunct="1"/>
            <a:endParaRPr lang="el-GR" sz="1800"/>
          </a:p>
          <a:p>
            <a:pPr marL="609600" indent="-609600" eaLnBrk="1" hangingPunct="1"/>
            <a:endParaRPr lang="el-GR" sz="1800"/>
          </a:p>
          <a:p>
            <a:pPr marL="609600" indent="-609600" eaLnBrk="1" hangingPunct="1"/>
            <a:endParaRPr lang="el-GR" sz="1800"/>
          </a:p>
          <a:p>
            <a:pPr marL="609600" indent="-609600" eaLnBrk="1" hangingPunct="1"/>
            <a:endParaRPr lang="el-GR" sz="1800"/>
          </a:p>
          <a:p>
            <a:pPr marL="609600" indent="-609600" eaLnBrk="1" hangingPunct="1"/>
            <a:endParaRPr lang="en-US" sz="1800"/>
          </a:p>
          <a:p>
            <a:pPr marL="609600" indent="-609600" eaLnBrk="1" hangingPunct="1"/>
            <a:endParaRPr lang="el-GR" sz="1800"/>
          </a:p>
          <a:p>
            <a:pPr marL="609600" indent="-609600" eaLnBrk="1" hangingPunct="1"/>
            <a:r>
              <a:rPr lang="el-GR" sz="2000"/>
              <a:t>ΒΗΜΑ 5ο: Συγκρίνομε την πιθανότητα </a:t>
            </a:r>
            <a:r>
              <a:rPr lang="el-GR" sz="2000" b="1"/>
              <a:t>p </a:t>
            </a:r>
            <a:r>
              <a:rPr lang="el-GR" sz="2000"/>
              <a:t>με το</a:t>
            </a:r>
            <a:r>
              <a:rPr lang="el-GR" sz="2000" b="1"/>
              <a:t> α. </a:t>
            </a:r>
            <a:r>
              <a:rPr lang="el-GR" sz="2000"/>
              <a:t> Επειδή </a:t>
            </a:r>
            <a:r>
              <a:rPr lang="el-GR" sz="2000" b="1"/>
              <a:t>p</a:t>
            </a:r>
            <a:r>
              <a:rPr lang="el-GR" sz="2000"/>
              <a:t>&lt;</a:t>
            </a:r>
            <a:r>
              <a:rPr lang="el-GR" sz="2000" b="1"/>
              <a:t>α</a:t>
            </a:r>
            <a:r>
              <a:rPr lang="el-GR" sz="2000"/>
              <a:t> απορρίπτομε τη μηδενική υπόθεση και συμπεραίνομε ότι ο μέσος όρος του πληθυσμού είναι διαφορετικός του 15.</a:t>
            </a:r>
          </a:p>
          <a:p>
            <a:pPr marL="609600" indent="-609600" eaLnBrk="1" hangingPunct="1"/>
            <a:endParaRPr lang="el-GR" sz="2000"/>
          </a:p>
          <a:p>
            <a:pPr marL="609600" indent="-609600" eaLnBrk="1" hangingPunct="1"/>
            <a:endParaRPr lang="el-GR" sz="1800"/>
          </a:p>
        </p:txBody>
      </p:sp>
      <p:pic>
        <p:nvPicPr>
          <p:cNvPr id="1833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2924175"/>
            <a:ext cx="69135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 calcmode="lin" valueType="num">
                                      <p:cBhvr additive="base">
                                        <p:cTn id="7" dur="5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299">
                                            <p:txEl>
                                              <p:pRg st="1" end="1"/>
                                            </p:txEl>
                                          </p:spTgt>
                                        </p:tgtEl>
                                        <p:attrNameLst>
                                          <p:attrName>style.visibility</p:attrName>
                                        </p:attrNameLst>
                                      </p:cBhvr>
                                      <p:to>
                                        <p:strVal val="visible"/>
                                      </p:to>
                                    </p:set>
                                    <p:anim calcmode="lin" valueType="num">
                                      <p:cBhvr additive="base">
                                        <p:cTn id="13" dur="5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3301"/>
                                        </p:tgtEl>
                                        <p:attrNameLst>
                                          <p:attrName>style.visibility</p:attrName>
                                        </p:attrNameLst>
                                      </p:cBhvr>
                                      <p:to>
                                        <p:strVal val="visible"/>
                                      </p:to>
                                    </p:set>
                                    <p:anim calcmode="lin" valueType="num">
                                      <p:cBhvr additive="base">
                                        <p:cTn id="19" dur="500" fill="hold"/>
                                        <p:tgtEl>
                                          <p:spTgt spid="183301"/>
                                        </p:tgtEl>
                                        <p:attrNameLst>
                                          <p:attrName>ppt_x</p:attrName>
                                        </p:attrNameLst>
                                      </p:cBhvr>
                                      <p:tavLst>
                                        <p:tav tm="0">
                                          <p:val>
                                            <p:strVal val="#ppt_x"/>
                                          </p:val>
                                        </p:tav>
                                        <p:tav tm="100000">
                                          <p:val>
                                            <p:strVal val="#ppt_x"/>
                                          </p:val>
                                        </p:tav>
                                      </p:tavLst>
                                    </p:anim>
                                    <p:anim calcmode="lin" valueType="num">
                                      <p:cBhvr additive="base">
                                        <p:cTn id="20" dur="500" fill="hold"/>
                                        <p:tgtEl>
                                          <p:spTgt spid="1833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3299">
                                            <p:txEl>
                                              <p:pRg st="9" end="9"/>
                                            </p:txEl>
                                          </p:spTgt>
                                        </p:tgtEl>
                                        <p:attrNameLst>
                                          <p:attrName>style.visibility</p:attrName>
                                        </p:attrNameLst>
                                      </p:cBhvr>
                                      <p:to>
                                        <p:strVal val="visible"/>
                                      </p:to>
                                    </p:set>
                                    <p:anim calcmode="lin" valueType="num">
                                      <p:cBhvr additive="base">
                                        <p:cTn id="25" dur="500" fill="hold"/>
                                        <p:tgtEl>
                                          <p:spTgt spid="183299">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329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57188" y="274638"/>
            <a:ext cx="8643937" cy="9398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2400" i="1" dirty="0">
                <a:solidFill>
                  <a:srgbClr val="FFFF66"/>
                </a:solidFill>
                <a:latin typeface="+mn-lt"/>
              </a:rPr>
              <a:t>Η Διαδικασία του Ελέγχου Στατιστικής Σημαντικότητας της Διαφοράς Δύο Αριθμητικών Μέσων με Υπολογιστές -- Έλεγχος </a:t>
            </a:r>
            <a:r>
              <a:rPr lang="en-US" sz="2400" i="1" dirty="0">
                <a:solidFill>
                  <a:srgbClr val="FFFF66"/>
                </a:solidFill>
                <a:latin typeface="+mn-lt"/>
              </a:rPr>
              <a:t>t</a:t>
            </a:r>
            <a:endParaRPr lang="el-GR" sz="2400" i="1" dirty="0">
              <a:solidFill>
                <a:srgbClr val="FFFF66"/>
              </a:solidFill>
              <a:latin typeface="+mn-lt"/>
            </a:endParaRPr>
          </a:p>
        </p:txBody>
      </p:sp>
      <p:sp>
        <p:nvSpPr>
          <p:cNvPr id="159747" name="Rectangle 3"/>
          <p:cNvSpPr>
            <a:spLocks noGrp="1" noChangeArrowheads="1"/>
          </p:cNvSpPr>
          <p:nvPr>
            <p:ph sz="quarter" idx="1"/>
          </p:nvPr>
        </p:nvSpPr>
        <p:spPr>
          <a:xfrm>
            <a:off x="357188" y="1357313"/>
            <a:ext cx="8242300" cy="5143500"/>
          </a:xfrm>
        </p:spPr>
        <p:txBody>
          <a:bodyPr/>
          <a:lstStyle/>
          <a:p>
            <a:pPr marL="609600" indent="-609600" eaLnBrk="1" hangingPunct="1">
              <a:lnSpc>
                <a:spcPct val="80000"/>
              </a:lnSpc>
            </a:pPr>
            <a:r>
              <a:rPr lang="el-GR" sz="1800"/>
              <a:t>Ερευνητικό ερώτημα: </a:t>
            </a:r>
          </a:p>
          <a:p>
            <a:pPr marL="609600" indent="-609600" eaLnBrk="1" hangingPunct="1">
              <a:lnSpc>
                <a:spcPct val="80000"/>
              </a:lnSpc>
            </a:pPr>
            <a:r>
              <a:rPr lang="el-GR" sz="1800"/>
              <a:t>«Υπάρχει διαφορά στο βαθμό άλγεβρας της Β΄ λυκείου μεταξύ αγοριών και κοριτσιών;» </a:t>
            </a:r>
          </a:p>
          <a:p>
            <a:pPr marL="609600" indent="-609600" eaLnBrk="1" hangingPunct="1">
              <a:lnSpc>
                <a:spcPct val="80000"/>
              </a:lnSpc>
            </a:pPr>
            <a:endParaRPr lang="el-GR" sz="1800"/>
          </a:p>
          <a:p>
            <a:pPr marL="609600" indent="-609600" eaLnBrk="1" hangingPunct="1">
              <a:lnSpc>
                <a:spcPct val="80000"/>
              </a:lnSpc>
            </a:pPr>
            <a:r>
              <a:rPr lang="el-GR" sz="1800"/>
              <a:t>ΒΗΜΑ 1ο: Γράφομε τη μηδενική υπόθεση, η οποία είναι αντίθετη με το ερευνητικό ερώτημα:</a:t>
            </a:r>
            <a:endParaRPr lang="el-GR" sz="1800" b="1" i="1"/>
          </a:p>
          <a:p>
            <a:pPr marL="1371600" lvl="2" indent="-457200" eaLnBrk="1" hangingPunct="1">
              <a:lnSpc>
                <a:spcPct val="80000"/>
              </a:lnSpc>
            </a:pPr>
            <a:r>
              <a:rPr lang="el-GR" sz="1800" b="1" i="1">
                <a:solidFill>
                  <a:srgbClr val="990000"/>
                </a:solidFill>
              </a:rPr>
              <a:t>Η</a:t>
            </a:r>
            <a:r>
              <a:rPr lang="el-GR" sz="1800" b="1" i="1" baseline="-25000">
                <a:solidFill>
                  <a:srgbClr val="990000"/>
                </a:solidFill>
              </a:rPr>
              <a:t>0</a:t>
            </a:r>
            <a:r>
              <a:rPr lang="el-GR" sz="1800" b="1" i="1">
                <a:solidFill>
                  <a:srgbClr val="990000"/>
                </a:solidFill>
              </a:rPr>
              <a:t>: μ</a:t>
            </a:r>
            <a:r>
              <a:rPr lang="el-GR" sz="1800" b="1" i="1" baseline="-25000">
                <a:solidFill>
                  <a:srgbClr val="990000"/>
                </a:solidFill>
              </a:rPr>
              <a:t>α</a:t>
            </a:r>
            <a:r>
              <a:rPr lang="el-GR" sz="1800" b="1" i="1">
                <a:solidFill>
                  <a:srgbClr val="990000"/>
                </a:solidFill>
              </a:rPr>
              <a:t> =  μ</a:t>
            </a:r>
            <a:r>
              <a:rPr lang="el-GR" sz="1800" b="1" i="1" baseline="-25000">
                <a:solidFill>
                  <a:srgbClr val="990000"/>
                </a:solidFill>
              </a:rPr>
              <a:t>κ</a:t>
            </a:r>
            <a:r>
              <a:rPr lang="el-GR" sz="1800" b="1" i="1">
                <a:solidFill>
                  <a:srgbClr val="990000"/>
                </a:solidFill>
              </a:rPr>
              <a:t> 	 ή 	 Η</a:t>
            </a:r>
            <a:r>
              <a:rPr lang="el-GR" sz="1800" b="1" i="1" baseline="-25000">
                <a:solidFill>
                  <a:srgbClr val="990000"/>
                </a:solidFill>
              </a:rPr>
              <a:t>0</a:t>
            </a:r>
            <a:r>
              <a:rPr lang="el-GR" sz="1800" b="1" i="1">
                <a:solidFill>
                  <a:srgbClr val="990000"/>
                </a:solidFill>
              </a:rPr>
              <a:t>: μ</a:t>
            </a:r>
            <a:r>
              <a:rPr lang="el-GR" sz="1800" b="1" i="1" baseline="-25000">
                <a:solidFill>
                  <a:srgbClr val="990000"/>
                </a:solidFill>
              </a:rPr>
              <a:t>α</a:t>
            </a:r>
            <a:r>
              <a:rPr lang="el-GR" sz="1800" b="1" i="1">
                <a:solidFill>
                  <a:srgbClr val="990000"/>
                </a:solidFill>
              </a:rPr>
              <a:t> -  μ</a:t>
            </a:r>
            <a:r>
              <a:rPr lang="el-GR" sz="1800" b="1" i="1" baseline="-25000">
                <a:solidFill>
                  <a:srgbClr val="990000"/>
                </a:solidFill>
              </a:rPr>
              <a:t>κ</a:t>
            </a:r>
            <a:r>
              <a:rPr lang="el-GR" sz="1800" b="1" i="1">
                <a:solidFill>
                  <a:srgbClr val="990000"/>
                </a:solidFill>
              </a:rPr>
              <a:t> =0</a:t>
            </a:r>
            <a:endParaRPr lang="el-GR" sz="1800">
              <a:solidFill>
                <a:srgbClr val="990000"/>
              </a:solidFill>
            </a:endParaRPr>
          </a:p>
          <a:p>
            <a:pPr marL="609600" indent="-609600" eaLnBrk="1" hangingPunct="1">
              <a:lnSpc>
                <a:spcPct val="80000"/>
              </a:lnSpc>
            </a:pPr>
            <a:r>
              <a:rPr lang="el-GR" sz="1800"/>
              <a:t>Όπου </a:t>
            </a:r>
            <a:r>
              <a:rPr lang="el-GR" sz="1800" b="1" i="1"/>
              <a:t>μ</a:t>
            </a:r>
            <a:r>
              <a:rPr lang="el-GR" sz="1800" b="1" i="1" baseline="-25000"/>
              <a:t>α</a:t>
            </a:r>
            <a:r>
              <a:rPr lang="el-GR" sz="1800" b="1" i="1"/>
              <a:t>, </a:t>
            </a:r>
            <a:r>
              <a:rPr lang="el-GR" sz="1800"/>
              <a:t>ο μέσος όρος των αγοριών και </a:t>
            </a:r>
            <a:r>
              <a:rPr lang="el-GR" sz="1800" b="1" i="1"/>
              <a:t>μ</a:t>
            </a:r>
            <a:r>
              <a:rPr lang="el-GR" sz="1800" b="1" i="1" baseline="-25000"/>
              <a:t>α</a:t>
            </a:r>
            <a:r>
              <a:rPr lang="el-GR" sz="1800"/>
              <a:t> ο μέσος όρος των κοριτσιών.</a:t>
            </a:r>
          </a:p>
          <a:p>
            <a:pPr marL="609600" indent="-609600" eaLnBrk="1" hangingPunct="1">
              <a:lnSpc>
                <a:spcPct val="80000"/>
              </a:lnSpc>
              <a:buFont typeface="Wingdings 2" pitchFamily="18" charset="2"/>
              <a:buNone/>
            </a:pPr>
            <a:r>
              <a:rPr lang="el-GR" sz="1800"/>
              <a:t>       </a:t>
            </a:r>
          </a:p>
          <a:p>
            <a:pPr marL="609600" indent="-609600" eaLnBrk="1" hangingPunct="1">
              <a:lnSpc>
                <a:spcPct val="80000"/>
              </a:lnSpc>
            </a:pPr>
            <a:r>
              <a:rPr lang="el-GR" sz="1800"/>
              <a:t>ΒΗΜΑ 2ο: Γράφομε την εναλλακτική υπόθεση, η οποία είναι αντίθετη με τη μηδενική και περίπου ίδια με το ερευνητικό ερώτημα:</a:t>
            </a:r>
            <a:endParaRPr lang="el-GR" sz="1800" b="1" i="1"/>
          </a:p>
          <a:p>
            <a:pPr marL="1371600" lvl="2" indent="-457200" eaLnBrk="1" hangingPunct="1">
              <a:lnSpc>
                <a:spcPct val="80000"/>
              </a:lnSpc>
            </a:pPr>
            <a:r>
              <a:rPr lang="el-GR" sz="1800" b="1" i="1">
                <a:solidFill>
                  <a:srgbClr val="990000"/>
                </a:solidFill>
              </a:rPr>
              <a:t>Η</a:t>
            </a:r>
            <a:r>
              <a:rPr lang="en-US" sz="1800" b="1" i="1">
                <a:solidFill>
                  <a:srgbClr val="990000"/>
                </a:solidFill>
              </a:rPr>
              <a:t>a</a:t>
            </a:r>
            <a:r>
              <a:rPr lang="el-GR" sz="1800" b="1" i="1">
                <a:solidFill>
                  <a:srgbClr val="990000"/>
                </a:solidFill>
              </a:rPr>
              <a:t>: μ</a:t>
            </a:r>
            <a:r>
              <a:rPr lang="el-GR" sz="1800" b="1" i="1" baseline="-25000">
                <a:solidFill>
                  <a:srgbClr val="990000"/>
                </a:solidFill>
              </a:rPr>
              <a:t>α</a:t>
            </a:r>
            <a:r>
              <a:rPr lang="el-GR" sz="1800" b="1" i="1">
                <a:solidFill>
                  <a:srgbClr val="990000"/>
                </a:solidFill>
              </a:rPr>
              <a:t> ≠  μ</a:t>
            </a:r>
            <a:r>
              <a:rPr lang="el-GR" sz="1800" b="1" i="1" baseline="-25000">
                <a:solidFill>
                  <a:srgbClr val="990000"/>
                </a:solidFill>
              </a:rPr>
              <a:t>κ</a:t>
            </a:r>
            <a:r>
              <a:rPr lang="el-GR" sz="1800" b="1" i="1">
                <a:solidFill>
                  <a:srgbClr val="990000"/>
                </a:solidFill>
              </a:rPr>
              <a:t>  	ή 	 Η</a:t>
            </a:r>
            <a:r>
              <a:rPr lang="en-US" sz="1800" b="1" i="1">
                <a:solidFill>
                  <a:srgbClr val="990000"/>
                </a:solidFill>
              </a:rPr>
              <a:t>a</a:t>
            </a:r>
            <a:r>
              <a:rPr lang="el-GR" sz="1800" b="1" i="1">
                <a:solidFill>
                  <a:srgbClr val="990000"/>
                </a:solidFill>
              </a:rPr>
              <a:t>: μ</a:t>
            </a:r>
            <a:r>
              <a:rPr lang="el-GR" sz="1800" b="1" i="1" baseline="-25000">
                <a:solidFill>
                  <a:srgbClr val="990000"/>
                </a:solidFill>
              </a:rPr>
              <a:t>α</a:t>
            </a:r>
            <a:r>
              <a:rPr lang="el-GR" sz="1800" b="1" i="1">
                <a:solidFill>
                  <a:srgbClr val="990000"/>
                </a:solidFill>
              </a:rPr>
              <a:t> -  μ</a:t>
            </a:r>
            <a:r>
              <a:rPr lang="el-GR" sz="1800" b="1" i="1" baseline="-25000">
                <a:solidFill>
                  <a:srgbClr val="990000"/>
                </a:solidFill>
              </a:rPr>
              <a:t>κ</a:t>
            </a:r>
            <a:r>
              <a:rPr lang="el-GR" sz="1800" b="1" i="1">
                <a:solidFill>
                  <a:srgbClr val="990000"/>
                </a:solidFill>
              </a:rPr>
              <a:t>  ≠ 0</a:t>
            </a:r>
          </a:p>
          <a:p>
            <a:pPr marL="609600" indent="-609600" eaLnBrk="1" hangingPunct="1">
              <a:lnSpc>
                <a:spcPct val="80000"/>
              </a:lnSpc>
            </a:pPr>
            <a:endParaRPr lang="el-GR" sz="1800">
              <a:solidFill>
                <a:srgbClr val="990000"/>
              </a:solidFill>
            </a:endParaRPr>
          </a:p>
          <a:p>
            <a:pPr marL="609600" indent="-609600" eaLnBrk="1" hangingPunct="1">
              <a:lnSpc>
                <a:spcPct val="80000"/>
              </a:lnSpc>
            </a:pPr>
            <a:r>
              <a:rPr lang="el-GR" sz="1800"/>
              <a:t>ΒΗΜΑ 3ο:  Ορίζομε το επίπεδο στατιστικής σημαντικότητας (α):</a:t>
            </a:r>
          </a:p>
          <a:p>
            <a:pPr marL="609600" indent="-609600" eaLnBrk="1" hangingPunct="1">
              <a:lnSpc>
                <a:spcPct val="80000"/>
              </a:lnSpc>
            </a:pPr>
            <a:r>
              <a:rPr lang="el-GR" sz="1800">
                <a:solidFill>
                  <a:srgbClr val="990000"/>
                </a:solidFill>
              </a:rPr>
              <a:t>	         </a:t>
            </a:r>
            <a:r>
              <a:rPr lang="el-GR" sz="1800" b="1" i="1">
                <a:solidFill>
                  <a:srgbClr val="990000"/>
                </a:solidFill>
              </a:rPr>
              <a:t>α = 0,05</a:t>
            </a:r>
          </a:p>
          <a:p>
            <a:pPr marL="609600" indent="-609600" eaLnBrk="1" hangingPunct="1">
              <a:lnSpc>
                <a:spcPct val="80000"/>
              </a:lnSpc>
            </a:pPr>
            <a:endParaRPr lang="el-GR" sz="1800"/>
          </a:p>
          <a:p>
            <a:pPr marL="609600" indent="-609600" eaLnBrk="1" hangingPunct="1">
              <a:lnSpc>
                <a:spcPct val="80000"/>
              </a:lnSpc>
            </a:pPr>
            <a:r>
              <a:rPr lang="el-GR" sz="1800"/>
              <a:t>ΒΗΜΑ 4ο: Βρίσκομε την πιθανότητα (</a:t>
            </a:r>
            <a:r>
              <a:rPr lang="el-GR" sz="1800" b="1"/>
              <a:t>p</a:t>
            </a:r>
            <a:r>
              <a:rPr lang="el-GR" sz="1800"/>
              <a:t>) να είναι οι μέσοι όροι των ομάδων διαφορετικοί, «κατά λάθος»</a:t>
            </a:r>
            <a:br>
              <a:rPr lang="en-US" sz="1600"/>
            </a:br>
            <a:endParaRPr lang="el-GR" sz="1600"/>
          </a:p>
        </p:txBody>
      </p:sp>
      <p:sp>
        <p:nvSpPr>
          <p:cNvPr id="87044" name="Footer Placeholder 3"/>
          <p:cNvSpPr>
            <a:spLocks noGrp="1"/>
          </p:cNvSpPr>
          <p:nvPr>
            <p:ph type="ftr" sz="quarter" idx="11"/>
          </p:nvPr>
        </p:nvSpPr>
        <p:spPr bwMode="auto">
          <a:xfrm>
            <a:off x="1071563"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ox(in)">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 calcmode="lin" valueType="num">
                                      <p:cBhvr additive="base">
                                        <p:cTn id="12"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9747">
                                            <p:txEl>
                                              <p:pRg st="1" end="1"/>
                                            </p:txEl>
                                          </p:spTgt>
                                        </p:tgtEl>
                                        <p:attrNameLst>
                                          <p:attrName>style.visibility</p:attrName>
                                        </p:attrNameLst>
                                      </p:cBhvr>
                                      <p:to>
                                        <p:strVal val="visible"/>
                                      </p:to>
                                    </p:set>
                                    <p:anim calcmode="lin" valueType="num">
                                      <p:cBhvr additive="base">
                                        <p:cTn id="18"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9747">
                                            <p:txEl>
                                              <p:pRg st="3" end="3"/>
                                            </p:txEl>
                                          </p:spTgt>
                                        </p:tgtEl>
                                        <p:attrNameLst>
                                          <p:attrName>style.visibility</p:attrName>
                                        </p:attrNameLst>
                                      </p:cBhvr>
                                      <p:to>
                                        <p:strVal val="visible"/>
                                      </p:to>
                                    </p:set>
                                    <p:anim calcmode="lin" valueType="num">
                                      <p:cBhvr additive="base">
                                        <p:cTn id="24"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9747">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9747">
                                            <p:txEl>
                                              <p:pRg st="4" end="4"/>
                                            </p:txEl>
                                          </p:spTgt>
                                        </p:tgtEl>
                                        <p:attrNameLst>
                                          <p:attrName>style.visibility</p:attrName>
                                        </p:attrNameLst>
                                      </p:cBhvr>
                                      <p:to>
                                        <p:strVal val="visible"/>
                                      </p:to>
                                    </p:set>
                                    <p:anim calcmode="lin" valueType="num">
                                      <p:cBhvr additive="base">
                                        <p:cTn id="28" dur="500" fill="hold"/>
                                        <p:tgtEl>
                                          <p:spTgt spid="15974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9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9747">
                                            <p:txEl>
                                              <p:pRg st="5" end="5"/>
                                            </p:txEl>
                                          </p:spTgt>
                                        </p:tgtEl>
                                        <p:attrNameLst>
                                          <p:attrName>style.visibility</p:attrName>
                                        </p:attrNameLst>
                                      </p:cBhvr>
                                      <p:to>
                                        <p:strVal val="visible"/>
                                      </p:to>
                                    </p:set>
                                    <p:anim calcmode="lin" valueType="num">
                                      <p:cBhvr additive="base">
                                        <p:cTn id="34" dur="500" fill="hold"/>
                                        <p:tgtEl>
                                          <p:spTgt spid="159747">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59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9747">
                                            <p:txEl>
                                              <p:pRg st="6" end="6"/>
                                            </p:txEl>
                                          </p:spTgt>
                                        </p:tgtEl>
                                        <p:attrNameLst>
                                          <p:attrName>style.visibility</p:attrName>
                                        </p:attrNameLst>
                                      </p:cBhvr>
                                      <p:to>
                                        <p:strVal val="visible"/>
                                      </p:to>
                                    </p:set>
                                    <p:anim calcmode="lin" valueType="num">
                                      <p:cBhvr additive="base">
                                        <p:cTn id="40" dur="500" fill="hold"/>
                                        <p:tgtEl>
                                          <p:spTgt spid="159747">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97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9747">
                                            <p:txEl>
                                              <p:pRg st="7" end="7"/>
                                            </p:txEl>
                                          </p:spTgt>
                                        </p:tgtEl>
                                        <p:attrNameLst>
                                          <p:attrName>style.visibility</p:attrName>
                                        </p:attrNameLst>
                                      </p:cBhvr>
                                      <p:to>
                                        <p:strVal val="visible"/>
                                      </p:to>
                                    </p:set>
                                    <p:anim calcmode="lin" valueType="num">
                                      <p:cBhvr additive="base">
                                        <p:cTn id="46" dur="500" fill="hold"/>
                                        <p:tgtEl>
                                          <p:spTgt spid="159747">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9747">
                                            <p:txEl>
                                              <p:pRg st="7" end="7"/>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9747">
                                            <p:txEl>
                                              <p:pRg st="8" end="8"/>
                                            </p:txEl>
                                          </p:spTgt>
                                        </p:tgtEl>
                                        <p:attrNameLst>
                                          <p:attrName>style.visibility</p:attrName>
                                        </p:attrNameLst>
                                      </p:cBhvr>
                                      <p:to>
                                        <p:strVal val="visible"/>
                                      </p:to>
                                    </p:set>
                                    <p:anim calcmode="lin" valueType="num">
                                      <p:cBhvr additive="base">
                                        <p:cTn id="50" dur="500" fill="hold"/>
                                        <p:tgtEl>
                                          <p:spTgt spid="15974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97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59747">
                                            <p:txEl>
                                              <p:pRg st="10" end="10"/>
                                            </p:txEl>
                                          </p:spTgt>
                                        </p:tgtEl>
                                        <p:attrNameLst>
                                          <p:attrName>style.visibility</p:attrName>
                                        </p:attrNameLst>
                                      </p:cBhvr>
                                      <p:to>
                                        <p:strVal val="visible"/>
                                      </p:to>
                                    </p:set>
                                    <p:anim calcmode="lin" valueType="num">
                                      <p:cBhvr additive="base">
                                        <p:cTn id="56" dur="500" fill="hold"/>
                                        <p:tgtEl>
                                          <p:spTgt spid="159747">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97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59747">
                                            <p:txEl>
                                              <p:pRg st="11" end="11"/>
                                            </p:txEl>
                                          </p:spTgt>
                                        </p:tgtEl>
                                        <p:attrNameLst>
                                          <p:attrName>style.visibility</p:attrName>
                                        </p:attrNameLst>
                                      </p:cBhvr>
                                      <p:to>
                                        <p:strVal val="visible"/>
                                      </p:to>
                                    </p:set>
                                    <p:anim calcmode="lin" valueType="num">
                                      <p:cBhvr additive="base">
                                        <p:cTn id="62" dur="500" fill="hold"/>
                                        <p:tgtEl>
                                          <p:spTgt spid="159747">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597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59747">
                                            <p:txEl>
                                              <p:pRg st="13" end="13"/>
                                            </p:txEl>
                                          </p:spTgt>
                                        </p:tgtEl>
                                        <p:attrNameLst>
                                          <p:attrName>style.visibility</p:attrName>
                                        </p:attrNameLst>
                                      </p:cBhvr>
                                      <p:to>
                                        <p:strVal val="visible"/>
                                      </p:to>
                                    </p:set>
                                    <p:anim calcmode="lin" valueType="num">
                                      <p:cBhvr additive="base">
                                        <p:cTn id="68" dur="500" fill="hold"/>
                                        <p:tgtEl>
                                          <p:spTgt spid="159747">
                                            <p:txEl>
                                              <p:pRg st="13" end="13"/>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5974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8490" name="Rectangle 10"/>
          <p:cNvSpPr>
            <a:spLocks noGrp="1" noChangeArrowheads="1"/>
          </p:cNvSpPr>
          <p:nvPr>
            <p:ph type="title"/>
          </p:nvPr>
        </p:nvSpPr>
        <p:spPr>
          <a:xfrm>
            <a:off x="395288" y="71438"/>
            <a:ext cx="8208962" cy="477837"/>
          </a:xfrm>
          <a:gradFill rotWithShape="0">
            <a:gsLst>
              <a:gs pos="0">
                <a:srgbClr val="D6B19C"/>
              </a:gs>
              <a:gs pos="30000">
                <a:srgbClr val="D49E6C"/>
              </a:gs>
              <a:gs pos="70000">
                <a:srgbClr val="A65528"/>
              </a:gs>
              <a:gs pos="100000">
                <a:srgbClr val="663012"/>
              </a:gs>
            </a:gsLst>
            <a:lin ang="5400000"/>
          </a:gradFill>
        </p:spPr>
        <p:txBody>
          <a:bodyPr/>
          <a:lstStyle/>
          <a:p>
            <a:pPr algn="ctr" eaLnBrk="1" hangingPunct="1">
              <a:defRPr/>
            </a:pPr>
            <a:r>
              <a:rPr lang="el-GR" sz="2000" i="1" dirty="0">
                <a:solidFill>
                  <a:srgbClr val="FFFF66"/>
                </a:solidFill>
                <a:latin typeface="+mn-lt"/>
              </a:rPr>
              <a:t>Έλεγχος Διαφοράς Δύο Αριθμητικών Μέσων.  Διαδικασίας συνέχεια</a:t>
            </a:r>
          </a:p>
        </p:txBody>
      </p:sp>
      <p:sp>
        <p:nvSpPr>
          <p:cNvPr id="88067" name="Rectangle 3"/>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pic>
        <p:nvPicPr>
          <p:cNvPr id="148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437197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549275"/>
            <a:ext cx="42195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068638"/>
            <a:ext cx="2209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4419600"/>
            <a:ext cx="42195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8490"/>
                                        </p:tgtEl>
                                        <p:attrNameLst>
                                          <p:attrName>style.visibility</p:attrName>
                                        </p:attrNameLst>
                                      </p:cBhvr>
                                      <p:to>
                                        <p:strVal val="visible"/>
                                      </p:to>
                                    </p:set>
                                    <p:animEffect transition="in" filter="slide(fromBottom)">
                                      <p:cBhvr>
                                        <p:cTn id="7" dur="500"/>
                                        <p:tgtEl>
                                          <p:spTgt spid="148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checkerboard(across)">
                                      <p:cBhvr>
                                        <p:cTn id="12" dur="500"/>
                                        <p:tgtEl>
                                          <p:spTgt spid="148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8486"/>
                                        </p:tgtEl>
                                        <p:attrNameLst>
                                          <p:attrName>style.visibility</p:attrName>
                                        </p:attrNameLst>
                                      </p:cBhvr>
                                      <p:to>
                                        <p:strVal val="visible"/>
                                      </p:to>
                                    </p:set>
                                    <p:animEffect transition="in" filter="box(in)">
                                      <p:cBhvr>
                                        <p:cTn id="17" dur="500"/>
                                        <p:tgtEl>
                                          <p:spTgt spid="148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8487"/>
                                        </p:tgtEl>
                                        <p:attrNameLst>
                                          <p:attrName>style.visibility</p:attrName>
                                        </p:attrNameLst>
                                      </p:cBhvr>
                                      <p:to>
                                        <p:strVal val="visible"/>
                                      </p:to>
                                    </p:set>
                                    <p:anim calcmode="lin" valueType="num">
                                      <p:cBhvr additive="base">
                                        <p:cTn id="22" dur="500" fill="hold"/>
                                        <p:tgtEl>
                                          <p:spTgt spid="148487"/>
                                        </p:tgtEl>
                                        <p:attrNameLst>
                                          <p:attrName>ppt_x</p:attrName>
                                        </p:attrNameLst>
                                      </p:cBhvr>
                                      <p:tavLst>
                                        <p:tav tm="0">
                                          <p:val>
                                            <p:strVal val="#ppt_x"/>
                                          </p:val>
                                        </p:tav>
                                        <p:tav tm="100000">
                                          <p:val>
                                            <p:strVal val="#ppt_x"/>
                                          </p:val>
                                        </p:tav>
                                      </p:tavLst>
                                    </p:anim>
                                    <p:anim calcmode="lin" valueType="num">
                                      <p:cBhvr additive="base">
                                        <p:cTn id="23" dur="500" fill="hold"/>
                                        <p:tgtEl>
                                          <p:spTgt spid="14848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48488"/>
                                        </p:tgtEl>
                                        <p:attrNameLst>
                                          <p:attrName>style.visibility</p:attrName>
                                        </p:attrNameLst>
                                      </p:cBhvr>
                                      <p:to>
                                        <p:strVal val="visible"/>
                                      </p:to>
                                    </p:set>
                                    <p:animEffect transition="in" filter="diamond(in)">
                                      <p:cBhvr>
                                        <p:cTn id="28" dur="20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0"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74638"/>
            <a:ext cx="9144000" cy="706437"/>
          </a:xfrm>
          <a:gradFill rotWithShape="0">
            <a:gsLst>
              <a:gs pos="0">
                <a:srgbClr val="FFCC99"/>
              </a:gs>
              <a:gs pos="30000">
                <a:srgbClr val="D49E6C"/>
              </a:gs>
              <a:gs pos="70000">
                <a:srgbClr val="A65528"/>
              </a:gs>
              <a:gs pos="100000">
                <a:srgbClr val="663012"/>
              </a:gs>
            </a:gsLst>
            <a:lin ang="5400000"/>
          </a:gradFill>
        </p:spPr>
        <p:txBody>
          <a:bodyPr anchor="ctr"/>
          <a:lstStyle/>
          <a:p>
            <a:pPr algn="ctr" eaLnBrk="1" hangingPunct="1">
              <a:defRPr/>
            </a:pPr>
            <a:r>
              <a:rPr lang="el-GR" sz="2400" i="1" dirty="0">
                <a:solidFill>
                  <a:srgbClr val="FFFF66"/>
                </a:solidFill>
                <a:latin typeface="+mn-lt"/>
              </a:rPr>
              <a:t>Έλεγχος Διαφοράς Δύο Αριθμητικών Μέσων. Διαδικασίας τέλος</a:t>
            </a:r>
          </a:p>
        </p:txBody>
      </p:sp>
      <p:sp>
        <p:nvSpPr>
          <p:cNvPr id="89091" name="Rectangle 3"/>
          <p:cNvSpPr>
            <a:spLocks noGrp="1" noChangeArrowheads="1"/>
          </p:cNvSpPr>
          <p:nvPr>
            <p:ph sz="quarter" idx="1"/>
          </p:nvPr>
        </p:nvSpPr>
        <p:spPr>
          <a:xfrm>
            <a:off x="827088" y="1700213"/>
            <a:ext cx="7772400" cy="4248150"/>
          </a:xfrm>
        </p:spPr>
        <p:txBody>
          <a:bodyPr/>
          <a:lstStyle/>
          <a:p>
            <a:pPr marL="609600" indent="-609600" eaLnBrk="1" hangingPunct="1">
              <a:lnSpc>
                <a:spcPct val="80000"/>
              </a:lnSpc>
            </a:pPr>
            <a:r>
              <a:rPr lang="el-GR" sz="1800"/>
              <a:t> ΒΗΜΑ 4ο: 	Βρίσκομε την πιθανότητα (</a:t>
            </a:r>
            <a:r>
              <a:rPr lang="el-GR" sz="1800" b="1"/>
              <a:t>p</a:t>
            </a:r>
            <a:r>
              <a:rPr lang="el-GR" sz="1800"/>
              <a:t>) να είναι οι μέσοι όροι των ομάδων διαφορετικοί «κατά λάθος» .</a:t>
            </a:r>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r>
              <a:rPr lang="el-GR" sz="1800"/>
              <a:t> 	</a:t>
            </a:r>
            <a:r>
              <a:rPr lang="el-GR" sz="1800" b="1" i="1"/>
              <a:t>p = 0,932</a:t>
            </a:r>
          </a:p>
          <a:p>
            <a:pPr marL="609600" indent="-609600" eaLnBrk="1" hangingPunct="1">
              <a:lnSpc>
                <a:spcPct val="80000"/>
              </a:lnSpc>
            </a:pPr>
            <a:endParaRPr lang="el-GR" sz="1800"/>
          </a:p>
          <a:p>
            <a:pPr marL="609600" indent="-609600" eaLnBrk="1" hangingPunct="1">
              <a:lnSpc>
                <a:spcPct val="80000"/>
              </a:lnSpc>
            </a:pPr>
            <a:r>
              <a:rPr lang="el-GR" sz="1800"/>
              <a:t>ΒΗΜΑ 5ο: Συγκρίνομε την πιθανότητα </a:t>
            </a:r>
            <a:r>
              <a:rPr lang="el-GR" sz="1800" b="1"/>
              <a:t>p </a:t>
            </a:r>
            <a:r>
              <a:rPr lang="el-GR" sz="1800"/>
              <a:t>με το</a:t>
            </a:r>
            <a:r>
              <a:rPr lang="el-GR" sz="1800" b="1"/>
              <a:t> α. </a:t>
            </a:r>
            <a:r>
              <a:rPr lang="el-GR" sz="1800"/>
              <a:t> Επειδή </a:t>
            </a:r>
            <a:r>
              <a:rPr lang="el-GR" sz="1800" b="1"/>
              <a:t>p </a:t>
            </a:r>
            <a:r>
              <a:rPr lang="el-GR" sz="1800"/>
              <a:t>&gt; </a:t>
            </a:r>
            <a:r>
              <a:rPr lang="el-GR" sz="1800" b="1"/>
              <a:t>α</a:t>
            </a:r>
            <a:r>
              <a:rPr lang="el-GR" sz="1800"/>
              <a:t> (</a:t>
            </a:r>
            <a:r>
              <a:rPr lang="el-GR" sz="1800" i="1"/>
              <a:t>0,932 &gt; 0,05)</a:t>
            </a:r>
            <a:r>
              <a:rPr lang="el-GR" sz="1800" b="1" i="1"/>
              <a:t> </a:t>
            </a:r>
            <a:r>
              <a:rPr lang="el-GR" sz="1800"/>
              <a:t>αποτυγχάνομε να απορρίψομε τη μηδενική υπόθεση και συμπεραίνομε ότι δεν υπάρχει στατιστικά σημαντική διαφορά στο βαθμό Άλγεβρας μεταξύ αγοριών και κοριτσιών.</a:t>
            </a:r>
          </a:p>
        </p:txBody>
      </p:sp>
      <p:pic>
        <p:nvPicPr>
          <p:cNvPr id="8909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2492375"/>
            <a:ext cx="55086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914400" y="274638"/>
            <a:ext cx="7772400" cy="79692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dirty="0">
                <a:solidFill>
                  <a:srgbClr val="FFFF66"/>
                </a:solidFill>
                <a:latin typeface="+mn-lt"/>
              </a:rPr>
              <a:t>Η Διαδικασία του Ελέγχου Στατιστικής Σημαντικότητας της Μέσης Διαφοράς  με Υπολογιστές -- Έλεγχος </a:t>
            </a:r>
            <a:r>
              <a:rPr lang="en-US" sz="2400" i="1" dirty="0">
                <a:solidFill>
                  <a:srgbClr val="FFFF66"/>
                </a:solidFill>
                <a:latin typeface="+mn-lt"/>
              </a:rPr>
              <a:t>t</a:t>
            </a:r>
            <a:endParaRPr lang="el-GR" sz="2400" i="1" dirty="0">
              <a:solidFill>
                <a:srgbClr val="FFFF66"/>
              </a:solidFill>
              <a:latin typeface="+mn-lt"/>
            </a:endParaRPr>
          </a:p>
        </p:txBody>
      </p:sp>
      <p:sp>
        <p:nvSpPr>
          <p:cNvPr id="90115" name="Rectangle 3"/>
          <p:cNvSpPr>
            <a:spLocks noGrp="1" noChangeArrowheads="1"/>
          </p:cNvSpPr>
          <p:nvPr>
            <p:ph sz="quarter" idx="1"/>
          </p:nvPr>
        </p:nvSpPr>
        <p:spPr>
          <a:xfrm>
            <a:off x="500063" y="1214438"/>
            <a:ext cx="8099425" cy="5143500"/>
          </a:xfrm>
        </p:spPr>
        <p:txBody>
          <a:bodyPr/>
          <a:lstStyle/>
          <a:p>
            <a:pPr marL="609600" indent="-609600" eaLnBrk="1" hangingPunct="1">
              <a:lnSpc>
                <a:spcPct val="80000"/>
              </a:lnSpc>
            </a:pPr>
            <a:r>
              <a:rPr lang="el-GR" sz="2000"/>
              <a:t>Ερευνητικό ερώτημα: </a:t>
            </a:r>
          </a:p>
          <a:p>
            <a:pPr marL="609600" indent="-609600" eaLnBrk="1" hangingPunct="1">
              <a:lnSpc>
                <a:spcPct val="80000"/>
              </a:lnSpc>
            </a:pPr>
            <a:r>
              <a:rPr lang="el-GR" sz="2000"/>
              <a:t>«Υπάρχει διαφορά μεταξύ του Βαθμού Άλγεβρας και του Βαθμού Γεωμετρίας των μαθητών της Β΄ λυκείου;» </a:t>
            </a:r>
          </a:p>
          <a:p>
            <a:pPr marL="609600" indent="-609600" eaLnBrk="1" hangingPunct="1">
              <a:lnSpc>
                <a:spcPct val="80000"/>
              </a:lnSpc>
            </a:pPr>
            <a:endParaRPr lang="el-GR" sz="2000"/>
          </a:p>
          <a:p>
            <a:pPr marL="609600" indent="-609600" eaLnBrk="1" hangingPunct="1">
              <a:lnSpc>
                <a:spcPct val="80000"/>
              </a:lnSpc>
            </a:pPr>
            <a:r>
              <a:rPr lang="el-GR" sz="2000"/>
              <a:t>ΒΗΜΑ 1ο: Γράφομε τη μηδενική υπόθεση, η οποία είναι αντίθετη με το ερευνητικό ερώτημα:</a:t>
            </a:r>
            <a:endParaRPr lang="el-GR" sz="2000" b="1" i="1"/>
          </a:p>
          <a:p>
            <a:pPr marL="1371600" lvl="2" indent="-457200" eaLnBrk="1" hangingPunct="1">
              <a:lnSpc>
                <a:spcPct val="80000"/>
              </a:lnSpc>
            </a:pPr>
            <a:r>
              <a:rPr lang="el-GR" b="1" i="1"/>
              <a:t>Η0:     =0	</a:t>
            </a:r>
            <a:endParaRPr lang="el-GR"/>
          </a:p>
          <a:p>
            <a:pPr marL="609600" indent="-609600" eaLnBrk="1" hangingPunct="1">
              <a:lnSpc>
                <a:spcPct val="80000"/>
              </a:lnSpc>
            </a:pPr>
            <a:r>
              <a:rPr lang="el-GR" sz="2000"/>
              <a:t>ΒΗΜΑ 2ο: Γράφομε την εναλλακτική υπόθεση, η οποία είναι αντίθετη με τη μηδενική και περίπου ίδια με το ερευνητικό ερώτημα:</a:t>
            </a:r>
            <a:endParaRPr lang="el-GR" sz="2000" b="1" i="1"/>
          </a:p>
          <a:p>
            <a:pPr marL="1371600" lvl="2" indent="-457200" eaLnBrk="1" hangingPunct="1">
              <a:lnSpc>
                <a:spcPct val="80000"/>
              </a:lnSpc>
            </a:pPr>
            <a:r>
              <a:rPr lang="el-GR" b="1" i="1"/>
              <a:t>Η</a:t>
            </a:r>
            <a:r>
              <a:rPr lang="en-US" b="1" i="1"/>
              <a:t>a</a:t>
            </a:r>
            <a:r>
              <a:rPr lang="el-GR" b="1" i="1"/>
              <a:t>:     ≠0</a:t>
            </a:r>
          </a:p>
          <a:p>
            <a:pPr marL="609600" indent="-609600" eaLnBrk="1" hangingPunct="1">
              <a:lnSpc>
                <a:spcPct val="80000"/>
              </a:lnSpc>
            </a:pPr>
            <a:endParaRPr lang="el-GR" sz="2000"/>
          </a:p>
          <a:p>
            <a:pPr marL="609600" indent="-609600" eaLnBrk="1" hangingPunct="1">
              <a:lnSpc>
                <a:spcPct val="80000"/>
              </a:lnSpc>
            </a:pPr>
            <a:r>
              <a:rPr lang="el-GR" sz="2000"/>
              <a:t>ΒΗΜΑ 3ο:  Ορίζομε το επίπεδο στατιστικής σημαντικότητας (α):</a:t>
            </a:r>
          </a:p>
          <a:p>
            <a:pPr marL="609600" indent="-609600" eaLnBrk="1" hangingPunct="1">
              <a:lnSpc>
                <a:spcPct val="80000"/>
              </a:lnSpc>
            </a:pPr>
            <a:r>
              <a:rPr lang="el-GR" sz="2000"/>
              <a:t>	         </a:t>
            </a:r>
            <a:r>
              <a:rPr lang="el-GR" sz="2000" b="1" i="1"/>
              <a:t>α = 0,05</a:t>
            </a:r>
          </a:p>
          <a:p>
            <a:pPr marL="609600" indent="-609600" eaLnBrk="1" hangingPunct="1">
              <a:lnSpc>
                <a:spcPct val="80000"/>
              </a:lnSpc>
            </a:pPr>
            <a:endParaRPr lang="el-GR" sz="2000"/>
          </a:p>
          <a:p>
            <a:pPr marL="609600" indent="-609600" eaLnBrk="1" hangingPunct="1">
              <a:lnSpc>
                <a:spcPct val="80000"/>
              </a:lnSpc>
            </a:pPr>
            <a:r>
              <a:rPr lang="el-GR" sz="2000"/>
              <a:t>ΒΗΜΑ 4ο: Βρίσκομε την πιθανότητα (</a:t>
            </a:r>
            <a:r>
              <a:rPr lang="el-GR" sz="2000" b="1"/>
              <a:t>p</a:t>
            </a:r>
            <a:r>
              <a:rPr lang="el-GR" sz="2000"/>
              <a:t>) να είναι η μέση διαφορά διαφορετική του 0 «κατά λάθος»</a:t>
            </a:r>
            <a:endParaRPr lang="en-US" sz="2000"/>
          </a:p>
        </p:txBody>
      </p:sp>
      <p:sp>
        <p:nvSpPr>
          <p:cNvPr id="9011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90117" name="Object 4"/>
          <p:cNvGraphicFramePr>
            <a:graphicFrameLocks noChangeAspect="1"/>
          </p:cNvGraphicFramePr>
          <p:nvPr/>
        </p:nvGraphicFramePr>
        <p:xfrm>
          <a:off x="0" y="0"/>
          <a:ext cx="152400" cy="190500"/>
        </p:xfrm>
        <a:graphic>
          <a:graphicData uri="http://schemas.openxmlformats.org/presentationml/2006/ole">
            <mc:AlternateContent xmlns:mc="http://schemas.openxmlformats.org/markup-compatibility/2006">
              <mc:Choice xmlns:v="urn:schemas-microsoft-com:vml" Requires="v">
                <p:oleObj spid="_x0000_s90146" name="Equation" r:id="rId3" imgW="152334" imgH="190417" progId="Equation.3">
                  <p:embed/>
                </p:oleObj>
              </mc:Choice>
              <mc:Fallback>
                <p:oleObj name="Equation" r:id="rId3" imgW="152334" imgH="19041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8" name="Rectangle 7"/>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90119" name="Object 6"/>
          <p:cNvGraphicFramePr>
            <a:graphicFrameLocks noChangeAspect="1"/>
          </p:cNvGraphicFramePr>
          <p:nvPr/>
        </p:nvGraphicFramePr>
        <p:xfrm>
          <a:off x="2428875" y="2965450"/>
          <a:ext cx="215900" cy="254000"/>
        </p:xfrm>
        <a:graphic>
          <a:graphicData uri="http://schemas.openxmlformats.org/presentationml/2006/ole">
            <mc:AlternateContent xmlns:mc="http://schemas.openxmlformats.org/markup-compatibility/2006">
              <mc:Choice xmlns:v="urn:schemas-microsoft-com:vml" Requires="v">
                <p:oleObj spid="_x0000_s90147" name="Equation" r:id="rId5" imgW="215713" imgH="253780" progId="Equation.3">
                  <p:embed/>
                </p:oleObj>
              </mc:Choice>
              <mc:Fallback>
                <p:oleObj name="Equation" r:id="rId5" imgW="215713" imgH="2537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2965450"/>
                        <a:ext cx="215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20"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graphicFrame>
        <p:nvGraphicFramePr>
          <p:cNvPr id="90121" name="Object 13"/>
          <p:cNvGraphicFramePr>
            <a:graphicFrameLocks noChangeAspect="1"/>
          </p:cNvGraphicFramePr>
          <p:nvPr/>
        </p:nvGraphicFramePr>
        <p:xfrm>
          <a:off x="2428875" y="4071938"/>
          <a:ext cx="215900" cy="254000"/>
        </p:xfrm>
        <a:graphic>
          <a:graphicData uri="http://schemas.openxmlformats.org/presentationml/2006/ole">
            <mc:AlternateContent xmlns:mc="http://schemas.openxmlformats.org/markup-compatibility/2006">
              <mc:Choice xmlns:v="urn:schemas-microsoft-com:vml" Requires="v">
                <p:oleObj spid="_x0000_s90148" name="Equation" r:id="rId7" imgW="215713" imgH="253780" progId="Equation.3">
                  <p:embed/>
                </p:oleObj>
              </mc:Choice>
              <mc:Fallback>
                <p:oleObj name="Equation" r:id="rId7" imgW="215713" imgH="25378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4071938"/>
                        <a:ext cx="2159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7"/>
          <p:cNvSpPr>
            <a:spLocks noGrp="1" noChangeArrowheads="1"/>
          </p:cNvSpPr>
          <p:nvPr>
            <p:ph type="title"/>
          </p:nvPr>
        </p:nvSpPr>
        <p:spPr>
          <a:xfrm>
            <a:off x="642938" y="285750"/>
            <a:ext cx="7772400" cy="54927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dirty="0">
                <a:solidFill>
                  <a:srgbClr val="FFFF66"/>
                </a:solidFill>
                <a:latin typeface="+mn-lt"/>
              </a:rPr>
              <a:t>Έλεγχος της Μέσης Διαφοράς.  Διαδικασίας συνέχεια</a:t>
            </a:r>
          </a:p>
        </p:txBody>
      </p:sp>
      <p:sp>
        <p:nvSpPr>
          <p:cNvPr id="91139" name="Rectangle 2"/>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pic>
        <p:nvPicPr>
          <p:cNvPr id="9114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4643438"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700213"/>
            <a:ext cx="460375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149725"/>
            <a:ext cx="46767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3"/>
          <p:cNvSpPr>
            <a:spLocks noGrp="1" noChangeArrowheads="1"/>
          </p:cNvSpPr>
          <p:nvPr>
            <p:ph type="title"/>
          </p:nvPr>
        </p:nvSpPr>
        <p:spPr>
          <a:xfrm>
            <a:off x="611188" y="0"/>
            <a:ext cx="7772400" cy="54927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dirty="0">
                <a:solidFill>
                  <a:srgbClr val="FFFF66"/>
                </a:solidFill>
                <a:latin typeface="+mn-lt"/>
              </a:rPr>
              <a:t>Έλεγχος της Μέσης Διαφοράς . Διαδικασίας τέλος.</a:t>
            </a:r>
          </a:p>
        </p:txBody>
      </p:sp>
      <p:sp>
        <p:nvSpPr>
          <p:cNvPr id="92163" name="Rectangle 2"/>
          <p:cNvSpPr>
            <a:spLocks noGrp="1" noChangeArrowheads="1"/>
          </p:cNvSpPr>
          <p:nvPr>
            <p:ph sz="quarter" idx="1"/>
          </p:nvPr>
        </p:nvSpPr>
        <p:spPr>
          <a:xfrm>
            <a:off x="500063" y="1071563"/>
            <a:ext cx="7772400" cy="4319587"/>
          </a:xfrm>
        </p:spPr>
        <p:txBody>
          <a:bodyPr/>
          <a:lstStyle/>
          <a:p>
            <a:pPr marL="609600" indent="-609600" eaLnBrk="1" hangingPunct="1">
              <a:lnSpc>
                <a:spcPct val="80000"/>
              </a:lnSpc>
            </a:pPr>
            <a:r>
              <a:rPr lang="el-GR" sz="2000"/>
              <a:t>ΒΗΜΑ 4ο: 	Βρίσκομε την πιθανότητα (</a:t>
            </a:r>
            <a:r>
              <a:rPr lang="el-GR" sz="2000" b="1"/>
              <a:t>p</a:t>
            </a:r>
            <a:r>
              <a:rPr lang="el-GR" sz="2000"/>
              <a:t>) να είναι η μέση διαφορά διαφορετική του 0, «κατά λάθος» .</a:t>
            </a:r>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buFont typeface="Wingdings 2" pitchFamily="18" charset="2"/>
              <a:buNone/>
            </a:pPr>
            <a:endParaRPr lang="el-GR" sz="2000"/>
          </a:p>
          <a:p>
            <a:pPr marL="609600" indent="-609600" eaLnBrk="1" hangingPunct="1">
              <a:lnSpc>
                <a:spcPct val="80000"/>
              </a:lnSpc>
            </a:pPr>
            <a:r>
              <a:rPr lang="el-GR" sz="2000"/>
              <a:t> 	</a:t>
            </a:r>
            <a:r>
              <a:rPr lang="el-GR" sz="2000" b="1" i="1"/>
              <a:t>p = 0,679</a:t>
            </a:r>
            <a:endParaRPr lang="el-GR" sz="2000"/>
          </a:p>
          <a:p>
            <a:pPr marL="609600" indent="-609600" eaLnBrk="1" hangingPunct="1">
              <a:lnSpc>
                <a:spcPct val="80000"/>
              </a:lnSpc>
            </a:pPr>
            <a:r>
              <a:rPr lang="el-GR" sz="2000"/>
              <a:t>ΒΗΜΑ 5ο: Συγκρίνομε την πιθανότητα </a:t>
            </a:r>
            <a:r>
              <a:rPr lang="el-GR" sz="2000" b="1"/>
              <a:t>p </a:t>
            </a:r>
            <a:r>
              <a:rPr lang="el-GR" sz="2000"/>
              <a:t>με το</a:t>
            </a:r>
            <a:r>
              <a:rPr lang="el-GR" sz="2000" b="1"/>
              <a:t> α. </a:t>
            </a:r>
            <a:r>
              <a:rPr lang="el-GR" sz="2000"/>
              <a:t> Επειδή </a:t>
            </a:r>
            <a:r>
              <a:rPr lang="el-GR" sz="2000" b="1"/>
              <a:t>p</a:t>
            </a:r>
            <a:r>
              <a:rPr lang="el-GR" sz="2000"/>
              <a:t>&gt;</a:t>
            </a:r>
            <a:r>
              <a:rPr lang="el-GR" sz="2000" b="1"/>
              <a:t>α</a:t>
            </a:r>
            <a:r>
              <a:rPr lang="el-GR" sz="2000"/>
              <a:t> (</a:t>
            </a:r>
            <a:r>
              <a:rPr lang="el-GR" sz="2000" i="1"/>
              <a:t>0,679 &gt; 0,05),</a:t>
            </a:r>
            <a:r>
              <a:rPr lang="el-GR" sz="2000" b="1" i="1"/>
              <a:t> </a:t>
            </a:r>
            <a:r>
              <a:rPr lang="el-GR" sz="2000"/>
              <a:t>αποτυγχάνομε να απορρίψομε τη μηδενική υπόθεση και συμπεραίνομε ότι δεν υπάρχει στατιστικά σημαντική διαφορά μεταξύ των βαθμών Άλγεβρας και Γεωμετρίας. </a:t>
            </a:r>
          </a:p>
        </p:txBody>
      </p:sp>
      <p:pic>
        <p:nvPicPr>
          <p:cNvPr id="9216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3" y="1857375"/>
            <a:ext cx="76962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a:xfrm>
            <a:off x="914400" y="274638"/>
            <a:ext cx="7772400" cy="939800"/>
          </a:xfrm>
          <a:gradFill rotWithShape="0">
            <a:gsLst>
              <a:gs pos="0">
                <a:srgbClr val="D6B19C"/>
              </a:gs>
              <a:gs pos="30000">
                <a:srgbClr val="D49E6C"/>
              </a:gs>
              <a:gs pos="70000">
                <a:srgbClr val="A65528"/>
              </a:gs>
              <a:gs pos="100000">
                <a:srgbClr val="663012"/>
              </a:gs>
            </a:gsLst>
            <a:lin ang="5400000"/>
          </a:gradFill>
        </p:spPr>
        <p:txBody>
          <a:bodyPr anchor="ctr"/>
          <a:lstStyle/>
          <a:p>
            <a:pPr algn="ctr" eaLnBrk="1" hangingPunct="1">
              <a:defRPr/>
            </a:pPr>
            <a:r>
              <a:rPr lang="el-GR" sz="2400" i="1">
                <a:solidFill>
                  <a:srgbClr val="FFFF66"/>
                </a:solidFill>
                <a:latin typeface="+mn-lt"/>
              </a:rPr>
              <a:t>Η Διαδικασία του Ελέγχου Στατιστικής Σημαντικότητας του Συντελεστή Συσχέτισης με Υπολογιστές --Έλεγχος </a:t>
            </a:r>
            <a:r>
              <a:rPr lang="en-US" sz="2400" i="1">
                <a:solidFill>
                  <a:srgbClr val="FFFF66"/>
                </a:solidFill>
                <a:latin typeface="+mn-lt"/>
              </a:rPr>
              <a:t>t</a:t>
            </a:r>
            <a:endParaRPr lang="el-GR" sz="2400" i="1">
              <a:solidFill>
                <a:srgbClr val="FFFF66"/>
              </a:solidFill>
              <a:latin typeface="+mn-lt"/>
            </a:endParaRPr>
          </a:p>
        </p:txBody>
      </p:sp>
      <p:sp>
        <p:nvSpPr>
          <p:cNvPr id="93187" name="Rectangle 2"/>
          <p:cNvSpPr>
            <a:spLocks noGrp="1" noChangeArrowheads="1"/>
          </p:cNvSpPr>
          <p:nvPr>
            <p:ph sz="quarter" idx="1"/>
          </p:nvPr>
        </p:nvSpPr>
        <p:spPr>
          <a:xfrm>
            <a:off x="827088" y="1357313"/>
            <a:ext cx="7772400" cy="4746625"/>
          </a:xfrm>
        </p:spPr>
        <p:txBody>
          <a:bodyPr/>
          <a:lstStyle/>
          <a:p>
            <a:pPr marL="609600" indent="-609600" eaLnBrk="1" hangingPunct="1">
              <a:lnSpc>
                <a:spcPct val="80000"/>
              </a:lnSpc>
            </a:pPr>
            <a:r>
              <a:rPr lang="el-GR" sz="2000"/>
              <a:t>Ερευνητικό ερώτημα: </a:t>
            </a:r>
          </a:p>
          <a:p>
            <a:pPr marL="609600" indent="-609600" eaLnBrk="1" hangingPunct="1">
              <a:lnSpc>
                <a:spcPct val="80000"/>
              </a:lnSpc>
            </a:pPr>
            <a:r>
              <a:rPr lang="el-GR" sz="2000"/>
              <a:t>«Υπάρχει διαφορά μεταξύ του Βαθμού Άλγεβρας και του Βαθμού Γεωμετρίας των μαθητών της Β΄ λυκείου;» </a:t>
            </a:r>
          </a:p>
          <a:p>
            <a:pPr marL="609600" indent="-609600" eaLnBrk="1" hangingPunct="1">
              <a:lnSpc>
                <a:spcPct val="80000"/>
              </a:lnSpc>
            </a:pPr>
            <a:endParaRPr lang="el-GR" sz="2000"/>
          </a:p>
          <a:p>
            <a:pPr marL="609600" indent="-609600" eaLnBrk="1" hangingPunct="1">
              <a:lnSpc>
                <a:spcPct val="80000"/>
              </a:lnSpc>
            </a:pPr>
            <a:r>
              <a:rPr lang="el-GR" sz="2000"/>
              <a:t>ΒΗΜΑ 1ο: Γράφομε τη μηδενική υπόθεση, η οποία είναι αντίθετη με το ερευνητικό ερώτημα:</a:t>
            </a:r>
            <a:endParaRPr lang="el-GR" sz="2000" b="1" i="1"/>
          </a:p>
          <a:p>
            <a:pPr marL="1371600" lvl="2" indent="-457200" algn="just" eaLnBrk="1" hangingPunct="1">
              <a:lnSpc>
                <a:spcPct val="80000"/>
              </a:lnSpc>
            </a:pPr>
            <a:r>
              <a:rPr lang="el-GR" b="1" i="1"/>
              <a:t>Η0:</a:t>
            </a:r>
            <a:r>
              <a:rPr lang="el-GR"/>
              <a:t> </a:t>
            </a:r>
            <a:r>
              <a:rPr lang="el-GR" b="1" i="1"/>
              <a:t>ρ = 0</a:t>
            </a:r>
            <a:r>
              <a:rPr lang="el-GR"/>
              <a:t>       </a:t>
            </a:r>
          </a:p>
          <a:p>
            <a:pPr marL="609600" indent="-609600" eaLnBrk="1" hangingPunct="1">
              <a:lnSpc>
                <a:spcPct val="80000"/>
              </a:lnSpc>
            </a:pPr>
            <a:r>
              <a:rPr lang="el-GR" sz="2000"/>
              <a:t>ΒΗΜΑ 2ο: Γράφομε την εναλλακτική υπόθεση, η οποία είναι αντίθετη με τη μηδενική και περίπου ίδια με το ερευνητικό ερώτημα:</a:t>
            </a:r>
            <a:endParaRPr lang="el-GR" sz="2000" b="1" i="1"/>
          </a:p>
          <a:p>
            <a:pPr marL="1371600" lvl="2" indent="-457200" algn="just" eaLnBrk="1" hangingPunct="1">
              <a:lnSpc>
                <a:spcPct val="80000"/>
              </a:lnSpc>
            </a:pPr>
            <a:r>
              <a:rPr lang="el-GR" b="1" i="1"/>
              <a:t>Η</a:t>
            </a:r>
            <a:r>
              <a:rPr lang="en-US" b="1" i="1"/>
              <a:t>a</a:t>
            </a:r>
            <a:r>
              <a:rPr lang="el-GR" b="1" i="1"/>
              <a:t>: ρ ≠  0</a:t>
            </a:r>
            <a:endParaRPr lang="el-GR"/>
          </a:p>
          <a:p>
            <a:pPr marL="609600" indent="-609600" eaLnBrk="1" hangingPunct="1">
              <a:lnSpc>
                <a:spcPct val="80000"/>
              </a:lnSpc>
            </a:pPr>
            <a:r>
              <a:rPr lang="el-GR" sz="2000"/>
              <a:t>ΒΗΜΑ 3ο:  Ορίζομε το επίπεδο στατιστικής σημαντικότητας (α):</a:t>
            </a:r>
          </a:p>
          <a:p>
            <a:pPr marL="609600" indent="-609600" eaLnBrk="1" hangingPunct="1">
              <a:lnSpc>
                <a:spcPct val="80000"/>
              </a:lnSpc>
            </a:pPr>
            <a:r>
              <a:rPr lang="el-GR" sz="2000"/>
              <a:t>	         </a:t>
            </a:r>
            <a:r>
              <a:rPr lang="el-GR" sz="2000" b="1" i="1"/>
              <a:t>α = 0,05</a:t>
            </a:r>
          </a:p>
          <a:p>
            <a:pPr marL="609600" indent="-609600" eaLnBrk="1" hangingPunct="1">
              <a:lnSpc>
                <a:spcPct val="80000"/>
              </a:lnSpc>
            </a:pPr>
            <a:endParaRPr lang="el-GR" sz="2000"/>
          </a:p>
          <a:p>
            <a:pPr marL="609600" indent="-609600" eaLnBrk="1" hangingPunct="1">
              <a:lnSpc>
                <a:spcPct val="80000"/>
              </a:lnSpc>
            </a:pPr>
            <a:r>
              <a:rPr lang="el-GR" sz="2000"/>
              <a:t>ΒΗΜΑ 4ο: Βρίσκομε την πιθανότητα (</a:t>
            </a:r>
            <a:r>
              <a:rPr lang="el-GR" sz="2000" b="1"/>
              <a:t>p</a:t>
            </a:r>
            <a:r>
              <a:rPr lang="el-GR" sz="2000"/>
              <a:t>) να είναι ο συντελεστής διαφορετικός του 0, «κατά λάθος» .</a:t>
            </a:r>
            <a:r>
              <a:rPr lang="en-US" sz="2000"/>
              <a:t> </a:t>
            </a:r>
            <a:br>
              <a:rPr lang="en-US" sz="1800"/>
            </a:br>
            <a:endParaRPr lang="el-GR" sz="1800"/>
          </a:p>
        </p:txBody>
      </p:sp>
      <p:sp>
        <p:nvSpPr>
          <p:cNvPr id="9318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93189" name="Object 5"/>
          <p:cNvGraphicFramePr>
            <a:graphicFrameLocks noChangeAspect="1"/>
          </p:cNvGraphicFramePr>
          <p:nvPr/>
        </p:nvGraphicFramePr>
        <p:xfrm>
          <a:off x="0" y="0"/>
          <a:ext cx="152400" cy="190500"/>
        </p:xfrm>
        <a:graphic>
          <a:graphicData uri="http://schemas.openxmlformats.org/presentationml/2006/ole">
            <mc:AlternateContent xmlns:mc="http://schemas.openxmlformats.org/markup-compatibility/2006">
              <mc:Choice xmlns:v="urn:schemas-microsoft-com:vml" Requires="v">
                <p:oleObj spid="_x0000_s93209" name="Equation" r:id="rId3" imgW="152334" imgH="190417" progId="Equation.3">
                  <p:embed/>
                </p:oleObj>
              </mc:Choice>
              <mc:Fallback>
                <p:oleObj name="Equation" r:id="rId3" imgW="152334" imgH="19041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0" name="Rectangle 6"/>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graphicFrame>
        <p:nvGraphicFramePr>
          <p:cNvPr id="93191" name="Object 7"/>
          <p:cNvGraphicFramePr>
            <a:graphicFrameLocks noChangeAspect="1"/>
          </p:cNvGraphicFramePr>
          <p:nvPr/>
        </p:nvGraphicFramePr>
        <p:xfrm>
          <a:off x="0" y="3333750"/>
          <a:ext cx="152400" cy="190500"/>
        </p:xfrm>
        <a:graphic>
          <a:graphicData uri="http://schemas.openxmlformats.org/presentationml/2006/ole">
            <mc:AlternateContent xmlns:mc="http://schemas.openxmlformats.org/markup-compatibility/2006">
              <mc:Choice xmlns:v="urn:schemas-microsoft-com:vml" Requires="v">
                <p:oleObj spid="_x0000_s93210" name="Equation" r:id="rId5" imgW="152334" imgH="190417" progId="Equation.3">
                  <p:embed/>
                </p:oleObj>
              </mc:Choice>
              <mc:Fallback>
                <p:oleObj name="Equation" r:id="rId5" imgW="152334" imgH="190417"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33750"/>
                        <a:ext cx="1524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192"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a:xfrm>
            <a:off x="285750" y="214313"/>
            <a:ext cx="8640763" cy="549275"/>
          </a:xfrm>
          <a:gradFill>
            <a:gsLst>
              <a:gs pos="0">
                <a:srgbClr val="FFCC99"/>
              </a:gs>
              <a:gs pos="30000">
                <a:srgbClr val="D49E6C"/>
              </a:gs>
              <a:gs pos="70000">
                <a:srgbClr val="A65528"/>
              </a:gs>
              <a:gs pos="100000">
                <a:srgbClr val="663012"/>
              </a:gs>
            </a:gsLst>
            <a:lin ang="5400000" scaled="0"/>
          </a:gradFill>
        </p:spPr>
        <p:txBody>
          <a:bodyPr/>
          <a:lstStyle/>
          <a:p>
            <a:pPr algn="ctr" eaLnBrk="1" hangingPunct="1">
              <a:defRPr/>
            </a:pPr>
            <a:r>
              <a:rPr lang="el-GR" sz="2400" i="1">
                <a:solidFill>
                  <a:srgbClr val="FFFF66"/>
                </a:solidFill>
                <a:latin typeface="+mn-lt"/>
              </a:rPr>
              <a:t>Έλεγχος του Συντελεστή Συσχέτισης.  Διαδικασίας συνέχεια</a:t>
            </a:r>
          </a:p>
        </p:txBody>
      </p:sp>
      <p:sp>
        <p:nvSpPr>
          <p:cNvPr id="94211" name="Rectangle 2"/>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pic>
        <p:nvPicPr>
          <p:cNvPr id="9421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46767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1628775"/>
            <a:ext cx="4210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611188" y="188913"/>
            <a:ext cx="8064500" cy="431800"/>
          </a:xfrm>
          <a:gradFill>
            <a:gsLst>
              <a:gs pos="0">
                <a:srgbClr val="FFCC99"/>
              </a:gs>
              <a:gs pos="30000">
                <a:srgbClr val="D49E6C"/>
              </a:gs>
              <a:gs pos="70000">
                <a:srgbClr val="A65528"/>
              </a:gs>
              <a:gs pos="100000">
                <a:srgbClr val="663012"/>
              </a:gs>
            </a:gsLst>
            <a:lin ang="5400000" scaled="0"/>
          </a:gradFill>
        </p:spPr>
        <p:txBody>
          <a:bodyPr/>
          <a:lstStyle/>
          <a:p>
            <a:pPr algn="ctr" eaLnBrk="1" hangingPunct="1">
              <a:defRPr/>
            </a:pPr>
            <a:r>
              <a:rPr lang="el-GR" sz="2400" i="1">
                <a:solidFill>
                  <a:srgbClr val="FFFF66"/>
                </a:solidFill>
                <a:latin typeface="+mn-lt"/>
              </a:rPr>
              <a:t>Έλεγχος του Συντελεστή Συσχέτισης. Διαδικασίας τέλος.</a:t>
            </a:r>
          </a:p>
        </p:txBody>
      </p:sp>
      <p:sp>
        <p:nvSpPr>
          <p:cNvPr id="95235" name="Rectangle 2"/>
          <p:cNvSpPr>
            <a:spLocks noGrp="1" noChangeArrowheads="1"/>
          </p:cNvSpPr>
          <p:nvPr>
            <p:ph sz="quarter" idx="1"/>
          </p:nvPr>
        </p:nvSpPr>
        <p:spPr>
          <a:xfrm>
            <a:off x="827088" y="1628775"/>
            <a:ext cx="7772400" cy="4679950"/>
          </a:xfrm>
        </p:spPr>
        <p:txBody>
          <a:bodyPr/>
          <a:lstStyle/>
          <a:p>
            <a:pPr marL="609600" indent="-609600" eaLnBrk="1" hangingPunct="1">
              <a:lnSpc>
                <a:spcPct val="80000"/>
              </a:lnSpc>
            </a:pPr>
            <a:r>
              <a:rPr lang="el-GR" sz="2000"/>
              <a:t>ΒΗΜΑ 4ο: 	 Βρίσκομε την πιθανότητα (</a:t>
            </a:r>
            <a:r>
              <a:rPr lang="el-GR" sz="2000" b="1"/>
              <a:t>p</a:t>
            </a:r>
            <a:r>
              <a:rPr lang="el-GR" sz="2000"/>
              <a:t>) να είναι ο συντελεστής διαφορετικός του 0, «κατά λάθος» .</a:t>
            </a:r>
            <a:r>
              <a:rPr lang="en-US" sz="2000"/>
              <a:t> </a:t>
            </a:r>
            <a:endParaRPr lang="el-GR" sz="2000"/>
          </a:p>
          <a:p>
            <a:pPr marL="609600" indent="-609600" eaLnBrk="1" hangingPunct="1">
              <a:lnSpc>
                <a:spcPct val="80000"/>
              </a:lnSpc>
            </a:pPr>
            <a:endParaRPr lang="el-GR" sz="20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endParaRPr lang="el-GR" sz="1800"/>
          </a:p>
          <a:p>
            <a:pPr marL="609600" indent="-609600" eaLnBrk="1" hangingPunct="1">
              <a:lnSpc>
                <a:spcPct val="80000"/>
              </a:lnSpc>
            </a:pPr>
            <a:r>
              <a:rPr lang="el-GR" sz="1800"/>
              <a:t> </a:t>
            </a:r>
          </a:p>
          <a:p>
            <a:pPr marL="609600" indent="-609600" eaLnBrk="1" hangingPunct="1">
              <a:lnSpc>
                <a:spcPct val="80000"/>
              </a:lnSpc>
            </a:pPr>
            <a:r>
              <a:rPr lang="el-GR" sz="1800" b="1" i="1"/>
              <a:t>p = 0,00</a:t>
            </a:r>
            <a:endParaRPr lang="el-GR" sz="1800"/>
          </a:p>
          <a:p>
            <a:pPr marL="609600" indent="-609600" eaLnBrk="1" hangingPunct="1">
              <a:lnSpc>
                <a:spcPct val="80000"/>
              </a:lnSpc>
            </a:pPr>
            <a:r>
              <a:rPr lang="el-GR" sz="1800"/>
              <a:t>ΒΗΜΑ 5ο: Συγκρίνομε την πιθανότητα </a:t>
            </a:r>
            <a:r>
              <a:rPr lang="el-GR" sz="1800" b="1"/>
              <a:t>p </a:t>
            </a:r>
            <a:r>
              <a:rPr lang="el-GR" sz="1800"/>
              <a:t>με το</a:t>
            </a:r>
            <a:r>
              <a:rPr lang="el-GR" sz="1800" b="1"/>
              <a:t> α. </a:t>
            </a:r>
            <a:r>
              <a:rPr lang="el-GR" sz="1800"/>
              <a:t> Επειδή </a:t>
            </a:r>
            <a:r>
              <a:rPr lang="el-GR" sz="1800" b="1"/>
              <a:t>p &lt;α</a:t>
            </a:r>
            <a:r>
              <a:rPr lang="el-GR" sz="1800"/>
              <a:t> (</a:t>
            </a:r>
            <a:r>
              <a:rPr lang="el-GR" sz="1800" i="1"/>
              <a:t>0,000&lt; 0,05),</a:t>
            </a:r>
            <a:r>
              <a:rPr lang="el-GR" sz="1800" b="1" i="1"/>
              <a:t> </a:t>
            </a:r>
            <a:r>
              <a:rPr lang="el-GR" sz="1800"/>
              <a:t>απορρίπτομε τη μηδενική υπόθεση και συμπεραίνομε ότι υπάρχει στατιστικά σημαντική σχέση μεταξύ των βαθμών Άλγεβρας και Γεωμετρίας.</a:t>
            </a:r>
            <a:r>
              <a:rPr lang="el-GR" sz="2800"/>
              <a:t> </a:t>
            </a:r>
          </a:p>
        </p:txBody>
      </p:sp>
      <p:pic>
        <p:nvPicPr>
          <p:cNvPr id="9523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775" y="2205038"/>
            <a:ext cx="43338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838200" y="342900"/>
            <a:ext cx="2376488" cy="871538"/>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l-GR" sz="2400">
                <a:solidFill>
                  <a:srgbClr val="FFFF00"/>
                </a:solidFill>
              </a:rPr>
              <a:t>Λίγο πιο αργά</a:t>
            </a:r>
            <a:r>
              <a:rPr lang="en-US" sz="2400">
                <a:solidFill>
                  <a:srgbClr val="FFFF00"/>
                </a:solidFill>
              </a:rPr>
              <a:t>…</a:t>
            </a:r>
            <a:endParaRPr lang="el-GR" sz="2400">
              <a:solidFill>
                <a:srgbClr val="FFFF00"/>
              </a:solidFill>
            </a:endParaRPr>
          </a:p>
        </p:txBody>
      </p:sp>
      <p:graphicFrame>
        <p:nvGraphicFramePr>
          <p:cNvPr id="73733" name="Object 5"/>
          <p:cNvGraphicFramePr>
            <a:graphicFrameLocks noChangeAspect="1"/>
          </p:cNvGraphicFramePr>
          <p:nvPr/>
        </p:nvGraphicFramePr>
        <p:xfrm>
          <a:off x="500063" y="3500438"/>
          <a:ext cx="8001000" cy="2571750"/>
        </p:xfrm>
        <a:graphic>
          <a:graphicData uri="http://schemas.openxmlformats.org/presentationml/2006/ole">
            <mc:AlternateContent xmlns:mc="http://schemas.openxmlformats.org/markup-compatibility/2006">
              <mc:Choice xmlns:v="urn:schemas-microsoft-com:vml" Requires="v">
                <p:oleObj spid="_x0000_s22542" name="Visio" r:id="rId3" imgW="9528369" imgH="2071990" progId="Visio.Drawing.11">
                  <p:embed/>
                </p:oleObj>
              </mc:Choice>
              <mc:Fallback>
                <p:oleObj name="Visio" r:id="rId3" imgW="9528369" imgH="207199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3500438"/>
                        <a:ext cx="8001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4" name="Text Box 6">
            <a:hlinkClick r:id="" action="ppaction://hlinkshowjump?jump=nextslide"/>
          </p:cNvPr>
          <p:cNvSpPr txBox="1">
            <a:spLocks noChangeArrowheads="1"/>
          </p:cNvSpPr>
          <p:nvPr/>
        </p:nvSpPr>
        <p:spPr bwMode="auto">
          <a:xfrm>
            <a:off x="714375" y="1428750"/>
            <a:ext cx="770413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b="1">
                <a:solidFill>
                  <a:srgbClr val="800000"/>
                </a:solidFill>
              </a:rPr>
              <a:t>Τη Στατιστική τη χρησιμοποιούμε για δύο γενικούς σκοπούς:</a:t>
            </a:r>
          </a:p>
          <a:p>
            <a:endParaRPr lang="el-GR" b="1">
              <a:solidFill>
                <a:srgbClr val="800000"/>
              </a:solidFill>
            </a:endParaRPr>
          </a:p>
          <a:p>
            <a:pPr>
              <a:buFontTx/>
              <a:buAutoNum type="arabicPeriod"/>
            </a:pPr>
            <a:r>
              <a:rPr lang="el-GR" b="1" i="1">
                <a:solidFill>
                  <a:srgbClr val="58002C"/>
                </a:solidFill>
              </a:rPr>
              <a:t>Για να περιγράψομε μεταβλητές ή σχέσεις μεταξύ μεταβλητών</a:t>
            </a:r>
          </a:p>
          <a:p>
            <a:pPr>
              <a:buFontTx/>
              <a:buAutoNum type="arabicPeriod"/>
            </a:pPr>
            <a:r>
              <a:rPr lang="el-GR" b="1" i="1">
                <a:solidFill>
                  <a:srgbClr val="58002C"/>
                </a:solidFill>
              </a:rPr>
              <a:t>Για να κάνομε επαγωγές (γενικεύσεις) από το δείγμα στον πληθυσμό</a:t>
            </a:r>
          </a:p>
          <a:p>
            <a:endParaRPr lang="el-GR" b="1" i="1">
              <a:solidFill>
                <a:srgbClr val="58002C"/>
              </a:solidFill>
            </a:endParaRPr>
          </a:p>
          <a:p>
            <a:r>
              <a:rPr lang="el-GR" sz="1600">
                <a:solidFill>
                  <a:srgbClr val="800000"/>
                </a:solidFill>
              </a:rPr>
              <a:t>Τα στατιστικά που χρησιμοποιούνται για τον πρώτο ονομάζονται </a:t>
            </a:r>
            <a:r>
              <a:rPr lang="el-GR" sz="1600" b="1">
                <a:solidFill>
                  <a:srgbClr val="800000"/>
                </a:solidFill>
              </a:rPr>
              <a:t>ΠΕΡΙΓΡΑΦΙΚΑ</a:t>
            </a:r>
            <a:r>
              <a:rPr lang="el-GR" sz="1600">
                <a:solidFill>
                  <a:srgbClr val="800000"/>
                </a:solidFill>
              </a:rPr>
              <a:t> και για το δεύτερο </a:t>
            </a:r>
            <a:r>
              <a:rPr lang="el-GR" sz="1600" b="1">
                <a:solidFill>
                  <a:srgbClr val="800000"/>
                </a:solidFill>
              </a:rPr>
              <a:t>ΕΠΑΓΩΓΙΚΑ</a:t>
            </a:r>
          </a:p>
        </p:txBody>
      </p:sp>
      <p:sp>
        <p:nvSpPr>
          <p:cNvPr id="5" name="Footer Placeholder 4"/>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 calcmode="lin" valueType="num">
                                      <p:cBhvr additive="base">
                                        <p:cTn id="7" dur="500" fill="hold"/>
                                        <p:tgtEl>
                                          <p:spTgt spid="73731"/>
                                        </p:tgtEl>
                                        <p:attrNameLst>
                                          <p:attrName>ppt_x</p:attrName>
                                        </p:attrNameLst>
                                      </p:cBhvr>
                                      <p:tavLst>
                                        <p:tav tm="0">
                                          <p:val>
                                            <p:strVal val="#ppt_x"/>
                                          </p:val>
                                        </p:tav>
                                        <p:tav tm="100000">
                                          <p:val>
                                            <p:strVal val="#ppt_x"/>
                                          </p:val>
                                        </p:tav>
                                      </p:tavLst>
                                    </p:anim>
                                    <p:anim calcmode="lin" valueType="num">
                                      <p:cBhvr additive="base">
                                        <p:cTn id="8" dur="500" fill="hold"/>
                                        <p:tgtEl>
                                          <p:spTgt spid="7373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734"/>
                                        </p:tgtEl>
                                        <p:attrNameLst>
                                          <p:attrName>style.visibility</p:attrName>
                                        </p:attrNameLst>
                                      </p:cBhvr>
                                      <p:to>
                                        <p:strVal val="visible"/>
                                      </p:to>
                                    </p:set>
                                    <p:anim calcmode="lin" valueType="num">
                                      <p:cBhvr additive="base">
                                        <p:cTn id="13" dur="500" fill="hold"/>
                                        <p:tgtEl>
                                          <p:spTgt spid="73734"/>
                                        </p:tgtEl>
                                        <p:attrNameLst>
                                          <p:attrName>ppt_x</p:attrName>
                                        </p:attrNameLst>
                                      </p:cBhvr>
                                      <p:tavLst>
                                        <p:tav tm="0">
                                          <p:val>
                                            <p:strVal val="#ppt_x"/>
                                          </p:val>
                                        </p:tav>
                                        <p:tav tm="100000">
                                          <p:val>
                                            <p:strVal val="#ppt_x"/>
                                          </p:val>
                                        </p:tav>
                                      </p:tavLst>
                                    </p:anim>
                                    <p:anim calcmode="lin" valueType="num">
                                      <p:cBhvr additive="base">
                                        <p:cTn id="14"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3"/>
                                        </p:tgtEl>
                                        <p:attrNameLst>
                                          <p:attrName>style.visibility</p:attrName>
                                        </p:attrNameLst>
                                      </p:cBhvr>
                                      <p:to>
                                        <p:strVal val="visible"/>
                                      </p:to>
                                    </p:set>
                                    <p:anim calcmode="lin" valueType="num">
                                      <p:cBhvr additive="base">
                                        <p:cTn id="19" dur="500" fill="hold"/>
                                        <p:tgtEl>
                                          <p:spTgt spid="73733"/>
                                        </p:tgtEl>
                                        <p:attrNameLst>
                                          <p:attrName>ppt_x</p:attrName>
                                        </p:attrNameLst>
                                      </p:cBhvr>
                                      <p:tavLst>
                                        <p:tav tm="0">
                                          <p:val>
                                            <p:strVal val="#ppt_x"/>
                                          </p:val>
                                        </p:tav>
                                        <p:tav tm="100000">
                                          <p:val>
                                            <p:strVal val="#ppt_x"/>
                                          </p:val>
                                        </p:tav>
                                      </p:tavLst>
                                    </p:anim>
                                    <p:anim calcmode="lin" valueType="num">
                                      <p:cBhvr additive="base">
                                        <p:cTn id="20"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P spid="73734"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0" name="Rectangle 3"/>
          <p:cNvSpPr>
            <a:spLocks noGrp="1" noChangeArrowheads="1"/>
          </p:cNvSpPr>
          <p:nvPr>
            <p:ph type="title"/>
          </p:nvPr>
        </p:nvSpPr>
        <p:spPr>
          <a:xfrm>
            <a:off x="179388" y="274638"/>
            <a:ext cx="8785225" cy="993775"/>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400" i="1" dirty="0">
                <a:solidFill>
                  <a:srgbClr val="FFFF66"/>
                </a:solidFill>
                <a:latin typeface="+mn-lt"/>
              </a:rPr>
              <a:t>Η Διαδικασία του Ελέγχου Στατιστικής Σημαντικότητας του Συντελεστή Παλινδρόμησης με Υπολογιστές </a:t>
            </a:r>
            <a:r>
              <a:rPr lang="en-US" sz="2400" i="1" dirty="0">
                <a:solidFill>
                  <a:srgbClr val="FFFF66"/>
                </a:solidFill>
                <a:latin typeface="+mn-lt"/>
              </a:rPr>
              <a:t>--</a:t>
            </a:r>
            <a:r>
              <a:rPr lang="el-GR" sz="2400" i="1" dirty="0">
                <a:solidFill>
                  <a:srgbClr val="FFFF66"/>
                </a:solidFill>
                <a:latin typeface="+mn-lt"/>
              </a:rPr>
              <a:t>Έλεγχος </a:t>
            </a:r>
            <a:r>
              <a:rPr lang="en-US" sz="2400" i="1" dirty="0">
                <a:solidFill>
                  <a:srgbClr val="FFFF66"/>
                </a:solidFill>
                <a:latin typeface="+mn-lt"/>
              </a:rPr>
              <a:t>t</a:t>
            </a:r>
            <a:endParaRPr lang="el-GR" sz="2400" i="1" dirty="0">
              <a:solidFill>
                <a:srgbClr val="FFFF66"/>
              </a:solidFill>
              <a:latin typeface="+mn-lt"/>
            </a:endParaRPr>
          </a:p>
        </p:txBody>
      </p:sp>
      <p:sp>
        <p:nvSpPr>
          <p:cNvPr id="96259" name="Rectangle 2"/>
          <p:cNvSpPr>
            <a:spLocks noGrp="1" noChangeArrowheads="1"/>
          </p:cNvSpPr>
          <p:nvPr>
            <p:ph sz="quarter" idx="1"/>
          </p:nvPr>
        </p:nvSpPr>
        <p:spPr>
          <a:xfrm>
            <a:off x="900113" y="1700213"/>
            <a:ext cx="7772400" cy="4475162"/>
          </a:xfrm>
        </p:spPr>
        <p:txBody>
          <a:bodyPr/>
          <a:lstStyle/>
          <a:p>
            <a:pPr marL="609600" indent="-609600" eaLnBrk="1" hangingPunct="1">
              <a:lnSpc>
                <a:spcPct val="80000"/>
              </a:lnSpc>
            </a:pPr>
            <a:r>
              <a:rPr lang="el-GR" sz="2000"/>
              <a:t>Ερευνητικό ερώτημα: </a:t>
            </a:r>
          </a:p>
          <a:p>
            <a:pPr marL="609600" indent="-609600" eaLnBrk="1" hangingPunct="1">
              <a:lnSpc>
                <a:spcPct val="80000"/>
              </a:lnSpc>
            </a:pPr>
            <a:r>
              <a:rPr lang="el-GR" sz="2000"/>
              <a:t>«Επηρεάζουν οι Εκπαιδευτικές Προσδοκίες  του μαθητή την επίδοση του στη Β΄ Λυκείου;» </a:t>
            </a:r>
          </a:p>
          <a:p>
            <a:pPr marL="609600" indent="-609600" eaLnBrk="1" hangingPunct="1">
              <a:lnSpc>
                <a:spcPct val="80000"/>
              </a:lnSpc>
            </a:pPr>
            <a:r>
              <a:rPr lang="el-GR" sz="2000"/>
              <a:t>ΒΗΜΑ 1ο: Γράφομε τη μηδενική υπόθεση, η οποία είναι αντίθετη με το ερευνητικό ερώτημα:</a:t>
            </a:r>
            <a:endParaRPr lang="el-GR" sz="2000" b="1" i="1"/>
          </a:p>
          <a:p>
            <a:pPr marL="1371600" lvl="2" indent="-457200" algn="just" eaLnBrk="1" hangingPunct="1">
              <a:lnSpc>
                <a:spcPct val="80000"/>
              </a:lnSpc>
            </a:pPr>
            <a:r>
              <a:rPr lang="el-GR" b="1" i="1"/>
              <a:t>Η0:</a:t>
            </a:r>
            <a:r>
              <a:rPr lang="el-GR"/>
              <a:t> </a:t>
            </a:r>
            <a:r>
              <a:rPr lang="el-GR" b="1" i="1"/>
              <a:t>β = 0</a:t>
            </a:r>
            <a:endParaRPr lang="el-GR"/>
          </a:p>
          <a:p>
            <a:pPr marL="609600" indent="-609600" eaLnBrk="1" hangingPunct="1">
              <a:lnSpc>
                <a:spcPct val="80000"/>
              </a:lnSpc>
            </a:pPr>
            <a:r>
              <a:rPr lang="el-GR" sz="2000"/>
              <a:t>ΒΗΜΑ 2ο: Γράφομε την εναλλακτική υπόθεση, η οποία είναι αντίθετη με τη μηδενική και περίπου ίδια με το ερευνητικό ερώτημα:</a:t>
            </a:r>
            <a:endParaRPr lang="el-GR" sz="2000" b="1" i="1"/>
          </a:p>
          <a:p>
            <a:pPr marL="1371600" lvl="2" indent="-457200" algn="just" eaLnBrk="1" hangingPunct="1">
              <a:lnSpc>
                <a:spcPct val="80000"/>
              </a:lnSpc>
            </a:pPr>
            <a:r>
              <a:rPr lang="el-GR" b="1" i="1"/>
              <a:t>Η</a:t>
            </a:r>
            <a:r>
              <a:rPr lang="en-US" b="1" i="1"/>
              <a:t>a</a:t>
            </a:r>
            <a:r>
              <a:rPr lang="el-GR" b="1" i="1"/>
              <a:t>: β ≠  0</a:t>
            </a:r>
          </a:p>
          <a:p>
            <a:pPr marL="609600" indent="-609600" eaLnBrk="1" hangingPunct="1">
              <a:lnSpc>
                <a:spcPct val="80000"/>
              </a:lnSpc>
            </a:pPr>
            <a:r>
              <a:rPr lang="el-GR" sz="2000"/>
              <a:t>ΒΗΜΑ 3ο:  Ορίζομε το επίπεδο στατιστικής σημαντικότητας</a:t>
            </a:r>
          </a:p>
          <a:p>
            <a:pPr marL="609600" indent="-609600" eaLnBrk="1" hangingPunct="1">
              <a:lnSpc>
                <a:spcPct val="80000"/>
              </a:lnSpc>
            </a:pPr>
            <a:r>
              <a:rPr lang="el-GR" sz="2000"/>
              <a:t>	         </a:t>
            </a:r>
            <a:r>
              <a:rPr lang="el-GR" sz="2000" b="1" i="1"/>
              <a:t>α = 0,05</a:t>
            </a:r>
          </a:p>
          <a:p>
            <a:pPr marL="609600" indent="-609600" eaLnBrk="1" hangingPunct="1">
              <a:lnSpc>
                <a:spcPct val="80000"/>
              </a:lnSpc>
            </a:pPr>
            <a:endParaRPr lang="el-GR" sz="2000"/>
          </a:p>
          <a:p>
            <a:pPr marL="609600" indent="-609600" eaLnBrk="1" hangingPunct="1">
              <a:lnSpc>
                <a:spcPct val="80000"/>
              </a:lnSpc>
            </a:pPr>
            <a:r>
              <a:rPr lang="el-GR" sz="2000"/>
              <a:t>ΒΗΜΑ 4ο: Βρίσκομε την πιθανότητα (</a:t>
            </a:r>
            <a:r>
              <a:rPr lang="el-GR" sz="2000" b="1"/>
              <a:t>p</a:t>
            </a:r>
            <a:r>
              <a:rPr lang="el-GR" sz="2000"/>
              <a:t>) να είναι ο συντελεστής διαφορετικός του 0, «κατά λάθος» .</a:t>
            </a:r>
            <a:r>
              <a:rPr lang="en-US" sz="2000"/>
              <a:t> </a:t>
            </a:r>
            <a:br>
              <a:rPr lang="en-US" sz="2000"/>
            </a:br>
            <a:endParaRPr lang="el-GR" sz="2000"/>
          </a:p>
        </p:txBody>
      </p:sp>
      <p:sp>
        <p:nvSpPr>
          <p:cNvPr id="9626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96261" name="Rectangle 6"/>
          <p:cNvSpPr>
            <a:spLocks noChangeArrowheads="1"/>
          </p:cNvSpPr>
          <p:nvPr/>
        </p:nvSpPr>
        <p:spPr bwMode="auto">
          <a:xfrm>
            <a:off x="0" y="3333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endParaRPr lang="el-GR"/>
          </a:p>
        </p:txBody>
      </p:sp>
      <p:sp>
        <p:nvSpPr>
          <p:cNvPr id="96262"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a:xfrm>
            <a:off x="611188" y="333375"/>
            <a:ext cx="7772400" cy="549275"/>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000" i="1" dirty="0">
                <a:solidFill>
                  <a:srgbClr val="FFFF66"/>
                </a:solidFill>
                <a:latin typeface="+mn-lt"/>
              </a:rPr>
              <a:t>Έλεγχος του Συντελεστή Παλινδρόμησης.  Διαδικασίας συνέχεια</a:t>
            </a:r>
          </a:p>
        </p:txBody>
      </p:sp>
      <p:sp>
        <p:nvSpPr>
          <p:cNvPr id="97283" name="Rectangle 2"/>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pic>
        <p:nvPicPr>
          <p:cNvPr id="972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55763"/>
            <a:ext cx="63373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a:xfrm>
            <a:off x="611188" y="188913"/>
            <a:ext cx="7772400" cy="549275"/>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000" i="1">
                <a:solidFill>
                  <a:srgbClr val="FFFF66"/>
                </a:solidFill>
                <a:latin typeface="+mn-lt"/>
              </a:rPr>
              <a:t>Έλεγχος του Συντελεστή Παλινδρόμησης . Διαδικασίας τέλος.</a:t>
            </a:r>
          </a:p>
        </p:txBody>
      </p:sp>
      <p:sp>
        <p:nvSpPr>
          <p:cNvPr id="98307" name="Rectangle 2"/>
          <p:cNvSpPr>
            <a:spLocks noGrp="1" noChangeArrowheads="1"/>
          </p:cNvSpPr>
          <p:nvPr>
            <p:ph sz="quarter" idx="1"/>
          </p:nvPr>
        </p:nvSpPr>
        <p:spPr>
          <a:xfrm>
            <a:off x="827088" y="1628775"/>
            <a:ext cx="7772400" cy="4679950"/>
          </a:xfrm>
        </p:spPr>
        <p:txBody>
          <a:bodyPr/>
          <a:lstStyle/>
          <a:p>
            <a:pPr marL="609600" indent="-609600" eaLnBrk="1" hangingPunct="1">
              <a:lnSpc>
                <a:spcPct val="80000"/>
              </a:lnSpc>
            </a:pPr>
            <a:r>
              <a:rPr lang="el-GR" sz="1800"/>
              <a:t>ΒΗΜΑ 4ο: 	</a:t>
            </a:r>
            <a:r>
              <a:rPr lang="el-GR" sz="2000"/>
              <a:t>Βρίσκομε την πιθανότητα (</a:t>
            </a:r>
            <a:r>
              <a:rPr lang="el-GR" sz="2000" b="1"/>
              <a:t>p</a:t>
            </a:r>
            <a:r>
              <a:rPr lang="el-GR" sz="2000"/>
              <a:t>) να είναι η μέση διαφορά διαφορετική του 0, «κατά λάθος» .</a:t>
            </a:r>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endParaRPr lang="el-GR" sz="2000"/>
          </a:p>
          <a:p>
            <a:pPr marL="609600" indent="-609600" eaLnBrk="1" hangingPunct="1">
              <a:lnSpc>
                <a:spcPct val="80000"/>
              </a:lnSpc>
            </a:pPr>
            <a:r>
              <a:rPr lang="el-GR" sz="2000" b="1" i="1"/>
              <a:t>p = 000</a:t>
            </a:r>
            <a:endParaRPr lang="el-GR" sz="2000"/>
          </a:p>
          <a:p>
            <a:pPr marL="609600" indent="-609600" eaLnBrk="1" hangingPunct="1">
              <a:lnSpc>
                <a:spcPct val="80000"/>
              </a:lnSpc>
            </a:pPr>
            <a:r>
              <a:rPr lang="el-GR" sz="2000"/>
              <a:t>ΒΗΜΑ 5ο: : Συγκρίνομε την πιθανότητα </a:t>
            </a:r>
            <a:r>
              <a:rPr lang="el-GR" sz="2000" b="1"/>
              <a:t>p </a:t>
            </a:r>
            <a:r>
              <a:rPr lang="el-GR" sz="2000"/>
              <a:t>με το</a:t>
            </a:r>
            <a:r>
              <a:rPr lang="el-GR" sz="2000" b="1"/>
              <a:t> α. </a:t>
            </a:r>
            <a:r>
              <a:rPr lang="el-GR" sz="2000"/>
              <a:t> Επειδή </a:t>
            </a:r>
            <a:r>
              <a:rPr lang="el-GR" sz="2000" b="1"/>
              <a:t>p </a:t>
            </a:r>
            <a:r>
              <a:rPr lang="el-GR" sz="2000"/>
              <a:t>&lt; </a:t>
            </a:r>
            <a:r>
              <a:rPr lang="el-GR" sz="2000" b="1"/>
              <a:t>α</a:t>
            </a:r>
            <a:r>
              <a:rPr lang="el-GR" sz="2000"/>
              <a:t> (</a:t>
            </a:r>
            <a:r>
              <a:rPr lang="el-GR" sz="2000" i="1"/>
              <a:t>0,000 &lt; 0,05)</a:t>
            </a:r>
            <a:r>
              <a:rPr lang="el-GR" sz="2000" b="1" i="1"/>
              <a:t> </a:t>
            </a:r>
            <a:r>
              <a:rPr lang="el-GR" sz="2000"/>
              <a:t>απορρίπτομε τη μηδενική υπόθεση και συμπεραίνομε ότι οι Εκπαιδευτικές Προσδοκίες του μαθητή έχουν στατιστικά σημαντική επίδραση στο Γενικό Βαθμό της Β΄ Λυκείου.  </a:t>
            </a:r>
          </a:p>
        </p:txBody>
      </p:sp>
      <p:pic>
        <p:nvPicPr>
          <p:cNvPr id="9830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2565400"/>
            <a:ext cx="45815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714375" y="214313"/>
            <a:ext cx="7772400" cy="1143000"/>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4400" i="1">
                <a:solidFill>
                  <a:srgbClr val="FFFF99"/>
                </a:solidFill>
                <a:latin typeface="+mn-lt"/>
              </a:rPr>
              <a:t>Έλεγχος </a:t>
            </a:r>
            <a:r>
              <a:rPr lang="en-US" sz="4400" i="1">
                <a:solidFill>
                  <a:srgbClr val="FFFF99"/>
                </a:solidFill>
                <a:latin typeface="+mn-lt"/>
              </a:rPr>
              <a:t>F</a:t>
            </a:r>
            <a:endParaRPr lang="el-GR" sz="4400" i="1">
              <a:solidFill>
                <a:srgbClr val="FFFF99"/>
              </a:solidFill>
              <a:latin typeface="+mn-lt"/>
            </a:endParaRPr>
          </a:p>
        </p:txBody>
      </p:sp>
      <p:sp>
        <p:nvSpPr>
          <p:cNvPr id="99331" name="Rectangle 3"/>
          <p:cNvSpPr>
            <a:spLocks noGrp="1" noChangeArrowheads="1"/>
          </p:cNvSpPr>
          <p:nvPr>
            <p:ph sz="quarter" idx="1"/>
          </p:nvPr>
        </p:nvSpPr>
        <p:spPr>
          <a:xfrm>
            <a:off x="827088" y="1989138"/>
            <a:ext cx="7772400" cy="4114800"/>
          </a:xfrm>
          <a:ln>
            <a:solidFill>
              <a:schemeClr val="bg1"/>
            </a:solidFill>
            <a:miter lim="800000"/>
            <a:headEnd/>
            <a:tailEnd/>
          </a:ln>
        </p:spPr>
        <p:txBody>
          <a:bodyPr/>
          <a:lstStyle/>
          <a:p>
            <a:pPr marL="609600" indent="-609600" eaLnBrk="1" hangingPunct="1">
              <a:lnSpc>
                <a:spcPct val="80000"/>
              </a:lnSpc>
            </a:pPr>
            <a:r>
              <a:rPr lang="el-GR" sz="2000"/>
              <a:t>Ο έλεγχος F χρησιμοποιείται για τα στατιστικά των οποίων η δειγματοληπτική κατανομή ακολουθεί την κατανομή F.  Τα στατιστικά τα οποία ακολουθούν την κατανομή F και θα παρουσιασθούν εδώ είναι:</a:t>
            </a:r>
            <a:r>
              <a:rPr lang="el-GR" sz="2400"/>
              <a:t>  </a:t>
            </a:r>
          </a:p>
          <a:p>
            <a:pPr marL="609600" indent="-609600" eaLnBrk="1" hangingPunct="1">
              <a:lnSpc>
                <a:spcPct val="80000"/>
              </a:lnSpc>
            </a:pPr>
            <a:endParaRPr lang="el-GR" sz="2400">
              <a:solidFill>
                <a:schemeClr val="accent2"/>
              </a:solidFill>
            </a:endParaRPr>
          </a:p>
          <a:p>
            <a:pPr marL="609600" indent="-609600" eaLnBrk="1" hangingPunct="1">
              <a:lnSpc>
                <a:spcPct val="80000"/>
              </a:lnSpc>
              <a:buClr>
                <a:schemeClr val="accent2"/>
              </a:buClr>
              <a:buFont typeface="Franklin Gothic Book" pitchFamily="34" charset="0"/>
              <a:buAutoNum type="arabicPeriod"/>
            </a:pPr>
            <a:r>
              <a:rPr lang="el-GR" sz="2400">
                <a:solidFill>
                  <a:schemeClr val="accent2"/>
                </a:solidFill>
              </a:rPr>
              <a:t>Η διαφορά μεταξύ περισσοτέρων των δύο αριθμητικών μέσων </a:t>
            </a:r>
          </a:p>
          <a:p>
            <a:pPr marL="609600" indent="-609600" eaLnBrk="1" hangingPunct="1">
              <a:lnSpc>
                <a:spcPct val="80000"/>
              </a:lnSpc>
              <a:buClr>
                <a:schemeClr val="accent2"/>
              </a:buClr>
              <a:buFont typeface="Franklin Gothic Book" pitchFamily="34" charset="0"/>
              <a:buAutoNum type="arabicPeriod"/>
            </a:pPr>
            <a:endParaRPr lang="el-GR" sz="2400">
              <a:solidFill>
                <a:schemeClr val="accent2"/>
              </a:solidFill>
            </a:endParaRPr>
          </a:p>
          <a:p>
            <a:pPr marL="609600" indent="-609600" eaLnBrk="1" hangingPunct="1">
              <a:lnSpc>
                <a:spcPct val="80000"/>
              </a:lnSpc>
              <a:buClr>
                <a:schemeClr val="accent2"/>
              </a:buClr>
              <a:buFont typeface="Franklin Gothic Book" pitchFamily="34" charset="0"/>
              <a:buAutoNum type="arabicPeriod"/>
            </a:pPr>
            <a:r>
              <a:rPr lang="el-GR" sz="2400">
                <a:solidFill>
                  <a:schemeClr val="accent2"/>
                </a:solidFill>
              </a:rPr>
              <a:t>Η διαφορά μεταξύ πολλαπλών μετρήσεων και</a:t>
            </a:r>
          </a:p>
          <a:p>
            <a:pPr marL="609600" indent="-609600" eaLnBrk="1" hangingPunct="1">
              <a:lnSpc>
                <a:spcPct val="80000"/>
              </a:lnSpc>
              <a:buClr>
                <a:schemeClr val="accent2"/>
              </a:buClr>
              <a:buFont typeface="Franklin Gothic Book" pitchFamily="34" charset="0"/>
              <a:buAutoNum type="arabicPeriod"/>
            </a:pPr>
            <a:endParaRPr lang="el-GR" sz="2400">
              <a:solidFill>
                <a:schemeClr val="accent2"/>
              </a:solidFill>
            </a:endParaRPr>
          </a:p>
          <a:p>
            <a:pPr marL="609600" indent="-609600" eaLnBrk="1" hangingPunct="1">
              <a:lnSpc>
                <a:spcPct val="80000"/>
              </a:lnSpc>
              <a:buClr>
                <a:schemeClr val="accent2"/>
              </a:buClr>
              <a:buFont typeface="Franklin Gothic Book" pitchFamily="34" charset="0"/>
              <a:buAutoNum type="arabicPeriod"/>
            </a:pPr>
            <a:r>
              <a:rPr lang="el-GR" sz="2400">
                <a:solidFill>
                  <a:schemeClr val="accent2"/>
                </a:solidFill>
              </a:rPr>
              <a:t>Το παλινδρομικό μοντέλο, δηλαδή την επίδραση όλων των ανεξάρτητων μεταβλητών στην εξαρτημένη. </a:t>
            </a:r>
          </a:p>
        </p:txBody>
      </p:sp>
      <p:sp>
        <p:nvSpPr>
          <p:cNvPr id="993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00355" name="Rectangle 2"/>
          <p:cNvSpPr>
            <a:spLocks noGrp="1" noChangeArrowheads="1"/>
          </p:cNvSpPr>
          <p:nvPr>
            <p:ph type="title"/>
          </p:nvPr>
        </p:nvSpPr>
        <p:spPr>
          <a:gradFill>
            <a:gsLst>
              <a:gs pos="0">
                <a:srgbClr val="FFCC99"/>
              </a:gs>
              <a:gs pos="30000">
                <a:srgbClr val="D49E6C"/>
              </a:gs>
              <a:gs pos="70000">
                <a:srgbClr val="A65528"/>
              </a:gs>
              <a:gs pos="100000">
                <a:srgbClr val="663012"/>
              </a:gs>
            </a:gsLst>
            <a:lin ang="5400000" scaled="0"/>
          </a:gradFill>
        </p:spPr>
        <p:txBody>
          <a:bodyPr/>
          <a:lstStyle/>
          <a:p>
            <a:pPr algn="ctr" eaLnBrk="1" hangingPunct="1">
              <a:defRPr/>
            </a:pPr>
            <a:r>
              <a:rPr lang="el-GR" sz="2000" i="1" dirty="0">
                <a:solidFill>
                  <a:srgbClr val="FFFF66"/>
                </a:solidFill>
                <a:latin typeface="+mn-lt"/>
              </a:rPr>
              <a:t>Η Διαδικασία του Ελέγχου Στατιστικής Σημαντικότητας της Διαφοράς Μεταξύ Πολλών Αριθμητικών Μέσων (Ομάδων)  με Υπολογιστές </a:t>
            </a:r>
            <a:r>
              <a:rPr lang="en-US" sz="2000" i="1" dirty="0">
                <a:solidFill>
                  <a:srgbClr val="FFFF66"/>
                </a:solidFill>
                <a:latin typeface="+mn-lt"/>
              </a:rPr>
              <a:t>–</a:t>
            </a:r>
            <a:r>
              <a:rPr lang="el-GR" sz="2000" i="1" dirty="0">
                <a:solidFill>
                  <a:srgbClr val="FFFF66"/>
                </a:solidFill>
                <a:latin typeface="+mn-lt"/>
              </a:rPr>
              <a:t>Έλεγχος </a:t>
            </a:r>
            <a:r>
              <a:rPr lang="en-US" sz="2000" i="1" dirty="0">
                <a:solidFill>
                  <a:srgbClr val="FFFF66"/>
                </a:solidFill>
                <a:latin typeface="+mn-lt"/>
              </a:rPr>
              <a:t>F (ANOVA)</a:t>
            </a:r>
            <a:endParaRPr lang="el-GR" sz="2000" i="1" dirty="0">
              <a:solidFill>
                <a:srgbClr val="FFFF66"/>
              </a:solidFill>
              <a:latin typeface="+mn-lt"/>
            </a:endParaRPr>
          </a:p>
        </p:txBody>
      </p:sp>
      <p:sp>
        <p:nvSpPr>
          <p:cNvPr id="100356" name="Rectangle 3"/>
          <p:cNvSpPr>
            <a:spLocks noGrp="1" noChangeArrowheads="1"/>
          </p:cNvSpPr>
          <p:nvPr>
            <p:ph sz="quarter" idx="1"/>
          </p:nvPr>
        </p:nvSpPr>
        <p:spPr>
          <a:xfrm>
            <a:off x="827088" y="1989138"/>
            <a:ext cx="7772400" cy="4583112"/>
          </a:xfrm>
        </p:spPr>
        <p:txBody>
          <a:bodyPr/>
          <a:lstStyle/>
          <a:p>
            <a:pPr marL="609600" indent="-609600" eaLnBrk="1" hangingPunct="1">
              <a:lnSpc>
                <a:spcPct val="80000"/>
              </a:lnSpc>
            </a:pPr>
            <a:r>
              <a:rPr lang="el-GR" sz="1400"/>
              <a:t>Το ερευνητικό ερώτημα: </a:t>
            </a:r>
          </a:p>
          <a:p>
            <a:pPr marL="609600" indent="-609600" eaLnBrk="1" hangingPunct="1">
              <a:lnSpc>
                <a:spcPct val="80000"/>
              </a:lnSpc>
            </a:pPr>
            <a:r>
              <a:rPr lang="el-GR" sz="1400"/>
              <a:t>«Υπάρχει διαφορά στο Γενικό Βαθμό Β΄ Λυκείου μεταξύ των μαθητών με Διαφορετικό Τόπο Κατοικίας».  </a:t>
            </a:r>
          </a:p>
          <a:p>
            <a:pPr marL="609600" indent="-609600" eaLnBrk="1" hangingPunct="1">
              <a:lnSpc>
                <a:spcPct val="80000"/>
              </a:lnSpc>
            </a:pPr>
            <a:r>
              <a:rPr lang="el-GR" sz="1400"/>
              <a:t>Ο Τόπος Κατοικίας έχει τρεις κατηγορίες: «Μητροπολιτική Περιοχή», «Πρωτεύουσα Νομού» και «Χωριό ή Μικρή Πόλη».  </a:t>
            </a:r>
          </a:p>
          <a:p>
            <a:pPr marL="609600" indent="-609600" eaLnBrk="1" hangingPunct="1">
              <a:lnSpc>
                <a:spcPct val="80000"/>
              </a:lnSpc>
            </a:pPr>
            <a:endParaRPr lang="el-GR" sz="1400"/>
          </a:p>
          <a:p>
            <a:pPr marL="609600" indent="-609600" eaLnBrk="1" hangingPunct="1">
              <a:lnSpc>
                <a:spcPct val="80000"/>
              </a:lnSpc>
            </a:pPr>
            <a:r>
              <a:rPr lang="el-GR" sz="1400"/>
              <a:t>ΒΗΜΑ 1ο: Γράφομε τη μηδενική υπόθεση η οποία είναι αντίθετη με το ερευνητικό ερώτημα:</a:t>
            </a:r>
            <a:endParaRPr lang="el-GR" sz="1400" b="1" i="1"/>
          </a:p>
          <a:p>
            <a:pPr marL="609600" indent="-609600" eaLnBrk="1" hangingPunct="1">
              <a:lnSpc>
                <a:spcPct val="80000"/>
              </a:lnSpc>
            </a:pPr>
            <a:r>
              <a:rPr lang="el-GR" sz="1400" b="1" i="1"/>
              <a:t>Η</a:t>
            </a:r>
            <a:r>
              <a:rPr lang="el-GR" sz="1400" b="1" i="1" baseline="-25000"/>
              <a:t>0</a:t>
            </a:r>
            <a:r>
              <a:rPr lang="el-GR" sz="1400" b="1" i="1"/>
              <a:t>:</a:t>
            </a:r>
            <a:r>
              <a:rPr lang="el-GR" sz="1400"/>
              <a:t> </a:t>
            </a:r>
            <a:r>
              <a:rPr lang="el-GR" sz="1400" b="1" i="1"/>
              <a:t>μ</a:t>
            </a:r>
            <a:r>
              <a:rPr lang="el-GR" sz="1400" b="1" i="1" baseline="-25000"/>
              <a:t>μ</a:t>
            </a:r>
            <a:r>
              <a:rPr lang="el-GR" sz="1400" b="1" i="1"/>
              <a:t> = μ</a:t>
            </a:r>
            <a:r>
              <a:rPr lang="el-GR" sz="1400" b="1" i="1" baseline="-25000"/>
              <a:t>π</a:t>
            </a:r>
            <a:r>
              <a:rPr lang="el-GR" sz="1400" b="1" i="1"/>
              <a:t> = μ</a:t>
            </a:r>
            <a:r>
              <a:rPr lang="el-GR" sz="1400" b="1" i="1" baseline="-25000"/>
              <a:t>χ</a:t>
            </a:r>
            <a:r>
              <a:rPr lang="el-GR" sz="1400" b="1" i="1"/>
              <a:t> 	</a:t>
            </a:r>
            <a:r>
              <a:rPr lang="el-GR" sz="1400"/>
              <a:t>(δεν υπάρχει διαφορά)</a:t>
            </a:r>
          </a:p>
          <a:p>
            <a:pPr marL="609600" indent="-609600" eaLnBrk="1" hangingPunct="1">
              <a:lnSpc>
                <a:spcPct val="80000"/>
              </a:lnSpc>
            </a:pPr>
            <a:r>
              <a:rPr lang="el-GR" sz="1400"/>
              <a:t>όπου </a:t>
            </a:r>
            <a:r>
              <a:rPr lang="el-GR" sz="1400" b="1" i="1"/>
              <a:t>μ</a:t>
            </a:r>
            <a:r>
              <a:rPr lang="el-GR" sz="1400" b="1" i="1" baseline="-25000"/>
              <a:t>μ</a:t>
            </a:r>
            <a:r>
              <a:rPr lang="el-GR" sz="1400" b="1" i="1"/>
              <a:t> </a:t>
            </a:r>
            <a:r>
              <a:rPr lang="el-GR" sz="1400"/>
              <a:t>:  ο μέσος όρος των μαθητών από μητροπολιτική περιοχή</a:t>
            </a:r>
            <a:endParaRPr lang="el-GR" sz="1400" b="1" i="1"/>
          </a:p>
          <a:p>
            <a:pPr marL="609600" indent="-609600" eaLnBrk="1" hangingPunct="1">
              <a:lnSpc>
                <a:spcPct val="80000"/>
              </a:lnSpc>
            </a:pPr>
            <a:r>
              <a:rPr lang="el-GR" sz="1400" b="1" i="1"/>
              <a:t> 	  μ</a:t>
            </a:r>
            <a:r>
              <a:rPr lang="el-GR" sz="1400" b="1" i="1" baseline="-25000"/>
              <a:t>π</a:t>
            </a:r>
            <a:r>
              <a:rPr lang="el-GR" sz="1400" b="1" i="1"/>
              <a:t> </a:t>
            </a:r>
            <a:r>
              <a:rPr lang="el-GR" sz="1400"/>
              <a:t>:  ο μέσος όρος των μαθητών από πρωτεύουσα νομού και </a:t>
            </a:r>
            <a:endParaRPr lang="el-GR" sz="1400" b="1" i="1"/>
          </a:p>
          <a:p>
            <a:pPr marL="609600" indent="-609600" eaLnBrk="1" hangingPunct="1">
              <a:lnSpc>
                <a:spcPct val="80000"/>
              </a:lnSpc>
            </a:pPr>
            <a:r>
              <a:rPr lang="el-GR" sz="1400" b="1" i="1"/>
              <a:t> 	  μ</a:t>
            </a:r>
            <a:r>
              <a:rPr lang="el-GR" sz="1400" b="1" i="1" baseline="-25000"/>
              <a:t>χ</a:t>
            </a:r>
            <a:r>
              <a:rPr lang="el-GR" sz="1400" b="1" i="1"/>
              <a:t> </a:t>
            </a:r>
            <a:r>
              <a:rPr lang="el-GR" sz="1400"/>
              <a:t>:  ο μέσος όρος των μαθητών από χωριό ή μικρή πόλη.	</a:t>
            </a:r>
          </a:p>
          <a:p>
            <a:pPr marL="609600" indent="-609600" eaLnBrk="1" hangingPunct="1">
              <a:lnSpc>
                <a:spcPct val="80000"/>
              </a:lnSpc>
            </a:pPr>
            <a:endParaRPr lang="el-GR" sz="1400"/>
          </a:p>
          <a:p>
            <a:pPr marL="609600" indent="-609600" eaLnBrk="1" hangingPunct="1">
              <a:lnSpc>
                <a:spcPct val="80000"/>
              </a:lnSpc>
            </a:pPr>
            <a:r>
              <a:rPr lang="el-GR" sz="1400"/>
              <a:t>ΒΗΜΑ 2ο: Γράφομε την εναλλακτική υπόθεση, η οποία είναι αντίθετη με τη μηδενική και περίπου ίδια με το ερευνητικό ερώτημα:</a:t>
            </a:r>
            <a:endParaRPr lang="el-GR" sz="1400" b="1" i="1"/>
          </a:p>
          <a:p>
            <a:pPr marL="609600" indent="-609600" eaLnBrk="1" hangingPunct="1">
              <a:lnSpc>
                <a:spcPct val="80000"/>
              </a:lnSpc>
            </a:pPr>
            <a:r>
              <a:rPr lang="el-GR" sz="1400" b="1" i="1"/>
              <a:t>Η</a:t>
            </a:r>
            <a:r>
              <a:rPr lang="en-US" sz="1400" b="1" i="1" baseline="-25000"/>
              <a:t>a</a:t>
            </a:r>
            <a:r>
              <a:rPr lang="el-GR" sz="1400" b="1" i="1"/>
              <a:t>:</a:t>
            </a:r>
            <a:r>
              <a:rPr lang="el-GR" sz="1400"/>
              <a:t> </a:t>
            </a:r>
            <a:r>
              <a:rPr lang="el-GR" sz="1400" b="1" i="1"/>
              <a:t>μ</a:t>
            </a:r>
            <a:r>
              <a:rPr lang="el-GR" sz="1400" b="1" i="1" baseline="-25000"/>
              <a:t>μ</a:t>
            </a:r>
            <a:r>
              <a:rPr lang="el-GR" sz="1400" b="1" i="1"/>
              <a:t> = μ</a:t>
            </a:r>
            <a:r>
              <a:rPr lang="el-GR" sz="1400" b="1" i="1" baseline="-25000"/>
              <a:t>π</a:t>
            </a:r>
            <a:r>
              <a:rPr lang="el-GR" sz="1400" b="1" i="1"/>
              <a:t> = μ</a:t>
            </a:r>
            <a:r>
              <a:rPr lang="el-GR" sz="1400" b="1" i="1" baseline="-25000"/>
              <a:t>χ</a:t>
            </a:r>
            <a:r>
              <a:rPr lang="el-GR" sz="1400" b="1" i="1"/>
              <a:t> δεν ισχύει </a:t>
            </a:r>
            <a:r>
              <a:rPr lang="el-GR" sz="1400"/>
              <a:t>(υπάρχει διαφορά)</a:t>
            </a:r>
          </a:p>
          <a:p>
            <a:pPr marL="609600" indent="-609600" eaLnBrk="1" hangingPunct="1">
              <a:lnSpc>
                <a:spcPct val="80000"/>
              </a:lnSpc>
            </a:pPr>
            <a:endParaRPr lang="el-GR" sz="1400"/>
          </a:p>
          <a:p>
            <a:pPr marL="609600" indent="-609600" eaLnBrk="1" hangingPunct="1">
              <a:lnSpc>
                <a:spcPct val="80000"/>
              </a:lnSpc>
            </a:pPr>
            <a:r>
              <a:rPr lang="el-GR" sz="1400"/>
              <a:t>ΒΗΜΑ 3ο:  Ορίζομε το επίπεδο στατιστικής σημαντικότητας (α):</a:t>
            </a:r>
          </a:p>
          <a:p>
            <a:pPr marL="609600" indent="-609600" eaLnBrk="1" hangingPunct="1">
              <a:lnSpc>
                <a:spcPct val="80000"/>
              </a:lnSpc>
            </a:pPr>
            <a:r>
              <a:rPr lang="el-GR" sz="1400"/>
              <a:t>	</a:t>
            </a:r>
            <a:r>
              <a:rPr lang="el-GR" sz="1400" b="1" i="1"/>
              <a:t>α = 0,05</a:t>
            </a:r>
            <a:endParaRPr lang="el-GR" sz="1400"/>
          </a:p>
          <a:p>
            <a:pPr marL="609600" indent="-609600" eaLnBrk="1" hangingPunct="1">
              <a:lnSpc>
                <a:spcPct val="80000"/>
              </a:lnSpc>
            </a:pPr>
            <a:r>
              <a:rPr lang="el-GR" sz="1400"/>
              <a:t>ΒΗΜΑ 4ο: 	Βρίσκομε την πιθανότητα (</a:t>
            </a:r>
            <a:r>
              <a:rPr lang="el-GR" sz="1400" b="1"/>
              <a:t>p</a:t>
            </a:r>
            <a:r>
              <a:rPr lang="el-GR" sz="1400"/>
              <a:t>) να υπάρχει διαφορά, «κατά λάθος».</a:t>
            </a:r>
          </a:p>
          <a:p>
            <a:pPr marL="609600" indent="-609600" eaLnBrk="1" hangingPunct="1">
              <a:lnSpc>
                <a:spcPct val="80000"/>
              </a:lnSpc>
            </a:pPr>
            <a:endParaRPr lang="el-GR" sz="1400"/>
          </a:p>
        </p:txBody>
      </p:sp>
    </p:spTree>
  </p:cSld>
  <p:clrMapOvr>
    <a:masterClrMapping/>
  </p:clrMapOvr>
  <p:transition spd="slow">
    <p:random/>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01379" name="Rectangle 2"/>
          <p:cNvSpPr>
            <a:spLocks noGrp="1" noChangeArrowheads="1"/>
          </p:cNvSpPr>
          <p:nvPr>
            <p:ph type="title"/>
          </p:nvPr>
        </p:nvSpPr>
        <p:spPr>
          <a:xfrm>
            <a:off x="714375" y="0"/>
            <a:ext cx="7772400" cy="682625"/>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000" i="1" dirty="0">
                <a:solidFill>
                  <a:srgbClr val="FFFF66"/>
                </a:solidFill>
                <a:latin typeface="+mn-lt"/>
              </a:rPr>
              <a:t>Έλεγχος (</a:t>
            </a:r>
            <a:r>
              <a:rPr lang="en-US" sz="2000" i="1" dirty="0">
                <a:solidFill>
                  <a:srgbClr val="FFFF66"/>
                </a:solidFill>
                <a:latin typeface="+mn-lt"/>
              </a:rPr>
              <a:t>F</a:t>
            </a:r>
            <a:r>
              <a:rPr lang="el-GR" sz="2000" i="1" dirty="0">
                <a:solidFill>
                  <a:srgbClr val="FFFF66"/>
                </a:solidFill>
                <a:latin typeface="+mn-lt"/>
              </a:rPr>
              <a:t>)</a:t>
            </a:r>
            <a:r>
              <a:rPr lang="en-US" sz="2000" i="1" dirty="0">
                <a:solidFill>
                  <a:srgbClr val="FFFF66"/>
                </a:solidFill>
                <a:latin typeface="+mn-lt"/>
              </a:rPr>
              <a:t> </a:t>
            </a:r>
            <a:r>
              <a:rPr lang="el-GR" sz="2000" i="1" dirty="0">
                <a:solidFill>
                  <a:srgbClr val="FFFF66"/>
                </a:solidFill>
                <a:latin typeface="+mn-lt"/>
              </a:rPr>
              <a:t>Διαφοράς Μεταξύ Πολλών Αριθμητικών Μέσων.  Διαδικασίας συνέχεια</a:t>
            </a:r>
          </a:p>
        </p:txBody>
      </p:sp>
      <p:pic>
        <p:nvPicPr>
          <p:cNvPr id="10138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46767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692150"/>
            <a:ext cx="42481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2997200"/>
            <a:ext cx="4427537"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Rectangle 15"/>
          <p:cNvSpPr>
            <a:spLocks noChangeArrowheads="1"/>
          </p:cNvSpPr>
          <p:nvPr/>
        </p:nvSpPr>
        <p:spPr bwMode="auto">
          <a:xfrm>
            <a:off x="179388" y="4391025"/>
            <a:ext cx="8748712" cy="2225675"/>
          </a:xfrm>
          <a:prstGeom prst="rect">
            <a:avLst/>
          </a:prstGeom>
          <a:solidFill>
            <a:schemeClr val="folHlink">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a:t>ΒΗΜΑ 4ο: Βρίσκομε την πιθανότητα (</a:t>
            </a:r>
            <a:r>
              <a:rPr lang="el-GR" b="1"/>
              <a:t>p</a:t>
            </a:r>
            <a:r>
              <a:rPr lang="el-GR"/>
              <a:t>) να υπάρχει διαφορά, «κατά λάθος».</a:t>
            </a:r>
          </a:p>
          <a:p>
            <a:r>
              <a:rPr lang="en-US" b="1" i="1"/>
              <a:t>P = 0,000</a:t>
            </a:r>
            <a:endParaRPr lang="el-GR" b="1" i="1"/>
          </a:p>
          <a:p>
            <a:pPr algn="just"/>
            <a:endParaRPr lang="en-US"/>
          </a:p>
          <a:p>
            <a:pPr algn="just"/>
            <a:r>
              <a:rPr lang="el-GR"/>
              <a:t>ΒΗΜΑ 5ο: Συγκρίνομε την πιθανότητα </a:t>
            </a:r>
            <a:r>
              <a:rPr lang="el-GR" b="1"/>
              <a:t>p </a:t>
            </a:r>
            <a:r>
              <a:rPr lang="el-GR"/>
              <a:t>με το</a:t>
            </a:r>
            <a:r>
              <a:rPr lang="el-GR" b="1"/>
              <a:t> α. </a:t>
            </a:r>
            <a:r>
              <a:rPr lang="el-GR"/>
              <a:t> </a:t>
            </a:r>
          </a:p>
          <a:p>
            <a:pPr algn="just"/>
            <a:r>
              <a:rPr lang="el-GR"/>
              <a:t>Επειδή </a:t>
            </a:r>
            <a:r>
              <a:rPr lang="el-GR" b="1"/>
              <a:t>p </a:t>
            </a:r>
            <a:r>
              <a:rPr lang="el-GR"/>
              <a:t>&lt; </a:t>
            </a:r>
            <a:r>
              <a:rPr lang="el-GR" b="1"/>
              <a:t>α</a:t>
            </a:r>
            <a:r>
              <a:rPr lang="el-GR"/>
              <a:t>  (</a:t>
            </a:r>
            <a:r>
              <a:rPr lang="el-GR" i="1"/>
              <a:t>0,000 &lt; 0,05)</a:t>
            </a:r>
            <a:r>
              <a:rPr lang="el-GR" b="1" i="1"/>
              <a:t> </a:t>
            </a:r>
            <a:r>
              <a:rPr lang="el-GR"/>
              <a:t>απορρίπτομε τη μηδενική υπόθεση και συμπεραίνομε ότι υπάρχει στατιστικά σημαντική διαφορά στο Γενικό Βαθμό Β΄ Λυκείου μεταξύ των μαθητών με διαφορετικό τόπο κατοικίας. </a:t>
            </a:r>
          </a:p>
        </p:txBody>
      </p:sp>
    </p:spTree>
  </p:cSld>
  <p:clrMapOvr>
    <a:masterClrMapping/>
  </p:clrMapOvr>
  <p:transition spd="slow">
    <p:random/>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
        <p:nvSpPr>
          <p:cNvPr id="102403" name="Rectangle 2"/>
          <p:cNvSpPr>
            <a:spLocks noGrp="1" noChangeArrowheads="1"/>
          </p:cNvSpPr>
          <p:nvPr>
            <p:ph type="title"/>
          </p:nvPr>
        </p:nvSpPr>
        <p:spPr>
          <a:xfrm>
            <a:off x="827088" y="0"/>
            <a:ext cx="7772400" cy="692150"/>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000" i="1">
                <a:solidFill>
                  <a:srgbClr val="FFFF66"/>
                </a:solidFill>
                <a:latin typeface="+mn-lt"/>
              </a:rPr>
              <a:t>Έλεγχος (</a:t>
            </a:r>
            <a:r>
              <a:rPr lang="en-US" sz="2000" i="1">
                <a:solidFill>
                  <a:srgbClr val="FFFF66"/>
                </a:solidFill>
                <a:latin typeface="+mn-lt"/>
              </a:rPr>
              <a:t>F</a:t>
            </a:r>
            <a:r>
              <a:rPr lang="el-GR" sz="2000" i="1">
                <a:solidFill>
                  <a:srgbClr val="FFFF66"/>
                </a:solidFill>
                <a:latin typeface="+mn-lt"/>
              </a:rPr>
              <a:t>)</a:t>
            </a:r>
            <a:r>
              <a:rPr lang="en-US" sz="2000" i="1">
                <a:solidFill>
                  <a:srgbClr val="FFFF66"/>
                </a:solidFill>
                <a:latin typeface="+mn-lt"/>
              </a:rPr>
              <a:t> </a:t>
            </a:r>
            <a:r>
              <a:rPr lang="el-GR" sz="2000" i="1">
                <a:solidFill>
                  <a:srgbClr val="FFFF66"/>
                </a:solidFill>
                <a:latin typeface="+mn-lt"/>
              </a:rPr>
              <a:t>Διαφοράς Μεταξύ Πολλών Αριθμητικών Μέσων. Διαδικασίας τέλος</a:t>
            </a:r>
          </a:p>
        </p:txBody>
      </p:sp>
      <p:sp>
        <p:nvSpPr>
          <p:cNvPr id="102404" name="Rectangle 3"/>
          <p:cNvSpPr>
            <a:spLocks noGrp="1" noChangeArrowheads="1"/>
          </p:cNvSpPr>
          <p:nvPr>
            <p:ph sz="quarter" idx="1"/>
          </p:nvPr>
        </p:nvSpPr>
        <p:spPr>
          <a:xfrm>
            <a:off x="0" y="692150"/>
            <a:ext cx="3995738" cy="5905500"/>
          </a:xfrm>
          <a:solidFill>
            <a:schemeClr val="folHlink">
              <a:alpha val="50195"/>
            </a:schemeClr>
          </a:solidFill>
        </p:spPr>
        <p:txBody>
          <a:bodyPr/>
          <a:lstStyle/>
          <a:p>
            <a:pPr marL="0" indent="0" eaLnBrk="1" hangingPunct="1">
              <a:lnSpc>
                <a:spcPct val="80000"/>
              </a:lnSpc>
            </a:pPr>
            <a:r>
              <a:rPr lang="el-GR" sz="1600"/>
              <a:t>Η ανάλυση μέχρι εδώ μας δίνει μια γενική αλλά όχι πλήρη απάντηση.</a:t>
            </a:r>
            <a:r>
              <a:rPr lang="en-US" sz="1600"/>
              <a:t> </a:t>
            </a:r>
            <a:endParaRPr lang="el-GR" sz="1600"/>
          </a:p>
          <a:p>
            <a:pPr marL="0" indent="0" eaLnBrk="1" hangingPunct="1">
              <a:lnSpc>
                <a:spcPct val="80000"/>
              </a:lnSpc>
              <a:buFont typeface="Monotype Sorts" pitchFamily="2" charset="2"/>
              <a:buNone/>
            </a:pPr>
            <a:endParaRPr lang="el-GR" sz="1600"/>
          </a:p>
          <a:p>
            <a:pPr marL="0" indent="0" eaLnBrk="1" hangingPunct="1">
              <a:lnSpc>
                <a:spcPct val="80000"/>
              </a:lnSpc>
            </a:pPr>
            <a:r>
              <a:rPr lang="el-GR" sz="1600"/>
              <a:t>Η στατιστική σημαντικότητα μέχρι εδώ υποδηλώνει ότι υπάρχουν στατιστικά σημαντικές διαφορές αλλά δεν μας λέει ούτε πόσες ούτε ποιες διαφορές είναι στατιστικά σημαντικές.</a:t>
            </a:r>
          </a:p>
          <a:p>
            <a:pPr marL="0" indent="0" eaLnBrk="1" hangingPunct="1">
              <a:lnSpc>
                <a:spcPct val="80000"/>
              </a:lnSpc>
            </a:pPr>
            <a:endParaRPr lang="el-GR" sz="1600"/>
          </a:p>
          <a:p>
            <a:pPr marL="0" indent="0" eaLnBrk="1" hangingPunct="1">
              <a:lnSpc>
                <a:spcPct val="80000"/>
              </a:lnSpc>
            </a:pPr>
            <a:r>
              <a:rPr lang="el-GR" sz="1600"/>
              <a:t>Για να πάρομε τις λεπτομερείς αυτές πληροφορίες πρέπει να κάνομε ένα ακόμη βήμα.  Πριν πατήσομε “</a:t>
            </a:r>
            <a:r>
              <a:rPr lang="en-US" sz="1600"/>
              <a:t>OK</a:t>
            </a:r>
            <a:r>
              <a:rPr lang="el-GR" sz="1600"/>
              <a:t>” στο προηγούμενο πλαίσιο διαλόγου, πατούμε το κουμπί “</a:t>
            </a:r>
            <a:r>
              <a:rPr lang="en-US" sz="1600"/>
              <a:t>Post</a:t>
            </a:r>
            <a:r>
              <a:rPr lang="el-GR" sz="1600"/>
              <a:t> </a:t>
            </a:r>
            <a:r>
              <a:rPr lang="en-US" sz="1600"/>
              <a:t>Hoc</a:t>
            </a:r>
            <a:r>
              <a:rPr lang="el-GR" sz="1600"/>
              <a:t>…” και στο πλαίσιο που ανοίγει επιλέγομε έναν από τους ελέγχους Πολλαπλών Συγκρίσεων (</a:t>
            </a:r>
            <a:r>
              <a:rPr lang="en-US" sz="1600"/>
              <a:t>Multiple</a:t>
            </a:r>
            <a:r>
              <a:rPr lang="el-GR" sz="1600"/>
              <a:t> </a:t>
            </a:r>
            <a:r>
              <a:rPr lang="en-US" sz="1600"/>
              <a:t>Comparisons</a:t>
            </a:r>
            <a:r>
              <a:rPr lang="el-GR" sz="1600"/>
              <a:t>) που παρουσιάζονται, όπως φαίνεται στην παρακάτω εικόνα.  Εδώ επιλέξαμε τον έλεγχο “</a:t>
            </a:r>
            <a:r>
              <a:rPr lang="en-US" sz="1600"/>
              <a:t>Bonferonni</a:t>
            </a:r>
            <a:r>
              <a:rPr lang="el-GR" sz="1600"/>
              <a:t>”.   Τα αποτελέσματα της πολλαπλής σύγκρισης παρουσιάζονται στον Πίνακα. </a:t>
            </a:r>
            <a:br>
              <a:rPr lang="en-US" sz="1600"/>
            </a:br>
            <a:endParaRPr lang="el-GR" sz="1600"/>
          </a:p>
          <a:p>
            <a:pPr marL="0" indent="0" eaLnBrk="1" hangingPunct="1">
              <a:lnSpc>
                <a:spcPct val="80000"/>
              </a:lnSpc>
            </a:pPr>
            <a:r>
              <a:rPr lang="el-GR" sz="1600"/>
              <a:t>Όπως φαίνεται στον πίνακα (από τις τιμές των </a:t>
            </a:r>
            <a:r>
              <a:rPr lang="en-US" sz="1600"/>
              <a:t>p) </a:t>
            </a:r>
            <a:r>
              <a:rPr lang="el-GR" sz="1600"/>
              <a:t>υπάρχουν στατιστικά σημαντικές διαφορές μεταξύ όλων των ομάδων.</a:t>
            </a:r>
          </a:p>
        </p:txBody>
      </p:sp>
      <p:pic>
        <p:nvPicPr>
          <p:cNvPr id="1024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620713"/>
            <a:ext cx="44481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573463"/>
            <a:ext cx="48768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gradFill>
            <a:gsLst>
              <a:gs pos="0">
                <a:srgbClr val="FFCC99"/>
              </a:gs>
              <a:gs pos="30000">
                <a:srgbClr val="D49E6C"/>
              </a:gs>
              <a:gs pos="70000">
                <a:srgbClr val="A65528"/>
              </a:gs>
              <a:gs pos="100000">
                <a:srgbClr val="663012"/>
              </a:gs>
            </a:gsLst>
            <a:lin ang="5400000" scaled="0"/>
          </a:gradFill>
        </p:spPr>
        <p:txBody>
          <a:bodyPr/>
          <a:lstStyle/>
          <a:p>
            <a:pPr algn="ctr" eaLnBrk="1" hangingPunct="1">
              <a:defRPr/>
            </a:pPr>
            <a:r>
              <a:rPr lang="el-GR" sz="2000" i="1">
                <a:solidFill>
                  <a:srgbClr val="FFFF66"/>
                </a:solidFill>
                <a:latin typeface="+mn-lt"/>
              </a:rPr>
              <a:t>Η Διαδικασία του Ελέγχου Στατιστικής Σημαντικότητας της Διαφοράς Μεταξύ Επαναλαμβανόμενων Μετρήσεων με Υπολογιστές</a:t>
            </a:r>
            <a:r>
              <a:rPr lang="en-US" sz="2000">
                <a:solidFill>
                  <a:srgbClr val="FFFF66"/>
                </a:solidFill>
                <a:latin typeface="+mn-lt"/>
              </a:rPr>
              <a:t> </a:t>
            </a:r>
            <a:r>
              <a:rPr lang="en-US" sz="2000" i="1">
                <a:solidFill>
                  <a:srgbClr val="FFFF66"/>
                </a:solidFill>
                <a:latin typeface="+mn-lt"/>
              </a:rPr>
              <a:t>–</a:t>
            </a:r>
            <a:r>
              <a:rPr lang="el-GR" sz="2000" i="1">
                <a:solidFill>
                  <a:srgbClr val="FFFF66"/>
                </a:solidFill>
                <a:latin typeface="+mn-lt"/>
              </a:rPr>
              <a:t>Έλεγχος </a:t>
            </a:r>
            <a:r>
              <a:rPr lang="en-US" sz="2000" i="1">
                <a:solidFill>
                  <a:srgbClr val="FFFF66"/>
                </a:solidFill>
                <a:latin typeface="+mn-lt"/>
              </a:rPr>
              <a:t>F (ANOVA)</a:t>
            </a:r>
            <a:endParaRPr lang="el-GR" sz="2000" i="1">
              <a:solidFill>
                <a:srgbClr val="FFFF66"/>
              </a:solidFill>
              <a:latin typeface="+mn-lt"/>
            </a:endParaRPr>
          </a:p>
        </p:txBody>
      </p:sp>
      <p:sp>
        <p:nvSpPr>
          <p:cNvPr id="103427" name="Rectangle 3"/>
          <p:cNvSpPr>
            <a:spLocks noGrp="1" noChangeArrowheads="1"/>
          </p:cNvSpPr>
          <p:nvPr>
            <p:ph sz="quarter" idx="1"/>
          </p:nvPr>
        </p:nvSpPr>
        <p:spPr>
          <a:xfrm>
            <a:off x="611188" y="1989138"/>
            <a:ext cx="8064500" cy="4114800"/>
          </a:xfrm>
        </p:spPr>
        <p:txBody>
          <a:bodyPr/>
          <a:lstStyle/>
          <a:p>
            <a:pPr marL="266700" indent="-266700" eaLnBrk="1" hangingPunct="1">
              <a:lnSpc>
                <a:spcPct val="80000"/>
              </a:lnSpc>
            </a:pPr>
            <a:r>
              <a:rPr lang="el-GR" sz="1600"/>
              <a:t>Το ερευνητικό ερώτημα: </a:t>
            </a:r>
          </a:p>
          <a:p>
            <a:pPr marL="266700" indent="-266700" eaLnBrk="1" hangingPunct="1">
              <a:lnSpc>
                <a:spcPct val="80000"/>
              </a:lnSpc>
            </a:pPr>
            <a:r>
              <a:rPr lang="el-GR" sz="1600"/>
              <a:t>«Υπάρχει διαφορά μεταξύ των Γενικών Βαθμών Δημοτικού, Γυμνασίου και  Β΄ Λυκείου;». </a:t>
            </a:r>
          </a:p>
          <a:p>
            <a:pPr marL="266700" indent="-266700" eaLnBrk="1" hangingPunct="1">
              <a:lnSpc>
                <a:spcPct val="80000"/>
              </a:lnSpc>
            </a:pPr>
            <a:r>
              <a:rPr lang="el-GR" sz="1600"/>
              <a:t>ΒΗΜΑ 1ο: Γράφομε τη μηδενική υπόθεση η οποία είναι αντίθετη με το ερευνητικό ερώτημα:</a:t>
            </a:r>
            <a:endParaRPr lang="el-GR" sz="1600" b="1" i="1"/>
          </a:p>
          <a:p>
            <a:pPr marL="266700" indent="-266700" eaLnBrk="1" hangingPunct="1">
              <a:lnSpc>
                <a:spcPct val="80000"/>
              </a:lnSpc>
            </a:pPr>
            <a:r>
              <a:rPr lang="el-GR" sz="1600" b="1" i="1"/>
              <a:t>Η0:</a:t>
            </a:r>
            <a:r>
              <a:rPr lang="el-GR" sz="1600"/>
              <a:t> </a:t>
            </a:r>
            <a:r>
              <a:rPr lang="el-GR" sz="1600" b="1" i="1"/>
              <a:t>μΔ = μΓ = μΛ 	</a:t>
            </a:r>
            <a:r>
              <a:rPr lang="el-GR" sz="1600"/>
              <a:t>(δεν υπάρχει διαφορά)</a:t>
            </a:r>
          </a:p>
          <a:p>
            <a:pPr marL="266700" indent="-266700" eaLnBrk="1" hangingPunct="1">
              <a:lnSpc>
                <a:spcPct val="80000"/>
              </a:lnSpc>
            </a:pPr>
            <a:r>
              <a:rPr lang="el-GR" sz="1600"/>
              <a:t>όπου </a:t>
            </a:r>
            <a:r>
              <a:rPr lang="el-GR" sz="1600" b="1" i="1"/>
              <a:t>μΔ</a:t>
            </a:r>
            <a:r>
              <a:rPr lang="el-GR" sz="1600"/>
              <a:t>:  ο μέσος όρος Δημοτικού</a:t>
            </a:r>
            <a:endParaRPr lang="el-GR" sz="1600" b="1" i="1"/>
          </a:p>
          <a:p>
            <a:pPr marL="266700" indent="-266700" eaLnBrk="1" hangingPunct="1">
              <a:lnSpc>
                <a:spcPct val="80000"/>
              </a:lnSpc>
            </a:pPr>
            <a:r>
              <a:rPr lang="el-GR" sz="1600" b="1" i="1"/>
              <a:t>         μΓ</a:t>
            </a:r>
            <a:r>
              <a:rPr lang="el-GR" sz="1600"/>
              <a:t>:  ο μέσος όρος Γυμνασίου και </a:t>
            </a:r>
            <a:endParaRPr lang="el-GR" sz="1600" b="1" i="1"/>
          </a:p>
          <a:p>
            <a:pPr marL="266700" indent="-266700" eaLnBrk="1" hangingPunct="1">
              <a:lnSpc>
                <a:spcPct val="80000"/>
              </a:lnSpc>
            </a:pPr>
            <a:r>
              <a:rPr lang="el-GR" sz="1600" b="1" i="1"/>
              <a:t>         μΛ</a:t>
            </a:r>
            <a:r>
              <a:rPr lang="el-GR" sz="1600"/>
              <a:t>:  ο μέσος όρος Λυκείου.</a:t>
            </a:r>
            <a:r>
              <a:rPr lang="en-US" sz="1600"/>
              <a:t> </a:t>
            </a:r>
            <a:endParaRPr lang="el-GR" sz="1600"/>
          </a:p>
          <a:p>
            <a:pPr marL="266700" indent="-266700" eaLnBrk="1" hangingPunct="1">
              <a:lnSpc>
                <a:spcPct val="80000"/>
              </a:lnSpc>
            </a:pPr>
            <a:endParaRPr lang="el-GR" sz="1600"/>
          </a:p>
          <a:p>
            <a:pPr marL="266700" indent="-266700" eaLnBrk="1" hangingPunct="1">
              <a:lnSpc>
                <a:spcPct val="80000"/>
              </a:lnSpc>
            </a:pPr>
            <a:r>
              <a:rPr lang="el-GR" sz="1600"/>
              <a:t>ΒΗΜΑ 2ο: Γράφομε την εναλλακτική υπόθεση, η οποία είναι αντίθετη με τη μηδενική και περίπου ίδια με το ερευνητικό ερώτημα:</a:t>
            </a:r>
            <a:endParaRPr lang="el-GR" sz="1600" b="1" i="1"/>
          </a:p>
          <a:p>
            <a:pPr marL="266700" indent="-266700" eaLnBrk="1" hangingPunct="1">
              <a:lnSpc>
                <a:spcPct val="80000"/>
              </a:lnSpc>
            </a:pPr>
            <a:r>
              <a:rPr lang="el-GR" sz="1600" b="1" i="1"/>
              <a:t>Η</a:t>
            </a:r>
            <a:r>
              <a:rPr lang="en-US" sz="1600" b="1" i="1" baseline="-25000"/>
              <a:t>a</a:t>
            </a:r>
            <a:r>
              <a:rPr lang="el-GR" sz="1600" b="1" i="1"/>
              <a:t>:</a:t>
            </a:r>
            <a:r>
              <a:rPr lang="el-GR" sz="1600"/>
              <a:t> </a:t>
            </a:r>
            <a:r>
              <a:rPr lang="el-GR" sz="1600" b="1" i="1"/>
              <a:t>μΔ = μΓ = μΛ δεν ισχύει </a:t>
            </a:r>
            <a:r>
              <a:rPr lang="el-GR" sz="1600"/>
              <a:t>(υπάρχει διαφορά)</a:t>
            </a:r>
          </a:p>
          <a:p>
            <a:pPr marL="266700" indent="-266700" eaLnBrk="1" hangingPunct="1">
              <a:lnSpc>
                <a:spcPct val="80000"/>
              </a:lnSpc>
            </a:pPr>
            <a:endParaRPr lang="el-GR" sz="1600"/>
          </a:p>
          <a:p>
            <a:pPr marL="266700" indent="-266700" eaLnBrk="1" hangingPunct="1">
              <a:lnSpc>
                <a:spcPct val="80000"/>
              </a:lnSpc>
            </a:pPr>
            <a:r>
              <a:rPr lang="el-GR" sz="1600"/>
              <a:t>ΒΗΜΑ 3ο:  Ορίζομε το επίπεδο στατιστικής σημαντικότητας (α):</a:t>
            </a:r>
          </a:p>
          <a:p>
            <a:pPr marL="266700" indent="-266700" eaLnBrk="1" hangingPunct="1">
              <a:lnSpc>
                <a:spcPct val="80000"/>
              </a:lnSpc>
            </a:pPr>
            <a:r>
              <a:rPr lang="el-GR" sz="1600"/>
              <a:t>	</a:t>
            </a:r>
            <a:r>
              <a:rPr lang="el-GR" sz="1600" b="1" i="1"/>
              <a:t>α = 0,05</a:t>
            </a:r>
            <a:endParaRPr lang="el-GR" sz="1600"/>
          </a:p>
          <a:p>
            <a:pPr marL="266700" indent="-266700" eaLnBrk="1" hangingPunct="1">
              <a:lnSpc>
                <a:spcPct val="80000"/>
              </a:lnSpc>
            </a:pPr>
            <a:r>
              <a:rPr lang="el-GR" sz="1600"/>
              <a:t>ΒΗΜΑ 4ο: 	Βρίσκομε την πιθανότητα (</a:t>
            </a:r>
            <a:r>
              <a:rPr lang="el-GR" sz="1600" b="1"/>
              <a:t>p</a:t>
            </a:r>
            <a:r>
              <a:rPr lang="el-GR" sz="1600"/>
              <a:t>) να υπάρχει διαφορά, «κατά λάθος».</a:t>
            </a:r>
          </a:p>
          <a:p>
            <a:pPr marL="266700" indent="-266700" eaLnBrk="1" hangingPunct="1">
              <a:lnSpc>
                <a:spcPct val="80000"/>
              </a:lnSpc>
            </a:pPr>
            <a:endParaRPr lang="el-GR" sz="1600"/>
          </a:p>
        </p:txBody>
      </p:sp>
      <p:sp>
        <p:nvSpPr>
          <p:cNvPr id="103428" name="Footer Placeholder 3"/>
          <p:cNvSpPr>
            <a:spLocks noGrp="1"/>
          </p:cNvSpPr>
          <p:nvPr>
            <p:ph type="ftr" sz="quarter" idx="11"/>
          </p:nvPr>
        </p:nvSpPr>
        <p:spPr bwMode="auto">
          <a:xfrm>
            <a:off x="857250"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14375" y="142875"/>
            <a:ext cx="7772400" cy="850900"/>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dirty="0">
                <a:solidFill>
                  <a:srgbClr val="FFFF66"/>
                </a:solidFill>
                <a:latin typeface="+mn-lt"/>
              </a:rPr>
              <a:t>Έλεγχος (</a:t>
            </a:r>
            <a:r>
              <a:rPr lang="en-US" sz="2400" i="1" dirty="0">
                <a:solidFill>
                  <a:srgbClr val="FFFF66"/>
                </a:solidFill>
                <a:latin typeface="+mn-lt"/>
              </a:rPr>
              <a:t>F</a:t>
            </a:r>
            <a:r>
              <a:rPr lang="el-GR" sz="2400" i="1" dirty="0">
                <a:solidFill>
                  <a:srgbClr val="FFFF66"/>
                </a:solidFill>
                <a:latin typeface="+mn-lt"/>
              </a:rPr>
              <a:t>)</a:t>
            </a:r>
            <a:r>
              <a:rPr lang="en-US" sz="2400" i="1" dirty="0">
                <a:solidFill>
                  <a:srgbClr val="FFFF66"/>
                </a:solidFill>
                <a:latin typeface="+mn-lt"/>
              </a:rPr>
              <a:t> </a:t>
            </a:r>
            <a:r>
              <a:rPr lang="el-GR" sz="2400" i="1" dirty="0">
                <a:solidFill>
                  <a:srgbClr val="FFFF66"/>
                </a:solidFill>
                <a:latin typeface="+mn-lt"/>
              </a:rPr>
              <a:t>Διαφοράς Μεταξύ Πολλών Αριθμητικών Μέσων.  Διαδικασίας συνέχεια</a:t>
            </a:r>
          </a:p>
        </p:txBody>
      </p:sp>
      <p:pic>
        <p:nvPicPr>
          <p:cNvPr id="1044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565400"/>
            <a:ext cx="46767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981075"/>
            <a:ext cx="39417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284538"/>
            <a:ext cx="38639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14375" y="285750"/>
            <a:ext cx="7772400" cy="850900"/>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Έλεγχος (</a:t>
            </a:r>
            <a:r>
              <a:rPr lang="en-US" sz="2400" i="1">
                <a:solidFill>
                  <a:srgbClr val="FFFF66"/>
                </a:solidFill>
                <a:latin typeface="+mn-lt"/>
              </a:rPr>
              <a:t>F</a:t>
            </a:r>
            <a:r>
              <a:rPr lang="el-GR" sz="2400" i="1">
                <a:solidFill>
                  <a:srgbClr val="FFFF66"/>
                </a:solidFill>
                <a:latin typeface="+mn-lt"/>
              </a:rPr>
              <a:t>)</a:t>
            </a:r>
            <a:r>
              <a:rPr lang="en-US" sz="2400" i="1">
                <a:solidFill>
                  <a:srgbClr val="FFFF66"/>
                </a:solidFill>
                <a:latin typeface="+mn-lt"/>
              </a:rPr>
              <a:t> </a:t>
            </a:r>
            <a:r>
              <a:rPr lang="el-GR" sz="2400" i="1">
                <a:solidFill>
                  <a:srgbClr val="FFFF66"/>
                </a:solidFill>
                <a:latin typeface="+mn-lt"/>
              </a:rPr>
              <a:t>Διαφοράς Μεταξύ Πολλών Αριθμητικών Μέσων.  Διαδικασίας τέλος</a:t>
            </a:r>
          </a:p>
        </p:txBody>
      </p:sp>
      <p:sp>
        <p:nvSpPr>
          <p:cNvPr id="105475" name="Rectangle 3"/>
          <p:cNvSpPr>
            <a:spLocks noChangeArrowheads="1"/>
          </p:cNvSpPr>
          <p:nvPr/>
        </p:nvSpPr>
        <p:spPr bwMode="auto">
          <a:xfrm>
            <a:off x="684213" y="4467225"/>
            <a:ext cx="8064500" cy="1739900"/>
          </a:xfrm>
          <a:prstGeom prst="rect">
            <a:avLst/>
          </a:prstGeom>
          <a:solidFill>
            <a:schemeClr val="folHlink">
              <a:alpha val="5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sz="1800"/>
              <a:t>ΒΗΜΑ 4ο: Βρίσκομε την πιθανότητα (</a:t>
            </a:r>
            <a:r>
              <a:rPr lang="el-GR" sz="1800" b="1"/>
              <a:t>p</a:t>
            </a:r>
            <a:r>
              <a:rPr lang="el-GR" sz="1800"/>
              <a:t>) να υπάρχει διαφορά, «κατά λάθος».</a:t>
            </a:r>
          </a:p>
          <a:p>
            <a:r>
              <a:rPr lang="en-US" sz="1800" b="1" i="1"/>
              <a:t>P = 0,000</a:t>
            </a:r>
            <a:endParaRPr lang="el-GR" sz="1800" b="1" i="1"/>
          </a:p>
          <a:p>
            <a:pPr algn="just"/>
            <a:endParaRPr lang="en-US" sz="1800"/>
          </a:p>
          <a:p>
            <a:pPr algn="just"/>
            <a:r>
              <a:rPr lang="el-GR" sz="1800"/>
              <a:t>ΒΗΜΑ 5ο: Συγκρίνομε την πιθανότητα </a:t>
            </a:r>
            <a:r>
              <a:rPr lang="el-GR" sz="1800" b="1"/>
              <a:t>p </a:t>
            </a:r>
            <a:r>
              <a:rPr lang="el-GR" sz="1800"/>
              <a:t>με το</a:t>
            </a:r>
            <a:r>
              <a:rPr lang="el-GR" sz="1800" b="1"/>
              <a:t> α. </a:t>
            </a:r>
            <a:r>
              <a:rPr lang="el-GR" sz="1800"/>
              <a:t> Επειδή </a:t>
            </a:r>
            <a:r>
              <a:rPr lang="el-GR" sz="1800" b="1"/>
              <a:t>p </a:t>
            </a:r>
            <a:r>
              <a:rPr lang="el-GR" sz="1800"/>
              <a:t>&lt; </a:t>
            </a:r>
            <a:r>
              <a:rPr lang="el-GR" sz="1800" b="1"/>
              <a:t>α</a:t>
            </a:r>
            <a:r>
              <a:rPr lang="el-GR" sz="1800"/>
              <a:t>  (</a:t>
            </a:r>
            <a:r>
              <a:rPr lang="el-GR" sz="1800" i="1"/>
              <a:t>0,000 &lt; 0,05)</a:t>
            </a:r>
            <a:r>
              <a:rPr lang="el-GR" sz="1800" b="1" i="1"/>
              <a:t> </a:t>
            </a:r>
            <a:r>
              <a:rPr lang="el-GR" sz="1800"/>
              <a:t>απορρίπτομε τη μηδενική υπόθεση και συμπεραίνομε ότι υπάρχει στατιστικά σημαντική διαφορά μεταξύ των τριών μετρήσεων.</a:t>
            </a:r>
          </a:p>
        </p:txBody>
      </p:sp>
      <p:pic>
        <p:nvPicPr>
          <p:cNvPr id="10547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20938"/>
            <a:ext cx="4643438"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2133600"/>
            <a:ext cx="4427537"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Rectangle 9"/>
          <p:cNvSpPr>
            <a:spLocks noChangeArrowheads="1"/>
          </p:cNvSpPr>
          <p:nvPr/>
        </p:nvSpPr>
        <p:spPr bwMode="auto">
          <a:xfrm>
            <a:off x="827088" y="1700213"/>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sz="2400" b="1"/>
              <a:t>Reliability</a:t>
            </a:r>
            <a:r>
              <a:rPr lang="en-US" sz="2400" b="1"/>
              <a:t> Analysis</a:t>
            </a:r>
            <a:endParaRPr lang="el-GR" sz="2400" b="1"/>
          </a:p>
        </p:txBody>
      </p:sp>
      <p:sp>
        <p:nvSpPr>
          <p:cNvPr id="105479" name="Rectangle 10"/>
          <p:cNvSpPr>
            <a:spLocks noChangeArrowheads="1"/>
          </p:cNvSpPr>
          <p:nvPr/>
        </p:nvSpPr>
        <p:spPr bwMode="auto">
          <a:xfrm>
            <a:off x="5724525" y="1628775"/>
            <a:ext cx="280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n-US" sz="2400" b="1"/>
              <a:t>GLM Analysis</a:t>
            </a:r>
            <a:endParaRPr lang="el-GR" sz="2400" b="1"/>
          </a:p>
        </p:txBody>
      </p:sp>
      <p:sp>
        <p:nvSpPr>
          <p:cNvPr id="105480" name="Footer Placeholder 7"/>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3" name="Rectangle 5"/>
          <p:cNvSpPr>
            <a:spLocks noGrp="1" noChangeArrowheads="1"/>
          </p:cNvSpPr>
          <p:nvPr>
            <p:ph type="title"/>
          </p:nvPr>
        </p:nvSpPr>
        <p:spPr>
          <a:xfrm>
            <a:off x="428625" y="142875"/>
            <a:ext cx="8215313" cy="1104900"/>
          </a:xfrm>
          <a:gradFill rotWithShape="0">
            <a:gsLst>
              <a:gs pos="0">
                <a:srgbClr val="D6B19C"/>
              </a:gs>
              <a:gs pos="30000">
                <a:srgbClr val="D49E6C"/>
              </a:gs>
              <a:gs pos="70000">
                <a:srgbClr val="A65528"/>
              </a:gs>
              <a:gs pos="100000">
                <a:srgbClr val="663012"/>
              </a:gs>
            </a:gsLst>
            <a:lin ang="5400000"/>
          </a:gradFill>
        </p:spPr>
        <p:txBody>
          <a:bodyPr anchor="ctr"/>
          <a:lstStyle/>
          <a:p>
            <a:pPr eaLnBrk="1" hangingPunct="1"/>
            <a:r>
              <a:rPr lang="el-GR">
                <a:solidFill>
                  <a:srgbClr val="FFFF99"/>
                </a:solidFill>
              </a:rPr>
              <a:t>Τα περιγραφικά στατιστικά αναλυτικά:</a:t>
            </a:r>
          </a:p>
        </p:txBody>
      </p:sp>
      <p:graphicFrame>
        <p:nvGraphicFramePr>
          <p:cNvPr id="83972" name="Object 4"/>
          <p:cNvGraphicFramePr>
            <a:graphicFrameLocks noGrp="1" noChangeAspect="1"/>
          </p:cNvGraphicFramePr>
          <p:nvPr>
            <p:ph sz="quarter" idx="1"/>
          </p:nvPr>
        </p:nvGraphicFramePr>
        <p:xfrm>
          <a:off x="1571625" y="1357313"/>
          <a:ext cx="5572125" cy="5118100"/>
        </p:xfrm>
        <a:graphic>
          <a:graphicData uri="http://schemas.openxmlformats.org/presentationml/2006/ole">
            <mc:AlternateContent xmlns:mc="http://schemas.openxmlformats.org/markup-compatibility/2006">
              <mc:Choice xmlns:v="urn:schemas-microsoft-com:vml" Requires="v">
                <p:oleObj spid="_x0000_s23565" name="Visio" r:id="rId3" imgW="3968568" imgH="3738447" progId="Visio.Drawing.11">
                  <p:embed/>
                </p:oleObj>
              </mc:Choice>
              <mc:Fallback>
                <p:oleObj name="Visio" r:id="rId3" imgW="3968568" imgH="3738447"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357313"/>
                        <a:ext cx="5572125"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l-GR">
                <a:solidFill>
                  <a:schemeClr val="bg1">
                    <a:lumMod val="95000"/>
                  </a:schemeClr>
                </a:solidFill>
              </a:rPr>
              <a:t>Ι. Μ. Κατσίλλης, ΠΤΔΕ Πανεπιστημίου Πατρών</a:t>
            </a:r>
            <a:endParaRPr lang="en-US">
              <a:solidFill>
                <a:schemeClr val="bg1">
                  <a:lumMod val="95000"/>
                </a:schemeClr>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additive="base">
                                        <p:cTn id="7" dur="3000" fill="hold"/>
                                        <p:tgtEl>
                                          <p:spTgt spid="83973"/>
                                        </p:tgtEl>
                                        <p:attrNameLst>
                                          <p:attrName>ppt_x</p:attrName>
                                        </p:attrNameLst>
                                      </p:cBhvr>
                                      <p:tavLst>
                                        <p:tav tm="0">
                                          <p:val>
                                            <p:strVal val="#ppt_x"/>
                                          </p:val>
                                        </p:tav>
                                        <p:tav tm="100000">
                                          <p:val>
                                            <p:strVal val="#ppt_x"/>
                                          </p:val>
                                        </p:tav>
                                      </p:tavLst>
                                    </p:anim>
                                    <p:anim calcmode="lin" valueType="num">
                                      <p:cBhvr additive="base">
                                        <p:cTn id="8" dur="3000" fill="hold"/>
                                        <p:tgtEl>
                                          <p:spTgt spid="8397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83972"/>
                                        </p:tgtEl>
                                        <p:attrNameLst>
                                          <p:attrName>style.visibility</p:attrName>
                                        </p:attrNameLst>
                                      </p:cBhvr>
                                      <p:to>
                                        <p:strVal val="visible"/>
                                      </p:to>
                                    </p:set>
                                    <p:animEffect transition="in" filter="checkerboard(across)">
                                      <p:cBhvr>
                                        <p:cTn id="13"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Η </a:t>
            </a:r>
            <a:r>
              <a:rPr lang="el-GR" sz="2000" i="1">
                <a:solidFill>
                  <a:srgbClr val="FFFF66"/>
                </a:solidFill>
                <a:latin typeface="+mn-lt"/>
              </a:rPr>
              <a:t>Διαδικασία του Ελέγχου Στατιστικής Σημαντικότητας Στατιστικής Σημαντικότητας του Παλινδρομικού Μοντέλου</a:t>
            </a:r>
            <a:br>
              <a:rPr lang="el-GR" sz="2000" i="1">
                <a:solidFill>
                  <a:srgbClr val="FFFF66"/>
                </a:solidFill>
                <a:latin typeface="+mn-lt"/>
              </a:rPr>
            </a:br>
            <a:r>
              <a:rPr lang="el-GR" sz="2000" i="1">
                <a:solidFill>
                  <a:srgbClr val="FFFF66"/>
                </a:solidFill>
                <a:latin typeface="+mn-lt"/>
              </a:rPr>
              <a:t>με Υπολογιστές</a:t>
            </a:r>
            <a:r>
              <a:rPr lang="en-US" sz="2000">
                <a:solidFill>
                  <a:srgbClr val="FFFF66"/>
                </a:solidFill>
                <a:latin typeface="+mn-lt"/>
              </a:rPr>
              <a:t> </a:t>
            </a:r>
            <a:r>
              <a:rPr lang="en-US" sz="2000" i="1">
                <a:solidFill>
                  <a:srgbClr val="FFFF66"/>
                </a:solidFill>
                <a:latin typeface="+mn-lt"/>
              </a:rPr>
              <a:t>–</a:t>
            </a:r>
            <a:r>
              <a:rPr lang="el-GR" sz="2000" i="1">
                <a:solidFill>
                  <a:srgbClr val="FFFF66"/>
                </a:solidFill>
                <a:latin typeface="+mn-lt"/>
              </a:rPr>
              <a:t>Έλεγχος </a:t>
            </a:r>
            <a:r>
              <a:rPr lang="en-US" sz="2000" i="1">
                <a:solidFill>
                  <a:srgbClr val="FFFF66"/>
                </a:solidFill>
                <a:latin typeface="+mn-lt"/>
              </a:rPr>
              <a:t>F (ANOVA)</a:t>
            </a:r>
            <a:endParaRPr lang="el-GR" sz="2000" i="1">
              <a:solidFill>
                <a:srgbClr val="FFFF66"/>
              </a:solidFill>
              <a:latin typeface="+mn-lt"/>
            </a:endParaRPr>
          </a:p>
        </p:txBody>
      </p:sp>
      <p:sp>
        <p:nvSpPr>
          <p:cNvPr id="106499" name="Rectangle 3"/>
          <p:cNvSpPr>
            <a:spLocks noGrp="1" noChangeArrowheads="1"/>
          </p:cNvSpPr>
          <p:nvPr>
            <p:ph sz="quarter" idx="1"/>
          </p:nvPr>
        </p:nvSpPr>
        <p:spPr>
          <a:xfrm>
            <a:off x="611188" y="1989138"/>
            <a:ext cx="8064500" cy="4114800"/>
          </a:xfrm>
        </p:spPr>
        <p:txBody>
          <a:bodyPr/>
          <a:lstStyle/>
          <a:p>
            <a:pPr marL="266700" indent="-266700" eaLnBrk="1" hangingPunct="1">
              <a:lnSpc>
                <a:spcPct val="80000"/>
              </a:lnSpc>
            </a:pPr>
            <a:r>
              <a:rPr lang="el-GR" sz="1800"/>
              <a:t>Το ερευνητικό ερώτημα: </a:t>
            </a:r>
          </a:p>
          <a:p>
            <a:pPr marL="266700" indent="-266700" eaLnBrk="1" hangingPunct="1">
              <a:lnSpc>
                <a:spcPct val="80000"/>
              </a:lnSpc>
            </a:pPr>
            <a:r>
              <a:rPr lang="el-GR" sz="1800"/>
              <a:t>«Επηρεάζουν όλες μαζί οι ανεξάρτητες μεταβλητές την επίδοση στη Β΄ Λυκείου;» </a:t>
            </a:r>
          </a:p>
          <a:p>
            <a:pPr marL="266700" indent="-266700" eaLnBrk="1" hangingPunct="1">
              <a:lnSpc>
                <a:spcPct val="80000"/>
              </a:lnSpc>
            </a:pPr>
            <a:r>
              <a:rPr lang="el-GR" sz="1800"/>
              <a:t>ΒΗΜΑ 1ο: Γράφομε τη μηδενική υπόθεση η οποία είναι αντίθετη με το ερευνητικό ερώτημα:</a:t>
            </a:r>
            <a:endParaRPr lang="el-GR" sz="1800" b="1" i="1"/>
          </a:p>
          <a:p>
            <a:pPr marL="266700" indent="-266700" eaLnBrk="1" hangingPunct="1">
              <a:lnSpc>
                <a:spcPct val="80000"/>
              </a:lnSpc>
            </a:pPr>
            <a:r>
              <a:rPr lang="el-GR" sz="1800" b="1" i="1"/>
              <a:t>Η</a:t>
            </a:r>
            <a:r>
              <a:rPr lang="el-GR" sz="1800" b="1" i="1" baseline="-25000"/>
              <a:t>0</a:t>
            </a:r>
            <a:r>
              <a:rPr lang="el-GR" sz="1800" b="1" i="1"/>
              <a:t>:</a:t>
            </a:r>
            <a:r>
              <a:rPr lang="el-GR" sz="1800" b="1"/>
              <a:t>  </a:t>
            </a:r>
            <a:r>
              <a:rPr lang="en-US" sz="1800" b="1"/>
              <a:t>R</a:t>
            </a:r>
            <a:r>
              <a:rPr lang="el-GR" sz="1800" b="1" baseline="30000"/>
              <a:t>2</a:t>
            </a:r>
            <a:r>
              <a:rPr lang="el-GR" sz="1800" b="1"/>
              <a:t> = 0.</a:t>
            </a:r>
            <a:r>
              <a:rPr lang="el-GR" sz="1400"/>
              <a:t> </a:t>
            </a:r>
            <a:r>
              <a:rPr lang="el-GR" sz="1800" b="1" i="1"/>
              <a:t> 	</a:t>
            </a:r>
            <a:r>
              <a:rPr lang="el-GR" sz="1800"/>
              <a:t>(δεν την επηρεάζουν)</a:t>
            </a:r>
          </a:p>
          <a:p>
            <a:pPr marL="266700" indent="-266700" eaLnBrk="1" hangingPunct="1">
              <a:lnSpc>
                <a:spcPct val="80000"/>
              </a:lnSpc>
            </a:pPr>
            <a:endParaRPr lang="el-GR" sz="1800"/>
          </a:p>
          <a:p>
            <a:pPr marL="266700" indent="-266700" eaLnBrk="1" hangingPunct="1">
              <a:lnSpc>
                <a:spcPct val="80000"/>
              </a:lnSpc>
            </a:pPr>
            <a:r>
              <a:rPr lang="el-GR" sz="1800"/>
              <a:t>ΒΗΜΑ 2ο: Γράφομε την εναλλακτική υπόθεση, η οποία είναι αντίθετη με τη μηδενική και περίπου ίδια με το ερευνητικό ερώτημα:</a:t>
            </a:r>
            <a:endParaRPr lang="el-GR" sz="1800" b="1" i="1"/>
          </a:p>
          <a:p>
            <a:pPr marL="266700" indent="-266700" eaLnBrk="1" hangingPunct="1">
              <a:lnSpc>
                <a:spcPct val="80000"/>
              </a:lnSpc>
            </a:pPr>
            <a:r>
              <a:rPr lang="el-GR" sz="1800" b="1" i="1"/>
              <a:t>Η</a:t>
            </a:r>
            <a:r>
              <a:rPr lang="en-US" sz="1800" b="1" i="1" baseline="-25000"/>
              <a:t>a</a:t>
            </a:r>
            <a:r>
              <a:rPr lang="el-GR" sz="1800" b="1" i="1"/>
              <a:t>:</a:t>
            </a:r>
            <a:r>
              <a:rPr lang="el-GR" sz="1800"/>
              <a:t> </a:t>
            </a:r>
            <a:r>
              <a:rPr lang="en-US" sz="1800"/>
              <a:t>R</a:t>
            </a:r>
            <a:r>
              <a:rPr lang="el-GR" sz="1800" baseline="30000"/>
              <a:t>2</a:t>
            </a:r>
            <a:r>
              <a:rPr lang="el-GR" sz="1800"/>
              <a:t> </a:t>
            </a:r>
            <a:r>
              <a:rPr lang="el-GR" b="1" i="1"/>
              <a:t>≠</a:t>
            </a:r>
            <a:r>
              <a:rPr lang="el-GR" sz="1800"/>
              <a:t> 0 (την επηρεάζουν)</a:t>
            </a:r>
          </a:p>
          <a:p>
            <a:pPr marL="266700" indent="-266700" eaLnBrk="1" hangingPunct="1">
              <a:lnSpc>
                <a:spcPct val="80000"/>
              </a:lnSpc>
            </a:pPr>
            <a:endParaRPr lang="el-GR" sz="1800"/>
          </a:p>
          <a:p>
            <a:pPr marL="266700" indent="-266700" eaLnBrk="1" hangingPunct="1">
              <a:lnSpc>
                <a:spcPct val="80000"/>
              </a:lnSpc>
            </a:pPr>
            <a:r>
              <a:rPr lang="el-GR" sz="1800"/>
              <a:t>ΒΗΜΑ 3ο:  Ορίζομε το επίπεδο στατιστικής σημαντικότητας (α):</a:t>
            </a:r>
          </a:p>
          <a:p>
            <a:pPr marL="266700" indent="-266700" eaLnBrk="1" hangingPunct="1">
              <a:lnSpc>
                <a:spcPct val="80000"/>
              </a:lnSpc>
            </a:pPr>
            <a:r>
              <a:rPr lang="el-GR" sz="1800"/>
              <a:t>	</a:t>
            </a:r>
            <a:r>
              <a:rPr lang="el-GR" sz="1800" b="1" i="1"/>
              <a:t>α = 0,05</a:t>
            </a:r>
            <a:endParaRPr lang="el-GR" sz="1800"/>
          </a:p>
          <a:p>
            <a:pPr marL="266700" indent="-266700" eaLnBrk="1" hangingPunct="1">
              <a:lnSpc>
                <a:spcPct val="80000"/>
              </a:lnSpc>
            </a:pPr>
            <a:r>
              <a:rPr lang="el-GR" sz="1800"/>
              <a:t>ΒΗΜΑ 4ο: 	Βρίσκομε την πιθανότητα (</a:t>
            </a:r>
            <a:r>
              <a:rPr lang="el-GR" sz="1800" b="1"/>
              <a:t>p</a:t>
            </a:r>
            <a:r>
              <a:rPr lang="el-GR" sz="1800"/>
              <a:t>) να έχομε βρει επίδραση «κατά λάθος».</a:t>
            </a:r>
          </a:p>
          <a:p>
            <a:pPr marL="266700" indent="-266700" eaLnBrk="1" hangingPunct="1">
              <a:lnSpc>
                <a:spcPct val="80000"/>
              </a:lnSpc>
            </a:pPr>
            <a:endParaRPr lang="el-GR" sz="1800"/>
          </a:p>
        </p:txBody>
      </p:sp>
      <p:sp>
        <p:nvSpPr>
          <p:cNvPr id="1065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571500" y="214313"/>
            <a:ext cx="7772400" cy="54927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000" i="1" dirty="0">
                <a:solidFill>
                  <a:srgbClr val="FFFF66"/>
                </a:solidFill>
                <a:latin typeface="+mn-lt"/>
              </a:rPr>
              <a:t>Έλεγχος του Μοντέλου  Παλινδρόμησης.  Διαδικασίας συνέχεια</a:t>
            </a:r>
          </a:p>
        </p:txBody>
      </p:sp>
      <p:pic>
        <p:nvPicPr>
          <p:cNvPr id="1075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557338"/>
            <a:ext cx="54006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5"/>
          <p:cNvSpPr>
            <a:spLocks noChangeArrowheads="1"/>
          </p:cNvSpPr>
          <p:nvPr/>
        </p:nvSpPr>
        <p:spPr bwMode="auto">
          <a:xfrm>
            <a:off x="611188" y="898525"/>
            <a:ext cx="30956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r>
              <a:rPr lang="el-GR" sz="2400"/>
              <a:t>Οι διαδικασίες για τον έλεγχο του παλινδρομικού μοντέλου με το </a:t>
            </a:r>
            <a:r>
              <a:rPr lang="en-US" sz="2400"/>
              <a:t>SPSS</a:t>
            </a:r>
            <a:r>
              <a:rPr lang="el-GR" sz="2400"/>
              <a:t> είναι οι ίδιες με αυτή που παρουσιάστηκε στον έλεγχο του συντελεστή παλινδρόμησης. </a:t>
            </a:r>
          </a:p>
          <a:p>
            <a:endParaRPr lang="el-GR" sz="2400"/>
          </a:p>
          <a:p>
            <a:r>
              <a:rPr lang="el-GR" sz="2400"/>
              <a:t>Απλά, από τα αποτελέσματα επιλέγομε τον πίνακα με τον τίτλο </a:t>
            </a:r>
            <a:r>
              <a:rPr lang="en-US" sz="2400"/>
              <a:t>ANOVA</a:t>
            </a:r>
            <a:r>
              <a:rPr lang="el-GR" sz="2400"/>
              <a:t> </a:t>
            </a:r>
          </a:p>
        </p:txBody>
      </p:sp>
      <p:sp>
        <p:nvSpPr>
          <p:cNvPr id="10752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3"/>
          <p:cNvSpPr>
            <a:spLocks noGrp="1" noChangeArrowheads="1"/>
          </p:cNvSpPr>
          <p:nvPr>
            <p:ph type="title"/>
          </p:nvPr>
        </p:nvSpPr>
        <p:spPr>
          <a:xfrm>
            <a:off x="642938" y="357188"/>
            <a:ext cx="7772400" cy="54927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Έλεγχος του Μοντέλου Παλινδρόμησης.  Διαδικασίας τέλος</a:t>
            </a:r>
          </a:p>
        </p:txBody>
      </p:sp>
      <p:sp>
        <p:nvSpPr>
          <p:cNvPr id="108547" name="Rectangle 2"/>
          <p:cNvSpPr>
            <a:spLocks noGrp="1" noChangeArrowheads="1"/>
          </p:cNvSpPr>
          <p:nvPr>
            <p:ph sz="quarter" idx="1"/>
          </p:nvPr>
        </p:nvSpPr>
        <p:spPr>
          <a:xfrm>
            <a:off x="827088" y="1989138"/>
            <a:ext cx="7772400" cy="4114800"/>
          </a:xfrm>
        </p:spPr>
        <p:txBody>
          <a:bodyPr/>
          <a:lstStyle/>
          <a:p>
            <a:pPr marL="609600" indent="-609600" eaLnBrk="1" hangingPunct="1"/>
            <a:r>
              <a:rPr lang="el-GR"/>
              <a:t> </a:t>
            </a:r>
          </a:p>
        </p:txBody>
      </p:sp>
      <p:sp>
        <p:nvSpPr>
          <p:cNvPr id="108548" name="Rectangle 5"/>
          <p:cNvSpPr>
            <a:spLocks noChangeArrowheads="1"/>
          </p:cNvSpPr>
          <p:nvPr/>
        </p:nvSpPr>
        <p:spPr bwMode="auto">
          <a:xfrm>
            <a:off x="971550" y="4129088"/>
            <a:ext cx="72739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nSpc>
                <a:spcPct val="80000"/>
              </a:lnSpc>
              <a:spcBef>
                <a:spcPct val="20000"/>
              </a:spcBef>
              <a:buClr>
                <a:schemeClr val="bg2"/>
              </a:buClr>
              <a:buSzPct val="75000"/>
              <a:buFont typeface="Monotype Sorts" pitchFamily="2" charset="2"/>
              <a:buNone/>
            </a:pPr>
            <a:r>
              <a:rPr lang="el-GR"/>
              <a:t>ΒΗΜΑ 4ο: 	Βρίσκομε την πιθανότητα (</a:t>
            </a:r>
            <a:r>
              <a:rPr lang="el-GR" b="1"/>
              <a:t>p</a:t>
            </a:r>
            <a:r>
              <a:rPr lang="el-GR"/>
              <a:t>) να έχομε βρει επίδραση «κατά λάθος».</a:t>
            </a:r>
          </a:p>
          <a:p>
            <a:r>
              <a:rPr lang="en-US" b="1" i="1"/>
              <a:t>P = 0,000</a:t>
            </a:r>
            <a:endParaRPr lang="el-GR" b="1" i="1"/>
          </a:p>
          <a:p>
            <a:pPr algn="just"/>
            <a:r>
              <a:rPr lang="el-GR"/>
              <a:t>ΒΗΜΑ 5ο: Συγκρίνομε την πιθανότητα </a:t>
            </a:r>
            <a:r>
              <a:rPr lang="el-GR" b="1"/>
              <a:t>p </a:t>
            </a:r>
            <a:r>
              <a:rPr lang="el-GR"/>
              <a:t>με το</a:t>
            </a:r>
            <a:r>
              <a:rPr lang="el-GR" b="1"/>
              <a:t> α. </a:t>
            </a:r>
            <a:r>
              <a:rPr lang="el-GR"/>
              <a:t> Επειδή </a:t>
            </a:r>
            <a:r>
              <a:rPr lang="el-GR" b="1"/>
              <a:t>p </a:t>
            </a:r>
            <a:r>
              <a:rPr lang="el-GR"/>
              <a:t>&lt; </a:t>
            </a:r>
            <a:r>
              <a:rPr lang="el-GR" b="1"/>
              <a:t>α</a:t>
            </a:r>
            <a:r>
              <a:rPr lang="el-GR"/>
              <a:t>  (</a:t>
            </a:r>
            <a:r>
              <a:rPr lang="el-GR" i="1"/>
              <a:t>0,000 &lt; 0,05)</a:t>
            </a:r>
            <a:r>
              <a:rPr lang="el-GR" b="1" i="1"/>
              <a:t> </a:t>
            </a:r>
            <a:r>
              <a:rPr lang="el-GR"/>
              <a:t>απορρίπτομε τη μηδενική υπόθεση και συμπεραίνομε ότι υπάρχει στατιστικά σημαντική επίδραση (Ότι το μοντέλο είναι στατιστικά σημαντικό)</a:t>
            </a:r>
          </a:p>
        </p:txBody>
      </p:sp>
      <p:pic>
        <p:nvPicPr>
          <p:cNvPr id="1085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628775"/>
            <a:ext cx="66976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643063" y="274638"/>
            <a:ext cx="6286500" cy="1143000"/>
          </a:xfrm>
          <a:gradFill rotWithShape="0">
            <a:gsLst>
              <a:gs pos="0">
                <a:srgbClr val="FFCC99"/>
              </a:gs>
              <a:gs pos="30000">
                <a:srgbClr val="D49E6C"/>
              </a:gs>
              <a:gs pos="70000">
                <a:srgbClr val="A65528"/>
              </a:gs>
              <a:gs pos="100000">
                <a:srgbClr val="663012"/>
              </a:gs>
            </a:gsLst>
            <a:lin ang="5400000"/>
          </a:gradFill>
        </p:spPr>
        <p:txBody>
          <a:bodyPr anchor="ctr"/>
          <a:lstStyle/>
          <a:p>
            <a:pPr algn="ctr" eaLnBrk="1" hangingPunct="1">
              <a:defRPr/>
            </a:pPr>
            <a:r>
              <a:rPr lang="el-GR" sz="4400" i="1">
                <a:solidFill>
                  <a:srgbClr val="FFFF66"/>
                </a:solidFill>
                <a:latin typeface="+mn-lt"/>
              </a:rPr>
              <a:t>Έλεγχος χ</a:t>
            </a:r>
            <a:r>
              <a:rPr lang="el-GR" sz="4400" i="1" baseline="30000">
                <a:solidFill>
                  <a:srgbClr val="FFFF66"/>
                </a:solidFill>
                <a:latin typeface="+mn-lt"/>
              </a:rPr>
              <a:t>2</a:t>
            </a:r>
          </a:p>
        </p:txBody>
      </p:sp>
      <p:sp>
        <p:nvSpPr>
          <p:cNvPr id="109571" name="Rectangle 3"/>
          <p:cNvSpPr>
            <a:spLocks noGrp="1" noChangeArrowheads="1"/>
          </p:cNvSpPr>
          <p:nvPr>
            <p:ph sz="quarter" idx="1"/>
          </p:nvPr>
        </p:nvSpPr>
        <p:spPr>
          <a:xfrm>
            <a:off x="827088" y="1989138"/>
            <a:ext cx="7772400" cy="4114800"/>
          </a:xfrm>
        </p:spPr>
        <p:txBody>
          <a:bodyPr/>
          <a:lstStyle/>
          <a:p>
            <a:pPr marL="609600" indent="-609600" eaLnBrk="1" hangingPunct="1">
              <a:lnSpc>
                <a:spcPct val="80000"/>
              </a:lnSpc>
            </a:pPr>
            <a:r>
              <a:rPr lang="el-GR" sz="2000"/>
              <a:t>Ο έλεγχος που χρησιμοποιείται για τις σχέσεις μεταξύ δύο ή περισσότερων ονομαστικών ή και τακτικών μεταβλητών είναι γνωστός ως έλεγχος </a:t>
            </a:r>
            <a:r>
              <a:rPr lang="el-GR" sz="2000" b="1"/>
              <a:t>χ</a:t>
            </a:r>
            <a:r>
              <a:rPr lang="el-GR" sz="2000" b="1" baseline="30000"/>
              <a:t>2</a:t>
            </a:r>
            <a:r>
              <a:rPr lang="el-GR" sz="2000"/>
              <a:t> (</a:t>
            </a:r>
            <a:r>
              <a:rPr lang="el-GR" sz="2000" b="1"/>
              <a:t>Chi Square</a:t>
            </a:r>
            <a:r>
              <a:rPr lang="el-GR" sz="2000"/>
              <a:t>).  Αν και υπάρχουν επί μέρους στατιστικοί έλεγχοι για τα διάφορα μέτρα συνάφειας</a:t>
            </a:r>
            <a:r>
              <a:rPr lang="el-GR" sz="2000" baseline="30000">
                <a:hlinkClick r:id="" action="ppaction://noaction"/>
              </a:rPr>
              <a:t>[1]</a:t>
            </a:r>
            <a:r>
              <a:rPr lang="el-GR" sz="2000"/>
              <a:t>, ο έλεγχος χ</a:t>
            </a:r>
            <a:r>
              <a:rPr lang="el-GR" sz="2000" baseline="30000"/>
              <a:t>2</a:t>
            </a:r>
            <a:r>
              <a:rPr lang="el-GR" sz="2000"/>
              <a:t> είναι ένας </a:t>
            </a:r>
            <a:r>
              <a:rPr lang="el-GR" sz="2000" i="1"/>
              <a:t>γενικός</a:t>
            </a:r>
            <a:r>
              <a:rPr lang="el-GR" sz="2000"/>
              <a:t> έλεγχος που μπορεί να χρησιμοποιηθεί για όλες τις περιπτώσεις που μπορούμε να φτιάξομε ένα πίνακα διμεταβλητών συχνοτήτων (</a:t>
            </a:r>
            <a:r>
              <a:rPr lang="en-US" sz="2000"/>
              <a:t>CROSS</a:t>
            </a:r>
            <a:r>
              <a:rPr lang="el-GR" sz="2000"/>
              <a:t>-</a:t>
            </a:r>
            <a:r>
              <a:rPr lang="en-US" sz="2000"/>
              <a:t>TABS</a:t>
            </a:r>
            <a:r>
              <a:rPr lang="el-GR" sz="2000"/>
              <a:t>), δηλαδή για όλες σχεδόν τις συνάφειες μη ισοδιαστημικών μεταβλητών.</a:t>
            </a:r>
            <a:endParaRPr lang="en-US" sz="2000"/>
          </a:p>
          <a:p>
            <a:pPr marL="609600" indent="-609600" eaLnBrk="1" hangingPunct="1">
              <a:lnSpc>
                <a:spcPct val="80000"/>
              </a:lnSpc>
            </a:pPr>
            <a:br>
              <a:rPr lang="en-US" sz="2000"/>
            </a:br>
            <a:r>
              <a:rPr lang="el-GR" sz="2000" baseline="30000">
                <a:hlinkClick r:id="" action="ppaction://noaction"/>
              </a:rPr>
              <a:t>[1]</a:t>
            </a:r>
            <a:r>
              <a:rPr lang="el-GR" sz="2000"/>
              <a:t> Το SPSS, όταν υπολογίζομε τους συντελεστές συσχετισμού (φ, λ  κ.ά.), δίνει και το p που αντιστοιχεί στο καθένα στην τελευταία στήλη κάτω από την ένδειξη “Approximate Significance”.  Για τον έλεγχο στατιστικής σημαντικότητας του κάθε συντελεστή, δεν έχομε παρά να συγκρίνομε το p  με το α.  </a:t>
            </a:r>
          </a:p>
        </p:txBody>
      </p:sp>
      <p:sp>
        <p:nvSpPr>
          <p:cNvPr id="1095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14400" y="274638"/>
            <a:ext cx="7158038" cy="1143000"/>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000" i="1">
                <a:solidFill>
                  <a:srgbClr val="FFFF99"/>
                </a:solidFill>
                <a:latin typeface="+mn-lt"/>
              </a:rPr>
              <a:t>Έλεγχος χ</a:t>
            </a:r>
            <a:r>
              <a:rPr lang="el-GR" sz="2000" i="1" baseline="30000">
                <a:solidFill>
                  <a:srgbClr val="FFFF99"/>
                </a:solidFill>
                <a:latin typeface="+mn-lt"/>
              </a:rPr>
              <a:t>2</a:t>
            </a:r>
            <a:r>
              <a:rPr lang="el-GR" sz="2000" i="1">
                <a:solidFill>
                  <a:srgbClr val="FFFF99"/>
                </a:solidFill>
                <a:latin typeface="+mn-lt"/>
              </a:rPr>
              <a:t>. Η Διαδικασία του Ελέγχου Στατιστικής Σημαντικότητας της Συνάφειας Μεταξύ Δύο μη Ισοδιαστημικών Μεταβλητών με Υπολογιστές</a:t>
            </a:r>
          </a:p>
        </p:txBody>
      </p:sp>
      <p:sp>
        <p:nvSpPr>
          <p:cNvPr id="110595" name="Rectangle 3"/>
          <p:cNvSpPr>
            <a:spLocks noGrp="1" noChangeArrowheads="1"/>
          </p:cNvSpPr>
          <p:nvPr>
            <p:ph sz="quarter" idx="1"/>
          </p:nvPr>
        </p:nvSpPr>
        <p:spPr>
          <a:xfrm>
            <a:off x="827088" y="1989138"/>
            <a:ext cx="7772400" cy="4511675"/>
          </a:xfrm>
        </p:spPr>
        <p:txBody>
          <a:bodyPr/>
          <a:lstStyle/>
          <a:p>
            <a:pPr marL="609600" indent="-609600" eaLnBrk="1" hangingPunct="1">
              <a:lnSpc>
                <a:spcPct val="80000"/>
              </a:lnSpc>
              <a:buFont typeface="Monotype Sorts" pitchFamily="2" charset="2"/>
              <a:buNone/>
            </a:pPr>
            <a:r>
              <a:rPr lang="el-GR" sz="2000"/>
              <a:t>Το ερευνητικό ερώτημα:  «Υπάρχει σχέση μεταξύ φύλου και συμπεριφοράς»; </a:t>
            </a:r>
          </a:p>
          <a:p>
            <a:pPr marL="609600" indent="-609600" eaLnBrk="1" hangingPunct="1">
              <a:lnSpc>
                <a:spcPct val="80000"/>
              </a:lnSpc>
              <a:buFont typeface="Monotype Sorts" pitchFamily="2" charset="2"/>
              <a:buNone/>
            </a:pPr>
            <a:endParaRPr lang="el-GR" sz="2000"/>
          </a:p>
          <a:p>
            <a:pPr marL="609600" indent="-609600" eaLnBrk="1" hangingPunct="1">
              <a:lnSpc>
                <a:spcPct val="80000"/>
              </a:lnSpc>
            </a:pPr>
            <a:r>
              <a:rPr lang="el-GR" sz="2000"/>
              <a:t>ΒΗΜΑ 1ο: Γράφομε τη μηδενική υπόθεση:</a:t>
            </a:r>
            <a:endParaRPr lang="el-GR" sz="2000" b="1" i="1"/>
          </a:p>
          <a:p>
            <a:pPr marL="609600" indent="-609600" eaLnBrk="1" hangingPunct="1">
              <a:lnSpc>
                <a:spcPct val="80000"/>
              </a:lnSpc>
            </a:pPr>
            <a:r>
              <a:rPr lang="el-GR" sz="2000" b="1" i="1"/>
              <a:t>Η</a:t>
            </a:r>
            <a:r>
              <a:rPr lang="el-GR" sz="2000" b="1" i="1" baseline="-25000"/>
              <a:t>0</a:t>
            </a:r>
            <a:r>
              <a:rPr lang="el-GR" sz="2000" b="1" i="1"/>
              <a:t>: χ</a:t>
            </a:r>
            <a:r>
              <a:rPr lang="el-GR" sz="2000" b="1" i="1" baseline="30000"/>
              <a:t>2</a:t>
            </a:r>
            <a:r>
              <a:rPr lang="el-GR" sz="2000" b="1" i="1"/>
              <a:t> = 0   Δεν υπάρχει Σχέση</a:t>
            </a:r>
          </a:p>
          <a:p>
            <a:pPr marL="609600" indent="-609600" eaLnBrk="1" hangingPunct="1">
              <a:lnSpc>
                <a:spcPct val="80000"/>
              </a:lnSpc>
            </a:pPr>
            <a:endParaRPr lang="el-GR" sz="2000"/>
          </a:p>
          <a:p>
            <a:pPr marL="609600" indent="-609600" eaLnBrk="1" hangingPunct="1">
              <a:lnSpc>
                <a:spcPct val="80000"/>
              </a:lnSpc>
            </a:pPr>
            <a:r>
              <a:rPr lang="el-GR" sz="2000"/>
              <a:t>ΒΗΜΑ 2ο: Γράφομε την εναλλακτική υπόθεση:</a:t>
            </a:r>
            <a:endParaRPr lang="el-GR" sz="2000" b="1" i="1"/>
          </a:p>
          <a:p>
            <a:pPr marL="609600" indent="-609600" eaLnBrk="1" hangingPunct="1">
              <a:lnSpc>
                <a:spcPct val="80000"/>
              </a:lnSpc>
            </a:pPr>
            <a:r>
              <a:rPr lang="el-GR" sz="2000" b="1" i="1"/>
              <a:t>Η</a:t>
            </a:r>
            <a:r>
              <a:rPr lang="en-US" sz="2000" b="1" i="1" baseline="-25000"/>
              <a:t>a</a:t>
            </a:r>
            <a:r>
              <a:rPr lang="el-GR" sz="2000" b="1" i="1"/>
              <a:t>: χ</a:t>
            </a:r>
            <a:r>
              <a:rPr lang="el-GR" sz="2000" b="1" i="1" baseline="30000"/>
              <a:t>2</a:t>
            </a:r>
            <a:r>
              <a:rPr lang="el-GR" sz="2000" b="1" i="1"/>
              <a:t> ≠ 0	Υπάρχει Σχέση</a:t>
            </a:r>
          </a:p>
          <a:p>
            <a:pPr marL="609600" indent="-609600" eaLnBrk="1" hangingPunct="1">
              <a:lnSpc>
                <a:spcPct val="80000"/>
              </a:lnSpc>
            </a:pPr>
            <a:endParaRPr lang="el-GR" sz="2000"/>
          </a:p>
          <a:p>
            <a:pPr marL="609600" indent="-609600" eaLnBrk="1" hangingPunct="1">
              <a:lnSpc>
                <a:spcPct val="80000"/>
              </a:lnSpc>
            </a:pPr>
            <a:r>
              <a:rPr lang="el-GR" sz="2000"/>
              <a:t>ΒΗΜΑ 3ο:  Ορίζομε το επίπεδο στατιστικής σημαντικότητας (α):</a:t>
            </a:r>
          </a:p>
          <a:p>
            <a:pPr marL="609600" indent="-609600" eaLnBrk="1" hangingPunct="1">
              <a:lnSpc>
                <a:spcPct val="80000"/>
              </a:lnSpc>
            </a:pPr>
            <a:r>
              <a:rPr lang="el-GR" sz="2000"/>
              <a:t>	</a:t>
            </a:r>
            <a:r>
              <a:rPr lang="el-GR" sz="2000" b="1" i="1"/>
              <a:t>α = 0,05</a:t>
            </a:r>
          </a:p>
          <a:p>
            <a:pPr marL="609600" indent="-609600" eaLnBrk="1" hangingPunct="1">
              <a:lnSpc>
                <a:spcPct val="80000"/>
              </a:lnSpc>
            </a:pPr>
            <a:endParaRPr lang="el-GR" sz="2000"/>
          </a:p>
          <a:p>
            <a:pPr marL="609600" indent="-609600" eaLnBrk="1" hangingPunct="1">
              <a:lnSpc>
                <a:spcPct val="80000"/>
              </a:lnSpc>
            </a:pPr>
            <a:r>
              <a:rPr lang="el-GR" sz="2000"/>
              <a:t>ΒΗΜΑ 4ο: 	Βρίσκομε την πιθανότητα (</a:t>
            </a:r>
            <a:r>
              <a:rPr lang="el-GR" sz="2000" b="1"/>
              <a:t>p</a:t>
            </a:r>
            <a:r>
              <a:rPr lang="el-GR" sz="2000"/>
              <a:t>) να είναι το χ2 διαφορετικό το 0, «κατά λάθος».</a:t>
            </a:r>
          </a:p>
        </p:txBody>
      </p:sp>
      <p:sp>
        <p:nvSpPr>
          <p:cNvPr id="110596" name="Footer Placeholder 3"/>
          <p:cNvSpPr>
            <a:spLocks noGrp="1"/>
          </p:cNvSpPr>
          <p:nvPr>
            <p:ph type="ftr" sz="quarter" idx="11"/>
          </p:nvPr>
        </p:nvSpPr>
        <p:spPr bwMode="auto">
          <a:xfrm>
            <a:off x="1071563" y="64008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27088" y="0"/>
            <a:ext cx="7772400" cy="549275"/>
          </a:xfrm>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Έλεγχος χ</a:t>
            </a:r>
            <a:r>
              <a:rPr lang="el-GR" sz="2400" i="1" baseline="30000">
                <a:solidFill>
                  <a:srgbClr val="FFFF66"/>
                </a:solidFill>
                <a:latin typeface="+mn-lt"/>
              </a:rPr>
              <a:t>2</a:t>
            </a:r>
            <a:r>
              <a:rPr lang="el-GR" sz="2800" i="1">
                <a:solidFill>
                  <a:srgbClr val="FFFF66"/>
                </a:solidFill>
                <a:latin typeface="+mn-lt"/>
              </a:rPr>
              <a:t>. </a:t>
            </a:r>
            <a:r>
              <a:rPr lang="el-GR" sz="2400" i="1">
                <a:solidFill>
                  <a:srgbClr val="FFFF66"/>
                </a:solidFill>
                <a:latin typeface="+mn-lt"/>
              </a:rPr>
              <a:t>Διαδικασίας συνέχεια</a:t>
            </a:r>
            <a:endParaRPr lang="el-GR" sz="2800" i="1">
              <a:solidFill>
                <a:srgbClr val="FFFF66"/>
              </a:solidFill>
              <a:latin typeface="+mn-lt"/>
            </a:endParaRPr>
          </a:p>
        </p:txBody>
      </p:sp>
      <p:pic>
        <p:nvPicPr>
          <p:cNvPr id="1116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42386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49275"/>
            <a:ext cx="42100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38625"/>
            <a:ext cx="34766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463" y="4365625"/>
            <a:ext cx="3667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3" name="Footer Placeholder 6"/>
          <p:cNvSpPr>
            <a:spLocks noGrp="1"/>
          </p:cNvSpPr>
          <p:nvPr>
            <p:ph type="ftr" sz="quarter" idx="11"/>
          </p:nvPr>
        </p:nvSpPr>
        <p:spPr bwMode="auto">
          <a:xfrm>
            <a:off x="4643438"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gradFill rotWithShape="0">
            <a:gsLst>
              <a:gs pos="0">
                <a:srgbClr val="FFCC99"/>
              </a:gs>
              <a:gs pos="30000">
                <a:srgbClr val="D49E6C"/>
              </a:gs>
              <a:gs pos="70000">
                <a:srgbClr val="A65528"/>
              </a:gs>
              <a:gs pos="100000">
                <a:srgbClr val="663012"/>
              </a:gs>
            </a:gsLst>
            <a:lin ang="5400000"/>
          </a:gradFill>
        </p:spPr>
        <p:txBody>
          <a:bodyPr/>
          <a:lstStyle/>
          <a:p>
            <a:pPr algn="ctr" eaLnBrk="1" hangingPunct="1">
              <a:defRPr/>
            </a:pPr>
            <a:r>
              <a:rPr lang="el-GR" sz="2400" i="1">
                <a:solidFill>
                  <a:srgbClr val="FFFF66"/>
                </a:solidFill>
                <a:latin typeface="+mn-lt"/>
              </a:rPr>
              <a:t>Έλεγχος χ</a:t>
            </a:r>
            <a:r>
              <a:rPr lang="el-GR" sz="2400" i="1" baseline="30000">
                <a:solidFill>
                  <a:srgbClr val="FFFF66"/>
                </a:solidFill>
                <a:latin typeface="+mn-lt"/>
              </a:rPr>
              <a:t>2</a:t>
            </a:r>
            <a:r>
              <a:rPr lang="el-GR" sz="2400" i="1">
                <a:solidFill>
                  <a:srgbClr val="FFFF66"/>
                </a:solidFill>
                <a:latin typeface="+mn-lt"/>
              </a:rPr>
              <a:t>. Η Διαδικασία του Ελέγχου Στατιστικής Σημαντικότητας της Συνάφειας Μεταξύ Δύο μη Ισοδιαστημικών Μεταβλητών με Υπολογιστές</a:t>
            </a:r>
          </a:p>
        </p:txBody>
      </p:sp>
      <p:sp>
        <p:nvSpPr>
          <p:cNvPr id="112643" name="Rectangle 3"/>
          <p:cNvSpPr>
            <a:spLocks noGrp="1" noChangeArrowheads="1"/>
          </p:cNvSpPr>
          <p:nvPr>
            <p:ph sz="quarter" idx="1"/>
          </p:nvPr>
        </p:nvSpPr>
        <p:spPr>
          <a:xfrm>
            <a:off x="827088" y="1989138"/>
            <a:ext cx="7772400" cy="4114800"/>
          </a:xfrm>
        </p:spPr>
        <p:txBody>
          <a:bodyPr/>
          <a:lstStyle/>
          <a:p>
            <a:pPr marL="609600" indent="-609600" eaLnBrk="1" hangingPunct="1">
              <a:lnSpc>
                <a:spcPct val="80000"/>
              </a:lnSpc>
              <a:buFont typeface="Monotype Sorts" pitchFamily="2" charset="2"/>
              <a:buNone/>
            </a:pPr>
            <a:r>
              <a:rPr lang="el-GR" sz="2000"/>
              <a:t>Το ερευνητικό ερώτημα:  «Υπάρχει σχέση μεταξύ φύλου και συμπεριφοράς»; </a:t>
            </a:r>
          </a:p>
          <a:p>
            <a:pPr marL="609600" indent="-609600" eaLnBrk="1" hangingPunct="1">
              <a:lnSpc>
                <a:spcPct val="80000"/>
              </a:lnSpc>
              <a:buFont typeface="Monotype Sorts" pitchFamily="2" charset="2"/>
              <a:buNone/>
            </a:pPr>
            <a:endParaRPr lang="el-GR" sz="2000"/>
          </a:p>
          <a:p>
            <a:pPr marL="609600" indent="-609600" eaLnBrk="1" hangingPunct="1">
              <a:lnSpc>
                <a:spcPct val="80000"/>
              </a:lnSpc>
            </a:pPr>
            <a:r>
              <a:rPr lang="el-GR" sz="2000"/>
              <a:t>ΒΗΜΑ 1ο: Γράφομε τη μηδενική υπόθεση:</a:t>
            </a:r>
            <a:endParaRPr lang="el-GR" sz="2000" b="1" i="1"/>
          </a:p>
          <a:p>
            <a:pPr marL="609600" indent="-609600" eaLnBrk="1" hangingPunct="1">
              <a:lnSpc>
                <a:spcPct val="80000"/>
              </a:lnSpc>
            </a:pPr>
            <a:r>
              <a:rPr lang="el-GR" sz="2000" b="1" i="1"/>
              <a:t>Η</a:t>
            </a:r>
            <a:r>
              <a:rPr lang="el-GR" sz="2000" b="1" i="1" baseline="-25000"/>
              <a:t>0</a:t>
            </a:r>
            <a:r>
              <a:rPr lang="el-GR" sz="2000" b="1" i="1"/>
              <a:t>: χ</a:t>
            </a:r>
            <a:r>
              <a:rPr lang="el-GR" sz="2000" b="1" i="1" baseline="30000"/>
              <a:t>2</a:t>
            </a:r>
            <a:r>
              <a:rPr lang="el-GR" sz="2000" b="1" i="1"/>
              <a:t> = 0   Δεν υπάρχει Σχέση</a:t>
            </a:r>
          </a:p>
          <a:p>
            <a:pPr marL="609600" indent="-609600" eaLnBrk="1" hangingPunct="1">
              <a:lnSpc>
                <a:spcPct val="80000"/>
              </a:lnSpc>
            </a:pPr>
            <a:endParaRPr lang="el-GR" sz="2000"/>
          </a:p>
          <a:p>
            <a:pPr marL="609600" indent="-609600" eaLnBrk="1" hangingPunct="1">
              <a:lnSpc>
                <a:spcPct val="80000"/>
              </a:lnSpc>
            </a:pPr>
            <a:r>
              <a:rPr lang="el-GR" sz="2000"/>
              <a:t>ΒΗΜΑ 2ο: Γράφομε την εναλλακτική υπόθεση:</a:t>
            </a:r>
            <a:endParaRPr lang="el-GR" sz="2000" b="1" i="1"/>
          </a:p>
          <a:p>
            <a:pPr marL="609600" indent="-609600" eaLnBrk="1" hangingPunct="1">
              <a:lnSpc>
                <a:spcPct val="80000"/>
              </a:lnSpc>
            </a:pPr>
            <a:r>
              <a:rPr lang="el-GR" sz="2000" b="1" i="1"/>
              <a:t>Η</a:t>
            </a:r>
            <a:r>
              <a:rPr lang="en-US" sz="2000" b="1" i="1" baseline="-25000"/>
              <a:t>a</a:t>
            </a:r>
            <a:r>
              <a:rPr lang="el-GR" sz="2000" b="1" i="1"/>
              <a:t>: χ</a:t>
            </a:r>
            <a:r>
              <a:rPr lang="el-GR" sz="2000" b="1" i="1" baseline="30000"/>
              <a:t>2</a:t>
            </a:r>
            <a:r>
              <a:rPr lang="el-GR" sz="2000" b="1" i="1"/>
              <a:t> ≠ 0	Υπάρχει Σχέση</a:t>
            </a:r>
          </a:p>
          <a:p>
            <a:pPr marL="609600" indent="-609600" eaLnBrk="1" hangingPunct="1">
              <a:lnSpc>
                <a:spcPct val="80000"/>
              </a:lnSpc>
            </a:pPr>
            <a:endParaRPr lang="el-GR" sz="2000"/>
          </a:p>
          <a:p>
            <a:pPr marL="609600" indent="-609600" eaLnBrk="1" hangingPunct="1">
              <a:lnSpc>
                <a:spcPct val="80000"/>
              </a:lnSpc>
            </a:pPr>
            <a:r>
              <a:rPr lang="el-GR" sz="2000"/>
              <a:t>ΒΗΜΑ 3ο:  Ορίζομε το επίπεδο στατιστικής σημαντικότητας (α):</a:t>
            </a:r>
          </a:p>
          <a:p>
            <a:pPr marL="609600" indent="-609600" eaLnBrk="1" hangingPunct="1">
              <a:lnSpc>
                <a:spcPct val="80000"/>
              </a:lnSpc>
            </a:pPr>
            <a:r>
              <a:rPr lang="el-GR" sz="2000"/>
              <a:t>	</a:t>
            </a:r>
            <a:r>
              <a:rPr lang="el-GR" sz="2000" b="1" i="1"/>
              <a:t>α = 0,05</a:t>
            </a:r>
          </a:p>
          <a:p>
            <a:pPr marL="609600" indent="-609600" eaLnBrk="1" hangingPunct="1">
              <a:lnSpc>
                <a:spcPct val="80000"/>
              </a:lnSpc>
            </a:pPr>
            <a:endParaRPr lang="el-GR" sz="2000"/>
          </a:p>
          <a:p>
            <a:pPr marL="609600" indent="-609600" eaLnBrk="1" hangingPunct="1">
              <a:lnSpc>
                <a:spcPct val="80000"/>
              </a:lnSpc>
            </a:pPr>
            <a:r>
              <a:rPr lang="el-GR" sz="2000"/>
              <a:t>ΒΗΜΑ 4ο: 	Βρίσκομε την πιθανότητα (</a:t>
            </a:r>
            <a:r>
              <a:rPr lang="el-GR" sz="2000" b="1"/>
              <a:t>p</a:t>
            </a:r>
            <a:r>
              <a:rPr lang="el-GR" sz="2000"/>
              <a:t>) να είναι το χ2 διαφορετικό το 0, «κατά λάθος».</a:t>
            </a:r>
          </a:p>
        </p:txBody>
      </p:sp>
      <p:sp>
        <p:nvSpPr>
          <p:cNvPr id="112644" name="Footer Placeholder 3"/>
          <p:cNvSpPr>
            <a:spLocks noGrp="1"/>
          </p:cNvSpPr>
          <p:nvPr>
            <p:ph type="ftr" sz="quarter" idx="11"/>
          </p:nvPr>
        </p:nvSpPr>
        <p:spPr bwMode="auto">
          <a:xfrm>
            <a:off x="5072063" y="6286500"/>
            <a:ext cx="396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914400" y="274638"/>
            <a:ext cx="7772400" cy="777875"/>
          </a:xfrm>
          <a:gradFill>
            <a:gsLst>
              <a:gs pos="0">
                <a:srgbClr val="FFCC99"/>
              </a:gs>
              <a:gs pos="30000">
                <a:srgbClr val="D49E6C"/>
              </a:gs>
              <a:gs pos="70000">
                <a:srgbClr val="A65528"/>
              </a:gs>
              <a:gs pos="100000">
                <a:srgbClr val="663012"/>
              </a:gs>
            </a:gsLst>
            <a:lin ang="5400000" scaled="0"/>
          </a:gradFill>
        </p:spPr>
        <p:txBody>
          <a:bodyPr anchor="ctr"/>
          <a:lstStyle/>
          <a:p>
            <a:pPr algn="ctr" eaLnBrk="1" hangingPunct="1">
              <a:defRPr/>
            </a:pPr>
            <a:r>
              <a:rPr lang="el-GR" sz="2800" i="1">
                <a:solidFill>
                  <a:srgbClr val="FFFF66"/>
                </a:solidFill>
                <a:latin typeface="+mn-lt"/>
              </a:rPr>
              <a:t>Έλεγχος χ</a:t>
            </a:r>
            <a:r>
              <a:rPr lang="el-GR" sz="2800" i="1" baseline="30000">
                <a:solidFill>
                  <a:srgbClr val="FFFF66"/>
                </a:solidFill>
                <a:latin typeface="+mn-lt"/>
              </a:rPr>
              <a:t>2</a:t>
            </a:r>
            <a:r>
              <a:rPr lang="el-GR" sz="2800" i="1">
                <a:solidFill>
                  <a:srgbClr val="FFFF66"/>
                </a:solidFill>
                <a:latin typeface="+mn-lt"/>
              </a:rPr>
              <a:t>. Διαδικασίας τέλος</a:t>
            </a:r>
          </a:p>
        </p:txBody>
      </p:sp>
      <p:sp>
        <p:nvSpPr>
          <p:cNvPr id="113667" name="Rectangle 3"/>
          <p:cNvSpPr>
            <a:spLocks noGrp="1" noChangeArrowheads="1"/>
          </p:cNvSpPr>
          <p:nvPr>
            <p:ph sz="quarter" idx="1"/>
          </p:nvPr>
        </p:nvSpPr>
        <p:spPr>
          <a:xfrm>
            <a:off x="827088" y="1989138"/>
            <a:ext cx="7772400" cy="4114800"/>
          </a:xfrm>
        </p:spPr>
        <p:txBody>
          <a:bodyPr/>
          <a:lstStyle/>
          <a:p>
            <a:pPr marL="609600" indent="-609600" eaLnBrk="1" hangingPunct="1"/>
            <a:r>
              <a:rPr lang="el-GR" sz="2000"/>
              <a:t>ΒΗΜΑ 5ο: Συγκρίνομε την πιθανότητα </a:t>
            </a:r>
            <a:r>
              <a:rPr lang="el-GR" sz="2000" b="1"/>
              <a:t>p </a:t>
            </a:r>
            <a:r>
              <a:rPr lang="el-GR" sz="2000"/>
              <a:t>με το</a:t>
            </a:r>
            <a:r>
              <a:rPr lang="el-GR" sz="2000" b="1"/>
              <a:t> α. </a:t>
            </a:r>
            <a:r>
              <a:rPr lang="el-GR" sz="2000"/>
              <a:t> Επειδή </a:t>
            </a:r>
            <a:r>
              <a:rPr lang="el-GR" sz="2000" b="1"/>
              <a:t>p </a:t>
            </a:r>
            <a:r>
              <a:rPr lang="el-GR" sz="2000"/>
              <a:t>&lt; </a:t>
            </a:r>
            <a:r>
              <a:rPr lang="el-GR" sz="2000" b="1"/>
              <a:t>α</a:t>
            </a:r>
            <a:r>
              <a:rPr lang="el-GR" sz="2000"/>
              <a:t> (</a:t>
            </a:r>
            <a:r>
              <a:rPr lang="el-GR" sz="2000" i="1"/>
              <a:t>0,000 &lt; 0,05)</a:t>
            </a:r>
            <a:r>
              <a:rPr lang="el-GR" sz="2000" b="1" i="1"/>
              <a:t> </a:t>
            </a:r>
            <a:r>
              <a:rPr lang="el-GR" sz="2000"/>
              <a:t>απορρίπτομε τη μηδενική υπόθεση και συμπεραίνομε ότι υπάρχει στατιστικά σημαντική σχέση μεταξύ φύλου και συμπεριφοράς.</a:t>
            </a:r>
            <a:r>
              <a:rPr lang="el-GR"/>
              <a:t>  </a:t>
            </a:r>
          </a:p>
        </p:txBody>
      </p:sp>
      <p:pic>
        <p:nvPicPr>
          <p:cNvPr id="1136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3573463"/>
            <a:ext cx="40195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3573463"/>
            <a:ext cx="3667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l-GR" sz="1400">
                <a:solidFill>
                  <a:srgbClr val="FDF2E7"/>
                </a:solidFill>
              </a:rPr>
              <a:t>Ι. Μ. Κατσίλλης, ΠΤΔΕ Πανεπιστημίου Πατρών</a:t>
            </a:r>
            <a:endParaRPr lang="en-US" sz="1400">
              <a:solidFill>
                <a:srgbClr val="FDF2E7"/>
              </a:solidFill>
            </a:endParaRPr>
          </a:p>
        </p:txBody>
      </p:sp>
    </p:spTree>
  </p:cSld>
  <p:clrMapOvr>
    <a:masterClrMapping/>
  </p:clrMapOvr>
  <p:transition spd="slow">
    <p:random/>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Rectangle 21"/>
          <p:cNvSpPr>
            <a:spLocks noChangeArrowheads="1"/>
          </p:cNvSpPr>
          <p:nvPr/>
        </p:nvSpPr>
        <p:spPr bwMode="auto">
          <a:xfrm>
            <a:off x="374650" y="1341438"/>
            <a:ext cx="12223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pPr algn="just"/>
            <a:r>
              <a:rPr lang="fr-FR" sz="1000">
                <a:cs typeface="Times New Roman" pitchFamily="18" charset="0"/>
              </a:rPr>
              <a:t>     </a:t>
            </a:r>
            <a:endParaRPr lang="fr-FR" sz="2400"/>
          </a:p>
        </p:txBody>
      </p:sp>
      <p:sp>
        <p:nvSpPr>
          <p:cNvPr id="114691" name="Rectangle 29"/>
          <p:cNvSpPr>
            <a:spLocks noChangeArrowheads="1"/>
          </p:cNvSpPr>
          <p:nvPr/>
        </p:nvSpPr>
        <p:spPr bwMode="auto">
          <a:xfrm flipV="1">
            <a:off x="6227763" y="1196975"/>
            <a:ext cx="1222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just"/>
            <a:r>
              <a:rPr lang="en-US" sz="1200">
                <a:cs typeface="Times New Roman" pitchFamily="18" charset="0"/>
              </a:rPr>
              <a:t>     </a:t>
            </a:r>
            <a:endParaRPr lang="en-US" sz="2400"/>
          </a:p>
        </p:txBody>
      </p:sp>
      <p:graphicFrame>
        <p:nvGraphicFramePr>
          <p:cNvPr id="133584" name="Group 464"/>
          <p:cNvGraphicFramePr>
            <a:graphicFrameLocks noGrp="1"/>
          </p:cNvGraphicFramePr>
          <p:nvPr>
            <p:ph/>
          </p:nvPr>
        </p:nvGraphicFramePr>
        <p:xfrm>
          <a:off x="395288" y="836613"/>
          <a:ext cx="8277225" cy="5341941"/>
        </p:xfrm>
        <a:graphic>
          <a:graphicData uri="http://schemas.openxmlformats.org/drawingml/2006/table">
            <a:tbl>
              <a:tblPr/>
              <a:tblGrid>
                <a:gridCol w="2016125">
                  <a:extLst>
                    <a:ext uri="{9D8B030D-6E8A-4147-A177-3AD203B41FA5}">
                      <a16:colId xmlns:a16="http://schemas.microsoft.com/office/drawing/2014/main" val="20000"/>
                    </a:ext>
                  </a:extLst>
                </a:gridCol>
                <a:gridCol w="1512887">
                  <a:extLst>
                    <a:ext uri="{9D8B030D-6E8A-4147-A177-3AD203B41FA5}">
                      <a16:colId xmlns:a16="http://schemas.microsoft.com/office/drawing/2014/main" val="20001"/>
                    </a:ext>
                  </a:extLst>
                </a:gridCol>
                <a:gridCol w="1871663">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1436688">
                  <a:extLst>
                    <a:ext uri="{9D8B030D-6E8A-4147-A177-3AD203B41FA5}">
                      <a16:colId xmlns:a16="http://schemas.microsoft.com/office/drawing/2014/main" val="20004"/>
                    </a:ext>
                  </a:extLst>
                </a:gridCol>
              </a:tblGrid>
              <a:tr h="45782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ΣΤΟΧΟΣ</a:t>
                      </a:r>
                      <a:endParaRPr kumimoji="0" lang="en-GB" sz="1600" b="1" i="0" u="none" strike="noStrike" cap="none" normalizeH="0" baseline="0" dirty="0">
                        <a:ln>
                          <a:noFill/>
                        </a:ln>
                        <a:solidFill>
                          <a:schemeClr val="tx1"/>
                        </a:solidFill>
                        <a:effectLst/>
                        <a:latin typeface="Times New Roman" pitchFamily="18" charset="0"/>
                        <a:cs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Παραμετρικός</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Έλεγχος</a:t>
                      </a:r>
                      <a:endParaRPr kumimoji="0" lang="el-GR"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Προϋποθέσεις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Εντολές SPSS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Μη Παραμετρικός</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 Έλεγχος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364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a:ln>
                            <a:noFill/>
                          </a:ln>
                          <a:solidFill>
                            <a:schemeClr val="tx1"/>
                          </a:solidFill>
                          <a:effectLst/>
                          <a:latin typeface="Times New Roman" pitchFamily="18" charset="0"/>
                          <a:cs typeface="Times New Roman" pitchFamily="18" charset="0"/>
                        </a:rPr>
                        <a:t>Σύγκριση ενός Μέσου Όρου-με μια τιμή</a:t>
                      </a:r>
                      <a:endParaRPr kumimoji="0" lang="el-GR" sz="1600" b="0" i="0" u="none" strike="noStrike" cap="none" normalizeH="0" baseline="0" dirty="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a:ln>
                            <a:noFill/>
                          </a:ln>
                          <a:solidFill>
                            <a:schemeClr val="tx1"/>
                          </a:solidFill>
                          <a:effectLst/>
                          <a:latin typeface="Times New Roman" pitchFamily="18" charset="0"/>
                          <a:cs typeface="Times New Roman" pitchFamily="18" charset="0"/>
                        </a:rPr>
                        <a:t>One Sample</a:t>
                      </a:r>
                      <a:endParaRPr kumimoji="0" lang="el-GR" sz="1600" b="0" i="1"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κατανομή</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Compare Means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One-Sample</a:t>
                      </a:r>
                      <a:r>
                        <a:rPr kumimoji="0" lang="en-GB" sz="12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a:ln>
                            <a:noFill/>
                          </a:ln>
                          <a:solidFill>
                            <a:schemeClr val="tx1"/>
                          </a:solidFill>
                          <a:effectLst/>
                          <a:latin typeface="Times New Roman" pitchFamily="18" charset="0"/>
                          <a:cs typeface="Times New Roman" pitchFamily="18" charset="0"/>
                        </a:rPr>
                        <a:t>      </a:t>
                      </a:r>
                      <a:r>
                        <a:rPr kumimoji="0" lang="fr-FR" sz="1200" b="1" i="1" u="none" strike="noStrike" cap="none" normalizeH="0" baseline="0">
                          <a:ln>
                            <a:noFill/>
                          </a:ln>
                          <a:solidFill>
                            <a:schemeClr val="tx1"/>
                          </a:solidFill>
                          <a:effectLst/>
                          <a:latin typeface="Times New Roman" pitchFamily="18" charset="0"/>
                          <a:cs typeface="Times New Roman" pitchFamily="18" charset="0"/>
                        </a:rPr>
                        <a:t>t Test...</a:t>
                      </a:r>
                      <a:endParaRPr kumimoji="0" lang="fr-FR"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28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825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a:ln>
                            <a:noFill/>
                          </a:ln>
                          <a:solidFill>
                            <a:schemeClr val="tx1"/>
                          </a:solidFill>
                          <a:effectLst/>
                          <a:latin typeface="Times New Roman" pitchFamily="18" charset="0"/>
                          <a:cs typeface="Times New Roman" pitchFamily="18" charset="0"/>
                        </a:rPr>
                        <a:t>Σύγκριση δύο Ομάδων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a:ln>
                            <a:noFill/>
                          </a:ln>
                          <a:solidFill>
                            <a:schemeClr val="tx1"/>
                          </a:solidFill>
                          <a:effectLst/>
                          <a:latin typeface="Times New Roman" pitchFamily="18" charset="0"/>
                          <a:cs typeface="Times New Roman" pitchFamily="18" charset="0"/>
                        </a:rPr>
                        <a:t>(Μέσων Όρων) </a:t>
                      </a: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a:ln>
                            <a:noFill/>
                          </a:ln>
                          <a:solidFill>
                            <a:schemeClr val="tx1"/>
                          </a:solidFill>
                          <a:effectLst/>
                          <a:latin typeface="Times New Roman" pitchFamily="18" charset="0"/>
                          <a:cs typeface="Times New Roman" pitchFamily="18" charset="0"/>
                        </a:rPr>
                        <a:t>Independent</a:t>
                      </a:r>
                      <a:r>
                        <a:rPr kumimoji="0" lang="el-GR" sz="1400" b="0" i="1" u="none" strike="noStrike" cap="none" normalizeH="0" baseline="0">
                          <a:ln>
                            <a:noFill/>
                          </a:ln>
                          <a:solidFill>
                            <a:schemeClr val="tx1"/>
                          </a:solidFill>
                          <a:effectLst/>
                          <a:latin typeface="Times New Roman" pitchFamily="18" charset="0"/>
                          <a:cs typeface="Times New Roman" pitchFamily="18" charset="0"/>
                        </a:rPr>
                        <a:t> </a:t>
                      </a:r>
                      <a:r>
                        <a:rPr kumimoji="0" lang="en-US" sz="1400" b="0" i="1" u="none" strike="noStrike" cap="none" normalizeH="0" baseline="0">
                          <a:ln>
                            <a:noFill/>
                          </a:ln>
                          <a:solidFill>
                            <a:schemeClr val="tx1"/>
                          </a:solidFill>
                          <a:effectLst/>
                          <a:latin typeface="Times New Roman" pitchFamily="18" charset="0"/>
                          <a:cs typeface="Times New Roman" pitchFamily="18" charset="0"/>
                        </a:rPr>
                        <a:t>Samples</a:t>
                      </a: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t</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US"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Ανεξάρτητα</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Τυχαία</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δείγματα</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200" b="1" i="1" u="none" strike="noStrike" cap="none" normalizeH="0" baseline="0">
                          <a:ln>
                            <a:noFill/>
                          </a:ln>
                          <a:solidFill>
                            <a:schemeClr val="tx1"/>
                          </a:solidFill>
                          <a:effectLst/>
                          <a:latin typeface="Times New Roman" pitchFamily="18" charset="0"/>
                          <a:cs typeface="Times New Roman" pitchFamily="18" charset="0"/>
                        </a:rPr>
                        <a:t>Κανονικές</a:t>
                      </a:r>
                      <a:r>
                        <a:rPr kumimoji="0" lang="el-GR" sz="1200" b="0" i="1" u="none" strike="noStrike" cap="none" normalizeH="0" baseline="0">
                          <a:ln>
                            <a:noFill/>
                          </a:ln>
                          <a:solidFill>
                            <a:schemeClr val="tx1"/>
                          </a:solidFill>
                          <a:effectLst/>
                          <a:latin typeface="Times New Roman" pitchFamily="18" charset="0"/>
                          <a:cs typeface="Times New Roman" pitchFamily="18" charset="0"/>
                        </a:rPr>
                        <a:t> κατανομές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Ομοιογένεια διασποράς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Compare Means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GB" sz="1200" b="1" i="1" u="none" strike="noStrike" cap="none" normalizeH="0" baseline="0">
                          <a:ln>
                            <a:noFill/>
                          </a:ln>
                          <a:solidFill>
                            <a:schemeClr val="tx1"/>
                          </a:solidFill>
                          <a:effectLst/>
                          <a:latin typeface="Times New Roman" pitchFamily="18" charset="0"/>
                          <a:cs typeface="Times New Roman" pitchFamily="18" charset="0"/>
                        </a:rPr>
                        <a:t>   </a:t>
                      </a:r>
                      <a:r>
                        <a:rPr kumimoji="0" lang="en-US" sz="1200" b="1" i="1" u="none" strike="noStrike" cap="none" normalizeH="0" baseline="0">
                          <a:ln>
                            <a:noFill/>
                          </a:ln>
                          <a:solidFill>
                            <a:schemeClr val="tx1"/>
                          </a:solidFill>
                          <a:effectLst/>
                          <a:latin typeface="Times New Roman" pitchFamily="18" charset="0"/>
                          <a:cs typeface="Times New Roman" pitchFamily="18" charset="0"/>
                        </a:rPr>
                        <a:t>  Independent-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Samples</a:t>
                      </a:r>
                      <a:r>
                        <a:rPr kumimoji="0" lang="en-GB" sz="1200" b="1" i="1" u="none" strike="noStrike" cap="none" normalizeH="0" baseline="0">
                          <a:ln>
                            <a:noFill/>
                          </a:ln>
                          <a:solidFill>
                            <a:schemeClr val="tx1"/>
                          </a:solidFill>
                          <a:effectLst/>
                          <a:latin typeface="Times New Roman" pitchFamily="18" charset="0"/>
                          <a:cs typeface="Times New Roman" pitchFamily="18" charset="0"/>
                        </a:rPr>
                        <a:t>  t </a:t>
                      </a:r>
                      <a:r>
                        <a:rPr kumimoji="0" lang="en-US" sz="1200" b="1" i="1" u="none" strike="noStrike" cap="none" normalizeH="0" baseline="0">
                          <a:ln>
                            <a:noFill/>
                          </a:ln>
                          <a:solidFill>
                            <a:schemeClr val="tx1"/>
                          </a:solidFill>
                          <a:effectLst/>
                          <a:latin typeface="Times New Roman" pitchFamily="18" charset="0"/>
                          <a:cs typeface="Times New Roman" pitchFamily="18" charset="0"/>
                        </a:rPr>
                        <a:t>Test...</a:t>
                      </a:r>
                      <a:endParaRPr kumimoji="0" lang="en-US"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Mann-Whitney</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U test</a:t>
                      </a:r>
                      <a:endParaRPr kumimoji="0" lang="en-US"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729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a:ln>
                            <a:noFill/>
                          </a:ln>
                          <a:solidFill>
                            <a:schemeClr val="tx1"/>
                          </a:solidFill>
                          <a:effectLst/>
                          <a:latin typeface="Times New Roman" pitchFamily="18" charset="0"/>
                          <a:cs typeface="Times New Roman" pitchFamily="18" charset="0"/>
                        </a:rPr>
                        <a:t>Σύγκριση δύο Μετρήσεων ή δύο Μεταβλητών (Μέση Διαφορά)</a:t>
                      </a:r>
                      <a:endParaRPr kumimoji="0" lang="el-GR"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400" b="0" i="1" u="none" strike="noStrike" cap="none" normalizeH="0" baseline="0">
                          <a:ln>
                            <a:noFill/>
                          </a:ln>
                          <a:solidFill>
                            <a:schemeClr val="tx1"/>
                          </a:solidFill>
                          <a:effectLst/>
                          <a:latin typeface="Times New Roman" pitchFamily="18" charset="0"/>
                          <a:cs typeface="Times New Roman" pitchFamily="18" charset="0"/>
                        </a:rPr>
                        <a:t>Paired Samples</a:t>
                      </a:r>
                      <a:endParaRPr kumimoji="0" lang="el-GR" sz="1400" b="0" i="1"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1400" b="0" i="1"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κατανομή</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Compare Means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Paired-Samples</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a:t>
                      </a:r>
                      <a:r>
                        <a:rPr kumimoji="0" lang="en-GB" sz="1200" b="1" i="1" u="none" strike="noStrike" cap="none" normalizeH="0" baseline="0">
                          <a:ln>
                            <a:noFill/>
                          </a:ln>
                          <a:solidFill>
                            <a:schemeClr val="tx1"/>
                          </a:solidFill>
                          <a:effectLst/>
                          <a:latin typeface="Times New Roman" pitchFamily="18" charset="0"/>
                          <a:cs typeface="Times New Roman" pitchFamily="18" charset="0"/>
                        </a:rPr>
                        <a:t>t</a:t>
                      </a:r>
                      <a:r>
                        <a:rPr kumimoji="0" lang="en-US" sz="1200" b="1" i="1" u="none" strike="noStrike" cap="none" normalizeH="0" baseline="0">
                          <a:ln>
                            <a:noFill/>
                          </a:ln>
                          <a:solidFill>
                            <a:schemeClr val="tx1"/>
                          </a:solidFill>
                          <a:effectLst/>
                          <a:latin typeface="Times New Roman" pitchFamily="18" charset="0"/>
                          <a:cs typeface="Times New Roman" pitchFamily="18" charset="0"/>
                        </a:rPr>
                        <a:t> Test..</a:t>
                      </a:r>
                      <a:endParaRPr kumimoji="0" lang="en-US"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Wilcoxon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Signed-rank tes</a:t>
                      </a:r>
                      <a:r>
                        <a:rPr kumimoji="0" lang="en-US" sz="1000" b="1" i="1" u="none" strike="noStrike" cap="none" normalizeH="0" baseline="0">
                          <a:ln>
                            <a:noFill/>
                          </a:ln>
                          <a:solidFill>
                            <a:schemeClr val="tx1"/>
                          </a:solidFill>
                          <a:effectLst/>
                          <a:latin typeface="Times New Roman" pitchFamily="18" charset="0"/>
                          <a:cs typeface="Times New Roman" pitchFamily="18" charset="0"/>
                        </a:rPr>
                        <a:t>t</a:t>
                      </a:r>
                      <a:endParaRPr kumimoji="0" lang="en-US"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761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a:ln>
                            <a:noFill/>
                          </a:ln>
                          <a:solidFill>
                            <a:schemeClr val="tx1"/>
                          </a:solidFill>
                          <a:effectLst/>
                          <a:latin typeface="Times New Roman" pitchFamily="18" charset="0"/>
                          <a:cs typeface="Times New Roman" pitchFamily="18" charset="0"/>
                        </a:rPr>
                        <a:t>Σχέση μεταξύ δύο Ισοδιαστημικών Μεταβλητών</a:t>
                      </a:r>
                      <a:endParaRPr kumimoji="0" lang="el-GR"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t</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US"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Γραμμική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Σχέση</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 </a:t>
                      </a:r>
                      <a:r>
                        <a:rPr kumimoji="0" lang="el-GR" sz="1000" b="0" i="1" u="none" strike="noStrike" cap="none" normalizeH="0" baseline="0">
                          <a:ln>
                            <a:noFill/>
                          </a:ln>
                          <a:solidFill>
                            <a:schemeClr val="tx1"/>
                          </a:solidFill>
                          <a:effectLst/>
                          <a:latin typeface="Times New Roman" pitchFamily="18" charset="0"/>
                          <a:cs typeface="Times New Roman" pitchFamily="18" charset="0"/>
                        </a:rPr>
                        <a:t>κατανομή</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Statistics    </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Correlate</a:t>
                      </a:r>
                      <a:endParaRPr kumimoji="0" lang="en-US"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Bivariate...</a:t>
                      </a:r>
                      <a:endParaRPr kumimoji="0" lang="en-US"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28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8729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a:ln>
                            <a:noFill/>
                          </a:ln>
                          <a:solidFill>
                            <a:schemeClr val="tx1"/>
                          </a:solidFill>
                          <a:effectLst/>
                          <a:latin typeface="Times New Roman" pitchFamily="18" charset="0"/>
                          <a:cs typeface="Times New Roman" pitchFamily="18" charset="0"/>
                        </a:rPr>
                        <a:t>Επίδραση μιας Ανεξάρτητης  Μεταβλητής σε μια Εξαρτημένη</a:t>
                      </a:r>
                      <a:endParaRPr kumimoji="0" lang="el-GR"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t</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US"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Γραμμική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Σχέση</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 </a:t>
                      </a:r>
                      <a:r>
                        <a:rPr kumimoji="0" lang="el-GR" sz="1000" b="0" i="1" u="none" strike="noStrike" cap="none" normalizeH="0" baseline="0">
                          <a:ln>
                            <a:noFill/>
                          </a:ln>
                          <a:solidFill>
                            <a:schemeClr val="tx1"/>
                          </a:solidFill>
                          <a:effectLst/>
                          <a:latin typeface="Times New Roman" pitchFamily="18" charset="0"/>
                          <a:cs typeface="Times New Roman" pitchFamily="18" charset="0"/>
                        </a:rPr>
                        <a:t>κατανομή</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Ομοιογένεια</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διασποράς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Statistics     </a:t>
                      </a:r>
                      <a:endParaRPr kumimoji="0" lang="el-GR" sz="1200" b="1" i="1"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Regression   </a:t>
                      </a:r>
                      <a:endParaRPr kumimoji="0" lang="el-GR" sz="1200" b="1" i="1"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a:ln>
                            <a:noFill/>
                          </a:ln>
                          <a:solidFill>
                            <a:schemeClr val="tx1"/>
                          </a:solidFill>
                          <a:effectLst/>
                          <a:latin typeface="Times New Roman" pitchFamily="18" charset="0"/>
                          <a:cs typeface="Times New Roman" pitchFamily="18" charset="0"/>
                        </a:rPr>
                        <a:t>        Linear...</a:t>
                      </a:r>
                      <a:endParaRPr kumimoji="0" lang="en-US" sz="1200" b="0" i="0" u="none" strike="noStrike" cap="none" normalizeH="0" baseline="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2800" b="0" i="0" u="none" strike="noStrike" cap="none" normalizeH="0" baseline="0" dirty="0">
                        <a:ln>
                          <a:noFill/>
                        </a:ln>
                        <a:solidFill>
                          <a:schemeClr val="tx1"/>
                        </a:solidFill>
                        <a:effectLst/>
                        <a:latin typeface="Times New Roman" pitchFamily="18" charset="0"/>
                      </a:endParaRPr>
                    </a:p>
                  </a:txBody>
                  <a:tcPr marL="92075" marR="92075" marT="46033" marB="460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4736" name="Rectangle 453"/>
          <p:cNvSpPr>
            <a:spLocks noChangeArrowheads="1"/>
          </p:cNvSpPr>
          <p:nvPr/>
        </p:nvSpPr>
        <p:spPr bwMode="auto">
          <a:xfrm>
            <a:off x="395288" y="188913"/>
            <a:ext cx="8280400" cy="585418"/>
          </a:xfrm>
          <a:prstGeom prst="rect">
            <a:avLst/>
          </a:prstGeom>
          <a:gradFill>
            <a:gsLst>
              <a:gs pos="0">
                <a:srgbClr val="FFCC99"/>
              </a:gs>
              <a:gs pos="30000">
                <a:srgbClr val="D49E6C"/>
              </a:gs>
              <a:gs pos="70000">
                <a:srgbClr val="A65528"/>
              </a:gs>
              <a:gs pos="100000">
                <a:srgbClr val="663012"/>
              </a:gs>
            </a:gsLst>
            <a:lin ang="5400000" scaled="0"/>
          </a:gradFill>
          <a:ln w="9525" algn="ctr">
            <a:noFill/>
            <a:miter lim="800000"/>
            <a:headEnd/>
            <a:tailEnd/>
          </a:ln>
          <a:scene3d>
            <a:camera prst="orthographicFront"/>
            <a:lightRig rig="threePt" dir="t"/>
          </a:scene3d>
          <a:sp3d>
            <a:bevelT/>
          </a:sp3d>
        </p:spPr>
        <p:txBody>
          <a:bodyPr lIns="92075" tIns="46038" rIns="92075" bIns="46038">
            <a:spAutoFit/>
          </a:bodyPr>
          <a:lstStyle/>
          <a:p>
            <a:pPr algn="ctr">
              <a:defRPr/>
            </a:pPr>
            <a:r>
              <a:rPr lang="el-GR" sz="3200" i="1" dirty="0">
                <a:solidFill>
                  <a:srgbClr val="FFFF66"/>
                </a:solidFill>
              </a:rPr>
              <a:t>Περιληπτικός Πίνακας Στατιστικών Ελέγχων (Α)</a:t>
            </a:r>
            <a:endParaRPr lang="en-US" sz="3200" i="1" dirty="0">
              <a:solidFill>
                <a:srgbClr val="FFFF66"/>
              </a:solidFill>
            </a:endParaRPr>
          </a:p>
        </p:txBody>
      </p:sp>
    </p:spTree>
  </p:cSld>
  <p:clrMapOvr>
    <a:masterClrMapping/>
  </p:clrMapOvr>
  <p:transition spd="slow" advTm="30000">
    <p:random/>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74650" y="1341438"/>
            <a:ext cx="122237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2075" tIns="46038" rIns="92075" bIns="46038" anchor="ctr">
            <a:spAutoFit/>
          </a:bodyPr>
          <a:lstStyle/>
          <a:p>
            <a:pPr algn="just"/>
            <a:r>
              <a:rPr lang="fr-FR" sz="1000">
                <a:cs typeface="Times New Roman" pitchFamily="18" charset="0"/>
              </a:rPr>
              <a:t>     </a:t>
            </a:r>
            <a:endParaRPr lang="fr-FR" sz="2400"/>
          </a:p>
        </p:txBody>
      </p:sp>
      <p:sp>
        <p:nvSpPr>
          <p:cNvPr id="115715" name="Rectangle 3"/>
          <p:cNvSpPr>
            <a:spLocks noChangeArrowheads="1"/>
          </p:cNvSpPr>
          <p:nvPr/>
        </p:nvSpPr>
        <p:spPr bwMode="auto">
          <a:xfrm flipV="1">
            <a:off x="6227763" y="1196975"/>
            <a:ext cx="1222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nchor="ctr">
            <a:spAutoFit/>
          </a:bodyPr>
          <a:lstStyle/>
          <a:p>
            <a:pPr algn="just"/>
            <a:r>
              <a:rPr lang="en-US" sz="1200">
                <a:cs typeface="Times New Roman" pitchFamily="18" charset="0"/>
              </a:rPr>
              <a:t>     </a:t>
            </a:r>
            <a:endParaRPr lang="en-US" sz="2400"/>
          </a:p>
        </p:txBody>
      </p:sp>
      <p:sp>
        <p:nvSpPr>
          <p:cNvPr id="115716" name="Rectangle 48"/>
          <p:cNvSpPr>
            <a:spLocks noChangeArrowheads="1"/>
          </p:cNvSpPr>
          <p:nvPr/>
        </p:nvSpPr>
        <p:spPr bwMode="auto">
          <a:xfrm>
            <a:off x="395288" y="115888"/>
            <a:ext cx="8208962" cy="585418"/>
          </a:xfrm>
          <a:prstGeom prst="rect">
            <a:avLst/>
          </a:prstGeom>
          <a:solidFill>
            <a:srgbClr val="993300">
              <a:alpha val="70195"/>
            </a:srgbClr>
          </a:solidFill>
          <a:ln w="9525" algn="ctr">
            <a:noFill/>
            <a:miter lim="800000"/>
            <a:headEnd/>
            <a:tailEnd/>
          </a:ln>
          <a:scene3d>
            <a:camera prst="orthographicFront"/>
            <a:lightRig rig="threePt" dir="t"/>
          </a:scene3d>
          <a:sp3d>
            <a:bevelT/>
            <a:bevelB prst="angle"/>
          </a:sp3d>
        </p:spPr>
        <p:txBody>
          <a:bodyPr lIns="92075" tIns="46038" rIns="92075" bIns="46038">
            <a:spAutoFit/>
          </a:bodyPr>
          <a:lstStyle/>
          <a:p>
            <a:pPr>
              <a:defRPr/>
            </a:pPr>
            <a:r>
              <a:rPr lang="el-GR" sz="3200" i="1" dirty="0">
                <a:solidFill>
                  <a:srgbClr val="FFFF66"/>
                </a:solidFill>
              </a:rPr>
              <a:t>Περιληπτικός Πίνακας Στατιστικών Ελέγχων (Β)</a:t>
            </a:r>
            <a:endParaRPr lang="en-US" sz="3200" i="1" dirty="0">
              <a:solidFill>
                <a:srgbClr val="FFFF66"/>
              </a:solidFill>
            </a:endParaRPr>
          </a:p>
        </p:txBody>
      </p:sp>
      <p:graphicFrame>
        <p:nvGraphicFramePr>
          <p:cNvPr id="135458" name="Group 290"/>
          <p:cNvGraphicFramePr>
            <a:graphicFrameLocks noGrp="1"/>
          </p:cNvGraphicFramePr>
          <p:nvPr>
            <p:ph/>
          </p:nvPr>
        </p:nvGraphicFramePr>
        <p:xfrm>
          <a:off x="539750" y="836613"/>
          <a:ext cx="7848600" cy="5614989"/>
        </p:xfrm>
        <a:graphic>
          <a:graphicData uri="http://schemas.openxmlformats.org/drawingml/2006/table">
            <a:tbl>
              <a:tblPr/>
              <a:tblGrid>
                <a:gridCol w="1527175">
                  <a:extLst>
                    <a:ext uri="{9D8B030D-6E8A-4147-A177-3AD203B41FA5}">
                      <a16:colId xmlns:a16="http://schemas.microsoft.com/office/drawing/2014/main" val="20000"/>
                    </a:ext>
                  </a:extLst>
                </a:gridCol>
                <a:gridCol w="1281113">
                  <a:extLst>
                    <a:ext uri="{9D8B030D-6E8A-4147-A177-3AD203B41FA5}">
                      <a16:colId xmlns:a16="http://schemas.microsoft.com/office/drawing/2014/main" val="20001"/>
                    </a:ext>
                  </a:extLst>
                </a:gridCol>
                <a:gridCol w="2087562">
                  <a:extLst>
                    <a:ext uri="{9D8B030D-6E8A-4147-A177-3AD203B41FA5}">
                      <a16:colId xmlns:a16="http://schemas.microsoft.com/office/drawing/2014/main" val="20002"/>
                    </a:ext>
                  </a:extLst>
                </a:gridCol>
                <a:gridCol w="1512888">
                  <a:extLst>
                    <a:ext uri="{9D8B030D-6E8A-4147-A177-3AD203B41FA5}">
                      <a16:colId xmlns:a16="http://schemas.microsoft.com/office/drawing/2014/main" val="20003"/>
                    </a:ext>
                  </a:extLst>
                </a:gridCol>
                <a:gridCol w="1439862">
                  <a:extLst>
                    <a:ext uri="{9D8B030D-6E8A-4147-A177-3AD203B41FA5}">
                      <a16:colId xmlns:a16="http://schemas.microsoft.com/office/drawing/2014/main" val="20004"/>
                    </a:ext>
                  </a:extLst>
                </a:gridCol>
              </a:tblGrid>
              <a:tr h="5302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latin typeface="Times New Roman" pitchFamily="18" charset="0"/>
                          <a:cs typeface="Times New Roman" pitchFamily="18" charset="0"/>
                        </a:rPr>
                        <a:t>ΣΤΟΧΟΣ</a:t>
                      </a:r>
                      <a:endParaRPr kumimoji="0" lang="en-GB" sz="1600" b="1" i="0" u="none" strike="noStrike" cap="none" normalizeH="0" baseline="0" dirty="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Παραμετρικός Έλεγχος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Προϋποθέσεις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Εντολές SPSS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Μη Παραμετρικός Έλεγχος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6067">
                <a:tc>
                  <a:txBody>
                    <a:bodyPr/>
                    <a:lstStyle/>
                    <a:p>
                      <a:pPr marL="0" marR="0" lvl="0" indent="0" algn="l" defTabSz="914400" rtl="0" eaLnBrk="0" fontAlgn="base" latinLnBrk="0" hangingPunct="0">
                        <a:lnSpc>
                          <a:spcPct val="100000"/>
                        </a:lnSpc>
                        <a:spcBef>
                          <a:spcPct val="0"/>
                        </a:spcBef>
                        <a:spcAft>
                          <a:spcPct val="0"/>
                        </a:spcAft>
                        <a:buClrTx/>
                        <a:buSzTx/>
                        <a:buFontTx/>
                        <a:buNone/>
                        <a:tabLst>
                          <a:tab pos="-3511550" algn="l"/>
                          <a:tab pos="539750" algn="l"/>
                          <a:tab pos="720725" algn="l"/>
                          <a:tab pos="900113" algn="l"/>
                          <a:tab pos="1169988" algn="l"/>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Έλεγχος</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511550" algn="l"/>
                          <a:tab pos="539750" algn="l"/>
                          <a:tab pos="720725" algn="l"/>
                          <a:tab pos="900113" algn="l"/>
                          <a:tab pos="1169988" algn="l"/>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 Ενός Ποσοστού</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z</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US"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dirty="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dirty="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dirty="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dirty="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dirty="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dirty="0">
                          <a:ln>
                            <a:noFill/>
                          </a:ln>
                          <a:solidFill>
                            <a:schemeClr val="tx1"/>
                          </a:solidFill>
                          <a:effectLst/>
                          <a:latin typeface="Times New Roman" pitchFamily="18" charset="0"/>
                          <a:cs typeface="Times New Roman" pitchFamily="18" charset="0"/>
                        </a:rPr>
                        <a:t>Κανονική</a:t>
                      </a:r>
                      <a:r>
                        <a:rPr kumimoji="0" lang="el-GR" sz="1000" b="0" i="1" u="none" strike="noStrike" cap="none" normalizeH="0" baseline="0" dirty="0">
                          <a:ln>
                            <a:noFill/>
                          </a:ln>
                          <a:solidFill>
                            <a:schemeClr val="tx1"/>
                          </a:solidFill>
                          <a:effectLst/>
                          <a:latin typeface="Times New Roman" pitchFamily="18" charset="0"/>
                          <a:cs typeface="Times New Roman" pitchFamily="18" charset="0"/>
                        </a:rPr>
                        <a:t> κατανομή</a:t>
                      </a:r>
                      <a:endParaRPr kumimoji="0" lang="el-GR" sz="2400" b="0" i="0" u="none" strike="noStrike" cap="none" normalizeH="0" baseline="0" dirty="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Compare Means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Paired-Samples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a:t>
                      </a:r>
                      <a:r>
                        <a:rPr kumimoji="0" lang="fr-FR" sz="1000" b="1" i="1" u="none" strike="noStrike" cap="none" normalizeH="0" baseline="0">
                          <a:ln>
                            <a:noFill/>
                          </a:ln>
                          <a:solidFill>
                            <a:schemeClr val="tx1"/>
                          </a:solidFill>
                          <a:effectLst/>
                          <a:latin typeface="Times New Roman" pitchFamily="18" charset="0"/>
                          <a:cs typeface="Times New Roman" pitchFamily="18" charset="0"/>
                        </a:rPr>
                        <a:t>t Test..</a:t>
                      </a:r>
                      <a:endParaRPr kumimoji="0" lang="fr-F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Wilcoxon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Signed-rank test</a:t>
                      </a:r>
                      <a:endParaRPr kumimoji="0" lang="en-GB"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44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Σύγκριση Δύο  Ποσοστών</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a:ln>
                            <a:noFill/>
                          </a:ln>
                          <a:solidFill>
                            <a:schemeClr val="tx1"/>
                          </a:solidFill>
                          <a:effectLst/>
                          <a:latin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cs typeface="Times New Roman" pitchFamily="18" charset="0"/>
                        </a:rPr>
                        <a:t>z</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US"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US" sz="16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κατανομή</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Compare Means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Paired-Samples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a:t>
                      </a:r>
                      <a:r>
                        <a:rPr kumimoji="0" lang="en-GB" sz="1000" b="1" i="1" u="none" strike="noStrike" cap="none" normalizeH="0" baseline="0">
                          <a:ln>
                            <a:noFill/>
                          </a:ln>
                          <a:solidFill>
                            <a:schemeClr val="tx1"/>
                          </a:solidFill>
                          <a:effectLst/>
                          <a:latin typeface="Times New Roman" pitchFamily="18" charset="0"/>
                          <a:cs typeface="Times New Roman" pitchFamily="18" charset="0"/>
                        </a:rPr>
                        <a:t>t</a:t>
                      </a:r>
                      <a:r>
                        <a:rPr kumimoji="0" lang="en-US" sz="1000" b="1" i="1" u="none" strike="noStrike" cap="none" normalizeH="0" baseline="0">
                          <a:ln>
                            <a:noFill/>
                          </a:ln>
                          <a:solidFill>
                            <a:schemeClr val="tx1"/>
                          </a:solidFill>
                          <a:effectLst/>
                          <a:latin typeface="Times New Roman" pitchFamily="18" charset="0"/>
                          <a:cs typeface="Times New Roman" pitchFamily="18" charset="0"/>
                        </a:rPr>
                        <a:t> Test..</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Wilcoxon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Signed-rank test</a:t>
                      </a:r>
                      <a:endParaRPr kumimoji="0" lang="en-GB"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36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Σύγκριση περισσοτέρων των δύο Ομάδων (Μέσων Όρων)</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imes New Roman" pitchFamily="18" charset="0"/>
                          <a:cs typeface="Times New Roman" pitchFamily="18" charset="0"/>
                        </a:rPr>
                        <a:t>ANOVA</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F-test</a:t>
                      </a: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Ανεξάρτητα</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Τυχαία</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δείγματα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Κανονικές</a:t>
                      </a:r>
                      <a:r>
                        <a:rPr kumimoji="0" lang="el-GR" sz="1000" b="0" i="1" u="none" strike="noStrike" cap="none" normalizeH="0" baseline="0">
                          <a:ln>
                            <a:noFill/>
                          </a:ln>
                          <a:solidFill>
                            <a:schemeClr val="tx1"/>
                          </a:solidFill>
                          <a:effectLst/>
                          <a:latin typeface="Times New Roman" pitchFamily="18" charset="0"/>
                          <a:cs typeface="Times New Roman" pitchFamily="18" charset="0"/>
                        </a:rPr>
                        <a:t> κατανομές</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0" i="1" u="none" strike="noStrike" cap="none" normalizeH="0" baseline="0">
                          <a:ln>
                            <a:noFill/>
                          </a:ln>
                          <a:solidFill>
                            <a:schemeClr val="tx1"/>
                          </a:solidFill>
                          <a:effectLst/>
                          <a:latin typeface="Times New Roman" pitchFamily="18" charset="0"/>
                          <a:cs typeface="Times New Roman" pitchFamily="18" charset="0"/>
                        </a:rPr>
                        <a:t>Ομοιογένεια διασποράς</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Statistics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Compare Means</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One-Way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ANOVA..</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Kruskal-Wallis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H</a:t>
                      </a:r>
                      <a:r>
                        <a:rPr kumimoji="0" lang="en-US" sz="1000" b="1" i="1" u="none" strike="noStrike" cap="none" normalizeH="0" baseline="0">
                          <a:ln>
                            <a:noFill/>
                          </a:ln>
                          <a:solidFill>
                            <a:schemeClr val="tx1"/>
                          </a:solidFill>
                          <a:effectLst/>
                          <a:latin typeface="Times New Roman" pitchFamily="18" charset="0"/>
                          <a:cs typeface="Times New Roman" pitchFamily="18" charset="0"/>
                        </a:rPr>
                        <a:t>-test</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448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Σύγκριση Επαναλαμβανόμενων Μετρήσεων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Times New Roman" pitchFamily="18" charset="0"/>
                          <a:cs typeface="Times New Roman" pitchFamily="18" charset="0"/>
                        </a:rPr>
                        <a:t>ANOVA</a:t>
                      </a:r>
                      <a:endParaRPr kumimoji="0" lang="el-G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F</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GB"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GB" sz="16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Κανονικές</a:t>
                      </a:r>
                      <a:r>
                        <a:rPr kumimoji="0" lang="el-GR" sz="1000" b="0" i="1" u="none" strike="noStrike" cap="none" normalizeH="0" baseline="0">
                          <a:ln>
                            <a:noFill/>
                          </a:ln>
                          <a:solidFill>
                            <a:schemeClr val="tx1"/>
                          </a:solidFill>
                          <a:effectLst/>
                          <a:latin typeface="Times New Roman" pitchFamily="18" charset="0"/>
                          <a:cs typeface="Times New Roman" pitchFamily="18" charset="0"/>
                        </a:rPr>
                        <a:t> κατανομές </a:t>
                      </a:r>
                      <a:r>
                        <a:rPr kumimoji="0" lang="el-GR" sz="1000" b="1" i="1" u="none" strike="noStrike" cap="none" normalizeH="0" baseline="0">
                          <a:ln>
                            <a:noFill/>
                          </a:ln>
                          <a:solidFill>
                            <a:schemeClr val="tx1"/>
                          </a:solidFill>
                          <a:effectLst/>
                          <a:latin typeface="Times New Roman" pitchFamily="18" charset="0"/>
                          <a:cs typeface="Times New Roman" pitchFamily="18" charset="0"/>
                        </a:rPr>
                        <a:t>Ομοιογένεια διασποράς </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28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Friedman</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r>
                        <a:rPr kumimoji="0" lang="en-US" sz="1000" b="1" i="1" u="none" strike="noStrike" cap="none" normalizeH="0" baseline="0">
                          <a:ln>
                            <a:noFill/>
                          </a:ln>
                          <a:solidFill>
                            <a:schemeClr val="tx1"/>
                          </a:solidFill>
                          <a:effectLst/>
                          <a:latin typeface="Times New Roman" pitchFamily="18" charset="0"/>
                          <a:cs typeface="Times New Roman" pitchFamily="18" charset="0"/>
                        </a:rPr>
                        <a:t>Test</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922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Επίδραση πολλών Ανεξάρτητων </a:t>
                      </a:r>
                      <a:r>
                        <a:rPr kumimoji="0" lang="en-US" sz="1200" b="0" i="1" u="none" strike="noStrike" cap="none" normalizeH="0" baseline="0">
                          <a:ln>
                            <a:noFill/>
                          </a:ln>
                          <a:solidFill>
                            <a:schemeClr val="tx1"/>
                          </a:solidFill>
                          <a:effectLst/>
                          <a:latin typeface="Times New Roman" pitchFamily="18" charset="0"/>
                          <a:cs typeface="Times New Roman" pitchFamily="18" charset="0"/>
                        </a:rPr>
                        <a:t>M</a:t>
                      </a:r>
                      <a:r>
                        <a:rPr kumimoji="0" lang="el-GR" sz="1200" b="0" i="1" u="none" strike="noStrike" cap="none" normalizeH="0" baseline="0">
                          <a:ln>
                            <a:noFill/>
                          </a:ln>
                          <a:solidFill>
                            <a:schemeClr val="tx1"/>
                          </a:solidFill>
                          <a:effectLst/>
                          <a:latin typeface="Times New Roman" pitchFamily="18" charset="0"/>
                          <a:cs typeface="Times New Roman" pitchFamily="18" charset="0"/>
                        </a:rPr>
                        <a:t>εταβλητών σε μια Εξαρτημένη </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l-GR" sz="16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tx1"/>
                          </a:solidFill>
                          <a:effectLst/>
                          <a:latin typeface="Times New Roman" pitchFamily="18" charset="0"/>
                          <a:cs typeface="Times New Roman" pitchFamily="18" charset="0"/>
                        </a:rPr>
                        <a:t>F</a:t>
                      </a:r>
                      <a:r>
                        <a:rPr kumimoji="0" lang="el-GR" sz="1600" b="1" i="0" u="none" strike="noStrike" cap="none" normalizeH="0" baseline="0">
                          <a:ln>
                            <a:noFill/>
                          </a:ln>
                          <a:solidFill>
                            <a:schemeClr val="tx1"/>
                          </a:solidFill>
                          <a:effectLst/>
                          <a:latin typeface="Times New Roman" pitchFamily="18" charset="0"/>
                          <a:cs typeface="Times New Roman" pitchFamily="18" charset="0"/>
                        </a:rPr>
                        <a:t>-</a:t>
                      </a:r>
                      <a:r>
                        <a:rPr kumimoji="0" lang="en-GB" sz="1600" b="1" i="0" u="none" strike="noStrike" cap="none" normalizeH="0" baseline="0">
                          <a:ln>
                            <a:noFill/>
                          </a:ln>
                          <a:solidFill>
                            <a:schemeClr val="tx1"/>
                          </a:solidFill>
                          <a:effectLst/>
                          <a:latin typeface="Times New Roman" pitchFamily="18" charset="0"/>
                          <a:cs typeface="Times New Roman" pitchFamily="18" charset="0"/>
                        </a:rPr>
                        <a:t>test</a:t>
                      </a:r>
                      <a:endParaRPr kumimoji="0" lang="en-GB" sz="16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Γραμμική</a:t>
                      </a:r>
                      <a:r>
                        <a:rPr kumimoji="0" lang="el-GR" sz="1000" b="0" i="1" u="none" strike="noStrike" cap="none" normalizeH="0" baseline="0">
                          <a:ln>
                            <a:noFill/>
                          </a:ln>
                          <a:solidFill>
                            <a:schemeClr val="tx1"/>
                          </a:solidFill>
                          <a:effectLst/>
                          <a:latin typeface="Times New Roman" pitchFamily="18" charset="0"/>
                          <a:cs typeface="Times New Roman" pitchFamily="18" charset="0"/>
                        </a:rPr>
                        <a:t> Σχέση</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a:t>
                      </a:r>
                      <a:r>
                        <a:rPr kumimoji="0" lang="el-GR" sz="1000" b="0" i="1" u="none" strike="noStrike" cap="none" normalizeH="0" baseline="0">
                          <a:ln>
                            <a:noFill/>
                          </a:ln>
                          <a:solidFill>
                            <a:schemeClr val="tx1"/>
                          </a:solidFill>
                          <a:effectLst/>
                          <a:latin typeface="Times New Roman" pitchFamily="18" charset="0"/>
                          <a:cs typeface="Times New Roman" pitchFamily="18" charset="0"/>
                        </a:rPr>
                        <a:t> Παρατηρήσεις</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Κανονική </a:t>
                      </a:r>
                      <a:r>
                        <a:rPr kumimoji="0" lang="el-GR" sz="1000" b="0" i="1" u="none" strike="noStrike" cap="none" normalizeH="0" baseline="0">
                          <a:ln>
                            <a:noFill/>
                          </a:ln>
                          <a:solidFill>
                            <a:schemeClr val="tx1"/>
                          </a:solidFill>
                          <a:effectLst/>
                          <a:latin typeface="Times New Roman" pitchFamily="18" charset="0"/>
                          <a:cs typeface="Times New Roman" pitchFamily="18" charset="0"/>
                        </a:rPr>
                        <a:t>κατανομή</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Ομοιογένεια</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διασποράς</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Statistics     </a:t>
                      </a:r>
                      <a:endParaRPr kumimoji="0" lang="el-GR" sz="1200" b="1" i="1"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Regression   </a:t>
                      </a:r>
                      <a:endParaRPr kumimoji="0" lang="el-GR" sz="1200" b="1" i="1"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a:ln>
                            <a:noFill/>
                          </a:ln>
                          <a:solidFill>
                            <a:schemeClr val="tx1"/>
                          </a:solidFill>
                          <a:effectLst/>
                          <a:latin typeface="Times New Roman" pitchFamily="18" charset="0"/>
                          <a:cs typeface="Times New Roman" pitchFamily="18" charset="0"/>
                        </a:rPr>
                        <a:t>        Linear...</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28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68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1" u="none" strike="noStrike" cap="none" normalizeH="0" baseline="0">
                          <a:ln>
                            <a:noFill/>
                          </a:ln>
                          <a:solidFill>
                            <a:schemeClr val="tx1"/>
                          </a:solidFill>
                          <a:effectLst/>
                          <a:latin typeface="Times New Roman" pitchFamily="18" charset="0"/>
                          <a:cs typeface="Times New Roman" pitchFamily="18" charset="0"/>
                        </a:rPr>
                        <a:t>Σχέση μεταξύ δύο Ονομαστικών ή Τακτικών Μεταβλητών</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endParaRPr kumimoji="0" lang="el-GR" sz="16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Ανεξάρτητες Παρατηρήσεις</a:t>
                      </a:r>
                      <a:r>
                        <a:rPr kumimoji="0" lang="el-GR" sz="1000" b="0"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Τυχαίο</a:t>
                      </a:r>
                      <a:r>
                        <a:rPr kumimoji="0" lang="el-GR" sz="1000" b="0" i="1" u="none" strike="noStrike" cap="none" normalizeH="0" baseline="0">
                          <a:ln>
                            <a:noFill/>
                          </a:ln>
                          <a:solidFill>
                            <a:schemeClr val="tx1"/>
                          </a:solidFill>
                          <a:effectLst/>
                          <a:latin typeface="Times New Roman" pitchFamily="18" charset="0"/>
                          <a:cs typeface="Times New Roman" pitchFamily="18" charset="0"/>
                        </a:rPr>
                        <a:t> δείγμα</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00" b="1" i="1" u="none" strike="noStrike" cap="none" normalizeH="0" baseline="0">
                          <a:ln>
                            <a:noFill/>
                          </a:ln>
                          <a:solidFill>
                            <a:schemeClr val="tx1"/>
                          </a:solidFill>
                          <a:effectLst/>
                          <a:latin typeface="Times New Roman" pitchFamily="18" charset="0"/>
                          <a:cs typeface="Times New Roman" pitchFamily="18" charset="0"/>
                        </a:rPr>
                        <a:t>Statistics  </a:t>
                      </a:r>
                      <a:endParaRPr kumimoji="0" lang="el-GR" sz="1000" b="1" i="1"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r>
                        <a:rPr kumimoji="0" lang="en-GB" sz="1000" b="1" i="1" u="none" strike="noStrike" cap="none" normalizeH="0" baseline="0">
                          <a:ln>
                            <a:noFill/>
                          </a:ln>
                          <a:solidFill>
                            <a:schemeClr val="tx1"/>
                          </a:solidFill>
                          <a:effectLst/>
                          <a:latin typeface="Times New Roman" pitchFamily="18" charset="0"/>
                          <a:cs typeface="Times New Roman" pitchFamily="18" charset="0"/>
                        </a:rPr>
                        <a:t>Summarize  </a:t>
                      </a: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r>
                        <a:rPr kumimoji="0" lang="en-GB" sz="1000" b="1" i="1" u="none" strike="noStrike" cap="none" normalizeH="0" baseline="0">
                          <a:ln>
                            <a:noFill/>
                          </a:ln>
                          <a:solidFill>
                            <a:schemeClr val="tx1"/>
                          </a:solidFill>
                          <a:effectLst/>
                          <a:latin typeface="Times New Roman" pitchFamily="18" charset="0"/>
                          <a:cs typeface="Times New Roman" pitchFamily="18" charset="0"/>
                        </a:rPr>
                        <a:t>Crosstabs...</a:t>
                      </a:r>
                      <a:endParaRPr kumimoji="0" lang="el-GR" sz="1000" b="1" i="1"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1000" b="1" i="1" u="none" strike="noStrike" cap="none" normalizeH="0" baseline="0">
                          <a:ln>
                            <a:noFill/>
                          </a:ln>
                          <a:solidFill>
                            <a:schemeClr val="tx1"/>
                          </a:solidFill>
                          <a:effectLst/>
                          <a:latin typeface="Times New Roman" pitchFamily="18" charset="0"/>
                          <a:cs typeface="Times New Roman" pitchFamily="18" charset="0"/>
                        </a:rPr>
                        <a:t>      </a:t>
                      </a:r>
                      <a:r>
                        <a:rPr kumimoji="0" lang="en-US" sz="1000" b="1" i="1" u="none" strike="noStrike" cap="none" normalizeH="0" baseline="0">
                          <a:ln>
                            <a:noFill/>
                          </a:ln>
                          <a:solidFill>
                            <a:schemeClr val="tx1"/>
                          </a:solidFill>
                          <a:effectLst/>
                          <a:latin typeface="Times New Roman" pitchFamily="18" charset="0"/>
                          <a:cs typeface="Times New Roman" pitchFamily="18" charset="0"/>
                        </a:rPr>
                        <a:t>Chi-square</a:t>
                      </a:r>
                      <a:endParaRPr kumimoji="0" lang="en-US"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Times New Roman" pitchFamily="18" charset="0"/>
                          <a:cs typeface="Times New Roman" pitchFamily="18" charset="0"/>
                        </a:rPr>
                        <a:t>χ</a:t>
                      </a:r>
                      <a:r>
                        <a:rPr kumimoji="0" lang="el-GR" sz="1200" b="1" i="0" u="none" strike="noStrike" cap="none" normalizeH="0" baseline="30000">
                          <a:ln>
                            <a:noFill/>
                          </a:ln>
                          <a:solidFill>
                            <a:schemeClr val="tx1"/>
                          </a:solidFill>
                          <a:effectLst/>
                          <a:latin typeface="Times New Roman" pitchFamily="18" charset="0"/>
                          <a:cs typeface="Times New Roman" pitchFamily="18" charset="0"/>
                        </a:rPr>
                        <a:t>2</a:t>
                      </a:r>
                      <a:endParaRPr kumimoji="0" lang="el-GR" sz="2400" b="0" i="0" u="none" strike="noStrike" cap="none" normalizeH="0" baseline="0">
                        <a:ln>
                          <a:noFill/>
                        </a:ln>
                        <a:solidFill>
                          <a:schemeClr val="tx1"/>
                        </a:solidFill>
                        <a:effectLst/>
                        <a:latin typeface="Times New Roman" pitchFamily="18" charset="0"/>
                      </a:endParaRPr>
                    </a:p>
                  </a:txBody>
                  <a:tcPr marL="92075" marR="92075" marT="46043" marB="4604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spd="slow" advTm="30000">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4758</TotalTime>
  <Words>7438</Words>
  <Application>Microsoft Office PowerPoint</Application>
  <PresentationFormat>Προβολή στην οθόνη (4:3)</PresentationFormat>
  <Paragraphs>1048</Paragraphs>
  <Slides>107</Slides>
  <Notes>1</Notes>
  <HiddenSlides>0</HiddenSlides>
  <MMClips>0</MMClips>
  <ScaleCrop>false</ScaleCrop>
  <HeadingPairs>
    <vt:vector size="8" baseType="variant">
      <vt:variant>
        <vt:lpstr>Γραμματοσειρές που χρησιμοποιούνται</vt:lpstr>
      </vt:variant>
      <vt:variant>
        <vt:i4>13</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107</vt:i4>
      </vt:variant>
    </vt:vector>
  </HeadingPairs>
  <TitlesOfParts>
    <vt:vector size="124" baseType="lpstr">
      <vt:lpstr>Aharoni</vt:lpstr>
      <vt:lpstr>Arial</vt:lpstr>
      <vt:lpstr>Bookman Old Style</vt:lpstr>
      <vt:lpstr>Calibri</vt:lpstr>
      <vt:lpstr>Cambria</vt:lpstr>
      <vt:lpstr>Courier New</vt:lpstr>
      <vt:lpstr>Franklin Gothic Book</vt:lpstr>
      <vt:lpstr>Monotype Corsiva</vt:lpstr>
      <vt:lpstr>Monotype Sorts</vt:lpstr>
      <vt:lpstr>Perpetua</vt:lpstr>
      <vt:lpstr>Times New Roman</vt:lpstr>
      <vt:lpstr>Wingdings</vt:lpstr>
      <vt:lpstr>Wingdings 2</vt:lpstr>
      <vt:lpstr>Equity</vt:lpstr>
      <vt:lpstr>Visio</vt:lpstr>
      <vt:lpstr>Equation</vt:lpstr>
      <vt:lpstr>Picture</vt:lpstr>
      <vt:lpstr>Στατιστική  Χωρίς  Δάκρυα</vt:lpstr>
      <vt:lpstr>ΜΕΡΟΣ Α΄ </vt:lpstr>
      <vt:lpstr>Ξέρω στατιστική σημαίνει ότι γνωρίζω:</vt:lpstr>
      <vt:lpstr>Αν όλα πάνε καλά, στο τέλος των μαθημάτων αυτών θα μπορείτε να επιλέγετε και να ερμηνεύετε σωστά τα πιο σημαντικά στατιστικά που χρησιμοποιούνται στην ανάλυση δεδομένων (αν προλαβαίνομε θα μάθετε και πώς υπολογίζονται).  Πιο συγκεκριμένα θα γνωρίζετε πότε, γιατί και πώς επιλέγετε, υπολογίζετε και ερμηνεύετε τα παρακάτω:</vt:lpstr>
      <vt:lpstr>Κεφάλαιο 1ο:  Επιλογή Κατάλληλου Στατιστικού</vt:lpstr>
      <vt:lpstr>Επιλογή Κατάλληλου Στατιστικού </vt:lpstr>
      <vt:lpstr>Τα στατιστικά και οι λόγοι για τους οποίους τα επιλέγομε παρουσιάζονται στο παρακάτω σχεδιάγραμμα</vt:lpstr>
      <vt:lpstr>Παρουσίαση του PowerPoint</vt:lpstr>
      <vt:lpstr>Τα περιγραφικά στατιστικά αναλυτικά:</vt:lpstr>
      <vt:lpstr>Και τα επαγωγικά:</vt:lpstr>
      <vt:lpstr>Ας αρχίσομε με την ΠΕΡΙΓΡΑΦΙΚΗ ΣΤΑΤΙΣΤΙΚΗ. Δηλαδή, ας υποθέσομε ότι έχομε κάποιες μεταβλητές και θέλομε να τις περιγράψομε.  Ανάλογα με την κλίμακα μέτρησης, τα (πιο σημαντικά) κατάλληλα στατιστικά είναι:</vt:lpstr>
      <vt:lpstr>Παρουσίαση του PowerPoint</vt:lpstr>
      <vt:lpstr>Κεφάλαιο 2ο:  Κατανομές Συχνοτήτων</vt:lpstr>
      <vt:lpstr>Η Κατανομή Συχνοτήτων του Φύλου</vt:lpstr>
      <vt:lpstr>Η Κατανομή Συχνοτήτων του Φύλου</vt:lpstr>
      <vt:lpstr>Και των βαθμών!!</vt:lpstr>
      <vt:lpstr>Ομαδοποίηση (Ανακωδικοποίηση) Δεδομένων</vt:lpstr>
      <vt:lpstr>Συχνότητες Ομαδοποιημένων Δεδομένων</vt:lpstr>
      <vt:lpstr>Κατανομές Συχνοτήτων: Διμεταβλητές Συχνότητες</vt:lpstr>
      <vt:lpstr>Διμεταβλητές Συχνότητες: Χρόνος εργασίας στο σπίτι ανά Φύλο</vt:lpstr>
      <vt:lpstr>Διμεταβλητές Συχνότητες: Χρόνος εργασίας στο σπίτι ανά Φύλο</vt:lpstr>
      <vt:lpstr>Κεφάλαιο 3ο:  Μέτρα Κεντρικής Τάσης</vt:lpstr>
      <vt:lpstr>Μέτρα Κεντρικής Τάσης ..2  Αριθμητικός Μέσος</vt:lpstr>
      <vt:lpstr>Μέτρα Κεντρικής Τάσης ..3 Επιλογή Μέτρου </vt:lpstr>
      <vt:lpstr>Κεφάλαιο 4ο: Μέτρα Διασποράς</vt:lpstr>
      <vt:lpstr>Μέτρα Κεντρικής Τάσης και Διασποράς με το SPSS</vt:lpstr>
      <vt:lpstr>Κεφάλαιο 4ο:  Μέτρα Συνάφειας</vt:lpstr>
      <vt:lpstr> Μέτρα Συνάφειας...  Πίνακαs…13</vt:lpstr>
      <vt:lpstr> Μέτρα Συνάφειας...</vt:lpstr>
      <vt:lpstr>Μέτρα Συνάφειας... Διμεταβλητές Συχνότητες</vt:lpstr>
      <vt:lpstr>Μέτρα Συνάφειας... Διμεταβλητές Συχνότητες</vt:lpstr>
      <vt:lpstr>Διμεταβλητές Συχνότητες.. Συνέχεια</vt:lpstr>
      <vt:lpstr>Διμεταβλητές Συχνότητες.. Τέλος</vt:lpstr>
      <vt:lpstr>Γραμμικές και μη Γραμμικές Σχέσεις</vt:lpstr>
      <vt:lpstr>Γραμμικές και μη Γραμμικές Σχέσεις</vt:lpstr>
      <vt:lpstr>Κεφάλαιο 5ο:  Παλινδρομική Ανάλυση</vt:lpstr>
      <vt:lpstr>Παλινδρομική Ανάλυση</vt:lpstr>
      <vt:lpstr>Παλινδρομική Ανάλυση</vt:lpstr>
      <vt:lpstr>Παλινδρομική Ανάλυση</vt:lpstr>
      <vt:lpstr>Παλινδρομική Ανάλυση</vt:lpstr>
      <vt:lpstr> Πολλαπλή Παλινδρόμηση </vt:lpstr>
      <vt:lpstr> Πολλαπλή Παλινδρόμηση </vt:lpstr>
      <vt:lpstr> Πολλαπλή Παλινδρόμηση </vt:lpstr>
      <vt:lpstr>Πολλαπλή Παλινδρόμηση   Καλύτερο μοντέλο</vt:lpstr>
      <vt:lpstr>Παρουσίαση του PowerPoint</vt:lpstr>
      <vt:lpstr>Παλινδρομική Ανάλυση  Μοντέλα Τροχιάς</vt:lpstr>
      <vt:lpstr>Παλινδρομική Ανάλυση-Μοντέλα Τροχιάς</vt:lpstr>
      <vt:lpstr>Παλινδρομική Ανάλυση-Μοντέλα Τροχιάς</vt:lpstr>
      <vt:lpstr>Κεφάλαιο 5ο:  Παλινδρομική Ανάλυση-Μοντέλα Τροχιάς</vt:lpstr>
      <vt:lpstr>ΜΕΡΟΣ Β΄</vt:lpstr>
      <vt:lpstr>Στατιστική Επαγωγή</vt:lpstr>
      <vt:lpstr>Επαγωγικά Στατιστικά</vt:lpstr>
      <vt:lpstr> </vt:lpstr>
      <vt:lpstr> </vt:lpstr>
      <vt:lpstr> </vt:lpstr>
      <vt:lpstr>Ο Έλεγχος Υποθέσεων:  Η λογική </vt:lpstr>
      <vt:lpstr> </vt:lpstr>
      <vt:lpstr>Ο Έλεγχος Υποθέσεων:  Λογικής συνέχεια</vt:lpstr>
      <vt:lpstr>Ο έλεγχος υποθέσεων:  Λογικής… τέλος</vt:lpstr>
      <vt:lpstr>Παρουσίαση του PowerPoint</vt:lpstr>
      <vt:lpstr>Παρουσίαση του PowerPoint</vt:lpstr>
      <vt:lpstr>Παρουσίαση του PowerPoint</vt:lpstr>
      <vt:lpstr>Ο Έλεγχος t</vt:lpstr>
      <vt:lpstr>Παρουσίαση του PowerPoint</vt:lpstr>
      <vt:lpstr>Έλεγχος F</vt:lpstr>
      <vt:lpstr>Έλεγχος χ2</vt:lpstr>
      <vt:lpstr>Ας αρχίσομε με τον έλεγχο t</vt:lpstr>
      <vt:lpstr>Η Διαδικασία του Ελέγχου Στατιστικής Σημαντικότητας ενός Αριθμητικού Μέσου με Υπολογιστές --Έλεγχος t</vt:lpstr>
      <vt:lpstr>Έλεγχος ενός αριθμητικού μέσου.  Διαδικασίας συνέχεια</vt:lpstr>
      <vt:lpstr>Έλεγχος ενός αριθμητικού μέσου. Διαδικασίας τέλος</vt:lpstr>
      <vt:lpstr>Η Διαδικασία του Ελέγχου Στατιστικής Σημαντικότητας της Διαφοράς Δύο Αριθμητικών Μέσων με Υπολογιστές -- Έλεγχος t</vt:lpstr>
      <vt:lpstr>Έλεγχος Διαφοράς Δύο Αριθμητικών Μέσων.  Διαδικασίας συνέχεια</vt:lpstr>
      <vt:lpstr>Έλεγχος Διαφοράς Δύο Αριθμητικών Μέσων. Διαδικασίας τέλος</vt:lpstr>
      <vt:lpstr>Η Διαδικασία του Ελέγχου Στατιστικής Σημαντικότητας της Μέσης Διαφοράς  με Υπολογιστές -- Έλεγχος t</vt:lpstr>
      <vt:lpstr>Έλεγχος της Μέσης Διαφοράς.  Διαδικασίας συνέχεια</vt:lpstr>
      <vt:lpstr>Έλεγχος της Μέσης Διαφοράς . Διαδικασίας τέλος.</vt:lpstr>
      <vt:lpstr>Η Διαδικασία του Ελέγχου Στατιστικής Σημαντικότητας του Συντελεστή Συσχέτισης με Υπολογιστές --Έλεγχος t</vt:lpstr>
      <vt:lpstr>Έλεγχος του Συντελεστή Συσχέτισης.  Διαδικασίας συνέχεια</vt:lpstr>
      <vt:lpstr>Έλεγχος του Συντελεστή Συσχέτισης. Διαδικασίας τέλος.</vt:lpstr>
      <vt:lpstr>Η Διαδικασία του Ελέγχου Στατιστικής Σημαντικότητας του Συντελεστή Παλινδρόμησης με Υπολογιστές --Έλεγχος t</vt:lpstr>
      <vt:lpstr>Έλεγχος του Συντελεστή Παλινδρόμησης.  Διαδικασίας συνέχεια</vt:lpstr>
      <vt:lpstr>Έλεγχος του Συντελεστή Παλινδρόμησης . Διαδικασίας τέλος.</vt:lpstr>
      <vt:lpstr>Έλεγχος F</vt:lpstr>
      <vt:lpstr>Η Διαδικασία του Ελέγχου Στατιστικής Σημαντικότητας της Διαφοράς Μεταξύ Πολλών Αριθμητικών Μέσων (Ομάδων)  με Υπολογιστές –Έλεγχος F (ANOVA)</vt:lpstr>
      <vt:lpstr>Έλεγχος (F) Διαφοράς Μεταξύ Πολλών Αριθμητικών Μέσων.  Διαδικασίας συνέχεια</vt:lpstr>
      <vt:lpstr>Έλεγχος (F) Διαφοράς Μεταξύ Πολλών Αριθμητικών Μέσων. Διαδικασίας τέλος</vt:lpstr>
      <vt:lpstr>Η Διαδικασία του Ελέγχου Στατιστικής Σημαντικότητας της Διαφοράς Μεταξύ Επαναλαμβανόμενων Μετρήσεων με Υπολογιστές –Έλεγχος F (ANOVA)</vt:lpstr>
      <vt:lpstr>Έλεγχος (F) Διαφοράς Μεταξύ Πολλών Αριθμητικών Μέσων.  Διαδικασίας συνέχεια</vt:lpstr>
      <vt:lpstr>Έλεγχος (F) Διαφοράς Μεταξύ Πολλών Αριθμητικών Μέσων.  Διαδικασίας τέλος</vt:lpstr>
      <vt:lpstr>Η Διαδικασία του Ελέγχου Στατιστικής Σημαντικότητας Στατιστικής Σημαντικότητας του Παλινδρομικού Μοντέλου με Υπολογιστές –Έλεγχος F (ANOVA)</vt:lpstr>
      <vt:lpstr>Έλεγχος του Μοντέλου  Παλινδρόμησης.  Διαδικασίας συνέχεια</vt:lpstr>
      <vt:lpstr>Έλεγχος του Μοντέλου Παλινδρόμησης.  Διαδικασίας τέλος</vt:lpstr>
      <vt:lpstr>Έλεγχος χ2</vt:lpstr>
      <vt:lpstr>Έλεγχος χ2. Η Διαδικασία του Ελέγχου Στατιστικής Σημαντικότητας της Συνάφειας Μεταξύ Δύο μη Ισοδιαστημικών Μεταβλητών με Υπολογιστές</vt:lpstr>
      <vt:lpstr>Έλεγχος χ2. Διαδικασίας συνέχεια</vt:lpstr>
      <vt:lpstr>Έλεγχος χ2. Η Διαδικασία του Ελέγχου Στατιστικής Σημαντικότητας της Συνάφειας Μεταξύ Δύο μη Ισοδιαστημικών Μεταβλητών με Υπολογιστές</vt:lpstr>
      <vt:lpstr>Έλεγχος χ2. Διαδικασίας τέλος</vt:lpstr>
      <vt:lpstr>Παρουσίαση του PowerPoint</vt:lpstr>
      <vt:lpstr>Παρουσίαση του PowerPoint</vt:lpstr>
      <vt:lpstr>Η "Δύναμη" του Ελέγχου Υποθέσεων</vt:lpstr>
      <vt:lpstr>Διαστήματα Εμπιστοσύνης: Υπολογισμός</vt:lpstr>
      <vt:lpstr>Διαστήματα Εμπιστοσύνης: Υπολογισμός</vt:lpstr>
      <vt:lpstr>Διαστήματα Εμπιστοσύνης 95% γύρω από το μέσο όρο</vt:lpstr>
      <vt:lpstr>Διαστήματα Εμπιστοσύνης 95% γύρω από ένα Συντελεστή Παλινδρόμησης του Πληθυσμού (β)</vt:lpstr>
      <vt:lpstr>Αποτελέσματα Παλινδρομικής Ανάλυσης</vt:lpstr>
      <vt:lpstr>Διαστήματα Εμπιστοσύνης για τις Επιδράσεις (β)</vt:lpstr>
      <vt:lpstr>Διαστήματα Εμπιστοσύνης για τις Επιδράσεις (β)  χωρίς κόπο</vt:lpstr>
    </vt:vector>
  </TitlesOfParts>
  <Company>upatras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Στατιστική Χωρίς Δάκρυα</dc:title>
  <dc:creator>jkats</dc:creator>
  <cp:lastModifiedBy>user</cp:lastModifiedBy>
  <cp:revision>267</cp:revision>
  <dcterms:created xsi:type="dcterms:W3CDTF">1997-06-04T05:00:44Z</dcterms:created>
  <dcterms:modified xsi:type="dcterms:W3CDTF">2019-01-09T10:08:29Z</dcterms:modified>
</cp:coreProperties>
</file>