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71" r:id="rId1"/>
    <p:sldMasterId id="2147483685" r:id="rId2"/>
  </p:sldMasterIdLst>
  <p:notesMasterIdLst>
    <p:notesMasterId r:id="rId60"/>
  </p:notesMasterIdLst>
  <p:sldIdLst>
    <p:sldId id="512" r:id="rId3"/>
    <p:sldId id="544" r:id="rId4"/>
    <p:sldId id="257" r:id="rId5"/>
    <p:sldId id="259" r:id="rId6"/>
    <p:sldId id="260" r:id="rId7"/>
    <p:sldId id="267" r:id="rId8"/>
    <p:sldId id="262" r:id="rId9"/>
    <p:sldId id="256" r:id="rId10"/>
    <p:sldId id="264" r:id="rId11"/>
    <p:sldId id="299" r:id="rId12"/>
    <p:sldId id="457" r:id="rId13"/>
    <p:sldId id="501" r:id="rId14"/>
    <p:sldId id="494" r:id="rId15"/>
    <p:sldId id="513" r:id="rId16"/>
    <p:sldId id="514" r:id="rId17"/>
    <p:sldId id="515" r:id="rId18"/>
    <p:sldId id="503" r:id="rId19"/>
    <p:sldId id="488" r:id="rId20"/>
    <p:sldId id="338" r:id="rId21"/>
    <p:sldId id="467" r:id="rId22"/>
    <p:sldId id="409" r:id="rId23"/>
    <p:sldId id="424" r:id="rId24"/>
    <p:sldId id="430" r:id="rId25"/>
    <p:sldId id="495" r:id="rId26"/>
    <p:sldId id="517" r:id="rId27"/>
    <p:sldId id="270" r:id="rId28"/>
    <p:sldId id="533" r:id="rId29"/>
    <p:sldId id="534" r:id="rId30"/>
    <p:sldId id="535" r:id="rId31"/>
    <p:sldId id="536" r:id="rId32"/>
    <p:sldId id="537" r:id="rId33"/>
    <p:sldId id="538" r:id="rId34"/>
    <p:sldId id="539" r:id="rId35"/>
    <p:sldId id="540" r:id="rId36"/>
    <p:sldId id="541" r:id="rId37"/>
    <p:sldId id="542" r:id="rId38"/>
    <p:sldId id="543" r:id="rId39"/>
    <p:sldId id="486" r:id="rId40"/>
    <p:sldId id="519" r:id="rId41"/>
    <p:sldId id="520" r:id="rId42"/>
    <p:sldId id="521" r:id="rId43"/>
    <p:sldId id="522" r:id="rId44"/>
    <p:sldId id="523" r:id="rId45"/>
    <p:sldId id="524" r:id="rId46"/>
    <p:sldId id="525" r:id="rId47"/>
    <p:sldId id="526" r:id="rId48"/>
    <p:sldId id="527" r:id="rId49"/>
    <p:sldId id="528" r:id="rId50"/>
    <p:sldId id="529" r:id="rId51"/>
    <p:sldId id="530" r:id="rId52"/>
    <p:sldId id="531" r:id="rId53"/>
    <p:sldId id="556" r:id="rId54"/>
    <p:sldId id="551" r:id="rId55"/>
    <p:sldId id="549" r:id="rId56"/>
    <p:sldId id="550" r:id="rId57"/>
    <p:sldId id="401" r:id="rId58"/>
    <p:sldId id="479" r:id="rId59"/>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Προεπιλεγμένη ενότητα" id="{6EA3E629-210C-47A3-A70D-B7DC552F51F9}">
          <p14:sldIdLst>
            <p14:sldId id="512"/>
            <p14:sldId id="544"/>
            <p14:sldId id="257"/>
            <p14:sldId id="259"/>
            <p14:sldId id="260"/>
            <p14:sldId id="267"/>
            <p14:sldId id="262"/>
            <p14:sldId id="256"/>
            <p14:sldId id="264"/>
            <p14:sldId id="299"/>
            <p14:sldId id="457"/>
            <p14:sldId id="501"/>
            <p14:sldId id="494"/>
            <p14:sldId id="513"/>
            <p14:sldId id="514"/>
            <p14:sldId id="515"/>
            <p14:sldId id="503"/>
            <p14:sldId id="488"/>
            <p14:sldId id="338"/>
            <p14:sldId id="467"/>
            <p14:sldId id="409"/>
            <p14:sldId id="424"/>
            <p14:sldId id="430"/>
            <p14:sldId id="495"/>
            <p14:sldId id="517"/>
            <p14:sldId id="270"/>
            <p14:sldId id="533"/>
            <p14:sldId id="534"/>
            <p14:sldId id="535"/>
            <p14:sldId id="536"/>
            <p14:sldId id="537"/>
            <p14:sldId id="538"/>
            <p14:sldId id="539"/>
            <p14:sldId id="540"/>
            <p14:sldId id="541"/>
            <p14:sldId id="542"/>
            <p14:sldId id="543"/>
            <p14:sldId id="486"/>
            <p14:sldId id="519"/>
            <p14:sldId id="520"/>
            <p14:sldId id="521"/>
            <p14:sldId id="522"/>
            <p14:sldId id="523"/>
            <p14:sldId id="524"/>
            <p14:sldId id="525"/>
            <p14:sldId id="526"/>
            <p14:sldId id="527"/>
            <p14:sldId id="528"/>
            <p14:sldId id="529"/>
            <p14:sldId id="530"/>
            <p14:sldId id="531"/>
            <p14:sldId id="556"/>
            <p14:sldId id="551"/>
            <p14:sldId id="549"/>
            <p14:sldId id="550"/>
            <p14:sldId id="401"/>
            <p14:sldId id="479"/>
          </p14:sldIdLst>
        </p14:section>
      </p14:sectionLst>
    </p:ex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7A9"/>
    <a:srgbClr val="58C7DA"/>
    <a:srgbClr val="B11FB1"/>
    <a:srgbClr val="8BD8E5"/>
    <a:srgbClr val="36BCD2"/>
    <a:srgbClr val="0033CC"/>
    <a:srgbClr val="482090"/>
    <a:srgbClr val="99CC00"/>
    <a:srgbClr val="F1ED41"/>
    <a:srgbClr val="EAE6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Μεσαίο στυλ 1 - Έμφαση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Μεσαίο στυλ 1 - Έμφαση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Φωτεινό στυλ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595" autoAdjust="0"/>
  </p:normalViewPr>
  <p:slideViewPr>
    <p:cSldViewPr showGuides="1">
      <p:cViewPr>
        <p:scale>
          <a:sx n="155" d="100"/>
          <a:sy n="155" d="100"/>
        </p:scale>
        <p:origin x="-600" y="-1315"/>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5" d="100"/>
          <a:sy n="85" d="100"/>
        </p:scale>
        <p:origin x="-194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B202A-8611-4DDC-831D-D12EB67B6CF7}" type="doc">
      <dgm:prSet loTypeId="urn:microsoft.com/office/officeart/2005/8/layout/process4" loCatId="process" qsTypeId="urn:microsoft.com/office/officeart/2005/8/quickstyle/simple4" qsCatId="simple" csTypeId="urn:microsoft.com/office/officeart/2005/8/colors/accent1_1" csCatId="accent1" phldr="1"/>
      <dgm:spPr/>
      <dgm:t>
        <a:bodyPr/>
        <a:lstStyle/>
        <a:p>
          <a:endParaRPr lang="en-US"/>
        </a:p>
      </dgm:t>
    </dgm:pt>
    <dgm:pt modelId="{640CA9BD-09C1-4472-8DAC-0F150EC5E678}">
      <dgm:prSet phldrT="[Text]"/>
      <dgm:spPr/>
      <dgm:t>
        <a:bodyPr/>
        <a:lstStyle/>
        <a:p>
          <a:r>
            <a:rPr lang="el-GR" b="1" dirty="0">
              <a:latin typeface="Aptos" panose="020B0004020202020204" pitchFamily="34" charset="0"/>
            </a:rPr>
            <a:t>Μαθήματα 5-6: </a:t>
          </a:r>
          <a:r>
            <a:rPr lang="el-GR" dirty="0">
              <a:latin typeface="Aptos" panose="020B0004020202020204" pitchFamily="34" charset="0"/>
            </a:rPr>
            <a:t>Πότε χρησιμοποιούνται, πώς υπολογίζονται και πώς ερμηνεύονται τα </a:t>
          </a:r>
          <a:r>
            <a:rPr lang="el-GR" b="1" dirty="0">
              <a:latin typeface="Aptos" panose="020B0004020202020204" pitchFamily="34" charset="0"/>
            </a:rPr>
            <a:t>μέτρα συνάφειας</a:t>
          </a:r>
          <a:r>
            <a:rPr lang="el-GR" dirty="0">
              <a:latin typeface="Aptos" panose="020B0004020202020204" pitchFamily="34" charset="0"/>
            </a:rPr>
            <a:t>.</a:t>
          </a:r>
          <a:endParaRPr lang="en-US" dirty="0">
            <a:latin typeface="Aptos" panose="020B0004020202020204" pitchFamily="34" charset="0"/>
          </a:endParaRPr>
        </a:p>
      </dgm:t>
    </dgm:pt>
    <dgm:pt modelId="{67B503AA-82FD-4AA4-8357-3D8B59D6160B}" type="sibTrans" cxnId="{957C551D-31A8-4286-A3AE-C5928DB663CE}">
      <dgm:prSet/>
      <dgm:spPr/>
      <dgm:t>
        <a:bodyPr/>
        <a:lstStyle/>
        <a:p>
          <a:endParaRPr lang="en-US"/>
        </a:p>
      </dgm:t>
    </dgm:pt>
    <dgm:pt modelId="{90609DF7-843B-4BEF-A3B5-89270E6B0951}" type="parTrans" cxnId="{957C551D-31A8-4286-A3AE-C5928DB663CE}">
      <dgm:prSet/>
      <dgm:spPr/>
      <dgm:t>
        <a:bodyPr/>
        <a:lstStyle/>
        <a:p>
          <a:endParaRPr lang="en-US"/>
        </a:p>
      </dgm:t>
    </dgm:pt>
    <dgm:pt modelId="{356F6FEF-38C8-437A-8562-86A5ED3F5885}">
      <dgm:prSet phldrT="[Text]"/>
      <dgm:spPr/>
      <dgm:t>
        <a:bodyPr/>
        <a:lstStyle/>
        <a:p>
          <a:r>
            <a:rPr lang="el-GR" b="1" dirty="0">
              <a:latin typeface="Aptos" panose="020B0004020202020204" pitchFamily="34" charset="0"/>
            </a:rPr>
            <a:t>Μαθήματα 3-4</a:t>
          </a:r>
          <a:r>
            <a:rPr lang="el-GR" dirty="0">
              <a:latin typeface="Aptos" panose="020B0004020202020204" pitchFamily="34" charset="0"/>
            </a:rPr>
            <a:t>: Πότε χρησιμοποιούνται, πώς υπολογίζονται και πώς ερμηνεύονται τα </a:t>
          </a:r>
          <a:r>
            <a:rPr lang="el-GR" b="1" dirty="0">
              <a:latin typeface="Aptos" panose="020B0004020202020204" pitchFamily="34" charset="0"/>
            </a:rPr>
            <a:t>μέτρα κεντρικής τάσης και διασποράς</a:t>
          </a:r>
          <a:r>
            <a:rPr lang="el-GR" dirty="0">
              <a:latin typeface="Aptos" panose="020B0004020202020204" pitchFamily="34" charset="0"/>
            </a:rPr>
            <a:t>.</a:t>
          </a:r>
          <a:endParaRPr lang="en-US" dirty="0">
            <a:latin typeface="Aptos" panose="020B0004020202020204" pitchFamily="34" charset="0"/>
          </a:endParaRPr>
        </a:p>
      </dgm:t>
    </dgm:pt>
    <dgm:pt modelId="{665399A3-A410-4656-8F7E-3FAB641DE891}" type="sibTrans" cxnId="{8247D1A2-555D-4B39-B44D-5F2B5AE64242}">
      <dgm:prSet/>
      <dgm:spPr/>
      <dgm:t>
        <a:bodyPr/>
        <a:lstStyle/>
        <a:p>
          <a:endParaRPr lang="en-US"/>
        </a:p>
      </dgm:t>
    </dgm:pt>
    <dgm:pt modelId="{BD9B34C9-939F-47F5-A040-1B30C9EEA310}" type="parTrans" cxnId="{8247D1A2-555D-4B39-B44D-5F2B5AE64242}">
      <dgm:prSet/>
      <dgm:spPr/>
      <dgm:t>
        <a:bodyPr/>
        <a:lstStyle/>
        <a:p>
          <a:endParaRPr lang="en-US"/>
        </a:p>
      </dgm:t>
    </dgm:pt>
    <dgm:pt modelId="{712EDDD5-F1C9-457B-A81D-F94868058B44}">
      <dgm:prSet phldrT="[Text]"/>
      <dgm:spPr/>
      <dgm:t>
        <a:bodyPr/>
        <a:lstStyle/>
        <a:p>
          <a:r>
            <a:rPr lang="el-GR" b="1" dirty="0">
              <a:latin typeface="Aptos" panose="020B0004020202020204" pitchFamily="34" charset="0"/>
            </a:rPr>
            <a:t>Μαθήματα 1-2</a:t>
          </a:r>
          <a:r>
            <a:rPr lang="el-GR" dirty="0">
              <a:latin typeface="Aptos" panose="020B0004020202020204" pitchFamily="34" charset="0"/>
            </a:rPr>
            <a:t>: Πότε χρησιμοποιούνται, πώς υπολογίζονται και </a:t>
          </a:r>
          <a:r>
            <a:rPr lang="el-GR" b="0" dirty="0">
              <a:latin typeface="Aptos" panose="020B0004020202020204" pitchFamily="34" charset="0"/>
            </a:rPr>
            <a:t>πώς ερμηνεύονται </a:t>
          </a:r>
          <a:r>
            <a:rPr lang="el-GR" dirty="0">
              <a:latin typeface="Aptos" panose="020B0004020202020204" pitchFamily="34" charset="0"/>
            </a:rPr>
            <a:t>οι </a:t>
          </a:r>
          <a:r>
            <a:rPr lang="el-GR" b="1" dirty="0">
              <a:latin typeface="Aptos" panose="020B0004020202020204" pitchFamily="34" charset="0"/>
            </a:rPr>
            <a:t>κατανομές συχνοτήτων</a:t>
          </a:r>
          <a:r>
            <a:rPr lang="el-GR" dirty="0"/>
            <a:t>.</a:t>
          </a:r>
          <a:endParaRPr lang="en-US" dirty="0"/>
        </a:p>
      </dgm:t>
    </dgm:pt>
    <dgm:pt modelId="{630DB5C2-135D-425B-B7D5-1F5FFE12BF3B}" type="sibTrans" cxnId="{392AE56A-6939-469F-BFEC-2DEEC6ABC100}">
      <dgm:prSet/>
      <dgm:spPr/>
      <dgm:t>
        <a:bodyPr/>
        <a:lstStyle/>
        <a:p>
          <a:endParaRPr lang="en-US"/>
        </a:p>
      </dgm:t>
    </dgm:pt>
    <dgm:pt modelId="{5E2CC1CB-7E12-4298-9BE5-B8F6683E4161}" type="parTrans" cxnId="{392AE56A-6939-469F-BFEC-2DEEC6ABC100}">
      <dgm:prSet/>
      <dgm:spPr/>
      <dgm:t>
        <a:bodyPr/>
        <a:lstStyle/>
        <a:p>
          <a:endParaRPr lang="en-US"/>
        </a:p>
      </dgm:t>
    </dgm:pt>
    <dgm:pt modelId="{812F39FC-2D1E-4DD1-A1A6-C7F9287A4AAB}" type="pres">
      <dgm:prSet presAssocID="{2EFB202A-8611-4DDC-831D-D12EB67B6CF7}" presName="Name0" presStyleCnt="0">
        <dgm:presLayoutVars>
          <dgm:dir/>
          <dgm:animLvl val="lvl"/>
          <dgm:resizeHandles val="exact"/>
        </dgm:presLayoutVars>
      </dgm:prSet>
      <dgm:spPr/>
    </dgm:pt>
    <dgm:pt modelId="{C1682CE3-81F4-4BEA-B13D-10C7017D8387}" type="pres">
      <dgm:prSet presAssocID="{640CA9BD-09C1-4472-8DAC-0F150EC5E678}" presName="boxAndChildren" presStyleCnt="0"/>
      <dgm:spPr/>
    </dgm:pt>
    <dgm:pt modelId="{325B9957-E809-4285-A870-20AA1AEAA8D7}" type="pres">
      <dgm:prSet presAssocID="{640CA9BD-09C1-4472-8DAC-0F150EC5E678}" presName="parentTextBox" presStyleLbl="node1" presStyleIdx="0" presStyleCnt="3" custLinFactNeighborX="-36364" custLinFactNeighborY="14575"/>
      <dgm:spPr/>
    </dgm:pt>
    <dgm:pt modelId="{2AB5853F-AA77-4431-82DF-105CEB2E1424}" type="pres">
      <dgm:prSet presAssocID="{665399A3-A410-4656-8F7E-3FAB641DE891}" presName="sp" presStyleCnt="0"/>
      <dgm:spPr/>
    </dgm:pt>
    <dgm:pt modelId="{EC667030-4855-4843-9717-7DF08446AEB5}" type="pres">
      <dgm:prSet presAssocID="{356F6FEF-38C8-437A-8562-86A5ED3F5885}" presName="arrowAndChildren" presStyleCnt="0"/>
      <dgm:spPr/>
    </dgm:pt>
    <dgm:pt modelId="{C830B7C4-5210-41AC-A88B-BECF7607C1E5}" type="pres">
      <dgm:prSet presAssocID="{356F6FEF-38C8-437A-8562-86A5ED3F5885}" presName="parentTextArrow" presStyleLbl="node1" presStyleIdx="1" presStyleCnt="3" custLinFactNeighborX="24242" custLinFactNeighborY="-2102"/>
      <dgm:spPr/>
    </dgm:pt>
    <dgm:pt modelId="{7FB80134-CA62-4591-A6BE-C119FEAC14B6}" type="pres">
      <dgm:prSet presAssocID="{630DB5C2-135D-425B-B7D5-1F5FFE12BF3B}" presName="sp" presStyleCnt="0"/>
      <dgm:spPr/>
    </dgm:pt>
    <dgm:pt modelId="{C4866045-B43B-429F-851C-E58098BA6DB8}" type="pres">
      <dgm:prSet presAssocID="{712EDDD5-F1C9-457B-A81D-F94868058B44}" presName="arrowAndChildren" presStyleCnt="0"/>
      <dgm:spPr/>
    </dgm:pt>
    <dgm:pt modelId="{D5473CBC-EEC3-408A-B4A6-07882F253A8B}" type="pres">
      <dgm:prSet presAssocID="{712EDDD5-F1C9-457B-A81D-F94868058B44}" presName="parentTextArrow" presStyleLbl="node1" presStyleIdx="2" presStyleCnt="3" custLinFactNeighborY="-4463"/>
      <dgm:spPr/>
    </dgm:pt>
  </dgm:ptLst>
  <dgm:cxnLst>
    <dgm:cxn modelId="{79EE9E02-BFF5-41D3-86F8-33470970BFCE}" type="presOf" srcId="{2EFB202A-8611-4DDC-831D-D12EB67B6CF7}" destId="{812F39FC-2D1E-4DD1-A1A6-C7F9287A4AAB}" srcOrd="0" destOrd="0" presId="urn:microsoft.com/office/officeart/2005/8/layout/process4"/>
    <dgm:cxn modelId="{957C551D-31A8-4286-A3AE-C5928DB663CE}" srcId="{2EFB202A-8611-4DDC-831D-D12EB67B6CF7}" destId="{640CA9BD-09C1-4472-8DAC-0F150EC5E678}" srcOrd="2" destOrd="0" parTransId="{90609DF7-843B-4BEF-A3B5-89270E6B0951}" sibTransId="{67B503AA-82FD-4AA4-8357-3D8B59D6160B}"/>
    <dgm:cxn modelId="{AAE8F060-3E29-4C68-9A74-089916E04D67}" type="presOf" srcId="{356F6FEF-38C8-437A-8562-86A5ED3F5885}" destId="{C830B7C4-5210-41AC-A88B-BECF7607C1E5}" srcOrd="0" destOrd="0" presId="urn:microsoft.com/office/officeart/2005/8/layout/process4"/>
    <dgm:cxn modelId="{392AE56A-6939-469F-BFEC-2DEEC6ABC100}" srcId="{2EFB202A-8611-4DDC-831D-D12EB67B6CF7}" destId="{712EDDD5-F1C9-457B-A81D-F94868058B44}" srcOrd="0" destOrd="0" parTransId="{5E2CC1CB-7E12-4298-9BE5-B8F6683E4161}" sibTransId="{630DB5C2-135D-425B-B7D5-1F5FFE12BF3B}"/>
    <dgm:cxn modelId="{4D111F6B-0B5C-40A7-BA86-973E36B2D8F2}" type="presOf" srcId="{712EDDD5-F1C9-457B-A81D-F94868058B44}" destId="{D5473CBC-EEC3-408A-B4A6-07882F253A8B}" srcOrd="0" destOrd="0" presId="urn:microsoft.com/office/officeart/2005/8/layout/process4"/>
    <dgm:cxn modelId="{67067571-6170-41AF-87A3-FB3B609D9CEA}" type="presOf" srcId="{640CA9BD-09C1-4472-8DAC-0F150EC5E678}" destId="{325B9957-E809-4285-A870-20AA1AEAA8D7}" srcOrd="0" destOrd="0" presId="urn:microsoft.com/office/officeart/2005/8/layout/process4"/>
    <dgm:cxn modelId="{8247D1A2-555D-4B39-B44D-5F2B5AE64242}" srcId="{2EFB202A-8611-4DDC-831D-D12EB67B6CF7}" destId="{356F6FEF-38C8-437A-8562-86A5ED3F5885}" srcOrd="1" destOrd="0" parTransId="{BD9B34C9-939F-47F5-A040-1B30C9EEA310}" sibTransId="{665399A3-A410-4656-8F7E-3FAB641DE891}"/>
    <dgm:cxn modelId="{5678914C-8F14-4F79-9116-C33CBC8B70E7}" type="presParOf" srcId="{812F39FC-2D1E-4DD1-A1A6-C7F9287A4AAB}" destId="{C1682CE3-81F4-4BEA-B13D-10C7017D8387}" srcOrd="0" destOrd="0" presId="urn:microsoft.com/office/officeart/2005/8/layout/process4"/>
    <dgm:cxn modelId="{B75DEEE2-790E-400B-832F-7C2526EFEEFC}" type="presParOf" srcId="{C1682CE3-81F4-4BEA-B13D-10C7017D8387}" destId="{325B9957-E809-4285-A870-20AA1AEAA8D7}" srcOrd="0" destOrd="0" presId="urn:microsoft.com/office/officeart/2005/8/layout/process4"/>
    <dgm:cxn modelId="{6FA0FB88-FED5-4DA9-8FB7-49F6DEA20B1D}" type="presParOf" srcId="{812F39FC-2D1E-4DD1-A1A6-C7F9287A4AAB}" destId="{2AB5853F-AA77-4431-82DF-105CEB2E1424}" srcOrd="1" destOrd="0" presId="urn:microsoft.com/office/officeart/2005/8/layout/process4"/>
    <dgm:cxn modelId="{52F7A226-0BC5-4418-B1BB-E2FD5547F031}" type="presParOf" srcId="{812F39FC-2D1E-4DD1-A1A6-C7F9287A4AAB}" destId="{EC667030-4855-4843-9717-7DF08446AEB5}" srcOrd="2" destOrd="0" presId="urn:microsoft.com/office/officeart/2005/8/layout/process4"/>
    <dgm:cxn modelId="{B3DA9F18-ADDC-4C31-BFC3-7AFA3D398C18}" type="presParOf" srcId="{EC667030-4855-4843-9717-7DF08446AEB5}" destId="{C830B7C4-5210-41AC-A88B-BECF7607C1E5}" srcOrd="0" destOrd="0" presId="urn:microsoft.com/office/officeart/2005/8/layout/process4"/>
    <dgm:cxn modelId="{6D5A561E-9AED-4BD0-B61C-B210C294197C}" type="presParOf" srcId="{812F39FC-2D1E-4DD1-A1A6-C7F9287A4AAB}" destId="{7FB80134-CA62-4591-A6BE-C119FEAC14B6}" srcOrd="3" destOrd="0" presId="urn:microsoft.com/office/officeart/2005/8/layout/process4"/>
    <dgm:cxn modelId="{8AA3D574-35B2-4F26-9753-43647056D5BB}" type="presParOf" srcId="{812F39FC-2D1E-4DD1-A1A6-C7F9287A4AAB}" destId="{C4866045-B43B-429F-851C-E58098BA6DB8}" srcOrd="4" destOrd="0" presId="urn:microsoft.com/office/officeart/2005/8/layout/process4"/>
    <dgm:cxn modelId="{8142E2F1-4232-4A86-BD16-A2EE21EFADF1}" type="presParOf" srcId="{C4866045-B43B-429F-851C-E58098BA6DB8}" destId="{D5473CBC-EEC3-408A-B4A6-07882F253A8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FB202A-8611-4DDC-831D-D12EB67B6CF7}" type="doc">
      <dgm:prSet loTypeId="urn:microsoft.com/office/officeart/2005/8/layout/process4" loCatId="process" qsTypeId="urn:microsoft.com/office/officeart/2005/8/quickstyle/simple4" qsCatId="simple" csTypeId="urn:microsoft.com/office/officeart/2005/8/colors/accent1_1" csCatId="accent1" phldr="1"/>
      <dgm:spPr/>
      <dgm:t>
        <a:bodyPr/>
        <a:lstStyle/>
        <a:p>
          <a:endParaRPr lang="en-US"/>
        </a:p>
      </dgm:t>
    </dgm:pt>
    <dgm:pt modelId="{712EDDD5-F1C9-457B-A81D-F94868058B44}">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500" b="1" dirty="0">
              <a:latin typeface="Aptos" panose="020B0004020202020204" pitchFamily="34" charset="0"/>
            </a:rPr>
            <a:t>Μαθήματα 7-8: </a:t>
          </a:r>
          <a:r>
            <a:rPr lang="el-GR" sz="1500" dirty="0">
              <a:latin typeface="Aptos" panose="020B0004020202020204" pitchFamily="34" charset="0"/>
            </a:rPr>
            <a:t>Πότε χρησιμοποιείται, πώς γίνεται και πώς ερμηνεύεται η </a:t>
          </a:r>
          <a:r>
            <a:rPr lang="el-GR" sz="1500" b="1" dirty="0">
              <a:latin typeface="Aptos" panose="020B0004020202020204" pitchFamily="34" charset="0"/>
            </a:rPr>
            <a:t>παλινδρομική ανάλυση</a:t>
          </a:r>
          <a:r>
            <a:rPr lang="el-GR" sz="1300" b="1" dirty="0"/>
            <a:t>.</a:t>
          </a:r>
          <a:endParaRPr lang="en-US" sz="1300" b="1" dirty="0"/>
        </a:p>
        <a:p>
          <a:pPr marL="0" lvl="0" defTabSz="622300">
            <a:lnSpc>
              <a:spcPct val="90000"/>
            </a:lnSpc>
            <a:spcBef>
              <a:spcPct val="0"/>
            </a:spcBef>
            <a:spcAft>
              <a:spcPct val="35000"/>
            </a:spcAft>
            <a:buNone/>
          </a:pPr>
          <a:endParaRPr lang="en-US" sz="1300" dirty="0"/>
        </a:p>
      </dgm:t>
    </dgm:pt>
    <dgm:pt modelId="{630DB5C2-135D-425B-B7D5-1F5FFE12BF3B}" type="sibTrans" cxnId="{392AE56A-6939-469F-BFEC-2DEEC6ABC100}">
      <dgm:prSet/>
      <dgm:spPr/>
      <dgm:t>
        <a:bodyPr/>
        <a:lstStyle/>
        <a:p>
          <a:endParaRPr lang="en-US"/>
        </a:p>
      </dgm:t>
    </dgm:pt>
    <dgm:pt modelId="{5E2CC1CB-7E12-4298-9BE5-B8F6683E4161}" type="parTrans" cxnId="{392AE56A-6939-469F-BFEC-2DEEC6ABC100}">
      <dgm:prSet/>
      <dgm:spPr/>
      <dgm:t>
        <a:bodyPr/>
        <a:lstStyle/>
        <a:p>
          <a:endParaRPr lang="en-US"/>
        </a:p>
      </dgm:t>
    </dgm:pt>
    <dgm:pt modelId="{8DC10D3E-FF83-4CA9-9D5F-88139F65AF4F}">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500" b="1" dirty="0">
              <a:latin typeface="Aptos" panose="020B0004020202020204" pitchFamily="34" charset="0"/>
            </a:rPr>
            <a:t>Μαθήματα 8-9</a:t>
          </a:r>
          <a:r>
            <a:rPr lang="el-GR" sz="1500" dirty="0">
              <a:latin typeface="Aptos" panose="020B0004020202020204" pitchFamily="34" charset="0"/>
            </a:rPr>
            <a:t>: Πότε χρησιμοποιούνται, πώς γίνονται και πώς ερμηνεύονται οι διάφοροι </a:t>
          </a:r>
          <a:r>
            <a:rPr lang="el-GR" sz="1500" b="1" dirty="0">
              <a:latin typeface="Aptos" panose="020B0004020202020204" pitchFamily="34" charset="0"/>
            </a:rPr>
            <a:t>στατιστικοί έλεγχοι</a:t>
          </a:r>
          <a:r>
            <a:rPr lang="el-GR" sz="1500" dirty="0">
              <a:latin typeface="Aptos" panose="020B0004020202020204" pitchFamily="34" charset="0"/>
            </a:rPr>
            <a:t>.</a:t>
          </a:r>
          <a:endParaRPr lang="en-US" sz="1500" dirty="0">
            <a:latin typeface="Aptos" panose="020B0004020202020204" pitchFamily="34" charset="0"/>
          </a:endParaRPr>
        </a:p>
        <a:p>
          <a:pPr marL="0" lvl="0" defTabSz="444500">
            <a:lnSpc>
              <a:spcPct val="90000"/>
            </a:lnSpc>
            <a:spcBef>
              <a:spcPct val="0"/>
            </a:spcBef>
            <a:spcAft>
              <a:spcPct val="35000"/>
            </a:spcAft>
            <a:buNone/>
          </a:pPr>
          <a:endParaRPr lang="en-US" sz="1300" dirty="0"/>
        </a:p>
      </dgm:t>
    </dgm:pt>
    <dgm:pt modelId="{30A64D9B-4782-4C57-BF6D-B9498F827428}" type="parTrans" cxnId="{9120E1CB-BD7F-4969-80BA-060470926AA4}">
      <dgm:prSet/>
      <dgm:spPr/>
      <dgm:t>
        <a:bodyPr/>
        <a:lstStyle/>
        <a:p>
          <a:endParaRPr lang="en-US"/>
        </a:p>
      </dgm:t>
    </dgm:pt>
    <dgm:pt modelId="{A4F0DA07-1125-4398-835A-B83C66A9CCB9}" type="sibTrans" cxnId="{9120E1CB-BD7F-4969-80BA-060470926AA4}">
      <dgm:prSet/>
      <dgm:spPr/>
      <dgm:t>
        <a:bodyPr/>
        <a:lstStyle/>
        <a:p>
          <a:endParaRPr lang="en-US"/>
        </a:p>
      </dgm:t>
    </dgm:pt>
    <dgm:pt modelId="{B3E05666-084F-4ADA-8F41-E2879F494274}">
      <dgm:prSet custT="1"/>
      <dgm:spPr/>
      <dgm:t>
        <a:bodyPr/>
        <a:lstStyle/>
        <a:p>
          <a:r>
            <a:rPr lang="el-GR" sz="1500" b="1" dirty="0">
              <a:latin typeface="Aptos" panose="020B0004020202020204" pitchFamily="34" charset="0"/>
            </a:rPr>
            <a:t>Μαθήματα 12-13</a:t>
          </a:r>
          <a:r>
            <a:rPr lang="el-GR" sz="1500" dirty="0">
              <a:latin typeface="Aptos" panose="020B0004020202020204" pitchFamily="34" charset="0"/>
            </a:rPr>
            <a:t>: εργαστηριακές ασκήσεις εφαρμογής </a:t>
          </a:r>
          <a:endParaRPr lang="en-US" sz="1500" dirty="0">
            <a:latin typeface="Aptos" panose="020B0004020202020204" pitchFamily="34" charset="0"/>
          </a:endParaRPr>
        </a:p>
      </dgm:t>
    </dgm:pt>
    <dgm:pt modelId="{3CC0E80F-8F42-464F-AD01-8E936F094EAA}" type="parTrans" cxnId="{386EE031-C3EB-4A0D-A964-6FBE371A4D4F}">
      <dgm:prSet/>
      <dgm:spPr/>
      <dgm:t>
        <a:bodyPr/>
        <a:lstStyle/>
        <a:p>
          <a:endParaRPr lang="en-US"/>
        </a:p>
      </dgm:t>
    </dgm:pt>
    <dgm:pt modelId="{0895ED85-334C-4234-8732-291157F5BAE4}" type="sibTrans" cxnId="{386EE031-C3EB-4A0D-A964-6FBE371A4D4F}">
      <dgm:prSet/>
      <dgm:spPr/>
      <dgm:t>
        <a:bodyPr/>
        <a:lstStyle/>
        <a:p>
          <a:endParaRPr lang="en-US"/>
        </a:p>
      </dgm:t>
    </dgm:pt>
    <dgm:pt modelId="{812F39FC-2D1E-4DD1-A1A6-C7F9287A4AAB}" type="pres">
      <dgm:prSet presAssocID="{2EFB202A-8611-4DDC-831D-D12EB67B6CF7}" presName="Name0" presStyleCnt="0">
        <dgm:presLayoutVars>
          <dgm:dir/>
          <dgm:animLvl val="lvl"/>
          <dgm:resizeHandles val="exact"/>
        </dgm:presLayoutVars>
      </dgm:prSet>
      <dgm:spPr/>
    </dgm:pt>
    <dgm:pt modelId="{67260A77-E7C5-43A0-9783-803829E5F83F}" type="pres">
      <dgm:prSet presAssocID="{B3E05666-084F-4ADA-8F41-E2879F494274}" presName="boxAndChildren" presStyleCnt="0"/>
      <dgm:spPr/>
    </dgm:pt>
    <dgm:pt modelId="{3F889A49-52F7-49A0-A8AF-CBEC6E7A4BD4}" type="pres">
      <dgm:prSet presAssocID="{B3E05666-084F-4ADA-8F41-E2879F494274}" presName="parentTextBox" presStyleLbl="node1" presStyleIdx="0" presStyleCnt="3" custLinFactNeighborX="465" custLinFactNeighborY="7461"/>
      <dgm:spPr/>
    </dgm:pt>
    <dgm:pt modelId="{F12C364E-1CEA-4E56-99C6-5836EA5C8253}" type="pres">
      <dgm:prSet presAssocID="{A4F0DA07-1125-4398-835A-B83C66A9CCB9}" presName="sp" presStyleCnt="0"/>
      <dgm:spPr/>
    </dgm:pt>
    <dgm:pt modelId="{C8F8F7D2-D0A2-4294-B37C-F9590FAF3F46}" type="pres">
      <dgm:prSet presAssocID="{8DC10D3E-FF83-4CA9-9D5F-88139F65AF4F}" presName="arrowAndChildren" presStyleCnt="0"/>
      <dgm:spPr/>
    </dgm:pt>
    <dgm:pt modelId="{44933C75-8721-4D6C-8C0C-2E46C332743D}" type="pres">
      <dgm:prSet presAssocID="{8DC10D3E-FF83-4CA9-9D5F-88139F65AF4F}" presName="parentTextArrow" presStyleLbl="node1" presStyleIdx="1" presStyleCnt="3"/>
      <dgm:spPr/>
    </dgm:pt>
    <dgm:pt modelId="{7FB80134-CA62-4591-A6BE-C119FEAC14B6}" type="pres">
      <dgm:prSet presAssocID="{630DB5C2-135D-425B-B7D5-1F5FFE12BF3B}" presName="sp" presStyleCnt="0"/>
      <dgm:spPr/>
    </dgm:pt>
    <dgm:pt modelId="{C4866045-B43B-429F-851C-E58098BA6DB8}" type="pres">
      <dgm:prSet presAssocID="{712EDDD5-F1C9-457B-A81D-F94868058B44}" presName="arrowAndChildren" presStyleCnt="0"/>
      <dgm:spPr/>
    </dgm:pt>
    <dgm:pt modelId="{D5473CBC-EEC3-408A-B4A6-07882F253A8B}" type="pres">
      <dgm:prSet presAssocID="{712EDDD5-F1C9-457B-A81D-F94868058B44}" presName="parentTextArrow" presStyleLbl="node1" presStyleIdx="2" presStyleCnt="3" custLinFactNeighborY="-4463"/>
      <dgm:spPr/>
    </dgm:pt>
  </dgm:ptLst>
  <dgm:cxnLst>
    <dgm:cxn modelId="{79EE9E02-BFF5-41D3-86F8-33470970BFCE}" type="presOf" srcId="{2EFB202A-8611-4DDC-831D-D12EB67B6CF7}" destId="{812F39FC-2D1E-4DD1-A1A6-C7F9287A4AAB}" srcOrd="0" destOrd="0" presId="urn:microsoft.com/office/officeart/2005/8/layout/process4"/>
    <dgm:cxn modelId="{386EE031-C3EB-4A0D-A964-6FBE371A4D4F}" srcId="{2EFB202A-8611-4DDC-831D-D12EB67B6CF7}" destId="{B3E05666-084F-4ADA-8F41-E2879F494274}" srcOrd="2" destOrd="0" parTransId="{3CC0E80F-8F42-464F-AD01-8E936F094EAA}" sibTransId="{0895ED85-334C-4234-8732-291157F5BAE4}"/>
    <dgm:cxn modelId="{2BCD1F3B-8252-4592-AE67-3DE6F9B41CE1}" type="presOf" srcId="{B3E05666-084F-4ADA-8F41-E2879F494274}" destId="{3F889A49-52F7-49A0-A8AF-CBEC6E7A4BD4}" srcOrd="0" destOrd="0" presId="urn:microsoft.com/office/officeart/2005/8/layout/process4"/>
    <dgm:cxn modelId="{392AE56A-6939-469F-BFEC-2DEEC6ABC100}" srcId="{2EFB202A-8611-4DDC-831D-D12EB67B6CF7}" destId="{712EDDD5-F1C9-457B-A81D-F94868058B44}" srcOrd="0" destOrd="0" parTransId="{5E2CC1CB-7E12-4298-9BE5-B8F6683E4161}" sibTransId="{630DB5C2-135D-425B-B7D5-1F5FFE12BF3B}"/>
    <dgm:cxn modelId="{4D111F6B-0B5C-40A7-BA86-973E36B2D8F2}" type="presOf" srcId="{712EDDD5-F1C9-457B-A81D-F94868058B44}" destId="{D5473CBC-EEC3-408A-B4A6-07882F253A8B}" srcOrd="0" destOrd="0" presId="urn:microsoft.com/office/officeart/2005/8/layout/process4"/>
    <dgm:cxn modelId="{9120E1CB-BD7F-4969-80BA-060470926AA4}" srcId="{2EFB202A-8611-4DDC-831D-D12EB67B6CF7}" destId="{8DC10D3E-FF83-4CA9-9D5F-88139F65AF4F}" srcOrd="1" destOrd="0" parTransId="{30A64D9B-4782-4C57-BF6D-B9498F827428}" sibTransId="{A4F0DA07-1125-4398-835A-B83C66A9CCB9}"/>
    <dgm:cxn modelId="{FE9B14CE-06E7-42EB-A47E-AAB423E90569}" type="presOf" srcId="{8DC10D3E-FF83-4CA9-9D5F-88139F65AF4F}" destId="{44933C75-8721-4D6C-8C0C-2E46C332743D}" srcOrd="0" destOrd="0" presId="urn:microsoft.com/office/officeart/2005/8/layout/process4"/>
    <dgm:cxn modelId="{515DC7ED-B05F-4137-B717-B4511A44BDAE}" type="presParOf" srcId="{812F39FC-2D1E-4DD1-A1A6-C7F9287A4AAB}" destId="{67260A77-E7C5-43A0-9783-803829E5F83F}" srcOrd="0" destOrd="0" presId="urn:microsoft.com/office/officeart/2005/8/layout/process4"/>
    <dgm:cxn modelId="{712FD3DC-7CBE-4B3E-AAD1-0D272ECBEFC1}" type="presParOf" srcId="{67260A77-E7C5-43A0-9783-803829E5F83F}" destId="{3F889A49-52F7-49A0-A8AF-CBEC6E7A4BD4}" srcOrd="0" destOrd="0" presId="urn:microsoft.com/office/officeart/2005/8/layout/process4"/>
    <dgm:cxn modelId="{BB1F4DDD-4EFA-403C-B41F-616BC98E96F4}" type="presParOf" srcId="{812F39FC-2D1E-4DD1-A1A6-C7F9287A4AAB}" destId="{F12C364E-1CEA-4E56-99C6-5836EA5C8253}" srcOrd="1" destOrd="0" presId="urn:microsoft.com/office/officeart/2005/8/layout/process4"/>
    <dgm:cxn modelId="{05E7DEE8-2074-4CB2-B6F4-62EA40047EA1}" type="presParOf" srcId="{812F39FC-2D1E-4DD1-A1A6-C7F9287A4AAB}" destId="{C8F8F7D2-D0A2-4294-B37C-F9590FAF3F46}" srcOrd="2" destOrd="0" presId="urn:microsoft.com/office/officeart/2005/8/layout/process4"/>
    <dgm:cxn modelId="{42392F4A-0145-4DCE-9CEA-23FC1EAA5A9C}" type="presParOf" srcId="{C8F8F7D2-D0A2-4294-B37C-F9590FAF3F46}" destId="{44933C75-8721-4D6C-8C0C-2E46C332743D}" srcOrd="0" destOrd="0" presId="urn:microsoft.com/office/officeart/2005/8/layout/process4"/>
    <dgm:cxn modelId="{6D5A561E-9AED-4BD0-B61C-B210C294197C}" type="presParOf" srcId="{812F39FC-2D1E-4DD1-A1A6-C7F9287A4AAB}" destId="{7FB80134-CA62-4591-A6BE-C119FEAC14B6}" srcOrd="3" destOrd="0" presId="urn:microsoft.com/office/officeart/2005/8/layout/process4"/>
    <dgm:cxn modelId="{8AA3D574-35B2-4F26-9753-43647056D5BB}" type="presParOf" srcId="{812F39FC-2D1E-4DD1-A1A6-C7F9287A4AAB}" destId="{C4866045-B43B-429F-851C-E58098BA6DB8}" srcOrd="4" destOrd="0" presId="urn:microsoft.com/office/officeart/2005/8/layout/process4"/>
    <dgm:cxn modelId="{8142E2F1-4232-4A86-BD16-A2EE21EFADF1}" type="presParOf" srcId="{C4866045-B43B-429F-851C-E58098BA6DB8}" destId="{D5473CBC-EEC3-408A-B4A6-07882F253A8B}"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DD48A-0C2C-4542-9FB3-7771D8959368}"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E9D83DF4-EC66-4D85-AC21-1B87B92C2E89}">
      <dgm:prSet phldrT="[Κείμενο]" phldr="0" custT="1"/>
      <dgm:spPr/>
      <dgm:t>
        <a:bodyPr/>
        <a:lstStyle/>
        <a:p>
          <a:r>
            <a:rPr lang="el-GR" sz="1800" dirty="0">
              <a:solidFill>
                <a:srgbClr val="C00000"/>
              </a:solidFill>
              <a:latin typeface="Aptos ExtraBold" panose="020B0004020202020204" pitchFamily="34" charset="0"/>
            </a:rPr>
            <a:t>Φορητό υπολογιστή</a:t>
          </a:r>
          <a:endParaRPr lang="en-US" sz="1800" dirty="0">
            <a:solidFill>
              <a:srgbClr val="C00000"/>
            </a:solidFill>
            <a:latin typeface="Aptos ExtraBold" panose="020B0004020202020204" pitchFamily="34" charset="0"/>
          </a:endParaRPr>
        </a:p>
      </dgm:t>
    </dgm:pt>
    <dgm:pt modelId="{AB81EBB3-C8DB-48F5-B1FE-5D6DAA9A7CC3}" type="parTrans" cxnId="{E9685433-E614-48B2-B613-13DC43B68640}">
      <dgm:prSet/>
      <dgm:spPr/>
      <dgm:t>
        <a:bodyPr/>
        <a:lstStyle/>
        <a:p>
          <a:endParaRPr lang="en-US"/>
        </a:p>
      </dgm:t>
    </dgm:pt>
    <dgm:pt modelId="{9FE9DD06-8040-4145-89C2-A3785AA279DD}" type="sibTrans" cxnId="{E9685433-E614-48B2-B613-13DC43B68640}">
      <dgm:prSet/>
      <dgm:spPr/>
      <dgm:t>
        <a:bodyPr/>
        <a:lstStyle/>
        <a:p>
          <a:endParaRPr lang="en-US"/>
        </a:p>
      </dgm:t>
    </dgm:pt>
    <dgm:pt modelId="{C7DE8A7C-44F1-46B3-BD45-19674A66B62E}">
      <dgm:prSet phldrT="[Κείμενο]" phldr="0" custT="1"/>
      <dgm:spPr/>
      <dgm:t>
        <a:bodyPr/>
        <a:lstStyle/>
        <a:p>
          <a:r>
            <a:rPr lang="el-GR" sz="1800" dirty="0">
              <a:solidFill>
                <a:srgbClr val="C00000"/>
              </a:solidFill>
              <a:latin typeface="Aptos ExtraBold" panose="020B0004020202020204" pitchFamily="34" charset="0"/>
            </a:rPr>
            <a:t>Υποχρεωτικές παρουσίες στο εργαστήριο</a:t>
          </a:r>
          <a:endParaRPr lang="en-US" sz="1800" dirty="0">
            <a:solidFill>
              <a:srgbClr val="C00000"/>
            </a:solidFill>
            <a:latin typeface="Aptos ExtraBold" panose="020B0004020202020204" pitchFamily="34" charset="0"/>
          </a:endParaRPr>
        </a:p>
      </dgm:t>
    </dgm:pt>
    <dgm:pt modelId="{88EE70D7-E643-49DB-A0FA-38D4AADF494E}" type="parTrans" cxnId="{99BB0486-FD34-4393-9D79-60DD17E04DD7}">
      <dgm:prSet/>
      <dgm:spPr/>
      <dgm:t>
        <a:bodyPr/>
        <a:lstStyle/>
        <a:p>
          <a:endParaRPr lang="en-US"/>
        </a:p>
      </dgm:t>
    </dgm:pt>
    <dgm:pt modelId="{E16A92B6-3F7D-4807-B9DD-9CAAB58540E1}" type="sibTrans" cxnId="{99BB0486-FD34-4393-9D79-60DD17E04DD7}">
      <dgm:prSet/>
      <dgm:spPr/>
      <dgm:t>
        <a:bodyPr/>
        <a:lstStyle/>
        <a:p>
          <a:endParaRPr lang="en-US"/>
        </a:p>
      </dgm:t>
    </dgm:pt>
    <dgm:pt modelId="{F4072803-351D-42E6-9927-B28D9226F732}">
      <dgm:prSet phldrT="[Κείμενο]" phldr="0" custT="1"/>
      <dgm:spPr/>
      <dgm:t>
        <a:bodyPr/>
        <a:lstStyle/>
        <a:p>
          <a:r>
            <a:rPr lang="el-GR" sz="1800" dirty="0">
              <a:solidFill>
                <a:srgbClr val="C00000"/>
              </a:solidFill>
              <a:latin typeface="Aptos ExtraBold" panose="020B0004020202020204" pitchFamily="34" charset="0"/>
            </a:rPr>
            <a:t>Παράδοση τελικής εργασίας</a:t>
          </a:r>
          <a:endParaRPr lang="en-US" sz="1800" dirty="0">
            <a:solidFill>
              <a:srgbClr val="C00000"/>
            </a:solidFill>
            <a:latin typeface="Aptos ExtraBold" panose="020B0004020202020204" pitchFamily="34" charset="0"/>
          </a:endParaRPr>
        </a:p>
      </dgm:t>
    </dgm:pt>
    <dgm:pt modelId="{FFD0F481-90DB-42CA-8F3C-C699A49BCFA9}" type="parTrans" cxnId="{0EFCDA2D-A070-4D50-B242-524C4F49819A}">
      <dgm:prSet/>
      <dgm:spPr/>
      <dgm:t>
        <a:bodyPr/>
        <a:lstStyle/>
        <a:p>
          <a:endParaRPr lang="en-US"/>
        </a:p>
      </dgm:t>
    </dgm:pt>
    <dgm:pt modelId="{DBAEB7C7-8278-4865-80C2-E82074303EB5}" type="sibTrans" cxnId="{0EFCDA2D-A070-4D50-B242-524C4F49819A}">
      <dgm:prSet/>
      <dgm:spPr/>
      <dgm:t>
        <a:bodyPr/>
        <a:lstStyle/>
        <a:p>
          <a:endParaRPr lang="en-US"/>
        </a:p>
      </dgm:t>
    </dgm:pt>
    <dgm:pt modelId="{D3D32819-334B-4D68-AB62-352CBCEC14A7}" type="pres">
      <dgm:prSet presAssocID="{0ABDD48A-0C2C-4542-9FB3-7771D8959368}" presName="diagram" presStyleCnt="0">
        <dgm:presLayoutVars>
          <dgm:dir/>
          <dgm:resizeHandles val="exact"/>
        </dgm:presLayoutVars>
      </dgm:prSet>
      <dgm:spPr/>
    </dgm:pt>
    <dgm:pt modelId="{B9337D3D-B05A-4177-BF27-93396E6EB6FD}" type="pres">
      <dgm:prSet presAssocID="{E9D83DF4-EC66-4D85-AC21-1B87B92C2E89}" presName="node" presStyleLbl="node1" presStyleIdx="0" presStyleCnt="3">
        <dgm:presLayoutVars>
          <dgm:bulletEnabled val="1"/>
        </dgm:presLayoutVars>
      </dgm:prSet>
      <dgm:spPr/>
    </dgm:pt>
    <dgm:pt modelId="{856E14F3-759D-4712-896D-E69E064517BF}" type="pres">
      <dgm:prSet presAssocID="{9FE9DD06-8040-4145-89C2-A3785AA279DD}" presName="sibTrans" presStyleCnt="0"/>
      <dgm:spPr/>
    </dgm:pt>
    <dgm:pt modelId="{96E27529-3194-4355-9C81-C52843812223}" type="pres">
      <dgm:prSet presAssocID="{C7DE8A7C-44F1-46B3-BD45-19674A66B62E}" presName="node" presStyleLbl="node1" presStyleIdx="1" presStyleCnt="3">
        <dgm:presLayoutVars>
          <dgm:bulletEnabled val="1"/>
        </dgm:presLayoutVars>
      </dgm:prSet>
      <dgm:spPr/>
    </dgm:pt>
    <dgm:pt modelId="{12618194-6244-4BF6-8E41-CB7A205807E6}" type="pres">
      <dgm:prSet presAssocID="{E16A92B6-3F7D-4807-B9DD-9CAAB58540E1}" presName="sibTrans" presStyleCnt="0"/>
      <dgm:spPr/>
    </dgm:pt>
    <dgm:pt modelId="{EF98E48C-DC77-47D4-8ED9-AB856AF5EFA5}" type="pres">
      <dgm:prSet presAssocID="{F4072803-351D-42E6-9927-B28D9226F732}" presName="node" presStyleLbl="node1" presStyleIdx="2" presStyleCnt="3">
        <dgm:presLayoutVars>
          <dgm:bulletEnabled val="1"/>
        </dgm:presLayoutVars>
      </dgm:prSet>
      <dgm:spPr/>
    </dgm:pt>
  </dgm:ptLst>
  <dgm:cxnLst>
    <dgm:cxn modelId="{4D23DB11-EB55-49C0-974C-E69862B65844}" type="presOf" srcId="{0ABDD48A-0C2C-4542-9FB3-7771D8959368}" destId="{D3D32819-334B-4D68-AB62-352CBCEC14A7}" srcOrd="0" destOrd="0" presId="urn:microsoft.com/office/officeart/2005/8/layout/default"/>
    <dgm:cxn modelId="{0EFCDA2D-A070-4D50-B242-524C4F49819A}" srcId="{0ABDD48A-0C2C-4542-9FB3-7771D8959368}" destId="{F4072803-351D-42E6-9927-B28D9226F732}" srcOrd="2" destOrd="0" parTransId="{FFD0F481-90DB-42CA-8F3C-C699A49BCFA9}" sibTransId="{DBAEB7C7-8278-4865-80C2-E82074303EB5}"/>
    <dgm:cxn modelId="{E9685433-E614-48B2-B613-13DC43B68640}" srcId="{0ABDD48A-0C2C-4542-9FB3-7771D8959368}" destId="{E9D83DF4-EC66-4D85-AC21-1B87B92C2E89}" srcOrd="0" destOrd="0" parTransId="{AB81EBB3-C8DB-48F5-B1FE-5D6DAA9A7CC3}" sibTransId="{9FE9DD06-8040-4145-89C2-A3785AA279DD}"/>
    <dgm:cxn modelId="{6EE76C81-4A1D-47B2-8B3A-4BACAD1EF0CC}" type="presOf" srcId="{F4072803-351D-42E6-9927-B28D9226F732}" destId="{EF98E48C-DC77-47D4-8ED9-AB856AF5EFA5}" srcOrd="0" destOrd="0" presId="urn:microsoft.com/office/officeart/2005/8/layout/default"/>
    <dgm:cxn modelId="{99BB0486-FD34-4393-9D79-60DD17E04DD7}" srcId="{0ABDD48A-0C2C-4542-9FB3-7771D8959368}" destId="{C7DE8A7C-44F1-46B3-BD45-19674A66B62E}" srcOrd="1" destOrd="0" parTransId="{88EE70D7-E643-49DB-A0FA-38D4AADF494E}" sibTransId="{E16A92B6-3F7D-4807-B9DD-9CAAB58540E1}"/>
    <dgm:cxn modelId="{FCE5B997-1F51-4CCE-9F26-593AFFFA59A4}" type="presOf" srcId="{C7DE8A7C-44F1-46B3-BD45-19674A66B62E}" destId="{96E27529-3194-4355-9C81-C52843812223}" srcOrd="0" destOrd="0" presId="urn:microsoft.com/office/officeart/2005/8/layout/default"/>
    <dgm:cxn modelId="{0B7911C5-5B2B-4059-945D-20D92361A7C3}" type="presOf" srcId="{E9D83DF4-EC66-4D85-AC21-1B87B92C2E89}" destId="{B9337D3D-B05A-4177-BF27-93396E6EB6FD}" srcOrd="0" destOrd="0" presId="urn:microsoft.com/office/officeart/2005/8/layout/default"/>
    <dgm:cxn modelId="{EF152F88-9B5B-4D8F-AE7D-711AB0D80A38}" type="presParOf" srcId="{D3D32819-334B-4D68-AB62-352CBCEC14A7}" destId="{B9337D3D-B05A-4177-BF27-93396E6EB6FD}" srcOrd="0" destOrd="0" presId="urn:microsoft.com/office/officeart/2005/8/layout/default"/>
    <dgm:cxn modelId="{01EDD867-4294-4711-9CB1-667B798C2A8C}" type="presParOf" srcId="{D3D32819-334B-4D68-AB62-352CBCEC14A7}" destId="{856E14F3-759D-4712-896D-E69E064517BF}" srcOrd="1" destOrd="0" presId="urn:microsoft.com/office/officeart/2005/8/layout/default"/>
    <dgm:cxn modelId="{CDACF219-831E-42ED-8C79-E541019D02B6}" type="presParOf" srcId="{D3D32819-334B-4D68-AB62-352CBCEC14A7}" destId="{96E27529-3194-4355-9C81-C52843812223}" srcOrd="2" destOrd="0" presId="urn:microsoft.com/office/officeart/2005/8/layout/default"/>
    <dgm:cxn modelId="{1E081EB4-E9D6-4952-B7C2-EC4462335C4B}" type="presParOf" srcId="{D3D32819-334B-4D68-AB62-352CBCEC14A7}" destId="{12618194-6244-4BF6-8E41-CB7A205807E6}" srcOrd="3" destOrd="0" presId="urn:microsoft.com/office/officeart/2005/8/layout/default"/>
    <dgm:cxn modelId="{278F235C-93FB-4F68-BB4F-09D41FF8B570}" type="presParOf" srcId="{D3D32819-334B-4D68-AB62-352CBCEC14A7}" destId="{EF98E48C-DC77-47D4-8ED9-AB856AF5EFA5}"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3D5A87-142C-4B03-992A-3002D7E4E2D4}" type="doc">
      <dgm:prSet loTypeId="urn:microsoft.com/office/officeart/2005/8/layout/vList2" loCatId="list" qsTypeId="urn:microsoft.com/office/officeart/2005/8/quickstyle/3d5" qsCatId="3D" csTypeId="urn:microsoft.com/office/officeart/2005/8/colors/accent2_4" csCatId="accent2" phldr="1"/>
      <dgm:spPr/>
      <dgm:t>
        <a:bodyPr/>
        <a:lstStyle/>
        <a:p>
          <a:endParaRPr lang="el-GR"/>
        </a:p>
      </dgm:t>
    </dgm:pt>
    <dgm:pt modelId="{6EE741CF-801F-4A7B-9E06-70A7F150A8DD}">
      <dgm:prSet/>
      <dgm:spPr>
        <a:solidFill>
          <a:srgbClr val="FFC000"/>
        </a:solidFill>
      </dgm:spPr>
      <dgm:t>
        <a:bodyPr/>
        <a:lstStyle/>
        <a:p>
          <a:pPr algn="ctr"/>
          <a:r>
            <a:rPr lang="el-GR" b="1" dirty="0">
              <a:latin typeface="Calibri" panose="020F0502020204030204" pitchFamily="34" charset="0"/>
              <a:cs typeface="Calibri" panose="020F0502020204030204" pitchFamily="34" charset="0"/>
            </a:rPr>
            <a:t>ΠΡΩΤΗ ΕΝΟΤΗΤΑ</a:t>
          </a:r>
          <a:endParaRPr lang="el-GR" dirty="0">
            <a:latin typeface="Calibri" panose="020F0502020204030204" pitchFamily="34" charset="0"/>
            <a:cs typeface="Calibri" panose="020F0502020204030204" pitchFamily="34" charset="0"/>
          </a:endParaRPr>
        </a:p>
      </dgm:t>
    </dgm:pt>
    <dgm:pt modelId="{ADE41017-B694-4C97-A52B-F7AF49AAF1B9}" type="parTrans" cxnId="{A54797B6-023F-4167-B536-2F3CF5709B1D}">
      <dgm:prSet/>
      <dgm:spPr/>
      <dgm:t>
        <a:bodyPr/>
        <a:lstStyle/>
        <a:p>
          <a:endParaRPr lang="el-GR"/>
        </a:p>
      </dgm:t>
    </dgm:pt>
    <dgm:pt modelId="{765BED89-01D0-4807-B265-47BD41312EEB}" type="sibTrans" cxnId="{A54797B6-023F-4167-B536-2F3CF5709B1D}">
      <dgm:prSet/>
      <dgm:spPr/>
      <dgm:t>
        <a:bodyPr/>
        <a:lstStyle/>
        <a:p>
          <a:endParaRPr lang="el-GR"/>
        </a:p>
      </dgm:t>
    </dgm:pt>
    <dgm:pt modelId="{0A34F735-ECE1-4385-9D86-C2DB235240F9}" type="pres">
      <dgm:prSet presAssocID="{343D5A87-142C-4B03-992A-3002D7E4E2D4}" presName="linear" presStyleCnt="0">
        <dgm:presLayoutVars>
          <dgm:animLvl val="lvl"/>
          <dgm:resizeHandles val="exact"/>
        </dgm:presLayoutVars>
      </dgm:prSet>
      <dgm:spPr/>
    </dgm:pt>
    <dgm:pt modelId="{4A8513D8-F950-4D16-8982-4C6F84EC1723}" type="pres">
      <dgm:prSet presAssocID="{6EE741CF-801F-4A7B-9E06-70A7F150A8DD}" presName="parentText" presStyleLbl="node1" presStyleIdx="0" presStyleCnt="1" custLinFactX="-61262" custLinFactNeighborX="-100000" custLinFactNeighborY="-58646">
        <dgm:presLayoutVars>
          <dgm:chMax val="0"/>
          <dgm:bulletEnabled val="1"/>
        </dgm:presLayoutVars>
      </dgm:prSet>
      <dgm:spPr/>
    </dgm:pt>
  </dgm:ptLst>
  <dgm:cxnLst>
    <dgm:cxn modelId="{1C94B98E-D984-45AD-A026-2452CDEE4F49}" type="presOf" srcId="{6EE741CF-801F-4A7B-9E06-70A7F150A8DD}" destId="{4A8513D8-F950-4D16-8982-4C6F84EC1723}" srcOrd="0" destOrd="0" presId="urn:microsoft.com/office/officeart/2005/8/layout/vList2"/>
    <dgm:cxn modelId="{A54797B6-023F-4167-B536-2F3CF5709B1D}" srcId="{343D5A87-142C-4B03-992A-3002D7E4E2D4}" destId="{6EE741CF-801F-4A7B-9E06-70A7F150A8DD}" srcOrd="0" destOrd="0" parTransId="{ADE41017-B694-4C97-A52B-F7AF49AAF1B9}" sibTransId="{765BED89-01D0-4807-B265-47BD41312EEB}"/>
    <dgm:cxn modelId="{E66FAFE1-6893-4DAE-9184-238AF9C7ED93}" type="presOf" srcId="{343D5A87-142C-4B03-992A-3002D7E4E2D4}" destId="{0A34F735-ECE1-4385-9D86-C2DB235240F9}" srcOrd="0" destOrd="0" presId="urn:microsoft.com/office/officeart/2005/8/layout/vList2"/>
    <dgm:cxn modelId="{080DB040-093A-4655-8230-27A6D609053C}" type="presParOf" srcId="{0A34F735-ECE1-4385-9D86-C2DB235240F9}" destId="{4A8513D8-F950-4D16-8982-4C6F84EC172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3D5A87-142C-4B03-992A-3002D7E4E2D4}" type="doc">
      <dgm:prSet loTypeId="urn:microsoft.com/office/officeart/2005/8/layout/vList2" loCatId="list" qsTypeId="urn:microsoft.com/office/officeart/2005/8/quickstyle/3d5" qsCatId="3D" csTypeId="urn:microsoft.com/office/officeart/2005/8/colors/accent2_4" csCatId="accent2" phldr="1"/>
      <dgm:spPr/>
      <dgm:t>
        <a:bodyPr/>
        <a:lstStyle/>
        <a:p>
          <a:endParaRPr lang="el-GR"/>
        </a:p>
      </dgm:t>
    </dgm:pt>
    <dgm:pt modelId="{6EE741CF-801F-4A7B-9E06-70A7F150A8DD}">
      <dgm:prSet/>
      <dgm:spPr>
        <a:solidFill>
          <a:srgbClr val="FFC000"/>
        </a:solidFill>
      </dgm:spPr>
      <dgm:t>
        <a:bodyPr/>
        <a:lstStyle/>
        <a:p>
          <a:pPr algn="ctr"/>
          <a:r>
            <a:rPr lang="el-GR" altLang="el-GR" b="1" dirty="0">
              <a:solidFill>
                <a:schemeClr val="bg1"/>
              </a:solidFill>
              <a:latin typeface="Calibri" panose="020F0502020204030204" pitchFamily="34" charset="0"/>
              <a:cs typeface="Calibri" panose="020F0502020204030204" pitchFamily="34" charset="0"/>
            </a:rPr>
            <a:t>ΔΕΥΤΕΡΗ ΕΝΟΤΗΤΑ</a:t>
          </a:r>
          <a:endParaRPr lang="el-GR" dirty="0">
            <a:latin typeface="Calibri" panose="020F0502020204030204" pitchFamily="34" charset="0"/>
            <a:cs typeface="Calibri" panose="020F0502020204030204" pitchFamily="34" charset="0"/>
          </a:endParaRPr>
        </a:p>
      </dgm:t>
    </dgm:pt>
    <dgm:pt modelId="{ADE41017-B694-4C97-A52B-F7AF49AAF1B9}" type="parTrans" cxnId="{A54797B6-023F-4167-B536-2F3CF5709B1D}">
      <dgm:prSet/>
      <dgm:spPr/>
      <dgm:t>
        <a:bodyPr/>
        <a:lstStyle/>
        <a:p>
          <a:endParaRPr lang="el-GR"/>
        </a:p>
      </dgm:t>
    </dgm:pt>
    <dgm:pt modelId="{765BED89-01D0-4807-B265-47BD41312EEB}" type="sibTrans" cxnId="{A54797B6-023F-4167-B536-2F3CF5709B1D}">
      <dgm:prSet/>
      <dgm:spPr/>
      <dgm:t>
        <a:bodyPr/>
        <a:lstStyle/>
        <a:p>
          <a:endParaRPr lang="el-GR"/>
        </a:p>
      </dgm:t>
    </dgm:pt>
    <dgm:pt modelId="{0A34F735-ECE1-4385-9D86-C2DB235240F9}" type="pres">
      <dgm:prSet presAssocID="{343D5A87-142C-4B03-992A-3002D7E4E2D4}" presName="linear" presStyleCnt="0">
        <dgm:presLayoutVars>
          <dgm:animLvl val="lvl"/>
          <dgm:resizeHandles val="exact"/>
        </dgm:presLayoutVars>
      </dgm:prSet>
      <dgm:spPr/>
    </dgm:pt>
    <dgm:pt modelId="{4A8513D8-F950-4D16-8982-4C6F84EC1723}" type="pres">
      <dgm:prSet presAssocID="{6EE741CF-801F-4A7B-9E06-70A7F150A8DD}" presName="parentText" presStyleLbl="node1" presStyleIdx="0" presStyleCnt="1">
        <dgm:presLayoutVars>
          <dgm:chMax val="0"/>
          <dgm:bulletEnabled val="1"/>
        </dgm:presLayoutVars>
      </dgm:prSet>
      <dgm:spPr/>
    </dgm:pt>
  </dgm:ptLst>
  <dgm:cxnLst>
    <dgm:cxn modelId="{A54797B6-023F-4167-B536-2F3CF5709B1D}" srcId="{343D5A87-142C-4B03-992A-3002D7E4E2D4}" destId="{6EE741CF-801F-4A7B-9E06-70A7F150A8DD}" srcOrd="0" destOrd="0" parTransId="{ADE41017-B694-4C97-A52B-F7AF49AAF1B9}" sibTransId="{765BED89-01D0-4807-B265-47BD41312EEB}"/>
    <dgm:cxn modelId="{D09738C2-0D9D-4B17-BF39-75D582B70690}" type="presOf" srcId="{6EE741CF-801F-4A7B-9E06-70A7F150A8DD}" destId="{4A8513D8-F950-4D16-8982-4C6F84EC1723}" srcOrd="0" destOrd="0" presId="urn:microsoft.com/office/officeart/2005/8/layout/vList2"/>
    <dgm:cxn modelId="{145BB1F8-012C-4F53-8225-4BA67FA4A60C}" type="presOf" srcId="{343D5A87-142C-4B03-992A-3002D7E4E2D4}" destId="{0A34F735-ECE1-4385-9D86-C2DB235240F9}" srcOrd="0" destOrd="0" presId="urn:microsoft.com/office/officeart/2005/8/layout/vList2"/>
    <dgm:cxn modelId="{A34836DD-07B7-42F2-9E39-00D596DEBE07}" type="presParOf" srcId="{0A34F735-ECE1-4385-9D86-C2DB235240F9}" destId="{4A8513D8-F950-4D16-8982-4C6F84EC172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B9957-E809-4285-A870-20AA1AEAA8D7}">
      <dsp:nvSpPr>
        <dsp:cNvPr id="0" name=""/>
        <dsp:cNvSpPr/>
      </dsp:nvSpPr>
      <dsp:spPr>
        <a:xfrm>
          <a:off x="0" y="3286710"/>
          <a:ext cx="3771900" cy="107851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l-GR" sz="1500" b="1" kern="1200" dirty="0">
              <a:latin typeface="Aptos" panose="020B0004020202020204" pitchFamily="34" charset="0"/>
            </a:rPr>
            <a:t>Μαθήματα 5-6: </a:t>
          </a:r>
          <a:r>
            <a:rPr lang="el-GR" sz="1500" kern="1200" dirty="0">
              <a:latin typeface="Aptos" panose="020B0004020202020204" pitchFamily="34" charset="0"/>
            </a:rPr>
            <a:t>Πότε χρησιμοποιούνται, πώς υπολογίζονται και πώς ερμηνεύονται τα </a:t>
          </a:r>
          <a:r>
            <a:rPr lang="el-GR" sz="1500" b="1" kern="1200" dirty="0">
              <a:latin typeface="Aptos" panose="020B0004020202020204" pitchFamily="34" charset="0"/>
            </a:rPr>
            <a:t>μέτρα συνάφειας</a:t>
          </a:r>
          <a:r>
            <a:rPr lang="el-GR" sz="1500" kern="1200" dirty="0">
              <a:latin typeface="Aptos" panose="020B0004020202020204" pitchFamily="34" charset="0"/>
            </a:rPr>
            <a:t>.</a:t>
          </a:r>
          <a:endParaRPr lang="en-US" sz="1500" kern="1200" dirty="0">
            <a:latin typeface="Aptos" panose="020B0004020202020204" pitchFamily="34" charset="0"/>
          </a:endParaRPr>
        </a:p>
      </dsp:txBody>
      <dsp:txXfrm>
        <a:off x="0" y="3286710"/>
        <a:ext cx="3771900" cy="1078518"/>
      </dsp:txXfrm>
    </dsp:sp>
    <dsp:sp modelId="{C830B7C4-5210-41AC-A88B-BECF7607C1E5}">
      <dsp:nvSpPr>
        <dsp:cNvPr id="0" name=""/>
        <dsp:cNvSpPr/>
      </dsp:nvSpPr>
      <dsp:spPr>
        <a:xfrm rot="10800000">
          <a:off x="0" y="1608488"/>
          <a:ext cx="3771900" cy="1658761"/>
        </a:xfrm>
        <a:prstGeom prst="upArrowCallou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l-GR" sz="1500" b="1" kern="1200" dirty="0">
              <a:latin typeface="Aptos" panose="020B0004020202020204" pitchFamily="34" charset="0"/>
            </a:rPr>
            <a:t>Μαθήματα 3-4</a:t>
          </a:r>
          <a:r>
            <a:rPr lang="el-GR" sz="1500" kern="1200" dirty="0">
              <a:latin typeface="Aptos" panose="020B0004020202020204" pitchFamily="34" charset="0"/>
            </a:rPr>
            <a:t>: Πότε χρησιμοποιούνται, πώς υπολογίζονται και πώς ερμηνεύονται τα </a:t>
          </a:r>
          <a:r>
            <a:rPr lang="el-GR" sz="1500" b="1" kern="1200" dirty="0">
              <a:latin typeface="Aptos" panose="020B0004020202020204" pitchFamily="34" charset="0"/>
            </a:rPr>
            <a:t>μέτρα κεντρικής τάσης και διασποράς</a:t>
          </a:r>
          <a:r>
            <a:rPr lang="el-GR" sz="1500" kern="1200" dirty="0">
              <a:latin typeface="Aptos" panose="020B0004020202020204" pitchFamily="34" charset="0"/>
            </a:rPr>
            <a:t>.</a:t>
          </a:r>
          <a:endParaRPr lang="en-US" sz="1500" kern="1200" dirty="0">
            <a:latin typeface="Aptos" panose="020B0004020202020204" pitchFamily="34" charset="0"/>
          </a:endParaRPr>
        </a:p>
      </dsp:txBody>
      <dsp:txXfrm rot="10800000">
        <a:off x="0" y="1608488"/>
        <a:ext cx="3771900" cy="1077813"/>
      </dsp:txXfrm>
    </dsp:sp>
    <dsp:sp modelId="{D5473CBC-EEC3-408A-B4A6-07882F253A8B}">
      <dsp:nvSpPr>
        <dsp:cNvPr id="0" name=""/>
        <dsp:cNvSpPr/>
      </dsp:nvSpPr>
      <dsp:spPr>
        <a:xfrm rot="10800000">
          <a:off x="0" y="0"/>
          <a:ext cx="3771900" cy="1658761"/>
        </a:xfrm>
        <a:prstGeom prst="upArrowCallou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l-GR" sz="1500" b="1" kern="1200" dirty="0">
              <a:latin typeface="Aptos" panose="020B0004020202020204" pitchFamily="34" charset="0"/>
            </a:rPr>
            <a:t>Μαθήματα 1-2</a:t>
          </a:r>
          <a:r>
            <a:rPr lang="el-GR" sz="1500" kern="1200" dirty="0">
              <a:latin typeface="Aptos" panose="020B0004020202020204" pitchFamily="34" charset="0"/>
            </a:rPr>
            <a:t>: Πότε χρησιμοποιούνται, πώς υπολογίζονται και </a:t>
          </a:r>
          <a:r>
            <a:rPr lang="el-GR" sz="1500" b="0" kern="1200" dirty="0">
              <a:latin typeface="Aptos" panose="020B0004020202020204" pitchFamily="34" charset="0"/>
            </a:rPr>
            <a:t>πώς ερμηνεύονται </a:t>
          </a:r>
          <a:r>
            <a:rPr lang="el-GR" sz="1500" kern="1200" dirty="0">
              <a:latin typeface="Aptos" panose="020B0004020202020204" pitchFamily="34" charset="0"/>
            </a:rPr>
            <a:t>οι </a:t>
          </a:r>
          <a:r>
            <a:rPr lang="el-GR" sz="1500" b="1" kern="1200" dirty="0">
              <a:latin typeface="Aptos" panose="020B0004020202020204" pitchFamily="34" charset="0"/>
            </a:rPr>
            <a:t>κατανομές συχνοτήτων</a:t>
          </a:r>
          <a:r>
            <a:rPr lang="el-GR" sz="1500" kern="1200" dirty="0"/>
            <a:t>.</a:t>
          </a:r>
          <a:endParaRPr lang="en-US" sz="1500" kern="1200" dirty="0"/>
        </a:p>
      </dsp:txBody>
      <dsp:txXfrm rot="10800000">
        <a:off x="0" y="0"/>
        <a:ext cx="3771900" cy="1077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89A49-52F7-49A0-A8AF-CBEC6E7A4BD4}">
      <dsp:nvSpPr>
        <dsp:cNvPr id="0" name=""/>
        <dsp:cNvSpPr/>
      </dsp:nvSpPr>
      <dsp:spPr>
        <a:xfrm>
          <a:off x="0" y="3374563"/>
          <a:ext cx="3689548" cy="110734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l-GR" sz="1500" b="1" kern="1200" dirty="0">
              <a:latin typeface="Aptos" panose="020B0004020202020204" pitchFamily="34" charset="0"/>
            </a:rPr>
            <a:t>Μαθήματα 12-13</a:t>
          </a:r>
          <a:r>
            <a:rPr lang="el-GR" sz="1500" kern="1200" dirty="0">
              <a:latin typeface="Aptos" panose="020B0004020202020204" pitchFamily="34" charset="0"/>
            </a:rPr>
            <a:t>: εργαστηριακές ασκήσεις εφαρμογής </a:t>
          </a:r>
          <a:endParaRPr lang="en-US" sz="1500" kern="1200" dirty="0">
            <a:latin typeface="Aptos" panose="020B0004020202020204" pitchFamily="34" charset="0"/>
          </a:endParaRPr>
        </a:p>
      </dsp:txBody>
      <dsp:txXfrm>
        <a:off x="0" y="3374563"/>
        <a:ext cx="3689548" cy="1107346"/>
      </dsp:txXfrm>
    </dsp:sp>
    <dsp:sp modelId="{44933C75-8721-4D6C-8C0C-2E46C332743D}">
      <dsp:nvSpPr>
        <dsp:cNvPr id="0" name=""/>
        <dsp:cNvSpPr/>
      </dsp:nvSpPr>
      <dsp:spPr>
        <a:xfrm rot="10800000">
          <a:off x="0" y="1687281"/>
          <a:ext cx="3689548" cy="1703099"/>
        </a:xfrm>
        <a:prstGeom prst="upArrowCallou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1500" b="1" kern="1200" dirty="0">
              <a:latin typeface="Aptos" panose="020B0004020202020204" pitchFamily="34" charset="0"/>
            </a:rPr>
            <a:t>Μαθήματα 8-9</a:t>
          </a:r>
          <a:r>
            <a:rPr lang="el-GR" sz="1500" kern="1200" dirty="0">
              <a:latin typeface="Aptos" panose="020B0004020202020204" pitchFamily="34" charset="0"/>
            </a:rPr>
            <a:t>: Πότε χρησιμοποιούνται, πώς γίνονται και πώς ερμηνεύονται οι διάφοροι </a:t>
          </a:r>
          <a:r>
            <a:rPr lang="el-GR" sz="1500" b="1" kern="1200" dirty="0">
              <a:latin typeface="Aptos" panose="020B0004020202020204" pitchFamily="34" charset="0"/>
            </a:rPr>
            <a:t>στατιστικοί έλεγχοι</a:t>
          </a:r>
          <a:r>
            <a:rPr lang="el-GR" sz="1500" kern="1200" dirty="0">
              <a:latin typeface="Aptos" panose="020B0004020202020204" pitchFamily="34" charset="0"/>
            </a:rPr>
            <a:t>.</a:t>
          </a:r>
          <a:endParaRPr lang="en-US" sz="1500" kern="1200" dirty="0">
            <a:latin typeface="Aptos" panose="020B0004020202020204" pitchFamily="34" charset="0"/>
          </a:endParaRPr>
        </a:p>
        <a:p>
          <a:pPr marL="0" lvl="0" algn="ctr" defTabSz="444500">
            <a:lnSpc>
              <a:spcPct val="90000"/>
            </a:lnSpc>
            <a:spcBef>
              <a:spcPct val="0"/>
            </a:spcBef>
            <a:spcAft>
              <a:spcPct val="35000"/>
            </a:spcAft>
            <a:buNone/>
          </a:pPr>
          <a:endParaRPr lang="en-US" sz="1300" kern="1200" dirty="0"/>
        </a:p>
      </dsp:txBody>
      <dsp:txXfrm rot="10800000">
        <a:off x="0" y="1687281"/>
        <a:ext cx="3689548" cy="1106623"/>
      </dsp:txXfrm>
    </dsp:sp>
    <dsp:sp modelId="{D5473CBC-EEC3-408A-B4A6-07882F253A8B}">
      <dsp:nvSpPr>
        <dsp:cNvPr id="0" name=""/>
        <dsp:cNvSpPr/>
      </dsp:nvSpPr>
      <dsp:spPr>
        <a:xfrm rot="10800000">
          <a:off x="0" y="0"/>
          <a:ext cx="3689548" cy="1703099"/>
        </a:xfrm>
        <a:prstGeom prst="upArrowCallou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1500" b="1" kern="1200" dirty="0">
              <a:latin typeface="Aptos" panose="020B0004020202020204" pitchFamily="34" charset="0"/>
            </a:rPr>
            <a:t>Μαθήματα 7-8: </a:t>
          </a:r>
          <a:r>
            <a:rPr lang="el-GR" sz="1500" kern="1200" dirty="0">
              <a:latin typeface="Aptos" panose="020B0004020202020204" pitchFamily="34" charset="0"/>
            </a:rPr>
            <a:t>Πότε χρησιμοποιείται, πώς γίνεται και πώς ερμηνεύεται η </a:t>
          </a:r>
          <a:r>
            <a:rPr lang="el-GR" sz="1500" b="1" kern="1200" dirty="0">
              <a:latin typeface="Aptos" panose="020B0004020202020204" pitchFamily="34" charset="0"/>
            </a:rPr>
            <a:t>παλινδρομική ανάλυση</a:t>
          </a:r>
          <a:r>
            <a:rPr lang="el-GR" sz="1300" b="1" kern="1200" dirty="0"/>
            <a:t>.</a:t>
          </a:r>
          <a:endParaRPr lang="en-US" sz="1300" b="1" kern="1200" dirty="0"/>
        </a:p>
        <a:p>
          <a:pPr marL="0" lvl="0" algn="ctr" defTabSz="622300">
            <a:lnSpc>
              <a:spcPct val="90000"/>
            </a:lnSpc>
            <a:spcBef>
              <a:spcPct val="0"/>
            </a:spcBef>
            <a:spcAft>
              <a:spcPct val="35000"/>
            </a:spcAft>
            <a:buNone/>
          </a:pPr>
          <a:endParaRPr lang="en-US" sz="1300" kern="1200" dirty="0"/>
        </a:p>
      </dsp:txBody>
      <dsp:txXfrm rot="10800000">
        <a:off x="0" y="0"/>
        <a:ext cx="3689548" cy="1106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37D3D-B05A-4177-BF27-93396E6EB6FD}">
      <dsp:nvSpPr>
        <dsp:cNvPr id="0" name=""/>
        <dsp:cNvSpPr/>
      </dsp:nvSpPr>
      <dsp:spPr>
        <a:xfrm>
          <a:off x="0" y="346538"/>
          <a:ext cx="2565285" cy="153917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rgbClr val="C00000"/>
              </a:solidFill>
              <a:latin typeface="Aptos ExtraBold" panose="020B0004020202020204" pitchFamily="34" charset="0"/>
            </a:rPr>
            <a:t>Φορητό υπολογιστή</a:t>
          </a:r>
          <a:endParaRPr lang="en-US" sz="1800" kern="1200" dirty="0">
            <a:solidFill>
              <a:srgbClr val="C00000"/>
            </a:solidFill>
            <a:latin typeface="Aptos ExtraBold" panose="020B0004020202020204" pitchFamily="34" charset="0"/>
          </a:endParaRPr>
        </a:p>
      </dsp:txBody>
      <dsp:txXfrm>
        <a:off x="0" y="346538"/>
        <a:ext cx="2565285" cy="1539171"/>
      </dsp:txXfrm>
    </dsp:sp>
    <dsp:sp modelId="{96E27529-3194-4355-9C81-C52843812223}">
      <dsp:nvSpPr>
        <dsp:cNvPr id="0" name=""/>
        <dsp:cNvSpPr/>
      </dsp:nvSpPr>
      <dsp:spPr>
        <a:xfrm>
          <a:off x="2821813" y="346538"/>
          <a:ext cx="2565285" cy="153917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rgbClr val="C00000"/>
              </a:solidFill>
              <a:latin typeface="Aptos ExtraBold" panose="020B0004020202020204" pitchFamily="34" charset="0"/>
            </a:rPr>
            <a:t>Υποχρεωτικές παρουσίες στο εργαστήριο</a:t>
          </a:r>
          <a:endParaRPr lang="en-US" sz="1800" kern="1200" dirty="0">
            <a:solidFill>
              <a:srgbClr val="C00000"/>
            </a:solidFill>
            <a:latin typeface="Aptos ExtraBold" panose="020B0004020202020204" pitchFamily="34" charset="0"/>
          </a:endParaRPr>
        </a:p>
      </dsp:txBody>
      <dsp:txXfrm>
        <a:off x="2821813" y="346538"/>
        <a:ext cx="2565285" cy="1539171"/>
      </dsp:txXfrm>
    </dsp:sp>
    <dsp:sp modelId="{EF98E48C-DC77-47D4-8ED9-AB856AF5EFA5}">
      <dsp:nvSpPr>
        <dsp:cNvPr id="0" name=""/>
        <dsp:cNvSpPr/>
      </dsp:nvSpPr>
      <dsp:spPr>
        <a:xfrm>
          <a:off x="5643627" y="346538"/>
          <a:ext cx="2565285" cy="153917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rgbClr val="C00000"/>
              </a:solidFill>
              <a:latin typeface="Aptos ExtraBold" panose="020B0004020202020204" pitchFamily="34" charset="0"/>
            </a:rPr>
            <a:t>Παράδοση τελικής εργασίας</a:t>
          </a:r>
          <a:endParaRPr lang="en-US" sz="1800" kern="1200" dirty="0">
            <a:solidFill>
              <a:srgbClr val="C00000"/>
            </a:solidFill>
            <a:latin typeface="Aptos ExtraBold" panose="020B0004020202020204" pitchFamily="34" charset="0"/>
          </a:endParaRPr>
        </a:p>
      </dsp:txBody>
      <dsp:txXfrm>
        <a:off x="5643627" y="346538"/>
        <a:ext cx="2565285" cy="15391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513D8-F950-4D16-8982-4C6F84EC1723}">
      <dsp:nvSpPr>
        <dsp:cNvPr id="0" name=""/>
        <dsp:cNvSpPr/>
      </dsp:nvSpPr>
      <dsp:spPr>
        <a:xfrm>
          <a:off x="0" y="0"/>
          <a:ext cx="3312368" cy="2108340"/>
        </a:xfrm>
        <a:prstGeom prst="roundRect">
          <a:avLst/>
        </a:prstGeom>
        <a:solidFill>
          <a:srgbClr val="FFC00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l-GR" sz="5300" b="1" kern="1200" dirty="0">
              <a:latin typeface="Calibri" panose="020F0502020204030204" pitchFamily="34" charset="0"/>
              <a:cs typeface="Calibri" panose="020F0502020204030204" pitchFamily="34" charset="0"/>
            </a:rPr>
            <a:t>ΠΡΩΤΗ ΕΝΟΤΗΤΑ</a:t>
          </a:r>
          <a:endParaRPr lang="el-GR" sz="5300" kern="1200" dirty="0">
            <a:latin typeface="Calibri" panose="020F0502020204030204" pitchFamily="34" charset="0"/>
            <a:cs typeface="Calibri" panose="020F0502020204030204" pitchFamily="34" charset="0"/>
          </a:endParaRPr>
        </a:p>
      </dsp:txBody>
      <dsp:txXfrm>
        <a:off x="102921" y="102921"/>
        <a:ext cx="3106526" cy="19024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513D8-F950-4D16-8982-4C6F84EC1723}">
      <dsp:nvSpPr>
        <dsp:cNvPr id="0" name=""/>
        <dsp:cNvSpPr/>
      </dsp:nvSpPr>
      <dsp:spPr>
        <a:xfrm>
          <a:off x="0" y="737419"/>
          <a:ext cx="3081042" cy="1949220"/>
        </a:xfrm>
        <a:prstGeom prst="roundRect">
          <a:avLst/>
        </a:prstGeom>
        <a:solidFill>
          <a:srgbClr val="FFC00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l-GR" altLang="el-GR" sz="4900" b="1" kern="1200" dirty="0">
              <a:solidFill>
                <a:schemeClr val="bg1"/>
              </a:solidFill>
              <a:latin typeface="Calibri" panose="020F0502020204030204" pitchFamily="34" charset="0"/>
              <a:cs typeface="Calibri" panose="020F0502020204030204" pitchFamily="34" charset="0"/>
            </a:rPr>
            <a:t>ΔΕΥΤΕΡΗ ΕΝΟΤΗΤΑ</a:t>
          </a:r>
          <a:endParaRPr lang="el-GR" sz="4900" kern="1200" dirty="0">
            <a:latin typeface="Calibri" panose="020F0502020204030204" pitchFamily="34" charset="0"/>
            <a:cs typeface="Calibri" panose="020F0502020204030204" pitchFamily="34" charset="0"/>
          </a:endParaRPr>
        </a:p>
      </dsp:txBody>
      <dsp:txXfrm>
        <a:off x="95153" y="832572"/>
        <a:ext cx="2890736" cy="17589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5B05778-9629-48C8-A60C-7D7546B0BF4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l-GR" altLang="el-GR"/>
          </a:p>
        </p:txBody>
      </p:sp>
      <p:sp>
        <p:nvSpPr>
          <p:cNvPr id="3075" name="Rectangle 3">
            <a:extLst>
              <a:ext uri="{FF2B5EF4-FFF2-40B4-BE49-F238E27FC236}">
                <a16:creationId xmlns:a16="http://schemas.microsoft.com/office/drawing/2014/main" id="{181EE44F-CDD3-42A6-8908-F2EB8562748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l-GR" altLang="el-GR"/>
          </a:p>
        </p:txBody>
      </p:sp>
      <p:sp>
        <p:nvSpPr>
          <p:cNvPr id="2052" name="Rectangle 4">
            <a:extLst>
              <a:ext uri="{FF2B5EF4-FFF2-40B4-BE49-F238E27FC236}">
                <a16:creationId xmlns:a16="http://schemas.microsoft.com/office/drawing/2014/main" id="{61370849-6DBD-4E7A-ABD9-61471D6233D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2A88CC64-40ED-4CA8-A9AA-698F041D335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noProof="0"/>
              <a:t>Κάντε κλικ για να επεξεργαστείτε τα στυλ κειμένου του υποδείγματος</a:t>
            </a:r>
          </a:p>
          <a:p>
            <a:pPr lvl="1"/>
            <a:r>
              <a:rPr lang="el-GR" altLang="el-GR" noProof="0"/>
              <a:t>Δεύτερου επιπέδου</a:t>
            </a:r>
          </a:p>
          <a:p>
            <a:pPr lvl="2"/>
            <a:r>
              <a:rPr lang="el-GR" altLang="el-GR" noProof="0"/>
              <a:t>Τρίτου επιπέδου</a:t>
            </a:r>
          </a:p>
          <a:p>
            <a:pPr lvl="3"/>
            <a:r>
              <a:rPr lang="el-GR" altLang="el-GR" noProof="0"/>
              <a:t>Τέταρτου επιπέδου</a:t>
            </a:r>
          </a:p>
          <a:p>
            <a:pPr lvl="4"/>
            <a:r>
              <a:rPr lang="el-GR" altLang="el-GR" noProof="0"/>
              <a:t>Πέμπτου επιπέδου</a:t>
            </a:r>
          </a:p>
        </p:txBody>
      </p:sp>
      <p:sp>
        <p:nvSpPr>
          <p:cNvPr id="3078" name="Rectangle 6">
            <a:extLst>
              <a:ext uri="{FF2B5EF4-FFF2-40B4-BE49-F238E27FC236}">
                <a16:creationId xmlns:a16="http://schemas.microsoft.com/office/drawing/2014/main" id="{EF74A511-6565-4260-84E8-DABFA35F07FB}"/>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l-GR" altLang="el-GR"/>
          </a:p>
        </p:txBody>
      </p:sp>
      <p:sp>
        <p:nvSpPr>
          <p:cNvPr id="3079" name="Rectangle 7">
            <a:extLst>
              <a:ext uri="{FF2B5EF4-FFF2-40B4-BE49-F238E27FC236}">
                <a16:creationId xmlns:a16="http://schemas.microsoft.com/office/drawing/2014/main" id="{D0838FC6-C927-419D-9500-3524EE89149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93609BF-13CC-4E1B-B6A2-D5A42CFAE475}" type="slidenum">
              <a:rPr lang="el-GR" altLang="el-GR"/>
              <a:pPr>
                <a:defRPr/>
              </a:pPr>
              <a:t>‹#›</a:t>
            </a:fld>
            <a:endParaRPr lang="el-GR" altLang="el-GR"/>
          </a:p>
        </p:txBody>
      </p:sp>
    </p:spTree>
    <p:extLst>
      <p:ext uri="{BB962C8B-B14F-4D97-AF65-F5344CB8AC3E}">
        <p14:creationId xmlns:p14="http://schemas.microsoft.com/office/powerpoint/2010/main" val="22205425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EC444-603B-4F09-9A06-5917518DD901}" type="slidenum">
              <a:rPr kumimoji="0" lang="en-US" sz="1200" b="0" i="0" u="none" strike="noStrike" kern="1200" cap="none" spc="0" normalizeH="0" baseline="0" noProof="0" smtClean="0">
                <a:ln>
                  <a:noFill/>
                </a:ln>
                <a:solidFill>
                  <a:srgbClr val="3D372E"/>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3D372E"/>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4039154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a:defRPr/>
            </a:pPr>
            <a:fld id="{393609BF-13CC-4E1B-B6A2-D5A42CFAE475}" type="slidenum">
              <a:rPr lang="el-GR" altLang="el-GR" smtClean="0"/>
              <a:pPr>
                <a:defRPr/>
              </a:pPr>
              <a:t>30</a:t>
            </a:fld>
            <a:endParaRPr lang="el-GR" altLang="el-GR"/>
          </a:p>
        </p:txBody>
      </p:sp>
    </p:spTree>
    <p:extLst>
      <p:ext uri="{BB962C8B-B14F-4D97-AF65-F5344CB8AC3E}">
        <p14:creationId xmlns:p14="http://schemas.microsoft.com/office/powerpoint/2010/main" val="3610849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a:p>
            <a:endParaRPr lang="en-US" dirty="0"/>
          </a:p>
          <a:p>
            <a:endParaRPr lang="en-US" dirty="0"/>
          </a:p>
          <a:p>
            <a:endParaRPr lang="el-GR" dirty="0"/>
          </a:p>
        </p:txBody>
      </p:sp>
      <p:sp>
        <p:nvSpPr>
          <p:cNvPr id="4" name="Θέση αριθμού διαφάνειας 3"/>
          <p:cNvSpPr>
            <a:spLocks noGrp="1"/>
          </p:cNvSpPr>
          <p:nvPr>
            <p:ph type="sldNum" sz="quarter" idx="5"/>
          </p:nvPr>
        </p:nvSpPr>
        <p:spPr/>
        <p:txBody>
          <a:bodyPr/>
          <a:lstStyle/>
          <a:p>
            <a:pPr>
              <a:defRPr/>
            </a:pPr>
            <a:fld id="{393609BF-13CC-4E1B-B6A2-D5A42CFAE475}" type="slidenum">
              <a:rPr lang="el-GR" altLang="el-GR" smtClean="0"/>
              <a:pPr>
                <a:defRPr/>
              </a:pPr>
              <a:t>36</a:t>
            </a:fld>
            <a:endParaRPr lang="el-GR" altLang="el-GR"/>
          </a:p>
        </p:txBody>
      </p:sp>
    </p:spTree>
    <p:extLst>
      <p:ext uri="{BB962C8B-B14F-4D97-AF65-F5344CB8AC3E}">
        <p14:creationId xmlns:p14="http://schemas.microsoft.com/office/powerpoint/2010/main" val="2551073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A883C045-583D-4F7E-80A9-23B4299C5FD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1E7540-6B39-4B49-A0E0-5311F4F8AE4D}" type="slidenum">
              <a:rPr lang="el-GR" altLang="el-GR" smtClean="0"/>
              <a:pPr/>
              <a:t>38</a:t>
            </a:fld>
            <a:endParaRPr lang="el-GR" altLang="el-GR"/>
          </a:p>
        </p:txBody>
      </p:sp>
      <p:sp>
        <p:nvSpPr>
          <p:cNvPr id="35843" name="Rectangle 2">
            <a:extLst>
              <a:ext uri="{FF2B5EF4-FFF2-40B4-BE49-F238E27FC236}">
                <a16:creationId xmlns:a16="http://schemas.microsoft.com/office/drawing/2014/main" id="{DCAC88A2-7DA5-483F-BE6C-18891391A30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8D642A2C-4EF4-4588-A252-EBD873EF3A83}"/>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333872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5AC7AEC3-8352-4D66-984F-7A30B6A5153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A509469-DA83-463F-A805-045F9B300ACC}" type="slidenum">
              <a:rPr lang="el-GR" altLang="el-GR" smtClean="0"/>
              <a:pPr/>
              <a:t>39</a:t>
            </a:fld>
            <a:endParaRPr lang="el-GR" altLang="el-GR"/>
          </a:p>
        </p:txBody>
      </p:sp>
      <p:sp>
        <p:nvSpPr>
          <p:cNvPr id="37891" name="Rectangle 2">
            <a:extLst>
              <a:ext uri="{FF2B5EF4-FFF2-40B4-BE49-F238E27FC236}">
                <a16:creationId xmlns:a16="http://schemas.microsoft.com/office/drawing/2014/main" id="{651B18D7-9D38-4017-8813-404A35EB18A4}"/>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2ECEFB2E-C184-43FE-BC4E-ED57A0CF3D44}"/>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1280102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393609BF-13CC-4E1B-B6A2-D5A42CFAE475}" type="slidenum">
              <a:rPr lang="el-GR" altLang="el-GR" smtClean="0"/>
              <a:pPr>
                <a:defRPr/>
              </a:pPr>
              <a:t>47</a:t>
            </a:fld>
            <a:endParaRPr lang="el-GR" altLang="el-GR"/>
          </a:p>
        </p:txBody>
      </p:sp>
    </p:spTree>
    <p:extLst>
      <p:ext uri="{BB962C8B-B14F-4D97-AF65-F5344CB8AC3E}">
        <p14:creationId xmlns:p14="http://schemas.microsoft.com/office/powerpoint/2010/main" val="3002328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a:defRPr/>
            </a:pPr>
            <a:fld id="{393609BF-13CC-4E1B-B6A2-D5A42CFAE475}" type="slidenum">
              <a:rPr lang="el-GR" altLang="el-GR" smtClean="0"/>
              <a:pPr>
                <a:defRPr/>
              </a:pPr>
              <a:t>50</a:t>
            </a:fld>
            <a:endParaRPr lang="el-GR" altLang="el-GR"/>
          </a:p>
        </p:txBody>
      </p:sp>
    </p:spTree>
    <p:extLst>
      <p:ext uri="{BB962C8B-B14F-4D97-AF65-F5344CB8AC3E}">
        <p14:creationId xmlns:p14="http://schemas.microsoft.com/office/powerpoint/2010/main" val="3354883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a:defRPr/>
            </a:pPr>
            <a:fld id="{393609BF-13CC-4E1B-B6A2-D5A42CFAE475}" type="slidenum">
              <a:rPr lang="el-GR" altLang="el-GR" smtClean="0"/>
              <a:pPr>
                <a:defRPr/>
              </a:pPr>
              <a:t>51</a:t>
            </a:fld>
            <a:endParaRPr lang="el-GR" altLang="el-GR"/>
          </a:p>
        </p:txBody>
      </p:sp>
    </p:spTree>
    <p:extLst>
      <p:ext uri="{BB962C8B-B14F-4D97-AF65-F5344CB8AC3E}">
        <p14:creationId xmlns:p14="http://schemas.microsoft.com/office/powerpoint/2010/main" val="3414195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10D044CB-66DC-467B-98D2-6918BA7BC4E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05C249-9887-4FBD-A8A1-12C603B9B30C}" type="slidenum">
              <a:rPr lang="el-GR" altLang="el-GR" smtClean="0"/>
              <a:pPr/>
              <a:t>56</a:t>
            </a:fld>
            <a:endParaRPr lang="el-GR" altLang="el-GR"/>
          </a:p>
        </p:txBody>
      </p:sp>
      <p:sp>
        <p:nvSpPr>
          <p:cNvPr id="103427" name="Rectangle 2">
            <a:extLst>
              <a:ext uri="{FF2B5EF4-FFF2-40B4-BE49-F238E27FC236}">
                <a16:creationId xmlns:a16="http://schemas.microsoft.com/office/drawing/2014/main" id="{60536A14-4146-49E2-A702-D7E55A3A8966}"/>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2AD6BE81-AC60-4E5A-BFAA-41E8DDC8BF2A}"/>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205149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A1645780-60A8-42EC-8546-9E874787F3D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9691AE4-E4AF-4BE2-AB5B-B4FC7752BEC4}" type="slidenum">
              <a:rPr lang="el-GR" altLang="el-GR" smtClean="0"/>
              <a:pPr/>
              <a:t>8</a:t>
            </a:fld>
            <a:endParaRPr lang="el-GR" altLang="el-GR"/>
          </a:p>
        </p:txBody>
      </p:sp>
      <p:sp>
        <p:nvSpPr>
          <p:cNvPr id="4099" name="Rectangle 2">
            <a:extLst>
              <a:ext uri="{FF2B5EF4-FFF2-40B4-BE49-F238E27FC236}">
                <a16:creationId xmlns:a16="http://schemas.microsoft.com/office/drawing/2014/main" id="{D62DC00C-11D4-4C5F-AA41-200A0C5BA40A}"/>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C5C0E5E8-7954-4E46-AF7D-AF54CCC52712}"/>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20158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F77700FD-33E3-404F-9E29-C5A7F9675A0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5B1779D-8D2D-42CA-B81C-36CA47C8CE50}" type="slidenum">
              <a:rPr lang="el-GR" altLang="el-GR" smtClean="0"/>
              <a:pPr/>
              <a:t>9</a:t>
            </a:fld>
            <a:endParaRPr lang="el-GR" altLang="el-GR"/>
          </a:p>
        </p:txBody>
      </p:sp>
      <p:sp>
        <p:nvSpPr>
          <p:cNvPr id="8195" name="Rectangle 2">
            <a:extLst>
              <a:ext uri="{FF2B5EF4-FFF2-40B4-BE49-F238E27FC236}">
                <a16:creationId xmlns:a16="http://schemas.microsoft.com/office/drawing/2014/main" id="{8DB1AF59-55D8-43DC-8BB5-30F8A6B54D7C}"/>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5BE64CA2-7616-419F-9C71-A9D31A4B76B9}"/>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393723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7C3F5BC-9978-40DE-BC7E-3E7C51BD568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999D8F-6646-4D6D-B3A4-203201A7DC04}" type="slidenum">
              <a:rPr lang="el-GR" altLang="el-GR" smtClean="0"/>
              <a:pPr/>
              <a:t>11</a:t>
            </a:fld>
            <a:endParaRPr lang="el-GR" altLang="el-GR"/>
          </a:p>
        </p:txBody>
      </p:sp>
      <p:sp>
        <p:nvSpPr>
          <p:cNvPr id="16387" name="Rectangle 2">
            <a:extLst>
              <a:ext uri="{FF2B5EF4-FFF2-40B4-BE49-F238E27FC236}">
                <a16:creationId xmlns:a16="http://schemas.microsoft.com/office/drawing/2014/main" id="{DDBD8180-A0FF-48E0-92A1-AC45EBDAD34B}"/>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29E2F80F-A6CB-407C-9757-6335A57BA85F}"/>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503616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7C3F5BC-9978-40DE-BC7E-3E7C51BD568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999D8F-6646-4D6D-B3A4-203201A7DC04}" type="slidenum">
              <a:rPr lang="el-GR" altLang="el-GR" smtClean="0"/>
              <a:pPr/>
              <a:t>18</a:t>
            </a:fld>
            <a:endParaRPr lang="el-GR" altLang="el-GR"/>
          </a:p>
        </p:txBody>
      </p:sp>
      <p:sp>
        <p:nvSpPr>
          <p:cNvPr id="16387" name="Rectangle 2">
            <a:extLst>
              <a:ext uri="{FF2B5EF4-FFF2-40B4-BE49-F238E27FC236}">
                <a16:creationId xmlns:a16="http://schemas.microsoft.com/office/drawing/2014/main" id="{DDBD8180-A0FF-48E0-92A1-AC45EBDAD34B}"/>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29E2F80F-A6CB-407C-9757-6335A57BA85F}"/>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977585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D234F03-EF27-490E-B332-FAF2014F48D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93332F-ABA4-4DFF-BD8C-C71632CA8877}" type="slidenum">
              <a:rPr lang="el-GR" altLang="el-GR" smtClean="0"/>
              <a:pPr/>
              <a:t>19</a:t>
            </a:fld>
            <a:endParaRPr lang="el-GR" altLang="el-GR"/>
          </a:p>
        </p:txBody>
      </p:sp>
      <p:sp>
        <p:nvSpPr>
          <p:cNvPr id="23555" name="Rectangle 2">
            <a:extLst>
              <a:ext uri="{FF2B5EF4-FFF2-40B4-BE49-F238E27FC236}">
                <a16:creationId xmlns:a16="http://schemas.microsoft.com/office/drawing/2014/main" id="{A23ADA27-DA6F-4738-B47D-EBDFE4ADA708}"/>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330C85F4-723D-472C-8D70-03EE1E3ECA42}"/>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183157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307703A0-FB84-412E-ADC1-07270A9F16B4}" type="slidenum">
              <a:rPr lang="el-GR" smtClean="0"/>
              <a:t>20</a:t>
            </a:fld>
            <a:endParaRPr lang="el-GR"/>
          </a:p>
        </p:txBody>
      </p:sp>
    </p:spTree>
    <p:extLst>
      <p:ext uri="{BB962C8B-B14F-4D97-AF65-F5344CB8AC3E}">
        <p14:creationId xmlns:p14="http://schemas.microsoft.com/office/powerpoint/2010/main" val="28493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8C364AB6-3A48-4FB3-82AA-922E88076B3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478638-3807-4F38-9AAA-D60425DC5E96}" type="slidenum">
              <a:rPr lang="el-GR" altLang="el-GR" smtClean="0"/>
              <a:pPr/>
              <a:t>21</a:t>
            </a:fld>
            <a:endParaRPr lang="el-GR" altLang="el-GR"/>
          </a:p>
        </p:txBody>
      </p:sp>
      <p:sp>
        <p:nvSpPr>
          <p:cNvPr id="25603" name="Rectangle 2">
            <a:extLst>
              <a:ext uri="{FF2B5EF4-FFF2-40B4-BE49-F238E27FC236}">
                <a16:creationId xmlns:a16="http://schemas.microsoft.com/office/drawing/2014/main" id="{FFC3DBC1-AA5B-4723-AEA0-6E1A5CB74EFB}"/>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08D9FA02-7AC8-424C-B6C6-8730F4BB84F2}"/>
              </a:ext>
            </a:extLst>
          </p:cNvPr>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183753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a:extLst>
              <a:ext uri="{FF2B5EF4-FFF2-40B4-BE49-F238E27FC236}">
                <a16:creationId xmlns:a16="http://schemas.microsoft.com/office/drawing/2014/main" id="{1AC12DC2-78DA-4066-9D1A-8397F4DCC1C8}"/>
              </a:ext>
            </a:extLst>
          </p:cNvPr>
          <p:cNvSpPr>
            <a:spLocks noGrp="1" noRot="1" noChangeAspect="1" noChangeArrowheads="1" noTextEdit="1"/>
          </p:cNvSpPr>
          <p:nvPr>
            <p:ph type="sldImg"/>
          </p:nvPr>
        </p:nvSpPr>
        <p:spPr>
          <a:ln/>
        </p:spPr>
      </p:sp>
      <p:sp>
        <p:nvSpPr>
          <p:cNvPr id="28675" name="Θέση σημειώσεων 2">
            <a:extLst>
              <a:ext uri="{FF2B5EF4-FFF2-40B4-BE49-F238E27FC236}">
                <a16:creationId xmlns:a16="http://schemas.microsoft.com/office/drawing/2014/main" id="{75759F00-9E7D-41B0-AC68-E449DD57404F}"/>
              </a:ext>
            </a:extLst>
          </p:cNvPr>
          <p:cNvSpPr>
            <a:spLocks noGrp="1" noChangeArrowheads="1"/>
          </p:cNvSpPr>
          <p:nvPr>
            <p:ph type="body" idx="1"/>
          </p:nvPr>
        </p:nvSpPr>
        <p:spPr>
          <a:noFill/>
        </p:spPr>
        <p:txBody>
          <a:bodyPr/>
          <a:lstStyle/>
          <a:p>
            <a:endParaRPr lang="el-GR" altLang="el-GR"/>
          </a:p>
        </p:txBody>
      </p:sp>
      <p:sp>
        <p:nvSpPr>
          <p:cNvPr id="28676" name="Θέση αριθμού διαφάνειας 3">
            <a:extLst>
              <a:ext uri="{FF2B5EF4-FFF2-40B4-BE49-F238E27FC236}">
                <a16:creationId xmlns:a16="http://schemas.microsoft.com/office/drawing/2014/main" id="{D4D955F2-A78F-4A31-A485-FBA2A21251F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8B2547-3EA9-4A29-9D83-7C300FB4E283}" type="slidenum">
              <a:rPr lang="el-GR" altLang="el-GR" smtClean="0"/>
              <a:pPr/>
              <a:t>22</a:t>
            </a:fld>
            <a:endParaRPr lang="el-GR" altLang="el-GR"/>
          </a:p>
        </p:txBody>
      </p:sp>
    </p:spTree>
    <p:extLst>
      <p:ext uri="{BB962C8B-B14F-4D97-AF65-F5344CB8AC3E}">
        <p14:creationId xmlns:p14="http://schemas.microsoft.com/office/powerpoint/2010/main" val="262787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4DAEFA-5C71-4255-8C9A-88A526056487}"/>
              </a:ext>
            </a:extLst>
          </p:cNvPr>
          <p:cNvSpPr>
            <a:spLocks noGrp="1"/>
          </p:cNvSpPr>
          <p:nvPr>
            <p:ph type="ctrTitle"/>
          </p:nvPr>
        </p:nvSpPr>
        <p:spPr>
          <a:xfrm>
            <a:off x="1143000" y="1122363"/>
            <a:ext cx="6858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9F0F885-E8EF-4769-9080-9E5ABA4F15B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id="{A8E5D57F-45FF-4451-A12C-27F2CEC690AD}"/>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031370AA-B5CB-4929-A29E-C86BB80DEE08}"/>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BABE052F-DCFD-419D-8BD2-0747D1D84FA2}"/>
              </a:ext>
            </a:extLst>
          </p:cNvPr>
          <p:cNvSpPr>
            <a:spLocks noGrp="1" noChangeArrowheads="1"/>
          </p:cNvSpPr>
          <p:nvPr>
            <p:ph type="sldNum" sz="quarter" idx="12"/>
          </p:nvPr>
        </p:nvSpPr>
        <p:spPr>
          <a:ln/>
        </p:spPr>
        <p:txBody>
          <a:bodyPr/>
          <a:lstStyle>
            <a:lvl1pPr>
              <a:defRPr/>
            </a:lvl1pPr>
          </a:lstStyle>
          <a:p>
            <a:pPr>
              <a:defRPr/>
            </a:pPr>
            <a:fld id="{A1A219B7-B587-4A30-8DDB-086A0410164A}" type="slidenum">
              <a:rPr lang="el-GR" altLang="el-GR"/>
              <a:pPr>
                <a:defRPr/>
              </a:pPr>
              <a:t>‹#›</a:t>
            </a:fld>
            <a:endParaRPr lang="el-GR" altLang="el-GR"/>
          </a:p>
        </p:txBody>
      </p:sp>
    </p:spTree>
    <p:extLst>
      <p:ext uri="{BB962C8B-B14F-4D97-AF65-F5344CB8AC3E}">
        <p14:creationId xmlns:p14="http://schemas.microsoft.com/office/powerpoint/2010/main" val="1742875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68D062-CC8A-4F81-A131-32A19B4ECFA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DBC18C2-A79E-4534-AB4A-0477209F5F65}"/>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68E318CD-5D8F-4AC9-8336-75860947A51E}"/>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02E37381-F21B-45E1-A3DE-C21064951361}"/>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79FAE026-2EEB-44F6-BB0E-FB7DD7AF15FF}"/>
              </a:ext>
            </a:extLst>
          </p:cNvPr>
          <p:cNvSpPr>
            <a:spLocks noGrp="1" noChangeArrowheads="1"/>
          </p:cNvSpPr>
          <p:nvPr>
            <p:ph type="sldNum" sz="quarter" idx="12"/>
          </p:nvPr>
        </p:nvSpPr>
        <p:spPr>
          <a:ln/>
        </p:spPr>
        <p:txBody>
          <a:bodyPr/>
          <a:lstStyle>
            <a:lvl1pPr>
              <a:defRPr/>
            </a:lvl1pPr>
          </a:lstStyle>
          <a:p>
            <a:pPr>
              <a:defRPr/>
            </a:pPr>
            <a:fld id="{18E7DEE8-0952-45CE-B55C-C0FC19E5A4BC}" type="slidenum">
              <a:rPr lang="el-GR" altLang="el-GR"/>
              <a:pPr>
                <a:defRPr/>
              </a:pPr>
              <a:t>‹#›</a:t>
            </a:fld>
            <a:endParaRPr lang="el-GR" altLang="el-GR"/>
          </a:p>
        </p:txBody>
      </p:sp>
    </p:spTree>
    <p:extLst>
      <p:ext uri="{BB962C8B-B14F-4D97-AF65-F5344CB8AC3E}">
        <p14:creationId xmlns:p14="http://schemas.microsoft.com/office/powerpoint/2010/main" val="1250165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562C5E9-B12D-4AB6-ACE4-7F791C5DECCA}"/>
              </a:ext>
            </a:extLst>
          </p:cNvPr>
          <p:cNvSpPr>
            <a:spLocks noGrp="1"/>
          </p:cNvSpPr>
          <p:nvPr>
            <p:ph type="title" orient="vert"/>
          </p:nvPr>
        </p:nvSpPr>
        <p:spPr>
          <a:xfrm>
            <a:off x="6629400" y="274638"/>
            <a:ext cx="2057400" cy="5851525"/>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4EA158C-596B-4522-89CC-54F29154CCC8}"/>
              </a:ext>
            </a:extLst>
          </p:cNvPr>
          <p:cNvSpPr>
            <a:spLocks noGrp="1"/>
          </p:cNvSpPr>
          <p:nvPr>
            <p:ph type="body" orient="vert" idx="1"/>
          </p:nvPr>
        </p:nvSpPr>
        <p:spPr>
          <a:xfrm>
            <a:off x="457200" y="274638"/>
            <a:ext cx="60198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5259E2AE-EFD6-482F-9264-35C348FB9DE6}"/>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E585E654-A670-41EC-854B-86E4CCAC23EF}"/>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A6865A4D-3F73-42E9-935E-383EB758592B}"/>
              </a:ext>
            </a:extLst>
          </p:cNvPr>
          <p:cNvSpPr>
            <a:spLocks noGrp="1" noChangeArrowheads="1"/>
          </p:cNvSpPr>
          <p:nvPr>
            <p:ph type="sldNum" sz="quarter" idx="12"/>
          </p:nvPr>
        </p:nvSpPr>
        <p:spPr>
          <a:ln/>
        </p:spPr>
        <p:txBody>
          <a:bodyPr/>
          <a:lstStyle>
            <a:lvl1pPr>
              <a:defRPr/>
            </a:lvl1pPr>
          </a:lstStyle>
          <a:p>
            <a:pPr>
              <a:defRPr/>
            </a:pPr>
            <a:fld id="{C134A9D3-8FB0-474A-BCB5-349CF3E28609}" type="slidenum">
              <a:rPr lang="el-GR" altLang="el-GR"/>
              <a:pPr>
                <a:defRPr/>
              </a:pPr>
              <a:t>‹#›</a:t>
            </a:fld>
            <a:endParaRPr lang="el-GR" altLang="el-GR"/>
          </a:p>
        </p:txBody>
      </p:sp>
    </p:spTree>
    <p:extLst>
      <p:ext uri="{BB962C8B-B14F-4D97-AF65-F5344CB8AC3E}">
        <p14:creationId xmlns:p14="http://schemas.microsoft.com/office/powerpoint/2010/main" val="2819934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EFFF21-FAB3-405C-BF73-67101408372D}"/>
              </a:ext>
            </a:extLst>
          </p:cNvPr>
          <p:cNvSpPr>
            <a:spLocks noGrp="1"/>
          </p:cNvSpPr>
          <p:nvPr>
            <p:ph type="title"/>
          </p:nvPr>
        </p:nvSpPr>
        <p:spPr>
          <a:xfrm>
            <a:off x="457200" y="274638"/>
            <a:ext cx="8229600" cy="1143000"/>
          </a:xfrm>
        </p:spPr>
        <p:txBody>
          <a:bodyPr/>
          <a:lstStyle/>
          <a:p>
            <a:r>
              <a:rPr lang="el-GR"/>
              <a:t>Κάντε κλικ για να επεξεργαστείτε τον τίτλο υποδείγματος</a:t>
            </a:r>
          </a:p>
        </p:txBody>
      </p:sp>
      <p:sp>
        <p:nvSpPr>
          <p:cNvPr id="3" name="Θέση πίνακα 2">
            <a:extLst>
              <a:ext uri="{FF2B5EF4-FFF2-40B4-BE49-F238E27FC236}">
                <a16:creationId xmlns:a16="http://schemas.microsoft.com/office/drawing/2014/main" id="{AA9752E7-A044-49CC-B62F-D5B7A833AE8D}"/>
              </a:ext>
            </a:extLst>
          </p:cNvPr>
          <p:cNvSpPr>
            <a:spLocks noGrp="1"/>
          </p:cNvSpPr>
          <p:nvPr>
            <p:ph type="tbl" idx="1"/>
          </p:nvPr>
        </p:nvSpPr>
        <p:spPr>
          <a:xfrm>
            <a:off x="457200" y="1600200"/>
            <a:ext cx="8229600" cy="4525963"/>
          </a:xfrm>
        </p:spPr>
        <p:txBody>
          <a:bodyPr/>
          <a:lstStyle/>
          <a:p>
            <a:pPr lvl="0"/>
            <a:endParaRPr lang="el-GR" noProof="0"/>
          </a:p>
        </p:txBody>
      </p:sp>
      <p:sp>
        <p:nvSpPr>
          <p:cNvPr id="4" name="Rectangle 4">
            <a:extLst>
              <a:ext uri="{FF2B5EF4-FFF2-40B4-BE49-F238E27FC236}">
                <a16:creationId xmlns:a16="http://schemas.microsoft.com/office/drawing/2014/main" id="{383BBD9E-2904-4537-A9BC-0FCE1651A35F}"/>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A6849677-3EC0-481E-BE24-4E3D5262FAD5}"/>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015DD901-B1C7-4272-92F5-E0CA336E5BB9}"/>
              </a:ext>
            </a:extLst>
          </p:cNvPr>
          <p:cNvSpPr>
            <a:spLocks noGrp="1" noChangeArrowheads="1"/>
          </p:cNvSpPr>
          <p:nvPr>
            <p:ph type="sldNum" sz="quarter" idx="12"/>
          </p:nvPr>
        </p:nvSpPr>
        <p:spPr>
          <a:ln/>
        </p:spPr>
        <p:txBody>
          <a:bodyPr/>
          <a:lstStyle>
            <a:lvl1pPr>
              <a:defRPr/>
            </a:lvl1pPr>
          </a:lstStyle>
          <a:p>
            <a:pPr>
              <a:defRPr/>
            </a:pPr>
            <a:fld id="{EA419835-FA07-4669-BF27-FC7386727F20}" type="slidenum">
              <a:rPr lang="el-GR" altLang="el-GR"/>
              <a:pPr>
                <a:defRPr/>
              </a:pPr>
              <a:t>‹#›</a:t>
            </a:fld>
            <a:endParaRPr lang="el-GR" altLang="el-GR"/>
          </a:p>
        </p:txBody>
      </p:sp>
    </p:spTree>
    <p:extLst>
      <p:ext uri="{BB962C8B-B14F-4D97-AF65-F5344CB8AC3E}">
        <p14:creationId xmlns:p14="http://schemas.microsoft.com/office/powerpoint/2010/main" val="1661690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658727" y="469222"/>
            <a:ext cx="781812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2743200" y="1460692"/>
            <a:ext cx="5143499" cy="685800"/>
          </a:xfrm>
        </p:spPr>
        <p:txBody>
          <a:bodyPr>
            <a:normAutofit/>
          </a:bodyPr>
          <a:lstStyle>
            <a:lvl1pPr>
              <a:defRPr sz="3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2743200" y="2438570"/>
            <a:ext cx="5143500" cy="3950208"/>
          </a:xfrm>
        </p:spPr>
        <p:txBody>
          <a:bodyPr>
            <a:normAutofit/>
          </a:bodyPr>
          <a:lstStyle>
            <a:lvl1pPr>
              <a:defRPr sz="135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921336056"/>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p:cNvSpPr/>
          <p:nvPr/>
        </p:nvSpPr>
        <p:spPr bwMode="invGray">
          <a:xfrm>
            <a:off x="0" y="3936697"/>
            <a:ext cx="9144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8651" y="4114800"/>
            <a:ext cx="7886699" cy="1158446"/>
          </a:xfrm>
        </p:spPr>
        <p:txBody>
          <a:bodyPr anchor="b">
            <a:normAutofit/>
          </a:bodyPr>
          <a:lstStyle>
            <a:lvl1pPr algn="l">
              <a:defRPr sz="39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28651" y="5338170"/>
            <a:ext cx="7886699" cy="474836"/>
          </a:xfrm>
        </p:spPr>
        <p:txBody>
          <a:bodyPr/>
          <a:lstStyle>
            <a:lvl1pPr marL="0" indent="0" algn="l">
              <a:spcBef>
                <a:spcPts val="0"/>
              </a:spcBef>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39841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dirty="0"/>
          </a:p>
        </p:txBody>
      </p:sp>
      <p:sp>
        <p:nvSpPr>
          <p:cNvPr id="4" name="Date Placeholder 4"/>
          <p:cNvSpPr>
            <a:spLocks noGrp="1"/>
          </p:cNvSpPr>
          <p:nvPr>
            <p:ph type="dt" sz="half" idx="10"/>
          </p:nvPr>
        </p:nvSpPr>
        <p:spPr/>
        <p:txBody>
          <a:bodyPr/>
          <a:lstStyle/>
          <a:p>
            <a:fld id="{B0FE2824-C2A0-4931-BB32-60B24BDBB3CC}" type="datetimeFigureOut">
              <a:rPr lang="en-US" smtClean="0"/>
              <a:t>12/4/2025</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93107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ltGray">
          <a:xfrm>
            <a:off x="0" y="3276600"/>
            <a:ext cx="9144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3429001"/>
            <a:ext cx="7200900" cy="1838519"/>
          </a:xfrm>
        </p:spPr>
        <p:txBody>
          <a:bodyPr anchor="b">
            <a:normAutofit/>
          </a:bodyPr>
          <a:lstStyle>
            <a:lvl1pPr>
              <a:defRPr sz="39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30936" y="5340096"/>
            <a:ext cx="7200900" cy="475488"/>
          </a:xfrm>
        </p:spPr>
        <p:txBody>
          <a:bodyPr/>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Tree>
    <p:extLst>
      <p:ext uri="{BB962C8B-B14F-4D97-AF65-F5344CB8AC3E}">
        <p14:creationId xmlns:p14="http://schemas.microsoft.com/office/powerpoint/2010/main" val="247424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45224"/>
          </a:xfrm>
        </p:spPr>
        <p:txBody>
          <a:bodyPr/>
          <a:lstStyle/>
          <a:p>
            <a:r>
              <a:rPr lang="en-US"/>
              <a:t>Click to edit Master title style</a:t>
            </a:r>
          </a:p>
        </p:txBody>
      </p:sp>
      <p:sp>
        <p:nvSpPr>
          <p:cNvPr id="3" name="Content Placeholder 2"/>
          <p:cNvSpPr>
            <a:spLocks noGrp="1"/>
          </p:cNvSpPr>
          <p:nvPr>
            <p:ph sz="half" idx="1"/>
          </p:nvPr>
        </p:nvSpPr>
        <p:spPr>
          <a:xfrm>
            <a:off x="628650" y="1825625"/>
            <a:ext cx="3771900" cy="4351338"/>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43450" y="1825625"/>
            <a:ext cx="3771900" cy="4351338"/>
          </a:xfrm>
        </p:spPr>
        <p:txBody>
          <a:bodyPr>
            <a:normAutofit/>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12/4/2025</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59485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29841" y="1828800"/>
            <a:ext cx="3771900" cy="685800"/>
          </a:xfrm>
        </p:spPr>
        <p:txBody>
          <a:bodyPr anchor="ctr">
            <a:normAutofit/>
          </a:bodyPr>
          <a:lstStyle>
            <a:lvl1pPr marL="0" indent="0">
              <a:spcBef>
                <a:spcPts val="750"/>
              </a:spcBef>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1" y="2514601"/>
            <a:ext cx="3771900" cy="3675063"/>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44641" y="1828800"/>
            <a:ext cx="3771900" cy="685800"/>
          </a:xfrm>
        </p:spPr>
        <p:txBody>
          <a:bodyPr anchor="ctr">
            <a:normAutofit/>
          </a:bodyPr>
          <a:lstStyle>
            <a:lvl1pPr marL="0" indent="0">
              <a:spcBef>
                <a:spcPts val="750"/>
              </a:spcBef>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44641" y="2514601"/>
            <a:ext cx="3771900" cy="3675063"/>
          </a:xfrm>
        </p:spPr>
        <p:txBody>
          <a:bodyPr>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11"/>
          </p:nvPr>
        </p:nvSpPr>
        <p:spPr/>
        <p:txBody>
          <a:bodyPr/>
          <a:lstStyle/>
          <a:p>
            <a:endParaRPr lang="en-US"/>
          </a:p>
        </p:txBody>
      </p:sp>
      <p:sp>
        <p:nvSpPr>
          <p:cNvPr id="7" name="Date Placeholder 7"/>
          <p:cNvSpPr>
            <a:spLocks noGrp="1"/>
          </p:cNvSpPr>
          <p:nvPr>
            <p:ph type="dt" sz="half" idx="10"/>
          </p:nvPr>
        </p:nvSpPr>
        <p:spPr/>
        <p:txBody>
          <a:bodyPr/>
          <a:lstStyle/>
          <a:p>
            <a:fld id="{B0FE2824-C2A0-4931-BB32-60B24BDBB3CC}" type="datetimeFigureOut">
              <a:rPr lang="en-US" smtClean="0"/>
              <a:t>12/4/2025</a:t>
            </a:fld>
            <a:endParaRPr lang="en-US"/>
          </a:p>
        </p:txBody>
      </p:sp>
      <p:sp>
        <p:nvSpPr>
          <p:cNvPr id="9" name="Slide Number Placeholder 8"/>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41667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11"/>
          </p:nvPr>
        </p:nvSpPr>
        <p:spPr/>
        <p:txBody>
          <a:bodyPr/>
          <a:lstStyle/>
          <a:p>
            <a:endParaRPr lang="en-US"/>
          </a:p>
        </p:txBody>
      </p:sp>
      <p:sp>
        <p:nvSpPr>
          <p:cNvPr id="3" name="Date Placeholder 3"/>
          <p:cNvSpPr>
            <a:spLocks noGrp="1"/>
          </p:cNvSpPr>
          <p:nvPr>
            <p:ph type="dt" sz="half" idx="10"/>
          </p:nvPr>
        </p:nvSpPr>
        <p:spPr/>
        <p:txBody>
          <a:bodyPr/>
          <a:lstStyle/>
          <a:p>
            <a:fld id="{B0FE2824-C2A0-4931-BB32-60B24BDBB3CC}" type="datetimeFigureOut">
              <a:rPr lang="en-US" smtClean="0"/>
              <a:t>12/4/2025</a:t>
            </a:fld>
            <a:endParaRPr lang="en-US"/>
          </a:p>
        </p:txBody>
      </p:sp>
      <p:sp>
        <p:nvSpPr>
          <p:cNvPr id="5" name="Slide Number Placeholder 4"/>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45842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6AEB76-2C20-4721-B5CF-802635BFC1C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9143257-7F16-4024-AD4A-B78BB7EC66A2}"/>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5348C4D8-60A2-4093-A0A9-051EBC61D5C1}"/>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C6747348-C8A8-49DA-9DC6-05F19E91668E}"/>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8B0B94A0-D91B-4D8A-B04C-BBFE31F93A7B}"/>
              </a:ext>
            </a:extLst>
          </p:cNvPr>
          <p:cNvSpPr>
            <a:spLocks noGrp="1" noChangeArrowheads="1"/>
          </p:cNvSpPr>
          <p:nvPr>
            <p:ph type="sldNum" sz="quarter" idx="12"/>
          </p:nvPr>
        </p:nvSpPr>
        <p:spPr>
          <a:ln/>
        </p:spPr>
        <p:txBody>
          <a:bodyPr/>
          <a:lstStyle>
            <a:lvl1pPr>
              <a:defRPr/>
            </a:lvl1pPr>
          </a:lstStyle>
          <a:p>
            <a:pPr>
              <a:defRPr/>
            </a:pPr>
            <a:fld id="{AFDF76C5-FD58-498F-929C-B2D1B4156563}" type="slidenum">
              <a:rPr lang="el-GR" altLang="el-GR"/>
              <a:pPr>
                <a:defRPr/>
              </a:pPr>
              <a:t>‹#›</a:t>
            </a:fld>
            <a:endParaRPr lang="el-GR" altLang="el-GR"/>
          </a:p>
        </p:txBody>
      </p:sp>
    </p:spTree>
    <p:extLst>
      <p:ext uri="{BB962C8B-B14F-4D97-AF65-F5344CB8AC3E}">
        <p14:creationId xmlns:p14="http://schemas.microsoft.com/office/powerpoint/2010/main" val="911146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lang="en-US"/>
          </a:p>
        </p:txBody>
      </p:sp>
      <p:sp>
        <p:nvSpPr>
          <p:cNvPr id="2" name="Date Placeholder 2"/>
          <p:cNvSpPr>
            <a:spLocks noGrp="1"/>
          </p:cNvSpPr>
          <p:nvPr>
            <p:ph type="dt" sz="half" idx="10"/>
          </p:nvPr>
        </p:nvSpPr>
        <p:spPr/>
        <p:txBody>
          <a:bodyPr/>
          <a:lstStyle/>
          <a:p>
            <a:fld id="{B0FE2824-C2A0-4931-BB32-60B24BDBB3CC}" type="datetimeFigureOut">
              <a:rPr lang="en-US" smtClean="0"/>
              <a:t>12/4/2025</a:t>
            </a:fld>
            <a:endParaRPr lang="en-US"/>
          </a:p>
        </p:txBody>
      </p:sp>
      <p:sp>
        <p:nvSpPr>
          <p:cNvPr id="4" name="Slide Number Placeholder 3"/>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28684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0" y="1524000"/>
            <a:ext cx="2571750" cy="1905000"/>
          </a:xfrm>
        </p:spPr>
        <p:txBody>
          <a:bodyPr anchor="b">
            <a:normAutofit/>
          </a:bodyPr>
          <a:lstStyle>
            <a:lvl1pPr>
              <a:defRPr sz="2550"/>
            </a:lvl1pPr>
          </a:lstStyle>
          <a:p>
            <a:r>
              <a:rPr lang="en-US"/>
              <a:t>Click to edit Master title style</a:t>
            </a:r>
            <a:endParaRPr lang="en-US" dirty="0"/>
          </a:p>
        </p:txBody>
      </p:sp>
      <p:sp>
        <p:nvSpPr>
          <p:cNvPr id="3" name="Content Placeholder 2"/>
          <p:cNvSpPr>
            <a:spLocks noGrp="1"/>
          </p:cNvSpPr>
          <p:nvPr>
            <p:ph idx="1"/>
          </p:nvPr>
        </p:nvSpPr>
        <p:spPr>
          <a:xfrm>
            <a:off x="628650" y="685800"/>
            <a:ext cx="4800600" cy="5257800"/>
          </a:xfr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0" y="3581400"/>
            <a:ext cx="2571750" cy="1828800"/>
          </a:xfrm>
        </p:spPr>
        <p:txBody>
          <a:bodyPr/>
          <a:lstStyle>
            <a:lvl1pPr marL="0" indent="0">
              <a:spcBef>
                <a:spcPts val="7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12/4/2025</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39492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0" y="1527048"/>
            <a:ext cx="2571750" cy="1901952"/>
          </a:xfrm>
        </p:spPr>
        <p:txBody>
          <a:bodyPr anchor="b">
            <a:normAutofit/>
          </a:bodyPr>
          <a:lstStyle>
            <a:lvl1pPr>
              <a:defRPr sz="255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628648" y="685800"/>
            <a:ext cx="4800600" cy="5257800"/>
          </a:xfrm>
        </p:spPr>
        <p:txBody>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943601" y="3581400"/>
            <a:ext cx="2571749" cy="1828800"/>
          </a:xfrm>
        </p:spPr>
        <p:txBody>
          <a:bodyPr/>
          <a:lstStyle>
            <a:lvl1pPr marL="0" indent="0">
              <a:spcBef>
                <a:spcPts val="75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12/4/2025</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229381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12/4/2025</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06524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6270" y="365125"/>
            <a:ext cx="1200150" cy="5811838"/>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64008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12/4/2025</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12199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105E17-76CD-4DEB-92D7-22713AE09822}"/>
              </a:ext>
            </a:extLst>
          </p:cNvPr>
          <p:cNvSpPr>
            <a:spLocks noGrp="1"/>
          </p:cNvSpPr>
          <p:nvPr>
            <p:ph type="title"/>
          </p:nvPr>
        </p:nvSpPr>
        <p:spPr>
          <a:xfrm>
            <a:off x="623888" y="1709738"/>
            <a:ext cx="78867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587165B-2833-4080-9B88-5C56988EDB1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a:extLst>
              <a:ext uri="{FF2B5EF4-FFF2-40B4-BE49-F238E27FC236}">
                <a16:creationId xmlns:a16="http://schemas.microsoft.com/office/drawing/2014/main" id="{0457A980-D67D-4202-B3C5-09A1A29E2425}"/>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FDAE41DF-E3ED-44C8-9A91-17B34050897C}"/>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DD213432-C621-40F4-BEB2-9F0FB3F7F126}"/>
              </a:ext>
            </a:extLst>
          </p:cNvPr>
          <p:cNvSpPr>
            <a:spLocks noGrp="1" noChangeArrowheads="1"/>
          </p:cNvSpPr>
          <p:nvPr>
            <p:ph type="sldNum" sz="quarter" idx="12"/>
          </p:nvPr>
        </p:nvSpPr>
        <p:spPr>
          <a:ln/>
        </p:spPr>
        <p:txBody>
          <a:bodyPr/>
          <a:lstStyle>
            <a:lvl1pPr>
              <a:defRPr/>
            </a:lvl1pPr>
          </a:lstStyle>
          <a:p>
            <a:pPr>
              <a:defRPr/>
            </a:pPr>
            <a:fld id="{6ADDD388-37B9-4F7D-8D7D-2A4DEF665BB4}" type="slidenum">
              <a:rPr lang="el-GR" altLang="el-GR"/>
              <a:pPr>
                <a:defRPr/>
              </a:pPr>
              <a:t>‹#›</a:t>
            </a:fld>
            <a:endParaRPr lang="el-GR" altLang="el-GR"/>
          </a:p>
        </p:txBody>
      </p:sp>
    </p:spTree>
    <p:extLst>
      <p:ext uri="{BB962C8B-B14F-4D97-AF65-F5344CB8AC3E}">
        <p14:creationId xmlns:p14="http://schemas.microsoft.com/office/powerpoint/2010/main" val="2785514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2A98CA-0893-43B7-8C30-79BDB3A817D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E0DAEE9-BBC5-4751-907B-FA97E5755EB3}"/>
              </a:ext>
            </a:extLst>
          </p:cNvPr>
          <p:cNvSpPr>
            <a:spLocks noGrp="1"/>
          </p:cNvSpPr>
          <p:nvPr>
            <p:ph sz="half" idx="1"/>
          </p:nvPr>
        </p:nvSpPr>
        <p:spPr>
          <a:xfrm>
            <a:off x="457200" y="1600200"/>
            <a:ext cx="40386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81E95BBB-4815-49A7-B146-BDD3F7C92567}"/>
              </a:ext>
            </a:extLst>
          </p:cNvPr>
          <p:cNvSpPr>
            <a:spLocks noGrp="1"/>
          </p:cNvSpPr>
          <p:nvPr>
            <p:ph sz="half" idx="2"/>
          </p:nvPr>
        </p:nvSpPr>
        <p:spPr>
          <a:xfrm>
            <a:off x="4648200" y="1600200"/>
            <a:ext cx="40386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96F513EC-AD43-4020-A944-2B4B2D4469EC}"/>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219DDB89-5DD9-436B-A3B3-2FBDB0D5B4DC}"/>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0BF2314C-7CF6-45FA-92F8-5167E2240D6F}"/>
              </a:ext>
            </a:extLst>
          </p:cNvPr>
          <p:cNvSpPr>
            <a:spLocks noGrp="1" noChangeArrowheads="1"/>
          </p:cNvSpPr>
          <p:nvPr>
            <p:ph type="sldNum" sz="quarter" idx="12"/>
          </p:nvPr>
        </p:nvSpPr>
        <p:spPr>
          <a:ln/>
        </p:spPr>
        <p:txBody>
          <a:bodyPr/>
          <a:lstStyle>
            <a:lvl1pPr>
              <a:defRPr/>
            </a:lvl1pPr>
          </a:lstStyle>
          <a:p>
            <a:pPr>
              <a:defRPr/>
            </a:pPr>
            <a:fld id="{459507E7-BCB8-4448-972D-766C52E26AB2}" type="slidenum">
              <a:rPr lang="el-GR" altLang="el-GR"/>
              <a:pPr>
                <a:defRPr/>
              </a:pPr>
              <a:t>‹#›</a:t>
            </a:fld>
            <a:endParaRPr lang="el-GR" altLang="el-GR"/>
          </a:p>
        </p:txBody>
      </p:sp>
    </p:spTree>
    <p:extLst>
      <p:ext uri="{BB962C8B-B14F-4D97-AF65-F5344CB8AC3E}">
        <p14:creationId xmlns:p14="http://schemas.microsoft.com/office/powerpoint/2010/main" val="20196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600DFA-ECA3-4C76-88BF-4C3FDE288B34}"/>
              </a:ext>
            </a:extLst>
          </p:cNvPr>
          <p:cNvSpPr>
            <a:spLocks noGrp="1"/>
          </p:cNvSpPr>
          <p:nvPr>
            <p:ph type="title"/>
          </p:nvPr>
        </p:nvSpPr>
        <p:spPr>
          <a:xfrm>
            <a:off x="630238" y="365125"/>
            <a:ext cx="78867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8879211-76A4-4324-9F28-C16DD47E00A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31286FE4-5605-4695-AF03-8125FDABD1AF}"/>
              </a:ext>
            </a:extLst>
          </p:cNvPr>
          <p:cNvSpPr>
            <a:spLocks noGrp="1"/>
          </p:cNvSpPr>
          <p:nvPr>
            <p:ph sz="half" idx="2"/>
          </p:nvPr>
        </p:nvSpPr>
        <p:spPr>
          <a:xfrm>
            <a:off x="630238" y="2505075"/>
            <a:ext cx="386873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67C0700B-0ADE-495C-934E-F41FADA92B8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48C5B643-5AFB-45F7-A58F-83146E2D1796}"/>
              </a:ext>
            </a:extLst>
          </p:cNvPr>
          <p:cNvSpPr>
            <a:spLocks noGrp="1"/>
          </p:cNvSpPr>
          <p:nvPr>
            <p:ph sz="quarter" idx="4"/>
          </p:nvPr>
        </p:nvSpPr>
        <p:spPr>
          <a:xfrm>
            <a:off x="4629150" y="2505075"/>
            <a:ext cx="38877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24D2239C-1620-4B4D-B1B6-E4E4D828091F}"/>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8" name="Rectangle 5">
            <a:extLst>
              <a:ext uri="{FF2B5EF4-FFF2-40B4-BE49-F238E27FC236}">
                <a16:creationId xmlns:a16="http://schemas.microsoft.com/office/drawing/2014/main" id="{1A8449B3-78AF-4504-9E22-E832D3B05DB5}"/>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9" name="Rectangle 6">
            <a:extLst>
              <a:ext uri="{FF2B5EF4-FFF2-40B4-BE49-F238E27FC236}">
                <a16:creationId xmlns:a16="http://schemas.microsoft.com/office/drawing/2014/main" id="{4DEDAD75-B67C-4379-BF63-220215C6220B}"/>
              </a:ext>
            </a:extLst>
          </p:cNvPr>
          <p:cNvSpPr>
            <a:spLocks noGrp="1" noChangeArrowheads="1"/>
          </p:cNvSpPr>
          <p:nvPr>
            <p:ph type="sldNum" sz="quarter" idx="12"/>
          </p:nvPr>
        </p:nvSpPr>
        <p:spPr>
          <a:ln/>
        </p:spPr>
        <p:txBody>
          <a:bodyPr/>
          <a:lstStyle>
            <a:lvl1pPr>
              <a:defRPr/>
            </a:lvl1pPr>
          </a:lstStyle>
          <a:p>
            <a:pPr>
              <a:defRPr/>
            </a:pPr>
            <a:fld id="{DFDF4794-9E21-4A93-AB9C-70626733356C}" type="slidenum">
              <a:rPr lang="el-GR" altLang="el-GR"/>
              <a:pPr>
                <a:defRPr/>
              </a:pPr>
              <a:t>‹#›</a:t>
            </a:fld>
            <a:endParaRPr lang="el-GR" altLang="el-GR"/>
          </a:p>
        </p:txBody>
      </p:sp>
    </p:spTree>
    <p:extLst>
      <p:ext uri="{BB962C8B-B14F-4D97-AF65-F5344CB8AC3E}">
        <p14:creationId xmlns:p14="http://schemas.microsoft.com/office/powerpoint/2010/main" val="55092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AF04C2-B54A-4FCE-A098-6E5AF159A51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Rectangle 4">
            <a:extLst>
              <a:ext uri="{FF2B5EF4-FFF2-40B4-BE49-F238E27FC236}">
                <a16:creationId xmlns:a16="http://schemas.microsoft.com/office/drawing/2014/main" id="{5E6B6BFA-1599-4C95-B402-AB2731D6AF63}"/>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4" name="Rectangle 5">
            <a:extLst>
              <a:ext uri="{FF2B5EF4-FFF2-40B4-BE49-F238E27FC236}">
                <a16:creationId xmlns:a16="http://schemas.microsoft.com/office/drawing/2014/main" id="{009D7259-A6D9-4E59-9039-2B94D636CE86}"/>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5" name="Rectangle 6">
            <a:extLst>
              <a:ext uri="{FF2B5EF4-FFF2-40B4-BE49-F238E27FC236}">
                <a16:creationId xmlns:a16="http://schemas.microsoft.com/office/drawing/2014/main" id="{CD812647-5050-4301-9B47-DB9E6C9B0B9D}"/>
              </a:ext>
            </a:extLst>
          </p:cNvPr>
          <p:cNvSpPr>
            <a:spLocks noGrp="1" noChangeArrowheads="1"/>
          </p:cNvSpPr>
          <p:nvPr>
            <p:ph type="sldNum" sz="quarter" idx="12"/>
          </p:nvPr>
        </p:nvSpPr>
        <p:spPr>
          <a:ln/>
        </p:spPr>
        <p:txBody>
          <a:bodyPr/>
          <a:lstStyle>
            <a:lvl1pPr>
              <a:defRPr/>
            </a:lvl1pPr>
          </a:lstStyle>
          <a:p>
            <a:pPr>
              <a:defRPr/>
            </a:pPr>
            <a:fld id="{769CD195-614D-4E5E-A73C-59745D482869}" type="slidenum">
              <a:rPr lang="el-GR" altLang="el-GR"/>
              <a:pPr>
                <a:defRPr/>
              </a:pPr>
              <a:t>‹#›</a:t>
            </a:fld>
            <a:endParaRPr lang="el-GR" altLang="el-GR"/>
          </a:p>
        </p:txBody>
      </p:sp>
    </p:spTree>
    <p:extLst>
      <p:ext uri="{BB962C8B-B14F-4D97-AF65-F5344CB8AC3E}">
        <p14:creationId xmlns:p14="http://schemas.microsoft.com/office/powerpoint/2010/main" val="1235810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6DBEC2-F717-4536-AFF0-06B3F59368FD}"/>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3" name="Rectangle 5">
            <a:extLst>
              <a:ext uri="{FF2B5EF4-FFF2-40B4-BE49-F238E27FC236}">
                <a16:creationId xmlns:a16="http://schemas.microsoft.com/office/drawing/2014/main" id="{634E8330-3CB5-47E2-BFE6-7758DAAAA300}"/>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4" name="Rectangle 6">
            <a:extLst>
              <a:ext uri="{FF2B5EF4-FFF2-40B4-BE49-F238E27FC236}">
                <a16:creationId xmlns:a16="http://schemas.microsoft.com/office/drawing/2014/main" id="{F43CC009-C005-42F3-A380-79F6B58D3984}"/>
              </a:ext>
            </a:extLst>
          </p:cNvPr>
          <p:cNvSpPr>
            <a:spLocks noGrp="1" noChangeArrowheads="1"/>
          </p:cNvSpPr>
          <p:nvPr>
            <p:ph type="sldNum" sz="quarter" idx="12"/>
          </p:nvPr>
        </p:nvSpPr>
        <p:spPr>
          <a:ln/>
        </p:spPr>
        <p:txBody>
          <a:bodyPr/>
          <a:lstStyle>
            <a:lvl1pPr>
              <a:defRPr/>
            </a:lvl1pPr>
          </a:lstStyle>
          <a:p>
            <a:pPr>
              <a:defRPr/>
            </a:pPr>
            <a:fld id="{BB2877C9-FB9F-41DF-B165-09AB4E206395}" type="slidenum">
              <a:rPr lang="el-GR" altLang="el-GR"/>
              <a:pPr>
                <a:defRPr/>
              </a:pPr>
              <a:t>‹#›</a:t>
            </a:fld>
            <a:endParaRPr lang="el-GR" altLang="el-GR"/>
          </a:p>
        </p:txBody>
      </p:sp>
    </p:spTree>
    <p:extLst>
      <p:ext uri="{BB962C8B-B14F-4D97-AF65-F5344CB8AC3E}">
        <p14:creationId xmlns:p14="http://schemas.microsoft.com/office/powerpoint/2010/main" val="549449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ECA0DA-0248-4B44-989B-4D080CF40D4C}"/>
              </a:ext>
            </a:extLst>
          </p:cNvPr>
          <p:cNvSpPr>
            <a:spLocks noGrp="1"/>
          </p:cNvSpPr>
          <p:nvPr>
            <p:ph type="title"/>
          </p:nvPr>
        </p:nvSpPr>
        <p:spPr>
          <a:xfrm>
            <a:off x="630238" y="457200"/>
            <a:ext cx="2949575"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7AA7AA4-B190-41B1-AF68-BEEAB0F3B47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FADE3366-921E-4C92-81EC-8426DE6BCDB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a:extLst>
              <a:ext uri="{FF2B5EF4-FFF2-40B4-BE49-F238E27FC236}">
                <a16:creationId xmlns:a16="http://schemas.microsoft.com/office/drawing/2014/main" id="{0C2FF56E-1E2E-480C-B71F-ECFCC67514DB}"/>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6FD6399A-31ED-424E-B597-EFF71C5BBD85}"/>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F93D15C6-3567-4DA0-8140-4AEDAEA808AF}"/>
              </a:ext>
            </a:extLst>
          </p:cNvPr>
          <p:cNvSpPr>
            <a:spLocks noGrp="1" noChangeArrowheads="1"/>
          </p:cNvSpPr>
          <p:nvPr>
            <p:ph type="sldNum" sz="quarter" idx="12"/>
          </p:nvPr>
        </p:nvSpPr>
        <p:spPr>
          <a:ln/>
        </p:spPr>
        <p:txBody>
          <a:bodyPr/>
          <a:lstStyle>
            <a:lvl1pPr>
              <a:defRPr/>
            </a:lvl1pPr>
          </a:lstStyle>
          <a:p>
            <a:pPr>
              <a:defRPr/>
            </a:pPr>
            <a:fld id="{696210B0-3FF4-46AB-95E6-E0DAC91ECB9B}" type="slidenum">
              <a:rPr lang="el-GR" altLang="el-GR"/>
              <a:pPr>
                <a:defRPr/>
              </a:pPr>
              <a:t>‹#›</a:t>
            </a:fld>
            <a:endParaRPr lang="el-GR" altLang="el-GR"/>
          </a:p>
        </p:txBody>
      </p:sp>
    </p:spTree>
    <p:extLst>
      <p:ext uri="{BB962C8B-B14F-4D97-AF65-F5344CB8AC3E}">
        <p14:creationId xmlns:p14="http://schemas.microsoft.com/office/powerpoint/2010/main" val="2477657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110AF6-E80C-4AE3-8601-68752E73EC99}"/>
              </a:ext>
            </a:extLst>
          </p:cNvPr>
          <p:cNvSpPr>
            <a:spLocks noGrp="1"/>
          </p:cNvSpPr>
          <p:nvPr>
            <p:ph type="title"/>
          </p:nvPr>
        </p:nvSpPr>
        <p:spPr>
          <a:xfrm>
            <a:off x="630238" y="457200"/>
            <a:ext cx="2949575"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77F793EF-CAE3-4BBF-9E46-8FBD05F7390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a:extLst>
              <a:ext uri="{FF2B5EF4-FFF2-40B4-BE49-F238E27FC236}">
                <a16:creationId xmlns:a16="http://schemas.microsoft.com/office/drawing/2014/main" id="{BCB4BB90-D3D5-4DF7-8E2E-B9195C50049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a:extLst>
              <a:ext uri="{FF2B5EF4-FFF2-40B4-BE49-F238E27FC236}">
                <a16:creationId xmlns:a16="http://schemas.microsoft.com/office/drawing/2014/main" id="{3E7D13DC-43C0-4EC4-9727-105A6B0399C7}"/>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C4461D2B-A59B-409A-8EC7-B4223D0DF5A0}"/>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076AFE24-1651-48FE-A5F9-3DEB6E6C0FDE}"/>
              </a:ext>
            </a:extLst>
          </p:cNvPr>
          <p:cNvSpPr>
            <a:spLocks noGrp="1" noChangeArrowheads="1"/>
          </p:cNvSpPr>
          <p:nvPr>
            <p:ph type="sldNum" sz="quarter" idx="12"/>
          </p:nvPr>
        </p:nvSpPr>
        <p:spPr>
          <a:ln/>
        </p:spPr>
        <p:txBody>
          <a:bodyPr/>
          <a:lstStyle>
            <a:lvl1pPr>
              <a:defRPr/>
            </a:lvl1pPr>
          </a:lstStyle>
          <a:p>
            <a:pPr>
              <a:defRPr/>
            </a:pPr>
            <a:fld id="{DBFDA3CA-1836-4A52-BDEF-26906FFF60CB}" type="slidenum">
              <a:rPr lang="el-GR" altLang="el-GR"/>
              <a:pPr>
                <a:defRPr/>
              </a:pPr>
              <a:t>‹#›</a:t>
            </a:fld>
            <a:endParaRPr lang="el-GR" altLang="el-GR"/>
          </a:p>
        </p:txBody>
      </p:sp>
    </p:spTree>
    <p:extLst>
      <p:ext uri="{BB962C8B-B14F-4D97-AF65-F5344CB8AC3E}">
        <p14:creationId xmlns:p14="http://schemas.microsoft.com/office/powerpoint/2010/main" val="3621450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A3656F0-C32E-4143-B649-AF8CB13A005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a:extLst>
              <a:ext uri="{FF2B5EF4-FFF2-40B4-BE49-F238E27FC236}">
                <a16:creationId xmlns:a16="http://schemas.microsoft.com/office/drawing/2014/main" id="{EDF1D16A-E884-4B65-BD88-520E81D94DA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357380" name="Rectangle 4">
            <a:extLst>
              <a:ext uri="{FF2B5EF4-FFF2-40B4-BE49-F238E27FC236}">
                <a16:creationId xmlns:a16="http://schemas.microsoft.com/office/drawing/2014/main" id="{77C2ECC9-2A2A-4423-BF77-0D04708E056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l-GR" altLang="el-GR"/>
          </a:p>
        </p:txBody>
      </p:sp>
      <p:sp>
        <p:nvSpPr>
          <p:cNvPr id="357381" name="Rectangle 5">
            <a:extLst>
              <a:ext uri="{FF2B5EF4-FFF2-40B4-BE49-F238E27FC236}">
                <a16:creationId xmlns:a16="http://schemas.microsoft.com/office/drawing/2014/main" id="{4E8B8B6A-D221-47C8-A3BC-B664DFE797B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l-GR" altLang="el-GR"/>
          </a:p>
        </p:txBody>
      </p:sp>
      <p:sp>
        <p:nvSpPr>
          <p:cNvPr id="357382" name="Rectangle 6">
            <a:extLst>
              <a:ext uri="{FF2B5EF4-FFF2-40B4-BE49-F238E27FC236}">
                <a16:creationId xmlns:a16="http://schemas.microsoft.com/office/drawing/2014/main" id="{A53F7672-7527-4C3A-AECD-90802D673D7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6BE3A73-8FBC-495E-B97E-16CB7BDB53E8}"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6492239"/>
            <a:ext cx="9141619"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6"/>
            <a:ext cx="7886700" cy="114522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p:cNvSpPr>
            <a:spLocks noGrp="1"/>
          </p:cNvSpPr>
          <p:nvPr>
            <p:ph type="ftr" sz="quarter" idx="3"/>
          </p:nvPr>
        </p:nvSpPr>
        <p:spPr>
          <a:xfrm>
            <a:off x="285750" y="6549716"/>
            <a:ext cx="6331619" cy="229237"/>
          </a:xfrm>
          <a:prstGeom prst="rect">
            <a:avLst/>
          </a:prstGeom>
        </p:spPr>
        <p:txBody>
          <a:bodyPr vert="horz" lIns="91440" tIns="45720" rIns="91440" bIns="45720" rtlCol="0" anchor="ctr"/>
          <a:lstStyle>
            <a:lvl1pPr algn="l">
              <a:defRPr sz="825">
                <a:solidFill>
                  <a:schemeClr val="bg1">
                    <a:lumMod val="40000"/>
                    <a:lumOff val="60000"/>
                  </a:schemeClr>
                </a:solidFill>
              </a:defRPr>
            </a:lvl1pPr>
          </a:lstStyle>
          <a:p>
            <a:endParaRPr lang="en-US" dirty="0"/>
          </a:p>
        </p:txBody>
      </p:sp>
      <p:sp>
        <p:nvSpPr>
          <p:cNvPr id="4" name="Date Placeholder 4"/>
          <p:cNvSpPr>
            <a:spLocks noGrp="1"/>
          </p:cNvSpPr>
          <p:nvPr>
            <p:ph type="dt" sz="half" idx="2"/>
          </p:nvPr>
        </p:nvSpPr>
        <p:spPr>
          <a:xfrm>
            <a:off x="7264454" y="6549716"/>
            <a:ext cx="1250895" cy="229237"/>
          </a:xfrm>
          <a:prstGeom prst="rect">
            <a:avLst/>
          </a:prstGeom>
        </p:spPr>
        <p:txBody>
          <a:bodyPr vert="horz" lIns="91440" tIns="45720" rIns="91440" bIns="45720" rtlCol="0" anchor="ctr"/>
          <a:lstStyle>
            <a:lvl1pPr algn="r">
              <a:defRPr sz="825">
                <a:solidFill>
                  <a:schemeClr val="bg1">
                    <a:lumMod val="40000"/>
                    <a:lumOff val="60000"/>
                  </a:schemeClr>
                </a:solidFill>
              </a:defRPr>
            </a:lvl1pPr>
          </a:lstStyle>
          <a:p>
            <a:fld id="{B0FE2824-C2A0-4931-BB32-60B24BDBB3CC}" type="datetimeFigureOut">
              <a:rPr lang="en-US" smtClean="0"/>
              <a:pPr/>
              <a:t>12/4/2025</a:t>
            </a:fld>
            <a:endParaRPr lang="en-US"/>
          </a:p>
        </p:txBody>
      </p:sp>
      <p:sp>
        <p:nvSpPr>
          <p:cNvPr id="6" name="Slide Number Placeholder 5"/>
          <p:cNvSpPr>
            <a:spLocks noGrp="1"/>
          </p:cNvSpPr>
          <p:nvPr>
            <p:ph type="sldNum" sz="quarter" idx="4"/>
          </p:nvPr>
        </p:nvSpPr>
        <p:spPr>
          <a:xfrm>
            <a:off x="8515350" y="6549716"/>
            <a:ext cx="334771" cy="229237"/>
          </a:xfrm>
          <a:prstGeom prst="rect">
            <a:avLst/>
          </a:prstGeom>
        </p:spPr>
        <p:txBody>
          <a:bodyPr vert="horz" lIns="91440" tIns="45720" rIns="91440" bIns="45720" rtlCol="0" anchor="ctr"/>
          <a:lstStyle>
            <a:lvl1pPr algn="r">
              <a:defRPr sz="825">
                <a:solidFill>
                  <a:schemeClr val="bg1">
                    <a:lumMod val="40000"/>
                    <a:lumOff val="60000"/>
                  </a:schemeClr>
                </a:solidFill>
              </a:defRPr>
            </a:lvl1pPr>
          </a:lstStyle>
          <a:p>
            <a:fld id="{B13333A4-2EF1-4B79-B68C-AB20E66B4822}" type="slidenum">
              <a:rPr lang="en-US" smtClean="0"/>
              <a:pPr/>
              <a:t>‹#›</a:t>
            </a:fld>
            <a:endParaRPr lang="en-US"/>
          </a:p>
        </p:txBody>
      </p:sp>
    </p:spTree>
    <p:extLst>
      <p:ext uri="{BB962C8B-B14F-4D97-AF65-F5344CB8AC3E}">
        <p14:creationId xmlns:p14="http://schemas.microsoft.com/office/powerpoint/2010/main" val="4278287096"/>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55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13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342900" indent="-171450" algn="l" defTabSz="685800" rtl="0" eaLnBrk="1" latinLnBrk="0" hangingPunct="1">
        <a:lnSpc>
          <a:spcPct val="90000"/>
        </a:lnSpc>
        <a:spcBef>
          <a:spcPts val="750"/>
        </a:spcBef>
        <a:buClr>
          <a:schemeClr val="accent1"/>
        </a:buClr>
        <a:buFont typeface="Arial" panose="020B0604020202020204" pitchFamily="34" charset="0"/>
        <a:buChar char="•"/>
        <a:defRPr sz="1350" kern="1200">
          <a:solidFill>
            <a:schemeClr val="tx1"/>
          </a:solidFill>
          <a:latin typeface="+mn-lt"/>
          <a:ea typeface="+mn-ea"/>
          <a:cs typeface="+mn-cs"/>
        </a:defRPr>
      </a:lvl2pPr>
      <a:lvl3pPr marL="514350" indent="-137160" algn="l" defTabSz="685800" rtl="0" eaLnBrk="1" latinLnBrk="0" hangingPunct="1">
        <a:lnSpc>
          <a:spcPct val="9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68580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85725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102870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6pPr>
      <a:lvl7pPr marL="120015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7pPr>
      <a:lvl8pPr marL="137160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8pPr>
      <a:lvl9pPr marL="1543050" indent="-137160" algn="l" defTabSz="685800" rtl="0" eaLnBrk="1" latinLnBrk="0" hangingPunct="1">
        <a:lnSpc>
          <a:spcPct val="90000"/>
        </a:lnSpc>
        <a:spcBef>
          <a:spcPts val="600"/>
        </a:spcBef>
        <a:buClr>
          <a:schemeClr val="accent1"/>
        </a:buClr>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hyperlink" Target="https://www.researchgate.net/profile/Anthi-Adamopoulou" TargetMode="External"/><Relationship Id="rId4" Type="http://schemas.openxmlformats.org/officeDocument/2006/relationships/hyperlink" Target="https://eclass.upatras.gr/courses/PDE1562/"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repository.kallipos.gr/handle/11419/12569"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7504" y="4005065"/>
            <a:ext cx="8928992" cy="648072"/>
          </a:xfrm>
        </p:spPr>
        <p:txBody>
          <a:bodyPr>
            <a:normAutofit/>
          </a:bodyPr>
          <a:lstStyle/>
          <a:p>
            <a:r>
              <a:rPr lang="el-GR" sz="2800" dirty="0">
                <a:latin typeface="Aptos ExtraBold" panose="020B0004020202020204" pitchFamily="34" charset="0"/>
              </a:rPr>
              <a:t>Εφαρμοσμένη Στατιστική στην Κοινωνική Έρευνα </a:t>
            </a:r>
            <a:endParaRPr lang="en-US" sz="2800" dirty="0">
              <a:latin typeface="Aptos ExtraBold" panose="020B0004020202020204" pitchFamily="34" charset="0"/>
            </a:endParaRPr>
          </a:p>
        </p:txBody>
      </p:sp>
      <p:sp>
        <p:nvSpPr>
          <p:cNvPr id="3" name="Subtitle 2"/>
          <p:cNvSpPr>
            <a:spLocks noGrp="1"/>
          </p:cNvSpPr>
          <p:nvPr>
            <p:ph type="subTitle" idx="1"/>
          </p:nvPr>
        </p:nvSpPr>
        <p:spPr>
          <a:xfrm>
            <a:off x="628651" y="4797152"/>
            <a:ext cx="7831782" cy="1080120"/>
          </a:xfrm>
        </p:spPr>
        <p:txBody>
          <a:bodyPr>
            <a:normAutofit/>
          </a:bodyPr>
          <a:lstStyle/>
          <a:p>
            <a:r>
              <a:rPr lang="en-US" dirty="0">
                <a:latin typeface="Aptos" panose="020B0004020202020204" pitchFamily="34" charset="0"/>
              </a:rPr>
              <a:t>ESW 442  </a:t>
            </a:r>
            <a:r>
              <a:rPr lang="en-US" dirty="0">
                <a:latin typeface="Aptos" panose="020B0004020202020204" pitchFamily="34" charset="0"/>
                <a:hlinkClick r:id="rId4"/>
              </a:rPr>
              <a:t>https://eclass.upatras.gr/courses/PDE1562/</a:t>
            </a:r>
            <a:r>
              <a:rPr lang="el-GR" dirty="0">
                <a:latin typeface="Aptos" panose="020B0004020202020204" pitchFamily="34" charset="0"/>
              </a:rPr>
              <a:t> </a:t>
            </a:r>
          </a:p>
          <a:p>
            <a:endParaRPr lang="el-GR" dirty="0">
              <a:latin typeface="Aptos" panose="020B0004020202020204" pitchFamily="34" charset="0"/>
            </a:endParaRPr>
          </a:p>
          <a:p>
            <a:r>
              <a:rPr lang="el-GR" dirty="0">
                <a:latin typeface="Aptos" panose="020B0004020202020204" pitchFamily="34" charset="0"/>
              </a:rPr>
              <a:t>Διδάσκοντες:  </a:t>
            </a:r>
            <a:r>
              <a:rPr lang="el-GR" dirty="0">
                <a:solidFill>
                  <a:schemeClr val="accent2">
                    <a:lumMod val="60000"/>
                    <a:lumOff val="40000"/>
                  </a:schemeClr>
                </a:solidFill>
                <a:latin typeface="Aptos" panose="020B0004020202020204" pitchFamily="34" charset="0"/>
                <a:hlinkClick r:id="rId5">
                  <a:extLst>
                    <a:ext uri="{A12FA001-AC4F-418D-AE19-62706E023703}">
                      <ahyp:hlinkClr xmlns:ahyp="http://schemas.microsoft.com/office/drawing/2018/hyperlinkcolor" val="tx"/>
                    </a:ext>
                  </a:extLst>
                </a:hlinkClick>
              </a:rPr>
              <a:t>Ανθή Αδαμοπούλου </a:t>
            </a:r>
            <a:r>
              <a:rPr lang="el-GR" dirty="0">
                <a:latin typeface="Aptos" panose="020B0004020202020204" pitchFamily="34" charset="0"/>
              </a:rPr>
              <a:t>/ </a:t>
            </a:r>
            <a:r>
              <a:rPr lang="el-GR" dirty="0">
                <a:solidFill>
                  <a:schemeClr val="accent2">
                    <a:lumMod val="60000"/>
                    <a:lumOff val="40000"/>
                  </a:schemeClr>
                </a:solidFill>
                <a:latin typeface="Aptos" panose="020B0004020202020204" pitchFamily="34" charset="0"/>
              </a:rPr>
              <a:t>Γεώργιος </a:t>
            </a:r>
            <a:r>
              <a:rPr lang="el-GR" dirty="0" err="1">
                <a:solidFill>
                  <a:schemeClr val="accent2">
                    <a:lumMod val="60000"/>
                    <a:lumOff val="40000"/>
                  </a:schemeClr>
                </a:solidFill>
                <a:latin typeface="Aptos" panose="020B0004020202020204" pitchFamily="34" charset="0"/>
              </a:rPr>
              <a:t>Σταμέλος</a:t>
            </a:r>
            <a:endParaRPr lang="en-US" dirty="0">
              <a:solidFill>
                <a:schemeClr val="accent2">
                  <a:lumMod val="60000"/>
                  <a:lumOff val="40000"/>
                </a:schemeClr>
              </a:solidFill>
              <a:latin typeface="Aptos" panose="020B0004020202020204" pitchFamily="34" charset="0"/>
            </a:endParaRPr>
          </a:p>
          <a:p>
            <a:endParaRPr lang="el-GR" sz="1275" dirty="0"/>
          </a:p>
          <a:p>
            <a:endParaRPr lang="en-US" dirty="0"/>
          </a:p>
        </p:txBody>
      </p:sp>
    </p:spTree>
    <p:extLst>
      <p:ext uri="{BB962C8B-B14F-4D97-AF65-F5344CB8AC3E}">
        <p14:creationId xmlns:p14="http://schemas.microsoft.com/office/powerpoint/2010/main" val="214272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lstStyle/>
          <a:p>
            <a:pPr algn="r"/>
            <a:r>
              <a:rPr lang="el-GR" i="1" dirty="0">
                <a:solidFill>
                  <a:schemeClr val="accent3">
                    <a:lumMod val="50000"/>
                  </a:schemeClr>
                </a:solidFill>
              </a:rPr>
              <a:t>Κάπως έτσι…</a:t>
            </a:r>
            <a:endParaRPr lang="en-US" i="1" dirty="0">
              <a:solidFill>
                <a:schemeClr val="accent3">
                  <a:lumMod val="50000"/>
                </a:schemeClr>
              </a:solidFill>
            </a:endParaRPr>
          </a:p>
          <a:p>
            <a:endParaRPr lang="en-US" dirty="0"/>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2339752" y="1916832"/>
            <a:ext cx="5832648" cy="4752528"/>
          </a:xfrm>
        </p:spPr>
        <p:txBody>
          <a:bodyPr>
            <a:normAutofit fontScale="85000" lnSpcReduction="20000"/>
          </a:bodyPr>
          <a:lstStyle/>
          <a:p>
            <a:pPr marL="0" lvl="1" indent="0" eaLnBrk="1" hangingPunct="1">
              <a:spcBef>
                <a:spcPts val="400"/>
              </a:spcBef>
              <a:buFontTx/>
              <a:buNone/>
              <a:defRPr/>
            </a:pPr>
            <a:r>
              <a:rPr lang="el-GR" altLang="el-GR" sz="2000" b="1" dirty="0">
                <a:solidFill>
                  <a:srgbClr val="C00000"/>
                </a:solidFill>
                <a:latin typeface="Calibri" panose="020F0502020204030204" pitchFamily="34" charset="0"/>
                <a:cs typeface="Calibri" panose="020F0502020204030204" pitchFamily="34" charset="0"/>
              </a:rPr>
              <a:t>1</a:t>
            </a:r>
            <a:r>
              <a:rPr lang="el-GR" altLang="el-GR" sz="2000" b="1" baseline="30000" dirty="0">
                <a:solidFill>
                  <a:srgbClr val="C00000"/>
                </a:solidFill>
                <a:latin typeface="Calibri" panose="020F0502020204030204" pitchFamily="34" charset="0"/>
                <a:cs typeface="Calibri" panose="020F0502020204030204" pitchFamily="34" charset="0"/>
              </a:rPr>
              <a:t>η</a:t>
            </a:r>
            <a:r>
              <a:rPr lang="el-GR" altLang="el-GR" sz="2000" b="1" dirty="0">
                <a:solidFill>
                  <a:srgbClr val="C00000"/>
                </a:solidFill>
                <a:latin typeface="Calibri" panose="020F0502020204030204" pitchFamily="34" charset="0"/>
                <a:cs typeface="Calibri" panose="020F0502020204030204" pitchFamily="34" charset="0"/>
              </a:rPr>
              <a:t> Ενότητα</a:t>
            </a:r>
          </a:p>
          <a:p>
            <a:pPr marL="0" lvl="1" indent="0" eaLnBrk="1" hangingPunct="1">
              <a:spcBef>
                <a:spcPts val="400"/>
              </a:spcBef>
              <a:buNone/>
              <a:defRPr/>
            </a:pPr>
            <a:r>
              <a:rPr lang="el-GR" altLang="el-GR" sz="2000" dirty="0">
                <a:latin typeface="Calibri" panose="020F0502020204030204" pitchFamily="34" charset="0"/>
                <a:cs typeface="Calibri" panose="020F0502020204030204" pitchFamily="34" charset="0"/>
              </a:rPr>
              <a:t>Κατασκευή βάσης</a:t>
            </a:r>
            <a:r>
              <a:rPr lang="en-US" altLang="el-GR" sz="2000" dirty="0">
                <a:latin typeface="Calibri" panose="020F0502020204030204" pitchFamily="34" charset="0"/>
                <a:cs typeface="Calibri" panose="020F0502020204030204" pitchFamily="34" charset="0"/>
              </a:rPr>
              <a:t> </a:t>
            </a:r>
            <a:r>
              <a:rPr lang="el-GR" altLang="el-GR" sz="2000" dirty="0">
                <a:latin typeface="Calibri" panose="020F0502020204030204" pitchFamily="34" charset="0"/>
                <a:cs typeface="Calibri" panose="020F0502020204030204" pitchFamily="34" charset="0"/>
              </a:rPr>
              <a:t>– επεξεργασία </a:t>
            </a:r>
            <a:r>
              <a:rPr lang="el-GR" altLang="el-GR" sz="2000" dirty="0">
                <a:solidFill>
                  <a:srgbClr val="0070C0"/>
                </a:solidFill>
                <a:latin typeface="Calibri" panose="020F0502020204030204" pitchFamily="34" charset="0"/>
                <a:cs typeface="Calibri" panose="020F0502020204030204" pitchFamily="34" charset="0"/>
              </a:rPr>
              <a:t>9/10/25</a:t>
            </a:r>
          </a:p>
          <a:p>
            <a:pPr marL="609600" indent="-609600" eaLnBrk="1" hangingPunct="1">
              <a:spcBef>
                <a:spcPts val="0"/>
              </a:spcBef>
              <a:buFontTx/>
              <a:buNone/>
              <a:defRPr/>
            </a:pPr>
            <a:endParaRPr lang="el-GR" altLang="el-GR" sz="2000" b="1" dirty="0">
              <a:solidFill>
                <a:srgbClr val="C00000"/>
              </a:solidFill>
              <a:latin typeface="Calibri" panose="020F0502020204030204" pitchFamily="34" charset="0"/>
              <a:cs typeface="Calibri" panose="020F0502020204030204" pitchFamily="34" charset="0"/>
            </a:endParaRPr>
          </a:p>
          <a:p>
            <a:pPr marL="609600" indent="-609600" eaLnBrk="1" hangingPunct="1">
              <a:spcBef>
                <a:spcPts val="0"/>
              </a:spcBef>
              <a:buFontTx/>
              <a:buNone/>
              <a:defRPr/>
            </a:pPr>
            <a:r>
              <a:rPr lang="el-GR" altLang="el-GR" sz="2000" b="1" dirty="0">
                <a:solidFill>
                  <a:srgbClr val="C00000"/>
                </a:solidFill>
                <a:latin typeface="Calibri" panose="020F0502020204030204" pitchFamily="34" charset="0"/>
                <a:cs typeface="Calibri" panose="020F0502020204030204" pitchFamily="34" charset="0"/>
              </a:rPr>
              <a:t>2</a:t>
            </a:r>
            <a:r>
              <a:rPr lang="el-GR" altLang="el-GR" sz="2000" b="1" baseline="30000" dirty="0">
                <a:solidFill>
                  <a:srgbClr val="C00000"/>
                </a:solidFill>
                <a:latin typeface="Calibri" panose="020F0502020204030204" pitchFamily="34" charset="0"/>
                <a:cs typeface="Calibri" panose="020F0502020204030204" pitchFamily="34" charset="0"/>
              </a:rPr>
              <a:t>η</a:t>
            </a:r>
            <a:r>
              <a:rPr lang="el-GR" altLang="el-GR" sz="2000" b="1" dirty="0">
                <a:solidFill>
                  <a:srgbClr val="C00000"/>
                </a:solidFill>
                <a:latin typeface="Calibri" panose="020F0502020204030204" pitchFamily="34" charset="0"/>
                <a:cs typeface="Calibri" panose="020F0502020204030204" pitchFamily="34" charset="0"/>
              </a:rPr>
              <a:t> Ενότητα </a:t>
            </a:r>
          </a:p>
          <a:p>
            <a:pPr marL="609600" indent="-609600" eaLnBrk="1" hangingPunct="1">
              <a:spcBef>
                <a:spcPts val="0"/>
              </a:spcBef>
              <a:buFontTx/>
              <a:buNone/>
              <a:defRPr/>
            </a:pPr>
            <a:r>
              <a:rPr lang="el-GR" altLang="el-GR" sz="2000" dirty="0">
                <a:latin typeface="Calibri" panose="020F0502020204030204" pitchFamily="34" charset="0"/>
                <a:cs typeface="Calibri" panose="020F0502020204030204" pitchFamily="34" charset="0"/>
              </a:rPr>
              <a:t>Συχνότητες – Μέτρα Κεντρικής Τάσης και Διασποράς 1</a:t>
            </a:r>
            <a:r>
              <a:rPr lang="el-GR" altLang="el-GR" sz="2000" dirty="0">
                <a:solidFill>
                  <a:srgbClr val="0070C0"/>
                </a:solidFill>
                <a:latin typeface="Calibri" panose="020F0502020204030204" pitchFamily="34" charset="0"/>
                <a:cs typeface="Calibri" panose="020F0502020204030204" pitchFamily="34" charset="0"/>
              </a:rPr>
              <a:t>6/10/25</a:t>
            </a:r>
          </a:p>
          <a:p>
            <a:pPr marL="609600" indent="-609600" eaLnBrk="1" hangingPunct="1">
              <a:spcBef>
                <a:spcPts val="400"/>
              </a:spcBef>
              <a:buFontTx/>
              <a:buNone/>
              <a:defRPr/>
            </a:pPr>
            <a:r>
              <a:rPr lang="el-GR" altLang="el-GR" sz="2000" dirty="0">
                <a:latin typeface="Calibri" panose="020F0502020204030204" pitchFamily="34" charset="0"/>
                <a:cs typeface="Calibri" panose="020F0502020204030204" pitchFamily="34" charset="0"/>
              </a:rPr>
              <a:t>Σχέσεις μεταβλητών </a:t>
            </a:r>
            <a:r>
              <a:rPr lang="en-US" altLang="el-GR" sz="2000" dirty="0">
                <a:latin typeface="Calibri" panose="020F0502020204030204" pitchFamily="34" charset="0"/>
                <a:cs typeface="Calibri" panose="020F0502020204030204" pitchFamily="34" charset="0"/>
              </a:rPr>
              <a:t>(crosstabs – correlate</a:t>
            </a:r>
            <a:r>
              <a:rPr lang="el-GR" altLang="el-GR" sz="2000" dirty="0">
                <a:latin typeface="Calibri" panose="020F0502020204030204" pitchFamily="34" charset="0"/>
                <a:cs typeface="Calibri" panose="020F0502020204030204" pitchFamily="34" charset="0"/>
              </a:rPr>
              <a:t>) </a:t>
            </a:r>
            <a:r>
              <a:rPr lang="el-GR" altLang="el-GR" sz="2000" dirty="0">
                <a:solidFill>
                  <a:srgbClr val="0070C0"/>
                </a:solidFill>
                <a:latin typeface="Calibri" panose="020F0502020204030204" pitchFamily="34" charset="0"/>
                <a:cs typeface="Calibri" panose="020F0502020204030204" pitchFamily="34" charset="0"/>
              </a:rPr>
              <a:t>23/10/25</a:t>
            </a:r>
          </a:p>
          <a:p>
            <a:pPr marL="0" indent="0" eaLnBrk="1" hangingPunct="1">
              <a:buFontTx/>
              <a:buNone/>
              <a:defRPr/>
            </a:pPr>
            <a:r>
              <a:rPr lang="el-GR" altLang="el-GR" sz="2000" dirty="0">
                <a:latin typeface="Calibri" panose="020F0502020204030204" pitchFamily="34" charset="0"/>
                <a:cs typeface="Calibri" panose="020F0502020204030204" pitchFamily="34" charset="0"/>
              </a:rPr>
              <a:t>Διαχείριση βάσης δεδομένων </a:t>
            </a:r>
            <a:r>
              <a:rPr lang="en-US" altLang="el-GR" sz="2000" dirty="0">
                <a:latin typeface="Calibri" panose="020F0502020204030204" pitchFamily="34" charset="0"/>
                <a:cs typeface="Calibri" panose="020F0502020204030204" pitchFamily="34" charset="0"/>
              </a:rPr>
              <a:t>(spilt files, select cases)</a:t>
            </a:r>
            <a:r>
              <a:rPr lang="el-GR" altLang="el-GR" sz="2000" dirty="0">
                <a:latin typeface="Calibri" panose="020F0502020204030204" pitchFamily="34" charset="0"/>
                <a:cs typeface="Calibri" panose="020F0502020204030204" pitchFamily="34" charset="0"/>
              </a:rPr>
              <a:t> </a:t>
            </a:r>
            <a:r>
              <a:rPr lang="el-GR" altLang="el-GR" sz="2000" dirty="0">
                <a:solidFill>
                  <a:srgbClr val="0070C0"/>
                </a:solidFill>
                <a:latin typeface="Calibri" panose="020F0502020204030204" pitchFamily="34" charset="0"/>
                <a:cs typeface="Calibri" panose="020F0502020204030204" pitchFamily="34" charset="0"/>
              </a:rPr>
              <a:t>30/10/25</a:t>
            </a:r>
          </a:p>
          <a:p>
            <a:pPr marL="0" indent="0" eaLnBrk="1" hangingPunct="1">
              <a:buFontTx/>
              <a:buNone/>
              <a:defRPr/>
            </a:pPr>
            <a:r>
              <a:rPr lang="el-GR" altLang="el-GR" sz="2000" dirty="0">
                <a:latin typeface="Calibri" panose="020F0502020204030204" pitchFamily="34" charset="0"/>
                <a:cs typeface="Calibri" panose="020F0502020204030204" pitchFamily="34" charset="0"/>
              </a:rPr>
              <a:t>Διαχείριση μεταβλητών</a:t>
            </a:r>
            <a:r>
              <a:rPr lang="en-US" altLang="el-GR" sz="2000" dirty="0">
                <a:latin typeface="Calibri" panose="020F0502020204030204" pitchFamily="34" charset="0"/>
                <a:cs typeface="Calibri" panose="020F0502020204030204" pitchFamily="34" charset="0"/>
              </a:rPr>
              <a:t> (recode variable</a:t>
            </a:r>
            <a:r>
              <a:rPr lang="el-GR" altLang="el-GR" sz="2000" dirty="0">
                <a:latin typeface="Calibri" panose="020F0502020204030204" pitchFamily="34" charset="0"/>
                <a:cs typeface="Calibri" panose="020F0502020204030204" pitchFamily="34" charset="0"/>
              </a:rPr>
              <a:t>, </a:t>
            </a:r>
            <a:r>
              <a:rPr lang="en-US" altLang="el-GR" sz="2000" dirty="0">
                <a:latin typeface="Calibri" panose="020F0502020204030204" pitchFamily="34" charset="0"/>
                <a:cs typeface="Calibri" panose="020F0502020204030204" pitchFamily="34" charset="0"/>
              </a:rPr>
              <a:t>compute</a:t>
            </a:r>
            <a:r>
              <a:rPr lang="el-GR" altLang="el-GR" sz="2000" dirty="0">
                <a:latin typeface="Calibri" panose="020F0502020204030204" pitchFamily="34" charset="0"/>
                <a:cs typeface="Calibri" panose="020F0502020204030204" pitchFamily="34" charset="0"/>
              </a:rPr>
              <a:t>) </a:t>
            </a:r>
            <a:r>
              <a:rPr lang="el-GR" altLang="el-GR" sz="2000" dirty="0">
                <a:solidFill>
                  <a:srgbClr val="0070C0"/>
                </a:solidFill>
                <a:latin typeface="Calibri" panose="020F0502020204030204" pitchFamily="34" charset="0"/>
                <a:cs typeface="Calibri" panose="020F0502020204030204" pitchFamily="34" charset="0"/>
              </a:rPr>
              <a:t>6/11/25</a:t>
            </a:r>
          </a:p>
          <a:p>
            <a:pPr marL="609600" indent="-609600" eaLnBrk="1" hangingPunct="1">
              <a:spcBef>
                <a:spcPts val="400"/>
              </a:spcBef>
              <a:buFontTx/>
              <a:buNone/>
              <a:defRPr/>
            </a:pPr>
            <a:endParaRPr lang="el-GR" altLang="el-GR" sz="2000" b="1" dirty="0">
              <a:solidFill>
                <a:srgbClr val="C00000"/>
              </a:solidFill>
              <a:latin typeface="Calibri" panose="020F0502020204030204" pitchFamily="34" charset="0"/>
              <a:cs typeface="Calibri" panose="020F0502020204030204" pitchFamily="34" charset="0"/>
            </a:endParaRPr>
          </a:p>
          <a:p>
            <a:pPr marL="609600" indent="-609600" eaLnBrk="1" hangingPunct="1">
              <a:spcBef>
                <a:spcPts val="400"/>
              </a:spcBef>
              <a:buFontTx/>
              <a:buNone/>
              <a:defRPr/>
            </a:pPr>
            <a:r>
              <a:rPr lang="el-GR" altLang="el-GR" sz="2000" b="1" dirty="0">
                <a:solidFill>
                  <a:srgbClr val="C00000"/>
                </a:solidFill>
                <a:latin typeface="Calibri" panose="020F0502020204030204" pitchFamily="34" charset="0"/>
                <a:cs typeface="Calibri" panose="020F0502020204030204" pitchFamily="34" charset="0"/>
              </a:rPr>
              <a:t>3</a:t>
            </a:r>
            <a:r>
              <a:rPr lang="el-GR" altLang="el-GR" sz="2000" b="1" baseline="30000" dirty="0">
                <a:solidFill>
                  <a:srgbClr val="C00000"/>
                </a:solidFill>
                <a:latin typeface="Calibri" panose="020F0502020204030204" pitchFamily="34" charset="0"/>
                <a:cs typeface="Calibri" panose="020F0502020204030204" pitchFamily="34" charset="0"/>
              </a:rPr>
              <a:t>η</a:t>
            </a:r>
            <a:r>
              <a:rPr lang="el-GR" altLang="el-GR" sz="2000" b="1" dirty="0">
                <a:solidFill>
                  <a:srgbClr val="C00000"/>
                </a:solidFill>
                <a:latin typeface="Calibri" panose="020F0502020204030204" pitchFamily="34" charset="0"/>
                <a:cs typeface="Calibri" panose="020F0502020204030204" pitchFamily="34" charset="0"/>
              </a:rPr>
              <a:t> Ενότητα </a:t>
            </a:r>
          </a:p>
          <a:p>
            <a:pPr marL="609600" indent="-609600" eaLnBrk="1" hangingPunct="1">
              <a:spcBef>
                <a:spcPts val="400"/>
              </a:spcBef>
              <a:buFontTx/>
              <a:buNone/>
              <a:defRPr/>
            </a:pPr>
            <a:r>
              <a:rPr lang="el-GR" altLang="el-GR" sz="2000" dirty="0">
                <a:latin typeface="Calibri" panose="020F0502020204030204" pitchFamily="34" charset="0"/>
                <a:cs typeface="Calibri" panose="020F0502020204030204" pitchFamily="34" charset="0"/>
              </a:rPr>
              <a:t>Σύγκριση Μέσων Όρων</a:t>
            </a:r>
            <a:r>
              <a:rPr lang="en-US" altLang="el-GR" sz="2000" dirty="0">
                <a:latin typeface="Calibri" panose="020F0502020204030204" pitchFamily="34" charset="0"/>
                <a:cs typeface="Calibri" panose="020F0502020204030204" pitchFamily="34" charset="0"/>
              </a:rPr>
              <a:t> (t-test, F-test)</a:t>
            </a:r>
            <a:r>
              <a:rPr lang="el-GR" altLang="el-GR" sz="2000" dirty="0">
                <a:latin typeface="Calibri" panose="020F0502020204030204" pitchFamily="34" charset="0"/>
                <a:cs typeface="Calibri" panose="020F0502020204030204" pitchFamily="34" charset="0"/>
              </a:rPr>
              <a:t>, </a:t>
            </a:r>
            <a:r>
              <a:rPr lang="el-GR" altLang="el-GR" sz="2000" dirty="0">
                <a:solidFill>
                  <a:srgbClr val="0070C0"/>
                </a:solidFill>
                <a:latin typeface="Calibri" panose="020F0502020204030204" pitchFamily="34" charset="0"/>
                <a:cs typeface="Calibri" panose="020F0502020204030204" pitchFamily="34" charset="0"/>
              </a:rPr>
              <a:t>13/11/25,</a:t>
            </a:r>
            <a:r>
              <a:rPr lang="el-GR" altLang="el-GR" sz="2000" dirty="0">
                <a:latin typeface="Calibri" panose="020F0502020204030204" pitchFamily="34" charset="0"/>
                <a:cs typeface="Calibri" panose="020F0502020204030204" pitchFamily="34" charset="0"/>
              </a:rPr>
              <a:t> </a:t>
            </a:r>
            <a:r>
              <a:rPr lang="el-GR" altLang="el-GR" sz="2000" dirty="0">
                <a:solidFill>
                  <a:srgbClr val="0070C0"/>
                </a:solidFill>
                <a:latin typeface="Calibri" panose="020F0502020204030204" pitchFamily="34" charset="0"/>
                <a:cs typeface="Calibri" panose="020F0502020204030204" pitchFamily="34" charset="0"/>
              </a:rPr>
              <a:t>27/11/25</a:t>
            </a:r>
          </a:p>
          <a:p>
            <a:pPr marL="609600" indent="-609600" eaLnBrk="1" hangingPunct="1">
              <a:spcBef>
                <a:spcPts val="400"/>
              </a:spcBef>
              <a:buNone/>
              <a:defRPr/>
            </a:pPr>
            <a:r>
              <a:rPr lang="el-GR" altLang="el-GR" sz="2000" dirty="0">
                <a:latin typeface="Calibri" panose="020F0502020204030204" pitchFamily="34" charset="0"/>
                <a:cs typeface="Calibri" panose="020F0502020204030204" pitchFamily="34" charset="0"/>
              </a:rPr>
              <a:t>Σχέσεις μεταβλητών </a:t>
            </a:r>
            <a:r>
              <a:rPr lang="en-US" altLang="el-GR" sz="2000" dirty="0">
                <a:latin typeface="Calibri" panose="020F0502020204030204" pitchFamily="34" charset="0"/>
                <a:cs typeface="Calibri" panose="020F0502020204030204" pitchFamily="34" charset="0"/>
              </a:rPr>
              <a:t>(</a:t>
            </a:r>
            <a:r>
              <a:rPr lang="el-GR" altLang="el-GR" sz="2000" dirty="0">
                <a:latin typeface="Calibri" panose="020F0502020204030204" pitchFamily="34" charset="0"/>
                <a:cs typeface="Calibri" panose="020F0502020204030204" pitchFamily="34" charset="0"/>
              </a:rPr>
              <a:t>t-</a:t>
            </a:r>
            <a:r>
              <a:rPr lang="el-GR" altLang="el-GR" sz="2000" dirty="0" err="1">
                <a:latin typeface="Calibri" panose="020F0502020204030204" pitchFamily="34" charset="0"/>
                <a:cs typeface="Calibri" panose="020F0502020204030204" pitchFamily="34" charset="0"/>
              </a:rPr>
              <a:t>test</a:t>
            </a:r>
            <a:r>
              <a:rPr lang="el-GR" altLang="el-GR" sz="2000" dirty="0">
                <a:latin typeface="Calibri" panose="020F0502020204030204" pitchFamily="34" charset="0"/>
                <a:cs typeface="Calibri" panose="020F0502020204030204" pitchFamily="34" charset="0"/>
              </a:rPr>
              <a:t>, x</a:t>
            </a:r>
            <a:r>
              <a:rPr lang="el-GR" altLang="el-GR" sz="2000" baseline="30000" dirty="0">
                <a:latin typeface="Calibri" panose="020F0502020204030204" pitchFamily="34" charset="0"/>
                <a:cs typeface="Calibri" panose="020F0502020204030204" pitchFamily="34" charset="0"/>
              </a:rPr>
              <a:t>2</a:t>
            </a:r>
            <a:r>
              <a:rPr lang="el-GR" altLang="el-GR" sz="2000" dirty="0">
                <a:latin typeface="Calibri" panose="020F0502020204030204" pitchFamily="34" charset="0"/>
                <a:cs typeface="Calibri" panose="020F0502020204030204" pitchFamily="34" charset="0"/>
              </a:rPr>
              <a:t>-test</a:t>
            </a:r>
            <a:r>
              <a:rPr lang="en-US" altLang="el-GR" sz="2000" dirty="0">
                <a:latin typeface="Calibri" panose="020F0502020204030204" pitchFamily="34" charset="0"/>
                <a:cs typeface="Calibri" panose="020F0502020204030204" pitchFamily="34" charset="0"/>
              </a:rPr>
              <a:t>)</a:t>
            </a:r>
            <a:r>
              <a:rPr lang="el-GR" altLang="el-GR" sz="2000" dirty="0">
                <a:latin typeface="Calibri" panose="020F0502020204030204" pitchFamily="34" charset="0"/>
                <a:cs typeface="Calibri" panose="020F0502020204030204" pitchFamily="34" charset="0"/>
              </a:rPr>
              <a:t> – παλινδρόμηση </a:t>
            </a:r>
            <a:r>
              <a:rPr lang="el-GR" altLang="el-GR" sz="2000" dirty="0">
                <a:solidFill>
                  <a:srgbClr val="0070C0"/>
                </a:solidFill>
                <a:latin typeface="Calibri" panose="020F0502020204030204" pitchFamily="34" charset="0"/>
                <a:cs typeface="Calibri" panose="020F0502020204030204" pitchFamily="34" charset="0"/>
              </a:rPr>
              <a:t>4/12/25</a:t>
            </a:r>
          </a:p>
          <a:p>
            <a:pPr marL="609600" indent="-609600" eaLnBrk="1" hangingPunct="1">
              <a:lnSpc>
                <a:spcPct val="80000"/>
              </a:lnSpc>
              <a:buFontTx/>
              <a:buNone/>
            </a:pPr>
            <a:endParaRPr lang="el-GR" altLang="el-GR" sz="20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80000"/>
              </a:lnSpc>
              <a:buFontTx/>
              <a:buNone/>
            </a:pPr>
            <a:r>
              <a:rPr lang="el-GR" altLang="el-GR" sz="2000" b="1" dirty="0">
                <a:solidFill>
                  <a:srgbClr val="C00000"/>
                </a:solidFill>
                <a:latin typeface="Calibri" panose="020F0502020204030204" pitchFamily="34" charset="0"/>
                <a:cs typeface="Calibri" panose="020F0502020204030204" pitchFamily="34" charset="0"/>
              </a:rPr>
              <a:t>4</a:t>
            </a:r>
            <a:r>
              <a:rPr lang="el-GR" altLang="el-GR" sz="2000" b="1" baseline="30000" dirty="0">
                <a:solidFill>
                  <a:srgbClr val="C00000"/>
                </a:solidFill>
                <a:latin typeface="Calibri" panose="020F0502020204030204" pitchFamily="34" charset="0"/>
                <a:cs typeface="Calibri" panose="020F0502020204030204" pitchFamily="34" charset="0"/>
              </a:rPr>
              <a:t>η</a:t>
            </a:r>
            <a:r>
              <a:rPr lang="el-GR" altLang="el-GR" sz="2000" b="1" dirty="0">
                <a:solidFill>
                  <a:srgbClr val="C00000"/>
                </a:solidFill>
                <a:latin typeface="Calibri" panose="020F0502020204030204" pitchFamily="34" charset="0"/>
                <a:cs typeface="Calibri" panose="020F0502020204030204" pitchFamily="34" charset="0"/>
              </a:rPr>
              <a:t> Ενότητα </a:t>
            </a:r>
          </a:p>
          <a:p>
            <a:pPr marL="609600" indent="-609600" eaLnBrk="1" hangingPunct="1">
              <a:lnSpc>
                <a:spcPct val="90000"/>
              </a:lnSpc>
              <a:buFontTx/>
              <a:buNone/>
            </a:pPr>
            <a:r>
              <a:rPr lang="el-GR" altLang="el-GR" sz="2000" dirty="0">
                <a:latin typeface="Calibri" panose="020F0502020204030204" pitchFamily="34" charset="0"/>
                <a:cs typeface="Calibri" panose="020F0502020204030204" pitchFamily="34" charset="0"/>
              </a:rPr>
              <a:t>Εργασίες  </a:t>
            </a:r>
            <a:r>
              <a:rPr lang="el-GR" altLang="el-GR" sz="2000" dirty="0">
                <a:solidFill>
                  <a:srgbClr val="0070C0"/>
                </a:solidFill>
                <a:latin typeface="Calibri" panose="020F0502020204030204" pitchFamily="34" charset="0"/>
                <a:cs typeface="Calibri" panose="020F0502020204030204" pitchFamily="34" charset="0"/>
              </a:rPr>
              <a:t>11/12/25, 18/12/25</a:t>
            </a:r>
          </a:p>
          <a:p>
            <a:pPr marL="609600" indent="-609600" eaLnBrk="1" hangingPunct="1">
              <a:lnSpc>
                <a:spcPct val="90000"/>
              </a:lnSpc>
              <a:buFontTx/>
              <a:buNone/>
            </a:pPr>
            <a:r>
              <a:rPr lang="el-GR" altLang="el-GR" sz="2000" dirty="0">
                <a:latin typeface="Calibri" panose="020F0502020204030204" pitchFamily="34" charset="0"/>
                <a:cs typeface="Calibri" panose="020F0502020204030204" pitchFamily="34" charset="0"/>
              </a:rPr>
              <a:t>Παράδοση εργασιών</a:t>
            </a:r>
          </a:p>
          <a:p>
            <a:pPr marL="609600" indent="-609600" eaLnBrk="1" hangingPunct="1">
              <a:lnSpc>
                <a:spcPct val="90000"/>
              </a:lnSpc>
              <a:buFontTx/>
              <a:buNone/>
            </a:pPr>
            <a:endParaRPr lang="el-GR" altLang="el-GR" sz="2000" b="1" dirty="0">
              <a:solidFill>
                <a:schemeClr val="tx1">
                  <a:lumMod val="85000"/>
                  <a:lumOff val="15000"/>
                </a:schemeClr>
              </a:solidFill>
              <a:latin typeface="Calibri" panose="020F0502020204030204" pitchFamily="34" charset="0"/>
              <a:cs typeface="Calibri" panose="020F0502020204030204" pitchFamily="34" charset="0"/>
            </a:endParaRPr>
          </a:p>
          <a:p>
            <a:pPr marL="609600" indent="-609600" eaLnBrk="1" hangingPunct="1">
              <a:lnSpc>
                <a:spcPct val="90000"/>
              </a:lnSpc>
              <a:buFontTx/>
              <a:buNone/>
            </a:pPr>
            <a:r>
              <a:rPr lang="el-GR" altLang="el-GR" sz="2000" b="1" dirty="0">
                <a:solidFill>
                  <a:srgbClr val="C00000"/>
                </a:solidFill>
                <a:latin typeface="Calibri" panose="020F0502020204030204" pitchFamily="34" charset="0"/>
                <a:cs typeface="Calibri" panose="020F0502020204030204" pitchFamily="34" charset="0"/>
              </a:rPr>
              <a:t>Παρουσίαση εργασιών 8/1/26</a:t>
            </a:r>
            <a:endParaRPr lang="el-GR" altLang="el-GR" sz="2000" dirty="0">
              <a:solidFill>
                <a:srgbClr val="C00000"/>
              </a:solidFill>
              <a:latin typeface="Calibri" panose="020F0502020204030204" pitchFamily="34" charset="0"/>
              <a:cs typeface="Calibri" panose="020F0502020204030204" pitchFamily="34" charset="0"/>
            </a:endParaRPr>
          </a:p>
          <a:p>
            <a:pPr marL="342900" lvl="1" indent="0">
              <a:lnSpc>
                <a:spcPts val="2100"/>
              </a:lnSpc>
              <a:buNone/>
            </a:pPr>
            <a:r>
              <a:rPr lang="en-US" sz="1350" dirty="0">
                <a:solidFill>
                  <a:schemeClr val="tx1">
                    <a:lumMod val="75000"/>
                    <a:lumOff val="25000"/>
                  </a:schemeClr>
                </a:solidFill>
              </a:rPr>
              <a:t>. </a:t>
            </a:r>
          </a:p>
          <a:p>
            <a:endParaRPr lang="en-US" dirty="0"/>
          </a:p>
          <a:p>
            <a:endParaRPr lang="en-US" dirty="0"/>
          </a:p>
        </p:txBody>
      </p:sp>
    </p:spTree>
    <p:extLst>
      <p:ext uri="{BB962C8B-B14F-4D97-AF65-F5344CB8AC3E}">
        <p14:creationId xmlns:p14="http://schemas.microsoft.com/office/powerpoint/2010/main" val="366933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26"/>
            <a:ext cx="421115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375032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15" name="Rectangle 3">
            <a:extLst>
              <a:ext uri="{FF2B5EF4-FFF2-40B4-BE49-F238E27FC236}">
                <a16:creationId xmlns:a16="http://schemas.microsoft.com/office/drawing/2014/main" id="{C1D3246C-0B63-4E51-85BD-99175B3FC849}"/>
              </a:ext>
            </a:extLst>
          </p:cNvPr>
          <p:cNvSpPr>
            <a:spLocks noGrp="1" noChangeArrowheads="1"/>
          </p:cNvSpPr>
          <p:nvPr>
            <p:ph idx="1"/>
          </p:nvPr>
        </p:nvSpPr>
        <p:spPr>
          <a:xfrm>
            <a:off x="395536" y="548680"/>
            <a:ext cx="8302377" cy="5326658"/>
          </a:xfrm>
        </p:spPr>
        <p:txBody>
          <a:bodyPr/>
          <a:lstStyle/>
          <a:p>
            <a:pPr marL="609600" indent="-609600" algn="ctr" eaLnBrk="1" hangingPunct="1">
              <a:lnSpc>
                <a:spcPct val="80000"/>
              </a:lnSpc>
              <a:buFontTx/>
              <a:buNone/>
              <a:defRPr/>
            </a:pPr>
            <a:r>
              <a:rPr lang="el-GR" altLang="el-GR" sz="2800" dirty="0"/>
              <a:t>	</a:t>
            </a:r>
            <a:endParaRPr lang="el-GR" altLang="el-GR" sz="2800" dirty="0">
              <a:latin typeface="Calibri" panose="020F0502020204030204" pitchFamily="34" charset="0"/>
              <a:cs typeface="Calibri" panose="020F0502020204030204" pitchFamily="34" charset="0"/>
            </a:endParaRPr>
          </a:p>
          <a:p>
            <a:pPr marL="609600" indent="-609600" algn="ctr" eaLnBrk="1" hangingPunct="1">
              <a:lnSpc>
                <a:spcPct val="80000"/>
              </a:lnSpc>
              <a:buFontTx/>
              <a:buNone/>
              <a:defRPr/>
            </a:pPr>
            <a:endParaRPr lang="el-GR" altLang="el-GR" sz="2800" dirty="0">
              <a:latin typeface="Calibri" panose="020F0502020204030204" pitchFamily="34" charset="0"/>
              <a:cs typeface="Calibri" panose="020F0502020204030204" pitchFamily="34" charset="0"/>
            </a:endParaRPr>
          </a:p>
          <a:p>
            <a:pPr marL="609600" indent="-609600" eaLnBrk="1" hangingPunct="1">
              <a:lnSpc>
                <a:spcPct val="80000"/>
              </a:lnSpc>
              <a:buFontTx/>
              <a:buNone/>
              <a:defRPr/>
            </a:pPr>
            <a:endParaRPr lang="el-GR" altLang="el-GR" sz="2800" dirty="0">
              <a:solidFill>
                <a:schemeClr val="hlink"/>
              </a:solidFill>
              <a:latin typeface="Calibri" panose="020F0502020204030204" pitchFamily="34" charset="0"/>
              <a:cs typeface="Calibri" panose="020F0502020204030204" pitchFamily="34" charset="0"/>
            </a:endParaRPr>
          </a:p>
          <a:p>
            <a:pPr marL="609600" indent="-609600" algn="ctr" eaLnBrk="1" hangingPunct="1">
              <a:lnSpc>
                <a:spcPct val="80000"/>
              </a:lnSpc>
              <a:buFontTx/>
              <a:buNone/>
              <a:defRPr/>
            </a:pPr>
            <a:endParaRPr lang="el-GR" altLang="el-GR" sz="2400" i="1" dirty="0">
              <a:solidFill>
                <a:schemeClr val="hlink"/>
              </a:solidFill>
              <a:latin typeface="Calibri" panose="020F0502020204030204" pitchFamily="34" charset="0"/>
              <a:cs typeface="Calibri" panose="020F0502020204030204" pitchFamily="34" charset="0"/>
            </a:endParaRPr>
          </a:p>
        </p:txBody>
      </p:sp>
      <p:graphicFrame>
        <p:nvGraphicFramePr>
          <p:cNvPr id="2" name="Διάγραμμα 1">
            <a:extLst>
              <a:ext uri="{FF2B5EF4-FFF2-40B4-BE49-F238E27FC236}">
                <a16:creationId xmlns:a16="http://schemas.microsoft.com/office/drawing/2014/main" id="{B7F1B6D0-1603-4C65-AF71-37B7CFFE99D4}"/>
              </a:ext>
            </a:extLst>
          </p:cNvPr>
          <p:cNvGraphicFramePr/>
          <p:nvPr>
            <p:extLst>
              <p:ext uri="{D42A27DB-BD31-4B8C-83A1-F6EECF244321}">
                <p14:modId xmlns:p14="http://schemas.microsoft.com/office/powerpoint/2010/main" val="586842173"/>
              </p:ext>
            </p:extLst>
          </p:nvPr>
        </p:nvGraphicFramePr>
        <p:xfrm>
          <a:off x="179512" y="2276873"/>
          <a:ext cx="3312368" cy="2448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352875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0F0C031C-3FA6-4925-B185-81E69580DEAA}"/>
              </a:ext>
            </a:extLst>
          </p:cNvPr>
          <p:cNvPicPr>
            <a:picLocks noGrp="1" noChangeAspect="1"/>
          </p:cNvPicPr>
          <p:nvPr>
            <p:ph idx="1"/>
          </p:nvPr>
        </p:nvPicPr>
        <p:blipFill rotWithShape="1">
          <a:blip r:embed="rId2"/>
          <a:srcRect l="19572" t="13360" r="22257"/>
          <a:stretch/>
        </p:blipFill>
        <p:spPr>
          <a:xfrm>
            <a:off x="431554" y="274638"/>
            <a:ext cx="4968390" cy="4162474"/>
          </a:xfrm>
        </p:spPr>
      </p:pic>
      <p:sp>
        <p:nvSpPr>
          <p:cNvPr id="4" name="Θέση αριθμού διαφάνειας 3">
            <a:extLst>
              <a:ext uri="{FF2B5EF4-FFF2-40B4-BE49-F238E27FC236}">
                <a16:creationId xmlns:a16="http://schemas.microsoft.com/office/drawing/2014/main" id="{2F403A5D-6DCF-40A7-8351-2E3AFD51458F}"/>
              </a:ext>
            </a:extLst>
          </p:cNvPr>
          <p:cNvSpPr>
            <a:spLocks noGrp="1"/>
          </p:cNvSpPr>
          <p:nvPr>
            <p:ph type="sldNum" sz="quarter" idx="12"/>
          </p:nvPr>
        </p:nvSpPr>
        <p:spPr/>
        <p:txBody>
          <a:bodyPr/>
          <a:lstStyle/>
          <a:p>
            <a:pPr>
              <a:defRPr/>
            </a:pPr>
            <a:fld id="{AFDF76C5-FD58-498F-929C-B2D1B4156563}" type="slidenum">
              <a:rPr lang="el-GR" altLang="el-GR" smtClean="0"/>
              <a:pPr>
                <a:defRPr/>
              </a:pPr>
              <a:t>12</a:t>
            </a:fld>
            <a:endParaRPr lang="el-GR" altLang="el-GR"/>
          </a:p>
        </p:txBody>
      </p:sp>
      <p:pic>
        <p:nvPicPr>
          <p:cNvPr id="8" name="Εικόνα 7">
            <a:extLst>
              <a:ext uri="{FF2B5EF4-FFF2-40B4-BE49-F238E27FC236}">
                <a16:creationId xmlns:a16="http://schemas.microsoft.com/office/drawing/2014/main" id="{1C43474C-974F-4A0C-8691-11C19BE58877}"/>
              </a:ext>
            </a:extLst>
          </p:cNvPr>
          <p:cNvPicPr>
            <a:picLocks noChangeAspect="1"/>
          </p:cNvPicPr>
          <p:nvPr/>
        </p:nvPicPr>
        <p:blipFill>
          <a:blip r:embed="rId3"/>
          <a:stretch>
            <a:fillRect/>
          </a:stretch>
        </p:blipFill>
        <p:spPr>
          <a:xfrm>
            <a:off x="72008" y="1880828"/>
            <a:ext cx="5504611" cy="3096344"/>
          </a:xfrm>
          <a:prstGeom prst="rect">
            <a:avLst/>
          </a:prstGeom>
        </p:spPr>
      </p:pic>
      <p:pic>
        <p:nvPicPr>
          <p:cNvPr id="10" name="Εικόνα 9">
            <a:extLst>
              <a:ext uri="{FF2B5EF4-FFF2-40B4-BE49-F238E27FC236}">
                <a16:creationId xmlns:a16="http://schemas.microsoft.com/office/drawing/2014/main" id="{E80AE53E-3CA6-4077-A1F7-5B0867987290}"/>
              </a:ext>
            </a:extLst>
          </p:cNvPr>
          <p:cNvPicPr>
            <a:picLocks noChangeAspect="1"/>
          </p:cNvPicPr>
          <p:nvPr/>
        </p:nvPicPr>
        <p:blipFill rotWithShape="1">
          <a:blip r:embed="rId4"/>
          <a:srcRect t="10800" r="35825"/>
          <a:stretch/>
        </p:blipFill>
        <p:spPr>
          <a:xfrm>
            <a:off x="3203848" y="2348880"/>
            <a:ext cx="5868144" cy="4828902"/>
          </a:xfrm>
          <a:prstGeom prst="rect">
            <a:avLst/>
          </a:prstGeom>
        </p:spPr>
      </p:pic>
    </p:spTree>
    <p:extLst>
      <p:ext uri="{BB962C8B-B14F-4D97-AF65-F5344CB8AC3E}">
        <p14:creationId xmlns:p14="http://schemas.microsoft.com/office/powerpoint/2010/main" val="3843590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rotWithShape="1">
          <a:blip r:embed="rId2"/>
          <a:srcRect r="24059" b="7090"/>
          <a:stretch/>
        </p:blipFill>
        <p:spPr>
          <a:xfrm>
            <a:off x="611560" y="521108"/>
            <a:ext cx="8100784" cy="5572187"/>
          </a:xfrm>
          <a:prstGeom prst="rect">
            <a:avLst/>
          </a:prstGeom>
        </p:spPr>
      </p:pic>
      <p:sp>
        <p:nvSpPr>
          <p:cNvPr id="4" name="Θέση αριθμού διαφάνειας 3"/>
          <p:cNvSpPr>
            <a:spLocks noGrp="1"/>
          </p:cNvSpPr>
          <p:nvPr>
            <p:ph type="sldNum" sz="quarter" idx="12"/>
          </p:nvPr>
        </p:nvSpPr>
        <p:spPr/>
        <p:txBody>
          <a:bodyPr/>
          <a:lstStyle/>
          <a:p>
            <a:pPr>
              <a:defRPr/>
            </a:pPr>
            <a:fld id="{AFDF76C5-FD58-498F-929C-B2D1B4156563}" type="slidenum">
              <a:rPr lang="el-GR" altLang="el-GR" smtClean="0"/>
              <a:pPr>
                <a:defRPr/>
              </a:pPr>
              <a:t>13</a:t>
            </a:fld>
            <a:endParaRPr lang="el-GR" altLang="el-GR"/>
          </a:p>
        </p:txBody>
      </p:sp>
      <p:sp>
        <p:nvSpPr>
          <p:cNvPr id="2" name="Θέση υποσέλιδου 1">
            <a:extLst>
              <a:ext uri="{FF2B5EF4-FFF2-40B4-BE49-F238E27FC236}">
                <a16:creationId xmlns:a16="http://schemas.microsoft.com/office/drawing/2014/main" id="{3887CD9B-66D1-4730-857D-C6B08CD886B6}"/>
              </a:ext>
            </a:extLst>
          </p:cNvPr>
          <p:cNvSpPr>
            <a:spLocks noGrp="1"/>
          </p:cNvSpPr>
          <p:nvPr>
            <p:ph type="ftr" sz="quarter" idx="11"/>
          </p:nvPr>
        </p:nvSpPr>
        <p:spPr/>
        <p:txBody>
          <a:bodyPr/>
          <a:lstStyle/>
          <a:p>
            <a:pPr>
              <a:defRPr/>
            </a:pPr>
            <a:r>
              <a:rPr lang="el-GR" altLang="el-GR" b="1" dirty="0">
                <a:solidFill>
                  <a:srgbClr val="FF0000"/>
                </a:solidFill>
              </a:rPr>
              <a:t>ΔΗΜΙΟΥΡΓΙΑ ΒΑΣΗΣ</a:t>
            </a:r>
          </a:p>
        </p:txBody>
      </p:sp>
    </p:spTree>
    <p:extLst>
      <p:ext uri="{BB962C8B-B14F-4D97-AF65-F5344CB8AC3E}">
        <p14:creationId xmlns:p14="http://schemas.microsoft.com/office/powerpoint/2010/main" val="4217306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A1C2C238-FE4B-D927-4C74-AF61464F5A33}"/>
              </a:ext>
            </a:extLst>
          </p:cNvPr>
          <p:cNvPicPr>
            <a:picLocks noGrp="1" noChangeAspect="1"/>
          </p:cNvPicPr>
          <p:nvPr>
            <p:ph idx="1"/>
          </p:nvPr>
        </p:nvPicPr>
        <p:blipFill rotWithShape="1">
          <a:blip r:embed="rId2"/>
          <a:srcRect r="42684" b="8061"/>
          <a:stretch/>
        </p:blipFill>
        <p:spPr>
          <a:xfrm>
            <a:off x="251520" y="196553"/>
            <a:ext cx="7776864" cy="7016990"/>
          </a:xfrm>
        </p:spPr>
      </p:pic>
      <p:sp>
        <p:nvSpPr>
          <p:cNvPr id="4" name="Θέση αριθμού διαφάνειας 3">
            <a:extLst>
              <a:ext uri="{FF2B5EF4-FFF2-40B4-BE49-F238E27FC236}">
                <a16:creationId xmlns:a16="http://schemas.microsoft.com/office/drawing/2014/main" id="{17D7F377-0E59-4EB0-EDB6-7EB3499DB793}"/>
              </a:ext>
            </a:extLst>
          </p:cNvPr>
          <p:cNvSpPr>
            <a:spLocks noGrp="1"/>
          </p:cNvSpPr>
          <p:nvPr>
            <p:ph type="sldNum" sz="quarter" idx="12"/>
          </p:nvPr>
        </p:nvSpPr>
        <p:spPr/>
        <p:txBody>
          <a:bodyPr/>
          <a:lstStyle/>
          <a:p>
            <a:pPr>
              <a:defRPr/>
            </a:pPr>
            <a:fld id="{AFDF76C5-FD58-498F-929C-B2D1B4156563}" type="slidenum">
              <a:rPr lang="el-GR" altLang="el-GR" smtClean="0"/>
              <a:pPr>
                <a:defRPr/>
              </a:pPr>
              <a:t>14</a:t>
            </a:fld>
            <a:endParaRPr lang="el-GR" altLang="el-GR"/>
          </a:p>
        </p:txBody>
      </p:sp>
    </p:spTree>
    <p:extLst>
      <p:ext uri="{BB962C8B-B14F-4D97-AF65-F5344CB8AC3E}">
        <p14:creationId xmlns:p14="http://schemas.microsoft.com/office/powerpoint/2010/main" val="1062382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E81FE6FB-E568-7DF2-7792-FA6557EE631B}"/>
              </a:ext>
            </a:extLst>
          </p:cNvPr>
          <p:cNvPicPr>
            <a:picLocks noGrp="1" noChangeAspect="1"/>
          </p:cNvPicPr>
          <p:nvPr>
            <p:ph idx="1"/>
          </p:nvPr>
        </p:nvPicPr>
        <p:blipFill rotWithShape="1">
          <a:blip r:embed="rId2"/>
          <a:srcRect t="-1" r="44516" b="-9372"/>
          <a:stretch/>
        </p:blipFill>
        <p:spPr>
          <a:xfrm>
            <a:off x="395536" y="0"/>
            <a:ext cx="4716016" cy="5229200"/>
          </a:xfrm>
        </p:spPr>
      </p:pic>
      <p:sp>
        <p:nvSpPr>
          <p:cNvPr id="4" name="Θέση αριθμού διαφάνειας 3">
            <a:extLst>
              <a:ext uri="{FF2B5EF4-FFF2-40B4-BE49-F238E27FC236}">
                <a16:creationId xmlns:a16="http://schemas.microsoft.com/office/drawing/2014/main" id="{D98BAE18-AABF-86B8-5660-3FCC9E04DB55}"/>
              </a:ext>
            </a:extLst>
          </p:cNvPr>
          <p:cNvSpPr>
            <a:spLocks noGrp="1"/>
          </p:cNvSpPr>
          <p:nvPr>
            <p:ph type="sldNum" sz="quarter" idx="12"/>
          </p:nvPr>
        </p:nvSpPr>
        <p:spPr/>
        <p:txBody>
          <a:bodyPr/>
          <a:lstStyle/>
          <a:p>
            <a:pPr>
              <a:defRPr/>
            </a:pPr>
            <a:fld id="{AFDF76C5-FD58-498F-929C-B2D1B4156563}" type="slidenum">
              <a:rPr lang="el-GR" altLang="el-GR" smtClean="0"/>
              <a:pPr>
                <a:defRPr/>
              </a:pPr>
              <a:t>15</a:t>
            </a:fld>
            <a:endParaRPr lang="el-GR" altLang="el-GR"/>
          </a:p>
        </p:txBody>
      </p:sp>
      <p:pic>
        <p:nvPicPr>
          <p:cNvPr id="8" name="Εικόνα 7">
            <a:extLst>
              <a:ext uri="{FF2B5EF4-FFF2-40B4-BE49-F238E27FC236}">
                <a16:creationId xmlns:a16="http://schemas.microsoft.com/office/drawing/2014/main" id="{04DAD51D-32A0-FFBD-045C-40929F288688}"/>
              </a:ext>
            </a:extLst>
          </p:cNvPr>
          <p:cNvPicPr>
            <a:picLocks noChangeAspect="1"/>
          </p:cNvPicPr>
          <p:nvPr/>
        </p:nvPicPr>
        <p:blipFill rotWithShape="1">
          <a:blip r:embed="rId3"/>
          <a:srcRect l="-1" t="-1" r="33440" b="-2869"/>
          <a:stretch/>
        </p:blipFill>
        <p:spPr>
          <a:xfrm>
            <a:off x="2843808" y="1844824"/>
            <a:ext cx="5940152" cy="5164038"/>
          </a:xfrm>
          <a:prstGeom prst="rect">
            <a:avLst/>
          </a:prstGeom>
        </p:spPr>
      </p:pic>
    </p:spTree>
    <p:extLst>
      <p:ext uri="{BB962C8B-B14F-4D97-AF65-F5344CB8AC3E}">
        <p14:creationId xmlns:p14="http://schemas.microsoft.com/office/powerpoint/2010/main" val="3517903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2496B17-A060-F413-0702-8935795417EC}"/>
              </a:ext>
            </a:extLst>
          </p:cNvPr>
          <p:cNvSpPr>
            <a:spLocks noGrp="1"/>
          </p:cNvSpPr>
          <p:nvPr>
            <p:ph type="title"/>
          </p:nvPr>
        </p:nvSpPr>
        <p:spPr>
          <a:xfrm>
            <a:off x="480060" y="325369"/>
            <a:ext cx="3276451" cy="1956841"/>
          </a:xfrm>
        </p:spPr>
        <p:txBody>
          <a:bodyPr anchor="b">
            <a:normAutofit/>
          </a:bodyPr>
          <a:lstStyle/>
          <a:p>
            <a:r>
              <a:rPr lang="el-GR" sz="2800" b="1" dirty="0"/>
              <a:t>ΒΑΣΗ ΠΑΡΑΔΕΙΓΜΑ</a:t>
            </a:r>
            <a:endParaRPr lang="en-US" sz="2800" b="1"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62309C50-C0EC-A862-F6BA-46BD0D8372EB}"/>
              </a:ext>
            </a:extLst>
          </p:cNvPr>
          <p:cNvSpPr>
            <a:spLocks noGrp="1"/>
          </p:cNvSpPr>
          <p:nvPr>
            <p:ph idx="1"/>
          </p:nvPr>
        </p:nvSpPr>
        <p:spPr>
          <a:xfrm>
            <a:off x="480060" y="2872899"/>
            <a:ext cx="3182691" cy="3320668"/>
          </a:xfrm>
        </p:spPr>
        <p:txBody>
          <a:bodyPr>
            <a:normAutofit/>
          </a:bodyPr>
          <a:lstStyle/>
          <a:p>
            <a:endParaRPr lang="en-US" sz="1900" dirty="0"/>
          </a:p>
        </p:txBody>
      </p:sp>
      <p:pic>
        <p:nvPicPr>
          <p:cNvPr id="6" name="Εικόνα 5">
            <a:extLst>
              <a:ext uri="{FF2B5EF4-FFF2-40B4-BE49-F238E27FC236}">
                <a16:creationId xmlns:a16="http://schemas.microsoft.com/office/drawing/2014/main" id="{1700296D-8FF9-0015-114D-5A9296FB800C}"/>
              </a:ext>
            </a:extLst>
          </p:cNvPr>
          <p:cNvPicPr>
            <a:picLocks noChangeAspect="1"/>
          </p:cNvPicPr>
          <p:nvPr/>
        </p:nvPicPr>
        <p:blipFill rotWithShape="1">
          <a:blip r:embed="rId2"/>
          <a:srcRect l="8580" r="49104"/>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Θέση αριθμού διαφάνειας 3">
            <a:extLst>
              <a:ext uri="{FF2B5EF4-FFF2-40B4-BE49-F238E27FC236}">
                <a16:creationId xmlns:a16="http://schemas.microsoft.com/office/drawing/2014/main" id="{181121FA-0CBE-7E6A-7A9A-78AEB15261F5}"/>
              </a:ext>
            </a:extLst>
          </p:cNvPr>
          <p:cNvSpPr>
            <a:spLocks noGrp="1"/>
          </p:cNvSpPr>
          <p:nvPr>
            <p:ph type="sldNum" sz="quarter" idx="12"/>
          </p:nvPr>
        </p:nvSpPr>
        <p:spPr>
          <a:xfrm>
            <a:off x="7829550" y="6356350"/>
            <a:ext cx="685800" cy="365125"/>
          </a:xfrm>
        </p:spPr>
        <p:txBody>
          <a:bodyPr>
            <a:normAutofit/>
          </a:bodyPr>
          <a:lstStyle/>
          <a:p>
            <a:pPr>
              <a:spcAft>
                <a:spcPts val="600"/>
              </a:spcAft>
              <a:defRPr/>
            </a:pPr>
            <a:fld id="{AFDF76C5-FD58-498F-929C-B2D1B4156563}" type="slidenum">
              <a:rPr lang="el-GR" altLang="el-GR">
                <a:solidFill>
                  <a:srgbClr val="FFFFFF"/>
                </a:solidFill>
              </a:rPr>
              <a:pPr>
                <a:spcAft>
                  <a:spcPts val="600"/>
                </a:spcAft>
                <a:defRPr/>
              </a:pPr>
              <a:t>16</a:t>
            </a:fld>
            <a:endParaRPr lang="el-GR" altLang="el-GR">
              <a:solidFill>
                <a:srgbClr val="FFFFFF"/>
              </a:solidFill>
            </a:endParaRPr>
          </a:p>
        </p:txBody>
      </p:sp>
    </p:spTree>
    <p:extLst>
      <p:ext uri="{BB962C8B-B14F-4D97-AF65-F5344CB8AC3E}">
        <p14:creationId xmlns:p14="http://schemas.microsoft.com/office/powerpoint/2010/main" val="3759914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FD4BB09-8767-46EF-9CB6-C99761D06F45}"/>
              </a:ext>
            </a:extLst>
          </p:cNvPr>
          <p:cNvSpPr>
            <a:spLocks noGrp="1"/>
          </p:cNvSpPr>
          <p:nvPr>
            <p:ph type="title"/>
          </p:nvPr>
        </p:nvSpPr>
        <p:spPr>
          <a:xfrm>
            <a:off x="480060" y="325369"/>
            <a:ext cx="3276451" cy="1956841"/>
          </a:xfrm>
        </p:spPr>
        <p:txBody>
          <a:bodyPr anchor="b">
            <a:normAutofit/>
          </a:bodyPr>
          <a:lstStyle/>
          <a:p>
            <a:pPr>
              <a:lnSpc>
                <a:spcPct val="90000"/>
              </a:lnSpc>
            </a:pPr>
            <a:r>
              <a:rPr lang="el-GR" sz="3600" b="1" dirty="0"/>
              <a:t>ΒΑΣΗ ΠΑΡΑΔΕΙΓΜΑ</a:t>
            </a:r>
            <a:endParaRPr lang="en-US" sz="3600" b="1"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D8E34CF7-2431-4694-BDA2-302FB17C37FD}"/>
              </a:ext>
            </a:extLst>
          </p:cNvPr>
          <p:cNvSpPr>
            <a:spLocks noGrp="1"/>
          </p:cNvSpPr>
          <p:nvPr>
            <p:ph idx="1"/>
          </p:nvPr>
        </p:nvSpPr>
        <p:spPr>
          <a:xfrm>
            <a:off x="480060" y="2872899"/>
            <a:ext cx="3182691" cy="3320668"/>
          </a:xfrm>
        </p:spPr>
        <p:txBody>
          <a:bodyPr>
            <a:normAutofit/>
          </a:bodyPr>
          <a:lstStyle/>
          <a:p>
            <a:pPr marL="0" indent="0">
              <a:buNone/>
            </a:pPr>
            <a:endParaRPr lang="el-GR" sz="1900" dirty="0"/>
          </a:p>
          <a:p>
            <a:pPr marL="0" indent="0">
              <a:buNone/>
            </a:pPr>
            <a:endParaRPr lang="el-GR" sz="1900" dirty="0"/>
          </a:p>
          <a:p>
            <a:pPr marL="0" indent="0">
              <a:buNone/>
            </a:pPr>
            <a:endParaRPr lang="el-GR" sz="1900" dirty="0"/>
          </a:p>
          <a:p>
            <a:pPr marL="0" indent="0">
              <a:buNone/>
            </a:pPr>
            <a:endParaRPr lang="el-GR" sz="1900" dirty="0"/>
          </a:p>
          <a:p>
            <a:pPr marL="0" indent="0">
              <a:buNone/>
            </a:pPr>
            <a:endParaRPr lang="el-GR" sz="1900" dirty="0"/>
          </a:p>
          <a:p>
            <a:pPr marL="0" indent="0">
              <a:buNone/>
            </a:pPr>
            <a:r>
              <a:rPr lang="el-GR" sz="1900" dirty="0"/>
              <a:t>Καθόλου(1) – λίγο σημαντικό(2) – πολύ σημαντικό (3) – πάρα πολύ σημαντικό (4) -</a:t>
            </a:r>
            <a:endParaRPr lang="en-US" sz="1900" dirty="0"/>
          </a:p>
        </p:txBody>
      </p:sp>
      <p:pic>
        <p:nvPicPr>
          <p:cNvPr id="6" name="Εικόνα 5">
            <a:extLst>
              <a:ext uri="{FF2B5EF4-FFF2-40B4-BE49-F238E27FC236}">
                <a16:creationId xmlns:a16="http://schemas.microsoft.com/office/drawing/2014/main" id="{DE112B89-7BEE-6FCF-37A1-3C043DC5A4D8}"/>
              </a:ext>
            </a:extLst>
          </p:cNvPr>
          <p:cNvPicPr>
            <a:picLocks noChangeAspect="1"/>
          </p:cNvPicPr>
          <p:nvPr/>
        </p:nvPicPr>
        <p:blipFill rotWithShape="1">
          <a:blip r:embed="rId2"/>
          <a:srcRect l="11012" r="4667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Θέση αριθμού διαφάνειας 3">
            <a:extLst>
              <a:ext uri="{FF2B5EF4-FFF2-40B4-BE49-F238E27FC236}">
                <a16:creationId xmlns:a16="http://schemas.microsoft.com/office/drawing/2014/main" id="{366CC7B3-72CA-4568-A650-40727FF29EBA}"/>
              </a:ext>
            </a:extLst>
          </p:cNvPr>
          <p:cNvSpPr>
            <a:spLocks noGrp="1"/>
          </p:cNvSpPr>
          <p:nvPr>
            <p:ph type="sldNum" sz="quarter" idx="12"/>
          </p:nvPr>
        </p:nvSpPr>
        <p:spPr>
          <a:xfrm>
            <a:off x="7829550" y="6356350"/>
            <a:ext cx="685800" cy="365125"/>
          </a:xfrm>
        </p:spPr>
        <p:txBody>
          <a:bodyPr>
            <a:normAutofit/>
          </a:bodyPr>
          <a:lstStyle/>
          <a:p>
            <a:pPr>
              <a:spcAft>
                <a:spcPts val="600"/>
              </a:spcAft>
              <a:defRPr/>
            </a:pPr>
            <a:fld id="{AFDF76C5-FD58-498F-929C-B2D1B4156563}" type="slidenum">
              <a:rPr lang="el-GR" altLang="el-GR">
                <a:solidFill>
                  <a:srgbClr val="FFFFFF"/>
                </a:solidFill>
              </a:rPr>
              <a:pPr>
                <a:spcAft>
                  <a:spcPts val="600"/>
                </a:spcAft>
                <a:defRPr/>
              </a:pPr>
              <a:t>17</a:t>
            </a:fld>
            <a:endParaRPr lang="el-GR" altLang="el-GR">
              <a:solidFill>
                <a:srgbClr val="FFFFFF"/>
              </a:solidFill>
            </a:endParaRPr>
          </a:p>
        </p:txBody>
      </p:sp>
    </p:spTree>
    <p:extLst>
      <p:ext uri="{BB962C8B-B14F-4D97-AF65-F5344CB8AC3E}">
        <p14:creationId xmlns:p14="http://schemas.microsoft.com/office/powerpoint/2010/main" val="1714118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C1D3246C-0B63-4E51-85BD-99175B3FC849}"/>
              </a:ext>
            </a:extLst>
          </p:cNvPr>
          <p:cNvSpPr>
            <a:spLocks noGrp="1" noChangeArrowheads="1"/>
          </p:cNvSpPr>
          <p:nvPr>
            <p:ph idx="1"/>
          </p:nvPr>
        </p:nvSpPr>
        <p:spPr>
          <a:xfrm>
            <a:off x="467544" y="332656"/>
            <a:ext cx="8280920" cy="6336704"/>
          </a:xfrm>
        </p:spPr>
        <p:txBody>
          <a:bodyPr/>
          <a:lstStyle/>
          <a:p>
            <a:pPr eaLnBrk="1" hangingPunct="1"/>
            <a:r>
              <a:rPr lang="el-GR" altLang="el-GR" sz="2800" dirty="0">
                <a:latin typeface="Calibri" panose="020F0502020204030204" pitchFamily="34" charset="0"/>
                <a:cs typeface="Calibri" panose="020F0502020204030204" pitchFamily="34" charset="0"/>
              </a:rPr>
              <a:t>Συχνότητες – Μέτρα Κεντρικής Τάσης</a:t>
            </a:r>
          </a:p>
          <a:p>
            <a:pPr eaLnBrk="1" hangingPunct="1"/>
            <a:r>
              <a:rPr lang="el-GR" altLang="el-GR" sz="2800" dirty="0">
                <a:latin typeface="Calibri" panose="020F0502020204030204" pitchFamily="34" charset="0"/>
                <a:cs typeface="Calibri" panose="020F0502020204030204" pitchFamily="34" charset="0"/>
              </a:rPr>
              <a:t>Σχέσεις μεταβλητών</a:t>
            </a:r>
          </a:p>
          <a:p>
            <a:pPr eaLnBrk="1" hangingPunct="1"/>
            <a:r>
              <a:rPr lang="el-GR" altLang="el-GR" sz="2800" dirty="0">
                <a:latin typeface="Calibri" panose="020F0502020204030204" pitchFamily="34" charset="0"/>
                <a:cs typeface="Calibri" panose="020F0502020204030204" pitchFamily="34" charset="0"/>
              </a:rPr>
              <a:t>Διαχείριση βάσης δεδομένων </a:t>
            </a:r>
            <a:r>
              <a:rPr lang="en-US" altLang="el-GR" sz="2800" dirty="0">
                <a:latin typeface="Calibri" panose="020F0502020204030204" pitchFamily="34" charset="0"/>
                <a:cs typeface="Calibri" panose="020F0502020204030204" pitchFamily="34" charset="0"/>
              </a:rPr>
              <a:t>(spilt files, select cases)</a:t>
            </a:r>
            <a:endParaRPr lang="el-GR" altLang="el-GR" sz="2800" dirty="0">
              <a:latin typeface="Calibri" panose="020F0502020204030204" pitchFamily="34" charset="0"/>
              <a:cs typeface="Calibri" panose="020F0502020204030204" pitchFamily="34" charset="0"/>
            </a:endParaRPr>
          </a:p>
          <a:p>
            <a:pPr eaLnBrk="1" hangingPunct="1"/>
            <a:r>
              <a:rPr lang="el-GR" altLang="el-GR" sz="2800" dirty="0">
                <a:latin typeface="Calibri" panose="020F0502020204030204" pitchFamily="34" charset="0"/>
                <a:cs typeface="Calibri" panose="020F0502020204030204" pitchFamily="34" charset="0"/>
              </a:rPr>
              <a:t>Διαχείριση μεταβλητών</a:t>
            </a:r>
            <a:r>
              <a:rPr lang="en-US" altLang="el-GR" sz="2800" dirty="0">
                <a:latin typeface="Calibri" panose="020F0502020204030204" pitchFamily="34" charset="0"/>
                <a:cs typeface="Calibri" panose="020F0502020204030204" pitchFamily="34" charset="0"/>
              </a:rPr>
              <a:t> (recode variable</a:t>
            </a:r>
            <a:r>
              <a:rPr lang="el-GR" altLang="el-GR" sz="2800" dirty="0">
                <a:latin typeface="Calibri" panose="020F0502020204030204" pitchFamily="34" charset="0"/>
                <a:cs typeface="Calibri" panose="020F0502020204030204" pitchFamily="34" charset="0"/>
              </a:rPr>
              <a:t>, </a:t>
            </a:r>
            <a:r>
              <a:rPr lang="en-US" altLang="el-GR" sz="2800" dirty="0">
                <a:latin typeface="Calibri" panose="020F0502020204030204" pitchFamily="34" charset="0"/>
                <a:cs typeface="Calibri" panose="020F0502020204030204" pitchFamily="34" charset="0"/>
              </a:rPr>
              <a:t>compute</a:t>
            </a:r>
            <a:r>
              <a:rPr lang="el-GR" altLang="el-GR" sz="2800" dirty="0">
                <a:latin typeface="Calibri" panose="020F0502020204030204" pitchFamily="34" charset="0"/>
                <a:cs typeface="Calibri" panose="020F0502020204030204" pitchFamily="34" charset="0"/>
              </a:rPr>
              <a:t>)</a:t>
            </a:r>
            <a:r>
              <a:rPr lang="en-US" altLang="el-GR" sz="2800" dirty="0">
                <a:latin typeface="Calibri" panose="020F0502020204030204" pitchFamily="34" charset="0"/>
                <a:cs typeface="Calibri" panose="020F0502020204030204" pitchFamily="34" charset="0"/>
              </a:rPr>
              <a:t> </a:t>
            </a:r>
            <a:endParaRPr lang="el-GR" altLang="el-GR" sz="2800" dirty="0">
              <a:latin typeface="Calibri" panose="020F0502020204030204" pitchFamily="34" charset="0"/>
              <a:cs typeface="Calibri" panose="020F0502020204030204" pitchFamily="34" charset="0"/>
            </a:endParaRPr>
          </a:p>
          <a:p>
            <a:pPr marL="609600" indent="-609600" eaLnBrk="1" hangingPunct="1">
              <a:lnSpc>
                <a:spcPct val="80000"/>
              </a:lnSpc>
              <a:buFontTx/>
              <a:buNone/>
              <a:defRPr/>
            </a:pPr>
            <a:endParaRPr lang="el-GR" altLang="el-GR" sz="2800" dirty="0">
              <a:solidFill>
                <a:schemeClr val="hlink"/>
              </a:solidFill>
              <a:latin typeface="Calibri" panose="020F0502020204030204" pitchFamily="34" charset="0"/>
              <a:cs typeface="Calibri" panose="020F0502020204030204" pitchFamily="34" charset="0"/>
            </a:endParaRPr>
          </a:p>
          <a:p>
            <a:pPr marL="609600" indent="-609600" algn="ctr" eaLnBrk="1" hangingPunct="1">
              <a:lnSpc>
                <a:spcPct val="80000"/>
              </a:lnSpc>
              <a:buFontTx/>
              <a:buNone/>
              <a:defRPr/>
            </a:pPr>
            <a:endParaRPr lang="el-GR" altLang="el-GR" sz="2400" i="1" dirty="0">
              <a:solidFill>
                <a:schemeClr val="hlink"/>
              </a:solidFill>
              <a:latin typeface="Calibri" panose="020F0502020204030204" pitchFamily="34" charset="0"/>
              <a:cs typeface="Calibri" panose="020F0502020204030204" pitchFamily="34" charset="0"/>
            </a:endParaRPr>
          </a:p>
          <a:p>
            <a:pPr marL="457200" lvl="1" indent="0" eaLnBrk="1" hangingPunct="1">
              <a:spcBef>
                <a:spcPts val="400"/>
              </a:spcBef>
              <a:buNone/>
              <a:defRPr/>
            </a:pPr>
            <a:r>
              <a:rPr lang="el-GR" altLang="el-GR" sz="1600" b="1" dirty="0">
                <a:solidFill>
                  <a:srgbClr val="C00000"/>
                </a:solidFill>
                <a:latin typeface="Calibri" panose="020F0502020204030204" pitchFamily="34" charset="0"/>
                <a:cs typeface="Calibri" panose="020F0502020204030204" pitchFamily="34" charset="0"/>
              </a:rPr>
              <a:t>ΕΡΓΑΣΤΗΡΙΟ_</a:t>
            </a:r>
            <a:r>
              <a:rPr lang="el-GR" altLang="el-GR" sz="1600" b="1" dirty="0">
                <a:solidFill>
                  <a:srgbClr val="C00000"/>
                </a:solidFill>
                <a:highlight>
                  <a:srgbClr val="FFFF00"/>
                </a:highlight>
                <a:latin typeface="Calibri" panose="020F0502020204030204" pitchFamily="34" charset="0"/>
                <a:cs typeface="Calibri" panose="020F0502020204030204" pitchFamily="34" charset="0"/>
              </a:rPr>
              <a:t>23 ΒΑ</a:t>
            </a:r>
            <a:r>
              <a:rPr lang="en-US" altLang="el-GR" sz="1600" b="1" dirty="0">
                <a:solidFill>
                  <a:srgbClr val="C00000"/>
                </a:solidFill>
                <a:highlight>
                  <a:srgbClr val="FFFF00"/>
                </a:highlight>
                <a:latin typeface="Calibri" panose="020F0502020204030204" pitchFamily="34" charset="0"/>
                <a:cs typeface="Calibri" panose="020F0502020204030204" pitchFamily="34" charset="0"/>
              </a:rPr>
              <a:t>SH_</a:t>
            </a:r>
            <a:r>
              <a:rPr lang="el-GR" altLang="el-GR" sz="1600" b="1" dirty="0">
                <a:solidFill>
                  <a:srgbClr val="C00000"/>
                </a:solidFill>
                <a:highlight>
                  <a:srgbClr val="FFFF00"/>
                </a:highlight>
                <a:latin typeface="Calibri" panose="020F0502020204030204" pitchFamily="34" charset="0"/>
                <a:cs typeface="Calibri" panose="020F0502020204030204" pitchFamily="34" charset="0"/>
              </a:rPr>
              <a:t>ΠΑΡΑΔΕΙΓΜΑ</a:t>
            </a:r>
          </a:p>
          <a:p>
            <a:pPr eaLnBrk="1" hangingPunct="1">
              <a:spcBef>
                <a:spcPts val="400"/>
              </a:spcBef>
              <a:defRPr/>
            </a:pPr>
            <a:endParaRPr lang="el-GR" altLang="el-GR" sz="2000" dirty="0">
              <a:solidFill>
                <a:srgbClr val="C00000"/>
              </a:solidFill>
              <a:latin typeface="Calibri" panose="020F0502020204030204" pitchFamily="34" charset="0"/>
              <a:cs typeface="Calibri" panose="020F0502020204030204" pitchFamily="34" charset="0"/>
            </a:endParaRPr>
          </a:p>
          <a:p>
            <a:pPr marL="0" indent="0" eaLnBrk="1" hangingPunct="1">
              <a:spcBef>
                <a:spcPts val="400"/>
              </a:spcBef>
              <a:buNone/>
              <a:defRPr/>
            </a:pPr>
            <a:endParaRPr lang="el-GR" altLang="el-GR" sz="2000" dirty="0">
              <a:ln>
                <a:solidFill>
                  <a:srgbClr val="0033CC"/>
                </a:solidFill>
              </a:ln>
              <a:solidFill>
                <a:srgbClr val="002060"/>
              </a:solidFill>
              <a:latin typeface="Calibri" panose="020F0502020204030204" pitchFamily="34" charset="0"/>
              <a:cs typeface="Calibri" panose="020F0502020204030204" pitchFamily="34" charset="0"/>
            </a:endParaRPr>
          </a:p>
          <a:p>
            <a:pPr marL="0" indent="0" eaLnBrk="1" hangingPunct="1">
              <a:spcBef>
                <a:spcPts val="400"/>
              </a:spcBef>
              <a:buNone/>
              <a:defRPr/>
            </a:pPr>
            <a:endParaRPr lang="el-GR" altLang="el-GR" sz="2000" dirty="0">
              <a:ln>
                <a:solidFill>
                  <a:srgbClr val="0033CC"/>
                </a:solidFill>
              </a:ln>
              <a:solidFill>
                <a:srgbClr val="002060"/>
              </a:solidFill>
              <a:latin typeface="Calibri" panose="020F0502020204030204" pitchFamily="34" charset="0"/>
              <a:cs typeface="Calibri" panose="020F0502020204030204" pitchFamily="34" charset="0"/>
            </a:endParaRPr>
          </a:p>
          <a:p>
            <a:pPr marL="0" indent="0" eaLnBrk="1" hangingPunct="1">
              <a:spcBef>
                <a:spcPts val="400"/>
              </a:spcBef>
              <a:buNone/>
              <a:defRPr/>
            </a:pPr>
            <a:r>
              <a:rPr lang="el-GR" altLang="el-GR" sz="2000" i="1" dirty="0">
                <a:ln>
                  <a:solidFill>
                    <a:srgbClr val="0033CC"/>
                  </a:solidFill>
                </a:ln>
                <a:solidFill>
                  <a:srgbClr val="000000"/>
                </a:solidFill>
                <a:latin typeface="Book Antiqua" panose="02040602050305030304" pitchFamily="18" charset="0"/>
                <a:cs typeface="Calibri" panose="020F0502020204030204" pitchFamily="34" charset="0"/>
              </a:rPr>
              <a:t>Παραδοτέο: ΑΣΚΗΣΗ 1</a:t>
            </a:r>
          </a:p>
        </p:txBody>
      </p:sp>
      <p:graphicFrame>
        <p:nvGraphicFramePr>
          <p:cNvPr id="2" name="Διάγραμμα 1">
            <a:extLst>
              <a:ext uri="{FF2B5EF4-FFF2-40B4-BE49-F238E27FC236}">
                <a16:creationId xmlns:a16="http://schemas.microsoft.com/office/drawing/2014/main" id="{B7F1B6D0-1603-4C65-AF71-37B7CFFE99D4}"/>
              </a:ext>
            </a:extLst>
          </p:cNvPr>
          <p:cNvGraphicFramePr/>
          <p:nvPr/>
        </p:nvGraphicFramePr>
        <p:xfrm>
          <a:off x="5220072" y="2636912"/>
          <a:ext cx="3081042" cy="3424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143559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3972" name="Object 4">
            <a:extLst>
              <a:ext uri="{FF2B5EF4-FFF2-40B4-BE49-F238E27FC236}">
                <a16:creationId xmlns:a16="http://schemas.microsoft.com/office/drawing/2014/main" id="{EF56915E-DF9D-4FF0-B88C-D0DD9887397A}"/>
              </a:ext>
            </a:extLst>
          </p:cNvPr>
          <p:cNvGraphicFramePr>
            <a:graphicFrameLocks noGrp="1" noChangeAspect="1"/>
          </p:cNvGraphicFramePr>
          <p:nvPr>
            <p:ph idx="1"/>
            <p:extLst>
              <p:ext uri="{D42A27DB-BD31-4B8C-83A1-F6EECF244321}">
                <p14:modId xmlns:p14="http://schemas.microsoft.com/office/powerpoint/2010/main" val="1645646952"/>
              </p:ext>
            </p:extLst>
          </p:nvPr>
        </p:nvGraphicFramePr>
        <p:xfrm>
          <a:off x="179512" y="285945"/>
          <a:ext cx="6912768" cy="6155704"/>
        </p:xfrm>
        <a:graphic>
          <a:graphicData uri="http://schemas.openxmlformats.org/presentationml/2006/ole">
            <mc:AlternateContent xmlns:mc="http://schemas.openxmlformats.org/markup-compatibility/2006">
              <mc:Choice xmlns:v="urn:schemas-microsoft-com:vml" Requires="v">
                <p:oleObj name="Visio" r:id="rId3" imgW="5305448" imgH="4724337" progId="Visio.Drawing.11">
                  <p:embed/>
                </p:oleObj>
              </mc:Choice>
              <mc:Fallback>
                <p:oleObj name="Visio" r:id="rId3" imgW="5305448" imgH="4724337" progId="Visio.Drawing.11">
                  <p:embed/>
                  <p:pic>
                    <p:nvPicPr>
                      <p:cNvPr id="0" name="Object 4"/>
                      <p:cNvPicPr>
                        <a:picLocks noGrp="1" noChangeAspect="1" noChangeArrowheads="1"/>
                      </p:cNvPicPr>
                      <p:nvPr/>
                    </p:nvPicPr>
                    <p:blipFill>
                      <a:blip r:embed="rId4"/>
                      <a:srcRect/>
                      <a:stretch>
                        <a:fillRect/>
                      </a:stretch>
                    </p:blipFill>
                    <p:spPr bwMode="auto">
                      <a:xfrm>
                        <a:off x="179512" y="285945"/>
                        <a:ext cx="6912768" cy="6155704"/>
                      </a:xfrm>
                      <a:prstGeom prst="rect">
                        <a:avLst/>
                      </a:prstGeom>
                      <a:noFill/>
                      <a:ln>
                        <a:noFill/>
                      </a:ln>
                      <a:effectLst/>
                    </p:spPr>
                  </p:pic>
                </p:oleObj>
              </mc:Fallback>
            </mc:AlternateContent>
          </a:graphicData>
        </a:graphic>
      </p:graphicFrame>
      <p:sp>
        <p:nvSpPr>
          <p:cNvPr id="3" name="Footer Placeholder 3">
            <a:extLst>
              <a:ext uri="{FF2B5EF4-FFF2-40B4-BE49-F238E27FC236}">
                <a16:creationId xmlns:a16="http://schemas.microsoft.com/office/drawing/2014/main" id="{B9B0B2FF-50EE-483F-8694-FB150C1178DE}"/>
              </a:ext>
            </a:extLst>
          </p:cNvPr>
          <p:cNvSpPr txBox="1">
            <a:spLocks noGrp="1"/>
          </p:cNvSpPr>
          <p:nvPr/>
        </p:nvSpPr>
        <p:spPr bwMode="auto">
          <a:xfrm>
            <a:off x="0" y="6381327"/>
            <a:ext cx="4283968" cy="27744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dirty="0">
                <a:solidFill>
                  <a:srgbClr val="000000"/>
                </a:solidFill>
                <a:latin typeface="Times New Roman" panose="02020603050405020304" pitchFamily="18" charset="0"/>
              </a:rPr>
              <a:t>Ι. Μ. Κατσίλλης, ΠΤΔΕ Πανεπιστημίου Πατρών</a:t>
            </a:r>
            <a:endParaRPr lang="en-US" altLang="el-GR" sz="1600" dirty="0">
              <a:solidFill>
                <a:srgbClr val="00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checkerboard(across)">
                                      <p:cBhvr>
                                        <p:cTn id="7" dur="5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096937-10F1-75CB-17C8-B2B36155490D}"/>
              </a:ext>
            </a:extLst>
          </p:cNvPr>
          <p:cNvSpPr>
            <a:spLocks noGrp="1"/>
          </p:cNvSpPr>
          <p:nvPr>
            <p:ph type="title"/>
          </p:nvPr>
        </p:nvSpPr>
        <p:spPr/>
        <p:txBody>
          <a:bodyPr/>
          <a:lstStyle/>
          <a:p>
            <a:endParaRPr lang="en-US"/>
          </a:p>
        </p:txBody>
      </p:sp>
      <p:pic>
        <p:nvPicPr>
          <p:cNvPr id="4" name="Picture 3" descr="Μια απόσπασμα καταιγισμού μπλε και ροζ">
            <a:extLst>
              <a:ext uri="{FF2B5EF4-FFF2-40B4-BE49-F238E27FC236}">
                <a16:creationId xmlns:a16="http://schemas.microsoft.com/office/drawing/2014/main" id="{A29A71D9-25A2-76FD-206B-13B6C0728E47}"/>
              </a:ext>
            </a:extLst>
          </p:cNvPr>
          <p:cNvPicPr>
            <a:picLocks noGrp="1" noChangeAspect="1"/>
          </p:cNvPicPr>
          <p:nvPr>
            <p:ph idx="1"/>
          </p:nvPr>
        </p:nvPicPr>
        <p:blipFill>
          <a:blip r:embed="rId2"/>
          <a:srcRect/>
          <a:stretch>
            <a:fillRect/>
          </a:stretch>
        </p:blipFill>
        <p:spPr>
          <a:xfrm>
            <a:off x="704144" y="1825625"/>
            <a:ext cx="7735712" cy="4351338"/>
          </a:xfrm>
          <a:prstGeom prst="rect">
            <a:avLst/>
          </a:prstGeom>
        </p:spPr>
      </p:pic>
    </p:spTree>
    <p:extLst>
      <p:ext uri="{BB962C8B-B14F-4D97-AF65-F5344CB8AC3E}">
        <p14:creationId xmlns:p14="http://schemas.microsoft.com/office/powerpoint/2010/main" val="143527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Line 5"/>
          <p:cNvSpPr>
            <a:spLocks noChangeShapeType="1"/>
          </p:cNvSpPr>
          <p:nvPr/>
        </p:nvSpPr>
        <p:spPr bwMode="auto">
          <a:xfrm>
            <a:off x="2057400" y="2571750"/>
            <a:ext cx="2057400" cy="0"/>
          </a:xfrm>
          <a:prstGeom prst="line">
            <a:avLst/>
          </a:prstGeom>
          <a:noFill/>
          <a:ln w="28575">
            <a:solidFill>
              <a:schemeClr val="accent2">
                <a:lumMod val="75000"/>
              </a:schemeClr>
            </a:solidFill>
            <a:round/>
            <a:headEnd/>
            <a:tailEnd/>
          </a:ln>
        </p:spPr>
        <p:txBody>
          <a:bodyPr wrap="none" anchor="ctr"/>
          <a:lstStyle/>
          <a:p>
            <a:pPr>
              <a:defRPr/>
            </a:pPr>
            <a:endParaRPr lang="en-US"/>
          </a:p>
        </p:txBody>
      </p:sp>
      <p:sp>
        <p:nvSpPr>
          <p:cNvPr id="32772" name="Line 6"/>
          <p:cNvSpPr>
            <a:spLocks noChangeShapeType="1"/>
          </p:cNvSpPr>
          <p:nvPr/>
        </p:nvSpPr>
        <p:spPr bwMode="auto">
          <a:xfrm>
            <a:off x="5107781" y="2571750"/>
            <a:ext cx="2343150" cy="0"/>
          </a:xfrm>
          <a:prstGeom prst="line">
            <a:avLst/>
          </a:prstGeom>
          <a:noFill/>
          <a:ln w="28575">
            <a:solidFill>
              <a:schemeClr val="accent2">
                <a:lumMod val="75000"/>
              </a:schemeClr>
            </a:solidFill>
            <a:round/>
            <a:headEnd/>
            <a:tailEnd/>
          </a:ln>
        </p:spPr>
        <p:txBody>
          <a:bodyPr wrap="none" anchor="ctr"/>
          <a:lstStyle/>
          <a:p>
            <a:pPr>
              <a:defRPr/>
            </a:pPr>
            <a:endParaRPr lang="en-US"/>
          </a:p>
        </p:txBody>
      </p:sp>
      <p:sp>
        <p:nvSpPr>
          <p:cNvPr id="25605" name="Line 14"/>
          <p:cNvSpPr>
            <a:spLocks noChangeShapeType="1"/>
          </p:cNvSpPr>
          <p:nvPr/>
        </p:nvSpPr>
        <p:spPr bwMode="auto">
          <a:xfrm flipV="1">
            <a:off x="3870723" y="3050381"/>
            <a:ext cx="1187053" cy="0"/>
          </a:xfrm>
          <a:prstGeom prst="line">
            <a:avLst/>
          </a:prstGeom>
          <a:noFill/>
          <a:ln w="28575">
            <a:solidFill>
              <a:srgbClr val="58002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25606" name="Line 15"/>
          <p:cNvSpPr>
            <a:spLocks noChangeShapeType="1"/>
          </p:cNvSpPr>
          <p:nvPr/>
        </p:nvSpPr>
        <p:spPr bwMode="auto">
          <a:xfrm flipV="1">
            <a:off x="3870722" y="3699272"/>
            <a:ext cx="1200150" cy="0"/>
          </a:xfrm>
          <a:prstGeom prst="line">
            <a:avLst/>
          </a:prstGeom>
          <a:noFill/>
          <a:ln w="28575">
            <a:solidFill>
              <a:srgbClr val="8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25607" name="Line 16"/>
          <p:cNvSpPr>
            <a:spLocks noChangeShapeType="1"/>
          </p:cNvSpPr>
          <p:nvPr/>
        </p:nvSpPr>
        <p:spPr bwMode="auto">
          <a:xfrm>
            <a:off x="3870722" y="4670822"/>
            <a:ext cx="1143000" cy="0"/>
          </a:xfrm>
          <a:prstGeom prst="line">
            <a:avLst/>
          </a:prstGeom>
          <a:noFill/>
          <a:ln w="28575">
            <a:solidFill>
              <a:srgbClr val="1C1C1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25608" name="Rectangle 17"/>
          <p:cNvSpPr>
            <a:spLocks noChangeArrowheads="1"/>
          </p:cNvSpPr>
          <p:nvPr/>
        </p:nvSpPr>
        <p:spPr bwMode="auto">
          <a:xfrm>
            <a:off x="2057400" y="2171701"/>
            <a:ext cx="2257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5000"/>
              </a:spcBef>
            </a:pPr>
            <a:r>
              <a:rPr lang="el-GR" b="1" dirty="0"/>
              <a:t>Κλίμακα Μέτρησης</a:t>
            </a:r>
            <a:endParaRPr lang="en-GB" b="1" dirty="0"/>
          </a:p>
        </p:txBody>
      </p:sp>
      <p:sp>
        <p:nvSpPr>
          <p:cNvPr id="25609" name="Rectangle 18"/>
          <p:cNvSpPr>
            <a:spLocks noChangeArrowheads="1"/>
          </p:cNvSpPr>
          <p:nvPr/>
        </p:nvSpPr>
        <p:spPr bwMode="auto">
          <a:xfrm>
            <a:off x="5054204" y="2196704"/>
            <a:ext cx="2582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buClr>
                <a:schemeClr val="bg2"/>
              </a:buClr>
              <a:buSzPct val="75000"/>
              <a:buFont typeface="Monotype Sorts" pitchFamily="2" charset="2"/>
              <a:buNone/>
            </a:pPr>
            <a:r>
              <a:rPr lang="el-GR" b="1"/>
              <a:t>Κατάλληλο Στατιστικό</a:t>
            </a:r>
          </a:p>
        </p:txBody>
      </p:sp>
      <p:sp>
        <p:nvSpPr>
          <p:cNvPr id="25610" name="Rectangle 19"/>
          <p:cNvSpPr>
            <a:spLocks noChangeArrowheads="1"/>
          </p:cNvSpPr>
          <p:nvPr/>
        </p:nvSpPr>
        <p:spPr bwMode="auto">
          <a:xfrm>
            <a:off x="2171700" y="2914651"/>
            <a:ext cx="1511952"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20000"/>
              </a:spcBef>
              <a:buClr>
                <a:srgbClr val="FF3300"/>
              </a:buClr>
              <a:buSzPct val="75000"/>
              <a:buFont typeface="Wingdings" pitchFamily="2" charset="2"/>
              <a:buNone/>
            </a:pPr>
            <a:r>
              <a:rPr lang="el-GR" b="1">
                <a:solidFill>
                  <a:srgbClr val="58002C"/>
                </a:solidFill>
              </a:rPr>
              <a:t>Ονομαστική</a:t>
            </a:r>
          </a:p>
        </p:txBody>
      </p:sp>
      <p:sp>
        <p:nvSpPr>
          <p:cNvPr id="25611" name="Rectangle 20"/>
          <p:cNvSpPr>
            <a:spLocks noChangeArrowheads="1"/>
          </p:cNvSpPr>
          <p:nvPr/>
        </p:nvSpPr>
        <p:spPr bwMode="auto">
          <a:xfrm>
            <a:off x="5113736" y="2726533"/>
            <a:ext cx="27393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chemeClr val="bg2"/>
              </a:buClr>
              <a:buSzPct val="75000"/>
              <a:buFont typeface="Monotype Sorts" pitchFamily="2" charset="2"/>
              <a:buNone/>
            </a:pPr>
            <a:r>
              <a:rPr lang="el-GR" b="1">
                <a:solidFill>
                  <a:srgbClr val="58002C"/>
                </a:solidFill>
              </a:rPr>
              <a:t>Κατανομή Συχνοτήτων/</a:t>
            </a:r>
          </a:p>
          <a:p>
            <a:pPr>
              <a:buClr>
                <a:schemeClr val="bg2"/>
              </a:buClr>
              <a:buSzPct val="75000"/>
              <a:buFont typeface="Monotype Sorts" pitchFamily="2" charset="2"/>
              <a:buNone/>
            </a:pPr>
            <a:r>
              <a:rPr lang="el-GR" b="1">
                <a:solidFill>
                  <a:srgbClr val="58002C"/>
                </a:solidFill>
              </a:rPr>
              <a:t>Επικρατούσα Τιμή</a:t>
            </a:r>
          </a:p>
        </p:txBody>
      </p:sp>
      <p:sp>
        <p:nvSpPr>
          <p:cNvPr id="25612" name="Rectangle 21"/>
          <p:cNvSpPr>
            <a:spLocks noChangeArrowheads="1"/>
          </p:cNvSpPr>
          <p:nvPr/>
        </p:nvSpPr>
        <p:spPr bwMode="auto">
          <a:xfrm>
            <a:off x="5166123" y="4185048"/>
            <a:ext cx="25681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chemeClr val="bg2"/>
              </a:buClr>
              <a:buSzPct val="75000"/>
              <a:buFont typeface="Monotype Sorts" pitchFamily="2" charset="2"/>
              <a:buNone/>
            </a:pPr>
            <a:r>
              <a:rPr lang="el-GR">
                <a:solidFill>
                  <a:srgbClr val="1C1C1C"/>
                </a:solidFill>
              </a:rPr>
              <a:t>Κατανομή Συχνοτήτων/ Αριθμητικός Μέσος-Τυπική απόκλιση</a:t>
            </a:r>
          </a:p>
        </p:txBody>
      </p:sp>
      <p:sp>
        <p:nvSpPr>
          <p:cNvPr id="25613" name="Rectangle 23"/>
          <p:cNvSpPr>
            <a:spLocks noChangeArrowheads="1"/>
          </p:cNvSpPr>
          <p:nvPr/>
        </p:nvSpPr>
        <p:spPr bwMode="auto">
          <a:xfrm>
            <a:off x="2141936" y="3429001"/>
            <a:ext cx="935128"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20000"/>
              </a:lnSpc>
              <a:spcBef>
                <a:spcPct val="20000"/>
              </a:spcBef>
              <a:buClr>
                <a:srgbClr val="FFFF66"/>
              </a:buClr>
              <a:buSzPct val="75000"/>
              <a:buFont typeface="Wingdings" pitchFamily="2" charset="2"/>
              <a:buNone/>
            </a:pPr>
            <a:r>
              <a:rPr lang="el-GR">
                <a:solidFill>
                  <a:srgbClr val="800000"/>
                </a:solidFill>
              </a:rPr>
              <a:t>Τακτική</a:t>
            </a:r>
          </a:p>
        </p:txBody>
      </p:sp>
      <p:sp>
        <p:nvSpPr>
          <p:cNvPr id="25614" name="Rectangle 24"/>
          <p:cNvSpPr>
            <a:spLocks noChangeArrowheads="1"/>
          </p:cNvSpPr>
          <p:nvPr/>
        </p:nvSpPr>
        <p:spPr bwMode="auto">
          <a:xfrm>
            <a:off x="2141936" y="4508898"/>
            <a:ext cx="1622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5000"/>
              </a:spcBef>
              <a:buSzPct val="75000"/>
              <a:buFont typeface="Wingdings" pitchFamily="2" charset="2"/>
              <a:buNone/>
            </a:pPr>
            <a:r>
              <a:rPr lang="el-GR">
                <a:solidFill>
                  <a:srgbClr val="1C1C1C"/>
                </a:solidFill>
              </a:rPr>
              <a:t>Ισοδιαστημική</a:t>
            </a:r>
            <a:endParaRPr lang="en-GB">
              <a:solidFill>
                <a:srgbClr val="1C1C1C"/>
              </a:solidFill>
            </a:endParaRPr>
          </a:p>
        </p:txBody>
      </p:sp>
      <p:sp>
        <p:nvSpPr>
          <p:cNvPr id="25615" name="Rectangle 26"/>
          <p:cNvSpPr>
            <a:spLocks noChangeArrowheads="1"/>
          </p:cNvSpPr>
          <p:nvPr/>
        </p:nvSpPr>
        <p:spPr bwMode="auto">
          <a:xfrm>
            <a:off x="5143501" y="3486151"/>
            <a:ext cx="2557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chemeClr val="bg2"/>
              </a:buClr>
              <a:buSzPct val="75000"/>
              <a:buFont typeface="Monotype Sorts" pitchFamily="2" charset="2"/>
              <a:buNone/>
            </a:pPr>
            <a:r>
              <a:rPr lang="el-GR">
                <a:solidFill>
                  <a:srgbClr val="800000"/>
                </a:solidFill>
              </a:rPr>
              <a:t>Κατανομή</a:t>
            </a:r>
            <a:r>
              <a:rPr lang="el-GR">
                <a:solidFill>
                  <a:srgbClr val="FFFF66"/>
                </a:solidFill>
              </a:rPr>
              <a:t> </a:t>
            </a:r>
            <a:r>
              <a:rPr lang="el-GR">
                <a:solidFill>
                  <a:srgbClr val="800000"/>
                </a:solidFill>
              </a:rPr>
              <a:t>Συχνοτήτων/</a:t>
            </a:r>
          </a:p>
          <a:p>
            <a:pPr>
              <a:buClr>
                <a:schemeClr val="bg2"/>
              </a:buClr>
              <a:buSzPct val="75000"/>
              <a:buFont typeface="Monotype Sorts" pitchFamily="2" charset="2"/>
              <a:buNone/>
            </a:pPr>
            <a:r>
              <a:rPr lang="el-GR">
                <a:solidFill>
                  <a:srgbClr val="800000"/>
                </a:solidFill>
              </a:rPr>
              <a:t>Διάμεσος</a:t>
            </a:r>
            <a:r>
              <a:rPr lang="el-GR">
                <a:solidFill>
                  <a:srgbClr val="FFFF66"/>
                </a:solidFill>
              </a:rPr>
              <a:t> </a:t>
            </a:r>
          </a:p>
        </p:txBody>
      </p:sp>
      <p:sp>
        <p:nvSpPr>
          <p:cNvPr id="17" name="Footer Placeholder 3">
            <a:extLst>
              <a:ext uri="{FF2B5EF4-FFF2-40B4-BE49-F238E27FC236}">
                <a16:creationId xmlns:a16="http://schemas.microsoft.com/office/drawing/2014/main" id="{B9B0B2FF-50EE-483F-8694-FB150C1178DE}"/>
              </a:ext>
            </a:extLst>
          </p:cNvPr>
          <p:cNvSpPr txBox="1">
            <a:spLocks noGrp="1"/>
          </p:cNvSpPr>
          <p:nvPr/>
        </p:nvSpPr>
        <p:spPr bwMode="auto">
          <a:xfrm>
            <a:off x="0" y="6381327"/>
            <a:ext cx="4283968" cy="27744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dirty="0">
                <a:solidFill>
                  <a:srgbClr val="000000"/>
                </a:solidFill>
                <a:latin typeface="Times New Roman" panose="02020603050405020304" pitchFamily="18" charset="0"/>
              </a:rPr>
              <a:t>Ι. Μ. Κατσίλλης, ΠΤΔΕ Πανεπιστημίου Πατρών</a:t>
            </a:r>
            <a:endParaRPr lang="en-US" altLang="el-GR"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1994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7">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9">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89634"/>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464E4C7E-1578-4447-AEB9-CCB909765345}"/>
              </a:ext>
            </a:extLst>
          </p:cNvPr>
          <p:cNvPicPr>
            <a:picLocks noChangeAspect="1"/>
          </p:cNvPicPr>
          <p:nvPr/>
        </p:nvPicPr>
        <p:blipFill rotWithShape="1">
          <a:blip r:embed="rId3"/>
          <a:srcRect t="1788" r="68285" b="45046"/>
          <a:stretch/>
        </p:blipFill>
        <p:spPr>
          <a:xfrm>
            <a:off x="-241934" y="908721"/>
            <a:ext cx="4887307" cy="4608512"/>
          </a:xfrm>
          <a:prstGeom prst="rect">
            <a:avLst/>
          </a:prstGeom>
        </p:spPr>
      </p:pic>
      <p:cxnSp>
        <p:nvCxnSpPr>
          <p:cNvPr id="30" name="Straight Connector 21">
            <a:extLst>
              <a:ext uri="{FF2B5EF4-FFF2-40B4-BE49-F238E27FC236}">
                <a16:creationId xmlns:a16="http://schemas.microsoft.com/office/drawing/2014/main" id="{5D1CEE39-A6DC-4DE0-9789-206F1A9888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95058" y="889634"/>
            <a:ext cx="0" cy="50749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Ορθογώνιο 2">
            <a:extLst>
              <a:ext uri="{FF2B5EF4-FFF2-40B4-BE49-F238E27FC236}">
                <a16:creationId xmlns:a16="http://schemas.microsoft.com/office/drawing/2014/main" id="{20094FB4-4548-4531-8246-3BE0A988EA95}"/>
              </a:ext>
            </a:extLst>
          </p:cNvPr>
          <p:cNvSpPr/>
          <p:nvPr/>
        </p:nvSpPr>
        <p:spPr>
          <a:xfrm>
            <a:off x="4707971" y="531113"/>
            <a:ext cx="4256517" cy="646331"/>
          </a:xfrm>
          <a:prstGeom prst="rect">
            <a:avLst/>
          </a:prstGeom>
        </p:spPr>
        <p:txBody>
          <a:bodyPr wrap="square">
            <a:spAutoFit/>
          </a:bodyPr>
          <a:lstStyle/>
          <a:p>
            <a:pPr marL="0" indent="0" algn="ctr">
              <a:buFontTx/>
              <a:buNone/>
              <a:defRPr/>
            </a:pPr>
            <a:r>
              <a:rPr lang="el-GR" dirty="0">
                <a:solidFill>
                  <a:srgbClr val="C00000"/>
                </a:solidFill>
                <a:latin typeface="Calibri" panose="020F0502020204030204" pitchFamily="34" charset="0"/>
                <a:cs typeface="Calibri" panose="020F0502020204030204" pitchFamily="34" charset="0"/>
              </a:rPr>
              <a:t>Φτιάξτε πίνακες συχνοτήτων για τις παρακάτω μεταβλητές</a:t>
            </a:r>
          </a:p>
        </p:txBody>
      </p:sp>
      <p:sp>
        <p:nvSpPr>
          <p:cNvPr id="5" name="Θέση υποσέλιδου 4"/>
          <p:cNvSpPr>
            <a:spLocks noGrp="1"/>
          </p:cNvSpPr>
          <p:nvPr>
            <p:ph type="ftr" sz="quarter" idx="11"/>
          </p:nvPr>
        </p:nvSpPr>
        <p:spPr>
          <a:xfrm>
            <a:off x="1131474" y="6310211"/>
            <a:ext cx="2895600" cy="394588"/>
          </a:xfrm>
        </p:spPr>
        <p:txBody>
          <a:bodyPr/>
          <a:lstStyle/>
          <a:p>
            <a:pPr>
              <a:defRPr/>
            </a:pPr>
            <a:r>
              <a:rPr lang="en-US" altLang="el-GR" b="1" dirty="0">
                <a:solidFill>
                  <a:srgbClr val="C00000"/>
                </a:solidFill>
              </a:rPr>
              <a:t>Descriptive, frequencies</a:t>
            </a:r>
            <a:endParaRPr lang="el-GR" altLang="el-GR" b="1" dirty="0">
              <a:solidFill>
                <a:srgbClr val="C00000"/>
              </a:solidFill>
            </a:endParaRPr>
          </a:p>
        </p:txBody>
      </p:sp>
      <p:sp>
        <p:nvSpPr>
          <p:cNvPr id="10" name="TextBox 9">
            <a:extLst>
              <a:ext uri="{FF2B5EF4-FFF2-40B4-BE49-F238E27FC236}">
                <a16:creationId xmlns:a16="http://schemas.microsoft.com/office/drawing/2014/main" id="{ADDD8CED-AA93-48FB-8584-AF1666231D0C}"/>
              </a:ext>
            </a:extLst>
          </p:cNvPr>
          <p:cNvSpPr txBox="1"/>
          <p:nvPr/>
        </p:nvSpPr>
        <p:spPr>
          <a:xfrm>
            <a:off x="5508104" y="1526672"/>
            <a:ext cx="3028397" cy="480901"/>
          </a:xfrm>
          <a:prstGeom prst="rect">
            <a:avLst/>
          </a:prstGeom>
          <a:noFill/>
        </p:spPr>
        <p:txBody>
          <a:bodyPr wrap="square">
            <a:spAutoFit/>
          </a:bodyPr>
          <a:lstStyle/>
          <a:p>
            <a:pPr>
              <a:tabLst>
                <a:tab pos="2971800" algn="ctr"/>
                <a:tab pos="5943600" algn="r"/>
              </a:tabLst>
            </a:pPr>
            <a:r>
              <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VAR</a:t>
            </a:r>
            <a:r>
              <a:rPr lang="el-GR"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00003  έως  και </a:t>
            </a:r>
            <a:r>
              <a:rPr lang="en-US"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VAR</a:t>
            </a:r>
            <a:r>
              <a:rPr lang="el-GR"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00018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5105EFF-4B5A-4B60-A4B3-8BEE834649F0}"/>
              </a:ext>
            </a:extLst>
          </p:cNvPr>
          <p:cNvSpPr>
            <a:spLocks noGrp="1"/>
          </p:cNvSpPr>
          <p:nvPr>
            <p:ph idx="1"/>
          </p:nvPr>
        </p:nvSpPr>
        <p:spPr>
          <a:xfrm>
            <a:off x="395536" y="164892"/>
            <a:ext cx="3081469" cy="6012072"/>
          </a:xfrm>
        </p:spPr>
        <p:txBody>
          <a:bodyPr>
            <a:normAutofit/>
          </a:bodyPr>
          <a:lstStyle/>
          <a:p>
            <a:pPr marL="0" indent="0">
              <a:buFontTx/>
              <a:buNone/>
              <a:defRPr/>
            </a:pPr>
            <a:r>
              <a:rPr lang="el-GR" sz="1700" dirty="0">
                <a:solidFill>
                  <a:srgbClr val="FF0000"/>
                </a:solidFill>
                <a:latin typeface="Calibri" panose="020F0502020204030204" pitchFamily="34" charset="0"/>
                <a:cs typeface="Calibri" panose="020F0502020204030204" pitchFamily="34" charset="0"/>
              </a:rPr>
              <a:t>Βρείτε τα κατάλληλα μέτρα κεντρικής τάσης για τις μεταβλητές </a:t>
            </a:r>
          </a:p>
          <a:p>
            <a:pPr marL="0" indent="0">
              <a:buNone/>
              <a:defRPr/>
            </a:pPr>
            <a:endParaRPr lang="el-GR" sz="1700" dirty="0"/>
          </a:p>
        </p:txBody>
      </p:sp>
      <p:pic>
        <p:nvPicPr>
          <p:cNvPr id="2" name="Εικόνα 1">
            <a:extLst>
              <a:ext uri="{FF2B5EF4-FFF2-40B4-BE49-F238E27FC236}">
                <a16:creationId xmlns:a16="http://schemas.microsoft.com/office/drawing/2014/main" id="{A4310AF6-65C8-4510-88D7-B693AB847C75}"/>
              </a:ext>
            </a:extLst>
          </p:cNvPr>
          <p:cNvPicPr>
            <a:picLocks noChangeAspect="1"/>
          </p:cNvPicPr>
          <p:nvPr/>
        </p:nvPicPr>
        <p:blipFill rotWithShape="1">
          <a:blip r:embed="rId3"/>
          <a:srcRect l="10121" r="65794" b="74215"/>
          <a:stretch/>
        </p:blipFill>
        <p:spPr>
          <a:xfrm>
            <a:off x="4004223" y="136525"/>
            <a:ext cx="5152608" cy="3102864"/>
          </a:xfrm>
          <a:prstGeom prst="rect">
            <a:avLst/>
          </a:prstGeom>
        </p:spPr>
      </p:pic>
      <p:sp>
        <p:nvSpPr>
          <p:cNvPr id="27651" name="Θέση αριθμού διαφάνειας 3">
            <a:extLst>
              <a:ext uri="{FF2B5EF4-FFF2-40B4-BE49-F238E27FC236}">
                <a16:creationId xmlns:a16="http://schemas.microsoft.com/office/drawing/2014/main" id="{FD08B5D5-6FD8-4DC1-A324-A23427C9C6E8}"/>
              </a:ext>
            </a:extLst>
          </p:cNvPr>
          <p:cNvSpPr>
            <a:spLocks noGrp="1"/>
          </p:cNvSpPr>
          <p:nvPr>
            <p:ph type="sldNum" sz="quarter" idx="12"/>
          </p:nvPr>
        </p:nvSpPr>
        <p:spPr>
          <a:xfrm>
            <a:off x="6156176" y="6356350"/>
            <a:ext cx="2359174" cy="365125"/>
          </a:xfrm>
        </p:spPr>
        <p:txBody>
          <a:bodyP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r>
              <a:rPr lang="en-US" altLang="el-GR" sz="1400" b="1" dirty="0" err="1">
                <a:solidFill>
                  <a:srgbClr val="C00000"/>
                </a:solidFill>
              </a:rPr>
              <a:t>Descriptives</a:t>
            </a:r>
            <a:endParaRPr lang="el-GR" altLang="el-GR" sz="1400" b="1" dirty="0">
              <a:solidFill>
                <a:srgbClr val="C00000"/>
              </a:solidFill>
            </a:endParaRPr>
          </a:p>
        </p:txBody>
      </p:sp>
      <p:pic>
        <p:nvPicPr>
          <p:cNvPr id="4" name="Εικόνα 3"/>
          <p:cNvPicPr>
            <a:picLocks noChangeAspect="1"/>
          </p:cNvPicPr>
          <p:nvPr/>
        </p:nvPicPr>
        <p:blipFill rotWithShape="1">
          <a:blip r:embed="rId4"/>
          <a:srcRect l="41436" t="20587" r="41830" b="37582"/>
          <a:stretch/>
        </p:blipFill>
        <p:spPr>
          <a:xfrm>
            <a:off x="4825500" y="3033674"/>
            <a:ext cx="2480975" cy="3528392"/>
          </a:xfrm>
          <a:prstGeom prst="rect">
            <a:avLst/>
          </a:prstGeom>
        </p:spPr>
      </p:pic>
      <p:sp>
        <p:nvSpPr>
          <p:cNvPr id="6" name="TextBox 5">
            <a:extLst>
              <a:ext uri="{FF2B5EF4-FFF2-40B4-BE49-F238E27FC236}">
                <a16:creationId xmlns:a16="http://schemas.microsoft.com/office/drawing/2014/main" id="{5CD2BC8E-E2A0-585A-573F-1392DD612F00}"/>
              </a:ext>
            </a:extLst>
          </p:cNvPr>
          <p:cNvSpPr txBox="1"/>
          <p:nvPr/>
        </p:nvSpPr>
        <p:spPr>
          <a:xfrm>
            <a:off x="402794" y="1687957"/>
            <a:ext cx="4576712" cy="646331"/>
          </a:xfrm>
          <a:prstGeom prst="rect">
            <a:avLst/>
          </a:prstGeom>
          <a:noFill/>
        </p:spPr>
        <p:txBody>
          <a:bodyPr wrap="square">
            <a:spAutoFit/>
          </a:bodyPr>
          <a:lstStyle/>
          <a:p>
            <a:pPr>
              <a:tabLst>
                <a:tab pos="2971800" algn="ctr"/>
                <a:tab pos="5943600" algn="r"/>
              </a:tabLst>
            </a:pP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VAR</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00003  έως  και </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VAR</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00018, </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VAR</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00050,</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VAR</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00052</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VAR</a:t>
            </a:r>
            <a:r>
              <a:rPr lang="el-GR"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00053</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Τίτλος 1">
            <a:extLst>
              <a:ext uri="{FF2B5EF4-FFF2-40B4-BE49-F238E27FC236}">
                <a16:creationId xmlns:a16="http://schemas.microsoft.com/office/drawing/2014/main" id="{3BE4C064-AB87-412F-A6C9-532E760579B7}"/>
              </a:ext>
            </a:extLst>
          </p:cNvPr>
          <p:cNvSpPr>
            <a:spLocks noGrp="1" noChangeArrowheads="1"/>
          </p:cNvSpPr>
          <p:nvPr>
            <p:ph type="title"/>
          </p:nvPr>
        </p:nvSpPr>
        <p:spPr>
          <a:xfrm>
            <a:off x="1043608" y="5922224"/>
            <a:ext cx="7920880" cy="603120"/>
          </a:xfrm>
          <a:noFill/>
        </p:spPr>
        <p:txBody>
          <a:bodyPr vert="horz" lIns="91440" tIns="45720" rIns="91440" bIns="45720" rtlCol="0" anchor="b">
            <a:normAutofit fontScale="90000"/>
          </a:bodyPr>
          <a:lstStyle/>
          <a:p>
            <a:pPr algn="l" eaLnBrk="1" hangingPunct="1">
              <a:lnSpc>
                <a:spcPct val="90000"/>
              </a:lnSpc>
              <a:defRPr/>
            </a:pPr>
            <a:br>
              <a:rPr lang="el-GR" altLang="el-GR" sz="2000" b="1" dirty="0">
                <a:solidFill>
                  <a:schemeClr val="accent1">
                    <a:lumMod val="25000"/>
                  </a:schemeClr>
                </a:solidFill>
                <a:latin typeface="Calibri" panose="020F0502020204030204" pitchFamily="34" charset="0"/>
                <a:cs typeface="Calibri" panose="020F0502020204030204" pitchFamily="34" charset="0"/>
              </a:rPr>
            </a:br>
            <a:r>
              <a:rPr lang="el-GR" altLang="el-GR" sz="1800" b="1" dirty="0">
                <a:solidFill>
                  <a:srgbClr val="C00000"/>
                </a:solidFill>
                <a:latin typeface="Calibri" panose="020F0502020204030204" pitchFamily="34" charset="0"/>
                <a:cs typeface="Calibri" panose="020F0502020204030204" pitchFamily="34" charset="0"/>
              </a:rPr>
              <a:t>Β</a:t>
            </a:r>
            <a:r>
              <a:rPr lang="en-US" altLang="el-GR" sz="1800" b="1" dirty="0">
                <a:solidFill>
                  <a:srgbClr val="C00000"/>
                </a:solidFill>
                <a:latin typeface="Calibri" panose="020F0502020204030204" pitchFamily="34" charset="0"/>
                <a:cs typeface="Calibri" panose="020F0502020204030204" pitchFamily="34" charset="0"/>
              </a:rPr>
              <a:t>ρ</a:t>
            </a:r>
            <a:r>
              <a:rPr lang="el-GR" altLang="el-GR" sz="1800" b="1" dirty="0">
                <a:solidFill>
                  <a:srgbClr val="C00000"/>
                </a:solidFill>
                <a:latin typeface="Calibri" panose="020F0502020204030204" pitchFamily="34" charset="0"/>
                <a:cs typeface="Calibri" panose="020F0502020204030204" pitchFamily="34" charset="0"/>
              </a:rPr>
              <a:t>είτε</a:t>
            </a:r>
            <a:r>
              <a:rPr lang="en-US" altLang="el-GR" sz="1800" b="1" dirty="0">
                <a:solidFill>
                  <a:srgbClr val="C00000"/>
                </a:solidFill>
                <a:latin typeface="Calibri" panose="020F0502020204030204" pitchFamily="34" charset="0"/>
                <a:cs typeface="Calibri" panose="020F0502020204030204" pitchFamily="34" charset="0"/>
              </a:rPr>
              <a:t> τα κα</a:t>
            </a:r>
            <a:r>
              <a:rPr lang="en-US" altLang="el-GR" sz="1800" b="1" dirty="0" err="1">
                <a:solidFill>
                  <a:srgbClr val="C00000"/>
                </a:solidFill>
                <a:latin typeface="Calibri" panose="020F0502020204030204" pitchFamily="34" charset="0"/>
                <a:cs typeface="Calibri" panose="020F0502020204030204" pitchFamily="34" charset="0"/>
              </a:rPr>
              <a:t>τά</a:t>
            </a:r>
            <a:r>
              <a:rPr lang="el-GR" altLang="el-GR" sz="1800" b="1" dirty="0">
                <a:solidFill>
                  <a:srgbClr val="C00000"/>
                </a:solidFill>
                <a:latin typeface="Calibri" panose="020F0502020204030204" pitchFamily="34" charset="0"/>
                <a:cs typeface="Calibri" panose="020F0502020204030204" pitchFamily="34" charset="0"/>
              </a:rPr>
              <a:t>λ</a:t>
            </a:r>
            <a:r>
              <a:rPr lang="en-US" altLang="el-GR" sz="1800" b="1" dirty="0" err="1">
                <a:solidFill>
                  <a:srgbClr val="C00000"/>
                </a:solidFill>
                <a:latin typeface="Calibri" panose="020F0502020204030204" pitchFamily="34" charset="0"/>
                <a:cs typeface="Calibri" panose="020F0502020204030204" pitchFamily="34" charset="0"/>
              </a:rPr>
              <a:t>ληλ</a:t>
            </a:r>
            <a:r>
              <a:rPr lang="en-US" altLang="el-GR" sz="1800" b="1" dirty="0">
                <a:solidFill>
                  <a:srgbClr val="C00000"/>
                </a:solidFill>
                <a:latin typeface="Calibri" panose="020F0502020204030204" pitchFamily="34" charset="0"/>
                <a:cs typeface="Calibri" panose="020F0502020204030204" pitchFamily="34" charset="0"/>
              </a:rPr>
              <a:t>α μέτρα κεντρικής τάσης των προηγούμενων μεταβλητών ανά φύλο</a:t>
            </a:r>
            <a:br>
              <a:rPr lang="en-US" altLang="el-GR" sz="1800" b="1" dirty="0">
                <a:solidFill>
                  <a:srgbClr val="C00000"/>
                </a:solidFill>
                <a:latin typeface="Calibri" panose="020F0502020204030204" pitchFamily="34" charset="0"/>
                <a:cs typeface="Calibri" panose="020F0502020204030204" pitchFamily="34" charset="0"/>
              </a:rPr>
            </a:br>
            <a:endParaRPr lang="en-US" altLang="el-GR" sz="1800" b="1" dirty="0">
              <a:solidFill>
                <a:srgbClr val="C00000"/>
              </a:solidFill>
              <a:latin typeface="Calibri" panose="020F0502020204030204" pitchFamily="34" charset="0"/>
              <a:cs typeface="Calibri" panose="020F0502020204030204" pitchFamily="34" charset="0"/>
            </a:endParaRPr>
          </a:p>
        </p:txBody>
      </p:sp>
      <p:sp>
        <p:nvSpPr>
          <p:cNvPr id="29700" name="Θέση αριθμού διαφάνειας 3">
            <a:extLst>
              <a:ext uri="{FF2B5EF4-FFF2-40B4-BE49-F238E27FC236}">
                <a16:creationId xmlns:a16="http://schemas.microsoft.com/office/drawing/2014/main" id="{61C40515-4A2F-40E6-8708-F12B637726BC}"/>
              </a:ext>
            </a:extLst>
          </p:cNvPr>
          <p:cNvSpPr>
            <a:spLocks noGrp="1"/>
          </p:cNvSpPr>
          <p:nvPr>
            <p:ph type="sldNum" sz="quarter" idx="12"/>
          </p:nvPr>
        </p:nvSpPr>
        <p:spPr>
          <a:xfrm>
            <a:off x="7812360" y="6356350"/>
            <a:ext cx="841734" cy="365125"/>
          </a:xfrm>
          <a:noFill/>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fontAlgn="auto">
              <a:lnSpc>
                <a:spcPct val="90000"/>
              </a:lnSpc>
              <a:spcBef>
                <a:spcPts val="0"/>
              </a:spcBef>
              <a:spcAft>
                <a:spcPts val="600"/>
              </a:spcAft>
              <a:buNone/>
              <a:defRPr/>
            </a:pPr>
            <a:r>
              <a:rPr lang="en-US" altLang="el-GR" sz="1200" b="1" dirty="0">
                <a:solidFill>
                  <a:srgbClr val="C00000"/>
                </a:solidFill>
                <a:latin typeface="+mj-lt"/>
                <a:cs typeface="+mn-cs"/>
              </a:rPr>
              <a:t>Split file</a:t>
            </a:r>
          </a:p>
        </p:txBody>
      </p:sp>
      <p:pic>
        <p:nvPicPr>
          <p:cNvPr id="4" name="Εικόνα 3">
            <a:extLst>
              <a:ext uri="{FF2B5EF4-FFF2-40B4-BE49-F238E27FC236}">
                <a16:creationId xmlns:a16="http://schemas.microsoft.com/office/drawing/2014/main" id="{B92F8257-B93F-1EBD-ECE7-60A6DA0F6FDB}"/>
              </a:ext>
            </a:extLst>
          </p:cNvPr>
          <p:cNvPicPr>
            <a:picLocks noChangeAspect="1"/>
          </p:cNvPicPr>
          <p:nvPr/>
        </p:nvPicPr>
        <p:blipFill rotWithShape="1">
          <a:blip r:embed="rId2"/>
          <a:srcRect l="5901" r="29525" b="2869"/>
          <a:stretch/>
        </p:blipFill>
        <p:spPr>
          <a:xfrm>
            <a:off x="611560" y="332656"/>
            <a:ext cx="6768752" cy="558956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8ECA092-4EA1-4145-A978-63A5EBEC557A}"/>
              </a:ext>
            </a:extLst>
          </p:cNvPr>
          <p:cNvSpPr>
            <a:spLocks noGrp="1"/>
          </p:cNvSpPr>
          <p:nvPr>
            <p:ph type="sldNum" sz="quarter" idx="12"/>
          </p:nvPr>
        </p:nvSpPr>
        <p:spPr/>
        <p:txBody>
          <a:bodyPr/>
          <a:lstStyle/>
          <a:p>
            <a:pPr>
              <a:defRPr/>
            </a:pPr>
            <a:r>
              <a:rPr lang="en-US" altLang="el-GR" b="1" dirty="0">
                <a:solidFill>
                  <a:srgbClr val="C00000"/>
                </a:solidFill>
              </a:rPr>
              <a:t>Select cases </a:t>
            </a:r>
            <a:fld id="{AFDF76C5-FD58-498F-929C-B2D1B4156563}" type="slidenum">
              <a:rPr lang="el-GR" altLang="el-GR" smtClean="0"/>
              <a:pPr>
                <a:defRPr/>
              </a:pPr>
              <a:t>24</a:t>
            </a:fld>
            <a:endParaRPr lang="el-GR" altLang="el-GR" dirty="0"/>
          </a:p>
        </p:txBody>
      </p:sp>
      <p:sp>
        <p:nvSpPr>
          <p:cNvPr id="8" name="TextBox 7">
            <a:extLst>
              <a:ext uri="{FF2B5EF4-FFF2-40B4-BE49-F238E27FC236}">
                <a16:creationId xmlns:a16="http://schemas.microsoft.com/office/drawing/2014/main" id="{D65E0014-526B-424E-A29C-39FFAC06FFB1}"/>
              </a:ext>
            </a:extLst>
          </p:cNvPr>
          <p:cNvSpPr txBox="1"/>
          <p:nvPr/>
        </p:nvSpPr>
        <p:spPr>
          <a:xfrm>
            <a:off x="395536" y="116632"/>
            <a:ext cx="8064896" cy="646331"/>
          </a:xfrm>
          <a:prstGeom prst="rect">
            <a:avLst/>
          </a:prstGeom>
          <a:noFill/>
        </p:spPr>
        <p:txBody>
          <a:bodyPr wrap="square">
            <a:spAutoFit/>
          </a:bodyPr>
          <a:lstStyle/>
          <a:p>
            <a:r>
              <a:rPr lang="el-GR" altLang="el-GR" sz="1800" b="1" dirty="0">
                <a:solidFill>
                  <a:srgbClr val="C00000"/>
                </a:solidFill>
                <a:latin typeface="Calibri" panose="020F0502020204030204" pitchFamily="34" charset="0"/>
                <a:cs typeface="Calibri" panose="020F0502020204030204" pitchFamily="34" charset="0"/>
              </a:rPr>
              <a:t>Β</a:t>
            </a:r>
            <a:r>
              <a:rPr lang="en-US" altLang="el-GR" sz="1800" b="1" dirty="0">
                <a:solidFill>
                  <a:srgbClr val="C00000"/>
                </a:solidFill>
                <a:latin typeface="Calibri" panose="020F0502020204030204" pitchFamily="34" charset="0"/>
                <a:cs typeface="Calibri" panose="020F0502020204030204" pitchFamily="34" charset="0"/>
              </a:rPr>
              <a:t>ρ</a:t>
            </a:r>
            <a:r>
              <a:rPr lang="el-GR" altLang="el-GR" sz="1800" b="1" dirty="0">
                <a:solidFill>
                  <a:srgbClr val="C00000"/>
                </a:solidFill>
                <a:latin typeface="Calibri" panose="020F0502020204030204" pitchFamily="34" charset="0"/>
                <a:cs typeface="Calibri" panose="020F0502020204030204" pitchFamily="34" charset="0"/>
              </a:rPr>
              <a:t>είτε</a:t>
            </a:r>
            <a:r>
              <a:rPr lang="en-US" altLang="el-GR" sz="1800" b="1" dirty="0">
                <a:solidFill>
                  <a:srgbClr val="C00000"/>
                </a:solidFill>
                <a:latin typeface="Calibri" panose="020F0502020204030204" pitchFamily="34" charset="0"/>
                <a:cs typeface="Calibri" panose="020F0502020204030204" pitchFamily="34" charset="0"/>
              </a:rPr>
              <a:t> τα κα</a:t>
            </a:r>
            <a:r>
              <a:rPr lang="en-US" altLang="el-GR" sz="1800" b="1" dirty="0" err="1">
                <a:solidFill>
                  <a:srgbClr val="C00000"/>
                </a:solidFill>
                <a:latin typeface="Calibri" panose="020F0502020204030204" pitchFamily="34" charset="0"/>
                <a:cs typeface="Calibri" panose="020F0502020204030204" pitchFamily="34" charset="0"/>
              </a:rPr>
              <a:t>τά</a:t>
            </a:r>
            <a:r>
              <a:rPr lang="el-GR" altLang="el-GR" sz="1800" b="1" dirty="0">
                <a:solidFill>
                  <a:srgbClr val="C00000"/>
                </a:solidFill>
                <a:latin typeface="Calibri" panose="020F0502020204030204" pitchFamily="34" charset="0"/>
                <a:cs typeface="Calibri" panose="020F0502020204030204" pitchFamily="34" charset="0"/>
              </a:rPr>
              <a:t>λ</a:t>
            </a:r>
            <a:r>
              <a:rPr lang="en-US" altLang="el-GR" sz="1800" b="1" dirty="0" err="1">
                <a:solidFill>
                  <a:srgbClr val="C00000"/>
                </a:solidFill>
                <a:latin typeface="Calibri" panose="020F0502020204030204" pitchFamily="34" charset="0"/>
                <a:cs typeface="Calibri" panose="020F0502020204030204" pitchFamily="34" charset="0"/>
              </a:rPr>
              <a:t>ληλ</a:t>
            </a:r>
            <a:r>
              <a:rPr lang="en-US" altLang="el-GR" sz="1800" b="1" dirty="0">
                <a:solidFill>
                  <a:srgbClr val="C00000"/>
                </a:solidFill>
                <a:latin typeface="Calibri" panose="020F0502020204030204" pitchFamily="34" charset="0"/>
                <a:cs typeface="Calibri" panose="020F0502020204030204" pitchFamily="34" charset="0"/>
              </a:rPr>
              <a:t>α μέτρα κεντρικής τάσης των προηγούμενων μεταβλητών </a:t>
            </a:r>
            <a:r>
              <a:rPr lang="el-GR" altLang="el-GR" sz="1800" b="1" dirty="0">
                <a:solidFill>
                  <a:srgbClr val="C00000"/>
                </a:solidFill>
                <a:latin typeface="Calibri" panose="020F0502020204030204" pitchFamily="34" charset="0"/>
                <a:cs typeface="Calibri" panose="020F0502020204030204" pitchFamily="34" charset="0"/>
              </a:rPr>
              <a:t>για το </a:t>
            </a:r>
            <a:r>
              <a:rPr lang="el-GR" altLang="el-GR" sz="1800" b="1" dirty="0" err="1">
                <a:solidFill>
                  <a:srgbClr val="C00000"/>
                </a:solidFill>
                <a:latin typeface="Calibri" panose="020F0502020204030204" pitchFamily="34" charset="0"/>
                <a:cs typeface="Calibri" panose="020F0502020204030204" pitchFamily="34" charset="0"/>
              </a:rPr>
              <a:t>ΤεΠΕΚΕ</a:t>
            </a:r>
            <a:endParaRPr lang="en-US" dirty="0"/>
          </a:p>
        </p:txBody>
      </p:sp>
      <p:pic>
        <p:nvPicPr>
          <p:cNvPr id="5" name="Θέση περιεχομένου 4">
            <a:extLst>
              <a:ext uri="{FF2B5EF4-FFF2-40B4-BE49-F238E27FC236}">
                <a16:creationId xmlns:a16="http://schemas.microsoft.com/office/drawing/2014/main" id="{FF420438-7DED-671D-0C25-D337546959B1}"/>
              </a:ext>
            </a:extLst>
          </p:cNvPr>
          <p:cNvPicPr>
            <a:picLocks noGrp="1" noChangeAspect="1"/>
          </p:cNvPicPr>
          <p:nvPr>
            <p:ph idx="1"/>
          </p:nvPr>
        </p:nvPicPr>
        <p:blipFill rotWithShape="1">
          <a:blip r:embed="rId2"/>
          <a:srcRect r="15766" b="5423"/>
          <a:stretch/>
        </p:blipFill>
        <p:spPr>
          <a:xfrm>
            <a:off x="323528" y="1031652"/>
            <a:ext cx="7920880" cy="5002606"/>
          </a:xfrm>
        </p:spPr>
      </p:pic>
    </p:spTree>
    <p:extLst>
      <p:ext uri="{BB962C8B-B14F-4D97-AF65-F5344CB8AC3E}">
        <p14:creationId xmlns:p14="http://schemas.microsoft.com/office/powerpoint/2010/main" val="3865096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8ECA092-4EA1-4145-A978-63A5EBEC557A}"/>
              </a:ext>
            </a:extLst>
          </p:cNvPr>
          <p:cNvSpPr>
            <a:spLocks noGrp="1"/>
          </p:cNvSpPr>
          <p:nvPr>
            <p:ph type="sldNum" sz="quarter" idx="12"/>
          </p:nvPr>
        </p:nvSpPr>
        <p:spPr/>
        <p:txBody>
          <a:bodyPr/>
          <a:lstStyle/>
          <a:p>
            <a:pPr>
              <a:defRPr/>
            </a:pPr>
            <a:r>
              <a:rPr lang="en-US" altLang="el-GR" b="1" dirty="0">
                <a:solidFill>
                  <a:srgbClr val="C00000"/>
                </a:solidFill>
              </a:rPr>
              <a:t>Recode</a:t>
            </a:r>
            <a:fld id="{AFDF76C5-FD58-498F-929C-B2D1B4156563}" type="slidenum">
              <a:rPr lang="el-GR" altLang="el-GR" smtClean="0"/>
              <a:pPr>
                <a:defRPr/>
              </a:pPr>
              <a:t>25</a:t>
            </a:fld>
            <a:endParaRPr lang="el-GR" altLang="el-GR" dirty="0"/>
          </a:p>
        </p:txBody>
      </p:sp>
      <p:sp>
        <p:nvSpPr>
          <p:cNvPr id="8" name="TextBox 7">
            <a:extLst>
              <a:ext uri="{FF2B5EF4-FFF2-40B4-BE49-F238E27FC236}">
                <a16:creationId xmlns:a16="http://schemas.microsoft.com/office/drawing/2014/main" id="{D65E0014-526B-424E-A29C-39FFAC06FFB1}"/>
              </a:ext>
            </a:extLst>
          </p:cNvPr>
          <p:cNvSpPr txBox="1"/>
          <p:nvPr/>
        </p:nvSpPr>
        <p:spPr>
          <a:xfrm>
            <a:off x="395536" y="116632"/>
            <a:ext cx="8064896" cy="369332"/>
          </a:xfrm>
          <a:prstGeom prst="rect">
            <a:avLst/>
          </a:prstGeom>
          <a:noFill/>
        </p:spPr>
        <p:txBody>
          <a:bodyPr wrap="square">
            <a:spAutoFit/>
          </a:bodyPr>
          <a:lstStyle/>
          <a:p>
            <a:r>
              <a:rPr lang="el-GR" b="1" dirty="0">
                <a:solidFill>
                  <a:srgbClr val="C00000"/>
                </a:solidFill>
              </a:rPr>
              <a:t>Ομαδοποίηση κατηγοριών</a:t>
            </a:r>
            <a:endParaRPr lang="en-US" b="1" dirty="0">
              <a:solidFill>
                <a:srgbClr val="C00000"/>
              </a:solidFill>
            </a:endParaRPr>
          </a:p>
        </p:txBody>
      </p:sp>
      <p:pic>
        <p:nvPicPr>
          <p:cNvPr id="6" name="Θέση περιεχομένου 5">
            <a:extLst>
              <a:ext uri="{FF2B5EF4-FFF2-40B4-BE49-F238E27FC236}">
                <a16:creationId xmlns:a16="http://schemas.microsoft.com/office/drawing/2014/main" id="{40761F4C-C3DE-A003-1BE7-E3DF0F4228E8}"/>
              </a:ext>
            </a:extLst>
          </p:cNvPr>
          <p:cNvPicPr>
            <a:picLocks noGrp="1" noChangeAspect="1"/>
          </p:cNvPicPr>
          <p:nvPr>
            <p:ph idx="1"/>
          </p:nvPr>
        </p:nvPicPr>
        <p:blipFill rotWithShape="1">
          <a:blip r:embed="rId2"/>
          <a:srcRect t="2223" r="43736" b="34137"/>
          <a:stretch/>
        </p:blipFill>
        <p:spPr>
          <a:xfrm>
            <a:off x="548921" y="762963"/>
            <a:ext cx="6001187" cy="3818165"/>
          </a:xfrm>
        </p:spPr>
      </p:pic>
    </p:spTree>
    <p:extLst>
      <p:ext uri="{BB962C8B-B14F-4D97-AF65-F5344CB8AC3E}">
        <p14:creationId xmlns:p14="http://schemas.microsoft.com/office/powerpoint/2010/main" val="499362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24433" y="1988840"/>
            <a:ext cx="5555679" cy="1800200"/>
          </a:xfrm>
          <a:scene3d>
            <a:camera prst="isometricOffAxis1Right"/>
            <a:lightRig rig="threePt" dir="t"/>
          </a:scene3d>
        </p:spPr>
        <p:style>
          <a:lnRef idx="2">
            <a:schemeClr val="accent2"/>
          </a:lnRef>
          <a:fillRef idx="1">
            <a:schemeClr val="lt1"/>
          </a:fillRef>
          <a:effectRef idx="0">
            <a:schemeClr val="accent2"/>
          </a:effectRef>
          <a:fontRef idx="minor">
            <a:schemeClr val="dk1"/>
          </a:fontRef>
        </p:style>
        <p:txBody>
          <a:bodyPr>
            <a:normAutofit fontScale="92500"/>
          </a:bodyPr>
          <a:lstStyle/>
          <a:p>
            <a:endParaRPr lang="el-GR" sz="2100" dirty="0">
              <a:highlight>
                <a:srgbClr val="F1ED41"/>
              </a:highlight>
              <a:latin typeface="Bahnschrift SemiBold Condensed" panose="020B0502040204020203" pitchFamily="34" charset="0"/>
            </a:endParaRPr>
          </a:p>
          <a:p>
            <a:r>
              <a:rPr lang="el-GR" sz="3600" b="1" i="1" dirty="0">
                <a:ln w="22225">
                  <a:solidFill>
                    <a:schemeClr val="accent2"/>
                  </a:solidFill>
                  <a:prstDash val="solid"/>
                </a:ln>
                <a:solidFill>
                  <a:schemeClr val="accent2">
                    <a:lumMod val="40000"/>
                    <a:lumOff val="60000"/>
                  </a:schemeClr>
                </a:solidFill>
                <a:highlight>
                  <a:srgbClr val="F1ED41"/>
                </a:highlight>
                <a:latin typeface="Bookman Old Style" panose="02050604050505020204" pitchFamily="18" charset="0"/>
              </a:rPr>
              <a:t>Σχέσεις</a:t>
            </a:r>
            <a:r>
              <a:rPr lang="el-GR" sz="3600" b="1" i="1" dirty="0">
                <a:solidFill>
                  <a:srgbClr val="482090"/>
                </a:solidFill>
                <a:highlight>
                  <a:srgbClr val="F1ED41"/>
                </a:highlight>
                <a:latin typeface="Bookman Old Style" panose="02050604050505020204" pitchFamily="18" charset="0"/>
              </a:rPr>
              <a:t> </a:t>
            </a:r>
            <a:r>
              <a:rPr lang="el-GR" sz="3600" b="1" i="1" dirty="0">
                <a:ln w="22225">
                  <a:solidFill>
                    <a:schemeClr val="accent2"/>
                  </a:solidFill>
                  <a:prstDash val="solid"/>
                </a:ln>
                <a:solidFill>
                  <a:schemeClr val="accent2">
                    <a:lumMod val="40000"/>
                    <a:lumOff val="60000"/>
                  </a:schemeClr>
                </a:solidFill>
                <a:highlight>
                  <a:srgbClr val="F1ED41"/>
                </a:highlight>
                <a:latin typeface="Bookman Old Style" panose="02050604050505020204" pitchFamily="18" charset="0"/>
              </a:rPr>
              <a:t>και επιδράσεις μεταβλητών</a:t>
            </a:r>
            <a:endParaRPr lang="el-GR" sz="3600" b="1" i="1" dirty="0">
              <a:solidFill>
                <a:srgbClr val="482090"/>
              </a:solidFill>
              <a:highlight>
                <a:srgbClr val="F1ED41"/>
              </a:highlight>
              <a:latin typeface="Bookman Old Style" panose="02050604050505020204" pitchFamily="18" charset="0"/>
            </a:endParaRPr>
          </a:p>
          <a:p>
            <a:endParaRPr lang="el-GR" sz="2100" dirty="0">
              <a:highlight>
                <a:srgbClr val="F1ED41"/>
              </a:highlight>
            </a:endParaRPr>
          </a:p>
        </p:txBody>
      </p:sp>
      <p:pic>
        <p:nvPicPr>
          <p:cNvPr id="5" name="Εικόνα 4" descr="C:\Users\ANTH\Pictures\129760440_10221887903538746_9033008862741295970_n.jpg"/>
          <p:cNvPicPr/>
          <p:nvPr/>
        </p:nvPicPr>
        <p:blipFill rotWithShape="1">
          <a:blip r:embed="rId2">
            <a:extLst>
              <a:ext uri="{28A0092B-C50C-407E-A947-70E740481C1C}">
                <a14:useLocalDpi xmlns:a14="http://schemas.microsoft.com/office/drawing/2010/main" val="0"/>
              </a:ext>
            </a:extLst>
          </a:blip>
          <a:srcRect t="15705" b="71326"/>
          <a:stretch/>
        </p:blipFill>
        <p:spPr bwMode="auto">
          <a:xfrm>
            <a:off x="5076056" y="2780928"/>
            <a:ext cx="3736402" cy="576064"/>
          </a:xfrm>
          <a:prstGeom prst="rect">
            <a:avLst/>
          </a:prstGeom>
          <a:noFill/>
          <a:ln>
            <a:noFill/>
          </a:ln>
        </p:spPr>
      </p:pic>
    </p:spTree>
    <p:extLst>
      <p:ext uri="{BB962C8B-B14F-4D97-AF65-F5344CB8AC3E}">
        <p14:creationId xmlns:p14="http://schemas.microsoft.com/office/powerpoint/2010/main" val="1926425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88" name="Group 32"/>
          <p:cNvGraphicFramePr>
            <a:graphicFrameLocks noGrp="1"/>
          </p:cNvGraphicFramePr>
          <p:nvPr/>
        </p:nvGraphicFramePr>
        <p:xfrm>
          <a:off x="1115616" y="1954213"/>
          <a:ext cx="6337697" cy="3763752"/>
        </p:xfrm>
        <a:graphic>
          <a:graphicData uri="http://schemas.openxmlformats.org/drawingml/2006/table">
            <a:tbl>
              <a:tblPr/>
              <a:tblGrid>
                <a:gridCol w="2394778">
                  <a:extLst>
                    <a:ext uri="{9D8B030D-6E8A-4147-A177-3AD203B41FA5}">
                      <a16:colId xmlns:a16="http://schemas.microsoft.com/office/drawing/2014/main" val="20000"/>
                    </a:ext>
                  </a:extLst>
                </a:gridCol>
                <a:gridCol w="2104503">
                  <a:extLst>
                    <a:ext uri="{9D8B030D-6E8A-4147-A177-3AD203B41FA5}">
                      <a16:colId xmlns:a16="http://schemas.microsoft.com/office/drawing/2014/main" val="20001"/>
                    </a:ext>
                  </a:extLst>
                </a:gridCol>
                <a:gridCol w="1838416">
                  <a:extLst>
                    <a:ext uri="{9D8B030D-6E8A-4147-A177-3AD203B41FA5}">
                      <a16:colId xmlns:a16="http://schemas.microsoft.com/office/drawing/2014/main" val="20002"/>
                    </a:ext>
                  </a:extLst>
                </a:gridCol>
              </a:tblGrid>
              <a:tr h="7144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FFFFFF"/>
                          </a:solidFill>
                          <a:effectLst/>
                          <a:latin typeface="Cambria" pitchFamily="18" charset="0"/>
                        </a:rPr>
                        <a:t>Κλίμακα Μέτρησης </a:t>
                      </a:r>
                      <a:endParaRPr kumimoji="0" lang="en-US" sz="1800" b="1" i="0" u="none" strike="noStrike" cap="none" normalizeH="0" baseline="0" dirty="0">
                        <a:ln>
                          <a:noFill/>
                        </a:ln>
                        <a:solidFill>
                          <a:srgbClr val="FFFFFF"/>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rgbClr val="FFFFFF"/>
                          </a:solidFill>
                          <a:effectLst/>
                          <a:latin typeface="Cambria" pitchFamily="18" charset="0"/>
                        </a:rPr>
                        <a:t>ΣΥΜΜΕΤΡΙΚΗ ΣΧΕΣΗ</a:t>
                      </a:r>
                      <a:endParaRPr kumimoji="0" lang="en-US" sz="1800" b="1" i="0" u="none" strike="noStrike" cap="none" normalizeH="0" baseline="0">
                        <a:ln>
                          <a:noFill/>
                        </a:ln>
                        <a:solidFill>
                          <a:srgbClr val="FFFFFF"/>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rgbClr val="FFFFFF"/>
                          </a:solidFill>
                          <a:effectLst/>
                          <a:latin typeface="Cambria" pitchFamily="18" charset="0"/>
                        </a:rPr>
                        <a:t>ΑΣΥΜΜΕΤΡΗ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a:ln>
                            <a:noFill/>
                          </a:ln>
                          <a:solidFill>
                            <a:srgbClr val="FFFFFF"/>
                          </a:solidFill>
                          <a:effectLst/>
                          <a:latin typeface="Cambria" pitchFamily="18" charset="0"/>
                        </a:rPr>
                        <a:t>ΣΧΕΣΗ</a:t>
                      </a:r>
                      <a:endParaRPr kumimoji="0" lang="en-US" sz="1800" b="1" i="0" u="none" strike="noStrike" cap="none" normalizeH="0" baseline="0">
                        <a:ln>
                          <a:noFill/>
                        </a:ln>
                        <a:solidFill>
                          <a:srgbClr val="FFFFFF"/>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552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Cambria" pitchFamily="18" charset="0"/>
                        </a:rPr>
                        <a:t>ΟΝΟΜΑΣΤΙΚΗ </a:t>
                      </a:r>
                      <a:endParaRPr kumimoji="0" lang="en-US" sz="1800" b="0" i="0" u="none" strike="noStrike" cap="none" normalizeH="0" baseline="0" dirty="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accent2"/>
                          </a:solidFill>
                          <a:effectLst/>
                          <a:latin typeface="Cambria" pitchFamily="18" charset="0"/>
                        </a:rPr>
                        <a:t>φ</a:t>
                      </a:r>
                      <a:r>
                        <a:rPr kumimoji="0" lang="el-GR" sz="1600" b="1" i="0" u="none" strike="noStrike" cap="none" normalizeH="0" baseline="0" dirty="0">
                          <a:ln>
                            <a:noFill/>
                          </a:ln>
                          <a:solidFill>
                            <a:srgbClr val="000000"/>
                          </a:solidFill>
                          <a:effectLst/>
                          <a:latin typeface="Cambria"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a:ln>
                            <a:noFill/>
                          </a:ln>
                          <a:solidFill>
                            <a:srgbClr val="000000"/>
                          </a:solidFill>
                          <a:effectLst/>
                          <a:latin typeface="Cambria" pitchFamily="18" charset="0"/>
                        </a:rPr>
                        <a:t>(για πίνακες 2x2)</a:t>
                      </a:r>
                      <a:endParaRPr kumimoji="0" lang="en-US" sz="1600" b="0" i="0" u="none" strike="noStrike" cap="none" normalizeH="0" baseline="0" dirty="0">
                        <a:ln>
                          <a:noFill/>
                        </a:ln>
                        <a:solidFill>
                          <a:srgbClr val="000000"/>
                        </a:solidFill>
                        <a:effectLst/>
                        <a:latin typeface="Perpetu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a:ln>
                          <a:noFill/>
                        </a:ln>
                        <a:solidFill>
                          <a:srgbClr val="000000"/>
                        </a:solidFill>
                        <a:effectLst/>
                        <a:latin typeface="Cambri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accent2"/>
                          </a:solidFill>
                          <a:effectLst/>
                          <a:latin typeface="Cambria" pitchFamily="18" charset="0"/>
                        </a:rPr>
                        <a:t>V</a:t>
                      </a:r>
                      <a:r>
                        <a:rPr kumimoji="0" lang="el-GR" sz="1600" b="1" i="0" u="none" strike="noStrike" cap="none" normalizeH="0" baseline="0" dirty="0">
                          <a:ln>
                            <a:noFill/>
                          </a:ln>
                          <a:solidFill>
                            <a:srgbClr val="000000"/>
                          </a:solidFill>
                          <a:effectLst/>
                          <a:latin typeface="Cambria" pitchFamily="18" charset="0"/>
                        </a:rPr>
                        <a:t> </a:t>
                      </a:r>
                      <a:r>
                        <a:rPr kumimoji="0" lang="el-GR" sz="1600" b="0" i="0" u="none" strike="noStrike" cap="none" normalizeH="0" baseline="0" dirty="0">
                          <a:ln>
                            <a:noFill/>
                          </a:ln>
                          <a:solidFill>
                            <a:srgbClr val="000000"/>
                          </a:solidFill>
                          <a:effectLst/>
                          <a:latin typeface="Cambria" pitchFamily="18" charset="0"/>
                        </a:rPr>
                        <a:t>του </a:t>
                      </a:r>
                      <a:r>
                        <a:rPr kumimoji="0" lang="el-GR" sz="1600" b="0" i="0" u="none" strike="noStrike" cap="none" normalizeH="0" baseline="0" dirty="0" err="1">
                          <a:ln>
                            <a:noFill/>
                          </a:ln>
                          <a:solidFill>
                            <a:srgbClr val="000000"/>
                          </a:solidFill>
                          <a:effectLst/>
                          <a:latin typeface="Cambria" pitchFamily="18" charset="0"/>
                        </a:rPr>
                        <a:t>Cramer</a:t>
                      </a:r>
                      <a:r>
                        <a:rPr kumimoji="0" lang="el-GR" sz="1600" b="0" i="0" u="none" strike="noStrike" cap="none" normalizeH="0" baseline="0" dirty="0">
                          <a:ln>
                            <a:noFill/>
                          </a:ln>
                          <a:solidFill>
                            <a:srgbClr val="000000"/>
                          </a:solidFill>
                          <a:effectLst/>
                          <a:latin typeface="Cambria"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a:ln>
                            <a:noFill/>
                          </a:ln>
                          <a:solidFill>
                            <a:srgbClr val="000000"/>
                          </a:solidFill>
                          <a:effectLst/>
                          <a:latin typeface="Cambria" pitchFamily="18" charset="0"/>
                        </a:rPr>
                        <a:t>(για πίνακες </a:t>
                      </a:r>
                      <a:r>
                        <a:rPr kumimoji="0" lang="el-GR" sz="2000" b="0" i="0" u="none" strike="noStrike" cap="none" normalizeH="0" baseline="0" dirty="0" err="1">
                          <a:ln>
                            <a:noFill/>
                          </a:ln>
                          <a:solidFill>
                            <a:srgbClr val="000000"/>
                          </a:solidFill>
                          <a:effectLst/>
                          <a:latin typeface="Cambria" pitchFamily="18" charset="0"/>
                        </a:rPr>
                        <a:t>κ</a:t>
                      </a:r>
                      <a:r>
                        <a:rPr kumimoji="0" lang="el-GR" sz="1600" b="0" i="0" u="none" strike="noStrike" cap="none" normalizeH="0" baseline="0" dirty="0" err="1">
                          <a:ln>
                            <a:noFill/>
                          </a:ln>
                          <a:solidFill>
                            <a:srgbClr val="000000"/>
                          </a:solidFill>
                          <a:effectLst/>
                          <a:latin typeface="Cambria" pitchFamily="18" charset="0"/>
                        </a:rPr>
                        <a:t>x</a:t>
                      </a:r>
                      <a:r>
                        <a:rPr kumimoji="0" lang="el-GR" sz="2000" b="0" i="0" u="none" strike="noStrike" cap="none" normalizeH="0" baseline="0" dirty="0" err="1">
                          <a:ln>
                            <a:noFill/>
                          </a:ln>
                          <a:solidFill>
                            <a:srgbClr val="000000"/>
                          </a:solidFill>
                          <a:effectLst/>
                          <a:latin typeface="Cambria" pitchFamily="18" charset="0"/>
                        </a:rPr>
                        <a:t>κ</a:t>
                      </a:r>
                      <a:r>
                        <a:rPr kumimoji="0" lang="el-GR" sz="1600" b="0" i="0" u="none" strike="noStrike" cap="none" normalizeH="0" baseline="0" dirty="0">
                          <a:ln>
                            <a:noFill/>
                          </a:ln>
                          <a:solidFill>
                            <a:srgbClr val="000000"/>
                          </a:solidFill>
                          <a:effectLst/>
                          <a:latin typeface="Cambria" pitchFamily="18" charset="0"/>
                        </a:rPr>
                        <a:t>)</a:t>
                      </a:r>
                      <a:endParaRPr kumimoji="0" lang="en-US" sz="1600" b="0" i="0" u="none" strike="noStrike" cap="none" normalizeH="0" baseline="0" dirty="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accent2"/>
                          </a:solidFill>
                          <a:effectLst/>
                          <a:latin typeface="Cambria" pitchFamily="18" charset="0"/>
                        </a:rPr>
                        <a:t>λ</a:t>
                      </a:r>
                      <a:endParaRPr kumimoji="0" lang="en-US" sz="2000" b="1" i="0" u="none" strike="noStrike" cap="none" normalizeH="0" baseline="0">
                        <a:ln>
                          <a:noFill/>
                        </a:ln>
                        <a:solidFill>
                          <a:schemeClr val="accent2"/>
                        </a:solidFill>
                        <a:effectLst/>
                        <a:latin typeface="Perpetu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rgbClr val="000000"/>
                        </a:solidFill>
                        <a:effectLst/>
                        <a:latin typeface="Cambri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accent2"/>
                          </a:solidFill>
                          <a:effectLst/>
                          <a:latin typeface="Cambria" pitchFamily="18" charset="0"/>
                        </a:rPr>
                        <a:t>τ</a:t>
                      </a:r>
                      <a:r>
                        <a:rPr kumimoji="0" lang="el-GR" sz="1800" b="0" i="0" u="none" strike="noStrike" cap="none" normalizeH="0" baseline="0">
                          <a:ln>
                            <a:noFill/>
                          </a:ln>
                          <a:solidFill>
                            <a:srgbClr val="000000"/>
                          </a:solidFill>
                          <a:effectLst/>
                          <a:latin typeface="Cambria" pitchFamily="18" charset="0"/>
                        </a:rPr>
                        <a:t> του Goodman  και Kruskal</a:t>
                      </a:r>
                      <a:endParaRPr kumimoji="0" lang="en-US" sz="1800" b="0" i="0" u="none" strike="noStrike" cap="none" normalizeH="0" baseline="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extLst>
                  <a:ext uri="{0D108BD9-81ED-4DB2-BD59-A6C34878D82A}">
                    <a16:rowId xmlns:a16="http://schemas.microsoft.com/office/drawing/2014/main" val="10001"/>
                  </a:ext>
                </a:extLst>
              </a:tr>
              <a:tr h="10546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rgbClr val="000000"/>
                          </a:solidFill>
                          <a:effectLst/>
                          <a:latin typeface="Cambria" pitchFamily="18" charset="0"/>
                        </a:rPr>
                        <a:t>ΤΑΚΤΙΚΗ</a:t>
                      </a:r>
                      <a:endParaRPr kumimoji="0" lang="en-US" sz="1800" b="0" i="0" u="none" strike="noStrike" cap="none" normalizeH="0" baseline="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8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accent2"/>
                          </a:solidFill>
                          <a:effectLst/>
                          <a:latin typeface="Cambria" pitchFamily="18" charset="0"/>
                        </a:rPr>
                        <a:t>γ</a:t>
                      </a:r>
                      <a:endParaRPr kumimoji="0" lang="en-US" sz="2000" b="1" i="0" u="none" strike="noStrike" cap="none" normalizeH="0" baseline="0" dirty="0">
                        <a:ln>
                          <a:noFill/>
                        </a:ln>
                        <a:solidFill>
                          <a:schemeClr val="accent2"/>
                        </a:solidFill>
                        <a:effectLst/>
                        <a:latin typeface="Perpetu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sz="1600" b="0" i="0" u="none" strike="noStrike" cap="none" normalizeH="0" baseline="0" dirty="0">
                        <a:ln>
                          <a:noFill/>
                        </a:ln>
                        <a:solidFill>
                          <a:srgbClr val="000000"/>
                        </a:solidFill>
                        <a:effectLst/>
                        <a:latin typeface="Cambri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accent2"/>
                          </a:solidFill>
                          <a:effectLst/>
                          <a:latin typeface="Cambria" pitchFamily="18" charset="0"/>
                        </a:rPr>
                        <a:t>ρ</a:t>
                      </a:r>
                      <a:r>
                        <a:rPr kumimoji="0" lang="en-US" sz="2000" b="0" i="0" u="none" strike="noStrike" cap="none" normalizeH="0" baseline="-25000" dirty="0">
                          <a:ln>
                            <a:noFill/>
                          </a:ln>
                          <a:solidFill>
                            <a:schemeClr val="accent2"/>
                          </a:solidFill>
                          <a:effectLst/>
                          <a:latin typeface="Perpetua" pitchFamily="18" charset="0"/>
                        </a:rPr>
                        <a:t>s</a:t>
                      </a:r>
                      <a:r>
                        <a:rPr kumimoji="0" lang="el-GR" sz="2000" b="0" i="0" u="none" strike="noStrike" cap="none" normalizeH="0" baseline="0" dirty="0">
                          <a:ln>
                            <a:noFill/>
                          </a:ln>
                          <a:solidFill>
                            <a:schemeClr val="accent2"/>
                          </a:solidFill>
                          <a:effectLst/>
                          <a:latin typeface="Cambria" pitchFamily="18" charset="0"/>
                        </a:rPr>
                        <a:t> </a:t>
                      </a:r>
                      <a:r>
                        <a:rPr kumimoji="0" lang="en-US" sz="2000" b="0" i="0" u="none" strike="noStrike" cap="none" normalizeH="0" baseline="0" dirty="0">
                          <a:ln>
                            <a:noFill/>
                          </a:ln>
                          <a:solidFill>
                            <a:schemeClr val="accent2"/>
                          </a:solidFill>
                          <a:effectLst/>
                          <a:latin typeface="Perpetua" pitchFamily="18" charset="0"/>
                        </a:rPr>
                        <a:t>(</a:t>
                      </a:r>
                      <a:r>
                        <a:rPr kumimoji="0" lang="en-US" sz="2000" b="1" i="0" u="none" strike="noStrike" cap="none" normalizeH="0" baseline="0" dirty="0" err="1">
                          <a:ln>
                            <a:noFill/>
                          </a:ln>
                          <a:solidFill>
                            <a:schemeClr val="accent2"/>
                          </a:solidFill>
                          <a:effectLst/>
                          <a:latin typeface="Perpetua" pitchFamily="18" charset="0"/>
                        </a:rPr>
                        <a:t>r</a:t>
                      </a:r>
                      <a:r>
                        <a:rPr kumimoji="0" lang="en-US" sz="2000" b="0" i="0" u="none" strike="noStrike" cap="none" normalizeH="0" baseline="-25000" dirty="0" err="1">
                          <a:ln>
                            <a:noFill/>
                          </a:ln>
                          <a:solidFill>
                            <a:schemeClr val="accent2"/>
                          </a:solidFill>
                          <a:effectLst/>
                          <a:latin typeface="Perpetua" pitchFamily="18" charset="0"/>
                        </a:rPr>
                        <a:t>s</a:t>
                      </a:r>
                      <a:r>
                        <a:rPr kumimoji="0" lang="en-US" sz="2000" b="0" i="0" u="none" strike="noStrike" cap="none" normalizeH="0" baseline="0" dirty="0">
                          <a:ln>
                            <a:noFill/>
                          </a:ln>
                          <a:solidFill>
                            <a:schemeClr val="accent2"/>
                          </a:solidFill>
                          <a:effectLst/>
                          <a:latin typeface="Perpetua" pitchFamily="18" charset="0"/>
                        </a:rPr>
                        <a:t>)</a:t>
                      </a:r>
                      <a:r>
                        <a:rPr kumimoji="0" lang="en-US" sz="1600" b="0" i="0" u="none" strike="noStrike" cap="none" normalizeH="0" baseline="0" dirty="0">
                          <a:ln>
                            <a:noFill/>
                          </a:ln>
                          <a:solidFill>
                            <a:srgbClr val="000000"/>
                          </a:solidFill>
                          <a:effectLst/>
                          <a:latin typeface="Perpetua" pitchFamily="18" charset="0"/>
                        </a:rPr>
                        <a:t> </a:t>
                      </a:r>
                      <a:r>
                        <a:rPr kumimoji="0" lang="el-GR" sz="1600" b="0" i="0" u="none" strike="noStrike" cap="none" normalizeH="0" baseline="0" dirty="0">
                          <a:ln>
                            <a:noFill/>
                          </a:ln>
                          <a:solidFill>
                            <a:srgbClr val="000000"/>
                          </a:solidFill>
                          <a:effectLst/>
                          <a:latin typeface="Cambria" pitchFamily="18" charset="0"/>
                        </a:rPr>
                        <a:t>του </a:t>
                      </a:r>
                      <a:r>
                        <a:rPr kumimoji="0" lang="el-GR" sz="1600" b="0" i="0" u="none" strike="noStrike" cap="none" normalizeH="0" baseline="0" dirty="0" err="1">
                          <a:ln>
                            <a:noFill/>
                          </a:ln>
                          <a:solidFill>
                            <a:srgbClr val="000000"/>
                          </a:solidFill>
                          <a:effectLst/>
                          <a:latin typeface="Cambria" pitchFamily="18" charset="0"/>
                        </a:rPr>
                        <a:t>Spearman</a:t>
                      </a:r>
                      <a:r>
                        <a:rPr kumimoji="0" lang="el-GR" sz="1600" b="0" i="0" u="none" strike="noStrike" cap="none" normalizeH="0" baseline="0" dirty="0">
                          <a:ln>
                            <a:noFill/>
                          </a:ln>
                          <a:solidFill>
                            <a:srgbClr val="000000"/>
                          </a:solidFill>
                          <a:effectLst/>
                          <a:latin typeface="Cambria" pitchFamily="18" charset="0"/>
                        </a:rPr>
                        <a:t> </a:t>
                      </a:r>
                      <a:endParaRPr kumimoji="0" lang="en-US" sz="1600" b="0" i="0" u="none" strike="noStrike" cap="none" normalizeH="0" baseline="0" dirty="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8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accent2"/>
                          </a:solidFill>
                          <a:effectLst/>
                          <a:latin typeface="Cambria" pitchFamily="18" charset="0"/>
                        </a:rPr>
                        <a:t>d</a:t>
                      </a:r>
                      <a:r>
                        <a:rPr kumimoji="0" lang="el-GR" sz="1600" b="1" i="0" u="none" strike="noStrike" cap="none" normalizeH="0" baseline="0">
                          <a:ln>
                            <a:noFill/>
                          </a:ln>
                          <a:solidFill>
                            <a:srgbClr val="000000"/>
                          </a:solidFill>
                          <a:effectLst/>
                          <a:latin typeface="Cambria" pitchFamily="18" charset="0"/>
                        </a:rPr>
                        <a:t> </a:t>
                      </a:r>
                      <a:r>
                        <a:rPr kumimoji="0" lang="en-US" sz="1600" b="1" i="0" u="none" strike="noStrike" cap="none" normalizeH="0" baseline="0">
                          <a:ln>
                            <a:noFill/>
                          </a:ln>
                          <a:solidFill>
                            <a:srgbClr val="000000"/>
                          </a:solidFill>
                          <a:effectLst/>
                          <a:latin typeface="Perpetua" pitchFamily="18" charset="0"/>
                        </a:rPr>
                        <a:t> </a:t>
                      </a:r>
                      <a:r>
                        <a:rPr kumimoji="0" lang="el-GR" sz="1600" b="0" i="0" u="none" strike="noStrike" cap="none" normalizeH="0" baseline="0">
                          <a:ln>
                            <a:noFill/>
                          </a:ln>
                          <a:solidFill>
                            <a:srgbClr val="000000"/>
                          </a:solidFill>
                          <a:effectLst/>
                          <a:latin typeface="Cambria" pitchFamily="18" charset="0"/>
                        </a:rPr>
                        <a:t>του</a:t>
                      </a:r>
                      <a:r>
                        <a:rPr kumimoji="0" lang="en-US" sz="1600" b="0" i="0" u="none" strike="noStrike" cap="none" normalizeH="0" baseline="0">
                          <a:ln>
                            <a:noFill/>
                          </a:ln>
                          <a:solidFill>
                            <a:srgbClr val="000000"/>
                          </a:solidFill>
                          <a:effectLst/>
                          <a:latin typeface="Perpetua" pitchFamily="18" charset="0"/>
                        </a:rPr>
                        <a:t> </a:t>
                      </a:r>
                      <a:r>
                        <a:rPr kumimoji="0" lang="el-GR" sz="1600" b="0" i="0" u="none" strike="noStrike" cap="none" normalizeH="0" baseline="0">
                          <a:ln>
                            <a:noFill/>
                          </a:ln>
                          <a:solidFill>
                            <a:srgbClr val="000000"/>
                          </a:solidFill>
                          <a:effectLst/>
                          <a:latin typeface="Cambria" pitchFamily="18" charset="0"/>
                        </a:rPr>
                        <a:t>Somer </a:t>
                      </a:r>
                      <a:endParaRPr kumimoji="0" lang="en-US" sz="1600" b="0" i="0" u="none" strike="noStrike" cap="none" normalizeH="0" baseline="0">
                        <a:ln>
                          <a:noFill/>
                        </a:ln>
                        <a:solidFill>
                          <a:srgbClr val="000000"/>
                        </a:solidFill>
                        <a:effectLst/>
                        <a:latin typeface="Perpetu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Perpetua"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a:ln>
                            <a:noFill/>
                          </a:ln>
                          <a:solidFill>
                            <a:srgbClr val="000000"/>
                          </a:solidFill>
                          <a:effectLst/>
                          <a:latin typeface="Cambria" pitchFamily="18" charset="0"/>
                        </a:rPr>
                        <a:t> </a:t>
                      </a:r>
                      <a:r>
                        <a:rPr kumimoji="0" lang="el-GR" sz="2000" b="1" i="0" u="none" strike="noStrike" cap="none" normalizeH="0" baseline="0">
                          <a:ln>
                            <a:noFill/>
                          </a:ln>
                          <a:solidFill>
                            <a:schemeClr val="accent2"/>
                          </a:solidFill>
                          <a:effectLst/>
                          <a:latin typeface="Cambria" pitchFamily="18" charset="0"/>
                        </a:rPr>
                        <a:t>τ-b</a:t>
                      </a:r>
                      <a:r>
                        <a:rPr kumimoji="0" lang="el-GR" sz="1600" b="1" i="0" u="none" strike="noStrike" cap="none" normalizeH="0" baseline="0">
                          <a:ln>
                            <a:noFill/>
                          </a:ln>
                          <a:solidFill>
                            <a:srgbClr val="000000"/>
                          </a:solidFill>
                          <a:effectLst/>
                          <a:latin typeface="Cambria" pitchFamily="18" charset="0"/>
                        </a:rPr>
                        <a:t> </a:t>
                      </a:r>
                      <a:r>
                        <a:rPr kumimoji="0" lang="el-GR" sz="1600" b="0" i="0" u="none" strike="noStrike" cap="none" normalizeH="0" baseline="0">
                          <a:ln>
                            <a:noFill/>
                          </a:ln>
                          <a:solidFill>
                            <a:srgbClr val="000000"/>
                          </a:solidFill>
                          <a:effectLst/>
                          <a:latin typeface="Cambria" pitchFamily="18" charset="0"/>
                        </a:rPr>
                        <a:t>του Kendall</a:t>
                      </a:r>
                      <a:endParaRPr kumimoji="0" lang="en-US" sz="1600" b="0" i="0" u="none" strike="noStrike" cap="none" normalizeH="0" baseline="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8E7"/>
                    </a:solidFill>
                  </a:tcPr>
                </a:tc>
                <a:extLst>
                  <a:ext uri="{0D108BD9-81ED-4DB2-BD59-A6C34878D82A}">
                    <a16:rowId xmlns:a16="http://schemas.microsoft.com/office/drawing/2014/main" val="10002"/>
                  </a:ext>
                </a:extLst>
              </a:tr>
              <a:tr h="442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rgbClr val="000000"/>
                          </a:solidFill>
                          <a:effectLst/>
                          <a:latin typeface="Cambria" pitchFamily="18" charset="0"/>
                        </a:rPr>
                        <a:t>ΙΣΟΔΙΑΣΤΗΜΙΚΗ</a:t>
                      </a:r>
                      <a:endParaRPr kumimoji="0" lang="en-US" sz="1800" b="0" i="0" u="none" strike="noStrike" cap="none" normalizeH="0" baseline="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accent2"/>
                          </a:solidFill>
                          <a:effectLst/>
                          <a:latin typeface="Cambria" pitchFamily="18" charset="0"/>
                        </a:rPr>
                        <a:t>ρ</a:t>
                      </a:r>
                      <a:r>
                        <a:rPr kumimoji="0" lang="el-GR" sz="1800" b="1" i="0" u="none" strike="noStrike" cap="none" normalizeH="0" baseline="0" dirty="0">
                          <a:ln>
                            <a:noFill/>
                          </a:ln>
                          <a:solidFill>
                            <a:srgbClr val="000000"/>
                          </a:solidFill>
                          <a:effectLst/>
                          <a:latin typeface="Cambria" pitchFamily="18" charset="0"/>
                        </a:rPr>
                        <a:t> </a:t>
                      </a:r>
                      <a:r>
                        <a:rPr kumimoji="0" lang="el-GR" sz="1600" b="0" i="0" u="none" strike="noStrike" cap="none" normalizeH="0" baseline="0" dirty="0">
                          <a:ln>
                            <a:noFill/>
                          </a:ln>
                          <a:solidFill>
                            <a:srgbClr val="000000"/>
                          </a:solidFill>
                          <a:effectLst/>
                          <a:latin typeface="Cambria" pitchFamily="18" charset="0"/>
                        </a:rPr>
                        <a:t>του </a:t>
                      </a:r>
                      <a:r>
                        <a:rPr kumimoji="0" lang="en-US" sz="1600" b="0" i="0" u="none" strike="noStrike" cap="none" normalizeH="0" baseline="0" dirty="0">
                          <a:ln>
                            <a:noFill/>
                          </a:ln>
                          <a:solidFill>
                            <a:srgbClr val="000000"/>
                          </a:solidFill>
                          <a:effectLst/>
                          <a:latin typeface="Perpetua" pitchFamily="18" charset="0"/>
                        </a:rPr>
                        <a:t>Pearson </a:t>
                      </a:r>
                      <a:r>
                        <a:rPr kumimoji="0" lang="el-GR" sz="1800" b="0" i="0" u="none" strike="noStrike" cap="none" normalizeH="0" baseline="0" dirty="0">
                          <a:ln>
                            <a:noFill/>
                          </a:ln>
                          <a:solidFill>
                            <a:srgbClr val="000000"/>
                          </a:solidFill>
                          <a:effectLst/>
                          <a:latin typeface="Cambria" pitchFamily="18" charset="0"/>
                        </a:rPr>
                        <a:t>	</a:t>
                      </a:r>
                      <a:endParaRPr kumimoji="0" lang="en-US" sz="1800" b="0" i="0" u="none" strike="noStrike" cap="none" normalizeH="0" baseline="0" dirty="0">
                        <a:ln>
                          <a:noFill/>
                        </a:ln>
                        <a:solidFill>
                          <a:srgbClr val="0000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Cambria" pitchFamily="18" charset="0"/>
                        </a:rPr>
                        <a:t> </a:t>
                      </a:r>
                      <a:r>
                        <a:rPr kumimoji="0" lang="el-GR" sz="1800" b="1" i="0" u="none" strike="noStrike" cap="none" normalizeH="0" baseline="0" dirty="0">
                          <a:ln>
                            <a:noFill/>
                          </a:ln>
                          <a:solidFill>
                            <a:srgbClr val="336600"/>
                          </a:solidFill>
                          <a:effectLst/>
                          <a:latin typeface="Cambria" pitchFamily="18" charset="0"/>
                        </a:rPr>
                        <a:t>Παλινδρόμηση</a:t>
                      </a:r>
                      <a:endParaRPr kumimoji="0" lang="en-US" sz="1800" b="0" i="0" u="none" strike="noStrike" cap="none" normalizeH="0" baseline="0" dirty="0">
                        <a:ln>
                          <a:noFill/>
                        </a:ln>
                        <a:solidFill>
                          <a:srgbClr val="336600"/>
                        </a:solidFill>
                        <a:effectLst/>
                        <a:latin typeface="Perpetua" pitchFamily="18"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CDCC"/>
                    </a:solidFill>
                  </a:tcPr>
                </a:tc>
                <a:extLst>
                  <a:ext uri="{0D108BD9-81ED-4DB2-BD59-A6C34878D82A}">
                    <a16:rowId xmlns:a16="http://schemas.microsoft.com/office/drawing/2014/main" val="10003"/>
                  </a:ext>
                </a:extLst>
              </a:tr>
            </a:tbl>
          </a:graphicData>
        </a:graphic>
      </p:graphicFrame>
      <p:sp>
        <p:nvSpPr>
          <p:cNvPr id="43033" name="Rectangle 4"/>
          <p:cNvSpPr>
            <a:spLocks noChangeArrowheads="1"/>
          </p:cNvSpPr>
          <p:nvPr/>
        </p:nvSpPr>
        <p:spPr bwMode="auto">
          <a:xfrm>
            <a:off x="1111661" y="835578"/>
            <a:ext cx="6572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l-GR" b="1" i="1">
                <a:latin typeface="Arial" charset="0"/>
              </a:rPr>
              <a:t>Επιλογή του κατάλληλου συντελεστή συνάφειας</a:t>
            </a:r>
            <a:endParaRPr lang="el-GR" i="1">
              <a:latin typeface="Arial" charset="0"/>
            </a:endParaRPr>
          </a:p>
        </p:txBody>
      </p:sp>
      <p:sp>
        <p:nvSpPr>
          <p:cNvPr id="6" name="Footer Placeholder 5"/>
          <p:cNvSpPr>
            <a:spLocks noGrp="1"/>
          </p:cNvSpPr>
          <p:nvPr>
            <p:ph type="ftr" sz="quarter" idx="11"/>
          </p:nvPr>
        </p:nvSpPr>
        <p:spPr/>
        <p:txBody>
          <a:bodyPr/>
          <a:lstStyle/>
          <a:p>
            <a:pPr>
              <a:defRPr/>
            </a:pPr>
            <a:r>
              <a:rPr lang="el-GR">
                <a:solidFill>
                  <a:schemeClr val="bg1">
                    <a:lumMod val="95000"/>
                  </a:schemeClr>
                </a:solidFill>
              </a:rPr>
              <a:t>Ι. Μ. Κατσίλλης, ΠΤΔΕ Πανεπιστημίου Πατρών</a:t>
            </a:r>
            <a:endParaRPr lang="en-US">
              <a:solidFill>
                <a:schemeClr val="bg1">
                  <a:lumMod val="95000"/>
                </a:schemeClr>
              </a:solidFill>
            </a:endParaRPr>
          </a:p>
        </p:txBody>
      </p:sp>
      <p:sp>
        <p:nvSpPr>
          <p:cNvPr id="7" name="Footer Placeholder 3">
            <a:extLst>
              <a:ext uri="{FF2B5EF4-FFF2-40B4-BE49-F238E27FC236}">
                <a16:creationId xmlns:a16="http://schemas.microsoft.com/office/drawing/2014/main" id="{F48FFB8E-602B-4BE2-9D5A-558D1D69711E}"/>
              </a:ext>
            </a:extLst>
          </p:cNvPr>
          <p:cNvSpPr txBox="1">
            <a:spLocks noGrp="1"/>
          </p:cNvSpPr>
          <p:nvPr/>
        </p:nvSpPr>
        <p:spPr bwMode="auto">
          <a:xfrm>
            <a:off x="0" y="6381327"/>
            <a:ext cx="4283968" cy="27744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dirty="0">
                <a:solidFill>
                  <a:srgbClr val="000000"/>
                </a:solidFill>
                <a:latin typeface="Times New Roman" panose="02020603050405020304" pitchFamily="18" charset="0"/>
              </a:rPr>
              <a:t>Ι. Μ. Κατσίλλης, ΠΤΔΕ Πανεπιστημίου Πατρών</a:t>
            </a:r>
            <a:endParaRPr lang="en-US" altLang="el-GR"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70619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EE0B0ACB-BE72-4DD2-8D95-3148D66CBC34}"/>
              </a:ext>
            </a:extLst>
          </p:cNvPr>
          <p:cNvSpPr>
            <a:spLocks noGrp="1"/>
          </p:cNvSpPr>
          <p:nvPr>
            <p:ph idx="1"/>
          </p:nvPr>
        </p:nvSpPr>
        <p:spPr>
          <a:xfrm>
            <a:off x="3887788" y="987425"/>
            <a:ext cx="4629150" cy="5344579"/>
          </a:xfrm>
        </p:spPr>
        <p:txBody>
          <a:bodyPr/>
          <a:lstStyle/>
          <a:p>
            <a:r>
              <a:rPr lang="el-GR" sz="1600" dirty="0"/>
              <a:t>Υπάρχει </a:t>
            </a:r>
            <a:r>
              <a:rPr lang="el-GR" sz="1600" b="1" dirty="0">
                <a:solidFill>
                  <a:srgbClr val="C00000"/>
                </a:solidFill>
              </a:rPr>
              <a:t>σχέση</a:t>
            </a:r>
            <a:r>
              <a:rPr lang="el-GR" sz="1600" dirty="0"/>
              <a:t> μεταξύ της σημαντικότητας των 16 δηλώσεων και των τμημάτων φοίτησης;</a:t>
            </a:r>
          </a:p>
          <a:p>
            <a:r>
              <a:rPr lang="el-GR" sz="1600" dirty="0">
                <a:solidFill>
                  <a:srgbClr val="C00000"/>
                </a:solidFill>
              </a:rPr>
              <a:t>Επηρεάζει</a:t>
            </a:r>
            <a:r>
              <a:rPr lang="el-GR" sz="1600" dirty="0"/>
              <a:t> το φύλο τη σπουδαιότητα στις 16 δηλώσεις;</a:t>
            </a:r>
          </a:p>
          <a:p>
            <a:endParaRPr lang="el-GR" sz="1600" dirty="0"/>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endParaRPr lang="el-GR" sz="1400" b="1" dirty="0">
              <a:solidFill>
                <a:srgbClr val="FF0000"/>
              </a:solidFill>
              <a:highlight>
                <a:srgbClr val="F9F7A9"/>
              </a:highlight>
            </a:endParaRPr>
          </a:p>
          <a:p>
            <a:pPr marL="0" indent="0" algn="ctr">
              <a:buNone/>
            </a:pPr>
            <a:r>
              <a:rPr lang="el-GR" sz="1400" b="1" dirty="0">
                <a:solidFill>
                  <a:srgbClr val="FF0000"/>
                </a:solidFill>
                <a:highlight>
                  <a:srgbClr val="F9F7A9"/>
                </a:highlight>
              </a:rPr>
              <a:t>Υπάρχει σχέση; Υπάρχει επίδραση;</a:t>
            </a:r>
          </a:p>
          <a:p>
            <a:pPr marL="0" indent="0" algn="ctr">
              <a:buNone/>
            </a:pPr>
            <a:r>
              <a:rPr lang="el-GR" sz="1400" b="1" dirty="0">
                <a:solidFill>
                  <a:srgbClr val="FF0000"/>
                </a:solidFill>
                <a:highlight>
                  <a:srgbClr val="F9F7A9"/>
                </a:highlight>
              </a:rPr>
              <a:t>0-0,30:αδύναμη</a:t>
            </a:r>
          </a:p>
          <a:p>
            <a:pPr marL="0" indent="0" algn="ctr">
              <a:buNone/>
            </a:pPr>
            <a:r>
              <a:rPr lang="el-GR" sz="1400" b="1" dirty="0">
                <a:solidFill>
                  <a:srgbClr val="FF0000"/>
                </a:solidFill>
                <a:highlight>
                  <a:srgbClr val="F9F7A9"/>
                </a:highlight>
              </a:rPr>
              <a:t>0,31-0,60: μέτρια</a:t>
            </a:r>
          </a:p>
          <a:p>
            <a:pPr marL="0" indent="0" algn="ctr">
              <a:buNone/>
            </a:pPr>
            <a:r>
              <a:rPr lang="el-GR" sz="1400" b="1" dirty="0">
                <a:solidFill>
                  <a:srgbClr val="FF0000"/>
                </a:solidFill>
                <a:highlight>
                  <a:srgbClr val="F9F7A9"/>
                </a:highlight>
              </a:rPr>
              <a:t>0,61-1: ισχυρή</a:t>
            </a:r>
          </a:p>
          <a:p>
            <a:endParaRPr lang="en-US" sz="1400" dirty="0"/>
          </a:p>
        </p:txBody>
      </p:sp>
      <p:sp>
        <p:nvSpPr>
          <p:cNvPr id="5" name="Θέση κειμένου 4">
            <a:extLst>
              <a:ext uri="{FF2B5EF4-FFF2-40B4-BE49-F238E27FC236}">
                <a16:creationId xmlns:a16="http://schemas.microsoft.com/office/drawing/2014/main" id="{B773FABC-ABC0-481B-8127-3015496F8B56}"/>
              </a:ext>
            </a:extLst>
          </p:cNvPr>
          <p:cNvSpPr>
            <a:spLocks noGrp="1"/>
          </p:cNvSpPr>
          <p:nvPr>
            <p:ph type="body" sz="half" idx="2"/>
          </p:nvPr>
        </p:nvSpPr>
        <p:spPr>
          <a:xfrm>
            <a:off x="700869" y="2086251"/>
            <a:ext cx="2808312" cy="795536"/>
          </a:xfrm>
        </p:spPr>
        <p:txBody>
          <a:bodyPr/>
          <a:lstStyle/>
          <a:p>
            <a:r>
              <a:rPr lang="el-GR" b="1" dirty="0">
                <a:highlight>
                  <a:srgbClr val="F9F7A9"/>
                </a:highlight>
              </a:rPr>
              <a:t>Ποιος είναι ο </a:t>
            </a:r>
            <a:r>
              <a:rPr lang="el-GR" sz="1800" b="1" dirty="0">
                <a:highlight>
                  <a:srgbClr val="F9F7A9"/>
                </a:highlight>
              </a:rPr>
              <a:t>κατάλληλος</a:t>
            </a:r>
            <a:r>
              <a:rPr lang="el-GR" b="1" dirty="0">
                <a:highlight>
                  <a:srgbClr val="F9F7A9"/>
                </a:highlight>
              </a:rPr>
              <a:t> </a:t>
            </a:r>
            <a:r>
              <a:rPr lang="el-GR" sz="1800" b="1" dirty="0">
                <a:highlight>
                  <a:srgbClr val="F9F7A9"/>
                </a:highlight>
              </a:rPr>
              <a:t>συντελεστής</a:t>
            </a:r>
            <a:r>
              <a:rPr lang="el-GR" b="1" dirty="0">
                <a:highlight>
                  <a:srgbClr val="F9F7A9"/>
                </a:highlight>
              </a:rPr>
              <a:t> συνάφειας για τις σχέσεις:</a:t>
            </a:r>
            <a:endParaRPr lang="en-US" b="1" dirty="0">
              <a:highlight>
                <a:srgbClr val="F9F7A9"/>
              </a:highlight>
            </a:endParaRPr>
          </a:p>
        </p:txBody>
      </p:sp>
      <p:sp>
        <p:nvSpPr>
          <p:cNvPr id="2" name="Θέση αριθμού διαφάνειας 1">
            <a:extLst>
              <a:ext uri="{FF2B5EF4-FFF2-40B4-BE49-F238E27FC236}">
                <a16:creationId xmlns:a16="http://schemas.microsoft.com/office/drawing/2014/main" id="{B14D55CA-CCF0-4D93-9AE3-2014B3FE4413}"/>
              </a:ext>
            </a:extLst>
          </p:cNvPr>
          <p:cNvSpPr>
            <a:spLocks noGrp="1"/>
          </p:cNvSpPr>
          <p:nvPr>
            <p:ph type="sldNum" sz="quarter" idx="12"/>
          </p:nvPr>
        </p:nvSpPr>
        <p:spPr/>
        <p:txBody>
          <a:bodyPr/>
          <a:lstStyle/>
          <a:p>
            <a:pPr>
              <a:defRPr/>
            </a:pPr>
            <a:fld id="{BB2877C9-FB9F-41DF-B165-09AB4E206395}" type="slidenum">
              <a:rPr lang="el-GR" altLang="el-GR" smtClean="0"/>
              <a:pPr>
                <a:defRPr/>
              </a:pPr>
              <a:t>28</a:t>
            </a:fld>
            <a:endParaRPr lang="el-GR" altLang="el-GR"/>
          </a:p>
        </p:txBody>
      </p:sp>
      <p:sp>
        <p:nvSpPr>
          <p:cNvPr id="6" name="Τίτλος 1">
            <a:extLst>
              <a:ext uri="{FF2B5EF4-FFF2-40B4-BE49-F238E27FC236}">
                <a16:creationId xmlns:a16="http://schemas.microsoft.com/office/drawing/2014/main" id="{22F4DA5B-2795-40C4-89F8-0413B59E6D8C}"/>
              </a:ext>
            </a:extLst>
          </p:cNvPr>
          <p:cNvSpPr txBox="1">
            <a:spLocks noGrp="1"/>
          </p:cNvSpPr>
          <p:nvPr>
            <p:ph type="title"/>
          </p:nvPr>
        </p:nvSpPr>
        <p:spPr>
          <a:xfrm>
            <a:off x="630238" y="987424"/>
            <a:ext cx="2949575" cy="1098827"/>
          </a:xfrm>
          <a:prstGeom prst="rect">
            <a:avLst/>
          </a:prstGeom>
        </p:spPr>
        <p:style>
          <a:lnRef idx="1">
            <a:schemeClr val="dk1"/>
          </a:lnRef>
          <a:fillRef idx="3">
            <a:schemeClr val="dk1"/>
          </a:fillRef>
          <a:effectRef idx="2">
            <a:schemeClr val="dk1"/>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l-GR" sz="1500" b="1" dirty="0">
                <a:solidFill>
                  <a:srgbClr val="FF0000"/>
                </a:solidFill>
                <a:highlight>
                  <a:srgbClr val="F9F7A9"/>
                </a:highlight>
              </a:rPr>
              <a:t>Ασκήσεις</a:t>
            </a:r>
            <a:br>
              <a:rPr lang="el-GR" sz="1500" b="1" dirty="0">
                <a:solidFill>
                  <a:srgbClr val="FF0000"/>
                </a:solidFill>
                <a:highlight>
                  <a:srgbClr val="F9F7A9"/>
                </a:highlight>
              </a:rPr>
            </a:br>
            <a:br>
              <a:rPr lang="el-GR" sz="1500" b="1" dirty="0"/>
            </a:br>
            <a:r>
              <a:rPr lang="el-GR" sz="1500" b="1" dirty="0"/>
              <a:t>ΣΥΝΤΕΛΕΣΤΕΣ  ΣΥΝΑΦΕΙΑΣ</a:t>
            </a:r>
          </a:p>
        </p:txBody>
      </p:sp>
      <p:pic>
        <p:nvPicPr>
          <p:cNvPr id="7" name="Εικόνα 6">
            <a:extLst>
              <a:ext uri="{FF2B5EF4-FFF2-40B4-BE49-F238E27FC236}">
                <a16:creationId xmlns:a16="http://schemas.microsoft.com/office/drawing/2014/main" id="{035DD060-D40F-4C28-B971-85899FC38D53}"/>
              </a:ext>
            </a:extLst>
          </p:cNvPr>
          <p:cNvPicPr>
            <a:picLocks noChangeAspect="1"/>
          </p:cNvPicPr>
          <p:nvPr/>
        </p:nvPicPr>
        <p:blipFill>
          <a:blip r:embed="rId2"/>
          <a:stretch>
            <a:fillRect/>
          </a:stretch>
        </p:blipFill>
        <p:spPr>
          <a:xfrm>
            <a:off x="0" y="3717032"/>
            <a:ext cx="4376160" cy="2614972"/>
          </a:xfrm>
          <a:prstGeom prst="rect">
            <a:avLst/>
          </a:prstGeom>
        </p:spPr>
      </p:pic>
    </p:spTree>
    <p:extLst>
      <p:ext uri="{BB962C8B-B14F-4D97-AF65-F5344CB8AC3E}">
        <p14:creationId xmlns:p14="http://schemas.microsoft.com/office/powerpoint/2010/main" val="811122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457200" y="189502"/>
            <a:ext cx="8229600" cy="290558"/>
          </a:xfrm>
        </p:spPr>
        <p:txBody>
          <a:bodyPr/>
          <a:lstStyle/>
          <a:p>
            <a:pPr algn="r"/>
            <a:r>
              <a:rPr lang="el-GR" sz="2400" dirty="0">
                <a:solidFill>
                  <a:srgbClr val="FFC000"/>
                </a:solidFill>
              </a:rPr>
              <a:t>Σχέσεις ονομαστικών, τακτικών μεταβλητών</a:t>
            </a:r>
          </a:p>
        </p:txBody>
      </p:sp>
      <p:sp>
        <p:nvSpPr>
          <p:cNvPr id="52227" name="Θέση αριθμού διαφάνειας 3">
            <a:extLst>
              <a:ext uri="{FF2B5EF4-FFF2-40B4-BE49-F238E27FC236}">
                <a16:creationId xmlns:a16="http://schemas.microsoft.com/office/drawing/2014/main" id="{5D6568A9-6DF9-4160-942D-9CA8C4582C80}"/>
              </a:ext>
            </a:extLst>
          </p:cNvPr>
          <p:cNvSpPr>
            <a:spLocks noGrp="1"/>
          </p:cNvSpPr>
          <p:nvPr>
            <p:ph type="sldNum" sz="quarter" idx="12"/>
          </p:nvPr>
        </p:nvSpPr>
        <p:spPr/>
        <p:txBody>
          <a:bodyPr vert="horz" lIns="91440" tIns="45720" rIns="91440" bIns="45720" rtlCol="0" anchor="ctr">
            <a:normAutofit fontScale="25000" lnSpcReduction="20000"/>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600"/>
              </a:spcAft>
              <a:buNone/>
            </a:pPr>
            <a:endParaRPr lang="el-GR" altLang="el-GR" sz="1200" b="1" dirty="0">
              <a:solidFill>
                <a:srgbClr val="C00000"/>
              </a:solidFill>
            </a:endParaRPr>
          </a:p>
          <a:p>
            <a:pPr>
              <a:spcBef>
                <a:spcPct val="0"/>
              </a:spcBef>
              <a:spcAft>
                <a:spcPts val="600"/>
              </a:spcAft>
              <a:buNone/>
            </a:pPr>
            <a:r>
              <a:rPr lang="el-GR" altLang="el-GR" sz="5600" b="1" dirty="0">
                <a:solidFill>
                  <a:srgbClr val="C00000"/>
                </a:solidFill>
              </a:rPr>
              <a:t>Συσχετίσεις μεταβλητών </a:t>
            </a:r>
          </a:p>
          <a:p>
            <a:pPr>
              <a:spcBef>
                <a:spcPct val="0"/>
              </a:spcBef>
              <a:spcAft>
                <a:spcPts val="600"/>
              </a:spcAft>
              <a:buFontTx/>
              <a:buNone/>
            </a:pPr>
            <a:endParaRPr lang="en-US" altLang="el-GR" sz="1200" dirty="0">
              <a:solidFill>
                <a:srgbClr val="FFFFFF"/>
              </a:solidFill>
              <a:latin typeface="+mn-lt"/>
              <a:cs typeface="+mn-cs"/>
            </a:endParaRPr>
          </a:p>
        </p:txBody>
      </p:sp>
      <p:pic>
        <p:nvPicPr>
          <p:cNvPr id="5" name="Θέση περιεχομένου 4">
            <a:extLst>
              <a:ext uri="{FF2B5EF4-FFF2-40B4-BE49-F238E27FC236}">
                <a16:creationId xmlns:a16="http://schemas.microsoft.com/office/drawing/2014/main" id="{A4FAA8D2-33EA-4915-A069-3048408BC207}"/>
              </a:ext>
            </a:extLst>
          </p:cNvPr>
          <p:cNvPicPr>
            <a:picLocks noGrp="1" noChangeAspect="1"/>
          </p:cNvPicPr>
          <p:nvPr>
            <p:ph idx="1"/>
          </p:nvPr>
        </p:nvPicPr>
        <p:blipFill rotWithShape="1">
          <a:blip r:embed="rId2"/>
          <a:srcRect l="11296" r="38554" b="11322"/>
          <a:stretch/>
        </p:blipFill>
        <p:spPr>
          <a:xfrm>
            <a:off x="198281" y="480059"/>
            <a:ext cx="6029903" cy="5897879"/>
          </a:xfrm>
        </p:spPr>
      </p:pic>
      <p:pic>
        <p:nvPicPr>
          <p:cNvPr id="3" name="Εικόνα 2">
            <a:extLst>
              <a:ext uri="{FF2B5EF4-FFF2-40B4-BE49-F238E27FC236}">
                <a16:creationId xmlns:a16="http://schemas.microsoft.com/office/drawing/2014/main" id="{98C3D882-DEC1-25FC-27B4-C8203867E6A6}"/>
              </a:ext>
            </a:extLst>
          </p:cNvPr>
          <p:cNvPicPr>
            <a:picLocks noChangeAspect="1"/>
          </p:cNvPicPr>
          <p:nvPr/>
        </p:nvPicPr>
        <p:blipFill rotWithShape="1">
          <a:blip r:embed="rId3"/>
          <a:srcRect l="44487" r="17713" b="6601"/>
          <a:stretch/>
        </p:blipFill>
        <p:spPr>
          <a:xfrm>
            <a:off x="4067944" y="1245292"/>
            <a:ext cx="3600400" cy="5004164"/>
          </a:xfrm>
          <a:prstGeom prst="rect">
            <a:avLst/>
          </a:prstGeom>
        </p:spPr>
      </p:pic>
      <p:pic>
        <p:nvPicPr>
          <p:cNvPr id="6" name="Εικόνα 5">
            <a:extLst>
              <a:ext uri="{FF2B5EF4-FFF2-40B4-BE49-F238E27FC236}">
                <a16:creationId xmlns:a16="http://schemas.microsoft.com/office/drawing/2014/main" id="{B27A21F0-F745-3E2E-640D-584605386481}"/>
              </a:ext>
            </a:extLst>
          </p:cNvPr>
          <p:cNvPicPr>
            <a:picLocks noChangeAspect="1"/>
          </p:cNvPicPr>
          <p:nvPr/>
        </p:nvPicPr>
        <p:blipFill rotWithShape="1">
          <a:blip r:embed="rId4"/>
          <a:srcRect l="56299" t="23400" r="16926" b="27600"/>
          <a:stretch/>
        </p:blipFill>
        <p:spPr>
          <a:xfrm>
            <a:off x="6067400" y="3743678"/>
            <a:ext cx="2448272" cy="2520280"/>
          </a:xfrm>
          <a:prstGeom prst="rect">
            <a:avLst/>
          </a:prstGeom>
        </p:spPr>
      </p:pic>
    </p:spTree>
    <p:extLst>
      <p:ext uri="{BB962C8B-B14F-4D97-AF65-F5344CB8AC3E}">
        <p14:creationId xmlns:p14="http://schemas.microsoft.com/office/powerpoint/2010/main" val="731684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7A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87610"/>
          </a:xfrm>
        </p:spPr>
        <p:txBody>
          <a:bodyPr/>
          <a:lstStyle/>
          <a:p>
            <a:r>
              <a:rPr lang="el-GR" b="1" dirty="0">
                <a:solidFill>
                  <a:srgbClr val="B11FB1"/>
                </a:solidFill>
                <a:latin typeface="Aptos ExtraBold" panose="020B0004020202020204" pitchFamily="34" charset="0"/>
              </a:rPr>
              <a:t>Σκοπός</a:t>
            </a:r>
            <a:r>
              <a:rPr lang="el-GR" b="1" dirty="0">
                <a:solidFill>
                  <a:schemeClr val="bg1"/>
                </a:solidFill>
                <a:latin typeface="Aptos ExtraBold" panose="020B0004020202020204" pitchFamily="34" charset="0"/>
              </a:rPr>
              <a:t> </a:t>
            </a:r>
            <a:endParaRPr lang="en-US" b="1" dirty="0">
              <a:solidFill>
                <a:schemeClr val="bg1"/>
              </a:solidFill>
              <a:latin typeface="Aptos ExtraBold" panose="020B0004020202020204" pitchFamily="34" charset="0"/>
            </a:endParaRPr>
          </a:p>
        </p:txBody>
      </p:sp>
      <p:sp>
        <p:nvSpPr>
          <p:cNvPr id="3" name="Content Placeholder 2"/>
          <p:cNvSpPr>
            <a:spLocks noGrp="1"/>
          </p:cNvSpPr>
          <p:nvPr>
            <p:ph idx="1"/>
          </p:nvPr>
        </p:nvSpPr>
        <p:spPr>
          <a:xfrm>
            <a:off x="251520" y="1196752"/>
            <a:ext cx="8263830" cy="4980211"/>
          </a:xfrm>
        </p:spPr>
        <p:txBody>
          <a:bodyPr/>
          <a:lstStyle/>
          <a:p>
            <a:pPr algn="l"/>
            <a:r>
              <a:rPr lang="el-GR" sz="2000" b="0" i="0" dirty="0">
                <a:solidFill>
                  <a:schemeClr val="bg1"/>
                </a:solidFill>
                <a:effectLst/>
                <a:latin typeface="Aptos" panose="020B0004020202020204" pitchFamily="34" charset="0"/>
              </a:rPr>
              <a:t>Το σεμινάριο </a:t>
            </a:r>
            <a:r>
              <a:rPr lang="el-GR" sz="2000" b="1" i="1" dirty="0">
                <a:solidFill>
                  <a:schemeClr val="bg1"/>
                </a:solidFill>
                <a:effectLst/>
                <a:latin typeface="Aptos" panose="020B0004020202020204" pitchFamily="34" charset="0"/>
              </a:rPr>
              <a:t>Εφαρμοσμένης Στατιστικής στην Κοινωνική Έρευνα </a:t>
            </a:r>
            <a:r>
              <a:rPr lang="el-GR" sz="2000" b="0" i="0" dirty="0">
                <a:solidFill>
                  <a:schemeClr val="bg1"/>
                </a:solidFill>
                <a:effectLst/>
                <a:latin typeface="Aptos" panose="020B0004020202020204" pitchFamily="34" charset="0"/>
              </a:rPr>
              <a:t>αποσκοπεί στην καλλιέργεια ικανοτήτων που αφορούν στην στατιστική ανάλυση δεδομένων στο πλαίσιο της προσέγγισης της ποσοτικής μεθοδολογίας. </a:t>
            </a:r>
          </a:p>
          <a:p>
            <a:pPr algn="l"/>
            <a:r>
              <a:rPr lang="el-GR" sz="2000" b="0" i="0" dirty="0">
                <a:solidFill>
                  <a:schemeClr val="bg1"/>
                </a:solidFill>
                <a:effectLst/>
                <a:latin typeface="Aptos" panose="020B0004020202020204" pitchFamily="34" charset="0"/>
              </a:rPr>
              <a:t>Πιο συγκεκριμένα είναι σημαντικό κατά την ολοκλήρωση αυτού του σεμιναρίου  να είστε σε θέση να επιλέγετε τις κατάλληλες στατιστικές αναλύσεις,  να υλοποιείτε τις αναλύσεις αυτές   με τη χρήση του στατιστικού εργαλείου  SPSS και τέλος να είστε σε θέση να ερμηνεύετε  τα αποτελέσματα των αναλύσεων αυτών.</a:t>
            </a:r>
          </a:p>
          <a:p>
            <a:pPr algn="l"/>
            <a:r>
              <a:rPr lang="el-GR" sz="2000" b="0" i="0" dirty="0">
                <a:solidFill>
                  <a:schemeClr val="bg1"/>
                </a:solidFill>
                <a:effectLst/>
                <a:latin typeface="Aptos" panose="020B0004020202020204" pitchFamily="34" charset="0"/>
              </a:rPr>
              <a:t>Θα πρέπει εδώ να σημειώσουμε πως τα μαθησιακά αποτελέσματα του μαθήματος συνδέονται άμεσα με τον πυλώνα «Δρώντες της κοινωνικού κράτους -Εκπαίδευση  και  Κοινωνική Εργασία και την ατομική - συλλογική προσπάθεια συγκρότησης επαγγελματικών ταυτοτήτων  ικανών να συνεισφέρουν στο κοινωνικό.</a:t>
            </a:r>
          </a:p>
          <a:p>
            <a:endParaRPr lang="en-US" dirty="0"/>
          </a:p>
        </p:txBody>
      </p:sp>
      <p:sp>
        <p:nvSpPr>
          <p:cNvPr id="5" name="TextBox 4">
            <a:extLst>
              <a:ext uri="{FF2B5EF4-FFF2-40B4-BE49-F238E27FC236}">
                <a16:creationId xmlns:a16="http://schemas.microsoft.com/office/drawing/2014/main" id="{77D624FF-8F70-FDDD-8E96-57B93A57B7D4}"/>
              </a:ext>
            </a:extLst>
          </p:cNvPr>
          <p:cNvSpPr txBox="1"/>
          <p:nvPr/>
        </p:nvSpPr>
        <p:spPr>
          <a:xfrm>
            <a:off x="6804248" y="311705"/>
            <a:ext cx="1584176" cy="369332"/>
          </a:xfrm>
          <a:prstGeom prst="rect">
            <a:avLst/>
          </a:prstGeom>
          <a:noFill/>
        </p:spPr>
        <p:txBody>
          <a:bodyPr wrap="square">
            <a:spAutoFit/>
          </a:bodyPr>
          <a:lstStyle/>
          <a:p>
            <a:r>
              <a:rPr lang="en-US" b="1" dirty="0">
                <a:solidFill>
                  <a:srgbClr val="B11FB1"/>
                </a:solidFill>
              </a:rPr>
              <a:t>socstat25</a:t>
            </a:r>
          </a:p>
        </p:txBody>
      </p:sp>
    </p:spTree>
    <p:extLst>
      <p:ext uri="{BB962C8B-B14F-4D97-AF65-F5344CB8AC3E}">
        <p14:creationId xmlns:p14="http://schemas.microsoft.com/office/powerpoint/2010/main" val="68219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457200" y="274638"/>
            <a:ext cx="8147248" cy="382193"/>
          </a:xfrm>
        </p:spPr>
        <p:txBody>
          <a:bodyPr/>
          <a:lstStyle/>
          <a:p>
            <a:r>
              <a:rPr lang="el-GR" sz="1600" dirty="0">
                <a:solidFill>
                  <a:srgbClr val="C00000"/>
                </a:solidFill>
              </a:rPr>
              <a:t>Π.χ</a:t>
            </a:r>
            <a:r>
              <a:rPr lang="el-GR" sz="1600" b="1" dirty="0">
                <a:solidFill>
                  <a:srgbClr val="C00000"/>
                </a:solidFill>
              </a:rPr>
              <a:t>.</a:t>
            </a:r>
            <a:r>
              <a:rPr lang="el-GR" b="1" dirty="0">
                <a:solidFill>
                  <a:srgbClr val="C00000"/>
                </a:solidFill>
              </a:rPr>
              <a:t> </a:t>
            </a:r>
            <a:r>
              <a:rPr lang="el-GR" sz="1400" b="1" dirty="0">
                <a:solidFill>
                  <a:srgbClr val="C00000"/>
                </a:solidFill>
              </a:rPr>
              <a:t>Υπάρχει σχέση μεταξύ επιστημονικών πεδίων και σπουδαιότητας στη δήλωση 1;</a:t>
            </a:r>
          </a:p>
        </p:txBody>
      </p:sp>
      <p:sp>
        <p:nvSpPr>
          <p:cNvPr id="6" name="Θέση υποσέλιδου 5"/>
          <p:cNvSpPr>
            <a:spLocks noGrp="1"/>
          </p:cNvSpPr>
          <p:nvPr>
            <p:ph type="ftr" sz="quarter" idx="11"/>
          </p:nvPr>
        </p:nvSpPr>
        <p:spPr/>
        <p:txBody>
          <a:bodyPr/>
          <a:lstStyle/>
          <a:p>
            <a:pPr>
              <a:defRPr/>
            </a:pPr>
            <a:r>
              <a:rPr lang="en-US" altLang="el-GR" b="1" dirty="0" err="1">
                <a:solidFill>
                  <a:srgbClr val="C00000"/>
                </a:solidFill>
              </a:rPr>
              <a:t>crostabs</a:t>
            </a:r>
            <a:endParaRPr lang="el-GR" altLang="el-GR" b="1" dirty="0">
              <a:solidFill>
                <a:srgbClr val="C00000"/>
              </a:solidFill>
            </a:endParaRPr>
          </a:p>
        </p:txBody>
      </p:sp>
      <p:sp>
        <p:nvSpPr>
          <p:cNvPr id="4" name="Θέση αριθμού διαφάνειας 3"/>
          <p:cNvSpPr>
            <a:spLocks noGrp="1"/>
          </p:cNvSpPr>
          <p:nvPr>
            <p:ph type="sldNum" sz="quarter" idx="12"/>
          </p:nvPr>
        </p:nvSpPr>
        <p:spPr/>
        <p:txBody>
          <a:bodyPr/>
          <a:lstStyle/>
          <a:p>
            <a:pPr>
              <a:defRPr/>
            </a:pPr>
            <a:fld id="{AFDF76C5-FD58-498F-929C-B2D1B4156563}" type="slidenum">
              <a:rPr lang="el-GR" altLang="el-GR" smtClean="0"/>
              <a:pPr>
                <a:defRPr/>
              </a:pPr>
              <a:t>30</a:t>
            </a:fld>
            <a:endParaRPr lang="el-GR" altLang="el-GR"/>
          </a:p>
        </p:txBody>
      </p:sp>
      <p:pic>
        <p:nvPicPr>
          <p:cNvPr id="5" name="Θέση περιεχομένου 4">
            <a:extLst>
              <a:ext uri="{FF2B5EF4-FFF2-40B4-BE49-F238E27FC236}">
                <a16:creationId xmlns:a16="http://schemas.microsoft.com/office/drawing/2014/main" id="{1BECE3B4-44D6-7B17-DF01-DDCC60152FF8}"/>
              </a:ext>
            </a:extLst>
          </p:cNvPr>
          <p:cNvPicPr>
            <a:picLocks noGrp="1" noChangeAspect="1"/>
          </p:cNvPicPr>
          <p:nvPr>
            <p:ph idx="1"/>
          </p:nvPr>
        </p:nvPicPr>
        <p:blipFill rotWithShape="1">
          <a:blip r:embed="rId3"/>
          <a:srcRect l="13295" t="723" r="21434" b="11852"/>
          <a:stretch/>
        </p:blipFill>
        <p:spPr>
          <a:xfrm>
            <a:off x="755576" y="836712"/>
            <a:ext cx="7171998" cy="5403560"/>
          </a:xfrm>
        </p:spPr>
      </p:pic>
    </p:spTree>
    <p:extLst>
      <p:ext uri="{BB962C8B-B14F-4D97-AF65-F5344CB8AC3E}">
        <p14:creationId xmlns:p14="http://schemas.microsoft.com/office/powerpoint/2010/main" val="2025779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403A1F-A9C8-E5AF-50B6-DBB703145A64}"/>
              </a:ext>
            </a:extLst>
          </p:cNvPr>
          <p:cNvSpPr>
            <a:spLocks noGrp="1"/>
          </p:cNvSpPr>
          <p:nvPr>
            <p:ph type="title"/>
          </p:nvPr>
        </p:nvSpPr>
        <p:spPr>
          <a:xfrm>
            <a:off x="457200" y="274638"/>
            <a:ext cx="8229600" cy="522036"/>
          </a:xfrm>
        </p:spPr>
        <p:txBody>
          <a:bodyPr/>
          <a:lstStyle/>
          <a:p>
            <a:r>
              <a:rPr lang="el-GR" sz="1600" b="1" dirty="0">
                <a:solidFill>
                  <a:srgbClr val="C00000"/>
                </a:solidFill>
              </a:rPr>
              <a:t>Επηρεάζει το φύλο την δήλωση σπουδαιότητας 1;</a:t>
            </a:r>
            <a:endParaRPr lang="en-US" sz="1600" b="1" dirty="0">
              <a:solidFill>
                <a:srgbClr val="C00000"/>
              </a:solidFill>
            </a:endParaRPr>
          </a:p>
        </p:txBody>
      </p:sp>
      <p:pic>
        <p:nvPicPr>
          <p:cNvPr id="8" name="Θέση περιεχομένου 7">
            <a:extLst>
              <a:ext uri="{FF2B5EF4-FFF2-40B4-BE49-F238E27FC236}">
                <a16:creationId xmlns:a16="http://schemas.microsoft.com/office/drawing/2014/main" id="{F5C29C28-8183-00EB-9AFD-1B82393F1356}"/>
              </a:ext>
            </a:extLst>
          </p:cNvPr>
          <p:cNvPicPr>
            <a:picLocks noGrp="1" noChangeAspect="1"/>
          </p:cNvPicPr>
          <p:nvPr>
            <p:ph idx="1"/>
          </p:nvPr>
        </p:nvPicPr>
        <p:blipFill rotWithShape="1">
          <a:blip r:embed="rId2"/>
          <a:srcRect l="13307" t="16542" r="28522" b="10273"/>
          <a:stretch/>
        </p:blipFill>
        <p:spPr>
          <a:xfrm>
            <a:off x="1619671" y="908721"/>
            <a:ext cx="6715531" cy="4752528"/>
          </a:xfrm>
        </p:spPr>
      </p:pic>
      <p:sp>
        <p:nvSpPr>
          <p:cNvPr id="4" name="Θέση αριθμού διαφάνειας 3">
            <a:extLst>
              <a:ext uri="{FF2B5EF4-FFF2-40B4-BE49-F238E27FC236}">
                <a16:creationId xmlns:a16="http://schemas.microsoft.com/office/drawing/2014/main" id="{31C07E4D-C2CC-FE8C-F98C-22083A877B4A}"/>
              </a:ext>
            </a:extLst>
          </p:cNvPr>
          <p:cNvSpPr>
            <a:spLocks noGrp="1"/>
          </p:cNvSpPr>
          <p:nvPr>
            <p:ph type="sldNum" sz="quarter" idx="12"/>
          </p:nvPr>
        </p:nvSpPr>
        <p:spPr/>
        <p:txBody>
          <a:bodyPr/>
          <a:lstStyle/>
          <a:p>
            <a:pPr>
              <a:defRPr/>
            </a:pPr>
            <a:fld id="{AFDF76C5-FD58-498F-929C-B2D1B4156563}" type="slidenum">
              <a:rPr lang="el-GR" altLang="el-GR" smtClean="0"/>
              <a:pPr>
                <a:defRPr/>
              </a:pPr>
              <a:t>31</a:t>
            </a:fld>
            <a:endParaRPr lang="el-GR" altLang="el-GR"/>
          </a:p>
        </p:txBody>
      </p:sp>
    </p:spTree>
    <p:extLst>
      <p:ext uri="{BB962C8B-B14F-4D97-AF65-F5344CB8AC3E}">
        <p14:creationId xmlns:p14="http://schemas.microsoft.com/office/powerpoint/2010/main" val="448919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4" descr="Εικόνα που περιέχει υπολογιστής, στιγμιότυπο οθόνης, φορητός υπολογιστής, γραφείο&#10;&#10;Περιγραφή που δημιουργήθηκε αυτόματα">
            <a:extLst>
              <a:ext uri="{FF2B5EF4-FFF2-40B4-BE49-F238E27FC236}">
                <a16:creationId xmlns:a16="http://schemas.microsoft.com/office/drawing/2014/main" id="{9636F2C6-E9A9-4010-84CE-8DDEF6CC7618}"/>
              </a:ext>
            </a:extLst>
          </p:cNvPr>
          <p:cNvPicPr>
            <a:picLocks noChangeArrowheads="1"/>
          </p:cNvPicPr>
          <p:nvPr/>
        </p:nvPicPr>
        <p:blipFill rotWithShape="1">
          <a:blip r:embed="rId2">
            <a:extLst>
              <a:ext uri="{28A0092B-C50C-407E-A947-70E740481C1C}">
                <a14:useLocalDpi xmlns:a14="http://schemas.microsoft.com/office/drawing/2010/main" val="0"/>
              </a:ext>
            </a:extLst>
          </a:blip>
          <a:srcRect l="17521" t="3929" r="54611" b="39752"/>
          <a:stretch/>
        </p:blipFill>
        <p:spPr bwMode="auto">
          <a:xfrm>
            <a:off x="3203848" y="480060"/>
            <a:ext cx="5311502" cy="58762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Θέση αριθμού διαφάνειας 3">
            <a:extLst>
              <a:ext uri="{FF2B5EF4-FFF2-40B4-BE49-F238E27FC236}">
                <a16:creationId xmlns:a16="http://schemas.microsoft.com/office/drawing/2014/main" id="{5D6568A9-6DF9-4160-942D-9CA8C4582C80}"/>
              </a:ext>
            </a:extLst>
          </p:cNvPr>
          <p:cNvSpPr>
            <a:spLocks noGrp="1"/>
          </p:cNvSpPr>
          <p:nvPr>
            <p:ph type="sldNum" sz="quarter" idx="12"/>
          </p:nvPr>
        </p:nvSpPr>
        <p:spPr>
          <a:xfrm>
            <a:off x="5940152" y="6356350"/>
            <a:ext cx="2575198" cy="365125"/>
          </a:xfrm>
        </p:spPr>
        <p:txBody>
          <a:bodyPr vert="horz" lIns="91440" tIns="45720" rIns="91440" bIns="45720" rtlCol="0" anchor="ctr">
            <a:normAutofit fontScale="25000" lnSpcReduction="20000"/>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600"/>
              </a:spcAft>
              <a:buNone/>
            </a:pPr>
            <a:endParaRPr lang="el-GR" altLang="el-GR" sz="1200" b="1" dirty="0">
              <a:solidFill>
                <a:srgbClr val="C00000"/>
              </a:solidFill>
            </a:endParaRPr>
          </a:p>
          <a:p>
            <a:pPr>
              <a:spcBef>
                <a:spcPct val="0"/>
              </a:spcBef>
              <a:spcAft>
                <a:spcPts val="600"/>
              </a:spcAft>
              <a:buNone/>
            </a:pPr>
            <a:r>
              <a:rPr lang="el-GR" altLang="el-GR" sz="5600" b="1" dirty="0">
                <a:solidFill>
                  <a:srgbClr val="C00000"/>
                </a:solidFill>
              </a:rPr>
              <a:t>Συσχετίσεις μεταβλητών </a:t>
            </a:r>
          </a:p>
          <a:p>
            <a:pPr>
              <a:spcBef>
                <a:spcPct val="0"/>
              </a:spcBef>
              <a:spcAft>
                <a:spcPts val="600"/>
              </a:spcAft>
              <a:buFontTx/>
              <a:buNone/>
            </a:pPr>
            <a:endParaRPr lang="en-US" altLang="el-GR" sz="1200" dirty="0">
              <a:solidFill>
                <a:srgbClr val="FFFFFF"/>
              </a:solidFill>
              <a:latin typeface="+mn-lt"/>
              <a:cs typeface="+mn-cs"/>
            </a:endParaRPr>
          </a:p>
        </p:txBody>
      </p:sp>
      <p:sp>
        <p:nvSpPr>
          <p:cNvPr id="2" name="Θέση περιεχομένου 1"/>
          <p:cNvSpPr>
            <a:spLocks noGrp="1"/>
          </p:cNvSpPr>
          <p:nvPr>
            <p:ph idx="1"/>
          </p:nvPr>
        </p:nvSpPr>
        <p:spPr/>
        <p:txBody>
          <a:bodyPr/>
          <a:lstStyle/>
          <a:p>
            <a:endParaRPr lang="el-GR" dirty="0"/>
          </a:p>
          <a:p>
            <a:pPr marL="0" indent="0">
              <a:buNone/>
            </a:pPr>
            <a:r>
              <a:rPr lang="el-GR" sz="2400" b="1" dirty="0">
                <a:solidFill>
                  <a:srgbClr val="FFC000"/>
                </a:solidFill>
              </a:rPr>
              <a:t>Σχέσεις </a:t>
            </a:r>
          </a:p>
          <a:p>
            <a:pPr marL="0" indent="0">
              <a:buNone/>
            </a:pPr>
            <a:r>
              <a:rPr lang="el-GR" sz="2400" b="1" dirty="0" err="1">
                <a:solidFill>
                  <a:srgbClr val="FFC000"/>
                </a:solidFill>
              </a:rPr>
              <a:t>ισοδιαστημικών</a:t>
            </a:r>
            <a:r>
              <a:rPr lang="el-GR" sz="2400" b="1" dirty="0">
                <a:solidFill>
                  <a:srgbClr val="FFC000"/>
                </a:solidFill>
              </a:rPr>
              <a:t> </a:t>
            </a:r>
          </a:p>
          <a:p>
            <a:pPr marL="0" indent="0">
              <a:buNone/>
            </a:pPr>
            <a:r>
              <a:rPr lang="el-GR" sz="2400" b="1" dirty="0">
                <a:solidFill>
                  <a:srgbClr val="FFC000"/>
                </a:solidFill>
              </a:rPr>
              <a:t>μεταβλητών</a:t>
            </a:r>
          </a:p>
        </p:txBody>
      </p:sp>
    </p:spTree>
    <p:extLst>
      <p:ext uri="{BB962C8B-B14F-4D97-AF65-F5344CB8AC3E}">
        <p14:creationId xmlns:p14="http://schemas.microsoft.com/office/powerpoint/2010/main" val="1654002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B0F8FB-D178-4279-B689-7FFBD15866B6}"/>
              </a:ext>
            </a:extLst>
          </p:cNvPr>
          <p:cNvSpPr>
            <a:spLocks noGrp="1"/>
          </p:cNvSpPr>
          <p:nvPr>
            <p:ph type="title"/>
          </p:nvPr>
        </p:nvSpPr>
        <p:spPr>
          <a:xfrm>
            <a:off x="457200" y="274638"/>
            <a:ext cx="8229600" cy="562074"/>
          </a:xfrm>
        </p:spPr>
        <p:txBody>
          <a:bodyPr/>
          <a:lstStyle/>
          <a:p>
            <a:r>
              <a:rPr lang="el-GR" sz="1600" b="1" dirty="0">
                <a:solidFill>
                  <a:srgbClr val="C00000"/>
                </a:solidFill>
              </a:rPr>
              <a:t>Υπάρχει σχέση μεταξύ της σημαντικότητας των 16 δηλώσεων</a:t>
            </a:r>
            <a:r>
              <a:rPr lang="el-GR" sz="1600" dirty="0"/>
              <a:t>;</a:t>
            </a:r>
          </a:p>
        </p:txBody>
      </p:sp>
      <p:sp>
        <p:nvSpPr>
          <p:cNvPr id="4" name="Θέση αριθμού διαφάνειας 3">
            <a:extLst>
              <a:ext uri="{FF2B5EF4-FFF2-40B4-BE49-F238E27FC236}">
                <a16:creationId xmlns:a16="http://schemas.microsoft.com/office/drawing/2014/main" id="{5160294D-8303-49A2-8B8E-5A87D243F6E7}"/>
              </a:ext>
            </a:extLst>
          </p:cNvPr>
          <p:cNvSpPr>
            <a:spLocks noGrp="1"/>
          </p:cNvSpPr>
          <p:nvPr>
            <p:ph type="sldNum" sz="quarter" idx="12"/>
          </p:nvPr>
        </p:nvSpPr>
        <p:spPr/>
        <p:txBody>
          <a:bodyPr/>
          <a:lstStyle/>
          <a:p>
            <a:pPr>
              <a:defRPr/>
            </a:pPr>
            <a:r>
              <a:rPr lang="en-US" altLang="el-GR" b="1" dirty="0">
                <a:solidFill>
                  <a:srgbClr val="C00000"/>
                </a:solidFill>
              </a:rPr>
              <a:t>Correlation</a:t>
            </a:r>
            <a:r>
              <a:rPr lang="en-US" altLang="el-GR" dirty="0"/>
              <a:t> </a:t>
            </a:r>
            <a:fld id="{AFDF76C5-FD58-498F-929C-B2D1B4156563}" type="slidenum">
              <a:rPr lang="el-GR" altLang="el-GR" smtClean="0"/>
              <a:pPr>
                <a:defRPr/>
              </a:pPr>
              <a:t>33</a:t>
            </a:fld>
            <a:endParaRPr lang="el-GR" altLang="el-GR" dirty="0"/>
          </a:p>
        </p:txBody>
      </p:sp>
      <p:pic>
        <p:nvPicPr>
          <p:cNvPr id="7" name="Θέση περιεχομένου 6">
            <a:extLst>
              <a:ext uri="{FF2B5EF4-FFF2-40B4-BE49-F238E27FC236}">
                <a16:creationId xmlns:a16="http://schemas.microsoft.com/office/drawing/2014/main" id="{0F23A703-AD5C-1CD7-4F01-5E577D7F24DA}"/>
              </a:ext>
            </a:extLst>
          </p:cNvPr>
          <p:cNvPicPr>
            <a:picLocks noGrp="1" noChangeAspect="1"/>
          </p:cNvPicPr>
          <p:nvPr>
            <p:ph idx="1"/>
          </p:nvPr>
        </p:nvPicPr>
        <p:blipFill rotWithShape="1">
          <a:blip r:embed="rId2"/>
          <a:srcRect l="13307" t="10179" r="34786" b="8681"/>
          <a:stretch/>
        </p:blipFill>
        <p:spPr>
          <a:xfrm>
            <a:off x="1655676" y="969949"/>
            <a:ext cx="6084676" cy="5350319"/>
          </a:xfrm>
        </p:spPr>
      </p:pic>
    </p:spTree>
    <p:extLst>
      <p:ext uri="{BB962C8B-B14F-4D97-AF65-F5344CB8AC3E}">
        <p14:creationId xmlns:p14="http://schemas.microsoft.com/office/powerpoint/2010/main" val="2565250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3F5B9A-F94E-5EC3-7F3D-42448D09ED92}"/>
              </a:ext>
            </a:extLst>
          </p:cNvPr>
          <p:cNvSpPr>
            <a:spLocks noGrp="1"/>
          </p:cNvSpPr>
          <p:nvPr>
            <p:ph type="title"/>
          </p:nvPr>
        </p:nvSpPr>
        <p:spPr>
          <a:xfrm>
            <a:off x="539552" y="2204864"/>
            <a:ext cx="8147248" cy="2376264"/>
          </a:xfrm>
          <a:ln>
            <a:solidFill>
              <a:srgbClr val="0033CC"/>
            </a:solidFill>
          </a:ln>
          <a:effectLst>
            <a:glow rad="228600">
              <a:schemeClr val="accent4">
                <a:satMod val="175000"/>
                <a:alpha val="40000"/>
              </a:schemeClr>
            </a:glow>
          </a:effectLst>
          <a:scene3d>
            <a:camera prst="orthographicFront"/>
            <a:lightRig rig="threePt" dir="t"/>
          </a:scene3d>
          <a:sp3d>
            <a:bevelT prst="angle"/>
          </a:sp3d>
        </p:spPr>
        <p:txBody>
          <a:bodyPr/>
          <a:lstStyle/>
          <a:p>
            <a:r>
              <a:rPr lang="el-GR" sz="2400" b="1" u="sng" dirty="0">
                <a:solidFill>
                  <a:srgbClr val="C00000"/>
                </a:solidFill>
              </a:rPr>
              <a:t>Δημιουργία νέας μεταβλητής ως άθροισμα/μέσος όρος</a:t>
            </a:r>
            <a:br>
              <a:rPr lang="el-GR" sz="2400" b="1" u="sng" dirty="0">
                <a:solidFill>
                  <a:srgbClr val="C00000"/>
                </a:solidFill>
              </a:rPr>
            </a:br>
            <a:r>
              <a:rPr lang="el-GR" sz="2400" b="1" u="sng" dirty="0">
                <a:solidFill>
                  <a:srgbClr val="C00000"/>
                </a:solidFill>
              </a:rPr>
              <a:t> επιμέρους μεταβλητών- εσωτερική συνοχή</a:t>
            </a:r>
            <a:endParaRPr lang="en-US" sz="2400" b="1" u="sng" dirty="0">
              <a:solidFill>
                <a:srgbClr val="C00000"/>
              </a:solidFill>
            </a:endParaRPr>
          </a:p>
        </p:txBody>
      </p:sp>
      <p:sp>
        <p:nvSpPr>
          <p:cNvPr id="4" name="Θέση αριθμού διαφάνειας 3">
            <a:extLst>
              <a:ext uri="{FF2B5EF4-FFF2-40B4-BE49-F238E27FC236}">
                <a16:creationId xmlns:a16="http://schemas.microsoft.com/office/drawing/2014/main" id="{7BCF6D77-B3BB-6E12-26B0-0E0DF7611624}"/>
              </a:ext>
            </a:extLst>
          </p:cNvPr>
          <p:cNvSpPr>
            <a:spLocks noGrp="1"/>
          </p:cNvSpPr>
          <p:nvPr>
            <p:ph type="sldNum" sz="quarter" idx="12"/>
          </p:nvPr>
        </p:nvSpPr>
        <p:spPr/>
        <p:txBody>
          <a:bodyPr/>
          <a:lstStyle/>
          <a:p>
            <a:pPr>
              <a:defRPr/>
            </a:pPr>
            <a:fld id="{AFDF76C5-FD58-498F-929C-B2D1B4156563}" type="slidenum">
              <a:rPr lang="el-GR" altLang="el-GR" smtClean="0"/>
              <a:pPr>
                <a:defRPr/>
              </a:pPr>
              <a:t>34</a:t>
            </a:fld>
            <a:endParaRPr lang="el-GR" altLang="el-GR"/>
          </a:p>
        </p:txBody>
      </p:sp>
    </p:spTree>
    <p:extLst>
      <p:ext uri="{BB962C8B-B14F-4D97-AF65-F5344CB8AC3E}">
        <p14:creationId xmlns:p14="http://schemas.microsoft.com/office/powerpoint/2010/main" val="770189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61E6E6-7A93-4869-BFE5-9CEFAEBC6D8F}"/>
              </a:ext>
            </a:extLst>
          </p:cNvPr>
          <p:cNvSpPr>
            <a:spLocks noGrp="1"/>
          </p:cNvSpPr>
          <p:nvPr>
            <p:ph type="title"/>
          </p:nvPr>
        </p:nvSpPr>
        <p:spPr/>
        <p:txBody>
          <a:bodyPr/>
          <a:lstStyle/>
          <a:p>
            <a:r>
              <a:rPr lang="el-GR" sz="3200" dirty="0">
                <a:solidFill>
                  <a:srgbClr val="C00000"/>
                </a:solidFill>
              </a:rPr>
              <a:t>αξιοπιστία εσωτερικής συνέπειας</a:t>
            </a:r>
          </a:p>
        </p:txBody>
      </p:sp>
      <p:sp>
        <p:nvSpPr>
          <p:cNvPr id="3" name="Θέση περιεχομένου 2">
            <a:extLst>
              <a:ext uri="{FF2B5EF4-FFF2-40B4-BE49-F238E27FC236}">
                <a16:creationId xmlns:a16="http://schemas.microsoft.com/office/drawing/2014/main" id="{FD8BDC9A-1EC5-4879-9D80-D2EFF75804D3}"/>
              </a:ext>
            </a:extLst>
          </p:cNvPr>
          <p:cNvSpPr>
            <a:spLocks noGrp="1"/>
          </p:cNvSpPr>
          <p:nvPr>
            <p:ph idx="1"/>
          </p:nvPr>
        </p:nvSpPr>
        <p:spPr>
          <a:xfrm>
            <a:off x="457200" y="1268760"/>
            <a:ext cx="8229600" cy="4857403"/>
          </a:xfrm>
        </p:spPr>
        <p:txBody>
          <a:bodyPr/>
          <a:lstStyle/>
          <a:p>
            <a:r>
              <a:rPr lang="el-GR" sz="2000" dirty="0">
                <a:latin typeface="Calibri" panose="020F0502020204030204" pitchFamily="34" charset="0"/>
                <a:cs typeface="Calibri" panose="020F0502020204030204" pitchFamily="34" charset="0"/>
              </a:rPr>
              <a:t>Η εκτίμηση της αξιοπιστίας αυτής της μορφής γίνεται συνήθως μέσω ενός δείκτη ή συντελεστή αξιοπιστίας, με πιο διαδεδομένο το δείκτη α του </a:t>
            </a:r>
            <a:r>
              <a:rPr lang="el-GR" sz="2000" dirty="0" err="1">
                <a:latin typeface="Calibri" panose="020F0502020204030204" pitchFamily="34" charset="0"/>
                <a:cs typeface="Calibri" panose="020F0502020204030204" pitchFamily="34" charset="0"/>
              </a:rPr>
              <a:t>Cronbach</a:t>
            </a:r>
            <a:r>
              <a:rPr lang="el-GR" sz="2000" dirty="0">
                <a:latin typeface="Calibri" panose="020F0502020204030204" pitchFamily="34" charset="0"/>
                <a:cs typeface="Calibri" panose="020F0502020204030204" pitchFamily="34" charset="0"/>
              </a:rPr>
              <a:t>. </a:t>
            </a:r>
          </a:p>
          <a:p>
            <a:r>
              <a:rPr lang="el-GR" sz="2000" dirty="0">
                <a:latin typeface="Calibri" panose="020F0502020204030204" pitchFamily="34" charset="0"/>
                <a:cs typeface="Calibri" panose="020F0502020204030204" pitchFamily="34" charset="0"/>
              </a:rPr>
              <a:t>Τιμές του δείκτη μεγαλύτερες του 0,7 </a:t>
            </a:r>
            <a:r>
              <a:rPr lang="en-US" sz="2000" dirty="0">
                <a:latin typeface="Calibri" panose="020F0502020204030204" pitchFamily="34" charset="0"/>
                <a:cs typeface="Calibri" panose="020F0502020204030204" pitchFamily="34" charset="0"/>
              </a:rPr>
              <a:t>(</a:t>
            </a:r>
            <a:r>
              <a:rPr lang="el-GR" sz="2000" dirty="0">
                <a:latin typeface="Calibri" panose="020F0502020204030204" pitchFamily="34" charset="0"/>
                <a:cs typeface="Calibri" panose="020F0502020204030204" pitchFamily="34" charset="0"/>
              </a:rPr>
              <a:t>ή του 0,8</a:t>
            </a:r>
            <a:r>
              <a:rPr lang="en-US" sz="2000" dirty="0">
                <a:latin typeface="Calibri" panose="020F0502020204030204" pitchFamily="34" charset="0"/>
                <a:cs typeface="Calibri" panose="020F0502020204030204" pitchFamily="34" charset="0"/>
              </a:rPr>
              <a:t>)</a:t>
            </a:r>
            <a:r>
              <a:rPr lang="el-GR" sz="2000" dirty="0">
                <a:latin typeface="Calibri" panose="020F0502020204030204" pitchFamily="34" charset="0"/>
                <a:cs typeface="Calibri" panose="020F0502020204030204" pitchFamily="34" charset="0"/>
              </a:rPr>
              <a:t> θεωρούνται συνήθως ικανοποιητικές. Ωστόσο, αξίζει να σημειωθεί ότι ο δείκτης α έχει δεχθεί αυστηρή κριτική, διότι η εφαρμογή του έχει αυστηρές προϋποθέσεις, οι οποίες δύσκολα πληρούνται στην πράξη, αλλά και δύσκολα μπορεί να αξιολογηθεί εάν πληρούνται. Ο υπολογισμός του δείκτη αξιοπιστίας συνοδεύεται συνήθως από τον υπολογισμό του βαθμού συσχέτισης κάθε ερώτησης‐μεταβλητής με το συνολικό άθροισμα (</a:t>
            </a:r>
            <a:r>
              <a:rPr lang="el-GR" sz="2000" dirty="0" err="1">
                <a:latin typeface="Calibri" panose="020F0502020204030204" pitchFamily="34" charset="0"/>
                <a:cs typeface="Calibri" panose="020F0502020204030204" pitchFamily="34" charset="0"/>
              </a:rPr>
              <a:t>item‐totalcorrelation</a:t>
            </a:r>
            <a:r>
              <a:rPr lang="el-GR" sz="2000" dirty="0">
                <a:latin typeface="Calibri" panose="020F0502020204030204" pitchFamily="34" charset="0"/>
                <a:cs typeface="Calibri" panose="020F0502020204030204" pitchFamily="34" charset="0"/>
              </a:rPr>
              <a:t>) όλων των ερωτήσεων‐μεταβλητών. Ερωτήσεις που παρουσιάζουν χαμηλή συσχέτιση με το συνολικό άθροισμα, έχουν αρνητική επίδραση στην αξιοπιστία των μετρήσεων και είναι απαραίτητο να γίνουν διορθωτικές κινήσεις σχετικά με τις ερωτήσεις αυτές. </a:t>
            </a:r>
          </a:p>
          <a:p>
            <a:endParaRPr lang="el-GR" sz="1800" dirty="0"/>
          </a:p>
        </p:txBody>
      </p:sp>
    </p:spTree>
    <p:extLst>
      <p:ext uri="{BB962C8B-B14F-4D97-AF65-F5344CB8AC3E}">
        <p14:creationId xmlns:p14="http://schemas.microsoft.com/office/powerpoint/2010/main" val="1318596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Θέση αριθμού διαφάνειας 3">
            <a:extLst>
              <a:ext uri="{FF2B5EF4-FFF2-40B4-BE49-F238E27FC236}">
                <a16:creationId xmlns:a16="http://schemas.microsoft.com/office/drawing/2014/main" id="{8663F49C-D16F-4B5A-BCE2-D2A62641088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400" b="1" dirty="0">
                <a:solidFill>
                  <a:srgbClr val="C00000"/>
                </a:solidFill>
              </a:rPr>
              <a:t>Cronbach’s alpha</a:t>
            </a:r>
            <a:endParaRPr lang="el-GR" altLang="el-GR" sz="1400" dirty="0"/>
          </a:p>
        </p:txBody>
      </p:sp>
      <p:pic>
        <p:nvPicPr>
          <p:cNvPr id="4" name="Θέση περιεχομένου 3">
            <a:extLst>
              <a:ext uri="{FF2B5EF4-FFF2-40B4-BE49-F238E27FC236}">
                <a16:creationId xmlns:a16="http://schemas.microsoft.com/office/drawing/2014/main" id="{32E36AB4-E024-4EB9-9F9C-5DA56BE7B9DC}"/>
              </a:ext>
            </a:extLst>
          </p:cNvPr>
          <p:cNvPicPr>
            <a:picLocks noGrp="1" noChangeAspect="1"/>
          </p:cNvPicPr>
          <p:nvPr>
            <p:ph idx="1"/>
          </p:nvPr>
        </p:nvPicPr>
        <p:blipFill rotWithShape="1">
          <a:blip r:embed="rId3"/>
          <a:srcRect l="16815" r="48672" b="12341"/>
          <a:stretch/>
        </p:blipFill>
        <p:spPr>
          <a:xfrm>
            <a:off x="107505" y="188640"/>
            <a:ext cx="3936910" cy="5688632"/>
          </a:xfrm>
        </p:spPr>
      </p:pic>
      <p:pic>
        <p:nvPicPr>
          <p:cNvPr id="3" name="Εικόνα 2">
            <a:extLst>
              <a:ext uri="{FF2B5EF4-FFF2-40B4-BE49-F238E27FC236}">
                <a16:creationId xmlns:a16="http://schemas.microsoft.com/office/drawing/2014/main" id="{69D994C2-F06A-0C82-4E15-FCAA6E62F100}"/>
              </a:ext>
            </a:extLst>
          </p:cNvPr>
          <p:cNvPicPr>
            <a:picLocks noChangeAspect="1"/>
          </p:cNvPicPr>
          <p:nvPr/>
        </p:nvPicPr>
        <p:blipFill rotWithShape="1">
          <a:blip r:embed="rId4"/>
          <a:srcRect l="13387" t="8000" r="48062" b="-1800"/>
          <a:stretch/>
        </p:blipFill>
        <p:spPr>
          <a:xfrm>
            <a:off x="4259539" y="188640"/>
            <a:ext cx="4472226" cy="612068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Ορθογώνιο 1">
            <a:extLst>
              <a:ext uri="{FF2B5EF4-FFF2-40B4-BE49-F238E27FC236}">
                <a16:creationId xmlns:a16="http://schemas.microsoft.com/office/drawing/2014/main" id="{D9D6EB17-FD9A-413B-A2E2-1BDCAD943AEC}"/>
              </a:ext>
            </a:extLst>
          </p:cNvPr>
          <p:cNvSpPr>
            <a:spLocks noChangeArrowheads="1"/>
          </p:cNvSpPr>
          <p:nvPr/>
        </p:nvSpPr>
        <p:spPr bwMode="auto">
          <a:xfrm>
            <a:off x="3709002" y="506728"/>
            <a:ext cx="4957440" cy="103345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2500"/>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indent="-228600" eaLnBrk="1" hangingPunct="1">
              <a:lnSpc>
                <a:spcPct val="90000"/>
              </a:lnSpc>
              <a:spcBef>
                <a:spcPct val="0"/>
              </a:spcBef>
              <a:spcAft>
                <a:spcPts val="600"/>
              </a:spcAft>
              <a:buFont typeface="Arial" panose="020B0604020202020204" pitchFamily="34" charset="0"/>
              <a:buChar char="•"/>
            </a:pPr>
            <a:endParaRPr lang="en-US" altLang="el-GR" sz="1900" dirty="0">
              <a:solidFill>
                <a:schemeClr val="bg1"/>
              </a:solidFill>
              <a:latin typeface="+mn-lt"/>
              <a:cs typeface="+mn-cs"/>
            </a:endParaRPr>
          </a:p>
          <a:p>
            <a:pPr eaLnBrk="1" hangingPunct="1">
              <a:lnSpc>
                <a:spcPct val="90000"/>
              </a:lnSpc>
              <a:spcBef>
                <a:spcPct val="0"/>
              </a:spcBef>
              <a:spcAft>
                <a:spcPts val="600"/>
              </a:spcAft>
              <a:buNone/>
            </a:pPr>
            <a:r>
              <a:rPr lang="en-US" altLang="el-GR" sz="1900" b="1" dirty="0">
                <a:solidFill>
                  <a:schemeClr val="bg1"/>
                </a:solidFill>
                <a:latin typeface="+mn-lt"/>
                <a:cs typeface="+mn-cs"/>
              </a:rPr>
              <a:t>Να </a:t>
            </a:r>
            <a:r>
              <a:rPr lang="el-GR" altLang="el-GR" sz="1900" b="1" dirty="0">
                <a:solidFill>
                  <a:schemeClr val="bg1"/>
                </a:solidFill>
                <a:latin typeface="+mn-lt"/>
                <a:cs typeface="+mn-cs"/>
              </a:rPr>
              <a:t>κατασκευάσουμε </a:t>
            </a:r>
            <a:r>
              <a:rPr lang="en-US" altLang="el-GR" sz="1900" b="1" dirty="0" err="1">
                <a:solidFill>
                  <a:schemeClr val="bg1"/>
                </a:solidFill>
                <a:latin typeface="+mn-lt"/>
                <a:cs typeface="+mn-cs"/>
              </a:rPr>
              <a:t>μι</a:t>
            </a:r>
            <a:r>
              <a:rPr lang="en-US" altLang="el-GR" sz="1900" b="1" dirty="0">
                <a:solidFill>
                  <a:schemeClr val="bg1"/>
                </a:solidFill>
                <a:latin typeface="+mn-lt"/>
                <a:cs typeface="+mn-cs"/>
              </a:rPr>
              <a:t>α καινούργια μεταβλητή την «</a:t>
            </a:r>
            <a:r>
              <a:rPr lang="el-GR" altLang="el-GR" sz="1900" b="1" dirty="0">
                <a:solidFill>
                  <a:schemeClr val="bg1"/>
                </a:solidFill>
                <a:latin typeface="+mn-lt"/>
                <a:cs typeface="+mn-cs"/>
              </a:rPr>
              <a:t>σημαντικότητα»</a:t>
            </a:r>
            <a:r>
              <a:rPr lang="en-US" altLang="el-GR" sz="1900" b="1" dirty="0">
                <a:solidFill>
                  <a:schemeClr val="bg1"/>
                </a:solidFill>
                <a:latin typeface="+mn-lt"/>
                <a:cs typeface="+mn-cs"/>
              </a:rPr>
              <a:t> συνολικά</a:t>
            </a:r>
          </a:p>
          <a:p>
            <a:pPr indent="-228600" eaLnBrk="1" hangingPunct="1">
              <a:lnSpc>
                <a:spcPct val="90000"/>
              </a:lnSpc>
              <a:spcBef>
                <a:spcPct val="0"/>
              </a:spcBef>
              <a:spcAft>
                <a:spcPts val="600"/>
              </a:spcAft>
              <a:buFont typeface="Arial" panose="020B0604020202020204" pitchFamily="34" charset="0"/>
              <a:buChar char="•"/>
            </a:pPr>
            <a:endParaRPr lang="en-US" altLang="el-GR" sz="1900" dirty="0">
              <a:solidFill>
                <a:schemeClr val="bg1"/>
              </a:solidFill>
              <a:latin typeface="+mn-lt"/>
              <a:cs typeface="+mn-cs"/>
            </a:endParaRPr>
          </a:p>
        </p:txBody>
      </p:sp>
      <p:pic>
        <p:nvPicPr>
          <p:cNvPr id="5" name="Εικόνα 4">
            <a:extLst>
              <a:ext uri="{FF2B5EF4-FFF2-40B4-BE49-F238E27FC236}">
                <a16:creationId xmlns:a16="http://schemas.microsoft.com/office/drawing/2014/main" id="{8537C7AD-26B3-459A-B6E7-6558E77BF5D2}"/>
              </a:ext>
            </a:extLst>
          </p:cNvPr>
          <p:cNvPicPr>
            <a:picLocks noChangeAspect="1"/>
          </p:cNvPicPr>
          <p:nvPr/>
        </p:nvPicPr>
        <p:blipFill rotWithShape="1">
          <a:blip r:embed="rId2"/>
          <a:srcRect l="11413" r="68900" b="43000"/>
          <a:stretch/>
        </p:blipFill>
        <p:spPr>
          <a:xfrm>
            <a:off x="245934" y="764704"/>
            <a:ext cx="3031351" cy="4936899"/>
          </a:xfrm>
          <a:prstGeom prst="rect">
            <a:avLst/>
          </a:prstGeom>
        </p:spPr>
      </p:pic>
      <p:sp>
        <p:nvSpPr>
          <p:cNvPr id="32771" name="Θέση αριθμού διαφάνειας 3">
            <a:extLst>
              <a:ext uri="{FF2B5EF4-FFF2-40B4-BE49-F238E27FC236}">
                <a16:creationId xmlns:a16="http://schemas.microsoft.com/office/drawing/2014/main" id="{B048FF1C-2424-4430-8F02-3D334A45A76B}"/>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auto">
              <a:spcBef>
                <a:spcPts val="0"/>
              </a:spcBef>
              <a:spcAft>
                <a:spcPts val="600"/>
              </a:spcAft>
              <a:buNone/>
              <a:defRPr/>
            </a:pPr>
            <a:r>
              <a:rPr lang="en-US" altLang="el-GR" sz="1200" b="1" dirty="0">
                <a:solidFill>
                  <a:srgbClr val="FF0000"/>
                </a:solidFill>
                <a:latin typeface="+mn-lt"/>
                <a:cs typeface="+mn-cs"/>
              </a:rPr>
              <a:t>Compute</a:t>
            </a:r>
          </a:p>
        </p:txBody>
      </p:sp>
      <p:pic>
        <p:nvPicPr>
          <p:cNvPr id="4" name="Εικόνα 3">
            <a:extLst>
              <a:ext uri="{FF2B5EF4-FFF2-40B4-BE49-F238E27FC236}">
                <a16:creationId xmlns:a16="http://schemas.microsoft.com/office/drawing/2014/main" id="{F6ECD5A9-E129-6DD4-AE66-36912E01219D}"/>
              </a:ext>
            </a:extLst>
          </p:cNvPr>
          <p:cNvPicPr>
            <a:picLocks noChangeAspect="1"/>
          </p:cNvPicPr>
          <p:nvPr/>
        </p:nvPicPr>
        <p:blipFill rotWithShape="1">
          <a:blip r:embed="rId3"/>
          <a:srcRect l="13776" t="8001" r="38876" b="26051"/>
          <a:stretch/>
        </p:blipFill>
        <p:spPr>
          <a:xfrm>
            <a:off x="3147325" y="1861052"/>
            <a:ext cx="5889167" cy="461405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EA02C63-9668-471F-BEB5-6C20660BA901}"/>
              </a:ext>
            </a:extLst>
          </p:cNvPr>
          <p:cNvSpPr>
            <a:spLocks noGrp="1" noChangeArrowheads="1"/>
          </p:cNvSpPr>
          <p:nvPr>
            <p:ph type="title"/>
          </p:nvPr>
        </p:nvSpPr>
        <p:spPr>
          <a:xfrm>
            <a:off x="1619672" y="1246638"/>
            <a:ext cx="4128214" cy="2343796"/>
          </a:xfrm>
          <a:solidFill>
            <a:srgbClr val="C00000"/>
          </a:solidFill>
          <a:scene3d>
            <a:camera prst="isometricOffAxis1Right"/>
            <a:lightRig rig="threePt" dir="t"/>
          </a:scene3d>
          <a:sp3d>
            <a:bevelT/>
          </a:sp3d>
        </p:spPr>
        <p:style>
          <a:lnRef idx="1">
            <a:schemeClr val="accent2"/>
          </a:lnRef>
          <a:fillRef idx="2">
            <a:schemeClr val="accent2"/>
          </a:fillRef>
          <a:effectRef idx="1">
            <a:schemeClr val="accent2"/>
          </a:effectRef>
          <a:fontRef idx="minor">
            <a:schemeClr val="dk1"/>
          </a:fontRef>
        </p:style>
        <p:txBody>
          <a:bodyPr lIns="182880" tIns="182880" rIns="182880" bIns="182880">
            <a:normAutofit/>
          </a:bodyPr>
          <a:lstStyle/>
          <a:p>
            <a:pPr>
              <a:lnSpc>
                <a:spcPct val="90000"/>
              </a:lnSpc>
            </a:pPr>
            <a:r>
              <a:rPr lang="el-GR" altLang="el-GR" sz="4000" b="1" dirty="0">
                <a:highlight>
                  <a:srgbClr val="FFFFFF"/>
                </a:highlight>
                <a:latin typeface="Calibri" panose="020F0502020204030204" pitchFamily="34" charset="0"/>
                <a:cs typeface="Calibri" panose="020F0502020204030204" pitchFamily="34" charset="0"/>
              </a:rPr>
              <a:t>ΤΡΙΤΗ ΕΝΟΤΗΤΑ</a:t>
            </a:r>
          </a:p>
        </p:txBody>
      </p:sp>
      <p:cxnSp>
        <p:nvCxnSpPr>
          <p:cNvPr id="74" name="Straight Arrow Connector 7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4819" name="Rectangle 3">
            <a:extLst>
              <a:ext uri="{FF2B5EF4-FFF2-40B4-BE49-F238E27FC236}">
                <a16:creationId xmlns:a16="http://schemas.microsoft.com/office/drawing/2014/main" id="{EA392E3E-00C6-42C9-85C4-5775561977C2}"/>
              </a:ext>
            </a:extLst>
          </p:cNvPr>
          <p:cNvSpPr>
            <a:spLocks noGrp="1" noChangeArrowheads="1"/>
          </p:cNvSpPr>
          <p:nvPr>
            <p:ph idx="1"/>
          </p:nvPr>
        </p:nvSpPr>
        <p:spPr>
          <a:xfrm>
            <a:off x="491490" y="3068960"/>
            <a:ext cx="3840085" cy="2968301"/>
          </a:xfrm>
        </p:spPr>
        <p:txBody>
          <a:bodyPr>
            <a:normAutofit/>
          </a:bodyPr>
          <a:lstStyle/>
          <a:p>
            <a:pPr marL="609600" indent="-609600" eaLnBrk="1" hangingPunct="1"/>
            <a:endParaRPr lang="en-US" altLang="el-GR" sz="1600" dirty="0">
              <a:latin typeface="Verdana" panose="020B0604030504040204" pitchFamily="34" charset="0"/>
            </a:endParaRPr>
          </a:p>
          <a:p>
            <a:pPr marL="609600" indent="-609600" eaLnBrk="1" hangingPunct="1">
              <a:buFontTx/>
              <a:buAutoNum type="arabicPeriod" startAt="3"/>
            </a:pPr>
            <a:endParaRPr lang="el-GR" altLang="el-GR" sz="1600" dirty="0">
              <a:latin typeface="Verdana" panose="020B0604030504040204" pitchFamily="34" charset="0"/>
            </a:endParaRPr>
          </a:p>
          <a:p>
            <a:pPr marL="609600" indent="-609600" eaLnBrk="1" hangingPunct="1"/>
            <a:endParaRPr lang="el-GR" altLang="el-GR" sz="1600" dirty="0"/>
          </a:p>
        </p:txBody>
      </p:sp>
      <p:sp>
        <p:nvSpPr>
          <p:cNvPr id="34820" name="Rectangle 4">
            <a:extLst>
              <a:ext uri="{FF2B5EF4-FFF2-40B4-BE49-F238E27FC236}">
                <a16:creationId xmlns:a16="http://schemas.microsoft.com/office/drawing/2014/main" id="{67A829DA-0520-44EE-8553-3A33A4BCD9C4}"/>
              </a:ext>
            </a:extLst>
          </p:cNvPr>
          <p:cNvSpPr>
            <a:spLocks noChangeArrowheads="1"/>
          </p:cNvSpPr>
          <p:nvPr/>
        </p:nvSpPr>
        <p:spPr bwMode="auto">
          <a:xfrm>
            <a:off x="684213" y="2316480"/>
            <a:ext cx="5327948" cy="3164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l-GR" altLang="el-GR" sz="2400" dirty="0">
                <a:solidFill>
                  <a:schemeClr val="hlink"/>
                </a:solidFill>
                <a:latin typeface="Verdana" panose="020B0604030504040204" pitchFamily="34" charset="0"/>
              </a:rPr>
              <a:t> 	</a:t>
            </a:r>
            <a:r>
              <a:rPr lang="el-GR" altLang="el-GR" sz="2400" dirty="0"/>
              <a:t> </a:t>
            </a:r>
          </a:p>
          <a:p>
            <a:pPr eaLnBrk="1" hangingPunct="1">
              <a:spcAft>
                <a:spcPts val="600"/>
              </a:spcAft>
            </a:pPr>
            <a:endParaRPr lang="el-GR" altLang="el-GR" sz="2400" dirty="0">
              <a:latin typeface="Calibri" panose="020F0502020204030204" pitchFamily="34" charset="0"/>
              <a:cs typeface="Calibri" panose="020F0502020204030204" pitchFamily="34" charset="0"/>
            </a:endParaRPr>
          </a:p>
          <a:p>
            <a:pPr eaLnBrk="1" hangingPunct="1">
              <a:spcAft>
                <a:spcPts val="600"/>
              </a:spcAft>
            </a:pPr>
            <a:endParaRPr lang="el-GR" altLang="el-GR" sz="2400" b="1" dirty="0">
              <a:latin typeface="Calibri" panose="020F0502020204030204" pitchFamily="34" charset="0"/>
              <a:cs typeface="Calibri" panose="020F0502020204030204" pitchFamily="34" charset="0"/>
            </a:endParaRPr>
          </a:p>
          <a:p>
            <a:pPr eaLnBrk="1" hangingPunct="1">
              <a:spcAft>
                <a:spcPts val="600"/>
              </a:spcAft>
            </a:pPr>
            <a:endParaRPr lang="el-GR" altLang="el-GR" sz="2400" b="1" dirty="0">
              <a:latin typeface="Calibri" panose="020F0502020204030204" pitchFamily="34" charset="0"/>
              <a:cs typeface="Calibri" panose="020F0502020204030204" pitchFamily="34" charset="0"/>
            </a:endParaRPr>
          </a:p>
          <a:p>
            <a:pPr eaLnBrk="1" hangingPunct="1">
              <a:spcAft>
                <a:spcPts val="600"/>
              </a:spcAft>
            </a:pPr>
            <a:endParaRPr lang="el-GR" altLang="el-GR" sz="2400" b="1" dirty="0">
              <a:latin typeface="Calibri" panose="020F0502020204030204" pitchFamily="34" charset="0"/>
              <a:cs typeface="Calibri" panose="020F0502020204030204" pitchFamily="34" charset="0"/>
            </a:endParaRPr>
          </a:p>
          <a:p>
            <a:pPr marL="609600" indent="-609600" eaLnBrk="1" hangingPunct="1">
              <a:spcBef>
                <a:spcPts val="400"/>
              </a:spcBef>
              <a:buFontTx/>
              <a:buNone/>
              <a:defRPr/>
            </a:pPr>
            <a:r>
              <a:rPr lang="el-GR" altLang="el-GR" sz="2400" b="1" dirty="0">
                <a:latin typeface="Calibri" panose="020F0502020204030204" pitchFamily="34" charset="0"/>
                <a:cs typeface="Calibri" panose="020F0502020204030204" pitchFamily="34" charset="0"/>
              </a:rPr>
              <a:t>Σύγκριση Μέσων Όρων</a:t>
            </a:r>
            <a:r>
              <a:rPr lang="en-US" altLang="el-GR" sz="2400" b="1" dirty="0">
                <a:latin typeface="Calibri" panose="020F0502020204030204" pitchFamily="34" charset="0"/>
                <a:cs typeface="Calibri" panose="020F0502020204030204" pitchFamily="34" charset="0"/>
              </a:rPr>
              <a:t> (t-test, F-test)</a:t>
            </a:r>
            <a:endParaRPr lang="el-GR" altLang="el-GR" sz="2400" b="1" dirty="0">
              <a:latin typeface="Calibri" panose="020F0502020204030204" pitchFamily="34" charset="0"/>
              <a:cs typeface="Calibri" panose="020F0502020204030204" pitchFamily="34" charset="0"/>
            </a:endParaRPr>
          </a:p>
          <a:p>
            <a:pPr marL="609600" indent="-609600" eaLnBrk="1" hangingPunct="1">
              <a:spcBef>
                <a:spcPts val="400"/>
              </a:spcBef>
              <a:buNone/>
              <a:defRPr/>
            </a:pPr>
            <a:r>
              <a:rPr lang="el-GR" altLang="el-GR" sz="2400" b="1" dirty="0">
                <a:latin typeface="Calibri" panose="020F0502020204030204" pitchFamily="34" charset="0"/>
                <a:cs typeface="Calibri" panose="020F0502020204030204" pitchFamily="34" charset="0"/>
              </a:rPr>
              <a:t>Σχέσεις μεταβλητών </a:t>
            </a:r>
            <a:r>
              <a:rPr lang="en-US" altLang="el-GR" sz="2400" b="1" dirty="0">
                <a:latin typeface="Calibri" panose="020F0502020204030204" pitchFamily="34" charset="0"/>
                <a:cs typeface="Calibri" panose="020F0502020204030204" pitchFamily="34" charset="0"/>
              </a:rPr>
              <a:t>(</a:t>
            </a:r>
            <a:r>
              <a:rPr lang="el-GR" altLang="el-GR" sz="2400" b="1" dirty="0">
                <a:latin typeface="Calibri" panose="020F0502020204030204" pitchFamily="34" charset="0"/>
                <a:cs typeface="Calibri" panose="020F0502020204030204" pitchFamily="34" charset="0"/>
              </a:rPr>
              <a:t>t-</a:t>
            </a:r>
            <a:r>
              <a:rPr lang="el-GR" altLang="el-GR" sz="2400" b="1" dirty="0" err="1">
                <a:latin typeface="Calibri" panose="020F0502020204030204" pitchFamily="34" charset="0"/>
                <a:cs typeface="Calibri" panose="020F0502020204030204" pitchFamily="34" charset="0"/>
              </a:rPr>
              <a:t>test</a:t>
            </a:r>
            <a:r>
              <a:rPr lang="el-GR" altLang="el-GR" sz="2400" b="1" dirty="0">
                <a:latin typeface="Calibri" panose="020F0502020204030204" pitchFamily="34" charset="0"/>
                <a:cs typeface="Calibri" panose="020F0502020204030204" pitchFamily="34" charset="0"/>
              </a:rPr>
              <a:t>, x</a:t>
            </a:r>
            <a:r>
              <a:rPr lang="el-GR" altLang="el-GR" sz="2400" b="1" baseline="30000" dirty="0">
                <a:latin typeface="Calibri" panose="020F0502020204030204" pitchFamily="34" charset="0"/>
                <a:cs typeface="Calibri" panose="020F0502020204030204" pitchFamily="34" charset="0"/>
              </a:rPr>
              <a:t>2</a:t>
            </a:r>
            <a:r>
              <a:rPr lang="el-GR" altLang="el-GR" sz="2400" b="1" dirty="0">
                <a:latin typeface="Calibri" panose="020F0502020204030204" pitchFamily="34" charset="0"/>
                <a:cs typeface="Calibri" panose="020F0502020204030204" pitchFamily="34" charset="0"/>
              </a:rPr>
              <a:t>-test</a:t>
            </a:r>
            <a:r>
              <a:rPr lang="en-US" altLang="el-GR" sz="2400" b="1" dirty="0">
                <a:latin typeface="Calibri" panose="020F0502020204030204" pitchFamily="34" charset="0"/>
                <a:cs typeface="Calibri" panose="020F0502020204030204" pitchFamily="34" charset="0"/>
              </a:rPr>
              <a:t>)</a:t>
            </a:r>
            <a:endParaRPr lang="el-GR" altLang="el-GR" sz="2400" b="1" dirty="0">
              <a:latin typeface="Calibri" panose="020F0502020204030204" pitchFamily="34" charset="0"/>
              <a:cs typeface="Calibri" panose="020F0502020204030204" pitchFamily="34" charset="0"/>
            </a:endParaRPr>
          </a:p>
        </p:txBody>
      </p:sp>
      <p:pic>
        <p:nvPicPr>
          <p:cNvPr id="3" name="Εικόνα 2"/>
          <p:cNvPicPr>
            <a:picLocks noChangeAspect="1"/>
          </p:cNvPicPr>
          <p:nvPr/>
        </p:nvPicPr>
        <p:blipFill rotWithShape="1">
          <a:blip r:embed="rId3"/>
          <a:srcRect r="4251" b="6252"/>
          <a:stretch/>
        </p:blipFill>
        <p:spPr>
          <a:xfrm>
            <a:off x="4949823" y="-26024"/>
            <a:ext cx="3006553" cy="4319118"/>
          </a:xfrm>
          <a:prstGeom prst="rect">
            <a:avLst/>
          </a:prstGeom>
        </p:spPr>
      </p:pic>
    </p:spTree>
    <p:extLst>
      <p:ext uri="{BB962C8B-B14F-4D97-AF65-F5344CB8AC3E}">
        <p14:creationId xmlns:p14="http://schemas.microsoft.com/office/powerpoint/2010/main" val="118348072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4">
            <a:extLst>
              <a:ext uri="{FF2B5EF4-FFF2-40B4-BE49-F238E27FC236}">
                <a16:creationId xmlns:a16="http://schemas.microsoft.com/office/drawing/2014/main" id="{4AF4A579-4C87-488B-9067-246F47113C5A}"/>
              </a:ext>
            </a:extLst>
          </p:cNvPr>
          <p:cNvGraphicFramePr>
            <a:graphicFrameLocks noGrp="1" noChangeAspect="1"/>
          </p:cNvGraphicFramePr>
          <p:nvPr>
            <p:ph idx="1"/>
          </p:nvPr>
        </p:nvGraphicFramePr>
        <p:xfrm>
          <a:off x="1147763" y="139700"/>
          <a:ext cx="6161087" cy="6719888"/>
        </p:xfrm>
        <a:graphic>
          <a:graphicData uri="http://schemas.openxmlformats.org/presentationml/2006/ole">
            <mc:AlternateContent xmlns:mc="http://schemas.openxmlformats.org/markup-compatibility/2006">
              <mc:Choice xmlns:v="urn:schemas-microsoft-com:vml" Requires="v">
                <p:oleObj name="Visio" r:id="rId3" imgW="4619715" imgH="5038815" progId="Visio.Drawing.11">
                  <p:embed/>
                </p:oleObj>
              </mc:Choice>
              <mc:Fallback>
                <p:oleObj name="Visio" r:id="rId3" imgW="4619715" imgH="5038815" progId="Visio.Drawing.11">
                  <p:embed/>
                  <p:pic>
                    <p:nvPicPr>
                      <p:cNvPr id="36866" name="Object 4">
                        <a:extLst>
                          <a:ext uri="{FF2B5EF4-FFF2-40B4-BE49-F238E27FC236}">
                            <a16:creationId xmlns:a16="http://schemas.microsoft.com/office/drawing/2014/main" id="{4AF4A579-4C87-488B-9067-246F47113C5A}"/>
                          </a:ext>
                        </a:extLst>
                      </p:cNvPr>
                      <p:cNvPicPr>
                        <a:picLocks noGrp="1" noChangeAspect="1" noChangeArrowheads="1"/>
                      </p:cNvPicPr>
                      <p:nvPr/>
                    </p:nvPicPr>
                    <p:blipFill>
                      <a:blip r:embed="rId4"/>
                      <a:srcRect/>
                      <a:stretch>
                        <a:fillRect/>
                      </a:stretch>
                    </p:blipFill>
                    <p:spPr bwMode="auto">
                      <a:xfrm>
                        <a:off x="1147763" y="139700"/>
                        <a:ext cx="6161087" cy="6719888"/>
                      </a:xfrm>
                      <a:prstGeom prst="rect">
                        <a:avLst/>
                      </a:prstGeom>
                      <a:noFill/>
                      <a:ln>
                        <a:noFill/>
                      </a:ln>
                      <a:effectLst/>
                    </p:spPr>
                  </p:pic>
                </p:oleObj>
              </mc:Fallback>
            </mc:AlternateContent>
          </a:graphicData>
        </a:graphic>
      </p:graphicFrame>
      <p:sp>
        <p:nvSpPr>
          <p:cNvPr id="3" name="Footer Placeholder 3">
            <a:extLst>
              <a:ext uri="{FF2B5EF4-FFF2-40B4-BE49-F238E27FC236}">
                <a16:creationId xmlns:a16="http://schemas.microsoft.com/office/drawing/2014/main" id="{7B3FE264-BD10-42B4-9B33-3BD96D05EFE1}"/>
              </a:ext>
            </a:extLst>
          </p:cNvPr>
          <p:cNvSpPr txBox="1">
            <a:spLocks noGrp="1"/>
          </p:cNvSpPr>
          <p:nvPr/>
        </p:nvSpPr>
        <p:spPr bwMode="auto">
          <a:xfrm rot="16200000">
            <a:off x="-1912772" y="4621699"/>
            <a:ext cx="4149082" cy="323524"/>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dirty="0">
                <a:solidFill>
                  <a:srgbClr val="000000"/>
                </a:solidFill>
                <a:latin typeface="Times New Roman" panose="02020603050405020304" pitchFamily="18" charset="0"/>
              </a:rPr>
              <a:t>Ι. Μ. Κατσίλλης, ΠΤΔΕ Πανεπιστημίου Πατρών</a:t>
            </a:r>
            <a:endParaRPr lang="en-US" altLang="el-GR" sz="1600" dirty="0">
              <a:solidFill>
                <a:srgbClr val="000000"/>
              </a:solidFill>
              <a:latin typeface="Times New Roman" panose="02020603050405020304"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7A9">
            <a:alpha val="5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solidFill>
                  <a:schemeClr val="bg2"/>
                </a:solidFill>
                <a:latin typeface="Aptos ExtraBold" panose="020B0004020202020204" pitchFamily="34" charset="0"/>
              </a:rPr>
              <a:t>ΟΡΓΑΝΩΣΗ ΚΑΙ ΦΟΡΤΟΣ ΕΡΓΑΣΙΑΣ </a:t>
            </a:r>
            <a:endParaRPr lang="en-US" dirty="0">
              <a:solidFill>
                <a:schemeClr val="bg2"/>
              </a:solidFill>
              <a:latin typeface="Aptos ExtraBold" panose="020B0004020202020204" pitchFamily="34" charset="0"/>
            </a:endParaRPr>
          </a:p>
        </p:txBody>
      </p:sp>
      <p:sp>
        <p:nvSpPr>
          <p:cNvPr id="3" name="Content Placeholder 2"/>
          <p:cNvSpPr>
            <a:spLocks noGrp="1"/>
          </p:cNvSpPr>
          <p:nvPr>
            <p:ph sz="half" idx="1"/>
          </p:nvPr>
        </p:nvSpPr>
        <p:spPr/>
        <p:txBody>
          <a:bodyPr>
            <a:normAutofit/>
          </a:bodyPr>
          <a:lstStyle/>
          <a:p>
            <a:r>
              <a:rPr lang="el-GR" sz="2400" dirty="0">
                <a:solidFill>
                  <a:schemeClr val="bg2"/>
                </a:solidFill>
                <a:latin typeface="Aptos" panose="020B0004020202020204" pitchFamily="34" charset="0"/>
              </a:rPr>
              <a:t>5 </a:t>
            </a:r>
            <a:r>
              <a:rPr lang="en-US" sz="2400" dirty="0">
                <a:solidFill>
                  <a:schemeClr val="bg2"/>
                </a:solidFill>
                <a:latin typeface="Aptos" panose="020B0004020202020204" pitchFamily="34" charset="0"/>
              </a:rPr>
              <a:t>ECTS </a:t>
            </a:r>
          </a:p>
        </p:txBody>
      </p:sp>
      <p:graphicFrame>
        <p:nvGraphicFramePr>
          <p:cNvPr id="5" name="Content Placeholder 3"/>
          <p:cNvGraphicFramePr>
            <a:graphicFrameLocks noGrp="1"/>
          </p:cNvGraphicFramePr>
          <p:nvPr>
            <p:ph sz="half" idx="2"/>
            <p:extLst>
              <p:ext uri="{D42A27DB-BD31-4B8C-83A1-F6EECF244321}">
                <p14:modId xmlns:p14="http://schemas.microsoft.com/office/powerpoint/2010/main" val="2417909144"/>
              </p:ext>
            </p:extLst>
          </p:nvPr>
        </p:nvGraphicFramePr>
        <p:xfrm>
          <a:off x="2987824" y="1825625"/>
          <a:ext cx="5184576" cy="4569200"/>
        </p:xfrm>
        <a:graphic>
          <a:graphicData uri="http://schemas.openxmlformats.org/drawingml/2006/table">
            <a:tbl>
              <a:tblPr firstRow="1" bandRow="1">
                <a:tableStyleId>{3B4B98B0-60AC-42C2-AFA5-B58CD77FA1E5}</a:tableStyleId>
              </a:tblPr>
              <a:tblGrid>
                <a:gridCol w="3096344">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1013813">
                <a:tc>
                  <a:txBody>
                    <a:bodyPr/>
                    <a:lstStyle/>
                    <a:p>
                      <a:pPr algn="ctr"/>
                      <a:r>
                        <a:rPr lang="el-GR" sz="2000" dirty="0">
                          <a:solidFill>
                            <a:schemeClr val="bg2"/>
                          </a:solidFill>
                          <a:latin typeface="Aptos" panose="020B0004020202020204" pitchFamily="34" charset="0"/>
                        </a:rPr>
                        <a:t>Οργάνωση </a:t>
                      </a:r>
                      <a:endParaRPr lang="en-US" sz="2000" dirty="0">
                        <a:solidFill>
                          <a:schemeClr val="bg2"/>
                        </a:solidFill>
                        <a:latin typeface="Aptos" panose="020B0004020202020204" pitchFamily="34" charset="0"/>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000" b="1" kern="1200" dirty="0">
                          <a:solidFill>
                            <a:schemeClr val="bg2"/>
                          </a:solidFill>
                          <a:latin typeface="Aptos" panose="020B0004020202020204" pitchFamily="34" charset="0"/>
                          <a:ea typeface="+mn-ea"/>
                          <a:cs typeface="+mn-cs"/>
                        </a:rPr>
                        <a:t>Φόρτος Εργασίας Εξαμήνου</a:t>
                      </a:r>
                      <a:endParaRPr lang="en-US" sz="2000" b="1" kern="1200" dirty="0">
                        <a:solidFill>
                          <a:schemeClr val="bg2"/>
                        </a:solidFill>
                        <a:latin typeface="Aptos" panose="020B0004020202020204" pitchFamily="34" charset="0"/>
                        <a:ea typeface="+mn-ea"/>
                        <a:cs typeface="+mn-cs"/>
                      </a:endParaRPr>
                    </a:p>
                    <a:p>
                      <a:pPr algn="ctr"/>
                      <a:endParaRPr lang="en-US" sz="2000" dirty="0">
                        <a:solidFill>
                          <a:schemeClr val="bg2"/>
                        </a:solidFill>
                        <a:latin typeface="Aptos" panose="020B0004020202020204" pitchFamily="34" charset="0"/>
                      </a:endParaRPr>
                    </a:p>
                  </a:txBody>
                  <a:tcPr marL="68580" marR="68580" marT="34290" marB="34290" anchor="ctr"/>
                </a:tc>
                <a:extLst>
                  <a:ext uri="{0D108BD9-81ED-4DB2-BD59-A6C34878D82A}">
                    <a16:rowId xmlns:a16="http://schemas.microsoft.com/office/drawing/2014/main" val="10000"/>
                  </a:ext>
                </a:extLst>
              </a:tr>
              <a:tr h="371958">
                <a:tc>
                  <a:txBody>
                    <a:bodyPr/>
                    <a:lstStyle/>
                    <a:p>
                      <a:pPr marL="0" marR="0" algn="ctr">
                        <a:lnSpc>
                          <a:spcPct val="107000"/>
                        </a:lnSpc>
                        <a:spcBef>
                          <a:spcPts val="0"/>
                        </a:spcBef>
                        <a:spcAft>
                          <a:spcPts val="0"/>
                        </a:spcAft>
                      </a:pPr>
                      <a:endParaRPr lang="en-US" sz="20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endParaRPr lang="en-US" sz="20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634376">
                <a:tc>
                  <a:txBody>
                    <a:bodyPr/>
                    <a:lstStyle/>
                    <a:p>
                      <a:pPr marL="0" marR="0">
                        <a:lnSpc>
                          <a:spcPct val="107000"/>
                        </a:lnSpc>
                        <a:spcBef>
                          <a:spcPts val="0"/>
                        </a:spcBef>
                        <a:spcAft>
                          <a:spcPts val="0"/>
                        </a:spcAft>
                      </a:pPr>
                      <a:r>
                        <a:rPr lang="el-GR" sz="2000">
                          <a:solidFill>
                            <a:schemeClr val="bg2"/>
                          </a:solidFill>
                          <a:effectLst/>
                          <a:latin typeface="Aptos" panose="020B0004020202020204" pitchFamily="34" charset="0"/>
                          <a:ea typeface="Times New Roman" panose="02020603050405020304" pitchFamily="18" charset="0"/>
                          <a:cs typeface="Calibri" panose="020F0502020204030204" pitchFamily="34" charset="0"/>
                        </a:rPr>
                        <a:t>Διαλέξεις- συζήτηση</a:t>
                      </a:r>
                      <a:endParaRPr lang="en-US" sz="200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l-GR" sz="2000" dirty="0">
                          <a:solidFill>
                            <a:schemeClr val="bg2"/>
                          </a:solidFill>
                          <a:effectLst/>
                          <a:latin typeface="Aptos" panose="020B0004020202020204" pitchFamily="34" charset="0"/>
                          <a:ea typeface="Times New Roman" panose="02020603050405020304" pitchFamily="18" charset="0"/>
                          <a:cs typeface="Calibri" panose="020F0502020204030204" pitchFamily="34" charset="0"/>
                        </a:rPr>
                        <a:t>20 </a:t>
                      </a:r>
                      <a:endParaRPr lang="en-US" sz="20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17350767"/>
                  </a:ext>
                </a:extLst>
              </a:tr>
              <a:tr h="634376">
                <a:tc>
                  <a:txBody>
                    <a:bodyPr/>
                    <a:lstStyle/>
                    <a:p>
                      <a:pPr marL="0" marR="0">
                        <a:lnSpc>
                          <a:spcPct val="107000"/>
                        </a:lnSpc>
                        <a:spcBef>
                          <a:spcPts val="0"/>
                        </a:spcBef>
                        <a:spcAft>
                          <a:spcPts val="0"/>
                        </a:spcAft>
                      </a:pPr>
                      <a:r>
                        <a:rPr lang="el-GR" sz="2000" dirty="0">
                          <a:solidFill>
                            <a:schemeClr val="bg2"/>
                          </a:solidFill>
                          <a:effectLst/>
                          <a:latin typeface="Aptos" panose="020B0004020202020204" pitchFamily="34" charset="0"/>
                          <a:ea typeface="Times New Roman" panose="02020603050405020304" pitchFamily="18" charset="0"/>
                          <a:cs typeface="Calibri" panose="020F0502020204030204" pitchFamily="34" charset="0"/>
                        </a:rPr>
                        <a:t>Εργαστηριακές ασκήσεις </a:t>
                      </a:r>
                      <a:endParaRPr lang="en-US" sz="20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l-GR" sz="2000" dirty="0">
                          <a:solidFill>
                            <a:schemeClr val="bg2"/>
                          </a:solidFill>
                          <a:effectLst/>
                          <a:latin typeface="Aptos" panose="020B0004020202020204" pitchFamily="34" charset="0"/>
                          <a:ea typeface="Times New Roman" panose="02020603050405020304" pitchFamily="18" charset="0"/>
                          <a:cs typeface="Calibri" panose="020F0502020204030204" pitchFamily="34" charset="0"/>
                        </a:rPr>
                        <a:t>20</a:t>
                      </a:r>
                      <a:endParaRPr lang="en-US" sz="20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82228868"/>
                  </a:ext>
                </a:extLst>
              </a:tr>
              <a:tr h="634376">
                <a:tc>
                  <a:txBody>
                    <a:bodyPr/>
                    <a:lstStyle/>
                    <a:p>
                      <a:pPr marL="0" marR="0">
                        <a:lnSpc>
                          <a:spcPct val="107000"/>
                        </a:lnSpc>
                        <a:spcBef>
                          <a:spcPts val="0"/>
                        </a:spcBef>
                        <a:spcAft>
                          <a:spcPts val="0"/>
                        </a:spcAft>
                      </a:pPr>
                      <a:r>
                        <a:rPr lang="el-GR" sz="2000" dirty="0">
                          <a:solidFill>
                            <a:schemeClr val="bg2"/>
                          </a:solidFill>
                          <a:effectLst/>
                          <a:latin typeface="Aptos" panose="020B0004020202020204" pitchFamily="34" charset="0"/>
                          <a:ea typeface="Times New Roman" panose="02020603050405020304" pitchFamily="18" charset="0"/>
                          <a:cs typeface="Calibri" panose="020F0502020204030204" pitchFamily="34" charset="0"/>
                        </a:rPr>
                        <a:t>Αυτόνομη μελέτη - εργασία</a:t>
                      </a:r>
                      <a:endParaRPr lang="en-US" sz="20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l-GR" sz="2000" dirty="0">
                          <a:solidFill>
                            <a:schemeClr val="bg2"/>
                          </a:solidFill>
                          <a:effectLst/>
                          <a:latin typeface="Aptos" panose="020B0004020202020204" pitchFamily="34" charset="0"/>
                          <a:ea typeface="Times New Roman" panose="02020603050405020304" pitchFamily="18" charset="0"/>
                          <a:cs typeface="Calibri" panose="020F0502020204030204" pitchFamily="34" charset="0"/>
                        </a:rPr>
                        <a:t>85</a:t>
                      </a:r>
                      <a:endParaRPr lang="en-US" sz="20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033929124"/>
                  </a:ext>
                </a:extLst>
              </a:tr>
              <a:tr h="634376">
                <a:tc>
                  <a:txBody>
                    <a:bodyPr/>
                    <a:lstStyle/>
                    <a:p>
                      <a:pPr marL="0" marR="0">
                        <a:lnSpc>
                          <a:spcPct val="107000"/>
                        </a:lnSpc>
                        <a:spcBef>
                          <a:spcPts val="0"/>
                        </a:spcBef>
                        <a:spcAft>
                          <a:spcPts val="0"/>
                        </a:spcAft>
                      </a:pPr>
                      <a:r>
                        <a:rPr lang="el-GR" sz="2000" dirty="0">
                          <a:solidFill>
                            <a:schemeClr val="bg2"/>
                          </a:solidFill>
                          <a:effectLst/>
                          <a:latin typeface="Aptos" panose="020B0004020202020204" pitchFamily="34" charset="0"/>
                          <a:ea typeface="Times New Roman" panose="02020603050405020304" pitchFamily="18" charset="0"/>
                          <a:cs typeface="Calibri" panose="020F0502020204030204" pitchFamily="34" charset="0"/>
                        </a:rPr>
                        <a:t>Σύνολο Μαθήματος </a:t>
                      </a:r>
                      <a:endParaRPr lang="en-US" sz="20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l-GR" sz="2000" b="1" i="1" dirty="0">
                          <a:solidFill>
                            <a:schemeClr val="bg2"/>
                          </a:solidFill>
                          <a:effectLst/>
                          <a:latin typeface="Aptos" panose="020B0004020202020204" pitchFamily="34" charset="0"/>
                          <a:ea typeface="Times New Roman" panose="02020603050405020304" pitchFamily="18" charset="0"/>
                          <a:cs typeface="Calibri" panose="020F0502020204030204" pitchFamily="34" charset="0"/>
                        </a:rPr>
                        <a:t>125</a:t>
                      </a:r>
                      <a:endParaRPr lang="en-US" sz="20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371958">
                <a:tc>
                  <a:txBody>
                    <a:bodyPr/>
                    <a:lstStyle/>
                    <a:p>
                      <a:pPr marL="0" marR="0">
                        <a:lnSpc>
                          <a:spcPct val="107000"/>
                        </a:lnSpc>
                        <a:spcBef>
                          <a:spcPts val="0"/>
                        </a:spcBef>
                        <a:spcAft>
                          <a:spcPts val="0"/>
                        </a:spcAft>
                      </a:pPr>
                      <a:r>
                        <a:rPr lang="el-GR" sz="2000">
                          <a:solidFill>
                            <a:schemeClr val="bg2"/>
                          </a:solidFill>
                          <a:effectLst/>
                          <a:latin typeface="Aptos" panose="020B0004020202020204" pitchFamily="34" charset="0"/>
                          <a:ea typeface="Times New Roman" panose="02020603050405020304" pitchFamily="18" charset="0"/>
                          <a:cs typeface="Calibri" panose="020F0502020204030204" pitchFamily="34" charset="0"/>
                        </a:rPr>
                        <a:t> </a:t>
                      </a:r>
                      <a:endParaRPr lang="en-US" sz="200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l-GR" sz="2000" b="1" i="1" dirty="0">
                          <a:solidFill>
                            <a:schemeClr val="bg2"/>
                          </a:solidFill>
                          <a:effectLst/>
                          <a:latin typeface="Aptos" panose="020B0004020202020204" pitchFamily="34" charset="0"/>
                          <a:ea typeface="Times New Roman" panose="02020603050405020304" pitchFamily="18" charset="0"/>
                          <a:cs typeface="Calibri" panose="020F0502020204030204" pitchFamily="34" charset="0"/>
                        </a:rPr>
                        <a:t> </a:t>
                      </a:r>
                      <a:endParaRPr lang="en-US" sz="2000" dirty="0">
                        <a:solidFill>
                          <a:schemeClr val="bg2"/>
                        </a:solidFill>
                        <a:effectLst/>
                        <a:latin typeface="Aptos" panose="020B000402020202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8058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850106"/>
          </a:xfrm>
        </p:spPr>
        <p:txBody>
          <a:bodyPr/>
          <a:lstStyle/>
          <a:p>
            <a:r>
              <a:rPr lang="el-GR" dirty="0"/>
              <a:t>Διαδικασία ελέγχου υπόθεσης</a:t>
            </a:r>
          </a:p>
        </p:txBody>
      </p:sp>
      <p:sp>
        <p:nvSpPr>
          <p:cNvPr id="3" name="Θέση περιεχομένου 2"/>
          <p:cNvSpPr>
            <a:spLocks noGrp="1"/>
          </p:cNvSpPr>
          <p:nvPr>
            <p:ph idx="1"/>
          </p:nvPr>
        </p:nvSpPr>
        <p:spPr>
          <a:xfrm>
            <a:off x="251520" y="1412776"/>
            <a:ext cx="8712968" cy="4525963"/>
          </a:xfrm>
        </p:spPr>
        <p:txBody>
          <a:bodyPr/>
          <a:lstStyle/>
          <a:p>
            <a:pPr marL="0" indent="0">
              <a:buNone/>
            </a:pPr>
            <a:r>
              <a:rPr lang="el-GR" sz="2800" dirty="0"/>
              <a:t>Διατυπώνουμε την ερευνητική υπόθεση</a:t>
            </a:r>
          </a:p>
          <a:p>
            <a:pPr marL="514350" indent="-514350">
              <a:buAutoNum type="arabicPeriod"/>
            </a:pPr>
            <a:r>
              <a:rPr lang="el-GR" sz="2800" dirty="0"/>
              <a:t>Διατυπώνουμε τη μηδενική υπόθεση (Η0)</a:t>
            </a:r>
          </a:p>
          <a:p>
            <a:pPr marL="514350" indent="-514350">
              <a:buAutoNum type="arabicPeriod"/>
            </a:pPr>
            <a:r>
              <a:rPr lang="el-GR" sz="2800" dirty="0"/>
              <a:t>Διατυπώνουμε την εναλλακτική υπόθεση (Η</a:t>
            </a:r>
            <a:r>
              <a:rPr lang="en-US" sz="2800" dirty="0"/>
              <a:t>a)</a:t>
            </a:r>
            <a:endParaRPr lang="el-GR" sz="2800" dirty="0"/>
          </a:p>
          <a:p>
            <a:pPr marL="514350" indent="-514350">
              <a:buAutoNum type="arabicPeriod"/>
            </a:pPr>
            <a:r>
              <a:rPr lang="el-GR" sz="2800" dirty="0"/>
              <a:t>Επίπεδο σημαντικότητας α=0,05</a:t>
            </a:r>
          </a:p>
          <a:p>
            <a:pPr marL="514350" indent="-514350">
              <a:buAutoNum type="arabicPeriod"/>
            </a:pPr>
            <a:r>
              <a:rPr lang="el-GR" sz="2800" dirty="0"/>
              <a:t>Συγκρίνουμε το </a:t>
            </a:r>
            <a:r>
              <a:rPr lang="en-US" sz="2800" dirty="0"/>
              <a:t>p</a:t>
            </a:r>
            <a:r>
              <a:rPr lang="el-GR" sz="2800" dirty="0"/>
              <a:t> των δεδομένων μας με το α</a:t>
            </a:r>
          </a:p>
          <a:p>
            <a:pPr marL="514350" indent="-514350">
              <a:buAutoNum type="arabicPeriod"/>
            </a:pPr>
            <a:r>
              <a:rPr lang="el-GR" sz="2800" dirty="0"/>
              <a:t>Αν </a:t>
            </a:r>
            <a:r>
              <a:rPr lang="en-US" sz="2800" dirty="0"/>
              <a:t>p≤</a:t>
            </a:r>
            <a:r>
              <a:rPr lang="el-GR" sz="2800" dirty="0"/>
              <a:t>α απορρίπτουμε τη μηδενική υπόθεση και δεχόμαστε την εναλλακτική</a:t>
            </a:r>
          </a:p>
          <a:p>
            <a:pPr marL="514350" indent="-514350">
              <a:buAutoNum type="arabicPeriod"/>
            </a:pPr>
            <a:r>
              <a:rPr lang="el-GR" sz="2800" dirty="0"/>
              <a:t>Αν </a:t>
            </a:r>
            <a:r>
              <a:rPr lang="en-US" sz="2800" dirty="0"/>
              <a:t>p</a:t>
            </a:r>
            <a:r>
              <a:rPr lang="el-GR" sz="2800" dirty="0"/>
              <a:t>&gt;α αποτύχαμε να απορρίψουμε τη μηδενική </a:t>
            </a:r>
          </a:p>
        </p:txBody>
      </p:sp>
      <p:sp>
        <p:nvSpPr>
          <p:cNvPr id="4" name="Θέση αριθμού διαφάνειας 3"/>
          <p:cNvSpPr>
            <a:spLocks noGrp="1"/>
          </p:cNvSpPr>
          <p:nvPr>
            <p:ph type="sldNum" sz="quarter" idx="12"/>
          </p:nvPr>
        </p:nvSpPr>
        <p:spPr/>
        <p:txBody>
          <a:bodyPr/>
          <a:lstStyle/>
          <a:p>
            <a:pPr>
              <a:defRPr/>
            </a:pPr>
            <a:fld id="{AFDF76C5-FD58-498F-929C-B2D1B4156563}" type="slidenum">
              <a:rPr lang="el-GR" altLang="el-GR" smtClean="0"/>
              <a:pPr>
                <a:defRPr/>
              </a:pPr>
              <a:t>40</a:t>
            </a:fld>
            <a:endParaRPr lang="el-GR" altLang="el-GR"/>
          </a:p>
        </p:txBody>
      </p:sp>
    </p:spTree>
    <p:extLst>
      <p:ext uri="{BB962C8B-B14F-4D97-AF65-F5344CB8AC3E}">
        <p14:creationId xmlns:p14="http://schemas.microsoft.com/office/powerpoint/2010/main" val="3114922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Με άλλα λόγια</a:t>
            </a:r>
          </a:p>
        </p:txBody>
      </p:sp>
      <p:sp>
        <p:nvSpPr>
          <p:cNvPr id="3" name="Θέση περιεχομένου 2"/>
          <p:cNvSpPr>
            <a:spLocks noGrp="1"/>
          </p:cNvSpPr>
          <p:nvPr>
            <p:ph idx="1"/>
          </p:nvPr>
        </p:nvSpPr>
        <p:spPr>
          <a:xfrm>
            <a:off x="179512" y="1268760"/>
            <a:ext cx="8507288" cy="4248471"/>
          </a:xfrm>
        </p:spPr>
        <p:txBody>
          <a:bodyPr/>
          <a:lstStyle/>
          <a:p>
            <a:r>
              <a:rPr lang="el-GR" sz="2000" dirty="0"/>
              <a:t>Κάνουμε (τρέχουμε ) στο </a:t>
            </a:r>
            <a:r>
              <a:rPr lang="en-US" sz="2000" dirty="0" err="1"/>
              <a:t>spss</a:t>
            </a:r>
            <a:r>
              <a:rPr lang="en-US" sz="2000" dirty="0"/>
              <a:t> </a:t>
            </a:r>
            <a:r>
              <a:rPr lang="el-GR" sz="2000" dirty="0"/>
              <a:t>τον κατάλληλο έλεγχο (δες διαφάνεια επαγωγικά στατιστικά)</a:t>
            </a:r>
          </a:p>
          <a:p>
            <a:endParaRPr lang="el-GR" sz="2000" dirty="0"/>
          </a:p>
          <a:p>
            <a:r>
              <a:rPr lang="el-GR" sz="2000" dirty="0"/>
              <a:t>Συγκρίνουμε το κατάλληλο </a:t>
            </a:r>
            <a:r>
              <a:rPr lang="en-US" sz="2000" dirty="0"/>
              <a:t>p</a:t>
            </a:r>
            <a:r>
              <a:rPr lang="el-GR" sz="2000" dirty="0"/>
              <a:t> (</a:t>
            </a:r>
            <a:r>
              <a:rPr lang="en-US" sz="2000" dirty="0"/>
              <a:t>sig</a:t>
            </a:r>
            <a:r>
              <a:rPr lang="el-GR" sz="2000" dirty="0"/>
              <a:t> ή</a:t>
            </a:r>
            <a:r>
              <a:rPr lang="en-US" sz="2000" dirty="0"/>
              <a:t> </a:t>
            </a:r>
            <a:r>
              <a:rPr lang="en-US" sz="2000" dirty="0" err="1"/>
              <a:t>prob</a:t>
            </a:r>
            <a:r>
              <a:rPr lang="en-US" sz="2000" dirty="0"/>
              <a:t>)</a:t>
            </a:r>
            <a:r>
              <a:rPr lang="el-GR" sz="2000" dirty="0"/>
              <a:t> με το α.</a:t>
            </a:r>
          </a:p>
          <a:p>
            <a:pPr marL="0" indent="0">
              <a:buNone/>
            </a:pPr>
            <a:endParaRPr lang="el-GR" sz="2000" dirty="0"/>
          </a:p>
          <a:p>
            <a:r>
              <a:rPr lang="el-GR" sz="2000" dirty="0"/>
              <a:t>Αν το </a:t>
            </a:r>
            <a:r>
              <a:rPr lang="en-US" sz="2000" dirty="0"/>
              <a:t>p </a:t>
            </a:r>
            <a:r>
              <a:rPr lang="el-GR" sz="2000" dirty="0"/>
              <a:t>είναι μικρότερο από το α μπορούμε να γενικεύσουμε το εύρημα μας από το δείγμα στον πληθυσμό (δηλαδή να πούμε ότι είναι στατιστικά σημαντικό το εύρημα, π.χ. είναι σ.σ. η διαφορά στην επαγγελματική ικανοποίηση μεταξύ ανδρών και γυναικών ή υπάρχει </a:t>
            </a:r>
            <a:r>
              <a:rPr lang="el-GR" sz="2000" dirty="0" err="1"/>
              <a:t>σ.σ</a:t>
            </a:r>
            <a:r>
              <a:rPr lang="el-GR" sz="2000" dirty="0"/>
              <a:t> σχέση μεταξύ επαγγελματικής ικανοποίησης και τόπο υπηρεσίας)</a:t>
            </a:r>
          </a:p>
          <a:p>
            <a:endParaRPr lang="el-GR" sz="2800" dirty="0"/>
          </a:p>
        </p:txBody>
      </p:sp>
      <p:sp>
        <p:nvSpPr>
          <p:cNvPr id="4" name="Θέση αριθμού διαφάνειας 3"/>
          <p:cNvSpPr>
            <a:spLocks noGrp="1"/>
          </p:cNvSpPr>
          <p:nvPr>
            <p:ph type="sldNum" sz="quarter" idx="12"/>
          </p:nvPr>
        </p:nvSpPr>
        <p:spPr/>
        <p:txBody>
          <a:bodyPr/>
          <a:lstStyle/>
          <a:p>
            <a:pPr>
              <a:defRPr/>
            </a:pPr>
            <a:fld id="{AFDF76C5-FD58-498F-929C-B2D1B4156563}" type="slidenum">
              <a:rPr lang="el-GR" altLang="el-GR" smtClean="0"/>
              <a:pPr>
                <a:defRPr/>
              </a:pPr>
              <a:t>41</a:t>
            </a:fld>
            <a:endParaRPr lang="el-GR" altLang="el-GR"/>
          </a:p>
        </p:txBody>
      </p:sp>
    </p:spTree>
    <p:extLst>
      <p:ext uri="{BB962C8B-B14F-4D97-AF65-F5344CB8AC3E}">
        <p14:creationId xmlns:p14="http://schemas.microsoft.com/office/powerpoint/2010/main" val="756355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stretch>
            <a:fillRect/>
          </a:stretch>
        </p:blipFill>
        <p:spPr>
          <a:xfrm>
            <a:off x="-77273" y="1633479"/>
            <a:ext cx="4265310" cy="3198983"/>
          </a:xfrm>
          <a:prstGeom prst="rect">
            <a:avLst/>
          </a:prstGeom>
        </p:spPr>
      </p:pic>
      <p:pic>
        <p:nvPicPr>
          <p:cNvPr id="6" name="Εικόνα 5"/>
          <p:cNvPicPr>
            <a:picLocks noChangeAspect="1"/>
          </p:cNvPicPr>
          <p:nvPr/>
        </p:nvPicPr>
        <p:blipFill>
          <a:blip r:embed="rId3"/>
          <a:stretch>
            <a:fillRect/>
          </a:stretch>
        </p:blipFill>
        <p:spPr>
          <a:xfrm>
            <a:off x="4320861" y="857250"/>
            <a:ext cx="4481848" cy="3361386"/>
          </a:xfrm>
          <a:prstGeom prst="rect">
            <a:avLst/>
          </a:prstGeom>
        </p:spPr>
      </p:pic>
      <p:sp>
        <p:nvSpPr>
          <p:cNvPr id="7" name="Τίτλος 1"/>
          <p:cNvSpPr txBox="1">
            <a:spLocks/>
          </p:cNvSpPr>
          <p:nvPr/>
        </p:nvSpPr>
        <p:spPr>
          <a:xfrm>
            <a:off x="116715" y="1042406"/>
            <a:ext cx="3943350" cy="591072"/>
          </a:xfrm>
          <a:prstGeom prst="rect">
            <a:avLst/>
          </a:prstGeom>
        </p:spPr>
        <p:style>
          <a:lnRef idx="1">
            <a:schemeClr val="dk1"/>
          </a:lnRef>
          <a:fillRef idx="3">
            <a:schemeClr val="dk1"/>
          </a:fillRef>
          <a:effectRef idx="2">
            <a:schemeClr val="dk1"/>
          </a:effectRef>
          <a:fontRef idx="minor">
            <a:schemeClr val="lt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l-GR" sz="1500" b="1" dirty="0"/>
              <a:t>ΕΛΕΓΧΟΙ ΥΠΟΘΕΣΕΩΝ</a:t>
            </a:r>
          </a:p>
        </p:txBody>
      </p:sp>
      <p:pic>
        <p:nvPicPr>
          <p:cNvPr id="9" name="Εικόνα 8"/>
          <p:cNvPicPr>
            <a:picLocks noChangeAspect="1"/>
          </p:cNvPicPr>
          <p:nvPr/>
        </p:nvPicPr>
        <p:blipFill>
          <a:blip r:embed="rId4"/>
          <a:stretch>
            <a:fillRect/>
          </a:stretch>
        </p:blipFill>
        <p:spPr>
          <a:xfrm>
            <a:off x="4404575" y="3774612"/>
            <a:ext cx="4017384" cy="3013039"/>
          </a:xfrm>
          <a:prstGeom prst="rect">
            <a:avLst/>
          </a:prstGeom>
        </p:spPr>
      </p:pic>
      <p:sp>
        <p:nvSpPr>
          <p:cNvPr id="8" name="Footer Placeholder 3">
            <a:extLst>
              <a:ext uri="{FF2B5EF4-FFF2-40B4-BE49-F238E27FC236}">
                <a16:creationId xmlns:a16="http://schemas.microsoft.com/office/drawing/2014/main" id="{B33216DC-B975-42C3-A84A-884246B6CAA8}"/>
              </a:ext>
            </a:extLst>
          </p:cNvPr>
          <p:cNvSpPr txBox="1">
            <a:spLocks noGrp="1"/>
          </p:cNvSpPr>
          <p:nvPr/>
        </p:nvSpPr>
        <p:spPr bwMode="auto">
          <a:xfrm>
            <a:off x="0" y="6381327"/>
            <a:ext cx="4283968" cy="27744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600" dirty="0">
                <a:solidFill>
                  <a:srgbClr val="000000"/>
                </a:solidFill>
                <a:latin typeface="Times New Roman" panose="02020603050405020304" pitchFamily="18" charset="0"/>
              </a:rPr>
              <a:t>Ι. Μ. Κατσίλλης, ΠΤΔΕ Πανεπιστημίου Πατρών</a:t>
            </a:r>
            <a:endParaRPr lang="en-US" altLang="el-GR"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18820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B38C310-47C7-C544-C181-688B8CE3A7EA}"/>
              </a:ext>
            </a:extLst>
          </p:cNvPr>
          <p:cNvSpPr>
            <a:spLocks noGrp="1"/>
          </p:cNvSpPr>
          <p:nvPr>
            <p:ph idx="1"/>
          </p:nvPr>
        </p:nvSpPr>
        <p:spPr>
          <a:xfrm>
            <a:off x="1259632" y="2924175"/>
            <a:ext cx="6414885" cy="1080889"/>
          </a:xfrm>
          <a:ln>
            <a:solidFill>
              <a:schemeClr val="accent1">
                <a:lumMod val="75000"/>
              </a:schemeClr>
            </a:solidFill>
          </a:ln>
          <a:effectLst>
            <a:glow rad="139700">
              <a:schemeClr val="accent2">
                <a:satMod val="175000"/>
                <a:alpha val="40000"/>
              </a:schemeClr>
            </a:glow>
            <a:reflection blurRad="6350" stA="50000" endA="300" endPos="55500" dist="50800" dir="5400000" sy="-100000" algn="bl" rotWithShape="0"/>
          </a:effectLst>
        </p:spPr>
        <p:txBody>
          <a:bodyPr>
            <a:normAutofit/>
          </a:bodyPr>
          <a:lstStyle/>
          <a:p>
            <a:pPr marL="609600" indent="-609600" eaLnBrk="1" hangingPunct="1">
              <a:spcBef>
                <a:spcPts val="400"/>
              </a:spcBef>
              <a:buFontTx/>
              <a:buNone/>
              <a:defRPr/>
            </a:pPr>
            <a:endParaRPr lang="en-US" altLang="el-GR" sz="2400" b="1" dirty="0">
              <a:latin typeface="Calibri" panose="020F0502020204030204" pitchFamily="34" charset="0"/>
              <a:cs typeface="Calibri" panose="020F0502020204030204" pitchFamily="34" charset="0"/>
            </a:endParaRPr>
          </a:p>
          <a:p>
            <a:pPr marL="609600" indent="-609600" algn="ctr" eaLnBrk="1" hangingPunct="1">
              <a:spcBef>
                <a:spcPts val="400"/>
              </a:spcBef>
              <a:buFontTx/>
              <a:buNone/>
              <a:defRPr/>
            </a:pPr>
            <a:r>
              <a:rPr lang="el-GR" altLang="el-GR" sz="2400" b="1" dirty="0">
                <a:latin typeface="Calibri" panose="020F0502020204030204" pitchFamily="34" charset="0"/>
                <a:cs typeface="Calibri" panose="020F0502020204030204" pitchFamily="34" charset="0"/>
              </a:rPr>
              <a:t>Σύγκριση Μέσων Όρων</a:t>
            </a:r>
            <a:r>
              <a:rPr lang="en-US" altLang="el-GR" sz="2400" b="1" dirty="0">
                <a:latin typeface="Calibri" panose="020F0502020204030204" pitchFamily="34" charset="0"/>
                <a:cs typeface="Calibri" panose="020F0502020204030204" pitchFamily="34" charset="0"/>
              </a:rPr>
              <a:t> (t-test, F-test)</a:t>
            </a:r>
            <a:endParaRPr lang="el-GR" altLang="el-GR" sz="2400" b="1" dirty="0">
              <a:latin typeface="Calibri" panose="020F0502020204030204" pitchFamily="34" charset="0"/>
              <a:cs typeface="Calibri" panose="020F0502020204030204" pitchFamily="34" charset="0"/>
            </a:endParaRPr>
          </a:p>
        </p:txBody>
      </p:sp>
      <p:sp>
        <p:nvSpPr>
          <p:cNvPr id="4" name="Θέση αριθμού διαφάνειας 3">
            <a:extLst>
              <a:ext uri="{FF2B5EF4-FFF2-40B4-BE49-F238E27FC236}">
                <a16:creationId xmlns:a16="http://schemas.microsoft.com/office/drawing/2014/main" id="{BEC0FD20-A8B1-8E1F-03BE-6A8C21C9D0FF}"/>
              </a:ext>
            </a:extLst>
          </p:cNvPr>
          <p:cNvSpPr>
            <a:spLocks noGrp="1"/>
          </p:cNvSpPr>
          <p:nvPr>
            <p:ph type="sldNum" sz="quarter" idx="12"/>
          </p:nvPr>
        </p:nvSpPr>
        <p:spPr>
          <a:xfrm>
            <a:off x="6457950" y="6356350"/>
            <a:ext cx="2057400" cy="365125"/>
          </a:xfrm>
        </p:spPr>
        <p:txBody>
          <a:bodyPr>
            <a:normAutofit/>
          </a:bodyPr>
          <a:lstStyle/>
          <a:p>
            <a:pPr>
              <a:spcAft>
                <a:spcPts val="600"/>
              </a:spcAft>
              <a:defRPr/>
            </a:pPr>
            <a:fld id="{AFDF76C5-FD58-498F-929C-B2D1B4156563}" type="slidenum">
              <a:rPr lang="el-GR" altLang="el-GR" sz="900"/>
              <a:pPr>
                <a:spcAft>
                  <a:spcPts val="600"/>
                </a:spcAft>
                <a:defRPr/>
              </a:pPr>
              <a:t>43</a:t>
            </a:fld>
            <a:endParaRPr lang="el-GR" altLang="el-GR" sz="900"/>
          </a:p>
        </p:txBody>
      </p:sp>
    </p:spTree>
    <p:extLst>
      <p:ext uri="{BB962C8B-B14F-4D97-AF65-F5344CB8AC3E}">
        <p14:creationId xmlns:p14="http://schemas.microsoft.com/office/powerpoint/2010/main" val="4290663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28650" y="1268761"/>
            <a:ext cx="7886700" cy="648072"/>
          </a:xfrm>
        </p:spPr>
        <p:txBody>
          <a:bodyPr>
            <a:normAutofit fontScale="90000"/>
          </a:bodyPr>
          <a:lstStyle/>
          <a:p>
            <a:r>
              <a:rPr lang="el-GR" sz="3000" b="1" dirty="0">
                <a:solidFill>
                  <a:srgbClr val="FF0000"/>
                </a:solidFill>
              </a:rPr>
              <a:t>Σύγκριση δύο </a:t>
            </a:r>
            <a:r>
              <a:rPr lang="el-GR" sz="3000" b="1" dirty="0" err="1">
                <a:solidFill>
                  <a:srgbClr val="FF0000"/>
                </a:solidFill>
              </a:rPr>
              <a:t>μ.ο</a:t>
            </a:r>
            <a:r>
              <a:rPr lang="el-GR" sz="3000" b="1" dirty="0"/>
              <a:t>:</a:t>
            </a:r>
            <a:br>
              <a:rPr lang="el-GR" sz="3000" b="1" dirty="0"/>
            </a:br>
            <a:br>
              <a:rPr lang="el-GR" sz="3000" b="1" dirty="0"/>
            </a:br>
            <a:r>
              <a:rPr lang="el-GR" sz="1500" b="1" dirty="0"/>
              <a:t>Υπάρχει διαφορά (</a:t>
            </a:r>
            <a:r>
              <a:rPr lang="el-GR" sz="1500" b="1" dirty="0" err="1"/>
              <a:t>σ.σ</a:t>
            </a:r>
            <a:r>
              <a:rPr lang="el-GR" sz="1500" b="1" dirty="0"/>
              <a:t>) στη σημαντικότητα(συνολικά) μεταξύ ανδρών και γυναικών;</a:t>
            </a:r>
            <a:br>
              <a:rPr lang="el-GR" sz="1500" b="1" dirty="0"/>
            </a:br>
            <a:br>
              <a:rPr lang="el-GR" sz="1500" b="1" dirty="0"/>
            </a:br>
            <a:r>
              <a:rPr lang="el-GR" sz="1650" b="1" dirty="0"/>
              <a:t>Η</a:t>
            </a:r>
            <a:r>
              <a:rPr lang="el-GR" sz="1650" b="1" baseline="-25000" dirty="0"/>
              <a:t>0</a:t>
            </a:r>
            <a:r>
              <a:rPr lang="el-GR" sz="1650" b="1" dirty="0"/>
              <a:t>: μα=</a:t>
            </a:r>
            <a:r>
              <a:rPr lang="el-GR" sz="1650" b="1" dirty="0" err="1"/>
              <a:t>μκ</a:t>
            </a:r>
            <a:r>
              <a:rPr lang="el-GR" sz="1650" b="1" dirty="0"/>
              <a:t>, Η</a:t>
            </a:r>
            <a:r>
              <a:rPr lang="en-US" sz="1650" b="1" dirty="0"/>
              <a:t>a</a:t>
            </a:r>
            <a:r>
              <a:rPr lang="el-GR" sz="1650" b="1" dirty="0"/>
              <a:t>:</a:t>
            </a:r>
            <a:r>
              <a:rPr lang="el-GR" sz="1650" b="1" dirty="0" err="1"/>
              <a:t>μα≠μκ</a:t>
            </a:r>
            <a:r>
              <a:rPr lang="el-GR" sz="1650" b="1" dirty="0"/>
              <a:t>, α=0,05, </a:t>
            </a:r>
            <a:r>
              <a:rPr lang="en-US" sz="1650" b="1" dirty="0"/>
              <a:t>p=0,</a:t>
            </a:r>
            <a:r>
              <a:rPr lang="el-GR" sz="1650" b="1" dirty="0"/>
              <a:t>04</a:t>
            </a:r>
            <a:r>
              <a:rPr lang="en-US" sz="1650" b="1" dirty="0"/>
              <a:t> </a:t>
            </a:r>
            <a:br>
              <a:rPr lang="el-GR" sz="1650" b="1" dirty="0"/>
            </a:br>
            <a:r>
              <a:rPr lang="el-GR" sz="1650" b="1" dirty="0"/>
              <a:t>απορρίπτω τη μηδενική υπόθεση </a:t>
            </a:r>
            <a:r>
              <a:rPr lang="el-GR" sz="1650" b="1" dirty="0">
                <a:solidFill>
                  <a:schemeClr val="tx1"/>
                </a:solidFill>
              </a:rPr>
              <a:t>και δέχομαι την εναλλακτική, </a:t>
            </a:r>
            <a:r>
              <a:rPr lang="el-GR" sz="1650" b="1" dirty="0"/>
              <a:t>άρα..</a:t>
            </a:r>
            <a:br>
              <a:rPr lang="el-GR" sz="3000" b="1" dirty="0"/>
            </a:br>
            <a:endParaRPr lang="el-GR" sz="3000" b="1" dirty="0"/>
          </a:p>
        </p:txBody>
      </p:sp>
      <p:sp>
        <p:nvSpPr>
          <p:cNvPr id="3" name="Θέση περιεχομένου 2">
            <a:extLst>
              <a:ext uri="{FF2B5EF4-FFF2-40B4-BE49-F238E27FC236}">
                <a16:creationId xmlns:a16="http://schemas.microsoft.com/office/drawing/2014/main" id="{6F515CA5-6854-1B28-3DCB-27B2D0A819B7}"/>
              </a:ext>
            </a:extLst>
          </p:cNvPr>
          <p:cNvSpPr>
            <a:spLocks noGrp="1"/>
          </p:cNvSpPr>
          <p:nvPr>
            <p:ph idx="1"/>
          </p:nvPr>
        </p:nvSpPr>
        <p:spPr>
          <a:xfrm>
            <a:off x="457200" y="2588172"/>
            <a:ext cx="8229600" cy="3537991"/>
          </a:xfrm>
        </p:spPr>
        <p:txBody>
          <a:bodyPr/>
          <a:lstStyle/>
          <a:p>
            <a:endParaRPr lang="el-GR" dirty="0"/>
          </a:p>
          <a:p>
            <a:endParaRPr lang="el-GR" dirty="0"/>
          </a:p>
          <a:p>
            <a:pPr marL="0" indent="0">
              <a:buNone/>
            </a:pPr>
            <a:endParaRPr lang="en-US" dirty="0"/>
          </a:p>
        </p:txBody>
      </p:sp>
      <p:pic>
        <p:nvPicPr>
          <p:cNvPr id="6" name="Εικόνα 5">
            <a:extLst>
              <a:ext uri="{FF2B5EF4-FFF2-40B4-BE49-F238E27FC236}">
                <a16:creationId xmlns:a16="http://schemas.microsoft.com/office/drawing/2014/main" id="{B0DD4BAE-2BC0-27EE-5159-6725389BC2C1}"/>
              </a:ext>
            </a:extLst>
          </p:cNvPr>
          <p:cNvPicPr>
            <a:picLocks noChangeAspect="1"/>
          </p:cNvPicPr>
          <p:nvPr/>
        </p:nvPicPr>
        <p:blipFill>
          <a:blip r:embed="rId2"/>
          <a:stretch>
            <a:fillRect/>
          </a:stretch>
        </p:blipFill>
        <p:spPr>
          <a:xfrm>
            <a:off x="1763688" y="2445683"/>
            <a:ext cx="5324475" cy="1228725"/>
          </a:xfrm>
          <a:prstGeom prst="rect">
            <a:avLst/>
          </a:prstGeom>
        </p:spPr>
      </p:pic>
      <p:pic>
        <p:nvPicPr>
          <p:cNvPr id="9" name="Εικόνα 8">
            <a:extLst>
              <a:ext uri="{FF2B5EF4-FFF2-40B4-BE49-F238E27FC236}">
                <a16:creationId xmlns:a16="http://schemas.microsoft.com/office/drawing/2014/main" id="{B4FBE54E-8553-924D-D733-E38E0AD53D53}"/>
              </a:ext>
            </a:extLst>
          </p:cNvPr>
          <p:cNvPicPr>
            <a:picLocks noChangeAspect="1"/>
          </p:cNvPicPr>
          <p:nvPr/>
        </p:nvPicPr>
        <p:blipFill>
          <a:blip r:embed="rId3"/>
          <a:stretch>
            <a:fillRect/>
          </a:stretch>
        </p:blipFill>
        <p:spPr>
          <a:xfrm>
            <a:off x="0" y="3816897"/>
            <a:ext cx="9144000" cy="1675729"/>
          </a:xfrm>
          <a:prstGeom prst="rect">
            <a:avLst/>
          </a:prstGeom>
        </p:spPr>
      </p:pic>
    </p:spTree>
    <p:extLst>
      <p:ext uri="{BB962C8B-B14F-4D97-AF65-F5344CB8AC3E}">
        <p14:creationId xmlns:p14="http://schemas.microsoft.com/office/powerpoint/2010/main" val="2173430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850" y="263030"/>
            <a:ext cx="8496300" cy="2085850"/>
          </a:xfrm>
        </p:spPr>
        <p:txBody>
          <a:bodyPr>
            <a:noAutofit/>
          </a:bodyPr>
          <a:lstStyle/>
          <a:p>
            <a:r>
              <a:rPr lang="el-GR" sz="1600" b="1" dirty="0">
                <a:solidFill>
                  <a:srgbClr val="FF0000"/>
                </a:solidFill>
              </a:rPr>
              <a:t>Σύγκριση περισσοτέρων των 2 </a:t>
            </a:r>
            <a:r>
              <a:rPr lang="el-GR" sz="1600" b="1" dirty="0" err="1">
                <a:solidFill>
                  <a:srgbClr val="FF0000"/>
                </a:solidFill>
              </a:rPr>
              <a:t>μ.ο</a:t>
            </a:r>
            <a:br>
              <a:rPr lang="el-GR" sz="1600" b="1" dirty="0">
                <a:solidFill>
                  <a:srgbClr val="FF0000"/>
                </a:solidFill>
              </a:rPr>
            </a:br>
            <a:br>
              <a:rPr lang="el-GR" sz="1400" b="1" dirty="0">
                <a:solidFill>
                  <a:srgbClr val="FF0000"/>
                </a:solidFill>
              </a:rPr>
            </a:br>
            <a:br>
              <a:rPr lang="el-GR" sz="1400" b="1" dirty="0">
                <a:solidFill>
                  <a:srgbClr val="FF0000"/>
                </a:solidFill>
              </a:rPr>
            </a:br>
            <a:br>
              <a:rPr lang="en-US" sz="1400" b="1" dirty="0">
                <a:solidFill>
                  <a:srgbClr val="FF0000"/>
                </a:solidFill>
              </a:rPr>
            </a:br>
            <a:r>
              <a:rPr lang="el-GR" sz="1400" b="1" dirty="0">
                <a:solidFill>
                  <a:schemeClr val="tx1"/>
                </a:solidFill>
              </a:rPr>
              <a:t>Υπάρχει σ.σ. διαφορά μεταξύ των επιστημονικών πεδίων στη σημαντικότητα (συνολικά);</a:t>
            </a:r>
            <a:br>
              <a:rPr lang="el-GR" sz="1400" b="1" dirty="0">
                <a:solidFill>
                  <a:schemeClr val="tx1"/>
                </a:solidFill>
              </a:rPr>
            </a:br>
            <a:br>
              <a:rPr lang="el-GR" sz="1400" b="1" dirty="0">
                <a:solidFill>
                  <a:schemeClr val="tx1"/>
                </a:solidFill>
              </a:rPr>
            </a:br>
            <a:r>
              <a:rPr lang="el-GR" sz="1400" b="1" dirty="0">
                <a:solidFill>
                  <a:schemeClr val="tx1"/>
                </a:solidFill>
              </a:rPr>
              <a:t>Η0: δεν υπάρχει διαφορά, Η</a:t>
            </a:r>
            <a:r>
              <a:rPr lang="en-US" sz="1400" b="1" dirty="0">
                <a:solidFill>
                  <a:schemeClr val="tx1"/>
                </a:solidFill>
              </a:rPr>
              <a:t>a</a:t>
            </a:r>
            <a:r>
              <a:rPr lang="el-GR" sz="1400" b="1" dirty="0">
                <a:solidFill>
                  <a:schemeClr val="tx1"/>
                </a:solidFill>
              </a:rPr>
              <a:t>: υπάρχει διαφορά, α=0,05, </a:t>
            </a:r>
            <a:r>
              <a:rPr lang="en-US" sz="1400" b="1" dirty="0">
                <a:solidFill>
                  <a:schemeClr val="tx1"/>
                </a:solidFill>
              </a:rPr>
              <a:t>p= 0,3</a:t>
            </a:r>
            <a:br>
              <a:rPr lang="en-US" sz="1400" b="1" dirty="0">
                <a:solidFill>
                  <a:schemeClr val="tx1"/>
                </a:solidFill>
              </a:rPr>
            </a:br>
            <a:br>
              <a:rPr lang="en-US" sz="1400" b="1" dirty="0">
                <a:solidFill>
                  <a:schemeClr val="tx1"/>
                </a:solidFill>
              </a:rPr>
            </a:br>
            <a:r>
              <a:rPr lang="el-GR" sz="1400" b="1" dirty="0">
                <a:solidFill>
                  <a:schemeClr val="tx1"/>
                </a:solidFill>
              </a:rPr>
              <a:t>Αποτυγχάνω να απορρίψω την μηδενική υπόθεση </a:t>
            </a:r>
            <a:endParaRPr lang="el-GR" sz="1400" dirty="0">
              <a:solidFill>
                <a:srgbClr val="FF0000"/>
              </a:solidFill>
            </a:endParaRPr>
          </a:p>
        </p:txBody>
      </p:sp>
      <p:pic>
        <p:nvPicPr>
          <p:cNvPr id="8" name="Εικόνα 7">
            <a:extLst>
              <a:ext uri="{FF2B5EF4-FFF2-40B4-BE49-F238E27FC236}">
                <a16:creationId xmlns:a16="http://schemas.microsoft.com/office/drawing/2014/main" id="{7D971656-B78A-D9A1-E4C8-7C3B1CDB912C}"/>
              </a:ext>
            </a:extLst>
          </p:cNvPr>
          <p:cNvPicPr>
            <a:picLocks noChangeAspect="1"/>
          </p:cNvPicPr>
          <p:nvPr/>
        </p:nvPicPr>
        <p:blipFill>
          <a:blip r:embed="rId2"/>
          <a:stretch>
            <a:fillRect/>
          </a:stretch>
        </p:blipFill>
        <p:spPr>
          <a:xfrm>
            <a:off x="1547664" y="2855318"/>
            <a:ext cx="6798792" cy="2160240"/>
          </a:xfrm>
          <a:prstGeom prst="rect">
            <a:avLst/>
          </a:prstGeom>
        </p:spPr>
      </p:pic>
    </p:spTree>
    <p:extLst>
      <p:ext uri="{BB962C8B-B14F-4D97-AF65-F5344CB8AC3E}">
        <p14:creationId xmlns:p14="http://schemas.microsoft.com/office/powerpoint/2010/main" val="3804379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5A49C5-2CB3-4CF9-8BE4-157745FCB4D5}"/>
              </a:ext>
            </a:extLst>
          </p:cNvPr>
          <p:cNvSpPr>
            <a:spLocks noGrp="1"/>
          </p:cNvSpPr>
          <p:nvPr>
            <p:ph type="title"/>
          </p:nvPr>
        </p:nvSpPr>
        <p:spPr/>
        <p:txBody>
          <a:bodyPr/>
          <a:lstStyle/>
          <a:p>
            <a:r>
              <a:rPr lang="el-GR" sz="1600" b="1" dirty="0">
                <a:solidFill>
                  <a:srgbClr val="FF0000"/>
                </a:solidFill>
              </a:rPr>
              <a:t>Σύγκριση μέσης διαφοράς</a:t>
            </a:r>
            <a:br>
              <a:rPr lang="el-GR" sz="1600" b="1" dirty="0">
                <a:solidFill>
                  <a:srgbClr val="FF0000"/>
                </a:solidFill>
              </a:rPr>
            </a:br>
            <a:r>
              <a:rPr lang="el-GR" sz="1600" b="1" dirty="0">
                <a:solidFill>
                  <a:schemeClr val="tx1"/>
                </a:solidFill>
              </a:rPr>
              <a:t>Υπάρχει διαφορά (</a:t>
            </a:r>
            <a:r>
              <a:rPr lang="el-GR" sz="1600" b="1" dirty="0" err="1">
                <a:solidFill>
                  <a:schemeClr val="tx1"/>
                </a:solidFill>
              </a:rPr>
              <a:t>σ.σ</a:t>
            </a:r>
            <a:r>
              <a:rPr lang="el-GR" sz="1600" b="1" dirty="0">
                <a:solidFill>
                  <a:schemeClr val="tx1"/>
                </a:solidFill>
              </a:rPr>
              <a:t>) μεταξύ</a:t>
            </a:r>
            <a:r>
              <a:rPr lang="en-US" sz="1600" b="1" dirty="0">
                <a:solidFill>
                  <a:schemeClr val="tx1"/>
                </a:solidFill>
              </a:rPr>
              <a:t> </a:t>
            </a:r>
            <a:r>
              <a:rPr lang="el-GR" sz="1600" b="1" dirty="0">
                <a:solidFill>
                  <a:schemeClr val="tx1"/>
                </a:solidFill>
              </a:rPr>
              <a:t>της σημαντικότητας δήλωσης 1 και δήλωσης 3;</a:t>
            </a:r>
            <a:br>
              <a:rPr lang="el-GR" sz="1600" b="1" dirty="0">
                <a:solidFill>
                  <a:schemeClr val="tx1"/>
                </a:solidFill>
              </a:rPr>
            </a:br>
            <a:r>
              <a:rPr lang="en-US" sz="1600" b="1" dirty="0">
                <a:solidFill>
                  <a:schemeClr val="tx1"/>
                </a:solidFill>
              </a:rPr>
              <a:t>Ho….., Ha……,</a:t>
            </a:r>
            <a:r>
              <a:rPr lang="el-GR" sz="1600" b="1" dirty="0">
                <a:solidFill>
                  <a:schemeClr val="tx1"/>
                </a:solidFill>
              </a:rPr>
              <a:t>α=…., </a:t>
            </a:r>
            <a:r>
              <a:rPr lang="en-US" sz="1600" b="1" dirty="0">
                <a:solidFill>
                  <a:schemeClr val="tx1"/>
                </a:solidFill>
              </a:rPr>
              <a:t>p= 0,38, </a:t>
            </a:r>
            <a:br>
              <a:rPr lang="en-US" sz="1600" b="1" dirty="0">
                <a:solidFill>
                  <a:schemeClr val="tx1"/>
                </a:solidFill>
              </a:rPr>
            </a:br>
            <a:r>
              <a:rPr lang="el-GR" sz="1600" b="1" dirty="0">
                <a:solidFill>
                  <a:schemeClr val="tx1"/>
                </a:solidFill>
              </a:rPr>
              <a:t>Απορρίπτω τη μηδενική και δέχομαι την εναλλακτική, δηλαδή υπάρχει σ.σ. διαφορά στις απόψεις για τη σημαντικότητα των δηλώσεων 1 και 3</a:t>
            </a:r>
            <a:endParaRPr lang="en-US" sz="1600" dirty="0">
              <a:solidFill>
                <a:schemeClr val="tx1"/>
              </a:solidFill>
            </a:endParaRPr>
          </a:p>
        </p:txBody>
      </p:sp>
      <p:sp>
        <p:nvSpPr>
          <p:cNvPr id="4" name="Θέση αριθμού διαφάνειας 3">
            <a:extLst>
              <a:ext uri="{FF2B5EF4-FFF2-40B4-BE49-F238E27FC236}">
                <a16:creationId xmlns:a16="http://schemas.microsoft.com/office/drawing/2014/main" id="{96292A5C-732B-4B62-959D-B3E5C888A4EC}"/>
              </a:ext>
            </a:extLst>
          </p:cNvPr>
          <p:cNvSpPr>
            <a:spLocks noGrp="1"/>
          </p:cNvSpPr>
          <p:nvPr>
            <p:ph type="sldNum" sz="quarter" idx="12"/>
          </p:nvPr>
        </p:nvSpPr>
        <p:spPr/>
        <p:txBody>
          <a:bodyPr/>
          <a:lstStyle/>
          <a:p>
            <a:pPr>
              <a:defRPr/>
            </a:pPr>
            <a:fld id="{AFDF76C5-FD58-498F-929C-B2D1B4156563}" type="slidenum">
              <a:rPr lang="el-GR" altLang="el-GR" smtClean="0"/>
              <a:pPr>
                <a:defRPr/>
              </a:pPr>
              <a:t>46</a:t>
            </a:fld>
            <a:endParaRPr lang="el-GR" altLang="el-GR"/>
          </a:p>
        </p:txBody>
      </p:sp>
      <p:pic>
        <p:nvPicPr>
          <p:cNvPr id="20" name="Εικόνα 19">
            <a:extLst>
              <a:ext uri="{FF2B5EF4-FFF2-40B4-BE49-F238E27FC236}">
                <a16:creationId xmlns:a16="http://schemas.microsoft.com/office/drawing/2014/main" id="{C3A1D6D1-624E-9E25-F941-65C7829697E6}"/>
              </a:ext>
            </a:extLst>
          </p:cNvPr>
          <p:cNvPicPr>
            <a:picLocks noChangeAspect="1"/>
          </p:cNvPicPr>
          <p:nvPr/>
        </p:nvPicPr>
        <p:blipFill>
          <a:blip r:embed="rId2"/>
          <a:stretch>
            <a:fillRect/>
          </a:stretch>
        </p:blipFill>
        <p:spPr>
          <a:xfrm>
            <a:off x="486791" y="1477877"/>
            <a:ext cx="5219700" cy="1724025"/>
          </a:xfrm>
          <a:prstGeom prst="rect">
            <a:avLst/>
          </a:prstGeom>
        </p:spPr>
      </p:pic>
      <p:pic>
        <p:nvPicPr>
          <p:cNvPr id="22" name="Εικόνα 21">
            <a:extLst>
              <a:ext uri="{FF2B5EF4-FFF2-40B4-BE49-F238E27FC236}">
                <a16:creationId xmlns:a16="http://schemas.microsoft.com/office/drawing/2014/main" id="{21B5C452-7DD1-13CA-489E-D56F9D17357A}"/>
              </a:ext>
            </a:extLst>
          </p:cNvPr>
          <p:cNvPicPr>
            <a:picLocks noChangeAspect="1"/>
          </p:cNvPicPr>
          <p:nvPr/>
        </p:nvPicPr>
        <p:blipFill>
          <a:blip r:embed="rId3"/>
          <a:stretch>
            <a:fillRect/>
          </a:stretch>
        </p:blipFill>
        <p:spPr>
          <a:xfrm>
            <a:off x="683568" y="3097127"/>
            <a:ext cx="4171950" cy="1514475"/>
          </a:xfrm>
          <a:prstGeom prst="rect">
            <a:avLst/>
          </a:prstGeom>
        </p:spPr>
      </p:pic>
      <p:pic>
        <p:nvPicPr>
          <p:cNvPr id="24" name="Εικόνα 23">
            <a:extLst>
              <a:ext uri="{FF2B5EF4-FFF2-40B4-BE49-F238E27FC236}">
                <a16:creationId xmlns:a16="http://schemas.microsoft.com/office/drawing/2014/main" id="{67FB1C4F-2FD9-A9DC-7D3B-0B9694B33AFF}"/>
              </a:ext>
            </a:extLst>
          </p:cNvPr>
          <p:cNvPicPr>
            <a:picLocks noChangeAspect="1"/>
          </p:cNvPicPr>
          <p:nvPr/>
        </p:nvPicPr>
        <p:blipFill>
          <a:blip r:embed="rId4"/>
          <a:stretch>
            <a:fillRect/>
          </a:stretch>
        </p:blipFill>
        <p:spPr>
          <a:xfrm>
            <a:off x="290512" y="4611602"/>
            <a:ext cx="8562975" cy="2057400"/>
          </a:xfrm>
          <a:prstGeom prst="rect">
            <a:avLst/>
          </a:prstGeom>
        </p:spPr>
      </p:pic>
    </p:spTree>
    <p:extLst>
      <p:ext uri="{BB962C8B-B14F-4D97-AF65-F5344CB8AC3E}">
        <p14:creationId xmlns:p14="http://schemas.microsoft.com/office/powerpoint/2010/main" val="3734951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Θέση περιεχομένου 4">
            <a:extLst>
              <a:ext uri="{FF2B5EF4-FFF2-40B4-BE49-F238E27FC236}">
                <a16:creationId xmlns:a16="http://schemas.microsoft.com/office/drawing/2014/main" id="{FB16D3B3-2552-405A-9170-746E602DD9C1}"/>
              </a:ext>
            </a:extLst>
          </p:cNvPr>
          <p:cNvPicPr>
            <a:picLocks noGrp="1" noChangeArrowheads="1"/>
          </p:cNvPicPr>
          <p:nvPr>
            <p:ph idx="1"/>
          </p:nvPr>
        </p:nvPicPr>
        <p:blipFill rotWithShape="1">
          <a:blip r:embed="rId3">
            <a:extLst>
              <a:ext uri="{28A0092B-C50C-407E-A947-70E740481C1C}">
                <a14:useLocalDpi xmlns:a14="http://schemas.microsoft.com/office/drawing/2010/main" val="0"/>
              </a:ext>
            </a:extLst>
          </a:blip>
          <a:srcRect l="18297" t="2464" r="47223" b="42009"/>
          <a:stretch/>
        </p:blipFill>
        <p:spPr>
          <a:xfrm>
            <a:off x="-1116632" y="0"/>
            <a:ext cx="5265443" cy="59492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8915" name="Θέση αριθμού διαφάνειας 3">
            <a:extLst>
              <a:ext uri="{FF2B5EF4-FFF2-40B4-BE49-F238E27FC236}">
                <a16:creationId xmlns:a16="http://schemas.microsoft.com/office/drawing/2014/main" id="{0D07F120-D277-436C-865B-2C4DA7DB92B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400" b="1" dirty="0">
                <a:solidFill>
                  <a:srgbClr val="C00000"/>
                </a:solidFill>
              </a:rPr>
              <a:t>Compare means</a:t>
            </a:r>
            <a:endParaRPr lang="el-GR" altLang="el-GR" sz="1400" dirty="0"/>
          </a:p>
        </p:txBody>
      </p:sp>
      <p:pic>
        <p:nvPicPr>
          <p:cNvPr id="2" name="Εικόνα 1">
            <a:extLst>
              <a:ext uri="{FF2B5EF4-FFF2-40B4-BE49-F238E27FC236}">
                <a16:creationId xmlns:a16="http://schemas.microsoft.com/office/drawing/2014/main" id="{3A14D269-5195-4CAF-B6DD-6048929A7731}"/>
              </a:ext>
            </a:extLst>
          </p:cNvPr>
          <p:cNvPicPr>
            <a:picLocks noChangeAspect="1"/>
          </p:cNvPicPr>
          <p:nvPr/>
        </p:nvPicPr>
        <p:blipFill rotWithShape="1">
          <a:blip r:embed="rId4"/>
          <a:srcRect l="37400" t="33201" r="38188" b="38800"/>
          <a:stretch/>
        </p:blipFill>
        <p:spPr>
          <a:xfrm>
            <a:off x="3995935" y="-317443"/>
            <a:ext cx="4690865" cy="3026364"/>
          </a:xfrm>
          <a:prstGeom prst="rect">
            <a:avLst/>
          </a:prstGeom>
        </p:spPr>
      </p:pic>
      <p:pic>
        <p:nvPicPr>
          <p:cNvPr id="3" name="Εικόνα 2">
            <a:extLst>
              <a:ext uri="{FF2B5EF4-FFF2-40B4-BE49-F238E27FC236}">
                <a16:creationId xmlns:a16="http://schemas.microsoft.com/office/drawing/2014/main" id="{FFB46803-63EB-4BBF-BCE1-3DDE7A674344}"/>
              </a:ext>
            </a:extLst>
          </p:cNvPr>
          <p:cNvPicPr>
            <a:picLocks noChangeAspect="1"/>
          </p:cNvPicPr>
          <p:nvPr/>
        </p:nvPicPr>
        <p:blipFill rotWithShape="1">
          <a:blip r:embed="rId5"/>
          <a:srcRect l="34790" t="33201" r="34403" b="38800"/>
          <a:stretch/>
        </p:blipFill>
        <p:spPr>
          <a:xfrm>
            <a:off x="4148811" y="727261"/>
            <a:ext cx="4879462" cy="2476885"/>
          </a:xfrm>
          <a:prstGeom prst="rect">
            <a:avLst/>
          </a:prstGeom>
        </p:spPr>
      </p:pic>
      <p:pic>
        <p:nvPicPr>
          <p:cNvPr id="4" name="Εικόνα 3">
            <a:extLst>
              <a:ext uri="{FF2B5EF4-FFF2-40B4-BE49-F238E27FC236}">
                <a16:creationId xmlns:a16="http://schemas.microsoft.com/office/drawing/2014/main" id="{B59F5772-6EE3-49F1-9951-7AC2A61858EA}"/>
              </a:ext>
            </a:extLst>
          </p:cNvPr>
          <p:cNvPicPr>
            <a:picLocks noChangeAspect="1"/>
          </p:cNvPicPr>
          <p:nvPr/>
        </p:nvPicPr>
        <p:blipFill rotWithShape="1">
          <a:blip r:embed="rId6"/>
          <a:srcRect l="38188" t="36000" r="38188" b="38800"/>
          <a:stretch/>
        </p:blipFill>
        <p:spPr>
          <a:xfrm>
            <a:off x="1893531" y="2332385"/>
            <a:ext cx="4681209" cy="2842480"/>
          </a:xfrm>
          <a:prstGeom prst="rect">
            <a:avLst/>
          </a:prstGeom>
        </p:spPr>
      </p:pic>
      <p:pic>
        <p:nvPicPr>
          <p:cNvPr id="5" name="Εικόνα 4">
            <a:extLst>
              <a:ext uri="{FF2B5EF4-FFF2-40B4-BE49-F238E27FC236}">
                <a16:creationId xmlns:a16="http://schemas.microsoft.com/office/drawing/2014/main" id="{8EBEF87B-E8FB-4760-A2F3-CF9749D1DBEA}"/>
              </a:ext>
            </a:extLst>
          </p:cNvPr>
          <p:cNvPicPr>
            <a:picLocks noChangeAspect="1"/>
          </p:cNvPicPr>
          <p:nvPr/>
        </p:nvPicPr>
        <p:blipFill rotWithShape="1">
          <a:blip r:embed="rId7"/>
          <a:srcRect l="35824" t="30400" r="36614" b="36000"/>
          <a:stretch/>
        </p:blipFill>
        <p:spPr>
          <a:xfrm>
            <a:off x="2099705" y="3204146"/>
            <a:ext cx="3943358" cy="270401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a:extLst>
              <a:ext uri="{FF2B5EF4-FFF2-40B4-BE49-F238E27FC236}">
                <a16:creationId xmlns:a16="http://schemas.microsoft.com/office/drawing/2014/main" id="{917065E9-6A66-4327-80E8-115C9F08AEF9}"/>
              </a:ext>
            </a:extLst>
          </p:cNvPr>
          <p:cNvSpPr>
            <a:spLocks noGrp="1" noChangeArrowheads="1"/>
          </p:cNvSpPr>
          <p:nvPr>
            <p:ph type="title"/>
          </p:nvPr>
        </p:nvSpPr>
        <p:spPr>
          <a:xfrm>
            <a:off x="1043608" y="1124744"/>
            <a:ext cx="7274492" cy="3337527"/>
          </a:xfrm>
        </p:spPr>
        <p:txBody>
          <a:bodyPr vert="horz" lIns="91440" tIns="45720" rIns="91440" bIns="45720" rtlCol="0" anchor="ctr">
            <a:normAutofit fontScale="90000"/>
          </a:bodyPr>
          <a:lstStyle/>
          <a:p>
            <a:pPr algn="l" eaLnBrk="1" hangingPunct="1">
              <a:lnSpc>
                <a:spcPct val="90000"/>
              </a:lnSpc>
              <a:defRPr/>
            </a:pPr>
            <a:r>
              <a:rPr lang="en-US" altLang="el-GR" sz="1800" kern="1200" dirty="0">
                <a:solidFill>
                  <a:schemeClr val="tx1"/>
                </a:solidFill>
                <a:latin typeface="Calibri" panose="020F0502020204030204" pitchFamily="34" charset="0"/>
                <a:cs typeface="Calibri" panose="020F0502020204030204" pitchFamily="34" charset="0"/>
              </a:rPr>
              <a:t>1. </a:t>
            </a:r>
            <a:r>
              <a:rPr lang="el-GR" altLang="el-GR" sz="1800" kern="1200" dirty="0">
                <a:solidFill>
                  <a:schemeClr val="tx1"/>
                </a:solidFill>
                <a:latin typeface="Calibri" panose="020F0502020204030204" pitchFamily="34" charset="0"/>
                <a:cs typeface="Calibri" panose="020F0502020204030204" pitchFamily="34" charset="0"/>
              </a:rPr>
              <a:t>έχει</a:t>
            </a:r>
            <a:r>
              <a:rPr lang="en-US" altLang="el-GR" sz="1800" kern="1200" dirty="0">
                <a:solidFill>
                  <a:schemeClr val="tx1"/>
                </a:solidFill>
                <a:latin typeface="Calibri" panose="020F0502020204030204" pitchFamily="34" charset="0"/>
                <a:cs typeface="Calibri" panose="020F0502020204030204" pitchFamily="34" charset="0"/>
              </a:rPr>
              <a:t> σ.σ. δια</a:t>
            </a:r>
            <a:r>
              <a:rPr lang="en-US" altLang="el-GR" sz="1800" kern="1200" dirty="0" err="1">
                <a:solidFill>
                  <a:schemeClr val="tx1"/>
                </a:solidFill>
                <a:latin typeface="Calibri" panose="020F0502020204030204" pitchFamily="34" charset="0"/>
                <a:cs typeface="Calibri" panose="020F0502020204030204" pitchFamily="34" charset="0"/>
              </a:rPr>
              <a:t>φορά</a:t>
            </a:r>
            <a:r>
              <a:rPr lang="en-US" altLang="el-GR" sz="1800" kern="1200" dirty="0">
                <a:solidFill>
                  <a:schemeClr val="tx1"/>
                </a:solidFill>
                <a:latin typeface="Calibri" panose="020F0502020204030204" pitchFamily="34" charset="0"/>
                <a:cs typeface="Calibri" panose="020F0502020204030204" pitchFamily="34" charset="0"/>
              </a:rPr>
              <a:t> μετα</a:t>
            </a:r>
            <a:r>
              <a:rPr lang="en-US" altLang="el-GR" sz="1800" kern="1200" dirty="0" err="1">
                <a:solidFill>
                  <a:schemeClr val="tx1"/>
                </a:solidFill>
                <a:latin typeface="Calibri" panose="020F0502020204030204" pitchFamily="34" charset="0"/>
                <a:cs typeface="Calibri" panose="020F0502020204030204" pitchFamily="34" charset="0"/>
              </a:rPr>
              <a:t>ξύ</a:t>
            </a:r>
            <a:r>
              <a:rPr lang="en-US" altLang="el-GR" sz="1800" kern="1200" dirty="0">
                <a:solidFill>
                  <a:schemeClr val="tx1"/>
                </a:solidFill>
                <a:latin typeface="Calibri" panose="020F0502020204030204" pitchFamily="34" charset="0"/>
                <a:cs typeface="Calibri" panose="020F0502020204030204" pitchFamily="34" charset="0"/>
              </a:rPr>
              <a:t> </a:t>
            </a:r>
            <a:r>
              <a:rPr lang="el-GR" altLang="el-GR" sz="1800" kern="1200" dirty="0">
                <a:solidFill>
                  <a:schemeClr val="tx1"/>
                </a:solidFill>
                <a:latin typeface="Calibri" panose="020F0502020204030204" pitchFamily="34" charset="0"/>
                <a:cs typeface="Calibri" panose="020F0502020204030204" pitchFamily="34" charset="0"/>
              </a:rPr>
              <a:t>Ανθρωπιστικών επιστημών και Μηχανικής </a:t>
            </a:r>
            <a:r>
              <a:rPr lang="en-US" altLang="el-GR" sz="1800" kern="1200" dirty="0">
                <a:solidFill>
                  <a:schemeClr val="tx1"/>
                </a:solidFill>
                <a:latin typeface="Calibri" panose="020F0502020204030204" pitchFamily="34" charset="0"/>
                <a:cs typeface="Calibri" panose="020F0502020204030204" pitchFamily="34" charset="0"/>
              </a:rPr>
              <a:t> </a:t>
            </a:r>
            <a:r>
              <a:rPr lang="el-GR" altLang="el-GR" sz="1800" kern="1200" dirty="0">
                <a:solidFill>
                  <a:schemeClr val="tx1"/>
                </a:solidFill>
                <a:latin typeface="Calibri" panose="020F0502020204030204" pitchFamily="34" charset="0"/>
                <a:cs typeface="Calibri" panose="020F0502020204030204" pitchFamily="34" charset="0"/>
              </a:rPr>
              <a:t>για τη συνολική σημαντικότητα των δηλώσεων (</a:t>
            </a:r>
            <a:r>
              <a:rPr lang="en-US" altLang="el-GR" sz="1800" kern="1200" dirty="0">
                <a:solidFill>
                  <a:schemeClr val="tx1"/>
                </a:solidFill>
                <a:latin typeface="Calibri" panose="020F0502020204030204" pitchFamily="34" charset="0"/>
                <a:cs typeface="Calibri" panose="020F0502020204030204" pitchFamily="34" charset="0"/>
              </a:rPr>
              <a:t>t-test independent)</a:t>
            </a:r>
            <a:br>
              <a:rPr lang="el-GR" altLang="el-GR" sz="1800" kern="1200" dirty="0">
                <a:solidFill>
                  <a:schemeClr val="tx1"/>
                </a:solidFill>
                <a:latin typeface="Calibri" panose="020F0502020204030204" pitchFamily="34" charset="0"/>
                <a:cs typeface="Calibri" panose="020F0502020204030204" pitchFamily="34" charset="0"/>
              </a:rPr>
            </a:br>
            <a:br>
              <a:rPr lang="en-US" altLang="el-GR" sz="1800" kern="1200" dirty="0">
                <a:solidFill>
                  <a:schemeClr val="tx1"/>
                </a:solidFill>
                <a:latin typeface="Calibri" panose="020F0502020204030204" pitchFamily="34" charset="0"/>
                <a:cs typeface="Calibri" panose="020F0502020204030204" pitchFamily="34" charset="0"/>
              </a:rPr>
            </a:br>
            <a:r>
              <a:rPr lang="en-US" altLang="el-GR" sz="1800" kern="1200" dirty="0">
                <a:solidFill>
                  <a:schemeClr val="tx1"/>
                </a:solidFill>
                <a:latin typeface="Calibri" panose="020F0502020204030204" pitchFamily="34" charset="0"/>
                <a:cs typeface="Calibri" panose="020F0502020204030204" pitchFamily="34" charset="0"/>
              </a:rPr>
              <a:t>2. υπ</a:t>
            </a:r>
            <a:r>
              <a:rPr lang="en-US" altLang="el-GR" sz="1800" kern="1200" dirty="0" err="1">
                <a:solidFill>
                  <a:schemeClr val="tx1"/>
                </a:solidFill>
                <a:latin typeface="Calibri" panose="020F0502020204030204" pitchFamily="34" charset="0"/>
                <a:cs typeface="Calibri" panose="020F0502020204030204" pitchFamily="34" charset="0"/>
              </a:rPr>
              <a:t>άρχει</a:t>
            </a:r>
            <a:r>
              <a:rPr lang="en-US" altLang="el-GR" sz="1800" kern="1200" dirty="0">
                <a:solidFill>
                  <a:schemeClr val="tx1"/>
                </a:solidFill>
                <a:latin typeface="Calibri" panose="020F0502020204030204" pitchFamily="34" charset="0"/>
                <a:cs typeface="Calibri" panose="020F0502020204030204" pitchFamily="34" charset="0"/>
              </a:rPr>
              <a:t> </a:t>
            </a:r>
            <a:r>
              <a:rPr lang="en-US" altLang="el-GR" sz="1800" kern="1200" dirty="0" err="1">
                <a:solidFill>
                  <a:schemeClr val="tx1"/>
                </a:solidFill>
                <a:latin typeface="Calibri" panose="020F0502020204030204" pitchFamily="34" charset="0"/>
                <a:cs typeface="Calibri" panose="020F0502020204030204" pitchFamily="34" charset="0"/>
              </a:rPr>
              <a:t>σ.σ</a:t>
            </a:r>
            <a:r>
              <a:rPr lang="en-US" altLang="el-GR" sz="1800" kern="1200" dirty="0">
                <a:solidFill>
                  <a:schemeClr val="tx1"/>
                </a:solidFill>
                <a:latin typeface="Calibri" panose="020F0502020204030204" pitchFamily="34" charset="0"/>
                <a:cs typeface="Calibri" panose="020F0502020204030204" pitchFamily="34" charset="0"/>
              </a:rPr>
              <a:t>. δια</a:t>
            </a:r>
            <a:r>
              <a:rPr lang="en-US" altLang="el-GR" sz="1800" kern="1200" dirty="0" err="1">
                <a:solidFill>
                  <a:schemeClr val="tx1"/>
                </a:solidFill>
                <a:latin typeface="Calibri" panose="020F0502020204030204" pitchFamily="34" charset="0"/>
                <a:cs typeface="Calibri" panose="020F0502020204030204" pitchFamily="34" charset="0"/>
              </a:rPr>
              <a:t>φορά</a:t>
            </a:r>
            <a:r>
              <a:rPr lang="en-US" altLang="el-GR" sz="1800" kern="1200" dirty="0">
                <a:solidFill>
                  <a:schemeClr val="tx1"/>
                </a:solidFill>
                <a:latin typeface="Calibri" panose="020F0502020204030204" pitchFamily="34" charset="0"/>
                <a:cs typeface="Calibri" panose="020F0502020204030204" pitchFamily="34" charset="0"/>
              </a:rPr>
              <a:t> </a:t>
            </a:r>
            <a:r>
              <a:rPr lang="el-GR" altLang="el-GR" sz="1800" kern="1200" dirty="0">
                <a:solidFill>
                  <a:schemeClr val="tx1"/>
                </a:solidFill>
                <a:latin typeface="Calibri" panose="020F0502020204030204" pitchFamily="34" charset="0"/>
                <a:cs typeface="Calibri" panose="020F0502020204030204" pitchFamily="34" charset="0"/>
              </a:rPr>
              <a:t>στα επιστημονικά πεδία για τη συνολική σημαντικότητα των προτάσεων</a:t>
            </a:r>
            <a:r>
              <a:rPr lang="en-US" altLang="el-GR" sz="1800" kern="1200" dirty="0">
                <a:solidFill>
                  <a:schemeClr val="tx1"/>
                </a:solidFill>
                <a:latin typeface="Calibri" panose="020F0502020204030204" pitchFamily="34" charset="0"/>
                <a:cs typeface="Calibri" panose="020F0502020204030204" pitchFamily="34" charset="0"/>
              </a:rPr>
              <a:t>; (F-test)/Boneferroni)</a:t>
            </a:r>
            <a:br>
              <a:rPr lang="el-GR" altLang="el-GR" sz="1800" kern="1200" dirty="0">
                <a:solidFill>
                  <a:schemeClr val="tx1"/>
                </a:solidFill>
                <a:latin typeface="Calibri" panose="020F0502020204030204" pitchFamily="34" charset="0"/>
                <a:cs typeface="Calibri" panose="020F0502020204030204" pitchFamily="34" charset="0"/>
              </a:rPr>
            </a:br>
            <a:br>
              <a:rPr lang="el-GR" altLang="el-GR" sz="1800" kern="1200" dirty="0">
                <a:solidFill>
                  <a:schemeClr val="tx1"/>
                </a:solidFill>
                <a:latin typeface="Calibri" panose="020F0502020204030204" pitchFamily="34" charset="0"/>
                <a:cs typeface="Calibri" panose="020F0502020204030204" pitchFamily="34" charset="0"/>
              </a:rPr>
            </a:br>
            <a:r>
              <a:rPr lang="el-GR" altLang="el-GR" sz="1800" kern="1200" dirty="0">
                <a:solidFill>
                  <a:schemeClr val="tx1"/>
                </a:solidFill>
                <a:latin typeface="Calibri" panose="020F0502020204030204" pitchFamily="34" charset="0"/>
                <a:cs typeface="Calibri" panose="020F0502020204030204" pitchFamily="34" charset="0"/>
              </a:rPr>
              <a:t>3. υπάρχει </a:t>
            </a:r>
            <a:r>
              <a:rPr lang="el-GR" altLang="el-GR" sz="1800" kern="1200" dirty="0" err="1">
                <a:solidFill>
                  <a:schemeClr val="tx1"/>
                </a:solidFill>
                <a:latin typeface="Calibri" panose="020F0502020204030204" pitchFamily="34" charset="0"/>
                <a:cs typeface="Calibri" panose="020F0502020204030204" pitchFamily="34" charset="0"/>
              </a:rPr>
              <a:t>σ.σ</a:t>
            </a:r>
            <a:r>
              <a:rPr lang="el-GR" altLang="el-GR" sz="1800" kern="1200" dirty="0">
                <a:solidFill>
                  <a:schemeClr val="tx1"/>
                </a:solidFill>
                <a:latin typeface="Calibri" panose="020F0502020204030204" pitchFamily="34" charset="0"/>
                <a:cs typeface="Calibri" panose="020F0502020204030204" pitchFamily="34" charset="0"/>
              </a:rPr>
              <a:t> διαφορά </a:t>
            </a:r>
            <a:r>
              <a:rPr lang="el-GR" altLang="el-GR" sz="1800" kern="1200" dirty="0" err="1">
                <a:solidFill>
                  <a:schemeClr val="tx1"/>
                </a:solidFill>
                <a:latin typeface="Calibri" panose="020F0502020204030204" pitchFamily="34" charset="0"/>
                <a:cs typeface="Calibri" panose="020F0502020204030204" pitchFamily="34" charset="0"/>
              </a:rPr>
              <a:t>σημαντικότας</a:t>
            </a:r>
            <a:r>
              <a:rPr lang="el-GR" altLang="el-GR" sz="1800" kern="1200" dirty="0">
                <a:solidFill>
                  <a:schemeClr val="tx1"/>
                </a:solidFill>
                <a:latin typeface="Calibri" panose="020F0502020204030204" pitchFamily="34" charset="0"/>
                <a:cs typeface="Calibri" panose="020F0502020204030204" pitchFamily="34" charset="0"/>
              </a:rPr>
              <a:t> της δήλωσης «να διαλέγω εγώ τα μαθήματα που θα με ενδιαφέρουν και από άλλα τμήματα και να φτιάχνω εγώ το πρόγραμμα σπουδών μου» με τη δήλωση «</a:t>
            </a:r>
            <a:r>
              <a:rPr lang="el-GR" sz="1800" dirty="0">
                <a:solidFill>
                  <a:schemeClr val="tx1"/>
                </a:solidFill>
                <a:latin typeface="Calibri" panose="020F0502020204030204" pitchFamily="34" charset="0"/>
                <a:ea typeface="Times New Roman" panose="02020603050405020304" pitchFamily="18" charset="0"/>
              </a:rPr>
              <a:t>να έχω την δυνατότητα  να παρακολουθώ προγραμματισμένα διαδικτυακά σεμινάρια στα μαθήματα που με ενδιαφέρουν»</a:t>
            </a:r>
            <a:r>
              <a:rPr lang="en-US" sz="1800" dirty="0">
                <a:solidFill>
                  <a:schemeClr val="tx1"/>
                </a:solidFill>
                <a:latin typeface="Calibri" panose="020F0502020204030204" pitchFamily="34" charset="0"/>
                <a:ea typeface="Times New Roman" panose="02020603050405020304" pitchFamily="18" charset="0"/>
              </a:rPr>
              <a:t>(t-test-paired)</a:t>
            </a:r>
            <a:br>
              <a:rPr lang="en-US" sz="1800" dirty="0">
                <a:effectLst/>
                <a:latin typeface="Times New Roman" panose="02020603050405020304" pitchFamily="18" charset="0"/>
                <a:ea typeface="Times New Roman" panose="02020603050405020304" pitchFamily="18" charset="0"/>
              </a:rPr>
            </a:br>
            <a:br>
              <a:rPr lang="en-US" altLang="el-GR" sz="2200" kern="1200" dirty="0">
                <a:solidFill>
                  <a:srgbClr val="FF0000"/>
                </a:solidFill>
                <a:latin typeface="Calibri" panose="020F0502020204030204" pitchFamily="34" charset="0"/>
                <a:cs typeface="Calibri" panose="020F0502020204030204" pitchFamily="34" charset="0"/>
              </a:rPr>
            </a:br>
            <a:br>
              <a:rPr lang="en-US" altLang="el-GR" sz="2200" kern="1200" dirty="0">
                <a:solidFill>
                  <a:schemeClr val="tx1"/>
                </a:solidFill>
                <a:latin typeface="Calibri" panose="020F0502020204030204" pitchFamily="34" charset="0"/>
                <a:cs typeface="Calibri" panose="020F0502020204030204" pitchFamily="34" charset="0"/>
              </a:rPr>
            </a:br>
            <a:endParaRPr lang="en-US" altLang="el-GR" sz="2200" kern="1200" dirty="0">
              <a:solidFill>
                <a:schemeClr val="tx1"/>
              </a:solidFill>
              <a:latin typeface="Calibri" panose="020F0502020204030204" pitchFamily="34" charset="0"/>
              <a:cs typeface="Calibri" panose="020F0502020204030204" pitchFamily="34" charset="0"/>
            </a:endParaRPr>
          </a:p>
        </p:txBody>
      </p:sp>
      <p:sp>
        <p:nvSpPr>
          <p:cNvPr id="39939" name="Θέση αριθμού διαφάνειας 3">
            <a:extLst>
              <a:ext uri="{FF2B5EF4-FFF2-40B4-BE49-F238E27FC236}">
                <a16:creationId xmlns:a16="http://schemas.microsoft.com/office/drawing/2014/main" id="{27BEB63D-E0D5-4586-BF09-3641922CEED4}"/>
              </a:ext>
            </a:extLst>
          </p:cNvPr>
          <p:cNvSpPr>
            <a:spLocks noGrp="1"/>
          </p:cNvSpPr>
          <p:nvPr>
            <p:ph type="sldNum" sz="quarter" idx="12"/>
          </p:nvPr>
        </p:nvSpPr>
        <p:spPr>
          <a:xfrm>
            <a:off x="6926259" y="5821238"/>
            <a:ext cx="1654373" cy="320040"/>
          </a:xfrm>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r>
              <a:rPr lang="en-US" altLang="el-GR" sz="1400" b="1" dirty="0">
                <a:solidFill>
                  <a:srgbClr val="C00000"/>
                </a:solidFill>
                <a:latin typeface="+mn-lt"/>
                <a:cs typeface="+mn-cs"/>
              </a:rPr>
              <a:t>Compare means</a:t>
            </a:r>
            <a:endParaRPr lang="en-US" altLang="el-GR" sz="1400" dirty="0">
              <a:solidFill>
                <a:srgbClr val="C00000"/>
              </a:solidFill>
              <a:latin typeface="+mn-lt"/>
              <a:cs typeface="+mn-cs"/>
            </a:endParaRPr>
          </a:p>
        </p:txBody>
      </p:sp>
      <p:sp>
        <p:nvSpPr>
          <p:cNvPr id="2" name="Ορθογώνιο 1">
            <a:extLst>
              <a:ext uri="{FF2B5EF4-FFF2-40B4-BE49-F238E27FC236}">
                <a16:creationId xmlns:a16="http://schemas.microsoft.com/office/drawing/2014/main" id="{F9F8CF01-7188-4763-A7CC-781CEEBE5D02}"/>
              </a:ext>
            </a:extLst>
          </p:cNvPr>
          <p:cNvSpPr/>
          <p:nvPr/>
        </p:nvSpPr>
        <p:spPr>
          <a:xfrm>
            <a:off x="395534" y="587250"/>
            <a:ext cx="7222477" cy="400110"/>
          </a:xfrm>
          <a:prstGeom prst="rect">
            <a:avLst/>
          </a:prstGeom>
        </p:spPr>
        <p:txBody>
          <a:bodyPr wrap="square">
            <a:spAutoFit/>
          </a:bodyPr>
          <a:lstStyle/>
          <a:p>
            <a:pPr>
              <a:spcAft>
                <a:spcPts val="600"/>
              </a:spcAft>
            </a:pPr>
            <a:r>
              <a:rPr lang="en-US" altLang="el-GR" sz="2000" b="1" dirty="0" err="1">
                <a:solidFill>
                  <a:srgbClr val="C00000"/>
                </a:solidFill>
                <a:highlight>
                  <a:srgbClr val="FFFFFF"/>
                </a:highlight>
                <a:latin typeface="Calibri" panose="020F0502020204030204" pitchFamily="34" charset="0"/>
                <a:cs typeface="Calibri" panose="020F0502020204030204" pitchFamily="34" charset="0"/>
              </a:rPr>
              <a:t>Άσκηση</a:t>
            </a:r>
            <a:r>
              <a:rPr lang="en-US" altLang="el-GR" sz="2000" dirty="0">
                <a:solidFill>
                  <a:srgbClr val="FF0000"/>
                </a:solidFill>
                <a:latin typeface="Calibri" panose="020F0502020204030204" pitchFamily="34" charset="0"/>
                <a:cs typeface="Calibri" panose="020F0502020204030204" pitchFamily="34" charset="0"/>
              </a:rPr>
              <a:t>:</a:t>
            </a:r>
            <a:endParaRPr lang="el-GR" sz="2000" dirty="0">
              <a:solidFill>
                <a:srgbClr val="FF0000"/>
              </a:solidFill>
              <a:latin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EF0F8B9-FA01-77A4-CD84-5A5606990593}"/>
              </a:ext>
            </a:extLst>
          </p:cNvPr>
          <p:cNvSpPr>
            <a:spLocks noGrp="1"/>
          </p:cNvSpPr>
          <p:nvPr>
            <p:ph idx="1"/>
          </p:nvPr>
        </p:nvSpPr>
        <p:spPr>
          <a:xfrm>
            <a:off x="628650" y="1218531"/>
            <a:ext cx="5386676" cy="4958432"/>
          </a:xfrm>
        </p:spPr>
        <p:txBody>
          <a:bodyPr>
            <a:normAutofit/>
          </a:bodyPr>
          <a:lstStyle/>
          <a:p>
            <a:pPr marL="0" indent="0">
              <a:lnSpc>
                <a:spcPct val="90000"/>
              </a:lnSpc>
              <a:buNone/>
            </a:pPr>
            <a:r>
              <a:rPr lang="el-GR" altLang="el-GR" sz="2500" b="1" dirty="0">
                <a:highlight>
                  <a:srgbClr val="F1ED41"/>
                </a:highlight>
                <a:latin typeface="Calibri" panose="020F0502020204030204" pitchFamily="34" charset="0"/>
                <a:cs typeface="Calibri" panose="020F0502020204030204" pitchFamily="34" charset="0"/>
              </a:rPr>
              <a:t>Σχέσεις μεταβλητών </a:t>
            </a:r>
            <a:r>
              <a:rPr lang="en-US" altLang="el-GR" sz="2500" b="1" dirty="0">
                <a:highlight>
                  <a:srgbClr val="F1ED41"/>
                </a:highlight>
                <a:latin typeface="Calibri" panose="020F0502020204030204" pitchFamily="34" charset="0"/>
                <a:cs typeface="Calibri" panose="020F0502020204030204" pitchFamily="34" charset="0"/>
              </a:rPr>
              <a:t>(</a:t>
            </a:r>
            <a:r>
              <a:rPr lang="el-GR" altLang="el-GR" sz="2500" b="1" dirty="0">
                <a:highlight>
                  <a:srgbClr val="F1ED41"/>
                </a:highlight>
                <a:latin typeface="Calibri" panose="020F0502020204030204" pitchFamily="34" charset="0"/>
                <a:cs typeface="Calibri" panose="020F0502020204030204" pitchFamily="34" charset="0"/>
              </a:rPr>
              <a:t>x</a:t>
            </a:r>
            <a:r>
              <a:rPr lang="el-GR" altLang="el-GR" sz="2500" b="1" baseline="30000" dirty="0">
                <a:highlight>
                  <a:srgbClr val="F1ED41"/>
                </a:highlight>
                <a:latin typeface="Calibri" panose="020F0502020204030204" pitchFamily="34" charset="0"/>
                <a:cs typeface="Calibri" panose="020F0502020204030204" pitchFamily="34" charset="0"/>
              </a:rPr>
              <a:t>2</a:t>
            </a:r>
            <a:r>
              <a:rPr lang="el-GR" altLang="el-GR" sz="2500" b="1" dirty="0">
                <a:highlight>
                  <a:srgbClr val="F1ED41"/>
                </a:highlight>
                <a:latin typeface="Calibri" panose="020F0502020204030204" pitchFamily="34" charset="0"/>
                <a:cs typeface="Calibri" panose="020F0502020204030204" pitchFamily="34" charset="0"/>
              </a:rPr>
              <a:t>-test</a:t>
            </a:r>
            <a:r>
              <a:rPr lang="en-US" altLang="el-GR" sz="2500" b="1" dirty="0">
                <a:highlight>
                  <a:srgbClr val="F1ED41"/>
                </a:highlight>
                <a:latin typeface="Calibri" panose="020F0502020204030204" pitchFamily="34" charset="0"/>
                <a:cs typeface="Calibri" panose="020F0502020204030204" pitchFamily="34" charset="0"/>
              </a:rPr>
              <a:t>,</a:t>
            </a:r>
            <a:r>
              <a:rPr lang="el-GR" altLang="el-GR" sz="2500" b="1" dirty="0">
                <a:highlight>
                  <a:srgbClr val="F1ED41"/>
                </a:highlight>
                <a:latin typeface="Calibri" panose="020F0502020204030204" pitchFamily="34" charset="0"/>
                <a:cs typeface="Calibri" panose="020F0502020204030204" pitchFamily="34" charset="0"/>
              </a:rPr>
              <a:t> t-</a:t>
            </a:r>
            <a:r>
              <a:rPr lang="el-GR" altLang="el-GR" sz="2500" b="1" dirty="0" err="1">
                <a:highlight>
                  <a:srgbClr val="F1ED41"/>
                </a:highlight>
                <a:latin typeface="Calibri" panose="020F0502020204030204" pitchFamily="34" charset="0"/>
                <a:cs typeface="Calibri" panose="020F0502020204030204" pitchFamily="34" charset="0"/>
              </a:rPr>
              <a:t>test</a:t>
            </a:r>
            <a:r>
              <a:rPr lang="en-US" altLang="el-GR" sz="2500" b="1" dirty="0">
                <a:highlight>
                  <a:srgbClr val="F1ED41"/>
                </a:highlight>
                <a:latin typeface="Calibri" panose="020F0502020204030204" pitchFamily="34" charset="0"/>
                <a:cs typeface="Calibri" panose="020F0502020204030204" pitchFamily="34" charset="0"/>
              </a:rPr>
              <a:t>)</a:t>
            </a:r>
            <a:endParaRPr lang="el-GR" altLang="el-GR" sz="2500" b="1" dirty="0">
              <a:highlight>
                <a:srgbClr val="F1ED41"/>
              </a:highlight>
              <a:latin typeface="Calibri" panose="020F0502020204030204" pitchFamily="34" charset="0"/>
              <a:cs typeface="Calibri" panose="020F0502020204030204" pitchFamily="34" charset="0"/>
            </a:endParaRPr>
          </a:p>
          <a:p>
            <a:pPr marL="0" indent="0">
              <a:lnSpc>
                <a:spcPct val="90000"/>
              </a:lnSpc>
              <a:buNone/>
            </a:pPr>
            <a:endParaRPr lang="en-US" altLang="el-GR" sz="2500" b="1" dirty="0">
              <a:latin typeface="Calibri" panose="020F0502020204030204" pitchFamily="34" charset="0"/>
              <a:cs typeface="Calibri" panose="020F0502020204030204" pitchFamily="34" charset="0"/>
            </a:endParaRPr>
          </a:p>
          <a:p>
            <a:pPr>
              <a:lnSpc>
                <a:spcPct val="90000"/>
              </a:lnSpc>
            </a:pPr>
            <a:r>
              <a:rPr lang="el-GR" altLang="el-GR" sz="2500" dirty="0">
                <a:latin typeface="Calibri" panose="020F0502020204030204" pitchFamily="34" charset="0"/>
                <a:cs typeface="Calibri" panose="020F0502020204030204" pitchFamily="34" charset="0"/>
              </a:rPr>
              <a:t>Υπάρχει σ.σ. σχέση μεταξύ της </a:t>
            </a:r>
            <a:r>
              <a:rPr lang="en-US" altLang="el-GR" sz="2500" dirty="0">
                <a:latin typeface="Calibri" panose="020F0502020204030204" pitchFamily="34" charset="0"/>
                <a:cs typeface="Calibri" panose="020F0502020204030204" pitchFamily="34" charset="0"/>
              </a:rPr>
              <a:t>“</a:t>
            </a:r>
            <a:r>
              <a:rPr lang="el-GR" altLang="el-GR" sz="2500" dirty="0">
                <a:latin typeface="Calibri" panose="020F0502020204030204" pitchFamily="34" charset="0"/>
                <a:cs typeface="Calibri" panose="020F0502020204030204" pitchFamily="34" charset="0"/>
              </a:rPr>
              <a:t>τμημάτων</a:t>
            </a:r>
            <a:r>
              <a:rPr lang="en-US" altLang="el-GR" sz="2500" dirty="0">
                <a:latin typeface="Calibri" panose="020F0502020204030204" pitchFamily="34" charset="0"/>
                <a:cs typeface="Calibri" panose="020F0502020204030204" pitchFamily="34" charset="0"/>
              </a:rPr>
              <a:t>”</a:t>
            </a:r>
            <a:r>
              <a:rPr lang="el-GR" altLang="el-GR" sz="2500" dirty="0">
                <a:latin typeface="Calibri" panose="020F0502020204030204" pitchFamily="34" charset="0"/>
                <a:cs typeface="Calibri" panose="020F0502020204030204" pitchFamily="34" charset="0"/>
              </a:rPr>
              <a:t> </a:t>
            </a:r>
            <a:r>
              <a:rPr lang="en-US" altLang="el-GR" sz="2500" dirty="0">
                <a:latin typeface="Calibri" panose="020F0502020204030204" pitchFamily="34" charset="0"/>
                <a:cs typeface="Calibri" panose="020F0502020204030204" pitchFamily="34" charset="0"/>
              </a:rPr>
              <a:t>(var</a:t>
            </a:r>
            <a:r>
              <a:rPr lang="el-GR" altLang="el-GR" sz="2500" dirty="0">
                <a:latin typeface="Calibri" panose="020F0502020204030204" pitchFamily="34" charset="0"/>
                <a:cs typeface="Calibri" panose="020F0502020204030204" pitchFamily="34" charset="0"/>
              </a:rPr>
              <a:t>52</a:t>
            </a:r>
            <a:r>
              <a:rPr lang="en-US" altLang="el-GR" sz="2500" dirty="0">
                <a:latin typeface="Calibri" panose="020F0502020204030204" pitchFamily="34" charset="0"/>
                <a:cs typeface="Calibri" panose="020F0502020204030204" pitchFamily="34" charset="0"/>
              </a:rPr>
              <a:t>c) </a:t>
            </a:r>
            <a:r>
              <a:rPr lang="el-GR" altLang="el-GR" sz="2500" dirty="0">
                <a:latin typeface="Calibri" panose="020F0502020204030204" pitchFamily="34" charset="0"/>
                <a:cs typeface="Calibri" panose="020F0502020204030204" pitchFamily="34" charset="0"/>
              </a:rPr>
              <a:t>και </a:t>
            </a:r>
            <a:r>
              <a:rPr lang="en-US" altLang="el-GR" sz="2500" dirty="0">
                <a:latin typeface="Calibri" panose="020F0502020204030204" pitchFamily="34" charset="0"/>
                <a:cs typeface="Calibri" panose="020F0502020204030204" pitchFamily="34" charset="0"/>
              </a:rPr>
              <a:t>“</a:t>
            </a:r>
            <a:r>
              <a:rPr lang="el-GR" altLang="el-GR" sz="2500" dirty="0">
                <a:latin typeface="Calibri" panose="020F0502020204030204" pitchFamily="34" charset="0"/>
                <a:cs typeface="Calibri" panose="020F0502020204030204" pitchFamily="34" charset="0"/>
              </a:rPr>
              <a:t>της συνολικής σημαντικότητας»</a:t>
            </a:r>
          </a:p>
          <a:p>
            <a:pPr>
              <a:lnSpc>
                <a:spcPct val="90000"/>
              </a:lnSpc>
            </a:pPr>
            <a:endParaRPr lang="el-GR" altLang="el-GR" sz="2500" dirty="0">
              <a:latin typeface="Calibri" panose="020F0502020204030204" pitchFamily="34" charset="0"/>
              <a:cs typeface="Calibri" panose="020F0502020204030204" pitchFamily="34" charset="0"/>
            </a:endParaRPr>
          </a:p>
          <a:p>
            <a:pPr>
              <a:lnSpc>
                <a:spcPct val="90000"/>
              </a:lnSpc>
            </a:pPr>
            <a:endParaRPr lang="en-US" altLang="el-GR" sz="2500" dirty="0">
              <a:latin typeface="Calibri" panose="020F0502020204030204" pitchFamily="34" charset="0"/>
              <a:cs typeface="Calibri" panose="020F0502020204030204" pitchFamily="34" charset="0"/>
            </a:endParaRPr>
          </a:p>
          <a:p>
            <a:pPr>
              <a:lnSpc>
                <a:spcPct val="90000"/>
              </a:lnSpc>
            </a:pPr>
            <a:r>
              <a:rPr lang="el-GR" altLang="el-GR" sz="2500" dirty="0">
                <a:latin typeface="Calibri" panose="020F0502020204030204" pitchFamily="34" charset="0"/>
                <a:cs typeface="Calibri" panose="020F0502020204030204" pitchFamily="34" charset="0"/>
              </a:rPr>
              <a:t>Υπάρχει σ.σ. σχέση μεταξύ </a:t>
            </a:r>
            <a:r>
              <a:rPr lang="en-US" altLang="el-GR" sz="2500" dirty="0">
                <a:latin typeface="Calibri" panose="020F0502020204030204" pitchFamily="34" charset="0"/>
                <a:cs typeface="Calibri" panose="020F0502020204030204" pitchFamily="34" charset="0"/>
              </a:rPr>
              <a:t>“</a:t>
            </a:r>
            <a:r>
              <a:rPr lang="el-GR" altLang="el-GR" sz="2500" dirty="0">
                <a:latin typeface="Calibri" panose="020F0502020204030204" pitchFamily="34" charset="0"/>
                <a:cs typeface="Calibri" panose="020F0502020204030204" pitchFamily="34" charset="0"/>
              </a:rPr>
              <a:t>των 16 δηλώσεων σημαντικότητας»</a:t>
            </a:r>
          </a:p>
          <a:p>
            <a:pPr>
              <a:lnSpc>
                <a:spcPct val="90000"/>
              </a:lnSpc>
            </a:pPr>
            <a:endParaRPr lang="el-GR" altLang="el-GR" sz="2500" dirty="0">
              <a:latin typeface="Calibri" panose="020F0502020204030204" pitchFamily="34" charset="0"/>
              <a:cs typeface="Calibri" panose="020F0502020204030204" pitchFamily="34" charset="0"/>
            </a:endParaRPr>
          </a:p>
          <a:p>
            <a:pPr>
              <a:lnSpc>
                <a:spcPct val="90000"/>
              </a:lnSpc>
            </a:pPr>
            <a:endParaRPr lang="en-US" sz="2500" dirty="0"/>
          </a:p>
        </p:txBody>
      </p:sp>
      <p:sp>
        <p:nvSpPr>
          <p:cNvPr id="4" name="Θέση αριθμού διαφάνειας 3">
            <a:extLst>
              <a:ext uri="{FF2B5EF4-FFF2-40B4-BE49-F238E27FC236}">
                <a16:creationId xmlns:a16="http://schemas.microsoft.com/office/drawing/2014/main" id="{5A6B72A0-87D4-0789-72E9-50FEEEDD7739}"/>
              </a:ext>
            </a:extLst>
          </p:cNvPr>
          <p:cNvSpPr>
            <a:spLocks noGrp="1"/>
          </p:cNvSpPr>
          <p:nvPr>
            <p:ph type="sldNum" sz="quarter" idx="12"/>
          </p:nvPr>
        </p:nvSpPr>
        <p:spPr>
          <a:xfrm>
            <a:off x="7335078" y="6356350"/>
            <a:ext cx="1180272" cy="365125"/>
          </a:xfrm>
        </p:spPr>
        <p:txBody>
          <a:bodyPr>
            <a:normAutofit/>
          </a:bodyPr>
          <a:lstStyle/>
          <a:p>
            <a:pPr>
              <a:spcAft>
                <a:spcPts val="600"/>
              </a:spcAft>
              <a:defRPr/>
            </a:pPr>
            <a:fld id="{AFDF76C5-FD58-498F-929C-B2D1B4156563}" type="slidenum">
              <a:rPr lang="el-GR" altLang="el-GR" smtClean="0"/>
              <a:pPr>
                <a:spcAft>
                  <a:spcPts val="600"/>
                </a:spcAft>
                <a:defRPr/>
              </a:pPr>
              <a:t>49</a:t>
            </a:fld>
            <a:endParaRPr lang="el-GR" altLang="el-GR"/>
          </a:p>
        </p:txBody>
      </p:sp>
    </p:spTree>
    <p:extLst>
      <p:ext uri="{BB962C8B-B14F-4D97-AF65-F5344CB8AC3E}">
        <p14:creationId xmlns:p14="http://schemas.microsoft.com/office/powerpoint/2010/main" val="4210628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7A9"/>
        </a:solidFill>
        <a:effectLst/>
      </p:bgPr>
    </p:bg>
    <p:spTree>
      <p:nvGrpSpPr>
        <p:cNvPr id="1" name=""/>
        <p:cNvGrpSpPr/>
        <p:nvPr/>
      </p:nvGrpSpPr>
      <p:grpSpPr>
        <a:xfrm>
          <a:off x="0" y="0"/>
          <a:ext cx="0" cy="0"/>
          <a:chOff x="0" y="0"/>
          <a:chExt cx="0" cy="0"/>
        </a:xfrm>
      </p:grpSpPr>
      <p:graphicFrame>
        <p:nvGraphicFramePr>
          <p:cNvPr id="6" name="Content Placeholder 2" descr="Segmented process showing 4 steps arranged one below the other and three downward pointing arrows are used to indicate progression from first step to second step and second step to third step and third step to fourth step"/>
          <p:cNvGraphicFramePr>
            <a:graphicFrameLocks noGrp="1"/>
          </p:cNvGraphicFramePr>
          <p:nvPr>
            <p:ph sz="half" idx="2"/>
            <p:extLst>
              <p:ext uri="{D42A27DB-BD31-4B8C-83A1-F6EECF244321}">
                <p14:modId xmlns:p14="http://schemas.microsoft.com/office/powerpoint/2010/main" val="1830344743"/>
              </p:ext>
            </p:extLst>
          </p:nvPr>
        </p:nvGraphicFramePr>
        <p:xfrm>
          <a:off x="646889" y="1124744"/>
          <a:ext cx="3771900" cy="4365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2" descr="Segmented process showing 4 steps arranged one below the other and three downward pointing arrows are used to indicate progression from first step to second step and second step to third step and third step to fourth step">
            <a:extLst>
              <a:ext uri="{FF2B5EF4-FFF2-40B4-BE49-F238E27FC236}">
                <a16:creationId xmlns:a16="http://schemas.microsoft.com/office/drawing/2014/main" id="{321AF4FF-A224-E3AC-A372-97A8F510A60F}"/>
              </a:ext>
            </a:extLst>
          </p:cNvPr>
          <p:cNvGraphicFramePr>
            <a:graphicFrameLocks noGrp="1"/>
          </p:cNvGraphicFramePr>
          <p:nvPr>
            <p:ph sz="half" idx="1"/>
            <p:extLst>
              <p:ext uri="{D42A27DB-BD31-4B8C-83A1-F6EECF244321}">
                <p14:modId xmlns:p14="http://schemas.microsoft.com/office/powerpoint/2010/main" val="2631475420"/>
              </p:ext>
            </p:extLst>
          </p:nvPr>
        </p:nvGraphicFramePr>
        <p:xfrm>
          <a:off x="4914900" y="1124744"/>
          <a:ext cx="3689548" cy="44819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2602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BB2877C9-FB9F-41DF-B165-09AB4E206395}" type="slidenum">
              <a:rPr lang="el-GR" altLang="el-GR" smtClean="0"/>
              <a:pPr>
                <a:defRPr/>
              </a:pPr>
              <a:t>50</a:t>
            </a:fld>
            <a:endParaRPr lang="el-GR" altLang="el-GR"/>
          </a:p>
        </p:txBody>
      </p:sp>
      <p:sp>
        <p:nvSpPr>
          <p:cNvPr id="4" name="Θέση υποσέλιδου 3"/>
          <p:cNvSpPr>
            <a:spLocks noGrp="1"/>
          </p:cNvSpPr>
          <p:nvPr>
            <p:ph type="ftr" sz="quarter" idx="11"/>
          </p:nvPr>
        </p:nvSpPr>
        <p:spPr>
          <a:xfrm>
            <a:off x="2123728" y="6245225"/>
            <a:ext cx="4104456" cy="476250"/>
          </a:xfrm>
        </p:spPr>
        <p:txBody>
          <a:bodyPr/>
          <a:lstStyle/>
          <a:p>
            <a:pPr>
              <a:defRPr/>
            </a:pPr>
            <a:r>
              <a:rPr lang="el-GR" altLang="el-GR" b="1" dirty="0">
                <a:solidFill>
                  <a:srgbClr val="C00000"/>
                </a:solidFill>
              </a:rPr>
              <a:t>Σχέσεις ονομαστικών, τακτικών μεταβλητών</a:t>
            </a:r>
          </a:p>
        </p:txBody>
      </p:sp>
      <p:pic>
        <p:nvPicPr>
          <p:cNvPr id="5" name="Εικόνα 4">
            <a:extLst>
              <a:ext uri="{FF2B5EF4-FFF2-40B4-BE49-F238E27FC236}">
                <a16:creationId xmlns:a16="http://schemas.microsoft.com/office/drawing/2014/main" id="{3E3E7941-93F1-B48C-A03F-DC3D4A2BA811}"/>
              </a:ext>
            </a:extLst>
          </p:cNvPr>
          <p:cNvPicPr>
            <a:picLocks noChangeAspect="1"/>
          </p:cNvPicPr>
          <p:nvPr/>
        </p:nvPicPr>
        <p:blipFill rotWithShape="1">
          <a:blip r:embed="rId3"/>
          <a:srcRect l="24800" t="2401" r="10625" b="27600"/>
          <a:stretch/>
        </p:blipFill>
        <p:spPr>
          <a:xfrm>
            <a:off x="5914" y="23921"/>
            <a:ext cx="5904656" cy="3600400"/>
          </a:xfrm>
          <a:prstGeom prst="rect">
            <a:avLst/>
          </a:prstGeom>
        </p:spPr>
      </p:pic>
      <p:pic>
        <p:nvPicPr>
          <p:cNvPr id="8" name="Εικόνα 7">
            <a:extLst>
              <a:ext uri="{FF2B5EF4-FFF2-40B4-BE49-F238E27FC236}">
                <a16:creationId xmlns:a16="http://schemas.microsoft.com/office/drawing/2014/main" id="{B7D07998-52D3-669A-6840-65DD92107B22}"/>
              </a:ext>
            </a:extLst>
          </p:cNvPr>
          <p:cNvPicPr>
            <a:picLocks noChangeAspect="1"/>
          </p:cNvPicPr>
          <p:nvPr/>
        </p:nvPicPr>
        <p:blipFill rotWithShape="1">
          <a:blip r:embed="rId4"/>
          <a:srcRect l="25588" t="6602" r="19288" b="26027"/>
          <a:stretch/>
        </p:blipFill>
        <p:spPr>
          <a:xfrm>
            <a:off x="4032920" y="2779977"/>
            <a:ext cx="5040560" cy="3465248"/>
          </a:xfrm>
          <a:prstGeom prst="rect">
            <a:avLst/>
          </a:prstGeom>
        </p:spPr>
      </p:pic>
    </p:spTree>
    <p:extLst>
      <p:ext uri="{BB962C8B-B14F-4D97-AF65-F5344CB8AC3E}">
        <p14:creationId xmlns:p14="http://schemas.microsoft.com/office/powerpoint/2010/main" val="1799167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2"/>
          </p:nvPr>
        </p:nvSpPr>
        <p:spPr/>
        <p:txBody>
          <a:bodyPr/>
          <a:lstStyle/>
          <a:p>
            <a:pPr>
              <a:defRPr/>
            </a:pPr>
            <a:fld id="{BB2877C9-FB9F-41DF-B165-09AB4E206395}" type="slidenum">
              <a:rPr lang="el-GR" altLang="el-GR" smtClean="0"/>
              <a:pPr>
                <a:defRPr/>
              </a:pPr>
              <a:t>51</a:t>
            </a:fld>
            <a:endParaRPr lang="el-GR" altLang="el-GR"/>
          </a:p>
        </p:txBody>
      </p:sp>
      <p:sp>
        <p:nvSpPr>
          <p:cNvPr id="5" name="Θέση υποσέλιδου 4"/>
          <p:cNvSpPr>
            <a:spLocks noGrp="1"/>
          </p:cNvSpPr>
          <p:nvPr>
            <p:ph type="ftr" sz="quarter" idx="11"/>
          </p:nvPr>
        </p:nvSpPr>
        <p:spPr/>
        <p:txBody>
          <a:bodyPr/>
          <a:lstStyle/>
          <a:p>
            <a:pPr>
              <a:defRPr/>
            </a:pPr>
            <a:r>
              <a:rPr lang="el-GR" altLang="el-GR" b="1" dirty="0">
                <a:solidFill>
                  <a:srgbClr val="C00000"/>
                </a:solidFill>
              </a:rPr>
              <a:t>Σχέσεις </a:t>
            </a:r>
            <a:r>
              <a:rPr lang="el-GR" altLang="el-GR" b="1" dirty="0" err="1">
                <a:solidFill>
                  <a:srgbClr val="C00000"/>
                </a:solidFill>
              </a:rPr>
              <a:t>ισοδιαστημικών</a:t>
            </a:r>
            <a:endParaRPr lang="el-GR" altLang="el-GR" b="1" dirty="0">
              <a:solidFill>
                <a:srgbClr val="C00000"/>
              </a:solidFill>
            </a:endParaRPr>
          </a:p>
        </p:txBody>
      </p:sp>
      <p:pic>
        <p:nvPicPr>
          <p:cNvPr id="7" name="Εικόνα 6">
            <a:extLst>
              <a:ext uri="{FF2B5EF4-FFF2-40B4-BE49-F238E27FC236}">
                <a16:creationId xmlns:a16="http://schemas.microsoft.com/office/drawing/2014/main" id="{80495F0B-A0FB-DAF0-BEE1-9B10215147D7}"/>
              </a:ext>
            </a:extLst>
          </p:cNvPr>
          <p:cNvPicPr>
            <a:picLocks noChangeAspect="1"/>
          </p:cNvPicPr>
          <p:nvPr/>
        </p:nvPicPr>
        <p:blipFill rotWithShape="1">
          <a:blip r:embed="rId3"/>
          <a:srcRect t="2401" r="55512" b="20600"/>
          <a:stretch/>
        </p:blipFill>
        <p:spPr>
          <a:xfrm>
            <a:off x="107504" y="404664"/>
            <a:ext cx="5251346" cy="5112568"/>
          </a:xfrm>
          <a:prstGeom prst="rect">
            <a:avLst/>
          </a:prstGeom>
        </p:spPr>
      </p:pic>
      <p:pic>
        <p:nvPicPr>
          <p:cNvPr id="9" name="Εικόνα 8">
            <a:extLst>
              <a:ext uri="{FF2B5EF4-FFF2-40B4-BE49-F238E27FC236}">
                <a16:creationId xmlns:a16="http://schemas.microsoft.com/office/drawing/2014/main" id="{0A79C594-0CF9-8C76-F51A-EDB9A5A98A44}"/>
              </a:ext>
            </a:extLst>
          </p:cNvPr>
          <p:cNvPicPr>
            <a:picLocks noChangeAspect="1"/>
          </p:cNvPicPr>
          <p:nvPr/>
        </p:nvPicPr>
        <p:blipFill rotWithShape="1">
          <a:blip r:embed="rId4"/>
          <a:srcRect l="35037" t="23400" r="35038" b="29001"/>
          <a:stretch/>
        </p:blipFill>
        <p:spPr>
          <a:xfrm>
            <a:off x="4211960" y="2276872"/>
            <a:ext cx="4367073" cy="3907382"/>
          </a:xfrm>
          <a:prstGeom prst="rect">
            <a:avLst/>
          </a:prstGeom>
        </p:spPr>
      </p:pic>
    </p:spTree>
    <p:extLst>
      <p:ext uri="{BB962C8B-B14F-4D97-AF65-F5344CB8AC3E}">
        <p14:creationId xmlns:p14="http://schemas.microsoft.com/office/powerpoint/2010/main" val="3569270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3999" cy="648072"/>
          </a:xfrm>
        </p:spPr>
        <p:txBody>
          <a:bodyPr/>
          <a:lstStyle/>
          <a:p>
            <a:r>
              <a:rPr lang="el-GR" sz="3200" b="1" dirty="0">
                <a:solidFill>
                  <a:srgbClr val="FFC000"/>
                </a:solidFill>
                <a:latin typeface="Aptos" panose="020B0004020202020204" pitchFamily="34" charset="0"/>
              </a:rPr>
              <a:t>ΜΗ ΠΑΡΑΜΕΤΡΙΚΑ ΣΤΑΤΙΣΤΙΚΑ</a:t>
            </a:r>
            <a:endParaRPr lang="en-US" sz="3200" b="1" dirty="0">
              <a:solidFill>
                <a:srgbClr val="FFC000"/>
              </a:solidFill>
              <a:latin typeface="Aptos" panose="020B0004020202020204" pitchFamily="34" charset="0"/>
            </a:endParaRPr>
          </a:p>
        </p:txBody>
      </p:sp>
      <p:pic>
        <p:nvPicPr>
          <p:cNvPr id="3" name="Θέση περιεχομένου 5">
            <a:extLst>
              <a:ext uri="{FF2B5EF4-FFF2-40B4-BE49-F238E27FC236}">
                <a16:creationId xmlns:a16="http://schemas.microsoft.com/office/drawing/2014/main" id="{D3FF70AA-EA9B-54F7-FAF9-4B4556D0F9B7}"/>
              </a:ext>
            </a:extLst>
          </p:cNvPr>
          <p:cNvPicPr>
            <a:picLocks noChangeAspect="1"/>
          </p:cNvPicPr>
          <p:nvPr/>
        </p:nvPicPr>
        <p:blipFill rotWithShape="1">
          <a:blip r:embed="rId2"/>
          <a:srcRect l="31540" t="34634" r="19318" b="10764"/>
          <a:stretch/>
        </p:blipFill>
        <p:spPr bwMode="auto">
          <a:xfrm>
            <a:off x="0" y="1052736"/>
            <a:ext cx="9108504" cy="55754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2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a:extLst>
              <a:ext uri="{FF2B5EF4-FFF2-40B4-BE49-F238E27FC236}">
                <a16:creationId xmlns:a16="http://schemas.microsoft.com/office/drawing/2014/main" id="{D3F1FBBC-25F6-5ADB-14A2-5019B841377C}"/>
              </a:ext>
            </a:extLst>
          </p:cNvPr>
          <p:cNvPicPr>
            <a:picLocks noChangeAspect="1"/>
          </p:cNvPicPr>
          <p:nvPr/>
        </p:nvPicPr>
        <p:blipFill rotWithShape="1">
          <a:blip r:embed="rId2"/>
          <a:srcRect l="44215" t="34079" r="24802" b="10800"/>
          <a:stretch/>
        </p:blipFill>
        <p:spPr>
          <a:xfrm>
            <a:off x="395536" y="260648"/>
            <a:ext cx="8424936" cy="6590965"/>
          </a:xfrm>
          <a:prstGeom prst="rect">
            <a:avLst/>
          </a:prstGeom>
        </p:spPr>
      </p:pic>
    </p:spTree>
    <p:extLst>
      <p:ext uri="{BB962C8B-B14F-4D97-AF65-F5344CB8AC3E}">
        <p14:creationId xmlns:p14="http://schemas.microsoft.com/office/powerpoint/2010/main" val="1947135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5A54C2-7B8B-D87F-F06C-47AF9041068B}"/>
              </a:ext>
            </a:extLst>
          </p:cNvPr>
          <p:cNvSpPr>
            <a:spLocks noGrp="1"/>
          </p:cNvSpPr>
          <p:nvPr>
            <p:ph type="title"/>
          </p:nvPr>
        </p:nvSpPr>
        <p:spPr>
          <a:xfrm>
            <a:off x="457200" y="274637"/>
            <a:ext cx="8229600" cy="778099"/>
          </a:xfrm>
        </p:spPr>
        <p:txBody>
          <a:bodyPr/>
          <a:lstStyle/>
          <a:p>
            <a:r>
              <a:rPr lang="el-GR" sz="2400" b="1" dirty="0">
                <a:solidFill>
                  <a:srgbClr val="C00000"/>
                </a:solidFill>
                <a:latin typeface="Aptos" panose="020B0004020202020204" pitchFamily="34" charset="0"/>
              </a:rPr>
              <a:t>Αντιστοίχιση μη παραμετρικών-παραμετρικών </a:t>
            </a:r>
            <a:r>
              <a:rPr lang="en-US" sz="2400" b="1" dirty="0">
                <a:solidFill>
                  <a:srgbClr val="C00000"/>
                </a:solidFill>
                <a:latin typeface="Aptos" panose="020B0004020202020204" pitchFamily="34" charset="0"/>
              </a:rPr>
              <a:t>tests</a:t>
            </a:r>
          </a:p>
        </p:txBody>
      </p:sp>
      <p:pic>
        <p:nvPicPr>
          <p:cNvPr id="6" name="Θέση περιεχομένου 5">
            <a:extLst>
              <a:ext uri="{FF2B5EF4-FFF2-40B4-BE49-F238E27FC236}">
                <a16:creationId xmlns:a16="http://schemas.microsoft.com/office/drawing/2014/main" id="{C2C323A8-AFB5-F75A-9CC5-BCE05972612C}"/>
              </a:ext>
            </a:extLst>
          </p:cNvPr>
          <p:cNvPicPr>
            <a:picLocks noGrp="1" noChangeAspect="1"/>
          </p:cNvPicPr>
          <p:nvPr>
            <p:ph idx="1"/>
          </p:nvPr>
        </p:nvPicPr>
        <p:blipFill rotWithShape="1">
          <a:blip r:embed="rId2"/>
          <a:srcRect l="29603" t="58394" r="17975" b="7135"/>
          <a:stretch/>
        </p:blipFill>
        <p:spPr>
          <a:xfrm>
            <a:off x="-108519" y="1340768"/>
            <a:ext cx="9243462" cy="3949889"/>
          </a:xfrm>
        </p:spPr>
      </p:pic>
      <p:sp>
        <p:nvSpPr>
          <p:cNvPr id="4" name="Θέση αριθμού διαφάνειας 3">
            <a:extLst>
              <a:ext uri="{FF2B5EF4-FFF2-40B4-BE49-F238E27FC236}">
                <a16:creationId xmlns:a16="http://schemas.microsoft.com/office/drawing/2014/main" id="{C34BB6ED-66C9-EEA8-2DEB-A888A747A49E}"/>
              </a:ext>
            </a:extLst>
          </p:cNvPr>
          <p:cNvSpPr>
            <a:spLocks noGrp="1"/>
          </p:cNvSpPr>
          <p:nvPr>
            <p:ph type="sldNum" sz="quarter" idx="12"/>
          </p:nvPr>
        </p:nvSpPr>
        <p:spPr/>
        <p:txBody>
          <a:bodyPr/>
          <a:lstStyle/>
          <a:p>
            <a:pPr>
              <a:defRPr/>
            </a:pPr>
            <a:fld id="{AFDF76C5-FD58-498F-929C-B2D1B4156563}" type="slidenum">
              <a:rPr lang="el-GR" altLang="el-GR" smtClean="0"/>
              <a:pPr>
                <a:defRPr/>
              </a:pPr>
              <a:t>54</a:t>
            </a:fld>
            <a:endParaRPr lang="el-GR" altLang="el-GR"/>
          </a:p>
        </p:txBody>
      </p:sp>
    </p:spTree>
    <p:extLst>
      <p:ext uri="{BB962C8B-B14F-4D97-AF65-F5344CB8AC3E}">
        <p14:creationId xmlns:p14="http://schemas.microsoft.com/office/powerpoint/2010/main" val="2309615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93FC7D95-87A4-25E8-C795-69AD87EDECD3}"/>
              </a:ext>
            </a:extLst>
          </p:cNvPr>
          <p:cNvPicPr>
            <a:picLocks noGrp="1" noChangeAspect="1"/>
          </p:cNvPicPr>
          <p:nvPr>
            <p:ph idx="1"/>
          </p:nvPr>
        </p:nvPicPr>
        <p:blipFill rotWithShape="1">
          <a:blip r:embed="rId2"/>
          <a:srcRect l="27581" t="13361" r="27983" b="20980"/>
          <a:stretch/>
        </p:blipFill>
        <p:spPr>
          <a:xfrm>
            <a:off x="611559" y="48963"/>
            <a:ext cx="8075241" cy="6644717"/>
          </a:xfrm>
        </p:spPr>
      </p:pic>
    </p:spTree>
    <p:extLst>
      <p:ext uri="{BB962C8B-B14F-4D97-AF65-F5344CB8AC3E}">
        <p14:creationId xmlns:p14="http://schemas.microsoft.com/office/powerpoint/2010/main" val="2062768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02" name="Rectangle 3">
            <a:extLst>
              <a:ext uri="{FF2B5EF4-FFF2-40B4-BE49-F238E27FC236}">
                <a16:creationId xmlns:a16="http://schemas.microsoft.com/office/drawing/2014/main" id="{9A27736B-853E-4735-B3D0-95716D31A30E}"/>
              </a:ext>
            </a:extLst>
          </p:cNvPr>
          <p:cNvSpPr>
            <a:spLocks noGrp="1" noChangeArrowheads="1"/>
          </p:cNvSpPr>
          <p:nvPr>
            <p:ph type="title"/>
          </p:nvPr>
        </p:nvSpPr>
        <p:spPr>
          <a:xfrm>
            <a:off x="481691" y="4525347"/>
            <a:ext cx="3896515" cy="1063893"/>
          </a:xfrm>
          <a:custGeom>
            <a:avLst/>
            <a:gdLst>
              <a:gd name="connsiteX0" fmla="*/ 0 w 3896515"/>
              <a:gd name="connsiteY0" fmla="*/ 0 h 1063893"/>
              <a:gd name="connsiteX1" fmla="*/ 688384 w 3896515"/>
              <a:gd name="connsiteY1" fmla="*/ 0 h 1063893"/>
              <a:gd name="connsiteX2" fmla="*/ 1259873 w 3896515"/>
              <a:gd name="connsiteY2" fmla="*/ 0 h 1063893"/>
              <a:gd name="connsiteX3" fmla="*/ 1870327 w 3896515"/>
              <a:gd name="connsiteY3" fmla="*/ 0 h 1063893"/>
              <a:gd name="connsiteX4" fmla="*/ 2597677 w 3896515"/>
              <a:gd name="connsiteY4" fmla="*/ 0 h 1063893"/>
              <a:gd name="connsiteX5" fmla="*/ 3247096 w 3896515"/>
              <a:gd name="connsiteY5" fmla="*/ 0 h 1063893"/>
              <a:gd name="connsiteX6" fmla="*/ 3896515 w 3896515"/>
              <a:gd name="connsiteY6" fmla="*/ 0 h 1063893"/>
              <a:gd name="connsiteX7" fmla="*/ 3896515 w 3896515"/>
              <a:gd name="connsiteY7" fmla="*/ 521308 h 1063893"/>
              <a:gd name="connsiteX8" fmla="*/ 3896515 w 3896515"/>
              <a:gd name="connsiteY8" fmla="*/ 1063893 h 1063893"/>
              <a:gd name="connsiteX9" fmla="*/ 3325026 w 3896515"/>
              <a:gd name="connsiteY9" fmla="*/ 1063893 h 1063893"/>
              <a:gd name="connsiteX10" fmla="*/ 2753537 w 3896515"/>
              <a:gd name="connsiteY10" fmla="*/ 1063893 h 1063893"/>
              <a:gd name="connsiteX11" fmla="*/ 2221014 w 3896515"/>
              <a:gd name="connsiteY11" fmla="*/ 1063893 h 1063893"/>
              <a:gd name="connsiteX12" fmla="*/ 1610560 w 3896515"/>
              <a:gd name="connsiteY12" fmla="*/ 1063893 h 1063893"/>
              <a:gd name="connsiteX13" fmla="*/ 1039071 w 3896515"/>
              <a:gd name="connsiteY13" fmla="*/ 1063893 h 1063893"/>
              <a:gd name="connsiteX14" fmla="*/ 0 w 3896515"/>
              <a:gd name="connsiteY14" fmla="*/ 1063893 h 1063893"/>
              <a:gd name="connsiteX15" fmla="*/ 0 w 3896515"/>
              <a:gd name="connsiteY15" fmla="*/ 531947 h 1063893"/>
              <a:gd name="connsiteX16" fmla="*/ 0 w 3896515"/>
              <a:gd name="connsiteY16" fmla="*/ 0 h 106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6515" h="1063893" fill="none" extrusionOk="0">
                <a:moveTo>
                  <a:pt x="0" y="0"/>
                </a:moveTo>
                <a:cubicBezTo>
                  <a:pt x="327337" y="-5018"/>
                  <a:pt x="453332" y="34202"/>
                  <a:pt x="688384" y="0"/>
                </a:cubicBezTo>
                <a:cubicBezTo>
                  <a:pt x="923436" y="-34202"/>
                  <a:pt x="1112898" y="25053"/>
                  <a:pt x="1259873" y="0"/>
                </a:cubicBezTo>
                <a:cubicBezTo>
                  <a:pt x="1406848" y="-25053"/>
                  <a:pt x="1718775" y="29585"/>
                  <a:pt x="1870327" y="0"/>
                </a:cubicBezTo>
                <a:cubicBezTo>
                  <a:pt x="2021879" y="-29585"/>
                  <a:pt x="2322340" y="-24732"/>
                  <a:pt x="2597677" y="0"/>
                </a:cubicBezTo>
                <a:cubicBezTo>
                  <a:pt x="2873014" y="24732"/>
                  <a:pt x="3087387" y="-21593"/>
                  <a:pt x="3247096" y="0"/>
                </a:cubicBezTo>
                <a:cubicBezTo>
                  <a:pt x="3406805" y="21593"/>
                  <a:pt x="3616937" y="804"/>
                  <a:pt x="3896515" y="0"/>
                </a:cubicBezTo>
                <a:cubicBezTo>
                  <a:pt x="3902161" y="144724"/>
                  <a:pt x="3878524" y="300265"/>
                  <a:pt x="3896515" y="521308"/>
                </a:cubicBezTo>
                <a:cubicBezTo>
                  <a:pt x="3914506" y="742351"/>
                  <a:pt x="3892834" y="939036"/>
                  <a:pt x="3896515" y="1063893"/>
                </a:cubicBezTo>
                <a:cubicBezTo>
                  <a:pt x="3700120" y="1036547"/>
                  <a:pt x="3528290" y="1091486"/>
                  <a:pt x="3325026" y="1063893"/>
                </a:cubicBezTo>
                <a:cubicBezTo>
                  <a:pt x="3121762" y="1036300"/>
                  <a:pt x="2911039" y="1063744"/>
                  <a:pt x="2753537" y="1063893"/>
                </a:cubicBezTo>
                <a:cubicBezTo>
                  <a:pt x="2596035" y="1064042"/>
                  <a:pt x="2359587" y="1045708"/>
                  <a:pt x="2221014" y="1063893"/>
                </a:cubicBezTo>
                <a:cubicBezTo>
                  <a:pt x="2082441" y="1082078"/>
                  <a:pt x="1824686" y="1044864"/>
                  <a:pt x="1610560" y="1063893"/>
                </a:cubicBezTo>
                <a:cubicBezTo>
                  <a:pt x="1396434" y="1082922"/>
                  <a:pt x="1320811" y="1062714"/>
                  <a:pt x="1039071" y="1063893"/>
                </a:cubicBezTo>
                <a:cubicBezTo>
                  <a:pt x="757331" y="1065072"/>
                  <a:pt x="451509" y="1062440"/>
                  <a:pt x="0" y="1063893"/>
                </a:cubicBezTo>
                <a:cubicBezTo>
                  <a:pt x="1924" y="840089"/>
                  <a:pt x="-8011" y="681426"/>
                  <a:pt x="0" y="531947"/>
                </a:cubicBezTo>
                <a:cubicBezTo>
                  <a:pt x="8011" y="382468"/>
                  <a:pt x="22923" y="199553"/>
                  <a:pt x="0" y="0"/>
                </a:cubicBezTo>
                <a:close/>
              </a:path>
              <a:path w="3896515" h="1063893" stroke="0" extrusionOk="0">
                <a:moveTo>
                  <a:pt x="0" y="0"/>
                </a:moveTo>
                <a:cubicBezTo>
                  <a:pt x="228771" y="-32123"/>
                  <a:pt x="466215" y="16452"/>
                  <a:pt x="727349" y="0"/>
                </a:cubicBezTo>
                <a:cubicBezTo>
                  <a:pt x="988483" y="-16452"/>
                  <a:pt x="1133565" y="-1329"/>
                  <a:pt x="1298838" y="0"/>
                </a:cubicBezTo>
                <a:cubicBezTo>
                  <a:pt x="1464111" y="1329"/>
                  <a:pt x="1725196" y="-1075"/>
                  <a:pt x="1909292" y="0"/>
                </a:cubicBezTo>
                <a:cubicBezTo>
                  <a:pt x="2093388" y="1075"/>
                  <a:pt x="2332365" y="27311"/>
                  <a:pt x="2480781" y="0"/>
                </a:cubicBezTo>
                <a:cubicBezTo>
                  <a:pt x="2629197" y="-27311"/>
                  <a:pt x="2788565" y="-20853"/>
                  <a:pt x="3013305" y="0"/>
                </a:cubicBezTo>
                <a:cubicBezTo>
                  <a:pt x="3238045" y="20853"/>
                  <a:pt x="3492457" y="21052"/>
                  <a:pt x="3896515" y="0"/>
                </a:cubicBezTo>
                <a:cubicBezTo>
                  <a:pt x="3890429" y="212408"/>
                  <a:pt x="3885957" y="292296"/>
                  <a:pt x="3896515" y="500030"/>
                </a:cubicBezTo>
                <a:cubicBezTo>
                  <a:pt x="3907074" y="707764"/>
                  <a:pt x="3871134" y="917915"/>
                  <a:pt x="3896515" y="1063893"/>
                </a:cubicBezTo>
                <a:cubicBezTo>
                  <a:pt x="3731886" y="1052526"/>
                  <a:pt x="3396714" y="1059263"/>
                  <a:pt x="3247096" y="1063893"/>
                </a:cubicBezTo>
                <a:cubicBezTo>
                  <a:pt x="3097478" y="1068523"/>
                  <a:pt x="2828454" y="1091532"/>
                  <a:pt x="2636642" y="1063893"/>
                </a:cubicBezTo>
                <a:cubicBezTo>
                  <a:pt x="2444830" y="1036254"/>
                  <a:pt x="2269451" y="1076294"/>
                  <a:pt x="2104118" y="1063893"/>
                </a:cubicBezTo>
                <a:cubicBezTo>
                  <a:pt x="1938785" y="1051492"/>
                  <a:pt x="1675237" y="1074581"/>
                  <a:pt x="1454699" y="1063893"/>
                </a:cubicBezTo>
                <a:cubicBezTo>
                  <a:pt x="1234161" y="1053205"/>
                  <a:pt x="1160435" y="1050361"/>
                  <a:pt x="922175" y="1063893"/>
                </a:cubicBezTo>
                <a:cubicBezTo>
                  <a:pt x="683915" y="1077425"/>
                  <a:pt x="356648" y="1107063"/>
                  <a:pt x="0" y="1063893"/>
                </a:cubicBezTo>
                <a:cubicBezTo>
                  <a:pt x="-8712" y="892572"/>
                  <a:pt x="-16173" y="778506"/>
                  <a:pt x="0" y="510669"/>
                </a:cubicBezTo>
                <a:cubicBezTo>
                  <a:pt x="16173" y="242832"/>
                  <a:pt x="-19635" y="235667"/>
                  <a:pt x="0" y="0"/>
                </a:cubicBezTo>
                <a:close/>
              </a:path>
            </a:pathLst>
          </a:custGeom>
          <a:solidFill>
            <a:srgbClr val="FFFFFF"/>
          </a:solidFill>
          <a:ln w="38100">
            <a:solidFill>
              <a:srgbClr val="FFC000"/>
            </a:solidFill>
            <a:extLst>
              <a:ext uri="{C807C97D-BFC1-408E-A445-0C87EB9F89A2}">
                <ask:lineSketchStyleProps xmlns:ask="http://schemas.microsoft.com/office/drawing/2018/sketchyshapes" sd="3273543333">
                  <ask:type>
                    <ask:lineSketchFreehand/>
                  </ask:type>
                </ask:lineSketchStyleProps>
              </a:ext>
            </a:extLst>
          </a:ln>
        </p:spPr>
        <p:txBody>
          <a:bodyPr vert="horz" lIns="91440" tIns="45720" rIns="91440" bIns="45720" rtlCol="0" anchor="ctr">
            <a:normAutofit/>
          </a:bodyPr>
          <a:lstStyle/>
          <a:p>
            <a:pPr algn="r" eaLnBrk="1" hangingPunct="1">
              <a:lnSpc>
                <a:spcPct val="90000"/>
              </a:lnSpc>
            </a:pPr>
            <a:r>
              <a:rPr lang="el-GR" altLang="el-GR" sz="3200" b="1" dirty="0">
                <a:solidFill>
                  <a:srgbClr val="C00000"/>
                </a:solidFill>
                <a:latin typeface="Calibri" panose="020F0502020204030204" pitchFamily="34" charset="0"/>
                <a:cs typeface="Calibri" panose="020F0502020204030204" pitchFamily="34" charset="0"/>
              </a:rPr>
              <a:t>Εργασίες </a:t>
            </a:r>
            <a:br>
              <a:rPr lang="el-GR" altLang="el-GR" sz="3200" b="1" dirty="0">
                <a:solidFill>
                  <a:srgbClr val="C00000"/>
                </a:solidFill>
                <a:latin typeface="Calibri" panose="020F0502020204030204" pitchFamily="34" charset="0"/>
                <a:cs typeface="Calibri" panose="020F0502020204030204" pitchFamily="34" charset="0"/>
              </a:rPr>
            </a:br>
            <a:r>
              <a:rPr lang="el-GR" altLang="el-GR" sz="3200" b="1" dirty="0">
                <a:solidFill>
                  <a:srgbClr val="C00000"/>
                </a:solidFill>
                <a:latin typeface="Calibri" panose="020F0502020204030204" pitchFamily="34" charset="0"/>
                <a:cs typeface="Calibri" panose="020F0502020204030204" pitchFamily="34" charset="0"/>
              </a:rPr>
              <a:t>ΤΕΤΑΡΤΗ ΕΝΟΤΗΤΑ</a:t>
            </a:r>
            <a:endParaRPr lang="en-US" altLang="el-GR" sz="3200" b="1" dirty="0">
              <a:solidFill>
                <a:srgbClr val="C00000"/>
              </a:solidFill>
              <a:latin typeface="Calibri" panose="020F0502020204030204" pitchFamily="34" charset="0"/>
              <a:cs typeface="Calibri" panose="020F0502020204030204" pitchFamily="34" charset="0"/>
            </a:endParaRPr>
          </a:p>
        </p:txBody>
      </p:sp>
      <p:sp>
        <p:nvSpPr>
          <p:cNvPr id="102403" name="Rectangle 4">
            <a:extLst>
              <a:ext uri="{FF2B5EF4-FFF2-40B4-BE49-F238E27FC236}">
                <a16:creationId xmlns:a16="http://schemas.microsoft.com/office/drawing/2014/main" id="{201635CD-C679-4BA7-BDB4-4A7BA44F8F78}"/>
              </a:ext>
            </a:extLst>
          </p:cNvPr>
          <p:cNvSpPr>
            <a:spLocks noGrp="1" noChangeArrowheads="1"/>
          </p:cNvSpPr>
          <p:nvPr>
            <p:ph idx="1"/>
          </p:nvPr>
        </p:nvSpPr>
        <p:spPr>
          <a:xfrm>
            <a:off x="5940155" y="4077072"/>
            <a:ext cx="2959216" cy="2638291"/>
          </a:xfrm>
          <a:effectLst>
            <a:glow rad="139700">
              <a:schemeClr val="accent6">
                <a:satMod val="175000"/>
                <a:alpha val="40000"/>
              </a:schemeClr>
            </a:glow>
          </a:effectLst>
          <a:scene3d>
            <a:camera prst="isometricBottomDown"/>
            <a:lightRig rig="threePt" dir="t"/>
          </a:scene3d>
        </p:spPr>
        <p:txBody>
          <a:bodyPr vert="horz" lIns="91440" tIns="45720" rIns="91440" bIns="45720" rtlCol="0" anchor="ctr">
            <a:normAutofit/>
          </a:bodyPr>
          <a:lstStyle/>
          <a:p>
            <a:pPr marL="0" indent="0" eaLnBrk="1" hangingPunct="1">
              <a:lnSpc>
                <a:spcPct val="90000"/>
              </a:lnSpc>
              <a:spcBef>
                <a:spcPts val="1000"/>
              </a:spcBef>
              <a:buNone/>
            </a:pPr>
            <a:endParaRPr lang="el-GR" altLang="el-GR" sz="4000" b="1" dirty="0">
              <a:latin typeface="Calibri" panose="020F0502020204030204" pitchFamily="34" charset="0"/>
              <a:cs typeface="Calibri" panose="020F0502020204030204" pitchFamily="34" charset="0"/>
            </a:endParaRPr>
          </a:p>
          <a:p>
            <a:pPr marL="0" indent="0" eaLnBrk="1" hangingPunct="1">
              <a:lnSpc>
                <a:spcPct val="90000"/>
              </a:lnSpc>
              <a:spcBef>
                <a:spcPts val="1000"/>
              </a:spcBef>
              <a:buNone/>
            </a:pPr>
            <a:r>
              <a:rPr lang="el-GR" altLang="el-GR"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rPr>
              <a:t>Παραδοτέο εργασίες</a:t>
            </a:r>
            <a:endParaRPr lang="en-US" altLang="el-GR" sz="4000"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p:txBody>
      </p:sp>
      <p:sp>
        <p:nvSpPr>
          <p:cNvPr id="76" name="Oval 75">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620480"/>
            <a:ext cx="168285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5" name="Oval 77">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2466604"/>
            <a:ext cx="721797" cy="962395"/>
          </a:xfrm>
          <a:prstGeom prst="ellipse">
            <a:avLst/>
          </a:prstGeom>
          <a:solidFill>
            <a:srgbClr val="75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2327988"/>
            <a:ext cx="220272" cy="293695"/>
          </a:xfrm>
          <a:prstGeom prst="ellipse">
            <a:avLst/>
          </a:prstGeom>
          <a:solidFill>
            <a:srgbClr val="E4B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05" name="Picture 9" descr="ANd9GcSHRvxRCMPXN91iyGabw-k8E1lH1Ctwc50xQGLMNkyLM8fmC3-5Ag">
            <a:extLst>
              <a:ext uri="{FF2B5EF4-FFF2-40B4-BE49-F238E27FC236}">
                <a16:creationId xmlns:a16="http://schemas.microsoft.com/office/drawing/2014/main" id="{33E4ABB9-50F8-4CA8-B513-6B2992DEB3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66" r="19770"/>
          <a:stretch/>
        </p:blipFill>
        <p:spPr bwMode="auto">
          <a:xfrm>
            <a:off x="4378215" y="9"/>
            <a:ext cx="4765785" cy="4525337"/>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noFill/>
          <a:extLst>
            <a:ext uri="{909E8E84-426E-40DD-AFC4-6F175D3DCCD1}">
              <a14:hiddenFill xmlns:a14="http://schemas.microsoft.com/office/drawing/2010/main">
                <a:solidFill>
                  <a:srgbClr val="FFFFFF"/>
                </a:solidFill>
              </a14:hiddenFill>
            </a:ext>
          </a:extLst>
        </p:spPr>
      </p:pic>
      <p:cxnSp>
        <p:nvCxnSpPr>
          <p:cNvPr id="82" name="Straight Connector 81">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457199"/>
          </a:xfrm>
        </p:spPr>
        <p:txBody>
          <a:bodyPr/>
          <a:lstStyle/>
          <a:p>
            <a:r>
              <a:rPr lang="el-GR" sz="2800" b="1" dirty="0">
                <a:solidFill>
                  <a:schemeClr val="tx1"/>
                </a:solidFill>
                <a:highlight>
                  <a:srgbClr val="FFFF00"/>
                </a:highlight>
                <a:latin typeface="Calibri" panose="020F0502020204030204" pitchFamily="34" charset="0"/>
                <a:cs typeface="Calibri" panose="020F0502020204030204" pitchFamily="34" charset="0"/>
              </a:rPr>
              <a:t>θεματικοί άξονες εργασιών</a:t>
            </a:r>
          </a:p>
        </p:txBody>
      </p:sp>
      <p:sp>
        <p:nvSpPr>
          <p:cNvPr id="3" name="Θέση περιεχομένου 2"/>
          <p:cNvSpPr>
            <a:spLocks noGrp="1"/>
          </p:cNvSpPr>
          <p:nvPr>
            <p:ph idx="1"/>
          </p:nvPr>
        </p:nvSpPr>
        <p:spPr>
          <a:xfrm>
            <a:off x="457200" y="731838"/>
            <a:ext cx="8229600" cy="5394326"/>
          </a:xfrm>
        </p:spPr>
        <p:txBody>
          <a:bodyPr/>
          <a:lstStyle/>
          <a:p>
            <a:pPr marL="0" lvl="0" indent="0">
              <a:buNone/>
            </a:pPr>
            <a:r>
              <a:rPr lang="el-GR" sz="1600" dirty="0">
                <a:latin typeface="Calibri" panose="020F0502020204030204" pitchFamily="34" charset="0"/>
                <a:cs typeface="Calibri" panose="020F0502020204030204" pitchFamily="34" charset="0"/>
              </a:rPr>
              <a:t>Δημογραφικά: </a:t>
            </a:r>
            <a:r>
              <a:rPr lang="en-US" sz="1600" dirty="0">
                <a:latin typeface="Calibri" panose="020F0502020204030204" pitchFamily="34" charset="0"/>
                <a:cs typeface="Calibri" panose="020F0502020204030204" pitchFamily="34" charset="0"/>
              </a:rPr>
              <a:t>VAR</a:t>
            </a:r>
            <a:r>
              <a:rPr lang="el-GR" sz="1600" dirty="0">
                <a:latin typeface="Calibri" panose="020F0502020204030204" pitchFamily="34" charset="0"/>
                <a:cs typeface="Calibri" panose="020F0502020204030204" pitchFamily="34" charset="0"/>
              </a:rPr>
              <a:t>1</a:t>
            </a:r>
            <a:r>
              <a:rPr lang="en-US" sz="1600" dirty="0">
                <a:latin typeface="Calibri" panose="020F0502020204030204" pitchFamily="34" charset="0"/>
                <a:cs typeface="Calibri" panose="020F0502020204030204" pitchFamily="34" charset="0"/>
              </a:rPr>
              <a:t>, VAR52, VAR</a:t>
            </a:r>
            <a:r>
              <a:rPr lang="el-GR" sz="1600" dirty="0">
                <a:latin typeface="Calibri" panose="020F0502020204030204" pitchFamily="34" charset="0"/>
                <a:cs typeface="Calibri" panose="020F0502020204030204" pitchFamily="34" charset="0"/>
              </a:rPr>
              <a:t>47</a:t>
            </a:r>
            <a:endParaRPr lang="en-US" sz="1600" dirty="0">
              <a:latin typeface="Calibri" panose="020F0502020204030204" pitchFamily="34" charset="0"/>
              <a:cs typeface="Calibri" panose="020F0502020204030204" pitchFamily="34" charset="0"/>
            </a:endParaRPr>
          </a:p>
          <a:p>
            <a:pPr marL="457200" indent="-457200">
              <a:buFont typeface="+mj-lt"/>
              <a:buAutoNum type="arabicPeriod"/>
            </a:pPr>
            <a:r>
              <a:rPr lang="el-GR" sz="1600" dirty="0">
                <a:latin typeface="Calibri" panose="020F0502020204030204" pitchFamily="34" charset="0"/>
                <a:cs typeface="Calibri" panose="020F0502020204030204" pitchFamily="34" charset="0"/>
              </a:rPr>
              <a:t> </a:t>
            </a:r>
            <a:r>
              <a:rPr lang="el-GR" sz="1600" b="1" dirty="0">
                <a:latin typeface="Calibri" panose="020F0502020204030204" pitchFamily="34" charset="0"/>
                <a:cs typeface="Calibri" panose="020F0502020204030204" pitchFamily="34" charset="0"/>
              </a:rPr>
              <a:t>Η ανταπόκριση του πανεπιστημιακού περιβάλλοντος στην μετάπτωση από δια ζώσης σε τηλεκπαίδευση</a:t>
            </a:r>
            <a:r>
              <a:rPr lang="en-US" sz="1600" b="1" dirty="0">
                <a:latin typeface="Calibri" panose="020F0502020204030204" pitchFamily="34" charset="0"/>
                <a:cs typeface="Calibri" panose="020F0502020204030204" pitchFamily="34" charset="0"/>
              </a:rPr>
              <a:t> (VAR 19-27) </a:t>
            </a:r>
            <a:r>
              <a:rPr lang="el-GR" sz="1600" b="1" dirty="0">
                <a:latin typeface="Calibri" panose="020F0502020204030204" pitchFamily="34" charset="0"/>
                <a:cs typeface="Calibri" panose="020F0502020204030204" pitchFamily="34" charset="0"/>
              </a:rPr>
              <a:t>για τους φοιτητές/</a:t>
            </a:r>
            <a:r>
              <a:rPr lang="el-GR" sz="1600" b="1" dirty="0" err="1">
                <a:latin typeface="Calibri" panose="020F0502020204030204" pitchFamily="34" charset="0"/>
                <a:cs typeface="Calibri" panose="020F0502020204030204" pitchFamily="34" charset="0"/>
              </a:rPr>
              <a:t>τριες</a:t>
            </a:r>
            <a:r>
              <a:rPr lang="el-GR" sz="1600" b="1" dirty="0">
                <a:latin typeface="Calibri" panose="020F0502020204030204" pitchFamily="34" charset="0"/>
                <a:cs typeface="Calibri" panose="020F0502020204030204" pitchFamily="34" charset="0"/>
              </a:rPr>
              <a:t> του πεδίου της εκπαίδευσης</a:t>
            </a:r>
            <a:r>
              <a:rPr lang="en-US" sz="1600" b="1" dirty="0">
                <a:latin typeface="Calibri" panose="020F0502020204030204" pitchFamily="34" charset="0"/>
                <a:cs typeface="Calibri" panose="020F0502020204030204" pitchFamily="34" charset="0"/>
              </a:rPr>
              <a:t>(47 =</a:t>
            </a:r>
            <a:r>
              <a:rPr lang="el-GR" sz="1600" b="1" dirty="0">
                <a:latin typeface="Calibri" panose="020F0502020204030204" pitchFamily="34" charset="0"/>
                <a:cs typeface="Calibri" panose="020F0502020204030204" pitchFamily="34" charset="0"/>
              </a:rPr>
              <a:t>1</a:t>
            </a:r>
            <a:r>
              <a:rPr lang="en-US" sz="1600" b="1" dirty="0">
                <a:latin typeface="Calibri" panose="020F0502020204030204" pitchFamily="34" charset="0"/>
                <a:cs typeface="Calibri" panose="020F0502020204030204" pitchFamily="34" charset="0"/>
              </a:rPr>
              <a:t>)</a:t>
            </a:r>
            <a:endParaRPr lang="el-GR" sz="1600" b="1" dirty="0">
              <a:latin typeface="Calibri" panose="020F0502020204030204" pitchFamily="34" charset="0"/>
              <a:cs typeface="Calibri" panose="020F0502020204030204" pitchFamily="34" charset="0"/>
            </a:endParaRPr>
          </a:p>
          <a:p>
            <a:pPr marL="457200" indent="-457200">
              <a:buFont typeface="+mj-lt"/>
              <a:buAutoNum type="arabicPeriod"/>
            </a:pPr>
            <a:r>
              <a:rPr lang="el-GR" sz="1600" b="1" dirty="0">
                <a:latin typeface="Calibri" panose="020F0502020204030204" pitchFamily="34" charset="0"/>
                <a:cs typeface="Calibri" panose="020F0502020204030204" pitchFamily="34" charset="0"/>
              </a:rPr>
              <a:t>Η εμπειρία της τηλεκπαίδευσης </a:t>
            </a:r>
            <a:r>
              <a:rPr lang="en-US" sz="1600" b="1" dirty="0">
                <a:latin typeface="Calibri" panose="020F0502020204030204" pitchFamily="34" charset="0"/>
                <a:cs typeface="Calibri" panose="020F0502020204030204" pitchFamily="34" charset="0"/>
              </a:rPr>
              <a:t>(VAR 29-40)</a:t>
            </a:r>
            <a:r>
              <a:rPr lang="el-GR" sz="1600" b="1" dirty="0">
                <a:latin typeface="Calibri" panose="020F0502020204030204" pitchFamily="34" charset="0"/>
                <a:cs typeface="Calibri" panose="020F0502020204030204" pitchFamily="34" charset="0"/>
              </a:rPr>
              <a:t>/ για τους φοιτητές/</a:t>
            </a:r>
            <a:r>
              <a:rPr lang="el-GR" sz="1600" b="1" dirty="0" err="1">
                <a:latin typeface="Calibri" panose="020F0502020204030204" pitchFamily="34" charset="0"/>
                <a:cs typeface="Calibri" panose="020F0502020204030204" pitchFamily="34" charset="0"/>
              </a:rPr>
              <a:t>τριες</a:t>
            </a:r>
            <a:r>
              <a:rPr lang="el-GR" sz="1600" b="1" dirty="0">
                <a:latin typeface="Calibri" panose="020F0502020204030204" pitchFamily="34" charset="0"/>
                <a:cs typeface="Calibri" panose="020F0502020204030204" pitchFamily="34" charset="0"/>
              </a:rPr>
              <a:t> του πεδίου της εκπαίδευσης</a:t>
            </a:r>
            <a:r>
              <a:rPr lang="en-US" sz="1600" b="1" dirty="0">
                <a:latin typeface="Calibri" panose="020F0502020204030204" pitchFamily="34" charset="0"/>
                <a:cs typeface="Calibri" panose="020F0502020204030204" pitchFamily="34" charset="0"/>
              </a:rPr>
              <a:t> </a:t>
            </a:r>
            <a:r>
              <a:rPr lang="en-US" sz="1600" b="1">
                <a:latin typeface="Calibri" panose="020F0502020204030204" pitchFamily="34" charset="0"/>
                <a:cs typeface="Calibri" panose="020F0502020204030204" pitchFamily="34" charset="0"/>
              </a:rPr>
              <a:t>(VAR00047 </a:t>
            </a:r>
            <a:r>
              <a:rPr lang="en-US" sz="1600" b="1" dirty="0">
                <a:latin typeface="Calibri" panose="020F0502020204030204" pitchFamily="34" charset="0"/>
                <a:cs typeface="Calibri" panose="020F0502020204030204" pitchFamily="34" charset="0"/>
              </a:rPr>
              <a:t>=</a:t>
            </a:r>
            <a:r>
              <a:rPr lang="el-GR" sz="1600" b="1" dirty="0">
                <a:latin typeface="Calibri" panose="020F0502020204030204" pitchFamily="34" charset="0"/>
                <a:cs typeface="Calibri" panose="020F0502020204030204" pitchFamily="34" charset="0"/>
              </a:rPr>
              <a:t>1</a:t>
            </a:r>
            <a:r>
              <a:rPr lang="en-US" sz="1600" b="1" dirty="0">
                <a:latin typeface="Calibri" panose="020F0502020204030204" pitchFamily="34" charset="0"/>
                <a:cs typeface="Calibri" panose="020F0502020204030204" pitchFamily="34" charset="0"/>
              </a:rPr>
              <a:t>)</a:t>
            </a:r>
            <a:endParaRPr lang="el-GR" sz="1600" b="1" dirty="0">
              <a:latin typeface="Calibri" panose="020F0502020204030204" pitchFamily="34" charset="0"/>
              <a:cs typeface="Calibri" panose="020F0502020204030204" pitchFamily="34" charset="0"/>
            </a:endParaRPr>
          </a:p>
          <a:p>
            <a:pPr marL="457200" lvl="0" indent="-457200">
              <a:buFont typeface="+mj-lt"/>
              <a:buAutoNum type="arabicPeriod"/>
            </a:pPr>
            <a:endParaRPr lang="en-US" sz="1600" b="1" dirty="0">
              <a:latin typeface="Calibri" panose="020F0502020204030204" pitchFamily="34" charset="0"/>
              <a:cs typeface="Calibri" panose="020F0502020204030204" pitchFamily="34" charset="0"/>
            </a:endParaRPr>
          </a:p>
          <a:p>
            <a:pPr marL="0" indent="0">
              <a:buNone/>
            </a:pPr>
            <a:r>
              <a:rPr lang="el-GR" sz="2400" dirty="0">
                <a:solidFill>
                  <a:srgbClr val="FF0000"/>
                </a:solidFill>
                <a:latin typeface="Calibri" panose="020F0502020204030204" pitchFamily="34" charset="0"/>
                <a:cs typeface="Calibri" panose="020F0502020204030204" pitchFamily="34" charset="0"/>
              </a:rPr>
              <a:t> </a:t>
            </a:r>
            <a:r>
              <a:rPr lang="en-US" sz="2400" dirty="0">
                <a:solidFill>
                  <a:srgbClr val="FF0000"/>
                </a:solidFill>
                <a:latin typeface="Calibri" panose="020F0502020204030204" pitchFamily="34" charset="0"/>
                <a:cs typeface="Calibri" panose="020F0502020204030204" pitchFamily="34" charset="0"/>
              </a:rPr>
              <a:t>………………………….</a:t>
            </a:r>
          </a:p>
          <a:p>
            <a:pPr marL="0" indent="0">
              <a:buNone/>
            </a:pPr>
            <a:r>
              <a:rPr lang="el-GR" sz="2000" b="1" dirty="0">
                <a:latin typeface="Calibri" panose="020F0502020204030204" pitchFamily="34" charset="0"/>
                <a:cs typeface="Calibri" panose="020F0502020204030204" pitchFamily="34" charset="0"/>
              </a:rPr>
              <a:t>Α. Παρουσιάστε με συχνότητες και </a:t>
            </a:r>
            <a:r>
              <a:rPr lang="el-GR" sz="2000" b="1" dirty="0" err="1">
                <a:latin typeface="Calibri" panose="020F0502020204030204" pitchFamily="34" charset="0"/>
                <a:cs typeface="Calibri" panose="020F0502020204030204" pitchFamily="34" charset="0"/>
              </a:rPr>
              <a:t>μ.ο</a:t>
            </a:r>
            <a:r>
              <a:rPr lang="el-GR" sz="2000" b="1" dirty="0">
                <a:latin typeface="Calibri" panose="020F0502020204030204" pitchFamily="34" charset="0"/>
                <a:cs typeface="Calibri" panose="020F0502020204030204" pitchFamily="34" charset="0"/>
              </a:rPr>
              <a:t>  όλες τις μεταβλητές της ενότητας</a:t>
            </a:r>
          </a:p>
          <a:p>
            <a:pPr marL="0" indent="0">
              <a:buNone/>
            </a:pPr>
            <a:r>
              <a:rPr lang="el-GR" sz="2000" b="1" dirty="0">
                <a:latin typeface="Calibri" panose="020F0502020204030204" pitchFamily="34" charset="0"/>
                <a:cs typeface="Calibri" panose="020F0502020204030204" pitchFamily="34" charset="0"/>
              </a:rPr>
              <a:t>Β. Ανταποκρίθηκε συνολικά το πανεπιστημιακό περιβάλλον;/ήταν θετική συνολικά η εμπειρία της τηλεκπαίδευσης; </a:t>
            </a:r>
          </a:p>
          <a:p>
            <a:pPr marL="0" indent="0">
              <a:buNone/>
            </a:pPr>
            <a:r>
              <a:rPr lang="el-GR" sz="2000" b="1" dirty="0">
                <a:latin typeface="Calibri" panose="020F0502020204030204" pitchFamily="34" charset="0"/>
                <a:cs typeface="Calibri" panose="020F0502020204030204" pitchFamily="34" charset="0"/>
              </a:rPr>
              <a:t>Γ. Βρείτε διαφοροποιήσεις-σχέσεις – επιδράσεις της συνολικής ανταπόκρισης/ της συνολικής εμπειρίας  ως προς τα δημογραφικά στοιχεία.</a:t>
            </a:r>
          </a:p>
          <a:p>
            <a:pPr marL="0" indent="0">
              <a:buNone/>
            </a:pPr>
            <a:r>
              <a:rPr lang="el-GR" sz="2000" b="1" dirty="0">
                <a:latin typeface="Calibri" panose="020F0502020204030204" pitchFamily="34" charset="0"/>
                <a:cs typeface="Calibri" panose="020F0502020204030204" pitchFamily="34" charset="0"/>
              </a:rPr>
              <a:t>Δ. Συμπεράνετε ως προς την στατιστική σημαντικότητα των παραπάνω.</a:t>
            </a:r>
          </a:p>
          <a:p>
            <a:pPr marL="0" indent="0">
              <a:buNone/>
            </a:pPr>
            <a:r>
              <a:rPr lang="el-GR" sz="2000" b="1" dirty="0">
                <a:latin typeface="Calibri" panose="020F0502020204030204" pitchFamily="34" charset="0"/>
                <a:cs typeface="Calibri" panose="020F0502020204030204" pitchFamily="34" charset="0"/>
              </a:rPr>
              <a:t>Ε. Τελικά τι έδειξε η έρευνα; </a:t>
            </a:r>
            <a:r>
              <a:rPr lang="el-GR" sz="2000" b="1" dirty="0">
                <a:solidFill>
                  <a:srgbClr val="FF0000"/>
                </a:solidFill>
                <a:latin typeface="Calibri" panose="020F0502020204030204" pitchFamily="34" charset="0"/>
                <a:cs typeface="Calibri" panose="020F0502020204030204" pitchFamily="34" charset="0"/>
              </a:rPr>
              <a:t> </a:t>
            </a:r>
          </a:p>
        </p:txBody>
      </p:sp>
      <p:sp>
        <p:nvSpPr>
          <p:cNvPr id="4" name="Θέση αριθμού διαφάνειας 3"/>
          <p:cNvSpPr>
            <a:spLocks noGrp="1"/>
          </p:cNvSpPr>
          <p:nvPr>
            <p:ph type="sldNum" sz="quarter" idx="12"/>
          </p:nvPr>
        </p:nvSpPr>
        <p:spPr/>
        <p:txBody>
          <a:bodyPr/>
          <a:lstStyle/>
          <a:p>
            <a:pPr>
              <a:defRPr/>
            </a:pPr>
            <a:fld id="{AFDF76C5-FD58-498F-929C-B2D1B4156563}" type="slidenum">
              <a:rPr lang="el-GR" altLang="el-GR" smtClean="0"/>
              <a:pPr>
                <a:defRPr/>
              </a:pPr>
              <a:t>57</a:t>
            </a:fld>
            <a:endParaRPr lang="el-GR" altLang="el-GR"/>
          </a:p>
        </p:txBody>
      </p:sp>
    </p:spTree>
    <p:extLst>
      <p:ext uri="{BB962C8B-B14F-4D97-AF65-F5344CB8AC3E}">
        <p14:creationId xmlns:p14="http://schemas.microsoft.com/office/powerpoint/2010/main" val="3745774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7A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a:solidFill>
                  <a:srgbClr val="58C7DA"/>
                </a:solidFill>
                <a:latin typeface="Aptos ExtraBold" panose="020B0004020202020204" pitchFamily="34" charset="0"/>
              </a:rPr>
              <a:t>Αξιολόγηση</a:t>
            </a:r>
            <a:r>
              <a:rPr lang="el-GR" sz="3200" dirty="0">
                <a:latin typeface="Aptos ExtraBold" panose="020B0004020202020204" pitchFamily="34" charset="0"/>
              </a:rPr>
              <a:t> </a:t>
            </a:r>
            <a:endParaRPr lang="en-US" sz="3200" dirty="0">
              <a:latin typeface="Aptos ExtraBold" panose="020B0004020202020204" pitchFamily="34" charset="0"/>
            </a:endParaRPr>
          </a:p>
        </p:txBody>
      </p:sp>
      <p:sp>
        <p:nvSpPr>
          <p:cNvPr id="3" name="Content Placeholder 2"/>
          <p:cNvSpPr>
            <a:spLocks noGrp="1"/>
          </p:cNvSpPr>
          <p:nvPr>
            <p:ph idx="1"/>
          </p:nvPr>
        </p:nvSpPr>
        <p:spPr>
          <a:xfrm>
            <a:off x="395536" y="1510350"/>
            <a:ext cx="8568952" cy="4039154"/>
          </a:xfrm>
        </p:spPr>
        <p:txBody>
          <a:bodyPr/>
          <a:lstStyle/>
          <a:p>
            <a:pPr marL="457200" indent="-457200" algn="ctr">
              <a:spcBef>
                <a:spcPts val="0"/>
              </a:spcBef>
              <a:buFont typeface="+mj-lt"/>
              <a:buAutoNum type="arabicPeriod"/>
            </a:pPr>
            <a:endParaRPr lang="el-GR" sz="2000" dirty="0">
              <a:latin typeface="Aptos ExtraBold" panose="020B0004020202020204" pitchFamily="34" charset="0"/>
              <a:ea typeface="Times New Roman" panose="02020603050405020304" pitchFamily="18" charset="0"/>
            </a:endParaRPr>
          </a:p>
          <a:p>
            <a:pPr marL="0" indent="0">
              <a:spcBef>
                <a:spcPts val="0"/>
              </a:spcBef>
              <a:buNone/>
            </a:pPr>
            <a:r>
              <a:rPr lang="el-GR" sz="2000" dirty="0">
                <a:solidFill>
                  <a:schemeClr val="bg2"/>
                </a:solidFill>
                <a:latin typeface="Aptos ExtraBold" panose="020B0004020202020204" pitchFamily="34" charset="0"/>
                <a:ea typeface="Times New Roman" panose="02020603050405020304" pitchFamily="18" charset="0"/>
              </a:rPr>
              <a:t>Συμμετοχή στο μάθημα και στα εργαστήρια (70%)</a:t>
            </a:r>
          </a:p>
          <a:p>
            <a:pPr marL="0" indent="0" algn="ctr">
              <a:spcBef>
                <a:spcPts val="0"/>
              </a:spcBef>
              <a:buNone/>
            </a:pPr>
            <a:endParaRPr lang="el-GR" sz="2000" dirty="0">
              <a:solidFill>
                <a:schemeClr val="bg2"/>
              </a:solidFill>
              <a:latin typeface="Aptos ExtraBold" panose="020B0004020202020204" pitchFamily="34" charset="0"/>
              <a:ea typeface="Times New Roman" panose="02020603050405020304" pitchFamily="18" charset="0"/>
            </a:endParaRPr>
          </a:p>
          <a:p>
            <a:pPr marL="0" indent="0" algn="ctr">
              <a:spcBef>
                <a:spcPts val="0"/>
              </a:spcBef>
              <a:buNone/>
            </a:pPr>
            <a:endParaRPr lang="en-US" sz="2000" dirty="0">
              <a:solidFill>
                <a:schemeClr val="bg2"/>
              </a:solidFill>
              <a:latin typeface="Aptos ExtraBold" panose="020B0004020202020204" pitchFamily="34" charset="0"/>
              <a:ea typeface="Times New Roman" panose="02020603050405020304" pitchFamily="18" charset="0"/>
            </a:endParaRPr>
          </a:p>
          <a:p>
            <a:pPr marL="0" indent="0" algn="ctr">
              <a:spcBef>
                <a:spcPts val="0"/>
              </a:spcBef>
              <a:buNone/>
            </a:pPr>
            <a:endParaRPr lang="el-GR" sz="2000" dirty="0">
              <a:solidFill>
                <a:schemeClr val="bg2"/>
              </a:solidFill>
              <a:latin typeface="Aptos ExtraBold" panose="020B0004020202020204" pitchFamily="34" charset="0"/>
              <a:ea typeface="Times New Roman" panose="02020603050405020304" pitchFamily="18" charset="0"/>
            </a:endParaRPr>
          </a:p>
          <a:p>
            <a:pPr marL="0" indent="0">
              <a:spcBef>
                <a:spcPts val="0"/>
              </a:spcBef>
              <a:buNone/>
            </a:pPr>
            <a:r>
              <a:rPr lang="el-GR" sz="2000" dirty="0">
                <a:solidFill>
                  <a:schemeClr val="bg2"/>
                </a:solidFill>
                <a:latin typeface="Aptos ExtraBold" panose="020B0004020202020204" pitchFamily="34" charset="0"/>
                <a:ea typeface="Times New Roman" panose="02020603050405020304" pitchFamily="18" charset="0"/>
              </a:rPr>
              <a:t>Γραπτή τελική εξέταση με εργασία στη βάση ερωτήσεων κρίσεως με χρήση σημειώσεων και βιβλιογραφίας (30%)</a:t>
            </a:r>
            <a:endParaRPr lang="en-US" sz="2000" dirty="0">
              <a:solidFill>
                <a:schemeClr val="bg2"/>
              </a:solidFill>
              <a:latin typeface="Aptos ExtraBold" panose="020B0004020202020204" pitchFamily="34" charset="0"/>
              <a:ea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95631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7A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3783"/>
            <a:ext cx="7886700" cy="642929"/>
          </a:xfrm>
        </p:spPr>
        <p:txBody>
          <a:bodyPr>
            <a:normAutofit fontScale="90000"/>
          </a:bodyPr>
          <a:lstStyle/>
          <a:p>
            <a:r>
              <a:rPr lang="el-GR" sz="2700" dirty="0">
                <a:solidFill>
                  <a:schemeClr val="bg2"/>
                </a:solidFill>
                <a:latin typeface="Aptos" panose="020B0004020202020204" pitchFamily="34" charset="0"/>
              </a:rPr>
              <a:t>Ενδεικτική βιβλιογραφία του μαθήματος</a:t>
            </a:r>
            <a:br>
              <a:rPr lang="en-US" sz="2700" dirty="0">
                <a:solidFill>
                  <a:schemeClr val="bg2"/>
                </a:solidFill>
              </a:rPr>
            </a:br>
            <a:endParaRPr lang="en-US" dirty="0">
              <a:solidFill>
                <a:schemeClr val="bg2"/>
              </a:solidFill>
            </a:endParaRPr>
          </a:p>
        </p:txBody>
      </p:sp>
      <p:sp>
        <p:nvSpPr>
          <p:cNvPr id="4" name="Content Placeholder 3"/>
          <p:cNvSpPr>
            <a:spLocks noGrp="1"/>
          </p:cNvSpPr>
          <p:nvPr>
            <p:ph sz="half" idx="2"/>
          </p:nvPr>
        </p:nvSpPr>
        <p:spPr>
          <a:xfrm>
            <a:off x="-1" y="620688"/>
            <a:ext cx="4572001" cy="5472608"/>
          </a:xfrm>
        </p:spPr>
        <p:txBody>
          <a:bodyPr>
            <a:normAutofit fontScale="92500"/>
          </a:bodyPr>
          <a:lstStyle/>
          <a:p>
            <a:pPr algn="l">
              <a:lnSpc>
                <a:spcPct val="120000"/>
              </a:lnSpc>
            </a:pPr>
            <a:r>
              <a:rPr lang="el-GR" b="0" i="0" dirty="0" err="1">
                <a:solidFill>
                  <a:schemeClr val="bg2"/>
                </a:solidFill>
                <a:effectLst/>
                <a:latin typeface="Aptos" panose="020B0004020202020204" pitchFamily="34" charset="0"/>
              </a:rPr>
              <a:t>Κατσίλλης</a:t>
            </a:r>
            <a:r>
              <a:rPr lang="el-GR" b="0" i="0" dirty="0">
                <a:solidFill>
                  <a:schemeClr val="bg2"/>
                </a:solidFill>
                <a:effectLst/>
                <a:latin typeface="Aptos" panose="020B0004020202020204" pitchFamily="34" charset="0"/>
              </a:rPr>
              <a:t> Ι. Μ. (1997) </a:t>
            </a:r>
            <a:r>
              <a:rPr lang="el-GR" b="0" i="1" dirty="0">
                <a:solidFill>
                  <a:schemeClr val="bg2"/>
                </a:solidFill>
                <a:effectLst/>
                <a:latin typeface="Aptos" panose="020B0004020202020204" pitchFamily="34" charset="0"/>
              </a:rPr>
              <a:t>Περιγραφική Στατιστική Εφαρμοσμένη στην Εκπαίδευση και τις Κοινωνικές Επιστήμες με Έμφαση στην Ανάλυση με Υπολογιστές.</a:t>
            </a:r>
            <a:r>
              <a:rPr lang="el-GR" b="0" i="0" dirty="0">
                <a:solidFill>
                  <a:schemeClr val="bg2"/>
                </a:solidFill>
                <a:effectLst/>
                <a:latin typeface="Aptos" panose="020B0004020202020204" pitchFamily="34" charset="0"/>
              </a:rPr>
              <a:t> Αθήνα: </a:t>
            </a:r>
            <a:r>
              <a:rPr lang="en-US" b="0" i="0" dirty="0">
                <a:solidFill>
                  <a:schemeClr val="bg2"/>
                </a:solidFill>
                <a:effectLst/>
                <a:latin typeface="Aptos" panose="020B0004020202020204" pitchFamily="34" charset="0"/>
              </a:rPr>
              <a:t>Gutenberg.</a:t>
            </a:r>
          </a:p>
          <a:p>
            <a:pPr algn="l">
              <a:lnSpc>
                <a:spcPct val="120000"/>
              </a:lnSpc>
            </a:pPr>
            <a:r>
              <a:rPr lang="el-GR" b="0" i="0" dirty="0" err="1">
                <a:solidFill>
                  <a:schemeClr val="bg2"/>
                </a:solidFill>
                <a:effectLst/>
                <a:latin typeface="Aptos" panose="020B0004020202020204" pitchFamily="34" charset="0"/>
              </a:rPr>
              <a:t>Κατσίλλης</a:t>
            </a:r>
            <a:r>
              <a:rPr lang="el-GR" b="0" i="0" dirty="0">
                <a:solidFill>
                  <a:schemeClr val="bg2"/>
                </a:solidFill>
                <a:effectLst/>
                <a:latin typeface="Aptos" panose="020B0004020202020204" pitchFamily="34" charset="0"/>
              </a:rPr>
              <a:t> Ι. Μ. (2004) </a:t>
            </a:r>
            <a:r>
              <a:rPr lang="el-GR" b="0" i="1" dirty="0">
                <a:solidFill>
                  <a:schemeClr val="bg2"/>
                </a:solidFill>
                <a:effectLst/>
                <a:latin typeface="Aptos" panose="020B0004020202020204" pitchFamily="34" charset="0"/>
              </a:rPr>
              <a:t>Επαγωγική Στατιστική Εφαρμοσμένη στην Εκπαίδευση και τις Κοινωνικές Επιστήμες με Έμφαση στην Ανάλυση με Υπολογιστές</a:t>
            </a:r>
            <a:r>
              <a:rPr lang="el-GR" b="0" i="0" dirty="0">
                <a:solidFill>
                  <a:schemeClr val="bg2"/>
                </a:solidFill>
                <a:effectLst/>
                <a:latin typeface="Aptos" panose="020B0004020202020204" pitchFamily="34" charset="0"/>
              </a:rPr>
              <a:t>. Αθήνα: </a:t>
            </a:r>
            <a:r>
              <a:rPr lang="en-US" b="0" i="0" dirty="0">
                <a:solidFill>
                  <a:schemeClr val="bg2"/>
                </a:solidFill>
                <a:effectLst/>
                <a:latin typeface="Aptos" panose="020B0004020202020204" pitchFamily="34" charset="0"/>
              </a:rPr>
              <a:t>Gutenberg</a:t>
            </a:r>
          </a:p>
          <a:p>
            <a:pPr algn="l">
              <a:lnSpc>
                <a:spcPct val="120000"/>
              </a:lnSpc>
            </a:pPr>
            <a:r>
              <a:rPr lang="en-US" b="0" i="0" dirty="0" err="1">
                <a:solidFill>
                  <a:schemeClr val="bg2"/>
                </a:solidFill>
                <a:effectLst/>
                <a:latin typeface="Aptos" panose="020B0004020202020204" pitchFamily="34" charset="0"/>
              </a:rPr>
              <a:t>Stockburger</a:t>
            </a:r>
            <a:r>
              <a:rPr lang="en-US" b="0" i="0" dirty="0">
                <a:solidFill>
                  <a:schemeClr val="bg2"/>
                </a:solidFill>
                <a:effectLst/>
                <a:latin typeface="Aptos" panose="020B0004020202020204" pitchFamily="34" charset="0"/>
              </a:rPr>
              <a:t>. D. W. (1996).  </a:t>
            </a:r>
            <a:r>
              <a:rPr lang="en-US" b="0" i="1" dirty="0">
                <a:solidFill>
                  <a:schemeClr val="bg2"/>
                </a:solidFill>
                <a:effectLst/>
                <a:latin typeface="Aptos" panose="020B0004020202020204" pitchFamily="34" charset="0"/>
              </a:rPr>
              <a:t>Introductory Statistics: Concepts, Models, and Applications (</a:t>
            </a:r>
            <a:r>
              <a:rPr lang="el-GR" b="0" i="0" dirty="0">
                <a:solidFill>
                  <a:schemeClr val="bg2"/>
                </a:solidFill>
                <a:effectLst/>
                <a:latin typeface="Aptos" panose="020B0004020202020204" pitchFamily="34" charset="0"/>
              </a:rPr>
              <a:t>Αναθεωρημένη Έκδοση:1998).  </a:t>
            </a:r>
            <a:r>
              <a:rPr lang="en-US" b="0" i="0" dirty="0">
                <a:solidFill>
                  <a:schemeClr val="bg2"/>
                </a:solidFill>
                <a:effectLst/>
                <a:latin typeface="Aptos" panose="020B0004020202020204" pitchFamily="34" charset="0"/>
              </a:rPr>
              <a:t>http://www.psychstat.smsu.edu/introbook/sbk00.htm.</a:t>
            </a:r>
          </a:p>
          <a:p>
            <a:pPr algn="l">
              <a:lnSpc>
                <a:spcPct val="120000"/>
              </a:lnSpc>
            </a:pPr>
            <a:r>
              <a:rPr lang="en-US" b="0" i="0" dirty="0">
                <a:solidFill>
                  <a:schemeClr val="bg2"/>
                </a:solidFill>
                <a:effectLst/>
                <a:latin typeface="Aptos" panose="020B0004020202020204" pitchFamily="34" charset="0"/>
              </a:rPr>
              <a:t>Walsh A. (1990).  </a:t>
            </a:r>
            <a:r>
              <a:rPr lang="en-US" b="0" i="1" dirty="0">
                <a:solidFill>
                  <a:schemeClr val="bg2"/>
                </a:solidFill>
                <a:effectLst/>
                <a:latin typeface="Aptos" panose="020B0004020202020204" pitchFamily="34" charset="0"/>
              </a:rPr>
              <a:t>Statistics for the Social Sciences</a:t>
            </a:r>
            <a:r>
              <a:rPr lang="en-US" b="0" i="0" dirty="0">
                <a:solidFill>
                  <a:schemeClr val="bg2"/>
                </a:solidFill>
                <a:effectLst/>
                <a:latin typeface="Aptos" panose="020B0004020202020204" pitchFamily="34" charset="0"/>
              </a:rPr>
              <a:t>.  New York: Happer &amp; Row Publishers</a:t>
            </a:r>
            <a:r>
              <a:rPr lang="en-US" b="0" i="0" dirty="0">
                <a:solidFill>
                  <a:schemeClr val="bg2"/>
                </a:solidFill>
                <a:effectLst/>
                <a:latin typeface="Open Sans" panose="020B0606030504020204" pitchFamily="34" charset="0"/>
              </a:rPr>
              <a:t>.</a:t>
            </a:r>
            <a:endParaRPr lang="el-GR" b="0" i="0" dirty="0">
              <a:solidFill>
                <a:schemeClr val="bg2"/>
              </a:solidFill>
              <a:effectLst/>
              <a:latin typeface="Open Sans" panose="020B0606030504020204" pitchFamily="34" charset="0"/>
            </a:endParaRPr>
          </a:p>
          <a:p>
            <a:pPr>
              <a:lnSpc>
                <a:spcPct val="120000"/>
              </a:lnSpc>
            </a:pPr>
            <a:r>
              <a:rPr lang="el-GR" dirty="0" err="1">
                <a:solidFill>
                  <a:schemeClr val="bg2"/>
                </a:solidFill>
                <a:latin typeface="Aptos" panose="020B0004020202020204" pitchFamily="34" charset="0"/>
              </a:rPr>
              <a:t>Γιαλαμάς</a:t>
            </a:r>
            <a:r>
              <a:rPr lang="el-GR" dirty="0">
                <a:solidFill>
                  <a:schemeClr val="bg2"/>
                </a:solidFill>
                <a:latin typeface="Aptos" panose="020B0004020202020204" pitchFamily="34" charset="0"/>
              </a:rPr>
              <a:t>, Β., Λαβίδας, Κ., </a:t>
            </a:r>
            <a:r>
              <a:rPr lang="el-GR" dirty="0" err="1">
                <a:solidFill>
                  <a:schemeClr val="bg2"/>
                </a:solidFill>
                <a:latin typeface="Aptos" panose="020B0004020202020204" pitchFamily="34" charset="0"/>
              </a:rPr>
              <a:t>Μάνεσης</a:t>
            </a:r>
            <a:r>
              <a:rPr lang="el-GR" dirty="0">
                <a:solidFill>
                  <a:schemeClr val="bg2"/>
                </a:solidFill>
                <a:latin typeface="Aptos" panose="020B0004020202020204" pitchFamily="34" charset="0"/>
              </a:rPr>
              <a:t>, Δ . </a:t>
            </a:r>
            <a:r>
              <a:rPr lang="el-GR" i="1" dirty="0">
                <a:solidFill>
                  <a:schemeClr val="bg2"/>
                </a:solidFill>
                <a:latin typeface="Aptos" panose="020B0004020202020204" pitchFamily="34" charset="0"/>
              </a:rPr>
              <a:t>Στατιστικές μέθοδοι και τεχνικές στις κοινωνικές </a:t>
            </a:r>
            <a:r>
              <a:rPr lang="en-US" i="1" dirty="0">
                <a:solidFill>
                  <a:schemeClr val="bg2"/>
                </a:solidFill>
                <a:latin typeface="Aptos" panose="020B0004020202020204" pitchFamily="34" charset="0"/>
              </a:rPr>
              <a:t>  	</a:t>
            </a:r>
            <a:r>
              <a:rPr lang="el-GR" i="1" dirty="0">
                <a:solidFill>
                  <a:schemeClr val="bg2"/>
                </a:solidFill>
                <a:latin typeface="Aptos" panose="020B0004020202020204" pitchFamily="34" charset="0"/>
              </a:rPr>
              <a:t>επιστήμες με τη χρήση SPSS. </a:t>
            </a:r>
            <a:r>
              <a:rPr lang="en-US" dirty="0">
                <a:solidFill>
                  <a:schemeClr val="bg2"/>
                </a:solidFill>
                <a:latin typeface="Aptos" panose="020B0004020202020204" pitchFamily="34" charset="0"/>
                <a:hlinkClick r:id="rId2">
                  <a:extLst>
                    <a:ext uri="{A12FA001-AC4F-418D-AE19-62706E023703}">
                      <ahyp:hlinkClr xmlns:ahyp="http://schemas.microsoft.com/office/drawing/2018/hyperlinkcolor" val="tx"/>
                    </a:ext>
                  </a:extLst>
                </a:hlinkClick>
              </a:rPr>
              <a:t>https://repository.kallipos.gr/handle/11419/12569</a:t>
            </a:r>
            <a:endParaRPr lang="el-GR" dirty="0">
              <a:solidFill>
                <a:schemeClr val="bg2"/>
              </a:solidFill>
              <a:latin typeface="Aptos" panose="020B0004020202020204" pitchFamily="34" charset="0"/>
            </a:endParaRPr>
          </a:p>
          <a:p>
            <a:pPr algn="l">
              <a:lnSpc>
                <a:spcPct val="120000"/>
              </a:lnSpc>
            </a:pPr>
            <a:endParaRPr lang="en-US" b="0" i="0" dirty="0">
              <a:solidFill>
                <a:schemeClr val="bg2"/>
              </a:solidFill>
              <a:effectLst/>
              <a:latin typeface="Open Sans" panose="020B0606030504020204" pitchFamily="34" charset="0"/>
            </a:endParaRPr>
          </a:p>
          <a:p>
            <a:endParaRPr lang="en-US" dirty="0"/>
          </a:p>
        </p:txBody>
      </p:sp>
      <p:pic>
        <p:nvPicPr>
          <p:cNvPr id="8" name="Picture 7">
            <a:extLst>
              <a:ext uri="{FF2B5EF4-FFF2-40B4-BE49-F238E27FC236}">
                <a16:creationId xmlns:a16="http://schemas.microsoft.com/office/drawing/2014/main" id="{ACFC0A14-BB29-B179-FA9B-E93B2D175B35}"/>
              </a:ext>
            </a:extLst>
          </p:cNvPr>
          <p:cNvPicPr>
            <a:picLocks noChangeAspect="1"/>
          </p:cNvPicPr>
          <p:nvPr/>
        </p:nvPicPr>
        <p:blipFill>
          <a:blip r:embed="rId3"/>
          <a:stretch>
            <a:fillRect/>
          </a:stretch>
        </p:blipFill>
        <p:spPr>
          <a:xfrm>
            <a:off x="4601851" y="4643511"/>
            <a:ext cx="1410309" cy="1710420"/>
          </a:xfrm>
          <a:prstGeom prst="rect">
            <a:avLst/>
          </a:prstGeom>
        </p:spPr>
      </p:pic>
      <p:sp>
        <p:nvSpPr>
          <p:cNvPr id="12" name="TextBox 11">
            <a:extLst>
              <a:ext uri="{FF2B5EF4-FFF2-40B4-BE49-F238E27FC236}">
                <a16:creationId xmlns:a16="http://schemas.microsoft.com/office/drawing/2014/main" id="{83CBBC3A-48DE-F1DA-87F1-28AB23809C40}"/>
              </a:ext>
            </a:extLst>
          </p:cNvPr>
          <p:cNvSpPr txBox="1"/>
          <p:nvPr/>
        </p:nvSpPr>
        <p:spPr>
          <a:xfrm>
            <a:off x="5652120" y="908720"/>
            <a:ext cx="3320431" cy="3416320"/>
          </a:xfrm>
          <a:prstGeom prst="rect">
            <a:avLst/>
          </a:prstGeom>
          <a:noFill/>
        </p:spPr>
        <p:txBody>
          <a:bodyPr wrap="square">
            <a:spAutoFit/>
          </a:bodyPr>
          <a:lstStyle/>
          <a:p>
            <a:pPr algn="just" defTabSz="685800" eaLnBrk="1" fontAlgn="auto" hangingPunct="1">
              <a:spcBef>
                <a:spcPts val="0"/>
              </a:spcBef>
              <a:spcAft>
                <a:spcPts val="0"/>
              </a:spcAft>
            </a:pPr>
            <a:r>
              <a:rPr lang="el-GR" sz="1200" dirty="0">
                <a:solidFill>
                  <a:schemeClr val="bg2"/>
                </a:solidFill>
                <a:latin typeface="Aptos" panose="020B0004020202020204" pitchFamily="34" charset="0"/>
                <a:cs typeface="+mn-cs"/>
              </a:rPr>
              <a:t>Το βιβλίο αυτό προσεγγίζει την εφαρμοσμένη στατιστική διαφορετικά απ’ ό,τι τα παραδοσιακά βιβλία στατιστικής. Η έμφαση βρίσκεται από την αρχή μέχρι το τέλος στην κατανόηση και χρήση της στατιστικής και όχι στους υπολογισμούς ή τις πολύπλοκες μαθηματικές εξηγήσεις των τύπων. Πιο συγκεκριμένα, είναι οργανωμένο με τέτοιο τρόπο ώστε να βοηθά τον ερευνητή να επιλέγει το κατάλληλο στατιστικό, να το υπολογίζει με τη βοήθεια στατιστικών προγραμμάτων και να το ερμηνεύει σωστά. Και όλα αυτά γίνονται με έναν πολύ απλό τρόπο και με παραδείγματα από τις κοινωνικές επιστήμες και την εκπαίδευση, έτσι ώστε το βιβλίο να είναι κατανοητό και εύχρηστο για τους φοιτητές και τους νέους επιστήμονες στο χώρο των κοινωνικών και συναφών επιστημών</a:t>
            </a:r>
            <a:r>
              <a:rPr lang="el-GR" sz="1050" dirty="0">
                <a:solidFill>
                  <a:schemeClr val="bg2"/>
                </a:solidFill>
                <a:latin typeface="Aptos Black" panose="020B0004020202020204" pitchFamily="34" charset="0"/>
                <a:cs typeface="+mn-cs"/>
              </a:rPr>
              <a:t>.</a:t>
            </a:r>
            <a:endParaRPr lang="en-US" sz="1050" dirty="0">
              <a:solidFill>
                <a:schemeClr val="bg2"/>
              </a:solidFill>
              <a:latin typeface="Aptos Black" panose="020B0004020202020204" pitchFamily="34" charset="0"/>
              <a:cs typeface="+mn-cs"/>
            </a:endParaRPr>
          </a:p>
        </p:txBody>
      </p:sp>
    </p:spTree>
    <p:extLst>
      <p:ext uri="{BB962C8B-B14F-4D97-AF65-F5344CB8AC3E}">
        <p14:creationId xmlns:p14="http://schemas.microsoft.com/office/powerpoint/2010/main" val="338706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93" name="Oval 192">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1322610"/>
            <a:ext cx="1682850" cy="16828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94" name="Oval 19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3" y="2707205"/>
            <a:ext cx="721796" cy="7217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95" name="Oval 19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4" y="2603243"/>
            <a:ext cx="220271" cy="2202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96" name="Freeform: Shape 19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9087" y="0"/>
            <a:ext cx="4814914" cy="3429000"/>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cxnSp>
        <p:nvCxnSpPr>
          <p:cNvPr id="197" name="Straight Connector 19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9834" y="4776880"/>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051" name="Rectangle 3">
            <a:extLst>
              <a:ext uri="{FF2B5EF4-FFF2-40B4-BE49-F238E27FC236}">
                <a16:creationId xmlns:a16="http://schemas.microsoft.com/office/drawing/2014/main" id="{C0A2FADC-6849-4F90-930F-1784B727C9BF}"/>
              </a:ext>
            </a:extLst>
          </p:cNvPr>
          <p:cNvSpPr>
            <a:spLocks noGrp="1" noChangeArrowheads="1"/>
          </p:cNvSpPr>
          <p:nvPr>
            <p:ph type="subTitle" idx="1"/>
          </p:nvPr>
        </p:nvSpPr>
        <p:spPr>
          <a:xfrm>
            <a:off x="251520" y="116632"/>
            <a:ext cx="8712968" cy="6552728"/>
          </a:xfrm>
        </p:spPr>
        <p:txBody>
          <a:bodyPr anchor="ctr">
            <a:normAutofit/>
          </a:bodyPr>
          <a:lstStyle/>
          <a:p>
            <a:pPr marL="609600" indent="-609600" algn="l" eaLnBrk="1" hangingPunct="1">
              <a:lnSpc>
                <a:spcPct val="90000"/>
              </a:lnSpc>
              <a:defRPr/>
            </a:pPr>
            <a:endParaRPr lang="en-US"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n-US"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sz="600" b="1" dirty="0">
              <a:ln w="22225">
                <a:solidFill>
                  <a:schemeClr val="accent2"/>
                </a:solidFill>
                <a:prstDash val="solid"/>
              </a:ln>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eaLnBrk="1" hangingPunct="1">
              <a:lnSpc>
                <a:spcPct val="90000"/>
              </a:lnSpc>
              <a:defRPr/>
            </a:pPr>
            <a:endParaRPr lang="el-GR" sz="600" b="1" dirty="0">
              <a:solidFill>
                <a:srgbClr val="C00000"/>
              </a:solidFill>
              <a:latin typeface="Calibri" panose="020F0502020204030204" pitchFamily="34" charset="0"/>
              <a:cs typeface="Calibri" panose="020F0502020204030204" pitchFamily="34" charset="0"/>
            </a:endParaRPr>
          </a:p>
          <a:p>
            <a:pPr marL="609600" indent="-609600" algn="r" eaLnBrk="1" hangingPunct="1">
              <a:lnSpc>
                <a:spcPct val="90000"/>
              </a:lnSpc>
              <a:defRPr/>
            </a:pPr>
            <a:endParaRPr lang="en-US" sz="3200" b="1" dirty="0">
              <a:solidFill>
                <a:srgbClr val="C00000"/>
              </a:solidFill>
              <a:latin typeface="Calibri" panose="020F0502020204030204" pitchFamily="34" charset="0"/>
              <a:cs typeface="Calibri" panose="020F0502020204030204" pitchFamily="34" charset="0"/>
            </a:endParaRPr>
          </a:p>
          <a:p>
            <a:pPr marL="609600" indent="-609600" algn="r" eaLnBrk="1" hangingPunct="1">
              <a:lnSpc>
                <a:spcPct val="90000"/>
              </a:lnSpc>
              <a:defRPr/>
            </a:pPr>
            <a:endParaRPr lang="en-US" sz="3200" b="1" dirty="0">
              <a:solidFill>
                <a:srgbClr val="C00000"/>
              </a:solidFill>
              <a:latin typeface="Calibri" panose="020F0502020204030204" pitchFamily="34" charset="0"/>
              <a:cs typeface="Calibri" panose="020F0502020204030204" pitchFamily="34" charset="0"/>
            </a:endParaRPr>
          </a:p>
          <a:p>
            <a:pPr marL="609600" indent="-609600" algn="r" eaLnBrk="1" hangingPunct="1">
              <a:lnSpc>
                <a:spcPct val="90000"/>
              </a:lnSpc>
              <a:defRPr/>
            </a:pPr>
            <a:endParaRPr lang="en-US" sz="3200" b="1" dirty="0">
              <a:solidFill>
                <a:srgbClr val="C00000"/>
              </a:solidFill>
              <a:latin typeface="Calibri" panose="020F0502020204030204" pitchFamily="34" charset="0"/>
              <a:cs typeface="Calibri" panose="020F0502020204030204" pitchFamily="34" charset="0"/>
            </a:endParaRPr>
          </a:p>
          <a:p>
            <a:pPr marL="609600" indent="-609600" algn="r" eaLnBrk="1" hangingPunct="1">
              <a:lnSpc>
                <a:spcPct val="90000"/>
              </a:lnSpc>
              <a:defRPr/>
            </a:pPr>
            <a:r>
              <a:rPr lang="el-GR" sz="3200" b="1" dirty="0">
                <a:solidFill>
                  <a:srgbClr val="7030A0"/>
                </a:solidFill>
                <a:latin typeface="Calibri" panose="020F0502020204030204" pitchFamily="34" charset="0"/>
                <a:cs typeface="Calibri" panose="020F0502020204030204" pitchFamily="34" charset="0"/>
              </a:rPr>
              <a:t>Στατιστική ανάλυση δεδομένων</a:t>
            </a:r>
            <a:br>
              <a:rPr lang="el-GR" sz="3200" b="1" dirty="0">
                <a:solidFill>
                  <a:srgbClr val="7030A0"/>
                </a:solidFill>
                <a:latin typeface="Calibri" panose="020F0502020204030204" pitchFamily="34" charset="0"/>
                <a:cs typeface="Calibri" panose="020F0502020204030204" pitchFamily="34" charset="0"/>
              </a:rPr>
            </a:br>
            <a:r>
              <a:rPr lang="el-GR" sz="3200" b="1" dirty="0">
                <a:solidFill>
                  <a:srgbClr val="7030A0"/>
                </a:solidFill>
                <a:latin typeface="Calibri" panose="020F0502020204030204" pitchFamily="34" charset="0"/>
                <a:cs typeface="Calibri" panose="020F0502020204030204" pitchFamily="34" charset="0"/>
              </a:rPr>
              <a:t>με χρήση </a:t>
            </a:r>
            <a:r>
              <a:rPr lang="en-US" sz="3200" b="1" dirty="0">
                <a:solidFill>
                  <a:srgbClr val="7030A0"/>
                </a:solidFill>
                <a:latin typeface="Calibri" panose="020F0502020204030204" pitchFamily="34" charset="0"/>
                <a:cs typeface="Calibri" panose="020F0502020204030204" pitchFamily="34" charset="0"/>
              </a:rPr>
              <a:t>SPSS</a:t>
            </a:r>
            <a:endParaRPr lang="el-GR" altLang="el-GR" sz="3200" b="1" i="1" dirty="0">
              <a:solidFill>
                <a:srgbClr val="7030A0"/>
              </a:solidFill>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i="1" dirty="0">
              <a:latin typeface="Calibri" panose="020F0502020204030204" pitchFamily="34" charset="0"/>
              <a:cs typeface="Calibri" panose="020F0502020204030204" pitchFamily="34" charset="0"/>
            </a:endParaRPr>
          </a:p>
          <a:p>
            <a:pPr marL="609600" indent="-609600" algn="l" eaLnBrk="1" hangingPunct="1">
              <a:lnSpc>
                <a:spcPct val="90000"/>
              </a:lnSpc>
              <a:defRPr/>
            </a:pPr>
            <a:r>
              <a:rPr lang="el-GR" altLang="el-GR" sz="600" b="1" i="1" dirty="0">
                <a:latin typeface="Calibri" panose="020F0502020204030204" pitchFamily="34" charset="0"/>
                <a:cs typeface="Calibri" panose="020F0502020204030204" pitchFamily="34" charset="0"/>
              </a:rPr>
              <a:t>	</a:t>
            </a:r>
          </a:p>
          <a:p>
            <a:pPr marL="609600" indent="-609600" algn="l" eaLnBrk="1" hangingPunct="1">
              <a:lnSpc>
                <a:spcPct val="90000"/>
              </a:lnSpc>
              <a:defRPr/>
            </a:pPr>
            <a:endParaRPr lang="el-GR" altLang="el-GR" sz="600" b="1" i="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eaLnBrk="1" hangingPunct="1">
              <a:lnSpc>
                <a:spcPct val="90000"/>
              </a:lnSpc>
              <a:defRPr/>
            </a:pPr>
            <a:r>
              <a:rPr lang="el-GR" altLang="el-GR" b="1" dirty="0" err="1">
                <a:solidFill>
                  <a:schemeClr val="bg2">
                    <a:lumMod val="50000"/>
                  </a:schemeClr>
                </a:solidFill>
                <a:latin typeface="Calibri" panose="020F0502020204030204" pitchFamily="34" charset="0"/>
                <a:cs typeface="Calibri" panose="020F0502020204030204" pitchFamily="34" charset="0"/>
              </a:rPr>
              <a:t>ΤΕπΕΚΕ</a:t>
            </a:r>
            <a:r>
              <a:rPr lang="el-GR" altLang="el-GR" b="1" dirty="0">
                <a:solidFill>
                  <a:schemeClr val="bg2">
                    <a:lumMod val="50000"/>
                  </a:schemeClr>
                </a:solidFill>
                <a:latin typeface="Calibri" panose="020F0502020204030204" pitchFamily="34" charset="0"/>
                <a:cs typeface="Calibri" panose="020F0502020204030204" pitchFamily="34" charset="0"/>
              </a:rPr>
              <a:t> ΠΑΝΕΠΙΣΤΗΜΙΟ ΠΑΤΡΩΝ </a:t>
            </a:r>
            <a:r>
              <a:rPr lang="en-US" altLang="el-GR" b="1" dirty="0">
                <a:solidFill>
                  <a:schemeClr val="bg2">
                    <a:lumMod val="50000"/>
                  </a:schemeClr>
                </a:solidFill>
                <a:latin typeface="Calibri" panose="020F0502020204030204" pitchFamily="34" charset="0"/>
                <a:cs typeface="Calibri" panose="020F0502020204030204" pitchFamily="34" charset="0"/>
              </a:rPr>
              <a:t>202</a:t>
            </a:r>
            <a:r>
              <a:rPr lang="el-GR" altLang="el-GR" b="1" dirty="0">
                <a:solidFill>
                  <a:schemeClr val="bg2">
                    <a:lumMod val="50000"/>
                  </a:schemeClr>
                </a:solidFill>
                <a:latin typeface="Calibri" panose="020F0502020204030204" pitchFamily="34" charset="0"/>
                <a:cs typeface="Calibri" panose="020F0502020204030204" pitchFamily="34" charset="0"/>
              </a:rPr>
              <a:t>5</a:t>
            </a:r>
          </a:p>
          <a:p>
            <a:pPr marL="609600" indent="-609600" algn="l" eaLnBrk="1" hangingPunct="1">
              <a:lnSpc>
                <a:spcPct val="90000"/>
              </a:lnSpc>
              <a:defRPr/>
            </a:pPr>
            <a:endParaRPr lang="el-GR" altLang="el-GR" sz="600" b="1" dirty="0">
              <a:latin typeface="Calibri" panose="020F0502020204030204" pitchFamily="34" charset="0"/>
              <a:cs typeface="Calibri" panose="020F0502020204030204" pitchFamily="34" charset="0"/>
            </a:endParaRPr>
          </a:p>
          <a:p>
            <a:pPr marL="609600" indent="-609600" algn="l" eaLnBrk="1" hangingPunct="1">
              <a:lnSpc>
                <a:spcPct val="90000"/>
              </a:lnSpc>
              <a:defRPr/>
            </a:pPr>
            <a:endParaRPr lang="el-GR" altLang="el-GR" sz="600" b="1" dirty="0">
              <a:effectLst>
                <a:outerShdw blurRad="38100" dist="38100" dir="2700000" algn="tl">
                  <a:srgbClr val="C0C0C0"/>
                </a:outerShdw>
              </a:effectLst>
              <a:latin typeface="Calibri" panose="020F0502020204030204" pitchFamily="34" charset="0"/>
              <a:cs typeface="Calibri" panose="020F0502020204030204" pitchFamily="34" charset="0"/>
            </a:endParaRPr>
          </a:p>
        </p:txBody>
      </p:sp>
      <p:pic>
        <p:nvPicPr>
          <p:cNvPr id="2" name="Εικόνα 1">
            <a:extLst>
              <a:ext uri="{FF2B5EF4-FFF2-40B4-BE49-F238E27FC236}">
                <a16:creationId xmlns:a16="http://schemas.microsoft.com/office/drawing/2014/main" id="{66E5159F-09A7-B215-F1E0-58BEDCD44BC3}"/>
              </a:ext>
            </a:extLst>
          </p:cNvPr>
          <p:cNvPicPr>
            <a:picLocks noChangeAspect="1"/>
          </p:cNvPicPr>
          <p:nvPr/>
        </p:nvPicPr>
        <p:blipFill>
          <a:blip r:embed="rId3"/>
          <a:stretch>
            <a:fillRect/>
          </a:stretch>
        </p:blipFill>
        <p:spPr>
          <a:xfrm>
            <a:off x="5153733" y="94719"/>
            <a:ext cx="4003189" cy="2508524"/>
          </a:xfrm>
          <a:prstGeom prst="ellipse">
            <a:avLst/>
          </a:prstGeom>
          <a:ln>
            <a:noFill/>
          </a:ln>
          <a:effectLst>
            <a:softEdge rad="112500"/>
          </a:effec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9F7A9"/>
        </a:solidFill>
        <a:effectLst/>
      </p:bgPr>
    </p:bg>
    <p:spTree>
      <p:nvGrpSpPr>
        <p:cNvPr id="1" name=""/>
        <p:cNvGrpSpPr/>
        <p:nvPr/>
      </p:nvGrpSpPr>
      <p:grpSpPr>
        <a:xfrm>
          <a:off x="0" y="0"/>
          <a:ext cx="0" cy="0"/>
          <a:chOff x="0" y="0"/>
          <a:chExt cx="0" cy="0"/>
        </a:xfrm>
      </p:grpSpPr>
      <p:sp>
        <p:nvSpPr>
          <p:cNvPr id="6" name="Ορθογώνιο 5">
            <a:extLst>
              <a:ext uri="{FF2B5EF4-FFF2-40B4-BE49-F238E27FC236}">
                <a16:creationId xmlns:a16="http://schemas.microsoft.com/office/drawing/2014/main" id="{C9BA546D-6FEC-4392-9618-BCE80AE5AB40}"/>
              </a:ext>
            </a:extLst>
          </p:cNvPr>
          <p:cNvSpPr/>
          <p:nvPr/>
        </p:nvSpPr>
        <p:spPr>
          <a:xfrm>
            <a:off x="323528" y="404664"/>
            <a:ext cx="8136904" cy="3416320"/>
          </a:xfrm>
          <a:custGeom>
            <a:avLst/>
            <a:gdLst>
              <a:gd name="connsiteX0" fmla="*/ 0 w 8136904"/>
              <a:gd name="connsiteY0" fmla="*/ 0 h 3416320"/>
              <a:gd name="connsiteX1" fmla="*/ 8136904 w 8136904"/>
              <a:gd name="connsiteY1" fmla="*/ 0 h 3416320"/>
              <a:gd name="connsiteX2" fmla="*/ 8136904 w 8136904"/>
              <a:gd name="connsiteY2" fmla="*/ 3416320 h 3416320"/>
              <a:gd name="connsiteX3" fmla="*/ 0 w 8136904"/>
              <a:gd name="connsiteY3" fmla="*/ 3416320 h 3416320"/>
              <a:gd name="connsiteX4" fmla="*/ 0 w 8136904"/>
              <a:gd name="connsiteY4" fmla="*/ 0 h 34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6904" h="3416320" fill="none" extrusionOk="0">
                <a:moveTo>
                  <a:pt x="0" y="0"/>
                </a:moveTo>
                <a:cubicBezTo>
                  <a:pt x="2586420" y="-33775"/>
                  <a:pt x="5763899" y="138873"/>
                  <a:pt x="8136904" y="0"/>
                </a:cubicBezTo>
                <a:cubicBezTo>
                  <a:pt x="8063133" y="1169134"/>
                  <a:pt x="7981021" y="2389940"/>
                  <a:pt x="8136904" y="3416320"/>
                </a:cubicBezTo>
                <a:cubicBezTo>
                  <a:pt x="5633085" y="3278990"/>
                  <a:pt x="2097314" y="3278464"/>
                  <a:pt x="0" y="3416320"/>
                </a:cubicBezTo>
                <a:cubicBezTo>
                  <a:pt x="152408" y="1932461"/>
                  <a:pt x="73868" y="946540"/>
                  <a:pt x="0" y="0"/>
                </a:cubicBezTo>
                <a:close/>
              </a:path>
              <a:path w="8136904" h="3416320" stroke="0" extrusionOk="0">
                <a:moveTo>
                  <a:pt x="0" y="0"/>
                </a:moveTo>
                <a:cubicBezTo>
                  <a:pt x="3253007" y="-101487"/>
                  <a:pt x="7258150" y="-162162"/>
                  <a:pt x="8136904" y="0"/>
                </a:cubicBezTo>
                <a:cubicBezTo>
                  <a:pt x="8197617" y="550441"/>
                  <a:pt x="8075832" y="1813958"/>
                  <a:pt x="8136904" y="3416320"/>
                </a:cubicBezTo>
                <a:cubicBezTo>
                  <a:pt x="5329531" y="3466385"/>
                  <a:pt x="875165" y="3257871"/>
                  <a:pt x="0" y="3416320"/>
                </a:cubicBezTo>
                <a:cubicBezTo>
                  <a:pt x="-24452" y="3050091"/>
                  <a:pt x="-67663" y="1462460"/>
                  <a:pt x="0" y="0"/>
                </a:cubicBezTo>
                <a:close/>
              </a:path>
            </a:pathLst>
          </a:custGeom>
          <a:ln w="19050">
            <a:extLst>
              <a:ext uri="{C807C97D-BFC1-408E-A445-0C87EB9F89A2}">
                <ask:lineSketchStyleProps xmlns:ask="http://schemas.microsoft.com/office/drawing/2018/sketchyshapes" sd="981765707">
                  <a:prstGeom prst="rect">
                    <a:avLst/>
                  </a:prstGeom>
                  <ask:type>
                    <ask:lineSketchCurved/>
                  </ask:type>
                </ask:lineSketchStyleProps>
              </a:ext>
            </a:extLst>
          </a:ln>
          <a:effectLst>
            <a:outerShdw blurRad="50800" dist="38100" algn="l" rotWithShape="0">
              <a:prstClr val="black">
                <a:alpha val="40000"/>
              </a:prstClr>
            </a:outerShdw>
          </a:effectLst>
          <a:scene3d>
            <a:camera prst="perspectiveFront"/>
            <a:lightRig rig="threePt" dir="t"/>
          </a:scene3d>
        </p:spPr>
        <p:style>
          <a:lnRef idx="2">
            <a:schemeClr val="accent4"/>
          </a:lnRef>
          <a:fillRef idx="1">
            <a:schemeClr val="lt1"/>
          </a:fillRef>
          <a:effectRef idx="0">
            <a:schemeClr val="accent4"/>
          </a:effectRef>
          <a:fontRef idx="minor">
            <a:schemeClr val="dk1"/>
          </a:fontRef>
        </p:style>
        <p:txBody>
          <a:bodyPr wrap="square">
            <a:spAutoFit/>
          </a:bodyPr>
          <a:lstStyle/>
          <a:p>
            <a:pPr algn="just" eaLnBrk="1" hangingPunct="1">
              <a:lnSpc>
                <a:spcPct val="90000"/>
              </a:lnSpc>
              <a:defRPr/>
            </a:pPr>
            <a:endParaRPr lang="el-GR" altLang="el-GR" sz="2400" dirty="0">
              <a:latin typeface="Calibri" panose="020F0502020204030204" pitchFamily="34" charset="0"/>
              <a:cs typeface="Calibri" panose="020F0502020204030204" pitchFamily="34" charset="0"/>
            </a:endParaRPr>
          </a:p>
          <a:p>
            <a:pPr algn="just" eaLnBrk="1" hangingPunct="1">
              <a:lnSpc>
                <a:spcPct val="90000"/>
              </a:lnSpc>
              <a:defRPr/>
            </a:pPr>
            <a:r>
              <a:rPr lang="el-GR" altLang="el-GR" sz="2400" dirty="0">
                <a:latin typeface="Calibri" panose="020F0502020204030204" pitchFamily="34" charset="0"/>
                <a:cs typeface="Calibri" panose="020F0502020204030204" pitchFamily="34" charset="0"/>
              </a:rPr>
              <a:t>Σκοπός του εργαστηρίου είναι να συμβάλει στην εξοικείωση των φοιτητών και φοιτητριών με τον σχεδιασμό και την εκπόνηση ποσοτικής έρευνας και να τους προετοιμάσει για την ερευνητική διπλωματική τους εργασία.  </a:t>
            </a:r>
            <a:endParaRPr lang="en-US" altLang="el-GR" sz="2400" dirty="0">
              <a:latin typeface="Calibri" panose="020F0502020204030204" pitchFamily="34" charset="0"/>
              <a:cs typeface="Calibri" panose="020F0502020204030204" pitchFamily="34" charset="0"/>
            </a:endParaRPr>
          </a:p>
          <a:p>
            <a:pPr algn="just" eaLnBrk="1" hangingPunct="1">
              <a:lnSpc>
                <a:spcPct val="90000"/>
              </a:lnSpc>
              <a:defRPr/>
            </a:pPr>
            <a:endParaRPr lang="el-GR" altLang="el-GR" sz="2400" dirty="0">
              <a:latin typeface="Calibri" panose="020F0502020204030204" pitchFamily="34" charset="0"/>
              <a:cs typeface="Calibri" panose="020F0502020204030204" pitchFamily="34" charset="0"/>
            </a:endParaRPr>
          </a:p>
          <a:p>
            <a:pPr algn="just" eaLnBrk="1" hangingPunct="1">
              <a:lnSpc>
                <a:spcPct val="90000"/>
              </a:lnSpc>
              <a:defRPr/>
            </a:pPr>
            <a:r>
              <a:rPr lang="el-GR" altLang="el-GR" sz="2400" dirty="0">
                <a:latin typeface="Calibri" panose="020F0502020204030204" pitchFamily="34" charset="0"/>
                <a:cs typeface="Calibri" panose="020F0502020204030204" pitchFamily="34" charset="0"/>
              </a:rPr>
              <a:t>Οι στόχοι των συναντήσεων είναι οι φοιτητές και οι φοιτήτριες να επεξεργαστούν δεδομένα ποσοτικής έρευνας με τη χρήση του SPSS, να τα παρουσιάσουν και να τα ερμηνεύσουν. </a:t>
            </a:r>
          </a:p>
          <a:p>
            <a:pPr algn="just" eaLnBrk="1" hangingPunct="1">
              <a:lnSpc>
                <a:spcPct val="90000"/>
              </a:lnSpc>
              <a:defRPr/>
            </a:pPr>
            <a:endParaRPr lang="el-GR" altLang="el-GR" sz="2400" dirty="0">
              <a:latin typeface="Calibri" panose="020F0502020204030204" pitchFamily="34" charset="0"/>
              <a:cs typeface="Calibri" panose="020F0502020204030204" pitchFamily="34" charset="0"/>
            </a:endParaRPr>
          </a:p>
        </p:txBody>
      </p:sp>
      <p:graphicFrame>
        <p:nvGraphicFramePr>
          <p:cNvPr id="2" name="Διάγραμμα 1">
            <a:extLst>
              <a:ext uri="{FF2B5EF4-FFF2-40B4-BE49-F238E27FC236}">
                <a16:creationId xmlns:a16="http://schemas.microsoft.com/office/drawing/2014/main" id="{2D5BF7B7-9351-8844-5C73-24572B74A277}"/>
              </a:ext>
            </a:extLst>
          </p:cNvPr>
          <p:cNvGraphicFramePr/>
          <p:nvPr>
            <p:extLst>
              <p:ext uri="{D42A27DB-BD31-4B8C-83A1-F6EECF244321}">
                <p14:modId xmlns:p14="http://schemas.microsoft.com/office/powerpoint/2010/main" val="4259928065"/>
              </p:ext>
            </p:extLst>
          </p:nvPr>
        </p:nvGraphicFramePr>
        <p:xfrm>
          <a:off x="323528" y="4149080"/>
          <a:ext cx="8208912" cy="223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TY SKETCH 16X9">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3.potx" id="{55B65C5C-2110-41C9-9432-67D739EC5CFC}" vid="{FDE12540-4521-4F30-863D-D54DD2EE1C3B}"/>
    </a:ext>
  </a:ext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2871</TotalTime>
  <Words>1982</Words>
  <Application>Microsoft Office PowerPoint</Application>
  <PresentationFormat>Προβολή στην οθόνη (4:3)</PresentationFormat>
  <Paragraphs>312</Paragraphs>
  <Slides>57</Slides>
  <Notes>17</Notes>
  <HiddenSlides>0</HiddenSlides>
  <MMClips>0</MMClips>
  <ScaleCrop>false</ScaleCrop>
  <HeadingPairs>
    <vt:vector size="8" baseType="variant">
      <vt:variant>
        <vt:lpstr>Γραμματοσειρές που χρησιμοποιούνται</vt:lpstr>
      </vt:variant>
      <vt:variant>
        <vt:i4>16</vt:i4>
      </vt:variant>
      <vt:variant>
        <vt:lpstr>Θέμα</vt:lpstr>
      </vt:variant>
      <vt:variant>
        <vt:i4>2</vt:i4>
      </vt:variant>
      <vt:variant>
        <vt:lpstr>Ενσωματωμένοι διακομιστές OLE</vt:lpstr>
      </vt:variant>
      <vt:variant>
        <vt:i4>1</vt:i4>
      </vt:variant>
      <vt:variant>
        <vt:lpstr>Τίτλοι διαφανειών</vt:lpstr>
      </vt:variant>
      <vt:variant>
        <vt:i4>57</vt:i4>
      </vt:variant>
    </vt:vector>
  </HeadingPairs>
  <TitlesOfParts>
    <vt:vector size="76" baseType="lpstr">
      <vt:lpstr>Aptos</vt:lpstr>
      <vt:lpstr>Aptos Black</vt:lpstr>
      <vt:lpstr>Aptos ExtraBold</vt:lpstr>
      <vt:lpstr>Arial</vt:lpstr>
      <vt:lpstr>Bahnschrift SemiBold Condensed</vt:lpstr>
      <vt:lpstr>Book Antiqua</vt:lpstr>
      <vt:lpstr>Bookman Old Style</vt:lpstr>
      <vt:lpstr>Calibri</vt:lpstr>
      <vt:lpstr>Cambria</vt:lpstr>
      <vt:lpstr>Century Schoolbook</vt:lpstr>
      <vt:lpstr>Monotype Sorts</vt:lpstr>
      <vt:lpstr>Open Sans</vt:lpstr>
      <vt:lpstr>Perpetua</vt:lpstr>
      <vt:lpstr>Times New Roman</vt:lpstr>
      <vt:lpstr>Verdana</vt:lpstr>
      <vt:lpstr>Wingdings</vt:lpstr>
      <vt:lpstr>Προεπιλεγμένη σχεδίαση</vt:lpstr>
      <vt:lpstr>CITY SKETCH 16X9</vt:lpstr>
      <vt:lpstr>Visio</vt:lpstr>
      <vt:lpstr>Εφαρμοσμένη Στατιστική στην Κοινωνική Έρευνα </vt:lpstr>
      <vt:lpstr>Παρουσίαση του PowerPoint</vt:lpstr>
      <vt:lpstr>Σκοπός </vt:lpstr>
      <vt:lpstr>ΟΡΓΑΝΩΣΗ ΚΑΙ ΦΟΡΤΟΣ ΕΡΓΑΣΙΑΣ </vt:lpstr>
      <vt:lpstr>Παρουσίαση του PowerPoint</vt:lpstr>
      <vt:lpstr>Αξιολόγηση </vt:lpstr>
      <vt:lpstr>Ενδεικτική βιβλιογραφία του μαθήματος </vt:lpstr>
      <vt:lpstr>Παρουσίαση του PowerPoint</vt:lpstr>
      <vt:lpstr>Παρουσίαση του PowerPoint</vt:lpstr>
      <vt:lpstr>Κάπως έτσι…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ΒΑΣΗ ΠΑΡΑΔΕΙΓΜΑ</vt:lpstr>
      <vt:lpstr>ΒΑΣΗ ΠΑΡΑΔΕΙΓΜΑ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Βρείτε τα κατάλληλα μέτρα κεντρικής τάσης των προηγούμενων μεταβλητών ανά φύλο </vt:lpstr>
      <vt:lpstr>Παρουσίαση του PowerPoint</vt:lpstr>
      <vt:lpstr>Παρουσίαση του PowerPoint</vt:lpstr>
      <vt:lpstr>Παρουσίαση του PowerPoint</vt:lpstr>
      <vt:lpstr>Παρουσίαση του PowerPoint</vt:lpstr>
      <vt:lpstr>Ασκήσεις  ΣΥΝΤΕΛΕΣΤΕΣ  ΣΥΝΑΦΕΙΑΣ</vt:lpstr>
      <vt:lpstr>Σχέσεις ονομαστικών, τακτικών μεταβλητών</vt:lpstr>
      <vt:lpstr>Π.χ. Υπάρχει σχέση μεταξύ επιστημονικών πεδίων και σπουδαιότητας στη δήλωση 1;</vt:lpstr>
      <vt:lpstr>Επηρεάζει το φύλο την δήλωση σπουδαιότητας 1;</vt:lpstr>
      <vt:lpstr>Παρουσίαση του PowerPoint</vt:lpstr>
      <vt:lpstr>Υπάρχει σχέση μεταξύ της σημαντικότητας των 16 δηλώσεων;</vt:lpstr>
      <vt:lpstr>Δημιουργία νέας μεταβλητής ως άθροισμα/μέσος όρος  επιμέρους μεταβλητών- εσωτερική συνοχή</vt:lpstr>
      <vt:lpstr>αξιοπιστία εσωτερικής συνέπειας</vt:lpstr>
      <vt:lpstr>Παρουσίαση του PowerPoint</vt:lpstr>
      <vt:lpstr>Παρουσίαση του PowerPoint</vt:lpstr>
      <vt:lpstr>ΤΡΙΤΗ ΕΝΟΤΗΤΑ</vt:lpstr>
      <vt:lpstr>Παρουσίαση του PowerPoint</vt:lpstr>
      <vt:lpstr>Διαδικασία ελέγχου υπόθεσης</vt:lpstr>
      <vt:lpstr>Με άλλα λόγια</vt:lpstr>
      <vt:lpstr>Παρουσίαση του PowerPoint</vt:lpstr>
      <vt:lpstr>Παρουσίαση του PowerPoint</vt:lpstr>
      <vt:lpstr>Σύγκριση δύο μ.ο:  Υπάρχει διαφορά (σ.σ) στη σημαντικότητα(συνολικά) μεταξύ ανδρών και γυναικών;  Η0: μα=μκ, Ηa:μα≠μκ, α=0,05, p=0,04  απορρίπτω τη μηδενική υπόθεση και δέχομαι την εναλλακτική, άρα.. </vt:lpstr>
      <vt:lpstr>Σύγκριση περισσοτέρων των 2 μ.ο    Υπάρχει σ.σ. διαφορά μεταξύ των επιστημονικών πεδίων στη σημαντικότητα (συνολικά);  Η0: δεν υπάρχει διαφορά, Ηa: υπάρχει διαφορά, α=0,05, p= 0,3  Αποτυγχάνω να απορρίψω την μηδενική υπόθεση </vt:lpstr>
      <vt:lpstr>Σύγκριση μέσης διαφοράς Υπάρχει διαφορά (σ.σ) μεταξύ της σημαντικότητας δήλωσης 1 και δήλωσης 3; Ho….., Ha……,α=…., p= 0,38,  Απορρίπτω τη μηδενική και δέχομαι την εναλλακτική, δηλαδή υπάρχει σ.σ. διαφορά στις απόψεις για τη σημαντικότητα των δηλώσεων 1 και 3</vt:lpstr>
      <vt:lpstr>Παρουσίαση του PowerPoint</vt:lpstr>
      <vt:lpstr>1. έχει σ.σ. διαφορά μεταξύ Ανθρωπιστικών επιστημών και Μηχανικής  για τη συνολική σημαντικότητα των δηλώσεων (t-test independent)  2. υπάρχει σ.σ. διαφορά στα επιστημονικά πεδία για τη συνολική σημαντικότητα των προτάσεων; (F-test)/Boneferroni)  3. υπάρχει σ.σ διαφορά σημαντικότας της δήλωσης «να διαλέγω εγώ τα μαθήματα που θα με ενδιαφέρουν και από άλλα τμήματα και να φτιάχνω εγώ το πρόγραμμα σπουδών μου» με τη δήλωση «να έχω την δυνατότητα  να παρακολουθώ προγραμματισμένα διαδικτυακά σεμινάρια στα μαθήματα που με ενδιαφέρουν»(t-test-paired)   </vt:lpstr>
      <vt:lpstr>Παρουσίαση του PowerPoint</vt:lpstr>
      <vt:lpstr>Παρουσίαση του PowerPoint</vt:lpstr>
      <vt:lpstr>Παρουσίαση του PowerPoint</vt:lpstr>
      <vt:lpstr>ΜΗ ΠΑΡΑΜΕΤΡΙΚΑ ΣΤΑΤΙΣΤΙΚΑ</vt:lpstr>
      <vt:lpstr>Παρουσίαση του PowerPoint</vt:lpstr>
      <vt:lpstr>Αντιστοίχιση μη παραμετρικών-παραμετρικών tests</vt:lpstr>
      <vt:lpstr>Παρουσίαση του PowerPoint</vt:lpstr>
      <vt:lpstr>Εργασίες  ΤΕΤΑΡΤΗ ΕΝΟΤΗΤΑ</vt:lpstr>
      <vt:lpstr>θεματικοί άξονες εργασιών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user1</cp:lastModifiedBy>
  <cp:revision>245</cp:revision>
  <dcterms:created xsi:type="dcterms:W3CDTF">2020-02-26T11:08:53Z</dcterms:created>
  <dcterms:modified xsi:type="dcterms:W3CDTF">2025-12-04T08:54:55Z</dcterms:modified>
</cp:coreProperties>
</file>