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625089" y="461594"/>
            <a:ext cx="3893820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2778" y="24764"/>
            <a:ext cx="8778443" cy="12506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1174" y="1890522"/>
            <a:ext cx="8121650" cy="41236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1811" y="6465214"/>
            <a:ext cx="2444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eclass.upatras.gr/courses/PDE1464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3742" y="2087702"/>
            <a:ext cx="757809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50035" marR="5080" indent="-153797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5075BB"/>
                </a:solidFill>
              </a:rPr>
              <a:t>Δημιουργική</a:t>
            </a:r>
            <a:r>
              <a:rPr sz="4000" spc="-170" dirty="0">
                <a:solidFill>
                  <a:srgbClr val="5075BB"/>
                </a:solidFill>
              </a:rPr>
              <a:t> </a:t>
            </a:r>
            <a:r>
              <a:rPr sz="4000" dirty="0">
                <a:solidFill>
                  <a:srgbClr val="5075BB"/>
                </a:solidFill>
              </a:rPr>
              <a:t>Μέθοδος</a:t>
            </a:r>
            <a:r>
              <a:rPr sz="4000" spc="-175" dirty="0">
                <a:solidFill>
                  <a:srgbClr val="5075BB"/>
                </a:solidFill>
              </a:rPr>
              <a:t> </a:t>
            </a:r>
            <a:r>
              <a:rPr sz="4000" spc="-10" dirty="0">
                <a:solidFill>
                  <a:srgbClr val="5075BB"/>
                </a:solidFill>
              </a:rPr>
              <a:t>ρυθμικού</a:t>
            </a:r>
            <a:r>
              <a:rPr sz="4000" spc="-170" dirty="0">
                <a:solidFill>
                  <a:srgbClr val="5075BB"/>
                </a:solidFill>
              </a:rPr>
              <a:t> </a:t>
            </a:r>
            <a:r>
              <a:rPr sz="4000" spc="-25" dirty="0">
                <a:solidFill>
                  <a:srgbClr val="5075BB"/>
                </a:solidFill>
              </a:rPr>
              <a:t>και </a:t>
            </a:r>
            <a:r>
              <a:rPr sz="4000" spc="-20" dirty="0">
                <a:solidFill>
                  <a:srgbClr val="5075BB"/>
                </a:solidFill>
              </a:rPr>
              <a:t>θεατρικού</a:t>
            </a:r>
            <a:r>
              <a:rPr sz="4000" spc="-135" dirty="0">
                <a:solidFill>
                  <a:srgbClr val="5075BB"/>
                </a:solidFill>
              </a:rPr>
              <a:t> </a:t>
            </a:r>
            <a:r>
              <a:rPr sz="4000" spc="-10" dirty="0">
                <a:solidFill>
                  <a:srgbClr val="5075BB"/>
                </a:solidFill>
              </a:rPr>
              <a:t>παιχνιδιού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845007" y="3395853"/>
            <a:ext cx="7458075" cy="28020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4510" marR="520065" algn="ctr">
              <a:lnSpc>
                <a:spcPct val="100000"/>
              </a:lnSpc>
              <a:spcBef>
                <a:spcPts val="95"/>
              </a:spcBef>
            </a:pPr>
            <a:r>
              <a:rPr sz="2800" spc="-50" dirty="0">
                <a:solidFill>
                  <a:srgbClr val="5075BB"/>
                </a:solidFill>
                <a:latin typeface="Calibri"/>
                <a:cs typeface="Calibri"/>
              </a:rPr>
              <a:t>ΕΝΟΤΗΤΑ</a:t>
            </a:r>
            <a:r>
              <a:rPr sz="2800" spc="-60" dirty="0">
                <a:solidFill>
                  <a:srgbClr val="5075BB"/>
                </a:solidFill>
                <a:latin typeface="Calibri"/>
                <a:cs typeface="Calibri"/>
              </a:rPr>
              <a:t> </a:t>
            </a:r>
            <a:r>
              <a:rPr lang="en-US" sz="2800" spc="-60" dirty="0">
                <a:solidFill>
                  <a:srgbClr val="5075BB"/>
                </a:solidFill>
                <a:latin typeface="Calibri"/>
                <a:cs typeface="Calibri"/>
              </a:rPr>
              <a:t>10 </a:t>
            </a:r>
            <a:r>
              <a:rPr sz="2800" dirty="0">
                <a:solidFill>
                  <a:srgbClr val="5075BB"/>
                </a:solidFill>
                <a:latin typeface="Calibri"/>
                <a:cs typeface="Calibri"/>
              </a:rPr>
              <a:t>:</a:t>
            </a:r>
            <a:r>
              <a:rPr sz="2800" spc="-45" dirty="0">
                <a:solidFill>
                  <a:srgbClr val="5075BB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F81BC"/>
                </a:solidFill>
                <a:latin typeface="Calibri"/>
                <a:cs typeface="Calibri"/>
              </a:rPr>
              <a:t>ΜΙΜΙΚΗ</a:t>
            </a:r>
            <a:r>
              <a:rPr sz="2800" spc="-7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F81BC"/>
                </a:solidFill>
                <a:latin typeface="Calibri"/>
                <a:cs typeface="Calibri"/>
              </a:rPr>
              <a:t>&amp;</a:t>
            </a:r>
            <a:r>
              <a:rPr sz="2800" spc="-5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4F81BC"/>
                </a:solidFill>
                <a:latin typeface="Calibri"/>
                <a:cs typeface="Calibri"/>
              </a:rPr>
              <a:t>ΠΑΝΤΟΜΙΜΑ</a:t>
            </a:r>
            <a:endParaRPr sz="2800" dirty="0">
              <a:latin typeface="Calibri"/>
              <a:cs typeface="Calibri"/>
            </a:endParaRPr>
          </a:p>
          <a:p>
            <a:pPr marL="12700" marR="5080" indent="1412875">
              <a:lnSpc>
                <a:spcPts val="4610"/>
              </a:lnSpc>
              <a:spcBef>
                <a:spcPts val="85"/>
              </a:spcBef>
            </a:pPr>
            <a:endParaRPr lang="en-US" sz="3200" dirty="0">
              <a:latin typeface="Calibri"/>
              <a:cs typeface="Calibri"/>
            </a:endParaRPr>
          </a:p>
          <a:p>
            <a:pPr marL="12700" marR="5080" indent="1412875">
              <a:lnSpc>
                <a:spcPts val="4610"/>
              </a:lnSpc>
              <a:spcBef>
                <a:spcPts val="85"/>
              </a:spcBef>
            </a:pPr>
            <a:endParaRPr lang="en-US" sz="3200" dirty="0">
              <a:latin typeface="Calibri"/>
              <a:cs typeface="Calibri"/>
            </a:endParaRPr>
          </a:p>
          <a:p>
            <a:pPr marL="12700" marR="5080" indent="1412875">
              <a:lnSpc>
                <a:spcPts val="4610"/>
              </a:lnSpc>
              <a:spcBef>
                <a:spcPts val="85"/>
              </a:spcBef>
            </a:pPr>
            <a:r>
              <a:rPr sz="3200" dirty="0">
                <a:latin typeface="Calibri"/>
                <a:cs typeface="Calibri"/>
              </a:rPr>
              <a:t>Γαλάνη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Μαρία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(Μάρω)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PhD </a:t>
            </a:r>
            <a:r>
              <a:rPr sz="3200" spc="-10" dirty="0">
                <a:latin typeface="Calibri"/>
                <a:cs typeface="Calibri"/>
              </a:rPr>
              <a:t>Παιδαγωγικό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Τμήμα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Δημοτικής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Εκπαίδευσης</a:t>
            </a:r>
            <a:endParaRPr sz="32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36958" y="735065"/>
            <a:ext cx="4036758" cy="41975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7833" y="346410"/>
            <a:ext cx="3526316" cy="1321734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1</a:t>
            </a:fld>
            <a:endParaRPr spc="-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50164" rIns="0" bIns="0" rtlCol="0">
            <a:spAutoFit/>
          </a:bodyPr>
          <a:lstStyle/>
          <a:p>
            <a:pPr marL="1992630">
              <a:lnSpc>
                <a:spcPct val="100000"/>
              </a:lnSpc>
              <a:spcBef>
                <a:spcPts val="105"/>
              </a:spcBef>
            </a:pPr>
            <a:r>
              <a:rPr dirty="0"/>
              <a:t>Σημείωμα</a:t>
            </a:r>
            <a:r>
              <a:rPr spc="-60" dirty="0"/>
              <a:t> </a:t>
            </a:r>
            <a:r>
              <a:rPr spc="-10" dirty="0"/>
              <a:t>Αναφοράς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3738"/>
            <a:ext cx="776287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44295" algn="l"/>
              </a:tabLst>
            </a:pPr>
            <a:r>
              <a:rPr sz="2400" spc="-10" dirty="0">
                <a:latin typeface="Calibri"/>
                <a:cs typeface="Calibri"/>
              </a:rPr>
              <a:t>Copyright</a:t>
            </a:r>
            <a:r>
              <a:rPr sz="2400" dirty="0">
                <a:latin typeface="Calibri"/>
                <a:cs typeface="Calibri"/>
              </a:rPr>
              <a:t>	Πανεπιστήμιο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Πατρών,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Γαλάνη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Μαρία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(Μάρω).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10" dirty="0">
                <a:latin typeface="Calibri"/>
                <a:cs typeface="Calibri"/>
              </a:rPr>
              <a:t>«Δημιουργική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Μέθοδος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Ρυθμικού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και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Θεατρικού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Παιχνιδιού».</a:t>
            </a:r>
            <a:endParaRPr sz="2400">
              <a:latin typeface="Calibri"/>
              <a:cs typeface="Calibri"/>
            </a:endParaRPr>
          </a:p>
          <a:p>
            <a:pPr marL="12700" marR="1077595">
              <a:lnSpc>
                <a:spcPct val="100000"/>
              </a:lnSpc>
            </a:pPr>
            <a:r>
              <a:rPr sz="2400" spc="-10" dirty="0">
                <a:latin typeface="Calibri"/>
                <a:cs typeface="Calibri"/>
              </a:rPr>
              <a:t>Έκδοση: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1.0.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Πάτρα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2015.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Διαθέσιμο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από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τη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δικτυακή </a:t>
            </a:r>
            <a:r>
              <a:rPr sz="2400" dirty="0">
                <a:latin typeface="Calibri"/>
                <a:cs typeface="Calibri"/>
              </a:rPr>
              <a:t>διεύθυνση: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https://eclass.upatras.gr/courses/PDE1464/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50164" rIns="0" bIns="0" rtlCol="0">
            <a:spAutoFit/>
          </a:bodyPr>
          <a:lstStyle/>
          <a:p>
            <a:pPr marL="2535555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Χρηματοδότηση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57376"/>
            <a:ext cx="7839709" cy="2891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0287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</a:tabLst>
            </a:pPr>
            <a:r>
              <a:rPr sz="2000" spc="-90" dirty="0">
                <a:latin typeface="Calibri"/>
                <a:cs typeface="Calibri"/>
              </a:rPr>
              <a:t>Το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παρόν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εκπαιδευτικό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υλικό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έχει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αναπτυχθεί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στo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πλαίσιo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του </a:t>
            </a:r>
            <a:r>
              <a:rPr sz="2000" spc="-10" dirty="0">
                <a:latin typeface="Calibri"/>
                <a:cs typeface="Calibri"/>
              </a:rPr>
              <a:t>εκπαιδευτικού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έργου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του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διδάσκοντα.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90" dirty="0">
                <a:latin typeface="Calibri"/>
                <a:cs typeface="Calibri"/>
              </a:rPr>
              <a:t>Το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έργο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«</a:t>
            </a:r>
            <a:r>
              <a:rPr sz="2000" b="1" dirty="0">
                <a:latin typeface="Calibri"/>
                <a:cs typeface="Calibri"/>
              </a:rPr>
              <a:t>Ανοικτά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Ακαδημαϊκά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Μαθήματα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στο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Πανεπιστήμιο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Αθηνών</a:t>
            </a:r>
            <a:r>
              <a:rPr sz="2000" spc="-10" dirty="0">
                <a:latin typeface="Calibri"/>
                <a:cs typeface="Calibri"/>
              </a:rPr>
              <a:t>»</a:t>
            </a:r>
            <a:endParaRPr sz="2000">
              <a:latin typeface="Calibri"/>
              <a:cs typeface="Calibri"/>
            </a:endParaRPr>
          </a:p>
          <a:p>
            <a:pPr marL="355600" marR="51308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έχει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χρηματοδοτήσει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μόνο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την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αναδιαμόρφωση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του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εκπαιδευτικού υλικού.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90" dirty="0">
                <a:latin typeface="Calibri"/>
                <a:cs typeface="Calibri"/>
              </a:rPr>
              <a:t>Το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έργο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υλοποιείται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στο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πλαίσιο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του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Επιχειρησιακού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Προγράμματος</a:t>
            </a:r>
            <a:endParaRPr sz="2000">
              <a:latin typeface="Calibri"/>
              <a:cs typeface="Calibri"/>
            </a:endParaRPr>
          </a:p>
          <a:p>
            <a:pPr marL="355600" marR="234315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«Εκπαίδευση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και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Δια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Βίου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Μάθηση»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και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συγχρηματοδοτείται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από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την </a:t>
            </a:r>
            <a:r>
              <a:rPr sz="2000" spc="-10" dirty="0">
                <a:latin typeface="Calibri"/>
                <a:cs typeface="Calibri"/>
              </a:rPr>
              <a:t>Ευρωπαϊκή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Ένωση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(Ευρωπαϊκό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Κοινωνικό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Ταμείο)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και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από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εθνικούς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πόρους.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56217" y="4653140"/>
            <a:ext cx="5465053" cy="13868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28597" y="24764"/>
            <a:ext cx="568896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Σημείωμα</a:t>
            </a:r>
            <a:r>
              <a:rPr spc="-105" dirty="0"/>
              <a:t> </a:t>
            </a:r>
            <a:r>
              <a:rPr spc="-10" dirty="0"/>
              <a:t>Αδειοδότησης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7642" y="2357894"/>
            <a:ext cx="1648714" cy="57605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86334" y="781303"/>
            <a:ext cx="8855710" cy="54451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95250">
              <a:lnSpc>
                <a:spcPct val="100000"/>
              </a:lnSpc>
              <a:spcBef>
                <a:spcPts val="105"/>
              </a:spcBef>
              <a:tabLst>
                <a:tab pos="1016635" algn="l"/>
              </a:tabLst>
            </a:pPr>
            <a:r>
              <a:rPr sz="2000" spc="-90" dirty="0">
                <a:latin typeface="Calibri"/>
                <a:cs typeface="Calibri"/>
              </a:rPr>
              <a:t>Το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παρόν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υλικό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διατίθεται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με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τους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όρους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της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άδειας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χρήσης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Creative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Commons </a:t>
            </a:r>
            <a:r>
              <a:rPr sz="2000" dirty="0">
                <a:latin typeface="Calibri"/>
                <a:cs typeface="Calibri"/>
              </a:rPr>
              <a:t>Αναφορά,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Μη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Εμπορική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Χρήση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Παρόμοια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Διανομή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4.0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[1]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ή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μεταγενέστερη,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Διεθνής Έκδοση.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Εξαιρούνται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τα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αυτοτελή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έργα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τρίτων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π.χ.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φωτογραφίες,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διαγράμματα</a:t>
            </a:r>
            <a:endParaRPr sz="2000">
              <a:latin typeface="Calibri"/>
              <a:cs typeface="Calibri"/>
            </a:endParaRPr>
          </a:p>
          <a:p>
            <a:pPr marL="12700" marR="62738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κ.λ.π.,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τα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οποία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εμπεριέχονται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αυτό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και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τα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οποία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αναφέρονται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μαζί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τους </a:t>
            </a:r>
            <a:r>
              <a:rPr sz="2000" dirty="0">
                <a:latin typeface="Calibri"/>
                <a:cs typeface="Calibri"/>
              </a:rPr>
              <a:t>όρους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χρήσης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τους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στο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«Σημείωμα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Χρήσης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Έργων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Τρίτων».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2000">
              <a:latin typeface="Calibri"/>
              <a:cs typeface="Calibri"/>
            </a:endParaRPr>
          </a:p>
          <a:p>
            <a:pPr marL="12700" marR="3735704" indent="306070">
              <a:lnSpc>
                <a:spcPct val="200100"/>
              </a:lnSpc>
              <a:buAutoNum type="arabicPlain"/>
              <a:tabLst>
                <a:tab pos="318770" algn="l"/>
              </a:tabLst>
            </a:pPr>
            <a:r>
              <a:rPr sz="1800" spc="-20" dirty="0">
                <a:latin typeface="Calibri"/>
                <a:cs typeface="Calibri"/>
                <a:hlinkClick r:id="rId3"/>
              </a:rPr>
              <a:t>http://creativecommons.org/licenses/by-</a:t>
            </a:r>
            <a:r>
              <a:rPr sz="1800" spc="-10" dirty="0">
                <a:latin typeface="Calibri"/>
                <a:cs typeface="Calibri"/>
                <a:hlinkClick r:id="rId3"/>
              </a:rPr>
              <a:t>nc-sa/4.0/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Ως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Μη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Εμπορική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ορίζεται η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χρήση:</a:t>
            </a:r>
            <a:endParaRPr sz="1800">
              <a:latin typeface="Calibri"/>
              <a:cs typeface="Calibri"/>
            </a:endParaRPr>
          </a:p>
          <a:p>
            <a:pPr marL="354965" marR="160655" lvl="1" indent="-342900">
              <a:lnSpc>
                <a:spcPct val="100000"/>
              </a:lnSpc>
              <a:buFont typeface="Arial"/>
              <a:buChar char="•"/>
              <a:tabLst>
                <a:tab pos="354965" algn="l"/>
              </a:tabLst>
            </a:pPr>
            <a:r>
              <a:rPr sz="1800" dirty="0">
                <a:latin typeface="Calibri"/>
                <a:cs typeface="Calibri"/>
              </a:rPr>
              <a:t>που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δεν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περιλαμβάνει</a:t>
            </a:r>
            <a:r>
              <a:rPr sz="1800" dirty="0">
                <a:latin typeface="Calibri"/>
                <a:cs typeface="Calibri"/>
              </a:rPr>
              <a:t> άμεσο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ή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έμμεσο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οικονομικό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όφελος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από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την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χρήση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του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έργου,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για </a:t>
            </a:r>
            <a:r>
              <a:rPr sz="1800" dirty="0">
                <a:latin typeface="Calibri"/>
                <a:cs typeface="Calibri"/>
              </a:rPr>
              <a:t>το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διανομέα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του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έργου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και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αδειοδόχο</a:t>
            </a:r>
            <a:endParaRPr sz="1800">
              <a:latin typeface="Calibri"/>
              <a:cs typeface="Calibri"/>
            </a:endParaRPr>
          </a:p>
          <a:p>
            <a:pPr marL="354965" lvl="1" indent="-342265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</a:tabLst>
            </a:pPr>
            <a:r>
              <a:rPr sz="1800" dirty="0">
                <a:latin typeface="Calibri"/>
                <a:cs typeface="Calibri"/>
              </a:rPr>
              <a:t>που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δεν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περιλαμβάνει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οικονομική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συναλλαγή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ως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προϋπόθεση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για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τη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χρήση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ή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πρόσβαση</a:t>
            </a:r>
            <a:endParaRPr sz="18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στο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έργο</a:t>
            </a:r>
            <a:endParaRPr sz="1800">
              <a:latin typeface="Calibri"/>
              <a:cs typeface="Calibri"/>
            </a:endParaRPr>
          </a:p>
          <a:p>
            <a:pPr marL="354965" marR="232410" lvl="1" indent="-342900">
              <a:lnSpc>
                <a:spcPct val="100000"/>
              </a:lnSpc>
              <a:buFont typeface="Arial"/>
              <a:buChar char="•"/>
              <a:tabLst>
                <a:tab pos="354965" algn="l"/>
              </a:tabLst>
            </a:pPr>
            <a:r>
              <a:rPr sz="1800" dirty="0">
                <a:latin typeface="Calibri"/>
                <a:cs typeface="Calibri"/>
              </a:rPr>
              <a:t>που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δεν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προσπορίζει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στο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διανομέα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του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έργου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και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αδειοδόχο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έμμεσο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οικονομικό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όφελος </a:t>
            </a:r>
            <a:r>
              <a:rPr sz="1800" dirty="0">
                <a:latin typeface="Calibri"/>
                <a:cs typeface="Calibri"/>
              </a:rPr>
              <a:t>(π.χ.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διαφημίσεις)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από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την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προβολή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του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έργου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σε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διαδικτυακό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τόπο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2160"/>
              </a:spcBef>
            </a:pPr>
            <a:r>
              <a:rPr sz="1800" dirty="0">
                <a:latin typeface="Calibri"/>
                <a:cs typeface="Calibri"/>
              </a:rPr>
              <a:t>Ο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δικαιούχος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μπορεί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να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παρέχει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στον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αδειοδόχο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ξεχωριστή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άδεια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να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χρησιμοποιεί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το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έργο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για </a:t>
            </a:r>
            <a:r>
              <a:rPr sz="1800" dirty="0">
                <a:latin typeface="Calibri"/>
                <a:cs typeface="Calibri"/>
              </a:rPr>
              <a:t>εμπορική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χρήση,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εφόσον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αυτό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του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ζητηθεί.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811655" algn="l"/>
              </a:tabLst>
            </a:pPr>
            <a:r>
              <a:rPr spc="-10" dirty="0">
                <a:solidFill>
                  <a:srgbClr val="4F81BC"/>
                </a:solidFill>
              </a:rPr>
              <a:t>Σκοποί</a:t>
            </a:r>
            <a:r>
              <a:rPr dirty="0">
                <a:solidFill>
                  <a:srgbClr val="4F81BC"/>
                </a:solidFill>
              </a:rPr>
              <a:t>	</a:t>
            </a:r>
            <a:r>
              <a:rPr spc="-10" dirty="0">
                <a:solidFill>
                  <a:srgbClr val="4F81BC"/>
                </a:solidFill>
              </a:rPr>
              <a:t>ενότητας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703"/>
            <a:ext cx="7995284" cy="11553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3200" dirty="0">
                <a:latin typeface="Calibri"/>
                <a:cs typeface="Calibri"/>
              </a:rPr>
              <a:t>Να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κατανοήσουν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οι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φοιτητές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/τριες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</a:t>
            </a:r>
            <a:r>
              <a:rPr lang="el-GR" sz="3200" dirty="0">
                <a:latin typeface="Calibri"/>
                <a:cs typeface="Calibri"/>
              </a:rPr>
              <a:t>η</a:t>
            </a:r>
            <a:r>
              <a:rPr sz="3200" dirty="0">
                <a:latin typeface="Calibri"/>
                <a:cs typeface="Calibri"/>
              </a:rPr>
              <a:t>ν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lang="el-GR" sz="3200" spc="-55" dirty="0">
                <a:latin typeface="Calibri"/>
                <a:cs typeface="Calibri"/>
              </a:rPr>
              <a:t>Μιμική και την Παντομίμα</a:t>
            </a:r>
            <a:endParaRPr sz="32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50164" rIns="0" bIns="0" rtlCol="0">
            <a:spAutoFit/>
          </a:bodyPr>
          <a:lstStyle/>
          <a:p>
            <a:pPr marL="1405890">
              <a:lnSpc>
                <a:spcPct val="100000"/>
              </a:lnSpc>
              <a:spcBef>
                <a:spcPts val="105"/>
              </a:spcBef>
            </a:pPr>
            <a:r>
              <a:rPr dirty="0"/>
              <a:t>ΜΙΜΙΚΗ</a:t>
            </a:r>
            <a:r>
              <a:rPr spc="-45" dirty="0"/>
              <a:t> </a:t>
            </a:r>
            <a:r>
              <a:rPr dirty="0"/>
              <a:t>ΚΑΙ</a:t>
            </a:r>
            <a:r>
              <a:rPr spc="-60" dirty="0"/>
              <a:t> </a:t>
            </a:r>
            <a:r>
              <a:rPr spc="-10" dirty="0"/>
              <a:t>ΠΑΝΤΟΜΙΜΑ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0365" marR="5080" indent="-342900">
              <a:lnSpc>
                <a:spcPct val="100000"/>
              </a:lnSpc>
              <a:spcBef>
                <a:spcPts val="105"/>
              </a:spcBef>
              <a:tabLst>
                <a:tab pos="3317240" algn="l"/>
              </a:tabLst>
            </a:pPr>
            <a:r>
              <a:rPr dirty="0"/>
              <a:t>Όταν</a:t>
            </a:r>
            <a:r>
              <a:rPr spc="-75" dirty="0"/>
              <a:t> </a:t>
            </a:r>
            <a:r>
              <a:rPr dirty="0"/>
              <a:t>δεν</a:t>
            </a:r>
            <a:r>
              <a:rPr spc="-55" dirty="0"/>
              <a:t> </a:t>
            </a:r>
            <a:r>
              <a:rPr dirty="0"/>
              <a:t>ομιλούμε</a:t>
            </a:r>
            <a:r>
              <a:rPr spc="-55" dirty="0"/>
              <a:t> </a:t>
            </a:r>
            <a:r>
              <a:rPr dirty="0"/>
              <a:t>για</a:t>
            </a:r>
            <a:r>
              <a:rPr spc="-70" dirty="0"/>
              <a:t> </a:t>
            </a:r>
            <a:r>
              <a:rPr spc="-20" dirty="0"/>
              <a:t>κειμενοκεντρικό</a:t>
            </a:r>
            <a:r>
              <a:rPr spc="-80" dirty="0"/>
              <a:t> </a:t>
            </a:r>
            <a:r>
              <a:rPr spc="-10" dirty="0"/>
              <a:t>θέατρο </a:t>
            </a:r>
            <a:r>
              <a:rPr dirty="0"/>
              <a:t>αλλά</a:t>
            </a:r>
            <a:r>
              <a:rPr spc="-65" dirty="0"/>
              <a:t> </a:t>
            </a:r>
            <a:r>
              <a:rPr dirty="0"/>
              <a:t>για</a:t>
            </a:r>
            <a:r>
              <a:rPr spc="-45" dirty="0"/>
              <a:t> </a:t>
            </a:r>
            <a:r>
              <a:rPr dirty="0"/>
              <a:t>το</a:t>
            </a:r>
            <a:r>
              <a:rPr spc="-35" dirty="0"/>
              <a:t> </a:t>
            </a:r>
            <a:r>
              <a:rPr dirty="0"/>
              <a:t>θέατρο</a:t>
            </a:r>
            <a:r>
              <a:rPr spc="-45" dirty="0"/>
              <a:t> </a:t>
            </a:r>
            <a:r>
              <a:rPr dirty="0"/>
              <a:t>στο</a:t>
            </a:r>
            <a:r>
              <a:rPr spc="-35" dirty="0"/>
              <a:t> </a:t>
            </a:r>
            <a:r>
              <a:rPr dirty="0"/>
              <a:t>οποίο</a:t>
            </a:r>
            <a:r>
              <a:rPr spc="-50" dirty="0"/>
              <a:t> </a:t>
            </a:r>
            <a:r>
              <a:rPr dirty="0"/>
              <a:t>το</a:t>
            </a:r>
            <a:r>
              <a:rPr spc="-35" dirty="0"/>
              <a:t> </a:t>
            </a:r>
            <a:r>
              <a:rPr dirty="0"/>
              <a:t>κύριο</a:t>
            </a:r>
            <a:r>
              <a:rPr spc="-40" dirty="0"/>
              <a:t> </a:t>
            </a:r>
            <a:r>
              <a:rPr spc="-10" dirty="0"/>
              <a:t>φυσικό </a:t>
            </a:r>
            <a:r>
              <a:rPr dirty="0"/>
              <a:t>μέσο</a:t>
            </a:r>
            <a:r>
              <a:rPr spc="-60" dirty="0"/>
              <a:t> </a:t>
            </a:r>
            <a:r>
              <a:rPr dirty="0"/>
              <a:t>του</a:t>
            </a:r>
            <a:r>
              <a:rPr spc="-50" dirty="0"/>
              <a:t> </a:t>
            </a:r>
            <a:r>
              <a:rPr dirty="0"/>
              <a:t>είναι</a:t>
            </a:r>
            <a:r>
              <a:rPr spc="-50" dirty="0"/>
              <a:t> </a:t>
            </a:r>
            <a:r>
              <a:rPr dirty="0"/>
              <a:t>το</a:t>
            </a:r>
            <a:r>
              <a:rPr spc="-50" dirty="0"/>
              <a:t> </a:t>
            </a:r>
            <a:r>
              <a:rPr dirty="0"/>
              <a:t>σώμα</a:t>
            </a:r>
            <a:r>
              <a:rPr spc="-70" dirty="0"/>
              <a:t> </a:t>
            </a:r>
            <a:r>
              <a:rPr dirty="0"/>
              <a:t>όπως</a:t>
            </a:r>
            <a:r>
              <a:rPr spc="-55" dirty="0"/>
              <a:t> </a:t>
            </a:r>
            <a:r>
              <a:rPr dirty="0"/>
              <a:t>στη</a:t>
            </a:r>
            <a:r>
              <a:rPr spc="-50" dirty="0"/>
              <a:t> </a:t>
            </a:r>
            <a:r>
              <a:rPr dirty="0"/>
              <a:t>μιμική</a:t>
            </a:r>
            <a:r>
              <a:rPr spc="-55" dirty="0"/>
              <a:t> </a:t>
            </a:r>
            <a:r>
              <a:rPr spc="-25" dirty="0"/>
              <a:t>και </a:t>
            </a:r>
            <a:r>
              <a:rPr dirty="0"/>
              <a:t>στην</a:t>
            </a:r>
            <a:r>
              <a:rPr spc="-90" dirty="0"/>
              <a:t> </a:t>
            </a:r>
            <a:r>
              <a:rPr spc="-10" dirty="0"/>
              <a:t>παντομίμα,</a:t>
            </a:r>
            <a:r>
              <a:rPr dirty="0"/>
              <a:t>	τότε</a:t>
            </a:r>
            <a:r>
              <a:rPr spc="-70" dirty="0"/>
              <a:t> </a:t>
            </a:r>
            <a:r>
              <a:rPr dirty="0"/>
              <a:t>συμβαίνουν</a:t>
            </a:r>
            <a:r>
              <a:rPr spc="-60" dirty="0"/>
              <a:t> </a:t>
            </a:r>
            <a:r>
              <a:rPr spc="-10" dirty="0"/>
              <a:t>μερικές</a:t>
            </a:r>
          </a:p>
          <a:p>
            <a:pPr marL="380365">
              <a:lnSpc>
                <a:spcPct val="100000"/>
              </a:lnSpc>
              <a:tabLst>
                <a:tab pos="1600200" algn="l"/>
              </a:tabLst>
            </a:pPr>
            <a:r>
              <a:rPr spc="-10" dirty="0"/>
              <a:t>φορές</a:t>
            </a:r>
            <a:r>
              <a:rPr dirty="0"/>
              <a:t>	παρερμηνείες</a:t>
            </a:r>
            <a:r>
              <a:rPr spc="-150" dirty="0"/>
              <a:t> </a:t>
            </a:r>
            <a:r>
              <a:rPr dirty="0"/>
              <a:t>και</a:t>
            </a:r>
            <a:r>
              <a:rPr spc="-160" dirty="0"/>
              <a:t> </a:t>
            </a:r>
            <a:r>
              <a:rPr spc="-10" dirty="0"/>
              <a:t>παρανοήσεις.</a:t>
            </a:r>
          </a:p>
          <a:p>
            <a:pPr marL="24765">
              <a:lnSpc>
                <a:spcPct val="100000"/>
              </a:lnSpc>
              <a:spcBef>
                <a:spcPts val="1475"/>
              </a:spcBef>
            </a:pPr>
            <a:endParaRPr spc="-10" dirty="0"/>
          </a:p>
          <a:p>
            <a:pPr marL="380365" marR="391160" indent="-342900">
              <a:lnSpc>
                <a:spcPct val="100000"/>
              </a:lnSpc>
            </a:pPr>
            <a:r>
              <a:rPr dirty="0"/>
              <a:t>Υπάρχει</a:t>
            </a:r>
            <a:r>
              <a:rPr spc="-105" dirty="0"/>
              <a:t> </a:t>
            </a:r>
            <a:r>
              <a:rPr dirty="0"/>
              <a:t>επομένως</a:t>
            </a:r>
            <a:r>
              <a:rPr spc="-105" dirty="0"/>
              <a:t> </a:t>
            </a:r>
            <a:r>
              <a:rPr dirty="0"/>
              <a:t>ανάγκη</a:t>
            </a:r>
            <a:r>
              <a:rPr spc="-100" dirty="0"/>
              <a:t> </a:t>
            </a:r>
            <a:r>
              <a:rPr dirty="0"/>
              <a:t>αποσαφήνισης</a:t>
            </a:r>
            <a:r>
              <a:rPr spc="-75" dirty="0"/>
              <a:t> </a:t>
            </a:r>
            <a:r>
              <a:rPr spc="-25" dirty="0"/>
              <a:t>των </a:t>
            </a:r>
            <a:r>
              <a:rPr spc="-20" dirty="0"/>
              <a:t>όρων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72059" rIns="0" bIns="0" rtlCol="0">
            <a:spAutoFit/>
          </a:bodyPr>
          <a:lstStyle/>
          <a:p>
            <a:pPr marL="1551940">
              <a:lnSpc>
                <a:spcPct val="100000"/>
              </a:lnSpc>
              <a:spcBef>
                <a:spcPts val="105"/>
              </a:spcBef>
            </a:pPr>
            <a:r>
              <a:rPr dirty="0"/>
              <a:t>«ΜΙΜΙΚΗ</a:t>
            </a:r>
            <a:r>
              <a:rPr spc="-70" dirty="0"/>
              <a:t> </a:t>
            </a:r>
            <a:r>
              <a:rPr dirty="0"/>
              <a:t>ΤΕΧΝΗ»</a:t>
            </a:r>
            <a:r>
              <a:rPr spc="-45" dirty="0"/>
              <a:t> </a:t>
            </a:r>
            <a:r>
              <a:rPr spc="-10" dirty="0"/>
              <a:t>(MIME)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8267" y="1278128"/>
            <a:ext cx="8750935" cy="4718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915"/>
              </a:lnSpc>
              <a:spcBef>
                <a:spcPts val="100"/>
              </a:spcBef>
            </a:pPr>
            <a:r>
              <a:rPr sz="2700" dirty="0">
                <a:latin typeface="Calibri"/>
                <a:cs typeface="Calibri"/>
              </a:rPr>
              <a:t>Με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τον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όρο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«μιμική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τέχνη»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(mime)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θα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πρέπει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να</a:t>
            </a:r>
            <a:endParaRPr sz="2700">
              <a:latin typeface="Calibri"/>
              <a:cs typeface="Calibri"/>
            </a:endParaRPr>
          </a:p>
          <a:p>
            <a:pPr marL="355600" marR="103505">
              <a:lnSpc>
                <a:spcPts val="2590"/>
              </a:lnSpc>
              <a:spcBef>
                <a:spcPts val="300"/>
              </a:spcBef>
              <a:tabLst>
                <a:tab pos="5036820" algn="l"/>
                <a:tab pos="5650865" algn="l"/>
                <a:tab pos="6619875" algn="l"/>
              </a:tabLst>
            </a:pPr>
            <a:r>
              <a:rPr sz="2700" spc="-20" dirty="0">
                <a:latin typeface="Calibri"/>
                <a:cs typeface="Calibri"/>
              </a:rPr>
              <a:t>καταλαβαίνουμε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εκείνο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είδος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25" dirty="0">
                <a:latin typeface="Calibri"/>
                <a:cs typeface="Calibri"/>
              </a:rPr>
              <a:t>της</a:t>
            </a:r>
            <a:r>
              <a:rPr sz="2700" dirty="0">
                <a:latin typeface="Calibri"/>
                <a:cs typeface="Calibri"/>
              </a:rPr>
              <a:t>	δραματικής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τέχνης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οι </a:t>
            </a:r>
            <a:r>
              <a:rPr sz="2700" dirty="0">
                <a:latin typeface="Calibri"/>
                <a:cs typeface="Calibri"/>
              </a:rPr>
              <a:t>ρίζες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της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οποίας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τοποθετούνται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στον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τρόπο</a:t>
            </a:r>
            <a:r>
              <a:rPr sz="2700" dirty="0">
                <a:latin typeface="Calibri"/>
                <a:cs typeface="Calibri"/>
              </a:rPr>
              <a:t>	και</a:t>
            </a:r>
            <a:r>
              <a:rPr sz="2700" spc="-120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στη</a:t>
            </a:r>
            <a:endParaRPr sz="2700">
              <a:latin typeface="Calibri"/>
              <a:cs typeface="Calibri"/>
            </a:endParaRPr>
          </a:p>
          <a:p>
            <a:pPr marL="355600" marR="36195">
              <a:lnSpc>
                <a:spcPct val="80000"/>
              </a:lnSpc>
              <a:spcBef>
                <a:spcPts val="30"/>
              </a:spcBef>
            </a:pPr>
            <a:r>
              <a:rPr sz="2700" spc="-20" dirty="0">
                <a:latin typeface="Calibri"/>
                <a:cs typeface="Calibri"/>
              </a:rPr>
              <a:t>διδασκαλία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του</a:t>
            </a:r>
            <a:r>
              <a:rPr sz="2700" spc="-2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Jacques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Copeau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που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στόχευε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στη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σωματική </a:t>
            </a:r>
            <a:r>
              <a:rPr sz="2700" dirty="0">
                <a:latin typeface="Calibri"/>
                <a:cs typeface="Calibri"/>
              </a:rPr>
              <a:t>ανάπτυξη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του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ηθοποιού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(δύναμη,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ευλυγισία,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ισορροπία,</a:t>
            </a:r>
            <a:endParaRPr sz="2700">
              <a:latin typeface="Calibri"/>
              <a:cs typeface="Calibri"/>
            </a:endParaRPr>
          </a:p>
          <a:p>
            <a:pPr marL="355600" marR="471170">
              <a:lnSpc>
                <a:spcPct val="80000"/>
              </a:lnSpc>
              <a:tabLst>
                <a:tab pos="5845175" algn="l"/>
              </a:tabLst>
            </a:pPr>
            <a:r>
              <a:rPr sz="2700" dirty="0">
                <a:latin typeface="Calibri"/>
                <a:cs typeface="Calibri"/>
              </a:rPr>
              <a:t>ρυθμό)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για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ακρίβεια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στο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παίξιμο,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μέσω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της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εκπαίδευσής </a:t>
            </a:r>
            <a:r>
              <a:rPr sz="2700" dirty="0">
                <a:latin typeface="Calibri"/>
                <a:cs typeface="Calibri"/>
              </a:rPr>
              <a:t>του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με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πρόγραμμα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που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περιελάμβανε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10" dirty="0">
                <a:latin typeface="Calibri"/>
                <a:cs typeface="Calibri"/>
              </a:rPr>
              <a:t>γυμναστικής,</a:t>
            </a:r>
            <a:endParaRPr sz="2700">
              <a:latin typeface="Calibri"/>
              <a:cs typeface="Calibri"/>
            </a:endParaRPr>
          </a:p>
          <a:p>
            <a:pPr marL="355600">
              <a:lnSpc>
                <a:spcPts val="2270"/>
              </a:lnSpc>
              <a:tabLst>
                <a:tab pos="1976120" algn="l"/>
              </a:tabLst>
            </a:pPr>
            <a:r>
              <a:rPr sz="2700" spc="-10" dirty="0">
                <a:latin typeface="Calibri"/>
                <a:cs typeface="Calibri"/>
              </a:rPr>
              <a:t>μπαλέτου,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10" dirty="0">
                <a:latin typeface="Calibri"/>
                <a:cs typeface="Calibri"/>
              </a:rPr>
              <a:t>ακροβατικής,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ορθοφωνίας,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εκπαίδευσης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στο</a:t>
            </a:r>
            <a:endParaRPr sz="2700">
              <a:latin typeface="Calibri"/>
              <a:cs typeface="Calibri"/>
            </a:endParaRPr>
          </a:p>
          <a:p>
            <a:pPr marL="355600" marR="5080">
              <a:lnSpc>
                <a:spcPts val="2590"/>
              </a:lnSpc>
              <a:spcBef>
                <a:spcPts val="305"/>
              </a:spcBef>
              <a:tabLst>
                <a:tab pos="2567940" algn="l"/>
              </a:tabLst>
            </a:pPr>
            <a:r>
              <a:rPr sz="2700" dirty="0">
                <a:latin typeface="Calibri"/>
                <a:cs typeface="Calibri"/>
              </a:rPr>
              <a:t>θέατρο</a:t>
            </a:r>
            <a:r>
              <a:rPr sz="2700" spc="-9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No,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χορικά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και</a:t>
            </a:r>
            <a:r>
              <a:rPr sz="2700" spc="-9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των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θεωρητικών</a:t>
            </a:r>
            <a:r>
              <a:rPr sz="2700" spc="-11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φιλοσοφία,</a:t>
            </a:r>
            <a:r>
              <a:rPr sz="2700" spc="-10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ιστορία, </a:t>
            </a:r>
            <a:r>
              <a:rPr sz="2700" dirty="0">
                <a:latin typeface="Calibri"/>
                <a:cs typeface="Calibri"/>
              </a:rPr>
              <a:t>λογοτεχνία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και</a:t>
            </a:r>
            <a:r>
              <a:rPr sz="2700" dirty="0">
                <a:latin typeface="Calibri"/>
                <a:cs typeface="Calibri"/>
              </a:rPr>
              <a:t>	ποίηση,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φιλοσοφία,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μουσική.</a:t>
            </a:r>
            <a:endParaRPr sz="2700">
              <a:latin typeface="Calibri"/>
              <a:cs typeface="Calibri"/>
            </a:endParaRPr>
          </a:p>
          <a:p>
            <a:pPr marL="355600">
              <a:lnSpc>
                <a:spcPts val="2295"/>
              </a:lnSpc>
            </a:pPr>
            <a:r>
              <a:rPr sz="2700" spc="-10" dirty="0">
                <a:latin typeface="Calibri"/>
                <a:cs typeface="Calibri"/>
              </a:rPr>
              <a:t>Εκφραστές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και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συνεχιστές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της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διδασκαλίας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του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είναι</a:t>
            </a:r>
            <a:endParaRPr sz="2700">
              <a:latin typeface="Calibri"/>
              <a:cs typeface="Calibri"/>
            </a:endParaRPr>
          </a:p>
          <a:p>
            <a:pPr marL="355600" marR="321945">
              <a:lnSpc>
                <a:spcPct val="80000"/>
              </a:lnSpc>
              <a:spcBef>
                <a:spcPts val="325"/>
              </a:spcBef>
            </a:pPr>
            <a:r>
              <a:rPr sz="2700" dirty="0">
                <a:latin typeface="Calibri"/>
                <a:cs typeface="Calibri"/>
              </a:rPr>
              <a:t>αργότερα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οι: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Marcel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Marceau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και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Jacques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Lecoq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οι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οποίοι </a:t>
            </a:r>
            <a:r>
              <a:rPr sz="2700" dirty="0">
                <a:latin typeface="Calibri"/>
                <a:cs typeface="Calibri"/>
              </a:rPr>
              <a:t>αφιέρωσαν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ζωή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τους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στο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έργο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της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εξέλιξης</a:t>
            </a:r>
            <a:r>
              <a:rPr sz="2700" spc="-9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της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τέχνης </a:t>
            </a:r>
            <a:r>
              <a:rPr sz="2700" dirty="0">
                <a:latin typeface="Calibri"/>
                <a:cs typeface="Calibri"/>
              </a:rPr>
              <a:t>της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μιμικής.</a:t>
            </a:r>
            <a:endParaRPr sz="27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1517" y="259156"/>
            <a:ext cx="828294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MARCEL</a:t>
            </a:r>
            <a:r>
              <a:rPr sz="4000" spc="-160" dirty="0"/>
              <a:t> </a:t>
            </a:r>
            <a:r>
              <a:rPr sz="4000" spc="-10" dirty="0"/>
              <a:t>MARCEAU</a:t>
            </a:r>
            <a:r>
              <a:rPr sz="4000" spc="-180" dirty="0"/>
              <a:t> </a:t>
            </a:r>
            <a:r>
              <a:rPr sz="4000" dirty="0"/>
              <a:t>ΚΑΙ</a:t>
            </a:r>
            <a:r>
              <a:rPr sz="4000" spc="-155" dirty="0"/>
              <a:t> </a:t>
            </a:r>
            <a:r>
              <a:rPr sz="4000" dirty="0"/>
              <a:t>JACQUES</a:t>
            </a:r>
            <a:r>
              <a:rPr sz="4000" spc="-165" dirty="0"/>
              <a:t> </a:t>
            </a:r>
            <a:r>
              <a:rPr sz="4000" spc="-10" dirty="0"/>
              <a:t>LECOQ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78739" y="1069593"/>
            <a:ext cx="8578850" cy="45224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891030" algn="l"/>
              </a:tabLst>
            </a:pPr>
            <a:r>
              <a:rPr sz="2500" dirty="0">
                <a:latin typeface="Calibri"/>
                <a:cs typeface="Calibri"/>
              </a:rPr>
              <a:t>Οι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βάσεις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της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10" dirty="0">
                <a:latin typeface="Calibri"/>
                <a:cs typeface="Calibri"/>
              </a:rPr>
              <a:t>δουλειάς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τους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αφορούν:</a:t>
            </a:r>
            <a:endParaRPr sz="2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500" dirty="0">
                <a:latin typeface="Segoe UI Symbol"/>
                <a:cs typeface="Segoe UI Symbol"/>
              </a:rPr>
              <a:t>🞯</a:t>
            </a:r>
            <a:r>
              <a:rPr sz="2500" spc="-215" dirty="0">
                <a:latin typeface="Segoe UI Symbol"/>
                <a:cs typeface="Segoe UI Symbol"/>
              </a:rPr>
              <a:t> </a:t>
            </a:r>
            <a:r>
              <a:rPr sz="2500" b="1" dirty="0">
                <a:latin typeface="Calibri"/>
                <a:cs typeface="Calibri"/>
              </a:rPr>
              <a:t>το</a:t>
            </a:r>
            <a:r>
              <a:rPr sz="2500" b="1" spc="-120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φανταστικό</a:t>
            </a:r>
            <a:r>
              <a:rPr sz="2500" b="1" spc="-40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αντικείμενο</a:t>
            </a:r>
            <a:r>
              <a:rPr sz="2500" dirty="0">
                <a:latin typeface="Calibri"/>
                <a:cs typeface="Calibri"/>
              </a:rPr>
              <a:t>/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χώρο/δύναμη/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πρόσωπο</a:t>
            </a:r>
            <a:endParaRPr sz="2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500" spc="-30" dirty="0">
                <a:latin typeface="Segoe UI Symbol"/>
                <a:cs typeface="Segoe UI Symbol"/>
              </a:rPr>
              <a:t>🞯</a:t>
            </a:r>
            <a:r>
              <a:rPr sz="2500" spc="-210" dirty="0">
                <a:latin typeface="Segoe UI Symbol"/>
                <a:cs typeface="Segoe UI Symbol"/>
              </a:rPr>
              <a:t> </a:t>
            </a:r>
            <a:r>
              <a:rPr sz="2500" b="1" dirty="0">
                <a:latin typeface="Calibri"/>
                <a:cs typeface="Calibri"/>
              </a:rPr>
              <a:t>το</a:t>
            </a:r>
            <a:r>
              <a:rPr sz="2500" b="1" spc="-114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κέντρο</a:t>
            </a:r>
            <a:r>
              <a:rPr sz="2500" b="1" spc="-55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βέρους</a:t>
            </a:r>
            <a:r>
              <a:rPr sz="2500" b="1" spc="-35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του</a:t>
            </a:r>
            <a:r>
              <a:rPr sz="2500" b="1" spc="-55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σώματος</a:t>
            </a:r>
            <a:endParaRPr sz="2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500" spc="-30" dirty="0">
                <a:latin typeface="Segoe UI Symbol"/>
                <a:cs typeface="Segoe UI Symbol"/>
              </a:rPr>
              <a:t>🞯</a:t>
            </a:r>
            <a:r>
              <a:rPr sz="2500" spc="-210" dirty="0">
                <a:latin typeface="Segoe UI Symbol"/>
                <a:cs typeface="Segoe UI Symbol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αναπαράσταση</a:t>
            </a:r>
            <a:r>
              <a:rPr sz="2500" b="1" spc="-130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των</a:t>
            </a:r>
            <a:r>
              <a:rPr sz="2500" b="1" spc="-75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συναισθημάτων:</a:t>
            </a:r>
            <a:r>
              <a:rPr sz="2500" b="1" spc="-2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ηλιακό</a:t>
            </a:r>
            <a:r>
              <a:rPr sz="2500" spc="-8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πλέγμα</a:t>
            </a:r>
            <a:endParaRPr sz="2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500" spc="-30" dirty="0">
                <a:latin typeface="Segoe UI Symbol"/>
                <a:cs typeface="Segoe UI Symbol"/>
              </a:rPr>
              <a:t>🞯</a:t>
            </a:r>
            <a:r>
              <a:rPr sz="2500" spc="-210" dirty="0">
                <a:latin typeface="Segoe UI Symbol"/>
                <a:cs typeface="Segoe UI Symbol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αναπαράσταση</a:t>
            </a:r>
            <a:r>
              <a:rPr sz="2500" b="1" spc="-110" dirty="0">
                <a:latin typeface="Calibri"/>
                <a:cs typeface="Calibri"/>
              </a:rPr>
              <a:t> </a:t>
            </a:r>
            <a:r>
              <a:rPr sz="2500" b="1" spc="-20" dirty="0">
                <a:latin typeface="Calibri"/>
                <a:cs typeface="Calibri"/>
              </a:rPr>
              <a:t>ζώων</a:t>
            </a:r>
            <a:endParaRPr sz="2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500" spc="-30" dirty="0">
                <a:latin typeface="Segoe UI Symbol"/>
                <a:cs typeface="Segoe UI Symbol"/>
              </a:rPr>
              <a:t>🞯</a:t>
            </a:r>
            <a:r>
              <a:rPr sz="2500" spc="-210" dirty="0">
                <a:latin typeface="Segoe UI Symbol"/>
                <a:cs typeface="Segoe UI Symbol"/>
              </a:rPr>
              <a:t> </a:t>
            </a:r>
            <a:r>
              <a:rPr sz="2500" b="1" dirty="0">
                <a:latin typeface="Calibri"/>
                <a:cs typeface="Calibri"/>
              </a:rPr>
              <a:t>τα</a:t>
            </a:r>
            <a:r>
              <a:rPr sz="2500" b="1" spc="-135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τέσσερα</a:t>
            </a:r>
            <a:r>
              <a:rPr sz="2500" b="1" spc="-25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στοιχεία</a:t>
            </a:r>
            <a:r>
              <a:rPr sz="2500" b="1" spc="-60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και</a:t>
            </a:r>
            <a:r>
              <a:rPr sz="2500" b="1" spc="-70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την</a:t>
            </a:r>
            <a:r>
              <a:rPr sz="2500" b="1" spc="-65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πάλη</a:t>
            </a:r>
            <a:r>
              <a:rPr sz="2500" b="1" spc="-65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του:</a:t>
            </a:r>
            <a:r>
              <a:rPr sz="2500" b="1" spc="-3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γη/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αέρας/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νερό/φωτιά</a:t>
            </a:r>
            <a:endParaRPr sz="2500">
              <a:latin typeface="Calibri"/>
              <a:cs typeface="Calibri"/>
            </a:endParaRPr>
          </a:p>
          <a:p>
            <a:pPr marL="355600" marR="551815" indent="-342900">
              <a:lnSpc>
                <a:spcPts val="2400"/>
              </a:lnSpc>
              <a:spcBef>
                <a:spcPts val="580"/>
              </a:spcBef>
            </a:pPr>
            <a:r>
              <a:rPr sz="2500" spc="-30" dirty="0">
                <a:latin typeface="Segoe UI Symbol"/>
                <a:cs typeface="Segoe UI Symbol"/>
              </a:rPr>
              <a:t>🞯</a:t>
            </a:r>
            <a:r>
              <a:rPr sz="2500" spc="-210" dirty="0">
                <a:latin typeface="Segoe UI Symbol"/>
                <a:cs typeface="Segoe UI Symbol"/>
              </a:rPr>
              <a:t> </a:t>
            </a:r>
            <a:r>
              <a:rPr sz="2500" b="1" dirty="0">
                <a:latin typeface="Calibri"/>
                <a:cs typeface="Calibri"/>
              </a:rPr>
              <a:t>τα</a:t>
            </a:r>
            <a:r>
              <a:rPr sz="2500" b="1" spc="-100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7</a:t>
            </a:r>
            <a:r>
              <a:rPr sz="2500" b="1" spc="-50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αμαρτήματα</a:t>
            </a:r>
            <a:r>
              <a:rPr sz="2500" b="1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: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θυμός/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αλαζονεία/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φθόνος/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αδηφαγία/ φιλαργυρία/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τεμπελιά/,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ηδυπάθεια</a:t>
            </a:r>
            <a:endParaRPr sz="2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500" dirty="0">
                <a:latin typeface="Segoe UI Symbol"/>
                <a:cs typeface="Segoe UI Symbol"/>
              </a:rPr>
              <a:t>🞯</a:t>
            </a:r>
            <a:r>
              <a:rPr sz="2500" spc="-215" dirty="0">
                <a:latin typeface="Segoe UI Symbol"/>
                <a:cs typeface="Segoe UI Symbol"/>
              </a:rPr>
              <a:t> </a:t>
            </a:r>
            <a:r>
              <a:rPr sz="2500" b="1" dirty="0">
                <a:latin typeface="Calibri"/>
                <a:cs typeface="Calibri"/>
              </a:rPr>
              <a:t>τη</a:t>
            </a:r>
            <a:r>
              <a:rPr sz="2500" b="1" spc="-135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διάρθρωση</a:t>
            </a:r>
            <a:r>
              <a:rPr sz="2500" b="1" spc="-50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του</a:t>
            </a:r>
            <a:r>
              <a:rPr sz="2500" b="1" spc="-65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σώματος</a:t>
            </a:r>
            <a:r>
              <a:rPr sz="2500" b="1" spc="-40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σε</a:t>
            </a:r>
            <a:r>
              <a:rPr sz="2500" b="1" spc="-70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κέντρα</a:t>
            </a:r>
            <a:endParaRPr sz="2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500" spc="-30" dirty="0">
                <a:latin typeface="Segoe UI Symbol"/>
                <a:cs typeface="Segoe UI Symbol"/>
              </a:rPr>
              <a:t>🞯</a:t>
            </a:r>
            <a:r>
              <a:rPr sz="2500" spc="-210" dirty="0">
                <a:latin typeface="Segoe UI Symbol"/>
                <a:cs typeface="Segoe UI Symbol"/>
              </a:rPr>
              <a:t> </a:t>
            </a:r>
            <a:r>
              <a:rPr sz="2500" b="1" dirty="0">
                <a:latin typeface="Calibri"/>
                <a:cs typeface="Calibri"/>
              </a:rPr>
              <a:t>τη</a:t>
            </a:r>
            <a:r>
              <a:rPr sz="2500" b="1" spc="-110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χρήση</a:t>
            </a:r>
            <a:r>
              <a:rPr sz="2500" b="1" spc="-60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μάσκας</a:t>
            </a:r>
            <a:r>
              <a:rPr sz="2500" b="1" spc="-45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και</a:t>
            </a:r>
            <a:r>
              <a:rPr sz="2500" b="1" spc="-60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αντικειμένων</a:t>
            </a:r>
            <a:endParaRPr sz="2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500" spc="-30" dirty="0">
                <a:latin typeface="Segoe UI Symbol"/>
                <a:cs typeface="Segoe UI Symbol"/>
              </a:rPr>
              <a:t>🞯</a:t>
            </a:r>
            <a:r>
              <a:rPr sz="2500" spc="-210" dirty="0">
                <a:latin typeface="Segoe UI Symbol"/>
                <a:cs typeface="Segoe UI Symbol"/>
              </a:rPr>
              <a:t> </a:t>
            </a:r>
            <a:r>
              <a:rPr sz="2500" b="1" dirty="0">
                <a:latin typeface="Calibri"/>
                <a:cs typeface="Calibri"/>
              </a:rPr>
              <a:t>τη</a:t>
            </a:r>
            <a:r>
              <a:rPr sz="2500" b="1" spc="-60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χρήση</a:t>
            </a:r>
            <a:r>
              <a:rPr sz="2500" b="1" spc="-35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αντικειμένων</a:t>
            </a:r>
            <a:endParaRPr sz="2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500" dirty="0">
                <a:latin typeface="Segoe UI Symbol"/>
                <a:cs typeface="Segoe UI Symbol"/>
              </a:rPr>
              <a:t>🞯</a:t>
            </a:r>
            <a:r>
              <a:rPr sz="2500" spc="-215" dirty="0">
                <a:latin typeface="Segoe UI Symbol"/>
                <a:cs typeface="Segoe UI Symbol"/>
              </a:rPr>
              <a:t> </a:t>
            </a:r>
            <a:r>
              <a:rPr sz="2500" b="1" dirty="0">
                <a:latin typeface="Calibri"/>
                <a:cs typeface="Calibri"/>
              </a:rPr>
              <a:t>ουδέτερη</a:t>
            </a:r>
            <a:r>
              <a:rPr sz="2500" b="1" spc="-125" dirty="0">
                <a:latin typeface="Calibri"/>
                <a:cs typeface="Calibri"/>
              </a:rPr>
              <a:t> </a:t>
            </a:r>
            <a:r>
              <a:rPr sz="2500" b="1" spc="-20" dirty="0">
                <a:latin typeface="Calibri"/>
                <a:cs typeface="Calibri"/>
              </a:rPr>
              <a:t>μάσκα</a:t>
            </a:r>
            <a:endParaRPr sz="25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4897" y="383489"/>
            <a:ext cx="73520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ΜΙΜΙΚΗ</a:t>
            </a:r>
            <a:r>
              <a:rPr spc="-114" dirty="0"/>
              <a:t> </a:t>
            </a:r>
            <a:r>
              <a:rPr dirty="0"/>
              <a:t>ΚΑΙ</a:t>
            </a:r>
            <a:r>
              <a:rPr spc="-85" dirty="0"/>
              <a:t> </a:t>
            </a:r>
            <a:r>
              <a:rPr spc="-65" dirty="0"/>
              <a:t>ΘΕΑΤΡΙΚΟ</a:t>
            </a:r>
            <a:r>
              <a:rPr spc="-90" dirty="0"/>
              <a:t> </a:t>
            </a:r>
            <a:r>
              <a:rPr spc="-10" dirty="0"/>
              <a:t>ΠΑΙΧΝΙΔΙ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1167" y="1087882"/>
            <a:ext cx="8248650" cy="501015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 marR="88265">
              <a:lnSpc>
                <a:spcPct val="90000"/>
              </a:lnSpc>
              <a:spcBef>
                <a:spcPts val="459"/>
              </a:spcBef>
            </a:pPr>
            <a:r>
              <a:rPr sz="3000" dirty="0">
                <a:latin typeface="Calibri"/>
                <a:cs typeface="Calibri"/>
              </a:rPr>
              <a:t>Όταν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η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μιμική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συμπεριληφθεί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στο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θεατρικό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παιχνίδι </a:t>
            </a:r>
            <a:r>
              <a:rPr sz="3000" dirty="0">
                <a:latin typeface="Calibri"/>
                <a:cs typeface="Calibri"/>
              </a:rPr>
              <a:t>τότε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παιδί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παροτρύνεται,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στην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απουσία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του </a:t>
            </a:r>
            <a:r>
              <a:rPr sz="3000" dirty="0">
                <a:latin typeface="Calibri"/>
                <a:cs typeface="Calibri"/>
              </a:rPr>
              <a:t>λόγου</a:t>
            </a:r>
            <a:r>
              <a:rPr sz="3000" spc="-114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«επιτρέπονται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μόνον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φωνήματα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ή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ήχοι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όχι </a:t>
            </a:r>
            <a:r>
              <a:rPr sz="3000" dirty="0">
                <a:latin typeface="Calibri"/>
                <a:cs typeface="Calibri"/>
              </a:rPr>
              <a:t>λόγια»</a:t>
            </a:r>
            <a:r>
              <a:rPr sz="3000" spc="-155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Enjev,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spc="-150" dirty="0">
                <a:latin typeface="Calibri"/>
                <a:cs typeface="Calibri"/>
              </a:rPr>
              <a:t>V.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(1987)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να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εκφράσει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με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κινήσεις,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με </a:t>
            </a:r>
            <a:r>
              <a:rPr sz="3000" dirty="0">
                <a:latin typeface="Calibri"/>
                <a:cs typeface="Calibri"/>
              </a:rPr>
              <a:t>γκριμάτσες,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με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χειρονομίες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ή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με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τη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στάση</a:t>
            </a:r>
            <a:endParaRPr sz="3000">
              <a:latin typeface="Calibri"/>
              <a:cs typeface="Calibri"/>
            </a:endParaRPr>
          </a:p>
          <a:p>
            <a:pPr marL="12700" marR="300990">
              <a:lnSpc>
                <a:spcPts val="3240"/>
              </a:lnSpc>
              <a:spcBef>
                <a:spcPts val="45"/>
              </a:spcBef>
            </a:pPr>
            <a:r>
              <a:rPr sz="3000" spc="-10" dirty="0">
                <a:latin typeface="Calibri"/>
                <a:cs typeface="Calibri"/>
              </a:rPr>
              <a:t>ολόκληρου</a:t>
            </a:r>
            <a:r>
              <a:rPr sz="3000" spc="-114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του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σώματός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του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την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αντίδρασή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του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σε </a:t>
            </a:r>
            <a:r>
              <a:rPr sz="3000" dirty="0">
                <a:latin typeface="Calibri"/>
                <a:cs typeface="Calibri"/>
              </a:rPr>
              <a:t>ένα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ερέθισμα,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μια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οδηγία,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ένα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συναίσθημα,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μια</a:t>
            </a:r>
            <a:endParaRPr sz="3000">
              <a:latin typeface="Calibri"/>
              <a:cs typeface="Calibri"/>
            </a:endParaRPr>
          </a:p>
          <a:p>
            <a:pPr marL="12700" marR="468630">
              <a:lnSpc>
                <a:spcPts val="3240"/>
              </a:lnSpc>
              <a:spcBef>
                <a:spcPts val="5"/>
              </a:spcBef>
            </a:pPr>
            <a:r>
              <a:rPr sz="3000" dirty="0">
                <a:latin typeface="Calibri"/>
                <a:cs typeface="Calibri"/>
              </a:rPr>
              <a:t>σκέψη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του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ή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μια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εσωτερική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του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παρόρμηση,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έτσι </a:t>
            </a:r>
            <a:r>
              <a:rPr sz="3000" dirty="0">
                <a:latin typeface="Calibri"/>
                <a:cs typeface="Calibri"/>
              </a:rPr>
              <a:t>όπως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αυτό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την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καταλαβαίνει</a:t>
            </a:r>
            <a:r>
              <a:rPr sz="3000" spc="-12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και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την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αισθάνεται</a:t>
            </a:r>
            <a:r>
              <a:rPr sz="3000" spc="-105" dirty="0">
                <a:latin typeface="Calibri"/>
                <a:cs typeface="Calibri"/>
              </a:rPr>
              <a:t> </a:t>
            </a:r>
            <a:r>
              <a:rPr sz="3000" spc="-50" dirty="0">
                <a:latin typeface="Calibri"/>
                <a:cs typeface="Calibri"/>
              </a:rPr>
              <a:t>ή</a:t>
            </a:r>
            <a:endParaRPr sz="3000">
              <a:latin typeface="Calibri"/>
              <a:cs typeface="Calibri"/>
            </a:endParaRPr>
          </a:p>
          <a:p>
            <a:pPr marL="12700" marR="19050">
              <a:lnSpc>
                <a:spcPts val="3240"/>
              </a:lnSpc>
            </a:pPr>
            <a:r>
              <a:rPr sz="3000" dirty="0">
                <a:latin typeface="Calibri"/>
                <a:cs typeface="Calibri"/>
              </a:rPr>
              <a:t>μπορεί</a:t>
            </a:r>
            <a:r>
              <a:rPr sz="3000" spc="-11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ανατρέχοντας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στον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κόσμο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των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εμπειριών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του </a:t>
            </a:r>
            <a:r>
              <a:rPr sz="3000" dirty="0">
                <a:latin typeface="Calibri"/>
                <a:cs typeface="Calibri"/>
              </a:rPr>
              <a:t>να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αναπαράγει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από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ότι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η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παρατήρηση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στην</a:t>
            </a:r>
            <a:endParaRPr sz="3000">
              <a:latin typeface="Calibri"/>
              <a:cs typeface="Calibri"/>
            </a:endParaRPr>
          </a:p>
          <a:p>
            <a:pPr marL="12700">
              <a:lnSpc>
                <a:spcPts val="3195"/>
              </a:lnSpc>
            </a:pPr>
            <a:r>
              <a:rPr sz="3000" dirty="0">
                <a:latin typeface="Calibri"/>
                <a:cs typeface="Calibri"/>
              </a:rPr>
              <a:t>πραγματική</a:t>
            </a:r>
            <a:r>
              <a:rPr sz="3000" spc="-10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ζωή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του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υπαγορεύει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για</a:t>
            </a:r>
            <a:r>
              <a:rPr sz="3000" spc="-10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αυτήν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τη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δράση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53717" y="6328664"/>
            <a:ext cx="44100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Enjev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,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V.,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(1987)</a:t>
            </a:r>
            <a:r>
              <a:rPr sz="1800" spc="395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Pantommata</a:t>
            </a:r>
            <a:r>
              <a:rPr sz="1800" i="1" spc="-2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,</a:t>
            </a:r>
            <a:r>
              <a:rPr sz="1800" i="1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Sofia,</a:t>
            </a:r>
            <a:r>
              <a:rPr sz="1800" spc="38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Bulgaria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726008" cy="704481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8427211" y="6427114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11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27577" y="146380"/>
            <a:ext cx="28225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ΠΑΝΤΟΜΙΜΑ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878839" y="1206246"/>
            <a:ext cx="7830184" cy="520636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745"/>
              </a:spcBef>
              <a:tabLst>
                <a:tab pos="6398260" algn="l"/>
              </a:tabLst>
            </a:pPr>
            <a:r>
              <a:rPr sz="2700" dirty="0">
                <a:latin typeface="Calibri"/>
                <a:cs typeface="Calibri"/>
              </a:rPr>
              <a:t>Μερικές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φορές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λανθασμένα,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ο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όρος</a:t>
            </a:r>
            <a:r>
              <a:rPr sz="2700" spc="-3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«παντομίμα» </a:t>
            </a:r>
            <a:r>
              <a:rPr sz="2700" dirty="0">
                <a:latin typeface="Calibri"/>
                <a:cs typeface="Calibri"/>
              </a:rPr>
              <a:t>(pantomime)</a:t>
            </a:r>
            <a:r>
              <a:rPr sz="2700" spc="-10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χρησιμοποιείται</a:t>
            </a:r>
            <a:r>
              <a:rPr sz="2700" spc="-9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αντί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του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όρου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«μιμική </a:t>
            </a:r>
            <a:r>
              <a:rPr sz="2700" dirty="0">
                <a:latin typeface="Calibri"/>
                <a:cs typeface="Calibri"/>
              </a:rPr>
              <a:t>τέχνη»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(mime).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Στην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παντομίμα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η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κίνηση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δεν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είναι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μόνο </a:t>
            </a:r>
            <a:r>
              <a:rPr sz="2700" dirty="0">
                <a:latin typeface="Calibri"/>
                <a:cs typeface="Calibri"/>
              </a:rPr>
              <a:t>μιμική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ή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εκφραστική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αυθόρμητη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κίνηση-</a:t>
            </a:r>
            <a:r>
              <a:rPr sz="2700" dirty="0">
                <a:latin typeface="Calibri"/>
                <a:cs typeface="Calibri"/>
              </a:rPr>
              <a:t>χειρονομία.</a:t>
            </a:r>
            <a:r>
              <a:rPr sz="2700" spc="-95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Το </a:t>
            </a:r>
            <a:r>
              <a:rPr sz="2700" spc="-10" dirty="0">
                <a:latin typeface="Calibri"/>
                <a:cs typeface="Calibri"/>
              </a:rPr>
              <a:t>κεφάλι</a:t>
            </a:r>
            <a:r>
              <a:rPr sz="2700" spc="-10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π.χ.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στρέφεται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στην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κατεύθυνση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του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βλέμματος </a:t>
            </a:r>
            <a:r>
              <a:rPr sz="2700" dirty="0">
                <a:latin typeface="Calibri"/>
                <a:cs typeface="Calibri"/>
              </a:rPr>
              <a:t>και</a:t>
            </a:r>
            <a:r>
              <a:rPr sz="2700" spc="-10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θα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παρασύρει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μαζί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και</a:t>
            </a:r>
            <a:r>
              <a:rPr sz="2700" spc="-9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κορμί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κι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αυτό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συμβαίνει </a:t>
            </a:r>
            <a:r>
              <a:rPr sz="2700" dirty="0">
                <a:latin typeface="Calibri"/>
                <a:cs typeface="Calibri"/>
              </a:rPr>
              <a:t>φυσικά</a:t>
            </a:r>
            <a:r>
              <a:rPr sz="2700" spc="-10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κι</a:t>
            </a:r>
            <a:r>
              <a:rPr sz="2700" spc="-9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αβίαστα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καθώς</a:t>
            </a:r>
            <a:r>
              <a:rPr sz="2700" spc="-10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κορμί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αφήνεται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25" dirty="0">
                <a:latin typeface="Calibri"/>
                <a:cs typeface="Calibri"/>
              </a:rPr>
              <a:t>στη</a:t>
            </a:r>
            <a:endParaRPr sz="2700">
              <a:latin typeface="Calibri"/>
              <a:cs typeface="Calibri"/>
            </a:endParaRPr>
          </a:p>
          <a:p>
            <a:pPr marL="12700" marR="378460">
              <a:lnSpc>
                <a:spcPct val="80000"/>
              </a:lnSpc>
              <a:spcBef>
                <a:spcPts val="5"/>
              </a:spcBef>
            </a:pPr>
            <a:r>
              <a:rPr sz="2700" dirty="0">
                <a:latin typeface="Calibri"/>
                <a:cs typeface="Calibri"/>
              </a:rPr>
              <a:t>φυσιολογία</a:t>
            </a:r>
            <a:r>
              <a:rPr sz="2700" spc="-9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του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και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στη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βιομηχανική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του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έτσι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όπως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spc="-50" dirty="0">
                <a:latin typeface="Calibri"/>
                <a:cs typeface="Calibri"/>
              </a:rPr>
              <a:t>η </a:t>
            </a:r>
            <a:r>
              <a:rPr sz="2700" dirty="0">
                <a:latin typeface="Calibri"/>
                <a:cs typeface="Calibri"/>
              </a:rPr>
              <a:t>τεχνική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της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Παντομίμας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έχει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κωδικοποιήσει.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Στην</a:t>
            </a:r>
            <a:endParaRPr sz="2700">
              <a:latin typeface="Calibri"/>
              <a:cs typeface="Calibri"/>
            </a:endParaRPr>
          </a:p>
          <a:p>
            <a:pPr marL="12700">
              <a:lnSpc>
                <a:spcPts val="2270"/>
              </a:lnSpc>
            </a:pPr>
            <a:r>
              <a:rPr sz="2700" spc="-10" dirty="0">
                <a:latin typeface="Calibri"/>
                <a:cs typeface="Calibri"/>
              </a:rPr>
              <a:t>παντομίμα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όλα: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στάσεις,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χειρονομίες,</a:t>
            </a:r>
            <a:r>
              <a:rPr sz="2700" spc="-10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κινήσεις,</a:t>
            </a:r>
            <a:endParaRPr sz="2700">
              <a:latin typeface="Calibri"/>
              <a:cs typeface="Calibri"/>
            </a:endParaRPr>
          </a:p>
          <a:p>
            <a:pPr marL="12700" marR="582295" algn="just">
              <a:lnSpc>
                <a:spcPct val="80400"/>
              </a:lnSpc>
              <a:spcBef>
                <a:spcPts val="310"/>
              </a:spcBef>
            </a:pPr>
            <a:r>
              <a:rPr sz="2700" spc="-10" dirty="0">
                <a:latin typeface="Calibri"/>
                <a:cs typeface="Calibri"/>
              </a:rPr>
              <a:t>μετακινήσεις</a:t>
            </a:r>
            <a:r>
              <a:rPr sz="2700" spc="-11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και</a:t>
            </a:r>
            <a:r>
              <a:rPr sz="2700" spc="4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γκριμάτσες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αναπαριστούν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λέξη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spc="-50" dirty="0">
                <a:latin typeface="Calibri"/>
                <a:cs typeface="Calibri"/>
              </a:rPr>
              <a:t>ή </a:t>
            </a:r>
            <a:r>
              <a:rPr sz="2700" dirty="0">
                <a:latin typeface="Calibri"/>
                <a:cs typeface="Calibri"/>
              </a:rPr>
              <a:t>σύνθεση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λέξεων</a:t>
            </a:r>
            <a:r>
              <a:rPr sz="2700" spc="229" dirty="0">
                <a:latin typeface="Calibri"/>
                <a:cs typeface="Calibri"/>
              </a:rPr>
              <a:t>  </a:t>
            </a:r>
            <a:r>
              <a:rPr sz="2700" dirty="0">
                <a:latin typeface="Calibri"/>
                <a:cs typeface="Calibri"/>
              </a:rPr>
              <a:t>Είναι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σπουδή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της</a:t>
            </a:r>
            <a:r>
              <a:rPr sz="2700" spc="-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«φυσιολογίας </a:t>
            </a:r>
            <a:r>
              <a:rPr sz="2400" spc="-25" dirty="0">
                <a:latin typeface="Calibri"/>
                <a:cs typeface="Calibri"/>
              </a:rPr>
              <a:t>της </a:t>
            </a:r>
            <a:r>
              <a:rPr sz="2400" dirty="0">
                <a:latin typeface="Calibri"/>
                <a:cs typeface="Calibri"/>
              </a:rPr>
              <a:t>κίνησης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η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παντομίμα»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κατά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Muller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Werner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(1986)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60"/>
              </a:spcBef>
            </a:pPr>
            <a:endParaRPr sz="2700">
              <a:latin typeface="Calibri"/>
              <a:cs typeface="Calibri"/>
            </a:endParaRPr>
          </a:p>
          <a:p>
            <a:pPr marL="471805">
              <a:lnSpc>
                <a:spcPct val="100000"/>
              </a:lnSpc>
              <a:spcBef>
                <a:spcPts val="5"/>
              </a:spcBef>
            </a:pPr>
            <a:r>
              <a:rPr sz="1800" spc="-10" dirty="0">
                <a:latin typeface="Calibri"/>
                <a:cs typeface="Calibri"/>
              </a:rPr>
              <a:t>Werner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M.,</a:t>
            </a:r>
            <a:r>
              <a:rPr sz="1800" spc="3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(1986)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Παντομίμα</a:t>
            </a:r>
            <a:r>
              <a:rPr sz="1800" i="1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Κάλβος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84200" rIns="0" bIns="0" rtlCol="0">
            <a:spAutoFit/>
          </a:bodyPr>
          <a:lstStyle/>
          <a:p>
            <a:pPr marL="52324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O</a:t>
            </a:r>
            <a:r>
              <a:rPr sz="3600" spc="-95" dirty="0"/>
              <a:t> </a:t>
            </a:r>
            <a:r>
              <a:rPr sz="3600" dirty="0"/>
              <a:t>MARCEL</a:t>
            </a:r>
            <a:r>
              <a:rPr sz="3600" spc="-85" dirty="0"/>
              <a:t> </a:t>
            </a:r>
            <a:r>
              <a:rPr sz="3600" spc="-10" dirty="0"/>
              <a:t>MARCEAU</a:t>
            </a:r>
            <a:r>
              <a:rPr sz="3600" spc="-75" dirty="0"/>
              <a:t> </a:t>
            </a:r>
            <a:r>
              <a:rPr sz="3600" dirty="0"/>
              <a:t>ΓΙΑ</a:t>
            </a:r>
            <a:r>
              <a:rPr sz="3600" spc="-75" dirty="0"/>
              <a:t> </a:t>
            </a:r>
            <a:r>
              <a:rPr sz="3600" dirty="0"/>
              <a:t>ΤΗΝ</a:t>
            </a:r>
            <a:r>
              <a:rPr sz="3600" spc="-85" dirty="0"/>
              <a:t> </a:t>
            </a:r>
            <a:r>
              <a:rPr sz="3600" spc="-10" dirty="0"/>
              <a:t>ΠΑΝΤΟΜΙΜΑ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878839" y="1609166"/>
            <a:ext cx="7579995" cy="4659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latin typeface="Calibri"/>
                <a:cs typeface="Calibri"/>
              </a:rPr>
              <a:t>Κατά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τον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Marcel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Marceau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«παντομίμα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είναι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spc="-50" dirty="0">
                <a:latin typeface="Calibri"/>
                <a:cs typeface="Calibri"/>
              </a:rPr>
              <a:t>η </a:t>
            </a:r>
            <a:r>
              <a:rPr sz="3000" dirty="0">
                <a:latin typeface="Calibri"/>
                <a:cs typeface="Calibri"/>
              </a:rPr>
              <a:t>τέχνη</a:t>
            </a:r>
            <a:r>
              <a:rPr sz="3000" spc="-12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να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εκφράζεις</a:t>
            </a:r>
            <a:r>
              <a:rPr sz="3000" spc="-114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συναισθήματα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με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κινήσεις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spc="-50" dirty="0">
                <a:latin typeface="Calibri"/>
                <a:cs typeface="Calibri"/>
              </a:rPr>
              <a:t>ή </a:t>
            </a:r>
            <a:r>
              <a:rPr sz="3000" dirty="0">
                <a:latin typeface="Calibri"/>
                <a:cs typeface="Calibri"/>
              </a:rPr>
              <a:t>μέσω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κινήσεων,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αλλά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δεν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είναι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αντικατάσταση</a:t>
            </a:r>
            <a:r>
              <a:rPr sz="3000" spc="-110" dirty="0">
                <a:latin typeface="Calibri"/>
                <a:cs typeface="Calibri"/>
              </a:rPr>
              <a:t> </a:t>
            </a:r>
            <a:r>
              <a:rPr sz="3000" spc="-50" dirty="0">
                <a:latin typeface="Calibri"/>
                <a:cs typeface="Calibri"/>
              </a:rPr>
              <a:t>ή </a:t>
            </a:r>
            <a:r>
              <a:rPr sz="3000" dirty="0">
                <a:latin typeface="Calibri"/>
                <a:cs typeface="Calibri"/>
              </a:rPr>
              <a:t>αναπλήρωση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του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λόγου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με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χειρονομίες»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50" dirty="0">
                <a:latin typeface="Calibri"/>
                <a:cs typeface="Calibri"/>
              </a:rPr>
              <a:t>.</a:t>
            </a:r>
            <a:endParaRPr sz="3000">
              <a:latin typeface="Calibri"/>
              <a:cs typeface="Calibri"/>
            </a:endParaRPr>
          </a:p>
          <a:p>
            <a:pPr marL="12700" marR="383540">
              <a:lnSpc>
                <a:spcPct val="100000"/>
              </a:lnSpc>
              <a:spcBef>
                <a:spcPts val="5"/>
              </a:spcBef>
            </a:pPr>
            <a:r>
              <a:rPr sz="3000" dirty="0">
                <a:latin typeface="Calibri"/>
                <a:cs typeface="Calibri"/>
              </a:rPr>
              <a:t>Ο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Stefanov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(1987)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αναφέρει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πως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η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παντομίμα </a:t>
            </a:r>
            <a:r>
              <a:rPr sz="3000" dirty="0">
                <a:latin typeface="Calibri"/>
                <a:cs typeface="Calibri"/>
              </a:rPr>
              <a:t>είναι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μια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σοβαρή,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αυστηρή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τέχνη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ελέγχου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του</a:t>
            </a:r>
            <a:endParaRPr sz="3000">
              <a:latin typeface="Calibri"/>
              <a:cs typeface="Calibri"/>
            </a:endParaRPr>
          </a:p>
          <a:p>
            <a:pPr marL="12700" marR="120650">
              <a:lnSpc>
                <a:spcPct val="100000"/>
              </a:lnSpc>
            </a:pPr>
            <a:r>
              <a:rPr sz="3000" spc="-20" dirty="0">
                <a:latin typeface="Calibri"/>
                <a:cs typeface="Calibri"/>
              </a:rPr>
              <a:t>εκφραστικού</a:t>
            </a:r>
            <a:r>
              <a:rPr sz="3000" spc="-12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σώματος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που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σέβεται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και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τιμά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τον </a:t>
            </a:r>
            <a:r>
              <a:rPr sz="3000" dirty="0">
                <a:latin typeface="Calibri"/>
                <a:cs typeface="Calibri"/>
              </a:rPr>
              <a:t>λόγο,</a:t>
            </a:r>
            <a:r>
              <a:rPr sz="3000" spc="-14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παρότι</a:t>
            </a:r>
            <a:r>
              <a:rPr sz="3000" spc="-10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δεν</a:t>
            </a:r>
            <a:r>
              <a:rPr sz="3000" spc="-11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τον</a:t>
            </a:r>
            <a:r>
              <a:rPr sz="3000" spc="-11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χρησιμοποιεί</a:t>
            </a:r>
            <a:r>
              <a:rPr sz="3000" spc="-105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ως</a:t>
            </a:r>
            <a:endParaRPr sz="3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000" spc="-10" dirty="0">
                <a:latin typeface="Calibri"/>
                <a:cs typeface="Calibri"/>
              </a:rPr>
              <a:t>φωνούμενο.</a:t>
            </a:r>
            <a:endParaRPr sz="3000">
              <a:latin typeface="Calibri"/>
              <a:cs typeface="Calibri"/>
            </a:endParaRPr>
          </a:p>
          <a:p>
            <a:pPr marL="256540">
              <a:lnSpc>
                <a:spcPct val="100000"/>
              </a:lnSpc>
              <a:spcBef>
                <a:spcPts val="1914"/>
              </a:spcBef>
            </a:pPr>
            <a:r>
              <a:rPr sz="1800" spc="-30" dirty="0">
                <a:latin typeface="Calibri"/>
                <a:cs typeface="Calibri"/>
              </a:rPr>
              <a:t>Stefanov,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S.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(1987)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Mezdo</a:t>
            </a:r>
            <a:r>
              <a:rPr sz="1800" i="1" spc="-2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serioznoto</a:t>
            </a:r>
            <a:r>
              <a:rPr sz="1800" i="1" spc="-2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e</a:t>
            </a:r>
            <a:r>
              <a:rPr sz="1800" i="1" spc="-45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razvlekatelnoto</a:t>
            </a:r>
            <a:r>
              <a:rPr sz="1800" i="1" spc="-25" dirty="0">
                <a:latin typeface="Calibri"/>
                <a:cs typeface="Calibri"/>
              </a:rPr>
              <a:t> izkoystv,</a:t>
            </a:r>
            <a:r>
              <a:rPr sz="1800" i="1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Sofia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00350" y="2481148"/>
            <a:ext cx="354520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Τέλος</a:t>
            </a:r>
            <a:r>
              <a:rPr spc="-100" dirty="0"/>
              <a:t> </a:t>
            </a:r>
            <a:r>
              <a:rPr spc="-10" dirty="0"/>
              <a:t>Ενότητας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937</Words>
  <Application>Microsoft Office PowerPoint</Application>
  <PresentationFormat>Προβολή στην οθόνη (4:3)</PresentationFormat>
  <Paragraphs>87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6" baseType="lpstr">
      <vt:lpstr>Arial</vt:lpstr>
      <vt:lpstr>Calibri</vt:lpstr>
      <vt:lpstr>Segoe UI Symbol</vt:lpstr>
      <vt:lpstr>Office Theme</vt:lpstr>
      <vt:lpstr>Δημιουργική Μέθοδος ρυθμικού και θεατρικού παιχνιδιού</vt:lpstr>
      <vt:lpstr>Σκοποί ενότητας</vt:lpstr>
      <vt:lpstr>ΜΙΜΙΚΗ ΚΑΙ ΠΑΝΤΟΜΙΜΑ</vt:lpstr>
      <vt:lpstr>«ΜΙΜΙΚΗ ΤΕΧΝΗ» (MIME)</vt:lpstr>
      <vt:lpstr>MARCEL MARCEAU ΚΑΙ JACQUES LECOQ</vt:lpstr>
      <vt:lpstr>ΜΙΜΙΚΗ ΚΑΙ ΘΕΑΤΡΙΚΟ ΠΑΙΧΝΙΔΙ</vt:lpstr>
      <vt:lpstr>ΠΑΝΤΟΜΙΜΑ</vt:lpstr>
      <vt:lpstr>O MARCEL MARCEAU ΓΙΑ ΤΗΝ ΠΑΝΤΟΜΙΜΑ</vt:lpstr>
      <vt:lpstr>Τέλος Ενότητας</vt:lpstr>
      <vt:lpstr>Σημείωμα Αναφοράς</vt:lpstr>
      <vt:lpstr>Χρηματοδότηση</vt:lpstr>
      <vt:lpstr>Σημείωμα Αδειοδότησης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Αισθητικοσ   ΚΥκλοΣ</dc:title>
  <dc:creator>mare</dc:creator>
  <cp:lastModifiedBy>Γαλάνη Μαρία (Μάρω)</cp:lastModifiedBy>
  <cp:revision>1</cp:revision>
  <dcterms:created xsi:type="dcterms:W3CDTF">2025-10-05T13:50:32Z</dcterms:created>
  <dcterms:modified xsi:type="dcterms:W3CDTF">2025-10-05T13:55:51Z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2015-08-03T00:00:00Z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2025-10-05T00:00:00Z</vt:filetime>
  </property>
  <property fmtid="{D5CDD505-2E9C-101B-9397-08002B2CF9AE}" pid="5" name="Producer">
    <vt:lpwstr>Microsoft® Office PowerPoint® 2007</vt:lpwstr>
  </property>
</Properties>
</file>