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83" r:id="rId19"/>
    <p:sldId id="284" r:id="rId20"/>
    <p:sldId id="285" r:id="rId21"/>
    <p:sldId id="286" r:id="rId22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2397" y="188214"/>
            <a:ext cx="8979204" cy="11233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14807" y="1221689"/>
            <a:ext cx="8714384" cy="47091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401811" y="6465214"/>
            <a:ext cx="244475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ppetsnow.com/history-of-puppets.html" TargetMode="External"/><Relationship Id="rId2" Type="http://schemas.openxmlformats.org/officeDocument/2006/relationships/hyperlink" Target="http://www.theaterseatstore.com/history-of-puppetry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s://eclass.upatras.gr/courses/PDE1464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3742" y="2087702"/>
            <a:ext cx="7578090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550035" marR="5080" indent="-1537970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solidFill>
                  <a:srgbClr val="5075BB"/>
                </a:solidFill>
              </a:rPr>
              <a:t>Δημιουργική</a:t>
            </a:r>
            <a:r>
              <a:rPr sz="4000" spc="-170" dirty="0">
                <a:solidFill>
                  <a:srgbClr val="5075BB"/>
                </a:solidFill>
              </a:rPr>
              <a:t> </a:t>
            </a:r>
            <a:r>
              <a:rPr sz="4000" dirty="0">
                <a:solidFill>
                  <a:srgbClr val="5075BB"/>
                </a:solidFill>
              </a:rPr>
              <a:t>Μέθοδος</a:t>
            </a:r>
            <a:r>
              <a:rPr sz="4000" spc="-175" dirty="0">
                <a:solidFill>
                  <a:srgbClr val="5075BB"/>
                </a:solidFill>
              </a:rPr>
              <a:t> </a:t>
            </a:r>
            <a:r>
              <a:rPr sz="4000" spc="-10" dirty="0">
                <a:solidFill>
                  <a:srgbClr val="5075BB"/>
                </a:solidFill>
              </a:rPr>
              <a:t>ρυθμικού</a:t>
            </a:r>
            <a:r>
              <a:rPr sz="4000" spc="-170" dirty="0">
                <a:solidFill>
                  <a:srgbClr val="5075BB"/>
                </a:solidFill>
              </a:rPr>
              <a:t> </a:t>
            </a:r>
            <a:r>
              <a:rPr sz="4000" spc="-25" dirty="0">
                <a:solidFill>
                  <a:srgbClr val="5075BB"/>
                </a:solidFill>
              </a:rPr>
              <a:t>και </a:t>
            </a:r>
            <a:r>
              <a:rPr sz="4000" spc="-20" dirty="0">
                <a:solidFill>
                  <a:srgbClr val="5075BB"/>
                </a:solidFill>
              </a:rPr>
              <a:t>θεατρικού</a:t>
            </a:r>
            <a:r>
              <a:rPr sz="4000" spc="-135" dirty="0">
                <a:solidFill>
                  <a:srgbClr val="5075BB"/>
                </a:solidFill>
              </a:rPr>
              <a:t> </a:t>
            </a:r>
            <a:r>
              <a:rPr sz="4000" spc="-10" dirty="0">
                <a:solidFill>
                  <a:srgbClr val="5075BB"/>
                </a:solidFill>
              </a:rPr>
              <a:t>παιχνιδιού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845007" y="3309518"/>
            <a:ext cx="7456170" cy="22193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06905" marR="601980" indent="-1300480">
              <a:lnSpc>
                <a:spcPct val="120100"/>
              </a:lnSpc>
              <a:spcBef>
                <a:spcPts val="100"/>
              </a:spcBef>
              <a:tabLst>
                <a:tab pos="4321810" algn="l"/>
              </a:tabLst>
            </a:pPr>
            <a:r>
              <a:rPr sz="2800" spc="-50" dirty="0">
                <a:solidFill>
                  <a:srgbClr val="5075BB"/>
                </a:solidFill>
                <a:latin typeface="Calibri"/>
                <a:cs typeface="Calibri"/>
              </a:rPr>
              <a:t>ΕΝΟΤΗΤΑ</a:t>
            </a:r>
            <a:r>
              <a:rPr sz="2800" spc="-55" dirty="0">
                <a:solidFill>
                  <a:srgbClr val="5075BB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075BB"/>
                </a:solidFill>
                <a:latin typeface="Calibri"/>
                <a:cs typeface="Calibri"/>
              </a:rPr>
              <a:t>1</a:t>
            </a:r>
            <a:r>
              <a:rPr lang="en-US" sz="2800" dirty="0">
                <a:solidFill>
                  <a:srgbClr val="5075BB"/>
                </a:solidFill>
                <a:latin typeface="Calibri"/>
                <a:cs typeface="Calibri"/>
              </a:rPr>
              <a:t>1</a:t>
            </a:r>
            <a:r>
              <a:rPr sz="2800" dirty="0">
                <a:solidFill>
                  <a:srgbClr val="5075BB"/>
                </a:solidFill>
                <a:latin typeface="Calibri"/>
                <a:cs typeface="Calibri"/>
              </a:rPr>
              <a:t>:</a:t>
            </a:r>
            <a:r>
              <a:rPr sz="2800" spc="-30" dirty="0">
                <a:solidFill>
                  <a:srgbClr val="5075BB"/>
                </a:solidFill>
                <a:latin typeface="Calibri"/>
                <a:cs typeface="Calibri"/>
              </a:rPr>
              <a:t> </a:t>
            </a:r>
            <a:r>
              <a:rPr sz="2800" spc="-25" dirty="0">
                <a:solidFill>
                  <a:srgbClr val="5075BB"/>
                </a:solidFill>
                <a:latin typeface="Calibri"/>
                <a:cs typeface="Calibri"/>
              </a:rPr>
              <a:t>ΚΟΥΚΛΑ</a:t>
            </a:r>
            <a:r>
              <a:rPr sz="2800" spc="-40" dirty="0">
                <a:solidFill>
                  <a:srgbClr val="5075BB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5075BB"/>
                </a:solidFill>
                <a:latin typeface="Calibri"/>
                <a:cs typeface="Calibri"/>
              </a:rPr>
              <a:t>ΚΑΙ</a:t>
            </a:r>
            <a:r>
              <a:rPr sz="2800" spc="-55" dirty="0">
                <a:solidFill>
                  <a:srgbClr val="5075BB"/>
                </a:solidFill>
                <a:latin typeface="Calibri"/>
                <a:cs typeface="Calibri"/>
              </a:rPr>
              <a:t> </a:t>
            </a:r>
            <a:r>
              <a:rPr sz="2800" spc="-35" dirty="0">
                <a:solidFill>
                  <a:srgbClr val="5075BB"/>
                </a:solidFill>
                <a:latin typeface="Calibri"/>
                <a:cs typeface="Calibri"/>
              </a:rPr>
              <a:t>ΚΟΥΚΛΟΘΕΑΤΡΟ. </a:t>
            </a:r>
            <a:r>
              <a:rPr sz="2800" dirty="0">
                <a:solidFill>
                  <a:srgbClr val="5075BB"/>
                </a:solidFill>
                <a:latin typeface="Calibri"/>
                <a:cs typeface="Calibri"/>
              </a:rPr>
              <a:t>Η</a:t>
            </a:r>
            <a:r>
              <a:rPr sz="2800" spc="-80" dirty="0">
                <a:solidFill>
                  <a:srgbClr val="5075BB"/>
                </a:solidFill>
                <a:latin typeface="Calibri"/>
                <a:cs typeface="Calibri"/>
              </a:rPr>
              <a:t> </a:t>
            </a:r>
            <a:r>
              <a:rPr sz="2800" spc="-25" dirty="0">
                <a:solidFill>
                  <a:srgbClr val="5075BB"/>
                </a:solidFill>
                <a:latin typeface="Calibri"/>
                <a:cs typeface="Calibri"/>
              </a:rPr>
              <a:t>ΔΥΝΑΜΗ</a:t>
            </a:r>
            <a:r>
              <a:rPr sz="2800" spc="-55" dirty="0">
                <a:solidFill>
                  <a:srgbClr val="5075BB"/>
                </a:solidFill>
                <a:latin typeface="Calibri"/>
                <a:cs typeface="Calibri"/>
              </a:rPr>
              <a:t> </a:t>
            </a:r>
            <a:r>
              <a:rPr sz="2800" spc="-25" dirty="0">
                <a:solidFill>
                  <a:srgbClr val="5075BB"/>
                </a:solidFill>
                <a:latin typeface="Calibri"/>
                <a:cs typeface="Calibri"/>
              </a:rPr>
              <a:t>ΤΗΣ</a:t>
            </a:r>
            <a:r>
              <a:rPr sz="2800" dirty="0">
                <a:solidFill>
                  <a:srgbClr val="5075BB"/>
                </a:solidFill>
                <a:latin typeface="Calibri"/>
                <a:cs typeface="Calibri"/>
              </a:rPr>
              <a:t>	</a:t>
            </a:r>
            <a:r>
              <a:rPr sz="2800" spc="-10" dirty="0">
                <a:solidFill>
                  <a:srgbClr val="5075BB"/>
                </a:solidFill>
                <a:latin typeface="Calibri"/>
                <a:cs typeface="Calibri"/>
              </a:rPr>
              <a:t>ΜΑΣΚΑΣ</a:t>
            </a:r>
            <a:endParaRPr sz="2800" dirty="0">
              <a:latin typeface="Calibri"/>
              <a:cs typeface="Calibri"/>
            </a:endParaRPr>
          </a:p>
          <a:p>
            <a:pPr marL="12700" marR="5080" indent="1412875">
              <a:lnSpc>
                <a:spcPts val="4610"/>
              </a:lnSpc>
              <a:spcBef>
                <a:spcPts val="80"/>
              </a:spcBef>
            </a:pPr>
            <a:r>
              <a:rPr sz="3200" dirty="0">
                <a:latin typeface="Calibri"/>
                <a:cs typeface="Calibri"/>
              </a:rPr>
              <a:t>Γαλάνη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Μαρία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(Μάρω)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PhD </a:t>
            </a:r>
            <a:r>
              <a:rPr sz="3200" spc="-10" dirty="0">
                <a:latin typeface="Calibri"/>
                <a:cs typeface="Calibri"/>
              </a:rPr>
              <a:t>Παιδαγωγικό</a:t>
            </a:r>
            <a:r>
              <a:rPr sz="3200" spc="-114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Τμήμα</a:t>
            </a:r>
            <a:r>
              <a:rPr sz="3200" spc="-10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Δημοτικής</a:t>
            </a:r>
            <a:r>
              <a:rPr sz="3200" spc="-9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Εκπαίδευσης</a:t>
            </a:r>
            <a:endParaRPr sz="32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36958" y="735065"/>
            <a:ext cx="4036758" cy="41975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53675" y="342253"/>
            <a:ext cx="3534633" cy="1325891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</a:t>
            </a:fld>
            <a:endParaRPr spc="-2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71550" y="416128"/>
            <a:ext cx="759968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60" dirty="0"/>
              <a:t>ΚΟΥΚΛΟΘΕΑΤΡΟ </a:t>
            </a:r>
            <a:r>
              <a:rPr sz="3600" dirty="0"/>
              <a:t>ΣΤΗ</a:t>
            </a:r>
            <a:r>
              <a:rPr sz="3600" spc="-45" dirty="0"/>
              <a:t> </a:t>
            </a:r>
            <a:r>
              <a:rPr sz="3600" dirty="0"/>
              <a:t>ΣΥΓΧΡΟΝΗ</a:t>
            </a:r>
            <a:r>
              <a:rPr sz="3600" spc="-85" dirty="0"/>
              <a:t> </a:t>
            </a:r>
            <a:r>
              <a:rPr sz="3600" spc="-10" dirty="0"/>
              <a:t>ΕΛΛΑΔΑ</a:t>
            </a:r>
            <a:endParaRPr sz="36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98780">
              <a:lnSpc>
                <a:spcPct val="100000"/>
              </a:lnSpc>
              <a:spcBef>
                <a:spcPts val="105"/>
              </a:spcBef>
            </a:pPr>
            <a:r>
              <a:rPr dirty="0"/>
              <a:t>H</a:t>
            </a:r>
            <a:r>
              <a:rPr spc="-65" dirty="0"/>
              <a:t> </a:t>
            </a:r>
            <a:r>
              <a:rPr dirty="0"/>
              <a:t>τέχνη</a:t>
            </a:r>
            <a:r>
              <a:rPr spc="-60" dirty="0"/>
              <a:t> </a:t>
            </a:r>
            <a:r>
              <a:rPr dirty="0"/>
              <a:t>του</a:t>
            </a:r>
            <a:r>
              <a:rPr spc="-55" dirty="0"/>
              <a:t> </a:t>
            </a:r>
            <a:r>
              <a:rPr spc="-10" dirty="0"/>
              <a:t>κουκλοθέατρου</a:t>
            </a:r>
            <a:r>
              <a:rPr spc="-75" dirty="0"/>
              <a:t> </a:t>
            </a:r>
            <a:r>
              <a:rPr dirty="0"/>
              <a:t>που</a:t>
            </a:r>
            <a:r>
              <a:rPr spc="-50" dirty="0"/>
              <a:t> </a:t>
            </a:r>
            <a:r>
              <a:rPr dirty="0"/>
              <a:t>ήταν</a:t>
            </a:r>
            <a:r>
              <a:rPr spc="-65" dirty="0"/>
              <a:t> </a:t>
            </a:r>
            <a:r>
              <a:rPr spc="-10" dirty="0"/>
              <a:t>θέαμα</a:t>
            </a:r>
          </a:p>
          <a:p>
            <a:pPr marL="398780" marR="17780">
              <a:lnSpc>
                <a:spcPct val="100000"/>
              </a:lnSpc>
            </a:pPr>
            <a:r>
              <a:rPr dirty="0"/>
              <a:t>αποκλειστικά</a:t>
            </a:r>
            <a:r>
              <a:rPr spc="-90" dirty="0"/>
              <a:t> </a:t>
            </a:r>
            <a:r>
              <a:rPr dirty="0"/>
              <a:t>για</a:t>
            </a:r>
            <a:r>
              <a:rPr spc="-65" dirty="0"/>
              <a:t> </a:t>
            </a:r>
            <a:r>
              <a:rPr dirty="0"/>
              <a:t>μεγάλους,</a:t>
            </a:r>
            <a:r>
              <a:rPr spc="-65" dirty="0"/>
              <a:t> </a:t>
            </a:r>
            <a:r>
              <a:rPr dirty="0"/>
              <a:t>ανοίχτηκε</a:t>
            </a:r>
            <a:r>
              <a:rPr spc="-70" dirty="0"/>
              <a:t> </a:t>
            </a:r>
            <a:r>
              <a:rPr dirty="0"/>
              <a:t>στα</a:t>
            </a:r>
            <a:r>
              <a:rPr spc="-55" dirty="0"/>
              <a:t> </a:t>
            </a:r>
            <a:r>
              <a:rPr spc="-10" dirty="0"/>
              <a:t>παιδιά </a:t>
            </a:r>
            <a:r>
              <a:rPr dirty="0"/>
              <a:t>στα</a:t>
            </a:r>
            <a:r>
              <a:rPr spc="-75" dirty="0"/>
              <a:t> </a:t>
            </a:r>
            <a:r>
              <a:rPr dirty="0"/>
              <a:t>μέσα</a:t>
            </a:r>
            <a:r>
              <a:rPr spc="-60" dirty="0"/>
              <a:t> </a:t>
            </a:r>
            <a:r>
              <a:rPr dirty="0"/>
              <a:t>του</a:t>
            </a:r>
            <a:r>
              <a:rPr spc="-60" dirty="0"/>
              <a:t> </a:t>
            </a:r>
            <a:r>
              <a:rPr dirty="0"/>
              <a:t>20</a:t>
            </a:r>
            <a:r>
              <a:rPr sz="3150" baseline="25132" dirty="0"/>
              <a:t>ου</a:t>
            </a:r>
            <a:r>
              <a:rPr sz="3150" spc="292" baseline="25132" dirty="0"/>
              <a:t> </a:t>
            </a:r>
            <a:r>
              <a:rPr sz="3200" dirty="0"/>
              <a:t>αιώνα</a:t>
            </a:r>
            <a:r>
              <a:rPr sz="3200" spc="-75" dirty="0"/>
              <a:t> </a:t>
            </a:r>
            <a:r>
              <a:rPr sz="3200" dirty="0"/>
              <a:t>και</a:t>
            </a:r>
            <a:r>
              <a:rPr sz="3200" spc="-60" dirty="0"/>
              <a:t> </a:t>
            </a:r>
            <a:r>
              <a:rPr sz="3200" dirty="0"/>
              <a:t>είχε</a:t>
            </a:r>
            <a:r>
              <a:rPr sz="3200" spc="-70" dirty="0"/>
              <a:t> </a:t>
            </a:r>
            <a:r>
              <a:rPr sz="3200" spc="-25" dirty="0"/>
              <a:t>δύο</a:t>
            </a:r>
            <a:endParaRPr sz="3200"/>
          </a:p>
          <a:p>
            <a:pPr marL="398780">
              <a:lnSpc>
                <a:spcPct val="100000"/>
              </a:lnSpc>
              <a:spcBef>
                <a:spcPts val="5"/>
              </a:spcBef>
            </a:pPr>
            <a:r>
              <a:rPr spc="-10" dirty="0"/>
              <a:t>παραδοσιακούς</a:t>
            </a:r>
            <a:r>
              <a:rPr spc="-140" dirty="0"/>
              <a:t> </a:t>
            </a:r>
            <a:r>
              <a:rPr spc="-10" dirty="0"/>
              <a:t>κωμικούς</a:t>
            </a:r>
            <a:r>
              <a:rPr spc="-120" dirty="0"/>
              <a:t> </a:t>
            </a:r>
            <a:r>
              <a:rPr spc="-10" dirty="0"/>
              <a:t>χαρακτήρες:</a:t>
            </a:r>
          </a:p>
          <a:p>
            <a:pPr marL="55880">
              <a:lnSpc>
                <a:spcPct val="100000"/>
              </a:lnSpc>
              <a:spcBef>
                <a:spcPts val="765"/>
              </a:spcBef>
            </a:pPr>
            <a:r>
              <a:rPr spc="70" dirty="0">
                <a:latin typeface="Arial MT"/>
                <a:cs typeface="Arial MT"/>
              </a:rPr>
              <a:t>🞯</a:t>
            </a:r>
            <a:r>
              <a:rPr spc="70" dirty="0"/>
              <a:t>Τον</a:t>
            </a:r>
            <a:r>
              <a:rPr spc="-60" dirty="0"/>
              <a:t> </a:t>
            </a:r>
            <a:r>
              <a:rPr spc="-10" dirty="0"/>
              <a:t>καραγκιόζη</a:t>
            </a:r>
            <a:r>
              <a:rPr spc="-50" dirty="0"/>
              <a:t> </a:t>
            </a:r>
            <a:r>
              <a:rPr dirty="0"/>
              <a:t>που</a:t>
            </a:r>
            <a:r>
              <a:rPr spc="-50" dirty="0"/>
              <a:t> </a:t>
            </a:r>
            <a:r>
              <a:rPr dirty="0"/>
              <a:t>ήρθε</a:t>
            </a:r>
            <a:r>
              <a:rPr spc="-50" dirty="0"/>
              <a:t> </a:t>
            </a:r>
            <a:r>
              <a:rPr dirty="0"/>
              <a:t>από</a:t>
            </a:r>
            <a:r>
              <a:rPr spc="-55" dirty="0"/>
              <a:t> </a:t>
            </a:r>
            <a:r>
              <a:rPr dirty="0"/>
              <a:t>την</a:t>
            </a:r>
            <a:r>
              <a:rPr spc="-50" dirty="0"/>
              <a:t> </a:t>
            </a:r>
            <a:r>
              <a:rPr spc="-10" dirty="0"/>
              <a:t>Τουρκία.</a:t>
            </a:r>
          </a:p>
          <a:p>
            <a:pPr marL="55880">
              <a:lnSpc>
                <a:spcPct val="100000"/>
              </a:lnSpc>
              <a:spcBef>
                <a:spcPts val="770"/>
              </a:spcBef>
            </a:pPr>
            <a:r>
              <a:rPr spc="80" dirty="0">
                <a:latin typeface="Arial MT"/>
                <a:cs typeface="Arial MT"/>
              </a:rPr>
              <a:t>🞯</a:t>
            </a:r>
            <a:r>
              <a:rPr spc="80" dirty="0"/>
              <a:t>Τον</a:t>
            </a:r>
            <a:r>
              <a:rPr spc="-60" dirty="0"/>
              <a:t> </a:t>
            </a:r>
            <a:r>
              <a:rPr spc="-10" dirty="0"/>
              <a:t>Φασουλή</a:t>
            </a:r>
            <a:r>
              <a:rPr spc="-70" dirty="0"/>
              <a:t> </a:t>
            </a:r>
            <a:r>
              <a:rPr dirty="0"/>
              <a:t>που</a:t>
            </a:r>
            <a:r>
              <a:rPr spc="-45" dirty="0"/>
              <a:t> </a:t>
            </a:r>
            <a:r>
              <a:rPr dirty="0"/>
              <a:t>ήρθε</a:t>
            </a:r>
            <a:r>
              <a:rPr spc="-40" dirty="0"/>
              <a:t> </a:t>
            </a:r>
            <a:r>
              <a:rPr dirty="0"/>
              <a:t>από</a:t>
            </a:r>
            <a:r>
              <a:rPr spc="-40" dirty="0"/>
              <a:t> </a:t>
            </a:r>
            <a:r>
              <a:rPr dirty="0"/>
              <a:t>την</a:t>
            </a:r>
            <a:r>
              <a:rPr spc="-30" dirty="0"/>
              <a:t> </a:t>
            </a:r>
            <a:r>
              <a:rPr spc="-10" dirty="0"/>
              <a:t>Ιταλία.</a:t>
            </a:r>
          </a:p>
          <a:p>
            <a:pPr marL="398780" marR="210820">
              <a:lnSpc>
                <a:spcPct val="100000"/>
              </a:lnSpc>
              <a:spcBef>
                <a:spcPts val="770"/>
              </a:spcBef>
            </a:pPr>
            <a:r>
              <a:rPr dirty="0"/>
              <a:t>Και</a:t>
            </a:r>
            <a:r>
              <a:rPr spc="-45" dirty="0"/>
              <a:t> </a:t>
            </a:r>
            <a:r>
              <a:rPr dirty="0"/>
              <a:t>οι</a:t>
            </a:r>
            <a:r>
              <a:rPr spc="-30" dirty="0"/>
              <a:t> </a:t>
            </a:r>
            <a:r>
              <a:rPr dirty="0"/>
              <a:t>δύο</a:t>
            </a:r>
            <a:r>
              <a:rPr spc="-25" dirty="0"/>
              <a:t> </a:t>
            </a:r>
            <a:r>
              <a:rPr dirty="0"/>
              <a:t>έχουν</a:t>
            </a:r>
            <a:r>
              <a:rPr spc="-35" dirty="0"/>
              <a:t> </a:t>
            </a:r>
            <a:r>
              <a:rPr dirty="0"/>
              <a:t>τις</a:t>
            </a:r>
            <a:r>
              <a:rPr spc="-25" dirty="0"/>
              <a:t> </a:t>
            </a:r>
            <a:r>
              <a:rPr dirty="0"/>
              <a:t>ρίζες</a:t>
            </a:r>
            <a:r>
              <a:rPr spc="-45" dirty="0"/>
              <a:t> </a:t>
            </a:r>
            <a:r>
              <a:rPr dirty="0"/>
              <a:t>τους</a:t>
            </a:r>
            <a:r>
              <a:rPr spc="-20" dirty="0"/>
              <a:t> </a:t>
            </a:r>
            <a:r>
              <a:rPr dirty="0"/>
              <a:t>σε</a:t>
            </a:r>
            <a:r>
              <a:rPr spc="-25" dirty="0"/>
              <a:t> </a:t>
            </a:r>
            <a:r>
              <a:rPr spc="-10" dirty="0"/>
              <a:t>καρναβαλικές </a:t>
            </a:r>
            <a:r>
              <a:rPr dirty="0"/>
              <a:t>παραδόσεις</a:t>
            </a:r>
            <a:r>
              <a:rPr spc="-110" dirty="0"/>
              <a:t> </a:t>
            </a:r>
            <a:r>
              <a:rPr dirty="0"/>
              <a:t>ενώ</a:t>
            </a:r>
            <a:r>
              <a:rPr spc="-90" dirty="0"/>
              <a:t> </a:t>
            </a:r>
            <a:r>
              <a:rPr dirty="0"/>
              <a:t>αντίστοιχοι</a:t>
            </a:r>
            <a:r>
              <a:rPr spc="-100" dirty="0"/>
              <a:t> </a:t>
            </a:r>
            <a:r>
              <a:rPr dirty="0"/>
              <a:t>ήρωες</a:t>
            </a:r>
            <a:r>
              <a:rPr spc="-95" dirty="0"/>
              <a:t> </a:t>
            </a:r>
            <a:r>
              <a:rPr dirty="0"/>
              <a:t>υπάρχουν</a:t>
            </a:r>
            <a:r>
              <a:rPr spc="-95" dirty="0"/>
              <a:t> </a:t>
            </a:r>
            <a:r>
              <a:rPr spc="-25" dirty="0"/>
              <a:t>σε </a:t>
            </a:r>
            <a:r>
              <a:rPr dirty="0"/>
              <a:t>όλα</a:t>
            </a:r>
            <a:r>
              <a:rPr spc="-80" dirty="0"/>
              <a:t> </a:t>
            </a:r>
            <a:r>
              <a:rPr dirty="0"/>
              <a:t>τα</a:t>
            </a:r>
            <a:r>
              <a:rPr spc="-50" dirty="0"/>
              <a:t> </a:t>
            </a:r>
            <a:r>
              <a:rPr dirty="0"/>
              <a:t>μέρη</a:t>
            </a:r>
            <a:r>
              <a:rPr spc="-45" dirty="0"/>
              <a:t> </a:t>
            </a:r>
            <a:r>
              <a:rPr dirty="0"/>
              <a:t>της</a:t>
            </a:r>
            <a:r>
              <a:rPr spc="-45" dirty="0"/>
              <a:t> </a:t>
            </a:r>
            <a:r>
              <a:rPr spc="-20" dirty="0"/>
              <a:t>γης.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6153518"/>
            <a:ext cx="696967" cy="700313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10</a:t>
            </a:fld>
            <a:endParaRPr spc="-2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11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707542" y="864183"/>
            <a:ext cx="7693659" cy="29533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828675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Calibri"/>
                <a:cs typeface="Calibri"/>
              </a:rPr>
              <a:t>Στις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αρχές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του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20ου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αιώνα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οι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πλανόδιοι κουκλοπαίκτες</a:t>
            </a:r>
            <a:r>
              <a:rPr sz="3200" spc="-14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που</a:t>
            </a:r>
            <a:r>
              <a:rPr sz="3200" spc="-114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έπαιζαν</a:t>
            </a:r>
            <a:r>
              <a:rPr sz="3200" spc="-12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παραστάσεις</a:t>
            </a:r>
            <a:endParaRPr sz="32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sz="3200" spc="-10" dirty="0">
                <a:latin typeface="Calibri"/>
                <a:cs typeface="Calibri"/>
              </a:rPr>
              <a:t>Φασουλή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στους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δρόμους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της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Αθήνας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μάζευαν </a:t>
            </a:r>
            <a:r>
              <a:rPr sz="3200" dirty="0">
                <a:latin typeface="Calibri"/>
                <a:cs typeface="Calibri"/>
              </a:rPr>
              <a:t>χρήματα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από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τους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περαστικούς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σε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ένα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χωνί</a:t>
            </a:r>
            <a:endParaRPr sz="32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3200" dirty="0">
                <a:latin typeface="Calibri"/>
                <a:cs typeface="Calibri"/>
              </a:rPr>
              <a:t>που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το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έλεγαν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γράπα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(σαν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το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σημερνό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καπέλο </a:t>
            </a:r>
            <a:r>
              <a:rPr sz="3200" dirty="0">
                <a:latin typeface="Calibri"/>
                <a:cs typeface="Calibri"/>
              </a:rPr>
              <a:t>της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ελεύθερης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συνεισφοράς).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15692" y="174497"/>
            <a:ext cx="491172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60" dirty="0"/>
              <a:t>ΚΟΥΚΛΟΘΕΑΤΡΟ</a:t>
            </a:r>
            <a:r>
              <a:rPr sz="3600" spc="-140" dirty="0"/>
              <a:t> </a:t>
            </a:r>
            <a:r>
              <a:rPr sz="3600" spc="-10" dirty="0"/>
              <a:t>ΑΘΗΝΩΝ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421640" y="1132077"/>
            <a:ext cx="8580755" cy="44164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Calibri"/>
                <a:cs typeface="Calibri"/>
              </a:rPr>
              <a:t>Ιδρύεται</a:t>
            </a:r>
            <a:r>
              <a:rPr sz="3200" spc="-10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το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1939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από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την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Ελένη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Θεοχάρη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-</a:t>
            </a:r>
            <a:r>
              <a:rPr sz="3200" spc="-10" dirty="0">
                <a:latin typeface="Calibri"/>
                <a:cs typeface="Calibri"/>
              </a:rPr>
              <a:t>Περράκη </a:t>
            </a:r>
            <a:r>
              <a:rPr sz="3200" dirty="0">
                <a:latin typeface="Calibri"/>
                <a:cs typeface="Calibri"/>
              </a:rPr>
              <a:t>και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υφίσταται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για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περισσότερα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από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40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χρόνια.</a:t>
            </a:r>
            <a:endParaRPr sz="3200">
              <a:latin typeface="Calibri"/>
              <a:cs typeface="Calibri"/>
            </a:endParaRPr>
          </a:p>
          <a:p>
            <a:pPr marL="12700" marR="1112520">
              <a:lnSpc>
                <a:spcPct val="100000"/>
              </a:lnSpc>
            </a:pPr>
            <a:r>
              <a:rPr sz="3200" dirty="0">
                <a:latin typeface="Calibri"/>
                <a:cs typeface="Calibri"/>
              </a:rPr>
              <a:t>Προσαρμόστηκε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στις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δύσκολες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συνθήκες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της </a:t>
            </a:r>
            <a:r>
              <a:rPr sz="3200" dirty="0">
                <a:latin typeface="Calibri"/>
                <a:cs typeface="Calibri"/>
              </a:rPr>
              <a:t>Γερμανικής</a:t>
            </a:r>
            <a:r>
              <a:rPr sz="3200" spc="-114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κατοχής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και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οι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ήρωες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Μπάρμπα</a:t>
            </a:r>
            <a:endParaRPr sz="3200">
              <a:latin typeface="Calibri"/>
              <a:cs typeface="Calibri"/>
            </a:endParaRPr>
          </a:p>
          <a:p>
            <a:pPr marL="12700" marR="172085">
              <a:lnSpc>
                <a:spcPct val="100000"/>
              </a:lnSpc>
            </a:pPr>
            <a:r>
              <a:rPr sz="3200" dirty="0">
                <a:latin typeface="Calibri"/>
                <a:cs typeface="Calibri"/>
              </a:rPr>
              <a:t>Μυτούσης,</a:t>
            </a:r>
            <a:r>
              <a:rPr sz="3200" spc="-1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Κλούβιος</a:t>
            </a:r>
            <a:r>
              <a:rPr sz="3200" spc="-10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και</a:t>
            </a:r>
            <a:r>
              <a:rPr sz="3200" spc="-10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Σουβλίτσα</a:t>
            </a:r>
            <a:r>
              <a:rPr sz="3200" spc="-1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έπαιζαν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για</a:t>
            </a:r>
            <a:r>
              <a:rPr sz="3200" spc="-95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τα </a:t>
            </a:r>
            <a:r>
              <a:rPr sz="3200" dirty="0">
                <a:latin typeface="Calibri"/>
                <a:cs typeface="Calibri"/>
              </a:rPr>
              <a:t>παιδιά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και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τους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τραυματίες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στα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νοσοκομεία,</a:t>
            </a:r>
            <a:endParaRPr sz="3200">
              <a:latin typeface="Calibri"/>
              <a:cs typeface="Calibri"/>
            </a:endParaRPr>
          </a:p>
          <a:p>
            <a:pPr marL="12700" marR="471170">
              <a:lnSpc>
                <a:spcPct val="100000"/>
              </a:lnSpc>
              <a:spcBef>
                <a:spcPts val="5"/>
              </a:spcBef>
            </a:pPr>
            <a:r>
              <a:rPr sz="3200" dirty="0">
                <a:latin typeface="Calibri"/>
                <a:cs typeface="Calibri"/>
              </a:rPr>
              <a:t>μεταφέροντας</a:t>
            </a:r>
            <a:r>
              <a:rPr sz="3200" spc="-10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στη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σκηνή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ελληνικούς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μύθους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και </a:t>
            </a:r>
            <a:r>
              <a:rPr sz="3200" spc="-10" dirty="0">
                <a:latin typeface="Calibri"/>
                <a:cs typeface="Calibri"/>
              </a:rPr>
              <a:t>λαϊκά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παραμύθια.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Μετά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τον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πόλεμο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ο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θίασος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3200" dirty="0">
                <a:latin typeface="Calibri"/>
                <a:cs typeface="Calibri"/>
              </a:rPr>
              <a:t>συνέχισε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έως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τη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δεκαετία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του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‘80.</a:t>
            </a:r>
            <a:endParaRPr sz="32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504" y="6015405"/>
            <a:ext cx="696967" cy="700313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12</a:t>
            </a:fld>
            <a:endParaRPr spc="-2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4964" rIns="0" bIns="0" rtlCol="0">
            <a:spAutoFit/>
          </a:bodyPr>
          <a:lstStyle/>
          <a:p>
            <a:pPr marL="2684780">
              <a:lnSpc>
                <a:spcPct val="100000"/>
              </a:lnSpc>
              <a:spcBef>
                <a:spcPts val="100"/>
              </a:spcBef>
            </a:pPr>
            <a:r>
              <a:rPr sz="3600" spc="-20" dirty="0"/>
              <a:t>ΝΤΕΝΕΚΕΔΟΥΠΟΛΗ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921816" y="1564386"/>
            <a:ext cx="7959725" cy="197738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  <a:tabLst>
                <a:tab pos="1506855" algn="l"/>
              </a:tabLst>
            </a:pPr>
            <a:r>
              <a:rPr sz="3200" dirty="0">
                <a:latin typeface="Calibri"/>
                <a:cs typeface="Calibri"/>
              </a:rPr>
              <a:t>Δημιουργείται</a:t>
            </a:r>
            <a:r>
              <a:rPr sz="3200" spc="-1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μετά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τη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μεταπολίτευση,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το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1975, </a:t>
            </a:r>
            <a:r>
              <a:rPr sz="3200" dirty="0">
                <a:latin typeface="Calibri"/>
                <a:cs typeface="Calibri"/>
              </a:rPr>
              <a:t>από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την</a:t>
            </a:r>
            <a:r>
              <a:rPr sz="3200" dirty="0">
                <a:latin typeface="Calibri"/>
                <a:cs typeface="Calibri"/>
              </a:rPr>
              <a:t>	Ευγενία</a:t>
            </a:r>
            <a:r>
              <a:rPr sz="3200" spc="-10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Φακίνου.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Είναι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ένα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είδος</a:t>
            </a:r>
            <a:endParaRPr sz="3200">
              <a:latin typeface="Calibri"/>
              <a:cs typeface="Calibri"/>
            </a:endParaRPr>
          </a:p>
          <a:p>
            <a:pPr marL="12700" marR="1181735">
              <a:lnSpc>
                <a:spcPct val="100000"/>
              </a:lnSpc>
              <a:tabLst>
                <a:tab pos="5553710" algn="l"/>
              </a:tabLst>
            </a:pPr>
            <a:r>
              <a:rPr sz="3200" spc="-10" dirty="0">
                <a:latin typeface="Calibri"/>
                <a:cs typeface="Calibri"/>
              </a:rPr>
              <a:t>κουκλοθεάτρου</a:t>
            </a:r>
            <a:r>
              <a:rPr sz="3200" spc="-1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βασισμένο</a:t>
            </a:r>
            <a:r>
              <a:rPr sz="3200" spc="-110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στην</a:t>
            </a:r>
            <a:r>
              <a:rPr sz="3200" dirty="0">
                <a:latin typeface="Calibri"/>
                <a:cs typeface="Calibri"/>
              </a:rPr>
              <a:t>	</a:t>
            </a:r>
            <a:r>
              <a:rPr sz="3200" spc="-10" dirty="0">
                <a:latin typeface="Calibri"/>
                <a:cs typeface="Calibri"/>
              </a:rPr>
              <a:t>τεχνική </a:t>
            </a:r>
            <a:r>
              <a:rPr sz="3200" dirty="0">
                <a:latin typeface="Calibri"/>
                <a:cs typeface="Calibri"/>
              </a:rPr>
              <a:t>Θεάτρου</a:t>
            </a:r>
            <a:r>
              <a:rPr sz="3200" spc="-11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Αντικειμένου.</a:t>
            </a:r>
            <a:endParaRPr sz="32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504" y="6015405"/>
            <a:ext cx="696967" cy="700313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13</a:t>
            </a:fld>
            <a:endParaRPr spc="-2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01573" rIns="0" bIns="0" rtlCol="0">
            <a:spAutoFit/>
          </a:bodyPr>
          <a:lstStyle/>
          <a:p>
            <a:pPr marL="954405">
              <a:lnSpc>
                <a:spcPct val="100000"/>
              </a:lnSpc>
              <a:spcBef>
                <a:spcPts val="100"/>
              </a:spcBef>
            </a:pPr>
            <a:r>
              <a:rPr sz="3600" spc="-20" dirty="0"/>
              <a:t>ΠΑΓΚΟΣΜΙΑ</a:t>
            </a:r>
            <a:r>
              <a:rPr sz="3600" spc="-150" dirty="0"/>
              <a:t> </a:t>
            </a:r>
            <a:r>
              <a:rPr sz="3600" spc="-30" dirty="0"/>
              <a:t>ΗΜΕΡΑ</a:t>
            </a:r>
            <a:r>
              <a:rPr sz="3600" spc="-125" dirty="0"/>
              <a:t> </a:t>
            </a:r>
            <a:r>
              <a:rPr sz="3600" spc="-45" dirty="0"/>
              <a:t>ΚΟΥΚΛΟΘΕΑΤΡΟΥ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656742" y="1364437"/>
            <a:ext cx="7630795" cy="30511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3500" algn="just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Calibri"/>
                <a:cs typeface="Calibri"/>
              </a:rPr>
              <a:t>21</a:t>
            </a:r>
            <a:r>
              <a:rPr sz="3150" baseline="25132" dirty="0">
                <a:latin typeface="Calibri"/>
                <a:cs typeface="Calibri"/>
              </a:rPr>
              <a:t>η</a:t>
            </a:r>
            <a:r>
              <a:rPr sz="3150" spc="300" baseline="25132" dirty="0">
                <a:latin typeface="Calibri"/>
                <a:cs typeface="Calibri"/>
              </a:rPr>
              <a:t>  </a:t>
            </a:r>
            <a:r>
              <a:rPr sz="3200" dirty="0">
                <a:latin typeface="Calibri"/>
                <a:cs typeface="Calibri"/>
              </a:rPr>
              <a:t>Μαρτίου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είναι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η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παγκόσμια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ημέρα</a:t>
            </a:r>
            <a:endParaRPr sz="3200">
              <a:latin typeface="Calibri"/>
              <a:cs typeface="Calibri"/>
            </a:endParaRPr>
          </a:p>
          <a:p>
            <a:pPr marL="63500" marR="404495" algn="just">
              <a:lnSpc>
                <a:spcPct val="100000"/>
              </a:lnSpc>
            </a:pPr>
            <a:r>
              <a:rPr sz="3200" spc="-10" dirty="0">
                <a:latin typeface="Calibri"/>
                <a:cs typeface="Calibri"/>
              </a:rPr>
              <a:t>Κουκλοθεάτρου.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Τη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μέρα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αυτή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το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Ελληνικό </a:t>
            </a:r>
            <a:r>
              <a:rPr sz="3200" dirty="0">
                <a:latin typeface="Calibri"/>
                <a:cs typeface="Calibri"/>
              </a:rPr>
              <a:t>Κέντρο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Κουκλοθέατρου,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UNIMA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ΕΛΛΑΣ,</a:t>
            </a:r>
            <a:r>
              <a:rPr sz="3200" spc="675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σε </a:t>
            </a:r>
            <a:r>
              <a:rPr sz="3200" dirty="0">
                <a:latin typeface="Calibri"/>
                <a:cs typeface="Calibri"/>
              </a:rPr>
              <a:t>συνεργασία</a:t>
            </a:r>
            <a:r>
              <a:rPr sz="3200" spc="-1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με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τους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Ελληνικούς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Θιάσους</a:t>
            </a:r>
            <a:endParaRPr sz="3200">
              <a:latin typeface="Calibri"/>
              <a:cs typeface="Calibri"/>
            </a:endParaRPr>
          </a:p>
          <a:p>
            <a:pPr marL="63500" algn="just">
              <a:lnSpc>
                <a:spcPct val="100000"/>
              </a:lnSpc>
              <a:spcBef>
                <a:spcPts val="5"/>
              </a:spcBef>
            </a:pPr>
            <a:r>
              <a:rPr sz="3200" dirty="0">
                <a:latin typeface="Calibri"/>
                <a:cs typeface="Calibri"/>
              </a:rPr>
              <a:t>Κουκλοθέατρου</a:t>
            </a:r>
            <a:r>
              <a:rPr sz="3200" spc="5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διοργανώνει</a:t>
            </a:r>
            <a:r>
              <a:rPr sz="3200" spc="6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γιορτές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σε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όλη</a:t>
            </a:r>
            <a:endParaRPr sz="3200">
              <a:latin typeface="Calibri"/>
              <a:cs typeface="Calibri"/>
            </a:endParaRPr>
          </a:p>
          <a:p>
            <a:pPr marL="63500" algn="just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Calibri"/>
                <a:cs typeface="Calibri"/>
              </a:rPr>
              <a:t>την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Ελλάδα</a:t>
            </a:r>
            <a:r>
              <a:rPr sz="3200" spc="5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με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παραστάσεις</a:t>
            </a:r>
            <a:r>
              <a:rPr sz="3200" spc="-1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και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εργαστήρια.</a:t>
            </a:r>
            <a:endParaRPr sz="32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504" y="6015405"/>
            <a:ext cx="696967" cy="700313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14</a:t>
            </a:fld>
            <a:endParaRPr spc="-2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2927" rIns="0" bIns="0" rtlCol="0">
            <a:spAutoFit/>
          </a:bodyPr>
          <a:lstStyle/>
          <a:p>
            <a:pPr marL="1412875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ΤΟ</a:t>
            </a:r>
            <a:r>
              <a:rPr sz="3600" spc="-105" dirty="0"/>
              <a:t> </a:t>
            </a:r>
            <a:r>
              <a:rPr sz="3600" spc="-60" dirty="0"/>
              <a:t>ΚΟΥΚΛΟΘΕΑΤΡΟ</a:t>
            </a:r>
            <a:r>
              <a:rPr sz="3600" spc="-80" dirty="0"/>
              <a:t> </a:t>
            </a:r>
            <a:r>
              <a:rPr sz="3600" dirty="0"/>
              <a:t>ΣΤΗΝ</a:t>
            </a:r>
            <a:r>
              <a:rPr sz="3600" spc="-100" dirty="0"/>
              <a:t> </a:t>
            </a:r>
            <a:r>
              <a:rPr sz="3600" spc="-10" dirty="0"/>
              <a:t>ΕΥΡΩΠΗ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745337" y="1420190"/>
            <a:ext cx="8093075" cy="29533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Calibri"/>
                <a:cs typeface="Calibri"/>
              </a:rPr>
              <a:t>Στην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μεσαιωνική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Ιταλία,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από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τη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χριστιανική </a:t>
            </a:r>
            <a:r>
              <a:rPr sz="3200" dirty="0">
                <a:latin typeface="Calibri"/>
                <a:cs typeface="Calibri"/>
              </a:rPr>
              <a:t>εκκλησία,</a:t>
            </a:r>
            <a:r>
              <a:rPr sz="3200" spc="-9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χρησιμοποιήθηκαν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μαριονέτες</a:t>
            </a:r>
            <a:r>
              <a:rPr sz="3200" spc="-9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για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την </a:t>
            </a:r>
            <a:r>
              <a:rPr sz="3200" dirty="0">
                <a:latin typeface="Calibri"/>
                <a:cs typeface="Calibri"/>
              </a:rPr>
              <a:t>παραγωγή</a:t>
            </a:r>
            <a:r>
              <a:rPr sz="3200" spc="-9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των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Morality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Plays,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τον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ίδιο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καιρό</a:t>
            </a:r>
            <a:endParaRPr sz="3200">
              <a:latin typeface="Calibri"/>
              <a:cs typeface="Calibri"/>
            </a:endParaRPr>
          </a:p>
          <a:p>
            <a:pPr marL="12700" marR="1185545">
              <a:lnSpc>
                <a:spcPct val="100000"/>
              </a:lnSpc>
              <a:tabLst>
                <a:tab pos="4360545" algn="l"/>
              </a:tabLst>
            </a:pPr>
            <a:r>
              <a:rPr sz="3200" dirty="0">
                <a:latin typeface="Calibri"/>
                <a:cs typeface="Calibri"/>
              </a:rPr>
              <a:t>που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η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κωμική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εκδοχή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της</a:t>
            </a:r>
            <a:r>
              <a:rPr sz="3200" dirty="0">
                <a:latin typeface="Calibri"/>
                <a:cs typeface="Calibri"/>
              </a:rPr>
              <a:t>	μαριονέτας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της </a:t>
            </a:r>
            <a:r>
              <a:rPr sz="3200" dirty="0">
                <a:latin typeface="Calibri"/>
                <a:cs typeface="Calibri"/>
              </a:rPr>
              <a:t>commedia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dell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'arte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λογοκρίθηκε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από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τη </a:t>
            </a:r>
            <a:r>
              <a:rPr sz="3200" spc="-10" dirty="0">
                <a:latin typeface="Calibri"/>
                <a:cs typeface="Calibri"/>
              </a:rPr>
              <a:t>εκκλησία.</a:t>
            </a:r>
            <a:endParaRPr sz="32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504" y="6015405"/>
            <a:ext cx="696967" cy="700313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15</a:t>
            </a:fld>
            <a:endParaRPr spc="-2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1640" y="720090"/>
            <a:ext cx="8643620" cy="17183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133590">
              <a:lnSpc>
                <a:spcPts val="3350"/>
              </a:lnSpc>
              <a:spcBef>
                <a:spcPts val="95"/>
              </a:spcBef>
            </a:pPr>
            <a:r>
              <a:rPr sz="2400" spc="-10" dirty="0"/>
              <a:t>(</a:t>
            </a:r>
            <a:r>
              <a:rPr sz="2800" spc="-10" dirty="0"/>
              <a:t>συνέχεια</a:t>
            </a:r>
            <a:r>
              <a:rPr sz="2400" spc="-10" dirty="0"/>
              <a:t>)</a:t>
            </a:r>
            <a:endParaRPr sz="2400"/>
          </a:p>
          <a:p>
            <a:pPr marL="12700" marR="76835">
              <a:lnSpc>
                <a:spcPts val="3070"/>
              </a:lnSpc>
              <a:spcBef>
                <a:spcPts val="735"/>
              </a:spcBef>
              <a:tabLst>
                <a:tab pos="1167765" algn="l"/>
              </a:tabLst>
            </a:pPr>
            <a:r>
              <a:rPr sz="3200" spc="-20" dirty="0"/>
              <a:t>Μέσα</a:t>
            </a:r>
            <a:r>
              <a:rPr sz="3200" dirty="0"/>
              <a:t>	από</a:t>
            </a:r>
            <a:r>
              <a:rPr sz="3200" spc="-80" dirty="0"/>
              <a:t> </a:t>
            </a:r>
            <a:r>
              <a:rPr sz="3200" dirty="0"/>
              <a:t>την</a:t>
            </a:r>
            <a:r>
              <a:rPr sz="3200" spc="-80" dirty="0"/>
              <a:t> </a:t>
            </a:r>
            <a:r>
              <a:rPr sz="3200" dirty="0"/>
              <a:t>commedia</a:t>
            </a:r>
            <a:r>
              <a:rPr sz="3200" spc="-85" dirty="0"/>
              <a:t> </a:t>
            </a:r>
            <a:r>
              <a:rPr sz="3200" dirty="0"/>
              <a:t>dell</a:t>
            </a:r>
            <a:r>
              <a:rPr sz="3200" spc="-80" dirty="0"/>
              <a:t> </a:t>
            </a:r>
            <a:r>
              <a:rPr sz="3200" dirty="0"/>
              <a:t>'arte</a:t>
            </a:r>
            <a:r>
              <a:rPr sz="3200" spc="-85" dirty="0"/>
              <a:t> </a:t>
            </a:r>
            <a:r>
              <a:rPr sz="3200" spc="-10" dirty="0"/>
              <a:t>δημιουργήθηκε </a:t>
            </a:r>
            <a:r>
              <a:rPr sz="3200" dirty="0"/>
              <a:t>τόσο</a:t>
            </a:r>
            <a:r>
              <a:rPr sz="3200" spc="-90" dirty="0"/>
              <a:t> </a:t>
            </a:r>
            <a:r>
              <a:rPr sz="3200" dirty="0"/>
              <a:t>η</a:t>
            </a:r>
            <a:r>
              <a:rPr sz="3200" spc="-55" dirty="0"/>
              <a:t> </a:t>
            </a:r>
            <a:r>
              <a:rPr sz="3200" dirty="0"/>
              <a:t>παράδοση</a:t>
            </a:r>
            <a:r>
              <a:rPr sz="3200" spc="-80" dirty="0"/>
              <a:t> </a:t>
            </a:r>
            <a:r>
              <a:rPr sz="3200" dirty="0"/>
              <a:t>του</a:t>
            </a:r>
            <a:r>
              <a:rPr sz="3200" spc="-60" dirty="0"/>
              <a:t> </a:t>
            </a:r>
            <a:r>
              <a:rPr sz="3200" spc="-10" dirty="0"/>
              <a:t>Βρετανικού</a:t>
            </a:r>
            <a:r>
              <a:rPr sz="3200" spc="-70" dirty="0"/>
              <a:t> </a:t>
            </a:r>
            <a:r>
              <a:rPr sz="3200" spc="-10" dirty="0"/>
              <a:t>κουκλοθεάτρου </a:t>
            </a:r>
            <a:r>
              <a:rPr sz="3200" dirty="0"/>
              <a:t>με</a:t>
            </a:r>
            <a:r>
              <a:rPr sz="3200" spc="-95" dirty="0"/>
              <a:t> </a:t>
            </a:r>
            <a:r>
              <a:rPr sz="3200" dirty="0"/>
              <a:t>τον</a:t>
            </a:r>
            <a:r>
              <a:rPr sz="3200" spc="-80" dirty="0"/>
              <a:t> </a:t>
            </a:r>
            <a:r>
              <a:rPr sz="3200" dirty="0"/>
              <a:t>Punch</a:t>
            </a:r>
            <a:r>
              <a:rPr sz="3200" spc="-85" dirty="0"/>
              <a:t> </a:t>
            </a:r>
            <a:r>
              <a:rPr sz="3200" dirty="0"/>
              <a:t>και</a:t>
            </a:r>
            <a:r>
              <a:rPr sz="3200" spc="-85" dirty="0"/>
              <a:t> </a:t>
            </a:r>
            <a:r>
              <a:rPr sz="3200" dirty="0"/>
              <a:t>την</a:t>
            </a:r>
            <a:r>
              <a:rPr sz="3200" spc="-75" dirty="0"/>
              <a:t> </a:t>
            </a:r>
            <a:r>
              <a:rPr sz="3200" dirty="0"/>
              <a:t>Judy</a:t>
            </a:r>
            <a:r>
              <a:rPr sz="3200" spc="-65" dirty="0"/>
              <a:t> </a:t>
            </a:r>
            <a:r>
              <a:rPr sz="3200" dirty="0"/>
              <a:t>καθώς</a:t>
            </a:r>
            <a:r>
              <a:rPr sz="3200" spc="-90" dirty="0"/>
              <a:t> </a:t>
            </a:r>
            <a:r>
              <a:rPr sz="3200" dirty="0"/>
              <a:t>και</a:t>
            </a:r>
            <a:r>
              <a:rPr sz="3200" spc="-85" dirty="0"/>
              <a:t> </a:t>
            </a:r>
            <a:r>
              <a:rPr sz="3200" dirty="0"/>
              <a:t>η</a:t>
            </a:r>
            <a:r>
              <a:rPr sz="3200" spc="-80" dirty="0"/>
              <a:t> </a:t>
            </a:r>
            <a:r>
              <a:rPr sz="3200" spc="-10" dirty="0"/>
              <a:t>γερμανική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421640" y="2314448"/>
            <a:ext cx="8358505" cy="3441065"/>
          </a:xfrm>
          <a:prstGeom prst="rect">
            <a:avLst/>
          </a:prstGeom>
        </p:spPr>
        <p:txBody>
          <a:bodyPr vert="horz" wrap="square" lIns="0" tIns="107314" rIns="0" bIns="0" rtlCol="0">
            <a:spAutoFit/>
          </a:bodyPr>
          <a:lstStyle/>
          <a:p>
            <a:pPr marL="12700" marR="94615">
              <a:lnSpc>
                <a:spcPts val="3070"/>
              </a:lnSpc>
              <a:spcBef>
                <a:spcPts val="844"/>
              </a:spcBef>
              <a:tabLst>
                <a:tab pos="4761230" algn="l"/>
              </a:tabLst>
            </a:pPr>
            <a:r>
              <a:rPr sz="3200" dirty="0">
                <a:latin typeface="Calibri"/>
                <a:cs typeface="Calibri"/>
              </a:rPr>
              <a:t>εκδοχή</a:t>
            </a:r>
            <a:r>
              <a:rPr sz="3200" spc="-1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του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κουκλοθεάτρου</a:t>
            </a:r>
            <a:r>
              <a:rPr sz="3200" dirty="0">
                <a:latin typeface="Calibri"/>
                <a:cs typeface="Calibri"/>
              </a:rPr>
              <a:t>	με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τους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Kasperle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und </a:t>
            </a:r>
            <a:r>
              <a:rPr sz="3200" spc="-10" dirty="0">
                <a:latin typeface="Calibri"/>
                <a:cs typeface="Calibri"/>
              </a:rPr>
              <a:t>Grete.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endParaRPr sz="3200">
              <a:latin typeface="Calibri"/>
              <a:cs typeface="Calibri"/>
            </a:endParaRPr>
          </a:p>
          <a:p>
            <a:pPr marL="12700" marR="391795">
              <a:lnSpc>
                <a:spcPts val="3080"/>
              </a:lnSpc>
            </a:pPr>
            <a:r>
              <a:rPr sz="3200" dirty="0">
                <a:latin typeface="Calibri"/>
                <a:cs typeface="Calibri"/>
              </a:rPr>
              <a:t>Στις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αρχές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του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δέκατου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ένατου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αιώνα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γράφτηκε </a:t>
            </a:r>
            <a:r>
              <a:rPr sz="3200" dirty="0">
                <a:latin typeface="Calibri"/>
                <a:cs typeface="Calibri"/>
              </a:rPr>
              <a:t>ένα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δοκίμιο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από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τον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Χάινριχ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φον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Κλάιστ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για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το</a:t>
            </a:r>
            <a:endParaRPr sz="3200">
              <a:latin typeface="Calibri"/>
              <a:cs typeface="Calibri"/>
            </a:endParaRPr>
          </a:p>
          <a:p>
            <a:pPr marL="12700" marR="5080">
              <a:lnSpc>
                <a:spcPct val="80000"/>
              </a:lnSpc>
              <a:spcBef>
                <a:spcPts val="20"/>
              </a:spcBef>
              <a:tabLst>
                <a:tab pos="3856990" algn="l"/>
                <a:tab pos="6481445" algn="l"/>
              </a:tabLst>
            </a:pPr>
            <a:r>
              <a:rPr sz="3200" dirty="0">
                <a:latin typeface="Calibri"/>
                <a:cs typeface="Calibri"/>
              </a:rPr>
              <a:t>Θέατρο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της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Μαριονέτας,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στο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οποίο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οι</a:t>
            </a:r>
            <a:r>
              <a:rPr sz="3200" dirty="0">
                <a:latin typeface="Calibri"/>
                <a:cs typeface="Calibri"/>
              </a:rPr>
              <a:t>	</a:t>
            </a:r>
            <a:r>
              <a:rPr sz="3200" spc="-10" dirty="0">
                <a:latin typeface="Calibri"/>
                <a:cs typeface="Calibri"/>
              </a:rPr>
              <a:t>μαριονέτες </a:t>
            </a:r>
            <a:r>
              <a:rPr sz="3200" spc="-20" dirty="0">
                <a:latin typeface="Calibri"/>
                <a:cs typeface="Calibri"/>
              </a:rPr>
              <a:t>επαινέθηκαν</a:t>
            </a:r>
            <a:r>
              <a:rPr sz="3200" spc="-1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πολύ</a:t>
            </a:r>
            <a:r>
              <a:rPr sz="3200" spc="-125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και</a:t>
            </a:r>
            <a:r>
              <a:rPr sz="3200" dirty="0">
                <a:latin typeface="Calibri"/>
                <a:cs typeface="Calibri"/>
              </a:rPr>
              <a:t>	</a:t>
            </a:r>
            <a:r>
              <a:rPr sz="3200" spc="-10" dirty="0">
                <a:latin typeface="Calibri"/>
                <a:cs typeface="Calibri"/>
              </a:rPr>
              <a:t>προτάθηκαν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ως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καλύτερη </a:t>
            </a:r>
            <a:r>
              <a:rPr sz="3200" dirty="0">
                <a:latin typeface="Calibri"/>
                <a:cs typeface="Calibri"/>
              </a:rPr>
              <a:t>επιλογή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από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τους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ανθρώπους.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74139" y="6278981"/>
            <a:ext cx="51790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Κleist,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H.,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Οι</a:t>
            </a:r>
            <a:r>
              <a:rPr sz="1800" i="1" spc="-4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μαριονέτες</a:t>
            </a:r>
            <a:r>
              <a:rPr sz="1800" dirty="0">
                <a:latin typeface="Calibri"/>
                <a:cs typeface="Calibri"/>
              </a:rPr>
              <a:t>,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μτφρ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ΜαστοράκηΤ.,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εκδ.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Άγρα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504" y="6015405"/>
            <a:ext cx="696967" cy="700313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18362" rIns="0" bIns="0" rtlCol="0">
            <a:spAutoFit/>
          </a:bodyPr>
          <a:lstStyle/>
          <a:p>
            <a:pPr marL="565785">
              <a:lnSpc>
                <a:spcPct val="100000"/>
              </a:lnSpc>
              <a:spcBef>
                <a:spcPts val="105"/>
              </a:spcBef>
            </a:pPr>
            <a:r>
              <a:rPr sz="3200" spc="-10" dirty="0"/>
              <a:t>(</a:t>
            </a:r>
            <a:r>
              <a:rPr sz="2800" spc="-10" dirty="0"/>
              <a:t>συνέχεια</a:t>
            </a:r>
            <a:r>
              <a:rPr sz="3200" spc="-10" dirty="0"/>
              <a:t>)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635914" y="1378712"/>
            <a:ext cx="7924165" cy="24650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240665">
              <a:lnSpc>
                <a:spcPct val="100000"/>
              </a:lnSpc>
              <a:spcBef>
                <a:spcPts val="105"/>
              </a:spcBef>
              <a:tabLst>
                <a:tab pos="1444625" algn="l"/>
              </a:tabLst>
            </a:pPr>
            <a:r>
              <a:rPr sz="3200" spc="-10" dirty="0">
                <a:latin typeface="Calibri"/>
                <a:cs typeface="Calibri"/>
              </a:rPr>
              <a:t>Σήμερα</a:t>
            </a:r>
            <a:r>
              <a:rPr sz="3200" dirty="0">
                <a:latin typeface="Calibri"/>
                <a:cs typeface="Calibri"/>
              </a:rPr>
              <a:t>	θεωρείται</a:t>
            </a:r>
            <a:r>
              <a:rPr sz="3200" spc="-9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ότι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είναι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μέσο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ψυχαγωγίας </a:t>
            </a:r>
            <a:r>
              <a:rPr sz="3200" dirty="0">
                <a:latin typeface="Calibri"/>
                <a:cs typeface="Calibri"/>
              </a:rPr>
              <a:t>για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τα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παιδιά,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αλλά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όλο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και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περισσότεροι</a:t>
            </a:r>
            <a:endParaRPr sz="32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3200" dirty="0">
                <a:latin typeface="Calibri"/>
                <a:cs typeface="Calibri"/>
              </a:rPr>
              <a:t>άνθρωποι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ανακαλύπτουν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ότι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οι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μαριονέτες </a:t>
            </a:r>
            <a:r>
              <a:rPr sz="3200" spc="-20" dirty="0">
                <a:latin typeface="Calibri"/>
                <a:cs typeface="Calibri"/>
              </a:rPr>
              <a:t>κατείχαν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πάντοτε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μια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θέση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στην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ψυχαγωγία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για </a:t>
            </a:r>
            <a:r>
              <a:rPr sz="3200" dirty="0">
                <a:latin typeface="Calibri"/>
                <a:cs typeface="Calibri"/>
              </a:rPr>
              <a:t>όλες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τις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ηλικίες.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968241" y="4948173"/>
            <a:ext cx="5097780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240">
              <a:lnSpc>
                <a:spcPct val="100000"/>
              </a:lnSpc>
              <a:spcBef>
                <a:spcPts val="100"/>
              </a:spcBef>
            </a:pPr>
            <a:r>
              <a:rPr sz="1800" u="sng" spc="-2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http://www.theaterseatstore.com/history-</a:t>
            </a:r>
            <a:r>
              <a:rPr sz="18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of-puppetry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160"/>
              </a:spcBef>
            </a:pPr>
            <a:r>
              <a:rPr sz="1800" u="sng" spc="-2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3"/>
              </a:rPr>
              <a:t>http://www.puppetsnow.com/history-</a:t>
            </a:r>
            <a:r>
              <a:rPr sz="18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3"/>
              </a:rPr>
              <a:t>of-puppets.html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504" y="6015405"/>
            <a:ext cx="696967" cy="700313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17</a:t>
            </a:fld>
            <a:endParaRPr spc="-2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00350" y="2481148"/>
            <a:ext cx="3545204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Τέλος</a:t>
            </a:r>
            <a:r>
              <a:rPr spc="-100" dirty="0"/>
              <a:t> </a:t>
            </a:r>
            <a:r>
              <a:rPr spc="-10" dirty="0"/>
              <a:t>Ενότητας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504" y="6015405"/>
            <a:ext cx="696967" cy="700313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18</a:t>
            </a:fld>
            <a:endParaRPr spc="-2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6715" rIns="0" bIns="0" rtlCol="0">
            <a:spAutoFit/>
          </a:bodyPr>
          <a:lstStyle/>
          <a:p>
            <a:pPr marL="2092960">
              <a:lnSpc>
                <a:spcPct val="100000"/>
              </a:lnSpc>
              <a:spcBef>
                <a:spcPts val="105"/>
              </a:spcBef>
            </a:pPr>
            <a:r>
              <a:rPr dirty="0"/>
              <a:t>Σημείωμα</a:t>
            </a:r>
            <a:r>
              <a:rPr spc="-60" dirty="0"/>
              <a:t> </a:t>
            </a:r>
            <a:r>
              <a:rPr spc="-10" dirty="0"/>
              <a:t>Αναφοράς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13738"/>
            <a:ext cx="7762875" cy="1489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44295" algn="l"/>
              </a:tabLst>
            </a:pPr>
            <a:r>
              <a:rPr sz="2400" spc="-10" dirty="0">
                <a:latin typeface="Calibri"/>
                <a:cs typeface="Calibri"/>
              </a:rPr>
              <a:t>Copyright</a:t>
            </a:r>
            <a:r>
              <a:rPr sz="2400" dirty="0">
                <a:latin typeface="Calibri"/>
                <a:cs typeface="Calibri"/>
              </a:rPr>
              <a:t>	Πανεπιστήμιο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Πατρών,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Γαλάνη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Μαρία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(Μάρω).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spc="-10" dirty="0">
                <a:latin typeface="Calibri"/>
                <a:cs typeface="Calibri"/>
              </a:rPr>
              <a:t>«Δημιουργική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Μέθοδος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Ρυθμικού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και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Θεατρικού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Παιχνιδιού».</a:t>
            </a:r>
            <a:endParaRPr sz="2400">
              <a:latin typeface="Calibri"/>
              <a:cs typeface="Calibri"/>
            </a:endParaRPr>
          </a:p>
          <a:p>
            <a:pPr marL="12700" marR="1077595">
              <a:lnSpc>
                <a:spcPct val="100000"/>
              </a:lnSpc>
            </a:pPr>
            <a:r>
              <a:rPr sz="2400" spc="-10" dirty="0">
                <a:latin typeface="Calibri"/>
                <a:cs typeface="Calibri"/>
              </a:rPr>
              <a:t>Έκδοση: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1.0.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Πάτρα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2015.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Διαθέσιμο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από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τη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δικτυακή </a:t>
            </a:r>
            <a:r>
              <a:rPr sz="2400" dirty="0">
                <a:latin typeface="Calibri"/>
                <a:cs typeface="Calibri"/>
              </a:rPr>
              <a:t>διεύθυνση: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https://eclass.upatras.gr/courses/PDE1464/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504" y="6015405"/>
            <a:ext cx="696967" cy="700313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19</a:t>
            </a:fld>
            <a:endParaRPr spc="-2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25089" y="461594"/>
            <a:ext cx="389382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811655" algn="l"/>
              </a:tabLst>
            </a:pPr>
            <a:r>
              <a:rPr spc="-10" dirty="0">
                <a:solidFill>
                  <a:srgbClr val="4F81BC"/>
                </a:solidFill>
              </a:rPr>
              <a:t>Σκοποί</a:t>
            </a:r>
            <a:r>
              <a:rPr dirty="0">
                <a:solidFill>
                  <a:srgbClr val="4F81BC"/>
                </a:solidFill>
              </a:rPr>
              <a:t>	</a:t>
            </a:r>
            <a:r>
              <a:rPr spc="-10" dirty="0">
                <a:solidFill>
                  <a:srgbClr val="4F81BC"/>
                </a:solidFill>
              </a:rPr>
              <a:t>ενότητας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364437"/>
            <a:ext cx="8001000" cy="29533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483870">
              <a:lnSpc>
                <a:spcPct val="100000"/>
              </a:lnSpc>
              <a:spcBef>
                <a:spcPts val="105"/>
              </a:spcBef>
              <a:tabLst>
                <a:tab pos="3206750" algn="l"/>
              </a:tabLst>
            </a:pPr>
            <a:r>
              <a:rPr sz="3200" dirty="0">
                <a:latin typeface="Calibri"/>
                <a:cs typeface="Calibri"/>
              </a:rPr>
              <a:t>Οι</a:t>
            </a:r>
            <a:r>
              <a:rPr sz="3200" spc="-10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φοιτητές/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τριες</a:t>
            </a:r>
            <a:r>
              <a:rPr sz="3200" dirty="0">
                <a:latin typeface="Calibri"/>
                <a:cs typeface="Calibri"/>
              </a:rPr>
              <a:t>	έρχονται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σε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επαφή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με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την </a:t>
            </a:r>
            <a:r>
              <a:rPr sz="3200" dirty="0">
                <a:latin typeface="Calibri"/>
                <a:cs typeface="Calibri"/>
              </a:rPr>
              <a:t>ιστορική</a:t>
            </a:r>
            <a:r>
              <a:rPr sz="3200" spc="-10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και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καλλιτεχνική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πορεία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του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3200" spc="-60" dirty="0">
                <a:latin typeface="Calibri"/>
                <a:cs typeface="Calibri"/>
              </a:rPr>
              <a:t>ΚΟΥΚΛΟΘΕΑΤΡΟΥ</a:t>
            </a:r>
            <a:r>
              <a:rPr sz="3200" spc="-9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στην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Ελλάδα</a:t>
            </a:r>
            <a:r>
              <a:rPr sz="3200" spc="-10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και</a:t>
            </a:r>
            <a:r>
              <a:rPr sz="3200" spc="-10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όλο</a:t>
            </a:r>
            <a:r>
              <a:rPr sz="3200" spc="-95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τον</a:t>
            </a:r>
            <a:endParaRPr sz="32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sz="3200" dirty="0">
                <a:latin typeface="Calibri"/>
                <a:cs typeface="Calibri"/>
              </a:rPr>
              <a:t>κόσμο</a:t>
            </a:r>
            <a:r>
              <a:rPr sz="3200" spc="-10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καθώς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και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τον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δρόμο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της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ΜΑΣΚΑΣ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και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την </a:t>
            </a:r>
            <a:r>
              <a:rPr sz="3200" dirty="0">
                <a:latin typeface="Calibri"/>
                <a:cs typeface="Calibri"/>
              </a:rPr>
              <a:t>αξιοποίησή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τους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στο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πλαίσιο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του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θεατρικού παιχνιδιού.</a:t>
            </a:r>
            <a:endParaRPr sz="32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504" y="6015405"/>
            <a:ext cx="696967" cy="700313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</a:t>
            </a:fld>
            <a:endParaRPr spc="-25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6715" rIns="0" bIns="0" rtlCol="0">
            <a:spAutoFit/>
          </a:bodyPr>
          <a:lstStyle/>
          <a:p>
            <a:pPr marL="2635885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Χρηματοδότηση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357376"/>
            <a:ext cx="7839709" cy="2891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1031875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5600" algn="l"/>
              </a:tabLst>
            </a:pPr>
            <a:r>
              <a:rPr sz="2000" spc="-90" dirty="0">
                <a:latin typeface="Calibri"/>
                <a:cs typeface="Calibri"/>
              </a:rPr>
              <a:t>Το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παρόν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εκπαιδευτικό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υλικό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έχει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αναπτυχθεί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στο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πλαίσιo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του </a:t>
            </a:r>
            <a:r>
              <a:rPr sz="2000" spc="-10" dirty="0">
                <a:latin typeface="Calibri"/>
                <a:cs typeface="Calibri"/>
              </a:rPr>
              <a:t>εκπαιδευτικού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έργου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του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διδάσκοντα.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480"/>
              </a:spcBef>
              <a:buFont typeface="Arial MT"/>
              <a:buChar char="•"/>
              <a:tabLst>
                <a:tab pos="354965" algn="l"/>
              </a:tabLst>
            </a:pPr>
            <a:r>
              <a:rPr sz="2000" spc="-90" dirty="0">
                <a:latin typeface="Calibri"/>
                <a:cs typeface="Calibri"/>
              </a:rPr>
              <a:t>Το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έργο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«</a:t>
            </a:r>
            <a:r>
              <a:rPr sz="2000" b="1" dirty="0">
                <a:latin typeface="Calibri"/>
                <a:cs typeface="Calibri"/>
              </a:rPr>
              <a:t>Ανοικτά</a:t>
            </a:r>
            <a:r>
              <a:rPr sz="2000" b="1" spc="-55" dirty="0">
                <a:latin typeface="Calibri"/>
                <a:cs typeface="Calibri"/>
              </a:rPr>
              <a:t> </a:t>
            </a:r>
            <a:r>
              <a:rPr sz="2000" b="1" spc="-20" dirty="0">
                <a:latin typeface="Calibri"/>
                <a:cs typeface="Calibri"/>
              </a:rPr>
              <a:t>Ακαδημαϊκά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Μαθήματα</a:t>
            </a:r>
            <a:r>
              <a:rPr sz="2000" b="1" spc="-5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στο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Πανεπιστήμιο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Αθηνών</a:t>
            </a:r>
            <a:r>
              <a:rPr sz="2000" spc="-10" dirty="0">
                <a:latin typeface="Calibri"/>
                <a:cs typeface="Calibri"/>
              </a:rPr>
              <a:t>»</a:t>
            </a:r>
            <a:endParaRPr sz="2000">
              <a:latin typeface="Calibri"/>
              <a:cs typeface="Calibri"/>
            </a:endParaRPr>
          </a:p>
          <a:p>
            <a:pPr marL="355600" marR="51308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έχει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χρηματοδοτήσει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μόνο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την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αναδιαμόρφωση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του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εκπαιδευτικού υλικού.</a:t>
            </a:r>
            <a:endParaRPr sz="20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480"/>
              </a:spcBef>
              <a:buFont typeface="Arial MT"/>
              <a:buChar char="•"/>
              <a:tabLst>
                <a:tab pos="354965" algn="l"/>
              </a:tabLst>
            </a:pPr>
            <a:r>
              <a:rPr sz="2000" spc="-90" dirty="0">
                <a:latin typeface="Calibri"/>
                <a:cs typeface="Calibri"/>
              </a:rPr>
              <a:t>Το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έργο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υλοποιείται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στο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πλαίσιο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του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Επιχειρησιακού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Προγράμματος</a:t>
            </a:r>
            <a:endParaRPr sz="2000">
              <a:latin typeface="Calibri"/>
              <a:cs typeface="Calibri"/>
            </a:endParaRPr>
          </a:p>
          <a:p>
            <a:pPr marL="355600" marR="234315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«Εκπαίδευση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και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Δια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Βίου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Μάθηση»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και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συγχρηματοδοτείται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από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την </a:t>
            </a:r>
            <a:r>
              <a:rPr sz="2000" spc="-10" dirty="0">
                <a:latin typeface="Calibri"/>
                <a:cs typeface="Calibri"/>
              </a:rPr>
              <a:t>Ευρωπαϊκή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Ένωση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(Ευρωπαϊκό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Κοινωνικό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Ταμείο)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και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από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εθνικούς</a:t>
            </a:r>
            <a:endParaRPr sz="20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πόρους.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56217" y="4653140"/>
            <a:ext cx="5465053" cy="13868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504" y="6015405"/>
            <a:ext cx="696967" cy="700313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20</a:t>
            </a:fld>
            <a:endParaRPr spc="-25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28597" y="24764"/>
            <a:ext cx="568896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Σημείωμα</a:t>
            </a:r>
            <a:r>
              <a:rPr spc="-105" dirty="0"/>
              <a:t> </a:t>
            </a:r>
            <a:r>
              <a:rPr spc="-10" dirty="0"/>
              <a:t>Αδειοδότησης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47642" y="2357894"/>
            <a:ext cx="1648714" cy="57605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86334" y="781303"/>
            <a:ext cx="8855710" cy="54451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95250">
              <a:lnSpc>
                <a:spcPct val="100000"/>
              </a:lnSpc>
              <a:spcBef>
                <a:spcPts val="105"/>
              </a:spcBef>
              <a:tabLst>
                <a:tab pos="1016635" algn="l"/>
              </a:tabLst>
            </a:pPr>
            <a:r>
              <a:rPr sz="2000" spc="-90" dirty="0">
                <a:latin typeface="Calibri"/>
                <a:cs typeface="Calibri"/>
              </a:rPr>
              <a:t>Το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παρόν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υλικό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διατίθεται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με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τους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όρους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της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άδειας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χρήσης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Creative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Commons </a:t>
            </a:r>
            <a:r>
              <a:rPr sz="2000" dirty="0">
                <a:latin typeface="Calibri"/>
                <a:cs typeface="Calibri"/>
              </a:rPr>
              <a:t>Αναφορά,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Μη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Εμπορική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Χρήση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Παρόμοια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Διανομή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4.0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[1]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ή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μεταγενέστερη,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Διεθνής Έκδοση.</a:t>
            </a:r>
            <a:r>
              <a:rPr sz="2000" dirty="0">
                <a:latin typeface="Calibri"/>
                <a:cs typeface="Calibri"/>
              </a:rPr>
              <a:t>	</a:t>
            </a:r>
            <a:r>
              <a:rPr sz="2000" spc="-10" dirty="0">
                <a:latin typeface="Calibri"/>
                <a:cs typeface="Calibri"/>
              </a:rPr>
              <a:t>Εξαιρούνται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τα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αυτοτελή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έργα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τρίτων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π.χ.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φωτογραφίες,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διαγράμματα</a:t>
            </a:r>
            <a:endParaRPr sz="2000">
              <a:latin typeface="Calibri"/>
              <a:cs typeface="Calibri"/>
            </a:endParaRPr>
          </a:p>
          <a:p>
            <a:pPr marL="12700" marR="62738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κ.λ.π.,</a:t>
            </a:r>
            <a:r>
              <a:rPr sz="2000" spc="3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τα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οποία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εμπεριέχονται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σε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αυτό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και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τα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οποία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αναφέρονται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μαζί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με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τους </a:t>
            </a:r>
            <a:r>
              <a:rPr sz="2000" dirty="0">
                <a:latin typeface="Calibri"/>
                <a:cs typeface="Calibri"/>
              </a:rPr>
              <a:t>όρους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χρήσης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τους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στο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«Σημείωμα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Χρήσης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Έργων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Τρίτων».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35"/>
              </a:spcBef>
            </a:pPr>
            <a:endParaRPr sz="2000">
              <a:latin typeface="Calibri"/>
              <a:cs typeface="Calibri"/>
            </a:endParaRPr>
          </a:p>
          <a:p>
            <a:pPr marL="12700" marR="3735704" indent="306070">
              <a:lnSpc>
                <a:spcPct val="200100"/>
              </a:lnSpc>
              <a:buAutoNum type="arabicPlain"/>
              <a:tabLst>
                <a:tab pos="318770" algn="l"/>
              </a:tabLst>
            </a:pPr>
            <a:r>
              <a:rPr sz="1800" spc="-20" dirty="0">
                <a:latin typeface="Calibri"/>
                <a:cs typeface="Calibri"/>
                <a:hlinkClick r:id="rId3"/>
              </a:rPr>
              <a:t>http://creativecommons.org/licenses/by-</a:t>
            </a:r>
            <a:r>
              <a:rPr sz="1800" spc="-10" dirty="0">
                <a:latin typeface="Calibri"/>
                <a:cs typeface="Calibri"/>
                <a:hlinkClick r:id="rId3"/>
              </a:rPr>
              <a:t>nc-sa/4.0/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Ως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Μη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Εμπορική</a:t>
            </a:r>
            <a:r>
              <a:rPr sz="1800" b="1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ορίζεται η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χρήση:</a:t>
            </a:r>
            <a:endParaRPr sz="1800">
              <a:latin typeface="Calibri"/>
              <a:cs typeface="Calibri"/>
            </a:endParaRPr>
          </a:p>
          <a:p>
            <a:pPr marL="354965" marR="160655" lvl="1" indent="-342900">
              <a:lnSpc>
                <a:spcPct val="100000"/>
              </a:lnSpc>
              <a:buFont typeface="Arial MT"/>
              <a:buChar char="•"/>
              <a:tabLst>
                <a:tab pos="354965" algn="l"/>
              </a:tabLst>
            </a:pPr>
            <a:r>
              <a:rPr sz="1800" dirty="0">
                <a:latin typeface="Calibri"/>
                <a:cs typeface="Calibri"/>
              </a:rPr>
              <a:t>που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δεν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περιλαμβάνει</a:t>
            </a:r>
            <a:r>
              <a:rPr sz="1800" dirty="0">
                <a:latin typeface="Calibri"/>
                <a:cs typeface="Calibri"/>
              </a:rPr>
              <a:t> άμεσο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ή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έμμεσο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οικονομικό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όφελος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από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την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χρήση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του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έργου,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για </a:t>
            </a:r>
            <a:r>
              <a:rPr sz="1800" dirty="0">
                <a:latin typeface="Calibri"/>
                <a:cs typeface="Calibri"/>
              </a:rPr>
              <a:t>το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διανομέα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του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έργου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και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αδειοδόχο</a:t>
            </a:r>
            <a:endParaRPr sz="1800">
              <a:latin typeface="Calibri"/>
              <a:cs typeface="Calibri"/>
            </a:endParaRPr>
          </a:p>
          <a:p>
            <a:pPr marL="354965" lvl="1" indent="-342265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354965" algn="l"/>
              </a:tabLst>
            </a:pPr>
            <a:r>
              <a:rPr sz="1800" dirty="0">
                <a:latin typeface="Calibri"/>
                <a:cs typeface="Calibri"/>
              </a:rPr>
              <a:t>που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δεν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περιλαμβάνει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οικονομική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συναλλαγή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ως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προϋπόθεση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για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τη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χρήση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ή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πρόσβαση</a:t>
            </a:r>
            <a:endParaRPr sz="18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</a:pPr>
            <a:r>
              <a:rPr sz="1800" dirty="0">
                <a:latin typeface="Calibri"/>
                <a:cs typeface="Calibri"/>
              </a:rPr>
              <a:t>στο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έργο</a:t>
            </a:r>
            <a:endParaRPr sz="1800">
              <a:latin typeface="Calibri"/>
              <a:cs typeface="Calibri"/>
            </a:endParaRPr>
          </a:p>
          <a:p>
            <a:pPr marL="354965" marR="232410" lvl="1" indent="-342900">
              <a:lnSpc>
                <a:spcPct val="100000"/>
              </a:lnSpc>
              <a:buFont typeface="Arial MT"/>
              <a:buChar char="•"/>
              <a:tabLst>
                <a:tab pos="354965" algn="l"/>
              </a:tabLst>
            </a:pPr>
            <a:r>
              <a:rPr sz="1800" dirty="0">
                <a:latin typeface="Calibri"/>
                <a:cs typeface="Calibri"/>
              </a:rPr>
              <a:t>που</a:t>
            </a:r>
            <a:r>
              <a:rPr sz="1800" spc="-7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δεν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προσπορίζει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στο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διανομέα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του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έργου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και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αδειοδόχο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έμμεσο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οικονομικό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όφελος </a:t>
            </a:r>
            <a:r>
              <a:rPr sz="1800" dirty="0">
                <a:latin typeface="Calibri"/>
                <a:cs typeface="Calibri"/>
              </a:rPr>
              <a:t>(π.χ.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διαφημίσεις)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από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την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προβολή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του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έργου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σε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διαδικτυακό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τόπο</a:t>
            </a:r>
            <a:endParaRPr sz="18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2160"/>
              </a:spcBef>
            </a:pPr>
            <a:r>
              <a:rPr sz="1800" dirty="0">
                <a:latin typeface="Calibri"/>
                <a:cs typeface="Calibri"/>
              </a:rPr>
              <a:t>Ο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δικαιούχος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μπορεί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να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παρέχει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στον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αδειοδόχο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ξεχωριστή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άδεια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να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χρησιμοποιεί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το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έργο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για </a:t>
            </a:r>
            <a:r>
              <a:rPr sz="1800" dirty="0">
                <a:latin typeface="Calibri"/>
                <a:cs typeface="Calibri"/>
              </a:rPr>
              <a:t>εμπορική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χρήση,</a:t>
            </a:r>
            <a:r>
              <a:rPr sz="1800" spc="-7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εφόσον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αυτό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του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ζητηθεί.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21</a:t>
            </a:fld>
            <a:endParaRPr spc="-2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20848" y="216535"/>
            <a:ext cx="469963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solidFill>
                  <a:srgbClr val="4F81BC"/>
                </a:solidFill>
              </a:rPr>
              <a:t>Περιεχόμενα</a:t>
            </a:r>
            <a:r>
              <a:rPr sz="4000" spc="-180" dirty="0">
                <a:solidFill>
                  <a:srgbClr val="4F81BC"/>
                </a:solidFill>
              </a:rPr>
              <a:t> </a:t>
            </a:r>
            <a:r>
              <a:rPr sz="4000" spc="-10" dirty="0">
                <a:solidFill>
                  <a:srgbClr val="4F81BC"/>
                </a:solidFill>
              </a:rPr>
              <a:t>ενότητας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46303" y="1107134"/>
            <a:ext cx="6762115" cy="4855210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sz="3200" b="1" spc="-20" dirty="0">
                <a:latin typeface="Calibri"/>
                <a:cs typeface="Calibri"/>
              </a:rPr>
              <a:t>ΚΟΥΚΛΑ</a:t>
            </a:r>
            <a:r>
              <a:rPr sz="3200" b="1" spc="-11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ΚΑΙ</a:t>
            </a:r>
            <a:r>
              <a:rPr sz="3200" b="1" spc="-60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ΚΟΥΚΛΟΘΕΑΤΡΟ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84"/>
              </a:spcBef>
            </a:pPr>
            <a:r>
              <a:rPr sz="3200" dirty="0">
                <a:latin typeface="Calibri"/>
                <a:cs typeface="Calibri"/>
              </a:rPr>
              <a:t>ΑΡΧΑΙΑ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ΕΛΛΑΔΑ</a:t>
            </a:r>
            <a:endParaRPr sz="3200">
              <a:latin typeface="Calibri"/>
              <a:cs typeface="Calibri"/>
            </a:endParaRPr>
          </a:p>
          <a:p>
            <a:pPr marL="12700" marR="5080">
              <a:lnSpc>
                <a:spcPct val="110000"/>
              </a:lnSpc>
            </a:pPr>
            <a:r>
              <a:rPr sz="3200" spc="-55" dirty="0">
                <a:latin typeface="Calibri"/>
                <a:cs typeface="Calibri"/>
              </a:rPr>
              <a:t>ΚΟΥΚΛΟΘΕΑΤΡΟ </a:t>
            </a:r>
            <a:r>
              <a:rPr sz="3200" dirty="0">
                <a:latin typeface="Calibri"/>
                <a:cs typeface="Calibri"/>
              </a:rPr>
              <a:t>ΣΤΗ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ΣΥΓΧΡΟΝΗ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ΕΛΛΑΔΑ ΠΑΓΚΟΣΜΙΑ</a:t>
            </a:r>
            <a:r>
              <a:rPr sz="3200" spc="-125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ΗΜΕΡΑ</a:t>
            </a:r>
            <a:r>
              <a:rPr sz="3200" spc="-114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ΚΟΥΚΛΟΘΕΑΤΡΟΥ </a:t>
            </a:r>
            <a:r>
              <a:rPr sz="3200" dirty="0">
                <a:latin typeface="Calibri"/>
                <a:cs typeface="Calibri"/>
              </a:rPr>
              <a:t>ΤΟ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spc="-55" dirty="0">
                <a:latin typeface="Calibri"/>
                <a:cs typeface="Calibri"/>
              </a:rPr>
              <a:t>ΚΟΥΚΛΟΘΕΑΤΡΟ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ΣΤΗΝ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ΕΥΡΩΠΗ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sz="3200" b="1" dirty="0">
                <a:latin typeface="Calibri"/>
                <a:cs typeface="Calibri"/>
              </a:rPr>
              <a:t>Η</a:t>
            </a:r>
            <a:r>
              <a:rPr sz="3200" b="1" spc="-65" dirty="0">
                <a:latin typeface="Calibri"/>
                <a:cs typeface="Calibri"/>
              </a:rPr>
              <a:t> </a:t>
            </a:r>
            <a:r>
              <a:rPr sz="3200" b="1" spc="-20" dirty="0">
                <a:latin typeface="Calibri"/>
                <a:cs typeface="Calibri"/>
              </a:rPr>
              <a:t>ΔΥΝΑΜΗ</a:t>
            </a:r>
            <a:r>
              <a:rPr sz="3200" b="1" spc="-6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ΤΗΣ</a:t>
            </a:r>
            <a:r>
              <a:rPr sz="3200" b="1" spc="-65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ΜΑΣΚΑΣ</a:t>
            </a:r>
            <a:endParaRPr sz="3200">
              <a:latin typeface="Calibri"/>
              <a:cs typeface="Calibri"/>
            </a:endParaRPr>
          </a:p>
          <a:p>
            <a:pPr marL="12700" marR="1421765">
              <a:lnSpc>
                <a:spcPts val="4230"/>
              </a:lnSpc>
              <a:spcBef>
                <a:spcPts val="200"/>
              </a:spcBef>
            </a:pPr>
            <a:r>
              <a:rPr sz="3200" dirty="0">
                <a:latin typeface="Calibri"/>
                <a:cs typeface="Calibri"/>
              </a:rPr>
              <a:t>Η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ΜΑΣΚΑ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ΣΤΗΝ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ΑΡΧΑΙΑ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ΕΛΛΑΔΑ </a:t>
            </a:r>
            <a:r>
              <a:rPr sz="3200" dirty="0">
                <a:latin typeface="Calibri"/>
                <a:cs typeface="Calibri"/>
              </a:rPr>
              <a:t>Η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ΜΑΣΚΑ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ΣΤΗΝ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ΑΦΡΙΚΗ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sz="3200" dirty="0">
                <a:latin typeface="Calibri"/>
                <a:cs typeface="Calibri"/>
              </a:rPr>
              <a:t>Η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ΜΑΣΚΑ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ΣΤΟ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spc="-60" dirty="0">
                <a:latin typeface="Calibri"/>
                <a:cs typeface="Calibri"/>
              </a:rPr>
              <a:t>ΘΕΑΤΡΙΚΟ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ΠΑΙΧΝΙΔΙ</a:t>
            </a:r>
            <a:endParaRPr sz="32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504" y="6015405"/>
            <a:ext cx="696967" cy="700313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</a:t>
            </a:fld>
            <a:endParaRPr spc="-2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4964" rIns="0" bIns="0" rtlCol="0">
            <a:spAutoFit/>
          </a:bodyPr>
          <a:lstStyle/>
          <a:p>
            <a:pPr marL="2985135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ΑΡΧΑΙΑ</a:t>
            </a:r>
            <a:r>
              <a:rPr sz="3600" spc="-185" dirty="0"/>
              <a:t> </a:t>
            </a:r>
            <a:r>
              <a:rPr sz="3600" spc="-10" dirty="0"/>
              <a:t>ΕΛΛΑΔΑ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878839" y="1364437"/>
            <a:ext cx="7550150" cy="44170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  <a:tabLst>
                <a:tab pos="1711325" algn="l"/>
              </a:tabLst>
            </a:pPr>
            <a:r>
              <a:rPr sz="3200" dirty="0">
                <a:latin typeface="Calibri"/>
                <a:cs typeface="Calibri"/>
              </a:rPr>
              <a:t>Για</a:t>
            </a:r>
            <a:r>
              <a:rPr sz="3200" spc="-9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τo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κουκλοθέατρο</a:t>
            </a:r>
            <a:r>
              <a:rPr sz="3200" spc="-9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στην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Αρχαία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Ελλάδα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τα </a:t>
            </a:r>
            <a:r>
              <a:rPr sz="3200" dirty="0">
                <a:latin typeface="Calibri"/>
                <a:cs typeface="Calibri"/>
              </a:rPr>
              <a:t>παλαιότερα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γραπτά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αρχεία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αφορούν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στο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422 </a:t>
            </a:r>
            <a:r>
              <a:rPr sz="3200" dirty="0">
                <a:latin typeface="Calibri"/>
                <a:cs typeface="Calibri"/>
              </a:rPr>
              <a:t>π.Χ.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όταν</a:t>
            </a:r>
            <a:r>
              <a:rPr sz="3200" dirty="0">
                <a:latin typeface="Calibri"/>
                <a:cs typeface="Calibri"/>
              </a:rPr>
              <a:t>	ο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Αριστοτέλης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και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ο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Πλάτωνας,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3200" dirty="0">
                <a:latin typeface="Calibri"/>
                <a:cs typeface="Calibri"/>
              </a:rPr>
              <a:t>κάνουν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αναφορά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στο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κουκλοθέατρο.</a:t>
            </a:r>
            <a:endParaRPr sz="3200">
              <a:latin typeface="Calibri"/>
              <a:cs typeface="Calibri"/>
            </a:endParaRPr>
          </a:p>
          <a:p>
            <a:pPr marL="12700" marR="434975">
              <a:lnSpc>
                <a:spcPct val="100000"/>
              </a:lnSpc>
              <a:tabLst>
                <a:tab pos="4240530" algn="l"/>
              </a:tabLst>
            </a:pPr>
            <a:r>
              <a:rPr sz="3200" dirty="0">
                <a:latin typeface="Calibri"/>
                <a:cs typeface="Calibri"/>
              </a:rPr>
              <a:t>Τα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διάφορα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είδη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κούκλας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εμφανίζονται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σε </a:t>
            </a:r>
            <a:r>
              <a:rPr sz="3200" dirty="0">
                <a:latin typeface="Calibri"/>
                <a:cs typeface="Calibri"/>
              </a:rPr>
              <a:t>διάφορες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περιόδους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και</a:t>
            </a:r>
            <a:r>
              <a:rPr sz="3200" dirty="0">
                <a:latin typeface="Calibri"/>
                <a:cs typeface="Calibri"/>
              </a:rPr>
              <a:t>	έχουν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ποικίλες </a:t>
            </a:r>
            <a:r>
              <a:rPr sz="3200" dirty="0">
                <a:latin typeface="Calibri"/>
                <a:cs typeface="Calibri"/>
              </a:rPr>
              <a:t>ονομασίες:</a:t>
            </a:r>
            <a:r>
              <a:rPr sz="3200" spc="-1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είδωλα,</a:t>
            </a:r>
            <a:r>
              <a:rPr sz="3200" spc="-10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πλαγγόνες,</a:t>
            </a:r>
            <a:r>
              <a:rPr sz="3200" spc="-11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νύμφες, </a:t>
            </a:r>
            <a:r>
              <a:rPr sz="3200" dirty="0">
                <a:latin typeface="Calibri"/>
                <a:cs typeface="Calibri"/>
              </a:rPr>
              <a:t>κόρες,</a:t>
            </a:r>
            <a:r>
              <a:rPr sz="3200" spc="-12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κοροκόσμια</a:t>
            </a:r>
            <a:r>
              <a:rPr sz="3200" spc="-1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ή</a:t>
            </a:r>
            <a:r>
              <a:rPr sz="3200" spc="-10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κορύλλια,</a:t>
            </a:r>
            <a:r>
              <a:rPr sz="3200" spc="-13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δάγυνα, </a:t>
            </a:r>
            <a:r>
              <a:rPr sz="3200" dirty="0">
                <a:latin typeface="Calibri"/>
                <a:cs typeface="Calibri"/>
              </a:rPr>
              <a:t>γλυνές</a:t>
            </a:r>
            <a:r>
              <a:rPr sz="3200" spc="-1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και</a:t>
            </a:r>
            <a:r>
              <a:rPr sz="3200" spc="-13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νευρόσπαστα.</a:t>
            </a:r>
            <a:endParaRPr sz="32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504" y="6015405"/>
            <a:ext cx="696967" cy="700313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</a:t>
            </a:fld>
            <a:endParaRPr spc="-2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82390" marR="5080" indent="-3870325">
              <a:lnSpc>
                <a:spcPct val="100000"/>
              </a:lnSpc>
              <a:spcBef>
                <a:spcPts val="100"/>
              </a:spcBef>
            </a:pPr>
            <a:r>
              <a:rPr sz="3600" spc="-20" dirty="0"/>
              <a:t>ΒΟΙΩΤΙΚΟ</a:t>
            </a:r>
            <a:r>
              <a:rPr sz="3600" spc="-114" dirty="0"/>
              <a:t> </a:t>
            </a:r>
            <a:r>
              <a:rPr sz="3600" spc="-10" dirty="0"/>
              <a:t>ΚΩΔΩΝΟΣΧΗΜΟ</a:t>
            </a:r>
            <a:r>
              <a:rPr sz="3600" spc="-125" dirty="0"/>
              <a:t> </a:t>
            </a:r>
            <a:r>
              <a:rPr sz="3600" dirty="0"/>
              <a:t>ΕΙΔΩΛΙΟ</a:t>
            </a:r>
            <a:r>
              <a:rPr sz="3600" spc="-95" dirty="0"/>
              <a:t> </a:t>
            </a:r>
            <a:r>
              <a:rPr sz="3600" dirty="0"/>
              <a:t>ΜΕ</a:t>
            </a:r>
            <a:r>
              <a:rPr sz="3600" spc="-110" dirty="0"/>
              <a:t> </a:t>
            </a:r>
            <a:r>
              <a:rPr sz="3600" spc="-10" dirty="0"/>
              <a:t>ΚΙΝΗΤΑ ΣΚΕΛΗ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778865" y="1414652"/>
            <a:ext cx="8082915" cy="4712335"/>
          </a:xfrm>
          <a:prstGeom prst="rect">
            <a:avLst/>
          </a:prstGeom>
        </p:spPr>
        <p:txBody>
          <a:bodyPr vert="horz" wrap="square" lIns="0" tIns="101600" rIns="0" bIns="0" rtlCol="0">
            <a:spAutoFit/>
          </a:bodyPr>
          <a:lstStyle/>
          <a:p>
            <a:pPr marL="12700" marR="5080">
              <a:lnSpc>
                <a:spcPct val="80000"/>
              </a:lnSpc>
              <a:spcBef>
                <a:spcPts val="800"/>
              </a:spcBef>
            </a:pPr>
            <a:r>
              <a:rPr sz="2900" dirty="0">
                <a:latin typeface="Calibri"/>
                <a:cs typeface="Calibri"/>
              </a:rPr>
              <a:t>Έχει</a:t>
            </a:r>
            <a:r>
              <a:rPr sz="2900" spc="-70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κωδωνόσχημο</a:t>
            </a:r>
            <a:r>
              <a:rPr sz="2900" spc="-90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σώμα,</a:t>
            </a:r>
            <a:r>
              <a:rPr sz="2900" spc="-65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που</a:t>
            </a:r>
            <a:r>
              <a:rPr sz="2900" spc="-65" dirty="0">
                <a:latin typeface="Calibri"/>
                <a:cs typeface="Calibri"/>
              </a:rPr>
              <a:t> </a:t>
            </a:r>
            <a:r>
              <a:rPr sz="2900" spc="-20" dirty="0">
                <a:latin typeface="Calibri"/>
                <a:cs typeface="Calibri"/>
              </a:rPr>
              <a:t>καταλήγει</a:t>
            </a:r>
            <a:r>
              <a:rPr sz="2900" spc="-55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σε</a:t>
            </a:r>
            <a:r>
              <a:rPr sz="2900" spc="-70" dirty="0">
                <a:latin typeface="Calibri"/>
                <a:cs typeface="Calibri"/>
              </a:rPr>
              <a:t> </a:t>
            </a:r>
            <a:r>
              <a:rPr sz="2900" spc="-10" dirty="0">
                <a:latin typeface="Calibri"/>
                <a:cs typeface="Calibri"/>
              </a:rPr>
              <a:t>επιμήκη λαιμό,</a:t>
            </a:r>
            <a:r>
              <a:rPr sz="2900" spc="-85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και</a:t>
            </a:r>
            <a:r>
              <a:rPr sz="2900" spc="-65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κεφάλι,</a:t>
            </a:r>
            <a:r>
              <a:rPr sz="2900" spc="-70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το</a:t>
            </a:r>
            <a:r>
              <a:rPr sz="2900" spc="-75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οποίο</a:t>
            </a:r>
            <a:r>
              <a:rPr sz="2900" spc="-100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φέρει</a:t>
            </a:r>
            <a:r>
              <a:rPr sz="2900" spc="-70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οπή</a:t>
            </a:r>
            <a:r>
              <a:rPr sz="2900" spc="-85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ανάρτησης.</a:t>
            </a:r>
            <a:r>
              <a:rPr sz="2900" spc="-65" dirty="0">
                <a:latin typeface="Calibri"/>
                <a:cs typeface="Calibri"/>
              </a:rPr>
              <a:t> </a:t>
            </a:r>
            <a:r>
              <a:rPr sz="2900" spc="-25" dirty="0">
                <a:latin typeface="Calibri"/>
                <a:cs typeface="Calibri"/>
              </a:rPr>
              <a:t>Τα </a:t>
            </a:r>
            <a:r>
              <a:rPr sz="2900" dirty="0">
                <a:latin typeface="Calibri"/>
                <a:cs typeface="Calibri"/>
              </a:rPr>
              <a:t>πόδια</a:t>
            </a:r>
            <a:r>
              <a:rPr sz="2900" spc="-80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του</a:t>
            </a:r>
            <a:r>
              <a:rPr sz="2900" spc="-65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τα</a:t>
            </a:r>
            <a:r>
              <a:rPr sz="2900" spc="-55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οποία</a:t>
            </a:r>
            <a:r>
              <a:rPr sz="2900" spc="-65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δυστυχώς</a:t>
            </a:r>
            <a:r>
              <a:rPr sz="2900" spc="-60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δεν</a:t>
            </a:r>
            <a:r>
              <a:rPr sz="2900" spc="-55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σώθηκαν,</a:t>
            </a:r>
            <a:r>
              <a:rPr sz="2900" spc="-80" dirty="0">
                <a:latin typeface="Calibri"/>
                <a:cs typeface="Calibri"/>
              </a:rPr>
              <a:t> </a:t>
            </a:r>
            <a:r>
              <a:rPr sz="2900" spc="-10" dirty="0">
                <a:latin typeface="Calibri"/>
                <a:cs typeface="Calibri"/>
              </a:rPr>
              <a:t>είχαν </a:t>
            </a:r>
            <a:r>
              <a:rPr sz="2900" spc="-25" dirty="0">
                <a:latin typeface="Calibri"/>
                <a:cs typeface="Calibri"/>
              </a:rPr>
              <a:t>κατασκευασθεί</a:t>
            </a:r>
            <a:r>
              <a:rPr sz="2900" spc="-85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χωριστά</a:t>
            </a:r>
            <a:r>
              <a:rPr sz="2900" spc="-55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και</a:t>
            </a:r>
            <a:r>
              <a:rPr sz="2900" spc="-40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στερεώνονταν</a:t>
            </a:r>
            <a:r>
              <a:rPr sz="2900" spc="-85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στο</a:t>
            </a:r>
            <a:r>
              <a:rPr sz="2900" spc="-65" dirty="0">
                <a:latin typeface="Calibri"/>
                <a:cs typeface="Calibri"/>
              </a:rPr>
              <a:t> </a:t>
            </a:r>
            <a:r>
              <a:rPr sz="2900" spc="-20" dirty="0">
                <a:latin typeface="Calibri"/>
                <a:cs typeface="Calibri"/>
              </a:rPr>
              <a:t>κάτω </a:t>
            </a:r>
            <a:r>
              <a:rPr sz="2900" dirty="0">
                <a:latin typeface="Calibri"/>
                <a:cs typeface="Calibri"/>
              </a:rPr>
              <a:t>μέρος</a:t>
            </a:r>
            <a:r>
              <a:rPr sz="2900" spc="-85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του</a:t>
            </a:r>
            <a:r>
              <a:rPr sz="2900" spc="-70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ενδύματος</a:t>
            </a:r>
            <a:r>
              <a:rPr sz="2900" spc="-75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με</a:t>
            </a:r>
            <a:r>
              <a:rPr sz="2900" spc="-55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ένα</a:t>
            </a:r>
            <a:r>
              <a:rPr sz="2900" spc="-65" dirty="0">
                <a:latin typeface="Calibri"/>
                <a:cs typeface="Calibri"/>
              </a:rPr>
              <a:t> </a:t>
            </a:r>
            <a:r>
              <a:rPr sz="2900" spc="-10" dirty="0">
                <a:latin typeface="Calibri"/>
                <a:cs typeface="Calibri"/>
              </a:rPr>
              <a:t>κομμάτι</a:t>
            </a:r>
            <a:r>
              <a:rPr sz="2900" spc="-60" dirty="0">
                <a:latin typeface="Calibri"/>
                <a:cs typeface="Calibri"/>
              </a:rPr>
              <a:t> </a:t>
            </a:r>
            <a:r>
              <a:rPr sz="2900" spc="-10" dirty="0">
                <a:latin typeface="Calibri"/>
                <a:cs typeface="Calibri"/>
              </a:rPr>
              <a:t>σχοινιού </a:t>
            </a:r>
            <a:r>
              <a:rPr sz="2900" dirty="0">
                <a:latin typeface="Calibri"/>
                <a:cs typeface="Calibri"/>
              </a:rPr>
              <a:t>(σώζονται</a:t>
            </a:r>
            <a:r>
              <a:rPr sz="2900" spc="-90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μόνο</a:t>
            </a:r>
            <a:r>
              <a:rPr sz="2900" spc="-70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οι</a:t>
            </a:r>
            <a:r>
              <a:rPr sz="2900" spc="-45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αντίστοιχες</a:t>
            </a:r>
            <a:r>
              <a:rPr sz="2900" spc="-55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οπές).</a:t>
            </a:r>
            <a:r>
              <a:rPr sz="2900" spc="-55" dirty="0">
                <a:latin typeface="Calibri"/>
                <a:cs typeface="Calibri"/>
              </a:rPr>
              <a:t> </a:t>
            </a:r>
            <a:r>
              <a:rPr sz="2900" spc="-110" dirty="0">
                <a:latin typeface="Calibri"/>
                <a:cs typeface="Calibri"/>
              </a:rPr>
              <a:t>Το</a:t>
            </a:r>
            <a:r>
              <a:rPr sz="2900" spc="-55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γεγονός</a:t>
            </a:r>
            <a:r>
              <a:rPr sz="2900" spc="-80" dirty="0">
                <a:latin typeface="Calibri"/>
                <a:cs typeface="Calibri"/>
              </a:rPr>
              <a:t> </a:t>
            </a:r>
            <a:r>
              <a:rPr sz="2900" spc="-20" dirty="0">
                <a:latin typeface="Calibri"/>
                <a:cs typeface="Calibri"/>
              </a:rPr>
              <a:t>αυτό </a:t>
            </a:r>
            <a:r>
              <a:rPr sz="2900" dirty="0">
                <a:latin typeface="Calibri"/>
                <a:cs typeface="Calibri"/>
              </a:rPr>
              <a:t>έχει</a:t>
            </a:r>
            <a:r>
              <a:rPr sz="2900" spc="-60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οδηγήσει</a:t>
            </a:r>
            <a:r>
              <a:rPr sz="2900" spc="-80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τους</a:t>
            </a:r>
            <a:r>
              <a:rPr sz="2900" spc="-70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ερευνητές</a:t>
            </a:r>
            <a:r>
              <a:rPr sz="2900" spc="-50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στην</a:t>
            </a:r>
            <a:r>
              <a:rPr sz="2900" spc="-70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άποψη,</a:t>
            </a:r>
            <a:r>
              <a:rPr sz="2900" spc="-75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ότι</a:t>
            </a:r>
            <a:r>
              <a:rPr sz="2900" spc="-50" dirty="0">
                <a:latin typeface="Calibri"/>
                <a:cs typeface="Calibri"/>
              </a:rPr>
              <a:t> </a:t>
            </a:r>
            <a:r>
              <a:rPr sz="2900" spc="-25" dirty="0">
                <a:latin typeface="Calibri"/>
                <a:cs typeface="Calibri"/>
              </a:rPr>
              <a:t>οι</a:t>
            </a:r>
            <a:endParaRPr sz="2900">
              <a:latin typeface="Calibri"/>
              <a:cs typeface="Calibri"/>
            </a:endParaRPr>
          </a:p>
          <a:p>
            <a:pPr marL="12700" marR="593725">
              <a:lnSpc>
                <a:spcPct val="80000"/>
              </a:lnSpc>
            </a:pPr>
            <a:r>
              <a:rPr sz="2900" dirty="0">
                <a:latin typeface="Calibri"/>
                <a:cs typeface="Calibri"/>
              </a:rPr>
              <a:t>πήλινες</a:t>
            </a:r>
            <a:r>
              <a:rPr sz="2900" spc="-120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μορφές</a:t>
            </a:r>
            <a:r>
              <a:rPr sz="2900" spc="-105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σαν</a:t>
            </a:r>
            <a:r>
              <a:rPr sz="2900" spc="-95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αυτή</a:t>
            </a:r>
            <a:r>
              <a:rPr sz="2900" spc="-80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ήταν</a:t>
            </a:r>
            <a:r>
              <a:rPr sz="2900" spc="-80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κούκλες</a:t>
            </a:r>
            <a:r>
              <a:rPr sz="2900" spc="-120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και</a:t>
            </a:r>
            <a:r>
              <a:rPr sz="2900" spc="-85" dirty="0">
                <a:latin typeface="Calibri"/>
                <a:cs typeface="Calibri"/>
              </a:rPr>
              <a:t> </a:t>
            </a:r>
            <a:r>
              <a:rPr sz="2900" spc="-25" dirty="0">
                <a:latin typeface="Calibri"/>
                <a:cs typeface="Calibri"/>
              </a:rPr>
              <a:t>όχι </a:t>
            </a:r>
            <a:r>
              <a:rPr sz="2900" spc="-10" dirty="0">
                <a:latin typeface="Calibri"/>
                <a:cs typeface="Calibri"/>
              </a:rPr>
              <a:t>ειδώλια.</a:t>
            </a:r>
            <a:r>
              <a:rPr sz="2900" spc="-85" dirty="0">
                <a:latin typeface="Calibri"/>
                <a:cs typeface="Calibri"/>
              </a:rPr>
              <a:t> </a:t>
            </a:r>
            <a:r>
              <a:rPr sz="2900" spc="-110" dirty="0">
                <a:latin typeface="Calibri"/>
                <a:cs typeface="Calibri"/>
              </a:rPr>
              <a:t>Το</a:t>
            </a:r>
            <a:r>
              <a:rPr sz="2900" spc="-55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σώμα</a:t>
            </a:r>
            <a:r>
              <a:rPr sz="2900" spc="-60" dirty="0">
                <a:latin typeface="Calibri"/>
                <a:cs typeface="Calibri"/>
              </a:rPr>
              <a:t> </a:t>
            </a:r>
            <a:r>
              <a:rPr sz="2900" spc="-10" dirty="0">
                <a:latin typeface="Calibri"/>
                <a:cs typeface="Calibri"/>
              </a:rPr>
              <a:t>δουλεύτηκε</a:t>
            </a:r>
            <a:r>
              <a:rPr sz="2900" spc="-85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σε</a:t>
            </a:r>
            <a:r>
              <a:rPr sz="2900" spc="-55" dirty="0">
                <a:latin typeface="Calibri"/>
                <a:cs typeface="Calibri"/>
              </a:rPr>
              <a:t> </a:t>
            </a:r>
            <a:r>
              <a:rPr sz="2900" spc="-20" dirty="0">
                <a:latin typeface="Calibri"/>
                <a:cs typeface="Calibri"/>
              </a:rPr>
              <a:t>κεραμικό</a:t>
            </a:r>
            <a:r>
              <a:rPr sz="2900" spc="-50" dirty="0">
                <a:latin typeface="Calibri"/>
                <a:cs typeface="Calibri"/>
              </a:rPr>
              <a:t> </a:t>
            </a:r>
            <a:r>
              <a:rPr sz="2900" spc="-10" dirty="0">
                <a:latin typeface="Calibri"/>
                <a:cs typeface="Calibri"/>
              </a:rPr>
              <a:t>τροχό, </a:t>
            </a:r>
            <a:r>
              <a:rPr sz="2900" dirty="0">
                <a:latin typeface="Calibri"/>
                <a:cs typeface="Calibri"/>
              </a:rPr>
              <a:t>ενώ</a:t>
            </a:r>
            <a:r>
              <a:rPr sz="2900" spc="-80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το</a:t>
            </a:r>
            <a:r>
              <a:rPr sz="2900" spc="-75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κεφάλι</a:t>
            </a:r>
            <a:r>
              <a:rPr sz="2900" spc="-90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είναι</a:t>
            </a:r>
            <a:r>
              <a:rPr sz="2900" spc="-65" dirty="0">
                <a:latin typeface="Calibri"/>
                <a:cs typeface="Calibri"/>
              </a:rPr>
              <a:t> </a:t>
            </a:r>
            <a:r>
              <a:rPr sz="2900" spc="-10" dirty="0">
                <a:latin typeface="Calibri"/>
                <a:cs typeface="Calibri"/>
              </a:rPr>
              <a:t>χειροποίητο.</a:t>
            </a:r>
            <a:r>
              <a:rPr sz="2900" spc="-80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Στο</a:t>
            </a:r>
            <a:r>
              <a:rPr sz="2900" spc="-80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ένδυμα</a:t>
            </a:r>
            <a:r>
              <a:rPr sz="2900" spc="-75" dirty="0">
                <a:latin typeface="Calibri"/>
                <a:cs typeface="Calibri"/>
              </a:rPr>
              <a:t> </a:t>
            </a:r>
            <a:r>
              <a:rPr sz="2900" spc="-25" dirty="0">
                <a:latin typeface="Calibri"/>
                <a:cs typeface="Calibri"/>
              </a:rPr>
              <a:t>του </a:t>
            </a:r>
            <a:r>
              <a:rPr sz="2900" dirty="0">
                <a:latin typeface="Calibri"/>
                <a:cs typeface="Calibri"/>
              </a:rPr>
              <a:t>υπάρχει</a:t>
            </a:r>
            <a:r>
              <a:rPr sz="2900" spc="-105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διακόσμηση</a:t>
            </a:r>
            <a:r>
              <a:rPr sz="2900" spc="-114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με</a:t>
            </a:r>
            <a:r>
              <a:rPr sz="2900" spc="-85" dirty="0">
                <a:latin typeface="Calibri"/>
                <a:cs typeface="Calibri"/>
              </a:rPr>
              <a:t> </a:t>
            </a:r>
            <a:r>
              <a:rPr sz="2900" spc="-20" dirty="0">
                <a:latin typeface="Calibri"/>
                <a:cs typeface="Calibri"/>
              </a:rPr>
              <a:t>γεωμετρικά</a:t>
            </a:r>
            <a:r>
              <a:rPr sz="2900" spc="-85" dirty="0">
                <a:latin typeface="Calibri"/>
                <a:cs typeface="Calibri"/>
              </a:rPr>
              <a:t> </a:t>
            </a:r>
            <a:r>
              <a:rPr sz="2900" spc="-10" dirty="0">
                <a:latin typeface="Calibri"/>
                <a:cs typeface="Calibri"/>
              </a:rPr>
              <a:t>μοτίβα.</a:t>
            </a:r>
            <a:endParaRPr sz="2900">
              <a:latin typeface="Calibri"/>
              <a:cs typeface="Calibri"/>
            </a:endParaRPr>
          </a:p>
          <a:p>
            <a:pPr marL="12700" marR="466725">
              <a:lnSpc>
                <a:spcPct val="80000"/>
              </a:lnSpc>
            </a:pPr>
            <a:r>
              <a:rPr sz="2900" dirty="0">
                <a:latin typeface="Calibri"/>
                <a:cs typeface="Calibri"/>
              </a:rPr>
              <a:t>Ζωγραφισμένα</a:t>
            </a:r>
            <a:r>
              <a:rPr sz="2900" spc="-114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είναι</a:t>
            </a:r>
            <a:r>
              <a:rPr sz="2900" spc="-95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και</a:t>
            </a:r>
            <a:r>
              <a:rPr sz="2900" spc="-114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τα</a:t>
            </a:r>
            <a:r>
              <a:rPr sz="2900" spc="-114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πολύ</a:t>
            </a:r>
            <a:r>
              <a:rPr sz="2900" spc="-130" dirty="0">
                <a:latin typeface="Calibri"/>
                <a:cs typeface="Calibri"/>
              </a:rPr>
              <a:t> </a:t>
            </a:r>
            <a:r>
              <a:rPr sz="2900" spc="-20" dirty="0">
                <a:latin typeface="Calibri"/>
                <a:cs typeface="Calibri"/>
              </a:rPr>
              <a:t>αδρά </a:t>
            </a:r>
            <a:r>
              <a:rPr sz="2900" spc="-10" dirty="0">
                <a:latin typeface="Calibri"/>
                <a:cs typeface="Calibri"/>
              </a:rPr>
              <a:t>χαρακτηριστικά</a:t>
            </a:r>
            <a:r>
              <a:rPr sz="2900" spc="-85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του</a:t>
            </a:r>
            <a:r>
              <a:rPr sz="2900" spc="-80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προσώπου</a:t>
            </a:r>
            <a:r>
              <a:rPr sz="2900" spc="-105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και</a:t>
            </a:r>
            <a:r>
              <a:rPr sz="2900" spc="-65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τα</a:t>
            </a:r>
            <a:r>
              <a:rPr sz="2900" spc="-70" dirty="0">
                <a:latin typeface="Calibri"/>
                <a:cs typeface="Calibri"/>
              </a:rPr>
              <a:t> </a:t>
            </a:r>
            <a:r>
              <a:rPr sz="2900" spc="-10" dirty="0">
                <a:latin typeface="Calibri"/>
                <a:cs typeface="Calibri"/>
              </a:rPr>
              <a:t>υποδήματα.</a:t>
            </a:r>
            <a:endParaRPr sz="29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6153518"/>
            <a:ext cx="696967" cy="700313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</a:t>
            </a:fld>
            <a:endParaRPr spc="-2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0799" y="354584"/>
            <a:ext cx="82410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ΠΗΛΙΝΗ</a:t>
            </a:r>
            <a:r>
              <a:rPr sz="3600" spc="-110" dirty="0"/>
              <a:t> </a:t>
            </a:r>
            <a:r>
              <a:rPr sz="3600" dirty="0"/>
              <a:t>ΠΛΑΓΓΟΝΑ</a:t>
            </a:r>
            <a:r>
              <a:rPr sz="3600" spc="-90" dirty="0"/>
              <a:t> </a:t>
            </a:r>
            <a:r>
              <a:rPr sz="3600" dirty="0"/>
              <a:t>(ΜΠΑΡΜΠΙ</a:t>
            </a:r>
            <a:r>
              <a:rPr sz="3600" spc="-105" dirty="0"/>
              <a:t> </a:t>
            </a:r>
            <a:r>
              <a:rPr sz="3600" dirty="0"/>
              <a:t>4</a:t>
            </a:r>
            <a:r>
              <a:rPr sz="3600" baseline="25462" dirty="0"/>
              <a:t>ΟΥ</a:t>
            </a:r>
            <a:r>
              <a:rPr sz="3600" spc="292" baseline="25462" dirty="0"/>
              <a:t> </a:t>
            </a:r>
            <a:r>
              <a:rPr sz="3600" dirty="0"/>
              <a:t>ΑΙ.</a:t>
            </a:r>
            <a:r>
              <a:rPr sz="3600" spc="-75" dirty="0"/>
              <a:t> </a:t>
            </a:r>
            <a:r>
              <a:rPr sz="3600" spc="-10" dirty="0"/>
              <a:t>Π.Χ.)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707542" y="1276350"/>
            <a:ext cx="8091805" cy="39287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23495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Calibri"/>
                <a:cs typeface="Calibri"/>
              </a:rPr>
              <a:t>Κούκλα</a:t>
            </a:r>
            <a:r>
              <a:rPr sz="3200" spc="-1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με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πανύψηλα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πόδια,</a:t>
            </a:r>
            <a:r>
              <a:rPr sz="3200" spc="-9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λεπτό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κορμό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και </a:t>
            </a:r>
            <a:r>
              <a:rPr sz="3200" spc="-10" dirty="0">
                <a:latin typeface="Calibri"/>
                <a:cs typeface="Calibri"/>
              </a:rPr>
              <a:t>επιμελημένο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χτένισμα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η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οποία,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είναι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μάλλον, </a:t>
            </a:r>
            <a:r>
              <a:rPr sz="3200" dirty="0">
                <a:latin typeface="Calibri"/>
                <a:cs typeface="Calibri"/>
              </a:rPr>
              <a:t>παιχνίδι</a:t>
            </a:r>
            <a:r>
              <a:rPr sz="3200" spc="-14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κοριτσιού</a:t>
            </a:r>
            <a:r>
              <a:rPr sz="3200" spc="-14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στην</a:t>
            </a:r>
            <a:r>
              <a:rPr sz="3200" spc="-1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αρχαία</a:t>
            </a:r>
            <a:r>
              <a:rPr sz="3200" spc="-14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Μακεδονία</a:t>
            </a:r>
            <a:r>
              <a:rPr sz="3200" spc="-114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του </a:t>
            </a:r>
            <a:r>
              <a:rPr sz="3200" dirty="0">
                <a:latin typeface="Calibri"/>
                <a:cs typeface="Calibri"/>
              </a:rPr>
              <a:t>4ου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αιώνα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π.Χ.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Η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μακρινή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πρόγονος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της</a:t>
            </a:r>
            <a:endParaRPr sz="32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</a:pPr>
            <a:r>
              <a:rPr sz="3200" dirty="0">
                <a:latin typeface="Calibri"/>
                <a:cs typeface="Calibri"/>
              </a:rPr>
              <a:t>«Μπάρμπι»,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φυλάσσεται</a:t>
            </a:r>
            <a:r>
              <a:rPr sz="3200" spc="-9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στη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συλλογή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του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νέου Αρχαιολογικού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Μουσείου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της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Πέλλας,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ανάμεσα </a:t>
            </a:r>
            <a:r>
              <a:rPr sz="3200" dirty="0">
                <a:latin typeface="Calibri"/>
                <a:cs typeface="Calibri"/>
              </a:rPr>
              <a:t>στους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υπόλοιπους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θησαυρούς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του,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μαζί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με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άλλα </a:t>
            </a:r>
            <a:r>
              <a:rPr sz="3200" dirty="0">
                <a:latin typeface="Calibri"/>
                <a:cs typeface="Calibri"/>
              </a:rPr>
              <a:t>αρχαία</a:t>
            </a:r>
            <a:r>
              <a:rPr sz="3200" spc="-16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παιχνίδια.</a:t>
            </a:r>
            <a:endParaRPr sz="32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6000762"/>
            <a:ext cx="754355" cy="852164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6</a:t>
            </a:fld>
            <a:endParaRPr spc="-2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76777" y="148590"/>
            <a:ext cx="279019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/>
              <a:t>ΝΕΥΡΟΣΠΑΣΤΟ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421640" y="709422"/>
            <a:ext cx="8612505" cy="5506720"/>
          </a:xfrm>
          <a:prstGeom prst="rect">
            <a:avLst/>
          </a:prstGeom>
        </p:spPr>
        <p:txBody>
          <a:bodyPr vert="horz" wrap="square" lIns="0" tIns="106680" rIns="0" bIns="0" rtlCol="0">
            <a:spAutoFit/>
          </a:bodyPr>
          <a:lstStyle/>
          <a:p>
            <a:pPr marL="12700" marR="173990">
              <a:lnSpc>
                <a:spcPct val="80000"/>
              </a:lnSpc>
              <a:spcBef>
                <a:spcPts val="840"/>
              </a:spcBef>
            </a:pPr>
            <a:r>
              <a:rPr sz="3100" dirty="0">
                <a:latin typeface="Calibri"/>
                <a:cs typeface="Calibri"/>
              </a:rPr>
              <a:t>Η</a:t>
            </a:r>
            <a:r>
              <a:rPr sz="3100" spc="-95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αρθρωτή</a:t>
            </a:r>
            <a:r>
              <a:rPr sz="3100" spc="-75" dirty="0">
                <a:latin typeface="Calibri"/>
                <a:cs typeface="Calibri"/>
              </a:rPr>
              <a:t> </a:t>
            </a:r>
            <a:r>
              <a:rPr sz="3100" spc="-20" dirty="0">
                <a:latin typeface="Calibri"/>
                <a:cs typeface="Calibri"/>
              </a:rPr>
              <a:t>κούκλα</a:t>
            </a:r>
            <a:r>
              <a:rPr sz="3100" spc="-80" dirty="0">
                <a:latin typeface="Calibri"/>
                <a:cs typeface="Calibri"/>
              </a:rPr>
              <a:t> </a:t>
            </a:r>
            <a:r>
              <a:rPr sz="3100" spc="-10" dirty="0">
                <a:latin typeface="Calibri"/>
                <a:cs typeface="Calibri"/>
              </a:rPr>
              <a:t>ονομαζόταν,</a:t>
            </a:r>
            <a:r>
              <a:rPr sz="3100" spc="-85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από</a:t>
            </a:r>
            <a:r>
              <a:rPr sz="3100" spc="-95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τους</a:t>
            </a:r>
            <a:r>
              <a:rPr sz="3100" spc="-85" dirty="0">
                <a:latin typeface="Calibri"/>
                <a:cs typeface="Calibri"/>
              </a:rPr>
              <a:t> </a:t>
            </a:r>
            <a:r>
              <a:rPr sz="3100" spc="-10" dirty="0">
                <a:latin typeface="Calibri"/>
                <a:cs typeface="Calibri"/>
              </a:rPr>
              <a:t>αρχαίους έλληνες</a:t>
            </a:r>
            <a:r>
              <a:rPr sz="3100" spc="-100" dirty="0">
                <a:latin typeface="Calibri"/>
                <a:cs typeface="Calibri"/>
              </a:rPr>
              <a:t> </a:t>
            </a:r>
            <a:r>
              <a:rPr sz="3100" spc="-10" dirty="0">
                <a:latin typeface="Calibri"/>
                <a:cs typeface="Calibri"/>
              </a:rPr>
              <a:t>“νευρόσπαστο”</a:t>
            </a:r>
            <a:r>
              <a:rPr sz="3100" spc="-85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(αυτός</a:t>
            </a:r>
            <a:r>
              <a:rPr sz="3100" spc="-85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που</a:t>
            </a:r>
            <a:r>
              <a:rPr sz="3100" spc="-95" dirty="0">
                <a:latin typeface="Calibri"/>
                <a:cs typeface="Calibri"/>
              </a:rPr>
              <a:t> </a:t>
            </a:r>
            <a:r>
              <a:rPr sz="3100" spc="-20" dirty="0">
                <a:latin typeface="Calibri"/>
                <a:cs typeface="Calibri"/>
              </a:rPr>
              <a:t>κινείται</a:t>
            </a:r>
            <a:r>
              <a:rPr sz="3100" spc="-105" dirty="0">
                <a:latin typeface="Calibri"/>
                <a:cs typeface="Calibri"/>
              </a:rPr>
              <a:t> </a:t>
            </a:r>
            <a:r>
              <a:rPr sz="3100" spc="-25" dirty="0">
                <a:latin typeface="Calibri"/>
                <a:cs typeface="Calibri"/>
              </a:rPr>
              <a:t>με </a:t>
            </a:r>
            <a:r>
              <a:rPr sz="3100" dirty="0">
                <a:latin typeface="Calibri"/>
                <a:cs typeface="Calibri"/>
              </a:rPr>
              <a:t>νήματα)</a:t>
            </a:r>
            <a:r>
              <a:rPr sz="3100" spc="-95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και</a:t>
            </a:r>
            <a:r>
              <a:rPr sz="3100" spc="-85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ο</a:t>
            </a:r>
            <a:r>
              <a:rPr sz="3100" spc="-80" dirty="0">
                <a:latin typeface="Calibri"/>
                <a:cs typeface="Calibri"/>
              </a:rPr>
              <a:t> </a:t>
            </a:r>
            <a:r>
              <a:rPr sz="3100" spc="-20" dirty="0">
                <a:latin typeface="Calibri"/>
                <a:cs typeface="Calibri"/>
              </a:rPr>
              <a:t>κουκλοπαίκτης</a:t>
            </a:r>
            <a:r>
              <a:rPr sz="3100" spc="-50" dirty="0">
                <a:latin typeface="Calibri"/>
                <a:cs typeface="Calibri"/>
              </a:rPr>
              <a:t> </a:t>
            </a:r>
            <a:r>
              <a:rPr sz="3100" spc="-35" dirty="0">
                <a:latin typeface="Calibri"/>
                <a:cs typeface="Calibri"/>
              </a:rPr>
              <a:t>“νευροσπάστης”.</a:t>
            </a:r>
            <a:r>
              <a:rPr sz="3100" spc="-70" dirty="0">
                <a:latin typeface="Calibri"/>
                <a:cs typeface="Calibri"/>
              </a:rPr>
              <a:t> </a:t>
            </a:r>
            <a:r>
              <a:rPr sz="3100" spc="-20" dirty="0">
                <a:latin typeface="Calibri"/>
                <a:cs typeface="Calibri"/>
              </a:rPr>
              <a:t>Ήταν </a:t>
            </a:r>
            <a:r>
              <a:rPr sz="3100" spc="-10" dirty="0">
                <a:latin typeface="Calibri"/>
                <a:cs typeface="Calibri"/>
              </a:rPr>
              <a:t>ομοιώματα</a:t>
            </a:r>
            <a:r>
              <a:rPr sz="3100" spc="-105" dirty="0">
                <a:latin typeface="Calibri"/>
                <a:cs typeface="Calibri"/>
              </a:rPr>
              <a:t> </a:t>
            </a:r>
            <a:r>
              <a:rPr sz="3100" spc="-10" dirty="0">
                <a:latin typeface="Calibri"/>
                <a:cs typeface="Calibri"/>
              </a:rPr>
              <a:t>ανθρώπων</a:t>
            </a:r>
            <a:r>
              <a:rPr sz="3100" spc="-90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και</a:t>
            </a:r>
            <a:r>
              <a:rPr sz="3100" spc="-100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κινούνταν</a:t>
            </a:r>
            <a:r>
              <a:rPr sz="3100" spc="-85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με</a:t>
            </a:r>
            <a:r>
              <a:rPr sz="3100" spc="-100" dirty="0">
                <a:latin typeface="Calibri"/>
                <a:cs typeface="Calibri"/>
              </a:rPr>
              <a:t> </a:t>
            </a:r>
            <a:r>
              <a:rPr sz="3100" spc="-10" dirty="0">
                <a:latin typeface="Calibri"/>
                <a:cs typeface="Calibri"/>
              </a:rPr>
              <a:t>ειδικά </a:t>
            </a:r>
            <a:r>
              <a:rPr sz="3100" dirty="0">
                <a:latin typeface="Calibri"/>
                <a:cs typeface="Calibri"/>
              </a:rPr>
              <a:t>νήματα</a:t>
            </a:r>
            <a:r>
              <a:rPr sz="3100" spc="-114" dirty="0">
                <a:latin typeface="Calibri"/>
                <a:cs typeface="Calibri"/>
              </a:rPr>
              <a:t> </a:t>
            </a:r>
            <a:r>
              <a:rPr sz="3100" spc="-10" dirty="0">
                <a:latin typeface="Calibri"/>
                <a:cs typeface="Calibri"/>
              </a:rPr>
              <a:t>τοποθετημένα</a:t>
            </a:r>
            <a:r>
              <a:rPr sz="3100" spc="-90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στο</a:t>
            </a:r>
            <a:r>
              <a:rPr sz="3100" spc="-95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σώμα</a:t>
            </a:r>
            <a:r>
              <a:rPr sz="3100" spc="-95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και</a:t>
            </a:r>
            <a:r>
              <a:rPr sz="3100" spc="-80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στο</a:t>
            </a:r>
            <a:r>
              <a:rPr sz="3100" spc="-95" dirty="0">
                <a:latin typeface="Calibri"/>
                <a:cs typeface="Calibri"/>
              </a:rPr>
              <a:t> </a:t>
            </a:r>
            <a:r>
              <a:rPr sz="3100" spc="-10" dirty="0">
                <a:latin typeface="Calibri"/>
                <a:cs typeface="Calibri"/>
              </a:rPr>
              <a:t>κεφάλι</a:t>
            </a:r>
            <a:endParaRPr sz="3100">
              <a:latin typeface="Calibri"/>
              <a:cs typeface="Calibri"/>
            </a:endParaRPr>
          </a:p>
          <a:p>
            <a:pPr marL="12700">
              <a:lnSpc>
                <a:spcPts val="2605"/>
              </a:lnSpc>
            </a:pPr>
            <a:r>
              <a:rPr sz="3100" dirty="0">
                <a:latin typeface="Calibri"/>
                <a:cs typeface="Calibri"/>
              </a:rPr>
              <a:t>τους.</a:t>
            </a:r>
            <a:r>
              <a:rPr sz="3100" spc="-105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Σε</a:t>
            </a:r>
            <a:r>
              <a:rPr sz="3100" spc="-90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όλη</a:t>
            </a:r>
            <a:r>
              <a:rPr sz="3100" spc="-105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τη</a:t>
            </a:r>
            <a:r>
              <a:rPr sz="3100" spc="-95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διάρκεια</a:t>
            </a:r>
            <a:r>
              <a:rPr sz="3100" spc="-75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της</a:t>
            </a:r>
            <a:r>
              <a:rPr sz="3100" spc="-100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κλασικής</a:t>
            </a:r>
            <a:r>
              <a:rPr sz="3100" spc="-75" dirty="0">
                <a:latin typeface="Calibri"/>
                <a:cs typeface="Calibri"/>
              </a:rPr>
              <a:t> </a:t>
            </a:r>
            <a:r>
              <a:rPr sz="3100" spc="-20" dirty="0">
                <a:latin typeface="Calibri"/>
                <a:cs typeface="Calibri"/>
              </a:rPr>
              <a:t>αρχαιότητας</a:t>
            </a:r>
            <a:r>
              <a:rPr sz="3100" spc="-85" dirty="0">
                <a:latin typeface="Calibri"/>
                <a:cs typeface="Calibri"/>
              </a:rPr>
              <a:t> </a:t>
            </a:r>
            <a:r>
              <a:rPr sz="3100" spc="-25" dirty="0">
                <a:latin typeface="Calibri"/>
                <a:cs typeface="Calibri"/>
              </a:rPr>
              <a:t>οι</a:t>
            </a:r>
            <a:endParaRPr sz="3100">
              <a:latin typeface="Calibri"/>
              <a:cs typeface="Calibri"/>
            </a:endParaRPr>
          </a:p>
          <a:p>
            <a:pPr marL="12700">
              <a:lnSpc>
                <a:spcPts val="2975"/>
              </a:lnSpc>
            </a:pPr>
            <a:r>
              <a:rPr sz="3100" spc="-10" dirty="0">
                <a:latin typeface="Calibri"/>
                <a:cs typeface="Calibri"/>
              </a:rPr>
              <a:t>κούκλες</a:t>
            </a:r>
            <a:r>
              <a:rPr sz="3100" spc="-130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ήταν</a:t>
            </a:r>
            <a:r>
              <a:rPr sz="3100" spc="-130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δημοφιλές</a:t>
            </a:r>
            <a:r>
              <a:rPr sz="3100" spc="-114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μέσο</a:t>
            </a:r>
            <a:r>
              <a:rPr sz="3100" spc="-135" dirty="0">
                <a:latin typeface="Calibri"/>
                <a:cs typeface="Calibri"/>
              </a:rPr>
              <a:t> </a:t>
            </a:r>
            <a:r>
              <a:rPr sz="3100" spc="-10" dirty="0">
                <a:latin typeface="Calibri"/>
                <a:cs typeface="Calibri"/>
              </a:rPr>
              <a:t>ψυχαγωγίας.</a:t>
            </a:r>
            <a:r>
              <a:rPr sz="3100" spc="-100" dirty="0">
                <a:latin typeface="Calibri"/>
                <a:cs typeface="Calibri"/>
              </a:rPr>
              <a:t> </a:t>
            </a:r>
            <a:r>
              <a:rPr sz="3100" spc="-50" dirty="0">
                <a:latin typeface="Calibri"/>
                <a:cs typeface="Calibri"/>
              </a:rPr>
              <a:t>Ο</a:t>
            </a:r>
            <a:endParaRPr sz="3100">
              <a:latin typeface="Calibri"/>
              <a:cs typeface="Calibri"/>
            </a:endParaRPr>
          </a:p>
          <a:p>
            <a:pPr marL="12700">
              <a:lnSpc>
                <a:spcPts val="2975"/>
              </a:lnSpc>
            </a:pPr>
            <a:r>
              <a:rPr sz="3100" dirty="0">
                <a:latin typeface="Calibri"/>
                <a:cs typeface="Calibri"/>
              </a:rPr>
              <a:t>Ξενοφώντας</a:t>
            </a:r>
            <a:r>
              <a:rPr sz="3100" spc="-120" dirty="0">
                <a:latin typeface="Calibri"/>
                <a:cs typeface="Calibri"/>
              </a:rPr>
              <a:t> </a:t>
            </a:r>
            <a:r>
              <a:rPr sz="3100" spc="-10" dirty="0">
                <a:latin typeface="Calibri"/>
                <a:cs typeface="Calibri"/>
              </a:rPr>
              <a:t>περιγράφει</a:t>
            </a:r>
            <a:r>
              <a:rPr sz="3100" spc="-105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ένα</a:t>
            </a:r>
            <a:r>
              <a:rPr sz="3100" spc="-114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συμπόσιο</a:t>
            </a:r>
            <a:r>
              <a:rPr sz="3100" spc="-114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όπου</a:t>
            </a:r>
            <a:r>
              <a:rPr sz="3100" spc="-120" dirty="0">
                <a:latin typeface="Calibri"/>
                <a:cs typeface="Calibri"/>
              </a:rPr>
              <a:t> </a:t>
            </a:r>
            <a:r>
              <a:rPr sz="3100" spc="-20" dirty="0">
                <a:latin typeface="Calibri"/>
                <a:cs typeface="Calibri"/>
              </a:rPr>
              <a:t>ένας</a:t>
            </a:r>
            <a:endParaRPr sz="3100">
              <a:latin typeface="Calibri"/>
              <a:cs typeface="Calibri"/>
            </a:endParaRPr>
          </a:p>
          <a:p>
            <a:pPr marL="12700" marR="42545">
              <a:lnSpc>
                <a:spcPts val="2980"/>
              </a:lnSpc>
              <a:spcBef>
                <a:spcPts val="345"/>
              </a:spcBef>
            </a:pPr>
            <a:r>
              <a:rPr sz="3100" spc="-20" dirty="0">
                <a:latin typeface="Calibri"/>
                <a:cs typeface="Calibri"/>
              </a:rPr>
              <a:t>κουκλοπαίκτης</a:t>
            </a:r>
            <a:r>
              <a:rPr sz="3100" spc="-70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από</a:t>
            </a:r>
            <a:r>
              <a:rPr sz="3100" spc="-80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τις</a:t>
            </a:r>
            <a:r>
              <a:rPr sz="3100" spc="-90" dirty="0">
                <a:latin typeface="Calibri"/>
                <a:cs typeface="Calibri"/>
              </a:rPr>
              <a:t> </a:t>
            </a:r>
            <a:r>
              <a:rPr sz="3100" spc="-10" dirty="0">
                <a:latin typeface="Calibri"/>
                <a:cs typeface="Calibri"/>
              </a:rPr>
              <a:t>Συρακούσες</a:t>
            </a:r>
            <a:r>
              <a:rPr sz="3100" spc="-65" dirty="0">
                <a:latin typeface="Calibri"/>
                <a:cs typeface="Calibri"/>
              </a:rPr>
              <a:t> </a:t>
            </a:r>
            <a:r>
              <a:rPr sz="3100" spc="-20" dirty="0">
                <a:latin typeface="Calibri"/>
                <a:cs typeface="Calibri"/>
              </a:rPr>
              <a:t>διασκεδάζει</a:t>
            </a:r>
            <a:r>
              <a:rPr sz="3100" spc="-65" dirty="0">
                <a:latin typeface="Calibri"/>
                <a:cs typeface="Calibri"/>
              </a:rPr>
              <a:t> </a:t>
            </a:r>
            <a:r>
              <a:rPr sz="3100" spc="-20" dirty="0">
                <a:latin typeface="Calibri"/>
                <a:cs typeface="Calibri"/>
              </a:rPr>
              <a:t>τους </a:t>
            </a:r>
            <a:r>
              <a:rPr sz="3100" spc="-10" dirty="0">
                <a:latin typeface="Calibri"/>
                <a:cs typeface="Calibri"/>
              </a:rPr>
              <a:t>συνδαιτυμόνες.</a:t>
            </a:r>
            <a:endParaRPr sz="3100">
              <a:latin typeface="Calibri"/>
              <a:cs typeface="Calibri"/>
            </a:endParaRPr>
          </a:p>
          <a:p>
            <a:pPr marL="12700" marR="134620">
              <a:lnSpc>
                <a:spcPct val="80000"/>
              </a:lnSpc>
              <a:spcBef>
                <a:spcPts val="765"/>
              </a:spcBef>
            </a:pPr>
            <a:r>
              <a:rPr sz="3100" dirty="0">
                <a:latin typeface="Calibri"/>
                <a:cs typeface="Calibri"/>
              </a:rPr>
              <a:t>Έξι</a:t>
            </a:r>
            <a:r>
              <a:rPr sz="3100" spc="-105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αιώνες</a:t>
            </a:r>
            <a:r>
              <a:rPr sz="3100" spc="-90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αργότερα</a:t>
            </a:r>
            <a:r>
              <a:rPr sz="3100" spc="-70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ο</a:t>
            </a:r>
            <a:r>
              <a:rPr sz="3100" spc="-95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Αθήναιος</a:t>
            </a:r>
            <a:r>
              <a:rPr sz="3100" spc="-75" dirty="0">
                <a:latin typeface="Calibri"/>
                <a:cs typeface="Calibri"/>
              </a:rPr>
              <a:t> </a:t>
            </a:r>
            <a:r>
              <a:rPr sz="3100" spc="-25" dirty="0">
                <a:latin typeface="Calibri"/>
                <a:cs typeface="Calibri"/>
              </a:rPr>
              <a:t>κατονομάζει</a:t>
            </a:r>
            <a:r>
              <a:rPr sz="3100" spc="-80" dirty="0">
                <a:latin typeface="Calibri"/>
                <a:cs typeface="Calibri"/>
              </a:rPr>
              <a:t> </a:t>
            </a:r>
            <a:r>
              <a:rPr sz="3100" spc="-25" dirty="0">
                <a:latin typeface="Calibri"/>
                <a:cs typeface="Calibri"/>
              </a:rPr>
              <a:t>τον </a:t>
            </a:r>
            <a:r>
              <a:rPr sz="3100" spc="-10" dirty="0">
                <a:latin typeface="Calibri"/>
                <a:cs typeface="Calibri"/>
              </a:rPr>
              <a:t>Ποθεινό,</a:t>
            </a:r>
            <a:r>
              <a:rPr sz="3100" spc="-80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έναν</a:t>
            </a:r>
            <a:r>
              <a:rPr sz="3100" spc="-90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από</a:t>
            </a:r>
            <a:r>
              <a:rPr sz="3100" spc="-90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τους</a:t>
            </a:r>
            <a:r>
              <a:rPr sz="3100" spc="-90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πλέον</a:t>
            </a:r>
            <a:r>
              <a:rPr sz="3100" spc="-85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γνωστούς</a:t>
            </a:r>
            <a:r>
              <a:rPr sz="3100" spc="-75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παίκτες</a:t>
            </a:r>
            <a:r>
              <a:rPr sz="3100" spc="-90" dirty="0">
                <a:latin typeface="Calibri"/>
                <a:cs typeface="Calibri"/>
              </a:rPr>
              <a:t> </a:t>
            </a:r>
            <a:r>
              <a:rPr sz="3100" spc="-25" dirty="0">
                <a:latin typeface="Calibri"/>
                <a:cs typeface="Calibri"/>
              </a:rPr>
              <a:t>της </a:t>
            </a:r>
            <a:r>
              <a:rPr sz="3100" dirty="0">
                <a:latin typeface="Calibri"/>
                <a:cs typeface="Calibri"/>
              </a:rPr>
              <a:t>εποχής,</a:t>
            </a:r>
            <a:r>
              <a:rPr sz="3100" spc="-85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ο</a:t>
            </a:r>
            <a:r>
              <a:rPr sz="3100" spc="-80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οποίος</a:t>
            </a:r>
            <a:r>
              <a:rPr sz="3100" spc="-80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έστηνε</a:t>
            </a:r>
            <a:r>
              <a:rPr sz="3100" spc="-80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τις</a:t>
            </a:r>
            <a:r>
              <a:rPr sz="3100" spc="-80" dirty="0">
                <a:latin typeface="Calibri"/>
                <a:cs typeface="Calibri"/>
              </a:rPr>
              <a:t> </a:t>
            </a:r>
            <a:r>
              <a:rPr sz="3100" spc="-10" dirty="0">
                <a:latin typeface="Calibri"/>
                <a:cs typeface="Calibri"/>
              </a:rPr>
              <a:t>παραστάσεις</a:t>
            </a:r>
            <a:r>
              <a:rPr sz="3100" spc="-55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του</a:t>
            </a:r>
            <a:r>
              <a:rPr sz="3100" spc="-80" dirty="0">
                <a:latin typeface="Calibri"/>
                <a:cs typeface="Calibri"/>
              </a:rPr>
              <a:t> </a:t>
            </a:r>
            <a:r>
              <a:rPr sz="3100" spc="-25" dirty="0">
                <a:latin typeface="Calibri"/>
                <a:cs typeface="Calibri"/>
              </a:rPr>
              <a:t>στο</a:t>
            </a:r>
            <a:endParaRPr sz="3100">
              <a:latin typeface="Calibri"/>
              <a:cs typeface="Calibri"/>
            </a:endParaRPr>
          </a:p>
          <a:p>
            <a:pPr marL="12700">
              <a:lnSpc>
                <a:spcPts val="2975"/>
              </a:lnSpc>
            </a:pPr>
            <a:r>
              <a:rPr sz="3100" dirty="0">
                <a:latin typeface="Calibri"/>
                <a:cs typeface="Calibri"/>
              </a:rPr>
              <a:t>Θέατρο</a:t>
            </a:r>
            <a:r>
              <a:rPr sz="3100" spc="-120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του</a:t>
            </a:r>
            <a:r>
              <a:rPr sz="3100" spc="-105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Διονύσου,</a:t>
            </a:r>
            <a:r>
              <a:rPr sz="3100" spc="-114" dirty="0">
                <a:latin typeface="Calibri"/>
                <a:cs typeface="Calibri"/>
              </a:rPr>
              <a:t> </a:t>
            </a:r>
            <a:r>
              <a:rPr sz="3100" dirty="0">
                <a:latin typeface="Calibri"/>
                <a:cs typeface="Calibri"/>
              </a:rPr>
              <a:t>στην</a:t>
            </a:r>
            <a:r>
              <a:rPr sz="3100" spc="-114" dirty="0">
                <a:latin typeface="Calibri"/>
                <a:cs typeface="Calibri"/>
              </a:rPr>
              <a:t> </a:t>
            </a:r>
            <a:r>
              <a:rPr sz="3100" spc="-10" dirty="0">
                <a:latin typeface="Calibri"/>
                <a:cs typeface="Calibri"/>
              </a:rPr>
              <a:t>Αθήνα.</a:t>
            </a:r>
            <a:endParaRPr sz="31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6153518"/>
            <a:ext cx="726008" cy="704481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7</a:t>
            </a:fld>
            <a:endParaRPr spc="-2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26614" y="76961"/>
            <a:ext cx="389064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747520" algn="l"/>
              </a:tabLst>
            </a:pPr>
            <a:r>
              <a:rPr sz="3600" spc="-10" dirty="0"/>
              <a:t>ΦΟΙΒΟΣ</a:t>
            </a:r>
            <a:r>
              <a:rPr sz="3600" dirty="0"/>
              <a:t>	ΚΑΙ</a:t>
            </a:r>
            <a:r>
              <a:rPr sz="3600" spc="-45" dirty="0"/>
              <a:t> </a:t>
            </a:r>
            <a:r>
              <a:rPr sz="3600" spc="-10" dirty="0"/>
              <a:t>ΑΘΗΝΑ</a:t>
            </a:r>
            <a:endParaRPr sz="36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356031" rIns="0" bIns="0" rtlCol="0">
            <a:spAutoFit/>
          </a:bodyPr>
          <a:lstStyle/>
          <a:p>
            <a:pPr marL="433705" marR="987425">
              <a:lnSpc>
                <a:spcPct val="100000"/>
              </a:lnSpc>
              <a:spcBef>
                <a:spcPts val="105"/>
              </a:spcBef>
              <a:tabLst>
                <a:tab pos="2872105" algn="l"/>
              </a:tabLst>
            </a:pPr>
            <a:r>
              <a:rPr dirty="0"/>
              <a:t>Η</a:t>
            </a:r>
            <a:r>
              <a:rPr spc="-70" dirty="0"/>
              <a:t> </a:t>
            </a:r>
            <a:r>
              <a:rPr dirty="0"/>
              <a:t>έμπνευση</a:t>
            </a:r>
            <a:r>
              <a:rPr spc="-70" dirty="0"/>
              <a:t> </a:t>
            </a:r>
            <a:r>
              <a:rPr dirty="0"/>
              <a:t>για</a:t>
            </a:r>
            <a:r>
              <a:rPr spc="-75" dirty="0"/>
              <a:t> </a:t>
            </a:r>
            <a:r>
              <a:rPr dirty="0"/>
              <a:t>τη</a:t>
            </a:r>
            <a:r>
              <a:rPr spc="-80" dirty="0"/>
              <a:t> </a:t>
            </a:r>
            <a:r>
              <a:rPr dirty="0"/>
              <a:t>μασκότ</a:t>
            </a:r>
            <a:r>
              <a:rPr spc="-90" dirty="0"/>
              <a:t> </a:t>
            </a:r>
            <a:r>
              <a:rPr dirty="0"/>
              <a:t>των</a:t>
            </a:r>
            <a:r>
              <a:rPr spc="-70" dirty="0"/>
              <a:t> </a:t>
            </a:r>
            <a:r>
              <a:rPr spc="-10" dirty="0"/>
              <a:t>Ολυμπιακών </a:t>
            </a:r>
            <a:r>
              <a:rPr dirty="0"/>
              <a:t>Αγώνων</a:t>
            </a:r>
            <a:r>
              <a:rPr spc="-114" dirty="0"/>
              <a:t> </a:t>
            </a:r>
            <a:r>
              <a:rPr spc="-20" dirty="0"/>
              <a:t>2004</a:t>
            </a:r>
            <a:r>
              <a:rPr dirty="0"/>
              <a:t>	εδρεύει</a:t>
            </a:r>
            <a:r>
              <a:rPr spc="-45" dirty="0"/>
              <a:t> </a:t>
            </a:r>
            <a:r>
              <a:rPr dirty="0"/>
              <a:t>σε</a:t>
            </a:r>
            <a:r>
              <a:rPr spc="-45" dirty="0"/>
              <a:t> </a:t>
            </a:r>
            <a:r>
              <a:rPr dirty="0"/>
              <a:t>ένα</a:t>
            </a:r>
            <a:r>
              <a:rPr spc="-35" dirty="0"/>
              <a:t> </a:t>
            </a:r>
            <a:r>
              <a:rPr spc="-10" dirty="0"/>
              <a:t>αρχαίο</a:t>
            </a:r>
          </a:p>
          <a:p>
            <a:pPr marL="433705">
              <a:lnSpc>
                <a:spcPct val="100000"/>
              </a:lnSpc>
            </a:pPr>
            <a:r>
              <a:rPr spc="-10" dirty="0"/>
              <a:t>κωδωνόσχημο</a:t>
            </a:r>
            <a:r>
              <a:rPr spc="-114" dirty="0"/>
              <a:t> </a:t>
            </a:r>
            <a:r>
              <a:rPr dirty="0"/>
              <a:t>γυναικείο</a:t>
            </a:r>
            <a:r>
              <a:rPr spc="-90" dirty="0"/>
              <a:t> </a:t>
            </a:r>
            <a:r>
              <a:rPr dirty="0"/>
              <a:t>ειδώλιο,</a:t>
            </a:r>
            <a:r>
              <a:rPr spc="-90" dirty="0"/>
              <a:t> </a:t>
            </a:r>
            <a:r>
              <a:rPr dirty="0"/>
              <a:t>με</a:t>
            </a:r>
            <a:r>
              <a:rPr spc="-75" dirty="0"/>
              <a:t> </a:t>
            </a:r>
            <a:r>
              <a:rPr spc="-10" dirty="0"/>
              <a:t>κινητά</a:t>
            </a:r>
          </a:p>
          <a:p>
            <a:pPr marL="433705">
              <a:lnSpc>
                <a:spcPct val="100000"/>
              </a:lnSpc>
            </a:pPr>
            <a:r>
              <a:rPr dirty="0"/>
              <a:t>πόδια,</a:t>
            </a:r>
            <a:r>
              <a:rPr spc="-70" dirty="0"/>
              <a:t> </a:t>
            </a:r>
            <a:r>
              <a:rPr dirty="0"/>
              <a:t>με</a:t>
            </a:r>
            <a:r>
              <a:rPr spc="-35" dirty="0"/>
              <a:t> </a:t>
            </a:r>
            <a:r>
              <a:rPr spc="-10" dirty="0"/>
              <a:t>καταγωγή</a:t>
            </a:r>
            <a:r>
              <a:rPr spc="-35" dirty="0"/>
              <a:t> </a:t>
            </a:r>
            <a:r>
              <a:rPr dirty="0"/>
              <a:t>από</a:t>
            </a:r>
            <a:r>
              <a:rPr spc="-45" dirty="0"/>
              <a:t> </a:t>
            </a:r>
            <a:r>
              <a:rPr dirty="0"/>
              <a:t>τη</a:t>
            </a:r>
            <a:r>
              <a:rPr spc="-35" dirty="0"/>
              <a:t> </a:t>
            </a:r>
            <a:r>
              <a:rPr dirty="0"/>
              <a:t>Θήβα</a:t>
            </a:r>
            <a:r>
              <a:rPr spc="-45" dirty="0"/>
              <a:t> </a:t>
            </a:r>
            <a:r>
              <a:rPr dirty="0"/>
              <a:t>του</a:t>
            </a:r>
            <a:r>
              <a:rPr spc="-35" dirty="0"/>
              <a:t> </a:t>
            </a:r>
            <a:r>
              <a:rPr dirty="0"/>
              <a:t>7ου</a:t>
            </a:r>
            <a:r>
              <a:rPr spc="-35" dirty="0"/>
              <a:t> </a:t>
            </a:r>
            <a:r>
              <a:rPr dirty="0"/>
              <a:t>αι.</a:t>
            </a:r>
            <a:r>
              <a:rPr spc="-35" dirty="0"/>
              <a:t> </a:t>
            </a:r>
            <a:r>
              <a:rPr spc="-20" dirty="0"/>
              <a:t>π.Χ.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504" y="6015405"/>
            <a:ext cx="696967" cy="700313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8</a:t>
            </a:fld>
            <a:endParaRPr spc="-2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9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88188" rIns="0" bIns="0" rtlCol="0">
            <a:spAutoFit/>
          </a:bodyPr>
          <a:lstStyle/>
          <a:p>
            <a:pPr marL="3531870">
              <a:lnSpc>
                <a:spcPct val="100000"/>
              </a:lnSpc>
              <a:spcBef>
                <a:spcPts val="100"/>
              </a:spcBef>
            </a:pPr>
            <a:r>
              <a:rPr sz="3600" spc="-10" dirty="0"/>
              <a:t>ΠΟΘΕΙΝΟΣ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635914" y="1607642"/>
            <a:ext cx="7893050" cy="30511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414020" algn="just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Calibri"/>
                <a:cs typeface="Calibri"/>
              </a:rPr>
              <a:t>Ήταν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ο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πρώτος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επώνυμος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κουκλοπαίκτης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της </a:t>
            </a:r>
            <a:r>
              <a:rPr sz="3200" spc="-10" dirty="0">
                <a:latin typeface="Calibri"/>
                <a:cs typeface="Calibri"/>
              </a:rPr>
              <a:t>αρχαιότητας.</a:t>
            </a:r>
            <a:endParaRPr sz="320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Calibri"/>
                <a:cs typeface="Calibri"/>
              </a:rPr>
              <a:t>Έπαιζε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με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τις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ξύλινες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μαριονέτες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του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στο</a:t>
            </a:r>
            <a:endParaRPr sz="32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</a:pPr>
            <a:r>
              <a:rPr sz="3200" dirty="0">
                <a:latin typeface="Calibri"/>
                <a:cs typeface="Calibri"/>
              </a:rPr>
              <a:t>Θέατρο</a:t>
            </a:r>
            <a:r>
              <a:rPr sz="3200" spc="-9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του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Διονύσου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κάτω</a:t>
            </a:r>
            <a:r>
              <a:rPr sz="3200" spc="-7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από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την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Ακρόπολη </a:t>
            </a:r>
            <a:r>
              <a:rPr sz="3200" dirty="0">
                <a:latin typeface="Calibri"/>
                <a:cs typeface="Calibri"/>
              </a:rPr>
              <a:t>την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ίδια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περίοδο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όπου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παρουσίαζε</a:t>
            </a:r>
            <a:r>
              <a:rPr sz="3200" spc="-7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ο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Ευριπίδης </a:t>
            </a:r>
            <a:r>
              <a:rPr sz="3200" dirty="0">
                <a:latin typeface="Calibri"/>
                <a:cs typeface="Calibri"/>
              </a:rPr>
              <a:t>τα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έργα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του.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1254</Words>
  <Application>Microsoft Office PowerPoint</Application>
  <PresentationFormat>Προβολή στην οθόνη (4:3)</PresentationFormat>
  <Paragraphs>122</Paragraphs>
  <Slides>21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21</vt:i4>
      </vt:variant>
    </vt:vector>
  </HeadingPairs>
  <TitlesOfParts>
    <vt:vector size="24" baseType="lpstr">
      <vt:lpstr>Arial MT</vt:lpstr>
      <vt:lpstr>Calibri</vt:lpstr>
      <vt:lpstr>Office Theme</vt:lpstr>
      <vt:lpstr>Δημιουργική Μέθοδος ρυθμικού και θεατρικού παιχνιδιού</vt:lpstr>
      <vt:lpstr>Σκοποί ενότητας</vt:lpstr>
      <vt:lpstr>Περιεχόμενα ενότητας</vt:lpstr>
      <vt:lpstr>ΑΡΧΑΙΑ ΕΛΛΑΔΑ</vt:lpstr>
      <vt:lpstr>ΒΟΙΩΤΙΚΟ ΚΩΔΩΝΟΣΧΗΜΟ ΕΙΔΩΛΙΟ ΜΕ ΚΙΝΗΤΑ ΣΚΕΛΗ</vt:lpstr>
      <vt:lpstr>ΠΗΛΙΝΗ ΠΛΑΓΓΟΝΑ (ΜΠΑΡΜΠΙ 4ΟΥ ΑΙ. Π.Χ.)</vt:lpstr>
      <vt:lpstr>ΝΕΥΡΟΣΠΑΣΤΟ</vt:lpstr>
      <vt:lpstr>ΦΟΙΒΟΣ ΚΑΙ ΑΘΗΝΑ</vt:lpstr>
      <vt:lpstr>ΠΟΘΕΙΝΟΣ</vt:lpstr>
      <vt:lpstr>ΚΟΥΚΛΟΘΕΑΤΡΟ ΣΤΗ ΣΥΓΧΡΟΝΗ ΕΛΛΑΔΑ</vt:lpstr>
      <vt:lpstr>Παρουσίαση του PowerPoint</vt:lpstr>
      <vt:lpstr>ΚΟΥΚΛΟΘΕΑΤΡΟ ΑΘΗΝΩΝ</vt:lpstr>
      <vt:lpstr>ΝΤΕΝΕΚΕΔΟΥΠΟΛΗ</vt:lpstr>
      <vt:lpstr>ΠΑΓΚΟΣΜΙΑ ΗΜΕΡΑ ΚΟΥΚΛΟΘΕΑΤΡΟΥ</vt:lpstr>
      <vt:lpstr>ΤΟ ΚΟΥΚΛΟΘΕΑΤΡΟ ΣΤΗΝ ΕΥΡΩΠΗ</vt:lpstr>
      <vt:lpstr>(συνέχεια) Μέσα από την commedia dell 'arte δημιουργήθηκε τόσο η παράδοση του Βρετανικού κουκλοθεάτρου με τον Punch και την Judy καθώς και η γερμανική</vt:lpstr>
      <vt:lpstr>(συνέχεια)</vt:lpstr>
      <vt:lpstr>Τέλος Ενότητας</vt:lpstr>
      <vt:lpstr>Σημείωμα Αναφοράς</vt:lpstr>
      <vt:lpstr>Χρηματοδότηση</vt:lpstr>
      <vt:lpstr>Σημείωμα Αδειοδότησης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Αισθητικοσ   ΚΥκλοΣ</dc:title>
  <dc:creator>mare</dc:creator>
  <cp:lastModifiedBy>Γαλάνη Μαρία (Μάρω)</cp:lastModifiedBy>
  <cp:revision>2</cp:revision>
  <dcterms:created xsi:type="dcterms:W3CDTF">2025-10-05T14:05:28Z</dcterms:created>
  <dcterms:modified xsi:type="dcterms:W3CDTF">2025-10-05T14:15:28Z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2015-08-03T00:00:00Z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2025-10-05T00:00:00Z</vt:filetime>
  </property>
  <property fmtid="{D5CDD505-2E9C-101B-9397-08002B2CF9AE}" pid="5" name="Producer">
    <vt:lpwstr>Microsoft® Office PowerPoint® 2007</vt:lpwstr>
  </property>
</Properties>
</file>