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4" r:id="rId3"/>
    <p:sldId id="257" r:id="rId4"/>
    <p:sldId id="258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2397" y="188214"/>
            <a:ext cx="8979204" cy="1123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14807" y="1221689"/>
            <a:ext cx="8714384" cy="4709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01811" y="6465214"/>
            <a:ext cx="24447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eclass.upatras.gr/courses/PDE1464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omvos.edu.gr/masks/masks.html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3742" y="2087702"/>
            <a:ext cx="757809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50035" marR="5080" indent="-153797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5075BB"/>
                </a:solidFill>
              </a:rPr>
              <a:t>Δημιουργική</a:t>
            </a:r>
            <a:r>
              <a:rPr sz="4000" spc="-170" dirty="0">
                <a:solidFill>
                  <a:srgbClr val="5075BB"/>
                </a:solidFill>
              </a:rPr>
              <a:t> </a:t>
            </a:r>
            <a:r>
              <a:rPr sz="4000" dirty="0">
                <a:solidFill>
                  <a:srgbClr val="5075BB"/>
                </a:solidFill>
              </a:rPr>
              <a:t>Μέθοδος</a:t>
            </a:r>
            <a:r>
              <a:rPr sz="4000" spc="-175" dirty="0">
                <a:solidFill>
                  <a:srgbClr val="5075BB"/>
                </a:solidFill>
              </a:rPr>
              <a:t> </a:t>
            </a:r>
            <a:r>
              <a:rPr sz="4000" spc="-10" dirty="0">
                <a:solidFill>
                  <a:srgbClr val="5075BB"/>
                </a:solidFill>
              </a:rPr>
              <a:t>ρυθμικού</a:t>
            </a:r>
            <a:r>
              <a:rPr sz="4000" spc="-170" dirty="0">
                <a:solidFill>
                  <a:srgbClr val="5075BB"/>
                </a:solidFill>
              </a:rPr>
              <a:t> </a:t>
            </a:r>
            <a:r>
              <a:rPr sz="4000" spc="-25" dirty="0">
                <a:solidFill>
                  <a:srgbClr val="5075BB"/>
                </a:solidFill>
              </a:rPr>
              <a:t>και </a:t>
            </a:r>
            <a:r>
              <a:rPr sz="4000" spc="-20" dirty="0">
                <a:solidFill>
                  <a:srgbClr val="5075BB"/>
                </a:solidFill>
              </a:rPr>
              <a:t>θεατρικού</a:t>
            </a:r>
            <a:r>
              <a:rPr sz="4000" spc="-135" dirty="0">
                <a:solidFill>
                  <a:srgbClr val="5075BB"/>
                </a:solidFill>
              </a:rPr>
              <a:t> </a:t>
            </a:r>
            <a:r>
              <a:rPr sz="4000" spc="-10" dirty="0">
                <a:solidFill>
                  <a:srgbClr val="5075BB"/>
                </a:solidFill>
              </a:rPr>
              <a:t>παιχνιδιού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845007" y="3309518"/>
            <a:ext cx="7456170" cy="326025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6905" marR="601980" indent="-1300480">
              <a:lnSpc>
                <a:spcPct val="120100"/>
              </a:lnSpc>
              <a:spcBef>
                <a:spcPts val="100"/>
              </a:spcBef>
              <a:tabLst>
                <a:tab pos="4321810" algn="l"/>
              </a:tabLst>
            </a:pPr>
            <a:r>
              <a:rPr sz="2800" spc="-50" dirty="0">
                <a:solidFill>
                  <a:srgbClr val="5075BB"/>
                </a:solidFill>
                <a:latin typeface="Calibri"/>
                <a:cs typeface="Calibri"/>
              </a:rPr>
              <a:t>ΕΝΟΤΗΤΑ</a:t>
            </a:r>
            <a:r>
              <a:rPr sz="2800" spc="-55" dirty="0">
                <a:solidFill>
                  <a:srgbClr val="5075BB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075BB"/>
                </a:solidFill>
                <a:latin typeface="Calibri"/>
                <a:cs typeface="Calibri"/>
              </a:rPr>
              <a:t>1</a:t>
            </a:r>
            <a:r>
              <a:rPr lang="el-GR" sz="2800" dirty="0">
                <a:solidFill>
                  <a:srgbClr val="5075BB"/>
                </a:solidFill>
                <a:latin typeface="Calibri"/>
                <a:cs typeface="Calibri"/>
              </a:rPr>
              <a:t>0</a:t>
            </a:r>
            <a:r>
              <a:rPr sz="2800">
                <a:solidFill>
                  <a:srgbClr val="5075BB"/>
                </a:solidFill>
                <a:latin typeface="Calibri"/>
                <a:cs typeface="Calibri"/>
              </a:rPr>
              <a:t>:</a:t>
            </a:r>
            <a:r>
              <a:rPr sz="2800" spc="-30">
                <a:solidFill>
                  <a:srgbClr val="5075BB"/>
                </a:solidFill>
                <a:latin typeface="Calibri"/>
                <a:cs typeface="Calibri"/>
              </a:rPr>
              <a:t> </a:t>
            </a:r>
            <a:r>
              <a:rPr lang="el-GR" sz="2800" spc="-25" dirty="0">
                <a:solidFill>
                  <a:srgbClr val="5075BB"/>
                </a:solidFill>
                <a:latin typeface="Calibri"/>
                <a:cs typeface="Calibri"/>
              </a:rPr>
              <a:t>Ιστορική και καλλιτεχνική πορεία ΜΑΣΚΑΣ</a:t>
            </a:r>
          </a:p>
          <a:p>
            <a:pPr marL="1906905" marR="601980" indent="-1300480">
              <a:lnSpc>
                <a:spcPct val="120100"/>
              </a:lnSpc>
              <a:spcBef>
                <a:spcPts val="100"/>
              </a:spcBef>
              <a:tabLst>
                <a:tab pos="4321810" algn="l"/>
              </a:tabLst>
            </a:pPr>
            <a:endParaRPr lang="el-GR" sz="2800" spc="-25" dirty="0">
              <a:solidFill>
                <a:srgbClr val="5075BB"/>
              </a:solidFill>
              <a:latin typeface="Calibri"/>
              <a:cs typeface="Calibri"/>
            </a:endParaRPr>
          </a:p>
          <a:p>
            <a:pPr marL="1906905" marR="601980" indent="-1300480">
              <a:lnSpc>
                <a:spcPct val="120100"/>
              </a:lnSpc>
              <a:spcBef>
                <a:spcPts val="100"/>
              </a:spcBef>
              <a:tabLst>
                <a:tab pos="4321810" algn="l"/>
              </a:tabLst>
            </a:pPr>
            <a:endParaRPr lang="en-US" sz="2800" spc="-35" dirty="0">
              <a:solidFill>
                <a:srgbClr val="5075BB"/>
              </a:solidFill>
              <a:latin typeface="Calibri"/>
              <a:cs typeface="Calibri"/>
            </a:endParaRPr>
          </a:p>
          <a:p>
            <a:pPr marL="12700" marR="5080" indent="1412875">
              <a:lnSpc>
                <a:spcPts val="4610"/>
              </a:lnSpc>
              <a:spcBef>
                <a:spcPts val="80"/>
              </a:spcBef>
            </a:pPr>
            <a:r>
              <a:rPr sz="3200" dirty="0">
                <a:latin typeface="Calibri"/>
                <a:cs typeface="Calibri"/>
              </a:rPr>
              <a:t>Γαλάνη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Μαρία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(Μάρω)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PhD </a:t>
            </a:r>
            <a:r>
              <a:rPr sz="3200" spc="-10" dirty="0">
                <a:latin typeface="Calibri"/>
                <a:cs typeface="Calibri"/>
              </a:rPr>
              <a:t>Παιδαγωγικό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Τμήμα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Δημοτικής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Εκπαίδευσης</a:t>
            </a:r>
            <a:endParaRPr sz="32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36958" y="735065"/>
            <a:ext cx="4036758" cy="41975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3675" y="342253"/>
            <a:ext cx="3534633" cy="1325891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</a:t>
            </a:fld>
            <a:endParaRPr spc="-2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6051" y="343280"/>
            <a:ext cx="75647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285105" algn="l"/>
              </a:tabLst>
            </a:pPr>
            <a:r>
              <a:rPr sz="4000" dirty="0"/>
              <a:t>Για</a:t>
            </a:r>
            <a:r>
              <a:rPr sz="4000" spc="-95" dirty="0"/>
              <a:t> </a:t>
            </a:r>
            <a:r>
              <a:rPr sz="4000" dirty="0"/>
              <a:t>τη</a:t>
            </a:r>
            <a:r>
              <a:rPr sz="4000" spc="-90" dirty="0"/>
              <a:t> </a:t>
            </a:r>
            <a:r>
              <a:rPr sz="4000" spc="-10" dirty="0"/>
              <a:t>Μάσκα</a:t>
            </a:r>
            <a:r>
              <a:rPr sz="4000" spc="-75" dirty="0"/>
              <a:t> </a:t>
            </a:r>
            <a:r>
              <a:rPr sz="4000" dirty="0"/>
              <a:t>ο</a:t>
            </a:r>
            <a:r>
              <a:rPr sz="4000" spc="-90" dirty="0"/>
              <a:t> </a:t>
            </a:r>
            <a:r>
              <a:rPr sz="4000" spc="-10" dirty="0"/>
              <a:t>ΓΙΩΡΓΟΣ</a:t>
            </a:r>
            <a:r>
              <a:rPr sz="4000" dirty="0"/>
              <a:t>	</a:t>
            </a:r>
            <a:r>
              <a:rPr sz="4000" spc="-10" dirty="0"/>
              <a:t>ΧΕΙΜΩΝΑΣ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421640" y="990091"/>
            <a:ext cx="8556625" cy="405892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96520">
              <a:lnSpc>
                <a:spcPct val="80000"/>
              </a:lnSpc>
              <a:spcBef>
                <a:spcPts val="745"/>
              </a:spcBef>
            </a:pPr>
            <a:r>
              <a:rPr sz="2700" spc="-110" dirty="0">
                <a:latin typeface="Calibri"/>
                <a:cs typeface="Calibri"/>
              </a:rPr>
              <a:t>Το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ακίνητο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πρόσωπο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του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ανθρώπου: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οι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μάσκες.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Μάσκες ορθάνοιχτες,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αγριεμένες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σαν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των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Αζτέκων,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χρυσές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spc="-25" dirty="0">
                <a:latin typeface="Calibri"/>
                <a:cs typeface="Calibri"/>
              </a:rPr>
              <a:t>και </a:t>
            </a:r>
            <a:r>
              <a:rPr sz="2700" dirty="0">
                <a:latin typeface="Calibri"/>
                <a:cs typeface="Calibri"/>
              </a:rPr>
              <a:t>ξαφνιασμένες</a:t>
            </a:r>
            <a:r>
              <a:rPr sz="2700" spc="-10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όπως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οι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μυκηναϊκές,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λαϊκές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κι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ελληνικές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όπως </a:t>
            </a:r>
            <a:r>
              <a:rPr sz="2700" dirty="0">
                <a:latin typeface="Calibri"/>
                <a:cs typeface="Calibri"/>
              </a:rPr>
              <a:t>των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χορευτών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του</a:t>
            </a:r>
            <a:r>
              <a:rPr sz="2700" spc="-3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Τράγου,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όπως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των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χωριάτικων</a:t>
            </a:r>
            <a:endParaRPr sz="2700">
              <a:latin typeface="Calibri"/>
              <a:cs typeface="Calibri"/>
            </a:endParaRPr>
          </a:p>
          <a:p>
            <a:pPr marL="12700" marR="607695">
              <a:lnSpc>
                <a:spcPct val="80000"/>
              </a:lnSpc>
            </a:pPr>
            <a:r>
              <a:rPr sz="2700" spc="-10" dirty="0">
                <a:latin typeface="Calibri"/>
                <a:cs typeface="Calibri"/>
              </a:rPr>
              <a:t>πανηγυριών,</a:t>
            </a:r>
            <a:r>
              <a:rPr sz="2700" spc="-9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γελοίες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και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μετά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απελπισμένες,</a:t>
            </a:r>
            <a:r>
              <a:rPr sz="2700" spc="-10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παγωμένες </a:t>
            </a:r>
            <a:r>
              <a:rPr sz="2700" dirty="0">
                <a:latin typeface="Calibri"/>
                <a:cs typeface="Calibri"/>
              </a:rPr>
              <a:t>στον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τραγικό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μορφασμός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της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βαθιάς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i="1" spc="-10" dirty="0">
                <a:latin typeface="Calibri"/>
                <a:cs typeface="Calibri"/>
              </a:rPr>
              <a:t>Αμηχανίας</a:t>
            </a:r>
            <a:endParaRPr sz="27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700" spc="-25" dirty="0">
                <a:latin typeface="Calibri"/>
                <a:cs typeface="Calibri"/>
              </a:rPr>
              <a:t>[…]</a:t>
            </a:r>
            <a:endParaRPr sz="2700">
              <a:latin typeface="Calibri"/>
              <a:cs typeface="Calibri"/>
            </a:endParaRPr>
          </a:p>
          <a:p>
            <a:pPr marL="12700" marR="5080">
              <a:lnSpc>
                <a:spcPct val="80000"/>
              </a:lnSpc>
              <a:spcBef>
                <a:spcPts val="650"/>
              </a:spcBef>
            </a:pPr>
            <a:r>
              <a:rPr sz="2700" dirty="0">
                <a:latin typeface="Calibri"/>
                <a:cs typeface="Calibri"/>
              </a:rPr>
              <a:t>που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είναι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η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κρίσιμη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στιγμή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της</a:t>
            </a:r>
            <a:r>
              <a:rPr sz="2700" spc="-2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αντίκρυσης</a:t>
            </a:r>
            <a:r>
              <a:rPr sz="2700" spc="-3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του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ανθρώπου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spc="-25" dirty="0">
                <a:latin typeface="Calibri"/>
                <a:cs typeface="Calibri"/>
              </a:rPr>
              <a:t>με </a:t>
            </a:r>
            <a:r>
              <a:rPr sz="2700" dirty="0">
                <a:latin typeface="Calibri"/>
                <a:cs typeface="Calibri"/>
              </a:rPr>
              <a:t>την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ίδια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του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την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ύπαρξη</a:t>
            </a:r>
            <a:endParaRPr sz="27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700" spc="-25" dirty="0">
                <a:latin typeface="Calibri"/>
                <a:cs typeface="Calibri"/>
              </a:rPr>
              <a:t>[…]</a:t>
            </a:r>
            <a:endParaRPr sz="27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700" dirty="0">
                <a:latin typeface="Calibri"/>
                <a:cs typeface="Calibri"/>
              </a:rPr>
              <a:t>που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είναι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γυμνό,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έσχατο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πρόσωπο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του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ανθρώπου.</a:t>
            </a:r>
            <a:endParaRPr sz="27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906576" y="5896457"/>
            <a:ext cx="779589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Φωτόπουλος,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2006: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Διονύσης</a:t>
            </a:r>
            <a:r>
              <a:rPr sz="1800" i="1" spc="-40" dirty="0">
                <a:latin typeface="Calibri"/>
                <a:cs typeface="Calibri"/>
              </a:rPr>
              <a:t> </a:t>
            </a:r>
            <a:r>
              <a:rPr sz="1800" i="1" spc="-10" dirty="0">
                <a:latin typeface="Calibri"/>
                <a:cs typeface="Calibri"/>
              </a:rPr>
              <a:t>Φωτόπουλος.</a:t>
            </a:r>
            <a:r>
              <a:rPr sz="1800" i="1" spc="-50" dirty="0">
                <a:latin typeface="Calibri"/>
                <a:cs typeface="Calibri"/>
              </a:rPr>
              <a:t> </a:t>
            </a:r>
            <a:r>
              <a:rPr sz="1800" i="1" spc="-10" dirty="0">
                <a:latin typeface="Calibri"/>
                <a:cs typeface="Calibri"/>
              </a:rPr>
              <a:t>Σκηνογράφος.</a:t>
            </a:r>
            <a:r>
              <a:rPr sz="1800" i="1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Επιμέλεια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Giorgio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Ursini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Ursic.</a:t>
            </a:r>
            <a:r>
              <a:rPr sz="1800" spc="-9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Αθήνα: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Μουσείο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Μπενάκη,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181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84224" y="423418"/>
            <a:ext cx="6873875" cy="1489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Ο</a:t>
            </a:r>
            <a:r>
              <a:rPr sz="3200" spc="-95" dirty="0"/>
              <a:t> </a:t>
            </a:r>
            <a:r>
              <a:rPr sz="3200" dirty="0"/>
              <a:t>TONY</a:t>
            </a:r>
            <a:r>
              <a:rPr sz="3200" spc="-65" dirty="0"/>
              <a:t> </a:t>
            </a:r>
            <a:r>
              <a:rPr sz="3200" dirty="0"/>
              <a:t>HARRISON,</a:t>
            </a:r>
            <a:r>
              <a:rPr sz="3200" spc="-75" dirty="0"/>
              <a:t> </a:t>
            </a:r>
            <a:r>
              <a:rPr sz="3200" spc="-10" dirty="0"/>
              <a:t>απευθυνόμενος</a:t>
            </a:r>
            <a:r>
              <a:rPr sz="3200" spc="-105" dirty="0"/>
              <a:t> </a:t>
            </a:r>
            <a:r>
              <a:rPr sz="3200" spc="-20" dirty="0"/>
              <a:t>στον </a:t>
            </a:r>
            <a:r>
              <a:rPr sz="3200" spc="-10" dirty="0"/>
              <a:t>σκηνογράφο</a:t>
            </a:r>
            <a:r>
              <a:rPr sz="3200" spc="-114" dirty="0"/>
              <a:t> </a:t>
            </a:r>
            <a:r>
              <a:rPr sz="3200" dirty="0"/>
              <a:t>και</a:t>
            </a:r>
            <a:r>
              <a:rPr sz="3200" spc="-75" dirty="0"/>
              <a:t> </a:t>
            </a:r>
            <a:r>
              <a:rPr sz="3200" dirty="0"/>
              <a:t>δημιουργό</a:t>
            </a:r>
            <a:r>
              <a:rPr sz="3200" spc="-100" dirty="0"/>
              <a:t> </a:t>
            </a:r>
            <a:r>
              <a:rPr sz="3200" spc="-10" dirty="0"/>
              <a:t>προσωπείων </a:t>
            </a:r>
            <a:r>
              <a:rPr sz="3200" dirty="0"/>
              <a:t>ΔΙΟΝΥΣΗ</a:t>
            </a:r>
            <a:r>
              <a:rPr sz="3200" spc="-80" dirty="0"/>
              <a:t> </a:t>
            </a:r>
            <a:r>
              <a:rPr sz="3200" spc="-55" dirty="0"/>
              <a:t>ΦΩΤΟΠΟΥΛΟ,</a:t>
            </a:r>
            <a:r>
              <a:rPr sz="3200" spc="-75" dirty="0"/>
              <a:t> </a:t>
            </a:r>
            <a:r>
              <a:rPr sz="3200" spc="-10" dirty="0"/>
              <a:t>λέει: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421640" y="2059635"/>
            <a:ext cx="8630285" cy="428117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819"/>
              </a:spcBef>
            </a:pPr>
            <a:r>
              <a:rPr sz="3000" dirty="0">
                <a:latin typeface="Calibri"/>
                <a:cs typeface="Calibri"/>
              </a:rPr>
              <a:t>«Εσύ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φτιάχνεις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τη</a:t>
            </a:r>
            <a:r>
              <a:rPr sz="3000" spc="-3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μάσκα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και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εγώ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ψάχνω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να</a:t>
            </a:r>
            <a:r>
              <a:rPr sz="3000" spc="-4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βρω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τη </a:t>
            </a:r>
            <a:r>
              <a:rPr sz="3000" spc="-10" dirty="0">
                <a:latin typeface="Calibri"/>
                <a:cs typeface="Calibri"/>
              </a:rPr>
              <a:t>γλώσσα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της,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τα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λόγια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που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μπορεί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να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πει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μια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μάσκα.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Το </a:t>
            </a:r>
            <a:r>
              <a:rPr sz="3000" spc="-20" dirty="0">
                <a:latin typeface="Calibri"/>
                <a:cs typeface="Calibri"/>
              </a:rPr>
              <a:t>ακίνητο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βλέμμα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της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μάσκας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ατενίζει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χώρους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όλο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φωτιά </a:t>
            </a:r>
            <a:r>
              <a:rPr sz="3000" dirty="0">
                <a:latin typeface="Calibri"/>
                <a:cs typeface="Calibri"/>
              </a:rPr>
              <a:t>και</a:t>
            </a:r>
            <a:r>
              <a:rPr sz="3000" spc="-114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αίμα,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χώρους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που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η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ανθρωπότητα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μόλις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αντέχει.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spc="-50" dirty="0">
                <a:latin typeface="Calibri"/>
                <a:cs typeface="Calibri"/>
              </a:rPr>
              <a:t>Η </a:t>
            </a:r>
            <a:r>
              <a:rPr sz="3000" spc="-20" dirty="0">
                <a:latin typeface="Calibri"/>
                <a:cs typeface="Calibri"/>
              </a:rPr>
              <a:t>μάσκα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κρατά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τα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μάτια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της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ανοιχτά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ακόμα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κι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όταν</a:t>
            </a:r>
            <a:endParaRPr sz="3000">
              <a:latin typeface="Calibri"/>
              <a:cs typeface="Calibri"/>
            </a:endParaRPr>
          </a:p>
          <a:p>
            <a:pPr marL="12700" marR="157480">
              <a:lnSpc>
                <a:spcPct val="80000"/>
              </a:lnSpc>
            </a:pPr>
            <a:r>
              <a:rPr sz="3000" dirty="0">
                <a:latin typeface="Calibri"/>
                <a:cs typeface="Calibri"/>
              </a:rPr>
              <a:t>πέφτει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η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λάμα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του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τσεκουριού,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όταν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καίγονται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βρέφη, </a:t>
            </a:r>
            <a:r>
              <a:rPr sz="3000" dirty="0">
                <a:latin typeface="Calibri"/>
                <a:cs typeface="Calibri"/>
              </a:rPr>
              <a:t>όταν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η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πόλη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γίνεται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στάχτη,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όταν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πέφτουν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οι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βόμβες, </a:t>
            </a:r>
            <a:r>
              <a:rPr sz="3000" dirty="0">
                <a:latin typeface="Calibri"/>
                <a:cs typeface="Calibri"/>
              </a:rPr>
              <a:t>όταν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η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ανθρωπότητα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στέκει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στο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χείλος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της</a:t>
            </a:r>
            <a:endParaRPr sz="3000">
              <a:latin typeface="Calibri"/>
              <a:cs typeface="Calibri"/>
            </a:endParaRPr>
          </a:p>
          <a:p>
            <a:pPr marL="12700" marR="902335">
              <a:lnSpc>
                <a:spcPct val="80000"/>
              </a:lnSpc>
            </a:pPr>
            <a:r>
              <a:rPr sz="3000" spc="-10" dirty="0">
                <a:latin typeface="Calibri"/>
                <a:cs typeface="Calibri"/>
              </a:rPr>
              <a:t>εξαφάνισης.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Η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μάσκα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βλέπει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τα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πάντα.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Τι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να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λέει, άραγε;»</a:t>
            </a:r>
            <a:endParaRPr sz="3000">
              <a:latin typeface="Calibri"/>
              <a:cs typeface="Calibri"/>
            </a:endParaRPr>
          </a:p>
          <a:p>
            <a:pPr marL="820419">
              <a:lnSpc>
                <a:spcPct val="100000"/>
              </a:lnSpc>
              <a:spcBef>
                <a:spcPts val="1820"/>
              </a:spcBef>
            </a:pPr>
            <a:r>
              <a:rPr sz="1800" spc="-10" dirty="0">
                <a:latin typeface="Calibri"/>
                <a:cs typeface="Calibri"/>
              </a:rPr>
              <a:t>Φωτόπουλος,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2006: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Διονύσης</a:t>
            </a:r>
            <a:r>
              <a:rPr sz="1800" i="1" spc="-40" dirty="0">
                <a:latin typeface="Calibri"/>
                <a:cs typeface="Calibri"/>
              </a:rPr>
              <a:t> </a:t>
            </a:r>
            <a:r>
              <a:rPr sz="1800" i="1" spc="-10" dirty="0">
                <a:latin typeface="Calibri"/>
                <a:cs typeface="Calibri"/>
              </a:rPr>
              <a:t>Φωτόπουλος.</a:t>
            </a:r>
            <a:r>
              <a:rPr sz="1800" i="1" spc="-50" dirty="0">
                <a:latin typeface="Calibri"/>
                <a:cs typeface="Calibri"/>
              </a:rPr>
              <a:t> </a:t>
            </a:r>
            <a:r>
              <a:rPr sz="1800" i="1" spc="-10" dirty="0">
                <a:latin typeface="Calibri"/>
                <a:cs typeface="Calibri"/>
              </a:rPr>
              <a:t>Σκηνογράφος.</a:t>
            </a:r>
            <a:r>
              <a:rPr sz="1800" i="1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Επιμέλεια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Giorgio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Ursini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29969" y="6314947"/>
            <a:ext cx="355790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Ursic.</a:t>
            </a:r>
            <a:r>
              <a:rPr sz="1800" spc="-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Αθήνα: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Μουσείο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Μπενάκη,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146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8427211" y="6427114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26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0801" rIns="0" bIns="0" rtlCol="0">
            <a:spAutoFit/>
          </a:bodyPr>
          <a:lstStyle/>
          <a:p>
            <a:pPr marL="1496695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Η</a:t>
            </a:r>
            <a:r>
              <a:rPr sz="4000" spc="-120" dirty="0"/>
              <a:t> </a:t>
            </a:r>
            <a:r>
              <a:rPr sz="4000" dirty="0"/>
              <a:t>ΜΑΣΚΑ</a:t>
            </a:r>
            <a:r>
              <a:rPr sz="4000" spc="-95" dirty="0"/>
              <a:t> </a:t>
            </a:r>
            <a:r>
              <a:rPr sz="4000" dirty="0"/>
              <a:t>ΣΤΟ</a:t>
            </a:r>
            <a:r>
              <a:rPr sz="4000" spc="-85" dirty="0"/>
              <a:t> </a:t>
            </a:r>
            <a:r>
              <a:rPr sz="4000" spc="-75" dirty="0"/>
              <a:t>ΘΕΑΤΡΙΚΟ</a:t>
            </a:r>
            <a:r>
              <a:rPr sz="4000" spc="-100" dirty="0"/>
              <a:t> </a:t>
            </a:r>
            <a:r>
              <a:rPr sz="4000" spc="-10" dirty="0"/>
              <a:t>ΠΑΙΧΝΙΔΙ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46303" y="1538770"/>
            <a:ext cx="7889875" cy="41236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16535">
              <a:lnSpc>
                <a:spcPct val="120000"/>
              </a:lnSpc>
              <a:spcBef>
                <a:spcPts val="100"/>
              </a:spcBef>
              <a:tabLst>
                <a:tab pos="744855" algn="l"/>
              </a:tabLst>
            </a:pPr>
            <a:r>
              <a:rPr sz="3200" dirty="0">
                <a:latin typeface="Calibri"/>
                <a:cs typeface="Calibri"/>
              </a:rPr>
              <a:t>Στα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μικρά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παιδιά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αρέσει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να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μασκαρεύονται.</a:t>
            </a:r>
            <a:r>
              <a:rPr sz="3200" spc="8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Η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επίδραση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της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μάσκας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είναι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καθοριστική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για την</a:t>
            </a:r>
            <a:r>
              <a:rPr sz="3200" dirty="0">
                <a:latin typeface="Calibri"/>
                <a:cs typeface="Calibri"/>
              </a:rPr>
              <a:t>	εκφραστική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συμπεριφορά</a:t>
            </a:r>
            <a:r>
              <a:rPr sz="3200" spc="-1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του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παιδιού</a:t>
            </a:r>
            <a:endParaRPr sz="3200">
              <a:latin typeface="Calibri"/>
              <a:cs typeface="Calibri"/>
            </a:endParaRPr>
          </a:p>
          <a:p>
            <a:pPr marL="12700" marR="5080">
              <a:lnSpc>
                <a:spcPct val="120000"/>
              </a:lnSpc>
              <a:spcBef>
                <a:spcPts val="5"/>
              </a:spcBef>
            </a:pPr>
            <a:r>
              <a:rPr sz="3200" dirty="0">
                <a:latin typeface="Calibri"/>
                <a:cs typeface="Calibri"/>
              </a:rPr>
              <a:t>αλλά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και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η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στάση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του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παιδιού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επηρεάζει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τη </a:t>
            </a:r>
            <a:r>
              <a:rPr sz="3200" dirty="0">
                <a:latin typeface="Calibri"/>
                <a:cs typeface="Calibri"/>
              </a:rPr>
              <a:t>μορφή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της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μάσκας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που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τις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περισσότερες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φορές </a:t>
            </a:r>
            <a:r>
              <a:rPr sz="3200" dirty="0">
                <a:latin typeface="Calibri"/>
                <a:cs typeface="Calibri"/>
              </a:rPr>
              <a:t>πάνω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της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αποτυπώνονται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στοιχεία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αρχετύπων </a:t>
            </a:r>
            <a:r>
              <a:rPr sz="3200" dirty="0">
                <a:latin typeface="Calibri"/>
                <a:cs typeface="Calibri"/>
              </a:rPr>
              <a:t>και</a:t>
            </a:r>
            <a:r>
              <a:rPr sz="3200" spc="-1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αρχέγονων</a:t>
            </a:r>
            <a:r>
              <a:rPr sz="3200" spc="-14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καταστάσεων.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00350" y="2481148"/>
            <a:ext cx="3545204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Τέλος</a:t>
            </a:r>
            <a:r>
              <a:rPr spc="-100" dirty="0"/>
              <a:t> </a:t>
            </a:r>
            <a:r>
              <a:rPr spc="-10" dirty="0"/>
              <a:t>Ενότητας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6715" rIns="0" bIns="0" rtlCol="0">
            <a:spAutoFit/>
          </a:bodyPr>
          <a:lstStyle/>
          <a:p>
            <a:pPr marL="2092960">
              <a:lnSpc>
                <a:spcPct val="100000"/>
              </a:lnSpc>
              <a:spcBef>
                <a:spcPts val="105"/>
              </a:spcBef>
            </a:pPr>
            <a:r>
              <a:rPr dirty="0"/>
              <a:t>Σημείωμα</a:t>
            </a:r>
            <a:r>
              <a:rPr spc="-60" dirty="0"/>
              <a:t> </a:t>
            </a:r>
            <a:r>
              <a:rPr spc="-10" dirty="0"/>
              <a:t>Αναφοράς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13738"/>
            <a:ext cx="7762875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44295" algn="l"/>
              </a:tabLst>
            </a:pPr>
            <a:r>
              <a:rPr sz="2400" spc="-10" dirty="0">
                <a:latin typeface="Calibri"/>
                <a:cs typeface="Calibri"/>
              </a:rPr>
              <a:t>Copyright</a:t>
            </a:r>
            <a:r>
              <a:rPr sz="2400" dirty="0">
                <a:latin typeface="Calibri"/>
                <a:cs typeface="Calibri"/>
              </a:rPr>
              <a:t>	Πανεπιστήμιο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Πατρών,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Γαλάνη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Μαρία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(Μάρω).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spc="-10" dirty="0">
                <a:latin typeface="Calibri"/>
                <a:cs typeface="Calibri"/>
              </a:rPr>
              <a:t>«Δημιουργική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Μέθοδος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Ρυθμικού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και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Θεατρικού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Παιχνιδιού».</a:t>
            </a:r>
            <a:endParaRPr sz="2400">
              <a:latin typeface="Calibri"/>
              <a:cs typeface="Calibri"/>
            </a:endParaRPr>
          </a:p>
          <a:p>
            <a:pPr marL="12700" marR="1077595">
              <a:lnSpc>
                <a:spcPct val="100000"/>
              </a:lnSpc>
            </a:pPr>
            <a:r>
              <a:rPr sz="2400" spc="-10" dirty="0">
                <a:latin typeface="Calibri"/>
                <a:cs typeface="Calibri"/>
              </a:rPr>
              <a:t>Έκδοση: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1.0.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Πάτρα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2015.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Διαθέσιμο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από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τη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δικτυακή </a:t>
            </a:r>
            <a:r>
              <a:rPr sz="2400" dirty="0">
                <a:latin typeface="Calibri"/>
                <a:cs typeface="Calibri"/>
              </a:rPr>
              <a:t>διεύθυνση: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https://eclass.upatras.gr/courses/PDE1464/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6715" rIns="0" bIns="0" rtlCol="0">
            <a:spAutoFit/>
          </a:bodyPr>
          <a:lstStyle/>
          <a:p>
            <a:pPr marL="2635885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Χρηματοδότηση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57376"/>
            <a:ext cx="7839709" cy="2891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031875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</a:tabLst>
            </a:pPr>
            <a:r>
              <a:rPr sz="2000" spc="-90" dirty="0">
                <a:latin typeface="Calibri"/>
                <a:cs typeface="Calibri"/>
              </a:rPr>
              <a:t>Το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παρόν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εκπαιδευτικό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υλικό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έχει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αναπτυχθεί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στο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πλαίσιo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του </a:t>
            </a:r>
            <a:r>
              <a:rPr sz="2000" spc="-10" dirty="0">
                <a:latin typeface="Calibri"/>
                <a:cs typeface="Calibri"/>
              </a:rPr>
              <a:t>εκπαιδευτικού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έργου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του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διδάσκοντα.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354965" algn="l"/>
              </a:tabLst>
            </a:pPr>
            <a:r>
              <a:rPr sz="2000" spc="-90" dirty="0">
                <a:latin typeface="Calibri"/>
                <a:cs typeface="Calibri"/>
              </a:rPr>
              <a:t>Το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έργο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«</a:t>
            </a:r>
            <a:r>
              <a:rPr sz="2000" b="1" dirty="0">
                <a:latin typeface="Calibri"/>
                <a:cs typeface="Calibri"/>
              </a:rPr>
              <a:t>Ανοικτά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Ακαδημαϊκά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Μαθήματα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στο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Πανεπιστήμιο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Αθηνών</a:t>
            </a:r>
            <a:r>
              <a:rPr sz="2000" spc="-10" dirty="0">
                <a:latin typeface="Calibri"/>
                <a:cs typeface="Calibri"/>
              </a:rPr>
              <a:t>»</a:t>
            </a:r>
            <a:endParaRPr sz="2000">
              <a:latin typeface="Calibri"/>
              <a:cs typeface="Calibri"/>
            </a:endParaRPr>
          </a:p>
          <a:p>
            <a:pPr marL="355600" marR="51308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έχει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χρηματοδοτήσει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μόνο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την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αναδιαμόρφωση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του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εκπαιδευτικού υλικού.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354965" algn="l"/>
              </a:tabLst>
            </a:pPr>
            <a:r>
              <a:rPr sz="2000" spc="-90" dirty="0">
                <a:latin typeface="Calibri"/>
                <a:cs typeface="Calibri"/>
              </a:rPr>
              <a:t>Το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έργο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υλοποιείται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στο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πλαίσιο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του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Επιχειρησιακού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Προγράμματος</a:t>
            </a:r>
            <a:endParaRPr sz="2000">
              <a:latin typeface="Calibri"/>
              <a:cs typeface="Calibri"/>
            </a:endParaRPr>
          </a:p>
          <a:p>
            <a:pPr marL="355600" marR="234315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«Εκπαίδευση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και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Δια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Βίου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Μάθηση»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και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συγχρηματοδοτείται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από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την </a:t>
            </a:r>
            <a:r>
              <a:rPr sz="2000" spc="-10" dirty="0">
                <a:latin typeface="Calibri"/>
                <a:cs typeface="Calibri"/>
              </a:rPr>
              <a:t>Ευρωπαϊκή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Ένωση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(Ευρωπαϊκό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Κοινωνικό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Ταμείο)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και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από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εθνικούς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πόρους.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56217" y="4653140"/>
            <a:ext cx="5465053" cy="13868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28597" y="24764"/>
            <a:ext cx="568896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Σημείωμα</a:t>
            </a:r>
            <a:r>
              <a:rPr spc="-105" dirty="0"/>
              <a:t> </a:t>
            </a:r>
            <a:r>
              <a:rPr spc="-10" dirty="0"/>
              <a:t>Αδειοδότησης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47642" y="2357894"/>
            <a:ext cx="1648714" cy="57605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86334" y="781303"/>
            <a:ext cx="8855710" cy="54451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95250">
              <a:lnSpc>
                <a:spcPct val="100000"/>
              </a:lnSpc>
              <a:spcBef>
                <a:spcPts val="105"/>
              </a:spcBef>
              <a:tabLst>
                <a:tab pos="1016635" algn="l"/>
              </a:tabLst>
            </a:pPr>
            <a:r>
              <a:rPr sz="2000" spc="-90" dirty="0">
                <a:latin typeface="Calibri"/>
                <a:cs typeface="Calibri"/>
              </a:rPr>
              <a:t>Το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παρόν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υλικό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διατίθεται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με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τους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όρους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της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άδειας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χρήσης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Creative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Commons </a:t>
            </a:r>
            <a:r>
              <a:rPr sz="2000" dirty="0">
                <a:latin typeface="Calibri"/>
                <a:cs typeface="Calibri"/>
              </a:rPr>
              <a:t>Αναφορά,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Μη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Εμπορική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Χρήση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Παρόμοια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Διανομή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4.0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[1]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ή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μεταγενέστερη,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Διεθνής Έκδοση.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Εξαιρούνται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τα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αυτοτελή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έργα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τρίτων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π.χ.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φωτογραφίες,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διαγράμματα</a:t>
            </a:r>
            <a:endParaRPr sz="2000">
              <a:latin typeface="Calibri"/>
              <a:cs typeface="Calibri"/>
            </a:endParaRPr>
          </a:p>
          <a:p>
            <a:pPr marL="12700" marR="62738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κ.λ.π.,</a:t>
            </a:r>
            <a:r>
              <a:rPr sz="2000" spc="3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τα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οποία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εμπεριέχονται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σε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αυτό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και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τα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οποία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αναφέρονται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μαζί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τους </a:t>
            </a:r>
            <a:r>
              <a:rPr sz="2000" dirty="0">
                <a:latin typeface="Calibri"/>
                <a:cs typeface="Calibri"/>
              </a:rPr>
              <a:t>όρους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χρήσης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τους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στο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«Σημείωμα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Χρήσης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Έργων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Τρίτων».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2000">
              <a:latin typeface="Calibri"/>
              <a:cs typeface="Calibri"/>
            </a:endParaRPr>
          </a:p>
          <a:p>
            <a:pPr marL="12700" marR="3735704" indent="306070">
              <a:lnSpc>
                <a:spcPct val="200100"/>
              </a:lnSpc>
              <a:buAutoNum type="arabicPlain"/>
              <a:tabLst>
                <a:tab pos="318770" algn="l"/>
              </a:tabLst>
            </a:pPr>
            <a:r>
              <a:rPr sz="1800" spc="-20" dirty="0">
                <a:latin typeface="Calibri"/>
                <a:cs typeface="Calibri"/>
                <a:hlinkClick r:id="rId3"/>
              </a:rPr>
              <a:t>http://creativecommons.org/licenses/by-</a:t>
            </a:r>
            <a:r>
              <a:rPr sz="1800" spc="-10" dirty="0">
                <a:latin typeface="Calibri"/>
                <a:cs typeface="Calibri"/>
                <a:hlinkClick r:id="rId3"/>
              </a:rPr>
              <a:t>nc-sa/4.0/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Ως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Μη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Εμπορική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ορίζεται η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χρήση:</a:t>
            </a:r>
            <a:endParaRPr sz="1800">
              <a:latin typeface="Calibri"/>
              <a:cs typeface="Calibri"/>
            </a:endParaRPr>
          </a:p>
          <a:p>
            <a:pPr marL="354965" marR="160655" lvl="1" indent="-342900">
              <a:lnSpc>
                <a:spcPct val="100000"/>
              </a:lnSpc>
              <a:buFont typeface="Arial MT"/>
              <a:buChar char="•"/>
              <a:tabLst>
                <a:tab pos="354965" algn="l"/>
              </a:tabLst>
            </a:pPr>
            <a:r>
              <a:rPr sz="1800" dirty="0">
                <a:latin typeface="Calibri"/>
                <a:cs typeface="Calibri"/>
              </a:rPr>
              <a:t>που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δεν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περιλαμβάνει</a:t>
            </a:r>
            <a:r>
              <a:rPr sz="1800" dirty="0">
                <a:latin typeface="Calibri"/>
                <a:cs typeface="Calibri"/>
              </a:rPr>
              <a:t> άμεσο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ή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έμμεσο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οικονομικό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όφελος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από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την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χρήση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του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έργου,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για </a:t>
            </a:r>
            <a:r>
              <a:rPr sz="1800" dirty="0">
                <a:latin typeface="Calibri"/>
                <a:cs typeface="Calibri"/>
              </a:rPr>
              <a:t>το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διανομέα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του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έργου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και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αδειοδόχο</a:t>
            </a:r>
            <a:endParaRPr sz="1800">
              <a:latin typeface="Calibri"/>
              <a:cs typeface="Calibri"/>
            </a:endParaRPr>
          </a:p>
          <a:p>
            <a:pPr marL="354965" lvl="1" indent="-34226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</a:tabLst>
            </a:pPr>
            <a:r>
              <a:rPr sz="1800" dirty="0">
                <a:latin typeface="Calibri"/>
                <a:cs typeface="Calibri"/>
              </a:rPr>
              <a:t>που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δεν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περιλαμβάνει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οικονομική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συναλλαγή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ως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προϋπόθεση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για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τη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χρήση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ή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πρόσβαση</a:t>
            </a:r>
            <a:endParaRPr sz="18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στο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έργο</a:t>
            </a:r>
            <a:endParaRPr sz="1800">
              <a:latin typeface="Calibri"/>
              <a:cs typeface="Calibri"/>
            </a:endParaRPr>
          </a:p>
          <a:p>
            <a:pPr marL="354965" marR="232410" lvl="1" indent="-342900">
              <a:lnSpc>
                <a:spcPct val="100000"/>
              </a:lnSpc>
              <a:buFont typeface="Arial MT"/>
              <a:buChar char="•"/>
              <a:tabLst>
                <a:tab pos="354965" algn="l"/>
              </a:tabLst>
            </a:pPr>
            <a:r>
              <a:rPr sz="1800" dirty="0">
                <a:latin typeface="Calibri"/>
                <a:cs typeface="Calibri"/>
              </a:rPr>
              <a:t>που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δεν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προσπορίζει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στο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διανομέα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του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έργου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και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αδειοδόχο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έμμεσο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οικονομικό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όφελος </a:t>
            </a:r>
            <a:r>
              <a:rPr sz="1800" dirty="0">
                <a:latin typeface="Calibri"/>
                <a:cs typeface="Calibri"/>
              </a:rPr>
              <a:t>(π.χ.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διαφημίσεις)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από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την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προβολή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του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έργου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σε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διαδικτυακό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τόπο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2160"/>
              </a:spcBef>
            </a:pPr>
            <a:r>
              <a:rPr sz="1800" dirty="0">
                <a:latin typeface="Calibri"/>
                <a:cs typeface="Calibri"/>
              </a:rPr>
              <a:t>Ο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δικαιούχος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μπορεί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να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παρέχει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στον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αδειοδόχο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ξεχωριστή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άδεια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να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χρησιμοποιεί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το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έργο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για </a:t>
            </a:r>
            <a:r>
              <a:rPr sz="1800" dirty="0">
                <a:latin typeface="Calibri"/>
                <a:cs typeface="Calibri"/>
              </a:rPr>
              <a:t>εμπορική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χρήση,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εφόσον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αυτό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του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ζητηθεί.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33600" y="2743200"/>
            <a:ext cx="45967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4F81BC"/>
                </a:solidFill>
              </a:rPr>
              <a:t>Η</a:t>
            </a:r>
            <a:r>
              <a:rPr sz="3600" spc="-75" dirty="0">
                <a:solidFill>
                  <a:srgbClr val="4F81BC"/>
                </a:solidFill>
              </a:rPr>
              <a:t> </a:t>
            </a:r>
            <a:r>
              <a:rPr sz="3600" spc="-35" dirty="0">
                <a:solidFill>
                  <a:srgbClr val="4F81BC"/>
                </a:solidFill>
              </a:rPr>
              <a:t>ΔΥΝΑΜΗ</a:t>
            </a:r>
            <a:r>
              <a:rPr sz="3600" spc="-50" dirty="0">
                <a:solidFill>
                  <a:srgbClr val="4F81BC"/>
                </a:solidFill>
              </a:rPr>
              <a:t> </a:t>
            </a:r>
            <a:r>
              <a:rPr sz="3600" dirty="0">
                <a:solidFill>
                  <a:srgbClr val="4F81BC"/>
                </a:solidFill>
              </a:rPr>
              <a:t>ΤΗΣ</a:t>
            </a:r>
            <a:r>
              <a:rPr sz="3600" spc="-75" dirty="0">
                <a:solidFill>
                  <a:srgbClr val="4F81BC"/>
                </a:solidFill>
              </a:rPr>
              <a:t> </a:t>
            </a:r>
            <a:r>
              <a:rPr sz="3600" spc="-10" dirty="0">
                <a:solidFill>
                  <a:srgbClr val="4F81BC"/>
                </a:solidFill>
              </a:rPr>
              <a:t>ΜΑΣΚΑΣ</a:t>
            </a:r>
            <a:endParaRPr sz="3600"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050442" y="5968390"/>
            <a:ext cx="702945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Μέρος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του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υλικού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αντλήθηκε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από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την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εργασία</a:t>
            </a:r>
            <a:r>
              <a:rPr sz="1800" spc="35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Όψεις</a:t>
            </a:r>
            <a:r>
              <a:rPr sz="1800" i="1" spc="-3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του</a:t>
            </a:r>
            <a:r>
              <a:rPr sz="1800" i="1" spc="-4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προσωπείου</a:t>
            </a:r>
            <a:r>
              <a:rPr sz="1800" i="1" spc="-1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της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Μήττα</a:t>
            </a:r>
            <a:r>
              <a:rPr sz="1800" spc="40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Δ.,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http://www.komvos.edu.gr/masks/masks.html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25089" y="461594"/>
            <a:ext cx="38938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811655" algn="l"/>
              </a:tabLst>
            </a:pPr>
            <a:r>
              <a:rPr spc="-10" dirty="0">
                <a:solidFill>
                  <a:srgbClr val="4F81BC"/>
                </a:solidFill>
              </a:rPr>
              <a:t>Σκοποί</a:t>
            </a:r>
            <a:r>
              <a:rPr dirty="0">
                <a:solidFill>
                  <a:srgbClr val="4F81BC"/>
                </a:solidFill>
              </a:rPr>
              <a:t>	</a:t>
            </a:r>
            <a:r>
              <a:rPr spc="-10" dirty="0">
                <a:solidFill>
                  <a:srgbClr val="4F81BC"/>
                </a:solidFill>
              </a:rPr>
              <a:t>ενότητας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64437"/>
            <a:ext cx="8001000" cy="1983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483870">
              <a:lnSpc>
                <a:spcPct val="100000"/>
              </a:lnSpc>
              <a:spcBef>
                <a:spcPts val="105"/>
              </a:spcBef>
              <a:tabLst>
                <a:tab pos="3206750" algn="l"/>
              </a:tabLst>
            </a:pPr>
            <a:r>
              <a:rPr sz="3200" dirty="0">
                <a:latin typeface="Calibri"/>
                <a:cs typeface="Calibri"/>
              </a:rPr>
              <a:t>Οι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φοιτητές/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τριες</a:t>
            </a:r>
            <a:r>
              <a:rPr sz="3200" dirty="0">
                <a:latin typeface="Calibri"/>
                <a:cs typeface="Calibri"/>
              </a:rPr>
              <a:t>	έρχονται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σε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επαφή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με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την </a:t>
            </a:r>
            <a:r>
              <a:rPr sz="3200" dirty="0">
                <a:latin typeface="Calibri"/>
                <a:cs typeface="Calibri"/>
              </a:rPr>
              <a:t>ιστορική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και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καλλιτεχνική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πορεία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ΜΑΣΚΑΣ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και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την </a:t>
            </a:r>
            <a:r>
              <a:rPr sz="3200" dirty="0">
                <a:latin typeface="Calibri"/>
                <a:cs typeface="Calibri"/>
              </a:rPr>
              <a:t>αξιοποίησή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</a:t>
            </a:r>
            <a:r>
              <a:rPr lang="el-GR" sz="3200" dirty="0">
                <a:latin typeface="Calibri"/>
                <a:cs typeface="Calibri"/>
              </a:rPr>
              <a:t>η</a:t>
            </a:r>
            <a:r>
              <a:rPr sz="3200" dirty="0">
                <a:latin typeface="Calibri"/>
                <a:cs typeface="Calibri"/>
              </a:rPr>
              <a:t>ς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στο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πλαίσιο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του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θεατρικού παιχνιδιού.</a:t>
            </a:r>
            <a:endParaRPr sz="32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20848" y="216535"/>
            <a:ext cx="469963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4F81BC"/>
                </a:solidFill>
              </a:rPr>
              <a:t>Περιεχόμενα</a:t>
            </a:r>
            <a:r>
              <a:rPr sz="4000" spc="-180" dirty="0">
                <a:solidFill>
                  <a:srgbClr val="4F81BC"/>
                </a:solidFill>
              </a:rPr>
              <a:t> </a:t>
            </a:r>
            <a:r>
              <a:rPr sz="4000" spc="-10" dirty="0">
                <a:solidFill>
                  <a:srgbClr val="4F81BC"/>
                </a:solidFill>
              </a:rPr>
              <a:t>ενότητας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609600" y="2133600"/>
            <a:ext cx="6762115" cy="217559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3200" b="1" dirty="0">
                <a:latin typeface="Calibri"/>
                <a:cs typeface="Calibri"/>
              </a:rPr>
              <a:t>Η</a:t>
            </a:r>
            <a:r>
              <a:rPr sz="3200" b="1" spc="-65" dirty="0">
                <a:latin typeface="Calibri"/>
                <a:cs typeface="Calibri"/>
              </a:rPr>
              <a:t> </a:t>
            </a:r>
            <a:r>
              <a:rPr sz="3200" b="1" spc="-20" dirty="0">
                <a:latin typeface="Calibri"/>
                <a:cs typeface="Calibri"/>
              </a:rPr>
              <a:t>ΔΥΝΑΜΗ</a:t>
            </a:r>
            <a:r>
              <a:rPr sz="3200" b="1" spc="-6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ΤΗΣ</a:t>
            </a:r>
            <a:r>
              <a:rPr sz="3200" b="1" spc="-6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ΜΑΣΚΑΣ</a:t>
            </a:r>
            <a:endParaRPr sz="3200" dirty="0">
              <a:latin typeface="Calibri"/>
              <a:cs typeface="Calibri"/>
            </a:endParaRPr>
          </a:p>
          <a:p>
            <a:pPr marL="12700" marR="1421765">
              <a:lnSpc>
                <a:spcPts val="4230"/>
              </a:lnSpc>
              <a:spcBef>
                <a:spcPts val="200"/>
              </a:spcBef>
            </a:pPr>
            <a:r>
              <a:rPr sz="3200" dirty="0">
                <a:latin typeface="Calibri"/>
                <a:cs typeface="Calibri"/>
              </a:rPr>
              <a:t>Η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ΜΑΣΚΑ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ΣΤΗΝ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ΑΡΧΑΙΑ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ΕΛΛΑΔΑ </a:t>
            </a:r>
            <a:r>
              <a:rPr sz="3200" dirty="0">
                <a:latin typeface="Calibri"/>
                <a:cs typeface="Calibri"/>
              </a:rPr>
              <a:t>Η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ΜΑΣΚΑ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ΣΤΗΝ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ΑΦΡΙΚΗ</a:t>
            </a:r>
            <a:endParaRPr sz="3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3200" dirty="0">
                <a:latin typeface="Calibri"/>
                <a:cs typeface="Calibri"/>
              </a:rPr>
              <a:t>Η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ΜΑΣΚΑ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ΣΤΟ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60" dirty="0">
                <a:latin typeface="Calibri"/>
                <a:cs typeface="Calibri"/>
              </a:rPr>
              <a:t>ΘΕΑΤΡΙΚΟ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ΠΑΙΧΝΙΔΙ</a:t>
            </a:r>
            <a:endParaRPr sz="32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68804" y="314909"/>
            <a:ext cx="524891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ΠΡΟΣΩΠΕΙΟΝ</a:t>
            </a:r>
            <a:r>
              <a:rPr spc="-80" dirty="0"/>
              <a:t> </a:t>
            </a:r>
            <a:r>
              <a:rPr dirty="0"/>
              <a:t>- </a:t>
            </a:r>
            <a:r>
              <a:rPr spc="-10" dirty="0"/>
              <a:t>ΜΑΣΚΑ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0200" y="1087882"/>
            <a:ext cx="8524240" cy="4278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indent="-344170" algn="just">
              <a:lnSpc>
                <a:spcPts val="3420"/>
              </a:lnSpc>
              <a:spcBef>
                <a:spcPts val="100"/>
              </a:spcBef>
              <a:buFont typeface="Arial MT"/>
              <a:buChar char="•"/>
              <a:tabLst>
                <a:tab pos="356870" algn="l"/>
              </a:tabLst>
            </a:pPr>
            <a:r>
              <a:rPr sz="3000" spc="-10" dirty="0">
                <a:latin typeface="Calibri"/>
                <a:cs typeface="Calibri"/>
              </a:rPr>
              <a:t>Προσωπείο</a:t>
            </a:r>
            <a:r>
              <a:rPr sz="3000" spc="-110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(μάσκα)</a:t>
            </a:r>
            <a:r>
              <a:rPr sz="3000" spc="-10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είναι</a:t>
            </a:r>
            <a:r>
              <a:rPr sz="3000" spc="-10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αντικείμενο,</a:t>
            </a:r>
            <a:r>
              <a:rPr sz="3000" spc="-114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ομοίωμα</a:t>
            </a:r>
            <a:endParaRPr sz="3000">
              <a:latin typeface="Calibri"/>
              <a:cs typeface="Calibri"/>
            </a:endParaRPr>
          </a:p>
          <a:p>
            <a:pPr marL="355600" marR="301625" algn="just">
              <a:lnSpc>
                <a:spcPct val="90000"/>
              </a:lnSpc>
              <a:spcBef>
                <a:spcPts val="180"/>
              </a:spcBef>
            </a:pPr>
            <a:r>
              <a:rPr sz="3000" dirty="0">
                <a:latin typeface="Calibri"/>
                <a:cs typeface="Calibri"/>
              </a:rPr>
              <a:t>προσώπου,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από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ποικίλα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υλικά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με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τρύπες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στη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θέση </a:t>
            </a:r>
            <a:r>
              <a:rPr sz="3000" dirty="0">
                <a:latin typeface="Calibri"/>
                <a:cs typeface="Calibri"/>
              </a:rPr>
              <a:t>των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ματιών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και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του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στόματος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που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φοριέται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για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να </a:t>
            </a:r>
            <a:r>
              <a:rPr sz="3000" dirty="0">
                <a:latin typeface="Calibri"/>
                <a:cs typeface="Calibri"/>
              </a:rPr>
              <a:t>κρύψει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το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πρόσωπο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ή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για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να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το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αλλάξει.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Καλύπτει </a:t>
            </a:r>
            <a:r>
              <a:rPr sz="3000" dirty="0">
                <a:latin typeface="Calibri"/>
                <a:cs typeface="Calibri"/>
              </a:rPr>
              <a:t>μόνο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το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πρόσωπο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ή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ολόκληρο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το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κεφάλι.</a:t>
            </a:r>
            <a:endParaRPr sz="3000">
              <a:latin typeface="Calibri"/>
              <a:cs typeface="Calibri"/>
            </a:endParaRPr>
          </a:p>
          <a:p>
            <a:pPr marL="355600" marR="5080" indent="-343535" algn="just">
              <a:lnSpc>
                <a:spcPts val="324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Calibri"/>
                <a:cs typeface="Calibri"/>
              </a:rPr>
              <a:t>Την</a:t>
            </a:r>
            <a:r>
              <a:rPr sz="3000" spc="-12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συναντάμε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σε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όλους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τους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αρχαίους</a:t>
            </a:r>
            <a:r>
              <a:rPr sz="3000" spc="-114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πολιτισμούς </a:t>
            </a:r>
            <a:r>
              <a:rPr sz="3000" dirty="0">
                <a:latin typeface="Calibri"/>
                <a:cs typeface="Calibri"/>
              </a:rPr>
              <a:t>και</a:t>
            </a:r>
            <a:r>
              <a:rPr sz="3000" spc="-114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σε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σύγχρονες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γιορταστικές</a:t>
            </a:r>
            <a:r>
              <a:rPr sz="3000" spc="47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εκδηλώσεις</a:t>
            </a:r>
            <a:endParaRPr sz="3000">
              <a:latin typeface="Calibri"/>
              <a:cs typeface="Calibri"/>
            </a:endParaRPr>
          </a:p>
          <a:p>
            <a:pPr marL="355600">
              <a:lnSpc>
                <a:spcPts val="3015"/>
              </a:lnSpc>
            </a:pPr>
            <a:r>
              <a:rPr sz="3000" spc="-10" dirty="0">
                <a:latin typeface="Calibri"/>
                <a:cs typeface="Calibri"/>
              </a:rPr>
              <a:t>ιεροτελεστιών.</a:t>
            </a:r>
            <a:endParaRPr sz="3000">
              <a:latin typeface="Calibri"/>
              <a:cs typeface="Calibri"/>
            </a:endParaRPr>
          </a:p>
          <a:p>
            <a:pPr marL="355600" marR="27305">
              <a:lnSpc>
                <a:spcPts val="3240"/>
              </a:lnSpc>
              <a:spcBef>
                <a:spcPts val="225"/>
              </a:spcBef>
            </a:pPr>
            <a:r>
              <a:rPr sz="3000" dirty="0">
                <a:latin typeface="Calibri"/>
                <a:cs typeface="Calibri"/>
              </a:rPr>
              <a:t>Συνδυάζει</a:t>
            </a:r>
            <a:r>
              <a:rPr sz="3000" spc="-114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την</a:t>
            </a:r>
            <a:r>
              <a:rPr sz="3000" spc="-11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εικαστική</a:t>
            </a:r>
            <a:r>
              <a:rPr sz="3000" spc="-13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δημιουργία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και</a:t>
            </a:r>
            <a:r>
              <a:rPr sz="3000" spc="-114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το</a:t>
            </a:r>
            <a:r>
              <a:rPr sz="3000" spc="-10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θεατρικό στοιχείο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της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μεταμόρφωσης.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194612" y="6184493"/>
            <a:ext cx="454342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10" dirty="0">
                <a:latin typeface="Calibri"/>
                <a:cs typeface="Calibri"/>
              </a:rPr>
              <a:t>Λεξικό</a:t>
            </a:r>
            <a:r>
              <a:rPr sz="1800" i="1" spc="-7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της</a:t>
            </a:r>
            <a:r>
              <a:rPr sz="1800" i="1" spc="-7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ελληνικής</a:t>
            </a:r>
            <a:r>
              <a:rPr sz="1800" i="1" spc="-4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γλώσσας,</a:t>
            </a:r>
            <a:r>
              <a:rPr sz="1800" i="1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Εκδ.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Γιάννη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Ρίζου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1167" y="799846"/>
            <a:ext cx="8456295" cy="519303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 marR="844550">
              <a:lnSpc>
                <a:spcPct val="90000"/>
              </a:lnSpc>
              <a:spcBef>
                <a:spcPts val="459"/>
              </a:spcBef>
              <a:tabLst>
                <a:tab pos="2050414" algn="l"/>
                <a:tab pos="4581525" algn="l"/>
              </a:tabLst>
            </a:pPr>
            <a:r>
              <a:rPr sz="3000" dirty="0">
                <a:latin typeface="Calibri"/>
                <a:cs typeface="Calibri"/>
              </a:rPr>
              <a:t>Τη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λέξη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μάσκα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ή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προσωπείο</a:t>
            </a:r>
            <a:r>
              <a:rPr sz="3000" dirty="0">
                <a:latin typeface="Calibri"/>
                <a:cs typeface="Calibri"/>
              </a:rPr>
              <a:t>	τη</a:t>
            </a:r>
            <a:r>
              <a:rPr sz="3000" spc="-4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χρησιμοποιούμε μεταφορικά</a:t>
            </a:r>
            <a:r>
              <a:rPr sz="3000" dirty="0">
                <a:latin typeface="Calibri"/>
                <a:cs typeface="Calibri"/>
              </a:rPr>
              <a:t>	για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να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δηλώσουμε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υποκρισία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spc="-50" dirty="0">
                <a:latin typeface="Calibri"/>
                <a:cs typeface="Calibri"/>
              </a:rPr>
              <a:t>ή </a:t>
            </a:r>
            <a:r>
              <a:rPr sz="3000" spc="-10" dirty="0">
                <a:latin typeface="Calibri"/>
                <a:cs typeface="Calibri"/>
              </a:rPr>
              <a:t>προσποίηση.</a:t>
            </a:r>
            <a:endParaRPr sz="3000">
              <a:latin typeface="Calibri"/>
              <a:cs typeface="Calibri"/>
            </a:endParaRPr>
          </a:p>
          <a:p>
            <a:pPr marL="12700" marR="5080">
              <a:lnSpc>
                <a:spcPct val="90000"/>
              </a:lnSpc>
              <a:spcBef>
                <a:spcPts val="720"/>
              </a:spcBef>
              <a:tabLst>
                <a:tab pos="1620520" algn="l"/>
                <a:tab pos="3117850" algn="l"/>
              </a:tabLst>
            </a:pPr>
            <a:r>
              <a:rPr sz="3000" dirty="0">
                <a:latin typeface="Calibri"/>
                <a:cs typeface="Calibri"/>
              </a:rPr>
              <a:t>Αυτή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η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άποψη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έχει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ισχυρή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βάση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καθώς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η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λέξη </a:t>
            </a:r>
            <a:r>
              <a:rPr sz="3000" spc="-10" dirty="0">
                <a:latin typeface="Calibri"/>
                <a:cs typeface="Calibri"/>
              </a:rPr>
              <a:t>προσωπείο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προέρχεται</a:t>
            </a:r>
            <a:r>
              <a:rPr sz="3000" spc="-11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από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την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πρόθεση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«προς»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και </a:t>
            </a:r>
            <a:r>
              <a:rPr sz="3000" dirty="0">
                <a:latin typeface="Calibri"/>
                <a:cs typeface="Calibri"/>
              </a:rPr>
              <a:t>θέμα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του</a:t>
            </a:r>
            <a:r>
              <a:rPr sz="3000" dirty="0">
                <a:latin typeface="Calibri"/>
                <a:cs typeface="Calibri"/>
              </a:rPr>
              <a:t>	</a:t>
            </a:r>
            <a:r>
              <a:rPr sz="3000" spc="-10" dirty="0">
                <a:latin typeface="Calibri"/>
                <a:cs typeface="Calibri"/>
              </a:rPr>
              <a:t>ρήματος</a:t>
            </a:r>
            <a:r>
              <a:rPr sz="3000" dirty="0">
                <a:latin typeface="Calibri"/>
                <a:cs typeface="Calibri"/>
              </a:rPr>
              <a:t>	«ορώ»,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(το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θέμα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«</a:t>
            </a:r>
            <a:r>
              <a:rPr sz="3000" i="1" dirty="0">
                <a:latin typeface="Calibri"/>
                <a:cs typeface="Calibri"/>
              </a:rPr>
              <a:t>οπ</a:t>
            </a:r>
            <a:r>
              <a:rPr sz="3000" dirty="0">
                <a:latin typeface="Calibri"/>
                <a:cs typeface="Calibri"/>
              </a:rPr>
              <a:t>»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/μέλλοντας </a:t>
            </a:r>
            <a:r>
              <a:rPr sz="3000" i="1" dirty="0">
                <a:latin typeface="Calibri"/>
                <a:cs typeface="Calibri"/>
              </a:rPr>
              <a:t>όψομαι</a:t>
            </a:r>
            <a:r>
              <a:rPr sz="3000" i="1" spc="-6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ο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παρακείμενος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i="1" spc="-10" dirty="0">
                <a:latin typeface="Calibri"/>
                <a:cs typeface="Calibri"/>
              </a:rPr>
              <a:t>όπωπα</a:t>
            </a:r>
            <a:r>
              <a:rPr sz="3000" spc="-10" dirty="0">
                <a:latin typeface="Calibri"/>
                <a:cs typeface="Calibri"/>
              </a:rPr>
              <a:t>.</a:t>
            </a:r>
            <a:endParaRPr sz="3000">
              <a:latin typeface="Calibri"/>
              <a:cs typeface="Calibri"/>
            </a:endParaRPr>
          </a:p>
          <a:p>
            <a:pPr marL="12700" marR="302260">
              <a:lnSpc>
                <a:spcPts val="3240"/>
              </a:lnSpc>
              <a:spcBef>
                <a:spcPts val="770"/>
              </a:spcBef>
            </a:pPr>
            <a:r>
              <a:rPr sz="3000" dirty="0">
                <a:latin typeface="Calibri"/>
                <a:cs typeface="Calibri"/>
              </a:rPr>
              <a:t>Είναι</a:t>
            </a:r>
            <a:r>
              <a:rPr sz="3000" spc="-114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δηλαδή,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το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προσωπείο,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συνυφασμένο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με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αυτό </a:t>
            </a:r>
            <a:r>
              <a:rPr sz="3000" dirty="0">
                <a:latin typeface="Calibri"/>
                <a:cs typeface="Calibri"/>
              </a:rPr>
              <a:t>που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βλέπουμε,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με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αυτό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που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φαίνεται,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με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ένα</a:t>
            </a:r>
            <a:endParaRPr sz="3000">
              <a:latin typeface="Calibri"/>
              <a:cs typeface="Calibri"/>
            </a:endParaRPr>
          </a:p>
          <a:p>
            <a:pPr marL="12700">
              <a:lnSpc>
                <a:spcPts val="3015"/>
              </a:lnSpc>
            </a:pPr>
            <a:r>
              <a:rPr sz="3000" dirty="0">
                <a:latin typeface="Calibri"/>
                <a:cs typeface="Calibri"/>
              </a:rPr>
              <a:t>φαινόμενο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που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μπορεί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να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αντίκειται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στο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Είναι,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την</a:t>
            </a:r>
            <a:endParaRPr sz="3000">
              <a:latin typeface="Calibri"/>
              <a:cs typeface="Calibri"/>
            </a:endParaRPr>
          </a:p>
          <a:p>
            <a:pPr marL="12700" marR="428625">
              <a:lnSpc>
                <a:spcPts val="3240"/>
              </a:lnSpc>
              <a:spcBef>
                <a:spcPts val="229"/>
              </a:spcBef>
            </a:pPr>
            <a:r>
              <a:rPr sz="3000" dirty="0">
                <a:latin typeface="Calibri"/>
                <a:cs typeface="Calibri"/>
              </a:rPr>
              <a:t>αλήθεια.</a:t>
            </a:r>
            <a:r>
              <a:rPr sz="3000" spc="-155" dirty="0">
                <a:latin typeface="Calibri"/>
                <a:cs typeface="Calibri"/>
              </a:rPr>
              <a:t> </a:t>
            </a:r>
            <a:r>
              <a:rPr sz="3000" spc="-120" dirty="0">
                <a:latin typeface="Calibri"/>
                <a:cs typeface="Calibri"/>
              </a:rPr>
              <a:t>Το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προσωπείο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Φαίνεσθαι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και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όχι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Είναι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(με </a:t>
            </a:r>
            <a:r>
              <a:rPr sz="3000" dirty="0">
                <a:latin typeface="Calibri"/>
                <a:cs typeface="Calibri"/>
              </a:rPr>
              <a:t>όλη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τη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σημειολογία</a:t>
            </a:r>
            <a:r>
              <a:rPr sz="3000" spc="-5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των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όρων).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24914" y="71755"/>
            <a:ext cx="734250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Η</a:t>
            </a:r>
            <a:r>
              <a:rPr spc="-80" dirty="0"/>
              <a:t> </a:t>
            </a:r>
            <a:r>
              <a:rPr dirty="0"/>
              <a:t>ΜΑΣΚΑ</a:t>
            </a:r>
            <a:r>
              <a:rPr spc="-55" dirty="0"/>
              <a:t> </a:t>
            </a:r>
            <a:r>
              <a:rPr dirty="0"/>
              <a:t>ΣΤΗΝ</a:t>
            </a:r>
            <a:r>
              <a:rPr spc="-75" dirty="0"/>
              <a:t> </a:t>
            </a:r>
            <a:r>
              <a:rPr dirty="0"/>
              <a:t>ΑΡΧΑΙΑ</a:t>
            </a:r>
            <a:r>
              <a:rPr spc="-35" dirty="0"/>
              <a:t> </a:t>
            </a:r>
            <a:r>
              <a:rPr spc="-10" dirty="0"/>
              <a:t>ΕΛΛΑΔΑ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4370" y="1107097"/>
            <a:ext cx="7559040" cy="4611370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70"/>
              </a:spcBef>
            </a:pPr>
            <a:r>
              <a:rPr sz="3200" dirty="0">
                <a:latin typeface="Calibri"/>
                <a:cs typeface="Calibri"/>
              </a:rPr>
              <a:t>Στην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Αρχαία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Ελλάδα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τη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χρησιμοποιούσαν:</a:t>
            </a:r>
            <a:endParaRPr sz="3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65"/>
              </a:spcBef>
              <a:buFont typeface="Arial MT"/>
              <a:buChar char="•"/>
              <a:tabLst>
                <a:tab pos="354965" algn="l"/>
              </a:tabLst>
            </a:pPr>
            <a:r>
              <a:rPr sz="3200" dirty="0">
                <a:latin typeface="Calibri"/>
                <a:cs typeface="Calibri"/>
              </a:rPr>
              <a:t>οι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ηθοποιοί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στο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ελληνικό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θέατρο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605" dirty="0">
                <a:latin typeface="Arial MT"/>
                <a:cs typeface="Arial MT"/>
              </a:rPr>
              <a:t>🞯</a:t>
            </a:r>
            <a:r>
              <a:rPr sz="3200" spc="-225" dirty="0">
                <a:latin typeface="Arial MT"/>
                <a:cs typeface="Arial MT"/>
              </a:rPr>
              <a:t> </a:t>
            </a:r>
            <a:r>
              <a:rPr sz="3200" dirty="0">
                <a:latin typeface="Calibri"/>
                <a:cs typeface="Calibri"/>
              </a:rPr>
              <a:t>τραγικό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προσωπείο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(με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τραγική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έκφραση)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575" dirty="0">
                <a:latin typeface="Arial MT"/>
                <a:cs typeface="Arial MT"/>
              </a:rPr>
              <a:t>🞯</a:t>
            </a:r>
            <a:r>
              <a:rPr sz="3200" spc="-225" dirty="0">
                <a:latin typeface="Arial MT"/>
                <a:cs typeface="Arial MT"/>
              </a:rPr>
              <a:t> </a:t>
            </a:r>
            <a:r>
              <a:rPr sz="3200" spc="-10" dirty="0">
                <a:latin typeface="Calibri"/>
                <a:cs typeface="Calibri"/>
              </a:rPr>
              <a:t>κωμικό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προσωπείο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(με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κωμική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έκφραση)</a:t>
            </a:r>
            <a:endParaRPr sz="3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</a:tabLst>
            </a:pPr>
            <a:r>
              <a:rPr sz="3200" dirty="0">
                <a:latin typeface="Calibri"/>
                <a:cs typeface="Calibri"/>
              </a:rPr>
              <a:t>ως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νεκρικό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προσωπείο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</a:pPr>
            <a:r>
              <a:rPr sz="3200" spc="575" dirty="0">
                <a:latin typeface="Arial MT"/>
                <a:cs typeface="Arial MT"/>
              </a:rPr>
              <a:t>🞯</a:t>
            </a:r>
            <a:r>
              <a:rPr sz="3200" spc="-225" dirty="0">
                <a:latin typeface="Arial MT"/>
                <a:cs typeface="Arial MT"/>
              </a:rPr>
              <a:t> </a:t>
            </a:r>
            <a:r>
              <a:rPr sz="3200" dirty="0">
                <a:latin typeface="Calibri"/>
                <a:cs typeface="Calibri"/>
              </a:rPr>
              <a:t>που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κάλυπτε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πρόσωπο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του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νεκρού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ή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spc="-490" dirty="0">
                <a:latin typeface="Calibri"/>
                <a:cs typeface="Calibri"/>
              </a:rPr>
              <a:t>ως </a:t>
            </a:r>
            <a:r>
              <a:rPr sz="3200" dirty="0">
                <a:latin typeface="Calibri"/>
                <a:cs typeface="Calibri"/>
              </a:rPr>
              <a:t>ανάθημα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σε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νεκρό.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55" dirty="0">
                <a:latin typeface="Arial MT"/>
                <a:cs typeface="Arial MT"/>
              </a:rPr>
              <a:t>🞯</a:t>
            </a:r>
            <a:r>
              <a:rPr sz="3200" spc="55" dirty="0">
                <a:latin typeface="Calibri"/>
                <a:cs typeface="Calibri"/>
              </a:rPr>
              <a:t>εκμαγείο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του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προσώπου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νεκρού.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35607" y="419862"/>
            <a:ext cx="547941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Η</a:t>
            </a:r>
            <a:r>
              <a:rPr spc="-20" dirty="0"/>
              <a:t> </a:t>
            </a:r>
            <a:r>
              <a:rPr dirty="0"/>
              <a:t>ΜΑΣΚΑ ΣΤΗΝ</a:t>
            </a:r>
            <a:r>
              <a:rPr spc="-15" dirty="0"/>
              <a:t> </a:t>
            </a:r>
            <a:r>
              <a:rPr spc="-10" dirty="0"/>
              <a:t>ΑΦΡΙΚΗ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3404" y="1123264"/>
            <a:ext cx="8251825" cy="414147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12700" marR="593090">
              <a:lnSpc>
                <a:spcPts val="2880"/>
              </a:lnSpc>
              <a:spcBef>
                <a:spcPts val="795"/>
              </a:spcBef>
              <a:tabLst>
                <a:tab pos="2101850" algn="l"/>
              </a:tabLst>
            </a:pPr>
            <a:r>
              <a:rPr sz="3000" dirty="0">
                <a:latin typeface="Calibri"/>
                <a:cs typeface="Calibri"/>
              </a:rPr>
              <a:t>Στην</a:t>
            </a:r>
            <a:r>
              <a:rPr sz="3000" spc="-114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Αφρική</a:t>
            </a:r>
            <a:r>
              <a:rPr sz="3000" dirty="0">
                <a:latin typeface="Calibri"/>
                <a:cs typeface="Calibri"/>
              </a:rPr>
              <a:t>	η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Μάσκα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είναι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δέος.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Η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Μάσκα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είναι </a:t>
            </a:r>
            <a:r>
              <a:rPr sz="3000" dirty="0">
                <a:latin typeface="Calibri"/>
                <a:cs typeface="Calibri"/>
              </a:rPr>
              <a:t>θάνατος.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Η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Μάσκα</a:t>
            </a:r>
            <a:r>
              <a:rPr sz="3000" spc="-114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είναι</a:t>
            </a:r>
            <a:r>
              <a:rPr sz="3000" spc="-10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το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υπαρξιακό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και</a:t>
            </a:r>
            <a:r>
              <a:rPr sz="3000" spc="-105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το </a:t>
            </a:r>
            <a:r>
              <a:rPr sz="3000" dirty="0">
                <a:latin typeface="Calibri"/>
                <a:cs typeface="Calibri"/>
              </a:rPr>
              <a:t>μεταφυσικό</a:t>
            </a:r>
            <a:r>
              <a:rPr sz="3000" spc="-165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[…]</a:t>
            </a:r>
            <a:endParaRPr sz="3000">
              <a:latin typeface="Calibri"/>
              <a:cs typeface="Calibri"/>
            </a:endParaRPr>
          </a:p>
          <a:p>
            <a:pPr marL="12700" marR="537210">
              <a:lnSpc>
                <a:spcPts val="2880"/>
              </a:lnSpc>
              <a:tabLst>
                <a:tab pos="5337175" algn="l"/>
              </a:tabLst>
            </a:pPr>
            <a:r>
              <a:rPr sz="3000" dirty="0">
                <a:latin typeface="Calibri"/>
                <a:cs typeface="Calibri"/>
              </a:rPr>
              <a:t>«Αυτό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είναι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το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σπίτι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της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Μάσκας.</a:t>
            </a:r>
            <a:r>
              <a:rPr sz="3000" dirty="0">
                <a:latin typeface="Calibri"/>
                <a:cs typeface="Calibri"/>
              </a:rPr>
              <a:t>	Εκεί</a:t>
            </a:r>
            <a:r>
              <a:rPr sz="3000" spc="-12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φυλάμε</a:t>
            </a:r>
            <a:r>
              <a:rPr sz="3000" spc="-100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τη </a:t>
            </a:r>
            <a:r>
              <a:rPr sz="3000" spc="-10" dirty="0">
                <a:latin typeface="Calibri"/>
                <a:cs typeface="Calibri"/>
              </a:rPr>
              <a:t>Μάσκα</a:t>
            </a:r>
            <a:r>
              <a:rPr sz="3000" spc="-10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του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χωριού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και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σαν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θέλουμε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να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τη</a:t>
            </a:r>
            <a:endParaRPr sz="3000">
              <a:latin typeface="Calibri"/>
              <a:cs typeface="Calibri"/>
            </a:endParaRPr>
          </a:p>
          <a:p>
            <a:pPr marL="12700" marR="5080">
              <a:lnSpc>
                <a:spcPct val="80000"/>
              </a:lnSpc>
              <a:spcBef>
                <a:spcPts val="30"/>
              </a:spcBef>
            </a:pPr>
            <a:r>
              <a:rPr sz="3000" spc="-10" dirty="0">
                <a:latin typeface="Calibri"/>
                <a:cs typeface="Calibri"/>
              </a:rPr>
              <a:t>συμβουλευτούμε,</a:t>
            </a:r>
            <a:r>
              <a:rPr sz="3000" spc="-10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θυσιάζουμε</a:t>
            </a:r>
            <a:r>
              <a:rPr sz="3000" spc="-11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ένα</a:t>
            </a:r>
            <a:r>
              <a:rPr sz="3000" spc="-114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λευκό</a:t>
            </a:r>
            <a:r>
              <a:rPr sz="3000" spc="-11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πετεινό</a:t>
            </a:r>
            <a:r>
              <a:rPr sz="3000" spc="-114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και </a:t>
            </a:r>
            <a:r>
              <a:rPr sz="3000" dirty="0">
                <a:latin typeface="Calibri"/>
                <a:cs typeface="Calibri"/>
              </a:rPr>
              <a:t>την</a:t>
            </a:r>
            <a:r>
              <a:rPr sz="3000" spc="-11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καλούμε,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όχι,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η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Μάσκα</a:t>
            </a:r>
            <a:r>
              <a:rPr sz="3000" spc="-114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δεν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είναι</a:t>
            </a:r>
            <a:r>
              <a:rPr sz="3000" spc="-9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άνθρωπος,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spc="-50" dirty="0">
                <a:latin typeface="Calibri"/>
                <a:cs typeface="Calibri"/>
              </a:rPr>
              <a:t>η </a:t>
            </a:r>
            <a:r>
              <a:rPr sz="3000" spc="-10" dirty="0">
                <a:latin typeface="Calibri"/>
                <a:cs typeface="Calibri"/>
              </a:rPr>
              <a:t>Μάσκα</a:t>
            </a:r>
            <a:r>
              <a:rPr sz="3000" spc="-10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είναι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ο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αντιπρόσωπος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του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Θεού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[…]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Μα </a:t>
            </a:r>
            <a:r>
              <a:rPr sz="3000" dirty="0">
                <a:latin typeface="Calibri"/>
                <a:cs typeface="Calibri"/>
              </a:rPr>
              <a:t>χρόνια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τώρα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και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καιρούς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όλο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στη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Μάσκα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τα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λέμε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και </a:t>
            </a:r>
            <a:r>
              <a:rPr sz="3000" dirty="0">
                <a:latin typeface="Calibri"/>
                <a:cs typeface="Calibri"/>
              </a:rPr>
              <a:t>στο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πες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και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πες,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γίνηκε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η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Μάσκα</a:t>
            </a:r>
            <a:r>
              <a:rPr sz="3000" spc="-8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ο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Θεός»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θα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πει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spc="-50" dirty="0">
                <a:latin typeface="Calibri"/>
                <a:cs typeface="Calibri"/>
              </a:rPr>
              <a:t>ο</a:t>
            </a:r>
            <a:endParaRPr sz="3000">
              <a:latin typeface="Calibri"/>
              <a:cs typeface="Calibri"/>
            </a:endParaRPr>
          </a:p>
          <a:p>
            <a:pPr marL="12700">
              <a:lnSpc>
                <a:spcPts val="2880"/>
              </a:lnSpc>
            </a:pPr>
            <a:r>
              <a:rPr sz="3000" spc="-10" dirty="0">
                <a:latin typeface="Calibri"/>
                <a:cs typeface="Calibri"/>
              </a:rPr>
              <a:t>φύλαρχος</a:t>
            </a:r>
            <a:r>
              <a:rPr sz="3000" spc="-9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χωριού</a:t>
            </a:r>
            <a:r>
              <a:rPr sz="3000" spc="-7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της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Ακτής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του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Ελεφαντοστού.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59560" y="6053124"/>
            <a:ext cx="79076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Αντωνοπούλου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Κ.,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ένθετο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της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εφημερίδας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Ελευθεροτυπία</a:t>
            </a:r>
            <a:r>
              <a:rPr sz="1800" i="1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«Γεωτρόπιο»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(17.2.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2007)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6489" y="461594"/>
            <a:ext cx="435165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936114" algn="l"/>
              </a:tabLst>
            </a:pPr>
            <a:r>
              <a:rPr spc="-10" dirty="0"/>
              <a:t>ΜΑΣΚΑ</a:t>
            </a:r>
            <a:r>
              <a:rPr dirty="0"/>
              <a:t>	</a:t>
            </a:r>
            <a:r>
              <a:rPr spc="-10" dirty="0"/>
              <a:t>(συνέχεια)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05306" y="1311655"/>
            <a:ext cx="7608570" cy="451167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196850">
              <a:lnSpc>
                <a:spcPct val="90000"/>
              </a:lnSpc>
              <a:spcBef>
                <a:spcPts val="425"/>
              </a:spcBef>
              <a:tabLst>
                <a:tab pos="957580" algn="l"/>
              </a:tabLst>
            </a:pPr>
            <a:r>
              <a:rPr sz="2700" dirty="0">
                <a:latin typeface="Calibri"/>
                <a:cs typeface="Calibri"/>
              </a:rPr>
              <a:t>Η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έννοια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της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μάσκας,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αναφέρουν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οι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Allard,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G.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Leffort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P. </a:t>
            </a:r>
            <a:r>
              <a:rPr sz="2400" spc="-10" dirty="0">
                <a:latin typeface="Calibri"/>
                <a:cs typeface="Calibri"/>
              </a:rPr>
              <a:t>(1984</a:t>
            </a:r>
            <a:r>
              <a:rPr sz="2400" i="1" spc="-10" dirty="0">
                <a:latin typeface="Calibri"/>
                <a:cs typeface="Calibri"/>
              </a:rPr>
              <a:t>)</a:t>
            </a:r>
            <a:r>
              <a:rPr sz="2400" i="1" dirty="0">
                <a:latin typeface="Calibri"/>
                <a:cs typeface="Calibri"/>
              </a:rPr>
              <a:t>	</a:t>
            </a:r>
            <a:r>
              <a:rPr sz="2700" dirty="0">
                <a:latin typeface="Calibri"/>
                <a:cs typeface="Calibri"/>
              </a:rPr>
              <a:t>εμπεριέχει</a:t>
            </a:r>
            <a:r>
              <a:rPr sz="2700" spc="-11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γενικά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μια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σχέση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αίτιου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-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αιτιατού </a:t>
            </a:r>
            <a:r>
              <a:rPr sz="2700" dirty="0">
                <a:latin typeface="Calibri"/>
                <a:cs typeface="Calibri"/>
              </a:rPr>
              <a:t>με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κάτι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</a:t>
            </a:r>
            <a:r>
              <a:rPr sz="2700" spc="-25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απροσδόκητο,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σαν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να</a:t>
            </a:r>
            <a:r>
              <a:rPr sz="2700" spc="-2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έπρεπε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</a:t>
            </a:r>
            <a:r>
              <a:rPr sz="2700" spc="-2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φυσικό </a:t>
            </a:r>
            <a:r>
              <a:rPr sz="2700" dirty="0">
                <a:latin typeface="Calibri"/>
                <a:cs typeface="Calibri"/>
              </a:rPr>
              <a:t>μας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περιβάλλον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να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παρουσιαστεί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τροποποιημένο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spc="-50" dirty="0">
                <a:latin typeface="Calibri"/>
                <a:cs typeface="Calibri"/>
              </a:rPr>
              <a:t>ή </a:t>
            </a:r>
            <a:r>
              <a:rPr sz="2700" spc="-10" dirty="0">
                <a:latin typeface="Calibri"/>
                <a:cs typeface="Calibri"/>
              </a:rPr>
              <a:t>μεταμορφωμένο.</a:t>
            </a:r>
            <a:endParaRPr sz="2700">
              <a:latin typeface="Calibri"/>
              <a:cs typeface="Calibri"/>
            </a:endParaRPr>
          </a:p>
          <a:p>
            <a:pPr marL="12700" marR="5080">
              <a:lnSpc>
                <a:spcPct val="90000"/>
              </a:lnSpc>
              <a:tabLst>
                <a:tab pos="5322570" algn="l"/>
              </a:tabLst>
            </a:pPr>
            <a:r>
              <a:rPr sz="2700" dirty="0">
                <a:latin typeface="Calibri"/>
                <a:cs typeface="Calibri"/>
              </a:rPr>
              <a:t>Όπως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γράφει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ο</a:t>
            </a:r>
            <a:r>
              <a:rPr sz="2700" spc="-2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Jean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–</a:t>
            </a:r>
            <a:r>
              <a:rPr sz="2700" spc="-2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Pierre</a:t>
            </a:r>
            <a:r>
              <a:rPr sz="2700" spc="-3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Vernant</a:t>
            </a:r>
            <a:r>
              <a:rPr sz="2700" dirty="0">
                <a:latin typeface="Calibri"/>
                <a:cs typeface="Calibri"/>
              </a:rPr>
              <a:t>	</a:t>
            </a:r>
            <a:r>
              <a:rPr sz="2700" spc="-60" dirty="0">
                <a:latin typeface="Calibri"/>
                <a:cs typeface="Calibri"/>
              </a:rPr>
              <a:t>«Το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να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φοράς μάσκα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σημαίνει</a:t>
            </a:r>
            <a:r>
              <a:rPr sz="2700" spc="-9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ότι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παύεις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να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είσαι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ο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εαυτός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σου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spc="-25" dirty="0">
                <a:latin typeface="Calibri"/>
                <a:cs typeface="Calibri"/>
              </a:rPr>
              <a:t>και </a:t>
            </a:r>
            <a:r>
              <a:rPr sz="2700" spc="-10" dirty="0">
                <a:latin typeface="Calibri"/>
                <a:cs typeface="Calibri"/>
              </a:rPr>
              <a:t>ενσαρκώνεις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τη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Δύναμη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από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το</a:t>
            </a:r>
            <a:r>
              <a:rPr sz="2700" spc="-3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Υπερπέραν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την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οποία </a:t>
            </a:r>
            <a:r>
              <a:rPr sz="2700" dirty="0">
                <a:latin typeface="Calibri"/>
                <a:cs typeface="Calibri"/>
              </a:rPr>
              <a:t>έχεις</a:t>
            </a:r>
            <a:r>
              <a:rPr sz="2700" spc="-11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κυριεύσει</a:t>
            </a:r>
            <a:r>
              <a:rPr sz="2700" spc="-10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και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την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οποία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μιμείσαι</a:t>
            </a:r>
            <a:r>
              <a:rPr sz="2700" spc="-10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απόλυτα,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spc="-25" dirty="0">
                <a:latin typeface="Calibri"/>
                <a:cs typeface="Calibri"/>
              </a:rPr>
              <a:t>στο </a:t>
            </a:r>
            <a:r>
              <a:rPr sz="2700" dirty="0">
                <a:latin typeface="Calibri"/>
                <a:cs typeface="Calibri"/>
              </a:rPr>
              <a:t>πρόσωπο,</a:t>
            </a:r>
            <a:r>
              <a:rPr sz="2700" spc="-10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στις</a:t>
            </a:r>
            <a:r>
              <a:rPr sz="2700" spc="-7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κινήσεις</a:t>
            </a:r>
            <a:r>
              <a:rPr sz="2700" spc="-9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και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στη</a:t>
            </a:r>
            <a:r>
              <a:rPr sz="2700" spc="-7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φωνή.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Έτσι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γίνεται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spc="-25" dirty="0">
                <a:latin typeface="Calibri"/>
                <a:cs typeface="Calibri"/>
              </a:rPr>
              <a:t>μια </a:t>
            </a:r>
            <a:r>
              <a:rPr sz="2700" spc="-10" dirty="0">
                <a:latin typeface="Calibri"/>
                <a:cs typeface="Calibri"/>
              </a:rPr>
              <a:t>μεταμόρφωση</a:t>
            </a:r>
            <a:r>
              <a:rPr sz="2700" spc="-11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και</a:t>
            </a:r>
            <a:r>
              <a:rPr sz="2700" spc="-9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η</a:t>
            </a:r>
            <a:r>
              <a:rPr sz="2700" spc="-9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μάσκα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εργαλείο</a:t>
            </a:r>
            <a:r>
              <a:rPr sz="2700" spc="-10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κατοχής</a:t>
            </a:r>
            <a:r>
              <a:rPr sz="2700" spc="-90" dirty="0">
                <a:latin typeface="Calibri"/>
                <a:cs typeface="Calibri"/>
              </a:rPr>
              <a:t> </a:t>
            </a:r>
            <a:r>
              <a:rPr sz="2700" spc="-25" dirty="0">
                <a:latin typeface="Calibri"/>
                <a:cs typeface="Calibri"/>
              </a:rPr>
              <a:t>που </a:t>
            </a:r>
            <a:r>
              <a:rPr sz="2700" dirty="0">
                <a:latin typeface="Calibri"/>
                <a:cs typeface="Calibri"/>
              </a:rPr>
              <a:t>μαγεύει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εκείνον</a:t>
            </a:r>
            <a:r>
              <a:rPr sz="2700" spc="-8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που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τη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φορά».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05306" y="6050991"/>
            <a:ext cx="45154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Allard,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G.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Leffort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25" dirty="0">
                <a:latin typeface="Calibri"/>
                <a:cs typeface="Calibri"/>
              </a:rPr>
              <a:t>P.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(1984</a:t>
            </a:r>
            <a:r>
              <a:rPr sz="1800" i="1" dirty="0">
                <a:latin typeface="Calibri"/>
                <a:cs typeface="Calibri"/>
              </a:rPr>
              <a:t>)</a:t>
            </a:r>
            <a:r>
              <a:rPr sz="1800" i="1" spc="-2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Η</a:t>
            </a:r>
            <a:r>
              <a:rPr sz="1800" i="1" spc="-3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Μάσκα</a:t>
            </a:r>
            <a:r>
              <a:rPr sz="1800" i="1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Χατζηνικολή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1172</Words>
  <Application>Microsoft Office PowerPoint</Application>
  <PresentationFormat>Προβολή στην οθόνη (4:3)</PresentationFormat>
  <Paragraphs>100</Paragraphs>
  <Slides>16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9" baseType="lpstr">
      <vt:lpstr>Arial MT</vt:lpstr>
      <vt:lpstr>Calibri</vt:lpstr>
      <vt:lpstr>Office Theme</vt:lpstr>
      <vt:lpstr>Δημιουργική Μέθοδος ρυθμικού και θεατρικού παιχνιδιού</vt:lpstr>
      <vt:lpstr>Η ΔΥΝΑΜΗ ΤΗΣ ΜΑΣΚΑΣ</vt:lpstr>
      <vt:lpstr>Σκοποί ενότητας</vt:lpstr>
      <vt:lpstr>Περιεχόμενα ενότητας</vt:lpstr>
      <vt:lpstr>ΠΡΟΣΩΠΕΙΟΝ - ΜΑΣΚΑ</vt:lpstr>
      <vt:lpstr>Παρουσίαση του PowerPoint</vt:lpstr>
      <vt:lpstr>Η ΜΑΣΚΑ ΣΤΗΝ ΑΡΧΑΙΑ ΕΛΛΑΔΑ</vt:lpstr>
      <vt:lpstr>Η ΜΑΣΚΑ ΣΤΗΝ ΑΦΡΙΚΗ</vt:lpstr>
      <vt:lpstr>ΜΑΣΚΑ (συνέχεια)</vt:lpstr>
      <vt:lpstr>Για τη Μάσκα ο ΓΙΩΡΓΟΣ ΧΕΙΜΩΝΑΣ</vt:lpstr>
      <vt:lpstr>Ο TONY HARRISON, απευθυνόμενος στον σκηνογράφο και δημιουργό προσωπείων ΔΙΟΝΥΣΗ ΦΩΤΟΠΟΥΛΟ, λέει:</vt:lpstr>
      <vt:lpstr>Η ΜΑΣΚΑ ΣΤΟ ΘΕΑΤΡΙΚΟ ΠΑΙΧΝΙΔΙ</vt:lpstr>
      <vt:lpstr>Τέλος Ενότητας</vt:lpstr>
      <vt:lpstr>Σημείωμα Αναφοράς</vt:lpstr>
      <vt:lpstr>Χρηματοδότηση</vt:lpstr>
      <vt:lpstr>Σημείωμα Αδειοδότησης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Αισθητικοσ   ΚΥκλοΣ</dc:title>
  <dc:creator>mare</dc:creator>
  <cp:lastModifiedBy>Γαλάνη Μαρία (Μάρω)</cp:lastModifiedBy>
  <cp:revision>3</cp:revision>
  <dcterms:created xsi:type="dcterms:W3CDTF">2025-10-05T14:05:28Z</dcterms:created>
  <dcterms:modified xsi:type="dcterms:W3CDTF">2025-10-05T14:18:02Z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2015-08-03T00:00:00Z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2025-10-05T00:00:00Z</vt:filetime>
  </property>
  <property fmtid="{D5CDD505-2E9C-101B-9397-08002B2CF9AE}" pid="5" name="Producer">
    <vt:lpwstr>Microsoft® Office PowerPoint® 2007</vt:lpwstr>
  </property>
</Properties>
</file>