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301" r:id="rId2"/>
    <p:sldId id="305" r:id="rId3"/>
    <p:sldId id="302" r:id="rId4"/>
    <p:sldId id="306" r:id="rId5"/>
    <p:sldId id="303" r:id="rId6"/>
    <p:sldId id="283" r:id="rId7"/>
    <p:sldId id="304" r:id="rId8"/>
    <p:sldId id="326" r:id="rId9"/>
    <p:sldId id="327" r:id="rId10"/>
    <p:sldId id="307" r:id="rId11"/>
    <p:sldId id="328" r:id="rId12"/>
    <p:sldId id="308" r:id="rId13"/>
    <p:sldId id="309" r:id="rId14"/>
    <p:sldId id="310" r:id="rId15"/>
    <p:sldId id="312" r:id="rId16"/>
    <p:sldId id="313" r:id="rId17"/>
    <p:sldId id="314" r:id="rId18"/>
    <p:sldId id="315" r:id="rId19"/>
    <p:sldId id="316" r:id="rId20"/>
    <p:sldId id="317" r:id="rId21"/>
    <p:sldId id="311" r:id="rId22"/>
    <p:sldId id="318" r:id="rId23"/>
    <p:sldId id="319" r:id="rId24"/>
    <p:sldId id="320" r:id="rId25"/>
    <p:sldId id="322" r:id="rId26"/>
    <p:sldId id="321" r:id="rId27"/>
    <p:sldId id="323" r:id="rId28"/>
    <p:sldId id="324" r:id="rId29"/>
    <p:sldId id="325" r:id="rId30"/>
    <p:sldId id="280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Φωτεινό στυλ 2 - Έμφαση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5" autoAdjust="0"/>
    <p:restoredTop sz="88312" autoAdjust="0"/>
  </p:normalViewPr>
  <p:slideViewPr>
    <p:cSldViewPr>
      <p:cViewPr varScale="1">
        <p:scale>
          <a:sx n="81" d="100"/>
          <a:sy n="81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ακόπουλος Χρήστος" userId="6efd6ec6-1521-44ce-b132-cd42effa7ce8" providerId="ADAL" clId="{0500195B-9E58-49FA-9636-25713ABBEB03}"/>
    <pc:docChg chg="modSld">
      <pc:chgData name="Παναγιωτακόπουλος Χρήστος" userId="6efd6ec6-1521-44ce-b132-cd42effa7ce8" providerId="ADAL" clId="{0500195B-9E58-49FA-9636-25713ABBEB03}" dt="2022-10-02T18:35:58.345" v="1" actId="20577"/>
      <pc:docMkLst>
        <pc:docMk/>
      </pc:docMkLst>
      <pc:sldChg chg="modSp mod">
        <pc:chgData name="Παναγιωτακόπουλος Χρήστος" userId="6efd6ec6-1521-44ce-b132-cd42effa7ce8" providerId="ADAL" clId="{0500195B-9E58-49FA-9636-25713ABBEB03}" dt="2022-10-02T18:35:58.345" v="1" actId="20577"/>
        <pc:sldMkLst>
          <pc:docMk/>
          <pc:sldMk cId="0" sldId="256"/>
        </pc:sldMkLst>
        <pc:spChg chg="mod">
          <ac:chgData name="Παναγιωτακόπουλος Χρήστος" userId="6efd6ec6-1521-44ce-b132-cd42effa7ce8" providerId="ADAL" clId="{0500195B-9E58-49FA-9636-25713ABBEB03}" dt="2022-10-02T18:35:58.345" v="1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  <pc:docChgLst>
    <pc:chgData name="Παναγιωτακόπουλος Χρήστος" userId="6efd6ec6-1521-44ce-b132-cd42effa7ce8" providerId="ADAL" clId="{D5849305-FAEF-47FA-AB51-16018BDC3F8F}"/>
    <pc:docChg chg="modSld modMainMaster">
      <pc:chgData name="Παναγιωτακόπουλος Χρήστος" userId="6efd6ec6-1521-44ce-b132-cd42effa7ce8" providerId="ADAL" clId="{D5849305-FAEF-47FA-AB51-16018BDC3F8F}" dt="2020-09-06T17:10:12.086" v="38"/>
      <pc:docMkLst>
        <pc:docMk/>
      </pc:docMkLst>
      <pc:sldChg chg="modSp mod">
        <pc:chgData name="Παναγιωτακόπουλος Χρήστος" userId="6efd6ec6-1521-44ce-b132-cd42effa7ce8" providerId="ADAL" clId="{D5849305-FAEF-47FA-AB51-16018BDC3F8F}" dt="2020-09-06T17:08:17.550" v="11" actId="6549"/>
        <pc:sldMkLst>
          <pc:docMk/>
          <pc:sldMk cId="0" sldId="256"/>
        </pc:sldMkLst>
        <pc:spChg chg="mod">
          <ac:chgData name="Παναγιωτακόπουλος Χρήστος" userId="6efd6ec6-1521-44ce-b132-cd42effa7ce8" providerId="ADAL" clId="{D5849305-FAEF-47FA-AB51-16018BDC3F8F}" dt="2020-09-06T17:08:17.550" v="11" actId="6549"/>
          <ac:spMkLst>
            <pc:docMk/>
            <pc:sldMk cId="0" sldId="256"/>
            <ac:spMk id="2" creationId="{00000000-0000-0000-0000-000000000000}"/>
          </ac:spMkLst>
        </pc:spChg>
        <pc:picChg chg="mod">
          <ac:chgData name="Παναγιωτακόπουλος Χρήστος" userId="6efd6ec6-1521-44ce-b132-cd42effa7ce8" providerId="ADAL" clId="{D5849305-FAEF-47FA-AB51-16018BDC3F8F}" dt="2020-09-06T17:08:12.718" v="3" actId="1036"/>
          <ac:picMkLst>
            <pc:docMk/>
            <pc:sldMk cId="0" sldId="256"/>
            <ac:picMk id="5" creationId="{00000000-0000-0000-0000-000000000000}"/>
          </ac:picMkLst>
        </pc:picChg>
      </pc:sldChg>
      <pc:sldChg chg="modSp mod">
        <pc:chgData name="Παναγιωτακόπουλος Χρήστος" userId="6efd6ec6-1521-44ce-b132-cd42effa7ce8" providerId="ADAL" clId="{D5849305-FAEF-47FA-AB51-16018BDC3F8F}" dt="2020-09-06T17:08:50.190" v="37" actId="1036"/>
        <pc:sldMkLst>
          <pc:docMk/>
          <pc:sldMk cId="1174522022" sldId="280"/>
        </pc:sldMkLst>
        <pc:spChg chg="mod">
          <ac:chgData name="Παναγιωτακόπουλος Χρήστος" userId="6efd6ec6-1521-44ce-b132-cd42effa7ce8" providerId="ADAL" clId="{D5849305-FAEF-47FA-AB51-16018BDC3F8F}" dt="2020-09-06T17:08:45.182" v="26" actId="20577"/>
          <ac:spMkLst>
            <pc:docMk/>
            <pc:sldMk cId="1174522022" sldId="280"/>
            <ac:spMk id="2" creationId="{00000000-0000-0000-0000-000000000000}"/>
          </ac:spMkLst>
        </pc:spChg>
        <pc:picChg chg="mod">
          <ac:chgData name="Παναγιωτακόπουλος Χρήστος" userId="6efd6ec6-1521-44ce-b132-cd42effa7ce8" providerId="ADAL" clId="{D5849305-FAEF-47FA-AB51-16018BDC3F8F}" dt="2020-09-06T17:08:50.190" v="37" actId="1036"/>
          <ac:picMkLst>
            <pc:docMk/>
            <pc:sldMk cId="1174522022" sldId="280"/>
            <ac:picMk id="3" creationId="{00000000-0000-0000-0000-000000000000}"/>
          </ac:picMkLst>
        </pc:picChg>
      </pc:sldChg>
      <pc:sldChg chg="modSp">
        <pc:chgData name="Παναγιωτακόπουλος Χρήστος" userId="6efd6ec6-1521-44ce-b132-cd42effa7ce8" providerId="ADAL" clId="{D5849305-FAEF-47FA-AB51-16018BDC3F8F}" dt="2020-09-06T17:10:12.086" v="38"/>
        <pc:sldMkLst>
          <pc:docMk/>
          <pc:sldMk cId="2515303770" sldId="283"/>
        </pc:sldMkLst>
        <pc:spChg chg="mod">
          <ac:chgData name="Παναγιωτακόπουλος Χρήστος" userId="6efd6ec6-1521-44ce-b132-cd42effa7ce8" providerId="ADAL" clId="{D5849305-FAEF-47FA-AB51-16018BDC3F8F}" dt="2020-09-06T17:10:12.086" v="38"/>
          <ac:spMkLst>
            <pc:docMk/>
            <pc:sldMk cId="2515303770" sldId="283"/>
            <ac:spMk id="10" creationId="{00000000-0000-0000-0000-000000000000}"/>
          </ac:spMkLst>
        </pc:spChg>
      </pc:sldChg>
      <pc:sldChg chg="modSp">
        <pc:chgData name="Παναγιωτακόπουλος Χρήστος" userId="6efd6ec6-1521-44ce-b132-cd42effa7ce8" providerId="ADAL" clId="{D5849305-FAEF-47FA-AB51-16018BDC3F8F}" dt="2020-09-06T17:10:12.086" v="38"/>
        <pc:sldMkLst>
          <pc:docMk/>
          <pc:sldMk cId="1902414180" sldId="295"/>
        </pc:sldMkLst>
        <pc:spChg chg="mod">
          <ac:chgData name="Παναγιωτακόπουλος Χρήστος" userId="6efd6ec6-1521-44ce-b132-cd42effa7ce8" providerId="ADAL" clId="{D5849305-FAEF-47FA-AB51-16018BDC3F8F}" dt="2020-09-06T17:10:12.086" v="38"/>
          <ac:spMkLst>
            <pc:docMk/>
            <pc:sldMk cId="1902414180" sldId="295"/>
            <ac:spMk id="10" creationId="{00000000-0000-0000-0000-000000000000}"/>
          </ac:spMkLst>
        </pc:spChg>
      </pc:sldChg>
      <pc:sldChg chg="modSp">
        <pc:chgData name="Παναγιωτακόπουλος Χρήστος" userId="6efd6ec6-1521-44ce-b132-cd42effa7ce8" providerId="ADAL" clId="{D5849305-FAEF-47FA-AB51-16018BDC3F8F}" dt="2020-09-06T17:10:12.086" v="38"/>
        <pc:sldMkLst>
          <pc:docMk/>
          <pc:sldMk cId="1902414180" sldId="296"/>
        </pc:sldMkLst>
        <pc:spChg chg="mod">
          <ac:chgData name="Παναγιωτακόπουλος Χρήστος" userId="6efd6ec6-1521-44ce-b132-cd42effa7ce8" providerId="ADAL" clId="{D5849305-FAEF-47FA-AB51-16018BDC3F8F}" dt="2020-09-06T17:10:12.086" v="38"/>
          <ac:spMkLst>
            <pc:docMk/>
            <pc:sldMk cId="1902414180" sldId="296"/>
            <ac:spMk id="10" creationId="{00000000-0000-0000-0000-000000000000}"/>
          </ac:spMkLst>
        </pc:spChg>
      </pc:sldChg>
      <pc:sldChg chg="modSp">
        <pc:chgData name="Παναγιωτακόπουλος Χρήστος" userId="6efd6ec6-1521-44ce-b132-cd42effa7ce8" providerId="ADAL" clId="{D5849305-FAEF-47FA-AB51-16018BDC3F8F}" dt="2020-09-06T17:10:12.086" v="38"/>
        <pc:sldMkLst>
          <pc:docMk/>
          <pc:sldMk cId="1902414180" sldId="297"/>
        </pc:sldMkLst>
        <pc:spChg chg="mod">
          <ac:chgData name="Παναγιωτακόπουλος Χρήστος" userId="6efd6ec6-1521-44ce-b132-cd42effa7ce8" providerId="ADAL" clId="{D5849305-FAEF-47FA-AB51-16018BDC3F8F}" dt="2020-09-06T17:10:12.086" v="38"/>
          <ac:spMkLst>
            <pc:docMk/>
            <pc:sldMk cId="1902414180" sldId="297"/>
            <ac:spMk id="10" creationId="{00000000-0000-0000-0000-000000000000}"/>
          </ac:spMkLst>
        </pc:spChg>
      </pc:sldChg>
      <pc:sldChg chg="modSp">
        <pc:chgData name="Παναγιωτακόπουλος Χρήστος" userId="6efd6ec6-1521-44ce-b132-cd42effa7ce8" providerId="ADAL" clId="{D5849305-FAEF-47FA-AB51-16018BDC3F8F}" dt="2020-09-06T17:10:12.086" v="38"/>
        <pc:sldMkLst>
          <pc:docMk/>
          <pc:sldMk cId="1902414180" sldId="298"/>
        </pc:sldMkLst>
        <pc:spChg chg="mod">
          <ac:chgData name="Παναγιωτακόπουλος Χρήστος" userId="6efd6ec6-1521-44ce-b132-cd42effa7ce8" providerId="ADAL" clId="{D5849305-FAEF-47FA-AB51-16018BDC3F8F}" dt="2020-09-06T17:10:12.086" v="38"/>
          <ac:spMkLst>
            <pc:docMk/>
            <pc:sldMk cId="1902414180" sldId="298"/>
            <ac:spMk id="10" creationId="{00000000-0000-0000-0000-000000000000}"/>
          </ac:spMkLst>
        </pc:spChg>
      </pc:sldChg>
      <pc:sldChg chg="modSp">
        <pc:chgData name="Παναγιωτακόπουλος Χρήστος" userId="6efd6ec6-1521-44ce-b132-cd42effa7ce8" providerId="ADAL" clId="{D5849305-FAEF-47FA-AB51-16018BDC3F8F}" dt="2020-09-06T17:10:12.086" v="38"/>
        <pc:sldMkLst>
          <pc:docMk/>
          <pc:sldMk cId="3886896334" sldId="299"/>
        </pc:sldMkLst>
        <pc:spChg chg="mod">
          <ac:chgData name="Παναγιωτακόπουλος Χρήστος" userId="6efd6ec6-1521-44ce-b132-cd42effa7ce8" providerId="ADAL" clId="{D5849305-FAEF-47FA-AB51-16018BDC3F8F}" dt="2020-09-06T17:10:12.086" v="38"/>
          <ac:spMkLst>
            <pc:docMk/>
            <pc:sldMk cId="3886896334" sldId="299"/>
            <ac:spMk id="10" creationId="{00000000-0000-0000-0000-000000000000}"/>
          </ac:spMkLst>
        </pc:spChg>
      </pc:sldChg>
      <pc:sldChg chg="modSp">
        <pc:chgData name="Παναγιωτακόπουλος Χρήστος" userId="6efd6ec6-1521-44ce-b132-cd42effa7ce8" providerId="ADAL" clId="{D5849305-FAEF-47FA-AB51-16018BDC3F8F}" dt="2020-09-06T17:10:12.086" v="38"/>
        <pc:sldMkLst>
          <pc:docMk/>
          <pc:sldMk cId="4082566095" sldId="300"/>
        </pc:sldMkLst>
        <pc:spChg chg="mod">
          <ac:chgData name="Παναγιωτακόπουλος Χρήστος" userId="6efd6ec6-1521-44ce-b132-cd42effa7ce8" providerId="ADAL" clId="{D5849305-FAEF-47FA-AB51-16018BDC3F8F}" dt="2020-09-06T17:10:12.086" v="38"/>
          <ac:spMkLst>
            <pc:docMk/>
            <pc:sldMk cId="4082566095" sldId="300"/>
            <ac:spMk id="10" creationId="{00000000-0000-0000-0000-000000000000}"/>
          </ac:spMkLst>
        </pc:spChg>
      </pc:sldChg>
      <pc:sldMasterChg chg="modSp modSldLayout">
        <pc:chgData name="Παναγιωτακόπουλος Χρήστος" userId="6efd6ec6-1521-44ce-b132-cd42effa7ce8" providerId="ADAL" clId="{D5849305-FAEF-47FA-AB51-16018BDC3F8F}" dt="2020-09-06T17:10:12.086" v="38"/>
        <pc:sldMasterMkLst>
          <pc:docMk/>
          <pc:sldMasterMk cId="0" sldId="2147483660"/>
        </pc:sldMasterMkLst>
        <pc:spChg chg="mod">
          <ac:chgData name="Παναγιωτακόπουλος Χρήστος" userId="6efd6ec6-1521-44ce-b132-cd42effa7ce8" providerId="ADAL" clId="{D5849305-FAEF-47FA-AB51-16018BDC3F8F}" dt="2020-09-06T17:10:12.086" v="38"/>
          <ac:spMkLst>
            <pc:docMk/>
            <pc:sldMasterMk cId="0" sldId="2147483660"/>
            <ac:spMk id="5" creationId="{00000000-0000-0000-0000-000000000000}"/>
          </ac:spMkLst>
        </pc:spChg>
        <pc:sldLayoutChg chg="modSp">
          <pc:chgData name="Παναγιωτακόπουλος Χρήστος" userId="6efd6ec6-1521-44ce-b132-cd42effa7ce8" providerId="ADAL" clId="{D5849305-FAEF-47FA-AB51-16018BDC3F8F}" dt="2020-09-06T17:10:12.086" v="38"/>
          <pc:sldLayoutMkLst>
            <pc:docMk/>
            <pc:sldMasterMk cId="0" sldId="2147483660"/>
            <pc:sldLayoutMk cId="0" sldId="2147483661"/>
          </pc:sldLayoutMkLst>
          <pc:spChg chg="mod">
            <ac:chgData name="Παναγιωτακόπουλος Χρήστος" userId="6efd6ec6-1521-44ce-b132-cd42effa7ce8" providerId="ADAL" clId="{D5849305-FAEF-47FA-AB51-16018BDC3F8F}" dt="2020-09-06T17:10:12.086" v="38"/>
            <ac:spMkLst>
              <pc:docMk/>
              <pc:sldMasterMk cId="0" sldId="2147483660"/>
              <pc:sldLayoutMk cId="0" sldId="2147483661"/>
              <ac:spMk id="5" creationId="{00000000-0000-0000-0000-000000000000}"/>
            </ac:spMkLst>
          </pc:spChg>
        </pc:sldLayoutChg>
        <pc:sldLayoutChg chg="modSp">
          <pc:chgData name="Παναγιωτακόπουλος Χρήστος" userId="6efd6ec6-1521-44ce-b132-cd42effa7ce8" providerId="ADAL" clId="{D5849305-FAEF-47FA-AB51-16018BDC3F8F}" dt="2020-09-06T17:10:12.086" v="38"/>
          <pc:sldLayoutMkLst>
            <pc:docMk/>
            <pc:sldMasterMk cId="0" sldId="2147483660"/>
            <pc:sldLayoutMk cId="0" sldId="2147483662"/>
          </pc:sldLayoutMkLst>
          <pc:spChg chg="mod">
            <ac:chgData name="Παναγιωτακόπουλος Χρήστος" userId="6efd6ec6-1521-44ce-b132-cd42effa7ce8" providerId="ADAL" clId="{D5849305-FAEF-47FA-AB51-16018BDC3F8F}" dt="2020-09-06T17:10:12.086" v="38"/>
            <ac:spMkLst>
              <pc:docMk/>
              <pc:sldMasterMk cId="0" sldId="2147483660"/>
              <pc:sldLayoutMk cId="0" sldId="2147483662"/>
              <ac:spMk id="5" creationId="{00000000-0000-0000-0000-000000000000}"/>
            </ac:spMkLst>
          </pc:spChg>
        </pc:sldLayoutChg>
        <pc:sldLayoutChg chg="modSp">
          <pc:chgData name="Παναγιωτακόπουλος Χρήστος" userId="6efd6ec6-1521-44ce-b132-cd42effa7ce8" providerId="ADAL" clId="{D5849305-FAEF-47FA-AB51-16018BDC3F8F}" dt="2020-09-06T17:10:12.086" v="38"/>
          <pc:sldLayoutMkLst>
            <pc:docMk/>
            <pc:sldMasterMk cId="0" sldId="2147483660"/>
            <pc:sldLayoutMk cId="0" sldId="2147483663"/>
          </pc:sldLayoutMkLst>
          <pc:spChg chg="mod">
            <ac:chgData name="Παναγιωτακόπουλος Χρήστος" userId="6efd6ec6-1521-44ce-b132-cd42effa7ce8" providerId="ADAL" clId="{D5849305-FAEF-47FA-AB51-16018BDC3F8F}" dt="2020-09-06T17:10:12.086" v="38"/>
            <ac:spMkLst>
              <pc:docMk/>
              <pc:sldMasterMk cId="0" sldId="2147483660"/>
              <pc:sldLayoutMk cId="0" sldId="2147483663"/>
              <ac:spMk id="5" creationId="{00000000-0000-0000-0000-000000000000}"/>
            </ac:spMkLst>
          </pc:spChg>
        </pc:sldLayoutChg>
        <pc:sldLayoutChg chg="modSp">
          <pc:chgData name="Παναγιωτακόπουλος Χρήστος" userId="6efd6ec6-1521-44ce-b132-cd42effa7ce8" providerId="ADAL" clId="{D5849305-FAEF-47FA-AB51-16018BDC3F8F}" dt="2020-09-06T17:10:12.086" v="38"/>
          <pc:sldLayoutMkLst>
            <pc:docMk/>
            <pc:sldMasterMk cId="0" sldId="2147483660"/>
            <pc:sldLayoutMk cId="0" sldId="2147483664"/>
          </pc:sldLayoutMkLst>
          <pc:spChg chg="mod">
            <ac:chgData name="Παναγιωτακόπουλος Χρήστος" userId="6efd6ec6-1521-44ce-b132-cd42effa7ce8" providerId="ADAL" clId="{D5849305-FAEF-47FA-AB51-16018BDC3F8F}" dt="2020-09-06T17:10:12.086" v="38"/>
            <ac:spMkLst>
              <pc:docMk/>
              <pc:sldMasterMk cId="0" sldId="2147483660"/>
              <pc:sldLayoutMk cId="0" sldId="2147483664"/>
              <ac:spMk id="6" creationId="{00000000-0000-0000-0000-000000000000}"/>
            </ac:spMkLst>
          </pc:spChg>
        </pc:sldLayoutChg>
        <pc:sldLayoutChg chg="modSp">
          <pc:chgData name="Παναγιωτακόπουλος Χρήστος" userId="6efd6ec6-1521-44ce-b132-cd42effa7ce8" providerId="ADAL" clId="{D5849305-FAEF-47FA-AB51-16018BDC3F8F}" dt="2020-09-06T17:10:12.086" v="38"/>
          <pc:sldLayoutMkLst>
            <pc:docMk/>
            <pc:sldMasterMk cId="0" sldId="2147483660"/>
            <pc:sldLayoutMk cId="0" sldId="2147483665"/>
          </pc:sldLayoutMkLst>
          <pc:spChg chg="mod">
            <ac:chgData name="Παναγιωτακόπουλος Χρήστος" userId="6efd6ec6-1521-44ce-b132-cd42effa7ce8" providerId="ADAL" clId="{D5849305-FAEF-47FA-AB51-16018BDC3F8F}" dt="2020-09-06T17:10:12.086" v="38"/>
            <ac:spMkLst>
              <pc:docMk/>
              <pc:sldMasterMk cId="0" sldId="2147483660"/>
              <pc:sldLayoutMk cId="0" sldId="2147483665"/>
              <ac:spMk id="8" creationId="{00000000-0000-0000-0000-000000000000}"/>
            </ac:spMkLst>
          </pc:spChg>
        </pc:sldLayoutChg>
        <pc:sldLayoutChg chg="modSp">
          <pc:chgData name="Παναγιωτακόπουλος Χρήστος" userId="6efd6ec6-1521-44ce-b132-cd42effa7ce8" providerId="ADAL" clId="{D5849305-FAEF-47FA-AB51-16018BDC3F8F}" dt="2020-09-06T17:10:12.086" v="38"/>
          <pc:sldLayoutMkLst>
            <pc:docMk/>
            <pc:sldMasterMk cId="0" sldId="2147483660"/>
            <pc:sldLayoutMk cId="0" sldId="2147483666"/>
          </pc:sldLayoutMkLst>
          <pc:spChg chg="mod">
            <ac:chgData name="Παναγιωτακόπουλος Χρήστος" userId="6efd6ec6-1521-44ce-b132-cd42effa7ce8" providerId="ADAL" clId="{D5849305-FAEF-47FA-AB51-16018BDC3F8F}" dt="2020-09-06T17:10:12.086" v="38"/>
            <ac:spMkLst>
              <pc:docMk/>
              <pc:sldMasterMk cId="0" sldId="2147483660"/>
              <pc:sldLayoutMk cId="0" sldId="2147483666"/>
              <ac:spMk id="4" creationId="{00000000-0000-0000-0000-000000000000}"/>
            </ac:spMkLst>
          </pc:spChg>
        </pc:sldLayoutChg>
        <pc:sldLayoutChg chg="modSp">
          <pc:chgData name="Παναγιωτακόπουλος Χρήστος" userId="6efd6ec6-1521-44ce-b132-cd42effa7ce8" providerId="ADAL" clId="{D5849305-FAEF-47FA-AB51-16018BDC3F8F}" dt="2020-09-06T17:10:12.086" v="38"/>
          <pc:sldLayoutMkLst>
            <pc:docMk/>
            <pc:sldMasterMk cId="0" sldId="2147483660"/>
            <pc:sldLayoutMk cId="0" sldId="2147483667"/>
          </pc:sldLayoutMkLst>
          <pc:spChg chg="mod">
            <ac:chgData name="Παναγιωτακόπουλος Χρήστος" userId="6efd6ec6-1521-44ce-b132-cd42effa7ce8" providerId="ADAL" clId="{D5849305-FAEF-47FA-AB51-16018BDC3F8F}" dt="2020-09-06T17:10:12.086" v="38"/>
            <ac:spMkLst>
              <pc:docMk/>
              <pc:sldMasterMk cId="0" sldId="2147483660"/>
              <pc:sldLayoutMk cId="0" sldId="2147483667"/>
              <ac:spMk id="3" creationId="{00000000-0000-0000-0000-000000000000}"/>
            </ac:spMkLst>
          </pc:spChg>
        </pc:sldLayoutChg>
        <pc:sldLayoutChg chg="modSp">
          <pc:chgData name="Παναγιωτακόπουλος Χρήστος" userId="6efd6ec6-1521-44ce-b132-cd42effa7ce8" providerId="ADAL" clId="{D5849305-FAEF-47FA-AB51-16018BDC3F8F}" dt="2020-09-06T17:10:12.086" v="38"/>
          <pc:sldLayoutMkLst>
            <pc:docMk/>
            <pc:sldMasterMk cId="0" sldId="2147483660"/>
            <pc:sldLayoutMk cId="0" sldId="2147483668"/>
          </pc:sldLayoutMkLst>
          <pc:spChg chg="mod">
            <ac:chgData name="Παναγιωτακόπουλος Χρήστος" userId="6efd6ec6-1521-44ce-b132-cd42effa7ce8" providerId="ADAL" clId="{D5849305-FAEF-47FA-AB51-16018BDC3F8F}" dt="2020-09-06T17:10:12.086" v="38"/>
            <ac:spMkLst>
              <pc:docMk/>
              <pc:sldMasterMk cId="0" sldId="2147483660"/>
              <pc:sldLayoutMk cId="0" sldId="2147483668"/>
              <ac:spMk id="6" creationId="{00000000-0000-0000-0000-000000000000}"/>
            </ac:spMkLst>
          </pc:spChg>
        </pc:sldLayoutChg>
        <pc:sldLayoutChg chg="modSp">
          <pc:chgData name="Παναγιωτακόπουλος Χρήστος" userId="6efd6ec6-1521-44ce-b132-cd42effa7ce8" providerId="ADAL" clId="{D5849305-FAEF-47FA-AB51-16018BDC3F8F}" dt="2020-09-06T17:10:12.086" v="38"/>
          <pc:sldLayoutMkLst>
            <pc:docMk/>
            <pc:sldMasterMk cId="0" sldId="2147483660"/>
            <pc:sldLayoutMk cId="0" sldId="2147483669"/>
          </pc:sldLayoutMkLst>
          <pc:spChg chg="mod">
            <ac:chgData name="Παναγιωτακόπουλος Χρήστος" userId="6efd6ec6-1521-44ce-b132-cd42effa7ce8" providerId="ADAL" clId="{D5849305-FAEF-47FA-AB51-16018BDC3F8F}" dt="2020-09-06T17:10:12.086" v="38"/>
            <ac:spMkLst>
              <pc:docMk/>
              <pc:sldMasterMk cId="0" sldId="2147483660"/>
              <pc:sldLayoutMk cId="0" sldId="2147483669"/>
              <ac:spMk id="6" creationId="{00000000-0000-0000-0000-000000000000}"/>
            </ac:spMkLst>
          </pc:spChg>
        </pc:sldLayoutChg>
        <pc:sldLayoutChg chg="modSp">
          <pc:chgData name="Παναγιωτακόπουλος Χρήστος" userId="6efd6ec6-1521-44ce-b132-cd42effa7ce8" providerId="ADAL" clId="{D5849305-FAEF-47FA-AB51-16018BDC3F8F}" dt="2020-09-06T17:10:12.086" v="38"/>
          <pc:sldLayoutMkLst>
            <pc:docMk/>
            <pc:sldMasterMk cId="0" sldId="2147483660"/>
            <pc:sldLayoutMk cId="0" sldId="2147483670"/>
          </pc:sldLayoutMkLst>
          <pc:spChg chg="mod">
            <ac:chgData name="Παναγιωτακόπουλος Χρήστος" userId="6efd6ec6-1521-44ce-b132-cd42effa7ce8" providerId="ADAL" clId="{D5849305-FAEF-47FA-AB51-16018BDC3F8F}" dt="2020-09-06T17:10:12.086" v="38"/>
            <ac:spMkLst>
              <pc:docMk/>
              <pc:sldMasterMk cId="0" sldId="2147483660"/>
              <pc:sldLayoutMk cId="0" sldId="2147483670"/>
              <ac:spMk id="5" creationId="{00000000-0000-0000-0000-000000000000}"/>
            </ac:spMkLst>
          </pc:spChg>
        </pc:sldLayoutChg>
        <pc:sldLayoutChg chg="modSp">
          <pc:chgData name="Παναγιωτακόπουλος Χρήστος" userId="6efd6ec6-1521-44ce-b132-cd42effa7ce8" providerId="ADAL" clId="{D5849305-FAEF-47FA-AB51-16018BDC3F8F}" dt="2020-09-06T17:10:12.086" v="38"/>
          <pc:sldLayoutMkLst>
            <pc:docMk/>
            <pc:sldMasterMk cId="0" sldId="2147483660"/>
            <pc:sldLayoutMk cId="0" sldId="2147483671"/>
          </pc:sldLayoutMkLst>
          <pc:spChg chg="mod">
            <ac:chgData name="Παναγιωτακόπουλος Χρήστος" userId="6efd6ec6-1521-44ce-b132-cd42effa7ce8" providerId="ADAL" clId="{D5849305-FAEF-47FA-AB51-16018BDC3F8F}" dt="2020-09-06T17:10:12.086" v="38"/>
            <ac:spMkLst>
              <pc:docMk/>
              <pc:sldMasterMk cId="0" sldId="2147483660"/>
              <pc:sldLayoutMk cId="0" sldId="2147483671"/>
              <ac:spMk id="5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3FC32-5F0A-4AE4-AFAD-DB167EFDD1C9}" type="datetimeFigureOut">
              <a:rPr lang="el-GR" smtClean="0"/>
              <a:pPr/>
              <a:t>9/1/2023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FE4E5-FEC0-4E7F-9AD8-06EA4A3B268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78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Θέση εικόνας διαφάνειας">
            <a:extLst>
              <a:ext uri="{FF2B5EF4-FFF2-40B4-BE49-F238E27FC236}">
                <a16:creationId xmlns:a16="http://schemas.microsoft.com/office/drawing/2014/main" id="{0A09EE4C-B267-8734-4643-FB18FF69C1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- Θέση σημειώσεων">
            <a:extLst>
              <a:ext uri="{FF2B5EF4-FFF2-40B4-BE49-F238E27FC236}">
                <a16:creationId xmlns:a16="http://schemas.microsoft.com/office/drawing/2014/main" id="{96DDBE2C-A45D-C656-1E1A-B47BB03C1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12292" name="3 - Θέση αριθμού διαφάνειας">
            <a:extLst>
              <a:ext uri="{FF2B5EF4-FFF2-40B4-BE49-F238E27FC236}">
                <a16:creationId xmlns:a16="http://schemas.microsoft.com/office/drawing/2014/main" id="{706CFD6B-D772-2029-936E-F92162A0BF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8FC3C6-9E01-4389-B5EF-32F64E8A2362}" type="slidenum">
              <a:rPr lang="el-GR" altLang="el-GR" smtClean="0">
                <a:latin typeface="Calibri" panose="020F0502020204030204" pitchFamily="34" charset="0"/>
              </a:rPr>
              <a:pPr/>
              <a:t>1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E4E5-FEC0-4E7F-9AD8-06EA4A3B2689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C5CB-EB01-45D2-8916-0A2B9D3FC812}" type="datetime1">
              <a:rPr lang="el-GR" smtClean="0"/>
              <a:t>9/1/2023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Χρήστος Παναγιωτακόπουλος - Τ.Ε.Ε.Κ.Ε. - Εργαστήριο Η/Υ και Εκπαιδευτικής Τεχνολογίας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EF95-03E6-4AE5-A64F-262FD539C669}" type="datetime1">
              <a:rPr lang="el-GR" smtClean="0"/>
              <a:t>9/1/2023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Χρήστος Παναγιωτακόπουλος - Τ.Ε.Ε.Κ.Ε. - Εργαστήριο Η/Υ και Εκπαιδευτικής Τεχνολογίας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B029-8909-4670-8C00-286CD5724056}" type="datetime1">
              <a:rPr lang="el-GR" smtClean="0"/>
              <a:t>9/1/2023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Χρήστος Παναγιωτακόπουλος - Τ.Ε.Ε.Κ.Ε. - Εργαστήριο Η/Υ και Εκπαιδευτικής Τεχνολογίας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9899-EE12-4020-A118-DC05B53F5F01}" type="datetime1">
              <a:rPr lang="el-GR" smtClean="0"/>
              <a:t>9/1/2023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Χρήστος Παναγιωτακόπουλος - Τ.Ε.Ε.Κ.Ε. - Εργαστήριο Η/Υ και Εκπαιδευτικής Τεχνολογίας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AF-65BE-4C58-80D4-EA3F5ED58B38}" type="datetime1">
              <a:rPr lang="el-GR" smtClean="0"/>
              <a:t>9/1/2023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Χρήστος Παναγιωτακόπουλος - Τ.Ε.Ε.Κ.Ε. - Εργαστήριο Η/Υ και Εκπαιδευτικής Τεχνολογίας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1DFA-92BC-450B-8318-C449C1E90A51}" type="datetime1">
              <a:rPr lang="el-GR" smtClean="0"/>
              <a:t>9/1/2023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Χρήστος Παναγιωτακόπουλος - Τ.Ε.Ε.Κ.Ε. - Εργαστήριο Η/Υ και Εκπαιδευτικής Τεχνολογίας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1E7F-77CA-4374-8417-718FC17F1D85}" type="datetime1">
              <a:rPr lang="el-GR" smtClean="0"/>
              <a:t>9/1/2023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Χρήστος Παναγιωτακόπουλος - Τ.Ε.Ε.Κ.Ε. - Εργαστήριο Η/Υ και Εκπαιδευτικής Τεχνολογίας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61DE-C6D8-4049-A4C9-9C0C9524242E}" type="datetime1">
              <a:rPr lang="el-GR" smtClean="0"/>
              <a:t>9/1/2023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Χρήστος Παναγιωτακόπουλος - Τ.Ε.Ε.Κ.Ε. - Εργαστήριο Η/Υ και Εκπαιδευτικής Τεχνολογίας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215C-E343-442E-8752-866AA7E9445B}" type="datetime1">
              <a:rPr lang="el-GR" smtClean="0"/>
              <a:t>9/1/2023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Χρήστος Παναγιωτακόπουλος - Τ.Ε.Ε.Κ.Ε. - Εργαστήριο Η/Υ και Εκπαιδευτικής Τεχνολογίας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312C-7C65-407B-A01A-657AD05E7AF5}" type="datetime1">
              <a:rPr lang="el-GR" smtClean="0"/>
              <a:t>9/1/2023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Χρήστος Παναγιωτακόπουλος - Τ.Ε.Ε.Κ.Ε. - Εργαστήριο Η/Υ και Εκπαιδευτικής Τεχνολογίας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7335-F52F-45F5-8A39-ADC6354AEFAD}" type="datetime1">
              <a:rPr lang="el-GR" smtClean="0"/>
              <a:t>9/1/2023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Χρήστος Παναγιωτακόπουλος - Τ.Ε.Ε.Κ.Ε. - Εργαστήριο Η/Υ και Εκπαιδευτικής Τεχνολογίας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D108D-5EC9-4ABA-B8B4-81613326FCF8}" type="datetime1">
              <a:rPr lang="el-GR" smtClean="0"/>
              <a:t>9/1/2023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/>
              <a:t>Χρήστος Παναγιωτακόπουλος - Τ.Ε.Ε.Κ.Ε. - Εργαστήριο Η/Υ και Εκπαιδευτικής Τεχνολογίας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41C81-7879-42E8-81A3-91AA7A818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tl.elemedu.upatras.g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tl.elemedu.upatras.g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8B5F7F16-CD7E-A3F4-D38A-320F4F1AF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6624736"/>
          </a:xfr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460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Υπολογιστές και Εκπαίδευση</a:t>
            </a:r>
            <a:r>
              <a:rPr lang="el-GR" sz="3100" spc="50" dirty="0">
                <a:ln w="11430"/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3100" spc="50" dirty="0">
                <a:ln w="11430"/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100" spc="50" dirty="0">
                <a:ln w="11430"/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3100" spc="50" dirty="0">
                <a:ln w="11430"/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600" spc="50" dirty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ΤΠΕ </a:t>
            </a:r>
            <a:br>
              <a:rPr lang="el-GR" sz="3600" spc="50" dirty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spc="50" dirty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 ΔΙΔΑΣΚΑΛΙΑ ΚΑΙ ΣΤΗ ΜΑΘΗΣΗ:</a:t>
            </a:r>
            <a:r>
              <a:rPr lang="en-US" sz="3600" spc="50" dirty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spc="50" dirty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spc="50" dirty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ΑΝΑΚΕΦΑΛΑΙΩΣΗ</a:t>
            </a:r>
            <a:r>
              <a:rPr lang="en-US" sz="3100" spc="50" dirty="0">
                <a:ln w="11430"/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100" spc="50" dirty="0">
                <a:ln w="11430"/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100" spc="50" dirty="0">
                <a:ln w="11430"/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100" spc="50" dirty="0">
                <a:ln w="11430"/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100" spc="50" dirty="0">
                <a:ln w="11430"/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3100" spc="50" dirty="0">
                <a:ln w="11430"/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100" spc="50" dirty="0">
                <a:ln w="11430"/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100" spc="50" dirty="0">
                <a:ln w="11430"/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200" i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www.cetl.upatras.gr</a:t>
            </a:r>
            <a:r>
              <a:rPr lang="el-GR" sz="1200" i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l-GR" sz="1200" i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spc="50" dirty="0">
                <a:ln w="11430"/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spc="50" dirty="0">
                <a:ln w="11430"/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80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Χρήστος Παναγιωτακόπουλος</a:t>
            </a:r>
            <a:br>
              <a:rPr lang="el-GR" sz="280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Ανθή Καρατράντου</a:t>
            </a:r>
            <a:br>
              <a:rPr lang="el-GR" sz="280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Στέφανος Αρμακόλας</a:t>
            </a:r>
            <a:endParaRPr lang="el-GR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Εικόνα 1">
            <a:extLst>
              <a:ext uri="{FF2B5EF4-FFF2-40B4-BE49-F238E27FC236}">
                <a16:creationId xmlns:a16="http://schemas.microsoft.com/office/drawing/2014/main" id="{1AE6095C-AD4E-2218-8352-12FC9A19F3B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4775" y="3284538"/>
            <a:ext cx="1295400" cy="939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Ρεύματα ένταξης ΤΠΕ στην εκπαίδευση και προϋποθέσεις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10</a:t>
            </a:fld>
            <a:r>
              <a:rPr lang="en-US" dirty="0"/>
              <a:t> # 11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3909828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11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66279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Παιδαγωγικά ρεύματα ένταξης ΤΠΕ στην εκπαίδευση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EE89B4B-0450-EE64-A95A-16BA51B48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2017713"/>
            <a:ext cx="81280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/>
              <a:t>ο </a:t>
            </a:r>
            <a:r>
              <a:rPr lang="el-GR" altLang="el-GR" sz="2400" b="1" i="1" dirty="0"/>
              <a:t>υπολογιστής ως δάσκαλος</a:t>
            </a:r>
            <a:r>
              <a:rPr lang="el-GR" altLang="el-GR" sz="2400" dirty="0"/>
              <a:t> (</a:t>
            </a:r>
            <a:r>
              <a:rPr lang="en-US" altLang="el-GR" sz="2400" dirty="0"/>
              <a:t>teacher</a:t>
            </a:r>
            <a:r>
              <a:rPr lang="el-GR" altLang="el-GR" sz="2400" dirty="0"/>
              <a:t>): διδασκαλία μέσω υπολογιστή </a:t>
            </a:r>
          </a:p>
          <a:p>
            <a:pPr eaLnBrk="1" hangingPunct="1"/>
            <a:r>
              <a:rPr lang="el-GR" altLang="el-GR" sz="2400" dirty="0"/>
              <a:t>ο </a:t>
            </a:r>
            <a:r>
              <a:rPr lang="el-GR" altLang="el-GR" sz="2400" b="1" i="1" dirty="0"/>
              <a:t>υπολογιστής ως εργαλείο</a:t>
            </a:r>
            <a:r>
              <a:rPr lang="el-GR" altLang="el-GR" sz="2400" dirty="0"/>
              <a:t> (</a:t>
            </a:r>
            <a:r>
              <a:rPr lang="en-US" altLang="el-GR" sz="2400" dirty="0"/>
              <a:t>tool</a:t>
            </a:r>
            <a:r>
              <a:rPr lang="el-GR" altLang="el-GR" sz="2400" dirty="0"/>
              <a:t>): ο υπολογιστής ως εργαλείο μάθησης  </a:t>
            </a:r>
          </a:p>
          <a:p>
            <a:pPr eaLnBrk="1" hangingPunct="1"/>
            <a:r>
              <a:rPr lang="el-GR" altLang="el-GR" sz="2400" dirty="0"/>
              <a:t>και ο </a:t>
            </a:r>
            <a:r>
              <a:rPr lang="el-GR" altLang="el-GR" sz="2400" b="1" i="1" dirty="0"/>
              <a:t>υπολογιστής ως μαθητής </a:t>
            </a:r>
            <a:r>
              <a:rPr lang="el-GR" altLang="el-GR" sz="2400" dirty="0"/>
              <a:t>(</a:t>
            </a:r>
            <a:r>
              <a:rPr lang="en-US" altLang="el-GR" sz="2400" dirty="0"/>
              <a:t>tutee</a:t>
            </a:r>
            <a:r>
              <a:rPr lang="el-GR" altLang="el-GR" sz="2400" dirty="0"/>
              <a:t>): προγραμματισμός υπολογιστή </a:t>
            </a:r>
          </a:p>
        </p:txBody>
      </p:sp>
    </p:spTree>
    <p:extLst>
      <p:ext uri="{BB962C8B-B14F-4D97-AF65-F5344CB8AC3E}">
        <p14:creationId xmlns:p14="http://schemas.microsoft.com/office/powerpoint/2010/main" val="1263617585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12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66279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Παιδαγωγικά ρεύματα ένταξης ΤΠΕ στην εκπαίδευση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1585B80-A9B5-D9CB-A327-5569FDFCB3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911938"/>
            <a:ext cx="5904903" cy="4153178"/>
          </a:xfrm>
        </p:spPr>
      </p:pic>
    </p:spTree>
    <p:extLst>
      <p:ext uri="{BB962C8B-B14F-4D97-AF65-F5344CB8AC3E}">
        <p14:creationId xmlns:p14="http://schemas.microsoft.com/office/powerpoint/2010/main" val="128960704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13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66279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Υπολογιστές και Εκπαίδευση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DE97F77-B79A-38D5-A2DD-D0957EF28F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797942"/>
            <a:ext cx="7920880" cy="39322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dirty="0">
                <a:latin typeface="+mj-lt"/>
              </a:rPr>
              <a:t>Σ</a:t>
            </a:r>
            <a:r>
              <a:rPr lang="el-GR" sz="2200" dirty="0" err="1">
                <a:latin typeface="+mj-lt"/>
              </a:rPr>
              <a:t>υμπερασματικά</a:t>
            </a:r>
            <a:r>
              <a:rPr lang="el-GR" sz="2200" dirty="0">
                <a:latin typeface="+mj-lt"/>
              </a:rPr>
              <a:t>, σ</a:t>
            </a:r>
            <a:r>
              <a:rPr lang="en-US" sz="2200" dirty="0" err="1">
                <a:latin typeface="+mj-lt"/>
              </a:rPr>
              <a:t>την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εκπαιδευτική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πρακτική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διαφαίνονται</a:t>
            </a:r>
            <a:r>
              <a:rPr lang="en-US" sz="2200" dirty="0">
                <a:latin typeface="+mj-lt"/>
              </a:rPr>
              <a:t> </a:t>
            </a:r>
            <a:r>
              <a:rPr lang="el-GR" sz="2200" u="sng" dirty="0">
                <a:latin typeface="+mj-lt"/>
              </a:rPr>
              <a:t>τέσσερις</a:t>
            </a:r>
            <a:r>
              <a:rPr lang="en-US" sz="2200" u="sng" dirty="0">
                <a:latin typeface="+mj-lt"/>
              </a:rPr>
              <a:t> </a:t>
            </a:r>
            <a:r>
              <a:rPr lang="en-US" sz="2200" u="sng" dirty="0" err="1">
                <a:latin typeface="+mj-lt"/>
              </a:rPr>
              <a:t>προσεγγίσεις</a:t>
            </a:r>
            <a:endParaRPr lang="en-US" sz="2200" u="sng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dirty="0">
                <a:latin typeface="+mj-lt"/>
              </a:rPr>
              <a:t>A. </a:t>
            </a:r>
            <a:r>
              <a:rPr lang="en-US" sz="2200" dirty="0" err="1">
                <a:latin typeface="+mj-lt"/>
              </a:rPr>
              <a:t>Μαθαίνω</a:t>
            </a:r>
            <a:r>
              <a:rPr lang="en-US" sz="2200" dirty="0">
                <a:latin typeface="+mj-lt"/>
              </a:rPr>
              <a:t> </a:t>
            </a:r>
            <a:r>
              <a:rPr lang="en-US" sz="2200" u="sng" dirty="0" err="1">
                <a:latin typeface="+mj-lt"/>
              </a:rPr>
              <a:t>για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τους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υπολογιστές</a:t>
            </a:r>
            <a:r>
              <a:rPr lang="en-US" sz="2200" dirty="0">
                <a:latin typeface="+mj-lt"/>
              </a:rPr>
              <a:t> (</a:t>
            </a:r>
            <a:r>
              <a:rPr lang="en-US" sz="2200" dirty="0" err="1">
                <a:latin typeface="+mj-lt"/>
              </a:rPr>
              <a:t>υπολογιστής</a:t>
            </a:r>
            <a:r>
              <a:rPr lang="en-US" sz="2200" dirty="0">
                <a:latin typeface="+mj-lt"/>
              </a:rPr>
              <a:t> </a:t>
            </a:r>
            <a:r>
              <a:rPr lang="el-GR" sz="2200" dirty="0">
                <a:latin typeface="+mj-lt"/>
              </a:rPr>
              <a:t>γίνεται </a:t>
            </a:r>
            <a:r>
              <a:rPr lang="en-US" sz="2200" dirty="0" err="1">
                <a:latin typeface="+mj-lt"/>
              </a:rPr>
              <a:t>αντικείμενο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εκμάθησης</a:t>
            </a:r>
            <a:r>
              <a:rPr lang="en-US" sz="2200" dirty="0">
                <a:latin typeface="+mj-lt"/>
              </a:rPr>
              <a:t>)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dirty="0">
                <a:latin typeface="+mj-lt"/>
              </a:rPr>
              <a:t>B. </a:t>
            </a:r>
            <a:r>
              <a:rPr lang="en-US" sz="2200" dirty="0" err="1">
                <a:latin typeface="+mj-lt"/>
              </a:rPr>
              <a:t>Μαθαίνω</a:t>
            </a:r>
            <a:r>
              <a:rPr lang="en-US" sz="2200" dirty="0">
                <a:latin typeface="+mj-lt"/>
              </a:rPr>
              <a:t> </a:t>
            </a:r>
            <a:r>
              <a:rPr lang="en-US" sz="2200" u="sng" dirty="0" err="1">
                <a:latin typeface="+mj-lt"/>
              </a:rPr>
              <a:t>από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τους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υπολογιστές</a:t>
            </a:r>
            <a:r>
              <a:rPr lang="en-US" sz="2200" dirty="0">
                <a:latin typeface="+mj-lt"/>
              </a:rPr>
              <a:t> (</a:t>
            </a:r>
            <a:r>
              <a:rPr lang="en-US" sz="2200" dirty="0" err="1">
                <a:latin typeface="+mj-lt"/>
              </a:rPr>
              <a:t>υπολογιστής</a:t>
            </a:r>
            <a:r>
              <a:rPr lang="en-US" sz="2200" dirty="0">
                <a:latin typeface="+mj-lt"/>
              </a:rPr>
              <a:t> </a:t>
            </a:r>
            <a:r>
              <a:rPr lang="el-GR" sz="2200" dirty="0">
                <a:latin typeface="+mj-lt"/>
              </a:rPr>
              <a:t>έχει ρόλο δασκάλου</a:t>
            </a:r>
            <a:r>
              <a:rPr lang="en-US" sz="2200" dirty="0">
                <a:latin typeface="+mj-lt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dirty="0">
                <a:latin typeface="+mj-lt"/>
              </a:rPr>
              <a:t>Γ. </a:t>
            </a:r>
            <a:r>
              <a:rPr lang="en-US" sz="2200" dirty="0" err="1">
                <a:latin typeface="+mj-lt"/>
              </a:rPr>
              <a:t>Μαθαίνω</a:t>
            </a:r>
            <a:r>
              <a:rPr lang="en-US" sz="2200" dirty="0">
                <a:latin typeface="+mj-lt"/>
              </a:rPr>
              <a:t> </a:t>
            </a:r>
            <a:r>
              <a:rPr lang="en-US" sz="2200" u="sng" dirty="0" err="1">
                <a:latin typeface="+mj-lt"/>
              </a:rPr>
              <a:t>με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τους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υπολογιστές</a:t>
            </a:r>
            <a:r>
              <a:rPr lang="en-US" sz="2200" dirty="0">
                <a:latin typeface="+mj-lt"/>
              </a:rPr>
              <a:t> (</a:t>
            </a:r>
            <a:r>
              <a:rPr lang="en-US" sz="2200" dirty="0" err="1">
                <a:latin typeface="+mj-lt"/>
              </a:rPr>
              <a:t>υπολογιστής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σύντροφος</a:t>
            </a:r>
            <a:r>
              <a:rPr lang="el-GR" sz="2200" dirty="0">
                <a:latin typeface="+mj-lt"/>
              </a:rPr>
              <a:t> του μαθητή στη διαδικασία της μάθησης</a:t>
            </a:r>
            <a:r>
              <a:rPr lang="en-US" sz="2200" dirty="0">
                <a:latin typeface="+mj-lt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dirty="0">
                <a:latin typeface="+mj-lt"/>
              </a:rPr>
              <a:t>Δ. </a:t>
            </a:r>
            <a:r>
              <a:rPr lang="en-US" sz="2200" dirty="0" err="1">
                <a:latin typeface="+mj-lt"/>
              </a:rPr>
              <a:t>Μαθαίνω</a:t>
            </a:r>
            <a:r>
              <a:rPr lang="en-US" sz="2200" dirty="0">
                <a:latin typeface="+mj-lt"/>
              </a:rPr>
              <a:t> </a:t>
            </a:r>
            <a:r>
              <a:rPr lang="en-US" sz="2200" u="sng" dirty="0" err="1">
                <a:latin typeface="+mj-lt"/>
              </a:rPr>
              <a:t>τους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υπολογιστές</a:t>
            </a:r>
            <a:r>
              <a:rPr lang="en-US" sz="2200" dirty="0">
                <a:latin typeface="+mj-lt"/>
              </a:rPr>
              <a:t> (</a:t>
            </a:r>
            <a:r>
              <a:rPr lang="en-US" sz="2200" dirty="0" err="1">
                <a:latin typeface="+mj-lt"/>
              </a:rPr>
              <a:t>υπολογιστής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μαθητής</a:t>
            </a:r>
            <a:r>
              <a:rPr lang="en-US" sz="2200" dirty="0">
                <a:latin typeface="+mj-lt"/>
              </a:rPr>
              <a:t> – </a:t>
            </a:r>
            <a:r>
              <a:rPr lang="el-GR" sz="2200" dirty="0">
                <a:latin typeface="+mj-lt"/>
              </a:rPr>
              <a:t>ο μαθητής γίνεται δάσκαλος</a:t>
            </a:r>
            <a:r>
              <a:rPr lang="en-US" sz="22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6916041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14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66279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A. Μαθαίνω για τους υπολογιστές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FEF77E1-DB8C-C715-067B-40ED30D1B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1396752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200" dirty="0"/>
              <a:t>Υ</a:t>
            </a:r>
            <a:r>
              <a:rPr lang="en-US" altLang="el-GR" sz="2200" dirty="0"/>
              <a:t>π</a:t>
            </a:r>
            <a:r>
              <a:rPr lang="en-US" altLang="el-GR" sz="2200" dirty="0" err="1"/>
              <a:t>ολογιστής</a:t>
            </a:r>
            <a:r>
              <a:rPr lang="en-US" altLang="el-GR" sz="2200" dirty="0"/>
              <a:t> α</a:t>
            </a:r>
            <a:r>
              <a:rPr lang="en-US" altLang="el-GR" sz="2200" dirty="0" err="1"/>
              <a:t>ντικείμενο</a:t>
            </a:r>
            <a:r>
              <a:rPr lang="en-US" altLang="el-GR" sz="2200" dirty="0"/>
              <a:t> </a:t>
            </a:r>
            <a:r>
              <a:rPr lang="en-US" altLang="el-GR" sz="2200" dirty="0" err="1"/>
              <a:t>εκμάθησης</a:t>
            </a:r>
            <a:r>
              <a:rPr lang="en-US" altLang="el-GR" sz="2200" dirty="0"/>
              <a:t> </a:t>
            </a:r>
            <a:endParaRPr lang="el-GR" altLang="el-GR" sz="2200" dirty="0"/>
          </a:p>
          <a:p>
            <a:pPr eaLnBrk="1" hangingPunct="1"/>
            <a:r>
              <a:rPr lang="en-US" altLang="el-GR" sz="2200" dirty="0" err="1"/>
              <a:t>Αλφ</a:t>
            </a:r>
            <a:r>
              <a:rPr lang="en-US" altLang="el-GR" sz="2200" dirty="0"/>
              <a:t>αβητισμός στην πληροφορική και στους υπολογιστές</a:t>
            </a:r>
            <a:r>
              <a:rPr lang="el-GR" altLang="el-GR" sz="2200" dirty="0"/>
              <a:t> (</a:t>
            </a:r>
            <a:r>
              <a:rPr lang="el-GR" altLang="el-GR" sz="2200" dirty="0" err="1"/>
              <a:t>τεχνοκεντρικό</a:t>
            </a:r>
            <a:r>
              <a:rPr lang="el-GR" altLang="el-GR" sz="2200" dirty="0"/>
              <a:t> πρότυπο)</a:t>
            </a:r>
            <a:endParaRPr lang="en-US" altLang="el-GR" sz="2200" dirty="0"/>
          </a:p>
        </p:txBody>
      </p:sp>
    </p:spTree>
    <p:extLst>
      <p:ext uri="{BB962C8B-B14F-4D97-AF65-F5344CB8AC3E}">
        <p14:creationId xmlns:p14="http://schemas.microsoft.com/office/powerpoint/2010/main" val="1455930280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15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66279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B. Μαθαίνω από τους υπολογιστές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FEF77E1-DB8C-C715-067B-40ED30D1B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952328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200" dirty="0"/>
              <a:t>Υ</a:t>
            </a:r>
            <a:r>
              <a:rPr lang="en-US" altLang="el-GR" sz="2200" dirty="0"/>
              <a:t>π</a:t>
            </a:r>
            <a:r>
              <a:rPr lang="en-US" altLang="el-GR" sz="2200" dirty="0" err="1"/>
              <a:t>ολογιστής</a:t>
            </a:r>
            <a:r>
              <a:rPr lang="en-US" altLang="el-GR" sz="2200" dirty="0"/>
              <a:t> </a:t>
            </a:r>
            <a:r>
              <a:rPr lang="el-GR" altLang="el-GR" sz="2200" dirty="0"/>
              <a:t>«</a:t>
            </a:r>
            <a:r>
              <a:rPr lang="en-US" altLang="el-GR" sz="2200" dirty="0" err="1"/>
              <a:t>δάσκ</a:t>
            </a:r>
            <a:r>
              <a:rPr lang="en-US" altLang="el-GR" sz="2200" dirty="0"/>
              <a:t>αλος</a:t>
            </a:r>
            <a:r>
              <a:rPr lang="el-GR" altLang="el-GR" sz="2200" dirty="0"/>
              <a:t>»</a:t>
            </a:r>
            <a:r>
              <a:rPr lang="en-US" altLang="el-GR" sz="2200" dirty="0"/>
              <a:t> </a:t>
            </a:r>
            <a:endParaRPr lang="el-GR" altLang="el-GR" sz="2200" dirty="0"/>
          </a:p>
          <a:p>
            <a:pPr eaLnBrk="1" hangingPunct="1"/>
            <a:r>
              <a:rPr lang="en-US" altLang="el-GR" sz="2200" dirty="0" err="1"/>
              <a:t>Διδ</a:t>
            </a:r>
            <a:r>
              <a:rPr lang="en-US" altLang="el-GR" sz="2200" dirty="0"/>
              <a:t>ασκαλία με τη βοήθεια Υπολογιστή (Computer Assisted Instruction)</a:t>
            </a:r>
          </a:p>
          <a:p>
            <a:pPr eaLnBrk="1" hangingPunct="1"/>
            <a:r>
              <a:rPr lang="en-US" altLang="el-GR" sz="2200" dirty="0" err="1"/>
              <a:t>Προγράμμ</a:t>
            </a:r>
            <a:r>
              <a:rPr lang="en-US" altLang="el-GR" sz="2200" dirty="0"/>
              <a:t>ατα εξάσκησης και πρακτικής (drill and practice)</a:t>
            </a:r>
          </a:p>
          <a:p>
            <a:pPr eaLnBrk="1" hangingPunct="1"/>
            <a:r>
              <a:rPr lang="en-US" altLang="el-GR" sz="2200" dirty="0" err="1"/>
              <a:t>Προγράμμ</a:t>
            </a:r>
            <a:r>
              <a:rPr lang="en-US" altLang="el-GR" sz="2200" dirty="0"/>
              <a:t>ατα εκμάθησης (tutorials)</a:t>
            </a:r>
          </a:p>
          <a:p>
            <a:pPr eaLnBrk="1" hangingPunct="1"/>
            <a:r>
              <a:rPr lang="en-US" altLang="el-GR" sz="2200" dirty="0" err="1"/>
              <a:t>Έμ</a:t>
            </a:r>
            <a:r>
              <a:rPr lang="en-US" altLang="el-GR" sz="2200" dirty="0"/>
              <a:t>πειρα Διδακτικά Συστήματα (Intelligent Tutoring Systems): Τεχνητή Νοημοσύνη</a:t>
            </a:r>
          </a:p>
        </p:txBody>
      </p:sp>
    </p:spTree>
    <p:extLst>
      <p:ext uri="{BB962C8B-B14F-4D97-AF65-F5344CB8AC3E}">
        <p14:creationId xmlns:p14="http://schemas.microsoft.com/office/powerpoint/2010/main" val="3432103128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16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66279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Γ. Μαθαίνω με τους υπολογιστές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FEF77E1-DB8C-C715-067B-40ED30D1B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952328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200" dirty="0"/>
              <a:t>Υπολογιστής </a:t>
            </a:r>
            <a:r>
              <a:rPr lang="el-GR" altLang="el-GR" sz="2200" dirty="0" smtClean="0"/>
              <a:t>σύντροφος</a:t>
            </a:r>
            <a:r>
              <a:rPr lang="en-US" altLang="el-GR" sz="2200" dirty="0" smtClean="0"/>
              <a:t> – </a:t>
            </a:r>
            <a:r>
              <a:rPr lang="el-GR" altLang="el-GR" sz="2200" dirty="0" smtClean="0"/>
              <a:t>βοηθός </a:t>
            </a:r>
            <a:r>
              <a:rPr lang="el-GR" altLang="el-GR" sz="2200" smtClean="0"/>
              <a:t>του διδασκόμενου </a:t>
            </a:r>
            <a:endParaRPr lang="el-GR" altLang="el-GR" sz="2200" dirty="0"/>
          </a:p>
          <a:p>
            <a:pPr eaLnBrk="1" hangingPunct="1"/>
            <a:r>
              <a:rPr lang="el-GR" altLang="el-GR" sz="2200" dirty="0"/>
              <a:t>Μάθηση με τη βοήθεια Υπολογιστή (Computer </a:t>
            </a:r>
            <a:r>
              <a:rPr lang="el-GR" altLang="el-GR" sz="2200" dirty="0" err="1"/>
              <a:t>Assisted</a:t>
            </a:r>
            <a:r>
              <a:rPr lang="el-GR" altLang="el-GR" sz="2200" dirty="0"/>
              <a:t> </a:t>
            </a:r>
            <a:r>
              <a:rPr lang="el-GR" altLang="el-GR" sz="2200" dirty="0" err="1"/>
              <a:t>Learning</a:t>
            </a:r>
            <a:r>
              <a:rPr lang="el-GR" altLang="el-GR" sz="2200" dirty="0"/>
              <a:t>)</a:t>
            </a:r>
          </a:p>
          <a:p>
            <a:pPr eaLnBrk="1" hangingPunct="1"/>
            <a:r>
              <a:rPr lang="el-GR" altLang="el-GR" sz="2200" dirty="0"/>
              <a:t>Υπολογιστής ως γνωστικό εργαλείο</a:t>
            </a:r>
          </a:p>
        </p:txBody>
      </p:sp>
    </p:spTree>
    <p:extLst>
      <p:ext uri="{BB962C8B-B14F-4D97-AF65-F5344CB8AC3E}">
        <p14:creationId xmlns:p14="http://schemas.microsoft.com/office/powerpoint/2010/main" val="3815986809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17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66279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Δ. Μαθαίνω τους υπολογιστές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FEF77E1-DB8C-C715-067B-40ED30D1B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95232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l-GR" sz="2400" dirty="0"/>
              <a:t>Yπ</a:t>
            </a:r>
            <a:r>
              <a:rPr lang="en-US" altLang="el-GR" sz="2400" dirty="0" err="1"/>
              <a:t>ολογιστής</a:t>
            </a:r>
            <a:r>
              <a:rPr lang="en-US" altLang="el-GR" sz="2400" dirty="0"/>
              <a:t> </a:t>
            </a:r>
            <a:r>
              <a:rPr lang="el-GR" altLang="el-GR" sz="2400" dirty="0"/>
              <a:t>ως «</a:t>
            </a:r>
            <a:r>
              <a:rPr lang="en-US" altLang="el-GR" sz="2400" dirty="0"/>
              <a:t>μα</a:t>
            </a:r>
            <a:r>
              <a:rPr lang="en-US" altLang="el-GR" sz="2400" dirty="0" err="1"/>
              <a:t>θητής</a:t>
            </a:r>
            <a:r>
              <a:rPr lang="el-GR" altLang="el-GR" sz="2400" dirty="0"/>
              <a:t>»</a:t>
            </a:r>
          </a:p>
          <a:p>
            <a:pPr eaLnBrk="1" hangingPunct="1"/>
            <a:r>
              <a:rPr lang="el-GR" altLang="el-GR" sz="2400" dirty="0"/>
              <a:t>Αντιστροφή ρόλων </a:t>
            </a:r>
          </a:p>
          <a:p>
            <a:pPr eaLnBrk="1" hangingPunct="1"/>
            <a:r>
              <a:rPr lang="el-GR" altLang="el-GR" sz="2400" dirty="0"/>
              <a:t>Το παιδαγωγικό κίνημα της γλώσσας προγραμματισμού </a:t>
            </a:r>
            <a:r>
              <a:rPr lang="en-US" altLang="el-GR" sz="2400" dirty="0"/>
              <a:t>LOGO</a:t>
            </a:r>
          </a:p>
          <a:p>
            <a:pPr eaLnBrk="1" hangingPunct="1"/>
            <a:r>
              <a:rPr lang="el-GR" altLang="el-GR" sz="2400" dirty="0"/>
              <a:t>Ο μαθητής προγραμματίζοντας τον υπολογιστή τον «διδάσκει»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015FAF5-937B-5422-B247-711EC006F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425" y="392561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23578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18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-180528" y="3441831"/>
            <a:ext cx="2267744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Τεχνολογίες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B5B0313E-65F2-D8E1-20C4-C0EC3A381F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8975" y="1266278"/>
            <a:ext cx="4745313" cy="4971033"/>
          </a:xfrm>
        </p:spPr>
      </p:pic>
    </p:spTree>
    <p:extLst>
      <p:ext uri="{BB962C8B-B14F-4D97-AF65-F5344CB8AC3E}">
        <p14:creationId xmlns:p14="http://schemas.microsoft.com/office/powerpoint/2010/main" val="3335403077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19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-13652" y="1268760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Τεχνολογία – Παιδαγωγικά ρεύματα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D6C6B87-04FE-4C2E-6300-83FAE701A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017713"/>
            <a:ext cx="8415338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2000" dirty="0"/>
              <a:t>Ο χρόνος αποτελεί τον άξονα εξέλιξης της τεχνολογίας – παιδαγωγικών ρευμάτων.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000" dirty="0"/>
              <a:t>Ο χρόνος είναι στενά δεμένος με την εξέλιξη της τεχνολογίας του υλικού και του λογισμικού των υπολογιστών.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2000" dirty="0"/>
              <a:t>Όμως: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000" dirty="0"/>
              <a:t>Η τεχνολογία επηρεάζει και συχνά κατευθύνει τη σχεδίαση του εκπαιδευτικού λογισμικού.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2000" dirty="0"/>
              <a:t>Στον άξονα του χρόνου: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000" dirty="0"/>
              <a:t>Τα παιδαγωγικά ρεύματα (υπολογιστής – δάσκαλος, υπολογιστής – μαθητής, υπολογιστής - εργαλείο) μεταβάλλονται.</a:t>
            </a:r>
          </a:p>
          <a:p>
            <a:pPr lvl="1">
              <a:lnSpc>
                <a:spcPct val="80000"/>
              </a:lnSpc>
            </a:pPr>
            <a:r>
              <a:rPr lang="el-GR" altLang="el-GR" sz="1600" dirty="0"/>
              <a:t>Σε μεγάλο βαθμό φαίνεται και η εξάρτηση από τις τεχνολογικές πλατφόρμες ανάπτυξης (οι νέες τεχνολογικές λύσεις προσδιορίζουν ή και καθορίζουν πολλές φορές το είδος και τον τρόπο της παιδαγωγικής εφαρμογής μέσα στο σχολικό πλαίσιο). </a:t>
            </a:r>
          </a:p>
          <a:p>
            <a:pPr lvl="1">
              <a:lnSpc>
                <a:spcPct val="80000"/>
              </a:lnSpc>
            </a:pPr>
            <a:r>
              <a:rPr lang="el-GR" altLang="el-GR" sz="1600" dirty="0"/>
              <a:t>αλλά και η χρονολογική συνύπαρξη διαφορετικών παιδαγωγικών ρευμάτων χρήσης (με έμφαση στο δάσκαλο, στον προγραμματισμό ή στη χρήση των λογισμικών ως μέσο).</a:t>
            </a:r>
          </a:p>
        </p:txBody>
      </p:sp>
    </p:spTree>
    <p:extLst>
      <p:ext uri="{BB962C8B-B14F-4D97-AF65-F5344CB8AC3E}">
        <p14:creationId xmlns:p14="http://schemas.microsoft.com/office/powerpoint/2010/main" val="39503530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Γιατί;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2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E8BA5D1-8898-ED4E-45D2-C2131DA0388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319808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Οι Τεχνολογίες της Πληροφορίας και των Επικοινωνιών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407856E8-A35B-53E4-E4A1-0E485F5EC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848460"/>
            <a:ext cx="5904458" cy="391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 typeface="Wingdings" panose="05000000000000000000" pitchFamily="2" charset="2"/>
              <a:buChar char="ü"/>
            </a:pPr>
            <a:r>
              <a:rPr lang="en-US" altLang="el-GR" sz="2200" i="0" dirty="0">
                <a:latin typeface="Calibri" panose="020F0502020204030204" pitchFamily="34" charset="0"/>
              </a:rPr>
              <a:t>  </a:t>
            </a:r>
            <a:r>
              <a:rPr lang="el-GR" altLang="el-GR" sz="2200" i="0" dirty="0">
                <a:latin typeface="Calibri" panose="020F0502020204030204" pitchFamily="34" charset="0"/>
              </a:rPr>
              <a:t>Ο όρος «Τεχνολογίες της Πληροφορίας και των Επικοινωνιών» (ΤΠΕ - ICT), δίνει έμφαση από κοινού στην τεχνολογία, στην πληροφορία και στην επικοινωνία. </a:t>
            </a:r>
            <a:endParaRPr lang="en-US" altLang="el-GR" sz="2200" i="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15000"/>
              </a:spcBef>
              <a:buFontTx/>
              <a:buNone/>
            </a:pPr>
            <a:endParaRPr lang="el-GR" altLang="el-GR" sz="2200" i="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15000"/>
              </a:spcBef>
              <a:buFont typeface="Wingdings" panose="05000000000000000000" pitchFamily="2" charset="2"/>
              <a:buChar char="ü"/>
            </a:pPr>
            <a:r>
              <a:rPr lang="el-GR" altLang="el-GR" sz="2200" i="0" dirty="0">
                <a:latin typeface="Calibri" panose="020F0502020204030204" pitchFamily="34" charset="0"/>
              </a:rPr>
              <a:t>  Οι ΤΠΕ δηλαδή, εστιάζουν στην παραδοσιακή χρήση των τεχνολογιών μέσω των Η/Υ σε συνδυασμό με την γρήγορα αναπτυσσόμενη ψηφιακή τεχνολογία των επικοινωνιών, που επιτρέπουν το διαμοιρασμό της πληροφορίας και την επικοινωνία μεταξύ των χρηστών.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0AFDC2F-7F72-6780-FB28-7A59F4B36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4944"/>
            <a:ext cx="2592387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346224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20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-13652" y="1268760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Τεχνολογία – Παιδαγωγικά ρεύματα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6C7B7CD6-382B-13A8-BBC1-D4F180F06CD5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1600542"/>
            <a:ext cx="7930863" cy="4564647"/>
            <a:chOff x="1800" y="1142"/>
            <a:chExt cx="10143" cy="6722"/>
          </a:xfrm>
        </p:grpSpPr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51E097E2-B7D2-2692-692B-186E51DC9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1620"/>
              <a:ext cx="0" cy="57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C2B29CB4-E358-A2D1-71D5-63E5A3B90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9" y="1765"/>
              <a:ext cx="56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094" tIns="31547" rIns="63094" bIns="3154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200" i="1">
                  <a:solidFill>
                    <a:srgbClr val="000000"/>
                  </a:solidFill>
                  <a:latin typeface="+mn-lt"/>
                </a:rPr>
                <a:t>1950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3FD7EAF8-8A1D-525A-1AE3-90F35B742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8" y="3341"/>
              <a:ext cx="56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094" tIns="31547" rIns="63094" bIns="3154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200" i="1">
                  <a:solidFill>
                    <a:srgbClr val="000000"/>
                  </a:solidFill>
                  <a:latin typeface="+mn-lt"/>
                </a:rPr>
                <a:t>1970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BA6ACE35-5F31-590C-7E36-AA8201B80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4366"/>
              <a:ext cx="56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094" tIns="31547" rIns="63094" bIns="3154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200" i="1">
                  <a:solidFill>
                    <a:srgbClr val="000000"/>
                  </a:solidFill>
                  <a:latin typeface="+mn-lt"/>
                </a:rPr>
                <a:t>1980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5C205675-FFD4-626B-19E8-D0CC090F0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" y="5469"/>
              <a:ext cx="56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094" tIns="31547" rIns="63094" bIns="3154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200" i="1">
                  <a:solidFill>
                    <a:srgbClr val="000000"/>
                  </a:solidFill>
                  <a:latin typeface="+mn-lt"/>
                </a:rPr>
                <a:t>1990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7B22222B-FDDE-BFFB-82C8-7A0D3521F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0" y="6494"/>
              <a:ext cx="56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094" tIns="31547" rIns="63094" bIns="3154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200" i="1" dirty="0">
                  <a:solidFill>
                    <a:srgbClr val="000000"/>
                  </a:solidFill>
                  <a:latin typeface="+mn-lt"/>
                </a:rPr>
                <a:t>2000</a:t>
              </a:r>
              <a:endParaRPr lang="en-GB" altLang="el-GR" sz="1800" dirty="0">
                <a:latin typeface="+mn-lt"/>
              </a:endParaRPr>
            </a:p>
          </p:txBody>
        </p:sp>
        <p:sp>
          <p:nvSpPr>
            <p:cNvPr id="16" name="Text Box 11">
              <a:extLst>
                <a:ext uri="{FF2B5EF4-FFF2-40B4-BE49-F238E27FC236}">
                  <a16:creationId xmlns:a16="http://schemas.microsoft.com/office/drawing/2014/main" id="{04682E71-90E6-C8A6-8EE3-96161D1C6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0" y="2520"/>
              <a:ext cx="1830" cy="64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3094" tIns="31547" rIns="63094" bIns="31547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000">
                  <a:solidFill>
                    <a:srgbClr val="5F5F5F"/>
                  </a:solidFill>
                  <a:latin typeface="+mn-lt"/>
                </a:rPr>
                <a:t>Προγραμματισμένη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000">
                  <a:solidFill>
                    <a:srgbClr val="5F5F5F"/>
                  </a:solidFill>
                  <a:latin typeface="+mn-lt"/>
                </a:rPr>
                <a:t>διδασκαλία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17" name="Text Box 12">
              <a:extLst>
                <a:ext uri="{FF2B5EF4-FFF2-40B4-BE49-F238E27FC236}">
                  <a16:creationId xmlns:a16="http://schemas.microsoft.com/office/drawing/2014/main" id="{9F49F0E9-F6E8-F32B-7519-C5E6BE5C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0" y="3600"/>
              <a:ext cx="1836" cy="64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3094" tIns="31547" rIns="63094" bIns="31547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000" dirty="0" err="1">
                  <a:solidFill>
                    <a:srgbClr val="000000"/>
                  </a:solidFill>
                  <a:latin typeface="+mn-lt"/>
                </a:rPr>
                <a:t>Εξάσκηση</a:t>
              </a:r>
              <a:r>
                <a:rPr lang="en-GB" altLang="el-GR" sz="1000" dirty="0">
                  <a:solidFill>
                    <a:srgbClr val="000000"/>
                  </a:solidFill>
                  <a:latin typeface="+mn-lt"/>
                </a:rPr>
                <a:t> &amp; Πρα</a:t>
              </a:r>
              <a:r>
                <a:rPr lang="en-GB" altLang="el-GR" sz="1000" dirty="0" err="1">
                  <a:solidFill>
                    <a:srgbClr val="000000"/>
                  </a:solidFill>
                  <a:latin typeface="+mn-lt"/>
                </a:rPr>
                <a:t>κτική</a:t>
              </a:r>
              <a:endParaRPr lang="en-GB" altLang="el-GR" sz="1800" dirty="0">
                <a:latin typeface="+mn-lt"/>
              </a:endParaRPr>
            </a:p>
          </p:txBody>
        </p:sp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id="{7F3DD4D5-D5C3-CB06-30AD-8EEC1FECF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0" y="4500"/>
              <a:ext cx="1799" cy="64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3094" tIns="31547" rIns="63094" bIns="31547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000">
                  <a:solidFill>
                    <a:srgbClr val="000000"/>
                  </a:solidFill>
                  <a:latin typeface="+mn-lt"/>
                </a:rPr>
                <a:t>Έμπειρα Διδακτικά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000">
                  <a:solidFill>
                    <a:srgbClr val="000000"/>
                  </a:solidFill>
                  <a:latin typeface="+mn-lt"/>
                </a:rPr>
                <a:t>Συστήματα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4B4055AA-B99E-51C2-3CC1-AB39A4046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0" y="1980"/>
              <a:ext cx="2520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100" b="1" dirty="0">
                  <a:latin typeface="+mn-lt"/>
                </a:rPr>
                <a:t>Υπ</a:t>
              </a:r>
              <a:r>
                <a:rPr lang="en-GB" altLang="el-GR" sz="1100" b="1" dirty="0" err="1">
                  <a:latin typeface="+mn-lt"/>
                </a:rPr>
                <a:t>ολογιστής</a:t>
              </a:r>
              <a:r>
                <a:rPr lang="en-GB" altLang="el-GR" sz="1100" b="1" dirty="0">
                  <a:latin typeface="+mn-lt"/>
                </a:rPr>
                <a:t> </a:t>
              </a:r>
              <a:r>
                <a:rPr lang="en-GB" altLang="el-GR" sz="1100" b="1" dirty="0" err="1">
                  <a:latin typeface="+mn-lt"/>
                </a:rPr>
                <a:t>δάσκ</a:t>
              </a:r>
              <a:r>
                <a:rPr lang="en-GB" altLang="el-GR" sz="1100" b="1" dirty="0">
                  <a:latin typeface="+mn-lt"/>
                </a:rPr>
                <a:t>αλος</a:t>
              </a:r>
              <a:endParaRPr lang="en-GB" altLang="el-GR" sz="1800" dirty="0">
                <a:latin typeface="+mn-lt"/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A3F4070E-66AD-4A8A-5C08-D38478F1B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9" y="3470"/>
              <a:ext cx="2160" cy="54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3094" tIns="31547" rIns="63094" bIns="3154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000" dirty="0">
                  <a:solidFill>
                    <a:srgbClr val="000000"/>
                  </a:solidFill>
                  <a:latin typeface="+mn-lt"/>
                </a:rPr>
                <a:t>Logo &amp; </a:t>
              </a:r>
              <a:r>
                <a:rPr lang="en-GB" altLang="el-GR" sz="1000" dirty="0" err="1">
                  <a:solidFill>
                    <a:srgbClr val="000000"/>
                  </a:solidFill>
                  <a:latin typeface="+mn-lt"/>
                </a:rPr>
                <a:t>μικρόκοσμοι</a:t>
              </a:r>
              <a:endParaRPr lang="el-GR" altLang="el-GR" sz="1000" dirty="0">
                <a:solidFill>
                  <a:srgbClr val="000000"/>
                </a:solidFill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000" dirty="0">
                  <a:solidFill>
                    <a:srgbClr val="000000"/>
                  </a:solidFill>
                  <a:latin typeface="+mn-lt"/>
                </a:rPr>
                <a:t>π</a:t>
              </a:r>
              <a:r>
                <a:rPr lang="en-GB" altLang="el-GR" sz="1000" dirty="0" err="1">
                  <a:solidFill>
                    <a:srgbClr val="000000"/>
                  </a:solidFill>
                  <a:latin typeface="+mn-lt"/>
                </a:rPr>
                <a:t>ρογρ</a:t>
              </a:r>
              <a:r>
                <a:rPr lang="en-GB" altLang="el-GR" sz="1000" dirty="0">
                  <a:solidFill>
                    <a:srgbClr val="000000"/>
                  </a:solidFill>
                  <a:latin typeface="+mn-lt"/>
                </a:rPr>
                <a:t>αμματισμός</a:t>
              </a:r>
              <a:endParaRPr lang="en-GB" altLang="el-GR" sz="1800" dirty="0">
                <a:latin typeface="+mn-lt"/>
              </a:endParaRPr>
            </a:p>
          </p:txBody>
        </p:sp>
        <p:sp>
          <p:nvSpPr>
            <p:cNvPr id="21" name="Text Box 16">
              <a:extLst>
                <a:ext uri="{FF2B5EF4-FFF2-40B4-BE49-F238E27FC236}">
                  <a16:creationId xmlns:a16="http://schemas.microsoft.com/office/drawing/2014/main" id="{40F5A64E-B243-283F-B2BA-D7687D8DB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9" y="4364"/>
              <a:ext cx="2160" cy="54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3094" tIns="31547" rIns="63094" bIns="3154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000" dirty="0" err="1">
                  <a:solidFill>
                    <a:srgbClr val="000000"/>
                  </a:solidFill>
                  <a:latin typeface="+mn-lt"/>
                </a:rPr>
                <a:t>Ανοικτά</a:t>
              </a:r>
              <a:r>
                <a:rPr lang="en-GB" altLang="el-GR" sz="1000" dirty="0">
                  <a:solidFill>
                    <a:srgbClr val="000000"/>
                  </a:solidFill>
                  <a:latin typeface="+mn-lt"/>
                </a:rPr>
                <a:t> π</a:t>
              </a:r>
              <a:r>
                <a:rPr lang="en-GB" altLang="el-GR" sz="1000" dirty="0" err="1">
                  <a:solidFill>
                    <a:srgbClr val="000000"/>
                  </a:solidFill>
                  <a:latin typeface="+mn-lt"/>
                </a:rPr>
                <a:t>ερι</a:t>
              </a:r>
              <a:r>
                <a:rPr lang="en-GB" altLang="el-GR" sz="1000" dirty="0">
                  <a:solidFill>
                    <a:srgbClr val="000000"/>
                  </a:solidFill>
                  <a:latin typeface="+mn-lt"/>
                </a:rPr>
                <a:t>βάλλοντα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000" dirty="0">
                  <a:solidFill>
                    <a:srgbClr val="000000"/>
                  </a:solidFill>
                  <a:latin typeface="+mn-lt"/>
                </a:rPr>
                <a:t>Μ</a:t>
              </a:r>
              <a:r>
                <a:rPr lang="en-GB" altLang="el-GR" sz="1000" dirty="0" err="1">
                  <a:solidFill>
                    <a:srgbClr val="000000"/>
                  </a:solidFill>
                  <a:latin typeface="+mn-lt"/>
                </a:rPr>
                <a:t>άθησης</a:t>
              </a:r>
              <a:endParaRPr lang="en-GB" altLang="el-GR" sz="1800" dirty="0">
                <a:latin typeface="+mn-lt"/>
              </a:endParaRPr>
            </a:p>
          </p:txBody>
        </p: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06CB84AF-3B6A-E4C7-74F1-B1134F53A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9" y="2880"/>
              <a:ext cx="2277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094" tIns="31547" rIns="63094" bIns="31547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100" b="1" dirty="0">
                  <a:latin typeface="+mn-lt"/>
                </a:rPr>
                <a:t>Υπ</a:t>
              </a:r>
              <a:r>
                <a:rPr lang="en-GB" altLang="el-GR" sz="1100" b="1" dirty="0" err="1">
                  <a:latin typeface="+mn-lt"/>
                </a:rPr>
                <a:t>ολογιστής</a:t>
              </a:r>
              <a:r>
                <a:rPr lang="en-GB" altLang="el-GR" sz="1100" b="1" dirty="0">
                  <a:latin typeface="+mn-lt"/>
                </a:rPr>
                <a:t> μα</a:t>
              </a:r>
              <a:r>
                <a:rPr lang="en-GB" altLang="el-GR" sz="1100" b="1" dirty="0" err="1">
                  <a:latin typeface="+mn-lt"/>
                </a:rPr>
                <a:t>θητής</a:t>
              </a:r>
              <a:endParaRPr lang="en-GB" altLang="el-GR" sz="1800" dirty="0">
                <a:latin typeface="+mn-lt"/>
              </a:endParaRP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7BFFAA36-0E3B-9200-7A12-D14B250E1A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4" y="3960"/>
              <a:ext cx="4140" cy="3305"/>
              <a:chOff x="7694" y="3960"/>
              <a:chExt cx="4140" cy="3305"/>
            </a:xfrm>
          </p:grpSpPr>
          <p:sp>
            <p:nvSpPr>
              <p:cNvPr id="28" name="Text Box 19">
                <a:extLst>
                  <a:ext uri="{FF2B5EF4-FFF2-40B4-BE49-F238E27FC236}">
                    <a16:creationId xmlns:a16="http://schemas.microsoft.com/office/drawing/2014/main" id="{5FB976C9-D6F2-5CF4-924E-405844497E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07" y="4500"/>
                <a:ext cx="2160" cy="64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3094" tIns="31547" rIns="63094" bIns="31547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l-GR" sz="1000">
                    <a:solidFill>
                      <a:srgbClr val="000000"/>
                    </a:solidFill>
                    <a:latin typeface="+mn-lt"/>
                  </a:rPr>
                  <a:t>Εργαλεία – λογισμικό γενικής χρήσης </a:t>
                </a:r>
                <a:endParaRPr lang="en-GB" altLang="el-GR" sz="1800">
                  <a:latin typeface="+mn-lt"/>
                </a:endParaRPr>
              </a:p>
            </p:txBody>
          </p:sp>
          <p:sp>
            <p:nvSpPr>
              <p:cNvPr id="29" name="Text Box 20">
                <a:extLst>
                  <a:ext uri="{FF2B5EF4-FFF2-40B4-BE49-F238E27FC236}">
                    <a16:creationId xmlns:a16="http://schemas.microsoft.com/office/drawing/2014/main" id="{EE7F08B9-4A84-DD67-4E87-CE5B14E794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94" y="6300"/>
                <a:ext cx="2160" cy="64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3094" tIns="31547" rIns="63094" bIns="31547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l-GR" sz="1000">
                    <a:solidFill>
                      <a:srgbClr val="000000"/>
                    </a:solidFill>
                    <a:latin typeface="+mn-lt"/>
                  </a:rPr>
                  <a:t>Συνεργατικά Περιβάλλοντα μάθησης </a:t>
                </a:r>
                <a:endParaRPr lang="en-GB" altLang="el-GR" sz="1800">
                  <a:latin typeface="+mn-lt"/>
                </a:endParaRPr>
              </a:p>
            </p:txBody>
          </p:sp>
          <p:sp>
            <p:nvSpPr>
              <p:cNvPr id="30" name="Text Box 21">
                <a:extLst>
                  <a:ext uri="{FF2B5EF4-FFF2-40B4-BE49-F238E27FC236}">
                    <a16:creationId xmlns:a16="http://schemas.microsoft.com/office/drawing/2014/main" id="{A0ECA7D3-85E6-2105-B3E6-50C9C77239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62" y="5400"/>
                <a:ext cx="1800" cy="64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3094" tIns="31547" rIns="63094" bIns="31547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l-GR" sz="1000">
                    <a:latin typeface="+mn-lt"/>
                  </a:rPr>
                  <a:t>Αλληλεπιδραστικά συστήματα </a:t>
                </a:r>
                <a:endParaRPr lang="en-GB" altLang="el-GR" sz="1800">
                  <a:latin typeface="+mn-lt"/>
                </a:endParaRPr>
              </a:p>
            </p:txBody>
          </p:sp>
          <p:sp>
            <p:nvSpPr>
              <p:cNvPr id="31" name="Text Box 22">
                <a:extLst>
                  <a:ext uri="{FF2B5EF4-FFF2-40B4-BE49-F238E27FC236}">
                    <a16:creationId xmlns:a16="http://schemas.microsoft.com/office/drawing/2014/main" id="{A664E524-AAFD-54B6-6027-66C75928CD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34" y="6480"/>
                <a:ext cx="1800" cy="78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3094" tIns="31547" rIns="63094" bIns="31547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l-GR" sz="1000" dirty="0" err="1">
                    <a:solidFill>
                      <a:srgbClr val="000000"/>
                    </a:solidFill>
                    <a:latin typeface="+mn-lt"/>
                  </a:rPr>
                  <a:t>Εικονική</a:t>
                </a:r>
                <a:r>
                  <a:rPr lang="en-GB" altLang="el-GR" sz="1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l-GR" altLang="el-GR" sz="1000" dirty="0">
                    <a:solidFill>
                      <a:srgbClr val="000000"/>
                    </a:solidFill>
                    <a:latin typeface="+mn-lt"/>
                  </a:rPr>
                  <a:t>– Επαυξημένη – Μικτή </a:t>
                </a:r>
                <a:endParaRPr lang="en-GB" altLang="el-GR" sz="1000" dirty="0">
                  <a:solidFill>
                    <a:srgbClr val="000000"/>
                  </a:solidFill>
                  <a:latin typeface="+mn-lt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l-GR" sz="1000" dirty="0">
                    <a:solidFill>
                      <a:srgbClr val="000000"/>
                    </a:solidFill>
                    <a:latin typeface="+mn-lt"/>
                  </a:rPr>
                  <a:t>πρα</a:t>
                </a:r>
                <a:r>
                  <a:rPr lang="en-GB" altLang="el-GR" sz="1000" dirty="0" err="1">
                    <a:solidFill>
                      <a:srgbClr val="000000"/>
                    </a:solidFill>
                    <a:latin typeface="+mn-lt"/>
                  </a:rPr>
                  <a:t>γμ</a:t>
                </a:r>
                <a:r>
                  <a:rPr lang="en-GB" altLang="el-GR" sz="1000" dirty="0">
                    <a:solidFill>
                      <a:srgbClr val="000000"/>
                    </a:solidFill>
                    <a:latin typeface="+mn-lt"/>
                  </a:rPr>
                  <a:t>ατικότητα</a:t>
                </a:r>
                <a:endParaRPr lang="en-GB" altLang="el-GR" sz="1800" dirty="0">
                  <a:latin typeface="+mn-lt"/>
                </a:endParaRPr>
              </a:p>
            </p:txBody>
          </p:sp>
          <p:sp>
            <p:nvSpPr>
              <p:cNvPr id="32" name="Text Box 23">
                <a:extLst>
                  <a:ext uri="{FF2B5EF4-FFF2-40B4-BE49-F238E27FC236}">
                    <a16:creationId xmlns:a16="http://schemas.microsoft.com/office/drawing/2014/main" id="{E03613DC-7035-BCC3-CF85-35E3085F49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07" y="3960"/>
                <a:ext cx="2337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094" tIns="31547" rIns="63094" bIns="31547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l-GR" sz="1100" b="1" dirty="0">
                    <a:latin typeface="+mn-lt"/>
                  </a:rPr>
                  <a:t>Υπ</a:t>
                </a:r>
                <a:r>
                  <a:rPr lang="en-GB" altLang="el-GR" sz="1100" b="1" dirty="0" err="1">
                    <a:latin typeface="+mn-lt"/>
                  </a:rPr>
                  <a:t>ολογιστής</a:t>
                </a:r>
                <a:r>
                  <a:rPr lang="en-GB" altLang="el-GR" sz="1100" b="1" dirty="0">
                    <a:latin typeface="+mn-lt"/>
                  </a:rPr>
                  <a:t> </a:t>
                </a:r>
                <a:r>
                  <a:rPr lang="en-GB" altLang="el-GR" sz="1100" b="1" dirty="0" err="1">
                    <a:latin typeface="+mn-lt"/>
                  </a:rPr>
                  <a:t>εργ</a:t>
                </a:r>
                <a:r>
                  <a:rPr lang="en-GB" altLang="el-GR" sz="1100" b="1" dirty="0">
                    <a:latin typeface="+mn-lt"/>
                  </a:rPr>
                  <a:t>αλείο</a:t>
                </a:r>
                <a:endParaRPr lang="en-GB" altLang="el-GR" sz="1800" dirty="0">
                  <a:latin typeface="+mn-lt"/>
                </a:endParaRPr>
              </a:p>
            </p:txBody>
          </p:sp>
          <p:sp>
            <p:nvSpPr>
              <p:cNvPr id="33" name="Text Box 24">
                <a:extLst>
                  <a:ext uri="{FF2B5EF4-FFF2-40B4-BE49-F238E27FC236}">
                    <a16:creationId xmlns:a16="http://schemas.microsoft.com/office/drawing/2014/main" id="{B1E323F3-F320-CBC2-6FF9-42A13DA075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80" y="5580"/>
                <a:ext cx="1134" cy="64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3094" tIns="31547" rIns="63094" bIns="31547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l-GR" sz="1000" dirty="0">
                    <a:solidFill>
                      <a:srgbClr val="000000"/>
                    </a:solidFill>
                    <a:latin typeface="+mn-lt"/>
                  </a:rPr>
                  <a:t>Υπ</a:t>
                </a:r>
                <a:r>
                  <a:rPr lang="en-GB" altLang="el-GR" sz="1000" dirty="0" err="1">
                    <a:solidFill>
                      <a:srgbClr val="000000"/>
                    </a:solidFill>
                    <a:latin typeface="+mn-lt"/>
                  </a:rPr>
                  <a:t>ερμέσ</a:t>
                </a:r>
                <a:r>
                  <a:rPr lang="en-GB" altLang="el-GR" sz="1000" dirty="0">
                    <a:solidFill>
                      <a:srgbClr val="000000"/>
                    </a:solidFill>
                    <a:latin typeface="+mn-lt"/>
                  </a:rPr>
                  <a:t>α</a:t>
                </a:r>
                <a:r>
                  <a:rPr lang="el-GR" altLang="el-GR" sz="1000" dirty="0">
                    <a:solidFill>
                      <a:srgbClr val="000000"/>
                    </a:solidFill>
                    <a:latin typeface="+mn-lt"/>
                  </a:rPr>
                  <a:t> – </a:t>
                </a:r>
                <a:r>
                  <a:rPr lang="en-GB" altLang="el-GR" sz="1000" dirty="0" err="1">
                    <a:solidFill>
                      <a:srgbClr val="000000"/>
                    </a:solidFill>
                    <a:latin typeface="+mn-lt"/>
                  </a:rPr>
                  <a:t>Δίκτυ</a:t>
                </a:r>
                <a:r>
                  <a:rPr lang="en-GB" altLang="el-GR" sz="1000" dirty="0">
                    <a:solidFill>
                      <a:srgbClr val="000000"/>
                    </a:solidFill>
                    <a:latin typeface="+mn-lt"/>
                  </a:rPr>
                  <a:t>α</a:t>
                </a:r>
                <a:r>
                  <a:rPr lang="el-GR" altLang="el-GR" sz="1000" dirty="0">
                    <a:solidFill>
                      <a:srgbClr val="000000"/>
                    </a:solidFill>
                    <a:latin typeface="+mn-lt"/>
                  </a:rPr>
                  <a:t>  </a:t>
                </a:r>
                <a:endParaRPr lang="en-GB" altLang="el-GR" sz="1800" dirty="0">
                  <a:latin typeface="+mn-lt"/>
                </a:endParaRPr>
              </a:p>
            </p:txBody>
          </p:sp>
        </p:grpSp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id="{8E5F5013-10A7-3023-AF4C-CB29D6BB0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0" y="7504"/>
              <a:ext cx="10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200" i="1" dirty="0" err="1">
                  <a:latin typeface="+mn-lt"/>
                </a:rPr>
                <a:t>Χρήσεις</a:t>
              </a:r>
              <a:endParaRPr lang="en-GB" altLang="el-GR" sz="1200" dirty="0">
                <a:latin typeface="+mn-lt"/>
              </a:endParaRPr>
            </a:p>
          </p:txBody>
        </p:sp>
        <p:sp>
          <p:nvSpPr>
            <p:cNvPr id="25" name="Line 26">
              <a:extLst>
                <a:ext uri="{FF2B5EF4-FFF2-40B4-BE49-F238E27FC236}">
                  <a16:creationId xmlns:a16="http://schemas.microsoft.com/office/drawing/2014/main" id="{F6142058-963D-9872-66C9-E53AEC0F9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7380"/>
              <a:ext cx="94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Text Box 27">
              <a:extLst>
                <a:ext uri="{FF2B5EF4-FFF2-40B4-BE49-F238E27FC236}">
                  <a16:creationId xmlns:a16="http://schemas.microsoft.com/office/drawing/2014/main" id="{B131F7E5-76F6-73A4-6B83-B94BCDC61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0" y="1142"/>
              <a:ext cx="10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200" i="1" dirty="0" err="1">
                  <a:latin typeface="+mn-lt"/>
                </a:rPr>
                <a:t>Χρόνος</a:t>
              </a:r>
              <a:endParaRPr lang="en-GB" altLang="el-GR" sz="1200" i="1" dirty="0">
                <a:latin typeface="+mn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l-GR" sz="1200" dirty="0">
                <a:latin typeface="+mn-lt"/>
              </a:endParaRPr>
            </a:p>
          </p:txBody>
        </p:sp>
        <p:sp>
          <p:nvSpPr>
            <p:cNvPr id="27" name="Text Box 28">
              <a:extLst>
                <a:ext uri="{FF2B5EF4-FFF2-40B4-BE49-F238E27FC236}">
                  <a16:creationId xmlns:a16="http://schemas.microsoft.com/office/drawing/2014/main" id="{832BA6A2-5440-686D-2291-ABA4C6408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0" y="5400"/>
              <a:ext cx="1799" cy="64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3094" tIns="31547" rIns="63094" bIns="31547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000">
                  <a:solidFill>
                    <a:srgbClr val="000000"/>
                  </a:solidFill>
                  <a:latin typeface="+mn-lt"/>
                </a:rPr>
                <a:t>Συστήματα Καθοδήγησης</a:t>
              </a:r>
              <a:endParaRPr lang="en-GB" altLang="el-GR" sz="1800">
                <a:latin typeface="+mn-lt"/>
              </a:endParaRPr>
            </a:p>
          </p:txBody>
        </p:sp>
      </p:grpSp>
      <p:sp>
        <p:nvSpPr>
          <p:cNvPr id="59" name="Text Box 10">
            <a:extLst>
              <a:ext uri="{FF2B5EF4-FFF2-40B4-BE49-F238E27FC236}">
                <a16:creationId xmlns:a16="http://schemas.microsoft.com/office/drawing/2014/main" id="{559B1DD5-CFA3-0866-440F-D3E9F0C14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715655"/>
            <a:ext cx="441609" cy="24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094" tIns="31547" rIns="63094" bIns="315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i="1" dirty="0">
                <a:solidFill>
                  <a:srgbClr val="000000"/>
                </a:solidFill>
                <a:latin typeface="+mj-lt"/>
              </a:rPr>
              <a:t>2020</a:t>
            </a:r>
            <a:endParaRPr lang="en-GB" altLang="el-G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6933517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21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66279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Από πού εξαρτάται η ένταξη των ΤΠΕ στην εκπαίδευση;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72D807-3ADE-3293-2EFB-0D3159425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5366"/>
            <a:ext cx="8229600" cy="3969322"/>
          </a:xfrm>
        </p:spPr>
        <p:txBody>
          <a:bodyPr rtlCol="0">
            <a:noAutofit/>
          </a:bodyPr>
          <a:lstStyle/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>
                <a:latin typeface="+mj-lt"/>
              </a:rPr>
              <a:t>το πρόγραμμα σπουδών</a:t>
            </a:r>
          </a:p>
          <a:p>
            <a:pPr marL="640080" lvl="1" indent="-237744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l-GR" sz="2000" dirty="0">
                <a:latin typeface="+mj-lt"/>
              </a:rPr>
              <a:t>Μπορεί να αλλάξει κάτι και πώς;  </a:t>
            </a:r>
            <a:endParaRPr lang="en-GB" sz="2000" dirty="0">
              <a:latin typeface="+mj-lt"/>
            </a:endParaRPr>
          </a:p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>
                <a:latin typeface="+mj-lt"/>
              </a:rPr>
              <a:t>το επίπεδο εκπαίδευσης που αφορά η εισαγωγή και η ένταξη</a:t>
            </a:r>
          </a:p>
          <a:p>
            <a:pPr marL="640080" lvl="1" indent="-237744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l-GR" sz="2000" dirty="0">
                <a:latin typeface="+mj-lt"/>
              </a:rPr>
              <a:t>Δημοτικό, γυμνάσιο, λύκειο, πανεπιστήμιο</a:t>
            </a:r>
            <a:endParaRPr lang="en-GB" sz="2000" dirty="0">
              <a:latin typeface="+mj-lt"/>
            </a:endParaRPr>
          </a:p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>
                <a:latin typeface="+mj-lt"/>
              </a:rPr>
              <a:t>τους προς επίτευξη διδακτικούς και γνωστικούς στόχους </a:t>
            </a:r>
          </a:p>
          <a:p>
            <a:pPr marL="640080" lvl="1" indent="-237744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l-GR" sz="2000" dirty="0">
                <a:latin typeface="+mj-lt"/>
              </a:rPr>
              <a:t>Στόχοι χαμηλού επιπέδου (</a:t>
            </a:r>
            <a:r>
              <a:rPr lang="el-GR" sz="2000" b="1" dirty="0">
                <a:latin typeface="+mj-lt"/>
              </a:rPr>
              <a:t>τι</a:t>
            </a:r>
            <a:r>
              <a:rPr lang="el-GR" sz="2000" dirty="0">
                <a:latin typeface="+mj-lt"/>
              </a:rPr>
              <a:t>), στόχοι υψηλού επιπέδου (</a:t>
            </a:r>
            <a:r>
              <a:rPr lang="el-GR" sz="2000" b="1" dirty="0">
                <a:latin typeface="+mj-lt"/>
              </a:rPr>
              <a:t>πως</a:t>
            </a:r>
            <a:r>
              <a:rPr lang="el-GR" sz="2000" dirty="0">
                <a:latin typeface="+mj-lt"/>
              </a:rPr>
              <a:t> και </a:t>
            </a:r>
            <a:r>
              <a:rPr lang="el-GR" sz="2000" b="1" dirty="0">
                <a:latin typeface="+mj-lt"/>
              </a:rPr>
              <a:t>γιατί</a:t>
            </a:r>
            <a:r>
              <a:rPr lang="el-GR" sz="2000" dirty="0">
                <a:latin typeface="+mj-lt"/>
              </a:rPr>
              <a:t>)</a:t>
            </a:r>
            <a:endParaRPr lang="en-GB" sz="2000" dirty="0">
              <a:latin typeface="+mj-lt"/>
            </a:endParaRPr>
          </a:p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>
                <a:latin typeface="+mj-lt"/>
              </a:rPr>
              <a:t>τις οικονομικές, πολιτικές και κοινωνικές συγκυρίες, την περίοδο της ένταξης</a:t>
            </a:r>
          </a:p>
          <a:p>
            <a:pPr marL="640080" lvl="1" indent="-237744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l-GR" sz="2000" dirty="0">
                <a:latin typeface="+mj-lt"/>
              </a:rPr>
              <a:t>Κόστος, κλπ.</a:t>
            </a:r>
            <a:endParaRPr lang="en-GB" sz="2000" dirty="0">
              <a:latin typeface="+mj-lt"/>
            </a:endParaRPr>
          </a:p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>
                <a:latin typeface="+mj-lt"/>
              </a:rPr>
              <a:t>το επίπεδο τεχνολογικής ανάπτυξης </a:t>
            </a:r>
            <a:endParaRPr lang="en-GB" sz="2000" dirty="0">
              <a:latin typeface="+mj-lt"/>
            </a:endParaRPr>
          </a:p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>
                <a:latin typeface="+mj-lt"/>
              </a:rPr>
              <a:t>τις φιλοσοφικές και ιδεολογικές θεωρήσεις των πρωτεργατών της ένταξης. 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4835000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22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66279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Οι διάφορες φάσεις της εισαγωγής και της ένταξης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A6C5C23-E8A0-F3F6-5BF3-38A882B9D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3960"/>
            <a:ext cx="5808116" cy="38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147960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23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66279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Δύο επιπλέον βασικά ερωτήματα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F500305-FD13-A363-2D81-250E774C2B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 rtlCol="0">
            <a:normAutofit/>
          </a:bodyPr>
          <a:lstStyle/>
          <a:p>
            <a:pPr marL="365760" indent="-283464" algn="just" eaLnBrk="1" fontAlgn="auto" hangingPunct="1">
              <a:spcBef>
                <a:spcPts val="1200"/>
              </a:spcBef>
              <a:spcAft>
                <a:spcPts val="300"/>
              </a:spcAft>
              <a:buFont typeface="Wingdings 2"/>
              <a:buChar char=""/>
              <a:defRPr/>
            </a:pPr>
            <a:r>
              <a:rPr lang="el-GR" sz="2200" dirty="0"/>
              <a:t>Α) Τι εννοούμε με </a:t>
            </a:r>
            <a:r>
              <a:rPr lang="el-GR" sz="2200" dirty="0" err="1"/>
              <a:t>τoν</a:t>
            </a:r>
            <a:r>
              <a:rPr lang="el-GR" sz="2200" dirty="0"/>
              <a:t> </a:t>
            </a:r>
            <a:r>
              <a:rPr lang="el-GR" sz="2200" dirty="0" err="1"/>
              <a:t>όρo</a:t>
            </a:r>
            <a:r>
              <a:rPr lang="el-GR" sz="2200" dirty="0"/>
              <a:t> «</a:t>
            </a:r>
            <a:r>
              <a:rPr lang="el-GR" sz="2200" b="1" dirty="0"/>
              <a:t>Η Πληροφορική ή ΤΠΕ στην Εκπαίδευση</a:t>
            </a:r>
            <a:r>
              <a:rPr lang="el-GR" sz="2200" dirty="0"/>
              <a:t>»; </a:t>
            </a:r>
          </a:p>
          <a:p>
            <a:pPr marL="640080" lvl="1" indent="-237744" algn="just" eaLnBrk="1" fontAlgn="auto" hangingPunct="1">
              <a:spcBef>
                <a:spcPts val="1200"/>
              </a:spcBef>
              <a:spcAft>
                <a:spcPts val="300"/>
              </a:spcAft>
              <a:buFont typeface="Verdana"/>
              <a:buChar char="◦"/>
              <a:defRPr/>
            </a:pPr>
            <a:r>
              <a:rPr lang="el-GR" sz="2200" dirty="0"/>
              <a:t>Γνωστικό αντικείμενο ή διδακτικό μέσο – εργαλείο μάθησης;  </a:t>
            </a:r>
          </a:p>
          <a:p>
            <a:pPr marL="365760" indent="-283464" eaLnBrk="1" fontAlgn="auto" hangingPunct="1">
              <a:spcBef>
                <a:spcPts val="1200"/>
              </a:spcBef>
              <a:spcAft>
                <a:spcPts val="300"/>
              </a:spcAft>
              <a:buFont typeface="Wingdings 2"/>
              <a:buChar char=""/>
              <a:defRPr/>
            </a:pPr>
            <a:r>
              <a:rPr lang="el-GR" sz="2200" dirty="0"/>
              <a:t>Β) Ποια η επίδραση των ΤΠΕ στις διαδικασίες της μάθησης;</a:t>
            </a:r>
          </a:p>
          <a:p>
            <a:pPr marL="640080" lvl="1" indent="-237744" eaLnBrk="1" fontAlgn="auto" hangingPunct="1">
              <a:spcBef>
                <a:spcPts val="1200"/>
              </a:spcBef>
              <a:spcAft>
                <a:spcPts val="300"/>
              </a:spcAft>
              <a:buFont typeface="Verdana"/>
              <a:buChar char="◦"/>
              <a:defRPr/>
            </a:pPr>
            <a:r>
              <a:rPr lang="el-GR" sz="2200" dirty="0"/>
              <a:t>Με τη χρήση της υπολογιστικής τεχνολογίας εισάγονται </a:t>
            </a:r>
            <a:r>
              <a:rPr lang="el-GR" sz="2200" b="1" dirty="0"/>
              <a:t>νέες διαδικασίες μάθησης</a:t>
            </a:r>
            <a:r>
              <a:rPr lang="el-GR" sz="2200" dirty="0"/>
              <a:t>, </a:t>
            </a:r>
            <a:r>
              <a:rPr lang="el-GR" sz="2200" u="sng" dirty="0" err="1"/>
              <a:t>πoιoτικά</a:t>
            </a:r>
            <a:r>
              <a:rPr lang="el-GR" sz="2200" u="sng" dirty="0"/>
              <a:t> </a:t>
            </a:r>
            <a:r>
              <a:rPr lang="el-GR" sz="2200" u="sng" dirty="0" err="1"/>
              <a:t>διαφoρετικές</a:t>
            </a:r>
            <a:r>
              <a:rPr lang="el-GR" sz="2200" dirty="0"/>
              <a:t> </a:t>
            </a:r>
          </a:p>
          <a:p>
            <a:pPr marL="640080" lvl="1" indent="-237744" eaLnBrk="1" fontAlgn="auto" hangingPunct="1">
              <a:spcBef>
                <a:spcPts val="1200"/>
              </a:spcBef>
              <a:spcAft>
                <a:spcPts val="300"/>
              </a:spcAft>
              <a:buFont typeface="Verdana"/>
              <a:buChar char="◦"/>
              <a:defRPr/>
            </a:pPr>
            <a:r>
              <a:rPr lang="el-GR" sz="2200" dirty="0"/>
              <a:t>ή στην πραγματικότητα αναπαράγονται με άλλα μέσα οι ίδιοι μηχανισμοί και διαδικασίες όπως σε </a:t>
            </a:r>
            <a:r>
              <a:rPr lang="el-GR" sz="2200" dirty="0" err="1"/>
              <a:t>περιβάλλoντα</a:t>
            </a:r>
            <a:r>
              <a:rPr lang="el-GR" sz="2200" dirty="0"/>
              <a:t> μάθησης χωρίς μηχανές; </a:t>
            </a:r>
          </a:p>
        </p:txBody>
      </p:sp>
    </p:spTree>
    <p:extLst>
      <p:ext uri="{BB962C8B-B14F-4D97-AF65-F5344CB8AC3E}">
        <p14:creationId xmlns:p14="http://schemas.microsoft.com/office/powerpoint/2010/main" val="12912865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24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66279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Τι εννοούμε με </a:t>
            </a:r>
            <a:r>
              <a:rPr lang="el-GR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τoν</a:t>
            </a: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l-GR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όρo</a:t>
            </a: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«Η Πληροφορική ή ΤΠΕ στην Εκπαίδευση»;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5878CB8-D508-5AFB-3511-8A8CF01D1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8369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altLang="el-GR" sz="2200" dirty="0">
                <a:latin typeface="+mj-lt"/>
              </a:rPr>
              <a:t>Η πληροφορική ως </a:t>
            </a:r>
            <a:r>
              <a:rPr lang="el-GR" altLang="el-GR" sz="2200" b="1" dirty="0" err="1">
                <a:latin typeface="+mj-lt"/>
              </a:rPr>
              <a:t>αυτόνoμo</a:t>
            </a:r>
            <a:r>
              <a:rPr lang="el-GR" altLang="el-GR" sz="2200" b="1" dirty="0">
                <a:latin typeface="+mj-lt"/>
              </a:rPr>
              <a:t> γνωστικό αντικείμενο</a:t>
            </a:r>
            <a:r>
              <a:rPr lang="el-GR" altLang="el-GR" sz="2200" dirty="0">
                <a:latin typeface="+mj-lt"/>
              </a:rPr>
              <a:t> που </a:t>
            </a:r>
            <a:r>
              <a:rPr lang="el-GR" altLang="el-GR" sz="2200" dirty="0" err="1">
                <a:latin typeface="+mj-lt"/>
              </a:rPr>
              <a:t>μπoρεί</a:t>
            </a:r>
            <a:r>
              <a:rPr lang="el-GR" altLang="el-GR" sz="2200" dirty="0">
                <a:latin typeface="+mj-lt"/>
              </a:rPr>
              <a:t> να ενταχθεί στο πρόγραμμα σπουδών και να διδαχθεί σε διάφορες βαθμίδες της εκπαίδευσης.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altLang="el-GR" sz="2200" dirty="0">
                <a:latin typeface="+mj-lt"/>
              </a:rPr>
              <a:t>Η πληροφορική και οι ΤΠΕ ως </a:t>
            </a:r>
            <a:r>
              <a:rPr lang="el-GR" altLang="el-GR" sz="2200" b="1" dirty="0" err="1">
                <a:latin typeface="+mj-lt"/>
              </a:rPr>
              <a:t>μέσo</a:t>
            </a:r>
            <a:r>
              <a:rPr lang="el-GR" altLang="el-GR" sz="2200" b="1" dirty="0">
                <a:latin typeface="+mj-lt"/>
              </a:rPr>
              <a:t> γνώσης, έρευνας και μάθησης</a:t>
            </a:r>
            <a:r>
              <a:rPr lang="el-GR" altLang="el-GR" sz="2200" dirty="0">
                <a:latin typeface="+mj-lt"/>
              </a:rPr>
              <a:t> που διαπερνά όλα τα γνωστικά αντικείμενα.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altLang="el-GR" sz="2200" dirty="0">
                <a:latin typeface="+mj-lt"/>
              </a:rPr>
              <a:t>Η πληροφορική και οι ΤΠΕ ως </a:t>
            </a:r>
            <a:r>
              <a:rPr lang="el-GR" altLang="el-GR" sz="2200" b="1" dirty="0" err="1">
                <a:latin typeface="+mj-lt"/>
              </a:rPr>
              <a:t>στoιχείo</a:t>
            </a:r>
            <a:r>
              <a:rPr lang="el-GR" altLang="el-GR" sz="2200" b="1" dirty="0">
                <a:latin typeface="+mj-lt"/>
              </a:rPr>
              <a:t> της γενικής </a:t>
            </a:r>
            <a:r>
              <a:rPr lang="el-GR" altLang="el-GR" sz="2200" b="1" dirty="0" err="1">
                <a:latin typeface="+mj-lt"/>
              </a:rPr>
              <a:t>κουλτoύρας</a:t>
            </a:r>
            <a:r>
              <a:rPr lang="el-GR" altLang="el-GR" sz="2200" dirty="0">
                <a:latin typeface="+mj-lt"/>
              </a:rPr>
              <a:t> αλλά και </a:t>
            </a:r>
            <a:r>
              <a:rPr lang="el-GR" altLang="el-GR" sz="2200" b="1" dirty="0">
                <a:latin typeface="+mj-lt"/>
              </a:rPr>
              <a:t>κοινωνικό φαινόμενο</a:t>
            </a:r>
            <a:r>
              <a:rPr lang="el-GR" altLang="el-GR" sz="22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5748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25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66279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Τι εννοούμε με </a:t>
            </a:r>
            <a:r>
              <a:rPr lang="el-GR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τoν</a:t>
            </a: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l-GR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όρo</a:t>
            </a: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«Η Πληροφορική ή ΤΠΕ στην Εκπαίδευση»;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661BEB5-218A-6429-A04E-F730574B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662389" cy="395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4961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26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66279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Ποια η επίδραση των ΤΠΕ στις διαδικασίες της μάθησης;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5878CB8-D508-5AFB-3511-8A8CF01D1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836912"/>
          </a:xfrm>
        </p:spPr>
        <p:txBody>
          <a:bodyPr>
            <a:normAutofit/>
          </a:bodyPr>
          <a:lstStyle/>
          <a:p>
            <a:pPr marL="360363" lvl="1" indent="-360363">
              <a:spcBef>
                <a:spcPts val="1200"/>
              </a:spcBef>
              <a:spcAft>
                <a:spcPts val="300"/>
              </a:spcAft>
            </a:pPr>
            <a:r>
              <a:rPr lang="el-GR" altLang="el-GR" sz="2200" dirty="0"/>
              <a:t>Δεν μπορούμε να αποφανθούμε ότι οι ΤΠΕ επιδρούν </a:t>
            </a:r>
            <a:r>
              <a:rPr lang="el-GR" altLang="el-GR" sz="2200" u="sng" dirty="0"/>
              <a:t>πάντα θετικά </a:t>
            </a:r>
            <a:r>
              <a:rPr lang="el-GR" altLang="el-GR" sz="2200" dirty="0"/>
              <a:t>στις διαδικασίες της μάθησης.</a:t>
            </a:r>
          </a:p>
          <a:p>
            <a:pPr lvl="2">
              <a:spcBef>
                <a:spcPts val="1200"/>
              </a:spcBef>
              <a:spcAft>
                <a:spcPts val="300"/>
              </a:spcAft>
            </a:pPr>
            <a:r>
              <a:rPr lang="el-GR" altLang="el-GR" sz="2200" dirty="0"/>
              <a:t>Η επίδραση εξαρτάται από το </a:t>
            </a:r>
            <a:r>
              <a:rPr lang="el-GR" altLang="el-GR" sz="2200" u="sng" dirty="0"/>
              <a:t>πλαίσιο χρήσης</a:t>
            </a:r>
            <a:r>
              <a:rPr lang="el-GR" altLang="el-GR" sz="2200" dirty="0"/>
              <a:t>, δηλαδή από τον τρόπο και τις προϋποθέσεις που αξιοποιούνται.</a:t>
            </a:r>
          </a:p>
        </p:txBody>
      </p:sp>
    </p:spTree>
    <p:extLst>
      <p:ext uri="{BB962C8B-B14F-4D97-AF65-F5344CB8AC3E}">
        <p14:creationId xmlns:p14="http://schemas.microsoft.com/office/powerpoint/2010/main" val="592725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27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66279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Μοντέλα ένταξης 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61EA345A-8C7F-A816-A8EF-2E513DC86A03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720625"/>
            <a:ext cx="7705725" cy="4445225"/>
            <a:chOff x="2590" y="5439"/>
            <a:chExt cx="6840" cy="4707"/>
          </a:xfrm>
        </p:grpSpPr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C8F186FA-5D5B-418A-3EB8-D7311DB57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0" y="9786"/>
              <a:ext cx="180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600" b="1" i="1">
                  <a:latin typeface="+mj-lt"/>
                </a:rPr>
                <a:t>Οι ΤΠΕ ως μέσο</a:t>
              </a:r>
              <a:endParaRPr lang="en-GB" altLang="el-GR" sz="1600">
                <a:latin typeface="+mj-lt"/>
              </a:endParaRP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7C315960-02FD-C596-FCCB-8D4CCAFF1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" y="5439"/>
              <a:ext cx="324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600" b="1" i="1" dirty="0" err="1">
                  <a:latin typeface="+mj-lt"/>
                </a:rPr>
                <a:t>Οι</a:t>
              </a:r>
              <a:r>
                <a:rPr lang="en-GB" altLang="el-GR" sz="1600" b="1" i="1" dirty="0">
                  <a:latin typeface="+mj-lt"/>
                </a:rPr>
                <a:t> ΤΠΕ </a:t>
              </a:r>
              <a:r>
                <a:rPr lang="en-GB" altLang="el-GR" sz="1600" b="1" i="1" dirty="0" err="1">
                  <a:latin typeface="+mj-lt"/>
                </a:rPr>
                <a:t>ως</a:t>
              </a:r>
              <a:r>
                <a:rPr lang="en-GB" altLang="el-GR" sz="1600" b="1" i="1" dirty="0">
                  <a:latin typeface="+mj-lt"/>
                </a:rPr>
                <a:t> </a:t>
              </a:r>
              <a:r>
                <a:rPr lang="en-GB" altLang="el-GR" sz="1600" b="1" i="1" dirty="0" err="1">
                  <a:latin typeface="+mj-lt"/>
                </a:rPr>
                <a:t>γνωστικό</a:t>
              </a:r>
              <a:r>
                <a:rPr lang="en-GB" altLang="el-GR" sz="1600" b="1" i="1" dirty="0">
                  <a:latin typeface="+mj-lt"/>
                </a:rPr>
                <a:t> α</a:t>
              </a:r>
              <a:r>
                <a:rPr lang="en-GB" altLang="el-GR" sz="1600" b="1" i="1" dirty="0" err="1">
                  <a:latin typeface="+mj-lt"/>
                </a:rPr>
                <a:t>ντικείμενο</a:t>
              </a:r>
              <a:endParaRPr lang="en-GB" altLang="el-GR" sz="1600" dirty="0">
                <a:latin typeface="+mj-lt"/>
              </a:endParaRPr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062BD825-5C7F-B350-AD48-2883317D4D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0" y="5826"/>
              <a:ext cx="0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j-lt"/>
              </a:endParaRPr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B68DD482-7758-3F57-420E-9D1DF60D4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0" y="10146"/>
              <a:ext cx="57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j-lt"/>
              </a:endParaRP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6F919AE8-4040-63B1-C65F-658F12AF0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" y="6186"/>
              <a:ext cx="2520" cy="7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600" i="1" dirty="0" err="1">
                  <a:latin typeface="+mj-lt"/>
                </a:rPr>
                <a:t>Τεχνοκεντρικό</a:t>
              </a:r>
              <a:r>
                <a:rPr lang="en-GB" altLang="el-GR" sz="1600" i="1" dirty="0">
                  <a:latin typeface="+mj-lt"/>
                </a:rPr>
                <a:t> </a:t>
              </a:r>
              <a:r>
                <a:rPr lang="en-GB" altLang="el-GR" sz="1600" i="1" dirty="0" err="1">
                  <a:latin typeface="+mj-lt"/>
                </a:rPr>
                <a:t>μοντέλο</a:t>
              </a:r>
              <a:r>
                <a:rPr lang="en-GB" altLang="el-GR" sz="1600" i="1" dirty="0">
                  <a:latin typeface="+mj-lt"/>
                </a:rPr>
                <a:t> ή π</a:t>
              </a:r>
              <a:r>
                <a:rPr lang="en-GB" altLang="el-GR" sz="1600" i="1" dirty="0" err="1">
                  <a:latin typeface="+mj-lt"/>
                </a:rPr>
                <a:t>ροσέγγιση</a:t>
              </a:r>
              <a:endParaRPr lang="en-GB" altLang="el-GR" sz="1600" dirty="0">
                <a:latin typeface="+mj-lt"/>
              </a:endParaRP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4756903C-9A99-19E8-72E4-F1FC74D71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0" y="8925"/>
              <a:ext cx="2160" cy="6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600" i="1">
                  <a:latin typeface="+mj-lt"/>
                </a:rPr>
                <a:t>Ολοκληρωμένο μοντέλο ή  προσέγγιση</a:t>
              </a:r>
              <a:endParaRPr lang="en-GB" altLang="el-GR" sz="1600">
                <a:latin typeface="+mj-lt"/>
              </a:endParaRPr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43321878-189F-C72F-0122-6C559924A7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0" y="6546"/>
              <a:ext cx="4140" cy="3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j-lt"/>
              </a:endParaRPr>
            </a:p>
          </p:txBody>
        </p:sp>
        <p:sp>
          <p:nvSpPr>
            <p:cNvPr id="17" name="Text Box 12">
              <a:extLst>
                <a:ext uri="{FF2B5EF4-FFF2-40B4-BE49-F238E27FC236}">
                  <a16:creationId xmlns:a16="http://schemas.microsoft.com/office/drawing/2014/main" id="{03534EDE-3127-C180-8B97-0D22D5A9B2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0" y="7665"/>
              <a:ext cx="2700" cy="6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600" i="1">
                  <a:latin typeface="+mj-lt"/>
                </a:rPr>
                <a:t>Πραγματολογικό μοντέλο ή  προσέγγιση</a:t>
              </a:r>
              <a:endParaRPr lang="en-GB" altLang="el-GR" sz="1600">
                <a:latin typeface="+mj-lt"/>
              </a:endParaRPr>
            </a:p>
          </p:txBody>
        </p:sp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id="{10E147E1-E2DD-5D31-8BF0-B836FA9BF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0" y="6186"/>
              <a:ext cx="34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600" b="1" i="1">
                  <a:latin typeface="+mj-lt"/>
                </a:rPr>
                <a:t>Οι ΤΠΕ ως αντικείμενο και ως μέσο</a:t>
              </a:r>
              <a:endParaRPr lang="en-GB" altLang="el-GR" sz="16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125598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28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66279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Από τι εξαρτάται η ενσωμάτωση; </a:t>
            </a:r>
          </a:p>
        </p:txBody>
      </p: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BB08D484-1F6C-AC3F-DF99-E07AC93AD420}"/>
              </a:ext>
            </a:extLst>
          </p:cNvPr>
          <p:cNvGrpSpPr/>
          <p:nvPr/>
        </p:nvGrpSpPr>
        <p:grpSpPr>
          <a:xfrm>
            <a:off x="1241251" y="1948209"/>
            <a:ext cx="6715125" cy="3929063"/>
            <a:chOff x="1500188" y="1714500"/>
            <a:chExt cx="6715125" cy="3929063"/>
          </a:xfrm>
        </p:grpSpPr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B975D55F-E81B-5907-2144-C93E4D64A6E9}"/>
                </a:ext>
              </a:extLst>
            </p:cNvPr>
            <p:cNvSpPr/>
            <p:nvPr/>
          </p:nvSpPr>
          <p:spPr>
            <a:xfrm>
              <a:off x="1500188" y="1785938"/>
              <a:ext cx="2786062" cy="1500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l-GR" altLang="en-US" sz="2000" dirty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Υποδομή (υπολογιστές, Διαδίκτυο)</a:t>
              </a: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E2629750-32D6-D99B-F96B-4BBBC1B17DB0}"/>
                </a:ext>
              </a:extLst>
            </p:cNvPr>
            <p:cNvSpPr/>
            <p:nvPr/>
          </p:nvSpPr>
          <p:spPr>
            <a:xfrm>
              <a:off x="5429250" y="1714500"/>
              <a:ext cx="2786063" cy="1500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l-GR" altLang="en-US" sz="200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Εκπαιδευτικό λογισμικό </a:t>
              </a:r>
            </a:p>
          </p:txBody>
        </p:sp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4AE269D0-1DC5-9C1D-2DC1-2F262AEA14D4}"/>
                </a:ext>
              </a:extLst>
            </p:cNvPr>
            <p:cNvSpPr/>
            <p:nvPr/>
          </p:nvSpPr>
          <p:spPr>
            <a:xfrm>
              <a:off x="1500188" y="4143375"/>
              <a:ext cx="2786062" cy="1500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l-GR" altLang="en-US" sz="200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Προγράμματα  σπουδών</a:t>
              </a:r>
            </a:p>
          </p:txBody>
        </p:sp>
        <p:sp>
          <p:nvSpPr>
            <p:cNvPr id="22" name="Oval 13">
              <a:extLst>
                <a:ext uri="{FF2B5EF4-FFF2-40B4-BE49-F238E27FC236}">
                  <a16:creationId xmlns:a16="http://schemas.microsoft.com/office/drawing/2014/main" id="{A9C72A1E-5A24-40F7-AE50-2800131A18AE}"/>
                </a:ext>
              </a:extLst>
            </p:cNvPr>
            <p:cNvSpPr/>
            <p:nvPr/>
          </p:nvSpPr>
          <p:spPr>
            <a:xfrm>
              <a:off x="5429250" y="4071938"/>
              <a:ext cx="2786063" cy="1500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l-GR" altLang="en-US" sz="200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Επιμόρφωση εκπαιδευτικών </a:t>
              </a:r>
            </a:p>
          </p:txBody>
        </p:sp>
        <p:cxnSp>
          <p:nvCxnSpPr>
            <p:cNvPr id="23" name="Straight Arrow Connector 15">
              <a:extLst>
                <a:ext uri="{FF2B5EF4-FFF2-40B4-BE49-F238E27FC236}">
                  <a16:creationId xmlns:a16="http://schemas.microsoft.com/office/drawing/2014/main" id="{3C7F71BA-9C04-A963-E492-A5163CF873D5}"/>
                </a:ext>
              </a:extLst>
            </p:cNvPr>
            <p:cNvCxnSpPr/>
            <p:nvPr/>
          </p:nvCxnSpPr>
          <p:spPr>
            <a:xfrm>
              <a:off x="4357688" y="3143250"/>
              <a:ext cx="1071562" cy="100012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17">
              <a:extLst>
                <a:ext uri="{FF2B5EF4-FFF2-40B4-BE49-F238E27FC236}">
                  <a16:creationId xmlns:a16="http://schemas.microsoft.com/office/drawing/2014/main" id="{D4C56783-E988-3A7A-0448-5D360485C0A0}"/>
                </a:ext>
              </a:extLst>
            </p:cNvPr>
            <p:cNvCxnSpPr/>
            <p:nvPr/>
          </p:nvCxnSpPr>
          <p:spPr>
            <a:xfrm rot="5400000" flipH="1" flipV="1">
              <a:off x="4286251" y="3143250"/>
              <a:ext cx="1143000" cy="100012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19">
              <a:extLst>
                <a:ext uri="{FF2B5EF4-FFF2-40B4-BE49-F238E27FC236}">
                  <a16:creationId xmlns:a16="http://schemas.microsoft.com/office/drawing/2014/main" id="{29CE7BCA-DABC-F428-43EA-1EEEA2ECA655}"/>
                </a:ext>
              </a:extLst>
            </p:cNvPr>
            <p:cNvCxnSpPr/>
            <p:nvPr/>
          </p:nvCxnSpPr>
          <p:spPr>
            <a:xfrm>
              <a:off x="4429125" y="2428875"/>
              <a:ext cx="85725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0">
              <a:extLst>
                <a:ext uri="{FF2B5EF4-FFF2-40B4-BE49-F238E27FC236}">
                  <a16:creationId xmlns:a16="http://schemas.microsoft.com/office/drawing/2014/main" id="{20FC189B-CD76-F2A8-25AC-C3C2F3A2CD31}"/>
                </a:ext>
              </a:extLst>
            </p:cNvPr>
            <p:cNvCxnSpPr/>
            <p:nvPr/>
          </p:nvCxnSpPr>
          <p:spPr>
            <a:xfrm>
              <a:off x="4429125" y="4857750"/>
              <a:ext cx="85725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2">
              <a:extLst>
                <a:ext uri="{FF2B5EF4-FFF2-40B4-BE49-F238E27FC236}">
                  <a16:creationId xmlns:a16="http://schemas.microsoft.com/office/drawing/2014/main" id="{8F494E2F-9B41-E278-2EC8-160AFEFF9D39}"/>
                </a:ext>
              </a:extLst>
            </p:cNvPr>
            <p:cNvCxnSpPr/>
            <p:nvPr/>
          </p:nvCxnSpPr>
          <p:spPr>
            <a:xfrm rot="5400000">
              <a:off x="2570957" y="3715544"/>
              <a:ext cx="571500" cy="15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4">
              <a:extLst>
                <a:ext uri="{FF2B5EF4-FFF2-40B4-BE49-F238E27FC236}">
                  <a16:creationId xmlns:a16="http://schemas.microsoft.com/office/drawing/2014/main" id="{62CD399F-B322-BE8C-C202-16A890CBB848}"/>
                </a:ext>
              </a:extLst>
            </p:cNvPr>
            <p:cNvCxnSpPr/>
            <p:nvPr/>
          </p:nvCxnSpPr>
          <p:spPr>
            <a:xfrm rot="5400000">
              <a:off x="6500813" y="3643313"/>
              <a:ext cx="573087" cy="15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7202754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29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66279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Από τι εξαρτάται η ενσωμάτωση;  Συμπερασματικά…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A711-876E-79E8-FB24-38360B6A1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89385"/>
            <a:ext cx="8148637" cy="4203911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Ικανή και</a:t>
            </a:r>
            <a:r>
              <a:rPr 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αναγκαία</a:t>
            </a:r>
            <a:r>
              <a:rPr 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συνθήκη για την </a:t>
            </a:r>
            <a:r>
              <a:rPr lang="el-G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ενσωμάτωση</a:t>
            </a:r>
            <a:r>
              <a:rPr 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των ΤΠΕ στην εκπαιδευτική διαδικασία:</a:t>
            </a:r>
            <a:endParaRPr lang="en-GB" sz="2000" dirty="0"/>
          </a:p>
          <a:p>
            <a:pPr lvl="1" eaLnBrk="1" fontAlgn="auto" hangingPunct="1">
              <a:spcAft>
                <a:spcPts val="0"/>
              </a:spcAft>
              <a:buFont typeface="Verdana" pitchFamily="-112" charset="0"/>
              <a:buChar char="◦"/>
              <a:defRPr/>
            </a:pPr>
            <a:r>
              <a:rPr 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Μαθητής – Υπολογιστής σε αναλογία 1:1</a:t>
            </a:r>
          </a:p>
          <a:p>
            <a:pPr lvl="1" eaLnBrk="1" fontAlgn="auto" hangingPunct="1">
              <a:spcAft>
                <a:spcPts val="0"/>
              </a:spcAft>
              <a:buFont typeface="Verdana" pitchFamily="-112" charset="0"/>
              <a:buChar char="◦"/>
              <a:defRPr/>
            </a:pPr>
            <a:r>
              <a:rPr 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Απαραίτητη σύνδεση με το Διαδίκτυο</a:t>
            </a:r>
          </a:p>
          <a:p>
            <a:pPr lvl="1" eaLnBrk="1" fontAlgn="auto" hangingPunct="1">
              <a:spcAft>
                <a:spcPts val="0"/>
              </a:spcAft>
              <a:buFont typeface="Verdana" pitchFamily="-112" charset="0"/>
              <a:buChar char="◦"/>
              <a:defRPr/>
            </a:pPr>
            <a:r>
              <a:rPr 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«Ανοικτό» εκπαιδευτικό λογισμικό (με την έννοια του γνωστικού εργαλείου) για ανάπτυξη ικανοτήτων υψηλού επιπέδου (επίλυση προβλήματος, συνεργασίας, κριτικής σκέψης, λήψης απόφασης, αναζήτησης πληροφοριών, …)</a:t>
            </a:r>
            <a:endParaRPr lang="en-GB" sz="2000" dirty="0"/>
          </a:p>
          <a:p>
            <a:pPr lvl="1" eaLnBrk="1" fontAlgn="auto" hangingPunct="1">
              <a:spcAft>
                <a:spcPts val="0"/>
              </a:spcAft>
              <a:buFont typeface="Verdana" pitchFamily="-112" charset="0"/>
              <a:buChar char="◦"/>
              <a:defRPr/>
            </a:pPr>
            <a:r>
              <a:rPr 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Λειτουργική και οργανική ένταξη των ΤΠΕ στα προγράμματα σπουδών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buFont typeface="Verdana" pitchFamily="-112" charset="0"/>
              <a:buChar char="◦"/>
              <a:defRPr/>
            </a:pPr>
            <a:r>
              <a:rPr 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Παιδαγωγική επιμόρφωση των εκπαιδευτικών (όχι μόνο τεχνολογική επάρκεια) </a:t>
            </a:r>
          </a:p>
          <a:p>
            <a:pPr eaLnBrk="1" fontAlgn="auto" hangingPunct="1">
              <a:spcAft>
                <a:spcPts val="0"/>
              </a:spcAft>
              <a:buFont typeface="Wingdings 2" pitchFamily="-112" charset="2"/>
              <a:buChar char=""/>
              <a:defRPr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74138669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Γιατί;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3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52EE0AA-F3BE-70F4-AC0C-4995CDB4006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75792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Οι ΤΠΕ στην Εκπαίδευση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430ABDA-991F-2AFD-9080-3901B6DDD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63172"/>
            <a:ext cx="8064698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 typeface="Wingdings" panose="05000000000000000000" pitchFamily="2" charset="2"/>
              <a:buChar char="ü"/>
            </a:pPr>
            <a:r>
              <a:rPr lang="en-US" altLang="el-GR" sz="2200" i="0" dirty="0">
                <a:latin typeface="Calibri" panose="020F0502020204030204" pitchFamily="34" charset="0"/>
              </a:rPr>
              <a:t> </a:t>
            </a:r>
            <a:r>
              <a:rPr lang="el-GR" altLang="el-GR" sz="2200" i="0" dirty="0">
                <a:latin typeface="Calibri" panose="020F0502020204030204" pitchFamily="34" charset="0"/>
              </a:rPr>
              <a:t> Ιδιαίτερα μετά την απελευθέρωση του Διαδικτύου και με την ωρίμανση της τεχνολογίας, οι ΤΠΕ άρχισαν να χρησιμοποιούνται ως μέσα ψυχαγωγίας, επικοινωνίας και υποστήριξης της εκπαίδευσης.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endParaRPr lang="el-GR" altLang="el-GR" sz="2200" i="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15000"/>
              </a:spcBef>
              <a:buFont typeface="Wingdings" panose="05000000000000000000" pitchFamily="2" charset="2"/>
              <a:buChar char="ü"/>
            </a:pPr>
            <a:r>
              <a:rPr lang="el-GR" altLang="el-GR" sz="2200" i="0" dirty="0">
                <a:latin typeface="Calibri" panose="020F0502020204030204" pitchFamily="34" charset="0"/>
              </a:rPr>
              <a:t>  Σιγά σιγά άρχισε να γίνεται φανερή η διάκριση των ΤΠΕ ως  μέσου επικοινωνίας, ψυχαγωγίας αλλά και </a:t>
            </a:r>
            <a:r>
              <a:rPr lang="el-GR" altLang="el-GR" sz="2200" b="1" i="0" dirty="0">
                <a:latin typeface="Calibri" panose="020F0502020204030204" pitchFamily="34" charset="0"/>
              </a:rPr>
              <a:t>μέσου γνώσης</a:t>
            </a:r>
            <a:r>
              <a:rPr lang="el-GR" altLang="el-GR" sz="2200" i="0" dirty="0">
                <a:latin typeface="Calibri" panose="020F0502020204030204" pitchFamily="34" charset="0"/>
              </a:rPr>
              <a:t>, αφού πέρα από την τυπική χρήση, οι Η/Υ και σε συνδυασμό με το Διαδίκτυο άρχισαν να χρησιμοποιούνται ως μέσα κατασκευής γνώσης. </a:t>
            </a:r>
          </a:p>
          <a:p>
            <a:pPr algn="just" eaLnBrk="1" hangingPunct="1">
              <a:spcBef>
                <a:spcPct val="15000"/>
              </a:spcBef>
              <a:buFont typeface="Wingdings" panose="05000000000000000000" pitchFamily="2" charset="2"/>
              <a:buChar char="ü"/>
            </a:pPr>
            <a:r>
              <a:rPr lang="el-GR" altLang="el-GR" sz="2200" i="0" dirty="0">
                <a:latin typeface="Calibri" panose="020F0502020204030204" pitchFamily="34" charset="0"/>
              </a:rPr>
              <a:t>  Σήμερα ο Η/Υ αντιμετωπίζεται ως </a:t>
            </a:r>
            <a:r>
              <a:rPr lang="el-GR" altLang="el-GR" sz="2200" b="1" dirty="0">
                <a:latin typeface="Calibri" panose="020F0502020204030204" pitchFamily="34" charset="0"/>
              </a:rPr>
              <a:t>γνωστικό εργαλείο</a:t>
            </a:r>
            <a:r>
              <a:rPr lang="en-US" altLang="el-GR" sz="2200" i="0" dirty="0">
                <a:latin typeface="Calibri" panose="020F0502020204030204" pitchFamily="34" charset="0"/>
              </a:rPr>
              <a:t> </a:t>
            </a:r>
            <a:r>
              <a:rPr lang="el-GR" altLang="el-GR" sz="2200" i="0" dirty="0">
                <a:latin typeface="Calibri" panose="020F0502020204030204" pitchFamily="34" charset="0"/>
              </a:rPr>
              <a:t>αλλά και ως </a:t>
            </a:r>
            <a:r>
              <a:rPr lang="el-GR" altLang="el-GR" sz="2200" b="1" dirty="0">
                <a:latin typeface="Calibri" panose="020F0502020204030204" pitchFamily="34" charset="0"/>
              </a:rPr>
              <a:t>εργαλείο διερεύνησης της ανθρώπινης σκέψης</a:t>
            </a:r>
            <a:r>
              <a:rPr lang="el-GR" altLang="el-GR" sz="2200" i="0" dirty="0">
                <a:latin typeface="Calibri" panose="020F0502020204030204" pitchFamily="34" charset="0"/>
              </a:rPr>
              <a:t>…</a:t>
            </a:r>
          </a:p>
          <a:p>
            <a:pPr algn="just" eaLnBrk="1" hangingPunct="1">
              <a:spcBef>
                <a:spcPct val="15000"/>
              </a:spcBef>
              <a:buFont typeface="Wingdings" panose="05000000000000000000" pitchFamily="2" charset="2"/>
              <a:buChar char="ü"/>
            </a:pPr>
            <a:endParaRPr lang="el-GR" altLang="el-GR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94846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6624736"/>
          </a:xfr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l-GR" sz="4000" b="1" i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/>
            </a:r>
            <a:br>
              <a:rPr lang="el-GR" sz="4000" b="1" i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</a:br>
            <a:r>
              <a:rPr lang="el-GR" sz="4000" b="1" i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/>
            </a:r>
            <a:br>
              <a:rPr lang="el-GR" sz="4000" b="1" i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</a:br>
            <a:r>
              <a:rPr lang="el-GR" sz="4000" b="1" i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/>
            </a:r>
            <a:br>
              <a:rPr lang="el-GR" sz="4000" b="1" i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</a:br>
            <a:r>
              <a:rPr lang="en-US" sz="4000" b="1" i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www.cetl.upatras.gr</a:t>
            </a:r>
            <a:r>
              <a:rPr lang="en-US" sz="4000" b="1" i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i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56" y="1922586"/>
            <a:ext cx="2376488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52202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 – Πώς;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4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49DC239-2DE2-2F22-2E49-A62ED03A8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327872"/>
            <a:ext cx="8496944" cy="505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 typeface="Wingdings" panose="05000000000000000000" pitchFamily="2" charset="2"/>
              <a:buChar char="ü"/>
            </a:pPr>
            <a:r>
              <a:rPr lang="el-GR" altLang="el-GR" sz="2400" i="0" dirty="0">
                <a:latin typeface="Calibri" panose="020F0502020204030204" pitchFamily="34" charset="0"/>
              </a:rPr>
              <a:t>  </a:t>
            </a:r>
            <a:r>
              <a:rPr lang="en-US" altLang="el-GR" sz="2400" i="0" dirty="0">
                <a:latin typeface="Calibri" panose="020F0502020204030204" pitchFamily="34" charset="0"/>
              </a:rPr>
              <a:t>WEB 2.0</a:t>
            </a:r>
            <a:r>
              <a:rPr lang="el-GR" altLang="el-GR" sz="2400" i="0" dirty="0">
                <a:latin typeface="Calibri" panose="020F0502020204030204" pitchFamily="34" charset="0"/>
              </a:rPr>
              <a:t>: Μη στατική τεχνολογία </a:t>
            </a:r>
            <a:r>
              <a:rPr lang="en-US" altLang="el-GR" sz="2400" i="0" dirty="0">
                <a:latin typeface="Calibri" panose="020F0502020204030204" pitchFamily="34" charset="0"/>
              </a:rPr>
              <a:t>WEB</a:t>
            </a:r>
            <a:r>
              <a:rPr lang="el-GR" altLang="el-GR" sz="2400" i="0" dirty="0">
                <a:latin typeface="Calibri" panose="020F0502020204030204" pitchFamily="34" charset="0"/>
              </a:rPr>
              <a:t> με επικοινωνία, συνεργασία &amp; ανταλλαγή υλικού. </a:t>
            </a:r>
          </a:p>
          <a:p>
            <a:pPr algn="just" eaLnBrk="1" hangingPunct="1">
              <a:spcBef>
                <a:spcPct val="15000"/>
              </a:spcBef>
              <a:buNone/>
            </a:pPr>
            <a:endParaRPr lang="el-GR" altLang="el-GR" sz="1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15000"/>
              </a:spcBef>
              <a:buNone/>
            </a:pPr>
            <a:r>
              <a:rPr lang="el-G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Οι υπηρεσίες διαδικτύου ξεκίνησαν με το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web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1.0. Η εξέλιξή του έγινε γρήγορα και με συνέπεια αυτό να μετονομαστεί σε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web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2.0.</a:t>
            </a:r>
          </a:p>
          <a:p>
            <a:pPr algn="just" eaLnBrk="1" hangingPunct="1">
              <a:spcBef>
                <a:spcPct val="15000"/>
              </a:spcBef>
              <a:buNone/>
            </a:pPr>
            <a:r>
              <a:rPr lang="el-G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Η φράση Web 2.0 αναφέρθηκε για πρώτη φορά το 2004 κατά τη διάρκεια ενός συνεδρίου, όπου προτάθηκαν ιδέες για τη βελτίωση και την αναβάθμιση του παγκόσμιου ιστού. </a:t>
            </a:r>
          </a:p>
          <a:p>
            <a:pPr algn="just" eaLnBrk="1" hangingPunct="1">
              <a:spcBef>
                <a:spcPct val="15000"/>
              </a:spcBef>
              <a:buNone/>
            </a:pPr>
            <a:r>
              <a:rPr lang="el-G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Το Web 2.0 είναι μια φράση που εφευρέθηκε για να περιγράψει μια προτεινόμενη δεύτερη γενιά υπηρεσιών οι οποίες βασίζονται στο διαδίκτυο - όπως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ιστοτόποι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κοινωνικής δικτύωσης,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wiki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εργαλεία επικοινωνίας, κ.ά., που δίνουν έμφαση στην ηλεκτρονική επικοινωνία και ανταλλαγή πληροφοριών μεταξύ των χρηστών.</a:t>
            </a:r>
          </a:p>
          <a:p>
            <a:pPr algn="just" eaLnBrk="1" hangingPunct="1">
              <a:spcBef>
                <a:spcPct val="15000"/>
              </a:spcBef>
              <a:buNone/>
            </a:pPr>
            <a:r>
              <a:rPr lang="el-G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Στην πραγματικότητα ο όρος Web 2.0, χρησιμοποιείται, για να περιγράψει τη δεύτερη γενιά υπηρεσιών διαδικτύου που εστιάζει στη δυνατότητα των χρηστών να διαμοιράζονται πληροφορίες και να συνεργάζονται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online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just" eaLnBrk="1" hangingPunct="1">
              <a:spcBef>
                <a:spcPct val="15000"/>
              </a:spcBef>
              <a:buNone/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</a:rPr>
              <a:t>Στο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Web 2.0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χρησιμοποιούμε το διαδίκτυο, για να «τρέξει» το λογισμικό και τις υπηρεσίες, και όχι «πάνω» στον προσωπικό μας υπολογιστή.</a:t>
            </a:r>
            <a:endParaRPr lang="el-GR" altLang="el-GR" sz="180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665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 – Πώς;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5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49DC239-2DE2-2F22-2E49-A62ED03A8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327872"/>
            <a:ext cx="8496944" cy="468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 typeface="Wingdings" panose="05000000000000000000" pitchFamily="2" charset="2"/>
              <a:buChar char="ü"/>
            </a:pPr>
            <a:r>
              <a:rPr lang="el-GR" altLang="el-GR" sz="2400" i="0" dirty="0">
                <a:latin typeface="Calibri" panose="020F0502020204030204" pitchFamily="34" charset="0"/>
              </a:rPr>
              <a:t>  </a:t>
            </a:r>
            <a:r>
              <a:rPr lang="en-US" altLang="el-GR" sz="2400" i="0" dirty="0">
                <a:latin typeface="Calibri" panose="020F0502020204030204" pitchFamily="34" charset="0"/>
              </a:rPr>
              <a:t>WEB 2.0</a:t>
            </a:r>
            <a:r>
              <a:rPr lang="el-GR" altLang="el-GR" sz="2400" i="0" dirty="0">
                <a:latin typeface="Calibri" panose="020F0502020204030204" pitchFamily="34" charset="0"/>
              </a:rPr>
              <a:t>: Μη στατική τεχνολογία </a:t>
            </a:r>
            <a:r>
              <a:rPr lang="en-US" altLang="el-GR" sz="2400" i="0" dirty="0">
                <a:latin typeface="Calibri" panose="020F0502020204030204" pitchFamily="34" charset="0"/>
              </a:rPr>
              <a:t>WEB</a:t>
            </a:r>
            <a:r>
              <a:rPr lang="el-GR" altLang="el-GR" sz="2400" i="0" dirty="0">
                <a:latin typeface="Calibri" panose="020F0502020204030204" pitchFamily="34" charset="0"/>
              </a:rPr>
              <a:t> με επικοινωνία, συνεργασία &amp; ανταλλαγή υλικού. </a:t>
            </a:r>
          </a:p>
          <a:p>
            <a:pPr algn="just" eaLnBrk="1" hangingPunct="1">
              <a:spcBef>
                <a:spcPct val="15000"/>
              </a:spcBef>
              <a:buNone/>
            </a:pPr>
            <a:endParaRPr lang="el-GR" altLang="el-GR" sz="1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15000"/>
              </a:spcBef>
              <a:buNone/>
            </a:pPr>
            <a:r>
              <a:rPr lang="el-GR" sz="1600" b="0" i="0" dirty="0">
                <a:solidFill>
                  <a:srgbClr val="000000"/>
                </a:solidFill>
                <a:effectLst/>
                <a:latin typeface="+mj-lt"/>
              </a:rPr>
              <a:t>Δημοφιλή εργαλεία:</a:t>
            </a:r>
            <a:endParaRPr lang="en-US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 eaLnBrk="1" hangingPunct="1">
              <a:spcBef>
                <a:spcPct val="15000"/>
              </a:spcBef>
              <a:buNone/>
            </a:pPr>
            <a:r>
              <a:rPr lang="el-GR" sz="1600" b="0" i="0" dirty="0">
                <a:solidFill>
                  <a:srgbClr val="000000"/>
                </a:solidFill>
                <a:effectLst/>
                <a:latin typeface="+mj-lt"/>
              </a:rPr>
              <a:t>1) Οι εφαρμογές κοινωνικής δικτύωσης – κοινωνικά δίκτυα</a:t>
            </a:r>
          </a:p>
          <a:p>
            <a:pPr algn="just" eaLnBrk="1" hangingPunct="1">
              <a:spcBef>
                <a:spcPct val="15000"/>
              </a:spcBef>
              <a:buNone/>
            </a:pPr>
            <a:r>
              <a:rPr lang="el-GR" sz="1600" b="0" i="0" dirty="0">
                <a:solidFill>
                  <a:srgbClr val="000000"/>
                </a:solidFill>
                <a:effectLst/>
                <a:latin typeface="+mj-lt"/>
              </a:rPr>
              <a:t>2) Ιστολόγια –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Blogs</a:t>
            </a:r>
            <a:endParaRPr lang="el-GR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 eaLnBrk="1" hangingPunct="1">
              <a:spcBef>
                <a:spcPct val="15000"/>
              </a:spcBef>
              <a:buNone/>
            </a:pPr>
            <a:r>
              <a:rPr lang="el-GR" altLang="el-GR" sz="1600" i="0" dirty="0">
                <a:latin typeface="+mj-lt"/>
              </a:rPr>
              <a:t>3) </a:t>
            </a:r>
            <a:r>
              <a:rPr lang="en-US" altLang="el-GR" sz="1600" i="0" dirty="0">
                <a:latin typeface="+mj-lt"/>
              </a:rPr>
              <a:t>Dropbox</a:t>
            </a:r>
            <a:r>
              <a:rPr lang="el-GR" altLang="el-GR" sz="1600" i="0" dirty="0">
                <a:latin typeface="+mj-lt"/>
              </a:rPr>
              <a:t>, </a:t>
            </a:r>
            <a:r>
              <a:rPr lang="en-US" altLang="el-GR" sz="1600" i="0" dirty="0">
                <a:latin typeface="+mj-lt"/>
              </a:rPr>
              <a:t>OneDrive - </a:t>
            </a:r>
            <a:r>
              <a:rPr lang="el-GR" altLang="el-GR" sz="1600" i="0" dirty="0">
                <a:latin typeface="+mj-lt"/>
              </a:rPr>
              <a:t>Διαμοιρασμός αρχείων</a:t>
            </a:r>
            <a:endParaRPr lang="en-US" altLang="el-GR" sz="1600" i="0" dirty="0">
              <a:latin typeface="+mj-lt"/>
            </a:endParaRPr>
          </a:p>
          <a:p>
            <a:pPr algn="just" eaLnBrk="1" hangingPunct="1">
              <a:spcBef>
                <a:spcPct val="15000"/>
              </a:spcBef>
              <a:buNone/>
            </a:pPr>
            <a:r>
              <a:rPr lang="el-GR" altLang="el-GR" sz="1600" dirty="0">
                <a:latin typeface="+mj-lt"/>
              </a:rPr>
              <a:t>4) Εφαρμογές </a:t>
            </a:r>
            <a:r>
              <a:rPr lang="el-GR" altLang="el-GR" sz="1600" i="0" dirty="0">
                <a:latin typeface="+mj-lt"/>
              </a:rPr>
              <a:t>εικονικής τάξης</a:t>
            </a:r>
          </a:p>
          <a:p>
            <a:pPr algn="just" eaLnBrk="1" hangingPunct="1">
              <a:spcBef>
                <a:spcPct val="15000"/>
              </a:spcBef>
              <a:buNone/>
            </a:pPr>
            <a:r>
              <a:rPr lang="el-GR" altLang="el-GR" sz="1600" i="0" dirty="0">
                <a:latin typeface="+mj-lt"/>
              </a:rPr>
              <a:t>5) Διαχείριση εργασιών (</a:t>
            </a:r>
            <a:r>
              <a:rPr lang="en-US" altLang="el-GR" sz="1600" i="0" dirty="0">
                <a:latin typeface="+mj-lt"/>
              </a:rPr>
              <a:t>calendar – </a:t>
            </a:r>
            <a:r>
              <a:rPr lang="el-GR" altLang="el-GR" sz="1600" i="0" dirty="0">
                <a:latin typeface="+mj-lt"/>
              </a:rPr>
              <a:t>εφαρμογές καταγραφής και υπενθύμισης) </a:t>
            </a:r>
            <a:endParaRPr lang="en-US" altLang="el-GR" sz="1600" i="0" dirty="0">
              <a:latin typeface="+mj-lt"/>
            </a:endParaRPr>
          </a:p>
          <a:p>
            <a:pPr algn="just" eaLnBrk="1" hangingPunct="1">
              <a:spcBef>
                <a:spcPct val="15000"/>
              </a:spcBef>
              <a:buNone/>
            </a:pPr>
            <a:r>
              <a:rPr lang="el-GR" sz="1600" b="0" i="0" dirty="0">
                <a:solidFill>
                  <a:srgbClr val="000000"/>
                </a:solidFill>
                <a:effectLst/>
                <a:latin typeface="+mj-lt"/>
              </a:rPr>
              <a:t>6) Εφαρμογές </a:t>
            </a:r>
            <a:r>
              <a:rPr lang="el-GR" sz="1600" b="0" i="0" dirty="0" err="1">
                <a:solidFill>
                  <a:srgbClr val="000000"/>
                </a:solidFill>
                <a:effectLst/>
                <a:latin typeface="+mj-lt"/>
              </a:rPr>
              <a:t>ο</a:t>
            </a:r>
            <a:r>
              <a:rPr lang="el-GR" altLang="el-GR" sz="1600" i="0" dirty="0" err="1">
                <a:latin typeface="+mj-lt"/>
              </a:rPr>
              <a:t>μαδοσυνεργατικής</a:t>
            </a:r>
            <a:r>
              <a:rPr lang="el-GR" altLang="el-GR" sz="1600" i="0" dirty="0">
                <a:latin typeface="+mj-lt"/>
              </a:rPr>
              <a:t> συγγραφής κειμένων</a:t>
            </a:r>
          </a:p>
          <a:p>
            <a:pPr algn="just" eaLnBrk="1" hangingPunct="1">
              <a:spcBef>
                <a:spcPct val="15000"/>
              </a:spcBef>
              <a:buNone/>
            </a:pPr>
            <a:r>
              <a:rPr lang="el-GR" altLang="el-GR" sz="1600" i="0" dirty="0">
                <a:latin typeface="+mj-lt"/>
              </a:rPr>
              <a:t>7) Αλληλεπιδραστικά ηλεκτρονικά βιβλία</a:t>
            </a:r>
          </a:p>
          <a:p>
            <a:pPr algn="just" eaLnBrk="1" hangingPunct="1">
              <a:spcBef>
                <a:spcPct val="15000"/>
              </a:spcBef>
              <a:buNone/>
            </a:pPr>
            <a:r>
              <a:rPr lang="el-GR" altLang="el-GR" sz="1600" i="0" dirty="0">
                <a:latin typeface="+mj-lt"/>
              </a:rPr>
              <a:t>8) </a:t>
            </a:r>
            <a:r>
              <a:rPr lang="en-US" altLang="el-GR" sz="1600" i="0" dirty="0">
                <a:latin typeface="+mj-lt"/>
              </a:rPr>
              <a:t>Wiki – </a:t>
            </a:r>
            <a:r>
              <a:rPr lang="en-US" altLang="el-GR" sz="1600" i="0" dirty="0" err="1">
                <a:latin typeface="+mj-lt"/>
              </a:rPr>
              <a:t>Wikispaces</a:t>
            </a:r>
            <a:endParaRPr lang="el-GR" altLang="el-GR" sz="1600" i="0" dirty="0">
              <a:latin typeface="+mj-lt"/>
            </a:endParaRPr>
          </a:p>
          <a:p>
            <a:pPr algn="just" eaLnBrk="1" hangingPunct="1">
              <a:spcBef>
                <a:spcPct val="15000"/>
              </a:spcBef>
              <a:buNone/>
            </a:pPr>
            <a:r>
              <a:rPr lang="el-GR" altLang="el-GR" sz="1600" i="0" dirty="0">
                <a:latin typeface="+mj-lt"/>
              </a:rPr>
              <a:t>9) </a:t>
            </a:r>
            <a:r>
              <a:rPr lang="en-US" altLang="el-GR" sz="1600" i="0" dirty="0">
                <a:latin typeface="+mj-lt"/>
              </a:rPr>
              <a:t>Screencasts</a:t>
            </a:r>
            <a:r>
              <a:rPr lang="el-GR" altLang="el-GR" sz="1600" i="0" dirty="0">
                <a:latin typeface="+mj-lt"/>
              </a:rPr>
              <a:t> (καταγραφή κινήσεων και λεγόμενων ενός παρουσιαστή – </a:t>
            </a:r>
            <a:r>
              <a:rPr lang="en-US" altLang="el-GR" sz="1600" i="0" dirty="0">
                <a:latin typeface="+mj-lt"/>
              </a:rPr>
              <a:t>screen recorder)</a:t>
            </a:r>
          </a:p>
          <a:p>
            <a:pPr algn="just" eaLnBrk="1" hangingPunct="1">
              <a:spcBef>
                <a:spcPct val="15000"/>
              </a:spcBef>
              <a:buNone/>
            </a:pPr>
            <a:r>
              <a:rPr lang="el-GR" altLang="el-GR" sz="1600" i="0" dirty="0">
                <a:latin typeface="+mj-lt"/>
              </a:rPr>
              <a:t>10) Δημιουργία </a:t>
            </a:r>
            <a:r>
              <a:rPr lang="en-US" altLang="el-GR" sz="1600" i="0" dirty="0">
                <a:latin typeface="+mj-lt"/>
              </a:rPr>
              <a:t>Comics</a:t>
            </a:r>
          </a:p>
          <a:p>
            <a:pPr algn="just" eaLnBrk="1" hangingPunct="1">
              <a:spcBef>
                <a:spcPct val="15000"/>
              </a:spcBef>
              <a:buNone/>
            </a:pPr>
            <a:r>
              <a:rPr lang="el-GR" altLang="el-GR" sz="1600" i="0" dirty="0">
                <a:latin typeface="+mj-lt"/>
              </a:rPr>
              <a:t>11) </a:t>
            </a:r>
            <a:r>
              <a:rPr lang="el-GR" sz="1600" b="0" i="0" dirty="0">
                <a:solidFill>
                  <a:srgbClr val="000000"/>
                </a:solidFill>
                <a:effectLst/>
                <a:latin typeface="+mj-lt"/>
              </a:rPr>
              <a:t>Εφαρμογές σ</a:t>
            </a:r>
            <a:r>
              <a:rPr lang="el-GR" altLang="el-GR" sz="1600" i="0" dirty="0">
                <a:latin typeface="+mj-lt"/>
              </a:rPr>
              <a:t>υνεργατικής εννοιολογικής χαρτογράφησης</a:t>
            </a:r>
          </a:p>
          <a:p>
            <a:pPr algn="just" eaLnBrk="1" hangingPunct="1">
              <a:spcBef>
                <a:spcPct val="15000"/>
              </a:spcBef>
              <a:buNone/>
            </a:pPr>
            <a:r>
              <a:rPr lang="el-GR" altLang="el-GR" sz="1600" i="0" dirty="0">
                <a:latin typeface="+mj-lt"/>
              </a:rPr>
              <a:t>12) </a:t>
            </a:r>
            <a:r>
              <a:rPr lang="el-GR" sz="1600" b="0" i="0" dirty="0">
                <a:solidFill>
                  <a:srgbClr val="000000"/>
                </a:solidFill>
                <a:effectLst/>
                <a:latin typeface="+mj-lt"/>
              </a:rPr>
              <a:t>Εφαρμογές </a:t>
            </a:r>
            <a:r>
              <a:rPr lang="el-GR" sz="1600" b="0" i="0" dirty="0" err="1">
                <a:solidFill>
                  <a:srgbClr val="000000"/>
                </a:solidFill>
                <a:effectLst/>
                <a:latin typeface="+mj-lt"/>
              </a:rPr>
              <a:t>π</a:t>
            </a:r>
            <a:r>
              <a:rPr lang="el-GR" altLang="el-GR" sz="1600" i="0" dirty="0" err="1">
                <a:latin typeface="+mj-lt"/>
              </a:rPr>
              <a:t>ολυμεσικών</a:t>
            </a:r>
            <a:r>
              <a:rPr lang="el-GR" altLang="el-GR" sz="1600" i="0" dirty="0">
                <a:latin typeface="+mj-lt"/>
              </a:rPr>
              <a:t> παρουσιάσεων (δημιουργία βίντεο και </a:t>
            </a:r>
            <a:r>
              <a:rPr lang="en-US" altLang="el-GR" sz="1600" i="0" dirty="0">
                <a:latin typeface="+mj-lt"/>
              </a:rPr>
              <a:t>Upload </a:t>
            </a:r>
            <a:r>
              <a:rPr lang="el-GR" altLang="el-GR" sz="1600" i="0" dirty="0">
                <a:latin typeface="+mj-lt"/>
              </a:rPr>
              <a:t>σε </a:t>
            </a:r>
            <a:r>
              <a:rPr lang="en-US" altLang="el-GR" sz="1600" i="0" dirty="0">
                <a:latin typeface="+mj-lt"/>
              </a:rPr>
              <a:t>YouTube</a:t>
            </a:r>
            <a:r>
              <a:rPr lang="el-GR" altLang="el-GR" sz="1600" i="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0966508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 – Πώς;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6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49DC239-2DE2-2F22-2E49-A62ED03A8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327872"/>
            <a:ext cx="7704856" cy="479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 typeface="Wingdings" panose="05000000000000000000" pitchFamily="2" charset="2"/>
              <a:buChar char="ü"/>
            </a:pPr>
            <a:r>
              <a:rPr lang="el-GR" altLang="el-GR" sz="2200" b="1" i="0" dirty="0">
                <a:latin typeface="Calibri" panose="020F0502020204030204" pitchFamily="34" charset="0"/>
              </a:rPr>
              <a:t> Κοινωνικά Δίκτυα</a:t>
            </a:r>
            <a:r>
              <a:rPr lang="el-GR" altLang="el-GR" sz="2200" i="0" dirty="0">
                <a:latin typeface="Calibri" panose="020F0502020204030204" pitchFamily="34" charset="0"/>
              </a:rPr>
              <a:t> (</a:t>
            </a:r>
            <a:r>
              <a:rPr lang="en-US" altLang="el-GR" sz="2200" i="0" dirty="0">
                <a:latin typeface="Calibri" panose="020F0502020204030204" pitchFamily="34" charset="0"/>
              </a:rPr>
              <a:t>Facebook, YouTube, Twitter</a:t>
            </a:r>
            <a:r>
              <a:rPr lang="el-GR" altLang="el-GR" sz="2200" i="0" dirty="0">
                <a:latin typeface="Calibri" panose="020F0502020204030204" pitchFamily="34" charset="0"/>
              </a:rPr>
              <a:t>,</a:t>
            </a:r>
            <a:r>
              <a:rPr lang="en-US" altLang="el-GR" sz="2200" i="0" dirty="0">
                <a:latin typeface="Calibri" panose="020F0502020204030204" pitchFamily="34" charset="0"/>
              </a:rPr>
              <a:t> </a:t>
            </a:r>
            <a:r>
              <a:rPr lang="el-GR" altLang="el-GR" sz="2200" i="0" dirty="0">
                <a:latin typeface="Calibri" panose="020F0502020204030204" pitchFamily="34" charset="0"/>
              </a:rPr>
              <a:t>κ.ά.), </a:t>
            </a:r>
            <a:r>
              <a:rPr lang="en-US" altLang="el-GR" sz="2200" b="1" i="0" dirty="0">
                <a:latin typeface="Calibri" panose="020F0502020204030204" pitchFamily="34" charset="0"/>
              </a:rPr>
              <a:t>Blogs</a:t>
            </a:r>
            <a:r>
              <a:rPr lang="en-US" altLang="el-GR" sz="2200" i="0" dirty="0">
                <a:latin typeface="Calibri" panose="020F0502020204030204" pitchFamily="34" charset="0"/>
              </a:rPr>
              <a:t>, Wikis, </a:t>
            </a:r>
            <a:r>
              <a:rPr lang="el-GR" altLang="el-GR" sz="2200" b="1" i="0" dirty="0">
                <a:latin typeface="Calibri" panose="020F0502020204030204" pitchFamily="34" charset="0"/>
              </a:rPr>
              <a:t>εφαρμογές διαμοιρασμού αρχείων</a:t>
            </a:r>
            <a:r>
              <a:rPr lang="el-GR" altLang="el-GR" sz="2200" i="0" dirty="0">
                <a:latin typeface="Calibri" panose="020F0502020204030204" pitchFamily="34" charset="0"/>
              </a:rPr>
              <a:t> (</a:t>
            </a:r>
            <a:r>
              <a:rPr lang="en-US" altLang="el-GR" sz="2200" i="0" dirty="0" err="1">
                <a:latin typeface="Calibri" panose="020F0502020204030204" pitchFamily="34" charset="0"/>
              </a:rPr>
              <a:t>DropBox</a:t>
            </a:r>
            <a:r>
              <a:rPr lang="en-US" altLang="el-GR" sz="2200" i="0" dirty="0">
                <a:latin typeface="Calibri" panose="020F0502020204030204" pitchFamily="34" charset="0"/>
              </a:rPr>
              <a:t>, Google Drive)</a:t>
            </a:r>
            <a:r>
              <a:rPr lang="el-GR" altLang="el-GR" sz="2200" i="0" dirty="0">
                <a:latin typeface="Calibri" panose="020F0502020204030204" pitchFamily="34" charset="0"/>
              </a:rPr>
              <a:t>, </a:t>
            </a:r>
            <a:r>
              <a:rPr lang="el-GR" altLang="el-GR" sz="2200" b="1" i="0" dirty="0">
                <a:latin typeface="Calibri" panose="020F0502020204030204" pitchFamily="34" charset="0"/>
              </a:rPr>
              <a:t>εικονικοί κόσμοι</a:t>
            </a:r>
            <a:r>
              <a:rPr lang="el-GR" altLang="el-GR" sz="2200" i="0" dirty="0">
                <a:latin typeface="Calibri" panose="020F0502020204030204" pitchFamily="34" charset="0"/>
              </a:rPr>
              <a:t> (</a:t>
            </a:r>
            <a:r>
              <a:rPr lang="en-US" altLang="el-GR" sz="2200" i="0" dirty="0">
                <a:latin typeface="Calibri" panose="020F0502020204030204" pitchFamily="34" charset="0"/>
              </a:rPr>
              <a:t>second life), </a:t>
            </a:r>
            <a:r>
              <a:rPr lang="el-GR" altLang="el-GR" sz="2200" i="0" dirty="0">
                <a:latin typeface="Calibri" panose="020F0502020204030204" pitchFamily="34" charset="0"/>
              </a:rPr>
              <a:t>τεχνολογία </a:t>
            </a:r>
            <a:r>
              <a:rPr lang="en-US" altLang="el-GR" sz="2200" b="1" i="0" dirty="0">
                <a:latin typeface="Calibri" panose="020F0502020204030204" pitchFamily="34" charset="0"/>
              </a:rPr>
              <a:t>RSS</a:t>
            </a:r>
            <a:r>
              <a:rPr lang="el-GR" altLang="el-GR" sz="2200" i="0" dirty="0">
                <a:latin typeface="Calibri" panose="020F0502020204030204" pitchFamily="34" charset="0"/>
              </a:rPr>
              <a:t>, κ.ά.</a:t>
            </a:r>
          </a:p>
          <a:p>
            <a:pPr algn="just" eaLnBrk="1" hangingPunct="1">
              <a:spcBef>
                <a:spcPct val="15000"/>
              </a:spcBef>
              <a:buNone/>
            </a:pPr>
            <a:endParaRPr lang="el-GR" altLang="el-GR" sz="2200" i="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15000"/>
              </a:spcBef>
              <a:buFont typeface="Wingdings" panose="05000000000000000000" pitchFamily="2" charset="2"/>
              <a:buChar char="ü"/>
            </a:pPr>
            <a:r>
              <a:rPr lang="en-US" altLang="el-GR" sz="2400" i="0" dirty="0">
                <a:latin typeface="Calibri" panose="020F0502020204030204" pitchFamily="34" charset="0"/>
              </a:rPr>
              <a:t> </a:t>
            </a:r>
            <a:r>
              <a:rPr lang="el-GR" altLang="el-GR" sz="2400" i="0" dirty="0">
                <a:latin typeface="Calibri" panose="020F0502020204030204" pitchFamily="34" charset="0"/>
              </a:rPr>
              <a:t> </a:t>
            </a:r>
            <a:r>
              <a:rPr lang="el-GR" altLang="el-GR" sz="2000" i="0" dirty="0">
                <a:latin typeface="Calibri" panose="020F0502020204030204" pitchFamily="34" charset="0"/>
              </a:rPr>
              <a:t>Διαδικτυακές πλατφόρμες – ανάρτηση πληροφοριών    ανάπτυξη επικοινωνιακών, κοινωνικών, πολιτικών, οικονομικών σχέσεων/δεσμών αλλά και εκπαίδευσης.</a:t>
            </a:r>
            <a:r>
              <a:rPr lang="en-US" altLang="el-GR" sz="2000" i="0" dirty="0">
                <a:latin typeface="Calibri" panose="020F0502020204030204" pitchFamily="34" charset="0"/>
              </a:rPr>
              <a:t> </a:t>
            </a:r>
            <a:endParaRPr lang="el-GR" altLang="el-GR" sz="2000" i="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15000"/>
              </a:spcBef>
              <a:buFontTx/>
              <a:buNone/>
            </a:pPr>
            <a:endParaRPr lang="el-GR" altLang="el-GR" sz="2400" i="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el-GR" altLang="el-GR" sz="2400" i="0" dirty="0">
                <a:latin typeface="Calibri" panose="020F0502020204030204" pitchFamily="34" charset="0"/>
              </a:rPr>
              <a:t>- </a:t>
            </a:r>
            <a:r>
              <a:rPr lang="el-GR" altLang="el-GR" sz="2200" dirty="0">
                <a:latin typeface="Calibri" panose="020F0502020204030204" pitchFamily="34" charset="0"/>
              </a:rPr>
              <a:t>Όπως έχει διαφανεί</a:t>
            </a:r>
            <a:r>
              <a:rPr lang="el-GR" altLang="el-GR" sz="2200" i="0" dirty="0">
                <a:latin typeface="Calibri" panose="020F0502020204030204" pitchFamily="34" charset="0"/>
              </a:rPr>
              <a:t>: </a:t>
            </a:r>
            <a:r>
              <a:rPr lang="el-GR" altLang="el-GR" sz="2200" b="1" i="1" dirty="0">
                <a:latin typeface="Calibri" panose="020F0502020204030204" pitchFamily="34" charset="0"/>
              </a:rPr>
              <a:t>Υπάρχει λογικό </a:t>
            </a:r>
            <a:r>
              <a:rPr lang="el-GR" altLang="el-GR" sz="2200" b="1" i="1" dirty="0" err="1">
                <a:latin typeface="Calibri" panose="020F0502020204030204" pitchFamily="34" charset="0"/>
              </a:rPr>
              <a:t>έρισμα</a:t>
            </a:r>
            <a:r>
              <a:rPr lang="el-GR" altLang="el-GR" sz="2200" b="1" i="1" dirty="0">
                <a:latin typeface="Calibri" panose="020F0502020204030204" pitchFamily="34" charset="0"/>
              </a:rPr>
              <a:t> για την εκμετάλλευσή τους ως εκπαιδευτικού μέσου</a:t>
            </a:r>
            <a:r>
              <a:rPr lang="el-GR" altLang="el-GR" sz="2200" i="1" dirty="0">
                <a:latin typeface="Calibri" panose="020F0502020204030204" pitchFamily="34" charset="0"/>
              </a:rPr>
              <a:t> </a:t>
            </a:r>
            <a:r>
              <a:rPr lang="el-GR" altLang="el-GR" sz="2200" i="0" dirty="0">
                <a:latin typeface="Calibri" panose="020F0502020204030204" pitchFamily="34" charset="0"/>
              </a:rPr>
              <a:t>και λόγω του αυξημένου χρόνου που περνούν εκεί οι χρήστες </a:t>
            </a:r>
            <a:r>
              <a:rPr lang="en-US" altLang="el-GR" sz="2200" i="0" dirty="0">
                <a:latin typeface="Calibri" panose="020F0502020204030204" pitchFamily="34" charset="0"/>
              </a:rPr>
              <a:t>(</a:t>
            </a:r>
            <a:r>
              <a:rPr lang="el-GR" altLang="el-GR" sz="2200" i="0" dirty="0" err="1">
                <a:latin typeface="Calibri" panose="020F0502020204030204" pitchFamily="34" charset="0"/>
              </a:rPr>
              <a:t>Κοινωνιοπολιτισμικές</a:t>
            </a:r>
            <a:r>
              <a:rPr lang="el-GR" altLang="el-GR" sz="2200" i="0" dirty="0">
                <a:latin typeface="Calibri" panose="020F0502020204030204" pitchFamily="34" charset="0"/>
              </a:rPr>
              <a:t> θεωρήσεις περί μάθησης).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el-GR" altLang="el-GR" sz="2200" i="0" dirty="0">
                <a:latin typeface="Calibri" panose="020F0502020204030204" pitchFamily="34" charset="0"/>
              </a:rPr>
              <a:t>[«Φίλοι»; Προϋποθέσεις; Κίνδυνοι;]</a:t>
            </a:r>
          </a:p>
        </p:txBody>
      </p:sp>
      <p:pic>
        <p:nvPicPr>
          <p:cNvPr id="8" name="Εικόνα 1">
            <a:extLst>
              <a:ext uri="{FF2B5EF4-FFF2-40B4-BE49-F238E27FC236}">
                <a16:creationId xmlns:a16="http://schemas.microsoft.com/office/drawing/2014/main" id="{E7E3DFF3-A321-7B83-1136-4F38D8FC3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5340822"/>
            <a:ext cx="4365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A9527428-C502-3139-898B-77F75FC85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1484784"/>
            <a:ext cx="431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B064E1A3-5159-5A1A-1A4D-94A72610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2030884"/>
            <a:ext cx="438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5C2B3999-E606-29FF-E739-DE224B54D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2553172"/>
            <a:ext cx="4476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1BFD6D78-A968-4DC6-1B1E-5806A256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3057997"/>
            <a:ext cx="4476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6DE3CB2F-DF97-F33B-C684-D7A32B27A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3615209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6AB6BFF-2435-48CE-A5B8-A4422D230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4742334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5837727A-782E-AC65-18BA-CC63CF62E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4191472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Δεξιό βέλος 1">
            <a:extLst>
              <a:ext uri="{FF2B5EF4-FFF2-40B4-BE49-F238E27FC236}">
                <a16:creationId xmlns:a16="http://schemas.microsoft.com/office/drawing/2014/main" id="{692E91D2-5DE7-E77C-E49F-9474A484C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715" y="3543772"/>
            <a:ext cx="287337" cy="2873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15303770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7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66279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Επιπτώσεις – Συνέπειες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F539BAF0-ECA7-7532-20CE-426189D1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36204"/>
            <a:ext cx="6219825" cy="37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el-GR" altLang="el-GR" sz="2400" i="0" dirty="0">
                <a:latin typeface="Calibri" panose="020F0502020204030204" pitchFamily="34" charset="0"/>
              </a:rPr>
              <a:t>Από τη βιβλιογραφία επίσης, έχει διαφανεί ότι οι ΤΠΕ μπορούν να αλλάξουν τον τρόπο με τον οποίο :</a:t>
            </a:r>
            <a:r>
              <a:rPr lang="en-US" altLang="el-GR" sz="2400" i="0" dirty="0">
                <a:latin typeface="Calibri" panose="020F0502020204030204" pitchFamily="34" charset="0"/>
              </a:rPr>
              <a:t> </a:t>
            </a:r>
            <a:r>
              <a:rPr lang="el-GR" altLang="el-GR" sz="2400" i="0" dirty="0">
                <a:latin typeface="Calibri" panose="020F0502020204030204" pitchFamily="34" charset="0"/>
              </a:rPr>
              <a:t> 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endParaRPr lang="el-GR" altLang="el-GR" sz="2400" i="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15000"/>
              </a:spcBef>
              <a:buFont typeface="Wingdings" panose="05000000000000000000" pitchFamily="2" charset="2"/>
              <a:buChar char="ü"/>
            </a:pPr>
            <a:r>
              <a:rPr lang="el-GR" altLang="el-GR" sz="2400" i="0" dirty="0">
                <a:latin typeface="Calibri" panose="020F0502020204030204" pitchFamily="34" charset="0"/>
              </a:rPr>
              <a:t>  Σκεπτόμαστε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endParaRPr lang="el-GR" altLang="el-GR" sz="2400" i="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15000"/>
              </a:spcBef>
              <a:buFont typeface="Wingdings" panose="05000000000000000000" pitchFamily="2" charset="2"/>
              <a:buChar char="ü"/>
            </a:pPr>
            <a:r>
              <a:rPr lang="el-GR" altLang="el-GR" sz="2400" i="0" dirty="0">
                <a:latin typeface="Calibri" panose="020F0502020204030204" pitchFamily="34" charset="0"/>
              </a:rPr>
              <a:t>  Μαθαίνουμε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endParaRPr lang="el-GR" altLang="el-GR" sz="2400" i="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15000"/>
              </a:spcBef>
              <a:buFont typeface="Wingdings" panose="05000000000000000000" pitchFamily="2" charset="2"/>
              <a:buChar char="ü"/>
            </a:pPr>
            <a:r>
              <a:rPr lang="el-GR" altLang="el-GR" sz="2400" i="0" dirty="0">
                <a:latin typeface="Calibri" panose="020F0502020204030204" pitchFamily="34" charset="0"/>
              </a:rPr>
              <a:t>  Αντιλαμβανόμαστε τη </a:t>
            </a:r>
            <a:r>
              <a:rPr lang="el-GR" altLang="el-GR" sz="2400" b="1" dirty="0">
                <a:latin typeface="Calibri" panose="020F0502020204030204" pitchFamily="34" charset="0"/>
              </a:rPr>
              <a:t>νοημοσύνη</a:t>
            </a:r>
            <a:r>
              <a:rPr lang="el-GR" altLang="el-GR" sz="2400" i="0" dirty="0">
                <a:latin typeface="Calibri" panose="020F0502020204030204" pitchFamily="34" charset="0"/>
              </a:rPr>
              <a:t> </a:t>
            </a:r>
            <a:endParaRPr lang="el-GR" altLang="el-GR" sz="2400" dirty="0">
              <a:latin typeface="Calibri" panose="020F050202020403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11FD88F3-B096-49F9-1D75-F9BD6793B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39666"/>
            <a:ext cx="18002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ABB5EF9-8749-56DB-A036-4A2B07B23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203279"/>
            <a:ext cx="18002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7327BFA-2983-6414-DD50-5807BDAE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31604"/>
            <a:ext cx="1800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282749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8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66279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Επιπτώσεις – Συνέπειες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4E66D75-C3D0-4B23-B614-F992D730B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28152"/>
            <a:ext cx="8064500" cy="412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el-GR" altLang="el-GR" sz="2200" dirty="0">
                <a:latin typeface="Calibri" panose="020F0502020204030204" pitchFamily="34" charset="0"/>
              </a:rPr>
              <a:t>Αλλαγή στον τρόπο σκέψης</a:t>
            </a:r>
            <a:r>
              <a:rPr lang="el-GR" altLang="el-GR" sz="2200" i="0" dirty="0">
                <a:latin typeface="Calibri" panose="020F0502020204030204" pitchFamily="34" charset="0"/>
              </a:rPr>
              <a:t>:</a:t>
            </a:r>
            <a:r>
              <a:rPr lang="en-US" altLang="el-GR" sz="2200" i="0" dirty="0">
                <a:latin typeface="Calibri" panose="020F0502020204030204" pitchFamily="34" charset="0"/>
              </a:rPr>
              <a:t> </a:t>
            </a:r>
            <a:r>
              <a:rPr lang="el-GR" altLang="el-GR" sz="2200" i="0" dirty="0">
                <a:latin typeface="Calibri" panose="020F0502020204030204" pitchFamily="34" charset="0"/>
              </a:rPr>
              <a:t> </a:t>
            </a:r>
          </a:p>
          <a:p>
            <a:pPr algn="just" eaLnBrk="1" hangingPunct="1">
              <a:spcBef>
                <a:spcPct val="15000"/>
              </a:spcBef>
              <a:buFont typeface="Wingdings" panose="05000000000000000000" pitchFamily="2" charset="2"/>
              <a:buChar char="ü"/>
            </a:pPr>
            <a:r>
              <a:rPr lang="el-GR" altLang="el-GR" sz="2200" i="0" dirty="0">
                <a:latin typeface="Calibri" panose="020F0502020204030204" pitchFamily="34" charset="0"/>
              </a:rPr>
              <a:t>  Επηρεάζουν την </a:t>
            </a:r>
            <a:r>
              <a:rPr lang="el-GR" altLang="el-GR" sz="2200" i="0" dirty="0" err="1">
                <a:latin typeface="Calibri" panose="020F0502020204030204" pitchFamily="34" charset="0"/>
              </a:rPr>
              <a:t>ψυχοσύνθεσή</a:t>
            </a:r>
            <a:r>
              <a:rPr lang="el-GR" altLang="el-GR" sz="2200" i="0" dirty="0">
                <a:latin typeface="Calibri" panose="020F0502020204030204" pitchFamily="34" charset="0"/>
              </a:rPr>
              <a:t> μας και το μηχανισμό σκέψης μας, μέσα από το χειρισμό άφθονων σε πλήθος πληροφοριών που δεχόμαστε.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el-GR" altLang="el-GR" sz="2200" i="0" dirty="0">
                <a:latin typeface="Calibri" panose="020F0502020204030204" pitchFamily="34" charset="0"/>
              </a:rPr>
              <a:t>[Δεξιότητες  που θα πρέπει να έχουμε;]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endParaRPr lang="el-GR" altLang="el-GR" sz="2200" i="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el-GR" altLang="el-GR" sz="2200" dirty="0">
                <a:latin typeface="Calibri" panose="020F0502020204030204" pitchFamily="34" charset="0"/>
              </a:rPr>
              <a:t>Αλλαγή στον τρόπο μάθησης</a:t>
            </a:r>
            <a:r>
              <a:rPr lang="el-GR" altLang="el-GR" sz="2200" i="0" dirty="0">
                <a:latin typeface="Calibri" panose="020F0502020204030204" pitchFamily="34" charset="0"/>
              </a:rPr>
              <a:t>:</a:t>
            </a:r>
            <a:r>
              <a:rPr lang="en-US" altLang="el-GR" sz="2200" i="0" dirty="0">
                <a:latin typeface="Calibri" panose="020F0502020204030204" pitchFamily="34" charset="0"/>
              </a:rPr>
              <a:t> </a:t>
            </a:r>
            <a:r>
              <a:rPr lang="el-GR" altLang="el-GR" sz="2200" i="0" dirty="0">
                <a:latin typeface="Calibri" panose="020F0502020204030204" pitchFamily="34" charset="0"/>
              </a:rPr>
              <a:t> </a:t>
            </a:r>
          </a:p>
          <a:p>
            <a:pPr algn="just" eaLnBrk="1" hangingPunct="1">
              <a:spcBef>
                <a:spcPct val="15000"/>
              </a:spcBef>
              <a:buFont typeface="Wingdings" panose="05000000000000000000" pitchFamily="2" charset="2"/>
              <a:buChar char="ü"/>
            </a:pPr>
            <a:r>
              <a:rPr lang="el-GR" altLang="el-GR" sz="2200" i="0" dirty="0">
                <a:latin typeface="Calibri" panose="020F0502020204030204" pitchFamily="34" charset="0"/>
              </a:rPr>
              <a:t>  Μπορούν να αλλάξουν τον τρόπο εργασίας του διδασκόμενου αφού το διδακτικό περιβάλλον πλέον είναι πλούσιο σε υλικά και ερεθίσματα.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el-GR" altLang="el-GR" sz="2200" i="0" dirty="0">
                <a:latin typeface="Calibri" panose="020F0502020204030204" pitchFamily="34" charset="0"/>
              </a:rPr>
              <a:t>[Προϋποθέσεις γι’ αυτό;] </a:t>
            </a:r>
            <a:endParaRPr lang="el-GR" altLang="el-GR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05363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tx2"/>
                </a:solidFill>
              </a:rPr>
              <a:t>Πανεπιστήμιο Πατρών - Τ.Ε.Ε.Κ.Ε. - Εργαστήριο Η/Υ και Εκπαιδευτικής Τεχνολογίας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ΤΠΕ &amp; ΕΚΠΑΙΔΕΥΣΗ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1C81-7879-42E8-81A3-91AA7A818488}" type="slidenum">
              <a:rPr lang="el-GR" smtClean="0"/>
              <a:pPr/>
              <a:t>9</a:t>
            </a:fld>
            <a:r>
              <a:rPr lang="en-US" dirty="0"/>
              <a:t> # 11</a:t>
            </a:r>
            <a:endParaRPr lang="el-G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EF3DDF-FC5E-3D0A-3796-371B343CAE4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66279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Επιπτώσεις – Συνέπειες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5EAD552A-99DF-ED3A-19EF-FFD62378C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557338"/>
            <a:ext cx="8064500" cy="337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el-GR" altLang="el-GR" sz="2400" dirty="0">
                <a:latin typeface="Calibri" panose="020F0502020204030204" pitchFamily="34" charset="0"/>
              </a:rPr>
              <a:t>Αλλαγή στον τρόπο που αντιλαμβανόμαστε τη νοημοσύνη</a:t>
            </a:r>
            <a:r>
              <a:rPr lang="el-GR" altLang="el-GR" sz="2400" i="0" dirty="0">
                <a:latin typeface="Calibri" panose="020F0502020204030204" pitchFamily="34" charset="0"/>
              </a:rPr>
              <a:t>:</a:t>
            </a:r>
            <a:r>
              <a:rPr lang="en-US" altLang="el-GR" sz="2400" i="0" dirty="0">
                <a:latin typeface="Calibri" panose="020F0502020204030204" pitchFamily="34" charset="0"/>
              </a:rPr>
              <a:t> </a:t>
            </a:r>
            <a:r>
              <a:rPr lang="el-GR" altLang="el-GR" sz="2400" i="0" dirty="0">
                <a:latin typeface="Calibri" panose="020F0502020204030204" pitchFamily="34" charset="0"/>
              </a:rPr>
              <a:t> 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el-GR" altLang="el-GR" sz="1800" dirty="0">
                <a:latin typeface="Calibri" panose="020F0502020204030204" pitchFamily="34" charset="0"/>
              </a:rPr>
              <a:t>Νοημοσύνη [</a:t>
            </a:r>
            <a:r>
              <a:rPr lang="en-US" altLang="el-GR" sz="1800" dirty="0">
                <a:latin typeface="Calibri" panose="020F0502020204030204" pitchFamily="34" charset="0"/>
              </a:rPr>
              <a:t>Webster]</a:t>
            </a:r>
            <a:r>
              <a:rPr lang="el-GR" altLang="el-GR" sz="1800" dirty="0">
                <a:latin typeface="Calibri" panose="020F0502020204030204" pitchFamily="34" charset="0"/>
              </a:rPr>
              <a:t>: Η δύναμη επιτυχούς αντιμετώπισης οποιασδήποτε κατάστασης και ειδικά μιας πρωτόγνωρης κατάστασης</a:t>
            </a:r>
            <a:r>
              <a:rPr lang="en-US" altLang="el-GR" sz="1800" dirty="0">
                <a:latin typeface="Calibri" panose="020F0502020204030204" pitchFamily="34" charset="0"/>
              </a:rPr>
              <a:t>, </a:t>
            </a:r>
            <a:r>
              <a:rPr lang="el-GR" altLang="el-GR" sz="1800" dirty="0">
                <a:latin typeface="Calibri" panose="020F0502020204030204" pitchFamily="34" charset="0"/>
              </a:rPr>
              <a:t>με κατάλληλες προσαρμογές της συμπεριφοράς. Επίσης, την ικανότητα σύλληψης των σχέσεων που διασυνδέουν τα γεγονότα που παρουσιάστηκαν, με τέτοιο τρόπο, που η δράση να κατευθύνεται προς ένα ορισμένο σκοπό. 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el-GR" altLang="el-GR" sz="1800" i="0" dirty="0">
                <a:latin typeface="Calibri" panose="020F0502020204030204" pitchFamily="34" charset="0"/>
              </a:rPr>
              <a:t>[Πολλαπλότητα Νοημοσύνης] 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endParaRPr lang="el-GR" altLang="el-GR" sz="1800" i="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15000"/>
              </a:spcBef>
              <a:buFont typeface="Wingdings" panose="05000000000000000000" pitchFamily="2" charset="2"/>
              <a:buChar char="ü"/>
            </a:pPr>
            <a:r>
              <a:rPr lang="el-GR" altLang="el-GR" sz="2400" i="0" dirty="0">
                <a:latin typeface="Calibri" panose="020F0502020204030204" pitchFamily="34" charset="0"/>
              </a:rPr>
              <a:t>  Τεχνητή νοημοσύνη 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endParaRPr lang="el-GR" altLang="el-GR" sz="2400" dirty="0">
              <a:latin typeface="Calibri" panose="020F050202020403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9BDE7C8-645D-5CF7-2A64-40698BE48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393" y="4749758"/>
            <a:ext cx="2247857" cy="140627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386C766-78E5-D956-863B-3865B0429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473" y="3647215"/>
            <a:ext cx="2441848" cy="14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73400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2174</TotalTime>
  <Words>2148</Words>
  <Application>Microsoft Office PowerPoint</Application>
  <PresentationFormat>Προβολή στην οθόνη (4:3)</PresentationFormat>
  <Paragraphs>259</Paragraphs>
  <Slides>30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8" baseType="lpstr">
      <vt:lpstr>MS PGothic</vt:lpstr>
      <vt:lpstr>Arial</vt:lpstr>
      <vt:lpstr>Calibri</vt:lpstr>
      <vt:lpstr>Times New Roman</vt:lpstr>
      <vt:lpstr>Verdana</vt:lpstr>
      <vt:lpstr>Wingdings</vt:lpstr>
      <vt:lpstr>Wingdings 2</vt:lpstr>
      <vt:lpstr>Θέμα του Office</vt:lpstr>
      <vt:lpstr>Υπολογιστές και Εκπαίδευση  ΟΙ ΤΠΕ  ΣΤΗ ΔΙΔΑΣΚΑΛΙΑ ΚΑΙ ΣΤΗ ΜΑΘΗΣΗ: ΑΝΑΚΕΦΑΛΑΙΩΣΗ    www.cetl.upatras.gr   Χρήστος Παναγιωτακόπουλος Ανθή Καρατράντου Στέφανος Αρμακόλας</vt:lpstr>
      <vt:lpstr>5. ΤΠΕ &amp; ΕΚΠΑΙΔΕΥΣΗ – Γιατί;</vt:lpstr>
      <vt:lpstr>5. ΤΠΕ &amp; ΕΚΠΑΙΔΕΥΣΗ – Γιατί;</vt:lpstr>
      <vt:lpstr>5. ΤΠΕ &amp; ΕΚΠΑΙΔΕΥΣΗ – Πώς;</vt:lpstr>
      <vt:lpstr>5. ΤΠΕ &amp; ΕΚΠΑΙΔΕΥΣΗ – Πώς;</vt:lpstr>
      <vt:lpstr>5. ΤΠΕ &amp; ΕΚΠΑΙΔΕΥΣΗ – Πώς;</vt:lpstr>
      <vt:lpstr>5. ΤΠΕ &amp; ΕΚΠΑΙΔΕΥΣΗ</vt:lpstr>
      <vt:lpstr>5. ΤΠΕ &amp; ΕΚΠΑΙΔΕΥΣΗ</vt:lpstr>
      <vt:lpstr>5. ΤΠΕ &amp; ΕΚΠΑΙΔΕΥΣΗ</vt:lpstr>
      <vt:lpstr>Ρεύματα ένταξης ΤΠΕ στην εκπαίδευση και προϋποθέσεις</vt:lpstr>
      <vt:lpstr>5. ΤΠΕ &amp; ΕΚΠΑΙΔΕΥΣΗ</vt:lpstr>
      <vt:lpstr>5. ΤΠΕ &amp; ΕΚΠΑΙΔΕΥΣΗ</vt:lpstr>
      <vt:lpstr>5. ΤΠΕ &amp; ΕΚΠΑΙΔΕΥΣΗ</vt:lpstr>
      <vt:lpstr>5. ΤΠΕ &amp; ΕΚΠΑΙΔΕΥΣΗ</vt:lpstr>
      <vt:lpstr>5. ΤΠΕ &amp; ΕΚΠΑΙΔΕΥΣΗ</vt:lpstr>
      <vt:lpstr>5. ΤΠΕ &amp; ΕΚΠΑΙΔΕΥΣΗ</vt:lpstr>
      <vt:lpstr>5. ΤΠΕ &amp; ΕΚΠΑΙΔΕΥΣΗ</vt:lpstr>
      <vt:lpstr>5. ΤΠΕ &amp; ΕΚΠΑΙΔΕΥΣΗ</vt:lpstr>
      <vt:lpstr>5. ΤΠΕ &amp; ΕΚΠΑΙΔΕΥΣΗ</vt:lpstr>
      <vt:lpstr>5. ΤΠΕ &amp; ΕΚΠΑΙΔΕΥΣΗ</vt:lpstr>
      <vt:lpstr>5. ΤΠΕ &amp; ΕΚΠΑΙΔΕΥΣΗ</vt:lpstr>
      <vt:lpstr>5. ΤΠΕ &amp; ΕΚΠΑΙΔΕΥΣΗ</vt:lpstr>
      <vt:lpstr>5. ΤΠΕ &amp; ΕΚΠΑΙΔΕΥΣΗ</vt:lpstr>
      <vt:lpstr>5. ΤΠΕ &amp; ΕΚΠΑΙΔΕΥΣΗ</vt:lpstr>
      <vt:lpstr>5. ΤΠΕ &amp; ΕΚΠΑΙΔΕΥΣΗ</vt:lpstr>
      <vt:lpstr>5. ΤΠΕ &amp; ΕΚΠΑΙΔΕΥΣΗ</vt:lpstr>
      <vt:lpstr>5. ΤΠΕ &amp; ΕΚΠΑΙΔΕΥΣΗ</vt:lpstr>
      <vt:lpstr>5. ΤΠΕ &amp; ΕΚΠΑΙΔΕΥΣΗ</vt:lpstr>
      <vt:lpstr>5. ΤΠΕ &amp; ΕΚΠΑΙΔΕΥΣΗ</vt:lpstr>
      <vt:lpstr>   www.cetl.upatras.gr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“An online game approach for improving students’ learning performance in web-based problem-solving activities”  ΓΕΩΡΓΟΥΛΙΑ ΦΩΤΕΙΝΗ Α.Μ.:6629  ΜΕΤΑΠΤΥΧΙΑΚΟ «ΕΠΙΣΤΗΜΕΣ ΤΗΣ ΕΚΠΑΙΔΕΥΣΗΣ»</dc:title>
  <dc:creator>user</dc:creator>
  <cp:lastModifiedBy>CTP</cp:lastModifiedBy>
  <cp:revision>323</cp:revision>
  <dcterms:created xsi:type="dcterms:W3CDTF">2017-10-26T16:40:43Z</dcterms:created>
  <dcterms:modified xsi:type="dcterms:W3CDTF">2023-01-09T09:47:53Z</dcterms:modified>
</cp:coreProperties>
</file>