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82" r:id="rId3"/>
    <p:sldId id="291" r:id="rId4"/>
    <p:sldId id="295" r:id="rId5"/>
    <p:sldId id="292" r:id="rId6"/>
    <p:sldId id="301" r:id="rId7"/>
    <p:sldId id="293" r:id="rId8"/>
    <p:sldId id="296" r:id="rId9"/>
    <p:sldId id="294" r:id="rId10"/>
    <p:sldId id="297" r:id="rId11"/>
    <p:sldId id="298" r:id="rId12"/>
    <p:sldId id="300" r:id="rId13"/>
    <p:sldId id="299" r:id="rId14"/>
    <p:sldId id="28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4" autoAdjust="0"/>
    <p:restoredTop sz="94660"/>
  </p:normalViewPr>
  <p:slideViewPr>
    <p:cSldViewPr>
      <p:cViewPr varScale="1">
        <p:scale>
          <a:sx n="75" d="100"/>
          <a:sy n="75" d="100"/>
        </p:scale>
        <p:origin x="155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ωτακόπουλος Χρήστος" userId="6efd6ec6-1521-44ce-b132-cd42effa7ce8" providerId="ADAL" clId="{2DC99D2C-C795-4BD3-B3CE-7BC971A13210}"/>
    <pc:docChg chg="modSld">
      <pc:chgData name="Παναγιωτακόπουλος Χρήστος" userId="6efd6ec6-1521-44ce-b132-cd42effa7ce8" providerId="ADAL" clId="{2DC99D2C-C795-4BD3-B3CE-7BC971A13210}" dt="2022-11-15T09:36:29.774" v="3" actId="1035"/>
      <pc:docMkLst>
        <pc:docMk/>
      </pc:docMkLst>
      <pc:sldChg chg="modSp">
        <pc:chgData name="Παναγιωτακόπουλος Χρήστος" userId="6efd6ec6-1521-44ce-b132-cd42effa7ce8" providerId="ADAL" clId="{2DC99D2C-C795-4BD3-B3CE-7BC971A13210}" dt="2022-11-15T09:36:29.774" v="3" actId="1035"/>
        <pc:sldMkLst>
          <pc:docMk/>
          <pc:sldMk cId="0" sldId="256"/>
        </pc:sldMkLst>
        <pc:picChg chg="mod">
          <ac:chgData name="Παναγιωτακόπουλος Χρήστος" userId="6efd6ec6-1521-44ce-b132-cd42effa7ce8" providerId="ADAL" clId="{2DC99D2C-C795-4BD3-B3CE-7BC971A13210}" dt="2022-11-15T09:36:29.774" v="3" actId="1035"/>
          <ac:picMkLst>
            <pc:docMk/>
            <pc:sldMk cId="0" sldId="256"/>
            <ac:picMk id="5" creationId="{00000000-0000-0000-0000-000000000000}"/>
          </ac:picMkLst>
        </pc:picChg>
      </pc:sldChg>
    </pc:docChg>
  </pc:docChgLst>
  <pc:docChgLst>
    <pc:chgData name="Παναγιωτακόπουλος Χρήστος" userId="6efd6ec6-1521-44ce-b132-cd42effa7ce8" providerId="ADAL" clId="{2B539B4D-D9B3-4DAF-BC6D-0576166EF16A}"/>
    <pc:docChg chg="custSel modSld">
      <pc:chgData name="Παναγιωτακόπουλος Χρήστος" userId="6efd6ec6-1521-44ce-b132-cd42effa7ce8" providerId="ADAL" clId="{2B539B4D-D9B3-4DAF-BC6D-0576166EF16A}" dt="2021-12-24T11:30:17.282" v="1" actId="27636"/>
      <pc:docMkLst>
        <pc:docMk/>
      </pc:docMkLst>
      <pc:sldChg chg="modSp mod">
        <pc:chgData name="Παναγιωτακόπουλος Χρήστος" userId="6efd6ec6-1521-44ce-b132-cd42effa7ce8" providerId="ADAL" clId="{2B539B4D-D9B3-4DAF-BC6D-0576166EF16A}" dt="2021-12-24T11:30:17.282" v="1" actId="27636"/>
        <pc:sldMkLst>
          <pc:docMk/>
          <pc:sldMk cId="3549548659" sldId="291"/>
        </pc:sldMkLst>
        <pc:spChg chg="mod">
          <ac:chgData name="Παναγιωτακόπουλος Χρήστος" userId="6efd6ec6-1521-44ce-b132-cd42effa7ce8" providerId="ADAL" clId="{2B539B4D-D9B3-4DAF-BC6D-0576166EF16A}" dt="2021-12-24T11:30:17.282" v="1" actId="27636"/>
          <ac:spMkLst>
            <pc:docMk/>
            <pc:sldMk cId="3549548659" sldId="291"/>
            <ac:spMk id="3" creationId="{00000000-0000-0000-0000-000000000000}"/>
          </ac:spMkLst>
        </pc:spChg>
      </pc:sldChg>
    </pc:docChg>
  </pc:docChgLst>
  <pc:docChgLst>
    <pc:chgData name="Παναγιωτακόπουλος Χρήστος" userId="6efd6ec6-1521-44ce-b132-cd42effa7ce8" providerId="ADAL" clId="{F20A6872-F57B-4BB4-A39C-33DAD65B18FE}"/>
    <pc:docChg chg="addSld delSld modSld modMainMaster">
      <pc:chgData name="Παναγιωτακόπουλος Χρήστος" userId="6efd6ec6-1521-44ce-b132-cd42effa7ce8" providerId="ADAL" clId="{F20A6872-F57B-4BB4-A39C-33DAD65B18FE}" dt="2020-09-06T17:11:09.950" v="14" actId="1036"/>
      <pc:docMkLst>
        <pc:docMk/>
      </pc:docMkLst>
      <pc:sldChg chg="modSp mod">
        <pc:chgData name="Παναγιωτακόπουλος Χρήστος" userId="6efd6ec6-1521-44ce-b132-cd42effa7ce8" providerId="ADAL" clId="{F20A6872-F57B-4BB4-A39C-33DAD65B18FE}" dt="2020-09-06T17:11:09.950" v="14" actId="1036"/>
        <pc:sldMkLst>
          <pc:docMk/>
          <pc:sldMk cId="0" sldId="256"/>
        </pc:sldMkLst>
        <pc:spChg chg="mod">
          <ac:chgData name="Παναγιωτακόπουλος Χρήστος" userId="6efd6ec6-1521-44ce-b132-cd42effa7ce8" providerId="ADAL" clId="{F20A6872-F57B-4BB4-A39C-33DAD65B18FE}" dt="2020-09-06T17:09:05.103" v="8" actId="20577"/>
          <ac:spMkLst>
            <pc:docMk/>
            <pc:sldMk cId="0" sldId="256"/>
            <ac:spMk id="2" creationId="{00000000-0000-0000-0000-000000000000}"/>
          </ac:spMkLst>
        </pc:spChg>
        <pc:picChg chg="mod">
          <ac:chgData name="Παναγιωτακόπουλος Χρήστος" userId="6efd6ec6-1521-44ce-b132-cd42effa7ce8" providerId="ADAL" clId="{F20A6872-F57B-4BB4-A39C-33DAD65B18FE}" dt="2020-09-06T17:11:09.950" v="14" actId="1036"/>
          <ac:picMkLst>
            <pc:docMk/>
            <pc:sldMk cId="0" sldId="256"/>
            <ac:picMk id="5" creationId="{00000000-0000-0000-0000-000000000000}"/>
          </ac:picMkLst>
        </pc:picChg>
      </pc:sldChg>
      <pc:sldChg chg="add del">
        <pc:chgData name="Παναγιωτακόπουλος Χρήστος" userId="6efd6ec6-1521-44ce-b132-cd42effa7ce8" providerId="ADAL" clId="{F20A6872-F57B-4BB4-A39C-33DAD65B18FE}" dt="2020-09-06T17:09:19.865" v="10"/>
        <pc:sldMkLst>
          <pc:docMk/>
          <pc:sldMk cId="1174522022" sldId="280"/>
        </pc:sldMkLst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4216602602" sldId="282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4216602602" sldId="282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3549548659" sldId="291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3549548659" sldId="291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3549548659" sldId="292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3549548659" sldId="292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3549548659" sldId="293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3549548659" sldId="293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3549548659" sldId="294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3549548659" sldId="294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962390996" sldId="295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962390996" sldId="295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200310818" sldId="296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200310818" sldId="296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1491903499" sldId="297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1491903499" sldId="297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461851317" sldId="298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461851317" sldId="298"/>
            <ac:spMk id="10" creationId="{00000000-0000-0000-0000-000000000000}"/>
          </ac:spMkLst>
        </pc:spChg>
      </pc:sldChg>
      <pc:sldChg chg="modSp">
        <pc:chgData name="Παναγιωτακόπουλος Χρήστος" userId="6efd6ec6-1521-44ce-b132-cd42effa7ce8" providerId="ADAL" clId="{F20A6872-F57B-4BB4-A39C-33DAD65B18FE}" dt="2020-09-06T17:10:20.315" v="11"/>
        <pc:sldMkLst>
          <pc:docMk/>
          <pc:sldMk cId="3772189450" sldId="299"/>
        </pc:sld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k cId="3772189450" sldId="299"/>
            <ac:spMk id="10" creationId="{00000000-0000-0000-0000-000000000000}"/>
          </ac:spMkLst>
        </pc:spChg>
      </pc:sldChg>
      <pc:sldMasterChg chg="modSp modSldLayout">
        <pc:chgData name="Παναγιωτακόπουλος Χρήστος" userId="6efd6ec6-1521-44ce-b132-cd42effa7ce8" providerId="ADAL" clId="{F20A6872-F57B-4BB4-A39C-33DAD65B18FE}" dt="2020-09-06T17:10:20.315" v="11"/>
        <pc:sldMasterMkLst>
          <pc:docMk/>
          <pc:sldMasterMk cId="0" sldId="2147483660"/>
        </pc:sldMasterMkLst>
        <pc:spChg chg="mod">
          <ac:chgData name="Παναγιωτακόπουλος Χρήστος" userId="6efd6ec6-1521-44ce-b132-cd42effa7ce8" providerId="ADAL" clId="{F20A6872-F57B-4BB4-A39C-33DAD65B18FE}" dt="2020-09-06T17:10:20.315" v="11"/>
          <ac:spMkLst>
            <pc:docMk/>
            <pc:sldMasterMk cId="0" sldId="2147483660"/>
            <ac:spMk id="5" creationId="{00000000-0000-0000-0000-000000000000}"/>
          </ac:spMkLst>
        </pc:sp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1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1"/>
              <ac:spMk id="5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2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3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4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5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6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7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8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69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70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</pc:sldLayoutChg>
        <pc:sldLayoutChg chg="modSp">
          <pc:chgData name="Παναγιωτακόπουλος Χρήστος" userId="6efd6ec6-1521-44ce-b132-cd42effa7ce8" providerId="ADAL" clId="{F20A6872-F57B-4BB4-A39C-33DAD65B18FE}" dt="2020-09-06T17:10:20.315" v="11"/>
          <pc:sldLayoutMkLst>
            <pc:docMk/>
            <pc:sldMasterMk cId="0" sldId="2147483660"/>
            <pc:sldLayoutMk cId="0" sldId="2147483671"/>
          </pc:sldLayoutMkLst>
          <pc:spChg chg="mod">
            <ac:chgData name="Παναγιωτακόπουλος Χρήστος" userId="6efd6ec6-1521-44ce-b132-cd42effa7ce8" providerId="ADAL" clId="{F20A6872-F57B-4BB4-A39C-33DAD65B18FE}" dt="2020-09-06T17:10:20.315" v="11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</pc:sldLayoutChg>
      </pc:sldMasterChg>
    </pc:docChg>
  </pc:docChgLst>
  <pc:docChgLst>
    <pc:chgData name="Παναγιωτακόπουλος Χρήστος" userId="6efd6ec6-1521-44ce-b132-cd42effa7ce8" providerId="ADAL" clId="{B1A448FE-D34D-4DD8-B5A4-72FE3746B9FC}"/>
    <pc:docChg chg="modSld">
      <pc:chgData name="Παναγιωτακόπουλος Χρήστος" userId="6efd6ec6-1521-44ce-b132-cd42effa7ce8" providerId="ADAL" clId="{B1A448FE-D34D-4DD8-B5A4-72FE3746B9FC}" dt="2022-10-02T18:35:48.890" v="1" actId="20577"/>
      <pc:docMkLst>
        <pc:docMk/>
      </pc:docMkLst>
      <pc:sldChg chg="modSp mod">
        <pc:chgData name="Παναγιωτακόπουλος Χρήστος" userId="6efd6ec6-1521-44ce-b132-cd42effa7ce8" providerId="ADAL" clId="{B1A448FE-D34D-4DD8-B5A4-72FE3746B9FC}" dt="2022-10-02T18:35:48.890" v="1" actId="20577"/>
        <pc:sldMkLst>
          <pc:docMk/>
          <pc:sldMk cId="0" sldId="256"/>
        </pc:sldMkLst>
        <pc:spChg chg="mod">
          <ac:chgData name="Παναγιωτακόπουλος Χρήστος" userId="6efd6ec6-1521-44ce-b132-cd42effa7ce8" providerId="ADAL" clId="{B1A448FE-D34D-4DD8-B5A4-72FE3746B9FC}" dt="2022-10-02T18:35:48.890" v="1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FC32-5F0A-4AE4-AFAD-DB167EFDD1C9}" type="datetimeFigureOut">
              <a:rPr lang="el-GR" smtClean="0"/>
              <a:pPr/>
              <a:t>25/11/2024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FE4E5-FEC0-4E7F-9AD8-06EA4A3B268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781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FE4E5-FEC0-4E7F-9AD8-06EA4A3B2689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FE4E5-FEC0-4E7F-9AD8-06EA4A3B268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C5CB-EB01-45D2-8916-0A2B9D3FC812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EF95-03E6-4AE5-A64F-262FD539C669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B029-8909-4670-8C00-286CD5724056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99899-EE12-4020-A118-DC05B53F5F01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0B4AF-65BE-4C58-80D4-EA3F5ED58B38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1DFA-92BC-450B-8318-C449C1E90A51}" type="datetime1">
              <a:rPr lang="el-GR" smtClean="0"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1E7F-77CA-4374-8417-718FC17F1D85}" type="datetime1">
              <a:rPr lang="el-GR" smtClean="0"/>
              <a:t>25/11/2024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61DE-C6D8-4049-A4C9-9C0C9524242E}" type="datetime1">
              <a:rPr lang="el-GR" smtClean="0"/>
              <a:t>25/11/2024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215C-E343-442E-8752-866AA7E9445B}" type="datetime1">
              <a:rPr lang="el-GR" smtClean="0"/>
              <a:t>25/11/2024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2C-7C65-407B-A01A-657AD05E7AF5}" type="datetime1">
              <a:rPr lang="el-GR" smtClean="0"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7335-F52F-45F5-8A39-ADC6354AEFAD}" type="datetime1">
              <a:rPr lang="el-GR" smtClean="0"/>
              <a:t>25/11/2024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108D-5EC9-4ABA-B8B4-81613326FCF8}" type="datetime1">
              <a:rPr lang="el-GR" smtClean="0"/>
              <a:t>25/11/2024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dirty="0"/>
              <a:t>Χρήστος Παναγιωτακόπουλος - Τ.Ε.Ε.Κ.Ε. - Εργαστήριο Η/Υ και Εκπαιδευτικής Τεχνολογίας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41C81-7879-42E8-81A3-91AA7A81848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tl.elemedu.upatras.g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CpV5gQaPxYE" TargetMode="External"/><Relationship Id="rId3" Type="http://schemas.openxmlformats.org/officeDocument/2006/relationships/hyperlink" Target="https://cmap.ihmc.us/cmaptools/" TargetMode="External"/><Relationship Id="rId7" Type="http://schemas.openxmlformats.org/officeDocument/2006/relationships/hyperlink" Target="https://miro.com/" TargetMode="External"/><Relationship Id="rId2" Type="http://schemas.openxmlformats.org/officeDocument/2006/relationships/hyperlink" Target="http://photodentro.edu.gr/lor/handle/8521/342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6VugcQWn3p8" TargetMode="External"/><Relationship Id="rId5" Type="http://schemas.openxmlformats.org/officeDocument/2006/relationships/hyperlink" Target="https://tobloef.com/text2mindmap/" TargetMode="External"/><Relationship Id="rId4" Type="http://schemas.openxmlformats.org/officeDocument/2006/relationships/hyperlink" Target="https://www.mindomo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tl.elemedu.upatras.g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erafrica.org/" TargetMode="External"/><Relationship Id="rId3" Type="http://schemas.openxmlformats.org/officeDocument/2006/relationships/hyperlink" Target="http://proteas.greek-language.gr/" TargetMode="External"/><Relationship Id="rId7" Type="http://schemas.openxmlformats.org/officeDocument/2006/relationships/hyperlink" Target="https://www.merlot.org/merlot/index.htm" TargetMode="External"/><Relationship Id="rId2" Type="http://schemas.openxmlformats.org/officeDocument/2006/relationships/hyperlink" Target="http://ifigeneia.cti.gr/repositor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ercommons.org/oer" TargetMode="External"/><Relationship Id="rId5" Type="http://schemas.openxmlformats.org/officeDocument/2006/relationships/hyperlink" Target="http://scenaria-ekt.mitida.gr/" TargetMode="External"/><Relationship Id="rId4" Type="http://schemas.openxmlformats.org/officeDocument/2006/relationships/hyperlink" Target="http://aesop.iep.edu.gr/senaria" TargetMode="External"/><Relationship Id="rId9" Type="http://schemas.openxmlformats.org/officeDocument/2006/relationships/hyperlink" Target="http://www.open.edu/openlearn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cean.upatras.gr/sce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dtech.gr/learning-designer-ellinika/" TargetMode="External"/><Relationship Id="rId2" Type="http://schemas.openxmlformats.org/officeDocument/2006/relationships/hyperlink" Target="https://www.ucl.ac.uk/learning-design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uturelearn.com/info/courses/blended-and-online-learning-design/0/steps/191672" TargetMode="External"/><Relationship Id="rId4" Type="http://schemas.openxmlformats.org/officeDocument/2006/relationships/hyperlink" Target="https://www.youtube.com/watch?v=S0edRboC9v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unal.com/" TargetMode="External"/><Relationship Id="rId2" Type="http://schemas.openxmlformats.org/officeDocument/2006/relationships/hyperlink" Target="http://eprl.korinthos.uop.gr/openwebques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28992" cy="6624736"/>
          </a:xfrm>
          <a:solidFill>
            <a:schemeClr val="accent4">
              <a:lumMod val="40000"/>
              <a:lumOff val="60000"/>
            </a:schemeClr>
          </a:solidFill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l-GR" sz="46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Υπολογιστές και Εκπαίδευση</a:t>
            </a:r>
            <a:br>
              <a:rPr lang="el-GR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br>
              <a:rPr lang="el-GR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3600" b="1" spc="50" dirty="0">
                <a:ln w="11430"/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  <a:br>
              <a:rPr lang="en-US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br>
              <a:rPr lang="el-GR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31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12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www.cetl.upatras.gr</a:t>
            </a:r>
            <a:r>
              <a:rPr lang="el-GR" sz="12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l-GR" sz="12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28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Χρήστος Παναγιωτακόπουλος</a:t>
            </a:r>
            <a:br>
              <a:rPr lang="el-GR" sz="2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b="1" spc="5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Ανθή Καρατράντου</a:t>
            </a:r>
            <a:br>
              <a:rPr lang="el-GR" sz="2800" b="1" spc="5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b="1" spc="5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Στέφανος </a:t>
            </a:r>
            <a:r>
              <a:rPr lang="el-GR" sz="2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Αρμακόλας</a:t>
            </a:r>
            <a:endParaRPr lang="el-G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Εικόνα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248" y="2924944"/>
            <a:ext cx="1296144" cy="93942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Εννοιολογική χαρτογράφηση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r>
              <a:rPr lang="el-GR" sz="2000" b="1" dirty="0"/>
              <a:t>Παράδειγμα</a:t>
            </a:r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10</a:t>
            </a:fld>
            <a:r>
              <a:rPr lang="en-US" dirty="0"/>
              <a:t> # 12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5656317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1903499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Εννοιολογική χαρτογράφηση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r>
              <a:rPr lang="el-GR" sz="2000" b="1" dirty="0"/>
              <a:t>Παράδειγμα</a:t>
            </a:r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11</a:t>
            </a:fld>
            <a:r>
              <a:rPr lang="en-US" dirty="0"/>
              <a:t> # 12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6161572" cy="288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1851317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F1968-0894-7716-0B99-E02730885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>
            <a:extLst>
              <a:ext uri="{FF2B5EF4-FFF2-40B4-BE49-F238E27FC236}">
                <a16:creationId xmlns:a16="http://schemas.microsoft.com/office/drawing/2014/main" id="{1E454C54-61A6-0A33-14A6-0005ED9D4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9EC7E1EE-48FA-C5DC-1026-6A434D7A8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Εννοιολογική χαρτογράφηση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0" indent="0" algn="just">
              <a:buNone/>
              <a:defRPr/>
            </a:pPr>
            <a:r>
              <a:rPr lang="el-GR" sz="2000" b="1" dirty="0"/>
              <a:t>Για κατασκευή εννοιολογικών χαρτών υπάρχουν κάποια ελεύθερης διάδοσης εργαλεία: </a:t>
            </a:r>
            <a:endParaRPr lang="en-US" sz="2000" b="1" dirty="0"/>
          </a:p>
          <a:p>
            <a:pPr marL="0" indent="0" algn="just">
              <a:buNone/>
              <a:defRPr/>
            </a:pPr>
            <a:endParaRPr lang="en-US" sz="2000" b="1" dirty="0"/>
          </a:p>
          <a:p>
            <a:pPr marL="182563" indent="-182563" algn="just">
              <a:defRPr/>
            </a:pPr>
            <a:r>
              <a:rPr lang="en-US" sz="2000" b="1" dirty="0">
                <a:hlinkClick r:id="rId2"/>
              </a:rPr>
              <a:t>http://photodentro.edu.gr/lor/handle/8521/3423</a:t>
            </a:r>
            <a:endParaRPr lang="en-US" sz="2000" b="1" dirty="0"/>
          </a:p>
          <a:p>
            <a:pPr marL="182563" indent="-182563" algn="just">
              <a:defRPr/>
            </a:pPr>
            <a:endParaRPr lang="en-US" sz="2000" b="1" dirty="0"/>
          </a:p>
          <a:p>
            <a:pPr marL="182563" indent="-182563" algn="just">
              <a:defRPr/>
            </a:pPr>
            <a:r>
              <a:rPr lang="en-US" sz="2000" b="1" dirty="0">
                <a:hlinkClick r:id="rId3"/>
              </a:rPr>
              <a:t>https://cmap.ihmc.us/cmaptools/</a:t>
            </a:r>
            <a:endParaRPr lang="el-GR" sz="2000" b="1" dirty="0"/>
          </a:p>
          <a:p>
            <a:pPr marL="179388" indent="-179388">
              <a:defRPr/>
            </a:pPr>
            <a:endParaRPr lang="en-US" sz="2000" b="1" dirty="0">
              <a:hlinkClick r:id="rId4"/>
            </a:endParaRPr>
          </a:p>
          <a:p>
            <a:pPr marL="179388" indent="-179388">
              <a:defRPr/>
            </a:pPr>
            <a:r>
              <a:rPr lang="en-US" sz="2000" b="1" dirty="0">
                <a:hlinkClick r:id="rId4"/>
              </a:rPr>
              <a:t>https://www.mindomo.com/</a:t>
            </a:r>
            <a:endParaRPr lang="en-US" sz="2000" b="1" dirty="0"/>
          </a:p>
          <a:p>
            <a:pPr marL="179388" indent="-179388">
              <a:defRPr/>
            </a:pPr>
            <a:endParaRPr lang="en-US" sz="2000" b="1" dirty="0"/>
          </a:p>
          <a:p>
            <a:pPr marL="179388" indent="-179388">
              <a:defRPr/>
            </a:pPr>
            <a:r>
              <a:rPr lang="el-GR" sz="2000" b="1" dirty="0">
                <a:hlinkClick r:id="rId5"/>
              </a:rPr>
              <a:t>https://tobloef.com/text2mindmap/</a:t>
            </a:r>
            <a:endParaRPr lang="en-US" sz="2000" b="1" dirty="0"/>
          </a:p>
          <a:p>
            <a:pPr marL="182563" indent="0">
              <a:buNone/>
              <a:defRPr/>
            </a:pPr>
            <a:r>
              <a:rPr lang="el-GR" sz="1800" dirty="0" err="1"/>
              <a:t>Mετατρέπει</a:t>
            </a:r>
            <a:r>
              <a:rPr lang="el-GR" sz="1800" dirty="0"/>
              <a:t> κείμενο σε </a:t>
            </a:r>
            <a:r>
              <a:rPr lang="el-GR" sz="1800" dirty="0" err="1"/>
              <a:t>εννοιoλογικό</a:t>
            </a:r>
            <a:r>
              <a:rPr lang="el-GR" sz="1800" dirty="0"/>
              <a:t> χάρτη</a:t>
            </a:r>
          </a:p>
          <a:p>
            <a:pPr marL="182563" indent="0">
              <a:buNone/>
              <a:defRPr/>
            </a:pPr>
            <a:r>
              <a:rPr lang="el-GR" sz="1800" dirty="0" err="1"/>
              <a:t>Bίντεο</a:t>
            </a:r>
            <a:r>
              <a:rPr lang="el-GR" sz="1800" dirty="0"/>
              <a:t>:</a:t>
            </a:r>
            <a:r>
              <a:rPr lang="en-US" sz="1800" dirty="0"/>
              <a:t> </a:t>
            </a:r>
            <a:r>
              <a:rPr lang="el-GR" sz="1800" dirty="0">
                <a:hlinkClick r:id="rId6"/>
              </a:rPr>
              <a:t>https://www.youtube.com/watch?v=6VugcQWn3p8</a:t>
            </a:r>
            <a:endParaRPr lang="en-US" sz="1800" dirty="0"/>
          </a:p>
          <a:p>
            <a:pPr marL="182563" indent="0">
              <a:buNone/>
              <a:defRPr/>
            </a:pPr>
            <a:endParaRPr lang="en-US" sz="1800" dirty="0"/>
          </a:p>
          <a:p>
            <a:pPr marL="179388" indent="-179388">
              <a:defRPr/>
            </a:pPr>
            <a:r>
              <a:rPr lang="el-GR" sz="2000" b="1" dirty="0" err="1"/>
              <a:t>Μiro</a:t>
            </a:r>
            <a:r>
              <a:rPr lang="el-GR" sz="2000" b="1" dirty="0"/>
              <a:t> </a:t>
            </a:r>
            <a:r>
              <a:rPr lang="el-GR" sz="2000" b="1" dirty="0">
                <a:hlinkClick r:id="rId7"/>
              </a:rPr>
              <a:t>https://miro.com/</a:t>
            </a:r>
            <a:endParaRPr lang="en-US" sz="2000" b="1" dirty="0"/>
          </a:p>
          <a:p>
            <a:pPr marL="182563" indent="0">
              <a:buNone/>
              <a:defRPr/>
            </a:pPr>
            <a:r>
              <a:rPr lang="el-GR" sz="1800" dirty="0"/>
              <a:t>Το λογισμικό επιτρέπει τον σχεδιασμό σημειώσεων και σχεδίων, την μετακίνηση των αντικειμένων γύρω-γύρω στο περιβάλλον καθώς επίσης και τη συνεργασία μέσω </a:t>
            </a:r>
            <a:r>
              <a:rPr lang="el-GR" sz="1800" dirty="0" err="1"/>
              <a:t>video</a:t>
            </a:r>
            <a:r>
              <a:rPr lang="el-GR" sz="1800" dirty="0"/>
              <a:t> </a:t>
            </a:r>
            <a:r>
              <a:rPr lang="el-GR" sz="1800" dirty="0" err="1"/>
              <a:t>calls</a:t>
            </a:r>
            <a:r>
              <a:rPr lang="el-GR" sz="1800" dirty="0"/>
              <a:t> και </a:t>
            </a:r>
            <a:r>
              <a:rPr lang="el-GR" sz="1800" dirty="0" err="1"/>
              <a:t>chats</a:t>
            </a:r>
            <a:r>
              <a:rPr lang="el-GR" sz="1800" dirty="0"/>
              <a:t>. </a:t>
            </a:r>
          </a:p>
          <a:p>
            <a:pPr marL="182563" indent="0">
              <a:buNone/>
              <a:defRPr/>
            </a:pPr>
            <a:r>
              <a:rPr lang="el-GR" sz="1800" dirty="0"/>
              <a:t>Βίντεο εκμάθησης </a:t>
            </a:r>
            <a:r>
              <a:rPr lang="el-GR" sz="1800" dirty="0">
                <a:hlinkClick r:id="rId8"/>
              </a:rPr>
              <a:t>https://www.youtube.com/watch?v=CpV5gQaPxYE</a:t>
            </a:r>
            <a:endParaRPr lang="en-US" sz="1800" dirty="0"/>
          </a:p>
          <a:p>
            <a:pPr marL="179388" indent="-179388">
              <a:defRPr/>
            </a:pPr>
            <a:endParaRPr lang="el-GR" sz="1800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0" indent="0">
              <a:buNone/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>
            <a:extLst>
              <a:ext uri="{FF2B5EF4-FFF2-40B4-BE49-F238E27FC236}">
                <a16:creationId xmlns:a16="http://schemas.microsoft.com/office/drawing/2014/main" id="{A4303636-0F65-75AF-21F1-C0561C047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D4C1F5-8046-B0A1-FAA0-E4D8BC8AD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12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9654961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Εννοιολογική χαρτογράφηση</a:t>
            </a:r>
          </a:p>
          <a:p>
            <a:pPr marL="0" indent="0" algn="just">
              <a:buNone/>
              <a:defRPr/>
            </a:pPr>
            <a:endParaRPr lang="en-US" sz="1000" b="1" dirty="0"/>
          </a:p>
          <a:p>
            <a:pPr marL="179388" indent="-179388" algn="just">
              <a:defRPr/>
            </a:pPr>
            <a:r>
              <a:rPr lang="el-GR" sz="2000" b="1" dirty="0"/>
              <a:t>Οι  εννοιολογικοί χάρτες είναι εικονογραφικοί τρόποι αποτύπωσης ιδεών στο χαρτί.</a:t>
            </a:r>
          </a:p>
          <a:p>
            <a:pPr marL="179388" indent="-179388" algn="just">
              <a:defRPr/>
            </a:pPr>
            <a:r>
              <a:rPr lang="el-GR" sz="2000" b="1" dirty="0"/>
              <a:t>Προσφέρονται για την αρχική κατανόηση και τη σύνδεση της ύλης με προηγούμενη γνωστή όσο και για την επανάληψη. </a:t>
            </a:r>
          </a:p>
          <a:p>
            <a:pPr marL="179388" indent="-179388" algn="just">
              <a:defRPr/>
            </a:pPr>
            <a:r>
              <a:rPr lang="el-GR" sz="2000" b="1" dirty="0"/>
              <a:t>Στηρίζονται στην κατάταξη και ταξινόμηση του προς εκμάθηση υλικού με συστηματικό τρόπο και είναι φανερό ότι κινούνται στο θεωρητικό πλαίσιο που όρισαν οι γνωστικές προσέγγισης θεωρίες για τη μάθηση.</a:t>
            </a:r>
          </a:p>
          <a:p>
            <a:pPr marL="179388" indent="-179388" algn="just">
              <a:defRPr/>
            </a:pPr>
            <a:r>
              <a:rPr lang="el-GR" sz="2000" b="1" dirty="0"/>
              <a:t>Επιτρέπουν στους μαθητές να:</a:t>
            </a:r>
          </a:p>
          <a:p>
            <a:pPr marL="579438" lvl="1" indent="-179388" algn="just">
              <a:defRPr/>
            </a:pPr>
            <a:r>
              <a:rPr lang="el-GR" sz="1600" b="1" dirty="0"/>
              <a:t>σχεδιάζουν</a:t>
            </a:r>
          </a:p>
          <a:p>
            <a:pPr marL="579438" lvl="1" indent="-179388" algn="just">
              <a:defRPr/>
            </a:pPr>
            <a:r>
              <a:rPr lang="el-GR" sz="1600" b="1" dirty="0"/>
              <a:t>αναλύουν τη σκέψη τους</a:t>
            </a:r>
          </a:p>
          <a:p>
            <a:pPr marL="579438" lvl="1" indent="-179388" algn="just">
              <a:defRPr/>
            </a:pPr>
            <a:r>
              <a:rPr lang="el-GR" sz="1600" b="1" dirty="0"/>
              <a:t>επεξεργάζονται πληροφορίες</a:t>
            </a:r>
          </a:p>
          <a:p>
            <a:pPr marL="579438" lvl="1" indent="-179388" algn="just">
              <a:defRPr/>
            </a:pPr>
            <a:r>
              <a:rPr lang="el-GR" sz="1600" b="1" dirty="0"/>
              <a:t>οργανώνουν τις ιδέες τους</a:t>
            </a:r>
          </a:p>
          <a:p>
            <a:pPr marL="579438" lvl="1" indent="-179388" algn="just">
              <a:defRPr/>
            </a:pPr>
            <a:r>
              <a:rPr lang="el-GR" sz="1600" b="1" dirty="0"/>
              <a:t>βλέπουν σχέσεις και να κάνουν συνδέσεις</a:t>
            </a:r>
          </a:p>
          <a:p>
            <a:pPr marL="579438" lvl="1" indent="-179388" algn="just">
              <a:defRPr/>
            </a:pPr>
            <a:r>
              <a:rPr lang="el-GR" sz="1600" b="1" dirty="0"/>
              <a:t>συγκρίνουν</a:t>
            </a:r>
          </a:p>
          <a:p>
            <a:pPr marL="579438" lvl="1" indent="-179388" algn="just">
              <a:defRPr/>
            </a:pPr>
            <a:r>
              <a:rPr lang="el-GR" sz="1600" b="1" dirty="0"/>
              <a:t>σκέφτονται  δημιουργικά</a:t>
            </a:r>
          </a:p>
          <a:p>
            <a:pPr marL="579438" lvl="1" indent="-179388" algn="just">
              <a:defRPr/>
            </a:pPr>
            <a:r>
              <a:rPr lang="el-GR" sz="1600" b="1" dirty="0"/>
              <a:t>ενισχύουν τη μάθηση</a:t>
            </a:r>
          </a:p>
          <a:p>
            <a:pPr marL="579438" lvl="1" indent="-179388" algn="just">
              <a:defRPr/>
            </a:pPr>
            <a:r>
              <a:rPr lang="el-GR" sz="1600" b="1" dirty="0"/>
              <a:t>έχουν μία συνολική εικόνα της προόδου</a:t>
            </a:r>
          </a:p>
          <a:p>
            <a:pPr marL="579438" lvl="1" indent="-179388" algn="just">
              <a:defRPr/>
            </a:pPr>
            <a:r>
              <a:rPr lang="el-GR" sz="1600" b="1" dirty="0"/>
              <a:t>αναγνωρίζουν παρερμηνείες και λάθος συνδέσεις</a:t>
            </a:r>
          </a:p>
          <a:p>
            <a:pPr marL="579438" lvl="1" indent="-179388" algn="just">
              <a:defRPr/>
            </a:pPr>
            <a:r>
              <a:rPr lang="el-GR" sz="1600" b="1" dirty="0"/>
              <a:t>αναπτύσσουν κριτική και λογική σκέψη</a:t>
            </a:r>
          </a:p>
          <a:p>
            <a:pPr marL="179388" indent="-179388" algn="just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13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2189450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28992" cy="6624736"/>
          </a:xfrm>
          <a:solidFill>
            <a:schemeClr val="accent4">
              <a:lumMod val="40000"/>
              <a:lumOff val="60000"/>
            </a:schemeClr>
          </a:solidFill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br>
              <a:rPr lang="el-GR" sz="40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</a:br>
            <a:br>
              <a:rPr lang="el-GR" sz="40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</a:br>
            <a:br>
              <a:rPr lang="el-GR" sz="40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</a:br>
            <a:r>
              <a:rPr lang="en-US" sz="40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www.cetl.upatras.gr</a:t>
            </a:r>
            <a:br>
              <a:rPr lang="en-US" sz="4000" b="1" i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Εικόνα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756" y="1922586"/>
            <a:ext cx="2376488" cy="172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2202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Ενότητα 3. Διδακτικά σενάρια και εργαλεία - Περιεχόμενα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r>
              <a:rPr lang="el-GR" sz="2000" b="1" dirty="0"/>
              <a:t>Διδακτικά σενάρια - πλατφόρμα διδακτικών σεναρίων </a:t>
            </a:r>
            <a:r>
              <a:rPr lang="el-GR" sz="2000" b="1" dirty="0" err="1"/>
              <a:t>DSR</a:t>
            </a:r>
            <a:endParaRPr lang="el-GR" sz="2000" b="1" dirty="0"/>
          </a:p>
          <a:p>
            <a:pPr marL="179388" indent="-179388">
              <a:defRPr/>
            </a:pPr>
            <a:r>
              <a:rPr lang="el-GR" sz="2000" b="1" dirty="0"/>
              <a:t>Τα δομικά στοιχεία ενός διδακτικού σεναρίου, ασκήσεις και δραστηριότητες</a:t>
            </a:r>
          </a:p>
          <a:p>
            <a:pPr marL="179388" indent="-179388">
              <a:defRPr/>
            </a:pPr>
            <a:r>
              <a:rPr lang="el-GR" sz="2000" b="1" dirty="0" err="1"/>
              <a:t>Ιστοεξερευνήσεις</a:t>
            </a:r>
            <a:r>
              <a:rPr lang="el-GR" sz="2000" b="1" dirty="0"/>
              <a:t> – κατασκευή και χρήση </a:t>
            </a:r>
          </a:p>
          <a:p>
            <a:pPr marL="179388" indent="-179388">
              <a:defRPr/>
            </a:pPr>
            <a:r>
              <a:rPr lang="el-GR" sz="2000" b="1" dirty="0"/>
              <a:t>Εννοιολογική χαρτογράφηση</a:t>
            </a:r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2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660260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Ψηφιακά Αποθετήρια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r>
              <a:rPr lang="el-GR" sz="2000" b="1" dirty="0"/>
              <a:t>Ποιος είναι ο σκοπός κατασκευής τους;</a:t>
            </a:r>
          </a:p>
          <a:p>
            <a:pPr marL="179388" indent="-179388">
              <a:defRPr/>
            </a:pPr>
            <a:r>
              <a:rPr lang="el-GR" sz="2000" b="1" dirty="0"/>
              <a:t>Είδη ψηφιακών αποθετηρίων</a:t>
            </a:r>
          </a:p>
          <a:p>
            <a:pPr marL="179388" indent="-179388">
              <a:defRPr/>
            </a:pPr>
            <a:r>
              <a:rPr lang="el-GR" sz="2000" b="1" dirty="0"/>
              <a:t>Κατασκευή</a:t>
            </a:r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r>
              <a:rPr lang="el-GR" sz="2000" b="1" dirty="0"/>
              <a:t>Οι ανοικτοί μαθησιακοί πόροι</a:t>
            </a:r>
            <a:endParaRPr lang="en-US" sz="2000" b="1" dirty="0"/>
          </a:p>
          <a:p>
            <a:pPr marL="263525" indent="-176213">
              <a:defRPr/>
            </a:pPr>
            <a:endParaRPr lang="el-GR" sz="2000" b="1" dirty="0"/>
          </a:p>
          <a:p>
            <a:pPr marL="263525" indent="-176213">
              <a:defRPr/>
            </a:pPr>
            <a:r>
              <a:rPr lang="el-GR" sz="2000" b="1" dirty="0">
                <a:latin typeface="+mn-lt"/>
              </a:rPr>
              <a:t>Αποθετήριο </a:t>
            </a:r>
            <a:r>
              <a:rPr lang="el-GR" sz="2000" b="1" dirty="0" err="1">
                <a:latin typeface="+mn-lt"/>
              </a:rPr>
              <a:t>Εκπ</a:t>
            </a:r>
            <a:r>
              <a:rPr lang="el-GR" sz="2000" b="1" dirty="0">
                <a:latin typeface="+mn-lt"/>
              </a:rPr>
              <a:t>. Σεναρίων Ιφιγένεια   </a:t>
            </a:r>
            <a:r>
              <a:rPr lang="el-GR" sz="2000" b="1" u="sng" dirty="0">
                <a:latin typeface="+mn-lt"/>
                <a:hlinkClick r:id="rId2"/>
              </a:rPr>
              <a:t>http://ifigeneia.cti.gr/repository/  </a:t>
            </a:r>
            <a:endParaRPr lang="en-US" sz="2000" b="1" u="sng" dirty="0">
              <a:latin typeface="+mn-lt"/>
            </a:endParaRPr>
          </a:p>
          <a:p>
            <a:pPr marL="263525" indent="-176213">
              <a:defRPr/>
            </a:pPr>
            <a:r>
              <a:rPr lang="el-GR" sz="2000" b="1" dirty="0">
                <a:latin typeface="+mn-lt"/>
              </a:rPr>
              <a:t>Αποθετήριο </a:t>
            </a:r>
            <a:r>
              <a:rPr lang="el-GR" sz="2000" b="1" dirty="0" err="1">
                <a:latin typeface="+mn-lt"/>
              </a:rPr>
              <a:t>Εκπ</a:t>
            </a:r>
            <a:r>
              <a:rPr lang="el-GR" sz="2000" b="1" dirty="0">
                <a:latin typeface="+mn-lt"/>
              </a:rPr>
              <a:t>. Σεναρίων </a:t>
            </a:r>
            <a:r>
              <a:rPr lang="el-GR" sz="2000" b="1" dirty="0" err="1">
                <a:latin typeface="+mn-lt"/>
              </a:rPr>
              <a:t>Πρωτέας</a:t>
            </a:r>
            <a:r>
              <a:rPr lang="el-GR" sz="2000" b="1" dirty="0">
                <a:latin typeface="+mn-lt"/>
              </a:rPr>
              <a:t> </a:t>
            </a:r>
            <a:r>
              <a:rPr lang="el-GR" sz="2000" b="1" u="sng" dirty="0">
                <a:latin typeface="+mn-lt"/>
                <a:hlinkClick r:id="rId3"/>
              </a:rPr>
              <a:t>http://proteas.greek-language.gr   </a:t>
            </a:r>
            <a:endParaRPr lang="en-US" sz="2000" b="1" u="sng" dirty="0">
              <a:latin typeface="+mn-lt"/>
            </a:endParaRPr>
          </a:p>
          <a:p>
            <a:pPr marL="263525" indent="-176213">
              <a:defRPr/>
            </a:pPr>
            <a:r>
              <a:rPr lang="el-GR" sz="2000" b="1" dirty="0">
                <a:latin typeface="+mn-lt"/>
              </a:rPr>
              <a:t>Αποθετήριο </a:t>
            </a:r>
            <a:r>
              <a:rPr lang="el-GR" sz="2000" b="1" dirty="0" err="1">
                <a:latin typeface="+mn-lt"/>
              </a:rPr>
              <a:t>Εκπ</a:t>
            </a:r>
            <a:r>
              <a:rPr lang="el-GR" sz="2000" b="1" dirty="0">
                <a:latin typeface="+mn-lt"/>
              </a:rPr>
              <a:t>. Σεναρίων </a:t>
            </a:r>
            <a:r>
              <a:rPr lang="el-GR" sz="2000" b="1" dirty="0">
                <a:latin typeface="+mn-lt"/>
                <a:hlinkClick r:id="rId4"/>
              </a:rPr>
              <a:t>Αίσωπος</a:t>
            </a:r>
            <a:endParaRPr lang="en-US" sz="2000" b="1" u="sng" dirty="0">
              <a:latin typeface="+mn-lt"/>
            </a:endParaRPr>
          </a:p>
          <a:p>
            <a:pPr marL="263525" indent="-176213">
              <a:defRPr/>
            </a:pPr>
            <a:r>
              <a:rPr lang="el-GR" sz="2000" b="1" dirty="0" err="1">
                <a:latin typeface="+mn-lt"/>
              </a:rPr>
              <a:t>ΜΗΤΙΔΑ</a:t>
            </a:r>
            <a:r>
              <a:rPr lang="el-GR" sz="2000" b="1" dirty="0">
                <a:latin typeface="+mn-lt"/>
              </a:rPr>
              <a:t> (Μαθησιακή Ηλεκτρονική Τράπεζα Ιδιαίτερης Αξίας Διδακτικών Αντικειμένων)  </a:t>
            </a:r>
            <a:r>
              <a:rPr lang="el-GR" sz="2000" b="1" u="sng" dirty="0">
                <a:latin typeface="+mn-lt"/>
                <a:hlinkClick r:id="rId5"/>
              </a:rPr>
              <a:t>http://scenaria-ekt.mitida.gr/  </a:t>
            </a:r>
            <a:endParaRPr lang="el-GR" sz="2000" b="1" u="sng" dirty="0">
              <a:latin typeface="+mn-lt"/>
            </a:endParaRPr>
          </a:p>
          <a:p>
            <a:pPr marL="263525" indent="-176213">
              <a:defRPr/>
            </a:pPr>
            <a:r>
              <a:rPr lang="en-US" sz="2000" b="1" dirty="0" err="1"/>
              <a:t>OER</a:t>
            </a:r>
            <a:r>
              <a:rPr lang="en-US" sz="2000" b="1" dirty="0"/>
              <a:t> Commons </a:t>
            </a:r>
            <a:r>
              <a:rPr lang="en-US" sz="2000" b="1" dirty="0">
                <a:hlinkClick r:id="rId6"/>
              </a:rPr>
              <a:t>http://www.oercommons.org/oer </a:t>
            </a:r>
            <a:endParaRPr lang="en-US" sz="2000" b="1" dirty="0"/>
          </a:p>
          <a:p>
            <a:pPr marL="263525" indent="-176213">
              <a:defRPr/>
            </a:pPr>
            <a:r>
              <a:rPr lang="en-US" sz="2000" b="1" dirty="0"/>
              <a:t>Merlot </a:t>
            </a:r>
            <a:r>
              <a:rPr lang="en-US" sz="2000" b="1" dirty="0">
                <a:hlinkClick r:id="rId7"/>
              </a:rPr>
              <a:t>http://www.merlot.org/merlot/index.htm </a:t>
            </a:r>
            <a:endParaRPr lang="en-US" sz="2000" b="1" dirty="0"/>
          </a:p>
          <a:p>
            <a:pPr marL="263525" indent="-176213">
              <a:defRPr/>
            </a:pPr>
            <a:r>
              <a:rPr lang="en-US" sz="2000" b="1" dirty="0" err="1"/>
              <a:t>OER</a:t>
            </a:r>
            <a:r>
              <a:rPr lang="en-US" sz="2000" b="1" dirty="0"/>
              <a:t> Africa </a:t>
            </a:r>
            <a:r>
              <a:rPr lang="en-US" sz="2000" b="1" dirty="0">
                <a:hlinkClick r:id="rId8"/>
              </a:rPr>
              <a:t>http://www.oerafrica.org/ </a:t>
            </a:r>
            <a:endParaRPr lang="en-US" sz="2000" b="1" dirty="0"/>
          </a:p>
          <a:p>
            <a:pPr marL="263525" indent="-176213">
              <a:defRPr/>
            </a:pPr>
            <a:r>
              <a:rPr lang="en-US" sz="2000" b="1" dirty="0" err="1"/>
              <a:t>OpenLearn</a:t>
            </a:r>
            <a:r>
              <a:rPr lang="en-US" sz="2000" b="1" dirty="0"/>
              <a:t> </a:t>
            </a:r>
            <a:r>
              <a:rPr lang="en-US" sz="2000" b="1" dirty="0">
                <a:hlinkClick r:id="rId9"/>
              </a:rPr>
              <a:t>http://openlearn.open.ac.uk/ </a:t>
            </a:r>
            <a:endParaRPr lang="en-US" sz="2000" b="1" dirty="0"/>
          </a:p>
          <a:p>
            <a:pPr>
              <a:defRPr/>
            </a:pPr>
            <a:endParaRPr lang="el-GR" sz="2000" b="1" dirty="0">
              <a:latin typeface="+mn-lt"/>
            </a:endParaRPr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3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54865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Διδακτικά σενάρια - πλατφόρμα διδακτικών σεναρίων </a:t>
            </a:r>
            <a:r>
              <a:rPr lang="el-GR" sz="20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DSR</a:t>
            </a:r>
            <a:endParaRPr lang="el-GR" sz="2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r>
              <a:rPr lang="el-GR" sz="2000" b="1" dirty="0"/>
              <a:t>Πλατφόρμα διδακτικών σεναρίων </a:t>
            </a:r>
            <a:r>
              <a:rPr lang="el-GR" sz="2000" b="1" dirty="0" err="1"/>
              <a:t>DSR</a:t>
            </a:r>
            <a:r>
              <a:rPr lang="el-GR" sz="2000" b="1" dirty="0"/>
              <a:t> - </a:t>
            </a:r>
            <a:r>
              <a:rPr lang="en-US" sz="2000" b="1" dirty="0">
                <a:hlinkClick r:id="rId2"/>
              </a:rPr>
              <a:t>http://www.ocean.upatras.gr/scen/</a:t>
            </a:r>
            <a:r>
              <a:rPr lang="el-GR" sz="2000" b="1" dirty="0"/>
              <a:t> </a:t>
            </a:r>
          </a:p>
          <a:p>
            <a:pPr marL="579438" lvl="1" indent="-179388">
              <a:defRPr/>
            </a:pPr>
            <a:r>
              <a:rPr lang="el-GR" sz="1600" b="1" dirty="0"/>
              <a:t>Εγγραφή χρήστη</a:t>
            </a:r>
          </a:p>
          <a:p>
            <a:pPr marL="579438" lvl="1" indent="-179388">
              <a:defRPr/>
            </a:pPr>
            <a:r>
              <a:rPr lang="el-GR" sz="1600" b="1" dirty="0"/>
              <a:t>Ανεύρεση διακριτικών</a:t>
            </a:r>
          </a:p>
          <a:p>
            <a:pPr marL="579438" lvl="1" indent="-179388">
              <a:defRPr/>
            </a:pPr>
            <a:r>
              <a:rPr lang="el-GR" sz="1600" b="1" dirty="0"/>
              <a:t>Το πρότυπο των σεναρίων</a:t>
            </a:r>
          </a:p>
          <a:p>
            <a:pPr marL="579438" lvl="1" indent="-179388">
              <a:defRPr/>
            </a:pPr>
            <a:r>
              <a:rPr lang="el-GR" sz="1600" b="1" dirty="0"/>
              <a:t>Ο λογαριασμός μου</a:t>
            </a:r>
          </a:p>
          <a:p>
            <a:pPr marL="579438" lvl="1" indent="-179388">
              <a:defRPr/>
            </a:pPr>
            <a:r>
              <a:rPr lang="el-GR" sz="1600" b="1" dirty="0"/>
              <a:t>Τα σενάρια μου – Ο δικός μου χώρος</a:t>
            </a:r>
          </a:p>
          <a:p>
            <a:pPr marL="579438" lvl="1" indent="-179388">
              <a:defRPr/>
            </a:pPr>
            <a:r>
              <a:rPr lang="el-GR" sz="1600" b="1" dirty="0"/>
              <a:t>Αναζήτηση σεναρίου με διάφορους τρόπους</a:t>
            </a:r>
          </a:p>
          <a:p>
            <a:pPr marL="579438" lvl="1" indent="-179388">
              <a:defRPr/>
            </a:pPr>
            <a:r>
              <a:rPr lang="el-GR" sz="1600" b="1" dirty="0"/>
              <a:t>Εισαγωγή νέου σεναρίου</a:t>
            </a:r>
          </a:p>
          <a:p>
            <a:pPr marL="579438" lvl="1" indent="-179388">
              <a:defRPr/>
            </a:pPr>
            <a:r>
              <a:rPr lang="el-GR" sz="1600" b="1" dirty="0"/>
              <a:t>Η λειτουργία του αποθετηρίου</a:t>
            </a:r>
            <a:endParaRPr lang="en-US" sz="1600" b="1" dirty="0"/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r>
              <a:rPr lang="el-GR" sz="2000" b="1" dirty="0"/>
              <a:t>Τα διδακτικά σενάρια</a:t>
            </a:r>
          </a:p>
          <a:p>
            <a:pPr marL="579438" lvl="1" indent="-179388">
              <a:defRPr/>
            </a:pPr>
            <a:r>
              <a:rPr lang="el-GR" sz="1600" b="1" dirty="0"/>
              <a:t>Τι είναι το σενάριο;</a:t>
            </a:r>
          </a:p>
          <a:p>
            <a:pPr marL="579438" lvl="1" indent="-179388">
              <a:defRPr/>
            </a:pPr>
            <a:r>
              <a:rPr lang="el-GR" sz="1600" b="1" dirty="0"/>
              <a:t>Δομή</a:t>
            </a:r>
          </a:p>
          <a:p>
            <a:pPr marL="579438" lvl="1" indent="-179388">
              <a:defRPr/>
            </a:pPr>
            <a:r>
              <a:rPr lang="el-GR" sz="1600" b="1" dirty="0"/>
              <a:t>Η κατασκευή ενός σεναρίου</a:t>
            </a:r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4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239099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Τα δομικά στοιχεία ενός διδακτικού σεναρίου, ασκήσεις και δραστηριότητες</a:t>
            </a: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r>
              <a:rPr lang="el-GR" sz="2000" b="1" dirty="0"/>
              <a:t>Τα δομικά στοιχεία ενός διδακτικού σεναρίου</a:t>
            </a:r>
          </a:p>
          <a:p>
            <a:pPr marL="179388" indent="-179388">
              <a:defRPr/>
            </a:pPr>
            <a:r>
              <a:rPr lang="el-GR" sz="2000" b="1" dirty="0"/>
              <a:t>Οι ασκήσεις</a:t>
            </a:r>
          </a:p>
          <a:p>
            <a:pPr marL="179388" indent="-179388">
              <a:defRPr/>
            </a:pPr>
            <a:r>
              <a:rPr lang="el-GR" sz="2000" b="1" dirty="0"/>
              <a:t>Οι δραστηριότητες</a:t>
            </a:r>
            <a:endParaRPr lang="en-US" sz="2000" b="1" dirty="0"/>
          </a:p>
          <a:p>
            <a:pPr marL="179388" indent="-179388">
              <a:defRPr/>
            </a:pPr>
            <a:r>
              <a:rPr lang="el-GR" sz="2000" b="1" dirty="0"/>
              <a:t>Οι εργασίες</a:t>
            </a:r>
          </a:p>
          <a:p>
            <a:pPr marL="179388" indent="-179388">
              <a:defRPr/>
            </a:pPr>
            <a:r>
              <a:rPr lang="el-GR" sz="2000" b="1" dirty="0"/>
              <a:t>Το συνημμένο αρχείο</a:t>
            </a:r>
          </a:p>
          <a:p>
            <a:pPr marL="579438" lvl="1" indent="-179388">
              <a:defRPr/>
            </a:pPr>
            <a:r>
              <a:rPr lang="el-GR" sz="1600" b="1" dirty="0"/>
              <a:t> Πώς </a:t>
            </a:r>
            <a:r>
              <a:rPr lang="el-GR" sz="1600" b="1" dirty="0" err="1"/>
              <a:t>ζιπάρουμε</a:t>
            </a:r>
            <a:r>
              <a:rPr lang="el-GR" sz="1600" b="1" dirty="0"/>
              <a:t> ένα αρχείο</a:t>
            </a:r>
          </a:p>
          <a:p>
            <a:pPr marL="179388" indent="-179388">
              <a:defRPr/>
            </a:pPr>
            <a:r>
              <a:rPr lang="el-GR" sz="2000" b="1" dirty="0"/>
              <a:t>Κρίσιμα θέματα κατά την κατασκευή ενός σεναρίου</a:t>
            </a:r>
          </a:p>
          <a:p>
            <a:pPr marL="179388" indent="-179388">
              <a:defRPr/>
            </a:pPr>
            <a:r>
              <a:rPr lang="el-GR" sz="2000" b="1" dirty="0"/>
              <a:t>Τι φαίνεται και τι δε φαίνεται;</a:t>
            </a:r>
          </a:p>
          <a:p>
            <a:pPr marL="179388" indent="-179388">
              <a:defRPr/>
            </a:pPr>
            <a:endParaRPr lang="el-GR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5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548659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71F6C-0110-7620-D62F-E08FF892C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>
            <a:extLst>
              <a:ext uri="{FF2B5EF4-FFF2-40B4-BE49-F238E27FC236}">
                <a16:creationId xmlns:a16="http://schemas.microsoft.com/office/drawing/2014/main" id="{B8AE6530-13A0-B871-C432-A32773E84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99C8735E-D90B-F6C2-9D87-F1AC40F67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Designer</a:t>
            </a:r>
          </a:p>
          <a:p>
            <a:pPr marL="0" indent="0">
              <a:buNone/>
              <a:defRPr/>
            </a:pPr>
            <a:endParaRPr lang="en-US" sz="2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en-US" sz="1000" b="1" dirty="0"/>
          </a:p>
          <a:p>
            <a:pPr marL="179388" indent="-179388">
              <a:defRPr/>
            </a:pPr>
            <a:r>
              <a:rPr lang="en-US" sz="2000" b="1" dirty="0">
                <a:hlinkClick r:id="rId2"/>
              </a:rPr>
              <a:t>https://www.ucl.ac.uk/learning-designer/</a:t>
            </a:r>
            <a:endParaRPr lang="en-US" sz="2000" b="1" dirty="0"/>
          </a:p>
          <a:p>
            <a:pPr marL="179388" indent="-179388">
              <a:defRPr/>
            </a:pPr>
            <a:endParaRPr lang="en-US" sz="2000" b="1" dirty="0"/>
          </a:p>
          <a:p>
            <a:pPr marL="179388" indent="-179388">
              <a:defRPr/>
            </a:pPr>
            <a:r>
              <a:rPr lang="en-US" sz="2000" b="1" dirty="0">
                <a:hlinkClick r:id="rId3"/>
              </a:rPr>
              <a:t>https://edtech.gr/learning-designer-ellinika/</a:t>
            </a:r>
            <a:endParaRPr lang="en-US" sz="2000" b="1" dirty="0"/>
          </a:p>
          <a:p>
            <a:pPr marL="179388" indent="-179388">
              <a:defRPr/>
            </a:pPr>
            <a:endParaRPr lang="en-US" sz="2000" b="1" dirty="0"/>
          </a:p>
          <a:p>
            <a:pPr marL="179388" indent="-179388">
              <a:defRPr/>
            </a:pPr>
            <a:r>
              <a:rPr lang="en-US" sz="2000" b="1" dirty="0">
                <a:hlinkClick r:id="rId4"/>
              </a:rPr>
              <a:t>https://www.youtube.com/watch?v=S0edRboC9vI</a:t>
            </a:r>
            <a:endParaRPr lang="en-US" sz="2000" b="1" dirty="0"/>
          </a:p>
          <a:p>
            <a:pPr marL="179388" indent="-179388">
              <a:defRPr/>
            </a:pPr>
            <a:r>
              <a:rPr lang="en-US" sz="2000" b="1" dirty="0">
                <a:hlinkClick r:id="rId5"/>
              </a:rPr>
              <a:t>https://www.futurelearn.com/info/courses/blended-and-online-learning-design/0/steps/191672</a:t>
            </a:r>
            <a:endParaRPr lang="en-US" sz="2000" b="1" dirty="0"/>
          </a:p>
          <a:p>
            <a:pPr marL="179388" indent="-179388">
              <a:defRPr/>
            </a:pPr>
            <a:endParaRPr lang="el-GR" sz="2000" b="1" dirty="0"/>
          </a:p>
        </p:txBody>
      </p:sp>
      <p:sp>
        <p:nvSpPr>
          <p:cNvPr id="5" name="1 - Τίτλος">
            <a:extLst>
              <a:ext uri="{FF2B5EF4-FFF2-40B4-BE49-F238E27FC236}">
                <a16:creationId xmlns:a16="http://schemas.microsoft.com/office/drawing/2014/main" id="{18BDC0F8-84E9-A4FA-90DC-532D89B12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80C5CB-37FB-E796-7604-5B1049052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6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4422309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04056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  <a:defRPr/>
            </a:pPr>
            <a:r>
              <a:rPr lang="el-GR" sz="20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Ιστοεξερευνήσεις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κατασκευή και χρήση </a:t>
            </a:r>
          </a:p>
          <a:p>
            <a:pPr marL="0" indent="0" algn="just">
              <a:buNone/>
              <a:defRPr/>
            </a:pPr>
            <a:endParaRPr lang="en-US" sz="1000" b="1" dirty="0"/>
          </a:p>
          <a:p>
            <a:pPr marL="179388" indent="-179388" algn="just">
              <a:defRPr/>
            </a:pPr>
            <a:r>
              <a:rPr lang="el-GR" sz="2000" b="1" dirty="0"/>
              <a:t>Τι είναι η </a:t>
            </a:r>
            <a:r>
              <a:rPr lang="el-GR" sz="2000" b="1" dirty="0" err="1"/>
              <a:t>Ιστοεξερεύνηση</a:t>
            </a:r>
            <a:r>
              <a:rPr lang="el-GR" sz="2000" b="1" dirty="0"/>
              <a:t> (</a:t>
            </a:r>
            <a:r>
              <a:rPr lang="en-US" sz="2000" b="1" dirty="0" err="1"/>
              <a:t>WebQuest</a:t>
            </a:r>
            <a:r>
              <a:rPr lang="en-US" sz="2000" b="1" dirty="0"/>
              <a:t>)</a:t>
            </a:r>
            <a:r>
              <a:rPr lang="el-GR" sz="2000" b="1" dirty="0"/>
              <a:t>;</a:t>
            </a:r>
          </a:p>
          <a:p>
            <a:pPr marL="579438" lvl="1" indent="-179388" algn="just">
              <a:defRPr/>
            </a:pPr>
            <a:r>
              <a:rPr lang="el-GR" sz="1600" b="1" dirty="0"/>
              <a:t>Δομημένη διερευνητική δραστηριότητα</a:t>
            </a:r>
          </a:p>
          <a:p>
            <a:pPr marL="579438" lvl="1" indent="-179388" algn="just">
              <a:defRPr/>
            </a:pPr>
            <a:r>
              <a:rPr lang="el-GR" sz="1600" b="1" dirty="0"/>
              <a:t>Προάγει την άντληση πηγών από το </a:t>
            </a:r>
            <a:r>
              <a:rPr lang="el-GR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διαδίκτυο</a:t>
            </a:r>
          </a:p>
          <a:p>
            <a:pPr marL="579438" lvl="1" indent="-179388" algn="just">
              <a:defRPr/>
            </a:pPr>
            <a:r>
              <a:rPr lang="el-GR" sz="1600" b="1" dirty="0"/>
              <a:t>Σενάρια κατευθυνόμενης διερεύνησης που επικεντρώνονται στην αναζήτηση/διερεύνηση πληροφοριών από συγκεκριμένες ιστοσελίδες</a:t>
            </a:r>
          </a:p>
          <a:p>
            <a:pPr marL="579438" lvl="1" indent="-179388" algn="just">
              <a:defRPr/>
            </a:pPr>
            <a:r>
              <a:rPr lang="el-GR" sz="1600" b="1" dirty="0"/>
              <a:t>Συνεργασία μαθητών για διεκπεραίωση δραστηριοτήτων ή απάντηση σε ερωτήματα</a:t>
            </a:r>
          </a:p>
          <a:p>
            <a:pPr marL="179388" indent="-179388" algn="just">
              <a:defRPr/>
            </a:pPr>
            <a:r>
              <a:rPr lang="el-GR" sz="2000" b="1" dirty="0"/>
              <a:t>Διδακτική στρατηγική, που προωθεί την οικοδόμηση της γνώσης, ενισχύει την αναλυτική και συνθετική σκέψη, καλλιεργεί τη διερεύνηση και αναπτύσσει την κριτική σκέψη. </a:t>
            </a:r>
          </a:p>
          <a:p>
            <a:pPr marL="179388" indent="-179388" algn="just">
              <a:defRPr/>
            </a:pPr>
            <a:r>
              <a:rPr lang="el-GR" sz="2000" b="1" dirty="0"/>
              <a:t>Ως παιδαγωγική μέθοδος, ξεφεύγει από τις παραδοσιακές τεχνικές διδασκαλίας, και προάγει τον ενθουσιασμό και την ενεργό συμμετοχή.</a:t>
            </a:r>
          </a:p>
          <a:p>
            <a:pPr marL="179388" indent="-179388" algn="just">
              <a:defRPr/>
            </a:pPr>
            <a:r>
              <a:rPr lang="el-G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Μέθοδος </a:t>
            </a:r>
            <a:r>
              <a:rPr lang="el-GR" sz="2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</a:t>
            </a:r>
            <a:r>
              <a:rPr lang="el-G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με την αξιοποίηση των τεχνολογιών και κυρίως του διαδικτύου.</a:t>
            </a:r>
          </a:p>
          <a:p>
            <a:pPr marL="179388" indent="-179388" algn="just">
              <a:defRPr/>
            </a:pPr>
            <a:r>
              <a:rPr lang="el-GR" sz="2000" b="1" dirty="0"/>
              <a:t>Παραδείγματα:</a:t>
            </a:r>
            <a:endParaRPr lang="en-US" sz="2000" b="1" dirty="0"/>
          </a:p>
          <a:p>
            <a:pPr marL="579438" lvl="1" indent="-179388" algn="just">
              <a:defRPr/>
            </a:pPr>
            <a:r>
              <a:rPr lang="en-US" sz="1600" b="1" dirty="0">
                <a:hlinkClick r:id="rId2"/>
              </a:rPr>
              <a:t>http://eprl.korinthos.uop.gr/openwebquest/</a:t>
            </a:r>
            <a:r>
              <a:rPr lang="el-GR" sz="1600" b="1" dirty="0"/>
              <a:t> </a:t>
            </a:r>
            <a:r>
              <a:rPr lang="en-US" sz="1600" b="1" dirty="0"/>
              <a:t> </a:t>
            </a:r>
          </a:p>
          <a:p>
            <a:pPr marL="579438" lvl="1" indent="-179388" algn="just">
              <a:defRPr/>
            </a:pPr>
            <a:r>
              <a:rPr lang="en-US" sz="1600" b="1" dirty="0">
                <a:hlinkClick r:id="rId3"/>
              </a:rPr>
              <a:t>http://zunal.com/</a:t>
            </a:r>
            <a:endParaRPr lang="el-GR" sz="1600" b="1" dirty="0"/>
          </a:p>
          <a:p>
            <a:pPr marL="579438" lvl="1" indent="-179388" algn="just">
              <a:defRPr/>
            </a:pPr>
            <a:endParaRPr lang="el-GR" sz="16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7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548659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040560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el-GR" sz="2000" b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Ιστοεξερευνήσεις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κατασκευή και χρήση </a:t>
            </a:r>
          </a:p>
          <a:p>
            <a:pPr marL="0" indent="0" algn="just">
              <a:buNone/>
              <a:defRPr/>
            </a:pPr>
            <a:endParaRPr lang="en-US" sz="1000" b="1" dirty="0"/>
          </a:p>
          <a:p>
            <a:pPr marL="0" indent="0" algn="just">
              <a:buNone/>
              <a:defRPr/>
            </a:pPr>
            <a:r>
              <a:rPr lang="el-GR" sz="2000" b="1" dirty="0"/>
              <a:t>Ένα σενάριο </a:t>
            </a:r>
            <a:r>
              <a:rPr lang="el-GR" sz="2000" b="1" dirty="0" err="1"/>
              <a:t>ιστοεξερεύνησης</a:t>
            </a:r>
            <a:r>
              <a:rPr lang="el-GR" sz="2000" b="1" dirty="0"/>
              <a:t> περιλαμβάνει τα πιο κάτω:</a:t>
            </a:r>
          </a:p>
          <a:p>
            <a:pPr marL="179388" indent="-179388" algn="just">
              <a:defRPr/>
            </a:pP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Εισαγωγή</a:t>
            </a:r>
            <a:r>
              <a:rPr lang="el-GR" sz="2000" b="1" dirty="0"/>
              <a:t>: γίνεται παρουσίαση της κεντρικής ιδέας και εισάγεται το γενικό θέμα της </a:t>
            </a:r>
            <a:r>
              <a:rPr lang="el-GR" sz="2000" b="1" dirty="0" err="1"/>
              <a:t>ιστοεξερεύνησης</a:t>
            </a:r>
            <a:r>
              <a:rPr lang="el-GR" sz="2000" b="1" dirty="0"/>
              <a:t>.</a:t>
            </a:r>
          </a:p>
          <a:p>
            <a:pPr marL="179388" indent="-179388" algn="just">
              <a:defRPr/>
            </a:pP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Εργασία/Αποστολή</a:t>
            </a:r>
            <a:r>
              <a:rPr lang="el-GR" sz="2000" b="1" dirty="0"/>
              <a:t>: περιγράφεται ο ρόλος των μαθητών, καθώς και η εργασία που καλούνται να αναλάβουν για να ολοκληρωθεί με επιτυχία η </a:t>
            </a:r>
            <a:r>
              <a:rPr lang="el-GR" sz="2000" b="1" dirty="0" err="1"/>
              <a:t>ιστοεξερεύνηση</a:t>
            </a:r>
            <a:r>
              <a:rPr lang="el-GR" sz="2000" b="1" dirty="0"/>
              <a:t>. Επίσης, γίνεται περιγραφή της διαδικασίας και των δραστηριοτήτων που καλούνται να εφαρμόσουν οι μαθητές. </a:t>
            </a:r>
          </a:p>
          <a:p>
            <a:pPr marL="179388" indent="-179388" algn="just">
              <a:defRPr/>
            </a:pP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Αξιολόγηση</a:t>
            </a:r>
            <a:r>
              <a:rPr lang="el-GR" sz="2000" b="1" dirty="0"/>
              <a:t>: παρουσιάζεται ο τρόπος με τον οποίο θα αξιολογηθούν οι μαθητές.</a:t>
            </a:r>
          </a:p>
          <a:p>
            <a:pPr marL="179388" indent="-179388" algn="just">
              <a:defRPr/>
            </a:pP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Συμπέρασμα</a:t>
            </a:r>
            <a:r>
              <a:rPr lang="el-GR" sz="2000" b="1" dirty="0"/>
              <a:t>: συνοψίζεται η όλη διαδικασία που ακολουθήθηκε από τους μαθητές, προάγοντας τον αναστοχασμό και την αυτοαξιολόγηση. Επιπλέον, </a:t>
            </a:r>
            <a:r>
              <a:rPr lang="el-GR" sz="2000" b="1" dirty="0" err="1"/>
              <a:t>τίθονται</a:t>
            </a:r>
            <a:r>
              <a:rPr lang="el-GR" sz="2000" b="1" dirty="0"/>
              <a:t> ανοιχτά ερωτήματα/σενάρια για νέες διερευνήσεις.</a:t>
            </a:r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8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31081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υποσέλιδου 1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4000" cy="36512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b="1" dirty="0">
                <a:solidFill>
                  <a:schemeClr val="tx2"/>
                </a:solidFill>
              </a:rPr>
              <a:t>Πανεπιστήμιο Πατρών - Τ.Ε.Ε.Κ.Ε. - Εργαστήριο Η/Υ και Εκπαιδευτικής Τεχνολογίας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40560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Εννοιολογική χαρτογράφηση</a:t>
            </a:r>
          </a:p>
          <a:p>
            <a:pPr marL="0" indent="0" algn="just">
              <a:buNone/>
              <a:defRPr/>
            </a:pPr>
            <a:endParaRPr lang="en-US" sz="1000" b="1" dirty="0"/>
          </a:p>
          <a:p>
            <a:pPr marL="0" indent="0" algn="just">
              <a:buNone/>
              <a:defRPr/>
            </a:pPr>
            <a:endParaRPr lang="en-US" sz="1000" b="1" dirty="0"/>
          </a:p>
          <a:p>
            <a:pPr marL="179388" indent="-179388" algn="just">
              <a:defRPr/>
            </a:pPr>
            <a:r>
              <a:rPr lang="el-GR" sz="2000" b="1" dirty="0"/>
              <a:t>Η εννοιολογική χαρτογράφηση (</a:t>
            </a:r>
            <a:r>
              <a:rPr lang="el-GR" sz="2000" b="1" dirty="0" err="1"/>
              <a:t>concept</a:t>
            </a:r>
            <a:r>
              <a:rPr lang="el-GR" sz="2000" b="1" dirty="0"/>
              <a:t> </a:t>
            </a:r>
            <a:r>
              <a:rPr lang="el-GR" sz="2000" b="1" dirty="0" err="1"/>
              <a:t>mapping</a:t>
            </a:r>
            <a:r>
              <a:rPr lang="el-GR" sz="2000" b="1" dirty="0"/>
              <a:t>) </a:t>
            </a:r>
          </a:p>
          <a:p>
            <a:pPr marL="579438" lvl="1" indent="-179388" algn="just">
              <a:defRPr/>
            </a:pPr>
            <a:r>
              <a:rPr lang="el-GR" sz="1600" b="1" dirty="0"/>
              <a:t>Αποτελεί ένα μέσο για την αναπαράσταση των γνώσεων, των ιδεών, των εννοιών προς οικοδόμηση, των νοητικών διεργασιών του μαθητή. </a:t>
            </a:r>
          </a:p>
          <a:p>
            <a:pPr marL="179388" indent="-179388" algn="just">
              <a:defRPr/>
            </a:pPr>
            <a:endParaRPr lang="el-GR" sz="2000" b="1" dirty="0"/>
          </a:p>
          <a:p>
            <a:pPr marL="179388" indent="-179388" algn="just">
              <a:defRPr/>
            </a:pPr>
            <a:r>
              <a:rPr lang="el-GR" sz="2000" b="1" dirty="0"/>
              <a:t>Ένας εννοιολογικός χάρτης (</a:t>
            </a:r>
            <a:r>
              <a:rPr lang="el-GR" sz="2000" b="1" dirty="0" err="1"/>
              <a:t>concept</a:t>
            </a:r>
            <a:r>
              <a:rPr lang="el-GR" sz="2000" b="1" dirty="0"/>
              <a:t> </a:t>
            </a:r>
            <a:r>
              <a:rPr lang="el-GR" sz="2000" b="1" dirty="0" err="1"/>
              <a:t>map</a:t>
            </a:r>
            <a:r>
              <a:rPr lang="el-GR" sz="2000" b="1" dirty="0"/>
              <a:t>) αποτελείται από κόμβους (</a:t>
            </a:r>
            <a:r>
              <a:rPr lang="el-GR" sz="2000" b="1" dirty="0" err="1"/>
              <a:t>nodes</a:t>
            </a:r>
            <a:r>
              <a:rPr lang="el-GR" sz="2000" b="1" dirty="0"/>
              <a:t>) οι οποίοι αναπαριστούν έννοιες και συνδέσμους (</a:t>
            </a:r>
            <a:r>
              <a:rPr lang="el-GR" sz="2000" b="1" dirty="0" err="1"/>
              <a:t>links</a:t>
            </a:r>
            <a:r>
              <a:rPr lang="el-GR" sz="2000" b="1" dirty="0"/>
              <a:t>) που αναπαριστούν σχέσεις μεταξύ των εννοιών. </a:t>
            </a:r>
          </a:p>
          <a:p>
            <a:pPr marL="579438" lvl="1" indent="-179388" algn="just">
              <a:defRPr/>
            </a:pPr>
            <a:r>
              <a:rPr lang="el-GR" sz="1600" b="1" dirty="0"/>
              <a:t>Οι κόμβοι αναπαριστούν τις έννοιες που βρίσκονται στις ελλείψεις του σχήματος. </a:t>
            </a:r>
          </a:p>
          <a:p>
            <a:pPr marL="579438" lvl="1" indent="-179388" algn="just">
              <a:defRPr/>
            </a:pPr>
            <a:r>
              <a:rPr lang="el-GR" sz="1600" b="1" dirty="0"/>
              <a:t>Οι σύνδεσμοι είναι τα βέλη με τις εκφράσεις που περιγράφουν σαφώς και ακριβώς τις σχέσεις των κόμβων που συνδέουν</a:t>
            </a:r>
          </a:p>
          <a:p>
            <a:pPr marL="179388" indent="-179388" algn="just">
              <a:defRPr/>
            </a:pPr>
            <a:endParaRPr lang="el-GR" sz="2000" b="1" dirty="0"/>
          </a:p>
          <a:p>
            <a:pPr marL="0" indent="0" algn="just">
              <a:buNone/>
              <a:defRPr/>
            </a:pPr>
            <a:endParaRPr lang="el-GR" sz="2000" b="1" dirty="0"/>
          </a:p>
        </p:txBody>
      </p:sp>
      <p:sp>
        <p:nvSpPr>
          <p:cNvPr id="5" name="1 - Τίτλος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ΔΙΔΑΚΤΙΚΑ ΣΕΝΑΡΙΑ ΚΑΙ ΕΡΓΑΛΕΙΑ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41C81-7879-42E8-81A3-91AA7A818488}" type="slidenum">
              <a:rPr lang="el-GR" smtClean="0"/>
              <a:pPr/>
              <a:t>9</a:t>
            </a:fld>
            <a:r>
              <a:rPr lang="en-US" dirty="0"/>
              <a:t> # 12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954865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2262</TotalTime>
  <Words>1278</Words>
  <Application>Microsoft Office PowerPoint</Application>
  <PresentationFormat>Προβολή στην οθόνη (4:3)</PresentationFormat>
  <Paragraphs>199</Paragraphs>
  <Slides>14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7" baseType="lpstr">
      <vt:lpstr>Arial</vt:lpstr>
      <vt:lpstr>Calibri</vt:lpstr>
      <vt:lpstr>Θέμα του Office</vt:lpstr>
      <vt:lpstr>Υπολογιστές και Εκπαίδευση  3. ΔΙΔΑΚΤΙΚΑ ΣΕΝΑΡΙΑ ΚΑΙ ΕΡΓΑΛΕΙΑ    www.cetl.upatras.gr   Χρήστος Παναγιωτακόπουλος Ανθή Καρατράντου Στέφανος Αρμακόλας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3. ΔΙΔΑΚΤΙΚΑ ΣΕΝΑΡΙΑ ΚΑΙ ΕΡΓΑΛΕΙΑ</vt:lpstr>
      <vt:lpstr>   www.cetl.upatras.gr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“An online game approach for improving students’ learning performance in web-based problem-solving activities”  ΓΕΩΡΓΟΥΛΙΑ ΦΩΤΕΙΝΗ Α.Μ.:6629  ΜΕΤΑΠΤΥΧΙΑΚΟ «ΕΠΙΣΤΗΜΕΣ ΤΗΣ ΕΚΠΑΙΔΕΥΣΗΣ»</dc:title>
  <dc:creator>user</dc:creator>
  <cp:lastModifiedBy>Anthi Karatrantou</cp:lastModifiedBy>
  <cp:revision>327</cp:revision>
  <dcterms:created xsi:type="dcterms:W3CDTF">2017-10-26T16:40:43Z</dcterms:created>
  <dcterms:modified xsi:type="dcterms:W3CDTF">2024-11-25T17:33:20Z</dcterms:modified>
</cp:coreProperties>
</file>