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
      <p:font typeface="Lato"/>
      <p:regular r:id="rId22"/>
      <p:bold r:id="rId23"/>
      <p:italic r:id="rId24"/>
      <p:boldItalic r:id="rId25"/>
    </p:embeddedFont>
    <p:embeddedFont>
      <p:font typeface="Maven Pro"/>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Lato-regular.fntdata"/><Relationship Id="rId21" Type="http://schemas.openxmlformats.org/officeDocument/2006/relationships/font" Target="fonts/Nunito-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venPro-regular.fntdata"/><Relationship Id="rId25" Type="http://schemas.openxmlformats.org/officeDocument/2006/relationships/font" Target="fonts/Lato-boldItalic.fntdata"/><Relationship Id="rId27"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c7586896be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c7586896b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c7586896be_3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c7586896be_3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c7586896be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c7586896be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c7586896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c7586896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c7586896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c7586896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c7586896be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c7586896be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c775dac0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c775dac0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c7586896be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c7586896be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c7586896b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c7586896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c7586896b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c7586896b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4cae7b7d3244248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4cae7b7d3244248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77575" y="37736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3"/>
          <p:cNvPicPr preferRelativeResize="0"/>
          <p:nvPr/>
        </p:nvPicPr>
        <p:blipFill>
          <a:blip r:embed="rId3">
            <a:alphaModFix/>
          </a:blip>
          <a:stretch>
            <a:fillRect/>
          </a:stretch>
        </p:blipFill>
        <p:spPr>
          <a:xfrm>
            <a:off x="6773038" y="1635300"/>
            <a:ext cx="1976575" cy="1872900"/>
          </a:xfrm>
          <a:prstGeom prst="rect">
            <a:avLst/>
          </a:prstGeom>
          <a:noFill/>
          <a:ln>
            <a:noFill/>
          </a:ln>
        </p:spPr>
      </p:pic>
      <p:sp>
        <p:nvSpPr>
          <p:cNvPr id="278" name="Google Shape;278;p13"/>
          <p:cNvSpPr txBox="1"/>
          <p:nvPr/>
        </p:nvSpPr>
        <p:spPr>
          <a:xfrm>
            <a:off x="5990200" y="377375"/>
            <a:ext cx="2759400" cy="11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300">
                <a:solidFill>
                  <a:schemeClr val="lt1"/>
                </a:solidFill>
              </a:rPr>
              <a:t>ΠΑΝΕΠΙΣΤΗΜΙΟΥ ΠΑΤΡΩΝ</a:t>
            </a:r>
            <a:endParaRPr sz="1300">
              <a:solidFill>
                <a:schemeClr val="lt1"/>
              </a:solidFill>
            </a:endParaRPr>
          </a:p>
          <a:p>
            <a:pPr indent="0" lvl="0" marL="0" rtl="0" algn="l">
              <a:spcBef>
                <a:spcPts val="0"/>
              </a:spcBef>
              <a:spcAft>
                <a:spcPts val="0"/>
              </a:spcAft>
              <a:buNone/>
            </a:pPr>
            <a:r>
              <a:rPr lang="el" sz="1300">
                <a:solidFill>
                  <a:schemeClr val="lt1"/>
                </a:solidFill>
              </a:rPr>
              <a:t>ΤΜΗΜΑ ΝΟΣΗΛΕΥΤΙΚΗΣ</a:t>
            </a:r>
            <a:r>
              <a:rPr lang="el" sz="1300">
                <a:solidFill>
                  <a:schemeClr val="dk2"/>
                </a:solidFill>
              </a:rPr>
              <a:t>  </a:t>
            </a:r>
            <a:endParaRPr sz="1300">
              <a:solidFill>
                <a:schemeClr val="dk2"/>
              </a:solidFill>
            </a:endParaRPr>
          </a:p>
        </p:txBody>
      </p:sp>
      <p:sp>
        <p:nvSpPr>
          <p:cNvPr id="279" name="Google Shape;279;p13"/>
          <p:cNvSpPr txBox="1"/>
          <p:nvPr/>
        </p:nvSpPr>
        <p:spPr>
          <a:xfrm>
            <a:off x="334875" y="2062750"/>
            <a:ext cx="4581000" cy="25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a:solidFill>
                  <a:schemeClr val="lt1"/>
                </a:solidFill>
              </a:rPr>
              <a:t>ΜΑΘΗΜΑ: ΜΙΚΡΟΒΙΟΛΟΓΙΑΣ </a:t>
            </a:r>
            <a:endParaRPr>
              <a:solidFill>
                <a:schemeClr val="lt1"/>
              </a:solidFill>
            </a:endParaRPr>
          </a:p>
          <a:p>
            <a:pPr indent="0" lvl="0" marL="0" rtl="0" algn="l">
              <a:spcBef>
                <a:spcPts val="0"/>
              </a:spcBef>
              <a:spcAft>
                <a:spcPts val="0"/>
              </a:spcAft>
              <a:buNone/>
            </a:pPr>
            <a:r>
              <a:rPr lang="el">
                <a:solidFill>
                  <a:schemeClr val="lt1"/>
                </a:solidFill>
              </a:rPr>
              <a:t>ΕΠΙΒΛΕΠΩΝ ΚΑΘΗΓΗΤΗΣ: ΘΕΟΔΩΡΟΣ ΧΡΙΣΤΟΠΟΥΛΟΣ</a:t>
            </a:r>
            <a:endParaRPr>
              <a:solidFill>
                <a:schemeClr val="lt1"/>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l">
                <a:solidFill>
                  <a:schemeClr val="lt1"/>
                </a:solidFill>
              </a:rPr>
              <a:t>ΦΟΙΤΗΤΡΙΕΣ: ΓΕΩΡΓΑΚΟΠΟΥΛΟΥ ΖΩΗ</a:t>
            </a:r>
            <a:endParaRPr>
              <a:solidFill>
                <a:schemeClr val="lt1"/>
              </a:solidFill>
            </a:endParaRPr>
          </a:p>
          <a:p>
            <a:pPr indent="0" lvl="0" marL="0" rtl="0" algn="l">
              <a:spcBef>
                <a:spcPts val="0"/>
              </a:spcBef>
              <a:spcAft>
                <a:spcPts val="0"/>
              </a:spcAft>
              <a:buNone/>
            </a:pPr>
            <a:r>
              <a:rPr lang="el">
                <a:solidFill>
                  <a:schemeClr val="lt1"/>
                </a:solidFill>
              </a:rPr>
              <a:t>ΜΑΡΑΓΚΑΚΗ ΔΕΣΠΟΙΝΑ</a:t>
            </a:r>
            <a:endParaRPr>
              <a:solidFill>
                <a:schemeClr val="lt1"/>
              </a:solidFill>
            </a:endParaRPr>
          </a:p>
          <a:p>
            <a:pPr indent="0" lvl="0" marL="0" rtl="0" algn="l">
              <a:spcBef>
                <a:spcPts val="0"/>
              </a:spcBef>
              <a:spcAft>
                <a:spcPts val="0"/>
              </a:spcAft>
              <a:buNone/>
            </a:pPr>
            <a:r>
              <a:rPr lang="el">
                <a:solidFill>
                  <a:schemeClr val="lt1"/>
                </a:solidFill>
              </a:rPr>
              <a:t>ΝΤΑΚΑ ΑΡΙΣΑ</a:t>
            </a:r>
            <a:endParaRPr>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l" sz="1300">
                <a:solidFill>
                  <a:schemeClr val="lt1"/>
                </a:solidFill>
              </a:rPr>
              <a:t>ΠΑΤΡΑ 2024</a:t>
            </a:r>
            <a:endParaRPr sz="1300">
              <a:solidFill>
                <a:schemeClr val="lt1"/>
              </a:solidFill>
            </a:endParaRPr>
          </a:p>
          <a:p>
            <a:pPr indent="0" lvl="0" marL="0" rtl="0" algn="l">
              <a:spcBef>
                <a:spcPts val="0"/>
              </a:spcBef>
              <a:spcAft>
                <a:spcPts val="0"/>
              </a:spcAft>
              <a:buNone/>
            </a:pPr>
            <a:r>
              <a:t/>
            </a:r>
            <a:endParaRPr sz="1300">
              <a:solidFill>
                <a:schemeClr val="dk2"/>
              </a:solidFill>
            </a:endParaRPr>
          </a:p>
        </p:txBody>
      </p:sp>
      <p:pic>
        <p:nvPicPr>
          <p:cNvPr id="280" name="Google Shape;280;p13"/>
          <p:cNvPicPr preferRelativeResize="0"/>
          <p:nvPr/>
        </p:nvPicPr>
        <p:blipFill>
          <a:blip r:embed="rId4">
            <a:alphaModFix/>
          </a:blip>
          <a:stretch>
            <a:fillRect/>
          </a:stretch>
        </p:blipFill>
        <p:spPr>
          <a:xfrm>
            <a:off x="4915875" y="1276725"/>
            <a:ext cx="2462051" cy="2590057"/>
          </a:xfrm>
          <a:prstGeom prst="rect">
            <a:avLst/>
          </a:prstGeom>
          <a:noFill/>
          <a:ln>
            <a:noFill/>
          </a:ln>
        </p:spPr>
      </p:pic>
      <p:pic>
        <p:nvPicPr>
          <p:cNvPr id="281" name="Google Shape;281;p13"/>
          <p:cNvPicPr preferRelativeResize="0"/>
          <p:nvPr/>
        </p:nvPicPr>
        <p:blipFill>
          <a:blip r:embed="rId5">
            <a:alphaModFix/>
          </a:blip>
          <a:stretch>
            <a:fillRect/>
          </a:stretch>
        </p:blipFill>
        <p:spPr>
          <a:xfrm>
            <a:off x="6138875" y="3270600"/>
            <a:ext cx="2267126" cy="1678799"/>
          </a:xfrm>
          <a:prstGeom prst="rect">
            <a:avLst/>
          </a:prstGeom>
          <a:noFill/>
          <a:ln>
            <a:noFill/>
          </a:ln>
        </p:spPr>
      </p:pic>
      <p:sp>
        <p:nvSpPr>
          <p:cNvPr id="282" name="Google Shape;282;p13"/>
          <p:cNvSpPr txBox="1"/>
          <p:nvPr>
            <p:ph type="ctrTitle"/>
          </p:nvPr>
        </p:nvSpPr>
        <p:spPr>
          <a:xfrm>
            <a:off x="890975" y="189847"/>
            <a:ext cx="4255500" cy="1497900"/>
          </a:xfrm>
          <a:prstGeom prst="rect">
            <a:avLst/>
          </a:prstGeom>
          <a:ln cap="flat" cmpd="sng" w="9525">
            <a:solidFill>
              <a:srgbClr val="B4A7D6"/>
            </a:solidFill>
            <a:prstDash val="solid"/>
            <a:round/>
            <a:headEnd len="sm" w="sm" type="none"/>
            <a:tailEnd len="sm" w="sm" type="none"/>
          </a:ln>
        </p:spPr>
        <p:txBody>
          <a:bodyPr anchorCtr="0" anchor="ctr" bIns="91425" lIns="91425" spcFirstLastPara="1" rIns="91425" wrap="square" tIns="91425">
            <a:normAutofit/>
          </a:bodyPr>
          <a:lstStyle/>
          <a:p>
            <a:pPr indent="0" lvl="0" marL="0" rtl="0" algn="l">
              <a:spcBef>
                <a:spcPts val="0"/>
              </a:spcBef>
              <a:spcAft>
                <a:spcPts val="0"/>
              </a:spcAft>
              <a:buNone/>
            </a:pPr>
            <a:r>
              <a:rPr lang="el"/>
              <a:t>ΙΟΣ ΤΗΣ ΛΥΣΣΑΣ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2"/>
          <p:cNvSpPr txBox="1"/>
          <p:nvPr>
            <p:ph type="title"/>
          </p:nvPr>
        </p:nvSpPr>
        <p:spPr>
          <a:xfrm>
            <a:off x="0" y="0"/>
            <a:ext cx="9144000" cy="50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l" sz="3020">
                <a:solidFill>
                  <a:schemeClr val="accent1"/>
                </a:solidFill>
              </a:rPr>
              <a:t>ΘΕΡΑΠΕΙΑ</a:t>
            </a:r>
            <a:endParaRPr sz="3020">
              <a:solidFill>
                <a:schemeClr val="accent1"/>
              </a:solidFill>
            </a:endParaRPr>
          </a:p>
        </p:txBody>
      </p:sp>
      <p:sp>
        <p:nvSpPr>
          <p:cNvPr id="344" name="Google Shape;344;p22"/>
          <p:cNvSpPr txBox="1"/>
          <p:nvPr>
            <p:ph idx="1" type="body"/>
          </p:nvPr>
        </p:nvSpPr>
        <p:spPr>
          <a:xfrm>
            <a:off x="0" y="502500"/>
            <a:ext cx="9144000" cy="4641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l" sz="1400">
                <a:solidFill>
                  <a:srgbClr val="333333"/>
                </a:solidFill>
                <a:highlight>
                  <a:srgbClr val="FFFFFF"/>
                </a:highlight>
                <a:latin typeface="Arial"/>
                <a:ea typeface="Arial"/>
                <a:cs typeface="Arial"/>
                <a:sym typeface="Arial"/>
              </a:rPr>
              <a:t>Επί του παρόντος δεν υπάρχουν αποτελεσματικές θεραπείες  ,διότι ιοστατικό φάρμακο που να σκοτώνει τον ιό της λύσσας δεν υπάρχει , και ως εκ τούτου, η μόνη αποτελεσματική λύση είναι η αποτροπή της εξάπλωσης του ιού από την θέση του δαγκώματος, στον εγκέφαλο και το νευρικό σύστημα. </a:t>
            </a:r>
            <a:endParaRPr sz="1400">
              <a:solidFill>
                <a:srgbClr val="333333"/>
              </a:solidFill>
              <a:highlight>
                <a:srgbClr val="FFFFFF"/>
              </a:highlight>
              <a:latin typeface="Arial"/>
              <a:ea typeface="Arial"/>
              <a:cs typeface="Arial"/>
              <a:sym typeface="Arial"/>
            </a:endParaRPr>
          </a:p>
          <a:p>
            <a:pPr indent="0" lvl="0" marL="0" rtl="0" algn="l">
              <a:spcBef>
                <a:spcPts val="1200"/>
              </a:spcBef>
              <a:spcAft>
                <a:spcPts val="0"/>
              </a:spcAft>
              <a:buNone/>
            </a:pPr>
            <a:r>
              <a:rPr lang="el" sz="1400">
                <a:solidFill>
                  <a:srgbClr val="333333"/>
                </a:solidFill>
                <a:highlight>
                  <a:srgbClr val="FFFFFF"/>
                </a:highlight>
                <a:latin typeface="Arial"/>
                <a:ea typeface="Arial"/>
                <a:cs typeface="Arial"/>
                <a:sym typeface="Arial"/>
              </a:rPr>
              <a:t>Αυτό γίνεται με πριν την </a:t>
            </a:r>
            <a:r>
              <a:rPr lang="el" sz="1400">
                <a:solidFill>
                  <a:srgbClr val="333333"/>
                </a:solidFill>
                <a:highlight>
                  <a:srgbClr val="FFFFFF"/>
                </a:highlight>
                <a:latin typeface="Arial"/>
                <a:ea typeface="Arial"/>
                <a:cs typeface="Arial"/>
                <a:sym typeface="Arial"/>
              </a:rPr>
              <a:t>εμφάνιση</a:t>
            </a:r>
            <a:r>
              <a:rPr lang="el" sz="1400">
                <a:solidFill>
                  <a:srgbClr val="333333"/>
                </a:solidFill>
                <a:highlight>
                  <a:srgbClr val="FFFFFF"/>
                </a:highlight>
                <a:latin typeface="Arial"/>
                <a:ea typeface="Arial"/>
                <a:cs typeface="Arial"/>
                <a:sym typeface="Arial"/>
              </a:rPr>
              <a:t> συμπτωμάτων :</a:t>
            </a:r>
            <a:endParaRPr sz="1400">
              <a:solidFill>
                <a:srgbClr val="333333"/>
              </a:solidFill>
              <a:highlight>
                <a:srgbClr val="FFFFFF"/>
              </a:highlight>
              <a:latin typeface="Arial"/>
              <a:ea typeface="Arial"/>
              <a:cs typeface="Arial"/>
              <a:sym typeface="Arial"/>
            </a:endParaRPr>
          </a:p>
          <a:p>
            <a:pPr indent="-317500" lvl="0" marL="457200" rtl="0" algn="l">
              <a:spcBef>
                <a:spcPts val="1200"/>
              </a:spcBef>
              <a:spcAft>
                <a:spcPts val="0"/>
              </a:spcAft>
              <a:buClr>
                <a:srgbClr val="333333"/>
              </a:buClr>
              <a:buSzPts val="1400"/>
              <a:buFont typeface="Arial"/>
              <a:buChar char="-"/>
            </a:pPr>
            <a:r>
              <a:rPr lang="el" sz="1400">
                <a:solidFill>
                  <a:srgbClr val="333333"/>
                </a:solidFill>
                <a:highlight>
                  <a:srgbClr val="FFFFFF"/>
                </a:highlight>
                <a:latin typeface="Arial"/>
                <a:ea typeface="Arial"/>
                <a:cs typeface="Arial"/>
                <a:sym typeface="Arial"/>
              </a:rPr>
              <a:t> καθαρισμό του τραύματος </a:t>
            </a:r>
            <a:endParaRPr sz="1400">
              <a:solidFill>
                <a:srgbClr val="333333"/>
              </a:solidFill>
              <a:highlight>
                <a:srgbClr val="FFFFFF"/>
              </a:highlight>
              <a:latin typeface="Arial"/>
              <a:ea typeface="Arial"/>
              <a:cs typeface="Arial"/>
              <a:sym typeface="Arial"/>
            </a:endParaRPr>
          </a:p>
          <a:p>
            <a:pPr indent="-317500" lvl="0" marL="457200" rtl="0" algn="l">
              <a:spcBef>
                <a:spcPts val="0"/>
              </a:spcBef>
              <a:spcAft>
                <a:spcPts val="0"/>
              </a:spcAft>
              <a:buSzPts val="1400"/>
              <a:buFont typeface="Arial"/>
              <a:buChar char="-"/>
            </a:pPr>
            <a:r>
              <a:rPr lang="el" sz="1400">
                <a:solidFill>
                  <a:srgbClr val="333333"/>
                </a:solidFill>
                <a:highlight>
                  <a:srgbClr val="FFFFFF"/>
                </a:highlight>
                <a:latin typeface="Arial"/>
                <a:ea typeface="Arial"/>
                <a:cs typeface="Arial"/>
                <a:sym typeface="Arial"/>
              </a:rPr>
              <a:t>χορήγηση</a:t>
            </a:r>
            <a:r>
              <a:rPr lang="el" sz="1400">
                <a:solidFill>
                  <a:srgbClr val="333333"/>
                </a:solidFill>
                <a:highlight>
                  <a:srgbClr val="FFFFFF"/>
                </a:highlight>
                <a:latin typeface="Arial"/>
                <a:ea typeface="Arial"/>
                <a:cs typeface="Arial"/>
                <a:sym typeface="Arial"/>
              </a:rPr>
              <a:t> του εμβολίου της λύσσας </a:t>
            </a:r>
            <a:endParaRPr sz="1400">
              <a:solidFill>
                <a:srgbClr val="333333"/>
              </a:solidFill>
              <a:highlight>
                <a:srgbClr val="FFFFFF"/>
              </a:highlight>
              <a:latin typeface="Arial"/>
              <a:ea typeface="Arial"/>
              <a:cs typeface="Arial"/>
              <a:sym typeface="Arial"/>
            </a:endParaRPr>
          </a:p>
          <a:p>
            <a:pPr indent="-317500" lvl="0" marL="457200" rtl="0" algn="l">
              <a:spcBef>
                <a:spcPts val="0"/>
              </a:spcBef>
              <a:spcAft>
                <a:spcPts val="0"/>
              </a:spcAft>
              <a:buSzPts val="1400"/>
              <a:buFont typeface="Arial"/>
              <a:buChar char="-"/>
            </a:pPr>
            <a:r>
              <a:rPr lang="el" sz="1400">
                <a:solidFill>
                  <a:srgbClr val="333333"/>
                </a:solidFill>
                <a:highlight>
                  <a:srgbClr val="FFFFFF"/>
                </a:highlight>
                <a:latin typeface="Arial"/>
                <a:ea typeface="Arial"/>
                <a:cs typeface="Arial"/>
                <a:sym typeface="Arial"/>
              </a:rPr>
              <a:t>χορήγηση αντιλυσσικού ορού </a:t>
            </a:r>
            <a:endParaRPr sz="1400">
              <a:solidFill>
                <a:srgbClr val="333333"/>
              </a:solidFill>
              <a:highlight>
                <a:srgbClr val="FFFFFF"/>
              </a:highlight>
              <a:latin typeface="Arial"/>
              <a:ea typeface="Arial"/>
              <a:cs typeface="Arial"/>
              <a:sym typeface="Arial"/>
            </a:endParaRPr>
          </a:p>
          <a:p>
            <a:pPr indent="0" lvl="0" marL="0" rtl="0" algn="l">
              <a:spcBef>
                <a:spcPts val="1200"/>
              </a:spcBef>
              <a:spcAft>
                <a:spcPts val="0"/>
              </a:spcAft>
              <a:buNone/>
            </a:pPr>
            <a:r>
              <a:rPr lang="el" sz="1400">
                <a:solidFill>
                  <a:srgbClr val="333333"/>
                </a:solidFill>
                <a:highlight>
                  <a:srgbClr val="FFFFFF"/>
                </a:highlight>
                <a:latin typeface="Arial"/>
                <a:ea typeface="Arial"/>
                <a:cs typeface="Arial"/>
                <a:sym typeface="Arial"/>
              </a:rPr>
              <a:t> </a:t>
            </a:r>
            <a:endParaRPr sz="1400">
              <a:solidFill>
                <a:srgbClr val="333333"/>
              </a:solidFill>
              <a:highlight>
                <a:srgbClr val="FFFFFF"/>
              </a:highlight>
              <a:latin typeface="Arial"/>
              <a:ea typeface="Arial"/>
              <a:cs typeface="Arial"/>
              <a:sym typeface="Arial"/>
            </a:endParaRPr>
          </a:p>
          <a:p>
            <a:pPr indent="0" lvl="0" marL="0" rtl="0" algn="l">
              <a:spcBef>
                <a:spcPts val="1200"/>
              </a:spcBef>
              <a:spcAft>
                <a:spcPts val="0"/>
              </a:spcAft>
              <a:buNone/>
            </a:pPr>
            <a:r>
              <a:rPr lang="el" sz="1400">
                <a:solidFill>
                  <a:srgbClr val="202122"/>
                </a:solidFill>
                <a:highlight>
                  <a:srgbClr val="FFFFFF"/>
                </a:highlight>
                <a:latin typeface="Arial"/>
                <a:ea typeface="Arial"/>
                <a:cs typeface="Arial"/>
                <a:sym typeface="Arial"/>
              </a:rPr>
              <a:t>Ο ασθενής χρειάζεται μονάδα εντατικής θεραπείας και άμεση έναρξη αντιμετώπισης του ιού. Εάν </a:t>
            </a:r>
            <a:r>
              <a:rPr lang="el" sz="1400">
                <a:solidFill>
                  <a:srgbClr val="202122"/>
                </a:solidFill>
                <a:highlight>
                  <a:srgbClr val="FFFFFF"/>
                </a:highlight>
                <a:latin typeface="Arial"/>
                <a:ea typeface="Arial"/>
                <a:cs typeface="Arial"/>
                <a:sym typeface="Arial"/>
              </a:rPr>
              <a:t>υπάρχει</a:t>
            </a:r>
            <a:r>
              <a:rPr lang="el" sz="1400">
                <a:solidFill>
                  <a:srgbClr val="202122"/>
                </a:solidFill>
                <a:highlight>
                  <a:srgbClr val="FFFFFF"/>
                </a:highlight>
                <a:latin typeface="Arial"/>
                <a:ea typeface="Arial"/>
                <a:cs typeface="Arial"/>
                <a:sym typeface="Arial"/>
              </a:rPr>
              <a:t> υποψία έκθεσης στον ιό της λύσσας, ακόμα και αυτοί που έχουν εμβολιαστεί θα πρέπει, μετά την έκθεσή τους, να κάνουν μια περιορισμένη σειρά πρόσθετων ενέσεων αντιλυσσικού εμβολίου. Αυτοί που δεν έχουν εμβολιαστεί πριν από την έκθεσή τους στον ιό θα πρέπει, εφόσον εκτεθούν, να υποβληθούν σε μακρύτερης διάρκειας θεραπεία, η οποία </a:t>
            </a:r>
            <a:r>
              <a:rPr lang="el" sz="1400">
                <a:solidFill>
                  <a:srgbClr val="111111"/>
                </a:solidFill>
                <a:highlight>
                  <a:srgbClr val="FFFFFF"/>
                </a:highlight>
                <a:latin typeface="Arial"/>
                <a:ea typeface="Arial"/>
                <a:cs typeface="Arial"/>
                <a:sym typeface="Arial"/>
              </a:rPr>
              <a:t>συνίσταται σε ένα </a:t>
            </a:r>
            <a:r>
              <a:rPr lang="el" sz="1400">
                <a:solidFill>
                  <a:srgbClr val="111111"/>
                </a:solidFill>
                <a:latin typeface="Arial"/>
                <a:ea typeface="Arial"/>
                <a:cs typeface="Arial"/>
                <a:sym typeface="Arial"/>
              </a:rPr>
              <a:t>αντίσωμα</a:t>
            </a:r>
            <a:r>
              <a:rPr lang="el" sz="1400">
                <a:solidFill>
                  <a:srgbClr val="111111"/>
                </a:solidFill>
                <a:highlight>
                  <a:srgbClr val="FFFFFF"/>
                </a:highlight>
                <a:latin typeface="Arial"/>
                <a:ea typeface="Arial"/>
                <a:cs typeface="Arial"/>
                <a:sym typeface="Arial"/>
              </a:rPr>
              <a:t>, το οποίο εγχέεται το μισό απευθείας στην πληγή και το άλλο μισό ενδομυϊκώς σε ένα μυ, συνήθως στο γλουτό. Συχνά ακολουθεί ένα εμβόλιο, που χορηγείται συνήθως με πέντε ενέσεις σε 5 ημέρες, σε μία χρονική περίοδο 28 ημερών.</a:t>
            </a:r>
            <a:r>
              <a:rPr lang="el" sz="1400">
                <a:solidFill>
                  <a:srgbClr val="202122"/>
                </a:solidFill>
                <a:highlight>
                  <a:srgbClr val="FFFFFF"/>
                </a:highlight>
                <a:latin typeface="Arial"/>
                <a:ea typeface="Arial"/>
                <a:cs typeface="Arial"/>
                <a:sym typeface="Arial"/>
              </a:rPr>
              <a:t>Αν η </a:t>
            </a:r>
            <a:r>
              <a:rPr lang="el" sz="1400">
                <a:solidFill>
                  <a:srgbClr val="202122"/>
                </a:solidFill>
                <a:highlight>
                  <a:srgbClr val="FFFFFF"/>
                </a:highlight>
                <a:latin typeface="Arial"/>
                <a:ea typeface="Arial"/>
                <a:cs typeface="Arial"/>
                <a:sym typeface="Arial"/>
              </a:rPr>
              <a:t>θεραπεία</a:t>
            </a:r>
            <a:r>
              <a:rPr lang="el" sz="1400">
                <a:solidFill>
                  <a:srgbClr val="202122"/>
                </a:solidFill>
                <a:highlight>
                  <a:srgbClr val="FFFFFF"/>
                </a:highlight>
                <a:latin typeface="Arial"/>
                <a:ea typeface="Arial"/>
                <a:cs typeface="Arial"/>
                <a:sym typeface="Arial"/>
              </a:rPr>
              <a:t> ξεκινήσει μετά την εμφάνιση συμπτωμάτων τότε σχεδόν σίγουρα ο ασθενής θα οδηγηθεί στον θάνατο .</a:t>
            </a:r>
            <a:endParaRPr sz="1400">
              <a:solidFill>
                <a:srgbClr val="202122"/>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400">
              <a:solidFill>
                <a:srgbClr val="202122"/>
              </a:solidFill>
              <a:highlight>
                <a:srgbClr val="FFFFFF"/>
              </a:highlight>
              <a:latin typeface="Arial"/>
              <a:ea typeface="Arial"/>
              <a:cs typeface="Arial"/>
              <a:sym typeface="Arial"/>
            </a:endParaRPr>
          </a:p>
        </p:txBody>
      </p:sp>
      <p:pic>
        <p:nvPicPr>
          <p:cNvPr id="345" name="Google Shape;345;p22"/>
          <p:cNvPicPr preferRelativeResize="0"/>
          <p:nvPr/>
        </p:nvPicPr>
        <p:blipFill rotWithShape="1">
          <a:blip r:embed="rId3">
            <a:alphaModFix/>
          </a:blip>
          <a:srcRect b="0" l="0" r="3567" t="9041"/>
          <a:stretch/>
        </p:blipFill>
        <p:spPr>
          <a:xfrm>
            <a:off x="5095025" y="1295400"/>
            <a:ext cx="3667975" cy="149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3"/>
          <p:cNvSpPr txBox="1"/>
          <p:nvPr>
            <p:ph type="title"/>
          </p:nvPr>
        </p:nvSpPr>
        <p:spPr>
          <a:xfrm>
            <a:off x="1303800" y="156575"/>
            <a:ext cx="7030500" cy="70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l">
                <a:solidFill>
                  <a:schemeClr val="accent1"/>
                </a:solidFill>
              </a:rPr>
              <a:t>ΠΡΟΦΥΛΑΞΗ</a:t>
            </a:r>
            <a:endParaRPr>
              <a:solidFill>
                <a:schemeClr val="accent1"/>
              </a:solidFill>
            </a:endParaRPr>
          </a:p>
        </p:txBody>
      </p:sp>
      <p:sp>
        <p:nvSpPr>
          <p:cNvPr id="351" name="Google Shape;351;p23"/>
          <p:cNvSpPr txBox="1"/>
          <p:nvPr>
            <p:ph idx="1" type="body"/>
          </p:nvPr>
        </p:nvSpPr>
        <p:spPr>
          <a:xfrm>
            <a:off x="0" y="727225"/>
            <a:ext cx="5613000" cy="44163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l" sz="1900">
                <a:solidFill>
                  <a:schemeClr val="lt1"/>
                </a:solidFill>
                <a:highlight>
                  <a:srgbClr val="9900FF"/>
                </a:highlight>
                <a:latin typeface="Arial"/>
                <a:ea typeface="Arial"/>
                <a:cs typeface="Arial"/>
                <a:sym typeface="Arial"/>
              </a:rPr>
              <a:t>Χορήγηση προφυλακτικής </a:t>
            </a:r>
            <a:r>
              <a:rPr lang="el" sz="1900">
                <a:solidFill>
                  <a:schemeClr val="lt1"/>
                </a:solidFill>
                <a:highlight>
                  <a:srgbClr val="9900FF"/>
                </a:highlight>
                <a:latin typeface="Arial"/>
                <a:ea typeface="Arial"/>
                <a:cs typeface="Arial"/>
                <a:sym typeface="Arial"/>
              </a:rPr>
              <a:t>αντιλυσσικής</a:t>
            </a:r>
            <a:r>
              <a:rPr lang="el" sz="1900">
                <a:solidFill>
                  <a:schemeClr val="lt1"/>
                </a:solidFill>
                <a:highlight>
                  <a:srgbClr val="9900FF"/>
                </a:highlight>
                <a:latin typeface="Arial"/>
                <a:ea typeface="Arial"/>
                <a:cs typeface="Arial"/>
                <a:sym typeface="Arial"/>
              </a:rPr>
              <a:t> αγωγής:</a:t>
            </a:r>
            <a:endParaRPr sz="1900">
              <a:solidFill>
                <a:schemeClr val="lt1"/>
              </a:solidFill>
              <a:highlight>
                <a:srgbClr val="9900FF"/>
              </a:highlight>
              <a:latin typeface="Arial"/>
              <a:ea typeface="Arial"/>
              <a:cs typeface="Arial"/>
              <a:sym typeface="Arial"/>
            </a:endParaRPr>
          </a:p>
          <a:p>
            <a:pPr indent="-304006" lvl="0" marL="457200" rtl="0" algn="l">
              <a:spcBef>
                <a:spcPts val="1200"/>
              </a:spcBef>
              <a:spcAft>
                <a:spcPts val="0"/>
              </a:spcAft>
              <a:buSzPct val="100000"/>
              <a:buFont typeface="Arial"/>
              <a:buChar char="❖"/>
            </a:pPr>
            <a:r>
              <a:rPr lang="el" sz="1900">
                <a:latin typeface="Arial"/>
                <a:ea typeface="Arial"/>
                <a:cs typeface="Arial"/>
                <a:sym typeface="Arial"/>
              </a:rPr>
              <a:t>Αντιλυσσικό εμβόλιο το οποίο συστήνεται να αρχίζει την πιθανή ημέρα έκθεσης στη λύσσα, και σε άτομα υψηλού κινδύνου όταν αναφέρεται σε προεμβολιασμό και κατά περίπτωση </a:t>
            </a:r>
            <a:endParaRPr sz="1900">
              <a:latin typeface="Arial"/>
              <a:ea typeface="Arial"/>
              <a:cs typeface="Arial"/>
              <a:sym typeface="Arial"/>
            </a:endParaRPr>
          </a:p>
          <a:p>
            <a:pPr indent="-304006" lvl="0" marL="457200" rtl="0" algn="l">
              <a:spcBef>
                <a:spcPts val="0"/>
              </a:spcBef>
              <a:spcAft>
                <a:spcPts val="0"/>
              </a:spcAft>
              <a:buSzPct val="100000"/>
              <a:buFont typeface="Arial"/>
              <a:buChar char="❖"/>
            </a:pPr>
            <a:r>
              <a:rPr lang="el" sz="1900">
                <a:latin typeface="Arial"/>
                <a:ea typeface="Arial"/>
                <a:cs typeface="Arial"/>
                <a:sym typeface="Arial"/>
              </a:rPr>
              <a:t>Ειδική αντιλυσσική αιμοσφαιρίνη αν κριθεί απαραίτητο. Για την απόφαση χορήγησης και του είδους της προφυλακτικής αγωγής έχει αναπτυχθεί ειδικός σχετικός αλγόριθμος από το ΚΕΕΛΠΝΟ</a:t>
            </a:r>
            <a:endParaRPr sz="1900">
              <a:latin typeface="Arial"/>
              <a:ea typeface="Arial"/>
              <a:cs typeface="Arial"/>
              <a:sym typeface="Arial"/>
            </a:endParaRPr>
          </a:p>
          <a:p>
            <a:pPr indent="0" lvl="0" marL="0" rtl="0" algn="l">
              <a:spcBef>
                <a:spcPts val="1200"/>
              </a:spcBef>
              <a:spcAft>
                <a:spcPts val="0"/>
              </a:spcAft>
              <a:buNone/>
            </a:pPr>
            <a:r>
              <a:rPr lang="el" sz="1900">
                <a:solidFill>
                  <a:schemeClr val="lt1"/>
                </a:solidFill>
                <a:highlight>
                  <a:srgbClr val="9900FF"/>
                </a:highlight>
                <a:latin typeface="Arial"/>
                <a:ea typeface="Arial"/>
                <a:cs typeface="Arial"/>
                <a:sym typeface="Arial"/>
              </a:rPr>
              <a:t>Για το νοσηλευτικό προσωπικό και τους υπόλοιπους επαγγελµατίες υγείας κατά την άσκηση της εργασίας τους:</a:t>
            </a:r>
            <a:endParaRPr sz="1900">
              <a:solidFill>
                <a:schemeClr val="lt1"/>
              </a:solidFill>
              <a:highlight>
                <a:srgbClr val="9900FF"/>
              </a:highlight>
              <a:latin typeface="Arial"/>
              <a:ea typeface="Arial"/>
              <a:cs typeface="Arial"/>
              <a:sym typeface="Arial"/>
            </a:endParaRPr>
          </a:p>
          <a:p>
            <a:pPr indent="-304006" lvl="0" marL="457200" rtl="0" algn="l">
              <a:spcBef>
                <a:spcPts val="1200"/>
              </a:spcBef>
              <a:spcAft>
                <a:spcPts val="0"/>
              </a:spcAft>
              <a:buSzPct val="100000"/>
              <a:buFont typeface="Arial"/>
              <a:buChar char="❖"/>
            </a:pPr>
            <a:r>
              <a:rPr lang="el" sz="1900">
                <a:latin typeface="Arial"/>
                <a:ea typeface="Arial"/>
                <a:cs typeface="Arial"/>
                <a:sym typeface="Arial"/>
              </a:rPr>
              <a:t>Να χρησιµοποιεί προστατευτικά γάντια µιας χρήσης, </a:t>
            </a:r>
            <a:endParaRPr sz="1900">
              <a:latin typeface="Arial"/>
              <a:ea typeface="Arial"/>
              <a:cs typeface="Arial"/>
              <a:sym typeface="Arial"/>
            </a:endParaRPr>
          </a:p>
          <a:p>
            <a:pPr indent="-304006" lvl="0" marL="457200" rtl="0" algn="l">
              <a:spcBef>
                <a:spcPts val="0"/>
              </a:spcBef>
              <a:spcAft>
                <a:spcPts val="0"/>
              </a:spcAft>
              <a:buSzPct val="100000"/>
              <a:buFont typeface="Arial"/>
              <a:buChar char="❖"/>
            </a:pPr>
            <a:r>
              <a:rPr lang="el" sz="1900">
                <a:latin typeface="Arial"/>
                <a:ea typeface="Arial"/>
                <a:cs typeface="Arial"/>
                <a:sym typeface="Arial"/>
              </a:rPr>
              <a:t>να γίνεται χρήση προστατευτικών γυαλιών, </a:t>
            </a:r>
            <a:endParaRPr sz="1900">
              <a:latin typeface="Arial"/>
              <a:ea typeface="Arial"/>
              <a:cs typeface="Arial"/>
              <a:sym typeface="Arial"/>
            </a:endParaRPr>
          </a:p>
          <a:p>
            <a:pPr indent="-304006" lvl="0" marL="457200" rtl="0" algn="l">
              <a:spcBef>
                <a:spcPts val="0"/>
              </a:spcBef>
              <a:spcAft>
                <a:spcPts val="0"/>
              </a:spcAft>
              <a:buSzPct val="100000"/>
              <a:buFont typeface="Arial"/>
              <a:buChar char="❖"/>
            </a:pPr>
            <a:r>
              <a:rPr lang="el" sz="1900">
                <a:latin typeface="Arial"/>
                <a:ea typeface="Arial"/>
                <a:cs typeface="Arial"/>
                <a:sym typeface="Arial"/>
              </a:rPr>
              <a:t>προστατευτικής µάσκας </a:t>
            </a:r>
            <a:endParaRPr sz="1900">
              <a:latin typeface="Arial"/>
              <a:ea typeface="Arial"/>
              <a:cs typeface="Arial"/>
              <a:sym typeface="Arial"/>
            </a:endParaRPr>
          </a:p>
          <a:p>
            <a:pPr indent="-304006" lvl="0" marL="457200" rtl="0" algn="l">
              <a:spcBef>
                <a:spcPts val="0"/>
              </a:spcBef>
              <a:spcAft>
                <a:spcPts val="0"/>
              </a:spcAft>
              <a:buSzPct val="100000"/>
              <a:buFont typeface="Arial"/>
              <a:buChar char="❖"/>
            </a:pPr>
            <a:r>
              <a:rPr lang="el" sz="1900">
                <a:latin typeface="Arial"/>
                <a:ea typeface="Arial"/>
                <a:cs typeface="Arial"/>
                <a:sym typeface="Arial"/>
              </a:rPr>
              <a:t> και να τηρείται προσεκτική και ενδελεχής διαδικασία κατά την λήψη αίµατος, ούρων αναρροφήσεων κλπ</a:t>
            </a:r>
            <a:endParaRPr sz="1900">
              <a:latin typeface="Arial"/>
              <a:ea typeface="Arial"/>
              <a:cs typeface="Arial"/>
              <a:sym typeface="Arial"/>
            </a:endParaRPr>
          </a:p>
          <a:p>
            <a:pPr indent="0" lvl="0" marL="0" rtl="0" algn="l">
              <a:spcBef>
                <a:spcPts val="1200"/>
              </a:spcBef>
              <a:spcAft>
                <a:spcPts val="0"/>
              </a:spcAft>
              <a:buNone/>
            </a:pPr>
            <a:r>
              <a:rPr lang="el" sz="1900">
                <a:solidFill>
                  <a:schemeClr val="lt1"/>
                </a:solidFill>
                <a:highlight>
                  <a:srgbClr val="9900FF"/>
                </a:highlight>
                <a:latin typeface="Arial"/>
                <a:ea typeface="Arial"/>
                <a:cs typeface="Arial"/>
                <a:sym typeface="Arial"/>
              </a:rPr>
              <a:t>Ακόµα, σε περιοχές υψηλού κινδύνου ή σε περιοχές που έχουν αναφερθεί περιστατικά κρουσµάτων του ιού της λύσσας θα πρέπει:</a:t>
            </a:r>
            <a:endParaRPr sz="1900">
              <a:solidFill>
                <a:schemeClr val="lt1"/>
              </a:solidFill>
              <a:highlight>
                <a:srgbClr val="9900FF"/>
              </a:highlight>
              <a:latin typeface="Arial"/>
              <a:ea typeface="Arial"/>
              <a:cs typeface="Arial"/>
              <a:sym typeface="Arial"/>
            </a:endParaRPr>
          </a:p>
          <a:p>
            <a:pPr indent="-304006" lvl="0" marL="457200" rtl="0" algn="l">
              <a:spcBef>
                <a:spcPts val="1200"/>
              </a:spcBef>
              <a:spcAft>
                <a:spcPts val="0"/>
              </a:spcAft>
              <a:buSzPct val="100000"/>
              <a:buFont typeface="Arial"/>
              <a:buChar char="❏"/>
            </a:pPr>
            <a:r>
              <a:rPr lang="el" sz="1900">
                <a:latin typeface="Arial"/>
                <a:ea typeface="Arial"/>
                <a:cs typeface="Arial"/>
                <a:sym typeface="Arial"/>
              </a:rPr>
              <a:t>Τα κατοικίδια ζώα να παραµένουν σε ασφαλή απόσταση από τα αδέσποτα, και τα άγρια ζώα</a:t>
            </a:r>
            <a:endParaRPr sz="1900">
              <a:latin typeface="Arial"/>
              <a:ea typeface="Arial"/>
              <a:cs typeface="Arial"/>
              <a:sym typeface="Arial"/>
            </a:endParaRPr>
          </a:p>
          <a:p>
            <a:pPr indent="-280193" lvl="0" marL="457200" rtl="0" algn="l">
              <a:spcBef>
                <a:spcPts val="0"/>
              </a:spcBef>
              <a:spcAft>
                <a:spcPts val="0"/>
              </a:spcAft>
              <a:buSzPct val="68421"/>
              <a:buFont typeface="Arial"/>
              <a:buChar char="❏"/>
            </a:pPr>
            <a:r>
              <a:rPr lang="el" sz="1900">
                <a:latin typeface="Arial"/>
                <a:ea typeface="Arial"/>
                <a:cs typeface="Arial"/>
                <a:sym typeface="Arial"/>
              </a:rPr>
              <a:t> απαραιτήτως να εµβολιάζονται,να αποφεύγεται η επαφή των ανθρώπων µε τα αδέσποτα ζώα,</a:t>
            </a:r>
            <a:r>
              <a:rPr lang="el">
                <a:latin typeface="Arial"/>
                <a:ea typeface="Arial"/>
                <a:cs typeface="Arial"/>
                <a:sym typeface="Arial"/>
              </a:rPr>
              <a:t> </a:t>
            </a:r>
            <a:endParaRPr>
              <a:latin typeface="Arial"/>
              <a:ea typeface="Arial"/>
              <a:cs typeface="Arial"/>
              <a:sym typeface="Arial"/>
            </a:endParaRPr>
          </a:p>
        </p:txBody>
      </p:sp>
      <p:pic>
        <p:nvPicPr>
          <p:cNvPr id="352" name="Google Shape;352;p23"/>
          <p:cNvPicPr preferRelativeResize="0"/>
          <p:nvPr/>
        </p:nvPicPr>
        <p:blipFill>
          <a:blip r:embed="rId3">
            <a:alphaModFix/>
          </a:blip>
          <a:stretch>
            <a:fillRect/>
          </a:stretch>
        </p:blipFill>
        <p:spPr>
          <a:xfrm>
            <a:off x="5613000" y="1368363"/>
            <a:ext cx="3226200" cy="31340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56" name="Shape 356"/>
        <p:cNvGrpSpPr/>
        <p:nvPr/>
      </p:nvGrpSpPr>
      <p:grpSpPr>
        <a:xfrm>
          <a:off x="0" y="0"/>
          <a:ext cx="0" cy="0"/>
          <a:chOff x="0" y="0"/>
          <a:chExt cx="0" cy="0"/>
        </a:xfrm>
      </p:grpSpPr>
      <p:sp>
        <p:nvSpPr>
          <p:cNvPr id="357" name="Google Shape;357;p24"/>
          <p:cNvSpPr txBox="1"/>
          <p:nvPr>
            <p:ph idx="1" type="body"/>
          </p:nvPr>
        </p:nvSpPr>
        <p:spPr>
          <a:xfrm>
            <a:off x="621450" y="806575"/>
            <a:ext cx="7699500" cy="353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l" sz="2900">
                <a:solidFill>
                  <a:schemeClr val="lt1"/>
                </a:solidFill>
                <a:highlight>
                  <a:schemeClr val="accent1"/>
                </a:highlight>
                <a:latin typeface="Arial"/>
                <a:ea typeface="Arial"/>
                <a:cs typeface="Arial"/>
                <a:sym typeface="Arial"/>
              </a:rPr>
              <a:t>ΕΥΧΑΡΙΣΤΟΥΜΕ ΓΙΑ ΤΗΝ </a:t>
            </a:r>
            <a:r>
              <a:rPr lang="el" sz="2900">
                <a:solidFill>
                  <a:schemeClr val="lt1"/>
                </a:solidFill>
                <a:highlight>
                  <a:schemeClr val="accent1"/>
                </a:highlight>
                <a:latin typeface="Arial"/>
                <a:ea typeface="Arial"/>
                <a:cs typeface="Arial"/>
                <a:sym typeface="Arial"/>
              </a:rPr>
              <a:t>ΠΡΟΣΟΧΉ</a:t>
            </a:r>
            <a:r>
              <a:rPr lang="el" sz="2900">
                <a:solidFill>
                  <a:schemeClr val="lt1"/>
                </a:solidFill>
                <a:highlight>
                  <a:schemeClr val="accent1"/>
                </a:highlight>
                <a:latin typeface="Arial"/>
                <a:ea typeface="Arial"/>
                <a:cs typeface="Arial"/>
                <a:sym typeface="Arial"/>
              </a:rPr>
              <a:t> ΣΑΣ!</a:t>
            </a:r>
            <a:endParaRPr sz="2900">
              <a:solidFill>
                <a:schemeClr val="lt1"/>
              </a:solidFill>
              <a:highlight>
                <a:schemeClr val="accent1"/>
              </a:highlight>
              <a:latin typeface="Arial"/>
              <a:ea typeface="Arial"/>
              <a:cs typeface="Arial"/>
              <a:sym typeface="Arial"/>
            </a:endParaRPr>
          </a:p>
          <a:p>
            <a:pPr indent="0" lvl="0" marL="0" rtl="0" algn="ctr">
              <a:spcBef>
                <a:spcPts val="1200"/>
              </a:spcBef>
              <a:spcAft>
                <a:spcPts val="1200"/>
              </a:spcAft>
              <a:buNone/>
            </a:pPr>
            <a:r>
              <a:t/>
            </a:r>
            <a:endParaRPr sz="2900">
              <a:solidFill>
                <a:schemeClr val="lt1"/>
              </a:solidFill>
              <a:highlight>
                <a:schemeClr val="accent1"/>
              </a:highlight>
              <a:latin typeface="Arial"/>
              <a:ea typeface="Arial"/>
              <a:cs typeface="Arial"/>
              <a:sym typeface="Arial"/>
            </a:endParaRPr>
          </a:p>
        </p:txBody>
      </p:sp>
      <p:pic>
        <p:nvPicPr>
          <p:cNvPr id="358" name="Google Shape;358;p24"/>
          <p:cNvPicPr preferRelativeResize="0"/>
          <p:nvPr/>
        </p:nvPicPr>
        <p:blipFill>
          <a:blip r:embed="rId3">
            <a:alphaModFix/>
          </a:blip>
          <a:stretch>
            <a:fillRect/>
          </a:stretch>
        </p:blipFill>
        <p:spPr>
          <a:xfrm>
            <a:off x="1051525" y="1599900"/>
            <a:ext cx="7051150" cy="2525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4"/>
          <p:cNvSpPr txBox="1"/>
          <p:nvPr>
            <p:ph type="title"/>
          </p:nvPr>
        </p:nvSpPr>
        <p:spPr>
          <a:xfrm>
            <a:off x="0" y="228600"/>
            <a:ext cx="9144000" cy="5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l" sz="2720">
                <a:solidFill>
                  <a:schemeClr val="accent1"/>
                </a:solidFill>
              </a:rPr>
              <a:t>ΔΟΜΗ ΤΟΥ ΙΟΥ</a:t>
            </a:r>
            <a:r>
              <a:rPr lang="el" sz="2720"/>
              <a:t>:</a:t>
            </a:r>
            <a:endParaRPr sz="2720"/>
          </a:p>
        </p:txBody>
      </p:sp>
      <p:sp>
        <p:nvSpPr>
          <p:cNvPr id="288" name="Google Shape;288;p14"/>
          <p:cNvSpPr txBox="1"/>
          <p:nvPr>
            <p:ph idx="1" type="body"/>
          </p:nvPr>
        </p:nvSpPr>
        <p:spPr>
          <a:xfrm>
            <a:off x="0" y="1604464"/>
            <a:ext cx="5025600" cy="3742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l" sz="1400">
                <a:solidFill>
                  <a:srgbClr val="202122"/>
                </a:solidFill>
                <a:highlight>
                  <a:srgbClr val="FFFFFF"/>
                </a:highlight>
                <a:latin typeface="Arial"/>
                <a:ea typeface="Arial"/>
                <a:cs typeface="Arial"/>
                <a:sym typeface="Arial"/>
              </a:rPr>
              <a:t>Ο ιός έχει ένα γραμμικό, μονόκλωνο RNA γονιδίωμα (αρνητικής πολικότητας) </a:t>
            </a:r>
            <a:r>
              <a:rPr lang="el" sz="1400">
                <a:solidFill>
                  <a:srgbClr val="000000"/>
                </a:solidFill>
                <a:highlight>
                  <a:schemeClr val="lt1"/>
                </a:highlight>
                <a:latin typeface="Arial"/>
                <a:ea typeface="Arial"/>
                <a:cs typeface="Arial"/>
                <a:sym typeface="Arial"/>
              </a:rPr>
              <a:t>δηλαδή το γονιδίωμα είναι συμπληρωματικό με το ιικό mRNA και.</a:t>
            </a:r>
            <a:r>
              <a:rPr lang="el" sz="1400">
                <a:solidFill>
                  <a:srgbClr val="202122"/>
                </a:solidFill>
                <a:highlight>
                  <a:srgbClr val="FFFFFF"/>
                </a:highlight>
                <a:latin typeface="Arial"/>
                <a:ea typeface="Arial"/>
                <a:cs typeface="Arial"/>
                <a:sym typeface="Arial"/>
              </a:rPr>
              <a:t>περίπου 12 kb σε μήκος, το οποίο βρίσκεται ως μια σύνθετη ριβονουκλεοπρωτεΐνη. Το ιικό γονιδίωμα περιέχει πέντε γονίδια: νουκλεοπρωτεΐνης N, φωσφοπρωτεΐνης P, πρωτεΐνη μήτρας M, γλυκοπρωτεΐνης G και της ιικής RNA πολυμεράσης. Ο ιός της Λύσσας έχει ελικοειδή συμμετρία, με μήκος περίπου 180 nm και διάμετρο περίπου 75 nm, αν και οι ιοί που μολύνουν ανθρώπους έχουν συχνά κυβική συμμετρία</a:t>
            </a:r>
            <a:r>
              <a:rPr lang="el" sz="1400">
                <a:solidFill>
                  <a:srgbClr val="202122"/>
                </a:solidFill>
                <a:highlight>
                  <a:srgbClr val="FFFFFF"/>
                </a:highlight>
                <a:latin typeface="Times New Roman"/>
                <a:ea typeface="Times New Roman"/>
                <a:cs typeface="Times New Roman"/>
                <a:sym typeface="Times New Roman"/>
              </a:rPr>
              <a:t>.</a:t>
            </a:r>
            <a:endParaRPr sz="1400">
              <a:solidFill>
                <a:srgbClr val="202122"/>
              </a:solidFill>
              <a:latin typeface="Times New Roman"/>
              <a:ea typeface="Times New Roman"/>
              <a:cs typeface="Times New Roman"/>
              <a:sym typeface="Times New Roman"/>
            </a:endParaRPr>
          </a:p>
        </p:txBody>
      </p:sp>
      <p:sp>
        <p:nvSpPr>
          <p:cNvPr id="289" name="Google Shape;289;p14"/>
          <p:cNvSpPr txBox="1"/>
          <p:nvPr/>
        </p:nvSpPr>
        <p:spPr>
          <a:xfrm>
            <a:off x="590400" y="-2256214"/>
            <a:ext cx="7963200" cy="3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pic>
        <p:nvPicPr>
          <p:cNvPr id="290" name="Google Shape;290;p14"/>
          <p:cNvPicPr preferRelativeResize="0"/>
          <p:nvPr/>
        </p:nvPicPr>
        <p:blipFill>
          <a:blip r:embed="rId3">
            <a:alphaModFix/>
          </a:blip>
          <a:stretch>
            <a:fillRect/>
          </a:stretch>
        </p:blipFill>
        <p:spPr>
          <a:xfrm>
            <a:off x="5841275" y="997125"/>
            <a:ext cx="2811600" cy="2050725"/>
          </a:xfrm>
          <a:prstGeom prst="rect">
            <a:avLst/>
          </a:prstGeom>
          <a:noFill/>
          <a:ln>
            <a:noFill/>
          </a:ln>
        </p:spPr>
      </p:pic>
      <p:sp>
        <p:nvSpPr>
          <p:cNvPr id="291" name="Google Shape;291;p14"/>
          <p:cNvSpPr txBox="1"/>
          <p:nvPr/>
        </p:nvSpPr>
        <p:spPr>
          <a:xfrm>
            <a:off x="5973950" y="3455800"/>
            <a:ext cx="2853000" cy="1540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l" sz="1100">
                <a:solidFill>
                  <a:srgbClr val="3C3C3C"/>
                </a:solidFill>
                <a:highlight>
                  <a:schemeClr val="lt1"/>
                </a:highlight>
              </a:rPr>
              <a:t>Νευρώνες στη λύσσα. Επιστημονική εικόνα που δείχνει την παρουσία του σώματος Negri (ανοιχτό πράσινο) στο κυτταρόπλασμα ενός νευρώνα μολυσμένου με τον ιό της λύσσας.</a:t>
            </a:r>
            <a:r>
              <a:rPr b="1" lang="el" sz="2300">
                <a:solidFill>
                  <a:srgbClr val="3C3C3C"/>
                </a:solidFill>
                <a:highlight>
                  <a:schemeClr val="lt1"/>
                </a:highlight>
              </a:rPr>
              <a:t> </a:t>
            </a:r>
            <a:endParaRPr sz="1300">
              <a:solidFill>
                <a:schemeClr val="dk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5"/>
          <p:cNvSpPr txBox="1"/>
          <p:nvPr>
            <p:ph type="title"/>
          </p:nvPr>
        </p:nvSpPr>
        <p:spPr>
          <a:xfrm>
            <a:off x="0" y="455400"/>
            <a:ext cx="9144000" cy="68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l">
                <a:solidFill>
                  <a:schemeClr val="accent1"/>
                </a:solidFill>
                <a:latin typeface="Arial"/>
                <a:ea typeface="Arial"/>
                <a:cs typeface="Arial"/>
                <a:sym typeface="Arial"/>
              </a:rPr>
              <a:t>ΒΙΟΛΟΓΙΑ ΤΟΥ ΙΟΥ 1/2</a:t>
            </a:r>
            <a:r>
              <a:rPr lang="el">
                <a:solidFill>
                  <a:schemeClr val="accent1"/>
                </a:solidFill>
                <a:latin typeface="Times New Roman"/>
                <a:ea typeface="Times New Roman"/>
                <a:cs typeface="Times New Roman"/>
                <a:sym typeface="Times New Roman"/>
              </a:rPr>
              <a:t> </a:t>
            </a:r>
            <a:endParaRPr>
              <a:solidFill>
                <a:schemeClr val="accent1"/>
              </a:solidFill>
              <a:latin typeface="Times New Roman"/>
              <a:ea typeface="Times New Roman"/>
              <a:cs typeface="Times New Roman"/>
              <a:sym typeface="Times New Roman"/>
            </a:endParaRPr>
          </a:p>
        </p:txBody>
      </p:sp>
      <p:sp>
        <p:nvSpPr>
          <p:cNvPr id="297" name="Google Shape;297;p15"/>
          <p:cNvSpPr txBox="1"/>
          <p:nvPr>
            <p:ph idx="1" type="body"/>
          </p:nvPr>
        </p:nvSpPr>
        <p:spPr>
          <a:xfrm>
            <a:off x="609600" y="1143000"/>
            <a:ext cx="5558400" cy="40005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el" sz="2580">
                <a:solidFill>
                  <a:srgbClr val="000000"/>
                </a:solidFill>
                <a:highlight>
                  <a:schemeClr val="lt1"/>
                </a:highlight>
                <a:latin typeface="Arial"/>
                <a:ea typeface="Arial"/>
                <a:cs typeface="Arial"/>
                <a:sym typeface="Arial"/>
              </a:rPr>
              <a:t>Ο ιός της Λύσσας κατατάσσεται στους RNA-ιούς</a:t>
            </a:r>
            <a:r>
              <a:rPr lang="el" sz="2580">
                <a:solidFill>
                  <a:srgbClr val="000000"/>
                </a:solidFill>
                <a:highlight>
                  <a:schemeClr val="lt1"/>
                </a:highlight>
                <a:latin typeface="Arial"/>
                <a:ea typeface="Arial"/>
                <a:cs typeface="Arial"/>
                <a:sym typeface="Arial"/>
              </a:rPr>
              <a:t> και  είναι μέλος του γένους Lyssavirus της οικογένειας Rhabdoviridae.Ο ιός της λύσσας ανήκει στους νευροτρόπους ραβδοϊούς (Rabdoviridae), µια οικογένεια µε περισσότερα από 80 είδη. Όπως σε όλους τους ραβδοϊούς, το βίριο του ιού παρουσιάζει το χαρακτηριστικό σχήµα βλήµατος πυροβόλου όπλου. </a:t>
            </a:r>
            <a:r>
              <a:rPr lang="el" sz="2580">
                <a:solidFill>
                  <a:srgbClr val="000000"/>
                </a:solidFill>
                <a:highlight>
                  <a:schemeClr val="lt1"/>
                </a:highlight>
                <a:latin typeface="Arial"/>
                <a:ea typeface="Arial"/>
                <a:cs typeface="Arial"/>
                <a:sym typeface="Arial"/>
              </a:rPr>
              <a:t>.Ε</a:t>
            </a:r>
            <a:r>
              <a:rPr lang="el" sz="2580">
                <a:solidFill>
                  <a:srgbClr val="000000"/>
                </a:solidFill>
                <a:highlight>
                  <a:schemeClr val="lt1"/>
                </a:highlight>
                <a:latin typeface="Arial"/>
                <a:ea typeface="Arial"/>
                <a:cs typeface="Arial"/>
                <a:sym typeface="Arial"/>
              </a:rPr>
              <a:t>νας συνδυασμός παραγόντων λοιμογόνου δράσης επιτρέπει στον ιό να εισέλθει στους νευρώνες σε περιφερειακές θέσεις και να ταξιδέψει μέσω του νωτιαίου μυελού στον εγκέφαλο του μολυσμένου ξενιστή, όπου συχνά προκαλεί επιθετικότητα που διευκολύνει τη μεταφορά του ιού σε έναν νέο ξενιστή. </a:t>
            </a:r>
            <a:endParaRPr sz="2580">
              <a:solidFill>
                <a:srgbClr val="000000"/>
              </a:solidFill>
              <a:highlight>
                <a:schemeClr val="lt1"/>
              </a:highlight>
              <a:latin typeface="Arial"/>
              <a:ea typeface="Arial"/>
              <a:cs typeface="Arial"/>
              <a:sym typeface="Arial"/>
            </a:endParaRPr>
          </a:p>
          <a:p>
            <a:pPr indent="0" lvl="0" marL="0" rtl="0" algn="l">
              <a:spcBef>
                <a:spcPts val="1200"/>
              </a:spcBef>
              <a:spcAft>
                <a:spcPts val="1200"/>
              </a:spcAft>
              <a:buNone/>
            </a:pPr>
            <a:r>
              <a:t/>
            </a:r>
            <a:endParaRPr sz="1460"/>
          </a:p>
        </p:txBody>
      </p:sp>
      <p:pic>
        <p:nvPicPr>
          <p:cNvPr id="298" name="Google Shape;298;p15"/>
          <p:cNvPicPr preferRelativeResize="0"/>
          <p:nvPr/>
        </p:nvPicPr>
        <p:blipFill>
          <a:blip r:embed="rId3">
            <a:alphaModFix/>
          </a:blip>
          <a:stretch>
            <a:fillRect/>
          </a:stretch>
        </p:blipFill>
        <p:spPr>
          <a:xfrm>
            <a:off x="6320400" y="1295400"/>
            <a:ext cx="2671201" cy="1780366"/>
          </a:xfrm>
          <a:prstGeom prst="rect">
            <a:avLst/>
          </a:prstGeom>
          <a:noFill/>
          <a:ln>
            <a:noFill/>
          </a:ln>
        </p:spPr>
      </p:pic>
      <p:pic>
        <p:nvPicPr>
          <p:cNvPr id="299" name="Google Shape;299;p15"/>
          <p:cNvPicPr preferRelativeResize="0"/>
          <p:nvPr/>
        </p:nvPicPr>
        <p:blipFill>
          <a:blip r:embed="rId4">
            <a:alphaModFix/>
          </a:blip>
          <a:stretch>
            <a:fillRect/>
          </a:stretch>
        </p:blipFill>
        <p:spPr>
          <a:xfrm>
            <a:off x="6320400" y="3228166"/>
            <a:ext cx="1992016" cy="17629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ph type="title"/>
          </p:nvPr>
        </p:nvSpPr>
        <p:spPr>
          <a:xfrm>
            <a:off x="0" y="627062"/>
            <a:ext cx="9144000" cy="714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l">
                <a:solidFill>
                  <a:schemeClr val="accent1"/>
                </a:solidFill>
                <a:latin typeface="Arial"/>
                <a:ea typeface="Arial"/>
                <a:cs typeface="Arial"/>
                <a:sym typeface="Arial"/>
              </a:rPr>
              <a:t>ΒΙΟΛΟΓΙΑ ΤΟΥ ΙΟΥ 2/2</a:t>
            </a:r>
            <a:endParaRPr>
              <a:solidFill>
                <a:schemeClr val="accent1"/>
              </a:solidFill>
              <a:latin typeface="Arial"/>
              <a:ea typeface="Arial"/>
              <a:cs typeface="Arial"/>
              <a:sym typeface="Arial"/>
            </a:endParaRPr>
          </a:p>
        </p:txBody>
      </p:sp>
      <p:sp>
        <p:nvSpPr>
          <p:cNvPr id="305" name="Google Shape;305;p16"/>
          <p:cNvSpPr txBox="1"/>
          <p:nvPr>
            <p:ph idx="1" type="body"/>
          </p:nvPr>
        </p:nvSpPr>
        <p:spPr>
          <a:xfrm>
            <a:off x="389997" y="1552834"/>
            <a:ext cx="8364000" cy="3874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Arial"/>
              <a:buAutoNum type="arabicPeriod"/>
            </a:pPr>
            <a:r>
              <a:rPr lang="el" sz="1500">
                <a:latin typeface="Arial"/>
                <a:ea typeface="Arial"/>
                <a:cs typeface="Arial"/>
                <a:sym typeface="Arial"/>
              </a:rPr>
              <a:t>Στο ιοσωμάτιο των λυσσαιών, το γονιδιωματικό RNA ενθυλακώνεται σφιχτά από το Ν για να σχηματίσει ελικοειδές πυρήνα RNP μαζί με τα P και L. </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l" sz="1500">
                <a:latin typeface="Arial"/>
                <a:ea typeface="Arial"/>
                <a:cs typeface="Arial"/>
                <a:sym typeface="Arial"/>
              </a:rPr>
              <a:t>Στη συνέχεια, ο πυρήνας RNP περιβάλλεται από το Μ, το οποίο έχει κρίσιμο ρόλο στη μορφογένεση ιοσωμάτων. Το M είναι υπεύθυνο για τη συμπύκνωση του RNP στο τυπικό σωματίδιο του ιού σε σχήμα σφαίρας. Αυτή η μορφή μορφογένεσης παίζει καθοριστικό ρόλο στην επιτυχία της συναρμολόγησης, της εκβλάστησης και της μολυσματικότητας του ιού, καθώς απουσία Μ, παρατηρείται κακή απελευθέρωση σωματιδίων ράβδου ή στρογγυλού σχήματος με πολύ επηρεασμένη μολυσματικότητα.</a:t>
            </a:r>
            <a:endParaRPr sz="1500">
              <a:latin typeface="Arial"/>
              <a:ea typeface="Arial"/>
              <a:cs typeface="Arial"/>
              <a:sym typeface="Arial"/>
            </a:endParaRPr>
          </a:p>
          <a:p>
            <a:pPr indent="-323850" lvl="0" marL="457200" rtl="0" algn="l">
              <a:spcBef>
                <a:spcPts val="0"/>
              </a:spcBef>
              <a:spcAft>
                <a:spcPts val="0"/>
              </a:spcAft>
              <a:buSzPts val="1500"/>
              <a:buFont typeface="Arial"/>
              <a:buAutoNum type="arabicPeriod"/>
            </a:pPr>
            <a:r>
              <a:rPr lang="el" sz="1500">
                <a:latin typeface="Arial"/>
                <a:ea typeface="Arial"/>
                <a:cs typeface="Arial"/>
                <a:sym typeface="Arial"/>
              </a:rPr>
              <a:t> Στη συνέχεια, η δομή RNP-M περιβάλλεται από ένα λιπιδικό περίβλημα διπλής στοιβάδας που προέρχεται από κύτταρο ξενιστή, το οποίο περιέχει το επιφανειακό τριμερές Gs.</a:t>
            </a:r>
            <a:endParaRPr sz="15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7"/>
          <p:cNvSpPr txBox="1"/>
          <p:nvPr>
            <p:ph type="title"/>
          </p:nvPr>
        </p:nvSpPr>
        <p:spPr>
          <a:xfrm>
            <a:off x="1303800" y="246400"/>
            <a:ext cx="7030500" cy="99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l">
                <a:solidFill>
                  <a:schemeClr val="accent1"/>
                </a:solidFill>
                <a:latin typeface="Arial"/>
                <a:ea typeface="Arial"/>
                <a:cs typeface="Arial"/>
                <a:sym typeface="Arial"/>
              </a:rPr>
              <a:t>ΑΝΑΠΑΡΑΓΩΓΗ ΤΟΥ ΙΟΥ</a:t>
            </a:r>
            <a:endParaRPr>
              <a:solidFill>
                <a:schemeClr val="accent1"/>
              </a:solidFill>
              <a:latin typeface="Arial"/>
              <a:ea typeface="Arial"/>
              <a:cs typeface="Arial"/>
              <a:sym typeface="Arial"/>
            </a:endParaRPr>
          </a:p>
        </p:txBody>
      </p:sp>
      <p:sp>
        <p:nvSpPr>
          <p:cNvPr id="311" name="Google Shape;311;p17"/>
          <p:cNvSpPr txBox="1"/>
          <p:nvPr>
            <p:ph idx="1" type="body"/>
          </p:nvPr>
        </p:nvSpPr>
        <p:spPr>
          <a:xfrm>
            <a:off x="767250" y="931375"/>
            <a:ext cx="8010300" cy="247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lang="el" sz="1400">
                <a:latin typeface="Arial"/>
                <a:ea typeface="Arial"/>
                <a:cs typeface="Arial"/>
                <a:sym typeface="Arial"/>
              </a:rPr>
              <a:t>Για να ξεκινήσει η μόλυνση, ο ιός προσκολλάται στους επιφανειακούς κυτταρικούς υποδοχείς μέσω του G και εισέρχεται στο κύτταρο μέσω της οδού ενδοσωμικής μεταφοράς (ενδοκυττάρωση). Η χαμηλή τιμή pH του ενδοσώματος προκαλεί μια διαδικασία σύντηξης μεμβράνης.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l" sz="1400">
                <a:latin typeface="Arial"/>
                <a:ea typeface="Arial"/>
                <a:cs typeface="Arial"/>
                <a:sym typeface="Arial"/>
              </a:rPr>
              <a:t>Στο επόμενο βήμα, η μεταγραφή του ιικού γονιδιώματος από το σύμπλεγμα P-L τυχαίνει να παράγει πέντε μονοκιστρονικά mRNA θετικού κλώνου και συνεχίζεται με τη μετάφραση πέντε ιικών πρωτεϊνών.</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l" sz="1400">
                <a:latin typeface="Arial"/>
                <a:ea typeface="Arial"/>
                <a:cs typeface="Arial"/>
                <a:sym typeface="Arial"/>
              </a:rPr>
              <a:t>Η δραστηριότητα της RNA πολυμεράσης αλλάζει από τη μεταγραφή στην αντιγραφή για να παράγει αναδιπλασιαστικό RNA θετικού κλώνου (αντιγονιδίωμα), το οποίο είναι ένα πρότυπο για τη δημιουργία γονιδιώματος RNA αρνητικού κλώνου. Το συντιθέμενο ιικό RNA στη συνέχεια συσκευάζεται μαζί με σύμπλοκο N-P και L</a:t>
            </a:r>
            <a:r>
              <a:rPr lang="el" sz="1400">
                <a:latin typeface="Arial"/>
                <a:ea typeface="Arial"/>
                <a:cs typeface="Arial"/>
                <a:sym typeface="Arial"/>
              </a:rPr>
              <a:t> για να σχηματίσει το RNP.</a:t>
            </a:r>
            <a:r>
              <a:rPr lang="el" sz="1400">
                <a:latin typeface="Arial"/>
                <a:ea typeface="Arial"/>
                <a:cs typeface="Arial"/>
                <a:sym typeface="Arial"/>
              </a:rPr>
              <a:t> Τότε το Μ συνδέεται με το σύμπλεγμα RNP για να το συμπυκνώσει και να το εντοπίσει στην κυτταρική μεμβράνη όπου υπάρχει το G.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l" sz="1400">
                <a:latin typeface="Arial"/>
                <a:ea typeface="Arial"/>
                <a:cs typeface="Arial"/>
                <a:sym typeface="Arial"/>
              </a:rPr>
              <a:t>Τέλος, μετά την αλληλεπίδραση του συμπλέγματος M-RNP με την κυτταροπλασματική περιοχή του G, το ώριμο βιριόνιο αποκτά το περίβλημά του εκβλάστηση μέσω της μεμβράνης του κυττάρου ξενιστή..</a:t>
            </a:r>
            <a:endParaRPr sz="1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18"/>
          <p:cNvPicPr preferRelativeResize="0"/>
          <p:nvPr/>
        </p:nvPicPr>
        <p:blipFill>
          <a:blip r:embed="rId3">
            <a:alphaModFix/>
          </a:blip>
          <a:stretch>
            <a:fillRect/>
          </a:stretch>
        </p:blipFill>
        <p:spPr>
          <a:xfrm>
            <a:off x="233725" y="684900"/>
            <a:ext cx="8132301" cy="4458600"/>
          </a:xfrm>
          <a:prstGeom prst="rect">
            <a:avLst/>
          </a:prstGeom>
          <a:noFill/>
          <a:ln>
            <a:noFill/>
          </a:ln>
        </p:spPr>
      </p:pic>
      <p:sp>
        <p:nvSpPr>
          <p:cNvPr id="317" name="Google Shape;317;p18"/>
          <p:cNvSpPr txBox="1"/>
          <p:nvPr/>
        </p:nvSpPr>
        <p:spPr>
          <a:xfrm>
            <a:off x="4888500" y="0"/>
            <a:ext cx="4255500" cy="6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l">
                <a:solidFill>
                  <a:schemeClr val="dk1"/>
                </a:solidFill>
              </a:rPr>
              <a:t>Το παρακάτω Σχήμα  αντιπροσωπεύει τον κύκλο ζωής του ιού της λύσσας σε ένα νευρωνικό κύτταρο</a:t>
            </a:r>
            <a:endParaRPr sz="1300">
              <a:solidFill>
                <a:schemeClr val="dk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9"/>
          <p:cNvSpPr txBox="1"/>
          <p:nvPr>
            <p:ph type="title"/>
          </p:nvPr>
        </p:nvSpPr>
        <p:spPr>
          <a:xfrm>
            <a:off x="0" y="0"/>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sz="3355">
                <a:solidFill>
                  <a:schemeClr val="accent1"/>
                </a:solidFill>
              </a:rPr>
              <a:t>ΜΕΤΑΔΟΣΗ</a:t>
            </a:r>
            <a:r>
              <a:rPr lang="el"/>
              <a:t> </a:t>
            </a:r>
            <a:endParaRPr/>
          </a:p>
        </p:txBody>
      </p:sp>
      <p:sp>
        <p:nvSpPr>
          <p:cNvPr id="323" name="Google Shape;323;p19"/>
          <p:cNvSpPr txBox="1"/>
          <p:nvPr>
            <p:ph idx="1" type="body"/>
          </p:nvPr>
        </p:nvSpPr>
        <p:spPr>
          <a:xfrm>
            <a:off x="0" y="572700"/>
            <a:ext cx="9144000" cy="45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400">
                <a:solidFill>
                  <a:srgbClr val="202122"/>
                </a:solidFill>
                <a:highlight>
                  <a:srgbClr val="FFFFFF"/>
                </a:highlight>
                <a:latin typeface="Arial"/>
                <a:ea typeface="Arial"/>
                <a:cs typeface="Arial"/>
                <a:sym typeface="Arial"/>
              </a:rPr>
              <a:t>Ο ιός της λύσσας </a:t>
            </a:r>
            <a:r>
              <a:rPr lang="el" sz="1400">
                <a:solidFill>
                  <a:srgbClr val="202122"/>
                </a:solidFill>
                <a:highlight>
                  <a:srgbClr val="FFFFFF"/>
                </a:highlight>
                <a:latin typeface="Arial"/>
                <a:ea typeface="Arial"/>
                <a:cs typeface="Arial"/>
                <a:sym typeface="Arial"/>
              </a:rPr>
              <a:t>μεταδίδεται</a:t>
            </a:r>
            <a:r>
              <a:rPr lang="el" sz="1400">
                <a:solidFill>
                  <a:srgbClr val="202122"/>
                </a:solidFill>
                <a:highlight>
                  <a:srgbClr val="FFFFFF"/>
                </a:highlight>
                <a:latin typeface="Arial"/>
                <a:ea typeface="Arial"/>
                <a:cs typeface="Arial"/>
                <a:sym typeface="Arial"/>
              </a:rPr>
              <a:t> μόνο σε θηλαστικά και ως εκ τούτου τα περισσότερα ζώα </a:t>
            </a:r>
            <a:r>
              <a:rPr lang="el" sz="1400">
                <a:solidFill>
                  <a:srgbClr val="202122"/>
                </a:solidFill>
                <a:highlight>
                  <a:srgbClr val="FFFFFF"/>
                </a:highlight>
                <a:latin typeface="Arial"/>
                <a:ea typeface="Arial"/>
                <a:cs typeface="Arial"/>
                <a:sym typeface="Arial"/>
              </a:rPr>
              <a:t>μπορούν</a:t>
            </a:r>
            <a:r>
              <a:rPr lang="el" sz="1400">
                <a:solidFill>
                  <a:srgbClr val="202122"/>
                </a:solidFill>
                <a:highlight>
                  <a:srgbClr val="FFFFFF"/>
                </a:highlight>
                <a:latin typeface="Arial"/>
                <a:ea typeface="Arial"/>
                <a:cs typeface="Arial"/>
                <a:sym typeface="Arial"/>
              </a:rPr>
              <a:t> να μολυνθούν από τον ιό και μπορούν να μεταδώσουν την ασθένεια στους ανθρώπους . Συνήθως μεταδίδεται στον άνθρωπο με το σάλιο από κάποιο </a:t>
            </a:r>
            <a:r>
              <a:rPr lang="el" sz="1400">
                <a:solidFill>
                  <a:srgbClr val="202122"/>
                </a:solidFill>
                <a:highlight>
                  <a:srgbClr val="FFFFFF"/>
                </a:highlight>
                <a:latin typeface="Arial"/>
                <a:ea typeface="Arial"/>
                <a:cs typeface="Arial"/>
                <a:sym typeface="Arial"/>
              </a:rPr>
              <a:t>προσβεβλημενο</a:t>
            </a:r>
            <a:r>
              <a:rPr lang="el" sz="1400">
                <a:solidFill>
                  <a:srgbClr val="202122"/>
                </a:solidFill>
                <a:highlight>
                  <a:srgbClr val="FFFFFF"/>
                </a:highlight>
                <a:latin typeface="Arial"/>
                <a:ea typeface="Arial"/>
                <a:cs typeface="Arial"/>
                <a:sym typeface="Arial"/>
              </a:rPr>
              <a:t> ζώο . Συμπερασματικά , ο ιός δεν μεταδίδεται απαραίτητα με το δάγκωμα . </a:t>
            </a:r>
            <a:r>
              <a:rPr lang="el" sz="1350">
                <a:solidFill>
                  <a:srgbClr val="111111"/>
                </a:solidFill>
                <a:highlight>
                  <a:srgbClr val="FFFFFF"/>
                </a:highlight>
                <a:latin typeface="Arial"/>
                <a:ea typeface="Arial"/>
                <a:cs typeface="Arial"/>
                <a:sym typeface="Arial"/>
              </a:rPr>
              <a:t> Ακόμα και το σάλιο από μολυσμένο ζώο μπορεί να μεταδώσει τη νόσο, αν έρθει σε επαφή με μια </a:t>
            </a:r>
            <a:r>
              <a:rPr lang="el" sz="1350">
                <a:solidFill>
                  <a:srgbClr val="111111"/>
                </a:solidFill>
                <a:highlight>
                  <a:srgbClr val="FFFFFF"/>
                </a:highlight>
                <a:latin typeface="Arial"/>
                <a:ea typeface="Arial"/>
                <a:cs typeface="Arial"/>
                <a:sym typeface="Arial"/>
              </a:rPr>
              <a:t>γρατζουνιά</a:t>
            </a:r>
            <a:r>
              <a:rPr lang="el" sz="1350">
                <a:solidFill>
                  <a:srgbClr val="111111"/>
                </a:solidFill>
                <a:highlight>
                  <a:srgbClr val="FFFFFF"/>
                </a:highlight>
                <a:latin typeface="Arial"/>
                <a:ea typeface="Arial"/>
                <a:cs typeface="Arial"/>
                <a:sym typeface="Arial"/>
              </a:rPr>
              <a:t> ή πληγή.  </a:t>
            </a:r>
            <a:r>
              <a:rPr lang="el" sz="1400">
                <a:solidFill>
                  <a:srgbClr val="202122"/>
                </a:solidFill>
                <a:highlight>
                  <a:srgbClr val="FFFFFF"/>
                </a:highlight>
                <a:latin typeface="Arial"/>
                <a:ea typeface="Arial"/>
                <a:cs typeface="Arial"/>
                <a:sym typeface="Arial"/>
              </a:rPr>
              <a:t>Κάποια από τα θηλαστικά τα οποία μπορούν να μολυνθούν με τον ιό της λύσσας  είναι:</a:t>
            </a:r>
            <a:endParaRPr sz="1400">
              <a:solidFill>
                <a:srgbClr val="202122"/>
              </a:solidFill>
              <a:highlight>
                <a:srgbClr val="FFFFFF"/>
              </a:highlight>
              <a:latin typeface="Arial"/>
              <a:ea typeface="Arial"/>
              <a:cs typeface="Arial"/>
              <a:sym typeface="Arial"/>
            </a:endParaRPr>
          </a:p>
          <a:p>
            <a:pPr indent="-317500" lvl="0" marL="685800" rtl="0" algn="l">
              <a:spcBef>
                <a:spcPts val="1200"/>
              </a:spcBef>
              <a:spcAft>
                <a:spcPts val="0"/>
              </a:spcAft>
              <a:buClr>
                <a:srgbClr val="202122"/>
              </a:buClr>
              <a:buSzPts val="1400"/>
              <a:buFont typeface="Arial"/>
              <a:buChar char="●"/>
            </a:pPr>
            <a:r>
              <a:rPr lang="el" sz="1400">
                <a:solidFill>
                  <a:srgbClr val="202122"/>
                </a:solidFill>
                <a:highlight>
                  <a:srgbClr val="FFFFFF"/>
                </a:highlight>
                <a:latin typeface="Arial"/>
                <a:ea typeface="Arial"/>
                <a:cs typeface="Arial"/>
                <a:sym typeface="Arial"/>
              </a:rPr>
              <a:t>Νυχτερίδες,</a:t>
            </a:r>
            <a:endParaRPr sz="1400">
              <a:solidFill>
                <a:srgbClr val="202122"/>
              </a:solidFill>
              <a:highlight>
                <a:srgbClr val="FFFFFF"/>
              </a:highlight>
              <a:latin typeface="Arial"/>
              <a:ea typeface="Arial"/>
              <a:cs typeface="Arial"/>
              <a:sym typeface="Arial"/>
            </a:endParaRPr>
          </a:p>
          <a:p>
            <a:pPr indent="-317500" lvl="0" marL="685800" rtl="0" algn="l">
              <a:spcBef>
                <a:spcPts val="0"/>
              </a:spcBef>
              <a:spcAft>
                <a:spcPts val="0"/>
              </a:spcAft>
              <a:buClr>
                <a:srgbClr val="202122"/>
              </a:buClr>
              <a:buSzPts val="1400"/>
              <a:buFont typeface="Arial"/>
              <a:buChar char="●"/>
            </a:pPr>
            <a:r>
              <a:rPr lang="el" sz="1400">
                <a:solidFill>
                  <a:srgbClr val="202122"/>
                </a:solidFill>
                <a:highlight>
                  <a:srgbClr val="FFFFFF"/>
                </a:highlight>
                <a:latin typeface="Arial"/>
                <a:ea typeface="Arial"/>
                <a:cs typeface="Arial"/>
                <a:sym typeface="Arial"/>
              </a:rPr>
              <a:t>Μαϊμούδες,</a:t>
            </a:r>
            <a:endParaRPr sz="1400">
              <a:solidFill>
                <a:srgbClr val="202122"/>
              </a:solidFill>
              <a:highlight>
                <a:srgbClr val="FFFFFF"/>
              </a:highlight>
              <a:latin typeface="Arial"/>
              <a:ea typeface="Arial"/>
              <a:cs typeface="Arial"/>
              <a:sym typeface="Arial"/>
            </a:endParaRPr>
          </a:p>
          <a:p>
            <a:pPr indent="-317500" lvl="0" marL="685800" rtl="0" algn="l">
              <a:spcBef>
                <a:spcPts val="0"/>
              </a:spcBef>
              <a:spcAft>
                <a:spcPts val="0"/>
              </a:spcAft>
              <a:buClr>
                <a:srgbClr val="202122"/>
              </a:buClr>
              <a:buSzPts val="1400"/>
              <a:buFont typeface="Arial"/>
              <a:buChar char="●"/>
            </a:pPr>
            <a:r>
              <a:rPr lang="el" sz="1400">
                <a:solidFill>
                  <a:srgbClr val="202122"/>
                </a:solidFill>
                <a:highlight>
                  <a:srgbClr val="FFFFFF"/>
                </a:highlight>
                <a:latin typeface="Arial"/>
                <a:ea typeface="Arial"/>
                <a:cs typeface="Arial"/>
                <a:sym typeface="Arial"/>
              </a:rPr>
              <a:t>Ρακούν\κουνάβια\νυφίτσες</a:t>
            </a:r>
            <a:endParaRPr sz="1400">
              <a:latin typeface="Arial"/>
              <a:ea typeface="Arial"/>
              <a:cs typeface="Arial"/>
              <a:sym typeface="Arial"/>
            </a:endParaRPr>
          </a:p>
          <a:p>
            <a:pPr indent="-317500" lvl="0" marL="685800" rtl="0" algn="l">
              <a:spcBef>
                <a:spcPts val="0"/>
              </a:spcBef>
              <a:spcAft>
                <a:spcPts val="0"/>
              </a:spcAft>
              <a:buClr>
                <a:srgbClr val="202122"/>
              </a:buClr>
              <a:buSzPts val="1400"/>
              <a:buFont typeface="Arial"/>
              <a:buChar char="●"/>
            </a:pPr>
            <a:r>
              <a:rPr lang="el" sz="1400">
                <a:solidFill>
                  <a:srgbClr val="202122"/>
                </a:solidFill>
                <a:highlight>
                  <a:srgbClr val="FFFFFF"/>
                </a:highlight>
                <a:latin typeface="Arial"/>
                <a:ea typeface="Arial"/>
                <a:cs typeface="Arial"/>
                <a:sym typeface="Arial"/>
              </a:rPr>
              <a:t>Κογιότ \ Λύκοι</a:t>
            </a:r>
            <a:endParaRPr sz="1400">
              <a:solidFill>
                <a:srgbClr val="202122"/>
              </a:solidFill>
              <a:highlight>
                <a:srgbClr val="FFFFFF"/>
              </a:highlight>
              <a:latin typeface="Arial"/>
              <a:ea typeface="Arial"/>
              <a:cs typeface="Arial"/>
              <a:sym typeface="Arial"/>
            </a:endParaRPr>
          </a:p>
          <a:p>
            <a:pPr indent="-317500" lvl="0" marL="685800" rtl="0" algn="l">
              <a:spcBef>
                <a:spcPts val="0"/>
              </a:spcBef>
              <a:spcAft>
                <a:spcPts val="0"/>
              </a:spcAft>
              <a:buClr>
                <a:srgbClr val="202122"/>
              </a:buClr>
              <a:buSzPts val="1400"/>
              <a:buFont typeface="Arial"/>
              <a:buChar char="●"/>
            </a:pPr>
            <a:r>
              <a:rPr lang="el" sz="1400">
                <a:solidFill>
                  <a:srgbClr val="202122"/>
                </a:solidFill>
                <a:highlight>
                  <a:srgbClr val="FFFFFF"/>
                </a:highlight>
                <a:latin typeface="Arial"/>
                <a:ea typeface="Arial"/>
                <a:cs typeface="Arial"/>
                <a:sym typeface="Arial"/>
              </a:rPr>
              <a:t>Βοοειδή </a:t>
            </a:r>
            <a:endParaRPr sz="1400">
              <a:solidFill>
                <a:srgbClr val="202122"/>
              </a:solidFill>
              <a:highlight>
                <a:srgbClr val="FFFFFF"/>
              </a:highlight>
              <a:latin typeface="Arial"/>
              <a:ea typeface="Arial"/>
              <a:cs typeface="Arial"/>
              <a:sym typeface="Arial"/>
            </a:endParaRPr>
          </a:p>
          <a:p>
            <a:pPr indent="-317500" lvl="0" marL="685800" rtl="0" algn="l">
              <a:spcBef>
                <a:spcPts val="0"/>
              </a:spcBef>
              <a:spcAft>
                <a:spcPts val="0"/>
              </a:spcAft>
              <a:buClr>
                <a:srgbClr val="202122"/>
              </a:buClr>
              <a:buSzPts val="1400"/>
              <a:buFont typeface="Arial"/>
              <a:buChar char="●"/>
            </a:pPr>
            <a:r>
              <a:rPr lang="el" sz="1400">
                <a:solidFill>
                  <a:srgbClr val="202122"/>
                </a:solidFill>
                <a:highlight>
                  <a:srgbClr val="FFFFFF"/>
                </a:highlight>
                <a:latin typeface="Arial"/>
                <a:ea typeface="Arial"/>
                <a:cs typeface="Arial"/>
                <a:sym typeface="Arial"/>
              </a:rPr>
              <a:t>Σκυλιά </a:t>
            </a:r>
            <a:endParaRPr sz="1400">
              <a:solidFill>
                <a:srgbClr val="202122"/>
              </a:solidFill>
              <a:highlight>
                <a:srgbClr val="FFFFFF"/>
              </a:highlight>
              <a:latin typeface="Arial"/>
              <a:ea typeface="Arial"/>
              <a:cs typeface="Arial"/>
              <a:sym typeface="Arial"/>
            </a:endParaRPr>
          </a:p>
          <a:p>
            <a:pPr indent="-317500" lvl="0" marL="685800" rtl="0" algn="l">
              <a:spcBef>
                <a:spcPts val="0"/>
              </a:spcBef>
              <a:spcAft>
                <a:spcPts val="0"/>
              </a:spcAft>
              <a:buClr>
                <a:srgbClr val="202122"/>
              </a:buClr>
              <a:buSzPts val="1400"/>
              <a:buFont typeface="Arial"/>
              <a:buChar char="●"/>
            </a:pPr>
            <a:r>
              <a:rPr lang="el" sz="1400">
                <a:solidFill>
                  <a:srgbClr val="202122"/>
                </a:solidFill>
                <a:highlight>
                  <a:srgbClr val="FFFFFF"/>
                </a:highlight>
                <a:latin typeface="Arial"/>
                <a:ea typeface="Arial"/>
                <a:cs typeface="Arial"/>
                <a:sym typeface="Arial"/>
              </a:rPr>
              <a:t>Γάτες</a:t>
            </a:r>
            <a:endParaRPr sz="1400">
              <a:solidFill>
                <a:srgbClr val="202122"/>
              </a:solidFill>
              <a:highlight>
                <a:srgbClr val="FFFFFF"/>
              </a:highlight>
              <a:latin typeface="Arial"/>
              <a:ea typeface="Arial"/>
              <a:cs typeface="Arial"/>
              <a:sym typeface="Arial"/>
            </a:endParaRPr>
          </a:p>
          <a:p>
            <a:pPr indent="0" lvl="0" marL="0" rtl="0" algn="l">
              <a:spcBef>
                <a:spcPts val="100"/>
              </a:spcBef>
              <a:spcAft>
                <a:spcPts val="0"/>
              </a:spcAft>
              <a:buNone/>
            </a:pPr>
            <a:r>
              <a:t/>
            </a:r>
            <a:endParaRPr sz="1400">
              <a:solidFill>
                <a:srgbClr val="202122"/>
              </a:solidFill>
              <a:highlight>
                <a:srgbClr val="FFFFFF"/>
              </a:highlight>
              <a:latin typeface="Arial"/>
              <a:ea typeface="Arial"/>
              <a:cs typeface="Arial"/>
              <a:sym typeface="Arial"/>
            </a:endParaRPr>
          </a:p>
          <a:p>
            <a:pPr indent="0" lvl="0" marL="0" rtl="0" algn="l">
              <a:spcBef>
                <a:spcPts val="100"/>
              </a:spcBef>
              <a:spcAft>
                <a:spcPts val="0"/>
              </a:spcAft>
              <a:buNone/>
            </a:pPr>
            <a:r>
              <a:t/>
            </a:r>
            <a:endParaRPr sz="1400">
              <a:solidFill>
                <a:srgbClr val="202122"/>
              </a:solidFill>
              <a:highlight>
                <a:srgbClr val="FFFFFF"/>
              </a:highlight>
              <a:latin typeface="Arial"/>
              <a:ea typeface="Arial"/>
              <a:cs typeface="Arial"/>
              <a:sym typeface="Arial"/>
            </a:endParaRPr>
          </a:p>
          <a:p>
            <a:pPr indent="0" lvl="0" marL="0" rtl="0" algn="l">
              <a:spcBef>
                <a:spcPts val="100"/>
              </a:spcBef>
              <a:spcAft>
                <a:spcPts val="1200"/>
              </a:spcAft>
              <a:buNone/>
            </a:pPr>
            <a:r>
              <a:rPr lang="el" sz="1350">
                <a:solidFill>
                  <a:srgbClr val="111111"/>
                </a:solidFill>
                <a:highlight>
                  <a:srgbClr val="FFFFFF"/>
                </a:highlight>
                <a:latin typeface="Arial"/>
                <a:ea typeface="Arial"/>
                <a:cs typeface="Arial"/>
                <a:sym typeface="Arial"/>
              </a:rPr>
              <a:t>Ο ιός της λύσσας έχει περίοδο επώασης από 3 έως 7 εβδομάδες, αν και αυτή μπορεί να διαρκέσει και πολύ περισσότερο, μέχρι και δύο χρόνια. </a:t>
            </a:r>
            <a:endParaRPr sz="1400">
              <a:solidFill>
                <a:srgbClr val="202122"/>
              </a:solidFill>
              <a:highlight>
                <a:srgbClr val="FFFFFF"/>
              </a:highlight>
              <a:latin typeface="Arial"/>
              <a:ea typeface="Arial"/>
              <a:cs typeface="Arial"/>
              <a:sym typeface="Arial"/>
            </a:endParaRPr>
          </a:p>
        </p:txBody>
      </p:sp>
      <p:pic>
        <p:nvPicPr>
          <p:cNvPr id="324" name="Google Shape;324;p19"/>
          <p:cNvPicPr preferRelativeResize="0"/>
          <p:nvPr/>
        </p:nvPicPr>
        <p:blipFill>
          <a:blip r:embed="rId3">
            <a:alphaModFix/>
          </a:blip>
          <a:stretch>
            <a:fillRect/>
          </a:stretch>
        </p:blipFill>
        <p:spPr>
          <a:xfrm>
            <a:off x="4967950" y="1997975"/>
            <a:ext cx="3243150" cy="218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ph type="title"/>
          </p:nvPr>
        </p:nvSpPr>
        <p:spPr>
          <a:xfrm>
            <a:off x="0" y="0"/>
            <a:ext cx="9144000" cy="50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l" sz="3020">
                <a:solidFill>
                  <a:schemeClr val="accent1"/>
                </a:solidFill>
              </a:rPr>
              <a:t>ΔΙΑΓΝΩΣΗ</a:t>
            </a:r>
            <a:endParaRPr sz="3020">
              <a:solidFill>
                <a:schemeClr val="accent1"/>
              </a:solidFill>
            </a:endParaRPr>
          </a:p>
        </p:txBody>
      </p:sp>
      <p:sp>
        <p:nvSpPr>
          <p:cNvPr id="330" name="Google Shape;330;p20"/>
          <p:cNvSpPr txBox="1"/>
          <p:nvPr>
            <p:ph idx="1" type="body"/>
          </p:nvPr>
        </p:nvSpPr>
        <p:spPr>
          <a:xfrm>
            <a:off x="0" y="568550"/>
            <a:ext cx="9144000" cy="472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latin typeface="Arial"/>
                <a:ea typeface="Arial"/>
                <a:cs typeface="Arial"/>
                <a:sym typeface="Arial"/>
              </a:rPr>
              <a:t>Για την διάγνωση </a:t>
            </a:r>
            <a:r>
              <a:rPr lang="el">
                <a:latin typeface="Arial"/>
                <a:ea typeface="Arial"/>
                <a:cs typeface="Arial"/>
                <a:sym typeface="Arial"/>
              </a:rPr>
              <a:t>χρησιμοποιείται μοριακός έλεγχος </a:t>
            </a:r>
            <a:r>
              <a:rPr lang="el">
                <a:solidFill>
                  <a:srgbClr val="333333"/>
                </a:solidFill>
                <a:highlight>
                  <a:srgbClr val="FFFFFF"/>
                </a:highlight>
                <a:latin typeface="Arial"/>
                <a:ea typeface="Arial"/>
                <a:cs typeface="Arial"/>
                <a:sym typeface="Arial"/>
              </a:rPr>
              <a:t>ώστε να γίνει</a:t>
            </a:r>
            <a:r>
              <a:rPr lang="el">
                <a:solidFill>
                  <a:srgbClr val="333333"/>
                </a:solidFill>
                <a:highlight>
                  <a:srgbClr val="FFFFFF"/>
                </a:highlight>
                <a:latin typeface="Arial"/>
                <a:ea typeface="Arial"/>
                <a:cs typeface="Arial"/>
                <a:sym typeface="Arial"/>
              </a:rPr>
              <a:t> ταχεία και με απόλυτη ακρίβεια, εργαστηριακή τεκμηρίωση της νόσου. Τα αποτελέσματα των εργαστηριακών εξετάσεων αποτελούν την σημαντικότερη παράμετρο καθώς αποτελεί </a:t>
            </a:r>
            <a:r>
              <a:rPr lang="el">
                <a:solidFill>
                  <a:srgbClr val="333333"/>
                </a:solidFill>
                <a:highlight>
                  <a:srgbClr val="FFFFFF"/>
                </a:highlight>
                <a:latin typeface="Arial"/>
                <a:ea typeface="Arial"/>
                <a:cs typeface="Arial"/>
                <a:sym typeface="Arial"/>
              </a:rPr>
              <a:t>Το 70-80% των διαγνωστικών αποφάσεων</a:t>
            </a:r>
            <a:r>
              <a:rPr lang="el">
                <a:solidFill>
                  <a:srgbClr val="333333"/>
                </a:solidFill>
                <a:highlight>
                  <a:srgbClr val="FFFFFF"/>
                </a:highlight>
                <a:latin typeface="Arial"/>
                <a:ea typeface="Arial"/>
                <a:cs typeface="Arial"/>
                <a:sym typeface="Arial"/>
              </a:rPr>
              <a:t>  για τη διάγνωση και την παρακολούθηση της κατάστασης . Τα είδη δείγματος είναι:</a:t>
            </a:r>
            <a:endParaRPr>
              <a:solidFill>
                <a:srgbClr val="333333"/>
              </a:solidFill>
              <a:highlight>
                <a:srgbClr val="FFFFFF"/>
              </a:highlight>
              <a:latin typeface="Arial"/>
              <a:ea typeface="Arial"/>
              <a:cs typeface="Arial"/>
              <a:sym typeface="Arial"/>
            </a:endParaRPr>
          </a:p>
          <a:p>
            <a:pPr indent="-311150" lvl="0" marL="457200" rtl="0" algn="l">
              <a:spcBef>
                <a:spcPts val="1200"/>
              </a:spcBef>
              <a:spcAft>
                <a:spcPts val="0"/>
              </a:spcAft>
              <a:buClr>
                <a:srgbClr val="333333"/>
              </a:buClr>
              <a:buSzPts val="1300"/>
              <a:buFont typeface="Arial"/>
              <a:buChar char="-"/>
            </a:pPr>
            <a:r>
              <a:rPr lang="el">
                <a:solidFill>
                  <a:srgbClr val="333333"/>
                </a:solidFill>
                <a:highlight>
                  <a:srgbClr val="FFFFFF"/>
                </a:highlight>
                <a:latin typeface="Arial"/>
                <a:ea typeface="Arial"/>
                <a:cs typeface="Arial"/>
                <a:sym typeface="Arial"/>
              </a:rPr>
              <a:t>Εγκεφαλονωτιαίο Υγρό </a:t>
            </a:r>
            <a:endParaRPr>
              <a:solidFill>
                <a:srgbClr val="333333"/>
              </a:solidFill>
              <a:highlight>
                <a:srgbClr val="FFFFFF"/>
              </a:highlight>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l">
                <a:solidFill>
                  <a:srgbClr val="333333"/>
                </a:solidFill>
                <a:highlight>
                  <a:srgbClr val="FFFFFF"/>
                </a:highlight>
                <a:latin typeface="Arial"/>
                <a:ea typeface="Arial"/>
                <a:cs typeface="Arial"/>
                <a:sym typeface="Arial"/>
              </a:rPr>
              <a:t>Αίμα</a:t>
            </a:r>
            <a:endParaRPr>
              <a:solidFill>
                <a:srgbClr val="333333"/>
              </a:solidFill>
              <a:highlight>
                <a:srgbClr val="FFFFFF"/>
              </a:highlight>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l">
                <a:solidFill>
                  <a:srgbClr val="333333"/>
                </a:solidFill>
                <a:highlight>
                  <a:srgbClr val="FFFFFF"/>
                </a:highlight>
                <a:latin typeface="Arial"/>
                <a:ea typeface="Arial"/>
                <a:cs typeface="Arial"/>
                <a:sym typeface="Arial"/>
              </a:rPr>
              <a:t>Βιοπτικό Υλικό   </a:t>
            </a:r>
            <a:endParaRPr>
              <a:solidFill>
                <a:srgbClr val="333333"/>
              </a:solidFill>
              <a:highlight>
                <a:srgbClr val="FFFFFF"/>
              </a:highlight>
              <a:latin typeface="Arial"/>
              <a:ea typeface="Arial"/>
              <a:cs typeface="Arial"/>
              <a:sym typeface="Arial"/>
            </a:endParaRPr>
          </a:p>
          <a:p>
            <a:pPr indent="0" lvl="0" marL="457200" rtl="0" algn="l">
              <a:spcBef>
                <a:spcPts val="1200"/>
              </a:spcBef>
              <a:spcAft>
                <a:spcPts val="0"/>
              </a:spcAft>
              <a:buNone/>
            </a:pPr>
            <a:r>
              <a:rPr b="1" lang="el">
                <a:solidFill>
                  <a:srgbClr val="333333"/>
                </a:solidFill>
                <a:highlight>
                  <a:srgbClr val="FFFFFF"/>
                </a:highlight>
                <a:latin typeface="Arial"/>
                <a:ea typeface="Arial"/>
                <a:cs typeface="Arial"/>
                <a:sym typeface="Arial"/>
              </a:rPr>
              <a:t>Ταυτόχρονα στους ανθρώπους παίρνονται υπόψη τα </a:t>
            </a:r>
            <a:r>
              <a:rPr b="1" lang="el">
                <a:solidFill>
                  <a:srgbClr val="333333"/>
                </a:solidFill>
                <a:highlight>
                  <a:srgbClr val="FFFFFF"/>
                </a:highlight>
                <a:latin typeface="Arial"/>
                <a:ea typeface="Arial"/>
                <a:cs typeface="Arial"/>
                <a:sym typeface="Arial"/>
              </a:rPr>
              <a:t>κλινικά</a:t>
            </a:r>
            <a:r>
              <a:rPr b="1" lang="el">
                <a:solidFill>
                  <a:srgbClr val="333333"/>
                </a:solidFill>
                <a:highlight>
                  <a:srgbClr val="FFFFFF"/>
                </a:highlight>
                <a:latin typeface="Arial"/>
                <a:ea typeface="Arial"/>
                <a:cs typeface="Arial"/>
                <a:sym typeface="Arial"/>
              </a:rPr>
              <a:t> συμπτώματα που είναι :</a:t>
            </a:r>
            <a:endParaRPr b="1">
              <a:solidFill>
                <a:srgbClr val="333333"/>
              </a:solidFill>
              <a:highlight>
                <a:srgbClr val="FFFFFF"/>
              </a:highlight>
              <a:latin typeface="Arial"/>
              <a:ea typeface="Arial"/>
              <a:cs typeface="Arial"/>
              <a:sym typeface="Arial"/>
            </a:endParaRPr>
          </a:p>
          <a:p>
            <a:pPr indent="-311150" lvl="0" marL="457200" rtl="0" algn="l">
              <a:spcBef>
                <a:spcPts val="1200"/>
              </a:spcBef>
              <a:spcAft>
                <a:spcPts val="0"/>
              </a:spcAft>
              <a:buClr>
                <a:srgbClr val="333333"/>
              </a:buClr>
              <a:buSzPts val="1300"/>
              <a:buFont typeface="Arial"/>
              <a:buChar char="-"/>
            </a:pPr>
            <a:r>
              <a:rPr lang="el">
                <a:solidFill>
                  <a:srgbClr val="333333"/>
                </a:solidFill>
                <a:highlight>
                  <a:srgbClr val="FFFFFF"/>
                </a:highlight>
                <a:latin typeface="Arial"/>
                <a:ea typeface="Arial"/>
                <a:cs typeface="Arial"/>
                <a:sym typeface="Arial"/>
              </a:rPr>
              <a:t>συμπτώματα γρίπης </a:t>
            </a:r>
            <a:endParaRPr>
              <a:solidFill>
                <a:srgbClr val="333333"/>
              </a:solidFill>
              <a:highlight>
                <a:srgbClr val="FFFFFF"/>
              </a:highlight>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l">
                <a:solidFill>
                  <a:srgbClr val="202122"/>
                </a:solidFill>
                <a:highlight>
                  <a:srgbClr val="FFFFFF"/>
                </a:highlight>
                <a:latin typeface="Arial"/>
                <a:ea typeface="Arial"/>
                <a:cs typeface="Arial"/>
                <a:sym typeface="Arial"/>
              </a:rPr>
              <a:t> κνησμός, ερεθισμός και πόνος στο σημείο εισόδου του ιού</a:t>
            </a:r>
            <a:endParaRPr>
              <a:solidFill>
                <a:srgbClr val="333333"/>
              </a:solidFill>
              <a:highlight>
                <a:srgbClr val="FFFFFF"/>
              </a:highlight>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l">
                <a:solidFill>
                  <a:srgbClr val="333333"/>
                </a:solidFill>
                <a:highlight>
                  <a:srgbClr val="FFFFFF"/>
                </a:highlight>
                <a:latin typeface="Arial"/>
                <a:ea typeface="Arial"/>
                <a:cs typeface="Arial"/>
                <a:sym typeface="Arial"/>
              </a:rPr>
              <a:t>υψηλός πυρετός </a:t>
            </a:r>
            <a:endParaRPr>
              <a:solidFill>
                <a:srgbClr val="333333"/>
              </a:solidFill>
              <a:highlight>
                <a:srgbClr val="FFFFFF"/>
              </a:highlight>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l">
                <a:solidFill>
                  <a:srgbClr val="333333"/>
                </a:solidFill>
                <a:highlight>
                  <a:srgbClr val="FFFFFF"/>
                </a:highlight>
                <a:latin typeface="Arial"/>
                <a:ea typeface="Arial"/>
                <a:cs typeface="Arial"/>
                <a:sym typeface="Arial"/>
              </a:rPr>
              <a:t>υδροφοβία \ φωτοφοβία</a:t>
            </a:r>
            <a:endParaRPr>
              <a:solidFill>
                <a:srgbClr val="333333"/>
              </a:solidFill>
              <a:highlight>
                <a:srgbClr val="FFFFFF"/>
              </a:highlight>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l">
                <a:solidFill>
                  <a:srgbClr val="333333"/>
                </a:solidFill>
                <a:highlight>
                  <a:srgbClr val="FFFFFF"/>
                </a:highlight>
                <a:latin typeface="Arial"/>
                <a:ea typeface="Arial"/>
                <a:cs typeface="Arial"/>
                <a:sym typeface="Arial"/>
              </a:rPr>
              <a:t>παραισθήσεις , παράνοια , τρόμος (μη φυσιολογική συμπεριφορά)</a:t>
            </a:r>
            <a:endParaRPr>
              <a:solidFill>
                <a:srgbClr val="333333"/>
              </a:solidFill>
              <a:highlight>
                <a:srgbClr val="FFFFFF"/>
              </a:highlight>
              <a:latin typeface="Arial"/>
              <a:ea typeface="Arial"/>
              <a:cs typeface="Arial"/>
              <a:sym typeface="Arial"/>
            </a:endParaRPr>
          </a:p>
          <a:p>
            <a:pPr indent="-311150" lvl="0" marL="457200" rtl="0" algn="l">
              <a:spcBef>
                <a:spcPts val="0"/>
              </a:spcBef>
              <a:spcAft>
                <a:spcPts val="0"/>
              </a:spcAft>
              <a:buClr>
                <a:srgbClr val="333333"/>
              </a:buClr>
              <a:buSzPts val="1300"/>
              <a:buFont typeface="Arial"/>
              <a:buChar char="-"/>
            </a:pPr>
            <a:r>
              <a:rPr lang="el">
                <a:solidFill>
                  <a:srgbClr val="202122"/>
                </a:solidFill>
                <a:highlight>
                  <a:srgbClr val="FFFFFF"/>
                </a:highlight>
                <a:latin typeface="Arial"/>
                <a:ea typeface="Arial"/>
                <a:cs typeface="Arial"/>
                <a:sym typeface="Arial"/>
              </a:rPr>
              <a:t> δυσλειτουργία της καρδιάς και η διαταραχή της αναπνοής </a:t>
            </a:r>
            <a:endParaRPr>
              <a:solidFill>
                <a:srgbClr val="202122"/>
              </a:solidFill>
              <a:highlight>
                <a:srgbClr val="FFFFFF"/>
              </a:highlight>
              <a:latin typeface="Arial"/>
              <a:ea typeface="Arial"/>
              <a:cs typeface="Arial"/>
              <a:sym typeface="Arial"/>
            </a:endParaRPr>
          </a:p>
          <a:p>
            <a:pPr indent="-311150" lvl="0" marL="457200" rtl="0" algn="l">
              <a:spcBef>
                <a:spcPts val="0"/>
              </a:spcBef>
              <a:spcAft>
                <a:spcPts val="0"/>
              </a:spcAft>
              <a:buClr>
                <a:srgbClr val="202122"/>
              </a:buClr>
              <a:buSzPts val="1300"/>
              <a:buFont typeface="Arial"/>
              <a:buChar char="-"/>
            </a:pPr>
            <a:r>
              <a:rPr lang="el">
                <a:solidFill>
                  <a:srgbClr val="202122"/>
                </a:solidFill>
                <a:highlight>
                  <a:srgbClr val="FFFFFF"/>
                </a:highlight>
                <a:latin typeface="Arial"/>
                <a:ea typeface="Arial"/>
                <a:cs typeface="Arial"/>
                <a:sym typeface="Arial"/>
              </a:rPr>
              <a:t>φαρυγγικοί</a:t>
            </a:r>
            <a:r>
              <a:rPr lang="el">
                <a:solidFill>
                  <a:srgbClr val="202122"/>
                </a:solidFill>
                <a:highlight>
                  <a:srgbClr val="FFFFFF"/>
                </a:highlight>
                <a:latin typeface="Arial"/>
                <a:ea typeface="Arial"/>
                <a:cs typeface="Arial"/>
                <a:sym typeface="Arial"/>
              </a:rPr>
              <a:t> σπασμοί , αδυναμία ομιλίας και κατάποσης</a:t>
            </a:r>
            <a:endParaRPr>
              <a:solidFill>
                <a:srgbClr val="202122"/>
              </a:solidFill>
              <a:highlight>
                <a:srgbClr val="FFFFFF"/>
              </a:highlight>
              <a:latin typeface="Arial"/>
              <a:ea typeface="Arial"/>
              <a:cs typeface="Arial"/>
              <a:sym typeface="Arial"/>
            </a:endParaRPr>
          </a:p>
          <a:p>
            <a:pPr indent="-311150" lvl="0" marL="457200" rtl="0" algn="l">
              <a:spcBef>
                <a:spcPts val="0"/>
              </a:spcBef>
              <a:spcAft>
                <a:spcPts val="0"/>
              </a:spcAft>
              <a:buClr>
                <a:srgbClr val="202122"/>
              </a:buClr>
              <a:buSzPts val="1300"/>
              <a:buFont typeface="Arial"/>
              <a:buChar char="-"/>
            </a:pPr>
            <a:r>
              <a:rPr lang="el">
                <a:solidFill>
                  <a:srgbClr val="202122"/>
                </a:solidFill>
                <a:highlight>
                  <a:srgbClr val="FFFFFF"/>
                </a:highlight>
                <a:latin typeface="Arial"/>
                <a:ea typeface="Arial"/>
                <a:cs typeface="Arial"/>
                <a:sym typeface="Arial"/>
              </a:rPr>
              <a:t> σπασμοί που συνοδεύονται από σιελόρροια και έντονη δίψα</a:t>
            </a:r>
            <a:endParaRPr>
              <a:solidFill>
                <a:srgbClr val="202122"/>
              </a:solidFill>
              <a:highlight>
                <a:srgbClr val="FFFFFF"/>
              </a:highlight>
              <a:latin typeface="Arial"/>
              <a:ea typeface="Arial"/>
              <a:cs typeface="Arial"/>
              <a:sym typeface="Arial"/>
            </a:endParaRPr>
          </a:p>
          <a:p>
            <a:pPr indent="-311150" lvl="0" marL="457200" rtl="0" algn="l">
              <a:spcBef>
                <a:spcPts val="0"/>
              </a:spcBef>
              <a:spcAft>
                <a:spcPts val="0"/>
              </a:spcAft>
              <a:buClr>
                <a:srgbClr val="202122"/>
              </a:buClr>
              <a:buSzPts val="1300"/>
              <a:buFont typeface="Arial"/>
              <a:buChar char="-"/>
            </a:pPr>
            <a:r>
              <a:rPr lang="el">
                <a:solidFill>
                  <a:srgbClr val="202122"/>
                </a:solidFill>
                <a:highlight>
                  <a:srgbClr val="FFFFFF"/>
                </a:highlight>
                <a:latin typeface="Arial"/>
                <a:ea typeface="Arial"/>
                <a:cs typeface="Arial"/>
                <a:sym typeface="Arial"/>
              </a:rPr>
              <a:t>Τέλος  χάσιμο της ψυχικής ισορροπίας καθώς και αίσθησης του περιβάλλοντος ώσπου να καταλήξει.</a:t>
            </a:r>
            <a:endParaRPr>
              <a:solidFill>
                <a:srgbClr val="202122"/>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400">
              <a:solidFill>
                <a:srgbClr val="333333"/>
              </a:solidFill>
              <a:highlight>
                <a:srgbClr val="FFFFFF"/>
              </a:highlight>
              <a:latin typeface="Maven Pro"/>
              <a:ea typeface="Maven Pro"/>
              <a:cs typeface="Maven Pro"/>
              <a:sym typeface="Maven Pro"/>
            </a:endParaRPr>
          </a:p>
        </p:txBody>
      </p:sp>
      <p:pic>
        <p:nvPicPr>
          <p:cNvPr id="331" name="Google Shape;331;p20"/>
          <p:cNvPicPr preferRelativeResize="0"/>
          <p:nvPr/>
        </p:nvPicPr>
        <p:blipFill>
          <a:blip r:embed="rId3">
            <a:alphaModFix/>
          </a:blip>
          <a:stretch>
            <a:fillRect/>
          </a:stretch>
        </p:blipFill>
        <p:spPr>
          <a:xfrm>
            <a:off x="5477784" y="2853873"/>
            <a:ext cx="3666225" cy="190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txBox="1"/>
          <p:nvPr>
            <p:ph type="title"/>
          </p:nvPr>
        </p:nvSpPr>
        <p:spPr>
          <a:xfrm>
            <a:off x="311700" y="139425"/>
            <a:ext cx="7860900" cy="59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l" sz="2820">
                <a:solidFill>
                  <a:schemeClr val="accent1"/>
                </a:solidFill>
              </a:rPr>
              <a:t>ΠΑΘΟΛΟΓΙΑ ΤΗΣ ΛΥΣΣΑΣ</a:t>
            </a:r>
            <a:endParaRPr sz="2820">
              <a:solidFill>
                <a:schemeClr val="accent1"/>
              </a:solidFill>
            </a:endParaRPr>
          </a:p>
        </p:txBody>
      </p:sp>
      <p:sp>
        <p:nvSpPr>
          <p:cNvPr id="337" name="Google Shape;337;p21"/>
          <p:cNvSpPr txBox="1"/>
          <p:nvPr>
            <p:ph idx="1" type="body"/>
          </p:nvPr>
        </p:nvSpPr>
        <p:spPr>
          <a:xfrm>
            <a:off x="0" y="674350"/>
            <a:ext cx="9144000" cy="446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600"/>
              <a:t>Η λύσσα είναι μια σοβαρή ιογενής νόσος που προκαλεί οξεία εγκεφαλίτιδα. Είναι μια ζωονόσος και μπορεί να μεταδοθεί από τα μολυσμένα ζώα στον άνθρωπο. Τα περισσότερα θηλαστικά μπορούν να μεταφέρουν τον ιό της λύσσας, αλλά η πλειοψηφία των περιπτώσεων είναι αποτέλεσμα δαγκώματος από μολυσμένο σκυλί. Μόλις μολυνθεί ο ξενιστής, ο ιός </a:t>
            </a:r>
            <a:r>
              <a:rPr lang="el" sz="1600"/>
              <a:t>εισέρχεται</a:t>
            </a:r>
            <a:r>
              <a:rPr lang="el" sz="1600"/>
              <a:t> στο περιφερικό νευρικό σύστημα και μέσω των νεύρων μεταφέρεται στον κεντρικό νευρικο , οδηγώντας στην εξάπλωση του ιού στον εγκέφαλο. </a:t>
            </a:r>
            <a:r>
              <a:rPr lang="el" sz="1600"/>
              <a:t>Κατά</a:t>
            </a:r>
            <a:r>
              <a:rPr lang="el" sz="1600"/>
              <a:t> την μεταφορά του ιού στα νεύρα , ο ιός δεν μπορεί να ανιχνευθεί εύκολα στο εσωτερικό της υποδοχής . Όταν ο ιός </a:t>
            </a:r>
            <a:r>
              <a:rPr lang="el" sz="1600"/>
              <a:t>φτάσει</a:t>
            </a:r>
            <a:r>
              <a:rPr lang="el" sz="1600"/>
              <a:t> στον εγκέφαλο, προκαλεί ραγδαία εγκεφαλίτιδα. </a:t>
            </a:r>
            <a:endParaRPr sz="1600"/>
          </a:p>
          <a:p>
            <a:pPr indent="0" lvl="0" marL="0" rtl="0" algn="l">
              <a:spcBef>
                <a:spcPts val="1200"/>
              </a:spcBef>
              <a:spcAft>
                <a:spcPts val="0"/>
              </a:spcAft>
              <a:buNone/>
            </a:pPr>
            <a:r>
              <a:rPr lang="el" sz="1600"/>
              <a:t>Αυτό ονομάζεται πρόδρομη φάση, και είναι</a:t>
            </a:r>
            <a:endParaRPr sz="1600"/>
          </a:p>
          <a:p>
            <a:pPr indent="0" lvl="0" marL="0" rtl="0" algn="l">
              <a:spcBef>
                <a:spcPts val="1200"/>
              </a:spcBef>
              <a:spcAft>
                <a:spcPts val="0"/>
              </a:spcAft>
              <a:buNone/>
            </a:pPr>
            <a:r>
              <a:rPr lang="el" sz="1600"/>
              <a:t> η αρχή των συμπτωμάτων. Ακόμη , η λύσσα </a:t>
            </a:r>
            <a:endParaRPr sz="1600"/>
          </a:p>
          <a:p>
            <a:pPr indent="0" lvl="0" marL="0" rtl="0" algn="l">
              <a:spcBef>
                <a:spcPts val="1200"/>
              </a:spcBef>
              <a:spcAft>
                <a:spcPts val="0"/>
              </a:spcAft>
              <a:buNone/>
            </a:pPr>
            <a:r>
              <a:rPr lang="el" sz="1600"/>
              <a:t>μπορεί να πυροδοτήσει και το νωτιαίο μυελό</a:t>
            </a:r>
            <a:endParaRPr sz="1600"/>
          </a:p>
          <a:p>
            <a:pPr indent="0" lvl="0" marL="0" rtl="0" algn="l">
              <a:spcBef>
                <a:spcPts val="1200"/>
              </a:spcBef>
              <a:spcAft>
                <a:spcPts val="0"/>
              </a:spcAft>
              <a:buNone/>
            </a:pPr>
            <a:r>
              <a:rPr lang="el" sz="1600"/>
              <a:t> όπου προκαλείται εγκάρσια μυελίτιδα.</a:t>
            </a:r>
            <a:endParaRPr sz="1600"/>
          </a:p>
          <a:p>
            <a:pPr indent="0" lvl="0" marL="0" rtl="0" algn="l">
              <a:spcBef>
                <a:spcPts val="1200"/>
              </a:spcBef>
              <a:spcAft>
                <a:spcPts val="1200"/>
              </a:spcAft>
              <a:buNone/>
            </a:pPr>
            <a:r>
              <a:t/>
            </a:r>
            <a:endParaRPr sz="1600"/>
          </a:p>
        </p:txBody>
      </p:sp>
      <p:pic>
        <p:nvPicPr>
          <p:cNvPr id="338" name="Google Shape;338;p21"/>
          <p:cNvPicPr preferRelativeResize="0"/>
          <p:nvPr/>
        </p:nvPicPr>
        <p:blipFill>
          <a:blip r:embed="rId3">
            <a:alphaModFix/>
          </a:blip>
          <a:stretch>
            <a:fillRect/>
          </a:stretch>
        </p:blipFill>
        <p:spPr>
          <a:xfrm>
            <a:off x="4572000" y="2752916"/>
            <a:ext cx="4094552" cy="2197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