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80" r:id="rId4"/>
    <p:sldId id="281" r:id="rId5"/>
    <p:sldId id="260" r:id="rId6"/>
    <p:sldId id="274" r:id="rId7"/>
    <p:sldId id="287" r:id="rId8"/>
    <p:sldId id="290" r:id="rId9"/>
    <p:sldId id="288" r:id="rId10"/>
    <p:sldId id="302" r:id="rId11"/>
    <p:sldId id="279" r:id="rId12"/>
    <p:sldId id="264" r:id="rId13"/>
    <p:sldId id="282" r:id="rId14"/>
    <p:sldId id="295" r:id="rId15"/>
    <p:sldId id="262" r:id="rId16"/>
    <p:sldId id="297" r:id="rId17"/>
    <p:sldId id="298" r:id="rId18"/>
    <p:sldId id="268" r:id="rId19"/>
    <p:sldId id="300" r:id="rId20"/>
    <p:sldId id="301" r:id="rId21"/>
    <p:sldId id="267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62BD2-921E-4AD6-923B-E2B2F9F915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4960E0E-CEB6-4645-9AB0-E80A0B545F55}">
      <dgm:prSet phldrT="[Κείμενο]" custT="1"/>
      <dgm:spPr/>
      <dgm:t>
        <a:bodyPr/>
        <a:lstStyle/>
        <a:p>
          <a:r>
            <a:rPr lang="el-GR" sz="2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l-G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εισόδου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ο ιός συνδέεται με υποδοχείς στην επιφάνεια των κυττάρων CD4. 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DF9C8-ECD1-469F-B2D4-495F6FF49F25}" type="parTrans" cxnId="{7C2B7849-8C7E-44B3-B1DB-B3E9B554E8BF}">
      <dgm:prSet/>
      <dgm:spPr/>
      <dgm:t>
        <a:bodyPr/>
        <a:lstStyle/>
        <a:p>
          <a:endParaRPr lang="el-GR"/>
        </a:p>
      </dgm:t>
    </dgm:pt>
    <dgm:pt modelId="{23B54D94-111D-4AA9-B7F5-37F337B63851}" type="sibTrans" cxnId="{7C2B7849-8C7E-44B3-B1DB-B3E9B554E8BF}">
      <dgm:prSet/>
      <dgm:spPr/>
      <dgm:t>
        <a:bodyPr/>
        <a:lstStyle/>
        <a:p>
          <a:endParaRPr lang="el-GR"/>
        </a:p>
      </dgm:t>
    </dgm:pt>
    <dgm:pt modelId="{6F78C5AD-6585-4243-9292-468B41BF0E1C}">
      <dgm:prSet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l-G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</a:t>
          </a:r>
          <a:r>
            <a:rPr lang="el-GR" sz="240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ενταξης</a:t>
          </a:r>
          <a:r>
            <a:rPr lang="el-G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γίνεται συγχώνευση του μεμβρανώδους φακέλου του ιού  με τη μεμβράνη του κυττάρου.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7FEB1-F27D-46C4-A0C2-EC1CEDEEC374}" type="parTrans" cxnId="{D6821F19-65DA-4211-98AD-B97F029E7704}">
      <dgm:prSet/>
      <dgm:spPr/>
      <dgm:t>
        <a:bodyPr/>
        <a:lstStyle/>
        <a:p>
          <a:endParaRPr lang="el-GR"/>
        </a:p>
      </dgm:t>
    </dgm:pt>
    <dgm:pt modelId="{D2C98D58-A0D5-4E47-9A98-9F9B82E127D0}" type="sibTrans" cxnId="{D6821F19-65DA-4211-98AD-B97F029E7704}">
      <dgm:prSet/>
      <dgm:spPr/>
      <dgm:t>
        <a:bodyPr/>
        <a:lstStyle/>
        <a:p>
          <a:endParaRPr lang="el-GR"/>
        </a:p>
      </dgm:t>
    </dgm:pt>
    <dgm:pt modelId="{AC527D0D-ADFB-4B89-A922-EA7C15724DA9}">
      <dgm:prSet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l-G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Αντίστροφη Μεταγραφη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του RNA σε DNA με τη βοηθεια του ένζυμου αντίστροφη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μεταγραφάση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Σύνθεση μιας συμπληρωματικής αλυσίδας DNA, χρησιμοποιώντας ως καλούπι το RNA του ιού επιτρέπει στις γενετικές πληροφορίες του ιού να εισέλθουν στον πυρήνα του κυττάρου CD4. 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A28DA-5C59-4B98-A8AA-C9ED38E038B3}" type="parTrans" cxnId="{7ACC8099-F100-4937-91C3-7D27F430DE5E}">
      <dgm:prSet/>
      <dgm:spPr/>
      <dgm:t>
        <a:bodyPr/>
        <a:lstStyle/>
        <a:p>
          <a:endParaRPr lang="el-GR"/>
        </a:p>
      </dgm:t>
    </dgm:pt>
    <dgm:pt modelId="{C5DD2CF1-56AD-4116-A7C9-195DF08B7411}" type="sibTrans" cxnId="{7ACC8099-F100-4937-91C3-7D27F430DE5E}">
      <dgm:prSet/>
      <dgm:spPr/>
      <dgm:t>
        <a:bodyPr/>
        <a:lstStyle/>
        <a:p>
          <a:endParaRPr lang="el-GR"/>
        </a:p>
      </dgm:t>
    </dgm:pt>
    <dgm:pt modelId="{727EBBB8-93D4-477A-955F-787C5A2264C9}" type="pres">
      <dgm:prSet presAssocID="{AF262BD2-921E-4AD6-923B-E2B2F9F915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74EF948-8731-4B08-B422-85ED95E717EE}" type="pres">
      <dgm:prSet presAssocID="{AF262BD2-921E-4AD6-923B-E2B2F9F91583}" presName="dummyMaxCanvas" presStyleCnt="0">
        <dgm:presLayoutVars/>
      </dgm:prSet>
      <dgm:spPr/>
    </dgm:pt>
    <dgm:pt modelId="{C86573D1-BA89-46E9-8CA4-3BD7B97A5A2F}" type="pres">
      <dgm:prSet presAssocID="{AF262BD2-921E-4AD6-923B-E2B2F9F91583}" presName="ThreeNodes_1" presStyleLbl="node1" presStyleIdx="0" presStyleCnt="3" custScaleY="802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4CAA45-B16B-454F-992F-CBBF68831AD8}" type="pres">
      <dgm:prSet presAssocID="{AF262BD2-921E-4AD6-923B-E2B2F9F91583}" presName="ThreeNodes_2" presStyleLbl="node1" presStyleIdx="1" presStyleCnt="3" custScaleY="103736" custLinFactNeighborX="-10524" custLinFactNeighborY="-24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55FD5F-FAD3-4BDE-965C-ED2849B11519}" type="pres">
      <dgm:prSet presAssocID="{AF262BD2-921E-4AD6-923B-E2B2F9F91583}" presName="ThreeNodes_3" presStyleLbl="node1" presStyleIdx="2" presStyleCnt="3" custScaleX="107097" custScaleY="156203" custLinFactNeighborX="-5573" custLinFactNeighborY="-179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A899F0-D9E0-4061-BBCE-5F75E4C65A2D}" type="pres">
      <dgm:prSet presAssocID="{AF262BD2-921E-4AD6-923B-E2B2F9F9158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B21A64-F8C7-415E-A259-930A02C11769}" type="pres">
      <dgm:prSet presAssocID="{AF262BD2-921E-4AD6-923B-E2B2F9F9158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E892E3-1471-4249-BDF2-C4DD4BB4E9E1}" type="pres">
      <dgm:prSet presAssocID="{AF262BD2-921E-4AD6-923B-E2B2F9F9158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098F48-742D-482D-A914-3F4BD03F976A}" type="pres">
      <dgm:prSet presAssocID="{AF262BD2-921E-4AD6-923B-E2B2F9F9158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DAE6DB-1692-4CD7-B393-6F8AEBFCD3F9}" type="pres">
      <dgm:prSet presAssocID="{AF262BD2-921E-4AD6-923B-E2B2F9F9158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8C822F-FDBD-4B7B-B8C4-0ECEBEC7CB37}" type="presOf" srcId="{AF262BD2-921E-4AD6-923B-E2B2F9F91583}" destId="{727EBBB8-93D4-477A-955F-787C5A2264C9}" srcOrd="0" destOrd="0" presId="urn:microsoft.com/office/officeart/2005/8/layout/vProcess5"/>
    <dgm:cxn modelId="{D6821F19-65DA-4211-98AD-B97F029E7704}" srcId="{AF262BD2-921E-4AD6-923B-E2B2F9F91583}" destId="{6F78C5AD-6585-4243-9292-468B41BF0E1C}" srcOrd="1" destOrd="0" parTransId="{5197FEB1-F27D-46C4-A0C2-EC1CEDEEC374}" sibTransId="{D2C98D58-A0D5-4E47-9A98-9F9B82E127D0}"/>
    <dgm:cxn modelId="{AA18F800-1910-4ECF-A860-CEA578B1E3E1}" type="presOf" srcId="{23B54D94-111D-4AA9-B7F5-37F337B63851}" destId="{EEA899F0-D9E0-4061-BBCE-5F75E4C65A2D}" srcOrd="0" destOrd="0" presId="urn:microsoft.com/office/officeart/2005/8/layout/vProcess5"/>
    <dgm:cxn modelId="{E5D51EFF-BD00-4CB5-A235-91482D6C28DC}" type="presOf" srcId="{E4960E0E-CEB6-4645-9AB0-E80A0B545F55}" destId="{C86573D1-BA89-46E9-8CA4-3BD7B97A5A2F}" srcOrd="0" destOrd="0" presId="urn:microsoft.com/office/officeart/2005/8/layout/vProcess5"/>
    <dgm:cxn modelId="{7ACC8099-F100-4937-91C3-7D27F430DE5E}" srcId="{AF262BD2-921E-4AD6-923B-E2B2F9F91583}" destId="{AC527D0D-ADFB-4B89-A922-EA7C15724DA9}" srcOrd="2" destOrd="0" parTransId="{AC4A28DA-5C59-4B98-A8AA-C9ED38E038B3}" sibTransId="{C5DD2CF1-56AD-4116-A7C9-195DF08B7411}"/>
    <dgm:cxn modelId="{D648CC32-6A89-4166-BCD4-FB230CBFEABE}" type="presOf" srcId="{6F78C5AD-6585-4243-9292-468B41BF0E1C}" destId="{324CAA45-B16B-454F-992F-CBBF68831AD8}" srcOrd="0" destOrd="0" presId="urn:microsoft.com/office/officeart/2005/8/layout/vProcess5"/>
    <dgm:cxn modelId="{6291EB78-60D3-4B69-9215-65B604D83D75}" type="presOf" srcId="{6F78C5AD-6585-4243-9292-468B41BF0E1C}" destId="{65098F48-742D-482D-A914-3F4BD03F976A}" srcOrd="1" destOrd="0" presId="urn:microsoft.com/office/officeart/2005/8/layout/vProcess5"/>
    <dgm:cxn modelId="{5EDB3721-5293-4758-B5C1-098BFC94C7FA}" type="presOf" srcId="{AC527D0D-ADFB-4B89-A922-EA7C15724DA9}" destId="{14DAE6DB-1692-4CD7-B393-6F8AEBFCD3F9}" srcOrd="1" destOrd="0" presId="urn:microsoft.com/office/officeart/2005/8/layout/vProcess5"/>
    <dgm:cxn modelId="{7C2B7849-8C7E-44B3-B1DB-B3E9B554E8BF}" srcId="{AF262BD2-921E-4AD6-923B-E2B2F9F91583}" destId="{E4960E0E-CEB6-4645-9AB0-E80A0B545F55}" srcOrd="0" destOrd="0" parTransId="{EF7DF9C8-ECD1-469F-B2D4-495F6FF49F25}" sibTransId="{23B54D94-111D-4AA9-B7F5-37F337B63851}"/>
    <dgm:cxn modelId="{D90F07B9-E141-4191-B320-B73233A31889}" type="presOf" srcId="{D2C98D58-A0D5-4E47-9A98-9F9B82E127D0}" destId="{C1B21A64-F8C7-415E-A259-930A02C11769}" srcOrd="0" destOrd="0" presId="urn:microsoft.com/office/officeart/2005/8/layout/vProcess5"/>
    <dgm:cxn modelId="{8F5AFD7B-FB13-4512-A2F7-2495988ADE89}" type="presOf" srcId="{E4960E0E-CEB6-4645-9AB0-E80A0B545F55}" destId="{A1E892E3-1471-4249-BDF2-C4DD4BB4E9E1}" srcOrd="1" destOrd="0" presId="urn:microsoft.com/office/officeart/2005/8/layout/vProcess5"/>
    <dgm:cxn modelId="{906A4161-C96F-460B-978F-BB38171360AF}" type="presOf" srcId="{AC527D0D-ADFB-4B89-A922-EA7C15724DA9}" destId="{BD55FD5F-FAD3-4BDE-965C-ED2849B11519}" srcOrd="0" destOrd="0" presId="urn:microsoft.com/office/officeart/2005/8/layout/vProcess5"/>
    <dgm:cxn modelId="{2C17D5A0-FD72-497B-A1DB-48108A276CF2}" type="presParOf" srcId="{727EBBB8-93D4-477A-955F-787C5A2264C9}" destId="{C74EF948-8731-4B08-B422-85ED95E717EE}" srcOrd="0" destOrd="0" presId="urn:microsoft.com/office/officeart/2005/8/layout/vProcess5"/>
    <dgm:cxn modelId="{9469492E-4089-44AD-9C5B-EEF93E227699}" type="presParOf" srcId="{727EBBB8-93D4-477A-955F-787C5A2264C9}" destId="{C86573D1-BA89-46E9-8CA4-3BD7B97A5A2F}" srcOrd="1" destOrd="0" presId="urn:microsoft.com/office/officeart/2005/8/layout/vProcess5"/>
    <dgm:cxn modelId="{4C4023DE-4A29-4F63-A510-81217934D390}" type="presParOf" srcId="{727EBBB8-93D4-477A-955F-787C5A2264C9}" destId="{324CAA45-B16B-454F-992F-CBBF68831AD8}" srcOrd="2" destOrd="0" presId="urn:microsoft.com/office/officeart/2005/8/layout/vProcess5"/>
    <dgm:cxn modelId="{783E9648-C72E-4134-B08F-F38EF1859CC2}" type="presParOf" srcId="{727EBBB8-93D4-477A-955F-787C5A2264C9}" destId="{BD55FD5F-FAD3-4BDE-965C-ED2849B11519}" srcOrd="3" destOrd="0" presId="urn:microsoft.com/office/officeart/2005/8/layout/vProcess5"/>
    <dgm:cxn modelId="{6B555996-CF05-4CCD-8D25-F08A6049C4CA}" type="presParOf" srcId="{727EBBB8-93D4-477A-955F-787C5A2264C9}" destId="{EEA899F0-D9E0-4061-BBCE-5F75E4C65A2D}" srcOrd="4" destOrd="0" presId="urn:microsoft.com/office/officeart/2005/8/layout/vProcess5"/>
    <dgm:cxn modelId="{C6C62A3C-6534-42C5-BFD8-B10DE274866F}" type="presParOf" srcId="{727EBBB8-93D4-477A-955F-787C5A2264C9}" destId="{C1B21A64-F8C7-415E-A259-930A02C11769}" srcOrd="5" destOrd="0" presId="urn:microsoft.com/office/officeart/2005/8/layout/vProcess5"/>
    <dgm:cxn modelId="{2CBACBD0-3906-4F71-BD71-C44FD1495F61}" type="presParOf" srcId="{727EBBB8-93D4-477A-955F-787C5A2264C9}" destId="{A1E892E3-1471-4249-BDF2-C4DD4BB4E9E1}" srcOrd="6" destOrd="0" presId="urn:microsoft.com/office/officeart/2005/8/layout/vProcess5"/>
    <dgm:cxn modelId="{BFFF013C-E73F-44A7-841A-ECC43EF5EEBF}" type="presParOf" srcId="{727EBBB8-93D4-477A-955F-787C5A2264C9}" destId="{65098F48-742D-482D-A914-3F4BD03F976A}" srcOrd="7" destOrd="0" presId="urn:microsoft.com/office/officeart/2005/8/layout/vProcess5"/>
    <dgm:cxn modelId="{1777677B-8AA4-46DC-AFCD-B82EB22ED7B5}" type="presParOf" srcId="{727EBBB8-93D4-477A-955F-787C5A2264C9}" destId="{14DAE6DB-1692-4CD7-B393-6F8AEBFCD3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367F9-85D4-4C8F-AE27-0CAC2267A7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0082D8-D096-4759-AF03-F937716294D0}">
      <dgm:prSet phldrT="[Κείμενο]" custT="1"/>
      <dgm:spPr/>
      <dgm:t>
        <a:bodyPr/>
        <a:lstStyle/>
        <a:p>
          <a:r>
            <a:rPr lang="el-GR" sz="2700" dirty="0" smtClean="0"/>
            <a:t>4. </a:t>
          </a:r>
          <a:r>
            <a:rPr lang="el-G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ενσωμάτωσης: </a:t>
          </a:r>
          <a:endParaRPr lang="el-GR" sz="24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2650C-076F-4B3D-BB41-DB18D2C7ED96}" type="parTrans" cxnId="{91AFF2AE-62B9-4D7D-9A62-78D482DBE144}">
      <dgm:prSet/>
      <dgm:spPr/>
      <dgm:t>
        <a:bodyPr/>
        <a:lstStyle/>
        <a:p>
          <a:endParaRPr lang="el-GR"/>
        </a:p>
      </dgm:t>
    </dgm:pt>
    <dgm:pt modelId="{97181850-9891-447A-B02E-122E66C4C143}" type="sibTrans" cxnId="{91AFF2AE-62B9-4D7D-9A62-78D482DBE144}">
      <dgm:prSet/>
      <dgm:spPr/>
      <dgm:t>
        <a:bodyPr/>
        <a:lstStyle/>
        <a:p>
          <a:endParaRPr lang="el-GR"/>
        </a:p>
      </dgm:t>
    </dgm:pt>
    <dgm:pt modelId="{24E3D276-E0E3-4D2D-994A-ED73F5A7897D}">
      <dgm:prSet phldrT="[Κείμενο]"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με τη βοήθεια του ενζύμου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ιντεγκράση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ο ιός  συνδυάζει το RNA του στο DNA του κυττάρου CD4        δημιουργείται έτσι ένα υβρίδιο DNA-RNA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95118-E4C0-4742-821C-96B04340C9A1}" type="parTrans" cxnId="{79487269-B8B1-4BD7-A668-73319183C208}">
      <dgm:prSet/>
      <dgm:spPr/>
      <dgm:t>
        <a:bodyPr/>
        <a:lstStyle/>
        <a:p>
          <a:endParaRPr lang="el-GR"/>
        </a:p>
      </dgm:t>
    </dgm:pt>
    <dgm:pt modelId="{F413E8C6-6E3E-40FE-8C2D-F77690170B58}" type="sibTrans" cxnId="{79487269-B8B1-4BD7-A668-73319183C208}">
      <dgm:prSet/>
      <dgm:spPr/>
      <dgm:t>
        <a:bodyPr/>
        <a:lstStyle/>
        <a:p>
          <a:endParaRPr lang="el-GR"/>
        </a:p>
      </dgm:t>
    </dgm:pt>
    <dgm:pt modelId="{D7A884F6-0B22-419A-8534-60490CE296D6}">
      <dgm:prSet phldrT="[Κείμενο]"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l-G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αντιγραφής:</a:t>
          </a:r>
          <a:endParaRPr lang="el-GR" sz="24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2FA08-BDAF-4B45-840C-D8DC201A514B}" type="parTrans" cxnId="{331DEC97-67A0-4833-AE20-FE303F7C13AF}">
      <dgm:prSet/>
      <dgm:spPr/>
      <dgm:t>
        <a:bodyPr/>
        <a:lstStyle/>
        <a:p>
          <a:endParaRPr lang="el-GR"/>
        </a:p>
      </dgm:t>
    </dgm:pt>
    <dgm:pt modelId="{42A37375-15B9-4CC2-803B-6739180AA732}" type="sibTrans" cxnId="{331DEC97-67A0-4833-AE20-FE303F7C13AF}">
      <dgm:prSet/>
      <dgm:spPr/>
      <dgm:t>
        <a:bodyPr/>
        <a:lstStyle/>
        <a:p>
          <a:endParaRPr lang="el-GR"/>
        </a:p>
      </dgm:t>
    </dgm:pt>
    <dgm:pt modelId="{CDECDAFA-9483-41F4-BCFF-23F51F17977E}">
      <dgm:prSet phldrT="[Κείμενο]"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Χρησιμοποιεί τον μηχανισμό του κυττάρου για να δημιουργήσει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ιικές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πρωτεΐνες και  περισσότερο από το γενετικό του υλικό.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DF852-680A-41C4-81A0-1FF3E0C39C54}" type="parTrans" cxnId="{F61D059D-A0F6-49CE-8A45-BADB5CC0ADFD}">
      <dgm:prSet/>
      <dgm:spPr/>
      <dgm:t>
        <a:bodyPr/>
        <a:lstStyle/>
        <a:p>
          <a:endParaRPr lang="el-GR"/>
        </a:p>
      </dgm:t>
    </dgm:pt>
    <dgm:pt modelId="{9042655D-E411-4AD5-B23C-A0A808BE0DBF}" type="sibTrans" cxnId="{F61D059D-A0F6-49CE-8A45-BADB5CC0ADFD}">
      <dgm:prSet/>
      <dgm:spPr/>
      <dgm:t>
        <a:bodyPr/>
        <a:lstStyle/>
        <a:p>
          <a:endParaRPr lang="el-GR"/>
        </a:p>
      </dgm:t>
    </dgm:pt>
    <dgm:pt modelId="{44E7C500-23EF-4AD7-A4E6-89825469F428}">
      <dgm:prSet/>
      <dgm:spPr/>
      <dgm:t>
        <a:bodyPr/>
        <a:lstStyle/>
        <a:p>
          <a:endParaRPr lang="el-GR" sz="1400" dirty="0"/>
        </a:p>
      </dgm:t>
    </dgm:pt>
    <dgm:pt modelId="{A6DF3D2E-3471-4239-B9C2-4B2F5B789E71}" type="parTrans" cxnId="{E941A3D6-54C3-4606-81F6-501D223471CF}">
      <dgm:prSet/>
      <dgm:spPr/>
      <dgm:t>
        <a:bodyPr/>
        <a:lstStyle/>
        <a:p>
          <a:endParaRPr lang="el-GR"/>
        </a:p>
      </dgm:t>
    </dgm:pt>
    <dgm:pt modelId="{B351E80C-0C3E-469D-877E-0CA43629BE08}" type="sibTrans" cxnId="{E941A3D6-54C3-4606-81F6-501D223471CF}">
      <dgm:prSet/>
      <dgm:spPr/>
      <dgm:t>
        <a:bodyPr/>
        <a:lstStyle/>
        <a:p>
          <a:endParaRPr lang="el-GR"/>
        </a:p>
      </dgm:t>
    </dgm:pt>
    <dgm:pt modelId="{90F7CDC9-FD2D-49EE-8086-9926FDAA62A7}">
      <dgm:prSet custT="1"/>
      <dgm:spPr/>
      <dgm:t>
        <a:bodyPr/>
        <a:lstStyle/>
        <a:p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Το δίκλωνο (πλέον) DNA ενσωματώνεται σε κάποιο σημείο του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γονιδιώματος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του κυττάρου-ξενιστή και μεταγράφεται σε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mRNA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    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ως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ιικό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mRNA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συνθέτοντας τις </a:t>
          </a:r>
          <a:r>
            <a:rPr lang="el-G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ιικές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πρωτεΐνες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ii. </a:t>
          </a:r>
          <a:r>
            <a: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αποτελεί το γενετικό υλικό ενός νέου ιού </a:t>
          </a:r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AB1AF-391E-45D8-A6BA-68DFABA9D36E}" type="parTrans" cxnId="{BA29C3BB-0C98-4423-985B-465D20D553FF}">
      <dgm:prSet/>
      <dgm:spPr/>
      <dgm:t>
        <a:bodyPr/>
        <a:lstStyle/>
        <a:p>
          <a:endParaRPr lang="el-GR"/>
        </a:p>
      </dgm:t>
    </dgm:pt>
    <dgm:pt modelId="{86E2EA71-E3E8-4863-8B41-39710CEA5A26}" type="sibTrans" cxnId="{BA29C3BB-0C98-4423-985B-465D20D553FF}">
      <dgm:prSet/>
      <dgm:spPr/>
      <dgm:t>
        <a:bodyPr/>
        <a:lstStyle/>
        <a:p>
          <a:endParaRPr lang="el-GR"/>
        </a:p>
      </dgm:t>
    </dgm:pt>
    <dgm:pt modelId="{9A98ED68-EB37-4953-95CB-BD8E1C60C0C9}">
      <dgm:prSet phldrT="[Κείμενο]" custT="1"/>
      <dgm:spPr/>
      <dgm:t>
        <a:bodyPr/>
        <a:lstStyle/>
        <a:p>
          <a:endParaRPr lang="el-G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6964F-1C67-4C60-A286-FF30DAB617B2}" type="parTrans" cxnId="{1CF4721B-199C-435E-B57B-EB1CDC75F3C5}">
      <dgm:prSet/>
      <dgm:spPr/>
      <dgm:t>
        <a:bodyPr/>
        <a:lstStyle/>
        <a:p>
          <a:endParaRPr lang="el-GR"/>
        </a:p>
      </dgm:t>
    </dgm:pt>
    <dgm:pt modelId="{25F5CF71-6E51-4962-9986-62A3F8C60F20}" type="sibTrans" cxnId="{1CF4721B-199C-435E-B57B-EB1CDC75F3C5}">
      <dgm:prSet/>
      <dgm:spPr/>
      <dgm:t>
        <a:bodyPr/>
        <a:lstStyle/>
        <a:p>
          <a:endParaRPr lang="el-GR"/>
        </a:p>
      </dgm:t>
    </dgm:pt>
    <dgm:pt modelId="{F25BAFD5-EDC3-426C-9B29-CC371BFA9F8E}">
      <dgm:prSet custT="1"/>
      <dgm:spPr/>
      <dgm:t>
        <a:bodyPr/>
        <a:lstStyle/>
        <a:p>
          <a:endParaRPr lang="el-GR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C72A7-E236-4697-B50F-E9B7C109B177}" type="parTrans" cxnId="{D1BCEADA-3406-447F-9B56-9B1B6954E806}">
      <dgm:prSet/>
      <dgm:spPr/>
      <dgm:t>
        <a:bodyPr/>
        <a:lstStyle/>
        <a:p>
          <a:endParaRPr lang="el-GR"/>
        </a:p>
      </dgm:t>
    </dgm:pt>
    <dgm:pt modelId="{5A34DF59-2A0C-4690-9816-E294EF941C8A}" type="sibTrans" cxnId="{D1BCEADA-3406-447F-9B56-9B1B6954E806}">
      <dgm:prSet/>
      <dgm:spPr/>
      <dgm:t>
        <a:bodyPr/>
        <a:lstStyle/>
        <a:p>
          <a:endParaRPr lang="el-GR"/>
        </a:p>
      </dgm:t>
    </dgm:pt>
    <dgm:pt modelId="{D3CC8C0E-2A97-413D-BA8C-A25D2B0F344F}" type="pres">
      <dgm:prSet presAssocID="{A80367F9-85D4-4C8F-AE27-0CAC2267A7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BAC07C0-AB9B-4864-AEB5-26747BD4D719}" type="pres">
      <dgm:prSet presAssocID="{000082D8-D096-4759-AF03-F937716294D0}" presName="linNode" presStyleCnt="0"/>
      <dgm:spPr/>
    </dgm:pt>
    <dgm:pt modelId="{4AB9F5CE-D10E-41D7-9818-E3FF45A4F3B5}" type="pres">
      <dgm:prSet presAssocID="{000082D8-D096-4759-AF03-F937716294D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2ACD70-90F7-4E93-83C8-333F4F4B48EC}" type="pres">
      <dgm:prSet presAssocID="{000082D8-D096-4759-AF03-F937716294D0}" presName="descendantText" presStyleLbl="alignAccFollowNode1" presStyleIdx="0" presStyleCnt="2" custScaleY="1210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BC1C97-0981-44B9-8B89-ACA877F725F0}" type="pres">
      <dgm:prSet presAssocID="{97181850-9891-447A-B02E-122E66C4C143}" presName="sp" presStyleCnt="0"/>
      <dgm:spPr/>
    </dgm:pt>
    <dgm:pt modelId="{89D7040D-543E-4DB1-8233-CE81FC66AC07}" type="pres">
      <dgm:prSet presAssocID="{D7A884F6-0B22-419A-8534-60490CE296D6}" presName="linNode" presStyleCnt="0"/>
      <dgm:spPr/>
    </dgm:pt>
    <dgm:pt modelId="{9E3F477C-82B6-4622-B99C-98FE422C4359}" type="pres">
      <dgm:prSet presAssocID="{D7A884F6-0B22-419A-8534-60490CE296D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9DBF02-D937-4789-A724-64F9AE9D5B2E}" type="pres">
      <dgm:prSet presAssocID="{D7A884F6-0B22-419A-8534-60490CE296D6}" presName="descendantText" presStyleLbl="alignAccFollowNode1" presStyleIdx="1" presStyleCnt="2" custScaleY="308518" custLinFactNeighborX="-1071" custLinFactNeighborY="-82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941A3D6-54C3-4606-81F6-501D223471CF}" srcId="{000082D8-D096-4759-AF03-F937716294D0}" destId="{44E7C500-23EF-4AD7-A4E6-89825469F428}" srcOrd="1" destOrd="0" parTransId="{A6DF3D2E-3471-4239-B9C2-4B2F5B789E71}" sibTransId="{B351E80C-0C3E-469D-877E-0CA43629BE08}"/>
    <dgm:cxn modelId="{91AFF2AE-62B9-4D7D-9A62-78D482DBE144}" srcId="{A80367F9-85D4-4C8F-AE27-0CAC2267A70F}" destId="{000082D8-D096-4759-AF03-F937716294D0}" srcOrd="0" destOrd="0" parTransId="{DD02650C-076F-4B3D-BB41-DB18D2C7ED96}" sibTransId="{97181850-9891-447A-B02E-122E66C4C143}"/>
    <dgm:cxn modelId="{BC88054C-A40E-4EDE-9B14-8ECDDF550C3C}" type="presOf" srcId="{9A98ED68-EB37-4953-95CB-BD8E1C60C0C9}" destId="{729DBF02-D937-4789-A724-64F9AE9D5B2E}" srcOrd="0" destOrd="1" presId="urn:microsoft.com/office/officeart/2005/8/layout/vList5"/>
    <dgm:cxn modelId="{D09CB82B-A52A-4978-A24D-AB8ED4CFD175}" type="presOf" srcId="{000082D8-D096-4759-AF03-F937716294D0}" destId="{4AB9F5CE-D10E-41D7-9818-E3FF45A4F3B5}" srcOrd="0" destOrd="0" presId="urn:microsoft.com/office/officeart/2005/8/layout/vList5"/>
    <dgm:cxn modelId="{79487269-B8B1-4BD7-A668-73319183C208}" srcId="{000082D8-D096-4759-AF03-F937716294D0}" destId="{24E3D276-E0E3-4D2D-994A-ED73F5A7897D}" srcOrd="0" destOrd="0" parTransId="{06595118-E4C0-4742-821C-96B04340C9A1}" sibTransId="{F413E8C6-6E3E-40FE-8C2D-F77690170B58}"/>
    <dgm:cxn modelId="{7699162F-9D65-4851-9238-DF01A82D4EF1}" type="presOf" srcId="{CDECDAFA-9483-41F4-BCFF-23F51F17977E}" destId="{729DBF02-D937-4789-A724-64F9AE9D5B2E}" srcOrd="0" destOrd="0" presId="urn:microsoft.com/office/officeart/2005/8/layout/vList5"/>
    <dgm:cxn modelId="{F61D059D-A0F6-49CE-8A45-BADB5CC0ADFD}" srcId="{D7A884F6-0B22-419A-8534-60490CE296D6}" destId="{CDECDAFA-9483-41F4-BCFF-23F51F17977E}" srcOrd="0" destOrd="0" parTransId="{E1DDF852-680A-41C4-81A0-1FF3E0C39C54}" sibTransId="{9042655D-E411-4AD5-B23C-A0A808BE0DBF}"/>
    <dgm:cxn modelId="{B8388F58-84D1-4208-9DB0-DFE1E909C028}" type="presOf" srcId="{24E3D276-E0E3-4D2D-994A-ED73F5A7897D}" destId="{3A2ACD70-90F7-4E93-83C8-333F4F4B48EC}" srcOrd="0" destOrd="0" presId="urn:microsoft.com/office/officeart/2005/8/layout/vList5"/>
    <dgm:cxn modelId="{BA29C3BB-0C98-4423-985B-465D20D553FF}" srcId="{D7A884F6-0B22-419A-8534-60490CE296D6}" destId="{90F7CDC9-FD2D-49EE-8086-9926FDAA62A7}" srcOrd="2" destOrd="0" parTransId="{FE0AB1AF-391E-45D8-A6BA-68DFABA9D36E}" sibTransId="{86E2EA71-E3E8-4863-8B41-39710CEA5A26}"/>
    <dgm:cxn modelId="{E18D2D3D-393C-42C4-8AB9-A45F23CF0176}" type="presOf" srcId="{A80367F9-85D4-4C8F-AE27-0CAC2267A70F}" destId="{D3CC8C0E-2A97-413D-BA8C-A25D2B0F344F}" srcOrd="0" destOrd="0" presId="urn:microsoft.com/office/officeart/2005/8/layout/vList5"/>
    <dgm:cxn modelId="{A6C5C15E-8D9C-44B6-B2FB-EC76C442E422}" type="presOf" srcId="{D7A884F6-0B22-419A-8534-60490CE296D6}" destId="{9E3F477C-82B6-4622-B99C-98FE422C4359}" srcOrd="0" destOrd="0" presId="urn:microsoft.com/office/officeart/2005/8/layout/vList5"/>
    <dgm:cxn modelId="{331DEC97-67A0-4833-AE20-FE303F7C13AF}" srcId="{A80367F9-85D4-4C8F-AE27-0CAC2267A70F}" destId="{D7A884F6-0B22-419A-8534-60490CE296D6}" srcOrd="1" destOrd="0" parTransId="{B842FA08-BDAF-4B45-840C-D8DC201A514B}" sibTransId="{42A37375-15B9-4CC2-803B-6739180AA732}"/>
    <dgm:cxn modelId="{D1BCEADA-3406-447F-9B56-9B1B6954E806}" srcId="{D7A884F6-0B22-419A-8534-60490CE296D6}" destId="{F25BAFD5-EDC3-426C-9B29-CC371BFA9F8E}" srcOrd="3" destOrd="0" parTransId="{DC3C72A7-E236-4697-B50F-E9B7C109B177}" sibTransId="{5A34DF59-2A0C-4690-9816-E294EF941C8A}"/>
    <dgm:cxn modelId="{1CF4721B-199C-435E-B57B-EB1CDC75F3C5}" srcId="{D7A884F6-0B22-419A-8534-60490CE296D6}" destId="{9A98ED68-EB37-4953-95CB-BD8E1C60C0C9}" srcOrd="1" destOrd="0" parTransId="{B636964F-1C67-4C60-A286-FF30DAB617B2}" sibTransId="{25F5CF71-6E51-4962-9986-62A3F8C60F20}"/>
    <dgm:cxn modelId="{D74B14A3-0C95-47B9-8EED-60ED9C537DAB}" type="presOf" srcId="{44E7C500-23EF-4AD7-A4E6-89825469F428}" destId="{3A2ACD70-90F7-4E93-83C8-333F4F4B48EC}" srcOrd="0" destOrd="1" presId="urn:microsoft.com/office/officeart/2005/8/layout/vList5"/>
    <dgm:cxn modelId="{9CCE63E6-BD50-4F3A-9EBC-6E22E9261FB0}" type="presOf" srcId="{F25BAFD5-EDC3-426C-9B29-CC371BFA9F8E}" destId="{729DBF02-D937-4789-A724-64F9AE9D5B2E}" srcOrd="0" destOrd="3" presId="urn:microsoft.com/office/officeart/2005/8/layout/vList5"/>
    <dgm:cxn modelId="{107A4BAC-3764-4CBF-9BF4-C6F301FC5C94}" type="presOf" srcId="{90F7CDC9-FD2D-49EE-8086-9926FDAA62A7}" destId="{729DBF02-D937-4789-A724-64F9AE9D5B2E}" srcOrd="0" destOrd="2" presId="urn:microsoft.com/office/officeart/2005/8/layout/vList5"/>
    <dgm:cxn modelId="{6AAF7AB8-0EA4-4E93-84EF-43EE31734A60}" type="presParOf" srcId="{D3CC8C0E-2A97-413D-BA8C-A25D2B0F344F}" destId="{1BAC07C0-AB9B-4864-AEB5-26747BD4D719}" srcOrd="0" destOrd="0" presId="urn:microsoft.com/office/officeart/2005/8/layout/vList5"/>
    <dgm:cxn modelId="{B3EE7F08-4A72-42EE-AC6E-512891A19FF1}" type="presParOf" srcId="{1BAC07C0-AB9B-4864-AEB5-26747BD4D719}" destId="{4AB9F5CE-D10E-41D7-9818-E3FF45A4F3B5}" srcOrd="0" destOrd="0" presId="urn:microsoft.com/office/officeart/2005/8/layout/vList5"/>
    <dgm:cxn modelId="{ECC28523-2D39-4D64-B057-2F952BEA49B5}" type="presParOf" srcId="{1BAC07C0-AB9B-4864-AEB5-26747BD4D719}" destId="{3A2ACD70-90F7-4E93-83C8-333F4F4B48EC}" srcOrd="1" destOrd="0" presId="urn:microsoft.com/office/officeart/2005/8/layout/vList5"/>
    <dgm:cxn modelId="{CD7460E4-A42F-4355-AB8C-4D1AF06D2924}" type="presParOf" srcId="{D3CC8C0E-2A97-413D-BA8C-A25D2B0F344F}" destId="{8DBC1C97-0981-44B9-8B89-ACA877F725F0}" srcOrd="1" destOrd="0" presId="urn:microsoft.com/office/officeart/2005/8/layout/vList5"/>
    <dgm:cxn modelId="{63BEF6D5-B928-44B5-AA28-6627AE470FEE}" type="presParOf" srcId="{D3CC8C0E-2A97-413D-BA8C-A25D2B0F344F}" destId="{89D7040D-543E-4DB1-8233-CE81FC66AC07}" srcOrd="2" destOrd="0" presId="urn:microsoft.com/office/officeart/2005/8/layout/vList5"/>
    <dgm:cxn modelId="{9C951189-F096-4CC6-A533-80AFFD65BE2B}" type="presParOf" srcId="{89D7040D-543E-4DB1-8233-CE81FC66AC07}" destId="{9E3F477C-82B6-4622-B99C-98FE422C4359}" srcOrd="0" destOrd="0" presId="urn:microsoft.com/office/officeart/2005/8/layout/vList5"/>
    <dgm:cxn modelId="{0E342632-1EFE-40B6-8E6C-F563BFEA1F5B}" type="presParOf" srcId="{89D7040D-543E-4DB1-8233-CE81FC66AC07}" destId="{729DBF02-D937-4789-A724-64F9AE9D5B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573D1-BA89-46E9-8CA4-3BD7B97A5A2F}">
      <dsp:nvSpPr>
        <dsp:cNvPr id="0" name=""/>
        <dsp:cNvSpPr/>
      </dsp:nvSpPr>
      <dsp:spPr>
        <a:xfrm>
          <a:off x="-142037" y="-73575"/>
          <a:ext cx="8005500" cy="1411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l-GR" sz="2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εισόδου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ο ιός συνδέεται με υποδοχείς στην επιφάνεια των κυττάρων CD4. </a:t>
          </a: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00707" y="-32245"/>
        <a:ext cx="6128836" cy="1328441"/>
      </dsp:txXfrm>
    </dsp:sp>
    <dsp:sp modelId="{324CAA45-B16B-454F-992F-CBBF68831AD8}">
      <dsp:nvSpPr>
        <dsp:cNvPr id="0" name=""/>
        <dsp:cNvSpPr/>
      </dsp:nvSpPr>
      <dsp:spPr>
        <a:xfrm>
          <a:off x="0" y="1333574"/>
          <a:ext cx="8005500" cy="1823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l-GR" sz="2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</a:t>
          </a:r>
          <a:r>
            <a:rPr lang="el-GR" sz="240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ενταξης</a:t>
          </a:r>
          <a:r>
            <a:rPr lang="el-GR" sz="2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γίνεται συγχώνευση του μεμβρανώδους φακέλου του ιού  με τη μεμβράνη του κυττάρου.</a:t>
          </a: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13" y="1386987"/>
        <a:ext cx="6049628" cy="1716817"/>
      </dsp:txXfrm>
    </dsp:sp>
    <dsp:sp modelId="{BD55FD5F-FAD3-4BDE-965C-ED2849B11519}">
      <dsp:nvSpPr>
        <dsp:cNvPr id="0" name=""/>
        <dsp:cNvSpPr/>
      </dsp:nvSpPr>
      <dsp:spPr>
        <a:xfrm>
          <a:off x="540476" y="3045572"/>
          <a:ext cx="8573650" cy="274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l-GR" sz="2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Αντίστροφη Μεταγραφη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του RNA σε DNA με τη βοηθεια του ένζυμου αντίστροφη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μεταγραφάση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Σύνθεση μιας συμπληρωματικής αλυσίδας DNA, χρησιμοποιώντας ως καλούπι το RNA του ιού επιτρέπει στις γενετικές πληροφορίες του ιού να εισέλθουν στον πυρήνα του κυττάρου CD4. </a:t>
          </a: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903" y="3125999"/>
        <a:ext cx="6432524" cy="2585141"/>
      </dsp:txXfrm>
    </dsp:sp>
    <dsp:sp modelId="{EEA899F0-D9E0-4061-BBCE-5F75E4C65A2D}">
      <dsp:nvSpPr>
        <dsp:cNvPr id="0" name=""/>
        <dsp:cNvSpPr/>
      </dsp:nvSpPr>
      <dsp:spPr>
        <a:xfrm>
          <a:off x="6720785" y="1086116"/>
          <a:ext cx="1142677" cy="11426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6977887" y="1086116"/>
        <a:ext cx="628473" cy="859864"/>
      </dsp:txXfrm>
    </dsp:sp>
    <dsp:sp modelId="{C1B21A64-F8C7-415E-A259-930A02C11769}">
      <dsp:nvSpPr>
        <dsp:cNvPr id="0" name=""/>
        <dsp:cNvSpPr/>
      </dsp:nvSpPr>
      <dsp:spPr>
        <a:xfrm>
          <a:off x="7427152" y="3125357"/>
          <a:ext cx="1142677" cy="11426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7684254" y="3125357"/>
        <a:ext cx="628473" cy="85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CD70-90F7-4E93-83C8-333F4F4B48EC}">
      <dsp:nvSpPr>
        <dsp:cNvPr id="0" name=""/>
        <dsp:cNvSpPr/>
      </dsp:nvSpPr>
      <dsp:spPr>
        <a:xfrm rot="5400000">
          <a:off x="6052774" y="-2415464"/>
          <a:ext cx="1538082" cy="6420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με τη βοήθεια του ενζύμου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ιντεγκράση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ο ιός  συνδυάζει το RNA του στο DNA του κυττάρου CD4        δημιουργείται έτσι ένα υβρίδιο DNA-RNA</a:t>
          </a: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400" kern="1200" dirty="0"/>
        </a:p>
      </dsp:txBody>
      <dsp:txXfrm rot="-5400000">
        <a:off x="3611550" y="100843"/>
        <a:ext cx="6345449" cy="1387916"/>
      </dsp:txXfrm>
    </dsp:sp>
    <dsp:sp modelId="{4AB9F5CE-D10E-41D7-9818-E3FF45A4F3B5}">
      <dsp:nvSpPr>
        <dsp:cNvPr id="0" name=""/>
        <dsp:cNvSpPr/>
      </dsp:nvSpPr>
      <dsp:spPr>
        <a:xfrm>
          <a:off x="0" y="600"/>
          <a:ext cx="3611549" cy="158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4. </a:t>
          </a:r>
          <a:r>
            <a:rPr lang="el-GR" sz="2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ενσωμάτωσης: </a:t>
          </a:r>
          <a:endParaRPr lang="el-GR" sz="24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39" y="78139"/>
        <a:ext cx="3456471" cy="1433325"/>
      </dsp:txXfrm>
    </dsp:sp>
    <dsp:sp modelId="{729DBF02-D937-4789-A724-64F9AE9D5B2E}">
      <dsp:nvSpPr>
        <dsp:cNvPr id="0" name=""/>
        <dsp:cNvSpPr/>
      </dsp:nvSpPr>
      <dsp:spPr>
        <a:xfrm rot="5400000">
          <a:off x="4816308" y="316089"/>
          <a:ext cx="3920407" cy="64142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Χρησιμοποιεί τον μηχανισμό του κυττάρου για να δημιουργήσει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ιικές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πρωτεΐνες και  περισσότερο από το γενετικό του υλικό.</a:t>
          </a: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Το δίκλωνο (πλέον) DNA ενσωματώνεται σε κάποιο σημείο του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γονιδιώματος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του κυττάρου-ξενιστή και μεταγράφεται σε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mRNA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    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ως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ιικό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mRNA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συνθέτοντας τις </a:t>
          </a:r>
          <a:r>
            <a:rPr lang="el-G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ιικές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πρωτεΐνες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ii. </a:t>
          </a: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αποτελεί το γενετικό υλικό ενός νέου ιού </a:t>
          </a:r>
          <a:endParaRPr lang="el-G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69381" y="1754394"/>
        <a:ext cx="6222884" cy="3537651"/>
      </dsp:txXfrm>
    </dsp:sp>
    <dsp:sp modelId="{9E3F477C-82B6-4622-B99C-98FE422C4359}">
      <dsp:nvSpPr>
        <dsp:cNvPr id="0" name=""/>
        <dsp:cNvSpPr/>
      </dsp:nvSpPr>
      <dsp:spPr>
        <a:xfrm>
          <a:off x="0" y="2834426"/>
          <a:ext cx="3608022" cy="158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l-GR" sz="2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Στάδιο αντιγραφής:</a:t>
          </a:r>
          <a:endParaRPr lang="el-GR" sz="24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39" y="2911965"/>
        <a:ext cx="3452944" cy="143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675" y="2146278"/>
            <a:ext cx="9144635" cy="4293159"/>
          </a:xfr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l-GR" altLang="en-US" sz="28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ΘΕΜΑ: ΡΕΤΡΟΪΟΙ-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AIDS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l-GR" altLang="en-US" sz="2400" u="sng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Εργασία στο μάθημα της Μικροβιολογίας: Τμήμα Νοσηλευτικής</a:t>
            </a:r>
          </a:p>
          <a:p>
            <a:endParaRPr lang="el-GR" altLang="en-US" sz="2400" u="sng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l-GR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Εργασία των: Θεοδωρίδης Νίκος</a:t>
            </a:r>
          </a:p>
          <a:p>
            <a:r>
              <a:rPr lang="el-GR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l-GR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Μερκούρη Ιωάννα</a:t>
            </a:r>
          </a:p>
          <a:p>
            <a:r>
              <a:rPr lang="el-GR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l-GR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Νικοπούλου Ιωάννα</a:t>
            </a:r>
          </a:p>
          <a:p>
            <a:r>
              <a:rPr lang="el-GR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Επιβλέπων Καθηγητής: Χριστόπουλος Θεόδωρος</a:t>
            </a:r>
          </a:p>
          <a:p>
            <a:r>
              <a:rPr lang="el-GR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l-GR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    </a:t>
            </a:r>
          </a:p>
          <a:p>
            <a:pPr algn="ctr"/>
            <a:r>
              <a:rPr lang="el-GR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Πάτρα,2024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317" y="0"/>
            <a:ext cx="2146278" cy="2146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2987899" y="3580327"/>
            <a:ext cx="2678805" cy="3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87899" y="1053902"/>
            <a:ext cx="3374264" cy="42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39888" y="250623"/>
            <a:ext cx="4722275" cy="689535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ΑΝΑΠΑΡΑΓΩΓΗ (2/3)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21130" y="1053902"/>
            <a:ext cx="4107802" cy="52438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6.Στάδιο συναρμολόγησης: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νέες πρωτεΐνες HIV και RNA αποστέλλονται στην άκρη του κυττάρου CD4 και γίνονται ανώριμοι HIV.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Στάδιο εκκόλαψης: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πρωτεΐνες, μαζί με το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ιικό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γονιδίωμα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συναθροίζονται σε ένα νέο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ιοσωμάτιο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οποίο εκφύεται από το κύτταρο ξενιστή και ωριμάζει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5" y="1322167"/>
            <a:ext cx="2346634" cy="14875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0" y="1669053"/>
            <a:ext cx="2487384" cy="10120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74" y="4211334"/>
            <a:ext cx="2291823" cy="148538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0" y="4543515"/>
            <a:ext cx="2170364" cy="10120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363" y="1154803"/>
            <a:ext cx="5358848" cy="454191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6362163" y="1053902"/>
            <a:ext cx="193183" cy="42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56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τρογγυλεμένο ορθογώνιο 5"/>
          <p:cNvSpPr/>
          <p:nvPr/>
        </p:nvSpPr>
        <p:spPr>
          <a:xfrm>
            <a:off x="4404575" y="3348507"/>
            <a:ext cx="5486400" cy="16098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3826" y="121834"/>
            <a:ext cx="3447267" cy="599383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ΜΕΤΑΔΟΣΗ (1/3)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90930" y="1712889"/>
            <a:ext cx="7650050" cy="500988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Συγκεκριμένα: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Σεξουαλική επαφή       χωρίς προφύλαξη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Κοινή χρήση αιχμηρών αντικειμένων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επιμολυσμένες βελόνες 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μετάγγιση αίματος 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ενδοφλέβια χορήγηση ναρκωτικών  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Μεταμόσχευση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οργάνων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Προγεννητική μετάδοση: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πλακούντα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θηλασμού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980" y="721217"/>
            <a:ext cx="1022582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Ακολουθεί το πρότυπο μετάδοσης της ηπατίτιδας Β με τη διαφορά ότι ο ιός HIV μεταδίδεται </a:t>
            </a:r>
            <a:r>
              <a:rPr lang="el-G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δυσκολότερα!</a:t>
            </a:r>
            <a:endParaRPr lang="el-G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Γωνιακή σύνδεση 7"/>
          <p:cNvCxnSpPr/>
          <p:nvPr/>
        </p:nvCxnSpPr>
        <p:spPr>
          <a:xfrm>
            <a:off x="6632620" y="6065949"/>
            <a:ext cx="682580" cy="4250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6941713" y="6065949"/>
            <a:ext cx="373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5859888" y="2408349"/>
            <a:ext cx="425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4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78525" y="160470"/>
            <a:ext cx="3666207" cy="715293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ΜΕΤΑΔΟΣΗ (2/3)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46423" y="1493950"/>
            <a:ext cx="5653267" cy="4662152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Πάσχοντες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ΣΜΝ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ελκτικές βλάβες και οι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περιτομηθέντες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άνδρες διατρέχουν μεγαλύτερο κίνδυνο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μεταδώσουν ή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μολυνθούν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ιό.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l-G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Πάρα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συνολική μείωση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αριθμού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νέων μολύνσεων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συνολικός αριθμός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ανθρώπων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ζουν με τον HIV σε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παγκόσμιο επίπεδο συνεχίζει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αυξάνεται.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Διπλό άγκιστρο 6"/>
          <p:cNvSpPr/>
          <p:nvPr/>
        </p:nvSpPr>
        <p:spPr>
          <a:xfrm>
            <a:off x="3889420" y="1210614"/>
            <a:ext cx="7521262" cy="4752304"/>
          </a:xfrm>
          <a:prstGeom prst="brace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49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Έλλειψη 36"/>
          <p:cNvSpPr/>
          <p:nvPr/>
        </p:nvSpPr>
        <p:spPr>
          <a:xfrm>
            <a:off x="7451049" y="1266429"/>
            <a:ext cx="4714693" cy="4576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ρθογώνιο 35"/>
          <p:cNvSpPr/>
          <p:nvPr/>
        </p:nvSpPr>
        <p:spPr>
          <a:xfrm>
            <a:off x="5254580" y="2547688"/>
            <a:ext cx="761238" cy="3371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/>
          <p:cNvSpPr/>
          <p:nvPr/>
        </p:nvSpPr>
        <p:spPr>
          <a:xfrm>
            <a:off x="3876541" y="2547688"/>
            <a:ext cx="1107583" cy="337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ρθογώνιο 33"/>
          <p:cNvSpPr/>
          <p:nvPr/>
        </p:nvSpPr>
        <p:spPr>
          <a:xfrm>
            <a:off x="2395470" y="2547688"/>
            <a:ext cx="1184857" cy="3371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4176026" y="953037"/>
            <a:ext cx="1078554" cy="6267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52767" y="186228"/>
            <a:ext cx="3485904" cy="625141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ΜΕΤΑΔΟΣΗ (3/3)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360605" y="1993073"/>
            <a:ext cx="4709396" cy="41630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 επαφή: </a:t>
            </a: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χειραψία     αγκαλιά      φιλί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Κουνουπιών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άλλων εντομών</a:t>
            </a: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Κοινή χρήση οικιακών συσκευών 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Αερογενή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μετάδοση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176026" y="811369"/>
            <a:ext cx="4573525" cy="768452"/>
          </a:xfrm>
        </p:spPr>
        <p:txBody>
          <a:bodyPr/>
          <a:lstStyle/>
          <a:p>
            <a:r>
              <a:rPr lang="el-G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ΜΕΤΑΔΙΔΕΤΑΙ!</a:t>
            </a:r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8265686" y="1989921"/>
            <a:ext cx="4338674" cy="3658650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Σιελογόνους αδένες</a:t>
            </a: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ιδρωτοποιούς αδένες,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δακρυϊκούς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αδένες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Νερό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Καμπύλη γραμμή σύνδεσης 25"/>
          <p:cNvCxnSpPr/>
          <p:nvPr/>
        </p:nvCxnSpPr>
        <p:spPr>
          <a:xfrm>
            <a:off x="5447764" y="2333851"/>
            <a:ext cx="621453" cy="427674"/>
          </a:xfrm>
          <a:prstGeom prst="curvedConnector3">
            <a:avLst>
              <a:gd name="adj1" fmla="val 2344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7046911" y="6336406"/>
            <a:ext cx="4391696" cy="309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2975020" y="6310648"/>
            <a:ext cx="2562895" cy="360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65646" y="199107"/>
            <a:ext cx="3769240" cy="663777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ΔΙΑΓΝΩΣΗ (1/2)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89212" y="1882721"/>
            <a:ext cx="8915399" cy="23157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Τεστ νουκλεϊκού </a:t>
            </a: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οξέος/ PCR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πρόκειται για μια ευαίσθητη και ειδική τεχνική που χρησιμοποιείται για την  ανίχνευση του DNA του ιού AIDS μολυσμένων κυττάρων.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Μπορεί επίσης να προσδιοριστεί η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ιική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ποσότητα του ιού στο πλάσμα. 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589211" y="4387353"/>
            <a:ext cx="8915400" cy="24706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Τεστ αντιγόνων και </a:t>
            </a: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αντισωμάτων: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Αναζητά συγκεκριμένες πρωτεΐνες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p24)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μόρια που παράγονται παρουσία του HIV.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Πρόκειται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για εξέταση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αίματος που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πραγματοποιειται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με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πλήρη αιμοληψία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ή          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τρύπημα στο δάκτυλο.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609" y="862884"/>
            <a:ext cx="6349285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τρεις τύποι τεστ που χρησιμοποιούνται για τη διάγνωση της λοίμωξης HIV:</a:t>
            </a:r>
          </a:p>
        </p:txBody>
      </p:sp>
    </p:spTree>
    <p:extLst>
      <p:ext uri="{BB962C8B-B14F-4D97-AF65-F5344CB8AC3E}">
        <p14:creationId xmlns:p14="http://schemas.microsoft.com/office/powerpoint/2010/main" val="14784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Έλλειψη 6"/>
          <p:cNvSpPr/>
          <p:nvPr/>
        </p:nvSpPr>
        <p:spPr>
          <a:xfrm>
            <a:off x="7199290" y="2756083"/>
            <a:ext cx="4765183" cy="38250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87619" y="250622"/>
            <a:ext cx="3550298" cy="663777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ΔΙΑΓΝΩΣΗ (2/2)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30892" y="1081827"/>
            <a:ext cx="5949481" cy="15068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Τεστ αντισωμάτων: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Αναζητά συγκεκριμένες πρωτεΐνες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p24)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παράγονται παρουσία του HIV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987619" y="2756083"/>
            <a:ext cx="495892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χρονική περίοδος «παράθυρο»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αρχικό στάδιο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λοίμωξης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μ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ήνας)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αίμα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προσκληθέντος περιέχει ιούς χωρίς ανιχνεύσιμα αντίγονα.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ΔΗΛΑΔΗ: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συγκέντρωση αντισωμάτων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χαμηλή.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3953814" y="3889420"/>
            <a:ext cx="154547" cy="437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8126569" y="3593206"/>
            <a:ext cx="3129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κλινικός ιατρός παρατηρεί την συμπτωματολογία του ασθενούς και μελετά το ιστορικό του.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4131" y="237744"/>
            <a:ext cx="6486682" cy="779687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ΠΑΘΟΛΟΓΙΑ ΤΗΣ ΝΟΣΟΥ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240924" y="1159099"/>
            <a:ext cx="4597757" cy="543488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Πρώιμη φάση: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Αναγνώριση και χαρακτηρισμός του μολυσματικού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μαζική συστηματική </a:t>
            </a:r>
            <a:r>
              <a:rPr lang="el-G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λεμφοδικτυωτή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 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βλεννογόνο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εντέρου    </a:t>
            </a:r>
          </a:p>
          <a:p>
            <a:pPr marL="0" indent="0">
              <a:buNone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Δεν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ανακτά ποτέ τον λεμφικό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πληθυσμό </a:t>
            </a:r>
          </a:p>
          <a:p>
            <a:pPr marL="0" indent="0">
              <a:buNone/>
            </a:pPr>
            <a:endParaRPr lang="el-G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ξιολόγηση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διαγνωστικών εξετάσεων για τη μόλυνση</a:t>
            </a:r>
          </a:p>
          <a:p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83379" y="1133341"/>
            <a:ext cx="4984125" cy="543488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Μέση </a:t>
            </a:r>
            <a:r>
              <a:rPr lang="el-GR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φάση: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εκτέλεση διαγνωστικών δοκιμών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Λεπτομερής περιγραφή της κλινικής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παθολογίας: </a:t>
            </a:r>
          </a:p>
          <a:p>
            <a:pPr marL="0" indent="0">
              <a:buNone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σε ιστούς       όργανα        νόσο    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θνησιμότητα</a:t>
            </a: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μόλυνση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εμφανίζεται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μικρότερο βαθμό σε πολλούς ιστούς (νεφρικά σωληνάρια, </a:t>
            </a:r>
            <a:r>
              <a:rPr lang="el-G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αστροκύτταρα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καρδιακός μυς, </a:t>
            </a:r>
            <a:r>
              <a:rPr lang="el-G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εντεροκύτταρα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ενδοθηλιακά κύτταρα) </a:t>
            </a:r>
            <a:endParaRPr lang="el-G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Έρευνα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παθογένεια της νόσου 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Γωνιακή σύνδεση 15"/>
          <p:cNvCxnSpPr/>
          <p:nvPr/>
        </p:nvCxnSpPr>
        <p:spPr>
          <a:xfrm rot="16200000" flipH="1">
            <a:off x="4037526" y="3638282"/>
            <a:ext cx="528034" cy="4765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8783392" y="3129071"/>
            <a:ext cx="386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Εικόνα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42" y="3012666"/>
            <a:ext cx="469433" cy="232810"/>
          </a:xfrm>
          <a:prstGeom prst="rect">
            <a:avLst/>
          </a:prstGeom>
        </p:spPr>
      </p:pic>
      <p:cxnSp>
        <p:nvCxnSpPr>
          <p:cNvPr id="22" name="Ευθύγραμμο βέλος σύνδεσης 21"/>
          <p:cNvCxnSpPr/>
          <p:nvPr/>
        </p:nvCxnSpPr>
        <p:spPr>
          <a:xfrm>
            <a:off x="7868992" y="3438659"/>
            <a:ext cx="46364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1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84587" y="327896"/>
            <a:ext cx="6821532" cy="792566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ΠΑΘΟΛΟΓΙΑ ΤΗΣ ΝΟΣΟΥ (2/4)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89212" y="1120462"/>
            <a:ext cx="4313864" cy="479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Τελευταία </a:t>
            </a: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φάση: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Παρακολούθηση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μέσω αυτοψίας, ανεπιθύμητων ενεργειών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θεραπειών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Παθολογική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πιθανών πηγών μόλυνσης στη φύση και πώς μεταδίδονται στον άνθρωπο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ληθυσμιακή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επιτήρηση για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μόλυνση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σε ζωντανούς και νεκρούς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190746" y="1403797"/>
            <a:ext cx="4580543" cy="4958366"/>
          </a:xfrm>
        </p:spPr>
        <p:txBody>
          <a:bodyPr>
            <a:no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παθολόγοι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συμβάλουν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περίθαλψη των ασθενών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διάγνωση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εκδηλώσεων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ασθενειών του HIV, μέσω υποψίας και με τη χρήση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ανοσοϊστοχημείας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HIV.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Παροχή συμβουλών σε θέματα υγείας και ασφάλειας σχετικά με τη θεραπεία ασθενών με τη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νόσο ανεξαρτήτως ηλικίας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5288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6104" y="211986"/>
            <a:ext cx="6538196" cy="766808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ΠΑΘΟΛΟΓΙΑ ΤΗΣ ΝΟΣΟΥ (3/4)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67240" y="1236371"/>
            <a:ext cx="8915400" cy="49197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χαρακτηριστικές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εκδηλώσεις του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πνευμονία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σάρκωμα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κάποια συχνότητα οι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ιικές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λοιμώξεις: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έρπης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έρπης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ζωστήρας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στοματίτιδα,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κρυπτοκοκκική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μηνιγγίτιδα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Εμφανίζουν σοβαρά νευρολογικά ευρήματα: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νευροπάθεια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άνοια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3675" y="15799"/>
            <a:ext cx="6525318" cy="766808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ΠΑΘΟΛΟΓΙΑ ΤΗΣ ΝΟΣΟΥ (4/4)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356833" y="1064224"/>
            <a:ext cx="4313864" cy="53125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Εφίδρωση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Ρίγη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Πυρετός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Χρόνια διάρροια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Διογκωμένοι λεμφαδένες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Λευκά στίγματα στη γλώσσα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Συνεχής κόπωση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Αδυναμία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Απώλεια βάρους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Εξανθήματα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Σύγχυση ή δυσκολία συγκέντρωσης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36200" y="1423113"/>
            <a:ext cx="4313864" cy="53125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Πονοκέφαλος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Μυϊκοί πόνοι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Πόνος στις αρθρώσεις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Πονόλαιμος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πληγές στο στόμα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Βήχας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Δερματικές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παθήσεις που δύσκολα θεραπεύονται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Βραχυπρόθεσμη απώλεια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μνήμης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Μύκητας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2602" y="602559"/>
            <a:ext cx="40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Κοινή Συμπτωματολογία: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3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112135" y="3786389"/>
            <a:ext cx="4443211" cy="2034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23223" y="340775"/>
            <a:ext cx="3344235" cy="68953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(1/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74057" y="1141927"/>
            <a:ext cx="8915400" cy="48209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Ρετροϊός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πρόκειται για έναν ιό που χρησιμοποιεί το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 γονιδιωματικό υλικό του. Πολλοί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ρετροϊοί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σχετίζονται με ασθένειες συμπεριλαμβανομένου του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πρόκειται για ένα σύνδρομο που αντιπροσωπεύει την πιο σοβαρή μορφή μόλυνσης με τον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ρετροϊ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Νόσος με: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μακρά λανθάνουσα περίοδο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προοδευτική πορεία και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πιθανότητα προσβολής ΚΝΣ</a:t>
            </a:r>
          </a:p>
          <a:p>
            <a:pPr marL="457200" indent="-457200">
              <a:buFont typeface="+mj-lt"/>
              <a:buAutoNum type="alphaLcParenR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68678" y="379411"/>
            <a:ext cx="3743481" cy="753929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ΘΕΡΑΠΕΙΑ (1/2)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71026" y="1592688"/>
            <a:ext cx="8915400" cy="27474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Στόχος:</a:t>
            </a:r>
          </a:p>
          <a:p>
            <a:pPr marL="457200" indent="-457200">
              <a:buFont typeface="+mj-lt"/>
              <a:buAutoNum type="alpha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αποκατάσταση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ανοσολογικής λειτουργείας             </a:t>
            </a:r>
          </a:p>
          <a:p>
            <a:pPr marL="457200" indent="-457200">
              <a:buFont typeface="+mj-lt"/>
              <a:buAutoNum type="alphaL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eriod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ελάττωση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ιικού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φορτιού                 μείωση μετάδοσης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6012330" y="3837905"/>
            <a:ext cx="837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09255" y="2762210"/>
            <a:ext cx="700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ελάττωση της συχνότητας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ευκαιριακών λοιμώξεων και ορισμένων κακοηθειών</a:t>
            </a:r>
          </a:p>
        </p:txBody>
      </p:sp>
      <p:cxnSp>
        <p:nvCxnSpPr>
          <p:cNvPr id="8" name="Γωνιακή σύνδεση 7"/>
          <p:cNvCxnSpPr/>
          <p:nvPr/>
        </p:nvCxnSpPr>
        <p:spPr>
          <a:xfrm rot="16200000" flipH="1">
            <a:off x="5232198" y="2604290"/>
            <a:ext cx="353861" cy="1803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46997" y="4434007"/>
            <a:ext cx="748262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Κανένα φαρμακευτικό σχήμα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επιφέρει ίαση: Μπορεί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επιτευχθεί όμως μακροχρόνια καταστολή.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8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Στρογγύλεμα μίας γωνίας ορθογωνίου 16"/>
          <p:cNvSpPr/>
          <p:nvPr/>
        </p:nvSpPr>
        <p:spPr>
          <a:xfrm>
            <a:off x="9994006" y="5382853"/>
            <a:ext cx="2017690" cy="96643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4935" y="205610"/>
            <a:ext cx="3327065" cy="588437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ΘΕΡΑΠΕΙΑ (1/2)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15725" y="1056068"/>
            <a:ext cx="8915400" cy="546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Έγκαιρη χορήγηση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αντιρετροϊκών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φαρμάκων υψηλής δραστικότητας  και συστηματική λήψη θεραπείας: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επιβράδυνση της εξέλιξης του νοσήματος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θνησιμότητας σε μεγάλο βαθμό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φάρμακα σε δύο σχήματα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 σχήμα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νουκλεοσιδικοί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αναστολείς αντίστροφης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μεταγραφάσης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έναν αναστολέα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πρωτεάσης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Δεύτερο σχήμα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νουκλεοσιδικοί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αναστολείς αντίστροφης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μεταγραφάσης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μη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νουκλεοσιδικό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αναστολέα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αντίστροφης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μεταγραφάσης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Καμπύλη γραμμή σύνδεσης 4"/>
          <p:cNvCxnSpPr/>
          <p:nvPr/>
        </p:nvCxnSpPr>
        <p:spPr>
          <a:xfrm>
            <a:off x="6581103" y="1700010"/>
            <a:ext cx="1571222" cy="772732"/>
          </a:xfrm>
          <a:prstGeom prst="curvedConnector3">
            <a:avLst>
              <a:gd name="adj1" fmla="val 1852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Διπλωμένη γωνία 12"/>
          <p:cNvSpPr/>
          <p:nvPr/>
        </p:nvSpPr>
        <p:spPr>
          <a:xfrm>
            <a:off x="9633397" y="1531513"/>
            <a:ext cx="2378299" cy="2538211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9805115" y="1700010"/>
            <a:ext cx="2034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φορτίο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ιού θα πέσει απότομα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κλινικά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ανιχνεύσιμα επίπεδα.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9814" y="5450570"/>
            <a:ext cx="196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Υψηλή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δραστικότητα </a:t>
            </a:r>
          </a:p>
        </p:txBody>
      </p:sp>
    </p:spTree>
    <p:extLst>
      <p:ext uri="{BB962C8B-B14F-4D97-AF65-F5344CB8AC3E}">
        <p14:creationId xmlns:p14="http://schemas.microsoft.com/office/powerpoint/2010/main" val="400161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0193" y="224865"/>
            <a:ext cx="3872269" cy="72817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ΠΡΟΦΥΛΑΞΗ (1/2)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65449" y="1701579"/>
            <a:ext cx="8915400" cy="422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Προφύλαξη πριν την έκθεση: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Χρήση προφυλακτικού κατά την σεξουαλική επαφή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βελονών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μιας χρήσεως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ειδικού εξοπλισμού για τους επαγγελματίες υγεία που έρχονται σε άμεση επαφή με οροθετικούς ασθενείς.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Συχνές εργαστηριακές εξετάσεις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υποψία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Χορήγηση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αντιρετροϊκών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φαρμάκων         στις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έγκυες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οροθετικές μητέρες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31831" y="953037"/>
            <a:ext cx="9182637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υπάρχει </a:t>
            </a:r>
            <a:r>
              <a:rPr lang="el-GR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αποτελεσματικό προφυλακτικό εμβόλιο έναντι </a:t>
            </a:r>
            <a:r>
              <a:rPr lang="el-G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HIV!!</a:t>
            </a:r>
            <a:endParaRPr lang="el-GR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7173532" y="4803820"/>
            <a:ext cx="476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61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2165" y="289259"/>
            <a:ext cx="4181362" cy="766808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ΠΡΟΦΥΛΑΞΗ (2/2)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25780" y="1249252"/>
            <a:ext cx="7306099" cy="538336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Προφύλαξη μετά την έκθεση: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Άμεση επικοινωνία με το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ιατρονοσηλευτικό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προσωπικό σε κάθε εφημερεύον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δημόσιο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νοσοκομείο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Λήψη σωστού ιστορικού από τον κλινικό ιατρό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Χορήγηση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αντιρετροϊκής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θεραπείας (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εντός 48-72 ωρών μετά την έκθεση σε μολυσματικές βελόνες και μολυσματικές γενετικές εκκρίσεις.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Οι κατευθυντήριες οδηγίες προτείνουν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χορήγηση τριών φαρμάκων από του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στόματος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Άμεσο πλύσιμο της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περιοχής με σαπούνι και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νερό,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ήπιες κινήσεις, προκειμένου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αποφευχθεί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περαιτέρω τραυματισμός των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ιστών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των βλεννογόνων.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259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7168" y="850005"/>
            <a:ext cx="8911687" cy="441745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Ευχαριστούμε για την προσοχή σας!!!</a:t>
            </a:r>
            <a:br>
              <a:rPr lang="el-GR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7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7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Έλλειψη 6"/>
          <p:cNvSpPr/>
          <p:nvPr/>
        </p:nvSpPr>
        <p:spPr>
          <a:xfrm>
            <a:off x="5937161" y="3953814"/>
            <a:ext cx="1017431" cy="437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5808370" y="1159099"/>
            <a:ext cx="991675" cy="5151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4435" y="199107"/>
            <a:ext cx="3485903" cy="766808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2/3)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08370" y="759853"/>
            <a:ext cx="6168981" cy="5628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Υψηλή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Τοξικότητα και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μολυσματικότητα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Προέλευση: κοινός χιμπατζής 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παγκόσμια επικράτηση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romanL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romanL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HIV-2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χαμηλή: Τοξικότητα και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μολυσματικότητα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Προέλευση: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Sooty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Mangabey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Επικράτηση κυρίως Δυτική Αφρική </a:t>
            </a: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V="1">
            <a:off x="3644721" y="1571223"/>
            <a:ext cx="2021983" cy="139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3644721" y="2962141"/>
            <a:ext cx="2163649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89408" y="2731308"/>
            <a:ext cx="145531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l-GR" dirty="0" smtClean="0"/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είδη</a:t>
            </a:r>
            <a:r>
              <a:rPr lang="el-GR" dirty="0" smtClean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412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45950" y="276380"/>
            <a:ext cx="3395752" cy="818324"/>
          </a:xfrm>
        </p:spPr>
        <p:txBody>
          <a:bodyPr/>
          <a:lstStyle/>
          <a:p>
            <a:r>
              <a:rPr lang="el-GR" dirty="0"/>
              <a:t>ΕΙΣΑΓΩΓΗ </a:t>
            </a:r>
            <a:r>
              <a:rPr lang="el-GR" dirty="0" smtClean="0"/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3/3</a:t>
            </a:r>
            <a:r>
              <a:rPr lang="el-GR" dirty="0"/>
              <a:t>)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31550" y="1381842"/>
            <a:ext cx="3992732" cy="576262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ΚΟΙΝΟΣ ΠΙΘΙΚΟΣ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0" y="1992347"/>
            <a:ext cx="5496290" cy="3635599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426946" y="1372766"/>
            <a:ext cx="3999001" cy="5762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SOOTY MANGABEY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56" y="1970983"/>
            <a:ext cx="5632073" cy="3635599"/>
          </a:xfrm>
        </p:spPr>
      </p:pic>
    </p:spTree>
    <p:extLst>
      <p:ext uri="{BB962C8B-B14F-4D97-AF65-F5344CB8AC3E}">
        <p14:creationId xmlns:p14="http://schemas.microsoft.com/office/powerpoint/2010/main" val="76228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04555" y="199107"/>
            <a:ext cx="1476800" cy="6122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ΔΟΜΗ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404555" y="811368"/>
            <a:ext cx="4313864" cy="59371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σχεδόν σφαιρικός.</a:t>
            </a: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Γενετικό υλικό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το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Διαθέτει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κωνικό καψίδιο: με 2000 αντίγραφα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ιικής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πρωτεΐνης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</a:p>
          <a:p>
            <a:pPr marL="0" indent="0">
              <a:buNone/>
            </a:pP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βρίσκονται το RNA και το ένζυμο αντίστροφη </a:t>
            </a:r>
            <a:r>
              <a:rPr lang="el-G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μεταγραφάση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καταλύει τη μετατροπή του RNA σε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Περιβάλλεται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έλυτρο, </a:t>
            </a:r>
            <a:r>
              <a:rPr lang="el-G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λιποπρωτεϊνικής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σύστασης: </a:t>
            </a:r>
            <a:endParaRPr lang="el-G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υο στρώματα </a:t>
            </a:r>
            <a:r>
              <a:rPr lang="el-G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φωσφολιπιδίων</a:t>
            </a:r>
            <a:endParaRPr lang="el-G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και </a:t>
            </a:r>
            <a:r>
              <a:rPr lang="el-G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γλυκοπρωτεϊνες</a:t>
            </a: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48" y="1634544"/>
            <a:ext cx="4435332" cy="4379890"/>
          </a:xfrm>
          <a:ln>
            <a:solidFill>
              <a:schemeClr val="accent1"/>
            </a:solidFill>
          </a:ln>
        </p:spPr>
      </p:pic>
      <p:cxnSp>
        <p:nvCxnSpPr>
          <p:cNvPr id="8" name="Ευθύγραμμο βέλος σύνδεσης 7"/>
          <p:cNvCxnSpPr/>
          <p:nvPr/>
        </p:nvCxnSpPr>
        <p:spPr>
          <a:xfrm>
            <a:off x="4456090" y="2640169"/>
            <a:ext cx="0" cy="47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4456090" y="5087155"/>
            <a:ext cx="0" cy="48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6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0948" y="108954"/>
            <a:ext cx="3331357" cy="702414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ΒΙΟΛΟΓΙΑ (1/2)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86626" y="811368"/>
            <a:ext cx="8802709" cy="60326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ίναι ένας σημαντικός Τ- κυτταρικός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λεμφοτρόπος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ρετροϊός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γονιδίωμα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πιο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περίπλοκο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γνωστών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ρετροϊών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Ανήκει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υποομάδα βραδέων ιών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οικογένειας των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ιών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Προσβάλει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καταστρέφει βοηθητικά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Τ- λεμφοκύτταρα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προσβάλει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ά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λλα κύτταρα: 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6882673" y="2193662"/>
            <a:ext cx="605307" cy="4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632940" y="2758128"/>
            <a:ext cx="12320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6997" y="2596545"/>
            <a:ext cx="708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«βραδείες» λοιμώξεις με μακρά περίοδο επώασης</a:t>
            </a:r>
          </a:p>
        </p:txBody>
      </p:sp>
      <p:sp>
        <p:nvSpPr>
          <p:cNvPr id="7" name="Βέλος προς τα κάτω 6"/>
          <p:cNvSpPr/>
          <p:nvPr/>
        </p:nvSpPr>
        <p:spPr>
          <a:xfrm>
            <a:off x="6869794" y="3602864"/>
            <a:ext cx="618186" cy="50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98559" y="4052474"/>
            <a:ext cx="777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ανεπάρκεια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κυτταρικής ανόσιας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ευκαιριακών λοιμώξεων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301" y="6012974"/>
            <a:ext cx="7050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Μακροφάγα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μονοκύτταρα,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μικρογλοιακά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έχουν στην επιφάνεια τους πρωτεΐνες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CD4+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61" y="5649135"/>
            <a:ext cx="670618" cy="524301"/>
          </a:xfrm>
          <a:prstGeom prst="rect">
            <a:avLst/>
          </a:prstGeom>
        </p:spPr>
      </p:pic>
      <p:sp>
        <p:nvSpPr>
          <p:cNvPr id="12" name="Διπλή αγκύλη 11"/>
          <p:cNvSpPr/>
          <p:nvPr/>
        </p:nvSpPr>
        <p:spPr>
          <a:xfrm>
            <a:off x="8512935" y="3197954"/>
            <a:ext cx="837127" cy="3573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35" y="6430656"/>
            <a:ext cx="85351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5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8069" y="173349"/>
            <a:ext cx="3331357" cy="702414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ΒΙΟΛΟΓΙΑ (2/2)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20474" y="1301109"/>
            <a:ext cx="8915400" cy="55568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Όλες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δομικές και ρυθμιστικές πρωτεΐνες μεταγράφονται και μεταφράζονται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ενεργά μολυσμένο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κύτταρο 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κύκλος ζωής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διαρκεί:    </a:t>
            </a:r>
          </a:p>
          <a:p>
            <a:pPr marL="0" indent="0" algn="ctr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κύτταρα μπορεί να μολυνθούν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λανθάνοντα: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δυνητικά υπάρχει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αυτά για χρόνια χωρίς να παράγει νέα σωματίδια ιού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κύκλος αναπαραγωγής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μπορεί να χωριστεί σε επτά στάδια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474" y="845712"/>
            <a:ext cx="177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ΓΕΝΙΚΑ:</a:t>
            </a:r>
            <a:endParaRPr lang="el-G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Δεξιό βέλος 5"/>
          <p:cNvSpPr/>
          <p:nvPr/>
        </p:nvSpPr>
        <p:spPr>
          <a:xfrm>
            <a:off x="9942489" y="3818585"/>
            <a:ext cx="270457" cy="14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374524" y="4865826"/>
            <a:ext cx="73613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κύτταρα μπορεί να ενεργοποιηθούν και να αρχίσουν να δημιουργούν ιούς.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7465" y="3008869"/>
            <a:ext cx="184167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ή 2 ημέρες</a:t>
            </a:r>
          </a:p>
        </p:txBody>
      </p:sp>
      <p:cxnSp>
        <p:nvCxnSpPr>
          <p:cNvPr id="10" name="Καμπύλη γραμμή σύνδεσης 9"/>
          <p:cNvCxnSpPr/>
          <p:nvPr/>
        </p:nvCxnSpPr>
        <p:spPr>
          <a:xfrm>
            <a:off x="3464417" y="4855335"/>
            <a:ext cx="811369" cy="4259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8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36859" y="134713"/>
            <a:ext cx="4735154" cy="728172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ΑΝΑΠΑΡΑΓΩΓΗ (1/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511117"/>
              </p:ext>
            </p:extLst>
          </p:nvPr>
        </p:nvGraphicFramePr>
        <p:xfrm>
          <a:off x="1798492" y="862885"/>
          <a:ext cx="9418236" cy="585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3359" y="1020493"/>
            <a:ext cx="180304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καψίδιο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γονιδίωμα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Δεξιό βέλος 5"/>
          <p:cNvSpPr/>
          <p:nvPr/>
        </p:nvSpPr>
        <p:spPr>
          <a:xfrm>
            <a:off x="9454725" y="1236370"/>
            <a:ext cx="682580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0054107" y="2790659"/>
            <a:ext cx="213789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ενδοκυττάρωση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Δεξιό βέλος 8"/>
          <p:cNvSpPr/>
          <p:nvPr/>
        </p:nvSpPr>
        <p:spPr>
          <a:xfrm>
            <a:off x="9552132" y="2886263"/>
            <a:ext cx="487765" cy="27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99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59586" y="96076"/>
            <a:ext cx="5147278" cy="689535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ΑΝΑΠΑΡΑΓΩΓΗ (2/3)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588896"/>
              </p:ext>
            </p:extLst>
          </p:nvPr>
        </p:nvGraphicFramePr>
        <p:xfrm>
          <a:off x="1855118" y="965915"/>
          <a:ext cx="10032082" cy="558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Ευθύγραμμο βέλος σύνδεσης 3"/>
          <p:cNvCxnSpPr/>
          <p:nvPr/>
        </p:nvCxnSpPr>
        <p:spPr>
          <a:xfrm>
            <a:off x="7817476" y="1790163"/>
            <a:ext cx="515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819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856</TotalTime>
  <Words>1377</Words>
  <Application>Microsoft Office PowerPoint</Application>
  <PresentationFormat>Ευρεία οθόνη</PresentationFormat>
  <Paragraphs>230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Times New Roman</vt:lpstr>
      <vt:lpstr>Wingdings</vt:lpstr>
      <vt:lpstr>Wingdings 3</vt:lpstr>
      <vt:lpstr>Wisp</vt:lpstr>
      <vt:lpstr>Παρουσίαση του PowerPoint</vt:lpstr>
      <vt:lpstr>ΕΙΣΑΓΩΓΗ (1/3) </vt:lpstr>
      <vt:lpstr>ΕΙΣΑΓΩΓΗ (2/3) </vt:lpstr>
      <vt:lpstr>ΕΙΣΑΓΩΓΗ (3/3) </vt:lpstr>
      <vt:lpstr>ΔΟΜΗ</vt:lpstr>
      <vt:lpstr>ΒΙΟΛΟΓΙΑ (1/2)</vt:lpstr>
      <vt:lpstr>ΒΙΟΛΟΓΙΑ (2/2)</vt:lpstr>
      <vt:lpstr>ΑΝΑΠΑΡΑΓΩΓΗ (1/3)</vt:lpstr>
      <vt:lpstr>ΑΝΑΠΑΡΑΓΩΓΗ (2/3)</vt:lpstr>
      <vt:lpstr>ΑΝΑΠΑΡΑΓΩΓΗ (2/3)</vt:lpstr>
      <vt:lpstr>ΜΕΤΑΔΟΣΗ (1/3)</vt:lpstr>
      <vt:lpstr>ΜΕΤΑΔΟΣΗ (2/3)</vt:lpstr>
      <vt:lpstr>ΜΕΤΑΔΟΣΗ (3/3)</vt:lpstr>
      <vt:lpstr>ΔΙΑΓΝΩΣΗ (1/2)</vt:lpstr>
      <vt:lpstr>ΔΙΑΓΝΩΣΗ (2/2)</vt:lpstr>
      <vt:lpstr>ΠΑΘΟΛΟΓΙΑ ΤΗΣ ΝΟΣΟΥ (1/4)</vt:lpstr>
      <vt:lpstr>ΠΑΘΟΛΟΓΙΑ ΤΗΣ ΝΟΣΟΥ (2/4)</vt:lpstr>
      <vt:lpstr>ΠΑΘΟΛΟΓΙΑ ΤΗΣ ΝΟΣΟΥ (3/4)</vt:lpstr>
      <vt:lpstr>ΠΑΘΟΛΟΓΙΑ ΤΗΣ ΝΟΣΟΥ (4/4)</vt:lpstr>
      <vt:lpstr>ΘΕΡΑΠΕΙΑ (1/2)</vt:lpstr>
      <vt:lpstr>ΘΕΡΑΠΕΙΑ (1/2)</vt:lpstr>
      <vt:lpstr>ΠΡΟΦΥΛΑΞΗ (1/2)</vt:lpstr>
      <vt:lpstr>ΠΡΟΦΥΛΑΞΗ (2/2)</vt:lpstr>
      <vt:lpstr> Ευχαριστούμε για την προσοχή σας!!!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Nefeli</dc:creator>
  <cp:lastModifiedBy>Melina Merkuri</cp:lastModifiedBy>
  <cp:revision>89</cp:revision>
  <dcterms:created xsi:type="dcterms:W3CDTF">2023-11-24T14:18:00Z</dcterms:created>
  <dcterms:modified xsi:type="dcterms:W3CDTF">2024-03-28T22:17:25Z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90B097103EEE43D68A3D206BFD30FB2F_11</vt:lpwstr>
  </property>
  <property fmtid="{D5CDD505-2E9C-101B-9397-08002B2CF9AE}" pid="3" name="KSOProductBuildVer">
    <vt:lpwstr>1033-12.2.0.13306</vt:lpwstr>
  </property>
</Properties>
</file>