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8"/>
  </p:notesMasterIdLst>
  <p:sldIdLst>
    <p:sldId id="1092" r:id="rId2"/>
    <p:sldId id="694" r:id="rId3"/>
    <p:sldId id="695" r:id="rId4"/>
    <p:sldId id="799" r:id="rId5"/>
    <p:sldId id="798" r:id="rId6"/>
    <p:sldId id="717" r:id="rId7"/>
    <p:sldId id="801" r:id="rId8"/>
    <p:sldId id="802" r:id="rId9"/>
    <p:sldId id="724" r:id="rId10"/>
    <p:sldId id="725" r:id="rId11"/>
    <p:sldId id="726" r:id="rId12"/>
    <p:sldId id="727" r:id="rId13"/>
    <p:sldId id="698" r:id="rId14"/>
    <p:sldId id="803" r:id="rId15"/>
    <p:sldId id="719" r:id="rId16"/>
    <p:sldId id="728" r:id="rId17"/>
    <p:sldId id="1033" r:id="rId18"/>
    <p:sldId id="807" r:id="rId19"/>
    <p:sldId id="806" r:id="rId20"/>
    <p:sldId id="1034" r:id="rId21"/>
    <p:sldId id="810" r:id="rId22"/>
    <p:sldId id="1036" r:id="rId23"/>
    <p:sldId id="811" r:id="rId24"/>
    <p:sldId id="1035" r:id="rId25"/>
    <p:sldId id="721" r:id="rId26"/>
    <p:sldId id="722" r:id="rId27"/>
    <p:sldId id="720" r:id="rId28"/>
    <p:sldId id="723" r:id="rId29"/>
    <p:sldId id="804" r:id="rId30"/>
    <p:sldId id="805" r:id="rId31"/>
    <p:sldId id="812" r:id="rId32"/>
    <p:sldId id="813" r:id="rId33"/>
    <p:sldId id="700" r:id="rId34"/>
    <p:sldId id="708" r:id="rId35"/>
    <p:sldId id="709" r:id="rId36"/>
    <p:sldId id="701" r:id="rId37"/>
    <p:sldId id="702" r:id="rId38"/>
    <p:sldId id="710" r:id="rId39"/>
    <p:sldId id="1040" r:id="rId40"/>
    <p:sldId id="716" r:id="rId41"/>
    <p:sldId id="711" r:id="rId42"/>
    <p:sldId id="712" r:id="rId43"/>
    <p:sldId id="714" r:id="rId44"/>
    <p:sldId id="715" r:id="rId45"/>
    <p:sldId id="729" r:id="rId46"/>
    <p:sldId id="730" r:id="rId47"/>
    <p:sldId id="1038" r:id="rId48"/>
    <p:sldId id="733" r:id="rId49"/>
    <p:sldId id="1037" r:id="rId50"/>
    <p:sldId id="734" r:id="rId51"/>
    <p:sldId id="731" r:id="rId52"/>
    <p:sldId id="735" r:id="rId53"/>
    <p:sldId id="1041" r:id="rId54"/>
    <p:sldId id="736" r:id="rId55"/>
    <p:sldId id="737" r:id="rId56"/>
    <p:sldId id="732" r:id="rId57"/>
    <p:sldId id="739" r:id="rId58"/>
    <p:sldId id="738" r:id="rId59"/>
    <p:sldId id="740" r:id="rId60"/>
    <p:sldId id="741" r:id="rId61"/>
    <p:sldId id="742" r:id="rId62"/>
    <p:sldId id="1042" r:id="rId63"/>
    <p:sldId id="743" r:id="rId64"/>
    <p:sldId id="1093" r:id="rId65"/>
    <p:sldId id="1058" r:id="rId66"/>
    <p:sldId id="744" r:id="rId67"/>
    <p:sldId id="1059" r:id="rId68"/>
    <p:sldId id="1060" r:id="rId69"/>
    <p:sldId id="1061" r:id="rId70"/>
    <p:sldId id="1062" r:id="rId71"/>
    <p:sldId id="745" r:id="rId72"/>
    <p:sldId id="1043" r:id="rId73"/>
    <p:sldId id="1063" r:id="rId74"/>
    <p:sldId id="1064" r:id="rId75"/>
    <p:sldId id="1065" r:id="rId76"/>
    <p:sldId id="1066" r:id="rId77"/>
    <p:sldId id="749" r:id="rId78"/>
    <p:sldId id="746" r:id="rId79"/>
    <p:sldId id="755" r:id="rId80"/>
    <p:sldId id="747" r:id="rId81"/>
    <p:sldId id="1067" r:id="rId82"/>
    <p:sldId id="1039" r:id="rId83"/>
    <p:sldId id="1068" r:id="rId84"/>
    <p:sldId id="748" r:id="rId85"/>
    <p:sldId id="752" r:id="rId86"/>
    <p:sldId id="1069" r:id="rId87"/>
    <p:sldId id="750" r:id="rId88"/>
    <p:sldId id="1071" r:id="rId89"/>
    <p:sldId id="1072" r:id="rId90"/>
    <p:sldId id="1073" r:id="rId91"/>
    <p:sldId id="756" r:id="rId92"/>
    <p:sldId id="1074" r:id="rId93"/>
    <p:sldId id="780" r:id="rId94"/>
    <p:sldId id="779" r:id="rId95"/>
    <p:sldId id="751" r:id="rId96"/>
    <p:sldId id="1075" r:id="rId97"/>
    <p:sldId id="1070" r:id="rId98"/>
    <p:sldId id="754" r:id="rId99"/>
    <p:sldId id="759" r:id="rId100"/>
    <p:sldId id="1076" r:id="rId101"/>
    <p:sldId id="1077" r:id="rId102"/>
    <p:sldId id="1078" r:id="rId103"/>
    <p:sldId id="1079" r:id="rId104"/>
    <p:sldId id="1080" r:id="rId105"/>
    <p:sldId id="1081" r:id="rId106"/>
    <p:sldId id="760" r:id="rId10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B103B-814C-4AE9-AF11-B22A91BC754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23A69C7C-E20D-4B4A-9149-C15513EE7202}">
      <dgm:prSet phldrT="[Κείμενο]"/>
      <dgm:spPr/>
      <dgm:t>
        <a:bodyPr/>
        <a:lstStyle/>
        <a:p>
          <a:r>
            <a:rPr lang="el-GR" dirty="0"/>
            <a:t>Οργανισμοί </a:t>
          </a:r>
        </a:p>
      </dgm:t>
    </dgm:pt>
    <dgm:pt modelId="{017DE31B-80F0-4672-BCDA-B865EAF5087D}" type="parTrans" cxnId="{97FE4C36-99A2-4721-816E-304ACC5EF3D1}">
      <dgm:prSet/>
      <dgm:spPr/>
      <dgm:t>
        <a:bodyPr/>
        <a:lstStyle/>
        <a:p>
          <a:endParaRPr lang="el-GR"/>
        </a:p>
      </dgm:t>
    </dgm:pt>
    <dgm:pt modelId="{818DF677-9270-45F3-89D6-8A4081C6278A}" type="sibTrans" cxnId="{97FE4C36-99A2-4721-816E-304ACC5EF3D1}">
      <dgm:prSet/>
      <dgm:spPr/>
      <dgm:t>
        <a:bodyPr/>
        <a:lstStyle/>
        <a:p>
          <a:endParaRPr lang="el-GR"/>
        </a:p>
      </dgm:t>
    </dgm:pt>
    <dgm:pt modelId="{7B1CB967-52CF-4FD1-8602-6C222E0CDF5E}">
      <dgm:prSet phldrT="[Κείμενο]"/>
      <dgm:spPr/>
      <dgm:t>
        <a:bodyPr/>
        <a:lstStyle/>
        <a:p>
          <a:r>
            <a:rPr lang="el-GR" dirty="0"/>
            <a:t>Προκαρυωτικοί </a:t>
          </a:r>
        </a:p>
      </dgm:t>
    </dgm:pt>
    <dgm:pt modelId="{6A6A2109-A834-4D4D-AD53-76C8E0CCEDC8}" type="parTrans" cxnId="{6513C6CA-8820-4DD7-B99F-B84A43FE7D53}">
      <dgm:prSet/>
      <dgm:spPr/>
      <dgm:t>
        <a:bodyPr/>
        <a:lstStyle/>
        <a:p>
          <a:endParaRPr lang="el-GR"/>
        </a:p>
      </dgm:t>
    </dgm:pt>
    <dgm:pt modelId="{935FCF2E-777D-405B-A7C1-9251FEE6DFB9}" type="sibTrans" cxnId="{6513C6CA-8820-4DD7-B99F-B84A43FE7D53}">
      <dgm:prSet/>
      <dgm:spPr/>
      <dgm:t>
        <a:bodyPr/>
        <a:lstStyle/>
        <a:p>
          <a:endParaRPr lang="el-GR"/>
        </a:p>
      </dgm:t>
    </dgm:pt>
    <dgm:pt modelId="{45C67D49-C624-4BF0-87FE-D5BCD1FAD527}">
      <dgm:prSet phldrT="[Κείμενο]"/>
      <dgm:spPr/>
      <dgm:t>
        <a:bodyPr/>
        <a:lstStyle/>
        <a:p>
          <a:r>
            <a:rPr lang="el-GR" dirty="0"/>
            <a:t>Ευκαρυωτικοί </a:t>
          </a:r>
        </a:p>
      </dgm:t>
    </dgm:pt>
    <dgm:pt modelId="{097EB8A2-BCE6-40DB-8C1A-B18305AABC07}" type="parTrans" cxnId="{22CAD987-7A8B-4DC4-98B8-9B3F9406404D}">
      <dgm:prSet/>
      <dgm:spPr/>
      <dgm:t>
        <a:bodyPr/>
        <a:lstStyle/>
        <a:p>
          <a:endParaRPr lang="el-GR"/>
        </a:p>
      </dgm:t>
    </dgm:pt>
    <dgm:pt modelId="{23DCC0BF-B9AE-4D6E-AC14-679C46A433CC}" type="sibTrans" cxnId="{22CAD987-7A8B-4DC4-98B8-9B3F9406404D}">
      <dgm:prSet/>
      <dgm:spPr/>
      <dgm:t>
        <a:bodyPr/>
        <a:lstStyle/>
        <a:p>
          <a:endParaRPr lang="el-GR"/>
        </a:p>
      </dgm:t>
    </dgm:pt>
    <dgm:pt modelId="{40C18EF5-149C-49C2-B185-48FB1FB44AEA}">
      <dgm:prSet/>
      <dgm:spPr/>
      <dgm:t>
        <a:bodyPr/>
        <a:lstStyle/>
        <a:p>
          <a:r>
            <a:rPr lang="el-GR" dirty="0"/>
            <a:t>Ιοί </a:t>
          </a:r>
        </a:p>
      </dgm:t>
    </dgm:pt>
    <dgm:pt modelId="{7384D8AE-C0CB-4CF4-B00A-55A3CC7CCCE0}" type="parTrans" cxnId="{832EC22B-D678-4859-A22D-E533EBBD3EF4}">
      <dgm:prSet/>
      <dgm:spPr/>
      <dgm:t>
        <a:bodyPr/>
        <a:lstStyle/>
        <a:p>
          <a:endParaRPr lang="el-GR"/>
        </a:p>
      </dgm:t>
    </dgm:pt>
    <dgm:pt modelId="{1EF22B85-C764-45AA-A553-09D850D8C1C4}" type="sibTrans" cxnId="{832EC22B-D678-4859-A22D-E533EBBD3EF4}">
      <dgm:prSet/>
      <dgm:spPr/>
      <dgm:t>
        <a:bodyPr/>
        <a:lstStyle/>
        <a:p>
          <a:endParaRPr lang="el-GR"/>
        </a:p>
      </dgm:t>
    </dgm:pt>
    <dgm:pt modelId="{A50AED42-D342-4036-8541-825F39CEBC65}" type="pres">
      <dgm:prSet presAssocID="{A53B103B-814C-4AE9-AF11-B22A91BC7546}" presName="hierChild1" presStyleCnt="0">
        <dgm:presLayoutVars>
          <dgm:chPref val="1"/>
          <dgm:dir/>
          <dgm:animOne val="branch"/>
          <dgm:animLvl val="lvl"/>
          <dgm:resizeHandles/>
        </dgm:presLayoutVars>
      </dgm:prSet>
      <dgm:spPr/>
    </dgm:pt>
    <dgm:pt modelId="{215AB89D-A907-44CC-8604-ECEA6EC49244}" type="pres">
      <dgm:prSet presAssocID="{23A69C7C-E20D-4B4A-9149-C15513EE7202}" presName="hierRoot1" presStyleCnt="0"/>
      <dgm:spPr/>
    </dgm:pt>
    <dgm:pt modelId="{7C825787-437C-4B9F-AF14-803871481D1E}" type="pres">
      <dgm:prSet presAssocID="{23A69C7C-E20D-4B4A-9149-C15513EE7202}" presName="composite" presStyleCnt="0"/>
      <dgm:spPr/>
    </dgm:pt>
    <dgm:pt modelId="{4276056E-1BDA-47E7-B221-9C50029FBCF9}" type="pres">
      <dgm:prSet presAssocID="{23A69C7C-E20D-4B4A-9149-C15513EE7202}" presName="background" presStyleLbl="node0" presStyleIdx="0" presStyleCnt="1"/>
      <dgm:spPr/>
    </dgm:pt>
    <dgm:pt modelId="{DA005BF2-B4A8-4C44-BA00-AB8CA9CDEF16}" type="pres">
      <dgm:prSet presAssocID="{23A69C7C-E20D-4B4A-9149-C15513EE7202}" presName="text" presStyleLbl="fgAcc0" presStyleIdx="0" presStyleCnt="1">
        <dgm:presLayoutVars>
          <dgm:chPref val="3"/>
        </dgm:presLayoutVars>
      </dgm:prSet>
      <dgm:spPr/>
    </dgm:pt>
    <dgm:pt modelId="{507C6DD8-583B-48D4-BA59-A36886DF5811}" type="pres">
      <dgm:prSet presAssocID="{23A69C7C-E20D-4B4A-9149-C15513EE7202}" presName="hierChild2" presStyleCnt="0"/>
      <dgm:spPr/>
    </dgm:pt>
    <dgm:pt modelId="{6A7B6E9B-8D78-4408-9B10-9F1C21B1A3DD}" type="pres">
      <dgm:prSet presAssocID="{6A6A2109-A834-4D4D-AD53-76C8E0CCEDC8}" presName="Name10" presStyleLbl="parChTrans1D2" presStyleIdx="0" presStyleCnt="3"/>
      <dgm:spPr/>
    </dgm:pt>
    <dgm:pt modelId="{5B7BEC27-EB86-49D1-91AE-F3FC17799875}" type="pres">
      <dgm:prSet presAssocID="{7B1CB967-52CF-4FD1-8602-6C222E0CDF5E}" presName="hierRoot2" presStyleCnt="0"/>
      <dgm:spPr/>
    </dgm:pt>
    <dgm:pt modelId="{7DF3912D-FCF9-4B76-974E-BC7BE6F64C06}" type="pres">
      <dgm:prSet presAssocID="{7B1CB967-52CF-4FD1-8602-6C222E0CDF5E}" presName="composite2" presStyleCnt="0"/>
      <dgm:spPr/>
    </dgm:pt>
    <dgm:pt modelId="{B6B7B7F0-9C6D-49DA-BB69-5F36D54F65D8}" type="pres">
      <dgm:prSet presAssocID="{7B1CB967-52CF-4FD1-8602-6C222E0CDF5E}" presName="background2" presStyleLbl="node2" presStyleIdx="0" presStyleCnt="3"/>
      <dgm:spPr/>
    </dgm:pt>
    <dgm:pt modelId="{412D8BBC-365F-496F-B54C-ACD0484E11CA}" type="pres">
      <dgm:prSet presAssocID="{7B1CB967-52CF-4FD1-8602-6C222E0CDF5E}" presName="text2" presStyleLbl="fgAcc2" presStyleIdx="0" presStyleCnt="3">
        <dgm:presLayoutVars>
          <dgm:chPref val="3"/>
        </dgm:presLayoutVars>
      </dgm:prSet>
      <dgm:spPr/>
    </dgm:pt>
    <dgm:pt modelId="{3D8DE7E9-68A0-493A-8BB8-7097254E770A}" type="pres">
      <dgm:prSet presAssocID="{7B1CB967-52CF-4FD1-8602-6C222E0CDF5E}" presName="hierChild3" presStyleCnt="0"/>
      <dgm:spPr/>
    </dgm:pt>
    <dgm:pt modelId="{D2658B95-93E8-4780-9470-A9933AD13D57}" type="pres">
      <dgm:prSet presAssocID="{097EB8A2-BCE6-40DB-8C1A-B18305AABC07}" presName="Name10" presStyleLbl="parChTrans1D2" presStyleIdx="1" presStyleCnt="3"/>
      <dgm:spPr/>
    </dgm:pt>
    <dgm:pt modelId="{DC92E582-5B41-422F-943D-87192E6501E3}" type="pres">
      <dgm:prSet presAssocID="{45C67D49-C624-4BF0-87FE-D5BCD1FAD527}" presName="hierRoot2" presStyleCnt="0"/>
      <dgm:spPr/>
    </dgm:pt>
    <dgm:pt modelId="{938A5620-527C-4B50-8E90-051195728FFD}" type="pres">
      <dgm:prSet presAssocID="{45C67D49-C624-4BF0-87FE-D5BCD1FAD527}" presName="composite2" presStyleCnt="0"/>
      <dgm:spPr/>
    </dgm:pt>
    <dgm:pt modelId="{7DEFFB17-EAF2-4FE8-B512-B1CE0D0D417D}" type="pres">
      <dgm:prSet presAssocID="{45C67D49-C624-4BF0-87FE-D5BCD1FAD527}" presName="background2" presStyleLbl="node2" presStyleIdx="1" presStyleCnt="3"/>
      <dgm:spPr/>
    </dgm:pt>
    <dgm:pt modelId="{4208F7EB-B44A-4077-A89E-665F96E3B979}" type="pres">
      <dgm:prSet presAssocID="{45C67D49-C624-4BF0-87FE-D5BCD1FAD527}" presName="text2" presStyleLbl="fgAcc2" presStyleIdx="1" presStyleCnt="3">
        <dgm:presLayoutVars>
          <dgm:chPref val="3"/>
        </dgm:presLayoutVars>
      </dgm:prSet>
      <dgm:spPr/>
    </dgm:pt>
    <dgm:pt modelId="{A24B9BE9-BDAC-4150-9E2D-F36A03487B4D}" type="pres">
      <dgm:prSet presAssocID="{45C67D49-C624-4BF0-87FE-D5BCD1FAD527}" presName="hierChild3" presStyleCnt="0"/>
      <dgm:spPr/>
    </dgm:pt>
    <dgm:pt modelId="{CBA28EDD-BCE4-4BF9-A13A-B4A7FF587B3D}" type="pres">
      <dgm:prSet presAssocID="{7384D8AE-C0CB-4CF4-B00A-55A3CC7CCCE0}" presName="Name10" presStyleLbl="parChTrans1D2" presStyleIdx="2" presStyleCnt="3"/>
      <dgm:spPr/>
    </dgm:pt>
    <dgm:pt modelId="{061FB68C-6A2A-4C0A-9991-EF058E11738E}" type="pres">
      <dgm:prSet presAssocID="{40C18EF5-149C-49C2-B185-48FB1FB44AEA}" presName="hierRoot2" presStyleCnt="0"/>
      <dgm:spPr/>
    </dgm:pt>
    <dgm:pt modelId="{66B5F1B4-7AE6-495F-9887-2D6F6E909352}" type="pres">
      <dgm:prSet presAssocID="{40C18EF5-149C-49C2-B185-48FB1FB44AEA}" presName="composite2" presStyleCnt="0"/>
      <dgm:spPr/>
    </dgm:pt>
    <dgm:pt modelId="{0E899D67-6F53-4D8D-88FD-110B15C18F9B}" type="pres">
      <dgm:prSet presAssocID="{40C18EF5-149C-49C2-B185-48FB1FB44AEA}" presName="background2" presStyleLbl="node2" presStyleIdx="2" presStyleCnt="3"/>
      <dgm:spPr/>
    </dgm:pt>
    <dgm:pt modelId="{C14DCF24-00FF-4CDF-8964-372D564341C5}" type="pres">
      <dgm:prSet presAssocID="{40C18EF5-149C-49C2-B185-48FB1FB44AEA}" presName="text2" presStyleLbl="fgAcc2" presStyleIdx="2" presStyleCnt="3">
        <dgm:presLayoutVars>
          <dgm:chPref val="3"/>
        </dgm:presLayoutVars>
      </dgm:prSet>
      <dgm:spPr/>
    </dgm:pt>
    <dgm:pt modelId="{51B6401C-055F-4603-96B5-812FABD9461E}" type="pres">
      <dgm:prSet presAssocID="{40C18EF5-149C-49C2-B185-48FB1FB44AEA}" presName="hierChild3" presStyleCnt="0"/>
      <dgm:spPr/>
    </dgm:pt>
  </dgm:ptLst>
  <dgm:cxnLst>
    <dgm:cxn modelId="{B97C270C-7D7C-486B-AF43-9FAB2EB614FE}" type="presOf" srcId="{6A6A2109-A834-4D4D-AD53-76C8E0CCEDC8}" destId="{6A7B6E9B-8D78-4408-9B10-9F1C21B1A3DD}" srcOrd="0" destOrd="0" presId="urn:microsoft.com/office/officeart/2005/8/layout/hierarchy1"/>
    <dgm:cxn modelId="{518C2826-BA5D-4E63-85EB-F2C0E7136393}" type="presOf" srcId="{097EB8A2-BCE6-40DB-8C1A-B18305AABC07}" destId="{D2658B95-93E8-4780-9470-A9933AD13D57}" srcOrd="0" destOrd="0" presId="urn:microsoft.com/office/officeart/2005/8/layout/hierarchy1"/>
    <dgm:cxn modelId="{832EC22B-D678-4859-A22D-E533EBBD3EF4}" srcId="{23A69C7C-E20D-4B4A-9149-C15513EE7202}" destId="{40C18EF5-149C-49C2-B185-48FB1FB44AEA}" srcOrd="2" destOrd="0" parTransId="{7384D8AE-C0CB-4CF4-B00A-55A3CC7CCCE0}" sibTransId="{1EF22B85-C764-45AA-A553-09D850D8C1C4}"/>
    <dgm:cxn modelId="{97FE4C36-99A2-4721-816E-304ACC5EF3D1}" srcId="{A53B103B-814C-4AE9-AF11-B22A91BC7546}" destId="{23A69C7C-E20D-4B4A-9149-C15513EE7202}" srcOrd="0" destOrd="0" parTransId="{017DE31B-80F0-4672-BCDA-B865EAF5087D}" sibTransId="{818DF677-9270-45F3-89D6-8A4081C6278A}"/>
    <dgm:cxn modelId="{E30D324A-1AB3-4D9C-ABF8-1C2D2EBF7F5D}" type="presOf" srcId="{23A69C7C-E20D-4B4A-9149-C15513EE7202}" destId="{DA005BF2-B4A8-4C44-BA00-AB8CA9CDEF16}" srcOrd="0" destOrd="0" presId="urn:microsoft.com/office/officeart/2005/8/layout/hierarchy1"/>
    <dgm:cxn modelId="{3222344E-92AC-41BC-A268-FB7E6F993342}" type="presOf" srcId="{40C18EF5-149C-49C2-B185-48FB1FB44AEA}" destId="{C14DCF24-00FF-4CDF-8964-372D564341C5}" srcOrd="0" destOrd="0" presId="urn:microsoft.com/office/officeart/2005/8/layout/hierarchy1"/>
    <dgm:cxn modelId="{22CAD987-7A8B-4DC4-98B8-9B3F9406404D}" srcId="{23A69C7C-E20D-4B4A-9149-C15513EE7202}" destId="{45C67D49-C624-4BF0-87FE-D5BCD1FAD527}" srcOrd="1" destOrd="0" parTransId="{097EB8A2-BCE6-40DB-8C1A-B18305AABC07}" sibTransId="{23DCC0BF-B9AE-4D6E-AC14-679C46A433CC}"/>
    <dgm:cxn modelId="{4F82D989-34FD-4DBD-861E-6D8520E88015}" type="presOf" srcId="{7B1CB967-52CF-4FD1-8602-6C222E0CDF5E}" destId="{412D8BBC-365F-496F-B54C-ACD0484E11CA}" srcOrd="0" destOrd="0" presId="urn:microsoft.com/office/officeart/2005/8/layout/hierarchy1"/>
    <dgm:cxn modelId="{B5C14CA9-55C4-445A-B711-D040D466E3F3}" type="presOf" srcId="{45C67D49-C624-4BF0-87FE-D5BCD1FAD527}" destId="{4208F7EB-B44A-4077-A89E-665F96E3B979}" srcOrd="0" destOrd="0" presId="urn:microsoft.com/office/officeart/2005/8/layout/hierarchy1"/>
    <dgm:cxn modelId="{56AA65BF-FE2F-44D2-AEAA-F923A1EC9723}" type="presOf" srcId="{7384D8AE-C0CB-4CF4-B00A-55A3CC7CCCE0}" destId="{CBA28EDD-BCE4-4BF9-A13A-B4A7FF587B3D}" srcOrd="0" destOrd="0" presId="urn:microsoft.com/office/officeart/2005/8/layout/hierarchy1"/>
    <dgm:cxn modelId="{6513C6CA-8820-4DD7-B99F-B84A43FE7D53}" srcId="{23A69C7C-E20D-4B4A-9149-C15513EE7202}" destId="{7B1CB967-52CF-4FD1-8602-6C222E0CDF5E}" srcOrd="0" destOrd="0" parTransId="{6A6A2109-A834-4D4D-AD53-76C8E0CCEDC8}" sibTransId="{935FCF2E-777D-405B-A7C1-9251FEE6DFB9}"/>
    <dgm:cxn modelId="{73B025EB-01E2-4DF5-8551-C4AD70628A48}" type="presOf" srcId="{A53B103B-814C-4AE9-AF11-B22A91BC7546}" destId="{A50AED42-D342-4036-8541-825F39CEBC65}" srcOrd="0" destOrd="0" presId="urn:microsoft.com/office/officeart/2005/8/layout/hierarchy1"/>
    <dgm:cxn modelId="{9FE96170-103E-4677-854E-9A34FB94F16D}" type="presParOf" srcId="{A50AED42-D342-4036-8541-825F39CEBC65}" destId="{215AB89D-A907-44CC-8604-ECEA6EC49244}" srcOrd="0" destOrd="0" presId="urn:microsoft.com/office/officeart/2005/8/layout/hierarchy1"/>
    <dgm:cxn modelId="{E3ECB43B-6E8C-49E4-94EC-805FB280B9DD}" type="presParOf" srcId="{215AB89D-A907-44CC-8604-ECEA6EC49244}" destId="{7C825787-437C-4B9F-AF14-803871481D1E}" srcOrd="0" destOrd="0" presId="urn:microsoft.com/office/officeart/2005/8/layout/hierarchy1"/>
    <dgm:cxn modelId="{0A737AD7-85F2-4D0F-BBE9-A9AFA234C779}" type="presParOf" srcId="{7C825787-437C-4B9F-AF14-803871481D1E}" destId="{4276056E-1BDA-47E7-B221-9C50029FBCF9}" srcOrd="0" destOrd="0" presId="urn:microsoft.com/office/officeart/2005/8/layout/hierarchy1"/>
    <dgm:cxn modelId="{70E61E0A-79A6-4526-9821-AA81B5D97572}" type="presParOf" srcId="{7C825787-437C-4B9F-AF14-803871481D1E}" destId="{DA005BF2-B4A8-4C44-BA00-AB8CA9CDEF16}" srcOrd="1" destOrd="0" presId="urn:microsoft.com/office/officeart/2005/8/layout/hierarchy1"/>
    <dgm:cxn modelId="{23901C9D-376B-4090-AE4F-BFAA0709992A}" type="presParOf" srcId="{215AB89D-A907-44CC-8604-ECEA6EC49244}" destId="{507C6DD8-583B-48D4-BA59-A36886DF5811}" srcOrd="1" destOrd="0" presId="urn:microsoft.com/office/officeart/2005/8/layout/hierarchy1"/>
    <dgm:cxn modelId="{9D07D3D2-3101-42F6-B209-CFEA9FF47E58}" type="presParOf" srcId="{507C6DD8-583B-48D4-BA59-A36886DF5811}" destId="{6A7B6E9B-8D78-4408-9B10-9F1C21B1A3DD}" srcOrd="0" destOrd="0" presId="urn:microsoft.com/office/officeart/2005/8/layout/hierarchy1"/>
    <dgm:cxn modelId="{A5DFB461-100A-433B-B71C-709B2CB2F8EA}" type="presParOf" srcId="{507C6DD8-583B-48D4-BA59-A36886DF5811}" destId="{5B7BEC27-EB86-49D1-91AE-F3FC17799875}" srcOrd="1" destOrd="0" presId="urn:microsoft.com/office/officeart/2005/8/layout/hierarchy1"/>
    <dgm:cxn modelId="{833BD773-F2BE-4EEC-A876-41828EA3BC10}" type="presParOf" srcId="{5B7BEC27-EB86-49D1-91AE-F3FC17799875}" destId="{7DF3912D-FCF9-4B76-974E-BC7BE6F64C06}" srcOrd="0" destOrd="0" presId="urn:microsoft.com/office/officeart/2005/8/layout/hierarchy1"/>
    <dgm:cxn modelId="{F92E41B8-FCF9-433F-822F-1E7E0FCB57DC}" type="presParOf" srcId="{7DF3912D-FCF9-4B76-974E-BC7BE6F64C06}" destId="{B6B7B7F0-9C6D-49DA-BB69-5F36D54F65D8}" srcOrd="0" destOrd="0" presId="urn:microsoft.com/office/officeart/2005/8/layout/hierarchy1"/>
    <dgm:cxn modelId="{F22296D7-F770-4707-A242-77B0AFAD8E03}" type="presParOf" srcId="{7DF3912D-FCF9-4B76-974E-BC7BE6F64C06}" destId="{412D8BBC-365F-496F-B54C-ACD0484E11CA}" srcOrd="1" destOrd="0" presId="urn:microsoft.com/office/officeart/2005/8/layout/hierarchy1"/>
    <dgm:cxn modelId="{CAF1B1EA-35B2-463F-8558-3FA41423A8B0}" type="presParOf" srcId="{5B7BEC27-EB86-49D1-91AE-F3FC17799875}" destId="{3D8DE7E9-68A0-493A-8BB8-7097254E770A}" srcOrd="1" destOrd="0" presId="urn:microsoft.com/office/officeart/2005/8/layout/hierarchy1"/>
    <dgm:cxn modelId="{C0FA3D31-FCD4-4BDF-A186-851375D4ED4C}" type="presParOf" srcId="{507C6DD8-583B-48D4-BA59-A36886DF5811}" destId="{D2658B95-93E8-4780-9470-A9933AD13D57}" srcOrd="2" destOrd="0" presId="urn:microsoft.com/office/officeart/2005/8/layout/hierarchy1"/>
    <dgm:cxn modelId="{D49DF958-9371-4D62-945E-DAF4C520BAD2}" type="presParOf" srcId="{507C6DD8-583B-48D4-BA59-A36886DF5811}" destId="{DC92E582-5B41-422F-943D-87192E6501E3}" srcOrd="3" destOrd="0" presId="urn:microsoft.com/office/officeart/2005/8/layout/hierarchy1"/>
    <dgm:cxn modelId="{9F6C36D1-DC02-45EB-889C-4DD5ED809AE0}" type="presParOf" srcId="{DC92E582-5B41-422F-943D-87192E6501E3}" destId="{938A5620-527C-4B50-8E90-051195728FFD}" srcOrd="0" destOrd="0" presId="urn:microsoft.com/office/officeart/2005/8/layout/hierarchy1"/>
    <dgm:cxn modelId="{6F23AC40-446D-49C7-93C0-D13E3007E02B}" type="presParOf" srcId="{938A5620-527C-4B50-8E90-051195728FFD}" destId="{7DEFFB17-EAF2-4FE8-B512-B1CE0D0D417D}" srcOrd="0" destOrd="0" presId="urn:microsoft.com/office/officeart/2005/8/layout/hierarchy1"/>
    <dgm:cxn modelId="{395BE73A-3E0F-41A0-BDA6-23D4AC4D4D89}" type="presParOf" srcId="{938A5620-527C-4B50-8E90-051195728FFD}" destId="{4208F7EB-B44A-4077-A89E-665F96E3B979}" srcOrd="1" destOrd="0" presId="urn:microsoft.com/office/officeart/2005/8/layout/hierarchy1"/>
    <dgm:cxn modelId="{4822B557-E9DE-49BA-BAD0-081B47563BC9}" type="presParOf" srcId="{DC92E582-5B41-422F-943D-87192E6501E3}" destId="{A24B9BE9-BDAC-4150-9E2D-F36A03487B4D}" srcOrd="1" destOrd="0" presId="urn:microsoft.com/office/officeart/2005/8/layout/hierarchy1"/>
    <dgm:cxn modelId="{9475AFEC-93B4-428E-9EFA-BE33455D3056}" type="presParOf" srcId="{507C6DD8-583B-48D4-BA59-A36886DF5811}" destId="{CBA28EDD-BCE4-4BF9-A13A-B4A7FF587B3D}" srcOrd="4" destOrd="0" presId="urn:microsoft.com/office/officeart/2005/8/layout/hierarchy1"/>
    <dgm:cxn modelId="{9B931123-766B-4F90-93F6-47F9146856CE}" type="presParOf" srcId="{507C6DD8-583B-48D4-BA59-A36886DF5811}" destId="{061FB68C-6A2A-4C0A-9991-EF058E11738E}" srcOrd="5" destOrd="0" presId="urn:microsoft.com/office/officeart/2005/8/layout/hierarchy1"/>
    <dgm:cxn modelId="{412FF300-317B-417D-8618-1E531FDD19E6}" type="presParOf" srcId="{061FB68C-6A2A-4C0A-9991-EF058E11738E}" destId="{66B5F1B4-7AE6-495F-9887-2D6F6E909352}" srcOrd="0" destOrd="0" presId="urn:microsoft.com/office/officeart/2005/8/layout/hierarchy1"/>
    <dgm:cxn modelId="{9B660BC2-1314-4F90-ACD1-192CAB598B85}" type="presParOf" srcId="{66B5F1B4-7AE6-495F-9887-2D6F6E909352}" destId="{0E899D67-6F53-4D8D-88FD-110B15C18F9B}" srcOrd="0" destOrd="0" presId="urn:microsoft.com/office/officeart/2005/8/layout/hierarchy1"/>
    <dgm:cxn modelId="{27BE5DDA-CEE2-4ADE-BA27-ADCDEC18C471}" type="presParOf" srcId="{66B5F1B4-7AE6-495F-9887-2D6F6E909352}" destId="{C14DCF24-00FF-4CDF-8964-372D564341C5}" srcOrd="1" destOrd="0" presId="urn:microsoft.com/office/officeart/2005/8/layout/hierarchy1"/>
    <dgm:cxn modelId="{D2297E86-0F53-4DC8-977E-3578BA2B87AF}" type="presParOf" srcId="{061FB68C-6A2A-4C0A-9991-EF058E11738E}" destId="{51B6401C-055F-4603-96B5-812FABD9461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E1DDF3A-EDF8-496D-8EDD-DD43729F5A5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96CDEE90-EE1B-4AE2-8F09-232BFC97A5C5}">
      <dgm:prSet phldrT="[Κείμενο]"/>
      <dgm:spPr/>
      <dgm:t>
        <a:bodyPr/>
        <a:lstStyle/>
        <a:p>
          <a:r>
            <a:rPr lang="el-GR" b="1" dirty="0"/>
            <a:t>Σάκχαρα </a:t>
          </a:r>
          <a:r>
            <a:rPr lang="el-GR" dirty="0"/>
            <a:t> </a:t>
          </a:r>
        </a:p>
      </dgm:t>
    </dgm:pt>
    <dgm:pt modelId="{59E8E8C6-0AA1-47D2-8E0D-560D5FACBB8B}" type="parTrans" cxnId="{36B050CA-26C1-4079-8039-D279F908FEB2}">
      <dgm:prSet/>
      <dgm:spPr/>
      <dgm:t>
        <a:bodyPr/>
        <a:lstStyle/>
        <a:p>
          <a:endParaRPr lang="el-GR"/>
        </a:p>
      </dgm:t>
    </dgm:pt>
    <dgm:pt modelId="{7E15FAB3-0F83-4D31-B04B-B794A8A19F20}" type="sibTrans" cxnId="{36B050CA-26C1-4079-8039-D279F908FEB2}">
      <dgm:prSet/>
      <dgm:spPr/>
      <dgm:t>
        <a:bodyPr/>
        <a:lstStyle/>
        <a:p>
          <a:endParaRPr lang="el-GR"/>
        </a:p>
      </dgm:t>
    </dgm:pt>
    <dgm:pt modelId="{14D4C0F9-2F78-4CF3-B83C-5F25833ECCA9}">
      <dgm:prSet phldrT="[Κείμενο]"/>
      <dgm:spPr/>
      <dgm:t>
        <a:bodyPr/>
        <a:lstStyle/>
        <a:p>
          <a:r>
            <a:rPr lang="el-GR" dirty="0"/>
            <a:t>Μονοσακχαρίτες </a:t>
          </a:r>
        </a:p>
      </dgm:t>
    </dgm:pt>
    <dgm:pt modelId="{82ED9CFD-48FC-4C54-B869-6D1DE8A1B217}" type="parTrans" cxnId="{4DEAA74B-EB9B-46BC-ACD4-88D8F288DAB3}">
      <dgm:prSet/>
      <dgm:spPr/>
      <dgm:t>
        <a:bodyPr/>
        <a:lstStyle/>
        <a:p>
          <a:endParaRPr lang="el-GR"/>
        </a:p>
      </dgm:t>
    </dgm:pt>
    <dgm:pt modelId="{F61266CB-C1EE-4EE6-9000-98BE17BC942F}" type="sibTrans" cxnId="{4DEAA74B-EB9B-46BC-ACD4-88D8F288DAB3}">
      <dgm:prSet/>
      <dgm:spPr/>
      <dgm:t>
        <a:bodyPr/>
        <a:lstStyle/>
        <a:p>
          <a:endParaRPr lang="el-GR"/>
        </a:p>
      </dgm:t>
    </dgm:pt>
    <dgm:pt modelId="{D88F8873-88EE-430F-9D9E-558D30E2714B}">
      <dgm:prSet phldrT="[Κείμενο]"/>
      <dgm:spPr/>
      <dgm:t>
        <a:bodyPr/>
        <a:lstStyle/>
        <a:p>
          <a:r>
            <a:rPr lang="el-GR" dirty="0"/>
            <a:t>Γλυκόζη</a:t>
          </a:r>
        </a:p>
        <a:p>
          <a:r>
            <a:rPr lang="el-GR" dirty="0"/>
            <a:t>Φρουκτόζη </a:t>
          </a:r>
        </a:p>
        <a:p>
          <a:r>
            <a:rPr lang="el-GR" dirty="0"/>
            <a:t>Γαλακτόζη</a:t>
          </a:r>
          <a:r>
            <a:rPr lang="en-US" dirty="0"/>
            <a:t> </a:t>
          </a:r>
          <a:r>
            <a:rPr lang="el-GR" dirty="0"/>
            <a:t>κα  </a:t>
          </a:r>
        </a:p>
      </dgm:t>
    </dgm:pt>
    <dgm:pt modelId="{C5669BF0-D83F-474B-A348-0E91546F0D1E}" type="parTrans" cxnId="{6E530290-7D55-4102-9384-F35B65C2A331}">
      <dgm:prSet/>
      <dgm:spPr/>
      <dgm:t>
        <a:bodyPr/>
        <a:lstStyle/>
        <a:p>
          <a:endParaRPr lang="el-GR"/>
        </a:p>
      </dgm:t>
    </dgm:pt>
    <dgm:pt modelId="{A4E5BF56-7ADB-4CEF-B02F-BDFCA9EC9CDB}" type="sibTrans" cxnId="{6E530290-7D55-4102-9384-F35B65C2A331}">
      <dgm:prSet/>
      <dgm:spPr/>
      <dgm:t>
        <a:bodyPr/>
        <a:lstStyle/>
        <a:p>
          <a:endParaRPr lang="el-GR"/>
        </a:p>
      </dgm:t>
    </dgm:pt>
    <dgm:pt modelId="{84131655-3DF2-4884-B93A-9C6F80007682}">
      <dgm:prSet phldrT="[Κείμενο]"/>
      <dgm:spPr/>
      <dgm:t>
        <a:bodyPr/>
        <a:lstStyle/>
        <a:p>
          <a:r>
            <a:rPr lang="el-GR" dirty="0"/>
            <a:t>Δισακχαρίτες </a:t>
          </a:r>
        </a:p>
      </dgm:t>
    </dgm:pt>
    <dgm:pt modelId="{EE3EA552-1654-498D-9549-DA105F652A06}" type="parTrans" cxnId="{4E743214-F6EE-46EB-B5F5-AAE79DA22B1E}">
      <dgm:prSet/>
      <dgm:spPr/>
      <dgm:t>
        <a:bodyPr/>
        <a:lstStyle/>
        <a:p>
          <a:endParaRPr lang="el-GR"/>
        </a:p>
      </dgm:t>
    </dgm:pt>
    <dgm:pt modelId="{F8DAA2B4-4DDF-49AE-9C48-929C1156D3EF}" type="sibTrans" cxnId="{4E743214-F6EE-46EB-B5F5-AAE79DA22B1E}">
      <dgm:prSet/>
      <dgm:spPr/>
      <dgm:t>
        <a:bodyPr/>
        <a:lstStyle/>
        <a:p>
          <a:endParaRPr lang="el-GR"/>
        </a:p>
      </dgm:t>
    </dgm:pt>
    <dgm:pt modelId="{9F50A543-4569-4AA8-ADA8-965D7F2A6C06}">
      <dgm:prSet phldrT="[Κείμενο]"/>
      <dgm:spPr/>
      <dgm:t>
        <a:bodyPr/>
        <a:lstStyle/>
        <a:p>
          <a:r>
            <a:rPr lang="el-GR" dirty="0"/>
            <a:t>Σακχαρόζη </a:t>
          </a:r>
        </a:p>
        <a:p>
          <a:r>
            <a:rPr lang="el-GR" dirty="0"/>
            <a:t>Λακτόζη </a:t>
          </a:r>
        </a:p>
        <a:p>
          <a:r>
            <a:rPr lang="el-GR" dirty="0"/>
            <a:t>Μαλτόζη κα</a:t>
          </a:r>
        </a:p>
      </dgm:t>
    </dgm:pt>
    <dgm:pt modelId="{30B3D0B8-60EF-48D7-A18E-CB060230C98F}" type="parTrans" cxnId="{20DC3C0A-E554-4AF7-A6D7-C2341934DF2D}">
      <dgm:prSet/>
      <dgm:spPr/>
      <dgm:t>
        <a:bodyPr/>
        <a:lstStyle/>
        <a:p>
          <a:endParaRPr lang="el-GR"/>
        </a:p>
      </dgm:t>
    </dgm:pt>
    <dgm:pt modelId="{64FB0227-5910-4F0B-8CCB-93D25D2F6C1E}" type="sibTrans" cxnId="{20DC3C0A-E554-4AF7-A6D7-C2341934DF2D}">
      <dgm:prSet/>
      <dgm:spPr/>
      <dgm:t>
        <a:bodyPr/>
        <a:lstStyle/>
        <a:p>
          <a:endParaRPr lang="el-GR"/>
        </a:p>
      </dgm:t>
    </dgm:pt>
    <dgm:pt modelId="{AC72B276-A64E-4E39-9F38-0CB948E39EAE}">
      <dgm:prSet/>
      <dgm:spPr/>
      <dgm:t>
        <a:bodyPr/>
        <a:lstStyle/>
        <a:p>
          <a:r>
            <a:rPr lang="el-GR" dirty="0"/>
            <a:t>Πολυσακχαρίτες </a:t>
          </a:r>
        </a:p>
      </dgm:t>
    </dgm:pt>
    <dgm:pt modelId="{893EE256-AF63-4DD9-9960-795621564F7D}" type="parTrans" cxnId="{951A2C6A-7CDA-4834-BD76-465F31747934}">
      <dgm:prSet/>
      <dgm:spPr/>
      <dgm:t>
        <a:bodyPr/>
        <a:lstStyle/>
        <a:p>
          <a:endParaRPr lang="el-GR"/>
        </a:p>
      </dgm:t>
    </dgm:pt>
    <dgm:pt modelId="{CD9BA1D1-70DB-45EE-B264-B5F7A7413793}" type="sibTrans" cxnId="{951A2C6A-7CDA-4834-BD76-465F31747934}">
      <dgm:prSet/>
      <dgm:spPr/>
      <dgm:t>
        <a:bodyPr/>
        <a:lstStyle/>
        <a:p>
          <a:endParaRPr lang="el-GR"/>
        </a:p>
      </dgm:t>
    </dgm:pt>
    <dgm:pt modelId="{47705A89-1107-4F33-A1A5-EFF77E123246}">
      <dgm:prSet/>
      <dgm:spPr/>
      <dgm:t>
        <a:bodyPr/>
        <a:lstStyle/>
        <a:p>
          <a:r>
            <a:rPr lang="el-GR" dirty="0"/>
            <a:t>Γλυκογόνο </a:t>
          </a:r>
        </a:p>
        <a:p>
          <a:r>
            <a:rPr lang="el-GR" dirty="0"/>
            <a:t>Άμυλο, </a:t>
          </a:r>
        </a:p>
        <a:p>
          <a:r>
            <a:rPr lang="el-GR" dirty="0"/>
            <a:t>Κυτταρίνη κα </a:t>
          </a:r>
        </a:p>
      </dgm:t>
    </dgm:pt>
    <dgm:pt modelId="{626D0338-5E51-47FC-8264-C3138BA0A094}" type="parTrans" cxnId="{62B02483-E5A9-4488-843C-B39EA5C76156}">
      <dgm:prSet/>
      <dgm:spPr/>
      <dgm:t>
        <a:bodyPr/>
        <a:lstStyle/>
        <a:p>
          <a:endParaRPr lang="el-GR"/>
        </a:p>
      </dgm:t>
    </dgm:pt>
    <dgm:pt modelId="{D2250531-9ADE-4E29-9AB0-CFEA63F4EAA1}" type="sibTrans" cxnId="{62B02483-E5A9-4488-843C-B39EA5C76156}">
      <dgm:prSet/>
      <dgm:spPr/>
      <dgm:t>
        <a:bodyPr/>
        <a:lstStyle/>
        <a:p>
          <a:endParaRPr lang="el-GR"/>
        </a:p>
      </dgm:t>
    </dgm:pt>
    <dgm:pt modelId="{DB3F7C64-465A-465F-BE7E-B5F6C60DF647}" type="pres">
      <dgm:prSet presAssocID="{4E1DDF3A-EDF8-496D-8EDD-DD43729F5A5C}" presName="hierChild1" presStyleCnt="0">
        <dgm:presLayoutVars>
          <dgm:chPref val="1"/>
          <dgm:dir/>
          <dgm:animOne val="branch"/>
          <dgm:animLvl val="lvl"/>
          <dgm:resizeHandles/>
        </dgm:presLayoutVars>
      </dgm:prSet>
      <dgm:spPr/>
    </dgm:pt>
    <dgm:pt modelId="{7E36C4F8-E7B7-492A-88BF-95E5254EA5B1}" type="pres">
      <dgm:prSet presAssocID="{96CDEE90-EE1B-4AE2-8F09-232BFC97A5C5}" presName="hierRoot1" presStyleCnt="0"/>
      <dgm:spPr/>
    </dgm:pt>
    <dgm:pt modelId="{D1E12512-B1FA-46EF-BA08-C3F089DB8CDC}" type="pres">
      <dgm:prSet presAssocID="{96CDEE90-EE1B-4AE2-8F09-232BFC97A5C5}" presName="composite" presStyleCnt="0"/>
      <dgm:spPr/>
    </dgm:pt>
    <dgm:pt modelId="{8800F686-0FD6-4D6C-BAAF-1629015A0431}" type="pres">
      <dgm:prSet presAssocID="{96CDEE90-EE1B-4AE2-8F09-232BFC97A5C5}" presName="background" presStyleLbl="node0" presStyleIdx="0" presStyleCnt="1"/>
      <dgm:spPr/>
    </dgm:pt>
    <dgm:pt modelId="{58FF00C7-2CB2-4075-BE43-BE5D514820DB}" type="pres">
      <dgm:prSet presAssocID="{96CDEE90-EE1B-4AE2-8F09-232BFC97A5C5}" presName="text" presStyleLbl="fgAcc0" presStyleIdx="0" presStyleCnt="1">
        <dgm:presLayoutVars>
          <dgm:chPref val="3"/>
        </dgm:presLayoutVars>
      </dgm:prSet>
      <dgm:spPr/>
    </dgm:pt>
    <dgm:pt modelId="{73BDE61D-B819-41E3-8725-731D546E27E7}" type="pres">
      <dgm:prSet presAssocID="{96CDEE90-EE1B-4AE2-8F09-232BFC97A5C5}" presName="hierChild2" presStyleCnt="0"/>
      <dgm:spPr/>
    </dgm:pt>
    <dgm:pt modelId="{BFD6DCE2-6B86-4E49-8CED-0C9B882C0D83}" type="pres">
      <dgm:prSet presAssocID="{82ED9CFD-48FC-4C54-B869-6D1DE8A1B217}" presName="Name10" presStyleLbl="parChTrans1D2" presStyleIdx="0" presStyleCnt="3"/>
      <dgm:spPr/>
    </dgm:pt>
    <dgm:pt modelId="{1C58BA39-9B10-4FEA-BB6A-2B4B2CD9E092}" type="pres">
      <dgm:prSet presAssocID="{14D4C0F9-2F78-4CF3-B83C-5F25833ECCA9}" presName="hierRoot2" presStyleCnt="0"/>
      <dgm:spPr/>
    </dgm:pt>
    <dgm:pt modelId="{11674DBA-D2A1-4F1A-8510-578A59B0ADE0}" type="pres">
      <dgm:prSet presAssocID="{14D4C0F9-2F78-4CF3-B83C-5F25833ECCA9}" presName="composite2" presStyleCnt="0"/>
      <dgm:spPr/>
    </dgm:pt>
    <dgm:pt modelId="{45CF4856-AF92-4091-AB18-FE9F33BB945A}" type="pres">
      <dgm:prSet presAssocID="{14D4C0F9-2F78-4CF3-B83C-5F25833ECCA9}" presName="background2" presStyleLbl="node2" presStyleIdx="0" presStyleCnt="3"/>
      <dgm:spPr/>
    </dgm:pt>
    <dgm:pt modelId="{7DAC9A3D-4CCD-498D-82FE-D710D9CBEEB0}" type="pres">
      <dgm:prSet presAssocID="{14D4C0F9-2F78-4CF3-B83C-5F25833ECCA9}" presName="text2" presStyleLbl="fgAcc2" presStyleIdx="0" presStyleCnt="3">
        <dgm:presLayoutVars>
          <dgm:chPref val="3"/>
        </dgm:presLayoutVars>
      </dgm:prSet>
      <dgm:spPr/>
    </dgm:pt>
    <dgm:pt modelId="{CA9A4A7A-FADC-4BDE-9300-1C78DCE2CB3B}" type="pres">
      <dgm:prSet presAssocID="{14D4C0F9-2F78-4CF3-B83C-5F25833ECCA9}" presName="hierChild3" presStyleCnt="0"/>
      <dgm:spPr/>
    </dgm:pt>
    <dgm:pt modelId="{93627744-0432-45E0-BDE6-949207B32A39}" type="pres">
      <dgm:prSet presAssocID="{C5669BF0-D83F-474B-A348-0E91546F0D1E}" presName="Name17" presStyleLbl="parChTrans1D3" presStyleIdx="0" presStyleCnt="3"/>
      <dgm:spPr/>
    </dgm:pt>
    <dgm:pt modelId="{CF160AF3-BA2F-4908-9EF7-5065B5395FD5}" type="pres">
      <dgm:prSet presAssocID="{D88F8873-88EE-430F-9D9E-558D30E2714B}" presName="hierRoot3" presStyleCnt="0"/>
      <dgm:spPr/>
    </dgm:pt>
    <dgm:pt modelId="{460431FA-B70E-4899-AD6E-C015F4BD948E}" type="pres">
      <dgm:prSet presAssocID="{D88F8873-88EE-430F-9D9E-558D30E2714B}" presName="composite3" presStyleCnt="0"/>
      <dgm:spPr/>
    </dgm:pt>
    <dgm:pt modelId="{C9083A81-F2D1-487D-895E-499BDB4421E0}" type="pres">
      <dgm:prSet presAssocID="{D88F8873-88EE-430F-9D9E-558D30E2714B}" presName="background3" presStyleLbl="node3" presStyleIdx="0" presStyleCnt="3"/>
      <dgm:spPr/>
    </dgm:pt>
    <dgm:pt modelId="{ECDD94DB-C7D7-499E-B7BC-29AEDCB5EA8D}" type="pres">
      <dgm:prSet presAssocID="{D88F8873-88EE-430F-9D9E-558D30E2714B}" presName="text3" presStyleLbl="fgAcc3" presStyleIdx="0" presStyleCnt="3">
        <dgm:presLayoutVars>
          <dgm:chPref val="3"/>
        </dgm:presLayoutVars>
      </dgm:prSet>
      <dgm:spPr/>
    </dgm:pt>
    <dgm:pt modelId="{51A8C3BC-C9AD-40F9-9073-6C2A5E924132}" type="pres">
      <dgm:prSet presAssocID="{D88F8873-88EE-430F-9D9E-558D30E2714B}" presName="hierChild4" presStyleCnt="0"/>
      <dgm:spPr/>
    </dgm:pt>
    <dgm:pt modelId="{554469ED-58BC-4E66-8E8D-8656B96A6267}" type="pres">
      <dgm:prSet presAssocID="{EE3EA552-1654-498D-9549-DA105F652A06}" presName="Name10" presStyleLbl="parChTrans1D2" presStyleIdx="1" presStyleCnt="3"/>
      <dgm:spPr/>
    </dgm:pt>
    <dgm:pt modelId="{7706BA54-5D98-4A7C-8F30-50AA9A059DD5}" type="pres">
      <dgm:prSet presAssocID="{84131655-3DF2-4884-B93A-9C6F80007682}" presName="hierRoot2" presStyleCnt="0"/>
      <dgm:spPr/>
    </dgm:pt>
    <dgm:pt modelId="{7D5A4908-C3B1-45D1-8523-66C15FA5EDBD}" type="pres">
      <dgm:prSet presAssocID="{84131655-3DF2-4884-B93A-9C6F80007682}" presName="composite2" presStyleCnt="0"/>
      <dgm:spPr/>
    </dgm:pt>
    <dgm:pt modelId="{A348C0F7-C1D0-4C55-9BC2-2117BCF06341}" type="pres">
      <dgm:prSet presAssocID="{84131655-3DF2-4884-B93A-9C6F80007682}" presName="background2" presStyleLbl="node2" presStyleIdx="1" presStyleCnt="3"/>
      <dgm:spPr/>
    </dgm:pt>
    <dgm:pt modelId="{247D6BEA-29A8-4992-B587-2E7C4B81227C}" type="pres">
      <dgm:prSet presAssocID="{84131655-3DF2-4884-B93A-9C6F80007682}" presName="text2" presStyleLbl="fgAcc2" presStyleIdx="1" presStyleCnt="3">
        <dgm:presLayoutVars>
          <dgm:chPref val="3"/>
        </dgm:presLayoutVars>
      </dgm:prSet>
      <dgm:spPr/>
    </dgm:pt>
    <dgm:pt modelId="{84E50251-7AD7-489B-BD37-054E1EA3A36E}" type="pres">
      <dgm:prSet presAssocID="{84131655-3DF2-4884-B93A-9C6F80007682}" presName="hierChild3" presStyleCnt="0"/>
      <dgm:spPr/>
    </dgm:pt>
    <dgm:pt modelId="{F4785388-8ABC-4A03-BF43-B30AFC2DB425}" type="pres">
      <dgm:prSet presAssocID="{30B3D0B8-60EF-48D7-A18E-CB060230C98F}" presName="Name17" presStyleLbl="parChTrans1D3" presStyleIdx="1" presStyleCnt="3"/>
      <dgm:spPr/>
    </dgm:pt>
    <dgm:pt modelId="{C4C9C37B-7D24-4CC9-8FAB-7AF731729CEF}" type="pres">
      <dgm:prSet presAssocID="{9F50A543-4569-4AA8-ADA8-965D7F2A6C06}" presName="hierRoot3" presStyleCnt="0"/>
      <dgm:spPr/>
    </dgm:pt>
    <dgm:pt modelId="{08A2E458-45ED-447C-B536-10218DAB86C9}" type="pres">
      <dgm:prSet presAssocID="{9F50A543-4569-4AA8-ADA8-965D7F2A6C06}" presName="composite3" presStyleCnt="0"/>
      <dgm:spPr/>
    </dgm:pt>
    <dgm:pt modelId="{E98563DB-E2C4-41FA-96DF-96E771C7BF42}" type="pres">
      <dgm:prSet presAssocID="{9F50A543-4569-4AA8-ADA8-965D7F2A6C06}" presName="background3" presStyleLbl="node3" presStyleIdx="1" presStyleCnt="3"/>
      <dgm:spPr/>
    </dgm:pt>
    <dgm:pt modelId="{CCD35680-2DFA-4A16-B70E-2F89F4C0D31F}" type="pres">
      <dgm:prSet presAssocID="{9F50A543-4569-4AA8-ADA8-965D7F2A6C06}" presName="text3" presStyleLbl="fgAcc3" presStyleIdx="1" presStyleCnt="3">
        <dgm:presLayoutVars>
          <dgm:chPref val="3"/>
        </dgm:presLayoutVars>
      </dgm:prSet>
      <dgm:spPr/>
    </dgm:pt>
    <dgm:pt modelId="{E8677395-7880-4611-929F-E78F414B6C8D}" type="pres">
      <dgm:prSet presAssocID="{9F50A543-4569-4AA8-ADA8-965D7F2A6C06}" presName="hierChild4" presStyleCnt="0"/>
      <dgm:spPr/>
    </dgm:pt>
    <dgm:pt modelId="{9BC98452-F161-4D54-AF1E-7B1B750BF4B5}" type="pres">
      <dgm:prSet presAssocID="{893EE256-AF63-4DD9-9960-795621564F7D}" presName="Name10" presStyleLbl="parChTrans1D2" presStyleIdx="2" presStyleCnt="3"/>
      <dgm:spPr/>
    </dgm:pt>
    <dgm:pt modelId="{3F2962BE-D471-450C-9A1D-D8884A6F0307}" type="pres">
      <dgm:prSet presAssocID="{AC72B276-A64E-4E39-9F38-0CB948E39EAE}" presName="hierRoot2" presStyleCnt="0"/>
      <dgm:spPr/>
    </dgm:pt>
    <dgm:pt modelId="{EA0C41DC-8322-470E-A774-56EA76E37A63}" type="pres">
      <dgm:prSet presAssocID="{AC72B276-A64E-4E39-9F38-0CB948E39EAE}" presName="composite2" presStyleCnt="0"/>
      <dgm:spPr/>
    </dgm:pt>
    <dgm:pt modelId="{E8260684-B644-4575-BC06-2557F706625F}" type="pres">
      <dgm:prSet presAssocID="{AC72B276-A64E-4E39-9F38-0CB948E39EAE}" presName="background2" presStyleLbl="node2" presStyleIdx="2" presStyleCnt="3"/>
      <dgm:spPr/>
    </dgm:pt>
    <dgm:pt modelId="{EFB37396-5FA8-4EFE-ACCE-CCC874B726EB}" type="pres">
      <dgm:prSet presAssocID="{AC72B276-A64E-4E39-9F38-0CB948E39EAE}" presName="text2" presStyleLbl="fgAcc2" presStyleIdx="2" presStyleCnt="3">
        <dgm:presLayoutVars>
          <dgm:chPref val="3"/>
        </dgm:presLayoutVars>
      </dgm:prSet>
      <dgm:spPr/>
    </dgm:pt>
    <dgm:pt modelId="{03406938-E24A-4758-A09D-F1CFFACCC6A4}" type="pres">
      <dgm:prSet presAssocID="{AC72B276-A64E-4E39-9F38-0CB948E39EAE}" presName="hierChild3" presStyleCnt="0"/>
      <dgm:spPr/>
    </dgm:pt>
    <dgm:pt modelId="{0995F988-1431-4021-900C-E2B1E7462449}" type="pres">
      <dgm:prSet presAssocID="{626D0338-5E51-47FC-8264-C3138BA0A094}" presName="Name17" presStyleLbl="parChTrans1D3" presStyleIdx="2" presStyleCnt="3"/>
      <dgm:spPr/>
    </dgm:pt>
    <dgm:pt modelId="{36027B56-7894-4478-86EB-F66992626AEF}" type="pres">
      <dgm:prSet presAssocID="{47705A89-1107-4F33-A1A5-EFF77E123246}" presName="hierRoot3" presStyleCnt="0"/>
      <dgm:spPr/>
    </dgm:pt>
    <dgm:pt modelId="{2D2F222E-2E61-4DC7-931D-2895E1A64669}" type="pres">
      <dgm:prSet presAssocID="{47705A89-1107-4F33-A1A5-EFF77E123246}" presName="composite3" presStyleCnt="0"/>
      <dgm:spPr/>
    </dgm:pt>
    <dgm:pt modelId="{0D532174-EADB-413F-98F8-25857588DFEB}" type="pres">
      <dgm:prSet presAssocID="{47705A89-1107-4F33-A1A5-EFF77E123246}" presName="background3" presStyleLbl="node3" presStyleIdx="2" presStyleCnt="3"/>
      <dgm:spPr/>
    </dgm:pt>
    <dgm:pt modelId="{E425DC26-F9DF-4E7D-B91F-60A60FB15000}" type="pres">
      <dgm:prSet presAssocID="{47705A89-1107-4F33-A1A5-EFF77E123246}" presName="text3" presStyleLbl="fgAcc3" presStyleIdx="2" presStyleCnt="3" custLinFactNeighborX="-284" custLinFactNeighborY="3568">
        <dgm:presLayoutVars>
          <dgm:chPref val="3"/>
        </dgm:presLayoutVars>
      </dgm:prSet>
      <dgm:spPr/>
    </dgm:pt>
    <dgm:pt modelId="{368E35D5-1BFC-4888-B30C-4BA813FC2C85}" type="pres">
      <dgm:prSet presAssocID="{47705A89-1107-4F33-A1A5-EFF77E123246}" presName="hierChild4" presStyleCnt="0"/>
      <dgm:spPr/>
    </dgm:pt>
  </dgm:ptLst>
  <dgm:cxnLst>
    <dgm:cxn modelId="{20DC3C0A-E554-4AF7-A6D7-C2341934DF2D}" srcId="{84131655-3DF2-4884-B93A-9C6F80007682}" destId="{9F50A543-4569-4AA8-ADA8-965D7F2A6C06}" srcOrd="0" destOrd="0" parTransId="{30B3D0B8-60EF-48D7-A18E-CB060230C98F}" sibTransId="{64FB0227-5910-4F0B-8CCB-93D25D2F6C1E}"/>
    <dgm:cxn modelId="{4E743214-F6EE-46EB-B5F5-AAE79DA22B1E}" srcId="{96CDEE90-EE1B-4AE2-8F09-232BFC97A5C5}" destId="{84131655-3DF2-4884-B93A-9C6F80007682}" srcOrd="1" destOrd="0" parTransId="{EE3EA552-1654-498D-9549-DA105F652A06}" sibTransId="{F8DAA2B4-4DDF-49AE-9C48-929C1156D3EF}"/>
    <dgm:cxn modelId="{77B4D118-EFA4-4718-8C29-5FC43573FE55}" type="presOf" srcId="{30B3D0B8-60EF-48D7-A18E-CB060230C98F}" destId="{F4785388-8ABC-4A03-BF43-B30AFC2DB425}" srcOrd="0" destOrd="0" presId="urn:microsoft.com/office/officeart/2005/8/layout/hierarchy1"/>
    <dgm:cxn modelId="{714C531F-A150-423A-9CBA-D0427BCEA01F}" type="presOf" srcId="{82ED9CFD-48FC-4C54-B869-6D1DE8A1B217}" destId="{BFD6DCE2-6B86-4E49-8CED-0C9B882C0D83}" srcOrd="0" destOrd="0" presId="urn:microsoft.com/office/officeart/2005/8/layout/hierarchy1"/>
    <dgm:cxn modelId="{A41A0F26-2FC5-49B4-B3FF-4B36C34A1D07}" type="presOf" srcId="{AC72B276-A64E-4E39-9F38-0CB948E39EAE}" destId="{EFB37396-5FA8-4EFE-ACCE-CCC874B726EB}" srcOrd="0" destOrd="0" presId="urn:microsoft.com/office/officeart/2005/8/layout/hierarchy1"/>
    <dgm:cxn modelId="{8832485D-FD8B-4E92-8D6B-67B4B88259AA}" type="presOf" srcId="{47705A89-1107-4F33-A1A5-EFF77E123246}" destId="{E425DC26-F9DF-4E7D-B91F-60A60FB15000}" srcOrd="0" destOrd="0" presId="urn:microsoft.com/office/officeart/2005/8/layout/hierarchy1"/>
    <dgm:cxn modelId="{EDE22142-DDE3-48A2-BEFB-7B07F6BD2EDF}" type="presOf" srcId="{14D4C0F9-2F78-4CF3-B83C-5F25833ECCA9}" destId="{7DAC9A3D-4CCD-498D-82FE-D710D9CBEEB0}" srcOrd="0" destOrd="0" presId="urn:microsoft.com/office/officeart/2005/8/layout/hierarchy1"/>
    <dgm:cxn modelId="{951A2C6A-7CDA-4834-BD76-465F31747934}" srcId="{96CDEE90-EE1B-4AE2-8F09-232BFC97A5C5}" destId="{AC72B276-A64E-4E39-9F38-0CB948E39EAE}" srcOrd="2" destOrd="0" parTransId="{893EE256-AF63-4DD9-9960-795621564F7D}" sibTransId="{CD9BA1D1-70DB-45EE-B264-B5F7A7413793}"/>
    <dgm:cxn modelId="{2D5D834A-73AA-46CE-A946-4D5F7045C11A}" type="presOf" srcId="{EE3EA552-1654-498D-9549-DA105F652A06}" destId="{554469ED-58BC-4E66-8E8D-8656B96A6267}" srcOrd="0" destOrd="0" presId="urn:microsoft.com/office/officeart/2005/8/layout/hierarchy1"/>
    <dgm:cxn modelId="{4DEAA74B-EB9B-46BC-ACD4-88D8F288DAB3}" srcId="{96CDEE90-EE1B-4AE2-8F09-232BFC97A5C5}" destId="{14D4C0F9-2F78-4CF3-B83C-5F25833ECCA9}" srcOrd="0" destOrd="0" parTransId="{82ED9CFD-48FC-4C54-B869-6D1DE8A1B217}" sibTransId="{F61266CB-C1EE-4EE6-9000-98BE17BC942F}"/>
    <dgm:cxn modelId="{2A68DC4D-1958-41A2-B49B-165B8197FC4B}" type="presOf" srcId="{84131655-3DF2-4884-B93A-9C6F80007682}" destId="{247D6BEA-29A8-4992-B587-2E7C4B81227C}" srcOrd="0" destOrd="0" presId="urn:microsoft.com/office/officeart/2005/8/layout/hierarchy1"/>
    <dgm:cxn modelId="{4EA50B75-7A4A-43F8-AE5B-4E4470558532}" type="presOf" srcId="{893EE256-AF63-4DD9-9960-795621564F7D}" destId="{9BC98452-F161-4D54-AF1E-7B1B750BF4B5}" srcOrd="0" destOrd="0" presId="urn:microsoft.com/office/officeart/2005/8/layout/hierarchy1"/>
    <dgm:cxn modelId="{62B02483-E5A9-4488-843C-B39EA5C76156}" srcId="{AC72B276-A64E-4E39-9F38-0CB948E39EAE}" destId="{47705A89-1107-4F33-A1A5-EFF77E123246}" srcOrd="0" destOrd="0" parTransId="{626D0338-5E51-47FC-8264-C3138BA0A094}" sibTransId="{D2250531-9ADE-4E29-9AB0-CFEA63F4EAA1}"/>
    <dgm:cxn modelId="{F526F388-CCB7-425D-8E51-D13B3C14C9BF}" type="presOf" srcId="{96CDEE90-EE1B-4AE2-8F09-232BFC97A5C5}" destId="{58FF00C7-2CB2-4075-BE43-BE5D514820DB}" srcOrd="0" destOrd="0" presId="urn:microsoft.com/office/officeart/2005/8/layout/hierarchy1"/>
    <dgm:cxn modelId="{ADD8FF8D-CBD8-48BA-90CC-E2001D2FF863}" type="presOf" srcId="{C5669BF0-D83F-474B-A348-0E91546F0D1E}" destId="{93627744-0432-45E0-BDE6-949207B32A39}" srcOrd="0" destOrd="0" presId="urn:microsoft.com/office/officeart/2005/8/layout/hierarchy1"/>
    <dgm:cxn modelId="{6E530290-7D55-4102-9384-F35B65C2A331}" srcId="{14D4C0F9-2F78-4CF3-B83C-5F25833ECCA9}" destId="{D88F8873-88EE-430F-9D9E-558D30E2714B}" srcOrd="0" destOrd="0" parTransId="{C5669BF0-D83F-474B-A348-0E91546F0D1E}" sibTransId="{A4E5BF56-7ADB-4CEF-B02F-BDFCA9EC9CDB}"/>
    <dgm:cxn modelId="{490CC9B3-C11A-4275-B34C-984FCDB3DE73}" type="presOf" srcId="{9F50A543-4569-4AA8-ADA8-965D7F2A6C06}" destId="{CCD35680-2DFA-4A16-B70E-2F89F4C0D31F}" srcOrd="0" destOrd="0" presId="urn:microsoft.com/office/officeart/2005/8/layout/hierarchy1"/>
    <dgm:cxn modelId="{F508E4BB-83A2-47A8-9E61-CC71C89E7259}" type="presOf" srcId="{626D0338-5E51-47FC-8264-C3138BA0A094}" destId="{0995F988-1431-4021-900C-E2B1E7462449}" srcOrd="0" destOrd="0" presId="urn:microsoft.com/office/officeart/2005/8/layout/hierarchy1"/>
    <dgm:cxn modelId="{36B050CA-26C1-4079-8039-D279F908FEB2}" srcId="{4E1DDF3A-EDF8-496D-8EDD-DD43729F5A5C}" destId="{96CDEE90-EE1B-4AE2-8F09-232BFC97A5C5}" srcOrd="0" destOrd="0" parTransId="{59E8E8C6-0AA1-47D2-8E0D-560D5FACBB8B}" sibTransId="{7E15FAB3-0F83-4D31-B04B-B794A8A19F20}"/>
    <dgm:cxn modelId="{556754FD-619F-44FB-B57E-6C583249AC07}" type="presOf" srcId="{D88F8873-88EE-430F-9D9E-558D30E2714B}" destId="{ECDD94DB-C7D7-499E-B7BC-29AEDCB5EA8D}" srcOrd="0" destOrd="0" presId="urn:microsoft.com/office/officeart/2005/8/layout/hierarchy1"/>
    <dgm:cxn modelId="{F89E26FE-759B-4CF2-93D9-2FC1799D1079}" type="presOf" srcId="{4E1DDF3A-EDF8-496D-8EDD-DD43729F5A5C}" destId="{DB3F7C64-465A-465F-BE7E-B5F6C60DF647}" srcOrd="0" destOrd="0" presId="urn:microsoft.com/office/officeart/2005/8/layout/hierarchy1"/>
    <dgm:cxn modelId="{BEDDE2DC-2015-45FD-9870-9C00F0F7BCC3}" type="presParOf" srcId="{DB3F7C64-465A-465F-BE7E-B5F6C60DF647}" destId="{7E36C4F8-E7B7-492A-88BF-95E5254EA5B1}" srcOrd="0" destOrd="0" presId="urn:microsoft.com/office/officeart/2005/8/layout/hierarchy1"/>
    <dgm:cxn modelId="{26DEEE1F-BC8E-44B0-AF5F-204470234489}" type="presParOf" srcId="{7E36C4F8-E7B7-492A-88BF-95E5254EA5B1}" destId="{D1E12512-B1FA-46EF-BA08-C3F089DB8CDC}" srcOrd="0" destOrd="0" presId="urn:microsoft.com/office/officeart/2005/8/layout/hierarchy1"/>
    <dgm:cxn modelId="{7872D1F4-1498-4D99-9D3E-DA9FF85EEABA}" type="presParOf" srcId="{D1E12512-B1FA-46EF-BA08-C3F089DB8CDC}" destId="{8800F686-0FD6-4D6C-BAAF-1629015A0431}" srcOrd="0" destOrd="0" presId="urn:microsoft.com/office/officeart/2005/8/layout/hierarchy1"/>
    <dgm:cxn modelId="{769C3361-D7AD-4FA5-A977-FF38CE83F9A4}" type="presParOf" srcId="{D1E12512-B1FA-46EF-BA08-C3F089DB8CDC}" destId="{58FF00C7-2CB2-4075-BE43-BE5D514820DB}" srcOrd="1" destOrd="0" presId="urn:microsoft.com/office/officeart/2005/8/layout/hierarchy1"/>
    <dgm:cxn modelId="{67EBDB7C-589B-48AA-833B-65879BC3685C}" type="presParOf" srcId="{7E36C4F8-E7B7-492A-88BF-95E5254EA5B1}" destId="{73BDE61D-B819-41E3-8725-731D546E27E7}" srcOrd="1" destOrd="0" presId="urn:microsoft.com/office/officeart/2005/8/layout/hierarchy1"/>
    <dgm:cxn modelId="{C4D90B4F-250B-44C4-AC55-CF78B2485CEB}" type="presParOf" srcId="{73BDE61D-B819-41E3-8725-731D546E27E7}" destId="{BFD6DCE2-6B86-4E49-8CED-0C9B882C0D83}" srcOrd="0" destOrd="0" presId="urn:microsoft.com/office/officeart/2005/8/layout/hierarchy1"/>
    <dgm:cxn modelId="{E37A12C5-7C5D-4DEA-81C1-08C112D00166}" type="presParOf" srcId="{73BDE61D-B819-41E3-8725-731D546E27E7}" destId="{1C58BA39-9B10-4FEA-BB6A-2B4B2CD9E092}" srcOrd="1" destOrd="0" presId="urn:microsoft.com/office/officeart/2005/8/layout/hierarchy1"/>
    <dgm:cxn modelId="{978E65E6-13FA-40FC-A88B-21A3173921ED}" type="presParOf" srcId="{1C58BA39-9B10-4FEA-BB6A-2B4B2CD9E092}" destId="{11674DBA-D2A1-4F1A-8510-578A59B0ADE0}" srcOrd="0" destOrd="0" presId="urn:microsoft.com/office/officeart/2005/8/layout/hierarchy1"/>
    <dgm:cxn modelId="{237492EA-EC11-43B8-981C-CC8502150939}" type="presParOf" srcId="{11674DBA-D2A1-4F1A-8510-578A59B0ADE0}" destId="{45CF4856-AF92-4091-AB18-FE9F33BB945A}" srcOrd="0" destOrd="0" presId="urn:microsoft.com/office/officeart/2005/8/layout/hierarchy1"/>
    <dgm:cxn modelId="{F8F05279-235D-416A-8C2C-EF56E740D5A4}" type="presParOf" srcId="{11674DBA-D2A1-4F1A-8510-578A59B0ADE0}" destId="{7DAC9A3D-4CCD-498D-82FE-D710D9CBEEB0}" srcOrd="1" destOrd="0" presId="urn:microsoft.com/office/officeart/2005/8/layout/hierarchy1"/>
    <dgm:cxn modelId="{053F0F76-00A5-4404-A127-F9BAEF757F32}" type="presParOf" srcId="{1C58BA39-9B10-4FEA-BB6A-2B4B2CD9E092}" destId="{CA9A4A7A-FADC-4BDE-9300-1C78DCE2CB3B}" srcOrd="1" destOrd="0" presId="urn:microsoft.com/office/officeart/2005/8/layout/hierarchy1"/>
    <dgm:cxn modelId="{A1A8298C-782D-4643-B273-A440CF9B4600}" type="presParOf" srcId="{CA9A4A7A-FADC-4BDE-9300-1C78DCE2CB3B}" destId="{93627744-0432-45E0-BDE6-949207B32A39}" srcOrd="0" destOrd="0" presId="urn:microsoft.com/office/officeart/2005/8/layout/hierarchy1"/>
    <dgm:cxn modelId="{4B1429D2-E8B2-4668-8C1F-F91CC3CB4E68}" type="presParOf" srcId="{CA9A4A7A-FADC-4BDE-9300-1C78DCE2CB3B}" destId="{CF160AF3-BA2F-4908-9EF7-5065B5395FD5}" srcOrd="1" destOrd="0" presId="urn:microsoft.com/office/officeart/2005/8/layout/hierarchy1"/>
    <dgm:cxn modelId="{16A0FA0E-089E-424D-9A38-5BB66817B79A}" type="presParOf" srcId="{CF160AF3-BA2F-4908-9EF7-5065B5395FD5}" destId="{460431FA-B70E-4899-AD6E-C015F4BD948E}" srcOrd="0" destOrd="0" presId="urn:microsoft.com/office/officeart/2005/8/layout/hierarchy1"/>
    <dgm:cxn modelId="{DF3D1CDB-FF91-416B-A30C-D004D2A56EF1}" type="presParOf" srcId="{460431FA-B70E-4899-AD6E-C015F4BD948E}" destId="{C9083A81-F2D1-487D-895E-499BDB4421E0}" srcOrd="0" destOrd="0" presId="urn:microsoft.com/office/officeart/2005/8/layout/hierarchy1"/>
    <dgm:cxn modelId="{F88AFE36-FD4E-4A55-AC29-2749A2CFF750}" type="presParOf" srcId="{460431FA-B70E-4899-AD6E-C015F4BD948E}" destId="{ECDD94DB-C7D7-499E-B7BC-29AEDCB5EA8D}" srcOrd="1" destOrd="0" presId="urn:microsoft.com/office/officeart/2005/8/layout/hierarchy1"/>
    <dgm:cxn modelId="{19C61F7A-F918-45AB-8832-BC9C2E3DAC59}" type="presParOf" srcId="{CF160AF3-BA2F-4908-9EF7-5065B5395FD5}" destId="{51A8C3BC-C9AD-40F9-9073-6C2A5E924132}" srcOrd="1" destOrd="0" presId="urn:microsoft.com/office/officeart/2005/8/layout/hierarchy1"/>
    <dgm:cxn modelId="{9F91DE9A-8D66-4E86-8353-9D39A6ABC175}" type="presParOf" srcId="{73BDE61D-B819-41E3-8725-731D546E27E7}" destId="{554469ED-58BC-4E66-8E8D-8656B96A6267}" srcOrd="2" destOrd="0" presId="urn:microsoft.com/office/officeart/2005/8/layout/hierarchy1"/>
    <dgm:cxn modelId="{335E808F-D1C8-44D0-9B96-78C57AABFEF1}" type="presParOf" srcId="{73BDE61D-B819-41E3-8725-731D546E27E7}" destId="{7706BA54-5D98-4A7C-8F30-50AA9A059DD5}" srcOrd="3" destOrd="0" presId="urn:microsoft.com/office/officeart/2005/8/layout/hierarchy1"/>
    <dgm:cxn modelId="{C4EC7FA0-E3DE-473C-9AD3-EEF606F839B8}" type="presParOf" srcId="{7706BA54-5D98-4A7C-8F30-50AA9A059DD5}" destId="{7D5A4908-C3B1-45D1-8523-66C15FA5EDBD}" srcOrd="0" destOrd="0" presId="urn:microsoft.com/office/officeart/2005/8/layout/hierarchy1"/>
    <dgm:cxn modelId="{6364A918-013D-482F-B1CF-3770B2DC22D1}" type="presParOf" srcId="{7D5A4908-C3B1-45D1-8523-66C15FA5EDBD}" destId="{A348C0F7-C1D0-4C55-9BC2-2117BCF06341}" srcOrd="0" destOrd="0" presId="urn:microsoft.com/office/officeart/2005/8/layout/hierarchy1"/>
    <dgm:cxn modelId="{15BEDC8E-E7EE-469E-B104-4EB3D153A169}" type="presParOf" srcId="{7D5A4908-C3B1-45D1-8523-66C15FA5EDBD}" destId="{247D6BEA-29A8-4992-B587-2E7C4B81227C}" srcOrd="1" destOrd="0" presId="urn:microsoft.com/office/officeart/2005/8/layout/hierarchy1"/>
    <dgm:cxn modelId="{DB95AEAB-D149-456E-963F-A6A93C072121}" type="presParOf" srcId="{7706BA54-5D98-4A7C-8F30-50AA9A059DD5}" destId="{84E50251-7AD7-489B-BD37-054E1EA3A36E}" srcOrd="1" destOrd="0" presId="urn:microsoft.com/office/officeart/2005/8/layout/hierarchy1"/>
    <dgm:cxn modelId="{0D5C7998-5BB3-442C-B295-0726421A810A}" type="presParOf" srcId="{84E50251-7AD7-489B-BD37-054E1EA3A36E}" destId="{F4785388-8ABC-4A03-BF43-B30AFC2DB425}" srcOrd="0" destOrd="0" presId="urn:microsoft.com/office/officeart/2005/8/layout/hierarchy1"/>
    <dgm:cxn modelId="{804933A1-B2F1-4B5C-8737-A13E4BF49414}" type="presParOf" srcId="{84E50251-7AD7-489B-BD37-054E1EA3A36E}" destId="{C4C9C37B-7D24-4CC9-8FAB-7AF731729CEF}" srcOrd="1" destOrd="0" presId="urn:microsoft.com/office/officeart/2005/8/layout/hierarchy1"/>
    <dgm:cxn modelId="{BE574A8D-70A8-4421-99AF-1F77F386BB4D}" type="presParOf" srcId="{C4C9C37B-7D24-4CC9-8FAB-7AF731729CEF}" destId="{08A2E458-45ED-447C-B536-10218DAB86C9}" srcOrd="0" destOrd="0" presId="urn:microsoft.com/office/officeart/2005/8/layout/hierarchy1"/>
    <dgm:cxn modelId="{C07F2E90-87DE-43FF-8743-FD10957208E3}" type="presParOf" srcId="{08A2E458-45ED-447C-B536-10218DAB86C9}" destId="{E98563DB-E2C4-41FA-96DF-96E771C7BF42}" srcOrd="0" destOrd="0" presId="urn:microsoft.com/office/officeart/2005/8/layout/hierarchy1"/>
    <dgm:cxn modelId="{778B7EA9-3811-4EB3-A4D0-F8CCC6EF2FAD}" type="presParOf" srcId="{08A2E458-45ED-447C-B536-10218DAB86C9}" destId="{CCD35680-2DFA-4A16-B70E-2F89F4C0D31F}" srcOrd="1" destOrd="0" presId="urn:microsoft.com/office/officeart/2005/8/layout/hierarchy1"/>
    <dgm:cxn modelId="{A6080953-7B84-4FCD-972C-96EF04EDCB4C}" type="presParOf" srcId="{C4C9C37B-7D24-4CC9-8FAB-7AF731729CEF}" destId="{E8677395-7880-4611-929F-E78F414B6C8D}" srcOrd="1" destOrd="0" presId="urn:microsoft.com/office/officeart/2005/8/layout/hierarchy1"/>
    <dgm:cxn modelId="{C969AB11-20CA-41C1-AF87-E50437466565}" type="presParOf" srcId="{73BDE61D-B819-41E3-8725-731D546E27E7}" destId="{9BC98452-F161-4D54-AF1E-7B1B750BF4B5}" srcOrd="4" destOrd="0" presId="urn:microsoft.com/office/officeart/2005/8/layout/hierarchy1"/>
    <dgm:cxn modelId="{9AA39170-A528-4AC2-912F-BAE0900D5676}" type="presParOf" srcId="{73BDE61D-B819-41E3-8725-731D546E27E7}" destId="{3F2962BE-D471-450C-9A1D-D8884A6F0307}" srcOrd="5" destOrd="0" presId="urn:microsoft.com/office/officeart/2005/8/layout/hierarchy1"/>
    <dgm:cxn modelId="{6F6540A2-0B4A-4B91-89CF-2D73D67C9DC7}" type="presParOf" srcId="{3F2962BE-D471-450C-9A1D-D8884A6F0307}" destId="{EA0C41DC-8322-470E-A774-56EA76E37A63}" srcOrd="0" destOrd="0" presId="urn:microsoft.com/office/officeart/2005/8/layout/hierarchy1"/>
    <dgm:cxn modelId="{DC205B0E-0CB7-4D8D-8A6F-71332FEA67A1}" type="presParOf" srcId="{EA0C41DC-8322-470E-A774-56EA76E37A63}" destId="{E8260684-B644-4575-BC06-2557F706625F}" srcOrd="0" destOrd="0" presId="urn:microsoft.com/office/officeart/2005/8/layout/hierarchy1"/>
    <dgm:cxn modelId="{A001340A-60A6-4124-A3BC-8EEF51F1B142}" type="presParOf" srcId="{EA0C41DC-8322-470E-A774-56EA76E37A63}" destId="{EFB37396-5FA8-4EFE-ACCE-CCC874B726EB}" srcOrd="1" destOrd="0" presId="urn:microsoft.com/office/officeart/2005/8/layout/hierarchy1"/>
    <dgm:cxn modelId="{85F842FC-1B83-4335-9349-9D2CFA648928}" type="presParOf" srcId="{3F2962BE-D471-450C-9A1D-D8884A6F0307}" destId="{03406938-E24A-4758-A09D-F1CFFACCC6A4}" srcOrd="1" destOrd="0" presId="urn:microsoft.com/office/officeart/2005/8/layout/hierarchy1"/>
    <dgm:cxn modelId="{441EF4C3-F60F-4372-9367-68C9FF7D2344}" type="presParOf" srcId="{03406938-E24A-4758-A09D-F1CFFACCC6A4}" destId="{0995F988-1431-4021-900C-E2B1E7462449}" srcOrd="0" destOrd="0" presId="urn:microsoft.com/office/officeart/2005/8/layout/hierarchy1"/>
    <dgm:cxn modelId="{495E5B1A-6891-4F55-BF4C-A9D61AB409FC}" type="presParOf" srcId="{03406938-E24A-4758-A09D-F1CFFACCC6A4}" destId="{36027B56-7894-4478-86EB-F66992626AEF}" srcOrd="1" destOrd="0" presId="urn:microsoft.com/office/officeart/2005/8/layout/hierarchy1"/>
    <dgm:cxn modelId="{046D736E-694D-448E-8E24-9C27597E0650}" type="presParOf" srcId="{36027B56-7894-4478-86EB-F66992626AEF}" destId="{2D2F222E-2E61-4DC7-931D-2895E1A64669}" srcOrd="0" destOrd="0" presId="urn:microsoft.com/office/officeart/2005/8/layout/hierarchy1"/>
    <dgm:cxn modelId="{C0B9A5FE-B48B-4891-BF27-92D2779475F1}" type="presParOf" srcId="{2D2F222E-2E61-4DC7-931D-2895E1A64669}" destId="{0D532174-EADB-413F-98F8-25857588DFEB}" srcOrd="0" destOrd="0" presId="urn:microsoft.com/office/officeart/2005/8/layout/hierarchy1"/>
    <dgm:cxn modelId="{2F1035AB-E4D3-4CDA-826F-EA1F4B0E4FF2}" type="presParOf" srcId="{2D2F222E-2E61-4DC7-931D-2895E1A64669}" destId="{E425DC26-F9DF-4E7D-B91F-60A60FB15000}" srcOrd="1" destOrd="0" presId="urn:microsoft.com/office/officeart/2005/8/layout/hierarchy1"/>
    <dgm:cxn modelId="{40449C13-9215-4AC7-BF11-FA589C095E9C}" type="presParOf" srcId="{36027B56-7894-4478-86EB-F66992626AEF}" destId="{368E35D5-1BFC-4888-B30C-4BA813FC2C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FE6227A-32C0-4D24-B236-DE69B7B0D373}"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l-GR"/>
        </a:p>
      </dgm:t>
    </dgm:pt>
    <dgm:pt modelId="{CA9C103E-CBC0-4CCD-8F17-6493D99BF0D5}">
      <dgm:prSet phldrT="[Κείμενο]" custT="1"/>
      <dgm:spPr/>
      <dgm:t>
        <a:bodyPr/>
        <a:lstStyle/>
        <a:p>
          <a:r>
            <a:rPr lang="el-GR" sz="1800" dirty="0"/>
            <a:t>Πεντόζες</a:t>
          </a:r>
          <a:r>
            <a:rPr lang="en-US" sz="1800" dirty="0"/>
            <a:t> (C</a:t>
          </a:r>
          <a:r>
            <a:rPr lang="en-US" sz="1800" baseline="-25000" dirty="0"/>
            <a:t>5</a:t>
          </a:r>
          <a:r>
            <a:rPr lang="en-US" sz="1800" baseline="0" dirty="0"/>
            <a:t>H</a:t>
          </a:r>
          <a:r>
            <a:rPr lang="en-US" sz="1800" baseline="-25000" dirty="0"/>
            <a:t>10</a:t>
          </a:r>
          <a:r>
            <a:rPr lang="en-US" sz="1800" baseline="0" dirty="0"/>
            <a:t>O</a:t>
          </a:r>
          <a:r>
            <a:rPr lang="en-US" sz="1800" baseline="-25000" dirty="0"/>
            <a:t>10</a:t>
          </a:r>
          <a:r>
            <a:rPr lang="en-US" sz="1800" baseline="0" dirty="0"/>
            <a:t>)</a:t>
          </a:r>
          <a:r>
            <a:rPr lang="el-GR" sz="5400" dirty="0"/>
            <a:t> </a:t>
          </a:r>
        </a:p>
      </dgm:t>
    </dgm:pt>
    <dgm:pt modelId="{4321D4C9-8E08-416E-BF07-3DED0129A63A}" type="parTrans" cxnId="{7BF63B75-C282-4179-9D80-E78372E121BD}">
      <dgm:prSet/>
      <dgm:spPr/>
      <dgm:t>
        <a:bodyPr/>
        <a:lstStyle/>
        <a:p>
          <a:endParaRPr lang="el-GR"/>
        </a:p>
      </dgm:t>
    </dgm:pt>
    <dgm:pt modelId="{F697A6D4-1696-4612-9B98-ED87B6BC98C7}" type="sibTrans" cxnId="{7BF63B75-C282-4179-9D80-E78372E121BD}">
      <dgm:prSet/>
      <dgm:spPr/>
      <dgm:t>
        <a:bodyPr/>
        <a:lstStyle/>
        <a:p>
          <a:endParaRPr lang="el-GR"/>
        </a:p>
      </dgm:t>
    </dgm:pt>
    <dgm:pt modelId="{1ED7C921-DF60-4D11-B69C-A994CBEF47D0}">
      <dgm:prSet phldrT="[Κείμενο]" custT="1"/>
      <dgm:spPr/>
      <dgm:t>
        <a:bodyPr/>
        <a:lstStyle/>
        <a:p>
          <a:r>
            <a:rPr lang="el-GR" sz="1600" dirty="0"/>
            <a:t>Ριβόζη</a:t>
          </a:r>
        </a:p>
        <a:p>
          <a:r>
            <a:rPr lang="el-GR" sz="1600" dirty="0"/>
            <a:t>Συστατικό των ριβονουκλεοτιδίων </a:t>
          </a:r>
        </a:p>
      </dgm:t>
    </dgm:pt>
    <dgm:pt modelId="{7A604D64-FE84-40E3-84FD-5F2623F9D72C}" type="parTrans" cxnId="{CE2604F0-5A74-48D6-B7D9-276B0076D6AE}">
      <dgm:prSet/>
      <dgm:spPr/>
      <dgm:t>
        <a:bodyPr/>
        <a:lstStyle/>
        <a:p>
          <a:endParaRPr lang="el-GR"/>
        </a:p>
      </dgm:t>
    </dgm:pt>
    <dgm:pt modelId="{7E8597FB-3775-4CE6-BB40-F440F543D656}" type="sibTrans" cxnId="{CE2604F0-5A74-48D6-B7D9-276B0076D6AE}">
      <dgm:prSet/>
      <dgm:spPr/>
      <dgm:t>
        <a:bodyPr/>
        <a:lstStyle/>
        <a:p>
          <a:endParaRPr lang="el-GR"/>
        </a:p>
      </dgm:t>
    </dgm:pt>
    <dgm:pt modelId="{01B982D5-8559-4C33-9A5D-6D594A2E60F9}">
      <dgm:prSet phldrT="[Κείμενο]" custT="1"/>
      <dgm:spPr/>
      <dgm:t>
        <a:bodyPr/>
        <a:lstStyle/>
        <a:p>
          <a:pPr>
            <a:lnSpc>
              <a:spcPct val="90000"/>
            </a:lnSpc>
          </a:pPr>
          <a:r>
            <a:rPr lang="el-GR" sz="1600" dirty="0"/>
            <a:t>Δεσοξυριβόζη</a:t>
          </a:r>
        </a:p>
        <a:p>
          <a:pPr>
            <a:lnSpc>
              <a:spcPct val="90000"/>
            </a:lnSpc>
          </a:pPr>
          <a:r>
            <a:rPr lang="el-GR" sz="1600" dirty="0"/>
            <a:t>Συστατικό των </a:t>
          </a:r>
          <a:r>
            <a:rPr lang="el-GR" sz="1600" dirty="0" err="1"/>
            <a:t>δεσοξυριβονουκλεοτιδίων</a:t>
          </a:r>
          <a:endParaRPr lang="el-GR" sz="1600" dirty="0"/>
        </a:p>
      </dgm:t>
    </dgm:pt>
    <dgm:pt modelId="{A6F4C9A9-4D0C-4F71-8118-DC57725793FF}" type="parTrans" cxnId="{88A31CBE-9D4F-4C5D-AB94-A33066F22B4A}">
      <dgm:prSet/>
      <dgm:spPr/>
      <dgm:t>
        <a:bodyPr/>
        <a:lstStyle/>
        <a:p>
          <a:endParaRPr lang="el-GR"/>
        </a:p>
      </dgm:t>
    </dgm:pt>
    <dgm:pt modelId="{531907CF-9E6B-42EC-AAFD-1ACAD5A279FA}" type="sibTrans" cxnId="{88A31CBE-9D4F-4C5D-AB94-A33066F22B4A}">
      <dgm:prSet/>
      <dgm:spPr/>
      <dgm:t>
        <a:bodyPr/>
        <a:lstStyle/>
        <a:p>
          <a:endParaRPr lang="el-GR"/>
        </a:p>
      </dgm:t>
    </dgm:pt>
    <dgm:pt modelId="{6FC3AB77-DF5F-4F00-979A-9E998B6966A4}">
      <dgm:prSet phldrT="[Κείμενο]" custT="1"/>
      <dgm:spPr/>
      <dgm:t>
        <a:bodyPr/>
        <a:lstStyle/>
        <a:p>
          <a:r>
            <a:rPr lang="el-GR" sz="1800" dirty="0"/>
            <a:t>Εξόζες</a:t>
          </a:r>
          <a:r>
            <a:rPr lang="en-US" sz="1800" dirty="0"/>
            <a:t> (C</a:t>
          </a:r>
          <a:r>
            <a:rPr lang="en-US" sz="1800" baseline="-25000" dirty="0"/>
            <a:t>6</a:t>
          </a:r>
          <a:r>
            <a:rPr lang="en-US" sz="1800" baseline="0" dirty="0"/>
            <a:t>H</a:t>
          </a:r>
          <a:r>
            <a:rPr lang="en-US" sz="1800" baseline="-25000" dirty="0"/>
            <a:t>12</a:t>
          </a:r>
          <a:r>
            <a:rPr lang="en-US" sz="1800" baseline="0" dirty="0"/>
            <a:t>O</a:t>
          </a:r>
          <a:r>
            <a:rPr lang="en-US" sz="1800" baseline="-25000" dirty="0"/>
            <a:t>6</a:t>
          </a:r>
          <a:r>
            <a:rPr lang="en-US" sz="1800" baseline="0" dirty="0"/>
            <a:t>)</a:t>
          </a:r>
          <a:r>
            <a:rPr lang="el-GR" sz="5600" dirty="0"/>
            <a:t> </a:t>
          </a:r>
        </a:p>
      </dgm:t>
    </dgm:pt>
    <dgm:pt modelId="{708FC3CB-21E2-4938-84B9-E525D36B1DA5}" type="parTrans" cxnId="{EE576302-53C0-4A9C-BBE2-679E9512E143}">
      <dgm:prSet/>
      <dgm:spPr/>
      <dgm:t>
        <a:bodyPr/>
        <a:lstStyle/>
        <a:p>
          <a:endParaRPr lang="el-GR"/>
        </a:p>
      </dgm:t>
    </dgm:pt>
    <dgm:pt modelId="{18E09D5A-4175-4880-812A-C16B184B1716}" type="sibTrans" cxnId="{EE576302-53C0-4A9C-BBE2-679E9512E143}">
      <dgm:prSet/>
      <dgm:spPr/>
      <dgm:t>
        <a:bodyPr/>
        <a:lstStyle/>
        <a:p>
          <a:endParaRPr lang="el-GR"/>
        </a:p>
      </dgm:t>
    </dgm:pt>
    <dgm:pt modelId="{9B34C85C-CDEA-49EA-87A9-FFF7C7F634B3}">
      <dgm:prSet phldrT="[Κείμενο]" custT="1"/>
      <dgm:spPr/>
      <dgm:t>
        <a:bodyPr/>
        <a:lstStyle/>
        <a:p>
          <a:r>
            <a:rPr lang="el-GR" sz="1600" dirty="0"/>
            <a:t>Γλυκόζη</a:t>
          </a:r>
          <a:r>
            <a:rPr lang="el-GR" sz="3600" dirty="0"/>
            <a:t> </a:t>
          </a:r>
        </a:p>
      </dgm:t>
    </dgm:pt>
    <dgm:pt modelId="{A07DAA2E-F82E-44FF-B302-396351AA9C86}" type="parTrans" cxnId="{2921D2FC-D9C3-4591-894C-4DDDCC96813F}">
      <dgm:prSet/>
      <dgm:spPr/>
      <dgm:t>
        <a:bodyPr/>
        <a:lstStyle/>
        <a:p>
          <a:endParaRPr lang="el-GR"/>
        </a:p>
      </dgm:t>
    </dgm:pt>
    <dgm:pt modelId="{30FC44E7-7FC1-4F66-BC26-BD97DADB1FB7}" type="sibTrans" cxnId="{2921D2FC-D9C3-4591-894C-4DDDCC96813F}">
      <dgm:prSet/>
      <dgm:spPr/>
      <dgm:t>
        <a:bodyPr/>
        <a:lstStyle/>
        <a:p>
          <a:endParaRPr lang="el-GR"/>
        </a:p>
      </dgm:t>
    </dgm:pt>
    <dgm:pt modelId="{476B1854-F201-4FF9-BC25-7691247B0236}">
      <dgm:prSet phldrT="[Κείμενο]" custT="1"/>
      <dgm:spPr/>
      <dgm:t>
        <a:bodyPr/>
        <a:lstStyle/>
        <a:p>
          <a:r>
            <a:rPr lang="el-GR" sz="1600" dirty="0"/>
            <a:t>Φρουκτόζη</a:t>
          </a:r>
          <a:r>
            <a:rPr lang="el-GR" sz="3600" dirty="0"/>
            <a:t> </a:t>
          </a:r>
        </a:p>
      </dgm:t>
    </dgm:pt>
    <dgm:pt modelId="{2CF60F49-8EE2-4D00-A82A-05F4195886F2}" type="parTrans" cxnId="{934B2B70-075E-4A80-87A7-BBFE0E73A19C}">
      <dgm:prSet/>
      <dgm:spPr/>
      <dgm:t>
        <a:bodyPr/>
        <a:lstStyle/>
        <a:p>
          <a:endParaRPr lang="el-GR"/>
        </a:p>
      </dgm:t>
    </dgm:pt>
    <dgm:pt modelId="{BB52B803-F86C-4623-A1CC-C66DEFC3C831}" type="sibTrans" cxnId="{934B2B70-075E-4A80-87A7-BBFE0E73A19C}">
      <dgm:prSet/>
      <dgm:spPr/>
      <dgm:t>
        <a:bodyPr/>
        <a:lstStyle/>
        <a:p>
          <a:endParaRPr lang="el-GR"/>
        </a:p>
      </dgm:t>
    </dgm:pt>
    <dgm:pt modelId="{38A1DFC7-3200-46ED-AF66-443509712880}">
      <dgm:prSet custT="1"/>
      <dgm:spPr/>
      <dgm:t>
        <a:bodyPr/>
        <a:lstStyle/>
        <a:p>
          <a:r>
            <a:rPr lang="el-GR" sz="1600" dirty="0"/>
            <a:t>Γαλακτόζη</a:t>
          </a:r>
          <a:r>
            <a:rPr lang="el-GR" sz="3800" dirty="0"/>
            <a:t> </a:t>
          </a:r>
        </a:p>
      </dgm:t>
    </dgm:pt>
    <dgm:pt modelId="{271D5355-0DED-49E5-BAD2-CE98DEF2C754}" type="parTrans" cxnId="{4C6E9060-9C77-446B-A5B0-DC5FB52E1F16}">
      <dgm:prSet/>
      <dgm:spPr/>
      <dgm:t>
        <a:bodyPr/>
        <a:lstStyle/>
        <a:p>
          <a:endParaRPr lang="el-GR"/>
        </a:p>
      </dgm:t>
    </dgm:pt>
    <dgm:pt modelId="{4AF09E12-0359-4EAC-9053-F607FCD1B2A1}" type="sibTrans" cxnId="{4C6E9060-9C77-446B-A5B0-DC5FB52E1F16}">
      <dgm:prSet/>
      <dgm:spPr/>
      <dgm:t>
        <a:bodyPr/>
        <a:lstStyle/>
        <a:p>
          <a:endParaRPr lang="el-GR"/>
        </a:p>
      </dgm:t>
    </dgm:pt>
    <dgm:pt modelId="{D6ACF9AF-A504-4366-9661-C9CECC322918}" type="pres">
      <dgm:prSet presAssocID="{BFE6227A-32C0-4D24-B236-DE69B7B0D373}" presName="theList" presStyleCnt="0">
        <dgm:presLayoutVars>
          <dgm:dir/>
          <dgm:animLvl val="lvl"/>
          <dgm:resizeHandles val="exact"/>
        </dgm:presLayoutVars>
      </dgm:prSet>
      <dgm:spPr/>
    </dgm:pt>
    <dgm:pt modelId="{1D7EB344-83AE-4634-A3B2-167559F8A252}" type="pres">
      <dgm:prSet presAssocID="{CA9C103E-CBC0-4CCD-8F17-6493D99BF0D5}" presName="compNode" presStyleCnt="0"/>
      <dgm:spPr/>
    </dgm:pt>
    <dgm:pt modelId="{23D5D62C-DB82-489E-BD67-8E6F4D71B075}" type="pres">
      <dgm:prSet presAssocID="{CA9C103E-CBC0-4CCD-8F17-6493D99BF0D5}" presName="aNode" presStyleLbl="bgShp" presStyleIdx="0" presStyleCnt="2"/>
      <dgm:spPr/>
    </dgm:pt>
    <dgm:pt modelId="{924D0411-28FA-4717-9F16-2F0F7BDE6E65}" type="pres">
      <dgm:prSet presAssocID="{CA9C103E-CBC0-4CCD-8F17-6493D99BF0D5}" presName="textNode" presStyleLbl="bgShp" presStyleIdx="0" presStyleCnt="2"/>
      <dgm:spPr/>
    </dgm:pt>
    <dgm:pt modelId="{7F728952-29A8-48E6-87B1-D1C2027A066B}" type="pres">
      <dgm:prSet presAssocID="{CA9C103E-CBC0-4CCD-8F17-6493D99BF0D5}" presName="compChildNode" presStyleCnt="0"/>
      <dgm:spPr/>
    </dgm:pt>
    <dgm:pt modelId="{705E1201-C341-4B8E-B6EB-5A1860C7DA38}" type="pres">
      <dgm:prSet presAssocID="{CA9C103E-CBC0-4CCD-8F17-6493D99BF0D5}" presName="theInnerList" presStyleCnt="0"/>
      <dgm:spPr/>
    </dgm:pt>
    <dgm:pt modelId="{45E41CC0-7F9C-4D87-B403-AFF2087F6133}" type="pres">
      <dgm:prSet presAssocID="{1ED7C921-DF60-4D11-B69C-A994CBEF47D0}" presName="childNode" presStyleLbl="node1" presStyleIdx="0" presStyleCnt="5">
        <dgm:presLayoutVars>
          <dgm:bulletEnabled val="1"/>
        </dgm:presLayoutVars>
      </dgm:prSet>
      <dgm:spPr/>
    </dgm:pt>
    <dgm:pt modelId="{724BDBB6-FD69-41A9-88BF-125B87B7FB45}" type="pres">
      <dgm:prSet presAssocID="{1ED7C921-DF60-4D11-B69C-A994CBEF47D0}" presName="aSpace2" presStyleCnt="0"/>
      <dgm:spPr/>
    </dgm:pt>
    <dgm:pt modelId="{8312ED62-83ED-41BD-960E-B64A46548CA4}" type="pres">
      <dgm:prSet presAssocID="{01B982D5-8559-4C33-9A5D-6D594A2E60F9}" presName="childNode" presStyleLbl="node1" presStyleIdx="1" presStyleCnt="5">
        <dgm:presLayoutVars>
          <dgm:bulletEnabled val="1"/>
        </dgm:presLayoutVars>
      </dgm:prSet>
      <dgm:spPr/>
    </dgm:pt>
    <dgm:pt modelId="{638B1EB0-A23C-48BB-A5D2-4FA0A8AFE8F3}" type="pres">
      <dgm:prSet presAssocID="{CA9C103E-CBC0-4CCD-8F17-6493D99BF0D5}" presName="aSpace" presStyleCnt="0"/>
      <dgm:spPr/>
    </dgm:pt>
    <dgm:pt modelId="{15028210-B608-4FD3-AAAF-89D7BC271048}" type="pres">
      <dgm:prSet presAssocID="{6FC3AB77-DF5F-4F00-979A-9E998B6966A4}" presName="compNode" presStyleCnt="0"/>
      <dgm:spPr/>
    </dgm:pt>
    <dgm:pt modelId="{9D9DAB47-6992-4887-A500-186F214F814F}" type="pres">
      <dgm:prSet presAssocID="{6FC3AB77-DF5F-4F00-979A-9E998B6966A4}" presName="aNode" presStyleLbl="bgShp" presStyleIdx="1" presStyleCnt="2"/>
      <dgm:spPr/>
    </dgm:pt>
    <dgm:pt modelId="{5AAF2AD5-7EE0-4411-A39C-99A12FD8E11A}" type="pres">
      <dgm:prSet presAssocID="{6FC3AB77-DF5F-4F00-979A-9E998B6966A4}" presName="textNode" presStyleLbl="bgShp" presStyleIdx="1" presStyleCnt="2"/>
      <dgm:spPr/>
    </dgm:pt>
    <dgm:pt modelId="{AA866D6B-DE53-4BE2-A411-BAABCFC3538B}" type="pres">
      <dgm:prSet presAssocID="{6FC3AB77-DF5F-4F00-979A-9E998B6966A4}" presName="compChildNode" presStyleCnt="0"/>
      <dgm:spPr/>
    </dgm:pt>
    <dgm:pt modelId="{9CDF2BE2-BB47-460E-9982-DA986D469F9F}" type="pres">
      <dgm:prSet presAssocID="{6FC3AB77-DF5F-4F00-979A-9E998B6966A4}" presName="theInnerList" presStyleCnt="0"/>
      <dgm:spPr/>
    </dgm:pt>
    <dgm:pt modelId="{BACD52C1-EE31-447A-A3C2-A4EF0EF56E4C}" type="pres">
      <dgm:prSet presAssocID="{9B34C85C-CDEA-49EA-87A9-FFF7C7F634B3}" presName="childNode" presStyleLbl="node1" presStyleIdx="2" presStyleCnt="5">
        <dgm:presLayoutVars>
          <dgm:bulletEnabled val="1"/>
        </dgm:presLayoutVars>
      </dgm:prSet>
      <dgm:spPr/>
    </dgm:pt>
    <dgm:pt modelId="{0F0DD0DF-4057-4D67-8239-47AE6883CB7A}" type="pres">
      <dgm:prSet presAssocID="{9B34C85C-CDEA-49EA-87A9-FFF7C7F634B3}" presName="aSpace2" presStyleCnt="0"/>
      <dgm:spPr/>
    </dgm:pt>
    <dgm:pt modelId="{22AC04F9-E2D5-4D18-AB05-EDB4066108FD}" type="pres">
      <dgm:prSet presAssocID="{476B1854-F201-4FF9-BC25-7691247B0236}" presName="childNode" presStyleLbl="node1" presStyleIdx="3" presStyleCnt="5">
        <dgm:presLayoutVars>
          <dgm:bulletEnabled val="1"/>
        </dgm:presLayoutVars>
      </dgm:prSet>
      <dgm:spPr/>
    </dgm:pt>
    <dgm:pt modelId="{FA71ED76-EC22-496D-90D8-E744AD02DFAB}" type="pres">
      <dgm:prSet presAssocID="{476B1854-F201-4FF9-BC25-7691247B0236}" presName="aSpace2" presStyleCnt="0"/>
      <dgm:spPr/>
    </dgm:pt>
    <dgm:pt modelId="{279E11BD-F8AF-431E-96A3-A727F2DC3C94}" type="pres">
      <dgm:prSet presAssocID="{38A1DFC7-3200-46ED-AF66-443509712880}" presName="childNode" presStyleLbl="node1" presStyleIdx="4" presStyleCnt="5">
        <dgm:presLayoutVars>
          <dgm:bulletEnabled val="1"/>
        </dgm:presLayoutVars>
      </dgm:prSet>
      <dgm:spPr/>
    </dgm:pt>
  </dgm:ptLst>
  <dgm:cxnLst>
    <dgm:cxn modelId="{EE576302-53C0-4A9C-BBE2-679E9512E143}" srcId="{BFE6227A-32C0-4D24-B236-DE69B7B0D373}" destId="{6FC3AB77-DF5F-4F00-979A-9E998B6966A4}" srcOrd="1" destOrd="0" parTransId="{708FC3CB-21E2-4938-84B9-E525D36B1DA5}" sibTransId="{18E09D5A-4175-4880-812A-C16B184B1716}"/>
    <dgm:cxn modelId="{E438B208-ED4C-4AA7-94F7-283FE00DF0FF}" type="presOf" srcId="{38A1DFC7-3200-46ED-AF66-443509712880}" destId="{279E11BD-F8AF-431E-96A3-A727F2DC3C94}" srcOrd="0" destOrd="0" presId="urn:microsoft.com/office/officeart/2005/8/layout/lProcess2"/>
    <dgm:cxn modelId="{4F01AD11-7E5B-44EE-BE23-203651D3E228}" type="presOf" srcId="{CA9C103E-CBC0-4CCD-8F17-6493D99BF0D5}" destId="{924D0411-28FA-4717-9F16-2F0F7BDE6E65}" srcOrd="1" destOrd="0" presId="urn:microsoft.com/office/officeart/2005/8/layout/lProcess2"/>
    <dgm:cxn modelId="{289B442B-7BD5-4B23-B116-66A288E996AF}" type="presOf" srcId="{BFE6227A-32C0-4D24-B236-DE69B7B0D373}" destId="{D6ACF9AF-A504-4366-9661-C9CECC322918}" srcOrd="0" destOrd="0" presId="urn:microsoft.com/office/officeart/2005/8/layout/lProcess2"/>
    <dgm:cxn modelId="{4C6E9060-9C77-446B-A5B0-DC5FB52E1F16}" srcId="{6FC3AB77-DF5F-4F00-979A-9E998B6966A4}" destId="{38A1DFC7-3200-46ED-AF66-443509712880}" srcOrd="2" destOrd="0" parTransId="{271D5355-0DED-49E5-BAD2-CE98DEF2C754}" sibTransId="{4AF09E12-0359-4EAC-9053-F607FCD1B2A1}"/>
    <dgm:cxn modelId="{08E23A43-0088-4BC6-8786-819F04EBC9C9}" type="presOf" srcId="{476B1854-F201-4FF9-BC25-7691247B0236}" destId="{22AC04F9-E2D5-4D18-AB05-EDB4066108FD}" srcOrd="0" destOrd="0" presId="urn:microsoft.com/office/officeart/2005/8/layout/lProcess2"/>
    <dgm:cxn modelId="{934B2B70-075E-4A80-87A7-BBFE0E73A19C}" srcId="{6FC3AB77-DF5F-4F00-979A-9E998B6966A4}" destId="{476B1854-F201-4FF9-BC25-7691247B0236}" srcOrd="1" destOrd="0" parTransId="{2CF60F49-8EE2-4D00-A82A-05F4195886F2}" sibTransId="{BB52B803-F86C-4623-A1CC-C66DEFC3C831}"/>
    <dgm:cxn modelId="{7BF63B75-C282-4179-9D80-E78372E121BD}" srcId="{BFE6227A-32C0-4D24-B236-DE69B7B0D373}" destId="{CA9C103E-CBC0-4CCD-8F17-6493D99BF0D5}" srcOrd="0" destOrd="0" parTransId="{4321D4C9-8E08-416E-BF07-3DED0129A63A}" sibTransId="{F697A6D4-1696-4612-9B98-ED87B6BC98C7}"/>
    <dgm:cxn modelId="{8E7C018F-4FA8-4681-B75F-812A6C1C99A5}" type="presOf" srcId="{1ED7C921-DF60-4D11-B69C-A994CBEF47D0}" destId="{45E41CC0-7F9C-4D87-B403-AFF2087F6133}" srcOrd="0" destOrd="0" presId="urn:microsoft.com/office/officeart/2005/8/layout/lProcess2"/>
    <dgm:cxn modelId="{C613D492-BDFE-4AFB-AA96-E962D1C9A136}" type="presOf" srcId="{CA9C103E-CBC0-4CCD-8F17-6493D99BF0D5}" destId="{23D5D62C-DB82-489E-BD67-8E6F4D71B075}" srcOrd="0" destOrd="0" presId="urn:microsoft.com/office/officeart/2005/8/layout/lProcess2"/>
    <dgm:cxn modelId="{88A31CBE-9D4F-4C5D-AB94-A33066F22B4A}" srcId="{CA9C103E-CBC0-4CCD-8F17-6493D99BF0D5}" destId="{01B982D5-8559-4C33-9A5D-6D594A2E60F9}" srcOrd="1" destOrd="0" parTransId="{A6F4C9A9-4D0C-4F71-8118-DC57725793FF}" sibTransId="{531907CF-9E6B-42EC-AAFD-1ACAD5A279FA}"/>
    <dgm:cxn modelId="{D01509E7-330A-4E9F-B6B0-697F17805C86}" type="presOf" srcId="{6FC3AB77-DF5F-4F00-979A-9E998B6966A4}" destId="{5AAF2AD5-7EE0-4411-A39C-99A12FD8E11A}" srcOrd="1" destOrd="0" presId="urn:microsoft.com/office/officeart/2005/8/layout/lProcess2"/>
    <dgm:cxn modelId="{CE2604F0-5A74-48D6-B7D9-276B0076D6AE}" srcId="{CA9C103E-CBC0-4CCD-8F17-6493D99BF0D5}" destId="{1ED7C921-DF60-4D11-B69C-A994CBEF47D0}" srcOrd="0" destOrd="0" parTransId="{7A604D64-FE84-40E3-84FD-5F2623F9D72C}" sibTransId="{7E8597FB-3775-4CE6-BB40-F440F543D656}"/>
    <dgm:cxn modelId="{FD450DF7-2F6E-4302-BEF3-DE9168C9626E}" type="presOf" srcId="{01B982D5-8559-4C33-9A5D-6D594A2E60F9}" destId="{8312ED62-83ED-41BD-960E-B64A46548CA4}" srcOrd="0" destOrd="0" presId="urn:microsoft.com/office/officeart/2005/8/layout/lProcess2"/>
    <dgm:cxn modelId="{04D468FB-E5D1-48BB-9F3A-4E164DCE4008}" type="presOf" srcId="{6FC3AB77-DF5F-4F00-979A-9E998B6966A4}" destId="{9D9DAB47-6992-4887-A500-186F214F814F}" srcOrd="0" destOrd="0" presId="urn:microsoft.com/office/officeart/2005/8/layout/lProcess2"/>
    <dgm:cxn modelId="{2921D2FC-D9C3-4591-894C-4DDDCC96813F}" srcId="{6FC3AB77-DF5F-4F00-979A-9E998B6966A4}" destId="{9B34C85C-CDEA-49EA-87A9-FFF7C7F634B3}" srcOrd="0" destOrd="0" parTransId="{A07DAA2E-F82E-44FF-B302-396351AA9C86}" sibTransId="{30FC44E7-7FC1-4F66-BC26-BD97DADB1FB7}"/>
    <dgm:cxn modelId="{D854A7FF-07AF-4C47-B128-39D658E77690}" type="presOf" srcId="{9B34C85C-CDEA-49EA-87A9-FFF7C7F634B3}" destId="{BACD52C1-EE31-447A-A3C2-A4EF0EF56E4C}" srcOrd="0" destOrd="0" presId="urn:microsoft.com/office/officeart/2005/8/layout/lProcess2"/>
    <dgm:cxn modelId="{D9A10F36-7ADB-4D83-8066-AC032AA6A9D4}" type="presParOf" srcId="{D6ACF9AF-A504-4366-9661-C9CECC322918}" destId="{1D7EB344-83AE-4634-A3B2-167559F8A252}" srcOrd="0" destOrd="0" presId="urn:microsoft.com/office/officeart/2005/8/layout/lProcess2"/>
    <dgm:cxn modelId="{31417B41-82C0-41AA-ACFC-D91C1FC0DC3F}" type="presParOf" srcId="{1D7EB344-83AE-4634-A3B2-167559F8A252}" destId="{23D5D62C-DB82-489E-BD67-8E6F4D71B075}" srcOrd="0" destOrd="0" presId="urn:microsoft.com/office/officeart/2005/8/layout/lProcess2"/>
    <dgm:cxn modelId="{2FE671D3-6CA7-4089-B409-E1F9B4FA55ED}" type="presParOf" srcId="{1D7EB344-83AE-4634-A3B2-167559F8A252}" destId="{924D0411-28FA-4717-9F16-2F0F7BDE6E65}" srcOrd="1" destOrd="0" presId="urn:microsoft.com/office/officeart/2005/8/layout/lProcess2"/>
    <dgm:cxn modelId="{9E165B48-D481-49E6-982C-48F3C103DCAE}" type="presParOf" srcId="{1D7EB344-83AE-4634-A3B2-167559F8A252}" destId="{7F728952-29A8-48E6-87B1-D1C2027A066B}" srcOrd="2" destOrd="0" presId="urn:microsoft.com/office/officeart/2005/8/layout/lProcess2"/>
    <dgm:cxn modelId="{3153EF6F-5498-418A-B23B-B6B35527FCC6}" type="presParOf" srcId="{7F728952-29A8-48E6-87B1-D1C2027A066B}" destId="{705E1201-C341-4B8E-B6EB-5A1860C7DA38}" srcOrd="0" destOrd="0" presId="urn:microsoft.com/office/officeart/2005/8/layout/lProcess2"/>
    <dgm:cxn modelId="{E2B6CCD8-4910-4E26-859A-12D87B1AAFA5}" type="presParOf" srcId="{705E1201-C341-4B8E-B6EB-5A1860C7DA38}" destId="{45E41CC0-7F9C-4D87-B403-AFF2087F6133}" srcOrd="0" destOrd="0" presId="urn:microsoft.com/office/officeart/2005/8/layout/lProcess2"/>
    <dgm:cxn modelId="{8637DC9D-10A4-455E-9094-C533FD5ABD0B}" type="presParOf" srcId="{705E1201-C341-4B8E-B6EB-5A1860C7DA38}" destId="{724BDBB6-FD69-41A9-88BF-125B87B7FB45}" srcOrd="1" destOrd="0" presId="urn:microsoft.com/office/officeart/2005/8/layout/lProcess2"/>
    <dgm:cxn modelId="{C063ACFF-17E0-41C4-AD69-B2B18A9760A5}" type="presParOf" srcId="{705E1201-C341-4B8E-B6EB-5A1860C7DA38}" destId="{8312ED62-83ED-41BD-960E-B64A46548CA4}" srcOrd="2" destOrd="0" presId="urn:microsoft.com/office/officeart/2005/8/layout/lProcess2"/>
    <dgm:cxn modelId="{B6DFFD99-2AA8-41A5-B6B2-321A7AA8BC00}" type="presParOf" srcId="{D6ACF9AF-A504-4366-9661-C9CECC322918}" destId="{638B1EB0-A23C-48BB-A5D2-4FA0A8AFE8F3}" srcOrd="1" destOrd="0" presId="urn:microsoft.com/office/officeart/2005/8/layout/lProcess2"/>
    <dgm:cxn modelId="{FC87C27A-EFB4-48F1-8940-E463B7707D20}" type="presParOf" srcId="{D6ACF9AF-A504-4366-9661-C9CECC322918}" destId="{15028210-B608-4FD3-AAAF-89D7BC271048}" srcOrd="2" destOrd="0" presId="urn:microsoft.com/office/officeart/2005/8/layout/lProcess2"/>
    <dgm:cxn modelId="{19B9A328-1CBE-4EFA-BD2E-E05042C7C389}" type="presParOf" srcId="{15028210-B608-4FD3-AAAF-89D7BC271048}" destId="{9D9DAB47-6992-4887-A500-186F214F814F}" srcOrd="0" destOrd="0" presId="urn:microsoft.com/office/officeart/2005/8/layout/lProcess2"/>
    <dgm:cxn modelId="{17135A60-51EB-4C97-BFF4-B9F500A5A952}" type="presParOf" srcId="{15028210-B608-4FD3-AAAF-89D7BC271048}" destId="{5AAF2AD5-7EE0-4411-A39C-99A12FD8E11A}" srcOrd="1" destOrd="0" presId="urn:microsoft.com/office/officeart/2005/8/layout/lProcess2"/>
    <dgm:cxn modelId="{4E1E2C01-E471-4CC4-A6F6-7741C07FBD51}" type="presParOf" srcId="{15028210-B608-4FD3-AAAF-89D7BC271048}" destId="{AA866D6B-DE53-4BE2-A411-BAABCFC3538B}" srcOrd="2" destOrd="0" presId="urn:microsoft.com/office/officeart/2005/8/layout/lProcess2"/>
    <dgm:cxn modelId="{18DD4A45-72E4-4F4A-B127-3A9FF005DEBA}" type="presParOf" srcId="{AA866D6B-DE53-4BE2-A411-BAABCFC3538B}" destId="{9CDF2BE2-BB47-460E-9982-DA986D469F9F}" srcOrd="0" destOrd="0" presId="urn:microsoft.com/office/officeart/2005/8/layout/lProcess2"/>
    <dgm:cxn modelId="{6174DBD0-D1FF-4BDE-B4A7-A377AD704273}" type="presParOf" srcId="{9CDF2BE2-BB47-460E-9982-DA986D469F9F}" destId="{BACD52C1-EE31-447A-A3C2-A4EF0EF56E4C}" srcOrd="0" destOrd="0" presId="urn:microsoft.com/office/officeart/2005/8/layout/lProcess2"/>
    <dgm:cxn modelId="{A6DFE5FF-9CBD-47A4-B265-6172E5B1386C}" type="presParOf" srcId="{9CDF2BE2-BB47-460E-9982-DA986D469F9F}" destId="{0F0DD0DF-4057-4D67-8239-47AE6883CB7A}" srcOrd="1" destOrd="0" presId="urn:microsoft.com/office/officeart/2005/8/layout/lProcess2"/>
    <dgm:cxn modelId="{C349C37E-07E6-43C7-96DF-2ABAEC4741E9}" type="presParOf" srcId="{9CDF2BE2-BB47-460E-9982-DA986D469F9F}" destId="{22AC04F9-E2D5-4D18-AB05-EDB4066108FD}" srcOrd="2" destOrd="0" presId="urn:microsoft.com/office/officeart/2005/8/layout/lProcess2"/>
    <dgm:cxn modelId="{18CC91F8-E701-47FC-8E47-AAEDA56A8C9E}" type="presParOf" srcId="{9CDF2BE2-BB47-460E-9982-DA986D469F9F}" destId="{FA71ED76-EC22-496D-90D8-E744AD02DFAB}" srcOrd="3" destOrd="0" presId="urn:microsoft.com/office/officeart/2005/8/layout/lProcess2"/>
    <dgm:cxn modelId="{3A6D2853-82A9-4365-82F9-8B1EDB0D0F41}" type="presParOf" srcId="{9CDF2BE2-BB47-460E-9982-DA986D469F9F}" destId="{279E11BD-F8AF-431E-96A3-A727F2DC3C94}"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898811-1C16-4FFF-894B-EB33032F8C7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DA3B8EEE-FC27-455C-8873-5545F3CCBABC}">
      <dgm:prSet phldrT="[Κείμενο]"/>
      <dgm:spPr/>
      <dgm:t>
        <a:bodyPr/>
        <a:lstStyle/>
        <a:p>
          <a:r>
            <a:rPr lang="el-GR" dirty="0"/>
            <a:t>Δισακχαρίτες </a:t>
          </a:r>
        </a:p>
        <a:p>
          <a:r>
            <a:rPr lang="el-GR" dirty="0"/>
            <a:t>Σύνδεση δύο μονοσακχαριτών με γλυκοζιτικό δεσμό</a:t>
          </a:r>
        </a:p>
      </dgm:t>
    </dgm:pt>
    <dgm:pt modelId="{A9549497-36B9-4909-9D0F-F73D22505F03}" type="parTrans" cxnId="{E6074CC5-1964-4373-893A-39D4FBA01CA2}">
      <dgm:prSet/>
      <dgm:spPr/>
      <dgm:t>
        <a:bodyPr/>
        <a:lstStyle/>
        <a:p>
          <a:endParaRPr lang="el-GR"/>
        </a:p>
      </dgm:t>
    </dgm:pt>
    <dgm:pt modelId="{5ACE1BFA-1ACF-4A8C-8101-2676153364BE}" type="sibTrans" cxnId="{E6074CC5-1964-4373-893A-39D4FBA01CA2}">
      <dgm:prSet/>
      <dgm:spPr/>
      <dgm:t>
        <a:bodyPr/>
        <a:lstStyle/>
        <a:p>
          <a:endParaRPr lang="el-GR"/>
        </a:p>
      </dgm:t>
    </dgm:pt>
    <dgm:pt modelId="{D6732FA2-6830-4D46-AA14-264ADB90AD7B}">
      <dgm:prSet phldrT="[Κείμενο]"/>
      <dgm:spPr/>
      <dgm:t>
        <a:bodyPr/>
        <a:lstStyle/>
        <a:p>
          <a:r>
            <a:rPr lang="el-GR" b="1" dirty="0"/>
            <a:t>Σακχαρόζη </a:t>
          </a:r>
        </a:p>
        <a:p>
          <a:r>
            <a:rPr lang="el-GR" dirty="0"/>
            <a:t>Γλυκόζη + Φρουκτόζη</a:t>
          </a:r>
        </a:p>
        <a:p>
          <a:r>
            <a:rPr lang="el-GR" dirty="0"/>
            <a:t>Ο πιο συνηθισμένος δισακχαρίτης. Απαντάται στις περισσότερες τροφές που περιέχουν υδατάνθρακες </a:t>
          </a:r>
        </a:p>
      </dgm:t>
    </dgm:pt>
    <dgm:pt modelId="{AF699F3F-7502-4EA3-AEC7-5BC90F2EA875}" type="parTrans" cxnId="{FA6EB3AB-39BE-4958-B718-A58A1809D154}">
      <dgm:prSet/>
      <dgm:spPr/>
      <dgm:t>
        <a:bodyPr/>
        <a:lstStyle/>
        <a:p>
          <a:endParaRPr lang="el-GR"/>
        </a:p>
      </dgm:t>
    </dgm:pt>
    <dgm:pt modelId="{05F9A810-F7CE-40A6-8081-F477B0C06721}" type="sibTrans" cxnId="{FA6EB3AB-39BE-4958-B718-A58A1809D154}">
      <dgm:prSet/>
      <dgm:spPr/>
      <dgm:t>
        <a:bodyPr/>
        <a:lstStyle/>
        <a:p>
          <a:endParaRPr lang="el-GR"/>
        </a:p>
      </dgm:t>
    </dgm:pt>
    <dgm:pt modelId="{B538B4DE-826F-4100-8ADF-978C705E7A21}">
      <dgm:prSet phldrT="[Κείμενο]"/>
      <dgm:spPr/>
      <dgm:t>
        <a:bodyPr/>
        <a:lstStyle/>
        <a:p>
          <a:r>
            <a:rPr lang="el-GR" b="1" dirty="0"/>
            <a:t>Λακτόζη </a:t>
          </a:r>
        </a:p>
        <a:p>
          <a:r>
            <a:rPr lang="el-GR" dirty="0"/>
            <a:t>Γλυκόζη + Γαλακτόζη</a:t>
          </a:r>
        </a:p>
        <a:p>
          <a:r>
            <a:rPr lang="el-GR" dirty="0"/>
            <a:t>Απαντάται στο γάλα </a:t>
          </a:r>
        </a:p>
      </dgm:t>
    </dgm:pt>
    <dgm:pt modelId="{6C9C20B3-7C28-4B9D-91C5-41B6D455D326}" type="parTrans" cxnId="{8655D456-B857-46AD-BBB8-D647309E0AA6}">
      <dgm:prSet/>
      <dgm:spPr/>
      <dgm:t>
        <a:bodyPr/>
        <a:lstStyle/>
        <a:p>
          <a:endParaRPr lang="el-GR"/>
        </a:p>
      </dgm:t>
    </dgm:pt>
    <dgm:pt modelId="{7255C439-7BA7-42C0-AD5F-C8AF045CB621}" type="sibTrans" cxnId="{8655D456-B857-46AD-BBB8-D647309E0AA6}">
      <dgm:prSet/>
      <dgm:spPr/>
      <dgm:t>
        <a:bodyPr/>
        <a:lstStyle/>
        <a:p>
          <a:endParaRPr lang="el-GR"/>
        </a:p>
      </dgm:t>
    </dgm:pt>
    <dgm:pt modelId="{6D193851-65A3-45AB-889B-56B9D779884E}">
      <dgm:prSet phldrT="[Κείμενο]"/>
      <dgm:spPr/>
      <dgm:t>
        <a:bodyPr/>
        <a:lstStyle/>
        <a:p>
          <a:r>
            <a:rPr lang="el-GR" b="1" dirty="0"/>
            <a:t>Μαλτόζη </a:t>
          </a:r>
        </a:p>
        <a:p>
          <a:r>
            <a:rPr lang="el-GR" dirty="0"/>
            <a:t>Γλυκόζη + Γλυκόζη</a:t>
          </a:r>
        </a:p>
        <a:p>
          <a:r>
            <a:rPr lang="el-GR" dirty="0"/>
            <a:t>Απαντάται στα προϊόντα βύνης και στα δημητριακά </a:t>
          </a:r>
        </a:p>
      </dgm:t>
    </dgm:pt>
    <dgm:pt modelId="{2280BCC7-20EA-4003-BD8A-4EBEA09FC883}" type="parTrans" cxnId="{4EBEE4F7-3726-48BA-BB24-8D97C028ABDE}">
      <dgm:prSet/>
      <dgm:spPr/>
      <dgm:t>
        <a:bodyPr/>
        <a:lstStyle/>
        <a:p>
          <a:endParaRPr lang="el-GR"/>
        </a:p>
      </dgm:t>
    </dgm:pt>
    <dgm:pt modelId="{C2CE7162-E9F6-4FEC-AEB4-3D4173150D2C}" type="sibTrans" cxnId="{4EBEE4F7-3726-48BA-BB24-8D97C028ABDE}">
      <dgm:prSet/>
      <dgm:spPr/>
      <dgm:t>
        <a:bodyPr/>
        <a:lstStyle/>
        <a:p>
          <a:endParaRPr lang="el-GR"/>
        </a:p>
      </dgm:t>
    </dgm:pt>
    <dgm:pt modelId="{1B871B64-FA5D-4BFD-BA4C-D7C85810C39E}" type="pres">
      <dgm:prSet presAssocID="{B1898811-1C16-4FFF-894B-EB33032F8C7A}" presName="composite" presStyleCnt="0">
        <dgm:presLayoutVars>
          <dgm:chMax val="1"/>
          <dgm:dir/>
          <dgm:resizeHandles val="exact"/>
        </dgm:presLayoutVars>
      </dgm:prSet>
      <dgm:spPr/>
    </dgm:pt>
    <dgm:pt modelId="{BCF82D7D-2F74-4ABF-9730-C62EA53870A2}" type="pres">
      <dgm:prSet presAssocID="{DA3B8EEE-FC27-455C-8873-5545F3CCBABC}" presName="roof" presStyleLbl="dkBgShp" presStyleIdx="0" presStyleCnt="2"/>
      <dgm:spPr/>
    </dgm:pt>
    <dgm:pt modelId="{24BAE7FC-8B52-4123-927C-4070894BFFB6}" type="pres">
      <dgm:prSet presAssocID="{DA3B8EEE-FC27-455C-8873-5545F3CCBABC}" presName="pillars" presStyleCnt="0"/>
      <dgm:spPr/>
    </dgm:pt>
    <dgm:pt modelId="{036A6F95-6CEF-4079-9EDC-4E08207BEF17}" type="pres">
      <dgm:prSet presAssocID="{DA3B8EEE-FC27-455C-8873-5545F3CCBABC}" presName="pillar1" presStyleLbl="node1" presStyleIdx="0" presStyleCnt="3">
        <dgm:presLayoutVars>
          <dgm:bulletEnabled val="1"/>
        </dgm:presLayoutVars>
      </dgm:prSet>
      <dgm:spPr/>
    </dgm:pt>
    <dgm:pt modelId="{68E748FF-DA11-4DAB-AB70-5F29FF0FA86A}" type="pres">
      <dgm:prSet presAssocID="{B538B4DE-826F-4100-8ADF-978C705E7A21}" presName="pillarX" presStyleLbl="node1" presStyleIdx="1" presStyleCnt="3">
        <dgm:presLayoutVars>
          <dgm:bulletEnabled val="1"/>
        </dgm:presLayoutVars>
      </dgm:prSet>
      <dgm:spPr/>
    </dgm:pt>
    <dgm:pt modelId="{B97C519D-BD25-498F-A1A5-5324C2204FA5}" type="pres">
      <dgm:prSet presAssocID="{6D193851-65A3-45AB-889B-56B9D779884E}" presName="pillarX" presStyleLbl="node1" presStyleIdx="2" presStyleCnt="3">
        <dgm:presLayoutVars>
          <dgm:bulletEnabled val="1"/>
        </dgm:presLayoutVars>
      </dgm:prSet>
      <dgm:spPr/>
    </dgm:pt>
    <dgm:pt modelId="{FAFEE1BE-54B4-4663-BA2A-C1134C1631A6}" type="pres">
      <dgm:prSet presAssocID="{DA3B8EEE-FC27-455C-8873-5545F3CCBABC}" presName="base" presStyleLbl="dkBgShp" presStyleIdx="1" presStyleCnt="2"/>
      <dgm:spPr/>
    </dgm:pt>
  </dgm:ptLst>
  <dgm:cxnLst>
    <dgm:cxn modelId="{BB52170B-9678-4C1D-A383-21AE6E6BCD5F}" type="presOf" srcId="{D6732FA2-6830-4D46-AA14-264ADB90AD7B}" destId="{036A6F95-6CEF-4079-9EDC-4E08207BEF17}" srcOrd="0" destOrd="0" presId="urn:microsoft.com/office/officeart/2005/8/layout/hList3"/>
    <dgm:cxn modelId="{14ABA40B-4208-4AE0-A027-4727F1BDBAF6}" type="presOf" srcId="{DA3B8EEE-FC27-455C-8873-5545F3CCBABC}" destId="{BCF82D7D-2F74-4ABF-9730-C62EA53870A2}" srcOrd="0" destOrd="0" presId="urn:microsoft.com/office/officeart/2005/8/layout/hList3"/>
    <dgm:cxn modelId="{390C534A-2115-4F89-94F6-A1CC861A3D54}" type="presOf" srcId="{B1898811-1C16-4FFF-894B-EB33032F8C7A}" destId="{1B871B64-FA5D-4BFD-BA4C-D7C85810C39E}" srcOrd="0" destOrd="0" presId="urn:microsoft.com/office/officeart/2005/8/layout/hList3"/>
    <dgm:cxn modelId="{8655D456-B857-46AD-BBB8-D647309E0AA6}" srcId="{DA3B8EEE-FC27-455C-8873-5545F3CCBABC}" destId="{B538B4DE-826F-4100-8ADF-978C705E7A21}" srcOrd="1" destOrd="0" parTransId="{6C9C20B3-7C28-4B9D-91C5-41B6D455D326}" sibTransId="{7255C439-7BA7-42C0-AD5F-C8AF045CB621}"/>
    <dgm:cxn modelId="{1379E599-F68D-4E5C-A214-E438F1545EAE}" type="presOf" srcId="{B538B4DE-826F-4100-8ADF-978C705E7A21}" destId="{68E748FF-DA11-4DAB-AB70-5F29FF0FA86A}" srcOrd="0" destOrd="0" presId="urn:microsoft.com/office/officeart/2005/8/layout/hList3"/>
    <dgm:cxn modelId="{FA6EB3AB-39BE-4958-B718-A58A1809D154}" srcId="{DA3B8EEE-FC27-455C-8873-5545F3CCBABC}" destId="{D6732FA2-6830-4D46-AA14-264ADB90AD7B}" srcOrd="0" destOrd="0" parTransId="{AF699F3F-7502-4EA3-AEC7-5BC90F2EA875}" sibTransId="{05F9A810-F7CE-40A6-8081-F477B0C06721}"/>
    <dgm:cxn modelId="{E6074CC5-1964-4373-893A-39D4FBA01CA2}" srcId="{B1898811-1C16-4FFF-894B-EB33032F8C7A}" destId="{DA3B8EEE-FC27-455C-8873-5545F3CCBABC}" srcOrd="0" destOrd="0" parTransId="{A9549497-36B9-4909-9D0F-F73D22505F03}" sibTransId="{5ACE1BFA-1ACF-4A8C-8101-2676153364BE}"/>
    <dgm:cxn modelId="{BA6C6FDB-E909-4309-A761-DBD9EF48E7D2}" type="presOf" srcId="{6D193851-65A3-45AB-889B-56B9D779884E}" destId="{B97C519D-BD25-498F-A1A5-5324C2204FA5}" srcOrd="0" destOrd="0" presId="urn:microsoft.com/office/officeart/2005/8/layout/hList3"/>
    <dgm:cxn modelId="{4EBEE4F7-3726-48BA-BB24-8D97C028ABDE}" srcId="{DA3B8EEE-FC27-455C-8873-5545F3CCBABC}" destId="{6D193851-65A3-45AB-889B-56B9D779884E}" srcOrd="2" destOrd="0" parTransId="{2280BCC7-20EA-4003-BD8A-4EBEA09FC883}" sibTransId="{C2CE7162-E9F6-4FEC-AEB4-3D4173150D2C}"/>
    <dgm:cxn modelId="{9589AC54-CDC9-4371-ABFC-37181FE6F6C5}" type="presParOf" srcId="{1B871B64-FA5D-4BFD-BA4C-D7C85810C39E}" destId="{BCF82D7D-2F74-4ABF-9730-C62EA53870A2}" srcOrd="0" destOrd="0" presId="urn:microsoft.com/office/officeart/2005/8/layout/hList3"/>
    <dgm:cxn modelId="{D1FA6DA6-60E1-4A99-B6C7-FD2A904A8EC5}" type="presParOf" srcId="{1B871B64-FA5D-4BFD-BA4C-D7C85810C39E}" destId="{24BAE7FC-8B52-4123-927C-4070894BFFB6}" srcOrd="1" destOrd="0" presId="urn:microsoft.com/office/officeart/2005/8/layout/hList3"/>
    <dgm:cxn modelId="{C45523D4-7878-464D-9907-E115105457CF}" type="presParOf" srcId="{24BAE7FC-8B52-4123-927C-4070894BFFB6}" destId="{036A6F95-6CEF-4079-9EDC-4E08207BEF17}" srcOrd="0" destOrd="0" presId="urn:microsoft.com/office/officeart/2005/8/layout/hList3"/>
    <dgm:cxn modelId="{0F5333E7-F153-4434-A338-33F76D114EC3}" type="presParOf" srcId="{24BAE7FC-8B52-4123-927C-4070894BFFB6}" destId="{68E748FF-DA11-4DAB-AB70-5F29FF0FA86A}" srcOrd="1" destOrd="0" presId="urn:microsoft.com/office/officeart/2005/8/layout/hList3"/>
    <dgm:cxn modelId="{6715F88B-2CF3-4CA8-90F5-08B116FE9EC2}" type="presParOf" srcId="{24BAE7FC-8B52-4123-927C-4070894BFFB6}" destId="{B97C519D-BD25-498F-A1A5-5324C2204FA5}" srcOrd="2" destOrd="0" presId="urn:microsoft.com/office/officeart/2005/8/layout/hList3"/>
    <dgm:cxn modelId="{CCEE4B56-EBD8-4E25-8BE5-3BAC12E89D97}" type="presParOf" srcId="{1B871B64-FA5D-4BFD-BA4C-D7C85810C39E}" destId="{FAFEE1BE-54B4-4663-BA2A-C1134C1631A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53D763E-3612-49D8-8E60-82AF97B0D72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0CF7E625-752E-4B00-B47D-291844B2D8F9}">
      <dgm:prSet phldrT="[Κείμενο]"/>
      <dgm:spPr/>
      <dgm:t>
        <a:bodyPr/>
        <a:lstStyle/>
        <a:p>
          <a:r>
            <a:rPr lang="el-GR" dirty="0"/>
            <a:t>Πολυσακχαρίτες </a:t>
          </a:r>
        </a:p>
        <a:p>
          <a:r>
            <a:rPr lang="el-GR" dirty="0"/>
            <a:t>Σύνδεση μεγάλου αριθμού μονοσακχαριτών με ομοιοπολικούς δεσμούς</a:t>
          </a:r>
        </a:p>
      </dgm:t>
    </dgm:pt>
    <dgm:pt modelId="{E0564E8A-F850-49A4-AB1B-1BF239AB2744}" type="parTrans" cxnId="{66F6FBA2-A801-4D88-BE3E-03254D4F8587}">
      <dgm:prSet/>
      <dgm:spPr/>
      <dgm:t>
        <a:bodyPr/>
        <a:lstStyle/>
        <a:p>
          <a:endParaRPr lang="el-GR"/>
        </a:p>
      </dgm:t>
    </dgm:pt>
    <dgm:pt modelId="{5DC0E618-22BF-4CFE-8E50-DCBEF4C41D83}" type="sibTrans" cxnId="{66F6FBA2-A801-4D88-BE3E-03254D4F8587}">
      <dgm:prSet/>
      <dgm:spPr/>
      <dgm:t>
        <a:bodyPr/>
        <a:lstStyle/>
        <a:p>
          <a:endParaRPr lang="el-GR"/>
        </a:p>
      </dgm:t>
    </dgm:pt>
    <dgm:pt modelId="{EF00A44F-3737-4B18-9962-66C646EEBF82}">
      <dgm:prSet phldrT="[Κείμενο]"/>
      <dgm:spPr/>
      <dgm:t>
        <a:bodyPr/>
        <a:lstStyle/>
        <a:p>
          <a:r>
            <a:rPr lang="el-GR" b="1" dirty="0"/>
            <a:t>Γλυκογόνο </a:t>
          </a:r>
        </a:p>
        <a:p>
          <a:r>
            <a:rPr lang="el-GR" dirty="0"/>
            <a:t>Ο πιο γνωστός πολυσακχαρίτης των ζωικών κυττάρων. Λειτουργεί κυρίως ως αποθήκη γλυκόζης </a:t>
          </a:r>
        </a:p>
      </dgm:t>
    </dgm:pt>
    <dgm:pt modelId="{E6F079DD-210A-41E7-B6D9-9665EE39891D}" type="parTrans" cxnId="{C4D2FF02-FFF4-40B0-9B93-B45410FFE9FC}">
      <dgm:prSet/>
      <dgm:spPr/>
      <dgm:t>
        <a:bodyPr/>
        <a:lstStyle/>
        <a:p>
          <a:endParaRPr lang="el-GR"/>
        </a:p>
      </dgm:t>
    </dgm:pt>
    <dgm:pt modelId="{C4ED9B34-1025-418A-9C8B-A7448FE1346C}" type="sibTrans" cxnId="{C4D2FF02-FFF4-40B0-9B93-B45410FFE9FC}">
      <dgm:prSet/>
      <dgm:spPr/>
      <dgm:t>
        <a:bodyPr/>
        <a:lstStyle/>
        <a:p>
          <a:endParaRPr lang="el-GR"/>
        </a:p>
      </dgm:t>
    </dgm:pt>
    <dgm:pt modelId="{EAE90BFE-7307-4D26-90C5-B1142D25B229}">
      <dgm:prSet phldrT="[Κείμενο]"/>
      <dgm:spPr/>
      <dgm:t>
        <a:bodyPr/>
        <a:lstStyle/>
        <a:p>
          <a:r>
            <a:rPr lang="el-GR" b="1" dirty="0"/>
            <a:t>Άμυλο </a:t>
          </a:r>
        </a:p>
        <a:p>
          <a:r>
            <a:rPr lang="el-GR" dirty="0"/>
            <a:t>Απαντάται στα φυτικά κύτταρα. Κύρια αποθήκη γλυκόζης</a:t>
          </a:r>
        </a:p>
      </dgm:t>
    </dgm:pt>
    <dgm:pt modelId="{3B683F16-3DA1-4632-B37C-824BA654D9E6}" type="parTrans" cxnId="{2C977152-553C-4677-8D2F-22CD07F35BD1}">
      <dgm:prSet/>
      <dgm:spPr/>
      <dgm:t>
        <a:bodyPr/>
        <a:lstStyle/>
        <a:p>
          <a:endParaRPr lang="el-GR"/>
        </a:p>
      </dgm:t>
    </dgm:pt>
    <dgm:pt modelId="{EE81C9C6-2898-44F7-88CB-D578EC9F2BE8}" type="sibTrans" cxnId="{2C977152-553C-4677-8D2F-22CD07F35BD1}">
      <dgm:prSet/>
      <dgm:spPr/>
      <dgm:t>
        <a:bodyPr/>
        <a:lstStyle/>
        <a:p>
          <a:endParaRPr lang="el-GR"/>
        </a:p>
      </dgm:t>
    </dgm:pt>
    <dgm:pt modelId="{C384CD03-841A-4781-95AF-456289AFA527}">
      <dgm:prSet phldrT="[Κείμενο]"/>
      <dgm:spPr/>
      <dgm:t>
        <a:bodyPr/>
        <a:lstStyle/>
        <a:p>
          <a:r>
            <a:rPr lang="el-GR" b="1" dirty="0"/>
            <a:t>Κυτταρίνη </a:t>
          </a:r>
        </a:p>
        <a:p>
          <a:r>
            <a:rPr lang="el-GR" dirty="0"/>
            <a:t>Απαντάται στα φυτικά κύτταρα. Ο πιο διαδεδομένος πολυσακχαρίτης στη φύση. Συστατικό του κυτταρικού τοιχώματος των φυτικών κυττάρων</a:t>
          </a:r>
        </a:p>
      </dgm:t>
    </dgm:pt>
    <dgm:pt modelId="{28E77D0A-FEBC-4097-8C97-2E148DB7DD90}" type="parTrans" cxnId="{0C8BE8E3-D2BD-4902-A74B-2FE081B0F521}">
      <dgm:prSet/>
      <dgm:spPr/>
      <dgm:t>
        <a:bodyPr/>
        <a:lstStyle/>
        <a:p>
          <a:endParaRPr lang="el-GR"/>
        </a:p>
      </dgm:t>
    </dgm:pt>
    <dgm:pt modelId="{10924526-FD1E-4DA1-AFB7-6277AE7FE66F}" type="sibTrans" cxnId="{0C8BE8E3-D2BD-4902-A74B-2FE081B0F521}">
      <dgm:prSet/>
      <dgm:spPr/>
      <dgm:t>
        <a:bodyPr/>
        <a:lstStyle/>
        <a:p>
          <a:endParaRPr lang="el-GR"/>
        </a:p>
      </dgm:t>
    </dgm:pt>
    <dgm:pt modelId="{EB315774-66BF-4F6A-B390-785A025C47F1}" type="pres">
      <dgm:prSet presAssocID="{753D763E-3612-49D8-8E60-82AF97B0D725}" presName="composite" presStyleCnt="0">
        <dgm:presLayoutVars>
          <dgm:chMax val="1"/>
          <dgm:dir/>
          <dgm:resizeHandles val="exact"/>
        </dgm:presLayoutVars>
      </dgm:prSet>
      <dgm:spPr/>
    </dgm:pt>
    <dgm:pt modelId="{20D57ADC-B28B-4A5F-B2E8-EBE8456ABCBF}" type="pres">
      <dgm:prSet presAssocID="{0CF7E625-752E-4B00-B47D-291844B2D8F9}" presName="roof" presStyleLbl="dkBgShp" presStyleIdx="0" presStyleCnt="2" custLinFactNeighborX="-405"/>
      <dgm:spPr/>
    </dgm:pt>
    <dgm:pt modelId="{742662A3-B065-4EAE-AFC0-7C9CFA1CFE16}" type="pres">
      <dgm:prSet presAssocID="{0CF7E625-752E-4B00-B47D-291844B2D8F9}" presName="pillars" presStyleCnt="0"/>
      <dgm:spPr/>
    </dgm:pt>
    <dgm:pt modelId="{24539DB1-2A60-48C4-9ACD-858990A62227}" type="pres">
      <dgm:prSet presAssocID="{0CF7E625-752E-4B00-B47D-291844B2D8F9}" presName="pillar1" presStyleLbl="node1" presStyleIdx="0" presStyleCnt="3">
        <dgm:presLayoutVars>
          <dgm:bulletEnabled val="1"/>
        </dgm:presLayoutVars>
      </dgm:prSet>
      <dgm:spPr/>
    </dgm:pt>
    <dgm:pt modelId="{D22D0E42-BD06-45AC-A288-C597AC401562}" type="pres">
      <dgm:prSet presAssocID="{EAE90BFE-7307-4D26-90C5-B1142D25B229}" presName="pillarX" presStyleLbl="node1" presStyleIdx="1" presStyleCnt="3">
        <dgm:presLayoutVars>
          <dgm:bulletEnabled val="1"/>
        </dgm:presLayoutVars>
      </dgm:prSet>
      <dgm:spPr/>
    </dgm:pt>
    <dgm:pt modelId="{E9915F8B-0CAE-4DEB-8B4A-C040F57504ED}" type="pres">
      <dgm:prSet presAssocID="{C384CD03-841A-4781-95AF-456289AFA527}" presName="pillarX" presStyleLbl="node1" presStyleIdx="2" presStyleCnt="3">
        <dgm:presLayoutVars>
          <dgm:bulletEnabled val="1"/>
        </dgm:presLayoutVars>
      </dgm:prSet>
      <dgm:spPr/>
    </dgm:pt>
    <dgm:pt modelId="{724B0F4A-9591-42E8-8487-71A91A74F2BA}" type="pres">
      <dgm:prSet presAssocID="{0CF7E625-752E-4B00-B47D-291844B2D8F9}" presName="base" presStyleLbl="dkBgShp" presStyleIdx="1" presStyleCnt="2"/>
      <dgm:spPr/>
    </dgm:pt>
  </dgm:ptLst>
  <dgm:cxnLst>
    <dgm:cxn modelId="{C4D2FF02-FFF4-40B0-9B93-B45410FFE9FC}" srcId="{0CF7E625-752E-4B00-B47D-291844B2D8F9}" destId="{EF00A44F-3737-4B18-9962-66C646EEBF82}" srcOrd="0" destOrd="0" parTransId="{E6F079DD-210A-41E7-B6D9-9665EE39891D}" sibTransId="{C4ED9B34-1025-418A-9C8B-A7448FE1346C}"/>
    <dgm:cxn modelId="{DBE30704-3949-4A16-97D6-2E34533C0B7B}" type="presOf" srcId="{EAE90BFE-7307-4D26-90C5-B1142D25B229}" destId="{D22D0E42-BD06-45AC-A288-C597AC401562}" srcOrd="0" destOrd="0" presId="urn:microsoft.com/office/officeart/2005/8/layout/hList3"/>
    <dgm:cxn modelId="{2C977152-553C-4677-8D2F-22CD07F35BD1}" srcId="{0CF7E625-752E-4B00-B47D-291844B2D8F9}" destId="{EAE90BFE-7307-4D26-90C5-B1142D25B229}" srcOrd="1" destOrd="0" parTransId="{3B683F16-3DA1-4632-B37C-824BA654D9E6}" sibTransId="{EE81C9C6-2898-44F7-88CB-D578EC9F2BE8}"/>
    <dgm:cxn modelId="{8AFF2593-AB19-48A3-A6BB-15127362541C}" type="presOf" srcId="{C384CD03-841A-4781-95AF-456289AFA527}" destId="{E9915F8B-0CAE-4DEB-8B4A-C040F57504ED}" srcOrd="0" destOrd="0" presId="urn:microsoft.com/office/officeart/2005/8/layout/hList3"/>
    <dgm:cxn modelId="{37F877A1-5A7C-4C64-9DFD-0800753BE351}" type="presOf" srcId="{753D763E-3612-49D8-8E60-82AF97B0D725}" destId="{EB315774-66BF-4F6A-B390-785A025C47F1}" srcOrd="0" destOrd="0" presId="urn:microsoft.com/office/officeart/2005/8/layout/hList3"/>
    <dgm:cxn modelId="{66F6FBA2-A801-4D88-BE3E-03254D4F8587}" srcId="{753D763E-3612-49D8-8E60-82AF97B0D725}" destId="{0CF7E625-752E-4B00-B47D-291844B2D8F9}" srcOrd="0" destOrd="0" parTransId="{E0564E8A-F850-49A4-AB1B-1BF239AB2744}" sibTransId="{5DC0E618-22BF-4CFE-8E50-DCBEF4C41D83}"/>
    <dgm:cxn modelId="{472975DE-7E8E-4C30-BB12-F6A0BE9103C1}" type="presOf" srcId="{EF00A44F-3737-4B18-9962-66C646EEBF82}" destId="{24539DB1-2A60-48C4-9ACD-858990A62227}" srcOrd="0" destOrd="0" presId="urn:microsoft.com/office/officeart/2005/8/layout/hList3"/>
    <dgm:cxn modelId="{0C8BE8E3-D2BD-4902-A74B-2FE081B0F521}" srcId="{0CF7E625-752E-4B00-B47D-291844B2D8F9}" destId="{C384CD03-841A-4781-95AF-456289AFA527}" srcOrd="2" destOrd="0" parTransId="{28E77D0A-FEBC-4097-8C97-2E148DB7DD90}" sibTransId="{10924526-FD1E-4DA1-AFB7-6277AE7FE66F}"/>
    <dgm:cxn modelId="{3520E7FC-4236-439C-B251-6F0D33185663}" type="presOf" srcId="{0CF7E625-752E-4B00-B47D-291844B2D8F9}" destId="{20D57ADC-B28B-4A5F-B2E8-EBE8456ABCBF}" srcOrd="0" destOrd="0" presId="urn:microsoft.com/office/officeart/2005/8/layout/hList3"/>
    <dgm:cxn modelId="{B703991C-8EF8-41BB-8344-9F17D0146BF9}" type="presParOf" srcId="{EB315774-66BF-4F6A-B390-785A025C47F1}" destId="{20D57ADC-B28B-4A5F-B2E8-EBE8456ABCBF}" srcOrd="0" destOrd="0" presId="urn:microsoft.com/office/officeart/2005/8/layout/hList3"/>
    <dgm:cxn modelId="{3EAF5ECE-C4B7-447F-9902-15BA9294EEA7}" type="presParOf" srcId="{EB315774-66BF-4F6A-B390-785A025C47F1}" destId="{742662A3-B065-4EAE-AFC0-7C9CFA1CFE16}" srcOrd="1" destOrd="0" presId="urn:microsoft.com/office/officeart/2005/8/layout/hList3"/>
    <dgm:cxn modelId="{35A32B63-D416-47A0-BEEF-3009831E46B7}" type="presParOf" srcId="{742662A3-B065-4EAE-AFC0-7C9CFA1CFE16}" destId="{24539DB1-2A60-48C4-9ACD-858990A62227}" srcOrd="0" destOrd="0" presId="urn:microsoft.com/office/officeart/2005/8/layout/hList3"/>
    <dgm:cxn modelId="{ED70AADA-99C3-4212-9F7F-DB848863D1AF}" type="presParOf" srcId="{742662A3-B065-4EAE-AFC0-7C9CFA1CFE16}" destId="{D22D0E42-BD06-45AC-A288-C597AC401562}" srcOrd="1" destOrd="0" presId="urn:microsoft.com/office/officeart/2005/8/layout/hList3"/>
    <dgm:cxn modelId="{D9828ABC-B9E9-4CDC-9088-F5818BE8D3BC}" type="presParOf" srcId="{742662A3-B065-4EAE-AFC0-7C9CFA1CFE16}" destId="{E9915F8B-0CAE-4DEB-8B4A-C040F57504ED}" srcOrd="2" destOrd="0" presId="urn:microsoft.com/office/officeart/2005/8/layout/hList3"/>
    <dgm:cxn modelId="{6F6F0F99-AEDA-44AB-84D2-32919FE0D057}" type="presParOf" srcId="{EB315774-66BF-4F6A-B390-785A025C47F1}" destId="{724B0F4A-9591-42E8-8487-71A91A74F2B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DEB8756-6C3C-4C3F-85C9-6E49C8AFA37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E8B41AFF-755D-4138-9A8B-878038791B64}">
      <dgm:prSet phldrT="[Κείμενο]"/>
      <dgm:spPr/>
      <dgm:t>
        <a:bodyPr/>
        <a:lstStyle/>
        <a:p>
          <a:r>
            <a:rPr lang="el-GR" dirty="0"/>
            <a:t>Λιπίδια</a:t>
          </a:r>
        </a:p>
      </dgm:t>
    </dgm:pt>
    <dgm:pt modelId="{399CC087-A7E0-42A4-BE50-C1830337F948}" type="parTrans" cxnId="{42886B78-443F-49AD-B90E-681274B3ECF2}">
      <dgm:prSet/>
      <dgm:spPr/>
      <dgm:t>
        <a:bodyPr/>
        <a:lstStyle/>
        <a:p>
          <a:endParaRPr lang="el-GR"/>
        </a:p>
      </dgm:t>
    </dgm:pt>
    <dgm:pt modelId="{2C788FB4-3D7D-4DE3-8573-806FC28B1ECB}" type="sibTrans" cxnId="{42886B78-443F-49AD-B90E-681274B3ECF2}">
      <dgm:prSet/>
      <dgm:spPr/>
      <dgm:t>
        <a:bodyPr/>
        <a:lstStyle/>
        <a:p>
          <a:endParaRPr lang="el-GR"/>
        </a:p>
      </dgm:t>
    </dgm:pt>
    <dgm:pt modelId="{9542D0FA-F130-4FB0-BE4A-3A19D658F953}">
      <dgm:prSet phldrT="[Κείμενο]"/>
      <dgm:spPr/>
      <dgm:t>
        <a:bodyPr/>
        <a:lstStyle/>
        <a:p>
          <a:r>
            <a:rPr lang="el-GR" dirty="0"/>
            <a:t>Απλά λίπη</a:t>
          </a:r>
          <a:r>
            <a:rPr lang="en-US" dirty="0"/>
            <a:t> </a:t>
          </a:r>
          <a:r>
            <a:rPr lang="el-GR" dirty="0"/>
            <a:t>ή ουδέτερα λίπη ή τριγλυκερίδια </a:t>
          </a:r>
        </a:p>
      </dgm:t>
    </dgm:pt>
    <dgm:pt modelId="{52BD5D4B-A4D0-4ECB-B3D4-7A1F20E2D0B6}" type="parTrans" cxnId="{E117DD4B-1563-42B9-83A4-5D7F81C0E654}">
      <dgm:prSet/>
      <dgm:spPr/>
      <dgm:t>
        <a:bodyPr/>
        <a:lstStyle/>
        <a:p>
          <a:endParaRPr lang="el-GR"/>
        </a:p>
      </dgm:t>
    </dgm:pt>
    <dgm:pt modelId="{CE75558E-8610-430A-BD3A-7A938F537E5E}" type="sibTrans" cxnId="{E117DD4B-1563-42B9-83A4-5D7F81C0E654}">
      <dgm:prSet/>
      <dgm:spPr/>
      <dgm:t>
        <a:bodyPr/>
        <a:lstStyle/>
        <a:p>
          <a:endParaRPr lang="el-GR"/>
        </a:p>
      </dgm:t>
    </dgm:pt>
    <dgm:pt modelId="{87389CA9-26E4-449C-A5AC-98633D700BA2}">
      <dgm:prSet phldrT="[Κείμενο]"/>
      <dgm:spPr/>
      <dgm:t>
        <a:bodyPr/>
        <a:lstStyle/>
        <a:p>
          <a:r>
            <a:rPr lang="el-GR" dirty="0"/>
            <a:t>Γλυκερόλη </a:t>
          </a:r>
        </a:p>
        <a:p>
          <a:r>
            <a:rPr lang="el-GR" dirty="0"/>
            <a:t>+ </a:t>
          </a:r>
        </a:p>
        <a:p>
          <a:r>
            <a:rPr lang="el-GR" dirty="0"/>
            <a:t>3 λιπαρά οξέα</a:t>
          </a:r>
        </a:p>
      </dgm:t>
    </dgm:pt>
    <dgm:pt modelId="{3FF839BA-C7B6-4E3A-B30F-601FAE21B406}" type="parTrans" cxnId="{E024FF3E-5D62-4DBA-836F-25B85919AAA1}">
      <dgm:prSet/>
      <dgm:spPr/>
      <dgm:t>
        <a:bodyPr/>
        <a:lstStyle/>
        <a:p>
          <a:endParaRPr lang="el-GR"/>
        </a:p>
      </dgm:t>
    </dgm:pt>
    <dgm:pt modelId="{44ABBA67-C092-45B4-943D-A0CBFB6B4DB7}" type="sibTrans" cxnId="{E024FF3E-5D62-4DBA-836F-25B85919AAA1}">
      <dgm:prSet/>
      <dgm:spPr/>
      <dgm:t>
        <a:bodyPr/>
        <a:lstStyle/>
        <a:p>
          <a:endParaRPr lang="el-GR"/>
        </a:p>
      </dgm:t>
    </dgm:pt>
    <dgm:pt modelId="{AF39BB3B-414B-4923-840C-42ECDCE5D3BC}">
      <dgm:prSet phldrT="[Κείμενο]"/>
      <dgm:spPr/>
      <dgm:t>
        <a:bodyPr/>
        <a:lstStyle/>
        <a:p>
          <a:r>
            <a:rPr lang="el-GR" dirty="0"/>
            <a:t>Σύμπλοκα λίπη</a:t>
          </a:r>
        </a:p>
      </dgm:t>
    </dgm:pt>
    <dgm:pt modelId="{F7AD69ED-3890-492A-85CA-0237B28CAE32}" type="parTrans" cxnId="{F3A07CEE-7923-411B-B744-F9473F760DD9}">
      <dgm:prSet/>
      <dgm:spPr/>
      <dgm:t>
        <a:bodyPr/>
        <a:lstStyle/>
        <a:p>
          <a:endParaRPr lang="el-GR"/>
        </a:p>
      </dgm:t>
    </dgm:pt>
    <dgm:pt modelId="{66DE255C-F728-4734-96E0-FBDCEE837CD3}" type="sibTrans" cxnId="{F3A07CEE-7923-411B-B744-F9473F760DD9}">
      <dgm:prSet/>
      <dgm:spPr/>
      <dgm:t>
        <a:bodyPr/>
        <a:lstStyle/>
        <a:p>
          <a:endParaRPr lang="el-GR"/>
        </a:p>
      </dgm:t>
    </dgm:pt>
    <dgm:pt modelId="{BB33A86E-7DE0-4023-8C1F-B2DEC25DEB16}">
      <dgm:prSet phldrT="[Κείμενο]"/>
      <dgm:spPr/>
      <dgm:t>
        <a:bodyPr/>
        <a:lstStyle/>
        <a:p>
          <a:r>
            <a:rPr lang="el-GR" dirty="0"/>
            <a:t>Φωσφολιπίδια </a:t>
          </a:r>
        </a:p>
      </dgm:t>
    </dgm:pt>
    <dgm:pt modelId="{1504B585-9BED-418F-977B-24165E64B0AF}" type="parTrans" cxnId="{12D7A5FF-4BC3-4EBA-822E-974FAC918FC1}">
      <dgm:prSet/>
      <dgm:spPr/>
      <dgm:t>
        <a:bodyPr/>
        <a:lstStyle/>
        <a:p>
          <a:endParaRPr lang="el-GR"/>
        </a:p>
      </dgm:t>
    </dgm:pt>
    <dgm:pt modelId="{87BF4942-15BE-4EF7-B120-7881D9A0C0AF}" type="sibTrans" cxnId="{12D7A5FF-4BC3-4EBA-822E-974FAC918FC1}">
      <dgm:prSet/>
      <dgm:spPr/>
      <dgm:t>
        <a:bodyPr/>
        <a:lstStyle/>
        <a:p>
          <a:endParaRPr lang="el-GR"/>
        </a:p>
      </dgm:t>
    </dgm:pt>
    <dgm:pt modelId="{9CB26DD0-78DA-4F03-A789-66E2AB07C805}">
      <dgm:prSet/>
      <dgm:spPr/>
      <dgm:t>
        <a:bodyPr/>
        <a:lstStyle/>
        <a:p>
          <a:r>
            <a:rPr lang="el-GR" dirty="0"/>
            <a:t>Γλυκολιπίδια </a:t>
          </a:r>
        </a:p>
      </dgm:t>
    </dgm:pt>
    <dgm:pt modelId="{F14C3211-5959-4649-AC25-F98AB60F5FF7}" type="parTrans" cxnId="{28874B74-EE9D-4327-AF39-8B67C1205CA8}">
      <dgm:prSet/>
      <dgm:spPr/>
      <dgm:t>
        <a:bodyPr/>
        <a:lstStyle/>
        <a:p>
          <a:endParaRPr lang="el-GR"/>
        </a:p>
      </dgm:t>
    </dgm:pt>
    <dgm:pt modelId="{C76CC502-CADA-4514-B336-B0C938281C21}" type="sibTrans" cxnId="{28874B74-EE9D-4327-AF39-8B67C1205CA8}">
      <dgm:prSet/>
      <dgm:spPr/>
      <dgm:t>
        <a:bodyPr/>
        <a:lstStyle/>
        <a:p>
          <a:endParaRPr lang="el-GR"/>
        </a:p>
      </dgm:t>
    </dgm:pt>
    <dgm:pt modelId="{B4B9AB0C-1BEE-4A2B-A2AE-FF1FA77F5791}">
      <dgm:prSet/>
      <dgm:spPr/>
      <dgm:t>
        <a:bodyPr/>
        <a:lstStyle/>
        <a:p>
          <a:r>
            <a:rPr lang="el-GR" dirty="0"/>
            <a:t>Λιποπρωτεΐνες </a:t>
          </a:r>
        </a:p>
      </dgm:t>
    </dgm:pt>
    <dgm:pt modelId="{AF5578C1-EF11-4874-BDDC-6342B031A5C8}" type="parTrans" cxnId="{342E6460-AB2D-40B3-B5E8-485FC79A7CB6}">
      <dgm:prSet/>
      <dgm:spPr/>
      <dgm:t>
        <a:bodyPr/>
        <a:lstStyle/>
        <a:p>
          <a:endParaRPr lang="el-GR"/>
        </a:p>
      </dgm:t>
    </dgm:pt>
    <dgm:pt modelId="{1ADFE36D-1B08-475D-8774-CC20889E8BD9}" type="sibTrans" cxnId="{342E6460-AB2D-40B3-B5E8-485FC79A7CB6}">
      <dgm:prSet/>
      <dgm:spPr/>
      <dgm:t>
        <a:bodyPr/>
        <a:lstStyle/>
        <a:p>
          <a:endParaRPr lang="el-GR"/>
        </a:p>
      </dgm:t>
    </dgm:pt>
    <dgm:pt modelId="{83D4E059-FFB6-4FCE-84CF-15427568D94E}" type="pres">
      <dgm:prSet presAssocID="{8DEB8756-6C3C-4C3F-85C9-6E49C8AFA37C}" presName="hierChild1" presStyleCnt="0">
        <dgm:presLayoutVars>
          <dgm:chPref val="1"/>
          <dgm:dir/>
          <dgm:animOne val="branch"/>
          <dgm:animLvl val="lvl"/>
          <dgm:resizeHandles/>
        </dgm:presLayoutVars>
      </dgm:prSet>
      <dgm:spPr/>
    </dgm:pt>
    <dgm:pt modelId="{6D5AFA98-A248-4E71-9C51-6658F35FA7E7}" type="pres">
      <dgm:prSet presAssocID="{E8B41AFF-755D-4138-9A8B-878038791B64}" presName="hierRoot1" presStyleCnt="0"/>
      <dgm:spPr/>
    </dgm:pt>
    <dgm:pt modelId="{590C2C3C-B991-4288-92FE-36B7687F028F}" type="pres">
      <dgm:prSet presAssocID="{E8B41AFF-755D-4138-9A8B-878038791B64}" presName="composite" presStyleCnt="0"/>
      <dgm:spPr/>
    </dgm:pt>
    <dgm:pt modelId="{646D24E8-1D3B-4262-9804-E6185FB40A8B}" type="pres">
      <dgm:prSet presAssocID="{E8B41AFF-755D-4138-9A8B-878038791B64}" presName="background" presStyleLbl="node0" presStyleIdx="0" presStyleCnt="1"/>
      <dgm:spPr/>
    </dgm:pt>
    <dgm:pt modelId="{0FA159DD-D61E-4B93-8D78-B489CC75A11F}" type="pres">
      <dgm:prSet presAssocID="{E8B41AFF-755D-4138-9A8B-878038791B64}" presName="text" presStyleLbl="fgAcc0" presStyleIdx="0" presStyleCnt="1">
        <dgm:presLayoutVars>
          <dgm:chPref val="3"/>
        </dgm:presLayoutVars>
      </dgm:prSet>
      <dgm:spPr/>
    </dgm:pt>
    <dgm:pt modelId="{884E6C85-0D5C-418A-ACB0-02DE0AC56811}" type="pres">
      <dgm:prSet presAssocID="{E8B41AFF-755D-4138-9A8B-878038791B64}" presName="hierChild2" presStyleCnt="0"/>
      <dgm:spPr/>
    </dgm:pt>
    <dgm:pt modelId="{FAE32051-5DF5-439D-8E80-6F8D8F52F7AA}" type="pres">
      <dgm:prSet presAssocID="{52BD5D4B-A4D0-4ECB-B3D4-7A1F20E2D0B6}" presName="Name10" presStyleLbl="parChTrans1D2" presStyleIdx="0" presStyleCnt="2"/>
      <dgm:spPr/>
    </dgm:pt>
    <dgm:pt modelId="{B6B1BB63-B48C-4544-AEA3-773BA87D67A9}" type="pres">
      <dgm:prSet presAssocID="{9542D0FA-F130-4FB0-BE4A-3A19D658F953}" presName="hierRoot2" presStyleCnt="0"/>
      <dgm:spPr/>
    </dgm:pt>
    <dgm:pt modelId="{04472742-4563-4CD3-A946-C163D02C7E54}" type="pres">
      <dgm:prSet presAssocID="{9542D0FA-F130-4FB0-BE4A-3A19D658F953}" presName="composite2" presStyleCnt="0"/>
      <dgm:spPr/>
    </dgm:pt>
    <dgm:pt modelId="{F10B1321-FEF4-4086-BA48-066921AB89B1}" type="pres">
      <dgm:prSet presAssocID="{9542D0FA-F130-4FB0-BE4A-3A19D658F953}" presName="background2" presStyleLbl="node2" presStyleIdx="0" presStyleCnt="2"/>
      <dgm:spPr/>
    </dgm:pt>
    <dgm:pt modelId="{DC117B56-8E24-4116-86A0-5591FA0D9873}" type="pres">
      <dgm:prSet presAssocID="{9542D0FA-F130-4FB0-BE4A-3A19D658F953}" presName="text2" presStyleLbl="fgAcc2" presStyleIdx="0" presStyleCnt="2">
        <dgm:presLayoutVars>
          <dgm:chPref val="3"/>
        </dgm:presLayoutVars>
      </dgm:prSet>
      <dgm:spPr/>
    </dgm:pt>
    <dgm:pt modelId="{41994319-F6F7-47E9-8D84-4D25B98808CF}" type="pres">
      <dgm:prSet presAssocID="{9542D0FA-F130-4FB0-BE4A-3A19D658F953}" presName="hierChild3" presStyleCnt="0"/>
      <dgm:spPr/>
    </dgm:pt>
    <dgm:pt modelId="{F0EFA98A-5C43-4A96-9840-366DFF1FB18D}" type="pres">
      <dgm:prSet presAssocID="{3FF839BA-C7B6-4E3A-B30F-601FAE21B406}" presName="Name17" presStyleLbl="parChTrans1D3" presStyleIdx="0" presStyleCnt="4"/>
      <dgm:spPr/>
    </dgm:pt>
    <dgm:pt modelId="{FA419C99-4829-49D7-AEE6-CB92DCCFDBEB}" type="pres">
      <dgm:prSet presAssocID="{87389CA9-26E4-449C-A5AC-98633D700BA2}" presName="hierRoot3" presStyleCnt="0"/>
      <dgm:spPr/>
    </dgm:pt>
    <dgm:pt modelId="{F03D2EF8-3969-4D7B-84D0-A8EF4F5FF906}" type="pres">
      <dgm:prSet presAssocID="{87389CA9-26E4-449C-A5AC-98633D700BA2}" presName="composite3" presStyleCnt="0"/>
      <dgm:spPr/>
    </dgm:pt>
    <dgm:pt modelId="{C138FD43-DF55-476E-A762-73BFEDF457C2}" type="pres">
      <dgm:prSet presAssocID="{87389CA9-26E4-449C-A5AC-98633D700BA2}" presName="background3" presStyleLbl="node3" presStyleIdx="0" presStyleCnt="4"/>
      <dgm:spPr/>
    </dgm:pt>
    <dgm:pt modelId="{CAF5BD1F-2781-47F2-9EA1-3A845D046A84}" type="pres">
      <dgm:prSet presAssocID="{87389CA9-26E4-449C-A5AC-98633D700BA2}" presName="text3" presStyleLbl="fgAcc3" presStyleIdx="0" presStyleCnt="4">
        <dgm:presLayoutVars>
          <dgm:chPref val="3"/>
        </dgm:presLayoutVars>
      </dgm:prSet>
      <dgm:spPr/>
    </dgm:pt>
    <dgm:pt modelId="{630C2356-42AD-4788-A6AD-967016379162}" type="pres">
      <dgm:prSet presAssocID="{87389CA9-26E4-449C-A5AC-98633D700BA2}" presName="hierChild4" presStyleCnt="0"/>
      <dgm:spPr/>
    </dgm:pt>
    <dgm:pt modelId="{BDFF932C-0A56-44F0-B27F-D47FD6762381}" type="pres">
      <dgm:prSet presAssocID="{F7AD69ED-3890-492A-85CA-0237B28CAE32}" presName="Name10" presStyleLbl="parChTrans1D2" presStyleIdx="1" presStyleCnt="2"/>
      <dgm:spPr/>
    </dgm:pt>
    <dgm:pt modelId="{065C2DF9-F9ED-4A71-9A0A-63F63EC6038F}" type="pres">
      <dgm:prSet presAssocID="{AF39BB3B-414B-4923-840C-42ECDCE5D3BC}" presName="hierRoot2" presStyleCnt="0"/>
      <dgm:spPr/>
    </dgm:pt>
    <dgm:pt modelId="{082ED0FF-22E2-4491-85C4-3313FF043B34}" type="pres">
      <dgm:prSet presAssocID="{AF39BB3B-414B-4923-840C-42ECDCE5D3BC}" presName="composite2" presStyleCnt="0"/>
      <dgm:spPr/>
    </dgm:pt>
    <dgm:pt modelId="{AD6606FB-6BD1-4633-8F09-90FAB32700FE}" type="pres">
      <dgm:prSet presAssocID="{AF39BB3B-414B-4923-840C-42ECDCE5D3BC}" presName="background2" presStyleLbl="node2" presStyleIdx="1" presStyleCnt="2"/>
      <dgm:spPr/>
    </dgm:pt>
    <dgm:pt modelId="{B03E60FA-B69A-4F82-B3E0-66B2954040F2}" type="pres">
      <dgm:prSet presAssocID="{AF39BB3B-414B-4923-840C-42ECDCE5D3BC}" presName="text2" presStyleLbl="fgAcc2" presStyleIdx="1" presStyleCnt="2">
        <dgm:presLayoutVars>
          <dgm:chPref val="3"/>
        </dgm:presLayoutVars>
      </dgm:prSet>
      <dgm:spPr/>
    </dgm:pt>
    <dgm:pt modelId="{903C157D-BB10-45B3-B478-784AE447BD3E}" type="pres">
      <dgm:prSet presAssocID="{AF39BB3B-414B-4923-840C-42ECDCE5D3BC}" presName="hierChild3" presStyleCnt="0"/>
      <dgm:spPr/>
    </dgm:pt>
    <dgm:pt modelId="{419087AB-AB69-4279-ABAE-3AFF36E6D77C}" type="pres">
      <dgm:prSet presAssocID="{1504B585-9BED-418F-977B-24165E64B0AF}" presName="Name17" presStyleLbl="parChTrans1D3" presStyleIdx="1" presStyleCnt="4"/>
      <dgm:spPr/>
    </dgm:pt>
    <dgm:pt modelId="{ABE9CEF4-92C8-4CC3-AAF9-EB25B7FB7EF8}" type="pres">
      <dgm:prSet presAssocID="{BB33A86E-7DE0-4023-8C1F-B2DEC25DEB16}" presName="hierRoot3" presStyleCnt="0"/>
      <dgm:spPr/>
    </dgm:pt>
    <dgm:pt modelId="{4F0E51FC-8AB3-403D-A5B7-8B5064E96A37}" type="pres">
      <dgm:prSet presAssocID="{BB33A86E-7DE0-4023-8C1F-B2DEC25DEB16}" presName="composite3" presStyleCnt="0"/>
      <dgm:spPr/>
    </dgm:pt>
    <dgm:pt modelId="{9591F555-7F86-4DF7-976B-A165AB31A1A0}" type="pres">
      <dgm:prSet presAssocID="{BB33A86E-7DE0-4023-8C1F-B2DEC25DEB16}" presName="background3" presStyleLbl="node3" presStyleIdx="1" presStyleCnt="4"/>
      <dgm:spPr/>
    </dgm:pt>
    <dgm:pt modelId="{2D9ED7CC-3C37-4C8B-8B9D-5115D60EC832}" type="pres">
      <dgm:prSet presAssocID="{BB33A86E-7DE0-4023-8C1F-B2DEC25DEB16}" presName="text3" presStyleLbl="fgAcc3" presStyleIdx="1" presStyleCnt="4">
        <dgm:presLayoutVars>
          <dgm:chPref val="3"/>
        </dgm:presLayoutVars>
      </dgm:prSet>
      <dgm:spPr/>
    </dgm:pt>
    <dgm:pt modelId="{1CA1A09F-EA6F-4F11-83B7-C23FECE8C426}" type="pres">
      <dgm:prSet presAssocID="{BB33A86E-7DE0-4023-8C1F-B2DEC25DEB16}" presName="hierChild4" presStyleCnt="0"/>
      <dgm:spPr/>
    </dgm:pt>
    <dgm:pt modelId="{4ECEC34F-11CB-454D-8C70-81CB2BB1DFDF}" type="pres">
      <dgm:prSet presAssocID="{F14C3211-5959-4649-AC25-F98AB60F5FF7}" presName="Name17" presStyleLbl="parChTrans1D3" presStyleIdx="2" presStyleCnt="4"/>
      <dgm:spPr/>
    </dgm:pt>
    <dgm:pt modelId="{FE01E691-2A99-49BE-8DE4-1826C1EDD56D}" type="pres">
      <dgm:prSet presAssocID="{9CB26DD0-78DA-4F03-A789-66E2AB07C805}" presName="hierRoot3" presStyleCnt="0"/>
      <dgm:spPr/>
    </dgm:pt>
    <dgm:pt modelId="{7548A604-FA2A-47A5-B75D-3EC4283E930C}" type="pres">
      <dgm:prSet presAssocID="{9CB26DD0-78DA-4F03-A789-66E2AB07C805}" presName="composite3" presStyleCnt="0"/>
      <dgm:spPr/>
    </dgm:pt>
    <dgm:pt modelId="{88F4BD93-0879-4A39-851B-4D9E4A08BF37}" type="pres">
      <dgm:prSet presAssocID="{9CB26DD0-78DA-4F03-A789-66E2AB07C805}" presName="background3" presStyleLbl="node3" presStyleIdx="2" presStyleCnt="4"/>
      <dgm:spPr/>
    </dgm:pt>
    <dgm:pt modelId="{072D0D62-AC9B-4A7F-A58F-0F717A3B9ACD}" type="pres">
      <dgm:prSet presAssocID="{9CB26DD0-78DA-4F03-A789-66E2AB07C805}" presName="text3" presStyleLbl="fgAcc3" presStyleIdx="2" presStyleCnt="4">
        <dgm:presLayoutVars>
          <dgm:chPref val="3"/>
        </dgm:presLayoutVars>
      </dgm:prSet>
      <dgm:spPr/>
    </dgm:pt>
    <dgm:pt modelId="{ED7C812F-1184-412A-910A-9DC7435C7558}" type="pres">
      <dgm:prSet presAssocID="{9CB26DD0-78DA-4F03-A789-66E2AB07C805}" presName="hierChild4" presStyleCnt="0"/>
      <dgm:spPr/>
    </dgm:pt>
    <dgm:pt modelId="{B4B047BA-25F1-47D7-9D9F-A3076B8218C6}" type="pres">
      <dgm:prSet presAssocID="{AF5578C1-EF11-4874-BDDC-6342B031A5C8}" presName="Name17" presStyleLbl="parChTrans1D3" presStyleIdx="3" presStyleCnt="4"/>
      <dgm:spPr/>
    </dgm:pt>
    <dgm:pt modelId="{FF46E87E-7CAC-4A40-9FD9-ECEDCA1E3E80}" type="pres">
      <dgm:prSet presAssocID="{B4B9AB0C-1BEE-4A2B-A2AE-FF1FA77F5791}" presName="hierRoot3" presStyleCnt="0"/>
      <dgm:spPr/>
    </dgm:pt>
    <dgm:pt modelId="{B6C749D5-EBAA-4719-9C6D-B7D4305FB254}" type="pres">
      <dgm:prSet presAssocID="{B4B9AB0C-1BEE-4A2B-A2AE-FF1FA77F5791}" presName="composite3" presStyleCnt="0"/>
      <dgm:spPr/>
    </dgm:pt>
    <dgm:pt modelId="{7D65B93A-77C0-44DD-82F1-1489AC7DAE18}" type="pres">
      <dgm:prSet presAssocID="{B4B9AB0C-1BEE-4A2B-A2AE-FF1FA77F5791}" presName="background3" presStyleLbl="node3" presStyleIdx="3" presStyleCnt="4"/>
      <dgm:spPr/>
    </dgm:pt>
    <dgm:pt modelId="{F588A0F1-AA11-4B8D-A6D7-EDBCA5C0CB04}" type="pres">
      <dgm:prSet presAssocID="{B4B9AB0C-1BEE-4A2B-A2AE-FF1FA77F5791}" presName="text3" presStyleLbl="fgAcc3" presStyleIdx="3" presStyleCnt="4">
        <dgm:presLayoutVars>
          <dgm:chPref val="3"/>
        </dgm:presLayoutVars>
      </dgm:prSet>
      <dgm:spPr/>
    </dgm:pt>
    <dgm:pt modelId="{911BE0C9-7F80-41B1-8032-A2B6AB26E6C8}" type="pres">
      <dgm:prSet presAssocID="{B4B9AB0C-1BEE-4A2B-A2AE-FF1FA77F5791}" presName="hierChild4" presStyleCnt="0"/>
      <dgm:spPr/>
    </dgm:pt>
  </dgm:ptLst>
  <dgm:cxnLst>
    <dgm:cxn modelId="{561DA20D-78B2-4849-8B6B-D288D03858D8}" type="presOf" srcId="{F7AD69ED-3890-492A-85CA-0237B28CAE32}" destId="{BDFF932C-0A56-44F0-B27F-D47FD6762381}" srcOrd="0" destOrd="0" presId="urn:microsoft.com/office/officeart/2005/8/layout/hierarchy1"/>
    <dgm:cxn modelId="{8A495A30-1EBD-4AB3-8592-D67959C16A32}" type="presOf" srcId="{87389CA9-26E4-449C-A5AC-98633D700BA2}" destId="{CAF5BD1F-2781-47F2-9EA1-3A845D046A84}" srcOrd="0" destOrd="0" presId="urn:microsoft.com/office/officeart/2005/8/layout/hierarchy1"/>
    <dgm:cxn modelId="{E024FF3E-5D62-4DBA-836F-25B85919AAA1}" srcId="{9542D0FA-F130-4FB0-BE4A-3A19D658F953}" destId="{87389CA9-26E4-449C-A5AC-98633D700BA2}" srcOrd="0" destOrd="0" parTransId="{3FF839BA-C7B6-4E3A-B30F-601FAE21B406}" sibTransId="{44ABBA67-C092-45B4-943D-A0CBFB6B4DB7}"/>
    <dgm:cxn modelId="{342E6460-AB2D-40B3-B5E8-485FC79A7CB6}" srcId="{AF39BB3B-414B-4923-840C-42ECDCE5D3BC}" destId="{B4B9AB0C-1BEE-4A2B-A2AE-FF1FA77F5791}" srcOrd="2" destOrd="0" parTransId="{AF5578C1-EF11-4874-BDDC-6342B031A5C8}" sibTransId="{1ADFE36D-1B08-475D-8774-CC20889E8BD9}"/>
    <dgm:cxn modelId="{DB891764-C234-4CBA-86E1-95EB1E73453B}" type="presOf" srcId="{9542D0FA-F130-4FB0-BE4A-3A19D658F953}" destId="{DC117B56-8E24-4116-86A0-5591FA0D9873}" srcOrd="0" destOrd="0" presId="urn:microsoft.com/office/officeart/2005/8/layout/hierarchy1"/>
    <dgm:cxn modelId="{A920B466-50BA-49EF-84CD-3D06862BEF08}" type="presOf" srcId="{E8B41AFF-755D-4138-9A8B-878038791B64}" destId="{0FA159DD-D61E-4B93-8D78-B489CC75A11F}" srcOrd="0" destOrd="0" presId="urn:microsoft.com/office/officeart/2005/8/layout/hierarchy1"/>
    <dgm:cxn modelId="{E117DD4B-1563-42B9-83A4-5D7F81C0E654}" srcId="{E8B41AFF-755D-4138-9A8B-878038791B64}" destId="{9542D0FA-F130-4FB0-BE4A-3A19D658F953}" srcOrd="0" destOrd="0" parTransId="{52BD5D4B-A4D0-4ECB-B3D4-7A1F20E2D0B6}" sibTransId="{CE75558E-8610-430A-BD3A-7A938F537E5E}"/>
    <dgm:cxn modelId="{28874B74-EE9D-4327-AF39-8B67C1205CA8}" srcId="{AF39BB3B-414B-4923-840C-42ECDCE5D3BC}" destId="{9CB26DD0-78DA-4F03-A789-66E2AB07C805}" srcOrd="1" destOrd="0" parTransId="{F14C3211-5959-4649-AC25-F98AB60F5FF7}" sibTransId="{C76CC502-CADA-4514-B336-B0C938281C21}"/>
    <dgm:cxn modelId="{8B270356-61A6-475B-AF56-E41D428C3769}" type="presOf" srcId="{AF39BB3B-414B-4923-840C-42ECDCE5D3BC}" destId="{B03E60FA-B69A-4F82-B3E0-66B2954040F2}" srcOrd="0" destOrd="0" presId="urn:microsoft.com/office/officeart/2005/8/layout/hierarchy1"/>
    <dgm:cxn modelId="{42886B78-443F-49AD-B90E-681274B3ECF2}" srcId="{8DEB8756-6C3C-4C3F-85C9-6E49C8AFA37C}" destId="{E8B41AFF-755D-4138-9A8B-878038791B64}" srcOrd="0" destOrd="0" parTransId="{399CC087-A7E0-42A4-BE50-C1830337F948}" sibTransId="{2C788FB4-3D7D-4DE3-8573-806FC28B1ECB}"/>
    <dgm:cxn modelId="{0B57F978-17B4-4DD7-AC45-B7EEB380BD2D}" type="presOf" srcId="{9CB26DD0-78DA-4F03-A789-66E2AB07C805}" destId="{072D0D62-AC9B-4A7F-A58F-0F717A3B9ACD}" srcOrd="0" destOrd="0" presId="urn:microsoft.com/office/officeart/2005/8/layout/hierarchy1"/>
    <dgm:cxn modelId="{86E45E7F-EB7D-450E-97F3-1FEDD5B0E11E}" type="presOf" srcId="{3FF839BA-C7B6-4E3A-B30F-601FAE21B406}" destId="{F0EFA98A-5C43-4A96-9840-366DFF1FB18D}" srcOrd="0" destOrd="0" presId="urn:microsoft.com/office/officeart/2005/8/layout/hierarchy1"/>
    <dgm:cxn modelId="{42005C82-0A9F-4D40-9452-2FE71276D470}" type="presOf" srcId="{52BD5D4B-A4D0-4ECB-B3D4-7A1F20E2D0B6}" destId="{FAE32051-5DF5-439D-8E80-6F8D8F52F7AA}" srcOrd="0" destOrd="0" presId="urn:microsoft.com/office/officeart/2005/8/layout/hierarchy1"/>
    <dgm:cxn modelId="{F65BB0A4-8A5C-4625-BA17-01AA1EB4774E}" type="presOf" srcId="{F14C3211-5959-4649-AC25-F98AB60F5FF7}" destId="{4ECEC34F-11CB-454D-8C70-81CB2BB1DFDF}" srcOrd="0" destOrd="0" presId="urn:microsoft.com/office/officeart/2005/8/layout/hierarchy1"/>
    <dgm:cxn modelId="{F8E769AC-756E-49C2-872C-92A78F100563}" type="presOf" srcId="{8DEB8756-6C3C-4C3F-85C9-6E49C8AFA37C}" destId="{83D4E059-FFB6-4FCE-84CF-15427568D94E}" srcOrd="0" destOrd="0" presId="urn:microsoft.com/office/officeart/2005/8/layout/hierarchy1"/>
    <dgm:cxn modelId="{20E0D3D4-5D38-424F-B4E7-A37B09F28F5A}" type="presOf" srcId="{AF5578C1-EF11-4874-BDDC-6342B031A5C8}" destId="{B4B047BA-25F1-47D7-9D9F-A3076B8218C6}" srcOrd="0" destOrd="0" presId="urn:microsoft.com/office/officeart/2005/8/layout/hierarchy1"/>
    <dgm:cxn modelId="{C39D4CDA-DB11-4B74-90F5-DBE4A75909A8}" type="presOf" srcId="{BB33A86E-7DE0-4023-8C1F-B2DEC25DEB16}" destId="{2D9ED7CC-3C37-4C8B-8B9D-5115D60EC832}" srcOrd="0" destOrd="0" presId="urn:microsoft.com/office/officeart/2005/8/layout/hierarchy1"/>
    <dgm:cxn modelId="{351FD0E0-4FE2-442E-AB88-7F4F984CD964}" type="presOf" srcId="{1504B585-9BED-418F-977B-24165E64B0AF}" destId="{419087AB-AB69-4279-ABAE-3AFF36E6D77C}" srcOrd="0" destOrd="0" presId="urn:microsoft.com/office/officeart/2005/8/layout/hierarchy1"/>
    <dgm:cxn modelId="{F3A07CEE-7923-411B-B744-F9473F760DD9}" srcId="{E8B41AFF-755D-4138-9A8B-878038791B64}" destId="{AF39BB3B-414B-4923-840C-42ECDCE5D3BC}" srcOrd="1" destOrd="0" parTransId="{F7AD69ED-3890-492A-85CA-0237B28CAE32}" sibTransId="{66DE255C-F728-4734-96E0-FBDCEE837CD3}"/>
    <dgm:cxn modelId="{FE03E1EE-1355-417B-8DF9-085A05ACA36D}" type="presOf" srcId="{B4B9AB0C-1BEE-4A2B-A2AE-FF1FA77F5791}" destId="{F588A0F1-AA11-4B8D-A6D7-EDBCA5C0CB04}" srcOrd="0" destOrd="0" presId="urn:microsoft.com/office/officeart/2005/8/layout/hierarchy1"/>
    <dgm:cxn modelId="{12D7A5FF-4BC3-4EBA-822E-974FAC918FC1}" srcId="{AF39BB3B-414B-4923-840C-42ECDCE5D3BC}" destId="{BB33A86E-7DE0-4023-8C1F-B2DEC25DEB16}" srcOrd="0" destOrd="0" parTransId="{1504B585-9BED-418F-977B-24165E64B0AF}" sibTransId="{87BF4942-15BE-4EF7-B120-7881D9A0C0AF}"/>
    <dgm:cxn modelId="{18D6EBEA-21CA-4BE1-A162-2E866C22FF23}" type="presParOf" srcId="{83D4E059-FFB6-4FCE-84CF-15427568D94E}" destId="{6D5AFA98-A248-4E71-9C51-6658F35FA7E7}" srcOrd="0" destOrd="0" presId="urn:microsoft.com/office/officeart/2005/8/layout/hierarchy1"/>
    <dgm:cxn modelId="{CBE11AB4-D867-4846-B984-F0E3428D17B9}" type="presParOf" srcId="{6D5AFA98-A248-4E71-9C51-6658F35FA7E7}" destId="{590C2C3C-B991-4288-92FE-36B7687F028F}" srcOrd="0" destOrd="0" presId="urn:microsoft.com/office/officeart/2005/8/layout/hierarchy1"/>
    <dgm:cxn modelId="{188CC628-DA65-4F59-B351-C10529665F2A}" type="presParOf" srcId="{590C2C3C-B991-4288-92FE-36B7687F028F}" destId="{646D24E8-1D3B-4262-9804-E6185FB40A8B}" srcOrd="0" destOrd="0" presId="urn:microsoft.com/office/officeart/2005/8/layout/hierarchy1"/>
    <dgm:cxn modelId="{68574A10-C422-4A94-8949-0B9DAD21A5FF}" type="presParOf" srcId="{590C2C3C-B991-4288-92FE-36B7687F028F}" destId="{0FA159DD-D61E-4B93-8D78-B489CC75A11F}" srcOrd="1" destOrd="0" presId="urn:microsoft.com/office/officeart/2005/8/layout/hierarchy1"/>
    <dgm:cxn modelId="{816078C2-8E60-448C-BD58-33A282B1FBF9}" type="presParOf" srcId="{6D5AFA98-A248-4E71-9C51-6658F35FA7E7}" destId="{884E6C85-0D5C-418A-ACB0-02DE0AC56811}" srcOrd="1" destOrd="0" presId="urn:microsoft.com/office/officeart/2005/8/layout/hierarchy1"/>
    <dgm:cxn modelId="{42950F89-C1FC-4104-88FC-D0C89C1FEDB1}" type="presParOf" srcId="{884E6C85-0D5C-418A-ACB0-02DE0AC56811}" destId="{FAE32051-5DF5-439D-8E80-6F8D8F52F7AA}" srcOrd="0" destOrd="0" presId="urn:microsoft.com/office/officeart/2005/8/layout/hierarchy1"/>
    <dgm:cxn modelId="{C36ED934-CB02-4056-8EB5-9EC258A7EE67}" type="presParOf" srcId="{884E6C85-0D5C-418A-ACB0-02DE0AC56811}" destId="{B6B1BB63-B48C-4544-AEA3-773BA87D67A9}" srcOrd="1" destOrd="0" presId="urn:microsoft.com/office/officeart/2005/8/layout/hierarchy1"/>
    <dgm:cxn modelId="{14E4EA8A-D50F-4F50-A7F1-84A2A4577EF1}" type="presParOf" srcId="{B6B1BB63-B48C-4544-AEA3-773BA87D67A9}" destId="{04472742-4563-4CD3-A946-C163D02C7E54}" srcOrd="0" destOrd="0" presId="urn:microsoft.com/office/officeart/2005/8/layout/hierarchy1"/>
    <dgm:cxn modelId="{9C552CFF-EE72-4093-AB1C-483E9012CD47}" type="presParOf" srcId="{04472742-4563-4CD3-A946-C163D02C7E54}" destId="{F10B1321-FEF4-4086-BA48-066921AB89B1}" srcOrd="0" destOrd="0" presId="urn:microsoft.com/office/officeart/2005/8/layout/hierarchy1"/>
    <dgm:cxn modelId="{73E6C36D-7D5B-43FE-982D-9561F4937998}" type="presParOf" srcId="{04472742-4563-4CD3-A946-C163D02C7E54}" destId="{DC117B56-8E24-4116-86A0-5591FA0D9873}" srcOrd="1" destOrd="0" presId="urn:microsoft.com/office/officeart/2005/8/layout/hierarchy1"/>
    <dgm:cxn modelId="{F003A290-892A-41C1-8D5E-583A2849D73E}" type="presParOf" srcId="{B6B1BB63-B48C-4544-AEA3-773BA87D67A9}" destId="{41994319-F6F7-47E9-8D84-4D25B98808CF}" srcOrd="1" destOrd="0" presId="urn:microsoft.com/office/officeart/2005/8/layout/hierarchy1"/>
    <dgm:cxn modelId="{475F9151-FCAE-435D-A751-13B77FBEF74E}" type="presParOf" srcId="{41994319-F6F7-47E9-8D84-4D25B98808CF}" destId="{F0EFA98A-5C43-4A96-9840-366DFF1FB18D}" srcOrd="0" destOrd="0" presId="urn:microsoft.com/office/officeart/2005/8/layout/hierarchy1"/>
    <dgm:cxn modelId="{49BF0C69-5278-486F-9C95-947243D0EAC9}" type="presParOf" srcId="{41994319-F6F7-47E9-8D84-4D25B98808CF}" destId="{FA419C99-4829-49D7-AEE6-CB92DCCFDBEB}" srcOrd="1" destOrd="0" presId="urn:microsoft.com/office/officeart/2005/8/layout/hierarchy1"/>
    <dgm:cxn modelId="{4D5AD29A-97FF-4302-8E14-84D972382A00}" type="presParOf" srcId="{FA419C99-4829-49D7-AEE6-CB92DCCFDBEB}" destId="{F03D2EF8-3969-4D7B-84D0-A8EF4F5FF906}" srcOrd="0" destOrd="0" presId="urn:microsoft.com/office/officeart/2005/8/layout/hierarchy1"/>
    <dgm:cxn modelId="{9307C115-B7E1-4D37-B00F-8C14C02284AC}" type="presParOf" srcId="{F03D2EF8-3969-4D7B-84D0-A8EF4F5FF906}" destId="{C138FD43-DF55-476E-A762-73BFEDF457C2}" srcOrd="0" destOrd="0" presId="urn:microsoft.com/office/officeart/2005/8/layout/hierarchy1"/>
    <dgm:cxn modelId="{74D584C4-18AA-47B7-A296-B0143539D779}" type="presParOf" srcId="{F03D2EF8-3969-4D7B-84D0-A8EF4F5FF906}" destId="{CAF5BD1F-2781-47F2-9EA1-3A845D046A84}" srcOrd="1" destOrd="0" presId="urn:microsoft.com/office/officeart/2005/8/layout/hierarchy1"/>
    <dgm:cxn modelId="{E29CCE6F-5406-4FB6-8A32-0AA3D4D9725B}" type="presParOf" srcId="{FA419C99-4829-49D7-AEE6-CB92DCCFDBEB}" destId="{630C2356-42AD-4788-A6AD-967016379162}" srcOrd="1" destOrd="0" presId="urn:microsoft.com/office/officeart/2005/8/layout/hierarchy1"/>
    <dgm:cxn modelId="{27093247-B8D7-4F43-9814-8EB75B84144E}" type="presParOf" srcId="{884E6C85-0D5C-418A-ACB0-02DE0AC56811}" destId="{BDFF932C-0A56-44F0-B27F-D47FD6762381}" srcOrd="2" destOrd="0" presId="urn:microsoft.com/office/officeart/2005/8/layout/hierarchy1"/>
    <dgm:cxn modelId="{636B7B8F-4D71-44E0-B8DA-B8E8A3279B92}" type="presParOf" srcId="{884E6C85-0D5C-418A-ACB0-02DE0AC56811}" destId="{065C2DF9-F9ED-4A71-9A0A-63F63EC6038F}" srcOrd="3" destOrd="0" presId="urn:microsoft.com/office/officeart/2005/8/layout/hierarchy1"/>
    <dgm:cxn modelId="{FB93E18B-0289-4934-9599-DCEBE3321288}" type="presParOf" srcId="{065C2DF9-F9ED-4A71-9A0A-63F63EC6038F}" destId="{082ED0FF-22E2-4491-85C4-3313FF043B34}" srcOrd="0" destOrd="0" presId="urn:microsoft.com/office/officeart/2005/8/layout/hierarchy1"/>
    <dgm:cxn modelId="{60EAA1AE-E0A3-4F8C-925E-535CC940D80A}" type="presParOf" srcId="{082ED0FF-22E2-4491-85C4-3313FF043B34}" destId="{AD6606FB-6BD1-4633-8F09-90FAB32700FE}" srcOrd="0" destOrd="0" presId="urn:microsoft.com/office/officeart/2005/8/layout/hierarchy1"/>
    <dgm:cxn modelId="{0900C3EE-6298-439F-A190-75530579113E}" type="presParOf" srcId="{082ED0FF-22E2-4491-85C4-3313FF043B34}" destId="{B03E60FA-B69A-4F82-B3E0-66B2954040F2}" srcOrd="1" destOrd="0" presId="urn:microsoft.com/office/officeart/2005/8/layout/hierarchy1"/>
    <dgm:cxn modelId="{B986D469-F805-4E97-8468-8B35B8AB0CBD}" type="presParOf" srcId="{065C2DF9-F9ED-4A71-9A0A-63F63EC6038F}" destId="{903C157D-BB10-45B3-B478-784AE447BD3E}" srcOrd="1" destOrd="0" presId="urn:microsoft.com/office/officeart/2005/8/layout/hierarchy1"/>
    <dgm:cxn modelId="{EEAD4807-01C2-4C06-86E6-5102A49BF3CD}" type="presParOf" srcId="{903C157D-BB10-45B3-B478-784AE447BD3E}" destId="{419087AB-AB69-4279-ABAE-3AFF36E6D77C}" srcOrd="0" destOrd="0" presId="urn:microsoft.com/office/officeart/2005/8/layout/hierarchy1"/>
    <dgm:cxn modelId="{0458EA48-096B-4D20-8349-E13D754FF4AF}" type="presParOf" srcId="{903C157D-BB10-45B3-B478-784AE447BD3E}" destId="{ABE9CEF4-92C8-4CC3-AAF9-EB25B7FB7EF8}" srcOrd="1" destOrd="0" presId="urn:microsoft.com/office/officeart/2005/8/layout/hierarchy1"/>
    <dgm:cxn modelId="{041B4D13-6EEF-43D6-8DE6-CA91AD4AEE40}" type="presParOf" srcId="{ABE9CEF4-92C8-4CC3-AAF9-EB25B7FB7EF8}" destId="{4F0E51FC-8AB3-403D-A5B7-8B5064E96A37}" srcOrd="0" destOrd="0" presId="urn:microsoft.com/office/officeart/2005/8/layout/hierarchy1"/>
    <dgm:cxn modelId="{BEA5E050-EB13-492F-B6C6-04061B17D8E6}" type="presParOf" srcId="{4F0E51FC-8AB3-403D-A5B7-8B5064E96A37}" destId="{9591F555-7F86-4DF7-976B-A165AB31A1A0}" srcOrd="0" destOrd="0" presId="urn:microsoft.com/office/officeart/2005/8/layout/hierarchy1"/>
    <dgm:cxn modelId="{1D388410-D145-4836-A01A-A6AA5BEC5072}" type="presParOf" srcId="{4F0E51FC-8AB3-403D-A5B7-8B5064E96A37}" destId="{2D9ED7CC-3C37-4C8B-8B9D-5115D60EC832}" srcOrd="1" destOrd="0" presId="urn:microsoft.com/office/officeart/2005/8/layout/hierarchy1"/>
    <dgm:cxn modelId="{0679BBEF-1A1F-4F47-B61F-9779EE037758}" type="presParOf" srcId="{ABE9CEF4-92C8-4CC3-AAF9-EB25B7FB7EF8}" destId="{1CA1A09F-EA6F-4F11-83B7-C23FECE8C426}" srcOrd="1" destOrd="0" presId="urn:microsoft.com/office/officeart/2005/8/layout/hierarchy1"/>
    <dgm:cxn modelId="{09519147-0D6B-47E8-BB72-9817958E2B18}" type="presParOf" srcId="{903C157D-BB10-45B3-B478-784AE447BD3E}" destId="{4ECEC34F-11CB-454D-8C70-81CB2BB1DFDF}" srcOrd="2" destOrd="0" presId="urn:microsoft.com/office/officeart/2005/8/layout/hierarchy1"/>
    <dgm:cxn modelId="{1165319F-E392-48E1-AF9C-8F2B8D94CD83}" type="presParOf" srcId="{903C157D-BB10-45B3-B478-784AE447BD3E}" destId="{FE01E691-2A99-49BE-8DE4-1826C1EDD56D}" srcOrd="3" destOrd="0" presId="urn:microsoft.com/office/officeart/2005/8/layout/hierarchy1"/>
    <dgm:cxn modelId="{9CD694AF-120F-41FE-9B97-CD3835C8AB5C}" type="presParOf" srcId="{FE01E691-2A99-49BE-8DE4-1826C1EDD56D}" destId="{7548A604-FA2A-47A5-B75D-3EC4283E930C}" srcOrd="0" destOrd="0" presId="urn:microsoft.com/office/officeart/2005/8/layout/hierarchy1"/>
    <dgm:cxn modelId="{50E94568-BF26-4680-B8DE-086B36F12216}" type="presParOf" srcId="{7548A604-FA2A-47A5-B75D-3EC4283E930C}" destId="{88F4BD93-0879-4A39-851B-4D9E4A08BF37}" srcOrd="0" destOrd="0" presId="urn:microsoft.com/office/officeart/2005/8/layout/hierarchy1"/>
    <dgm:cxn modelId="{28366B16-EA37-48D1-8004-814572327780}" type="presParOf" srcId="{7548A604-FA2A-47A5-B75D-3EC4283E930C}" destId="{072D0D62-AC9B-4A7F-A58F-0F717A3B9ACD}" srcOrd="1" destOrd="0" presId="urn:microsoft.com/office/officeart/2005/8/layout/hierarchy1"/>
    <dgm:cxn modelId="{829D31EE-442F-4643-9817-48C1B6A2F1D3}" type="presParOf" srcId="{FE01E691-2A99-49BE-8DE4-1826C1EDD56D}" destId="{ED7C812F-1184-412A-910A-9DC7435C7558}" srcOrd="1" destOrd="0" presId="urn:microsoft.com/office/officeart/2005/8/layout/hierarchy1"/>
    <dgm:cxn modelId="{8B99F48E-CB64-4DD4-8FF4-C6948DA35F10}" type="presParOf" srcId="{903C157D-BB10-45B3-B478-784AE447BD3E}" destId="{B4B047BA-25F1-47D7-9D9F-A3076B8218C6}" srcOrd="4" destOrd="0" presId="urn:microsoft.com/office/officeart/2005/8/layout/hierarchy1"/>
    <dgm:cxn modelId="{2166DB2F-DCB4-43E0-BD32-5919E7BA7502}" type="presParOf" srcId="{903C157D-BB10-45B3-B478-784AE447BD3E}" destId="{FF46E87E-7CAC-4A40-9FD9-ECEDCA1E3E80}" srcOrd="5" destOrd="0" presId="urn:microsoft.com/office/officeart/2005/8/layout/hierarchy1"/>
    <dgm:cxn modelId="{C826BF60-906F-4074-9182-58FAF963241E}" type="presParOf" srcId="{FF46E87E-7CAC-4A40-9FD9-ECEDCA1E3E80}" destId="{B6C749D5-EBAA-4719-9C6D-B7D4305FB254}" srcOrd="0" destOrd="0" presId="urn:microsoft.com/office/officeart/2005/8/layout/hierarchy1"/>
    <dgm:cxn modelId="{C75224CC-1776-456E-A8EC-11133C7C4BF2}" type="presParOf" srcId="{B6C749D5-EBAA-4719-9C6D-B7D4305FB254}" destId="{7D65B93A-77C0-44DD-82F1-1489AC7DAE18}" srcOrd="0" destOrd="0" presId="urn:microsoft.com/office/officeart/2005/8/layout/hierarchy1"/>
    <dgm:cxn modelId="{8CFECC78-387C-413F-A2EF-0A5126AE9E4F}" type="presParOf" srcId="{B6C749D5-EBAA-4719-9C6D-B7D4305FB254}" destId="{F588A0F1-AA11-4B8D-A6D7-EDBCA5C0CB04}" srcOrd="1" destOrd="0" presId="urn:microsoft.com/office/officeart/2005/8/layout/hierarchy1"/>
    <dgm:cxn modelId="{3BB25EC7-B003-439D-879D-56EFEA77F92E}" type="presParOf" srcId="{FF46E87E-7CAC-4A40-9FD9-ECEDCA1E3E80}" destId="{911BE0C9-7F80-41B1-8032-A2B6AB26E6C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D145375-42CC-4B5D-B033-22198B2000E6}"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40DA4F16-C117-4E3A-8C72-EF885F2E8796}">
      <dgm:prSet phldrT="[Κείμενο]" custT="1"/>
      <dgm:spPr/>
      <dgm:t>
        <a:bodyPr/>
        <a:lstStyle/>
        <a:p>
          <a:r>
            <a:rPr lang="el-GR" sz="2000" dirty="0"/>
            <a:t>Στην τριτοταγή δομή συμβάλλουν:</a:t>
          </a:r>
        </a:p>
      </dgm:t>
    </dgm:pt>
    <dgm:pt modelId="{0372DF71-4314-4F9F-A018-CC93C04AC396}" type="parTrans" cxnId="{2DDAA796-5996-492D-8458-95CE135AC84C}">
      <dgm:prSet/>
      <dgm:spPr/>
      <dgm:t>
        <a:bodyPr/>
        <a:lstStyle/>
        <a:p>
          <a:endParaRPr lang="el-GR"/>
        </a:p>
      </dgm:t>
    </dgm:pt>
    <dgm:pt modelId="{1BF0D6C6-8881-46EB-A4FB-CB773B01A418}" type="sibTrans" cxnId="{2DDAA796-5996-492D-8458-95CE135AC84C}">
      <dgm:prSet/>
      <dgm:spPr/>
      <dgm:t>
        <a:bodyPr/>
        <a:lstStyle/>
        <a:p>
          <a:endParaRPr lang="el-GR"/>
        </a:p>
      </dgm:t>
    </dgm:pt>
    <dgm:pt modelId="{7E71855F-5CAA-48FA-9408-3D47F6B3DC03}">
      <dgm:prSet phldrT="[Κείμενο]" custT="1"/>
      <dgm:spPr/>
      <dgm:t>
        <a:bodyPr/>
        <a:lstStyle/>
        <a:p>
          <a:r>
            <a:rPr lang="el-GR" sz="2000" b="1" dirty="0"/>
            <a:t>Οι περιστροφές:</a:t>
          </a:r>
        </a:p>
        <a:p>
          <a:r>
            <a:rPr lang="el-GR" sz="2000" dirty="0"/>
            <a:t>Κατασκευές σχήματος </a:t>
          </a:r>
          <a:r>
            <a:rPr lang="en-US" sz="2000" dirty="0"/>
            <a:t>U</a:t>
          </a:r>
          <a:r>
            <a:rPr lang="el-GR" sz="2000" dirty="0"/>
            <a:t> από τρία ή τέσσερα κατάλοιπα </a:t>
          </a:r>
        </a:p>
      </dgm:t>
    </dgm:pt>
    <dgm:pt modelId="{FCE859AE-CC55-4D13-93D8-34EEBDD299C5}" type="parTrans" cxnId="{275A380C-FD2D-4399-B7B7-D543B91E3006}">
      <dgm:prSet/>
      <dgm:spPr/>
      <dgm:t>
        <a:bodyPr/>
        <a:lstStyle/>
        <a:p>
          <a:endParaRPr lang="el-GR"/>
        </a:p>
      </dgm:t>
    </dgm:pt>
    <dgm:pt modelId="{A84BA320-8E69-48BC-854F-262C8B0B68A2}" type="sibTrans" cxnId="{275A380C-FD2D-4399-B7B7-D543B91E3006}">
      <dgm:prSet/>
      <dgm:spPr/>
      <dgm:t>
        <a:bodyPr/>
        <a:lstStyle/>
        <a:p>
          <a:endParaRPr lang="el-GR"/>
        </a:p>
      </dgm:t>
    </dgm:pt>
    <dgm:pt modelId="{52AF9540-21C5-4861-9D5C-41FAD13C5F56}">
      <dgm:prSet phldrT="[Κείμενο]" custT="1"/>
      <dgm:spPr/>
      <dgm:t>
        <a:bodyPr/>
        <a:lstStyle/>
        <a:p>
          <a:r>
            <a:rPr lang="el-GR" sz="2000" b="1" dirty="0"/>
            <a:t>Η σύνθετη έλικα:</a:t>
          </a:r>
        </a:p>
        <a:p>
          <a:r>
            <a:rPr lang="el-GR" sz="2000" dirty="0"/>
            <a:t>Κατασκευές από δύο – τέσσερεις αμφίφιλες  έλικες που τυλίγονται η μία γύρω από την άλλη</a:t>
          </a:r>
        </a:p>
      </dgm:t>
    </dgm:pt>
    <dgm:pt modelId="{1B1922EB-60A8-4002-B7B8-95C4C048EDC0}" type="parTrans" cxnId="{756F57AE-2F08-476A-9576-5C04C03C79D6}">
      <dgm:prSet/>
      <dgm:spPr/>
      <dgm:t>
        <a:bodyPr/>
        <a:lstStyle/>
        <a:p>
          <a:endParaRPr lang="el-GR"/>
        </a:p>
      </dgm:t>
    </dgm:pt>
    <dgm:pt modelId="{BF07EBC2-35F4-4285-885D-96FD7918F08E}" type="sibTrans" cxnId="{756F57AE-2F08-476A-9576-5C04C03C79D6}">
      <dgm:prSet/>
      <dgm:spPr/>
      <dgm:t>
        <a:bodyPr/>
        <a:lstStyle/>
        <a:p>
          <a:endParaRPr lang="el-GR"/>
        </a:p>
      </dgm:t>
    </dgm:pt>
    <dgm:pt modelId="{FA09B813-3CF0-4AB3-873B-B45ED59E4A86}">
      <dgm:prSet phldrT="[Κείμενο]" custT="1"/>
      <dgm:spPr/>
      <dgm:t>
        <a:bodyPr/>
        <a:lstStyle/>
        <a:p>
          <a:r>
            <a:rPr lang="el-GR" sz="2000" b="1" dirty="0"/>
            <a:t>Η δομή έλικα – αγκύλη – έλικα:</a:t>
          </a:r>
        </a:p>
        <a:p>
          <a:r>
            <a:rPr lang="el-GR" sz="2000" b="0" dirty="0"/>
            <a:t>Συγκεκριμένα υδρόφιλα  αμινοξέα δεσμεύουν μέσω δεσμών υδρογόνου ένα ιόν ασβεστίου</a:t>
          </a:r>
        </a:p>
      </dgm:t>
    </dgm:pt>
    <dgm:pt modelId="{DBA145D3-B41B-46AF-867F-AB2E06358EEC}" type="parTrans" cxnId="{5143540C-AE92-4505-BEDA-75665DE96C12}">
      <dgm:prSet/>
      <dgm:spPr/>
      <dgm:t>
        <a:bodyPr/>
        <a:lstStyle/>
        <a:p>
          <a:endParaRPr lang="el-GR"/>
        </a:p>
      </dgm:t>
    </dgm:pt>
    <dgm:pt modelId="{5AA820BC-B15A-4E20-8217-8A2D989E7297}" type="sibTrans" cxnId="{5143540C-AE92-4505-BEDA-75665DE96C12}">
      <dgm:prSet/>
      <dgm:spPr/>
      <dgm:t>
        <a:bodyPr/>
        <a:lstStyle/>
        <a:p>
          <a:endParaRPr lang="el-GR"/>
        </a:p>
      </dgm:t>
    </dgm:pt>
    <dgm:pt modelId="{314801F8-A0F8-4164-88D3-EBA20C11EFB3}">
      <dgm:prSet custT="1"/>
      <dgm:spPr/>
      <dgm:t>
        <a:bodyPr/>
        <a:lstStyle/>
        <a:p>
          <a:r>
            <a:rPr lang="el-GR" sz="2000" b="1" dirty="0"/>
            <a:t>Η δομή δάκτυλος ψευδαργύρου:</a:t>
          </a:r>
        </a:p>
        <a:p>
          <a:r>
            <a:rPr lang="el-GR" sz="2000" b="0" dirty="0"/>
            <a:t>Μία δομή α-έλικας και δύο β-αλυσίδες σχηματίζουν μία κατασκευή σαν δακτύλιο.  Οι δομές είναι αντιπαράλληλες και συγκρατιόνται με ένα ιόν ψευδαργύρου</a:t>
          </a:r>
        </a:p>
      </dgm:t>
    </dgm:pt>
    <dgm:pt modelId="{A0FB7D7D-FE3A-4204-BA06-88E725A8F32C}" type="parTrans" cxnId="{7369C3F7-CCC6-42DC-AD7D-E212EE16F219}">
      <dgm:prSet/>
      <dgm:spPr/>
      <dgm:t>
        <a:bodyPr/>
        <a:lstStyle/>
        <a:p>
          <a:endParaRPr lang="el-GR"/>
        </a:p>
      </dgm:t>
    </dgm:pt>
    <dgm:pt modelId="{B9F4F0CE-823C-4E08-88E9-2E25227B90C7}" type="sibTrans" cxnId="{7369C3F7-CCC6-42DC-AD7D-E212EE16F219}">
      <dgm:prSet/>
      <dgm:spPr/>
      <dgm:t>
        <a:bodyPr/>
        <a:lstStyle/>
        <a:p>
          <a:endParaRPr lang="el-GR"/>
        </a:p>
      </dgm:t>
    </dgm:pt>
    <dgm:pt modelId="{0465BBA1-7AE0-498A-BFAD-594F1C9546DD}" type="pres">
      <dgm:prSet presAssocID="{1D145375-42CC-4B5D-B033-22198B2000E6}" presName="composite" presStyleCnt="0">
        <dgm:presLayoutVars>
          <dgm:chMax val="1"/>
          <dgm:dir/>
          <dgm:resizeHandles val="exact"/>
        </dgm:presLayoutVars>
      </dgm:prSet>
      <dgm:spPr/>
    </dgm:pt>
    <dgm:pt modelId="{CAE58991-4697-4B4B-B555-D17BDAF3C363}" type="pres">
      <dgm:prSet presAssocID="{40DA4F16-C117-4E3A-8C72-EF885F2E8796}" presName="roof" presStyleLbl="dkBgShp" presStyleIdx="0" presStyleCnt="2" custLinFactNeighborY="-3256"/>
      <dgm:spPr/>
    </dgm:pt>
    <dgm:pt modelId="{9344FA7D-AA44-46B7-83F0-5C91A27518AD}" type="pres">
      <dgm:prSet presAssocID="{40DA4F16-C117-4E3A-8C72-EF885F2E8796}" presName="pillars" presStyleCnt="0"/>
      <dgm:spPr/>
    </dgm:pt>
    <dgm:pt modelId="{B54F55EC-04CF-4C36-8804-32E13295D50C}" type="pres">
      <dgm:prSet presAssocID="{40DA4F16-C117-4E3A-8C72-EF885F2E8796}" presName="pillar1" presStyleLbl="node1" presStyleIdx="0" presStyleCnt="4">
        <dgm:presLayoutVars>
          <dgm:bulletEnabled val="1"/>
        </dgm:presLayoutVars>
      </dgm:prSet>
      <dgm:spPr/>
    </dgm:pt>
    <dgm:pt modelId="{E9C021B5-8272-4592-8E21-6424770D7917}" type="pres">
      <dgm:prSet presAssocID="{52AF9540-21C5-4861-9D5C-41FAD13C5F56}" presName="pillarX" presStyleLbl="node1" presStyleIdx="1" presStyleCnt="4">
        <dgm:presLayoutVars>
          <dgm:bulletEnabled val="1"/>
        </dgm:presLayoutVars>
      </dgm:prSet>
      <dgm:spPr/>
    </dgm:pt>
    <dgm:pt modelId="{4C75F6BB-1107-4CC2-8FE2-E150155E8C75}" type="pres">
      <dgm:prSet presAssocID="{FA09B813-3CF0-4AB3-873B-B45ED59E4A86}" presName="pillarX" presStyleLbl="node1" presStyleIdx="2" presStyleCnt="4">
        <dgm:presLayoutVars>
          <dgm:bulletEnabled val="1"/>
        </dgm:presLayoutVars>
      </dgm:prSet>
      <dgm:spPr/>
    </dgm:pt>
    <dgm:pt modelId="{72C24A66-8103-44C5-82EF-C04F245D66CC}" type="pres">
      <dgm:prSet presAssocID="{314801F8-A0F8-4164-88D3-EBA20C11EFB3}" presName="pillarX" presStyleLbl="node1" presStyleIdx="3" presStyleCnt="4" custLinFactNeighborX="-1562" custLinFactNeighborY="1054">
        <dgm:presLayoutVars>
          <dgm:bulletEnabled val="1"/>
        </dgm:presLayoutVars>
      </dgm:prSet>
      <dgm:spPr/>
    </dgm:pt>
    <dgm:pt modelId="{57C7A7E8-6BAA-4930-8AD3-89D69652CA44}" type="pres">
      <dgm:prSet presAssocID="{40DA4F16-C117-4E3A-8C72-EF885F2E8796}" presName="base" presStyleLbl="dkBgShp" presStyleIdx="1" presStyleCnt="2" custScaleY="19443"/>
      <dgm:spPr/>
    </dgm:pt>
  </dgm:ptLst>
  <dgm:cxnLst>
    <dgm:cxn modelId="{275A380C-FD2D-4399-B7B7-D543B91E3006}" srcId="{40DA4F16-C117-4E3A-8C72-EF885F2E8796}" destId="{7E71855F-5CAA-48FA-9408-3D47F6B3DC03}" srcOrd="0" destOrd="0" parTransId="{FCE859AE-CC55-4D13-93D8-34EEBDD299C5}" sibTransId="{A84BA320-8E69-48BC-854F-262C8B0B68A2}"/>
    <dgm:cxn modelId="{5143540C-AE92-4505-BEDA-75665DE96C12}" srcId="{40DA4F16-C117-4E3A-8C72-EF885F2E8796}" destId="{FA09B813-3CF0-4AB3-873B-B45ED59E4A86}" srcOrd="2" destOrd="0" parTransId="{DBA145D3-B41B-46AF-867F-AB2E06358EEC}" sibTransId="{5AA820BC-B15A-4E20-8217-8A2D989E7297}"/>
    <dgm:cxn modelId="{FC0DE62F-650D-4A3B-8236-5FE03272F9C9}" type="presOf" srcId="{1D145375-42CC-4B5D-B033-22198B2000E6}" destId="{0465BBA1-7AE0-498A-BFAD-594F1C9546DD}" srcOrd="0" destOrd="0" presId="urn:microsoft.com/office/officeart/2005/8/layout/hList3"/>
    <dgm:cxn modelId="{90286981-B004-42AB-A568-71F564424691}" type="presOf" srcId="{7E71855F-5CAA-48FA-9408-3D47F6B3DC03}" destId="{B54F55EC-04CF-4C36-8804-32E13295D50C}" srcOrd="0" destOrd="0" presId="urn:microsoft.com/office/officeart/2005/8/layout/hList3"/>
    <dgm:cxn modelId="{2DDAA796-5996-492D-8458-95CE135AC84C}" srcId="{1D145375-42CC-4B5D-B033-22198B2000E6}" destId="{40DA4F16-C117-4E3A-8C72-EF885F2E8796}" srcOrd="0" destOrd="0" parTransId="{0372DF71-4314-4F9F-A018-CC93C04AC396}" sibTransId="{1BF0D6C6-8881-46EB-A4FB-CB773B01A418}"/>
    <dgm:cxn modelId="{7ED486A5-C8AC-42B8-8385-157542D7E6BD}" type="presOf" srcId="{FA09B813-3CF0-4AB3-873B-B45ED59E4A86}" destId="{4C75F6BB-1107-4CC2-8FE2-E150155E8C75}" srcOrd="0" destOrd="0" presId="urn:microsoft.com/office/officeart/2005/8/layout/hList3"/>
    <dgm:cxn modelId="{756F57AE-2F08-476A-9576-5C04C03C79D6}" srcId="{40DA4F16-C117-4E3A-8C72-EF885F2E8796}" destId="{52AF9540-21C5-4861-9D5C-41FAD13C5F56}" srcOrd="1" destOrd="0" parTransId="{1B1922EB-60A8-4002-B7B8-95C4C048EDC0}" sibTransId="{BF07EBC2-35F4-4285-885D-96FD7918F08E}"/>
    <dgm:cxn modelId="{AA9C25DC-C3B7-455B-A697-F10C1804C2D1}" type="presOf" srcId="{314801F8-A0F8-4164-88D3-EBA20C11EFB3}" destId="{72C24A66-8103-44C5-82EF-C04F245D66CC}" srcOrd="0" destOrd="0" presId="urn:microsoft.com/office/officeart/2005/8/layout/hList3"/>
    <dgm:cxn modelId="{C294F3EC-19D8-452C-B4EC-CFF429641162}" type="presOf" srcId="{52AF9540-21C5-4861-9D5C-41FAD13C5F56}" destId="{E9C021B5-8272-4592-8E21-6424770D7917}" srcOrd="0" destOrd="0" presId="urn:microsoft.com/office/officeart/2005/8/layout/hList3"/>
    <dgm:cxn modelId="{7369C3F7-CCC6-42DC-AD7D-E212EE16F219}" srcId="{40DA4F16-C117-4E3A-8C72-EF885F2E8796}" destId="{314801F8-A0F8-4164-88D3-EBA20C11EFB3}" srcOrd="3" destOrd="0" parTransId="{A0FB7D7D-FE3A-4204-BA06-88E725A8F32C}" sibTransId="{B9F4F0CE-823C-4E08-88E9-2E25227B90C7}"/>
    <dgm:cxn modelId="{B466B2FC-4870-44DC-95C2-45DFBBB7F4CD}" type="presOf" srcId="{40DA4F16-C117-4E3A-8C72-EF885F2E8796}" destId="{CAE58991-4697-4B4B-B555-D17BDAF3C363}" srcOrd="0" destOrd="0" presId="urn:microsoft.com/office/officeart/2005/8/layout/hList3"/>
    <dgm:cxn modelId="{511208AA-70A3-42A7-AF78-8CE997305739}" type="presParOf" srcId="{0465BBA1-7AE0-498A-BFAD-594F1C9546DD}" destId="{CAE58991-4697-4B4B-B555-D17BDAF3C363}" srcOrd="0" destOrd="0" presId="urn:microsoft.com/office/officeart/2005/8/layout/hList3"/>
    <dgm:cxn modelId="{DA69C3A9-903F-4DCF-9C22-1A9CA7E39B7E}" type="presParOf" srcId="{0465BBA1-7AE0-498A-BFAD-594F1C9546DD}" destId="{9344FA7D-AA44-46B7-83F0-5C91A27518AD}" srcOrd="1" destOrd="0" presId="urn:microsoft.com/office/officeart/2005/8/layout/hList3"/>
    <dgm:cxn modelId="{54BC0A76-A36F-41E6-8A27-FB5D045D58A2}" type="presParOf" srcId="{9344FA7D-AA44-46B7-83F0-5C91A27518AD}" destId="{B54F55EC-04CF-4C36-8804-32E13295D50C}" srcOrd="0" destOrd="0" presId="urn:microsoft.com/office/officeart/2005/8/layout/hList3"/>
    <dgm:cxn modelId="{B793DB9A-89B7-4A9A-97A1-430F71C64564}" type="presParOf" srcId="{9344FA7D-AA44-46B7-83F0-5C91A27518AD}" destId="{E9C021B5-8272-4592-8E21-6424770D7917}" srcOrd="1" destOrd="0" presId="urn:microsoft.com/office/officeart/2005/8/layout/hList3"/>
    <dgm:cxn modelId="{EA2895FB-9296-4201-8D9D-D7EDAE4EA39A}" type="presParOf" srcId="{9344FA7D-AA44-46B7-83F0-5C91A27518AD}" destId="{4C75F6BB-1107-4CC2-8FE2-E150155E8C75}" srcOrd="2" destOrd="0" presId="urn:microsoft.com/office/officeart/2005/8/layout/hList3"/>
    <dgm:cxn modelId="{EC9206F9-6325-4AB1-B981-66D2A63CC7B3}" type="presParOf" srcId="{9344FA7D-AA44-46B7-83F0-5C91A27518AD}" destId="{72C24A66-8103-44C5-82EF-C04F245D66CC}" srcOrd="3" destOrd="0" presId="urn:microsoft.com/office/officeart/2005/8/layout/hList3"/>
    <dgm:cxn modelId="{037F9523-DDF3-4596-9FA6-8F62F624A8B1}" type="presParOf" srcId="{0465BBA1-7AE0-498A-BFAD-594F1C9546DD}" destId="{57C7A7E8-6BAA-4930-8AD3-89D69652CA44}"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9E5DCB1-F7D8-4245-86F7-78DFCEA0083B}"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l-GR"/>
        </a:p>
      </dgm:t>
    </dgm:pt>
    <dgm:pt modelId="{07067256-60BB-475A-BFB8-63774E671207}">
      <dgm:prSet phldrT="[Κείμενο]" custT="1"/>
      <dgm:spPr/>
      <dgm:t>
        <a:bodyPr/>
        <a:lstStyle/>
        <a:p>
          <a:r>
            <a:rPr lang="el-GR" sz="2000" dirty="0"/>
            <a:t>Ινώδεις πρωτεΐνες </a:t>
          </a:r>
        </a:p>
      </dgm:t>
    </dgm:pt>
    <dgm:pt modelId="{172AF816-B174-48E1-872E-1FCD94BCAB05}" type="parTrans" cxnId="{FC47F40A-9850-4521-A6D4-D3421F1FF889}">
      <dgm:prSet/>
      <dgm:spPr/>
      <dgm:t>
        <a:bodyPr/>
        <a:lstStyle/>
        <a:p>
          <a:endParaRPr lang="el-GR"/>
        </a:p>
      </dgm:t>
    </dgm:pt>
    <dgm:pt modelId="{5DF2C35B-BEE7-4E81-BF06-D82D9727BB83}" type="sibTrans" cxnId="{FC47F40A-9850-4521-A6D4-D3421F1FF889}">
      <dgm:prSet/>
      <dgm:spPr/>
      <dgm:t>
        <a:bodyPr/>
        <a:lstStyle/>
        <a:p>
          <a:endParaRPr lang="el-GR"/>
        </a:p>
      </dgm:t>
    </dgm:pt>
    <dgm:pt modelId="{FC034396-BA40-4D45-ADB4-1227F228380E}">
      <dgm:prSet phldrT="[Κείμενο]" custT="1"/>
      <dgm:spPr/>
      <dgm:t>
        <a:bodyPr/>
        <a:lstStyle/>
        <a:p>
          <a:r>
            <a:rPr lang="el-GR" sz="2000" dirty="0"/>
            <a:t>Επιμήκεις ίνες</a:t>
          </a:r>
        </a:p>
      </dgm:t>
    </dgm:pt>
    <dgm:pt modelId="{D1CA8C2C-99A3-4372-87E8-1C1D3F1E1B9C}" type="parTrans" cxnId="{959E9E85-9477-4163-98A7-FE2CEDDE542B}">
      <dgm:prSet/>
      <dgm:spPr/>
      <dgm:t>
        <a:bodyPr/>
        <a:lstStyle/>
        <a:p>
          <a:endParaRPr lang="el-GR"/>
        </a:p>
      </dgm:t>
    </dgm:pt>
    <dgm:pt modelId="{8834400E-4423-4BEA-9EF0-38C281CE5A83}" type="sibTrans" cxnId="{959E9E85-9477-4163-98A7-FE2CEDDE542B}">
      <dgm:prSet/>
      <dgm:spPr/>
      <dgm:t>
        <a:bodyPr/>
        <a:lstStyle/>
        <a:p>
          <a:endParaRPr lang="el-GR"/>
        </a:p>
      </dgm:t>
    </dgm:pt>
    <dgm:pt modelId="{D84AA3C4-8CD5-4D58-B107-44451A21EDA8}">
      <dgm:prSet phldrT="[Κείμενο]" custT="1"/>
      <dgm:spPr/>
      <dgm:t>
        <a:bodyPr/>
        <a:lstStyle/>
        <a:p>
          <a:r>
            <a:rPr lang="el-GR" sz="2000" dirty="0"/>
            <a:t>Μη υδατοδιαλυτές </a:t>
          </a:r>
        </a:p>
      </dgm:t>
    </dgm:pt>
    <dgm:pt modelId="{53058E5C-9CD2-4D1F-BBD1-6DF0755F3576}" type="parTrans" cxnId="{6FA04A14-EAE3-4A6F-ABAF-2E13D2FE5032}">
      <dgm:prSet/>
      <dgm:spPr/>
      <dgm:t>
        <a:bodyPr/>
        <a:lstStyle/>
        <a:p>
          <a:endParaRPr lang="el-GR"/>
        </a:p>
      </dgm:t>
    </dgm:pt>
    <dgm:pt modelId="{583DB919-97BE-40C4-A681-485A16739EC8}" type="sibTrans" cxnId="{6FA04A14-EAE3-4A6F-ABAF-2E13D2FE5032}">
      <dgm:prSet/>
      <dgm:spPr/>
      <dgm:t>
        <a:bodyPr/>
        <a:lstStyle/>
        <a:p>
          <a:endParaRPr lang="el-GR"/>
        </a:p>
      </dgm:t>
    </dgm:pt>
    <dgm:pt modelId="{8C36A62D-6532-481E-8D7B-3ED524436F63}">
      <dgm:prSet phldrT="[Κείμενο]" custT="1"/>
      <dgm:spPr/>
      <dgm:t>
        <a:bodyPr/>
        <a:lstStyle/>
        <a:p>
          <a:r>
            <a:rPr lang="el-GR" sz="2000" dirty="0"/>
            <a:t>Σφαιρικές πρωτεΐνες </a:t>
          </a:r>
        </a:p>
      </dgm:t>
    </dgm:pt>
    <dgm:pt modelId="{F34441A9-8A5E-4F44-A19A-A7E0BB48E6B1}" type="parTrans" cxnId="{CE06DE94-6DF7-46A1-9BC2-D8C8A5D95BCD}">
      <dgm:prSet/>
      <dgm:spPr/>
      <dgm:t>
        <a:bodyPr/>
        <a:lstStyle/>
        <a:p>
          <a:endParaRPr lang="el-GR"/>
        </a:p>
      </dgm:t>
    </dgm:pt>
    <dgm:pt modelId="{93325546-FF2F-4597-A0D7-A2995015CEBF}" type="sibTrans" cxnId="{CE06DE94-6DF7-46A1-9BC2-D8C8A5D95BCD}">
      <dgm:prSet/>
      <dgm:spPr/>
      <dgm:t>
        <a:bodyPr/>
        <a:lstStyle/>
        <a:p>
          <a:endParaRPr lang="el-GR"/>
        </a:p>
      </dgm:t>
    </dgm:pt>
    <dgm:pt modelId="{DEF37AF6-E296-4678-8DFF-45827A078FD2}">
      <dgm:prSet phldrT="[Κείμενο]" custT="1"/>
      <dgm:spPr/>
      <dgm:t>
        <a:bodyPr/>
        <a:lstStyle/>
        <a:p>
          <a:r>
            <a:rPr lang="el-GR" sz="2000" dirty="0"/>
            <a:t>Πρωτεΐνες με σφαιρικό σχήμα </a:t>
          </a:r>
        </a:p>
      </dgm:t>
    </dgm:pt>
    <dgm:pt modelId="{B1526AEC-847C-40AC-AC1E-B1C03C7E7BD9}" type="parTrans" cxnId="{FE62F5EA-F8E7-40D6-AE1A-A038C1A44E02}">
      <dgm:prSet/>
      <dgm:spPr/>
      <dgm:t>
        <a:bodyPr/>
        <a:lstStyle/>
        <a:p>
          <a:endParaRPr lang="el-GR"/>
        </a:p>
      </dgm:t>
    </dgm:pt>
    <dgm:pt modelId="{5348AA9A-40E6-4B38-9F93-80DDD5869AB3}" type="sibTrans" cxnId="{FE62F5EA-F8E7-40D6-AE1A-A038C1A44E02}">
      <dgm:prSet/>
      <dgm:spPr/>
      <dgm:t>
        <a:bodyPr/>
        <a:lstStyle/>
        <a:p>
          <a:endParaRPr lang="el-GR"/>
        </a:p>
      </dgm:t>
    </dgm:pt>
    <dgm:pt modelId="{340B3461-5375-4D69-A525-4BCD3CD6086F}">
      <dgm:prSet phldrT="[Κείμενο]" custT="1"/>
      <dgm:spPr/>
      <dgm:t>
        <a:bodyPr/>
        <a:lstStyle/>
        <a:p>
          <a:r>
            <a:rPr lang="el-GR" sz="2000" dirty="0"/>
            <a:t>Τα πολικά αμινοξέα διατάσσονται στο εξωτερικό και οι υδρόφοβες ομάδες στο εσωτερικό του μορίου, με αποτέλεσμα η πρωτεΐνη να είναι διαλυτή σε πολικούς διαλύτες, όπως το νερό</a:t>
          </a:r>
        </a:p>
      </dgm:t>
    </dgm:pt>
    <dgm:pt modelId="{5AAA7FFA-A30D-466F-B4FB-E43563160109}" type="parTrans" cxnId="{D67EFF52-34D3-450C-99F3-18167CCA4C0E}">
      <dgm:prSet/>
      <dgm:spPr/>
      <dgm:t>
        <a:bodyPr/>
        <a:lstStyle/>
        <a:p>
          <a:endParaRPr lang="el-GR"/>
        </a:p>
      </dgm:t>
    </dgm:pt>
    <dgm:pt modelId="{E47508AE-D66A-407A-AF75-022229E99D63}" type="sibTrans" cxnId="{D67EFF52-34D3-450C-99F3-18167CCA4C0E}">
      <dgm:prSet/>
      <dgm:spPr/>
      <dgm:t>
        <a:bodyPr/>
        <a:lstStyle/>
        <a:p>
          <a:endParaRPr lang="el-GR"/>
        </a:p>
      </dgm:t>
    </dgm:pt>
    <dgm:pt modelId="{9EA3D85A-235D-47B1-BBAC-394111D53865}" type="pres">
      <dgm:prSet presAssocID="{49E5DCB1-F7D8-4245-86F7-78DFCEA0083B}" presName="Name0" presStyleCnt="0">
        <dgm:presLayoutVars>
          <dgm:dir/>
          <dgm:animLvl val="lvl"/>
          <dgm:resizeHandles/>
        </dgm:presLayoutVars>
      </dgm:prSet>
      <dgm:spPr/>
    </dgm:pt>
    <dgm:pt modelId="{152825BF-AC13-473A-8FC0-0D3E1C2D3FAA}" type="pres">
      <dgm:prSet presAssocID="{07067256-60BB-475A-BFB8-63774E671207}" presName="linNode" presStyleCnt="0"/>
      <dgm:spPr/>
    </dgm:pt>
    <dgm:pt modelId="{71C4DA58-3656-4BD6-B252-47E235812259}" type="pres">
      <dgm:prSet presAssocID="{07067256-60BB-475A-BFB8-63774E671207}" presName="parentShp" presStyleLbl="node1" presStyleIdx="0" presStyleCnt="2">
        <dgm:presLayoutVars>
          <dgm:bulletEnabled val="1"/>
        </dgm:presLayoutVars>
      </dgm:prSet>
      <dgm:spPr/>
    </dgm:pt>
    <dgm:pt modelId="{4E9063C5-3C28-453E-8238-58590959C453}" type="pres">
      <dgm:prSet presAssocID="{07067256-60BB-475A-BFB8-63774E671207}" presName="childShp" presStyleLbl="bgAccFollowNode1" presStyleIdx="0" presStyleCnt="2">
        <dgm:presLayoutVars>
          <dgm:bulletEnabled val="1"/>
        </dgm:presLayoutVars>
      </dgm:prSet>
      <dgm:spPr/>
    </dgm:pt>
    <dgm:pt modelId="{F5331D7C-B94F-423B-B5CC-08E5F8D1892F}" type="pres">
      <dgm:prSet presAssocID="{5DF2C35B-BEE7-4E81-BF06-D82D9727BB83}" presName="spacing" presStyleCnt="0"/>
      <dgm:spPr/>
    </dgm:pt>
    <dgm:pt modelId="{FEC87ECE-22A1-4F1B-B6D9-8ED30BE2D67A}" type="pres">
      <dgm:prSet presAssocID="{8C36A62D-6532-481E-8D7B-3ED524436F63}" presName="linNode" presStyleCnt="0"/>
      <dgm:spPr/>
    </dgm:pt>
    <dgm:pt modelId="{5883EADB-BF4C-47E3-AF53-4212915506C6}" type="pres">
      <dgm:prSet presAssocID="{8C36A62D-6532-481E-8D7B-3ED524436F63}" presName="parentShp" presStyleLbl="node1" presStyleIdx="1" presStyleCnt="2">
        <dgm:presLayoutVars>
          <dgm:bulletEnabled val="1"/>
        </dgm:presLayoutVars>
      </dgm:prSet>
      <dgm:spPr/>
    </dgm:pt>
    <dgm:pt modelId="{F531F826-E588-4DE2-89E9-3E4111A8C0DD}" type="pres">
      <dgm:prSet presAssocID="{8C36A62D-6532-481E-8D7B-3ED524436F63}" presName="childShp" presStyleLbl="bgAccFollowNode1" presStyleIdx="1" presStyleCnt="2" custScaleY="119700">
        <dgm:presLayoutVars>
          <dgm:bulletEnabled val="1"/>
        </dgm:presLayoutVars>
      </dgm:prSet>
      <dgm:spPr/>
    </dgm:pt>
  </dgm:ptLst>
  <dgm:cxnLst>
    <dgm:cxn modelId="{FC47F40A-9850-4521-A6D4-D3421F1FF889}" srcId="{49E5DCB1-F7D8-4245-86F7-78DFCEA0083B}" destId="{07067256-60BB-475A-BFB8-63774E671207}" srcOrd="0" destOrd="0" parTransId="{172AF816-B174-48E1-872E-1FCD94BCAB05}" sibTransId="{5DF2C35B-BEE7-4E81-BF06-D82D9727BB83}"/>
    <dgm:cxn modelId="{6FA04A14-EAE3-4A6F-ABAF-2E13D2FE5032}" srcId="{07067256-60BB-475A-BFB8-63774E671207}" destId="{D84AA3C4-8CD5-4D58-B107-44451A21EDA8}" srcOrd="1" destOrd="0" parTransId="{53058E5C-9CD2-4D1F-BBD1-6DF0755F3576}" sibTransId="{583DB919-97BE-40C4-A681-485A16739EC8}"/>
    <dgm:cxn modelId="{7E033426-E23E-4239-98E0-B552C59E02EE}" type="presOf" srcId="{07067256-60BB-475A-BFB8-63774E671207}" destId="{71C4DA58-3656-4BD6-B252-47E235812259}" srcOrd="0" destOrd="0" presId="urn:microsoft.com/office/officeart/2005/8/layout/vList6"/>
    <dgm:cxn modelId="{BEF8CA4F-79FD-495B-82F7-7ED427EB3A0E}" type="presOf" srcId="{340B3461-5375-4D69-A525-4BCD3CD6086F}" destId="{F531F826-E588-4DE2-89E9-3E4111A8C0DD}" srcOrd="0" destOrd="1" presId="urn:microsoft.com/office/officeart/2005/8/layout/vList6"/>
    <dgm:cxn modelId="{D67EFF52-34D3-450C-99F3-18167CCA4C0E}" srcId="{8C36A62D-6532-481E-8D7B-3ED524436F63}" destId="{340B3461-5375-4D69-A525-4BCD3CD6086F}" srcOrd="1" destOrd="0" parTransId="{5AAA7FFA-A30D-466F-B4FB-E43563160109}" sibTransId="{E47508AE-D66A-407A-AF75-022229E99D63}"/>
    <dgm:cxn modelId="{31EE4781-0F24-4A4B-8552-5BA786760D0A}" type="presOf" srcId="{FC034396-BA40-4D45-ADB4-1227F228380E}" destId="{4E9063C5-3C28-453E-8238-58590959C453}" srcOrd="0" destOrd="0" presId="urn:microsoft.com/office/officeart/2005/8/layout/vList6"/>
    <dgm:cxn modelId="{6964CA82-5DEE-4B8D-9AE9-F52FC949B3F3}" type="presOf" srcId="{49E5DCB1-F7D8-4245-86F7-78DFCEA0083B}" destId="{9EA3D85A-235D-47B1-BBAC-394111D53865}" srcOrd="0" destOrd="0" presId="urn:microsoft.com/office/officeart/2005/8/layout/vList6"/>
    <dgm:cxn modelId="{959E9E85-9477-4163-98A7-FE2CEDDE542B}" srcId="{07067256-60BB-475A-BFB8-63774E671207}" destId="{FC034396-BA40-4D45-ADB4-1227F228380E}" srcOrd="0" destOrd="0" parTransId="{D1CA8C2C-99A3-4372-87E8-1C1D3F1E1B9C}" sibTransId="{8834400E-4423-4BEA-9EF0-38C281CE5A83}"/>
    <dgm:cxn modelId="{CE06DE94-6DF7-46A1-9BC2-D8C8A5D95BCD}" srcId="{49E5DCB1-F7D8-4245-86F7-78DFCEA0083B}" destId="{8C36A62D-6532-481E-8D7B-3ED524436F63}" srcOrd="1" destOrd="0" parTransId="{F34441A9-8A5E-4F44-A19A-A7E0BB48E6B1}" sibTransId="{93325546-FF2F-4597-A0D7-A2995015CEBF}"/>
    <dgm:cxn modelId="{74510CC3-217C-4197-B418-97C664FC67DD}" type="presOf" srcId="{DEF37AF6-E296-4678-8DFF-45827A078FD2}" destId="{F531F826-E588-4DE2-89E9-3E4111A8C0DD}" srcOrd="0" destOrd="0" presId="urn:microsoft.com/office/officeart/2005/8/layout/vList6"/>
    <dgm:cxn modelId="{4C1C99D6-8E67-4D1C-B9F5-78CF2A2A900C}" type="presOf" srcId="{8C36A62D-6532-481E-8D7B-3ED524436F63}" destId="{5883EADB-BF4C-47E3-AF53-4212915506C6}" srcOrd="0" destOrd="0" presId="urn:microsoft.com/office/officeart/2005/8/layout/vList6"/>
    <dgm:cxn modelId="{FE62F5EA-F8E7-40D6-AE1A-A038C1A44E02}" srcId="{8C36A62D-6532-481E-8D7B-3ED524436F63}" destId="{DEF37AF6-E296-4678-8DFF-45827A078FD2}" srcOrd="0" destOrd="0" parTransId="{B1526AEC-847C-40AC-AC1E-B1C03C7E7BD9}" sibTransId="{5348AA9A-40E6-4B38-9F93-80DDD5869AB3}"/>
    <dgm:cxn modelId="{B3EAF5EE-DDA2-47A7-9CC8-D8A159F9446F}" type="presOf" srcId="{D84AA3C4-8CD5-4D58-B107-44451A21EDA8}" destId="{4E9063C5-3C28-453E-8238-58590959C453}" srcOrd="0" destOrd="1" presId="urn:microsoft.com/office/officeart/2005/8/layout/vList6"/>
    <dgm:cxn modelId="{57417D8B-C4BC-4633-9805-2A6012DED17B}" type="presParOf" srcId="{9EA3D85A-235D-47B1-BBAC-394111D53865}" destId="{152825BF-AC13-473A-8FC0-0D3E1C2D3FAA}" srcOrd="0" destOrd="0" presId="urn:microsoft.com/office/officeart/2005/8/layout/vList6"/>
    <dgm:cxn modelId="{708E35A0-467B-4762-95B1-5B1CC1C1BA02}" type="presParOf" srcId="{152825BF-AC13-473A-8FC0-0D3E1C2D3FAA}" destId="{71C4DA58-3656-4BD6-B252-47E235812259}" srcOrd="0" destOrd="0" presId="urn:microsoft.com/office/officeart/2005/8/layout/vList6"/>
    <dgm:cxn modelId="{1E59DBF1-6DC4-49B4-A088-649EAD3B4C46}" type="presParOf" srcId="{152825BF-AC13-473A-8FC0-0D3E1C2D3FAA}" destId="{4E9063C5-3C28-453E-8238-58590959C453}" srcOrd="1" destOrd="0" presId="urn:microsoft.com/office/officeart/2005/8/layout/vList6"/>
    <dgm:cxn modelId="{BFF11B59-8647-4178-8875-86B1D666944E}" type="presParOf" srcId="{9EA3D85A-235D-47B1-BBAC-394111D53865}" destId="{F5331D7C-B94F-423B-B5CC-08E5F8D1892F}" srcOrd="1" destOrd="0" presId="urn:microsoft.com/office/officeart/2005/8/layout/vList6"/>
    <dgm:cxn modelId="{632362D1-BC30-491E-A9FA-64BB8C69EC35}" type="presParOf" srcId="{9EA3D85A-235D-47B1-BBAC-394111D53865}" destId="{FEC87ECE-22A1-4F1B-B6D9-8ED30BE2D67A}" srcOrd="2" destOrd="0" presId="urn:microsoft.com/office/officeart/2005/8/layout/vList6"/>
    <dgm:cxn modelId="{22012843-3E89-494C-8394-BAC13B2D74B1}" type="presParOf" srcId="{FEC87ECE-22A1-4F1B-B6D9-8ED30BE2D67A}" destId="{5883EADB-BF4C-47E3-AF53-4212915506C6}" srcOrd="0" destOrd="0" presId="urn:microsoft.com/office/officeart/2005/8/layout/vList6"/>
    <dgm:cxn modelId="{BF90319C-C70C-4C55-975B-F8B102F2264E}" type="presParOf" srcId="{FEC87ECE-22A1-4F1B-B6D9-8ED30BE2D67A}" destId="{F531F826-E588-4DE2-89E9-3E4111A8C0D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6ADA9C-4774-4973-BC41-9F8C669784F1}" type="doc">
      <dgm:prSet loTypeId="urn:microsoft.com/office/officeart/2005/8/layout/pyramid3" loCatId="pyramid" qsTypeId="urn:microsoft.com/office/officeart/2005/8/quickstyle/simple3" qsCatId="simple" csTypeId="urn:microsoft.com/office/officeart/2005/8/colors/accent1_2" csCatId="accent1" phldr="1"/>
      <dgm:spPr/>
    </dgm:pt>
    <dgm:pt modelId="{5C38585D-4260-4DFE-B69D-1A078214E1FE}">
      <dgm:prSet phldrT="[Κείμενο]"/>
      <dgm:spPr/>
      <dgm:t>
        <a:bodyPr/>
        <a:lstStyle/>
        <a:p>
          <a:r>
            <a:rPr lang="el-GR" dirty="0"/>
            <a:t>Οικογένεια </a:t>
          </a:r>
        </a:p>
      </dgm:t>
    </dgm:pt>
    <dgm:pt modelId="{B19F5760-D3D6-4396-BF24-876CF589DA46}" type="parTrans" cxnId="{E3D2298A-9DD3-4DEB-946A-98DEDBB9BE77}">
      <dgm:prSet/>
      <dgm:spPr/>
      <dgm:t>
        <a:bodyPr/>
        <a:lstStyle/>
        <a:p>
          <a:endParaRPr lang="el-GR"/>
        </a:p>
      </dgm:t>
    </dgm:pt>
    <dgm:pt modelId="{DBE93C5F-B7D4-4024-BB77-3A93852A15A7}" type="sibTrans" cxnId="{E3D2298A-9DD3-4DEB-946A-98DEDBB9BE77}">
      <dgm:prSet/>
      <dgm:spPr/>
      <dgm:t>
        <a:bodyPr/>
        <a:lstStyle/>
        <a:p>
          <a:endParaRPr lang="el-GR"/>
        </a:p>
      </dgm:t>
    </dgm:pt>
    <dgm:pt modelId="{4C9BB065-2F12-43B8-B589-D9BEDD2AF9E3}">
      <dgm:prSet phldrT="[Κείμενο]"/>
      <dgm:spPr/>
      <dgm:t>
        <a:bodyPr/>
        <a:lstStyle/>
        <a:p>
          <a:r>
            <a:rPr lang="el-GR" dirty="0"/>
            <a:t>Γένος </a:t>
          </a:r>
        </a:p>
      </dgm:t>
    </dgm:pt>
    <dgm:pt modelId="{2EEB0A33-AD93-4804-B8A7-15B80B823DAE}" type="parTrans" cxnId="{4E59E887-767B-4D1F-AD43-13DFEC5D9586}">
      <dgm:prSet/>
      <dgm:spPr/>
      <dgm:t>
        <a:bodyPr/>
        <a:lstStyle/>
        <a:p>
          <a:endParaRPr lang="el-GR"/>
        </a:p>
      </dgm:t>
    </dgm:pt>
    <dgm:pt modelId="{4FF74C0C-EE36-4F6C-872D-773E5BA55039}" type="sibTrans" cxnId="{4E59E887-767B-4D1F-AD43-13DFEC5D9586}">
      <dgm:prSet/>
      <dgm:spPr/>
      <dgm:t>
        <a:bodyPr/>
        <a:lstStyle/>
        <a:p>
          <a:endParaRPr lang="el-GR"/>
        </a:p>
      </dgm:t>
    </dgm:pt>
    <dgm:pt modelId="{0D6E60D7-C1C8-4E50-9F89-60754E892A3F}">
      <dgm:prSet phldrT="[Κείμενο]"/>
      <dgm:spPr/>
      <dgm:t>
        <a:bodyPr/>
        <a:lstStyle/>
        <a:p>
          <a:r>
            <a:rPr lang="el-GR" b="1" dirty="0"/>
            <a:t>Είδος</a:t>
          </a:r>
          <a:r>
            <a:rPr lang="el-GR" dirty="0"/>
            <a:t> </a:t>
          </a:r>
        </a:p>
      </dgm:t>
    </dgm:pt>
    <dgm:pt modelId="{CFA1CB81-C454-442D-B429-72006FFDAD68}" type="parTrans" cxnId="{75E3DC6C-8168-4779-A0BF-44B1F0B82F5C}">
      <dgm:prSet/>
      <dgm:spPr/>
      <dgm:t>
        <a:bodyPr/>
        <a:lstStyle/>
        <a:p>
          <a:endParaRPr lang="el-GR"/>
        </a:p>
      </dgm:t>
    </dgm:pt>
    <dgm:pt modelId="{71E6052E-1B85-47A7-BAED-95F60F31CF68}" type="sibTrans" cxnId="{75E3DC6C-8168-4779-A0BF-44B1F0B82F5C}">
      <dgm:prSet/>
      <dgm:spPr/>
      <dgm:t>
        <a:bodyPr/>
        <a:lstStyle/>
        <a:p>
          <a:endParaRPr lang="el-GR"/>
        </a:p>
      </dgm:t>
    </dgm:pt>
    <dgm:pt modelId="{14D8BA7D-7A1B-4867-9BA2-E7327F67C9BF}">
      <dgm:prSet/>
      <dgm:spPr/>
      <dgm:t>
        <a:bodyPr/>
        <a:lstStyle/>
        <a:p>
          <a:r>
            <a:rPr lang="el-GR" dirty="0"/>
            <a:t>Τάξη </a:t>
          </a:r>
        </a:p>
      </dgm:t>
    </dgm:pt>
    <dgm:pt modelId="{C26E9C0B-4585-412C-ACDB-C31DD1A411F3}" type="parTrans" cxnId="{8D4DF424-FA49-4F5D-9547-94AFAA0778C7}">
      <dgm:prSet/>
      <dgm:spPr/>
      <dgm:t>
        <a:bodyPr/>
        <a:lstStyle/>
        <a:p>
          <a:endParaRPr lang="el-GR"/>
        </a:p>
      </dgm:t>
    </dgm:pt>
    <dgm:pt modelId="{B8C5E4CD-2DEB-4CEE-B11C-C19A989D63AA}" type="sibTrans" cxnId="{8D4DF424-FA49-4F5D-9547-94AFAA0778C7}">
      <dgm:prSet/>
      <dgm:spPr/>
      <dgm:t>
        <a:bodyPr/>
        <a:lstStyle/>
        <a:p>
          <a:endParaRPr lang="el-GR"/>
        </a:p>
      </dgm:t>
    </dgm:pt>
    <dgm:pt modelId="{FDDB12AC-BE7F-447D-96D6-2E4A673AA453}">
      <dgm:prSet/>
      <dgm:spPr/>
      <dgm:t>
        <a:bodyPr/>
        <a:lstStyle/>
        <a:p>
          <a:r>
            <a:rPr lang="el-GR" dirty="0"/>
            <a:t>Κλάση </a:t>
          </a:r>
        </a:p>
      </dgm:t>
    </dgm:pt>
    <dgm:pt modelId="{AC6E253D-43E6-47EE-8062-00C2002AB4CD}" type="parTrans" cxnId="{E2E5A3F8-6A57-47AB-BA81-26874C90AA78}">
      <dgm:prSet/>
      <dgm:spPr/>
      <dgm:t>
        <a:bodyPr/>
        <a:lstStyle/>
        <a:p>
          <a:endParaRPr lang="el-GR"/>
        </a:p>
      </dgm:t>
    </dgm:pt>
    <dgm:pt modelId="{2FFA89FF-764D-4525-AF7A-E17F76068441}" type="sibTrans" cxnId="{E2E5A3F8-6A57-47AB-BA81-26874C90AA78}">
      <dgm:prSet/>
      <dgm:spPr/>
      <dgm:t>
        <a:bodyPr/>
        <a:lstStyle/>
        <a:p>
          <a:endParaRPr lang="el-GR"/>
        </a:p>
      </dgm:t>
    </dgm:pt>
    <dgm:pt modelId="{B3D39B0E-25EE-4DD5-A2C4-E507840449BB}">
      <dgm:prSet/>
      <dgm:spPr/>
      <dgm:t>
        <a:bodyPr/>
        <a:lstStyle/>
        <a:p>
          <a:r>
            <a:rPr lang="el-GR" dirty="0"/>
            <a:t>Φύλο </a:t>
          </a:r>
        </a:p>
      </dgm:t>
    </dgm:pt>
    <dgm:pt modelId="{14453F7E-BBAC-4EBC-8348-4C495E9D3F2A}" type="parTrans" cxnId="{A90E1C9E-640C-420A-8D25-BE54ED84D9FA}">
      <dgm:prSet/>
      <dgm:spPr/>
      <dgm:t>
        <a:bodyPr/>
        <a:lstStyle/>
        <a:p>
          <a:endParaRPr lang="el-GR"/>
        </a:p>
      </dgm:t>
    </dgm:pt>
    <dgm:pt modelId="{A40B9285-6662-40B0-B2F9-68BD87430B98}" type="sibTrans" cxnId="{A90E1C9E-640C-420A-8D25-BE54ED84D9FA}">
      <dgm:prSet/>
      <dgm:spPr/>
      <dgm:t>
        <a:bodyPr/>
        <a:lstStyle/>
        <a:p>
          <a:endParaRPr lang="el-GR"/>
        </a:p>
      </dgm:t>
    </dgm:pt>
    <dgm:pt modelId="{8F857196-134E-44DA-B36F-953EB8D3575A}">
      <dgm:prSet/>
      <dgm:spPr/>
      <dgm:t>
        <a:bodyPr/>
        <a:lstStyle/>
        <a:p>
          <a:r>
            <a:rPr lang="el-GR" dirty="0"/>
            <a:t>Βασίλειο </a:t>
          </a:r>
        </a:p>
      </dgm:t>
    </dgm:pt>
    <dgm:pt modelId="{38187209-02FC-4DEA-B34F-17DCC80BD02D}" type="parTrans" cxnId="{7072C10E-70E4-4E4E-B07F-B7B00D0094CD}">
      <dgm:prSet/>
      <dgm:spPr/>
      <dgm:t>
        <a:bodyPr/>
        <a:lstStyle/>
        <a:p>
          <a:endParaRPr lang="el-GR"/>
        </a:p>
      </dgm:t>
    </dgm:pt>
    <dgm:pt modelId="{15E708BE-9F37-434D-B616-3863EB25FE2F}" type="sibTrans" cxnId="{7072C10E-70E4-4E4E-B07F-B7B00D0094CD}">
      <dgm:prSet/>
      <dgm:spPr/>
      <dgm:t>
        <a:bodyPr/>
        <a:lstStyle/>
        <a:p>
          <a:endParaRPr lang="el-GR"/>
        </a:p>
      </dgm:t>
    </dgm:pt>
    <dgm:pt modelId="{DD40ED0E-41C0-48A7-A8BC-CE407C0930C6}">
      <dgm:prSet/>
      <dgm:spPr/>
      <dgm:t>
        <a:bodyPr/>
        <a:lstStyle/>
        <a:p>
          <a:r>
            <a:rPr lang="el-GR" dirty="0"/>
            <a:t>Επικράτεια </a:t>
          </a:r>
        </a:p>
      </dgm:t>
    </dgm:pt>
    <dgm:pt modelId="{2D4136C8-B2EC-4D56-9209-2A103F21F4C8}" type="parTrans" cxnId="{7A40DF1C-6D91-4060-B06E-4B0B3A718305}">
      <dgm:prSet/>
      <dgm:spPr/>
      <dgm:t>
        <a:bodyPr/>
        <a:lstStyle/>
        <a:p>
          <a:endParaRPr lang="el-GR"/>
        </a:p>
      </dgm:t>
    </dgm:pt>
    <dgm:pt modelId="{AC184FC2-749E-4FEE-BEDE-BEB7E0E9D732}" type="sibTrans" cxnId="{7A40DF1C-6D91-4060-B06E-4B0B3A718305}">
      <dgm:prSet/>
      <dgm:spPr/>
      <dgm:t>
        <a:bodyPr/>
        <a:lstStyle/>
        <a:p>
          <a:endParaRPr lang="el-GR"/>
        </a:p>
      </dgm:t>
    </dgm:pt>
    <dgm:pt modelId="{20812232-8130-468D-8A6B-9D2ABB155562}" type="pres">
      <dgm:prSet presAssocID="{776ADA9C-4774-4973-BC41-9F8C669784F1}" presName="Name0" presStyleCnt="0">
        <dgm:presLayoutVars>
          <dgm:dir/>
          <dgm:animLvl val="lvl"/>
          <dgm:resizeHandles val="exact"/>
        </dgm:presLayoutVars>
      </dgm:prSet>
      <dgm:spPr/>
    </dgm:pt>
    <dgm:pt modelId="{BD211DB9-2AB1-4727-9DAD-97AC8F2B6AC1}" type="pres">
      <dgm:prSet presAssocID="{DD40ED0E-41C0-48A7-A8BC-CE407C0930C6}" presName="Name8" presStyleCnt="0"/>
      <dgm:spPr/>
    </dgm:pt>
    <dgm:pt modelId="{A6174C4C-293B-414B-819B-534511B04E49}" type="pres">
      <dgm:prSet presAssocID="{DD40ED0E-41C0-48A7-A8BC-CE407C0930C6}" presName="level" presStyleLbl="node1" presStyleIdx="0" presStyleCnt="8">
        <dgm:presLayoutVars>
          <dgm:chMax val="1"/>
          <dgm:bulletEnabled val="1"/>
        </dgm:presLayoutVars>
      </dgm:prSet>
      <dgm:spPr/>
    </dgm:pt>
    <dgm:pt modelId="{F82FEDBB-F4CD-4C38-B239-238C1B4A1438}" type="pres">
      <dgm:prSet presAssocID="{DD40ED0E-41C0-48A7-A8BC-CE407C0930C6}" presName="levelTx" presStyleLbl="revTx" presStyleIdx="0" presStyleCnt="0">
        <dgm:presLayoutVars>
          <dgm:chMax val="1"/>
          <dgm:bulletEnabled val="1"/>
        </dgm:presLayoutVars>
      </dgm:prSet>
      <dgm:spPr/>
    </dgm:pt>
    <dgm:pt modelId="{EDEDA3C0-B66B-4F66-B6A2-C92772AD4646}" type="pres">
      <dgm:prSet presAssocID="{8F857196-134E-44DA-B36F-953EB8D3575A}" presName="Name8" presStyleCnt="0"/>
      <dgm:spPr/>
    </dgm:pt>
    <dgm:pt modelId="{59462F2A-E1F5-4FD2-8E7B-71FD438C0977}" type="pres">
      <dgm:prSet presAssocID="{8F857196-134E-44DA-B36F-953EB8D3575A}" presName="level" presStyleLbl="node1" presStyleIdx="1" presStyleCnt="8">
        <dgm:presLayoutVars>
          <dgm:chMax val="1"/>
          <dgm:bulletEnabled val="1"/>
        </dgm:presLayoutVars>
      </dgm:prSet>
      <dgm:spPr/>
    </dgm:pt>
    <dgm:pt modelId="{5DB3CD72-8124-4A10-BAB4-38A78D541B85}" type="pres">
      <dgm:prSet presAssocID="{8F857196-134E-44DA-B36F-953EB8D3575A}" presName="levelTx" presStyleLbl="revTx" presStyleIdx="0" presStyleCnt="0">
        <dgm:presLayoutVars>
          <dgm:chMax val="1"/>
          <dgm:bulletEnabled val="1"/>
        </dgm:presLayoutVars>
      </dgm:prSet>
      <dgm:spPr/>
    </dgm:pt>
    <dgm:pt modelId="{3F020C21-355A-4BFD-9225-56C2F789424A}" type="pres">
      <dgm:prSet presAssocID="{B3D39B0E-25EE-4DD5-A2C4-E507840449BB}" presName="Name8" presStyleCnt="0"/>
      <dgm:spPr/>
    </dgm:pt>
    <dgm:pt modelId="{D98E7422-93AD-4F93-A69E-2DB5F6BB794C}" type="pres">
      <dgm:prSet presAssocID="{B3D39B0E-25EE-4DD5-A2C4-E507840449BB}" presName="level" presStyleLbl="node1" presStyleIdx="2" presStyleCnt="8">
        <dgm:presLayoutVars>
          <dgm:chMax val="1"/>
          <dgm:bulletEnabled val="1"/>
        </dgm:presLayoutVars>
      </dgm:prSet>
      <dgm:spPr/>
    </dgm:pt>
    <dgm:pt modelId="{17A2B06B-02EB-4748-8A10-BFDC89508043}" type="pres">
      <dgm:prSet presAssocID="{B3D39B0E-25EE-4DD5-A2C4-E507840449BB}" presName="levelTx" presStyleLbl="revTx" presStyleIdx="0" presStyleCnt="0">
        <dgm:presLayoutVars>
          <dgm:chMax val="1"/>
          <dgm:bulletEnabled val="1"/>
        </dgm:presLayoutVars>
      </dgm:prSet>
      <dgm:spPr/>
    </dgm:pt>
    <dgm:pt modelId="{1D53B4E3-F23F-4020-A554-FA321B02BE04}" type="pres">
      <dgm:prSet presAssocID="{FDDB12AC-BE7F-447D-96D6-2E4A673AA453}" presName="Name8" presStyleCnt="0"/>
      <dgm:spPr/>
    </dgm:pt>
    <dgm:pt modelId="{63929830-6FA8-46E0-8BD2-1B606FA3B663}" type="pres">
      <dgm:prSet presAssocID="{FDDB12AC-BE7F-447D-96D6-2E4A673AA453}" presName="level" presStyleLbl="node1" presStyleIdx="3" presStyleCnt="8">
        <dgm:presLayoutVars>
          <dgm:chMax val="1"/>
          <dgm:bulletEnabled val="1"/>
        </dgm:presLayoutVars>
      </dgm:prSet>
      <dgm:spPr/>
    </dgm:pt>
    <dgm:pt modelId="{BF9D50FE-A5C7-45C7-8C26-0A34E1868C68}" type="pres">
      <dgm:prSet presAssocID="{FDDB12AC-BE7F-447D-96D6-2E4A673AA453}" presName="levelTx" presStyleLbl="revTx" presStyleIdx="0" presStyleCnt="0">
        <dgm:presLayoutVars>
          <dgm:chMax val="1"/>
          <dgm:bulletEnabled val="1"/>
        </dgm:presLayoutVars>
      </dgm:prSet>
      <dgm:spPr/>
    </dgm:pt>
    <dgm:pt modelId="{7203AF23-636A-4C7F-82C7-92224AD7FAB0}" type="pres">
      <dgm:prSet presAssocID="{14D8BA7D-7A1B-4867-9BA2-E7327F67C9BF}" presName="Name8" presStyleCnt="0"/>
      <dgm:spPr/>
    </dgm:pt>
    <dgm:pt modelId="{B3F2986E-BF55-45D3-AD10-7A3D56DE39B2}" type="pres">
      <dgm:prSet presAssocID="{14D8BA7D-7A1B-4867-9BA2-E7327F67C9BF}" presName="level" presStyleLbl="node1" presStyleIdx="4" presStyleCnt="8" custScaleX="100808" custLinFactNeighborX="587" custLinFactNeighborY="-784">
        <dgm:presLayoutVars>
          <dgm:chMax val="1"/>
          <dgm:bulletEnabled val="1"/>
        </dgm:presLayoutVars>
      </dgm:prSet>
      <dgm:spPr/>
    </dgm:pt>
    <dgm:pt modelId="{18E3E772-1136-4E28-843A-5ABDB00025B8}" type="pres">
      <dgm:prSet presAssocID="{14D8BA7D-7A1B-4867-9BA2-E7327F67C9BF}" presName="levelTx" presStyleLbl="revTx" presStyleIdx="0" presStyleCnt="0">
        <dgm:presLayoutVars>
          <dgm:chMax val="1"/>
          <dgm:bulletEnabled val="1"/>
        </dgm:presLayoutVars>
      </dgm:prSet>
      <dgm:spPr/>
    </dgm:pt>
    <dgm:pt modelId="{02EBEE7F-07B7-4763-937F-50218E56E976}" type="pres">
      <dgm:prSet presAssocID="{5C38585D-4260-4DFE-B69D-1A078214E1FE}" presName="Name8" presStyleCnt="0"/>
      <dgm:spPr/>
    </dgm:pt>
    <dgm:pt modelId="{D340FE3F-F261-408D-ADC7-B7E13A895026}" type="pres">
      <dgm:prSet presAssocID="{5C38585D-4260-4DFE-B69D-1A078214E1FE}" presName="level" presStyleLbl="node1" presStyleIdx="5" presStyleCnt="8">
        <dgm:presLayoutVars>
          <dgm:chMax val="1"/>
          <dgm:bulletEnabled val="1"/>
        </dgm:presLayoutVars>
      </dgm:prSet>
      <dgm:spPr/>
    </dgm:pt>
    <dgm:pt modelId="{ADC8A6B5-35A9-4543-94AC-55CD154BFB8E}" type="pres">
      <dgm:prSet presAssocID="{5C38585D-4260-4DFE-B69D-1A078214E1FE}" presName="levelTx" presStyleLbl="revTx" presStyleIdx="0" presStyleCnt="0">
        <dgm:presLayoutVars>
          <dgm:chMax val="1"/>
          <dgm:bulletEnabled val="1"/>
        </dgm:presLayoutVars>
      </dgm:prSet>
      <dgm:spPr/>
    </dgm:pt>
    <dgm:pt modelId="{017F74C4-C226-4A4F-9FFF-1FB12283D102}" type="pres">
      <dgm:prSet presAssocID="{4C9BB065-2F12-43B8-B589-D9BEDD2AF9E3}" presName="Name8" presStyleCnt="0"/>
      <dgm:spPr/>
    </dgm:pt>
    <dgm:pt modelId="{A9EED975-59DB-479E-9FD7-89927F0B651D}" type="pres">
      <dgm:prSet presAssocID="{4C9BB065-2F12-43B8-B589-D9BEDD2AF9E3}" presName="level" presStyleLbl="node1" presStyleIdx="6" presStyleCnt="8">
        <dgm:presLayoutVars>
          <dgm:chMax val="1"/>
          <dgm:bulletEnabled val="1"/>
        </dgm:presLayoutVars>
      </dgm:prSet>
      <dgm:spPr/>
    </dgm:pt>
    <dgm:pt modelId="{F2D6F8AF-324B-4740-BBEA-AE48A523C5AD}" type="pres">
      <dgm:prSet presAssocID="{4C9BB065-2F12-43B8-B589-D9BEDD2AF9E3}" presName="levelTx" presStyleLbl="revTx" presStyleIdx="0" presStyleCnt="0">
        <dgm:presLayoutVars>
          <dgm:chMax val="1"/>
          <dgm:bulletEnabled val="1"/>
        </dgm:presLayoutVars>
      </dgm:prSet>
      <dgm:spPr/>
    </dgm:pt>
    <dgm:pt modelId="{35909B3B-7EDF-4D40-BCB1-B499CE624E33}" type="pres">
      <dgm:prSet presAssocID="{0D6E60D7-C1C8-4E50-9F89-60754E892A3F}" presName="Name8" presStyleCnt="0"/>
      <dgm:spPr/>
    </dgm:pt>
    <dgm:pt modelId="{10C46546-1328-41DE-86F0-716479FD4589}" type="pres">
      <dgm:prSet presAssocID="{0D6E60D7-C1C8-4E50-9F89-60754E892A3F}" presName="level" presStyleLbl="node1" presStyleIdx="7" presStyleCnt="8" custScaleX="100674">
        <dgm:presLayoutVars>
          <dgm:chMax val="1"/>
          <dgm:bulletEnabled val="1"/>
        </dgm:presLayoutVars>
      </dgm:prSet>
      <dgm:spPr/>
    </dgm:pt>
    <dgm:pt modelId="{E8934B24-0DB8-49C2-88B5-EAD3465A2683}" type="pres">
      <dgm:prSet presAssocID="{0D6E60D7-C1C8-4E50-9F89-60754E892A3F}" presName="levelTx" presStyleLbl="revTx" presStyleIdx="0" presStyleCnt="0">
        <dgm:presLayoutVars>
          <dgm:chMax val="1"/>
          <dgm:bulletEnabled val="1"/>
        </dgm:presLayoutVars>
      </dgm:prSet>
      <dgm:spPr/>
    </dgm:pt>
  </dgm:ptLst>
  <dgm:cxnLst>
    <dgm:cxn modelId="{44982A0E-C6B1-4701-9B79-15E3A871B1FF}" type="presOf" srcId="{8F857196-134E-44DA-B36F-953EB8D3575A}" destId="{5DB3CD72-8124-4A10-BAB4-38A78D541B85}" srcOrd="1" destOrd="0" presId="urn:microsoft.com/office/officeart/2005/8/layout/pyramid3"/>
    <dgm:cxn modelId="{7072C10E-70E4-4E4E-B07F-B7B00D0094CD}" srcId="{776ADA9C-4774-4973-BC41-9F8C669784F1}" destId="{8F857196-134E-44DA-B36F-953EB8D3575A}" srcOrd="1" destOrd="0" parTransId="{38187209-02FC-4DEA-B34F-17DCC80BD02D}" sibTransId="{15E708BE-9F37-434D-B616-3863EB25FE2F}"/>
    <dgm:cxn modelId="{7A40DF1C-6D91-4060-B06E-4B0B3A718305}" srcId="{776ADA9C-4774-4973-BC41-9F8C669784F1}" destId="{DD40ED0E-41C0-48A7-A8BC-CE407C0930C6}" srcOrd="0" destOrd="0" parTransId="{2D4136C8-B2EC-4D56-9209-2A103F21F4C8}" sibTransId="{AC184FC2-749E-4FEE-BEDE-BEB7E0E9D732}"/>
    <dgm:cxn modelId="{8D4DF424-FA49-4F5D-9547-94AFAA0778C7}" srcId="{776ADA9C-4774-4973-BC41-9F8C669784F1}" destId="{14D8BA7D-7A1B-4867-9BA2-E7327F67C9BF}" srcOrd="4" destOrd="0" parTransId="{C26E9C0B-4585-412C-ACDB-C31DD1A411F3}" sibTransId="{B8C5E4CD-2DEB-4CEE-B11C-C19A989D63AA}"/>
    <dgm:cxn modelId="{4F7EB337-387F-4505-9E12-A9912F6F442B}" type="presOf" srcId="{FDDB12AC-BE7F-447D-96D6-2E4A673AA453}" destId="{63929830-6FA8-46E0-8BD2-1B606FA3B663}" srcOrd="0" destOrd="0" presId="urn:microsoft.com/office/officeart/2005/8/layout/pyramid3"/>
    <dgm:cxn modelId="{DE636740-2D2F-43E1-88AC-8309F2D9A435}" type="presOf" srcId="{14D8BA7D-7A1B-4867-9BA2-E7327F67C9BF}" destId="{B3F2986E-BF55-45D3-AD10-7A3D56DE39B2}" srcOrd="0" destOrd="0" presId="urn:microsoft.com/office/officeart/2005/8/layout/pyramid3"/>
    <dgm:cxn modelId="{E786B045-1679-4235-B75C-38E7237470F3}" type="presOf" srcId="{14D8BA7D-7A1B-4867-9BA2-E7327F67C9BF}" destId="{18E3E772-1136-4E28-843A-5ABDB00025B8}" srcOrd="1" destOrd="0" presId="urn:microsoft.com/office/officeart/2005/8/layout/pyramid3"/>
    <dgm:cxn modelId="{75E3DC6C-8168-4779-A0BF-44B1F0B82F5C}" srcId="{776ADA9C-4774-4973-BC41-9F8C669784F1}" destId="{0D6E60D7-C1C8-4E50-9F89-60754E892A3F}" srcOrd="7" destOrd="0" parTransId="{CFA1CB81-C454-442D-B429-72006FFDAD68}" sibTransId="{71E6052E-1B85-47A7-BAED-95F60F31CF68}"/>
    <dgm:cxn modelId="{CF0A4F4D-CBBD-4BC9-8308-E9AF4C4AA08D}" type="presOf" srcId="{4C9BB065-2F12-43B8-B589-D9BEDD2AF9E3}" destId="{A9EED975-59DB-479E-9FD7-89927F0B651D}" srcOrd="0" destOrd="0" presId="urn:microsoft.com/office/officeart/2005/8/layout/pyramid3"/>
    <dgm:cxn modelId="{59D01652-F037-4166-BFE2-E34550CA21EA}" type="presOf" srcId="{DD40ED0E-41C0-48A7-A8BC-CE407C0930C6}" destId="{F82FEDBB-F4CD-4C38-B239-238C1B4A1438}" srcOrd="1" destOrd="0" presId="urn:microsoft.com/office/officeart/2005/8/layout/pyramid3"/>
    <dgm:cxn modelId="{42E0FE7B-9350-4254-8263-DA3E2469B9C6}" type="presOf" srcId="{4C9BB065-2F12-43B8-B589-D9BEDD2AF9E3}" destId="{F2D6F8AF-324B-4740-BBEA-AE48A523C5AD}" srcOrd="1" destOrd="0" presId="urn:microsoft.com/office/officeart/2005/8/layout/pyramid3"/>
    <dgm:cxn modelId="{2075A187-ACCB-4C19-94F7-18438F263AEF}" type="presOf" srcId="{8F857196-134E-44DA-B36F-953EB8D3575A}" destId="{59462F2A-E1F5-4FD2-8E7B-71FD438C0977}" srcOrd="0" destOrd="0" presId="urn:microsoft.com/office/officeart/2005/8/layout/pyramid3"/>
    <dgm:cxn modelId="{4E59E887-767B-4D1F-AD43-13DFEC5D9586}" srcId="{776ADA9C-4774-4973-BC41-9F8C669784F1}" destId="{4C9BB065-2F12-43B8-B589-D9BEDD2AF9E3}" srcOrd="6" destOrd="0" parTransId="{2EEB0A33-AD93-4804-B8A7-15B80B823DAE}" sibTransId="{4FF74C0C-EE36-4F6C-872D-773E5BA55039}"/>
    <dgm:cxn modelId="{E3D2298A-9DD3-4DEB-946A-98DEDBB9BE77}" srcId="{776ADA9C-4774-4973-BC41-9F8C669784F1}" destId="{5C38585D-4260-4DFE-B69D-1A078214E1FE}" srcOrd="5" destOrd="0" parTransId="{B19F5760-D3D6-4396-BF24-876CF589DA46}" sibTransId="{DBE93C5F-B7D4-4024-BB77-3A93852A15A7}"/>
    <dgm:cxn modelId="{F0C33F9A-E086-4CAC-960E-557C11973569}" type="presOf" srcId="{0D6E60D7-C1C8-4E50-9F89-60754E892A3F}" destId="{E8934B24-0DB8-49C2-88B5-EAD3465A2683}" srcOrd="1" destOrd="0" presId="urn:microsoft.com/office/officeart/2005/8/layout/pyramid3"/>
    <dgm:cxn modelId="{29BDA79C-5D4B-452F-9E5F-616471819B00}" type="presOf" srcId="{DD40ED0E-41C0-48A7-A8BC-CE407C0930C6}" destId="{A6174C4C-293B-414B-819B-534511B04E49}" srcOrd="0" destOrd="0" presId="urn:microsoft.com/office/officeart/2005/8/layout/pyramid3"/>
    <dgm:cxn modelId="{A90E1C9E-640C-420A-8D25-BE54ED84D9FA}" srcId="{776ADA9C-4774-4973-BC41-9F8C669784F1}" destId="{B3D39B0E-25EE-4DD5-A2C4-E507840449BB}" srcOrd="2" destOrd="0" parTransId="{14453F7E-BBAC-4EBC-8348-4C495E9D3F2A}" sibTransId="{A40B9285-6662-40B0-B2F9-68BD87430B98}"/>
    <dgm:cxn modelId="{22E23CB5-1C6F-4594-90E6-8A55FA612574}" type="presOf" srcId="{5C38585D-4260-4DFE-B69D-1A078214E1FE}" destId="{ADC8A6B5-35A9-4543-94AC-55CD154BFB8E}" srcOrd="1" destOrd="0" presId="urn:microsoft.com/office/officeart/2005/8/layout/pyramid3"/>
    <dgm:cxn modelId="{AFD409BB-1C42-478A-A02E-FE32D45130A7}" type="presOf" srcId="{776ADA9C-4774-4973-BC41-9F8C669784F1}" destId="{20812232-8130-468D-8A6B-9D2ABB155562}" srcOrd="0" destOrd="0" presId="urn:microsoft.com/office/officeart/2005/8/layout/pyramid3"/>
    <dgm:cxn modelId="{660727BE-24DE-4348-90BA-96599D144BD6}" type="presOf" srcId="{B3D39B0E-25EE-4DD5-A2C4-E507840449BB}" destId="{17A2B06B-02EB-4748-8A10-BFDC89508043}" srcOrd="1" destOrd="0" presId="urn:microsoft.com/office/officeart/2005/8/layout/pyramid3"/>
    <dgm:cxn modelId="{330125C9-58AB-460C-909F-A3A9AA71E7E9}" type="presOf" srcId="{B3D39B0E-25EE-4DD5-A2C4-E507840449BB}" destId="{D98E7422-93AD-4F93-A69E-2DB5F6BB794C}" srcOrd="0" destOrd="0" presId="urn:microsoft.com/office/officeart/2005/8/layout/pyramid3"/>
    <dgm:cxn modelId="{789FAED0-868C-4454-BB36-1399EA4AF97E}" type="presOf" srcId="{FDDB12AC-BE7F-447D-96D6-2E4A673AA453}" destId="{BF9D50FE-A5C7-45C7-8C26-0A34E1868C68}" srcOrd="1" destOrd="0" presId="urn:microsoft.com/office/officeart/2005/8/layout/pyramid3"/>
    <dgm:cxn modelId="{3B6EAEF2-C4A7-4E17-B6EB-BAE6ECF6B062}" type="presOf" srcId="{5C38585D-4260-4DFE-B69D-1A078214E1FE}" destId="{D340FE3F-F261-408D-ADC7-B7E13A895026}" srcOrd="0" destOrd="0" presId="urn:microsoft.com/office/officeart/2005/8/layout/pyramid3"/>
    <dgm:cxn modelId="{E2E5A3F8-6A57-47AB-BA81-26874C90AA78}" srcId="{776ADA9C-4774-4973-BC41-9F8C669784F1}" destId="{FDDB12AC-BE7F-447D-96D6-2E4A673AA453}" srcOrd="3" destOrd="0" parTransId="{AC6E253D-43E6-47EE-8062-00C2002AB4CD}" sibTransId="{2FFA89FF-764D-4525-AF7A-E17F76068441}"/>
    <dgm:cxn modelId="{A1F91DFE-1D1C-400B-A56B-5E7B966763BC}" type="presOf" srcId="{0D6E60D7-C1C8-4E50-9F89-60754E892A3F}" destId="{10C46546-1328-41DE-86F0-716479FD4589}" srcOrd="0" destOrd="0" presId="urn:microsoft.com/office/officeart/2005/8/layout/pyramid3"/>
    <dgm:cxn modelId="{3CD0A16D-EC24-4272-9D89-493F99DE7F26}" type="presParOf" srcId="{20812232-8130-468D-8A6B-9D2ABB155562}" destId="{BD211DB9-2AB1-4727-9DAD-97AC8F2B6AC1}" srcOrd="0" destOrd="0" presId="urn:microsoft.com/office/officeart/2005/8/layout/pyramid3"/>
    <dgm:cxn modelId="{06C63DEE-75DF-4385-9E7D-17DA1E4C1B4A}" type="presParOf" srcId="{BD211DB9-2AB1-4727-9DAD-97AC8F2B6AC1}" destId="{A6174C4C-293B-414B-819B-534511B04E49}" srcOrd="0" destOrd="0" presId="urn:microsoft.com/office/officeart/2005/8/layout/pyramid3"/>
    <dgm:cxn modelId="{F789FF66-0C02-4DE9-B36E-251E04F29A02}" type="presParOf" srcId="{BD211DB9-2AB1-4727-9DAD-97AC8F2B6AC1}" destId="{F82FEDBB-F4CD-4C38-B239-238C1B4A1438}" srcOrd="1" destOrd="0" presId="urn:microsoft.com/office/officeart/2005/8/layout/pyramid3"/>
    <dgm:cxn modelId="{3756C2C9-B3F5-4981-BB59-D46AC5C1C05C}" type="presParOf" srcId="{20812232-8130-468D-8A6B-9D2ABB155562}" destId="{EDEDA3C0-B66B-4F66-B6A2-C92772AD4646}" srcOrd="1" destOrd="0" presId="urn:microsoft.com/office/officeart/2005/8/layout/pyramid3"/>
    <dgm:cxn modelId="{0C755C65-5436-492E-A2E7-7BB054B543A6}" type="presParOf" srcId="{EDEDA3C0-B66B-4F66-B6A2-C92772AD4646}" destId="{59462F2A-E1F5-4FD2-8E7B-71FD438C0977}" srcOrd="0" destOrd="0" presId="urn:microsoft.com/office/officeart/2005/8/layout/pyramid3"/>
    <dgm:cxn modelId="{C924DF97-1193-45AF-9961-DE705DD6FF6A}" type="presParOf" srcId="{EDEDA3C0-B66B-4F66-B6A2-C92772AD4646}" destId="{5DB3CD72-8124-4A10-BAB4-38A78D541B85}" srcOrd="1" destOrd="0" presId="urn:microsoft.com/office/officeart/2005/8/layout/pyramid3"/>
    <dgm:cxn modelId="{66B8722B-B308-41A8-9D15-438DF6F2FD12}" type="presParOf" srcId="{20812232-8130-468D-8A6B-9D2ABB155562}" destId="{3F020C21-355A-4BFD-9225-56C2F789424A}" srcOrd="2" destOrd="0" presId="urn:microsoft.com/office/officeart/2005/8/layout/pyramid3"/>
    <dgm:cxn modelId="{A724D68A-5C1D-46CC-B4C3-6E1064784521}" type="presParOf" srcId="{3F020C21-355A-4BFD-9225-56C2F789424A}" destId="{D98E7422-93AD-4F93-A69E-2DB5F6BB794C}" srcOrd="0" destOrd="0" presId="urn:microsoft.com/office/officeart/2005/8/layout/pyramid3"/>
    <dgm:cxn modelId="{42802236-4498-45C1-B6CA-99EED6CD8ABA}" type="presParOf" srcId="{3F020C21-355A-4BFD-9225-56C2F789424A}" destId="{17A2B06B-02EB-4748-8A10-BFDC89508043}" srcOrd="1" destOrd="0" presId="urn:microsoft.com/office/officeart/2005/8/layout/pyramid3"/>
    <dgm:cxn modelId="{D4EC352F-E5D3-4589-BC0E-25B5E7B822EC}" type="presParOf" srcId="{20812232-8130-468D-8A6B-9D2ABB155562}" destId="{1D53B4E3-F23F-4020-A554-FA321B02BE04}" srcOrd="3" destOrd="0" presId="urn:microsoft.com/office/officeart/2005/8/layout/pyramid3"/>
    <dgm:cxn modelId="{182CD287-D242-4439-A28C-443DEF69B04B}" type="presParOf" srcId="{1D53B4E3-F23F-4020-A554-FA321B02BE04}" destId="{63929830-6FA8-46E0-8BD2-1B606FA3B663}" srcOrd="0" destOrd="0" presId="urn:microsoft.com/office/officeart/2005/8/layout/pyramid3"/>
    <dgm:cxn modelId="{680763E0-7FD4-4C43-9DDC-CE8FDAF3B480}" type="presParOf" srcId="{1D53B4E3-F23F-4020-A554-FA321B02BE04}" destId="{BF9D50FE-A5C7-45C7-8C26-0A34E1868C68}" srcOrd="1" destOrd="0" presId="urn:microsoft.com/office/officeart/2005/8/layout/pyramid3"/>
    <dgm:cxn modelId="{E874EC96-12E5-4AE2-9585-57C20892CAE4}" type="presParOf" srcId="{20812232-8130-468D-8A6B-9D2ABB155562}" destId="{7203AF23-636A-4C7F-82C7-92224AD7FAB0}" srcOrd="4" destOrd="0" presId="urn:microsoft.com/office/officeart/2005/8/layout/pyramid3"/>
    <dgm:cxn modelId="{94F9E966-F6C7-4256-A3F0-17C9471FF4FB}" type="presParOf" srcId="{7203AF23-636A-4C7F-82C7-92224AD7FAB0}" destId="{B3F2986E-BF55-45D3-AD10-7A3D56DE39B2}" srcOrd="0" destOrd="0" presId="urn:microsoft.com/office/officeart/2005/8/layout/pyramid3"/>
    <dgm:cxn modelId="{0C0413C0-59E4-4954-B658-FD8DA3A69963}" type="presParOf" srcId="{7203AF23-636A-4C7F-82C7-92224AD7FAB0}" destId="{18E3E772-1136-4E28-843A-5ABDB00025B8}" srcOrd="1" destOrd="0" presId="urn:microsoft.com/office/officeart/2005/8/layout/pyramid3"/>
    <dgm:cxn modelId="{38465DBF-50CA-402E-9D30-CEF817EA48DD}" type="presParOf" srcId="{20812232-8130-468D-8A6B-9D2ABB155562}" destId="{02EBEE7F-07B7-4763-937F-50218E56E976}" srcOrd="5" destOrd="0" presId="urn:microsoft.com/office/officeart/2005/8/layout/pyramid3"/>
    <dgm:cxn modelId="{2BF4A622-998D-46B1-B680-D082D16AB459}" type="presParOf" srcId="{02EBEE7F-07B7-4763-937F-50218E56E976}" destId="{D340FE3F-F261-408D-ADC7-B7E13A895026}" srcOrd="0" destOrd="0" presId="urn:microsoft.com/office/officeart/2005/8/layout/pyramid3"/>
    <dgm:cxn modelId="{45A87264-9240-437A-8124-2A42A6C75302}" type="presParOf" srcId="{02EBEE7F-07B7-4763-937F-50218E56E976}" destId="{ADC8A6B5-35A9-4543-94AC-55CD154BFB8E}" srcOrd="1" destOrd="0" presId="urn:microsoft.com/office/officeart/2005/8/layout/pyramid3"/>
    <dgm:cxn modelId="{FB95D2D2-13C9-4589-9387-66FAECAE0652}" type="presParOf" srcId="{20812232-8130-468D-8A6B-9D2ABB155562}" destId="{017F74C4-C226-4A4F-9FFF-1FB12283D102}" srcOrd="6" destOrd="0" presId="urn:microsoft.com/office/officeart/2005/8/layout/pyramid3"/>
    <dgm:cxn modelId="{428AF91E-B4E6-45DD-A22E-DE1607AE9026}" type="presParOf" srcId="{017F74C4-C226-4A4F-9FFF-1FB12283D102}" destId="{A9EED975-59DB-479E-9FD7-89927F0B651D}" srcOrd="0" destOrd="0" presId="urn:microsoft.com/office/officeart/2005/8/layout/pyramid3"/>
    <dgm:cxn modelId="{95712FA2-3DCF-4B83-A68A-3440F7C0EAFB}" type="presParOf" srcId="{017F74C4-C226-4A4F-9FFF-1FB12283D102}" destId="{F2D6F8AF-324B-4740-BBEA-AE48A523C5AD}" srcOrd="1" destOrd="0" presId="urn:microsoft.com/office/officeart/2005/8/layout/pyramid3"/>
    <dgm:cxn modelId="{56C13C66-3C7A-4B44-ADDD-A92CD60F218F}" type="presParOf" srcId="{20812232-8130-468D-8A6B-9D2ABB155562}" destId="{35909B3B-7EDF-4D40-BCB1-B499CE624E33}" srcOrd="7" destOrd="0" presId="urn:microsoft.com/office/officeart/2005/8/layout/pyramid3"/>
    <dgm:cxn modelId="{9B73CAA4-594D-43F7-B98D-9857A551AAB3}" type="presParOf" srcId="{35909B3B-7EDF-4D40-BCB1-B499CE624E33}" destId="{10C46546-1328-41DE-86F0-716479FD4589}" srcOrd="0" destOrd="0" presId="urn:microsoft.com/office/officeart/2005/8/layout/pyramid3"/>
    <dgm:cxn modelId="{F89ECF89-4A81-46BB-A0FE-8D4F6CBCC07D}" type="presParOf" srcId="{35909B3B-7EDF-4D40-BCB1-B499CE624E33}" destId="{E8934B24-0DB8-49C2-88B5-EAD3465A2683}"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6297EB-F3B2-47CC-A9E1-59C1759A4C6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CD57B37D-8FED-40A7-A803-E52F1D1903C8}">
      <dgm:prSet phldrT="[Κείμενο]"/>
      <dgm:spPr/>
      <dgm:t>
        <a:bodyPr/>
        <a:lstStyle/>
        <a:p>
          <a:r>
            <a:rPr lang="el-GR" dirty="0"/>
            <a:t>Επικράτειες οργανισμών: </a:t>
          </a:r>
        </a:p>
      </dgm:t>
    </dgm:pt>
    <dgm:pt modelId="{792B309C-9578-4262-A07C-B7E0334725E2}" type="parTrans" cxnId="{C375E3DA-D09D-4198-9D7F-DCFBD51B0382}">
      <dgm:prSet/>
      <dgm:spPr/>
      <dgm:t>
        <a:bodyPr/>
        <a:lstStyle/>
        <a:p>
          <a:endParaRPr lang="el-GR"/>
        </a:p>
      </dgm:t>
    </dgm:pt>
    <dgm:pt modelId="{796D8389-C97F-408A-8BE9-EC56EB82F9F5}" type="sibTrans" cxnId="{C375E3DA-D09D-4198-9D7F-DCFBD51B0382}">
      <dgm:prSet/>
      <dgm:spPr/>
      <dgm:t>
        <a:bodyPr/>
        <a:lstStyle/>
        <a:p>
          <a:endParaRPr lang="el-GR"/>
        </a:p>
      </dgm:t>
    </dgm:pt>
    <dgm:pt modelId="{DC1F952D-0334-4E5A-B9CA-4FF8FC121593}">
      <dgm:prSet phldrT="[Κείμενο]"/>
      <dgm:spPr/>
      <dgm:t>
        <a:bodyPr/>
        <a:lstStyle/>
        <a:p>
          <a:r>
            <a:rPr lang="el-GR" dirty="0"/>
            <a:t>Αρχαία</a:t>
          </a:r>
          <a:r>
            <a:rPr lang="en-US" dirty="0"/>
            <a:t> (</a:t>
          </a:r>
          <a:r>
            <a:rPr lang="el-GR" dirty="0"/>
            <a:t>αρχαιοβακτήρια) </a:t>
          </a:r>
        </a:p>
      </dgm:t>
    </dgm:pt>
    <dgm:pt modelId="{BDA5C1C5-147C-4FCA-8B6A-45E650B9A4BA}" type="parTrans" cxnId="{85F5F9B6-D367-4C29-8588-7E3B59435A7B}">
      <dgm:prSet/>
      <dgm:spPr/>
      <dgm:t>
        <a:bodyPr/>
        <a:lstStyle/>
        <a:p>
          <a:endParaRPr lang="el-GR"/>
        </a:p>
      </dgm:t>
    </dgm:pt>
    <dgm:pt modelId="{78539F13-431A-4CF6-8201-C1FDA41DBCAA}" type="sibTrans" cxnId="{85F5F9B6-D367-4C29-8588-7E3B59435A7B}">
      <dgm:prSet/>
      <dgm:spPr/>
      <dgm:t>
        <a:bodyPr/>
        <a:lstStyle/>
        <a:p>
          <a:endParaRPr lang="el-GR"/>
        </a:p>
      </dgm:t>
    </dgm:pt>
    <dgm:pt modelId="{AB9E7213-BAA7-4DDE-A994-9C401C9C4D50}">
      <dgm:prSet phldrT="[Κείμενο]"/>
      <dgm:spPr/>
      <dgm:t>
        <a:bodyPr/>
        <a:lstStyle/>
        <a:p>
          <a:r>
            <a:rPr lang="el-GR" dirty="0"/>
            <a:t>Βακτήρια (ευβακτήρια) </a:t>
          </a:r>
        </a:p>
      </dgm:t>
    </dgm:pt>
    <dgm:pt modelId="{FF9A79DA-16F5-47E4-B1AD-7049CDE2E782}" type="parTrans" cxnId="{F7556A31-9425-4FFF-A0AA-A9AA4E5F75BA}">
      <dgm:prSet/>
      <dgm:spPr/>
      <dgm:t>
        <a:bodyPr/>
        <a:lstStyle/>
        <a:p>
          <a:endParaRPr lang="el-GR"/>
        </a:p>
      </dgm:t>
    </dgm:pt>
    <dgm:pt modelId="{BEADC905-B4D8-45DE-A76F-A05B6C3A333C}" type="sibTrans" cxnId="{F7556A31-9425-4FFF-A0AA-A9AA4E5F75BA}">
      <dgm:prSet/>
      <dgm:spPr/>
      <dgm:t>
        <a:bodyPr/>
        <a:lstStyle/>
        <a:p>
          <a:endParaRPr lang="el-GR"/>
        </a:p>
      </dgm:t>
    </dgm:pt>
    <dgm:pt modelId="{88CAE971-B3DF-4042-A431-5ABB38676AEF}">
      <dgm:prSet/>
      <dgm:spPr/>
      <dgm:t>
        <a:bodyPr/>
        <a:lstStyle/>
        <a:p>
          <a:r>
            <a:rPr lang="el-GR" dirty="0"/>
            <a:t>Ευκαρυωτικά </a:t>
          </a:r>
        </a:p>
      </dgm:t>
    </dgm:pt>
    <dgm:pt modelId="{39D71659-C7F1-4179-BBB0-2FC4F60FAC44}" type="parTrans" cxnId="{8D34E828-8B31-4705-863C-895F42933C61}">
      <dgm:prSet/>
      <dgm:spPr/>
      <dgm:t>
        <a:bodyPr/>
        <a:lstStyle/>
        <a:p>
          <a:endParaRPr lang="el-GR"/>
        </a:p>
      </dgm:t>
    </dgm:pt>
    <dgm:pt modelId="{138FFB60-83A0-4A7C-A63E-14CCC40B420F}" type="sibTrans" cxnId="{8D34E828-8B31-4705-863C-895F42933C61}">
      <dgm:prSet/>
      <dgm:spPr/>
      <dgm:t>
        <a:bodyPr/>
        <a:lstStyle/>
        <a:p>
          <a:endParaRPr lang="el-GR"/>
        </a:p>
      </dgm:t>
    </dgm:pt>
    <dgm:pt modelId="{24E46A76-4583-4447-847D-B822A076982A}" type="pres">
      <dgm:prSet presAssocID="{456297EB-F3B2-47CC-A9E1-59C1759A4C61}" presName="hierChild1" presStyleCnt="0">
        <dgm:presLayoutVars>
          <dgm:chPref val="1"/>
          <dgm:dir/>
          <dgm:animOne val="branch"/>
          <dgm:animLvl val="lvl"/>
          <dgm:resizeHandles/>
        </dgm:presLayoutVars>
      </dgm:prSet>
      <dgm:spPr/>
    </dgm:pt>
    <dgm:pt modelId="{ED30DBDD-6126-4DF3-BEF9-22C474A27162}" type="pres">
      <dgm:prSet presAssocID="{CD57B37D-8FED-40A7-A803-E52F1D1903C8}" presName="hierRoot1" presStyleCnt="0"/>
      <dgm:spPr/>
    </dgm:pt>
    <dgm:pt modelId="{606A9B5D-830F-4D7B-A1F3-0FC4BD112E4A}" type="pres">
      <dgm:prSet presAssocID="{CD57B37D-8FED-40A7-A803-E52F1D1903C8}" presName="composite" presStyleCnt="0"/>
      <dgm:spPr/>
    </dgm:pt>
    <dgm:pt modelId="{44A1B837-8668-4A5A-81DD-5E32B6B3895A}" type="pres">
      <dgm:prSet presAssocID="{CD57B37D-8FED-40A7-A803-E52F1D1903C8}" presName="background" presStyleLbl="node0" presStyleIdx="0" presStyleCnt="1"/>
      <dgm:spPr/>
    </dgm:pt>
    <dgm:pt modelId="{394C155C-CA3A-44F9-ADA5-678A5FD8F0FA}" type="pres">
      <dgm:prSet presAssocID="{CD57B37D-8FED-40A7-A803-E52F1D1903C8}" presName="text" presStyleLbl="fgAcc0" presStyleIdx="0" presStyleCnt="1">
        <dgm:presLayoutVars>
          <dgm:chPref val="3"/>
        </dgm:presLayoutVars>
      </dgm:prSet>
      <dgm:spPr/>
    </dgm:pt>
    <dgm:pt modelId="{A342039A-61EE-4077-B70C-4AE9732C000F}" type="pres">
      <dgm:prSet presAssocID="{CD57B37D-8FED-40A7-A803-E52F1D1903C8}" presName="hierChild2" presStyleCnt="0"/>
      <dgm:spPr/>
    </dgm:pt>
    <dgm:pt modelId="{B6465A34-81FC-4F47-8A16-DD89874DE2D7}" type="pres">
      <dgm:prSet presAssocID="{BDA5C1C5-147C-4FCA-8B6A-45E650B9A4BA}" presName="Name10" presStyleLbl="parChTrans1D2" presStyleIdx="0" presStyleCnt="3"/>
      <dgm:spPr/>
    </dgm:pt>
    <dgm:pt modelId="{51C3BE01-3772-4D10-9BAA-9F124ED118DC}" type="pres">
      <dgm:prSet presAssocID="{DC1F952D-0334-4E5A-B9CA-4FF8FC121593}" presName="hierRoot2" presStyleCnt="0"/>
      <dgm:spPr/>
    </dgm:pt>
    <dgm:pt modelId="{9C8EC415-0258-455D-AF8B-9D3786EE1404}" type="pres">
      <dgm:prSet presAssocID="{DC1F952D-0334-4E5A-B9CA-4FF8FC121593}" presName="composite2" presStyleCnt="0"/>
      <dgm:spPr/>
    </dgm:pt>
    <dgm:pt modelId="{B7FF4358-3744-4B1B-B5DF-BDC5F528391C}" type="pres">
      <dgm:prSet presAssocID="{DC1F952D-0334-4E5A-B9CA-4FF8FC121593}" presName="background2" presStyleLbl="node2" presStyleIdx="0" presStyleCnt="3"/>
      <dgm:spPr/>
    </dgm:pt>
    <dgm:pt modelId="{4AAB0624-7FDA-43E0-8CF2-A2B6FDCD2CBD}" type="pres">
      <dgm:prSet presAssocID="{DC1F952D-0334-4E5A-B9CA-4FF8FC121593}" presName="text2" presStyleLbl="fgAcc2" presStyleIdx="0" presStyleCnt="3">
        <dgm:presLayoutVars>
          <dgm:chPref val="3"/>
        </dgm:presLayoutVars>
      </dgm:prSet>
      <dgm:spPr/>
    </dgm:pt>
    <dgm:pt modelId="{E7217954-A67B-4EC1-9D11-53A506BB0832}" type="pres">
      <dgm:prSet presAssocID="{DC1F952D-0334-4E5A-B9CA-4FF8FC121593}" presName="hierChild3" presStyleCnt="0"/>
      <dgm:spPr/>
    </dgm:pt>
    <dgm:pt modelId="{253C2466-DB72-4D7E-BC7B-609C2D995E0C}" type="pres">
      <dgm:prSet presAssocID="{FF9A79DA-16F5-47E4-B1AD-7049CDE2E782}" presName="Name10" presStyleLbl="parChTrans1D2" presStyleIdx="1" presStyleCnt="3"/>
      <dgm:spPr/>
    </dgm:pt>
    <dgm:pt modelId="{C8860844-3E3C-4AE9-8F01-585591E42E8D}" type="pres">
      <dgm:prSet presAssocID="{AB9E7213-BAA7-4DDE-A994-9C401C9C4D50}" presName="hierRoot2" presStyleCnt="0"/>
      <dgm:spPr/>
    </dgm:pt>
    <dgm:pt modelId="{6E70656F-F019-44D8-8FD7-DF41D42F133C}" type="pres">
      <dgm:prSet presAssocID="{AB9E7213-BAA7-4DDE-A994-9C401C9C4D50}" presName="composite2" presStyleCnt="0"/>
      <dgm:spPr/>
    </dgm:pt>
    <dgm:pt modelId="{0D1A192B-7B6D-4341-8C1C-23F2543A2B72}" type="pres">
      <dgm:prSet presAssocID="{AB9E7213-BAA7-4DDE-A994-9C401C9C4D50}" presName="background2" presStyleLbl="node2" presStyleIdx="1" presStyleCnt="3"/>
      <dgm:spPr/>
    </dgm:pt>
    <dgm:pt modelId="{9C57B461-2803-436D-8CE9-2E2985472D0B}" type="pres">
      <dgm:prSet presAssocID="{AB9E7213-BAA7-4DDE-A994-9C401C9C4D50}" presName="text2" presStyleLbl="fgAcc2" presStyleIdx="1" presStyleCnt="3">
        <dgm:presLayoutVars>
          <dgm:chPref val="3"/>
        </dgm:presLayoutVars>
      </dgm:prSet>
      <dgm:spPr/>
    </dgm:pt>
    <dgm:pt modelId="{B90A6717-C607-4C03-9528-76AD5F4C5BDE}" type="pres">
      <dgm:prSet presAssocID="{AB9E7213-BAA7-4DDE-A994-9C401C9C4D50}" presName="hierChild3" presStyleCnt="0"/>
      <dgm:spPr/>
    </dgm:pt>
    <dgm:pt modelId="{5EBCBEF8-0D72-4692-A5E7-3D2FEB012C8D}" type="pres">
      <dgm:prSet presAssocID="{39D71659-C7F1-4179-BBB0-2FC4F60FAC44}" presName="Name10" presStyleLbl="parChTrans1D2" presStyleIdx="2" presStyleCnt="3"/>
      <dgm:spPr/>
    </dgm:pt>
    <dgm:pt modelId="{1851BBCA-04C5-4009-897E-4BE1F9B462F5}" type="pres">
      <dgm:prSet presAssocID="{88CAE971-B3DF-4042-A431-5ABB38676AEF}" presName="hierRoot2" presStyleCnt="0"/>
      <dgm:spPr/>
    </dgm:pt>
    <dgm:pt modelId="{1B19BC8C-439F-47AB-A601-5C08F9D96174}" type="pres">
      <dgm:prSet presAssocID="{88CAE971-B3DF-4042-A431-5ABB38676AEF}" presName="composite2" presStyleCnt="0"/>
      <dgm:spPr/>
    </dgm:pt>
    <dgm:pt modelId="{6DB879FD-3D31-4809-8B0F-E0D1AE5BB8D9}" type="pres">
      <dgm:prSet presAssocID="{88CAE971-B3DF-4042-A431-5ABB38676AEF}" presName="background2" presStyleLbl="node2" presStyleIdx="2" presStyleCnt="3"/>
      <dgm:spPr/>
    </dgm:pt>
    <dgm:pt modelId="{7DC6A3C6-DA1E-4E66-8056-D6ACBA04BDA3}" type="pres">
      <dgm:prSet presAssocID="{88CAE971-B3DF-4042-A431-5ABB38676AEF}" presName="text2" presStyleLbl="fgAcc2" presStyleIdx="2" presStyleCnt="3">
        <dgm:presLayoutVars>
          <dgm:chPref val="3"/>
        </dgm:presLayoutVars>
      </dgm:prSet>
      <dgm:spPr/>
    </dgm:pt>
    <dgm:pt modelId="{3403BE75-C17B-42FE-864E-EC15732C3E60}" type="pres">
      <dgm:prSet presAssocID="{88CAE971-B3DF-4042-A431-5ABB38676AEF}" presName="hierChild3" presStyleCnt="0"/>
      <dgm:spPr/>
    </dgm:pt>
  </dgm:ptLst>
  <dgm:cxnLst>
    <dgm:cxn modelId="{297A8F0F-C6A7-419A-949B-B32A4D572420}" type="presOf" srcId="{88CAE971-B3DF-4042-A431-5ABB38676AEF}" destId="{7DC6A3C6-DA1E-4E66-8056-D6ACBA04BDA3}" srcOrd="0" destOrd="0" presId="urn:microsoft.com/office/officeart/2005/8/layout/hierarchy1"/>
    <dgm:cxn modelId="{E1F78F14-2A3D-46DA-8E92-725ECE3BFC0E}" type="presOf" srcId="{BDA5C1C5-147C-4FCA-8B6A-45E650B9A4BA}" destId="{B6465A34-81FC-4F47-8A16-DD89874DE2D7}" srcOrd="0" destOrd="0" presId="urn:microsoft.com/office/officeart/2005/8/layout/hierarchy1"/>
    <dgm:cxn modelId="{28A65126-D267-4F42-A1DC-A3DB719736AC}" type="presOf" srcId="{AB9E7213-BAA7-4DDE-A994-9C401C9C4D50}" destId="{9C57B461-2803-436D-8CE9-2E2985472D0B}" srcOrd="0" destOrd="0" presId="urn:microsoft.com/office/officeart/2005/8/layout/hierarchy1"/>
    <dgm:cxn modelId="{8D34E828-8B31-4705-863C-895F42933C61}" srcId="{CD57B37D-8FED-40A7-A803-E52F1D1903C8}" destId="{88CAE971-B3DF-4042-A431-5ABB38676AEF}" srcOrd="2" destOrd="0" parTransId="{39D71659-C7F1-4179-BBB0-2FC4F60FAC44}" sibTransId="{138FFB60-83A0-4A7C-A63E-14CCC40B420F}"/>
    <dgm:cxn modelId="{F7556A31-9425-4FFF-A0AA-A9AA4E5F75BA}" srcId="{CD57B37D-8FED-40A7-A803-E52F1D1903C8}" destId="{AB9E7213-BAA7-4DDE-A994-9C401C9C4D50}" srcOrd="1" destOrd="0" parTransId="{FF9A79DA-16F5-47E4-B1AD-7049CDE2E782}" sibTransId="{BEADC905-B4D8-45DE-A76F-A05B6C3A333C}"/>
    <dgm:cxn modelId="{38D72879-CC85-4142-876D-065B25466316}" type="presOf" srcId="{456297EB-F3B2-47CC-A9E1-59C1759A4C61}" destId="{24E46A76-4583-4447-847D-B822A076982A}" srcOrd="0" destOrd="0" presId="urn:microsoft.com/office/officeart/2005/8/layout/hierarchy1"/>
    <dgm:cxn modelId="{9A1BC486-6160-4E3B-AFF8-12B5458E9A1D}" type="presOf" srcId="{DC1F952D-0334-4E5A-B9CA-4FF8FC121593}" destId="{4AAB0624-7FDA-43E0-8CF2-A2B6FDCD2CBD}" srcOrd="0" destOrd="0" presId="urn:microsoft.com/office/officeart/2005/8/layout/hierarchy1"/>
    <dgm:cxn modelId="{4C37B095-C675-4A60-9E26-F0CBB46FA04A}" type="presOf" srcId="{CD57B37D-8FED-40A7-A803-E52F1D1903C8}" destId="{394C155C-CA3A-44F9-ADA5-678A5FD8F0FA}" srcOrd="0" destOrd="0" presId="urn:microsoft.com/office/officeart/2005/8/layout/hierarchy1"/>
    <dgm:cxn modelId="{9EE5E196-2007-4CAA-80C4-F7EDA5E6065F}" type="presOf" srcId="{39D71659-C7F1-4179-BBB0-2FC4F60FAC44}" destId="{5EBCBEF8-0D72-4692-A5E7-3D2FEB012C8D}" srcOrd="0" destOrd="0" presId="urn:microsoft.com/office/officeart/2005/8/layout/hierarchy1"/>
    <dgm:cxn modelId="{85F5F9B6-D367-4C29-8588-7E3B59435A7B}" srcId="{CD57B37D-8FED-40A7-A803-E52F1D1903C8}" destId="{DC1F952D-0334-4E5A-B9CA-4FF8FC121593}" srcOrd="0" destOrd="0" parTransId="{BDA5C1C5-147C-4FCA-8B6A-45E650B9A4BA}" sibTransId="{78539F13-431A-4CF6-8201-C1FDA41DBCAA}"/>
    <dgm:cxn modelId="{C375E3DA-D09D-4198-9D7F-DCFBD51B0382}" srcId="{456297EB-F3B2-47CC-A9E1-59C1759A4C61}" destId="{CD57B37D-8FED-40A7-A803-E52F1D1903C8}" srcOrd="0" destOrd="0" parTransId="{792B309C-9578-4262-A07C-B7E0334725E2}" sibTransId="{796D8389-C97F-408A-8BE9-EC56EB82F9F5}"/>
    <dgm:cxn modelId="{25B12ADD-8DAB-4AEE-BE95-1A0D77F5C91E}" type="presOf" srcId="{FF9A79DA-16F5-47E4-B1AD-7049CDE2E782}" destId="{253C2466-DB72-4D7E-BC7B-609C2D995E0C}" srcOrd="0" destOrd="0" presId="urn:microsoft.com/office/officeart/2005/8/layout/hierarchy1"/>
    <dgm:cxn modelId="{14A0CF57-B6AB-46DD-8CE8-E0FB84F09966}" type="presParOf" srcId="{24E46A76-4583-4447-847D-B822A076982A}" destId="{ED30DBDD-6126-4DF3-BEF9-22C474A27162}" srcOrd="0" destOrd="0" presId="urn:microsoft.com/office/officeart/2005/8/layout/hierarchy1"/>
    <dgm:cxn modelId="{764B8A1F-6432-477D-A299-853DE9B58B67}" type="presParOf" srcId="{ED30DBDD-6126-4DF3-BEF9-22C474A27162}" destId="{606A9B5D-830F-4D7B-A1F3-0FC4BD112E4A}" srcOrd="0" destOrd="0" presId="urn:microsoft.com/office/officeart/2005/8/layout/hierarchy1"/>
    <dgm:cxn modelId="{8AF115CC-BF85-4D8C-9CEA-37D0E975E445}" type="presParOf" srcId="{606A9B5D-830F-4D7B-A1F3-0FC4BD112E4A}" destId="{44A1B837-8668-4A5A-81DD-5E32B6B3895A}" srcOrd="0" destOrd="0" presId="urn:microsoft.com/office/officeart/2005/8/layout/hierarchy1"/>
    <dgm:cxn modelId="{B0B1FC93-3EE0-45D1-A137-96509AECEE54}" type="presParOf" srcId="{606A9B5D-830F-4D7B-A1F3-0FC4BD112E4A}" destId="{394C155C-CA3A-44F9-ADA5-678A5FD8F0FA}" srcOrd="1" destOrd="0" presId="urn:microsoft.com/office/officeart/2005/8/layout/hierarchy1"/>
    <dgm:cxn modelId="{99B863E6-3E11-4487-88F5-D0A9793914B8}" type="presParOf" srcId="{ED30DBDD-6126-4DF3-BEF9-22C474A27162}" destId="{A342039A-61EE-4077-B70C-4AE9732C000F}" srcOrd="1" destOrd="0" presId="urn:microsoft.com/office/officeart/2005/8/layout/hierarchy1"/>
    <dgm:cxn modelId="{99E89274-5A91-4B24-9254-00BC5E99E54D}" type="presParOf" srcId="{A342039A-61EE-4077-B70C-4AE9732C000F}" destId="{B6465A34-81FC-4F47-8A16-DD89874DE2D7}" srcOrd="0" destOrd="0" presId="urn:microsoft.com/office/officeart/2005/8/layout/hierarchy1"/>
    <dgm:cxn modelId="{9E6B50DF-9400-45E1-982C-DE4CE8E78C82}" type="presParOf" srcId="{A342039A-61EE-4077-B70C-4AE9732C000F}" destId="{51C3BE01-3772-4D10-9BAA-9F124ED118DC}" srcOrd="1" destOrd="0" presId="urn:microsoft.com/office/officeart/2005/8/layout/hierarchy1"/>
    <dgm:cxn modelId="{6585E28D-F1CA-4E49-9D0C-506AB6A4F4D3}" type="presParOf" srcId="{51C3BE01-3772-4D10-9BAA-9F124ED118DC}" destId="{9C8EC415-0258-455D-AF8B-9D3786EE1404}" srcOrd="0" destOrd="0" presId="urn:microsoft.com/office/officeart/2005/8/layout/hierarchy1"/>
    <dgm:cxn modelId="{8174033B-B8DF-4F8B-B4C7-F12E1A0926F2}" type="presParOf" srcId="{9C8EC415-0258-455D-AF8B-9D3786EE1404}" destId="{B7FF4358-3744-4B1B-B5DF-BDC5F528391C}" srcOrd="0" destOrd="0" presId="urn:microsoft.com/office/officeart/2005/8/layout/hierarchy1"/>
    <dgm:cxn modelId="{35321992-2C62-4407-9A16-F82B8E1878E4}" type="presParOf" srcId="{9C8EC415-0258-455D-AF8B-9D3786EE1404}" destId="{4AAB0624-7FDA-43E0-8CF2-A2B6FDCD2CBD}" srcOrd="1" destOrd="0" presId="urn:microsoft.com/office/officeart/2005/8/layout/hierarchy1"/>
    <dgm:cxn modelId="{715CABFE-0998-4C42-B92C-9E143341ECB2}" type="presParOf" srcId="{51C3BE01-3772-4D10-9BAA-9F124ED118DC}" destId="{E7217954-A67B-4EC1-9D11-53A506BB0832}" srcOrd="1" destOrd="0" presId="urn:microsoft.com/office/officeart/2005/8/layout/hierarchy1"/>
    <dgm:cxn modelId="{770EE6E0-8924-41B6-BDB8-551C20D19B73}" type="presParOf" srcId="{A342039A-61EE-4077-B70C-4AE9732C000F}" destId="{253C2466-DB72-4D7E-BC7B-609C2D995E0C}" srcOrd="2" destOrd="0" presId="urn:microsoft.com/office/officeart/2005/8/layout/hierarchy1"/>
    <dgm:cxn modelId="{29F8011B-A94B-4E9F-AFD2-C06F62AE1C60}" type="presParOf" srcId="{A342039A-61EE-4077-B70C-4AE9732C000F}" destId="{C8860844-3E3C-4AE9-8F01-585591E42E8D}" srcOrd="3" destOrd="0" presId="urn:microsoft.com/office/officeart/2005/8/layout/hierarchy1"/>
    <dgm:cxn modelId="{80BE6754-75F1-443B-8D8F-C13475E7C2F6}" type="presParOf" srcId="{C8860844-3E3C-4AE9-8F01-585591E42E8D}" destId="{6E70656F-F019-44D8-8FD7-DF41D42F133C}" srcOrd="0" destOrd="0" presId="urn:microsoft.com/office/officeart/2005/8/layout/hierarchy1"/>
    <dgm:cxn modelId="{87F18D18-993A-4BC1-8944-80191BB91E56}" type="presParOf" srcId="{6E70656F-F019-44D8-8FD7-DF41D42F133C}" destId="{0D1A192B-7B6D-4341-8C1C-23F2543A2B72}" srcOrd="0" destOrd="0" presId="urn:microsoft.com/office/officeart/2005/8/layout/hierarchy1"/>
    <dgm:cxn modelId="{33931F82-675B-49EE-9312-0B5A71F2DDF6}" type="presParOf" srcId="{6E70656F-F019-44D8-8FD7-DF41D42F133C}" destId="{9C57B461-2803-436D-8CE9-2E2985472D0B}" srcOrd="1" destOrd="0" presId="urn:microsoft.com/office/officeart/2005/8/layout/hierarchy1"/>
    <dgm:cxn modelId="{FED764E6-5CFE-43FD-B9B0-14C29AAC58E5}" type="presParOf" srcId="{C8860844-3E3C-4AE9-8F01-585591E42E8D}" destId="{B90A6717-C607-4C03-9528-76AD5F4C5BDE}" srcOrd="1" destOrd="0" presId="urn:microsoft.com/office/officeart/2005/8/layout/hierarchy1"/>
    <dgm:cxn modelId="{90D66400-ED51-4AE9-8D6C-A319F1D2605F}" type="presParOf" srcId="{A342039A-61EE-4077-B70C-4AE9732C000F}" destId="{5EBCBEF8-0D72-4692-A5E7-3D2FEB012C8D}" srcOrd="4" destOrd="0" presId="urn:microsoft.com/office/officeart/2005/8/layout/hierarchy1"/>
    <dgm:cxn modelId="{DADA416C-A59E-4A49-9062-5BD19FF48104}" type="presParOf" srcId="{A342039A-61EE-4077-B70C-4AE9732C000F}" destId="{1851BBCA-04C5-4009-897E-4BE1F9B462F5}" srcOrd="5" destOrd="0" presId="urn:microsoft.com/office/officeart/2005/8/layout/hierarchy1"/>
    <dgm:cxn modelId="{412CB683-22FC-41C8-87F0-7E8B0D299E09}" type="presParOf" srcId="{1851BBCA-04C5-4009-897E-4BE1F9B462F5}" destId="{1B19BC8C-439F-47AB-A601-5C08F9D96174}" srcOrd="0" destOrd="0" presId="urn:microsoft.com/office/officeart/2005/8/layout/hierarchy1"/>
    <dgm:cxn modelId="{8A1C24F7-30AC-48AD-98CC-3BC840D83417}" type="presParOf" srcId="{1B19BC8C-439F-47AB-A601-5C08F9D96174}" destId="{6DB879FD-3D31-4809-8B0F-E0D1AE5BB8D9}" srcOrd="0" destOrd="0" presId="urn:microsoft.com/office/officeart/2005/8/layout/hierarchy1"/>
    <dgm:cxn modelId="{49674B4F-AC37-4B5D-8B21-712868A4E963}" type="presParOf" srcId="{1B19BC8C-439F-47AB-A601-5C08F9D96174}" destId="{7DC6A3C6-DA1E-4E66-8056-D6ACBA04BDA3}" srcOrd="1" destOrd="0" presId="urn:microsoft.com/office/officeart/2005/8/layout/hierarchy1"/>
    <dgm:cxn modelId="{DE246844-42F7-450A-BCE8-D597D638C848}" type="presParOf" srcId="{1851BBCA-04C5-4009-897E-4BE1F9B462F5}" destId="{3403BE75-C17B-42FE-864E-EC15732C3E6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CC4657-81DB-41E3-8F15-D1A59100F2E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3009B275-A9DF-4BE9-8C01-B0A0524A4D39}">
      <dgm:prSet phldrT="[Κείμενο]"/>
      <dgm:spPr/>
      <dgm:t>
        <a:bodyPr/>
        <a:lstStyle/>
        <a:p>
          <a:r>
            <a:rPr lang="el-GR" dirty="0"/>
            <a:t>Βασίλεια οργανισμών:</a:t>
          </a:r>
        </a:p>
      </dgm:t>
    </dgm:pt>
    <dgm:pt modelId="{C0A6BFB7-8624-4C5A-B6D9-AC1689CE128A}" type="parTrans" cxnId="{DF32EA03-945E-4FF4-805B-231EFF004AF4}">
      <dgm:prSet/>
      <dgm:spPr/>
      <dgm:t>
        <a:bodyPr/>
        <a:lstStyle/>
        <a:p>
          <a:endParaRPr lang="el-GR"/>
        </a:p>
      </dgm:t>
    </dgm:pt>
    <dgm:pt modelId="{F318C50C-4565-4A49-9AA4-D036C8555EC1}" type="sibTrans" cxnId="{DF32EA03-945E-4FF4-805B-231EFF004AF4}">
      <dgm:prSet/>
      <dgm:spPr/>
      <dgm:t>
        <a:bodyPr/>
        <a:lstStyle/>
        <a:p>
          <a:endParaRPr lang="el-GR"/>
        </a:p>
      </dgm:t>
    </dgm:pt>
    <dgm:pt modelId="{954667D6-6514-457A-B29D-051A78E0CB07}">
      <dgm:prSet phldrT="[Κείμενο]"/>
      <dgm:spPr/>
      <dgm:t>
        <a:bodyPr/>
        <a:lstStyle/>
        <a:p>
          <a:r>
            <a:rPr lang="el-GR" dirty="0"/>
            <a:t>Μονήρη </a:t>
          </a:r>
        </a:p>
      </dgm:t>
    </dgm:pt>
    <dgm:pt modelId="{E731E93E-D792-4088-A9EA-C4757F2097F8}" type="parTrans" cxnId="{D98EDCA1-0706-4D7B-AEE9-3E215601624F}">
      <dgm:prSet/>
      <dgm:spPr/>
      <dgm:t>
        <a:bodyPr/>
        <a:lstStyle/>
        <a:p>
          <a:endParaRPr lang="el-GR"/>
        </a:p>
      </dgm:t>
    </dgm:pt>
    <dgm:pt modelId="{13688108-7954-42AE-B5DB-03AAE94C2588}" type="sibTrans" cxnId="{D98EDCA1-0706-4D7B-AEE9-3E215601624F}">
      <dgm:prSet/>
      <dgm:spPr/>
      <dgm:t>
        <a:bodyPr/>
        <a:lstStyle/>
        <a:p>
          <a:endParaRPr lang="el-GR"/>
        </a:p>
      </dgm:t>
    </dgm:pt>
    <dgm:pt modelId="{0FC5E203-A389-4F3F-94E6-7CBE508E2043}">
      <dgm:prSet phldrT="[Κείμενο]"/>
      <dgm:spPr/>
      <dgm:t>
        <a:bodyPr/>
        <a:lstStyle/>
        <a:p>
          <a:r>
            <a:rPr lang="el-GR" dirty="0"/>
            <a:t>Πρώτιστα </a:t>
          </a:r>
        </a:p>
      </dgm:t>
    </dgm:pt>
    <dgm:pt modelId="{25514FA3-4C4C-4325-9803-17B252B89349}" type="parTrans" cxnId="{854876A3-C5CC-431E-8EF1-2C2208588C96}">
      <dgm:prSet/>
      <dgm:spPr/>
      <dgm:t>
        <a:bodyPr/>
        <a:lstStyle/>
        <a:p>
          <a:endParaRPr lang="el-GR"/>
        </a:p>
      </dgm:t>
    </dgm:pt>
    <dgm:pt modelId="{113B8068-0114-4349-BCAA-3A3102B810B2}" type="sibTrans" cxnId="{854876A3-C5CC-431E-8EF1-2C2208588C96}">
      <dgm:prSet/>
      <dgm:spPr/>
      <dgm:t>
        <a:bodyPr/>
        <a:lstStyle/>
        <a:p>
          <a:endParaRPr lang="el-GR"/>
        </a:p>
      </dgm:t>
    </dgm:pt>
    <dgm:pt modelId="{CEA0BB2A-E1F4-4443-A059-E18351BA1FB4}">
      <dgm:prSet/>
      <dgm:spPr/>
      <dgm:t>
        <a:bodyPr/>
        <a:lstStyle/>
        <a:p>
          <a:r>
            <a:rPr lang="el-GR" dirty="0"/>
            <a:t>Μύκητες </a:t>
          </a:r>
        </a:p>
      </dgm:t>
    </dgm:pt>
    <dgm:pt modelId="{85AD55CC-A1E6-4FCA-B084-F0C7D880E2A9}" type="parTrans" cxnId="{C63F15D9-43C2-44F4-8098-08346C8EA9E1}">
      <dgm:prSet/>
      <dgm:spPr/>
      <dgm:t>
        <a:bodyPr/>
        <a:lstStyle/>
        <a:p>
          <a:endParaRPr lang="el-GR"/>
        </a:p>
      </dgm:t>
    </dgm:pt>
    <dgm:pt modelId="{2BC23A98-BE3B-43B7-9754-CE0D1875968A}" type="sibTrans" cxnId="{C63F15D9-43C2-44F4-8098-08346C8EA9E1}">
      <dgm:prSet/>
      <dgm:spPr/>
      <dgm:t>
        <a:bodyPr/>
        <a:lstStyle/>
        <a:p>
          <a:endParaRPr lang="el-GR"/>
        </a:p>
      </dgm:t>
    </dgm:pt>
    <dgm:pt modelId="{0EE127BF-350E-42E9-88C1-A182825C457B}">
      <dgm:prSet/>
      <dgm:spPr/>
      <dgm:t>
        <a:bodyPr/>
        <a:lstStyle/>
        <a:p>
          <a:r>
            <a:rPr lang="el-GR" dirty="0"/>
            <a:t>Φυτά </a:t>
          </a:r>
        </a:p>
      </dgm:t>
    </dgm:pt>
    <dgm:pt modelId="{A73E5629-75AE-4A69-855C-9CCDC60ED379}" type="parTrans" cxnId="{E50368FB-5B59-4733-8A4F-F3ACC1291F55}">
      <dgm:prSet/>
      <dgm:spPr/>
      <dgm:t>
        <a:bodyPr/>
        <a:lstStyle/>
        <a:p>
          <a:endParaRPr lang="el-GR"/>
        </a:p>
      </dgm:t>
    </dgm:pt>
    <dgm:pt modelId="{8C444A16-3BE4-404E-B3E6-A808E3CFEB5E}" type="sibTrans" cxnId="{E50368FB-5B59-4733-8A4F-F3ACC1291F55}">
      <dgm:prSet/>
      <dgm:spPr/>
      <dgm:t>
        <a:bodyPr/>
        <a:lstStyle/>
        <a:p>
          <a:endParaRPr lang="el-GR"/>
        </a:p>
      </dgm:t>
    </dgm:pt>
    <dgm:pt modelId="{33B03FF5-7464-477E-B999-306C8D3D8725}">
      <dgm:prSet/>
      <dgm:spPr/>
      <dgm:t>
        <a:bodyPr/>
        <a:lstStyle/>
        <a:p>
          <a:r>
            <a:rPr lang="el-GR" dirty="0"/>
            <a:t>Ζώα </a:t>
          </a:r>
        </a:p>
      </dgm:t>
    </dgm:pt>
    <dgm:pt modelId="{3F0B66DD-2BDA-499F-B326-F64051B0A5C5}" type="parTrans" cxnId="{6C44E1EF-051E-4DF0-A870-01E885131000}">
      <dgm:prSet/>
      <dgm:spPr/>
      <dgm:t>
        <a:bodyPr/>
        <a:lstStyle/>
        <a:p>
          <a:endParaRPr lang="el-GR"/>
        </a:p>
      </dgm:t>
    </dgm:pt>
    <dgm:pt modelId="{F731B5A1-47E6-478F-8ACB-CE6E0BBD4863}" type="sibTrans" cxnId="{6C44E1EF-051E-4DF0-A870-01E885131000}">
      <dgm:prSet/>
      <dgm:spPr/>
      <dgm:t>
        <a:bodyPr/>
        <a:lstStyle/>
        <a:p>
          <a:endParaRPr lang="el-GR"/>
        </a:p>
      </dgm:t>
    </dgm:pt>
    <dgm:pt modelId="{BCDDDEBA-A099-4EEF-A415-D0371CC96704}" type="pres">
      <dgm:prSet presAssocID="{5DCC4657-81DB-41E3-8F15-D1A59100F2E2}" presName="hierChild1" presStyleCnt="0">
        <dgm:presLayoutVars>
          <dgm:chPref val="1"/>
          <dgm:dir/>
          <dgm:animOne val="branch"/>
          <dgm:animLvl val="lvl"/>
          <dgm:resizeHandles/>
        </dgm:presLayoutVars>
      </dgm:prSet>
      <dgm:spPr/>
    </dgm:pt>
    <dgm:pt modelId="{7E05B17A-CB73-4F33-9F52-024DEC9D884E}" type="pres">
      <dgm:prSet presAssocID="{3009B275-A9DF-4BE9-8C01-B0A0524A4D39}" presName="hierRoot1" presStyleCnt="0"/>
      <dgm:spPr/>
    </dgm:pt>
    <dgm:pt modelId="{443F07D2-2682-4B90-9E9E-2618F16F304F}" type="pres">
      <dgm:prSet presAssocID="{3009B275-A9DF-4BE9-8C01-B0A0524A4D39}" presName="composite" presStyleCnt="0"/>
      <dgm:spPr/>
    </dgm:pt>
    <dgm:pt modelId="{5301525D-1AED-4491-99A1-5B373BC56C0F}" type="pres">
      <dgm:prSet presAssocID="{3009B275-A9DF-4BE9-8C01-B0A0524A4D39}" presName="background" presStyleLbl="node0" presStyleIdx="0" presStyleCnt="1"/>
      <dgm:spPr/>
    </dgm:pt>
    <dgm:pt modelId="{72D28973-FD01-4A68-A310-F1BD25C3F0F2}" type="pres">
      <dgm:prSet presAssocID="{3009B275-A9DF-4BE9-8C01-B0A0524A4D39}" presName="text" presStyleLbl="fgAcc0" presStyleIdx="0" presStyleCnt="1">
        <dgm:presLayoutVars>
          <dgm:chPref val="3"/>
        </dgm:presLayoutVars>
      </dgm:prSet>
      <dgm:spPr/>
    </dgm:pt>
    <dgm:pt modelId="{C3EDFEB5-263D-4C6C-8930-A0409845BD4A}" type="pres">
      <dgm:prSet presAssocID="{3009B275-A9DF-4BE9-8C01-B0A0524A4D39}" presName="hierChild2" presStyleCnt="0"/>
      <dgm:spPr/>
    </dgm:pt>
    <dgm:pt modelId="{4FC69AD7-6394-40ED-8B8A-A2046848960C}" type="pres">
      <dgm:prSet presAssocID="{E731E93E-D792-4088-A9EA-C4757F2097F8}" presName="Name10" presStyleLbl="parChTrans1D2" presStyleIdx="0" presStyleCnt="5"/>
      <dgm:spPr/>
    </dgm:pt>
    <dgm:pt modelId="{8C659329-55AB-4611-B326-00F7A28E3B8B}" type="pres">
      <dgm:prSet presAssocID="{954667D6-6514-457A-B29D-051A78E0CB07}" presName="hierRoot2" presStyleCnt="0"/>
      <dgm:spPr/>
    </dgm:pt>
    <dgm:pt modelId="{F8483398-5252-4DE9-BC69-553EE8E58F2C}" type="pres">
      <dgm:prSet presAssocID="{954667D6-6514-457A-B29D-051A78E0CB07}" presName="composite2" presStyleCnt="0"/>
      <dgm:spPr/>
    </dgm:pt>
    <dgm:pt modelId="{1AC90EC0-C340-4F98-98D1-3F03DA3704DF}" type="pres">
      <dgm:prSet presAssocID="{954667D6-6514-457A-B29D-051A78E0CB07}" presName="background2" presStyleLbl="node2" presStyleIdx="0" presStyleCnt="5"/>
      <dgm:spPr/>
    </dgm:pt>
    <dgm:pt modelId="{918C0056-98FC-4F6D-AE9B-4000ECD6DC4F}" type="pres">
      <dgm:prSet presAssocID="{954667D6-6514-457A-B29D-051A78E0CB07}" presName="text2" presStyleLbl="fgAcc2" presStyleIdx="0" presStyleCnt="5">
        <dgm:presLayoutVars>
          <dgm:chPref val="3"/>
        </dgm:presLayoutVars>
      </dgm:prSet>
      <dgm:spPr/>
    </dgm:pt>
    <dgm:pt modelId="{C078EC5D-98D3-418F-9E42-C1D18A281A2B}" type="pres">
      <dgm:prSet presAssocID="{954667D6-6514-457A-B29D-051A78E0CB07}" presName="hierChild3" presStyleCnt="0"/>
      <dgm:spPr/>
    </dgm:pt>
    <dgm:pt modelId="{EDBA66AE-1F45-4854-A9CD-98F083471027}" type="pres">
      <dgm:prSet presAssocID="{25514FA3-4C4C-4325-9803-17B252B89349}" presName="Name10" presStyleLbl="parChTrans1D2" presStyleIdx="1" presStyleCnt="5"/>
      <dgm:spPr/>
    </dgm:pt>
    <dgm:pt modelId="{F667ED10-324C-4839-8E7B-F34CE25B0C23}" type="pres">
      <dgm:prSet presAssocID="{0FC5E203-A389-4F3F-94E6-7CBE508E2043}" presName="hierRoot2" presStyleCnt="0"/>
      <dgm:spPr/>
    </dgm:pt>
    <dgm:pt modelId="{EE4F5E24-B496-4173-BA2E-5009B1A01DA8}" type="pres">
      <dgm:prSet presAssocID="{0FC5E203-A389-4F3F-94E6-7CBE508E2043}" presName="composite2" presStyleCnt="0"/>
      <dgm:spPr/>
    </dgm:pt>
    <dgm:pt modelId="{02398B89-09CE-49B1-8DE3-06D808010EB9}" type="pres">
      <dgm:prSet presAssocID="{0FC5E203-A389-4F3F-94E6-7CBE508E2043}" presName="background2" presStyleLbl="node2" presStyleIdx="1" presStyleCnt="5"/>
      <dgm:spPr/>
    </dgm:pt>
    <dgm:pt modelId="{897E0C36-75DA-46A1-9A6F-A192D2F50395}" type="pres">
      <dgm:prSet presAssocID="{0FC5E203-A389-4F3F-94E6-7CBE508E2043}" presName="text2" presStyleLbl="fgAcc2" presStyleIdx="1" presStyleCnt="5">
        <dgm:presLayoutVars>
          <dgm:chPref val="3"/>
        </dgm:presLayoutVars>
      </dgm:prSet>
      <dgm:spPr/>
    </dgm:pt>
    <dgm:pt modelId="{92A2B2D1-0A17-4F2A-8C89-D7DEAA859D57}" type="pres">
      <dgm:prSet presAssocID="{0FC5E203-A389-4F3F-94E6-7CBE508E2043}" presName="hierChild3" presStyleCnt="0"/>
      <dgm:spPr/>
    </dgm:pt>
    <dgm:pt modelId="{9A0B6BFE-7F1C-4B60-A7CC-56567BCBC252}" type="pres">
      <dgm:prSet presAssocID="{85AD55CC-A1E6-4FCA-B084-F0C7D880E2A9}" presName="Name10" presStyleLbl="parChTrans1D2" presStyleIdx="2" presStyleCnt="5"/>
      <dgm:spPr/>
    </dgm:pt>
    <dgm:pt modelId="{0CCD379E-DA89-4B04-91D1-434B07030543}" type="pres">
      <dgm:prSet presAssocID="{CEA0BB2A-E1F4-4443-A059-E18351BA1FB4}" presName="hierRoot2" presStyleCnt="0"/>
      <dgm:spPr/>
    </dgm:pt>
    <dgm:pt modelId="{A642E2FB-F6D6-41E2-983A-3C2B11D1A184}" type="pres">
      <dgm:prSet presAssocID="{CEA0BB2A-E1F4-4443-A059-E18351BA1FB4}" presName="composite2" presStyleCnt="0"/>
      <dgm:spPr/>
    </dgm:pt>
    <dgm:pt modelId="{53CD5A29-08FA-40A7-BA42-8AB2CB8AD9E5}" type="pres">
      <dgm:prSet presAssocID="{CEA0BB2A-E1F4-4443-A059-E18351BA1FB4}" presName="background2" presStyleLbl="node2" presStyleIdx="2" presStyleCnt="5"/>
      <dgm:spPr/>
    </dgm:pt>
    <dgm:pt modelId="{90B04364-0805-4DB1-82AE-723A6B682D36}" type="pres">
      <dgm:prSet presAssocID="{CEA0BB2A-E1F4-4443-A059-E18351BA1FB4}" presName="text2" presStyleLbl="fgAcc2" presStyleIdx="2" presStyleCnt="5">
        <dgm:presLayoutVars>
          <dgm:chPref val="3"/>
        </dgm:presLayoutVars>
      </dgm:prSet>
      <dgm:spPr/>
    </dgm:pt>
    <dgm:pt modelId="{7641C6C7-80AC-46BB-950D-A080BFB6C6BD}" type="pres">
      <dgm:prSet presAssocID="{CEA0BB2A-E1F4-4443-A059-E18351BA1FB4}" presName="hierChild3" presStyleCnt="0"/>
      <dgm:spPr/>
    </dgm:pt>
    <dgm:pt modelId="{C3FA5D6A-FAD8-44F4-BA5B-B1344E741BCD}" type="pres">
      <dgm:prSet presAssocID="{A73E5629-75AE-4A69-855C-9CCDC60ED379}" presName="Name10" presStyleLbl="parChTrans1D2" presStyleIdx="3" presStyleCnt="5"/>
      <dgm:spPr/>
    </dgm:pt>
    <dgm:pt modelId="{C62DA31C-A5BF-41D1-BD7F-78484F19B841}" type="pres">
      <dgm:prSet presAssocID="{0EE127BF-350E-42E9-88C1-A182825C457B}" presName="hierRoot2" presStyleCnt="0"/>
      <dgm:spPr/>
    </dgm:pt>
    <dgm:pt modelId="{693A41E3-7C24-4662-B039-2EC9B3392181}" type="pres">
      <dgm:prSet presAssocID="{0EE127BF-350E-42E9-88C1-A182825C457B}" presName="composite2" presStyleCnt="0"/>
      <dgm:spPr/>
    </dgm:pt>
    <dgm:pt modelId="{F59D7356-277B-419D-B0F4-4874479E1E80}" type="pres">
      <dgm:prSet presAssocID="{0EE127BF-350E-42E9-88C1-A182825C457B}" presName="background2" presStyleLbl="node2" presStyleIdx="3" presStyleCnt="5"/>
      <dgm:spPr/>
    </dgm:pt>
    <dgm:pt modelId="{B5E187E0-D8EF-4790-A3DF-9FDC13347863}" type="pres">
      <dgm:prSet presAssocID="{0EE127BF-350E-42E9-88C1-A182825C457B}" presName="text2" presStyleLbl="fgAcc2" presStyleIdx="3" presStyleCnt="5">
        <dgm:presLayoutVars>
          <dgm:chPref val="3"/>
        </dgm:presLayoutVars>
      </dgm:prSet>
      <dgm:spPr/>
    </dgm:pt>
    <dgm:pt modelId="{D75EBECB-370E-4127-80BE-183680FEC899}" type="pres">
      <dgm:prSet presAssocID="{0EE127BF-350E-42E9-88C1-A182825C457B}" presName="hierChild3" presStyleCnt="0"/>
      <dgm:spPr/>
    </dgm:pt>
    <dgm:pt modelId="{DD9B84D8-F46F-43F1-BB2F-F873C93E05CA}" type="pres">
      <dgm:prSet presAssocID="{3F0B66DD-2BDA-499F-B326-F64051B0A5C5}" presName="Name10" presStyleLbl="parChTrans1D2" presStyleIdx="4" presStyleCnt="5"/>
      <dgm:spPr/>
    </dgm:pt>
    <dgm:pt modelId="{9B349DB0-8E4F-4CBA-9702-4FA2E934C89F}" type="pres">
      <dgm:prSet presAssocID="{33B03FF5-7464-477E-B999-306C8D3D8725}" presName="hierRoot2" presStyleCnt="0"/>
      <dgm:spPr/>
    </dgm:pt>
    <dgm:pt modelId="{2AA5B2B6-E6E7-45EE-B40F-CB1CD4E099C9}" type="pres">
      <dgm:prSet presAssocID="{33B03FF5-7464-477E-B999-306C8D3D8725}" presName="composite2" presStyleCnt="0"/>
      <dgm:spPr/>
    </dgm:pt>
    <dgm:pt modelId="{D57DB80E-8AA7-440C-9E08-EEB30F2FF038}" type="pres">
      <dgm:prSet presAssocID="{33B03FF5-7464-477E-B999-306C8D3D8725}" presName="background2" presStyleLbl="node2" presStyleIdx="4" presStyleCnt="5"/>
      <dgm:spPr/>
    </dgm:pt>
    <dgm:pt modelId="{E366FE50-D41B-4225-9EC4-BF46FDEC390B}" type="pres">
      <dgm:prSet presAssocID="{33B03FF5-7464-477E-B999-306C8D3D8725}" presName="text2" presStyleLbl="fgAcc2" presStyleIdx="4" presStyleCnt="5">
        <dgm:presLayoutVars>
          <dgm:chPref val="3"/>
        </dgm:presLayoutVars>
      </dgm:prSet>
      <dgm:spPr/>
    </dgm:pt>
    <dgm:pt modelId="{4534D6BE-D777-4C03-9981-68470848AB0B}" type="pres">
      <dgm:prSet presAssocID="{33B03FF5-7464-477E-B999-306C8D3D8725}" presName="hierChild3" presStyleCnt="0"/>
      <dgm:spPr/>
    </dgm:pt>
  </dgm:ptLst>
  <dgm:cxnLst>
    <dgm:cxn modelId="{DF32EA03-945E-4FF4-805B-231EFF004AF4}" srcId="{5DCC4657-81DB-41E3-8F15-D1A59100F2E2}" destId="{3009B275-A9DF-4BE9-8C01-B0A0524A4D39}" srcOrd="0" destOrd="0" parTransId="{C0A6BFB7-8624-4C5A-B6D9-AC1689CE128A}" sibTransId="{F318C50C-4565-4A49-9AA4-D036C8555EC1}"/>
    <dgm:cxn modelId="{CD837B1C-332C-4FC5-A90E-097D343016AE}" type="presOf" srcId="{25514FA3-4C4C-4325-9803-17B252B89349}" destId="{EDBA66AE-1F45-4854-A9CD-98F083471027}" srcOrd="0" destOrd="0" presId="urn:microsoft.com/office/officeart/2005/8/layout/hierarchy1"/>
    <dgm:cxn modelId="{4415D541-56F4-494B-96E0-733999859E12}" type="presOf" srcId="{33B03FF5-7464-477E-B999-306C8D3D8725}" destId="{E366FE50-D41B-4225-9EC4-BF46FDEC390B}" srcOrd="0" destOrd="0" presId="urn:microsoft.com/office/officeart/2005/8/layout/hierarchy1"/>
    <dgm:cxn modelId="{30F01F65-616D-4AC8-8264-DD5624CEFC48}" type="presOf" srcId="{CEA0BB2A-E1F4-4443-A059-E18351BA1FB4}" destId="{90B04364-0805-4DB1-82AE-723A6B682D36}" srcOrd="0" destOrd="0" presId="urn:microsoft.com/office/officeart/2005/8/layout/hierarchy1"/>
    <dgm:cxn modelId="{A3AC584D-251E-420E-9E31-B258F335031D}" type="presOf" srcId="{5DCC4657-81DB-41E3-8F15-D1A59100F2E2}" destId="{BCDDDEBA-A099-4EEF-A415-D0371CC96704}" srcOrd="0" destOrd="0" presId="urn:microsoft.com/office/officeart/2005/8/layout/hierarchy1"/>
    <dgm:cxn modelId="{252C597F-2A20-41CD-8956-52EAA5960447}" type="presOf" srcId="{3009B275-A9DF-4BE9-8C01-B0A0524A4D39}" destId="{72D28973-FD01-4A68-A310-F1BD25C3F0F2}" srcOrd="0" destOrd="0" presId="urn:microsoft.com/office/officeart/2005/8/layout/hierarchy1"/>
    <dgm:cxn modelId="{D8ABB79F-6F70-4F1E-9080-34E7F714167C}" type="presOf" srcId="{A73E5629-75AE-4A69-855C-9CCDC60ED379}" destId="{C3FA5D6A-FAD8-44F4-BA5B-B1344E741BCD}" srcOrd="0" destOrd="0" presId="urn:microsoft.com/office/officeart/2005/8/layout/hierarchy1"/>
    <dgm:cxn modelId="{D98EDCA1-0706-4D7B-AEE9-3E215601624F}" srcId="{3009B275-A9DF-4BE9-8C01-B0A0524A4D39}" destId="{954667D6-6514-457A-B29D-051A78E0CB07}" srcOrd="0" destOrd="0" parTransId="{E731E93E-D792-4088-A9EA-C4757F2097F8}" sibTransId="{13688108-7954-42AE-B5DB-03AAE94C2588}"/>
    <dgm:cxn modelId="{854876A3-C5CC-431E-8EF1-2C2208588C96}" srcId="{3009B275-A9DF-4BE9-8C01-B0A0524A4D39}" destId="{0FC5E203-A389-4F3F-94E6-7CBE508E2043}" srcOrd="1" destOrd="0" parTransId="{25514FA3-4C4C-4325-9803-17B252B89349}" sibTransId="{113B8068-0114-4349-BCAA-3A3102B810B2}"/>
    <dgm:cxn modelId="{07E174A4-4F5C-4577-B096-C3D577B8D64B}" type="presOf" srcId="{0FC5E203-A389-4F3F-94E6-7CBE508E2043}" destId="{897E0C36-75DA-46A1-9A6F-A192D2F50395}" srcOrd="0" destOrd="0" presId="urn:microsoft.com/office/officeart/2005/8/layout/hierarchy1"/>
    <dgm:cxn modelId="{C87951A9-F143-4FA1-A80B-7C0491897978}" type="presOf" srcId="{E731E93E-D792-4088-A9EA-C4757F2097F8}" destId="{4FC69AD7-6394-40ED-8B8A-A2046848960C}" srcOrd="0" destOrd="0" presId="urn:microsoft.com/office/officeart/2005/8/layout/hierarchy1"/>
    <dgm:cxn modelId="{4B5853C3-A099-46BF-8689-E0384338CBA5}" type="presOf" srcId="{3F0B66DD-2BDA-499F-B326-F64051B0A5C5}" destId="{DD9B84D8-F46F-43F1-BB2F-F873C93E05CA}" srcOrd="0" destOrd="0" presId="urn:microsoft.com/office/officeart/2005/8/layout/hierarchy1"/>
    <dgm:cxn modelId="{77EE4CCF-104F-4537-95D6-6E6A078B3B54}" type="presOf" srcId="{0EE127BF-350E-42E9-88C1-A182825C457B}" destId="{B5E187E0-D8EF-4790-A3DF-9FDC13347863}" srcOrd="0" destOrd="0" presId="urn:microsoft.com/office/officeart/2005/8/layout/hierarchy1"/>
    <dgm:cxn modelId="{AC5FB4D2-DB92-4953-81B8-C648AD4C2BAD}" type="presOf" srcId="{954667D6-6514-457A-B29D-051A78E0CB07}" destId="{918C0056-98FC-4F6D-AE9B-4000ECD6DC4F}" srcOrd="0" destOrd="0" presId="urn:microsoft.com/office/officeart/2005/8/layout/hierarchy1"/>
    <dgm:cxn modelId="{C63F15D9-43C2-44F4-8098-08346C8EA9E1}" srcId="{3009B275-A9DF-4BE9-8C01-B0A0524A4D39}" destId="{CEA0BB2A-E1F4-4443-A059-E18351BA1FB4}" srcOrd="2" destOrd="0" parTransId="{85AD55CC-A1E6-4FCA-B084-F0C7D880E2A9}" sibTransId="{2BC23A98-BE3B-43B7-9754-CE0D1875968A}"/>
    <dgm:cxn modelId="{19C95EE7-C000-455A-B4F4-3F4CFE17C67A}" type="presOf" srcId="{85AD55CC-A1E6-4FCA-B084-F0C7D880E2A9}" destId="{9A0B6BFE-7F1C-4B60-A7CC-56567BCBC252}" srcOrd="0" destOrd="0" presId="urn:microsoft.com/office/officeart/2005/8/layout/hierarchy1"/>
    <dgm:cxn modelId="{6C44E1EF-051E-4DF0-A870-01E885131000}" srcId="{3009B275-A9DF-4BE9-8C01-B0A0524A4D39}" destId="{33B03FF5-7464-477E-B999-306C8D3D8725}" srcOrd="4" destOrd="0" parTransId="{3F0B66DD-2BDA-499F-B326-F64051B0A5C5}" sibTransId="{F731B5A1-47E6-478F-8ACB-CE6E0BBD4863}"/>
    <dgm:cxn modelId="{E50368FB-5B59-4733-8A4F-F3ACC1291F55}" srcId="{3009B275-A9DF-4BE9-8C01-B0A0524A4D39}" destId="{0EE127BF-350E-42E9-88C1-A182825C457B}" srcOrd="3" destOrd="0" parTransId="{A73E5629-75AE-4A69-855C-9CCDC60ED379}" sibTransId="{8C444A16-3BE4-404E-B3E6-A808E3CFEB5E}"/>
    <dgm:cxn modelId="{EDC5F15A-2100-43FB-A47C-94EBD3C65219}" type="presParOf" srcId="{BCDDDEBA-A099-4EEF-A415-D0371CC96704}" destId="{7E05B17A-CB73-4F33-9F52-024DEC9D884E}" srcOrd="0" destOrd="0" presId="urn:microsoft.com/office/officeart/2005/8/layout/hierarchy1"/>
    <dgm:cxn modelId="{C5D7ECB1-56DC-4F6E-AB40-7C91D5FA6418}" type="presParOf" srcId="{7E05B17A-CB73-4F33-9F52-024DEC9D884E}" destId="{443F07D2-2682-4B90-9E9E-2618F16F304F}" srcOrd="0" destOrd="0" presId="urn:microsoft.com/office/officeart/2005/8/layout/hierarchy1"/>
    <dgm:cxn modelId="{4FF45BD7-7087-49C2-BC54-03FEA36D0588}" type="presParOf" srcId="{443F07D2-2682-4B90-9E9E-2618F16F304F}" destId="{5301525D-1AED-4491-99A1-5B373BC56C0F}" srcOrd="0" destOrd="0" presId="urn:microsoft.com/office/officeart/2005/8/layout/hierarchy1"/>
    <dgm:cxn modelId="{E28EBD9D-0E25-43FA-9A11-3760E8F10A5A}" type="presParOf" srcId="{443F07D2-2682-4B90-9E9E-2618F16F304F}" destId="{72D28973-FD01-4A68-A310-F1BD25C3F0F2}" srcOrd="1" destOrd="0" presId="urn:microsoft.com/office/officeart/2005/8/layout/hierarchy1"/>
    <dgm:cxn modelId="{5503839A-B95C-441C-9DCA-5FB8E5AC6EC8}" type="presParOf" srcId="{7E05B17A-CB73-4F33-9F52-024DEC9D884E}" destId="{C3EDFEB5-263D-4C6C-8930-A0409845BD4A}" srcOrd="1" destOrd="0" presId="urn:microsoft.com/office/officeart/2005/8/layout/hierarchy1"/>
    <dgm:cxn modelId="{75D6820C-97EA-4E86-A29F-15E6B0E141BF}" type="presParOf" srcId="{C3EDFEB5-263D-4C6C-8930-A0409845BD4A}" destId="{4FC69AD7-6394-40ED-8B8A-A2046848960C}" srcOrd="0" destOrd="0" presId="urn:microsoft.com/office/officeart/2005/8/layout/hierarchy1"/>
    <dgm:cxn modelId="{6611FFC4-B40B-41F0-8982-E2CA06F015B4}" type="presParOf" srcId="{C3EDFEB5-263D-4C6C-8930-A0409845BD4A}" destId="{8C659329-55AB-4611-B326-00F7A28E3B8B}" srcOrd="1" destOrd="0" presId="urn:microsoft.com/office/officeart/2005/8/layout/hierarchy1"/>
    <dgm:cxn modelId="{C139D6F6-14B8-4CD5-8343-20D0298997D0}" type="presParOf" srcId="{8C659329-55AB-4611-B326-00F7A28E3B8B}" destId="{F8483398-5252-4DE9-BC69-553EE8E58F2C}" srcOrd="0" destOrd="0" presId="urn:microsoft.com/office/officeart/2005/8/layout/hierarchy1"/>
    <dgm:cxn modelId="{2F94ED82-9C2A-41BA-B2A4-F530F86E0C37}" type="presParOf" srcId="{F8483398-5252-4DE9-BC69-553EE8E58F2C}" destId="{1AC90EC0-C340-4F98-98D1-3F03DA3704DF}" srcOrd="0" destOrd="0" presId="urn:microsoft.com/office/officeart/2005/8/layout/hierarchy1"/>
    <dgm:cxn modelId="{8AF347CB-C1DA-4D22-983A-70F66AFD54BF}" type="presParOf" srcId="{F8483398-5252-4DE9-BC69-553EE8E58F2C}" destId="{918C0056-98FC-4F6D-AE9B-4000ECD6DC4F}" srcOrd="1" destOrd="0" presId="urn:microsoft.com/office/officeart/2005/8/layout/hierarchy1"/>
    <dgm:cxn modelId="{8659BE94-CD16-4296-9F36-9CD1D0717C5B}" type="presParOf" srcId="{8C659329-55AB-4611-B326-00F7A28E3B8B}" destId="{C078EC5D-98D3-418F-9E42-C1D18A281A2B}" srcOrd="1" destOrd="0" presId="urn:microsoft.com/office/officeart/2005/8/layout/hierarchy1"/>
    <dgm:cxn modelId="{A406A78E-6AA8-4A38-B314-5048CEECFAE0}" type="presParOf" srcId="{C3EDFEB5-263D-4C6C-8930-A0409845BD4A}" destId="{EDBA66AE-1F45-4854-A9CD-98F083471027}" srcOrd="2" destOrd="0" presId="urn:microsoft.com/office/officeart/2005/8/layout/hierarchy1"/>
    <dgm:cxn modelId="{841738CD-BD22-4B71-B181-A34955DD0A3A}" type="presParOf" srcId="{C3EDFEB5-263D-4C6C-8930-A0409845BD4A}" destId="{F667ED10-324C-4839-8E7B-F34CE25B0C23}" srcOrd="3" destOrd="0" presId="urn:microsoft.com/office/officeart/2005/8/layout/hierarchy1"/>
    <dgm:cxn modelId="{A089CE6B-E838-4ECA-9BA3-C4589175DE87}" type="presParOf" srcId="{F667ED10-324C-4839-8E7B-F34CE25B0C23}" destId="{EE4F5E24-B496-4173-BA2E-5009B1A01DA8}" srcOrd="0" destOrd="0" presId="urn:microsoft.com/office/officeart/2005/8/layout/hierarchy1"/>
    <dgm:cxn modelId="{B3A55462-27B4-4159-A535-C8FF190E6234}" type="presParOf" srcId="{EE4F5E24-B496-4173-BA2E-5009B1A01DA8}" destId="{02398B89-09CE-49B1-8DE3-06D808010EB9}" srcOrd="0" destOrd="0" presId="urn:microsoft.com/office/officeart/2005/8/layout/hierarchy1"/>
    <dgm:cxn modelId="{99EC7F1A-633A-4A01-BD0B-46D1130D67F7}" type="presParOf" srcId="{EE4F5E24-B496-4173-BA2E-5009B1A01DA8}" destId="{897E0C36-75DA-46A1-9A6F-A192D2F50395}" srcOrd="1" destOrd="0" presId="urn:microsoft.com/office/officeart/2005/8/layout/hierarchy1"/>
    <dgm:cxn modelId="{6EA9D12C-DEDE-49B2-8965-77EE00492A02}" type="presParOf" srcId="{F667ED10-324C-4839-8E7B-F34CE25B0C23}" destId="{92A2B2D1-0A17-4F2A-8C89-D7DEAA859D57}" srcOrd="1" destOrd="0" presId="urn:microsoft.com/office/officeart/2005/8/layout/hierarchy1"/>
    <dgm:cxn modelId="{946DBB57-5349-4F2E-A6FA-4E301CE4E202}" type="presParOf" srcId="{C3EDFEB5-263D-4C6C-8930-A0409845BD4A}" destId="{9A0B6BFE-7F1C-4B60-A7CC-56567BCBC252}" srcOrd="4" destOrd="0" presId="urn:microsoft.com/office/officeart/2005/8/layout/hierarchy1"/>
    <dgm:cxn modelId="{A9D25F90-7EBD-4506-B55F-53FBDBFD98E6}" type="presParOf" srcId="{C3EDFEB5-263D-4C6C-8930-A0409845BD4A}" destId="{0CCD379E-DA89-4B04-91D1-434B07030543}" srcOrd="5" destOrd="0" presId="urn:microsoft.com/office/officeart/2005/8/layout/hierarchy1"/>
    <dgm:cxn modelId="{8FCEC0F9-7F4B-454F-AB2F-0E71E417F3DF}" type="presParOf" srcId="{0CCD379E-DA89-4B04-91D1-434B07030543}" destId="{A642E2FB-F6D6-41E2-983A-3C2B11D1A184}" srcOrd="0" destOrd="0" presId="urn:microsoft.com/office/officeart/2005/8/layout/hierarchy1"/>
    <dgm:cxn modelId="{C0F66866-175D-4011-8F2C-E0E0E86FD829}" type="presParOf" srcId="{A642E2FB-F6D6-41E2-983A-3C2B11D1A184}" destId="{53CD5A29-08FA-40A7-BA42-8AB2CB8AD9E5}" srcOrd="0" destOrd="0" presId="urn:microsoft.com/office/officeart/2005/8/layout/hierarchy1"/>
    <dgm:cxn modelId="{94618207-0DA9-4EA9-A667-6271C1C4747F}" type="presParOf" srcId="{A642E2FB-F6D6-41E2-983A-3C2B11D1A184}" destId="{90B04364-0805-4DB1-82AE-723A6B682D36}" srcOrd="1" destOrd="0" presId="urn:microsoft.com/office/officeart/2005/8/layout/hierarchy1"/>
    <dgm:cxn modelId="{0365B5E0-DF61-4F53-9E69-72F8AA1A94A1}" type="presParOf" srcId="{0CCD379E-DA89-4B04-91D1-434B07030543}" destId="{7641C6C7-80AC-46BB-950D-A080BFB6C6BD}" srcOrd="1" destOrd="0" presId="urn:microsoft.com/office/officeart/2005/8/layout/hierarchy1"/>
    <dgm:cxn modelId="{4C59CDB3-5602-4227-8AFC-A9F915C3DA39}" type="presParOf" srcId="{C3EDFEB5-263D-4C6C-8930-A0409845BD4A}" destId="{C3FA5D6A-FAD8-44F4-BA5B-B1344E741BCD}" srcOrd="6" destOrd="0" presId="urn:microsoft.com/office/officeart/2005/8/layout/hierarchy1"/>
    <dgm:cxn modelId="{B41A090B-E47C-4C10-9389-03F63310BFF2}" type="presParOf" srcId="{C3EDFEB5-263D-4C6C-8930-A0409845BD4A}" destId="{C62DA31C-A5BF-41D1-BD7F-78484F19B841}" srcOrd="7" destOrd="0" presId="urn:microsoft.com/office/officeart/2005/8/layout/hierarchy1"/>
    <dgm:cxn modelId="{0E359CFE-6FF0-487D-ADD4-E8C2BD55E2D7}" type="presParOf" srcId="{C62DA31C-A5BF-41D1-BD7F-78484F19B841}" destId="{693A41E3-7C24-4662-B039-2EC9B3392181}" srcOrd="0" destOrd="0" presId="urn:microsoft.com/office/officeart/2005/8/layout/hierarchy1"/>
    <dgm:cxn modelId="{8099E690-278D-440C-9936-673AE3F25151}" type="presParOf" srcId="{693A41E3-7C24-4662-B039-2EC9B3392181}" destId="{F59D7356-277B-419D-B0F4-4874479E1E80}" srcOrd="0" destOrd="0" presId="urn:microsoft.com/office/officeart/2005/8/layout/hierarchy1"/>
    <dgm:cxn modelId="{48F68C6A-B3F8-4110-833B-6DD355FDDF38}" type="presParOf" srcId="{693A41E3-7C24-4662-B039-2EC9B3392181}" destId="{B5E187E0-D8EF-4790-A3DF-9FDC13347863}" srcOrd="1" destOrd="0" presId="urn:microsoft.com/office/officeart/2005/8/layout/hierarchy1"/>
    <dgm:cxn modelId="{B076F30F-CD02-48C4-94F5-49105E48231C}" type="presParOf" srcId="{C62DA31C-A5BF-41D1-BD7F-78484F19B841}" destId="{D75EBECB-370E-4127-80BE-183680FEC899}" srcOrd="1" destOrd="0" presId="urn:microsoft.com/office/officeart/2005/8/layout/hierarchy1"/>
    <dgm:cxn modelId="{9D64B531-D939-466E-8F1E-3EB0AC3B8180}" type="presParOf" srcId="{C3EDFEB5-263D-4C6C-8930-A0409845BD4A}" destId="{DD9B84D8-F46F-43F1-BB2F-F873C93E05CA}" srcOrd="8" destOrd="0" presId="urn:microsoft.com/office/officeart/2005/8/layout/hierarchy1"/>
    <dgm:cxn modelId="{E27BB718-B2CB-4EF1-BABF-378E0605689F}" type="presParOf" srcId="{C3EDFEB5-263D-4C6C-8930-A0409845BD4A}" destId="{9B349DB0-8E4F-4CBA-9702-4FA2E934C89F}" srcOrd="9" destOrd="0" presId="urn:microsoft.com/office/officeart/2005/8/layout/hierarchy1"/>
    <dgm:cxn modelId="{1C2FA5D6-69AA-413D-AF81-5867EC74E2AE}" type="presParOf" srcId="{9B349DB0-8E4F-4CBA-9702-4FA2E934C89F}" destId="{2AA5B2B6-E6E7-45EE-B40F-CB1CD4E099C9}" srcOrd="0" destOrd="0" presId="urn:microsoft.com/office/officeart/2005/8/layout/hierarchy1"/>
    <dgm:cxn modelId="{F2A3BBA2-C877-41AF-A35B-544E321D662C}" type="presParOf" srcId="{2AA5B2B6-E6E7-45EE-B40F-CB1CD4E099C9}" destId="{D57DB80E-8AA7-440C-9E08-EEB30F2FF038}" srcOrd="0" destOrd="0" presId="urn:microsoft.com/office/officeart/2005/8/layout/hierarchy1"/>
    <dgm:cxn modelId="{C9ABDE74-F08F-427D-B7B7-6D5CAF704E19}" type="presParOf" srcId="{2AA5B2B6-E6E7-45EE-B40F-CB1CD4E099C9}" destId="{E366FE50-D41B-4225-9EC4-BF46FDEC390B}" srcOrd="1" destOrd="0" presId="urn:microsoft.com/office/officeart/2005/8/layout/hierarchy1"/>
    <dgm:cxn modelId="{0BBCC6B6-2F25-4DDE-ADD0-0479A5F1EFC5}" type="presParOf" srcId="{9B349DB0-8E4F-4CBA-9702-4FA2E934C89F}" destId="{4534D6BE-D777-4C03-9981-68470848AB0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B7FA0D-4A6D-45BB-8AA9-50E62DCCE531}"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D77B674-C1EE-4A35-876E-360151E45BB8}">
      <dgm:prSet/>
      <dgm:spPr/>
      <dgm:t>
        <a:bodyPr/>
        <a:lstStyle/>
        <a:p>
          <a:r>
            <a:rPr lang="el-GR"/>
            <a:t>Μικρότερη ομάδα από το είδος είναι ο πληθυσμός.</a:t>
          </a:r>
          <a:endParaRPr lang="en-US"/>
        </a:p>
      </dgm:t>
    </dgm:pt>
    <dgm:pt modelId="{32C3041B-36F9-4C03-8935-63A181FEA843}" type="parTrans" cxnId="{ADE74456-51F8-4D7B-ABD3-95F8978318C7}">
      <dgm:prSet/>
      <dgm:spPr/>
      <dgm:t>
        <a:bodyPr/>
        <a:lstStyle/>
        <a:p>
          <a:endParaRPr lang="en-US"/>
        </a:p>
      </dgm:t>
    </dgm:pt>
    <dgm:pt modelId="{0B016B01-9327-476B-B507-95CC85EDA8ED}" type="sibTrans" cxnId="{ADE74456-51F8-4D7B-ABD3-95F8978318C7}">
      <dgm:prSet/>
      <dgm:spPr/>
      <dgm:t>
        <a:bodyPr/>
        <a:lstStyle/>
        <a:p>
          <a:endParaRPr lang="en-US"/>
        </a:p>
      </dgm:t>
    </dgm:pt>
    <dgm:pt modelId="{2E3AA8D9-55B2-4D85-BE2D-CFEBFE80957C}">
      <dgm:prSet/>
      <dgm:spPr/>
      <dgm:t>
        <a:bodyPr/>
        <a:lstStyle/>
        <a:p>
          <a:r>
            <a:rPr lang="el-GR" b="1"/>
            <a:t>Πληθυσμός: </a:t>
          </a:r>
          <a:r>
            <a:rPr lang="el-GR"/>
            <a:t>ομάδα οργανισμών του ίδιου είδους που ζουν στον ίδιο βιότοπο την ίδια χρονική στιγμή</a:t>
          </a:r>
          <a:endParaRPr lang="en-US"/>
        </a:p>
      </dgm:t>
    </dgm:pt>
    <dgm:pt modelId="{E5E05BC9-7183-426F-AA6E-AEAF44BEB478}" type="parTrans" cxnId="{0943F81C-551C-4FCA-AA12-499B65F7A98E}">
      <dgm:prSet/>
      <dgm:spPr/>
      <dgm:t>
        <a:bodyPr/>
        <a:lstStyle/>
        <a:p>
          <a:endParaRPr lang="en-US"/>
        </a:p>
      </dgm:t>
    </dgm:pt>
    <dgm:pt modelId="{0BC4DD03-6A38-4909-9AE7-D557FAD0FC54}" type="sibTrans" cxnId="{0943F81C-551C-4FCA-AA12-499B65F7A98E}">
      <dgm:prSet/>
      <dgm:spPr/>
      <dgm:t>
        <a:bodyPr/>
        <a:lstStyle/>
        <a:p>
          <a:endParaRPr lang="en-US"/>
        </a:p>
      </dgm:t>
    </dgm:pt>
    <dgm:pt modelId="{A643A4AB-E7A4-412D-9849-B85A46C324B7}" type="pres">
      <dgm:prSet presAssocID="{AFB7FA0D-4A6D-45BB-8AA9-50E62DCCE531}" presName="hierChild1" presStyleCnt="0">
        <dgm:presLayoutVars>
          <dgm:chPref val="1"/>
          <dgm:dir/>
          <dgm:animOne val="branch"/>
          <dgm:animLvl val="lvl"/>
          <dgm:resizeHandles/>
        </dgm:presLayoutVars>
      </dgm:prSet>
      <dgm:spPr/>
    </dgm:pt>
    <dgm:pt modelId="{8A21C9B6-8D98-4D77-B00F-4F780CDEF8D0}" type="pres">
      <dgm:prSet presAssocID="{5D77B674-C1EE-4A35-876E-360151E45BB8}" presName="hierRoot1" presStyleCnt="0"/>
      <dgm:spPr/>
    </dgm:pt>
    <dgm:pt modelId="{F3FFD90D-5433-4B82-885E-BDB95D82C6FD}" type="pres">
      <dgm:prSet presAssocID="{5D77B674-C1EE-4A35-876E-360151E45BB8}" presName="composite" presStyleCnt="0"/>
      <dgm:spPr/>
    </dgm:pt>
    <dgm:pt modelId="{A0502A0E-871D-43BA-B478-37B06F3E6BF8}" type="pres">
      <dgm:prSet presAssocID="{5D77B674-C1EE-4A35-876E-360151E45BB8}" presName="background" presStyleLbl="node0" presStyleIdx="0" presStyleCnt="2"/>
      <dgm:spPr/>
    </dgm:pt>
    <dgm:pt modelId="{7159C916-31B0-4599-B0BB-54BEB03B5ACD}" type="pres">
      <dgm:prSet presAssocID="{5D77B674-C1EE-4A35-876E-360151E45BB8}" presName="text" presStyleLbl="fgAcc0" presStyleIdx="0" presStyleCnt="2">
        <dgm:presLayoutVars>
          <dgm:chPref val="3"/>
        </dgm:presLayoutVars>
      </dgm:prSet>
      <dgm:spPr/>
    </dgm:pt>
    <dgm:pt modelId="{236CEC70-E679-428F-982F-065175C89061}" type="pres">
      <dgm:prSet presAssocID="{5D77B674-C1EE-4A35-876E-360151E45BB8}" presName="hierChild2" presStyleCnt="0"/>
      <dgm:spPr/>
    </dgm:pt>
    <dgm:pt modelId="{97D282C3-AAEF-4560-8805-F4E6539F71FC}" type="pres">
      <dgm:prSet presAssocID="{2E3AA8D9-55B2-4D85-BE2D-CFEBFE80957C}" presName="hierRoot1" presStyleCnt="0"/>
      <dgm:spPr/>
    </dgm:pt>
    <dgm:pt modelId="{CE430118-04D3-404E-8A44-2D84D62387A4}" type="pres">
      <dgm:prSet presAssocID="{2E3AA8D9-55B2-4D85-BE2D-CFEBFE80957C}" presName="composite" presStyleCnt="0"/>
      <dgm:spPr/>
    </dgm:pt>
    <dgm:pt modelId="{795BDAF8-BCFF-4F55-943B-4C2C96398F58}" type="pres">
      <dgm:prSet presAssocID="{2E3AA8D9-55B2-4D85-BE2D-CFEBFE80957C}" presName="background" presStyleLbl="node0" presStyleIdx="1" presStyleCnt="2"/>
      <dgm:spPr/>
    </dgm:pt>
    <dgm:pt modelId="{9B4DEF69-E6E9-401D-AC32-C1D2D4606FD7}" type="pres">
      <dgm:prSet presAssocID="{2E3AA8D9-55B2-4D85-BE2D-CFEBFE80957C}" presName="text" presStyleLbl="fgAcc0" presStyleIdx="1" presStyleCnt="2">
        <dgm:presLayoutVars>
          <dgm:chPref val="3"/>
        </dgm:presLayoutVars>
      </dgm:prSet>
      <dgm:spPr/>
    </dgm:pt>
    <dgm:pt modelId="{D3758D7B-58FD-41BE-9811-5C340743731B}" type="pres">
      <dgm:prSet presAssocID="{2E3AA8D9-55B2-4D85-BE2D-CFEBFE80957C}" presName="hierChild2" presStyleCnt="0"/>
      <dgm:spPr/>
    </dgm:pt>
  </dgm:ptLst>
  <dgm:cxnLst>
    <dgm:cxn modelId="{0943F81C-551C-4FCA-AA12-499B65F7A98E}" srcId="{AFB7FA0D-4A6D-45BB-8AA9-50E62DCCE531}" destId="{2E3AA8D9-55B2-4D85-BE2D-CFEBFE80957C}" srcOrd="1" destOrd="0" parTransId="{E5E05BC9-7183-426F-AA6E-AEAF44BEB478}" sibTransId="{0BC4DD03-6A38-4909-9AE7-D557FAD0FC54}"/>
    <dgm:cxn modelId="{9BB40933-C721-4192-A0CB-ECD2A29AFEBD}" type="presOf" srcId="{AFB7FA0D-4A6D-45BB-8AA9-50E62DCCE531}" destId="{A643A4AB-E7A4-412D-9849-B85A46C324B7}" srcOrd="0" destOrd="0" presId="urn:microsoft.com/office/officeart/2005/8/layout/hierarchy1"/>
    <dgm:cxn modelId="{ADE74456-51F8-4D7B-ABD3-95F8978318C7}" srcId="{AFB7FA0D-4A6D-45BB-8AA9-50E62DCCE531}" destId="{5D77B674-C1EE-4A35-876E-360151E45BB8}" srcOrd="0" destOrd="0" parTransId="{32C3041B-36F9-4C03-8935-63A181FEA843}" sibTransId="{0B016B01-9327-476B-B507-95CC85EDA8ED}"/>
    <dgm:cxn modelId="{2D450A7F-5604-48D2-A24E-215C394D947D}" type="presOf" srcId="{2E3AA8D9-55B2-4D85-BE2D-CFEBFE80957C}" destId="{9B4DEF69-E6E9-401D-AC32-C1D2D4606FD7}" srcOrd="0" destOrd="0" presId="urn:microsoft.com/office/officeart/2005/8/layout/hierarchy1"/>
    <dgm:cxn modelId="{66F0A4B5-A86F-4F52-A15A-FF8D6BA3AE65}" type="presOf" srcId="{5D77B674-C1EE-4A35-876E-360151E45BB8}" destId="{7159C916-31B0-4599-B0BB-54BEB03B5ACD}" srcOrd="0" destOrd="0" presId="urn:microsoft.com/office/officeart/2005/8/layout/hierarchy1"/>
    <dgm:cxn modelId="{F15514B8-2C8D-41FA-836A-78AFDFC88C29}" type="presParOf" srcId="{A643A4AB-E7A4-412D-9849-B85A46C324B7}" destId="{8A21C9B6-8D98-4D77-B00F-4F780CDEF8D0}" srcOrd="0" destOrd="0" presId="urn:microsoft.com/office/officeart/2005/8/layout/hierarchy1"/>
    <dgm:cxn modelId="{2B10DF69-BD0D-49DE-AD47-64C62558591B}" type="presParOf" srcId="{8A21C9B6-8D98-4D77-B00F-4F780CDEF8D0}" destId="{F3FFD90D-5433-4B82-885E-BDB95D82C6FD}" srcOrd="0" destOrd="0" presId="urn:microsoft.com/office/officeart/2005/8/layout/hierarchy1"/>
    <dgm:cxn modelId="{95F2D693-2A90-4310-9C88-B578FA6F679B}" type="presParOf" srcId="{F3FFD90D-5433-4B82-885E-BDB95D82C6FD}" destId="{A0502A0E-871D-43BA-B478-37B06F3E6BF8}" srcOrd="0" destOrd="0" presId="urn:microsoft.com/office/officeart/2005/8/layout/hierarchy1"/>
    <dgm:cxn modelId="{E3FB82F2-4440-4F97-88B4-F9071BE06ACF}" type="presParOf" srcId="{F3FFD90D-5433-4B82-885E-BDB95D82C6FD}" destId="{7159C916-31B0-4599-B0BB-54BEB03B5ACD}" srcOrd="1" destOrd="0" presId="urn:microsoft.com/office/officeart/2005/8/layout/hierarchy1"/>
    <dgm:cxn modelId="{03F2E3CA-5B3E-4CCF-B25D-E75DCEE2785C}" type="presParOf" srcId="{8A21C9B6-8D98-4D77-B00F-4F780CDEF8D0}" destId="{236CEC70-E679-428F-982F-065175C89061}" srcOrd="1" destOrd="0" presId="urn:microsoft.com/office/officeart/2005/8/layout/hierarchy1"/>
    <dgm:cxn modelId="{B1E84233-529E-475B-93B6-4E8F371AEC43}" type="presParOf" srcId="{A643A4AB-E7A4-412D-9849-B85A46C324B7}" destId="{97D282C3-AAEF-4560-8805-F4E6539F71FC}" srcOrd="1" destOrd="0" presId="urn:microsoft.com/office/officeart/2005/8/layout/hierarchy1"/>
    <dgm:cxn modelId="{5AC8D48A-3024-4CF0-97BF-2D203B0FE22B}" type="presParOf" srcId="{97D282C3-AAEF-4560-8805-F4E6539F71FC}" destId="{CE430118-04D3-404E-8A44-2D84D62387A4}" srcOrd="0" destOrd="0" presId="urn:microsoft.com/office/officeart/2005/8/layout/hierarchy1"/>
    <dgm:cxn modelId="{662320E2-F6D8-456F-83B6-A44AEFE70912}" type="presParOf" srcId="{CE430118-04D3-404E-8A44-2D84D62387A4}" destId="{795BDAF8-BCFF-4F55-943B-4C2C96398F58}" srcOrd="0" destOrd="0" presId="urn:microsoft.com/office/officeart/2005/8/layout/hierarchy1"/>
    <dgm:cxn modelId="{45D956BF-3DC2-42D0-B9C9-32472CACCD0C}" type="presParOf" srcId="{CE430118-04D3-404E-8A44-2D84D62387A4}" destId="{9B4DEF69-E6E9-401D-AC32-C1D2D4606FD7}" srcOrd="1" destOrd="0" presId="urn:microsoft.com/office/officeart/2005/8/layout/hierarchy1"/>
    <dgm:cxn modelId="{69F7BB3B-E64A-4677-9277-87D55EB3D5BD}" type="presParOf" srcId="{97D282C3-AAEF-4560-8805-F4E6539F71FC}" destId="{D3758D7B-58FD-41BE-9811-5C340743731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037E14-B982-48E3-91BB-7D0F0F5710CD}" type="doc">
      <dgm:prSet loTypeId="urn:microsoft.com/office/officeart/2005/8/layout/pyramid2" loCatId="pyramid" qsTypeId="urn:microsoft.com/office/officeart/2005/8/quickstyle/simple1" qsCatId="simple" csTypeId="urn:microsoft.com/office/officeart/2005/8/colors/accent1_2" csCatId="accent1" phldr="1"/>
      <dgm:spPr/>
    </dgm:pt>
    <dgm:pt modelId="{1D00D598-A038-49D6-A25E-66F58CBF4A82}">
      <dgm:prSet phldrT="[Κείμενο]" custT="1"/>
      <dgm:spPr/>
      <dgm:t>
        <a:bodyPr/>
        <a:lstStyle/>
        <a:p>
          <a:r>
            <a:rPr lang="el-GR" sz="1400" b="1" dirty="0">
              <a:solidFill>
                <a:schemeClr val="tx1"/>
              </a:solidFill>
            </a:rPr>
            <a:t>Στοιχεία</a:t>
          </a:r>
        </a:p>
        <a:p>
          <a:r>
            <a:rPr lang="en-US" sz="1400" b="1" dirty="0">
              <a:solidFill>
                <a:schemeClr val="tx1"/>
              </a:solidFill>
            </a:rPr>
            <a:t>C,</a:t>
          </a:r>
          <a:r>
            <a:rPr lang="el-GR" sz="1400" b="1" dirty="0">
              <a:solidFill>
                <a:schemeClr val="tx1"/>
              </a:solidFill>
            </a:rPr>
            <a:t> </a:t>
          </a:r>
          <a:r>
            <a:rPr lang="en-US" sz="1400" b="1" dirty="0">
              <a:solidFill>
                <a:schemeClr val="tx1"/>
              </a:solidFill>
            </a:rPr>
            <a:t>O,</a:t>
          </a:r>
          <a:r>
            <a:rPr lang="el-GR" sz="1400" b="1" dirty="0">
              <a:solidFill>
                <a:schemeClr val="tx1"/>
              </a:solidFill>
            </a:rPr>
            <a:t> </a:t>
          </a:r>
          <a:r>
            <a:rPr lang="en-US" sz="1400" b="1" dirty="0">
              <a:solidFill>
                <a:schemeClr val="tx1"/>
              </a:solidFill>
            </a:rPr>
            <a:t>H,</a:t>
          </a:r>
          <a:r>
            <a:rPr lang="el-GR" sz="1400" b="1" dirty="0">
              <a:solidFill>
                <a:schemeClr val="tx1"/>
              </a:solidFill>
            </a:rPr>
            <a:t> </a:t>
          </a:r>
          <a:r>
            <a:rPr lang="en-US" sz="1400" b="1" dirty="0">
              <a:solidFill>
                <a:schemeClr val="tx1"/>
              </a:solidFill>
            </a:rPr>
            <a:t>N,</a:t>
          </a:r>
          <a:r>
            <a:rPr lang="el-GR" sz="1400" b="1" dirty="0">
              <a:solidFill>
                <a:schemeClr val="tx1"/>
              </a:solidFill>
            </a:rPr>
            <a:t> </a:t>
          </a:r>
          <a:r>
            <a:rPr lang="en-US" sz="1400" b="1" dirty="0">
              <a:solidFill>
                <a:schemeClr val="tx1"/>
              </a:solidFill>
            </a:rPr>
            <a:t>P,</a:t>
          </a:r>
          <a:r>
            <a:rPr lang="el-GR" sz="1400" b="1" dirty="0">
              <a:solidFill>
                <a:schemeClr val="tx1"/>
              </a:solidFill>
            </a:rPr>
            <a:t> </a:t>
          </a:r>
          <a:r>
            <a:rPr lang="en-US" sz="1400" b="1" dirty="0">
              <a:solidFill>
                <a:schemeClr val="tx1"/>
              </a:solidFill>
            </a:rPr>
            <a:t>S,</a:t>
          </a:r>
          <a:r>
            <a:rPr lang="el-GR" sz="1400" b="1" dirty="0">
              <a:solidFill>
                <a:schemeClr val="tx1"/>
              </a:solidFill>
            </a:rPr>
            <a:t> </a:t>
          </a:r>
          <a:r>
            <a:rPr lang="en-US" sz="1400" b="1" dirty="0">
              <a:solidFill>
                <a:schemeClr val="tx1"/>
              </a:solidFill>
            </a:rPr>
            <a:t>Ca,</a:t>
          </a:r>
          <a:r>
            <a:rPr lang="el-GR" sz="1400" b="1" dirty="0">
              <a:solidFill>
                <a:schemeClr val="tx1"/>
              </a:solidFill>
            </a:rPr>
            <a:t> </a:t>
          </a:r>
          <a:r>
            <a:rPr lang="el-GR" sz="1400" b="1" dirty="0" err="1">
              <a:solidFill>
                <a:schemeClr val="tx1"/>
              </a:solidFill>
            </a:rPr>
            <a:t>κ.α</a:t>
          </a:r>
          <a:r>
            <a:rPr lang="el-GR" sz="1400" dirty="0">
              <a:solidFill>
                <a:schemeClr val="tx1"/>
              </a:solidFill>
            </a:rPr>
            <a:t> </a:t>
          </a:r>
        </a:p>
      </dgm:t>
    </dgm:pt>
    <dgm:pt modelId="{8852A73D-C6D5-4A10-80DF-8FDAF90A6A2C}" type="parTrans" cxnId="{C4367C65-FE39-497E-938A-2F3CAB8404C6}">
      <dgm:prSet/>
      <dgm:spPr/>
      <dgm:t>
        <a:bodyPr/>
        <a:lstStyle/>
        <a:p>
          <a:endParaRPr lang="el-GR"/>
        </a:p>
      </dgm:t>
    </dgm:pt>
    <dgm:pt modelId="{28F8DEED-DBEB-45CE-ABF4-7962A0A9BB45}" type="sibTrans" cxnId="{C4367C65-FE39-497E-938A-2F3CAB8404C6}">
      <dgm:prSet/>
      <dgm:spPr/>
      <dgm:t>
        <a:bodyPr/>
        <a:lstStyle/>
        <a:p>
          <a:endParaRPr lang="el-GR"/>
        </a:p>
      </dgm:t>
    </dgm:pt>
    <dgm:pt modelId="{8D83CF63-4AC4-4730-9362-9F5C8DA9523E}">
      <dgm:prSet phldrT="[Κείμενο]" custT="1"/>
      <dgm:spPr/>
      <dgm:t>
        <a:bodyPr/>
        <a:lstStyle/>
        <a:p>
          <a:r>
            <a:rPr lang="el-GR" sz="1400" b="1" dirty="0"/>
            <a:t>Μονομερή</a:t>
          </a:r>
        </a:p>
        <a:p>
          <a:r>
            <a:rPr lang="el-GR" sz="1200" b="1" dirty="0"/>
            <a:t>Αμινοξέα, νουκλεοτίδια, μονοσακχαρίτες, λιπαρά οξέα, γλυκερίνη </a:t>
          </a:r>
        </a:p>
      </dgm:t>
    </dgm:pt>
    <dgm:pt modelId="{2DBE82CD-A798-4277-949E-97603637F940}" type="parTrans" cxnId="{20C390E1-64D8-45D5-ACC5-CF4E7DE98B33}">
      <dgm:prSet/>
      <dgm:spPr/>
      <dgm:t>
        <a:bodyPr/>
        <a:lstStyle/>
        <a:p>
          <a:endParaRPr lang="el-GR"/>
        </a:p>
      </dgm:t>
    </dgm:pt>
    <dgm:pt modelId="{DE4180CD-EB1C-4B1E-BE1D-41DF01ECE7B6}" type="sibTrans" cxnId="{20C390E1-64D8-45D5-ACC5-CF4E7DE98B33}">
      <dgm:prSet/>
      <dgm:spPr/>
      <dgm:t>
        <a:bodyPr/>
        <a:lstStyle/>
        <a:p>
          <a:endParaRPr lang="el-GR"/>
        </a:p>
      </dgm:t>
    </dgm:pt>
    <dgm:pt modelId="{73D92D25-E174-43EC-AA5B-A26F7F96145C}">
      <dgm:prSet phldrT="[Κείμενο]" custT="1"/>
      <dgm:spPr/>
      <dgm:t>
        <a:bodyPr/>
        <a:lstStyle/>
        <a:p>
          <a:r>
            <a:rPr lang="el-GR" sz="1400" b="1" dirty="0"/>
            <a:t>Μακρομόρια</a:t>
          </a:r>
        </a:p>
        <a:p>
          <a:r>
            <a:rPr lang="el-GR" sz="1200" b="1" dirty="0"/>
            <a:t>Πρωτεΐνες, νουκλεϊκά οξέα, πολυσακχαρίτες, λιπίδια </a:t>
          </a:r>
        </a:p>
      </dgm:t>
    </dgm:pt>
    <dgm:pt modelId="{8571443D-7E75-4AD7-9FC1-64BE671C6931}" type="parTrans" cxnId="{641B4253-1024-4E74-8C55-D5350A435B84}">
      <dgm:prSet/>
      <dgm:spPr/>
      <dgm:t>
        <a:bodyPr/>
        <a:lstStyle/>
        <a:p>
          <a:endParaRPr lang="el-GR"/>
        </a:p>
      </dgm:t>
    </dgm:pt>
    <dgm:pt modelId="{03040C7B-B344-4F1F-B01A-32243DDCC53C}" type="sibTrans" cxnId="{641B4253-1024-4E74-8C55-D5350A435B84}">
      <dgm:prSet/>
      <dgm:spPr/>
      <dgm:t>
        <a:bodyPr/>
        <a:lstStyle/>
        <a:p>
          <a:endParaRPr lang="el-GR"/>
        </a:p>
      </dgm:t>
    </dgm:pt>
    <dgm:pt modelId="{B1E6757E-484E-4C1C-9DAC-24913F4797A9}">
      <dgm:prSet phldrT="[Κείμενο]" custT="1"/>
      <dgm:spPr/>
      <dgm:t>
        <a:bodyPr/>
        <a:lstStyle/>
        <a:p>
          <a:r>
            <a:rPr lang="el-GR" sz="1400" b="1" dirty="0"/>
            <a:t>Ενώσεις μικρού μοριακού βάρους:</a:t>
          </a:r>
        </a:p>
        <a:p>
          <a:r>
            <a:rPr lang="en-US" sz="1400" b="1" dirty="0"/>
            <a:t>H</a:t>
          </a:r>
          <a:r>
            <a:rPr lang="en-US" sz="1400" b="1" baseline="-25000" dirty="0"/>
            <a:t>2</a:t>
          </a:r>
          <a:r>
            <a:rPr lang="en-US" sz="1400" b="1" baseline="0" dirty="0"/>
            <a:t>O, CO</a:t>
          </a:r>
          <a:r>
            <a:rPr lang="en-US" sz="1400" b="1" baseline="-25000" dirty="0"/>
            <a:t>2</a:t>
          </a:r>
          <a:r>
            <a:rPr lang="en-US" sz="1400" b="1" baseline="0" dirty="0"/>
            <a:t>, NH</a:t>
          </a:r>
          <a:r>
            <a:rPr lang="en-US" sz="1400" b="1" baseline="-25000" dirty="0"/>
            <a:t>3</a:t>
          </a:r>
          <a:r>
            <a:rPr lang="en-US" sz="1400" b="1" baseline="0" dirty="0"/>
            <a:t>, </a:t>
          </a:r>
          <a:r>
            <a:rPr lang="el-GR" sz="1400" b="1" baseline="0" dirty="0"/>
            <a:t>κ.α.</a:t>
          </a:r>
          <a:endParaRPr lang="el-GR" sz="1400" b="1" dirty="0"/>
        </a:p>
      </dgm:t>
    </dgm:pt>
    <dgm:pt modelId="{B103BA62-5DED-4C2E-8D68-03110598DB20}" type="parTrans" cxnId="{ED0E67CC-7691-48CC-836A-F4E121150761}">
      <dgm:prSet/>
      <dgm:spPr/>
      <dgm:t>
        <a:bodyPr/>
        <a:lstStyle/>
        <a:p>
          <a:endParaRPr lang="el-GR"/>
        </a:p>
      </dgm:t>
    </dgm:pt>
    <dgm:pt modelId="{22199F0B-17ED-4B94-BADE-7FB9488A0CAA}" type="sibTrans" cxnId="{ED0E67CC-7691-48CC-836A-F4E121150761}">
      <dgm:prSet/>
      <dgm:spPr/>
      <dgm:t>
        <a:bodyPr/>
        <a:lstStyle/>
        <a:p>
          <a:endParaRPr lang="el-GR"/>
        </a:p>
      </dgm:t>
    </dgm:pt>
    <dgm:pt modelId="{0A042D6F-4449-4CDC-B54D-DADC81BD67C3}">
      <dgm:prSet custT="1"/>
      <dgm:spPr/>
      <dgm:t>
        <a:bodyPr/>
        <a:lstStyle/>
        <a:p>
          <a:r>
            <a:rPr lang="el-GR" sz="1400" b="1" dirty="0"/>
            <a:t>Υπερμοριακά σύμπλοκα</a:t>
          </a:r>
        </a:p>
      </dgm:t>
    </dgm:pt>
    <dgm:pt modelId="{0B5D5BD1-7492-49DB-B3F8-DB62A1CA0D9B}" type="parTrans" cxnId="{3AEB0462-BF9D-4756-ABF4-73BFC3F2D301}">
      <dgm:prSet/>
      <dgm:spPr/>
      <dgm:t>
        <a:bodyPr/>
        <a:lstStyle/>
        <a:p>
          <a:endParaRPr lang="el-GR"/>
        </a:p>
      </dgm:t>
    </dgm:pt>
    <dgm:pt modelId="{E03A2987-1D5D-4F4F-839F-D7C513A5BEE2}" type="sibTrans" cxnId="{3AEB0462-BF9D-4756-ABF4-73BFC3F2D301}">
      <dgm:prSet/>
      <dgm:spPr/>
      <dgm:t>
        <a:bodyPr/>
        <a:lstStyle/>
        <a:p>
          <a:endParaRPr lang="el-GR"/>
        </a:p>
      </dgm:t>
    </dgm:pt>
    <dgm:pt modelId="{00BCF332-27E6-414C-95D9-1714A7461969}">
      <dgm:prSet custT="1"/>
      <dgm:spPr/>
      <dgm:t>
        <a:bodyPr/>
        <a:lstStyle/>
        <a:p>
          <a:r>
            <a:rPr lang="el-GR" sz="1400" b="1" dirty="0"/>
            <a:t>Κυτταρικά οργανίδια</a:t>
          </a:r>
        </a:p>
      </dgm:t>
    </dgm:pt>
    <dgm:pt modelId="{ED58C12E-C805-4BA4-8E71-9FBFAF247FE0}" type="parTrans" cxnId="{88E46651-4786-478D-9378-64B0835CD107}">
      <dgm:prSet/>
      <dgm:spPr/>
      <dgm:t>
        <a:bodyPr/>
        <a:lstStyle/>
        <a:p>
          <a:endParaRPr lang="el-GR"/>
        </a:p>
      </dgm:t>
    </dgm:pt>
    <dgm:pt modelId="{1721638F-564E-4D92-B42D-A0BF9305B2B4}" type="sibTrans" cxnId="{88E46651-4786-478D-9378-64B0835CD107}">
      <dgm:prSet/>
      <dgm:spPr/>
      <dgm:t>
        <a:bodyPr/>
        <a:lstStyle/>
        <a:p>
          <a:endParaRPr lang="el-GR"/>
        </a:p>
      </dgm:t>
    </dgm:pt>
    <dgm:pt modelId="{D7FC30F3-67F4-4B6E-9285-B0A8465B30E7}">
      <dgm:prSet/>
      <dgm:spPr/>
      <dgm:t>
        <a:bodyPr/>
        <a:lstStyle/>
        <a:p>
          <a:r>
            <a:rPr lang="el-GR" b="1" dirty="0"/>
            <a:t>ΚΥΤΤΑΡΟ</a:t>
          </a:r>
        </a:p>
      </dgm:t>
    </dgm:pt>
    <dgm:pt modelId="{4C2FA4D2-8A97-4C49-AF2B-39380414B0F7}" type="parTrans" cxnId="{EEFE07B1-4E40-45D3-8580-93DBF85EC074}">
      <dgm:prSet/>
      <dgm:spPr/>
      <dgm:t>
        <a:bodyPr/>
        <a:lstStyle/>
        <a:p>
          <a:endParaRPr lang="el-GR"/>
        </a:p>
      </dgm:t>
    </dgm:pt>
    <dgm:pt modelId="{0865AFC3-6909-4E19-9602-C69D4E28EC97}" type="sibTrans" cxnId="{EEFE07B1-4E40-45D3-8580-93DBF85EC074}">
      <dgm:prSet/>
      <dgm:spPr/>
      <dgm:t>
        <a:bodyPr/>
        <a:lstStyle/>
        <a:p>
          <a:endParaRPr lang="el-GR"/>
        </a:p>
      </dgm:t>
    </dgm:pt>
    <dgm:pt modelId="{553A2B2F-8DD0-4835-89AA-7AD537146EB9}" type="pres">
      <dgm:prSet presAssocID="{05037E14-B982-48E3-91BB-7D0F0F5710CD}" presName="compositeShape" presStyleCnt="0">
        <dgm:presLayoutVars>
          <dgm:dir/>
          <dgm:resizeHandles/>
        </dgm:presLayoutVars>
      </dgm:prSet>
      <dgm:spPr/>
    </dgm:pt>
    <dgm:pt modelId="{3E88632A-B48F-48D4-8691-712CA011AD56}" type="pres">
      <dgm:prSet presAssocID="{05037E14-B982-48E3-91BB-7D0F0F5710CD}" presName="pyramid" presStyleLbl="node1" presStyleIdx="0" presStyleCnt="1"/>
      <dgm:spPr/>
    </dgm:pt>
    <dgm:pt modelId="{609C4960-115E-427F-BB11-947D4BAD65F1}" type="pres">
      <dgm:prSet presAssocID="{05037E14-B982-48E3-91BB-7D0F0F5710CD}" presName="theList" presStyleCnt="0"/>
      <dgm:spPr/>
    </dgm:pt>
    <dgm:pt modelId="{4FBC1B89-9BDE-4BF8-94E2-8BC7676F80FF}" type="pres">
      <dgm:prSet presAssocID="{1D00D598-A038-49D6-A25E-66F58CBF4A82}" presName="aNode" presStyleLbl="fgAcc1" presStyleIdx="0" presStyleCnt="7">
        <dgm:presLayoutVars>
          <dgm:bulletEnabled val="1"/>
        </dgm:presLayoutVars>
      </dgm:prSet>
      <dgm:spPr/>
    </dgm:pt>
    <dgm:pt modelId="{7424EB21-2E43-436E-9D78-6402FB310A7D}" type="pres">
      <dgm:prSet presAssocID="{1D00D598-A038-49D6-A25E-66F58CBF4A82}" presName="aSpace" presStyleCnt="0"/>
      <dgm:spPr/>
    </dgm:pt>
    <dgm:pt modelId="{E4CB5C58-15F7-4D1B-8408-CB6E01D7E26B}" type="pres">
      <dgm:prSet presAssocID="{B1E6757E-484E-4C1C-9DAC-24913F4797A9}" presName="aNode" presStyleLbl="fgAcc1" presStyleIdx="1" presStyleCnt="7">
        <dgm:presLayoutVars>
          <dgm:bulletEnabled val="1"/>
        </dgm:presLayoutVars>
      </dgm:prSet>
      <dgm:spPr/>
    </dgm:pt>
    <dgm:pt modelId="{E8DCD1DC-FD71-45A8-B5C2-BC5D67B78589}" type="pres">
      <dgm:prSet presAssocID="{B1E6757E-484E-4C1C-9DAC-24913F4797A9}" presName="aSpace" presStyleCnt="0"/>
      <dgm:spPr/>
    </dgm:pt>
    <dgm:pt modelId="{D4FF7990-3CFB-4CF8-AB70-B755691503F7}" type="pres">
      <dgm:prSet presAssocID="{8D83CF63-4AC4-4730-9362-9F5C8DA9523E}" presName="aNode" presStyleLbl="fgAcc1" presStyleIdx="2" presStyleCnt="7">
        <dgm:presLayoutVars>
          <dgm:bulletEnabled val="1"/>
        </dgm:presLayoutVars>
      </dgm:prSet>
      <dgm:spPr/>
    </dgm:pt>
    <dgm:pt modelId="{5C97FE40-0402-4125-AE11-37DE92337207}" type="pres">
      <dgm:prSet presAssocID="{8D83CF63-4AC4-4730-9362-9F5C8DA9523E}" presName="aSpace" presStyleCnt="0"/>
      <dgm:spPr/>
    </dgm:pt>
    <dgm:pt modelId="{996F509B-793F-44F7-BF14-10A4237CC868}" type="pres">
      <dgm:prSet presAssocID="{73D92D25-E174-43EC-AA5B-A26F7F96145C}" presName="aNode" presStyleLbl="fgAcc1" presStyleIdx="3" presStyleCnt="7">
        <dgm:presLayoutVars>
          <dgm:bulletEnabled val="1"/>
        </dgm:presLayoutVars>
      </dgm:prSet>
      <dgm:spPr/>
    </dgm:pt>
    <dgm:pt modelId="{0E69315F-238C-4CE3-88F4-D879A3D283B8}" type="pres">
      <dgm:prSet presAssocID="{73D92D25-E174-43EC-AA5B-A26F7F96145C}" presName="aSpace" presStyleCnt="0"/>
      <dgm:spPr/>
    </dgm:pt>
    <dgm:pt modelId="{64B17B43-5A5A-4D16-AA8B-2391536E67A7}" type="pres">
      <dgm:prSet presAssocID="{0A042D6F-4449-4CDC-B54D-DADC81BD67C3}" presName="aNode" presStyleLbl="fgAcc1" presStyleIdx="4" presStyleCnt="7">
        <dgm:presLayoutVars>
          <dgm:bulletEnabled val="1"/>
        </dgm:presLayoutVars>
      </dgm:prSet>
      <dgm:spPr/>
    </dgm:pt>
    <dgm:pt modelId="{0F05D550-0AE0-4C20-93AD-B79F1C3137F4}" type="pres">
      <dgm:prSet presAssocID="{0A042D6F-4449-4CDC-B54D-DADC81BD67C3}" presName="aSpace" presStyleCnt="0"/>
      <dgm:spPr/>
    </dgm:pt>
    <dgm:pt modelId="{7BE2629B-B8A6-4E24-B282-47D8EADE0E2D}" type="pres">
      <dgm:prSet presAssocID="{00BCF332-27E6-414C-95D9-1714A7461969}" presName="aNode" presStyleLbl="fgAcc1" presStyleIdx="5" presStyleCnt="7">
        <dgm:presLayoutVars>
          <dgm:bulletEnabled val="1"/>
        </dgm:presLayoutVars>
      </dgm:prSet>
      <dgm:spPr/>
    </dgm:pt>
    <dgm:pt modelId="{B0EB21E6-BB82-4DD8-A880-E7D3B85081B4}" type="pres">
      <dgm:prSet presAssocID="{00BCF332-27E6-414C-95D9-1714A7461969}" presName="aSpace" presStyleCnt="0"/>
      <dgm:spPr/>
    </dgm:pt>
    <dgm:pt modelId="{32BF82D9-F916-4A90-8F3A-4E63FB5B346C}" type="pres">
      <dgm:prSet presAssocID="{D7FC30F3-67F4-4B6E-9285-B0A8465B30E7}" presName="aNode" presStyleLbl="fgAcc1" presStyleIdx="6" presStyleCnt="7">
        <dgm:presLayoutVars>
          <dgm:bulletEnabled val="1"/>
        </dgm:presLayoutVars>
      </dgm:prSet>
      <dgm:spPr/>
    </dgm:pt>
    <dgm:pt modelId="{DB930443-0D22-43C7-B823-8608199028BB}" type="pres">
      <dgm:prSet presAssocID="{D7FC30F3-67F4-4B6E-9285-B0A8465B30E7}" presName="aSpace" presStyleCnt="0"/>
      <dgm:spPr/>
    </dgm:pt>
  </dgm:ptLst>
  <dgm:cxnLst>
    <dgm:cxn modelId="{3EEDA619-CE14-41C4-B92A-4EFDED1CF8FD}" type="presOf" srcId="{05037E14-B982-48E3-91BB-7D0F0F5710CD}" destId="{553A2B2F-8DD0-4835-89AA-7AD537146EB9}" srcOrd="0" destOrd="0" presId="urn:microsoft.com/office/officeart/2005/8/layout/pyramid2"/>
    <dgm:cxn modelId="{4E3FDB3D-D566-4E02-B651-64FFA4905E63}" type="presOf" srcId="{B1E6757E-484E-4C1C-9DAC-24913F4797A9}" destId="{E4CB5C58-15F7-4D1B-8408-CB6E01D7E26B}" srcOrd="0" destOrd="0" presId="urn:microsoft.com/office/officeart/2005/8/layout/pyramid2"/>
    <dgm:cxn modelId="{3AEB0462-BF9D-4756-ABF4-73BFC3F2D301}" srcId="{05037E14-B982-48E3-91BB-7D0F0F5710CD}" destId="{0A042D6F-4449-4CDC-B54D-DADC81BD67C3}" srcOrd="4" destOrd="0" parTransId="{0B5D5BD1-7492-49DB-B3F8-DB62A1CA0D9B}" sibTransId="{E03A2987-1D5D-4F4F-839F-D7C513A5BEE2}"/>
    <dgm:cxn modelId="{C4367C65-FE39-497E-938A-2F3CAB8404C6}" srcId="{05037E14-B982-48E3-91BB-7D0F0F5710CD}" destId="{1D00D598-A038-49D6-A25E-66F58CBF4A82}" srcOrd="0" destOrd="0" parTransId="{8852A73D-C6D5-4A10-80DF-8FDAF90A6A2C}" sibTransId="{28F8DEED-DBEB-45CE-ABF4-7962A0A9BB45}"/>
    <dgm:cxn modelId="{AA79FC6D-4AD9-4401-969C-8ADF85CD256C}" type="presOf" srcId="{1D00D598-A038-49D6-A25E-66F58CBF4A82}" destId="{4FBC1B89-9BDE-4BF8-94E2-8BC7676F80FF}" srcOrd="0" destOrd="0" presId="urn:microsoft.com/office/officeart/2005/8/layout/pyramid2"/>
    <dgm:cxn modelId="{88E46651-4786-478D-9378-64B0835CD107}" srcId="{05037E14-B982-48E3-91BB-7D0F0F5710CD}" destId="{00BCF332-27E6-414C-95D9-1714A7461969}" srcOrd="5" destOrd="0" parTransId="{ED58C12E-C805-4BA4-8E71-9FBFAF247FE0}" sibTransId="{1721638F-564E-4D92-B42D-A0BF9305B2B4}"/>
    <dgm:cxn modelId="{641B4253-1024-4E74-8C55-D5350A435B84}" srcId="{05037E14-B982-48E3-91BB-7D0F0F5710CD}" destId="{73D92D25-E174-43EC-AA5B-A26F7F96145C}" srcOrd="3" destOrd="0" parTransId="{8571443D-7E75-4AD7-9FC1-64BE671C6931}" sibTransId="{03040C7B-B344-4F1F-B01A-32243DDCC53C}"/>
    <dgm:cxn modelId="{EEFE07B1-4E40-45D3-8580-93DBF85EC074}" srcId="{05037E14-B982-48E3-91BB-7D0F0F5710CD}" destId="{D7FC30F3-67F4-4B6E-9285-B0A8465B30E7}" srcOrd="6" destOrd="0" parTransId="{4C2FA4D2-8A97-4C49-AF2B-39380414B0F7}" sibTransId="{0865AFC3-6909-4E19-9602-C69D4E28EC97}"/>
    <dgm:cxn modelId="{ED0E67CC-7691-48CC-836A-F4E121150761}" srcId="{05037E14-B982-48E3-91BB-7D0F0F5710CD}" destId="{B1E6757E-484E-4C1C-9DAC-24913F4797A9}" srcOrd="1" destOrd="0" parTransId="{B103BA62-5DED-4C2E-8D68-03110598DB20}" sibTransId="{22199F0B-17ED-4B94-BADE-7FB9488A0CAA}"/>
    <dgm:cxn modelId="{BE0E53CC-F4E1-4E76-91EA-6A0D4CFA2C11}" type="presOf" srcId="{8D83CF63-4AC4-4730-9362-9F5C8DA9523E}" destId="{D4FF7990-3CFB-4CF8-AB70-B755691503F7}" srcOrd="0" destOrd="0" presId="urn:microsoft.com/office/officeart/2005/8/layout/pyramid2"/>
    <dgm:cxn modelId="{F368D2D9-CF20-4E92-B39B-7A014B593D85}" type="presOf" srcId="{00BCF332-27E6-414C-95D9-1714A7461969}" destId="{7BE2629B-B8A6-4E24-B282-47D8EADE0E2D}" srcOrd="0" destOrd="0" presId="urn:microsoft.com/office/officeart/2005/8/layout/pyramid2"/>
    <dgm:cxn modelId="{20C390E1-64D8-45D5-ACC5-CF4E7DE98B33}" srcId="{05037E14-B982-48E3-91BB-7D0F0F5710CD}" destId="{8D83CF63-4AC4-4730-9362-9F5C8DA9523E}" srcOrd="2" destOrd="0" parTransId="{2DBE82CD-A798-4277-949E-97603637F940}" sibTransId="{DE4180CD-EB1C-4B1E-BE1D-41DF01ECE7B6}"/>
    <dgm:cxn modelId="{020C69E6-0945-4608-BB80-EFB140617B65}" type="presOf" srcId="{D7FC30F3-67F4-4B6E-9285-B0A8465B30E7}" destId="{32BF82D9-F916-4A90-8F3A-4E63FB5B346C}" srcOrd="0" destOrd="0" presId="urn:microsoft.com/office/officeart/2005/8/layout/pyramid2"/>
    <dgm:cxn modelId="{B762B5ED-6617-4DD2-A726-B181DA0633EF}" type="presOf" srcId="{73D92D25-E174-43EC-AA5B-A26F7F96145C}" destId="{996F509B-793F-44F7-BF14-10A4237CC868}" srcOrd="0" destOrd="0" presId="urn:microsoft.com/office/officeart/2005/8/layout/pyramid2"/>
    <dgm:cxn modelId="{3A0C0FFA-8B1C-47E2-B7DB-2726B6DB8051}" type="presOf" srcId="{0A042D6F-4449-4CDC-B54D-DADC81BD67C3}" destId="{64B17B43-5A5A-4D16-AA8B-2391536E67A7}" srcOrd="0" destOrd="0" presId="urn:microsoft.com/office/officeart/2005/8/layout/pyramid2"/>
    <dgm:cxn modelId="{9AF9730A-C7B7-49EC-84B8-0A145B467897}" type="presParOf" srcId="{553A2B2F-8DD0-4835-89AA-7AD537146EB9}" destId="{3E88632A-B48F-48D4-8691-712CA011AD56}" srcOrd="0" destOrd="0" presId="urn:microsoft.com/office/officeart/2005/8/layout/pyramid2"/>
    <dgm:cxn modelId="{21B5B61C-13A7-4064-8F22-D51B3D3F529E}" type="presParOf" srcId="{553A2B2F-8DD0-4835-89AA-7AD537146EB9}" destId="{609C4960-115E-427F-BB11-947D4BAD65F1}" srcOrd="1" destOrd="0" presId="urn:microsoft.com/office/officeart/2005/8/layout/pyramid2"/>
    <dgm:cxn modelId="{97EA9F59-7988-4AD8-ACE3-993E2177A201}" type="presParOf" srcId="{609C4960-115E-427F-BB11-947D4BAD65F1}" destId="{4FBC1B89-9BDE-4BF8-94E2-8BC7676F80FF}" srcOrd="0" destOrd="0" presId="urn:microsoft.com/office/officeart/2005/8/layout/pyramid2"/>
    <dgm:cxn modelId="{378C6AA7-D36B-4550-AC75-5776C4E4FF68}" type="presParOf" srcId="{609C4960-115E-427F-BB11-947D4BAD65F1}" destId="{7424EB21-2E43-436E-9D78-6402FB310A7D}" srcOrd="1" destOrd="0" presId="urn:microsoft.com/office/officeart/2005/8/layout/pyramid2"/>
    <dgm:cxn modelId="{CFAB1943-F1EC-42C6-89AE-5C24BBDEB7F3}" type="presParOf" srcId="{609C4960-115E-427F-BB11-947D4BAD65F1}" destId="{E4CB5C58-15F7-4D1B-8408-CB6E01D7E26B}" srcOrd="2" destOrd="0" presId="urn:microsoft.com/office/officeart/2005/8/layout/pyramid2"/>
    <dgm:cxn modelId="{B2D48C7C-D671-40FD-8B1F-751F39AAE8F3}" type="presParOf" srcId="{609C4960-115E-427F-BB11-947D4BAD65F1}" destId="{E8DCD1DC-FD71-45A8-B5C2-BC5D67B78589}" srcOrd="3" destOrd="0" presId="urn:microsoft.com/office/officeart/2005/8/layout/pyramid2"/>
    <dgm:cxn modelId="{4F075D9D-134E-4B20-9FF4-189C85FCAF5B}" type="presParOf" srcId="{609C4960-115E-427F-BB11-947D4BAD65F1}" destId="{D4FF7990-3CFB-4CF8-AB70-B755691503F7}" srcOrd="4" destOrd="0" presId="urn:microsoft.com/office/officeart/2005/8/layout/pyramid2"/>
    <dgm:cxn modelId="{5B298EA9-FB16-41D7-BE74-D4D328073192}" type="presParOf" srcId="{609C4960-115E-427F-BB11-947D4BAD65F1}" destId="{5C97FE40-0402-4125-AE11-37DE92337207}" srcOrd="5" destOrd="0" presId="urn:microsoft.com/office/officeart/2005/8/layout/pyramid2"/>
    <dgm:cxn modelId="{DD8114F1-40CC-4302-AE9D-B2DE0ECA9D8A}" type="presParOf" srcId="{609C4960-115E-427F-BB11-947D4BAD65F1}" destId="{996F509B-793F-44F7-BF14-10A4237CC868}" srcOrd="6" destOrd="0" presId="urn:microsoft.com/office/officeart/2005/8/layout/pyramid2"/>
    <dgm:cxn modelId="{0E2CF134-52AB-48F7-92BA-F9FACD98C22D}" type="presParOf" srcId="{609C4960-115E-427F-BB11-947D4BAD65F1}" destId="{0E69315F-238C-4CE3-88F4-D879A3D283B8}" srcOrd="7" destOrd="0" presId="urn:microsoft.com/office/officeart/2005/8/layout/pyramid2"/>
    <dgm:cxn modelId="{2FE0448B-7112-48A1-8A6A-EB4C4694CA54}" type="presParOf" srcId="{609C4960-115E-427F-BB11-947D4BAD65F1}" destId="{64B17B43-5A5A-4D16-AA8B-2391536E67A7}" srcOrd="8" destOrd="0" presId="urn:microsoft.com/office/officeart/2005/8/layout/pyramid2"/>
    <dgm:cxn modelId="{7F5D34D5-20BA-4621-984A-6557F09C41AE}" type="presParOf" srcId="{609C4960-115E-427F-BB11-947D4BAD65F1}" destId="{0F05D550-0AE0-4C20-93AD-B79F1C3137F4}" srcOrd="9" destOrd="0" presId="urn:microsoft.com/office/officeart/2005/8/layout/pyramid2"/>
    <dgm:cxn modelId="{C4F7FBD4-F7FB-4523-9064-6D4F64F29816}" type="presParOf" srcId="{609C4960-115E-427F-BB11-947D4BAD65F1}" destId="{7BE2629B-B8A6-4E24-B282-47D8EADE0E2D}" srcOrd="10" destOrd="0" presId="urn:microsoft.com/office/officeart/2005/8/layout/pyramid2"/>
    <dgm:cxn modelId="{C7E54202-0B0D-4F01-B165-A84B3A5F0547}" type="presParOf" srcId="{609C4960-115E-427F-BB11-947D4BAD65F1}" destId="{B0EB21E6-BB82-4DD8-A880-E7D3B85081B4}" srcOrd="11" destOrd="0" presId="urn:microsoft.com/office/officeart/2005/8/layout/pyramid2"/>
    <dgm:cxn modelId="{40A5E343-98C9-48D8-B04C-BA3A0BCB85CB}" type="presParOf" srcId="{609C4960-115E-427F-BB11-947D4BAD65F1}" destId="{32BF82D9-F916-4A90-8F3A-4E63FB5B346C}" srcOrd="12" destOrd="0" presId="urn:microsoft.com/office/officeart/2005/8/layout/pyramid2"/>
    <dgm:cxn modelId="{6BA5CC56-067F-4F4E-B406-2864B8F9648D}" type="presParOf" srcId="{609C4960-115E-427F-BB11-947D4BAD65F1}" destId="{DB930443-0D22-43C7-B823-8608199028BB}"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8585D6-072E-44CC-95C0-7BEA2E749B26}" type="doc">
      <dgm:prSet loTypeId="urn:microsoft.com/office/officeart/2005/8/layout/pyramid1" loCatId="pyramid" qsTypeId="urn:microsoft.com/office/officeart/2005/8/quickstyle/simple3" qsCatId="simple" csTypeId="urn:microsoft.com/office/officeart/2005/8/colors/accent1_2" csCatId="accent1" phldr="1"/>
      <dgm:spPr/>
    </dgm:pt>
    <dgm:pt modelId="{D7D79230-329A-4BBC-9FD4-1C2D61D33346}">
      <dgm:prSet phldrT="[Κείμενο]" custT="1"/>
      <dgm:spPr/>
      <dgm:t>
        <a:bodyPr/>
        <a:lstStyle/>
        <a:p>
          <a:r>
            <a:rPr lang="el-GR" sz="1400" b="1" dirty="0"/>
            <a:t>Κύτταρο </a:t>
          </a:r>
        </a:p>
      </dgm:t>
    </dgm:pt>
    <dgm:pt modelId="{898ECA62-B844-44FA-8C77-1BFC75412D29}" type="parTrans" cxnId="{37C93D8C-DFFC-438F-86E0-B62A07577C8B}">
      <dgm:prSet/>
      <dgm:spPr/>
      <dgm:t>
        <a:bodyPr/>
        <a:lstStyle/>
        <a:p>
          <a:endParaRPr lang="el-GR"/>
        </a:p>
      </dgm:t>
    </dgm:pt>
    <dgm:pt modelId="{3026A754-548E-4F93-A056-FE756CD96038}" type="sibTrans" cxnId="{37C93D8C-DFFC-438F-86E0-B62A07577C8B}">
      <dgm:prSet/>
      <dgm:spPr/>
      <dgm:t>
        <a:bodyPr/>
        <a:lstStyle/>
        <a:p>
          <a:endParaRPr lang="el-GR"/>
        </a:p>
      </dgm:t>
    </dgm:pt>
    <dgm:pt modelId="{DDC3F3FD-4B41-4D94-BD04-E6E2D11EBF0C}">
      <dgm:prSet phldrT="[Κείμενο]" custT="1"/>
      <dgm:spPr/>
      <dgm:t>
        <a:bodyPr/>
        <a:lstStyle/>
        <a:p>
          <a:r>
            <a:rPr lang="el-GR" sz="1600" dirty="0"/>
            <a:t>Ιστοί </a:t>
          </a:r>
        </a:p>
      </dgm:t>
    </dgm:pt>
    <dgm:pt modelId="{B264DF9E-9C7E-49D5-BBAB-FB18C08F95B9}" type="parTrans" cxnId="{F2189F9A-9128-407C-8819-AE3A0D860544}">
      <dgm:prSet/>
      <dgm:spPr/>
      <dgm:t>
        <a:bodyPr/>
        <a:lstStyle/>
        <a:p>
          <a:endParaRPr lang="el-GR"/>
        </a:p>
      </dgm:t>
    </dgm:pt>
    <dgm:pt modelId="{B52E6C9A-F0EA-4146-AE68-09B7A17BD87B}" type="sibTrans" cxnId="{F2189F9A-9128-407C-8819-AE3A0D860544}">
      <dgm:prSet/>
      <dgm:spPr/>
      <dgm:t>
        <a:bodyPr/>
        <a:lstStyle/>
        <a:p>
          <a:endParaRPr lang="el-GR"/>
        </a:p>
      </dgm:t>
    </dgm:pt>
    <dgm:pt modelId="{E3C60213-9285-4BC4-AD1D-9A86B6ADBC56}">
      <dgm:prSet phldrT="[Κείμενο]" custT="1"/>
      <dgm:spPr/>
      <dgm:t>
        <a:bodyPr/>
        <a:lstStyle/>
        <a:p>
          <a:r>
            <a:rPr lang="el-GR" sz="1600" dirty="0"/>
            <a:t>Όργανα </a:t>
          </a:r>
        </a:p>
      </dgm:t>
    </dgm:pt>
    <dgm:pt modelId="{08789277-D628-426C-A487-ACAAB8906866}" type="parTrans" cxnId="{CAD88B09-CADF-4BC9-B437-83D7718B8CC5}">
      <dgm:prSet/>
      <dgm:spPr/>
      <dgm:t>
        <a:bodyPr/>
        <a:lstStyle/>
        <a:p>
          <a:endParaRPr lang="el-GR"/>
        </a:p>
      </dgm:t>
    </dgm:pt>
    <dgm:pt modelId="{C773CD2F-B463-4526-8964-F328A03F7244}" type="sibTrans" cxnId="{CAD88B09-CADF-4BC9-B437-83D7718B8CC5}">
      <dgm:prSet/>
      <dgm:spPr/>
      <dgm:t>
        <a:bodyPr/>
        <a:lstStyle/>
        <a:p>
          <a:endParaRPr lang="el-GR"/>
        </a:p>
      </dgm:t>
    </dgm:pt>
    <dgm:pt modelId="{D375062A-FBB5-4316-8C91-6D246C502FD5}">
      <dgm:prSet custT="1"/>
      <dgm:spPr/>
      <dgm:t>
        <a:bodyPr/>
        <a:lstStyle/>
        <a:p>
          <a:r>
            <a:rPr lang="el-GR" sz="1600" dirty="0"/>
            <a:t>Συστήματα οργάνων</a:t>
          </a:r>
        </a:p>
      </dgm:t>
    </dgm:pt>
    <dgm:pt modelId="{9B2E7722-37CC-49D7-9624-8058314FE8CF}" type="parTrans" cxnId="{22B45D43-7251-4744-8F75-976A4DB7AD26}">
      <dgm:prSet/>
      <dgm:spPr/>
      <dgm:t>
        <a:bodyPr/>
        <a:lstStyle/>
        <a:p>
          <a:endParaRPr lang="el-GR"/>
        </a:p>
      </dgm:t>
    </dgm:pt>
    <dgm:pt modelId="{1D35CB9F-6C3A-432F-86C3-71E12E2A922C}" type="sibTrans" cxnId="{22B45D43-7251-4744-8F75-976A4DB7AD26}">
      <dgm:prSet/>
      <dgm:spPr/>
      <dgm:t>
        <a:bodyPr/>
        <a:lstStyle/>
        <a:p>
          <a:endParaRPr lang="el-GR"/>
        </a:p>
      </dgm:t>
    </dgm:pt>
    <dgm:pt modelId="{EBB105B7-8819-47E9-86F2-D93C9188EF5E}">
      <dgm:prSet custT="1"/>
      <dgm:spPr/>
      <dgm:t>
        <a:bodyPr/>
        <a:lstStyle/>
        <a:p>
          <a:r>
            <a:rPr lang="el-GR" sz="1600" b="1" dirty="0"/>
            <a:t>Οργανισμός</a:t>
          </a:r>
          <a:r>
            <a:rPr lang="el-GR" sz="4900" dirty="0"/>
            <a:t> </a:t>
          </a:r>
        </a:p>
      </dgm:t>
    </dgm:pt>
    <dgm:pt modelId="{759DCFB7-A774-4079-8709-06B77C319FEF}" type="parTrans" cxnId="{E1FE2EF7-E9E4-47C1-AE4B-9B122B06E510}">
      <dgm:prSet/>
      <dgm:spPr/>
      <dgm:t>
        <a:bodyPr/>
        <a:lstStyle/>
        <a:p>
          <a:endParaRPr lang="el-GR"/>
        </a:p>
      </dgm:t>
    </dgm:pt>
    <dgm:pt modelId="{BDDF1DE5-7D61-4B96-BC54-86DD1B7D7D50}" type="sibTrans" cxnId="{E1FE2EF7-E9E4-47C1-AE4B-9B122B06E510}">
      <dgm:prSet/>
      <dgm:spPr/>
      <dgm:t>
        <a:bodyPr/>
        <a:lstStyle/>
        <a:p>
          <a:endParaRPr lang="el-GR"/>
        </a:p>
      </dgm:t>
    </dgm:pt>
    <dgm:pt modelId="{D8458B3E-481D-4733-B7CE-EADC8AC512F3}" type="pres">
      <dgm:prSet presAssocID="{F28585D6-072E-44CC-95C0-7BEA2E749B26}" presName="Name0" presStyleCnt="0">
        <dgm:presLayoutVars>
          <dgm:dir/>
          <dgm:animLvl val="lvl"/>
          <dgm:resizeHandles val="exact"/>
        </dgm:presLayoutVars>
      </dgm:prSet>
      <dgm:spPr/>
    </dgm:pt>
    <dgm:pt modelId="{94FEF19D-4E1C-4E8E-A7AB-1DA1484DBD62}" type="pres">
      <dgm:prSet presAssocID="{D7D79230-329A-4BBC-9FD4-1C2D61D33346}" presName="Name8" presStyleCnt="0"/>
      <dgm:spPr/>
    </dgm:pt>
    <dgm:pt modelId="{ACA3BE0D-C9C5-45DB-B185-A6C05200E87E}" type="pres">
      <dgm:prSet presAssocID="{D7D79230-329A-4BBC-9FD4-1C2D61D33346}" presName="level" presStyleLbl="node1" presStyleIdx="0" presStyleCnt="5" custLinFactNeighborY="-980">
        <dgm:presLayoutVars>
          <dgm:chMax val="1"/>
          <dgm:bulletEnabled val="1"/>
        </dgm:presLayoutVars>
      </dgm:prSet>
      <dgm:spPr/>
    </dgm:pt>
    <dgm:pt modelId="{C0B774DF-7F97-4FA0-863F-8CA37644B971}" type="pres">
      <dgm:prSet presAssocID="{D7D79230-329A-4BBC-9FD4-1C2D61D33346}" presName="levelTx" presStyleLbl="revTx" presStyleIdx="0" presStyleCnt="0">
        <dgm:presLayoutVars>
          <dgm:chMax val="1"/>
          <dgm:bulletEnabled val="1"/>
        </dgm:presLayoutVars>
      </dgm:prSet>
      <dgm:spPr/>
    </dgm:pt>
    <dgm:pt modelId="{D7FC21E3-9122-4127-9B63-8681BAD51BCB}" type="pres">
      <dgm:prSet presAssocID="{DDC3F3FD-4B41-4D94-BD04-E6E2D11EBF0C}" presName="Name8" presStyleCnt="0"/>
      <dgm:spPr/>
    </dgm:pt>
    <dgm:pt modelId="{FC9A8314-E461-4DFC-8104-DF4330483F31}" type="pres">
      <dgm:prSet presAssocID="{DDC3F3FD-4B41-4D94-BD04-E6E2D11EBF0C}" presName="level" presStyleLbl="node1" presStyleIdx="1" presStyleCnt="5">
        <dgm:presLayoutVars>
          <dgm:chMax val="1"/>
          <dgm:bulletEnabled val="1"/>
        </dgm:presLayoutVars>
      </dgm:prSet>
      <dgm:spPr/>
    </dgm:pt>
    <dgm:pt modelId="{CA816BF1-2B7A-4140-82AE-38CE6952417B}" type="pres">
      <dgm:prSet presAssocID="{DDC3F3FD-4B41-4D94-BD04-E6E2D11EBF0C}" presName="levelTx" presStyleLbl="revTx" presStyleIdx="0" presStyleCnt="0">
        <dgm:presLayoutVars>
          <dgm:chMax val="1"/>
          <dgm:bulletEnabled val="1"/>
        </dgm:presLayoutVars>
      </dgm:prSet>
      <dgm:spPr/>
    </dgm:pt>
    <dgm:pt modelId="{06FD922A-F284-434A-A296-D61B7E3171AF}" type="pres">
      <dgm:prSet presAssocID="{E3C60213-9285-4BC4-AD1D-9A86B6ADBC56}" presName="Name8" presStyleCnt="0"/>
      <dgm:spPr/>
    </dgm:pt>
    <dgm:pt modelId="{CB26AB8D-D8A1-4BE2-8EE0-7B3B97B317CD}" type="pres">
      <dgm:prSet presAssocID="{E3C60213-9285-4BC4-AD1D-9A86B6ADBC56}" presName="level" presStyleLbl="node1" presStyleIdx="2" presStyleCnt="5">
        <dgm:presLayoutVars>
          <dgm:chMax val="1"/>
          <dgm:bulletEnabled val="1"/>
        </dgm:presLayoutVars>
      </dgm:prSet>
      <dgm:spPr/>
    </dgm:pt>
    <dgm:pt modelId="{F62B0A98-FBAD-4E32-9D11-9D17D0A3F02E}" type="pres">
      <dgm:prSet presAssocID="{E3C60213-9285-4BC4-AD1D-9A86B6ADBC56}" presName="levelTx" presStyleLbl="revTx" presStyleIdx="0" presStyleCnt="0">
        <dgm:presLayoutVars>
          <dgm:chMax val="1"/>
          <dgm:bulletEnabled val="1"/>
        </dgm:presLayoutVars>
      </dgm:prSet>
      <dgm:spPr/>
    </dgm:pt>
    <dgm:pt modelId="{D4561CBF-EF09-4DC5-A7F3-B0C6704BC4D0}" type="pres">
      <dgm:prSet presAssocID="{D375062A-FBB5-4316-8C91-6D246C502FD5}" presName="Name8" presStyleCnt="0"/>
      <dgm:spPr/>
    </dgm:pt>
    <dgm:pt modelId="{C7516D75-09F0-4908-9227-65DB22132065}" type="pres">
      <dgm:prSet presAssocID="{D375062A-FBB5-4316-8C91-6D246C502FD5}" presName="level" presStyleLbl="node1" presStyleIdx="3" presStyleCnt="5">
        <dgm:presLayoutVars>
          <dgm:chMax val="1"/>
          <dgm:bulletEnabled val="1"/>
        </dgm:presLayoutVars>
      </dgm:prSet>
      <dgm:spPr/>
    </dgm:pt>
    <dgm:pt modelId="{1B49D98C-47F5-407F-A3D7-F0DBAD5C4380}" type="pres">
      <dgm:prSet presAssocID="{D375062A-FBB5-4316-8C91-6D246C502FD5}" presName="levelTx" presStyleLbl="revTx" presStyleIdx="0" presStyleCnt="0">
        <dgm:presLayoutVars>
          <dgm:chMax val="1"/>
          <dgm:bulletEnabled val="1"/>
        </dgm:presLayoutVars>
      </dgm:prSet>
      <dgm:spPr/>
    </dgm:pt>
    <dgm:pt modelId="{C7033A2C-9973-402A-8DF2-E5B08E1CE921}" type="pres">
      <dgm:prSet presAssocID="{EBB105B7-8819-47E9-86F2-D93C9188EF5E}" presName="Name8" presStyleCnt="0"/>
      <dgm:spPr/>
    </dgm:pt>
    <dgm:pt modelId="{0F909B1A-1A3C-4917-AEEF-0CA976EDC6B1}" type="pres">
      <dgm:prSet presAssocID="{EBB105B7-8819-47E9-86F2-D93C9188EF5E}" presName="level" presStyleLbl="node1" presStyleIdx="4" presStyleCnt="5">
        <dgm:presLayoutVars>
          <dgm:chMax val="1"/>
          <dgm:bulletEnabled val="1"/>
        </dgm:presLayoutVars>
      </dgm:prSet>
      <dgm:spPr/>
    </dgm:pt>
    <dgm:pt modelId="{1527B4EE-50FE-4E1F-8A50-3DB10EC1836C}" type="pres">
      <dgm:prSet presAssocID="{EBB105B7-8819-47E9-86F2-D93C9188EF5E}" presName="levelTx" presStyleLbl="revTx" presStyleIdx="0" presStyleCnt="0">
        <dgm:presLayoutVars>
          <dgm:chMax val="1"/>
          <dgm:bulletEnabled val="1"/>
        </dgm:presLayoutVars>
      </dgm:prSet>
      <dgm:spPr/>
    </dgm:pt>
  </dgm:ptLst>
  <dgm:cxnLst>
    <dgm:cxn modelId="{05701205-88BB-4EDB-A434-5C4E437381D7}" type="presOf" srcId="{D375062A-FBB5-4316-8C91-6D246C502FD5}" destId="{1B49D98C-47F5-407F-A3D7-F0DBAD5C4380}" srcOrd="1" destOrd="0" presId="urn:microsoft.com/office/officeart/2005/8/layout/pyramid1"/>
    <dgm:cxn modelId="{7E0B0006-A88D-467B-93AF-8DE45D1B7AC6}" type="presOf" srcId="{D7D79230-329A-4BBC-9FD4-1C2D61D33346}" destId="{C0B774DF-7F97-4FA0-863F-8CA37644B971}" srcOrd="1" destOrd="0" presId="urn:microsoft.com/office/officeart/2005/8/layout/pyramid1"/>
    <dgm:cxn modelId="{A9E13706-906D-4B20-BCC4-FE3D74184A84}" type="presOf" srcId="{EBB105B7-8819-47E9-86F2-D93C9188EF5E}" destId="{0F909B1A-1A3C-4917-AEEF-0CA976EDC6B1}" srcOrd="0" destOrd="0" presId="urn:microsoft.com/office/officeart/2005/8/layout/pyramid1"/>
    <dgm:cxn modelId="{CAD88B09-CADF-4BC9-B437-83D7718B8CC5}" srcId="{F28585D6-072E-44CC-95C0-7BEA2E749B26}" destId="{E3C60213-9285-4BC4-AD1D-9A86B6ADBC56}" srcOrd="2" destOrd="0" parTransId="{08789277-D628-426C-A487-ACAAB8906866}" sibTransId="{C773CD2F-B463-4526-8964-F328A03F7244}"/>
    <dgm:cxn modelId="{22B45D43-7251-4744-8F75-976A4DB7AD26}" srcId="{F28585D6-072E-44CC-95C0-7BEA2E749B26}" destId="{D375062A-FBB5-4316-8C91-6D246C502FD5}" srcOrd="3" destOrd="0" parTransId="{9B2E7722-37CC-49D7-9624-8058314FE8CF}" sibTransId="{1D35CB9F-6C3A-432F-86C3-71E12E2A922C}"/>
    <dgm:cxn modelId="{A4623844-32F7-4454-A257-5889E4F87AF4}" type="presOf" srcId="{F28585D6-072E-44CC-95C0-7BEA2E749B26}" destId="{D8458B3E-481D-4733-B7CE-EADC8AC512F3}" srcOrd="0" destOrd="0" presId="urn:microsoft.com/office/officeart/2005/8/layout/pyramid1"/>
    <dgm:cxn modelId="{3BF23946-C6AA-4EA6-8290-57DC9A7A29CE}" type="presOf" srcId="{EBB105B7-8819-47E9-86F2-D93C9188EF5E}" destId="{1527B4EE-50FE-4E1F-8A50-3DB10EC1836C}" srcOrd="1" destOrd="0" presId="urn:microsoft.com/office/officeart/2005/8/layout/pyramid1"/>
    <dgm:cxn modelId="{39C74274-1CA0-4C60-BFD8-0E1479D3FCA9}" type="presOf" srcId="{D375062A-FBB5-4316-8C91-6D246C502FD5}" destId="{C7516D75-09F0-4908-9227-65DB22132065}" srcOrd="0" destOrd="0" presId="urn:microsoft.com/office/officeart/2005/8/layout/pyramid1"/>
    <dgm:cxn modelId="{D9F1CB59-91EA-4E59-B391-E1C0B3B000FB}" type="presOf" srcId="{D7D79230-329A-4BBC-9FD4-1C2D61D33346}" destId="{ACA3BE0D-C9C5-45DB-B185-A6C05200E87E}" srcOrd="0" destOrd="0" presId="urn:microsoft.com/office/officeart/2005/8/layout/pyramid1"/>
    <dgm:cxn modelId="{37C93D8C-DFFC-438F-86E0-B62A07577C8B}" srcId="{F28585D6-072E-44CC-95C0-7BEA2E749B26}" destId="{D7D79230-329A-4BBC-9FD4-1C2D61D33346}" srcOrd="0" destOrd="0" parTransId="{898ECA62-B844-44FA-8C77-1BFC75412D29}" sibTransId="{3026A754-548E-4F93-A056-FE756CD96038}"/>
    <dgm:cxn modelId="{67642994-6A36-452A-BFD7-8317C5377FC5}" type="presOf" srcId="{DDC3F3FD-4B41-4D94-BD04-E6E2D11EBF0C}" destId="{CA816BF1-2B7A-4140-82AE-38CE6952417B}" srcOrd="1" destOrd="0" presId="urn:microsoft.com/office/officeart/2005/8/layout/pyramid1"/>
    <dgm:cxn modelId="{F2189F9A-9128-407C-8819-AE3A0D860544}" srcId="{F28585D6-072E-44CC-95C0-7BEA2E749B26}" destId="{DDC3F3FD-4B41-4D94-BD04-E6E2D11EBF0C}" srcOrd="1" destOrd="0" parTransId="{B264DF9E-9C7E-49D5-BBAB-FB18C08F95B9}" sibTransId="{B52E6C9A-F0EA-4146-AE68-09B7A17BD87B}"/>
    <dgm:cxn modelId="{425B2BB9-ADBA-4D95-9468-425792631426}" type="presOf" srcId="{DDC3F3FD-4B41-4D94-BD04-E6E2D11EBF0C}" destId="{FC9A8314-E461-4DFC-8104-DF4330483F31}" srcOrd="0" destOrd="0" presId="urn:microsoft.com/office/officeart/2005/8/layout/pyramid1"/>
    <dgm:cxn modelId="{88721AEC-97E1-4211-8736-01047689DCBB}" type="presOf" srcId="{E3C60213-9285-4BC4-AD1D-9A86B6ADBC56}" destId="{F62B0A98-FBAD-4E32-9D11-9D17D0A3F02E}" srcOrd="1" destOrd="0" presId="urn:microsoft.com/office/officeart/2005/8/layout/pyramid1"/>
    <dgm:cxn modelId="{76761DED-0535-40CC-8989-E055803F56DD}" type="presOf" srcId="{E3C60213-9285-4BC4-AD1D-9A86B6ADBC56}" destId="{CB26AB8D-D8A1-4BE2-8EE0-7B3B97B317CD}" srcOrd="0" destOrd="0" presId="urn:microsoft.com/office/officeart/2005/8/layout/pyramid1"/>
    <dgm:cxn modelId="{E1FE2EF7-E9E4-47C1-AE4B-9B122B06E510}" srcId="{F28585D6-072E-44CC-95C0-7BEA2E749B26}" destId="{EBB105B7-8819-47E9-86F2-D93C9188EF5E}" srcOrd="4" destOrd="0" parTransId="{759DCFB7-A774-4079-8709-06B77C319FEF}" sibTransId="{BDDF1DE5-7D61-4B96-BC54-86DD1B7D7D50}"/>
    <dgm:cxn modelId="{2FA5780B-8AD0-44B8-90ED-02D809D85934}" type="presParOf" srcId="{D8458B3E-481D-4733-B7CE-EADC8AC512F3}" destId="{94FEF19D-4E1C-4E8E-A7AB-1DA1484DBD62}" srcOrd="0" destOrd="0" presId="urn:microsoft.com/office/officeart/2005/8/layout/pyramid1"/>
    <dgm:cxn modelId="{6F08A5BB-57BF-4D0E-AD9C-58E6DD9AA4A1}" type="presParOf" srcId="{94FEF19D-4E1C-4E8E-A7AB-1DA1484DBD62}" destId="{ACA3BE0D-C9C5-45DB-B185-A6C05200E87E}" srcOrd="0" destOrd="0" presId="urn:microsoft.com/office/officeart/2005/8/layout/pyramid1"/>
    <dgm:cxn modelId="{B458F3E6-C87F-4560-9F7E-B213F730317F}" type="presParOf" srcId="{94FEF19D-4E1C-4E8E-A7AB-1DA1484DBD62}" destId="{C0B774DF-7F97-4FA0-863F-8CA37644B971}" srcOrd="1" destOrd="0" presId="urn:microsoft.com/office/officeart/2005/8/layout/pyramid1"/>
    <dgm:cxn modelId="{758C4D3C-100B-43C4-A600-7E34FBA61032}" type="presParOf" srcId="{D8458B3E-481D-4733-B7CE-EADC8AC512F3}" destId="{D7FC21E3-9122-4127-9B63-8681BAD51BCB}" srcOrd="1" destOrd="0" presId="urn:microsoft.com/office/officeart/2005/8/layout/pyramid1"/>
    <dgm:cxn modelId="{49AEDBF7-4503-4C0E-B140-F5074149ABEB}" type="presParOf" srcId="{D7FC21E3-9122-4127-9B63-8681BAD51BCB}" destId="{FC9A8314-E461-4DFC-8104-DF4330483F31}" srcOrd="0" destOrd="0" presId="urn:microsoft.com/office/officeart/2005/8/layout/pyramid1"/>
    <dgm:cxn modelId="{91A931AF-D383-4484-B1BA-704FB91AC041}" type="presParOf" srcId="{D7FC21E3-9122-4127-9B63-8681BAD51BCB}" destId="{CA816BF1-2B7A-4140-82AE-38CE6952417B}" srcOrd="1" destOrd="0" presId="urn:microsoft.com/office/officeart/2005/8/layout/pyramid1"/>
    <dgm:cxn modelId="{7A944307-9A8A-49AA-87C3-779B2031B9D4}" type="presParOf" srcId="{D8458B3E-481D-4733-B7CE-EADC8AC512F3}" destId="{06FD922A-F284-434A-A296-D61B7E3171AF}" srcOrd="2" destOrd="0" presId="urn:microsoft.com/office/officeart/2005/8/layout/pyramid1"/>
    <dgm:cxn modelId="{F392EC2B-16EB-4F07-98AD-09B277013FE5}" type="presParOf" srcId="{06FD922A-F284-434A-A296-D61B7E3171AF}" destId="{CB26AB8D-D8A1-4BE2-8EE0-7B3B97B317CD}" srcOrd="0" destOrd="0" presId="urn:microsoft.com/office/officeart/2005/8/layout/pyramid1"/>
    <dgm:cxn modelId="{C0C868CF-2428-435F-AA8F-8AFBBD55B2C3}" type="presParOf" srcId="{06FD922A-F284-434A-A296-D61B7E3171AF}" destId="{F62B0A98-FBAD-4E32-9D11-9D17D0A3F02E}" srcOrd="1" destOrd="0" presId="urn:microsoft.com/office/officeart/2005/8/layout/pyramid1"/>
    <dgm:cxn modelId="{FB820E73-FF58-4C92-AD68-1DEB5321E52D}" type="presParOf" srcId="{D8458B3E-481D-4733-B7CE-EADC8AC512F3}" destId="{D4561CBF-EF09-4DC5-A7F3-B0C6704BC4D0}" srcOrd="3" destOrd="0" presId="urn:microsoft.com/office/officeart/2005/8/layout/pyramid1"/>
    <dgm:cxn modelId="{3F2E48DD-46A7-4F2A-BAAA-A0BEFDA04917}" type="presParOf" srcId="{D4561CBF-EF09-4DC5-A7F3-B0C6704BC4D0}" destId="{C7516D75-09F0-4908-9227-65DB22132065}" srcOrd="0" destOrd="0" presId="urn:microsoft.com/office/officeart/2005/8/layout/pyramid1"/>
    <dgm:cxn modelId="{649A0A45-78BA-46CA-A2AC-8D9E7A1F7976}" type="presParOf" srcId="{D4561CBF-EF09-4DC5-A7F3-B0C6704BC4D0}" destId="{1B49D98C-47F5-407F-A3D7-F0DBAD5C4380}" srcOrd="1" destOrd="0" presId="urn:microsoft.com/office/officeart/2005/8/layout/pyramid1"/>
    <dgm:cxn modelId="{F9037D09-ED37-4B48-B351-E93B47420043}" type="presParOf" srcId="{D8458B3E-481D-4733-B7CE-EADC8AC512F3}" destId="{C7033A2C-9973-402A-8DF2-E5B08E1CE921}" srcOrd="4" destOrd="0" presId="urn:microsoft.com/office/officeart/2005/8/layout/pyramid1"/>
    <dgm:cxn modelId="{77D1C5B4-6EB4-4E3E-85DB-C0B7362B45CD}" type="presParOf" srcId="{C7033A2C-9973-402A-8DF2-E5B08E1CE921}" destId="{0F909B1A-1A3C-4917-AEEF-0CA976EDC6B1}" srcOrd="0" destOrd="0" presId="urn:microsoft.com/office/officeart/2005/8/layout/pyramid1"/>
    <dgm:cxn modelId="{0C3D83EE-B68F-43CD-B119-B90B9DDDB106}" type="presParOf" srcId="{C7033A2C-9973-402A-8DF2-E5B08E1CE921}" destId="{1527B4EE-50FE-4E1F-8A50-3DB10EC1836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3F676A-883B-4BA9-BF0E-636C4B3327D0}"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3947730D-FDC9-4C28-B76D-C18E4BAC2EF2}">
      <dgm:prSet phldrT="[Κείμενο]"/>
      <dgm:spPr/>
      <dgm:t>
        <a:bodyPr/>
        <a:lstStyle/>
        <a:p>
          <a:r>
            <a:rPr lang="el-GR" dirty="0"/>
            <a:t>Σχηματίζουν εύκολα ομοιοπολικούς δεσμούς</a:t>
          </a:r>
        </a:p>
      </dgm:t>
    </dgm:pt>
    <dgm:pt modelId="{4BC42427-D19A-4C6C-B473-C0B9B914FC69}" type="parTrans" cxnId="{3D745F7B-B31A-4EC6-A321-FCB8F48D00C4}">
      <dgm:prSet/>
      <dgm:spPr/>
      <dgm:t>
        <a:bodyPr/>
        <a:lstStyle/>
        <a:p>
          <a:endParaRPr lang="el-GR"/>
        </a:p>
      </dgm:t>
    </dgm:pt>
    <dgm:pt modelId="{10240C58-3DA4-4D27-998E-F09C5BD7AE5A}" type="sibTrans" cxnId="{3D745F7B-B31A-4EC6-A321-FCB8F48D00C4}">
      <dgm:prSet/>
      <dgm:spPr/>
      <dgm:t>
        <a:bodyPr/>
        <a:lstStyle/>
        <a:p>
          <a:endParaRPr lang="el-GR"/>
        </a:p>
      </dgm:t>
    </dgm:pt>
    <dgm:pt modelId="{BD7406D5-D9F0-499E-AEB0-2C02A49C69BB}">
      <dgm:prSet phldrT="[Κείμενο]"/>
      <dgm:spPr/>
      <dgm:t>
        <a:bodyPr/>
        <a:lstStyle/>
        <a:p>
          <a:r>
            <a:rPr lang="el-GR" dirty="0"/>
            <a:t>Αντιδρούν μεταξύ τους, ενώ τα τρία από αυτά (</a:t>
          </a:r>
          <a:r>
            <a:rPr lang="en-US" dirty="0"/>
            <a:t>C, O</a:t>
          </a:r>
          <a:r>
            <a:rPr lang="en-US" baseline="0" dirty="0"/>
            <a:t>, N) </a:t>
          </a:r>
          <a:r>
            <a:rPr lang="el-GR" baseline="0" dirty="0"/>
            <a:t>σχηματίζουν εκτός από απλούς,  διπλούς ή τριπλούς δεσμούς </a:t>
          </a:r>
          <a:r>
            <a:rPr lang="en-US" baseline="0" dirty="0"/>
            <a:t> </a:t>
          </a:r>
          <a:endParaRPr lang="el-GR" dirty="0"/>
        </a:p>
      </dgm:t>
    </dgm:pt>
    <dgm:pt modelId="{2E61727E-C93E-46BD-AEE6-B3FEB6E6C334}" type="parTrans" cxnId="{53629C6E-EFA4-4017-9AB2-90F518A5CD54}">
      <dgm:prSet/>
      <dgm:spPr/>
      <dgm:t>
        <a:bodyPr/>
        <a:lstStyle/>
        <a:p>
          <a:endParaRPr lang="el-GR"/>
        </a:p>
      </dgm:t>
    </dgm:pt>
    <dgm:pt modelId="{0355CD5F-38CA-46EC-A7EE-05E3B4812CE0}" type="sibTrans" cxnId="{53629C6E-EFA4-4017-9AB2-90F518A5CD54}">
      <dgm:prSet/>
      <dgm:spPr/>
      <dgm:t>
        <a:bodyPr/>
        <a:lstStyle/>
        <a:p>
          <a:endParaRPr lang="el-GR"/>
        </a:p>
      </dgm:t>
    </dgm:pt>
    <dgm:pt modelId="{6A445642-DB31-48E6-907F-2C1130E9F3F1}">
      <dgm:prSet phldrT="[Κείμενο]"/>
      <dgm:spPr/>
      <dgm:t>
        <a:bodyPr/>
        <a:lstStyle/>
        <a:p>
          <a:r>
            <a:rPr lang="el-GR" dirty="0"/>
            <a:t>Είναι τα ελαφρότερα στοιχεία που σχηματίζουν ομοιοπολικούς δεσμούς </a:t>
          </a:r>
        </a:p>
      </dgm:t>
    </dgm:pt>
    <dgm:pt modelId="{461B6E00-B224-4FB7-BFE7-B208BEEDA716}" type="parTrans" cxnId="{7125050B-D83F-40A1-82B5-472879C2F195}">
      <dgm:prSet/>
      <dgm:spPr/>
      <dgm:t>
        <a:bodyPr/>
        <a:lstStyle/>
        <a:p>
          <a:endParaRPr lang="el-GR"/>
        </a:p>
      </dgm:t>
    </dgm:pt>
    <dgm:pt modelId="{91F090CF-EA8F-4A49-BD7D-C3F6778F3A39}" type="sibTrans" cxnId="{7125050B-D83F-40A1-82B5-472879C2F195}">
      <dgm:prSet/>
      <dgm:spPr/>
      <dgm:t>
        <a:bodyPr/>
        <a:lstStyle/>
        <a:p>
          <a:endParaRPr lang="el-GR"/>
        </a:p>
      </dgm:t>
    </dgm:pt>
    <dgm:pt modelId="{30573BAE-2969-40B1-8643-0F909F0A5C18}" type="pres">
      <dgm:prSet presAssocID="{993F676A-883B-4BA9-BF0E-636C4B3327D0}" presName="Name0" presStyleCnt="0">
        <dgm:presLayoutVars>
          <dgm:dir/>
          <dgm:animLvl val="lvl"/>
          <dgm:resizeHandles/>
        </dgm:presLayoutVars>
      </dgm:prSet>
      <dgm:spPr/>
    </dgm:pt>
    <dgm:pt modelId="{37165606-F099-4DE9-A7CB-39FB4A00EEB4}" type="pres">
      <dgm:prSet presAssocID="{3947730D-FDC9-4C28-B76D-C18E4BAC2EF2}" presName="linNode" presStyleCnt="0"/>
      <dgm:spPr/>
    </dgm:pt>
    <dgm:pt modelId="{36EC351B-6830-4289-B658-C45BE28B85FE}" type="pres">
      <dgm:prSet presAssocID="{3947730D-FDC9-4C28-B76D-C18E4BAC2EF2}" presName="parentShp" presStyleLbl="node1" presStyleIdx="0" presStyleCnt="3">
        <dgm:presLayoutVars>
          <dgm:bulletEnabled val="1"/>
        </dgm:presLayoutVars>
      </dgm:prSet>
      <dgm:spPr/>
    </dgm:pt>
    <dgm:pt modelId="{6C87A767-256B-4B1E-9BD9-86EC782A5860}" type="pres">
      <dgm:prSet presAssocID="{3947730D-FDC9-4C28-B76D-C18E4BAC2EF2}" presName="childShp" presStyleLbl="bgAccFollowNode1" presStyleIdx="0" presStyleCnt="3">
        <dgm:presLayoutVars>
          <dgm:bulletEnabled val="1"/>
        </dgm:presLayoutVars>
      </dgm:prSet>
      <dgm:spPr/>
    </dgm:pt>
    <dgm:pt modelId="{FFA9BFE9-F996-4175-B493-AB6DCE6F029B}" type="pres">
      <dgm:prSet presAssocID="{10240C58-3DA4-4D27-998E-F09C5BD7AE5A}" presName="spacing" presStyleCnt="0"/>
      <dgm:spPr/>
    </dgm:pt>
    <dgm:pt modelId="{40F13F87-DE0B-4A57-BDD0-B4E45E0EE905}" type="pres">
      <dgm:prSet presAssocID="{BD7406D5-D9F0-499E-AEB0-2C02A49C69BB}" presName="linNode" presStyleCnt="0"/>
      <dgm:spPr/>
    </dgm:pt>
    <dgm:pt modelId="{75C8F2AC-D359-4428-9F66-F23FDFD41F81}" type="pres">
      <dgm:prSet presAssocID="{BD7406D5-D9F0-499E-AEB0-2C02A49C69BB}" presName="parentShp" presStyleLbl="node1" presStyleIdx="1" presStyleCnt="3">
        <dgm:presLayoutVars>
          <dgm:bulletEnabled val="1"/>
        </dgm:presLayoutVars>
      </dgm:prSet>
      <dgm:spPr/>
    </dgm:pt>
    <dgm:pt modelId="{79387911-84F7-4919-B095-CB06A5153404}" type="pres">
      <dgm:prSet presAssocID="{BD7406D5-D9F0-499E-AEB0-2C02A49C69BB}" presName="childShp" presStyleLbl="bgAccFollowNode1" presStyleIdx="1" presStyleCnt="3">
        <dgm:presLayoutVars>
          <dgm:bulletEnabled val="1"/>
        </dgm:presLayoutVars>
      </dgm:prSet>
      <dgm:spPr/>
    </dgm:pt>
    <dgm:pt modelId="{501C624C-10D6-418C-877D-AF982E53F9B7}" type="pres">
      <dgm:prSet presAssocID="{0355CD5F-38CA-46EC-A7EE-05E3B4812CE0}" presName="spacing" presStyleCnt="0"/>
      <dgm:spPr/>
    </dgm:pt>
    <dgm:pt modelId="{24F96820-5675-4653-B8CF-633A9FD12780}" type="pres">
      <dgm:prSet presAssocID="{6A445642-DB31-48E6-907F-2C1130E9F3F1}" presName="linNode" presStyleCnt="0"/>
      <dgm:spPr/>
    </dgm:pt>
    <dgm:pt modelId="{6090F58D-A05F-4027-BEC2-4CD9C8E6CA28}" type="pres">
      <dgm:prSet presAssocID="{6A445642-DB31-48E6-907F-2C1130E9F3F1}" presName="parentShp" presStyleLbl="node1" presStyleIdx="2" presStyleCnt="3">
        <dgm:presLayoutVars>
          <dgm:bulletEnabled val="1"/>
        </dgm:presLayoutVars>
      </dgm:prSet>
      <dgm:spPr/>
    </dgm:pt>
    <dgm:pt modelId="{A9217969-3006-4059-A44B-FFA5D835269D}" type="pres">
      <dgm:prSet presAssocID="{6A445642-DB31-48E6-907F-2C1130E9F3F1}" presName="childShp" presStyleLbl="bgAccFollowNode1" presStyleIdx="2" presStyleCnt="3">
        <dgm:presLayoutVars>
          <dgm:bulletEnabled val="1"/>
        </dgm:presLayoutVars>
      </dgm:prSet>
      <dgm:spPr/>
    </dgm:pt>
  </dgm:ptLst>
  <dgm:cxnLst>
    <dgm:cxn modelId="{7125050B-D83F-40A1-82B5-472879C2F195}" srcId="{993F676A-883B-4BA9-BF0E-636C4B3327D0}" destId="{6A445642-DB31-48E6-907F-2C1130E9F3F1}" srcOrd="2" destOrd="0" parTransId="{461B6E00-B224-4FB7-BFE7-B208BEEDA716}" sibTransId="{91F090CF-EA8F-4A49-BD7D-C3F6778F3A39}"/>
    <dgm:cxn modelId="{53629C6E-EFA4-4017-9AB2-90F518A5CD54}" srcId="{993F676A-883B-4BA9-BF0E-636C4B3327D0}" destId="{BD7406D5-D9F0-499E-AEB0-2C02A49C69BB}" srcOrd="1" destOrd="0" parTransId="{2E61727E-C93E-46BD-AEE6-B3FEB6E6C334}" sibTransId="{0355CD5F-38CA-46EC-A7EE-05E3B4812CE0}"/>
    <dgm:cxn modelId="{3D745F7B-B31A-4EC6-A321-FCB8F48D00C4}" srcId="{993F676A-883B-4BA9-BF0E-636C4B3327D0}" destId="{3947730D-FDC9-4C28-B76D-C18E4BAC2EF2}" srcOrd="0" destOrd="0" parTransId="{4BC42427-D19A-4C6C-B473-C0B9B914FC69}" sibTransId="{10240C58-3DA4-4D27-998E-F09C5BD7AE5A}"/>
    <dgm:cxn modelId="{826C647C-532A-4289-891C-1F2418AB15D3}" type="presOf" srcId="{993F676A-883B-4BA9-BF0E-636C4B3327D0}" destId="{30573BAE-2969-40B1-8643-0F909F0A5C18}" srcOrd="0" destOrd="0" presId="urn:microsoft.com/office/officeart/2005/8/layout/vList6"/>
    <dgm:cxn modelId="{97CCD2A6-ADB0-406D-9824-058495151649}" type="presOf" srcId="{BD7406D5-D9F0-499E-AEB0-2C02A49C69BB}" destId="{75C8F2AC-D359-4428-9F66-F23FDFD41F81}" srcOrd="0" destOrd="0" presId="urn:microsoft.com/office/officeart/2005/8/layout/vList6"/>
    <dgm:cxn modelId="{F595C7B0-2D53-46D1-90AC-79C9CE8D9EEA}" type="presOf" srcId="{3947730D-FDC9-4C28-B76D-C18E4BAC2EF2}" destId="{36EC351B-6830-4289-B658-C45BE28B85FE}" srcOrd="0" destOrd="0" presId="urn:microsoft.com/office/officeart/2005/8/layout/vList6"/>
    <dgm:cxn modelId="{DC1271B5-FADB-47F3-A475-E9D39F0CE524}" type="presOf" srcId="{6A445642-DB31-48E6-907F-2C1130E9F3F1}" destId="{6090F58D-A05F-4027-BEC2-4CD9C8E6CA28}" srcOrd="0" destOrd="0" presId="urn:microsoft.com/office/officeart/2005/8/layout/vList6"/>
    <dgm:cxn modelId="{AD098362-EACE-4A05-ACAB-0D7F335D912D}" type="presParOf" srcId="{30573BAE-2969-40B1-8643-0F909F0A5C18}" destId="{37165606-F099-4DE9-A7CB-39FB4A00EEB4}" srcOrd="0" destOrd="0" presId="urn:microsoft.com/office/officeart/2005/8/layout/vList6"/>
    <dgm:cxn modelId="{3ED0D6C5-4815-476B-94F4-EB29AA74FCF5}" type="presParOf" srcId="{37165606-F099-4DE9-A7CB-39FB4A00EEB4}" destId="{36EC351B-6830-4289-B658-C45BE28B85FE}" srcOrd="0" destOrd="0" presId="urn:microsoft.com/office/officeart/2005/8/layout/vList6"/>
    <dgm:cxn modelId="{16F8E588-7767-4105-B82E-76D2DBF5B091}" type="presParOf" srcId="{37165606-F099-4DE9-A7CB-39FB4A00EEB4}" destId="{6C87A767-256B-4B1E-9BD9-86EC782A5860}" srcOrd="1" destOrd="0" presId="urn:microsoft.com/office/officeart/2005/8/layout/vList6"/>
    <dgm:cxn modelId="{C511ACDB-AA86-4A5B-9A3B-F739E38C8336}" type="presParOf" srcId="{30573BAE-2969-40B1-8643-0F909F0A5C18}" destId="{FFA9BFE9-F996-4175-B493-AB6DCE6F029B}" srcOrd="1" destOrd="0" presId="urn:microsoft.com/office/officeart/2005/8/layout/vList6"/>
    <dgm:cxn modelId="{74659FC8-B432-4089-AF3F-A0531C8EE449}" type="presParOf" srcId="{30573BAE-2969-40B1-8643-0F909F0A5C18}" destId="{40F13F87-DE0B-4A57-BDD0-B4E45E0EE905}" srcOrd="2" destOrd="0" presId="urn:microsoft.com/office/officeart/2005/8/layout/vList6"/>
    <dgm:cxn modelId="{BEE20112-BC22-4BDC-BD62-AB3338AF86D3}" type="presParOf" srcId="{40F13F87-DE0B-4A57-BDD0-B4E45E0EE905}" destId="{75C8F2AC-D359-4428-9F66-F23FDFD41F81}" srcOrd="0" destOrd="0" presId="urn:microsoft.com/office/officeart/2005/8/layout/vList6"/>
    <dgm:cxn modelId="{E3647849-563F-4958-B821-3D31E3C3B278}" type="presParOf" srcId="{40F13F87-DE0B-4A57-BDD0-B4E45E0EE905}" destId="{79387911-84F7-4919-B095-CB06A5153404}" srcOrd="1" destOrd="0" presId="urn:microsoft.com/office/officeart/2005/8/layout/vList6"/>
    <dgm:cxn modelId="{955B22DD-15D8-44D5-81D1-1ACE1860D1A7}" type="presParOf" srcId="{30573BAE-2969-40B1-8643-0F909F0A5C18}" destId="{501C624C-10D6-418C-877D-AF982E53F9B7}" srcOrd="3" destOrd="0" presId="urn:microsoft.com/office/officeart/2005/8/layout/vList6"/>
    <dgm:cxn modelId="{02A0D099-93F7-4570-B103-67C99AACC53D}" type="presParOf" srcId="{30573BAE-2969-40B1-8643-0F909F0A5C18}" destId="{24F96820-5675-4653-B8CF-633A9FD12780}" srcOrd="4" destOrd="0" presId="urn:microsoft.com/office/officeart/2005/8/layout/vList6"/>
    <dgm:cxn modelId="{961BEAF8-7745-49D3-9227-95DC5DCEA28E}" type="presParOf" srcId="{24F96820-5675-4653-B8CF-633A9FD12780}" destId="{6090F58D-A05F-4027-BEC2-4CD9C8E6CA28}" srcOrd="0" destOrd="0" presId="urn:microsoft.com/office/officeart/2005/8/layout/vList6"/>
    <dgm:cxn modelId="{7D302BDD-E53D-4DB3-B09F-F66D6A4171F9}" type="presParOf" srcId="{24F96820-5675-4653-B8CF-633A9FD12780}" destId="{A9217969-3006-4059-A44B-FFA5D835269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94013F-EA4C-4A56-96B2-B0E2CF46234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A944C4A8-D8A3-4306-95F5-F47E7420D05F}">
      <dgm:prSet phldrT="[Κείμενο]" custT="1"/>
      <dgm:spPr/>
      <dgm:t>
        <a:bodyPr/>
        <a:lstStyle/>
        <a:p>
          <a:r>
            <a:rPr lang="el-GR" sz="1800" dirty="0"/>
            <a:t>Οργανικά μόρια του κυττάρου μικρού μοριακού βάρους</a:t>
          </a:r>
        </a:p>
      </dgm:t>
    </dgm:pt>
    <dgm:pt modelId="{CE17C6DE-EFA6-4AC4-8F4C-9612F2051052}" type="parTrans" cxnId="{723535F1-3029-4C76-9047-1A2F8BBC8C43}">
      <dgm:prSet/>
      <dgm:spPr/>
      <dgm:t>
        <a:bodyPr/>
        <a:lstStyle/>
        <a:p>
          <a:endParaRPr lang="el-GR"/>
        </a:p>
      </dgm:t>
    </dgm:pt>
    <dgm:pt modelId="{2BEC3190-FCD9-43F9-93DD-2BD4257C6D33}" type="sibTrans" cxnId="{723535F1-3029-4C76-9047-1A2F8BBC8C43}">
      <dgm:prSet/>
      <dgm:spPr/>
      <dgm:t>
        <a:bodyPr/>
        <a:lstStyle/>
        <a:p>
          <a:endParaRPr lang="el-GR"/>
        </a:p>
      </dgm:t>
    </dgm:pt>
    <dgm:pt modelId="{3C0ECBFD-EAC9-4011-9C3A-1EBA401464FE}">
      <dgm:prSet phldrT="[Κείμενο]"/>
      <dgm:spPr/>
      <dgm:t>
        <a:bodyPr/>
        <a:lstStyle/>
        <a:p>
          <a:r>
            <a:rPr lang="el-GR" dirty="0"/>
            <a:t>Χημικές ενώσεις που περιέχουν μέχρι 30 άτομα άνθρακα, μοριακού βάρους 100-1000</a:t>
          </a:r>
        </a:p>
        <a:p>
          <a:r>
            <a:rPr lang="el-GR" dirty="0"/>
            <a:t>Ένα τυπικό κύτταρο μπορεί να περιέχει περίπου 1000 διαφορετικά είδη μικρών μορίων, τα περισσότερα από οποία  ταξινομούνται σε 4 οικογένειες: μονοσακχαρίτες, αμινοξέα, λιπαρά οξέα και νουκλεοτίδια</a:t>
          </a:r>
        </a:p>
      </dgm:t>
    </dgm:pt>
    <dgm:pt modelId="{89CCEF17-F430-4F2D-8392-526EFDA362DB}" type="parTrans" cxnId="{8CEA4A78-747B-4AA6-B361-0F16C1631160}">
      <dgm:prSet/>
      <dgm:spPr/>
      <dgm:t>
        <a:bodyPr/>
        <a:lstStyle/>
        <a:p>
          <a:endParaRPr lang="el-GR"/>
        </a:p>
      </dgm:t>
    </dgm:pt>
    <dgm:pt modelId="{33790CC6-6EBA-4B35-A12A-89BAFF808365}" type="sibTrans" cxnId="{8CEA4A78-747B-4AA6-B361-0F16C1631160}">
      <dgm:prSet/>
      <dgm:spPr/>
      <dgm:t>
        <a:bodyPr/>
        <a:lstStyle/>
        <a:p>
          <a:endParaRPr lang="el-GR"/>
        </a:p>
      </dgm:t>
    </dgm:pt>
    <dgm:pt modelId="{851DC133-841A-445C-A890-4A6AF01E3206}">
      <dgm:prSet phldrT="[Κείμενο]"/>
      <dgm:spPr/>
      <dgm:t>
        <a:bodyPr/>
        <a:lstStyle/>
        <a:p>
          <a:r>
            <a:rPr lang="el-GR" dirty="0"/>
            <a:t>Βρίσκονται ελεύθερα στο κυτταρόπλασμα και είναι πολύ λιγότερα από τα μακρομόρια του κυττάρου, αποτελώντας περίπου το 1/10 της συνολικής μάζας των οργανικών ουσιών</a:t>
          </a:r>
        </a:p>
      </dgm:t>
    </dgm:pt>
    <dgm:pt modelId="{66EE12AE-8A47-42DC-979D-7A1540132844}" type="parTrans" cxnId="{09DA28D7-5DAC-4958-B953-00E6A36D4AF0}">
      <dgm:prSet/>
      <dgm:spPr/>
      <dgm:t>
        <a:bodyPr/>
        <a:lstStyle/>
        <a:p>
          <a:endParaRPr lang="el-GR"/>
        </a:p>
      </dgm:t>
    </dgm:pt>
    <dgm:pt modelId="{7235BD6E-312E-4A4B-B578-50664E41EBFA}" type="sibTrans" cxnId="{09DA28D7-5DAC-4958-B953-00E6A36D4AF0}">
      <dgm:prSet/>
      <dgm:spPr/>
      <dgm:t>
        <a:bodyPr/>
        <a:lstStyle/>
        <a:p>
          <a:endParaRPr lang="el-GR"/>
        </a:p>
      </dgm:t>
    </dgm:pt>
    <dgm:pt modelId="{E975DC6F-1A35-49E5-AE5C-5DA834BE9B11}">
      <dgm:prSet phldrT="[Κείμενο]"/>
      <dgm:spPr/>
      <dgm:t>
        <a:bodyPr/>
        <a:lstStyle/>
        <a:p>
          <a:r>
            <a:rPr lang="el-GR" dirty="0"/>
            <a:t>Συνήθως χρησιμοποιούνται για τη σύνθεση μακρομορίων, την παραγωγή ενέργειας ή διασπώνται σε μικρότερα μόρια</a:t>
          </a:r>
        </a:p>
      </dgm:t>
    </dgm:pt>
    <dgm:pt modelId="{EDDBF69C-3482-4D84-8AEB-CFB54ECA08AC}" type="parTrans" cxnId="{B6AD6442-F58F-40A9-B060-4A638C764BA6}">
      <dgm:prSet/>
      <dgm:spPr/>
      <dgm:t>
        <a:bodyPr/>
        <a:lstStyle/>
        <a:p>
          <a:endParaRPr lang="el-GR"/>
        </a:p>
      </dgm:t>
    </dgm:pt>
    <dgm:pt modelId="{CB030C84-CCAC-40B5-B169-B5F5CB81CD52}" type="sibTrans" cxnId="{B6AD6442-F58F-40A9-B060-4A638C764BA6}">
      <dgm:prSet/>
      <dgm:spPr/>
      <dgm:t>
        <a:bodyPr/>
        <a:lstStyle/>
        <a:p>
          <a:endParaRPr lang="el-GR"/>
        </a:p>
      </dgm:t>
    </dgm:pt>
    <dgm:pt modelId="{C97AD12A-0414-4305-8CFF-04EE27FB2F3D}" type="pres">
      <dgm:prSet presAssocID="{D994013F-EA4C-4A56-96B2-B0E2CF46234A}" presName="composite" presStyleCnt="0">
        <dgm:presLayoutVars>
          <dgm:chMax val="1"/>
          <dgm:dir/>
          <dgm:resizeHandles val="exact"/>
        </dgm:presLayoutVars>
      </dgm:prSet>
      <dgm:spPr/>
    </dgm:pt>
    <dgm:pt modelId="{DDE11317-0013-4F81-A0C8-6D209FF55DDC}" type="pres">
      <dgm:prSet presAssocID="{A944C4A8-D8A3-4306-95F5-F47E7420D05F}" presName="roof" presStyleLbl="dkBgShp" presStyleIdx="0" presStyleCnt="2" custLinFactNeighborY="-3256"/>
      <dgm:spPr/>
    </dgm:pt>
    <dgm:pt modelId="{51094987-C40E-47F1-8D4A-70F39DB6BC8B}" type="pres">
      <dgm:prSet presAssocID="{A944C4A8-D8A3-4306-95F5-F47E7420D05F}" presName="pillars" presStyleCnt="0"/>
      <dgm:spPr/>
    </dgm:pt>
    <dgm:pt modelId="{3CDEFB44-E752-4943-8764-E8BAA1BF1BDA}" type="pres">
      <dgm:prSet presAssocID="{A944C4A8-D8A3-4306-95F5-F47E7420D05F}" presName="pillar1" presStyleLbl="node1" presStyleIdx="0" presStyleCnt="3">
        <dgm:presLayoutVars>
          <dgm:bulletEnabled val="1"/>
        </dgm:presLayoutVars>
      </dgm:prSet>
      <dgm:spPr/>
    </dgm:pt>
    <dgm:pt modelId="{5F001159-D4B4-4936-A2F9-A81C2D3CFFDC}" type="pres">
      <dgm:prSet presAssocID="{851DC133-841A-445C-A890-4A6AF01E3206}" presName="pillarX" presStyleLbl="node1" presStyleIdx="1" presStyleCnt="3">
        <dgm:presLayoutVars>
          <dgm:bulletEnabled val="1"/>
        </dgm:presLayoutVars>
      </dgm:prSet>
      <dgm:spPr/>
    </dgm:pt>
    <dgm:pt modelId="{5E84CB37-4928-49E0-9AC5-C08DB3BB223A}" type="pres">
      <dgm:prSet presAssocID="{E975DC6F-1A35-49E5-AE5C-5DA834BE9B11}" presName="pillarX" presStyleLbl="node1" presStyleIdx="2" presStyleCnt="3">
        <dgm:presLayoutVars>
          <dgm:bulletEnabled val="1"/>
        </dgm:presLayoutVars>
      </dgm:prSet>
      <dgm:spPr/>
    </dgm:pt>
    <dgm:pt modelId="{54F1C09B-1413-432B-86AF-BE0125B4701B}" type="pres">
      <dgm:prSet presAssocID="{A944C4A8-D8A3-4306-95F5-F47E7420D05F}" presName="base" presStyleLbl="dkBgShp" presStyleIdx="1" presStyleCnt="2"/>
      <dgm:spPr/>
    </dgm:pt>
  </dgm:ptLst>
  <dgm:cxnLst>
    <dgm:cxn modelId="{B68D895F-35B6-4E18-91FC-FF5E81F12109}" type="presOf" srcId="{E975DC6F-1A35-49E5-AE5C-5DA834BE9B11}" destId="{5E84CB37-4928-49E0-9AC5-C08DB3BB223A}" srcOrd="0" destOrd="0" presId="urn:microsoft.com/office/officeart/2005/8/layout/hList3"/>
    <dgm:cxn modelId="{B6AD6442-F58F-40A9-B060-4A638C764BA6}" srcId="{A944C4A8-D8A3-4306-95F5-F47E7420D05F}" destId="{E975DC6F-1A35-49E5-AE5C-5DA834BE9B11}" srcOrd="2" destOrd="0" parTransId="{EDDBF69C-3482-4D84-8AEB-CFB54ECA08AC}" sibTransId="{CB030C84-CCAC-40B5-B169-B5F5CB81CD52}"/>
    <dgm:cxn modelId="{EF7ABC52-C8BF-4C4F-81B4-F6837F7FA943}" type="presOf" srcId="{A944C4A8-D8A3-4306-95F5-F47E7420D05F}" destId="{DDE11317-0013-4F81-A0C8-6D209FF55DDC}" srcOrd="0" destOrd="0" presId="urn:microsoft.com/office/officeart/2005/8/layout/hList3"/>
    <dgm:cxn modelId="{8CEA4A78-747B-4AA6-B361-0F16C1631160}" srcId="{A944C4A8-D8A3-4306-95F5-F47E7420D05F}" destId="{3C0ECBFD-EAC9-4011-9C3A-1EBA401464FE}" srcOrd="0" destOrd="0" parTransId="{89CCEF17-F430-4F2D-8392-526EFDA362DB}" sibTransId="{33790CC6-6EBA-4B35-A12A-89BAFF808365}"/>
    <dgm:cxn modelId="{81C45958-E585-48ED-88A7-803235C9FF1F}" type="presOf" srcId="{3C0ECBFD-EAC9-4011-9C3A-1EBA401464FE}" destId="{3CDEFB44-E752-4943-8764-E8BAA1BF1BDA}" srcOrd="0" destOrd="0" presId="urn:microsoft.com/office/officeart/2005/8/layout/hList3"/>
    <dgm:cxn modelId="{B993AB7E-234C-4FAC-A467-818ED6651579}" type="presOf" srcId="{851DC133-841A-445C-A890-4A6AF01E3206}" destId="{5F001159-D4B4-4936-A2F9-A81C2D3CFFDC}" srcOrd="0" destOrd="0" presId="urn:microsoft.com/office/officeart/2005/8/layout/hList3"/>
    <dgm:cxn modelId="{91D2DAB8-C0C6-4461-BC2B-2401DFF3B9A2}" type="presOf" srcId="{D994013F-EA4C-4A56-96B2-B0E2CF46234A}" destId="{C97AD12A-0414-4305-8CFF-04EE27FB2F3D}" srcOrd="0" destOrd="0" presId="urn:microsoft.com/office/officeart/2005/8/layout/hList3"/>
    <dgm:cxn modelId="{09DA28D7-5DAC-4958-B953-00E6A36D4AF0}" srcId="{A944C4A8-D8A3-4306-95F5-F47E7420D05F}" destId="{851DC133-841A-445C-A890-4A6AF01E3206}" srcOrd="1" destOrd="0" parTransId="{66EE12AE-8A47-42DC-979D-7A1540132844}" sibTransId="{7235BD6E-312E-4A4B-B578-50664E41EBFA}"/>
    <dgm:cxn modelId="{723535F1-3029-4C76-9047-1A2F8BBC8C43}" srcId="{D994013F-EA4C-4A56-96B2-B0E2CF46234A}" destId="{A944C4A8-D8A3-4306-95F5-F47E7420D05F}" srcOrd="0" destOrd="0" parTransId="{CE17C6DE-EFA6-4AC4-8F4C-9612F2051052}" sibTransId="{2BEC3190-FCD9-43F9-93DD-2BD4257C6D33}"/>
    <dgm:cxn modelId="{DE952E89-9783-424C-A4FE-1AF548807A2A}" type="presParOf" srcId="{C97AD12A-0414-4305-8CFF-04EE27FB2F3D}" destId="{DDE11317-0013-4F81-A0C8-6D209FF55DDC}" srcOrd="0" destOrd="0" presId="urn:microsoft.com/office/officeart/2005/8/layout/hList3"/>
    <dgm:cxn modelId="{6A123FCE-BA82-4F02-84A3-6503580326E9}" type="presParOf" srcId="{C97AD12A-0414-4305-8CFF-04EE27FB2F3D}" destId="{51094987-C40E-47F1-8D4A-70F39DB6BC8B}" srcOrd="1" destOrd="0" presId="urn:microsoft.com/office/officeart/2005/8/layout/hList3"/>
    <dgm:cxn modelId="{86B370AB-A189-4018-A130-AE0CF1CC9F31}" type="presParOf" srcId="{51094987-C40E-47F1-8D4A-70F39DB6BC8B}" destId="{3CDEFB44-E752-4943-8764-E8BAA1BF1BDA}" srcOrd="0" destOrd="0" presId="urn:microsoft.com/office/officeart/2005/8/layout/hList3"/>
    <dgm:cxn modelId="{2F114432-AA18-4F89-A149-96FFFA4BAC01}" type="presParOf" srcId="{51094987-C40E-47F1-8D4A-70F39DB6BC8B}" destId="{5F001159-D4B4-4936-A2F9-A81C2D3CFFDC}" srcOrd="1" destOrd="0" presId="urn:microsoft.com/office/officeart/2005/8/layout/hList3"/>
    <dgm:cxn modelId="{6C55341D-A6C3-4916-B6F7-C903B18A1F80}" type="presParOf" srcId="{51094987-C40E-47F1-8D4A-70F39DB6BC8B}" destId="{5E84CB37-4928-49E0-9AC5-C08DB3BB223A}" srcOrd="2" destOrd="0" presId="urn:microsoft.com/office/officeart/2005/8/layout/hList3"/>
    <dgm:cxn modelId="{52A75D01-4AA6-4864-B3CB-5B47102664D5}" type="presParOf" srcId="{C97AD12A-0414-4305-8CFF-04EE27FB2F3D}" destId="{54F1C09B-1413-432B-86AF-BE0125B4701B}"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28EDD-BCE4-4BF9-A13A-B4A7FF587B3D}">
      <dsp:nvSpPr>
        <dsp:cNvPr id="0" name=""/>
        <dsp:cNvSpPr/>
      </dsp:nvSpPr>
      <dsp:spPr>
        <a:xfrm>
          <a:off x="3976191" y="2026693"/>
          <a:ext cx="2821813" cy="671463"/>
        </a:xfrm>
        <a:custGeom>
          <a:avLst/>
          <a:gdLst/>
          <a:ahLst/>
          <a:cxnLst/>
          <a:rect l="0" t="0" r="0" b="0"/>
          <a:pathLst>
            <a:path>
              <a:moveTo>
                <a:pt x="0" y="0"/>
              </a:moveTo>
              <a:lnTo>
                <a:pt x="0" y="457582"/>
              </a:lnTo>
              <a:lnTo>
                <a:pt x="2821813" y="457582"/>
              </a:lnTo>
              <a:lnTo>
                <a:pt x="2821813" y="67146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658B95-93E8-4780-9470-A9933AD13D57}">
      <dsp:nvSpPr>
        <dsp:cNvPr id="0" name=""/>
        <dsp:cNvSpPr/>
      </dsp:nvSpPr>
      <dsp:spPr>
        <a:xfrm>
          <a:off x="3930471" y="2026693"/>
          <a:ext cx="91440" cy="671463"/>
        </a:xfrm>
        <a:custGeom>
          <a:avLst/>
          <a:gdLst/>
          <a:ahLst/>
          <a:cxnLst/>
          <a:rect l="0" t="0" r="0" b="0"/>
          <a:pathLst>
            <a:path>
              <a:moveTo>
                <a:pt x="45720" y="0"/>
              </a:moveTo>
              <a:lnTo>
                <a:pt x="45720" y="67146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7B6E9B-8D78-4408-9B10-9F1C21B1A3DD}">
      <dsp:nvSpPr>
        <dsp:cNvPr id="0" name=""/>
        <dsp:cNvSpPr/>
      </dsp:nvSpPr>
      <dsp:spPr>
        <a:xfrm>
          <a:off x="1154378" y="2026693"/>
          <a:ext cx="2821813" cy="671463"/>
        </a:xfrm>
        <a:custGeom>
          <a:avLst/>
          <a:gdLst/>
          <a:ahLst/>
          <a:cxnLst/>
          <a:rect l="0" t="0" r="0" b="0"/>
          <a:pathLst>
            <a:path>
              <a:moveTo>
                <a:pt x="2821813" y="0"/>
              </a:moveTo>
              <a:lnTo>
                <a:pt x="2821813" y="457582"/>
              </a:lnTo>
              <a:lnTo>
                <a:pt x="0" y="457582"/>
              </a:lnTo>
              <a:lnTo>
                <a:pt x="0" y="67146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76056E-1BDA-47E7-B221-9C50029FBCF9}">
      <dsp:nvSpPr>
        <dsp:cNvPr id="0" name=""/>
        <dsp:cNvSpPr/>
      </dsp:nvSpPr>
      <dsp:spPr>
        <a:xfrm>
          <a:off x="2821813" y="560632"/>
          <a:ext cx="2308756" cy="14660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005BF2-B4A8-4C44-BA00-AB8CA9CDEF16}">
      <dsp:nvSpPr>
        <dsp:cNvPr id="0" name=""/>
        <dsp:cNvSpPr/>
      </dsp:nvSpPr>
      <dsp:spPr>
        <a:xfrm>
          <a:off x="3078341" y="804334"/>
          <a:ext cx="2308756" cy="146606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dirty="0"/>
            <a:t>Οργανισμοί </a:t>
          </a:r>
        </a:p>
      </dsp:txBody>
      <dsp:txXfrm>
        <a:off x="3121280" y="847273"/>
        <a:ext cx="2222878" cy="1380182"/>
      </dsp:txXfrm>
    </dsp:sp>
    <dsp:sp modelId="{B6B7B7F0-9C6D-49DA-BB69-5F36D54F65D8}">
      <dsp:nvSpPr>
        <dsp:cNvPr id="0" name=""/>
        <dsp:cNvSpPr/>
      </dsp:nvSpPr>
      <dsp:spPr>
        <a:xfrm>
          <a:off x="0" y="2698156"/>
          <a:ext cx="2308756" cy="14660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2D8BBC-365F-496F-B54C-ACD0484E11CA}">
      <dsp:nvSpPr>
        <dsp:cNvPr id="0" name=""/>
        <dsp:cNvSpPr/>
      </dsp:nvSpPr>
      <dsp:spPr>
        <a:xfrm>
          <a:off x="256528" y="2941858"/>
          <a:ext cx="2308756" cy="146606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dirty="0"/>
            <a:t>Προκαρυωτικοί </a:t>
          </a:r>
        </a:p>
      </dsp:txBody>
      <dsp:txXfrm>
        <a:off x="299467" y="2984797"/>
        <a:ext cx="2222878" cy="1380182"/>
      </dsp:txXfrm>
    </dsp:sp>
    <dsp:sp modelId="{7DEFFB17-EAF2-4FE8-B512-B1CE0D0D417D}">
      <dsp:nvSpPr>
        <dsp:cNvPr id="0" name=""/>
        <dsp:cNvSpPr/>
      </dsp:nvSpPr>
      <dsp:spPr>
        <a:xfrm>
          <a:off x="2821813" y="2698156"/>
          <a:ext cx="2308756" cy="14660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08F7EB-B44A-4077-A89E-665F96E3B979}">
      <dsp:nvSpPr>
        <dsp:cNvPr id="0" name=""/>
        <dsp:cNvSpPr/>
      </dsp:nvSpPr>
      <dsp:spPr>
        <a:xfrm>
          <a:off x="3078341" y="2941858"/>
          <a:ext cx="2308756" cy="146606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dirty="0"/>
            <a:t>Ευκαρυωτικοί </a:t>
          </a:r>
        </a:p>
      </dsp:txBody>
      <dsp:txXfrm>
        <a:off x="3121280" y="2984797"/>
        <a:ext cx="2222878" cy="1380182"/>
      </dsp:txXfrm>
    </dsp:sp>
    <dsp:sp modelId="{0E899D67-6F53-4D8D-88FD-110B15C18F9B}">
      <dsp:nvSpPr>
        <dsp:cNvPr id="0" name=""/>
        <dsp:cNvSpPr/>
      </dsp:nvSpPr>
      <dsp:spPr>
        <a:xfrm>
          <a:off x="5643626" y="2698156"/>
          <a:ext cx="2308756" cy="14660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4DCF24-00FF-4CDF-8964-372D564341C5}">
      <dsp:nvSpPr>
        <dsp:cNvPr id="0" name=""/>
        <dsp:cNvSpPr/>
      </dsp:nvSpPr>
      <dsp:spPr>
        <a:xfrm>
          <a:off x="5900155" y="2941858"/>
          <a:ext cx="2308756" cy="146606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dirty="0"/>
            <a:t>Ιοί </a:t>
          </a:r>
        </a:p>
      </dsp:txBody>
      <dsp:txXfrm>
        <a:off x="5943094" y="2984797"/>
        <a:ext cx="2222878" cy="13801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5F988-1431-4021-900C-E2B1E7462449}">
      <dsp:nvSpPr>
        <dsp:cNvPr id="0" name=""/>
        <dsp:cNvSpPr/>
      </dsp:nvSpPr>
      <dsp:spPr>
        <a:xfrm>
          <a:off x="6090413" y="3396521"/>
          <a:ext cx="91440" cy="653934"/>
        </a:xfrm>
        <a:custGeom>
          <a:avLst/>
          <a:gdLst/>
          <a:ahLst/>
          <a:cxnLst/>
          <a:rect l="0" t="0" r="0" b="0"/>
          <a:pathLst>
            <a:path>
              <a:moveTo>
                <a:pt x="51644" y="0"/>
              </a:moveTo>
              <a:lnTo>
                <a:pt x="51644" y="460691"/>
              </a:lnTo>
              <a:lnTo>
                <a:pt x="45720" y="460691"/>
              </a:lnTo>
              <a:lnTo>
                <a:pt x="45720" y="65393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98452-F161-4D54-AF1E-7B1B750BF4B5}">
      <dsp:nvSpPr>
        <dsp:cNvPr id="0" name=""/>
        <dsp:cNvSpPr/>
      </dsp:nvSpPr>
      <dsp:spPr>
        <a:xfrm>
          <a:off x="3592524" y="1465250"/>
          <a:ext cx="2549533" cy="606673"/>
        </a:xfrm>
        <a:custGeom>
          <a:avLst/>
          <a:gdLst/>
          <a:ahLst/>
          <a:cxnLst/>
          <a:rect l="0" t="0" r="0" b="0"/>
          <a:pathLst>
            <a:path>
              <a:moveTo>
                <a:pt x="0" y="0"/>
              </a:moveTo>
              <a:lnTo>
                <a:pt x="0" y="413429"/>
              </a:lnTo>
              <a:lnTo>
                <a:pt x="2549533" y="413429"/>
              </a:lnTo>
              <a:lnTo>
                <a:pt x="2549533" y="60667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785388-8ABC-4A03-BF43-B30AFC2DB425}">
      <dsp:nvSpPr>
        <dsp:cNvPr id="0" name=""/>
        <dsp:cNvSpPr/>
      </dsp:nvSpPr>
      <dsp:spPr>
        <a:xfrm>
          <a:off x="3546804" y="3396521"/>
          <a:ext cx="91440" cy="606673"/>
        </a:xfrm>
        <a:custGeom>
          <a:avLst/>
          <a:gdLst/>
          <a:ahLst/>
          <a:cxnLst/>
          <a:rect l="0" t="0" r="0" b="0"/>
          <a:pathLst>
            <a:path>
              <a:moveTo>
                <a:pt x="45720" y="0"/>
              </a:moveTo>
              <a:lnTo>
                <a:pt x="45720" y="60667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4469ED-58BC-4E66-8E8D-8656B96A6267}">
      <dsp:nvSpPr>
        <dsp:cNvPr id="0" name=""/>
        <dsp:cNvSpPr/>
      </dsp:nvSpPr>
      <dsp:spPr>
        <a:xfrm>
          <a:off x="3546804" y="1465250"/>
          <a:ext cx="91440" cy="606673"/>
        </a:xfrm>
        <a:custGeom>
          <a:avLst/>
          <a:gdLst/>
          <a:ahLst/>
          <a:cxnLst/>
          <a:rect l="0" t="0" r="0" b="0"/>
          <a:pathLst>
            <a:path>
              <a:moveTo>
                <a:pt x="45720" y="0"/>
              </a:moveTo>
              <a:lnTo>
                <a:pt x="45720" y="60667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627744-0432-45E0-BDE6-949207B32A39}">
      <dsp:nvSpPr>
        <dsp:cNvPr id="0" name=""/>
        <dsp:cNvSpPr/>
      </dsp:nvSpPr>
      <dsp:spPr>
        <a:xfrm>
          <a:off x="997270" y="3396521"/>
          <a:ext cx="91440" cy="606673"/>
        </a:xfrm>
        <a:custGeom>
          <a:avLst/>
          <a:gdLst/>
          <a:ahLst/>
          <a:cxnLst/>
          <a:rect l="0" t="0" r="0" b="0"/>
          <a:pathLst>
            <a:path>
              <a:moveTo>
                <a:pt x="45720" y="0"/>
              </a:moveTo>
              <a:lnTo>
                <a:pt x="45720" y="60667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D6DCE2-6B86-4E49-8CED-0C9B882C0D83}">
      <dsp:nvSpPr>
        <dsp:cNvPr id="0" name=""/>
        <dsp:cNvSpPr/>
      </dsp:nvSpPr>
      <dsp:spPr>
        <a:xfrm>
          <a:off x="1042990" y="1465250"/>
          <a:ext cx="2549533" cy="606673"/>
        </a:xfrm>
        <a:custGeom>
          <a:avLst/>
          <a:gdLst/>
          <a:ahLst/>
          <a:cxnLst/>
          <a:rect l="0" t="0" r="0" b="0"/>
          <a:pathLst>
            <a:path>
              <a:moveTo>
                <a:pt x="2549533" y="0"/>
              </a:moveTo>
              <a:lnTo>
                <a:pt x="2549533" y="413429"/>
              </a:lnTo>
              <a:lnTo>
                <a:pt x="0" y="413429"/>
              </a:lnTo>
              <a:lnTo>
                <a:pt x="0" y="60667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00F686-0FD6-4D6C-BAAF-1629015A0431}">
      <dsp:nvSpPr>
        <dsp:cNvPr id="0" name=""/>
        <dsp:cNvSpPr/>
      </dsp:nvSpPr>
      <dsp:spPr>
        <a:xfrm>
          <a:off x="2549533" y="140651"/>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FF00C7-2CB2-4075-BE43-BE5D514820DB}">
      <dsp:nvSpPr>
        <dsp:cNvPr id="0" name=""/>
        <dsp:cNvSpPr/>
      </dsp:nvSpPr>
      <dsp:spPr>
        <a:xfrm>
          <a:off x="2781309" y="360838"/>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t>Σάκχαρα </a:t>
          </a:r>
          <a:r>
            <a:rPr lang="el-GR" sz="2000" kern="1200" dirty="0"/>
            <a:t> </a:t>
          </a:r>
        </a:p>
      </dsp:txBody>
      <dsp:txXfrm>
        <a:off x="2820105" y="399634"/>
        <a:ext cx="2008389" cy="1247006"/>
      </dsp:txXfrm>
    </dsp:sp>
    <dsp:sp modelId="{45CF4856-AF92-4091-AB18-FE9F33BB945A}">
      <dsp:nvSpPr>
        <dsp:cNvPr id="0" name=""/>
        <dsp:cNvSpPr/>
      </dsp:nvSpPr>
      <dsp:spPr>
        <a:xfrm>
          <a:off x="0" y="2071923"/>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AC9A3D-4CCD-498D-82FE-D710D9CBEEB0}">
      <dsp:nvSpPr>
        <dsp:cNvPr id="0" name=""/>
        <dsp:cNvSpPr/>
      </dsp:nvSpPr>
      <dsp:spPr>
        <a:xfrm>
          <a:off x="231775" y="2292110"/>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t>Μονοσακχαρίτες </a:t>
          </a:r>
        </a:p>
      </dsp:txBody>
      <dsp:txXfrm>
        <a:off x="270571" y="2330906"/>
        <a:ext cx="2008389" cy="1247006"/>
      </dsp:txXfrm>
    </dsp:sp>
    <dsp:sp modelId="{C9083A81-F2D1-487D-895E-499BDB4421E0}">
      <dsp:nvSpPr>
        <dsp:cNvPr id="0" name=""/>
        <dsp:cNvSpPr/>
      </dsp:nvSpPr>
      <dsp:spPr>
        <a:xfrm>
          <a:off x="0" y="4003194"/>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DD94DB-C7D7-499E-B7BC-29AEDCB5EA8D}">
      <dsp:nvSpPr>
        <dsp:cNvPr id="0" name=""/>
        <dsp:cNvSpPr/>
      </dsp:nvSpPr>
      <dsp:spPr>
        <a:xfrm>
          <a:off x="231775" y="4223381"/>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t>Γλυκόζη</a:t>
          </a:r>
        </a:p>
        <a:p>
          <a:pPr marL="0" lvl="0" indent="0" algn="ctr" defTabSz="889000">
            <a:lnSpc>
              <a:spcPct val="90000"/>
            </a:lnSpc>
            <a:spcBef>
              <a:spcPct val="0"/>
            </a:spcBef>
            <a:spcAft>
              <a:spcPct val="35000"/>
            </a:spcAft>
            <a:buNone/>
          </a:pPr>
          <a:r>
            <a:rPr lang="el-GR" sz="2000" kern="1200" dirty="0"/>
            <a:t>Φρουκτόζη </a:t>
          </a:r>
        </a:p>
        <a:p>
          <a:pPr marL="0" lvl="0" indent="0" algn="ctr" defTabSz="889000">
            <a:lnSpc>
              <a:spcPct val="90000"/>
            </a:lnSpc>
            <a:spcBef>
              <a:spcPct val="0"/>
            </a:spcBef>
            <a:spcAft>
              <a:spcPct val="35000"/>
            </a:spcAft>
            <a:buNone/>
          </a:pPr>
          <a:r>
            <a:rPr lang="el-GR" sz="2000" kern="1200" dirty="0"/>
            <a:t>Γαλακτόζη</a:t>
          </a:r>
          <a:r>
            <a:rPr lang="en-US" sz="2000" kern="1200" dirty="0"/>
            <a:t> </a:t>
          </a:r>
          <a:r>
            <a:rPr lang="el-GR" sz="2000" kern="1200" dirty="0"/>
            <a:t>κα  </a:t>
          </a:r>
        </a:p>
      </dsp:txBody>
      <dsp:txXfrm>
        <a:off x="270571" y="4262177"/>
        <a:ext cx="2008389" cy="1247006"/>
      </dsp:txXfrm>
    </dsp:sp>
    <dsp:sp modelId="{A348C0F7-C1D0-4C55-9BC2-2117BCF06341}">
      <dsp:nvSpPr>
        <dsp:cNvPr id="0" name=""/>
        <dsp:cNvSpPr/>
      </dsp:nvSpPr>
      <dsp:spPr>
        <a:xfrm>
          <a:off x="2549533" y="2071923"/>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7D6BEA-29A8-4992-B587-2E7C4B81227C}">
      <dsp:nvSpPr>
        <dsp:cNvPr id="0" name=""/>
        <dsp:cNvSpPr/>
      </dsp:nvSpPr>
      <dsp:spPr>
        <a:xfrm>
          <a:off x="2781309" y="2292110"/>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t>Δισακχαρίτες </a:t>
          </a:r>
        </a:p>
      </dsp:txBody>
      <dsp:txXfrm>
        <a:off x="2820105" y="2330906"/>
        <a:ext cx="2008389" cy="1247006"/>
      </dsp:txXfrm>
    </dsp:sp>
    <dsp:sp modelId="{E98563DB-E2C4-41FA-96DF-96E771C7BF42}">
      <dsp:nvSpPr>
        <dsp:cNvPr id="0" name=""/>
        <dsp:cNvSpPr/>
      </dsp:nvSpPr>
      <dsp:spPr>
        <a:xfrm>
          <a:off x="2549533" y="4003194"/>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D35680-2DFA-4A16-B70E-2F89F4C0D31F}">
      <dsp:nvSpPr>
        <dsp:cNvPr id="0" name=""/>
        <dsp:cNvSpPr/>
      </dsp:nvSpPr>
      <dsp:spPr>
        <a:xfrm>
          <a:off x="2781309" y="4223381"/>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t>Σακχαρόζη </a:t>
          </a:r>
        </a:p>
        <a:p>
          <a:pPr marL="0" lvl="0" indent="0" algn="ctr" defTabSz="889000">
            <a:lnSpc>
              <a:spcPct val="90000"/>
            </a:lnSpc>
            <a:spcBef>
              <a:spcPct val="0"/>
            </a:spcBef>
            <a:spcAft>
              <a:spcPct val="35000"/>
            </a:spcAft>
            <a:buNone/>
          </a:pPr>
          <a:r>
            <a:rPr lang="el-GR" sz="2000" kern="1200" dirty="0"/>
            <a:t>Λακτόζη </a:t>
          </a:r>
        </a:p>
        <a:p>
          <a:pPr marL="0" lvl="0" indent="0" algn="ctr" defTabSz="889000">
            <a:lnSpc>
              <a:spcPct val="90000"/>
            </a:lnSpc>
            <a:spcBef>
              <a:spcPct val="0"/>
            </a:spcBef>
            <a:spcAft>
              <a:spcPct val="35000"/>
            </a:spcAft>
            <a:buNone/>
          </a:pPr>
          <a:r>
            <a:rPr lang="el-GR" sz="2000" kern="1200" dirty="0"/>
            <a:t>Μαλτόζη κα</a:t>
          </a:r>
        </a:p>
      </dsp:txBody>
      <dsp:txXfrm>
        <a:off x="2820105" y="4262177"/>
        <a:ext cx="2008389" cy="1247006"/>
      </dsp:txXfrm>
    </dsp:sp>
    <dsp:sp modelId="{E8260684-B644-4575-BC06-2557F706625F}">
      <dsp:nvSpPr>
        <dsp:cNvPr id="0" name=""/>
        <dsp:cNvSpPr/>
      </dsp:nvSpPr>
      <dsp:spPr>
        <a:xfrm>
          <a:off x="5099066" y="2071923"/>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B37396-5FA8-4EFE-ACCE-CCC874B726EB}">
      <dsp:nvSpPr>
        <dsp:cNvPr id="0" name=""/>
        <dsp:cNvSpPr/>
      </dsp:nvSpPr>
      <dsp:spPr>
        <a:xfrm>
          <a:off x="5330842" y="2292110"/>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t>Πολυσακχαρίτες </a:t>
          </a:r>
        </a:p>
      </dsp:txBody>
      <dsp:txXfrm>
        <a:off x="5369638" y="2330906"/>
        <a:ext cx="2008389" cy="1247006"/>
      </dsp:txXfrm>
    </dsp:sp>
    <dsp:sp modelId="{0D532174-EADB-413F-98F8-25857588DFEB}">
      <dsp:nvSpPr>
        <dsp:cNvPr id="0" name=""/>
        <dsp:cNvSpPr/>
      </dsp:nvSpPr>
      <dsp:spPr>
        <a:xfrm>
          <a:off x="5093142" y="4050456"/>
          <a:ext cx="2085981" cy="13245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25DC26-F9DF-4E7D-B91F-60A60FB15000}">
      <dsp:nvSpPr>
        <dsp:cNvPr id="0" name=""/>
        <dsp:cNvSpPr/>
      </dsp:nvSpPr>
      <dsp:spPr>
        <a:xfrm>
          <a:off x="5324918" y="4270643"/>
          <a:ext cx="2085981" cy="13245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t>Γλυκογόνο </a:t>
          </a:r>
        </a:p>
        <a:p>
          <a:pPr marL="0" lvl="0" indent="0" algn="ctr" defTabSz="889000">
            <a:lnSpc>
              <a:spcPct val="90000"/>
            </a:lnSpc>
            <a:spcBef>
              <a:spcPct val="0"/>
            </a:spcBef>
            <a:spcAft>
              <a:spcPct val="35000"/>
            </a:spcAft>
            <a:buNone/>
          </a:pPr>
          <a:r>
            <a:rPr lang="el-GR" sz="2000" kern="1200" dirty="0"/>
            <a:t>Άμυλο, </a:t>
          </a:r>
        </a:p>
        <a:p>
          <a:pPr marL="0" lvl="0" indent="0" algn="ctr" defTabSz="889000">
            <a:lnSpc>
              <a:spcPct val="90000"/>
            </a:lnSpc>
            <a:spcBef>
              <a:spcPct val="0"/>
            </a:spcBef>
            <a:spcAft>
              <a:spcPct val="35000"/>
            </a:spcAft>
            <a:buNone/>
          </a:pPr>
          <a:r>
            <a:rPr lang="el-GR" sz="2000" kern="1200" dirty="0"/>
            <a:t>Κυτταρίνη κα </a:t>
          </a:r>
        </a:p>
      </dsp:txBody>
      <dsp:txXfrm>
        <a:off x="5363714" y="4309439"/>
        <a:ext cx="2008389" cy="12470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5D62C-DB82-489E-BD67-8E6F4D71B075}">
      <dsp:nvSpPr>
        <dsp:cNvPr id="0" name=""/>
        <dsp:cNvSpPr/>
      </dsp:nvSpPr>
      <dsp:spPr>
        <a:xfrm>
          <a:off x="3050" y="0"/>
          <a:ext cx="2934890" cy="4064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Πεντόζες</a:t>
          </a:r>
          <a:r>
            <a:rPr lang="en-US" sz="1800" kern="1200" dirty="0"/>
            <a:t> (C</a:t>
          </a:r>
          <a:r>
            <a:rPr lang="en-US" sz="1800" kern="1200" baseline="-25000" dirty="0"/>
            <a:t>5</a:t>
          </a:r>
          <a:r>
            <a:rPr lang="en-US" sz="1800" kern="1200" baseline="0" dirty="0"/>
            <a:t>H</a:t>
          </a:r>
          <a:r>
            <a:rPr lang="en-US" sz="1800" kern="1200" baseline="-25000" dirty="0"/>
            <a:t>10</a:t>
          </a:r>
          <a:r>
            <a:rPr lang="en-US" sz="1800" kern="1200" baseline="0" dirty="0"/>
            <a:t>O</a:t>
          </a:r>
          <a:r>
            <a:rPr lang="en-US" sz="1800" kern="1200" baseline="-25000" dirty="0"/>
            <a:t>10</a:t>
          </a:r>
          <a:r>
            <a:rPr lang="en-US" sz="1800" kern="1200" baseline="0" dirty="0"/>
            <a:t>)</a:t>
          </a:r>
          <a:r>
            <a:rPr lang="el-GR" sz="5400" kern="1200" dirty="0"/>
            <a:t> </a:t>
          </a:r>
        </a:p>
      </dsp:txBody>
      <dsp:txXfrm>
        <a:off x="3050" y="0"/>
        <a:ext cx="2934890" cy="1219200"/>
      </dsp:txXfrm>
    </dsp:sp>
    <dsp:sp modelId="{45E41CC0-7F9C-4D87-B403-AFF2087F6133}">
      <dsp:nvSpPr>
        <dsp:cNvPr id="0" name=""/>
        <dsp:cNvSpPr/>
      </dsp:nvSpPr>
      <dsp:spPr>
        <a:xfrm>
          <a:off x="296540" y="1220390"/>
          <a:ext cx="2347912" cy="122535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l-GR" sz="1600" kern="1200" dirty="0"/>
            <a:t>Ριβόζη</a:t>
          </a:r>
        </a:p>
        <a:p>
          <a:pPr marL="0" lvl="0" indent="0" algn="ctr" defTabSz="711200">
            <a:lnSpc>
              <a:spcPct val="90000"/>
            </a:lnSpc>
            <a:spcBef>
              <a:spcPct val="0"/>
            </a:spcBef>
            <a:spcAft>
              <a:spcPct val="35000"/>
            </a:spcAft>
            <a:buNone/>
          </a:pPr>
          <a:r>
            <a:rPr lang="el-GR" sz="1600" kern="1200" dirty="0"/>
            <a:t>Συστατικό των ριβονουκλεοτιδίων </a:t>
          </a:r>
        </a:p>
      </dsp:txBody>
      <dsp:txXfrm>
        <a:off x="332429" y="1256279"/>
        <a:ext cx="2276134" cy="1153573"/>
      </dsp:txXfrm>
    </dsp:sp>
    <dsp:sp modelId="{8312ED62-83ED-41BD-960E-B64A46548CA4}">
      <dsp:nvSpPr>
        <dsp:cNvPr id="0" name=""/>
        <dsp:cNvSpPr/>
      </dsp:nvSpPr>
      <dsp:spPr>
        <a:xfrm>
          <a:off x="296540" y="2634257"/>
          <a:ext cx="2347912" cy="122535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l-GR" sz="1600" kern="1200" dirty="0"/>
            <a:t>Δεσοξυριβόζη</a:t>
          </a:r>
        </a:p>
        <a:p>
          <a:pPr marL="0" lvl="0" indent="0" algn="ctr" defTabSz="711200">
            <a:lnSpc>
              <a:spcPct val="90000"/>
            </a:lnSpc>
            <a:spcBef>
              <a:spcPct val="0"/>
            </a:spcBef>
            <a:spcAft>
              <a:spcPct val="35000"/>
            </a:spcAft>
            <a:buNone/>
          </a:pPr>
          <a:r>
            <a:rPr lang="el-GR" sz="1600" kern="1200" dirty="0"/>
            <a:t>Συστατικό των </a:t>
          </a:r>
          <a:r>
            <a:rPr lang="el-GR" sz="1600" kern="1200" dirty="0" err="1"/>
            <a:t>δεσοξυριβονουκλεοτιδίων</a:t>
          </a:r>
          <a:endParaRPr lang="el-GR" sz="1600" kern="1200" dirty="0"/>
        </a:p>
      </dsp:txBody>
      <dsp:txXfrm>
        <a:off x="332429" y="2670146"/>
        <a:ext cx="2276134" cy="1153573"/>
      </dsp:txXfrm>
    </dsp:sp>
    <dsp:sp modelId="{9D9DAB47-6992-4887-A500-186F214F814F}">
      <dsp:nvSpPr>
        <dsp:cNvPr id="0" name=""/>
        <dsp:cNvSpPr/>
      </dsp:nvSpPr>
      <dsp:spPr>
        <a:xfrm>
          <a:off x="3158058" y="0"/>
          <a:ext cx="2934890" cy="4064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Εξόζες</a:t>
          </a:r>
          <a:r>
            <a:rPr lang="en-US" sz="1800" kern="1200" dirty="0"/>
            <a:t> (C</a:t>
          </a:r>
          <a:r>
            <a:rPr lang="en-US" sz="1800" kern="1200" baseline="-25000" dirty="0"/>
            <a:t>6</a:t>
          </a:r>
          <a:r>
            <a:rPr lang="en-US" sz="1800" kern="1200" baseline="0" dirty="0"/>
            <a:t>H</a:t>
          </a:r>
          <a:r>
            <a:rPr lang="en-US" sz="1800" kern="1200" baseline="-25000" dirty="0"/>
            <a:t>12</a:t>
          </a:r>
          <a:r>
            <a:rPr lang="en-US" sz="1800" kern="1200" baseline="0" dirty="0"/>
            <a:t>O</a:t>
          </a:r>
          <a:r>
            <a:rPr lang="en-US" sz="1800" kern="1200" baseline="-25000" dirty="0"/>
            <a:t>6</a:t>
          </a:r>
          <a:r>
            <a:rPr lang="en-US" sz="1800" kern="1200" baseline="0" dirty="0"/>
            <a:t>)</a:t>
          </a:r>
          <a:r>
            <a:rPr lang="el-GR" sz="5600" kern="1200" dirty="0"/>
            <a:t> </a:t>
          </a:r>
        </a:p>
      </dsp:txBody>
      <dsp:txXfrm>
        <a:off x="3158058" y="0"/>
        <a:ext cx="2934890" cy="1219200"/>
      </dsp:txXfrm>
    </dsp:sp>
    <dsp:sp modelId="{BACD52C1-EE31-447A-A3C2-A4EF0EF56E4C}">
      <dsp:nvSpPr>
        <dsp:cNvPr id="0" name=""/>
        <dsp:cNvSpPr/>
      </dsp:nvSpPr>
      <dsp:spPr>
        <a:xfrm>
          <a:off x="3451547" y="1219547"/>
          <a:ext cx="2347912" cy="798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l-GR" sz="1600" kern="1200" dirty="0"/>
            <a:t>Γλυκόζη</a:t>
          </a:r>
          <a:r>
            <a:rPr lang="el-GR" sz="3600" kern="1200" dirty="0"/>
            <a:t> </a:t>
          </a:r>
        </a:p>
      </dsp:txBody>
      <dsp:txXfrm>
        <a:off x="3474932" y="1242932"/>
        <a:ext cx="2301142" cy="751643"/>
      </dsp:txXfrm>
    </dsp:sp>
    <dsp:sp modelId="{22AC04F9-E2D5-4D18-AB05-EDB4066108FD}">
      <dsp:nvSpPr>
        <dsp:cNvPr id="0" name=""/>
        <dsp:cNvSpPr/>
      </dsp:nvSpPr>
      <dsp:spPr>
        <a:xfrm>
          <a:off x="3451547" y="2140793"/>
          <a:ext cx="2347912" cy="798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l-GR" sz="1600" kern="1200" dirty="0"/>
            <a:t>Φρουκτόζη</a:t>
          </a:r>
          <a:r>
            <a:rPr lang="el-GR" sz="3600" kern="1200" dirty="0"/>
            <a:t> </a:t>
          </a:r>
        </a:p>
      </dsp:txBody>
      <dsp:txXfrm>
        <a:off x="3474932" y="2164178"/>
        <a:ext cx="2301142" cy="751643"/>
      </dsp:txXfrm>
    </dsp:sp>
    <dsp:sp modelId="{279E11BD-F8AF-431E-96A3-A727F2DC3C94}">
      <dsp:nvSpPr>
        <dsp:cNvPr id="0" name=""/>
        <dsp:cNvSpPr/>
      </dsp:nvSpPr>
      <dsp:spPr>
        <a:xfrm>
          <a:off x="3451547" y="3062039"/>
          <a:ext cx="2347912" cy="798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l-GR" sz="1600" kern="1200" dirty="0"/>
            <a:t>Γαλακτόζη</a:t>
          </a:r>
          <a:r>
            <a:rPr lang="el-GR" sz="3800" kern="1200" dirty="0"/>
            <a:t> </a:t>
          </a:r>
        </a:p>
      </dsp:txBody>
      <dsp:txXfrm>
        <a:off x="3474932" y="3085424"/>
        <a:ext cx="2301142" cy="7516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82D7D-2F74-4ABF-9730-C62EA53870A2}">
      <dsp:nvSpPr>
        <dsp:cNvPr id="0" name=""/>
        <dsp:cNvSpPr/>
      </dsp:nvSpPr>
      <dsp:spPr>
        <a:xfrm>
          <a:off x="0" y="0"/>
          <a:ext cx="7488832" cy="1344081"/>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l-GR" sz="2700" kern="1200" dirty="0"/>
            <a:t>Δισακχαρίτες </a:t>
          </a:r>
        </a:p>
        <a:p>
          <a:pPr marL="0" lvl="0" indent="0" algn="ctr" defTabSz="1200150">
            <a:lnSpc>
              <a:spcPct val="90000"/>
            </a:lnSpc>
            <a:spcBef>
              <a:spcPct val="0"/>
            </a:spcBef>
            <a:spcAft>
              <a:spcPct val="35000"/>
            </a:spcAft>
            <a:buNone/>
          </a:pPr>
          <a:r>
            <a:rPr lang="el-GR" sz="2700" kern="1200" dirty="0"/>
            <a:t>Σύνδεση δύο μονοσακχαριτών με γλυκοζιτικό δεσμό</a:t>
          </a:r>
        </a:p>
      </dsp:txBody>
      <dsp:txXfrm>
        <a:off x="0" y="0"/>
        <a:ext cx="7488832" cy="1344081"/>
      </dsp:txXfrm>
    </dsp:sp>
    <dsp:sp modelId="{036A6F95-6CEF-4079-9EDC-4E08207BEF17}">
      <dsp:nvSpPr>
        <dsp:cNvPr id="0" name=""/>
        <dsp:cNvSpPr/>
      </dsp:nvSpPr>
      <dsp:spPr>
        <a:xfrm>
          <a:off x="3656" y="1344081"/>
          <a:ext cx="2493839" cy="28225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t>Σακχαρόζη </a:t>
          </a:r>
        </a:p>
        <a:p>
          <a:pPr marL="0" lvl="0" indent="0" algn="ctr" defTabSz="889000">
            <a:lnSpc>
              <a:spcPct val="90000"/>
            </a:lnSpc>
            <a:spcBef>
              <a:spcPct val="0"/>
            </a:spcBef>
            <a:spcAft>
              <a:spcPct val="35000"/>
            </a:spcAft>
            <a:buNone/>
          </a:pPr>
          <a:r>
            <a:rPr lang="el-GR" sz="2000" kern="1200" dirty="0"/>
            <a:t>Γλυκόζη + Φρουκτόζη</a:t>
          </a:r>
        </a:p>
        <a:p>
          <a:pPr marL="0" lvl="0" indent="0" algn="ctr" defTabSz="889000">
            <a:lnSpc>
              <a:spcPct val="90000"/>
            </a:lnSpc>
            <a:spcBef>
              <a:spcPct val="0"/>
            </a:spcBef>
            <a:spcAft>
              <a:spcPct val="35000"/>
            </a:spcAft>
            <a:buNone/>
          </a:pPr>
          <a:r>
            <a:rPr lang="el-GR" sz="2000" kern="1200" dirty="0"/>
            <a:t>Ο πιο συνηθισμένος δισακχαρίτης. Απαντάται στις περισσότερες τροφές που περιέχουν υδατάνθρακες </a:t>
          </a:r>
        </a:p>
      </dsp:txBody>
      <dsp:txXfrm>
        <a:off x="3656" y="1344081"/>
        <a:ext cx="2493839" cy="2822571"/>
      </dsp:txXfrm>
    </dsp:sp>
    <dsp:sp modelId="{68E748FF-DA11-4DAB-AB70-5F29FF0FA86A}">
      <dsp:nvSpPr>
        <dsp:cNvPr id="0" name=""/>
        <dsp:cNvSpPr/>
      </dsp:nvSpPr>
      <dsp:spPr>
        <a:xfrm>
          <a:off x="2497496" y="1344081"/>
          <a:ext cx="2493839" cy="28225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t>Λακτόζη </a:t>
          </a:r>
        </a:p>
        <a:p>
          <a:pPr marL="0" lvl="0" indent="0" algn="ctr" defTabSz="889000">
            <a:lnSpc>
              <a:spcPct val="90000"/>
            </a:lnSpc>
            <a:spcBef>
              <a:spcPct val="0"/>
            </a:spcBef>
            <a:spcAft>
              <a:spcPct val="35000"/>
            </a:spcAft>
            <a:buNone/>
          </a:pPr>
          <a:r>
            <a:rPr lang="el-GR" sz="2000" kern="1200" dirty="0"/>
            <a:t>Γλυκόζη + Γαλακτόζη</a:t>
          </a:r>
        </a:p>
        <a:p>
          <a:pPr marL="0" lvl="0" indent="0" algn="ctr" defTabSz="889000">
            <a:lnSpc>
              <a:spcPct val="90000"/>
            </a:lnSpc>
            <a:spcBef>
              <a:spcPct val="0"/>
            </a:spcBef>
            <a:spcAft>
              <a:spcPct val="35000"/>
            </a:spcAft>
            <a:buNone/>
          </a:pPr>
          <a:r>
            <a:rPr lang="el-GR" sz="2000" kern="1200" dirty="0"/>
            <a:t>Απαντάται στο γάλα </a:t>
          </a:r>
        </a:p>
      </dsp:txBody>
      <dsp:txXfrm>
        <a:off x="2497496" y="1344081"/>
        <a:ext cx="2493839" cy="2822571"/>
      </dsp:txXfrm>
    </dsp:sp>
    <dsp:sp modelId="{B97C519D-BD25-498F-A1A5-5324C2204FA5}">
      <dsp:nvSpPr>
        <dsp:cNvPr id="0" name=""/>
        <dsp:cNvSpPr/>
      </dsp:nvSpPr>
      <dsp:spPr>
        <a:xfrm>
          <a:off x="4991335" y="1344081"/>
          <a:ext cx="2493839" cy="28225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t>Μαλτόζη </a:t>
          </a:r>
        </a:p>
        <a:p>
          <a:pPr marL="0" lvl="0" indent="0" algn="ctr" defTabSz="889000">
            <a:lnSpc>
              <a:spcPct val="90000"/>
            </a:lnSpc>
            <a:spcBef>
              <a:spcPct val="0"/>
            </a:spcBef>
            <a:spcAft>
              <a:spcPct val="35000"/>
            </a:spcAft>
            <a:buNone/>
          </a:pPr>
          <a:r>
            <a:rPr lang="el-GR" sz="2000" kern="1200" dirty="0"/>
            <a:t>Γλυκόζη + Γλυκόζη</a:t>
          </a:r>
        </a:p>
        <a:p>
          <a:pPr marL="0" lvl="0" indent="0" algn="ctr" defTabSz="889000">
            <a:lnSpc>
              <a:spcPct val="90000"/>
            </a:lnSpc>
            <a:spcBef>
              <a:spcPct val="0"/>
            </a:spcBef>
            <a:spcAft>
              <a:spcPct val="35000"/>
            </a:spcAft>
            <a:buNone/>
          </a:pPr>
          <a:r>
            <a:rPr lang="el-GR" sz="2000" kern="1200" dirty="0"/>
            <a:t>Απαντάται στα προϊόντα βύνης και στα δημητριακά </a:t>
          </a:r>
        </a:p>
      </dsp:txBody>
      <dsp:txXfrm>
        <a:off x="4991335" y="1344081"/>
        <a:ext cx="2493839" cy="2822571"/>
      </dsp:txXfrm>
    </dsp:sp>
    <dsp:sp modelId="{FAFEE1BE-54B4-4663-BA2A-C1134C1631A6}">
      <dsp:nvSpPr>
        <dsp:cNvPr id="0" name=""/>
        <dsp:cNvSpPr/>
      </dsp:nvSpPr>
      <dsp:spPr>
        <a:xfrm>
          <a:off x="0" y="4166652"/>
          <a:ext cx="7488832" cy="313619"/>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57ADC-B28B-4A5F-B2E8-EBE8456ABCBF}">
      <dsp:nvSpPr>
        <dsp:cNvPr id="0" name=""/>
        <dsp:cNvSpPr/>
      </dsp:nvSpPr>
      <dsp:spPr>
        <a:xfrm>
          <a:off x="0" y="0"/>
          <a:ext cx="6480720" cy="1252939"/>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dirty="0"/>
            <a:t>Πολυσακχαρίτες </a:t>
          </a:r>
        </a:p>
        <a:p>
          <a:pPr marL="0" lvl="0" indent="0" algn="ctr" defTabSz="977900">
            <a:lnSpc>
              <a:spcPct val="90000"/>
            </a:lnSpc>
            <a:spcBef>
              <a:spcPct val="0"/>
            </a:spcBef>
            <a:spcAft>
              <a:spcPct val="35000"/>
            </a:spcAft>
            <a:buNone/>
          </a:pPr>
          <a:r>
            <a:rPr lang="el-GR" sz="2200" kern="1200" dirty="0"/>
            <a:t>Σύνδεση μεγάλου αριθμού μονοσακχαριτών με ομοιοπολικούς δεσμούς</a:t>
          </a:r>
        </a:p>
      </dsp:txBody>
      <dsp:txXfrm>
        <a:off x="0" y="0"/>
        <a:ext cx="6480720" cy="1252939"/>
      </dsp:txXfrm>
    </dsp:sp>
    <dsp:sp modelId="{24539DB1-2A60-48C4-9ACD-858990A62227}">
      <dsp:nvSpPr>
        <dsp:cNvPr id="0" name=""/>
        <dsp:cNvSpPr/>
      </dsp:nvSpPr>
      <dsp:spPr>
        <a:xfrm>
          <a:off x="3164" y="1252939"/>
          <a:ext cx="2158130" cy="263117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t>Γλυκογόνο </a:t>
          </a:r>
        </a:p>
        <a:p>
          <a:pPr marL="0" lvl="0" indent="0" algn="ctr" defTabSz="800100">
            <a:lnSpc>
              <a:spcPct val="90000"/>
            </a:lnSpc>
            <a:spcBef>
              <a:spcPct val="0"/>
            </a:spcBef>
            <a:spcAft>
              <a:spcPct val="35000"/>
            </a:spcAft>
            <a:buNone/>
          </a:pPr>
          <a:r>
            <a:rPr lang="el-GR" sz="1800" kern="1200" dirty="0"/>
            <a:t>Ο πιο γνωστός πολυσακχαρίτης των ζωικών κυττάρων. Λειτουργεί κυρίως ως αποθήκη γλυκόζης </a:t>
          </a:r>
        </a:p>
      </dsp:txBody>
      <dsp:txXfrm>
        <a:off x="3164" y="1252939"/>
        <a:ext cx="2158130" cy="2631172"/>
      </dsp:txXfrm>
    </dsp:sp>
    <dsp:sp modelId="{D22D0E42-BD06-45AC-A288-C597AC401562}">
      <dsp:nvSpPr>
        <dsp:cNvPr id="0" name=""/>
        <dsp:cNvSpPr/>
      </dsp:nvSpPr>
      <dsp:spPr>
        <a:xfrm>
          <a:off x="2161294" y="1252939"/>
          <a:ext cx="2158130" cy="263117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t>Άμυλο </a:t>
          </a:r>
        </a:p>
        <a:p>
          <a:pPr marL="0" lvl="0" indent="0" algn="ctr" defTabSz="800100">
            <a:lnSpc>
              <a:spcPct val="90000"/>
            </a:lnSpc>
            <a:spcBef>
              <a:spcPct val="0"/>
            </a:spcBef>
            <a:spcAft>
              <a:spcPct val="35000"/>
            </a:spcAft>
            <a:buNone/>
          </a:pPr>
          <a:r>
            <a:rPr lang="el-GR" sz="1800" kern="1200" dirty="0"/>
            <a:t>Απαντάται στα φυτικά κύτταρα. Κύρια αποθήκη γλυκόζης</a:t>
          </a:r>
        </a:p>
      </dsp:txBody>
      <dsp:txXfrm>
        <a:off x="2161294" y="1252939"/>
        <a:ext cx="2158130" cy="2631172"/>
      </dsp:txXfrm>
    </dsp:sp>
    <dsp:sp modelId="{E9915F8B-0CAE-4DEB-8B4A-C040F57504ED}">
      <dsp:nvSpPr>
        <dsp:cNvPr id="0" name=""/>
        <dsp:cNvSpPr/>
      </dsp:nvSpPr>
      <dsp:spPr>
        <a:xfrm>
          <a:off x="4319425" y="1252939"/>
          <a:ext cx="2158130" cy="263117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t>Κυτταρίνη </a:t>
          </a:r>
        </a:p>
        <a:p>
          <a:pPr marL="0" lvl="0" indent="0" algn="ctr" defTabSz="800100">
            <a:lnSpc>
              <a:spcPct val="90000"/>
            </a:lnSpc>
            <a:spcBef>
              <a:spcPct val="0"/>
            </a:spcBef>
            <a:spcAft>
              <a:spcPct val="35000"/>
            </a:spcAft>
            <a:buNone/>
          </a:pPr>
          <a:r>
            <a:rPr lang="el-GR" sz="1800" kern="1200" dirty="0"/>
            <a:t>Απαντάται στα φυτικά κύτταρα. Ο πιο διαδεδομένος πολυσακχαρίτης στη φύση. Συστατικό του κυτταρικού τοιχώματος των φυτικών κυττάρων</a:t>
          </a:r>
        </a:p>
      </dsp:txBody>
      <dsp:txXfrm>
        <a:off x="4319425" y="1252939"/>
        <a:ext cx="2158130" cy="2631172"/>
      </dsp:txXfrm>
    </dsp:sp>
    <dsp:sp modelId="{724B0F4A-9591-42E8-8487-71A91A74F2BA}">
      <dsp:nvSpPr>
        <dsp:cNvPr id="0" name=""/>
        <dsp:cNvSpPr/>
      </dsp:nvSpPr>
      <dsp:spPr>
        <a:xfrm>
          <a:off x="0" y="3884111"/>
          <a:ext cx="6480720" cy="29235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047BA-25F1-47D7-9D9F-A3076B8218C6}">
      <dsp:nvSpPr>
        <dsp:cNvPr id="0" name=""/>
        <dsp:cNvSpPr/>
      </dsp:nvSpPr>
      <dsp:spPr>
        <a:xfrm>
          <a:off x="5280281" y="3282813"/>
          <a:ext cx="2190773" cy="521304"/>
        </a:xfrm>
        <a:custGeom>
          <a:avLst/>
          <a:gdLst/>
          <a:ahLst/>
          <a:cxnLst/>
          <a:rect l="0" t="0" r="0" b="0"/>
          <a:pathLst>
            <a:path>
              <a:moveTo>
                <a:pt x="0" y="0"/>
              </a:moveTo>
              <a:lnTo>
                <a:pt x="0" y="355253"/>
              </a:lnTo>
              <a:lnTo>
                <a:pt x="2190773" y="355253"/>
              </a:lnTo>
              <a:lnTo>
                <a:pt x="2190773" y="52130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CEC34F-11CB-454D-8C70-81CB2BB1DFDF}">
      <dsp:nvSpPr>
        <dsp:cNvPr id="0" name=""/>
        <dsp:cNvSpPr/>
      </dsp:nvSpPr>
      <dsp:spPr>
        <a:xfrm>
          <a:off x="5234561" y="3282813"/>
          <a:ext cx="91440" cy="521304"/>
        </a:xfrm>
        <a:custGeom>
          <a:avLst/>
          <a:gdLst/>
          <a:ahLst/>
          <a:cxnLst/>
          <a:rect l="0" t="0" r="0" b="0"/>
          <a:pathLst>
            <a:path>
              <a:moveTo>
                <a:pt x="45720" y="0"/>
              </a:moveTo>
              <a:lnTo>
                <a:pt x="45720" y="52130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9087AB-AB69-4279-ABAE-3AFF36E6D77C}">
      <dsp:nvSpPr>
        <dsp:cNvPr id="0" name=""/>
        <dsp:cNvSpPr/>
      </dsp:nvSpPr>
      <dsp:spPr>
        <a:xfrm>
          <a:off x="3089508" y="3282813"/>
          <a:ext cx="2190773" cy="521304"/>
        </a:xfrm>
        <a:custGeom>
          <a:avLst/>
          <a:gdLst/>
          <a:ahLst/>
          <a:cxnLst/>
          <a:rect l="0" t="0" r="0" b="0"/>
          <a:pathLst>
            <a:path>
              <a:moveTo>
                <a:pt x="2190773" y="0"/>
              </a:moveTo>
              <a:lnTo>
                <a:pt x="2190773" y="355253"/>
              </a:lnTo>
              <a:lnTo>
                <a:pt x="0" y="355253"/>
              </a:lnTo>
              <a:lnTo>
                <a:pt x="0" y="52130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FF932C-0A56-44F0-B27F-D47FD6762381}">
      <dsp:nvSpPr>
        <dsp:cNvPr id="0" name=""/>
        <dsp:cNvSpPr/>
      </dsp:nvSpPr>
      <dsp:spPr>
        <a:xfrm>
          <a:off x="3089508" y="1623302"/>
          <a:ext cx="2190773" cy="521304"/>
        </a:xfrm>
        <a:custGeom>
          <a:avLst/>
          <a:gdLst/>
          <a:ahLst/>
          <a:cxnLst/>
          <a:rect l="0" t="0" r="0" b="0"/>
          <a:pathLst>
            <a:path>
              <a:moveTo>
                <a:pt x="0" y="0"/>
              </a:moveTo>
              <a:lnTo>
                <a:pt x="0" y="355253"/>
              </a:lnTo>
              <a:lnTo>
                <a:pt x="2190773" y="355253"/>
              </a:lnTo>
              <a:lnTo>
                <a:pt x="2190773" y="52130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EFA98A-5C43-4A96-9840-366DFF1FB18D}">
      <dsp:nvSpPr>
        <dsp:cNvPr id="0" name=""/>
        <dsp:cNvSpPr/>
      </dsp:nvSpPr>
      <dsp:spPr>
        <a:xfrm>
          <a:off x="853015" y="3282813"/>
          <a:ext cx="91440" cy="521304"/>
        </a:xfrm>
        <a:custGeom>
          <a:avLst/>
          <a:gdLst/>
          <a:ahLst/>
          <a:cxnLst/>
          <a:rect l="0" t="0" r="0" b="0"/>
          <a:pathLst>
            <a:path>
              <a:moveTo>
                <a:pt x="45720" y="0"/>
              </a:moveTo>
              <a:lnTo>
                <a:pt x="45720" y="52130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E32051-5DF5-439D-8E80-6F8D8F52F7AA}">
      <dsp:nvSpPr>
        <dsp:cNvPr id="0" name=""/>
        <dsp:cNvSpPr/>
      </dsp:nvSpPr>
      <dsp:spPr>
        <a:xfrm>
          <a:off x="898735" y="1623302"/>
          <a:ext cx="2190773" cy="521304"/>
        </a:xfrm>
        <a:custGeom>
          <a:avLst/>
          <a:gdLst/>
          <a:ahLst/>
          <a:cxnLst/>
          <a:rect l="0" t="0" r="0" b="0"/>
          <a:pathLst>
            <a:path>
              <a:moveTo>
                <a:pt x="2190773" y="0"/>
              </a:moveTo>
              <a:lnTo>
                <a:pt x="2190773" y="355253"/>
              </a:lnTo>
              <a:lnTo>
                <a:pt x="0" y="355253"/>
              </a:lnTo>
              <a:lnTo>
                <a:pt x="0" y="52130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D24E8-1D3B-4262-9804-E6185FB40A8B}">
      <dsp:nvSpPr>
        <dsp:cNvPr id="0" name=""/>
        <dsp:cNvSpPr/>
      </dsp:nvSpPr>
      <dsp:spPr>
        <a:xfrm>
          <a:off x="2193283" y="485096"/>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A159DD-D61E-4B93-8D78-B489CC75A11F}">
      <dsp:nvSpPr>
        <dsp:cNvPr id="0" name=""/>
        <dsp:cNvSpPr/>
      </dsp:nvSpPr>
      <dsp:spPr>
        <a:xfrm>
          <a:off x="2392444" y="674299"/>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Λιπίδια</a:t>
          </a:r>
        </a:p>
      </dsp:txBody>
      <dsp:txXfrm>
        <a:off x="2425781" y="707636"/>
        <a:ext cx="1725776" cy="1071532"/>
      </dsp:txXfrm>
    </dsp:sp>
    <dsp:sp modelId="{F10B1321-FEF4-4086-BA48-066921AB89B1}">
      <dsp:nvSpPr>
        <dsp:cNvPr id="0" name=""/>
        <dsp:cNvSpPr/>
      </dsp:nvSpPr>
      <dsp:spPr>
        <a:xfrm>
          <a:off x="2510" y="214460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117B56-8E24-4116-86A0-5591FA0D9873}">
      <dsp:nvSpPr>
        <dsp:cNvPr id="0" name=""/>
        <dsp:cNvSpPr/>
      </dsp:nvSpPr>
      <dsp:spPr>
        <a:xfrm>
          <a:off x="201671" y="2333810"/>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Απλά λίπη</a:t>
          </a:r>
          <a:r>
            <a:rPr lang="en-US" sz="1700" kern="1200" dirty="0"/>
            <a:t> </a:t>
          </a:r>
          <a:r>
            <a:rPr lang="el-GR" sz="1700" kern="1200" dirty="0"/>
            <a:t>ή ουδέτερα λίπη ή τριγλυκερίδια </a:t>
          </a:r>
        </a:p>
      </dsp:txBody>
      <dsp:txXfrm>
        <a:off x="235008" y="2367147"/>
        <a:ext cx="1725776" cy="1071532"/>
      </dsp:txXfrm>
    </dsp:sp>
    <dsp:sp modelId="{C138FD43-DF55-476E-A762-73BFEDF457C2}">
      <dsp:nvSpPr>
        <dsp:cNvPr id="0" name=""/>
        <dsp:cNvSpPr/>
      </dsp:nvSpPr>
      <dsp:spPr>
        <a:xfrm>
          <a:off x="2510" y="380411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F5BD1F-2781-47F2-9EA1-3A845D046A84}">
      <dsp:nvSpPr>
        <dsp:cNvPr id="0" name=""/>
        <dsp:cNvSpPr/>
      </dsp:nvSpPr>
      <dsp:spPr>
        <a:xfrm>
          <a:off x="201671" y="3993321"/>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Γλυκερόλη </a:t>
          </a:r>
        </a:p>
        <a:p>
          <a:pPr marL="0" lvl="0" indent="0" algn="ctr" defTabSz="755650">
            <a:lnSpc>
              <a:spcPct val="90000"/>
            </a:lnSpc>
            <a:spcBef>
              <a:spcPct val="0"/>
            </a:spcBef>
            <a:spcAft>
              <a:spcPct val="35000"/>
            </a:spcAft>
            <a:buNone/>
          </a:pPr>
          <a:r>
            <a:rPr lang="el-GR" sz="1700" kern="1200" dirty="0"/>
            <a:t>+ </a:t>
          </a:r>
        </a:p>
        <a:p>
          <a:pPr marL="0" lvl="0" indent="0" algn="ctr" defTabSz="755650">
            <a:lnSpc>
              <a:spcPct val="90000"/>
            </a:lnSpc>
            <a:spcBef>
              <a:spcPct val="0"/>
            </a:spcBef>
            <a:spcAft>
              <a:spcPct val="35000"/>
            </a:spcAft>
            <a:buNone/>
          </a:pPr>
          <a:r>
            <a:rPr lang="el-GR" sz="1700" kern="1200" dirty="0"/>
            <a:t>3 λιπαρά οξέα</a:t>
          </a:r>
        </a:p>
      </dsp:txBody>
      <dsp:txXfrm>
        <a:off x="235008" y="4026658"/>
        <a:ext cx="1725776" cy="1071532"/>
      </dsp:txXfrm>
    </dsp:sp>
    <dsp:sp modelId="{AD6606FB-6BD1-4633-8F09-90FAB32700FE}">
      <dsp:nvSpPr>
        <dsp:cNvPr id="0" name=""/>
        <dsp:cNvSpPr/>
      </dsp:nvSpPr>
      <dsp:spPr>
        <a:xfrm>
          <a:off x="4384056" y="214460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E60FA-B69A-4F82-B3E0-66B2954040F2}">
      <dsp:nvSpPr>
        <dsp:cNvPr id="0" name=""/>
        <dsp:cNvSpPr/>
      </dsp:nvSpPr>
      <dsp:spPr>
        <a:xfrm>
          <a:off x="4583217" y="2333810"/>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Σύμπλοκα λίπη</a:t>
          </a:r>
        </a:p>
      </dsp:txBody>
      <dsp:txXfrm>
        <a:off x="4616554" y="2367147"/>
        <a:ext cx="1725776" cy="1071532"/>
      </dsp:txXfrm>
    </dsp:sp>
    <dsp:sp modelId="{9591F555-7F86-4DF7-976B-A165AB31A1A0}">
      <dsp:nvSpPr>
        <dsp:cNvPr id="0" name=""/>
        <dsp:cNvSpPr/>
      </dsp:nvSpPr>
      <dsp:spPr>
        <a:xfrm>
          <a:off x="2193283" y="380411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9ED7CC-3C37-4C8B-8B9D-5115D60EC832}">
      <dsp:nvSpPr>
        <dsp:cNvPr id="0" name=""/>
        <dsp:cNvSpPr/>
      </dsp:nvSpPr>
      <dsp:spPr>
        <a:xfrm>
          <a:off x="2392444" y="3993321"/>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Φωσφολιπίδια </a:t>
          </a:r>
        </a:p>
      </dsp:txBody>
      <dsp:txXfrm>
        <a:off x="2425781" y="4026658"/>
        <a:ext cx="1725776" cy="1071532"/>
      </dsp:txXfrm>
    </dsp:sp>
    <dsp:sp modelId="{88F4BD93-0879-4A39-851B-4D9E4A08BF37}">
      <dsp:nvSpPr>
        <dsp:cNvPr id="0" name=""/>
        <dsp:cNvSpPr/>
      </dsp:nvSpPr>
      <dsp:spPr>
        <a:xfrm>
          <a:off x="4384056" y="380411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2D0D62-AC9B-4A7F-A58F-0F717A3B9ACD}">
      <dsp:nvSpPr>
        <dsp:cNvPr id="0" name=""/>
        <dsp:cNvSpPr/>
      </dsp:nvSpPr>
      <dsp:spPr>
        <a:xfrm>
          <a:off x="4583217" y="3993321"/>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Γλυκολιπίδια </a:t>
          </a:r>
        </a:p>
      </dsp:txBody>
      <dsp:txXfrm>
        <a:off x="4616554" y="4026658"/>
        <a:ext cx="1725776" cy="1071532"/>
      </dsp:txXfrm>
    </dsp:sp>
    <dsp:sp modelId="{7D65B93A-77C0-44DD-82F1-1489AC7DAE18}">
      <dsp:nvSpPr>
        <dsp:cNvPr id="0" name=""/>
        <dsp:cNvSpPr/>
      </dsp:nvSpPr>
      <dsp:spPr>
        <a:xfrm>
          <a:off x="6574829" y="3804117"/>
          <a:ext cx="1792450" cy="11382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88A0F1-AA11-4B8D-A6D7-EDBCA5C0CB04}">
      <dsp:nvSpPr>
        <dsp:cNvPr id="0" name=""/>
        <dsp:cNvSpPr/>
      </dsp:nvSpPr>
      <dsp:spPr>
        <a:xfrm>
          <a:off x="6773990" y="3993321"/>
          <a:ext cx="1792450" cy="11382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Λιποπρωτεΐνες </a:t>
          </a:r>
        </a:p>
      </dsp:txBody>
      <dsp:txXfrm>
        <a:off x="6807327" y="4026658"/>
        <a:ext cx="1725776" cy="10715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58991-4697-4B4B-B555-D17BDAF3C363}">
      <dsp:nvSpPr>
        <dsp:cNvPr id="0" name=""/>
        <dsp:cNvSpPr/>
      </dsp:nvSpPr>
      <dsp:spPr>
        <a:xfrm>
          <a:off x="0" y="24005"/>
          <a:ext cx="8784976" cy="1663384"/>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t>Στην τριτοταγή δομή συμβάλλουν:</a:t>
          </a:r>
        </a:p>
      </dsp:txBody>
      <dsp:txXfrm>
        <a:off x="0" y="24005"/>
        <a:ext cx="8784976" cy="1663384"/>
      </dsp:txXfrm>
    </dsp:sp>
    <dsp:sp modelId="{B54F55EC-04CF-4C36-8804-32E13295D50C}">
      <dsp:nvSpPr>
        <dsp:cNvPr id="0" name=""/>
        <dsp:cNvSpPr/>
      </dsp:nvSpPr>
      <dsp:spPr>
        <a:xfrm>
          <a:off x="0" y="1741549"/>
          <a:ext cx="2196243" cy="349310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t>Οι περιστροφές:</a:t>
          </a:r>
        </a:p>
        <a:p>
          <a:pPr marL="0" lvl="0" indent="0" algn="ctr" defTabSz="889000">
            <a:lnSpc>
              <a:spcPct val="90000"/>
            </a:lnSpc>
            <a:spcBef>
              <a:spcPct val="0"/>
            </a:spcBef>
            <a:spcAft>
              <a:spcPct val="35000"/>
            </a:spcAft>
            <a:buNone/>
          </a:pPr>
          <a:r>
            <a:rPr lang="el-GR" sz="2000" kern="1200" dirty="0"/>
            <a:t>Κατασκευές σχήματος </a:t>
          </a:r>
          <a:r>
            <a:rPr lang="en-US" sz="2000" kern="1200" dirty="0"/>
            <a:t>U</a:t>
          </a:r>
          <a:r>
            <a:rPr lang="el-GR" sz="2000" kern="1200" dirty="0"/>
            <a:t> από τρία ή τέσσερα κατάλοιπα </a:t>
          </a:r>
        </a:p>
      </dsp:txBody>
      <dsp:txXfrm>
        <a:off x="0" y="1741549"/>
        <a:ext cx="2196243" cy="3493108"/>
      </dsp:txXfrm>
    </dsp:sp>
    <dsp:sp modelId="{E9C021B5-8272-4592-8E21-6424770D7917}">
      <dsp:nvSpPr>
        <dsp:cNvPr id="0" name=""/>
        <dsp:cNvSpPr/>
      </dsp:nvSpPr>
      <dsp:spPr>
        <a:xfrm>
          <a:off x="2196244" y="1741549"/>
          <a:ext cx="2196243" cy="349310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t>Η σύνθετη έλικα:</a:t>
          </a:r>
        </a:p>
        <a:p>
          <a:pPr marL="0" lvl="0" indent="0" algn="ctr" defTabSz="889000">
            <a:lnSpc>
              <a:spcPct val="90000"/>
            </a:lnSpc>
            <a:spcBef>
              <a:spcPct val="0"/>
            </a:spcBef>
            <a:spcAft>
              <a:spcPct val="35000"/>
            </a:spcAft>
            <a:buNone/>
          </a:pPr>
          <a:r>
            <a:rPr lang="el-GR" sz="2000" kern="1200" dirty="0"/>
            <a:t>Κατασκευές από δύο – τέσσερεις αμφίφιλες  έλικες που τυλίγονται η μία γύρω από την άλλη</a:t>
          </a:r>
        </a:p>
      </dsp:txBody>
      <dsp:txXfrm>
        <a:off x="2196244" y="1741549"/>
        <a:ext cx="2196243" cy="3493108"/>
      </dsp:txXfrm>
    </dsp:sp>
    <dsp:sp modelId="{4C75F6BB-1107-4CC2-8FE2-E150155E8C75}">
      <dsp:nvSpPr>
        <dsp:cNvPr id="0" name=""/>
        <dsp:cNvSpPr/>
      </dsp:nvSpPr>
      <dsp:spPr>
        <a:xfrm>
          <a:off x="4392488" y="1741549"/>
          <a:ext cx="2196243" cy="349310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t>Η δομή έλικα – αγκύλη – έλικα:</a:t>
          </a:r>
        </a:p>
        <a:p>
          <a:pPr marL="0" lvl="0" indent="0" algn="ctr" defTabSz="889000">
            <a:lnSpc>
              <a:spcPct val="90000"/>
            </a:lnSpc>
            <a:spcBef>
              <a:spcPct val="0"/>
            </a:spcBef>
            <a:spcAft>
              <a:spcPct val="35000"/>
            </a:spcAft>
            <a:buNone/>
          </a:pPr>
          <a:r>
            <a:rPr lang="el-GR" sz="2000" b="0" kern="1200" dirty="0"/>
            <a:t>Συγκεκριμένα υδρόφιλα  αμινοξέα δεσμεύουν μέσω δεσμών υδρογόνου ένα ιόν ασβεστίου</a:t>
          </a:r>
        </a:p>
      </dsp:txBody>
      <dsp:txXfrm>
        <a:off x="4392488" y="1741549"/>
        <a:ext cx="2196243" cy="3493108"/>
      </dsp:txXfrm>
    </dsp:sp>
    <dsp:sp modelId="{72C24A66-8103-44C5-82EF-C04F245D66CC}">
      <dsp:nvSpPr>
        <dsp:cNvPr id="0" name=""/>
        <dsp:cNvSpPr/>
      </dsp:nvSpPr>
      <dsp:spPr>
        <a:xfrm>
          <a:off x="6554426" y="1778367"/>
          <a:ext cx="2196243" cy="349310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t>Η δομή δάκτυλος ψευδαργύρου:</a:t>
          </a:r>
        </a:p>
        <a:p>
          <a:pPr marL="0" lvl="0" indent="0" algn="ctr" defTabSz="889000">
            <a:lnSpc>
              <a:spcPct val="90000"/>
            </a:lnSpc>
            <a:spcBef>
              <a:spcPct val="0"/>
            </a:spcBef>
            <a:spcAft>
              <a:spcPct val="35000"/>
            </a:spcAft>
            <a:buNone/>
          </a:pPr>
          <a:r>
            <a:rPr lang="el-GR" sz="2000" b="0" kern="1200" dirty="0"/>
            <a:t>Μία δομή α-έλικας και δύο β-αλυσίδες σχηματίζουν μία κατασκευή σαν δακτύλιο.  Οι δομές είναι αντιπαράλληλες και συγκρατιόνται με ένα ιόν ψευδαργύρου</a:t>
          </a:r>
        </a:p>
      </dsp:txBody>
      <dsp:txXfrm>
        <a:off x="6554426" y="1778367"/>
        <a:ext cx="2196243" cy="3493108"/>
      </dsp:txXfrm>
    </dsp:sp>
    <dsp:sp modelId="{57C7A7E8-6BAA-4930-8AD3-89D69652CA44}">
      <dsp:nvSpPr>
        <dsp:cNvPr id="0" name=""/>
        <dsp:cNvSpPr/>
      </dsp:nvSpPr>
      <dsp:spPr>
        <a:xfrm>
          <a:off x="0" y="5390988"/>
          <a:ext cx="8784976" cy="7546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063C5-3C28-453E-8238-58590959C453}">
      <dsp:nvSpPr>
        <dsp:cNvPr id="0" name=""/>
        <dsp:cNvSpPr/>
      </dsp:nvSpPr>
      <dsp:spPr>
        <a:xfrm>
          <a:off x="3456384" y="1665"/>
          <a:ext cx="5184576" cy="2161611"/>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l-GR" sz="2000" kern="1200" dirty="0"/>
            <a:t>Επιμήκεις ίνες</a:t>
          </a:r>
        </a:p>
        <a:p>
          <a:pPr marL="228600" lvl="1" indent="-228600" algn="l" defTabSz="889000">
            <a:lnSpc>
              <a:spcPct val="90000"/>
            </a:lnSpc>
            <a:spcBef>
              <a:spcPct val="0"/>
            </a:spcBef>
            <a:spcAft>
              <a:spcPct val="15000"/>
            </a:spcAft>
            <a:buChar char="•"/>
          </a:pPr>
          <a:r>
            <a:rPr lang="el-GR" sz="2000" kern="1200" dirty="0"/>
            <a:t>Μη υδατοδιαλυτές </a:t>
          </a:r>
        </a:p>
      </dsp:txBody>
      <dsp:txXfrm>
        <a:off x="3456384" y="271866"/>
        <a:ext cx="4373972" cy="1621209"/>
      </dsp:txXfrm>
    </dsp:sp>
    <dsp:sp modelId="{71C4DA58-3656-4BD6-B252-47E235812259}">
      <dsp:nvSpPr>
        <dsp:cNvPr id="0" name=""/>
        <dsp:cNvSpPr/>
      </dsp:nvSpPr>
      <dsp:spPr>
        <a:xfrm>
          <a:off x="0" y="1665"/>
          <a:ext cx="3456384" cy="216161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l-GR" sz="2000" kern="1200" dirty="0"/>
            <a:t>Ινώδεις πρωτεΐνες </a:t>
          </a:r>
        </a:p>
      </dsp:txBody>
      <dsp:txXfrm>
        <a:off x="105521" y="107186"/>
        <a:ext cx="3245342" cy="1950569"/>
      </dsp:txXfrm>
    </dsp:sp>
    <dsp:sp modelId="{F531F826-E588-4DE2-89E9-3E4111A8C0DD}">
      <dsp:nvSpPr>
        <dsp:cNvPr id="0" name=""/>
        <dsp:cNvSpPr/>
      </dsp:nvSpPr>
      <dsp:spPr>
        <a:xfrm>
          <a:off x="3457227" y="2379437"/>
          <a:ext cx="5179512" cy="2587448"/>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l-GR" sz="2000" kern="1200" dirty="0"/>
            <a:t>Πρωτεΐνες με σφαιρικό σχήμα </a:t>
          </a:r>
        </a:p>
        <a:p>
          <a:pPr marL="228600" lvl="1" indent="-228600" algn="l" defTabSz="889000">
            <a:lnSpc>
              <a:spcPct val="90000"/>
            </a:lnSpc>
            <a:spcBef>
              <a:spcPct val="0"/>
            </a:spcBef>
            <a:spcAft>
              <a:spcPct val="15000"/>
            </a:spcAft>
            <a:buChar char="•"/>
          </a:pPr>
          <a:r>
            <a:rPr lang="el-GR" sz="2000" kern="1200" dirty="0"/>
            <a:t>Τα πολικά αμινοξέα διατάσσονται στο εξωτερικό και οι υδρόφοβες ομάδες στο εσωτερικό του μορίου, με αποτέλεσμα η πρωτεΐνη να είναι διαλυτή σε πολικούς διαλύτες, όπως το νερό</a:t>
          </a:r>
        </a:p>
      </dsp:txBody>
      <dsp:txXfrm>
        <a:off x="3457227" y="2702868"/>
        <a:ext cx="4209219" cy="1940586"/>
      </dsp:txXfrm>
    </dsp:sp>
    <dsp:sp modelId="{5883EADB-BF4C-47E3-AF53-4212915506C6}">
      <dsp:nvSpPr>
        <dsp:cNvPr id="0" name=""/>
        <dsp:cNvSpPr/>
      </dsp:nvSpPr>
      <dsp:spPr>
        <a:xfrm>
          <a:off x="4219" y="2592356"/>
          <a:ext cx="3453008" cy="216161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l-GR" sz="2000" kern="1200" dirty="0"/>
            <a:t>Σφαιρικές πρωτεΐνες </a:t>
          </a:r>
        </a:p>
      </dsp:txBody>
      <dsp:txXfrm>
        <a:off x="109740" y="2697877"/>
        <a:ext cx="3241966" cy="1950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74C4C-293B-414B-819B-534511B04E49}">
      <dsp:nvSpPr>
        <dsp:cNvPr id="0" name=""/>
        <dsp:cNvSpPr/>
      </dsp:nvSpPr>
      <dsp:spPr>
        <a:xfrm rot="10800000">
          <a:off x="0" y="0"/>
          <a:ext cx="5508705"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l-GR" sz="2200" kern="1200" dirty="0"/>
            <a:t>Επικράτεια </a:t>
          </a:r>
        </a:p>
      </dsp:txBody>
      <dsp:txXfrm rot="-10800000">
        <a:off x="964023" y="0"/>
        <a:ext cx="3580658" cy="532149"/>
      </dsp:txXfrm>
    </dsp:sp>
    <dsp:sp modelId="{59462F2A-E1F5-4FD2-8E7B-71FD438C0977}">
      <dsp:nvSpPr>
        <dsp:cNvPr id="0" name=""/>
        <dsp:cNvSpPr/>
      </dsp:nvSpPr>
      <dsp:spPr>
        <a:xfrm rot="10800000">
          <a:off x="344294" y="532149"/>
          <a:ext cx="4820117"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l-GR" sz="2200" kern="1200" dirty="0"/>
            <a:t>Βασίλειο </a:t>
          </a:r>
        </a:p>
      </dsp:txBody>
      <dsp:txXfrm rot="-10800000">
        <a:off x="1187814" y="532149"/>
        <a:ext cx="3133076" cy="532149"/>
      </dsp:txXfrm>
    </dsp:sp>
    <dsp:sp modelId="{D98E7422-93AD-4F93-A69E-2DB5F6BB794C}">
      <dsp:nvSpPr>
        <dsp:cNvPr id="0" name=""/>
        <dsp:cNvSpPr/>
      </dsp:nvSpPr>
      <dsp:spPr>
        <a:xfrm rot="10800000">
          <a:off x="688588" y="1064298"/>
          <a:ext cx="4131529"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l-GR" sz="2200" kern="1200" dirty="0"/>
            <a:t>Φύλο </a:t>
          </a:r>
        </a:p>
      </dsp:txBody>
      <dsp:txXfrm rot="-10800000">
        <a:off x="1411605" y="1064298"/>
        <a:ext cx="2685494" cy="532149"/>
      </dsp:txXfrm>
    </dsp:sp>
    <dsp:sp modelId="{63929830-6FA8-46E0-8BD2-1B606FA3B663}">
      <dsp:nvSpPr>
        <dsp:cNvPr id="0" name=""/>
        <dsp:cNvSpPr/>
      </dsp:nvSpPr>
      <dsp:spPr>
        <a:xfrm rot="10800000">
          <a:off x="1032882" y="1596447"/>
          <a:ext cx="3442941"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l-GR" sz="2200" kern="1200" dirty="0"/>
            <a:t>Κλάση </a:t>
          </a:r>
        </a:p>
      </dsp:txBody>
      <dsp:txXfrm rot="-10800000">
        <a:off x="1635397" y="1596447"/>
        <a:ext cx="2237911" cy="532149"/>
      </dsp:txXfrm>
    </dsp:sp>
    <dsp:sp modelId="{B3F2986E-BF55-45D3-AD10-7A3D56DE39B2}">
      <dsp:nvSpPr>
        <dsp:cNvPr id="0" name=""/>
        <dsp:cNvSpPr/>
      </dsp:nvSpPr>
      <dsp:spPr>
        <a:xfrm rot="10800000">
          <a:off x="1382216" y="2124423"/>
          <a:ext cx="2776608"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l-GR" sz="2200" kern="1200" dirty="0"/>
            <a:t>Τάξη </a:t>
          </a:r>
        </a:p>
      </dsp:txBody>
      <dsp:txXfrm rot="-10800000">
        <a:off x="1868123" y="2124423"/>
        <a:ext cx="1804795" cy="532149"/>
      </dsp:txXfrm>
    </dsp:sp>
    <dsp:sp modelId="{D340FE3F-F261-408D-ADC7-B7E13A895026}">
      <dsp:nvSpPr>
        <dsp:cNvPr id="0" name=""/>
        <dsp:cNvSpPr/>
      </dsp:nvSpPr>
      <dsp:spPr>
        <a:xfrm rot="10800000">
          <a:off x="1721470" y="2660745"/>
          <a:ext cx="2065764"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l-GR" sz="2200" kern="1200" dirty="0"/>
            <a:t>Οικογένεια </a:t>
          </a:r>
        </a:p>
      </dsp:txBody>
      <dsp:txXfrm rot="-10800000">
        <a:off x="2082979" y="2660745"/>
        <a:ext cx="1342747" cy="532149"/>
      </dsp:txXfrm>
    </dsp:sp>
    <dsp:sp modelId="{A9EED975-59DB-479E-9FD7-89927F0B651D}">
      <dsp:nvSpPr>
        <dsp:cNvPr id="0" name=""/>
        <dsp:cNvSpPr/>
      </dsp:nvSpPr>
      <dsp:spPr>
        <a:xfrm rot="10800000">
          <a:off x="2065764" y="3192894"/>
          <a:ext cx="1377176"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l-GR" sz="2200" kern="1200" dirty="0"/>
            <a:t>Γένος </a:t>
          </a:r>
        </a:p>
      </dsp:txBody>
      <dsp:txXfrm rot="-10800000">
        <a:off x="2306770" y="3192894"/>
        <a:ext cx="895164" cy="532149"/>
      </dsp:txXfrm>
    </dsp:sp>
    <dsp:sp modelId="{10C46546-1328-41DE-86F0-716479FD4589}">
      <dsp:nvSpPr>
        <dsp:cNvPr id="0" name=""/>
        <dsp:cNvSpPr/>
      </dsp:nvSpPr>
      <dsp:spPr>
        <a:xfrm rot="10800000">
          <a:off x="2407738" y="3725043"/>
          <a:ext cx="693229" cy="532149"/>
        </a:xfrm>
        <a:prstGeom prst="trapezoid">
          <a:avLst>
            <a:gd name="adj" fmla="val 64699"/>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l-GR" sz="2200" b="1" kern="1200" dirty="0"/>
            <a:t>Είδος</a:t>
          </a:r>
          <a:r>
            <a:rPr lang="el-GR" sz="2200" kern="1200" dirty="0"/>
            <a:t> </a:t>
          </a:r>
        </a:p>
      </dsp:txBody>
      <dsp:txXfrm rot="-10800000">
        <a:off x="2407738" y="3725043"/>
        <a:ext cx="693229" cy="532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CBEF8-0D72-4692-A5E7-3D2FEB012C8D}">
      <dsp:nvSpPr>
        <dsp:cNvPr id="0" name=""/>
        <dsp:cNvSpPr/>
      </dsp:nvSpPr>
      <dsp:spPr>
        <a:xfrm>
          <a:off x="2952750" y="1692195"/>
          <a:ext cx="2095499" cy="498633"/>
        </a:xfrm>
        <a:custGeom>
          <a:avLst/>
          <a:gdLst/>
          <a:ahLst/>
          <a:cxnLst/>
          <a:rect l="0" t="0" r="0" b="0"/>
          <a:pathLst>
            <a:path>
              <a:moveTo>
                <a:pt x="0" y="0"/>
              </a:moveTo>
              <a:lnTo>
                <a:pt x="0" y="339804"/>
              </a:lnTo>
              <a:lnTo>
                <a:pt x="2095499" y="339804"/>
              </a:lnTo>
              <a:lnTo>
                <a:pt x="2095499" y="49863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C2466-DB72-4D7E-BC7B-609C2D995E0C}">
      <dsp:nvSpPr>
        <dsp:cNvPr id="0" name=""/>
        <dsp:cNvSpPr/>
      </dsp:nvSpPr>
      <dsp:spPr>
        <a:xfrm>
          <a:off x="2907030" y="1692195"/>
          <a:ext cx="91440" cy="498633"/>
        </a:xfrm>
        <a:custGeom>
          <a:avLst/>
          <a:gdLst/>
          <a:ahLst/>
          <a:cxnLst/>
          <a:rect l="0" t="0" r="0" b="0"/>
          <a:pathLst>
            <a:path>
              <a:moveTo>
                <a:pt x="45720" y="0"/>
              </a:moveTo>
              <a:lnTo>
                <a:pt x="45720" y="49863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465A34-81FC-4F47-8A16-DD89874DE2D7}">
      <dsp:nvSpPr>
        <dsp:cNvPr id="0" name=""/>
        <dsp:cNvSpPr/>
      </dsp:nvSpPr>
      <dsp:spPr>
        <a:xfrm>
          <a:off x="857250" y="1692195"/>
          <a:ext cx="2095499" cy="498633"/>
        </a:xfrm>
        <a:custGeom>
          <a:avLst/>
          <a:gdLst/>
          <a:ahLst/>
          <a:cxnLst/>
          <a:rect l="0" t="0" r="0" b="0"/>
          <a:pathLst>
            <a:path>
              <a:moveTo>
                <a:pt x="2095499" y="0"/>
              </a:moveTo>
              <a:lnTo>
                <a:pt x="2095499" y="339804"/>
              </a:lnTo>
              <a:lnTo>
                <a:pt x="0" y="339804"/>
              </a:lnTo>
              <a:lnTo>
                <a:pt x="0" y="49863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A1B837-8668-4A5A-81DD-5E32B6B3895A}">
      <dsp:nvSpPr>
        <dsp:cNvPr id="0" name=""/>
        <dsp:cNvSpPr/>
      </dsp:nvSpPr>
      <dsp:spPr>
        <a:xfrm>
          <a:off x="2095500" y="603488"/>
          <a:ext cx="1714499" cy="10887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4C155C-CA3A-44F9-ADA5-678A5FD8F0FA}">
      <dsp:nvSpPr>
        <dsp:cNvPr id="0" name=""/>
        <dsp:cNvSpPr/>
      </dsp:nvSpPr>
      <dsp:spPr>
        <a:xfrm>
          <a:off x="2286000" y="784463"/>
          <a:ext cx="1714499" cy="108870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Επικράτειες οργανισμών: </a:t>
          </a:r>
        </a:p>
      </dsp:txBody>
      <dsp:txXfrm>
        <a:off x="2317887" y="816350"/>
        <a:ext cx="1650725" cy="1024933"/>
      </dsp:txXfrm>
    </dsp:sp>
    <dsp:sp modelId="{B7FF4358-3744-4B1B-B5DF-BDC5F528391C}">
      <dsp:nvSpPr>
        <dsp:cNvPr id="0" name=""/>
        <dsp:cNvSpPr/>
      </dsp:nvSpPr>
      <dsp:spPr>
        <a:xfrm>
          <a:off x="0" y="2190829"/>
          <a:ext cx="1714499" cy="10887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B0624-7FDA-43E0-8CF2-A2B6FDCD2CBD}">
      <dsp:nvSpPr>
        <dsp:cNvPr id="0" name=""/>
        <dsp:cNvSpPr/>
      </dsp:nvSpPr>
      <dsp:spPr>
        <a:xfrm>
          <a:off x="190500" y="2371804"/>
          <a:ext cx="1714499" cy="108870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Αρχαία</a:t>
          </a:r>
          <a:r>
            <a:rPr lang="en-US" sz="1600" kern="1200" dirty="0"/>
            <a:t> (</a:t>
          </a:r>
          <a:r>
            <a:rPr lang="el-GR" sz="1600" kern="1200" dirty="0"/>
            <a:t>αρχαιοβακτήρια) </a:t>
          </a:r>
        </a:p>
      </dsp:txBody>
      <dsp:txXfrm>
        <a:off x="222387" y="2403691"/>
        <a:ext cx="1650725" cy="1024933"/>
      </dsp:txXfrm>
    </dsp:sp>
    <dsp:sp modelId="{0D1A192B-7B6D-4341-8C1C-23F2543A2B72}">
      <dsp:nvSpPr>
        <dsp:cNvPr id="0" name=""/>
        <dsp:cNvSpPr/>
      </dsp:nvSpPr>
      <dsp:spPr>
        <a:xfrm>
          <a:off x="2095500" y="2190829"/>
          <a:ext cx="1714499" cy="10887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57B461-2803-436D-8CE9-2E2985472D0B}">
      <dsp:nvSpPr>
        <dsp:cNvPr id="0" name=""/>
        <dsp:cNvSpPr/>
      </dsp:nvSpPr>
      <dsp:spPr>
        <a:xfrm>
          <a:off x="2286000" y="2371804"/>
          <a:ext cx="1714499" cy="108870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Βακτήρια (ευβακτήρια) </a:t>
          </a:r>
        </a:p>
      </dsp:txBody>
      <dsp:txXfrm>
        <a:off x="2317887" y="2403691"/>
        <a:ext cx="1650725" cy="1024933"/>
      </dsp:txXfrm>
    </dsp:sp>
    <dsp:sp modelId="{6DB879FD-3D31-4809-8B0F-E0D1AE5BB8D9}">
      <dsp:nvSpPr>
        <dsp:cNvPr id="0" name=""/>
        <dsp:cNvSpPr/>
      </dsp:nvSpPr>
      <dsp:spPr>
        <a:xfrm>
          <a:off x="4191000" y="2190829"/>
          <a:ext cx="1714499" cy="10887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C6A3C6-DA1E-4E66-8056-D6ACBA04BDA3}">
      <dsp:nvSpPr>
        <dsp:cNvPr id="0" name=""/>
        <dsp:cNvSpPr/>
      </dsp:nvSpPr>
      <dsp:spPr>
        <a:xfrm>
          <a:off x="4381499" y="2371804"/>
          <a:ext cx="1714499" cy="108870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Ευκαρυωτικά </a:t>
          </a:r>
        </a:p>
      </dsp:txBody>
      <dsp:txXfrm>
        <a:off x="4413386" y="2403691"/>
        <a:ext cx="1650725" cy="1024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B84D8-F46F-43F1-BB2F-F873C93E05CA}">
      <dsp:nvSpPr>
        <dsp:cNvPr id="0" name=""/>
        <dsp:cNvSpPr/>
      </dsp:nvSpPr>
      <dsp:spPr>
        <a:xfrm>
          <a:off x="4099174" y="2021972"/>
          <a:ext cx="3400718" cy="404608"/>
        </a:xfrm>
        <a:custGeom>
          <a:avLst/>
          <a:gdLst/>
          <a:ahLst/>
          <a:cxnLst/>
          <a:rect l="0" t="0" r="0" b="0"/>
          <a:pathLst>
            <a:path>
              <a:moveTo>
                <a:pt x="0" y="0"/>
              </a:moveTo>
              <a:lnTo>
                <a:pt x="0" y="275728"/>
              </a:lnTo>
              <a:lnTo>
                <a:pt x="3400718" y="275728"/>
              </a:lnTo>
              <a:lnTo>
                <a:pt x="3400718" y="4046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FA5D6A-FAD8-44F4-BA5B-B1344E741BCD}">
      <dsp:nvSpPr>
        <dsp:cNvPr id="0" name=""/>
        <dsp:cNvSpPr/>
      </dsp:nvSpPr>
      <dsp:spPr>
        <a:xfrm>
          <a:off x="4099174" y="2021972"/>
          <a:ext cx="1700359" cy="404608"/>
        </a:xfrm>
        <a:custGeom>
          <a:avLst/>
          <a:gdLst/>
          <a:ahLst/>
          <a:cxnLst/>
          <a:rect l="0" t="0" r="0" b="0"/>
          <a:pathLst>
            <a:path>
              <a:moveTo>
                <a:pt x="0" y="0"/>
              </a:moveTo>
              <a:lnTo>
                <a:pt x="0" y="275728"/>
              </a:lnTo>
              <a:lnTo>
                <a:pt x="1700359" y="275728"/>
              </a:lnTo>
              <a:lnTo>
                <a:pt x="1700359" y="4046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0B6BFE-7F1C-4B60-A7CC-56567BCBC252}">
      <dsp:nvSpPr>
        <dsp:cNvPr id="0" name=""/>
        <dsp:cNvSpPr/>
      </dsp:nvSpPr>
      <dsp:spPr>
        <a:xfrm>
          <a:off x="4053454" y="2021972"/>
          <a:ext cx="91440" cy="404608"/>
        </a:xfrm>
        <a:custGeom>
          <a:avLst/>
          <a:gdLst/>
          <a:ahLst/>
          <a:cxnLst/>
          <a:rect l="0" t="0" r="0" b="0"/>
          <a:pathLst>
            <a:path>
              <a:moveTo>
                <a:pt x="45720" y="0"/>
              </a:moveTo>
              <a:lnTo>
                <a:pt x="45720" y="4046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A66AE-1F45-4854-A9CD-98F083471027}">
      <dsp:nvSpPr>
        <dsp:cNvPr id="0" name=""/>
        <dsp:cNvSpPr/>
      </dsp:nvSpPr>
      <dsp:spPr>
        <a:xfrm>
          <a:off x="2398815" y="2021972"/>
          <a:ext cx="1700359" cy="404608"/>
        </a:xfrm>
        <a:custGeom>
          <a:avLst/>
          <a:gdLst/>
          <a:ahLst/>
          <a:cxnLst/>
          <a:rect l="0" t="0" r="0" b="0"/>
          <a:pathLst>
            <a:path>
              <a:moveTo>
                <a:pt x="1700359" y="0"/>
              </a:moveTo>
              <a:lnTo>
                <a:pt x="1700359" y="275728"/>
              </a:lnTo>
              <a:lnTo>
                <a:pt x="0" y="275728"/>
              </a:lnTo>
              <a:lnTo>
                <a:pt x="0" y="4046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C69AD7-6394-40ED-8B8A-A2046848960C}">
      <dsp:nvSpPr>
        <dsp:cNvPr id="0" name=""/>
        <dsp:cNvSpPr/>
      </dsp:nvSpPr>
      <dsp:spPr>
        <a:xfrm>
          <a:off x="698456" y="2021972"/>
          <a:ext cx="3400718" cy="404608"/>
        </a:xfrm>
        <a:custGeom>
          <a:avLst/>
          <a:gdLst/>
          <a:ahLst/>
          <a:cxnLst/>
          <a:rect l="0" t="0" r="0" b="0"/>
          <a:pathLst>
            <a:path>
              <a:moveTo>
                <a:pt x="3400718" y="0"/>
              </a:moveTo>
              <a:lnTo>
                <a:pt x="3400718" y="275728"/>
              </a:lnTo>
              <a:lnTo>
                <a:pt x="0" y="275728"/>
              </a:lnTo>
              <a:lnTo>
                <a:pt x="0" y="4046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01525D-1AED-4491-99A1-5B373BC56C0F}">
      <dsp:nvSpPr>
        <dsp:cNvPr id="0" name=""/>
        <dsp:cNvSpPr/>
      </dsp:nvSpPr>
      <dsp:spPr>
        <a:xfrm>
          <a:off x="3403573" y="1138558"/>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D28973-FD01-4A68-A310-F1BD25C3F0F2}">
      <dsp:nvSpPr>
        <dsp:cNvPr id="0" name=""/>
        <dsp:cNvSpPr/>
      </dsp:nvSpPr>
      <dsp:spPr>
        <a:xfrm>
          <a:off x="3558151" y="1285407"/>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Βασίλεια οργανισμών:</a:t>
          </a:r>
        </a:p>
      </dsp:txBody>
      <dsp:txXfrm>
        <a:off x="3584025" y="1311281"/>
        <a:ext cx="1339454" cy="831665"/>
      </dsp:txXfrm>
    </dsp:sp>
    <dsp:sp modelId="{1AC90EC0-C340-4F98-98D1-3F03DA3704DF}">
      <dsp:nvSpPr>
        <dsp:cNvPr id="0" name=""/>
        <dsp:cNvSpPr/>
      </dsp:nvSpPr>
      <dsp:spPr>
        <a:xfrm>
          <a:off x="2855" y="2426580"/>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C0056-98FC-4F6D-AE9B-4000ECD6DC4F}">
      <dsp:nvSpPr>
        <dsp:cNvPr id="0" name=""/>
        <dsp:cNvSpPr/>
      </dsp:nvSpPr>
      <dsp:spPr>
        <a:xfrm>
          <a:off x="157433" y="2573429"/>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Μονήρη </a:t>
          </a:r>
        </a:p>
      </dsp:txBody>
      <dsp:txXfrm>
        <a:off x="183307" y="2599303"/>
        <a:ext cx="1339454" cy="831665"/>
      </dsp:txXfrm>
    </dsp:sp>
    <dsp:sp modelId="{02398B89-09CE-49B1-8DE3-06D808010EB9}">
      <dsp:nvSpPr>
        <dsp:cNvPr id="0" name=""/>
        <dsp:cNvSpPr/>
      </dsp:nvSpPr>
      <dsp:spPr>
        <a:xfrm>
          <a:off x="1703214" y="2426580"/>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7E0C36-75DA-46A1-9A6F-A192D2F50395}">
      <dsp:nvSpPr>
        <dsp:cNvPr id="0" name=""/>
        <dsp:cNvSpPr/>
      </dsp:nvSpPr>
      <dsp:spPr>
        <a:xfrm>
          <a:off x="1857792" y="2573429"/>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Πρώτιστα </a:t>
          </a:r>
        </a:p>
      </dsp:txBody>
      <dsp:txXfrm>
        <a:off x="1883666" y="2599303"/>
        <a:ext cx="1339454" cy="831665"/>
      </dsp:txXfrm>
    </dsp:sp>
    <dsp:sp modelId="{53CD5A29-08FA-40A7-BA42-8AB2CB8AD9E5}">
      <dsp:nvSpPr>
        <dsp:cNvPr id="0" name=""/>
        <dsp:cNvSpPr/>
      </dsp:nvSpPr>
      <dsp:spPr>
        <a:xfrm>
          <a:off x="3403573" y="2426580"/>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B04364-0805-4DB1-82AE-723A6B682D36}">
      <dsp:nvSpPr>
        <dsp:cNvPr id="0" name=""/>
        <dsp:cNvSpPr/>
      </dsp:nvSpPr>
      <dsp:spPr>
        <a:xfrm>
          <a:off x="3558151" y="2573429"/>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Μύκητες </a:t>
          </a:r>
        </a:p>
      </dsp:txBody>
      <dsp:txXfrm>
        <a:off x="3584025" y="2599303"/>
        <a:ext cx="1339454" cy="831665"/>
      </dsp:txXfrm>
    </dsp:sp>
    <dsp:sp modelId="{F59D7356-277B-419D-B0F4-4874479E1E80}">
      <dsp:nvSpPr>
        <dsp:cNvPr id="0" name=""/>
        <dsp:cNvSpPr/>
      </dsp:nvSpPr>
      <dsp:spPr>
        <a:xfrm>
          <a:off x="5103932" y="2426580"/>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E187E0-D8EF-4790-A3DF-9FDC13347863}">
      <dsp:nvSpPr>
        <dsp:cNvPr id="0" name=""/>
        <dsp:cNvSpPr/>
      </dsp:nvSpPr>
      <dsp:spPr>
        <a:xfrm>
          <a:off x="5258510" y="2573429"/>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Φυτά </a:t>
          </a:r>
        </a:p>
      </dsp:txBody>
      <dsp:txXfrm>
        <a:off x="5284384" y="2599303"/>
        <a:ext cx="1339454" cy="831665"/>
      </dsp:txXfrm>
    </dsp:sp>
    <dsp:sp modelId="{D57DB80E-8AA7-440C-9E08-EEB30F2FF038}">
      <dsp:nvSpPr>
        <dsp:cNvPr id="0" name=""/>
        <dsp:cNvSpPr/>
      </dsp:nvSpPr>
      <dsp:spPr>
        <a:xfrm>
          <a:off x="6804291" y="2426580"/>
          <a:ext cx="1391202" cy="8834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6FE50-D41B-4225-9EC4-BF46FDEC390B}">
      <dsp:nvSpPr>
        <dsp:cNvPr id="0" name=""/>
        <dsp:cNvSpPr/>
      </dsp:nvSpPr>
      <dsp:spPr>
        <a:xfrm>
          <a:off x="6958869" y="2573429"/>
          <a:ext cx="1391202" cy="8834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Ζώα </a:t>
          </a:r>
        </a:p>
      </dsp:txBody>
      <dsp:txXfrm>
        <a:off x="6984743" y="2599303"/>
        <a:ext cx="1339454" cy="8316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02A0E-871D-43BA-B478-37B06F3E6BF8}">
      <dsp:nvSpPr>
        <dsp:cNvPr id="0" name=""/>
        <dsp:cNvSpPr/>
      </dsp:nvSpPr>
      <dsp:spPr>
        <a:xfrm>
          <a:off x="920" y="696203"/>
          <a:ext cx="3232267" cy="20524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9C916-31B0-4599-B0BB-54BEB03B5ACD}">
      <dsp:nvSpPr>
        <dsp:cNvPr id="0" name=""/>
        <dsp:cNvSpPr/>
      </dsp:nvSpPr>
      <dsp:spPr>
        <a:xfrm>
          <a:off x="360061" y="1037386"/>
          <a:ext cx="3232267" cy="20524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a:t>Μικρότερη ομάδα από το είδος είναι ο πληθυσμός.</a:t>
          </a:r>
          <a:endParaRPr lang="en-US" sz="2400" kern="1200"/>
        </a:p>
      </dsp:txBody>
      <dsp:txXfrm>
        <a:off x="420176" y="1097501"/>
        <a:ext cx="3112037" cy="1932260"/>
      </dsp:txXfrm>
    </dsp:sp>
    <dsp:sp modelId="{795BDAF8-BCFF-4F55-943B-4C2C96398F58}">
      <dsp:nvSpPr>
        <dsp:cNvPr id="0" name=""/>
        <dsp:cNvSpPr/>
      </dsp:nvSpPr>
      <dsp:spPr>
        <a:xfrm>
          <a:off x="3951470" y="696203"/>
          <a:ext cx="3232267" cy="20524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4DEF69-E6E9-401D-AC32-C1D2D4606FD7}">
      <dsp:nvSpPr>
        <dsp:cNvPr id="0" name=""/>
        <dsp:cNvSpPr/>
      </dsp:nvSpPr>
      <dsp:spPr>
        <a:xfrm>
          <a:off x="4310611" y="1037386"/>
          <a:ext cx="3232267" cy="20524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a:t>Πληθυσμός: </a:t>
          </a:r>
          <a:r>
            <a:rPr lang="el-GR" sz="2400" kern="1200"/>
            <a:t>ομάδα οργανισμών του ίδιου είδους που ζουν στον ίδιο βιότοπο την ίδια χρονική στιγμή</a:t>
          </a:r>
          <a:endParaRPr lang="en-US" sz="2400" kern="1200"/>
        </a:p>
      </dsp:txBody>
      <dsp:txXfrm>
        <a:off x="4370726" y="1097501"/>
        <a:ext cx="3112037" cy="19322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8632A-B48F-48D4-8691-712CA011AD56}">
      <dsp:nvSpPr>
        <dsp:cNvPr id="0" name=""/>
        <dsp:cNvSpPr/>
      </dsp:nvSpPr>
      <dsp:spPr>
        <a:xfrm>
          <a:off x="0" y="0"/>
          <a:ext cx="5990285" cy="6168748"/>
        </a:xfrm>
        <a:prstGeom prst="triangl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C1B89-9BDE-4BF8-94E2-8BC7676F80FF}">
      <dsp:nvSpPr>
        <dsp:cNvPr id="0" name=""/>
        <dsp:cNvSpPr/>
      </dsp:nvSpPr>
      <dsp:spPr>
        <a:xfrm>
          <a:off x="2995142" y="617477"/>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chemeClr val="tx1"/>
              </a:solidFill>
            </a:rPr>
            <a:t>Στοιχεία</a:t>
          </a:r>
        </a:p>
        <a:p>
          <a:pPr marL="0" lvl="0" indent="0" algn="ctr" defTabSz="622300">
            <a:lnSpc>
              <a:spcPct val="90000"/>
            </a:lnSpc>
            <a:spcBef>
              <a:spcPct val="0"/>
            </a:spcBef>
            <a:spcAft>
              <a:spcPct val="35000"/>
            </a:spcAft>
            <a:buNone/>
          </a:pPr>
          <a:r>
            <a:rPr lang="en-US" sz="1400" b="1" kern="1200" dirty="0">
              <a:solidFill>
                <a:schemeClr val="tx1"/>
              </a:solidFill>
            </a:rPr>
            <a:t>C,</a:t>
          </a:r>
          <a:r>
            <a:rPr lang="el-GR" sz="1400" b="1" kern="1200" dirty="0">
              <a:solidFill>
                <a:schemeClr val="tx1"/>
              </a:solidFill>
            </a:rPr>
            <a:t> </a:t>
          </a:r>
          <a:r>
            <a:rPr lang="en-US" sz="1400" b="1" kern="1200" dirty="0">
              <a:solidFill>
                <a:schemeClr val="tx1"/>
              </a:solidFill>
            </a:rPr>
            <a:t>O,</a:t>
          </a:r>
          <a:r>
            <a:rPr lang="el-GR" sz="1400" b="1" kern="1200" dirty="0">
              <a:solidFill>
                <a:schemeClr val="tx1"/>
              </a:solidFill>
            </a:rPr>
            <a:t> </a:t>
          </a:r>
          <a:r>
            <a:rPr lang="en-US" sz="1400" b="1" kern="1200" dirty="0">
              <a:solidFill>
                <a:schemeClr val="tx1"/>
              </a:solidFill>
            </a:rPr>
            <a:t>H,</a:t>
          </a:r>
          <a:r>
            <a:rPr lang="el-GR" sz="1400" b="1" kern="1200" dirty="0">
              <a:solidFill>
                <a:schemeClr val="tx1"/>
              </a:solidFill>
            </a:rPr>
            <a:t> </a:t>
          </a:r>
          <a:r>
            <a:rPr lang="en-US" sz="1400" b="1" kern="1200" dirty="0">
              <a:solidFill>
                <a:schemeClr val="tx1"/>
              </a:solidFill>
            </a:rPr>
            <a:t>N,</a:t>
          </a:r>
          <a:r>
            <a:rPr lang="el-GR" sz="1400" b="1" kern="1200" dirty="0">
              <a:solidFill>
                <a:schemeClr val="tx1"/>
              </a:solidFill>
            </a:rPr>
            <a:t> </a:t>
          </a:r>
          <a:r>
            <a:rPr lang="en-US" sz="1400" b="1" kern="1200" dirty="0">
              <a:solidFill>
                <a:schemeClr val="tx1"/>
              </a:solidFill>
            </a:rPr>
            <a:t>P,</a:t>
          </a:r>
          <a:r>
            <a:rPr lang="el-GR" sz="1400" b="1" kern="1200" dirty="0">
              <a:solidFill>
                <a:schemeClr val="tx1"/>
              </a:solidFill>
            </a:rPr>
            <a:t> </a:t>
          </a:r>
          <a:r>
            <a:rPr lang="en-US" sz="1400" b="1" kern="1200" dirty="0">
              <a:solidFill>
                <a:schemeClr val="tx1"/>
              </a:solidFill>
            </a:rPr>
            <a:t>S,</a:t>
          </a:r>
          <a:r>
            <a:rPr lang="el-GR" sz="1400" b="1" kern="1200" dirty="0">
              <a:solidFill>
                <a:schemeClr val="tx1"/>
              </a:solidFill>
            </a:rPr>
            <a:t> </a:t>
          </a:r>
          <a:r>
            <a:rPr lang="en-US" sz="1400" b="1" kern="1200" dirty="0">
              <a:solidFill>
                <a:schemeClr val="tx1"/>
              </a:solidFill>
            </a:rPr>
            <a:t>Ca,</a:t>
          </a:r>
          <a:r>
            <a:rPr lang="el-GR" sz="1400" b="1" kern="1200" dirty="0">
              <a:solidFill>
                <a:schemeClr val="tx1"/>
              </a:solidFill>
            </a:rPr>
            <a:t> </a:t>
          </a:r>
          <a:r>
            <a:rPr lang="el-GR" sz="1400" b="1" kern="1200" dirty="0" err="1">
              <a:solidFill>
                <a:schemeClr val="tx1"/>
              </a:solidFill>
            </a:rPr>
            <a:t>κ.α</a:t>
          </a:r>
          <a:r>
            <a:rPr lang="el-GR" sz="1400" kern="1200" dirty="0">
              <a:solidFill>
                <a:schemeClr val="tx1"/>
              </a:solidFill>
            </a:rPr>
            <a:t> </a:t>
          </a:r>
        </a:p>
      </dsp:txBody>
      <dsp:txXfrm>
        <a:off x="3025726" y="648061"/>
        <a:ext cx="3832517" cy="565345"/>
      </dsp:txXfrm>
    </dsp:sp>
    <dsp:sp modelId="{E4CB5C58-15F7-4D1B-8408-CB6E01D7E26B}">
      <dsp:nvSpPr>
        <dsp:cNvPr id="0" name=""/>
        <dsp:cNvSpPr/>
      </dsp:nvSpPr>
      <dsp:spPr>
        <a:xfrm>
          <a:off x="2995142" y="1322304"/>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Ενώσεις μικρού μοριακού βάρους:</a:t>
          </a:r>
        </a:p>
        <a:p>
          <a:pPr marL="0" lvl="0" indent="0" algn="ctr" defTabSz="622300">
            <a:lnSpc>
              <a:spcPct val="90000"/>
            </a:lnSpc>
            <a:spcBef>
              <a:spcPct val="0"/>
            </a:spcBef>
            <a:spcAft>
              <a:spcPct val="35000"/>
            </a:spcAft>
            <a:buNone/>
          </a:pPr>
          <a:r>
            <a:rPr lang="en-US" sz="1400" b="1" kern="1200" dirty="0"/>
            <a:t>H</a:t>
          </a:r>
          <a:r>
            <a:rPr lang="en-US" sz="1400" b="1" kern="1200" baseline="-25000" dirty="0"/>
            <a:t>2</a:t>
          </a:r>
          <a:r>
            <a:rPr lang="en-US" sz="1400" b="1" kern="1200" baseline="0" dirty="0"/>
            <a:t>O, CO</a:t>
          </a:r>
          <a:r>
            <a:rPr lang="en-US" sz="1400" b="1" kern="1200" baseline="-25000" dirty="0"/>
            <a:t>2</a:t>
          </a:r>
          <a:r>
            <a:rPr lang="en-US" sz="1400" b="1" kern="1200" baseline="0" dirty="0"/>
            <a:t>, NH</a:t>
          </a:r>
          <a:r>
            <a:rPr lang="en-US" sz="1400" b="1" kern="1200" baseline="-25000" dirty="0"/>
            <a:t>3</a:t>
          </a:r>
          <a:r>
            <a:rPr lang="en-US" sz="1400" b="1" kern="1200" baseline="0" dirty="0"/>
            <a:t>, </a:t>
          </a:r>
          <a:r>
            <a:rPr lang="el-GR" sz="1400" b="1" kern="1200" baseline="0" dirty="0"/>
            <a:t>κ.α.</a:t>
          </a:r>
          <a:endParaRPr lang="el-GR" sz="1400" b="1" kern="1200" dirty="0"/>
        </a:p>
      </dsp:txBody>
      <dsp:txXfrm>
        <a:off x="3025726" y="1352888"/>
        <a:ext cx="3832517" cy="565345"/>
      </dsp:txXfrm>
    </dsp:sp>
    <dsp:sp modelId="{D4FF7990-3CFB-4CF8-AB70-B755691503F7}">
      <dsp:nvSpPr>
        <dsp:cNvPr id="0" name=""/>
        <dsp:cNvSpPr/>
      </dsp:nvSpPr>
      <dsp:spPr>
        <a:xfrm>
          <a:off x="2995142" y="2027132"/>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Μονομερή</a:t>
          </a:r>
        </a:p>
        <a:p>
          <a:pPr marL="0" lvl="0" indent="0" algn="ctr" defTabSz="622300">
            <a:lnSpc>
              <a:spcPct val="90000"/>
            </a:lnSpc>
            <a:spcBef>
              <a:spcPct val="0"/>
            </a:spcBef>
            <a:spcAft>
              <a:spcPct val="35000"/>
            </a:spcAft>
            <a:buNone/>
          </a:pPr>
          <a:r>
            <a:rPr lang="el-GR" sz="1200" b="1" kern="1200" dirty="0"/>
            <a:t>Αμινοξέα, νουκλεοτίδια, μονοσακχαρίτες, λιπαρά οξέα, γλυκερίνη </a:t>
          </a:r>
        </a:p>
      </dsp:txBody>
      <dsp:txXfrm>
        <a:off x="3025726" y="2057716"/>
        <a:ext cx="3832517" cy="565345"/>
      </dsp:txXfrm>
    </dsp:sp>
    <dsp:sp modelId="{996F509B-793F-44F7-BF14-10A4237CC868}">
      <dsp:nvSpPr>
        <dsp:cNvPr id="0" name=""/>
        <dsp:cNvSpPr/>
      </dsp:nvSpPr>
      <dsp:spPr>
        <a:xfrm>
          <a:off x="2995142" y="2731960"/>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Μακρομόρια</a:t>
          </a:r>
        </a:p>
        <a:p>
          <a:pPr marL="0" lvl="0" indent="0" algn="ctr" defTabSz="622300">
            <a:lnSpc>
              <a:spcPct val="90000"/>
            </a:lnSpc>
            <a:spcBef>
              <a:spcPct val="0"/>
            </a:spcBef>
            <a:spcAft>
              <a:spcPct val="35000"/>
            </a:spcAft>
            <a:buNone/>
          </a:pPr>
          <a:r>
            <a:rPr lang="el-GR" sz="1200" b="1" kern="1200" dirty="0"/>
            <a:t>Πρωτεΐνες, νουκλεϊκά οξέα, πολυσακχαρίτες, λιπίδια </a:t>
          </a:r>
        </a:p>
      </dsp:txBody>
      <dsp:txXfrm>
        <a:off x="3025726" y="2762544"/>
        <a:ext cx="3832517" cy="565345"/>
      </dsp:txXfrm>
    </dsp:sp>
    <dsp:sp modelId="{64B17B43-5A5A-4D16-AA8B-2391536E67A7}">
      <dsp:nvSpPr>
        <dsp:cNvPr id="0" name=""/>
        <dsp:cNvSpPr/>
      </dsp:nvSpPr>
      <dsp:spPr>
        <a:xfrm>
          <a:off x="2995142" y="3436787"/>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Υπερμοριακά σύμπλοκα</a:t>
          </a:r>
        </a:p>
      </dsp:txBody>
      <dsp:txXfrm>
        <a:off x="3025726" y="3467371"/>
        <a:ext cx="3832517" cy="565345"/>
      </dsp:txXfrm>
    </dsp:sp>
    <dsp:sp modelId="{7BE2629B-B8A6-4E24-B282-47D8EADE0E2D}">
      <dsp:nvSpPr>
        <dsp:cNvPr id="0" name=""/>
        <dsp:cNvSpPr/>
      </dsp:nvSpPr>
      <dsp:spPr>
        <a:xfrm>
          <a:off x="2995142" y="4141615"/>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Κυτταρικά οργανίδια</a:t>
          </a:r>
        </a:p>
      </dsp:txBody>
      <dsp:txXfrm>
        <a:off x="3025726" y="4172199"/>
        <a:ext cx="3832517" cy="565345"/>
      </dsp:txXfrm>
    </dsp:sp>
    <dsp:sp modelId="{32BF82D9-F916-4A90-8F3A-4E63FB5B346C}">
      <dsp:nvSpPr>
        <dsp:cNvPr id="0" name=""/>
        <dsp:cNvSpPr/>
      </dsp:nvSpPr>
      <dsp:spPr>
        <a:xfrm>
          <a:off x="2995142" y="4846443"/>
          <a:ext cx="3893685" cy="626513"/>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l-GR" sz="2600" b="1" kern="1200" dirty="0"/>
            <a:t>ΚΥΤΤΑΡΟ</a:t>
          </a:r>
        </a:p>
      </dsp:txBody>
      <dsp:txXfrm>
        <a:off x="3025726" y="4877027"/>
        <a:ext cx="3832517" cy="5653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3BE0D-C9C5-45DB-B185-A6C05200E87E}">
      <dsp:nvSpPr>
        <dsp:cNvPr id="0" name=""/>
        <dsp:cNvSpPr/>
      </dsp:nvSpPr>
      <dsp:spPr>
        <a:xfrm>
          <a:off x="2544147" y="0"/>
          <a:ext cx="1272073" cy="886666"/>
        </a:xfrm>
        <a:prstGeom prst="trapezoid">
          <a:avLst>
            <a:gd name="adj" fmla="val 71733"/>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b="1" kern="1200" dirty="0"/>
            <a:t>Κύτταρο </a:t>
          </a:r>
        </a:p>
      </dsp:txBody>
      <dsp:txXfrm>
        <a:off x="2544147" y="0"/>
        <a:ext cx="1272073" cy="886666"/>
      </dsp:txXfrm>
    </dsp:sp>
    <dsp:sp modelId="{FC9A8314-E461-4DFC-8104-DF4330483F31}">
      <dsp:nvSpPr>
        <dsp:cNvPr id="0" name=""/>
        <dsp:cNvSpPr/>
      </dsp:nvSpPr>
      <dsp:spPr>
        <a:xfrm>
          <a:off x="1908110" y="886666"/>
          <a:ext cx="2544147" cy="886666"/>
        </a:xfrm>
        <a:prstGeom prst="trapezoid">
          <a:avLst>
            <a:gd name="adj" fmla="val 71733"/>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t>Ιστοί </a:t>
          </a:r>
        </a:p>
      </dsp:txBody>
      <dsp:txXfrm>
        <a:off x="2353336" y="886666"/>
        <a:ext cx="1653695" cy="886666"/>
      </dsp:txXfrm>
    </dsp:sp>
    <dsp:sp modelId="{CB26AB8D-D8A1-4BE2-8EE0-7B3B97B317CD}">
      <dsp:nvSpPr>
        <dsp:cNvPr id="0" name=""/>
        <dsp:cNvSpPr/>
      </dsp:nvSpPr>
      <dsp:spPr>
        <a:xfrm>
          <a:off x="1272073" y="1773332"/>
          <a:ext cx="3816220" cy="886666"/>
        </a:xfrm>
        <a:prstGeom prst="trapezoid">
          <a:avLst>
            <a:gd name="adj" fmla="val 71733"/>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t>Όργανα </a:t>
          </a:r>
        </a:p>
      </dsp:txBody>
      <dsp:txXfrm>
        <a:off x="1939912" y="1773332"/>
        <a:ext cx="2480543" cy="886666"/>
      </dsp:txXfrm>
    </dsp:sp>
    <dsp:sp modelId="{C7516D75-09F0-4908-9227-65DB22132065}">
      <dsp:nvSpPr>
        <dsp:cNvPr id="0" name=""/>
        <dsp:cNvSpPr/>
      </dsp:nvSpPr>
      <dsp:spPr>
        <a:xfrm>
          <a:off x="636036" y="2659999"/>
          <a:ext cx="5088294" cy="886666"/>
        </a:xfrm>
        <a:prstGeom prst="trapezoid">
          <a:avLst>
            <a:gd name="adj" fmla="val 71733"/>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t>Συστήματα οργάνων</a:t>
          </a:r>
        </a:p>
      </dsp:txBody>
      <dsp:txXfrm>
        <a:off x="1526488" y="2659999"/>
        <a:ext cx="3307391" cy="886666"/>
      </dsp:txXfrm>
    </dsp:sp>
    <dsp:sp modelId="{0F909B1A-1A3C-4917-AEEF-0CA976EDC6B1}">
      <dsp:nvSpPr>
        <dsp:cNvPr id="0" name=""/>
        <dsp:cNvSpPr/>
      </dsp:nvSpPr>
      <dsp:spPr>
        <a:xfrm>
          <a:off x="0" y="3546665"/>
          <a:ext cx="6360368" cy="886666"/>
        </a:xfrm>
        <a:prstGeom prst="trapezoid">
          <a:avLst>
            <a:gd name="adj" fmla="val 71733"/>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t>Οργανισμός</a:t>
          </a:r>
          <a:r>
            <a:rPr lang="el-GR" sz="4900" kern="1200" dirty="0"/>
            <a:t> </a:t>
          </a:r>
        </a:p>
      </dsp:txBody>
      <dsp:txXfrm>
        <a:off x="1113064" y="3546665"/>
        <a:ext cx="4134239" cy="8866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7A767-256B-4B1E-9BD9-86EC782A5860}">
      <dsp:nvSpPr>
        <dsp:cNvPr id="0" name=""/>
        <dsp:cNvSpPr/>
      </dsp:nvSpPr>
      <dsp:spPr>
        <a:xfrm>
          <a:off x="2323187" y="0"/>
          <a:ext cx="3484780" cy="1318604"/>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EC351B-6830-4289-B658-C45BE28B85FE}">
      <dsp:nvSpPr>
        <dsp:cNvPr id="0" name=""/>
        <dsp:cNvSpPr/>
      </dsp:nvSpPr>
      <dsp:spPr>
        <a:xfrm>
          <a:off x="0" y="0"/>
          <a:ext cx="2323187" cy="131860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l-GR" sz="1600" kern="1200" dirty="0"/>
            <a:t>Σχηματίζουν εύκολα ομοιοπολικούς δεσμούς</a:t>
          </a:r>
        </a:p>
      </dsp:txBody>
      <dsp:txXfrm>
        <a:off x="64369" y="64369"/>
        <a:ext cx="2194449" cy="1189866"/>
      </dsp:txXfrm>
    </dsp:sp>
    <dsp:sp modelId="{79387911-84F7-4919-B095-CB06A5153404}">
      <dsp:nvSpPr>
        <dsp:cNvPr id="0" name=""/>
        <dsp:cNvSpPr/>
      </dsp:nvSpPr>
      <dsp:spPr>
        <a:xfrm>
          <a:off x="2323187" y="1450465"/>
          <a:ext cx="3484780" cy="1318604"/>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C8F2AC-D359-4428-9F66-F23FDFD41F81}">
      <dsp:nvSpPr>
        <dsp:cNvPr id="0" name=""/>
        <dsp:cNvSpPr/>
      </dsp:nvSpPr>
      <dsp:spPr>
        <a:xfrm>
          <a:off x="0" y="1450465"/>
          <a:ext cx="2323187" cy="131860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l-GR" sz="1600" kern="1200" dirty="0"/>
            <a:t>Αντιδρούν μεταξύ τους, ενώ τα τρία από αυτά (</a:t>
          </a:r>
          <a:r>
            <a:rPr lang="en-US" sz="1600" kern="1200" dirty="0"/>
            <a:t>C, O</a:t>
          </a:r>
          <a:r>
            <a:rPr lang="en-US" sz="1600" kern="1200" baseline="0" dirty="0"/>
            <a:t>, N) </a:t>
          </a:r>
          <a:r>
            <a:rPr lang="el-GR" sz="1600" kern="1200" baseline="0" dirty="0"/>
            <a:t>σχηματίζουν εκτός από απλούς,  διπλούς ή τριπλούς δεσμούς </a:t>
          </a:r>
          <a:r>
            <a:rPr lang="en-US" sz="1600" kern="1200" baseline="0" dirty="0"/>
            <a:t> </a:t>
          </a:r>
          <a:endParaRPr lang="el-GR" sz="1600" kern="1200" dirty="0"/>
        </a:p>
      </dsp:txBody>
      <dsp:txXfrm>
        <a:off x="64369" y="1514834"/>
        <a:ext cx="2194449" cy="1189866"/>
      </dsp:txXfrm>
    </dsp:sp>
    <dsp:sp modelId="{A9217969-3006-4059-A44B-FFA5D835269D}">
      <dsp:nvSpPr>
        <dsp:cNvPr id="0" name=""/>
        <dsp:cNvSpPr/>
      </dsp:nvSpPr>
      <dsp:spPr>
        <a:xfrm>
          <a:off x="2323187" y="2900930"/>
          <a:ext cx="3484780" cy="1318604"/>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90F58D-A05F-4027-BEC2-4CD9C8E6CA28}">
      <dsp:nvSpPr>
        <dsp:cNvPr id="0" name=""/>
        <dsp:cNvSpPr/>
      </dsp:nvSpPr>
      <dsp:spPr>
        <a:xfrm>
          <a:off x="0" y="2900930"/>
          <a:ext cx="2323187" cy="131860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l-GR" sz="1600" kern="1200" dirty="0"/>
            <a:t>Είναι τα ελαφρότερα στοιχεία που σχηματίζουν ομοιοπολικούς δεσμούς </a:t>
          </a:r>
        </a:p>
      </dsp:txBody>
      <dsp:txXfrm>
        <a:off x="64369" y="2965299"/>
        <a:ext cx="2194449" cy="11898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11317-0013-4F81-A0C8-6D209FF55DDC}">
      <dsp:nvSpPr>
        <dsp:cNvPr id="0" name=""/>
        <dsp:cNvSpPr/>
      </dsp:nvSpPr>
      <dsp:spPr>
        <a:xfrm>
          <a:off x="0" y="0"/>
          <a:ext cx="7992888" cy="162018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Οργανικά μόρια του κυττάρου μικρού μοριακού βάρους</a:t>
          </a:r>
        </a:p>
      </dsp:txBody>
      <dsp:txXfrm>
        <a:off x="0" y="0"/>
        <a:ext cx="7992888" cy="1620180"/>
      </dsp:txXfrm>
    </dsp:sp>
    <dsp:sp modelId="{3CDEFB44-E752-4943-8764-E8BAA1BF1BDA}">
      <dsp:nvSpPr>
        <dsp:cNvPr id="0" name=""/>
        <dsp:cNvSpPr/>
      </dsp:nvSpPr>
      <dsp:spPr>
        <a:xfrm>
          <a:off x="3902" y="1620180"/>
          <a:ext cx="2661694" cy="34023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Χημικές ενώσεις που περιέχουν μέχρι 30 άτομα άνθρακα, μοριακού βάρους 100-1000</a:t>
          </a:r>
        </a:p>
        <a:p>
          <a:pPr marL="0" lvl="0" indent="0" algn="ctr" defTabSz="755650">
            <a:lnSpc>
              <a:spcPct val="90000"/>
            </a:lnSpc>
            <a:spcBef>
              <a:spcPct val="0"/>
            </a:spcBef>
            <a:spcAft>
              <a:spcPct val="35000"/>
            </a:spcAft>
            <a:buNone/>
          </a:pPr>
          <a:r>
            <a:rPr lang="el-GR" sz="1700" kern="1200" dirty="0"/>
            <a:t>Ένα τυπικό κύτταρο μπορεί να περιέχει περίπου 1000 διαφορετικά είδη μικρών μορίων, τα περισσότερα από οποία  ταξινομούνται σε 4 οικογένειες: μονοσακχαρίτες, αμινοξέα, λιπαρά οξέα και νουκλεοτίδια</a:t>
          </a:r>
        </a:p>
      </dsp:txBody>
      <dsp:txXfrm>
        <a:off x="3902" y="1620180"/>
        <a:ext cx="2661694" cy="3402378"/>
      </dsp:txXfrm>
    </dsp:sp>
    <dsp:sp modelId="{5F001159-D4B4-4936-A2F9-A81C2D3CFFDC}">
      <dsp:nvSpPr>
        <dsp:cNvPr id="0" name=""/>
        <dsp:cNvSpPr/>
      </dsp:nvSpPr>
      <dsp:spPr>
        <a:xfrm>
          <a:off x="2665596" y="1620180"/>
          <a:ext cx="2661694" cy="34023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Βρίσκονται ελεύθερα στο κυτταρόπλασμα και είναι πολύ λιγότερα από τα μακρομόρια του κυττάρου, αποτελώντας περίπου το 1/10 της συνολικής μάζας των οργανικών ουσιών</a:t>
          </a:r>
        </a:p>
      </dsp:txBody>
      <dsp:txXfrm>
        <a:off x="2665596" y="1620180"/>
        <a:ext cx="2661694" cy="3402378"/>
      </dsp:txXfrm>
    </dsp:sp>
    <dsp:sp modelId="{5E84CB37-4928-49E0-9AC5-C08DB3BB223A}">
      <dsp:nvSpPr>
        <dsp:cNvPr id="0" name=""/>
        <dsp:cNvSpPr/>
      </dsp:nvSpPr>
      <dsp:spPr>
        <a:xfrm>
          <a:off x="5327291" y="1620180"/>
          <a:ext cx="2661694" cy="34023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Συνήθως χρησιμοποιούνται για τη σύνθεση μακρομορίων, την παραγωγή ενέργειας ή διασπώνται σε μικρότερα μόρια</a:t>
          </a:r>
        </a:p>
      </dsp:txBody>
      <dsp:txXfrm>
        <a:off x="5327291" y="1620180"/>
        <a:ext cx="2661694" cy="3402378"/>
      </dsp:txXfrm>
    </dsp:sp>
    <dsp:sp modelId="{54F1C09B-1413-432B-86AF-BE0125B4701B}">
      <dsp:nvSpPr>
        <dsp:cNvPr id="0" name=""/>
        <dsp:cNvSpPr/>
      </dsp:nvSpPr>
      <dsp:spPr>
        <a:xfrm>
          <a:off x="0" y="5022558"/>
          <a:ext cx="7992888" cy="37804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C5A20-E0AF-4F54-A030-AD5252CA7919}" type="datetimeFigureOut">
              <a:rPr lang="el-GR" smtClean="0"/>
              <a:t>31/10/2023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8BCE5-F917-4741-859F-8FA62A8CB332}" type="slidenum">
              <a:rPr lang="el-GR" smtClean="0"/>
              <a:t>‹#›</a:t>
            </a:fld>
            <a:endParaRPr lang="el-GR"/>
          </a:p>
        </p:txBody>
      </p:sp>
    </p:spTree>
    <p:extLst>
      <p:ext uri="{BB962C8B-B14F-4D97-AF65-F5344CB8AC3E}">
        <p14:creationId xmlns:p14="http://schemas.microsoft.com/office/powerpoint/2010/main" val="901105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2F14B-992E-48F9-A1AE-58A7997288D2}"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2F14B-992E-48F9-A1AE-58A7997288D2}"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2F14B-992E-48F9-A1AE-58A7997288D2}"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2F14B-992E-48F9-A1AE-58A7997288D2}"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14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3513853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426303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280963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B1C1AA-A75F-403A-AAAE-99A3801E1A25}" type="slidenum">
              <a:rPr lang="el-GR" smtClean="0"/>
              <a:pPr/>
              <a:t>‹#›</a:t>
            </a:fld>
            <a:endParaRPr lang="el-G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40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78453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45976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336500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178839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8FFB7C75-441A-404F-821F-C412CD8AFE00}" type="datetimeFigureOut">
              <a:rPr lang="el-GR" smtClean="0"/>
              <a:pPr/>
              <a:t>31/10/2023</a:t>
            </a:fld>
            <a:endParaRPr lang="el-GR"/>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8B1C1AA-A75F-403A-AAAE-99A3801E1A25}" type="slidenum">
              <a:rPr lang="el-GR" smtClean="0"/>
              <a:pPr/>
              <a:t>‹#›</a:t>
            </a:fld>
            <a:endParaRPr lang="el-GR"/>
          </a:p>
        </p:txBody>
      </p:sp>
    </p:spTree>
    <p:extLst>
      <p:ext uri="{BB962C8B-B14F-4D97-AF65-F5344CB8AC3E}">
        <p14:creationId xmlns:p14="http://schemas.microsoft.com/office/powerpoint/2010/main" val="315375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FFB7C75-441A-404F-821F-C412CD8AFE00}" type="datetimeFigureOut">
              <a:rPr lang="el-GR" smtClean="0"/>
              <a:pPr/>
              <a:t>31/10/2023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8B1C1AA-A75F-403A-AAAE-99A3801E1A25}" type="slidenum">
              <a:rPr lang="el-GR" smtClean="0"/>
              <a:pPr/>
              <a:t>‹#›</a:t>
            </a:fld>
            <a:endParaRPr lang="el-GR"/>
          </a:p>
        </p:txBody>
      </p:sp>
    </p:spTree>
    <p:extLst>
      <p:ext uri="{BB962C8B-B14F-4D97-AF65-F5344CB8AC3E}">
        <p14:creationId xmlns:p14="http://schemas.microsoft.com/office/powerpoint/2010/main" val="481011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8FFB7C75-441A-404F-821F-C412CD8AFE00}" type="datetimeFigureOut">
              <a:rPr lang="el-GR" smtClean="0"/>
              <a:pPr/>
              <a:t>31/10/2023</a:t>
            </a:fld>
            <a:endParaRPr lang="el-G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D8B1C1AA-A75F-403A-AAAE-99A3801E1A25}" type="slidenum">
              <a:rPr lang="el-GR" smtClean="0"/>
              <a:pPr/>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790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38.gif"/></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9F8013-2224-4518-8370-E8BB6B72FC8A}"/>
              </a:ext>
            </a:extLst>
          </p:cNvPr>
          <p:cNvSpPr>
            <a:spLocks noGrp="1"/>
          </p:cNvSpPr>
          <p:nvPr>
            <p:ph type="title"/>
          </p:nvPr>
        </p:nvSpPr>
        <p:spPr>
          <a:xfrm>
            <a:off x="2346960" y="286605"/>
            <a:ext cx="7543800" cy="910148"/>
          </a:xfrm>
        </p:spPr>
        <p:txBody>
          <a:bodyPr/>
          <a:lstStyle/>
          <a:p>
            <a:pPr algn="ctr"/>
            <a:r>
              <a:rPr lang="el-GR" dirty="0"/>
              <a:t>ΒΙΟΛΟΓΙΑ</a:t>
            </a:r>
          </a:p>
        </p:txBody>
      </p:sp>
      <p:sp>
        <p:nvSpPr>
          <p:cNvPr id="3" name="Θέση περιεχομένου 2">
            <a:extLst>
              <a:ext uri="{FF2B5EF4-FFF2-40B4-BE49-F238E27FC236}">
                <a16:creationId xmlns:a16="http://schemas.microsoft.com/office/drawing/2014/main" id="{A99FA7B7-F323-44C7-8759-7922A0BECDFC}"/>
              </a:ext>
            </a:extLst>
          </p:cNvPr>
          <p:cNvSpPr>
            <a:spLocks noGrp="1"/>
          </p:cNvSpPr>
          <p:nvPr>
            <p:ph idx="1"/>
          </p:nvPr>
        </p:nvSpPr>
        <p:spPr>
          <a:xfrm>
            <a:off x="1847529" y="1628800"/>
            <a:ext cx="8424935" cy="4240294"/>
          </a:xfrm>
        </p:spPr>
        <p:txBody>
          <a:bodyPr>
            <a:normAutofit/>
          </a:bodyPr>
          <a:lstStyle/>
          <a:p>
            <a:endParaRPr lang="el-GR" sz="2400" dirty="0"/>
          </a:p>
          <a:p>
            <a:r>
              <a:rPr lang="el-GR" sz="2400" dirty="0"/>
              <a:t>ΒΙΒΛΙΟΓΡΑΦΙΑ: </a:t>
            </a:r>
            <a:r>
              <a:rPr lang="en-US" sz="2400" dirty="0"/>
              <a:t>ALBERT’S </a:t>
            </a:r>
            <a:r>
              <a:rPr lang="el-GR" sz="2400" dirty="0"/>
              <a:t>ΒΑΣΙΚΕΣ ΑΡΧΕΣ ΚΥΤΤΑΡΙΚΗΣ ΒΙΟΛΟΓΙΑΣ</a:t>
            </a:r>
          </a:p>
          <a:p>
            <a:r>
              <a:rPr lang="el-GR" sz="2400"/>
              <a:t>ΚΕΦΑΛΑΙΑ 2, 3, 4,5 </a:t>
            </a:r>
            <a:endParaRPr lang="el-GR" sz="2400" dirty="0"/>
          </a:p>
        </p:txBody>
      </p:sp>
    </p:spTree>
    <p:extLst>
      <p:ext uri="{BB962C8B-B14F-4D97-AF65-F5344CB8AC3E}">
        <p14:creationId xmlns:p14="http://schemas.microsoft.com/office/powerpoint/2010/main" val="329378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351584" y="116632"/>
          <a:ext cx="7776864" cy="6205588"/>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tblGrid>
              <a:tr h="414084">
                <a:tc gridSpan="2">
                  <a:txBody>
                    <a:bodyPr/>
                    <a:lstStyle/>
                    <a:p>
                      <a:pPr algn="ctr"/>
                      <a:r>
                        <a:rPr lang="el-GR" dirty="0"/>
                        <a:t>Δημιουργία των πρώτων κυτταρικών</a:t>
                      </a:r>
                      <a:r>
                        <a:rPr lang="el-GR" baseline="0" dirty="0"/>
                        <a:t> μορφών</a:t>
                      </a:r>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1531544">
                <a:tc>
                  <a:txBody>
                    <a:bodyPr/>
                    <a:lstStyle/>
                    <a:p>
                      <a:r>
                        <a:rPr lang="el-GR" sz="1400" dirty="0"/>
                        <a:t>3,8 -3,5 δισεκατομμύρια χρόνια πριν</a:t>
                      </a:r>
                    </a:p>
                  </a:txBody>
                  <a:tcPr/>
                </a:tc>
                <a:tc>
                  <a:txBody>
                    <a:bodyPr/>
                    <a:lstStyle/>
                    <a:p>
                      <a:r>
                        <a:rPr lang="el-GR" sz="1400" dirty="0"/>
                        <a:t>Εμφάνιση των πρώτων κυττάρων.</a:t>
                      </a:r>
                      <a:r>
                        <a:rPr lang="el-GR" sz="1400" baseline="0" dirty="0"/>
                        <a:t> Τα πρώτα κύτταρα ζούσαν στους αρχέγονους ωκεανούς και ήταν προκαρυωτικά, αναερόβια και ετερότροφα (χρησιμοποιούσαν ως τροφή τα οργανικά μόρια του περιβάλλοντος)</a:t>
                      </a:r>
                      <a:endParaRPr lang="el-GR" sz="1400" dirty="0"/>
                    </a:p>
                  </a:txBody>
                  <a:tcPr/>
                </a:tc>
                <a:extLst>
                  <a:ext uri="{0D108BD9-81ED-4DB2-BD59-A6C34878D82A}">
                    <a16:rowId xmlns:a16="http://schemas.microsoft.com/office/drawing/2014/main" val="10001"/>
                  </a:ext>
                </a:extLst>
              </a:tr>
              <a:tr h="1531544">
                <a:tc>
                  <a:txBody>
                    <a:bodyPr/>
                    <a:lstStyle/>
                    <a:p>
                      <a:r>
                        <a:rPr lang="el-GR" sz="1400" dirty="0"/>
                        <a:t>3 δισεκατομμύρια χρόνια πριν</a:t>
                      </a:r>
                    </a:p>
                  </a:txBody>
                  <a:tcPr/>
                </a:tc>
                <a:tc>
                  <a:txBody>
                    <a:bodyPr/>
                    <a:lstStyle/>
                    <a:p>
                      <a:r>
                        <a:rPr lang="el-GR" sz="1400" dirty="0"/>
                        <a:t>Εμφανίζονται οι πρώτοι φωτοσυνθετικοί οργανισμοί (όπως τα σημερινά</a:t>
                      </a:r>
                      <a:r>
                        <a:rPr lang="el-GR" sz="1400" baseline="0" dirty="0"/>
                        <a:t> κυανοβακτήρια). Η φωτοσύνθεση ελευθερώνει μεγάλα ποσά οξυγόνου στην ατμόσφαιρα, η οποία αλλάζει σε αερόβια</a:t>
                      </a:r>
                      <a:endParaRPr lang="el-GR" sz="1400" dirty="0"/>
                    </a:p>
                  </a:txBody>
                  <a:tcPr/>
                </a:tc>
                <a:extLst>
                  <a:ext uri="{0D108BD9-81ED-4DB2-BD59-A6C34878D82A}">
                    <a16:rowId xmlns:a16="http://schemas.microsoft.com/office/drawing/2014/main" val="10002"/>
                  </a:ext>
                </a:extLst>
              </a:tr>
              <a:tr h="578583">
                <a:tc>
                  <a:txBody>
                    <a:bodyPr/>
                    <a:lstStyle/>
                    <a:p>
                      <a:r>
                        <a:rPr lang="el-GR" sz="1400" dirty="0"/>
                        <a:t>2,5 δισεκατομμύρια χρόνια πριν</a:t>
                      </a:r>
                    </a:p>
                  </a:txBody>
                  <a:tcPr/>
                </a:tc>
                <a:tc>
                  <a:txBody>
                    <a:bodyPr/>
                    <a:lstStyle/>
                    <a:p>
                      <a:r>
                        <a:rPr lang="el-GR" sz="1400" dirty="0"/>
                        <a:t>Εμφάνιση των πρώτων αερόβιων κυττάρων</a:t>
                      </a:r>
                    </a:p>
                  </a:txBody>
                  <a:tcPr/>
                </a:tc>
                <a:extLst>
                  <a:ext uri="{0D108BD9-81ED-4DB2-BD59-A6C34878D82A}">
                    <a16:rowId xmlns:a16="http://schemas.microsoft.com/office/drawing/2014/main" val="10003"/>
                  </a:ext>
                </a:extLst>
              </a:tr>
              <a:tr h="578583">
                <a:tc>
                  <a:txBody>
                    <a:bodyPr/>
                    <a:lstStyle/>
                    <a:p>
                      <a:r>
                        <a:rPr lang="el-GR" sz="1400" dirty="0"/>
                        <a:t>2,25 δισεκατομμύρια χρόνια πριν</a:t>
                      </a:r>
                    </a:p>
                  </a:txBody>
                  <a:tcPr/>
                </a:tc>
                <a:tc>
                  <a:txBody>
                    <a:bodyPr/>
                    <a:lstStyle/>
                    <a:p>
                      <a:r>
                        <a:rPr lang="el-GR" sz="1400" dirty="0"/>
                        <a:t>Εξέλιξη των πρώτων ευκαρυωτικών κυττάρων</a:t>
                      </a:r>
                    </a:p>
                  </a:txBody>
                  <a:tcPr/>
                </a:tc>
                <a:extLst>
                  <a:ext uri="{0D108BD9-81ED-4DB2-BD59-A6C34878D82A}">
                    <a16:rowId xmlns:a16="http://schemas.microsoft.com/office/drawing/2014/main" val="10004"/>
                  </a:ext>
                </a:extLst>
              </a:tr>
              <a:tr h="578583">
                <a:tc>
                  <a:txBody>
                    <a:bodyPr/>
                    <a:lstStyle/>
                    <a:p>
                      <a:r>
                        <a:rPr lang="el-GR" sz="1400" dirty="0"/>
                        <a:t>600 εκατομμύρια χρόνια πριν</a:t>
                      </a:r>
                    </a:p>
                  </a:txBody>
                  <a:tcPr/>
                </a:tc>
                <a:tc>
                  <a:txBody>
                    <a:bodyPr/>
                    <a:lstStyle/>
                    <a:p>
                      <a:r>
                        <a:rPr lang="el-GR" sz="1400" dirty="0"/>
                        <a:t>Εμφάνιση των πρώτων πολυκύτταρων οργανισμών</a:t>
                      </a:r>
                    </a:p>
                  </a:txBody>
                  <a:tcPr/>
                </a:tc>
                <a:extLst>
                  <a:ext uri="{0D108BD9-81ED-4DB2-BD59-A6C34878D82A}">
                    <a16:rowId xmlns:a16="http://schemas.microsoft.com/office/drawing/2014/main" val="10005"/>
                  </a:ext>
                </a:extLst>
              </a:tr>
              <a:tr h="414084">
                <a:tc>
                  <a:txBody>
                    <a:bodyPr/>
                    <a:lstStyle/>
                    <a:p>
                      <a:r>
                        <a:rPr lang="el-GR" sz="1400" dirty="0"/>
                        <a:t>374 εκατομμύρια</a:t>
                      </a:r>
                      <a:r>
                        <a:rPr lang="el-GR" sz="1400" baseline="0" dirty="0"/>
                        <a:t> χρόνια πριν</a:t>
                      </a:r>
                      <a:endParaRPr lang="el-GR" sz="1400" dirty="0"/>
                    </a:p>
                  </a:txBody>
                  <a:tcPr/>
                </a:tc>
                <a:tc>
                  <a:txBody>
                    <a:bodyPr/>
                    <a:lstStyle/>
                    <a:p>
                      <a:r>
                        <a:rPr lang="el-GR" sz="1400" dirty="0"/>
                        <a:t>Εξέλιξη των πρώτων αμφίβιων</a:t>
                      </a:r>
                    </a:p>
                  </a:txBody>
                  <a:tcPr/>
                </a:tc>
                <a:extLst>
                  <a:ext uri="{0D108BD9-81ED-4DB2-BD59-A6C34878D82A}">
                    <a16:rowId xmlns:a16="http://schemas.microsoft.com/office/drawing/2014/main" val="10006"/>
                  </a:ext>
                </a:extLst>
              </a:tr>
              <a:tr h="578583">
                <a:tc>
                  <a:txBody>
                    <a:bodyPr/>
                    <a:lstStyle/>
                    <a:p>
                      <a:r>
                        <a:rPr lang="el-GR" sz="1400" dirty="0"/>
                        <a:t>250-205 εκατομμύρια χρόνια πριν</a:t>
                      </a:r>
                    </a:p>
                  </a:txBody>
                  <a:tcPr/>
                </a:tc>
                <a:tc>
                  <a:txBody>
                    <a:bodyPr/>
                    <a:lstStyle/>
                    <a:p>
                      <a:r>
                        <a:rPr lang="el-GR" sz="1400" dirty="0"/>
                        <a:t>Εμφάνιση των δεινοσαύρων</a:t>
                      </a:r>
                      <a:r>
                        <a:rPr lang="el-GR" sz="1400" baseline="0" dirty="0"/>
                        <a:t> και των πρώτων θηλαστικών</a:t>
                      </a:r>
                      <a:endParaRPr lang="el-GR" sz="1400" dirty="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DFCC6B4-7E0B-44F6-B264-A7E61EFF6B69}"/>
              </a:ext>
            </a:extLst>
          </p:cNvPr>
          <p:cNvPicPr>
            <a:picLocks noChangeAspect="1"/>
          </p:cNvPicPr>
          <p:nvPr/>
        </p:nvPicPr>
        <p:blipFill>
          <a:blip r:embed="rId2"/>
          <a:stretch>
            <a:fillRect/>
          </a:stretch>
        </p:blipFill>
        <p:spPr>
          <a:xfrm>
            <a:off x="3288792" y="0"/>
            <a:ext cx="5614417" cy="6309320"/>
          </a:xfrm>
          <a:prstGeom prst="rect">
            <a:avLst/>
          </a:prstGeom>
        </p:spPr>
      </p:pic>
    </p:spTree>
    <p:extLst>
      <p:ext uri="{BB962C8B-B14F-4D97-AF65-F5344CB8AC3E}">
        <p14:creationId xmlns:p14="http://schemas.microsoft.com/office/powerpoint/2010/main" val="38079288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BCDB00D-AB84-481F-AF03-CBC92C61C7CC}"/>
              </a:ext>
            </a:extLst>
          </p:cNvPr>
          <p:cNvPicPr>
            <a:picLocks noChangeAspect="1"/>
          </p:cNvPicPr>
          <p:nvPr/>
        </p:nvPicPr>
        <p:blipFill>
          <a:blip r:embed="rId2"/>
          <a:stretch>
            <a:fillRect/>
          </a:stretch>
        </p:blipFill>
        <p:spPr>
          <a:xfrm>
            <a:off x="1524000" y="2340864"/>
            <a:ext cx="9144000" cy="2176272"/>
          </a:xfrm>
          <a:prstGeom prst="rect">
            <a:avLst/>
          </a:prstGeom>
        </p:spPr>
      </p:pic>
    </p:spTree>
    <p:extLst>
      <p:ext uri="{BB962C8B-B14F-4D97-AF65-F5344CB8AC3E}">
        <p14:creationId xmlns:p14="http://schemas.microsoft.com/office/powerpoint/2010/main" val="31562848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8603FDF-4B99-42E7-A714-BE6144E3F88C}"/>
              </a:ext>
            </a:extLst>
          </p:cNvPr>
          <p:cNvPicPr>
            <a:picLocks noChangeAspect="1"/>
          </p:cNvPicPr>
          <p:nvPr/>
        </p:nvPicPr>
        <p:blipFill>
          <a:blip r:embed="rId2"/>
          <a:stretch>
            <a:fillRect/>
          </a:stretch>
        </p:blipFill>
        <p:spPr>
          <a:xfrm>
            <a:off x="1524000" y="2350008"/>
            <a:ext cx="9144000" cy="2157984"/>
          </a:xfrm>
          <a:prstGeom prst="rect">
            <a:avLst/>
          </a:prstGeom>
        </p:spPr>
      </p:pic>
    </p:spTree>
    <p:extLst>
      <p:ext uri="{BB962C8B-B14F-4D97-AF65-F5344CB8AC3E}">
        <p14:creationId xmlns:p14="http://schemas.microsoft.com/office/powerpoint/2010/main" val="24539875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61F2029-C4D0-403F-9E29-030BCC67B20D}"/>
              </a:ext>
            </a:extLst>
          </p:cNvPr>
          <p:cNvPicPr>
            <a:picLocks noChangeAspect="1"/>
          </p:cNvPicPr>
          <p:nvPr/>
        </p:nvPicPr>
        <p:blipFill>
          <a:blip r:embed="rId2"/>
          <a:stretch>
            <a:fillRect/>
          </a:stretch>
        </p:blipFill>
        <p:spPr>
          <a:xfrm>
            <a:off x="3502152" y="0"/>
            <a:ext cx="5187697" cy="6237312"/>
          </a:xfrm>
          <a:prstGeom prst="rect">
            <a:avLst/>
          </a:prstGeom>
        </p:spPr>
      </p:pic>
    </p:spTree>
    <p:extLst>
      <p:ext uri="{BB962C8B-B14F-4D97-AF65-F5344CB8AC3E}">
        <p14:creationId xmlns:p14="http://schemas.microsoft.com/office/powerpoint/2010/main" val="16996344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FA7C1F2-16DE-4545-A387-F85EE363B111}"/>
              </a:ext>
            </a:extLst>
          </p:cNvPr>
          <p:cNvPicPr>
            <a:picLocks noChangeAspect="1"/>
          </p:cNvPicPr>
          <p:nvPr/>
        </p:nvPicPr>
        <p:blipFill>
          <a:blip r:embed="rId2"/>
          <a:stretch>
            <a:fillRect/>
          </a:stretch>
        </p:blipFill>
        <p:spPr>
          <a:xfrm>
            <a:off x="1524000" y="1703832"/>
            <a:ext cx="9144000" cy="3450336"/>
          </a:xfrm>
          <a:prstGeom prst="rect">
            <a:avLst/>
          </a:prstGeom>
        </p:spPr>
      </p:pic>
    </p:spTree>
    <p:extLst>
      <p:ext uri="{BB962C8B-B14F-4D97-AF65-F5344CB8AC3E}">
        <p14:creationId xmlns:p14="http://schemas.microsoft.com/office/powerpoint/2010/main" val="27185636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47DDFB6-1FC8-4CC6-98E9-F26BC3F329FB}"/>
              </a:ext>
            </a:extLst>
          </p:cNvPr>
          <p:cNvPicPr>
            <a:picLocks noChangeAspect="1"/>
          </p:cNvPicPr>
          <p:nvPr/>
        </p:nvPicPr>
        <p:blipFill>
          <a:blip r:embed="rId2"/>
          <a:stretch>
            <a:fillRect/>
          </a:stretch>
        </p:blipFill>
        <p:spPr>
          <a:xfrm>
            <a:off x="1524000" y="2142744"/>
            <a:ext cx="9144000" cy="2572512"/>
          </a:xfrm>
          <a:prstGeom prst="rect">
            <a:avLst/>
          </a:prstGeom>
        </p:spPr>
      </p:pic>
    </p:spTree>
    <p:extLst>
      <p:ext uri="{BB962C8B-B14F-4D97-AF65-F5344CB8AC3E}">
        <p14:creationId xmlns:p14="http://schemas.microsoft.com/office/powerpoint/2010/main" val="4366955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791744" y="1772816"/>
            <a:ext cx="4680520" cy="40011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Λειτουργίες πρωτεϊνών </a:t>
            </a:r>
          </a:p>
        </p:txBody>
      </p:sp>
      <p:sp>
        <p:nvSpPr>
          <p:cNvPr id="5" name="4 - TextBox"/>
          <p:cNvSpPr txBox="1"/>
          <p:nvPr/>
        </p:nvSpPr>
        <p:spPr>
          <a:xfrm>
            <a:off x="3791744" y="2428868"/>
            <a:ext cx="4680520"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buFont typeface="Wingdings" pitchFamily="2" charset="2"/>
              <a:buChar char="§"/>
            </a:pPr>
            <a:r>
              <a:rPr lang="el-GR" sz="2000" dirty="0">
                <a:solidFill>
                  <a:srgbClr val="000000"/>
                </a:solidFill>
                <a:latin typeface="Calibri" panose="020F0502020204030204"/>
              </a:rPr>
              <a:t>Κατάλυση χημικών αντιδράσεων (ένζυμα)</a:t>
            </a:r>
          </a:p>
          <a:p>
            <a:pPr defTabSz="457200">
              <a:buFont typeface="Wingdings" pitchFamily="2" charset="2"/>
              <a:buChar char="§"/>
            </a:pPr>
            <a:r>
              <a:rPr lang="el-GR" sz="2000" dirty="0">
                <a:solidFill>
                  <a:srgbClr val="000000"/>
                </a:solidFill>
                <a:latin typeface="Calibri" panose="020F0502020204030204"/>
              </a:rPr>
              <a:t>Δομικό συστατικό</a:t>
            </a:r>
          </a:p>
          <a:p>
            <a:pPr defTabSz="457200">
              <a:buFont typeface="Wingdings" pitchFamily="2" charset="2"/>
              <a:buChar char="§"/>
            </a:pPr>
            <a:r>
              <a:rPr lang="el-GR" sz="2000" dirty="0">
                <a:solidFill>
                  <a:srgbClr val="000000"/>
                </a:solidFill>
                <a:latin typeface="Calibri" panose="020F0502020204030204"/>
              </a:rPr>
              <a:t>Έλεγχος της διαπερατότητας των μεμβρανών</a:t>
            </a:r>
          </a:p>
          <a:p>
            <a:pPr defTabSz="457200">
              <a:buFont typeface="Wingdings" pitchFamily="2" charset="2"/>
              <a:buChar char="§"/>
            </a:pPr>
            <a:r>
              <a:rPr lang="el-GR" sz="2000" dirty="0">
                <a:solidFill>
                  <a:srgbClr val="000000"/>
                </a:solidFill>
                <a:latin typeface="Calibri" panose="020F0502020204030204"/>
              </a:rPr>
              <a:t>Ρύθμιση της συγκέντρωσης μεταβολιτών</a:t>
            </a:r>
          </a:p>
          <a:p>
            <a:pPr defTabSz="457200">
              <a:buFont typeface="Wingdings" pitchFamily="2" charset="2"/>
              <a:buChar char="§"/>
            </a:pPr>
            <a:r>
              <a:rPr lang="el-GR" sz="2000" dirty="0">
                <a:solidFill>
                  <a:srgbClr val="000000"/>
                </a:solidFill>
                <a:latin typeface="Calibri" panose="020F0502020204030204"/>
              </a:rPr>
              <a:t>Κίνηση</a:t>
            </a:r>
          </a:p>
          <a:p>
            <a:pPr defTabSz="457200">
              <a:buFont typeface="Wingdings" pitchFamily="2" charset="2"/>
              <a:buChar char="§"/>
            </a:pPr>
            <a:r>
              <a:rPr lang="el-GR" sz="2000" dirty="0">
                <a:solidFill>
                  <a:srgbClr val="000000"/>
                </a:solidFill>
                <a:latin typeface="Calibri" panose="020F0502020204030204"/>
              </a:rPr>
              <a:t>Έλεγχος γονιδίων</a:t>
            </a:r>
          </a:p>
          <a:p>
            <a:pPr defTabSz="457200">
              <a:buFont typeface="Wingdings" pitchFamily="2" charset="2"/>
              <a:buChar char="§"/>
            </a:pPr>
            <a:r>
              <a:rPr lang="el-GR" sz="2000" dirty="0">
                <a:solidFill>
                  <a:srgbClr val="000000"/>
                </a:solidFill>
                <a:latin typeface="Calibri" panose="020F0502020204030204"/>
              </a:rPr>
              <a:t>Αναγνώριση βιομορίων</a:t>
            </a:r>
          </a:p>
          <a:p>
            <a:pPr defTabSz="457200">
              <a:buFont typeface="Wingdings" pitchFamily="2" charset="2"/>
              <a:buChar char="§"/>
            </a:pPr>
            <a:r>
              <a:rPr lang="el-GR" sz="2000" dirty="0">
                <a:solidFill>
                  <a:srgbClr val="000000"/>
                </a:solidFill>
                <a:latin typeface="Calibri" panose="020F0502020204030204"/>
              </a:rPr>
              <a:t>Διακυτταρική αναγνώριση</a:t>
            </a:r>
          </a:p>
          <a:p>
            <a:pPr defTabSz="457200">
              <a:buFont typeface="Wingdings" pitchFamily="2" charset="2"/>
              <a:buChar char="§"/>
            </a:pPr>
            <a:r>
              <a:rPr lang="el-GR" sz="2000" dirty="0">
                <a:solidFill>
                  <a:srgbClr val="000000"/>
                </a:solidFill>
                <a:latin typeface="Calibri" panose="020F0502020204030204"/>
              </a:rPr>
              <a:t>Υποδοχή ερεθισμάτων</a:t>
            </a:r>
          </a:p>
          <a:p>
            <a:pPr defTabSz="457200">
              <a:buFont typeface="Wingdings" pitchFamily="2" charset="2"/>
              <a:buChar char="§"/>
            </a:pPr>
            <a:r>
              <a:rPr lang="el-GR" sz="2000" dirty="0">
                <a:solidFill>
                  <a:srgbClr val="000000"/>
                </a:solidFill>
                <a:latin typeface="Calibri" panose="020F0502020204030204"/>
              </a:rPr>
              <a:t>Άμυνα</a:t>
            </a:r>
          </a:p>
          <a:p>
            <a:pPr defTabSz="457200">
              <a:buFont typeface="Wingdings" pitchFamily="2" charset="2"/>
              <a:buChar char="§"/>
            </a:pPr>
            <a:r>
              <a:rPr lang="el-GR" sz="2000" dirty="0">
                <a:solidFill>
                  <a:srgbClr val="000000"/>
                </a:solidFill>
                <a:latin typeface="Calibri" panose="020F0502020204030204"/>
              </a:rPr>
              <a:t>Μεταφορά μορίων</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1524000" y="908720"/>
          <a:ext cx="4210820" cy="4536504"/>
        </p:xfrm>
        <a:graphic>
          <a:graphicData uri="http://schemas.openxmlformats.org/drawingml/2006/table">
            <a:tbl>
              <a:tblPr firstRow="1" bandRow="1">
                <a:tableStyleId>{5C22544A-7EE6-4342-B048-85BDC9FD1C3A}</a:tableStyleId>
              </a:tblPr>
              <a:tblGrid>
                <a:gridCol w="1167837">
                  <a:extLst>
                    <a:ext uri="{9D8B030D-6E8A-4147-A177-3AD203B41FA5}">
                      <a16:colId xmlns:a16="http://schemas.microsoft.com/office/drawing/2014/main" val="20000"/>
                    </a:ext>
                  </a:extLst>
                </a:gridCol>
                <a:gridCol w="3042983">
                  <a:extLst>
                    <a:ext uri="{9D8B030D-6E8A-4147-A177-3AD203B41FA5}">
                      <a16:colId xmlns:a16="http://schemas.microsoft.com/office/drawing/2014/main" val="20001"/>
                    </a:ext>
                  </a:extLst>
                </a:gridCol>
              </a:tblGrid>
              <a:tr h="101617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600" dirty="0"/>
                        <a:t>Πειράματα και ενδείξεις της αβιοτικής προέλευσης της ζωής</a:t>
                      </a:r>
                    </a:p>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871009">
                <a:tc>
                  <a:txBody>
                    <a:bodyPr/>
                    <a:lstStyle/>
                    <a:p>
                      <a:r>
                        <a:rPr lang="el-GR" sz="1400" dirty="0"/>
                        <a:t>1920</a:t>
                      </a:r>
                    </a:p>
                  </a:txBody>
                  <a:tcPr/>
                </a:tc>
                <a:tc>
                  <a:txBody>
                    <a:bodyPr/>
                    <a:lstStyle/>
                    <a:p>
                      <a:r>
                        <a:rPr lang="el-GR" sz="1400" dirty="0"/>
                        <a:t>Ο </a:t>
                      </a:r>
                      <a:r>
                        <a:rPr lang="en-US" sz="1400" dirty="0" err="1"/>
                        <a:t>Oparin</a:t>
                      </a:r>
                      <a:r>
                        <a:rPr lang="en-US" sz="1400" dirty="0"/>
                        <a:t> </a:t>
                      </a:r>
                      <a:r>
                        <a:rPr lang="el-GR" sz="1400" dirty="0"/>
                        <a:t>διατυπώνει την υπόθεση της αβιοτικής προέλευσης των οργανισμών</a:t>
                      </a:r>
                    </a:p>
                  </a:txBody>
                  <a:tcPr/>
                </a:tc>
                <a:extLst>
                  <a:ext uri="{0D108BD9-81ED-4DB2-BD59-A6C34878D82A}">
                    <a16:rowId xmlns:a16="http://schemas.microsoft.com/office/drawing/2014/main" val="10001"/>
                  </a:ext>
                </a:extLst>
              </a:tr>
              <a:tr h="2649318">
                <a:tc>
                  <a:txBody>
                    <a:bodyPr/>
                    <a:lstStyle/>
                    <a:p>
                      <a:r>
                        <a:rPr lang="el-GR" sz="1400" dirty="0"/>
                        <a:t>1953</a:t>
                      </a:r>
                    </a:p>
                  </a:txBody>
                  <a:tcPr/>
                </a:tc>
                <a:tc>
                  <a:txBody>
                    <a:bodyPr/>
                    <a:lstStyle/>
                    <a:p>
                      <a:r>
                        <a:rPr lang="el-GR" sz="1400" dirty="0"/>
                        <a:t>Οι </a:t>
                      </a:r>
                      <a:r>
                        <a:rPr lang="en-US" sz="1400" dirty="0"/>
                        <a:t>Stanley Miller</a:t>
                      </a:r>
                      <a:r>
                        <a:rPr lang="el-GR" sz="1400" dirty="0"/>
                        <a:t> και </a:t>
                      </a:r>
                      <a:r>
                        <a:rPr lang="en-US" sz="1400" dirty="0"/>
                        <a:t> Harold Urey </a:t>
                      </a:r>
                      <a:r>
                        <a:rPr lang="el-GR" sz="1400" dirty="0"/>
                        <a:t>πραγματοποιούν</a:t>
                      </a:r>
                      <a:r>
                        <a:rPr lang="el-GR" sz="1400" baseline="0" dirty="0"/>
                        <a:t> πείραμα προσομοίωσης των συνθηκών της αρχέγονης ατμόσφαιρας, από το οποίο παράχθηκαν σχεδόν όλα τα δομικά συστατικά των κυττάρων (αμινοξέα, αζωτούχες βάσεις, λιπίδια κλπ)</a:t>
                      </a:r>
                      <a:endParaRPr lang="el-GR" sz="1400" dirty="0"/>
                    </a:p>
                  </a:txBody>
                  <a:tcPr/>
                </a:tc>
                <a:extLst>
                  <a:ext uri="{0D108BD9-81ED-4DB2-BD59-A6C34878D82A}">
                    <a16:rowId xmlns:a16="http://schemas.microsoft.com/office/drawing/2014/main" val="10002"/>
                  </a:ext>
                </a:extLst>
              </a:tr>
            </a:tbl>
          </a:graphicData>
        </a:graphic>
      </p:graphicFrame>
      <p:pic>
        <p:nvPicPr>
          <p:cNvPr id="7" name="Picture 2" descr="Αποτέλεσμα εικόνας για αβιοτική προέλευση της ζωής"/>
          <p:cNvPicPr>
            <a:picLocks noChangeAspect="1" noChangeArrowheads="1"/>
          </p:cNvPicPr>
          <p:nvPr/>
        </p:nvPicPr>
        <p:blipFill>
          <a:blip r:embed="rId2" cstate="print"/>
          <a:srcRect/>
          <a:stretch>
            <a:fillRect/>
          </a:stretch>
        </p:blipFill>
        <p:spPr bwMode="auto">
          <a:xfrm>
            <a:off x="5953124" y="1052736"/>
            <a:ext cx="4000528" cy="3786214"/>
          </a:xfrm>
          <a:prstGeom prst="rect">
            <a:avLst/>
          </a:prstGeom>
          <a:noFill/>
        </p:spPr>
      </p:pic>
      <p:sp>
        <p:nvSpPr>
          <p:cNvPr id="4" name="3 - TextBox"/>
          <p:cNvSpPr txBox="1"/>
          <p:nvPr/>
        </p:nvSpPr>
        <p:spPr>
          <a:xfrm>
            <a:off x="5953124" y="5013176"/>
            <a:ext cx="4031308" cy="1569660"/>
          </a:xfrm>
          <a:prstGeom prst="rect">
            <a:avLst/>
          </a:prstGeom>
          <a:solidFill>
            <a:schemeClr val="accent1">
              <a:lumMod val="20000"/>
              <a:lumOff val="80000"/>
            </a:schemeClr>
          </a:solidFill>
        </p:spPr>
        <p:txBody>
          <a:bodyPr wrap="square" rtlCol="0">
            <a:spAutoFit/>
          </a:bodyPr>
          <a:lstStyle/>
          <a:p>
            <a:pPr defTabSz="457200"/>
            <a:r>
              <a:rPr lang="el-GR" sz="1600" dirty="0">
                <a:solidFill>
                  <a:srgbClr val="000000"/>
                </a:solidFill>
                <a:latin typeface="Calibri" panose="020F0502020204030204"/>
              </a:rPr>
              <a:t>Άλλοι ερευνητές αργότερα πρόσθεσαν </a:t>
            </a:r>
            <a:r>
              <a:rPr lang="en-US" sz="1600" dirty="0">
                <a:solidFill>
                  <a:srgbClr val="000000"/>
                </a:solidFill>
                <a:latin typeface="Calibri" panose="020F0502020204030204"/>
              </a:rPr>
              <a:t>H</a:t>
            </a:r>
            <a:r>
              <a:rPr lang="en-US" sz="1600" baseline="-25000" dirty="0">
                <a:solidFill>
                  <a:srgbClr val="000000"/>
                </a:solidFill>
                <a:latin typeface="Calibri" panose="020F0502020204030204"/>
              </a:rPr>
              <a:t>2</a:t>
            </a:r>
            <a:r>
              <a:rPr lang="en-US" sz="1600" dirty="0">
                <a:solidFill>
                  <a:srgbClr val="000000"/>
                </a:solidFill>
                <a:latin typeface="Calibri" panose="020F0502020204030204"/>
              </a:rPr>
              <a:t>S, CO</a:t>
            </a:r>
            <a:r>
              <a:rPr lang="el-GR" sz="1600" baseline="-25000" dirty="0">
                <a:solidFill>
                  <a:srgbClr val="000000"/>
                </a:solidFill>
                <a:latin typeface="Calibri" panose="020F0502020204030204"/>
              </a:rPr>
              <a:t>2</a:t>
            </a:r>
            <a:r>
              <a:rPr lang="el-GR" sz="1600" dirty="0">
                <a:solidFill>
                  <a:srgbClr val="000000"/>
                </a:solidFill>
                <a:latin typeface="Calibri" panose="020F0502020204030204"/>
              </a:rPr>
              <a:t> και ακτινοβολίες διαφόρων μηκών κύματος.  Από το μείγμα παράχθηκε το σύνολο σχεδόν των χημικών συστατικών του κυττάρου, ακόμη και ΑΤΡ, αν υπάρχει ένωση φωσφόρου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Eleni\Τα έγγραφά μου\Downloads\miller-apparatus.jpg"/>
          <p:cNvPicPr>
            <a:picLocks noChangeAspect="1" noChangeArrowheads="1"/>
          </p:cNvPicPr>
          <p:nvPr/>
        </p:nvPicPr>
        <p:blipFill>
          <a:blip r:embed="rId2" cstate="print"/>
          <a:srcRect/>
          <a:stretch>
            <a:fillRect/>
          </a:stretch>
        </p:blipFill>
        <p:spPr bwMode="auto">
          <a:xfrm>
            <a:off x="3038475" y="1133475"/>
            <a:ext cx="6115050" cy="459105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351584" y="692696"/>
          <a:ext cx="7560840" cy="2664296"/>
        </p:xfrm>
        <a:graphic>
          <a:graphicData uri="http://schemas.openxmlformats.org/drawingml/2006/table">
            <a:tbl>
              <a:tblPr firstRow="1" bandRow="1">
                <a:tableStyleId>{5C22544A-7EE6-4342-B048-85BDC9FD1C3A}</a:tableStyleId>
              </a:tblPr>
              <a:tblGrid>
                <a:gridCol w="2362754">
                  <a:extLst>
                    <a:ext uri="{9D8B030D-6E8A-4147-A177-3AD203B41FA5}">
                      <a16:colId xmlns:a16="http://schemas.microsoft.com/office/drawing/2014/main" val="20000"/>
                    </a:ext>
                  </a:extLst>
                </a:gridCol>
                <a:gridCol w="5198086">
                  <a:extLst>
                    <a:ext uri="{9D8B030D-6E8A-4147-A177-3AD203B41FA5}">
                      <a16:colId xmlns:a16="http://schemas.microsoft.com/office/drawing/2014/main" val="20001"/>
                    </a:ext>
                  </a:extLst>
                </a:gridCol>
              </a:tblGrid>
              <a:tr h="584065">
                <a:tc gridSpan="2">
                  <a:txBody>
                    <a:bodyPr/>
                    <a:lstStyle/>
                    <a:p>
                      <a:pPr algn="ctr"/>
                      <a:r>
                        <a:rPr lang="el-GR" dirty="0"/>
                        <a:t>Μονάδες μέτρησης Βιολογίας</a:t>
                      </a:r>
                    </a:p>
                  </a:txBody>
                  <a:tcPr/>
                </a:tc>
                <a:tc hMerge="1">
                  <a:txBody>
                    <a:bodyPr/>
                    <a:lstStyle/>
                    <a:p>
                      <a:endParaRPr lang="el-GR" dirty="0"/>
                    </a:p>
                  </a:txBody>
                  <a:tcPr/>
                </a:tc>
                <a:extLst>
                  <a:ext uri="{0D108BD9-81ED-4DB2-BD59-A6C34878D82A}">
                    <a16:rowId xmlns:a16="http://schemas.microsoft.com/office/drawing/2014/main" val="10000"/>
                  </a:ext>
                </a:extLst>
              </a:tr>
              <a:tr h="584065">
                <a:tc>
                  <a:txBody>
                    <a:bodyPr/>
                    <a:lstStyle/>
                    <a:p>
                      <a:r>
                        <a:rPr lang="el-GR" sz="1600" dirty="0"/>
                        <a:t>1μ</a:t>
                      </a:r>
                      <a:r>
                        <a:rPr lang="en-US" sz="1600" dirty="0"/>
                        <a:t>m = 10</a:t>
                      </a:r>
                      <a:r>
                        <a:rPr lang="en-US" sz="1600" baseline="30000" dirty="0"/>
                        <a:t>-6</a:t>
                      </a:r>
                      <a:r>
                        <a:rPr lang="en-US" sz="1600" baseline="0" dirty="0"/>
                        <a:t> m</a:t>
                      </a:r>
                      <a:endParaRPr lang="el-GR" sz="1600" dirty="0"/>
                    </a:p>
                  </a:txBody>
                  <a:tcPr/>
                </a:tc>
                <a:tc>
                  <a:txBody>
                    <a:bodyPr/>
                    <a:lstStyle/>
                    <a:p>
                      <a:r>
                        <a:rPr lang="el-GR" sz="1600" dirty="0"/>
                        <a:t>Χρησιμοποιείται για τη μέτρηση κυττάρων</a:t>
                      </a:r>
                    </a:p>
                  </a:txBody>
                  <a:tcPr/>
                </a:tc>
                <a:extLst>
                  <a:ext uri="{0D108BD9-81ED-4DB2-BD59-A6C34878D82A}">
                    <a16:rowId xmlns:a16="http://schemas.microsoft.com/office/drawing/2014/main" val="10001"/>
                  </a:ext>
                </a:extLst>
              </a:tr>
              <a:tr h="912101">
                <a:tc>
                  <a:txBody>
                    <a:bodyPr/>
                    <a:lstStyle/>
                    <a:p>
                      <a:r>
                        <a:rPr lang="el-GR" sz="1600" dirty="0"/>
                        <a:t>1</a:t>
                      </a:r>
                      <a:r>
                        <a:rPr lang="en-US" sz="1600" dirty="0"/>
                        <a:t>nm = 10</a:t>
                      </a:r>
                      <a:r>
                        <a:rPr lang="en-US" sz="1600" baseline="30000" dirty="0"/>
                        <a:t>-9 </a:t>
                      </a:r>
                      <a:r>
                        <a:rPr lang="en-US" sz="1600" baseline="0" dirty="0"/>
                        <a:t>m</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Χρησιμοποιείται για τη μέτρηση κυτταρικών οργανιδίων και ιών</a:t>
                      </a:r>
                    </a:p>
                  </a:txBody>
                  <a:tcPr/>
                </a:tc>
                <a:extLst>
                  <a:ext uri="{0D108BD9-81ED-4DB2-BD59-A6C34878D82A}">
                    <a16:rowId xmlns:a16="http://schemas.microsoft.com/office/drawing/2014/main" val="10002"/>
                  </a:ext>
                </a:extLst>
              </a:tr>
              <a:tr h="584065">
                <a:tc>
                  <a:txBody>
                    <a:bodyPr/>
                    <a:lstStyle/>
                    <a:p>
                      <a:r>
                        <a:rPr lang="en-US" sz="1600" dirty="0"/>
                        <a:t>1 </a:t>
                      </a:r>
                      <a:r>
                        <a:rPr lang="en-US" sz="1600" baseline="0" dirty="0" err="1"/>
                        <a:t>A</a:t>
                      </a:r>
                      <a:r>
                        <a:rPr lang="en-US" sz="1600" baseline="30000" dirty="0" err="1"/>
                        <a:t>o</a:t>
                      </a:r>
                      <a:r>
                        <a:rPr lang="en-US" sz="1600" baseline="0" dirty="0"/>
                        <a:t> = 10</a:t>
                      </a:r>
                      <a:r>
                        <a:rPr lang="en-US" sz="1600" baseline="30000" dirty="0"/>
                        <a:t>-10</a:t>
                      </a:r>
                      <a:r>
                        <a:rPr lang="en-US" sz="1600" baseline="0" dirty="0"/>
                        <a:t>m</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Χρησιμοποιείται για τη μέτρηση μορίων</a:t>
                      </a:r>
                    </a:p>
                  </a:txBody>
                  <a:tcPr/>
                </a:tc>
                <a:extLst>
                  <a:ext uri="{0D108BD9-81ED-4DB2-BD59-A6C34878D82A}">
                    <a16:rowId xmlns:a16="http://schemas.microsoft.com/office/drawing/2014/main" val="10003"/>
                  </a:ext>
                </a:extLst>
              </a:tr>
            </a:tbl>
          </a:graphicData>
        </a:graphic>
      </p:graphicFrame>
      <p:sp>
        <p:nvSpPr>
          <p:cNvPr id="6" name="5 - TextBox"/>
          <p:cNvSpPr txBox="1"/>
          <p:nvPr/>
        </p:nvSpPr>
        <p:spPr>
          <a:xfrm>
            <a:off x="2351584" y="3861049"/>
            <a:ext cx="7776864" cy="1323439"/>
          </a:xfrm>
          <a:prstGeom prst="rect">
            <a:avLst/>
          </a:prstGeom>
          <a:noFill/>
          <a:ln>
            <a:solidFill>
              <a:schemeClr val="accent2"/>
            </a:solidFill>
          </a:ln>
        </p:spPr>
        <p:txBody>
          <a:bodyPr wrap="square" rtlCol="0">
            <a:spAutoFit/>
          </a:bodyPr>
          <a:lstStyle/>
          <a:p>
            <a:pPr marL="285750" indent="-285750" defTabSz="457200">
              <a:buFont typeface="Wingdings" panose="05000000000000000000" pitchFamily="2" charset="2"/>
              <a:buChar char="Ø"/>
            </a:pPr>
            <a:r>
              <a:rPr lang="el-GR" sz="1600" dirty="0">
                <a:solidFill>
                  <a:srgbClr val="000000"/>
                </a:solidFill>
                <a:latin typeface="Calibri" panose="020F0502020204030204"/>
              </a:rPr>
              <a:t>Όριο διακριτικότητας ανθρώπινου ματιού: 0,1-0,2</a:t>
            </a:r>
            <a:r>
              <a:rPr lang="en-US" sz="1600" dirty="0">
                <a:solidFill>
                  <a:srgbClr val="000000"/>
                </a:solidFill>
                <a:latin typeface="Calibri" panose="020F0502020204030204"/>
              </a:rPr>
              <a:t>mm = 100</a:t>
            </a:r>
            <a:r>
              <a:rPr lang="el-GR" sz="1600" dirty="0">
                <a:solidFill>
                  <a:srgbClr val="000000"/>
                </a:solidFill>
                <a:latin typeface="Calibri" panose="020F0502020204030204"/>
              </a:rPr>
              <a:t> - 200μ</a:t>
            </a:r>
            <a:r>
              <a:rPr lang="en-US" sz="1600" dirty="0">
                <a:solidFill>
                  <a:srgbClr val="000000"/>
                </a:solidFill>
                <a:latin typeface="Calibri" panose="020F0502020204030204"/>
              </a:rPr>
              <a:t>m</a:t>
            </a:r>
            <a:r>
              <a:rPr lang="el-GR" sz="1600" dirty="0">
                <a:solidFill>
                  <a:srgbClr val="000000"/>
                </a:solidFill>
                <a:latin typeface="Calibri" panose="020F0502020204030204"/>
              </a:rPr>
              <a:t> (</a:t>
            </a:r>
            <a:r>
              <a:rPr lang="en-US" sz="1600" dirty="0">
                <a:solidFill>
                  <a:srgbClr val="000000"/>
                </a:solidFill>
                <a:latin typeface="Calibri" panose="020F0502020204030204"/>
              </a:rPr>
              <a:t>1 - 2X</a:t>
            </a:r>
            <a:r>
              <a:rPr lang="el-GR" sz="1600" dirty="0">
                <a:solidFill>
                  <a:srgbClr val="000000"/>
                </a:solidFill>
                <a:latin typeface="Calibri" panose="020F0502020204030204"/>
              </a:rPr>
              <a:t>10</a:t>
            </a:r>
            <a:r>
              <a:rPr lang="el-GR" sz="1600" baseline="30000" dirty="0">
                <a:solidFill>
                  <a:srgbClr val="000000"/>
                </a:solidFill>
                <a:latin typeface="Calibri" panose="020F0502020204030204"/>
              </a:rPr>
              <a:t>-4</a:t>
            </a:r>
            <a:r>
              <a:rPr lang="en-US" sz="1600" dirty="0">
                <a:solidFill>
                  <a:srgbClr val="000000"/>
                </a:solidFill>
                <a:latin typeface="Calibri" panose="020F0502020204030204"/>
              </a:rPr>
              <a:t>m)</a:t>
            </a:r>
          </a:p>
          <a:p>
            <a:pPr defTabSz="457200"/>
            <a:endParaRPr lang="en-US" sz="1600" dirty="0">
              <a:solidFill>
                <a:srgbClr val="000000"/>
              </a:solidFill>
              <a:latin typeface="Calibri" panose="020F0502020204030204"/>
            </a:endParaRPr>
          </a:p>
          <a:p>
            <a:pPr marL="285750" indent="-285750" defTabSz="457200">
              <a:buFont typeface="Wingdings" panose="05000000000000000000" pitchFamily="2" charset="2"/>
              <a:buChar char="Ø"/>
            </a:pPr>
            <a:r>
              <a:rPr lang="el-GR" sz="1600" dirty="0">
                <a:solidFill>
                  <a:srgbClr val="000000"/>
                </a:solidFill>
                <a:latin typeface="Calibri" panose="020F0502020204030204"/>
              </a:rPr>
              <a:t>Όριο διακριτικότητας φωτονικού μικροσκοπίου = 200</a:t>
            </a:r>
            <a:r>
              <a:rPr lang="en-US" sz="1600" dirty="0">
                <a:solidFill>
                  <a:srgbClr val="000000"/>
                </a:solidFill>
                <a:latin typeface="Calibri" panose="020F0502020204030204"/>
              </a:rPr>
              <a:t>nm (2X10</a:t>
            </a:r>
            <a:r>
              <a:rPr lang="en-US" sz="1600" baseline="30000" dirty="0">
                <a:solidFill>
                  <a:srgbClr val="000000"/>
                </a:solidFill>
                <a:latin typeface="Calibri" panose="020F0502020204030204"/>
              </a:rPr>
              <a:t>-4</a:t>
            </a:r>
            <a:r>
              <a:rPr lang="en-US" sz="1600" dirty="0">
                <a:solidFill>
                  <a:srgbClr val="000000"/>
                </a:solidFill>
                <a:latin typeface="Calibri" panose="020F0502020204030204"/>
              </a:rPr>
              <a:t>m)</a:t>
            </a:r>
          </a:p>
          <a:p>
            <a:pPr defTabSz="457200"/>
            <a:endParaRPr lang="el-GR" sz="1600" dirty="0">
              <a:solidFill>
                <a:srgbClr val="000000"/>
              </a:solidFill>
              <a:latin typeface="Calibri" panose="020F0502020204030204"/>
            </a:endParaRPr>
          </a:p>
          <a:p>
            <a:pPr marL="285750" indent="-285750" defTabSz="457200">
              <a:buFont typeface="Wingdings" panose="05000000000000000000" pitchFamily="2" charset="2"/>
              <a:buChar char="Ø"/>
            </a:pPr>
            <a:r>
              <a:rPr lang="el-GR" sz="1600" dirty="0">
                <a:solidFill>
                  <a:srgbClr val="000000"/>
                </a:solidFill>
                <a:latin typeface="Calibri" panose="020F0502020204030204"/>
              </a:rPr>
              <a:t>Όριο διακριτικότητας ηλεκτρονικού μικροσκοπίου </a:t>
            </a:r>
            <a:r>
              <a:rPr lang="en-US" sz="1600" dirty="0">
                <a:solidFill>
                  <a:srgbClr val="000000"/>
                </a:solidFill>
                <a:latin typeface="Calibri" panose="020F0502020204030204"/>
              </a:rPr>
              <a:t>= 0,2nm (2X10</a:t>
            </a:r>
            <a:r>
              <a:rPr lang="en-US" sz="1600" baseline="30000" dirty="0">
                <a:solidFill>
                  <a:srgbClr val="000000"/>
                </a:solidFill>
                <a:latin typeface="Calibri" panose="020F0502020204030204"/>
              </a:rPr>
              <a:t>-10</a:t>
            </a:r>
            <a:r>
              <a:rPr lang="en-US" sz="1600" dirty="0">
                <a:solidFill>
                  <a:srgbClr val="000000"/>
                </a:solidFill>
                <a:latin typeface="Calibri" panose="020F0502020204030204"/>
              </a:rPr>
              <a:t>m)</a:t>
            </a:r>
            <a:endParaRPr lang="el-GR" sz="1600" dirty="0">
              <a:solidFill>
                <a:srgbClr val="000000"/>
              </a:solidFill>
              <a:latin typeface="Calibri" panose="020F050202020403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279576" y="260648"/>
          <a:ext cx="7848872" cy="5266294"/>
        </p:xfrm>
        <a:graphic>
          <a:graphicData uri="http://schemas.openxmlformats.org/drawingml/2006/table">
            <a:tbl>
              <a:tblPr firstRow="1" bandRow="1">
                <a:tableStyleId>{5C22544A-7EE6-4342-B048-85BDC9FD1C3A}</a:tableStyleId>
              </a:tblPr>
              <a:tblGrid>
                <a:gridCol w="3688972">
                  <a:extLst>
                    <a:ext uri="{9D8B030D-6E8A-4147-A177-3AD203B41FA5}">
                      <a16:colId xmlns:a16="http://schemas.microsoft.com/office/drawing/2014/main" val="20000"/>
                    </a:ext>
                  </a:extLst>
                </a:gridCol>
                <a:gridCol w="4159900">
                  <a:extLst>
                    <a:ext uri="{9D8B030D-6E8A-4147-A177-3AD203B41FA5}">
                      <a16:colId xmlns:a16="http://schemas.microsoft.com/office/drawing/2014/main" val="20001"/>
                    </a:ext>
                  </a:extLst>
                </a:gridCol>
              </a:tblGrid>
              <a:tr h="520216">
                <a:tc gridSpan="2">
                  <a:txBody>
                    <a:bodyPr/>
                    <a:lstStyle/>
                    <a:p>
                      <a:pPr algn="ctr"/>
                      <a:r>
                        <a:rPr lang="el-GR" dirty="0"/>
                        <a:t>Μεγέθη βιολογικών στοιχείων</a:t>
                      </a:r>
                    </a:p>
                  </a:txBody>
                  <a:tcPr/>
                </a:tc>
                <a:tc hMerge="1">
                  <a:txBody>
                    <a:bodyPr/>
                    <a:lstStyle/>
                    <a:p>
                      <a:endParaRPr lang="el-GR" dirty="0"/>
                    </a:p>
                  </a:txBody>
                  <a:tcPr/>
                </a:tc>
                <a:extLst>
                  <a:ext uri="{0D108BD9-81ED-4DB2-BD59-A6C34878D82A}">
                    <a16:rowId xmlns:a16="http://schemas.microsoft.com/office/drawing/2014/main" val="10000"/>
                  </a:ext>
                </a:extLst>
              </a:tr>
              <a:tr h="812391">
                <a:tc>
                  <a:txBody>
                    <a:bodyPr/>
                    <a:lstStyle/>
                    <a:p>
                      <a:r>
                        <a:rPr lang="el-GR" sz="1600" dirty="0"/>
                        <a:t>Διάμετρος ευκαρυωτικού κυττάρου</a:t>
                      </a:r>
                    </a:p>
                  </a:txBody>
                  <a:tcPr/>
                </a:tc>
                <a:tc>
                  <a:txBody>
                    <a:bodyPr/>
                    <a:lstStyle/>
                    <a:p>
                      <a:r>
                        <a:rPr lang="el-GR" sz="1600" dirty="0"/>
                        <a:t>20μ</a:t>
                      </a:r>
                      <a:r>
                        <a:rPr lang="en-US" sz="1600" dirty="0"/>
                        <a:t>m</a:t>
                      </a:r>
                      <a:r>
                        <a:rPr lang="el-GR" sz="1600" dirty="0"/>
                        <a:t>-1μ</a:t>
                      </a:r>
                      <a:r>
                        <a:rPr lang="en-US" sz="1600" dirty="0"/>
                        <a:t>m (</a:t>
                      </a:r>
                      <a:r>
                        <a:rPr lang="en-US" sz="1600" baseline="0" dirty="0"/>
                        <a:t>20X10</a:t>
                      </a:r>
                      <a:r>
                        <a:rPr lang="en-US" sz="1600" baseline="30000" dirty="0"/>
                        <a:t>-6</a:t>
                      </a:r>
                      <a:r>
                        <a:rPr lang="en-US" sz="1600" baseline="0" dirty="0"/>
                        <a:t> m - 1X10</a:t>
                      </a:r>
                      <a:r>
                        <a:rPr lang="en-US" sz="1600" baseline="30000" dirty="0"/>
                        <a:t>-6</a:t>
                      </a:r>
                      <a:r>
                        <a:rPr lang="en-US" sz="1600" baseline="0" dirty="0"/>
                        <a:t> m)</a:t>
                      </a:r>
                      <a:endParaRPr lang="el-GR" sz="1600" baseline="0" dirty="0"/>
                    </a:p>
                  </a:txBody>
                  <a:tcPr/>
                </a:tc>
                <a:extLst>
                  <a:ext uri="{0D108BD9-81ED-4DB2-BD59-A6C34878D82A}">
                    <a16:rowId xmlns:a16="http://schemas.microsoft.com/office/drawing/2014/main" val="10001"/>
                  </a:ext>
                </a:extLst>
              </a:tr>
              <a:tr h="812391">
                <a:tc>
                  <a:txBody>
                    <a:bodyPr/>
                    <a:lstStyle/>
                    <a:p>
                      <a:r>
                        <a:rPr lang="el-GR" sz="1600" dirty="0"/>
                        <a:t>Διάμετρος προκαρυωτικού κυττάρου</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5μ</a:t>
                      </a:r>
                      <a:r>
                        <a:rPr lang="en-US" sz="1600" dirty="0"/>
                        <a:t>m</a:t>
                      </a:r>
                      <a:r>
                        <a:rPr lang="el-GR" sz="1600" dirty="0"/>
                        <a:t>-0,1μ</a:t>
                      </a:r>
                      <a:r>
                        <a:rPr lang="en-US" sz="1600" dirty="0"/>
                        <a:t>m (5</a:t>
                      </a:r>
                      <a:r>
                        <a:rPr lang="en-US" sz="1600" baseline="0" dirty="0"/>
                        <a:t>X10</a:t>
                      </a:r>
                      <a:r>
                        <a:rPr lang="en-US" sz="1600" baseline="30000" dirty="0"/>
                        <a:t>-6</a:t>
                      </a:r>
                      <a:r>
                        <a:rPr lang="en-US" sz="1600" baseline="0" dirty="0"/>
                        <a:t> m - 0,1X10</a:t>
                      </a:r>
                      <a:r>
                        <a:rPr lang="en-US" sz="1600" baseline="30000" dirty="0"/>
                        <a:t>-6</a:t>
                      </a:r>
                      <a:r>
                        <a:rPr lang="en-US" sz="1600" baseline="0" dirty="0"/>
                        <a:t> m)</a:t>
                      </a:r>
                      <a:endParaRPr lang="el-GR" sz="1600" dirty="0"/>
                    </a:p>
                  </a:txBody>
                  <a:tcPr/>
                </a:tc>
                <a:extLst>
                  <a:ext uri="{0D108BD9-81ED-4DB2-BD59-A6C34878D82A}">
                    <a16:rowId xmlns:a16="http://schemas.microsoft.com/office/drawing/2014/main" val="10002"/>
                  </a:ext>
                </a:extLst>
              </a:tr>
              <a:tr h="520216">
                <a:tc>
                  <a:txBody>
                    <a:bodyPr/>
                    <a:lstStyle/>
                    <a:p>
                      <a:r>
                        <a:rPr lang="el-GR" sz="1600" dirty="0"/>
                        <a:t>Διάμετρος ιών</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300nm-20nm (30</a:t>
                      </a:r>
                      <a:r>
                        <a:rPr lang="en-US" sz="1600" baseline="0" dirty="0"/>
                        <a:t>0X10</a:t>
                      </a:r>
                      <a:r>
                        <a:rPr lang="en-US" sz="1600" baseline="30000" dirty="0"/>
                        <a:t>-9</a:t>
                      </a:r>
                      <a:r>
                        <a:rPr lang="en-US" sz="1600" baseline="0" dirty="0"/>
                        <a:t> m - 20X10</a:t>
                      </a:r>
                      <a:r>
                        <a:rPr lang="en-US" sz="1600" baseline="30000" dirty="0"/>
                        <a:t>-9</a:t>
                      </a:r>
                      <a:r>
                        <a:rPr lang="en-US" sz="1600" baseline="0" dirty="0"/>
                        <a:t> m)</a:t>
                      </a:r>
                      <a:r>
                        <a:rPr lang="en-US" sz="1600" dirty="0"/>
                        <a:t> </a:t>
                      </a:r>
                      <a:endParaRPr lang="el-GR" sz="1600" dirty="0"/>
                    </a:p>
                  </a:txBody>
                  <a:tcPr/>
                </a:tc>
                <a:extLst>
                  <a:ext uri="{0D108BD9-81ED-4DB2-BD59-A6C34878D82A}">
                    <a16:rowId xmlns:a16="http://schemas.microsoft.com/office/drawing/2014/main" val="10003"/>
                  </a:ext>
                </a:extLst>
              </a:tr>
              <a:tr h="520216">
                <a:tc>
                  <a:txBody>
                    <a:bodyPr/>
                    <a:lstStyle/>
                    <a:p>
                      <a:r>
                        <a:rPr lang="el-GR" sz="1600" dirty="0"/>
                        <a:t>Διάμετρος</a:t>
                      </a:r>
                      <a:r>
                        <a:rPr lang="el-GR" sz="1600" baseline="0" dirty="0"/>
                        <a:t> οργανιδίων</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2μ</a:t>
                      </a:r>
                      <a:r>
                        <a:rPr lang="en-US" sz="1600" dirty="0"/>
                        <a:t>m</a:t>
                      </a:r>
                      <a:r>
                        <a:rPr lang="el-GR" sz="1600" dirty="0"/>
                        <a:t>-200</a:t>
                      </a:r>
                      <a:r>
                        <a:rPr lang="en-US" sz="1600" dirty="0"/>
                        <a:t>nm (2X10</a:t>
                      </a:r>
                      <a:r>
                        <a:rPr lang="en-US" sz="1600" baseline="30000" dirty="0"/>
                        <a:t>-6</a:t>
                      </a:r>
                      <a:r>
                        <a:rPr lang="en-US" sz="1600" baseline="0" dirty="0"/>
                        <a:t>m – 200 X 10</a:t>
                      </a:r>
                      <a:r>
                        <a:rPr lang="en-US" sz="1600" baseline="30000" dirty="0"/>
                        <a:t>-9</a:t>
                      </a:r>
                      <a:r>
                        <a:rPr lang="en-US" sz="1600" baseline="0" dirty="0"/>
                        <a:t>m)</a:t>
                      </a:r>
                      <a:endParaRPr lang="el-GR" sz="1600" dirty="0"/>
                    </a:p>
                  </a:txBody>
                  <a:tcPr/>
                </a:tc>
                <a:extLst>
                  <a:ext uri="{0D108BD9-81ED-4DB2-BD59-A6C34878D82A}">
                    <a16:rowId xmlns:a16="http://schemas.microsoft.com/office/drawing/2014/main" val="10004"/>
                  </a:ext>
                </a:extLst>
              </a:tr>
              <a:tr h="520216">
                <a:tc>
                  <a:txBody>
                    <a:bodyPr/>
                    <a:lstStyle/>
                    <a:p>
                      <a:r>
                        <a:rPr lang="el-GR" sz="1600" dirty="0"/>
                        <a:t>Διάμετρος</a:t>
                      </a:r>
                      <a:r>
                        <a:rPr lang="el-GR" sz="1600" baseline="0" dirty="0"/>
                        <a:t> μακρομορίων</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10nm-4nm (1</a:t>
                      </a:r>
                      <a:r>
                        <a:rPr lang="en-US" sz="1600" baseline="0" dirty="0"/>
                        <a:t>0X10</a:t>
                      </a:r>
                      <a:r>
                        <a:rPr lang="en-US" sz="1600" baseline="30000" dirty="0"/>
                        <a:t>-9</a:t>
                      </a:r>
                      <a:r>
                        <a:rPr lang="en-US" sz="1600" baseline="0" dirty="0"/>
                        <a:t> m - 4X10</a:t>
                      </a:r>
                      <a:r>
                        <a:rPr lang="en-US" sz="1600" baseline="30000" dirty="0"/>
                        <a:t>-9</a:t>
                      </a:r>
                      <a:r>
                        <a:rPr lang="en-US" sz="1600" baseline="0" dirty="0"/>
                        <a:t> m)</a:t>
                      </a:r>
                      <a:endParaRPr lang="el-GR" sz="1600" dirty="0"/>
                    </a:p>
                  </a:txBody>
                  <a:tcPr/>
                </a:tc>
                <a:extLst>
                  <a:ext uri="{0D108BD9-81ED-4DB2-BD59-A6C34878D82A}">
                    <a16:rowId xmlns:a16="http://schemas.microsoft.com/office/drawing/2014/main" val="10005"/>
                  </a:ext>
                </a:extLst>
              </a:tr>
              <a:tr h="520216">
                <a:tc>
                  <a:txBody>
                    <a:bodyPr/>
                    <a:lstStyle/>
                    <a:p>
                      <a:r>
                        <a:rPr lang="el-GR" sz="1600" dirty="0"/>
                        <a:t>Διάμετρος μικρών μορίων</a:t>
                      </a:r>
                    </a:p>
                  </a:txBody>
                  <a:tcPr/>
                </a:tc>
                <a:tc>
                  <a:txBody>
                    <a:bodyPr/>
                    <a:lstStyle/>
                    <a:p>
                      <a:r>
                        <a:rPr lang="en-US" sz="1600" dirty="0"/>
                        <a:t>1nm (1X10</a:t>
                      </a:r>
                      <a:r>
                        <a:rPr lang="en-US" sz="1600" baseline="30000" dirty="0"/>
                        <a:t>-9</a:t>
                      </a:r>
                      <a:r>
                        <a:rPr lang="en-US" sz="1600" baseline="0" dirty="0"/>
                        <a:t>m)</a:t>
                      </a:r>
                      <a:endParaRPr lang="el-GR" sz="1600" dirty="0"/>
                    </a:p>
                  </a:txBody>
                  <a:tcPr/>
                </a:tc>
                <a:extLst>
                  <a:ext uri="{0D108BD9-81ED-4DB2-BD59-A6C34878D82A}">
                    <a16:rowId xmlns:a16="http://schemas.microsoft.com/office/drawing/2014/main" val="10006"/>
                  </a:ext>
                </a:extLst>
              </a:tr>
              <a:tr h="520216">
                <a:tc>
                  <a:txBody>
                    <a:bodyPr/>
                    <a:lstStyle/>
                    <a:p>
                      <a:r>
                        <a:rPr lang="el-GR" sz="1600" dirty="0"/>
                        <a:t>Διάμετρος ατόμου υδρογόνου</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0,1nm (0,1X10</a:t>
                      </a:r>
                      <a:r>
                        <a:rPr lang="en-US" sz="1600" baseline="30000" dirty="0"/>
                        <a:t>-9</a:t>
                      </a:r>
                      <a:r>
                        <a:rPr lang="en-US" sz="1600" baseline="0" dirty="0"/>
                        <a:t>m)</a:t>
                      </a:r>
                      <a:endParaRPr lang="el-GR" sz="1600" dirty="0"/>
                    </a:p>
                  </a:txBody>
                  <a:tcPr/>
                </a:tc>
                <a:extLst>
                  <a:ext uri="{0D108BD9-81ED-4DB2-BD59-A6C34878D82A}">
                    <a16:rowId xmlns:a16="http://schemas.microsoft.com/office/drawing/2014/main" val="10007"/>
                  </a:ext>
                </a:extLst>
              </a:tr>
              <a:tr h="520216">
                <a:tc>
                  <a:txBody>
                    <a:bodyPr/>
                    <a:lstStyle/>
                    <a:p>
                      <a:r>
                        <a:rPr lang="el-GR" sz="1600" dirty="0"/>
                        <a:t>Διάμετρος πυρήνα ατόμου</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10</a:t>
                      </a:r>
                      <a:r>
                        <a:rPr lang="en-US" sz="1600" baseline="30000" dirty="0"/>
                        <a:t>-7</a:t>
                      </a:r>
                      <a:r>
                        <a:rPr lang="en-US" sz="1600" baseline="0" dirty="0"/>
                        <a:t>nm </a:t>
                      </a:r>
                      <a:r>
                        <a:rPr lang="en-US" sz="1600" dirty="0"/>
                        <a:t>(1X10</a:t>
                      </a:r>
                      <a:r>
                        <a:rPr lang="en-US" sz="1600" baseline="30000" dirty="0"/>
                        <a:t>-16</a:t>
                      </a:r>
                      <a:r>
                        <a:rPr lang="en-US" sz="1600" baseline="0" dirty="0"/>
                        <a:t>m)</a:t>
                      </a:r>
                      <a:endParaRPr lang="el-GR" sz="1600" dirty="0"/>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952860" y="1285860"/>
            <a:ext cx="4071966" cy="369332"/>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prstClr val="white"/>
                </a:solidFill>
                <a:latin typeface="Calibri" panose="020F0502020204030204"/>
              </a:rPr>
              <a:t>Ταξινόμηση των ζωντανών οργανισμών</a:t>
            </a:r>
          </a:p>
        </p:txBody>
      </p:sp>
      <p:graphicFrame>
        <p:nvGraphicFramePr>
          <p:cNvPr id="5" name="4 - Διάγραμμα"/>
          <p:cNvGraphicFramePr/>
          <p:nvPr/>
        </p:nvGraphicFramePr>
        <p:xfrm>
          <a:off x="1884387" y="1629562"/>
          <a:ext cx="8208912"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135560" y="476672"/>
          <a:ext cx="7992888" cy="5740006"/>
        </p:xfrm>
        <a:graphic>
          <a:graphicData uri="http://schemas.openxmlformats.org/drawingml/2006/table">
            <a:tbl>
              <a:tblPr firstRow="1" bandRow="1">
                <a:tableStyleId>{5C22544A-7EE6-4342-B048-85BDC9FD1C3A}</a:tableStyleId>
              </a:tblPr>
              <a:tblGrid>
                <a:gridCol w="3996444">
                  <a:extLst>
                    <a:ext uri="{9D8B030D-6E8A-4147-A177-3AD203B41FA5}">
                      <a16:colId xmlns:a16="http://schemas.microsoft.com/office/drawing/2014/main" val="20000"/>
                    </a:ext>
                  </a:extLst>
                </a:gridCol>
                <a:gridCol w="3996444">
                  <a:extLst>
                    <a:ext uri="{9D8B030D-6E8A-4147-A177-3AD203B41FA5}">
                      <a16:colId xmlns:a16="http://schemas.microsoft.com/office/drawing/2014/main" val="20001"/>
                    </a:ext>
                  </a:extLst>
                </a:gridCol>
              </a:tblGrid>
              <a:tr h="430206">
                <a:tc>
                  <a:txBody>
                    <a:bodyPr/>
                    <a:lstStyle/>
                    <a:p>
                      <a:r>
                        <a:rPr lang="el-GR" dirty="0"/>
                        <a:t>Προκαρυωτικοί οργανισμοί</a:t>
                      </a:r>
                    </a:p>
                  </a:txBody>
                  <a:tcPr/>
                </a:tc>
                <a:tc>
                  <a:txBody>
                    <a:bodyPr/>
                    <a:lstStyle/>
                    <a:p>
                      <a:r>
                        <a:rPr lang="el-GR" dirty="0"/>
                        <a:t>Ευκαρυωτικοί</a:t>
                      </a:r>
                      <a:r>
                        <a:rPr lang="el-GR" baseline="0" dirty="0"/>
                        <a:t> οργανισμοί</a:t>
                      </a:r>
                      <a:endParaRPr lang="el-GR" dirty="0"/>
                    </a:p>
                  </a:txBody>
                  <a:tcPr/>
                </a:tc>
                <a:extLst>
                  <a:ext uri="{0D108BD9-81ED-4DB2-BD59-A6C34878D82A}">
                    <a16:rowId xmlns:a16="http://schemas.microsoft.com/office/drawing/2014/main" val="10000"/>
                  </a:ext>
                </a:extLst>
              </a:tr>
              <a:tr h="430206">
                <a:tc>
                  <a:txBody>
                    <a:bodyPr/>
                    <a:lstStyle/>
                    <a:p>
                      <a:r>
                        <a:rPr lang="el-GR" sz="1600" dirty="0"/>
                        <a:t>Μονοκύτταροι </a:t>
                      </a:r>
                    </a:p>
                  </a:txBody>
                  <a:tcPr/>
                </a:tc>
                <a:tc>
                  <a:txBody>
                    <a:bodyPr/>
                    <a:lstStyle/>
                    <a:p>
                      <a:r>
                        <a:rPr lang="el-GR" sz="1600" dirty="0"/>
                        <a:t>Μονοκύτταροι</a:t>
                      </a:r>
                      <a:r>
                        <a:rPr lang="el-GR" sz="1600" baseline="0" dirty="0"/>
                        <a:t> ή πολυκύτταροι</a:t>
                      </a:r>
                      <a:endParaRPr lang="el-GR" sz="1600" dirty="0"/>
                    </a:p>
                  </a:txBody>
                  <a:tcPr/>
                </a:tc>
                <a:extLst>
                  <a:ext uri="{0D108BD9-81ED-4DB2-BD59-A6C34878D82A}">
                    <a16:rowId xmlns:a16="http://schemas.microsoft.com/office/drawing/2014/main" val="10001"/>
                  </a:ext>
                </a:extLst>
              </a:tr>
              <a:tr h="671828">
                <a:tc>
                  <a:txBody>
                    <a:bodyPr/>
                    <a:lstStyle/>
                    <a:p>
                      <a:r>
                        <a:rPr lang="el-GR" sz="1600" dirty="0"/>
                        <a:t>Διάμετρος κυττάρου</a:t>
                      </a:r>
                      <a:r>
                        <a:rPr lang="el-GR" sz="1600" baseline="0" dirty="0"/>
                        <a:t> περίπου 1μ</a:t>
                      </a:r>
                      <a:r>
                        <a:rPr lang="en-US" sz="1600" baseline="0" dirty="0"/>
                        <a:t>m</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Διάμετρος κυττάρου</a:t>
                      </a:r>
                      <a:r>
                        <a:rPr lang="el-GR" sz="1600" baseline="0" dirty="0"/>
                        <a:t> περίπου </a:t>
                      </a:r>
                      <a:r>
                        <a:rPr lang="en-US" sz="1600" baseline="0" dirty="0"/>
                        <a:t>10-100</a:t>
                      </a:r>
                      <a:r>
                        <a:rPr lang="el-GR" sz="1600" baseline="0" dirty="0"/>
                        <a:t>μ</a:t>
                      </a:r>
                      <a:r>
                        <a:rPr lang="en-US" sz="1600" baseline="0" dirty="0"/>
                        <a:t>m</a:t>
                      </a:r>
                      <a:endParaRPr lang="el-GR" sz="1600" dirty="0"/>
                    </a:p>
                    <a:p>
                      <a:endParaRPr lang="el-GR" sz="1600" dirty="0"/>
                    </a:p>
                  </a:txBody>
                  <a:tcPr/>
                </a:tc>
                <a:extLst>
                  <a:ext uri="{0D108BD9-81ED-4DB2-BD59-A6C34878D82A}">
                    <a16:rowId xmlns:a16="http://schemas.microsoft.com/office/drawing/2014/main" val="10002"/>
                  </a:ext>
                </a:extLst>
              </a:tr>
              <a:tr h="954704">
                <a:tc>
                  <a:txBody>
                    <a:bodyPr/>
                    <a:lstStyle/>
                    <a:p>
                      <a:r>
                        <a:rPr lang="el-GR" sz="1600" dirty="0"/>
                        <a:t>Δεν διαθέτουν οργανωμένο πυρήνα</a:t>
                      </a:r>
                    </a:p>
                  </a:txBody>
                  <a:tcPr/>
                </a:tc>
                <a:tc>
                  <a:txBody>
                    <a:bodyPr/>
                    <a:lstStyle/>
                    <a:p>
                      <a:r>
                        <a:rPr lang="el-GR" sz="1600" dirty="0"/>
                        <a:t>Το γενετικό τους υλικό βρίσκεται στον πυρήνα ο οποίος περιβάλλεται από διπλή πυρηνική μεμβράνη</a:t>
                      </a:r>
                    </a:p>
                  </a:txBody>
                  <a:tcPr/>
                </a:tc>
                <a:extLst>
                  <a:ext uri="{0D108BD9-81ED-4DB2-BD59-A6C34878D82A}">
                    <a16:rowId xmlns:a16="http://schemas.microsoft.com/office/drawing/2014/main" val="10003"/>
                  </a:ext>
                </a:extLst>
              </a:tr>
              <a:tr h="671828">
                <a:tc>
                  <a:txBody>
                    <a:bodyPr/>
                    <a:lstStyle/>
                    <a:p>
                      <a:r>
                        <a:rPr lang="el-GR" sz="1600" dirty="0"/>
                        <a:t>Δεν διαθέτουν μεμβρανώδη οργανίδια</a:t>
                      </a:r>
                    </a:p>
                  </a:txBody>
                  <a:tcPr/>
                </a:tc>
                <a:tc>
                  <a:txBody>
                    <a:bodyPr/>
                    <a:lstStyle/>
                    <a:p>
                      <a:r>
                        <a:rPr lang="el-GR" sz="1600" dirty="0"/>
                        <a:t>Έχουν ένα πολύπλοκο δίκτυο</a:t>
                      </a:r>
                      <a:r>
                        <a:rPr lang="el-GR" sz="1600" baseline="0" dirty="0"/>
                        <a:t> μεμβρανωδών οργανιδίων</a:t>
                      </a:r>
                      <a:endParaRPr lang="el-GR" sz="1600" dirty="0"/>
                    </a:p>
                  </a:txBody>
                  <a:tcPr/>
                </a:tc>
                <a:extLst>
                  <a:ext uri="{0D108BD9-81ED-4DB2-BD59-A6C34878D82A}">
                    <a16:rowId xmlns:a16="http://schemas.microsoft.com/office/drawing/2014/main" val="10004"/>
                  </a:ext>
                </a:extLst>
              </a:tr>
              <a:tr h="671828">
                <a:tc>
                  <a:txBody>
                    <a:bodyPr/>
                    <a:lstStyle/>
                    <a:p>
                      <a:r>
                        <a:rPr lang="el-GR" sz="1600" dirty="0"/>
                        <a:t>Έχουν ριβοσωμάτια μικρότερα των ευκαρυωτικών</a:t>
                      </a:r>
                      <a:r>
                        <a:rPr lang="el-GR" sz="1600" baseline="0" dirty="0"/>
                        <a:t> </a:t>
                      </a:r>
                      <a:endParaRPr lang="el-GR" sz="1600" dirty="0"/>
                    </a:p>
                  </a:txBody>
                  <a:tcPr/>
                </a:tc>
                <a:tc>
                  <a:txBody>
                    <a:bodyPr/>
                    <a:lstStyle/>
                    <a:p>
                      <a:r>
                        <a:rPr lang="el-GR" sz="1600" dirty="0"/>
                        <a:t>Ριβοσωμάτια μεγαλύτερα των προκαρυωτικών</a:t>
                      </a:r>
                    </a:p>
                  </a:txBody>
                  <a:tcPr/>
                </a:tc>
                <a:extLst>
                  <a:ext uri="{0D108BD9-81ED-4DB2-BD59-A6C34878D82A}">
                    <a16:rowId xmlns:a16="http://schemas.microsoft.com/office/drawing/2014/main" val="10005"/>
                  </a:ext>
                </a:extLst>
              </a:tr>
              <a:tr h="671828">
                <a:tc>
                  <a:txBody>
                    <a:bodyPr/>
                    <a:lstStyle/>
                    <a:p>
                      <a:r>
                        <a:rPr lang="el-GR" sz="1600" dirty="0"/>
                        <a:t>Εμφανίστηκαν πρώτοι κατά την εξέλιξη</a:t>
                      </a:r>
                    </a:p>
                  </a:txBody>
                  <a:tcPr/>
                </a:tc>
                <a:tc>
                  <a:txBody>
                    <a:bodyPr/>
                    <a:lstStyle/>
                    <a:p>
                      <a:r>
                        <a:rPr lang="el-GR" sz="1600" dirty="0"/>
                        <a:t>Εμφανίστηκαν μεταγενέστερα</a:t>
                      </a:r>
                      <a:r>
                        <a:rPr lang="el-GR" sz="1600" baseline="0" dirty="0"/>
                        <a:t> των προκαρυωτικών</a:t>
                      </a:r>
                      <a:endParaRPr lang="el-GR" sz="1600" dirty="0"/>
                    </a:p>
                  </a:txBody>
                  <a:tcPr/>
                </a:tc>
                <a:extLst>
                  <a:ext uri="{0D108BD9-81ED-4DB2-BD59-A6C34878D82A}">
                    <a16:rowId xmlns:a16="http://schemas.microsoft.com/office/drawing/2014/main" val="10006"/>
                  </a:ext>
                </a:extLst>
              </a:tr>
              <a:tr h="1237578">
                <a:tc>
                  <a:txBody>
                    <a:bodyPr/>
                    <a:lstStyle/>
                    <a:p>
                      <a:r>
                        <a:rPr lang="el-GR" sz="1600" dirty="0"/>
                        <a:t>Γενετικό</a:t>
                      </a:r>
                      <a:r>
                        <a:rPr lang="el-GR" sz="1600" baseline="0" dirty="0"/>
                        <a:t> υλικό συνήθως ένα κυκλικό μόριο </a:t>
                      </a:r>
                      <a:r>
                        <a:rPr lang="en-US" sz="1600" baseline="0" dirty="0"/>
                        <a:t>DNA</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Γενετικό</a:t>
                      </a:r>
                      <a:r>
                        <a:rPr lang="el-GR" sz="1600" baseline="0" dirty="0"/>
                        <a:t> υλικό αποτελείται πολλά γραμμικά μόρια </a:t>
                      </a:r>
                      <a:r>
                        <a:rPr lang="en-US" sz="1600" baseline="0" dirty="0"/>
                        <a:t>DNA</a:t>
                      </a:r>
                      <a:r>
                        <a:rPr lang="el-GR" sz="1600" baseline="0" dirty="0"/>
                        <a:t> διαμορφωμένα σε χρωματίνη</a:t>
                      </a:r>
                      <a:endParaRPr lang="el-GR" sz="1600" dirty="0"/>
                    </a:p>
                    <a:p>
                      <a:endParaRPr lang="el-GR" sz="1600" dirty="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Documents and Settings\Eleni\Επιφάνεια εργασίας\unit-3-ch-73-cell-organelles-3-638.jpg"/>
          <p:cNvPicPr>
            <a:picLocks noChangeAspect="1" noChangeArrowheads="1"/>
          </p:cNvPicPr>
          <p:nvPr/>
        </p:nvPicPr>
        <p:blipFill>
          <a:blip r:embed="rId2" cstate="print"/>
          <a:srcRect/>
          <a:stretch>
            <a:fillRect/>
          </a:stretch>
        </p:blipFill>
        <p:spPr bwMode="auto">
          <a:xfrm>
            <a:off x="1839867" y="620688"/>
            <a:ext cx="8512266" cy="518457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Documents and Settings\Eleni\Επιφάνεια εργασίας\strepA_chain.jpg"/>
          <p:cNvPicPr>
            <a:picLocks noChangeAspect="1" noChangeArrowheads="1"/>
          </p:cNvPicPr>
          <p:nvPr/>
        </p:nvPicPr>
        <p:blipFill>
          <a:blip r:embed="rId2" cstate="print">
            <a:clrChange>
              <a:clrFrom>
                <a:srgbClr val="EEEEEE"/>
              </a:clrFrom>
              <a:clrTo>
                <a:srgbClr val="EEEEEE">
                  <a:alpha val="0"/>
                </a:srgbClr>
              </a:clrTo>
            </a:clrChange>
          </a:blip>
          <a:srcRect/>
          <a:stretch>
            <a:fillRect/>
          </a:stretch>
        </p:blipFill>
        <p:spPr bwMode="auto">
          <a:xfrm>
            <a:off x="2783633" y="1489720"/>
            <a:ext cx="2271543" cy="2371328"/>
          </a:xfrm>
          <a:prstGeom prst="rect">
            <a:avLst/>
          </a:prstGeom>
          <a:noFill/>
        </p:spPr>
      </p:pic>
      <p:pic>
        <p:nvPicPr>
          <p:cNvPr id="121860" name="Picture 4" descr="C:\Documents and Settings\Eleni\Επιφάνεια εργασίας\800px-staphylococcus_aureus_01.jpg"/>
          <p:cNvPicPr>
            <a:picLocks noChangeAspect="1" noChangeArrowheads="1"/>
          </p:cNvPicPr>
          <p:nvPr/>
        </p:nvPicPr>
        <p:blipFill>
          <a:blip r:embed="rId3" cstate="print"/>
          <a:srcRect/>
          <a:stretch>
            <a:fillRect/>
          </a:stretch>
        </p:blipFill>
        <p:spPr bwMode="auto">
          <a:xfrm>
            <a:off x="2793504" y="3552924"/>
            <a:ext cx="2438400" cy="1892300"/>
          </a:xfrm>
          <a:prstGeom prst="rect">
            <a:avLst/>
          </a:prstGeom>
          <a:noFill/>
        </p:spPr>
      </p:pic>
      <p:pic>
        <p:nvPicPr>
          <p:cNvPr id="121861" name="Picture 5" descr="C:\Documents and Settings\Eleni\Επιφάνεια εργασίας\img7_24.jpg"/>
          <p:cNvPicPr>
            <a:picLocks noChangeAspect="1" noChangeArrowheads="1"/>
          </p:cNvPicPr>
          <p:nvPr/>
        </p:nvPicPr>
        <p:blipFill>
          <a:blip r:embed="rId4" cstate="print"/>
          <a:srcRect/>
          <a:stretch>
            <a:fillRect/>
          </a:stretch>
        </p:blipFill>
        <p:spPr bwMode="auto">
          <a:xfrm>
            <a:off x="6240017" y="4581128"/>
            <a:ext cx="2924175" cy="1143000"/>
          </a:xfrm>
          <a:prstGeom prst="rect">
            <a:avLst/>
          </a:prstGeom>
          <a:noFill/>
        </p:spPr>
      </p:pic>
      <p:pic>
        <p:nvPicPr>
          <p:cNvPr id="121862" name="Picture 6" descr="C:\Documents and Settings\Eleni\Επιφάνεια εργασίας\Clostridium-botulinum.png"/>
          <p:cNvPicPr>
            <a:picLocks noChangeAspect="1" noChangeArrowheads="1"/>
          </p:cNvPicPr>
          <p:nvPr/>
        </p:nvPicPr>
        <p:blipFill>
          <a:blip r:embed="rId5" cstate="print"/>
          <a:srcRect/>
          <a:stretch>
            <a:fillRect/>
          </a:stretch>
        </p:blipFill>
        <p:spPr bwMode="auto">
          <a:xfrm>
            <a:off x="6553249" y="1857871"/>
            <a:ext cx="2643946" cy="2371328"/>
          </a:xfrm>
          <a:prstGeom prst="rect">
            <a:avLst/>
          </a:prstGeom>
          <a:noFill/>
        </p:spPr>
      </p:pic>
      <p:sp>
        <p:nvSpPr>
          <p:cNvPr id="7" name="6 - TextBox"/>
          <p:cNvSpPr txBox="1"/>
          <p:nvPr/>
        </p:nvSpPr>
        <p:spPr>
          <a:xfrm>
            <a:off x="3647728" y="908720"/>
            <a:ext cx="4608512" cy="369332"/>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prstClr val="white"/>
                </a:solidFill>
                <a:latin typeface="Calibri" panose="020F0502020204030204"/>
              </a:rPr>
              <a:t>ΠΡΟΚΑΡΥΩΤΙΚΑ ΚΥΤΤΑΡΑ</a:t>
            </a:r>
          </a:p>
        </p:txBody>
      </p:sp>
      <p:sp>
        <p:nvSpPr>
          <p:cNvPr id="8" name="7 - TextBox"/>
          <p:cNvSpPr txBox="1"/>
          <p:nvPr/>
        </p:nvSpPr>
        <p:spPr>
          <a:xfrm>
            <a:off x="2891644" y="5656893"/>
            <a:ext cx="6408712" cy="584775"/>
          </a:xfrm>
          <a:prstGeom prst="rect">
            <a:avLst/>
          </a:prstGeom>
          <a:noFill/>
          <a:ln>
            <a:solidFill>
              <a:schemeClr val="accent2"/>
            </a:solidFill>
          </a:ln>
        </p:spPr>
        <p:txBody>
          <a:bodyPr wrap="square" rtlCol="0">
            <a:spAutoFit/>
          </a:bodyPr>
          <a:lstStyle/>
          <a:p>
            <a:pPr algn="ctr" defTabSz="457200"/>
            <a:r>
              <a:rPr lang="el-GR" sz="1600" b="1" dirty="0">
                <a:solidFill>
                  <a:srgbClr val="000000"/>
                </a:solidFill>
                <a:latin typeface="Calibri" panose="020F0502020204030204"/>
              </a:rPr>
              <a:t>φωτογραφίες προκαρυωτικών κυττάρων με τη βοήθεια φωτονικού μικροσκοπίου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bacterial cell"/>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l-GR">
              <a:solidFill>
                <a:srgbClr val="000000"/>
              </a:solidFill>
              <a:latin typeface="Calibri" panose="020F0502020204030204"/>
            </a:endParaRPr>
          </a:p>
        </p:txBody>
      </p:sp>
      <p:pic>
        <p:nvPicPr>
          <p:cNvPr id="1030" name="Picture 6" descr="C:\Documents and Settings\Eleni\Επιφάνεια εργασίας\bacteria_cell_diagram.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60443" y="2348880"/>
            <a:ext cx="4860031" cy="3096344"/>
          </a:xfrm>
          <a:prstGeom prst="rect">
            <a:avLst/>
          </a:prstGeom>
          <a:noFill/>
        </p:spPr>
      </p:pic>
      <p:pic>
        <p:nvPicPr>
          <p:cNvPr id="1031" name="Picture 7" descr="C:\Documents and Settings\Eleni\Επιφάνεια εργασίας\bacteriatem2.jpg"/>
          <p:cNvPicPr>
            <a:picLocks noChangeAspect="1" noChangeArrowheads="1"/>
          </p:cNvPicPr>
          <p:nvPr/>
        </p:nvPicPr>
        <p:blipFill>
          <a:blip r:embed="rId3" cstate="print"/>
          <a:srcRect/>
          <a:stretch>
            <a:fillRect/>
          </a:stretch>
        </p:blipFill>
        <p:spPr bwMode="auto">
          <a:xfrm>
            <a:off x="7032104" y="2276872"/>
            <a:ext cx="3024336" cy="3240360"/>
          </a:xfrm>
          <a:prstGeom prst="rect">
            <a:avLst/>
          </a:prstGeom>
          <a:noFill/>
        </p:spPr>
      </p:pic>
      <p:sp>
        <p:nvSpPr>
          <p:cNvPr id="5" name="4 - TextBox"/>
          <p:cNvSpPr txBox="1"/>
          <p:nvPr/>
        </p:nvSpPr>
        <p:spPr>
          <a:xfrm>
            <a:off x="1984375" y="1052737"/>
            <a:ext cx="3744416" cy="584775"/>
          </a:xfrm>
          <a:prstGeom prst="rect">
            <a:avLst/>
          </a:prstGeom>
          <a:solidFill>
            <a:schemeClr val="tx2">
              <a:lumMod val="20000"/>
              <a:lumOff val="80000"/>
            </a:schemeClr>
          </a:solidFill>
        </p:spPr>
        <p:txBody>
          <a:bodyPr wrap="square" rtlCol="0">
            <a:spAutoFit/>
          </a:bodyPr>
          <a:lstStyle/>
          <a:p>
            <a:pPr algn="ctr" defTabSz="457200"/>
            <a:r>
              <a:rPr lang="el-GR" sz="1600" b="1" dirty="0">
                <a:solidFill>
                  <a:srgbClr val="000000"/>
                </a:solidFill>
                <a:latin typeface="Calibri" panose="020F0502020204030204"/>
              </a:rPr>
              <a:t>Σχεδιάγραμμα προκαρυωτικού κυττάρου</a:t>
            </a:r>
          </a:p>
          <a:p>
            <a:pPr algn="ctr" defTabSz="457200"/>
            <a:endParaRPr lang="el-GR" sz="1600" b="1" dirty="0">
              <a:solidFill>
                <a:srgbClr val="000000"/>
              </a:solidFill>
              <a:latin typeface="Calibri" panose="020F0502020204030204"/>
            </a:endParaRPr>
          </a:p>
        </p:txBody>
      </p:sp>
      <p:sp>
        <p:nvSpPr>
          <p:cNvPr id="6" name="5 - TextBox"/>
          <p:cNvSpPr txBox="1"/>
          <p:nvPr/>
        </p:nvSpPr>
        <p:spPr>
          <a:xfrm>
            <a:off x="6420036" y="1068941"/>
            <a:ext cx="3960440" cy="584775"/>
          </a:xfrm>
          <a:prstGeom prst="rect">
            <a:avLst/>
          </a:prstGeom>
          <a:solidFill>
            <a:schemeClr val="tx2">
              <a:lumMod val="20000"/>
              <a:lumOff val="80000"/>
            </a:schemeClr>
          </a:solidFill>
        </p:spPr>
        <p:txBody>
          <a:bodyPr wrap="square" rtlCol="0">
            <a:spAutoFit/>
          </a:bodyPr>
          <a:lstStyle/>
          <a:p>
            <a:pPr algn="ctr" defTabSz="457200"/>
            <a:r>
              <a:rPr lang="el-GR" sz="1600" b="1" dirty="0">
                <a:solidFill>
                  <a:srgbClr val="000000"/>
                </a:solidFill>
                <a:latin typeface="Calibri" panose="020F0502020204030204"/>
              </a:rPr>
              <a:t>Ηλεκτρονική φωτογραφία  προκαρυωτικού κυττάρου</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431704" y="2638654"/>
            <a:ext cx="5616624"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3600" b="1" dirty="0">
                <a:solidFill>
                  <a:prstClr val="white"/>
                </a:solidFill>
                <a:latin typeface="Calibri" panose="020F0502020204030204"/>
              </a:rPr>
              <a:t>ΒΙΟΛΟΓΙΑ</a:t>
            </a:r>
            <a:r>
              <a:rPr lang="en-US" sz="3600" b="1" dirty="0">
                <a:solidFill>
                  <a:prstClr val="white"/>
                </a:solidFill>
                <a:latin typeface="Calibri" panose="020F0502020204030204"/>
              </a:rPr>
              <a:t> </a:t>
            </a:r>
            <a:r>
              <a:rPr lang="el-GR" sz="3600" b="1" dirty="0">
                <a:solidFill>
                  <a:prstClr val="white"/>
                </a:solidFill>
                <a:latin typeface="Calibri" panose="020F0502020204030204"/>
              </a:rPr>
              <a:t>ΚΥΤΤΑΡΟΥ</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2279576" y="332657"/>
          <a:ext cx="7776864" cy="5641425"/>
        </p:xfrm>
        <a:graphic>
          <a:graphicData uri="http://schemas.openxmlformats.org/drawingml/2006/table">
            <a:tbl>
              <a:tblPr firstRow="1" bandRow="1">
                <a:tableStyleId>{5C22544A-7EE6-4342-B048-85BDC9FD1C3A}</a:tableStyleId>
              </a:tblPr>
              <a:tblGrid>
                <a:gridCol w="7776864">
                  <a:extLst>
                    <a:ext uri="{9D8B030D-6E8A-4147-A177-3AD203B41FA5}">
                      <a16:colId xmlns:a16="http://schemas.microsoft.com/office/drawing/2014/main" val="20000"/>
                    </a:ext>
                  </a:extLst>
                </a:gridCol>
              </a:tblGrid>
              <a:tr h="457074">
                <a:tc>
                  <a:txBody>
                    <a:bodyPr/>
                    <a:lstStyle/>
                    <a:p>
                      <a:pPr algn="ctr"/>
                      <a:r>
                        <a:rPr lang="el-GR" sz="1800" dirty="0"/>
                        <a:t>Ποικιλομορφία των προκαρυωτικών οργανισμών</a:t>
                      </a:r>
                    </a:p>
                  </a:txBody>
                  <a:tcPr/>
                </a:tc>
                <a:extLst>
                  <a:ext uri="{0D108BD9-81ED-4DB2-BD59-A6C34878D82A}">
                    <a16:rowId xmlns:a16="http://schemas.microsoft.com/office/drawing/2014/main" val="10000"/>
                  </a:ext>
                </a:extLst>
              </a:tr>
              <a:tr h="1014329">
                <a:tc>
                  <a:txBody>
                    <a:bodyPr/>
                    <a:lstStyle/>
                    <a:p>
                      <a:r>
                        <a:rPr lang="el-GR" sz="1600" dirty="0"/>
                        <a:t>Μονοκύτταροι οργανισμοί, οι οποίοι επιβιώνουν ως ανεξάρτητες μονάδες ή σχηματίζουν</a:t>
                      </a:r>
                      <a:r>
                        <a:rPr lang="el-GR" sz="1600" baseline="0" dirty="0"/>
                        <a:t> αλυσίδες, συμπλέγματα ή άλλες πολυκύτταρες δομές</a:t>
                      </a:r>
                      <a:endParaRPr lang="el-GR" sz="1600" dirty="0"/>
                    </a:p>
                  </a:txBody>
                  <a:tcPr/>
                </a:tc>
                <a:extLst>
                  <a:ext uri="{0D108BD9-81ED-4DB2-BD59-A6C34878D82A}">
                    <a16:rowId xmlns:a16="http://schemas.microsoft.com/office/drawing/2014/main" val="10001"/>
                  </a:ext>
                </a:extLst>
              </a:tr>
              <a:tr h="1014329">
                <a:tc>
                  <a:txBody>
                    <a:bodyPr/>
                    <a:lstStyle/>
                    <a:p>
                      <a:r>
                        <a:rPr lang="el-GR" sz="1600" dirty="0"/>
                        <a:t>Επιβιώνουν σε μία μεγάλη ποικιλία περιβαλλοντικών συνθηκών, σε θερμοπηγές κοντά σε θερμοκρασίες βρασμού, σε πάγους σε θερμοκρασία κοντά στους 0</a:t>
                      </a:r>
                      <a:r>
                        <a:rPr lang="en-US" sz="1600" baseline="30000" dirty="0"/>
                        <a:t>o</a:t>
                      </a:r>
                      <a:r>
                        <a:rPr lang="el-GR" sz="1600" baseline="0" dirty="0"/>
                        <a:t> </a:t>
                      </a:r>
                      <a:r>
                        <a:rPr lang="en-US" sz="1600" baseline="0" dirty="0"/>
                        <a:t>C</a:t>
                      </a:r>
                      <a:r>
                        <a:rPr lang="el-GR" sz="1600" dirty="0"/>
                        <a:t> ή στο εσωτερικό άλλων οργανισμών. </a:t>
                      </a:r>
                    </a:p>
                  </a:txBody>
                  <a:tcPr/>
                </a:tc>
                <a:extLst>
                  <a:ext uri="{0D108BD9-81ED-4DB2-BD59-A6C34878D82A}">
                    <a16:rowId xmlns:a16="http://schemas.microsoft.com/office/drawing/2014/main" val="10002"/>
                  </a:ext>
                </a:extLst>
              </a:tr>
              <a:tr h="713788">
                <a:tc>
                  <a:txBody>
                    <a:bodyPr/>
                    <a:lstStyle/>
                    <a:p>
                      <a:r>
                        <a:rPr lang="el-GR" sz="1600" dirty="0"/>
                        <a:t>Το πλήθος τους είναι μεγαλύτερο από κάθε άλλο οργανισμό στον πλανήτη. </a:t>
                      </a:r>
                    </a:p>
                  </a:txBody>
                  <a:tcPr/>
                </a:tc>
                <a:extLst>
                  <a:ext uri="{0D108BD9-81ED-4DB2-BD59-A6C34878D82A}">
                    <a16:rowId xmlns:a16="http://schemas.microsoft.com/office/drawing/2014/main" val="10003"/>
                  </a:ext>
                </a:extLst>
              </a:tr>
              <a:tr h="713788">
                <a:tc>
                  <a:txBody>
                    <a:bodyPr/>
                    <a:lstStyle/>
                    <a:p>
                      <a:r>
                        <a:rPr lang="el-GR" sz="1600" dirty="0"/>
                        <a:t>Ορισμένα χρησιμοποιούν οξυγόνο,</a:t>
                      </a:r>
                      <a:r>
                        <a:rPr lang="el-GR" sz="1600" baseline="0" dirty="0"/>
                        <a:t> ενώ άλλα καταστρέφονται παρουσία του. </a:t>
                      </a:r>
                      <a:endParaRPr lang="el-GR" sz="1600" dirty="0"/>
                    </a:p>
                  </a:txBody>
                  <a:tcPr/>
                </a:tc>
                <a:extLst>
                  <a:ext uri="{0D108BD9-81ED-4DB2-BD59-A6C34878D82A}">
                    <a16:rowId xmlns:a16="http://schemas.microsoft.com/office/drawing/2014/main" val="10004"/>
                  </a:ext>
                </a:extLst>
              </a:tr>
              <a:tr h="713788">
                <a:tc>
                  <a:txBody>
                    <a:bodyPr/>
                    <a:lstStyle/>
                    <a:p>
                      <a:r>
                        <a:rPr lang="el-GR" sz="1600" dirty="0"/>
                        <a:t>Μπορούν να χρησιμοποιήσουν ως τροφή ουσιαστικά κάθε οργανικό</a:t>
                      </a:r>
                      <a:r>
                        <a:rPr lang="el-GR" sz="1600" baseline="0" dirty="0"/>
                        <a:t> υλικό. </a:t>
                      </a:r>
                      <a:endParaRPr lang="el-GR" sz="1600" dirty="0"/>
                    </a:p>
                  </a:txBody>
                  <a:tcPr/>
                </a:tc>
                <a:extLst>
                  <a:ext uri="{0D108BD9-81ED-4DB2-BD59-A6C34878D82A}">
                    <a16:rowId xmlns:a16="http://schemas.microsoft.com/office/drawing/2014/main" val="10005"/>
                  </a:ext>
                </a:extLst>
              </a:tr>
              <a:tr h="1014329">
                <a:tc>
                  <a:txBody>
                    <a:bodyPr/>
                    <a:lstStyle/>
                    <a:p>
                      <a:r>
                        <a:rPr lang="el-GR" sz="1600" baseline="0" dirty="0"/>
                        <a:t>Ορισμένα βακτήρια μπορούν να επιβιώσουν χρησιμοποιώντας αποκλειστικά ανόργανες ουσίες. Ορισμένα από αυτά χρησιμοποιούν την φωτεινή ενέργεια, ενώ άλλα την ενέργεια ανόργανων μορίων</a:t>
                      </a:r>
                      <a:endParaRPr lang="el-GR" sz="1600" dirty="0"/>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Επιφάνεια εργασίας\slide4-n.jpg"/>
          <p:cNvPicPr>
            <a:picLocks noChangeAspect="1" noChangeArrowheads="1"/>
          </p:cNvPicPr>
          <p:nvPr/>
        </p:nvPicPr>
        <p:blipFill>
          <a:blip r:embed="rId2" cstate="print"/>
          <a:srcRect/>
          <a:stretch>
            <a:fillRect/>
          </a:stretch>
        </p:blipFill>
        <p:spPr bwMode="auto">
          <a:xfrm>
            <a:off x="1991544" y="188640"/>
            <a:ext cx="8208912" cy="615668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Τα έγγραφά μου\Downloads\33-1.jpg"/>
          <p:cNvPicPr>
            <a:picLocks noChangeAspect="1" noChangeArrowheads="1"/>
          </p:cNvPicPr>
          <p:nvPr/>
        </p:nvPicPr>
        <p:blipFill>
          <a:blip r:embed="rId2" cstate="print"/>
          <a:srcRect/>
          <a:stretch>
            <a:fillRect/>
          </a:stretch>
        </p:blipFill>
        <p:spPr bwMode="auto">
          <a:xfrm>
            <a:off x="3251684" y="1772817"/>
            <a:ext cx="5688632" cy="4488685"/>
          </a:xfrm>
          <a:prstGeom prst="rect">
            <a:avLst/>
          </a:prstGeom>
          <a:noFill/>
        </p:spPr>
      </p:pic>
      <p:sp>
        <p:nvSpPr>
          <p:cNvPr id="5" name="4 - TextBox"/>
          <p:cNvSpPr txBox="1"/>
          <p:nvPr/>
        </p:nvSpPr>
        <p:spPr>
          <a:xfrm>
            <a:off x="3503712" y="596501"/>
            <a:ext cx="5256584" cy="646331"/>
          </a:xfrm>
          <a:prstGeom prst="rect">
            <a:avLst/>
          </a:prstGeom>
          <a:solidFill>
            <a:schemeClr val="accent1"/>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prstClr val="white"/>
                </a:solidFill>
                <a:latin typeface="Calibri" panose="020F0502020204030204"/>
              </a:rPr>
              <a:t>Ηλεκτρονική φωτογραφία ζωικού ευκαρυωτικού κυττάρου</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Documents and Settings\Eleni\Επιφάνεια εργασίας\img1-15.jpg"/>
          <p:cNvPicPr>
            <a:picLocks noChangeAspect="1" noChangeArrowheads="1"/>
          </p:cNvPicPr>
          <p:nvPr/>
        </p:nvPicPr>
        <p:blipFill>
          <a:blip r:embed="rId2" cstate="print"/>
          <a:srcRect/>
          <a:stretch>
            <a:fillRect/>
          </a:stretch>
        </p:blipFill>
        <p:spPr bwMode="auto">
          <a:xfrm>
            <a:off x="2351585" y="2060848"/>
            <a:ext cx="7939293" cy="3636640"/>
          </a:xfrm>
          <a:prstGeom prst="rect">
            <a:avLst/>
          </a:prstGeom>
          <a:noFill/>
        </p:spPr>
      </p:pic>
      <p:sp>
        <p:nvSpPr>
          <p:cNvPr id="3" name="2 - TextBox"/>
          <p:cNvSpPr txBox="1"/>
          <p:nvPr/>
        </p:nvSpPr>
        <p:spPr>
          <a:xfrm>
            <a:off x="2639616" y="908720"/>
            <a:ext cx="7200800" cy="338554"/>
          </a:xfrm>
          <a:prstGeom prst="rect">
            <a:avLst/>
          </a:prstGeom>
          <a:solidFill>
            <a:schemeClr val="tx2">
              <a:lumMod val="20000"/>
              <a:lumOff val="80000"/>
            </a:schemeClr>
          </a:solidFill>
        </p:spPr>
        <p:txBody>
          <a:bodyPr wrap="square" rtlCol="0">
            <a:spAutoFit/>
          </a:bodyPr>
          <a:lstStyle/>
          <a:p>
            <a:pPr algn="ctr" defTabSz="457200"/>
            <a:r>
              <a:rPr lang="el-GR" sz="1600" b="1" dirty="0">
                <a:solidFill>
                  <a:srgbClr val="000000"/>
                </a:solidFill>
                <a:latin typeface="Calibri" panose="020F0502020204030204"/>
              </a:rPr>
              <a:t>Σχεδιάγραμμα τυπικού ευκαρυωτικού ζωικού και φυτικού κυττάρου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Πίνακας"/>
          <p:cNvGraphicFramePr>
            <a:graphicFrameLocks noGrp="1"/>
          </p:cNvGraphicFramePr>
          <p:nvPr/>
        </p:nvGraphicFramePr>
        <p:xfrm>
          <a:off x="2423592" y="9925"/>
          <a:ext cx="7560840" cy="6268720"/>
        </p:xfrm>
        <a:graphic>
          <a:graphicData uri="http://schemas.openxmlformats.org/drawingml/2006/table">
            <a:tbl>
              <a:tblPr firstRow="1" bandRow="1">
                <a:tableStyleId>{5C22544A-7EE6-4342-B048-85BDC9FD1C3A}</a:tableStyleId>
              </a:tblPr>
              <a:tblGrid>
                <a:gridCol w="1761749">
                  <a:extLst>
                    <a:ext uri="{9D8B030D-6E8A-4147-A177-3AD203B41FA5}">
                      <a16:colId xmlns:a16="http://schemas.microsoft.com/office/drawing/2014/main" val="20000"/>
                    </a:ext>
                  </a:extLst>
                </a:gridCol>
                <a:gridCol w="5799091">
                  <a:extLst>
                    <a:ext uri="{9D8B030D-6E8A-4147-A177-3AD203B41FA5}">
                      <a16:colId xmlns:a16="http://schemas.microsoft.com/office/drawing/2014/main" val="20001"/>
                    </a:ext>
                  </a:extLst>
                </a:gridCol>
              </a:tblGrid>
              <a:tr h="370840">
                <a:tc gridSpan="2">
                  <a:txBody>
                    <a:bodyPr/>
                    <a:lstStyle/>
                    <a:p>
                      <a:pPr algn="ctr"/>
                      <a:r>
                        <a:rPr lang="el-GR" dirty="0"/>
                        <a:t>Κύρια οργανίδια</a:t>
                      </a:r>
                      <a:r>
                        <a:rPr lang="el-GR" baseline="0" dirty="0"/>
                        <a:t> των ευκαρυωτικών κυττάρων</a:t>
                      </a:r>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r>
                        <a:rPr lang="el-GR" sz="1400" dirty="0"/>
                        <a:t>Πυρήνας </a:t>
                      </a:r>
                    </a:p>
                  </a:txBody>
                  <a:tcPr/>
                </a:tc>
                <a:tc>
                  <a:txBody>
                    <a:bodyPr/>
                    <a:lstStyle/>
                    <a:p>
                      <a:r>
                        <a:rPr lang="el-GR" sz="1400" dirty="0"/>
                        <a:t>Περιέχει το γενετικό υλικό</a:t>
                      </a:r>
                    </a:p>
                  </a:txBody>
                  <a:tcPr/>
                </a:tc>
                <a:extLst>
                  <a:ext uri="{0D108BD9-81ED-4DB2-BD59-A6C34878D82A}">
                    <a16:rowId xmlns:a16="http://schemas.microsoft.com/office/drawing/2014/main" val="10001"/>
                  </a:ext>
                </a:extLst>
              </a:tr>
              <a:tr h="370840">
                <a:tc>
                  <a:txBody>
                    <a:bodyPr/>
                    <a:lstStyle/>
                    <a:p>
                      <a:r>
                        <a:rPr lang="el-GR" sz="1400" dirty="0"/>
                        <a:t>Μιτοχόνδρια </a:t>
                      </a:r>
                    </a:p>
                  </a:txBody>
                  <a:tcPr/>
                </a:tc>
                <a:tc>
                  <a:txBody>
                    <a:bodyPr/>
                    <a:lstStyle/>
                    <a:p>
                      <a:r>
                        <a:rPr lang="el-GR" sz="1400" dirty="0"/>
                        <a:t>Γεννήτριες</a:t>
                      </a:r>
                      <a:r>
                        <a:rPr lang="el-GR" sz="1400" baseline="0" dirty="0"/>
                        <a:t> παραγωγής ενέργειας</a:t>
                      </a:r>
                      <a:endParaRPr lang="el-GR" sz="1400" dirty="0"/>
                    </a:p>
                  </a:txBody>
                  <a:tcPr/>
                </a:tc>
                <a:extLst>
                  <a:ext uri="{0D108BD9-81ED-4DB2-BD59-A6C34878D82A}">
                    <a16:rowId xmlns:a16="http://schemas.microsoft.com/office/drawing/2014/main" val="10002"/>
                  </a:ext>
                </a:extLst>
              </a:tr>
              <a:tr h="370840">
                <a:tc>
                  <a:txBody>
                    <a:bodyPr/>
                    <a:lstStyle/>
                    <a:p>
                      <a:r>
                        <a:rPr lang="el-GR" sz="1400" dirty="0"/>
                        <a:t>Χλωροπλάστες </a:t>
                      </a:r>
                    </a:p>
                  </a:txBody>
                  <a:tcPr/>
                </a:tc>
                <a:tc>
                  <a:txBody>
                    <a:bodyPr/>
                    <a:lstStyle/>
                    <a:p>
                      <a:r>
                        <a:rPr lang="el-GR" sz="1400" dirty="0"/>
                        <a:t>Μετατρέπουν την φωτεινή ενέργεια σε χημική. Βρίσκονται μόνο στα φυτικά κύτταρα</a:t>
                      </a:r>
                    </a:p>
                  </a:txBody>
                  <a:tcPr/>
                </a:tc>
                <a:extLst>
                  <a:ext uri="{0D108BD9-81ED-4DB2-BD59-A6C34878D82A}">
                    <a16:rowId xmlns:a16="http://schemas.microsoft.com/office/drawing/2014/main" val="10003"/>
                  </a:ext>
                </a:extLst>
              </a:tr>
              <a:tr h="370840">
                <a:tc>
                  <a:txBody>
                    <a:bodyPr/>
                    <a:lstStyle/>
                    <a:p>
                      <a:r>
                        <a:rPr lang="el-GR" sz="1400" dirty="0"/>
                        <a:t>Ενδοπλασματικό δίκτυο</a:t>
                      </a:r>
                    </a:p>
                  </a:txBody>
                  <a:tcPr/>
                </a:tc>
                <a:tc>
                  <a:txBody>
                    <a:bodyPr/>
                    <a:lstStyle/>
                    <a:p>
                      <a:r>
                        <a:rPr lang="el-GR" sz="1400" dirty="0"/>
                        <a:t>Μεμβρανώδες</a:t>
                      </a:r>
                      <a:r>
                        <a:rPr lang="el-GR" sz="1400" baseline="0" dirty="0"/>
                        <a:t> δίκτυο από σωλήνες και κυστίδια, στο εσωτερικό των οποίων γίνεται η παραγωγή υλικών που πρόκειται να εξαχθούν από το κύτταρο </a:t>
                      </a:r>
                      <a:endParaRPr lang="el-GR" sz="1400" dirty="0"/>
                    </a:p>
                  </a:txBody>
                  <a:tcPr/>
                </a:tc>
                <a:extLst>
                  <a:ext uri="{0D108BD9-81ED-4DB2-BD59-A6C34878D82A}">
                    <a16:rowId xmlns:a16="http://schemas.microsoft.com/office/drawing/2014/main" val="10004"/>
                  </a:ext>
                </a:extLst>
              </a:tr>
              <a:tr h="370840">
                <a:tc>
                  <a:txBody>
                    <a:bodyPr/>
                    <a:lstStyle/>
                    <a:p>
                      <a:r>
                        <a:rPr lang="el-GR" sz="1400" dirty="0"/>
                        <a:t>Συσκευή </a:t>
                      </a:r>
                      <a:r>
                        <a:rPr lang="en-US" sz="1400" dirty="0"/>
                        <a:t>Golgi</a:t>
                      </a:r>
                      <a:endParaRPr lang="el-GR" sz="1400" dirty="0"/>
                    </a:p>
                  </a:txBody>
                  <a:tcPr/>
                </a:tc>
                <a:tc>
                  <a:txBody>
                    <a:bodyPr/>
                    <a:lstStyle/>
                    <a:p>
                      <a:r>
                        <a:rPr lang="el-GR" sz="1400" dirty="0"/>
                        <a:t>Επάλληλες μεμβράνες οι οποίες τροποποιούν και ολοκληρώνουν τα μόρια που παρασκευάζονται στο ενδοπλασματικό δίκτυο</a:t>
                      </a:r>
                    </a:p>
                  </a:txBody>
                  <a:tcPr/>
                </a:tc>
                <a:extLst>
                  <a:ext uri="{0D108BD9-81ED-4DB2-BD59-A6C34878D82A}">
                    <a16:rowId xmlns:a16="http://schemas.microsoft.com/office/drawing/2014/main" val="10005"/>
                  </a:ext>
                </a:extLst>
              </a:tr>
              <a:tr h="370840">
                <a:tc>
                  <a:txBody>
                    <a:bodyPr/>
                    <a:lstStyle/>
                    <a:p>
                      <a:r>
                        <a:rPr lang="el-GR" sz="1400" dirty="0"/>
                        <a:t>Λυσοσωμάτια </a:t>
                      </a:r>
                    </a:p>
                  </a:txBody>
                  <a:tcPr/>
                </a:tc>
                <a:tc>
                  <a:txBody>
                    <a:bodyPr/>
                    <a:lstStyle/>
                    <a:p>
                      <a:r>
                        <a:rPr lang="el-GR" sz="1400" dirty="0"/>
                        <a:t>Κυστίδια που περιβάλλονται από μεμβράνη όπου διεκπεραιώνεται</a:t>
                      </a:r>
                      <a:r>
                        <a:rPr lang="el-GR" sz="1400" baseline="0" dirty="0"/>
                        <a:t> η ενδοκυττάρια πέψη</a:t>
                      </a:r>
                      <a:endParaRPr lang="el-GR" sz="1400" dirty="0"/>
                    </a:p>
                  </a:txBody>
                  <a:tcPr/>
                </a:tc>
                <a:extLst>
                  <a:ext uri="{0D108BD9-81ED-4DB2-BD59-A6C34878D82A}">
                    <a16:rowId xmlns:a16="http://schemas.microsoft.com/office/drawing/2014/main" val="10006"/>
                  </a:ext>
                </a:extLst>
              </a:tr>
              <a:tr h="370840">
                <a:tc>
                  <a:txBody>
                    <a:bodyPr/>
                    <a:lstStyle/>
                    <a:p>
                      <a:r>
                        <a:rPr lang="el-GR" sz="1400" dirty="0"/>
                        <a:t>Υπεροξειδιοσώματα </a:t>
                      </a:r>
                    </a:p>
                  </a:txBody>
                  <a:tcPr/>
                </a:tc>
                <a:tc>
                  <a:txBody>
                    <a:bodyPr/>
                    <a:lstStyle/>
                    <a:p>
                      <a:r>
                        <a:rPr lang="el-GR" sz="1400" dirty="0"/>
                        <a:t>Κυστίδια που περιβάλλονται από μεμβράνη  όπου απενεργοποιούνται τοξικά μόρια</a:t>
                      </a:r>
                    </a:p>
                  </a:txBody>
                  <a:tcPr/>
                </a:tc>
                <a:extLst>
                  <a:ext uri="{0D108BD9-81ED-4DB2-BD59-A6C34878D82A}">
                    <a16:rowId xmlns:a16="http://schemas.microsoft.com/office/drawing/2014/main" val="10007"/>
                  </a:ext>
                </a:extLst>
              </a:tr>
              <a:tr h="370840">
                <a:tc>
                  <a:txBody>
                    <a:bodyPr/>
                    <a:lstStyle/>
                    <a:p>
                      <a:r>
                        <a:rPr lang="el-GR" sz="1400" dirty="0"/>
                        <a:t>Μεταφορικά κυστίδια</a:t>
                      </a:r>
                    </a:p>
                  </a:txBody>
                  <a:tcPr/>
                </a:tc>
                <a:tc>
                  <a:txBody>
                    <a:bodyPr/>
                    <a:lstStyle/>
                    <a:p>
                      <a:r>
                        <a:rPr lang="el-GR" sz="1400" dirty="0"/>
                        <a:t>Κυστίδια που περιβάλλονται από μεμβράνη και χρησιμοποιούνται στη μεταφορά υλικών</a:t>
                      </a:r>
                      <a:r>
                        <a:rPr lang="el-GR" sz="1400" baseline="0" dirty="0"/>
                        <a:t> σε διάφορα σημεία του κυττάρου</a:t>
                      </a:r>
                      <a:endParaRPr lang="el-GR" sz="1400" dirty="0"/>
                    </a:p>
                  </a:txBody>
                  <a:tcPr/>
                </a:tc>
                <a:extLst>
                  <a:ext uri="{0D108BD9-81ED-4DB2-BD59-A6C34878D82A}">
                    <a16:rowId xmlns:a16="http://schemas.microsoft.com/office/drawing/2014/main" val="10008"/>
                  </a:ext>
                </a:extLst>
              </a:tr>
              <a:tr h="370840">
                <a:tc>
                  <a:txBody>
                    <a:bodyPr/>
                    <a:lstStyle/>
                    <a:p>
                      <a:r>
                        <a:rPr lang="el-GR" sz="1400" dirty="0"/>
                        <a:t>Ριβοσώματα </a:t>
                      </a:r>
                    </a:p>
                  </a:txBody>
                  <a:tcPr/>
                </a:tc>
                <a:tc>
                  <a:txBody>
                    <a:bodyPr/>
                    <a:lstStyle/>
                    <a:p>
                      <a:r>
                        <a:rPr lang="el-GR" sz="1400" dirty="0"/>
                        <a:t>Οργανίδια σύνθεσης</a:t>
                      </a:r>
                      <a:r>
                        <a:rPr lang="el-GR" sz="1400" baseline="0" dirty="0"/>
                        <a:t> πρωτεϊνών</a:t>
                      </a:r>
                      <a:endParaRPr lang="el-GR" sz="1400" dirty="0"/>
                    </a:p>
                  </a:txBody>
                  <a:tcPr/>
                </a:tc>
                <a:extLst>
                  <a:ext uri="{0D108BD9-81ED-4DB2-BD59-A6C34878D82A}">
                    <a16:rowId xmlns:a16="http://schemas.microsoft.com/office/drawing/2014/main" val="10009"/>
                  </a:ext>
                </a:extLst>
              </a:tr>
              <a:tr h="370840">
                <a:tc>
                  <a:txBody>
                    <a:bodyPr/>
                    <a:lstStyle/>
                    <a:p>
                      <a:r>
                        <a:rPr lang="el-GR" sz="1400" dirty="0"/>
                        <a:t>Κυτταρικός σκελετός</a:t>
                      </a:r>
                    </a:p>
                  </a:txBody>
                  <a:tcPr/>
                </a:tc>
                <a:tc>
                  <a:txBody>
                    <a:bodyPr/>
                    <a:lstStyle/>
                    <a:p>
                      <a:r>
                        <a:rPr lang="el-GR" sz="1400" dirty="0"/>
                        <a:t>Σύνολο ινιδίων που διατηρούν ή αλλάζουν το σχήμα του κυττάρου,</a:t>
                      </a:r>
                      <a:r>
                        <a:rPr lang="el-GR" sz="1400" baseline="0" dirty="0"/>
                        <a:t> παίρνουν μέρος στην κίνηση του κυττάρου και τη μετακίνηση οργανιδίων ή μορίων στο εσωτερικό του</a:t>
                      </a:r>
                      <a:endParaRPr lang="el-GR" sz="1400" dirty="0"/>
                    </a:p>
                  </a:txBody>
                  <a:tcPr/>
                </a:tc>
                <a:extLst>
                  <a:ext uri="{0D108BD9-81ED-4DB2-BD59-A6C34878D82A}">
                    <a16:rowId xmlns:a16="http://schemas.microsoft.com/office/drawing/2014/main" val="10010"/>
                  </a:ext>
                </a:extLst>
              </a:tr>
              <a:tr h="370840">
                <a:tc>
                  <a:txBody>
                    <a:bodyPr/>
                    <a:lstStyle/>
                    <a:p>
                      <a:r>
                        <a:rPr lang="el-GR" sz="1400" dirty="0"/>
                        <a:t>Κυτταροδιάλυμα </a:t>
                      </a:r>
                    </a:p>
                  </a:txBody>
                  <a:tcPr/>
                </a:tc>
                <a:tc>
                  <a:txBody>
                    <a:bodyPr/>
                    <a:lstStyle/>
                    <a:p>
                      <a:r>
                        <a:rPr lang="el-GR" sz="1400" dirty="0"/>
                        <a:t>Το ενδοκυττάριο υγρό μετά την αφαίρεση των οργανιδίων. Περιέχει πληθώρα μεγάλων και μικρών μορίων, είναι ο χώρος διεξαγωγής πολλών χημικών αντιδράσεων.  Συμπεριφέρεται μάλλον ως ζελατινώδες υγρό παρά ως ρευστό διάλυμα </a:t>
                      </a:r>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584349" y="1867657"/>
            <a:ext cx="3357586" cy="64633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dirty="0">
                <a:solidFill>
                  <a:srgbClr val="000000"/>
                </a:solidFill>
                <a:latin typeface="Calibri" panose="020F0502020204030204"/>
              </a:rPr>
              <a:t>Βασική μονάδα ταξινόμησης των οργανισμών είναι το </a:t>
            </a:r>
            <a:r>
              <a:rPr lang="el-GR" b="1" dirty="0">
                <a:solidFill>
                  <a:srgbClr val="000000"/>
                </a:solidFill>
                <a:latin typeface="Calibri" panose="020F0502020204030204"/>
              </a:rPr>
              <a:t>είδος</a:t>
            </a:r>
            <a:endParaRPr lang="el-GR" dirty="0">
              <a:solidFill>
                <a:srgbClr val="000000"/>
              </a:solidFill>
              <a:latin typeface="Calibri" panose="020F0502020204030204"/>
            </a:endParaRPr>
          </a:p>
        </p:txBody>
      </p:sp>
      <p:sp>
        <p:nvSpPr>
          <p:cNvPr id="5" name="4 - TextBox"/>
          <p:cNvSpPr txBox="1"/>
          <p:nvPr/>
        </p:nvSpPr>
        <p:spPr>
          <a:xfrm>
            <a:off x="1595406" y="2924944"/>
            <a:ext cx="3349606" cy="175432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b="1" dirty="0">
                <a:solidFill>
                  <a:srgbClr val="000000"/>
                </a:solidFill>
                <a:latin typeface="Calibri" panose="020F0502020204030204"/>
              </a:rPr>
              <a:t>Είδος: </a:t>
            </a:r>
            <a:r>
              <a:rPr lang="el-GR" dirty="0">
                <a:solidFill>
                  <a:srgbClr val="000000"/>
                </a:solidFill>
                <a:latin typeface="Calibri" panose="020F0502020204030204"/>
              </a:rPr>
              <a:t>ομάδα οργανισμών με πολλά κοινά χαρακτηριστικά, ίδιο αριθμό χρωμοσωμάτων και ικανότητα γονιμοποίησης ανάμεσα στα άτομα του ίδιου είδους</a:t>
            </a:r>
          </a:p>
        </p:txBody>
      </p:sp>
      <p:sp>
        <p:nvSpPr>
          <p:cNvPr id="6" name="5 - TextBox"/>
          <p:cNvSpPr txBox="1"/>
          <p:nvPr/>
        </p:nvSpPr>
        <p:spPr>
          <a:xfrm>
            <a:off x="1583209" y="5178887"/>
            <a:ext cx="3358726" cy="9233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dirty="0">
                <a:solidFill>
                  <a:srgbClr val="000000"/>
                </a:solidFill>
                <a:latin typeface="Calibri" panose="020F0502020204030204"/>
              </a:rPr>
              <a:t>Οι οργανισμοί ταξινομούνται ανάλογα με τις ομοιότητες που έχουν σε ευρύτερες ομάδες:</a:t>
            </a:r>
          </a:p>
        </p:txBody>
      </p:sp>
      <p:graphicFrame>
        <p:nvGraphicFramePr>
          <p:cNvPr id="7" name="6 - Διάγραμμα"/>
          <p:cNvGraphicFramePr/>
          <p:nvPr/>
        </p:nvGraphicFramePr>
        <p:xfrm>
          <a:off x="5087888" y="1867656"/>
          <a:ext cx="5508706" cy="425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 Δεξιό βέλος"/>
          <p:cNvSpPr/>
          <p:nvPr/>
        </p:nvSpPr>
        <p:spPr>
          <a:xfrm>
            <a:off x="5383900" y="5000636"/>
            <a:ext cx="1000132"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l-GR">
              <a:solidFill>
                <a:prstClr val="white"/>
              </a:solidFill>
              <a:latin typeface="Calibri" panose="020F0502020204030204"/>
            </a:endParaRPr>
          </a:p>
        </p:txBody>
      </p:sp>
      <p:sp>
        <p:nvSpPr>
          <p:cNvPr id="9" name="8 - TextBox"/>
          <p:cNvSpPr txBox="1"/>
          <p:nvPr/>
        </p:nvSpPr>
        <p:spPr>
          <a:xfrm>
            <a:off x="2783633" y="552142"/>
            <a:ext cx="6768751" cy="338554"/>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ctr" defTabSz="457200"/>
            <a:r>
              <a:rPr lang="el-GR" sz="1600" b="1" dirty="0">
                <a:solidFill>
                  <a:prstClr val="white"/>
                </a:solidFill>
                <a:latin typeface="Calibri" panose="020F0502020204030204"/>
              </a:rPr>
              <a:t>Ταξινόμηση των οργανισμών</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431704" y="928671"/>
            <a:ext cx="5616624"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dirty="0">
                <a:solidFill>
                  <a:prstClr val="white"/>
                </a:solidFill>
                <a:latin typeface="Calibri" panose="020F0502020204030204"/>
              </a:rPr>
              <a:t>Όλοι οι οργανισμοί κατατάσσονται σε τρεις επικράτειες και πέντε βασίλεια:</a:t>
            </a:r>
          </a:p>
        </p:txBody>
      </p:sp>
      <p:graphicFrame>
        <p:nvGraphicFramePr>
          <p:cNvPr id="5" name="4 - Διάγραμμα"/>
          <p:cNvGraphicFramePr/>
          <p:nvPr/>
        </p:nvGraphicFramePr>
        <p:xfrm>
          <a:off x="3048000" y="112474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 TextBox"/>
          <p:cNvSpPr txBox="1"/>
          <p:nvPr/>
        </p:nvSpPr>
        <p:spPr>
          <a:xfrm>
            <a:off x="2531510" y="4853478"/>
            <a:ext cx="5580714"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dirty="0">
                <a:solidFill>
                  <a:srgbClr val="000000"/>
                </a:solidFill>
                <a:latin typeface="Calibri" panose="020F0502020204030204"/>
              </a:rPr>
              <a:t>Τα </a:t>
            </a:r>
            <a:r>
              <a:rPr lang="el-GR" sz="1600" b="1" dirty="0">
                <a:solidFill>
                  <a:srgbClr val="000000"/>
                </a:solidFill>
                <a:latin typeface="Calibri" panose="020F0502020204030204"/>
              </a:rPr>
              <a:t>αρχαία </a:t>
            </a:r>
            <a:r>
              <a:rPr lang="el-GR" sz="1600" dirty="0">
                <a:solidFill>
                  <a:srgbClr val="000000"/>
                </a:solidFill>
                <a:latin typeface="Calibri" panose="020F0502020204030204"/>
              </a:rPr>
              <a:t>είναι προκαρυωτικοί οργανισμοί, με σημαντικές διαφορές από τα βακτήρια: δε διαθέτουν πεπτιδογλυκάνη στο κυτταρικό τους τοίχωμα, διαθέτουν ασυνήθιστα ένζυμα και μόρια, ζουν σε εξαιρετικά ακραίες συνθήκες περιβάλλοντος  (υψηλή αλατότητα, χαμηλή συγκέντρωση οξυγόνου, υψηλή θερμοκρασία, υψηλό ή χαμηλό </a:t>
            </a:r>
            <a:r>
              <a:rPr lang="en-US" sz="1600" dirty="0">
                <a:solidFill>
                  <a:srgbClr val="000000"/>
                </a:solidFill>
                <a:latin typeface="Calibri" panose="020F0502020204030204"/>
              </a:rPr>
              <a:t>pH)</a:t>
            </a:r>
            <a:r>
              <a:rPr lang="el-GR" sz="1600" dirty="0">
                <a:solidFill>
                  <a:srgbClr val="000000"/>
                </a:solidFill>
                <a:latin typeface="Calibri" panose="020F0502020204030204"/>
              </a:rPr>
              <a:t>, έχουν γονίδια με εσώνια.  Θεωρούνται οι πρόγονοι των ευκαρυωτικών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919536" y="615587"/>
          <a:ext cx="8352928" cy="4595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2207568" y="5445225"/>
            <a:ext cx="3714776" cy="64633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dirty="0">
                <a:solidFill>
                  <a:srgbClr val="000000"/>
                </a:solidFill>
                <a:latin typeface="Calibri" panose="020F0502020204030204"/>
              </a:rPr>
              <a:t>Οι ιοί αποτελούν ιδιαίτερη κατηγορία με δική τους ταξινόμηση</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 TextBox"/>
          <p:cNvSpPr txBox="1"/>
          <p:nvPr/>
        </p:nvSpPr>
        <p:spPr>
          <a:xfrm>
            <a:off x="4394598" y="3803556"/>
            <a:ext cx="3357586" cy="196977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spcAft>
                <a:spcPts val="600"/>
              </a:spcAft>
            </a:pPr>
            <a:r>
              <a:rPr lang="el-GR" sz="1600" dirty="0">
                <a:solidFill>
                  <a:srgbClr val="000000"/>
                </a:solidFill>
                <a:latin typeface="Calibri" panose="020F0502020204030204"/>
              </a:rPr>
              <a:t>Ευρύτερη έννοια είναι το οικοσύστημα.</a:t>
            </a:r>
            <a:endParaRPr lang="el-GR" sz="1600">
              <a:solidFill>
                <a:srgbClr val="000000"/>
              </a:solidFill>
              <a:latin typeface="Calibri" panose="020F0502020204030204"/>
            </a:endParaRPr>
          </a:p>
          <a:p>
            <a:pPr algn="ctr" defTabSz="457200">
              <a:spcAft>
                <a:spcPts val="600"/>
              </a:spcAft>
            </a:pPr>
            <a:endParaRPr lang="el-GR" sz="1600">
              <a:solidFill>
                <a:srgbClr val="000000"/>
              </a:solidFill>
              <a:latin typeface="Calibri" panose="020F0502020204030204"/>
            </a:endParaRPr>
          </a:p>
          <a:p>
            <a:pPr algn="ctr" defTabSz="457200">
              <a:spcAft>
                <a:spcPts val="600"/>
              </a:spcAft>
            </a:pPr>
            <a:r>
              <a:rPr lang="el-GR" sz="1600" b="1" dirty="0">
                <a:solidFill>
                  <a:srgbClr val="000000"/>
                </a:solidFill>
                <a:latin typeface="Calibri" panose="020F0502020204030204"/>
              </a:rPr>
              <a:t>Οικοσύστημα:</a:t>
            </a:r>
            <a:r>
              <a:rPr lang="el-GR" sz="1600" dirty="0">
                <a:solidFill>
                  <a:srgbClr val="000000"/>
                </a:solidFill>
                <a:latin typeface="Calibri" panose="020F0502020204030204"/>
              </a:rPr>
              <a:t> το σύνολο των βιοτικών και αβιοτικών παραγόντων και των αλληλεπιδράσεών τους σε ένα περιβάλλον</a:t>
            </a:r>
            <a:endParaRPr lang="el-GR" sz="1600">
              <a:solidFill>
                <a:srgbClr val="000000"/>
              </a:solidFill>
              <a:latin typeface="Calibri" panose="020F0502020204030204"/>
            </a:endParaRPr>
          </a:p>
        </p:txBody>
      </p:sp>
      <p:graphicFrame>
        <p:nvGraphicFramePr>
          <p:cNvPr id="7" name="3 - TextBox">
            <a:extLst>
              <a:ext uri="{FF2B5EF4-FFF2-40B4-BE49-F238E27FC236}">
                <a16:creationId xmlns:a16="http://schemas.microsoft.com/office/drawing/2014/main" id="{C55127BA-A1BE-49BB-9FAC-FD67DA92BB39}"/>
              </a:ext>
            </a:extLst>
          </p:cNvPr>
          <p:cNvGraphicFramePr/>
          <p:nvPr/>
        </p:nvGraphicFramePr>
        <p:xfrm>
          <a:off x="2324100" y="41313"/>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3215680" y="24674"/>
          <a:ext cx="6888828" cy="6168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1524000" y="1988842"/>
            <a:ext cx="3203848" cy="58477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1600" dirty="0">
                <a:solidFill>
                  <a:srgbClr val="000000"/>
                </a:solidFill>
                <a:latin typeface="Calibri" panose="020F0502020204030204"/>
              </a:rPr>
              <a:t>Ιεραρχία της μοριακής οργάνωσης της ζωής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863752" y="4758243"/>
            <a:ext cx="4500594" cy="1077218"/>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457200"/>
            <a:endParaRPr lang="el-GR" sz="1600" dirty="0">
              <a:solidFill>
                <a:srgbClr val="000000"/>
              </a:solidFill>
              <a:latin typeface="Calibri" panose="020F0502020204030204"/>
            </a:endParaRPr>
          </a:p>
          <a:p>
            <a:pPr algn="ctr" defTabSz="457200"/>
            <a:r>
              <a:rPr lang="el-GR" sz="1600" b="1" dirty="0">
                <a:solidFill>
                  <a:srgbClr val="000000"/>
                </a:solidFill>
                <a:latin typeface="Calibri" panose="020F0502020204030204"/>
              </a:rPr>
              <a:t>Ζωντανός οργανισμός: </a:t>
            </a:r>
            <a:r>
              <a:rPr lang="el-GR" sz="1600" dirty="0">
                <a:solidFill>
                  <a:srgbClr val="000000"/>
                </a:solidFill>
                <a:latin typeface="Calibri" panose="020F0502020204030204"/>
              </a:rPr>
              <a:t>αυτοσυντηρούμενο χημικό σύστημα ικανό για </a:t>
            </a:r>
            <a:r>
              <a:rPr lang="el-GR" sz="1600" dirty="0" err="1">
                <a:solidFill>
                  <a:srgbClr val="000000"/>
                </a:solidFill>
                <a:latin typeface="Calibri" panose="020F0502020204030204"/>
              </a:rPr>
              <a:t>Δαρβίνια</a:t>
            </a:r>
            <a:r>
              <a:rPr lang="el-GR" sz="1600" dirty="0">
                <a:solidFill>
                  <a:srgbClr val="000000"/>
                </a:solidFill>
                <a:latin typeface="Calibri" panose="020F0502020204030204"/>
              </a:rPr>
              <a:t> εξέλιξη</a:t>
            </a:r>
            <a:endParaRPr lang="en-US" sz="1600" dirty="0">
              <a:solidFill>
                <a:srgbClr val="000000"/>
              </a:solidFill>
              <a:latin typeface="Calibri" panose="020F0502020204030204"/>
            </a:endParaRPr>
          </a:p>
          <a:p>
            <a:pPr algn="ctr" defTabSz="457200"/>
            <a:r>
              <a:rPr lang="el-GR" sz="1600" dirty="0">
                <a:solidFill>
                  <a:srgbClr val="000000"/>
                </a:solidFill>
                <a:latin typeface="Calibri" panose="020F0502020204030204"/>
              </a:rPr>
              <a:t> </a:t>
            </a:r>
          </a:p>
        </p:txBody>
      </p:sp>
      <p:sp>
        <p:nvSpPr>
          <p:cNvPr id="3" name="2 - TextBox"/>
          <p:cNvSpPr txBox="1"/>
          <p:nvPr/>
        </p:nvSpPr>
        <p:spPr>
          <a:xfrm>
            <a:off x="3827654" y="3011468"/>
            <a:ext cx="4500594" cy="156966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1600" b="1" dirty="0">
                <a:solidFill>
                  <a:srgbClr val="000000"/>
                </a:solidFill>
                <a:latin typeface="Calibri" panose="020F0502020204030204"/>
              </a:rPr>
              <a:t>Ζωή:</a:t>
            </a:r>
          </a:p>
          <a:p>
            <a:pPr algn="ctr" defTabSz="457200"/>
            <a:r>
              <a:rPr lang="el-GR" sz="1600" dirty="0">
                <a:solidFill>
                  <a:srgbClr val="000000"/>
                </a:solidFill>
                <a:latin typeface="Calibri" panose="020F0502020204030204"/>
              </a:rPr>
              <a:t>Κατάσταση ή ιδιότητα που διακρίνει τους ζωντανούς οργανισμούς από την ανόργανη ύλη και χαρακτηρίζεται κυρίως από μεταβολισμό, αύξηση, απάντηση σε ερεθίσματα και ικανότητα αναπαραγωγής</a:t>
            </a:r>
            <a:endParaRPr lang="el-GR" sz="1600" i="1" dirty="0">
              <a:solidFill>
                <a:srgbClr val="000000"/>
              </a:solidFill>
              <a:latin typeface="Calibri" panose="020F0502020204030204"/>
            </a:endParaRPr>
          </a:p>
        </p:txBody>
      </p:sp>
      <p:sp>
        <p:nvSpPr>
          <p:cNvPr id="5" name="4 - TextBox"/>
          <p:cNvSpPr txBox="1"/>
          <p:nvPr/>
        </p:nvSpPr>
        <p:spPr>
          <a:xfrm>
            <a:off x="3827654" y="1529498"/>
            <a:ext cx="4500594" cy="1323439"/>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1600" b="1" dirty="0">
                <a:solidFill>
                  <a:srgbClr val="000000"/>
                </a:solidFill>
                <a:latin typeface="Calibri" panose="020F0502020204030204"/>
              </a:rPr>
              <a:t>ΒΙΟΛΟΓΙΑ:</a:t>
            </a:r>
          </a:p>
          <a:p>
            <a:pPr algn="ctr" defTabSz="457200"/>
            <a:r>
              <a:rPr lang="el-GR" sz="1600" dirty="0">
                <a:solidFill>
                  <a:srgbClr val="000000"/>
                </a:solidFill>
                <a:latin typeface="Calibri" panose="020F0502020204030204"/>
              </a:rPr>
              <a:t>Η επιστήμη που μελετά τους ζωντανούς οργανισμούς και γενικότερα τις εκδηλώσεις της ζωής</a:t>
            </a:r>
            <a:endParaRPr lang="en-US" sz="1600" dirty="0">
              <a:solidFill>
                <a:srgbClr val="000000"/>
              </a:solidFill>
              <a:latin typeface="Calibri" panose="020F0502020204030204"/>
            </a:endParaRPr>
          </a:p>
          <a:p>
            <a:pPr algn="ctr" defTabSz="457200"/>
            <a:endParaRPr lang="el-GR" sz="1600" dirty="0">
              <a:solidFill>
                <a:srgbClr val="000000"/>
              </a:solidFill>
              <a:latin typeface="Calibri" panose="020F050202020403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2915816" y="1882291"/>
          <a:ext cx="6360368" cy="4433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3935760" y="627555"/>
            <a:ext cx="4572602" cy="830997"/>
          </a:xfrm>
          <a:prstGeom prst="rect">
            <a:avLst/>
          </a:prstGeom>
          <a:noFill/>
        </p:spPr>
        <p:txBody>
          <a:bodyPr wrap="square" rtlCol="0">
            <a:spAutoFit/>
          </a:bodyPr>
          <a:lstStyle/>
          <a:p>
            <a:pPr algn="ctr" defTabSz="457200"/>
            <a:r>
              <a:rPr lang="el-GR" sz="2400" b="1" dirty="0">
                <a:solidFill>
                  <a:srgbClr val="000000"/>
                </a:solidFill>
                <a:latin typeface="Calibri" panose="020F0502020204030204"/>
              </a:rPr>
              <a:t>Οργάνωση πολυκύτταρων οργανισμών</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855640" y="2636912"/>
            <a:ext cx="6408712" cy="1077218"/>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3200" b="1" dirty="0">
                <a:solidFill>
                  <a:prstClr val="white"/>
                </a:solidFill>
                <a:latin typeface="Calibri" panose="020F0502020204030204"/>
              </a:rPr>
              <a:t>ΧΗΜΙΚΗ ΣΥΣΤΑΣΗ ΤΩΝ ΚΥΤΤΑΡΩΝ</a:t>
            </a:r>
          </a:p>
          <a:p>
            <a:pPr algn="ctr" defTabSz="457200"/>
            <a:r>
              <a:rPr lang="el-GR" sz="3200" b="1" dirty="0">
                <a:solidFill>
                  <a:prstClr val="white"/>
                </a:solidFill>
                <a:latin typeface="Calibri" panose="020F0502020204030204"/>
              </a:rPr>
              <a:t>ΒΙΟΜΟΡΙΑ</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495600" y="764704"/>
            <a:ext cx="7056784" cy="707886"/>
          </a:xfrm>
          <a:prstGeom prst="rect">
            <a:avLst/>
          </a:prstGeom>
          <a:solidFill>
            <a:schemeClr val="accent1">
              <a:lumMod val="75000"/>
            </a:schemeClr>
          </a:solidFill>
        </p:spPr>
        <p:txBody>
          <a:bodyPr wrap="square" rtlCol="0">
            <a:spAutoFit/>
          </a:bodyPr>
          <a:lstStyle/>
          <a:p>
            <a:pPr algn="ctr" defTabSz="457200"/>
            <a:r>
              <a:rPr lang="el-GR" sz="2000" b="1" dirty="0">
                <a:solidFill>
                  <a:prstClr val="white"/>
                </a:solidFill>
                <a:latin typeface="Calibri" panose="020F0502020204030204"/>
              </a:rPr>
              <a:t>Όλες οι αντιδράσεις της ζωής ακολουθούν τους χημικούς και φυσικούς νόμους</a:t>
            </a:r>
          </a:p>
        </p:txBody>
      </p:sp>
      <p:graphicFrame>
        <p:nvGraphicFramePr>
          <p:cNvPr id="5" name="4 - Πίνακας"/>
          <p:cNvGraphicFramePr>
            <a:graphicFrameLocks noGrp="1"/>
          </p:cNvGraphicFramePr>
          <p:nvPr/>
        </p:nvGraphicFramePr>
        <p:xfrm>
          <a:off x="2495600" y="1899920"/>
          <a:ext cx="7272808" cy="4337390"/>
        </p:xfrm>
        <a:graphic>
          <a:graphicData uri="http://schemas.openxmlformats.org/drawingml/2006/table">
            <a:tbl>
              <a:tblPr firstRow="1" bandRow="1">
                <a:tableStyleId>{5C22544A-7EE6-4342-B048-85BDC9FD1C3A}</a:tableStyleId>
              </a:tblPr>
              <a:tblGrid>
                <a:gridCol w="7272808">
                  <a:extLst>
                    <a:ext uri="{9D8B030D-6E8A-4147-A177-3AD203B41FA5}">
                      <a16:colId xmlns:a16="http://schemas.microsoft.com/office/drawing/2014/main" val="20000"/>
                    </a:ext>
                  </a:extLst>
                </a:gridCol>
              </a:tblGrid>
              <a:tr h="525963">
                <a:tc>
                  <a:txBody>
                    <a:bodyPr/>
                    <a:lstStyle/>
                    <a:p>
                      <a:pPr algn="ctr"/>
                      <a:r>
                        <a:rPr lang="el-GR" dirty="0"/>
                        <a:t>Χημικά χαρακτηριστικά των ζωντανών οργανισμών </a:t>
                      </a:r>
                    </a:p>
                  </a:txBody>
                  <a:tcPr/>
                </a:tc>
                <a:extLst>
                  <a:ext uri="{0D108BD9-81ED-4DB2-BD59-A6C34878D82A}">
                    <a16:rowId xmlns:a16="http://schemas.microsoft.com/office/drawing/2014/main" val="10000"/>
                  </a:ext>
                </a:extLst>
              </a:tr>
              <a:tr h="821366">
                <a:tc>
                  <a:txBody>
                    <a:bodyPr/>
                    <a:lstStyle/>
                    <a:p>
                      <a:r>
                        <a:rPr lang="el-GR" sz="1600" dirty="0"/>
                        <a:t>Η ζωή βασίζεται κυρίως σε χημικές</a:t>
                      </a:r>
                      <a:r>
                        <a:rPr lang="el-GR" sz="1600" baseline="0" dirty="0"/>
                        <a:t> ενώσεις του άνθρακα (οργανική χημεία)</a:t>
                      </a:r>
                      <a:endParaRPr lang="el-GR" sz="1600" dirty="0"/>
                    </a:p>
                  </a:txBody>
                  <a:tcPr/>
                </a:tc>
                <a:extLst>
                  <a:ext uri="{0D108BD9-81ED-4DB2-BD59-A6C34878D82A}">
                    <a16:rowId xmlns:a16="http://schemas.microsoft.com/office/drawing/2014/main" val="10001"/>
                  </a:ext>
                </a:extLst>
              </a:tr>
              <a:tr h="821366">
                <a:tc>
                  <a:txBody>
                    <a:bodyPr/>
                    <a:lstStyle/>
                    <a:p>
                      <a:r>
                        <a:rPr lang="el-GR" sz="1600" dirty="0"/>
                        <a:t>Όλες οι χημικές αντιδράσεις των</a:t>
                      </a:r>
                      <a:r>
                        <a:rPr lang="el-GR" sz="1600" baseline="0" dirty="0"/>
                        <a:t> κυττάρων διεξάγονται σε υδατικό διάλυμα και σε θερμοκρασία κυττάρου</a:t>
                      </a:r>
                      <a:endParaRPr lang="el-GR" sz="1600" dirty="0"/>
                    </a:p>
                  </a:txBody>
                  <a:tcPr/>
                </a:tc>
                <a:extLst>
                  <a:ext uri="{0D108BD9-81ED-4DB2-BD59-A6C34878D82A}">
                    <a16:rowId xmlns:a16="http://schemas.microsoft.com/office/drawing/2014/main" val="10002"/>
                  </a:ext>
                </a:extLst>
              </a:tr>
              <a:tr h="525963">
                <a:tc>
                  <a:txBody>
                    <a:bodyPr/>
                    <a:lstStyle/>
                    <a:p>
                      <a:r>
                        <a:rPr lang="el-GR" sz="1600" dirty="0"/>
                        <a:t>Η χημική οργάνωση των κυττάρων είναι εξαιρετικά πολύπλοκη</a:t>
                      </a:r>
                    </a:p>
                  </a:txBody>
                  <a:tcPr/>
                </a:tc>
                <a:extLst>
                  <a:ext uri="{0D108BD9-81ED-4DB2-BD59-A6C34878D82A}">
                    <a16:rowId xmlns:a16="http://schemas.microsoft.com/office/drawing/2014/main" val="10003"/>
                  </a:ext>
                </a:extLst>
              </a:tr>
              <a:tr h="821366">
                <a:tc>
                  <a:txBody>
                    <a:bodyPr/>
                    <a:lstStyle/>
                    <a:p>
                      <a:r>
                        <a:rPr lang="el-GR" sz="1600" dirty="0"/>
                        <a:t>Τα μόρια που παίρνουν μέρος στις χημικές αντιδράσεις είναι</a:t>
                      </a:r>
                      <a:r>
                        <a:rPr lang="el-GR" sz="1600" baseline="0" dirty="0"/>
                        <a:t> τεράστια </a:t>
                      </a:r>
                      <a:r>
                        <a:rPr lang="el-GR" sz="1600" dirty="0"/>
                        <a:t>πολυμερή απλούστερων χημικών ενώσεων  </a:t>
                      </a:r>
                    </a:p>
                  </a:txBody>
                  <a:tcPr/>
                </a:tc>
                <a:extLst>
                  <a:ext uri="{0D108BD9-81ED-4DB2-BD59-A6C34878D82A}">
                    <a16:rowId xmlns:a16="http://schemas.microsoft.com/office/drawing/2014/main" val="10004"/>
                  </a:ext>
                </a:extLst>
              </a:tr>
              <a:tr h="821366">
                <a:tc>
                  <a:txBody>
                    <a:bodyPr/>
                    <a:lstStyle/>
                    <a:p>
                      <a:r>
                        <a:rPr lang="el-GR" sz="1600" dirty="0"/>
                        <a:t>Οι χημικές αντιδράσεις υφίστανται</a:t>
                      </a:r>
                      <a:r>
                        <a:rPr lang="el-GR" sz="1600" baseline="0" dirty="0"/>
                        <a:t> αυστηρή ρύθμιση, ώστε να λαμβάνουν χώρα στον κατάλληλο χώρο και χρόνο</a:t>
                      </a:r>
                      <a:endParaRPr lang="el-GR" sz="1600" dirty="0"/>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molecula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320136" y="980728"/>
            <a:ext cx="3240360" cy="3657588"/>
          </a:xfrm>
          <a:prstGeom prst="rect">
            <a:avLst/>
          </a:prstGeom>
          <a:noFill/>
        </p:spPr>
      </p:pic>
      <p:sp>
        <p:nvSpPr>
          <p:cNvPr id="4" name="3 - TextBox"/>
          <p:cNvSpPr txBox="1"/>
          <p:nvPr/>
        </p:nvSpPr>
        <p:spPr>
          <a:xfrm>
            <a:off x="1703512" y="424254"/>
            <a:ext cx="5184576" cy="477053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b="1" dirty="0">
                <a:solidFill>
                  <a:srgbClr val="000000"/>
                </a:solidFill>
                <a:latin typeface="Calibri" panose="020F0502020204030204"/>
              </a:rPr>
              <a:t>Άτομο:</a:t>
            </a:r>
            <a:r>
              <a:rPr lang="el-GR" sz="1600" dirty="0">
                <a:solidFill>
                  <a:srgbClr val="000000"/>
                </a:solidFill>
                <a:latin typeface="Calibri" panose="020F0502020204030204"/>
              </a:rPr>
              <a:t> το μικρότερο σωματίδιο ενός στοιχείου που μπορεί να πάρει μέρος στο σχηματισμό χημικών ενώσεων.</a:t>
            </a:r>
          </a:p>
          <a:p>
            <a:pPr defTabSz="457200"/>
            <a:r>
              <a:rPr lang="el-GR" sz="1600" dirty="0">
                <a:solidFill>
                  <a:srgbClr val="000000"/>
                </a:solidFill>
                <a:latin typeface="Calibri" panose="020F0502020204030204"/>
              </a:rPr>
              <a:t>Αποτελείται από τον </a:t>
            </a:r>
            <a:r>
              <a:rPr lang="el-GR" sz="1600" b="1" dirty="0">
                <a:solidFill>
                  <a:srgbClr val="000000"/>
                </a:solidFill>
                <a:latin typeface="Calibri" panose="020F0502020204030204"/>
              </a:rPr>
              <a:t>πυρήνα</a:t>
            </a:r>
            <a:r>
              <a:rPr lang="el-GR" sz="1600" dirty="0">
                <a:solidFill>
                  <a:srgbClr val="000000"/>
                </a:solidFill>
                <a:latin typeface="Calibri" panose="020F0502020204030204"/>
              </a:rPr>
              <a:t> στο κέντρο και τα </a:t>
            </a:r>
            <a:r>
              <a:rPr lang="el-GR" sz="1600" b="1" dirty="0">
                <a:solidFill>
                  <a:srgbClr val="000000"/>
                </a:solidFill>
                <a:latin typeface="Calibri" panose="020F0502020204030204"/>
              </a:rPr>
              <a:t>ηλεκτρόνια</a:t>
            </a:r>
            <a:r>
              <a:rPr lang="el-GR" sz="1600" dirty="0">
                <a:solidFill>
                  <a:srgbClr val="000000"/>
                </a:solidFill>
                <a:latin typeface="Calibri" panose="020F0502020204030204"/>
              </a:rPr>
              <a:t> που περιστρέφονται γύρω από αυτόν.</a:t>
            </a:r>
          </a:p>
          <a:p>
            <a:pPr defTabSz="457200"/>
            <a:r>
              <a:rPr lang="el-GR" sz="1600" dirty="0">
                <a:solidFill>
                  <a:srgbClr val="000000"/>
                </a:solidFill>
                <a:latin typeface="Calibri" panose="020F0502020204030204"/>
              </a:rPr>
              <a:t>Τα ηλεκτρόνια απεικονίζονται με ένα συνεχές νέφος γιατί δεν είναι δυνατόν να προβλεφθεί ακριβώς η θέση τους μία δεδομένη στιγμή.</a:t>
            </a:r>
          </a:p>
          <a:p>
            <a:pPr defTabSz="457200"/>
            <a:r>
              <a:rPr lang="el-GR" sz="1600" dirty="0">
                <a:solidFill>
                  <a:srgbClr val="000000"/>
                </a:solidFill>
                <a:latin typeface="Calibri" panose="020F0502020204030204"/>
              </a:rPr>
              <a:t> </a:t>
            </a:r>
          </a:p>
          <a:p>
            <a:pPr defTabSz="457200"/>
            <a:r>
              <a:rPr lang="el-GR" sz="1600" dirty="0">
                <a:solidFill>
                  <a:srgbClr val="000000"/>
                </a:solidFill>
                <a:latin typeface="Calibri" panose="020F0502020204030204"/>
              </a:rPr>
              <a:t>Ο πυρήνας αποτελείται από τα πρωτόνια, που είναι φορτισμένα θετικά και τα νετρόνια που είναι ουδέτερα. Τα ηλεκτρόνια είναι φορτισμένα αρνητικά και ο αριθμός τους είναι ίσος με τον αριθμό των πρωτονίων. Επομένως τα άτομα έχουν ηλεκτρικό φορτίο 0.</a:t>
            </a:r>
          </a:p>
          <a:p>
            <a:pPr defTabSz="457200"/>
            <a:endParaRPr lang="el-GR" sz="1600" dirty="0">
              <a:solidFill>
                <a:srgbClr val="000000"/>
              </a:solidFill>
              <a:latin typeface="Calibri" panose="020F0502020204030204"/>
            </a:endParaRPr>
          </a:p>
          <a:p>
            <a:pPr defTabSz="457200"/>
            <a:r>
              <a:rPr lang="el-GR" sz="1600" dirty="0">
                <a:solidFill>
                  <a:srgbClr val="000000"/>
                </a:solidFill>
                <a:latin typeface="Calibri" panose="020F0502020204030204"/>
              </a:rPr>
              <a:t>Τα άτομα με περισσότερα ή λιγότερα ηλεκτρόνια έχουν ανάλογο φορτίο και αποτελούν τα </a:t>
            </a:r>
            <a:r>
              <a:rPr lang="el-GR" sz="1600" b="1" dirty="0">
                <a:solidFill>
                  <a:srgbClr val="000000"/>
                </a:solidFill>
                <a:latin typeface="Calibri" panose="020F0502020204030204"/>
              </a:rPr>
              <a:t>ιόντα</a:t>
            </a:r>
            <a:r>
              <a:rPr lang="el-GR" sz="1600" dirty="0">
                <a:solidFill>
                  <a:srgbClr val="000000"/>
                </a:solidFill>
                <a:latin typeface="Calibri" panose="020F0502020204030204"/>
              </a:rPr>
              <a:t>.</a:t>
            </a:r>
          </a:p>
          <a:p>
            <a:pPr defTabSz="457200"/>
            <a:endParaRPr lang="el-GR" sz="1600" dirty="0">
              <a:solidFill>
                <a:srgbClr val="000000"/>
              </a:solidFill>
              <a:latin typeface="Calibri" panose="020F0502020204030204"/>
            </a:endParaRPr>
          </a:p>
          <a:p>
            <a:pPr defTabSz="457200"/>
            <a:r>
              <a:rPr lang="el-GR" sz="1600" dirty="0">
                <a:solidFill>
                  <a:srgbClr val="000000"/>
                </a:solidFill>
                <a:latin typeface="Calibri" panose="020F0502020204030204"/>
              </a:rPr>
              <a:t>Τα άτομα συνδέονται μεταξύ τους και αποτελούν τα </a:t>
            </a:r>
            <a:r>
              <a:rPr lang="el-GR" sz="1600" b="1" dirty="0">
                <a:solidFill>
                  <a:srgbClr val="000000"/>
                </a:solidFill>
                <a:latin typeface="Calibri" panose="020F0502020204030204"/>
              </a:rPr>
              <a:t>μόρια.</a:t>
            </a:r>
          </a:p>
          <a:p>
            <a:pPr defTabSz="457200"/>
            <a:r>
              <a:rPr lang="el-GR" sz="1600" b="1" dirty="0">
                <a:solidFill>
                  <a:srgbClr val="000000"/>
                </a:solidFill>
                <a:latin typeface="Calibri" panose="020F0502020204030204"/>
              </a:rPr>
              <a:t> </a:t>
            </a:r>
          </a:p>
        </p:txBody>
      </p:sp>
      <p:sp>
        <p:nvSpPr>
          <p:cNvPr id="5" name="4 - TextBox"/>
          <p:cNvSpPr txBox="1"/>
          <p:nvPr/>
        </p:nvSpPr>
        <p:spPr>
          <a:xfrm>
            <a:off x="7392144" y="4653137"/>
            <a:ext cx="3096344" cy="307777"/>
          </a:xfrm>
          <a:prstGeom prst="rect">
            <a:avLst/>
          </a:prstGeom>
          <a:solidFill>
            <a:schemeClr val="accent1">
              <a:lumMod val="20000"/>
              <a:lumOff val="80000"/>
            </a:schemeClr>
          </a:solidFill>
        </p:spPr>
        <p:txBody>
          <a:bodyPr wrap="square" rtlCol="0">
            <a:spAutoFit/>
          </a:bodyPr>
          <a:lstStyle/>
          <a:p>
            <a:pPr algn="ctr" defTabSz="457200"/>
            <a:r>
              <a:rPr lang="el-GR" sz="1400" dirty="0">
                <a:solidFill>
                  <a:srgbClr val="000000"/>
                </a:solidFill>
                <a:latin typeface="Calibri" panose="020F0502020204030204"/>
              </a:rPr>
              <a:t>Άτομο του Λιθίου (</a:t>
            </a:r>
            <a:r>
              <a:rPr lang="en-US" sz="1400" dirty="0">
                <a:solidFill>
                  <a:srgbClr val="000000"/>
                </a:solidFill>
                <a:latin typeface="Calibri" panose="020F0502020204030204"/>
              </a:rPr>
              <a:t>Li)</a:t>
            </a:r>
            <a:endParaRPr lang="el-GR" sz="1400" dirty="0">
              <a:solidFill>
                <a:srgbClr val="000000"/>
              </a:solidFill>
              <a:latin typeface="Calibri" panose="020F0502020204030204"/>
            </a:endParaRPr>
          </a:p>
        </p:txBody>
      </p:sp>
      <p:sp>
        <p:nvSpPr>
          <p:cNvPr id="6" name="5 - TextBox"/>
          <p:cNvSpPr txBox="1"/>
          <p:nvPr/>
        </p:nvSpPr>
        <p:spPr>
          <a:xfrm>
            <a:off x="5159896" y="5461774"/>
            <a:ext cx="5184576" cy="830997"/>
          </a:xfrm>
          <a:prstGeom prst="rect">
            <a:avLst/>
          </a:prstGeom>
          <a:noFill/>
          <a:ln>
            <a:solidFill>
              <a:srgbClr val="C00000"/>
            </a:solidFill>
          </a:ln>
        </p:spPr>
        <p:txBody>
          <a:bodyPr wrap="square" rtlCol="0">
            <a:spAutoFit/>
          </a:bodyPr>
          <a:lstStyle/>
          <a:p>
            <a:pPr defTabSz="457200"/>
            <a:r>
              <a:rPr lang="el-GR" sz="1600" dirty="0">
                <a:solidFill>
                  <a:srgbClr val="000000"/>
                </a:solidFill>
                <a:latin typeface="Calibri" panose="020F0502020204030204"/>
              </a:rPr>
              <a:t>Η μάζα ενός ατόμου ή μορίου εκφράζεται συχνά σε </a:t>
            </a:r>
            <a:r>
              <a:rPr lang="en-US" sz="1600" dirty="0">
                <a:solidFill>
                  <a:srgbClr val="000000"/>
                </a:solidFill>
                <a:latin typeface="Calibri" panose="020F0502020204030204"/>
              </a:rPr>
              <a:t>Daltons</a:t>
            </a:r>
            <a:r>
              <a:rPr lang="el-GR" sz="1600" dirty="0">
                <a:solidFill>
                  <a:srgbClr val="000000"/>
                </a:solidFill>
                <a:latin typeface="Calibri" panose="020F0502020204030204"/>
              </a:rPr>
              <a:t> </a:t>
            </a:r>
            <a:r>
              <a:rPr lang="en-US" sz="1600" dirty="0">
                <a:solidFill>
                  <a:srgbClr val="000000"/>
                </a:solidFill>
                <a:latin typeface="Calibri" panose="020F0502020204030204"/>
              </a:rPr>
              <a:t>(Da). </a:t>
            </a:r>
            <a:r>
              <a:rPr lang="el-GR" sz="1600" dirty="0">
                <a:solidFill>
                  <a:srgbClr val="000000"/>
                </a:solidFill>
                <a:latin typeface="Calibri" panose="020F0502020204030204"/>
              </a:rPr>
              <a:t>Ένα </a:t>
            </a:r>
            <a:r>
              <a:rPr lang="en-US" sz="1600" dirty="0">
                <a:solidFill>
                  <a:srgbClr val="000000"/>
                </a:solidFill>
                <a:latin typeface="Calibri" panose="020F0502020204030204"/>
              </a:rPr>
              <a:t>Dalton</a:t>
            </a:r>
            <a:r>
              <a:rPr lang="el-GR" sz="1600" dirty="0">
                <a:solidFill>
                  <a:srgbClr val="000000"/>
                </a:solidFill>
                <a:latin typeface="Calibri" panose="020F0502020204030204"/>
              </a:rPr>
              <a:t> είναι μία μονάδα ατομικής μάζας περίπου ίση με τη μάζα ενός ατόμου υδρογόνου</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279576" y="719186"/>
            <a:ext cx="4536504"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b="1" dirty="0">
                <a:solidFill>
                  <a:srgbClr val="000000"/>
                </a:solidFill>
                <a:latin typeface="Calibri" panose="020F0502020204030204"/>
              </a:rPr>
              <a:t>Μόριο: </a:t>
            </a:r>
            <a:r>
              <a:rPr lang="el-GR" sz="1600" dirty="0">
                <a:solidFill>
                  <a:srgbClr val="000000"/>
                </a:solidFill>
                <a:latin typeface="Calibri" panose="020F0502020204030204"/>
              </a:rPr>
              <a:t>το μικρότερο σωματίδιο μιας ουσίας που μπορεί να υπάρξει ελεύθερο διατηρώντας τις ιδιότητες της ύλης από την οποία προέρχεται.</a:t>
            </a:r>
          </a:p>
          <a:p>
            <a:pPr defTabSz="457200"/>
            <a:endParaRPr lang="el-GR" sz="1600" dirty="0">
              <a:solidFill>
                <a:srgbClr val="000000"/>
              </a:solidFill>
              <a:latin typeface="Calibri" panose="020F0502020204030204"/>
            </a:endParaRPr>
          </a:p>
          <a:p>
            <a:pPr defTabSz="457200"/>
            <a:r>
              <a:rPr lang="el-GR" sz="1600" dirty="0">
                <a:solidFill>
                  <a:srgbClr val="000000"/>
                </a:solidFill>
                <a:latin typeface="Calibri" panose="020F0502020204030204"/>
              </a:rPr>
              <a:t>Τα όμοια άτομα αποτελούν τα μόρια των </a:t>
            </a:r>
            <a:r>
              <a:rPr lang="el-GR" sz="1600" b="1" dirty="0">
                <a:solidFill>
                  <a:srgbClr val="000000"/>
                </a:solidFill>
                <a:latin typeface="Calibri" panose="020F0502020204030204"/>
              </a:rPr>
              <a:t>στοιχείων,</a:t>
            </a:r>
            <a:r>
              <a:rPr lang="el-GR" sz="1600" dirty="0">
                <a:solidFill>
                  <a:srgbClr val="000000"/>
                </a:solidFill>
                <a:latin typeface="Calibri" panose="020F0502020204030204"/>
              </a:rPr>
              <a:t> ενώ αν είναι διαφορετικά, τα μόρια των </a:t>
            </a:r>
            <a:r>
              <a:rPr lang="el-GR" sz="1600" b="1" dirty="0">
                <a:solidFill>
                  <a:srgbClr val="000000"/>
                </a:solidFill>
                <a:latin typeface="Calibri" panose="020F0502020204030204"/>
              </a:rPr>
              <a:t>χημικών ενώσεων</a:t>
            </a:r>
            <a:endParaRPr lang="el-GR" sz="1600" dirty="0">
              <a:solidFill>
                <a:srgbClr val="000000"/>
              </a:solidFill>
              <a:latin typeface="Calibri" panose="020F0502020204030204"/>
            </a:endParaRPr>
          </a:p>
        </p:txBody>
      </p:sp>
      <p:sp>
        <p:nvSpPr>
          <p:cNvPr id="6" name="5 - TextBox"/>
          <p:cNvSpPr txBox="1"/>
          <p:nvPr/>
        </p:nvSpPr>
        <p:spPr>
          <a:xfrm>
            <a:off x="7481822" y="3714753"/>
            <a:ext cx="2214578" cy="307777"/>
          </a:xfrm>
          <a:prstGeom prst="rect">
            <a:avLst/>
          </a:prstGeom>
          <a:noFill/>
          <a:ln>
            <a:solidFill>
              <a:schemeClr val="accent2"/>
            </a:solidFill>
          </a:ln>
        </p:spPr>
        <p:txBody>
          <a:bodyPr wrap="square" rtlCol="0">
            <a:spAutoFit/>
          </a:bodyPr>
          <a:lstStyle/>
          <a:p>
            <a:pPr algn="ctr" defTabSz="457200"/>
            <a:r>
              <a:rPr lang="el-GR" sz="1400" dirty="0">
                <a:solidFill>
                  <a:srgbClr val="000000"/>
                </a:solidFill>
                <a:latin typeface="Calibri" panose="020F0502020204030204"/>
              </a:rPr>
              <a:t>Μόριο σακχαρόζης</a:t>
            </a:r>
          </a:p>
        </p:txBody>
      </p:sp>
      <p:pic>
        <p:nvPicPr>
          <p:cNvPr id="15367" name="Picture 7" descr="C:\Documents and Settings\Eleni\Τα έγγραφά μου\Downloads\αρχείο λήψης (7).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373442" y="1857364"/>
            <a:ext cx="2466975" cy="1847850"/>
          </a:xfrm>
          <a:prstGeom prst="rect">
            <a:avLst/>
          </a:prstGeom>
          <a:noFill/>
        </p:spPr>
      </p:pic>
      <p:sp>
        <p:nvSpPr>
          <p:cNvPr id="7" name="6 - TextBox"/>
          <p:cNvSpPr txBox="1"/>
          <p:nvPr/>
        </p:nvSpPr>
        <p:spPr>
          <a:xfrm>
            <a:off x="2279576" y="3212976"/>
            <a:ext cx="4536504" cy="2380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dirty="0">
                <a:solidFill>
                  <a:srgbClr val="000000"/>
                </a:solidFill>
                <a:latin typeface="Calibri" panose="020F0502020204030204"/>
              </a:rPr>
              <a:t>Στη φύση υπάρχουν ελεύθερα περίπου 90 διαφορετικά στοιχεία. Τα στοιχεία διαφέρουν στον αριθμό των πρωτονίων και ηλεκτρονίων των ατόμων τους.</a:t>
            </a:r>
          </a:p>
          <a:p>
            <a:pPr defTabSz="457200"/>
            <a:r>
              <a:rPr lang="el-GR" sz="1600" dirty="0">
                <a:solidFill>
                  <a:srgbClr val="000000"/>
                </a:solidFill>
                <a:latin typeface="Calibri" panose="020F0502020204030204"/>
              </a:rPr>
              <a:t>Από τα 90 στοιχεία στους ζωντανούς οργανισμούς απαντώνται περίπου 22, από τα οποία τέσσερα, ο άνθρακας (</a:t>
            </a:r>
            <a:r>
              <a:rPr lang="en-US" sz="1600" dirty="0">
                <a:solidFill>
                  <a:srgbClr val="000000"/>
                </a:solidFill>
                <a:latin typeface="Calibri" panose="020F0502020204030204"/>
              </a:rPr>
              <a:t>C)</a:t>
            </a:r>
            <a:r>
              <a:rPr lang="el-GR" sz="1600" dirty="0">
                <a:solidFill>
                  <a:srgbClr val="000000"/>
                </a:solidFill>
                <a:latin typeface="Calibri" panose="020F0502020204030204"/>
              </a:rPr>
              <a:t>, το υδρογόνο</a:t>
            </a:r>
            <a:r>
              <a:rPr lang="en-US" sz="1600" dirty="0">
                <a:solidFill>
                  <a:srgbClr val="000000"/>
                </a:solidFill>
                <a:latin typeface="Calibri" panose="020F0502020204030204"/>
              </a:rPr>
              <a:t> (H)</a:t>
            </a:r>
            <a:r>
              <a:rPr lang="el-GR" sz="1600" dirty="0">
                <a:solidFill>
                  <a:srgbClr val="000000"/>
                </a:solidFill>
                <a:latin typeface="Calibri" panose="020F0502020204030204"/>
              </a:rPr>
              <a:t>, το άζωτο</a:t>
            </a:r>
            <a:r>
              <a:rPr lang="en-US" sz="1600" dirty="0">
                <a:solidFill>
                  <a:srgbClr val="000000"/>
                </a:solidFill>
                <a:latin typeface="Calibri" panose="020F0502020204030204"/>
              </a:rPr>
              <a:t> (N)</a:t>
            </a:r>
            <a:r>
              <a:rPr lang="el-GR" sz="1600" dirty="0">
                <a:solidFill>
                  <a:srgbClr val="000000"/>
                </a:solidFill>
                <a:latin typeface="Calibri" panose="020F0502020204030204"/>
              </a:rPr>
              <a:t> και οξυγόνο</a:t>
            </a:r>
            <a:r>
              <a:rPr lang="en-US" sz="1600" dirty="0">
                <a:solidFill>
                  <a:srgbClr val="000000"/>
                </a:solidFill>
                <a:latin typeface="Calibri" panose="020F0502020204030204"/>
              </a:rPr>
              <a:t> (O)</a:t>
            </a:r>
            <a:r>
              <a:rPr lang="el-GR" sz="1600" dirty="0">
                <a:solidFill>
                  <a:srgbClr val="000000"/>
                </a:solidFill>
                <a:latin typeface="Calibri" panose="020F0502020204030204"/>
              </a:rPr>
              <a:t>, αποτελούν  το 96,5% του βάρους ενός οργανισμού</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647728" y="476672"/>
            <a:ext cx="4680520" cy="86177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srgbClr val="000000"/>
                </a:solidFill>
                <a:latin typeface="Calibri" panose="020F0502020204030204"/>
              </a:rPr>
              <a:t>Χημικοί δεσμοί</a:t>
            </a:r>
          </a:p>
          <a:p>
            <a:pPr defTabSz="457200"/>
            <a:r>
              <a:rPr lang="el-GR" sz="1600" dirty="0">
                <a:solidFill>
                  <a:srgbClr val="000000"/>
                </a:solidFill>
                <a:latin typeface="Calibri" panose="020F0502020204030204"/>
              </a:rPr>
              <a:t>Τα άτομα συνδέονται μεταξύ τους με ομοιοπολικούς (μοριακούς) ή ιοντικούς (ετεροπολικούς) δεσμούς</a:t>
            </a:r>
          </a:p>
        </p:txBody>
      </p:sp>
      <p:pic>
        <p:nvPicPr>
          <p:cNvPr id="3" name="Picture 6" descr="C:\Documents and Settings\Eleni\Τα έγγραφά μου\Downloads\hqdefault.jpg"/>
          <p:cNvPicPr>
            <a:picLocks noChangeAspect="1" noChangeArrowheads="1"/>
          </p:cNvPicPr>
          <p:nvPr/>
        </p:nvPicPr>
        <p:blipFill>
          <a:blip r:embed="rId2" cstate="print"/>
          <a:srcRect/>
          <a:stretch>
            <a:fillRect/>
          </a:stretch>
        </p:blipFill>
        <p:spPr bwMode="auto">
          <a:xfrm>
            <a:off x="4079776" y="2492896"/>
            <a:ext cx="3816424" cy="285752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Documents and Settings\Eleni\Τα έγγραφά μου\Downloads\αρχείο λήψης (2).jpg"/>
          <p:cNvPicPr>
            <a:picLocks noGrp="1" noChangeAspect="1" noChangeArrowheads="1"/>
          </p:cNvPicPr>
          <p:nvPr>
            <p:ph idx="1"/>
          </p:nvPr>
        </p:nvPicPr>
        <p:blipFill>
          <a:blip r:embed="rId2" cstate="print"/>
          <a:srcRect/>
          <a:stretch>
            <a:fillRect/>
          </a:stretch>
        </p:blipFill>
        <p:spPr bwMode="auto">
          <a:xfrm>
            <a:off x="2567608" y="2564905"/>
            <a:ext cx="3276600" cy="1400175"/>
          </a:xfrm>
          <a:prstGeom prst="rect">
            <a:avLst/>
          </a:prstGeom>
          <a:noFill/>
        </p:spPr>
      </p:pic>
      <p:pic>
        <p:nvPicPr>
          <p:cNvPr id="21508" name="Picture 4" descr="C:\Documents and Settings\Eleni\Τα έγγραφά μου\Downloads\H2.gif"/>
          <p:cNvPicPr>
            <a:picLocks noChangeAspect="1" noChangeArrowheads="1"/>
          </p:cNvPicPr>
          <p:nvPr/>
        </p:nvPicPr>
        <p:blipFill>
          <a:blip r:embed="rId3" cstate="print"/>
          <a:srcRect/>
          <a:stretch>
            <a:fillRect/>
          </a:stretch>
        </p:blipFill>
        <p:spPr bwMode="auto">
          <a:xfrm>
            <a:off x="3040026" y="4210689"/>
            <a:ext cx="2295525" cy="1343025"/>
          </a:xfrm>
          <a:prstGeom prst="rect">
            <a:avLst/>
          </a:prstGeom>
          <a:noFill/>
        </p:spPr>
      </p:pic>
      <p:pic>
        <p:nvPicPr>
          <p:cNvPr id="21509" name="Picture 5" descr="C:\Documents and Settings\Eleni\Τα έγγραφά μου\Downloads\αρχείο λήψης (3).jpg"/>
          <p:cNvPicPr>
            <a:picLocks noChangeAspect="1" noChangeArrowheads="1"/>
          </p:cNvPicPr>
          <p:nvPr/>
        </p:nvPicPr>
        <p:blipFill>
          <a:blip r:embed="rId4" cstate="print"/>
          <a:srcRect/>
          <a:stretch>
            <a:fillRect/>
          </a:stretch>
        </p:blipFill>
        <p:spPr bwMode="auto">
          <a:xfrm>
            <a:off x="7183628" y="2132857"/>
            <a:ext cx="2629338" cy="3168352"/>
          </a:xfrm>
          <a:prstGeom prst="rect">
            <a:avLst/>
          </a:prstGeom>
          <a:noFill/>
        </p:spPr>
      </p:pic>
      <p:sp>
        <p:nvSpPr>
          <p:cNvPr id="6" name="5 - TextBox"/>
          <p:cNvSpPr txBox="1"/>
          <p:nvPr/>
        </p:nvSpPr>
        <p:spPr>
          <a:xfrm>
            <a:off x="2603612" y="506369"/>
            <a:ext cx="6984776" cy="10772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b="1" dirty="0">
                <a:solidFill>
                  <a:srgbClr val="000000"/>
                </a:solidFill>
                <a:latin typeface="Calibri" panose="020F0502020204030204"/>
              </a:rPr>
              <a:t>Ομοιοπολικός δεσμός: </a:t>
            </a:r>
            <a:r>
              <a:rPr lang="el-GR" sz="1600" dirty="0">
                <a:solidFill>
                  <a:srgbClr val="000000"/>
                </a:solidFill>
                <a:latin typeface="Calibri" panose="020F0502020204030204"/>
              </a:rPr>
              <a:t>Δημιουργείται με τη συνεισφορά ηλεκτρονίων, τα οποία δημιουργούν ζεύγη. Τα κοινά ζεύγη ηλεκτρονίων περιστρέφονται γύρω από τους πυρήνες των ατόμων συνδέοντάς τα. Οι ομοιοπολικοί δεσμοί είναι ισχυροί δεσμοί</a:t>
            </a:r>
          </a:p>
        </p:txBody>
      </p:sp>
      <p:sp>
        <p:nvSpPr>
          <p:cNvPr id="7" name="6 - TextBox"/>
          <p:cNvSpPr txBox="1"/>
          <p:nvPr/>
        </p:nvSpPr>
        <p:spPr>
          <a:xfrm>
            <a:off x="7629951" y="5832766"/>
            <a:ext cx="2088232" cy="307777"/>
          </a:xfrm>
          <a:prstGeom prst="rect">
            <a:avLst/>
          </a:prstGeom>
          <a:noFill/>
          <a:ln>
            <a:solidFill>
              <a:schemeClr val="accent2"/>
            </a:solidFill>
          </a:ln>
        </p:spPr>
        <p:txBody>
          <a:bodyPr wrap="square" rtlCol="0">
            <a:spAutoFit/>
          </a:bodyPr>
          <a:lstStyle/>
          <a:p>
            <a:pPr algn="ctr" defTabSz="457200"/>
            <a:r>
              <a:rPr lang="el-GR" sz="1400" dirty="0">
                <a:solidFill>
                  <a:srgbClr val="000000"/>
                </a:solidFill>
                <a:latin typeface="Calibri" panose="020F0502020204030204"/>
              </a:rPr>
              <a:t>Μόριο μεθανίου</a:t>
            </a:r>
          </a:p>
        </p:txBody>
      </p:sp>
      <p:sp>
        <p:nvSpPr>
          <p:cNvPr id="8" name="7 - TextBox"/>
          <p:cNvSpPr txBox="1"/>
          <p:nvPr/>
        </p:nvSpPr>
        <p:spPr>
          <a:xfrm>
            <a:off x="2729744" y="5832765"/>
            <a:ext cx="2952328" cy="338554"/>
          </a:xfrm>
          <a:prstGeom prst="rect">
            <a:avLst/>
          </a:prstGeom>
          <a:noFill/>
          <a:ln>
            <a:solidFill>
              <a:schemeClr val="accent2"/>
            </a:solidFill>
          </a:ln>
        </p:spPr>
        <p:txBody>
          <a:bodyPr wrap="square" rtlCol="0">
            <a:spAutoFit/>
          </a:bodyPr>
          <a:lstStyle/>
          <a:p>
            <a:pPr algn="ctr" defTabSz="457200"/>
            <a:r>
              <a:rPr lang="el-GR" sz="1600" dirty="0">
                <a:solidFill>
                  <a:srgbClr val="000000"/>
                </a:solidFill>
                <a:latin typeface="Calibri" panose="020F0502020204030204"/>
              </a:rPr>
              <a:t>Ιόν και μόριο υδρογόνου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ετεροπολικος δεσμος"/>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l-GR">
              <a:solidFill>
                <a:srgbClr val="000000"/>
              </a:solidFill>
              <a:latin typeface="Calibri" panose="020F0502020204030204"/>
            </a:endParaRPr>
          </a:p>
        </p:txBody>
      </p:sp>
      <p:pic>
        <p:nvPicPr>
          <p:cNvPr id="1028" name="Picture 4" descr="Αποτέλεσμα εικόνας για ετεροπολικος δεσμος"/>
          <p:cNvPicPr>
            <a:picLocks noChangeAspect="1" noChangeArrowheads="1"/>
          </p:cNvPicPr>
          <p:nvPr/>
        </p:nvPicPr>
        <p:blipFill>
          <a:blip r:embed="rId2" cstate="print"/>
          <a:srcRect/>
          <a:stretch>
            <a:fillRect/>
          </a:stretch>
        </p:blipFill>
        <p:spPr bwMode="auto">
          <a:xfrm>
            <a:off x="6172373" y="3068960"/>
            <a:ext cx="3997688" cy="2609768"/>
          </a:xfrm>
          <a:prstGeom prst="rect">
            <a:avLst/>
          </a:prstGeom>
          <a:noFill/>
        </p:spPr>
      </p:pic>
      <p:pic>
        <p:nvPicPr>
          <p:cNvPr id="1031" name="Picture 7" descr="C:\Documents and Settings\Eleni\Τα έγγραφά μου\Downloads\img008.gif"/>
          <p:cNvPicPr>
            <a:picLocks noChangeAspect="1" noChangeArrowheads="1"/>
          </p:cNvPicPr>
          <p:nvPr/>
        </p:nvPicPr>
        <p:blipFill>
          <a:blip r:embed="rId3" cstate="print"/>
          <a:srcRect/>
          <a:stretch>
            <a:fillRect/>
          </a:stretch>
        </p:blipFill>
        <p:spPr bwMode="auto">
          <a:xfrm>
            <a:off x="1984376" y="3284985"/>
            <a:ext cx="3869873" cy="2286016"/>
          </a:xfrm>
          <a:prstGeom prst="rect">
            <a:avLst/>
          </a:prstGeom>
          <a:noFill/>
        </p:spPr>
      </p:pic>
      <p:sp>
        <p:nvSpPr>
          <p:cNvPr id="8" name="7 - TextBox"/>
          <p:cNvSpPr txBox="1"/>
          <p:nvPr/>
        </p:nvSpPr>
        <p:spPr>
          <a:xfrm>
            <a:off x="2135560" y="661908"/>
            <a:ext cx="8064896"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b="1" dirty="0">
                <a:solidFill>
                  <a:srgbClr val="000000"/>
                </a:solidFill>
                <a:latin typeface="Calibri" panose="020F0502020204030204"/>
              </a:rPr>
              <a:t>Ιοντικός ή ετεροπολικός δεσμός: </a:t>
            </a:r>
            <a:r>
              <a:rPr lang="el-GR" sz="2000" dirty="0">
                <a:solidFill>
                  <a:srgbClr val="000000"/>
                </a:solidFill>
                <a:latin typeface="Calibri" panose="020F0502020204030204"/>
              </a:rPr>
              <a:t>από ένα άτομο απομακρύνεται ένα ή περισσότερα ηλεκτρόνια με αποτέλεσμα το άτομο να μετατραπεί σε ιόν φορτισμένο θετικά. Τα ηλεκτρόνια προσλαμβάνονται από ένα άλλο άτομο που μετατρέπεται σε ιόν φορτισμένο αρνητικά. Τα ιόντα έλκονται με ηλεκτροστατικές δυνάμεις. Οι ιοντικοί δεσμοί είναι 10-100 φορές λιγότερο ισχυροί από τους ομοιοπολικούς δεσμούς</a:t>
            </a:r>
          </a:p>
        </p:txBody>
      </p:sp>
      <p:sp>
        <p:nvSpPr>
          <p:cNvPr id="9" name="8 - TextBox"/>
          <p:cNvSpPr txBox="1"/>
          <p:nvPr/>
        </p:nvSpPr>
        <p:spPr>
          <a:xfrm>
            <a:off x="4846975" y="5888314"/>
            <a:ext cx="2498050" cy="338554"/>
          </a:xfrm>
          <a:prstGeom prst="rect">
            <a:avLst/>
          </a:prstGeom>
          <a:noFill/>
          <a:ln>
            <a:solidFill>
              <a:schemeClr val="accent2"/>
            </a:solidFill>
          </a:ln>
        </p:spPr>
        <p:txBody>
          <a:bodyPr wrap="square" rtlCol="0">
            <a:spAutoFit/>
          </a:bodyPr>
          <a:lstStyle/>
          <a:p>
            <a:pPr algn="ctr" defTabSz="457200"/>
            <a:r>
              <a:rPr lang="el-GR" sz="1600" dirty="0">
                <a:solidFill>
                  <a:srgbClr val="000000"/>
                </a:solidFill>
                <a:latin typeface="Calibri" panose="020F0502020204030204"/>
              </a:rPr>
              <a:t>Χλωριούχο νάτριο (</a:t>
            </a:r>
            <a:r>
              <a:rPr lang="en-US" sz="1600" dirty="0" err="1">
                <a:solidFill>
                  <a:srgbClr val="000000"/>
                </a:solidFill>
                <a:latin typeface="Calibri" panose="020F0502020204030204"/>
              </a:rPr>
              <a:t>NaCl</a:t>
            </a:r>
            <a:r>
              <a:rPr lang="en-US" sz="1600" dirty="0">
                <a:solidFill>
                  <a:srgbClr val="000000"/>
                </a:solidFill>
                <a:latin typeface="Calibri" panose="020F0502020204030204"/>
              </a:rPr>
              <a:t>)</a:t>
            </a:r>
            <a:endParaRPr lang="el-GR" sz="1600" dirty="0">
              <a:solidFill>
                <a:srgbClr val="000000"/>
              </a:solidFill>
              <a:latin typeface="Calibri" panose="020F050202020403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Documents and Settings\Eleni\Τα έγγραφά μου\Downloads\hydrogen-bond.jpg"/>
          <p:cNvPicPr>
            <a:picLocks noChangeAspect="1" noChangeArrowheads="1"/>
          </p:cNvPicPr>
          <p:nvPr/>
        </p:nvPicPr>
        <p:blipFill>
          <a:blip r:embed="rId2" cstate="print"/>
          <a:srcRect/>
          <a:stretch>
            <a:fillRect/>
          </a:stretch>
        </p:blipFill>
        <p:spPr bwMode="auto">
          <a:xfrm>
            <a:off x="7032104" y="1330078"/>
            <a:ext cx="2855810" cy="1666875"/>
          </a:xfrm>
          <a:prstGeom prst="rect">
            <a:avLst/>
          </a:prstGeom>
          <a:noFill/>
        </p:spPr>
      </p:pic>
      <p:pic>
        <p:nvPicPr>
          <p:cNvPr id="5" name="Picture 9" descr="C:\Documents and Settings\Eleni\Τα έγγραφά μου\Downloads\αρχείο λήψης (4).jpg"/>
          <p:cNvPicPr>
            <a:picLocks noChangeAspect="1" noChangeArrowheads="1"/>
          </p:cNvPicPr>
          <p:nvPr/>
        </p:nvPicPr>
        <p:blipFill>
          <a:blip r:embed="rId3" cstate="print"/>
          <a:srcRect/>
          <a:stretch>
            <a:fillRect/>
          </a:stretch>
        </p:blipFill>
        <p:spPr bwMode="auto">
          <a:xfrm>
            <a:off x="7056614" y="3441552"/>
            <a:ext cx="2855810" cy="1571625"/>
          </a:xfrm>
          <a:prstGeom prst="rect">
            <a:avLst/>
          </a:prstGeom>
          <a:noFill/>
        </p:spPr>
      </p:pic>
      <p:sp>
        <p:nvSpPr>
          <p:cNvPr id="7" name="6 - TextBox"/>
          <p:cNvSpPr txBox="1"/>
          <p:nvPr/>
        </p:nvSpPr>
        <p:spPr>
          <a:xfrm>
            <a:off x="1858848" y="764704"/>
            <a:ext cx="5173256" cy="501675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Δεσμός υδρογόνου</a:t>
            </a:r>
            <a:endParaRPr lang="en-US" sz="2000" b="1" dirty="0">
              <a:solidFill>
                <a:srgbClr val="000000"/>
              </a:solidFill>
              <a:latin typeface="Calibri" panose="020F0502020204030204"/>
            </a:endParaRPr>
          </a:p>
          <a:p>
            <a:pPr defTabSz="457200"/>
            <a:r>
              <a:rPr lang="el-GR" sz="2000" b="1" dirty="0">
                <a:solidFill>
                  <a:srgbClr val="000000"/>
                </a:solidFill>
                <a:latin typeface="Calibri" panose="020F0502020204030204"/>
              </a:rPr>
              <a:t> </a:t>
            </a:r>
            <a:r>
              <a:rPr lang="el-GR" sz="2000" dirty="0">
                <a:solidFill>
                  <a:srgbClr val="000000"/>
                </a:solidFill>
                <a:latin typeface="Calibri" panose="020F0502020204030204"/>
              </a:rPr>
              <a:t>Σε μόρια όπως το νερό (</a:t>
            </a:r>
            <a:r>
              <a:rPr lang="en-US" sz="2000" dirty="0">
                <a:solidFill>
                  <a:srgbClr val="000000"/>
                </a:solidFill>
                <a:latin typeface="Calibri" panose="020F0502020204030204"/>
              </a:rPr>
              <a:t>H</a:t>
            </a:r>
            <a:r>
              <a:rPr lang="en-US" sz="2000" baseline="-25000" dirty="0">
                <a:solidFill>
                  <a:srgbClr val="000000"/>
                </a:solidFill>
                <a:latin typeface="Calibri" panose="020F0502020204030204"/>
              </a:rPr>
              <a:t>2</a:t>
            </a:r>
            <a:r>
              <a:rPr lang="en-US" sz="2000" dirty="0">
                <a:solidFill>
                  <a:srgbClr val="000000"/>
                </a:solidFill>
                <a:latin typeface="Calibri" panose="020F0502020204030204"/>
              </a:rPr>
              <a:t>O) </a:t>
            </a:r>
            <a:r>
              <a:rPr lang="el-GR" sz="2000" dirty="0">
                <a:solidFill>
                  <a:srgbClr val="000000"/>
                </a:solidFill>
                <a:latin typeface="Calibri" panose="020F0502020204030204"/>
              </a:rPr>
              <a:t>δημιουργούνται κοινά ζεύγη ηλεκτρονίων που περιστρέφονται γύρω από τους πυρήνες των ατόμων</a:t>
            </a:r>
            <a:r>
              <a:rPr lang="en-US" sz="2000" dirty="0">
                <a:solidFill>
                  <a:srgbClr val="000000"/>
                </a:solidFill>
                <a:latin typeface="Calibri" panose="020F0502020204030204"/>
              </a:rPr>
              <a:t>.</a:t>
            </a:r>
          </a:p>
          <a:p>
            <a:pPr defTabSz="457200"/>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Το υδρογόνο έχει ένα πρωτόνιο (1+), ενώ το οξυγόνο 6 (6+). Το κοινό ζεύγος ηλεκτρονίων έλκεται πιο ισχυρά από τον πυρήνα του οξυγόνου σε σχέση με τον πυρήνα του υδρογόνου, με αποτέλεσμα το μόριο του νερού να εμφανίζεται ως ηλεκτρικό δίπολο.</a:t>
            </a:r>
            <a:endParaRPr lang="en-US" sz="2000" dirty="0">
              <a:solidFill>
                <a:srgbClr val="000000"/>
              </a:solidFill>
              <a:latin typeface="Calibri" panose="020F0502020204030204"/>
            </a:endParaRPr>
          </a:p>
          <a:p>
            <a:pPr defTabSz="457200"/>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 Το αποτέλεσμα είναι τα μόρια του νερού να προσανατολίζονται ανάλογα, ώστε να δημιουργούνται ανάμεσά τους ηλεκτροστατικοί δεσμοί.</a:t>
            </a:r>
            <a:endParaRPr lang="en-US" sz="2000" dirty="0">
              <a:solidFill>
                <a:srgbClr val="000000"/>
              </a:solidFill>
              <a:latin typeface="Calibri" panose="020F050202020403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639746" y="1268760"/>
            <a:ext cx="4968552" cy="40934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Δεσμός υδρογόνου</a:t>
            </a:r>
            <a:endParaRPr lang="en-US" sz="2000" b="1" dirty="0">
              <a:solidFill>
                <a:srgbClr val="000000"/>
              </a:solidFill>
              <a:latin typeface="Calibri" panose="020F0502020204030204"/>
            </a:endParaRPr>
          </a:p>
          <a:p>
            <a:pPr defTabSz="457200"/>
            <a:r>
              <a:rPr lang="el-GR" sz="2000" b="1" dirty="0">
                <a:solidFill>
                  <a:srgbClr val="000000"/>
                </a:solidFill>
                <a:latin typeface="Calibri" panose="020F0502020204030204"/>
              </a:rPr>
              <a:t> </a:t>
            </a:r>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Πολλά μόρια νερού σχηματίζουν </a:t>
            </a:r>
            <a:r>
              <a:rPr lang="el-GR" sz="2000" dirty="0" err="1">
                <a:solidFill>
                  <a:srgbClr val="000000"/>
                </a:solidFill>
                <a:latin typeface="Calibri" panose="020F0502020204030204"/>
              </a:rPr>
              <a:t>διαμοριακούς</a:t>
            </a:r>
            <a:r>
              <a:rPr lang="el-GR" sz="2000" dirty="0">
                <a:solidFill>
                  <a:srgbClr val="000000"/>
                </a:solidFill>
                <a:latin typeface="Calibri" panose="020F0502020204030204"/>
              </a:rPr>
              <a:t> δεσμούς, που ονομάζονται δεσμοί υδρογόνου.</a:t>
            </a:r>
            <a:endParaRPr lang="en-US" sz="2000" dirty="0">
              <a:solidFill>
                <a:srgbClr val="000000"/>
              </a:solidFill>
              <a:latin typeface="Calibri" panose="020F0502020204030204"/>
            </a:endParaRPr>
          </a:p>
          <a:p>
            <a:pPr defTabSz="457200"/>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Τέτοιοι δεσμοί σχηματίζονται ανάμεσα στο υδρογόνο και το οξυγόνο, το άζωτο ή το φθόριο.</a:t>
            </a:r>
            <a:endParaRPr lang="en-US" sz="2000" dirty="0">
              <a:solidFill>
                <a:srgbClr val="000000"/>
              </a:solidFill>
              <a:latin typeface="Calibri" panose="020F0502020204030204"/>
            </a:endParaRPr>
          </a:p>
          <a:p>
            <a:pPr defTabSz="457200"/>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 Οι δεσμοί υδρογόνου είναι λιγότερο ισχυροί από τους ομοιοπολικούς και ιοντικούς δεσμούς και διασπώνται εύκολα.</a:t>
            </a:r>
          </a:p>
        </p:txBody>
      </p:sp>
      <p:pic>
        <p:nvPicPr>
          <p:cNvPr id="5" name="Picture 11" descr="C:\Documents and Settings\Eleni\Τα έγγραφά μου\Downloads\αρχείο λήψης (6).jpg"/>
          <p:cNvPicPr>
            <a:picLocks noChangeAspect="1" noChangeArrowheads="1"/>
          </p:cNvPicPr>
          <p:nvPr/>
        </p:nvPicPr>
        <p:blipFill>
          <a:blip r:embed="rId2" cstate="print"/>
          <a:srcRect/>
          <a:stretch>
            <a:fillRect/>
          </a:stretch>
        </p:blipFill>
        <p:spPr bwMode="auto">
          <a:xfrm>
            <a:off x="6608298" y="2595394"/>
            <a:ext cx="3782930" cy="144016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3048000" y="1397000"/>
          <a:ext cx="6096000" cy="37744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370840">
                <a:tc>
                  <a:txBody>
                    <a:bodyPr/>
                    <a:lstStyle/>
                    <a:p>
                      <a:pPr algn="ctr"/>
                      <a:r>
                        <a:rPr lang="el-GR" dirty="0"/>
                        <a:t>Οι ζωντανοί οργανισμοί:</a:t>
                      </a:r>
                    </a:p>
                  </a:txBody>
                  <a:tcPr/>
                </a:tc>
                <a:extLst>
                  <a:ext uri="{0D108BD9-81ED-4DB2-BD59-A6C34878D82A}">
                    <a16:rowId xmlns:a16="http://schemas.microsoft.com/office/drawing/2014/main" val="10000"/>
                  </a:ext>
                </a:extLst>
              </a:tr>
              <a:tr h="370840">
                <a:tc>
                  <a:txBody>
                    <a:bodyPr/>
                    <a:lstStyle/>
                    <a:p>
                      <a:pPr algn="ctr"/>
                      <a:r>
                        <a:rPr lang="el-GR" dirty="0"/>
                        <a:t>Είναι πολύ οργανωμένοι σε σύγκριση με τα</a:t>
                      </a:r>
                      <a:r>
                        <a:rPr lang="el-GR" baseline="0" dirty="0"/>
                        <a:t> μη ζωντανά αντικείμενα</a:t>
                      </a:r>
                      <a:r>
                        <a:rPr lang="el-GR" dirty="0"/>
                        <a:t> </a:t>
                      </a:r>
                    </a:p>
                  </a:txBody>
                  <a:tcPr/>
                </a:tc>
                <a:extLst>
                  <a:ext uri="{0D108BD9-81ED-4DB2-BD59-A6C34878D82A}">
                    <a16:rowId xmlns:a16="http://schemas.microsoft.com/office/drawing/2014/main" val="10001"/>
                  </a:ext>
                </a:extLst>
              </a:tr>
              <a:tr h="370840">
                <a:tc>
                  <a:txBody>
                    <a:bodyPr/>
                    <a:lstStyle/>
                    <a:p>
                      <a:pPr algn="ctr"/>
                      <a:r>
                        <a:rPr lang="el-GR" dirty="0"/>
                        <a:t>Διατηρούν σχετικά σταθερό το εσωτερικό τους περιβάλλον, δηλαδή εκδηλώνουν ομοιόσταση </a:t>
                      </a:r>
                    </a:p>
                  </a:txBody>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a:t>Προσαρμόζονται στο περιβάλλον τους</a:t>
                      </a:r>
                    </a:p>
                  </a:txBody>
                  <a:tcPr/>
                </a:tc>
                <a:extLst>
                  <a:ext uri="{0D108BD9-81ED-4DB2-BD59-A6C34878D82A}">
                    <a16:rowId xmlns:a16="http://schemas.microsoft.com/office/drawing/2014/main" val="10003"/>
                  </a:ext>
                </a:extLst>
              </a:tr>
              <a:tr h="370840">
                <a:tc>
                  <a:txBody>
                    <a:bodyPr/>
                    <a:lstStyle/>
                    <a:p>
                      <a:pPr algn="ctr"/>
                      <a:r>
                        <a:rPr lang="el-GR" dirty="0"/>
                        <a:t>Αυξάνουν και αναπτύσσονται από απλές καταβολές</a:t>
                      </a:r>
                    </a:p>
                  </a:txBody>
                  <a:tcPr/>
                </a:tc>
                <a:extLst>
                  <a:ext uri="{0D108BD9-81ED-4DB2-BD59-A6C34878D82A}">
                    <a16:rowId xmlns:a16="http://schemas.microsoft.com/office/drawing/2014/main" val="10004"/>
                  </a:ext>
                </a:extLst>
              </a:tr>
              <a:tr h="370840">
                <a:tc>
                  <a:txBody>
                    <a:bodyPr/>
                    <a:lstStyle/>
                    <a:p>
                      <a:pPr algn="ctr"/>
                      <a:r>
                        <a:rPr lang="el-GR" dirty="0"/>
                        <a:t>Παραλαμβάνουν ύλη και ενέργεια</a:t>
                      </a:r>
                      <a:r>
                        <a:rPr lang="el-GR" baseline="0" dirty="0"/>
                        <a:t> από το περιβάλλον και τα μετασχηματίζουν </a:t>
                      </a:r>
                      <a:endParaRPr lang="el-GR" dirty="0"/>
                    </a:p>
                  </a:txBody>
                  <a:tcPr/>
                </a:tc>
                <a:extLst>
                  <a:ext uri="{0D108BD9-81ED-4DB2-BD59-A6C34878D82A}">
                    <a16:rowId xmlns:a16="http://schemas.microsoft.com/office/drawing/2014/main" val="10005"/>
                  </a:ext>
                </a:extLst>
              </a:tr>
              <a:tr h="370840">
                <a:tc>
                  <a:txBody>
                    <a:bodyPr/>
                    <a:lstStyle/>
                    <a:p>
                      <a:pPr algn="ctr"/>
                      <a:r>
                        <a:rPr lang="el-GR" dirty="0"/>
                        <a:t>Απαντούν σε ερεθίσματα</a:t>
                      </a:r>
                    </a:p>
                  </a:txBody>
                  <a:tcPr/>
                </a:tc>
                <a:extLst>
                  <a:ext uri="{0D108BD9-81ED-4DB2-BD59-A6C34878D82A}">
                    <a16:rowId xmlns:a16="http://schemas.microsoft.com/office/drawing/2014/main" val="10006"/>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a:t>Αναπαράγονται </a:t>
                      </a:r>
                      <a:endParaRPr lang="el-GR" dirty="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647728" y="224497"/>
            <a:ext cx="5616624" cy="830997"/>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400" b="1" dirty="0">
                <a:solidFill>
                  <a:srgbClr val="000000"/>
                </a:solidFill>
                <a:latin typeface="Calibri" panose="020F0502020204030204"/>
              </a:rPr>
              <a:t>Σημασία των δεσμών υδρογόνου για τη ζωή</a:t>
            </a:r>
          </a:p>
        </p:txBody>
      </p:sp>
      <p:sp>
        <p:nvSpPr>
          <p:cNvPr id="5" name="4 - TextBox"/>
          <p:cNvSpPr txBox="1"/>
          <p:nvPr/>
        </p:nvSpPr>
        <p:spPr>
          <a:xfrm>
            <a:off x="1991544" y="1085388"/>
            <a:ext cx="3779374" cy="535531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buFont typeface="Wingdings" pitchFamily="2" charset="2"/>
              <a:buChar char="§"/>
            </a:pPr>
            <a:r>
              <a:rPr lang="el-GR" dirty="0">
                <a:solidFill>
                  <a:srgbClr val="000000"/>
                </a:solidFill>
                <a:latin typeface="Calibri" panose="020F0502020204030204"/>
              </a:rPr>
              <a:t>Λόγω των δεσμών υδρογόνου το νερό σε θερμοκρασία δωματίου είναι υγρό και όχι αέριο</a:t>
            </a:r>
            <a:endParaRPr lang="en-US" dirty="0">
              <a:solidFill>
                <a:srgbClr val="000000"/>
              </a:solidFill>
              <a:latin typeface="Calibri" panose="020F0502020204030204"/>
            </a:endParaRPr>
          </a:p>
          <a:p>
            <a:pPr defTabSz="457200"/>
            <a:endParaRPr lang="el-GR" dirty="0">
              <a:solidFill>
                <a:srgbClr val="000000"/>
              </a:solidFill>
              <a:latin typeface="Calibri" panose="020F0502020204030204"/>
            </a:endParaRPr>
          </a:p>
          <a:p>
            <a:pPr defTabSz="457200">
              <a:buFont typeface="Wingdings" pitchFamily="2" charset="2"/>
              <a:buChar char="§"/>
            </a:pPr>
            <a:r>
              <a:rPr lang="el-GR" dirty="0">
                <a:solidFill>
                  <a:srgbClr val="000000"/>
                </a:solidFill>
                <a:latin typeface="Calibri" panose="020F0502020204030204"/>
              </a:rPr>
              <a:t>Το νερό έχει μεγάλη επιφανειακή τάση</a:t>
            </a:r>
            <a:r>
              <a:rPr lang="en-US" dirty="0">
                <a:solidFill>
                  <a:srgbClr val="000000"/>
                </a:solidFill>
                <a:latin typeface="Calibri" panose="020F0502020204030204"/>
              </a:rPr>
              <a:t>,</a:t>
            </a:r>
            <a:r>
              <a:rPr lang="el-GR" dirty="0">
                <a:solidFill>
                  <a:srgbClr val="000000"/>
                </a:solidFill>
                <a:latin typeface="Calibri" panose="020F0502020204030204"/>
              </a:rPr>
              <a:t> υψηλό σημείο ζέσεως και μεγάλη θερμοχωρητικότητα, ιδιότητες πού σημαντικές για τη ζωή</a:t>
            </a:r>
            <a:endParaRPr lang="en-US" dirty="0">
              <a:solidFill>
                <a:srgbClr val="000000"/>
              </a:solidFill>
              <a:latin typeface="Calibri" panose="020F0502020204030204"/>
            </a:endParaRPr>
          </a:p>
          <a:p>
            <a:pPr defTabSz="457200"/>
            <a:endParaRPr lang="el-GR" dirty="0">
              <a:solidFill>
                <a:srgbClr val="000000"/>
              </a:solidFill>
              <a:latin typeface="Calibri" panose="020F0502020204030204"/>
            </a:endParaRPr>
          </a:p>
          <a:p>
            <a:pPr defTabSz="457200">
              <a:buFont typeface="Wingdings" pitchFamily="2" charset="2"/>
              <a:buChar char="§"/>
            </a:pPr>
            <a:r>
              <a:rPr lang="el-GR" dirty="0">
                <a:solidFill>
                  <a:srgbClr val="000000"/>
                </a:solidFill>
                <a:latin typeface="Calibri" panose="020F0502020204030204"/>
              </a:rPr>
              <a:t> Το νερό είναι άριστος διαλύτης για όλες τις πολικές ουσίες (υδρόφιλα μόρια)</a:t>
            </a:r>
            <a:endParaRPr lang="en-US" dirty="0">
              <a:solidFill>
                <a:srgbClr val="000000"/>
              </a:solidFill>
              <a:latin typeface="Calibri" panose="020F0502020204030204"/>
            </a:endParaRPr>
          </a:p>
          <a:p>
            <a:pPr defTabSz="457200"/>
            <a:endParaRPr lang="el-GR" dirty="0">
              <a:solidFill>
                <a:srgbClr val="000000"/>
              </a:solidFill>
              <a:latin typeface="Calibri" panose="020F0502020204030204"/>
            </a:endParaRPr>
          </a:p>
          <a:p>
            <a:pPr defTabSz="457200">
              <a:buFont typeface="Wingdings" pitchFamily="2" charset="2"/>
              <a:buChar char="§"/>
            </a:pPr>
            <a:r>
              <a:rPr lang="el-GR" dirty="0">
                <a:solidFill>
                  <a:srgbClr val="000000"/>
                </a:solidFill>
                <a:latin typeface="Calibri" panose="020F0502020204030204"/>
              </a:rPr>
              <a:t>Λόγω των δεσμών υδρογόνου το </a:t>
            </a:r>
            <a:r>
              <a:rPr lang="en-US" dirty="0">
                <a:solidFill>
                  <a:srgbClr val="000000"/>
                </a:solidFill>
                <a:latin typeface="Calibri" panose="020F0502020204030204"/>
              </a:rPr>
              <a:t>DNA</a:t>
            </a:r>
            <a:r>
              <a:rPr lang="el-GR" dirty="0">
                <a:solidFill>
                  <a:srgbClr val="000000"/>
                </a:solidFill>
                <a:latin typeface="Calibri" panose="020F0502020204030204"/>
              </a:rPr>
              <a:t> είναι δίκλωνο</a:t>
            </a:r>
            <a:endParaRPr lang="en-US" dirty="0">
              <a:solidFill>
                <a:srgbClr val="000000"/>
              </a:solidFill>
              <a:latin typeface="Calibri" panose="020F0502020204030204"/>
            </a:endParaRPr>
          </a:p>
          <a:p>
            <a:pPr defTabSz="457200"/>
            <a:endParaRPr lang="el-GR" dirty="0">
              <a:solidFill>
                <a:srgbClr val="000000"/>
              </a:solidFill>
              <a:latin typeface="Calibri" panose="020F0502020204030204"/>
            </a:endParaRPr>
          </a:p>
          <a:p>
            <a:pPr defTabSz="457200">
              <a:buFont typeface="Wingdings" pitchFamily="2" charset="2"/>
              <a:buChar char="§"/>
            </a:pPr>
            <a:r>
              <a:rPr lang="el-GR" dirty="0">
                <a:solidFill>
                  <a:srgbClr val="000000"/>
                </a:solidFill>
                <a:latin typeface="Calibri" panose="020F0502020204030204"/>
              </a:rPr>
              <a:t>Παίρνουν μέρος στην τελική αναδίπλωση των μορίων και τη στερεοδιάταξή τους</a:t>
            </a:r>
          </a:p>
        </p:txBody>
      </p:sp>
      <p:pic>
        <p:nvPicPr>
          <p:cNvPr id="6" name="Picture 3" descr="C:\Documents and Settings\Eleni\Τα έγγραφά μου\Downloads\untid.JPG"/>
          <p:cNvPicPr>
            <a:picLocks noChangeAspect="1" noChangeArrowheads="1"/>
          </p:cNvPicPr>
          <p:nvPr/>
        </p:nvPicPr>
        <p:blipFill>
          <a:blip r:embed="rId2" cstate="print"/>
          <a:srcRect/>
          <a:stretch>
            <a:fillRect/>
          </a:stretch>
        </p:blipFill>
        <p:spPr bwMode="auto">
          <a:xfrm>
            <a:off x="6648948" y="1988840"/>
            <a:ext cx="3551509" cy="295232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279577" y="548680"/>
            <a:ext cx="7704855" cy="163121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Υδρόφιλες δυνάμεις</a:t>
            </a:r>
            <a:endParaRPr lang="en-US" sz="2000" b="1" dirty="0">
              <a:solidFill>
                <a:srgbClr val="000000"/>
              </a:solidFill>
              <a:latin typeface="Calibri" panose="020F0502020204030204"/>
            </a:endParaRPr>
          </a:p>
          <a:p>
            <a:pPr algn="ctr" defTabSz="457200"/>
            <a:endParaRPr lang="en-US" sz="2000" b="1" dirty="0">
              <a:solidFill>
                <a:srgbClr val="000000"/>
              </a:solidFill>
              <a:latin typeface="Calibri" panose="020F0502020204030204"/>
            </a:endParaRPr>
          </a:p>
          <a:p>
            <a:pPr defTabSz="457200"/>
            <a:r>
              <a:rPr lang="en-US" sz="2000" dirty="0">
                <a:solidFill>
                  <a:srgbClr val="000000"/>
                </a:solidFill>
                <a:latin typeface="Calibri" panose="020F0502020204030204"/>
              </a:rPr>
              <a:t>T</a:t>
            </a:r>
            <a:r>
              <a:rPr lang="el-GR" sz="2000" dirty="0">
                <a:solidFill>
                  <a:srgbClr val="000000"/>
                </a:solidFill>
                <a:latin typeface="Calibri" panose="020F0502020204030204"/>
              </a:rPr>
              <a:t>α πολικά μόρια συνδέονται με ηλεκτροστατικές δυνάμεις με τα μόρια του νερού και είναι ευδιάλυτα στο νερό και γενικά στους πολικούς διαλύτες</a:t>
            </a:r>
          </a:p>
        </p:txBody>
      </p:sp>
      <p:pic>
        <p:nvPicPr>
          <p:cNvPr id="5" name="Picture 4" descr="C:\Documents and Settings\Eleni\Τα έγγραφά μου\Downloads\solvation-of-a-Na-ion.jpg"/>
          <p:cNvPicPr>
            <a:picLocks noChangeAspect="1" noChangeArrowheads="1"/>
          </p:cNvPicPr>
          <p:nvPr/>
        </p:nvPicPr>
        <p:blipFill>
          <a:blip r:embed="rId2" cstate="print"/>
          <a:srcRect r="2861" b="13098"/>
          <a:stretch>
            <a:fillRect/>
          </a:stretch>
        </p:blipFill>
        <p:spPr bwMode="auto">
          <a:xfrm>
            <a:off x="1754334" y="2823913"/>
            <a:ext cx="2873392" cy="2837334"/>
          </a:xfrm>
          <a:prstGeom prst="rect">
            <a:avLst/>
          </a:prstGeom>
          <a:noFill/>
        </p:spPr>
      </p:pic>
      <p:pic>
        <p:nvPicPr>
          <p:cNvPr id="6" name="Picture 2" descr="C:\Documents and Settings\Eleni\Τα έγγραφά μου\Downloads\f-d877018e877da7bdc5abb62e298028c7e2536c6ef17ffe8e3fa2399a0image_thumb_postcardimage_thumb_postcard.1"/>
          <p:cNvPicPr>
            <a:picLocks noChangeAspect="1" noChangeArrowheads="1"/>
          </p:cNvPicPr>
          <p:nvPr/>
        </p:nvPicPr>
        <p:blipFill>
          <a:blip r:embed="rId3" cstate="print"/>
          <a:srcRect/>
          <a:stretch>
            <a:fillRect/>
          </a:stretch>
        </p:blipFill>
        <p:spPr bwMode="auto">
          <a:xfrm>
            <a:off x="4912797" y="2870769"/>
            <a:ext cx="2366406" cy="2806438"/>
          </a:xfrm>
          <a:prstGeom prst="rect">
            <a:avLst/>
          </a:prstGeom>
          <a:noFill/>
        </p:spPr>
      </p:pic>
      <p:pic>
        <p:nvPicPr>
          <p:cNvPr id="7" name="Picture 3" descr="C:\Documents and Settings\Eleni\Τα έγγραφά μου\Downloads\214_Dissociation_of_Sodium_Chloride_in_Water-01.jpg"/>
          <p:cNvPicPr>
            <a:picLocks noChangeAspect="1" noChangeArrowheads="1"/>
          </p:cNvPicPr>
          <p:nvPr/>
        </p:nvPicPr>
        <p:blipFill>
          <a:blip r:embed="rId4" cstate="print"/>
          <a:srcRect/>
          <a:stretch>
            <a:fillRect/>
          </a:stretch>
        </p:blipFill>
        <p:spPr bwMode="auto">
          <a:xfrm>
            <a:off x="7556693" y="2823914"/>
            <a:ext cx="2785592" cy="305148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639616" y="260649"/>
            <a:ext cx="6912768"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1600" b="1" dirty="0">
                <a:solidFill>
                  <a:srgbClr val="000000"/>
                </a:solidFill>
                <a:latin typeface="Calibri" panose="020F0502020204030204"/>
              </a:rPr>
              <a:t>Υδρόφοβες δυνάμεις</a:t>
            </a:r>
            <a:endParaRPr lang="en-US" sz="1600" b="1" dirty="0">
              <a:solidFill>
                <a:srgbClr val="000000"/>
              </a:solidFill>
              <a:latin typeface="Calibri" panose="020F0502020204030204"/>
            </a:endParaRPr>
          </a:p>
          <a:p>
            <a:pPr defTabSz="457200"/>
            <a:r>
              <a:rPr lang="en-US" sz="1600" dirty="0">
                <a:solidFill>
                  <a:srgbClr val="000000"/>
                </a:solidFill>
                <a:latin typeface="Calibri" panose="020F0502020204030204"/>
              </a:rPr>
              <a:t>T</a:t>
            </a:r>
            <a:r>
              <a:rPr lang="el-GR" sz="1600" dirty="0">
                <a:solidFill>
                  <a:srgbClr val="000000"/>
                </a:solidFill>
                <a:latin typeface="Calibri" panose="020F0502020204030204"/>
              </a:rPr>
              <a:t>α μη πολικά μόρια έχουν την τάση να «κρύβονται»  από τα μόρια του νερού που συνδέονται μεταξύ τους με δεσμούς υδρογόνου, με αποτέλεσμα να συνδέονται σχηματίζοντας κολλοειδή. Τα μη πολικά μόρια είναι αδιάλυτα στο νερό και γενικά στους πολικούς διαλύτες</a:t>
            </a:r>
            <a:r>
              <a:rPr lang="en-US" sz="1600" dirty="0">
                <a:solidFill>
                  <a:srgbClr val="000000"/>
                </a:solidFill>
                <a:latin typeface="Calibri" panose="020F0502020204030204"/>
              </a:rPr>
              <a:t>.</a:t>
            </a:r>
            <a:endParaRPr lang="el-GR" sz="1600" dirty="0">
              <a:solidFill>
                <a:srgbClr val="000000"/>
              </a:solidFill>
              <a:latin typeface="Calibri" panose="020F0502020204030204"/>
            </a:endParaRPr>
          </a:p>
        </p:txBody>
      </p:sp>
      <p:pic>
        <p:nvPicPr>
          <p:cNvPr id="5" name="Picture 5" descr="C:\Documents and Settings\Eleni\Τα έγγραφά μου\Downloads\11-0.png"/>
          <p:cNvPicPr>
            <a:picLocks noChangeAspect="1" noChangeArrowheads="1"/>
          </p:cNvPicPr>
          <p:nvPr/>
        </p:nvPicPr>
        <p:blipFill>
          <a:blip r:embed="rId2" cstate="print"/>
          <a:srcRect/>
          <a:stretch>
            <a:fillRect/>
          </a:stretch>
        </p:blipFill>
        <p:spPr bwMode="auto">
          <a:xfrm>
            <a:off x="1738282" y="2143116"/>
            <a:ext cx="2786082" cy="2260600"/>
          </a:xfrm>
          <a:prstGeom prst="rect">
            <a:avLst/>
          </a:prstGeom>
          <a:noFill/>
        </p:spPr>
      </p:pic>
      <p:pic>
        <p:nvPicPr>
          <p:cNvPr id="6" name="Picture 2" descr="C:\Documents and Settings\Eleni\Τα έγγραφά μου\Downloads\image18.gif"/>
          <p:cNvPicPr>
            <a:picLocks noGrp="1" noChangeAspect="1" noChangeArrowheads="1"/>
          </p:cNvPicPr>
          <p:nvPr>
            <p:ph idx="1"/>
          </p:nvPr>
        </p:nvPicPr>
        <p:blipFill>
          <a:blip r:embed="rId3" cstate="print"/>
          <a:srcRect/>
          <a:stretch>
            <a:fillRect/>
          </a:stretch>
        </p:blipFill>
        <p:spPr bwMode="auto">
          <a:xfrm>
            <a:off x="4667240" y="2143116"/>
            <a:ext cx="2743200" cy="2214578"/>
          </a:xfrm>
          <a:prstGeom prst="rect">
            <a:avLst/>
          </a:prstGeom>
          <a:noFill/>
        </p:spPr>
      </p:pic>
      <p:pic>
        <p:nvPicPr>
          <p:cNvPr id="7" name="Picture 3" descr="C:\Documents and Settings\Eleni\Τα έγγραφά μου\Downloads\non-polar-interaction1.gif"/>
          <p:cNvPicPr>
            <a:picLocks noChangeAspect="1" noChangeArrowheads="1"/>
          </p:cNvPicPr>
          <p:nvPr/>
        </p:nvPicPr>
        <p:blipFill>
          <a:blip r:embed="rId4" cstate="print"/>
          <a:srcRect/>
          <a:stretch>
            <a:fillRect/>
          </a:stretch>
        </p:blipFill>
        <p:spPr bwMode="auto">
          <a:xfrm>
            <a:off x="1738283" y="4629174"/>
            <a:ext cx="5057775" cy="2085975"/>
          </a:xfrm>
          <a:prstGeom prst="rect">
            <a:avLst/>
          </a:prstGeom>
          <a:noFill/>
        </p:spPr>
      </p:pic>
      <p:pic>
        <p:nvPicPr>
          <p:cNvPr id="8" name="Picture 4" descr="C:\Documents and Settings\Eleni\Τα έγγραφά μου\Downloads\hydrophobic_bonds.gif"/>
          <p:cNvPicPr>
            <a:picLocks noChangeAspect="1" noChangeArrowheads="1"/>
          </p:cNvPicPr>
          <p:nvPr/>
        </p:nvPicPr>
        <p:blipFill>
          <a:blip r:embed="rId5" cstate="print"/>
          <a:srcRect/>
          <a:stretch>
            <a:fillRect/>
          </a:stretch>
        </p:blipFill>
        <p:spPr bwMode="auto">
          <a:xfrm>
            <a:off x="7239538" y="2571744"/>
            <a:ext cx="3352258" cy="352155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Documents and Settings\Eleni\Τα έγγραφά μου\Downloads\7hydrophobic.gif"/>
          <p:cNvPicPr>
            <a:picLocks noChangeAspect="1" noChangeArrowheads="1"/>
          </p:cNvPicPr>
          <p:nvPr/>
        </p:nvPicPr>
        <p:blipFill>
          <a:blip r:embed="rId2" cstate="print"/>
          <a:srcRect/>
          <a:stretch>
            <a:fillRect/>
          </a:stretch>
        </p:blipFill>
        <p:spPr bwMode="auto">
          <a:xfrm>
            <a:off x="2273222" y="476672"/>
            <a:ext cx="7645556" cy="2736304"/>
          </a:xfrm>
          <a:prstGeom prst="rect">
            <a:avLst/>
          </a:prstGeom>
          <a:noFill/>
        </p:spPr>
      </p:pic>
      <p:pic>
        <p:nvPicPr>
          <p:cNvPr id="3" name="Picture 5" descr="C:\Documents and Settings\Eleni\Τα έγγραφά μου\Downloads\Surfactant.jpg"/>
          <p:cNvPicPr>
            <a:picLocks noChangeAspect="1" noChangeArrowheads="1"/>
          </p:cNvPicPr>
          <p:nvPr/>
        </p:nvPicPr>
        <p:blipFill>
          <a:blip r:embed="rId3" cstate="print"/>
          <a:srcRect/>
          <a:stretch>
            <a:fillRect/>
          </a:stretch>
        </p:blipFill>
        <p:spPr bwMode="auto">
          <a:xfrm>
            <a:off x="2713786" y="3429000"/>
            <a:ext cx="6768752" cy="2736304"/>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423592" y="404665"/>
          <a:ext cx="7488834" cy="5796731"/>
        </p:xfrm>
        <a:graphic>
          <a:graphicData uri="http://schemas.openxmlformats.org/drawingml/2006/table">
            <a:tbl>
              <a:tblPr firstRow="1" bandRow="1">
                <a:tableStyleId>{5C22544A-7EE6-4342-B048-85BDC9FD1C3A}</a:tableStyleId>
              </a:tblPr>
              <a:tblGrid>
                <a:gridCol w="3012749">
                  <a:extLst>
                    <a:ext uri="{9D8B030D-6E8A-4147-A177-3AD203B41FA5}">
                      <a16:colId xmlns:a16="http://schemas.microsoft.com/office/drawing/2014/main" val="20000"/>
                    </a:ext>
                  </a:extLst>
                </a:gridCol>
                <a:gridCol w="2496278">
                  <a:extLst>
                    <a:ext uri="{9D8B030D-6E8A-4147-A177-3AD203B41FA5}">
                      <a16:colId xmlns:a16="http://schemas.microsoft.com/office/drawing/2014/main" val="20001"/>
                    </a:ext>
                  </a:extLst>
                </a:gridCol>
                <a:gridCol w="1979807">
                  <a:extLst>
                    <a:ext uri="{9D8B030D-6E8A-4147-A177-3AD203B41FA5}">
                      <a16:colId xmlns:a16="http://schemas.microsoft.com/office/drawing/2014/main" val="20002"/>
                    </a:ext>
                  </a:extLst>
                </a:gridCol>
              </a:tblGrid>
              <a:tr h="694285">
                <a:tc gridSpan="3">
                  <a:txBody>
                    <a:bodyPr/>
                    <a:lstStyle/>
                    <a:p>
                      <a:pPr algn="ctr"/>
                      <a:r>
                        <a:rPr lang="el-GR" dirty="0"/>
                        <a:t>Χημική σύσταση ενός τυπικού κυττάρου</a:t>
                      </a:r>
                    </a:p>
                    <a:p>
                      <a:pPr algn="ctr"/>
                      <a:r>
                        <a:rPr lang="el-GR" dirty="0"/>
                        <a:t>(% του ολικού κυτταρικού όγκου)</a:t>
                      </a:r>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628162">
                <a:tc>
                  <a:txBody>
                    <a:bodyPr/>
                    <a:lstStyle/>
                    <a:p>
                      <a:pPr algn="ctr"/>
                      <a:r>
                        <a:rPr lang="el-GR" sz="1600" b="1" dirty="0"/>
                        <a:t>Συστατικό </a:t>
                      </a:r>
                    </a:p>
                  </a:txBody>
                  <a:tcPr/>
                </a:tc>
                <a:tc>
                  <a:txBody>
                    <a:bodyPr/>
                    <a:lstStyle/>
                    <a:p>
                      <a:pPr algn="ctr"/>
                      <a:r>
                        <a:rPr lang="el-GR" sz="1600" b="1" dirty="0"/>
                        <a:t>Βακτήριο (</a:t>
                      </a:r>
                      <a:r>
                        <a:rPr lang="en-US" sz="1600" b="1" i="1" dirty="0"/>
                        <a:t>E. coli) </a:t>
                      </a:r>
                      <a:endParaRPr lang="el-GR" sz="1600" b="1" dirty="0"/>
                    </a:p>
                  </a:txBody>
                  <a:tcPr/>
                </a:tc>
                <a:tc>
                  <a:txBody>
                    <a:bodyPr/>
                    <a:lstStyle/>
                    <a:p>
                      <a:pPr algn="ctr"/>
                      <a:r>
                        <a:rPr lang="el-GR" sz="1600" b="1" dirty="0"/>
                        <a:t>Κύτταρο θηλαστικών</a:t>
                      </a:r>
                    </a:p>
                  </a:txBody>
                  <a:tcPr/>
                </a:tc>
                <a:extLst>
                  <a:ext uri="{0D108BD9-81ED-4DB2-BD59-A6C34878D82A}">
                    <a16:rowId xmlns:a16="http://schemas.microsoft.com/office/drawing/2014/main" val="10001"/>
                  </a:ext>
                </a:extLst>
              </a:tr>
              <a:tr h="402245">
                <a:tc>
                  <a:txBody>
                    <a:bodyPr/>
                    <a:lstStyle/>
                    <a:p>
                      <a:r>
                        <a:rPr lang="el-GR" sz="1600" dirty="0"/>
                        <a:t>Η</a:t>
                      </a:r>
                      <a:r>
                        <a:rPr lang="el-GR" sz="1600" baseline="-25000" dirty="0"/>
                        <a:t>2</a:t>
                      </a:r>
                      <a:r>
                        <a:rPr lang="el-GR" sz="1600" baseline="0" dirty="0"/>
                        <a:t>Ο</a:t>
                      </a:r>
                      <a:endParaRPr lang="el-GR" sz="1600" dirty="0"/>
                    </a:p>
                  </a:txBody>
                  <a:tcPr/>
                </a:tc>
                <a:tc>
                  <a:txBody>
                    <a:bodyPr/>
                    <a:lstStyle/>
                    <a:p>
                      <a:pPr algn="ctr"/>
                      <a:r>
                        <a:rPr lang="el-GR" sz="1600" dirty="0"/>
                        <a:t>70</a:t>
                      </a:r>
                    </a:p>
                  </a:txBody>
                  <a:tcPr/>
                </a:tc>
                <a:tc>
                  <a:txBody>
                    <a:bodyPr/>
                    <a:lstStyle/>
                    <a:p>
                      <a:pPr algn="ctr"/>
                      <a:r>
                        <a:rPr lang="el-GR" sz="1600" dirty="0"/>
                        <a:t>70</a:t>
                      </a:r>
                    </a:p>
                  </a:txBody>
                  <a:tcPr/>
                </a:tc>
                <a:extLst>
                  <a:ext uri="{0D108BD9-81ED-4DB2-BD59-A6C34878D82A}">
                    <a16:rowId xmlns:a16="http://schemas.microsoft.com/office/drawing/2014/main" val="10002"/>
                  </a:ext>
                </a:extLst>
              </a:tr>
              <a:tr h="628162">
                <a:tc>
                  <a:txBody>
                    <a:bodyPr/>
                    <a:lstStyle/>
                    <a:p>
                      <a:r>
                        <a:rPr lang="el-GR" sz="1600" dirty="0"/>
                        <a:t>Ανόργανα ιόντα (</a:t>
                      </a:r>
                      <a:r>
                        <a:rPr lang="en-US" sz="1600" dirty="0"/>
                        <a:t>Na</a:t>
                      </a:r>
                      <a:r>
                        <a:rPr lang="en-US" sz="1600" baseline="30000" dirty="0"/>
                        <a:t>+</a:t>
                      </a:r>
                      <a:r>
                        <a:rPr lang="en-US" sz="1600" dirty="0"/>
                        <a:t>, K</a:t>
                      </a:r>
                      <a:r>
                        <a:rPr lang="en-US" sz="1600" baseline="30000" dirty="0"/>
                        <a:t>+</a:t>
                      </a:r>
                      <a:r>
                        <a:rPr lang="en-US" sz="1600" baseline="0" dirty="0"/>
                        <a:t>, Mg</a:t>
                      </a:r>
                      <a:r>
                        <a:rPr lang="en-US" sz="1600" baseline="30000" dirty="0"/>
                        <a:t>2+</a:t>
                      </a:r>
                      <a:r>
                        <a:rPr lang="en-US" sz="1600" baseline="0" dirty="0"/>
                        <a:t>, Ca</a:t>
                      </a:r>
                      <a:r>
                        <a:rPr lang="en-US" sz="1600" baseline="30000" dirty="0"/>
                        <a:t>2+</a:t>
                      </a:r>
                      <a:r>
                        <a:rPr lang="en-US" sz="1600" baseline="0" dirty="0"/>
                        <a:t>, </a:t>
                      </a:r>
                      <a:r>
                        <a:rPr lang="en-US" sz="1600" baseline="0" dirty="0" err="1"/>
                        <a:t>Cl</a:t>
                      </a:r>
                      <a:r>
                        <a:rPr lang="en-US" sz="1600" baseline="30000" dirty="0"/>
                        <a:t>-</a:t>
                      </a:r>
                      <a:r>
                        <a:rPr lang="en-US" sz="1600" baseline="0" dirty="0"/>
                        <a:t>, </a:t>
                      </a:r>
                      <a:r>
                        <a:rPr lang="el-GR" sz="1600" baseline="0" dirty="0"/>
                        <a:t>κ.α.)</a:t>
                      </a:r>
                      <a:endParaRPr lang="el-GR" sz="1600" dirty="0"/>
                    </a:p>
                  </a:txBody>
                  <a:tcPr/>
                </a:tc>
                <a:tc>
                  <a:txBody>
                    <a:bodyPr/>
                    <a:lstStyle/>
                    <a:p>
                      <a:pPr algn="ctr"/>
                      <a:r>
                        <a:rPr lang="el-GR" sz="1600" dirty="0"/>
                        <a:t>1</a:t>
                      </a:r>
                    </a:p>
                  </a:txBody>
                  <a:tcPr/>
                </a:tc>
                <a:tc>
                  <a:txBody>
                    <a:bodyPr/>
                    <a:lstStyle/>
                    <a:p>
                      <a:pPr algn="ctr"/>
                      <a:r>
                        <a:rPr lang="el-GR" sz="1600" dirty="0"/>
                        <a:t>1</a:t>
                      </a:r>
                    </a:p>
                  </a:txBody>
                  <a:tcPr/>
                </a:tc>
                <a:extLst>
                  <a:ext uri="{0D108BD9-81ED-4DB2-BD59-A6C34878D82A}">
                    <a16:rowId xmlns:a16="http://schemas.microsoft.com/office/drawing/2014/main" val="10003"/>
                  </a:ext>
                </a:extLst>
              </a:tr>
              <a:tr h="628162">
                <a:tc>
                  <a:txBody>
                    <a:bodyPr/>
                    <a:lstStyle/>
                    <a:p>
                      <a:r>
                        <a:rPr lang="el-GR" sz="1600" dirty="0"/>
                        <a:t>Οργανικά μόρια μικρού μοριακού βάρους</a:t>
                      </a:r>
                    </a:p>
                  </a:txBody>
                  <a:tcPr/>
                </a:tc>
                <a:tc>
                  <a:txBody>
                    <a:bodyPr/>
                    <a:lstStyle/>
                    <a:p>
                      <a:pPr algn="ctr"/>
                      <a:r>
                        <a:rPr lang="el-GR" sz="1600" dirty="0"/>
                        <a:t>3</a:t>
                      </a:r>
                    </a:p>
                  </a:txBody>
                  <a:tcPr/>
                </a:tc>
                <a:tc>
                  <a:txBody>
                    <a:bodyPr/>
                    <a:lstStyle/>
                    <a:p>
                      <a:pPr algn="ctr"/>
                      <a:r>
                        <a:rPr lang="el-GR" sz="1600" dirty="0"/>
                        <a:t>3</a:t>
                      </a:r>
                    </a:p>
                  </a:txBody>
                  <a:tcPr/>
                </a:tc>
                <a:extLst>
                  <a:ext uri="{0D108BD9-81ED-4DB2-BD59-A6C34878D82A}">
                    <a16:rowId xmlns:a16="http://schemas.microsoft.com/office/drawing/2014/main" val="10004"/>
                  </a:ext>
                </a:extLst>
              </a:tr>
              <a:tr h="402245">
                <a:tc>
                  <a:txBody>
                    <a:bodyPr/>
                    <a:lstStyle/>
                    <a:p>
                      <a:r>
                        <a:rPr lang="el-GR" sz="1600" dirty="0"/>
                        <a:t>Πρωτεΐνες</a:t>
                      </a:r>
                    </a:p>
                  </a:txBody>
                  <a:tcPr/>
                </a:tc>
                <a:tc>
                  <a:txBody>
                    <a:bodyPr/>
                    <a:lstStyle/>
                    <a:p>
                      <a:pPr algn="ctr"/>
                      <a:r>
                        <a:rPr lang="el-GR" sz="1600" dirty="0"/>
                        <a:t>15</a:t>
                      </a:r>
                    </a:p>
                  </a:txBody>
                  <a:tcPr/>
                </a:tc>
                <a:tc>
                  <a:txBody>
                    <a:bodyPr/>
                    <a:lstStyle/>
                    <a:p>
                      <a:pPr algn="ctr"/>
                      <a:r>
                        <a:rPr lang="el-GR" sz="1600" dirty="0"/>
                        <a:t>18</a:t>
                      </a:r>
                    </a:p>
                  </a:txBody>
                  <a:tcPr/>
                </a:tc>
                <a:extLst>
                  <a:ext uri="{0D108BD9-81ED-4DB2-BD59-A6C34878D82A}">
                    <a16:rowId xmlns:a16="http://schemas.microsoft.com/office/drawing/2014/main" val="10005"/>
                  </a:ext>
                </a:extLst>
              </a:tr>
              <a:tr h="402245">
                <a:tc>
                  <a:txBody>
                    <a:bodyPr/>
                    <a:lstStyle/>
                    <a:p>
                      <a:r>
                        <a:rPr lang="en-US" sz="1600" dirty="0"/>
                        <a:t>RNA</a:t>
                      </a:r>
                      <a:endParaRPr lang="el-GR" sz="1600" dirty="0"/>
                    </a:p>
                  </a:txBody>
                  <a:tcPr/>
                </a:tc>
                <a:tc>
                  <a:txBody>
                    <a:bodyPr/>
                    <a:lstStyle/>
                    <a:p>
                      <a:pPr algn="ctr"/>
                      <a:r>
                        <a:rPr lang="el-GR" sz="1600" dirty="0"/>
                        <a:t>6</a:t>
                      </a:r>
                    </a:p>
                  </a:txBody>
                  <a:tcPr/>
                </a:tc>
                <a:tc>
                  <a:txBody>
                    <a:bodyPr/>
                    <a:lstStyle/>
                    <a:p>
                      <a:pPr algn="ctr"/>
                      <a:r>
                        <a:rPr lang="el-GR" sz="1600" dirty="0"/>
                        <a:t>1,1</a:t>
                      </a:r>
                    </a:p>
                  </a:txBody>
                  <a:tcPr/>
                </a:tc>
                <a:extLst>
                  <a:ext uri="{0D108BD9-81ED-4DB2-BD59-A6C34878D82A}">
                    <a16:rowId xmlns:a16="http://schemas.microsoft.com/office/drawing/2014/main" val="10006"/>
                  </a:ext>
                </a:extLst>
              </a:tr>
              <a:tr h="402245">
                <a:tc>
                  <a:txBody>
                    <a:bodyPr/>
                    <a:lstStyle/>
                    <a:p>
                      <a:r>
                        <a:rPr lang="en-US" sz="1600" dirty="0"/>
                        <a:t>DNA</a:t>
                      </a:r>
                      <a:endParaRPr lang="el-GR" sz="1600" dirty="0"/>
                    </a:p>
                  </a:txBody>
                  <a:tcPr/>
                </a:tc>
                <a:tc>
                  <a:txBody>
                    <a:bodyPr/>
                    <a:lstStyle/>
                    <a:p>
                      <a:pPr algn="ctr"/>
                      <a:r>
                        <a:rPr lang="el-GR" sz="1600" dirty="0"/>
                        <a:t>1</a:t>
                      </a:r>
                    </a:p>
                  </a:txBody>
                  <a:tcPr/>
                </a:tc>
                <a:tc>
                  <a:txBody>
                    <a:bodyPr/>
                    <a:lstStyle/>
                    <a:p>
                      <a:pPr algn="ctr"/>
                      <a:r>
                        <a:rPr lang="el-GR" sz="1600" dirty="0"/>
                        <a:t>0,25</a:t>
                      </a:r>
                    </a:p>
                  </a:txBody>
                  <a:tcPr/>
                </a:tc>
                <a:extLst>
                  <a:ext uri="{0D108BD9-81ED-4DB2-BD59-A6C34878D82A}">
                    <a16:rowId xmlns:a16="http://schemas.microsoft.com/office/drawing/2014/main" val="10007"/>
                  </a:ext>
                </a:extLst>
              </a:tr>
              <a:tr h="402245">
                <a:tc>
                  <a:txBody>
                    <a:bodyPr/>
                    <a:lstStyle/>
                    <a:p>
                      <a:r>
                        <a:rPr lang="el-GR" sz="1600" dirty="0"/>
                        <a:t>Φωσφολιπίδια</a:t>
                      </a:r>
                      <a:r>
                        <a:rPr lang="el-GR" sz="1600" baseline="0" dirty="0"/>
                        <a:t> </a:t>
                      </a:r>
                      <a:endParaRPr lang="el-GR" sz="1600" dirty="0"/>
                    </a:p>
                  </a:txBody>
                  <a:tcPr/>
                </a:tc>
                <a:tc>
                  <a:txBody>
                    <a:bodyPr/>
                    <a:lstStyle/>
                    <a:p>
                      <a:pPr algn="ctr"/>
                      <a:r>
                        <a:rPr lang="el-GR" sz="1600" dirty="0"/>
                        <a:t>2</a:t>
                      </a:r>
                    </a:p>
                  </a:txBody>
                  <a:tcPr/>
                </a:tc>
                <a:tc>
                  <a:txBody>
                    <a:bodyPr/>
                    <a:lstStyle/>
                    <a:p>
                      <a:pPr algn="ctr"/>
                      <a:r>
                        <a:rPr lang="el-GR" sz="1600" dirty="0"/>
                        <a:t>3</a:t>
                      </a:r>
                    </a:p>
                  </a:txBody>
                  <a:tcPr/>
                </a:tc>
                <a:extLst>
                  <a:ext uri="{0D108BD9-81ED-4DB2-BD59-A6C34878D82A}">
                    <a16:rowId xmlns:a16="http://schemas.microsoft.com/office/drawing/2014/main" val="10008"/>
                  </a:ext>
                </a:extLst>
              </a:tr>
              <a:tr h="402245">
                <a:tc>
                  <a:txBody>
                    <a:bodyPr/>
                    <a:lstStyle/>
                    <a:p>
                      <a:r>
                        <a:rPr lang="el-GR" sz="1600" dirty="0"/>
                        <a:t>Άλλα λιπίδια</a:t>
                      </a:r>
                    </a:p>
                  </a:txBody>
                  <a:tcPr/>
                </a:tc>
                <a:tc>
                  <a:txBody>
                    <a:bodyPr/>
                    <a:lstStyle/>
                    <a:p>
                      <a:pPr algn="ctr"/>
                      <a:r>
                        <a:rPr lang="el-GR" sz="1600" dirty="0"/>
                        <a:t>-</a:t>
                      </a:r>
                    </a:p>
                  </a:txBody>
                  <a:tcPr/>
                </a:tc>
                <a:tc>
                  <a:txBody>
                    <a:bodyPr/>
                    <a:lstStyle/>
                    <a:p>
                      <a:pPr algn="ctr"/>
                      <a:r>
                        <a:rPr lang="el-GR" sz="1600" dirty="0"/>
                        <a:t>2</a:t>
                      </a:r>
                    </a:p>
                  </a:txBody>
                  <a:tcPr/>
                </a:tc>
                <a:extLst>
                  <a:ext uri="{0D108BD9-81ED-4DB2-BD59-A6C34878D82A}">
                    <a16:rowId xmlns:a16="http://schemas.microsoft.com/office/drawing/2014/main" val="10009"/>
                  </a:ext>
                </a:extLst>
              </a:tr>
              <a:tr h="402245">
                <a:tc>
                  <a:txBody>
                    <a:bodyPr/>
                    <a:lstStyle/>
                    <a:p>
                      <a:r>
                        <a:rPr lang="el-GR" sz="1600" dirty="0"/>
                        <a:t>Πολυσακχαρίτες </a:t>
                      </a:r>
                    </a:p>
                  </a:txBody>
                  <a:tcPr/>
                </a:tc>
                <a:tc>
                  <a:txBody>
                    <a:bodyPr/>
                    <a:lstStyle/>
                    <a:p>
                      <a:pPr algn="ctr"/>
                      <a:r>
                        <a:rPr lang="el-GR" sz="1600" dirty="0"/>
                        <a:t>2</a:t>
                      </a:r>
                    </a:p>
                  </a:txBody>
                  <a:tcPr/>
                </a:tc>
                <a:tc>
                  <a:txBody>
                    <a:bodyPr/>
                    <a:lstStyle/>
                    <a:p>
                      <a:pPr algn="ctr"/>
                      <a:r>
                        <a:rPr lang="el-GR" sz="1600" dirty="0"/>
                        <a:t>2</a:t>
                      </a:r>
                    </a:p>
                  </a:txBody>
                  <a:tcPr/>
                </a:tc>
                <a:extLst>
                  <a:ext uri="{0D108BD9-81ED-4DB2-BD59-A6C34878D82A}">
                    <a16:rowId xmlns:a16="http://schemas.microsoft.com/office/drawing/2014/main" val="10010"/>
                  </a:ext>
                </a:extLst>
              </a:tr>
              <a:tr h="402245">
                <a:tc>
                  <a:txBody>
                    <a:bodyPr/>
                    <a:lstStyle/>
                    <a:p>
                      <a:r>
                        <a:rPr lang="el-GR" sz="1600" dirty="0"/>
                        <a:t>Ολικός κυτταρικός όγκος</a:t>
                      </a:r>
                    </a:p>
                  </a:txBody>
                  <a:tcPr/>
                </a:tc>
                <a:tc>
                  <a:txBody>
                    <a:bodyPr/>
                    <a:lstStyle/>
                    <a:p>
                      <a:pPr algn="ctr"/>
                      <a:r>
                        <a:rPr lang="en-US" sz="1600" dirty="0"/>
                        <a:t>2X10</a:t>
                      </a:r>
                      <a:r>
                        <a:rPr lang="en-US" sz="1600" baseline="30000" dirty="0"/>
                        <a:t>-12</a:t>
                      </a:r>
                      <a:r>
                        <a:rPr lang="en-US" sz="1600" baseline="0" dirty="0"/>
                        <a:t>cm</a:t>
                      </a:r>
                      <a:r>
                        <a:rPr lang="en-US" sz="1600" baseline="30000" dirty="0"/>
                        <a:t>3</a:t>
                      </a:r>
                      <a:endParaRPr lang="el-GR" sz="1600" dirty="0"/>
                    </a:p>
                  </a:txBody>
                  <a:tcPr/>
                </a:tc>
                <a:tc>
                  <a:txBody>
                    <a:bodyPr/>
                    <a:lstStyle/>
                    <a:p>
                      <a:pPr algn="ctr"/>
                      <a:r>
                        <a:rPr lang="el-GR" sz="1600" dirty="0"/>
                        <a:t>4Χ10</a:t>
                      </a:r>
                      <a:r>
                        <a:rPr lang="el-GR" sz="1600" baseline="30000" dirty="0"/>
                        <a:t>-9</a:t>
                      </a:r>
                      <a:r>
                        <a:rPr lang="en-US" sz="1600" baseline="0" dirty="0"/>
                        <a:t>cm</a:t>
                      </a:r>
                      <a:r>
                        <a:rPr lang="en-US" sz="1600" baseline="30000" dirty="0"/>
                        <a:t>3</a:t>
                      </a:r>
                      <a:endParaRPr lang="el-GR" sz="1600" dirty="0"/>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1800200" y="2691123"/>
            <a:ext cx="2500330" cy="1323439"/>
          </a:xfrm>
          <a:prstGeom prst="rect">
            <a:avLst/>
          </a:prstGeom>
          <a:solidFill>
            <a:schemeClr val="accent1">
              <a:lumMod val="20000"/>
              <a:lumOff val="80000"/>
            </a:schemeClr>
          </a:solidFill>
          <a:ln>
            <a:solidFill>
              <a:schemeClr val="accent2"/>
            </a:solidFill>
          </a:ln>
          <a:effectLst>
            <a:outerShdw blurRad="50800" dist="38100" dir="5400000" algn="t" rotWithShape="0">
              <a:prstClr val="black">
                <a:alpha val="40000"/>
              </a:prstClr>
            </a:outerShdw>
          </a:effectLst>
        </p:spPr>
        <p:txBody>
          <a:bodyPr wrap="square" rtlCol="0">
            <a:spAutoFit/>
          </a:bodyPr>
          <a:lstStyle/>
          <a:p>
            <a:pPr defTabSz="457200"/>
            <a:r>
              <a:rPr lang="el-GR" sz="1600" dirty="0">
                <a:solidFill>
                  <a:srgbClr val="000000"/>
                </a:solidFill>
                <a:latin typeface="Calibri" panose="020F0502020204030204"/>
              </a:rPr>
              <a:t>Τα πιο διαδεδομένα στοιχεία στους ζωντανούς οργανισμούς είναι το οξυγόνο, ο άνθρακας, το υδρογόνο και το άζωτο.</a:t>
            </a:r>
          </a:p>
        </p:txBody>
      </p:sp>
      <p:graphicFrame>
        <p:nvGraphicFramePr>
          <p:cNvPr id="7" name="6 - Διάγραμμα"/>
          <p:cNvGraphicFramePr/>
          <p:nvPr/>
        </p:nvGraphicFramePr>
        <p:xfrm>
          <a:off x="4583832" y="1844825"/>
          <a:ext cx="5807968" cy="4219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 TextBox"/>
          <p:cNvSpPr txBox="1"/>
          <p:nvPr/>
        </p:nvSpPr>
        <p:spPr>
          <a:xfrm>
            <a:off x="2783632" y="476672"/>
            <a:ext cx="6447660" cy="400110"/>
          </a:xfrm>
          <a:prstGeom prst="rect">
            <a:avLst/>
          </a:prstGeom>
          <a:solidFill>
            <a:schemeClr val="tx2">
              <a:lumMod val="20000"/>
              <a:lumOff val="80000"/>
            </a:schemeClr>
          </a:solidFill>
        </p:spPr>
        <p:txBody>
          <a:bodyPr wrap="square" rtlCol="0">
            <a:spAutoFit/>
          </a:bodyPr>
          <a:lstStyle/>
          <a:p>
            <a:pPr defTabSz="457200"/>
            <a:r>
              <a:rPr lang="el-GR" sz="2000" dirty="0">
                <a:solidFill>
                  <a:srgbClr val="000000"/>
                </a:solidFill>
                <a:latin typeface="Calibri" panose="020F0502020204030204"/>
              </a:rPr>
              <a:t>Κοινές ιδιότητες άνθρακα, οξυγόνου, υδρογόνου και αζώτου</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667108" y="1428737"/>
            <a:ext cx="4357718" cy="646331"/>
          </a:xfrm>
          <a:prstGeom prst="rect">
            <a:avLst/>
          </a:prstGeom>
          <a:noFill/>
        </p:spPr>
        <p:txBody>
          <a:bodyPr wrap="square" rtlCol="0">
            <a:spAutoFit/>
          </a:bodyPr>
          <a:lstStyle/>
          <a:p>
            <a:pPr defTabSz="457200"/>
            <a:r>
              <a:rPr lang="el-GR" dirty="0">
                <a:solidFill>
                  <a:srgbClr val="000000"/>
                </a:solidFill>
                <a:latin typeface="Calibri" panose="020F0502020204030204"/>
              </a:rPr>
              <a:t>Τα βιολογικά μόρια είναι κυρίως οργανικά μόρια, δηλαδή ενώσεις του άνθρακα.</a:t>
            </a:r>
          </a:p>
        </p:txBody>
      </p:sp>
      <p:graphicFrame>
        <p:nvGraphicFramePr>
          <p:cNvPr id="7" name="6 - Πίνακας"/>
          <p:cNvGraphicFramePr>
            <a:graphicFrameLocks noGrp="1"/>
          </p:cNvGraphicFramePr>
          <p:nvPr/>
        </p:nvGraphicFramePr>
        <p:xfrm>
          <a:off x="2207283" y="194812"/>
          <a:ext cx="7920310" cy="3528837"/>
        </p:xfrm>
        <a:graphic>
          <a:graphicData uri="http://schemas.openxmlformats.org/drawingml/2006/table">
            <a:tbl>
              <a:tblPr firstRow="1" bandRow="1">
                <a:tableStyleId>{5C22544A-7EE6-4342-B048-85BDC9FD1C3A}</a:tableStyleId>
              </a:tblPr>
              <a:tblGrid>
                <a:gridCol w="7920310">
                  <a:extLst>
                    <a:ext uri="{9D8B030D-6E8A-4147-A177-3AD203B41FA5}">
                      <a16:colId xmlns:a16="http://schemas.microsoft.com/office/drawing/2014/main" val="20000"/>
                    </a:ext>
                  </a:extLst>
                </a:gridCol>
              </a:tblGrid>
              <a:tr h="7705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a:t>Άνθρακας</a:t>
                      </a:r>
                      <a:r>
                        <a:rPr lang="el-GR" dirty="0"/>
                        <a:t> </a:t>
                      </a:r>
                    </a:p>
                    <a:p>
                      <a:pPr algn="ctr"/>
                      <a:endParaRPr lang="el-GR" dirty="0"/>
                    </a:p>
                  </a:txBody>
                  <a:tcPr/>
                </a:tc>
                <a:extLst>
                  <a:ext uri="{0D108BD9-81ED-4DB2-BD59-A6C34878D82A}">
                    <a16:rowId xmlns:a16="http://schemas.microsoft.com/office/drawing/2014/main" val="10000"/>
                  </a:ext>
                </a:extLst>
              </a:tr>
              <a:tr h="446457">
                <a:tc>
                  <a:txBody>
                    <a:bodyPr/>
                    <a:lstStyle/>
                    <a:p>
                      <a:r>
                        <a:rPr lang="el-GR" dirty="0"/>
                        <a:t>Έχει</a:t>
                      </a:r>
                      <a:r>
                        <a:rPr lang="el-GR" baseline="0" dirty="0"/>
                        <a:t> μικρό ατομικό βάρος</a:t>
                      </a:r>
                      <a:endParaRPr lang="el-GR" dirty="0"/>
                    </a:p>
                  </a:txBody>
                  <a:tcPr/>
                </a:tc>
                <a:extLst>
                  <a:ext uri="{0D108BD9-81ED-4DB2-BD59-A6C34878D82A}">
                    <a16:rowId xmlns:a16="http://schemas.microsoft.com/office/drawing/2014/main" val="10001"/>
                  </a:ext>
                </a:extLst>
              </a:tr>
              <a:tr h="770595">
                <a:tc>
                  <a:txBody>
                    <a:bodyPr/>
                    <a:lstStyle/>
                    <a:p>
                      <a:r>
                        <a:rPr lang="el-GR" dirty="0"/>
                        <a:t>Σχηματίζει εύκολα ομοιοπολικούς δεσμούς με άλλα</a:t>
                      </a:r>
                      <a:r>
                        <a:rPr lang="el-GR" baseline="0" dirty="0"/>
                        <a:t> στοιχεία αλλά και με άλλα άτομα άνθρακα</a:t>
                      </a:r>
                      <a:endParaRPr lang="el-GR" dirty="0"/>
                    </a:p>
                  </a:txBody>
                  <a:tcPr/>
                </a:tc>
                <a:extLst>
                  <a:ext uri="{0D108BD9-81ED-4DB2-BD59-A6C34878D82A}">
                    <a16:rowId xmlns:a16="http://schemas.microsoft.com/office/drawing/2014/main" val="10002"/>
                  </a:ext>
                </a:extLst>
              </a:tr>
              <a:tr h="770595">
                <a:tc>
                  <a:txBody>
                    <a:bodyPr/>
                    <a:lstStyle/>
                    <a:p>
                      <a:r>
                        <a:rPr lang="el-GR" dirty="0"/>
                        <a:t>Συνδέεται με άλλα άτομα τόσο με απλούς όσο και με διπλούς ή τριπλούς</a:t>
                      </a:r>
                      <a:r>
                        <a:rPr lang="el-GR" baseline="0" dirty="0"/>
                        <a:t> μοριακούς δεσμούς</a:t>
                      </a:r>
                      <a:endParaRPr lang="el-GR" dirty="0"/>
                    </a:p>
                  </a:txBody>
                  <a:tcPr/>
                </a:tc>
                <a:extLst>
                  <a:ext uri="{0D108BD9-81ED-4DB2-BD59-A6C34878D82A}">
                    <a16:rowId xmlns:a16="http://schemas.microsoft.com/office/drawing/2014/main" val="10003"/>
                  </a:ext>
                </a:extLst>
              </a:tr>
              <a:tr h="770595">
                <a:tc>
                  <a:txBody>
                    <a:bodyPr/>
                    <a:lstStyle/>
                    <a:p>
                      <a:r>
                        <a:rPr lang="el-GR" dirty="0"/>
                        <a:t>Σχηματίζει μακριές</a:t>
                      </a:r>
                      <a:r>
                        <a:rPr lang="el-GR" baseline="0" dirty="0"/>
                        <a:t> αλυσίδες ευθύγραμμες ή διακλαδισμένες</a:t>
                      </a:r>
                      <a:r>
                        <a:rPr lang="en-US" baseline="0" dirty="0"/>
                        <a:t> </a:t>
                      </a:r>
                      <a:r>
                        <a:rPr lang="el-GR" baseline="0" dirty="0"/>
                        <a:t>και δακτυλίους</a:t>
                      </a:r>
                      <a:endParaRPr lang="el-GR" dirty="0"/>
                    </a:p>
                  </a:txBody>
                  <a:tcPr/>
                </a:tc>
                <a:extLst>
                  <a:ext uri="{0D108BD9-81ED-4DB2-BD59-A6C34878D82A}">
                    <a16:rowId xmlns:a16="http://schemas.microsoft.com/office/drawing/2014/main" val="10004"/>
                  </a:ext>
                </a:extLst>
              </a:tr>
            </a:tbl>
          </a:graphicData>
        </a:graphic>
      </p:graphicFrame>
      <p:pic>
        <p:nvPicPr>
          <p:cNvPr id="3073" name="Picture 1" descr="C:\Documents and Settings\Eleni\Τα έγγραφά μου\Downloads\άτομο-άνθρακα-στο-άσπρο-υπόβαθρο-ομή-37672212.jpg"/>
          <p:cNvPicPr>
            <a:picLocks noChangeAspect="1" noChangeArrowheads="1"/>
          </p:cNvPicPr>
          <p:nvPr/>
        </p:nvPicPr>
        <p:blipFill>
          <a:blip r:embed="rId2" cstate="print"/>
          <a:srcRect/>
          <a:stretch>
            <a:fillRect/>
          </a:stretch>
        </p:blipFill>
        <p:spPr bwMode="auto">
          <a:xfrm>
            <a:off x="2080741" y="3844869"/>
            <a:ext cx="3434712" cy="2325753"/>
          </a:xfrm>
          <a:prstGeom prst="rect">
            <a:avLst/>
          </a:prstGeom>
          <a:noFill/>
        </p:spPr>
      </p:pic>
      <p:sp>
        <p:nvSpPr>
          <p:cNvPr id="9" name="8 - TextBox"/>
          <p:cNvSpPr txBox="1"/>
          <p:nvPr/>
        </p:nvSpPr>
        <p:spPr>
          <a:xfrm>
            <a:off x="5524496" y="4581128"/>
            <a:ext cx="5143504" cy="1477328"/>
          </a:xfrm>
          <a:prstGeom prst="rect">
            <a:avLst/>
          </a:prstGeom>
          <a:noFill/>
        </p:spPr>
        <p:txBody>
          <a:bodyPr wrap="square" rtlCol="0">
            <a:spAutoFit/>
          </a:bodyPr>
          <a:lstStyle/>
          <a:p>
            <a:pPr defTabSz="457200"/>
            <a:endParaRPr lang="en-US" dirty="0">
              <a:solidFill>
                <a:srgbClr val="000000"/>
              </a:solidFill>
              <a:latin typeface="Calibri" panose="020F0502020204030204"/>
            </a:endParaRPr>
          </a:p>
          <a:p>
            <a:pPr defTabSz="457200"/>
            <a:r>
              <a:rPr lang="en-US" dirty="0">
                <a:solidFill>
                  <a:srgbClr val="000000"/>
                </a:solidFill>
                <a:latin typeface="Calibri" panose="020F0502020204030204"/>
              </a:rPr>
              <a:t>       C – C – C – C   ,   C – C = C – C   ,     C     </a:t>
            </a:r>
            <a:r>
              <a:rPr lang="en-US" dirty="0" err="1">
                <a:solidFill>
                  <a:srgbClr val="000000"/>
                </a:solidFill>
                <a:latin typeface="Calibri" panose="020F0502020204030204"/>
              </a:rPr>
              <a:t>C</a:t>
            </a:r>
            <a:r>
              <a:rPr lang="en-US" dirty="0">
                <a:solidFill>
                  <a:srgbClr val="000000"/>
                </a:solidFill>
                <a:latin typeface="Calibri" panose="020F0502020204030204"/>
              </a:rPr>
              <a:t>   </a:t>
            </a:r>
            <a:r>
              <a:rPr lang="en-US" dirty="0" err="1">
                <a:solidFill>
                  <a:srgbClr val="000000"/>
                </a:solidFill>
                <a:latin typeface="Calibri" panose="020F0502020204030204"/>
              </a:rPr>
              <a:t>C</a:t>
            </a:r>
            <a:r>
              <a:rPr lang="en-US" dirty="0">
                <a:solidFill>
                  <a:srgbClr val="000000"/>
                </a:solidFill>
                <a:latin typeface="Calibri" panose="020F0502020204030204"/>
              </a:rPr>
              <a:t>    </a:t>
            </a:r>
          </a:p>
          <a:p>
            <a:pPr defTabSz="457200"/>
            <a:r>
              <a:rPr lang="en-US" dirty="0">
                <a:solidFill>
                  <a:srgbClr val="000000"/>
                </a:solidFill>
                <a:latin typeface="Calibri" panose="020F0502020204030204"/>
              </a:rPr>
              <a:t> </a:t>
            </a:r>
          </a:p>
          <a:p>
            <a:pPr defTabSz="457200"/>
            <a:r>
              <a:rPr lang="en-US" dirty="0">
                <a:solidFill>
                  <a:srgbClr val="000000"/>
                </a:solidFill>
                <a:latin typeface="Calibri" panose="020F0502020204030204"/>
              </a:rPr>
              <a:t>           </a:t>
            </a:r>
          </a:p>
          <a:p>
            <a:pPr defTabSz="457200"/>
            <a:r>
              <a:rPr lang="en-US" dirty="0">
                <a:solidFill>
                  <a:srgbClr val="000000"/>
                </a:solidFill>
                <a:latin typeface="Calibri" panose="020F0502020204030204"/>
              </a:rPr>
              <a:t>          </a:t>
            </a:r>
            <a:endParaRPr lang="el-GR" dirty="0">
              <a:solidFill>
                <a:srgbClr val="000000"/>
              </a:solidFill>
              <a:latin typeface="Calibri" panose="020F0502020204030204"/>
            </a:endParaRPr>
          </a:p>
        </p:txBody>
      </p:sp>
      <p:cxnSp>
        <p:nvCxnSpPr>
          <p:cNvPr id="13" name="12 - Ευθεία γραμμή σύνδεσης"/>
          <p:cNvCxnSpPr/>
          <p:nvPr/>
        </p:nvCxnSpPr>
        <p:spPr>
          <a:xfrm rot="5400000" flipH="1" flipV="1">
            <a:off x="5951363"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19 - Ευθεία γραμμή σύνδεσης"/>
          <p:cNvCxnSpPr/>
          <p:nvPr/>
        </p:nvCxnSpPr>
        <p:spPr>
          <a:xfrm rot="5400000" flipH="1" flipV="1">
            <a:off x="5951363"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20 - Ευθεία γραμμή σύνδεσης"/>
          <p:cNvCxnSpPr/>
          <p:nvPr/>
        </p:nvCxnSpPr>
        <p:spPr>
          <a:xfrm rot="5400000" flipH="1" flipV="1">
            <a:off x="6311403"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21 - Ευθεία γραμμή σύνδεσης"/>
          <p:cNvCxnSpPr/>
          <p:nvPr/>
        </p:nvCxnSpPr>
        <p:spPr>
          <a:xfrm rot="5400000" flipH="1" flipV="1">
            <a:off x="6671443" y="4929595"/>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22 - Ευθεία γραμμή σύνδεσης"/>
          <p:cNvCxnSpPr/>
          <p:nvPr/>
        </p:nvCxnSpPr>
        <p:spPr>
          <a:xfrm rot="5400000" flipH="1" flipV="1">
            <a:off x="6960269"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 Ευθεία γραμμή σύνδεσης"/>
          <p:cNvCxnSpPr/>
          <p:nvPr/>
        </p:nvCxnSpPr>
        <p:spPr>
          <a:xfrm>
            <a:off x="7167570" y="5072074"/>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24 - Ευθεία γραμμή σύνδεσης"/>
          <p:cNvCxnSpPr/>
          <p:nvPr/>
        </p:nvCxnSpPr>
        <p:spPr>
          <a:xfrm>
            <a:off x="7096132" y="5072074"/>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 Ευθεία γραμμή σύνδεσης"/>
          <p:cNvCxnSpPr/>
          <p:nvPr/>
        </p:nvCxnSpPr>
        <p:spPr>
          <a:xfrm>
            <a:off x="7392144" y="5072074"/>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 Ευθεία γραμμή σύνδεσης"/>
          <p:cNvCxnSpPr/>
          <p:nvPr/>
        </p:nvCxnSpPr>
        <p:spPr>
          <a:xfrm rot="5400000" flipH="1" flipV="1">
            <a:off x="7464325"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27 - Ευθεία γραμμή σύνδεσης"/>
          <p:cNvCxnSpPr/>
          <p:nvPr/>
        </p:nvCxnSpPr>
        <p:spPr>
          <a:xfrm rot="5400000" flipH="1" flipV="1">
            <a:off x="7823571"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28 - Ευθεία γραμμή σύνδεσης"/>
          <p:cNvCxnSpPr/>
          <p:nvPr/>
        </p:nvCxnSpPr>
        <p:spPr>
          <a:xfrm rot="5400000" flipH="1" flipV="1">
            <a:off x="8183611"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 Ευθεία γραμμή σύνδεσης"/>
          <p:cNvCxnSpPr/>
          <p:nvPr/>
        </p:nvCxnSpPr>
        <p:spPr>
          <a:xfrm rot="5400000" flipH="1" flipV="1">
            <a:off x="8472437"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30 - Ευθεία γραμμή σύνδεσης"/>
          <p:cNvCxnSpPr/>
          <p:nvPr/>
        </p:nvCxnSpPr>
        <p:spPr>
          <a:xfrm>
            <a:off x="8616280" y="5013176"/>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 Ευθεία γραμμή σύνδεσης"/>
          <p:cNvCxnSpPr/>
          <p:nvPr/>
        </p:nvCxnSpPr>
        <p:spPr>
          <a:xfrm>
            <a:off x="8976890" y="5072074"/>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35 - Ευθεία γραμμή σύνδεσης"/>
          <p:cNvCxnSpPr/>
          <p:nvPr/>
        </p:nvCxnSpPr>
        <p:spPr>
          <a:xfrm rot="5400000" flipH="1" flipV="1">
            <a:off x="9768581" y="486898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40 - Ευθεία γραμμή σύνδεσης"/>
          <p:cNvCxnSpPr/>
          <p:nvPr/>
        </p:nvCxnSpPr>
        <p:spPr>
          <a:xfrm rot="5400000" flipH="1" flipV="1">
            <a:off x="6311403"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41 - Ευθεία γραμμή σύνδεσης"/>
          <p:cNvCxnSpPr/>
          <p:nvPr/>
        </p:nvCxnSpPr>
        <p:spPr>
          <a:xfrm rot="5400000" flipH="1" flipV="1">
            <a:off x="6671443"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42 - Ευθεία γραμμή σύνδεσης"/>
          <p:cNvCxnSpPr/>
          <p:nvPr/>
        </p:nvCxnSpPr>
        <p:spPr>
          <a:xfrm rot="5400000" flipH="1" flipV="1">
            <a:off x="6960269"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43 - Ευθεία γραμμή σύνδεσης"/>
          <p:cNvCxnSpPr/>
          <p:nvPr/>
        </p:nvCxnSpPr>
        <p:spPr>
          <a:xfrm rot="5400000" flipH="1" flipV="1">
            <a:off x="7452925" y="521534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44 - Ευθεία γραμμή σύνδεσης"/>
          <p:cNvCxnSpPr/>
          <p:nvPr/>
        </p:nvCxnSpPr>
        <p:spPr>
          <a:xfrm rot="5400000" flipH="1" flipV="1">
            <a:off x="8472437"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48 - Ευθεία γραμμή σύνδεσης"/>
          <p:cNvCxnSpPr/>
          <p:nvPr/>
        </p:nvCxnSpPr>
        <p:spPr>
          <a:xfrm>
            <a:off x="9264352" y="5085184"/>
            <a:ext cx="14344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52 - Ευθεία γραμμή σύνδεσης"/>
          <p:cNvCxnSpPr/>
          <p:nvPr/>
        </p:nvCxnSpPr>
        <p:spPr>
          <a:xfrm rot="5400000">
            <a:off x="5809454" y="5072868"/>
            <a:ext cx="15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57 - Ευθεία γραμμή σύνδεσης"/>
          <p:cNvCxnSpPr/>
          <p:nvPr/>
        </p:nvCxnSpPr>
        <p:spPr>
          <a:xfrm rot="5400000" flipH="1" flipV="1">
            <a:off x="6167438" y="5857892"/>
            <a:ext cx="15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49 - Ευθεία γραμμή σύνδεσης"/>
          <p:cNvCxnSpPr/>
          <p:nvPr/>
        </p:nvCxnSpPr>
        <p:spPr>
          <a:xfrm flipH="1">
            <a:off x="5735960" y="5013176"/>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63 - Ευθεία γραμμή σύνδεσης"/>
          <p:cNvCxnSpPr/>
          <p:nvPr/>
        </p:nvCxnSpPr>
        <p:spPr>
          <a:xfrm>
            <a:off x="9264352" y="5013176"/>
            <a:ext cx="14344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64 - Ευθεία γραμμή σύνδεσης"/>
          <p:cNvCxnSpPr/>
          <p:nvPr/>
        </p:nvCxnSpPr>
        <p:spPr>
          <a:xfrm>
            <a:off x="9264352" y="4939580"/>
            <a:ext cx="14344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65 - Ευθεία γραμμή σύνδεσης"/>
          <p:cNvCxnSpPr/>
          <p:nvPr/>
        </p:nvCxnSpPr>
        <p:spPr>
          <a:xfrm>
            <a:off x="9624392" y="5013176"/>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66 - Ευθεία γραμμή σύνδεσης"/>
          <p:cNvCxnSpPr/>
          <p:nvPr/>
        </p:nvCxnSpPr>
        <p:spPr>
          <a:xfrm>
            <a:off x="9912424" y="5013176"/>
            <a:ext cx="714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69 - Ευθεία γραμμή σύνδεσης"/>
          <p:cNvCxnSpPr/>
          <p:nvPr/>
        </p:nvCxnSpPr>
        <p:spPr>
          <a:xfrm rot="5400000" flipH="1" flipV="1">
            <a:off x="9768581" y="5229027"/>
            <a:ext cx="144464" cy="79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143672" y="764705"/>
            <a:ext cx="5069124" cy="46166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400" dirty="0">
                <a:solidFill>
                  <a:srgbClr val="000000"/>
                </a:solidFill>
                <a:latin typeface="Calibri" panose="020F0502020204030204"/>
              </a:rPr>
              <a:t>Το μόριο του νερού</a:t>
            </a:r>
          </a:p>
        </p:txBody>
      </p:sp>
      <p:pic>
        <p:nvPicPr>
          <p:cNvPr id="6" name="Picture 7" descr="C:\Documents and Settings\Eleni\Τα έγγραφά μου\Downloads\molecula-de-agu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80177" y="2780929"/>
            <a:ext cx="2428875" cy="2009775"/>
          </a:xfrm>
          <a:prstGeom prst="rect">
            <a:avLst/>
          </a:prstGeom>
          <a:noFill/>
        </p:spPr>
      </p:pic>
      <p:sp>
        <p:nvSpPr>
          <p:cNvPr id="8" name="7 - TextBox"/>
          <p:cNvSpPr txBox="1"/>
          <p:nvPr/>
        </p:nvSpPr>
        <p:spPr>
          <a:xfrm>
            <a:off x="1919536" y="1988840"/>
            <a:ext cx="5472608" cy="40934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buFont typeface="Wingdings" pitchFamily="2" charset="2"/>
              <a:buChar char="ü"/>
            </a:pPr>
            <a:r>
              <a:rPr lang="el-GR" sz="2000" dirty="0">
                <a:solidFill>
                  <a:srgbClr val="000000"/>
                </a:solidFill>
                <a:latin typeface="Calibri" panose="020F0502020204030204"/>
              </a:rPr>
              <a:t>Η ζωή ξεκίνησε στους αρχέγονους ωκεανούς και ως συνέπεια στηρίζεται στις ιδιότητες του νερού</a:t>
            </a:r>
            <a:endParaRPr lang="en-US" sz="2000" dirty="0">
              <a:solidFill>
                <a:srgbClr val="000000"/>
              </a:solidFill>
              <a:latin typeface="Calibri" panose="020F0502020204030204"/>
            </a:endParaRPr>
          </a:p>
          <a:p>
            <a:pPr defTabSz="457200">
              <a:buFont typeface="Wingdings" pitchFamily="2" charset="2"/>
              <a:buChar char="ü"/>
            </a:pPr>
            <a:endParaRPr lang="en-US" sz="2000" dirty="0">
              <a:solidFill>
                <a:srgbClr val="000000"/>
              </a:solidFill>
              <a:latin typeface="Calibri" panose="020F0502020204030204"/>
            </a:endParaRPr>
          </a:p>
          <a:p>
            <a:pPr defTabSz="457200">
              <a:buFont typeface="Wingdings" pitchFamily="2" charset="2"/>
              <a:buChar char="ü"/>
            </a:pPr>
            <a:r>
              <a:rPr lang="el-GR" sz="2000" dirty="0">
                <a:solidFill>
                  <a:srgbClr val="000000"/>
                </a:solidFill>
                <a:latin typeface="Calibri" panose="020F0502020204030204"/>
              </a:rPr>
              <a:t>Αποτελεί το 70% του κυτταρικού όγκου</a:t>
            </a:r>
            <a:endParaRPr lang="en-US" sz="2000" dirty="0">
              <a:solidFill>
                <a:srgbClr val="000000"/>
              </a:solidFill>
              <a:latin typeface="Calibri" panose="020F0502020204030204"/>
            </a:endParaRPr>
          </a:p>
          <a:p>
            <a:pPr defTabSz="457200">
              <a:buFont typeface="Wingdings" pitchFamily="2" charset="2"/>
              <a:buChar char="ü"/>
            </a:pPr>
            <a:endParaRPr lang="el-GR" sz="2000" dirty="0">
              <a:solidFill>
                <a:srgbClr val="000000"/>
              </a:solidFill>
              <a:latin typeface="Calibri" panose="020F0502020204030204"/>
            </a:endParaRPr>
          </a:p>
          <a:p>
            <a:pPr defTabSz="457200">
              <a:buFont typeface="Wingdings" pitchFamily="2" charset="2"/>
              <a:buChar char="ü"/>
            </a:pPr>
            <a:r>
              <a:rPr lang="el-GR" sz="2000" dirty="0">
                <a:solidFill>
                  <a:srgbClr val="000000"/>
                </a:solidFill>
                <a:latin typeface="Calibri" panose="020F0502020204030204"/>
              </a:rPr>
              <a:t>Είναι το εσωτερικό και εξωτερικό περιβάλλον των κυττάρων</a:t>
            </a:r>
            <a:endParaRPr lang="en-US" sz="2000" dirty="0">
              <a:solidFill>
                <a:srgbClr val="000000"/>
              </a:solidFill>
              <a:latin typeface="Calibri" panose="020F0502020204030204"/>
            </a:endParaRPr>
          </a:p>
          <a:p>
            <a:pPr defTabSz="457200">
              <a:buFont typeface="Wingdings" pitchFamily="2" charset="2"/>
              <a:buChar char="ü"/>
            </a:pPr>
            <a:endParaRPr lang="el-GR" sz="2000" dirty="0">
              <a:solidFill>
                <a:srgbClr val="000000"/>
              </a:solidFill>
              <a:latin typeface="Calibri" panose="020F0502020204030204"/>
            </a:endParaRPr>
          </a:p>
          <a:p>
            <a:pPr defTabSz="457200">
              <a:buFont typeface="Wingdings" pitchFamily="2" charset="2"/>
              <a:buChar char="ü"/>
            </a:pPr>
            <a:r>
              <a:rPr lang="el-GR" sz="2000" dirty="0">
                <a:solidFill>
                  <a:srgbClr val="000000"/>
                </a:solidFill>
                <a:latin typeface="Calibri" panose="020F0502020204030204"/>
              </a:rPr>
              <a:t>Όλα τα χημικά μόρια του κυττάρου βρίσκονται στο νερό</a:t>
            </a:r>
            <a:endParaRPr lang="en-US" sz="2000" dirty="0">
              <a:solidFill>
                <a:srgbClr val="000000"/>
              </a:solidFill>
              <a:latin typeface="Calibri" panose="020F0502020204030204"/>
            </a:endParaRPr>
          </a:p>
          <a:p>
            <a:pPr defTabSz="457200">
              <a:buFont typeface="Wingdings" pitchFamily="2" charset="2"/>
              <a:buChar char="ü"/>
            </a:pPr>
            <a:endParaRPr lang="el-GR" sz="2000" dirty="0">
              <a:solidFill>
                <a:srgbClr val="000000"/>
              </a:solidFill>
              <a:latin typeface="Calibri" panose="020F0502020204030204"/>
            </a:endParaRPr>
          </a:p>
          <a:p>
            <a:pPr defTabSz="457200">
              <a:buFont typeface="Wingdings" pitchFamily="2" charset="2"/>
              <a:buChar char="ü"/>
            </a:pPr>
            <a:r>
              <a:rPr lang="el-GR" sz="2000" dirty="0">
                <a:solidFill>
                  <a:srgbClr val="000000"/>
                </a:solidFill>
                <a:latin typeface="Calibri" panose="020F0502020204030204"/>
              </a:rPr>
              <a:t>Είναι άριστος διαλύτης</a:t>
            </a:r>
          </a:p>
          <a:p>
            <a:pPr defTabSz="457200"/>
            <a:r>
              <a:rPr lang="el-GR" sz="2000" dirty="0">
                <a:solidFill>
                  <a:srgbClr val="000000"/>
                </a:solidFill>
                <a:latin typeface="Calibri" panose="020F0502020204030204"/>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2207568" y="764704"/>
          <a:ext cx="799288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Eleni\Τα έγγραφά μου\Downloads\img1_6.jpg"/>
          <p:cNvPicPr>
            <a:picLocks noChangeAspect="1" noChangeArrowheads="1"/>
          </p:cNvPicPr>
          <p:nvPr/>
        </p:nvPicPr>
        <p:blipFill>
          <a:blip r:embed="rId2" cstate="print"/>
          <a:srcRect/>
          <a:stretch>
            <a:fillRect/>
          </a:stretch>
        </p:blipFill>
        <p:spPr bwMode="auto">
          <a:xfrm>
            <a:off x="2423592" y="1858256"/>
            <a:ext cx="7344816" cy="3073544"/>
          </a:xfrm>
          <a:prstGeom prst="rect">
            <a:avLst/>
          </a:prstGeom>
          <a:noFill/>
        </p:spPr>
      </p:pic>
      <p:sp>
        <p:nvSpPr>
          <p:cNvPr id="4" name="3 - TextBox"/>
          <p:cNvSpPr txBox="1"/>
          <p:nvPr/>
        </p:nvSpPr>
        <p:spPr>
          <a:xfrm>
            <a:off x="5124400" y="5085184"/>
            <a:ext cx="4644008" cy="923330"/>
          </a:xfrm>
          <a:prstGeom prst="rect">
            <a:avLst/>
          </a:prstGeom>
          <a:noFill/>
          <a:ln>
            <a:solidFill>
              <a:schemeClr val="accent2"/>
            </a:solidFill>
          </a:ln>
        </p:spPr>
        <p:txBody>
          <a:bodyPr wrap="square" rtlCol="0">
            <a:spAutoFit/>
          </a:bodyPr>
          <a:lstStyle/>
          <a:p>
            <a:pPr defTabSz="457200"/>
            <a:r>
              <a:rPr lang="el-GR" dirty="0">
                <a:solidFill>
                  <a:srgbClr val="000000"/>
                </a:solidFill>
                <a:latin typeface="Calibri" panose="020F0502020204030204"/>
              </a:rPr>
              <a:t>Οι βασικές αντιδράσεις των χημικών μορίων των κυττάρων στηρίζονται στους μηχανισμούς συμπύκνωσης και υδρόλυσης</a:t>
            </a:r>
          </a:p>
        </p:txBody>
      </p:sp>
      <p:sp>
        <p:nvSpPr>
          <p:cNvPr id="5" name="4 - TextBox"/>
          <p:cNvSpPr txBox="1"/>
          <p:nvPr/>
        </p:nvSpPr>
        <p:spPr>
          <a:xfrm>
            <a:off x="2351584" y="1146230"/>
            <a:ext cx="7344816" cy="369332"/>
          </a:xfrm>
          <a:prstGeom prst="rect">
            <a:avLst/>
          </a:prstGeom>
          <a:solidFill>
            <a:schemeClr val="accent1">
              <a:lumMod val="40000"/>
              <a:lumOff val="60000"/>
            </a:schemeClr>
          </a:solidFill>
        </p:spPr>
        <p:txBody>
          <a:bodyPr wrap="square" rtlCol="0">
            <a:spAutoFit/>
          </a:bodyPr>
          <a:lstStyle/>
          <a:p>
            <a:pPr algn="ctr" defTabSz="457200"/>
            <a:r>
              <a:rPr lang="el-GR" dirty="0">
                <a:solidFill>
                  <a:srgbClr val="000000"/>
                </a:solidFill>
                <a:latin typeface="Calibri" panose="020F0502020204030204"/>
              </a:rPr>
              <a:t>Σύνδεση μονομερών για τη σύνθεση μακρομορίων</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816896" y="3659541"/>
            <a:ext cx="4500594" cy="181588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endParaRPr lang="el-GR" sz="1600" dirty="0">
              <a:solidFill>
                <a:srgbClr val="000000"/>
              </a:solidFill>
              <a:latin typeface="Calibri" panose="020F0502020204030204"/>
            </a:endParaRPr>
          </a:p>
          <a:p>
            <a:pPr algn="ctr" defTabSz="457200"/>
            <a:r>
              <a:rPr lang="el-GR" sz="1600" b="1" dirty="0">
                <a:solidFill>
                  <a:srgbClr val="000000"/>
                </a:solidFill>
                <a:latin typeface="Calibri" panose="020F0502020204030204"/>
              </a:rPr>
              <a:t>Κυτταρική θεωρία:</a:t>
            </a:r>
          </a:p>
          <a:p>
            <a:pPr algn="ctr" defTabSz="457200"/>
            <a:r>
              <a:rPr lang="el-GR" sz="1600" dirty="0">
                <a:solidFill>
                  <a:srgbClr val="000000"/>
                </a:solidFill>
                <a:latin typeface="Calibri" panose="020F0502020204030204"/>
              </a:rPr>
              <a:t>Όλοι οι ζωντανοί οργανισμοί αποτελούνται από ένα ή περισσότερα κύτταρα. Όλα τα κύτταρα προέρχονται από τη διαίρεση προϋπάρχοντος κυττάρου</a:t>
            </a:r>
            <a:endParaRPr lang="en-US" sz="1600" dirty="0">
              <a:solidFill>
                <a:srgbClr val="000000"/>
              </a:solidFill>
              <a:latin typeface="Calibri" panose="020F0502020204030204"/>
            </a:endParaRPr>
          </a:p>
          <a:p>
            <a:pPr algn="ctr" defTabSz="457200"/>
            <a:endParaRPr lang="el-GR" sz="1600" dirty="0">
              <a:solidFill>
                <a:srgbClr val="000000"/>
              </a:solidFill>
              <a:latin typeface="Calibri" panose="020F0502020204030204"/>
            </a:endParaRPr>
          </a:p>
        </p:txBody>
      </p:sp>
      <p:sp>
        <p:nvSpPr>
          <p:cNvPr id="3" name="2 - TextBox"/>
          <p:cNvSpPr txBox="1"/>
          <p:nvPr/>
        </p:nvSpPr>
        <p:spPr>
          <a:xfrm>
            <a:off x="3796069" y="1838055"/>
            <a:ext cx="4500594" cy="156966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endParaRPr lang="el-GR" sz="1600" dirty="0">
              <a:solidFill>
                <a:srgbClr val="000000"/>
              </a:solidFill>
              <a:latin typeface="Calibri" panose="020F0502020204030204"/>
            </a:endParaRPr>
          </a:p>
          <a:p>
            <a:pPr algn="ctr" defTabSz="457200"/>
            <a:r>
              <a:rPr lang="el-GR" sz="1600" dirty="0">
                <a:solidFill>
                  <a:srgbClr val="000000"/>
                </a:solidFill>
                <a:latin typeface="Calibri" panose="020F0502020204030204"/>
              </a:rPr>
              <a:t>Η βάση της ζωής είναι το </a:t>
            </a:r>
            <a:r>
              <a:rPr lang="el-GR" sz="1600" b="1" dirty="0">
                <a:solidFill>
                  <a:srgbClr val="000000"/>
                </a:solidFill>
                <a:latin typeface="Calibri" panose="020F0502020204030204"/>
              </a:rPr>
              <a:t>κύτταρο</a:t>
            </a:r>
          </a:p>
          <a:p>
            <a:pPr algn="ctr" defTabSz="457200"/>
            <a:endParaRPr lang="el-GR" sz="1600" dirty="0">
              <a:solidFill>
                <a:srgbClr val="000000"/>
              </a:solidFill>
              <a:latin typeface="Calibri" panose="020F0502020204030204"/>
            </a:endParaRPr>
          </a:p>
          <a:p>
            <a:pPr algn="ctr" defTabSz="457200"/>
            <a:r>
              <a:rPr lang="el-GR" sz="1600" b="1" dirty="0">
                <a:solidFill>
                  <a:srgbClr val="000000"/>
                </a:solidFill>
                <a:latin typeface="Calibri" panose="020F0502020204030204"/>
              </a:rPr>
              <a:t>Κύτταρο: </a:t>
            </a:r>
            <a:r>
              <a:rPr lang="el-GR" sz="1600" dirty="0">
                <a:solidFill>
                  <a:srgbClr val="000000"/>
                </a:solidFill>
                <a:latin typeface="Calibri" panose="020F0502020204030204"/>
              </a:rPr>
              <a:t>Η μικρότερη δυνατή μονάδα που φέρει τα χαρακτηριστικά της ζωής</a:t>
            </a:r>
          </a:p>
          <a:p>
            <a:pPr algn="ctr" defTabSz="457200"/>
            <a:endParaRPr lang="el-GR" sz="1600" dirty="0">
              <a:solidFill>
                <a:srgbClr val="000000"/>
              </a:solidFill>
              <a:latin typeface="Calibri" panose="020F0502020204030204"/>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991545" y="476673"/>
          <a:ext cx="8280919" cy="5616623"/>
        </p:xfrm>
        <a:graphic>
          <a:graphicData uri="http://schemas.openxmlformats.org/drawingml/2006/table">
            <a:tbl>
              <a:tblPr firstRow="1" bandRow="1">
                <a:tableStyleId>{5C22544A-7EE6-4342-B048-85BDC9FD1C3A}</a:tableStyleId>
              </a:tblPr>
              <a:tblGrid>
                <a:gridCol w="1592484">
                  <a:extLst>
                    <a:ext uri="{9D8B030D-6E8A-4147-A177-3AD203B41FA5}">
                      <a16:colId xmlns:a16="http://schemas.microsoft.com/office/drawing/2014/main" val="20000"/>
                    </a:ext>
                  </a:extLst>
                </a:gridCol>
                <a:gridCol w="1592485">
                  <a:extLst>
                    <a:ext uri="{9D8B030D-6E8A-4147-A177-3AD203B41FA5}">
                      <a16:colId xmlns:a16="http://schemas.microsoft.com/office/drawing/2014/main" val="20001"/>
                    </a:ext>
                  </a:extLst>
                </a:gridCol>
                <a:gridCol w="1672106">
                  <a:extLst>
                    <a:ext uri="{9D8B030D-6E8A-4147-A177-3AD203B41FA5}">
                      <a16:colId xmlns:a16="http://schemas.microsoft.com/office/drawing/2014/main" val="20002"/>
                    </a:ext>
                  </a:extLst>
                </a:gridCol>
                <a:gridCol w="1910982">
                  <a:extLst>
                    <a:ext uri="{9D8B030D-6E8A-4147-A177-3AD203B41FA5}">
                      <a16:colId xmlns:a16="http://schemas.microsoft.com/office/drawing/2014/main" val="20003"/>
                    </a:ext>
                  </a:extLst>
                </a:gridCol>
                <a:gridCol w="1512862">
                  <a:extLst>
                    <a:ext uri="{9D8B030D-6E8A-4147-A177-3AD203B41FA5}">
                      <a16:colId xmlns:a16="http://schemas.microsoft.com/office/drawing/2014/main" val="20004"/>
                    </a:ext>
                  </a:extLst>
                </a:gridCol>
              </a:tblGrid>
              <a:tr h="880217">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a:t>Μακρομόρια των κυττάρων</a:t>
                      </a:r>
                    </a:p>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796386">
                <a:tc>
                  <a:txBody>
                    <a:bodyPr/>
                    <a:lstStyle/>
                    <a:p>
                      <a:r>
                        <a:rPr lang="el-GR" sz="1600" b="1" dirty="0"/>
                        <a:t>Μακρομόριο </a:t>
                      </a:r>
                    </a:p>
                  </a:txBody>
                  <a:tcPr/>
                </a:tc>
                <a:tc>
                  <a:txBody>
                    <a:bodyPr/>
                    <a:lstStyle/>
                    <a:p>
                      <a:r>
                        <a:rPr lang="el-GR" sz="1600" dirty="0"/>
                        <a:t>Πρωτεΐνες </a:t>
                      </a:r>
                    </a:p>
                  </a:txBody>
                  <a:tcPr/>
                </a:tc>
                <a:tc>
                  <a:txBody>
                    <a:bodyPr/>
                    <a:lstStyle/>
                    <a:p>
                      <a:r>
                        <a:rPr lang="el-GR" sz="1600" dirty="0"/>
                        <a:t>Νουκλεϊκά οξέα</a:t>
                      </a:r>
                    </a:p>
                  </a:txBody>
                  <a:tcPr/>
                </a:tc>
                <a:tc>
                  <a:txBody>
                    <a:bodyPr/>
                    <a:lstStyle/>
                    <a:p>
                      <a:r>
                        <a:rPr lang="el-GR" sz="1600" dirty="0"/>
                        <a:t>Πολυσακχαρίτες </a:t>
                      </a:r>
                    </a:p>
                  </a:txBody>
                  <a:tcPr/>
                </a:tc>
                <a:tc>
                  <a:txBody>
                    <a:bodyPr/>
                    <a:lstStyle/>
                    <a:p>
                      <a:r>
                        <a:rPr lang="el-GR" sz="1600" dirty="0"/>
                        <a:t>Λιπίδια </a:t>
                      </a:r>
                    </a:p>
                  </a:txBody>
                  <a:tcPr/>
                </a:tc>
                <a:extLst>
                  <a:ext uri="{0D108BD9-81ED-4DB2-BD59-A6C34878D82A}">
                    <a16:rowId xmlns:a16="http://schemas.microsoft.com/office/drawing/2014/main" val="10001"/>
                  </a:ext>
                </a:extLst>
              </a:tr>
              <a:tr h="796386">
                <a:tc>
                  <a:txBody>
                    <a:bodyPr/>
                    <a:lstStyle/>
                    <a:p>
                      <a:r>
                        <a:rPr lang="el-GR" sz="1600" b="1" dirty="0"/>
                        <a:t>Δομικές</a:t>
                      </a:r>
                      <a:r>
                        <a:rPr lang="el-GR" sz="1600" b="1" baseline="0" dirty="0"/>
                        <a:t> μονάδες</a:t>
                      </a:r>
                      <a:endParaRPr lang="el-GR" sz="1600" b="1" dirty="0"/>
                    </a:p>
                  </a:txBody>
                  <a:tcPr/>
                </a:tc>
                <a:tc>
                  <a:txBody>
                    <a:bodyPr/>
                    <a:lstStyle/>
                    <a:p>
                      <a:r>
                        <a:rPr lang="el-GR" sz="1600" dirty="0"/>
                        <a:t>Αμινοξέα</a:t>
                      </a:r>
                      <a:r>
                        <a:rPr lang="el-GR" sz="1600" baseline="0" dirty="0"/>
                        <a:t> </a:t>
                      </a:r>
                      <a:endParaRPr lang="el-GR" sz="1600" dirty="0"/>
                    </a:p>
                  </a:txBody>
                  <a:tcPr/>
                </a:tc>
                <a:tc>
                  <a:txBody>
                    <a:bodyPr/>
                    <a:lstStyle/>
                    <a:p>
                      <a:r>
                        <a:rPr lang="el-GR" sz="1600" dirty="0"/>
                        <a:t>Νουκλεοτίδια</a:t>
                      </a:r>
                    </a:p>
                  </a:txBody>
                  <a:tcPr/>
                </a:tc>
                <a:tc>
                  <a:txBody>
                    <a:bodyPr/>
                    <a:lstStyle/>
                    <a:p>
                      <a:r>
                        <a:rPr lang="el-GR" sz="1600" dirty="0"/>
                        <a:t>Μονοσακχαρίτες</a:t>
                      </a:r>
                    </a:p>
                  </a:txBody>
                  <a:tcPr/>
                </a:tc>
                <a:tc>
                  <a:txBody>
                    <a:bodyPr/>
                    <a:lstStyle/>
                    <a:p>
                      <a:r>
                        <a:rPr lang="el-GR" sz="1600" dirty="0"/>
                        <a:t>Λιπαρά οξέα + γλυκερόλη</a:t>
                      </a:r>
                    </a:p>
                  </a:txBody>
                  <a:tcPr/>
                </a:tc>
                <a:extLst>
                  <a:ext uri="{0D108BD9-81ED-4DB2-BD59-A6C34878D82A}">
                    <a16:rowId xmlns:a16="http://schemas.microsoft.com/office/drawing/2014/main" val="10002"/>
                  </a:ext>
                </a:extLst>
              </a:tr>
              <a:tr h="3143634">
                <a:tc>
                  <a:txBody>
                    <a:bodyPr/>
                    <a:lstStyle/>
                    <a:p>
                      <a:r>
                        <a:rPr lang="el-GR" sz="1600" b="1" dirty="0"/>
                        <a:t>Λειτουργία </a:t>
                      </a:r>
                    </a:p>
                  </a:txBody>
                  <a:tcPr/>
                </a:tc>
                <a:tc>
                  <a:txBody>
                    <a:bodyPr/>
                    <a:lstStyle/>
                    <a:p>
                      <a:r>
                        <a:rPr lang="el-GR" sz="1600" dirty="0"/>
                        <a:t>Ένζυμα, ρυθμιστικά στοιχεία, δομικά υλικά, έλεγχος γονιδίων,</a:t>
                      </a:r>
                      <a:r>
                        <a:rPr lang="el-GR" sz="1600" baseline="0" dirty="0"/>
                        <a:t> μεταφορά ουσιών, κίνηση κ.α.</a:t>
                      </a:r>
                      <a:endParaRPr lang="el-GR" sz="1600" dirty="0"/>
                    </a:p>
                  </a:txBody>
                  <a:tcPr/>
                </a:tc>
                <a:tc>
                  <a:txBody>
                    <a:bodyPr/>
                    <a:lstStyle/>
                    <a:p>
                      <a:r>
                        <a:rPr lang="el-GR" sz="1600" dirty="0"/>
                        <a:t>Γενετικό υλικό, μεταφορά αμινοξέων, δομικά υλικά</a:t>
                      </a:r>
                    </a:p>
                  </a:txBody>
                  <a:tcPr/>
                </a:tc>
                <a:tc>
                  <a:txBody>
                    <a:bodyPr/>
                    <a:lstStyle/>
                    <a:p>
                      <a:r>
                        <a:rPr lang="el-GR" sz="1600" dirty="0"/>
                        <a:t>Ενέργεια, δομικά υλικά</a:t>
                      </a:r>
                    </a:p>
                  </a:txBody>
                  <a:tcPr/>
                </a:tc>
                <a:tc>
                  <a:txBody>
                    <a:bodyPr/>
                    <a:lstStyle/>
                    <a:p>
                      <a:r>
                        <a:rPr lang="el-GR" sz="1600" dirty="0"/>
                        <a:t>Ενέργεια, δομικά υλικά</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2351584" y="332656"/>
          <a:ext cx="7416824"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107668" y="825390"/>
            <a:ext cx="5976664" cy="646331"/>
          </a:xfrm>
          <a:prstGeom prst="rect">
            <a:avLst/>
          </a:prstGeom>
          <a:solidFill>
            <a:schemeClr val="tx2">
              <a:lumMod val="20000"/>
              <a:lumOff val="80000"/>
            </a:schemeClr>
          </a:solidFill>
        </p:spPr>
        <p:txBody>
          <a:bodyPr wrap="square" rtlCol="0">
            <a:spAutoFit/>
          </a:bodyPr>
          <a:lstStyle/>
          <a:p>
            <a:pPr algn="ctr" defTabSz="457200"/>
            <a:r>
              <a:rPr lang="el-GR" b="1" dirty="0">
                <a:solidFill>
                  <a:srgbClr val="000000"/>
                </a:solidFill>
                <a:latin typeface="Calibri" panose="020F0502020204030204"/>
              </a:rPr>
              <a:t>Μονοσακχαρίτες  ή υδατάνθρακες (</a:t>
            </a:r>
            <a:r>
              <a:rPr lang="en-US" b="1" dirty="0">
                <a:solidFill>
                  <a:srgbClr val="000000"/>
                </a:solidFill>
                <a:latin typeface="Calibri" panose="020F0502020204030204"/>
              </a:rPr>
              <a:t>CH</a:t>
            </a:r>
            <a:r>
              <a:rPr lang="en-US" b="1" baseline="-25000" dirty="0">
                <a:solidFill>
                  <a:srgbClr val="000000"/>
                </a:solidFill>
                <a:latin typeface="Calibri" panose="020F0502020204030204"/>
              </a:rPr>
              <a:t>2</a:t>
            </a:r>
            <a:r>
              <a:rPr lang="en-US" b="1" dirty="0">
                <a:solidFill>
                  <a:srgbClr val="000000"/>
                </a:solidFill>
                <a:latin typeface="Calibri" panose="020F0502020204030204"/>
              </a:rPr>
              <a:t>O)</a:t>
            </a:r>
            <a:r>
              <a:rPr lang="el-GR" b="1" baseline="-25000" dirty="0">
                <a:solidFill>
                  <a:srgbClr val="000000"/>
                </a:solidFill>
                <a:latin typeface="Calibri" panose="020F0502020204030204"/>
              </a:rPr>
              <a:t>ν</a:t>
            </a:r>
          </a:p>
          <a:p>
            <a:pPr algn="ctr" defTabSz="457200"/>
            <a:r>
              <a:rPr lang="el-GR" b="1" dirty="0">
                <a:solidFill>
                  <a:srgbClr val="000000"/>
                </a:solidFill>
                <a:latin typeface="Calibri" panose="020F0502020204030204"/>
              </a:rPr>
              <a:t>ν = 3, 4, 5, 6, 7</a:t>
            </a:r>
          </a:p>
        </p:txBody>
      </p:sp>
      <p:graphicFrame>
        <p:nvGraphicFramePr>
          <p:cNvPr id="6" name="5 - Διάγραμμα"/>
          <p:cNvGraphicFramePr/>
          <p:nvPr/>
        </p:nvGraphicFramePr>
        <p:xfrm>
          <a:off x="3024166" y="20002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οπτικά ισομερή"/>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l-GR">
              <a:solidFill>
                <a:srgbClr val="000000"/>
              </a:solidFill>
              <a:latin typeface="Calibri" panose="020F0502020204030204"/>
            </a:endParaRPr>
          </a:p>
        </p:txBody>
      </p:sp>
      <p:pic>
        <p:nvPicPr>
          <p:cNvPr id="1027" name="Picture 3" descr="C:\Documents and Settings\Eleni\Τα έγγραφά μου\Downloads\slide_6.jpg"/>
          <p:cNvPicPr>
            <a:picLocks noChangeAspect="1" noChangeArrowheads="1"/>
          </p:cNvPicPr>
          <p:nvPr/>
        </p:nvPicPr>
        <p:blipFill>
          <a:blip r:embed="rId2" cstate="print"/>
          <a:srcRect/>
          <a:stretch>
            <a:fillRect/>
          </a:stretch>
        </p:blipFill>
        <p:spPr bwMode="auto">
          <a:xfrm>
            <a:off x="5305468" y="1143000"/>
            <a:ext cx="5255029" cy="4518248"/>
          </a:xfrm>
          <a:prstGeom prst="rect">
            <a:avLst/>
          </a:prstGeom>
          <a:noFill/>
        </p:spPr>
      </p:pic>
      <p:sp>
        <p:nvSpPr>
          <p:cNvPr id="6" name="5 - TextBox"/>
          <p:cNvSpPr txBox="1"/>
          <p:nvPr/>
        </p:nvSpPr>
        <p:spPr>
          <a:xfrm>
            <a:off x="1631504" y="2060848"/>
            <a:ext cx="3816424" cy="1754326"/>
          </a:xfrm>
          <a:prstGeom prst="rect">
            <a:avLst/>
          </a:prstGeom>
          <a:noFill/>
          <a:ln>
            <a:solidFill>
              <a:srgbClr val="C00000"/>
            </a:solidFill>
          </a:ln>
        </p:spPr>
        <p:txBody>
          <a:bodyPr wrap="square" rtlCol="0">
            <a:spAutoFit/>
          </a:bodyPr>
          <a:lstStyle/>
          <a:p>
            <a:pPr defTabSz="457200"/>
            <a:r>
              <a:rPr lang="el-GR" dirty="0">
                <a:solidFill>
                  <a:srgbClr val="000000"/>
                </a:solidFill>
                <a:latin typeface="Calibri" panose="020F0502020204030204"/>
              </a:rPr>
              <a:t>Τα μόρια που έχουν τον ίδιο μοριακό τύπο αλλά διαφορετική δομή, καλούνται </a:t>
            </a:r>
            <a:r>
              <a:rPr lang="el-GR" b="1" dirty="0">
                <a:solidFill>
                  <a:srgbClr val="000000"/>
                </a:solidFill>
                <a:latin typeface="Calibri" panose="020F0502020204030204"/>
              </a:rPr>
              <a:t>ισομερή</a:t>
            </a:r>
            <a:r>
              <a:rPr lang="el-GR" dirty="0">
                <a:solidFill>
                  <a:srgbClr val="000000"/>
                </a:solidFill>
                <a:latin typeface="Calibri" panose="020F0502020204030204"/>
              </a:rPr>
              <a:t>.</a:t>
            </a:r>
          </a:p>
          <a:p>
            <a:pPr defTabSz="457200"/>
            <a:r>
              <a:rPr lang="el-GR" dirty="0">
                <a:solidFill>
                  <a:srgbClr val="000000"/>
                </a:solidFill>
                <a:latin typeface="Calibri" panose="020F0502020204030204"/>
              </a:rPr>
              <a:t>Τα μόρια που αποτελούν κατοπτρικά είδωλα το ένα του άλλου καλούνται </a:t>
            </a:r>
            <a:r>
              <a:rPr lang="el-GR" b="1" dirty="0">
                <a:solidFill>
                  <a:srgbClr val="000000"/>
                </a:solidFill>
                <a:latin typeface="Calibri" panose="020F0502020204030204"/>
              </a:rPr>
              <a:t>οπτικά ισομερή</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ribose structur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l-GR">
              <a:solidFill>
                <a:srgbClr val="000000"/>
              </a:solidFill>
              <a:latin typeface="Calibri" panose="020F0502020204030204"/>
            </a:endParaRPr>
          </a:p>
        </p:txBody>
      </p:sp>
      <p:pic>
        <p:nvPicPr>
          <p:cNvPr id="1031" name="Picture 7" descr="C:\Documents and Settings\Eleni\Τα έγγραφά μου\Downloads\main-qimg-eb5ebf8cf234c1323ea0820f471a65cd.png"/>
          <p:cNvPicPr>
            <a:picLocks noChangeAspect="1" noChangeArrowheads="1"/>
          </p:cNvPicPr>
          <p:nvPr/>
        </p:nvPicPr>
        <p:blipFill>
          <a:blip r:embed="rId3" cstate="print"/>
          <a:srcRect/>
          <a:stretch>
            <a:fillRect/>
          </a:stretch>
        </p:blipFill>
        <p:spPr bwMode="auto">
          <a:xfrm>
            <a:off x="1738282" y="1988841"/>
            <a:ext cx="3781654" cy="2128833"/>
          </a:xfrm>
          <a:prstGeom prst="rect">
            <a:avLst/>
          </a:prstGeom>
          <a:noFill/>
        </p:spPr>
      </p:pic>
      <p:pic>
        <p:nvPicPr>
          <p:cNvPr id="1032" name="Picture 8" descr="C:\Documents and Settings\Eleni\Τα έγγραφά μου\Downloads\AABAAQI0.JPG"/>
          <p:cNvPicPr>
            <a:picLocks noChangeAspect="1" noChangeArrowheads="1"/>
          </p:cNvPicPr>
          <p:nvPr/>
        </p:nvPicPr>
        <p:blipFill>
          <a:blip r:embed="rId4" cstate="print"/>
          <a:srcRect/>
          <a:stretch>
            <a:fillRect/>
          </a:stretch>
        </p:blipFill>
        <p:spPr bwMode="auto">
          <a:xfrm>
            <a:off x="5375920" y="3460689"/>
            <a:ext cx="2304256" cy="2628900"/>
          </a:xfrm>
          <a:prstGeom prst="rect">
            <a:avLst/>
          </a:prstGeom>
          <a:noFill/>
        </p:spPr>
      </p:pic>
      <p:pic>
        <p:nvPicPr>
          <p:cNvPr id="1033" name="Picture 9" descr="C:\Documents and Settings\Eleni\Τα έγγραφά μου\Downloads\Galactose.jpg"/>
          <p:cNvPicPr>
            <a:picLocks noChangeAspect="1" noChangeArrowheads="1"/>
          </p:cNvPicPr>
          <p:nvPr/>
        </p:nvPicPr>
        <p:blipFill>
          <a:blip r:embed="rId5" cstate="print"/>
          <a:srcRect/>
          <a:stretch>
            <a:fillRect/>
          </a:stretch>
        </p:blipFill>
        <p:spPr bwMode="auto">
          <a:xfrm>
            <a:off x="5810248" y="1484784"/>
            <a:ext cx="4667240" cy="1714512"/>
          </a:xfrm>
          <a:prstGeom prst="rect">
            <a:avLst/>
          </a:prstGeom>
          <a:noFill/>
        </p:spPr>
      </p:pic>
      <p:pic>
        <p:nvPicPr>
          <p:cNvPr id="1034" name="Picture 10" descr="C:\Documents and Settings\Eleni\Τα έγγραφά μου\Downloads\ch14q1.png"/>
          <p:cNvPicPr>
            <a:picLocks noChangeAspect="1" noChangeArrowheads="1"/>
          </p:cNvPicPr>
          <p:nvPr/>
        </p:nvPicPr>
        <p:blipFill>
          <a:blip r:embed="rId6" cstate="print"/>
          <a:srcRect/>
          <a:stretch>
            <a:fillRect/>
          </a:stretch>
        </p:blipFill>
        <p:spPr bwMode="auto">
          <a:xfrm>
            <a:off x="8256240" y="3520958"/>
            <a:ext cx="2268916" cy="2500330"/>
          </a:xfrm>
          <a:prstGeom prst="rect">
            <a:avLst/>
          </a:prstGeom>
          <a:noFill/>
        </p:spPr>
      </p:pic>
      <p:sp>
        <p:nvSpPr>
          <p:cNvPr id="8" name="7 - TextBox"/>
          <p:cNvSpPr txBox="1"/>
          <p:nvPr/>
        </p:nvSpPr>
        <p:spPr>
          <a:xfrm>
            <a:off x="3791744" y="836712"/>
            <a:ext cx="4608512" cy="369332"/>
          </a:xfrm>
          <a:prstGeom prst="rect">
            <a:avLst/>
          </a:prstGeom>
          <a:solidFill>
            <a:schemeClr val="accent1">
              <a:lumMod val="20000"/>
              <a:lumOff val="80000"/>
            </a:schemeClr>
          </a:solidFill>
          <a:ln>
            <a:solidFill>
              <a:srgbClr val="C00000"/>
            </a:solidFill>
          </a:ln>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srgbClr val="000000"/>
                </a:solidFill>
                <a:latin typeface="Calibri" panose="020F0502020204030204"/>
              </a:rPr>
              <a:t>Ισομερή μονοσακχαριτών</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2423592" y="980728"/>
          <a:ext cx="7488832"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Documents and Settings\Eleni\Τα έγγραφά μου\Downloads\sucrose222222.jpg"/>
          <p:cNvPicPr>
            <a:picLocks noChangeAspect="1" noChangeArrowheads="1"/>
          </p:cNvPicPr>
          <p:nvPr/>
        </p:nvPicPr>
        <p:blipFill>
          <a:blip r:embed="rId2" cstate="print"/>
          <a:srcRect/>
          <a:stretch>
            <a:fillRect/>
          </a:stretch>
        </p:blipFill>
        <p:spPr bwMode="auto">
          <a:xfrm>
            <a:off x="4133870" y="116632"/>
            <a:ext cx="4676775" cy="1981200"/>
          </a:xfrm>
          <a:prstGeom prst="rect">
            <a:avLst/>
          </a:prstGeom>
          <a:noFill/>
        </p:spPr>
      </p:pic>
      <p:pic>
        <p:nvPicPr>
          <p:cNvPr id="5122" name="Picture 2" descr="C:\Documents and Settings\Eleni\Τα έγγραφά μου\Downloads\B9781455737659000026_f002-005p2-9781455737659.jpg"/>
          <p:cNvPicPr>
            <a:picLocks noChangeAspect="1" noChangeArrowheads="1"/>
          </p:cNvPicPr>
          <p:nvPr/>
        </p:nvPicPr>
        <p:blipFill>
          <a:blip r:embed="rId3" cstate="print"/>
          <a:srcRect/>
          <a:stretch>
            <a:fillRect/>
          </a:stretch>
        </p:blipFill>
        <p:spPr bwMode="auto">
          <a:xfrm>
            <a:off x="4167174" y="2376983"/>
            <a:ext cx="4643470" cy="1884363"/>
          </a:xfrm>
          <a:prstGeom prst="rect">
            <a:avLst/>
          </a:prstGeom>
          <a:noFill/>
        </p:spPr>
      </p:pic>
      <p:pic>
        <p:nvPicPr>
          <p:cNvPr id="5123" name="Picture 3" descr="C:\Documents and Settings\Eleni\Τα έγγραφά μου\Downloads\αρχείο λήψης (1).png"/>
          <p:cNvPicPr>
            <a:picLocks noChangeAspect="1" noChangeArrowheads="1"/>
          </p:cNvPicPr>
          <p:nvPr/>
        </p:nvPicPr>
        <p:blipFill>
          <a:blip r:embed="rId4" cstate="print"/>
          <a:srcRect/>
          <a:stretch>
            <a:fillRect/>
          </a:stretch>
        </p:blipFill>
        <p:spPr bwMode="auto">
          <a:xfrm>
            <a:off x="4175864" y="4540495"/>
            <a:ext cx="4643470" cy="1600198"/>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3028315" y="1988840"/>
          <a:ext cx="6480720"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3017015" y="116632"/>
            <a:ext cx="6480720" cy="1477328"/>
          </a:xfrm>
          <a:prstGeom prst="rect">
            <a:avLst/>
          </a:prstGeom>
          <a:solidFill>
            <a:schemeClr val="tx2">
              <a:lumMod val="20000"/>
              <a:lumOff val="80000"/>
            </a:schemeClr>
          </a:solidFill>
          <a:ln>
            <a:solidFill>
              <a:srgbClr val="C00000"/>
            </a:solidFill>
          </a:ln>
          <a:effectLst>
            <a:outerShdw blurRad="50800" dist="38100" dir="5400000" algn="t" rotWithShape="0">
              <a:prstClr val="black">
                <a:alpha val="40000"/>
              </a:prstClr>
            </a:outerShdw>
          </a:effectLst>
        </p:spPr>
        <p:txBody>
          <a:bodyPr wrap="square" rtlCol="0">
            <a:spAutoFit/>
          </a:bodyPr>
          <a:lstStyle/>
          <a:p>
            <a:pPr defTabSz="457200"/>
            <a:r>
              <a:rPr lang="el-GR" dirty="0">
                <a:solidFill>
                  <a:srgbClr val="000000"/>
                </a:solidFill>
                <a:latin typeface="Calibri" panose="020F0502020204030204"/>
              </a:rPr>
              <a:t>Η σύνδεση μικρού αριθμού μονομερών, συνήθως 3-10, αποτελεί τους </a:t>
            </a:r>
            <a:r>
              <a:rPr lang="el-GR" b="1" dirty="0">
                <a:solidFill>
                  <a:srgbClr val="000000"/>
                </a:solidFill>
                <a:latin typeface="Calibri" panose="020F0502020204030204"/>
              </a:rPr>
              <a:t>ολιγοσακχαρίτες.</a:t>
            </a:r>
            <a:r>
              <a:rPr lang="en-US" b="1" dirty="0">
                <a:solidFill>
                  <a:srgbClr val="000000"/>
                </a:solidFill>
                <a:latin typeface="Calibri" panose="020F0502020204030204"/>
              </a:rPr>
              <a:t> </a:t>
            </a:r>
            <a:r>
              <a:rPr lang="el-GR" dirty="0">
                <a:solidFill>
                  <a:srgbClr val="000000"/>
                </a:solidFill>
                <a:latin typeface="Calibri" panose="020F0502020204030204"/>
              </a:rPr>
              <a:t>Οι ολιγοσακχαρίτες συνδέονται με πρωτεΐνες και λιπίδια προς γλυκοπρωτεΐνες και γλυκολιπίδια. </a:t>
            </a:r>
            <a:endParaRPr lang="el-GR" b="1" dirty="0">
              <a:solidFill>
                <a:srgbClr val="000000"/>
              </a:solidFill>
              <a:latin typeface="Calibri" panose="020F0502020204030204"/>
            </a:endParaRPr>
          </a:p>
          <a:p>
            <a:pPr defTabSz="457200"/>
            <a:r>
              <a:rPr lang="el-GR" dirty="0">
                <a:solidFill>
                  <a:srgbClr val="000000"/>
                </a:solidFill>
                <a:latin typeface="Calibri" panose="020F0502020204030204"/>
              </a:rPr>
              <a:t>Η σύνδεση μεγάλου αριθμού μονομερών, συνήθως εκατοντάδων ή χιλιάδων αποτελεί τους </a:t>
            </a:r>
            <a:r>
              <a:rPr lang="el-GR" b="1" dirty="0">
                <a:solidFill>
                  <a:srgbClr val="000000"/>
                </a:solidFill>
                <a:latin typeface="Calibri" panose="020F0502020204030204"/>
              </a:rPr>
              <a:t>πολυσακχαρίτες</a:t>
            </a:r>
            <a:r>
              <a:rPr lang="el-GR" dirty="0">
                <a:solidFill>
                  <a:srgbClr val="000000"/>
                </a:solidFill>
                <a:latin typeface="Calibri" panose="020F0502020204030204"/>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C:\Documents and Settings\Eleni\Τα έγγραφά μου\Downloads\69f70e871f34ca7da129261da2ee0a7d.jpg"/>
          <p:cNvPicPr>
            <a:picLocks noChangeAspect="1" noChangeArrowheads="1"/>
          </p:cNvPicPr>
          <p:nvPr/>
        </p:nvPicPr>
        <p:blipFill>
          <a:blip r:embed="rId2" cstate="print"/>
          <a:stretch>
            <a:fillRect/>
          </a:stretch>
        </p:blipFill>
        <p:spPr bwMode="auto">
          <a:xfrm>
            <a:off x="1526572" y="1084499"/>
            <a:ext cx="4482113" cy="1579944"/>
          </a:xfrm>
          <a:prstGeom prst="rect">
            <a:avLst/>
          </a:prstGeom>
          <a:noFill/>
        </p:spPr>
      </p:pic>
      <p:pic>
        <p:nvPicPr>
          <p:cNvPr id="56323" name="Picture 3" descr="C:\Documents and Settings\Eleni\Τα έγγραφά μου\Downloads\6159466_orig.gif"/>
          <p:cNvPicPr>
            <a:picLocks noChangeAspect="1" noChangeArrowheads="1"/>
          </p:cNvPicPr>
          <p:nvPr/>
        </p:nvPicPr>
        <p:blipFill>
          <a:blip r:embed="rId3" cstate="print"/>
          <a:stretch>
            <a:fillRect/>
          </a:stretch>
        </p:blipFill>
        <p:spPr bwMode="auto">
          <a:xfrm>
            <a:off x="1866901" y="4413673"/>
            <a:ext cx="4070073" cy="1195406"/>
          </a:xfrm>
          <a:prstGeom prst="rect">
            <a:avLst/>
          </a:prstGeom>
          <a:noFill/>
        </p:spPr>
      </p:pic>
      <p:sp>
        <p:nvSpPr>
          <p:cNvPr id="56328" name="Rectangle 56327">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1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6330" name="Rectangle 56329">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2" name="Εικόνα 1">
            <a:extLst>
              <a:ext uri="{FF2B5EF4-FFF2-40B4-BE49-F238E27FC236}">
                <a16:creationId xmlns:a16="http://schemas.microsoft.com/office/drawing/2014/main" id="{CAFF802F-1807-C010-0BB2-A1BADDA107F5}"/>
              </a:ext>
            </a:extLst>
          </p:cNvPr>
          <p:cNvPicPr>
            <a:picLocks noChangeAspect="1"/>
          </p:cNvPicPr>
          <p:nvPr/>
        </p:nvPicPr>
        <p:blipFill>
          <a:blip r:embed="rId4"/>
          <a:stretch>
            <a:fillRect/>
          </a:stretch>
        </p:blipFill>
        <p:spPr>
          <a:xfrm>
            <a:off x="6255026" y="1489550"/>
            <a:ext cx="4070073" cy="3734291"/>
          </a:xfrm>
          <a:prstGeom prst="rect">
            <a:avLst/>
          </a:prstGeom>
        </p:spPr>
      </p:pic>
      <p:sp>
        <p:nvSpPr>
          <p:cNvPr id="3" name="TextBox 2">
            <a:extLst>
              <a:ext uri="{FF2B5EF4-FFF2-40B4-BE49-F238E27FC236}">
                <a16:creationId xmlns:a16="http://schemas.microsoft.com/office/drawing/2014/main" id="{845E0A71-2E4E-442A-59F0-B0B247E77905}"/>
              </a:ext>
            </a:extLst>
          </p:cNvPr>
          <p:cNvSpPr txBox="1"/>
          <p:nvPr/>
        </p:nvSpPr>
        <p:spPr>
          <a:xfrm>
            <a:off x="3226141" y="5863057"/>
            <a:ext cx="2634888" cy="369332"/>
          </a:xfrm>
          <a:prstGeom prst="rect">
            <a:avLst/>
          </a:prstGeom>
          <a:noFill/>
        </p:spPr>
        <p:txBody>
          <a:bodyPr wrap="none" rtlCol="0">
            <a:spAutoFit/>
          </a:bodyPr>
          <a:lstStyle/>
          <a:p>
            <a:pPr defTabSz="457200"/>
            <a:r>
              <a:rPr lang="el-GR" dirty="0">
                <a:solidFill>
                  <a:srgbClr val="000000"/>
                </a:solidFill>
                <a:latin typeface="Calibri" panose="020F0502020204030204"/>
              </a:rPr>
              <a:t>β(1-4) </a:t>
            </a:r>
            <a:r>
              <a:rPr lang="el-GR" dirty="0" err="1">
                <a:solidFill>
                  <a:srgbClr val="000000"/>
                </a:solidFill>
                <a:latin typeface="Calibri" panose="020F0502020204030204"/>
              </a:rPr>
              <a:t>γλυκοζιτικοί</a:t>
            </a:r>
            <a:r>
              <a:rPr lang="el-GR" dirty="0">
                <a:solidFill>
                  <a:srgbClr val="000000"/>
                </a:solidFill>
                <a:latin typeface="Calibri" panose="020F0502020204030204"/>
              </a:rPr>
              <a:t> δεσμοί</a:t>
            </a:r>
          </a:p>
        </p:txBody>
      </p:sp>
      <p:sp>
        <p:nvSpPr>
          <p:cNvPr id="5" name="TextBox 4">
            <a:extLst>
              <a:ext uri="{FF2B5EF4-FFF2-40B4-BE49-F238E27FC236}">
                <a16:creationId xmlns:a16="http://schemas.microsoft.com/office/drawing/2014/main" id="{7007E91C-8914-DF89-55CB-C954F7772887}"/>
              </a:ext>
            </a:extLst>
          </p:cNvPr>
          <p:cNvSpPr txBox="1"/>
          <p:nvPr/>
        </p:nvSpPr>
        <p:spPr>
          <a:xfrm>
            <a:off x="2573566" y="2739294"/>
            <a:ext cx="3330592" cy="369332"/>
          </a:xfrm>
          <a:prstGeom prst="rect">
            <a:avLst/>
          </a:prstGeom>
          <a:noFill/>
        </p:spPr>
        <p:txBody>
          <a:bodyPr wrap="none" rtlCol="0">
            <a:spAutoFit/>
          </a:bodyPr>
          <a:lstStyle/>
          <a:p>
            <a:pPr defTabSz="457200"/>
            <a:r>
              <a:rPr lang="el-GR" dirty="0">
                <a:solidFill>
                  <a:srgbClr val="000000"/>
                </a:solidFill>
                <a:latin typeface="Calibri" panose="020F0502020204030204"/>
              </a:rPr>
              <a:t>α(1-4), α(1-6) </a:t>
            </a:r>
            <a:r>
              <a:rPr lang="el-GR" dirty="0" err="1">
                <a:solidFill>
                  <a:srgbClr val="000000"/>
                </a:solidFill>
                <a:latin typeface="Calibri" panose="020F0502020204030204"/>
              </a:rPr>
              <a:t>γλυκοζιτικοί</a:t>
            </a:r>
            <a:r>
              <a:rPr lang="el-GR" dirty="0">
                <a:solidFill>
                  <a:srgbClr val="000000"/>
                </a:solidFill>
                <a:latin typeface="Calibri" panose="020F0502020204030204"/>
              </a:rPr>
              <a:t> δεσμοί</a:t>
            </a:r>
          </a:p>
        </p:txBody>
      </p:sp>
      <p:sp>
        <p:nvSpPr>
          <p:cNvPr id="6" name="TextBox 5">
            <a:extLst>
              <a:ext uri="{FF2B5EF4-FFF2-40B4-BE49-F238E27FC236}">
                <a16:creationId xmlns:a16="http://schemas.microsoft.com/office/drawing/2014/main" id="{CB269DA0-C42A-1699-E7BC-98D6BBE31536}"/>
              </a:ext>
            </a:extLst>
          </p:cNvPr>
          <p:cNvSpPr txBox="1"/>
          <p:nvPr/>
        </p:nvSpPr>
        <p:spPr>
          <a:xfrm>
            <a:off x="7068147" y="5678391"/>
            <a:ext cx="3330592" cy="369332"/>
          </a:xfrm>
          <a:prstGeom prst="rect">
            <a:avLst/>
          </a:prstGeom>
          <a:noFill/>
        </p:spPr>
        <p:txBody>
          <a:bodyPr wrap="none" rtlCol="0">
            <a:spAutoFit/>
          </a:bodyPr>
          <a:lstStyle/>
          <a:p>
            <a:pPr defTabSz="457200"/>
            <a:r>
              <a:rPr lang="el-GR" dirty="0">
                <a:solidFill>
                  <a:srgbClr val="000000"/>
                </a:solidFill>
                <a:latin typeface="Calibri" panose="020F0502020204030204"/>
              </a:rPr>
              <a:t>α(1-4), α(1-6) </a:t>
            </a:r>
            <a:r>
              <a:rPr lang="el-GR" dirty="0" err="1">
                <a:solidFill>
                  <a:srgbClr val="000000"/>
                </a:solidFill>
                <a:latin typeface="Calibri" panose="020F0502020204030204"/>
              </a:rPr>
              <a:t>γλυκοζιτικοί</a:t>
            </a:r>
            <a:r>
              <a:rPr lang="el-GR" dirty="0">
                <a:solidFill>
                  <a:srgbClr val="000000"/>
                </a:solidFill>
                <a:latin typeface="Calibri" panose="020F0502020204030204"/>
              </a:rPr>
              <a:t> δεσμοί</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775520" y="404664"/>
          <a:ext cx="8568952"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639616" y="0"/>
          <a:ext cx="7128792" cy="6304280"/>
        </p:xfrm>
        <a:graphic>
          <a:graphicData uri="http://schemas.openxmlformats.org/drawingml/2006/table">
            <a:tbl>
              <a:tblPr firstRow="1" bandRow="1">
                <a:tableStyleId>{5C22544A-7EE6-4342-B048-85BDC9FD1C3A}</a:tableStyleId>
              </a:tblPr>
              <a:tblGrid>
                <a:gridCol w="1475869">
                  <a:extLst>
                    <a:ext uri="{9D8B030D-6E8A-4147-A177-3AD203B41FA5}">
                      <a16:colId xmlns:a16="http://schemas.microsoft.com/office/drawing/2014/main" val="20000"/>
                    </a:ext>
                  </a:extLst>
                </a:gridCol>
                <a:gridCol w="2521584">
                  <a:extLst>
                    <a:ext uri="{9D8B030D-6E8A-4147-A177-3AD203B41FA5}">
                      <a16:colId xmlns:a16="http://schemas.microsoft.com/office/drawing/2014/main" val="20001"/>
                    </a:ext>
                  </a:extLst>
                </a:gridCol>
                <a:gridCol w="3131339">
                  <a:extLst>
                    <a:ext uri="{9D8B030D-6E8A-4147-A177-3AD203B41FA5}">
                      <a16:colId xmlns:a16="http://schemas.microsoft.com/office/drawing/2014/main" val="20002"/>
                    </a:ext>
                  </a:extLst>
                </a:gridCol>
              </a:tblGrid>
              <a:tr h="370840">
                <a:tc gridSpan="3">
                  <a:txBody>
                    <a:bodyPr/>
                    <a:lstStyle/>
                    <a:p>
                      <a:pPr algn="ctr"/>
                      <a:r>
                        <a:rPr lang="el-GR" dirty="0"/>
                        <a:t>Ιστορική αναδρομή</a:t>
                      </a:r>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r>
                        <a:rPr lang="el-GR" sz="1600" dirty="0"/>
                        <a:t>16</a:t>
                      </a:r>
                      <a:r>
                        <a:rPr lang="en-US" sz="1600" dirty="0"/>
                        <a:t>5</a:t>
                      </a:r>
                      <a:r>
                        <a:rPr lang="el-GR" sz="1600" dirty="0"/>
                        <a:t>5</a:t>
                      </a:r>
                    </a:p>
                  </a:txBody>
                  <a:tcPr/>
                </a:tc>
                <a:tc>
                  <a:txBody>
                    <a:bodyPr/>
                    <a:lstStyle/>
                    <a:p>
                      <a:r>
                        <a:rPr lang="en-US" sz="1600" dirty="0"/>
                        <a:t>Robert Hook</a:t>
                      </a:r>
                      <a:endParaRPr lang="el-GR" sz="1600" dirty="0"/>
                    </a:p>
                  </a:txBody>
                  <a:tcPr/>
                </a:tc>
                <a:tc>
                  <a:txBody>
                    <a:bodyPr/>
                    <a:lstStyle/>
                    <a:p>
                      <a:r>
                        <a:rPr lang="el-GR" sz="1600" dirty="0"/>
                        <a:t>Παρατήρησε</a:t>
                      </a:r>
                      <a:r>
                        <a:rPr lang="el-GR" sz="1600" baseline="0" dirty="0"/>
                        <a:t> τα κύτταρα</a:t>
                      </a:r>
                      <a:endParaRPr lang="el-GR" sz="1600" dirty="0"/>
                    </a:p>
                  </a:txBody>
                  <a:tcPr/>
                </a:tc>
                <a:extLst>
                  <a:ext uri="{0D108BD9-81ED-4DB2-BD59-A6C34878D82A}">
                    <a16:rowId xmlns:a16="http://schemas.microsoft.com/office/drawing/2014/main" val="10001"/>
                  </a:ext>
                </a:extLst>
              </a:tr>
              <a:tr h="370840">
                <a:tc>
                  <a:txBody>
                    <a:bodyPr/>
                    <a:lstStyle/>
                    <a:p>
                      <a:r>
                        <a:rPr lang="el-GR" sz="1600" dirty="0"/>
                        <a:t>1674</a:t>
                      </a:r>
                    </a:p>
                  </a:txBody>
                  <a:tcPr/>
                </a:tc>
                <a:tc>
                  <a:txBody>
                    <a:bodyPr/>
                    <a:lstStyle/>
                    <a:p>
                      <a:r>
                        <a:rPr lang="en-US" sz="1600" dirty="0"/>
                        <a:t>Antonio Van Leeuwenhoek</a:t>
                      </a:r>
                      <a:endParaRPr lang="el-GR" sz="1600" dirty="0"/>
                    </a:p>
                  </a:txBody>
                  <a:tcPr/>
                </a:tc>
                <a:tc>
                  <a:txBody>
                    <a:bodyPr/>
                    <a:lstStyle/>
                    <a:p>
                      <a:r>
                        <a:rPr lang="el-GR" sz="1600" dirty="0"/>
                        <a:t>Ανέφερε την ανακάλυψη των πρωτόζωων</a:t>
                      </a:r>
                    </a:p>
                  </a:txBody>
                  <a:tcPr/>
                </a:tc>
                <a:extLst>
                  <a:ext uri="{0D108BD9-81ED-4DB2-BD59-A6C34878D82A}">
                    <a16:rowId xmlns:a16="http://schemas.microsoft.com/office/drawing/2014/main" val="10002"/>
                  </a:ext>
                </a:extLst>
              </a:tr>
              <a:tr h="370840">
                <a:tc>
                  <a:txBody>
                    <a:bodyPr/>
                    <a:lstStyle/>
                    <a:p>
                      <a:r>
                        <a:rPr lang="el-GR" sz="1600" dirty="0"/>
                        <a:t>1833</a:t>
                      </a:r>
                    </a:p>
                  </a:txBody>
                  <a:tcPr/>
                </a:tc>
                <a:tc>
                  <a:txBody>
                    <a:bodyPr/>
                    <a:lstStyle/>
                    <a:p>
                      <a:r>
                        <a:rPr lang="en-US" sz="1600" dirty="0"/>
                        <a:t>Robert</a:t>
                      </a:r>
                      <a:r>
                        <a:rPr lang="en-US" sz="1600" baseline="0" dirty="0"/>
                        <a:t> Brawn</a:t>
                      </a:r>
                      <a:endParaRPr lang="el-GR" sz="1600" dirty="0"/>
                    </a:p>
                  </a:txBody>
                  <a:tcPr/>
                </a:tc>
                <a:tc>
                  <a:txBody>
                    <a:bodyPr/>
                    <a:lstStyle/>
                    <a:p>
                      <a:r>
                        <a:rPr lang="el-GR" sz="1600" dirty="0"/>
                        <a:t>Περιέγραψε τον πυρήνα</a:t>
                      </a:r>
                    </a:p>
                  </a:txBody>
                  <a:tcPr/>
                </a:tc>
                <a:extLst>
                  <a:ext uri="{0D108BD9-81ED-4DB2-BD59-A6C34878D82A}">
                    <a16:rowId xmlns:a16="http://schemas.microsoft.com/office/drawing/2014/main" val="10003"/>
                  </a:ext>
                </a:extLst>
              </a:tr>
              <a:tr h="370840">
                <a:tc>
                  <a:txBody>
                    <a:bodyPr/>
                    <a:lstStyle/>
                    <a:p>
                      <a:r>
                        <a:rPr lang="el-GR" sz="1600" dirty="0"/>
                        <a:t>1838</a:t>
                      </a:r>
                    </a:p>
                  </a:txBody>
                  <a:tcPr/>
                </a:tc>
                <a:tc>
                  <a:txBody>
                    <a:bodyPr/>
                    <a:lstStyle/>
                    <a:p>
                      <a:r>
                        <a:rPr lang="en-US" sz="1600" dirty="0"/>
                        <a:t>Mathias </a:t>
                      </a:r>
                      <a:r>
                        <a:rPr lang="en-US" sz="1600" dirty="0" err="1"/>
                        <a:t>Schleiden</a:t>
                      </a:r>
                      <a:endParaRPr lang="el-GR" sz="1600" dirty="0"/>
                    </a:p>
                  </a:txBody>
                  <a:tcPr/>
                </a:tc>
                <a:tc>
                  <a:txBody>
                    <a:bodyPr/>
                    <a:lstStyle/>
                    <a:p>
                      <a:r>
                        <a:rPr lang="el-GR" sz="1600" dirty="0"/>
                        <a:t>Ανέφερε ότι όλοι οι φυτικοί οργανισμοί αποτελούνται από κύτταρα</a:t>
                      </a:r>
                    </a:p>
                  </a:txBody>
                  <a:tcPr/>
                </a:tc>
                <a:extLst>
                  <a:ext uri="{0D108BD9-81ED-4DB2-BD59-A6C34878D82A}">
                    <a16:rowId xmlns:a16="http://schemas.microsoft.com/office/drawing/2014/main" val="10004"/>
                  </a:ext>
                </a:extLst>
              </a:tr>
              <a:tr h="370840">
                <a:tc>
                  <a:txBody>
                    <a:bodyPr/>
                    <a:lstStyle/>
                    <a:p>
                      <a:r>
                        <a:rPr lang="el-GR" sz="1600" dirty="0"/>
                        <a:t>1839</a:t>
                      </a:r>
                    </a:p>
                  </a:txBody>
                  <a:tcPr/>
                </a:tc>
                <a:tc>
                  <a:txBody>
                    <a:bodyPr/>
                    <a:lstStyle/>
                    <a:p>
                      <a:r>
                        <a:rPr lang="en-US" sz="1600" dirty="0"/>
                        <a:t>Theodor Schwann</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Ανέφερε ότι όλοι οι ζωικοί οργανισμοί αποτελούνται από κύτταρα. Μαζί με τον </a:t>
                      </a:r>
                      <a:r>
                        <a:rPr lang="en-US" sz="1600" dirty="0" err="1"/>
                        <a:t>Schleiden</a:t>
                      </a:r>
                      <a:r>
                        <a:rPr lang="en-US" sz="1600" dirty="0"/>
                        <a:t> </a:t>
                      </a:r>
                      <a:r>
                        <a:rPr lang="el-GR" sz="1600" dirty="0"/>
                        <a:t>πρότειναν την κυτταρική θεωρία</a:t>
                      </a:r>
                    </a:p>
                  </a:txBody>
                  <a:tcPr/>
                </a:tc>
                <a:extLst>
                  <a:ext uri="{0D108BD9-81ED-4DB2-BD59-A6C34878D82A}">
                    <a16:rowId xmlns:a16="http://schemas.microsoft.com/office/drawing/2014/main" val="10005"/>
                  </a:ext>
                </a:extLst>
              </a:tr>
              <a:tr h="370840">
                <a:tc>
                  <a:txBody>
                    <a:bodyPr/>
                    <a:lstStyle/>
                    <a:p>
                      <a:r>
                        <a:rPr lang="el-GR" sz="1600" dirty="0"/>
                        <a:t>1855</a:t>
                      </a:r>
                    </a:p>
                  </a:txBody>
                  <a:tcPr/>
                </a:tc>
                <a:tc>
                  <a:txBody>
                    <a:bodyPr/>
                    <a:lstStyle/>
                    <a:p>
                      <a:r>
                        <a:rPr lang="en-US" sz="1600" dirty="0"/>
                        <a:t>Rudolf Virchow</a:t>
                      </a:r>
                      <a:endParaRPr lang="el-GR" sz="1600" dirty="0"/>
                    </a:p>
                  </a:txBody>
                  <a:tcPr/>
                </a:tc>
                <a:tc>
                  <a:txBody>
                    <a:bodyPr/>
                    <a:lstStyle/>
                    <a:p>
                      <a:r>
                        <a:rPr lang="el-GR" sz="1600" dirty="0"/>
                        <a:t>Τα κύτταρα</a:t>
                      </a:r>
                      <a:r>
                        <a:rPr lang="el-GR" sz="1600" baseline="0" dirty="0"/>
                        <a:t> προέρχονται </a:t>
                      </a:r>
                      <a:r>
                        <a:rPr lang="el-GR" sz="1600" b="1" baseline="0" dirty="0"/>
                        <a:t>μόνο</a:t>
                      </a:r>
                      <a:r>
                        <a:rPr lang="el-GR" sz="1600" baseline="0" dirty="0"/>
                        <a:t> από τη διαίρεση προϋπαρχόντων κυττάρων</a:t>
                      </a:r>
                      <a:endParaRPr lang="el-GR" sz="1600" dirty="0"/>
                    </a:p>
                  </a:txBody>
                  <a:tcPr/>
                </a:tc>
                <a:extLst>
                  <a:ext uri="{0D108BD9-81ED-4DB2-BD59-A6C34878D82A}">
                    <a16:rowId xmlns:a16="http://schemas.microsoft.com/office/drawing/2014/main" val="10006"/>
                  </a:ext>
                </a:extLst>
              </a:tr>
              <a:tr h="370840">
                <a:tc>
                  <a:txBody>
                    <a:bodyPr/>
                    <a:lstStyle/>
                    <a:p>
                      <a:r>
                        <a:rPr lang="en-US" sz="1600" dirty="0"/>
                        <a:t>1858</a:t>
                      </a:r>
                      <a:endParaRPr lang="el-GR" sz="1600" dirty="0"/>
                    </a:p>
                  </a:txBody>
                  <a:tcPr/>
                </a:tc>
                <a:tc>
                  <a:txBody>
                    <a:bodyPr/>
                    <a:lstStyle/>
                    <a:p>
                      <a:r>
                        <a:rPr lang="en-US" sz="1600" dirty="0"/>
                        <a:t>Charles  Darwin</a:t>
                      </a:r>
                      <a:endParaRPr lang="el-GR" sz="1600" dirty="0"/>
                    </a:p>
                  </a:txBody>
                  <a:tcPr/>
                </a:tc>
                <a:tc>
                  <a:txBody>
                    <a:bodyPr/>
                    <a:lstStyle/>
                    <a:p>
                      <a:r>
                        <a:rPr lang="el-GR" sz="1600" dirty="0"/>
                        <a:t>Διατύπωσε τη θεωρία της εξέλιξης</a:t>
                      </a:r>
                    </a:p>
                  </a:txBody>
                  <a:tcPr/>
                </a:tc>
                <a:extLst>
                  <a:ext uri="{0D108BD9-81ED-4DB2-BD59-A6C34878D82A}">
                    <a16:rowId xmlns:a16="http://schemas.microsoft.com/office/drawing/2014/main" val="10007"/>
                  </a:ext>
                </a:extLst>
              </a:tr>
              <a:tr h="370840">
                <a:tc>
                  <a:txBody>
                    <a:bodyPr/>
                    <a:lstStyle/>
                    <a:p>
                      <a:r>
                        <a:rPr lang="el-GR" sz="1600" dirty="0"/>
                        <a:t>1860</a:t>
                      </a:r>
                    </a:p>
                  </a:txBody>
                  <a:tcPr/>
                </a:tc>
                <a:tc>
                  <a:txBody>
                    <a:bodyPr/>
                    <a:lstStyle/>
                    <a:p>
                      <a:r>
                        <a:rPr lang="en-US" sz="1600" dirty="0"/>
                        <a:t>Louis</a:t>
                      </a:r>
                      <a:r>
                        <a:rPr lang="en-US" sz="1600" baseline="0" dirty="0"/>
                        <a:t> </a:t>
                      </a:r>
                      <a:r>
                        <a:rPr lang="en-US" sz="1600" baseline="0" dirty="0" err="1"/>
                        <a:t>Paster</a:t>
                      </a:r>
                      <a:endParaRPr lang="el-GR" sz="1600" dirty="0"/>
                    </a:p>
                  </a:txBody>
                  <a:tcPr/>
                </a:tc>
                <a:tc>
                  <a:txBody>
                    <a:bodyPr/>
                    <a:lstStyle/>
                    <a:p>
                      <a:r>
                        <a:rPr lang="el-GR" sz="1600" dirty="0"/>
                        <a:t>Μελέτησε τα μικρόβια</a:t>
                      </a:r>
                    </a:p>
                  </a:txBody>
                  <a:tcPr/>
                </a:tc>
                <a:extLst>
                  <a:ext uri="{0D108BD9-81ED-4DB2-BD59-A6C34878D82A}">
                    <a16:rowId xmlns:a16="http://schemas.microsoft.com/office/drawing/2014/main" val="10008"/>
                  </a:ext>
                </a:extLst>
              </a:tr>
              <a:tr h="370840">
                <a:tc>
                  <a:txBody>
                    <a:bodyPr/>
                    <a:lstStyle/>
                    <a:p>
                      <a:r>
                        <a:rPr lang="en-US" sz="1600" dirty="0"/>
                        <a:t>1866</a:t>
                      </a:r>
                      <a:endParaRPr lang="el-GR" sz="1600" dirty="0"/>
                    </a:p>
                  </a:txBody>
                  <a:tcPr/>
                </a:tc>
                <a:tc>
                  <a:txBody>
                    <a:bodyPr/>
                    <a:lstStyle/>
                    <a:p>
                      <a:r>
                        <a:rPr lang="en-US" sz="1600" dirty="0"/>
                        <a:t>Gregory</a:t>
                      </a:r>
                      <a:r>
                        <a:rPr lang="en-US" sz="1600" baseline="0" dirty="0"/>
                        <a:t> Mendel</a:t>
                      </a:r>
                      <a:endParaRPr lang="el-GR" sz="1600" dirty="0"/>
                    </a:p>
                  </a:txBody>
                  <a:tcPr/>
                </a:tc>
                <a:tc>
                  <a:txBody>
                    <a:bodyPr/>
                    <a:lstStyle/>
                    <a:p>
                      <a:r>
                        <a:rPr lang="el-GR" sz="1600" dirty="0"/>
                        <a:t>Διατύπωσε τους νόμους της κληρονομικότητας</a:t>
                      </a:r>
                    </a:p>
                  </a:txBody>
                  <a:tcPr/>
                </a:tc>
                <a:extLst>
                  <a:ext uri="{0D108BD9-81ED-4DB2-BD59-A6C34878D82A}">
                    <a16:rowId xmlns:a16="http://schemas.microsoft.com/office/drawing/2014/main" val="10009"/>
                  </a:ext>
                </a:extLst>
              </a:tr>
              <a:tr h="370840">
                <a:tc>
                  <a:txBody>
                    <a:bodyPr/>
                    <a:lstStyle/>
                    <a:p>
                      <a:r>
                        <a:rPr lang="en-US" sz="1600" dirty="0"/>
                        <a:t>1953</a:t>
                      </a:r>
                      <a:endParaRPr lang="el-GR" sz="1600" dirty="0"/>
                    </a:p>
                  </a:txBody>
                  <a:tcPr/>
                </a:tc>
                <a:tc>
                  <a:txBody>
                    <a:bodyPr/>
                    <a:lstStyle/>
                    <a:p>
                      <a:r>
                        <a:rPr lang="en-US" sz="1600" dirty="0"/>
                        <a:t>James Watson, </a:t>
                      </a:r>
                      <a:r>
                        <a:rPr lang="en-US" sz="1600" dirty="0" err="1"/>
                        <a:t>Fransis</a:t>
                      </a:r>
                      <a:r>
                        <a:rPr lang="en-US" sz="1600" dirty="0"/>
                        <a:t> Crick</a:t>
                      </a:r>
                      <a:endParaRPr lang="el-GR" sz="1600" dirty="0"/>
                    </a:p>
                  </a:txBody>
                  <a:tcPr/>
                </a:tc>
                <a:tc>
                  <a:txBody>
                    <a:bodyPr/>
                    <a:lstStyle/>
                    <a:p>
                      <a:r>
                        <a:rPr lang="el-GR" sz="1600" dirty="0"/>
                        <a:t>Πρότειναν το μοντέλο της δίκλωνης έλικας του </a:t>
                      </a:r>
                      <a:r>
                        <a:rPr lang="en-US" sz="1600" dirty="0"/>
                        <a:t>DNA</a:t>
                      </a:r>
                      <a:endParaRPr lang="el-GR" sz="1600" dirty="0"/>
                    </a:p>
                  </a:txBody>
                  <a:tcPr/>
                </a:tc>
                <a:extLst>
                  <a:ext uri="{0D108BD9-81ED-4DB2-BD59-A6C34878D82A}">
                    <a16:rowId xmlns:a16="http://schemas.microsoft.com/office/drawing/2014/main" val="10010"/>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Documents and Settings\Eleni\Τα έγγραφά μου\Downloads\Glycerol-Glycerin-Formula-300x204.jpg"/>
          <p:cNvPicPr>
            <a:picLocks noChangeAspect="1" noChangeArrowheads="1"/>
          </p:cNvPicPr>
          <p:nvPr/>
        </p:nvPicPr>
        <p:blipFill>
          <a:blip r:embed="rId2" cstate="print"/>
          <a:srcRect/>
          <a:stretch>
            <a:fillRect/>
          </a:stretch>
        </p:blipFill>
        <p:spPr bwMode="auto">
          <a:xfrm>
            <a:off x="2305816" y="1000108"/>
            <a:ext cx="3286128" cy="2428892"/>
          </a:xfrm>
          <a:prstGeom prst="rect">
            <a:avLst/>
          </a:prstGeom>
          <a:noFill/>
        </p:spPr>
      </p:pic>
      <p:pic>
        <p:nvPicPr>
          <p:cNvPr id="57347" name="Picture 3" descr="C:\Documents and Settings\Eleni\Τα έγγραφά μου\Downloads\triglycerides2.jpg"/>
          <p:cNvPicPr>
            <a:picLocks noChangeAspect="1" noChangeArrowheads="1"/>
          </p:cNvPicPr>
          <p:nvPr/>
        </p:nvPicPr>
        <p:blipFill>
          <a:blip r:embed="rId3" cstate="print"/>
          <a:srcRect/>
          <a:stretch>
            <a:fillRect/>
          </a:stretch>
        </p:blipFill>
        <p:spPr bwMode="auto">
          <a:xfrm>
            <a:off x="4238612" y="4000504"/>
            <a:ext cx="3643338" cy="2500330"/>
          </a:xfrm>
          <a:prstGeom prst="rect">
            <a:avLst/>
          </a:prstGeom>
          <a:noFill/>
        </p:spPr>
      </p:pic>
      <p:pic>
        <p:nvPicPr>
          <p:cNvPr id="57348" name="Picture 4" descr="C:\Documents and Settings\Eleni\Τα έγγραφά μου\Downloads\saturated_and_unsaturated_fatty_acid_models.jpg"/>
          <p:cNvPicPr>
            <a:picLocks noChangeAspect="1" noChangeArrowheads="1"/>
          </p:cNvPicPr>
          <p:nvPr/>
        </p:nvPicPr>
        <p:blipFill>
          <a:blip r:embed="rId4" cstate="print"/>
          <a:srcRect/>
          <a:stretch>
            <a:fillRect/>
          </a:stretch>
        </p:blipFill>
        <p:spPr bwMode="auto">
          <a:xfrm>
            <a:off x="6456040" y="1000108"/>
            <a:ext cx="3500422" cy="2428892"/>
          </a:xfrm>
          <a:prstGeom prst="rect">
            <a:avLst/>
          </a:prstGeom>
          <a:noFill/>
        </p:spPr>
      </p:pic>
      <p:sp>
        <p:nvSpPr>
          <p:cNvPr id="7" name="6 - Συν"/>
          <p:cNvSpPr/>
          <p:nvPr/>
        </p:nvSpPr>
        <p:spPr>
          <a:xfrm>
            <a:off x="5811958" y="2136846"/>
            <a:ext cx="500066" cy="50006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l-GR">
              <a:solidFill>
                <a:prstClr val="white"/>
              </a:solidFill>
              <a:latin typeface="Calibri" panose="020F0502020204030204"/>
            </a:endParaRPr>
          </a:p>
        </p:txBody>
      </p:sp>
      <p:sp>
        <p:nvSpPr>
          <p:cNvPr id="8" name="7 - Βέλος προς τα κάτω"/>
          <p:cNvSpPr/>
          <p:nvPr/>
        </p:nvSpPr>
        <p:spPr>
          <a:xfrm>
            <a:off x="5953124" y="3500438"/>
            <a:ext cx="214314"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l-GR">
              <a:solidFill>
                <a:prstClr val="white"/>
              </a:solidFill>
              <a:latin typeface="Calibri" panose="020F0502020204030204"/>
            </a:endParaRPr>
          </a:p>
        </p:txBody>
      </p:sp>
      <p:sp>
        <p:nvSpPr>
          <p:cNvPr id="9" name="8 - TextBox"/>
          <p:cNvSpPr txBox="1"/>
          <p:nvPr/>
        </p:nvSpPr>
        <p:spPr>
          <a:xfrm>
            <a:off x="8184232" y="4005064"/>
            <a:ext cx="2232248" cy="2308324"/>
          </a:xfrm>
          <a:prstGeom prst="rect">
            <a:avLst/>
          </a:prstGeom>
          <a:noFill/>
          <a:ln>
            <a:solidFill>
              <a:srgbClr val="C00000"/>
            </a:solidFill>
          </a:ln>
        </p:spPr>
        <p:txBody>
          <a:bodyPr wrap="square" rtlCol="0">
            <a:spAutoFit/>
          </a:bodyPr>
          <a:lstStyle/>
          <a:p>
            <a:pPr defTabSz="457200"/>
            <a:r>
              <a:rPr lang="el-GR" dirty="0">
                <a:solidFill>
                  <a:srgbClr val="000000"/>
                </a:solidFill>
                <a:latin typeface="Calibri" panose="020F0502020204030204"/>
              </a:rPr>
              <a:t>Τα ουδέτερα λίπη χρησιμοποιούνται στην παραγωγή ενέργειας. Τα λιπαρά οξέα αποδίδουν έξι φορές περισσότερη ενέργεια από ίση ποσότητα γλυκόζης</a:t>
            </a:r>
          </a:p>
        </p:txBody>
      </p:sp>
      <p:sp>
        <p:nvSpPr>
          <p:cNvPr id="10" name="9 - TextBox"/>
          <p:cNvSpPr txBox="1"/>
          <p:nvPr/>
        </p:nvSpPr>
        <p:spPr>
          <a:xfrm>
            <a:off x="3647728" y="467380"/>
            <a:ext cx="4464496" cy="369332"/>
          </a:xfrm>
          <a:prstGeom prst="rect">
            <a:avLst/>
          </a:prstGeom>
          <a:solidFill>
            <a:schemeClr val="accent1"/>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prstClr val="white"/>
                </a:solidFill>
                <a:latin typeface="Calibri" panose="020F0502020204030204"/>
              </a:rPr>
              <a:t>Ουδέτερα λίπη</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C:\Documents and Settings\Eleni\Τα έγγραφά μου\Downloads\733604509 (1).jpg"/>
          <p:cNvPicPr>
            <a:picLocks noChangeAspect="1" noChangeArrowheads="1"/>
          </p:cNvPicPr>
          <p:nvPr/>
        </p:nvPicPr>
        <p:blipFill>
          <a:blip r:embed="rId2" cstate="print"/>
          <a:srcRect/>
          <a:stretch>
            <a:fillRect/>
          </a:stretch>
        </p:blipFill>
        <p:spPr bwMode="auto">
          <a:xfrm>
            <a:off x="2279576" y="908720"/>
            <a:ext cx="1816160" cy="3571900"/>
          </a:xfrm>
          <a:prstGeom prst="rect">
            <a:avLst/>
          </a:prstGeom>
          <a:noFill/>
        </p:spPr>
      </p:pic>
      <p:pic>
        <p:nvPicPr>
          <p:cNvPr id="58373" name="Picture 5" descr="C:\Documents and Settings\Eleni\Τα έγγραφά μου\Downloads\Glycolipid.svg.png"/>
          <p:cNvPicPr>
            <a:picLocks noChangeAspect="1" noChangeArrowheads="1"/>
          </p:cNvPicPr>
          <p:nvPr/>
        </p:nvPicPr>
        <p:blipFill>
          <a:blip r:embed="rId3" cstate="print"/>
          <a:srcRect/>
          <a:stretch>
            <a:fillRect/>
          </a:stretch>
        </p:blipFill>
        <p:spPr bwMode="auto">
          <a:xfrm>
            <a:off x="5375920" y="4614124"/>
            <a:ext cx="4176464" cy="2127244"/>
          </a:xfrm>
          <a:prstGeom prst="rect">
            <a:avLst/>
          </a:prstGeom>
          <a:noFill/>
        </p:spPr>
      </p:pic>
      <p:pic>
        <p:nvPicPr>
          <p:cNvPr id="5" name="Picture 4" descr="C:\Documents and Settings\Eleni\Τα έγγραφά μου\Downloads\Υδρόφοβα+μόρια+διέρχονται+ευχερώς,+τα+υδρόφιλα+όχι.jpg"/>
          <p:cNvPicPr>
            <a:picLocks noChangeAspect="1" noChangeArrowheads="1"/>
          </p:cNvPicPr>
          <p:nvPr/>
        </p:nvPicPr>
        <p:blipFill>
          <a:blip r:embed="rId4" cstate="print"/>
          <a:srcRect r="705" b="22878"/>
          <a:stretch>
            <a:fillRect/>
          </a:stretch>
        </p:blipFill>
        <p:spPr bwMode="auto">
          <a:xfrm>
            <a:off x="4439816" y="1052736"/>
            <a:ext cx="5328592" cy="3096344"/>
          </a:xfrm>
          <a:prstGeom prst="rect">
            <a:avLst/>
          </a:prstGeom>
          <a:noFill/>
        </p:spPr>
      </p:pic>
      <p:sp>
        <p:nvSpPr>
          <p:cNvPr id="274434" name="AutoShape 2" descr="Αποτέλεσμα εικόνας για φωσφολιπίδια"/>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l-GR">
              <a:solidFill>
                <a:srgbClr val="000000"/>
              </a:solidFill>
              <a:latin typeface="Calibri" panose="020F0502020204030204"/>
            </a:endParaRPr>
          </a:p>
        </p:txBody>
      </p:sp>
      <p:pic>
        <p:nvPicPr>
          <p:cNvPr id="274435" name="Picture 3" descr="C:\Documents and Settings\Eleni\Τα έγγραφά μου\Downloads\αρχείο λήψης (20).jpg"/>
          <p:cNvPicPr>
            <a:picLocks noChangeAspect="1" noChangeArrowheads="1"/>
          </p:cNvPicPr>
          <p:nvPr/>
        </p:nvPicPr>
        <p:blipFill>
          <a:blip r:embed="rId5" cstate="print"/>
          <a:srcRect/>
          <a:stretch>
            <a:fillRect/>
          </a:stretch>
        </p:blipFill>
        <p:spPr bwMode="auto">
          <a:xfrm>
            <a:off x="1991544" y="4581129"/>
            <a:ext cx="3096344" cy="2050157"/>
          </a:xfrm>
          <a:prstGeom prst="rect">
            <a:avLst/>
          </a:prstGeom>
          <a:noFill/>
        </p:spPr>
      </p:pic>
      <p:sp>
        <p:nvSpPr>
          <p:cNvPr id="7" name="6 - TextBox"/>
          <p:cNvSpPr txBox="1"/>
          <p:nvPr/>
        </p:nvSpPr>
        <p:spPr>
          <a:xfrm>
            <a:off x="3719736" y="404664"/>
            <a:ext cx="4824536" cy="369332"/>
          </a:xfrm>
          <a:prstGeom prst="rect">
            <a:avLst/>
          </a:prstGeom>
          <a:solidFill>
            <a:schemeClr val="accent1"/>
          </a:solidFill>
          <a:effectLst>
            <a:outerShdw blurRad="50800" dist="38100" dir="5400000" algn="t" rotWithShape="0">
              <a:prstClr val="black">
                <a:alpha val="40000"/>
              </a:prstClr>
            </a:outerShdw>
          </a:effectLst>
        </p:spPr>
        <p:txBody>
          <a:bodyPr wrap="square" rtlCol="0">
            <a:spAutoFit/>
          </a:bodyPr>
          <a:lstStyle/>
          <a:p>
            <a:pPr algn="ctr" defTabSz="457200"/>
            <a:r>
              <a:rPr lang="el-GR" b="1" dirty="0">
                <a:solidFill>
                  <a:prstClr val="white"/>
                </a:solidFill>
                <a:latin typeface="Calibri" panose="020F0502020204030204"/>
              </a:rPr>
              <a:t>Φωσφολιπίδια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215680" y="1124744"/>
            <a:ext cx="6048672" cy="508876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buFont typeface="Wingdings" pitchFamily="2" charset="2"/>
              <a:buChar char="§"/>
            </a:pPr>
            <a:r>
              <a:rPr lang="el-GR" sz="2000" dirty="0">
                <a:solidFill>
                  <a:srgbClr val="000000"/>
                </a:solidFill>
                <a:latin typeface="Calibri" panose="020F0502020204030204"/>
              </a:rPr>
              <a:t>Δομικές μονάδες των πρωτεϊνών</a:t>
            </a:r>
          </a:p>
          <a:p>
            <a:pPr defTabSz="457200">
              <a:buFont typeface="Wingdings" pitchFamily="2" charset="2"/>
              <a:buChar char="§"/>
            </a:pPr>
            <a:r>
              <a:rPr lang="el-GR" sz="2000" dirty="0">
                <a:solidFill>
                  <a:srgbClr val="000000"/>
                </a:solidFill>
                <a:latin typeface="Calibri" panose="020F0502020204030204"/>
              </a:rPr>
              <a:t>Στην φύση υπάρχουν περισσότερα από 150 αμινοξέα, τα οποία υπάρχουν ως οπτικά ισομερή σε </a:t>
            </a:r>
            <a:r>
              <a:rPr lang="en-US" sz="2000" dirty="0">
                <a:solidFill>
                  <a:srgbClr val="000000"/>
                </a:solidFill>
                <a:latin typeface="Calibri" panose="020F0502020204030204"/>
              </a:rPr>
              <a:t>L</a:t>
            </a:r>
            <a:r>
              <a:rPr lang="el-GR" sz="2000" dirty="0">
                <a:solidFill>
                  <a:srgbClr val="000000"/>
                </a:solidFill>
                <a:latin typeface="Calibri" panose="020F0502020204030204"/>
              </a:rPr>
              <a:t>- και </a:t>
            </a:r>
            <a:r>
              <a:rPr lang="en-US" sz="2000" dirty="0">
                <a:solidFill>
                  <a:srgbClr val="000000"/>
                </a:solidFill>
                <a:latin typeface="Calibri" panose="020F0502020204030204"/>
              </a:rPr>
              <a:t>D</a:t>
            </a:r>
            <a:r>
              <a:rPr lang="el-GR" sz="2000" dirty="0">
                <a:solidFill>
                  <a:srgbClr val="000000"/>
                </a:solidFill>
                <a:latin typeface="Calibri" panose="020F0502020204030204"/>
              </a:rPr>
              <a:t>-μορφή.</a:t>
            </a:r>
          </a:p>
          <a:p>
            <a:pPr defTabSz="457200">
              <a:buFont typeface="Wingdings" pitchFamily="2" charset="2"/>
              <a:buChar char="§"/>
            </a:pPr>
            <a:r>
              <a:rPr lang="el-GR" sz="2000" dirty="0">
                <a:solidFill>
                  <a:srgbClr val="000000"/>
                </a:solidFill>
                <a:latin typeface="Calibri" panose="020F0502020204030204"/>
              </a:rPr>
              <a:t>Οι πρωτεΐνες των ζωντανών οργανισμών αποτελούνται από 20 </a:t>
            </a:r>
            <a:r>
              <a:rPr lang="en-US" sz="2000" dirty="0">
                <a:solidFill>
                  <a:srgbClr val="000000"/>
                </a:solidFill>
                <a:latin typeface="Calibri" panose="020F0502020204030204"/>
              </a:rPr>
              <a:t>L-</a:t>
            </a:r>
            <a:r>
              <a:rPr lang="el-GR" sz="2000" dirty="0">
                <a:solidFill>
                  <a:srgbClr val="000000"/>
                </a:solidFill>
                <a:latin typeface="Calibri" panose="020F0502020204030204"/>
              </a:rPr>
              <a:t>αμινοξέα.</a:t>
            </a:r>
          </a:p>
          <a:p>
            <a:pPr defTabSz="457200">
              <a:buFont typeface="Wingdings" pitchFamily="2" charset="2"/>
              <a:buChar char="§"/>
            </a:pPr>
            <a:r>
              <a:rPr lang="el-GR" sz="2000" dirty="0">
                <a:solidFill>
                  <a:srgbClr val="000000"/>
                </a:solidFill>
                <a:latin typeface="Calibri" panose="020F0502020204030204"/>
              </a:rPr>
              <a:t> Τα αμινοξέα διακρίνονται σε πολικά και μη πολικά. Ορισμένα μπορούν να σχηματίζουν ιόντα σε υδατικό διάλυμα.</a:t>
            </a:r>
          </a:p>
          <a:p>
            <a:pPr defTabSz="457200">
              <a:buFont typeface="Wingdings" pitchFamily="2" charset="2"/>
              <a:buChar char="§"/>
            </a:pPr>
            <a:r>
              <a:rPr lang="el-GR" sz="2000" dirty="0">
                <a:solidFill>
                  <a:srgbClr val="000000"/>
                </a:solidFill>
                <a:latin typeface="Calibri" panose="020F0502020204030204"/>
              </a:rPr>
              <a:t>Πολλά αμινοξέα μπορούν να συντεθούν από άλλα αμινοξέα</a:t>
            </a:r>
          </a:p>
          <a:p>
            <a:pPr defTabSz="457200">
              <a:buFont typeface="Wingdings" pitchFamily="2" charset="2"/>
              <a:buChar char="§"/>
            </a:pPr>
            <a:r>
              <a:rPr lang="el-GR" sz="2000" dirty="0">
                <a:solidFill>
                  <a:srgbClr val="000000"/>
                </a:solidFill>
                <a:latin typeface="Calibri" panose="020F0502020204030204"/>
              </a:rPr>
              <a:t> στον άνθρωπο 8  από τα 20 αμινοξέα δεν μπορούν να συντεθούν από άλλα αμινοξέα και ονομάζονται βασικά ή απαραίτητα αμινοξέα, ενώ 4 από τα 20 δεν μπορούν να συντεθούν από τα παιδιά και ονομάζονται </a:t>
            </a:r>
            <a:r>
              <a:rPr lang="el-GR" sz="2000" dirty="0" err="1">
                <a:solidFill>
                  <a:srgbClr val="000000"/>
                </a:solidFill>
                <a:latin typeface="Calibri" panose="020F0502020204030204"/>
              </a:rPr>
              <a:t>ημι</a:t>
            </a:r>
            <a:r>
              <a:rPr lang="el-GR" sz="2000" dirty="0">
                <a:solidFill>
                  <a:srgbClr val="000000"/>
                </a:solidFill>
                <a:latin typeface="Calibri" panose="020F0502020204030204"/>
              </a:rPr>
              <a:t>-απαραίτητα </a:t>
            </a:r>
          </a:p>
        </p:txBody>
      </p:sp>
      <p:sp>
        <p:nvSpPr>
          <p:cNvPr id="5" name="4 - TextBox"/>
          <p:cNvSpPr txBox="1"/>
          <p:nvPr/>
        </p:nvSpPr>
        <p:spPr>
          <a:xfrm>
            <a:off x="3215680" y="356458"/>
            <a:ext cx="6048672" cy="40011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prstClr val="white"/>
                </a:solidFill>
                <a:latin typeface="Calibri" panose="020F0502020204030204"/>
              </a:rPr>
              <a:t>Αμινοξέα</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431704" y="620689"/>
            <a:ext cx="5400600" cy="46166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400" b="1" dirty="0">
                <a:solidFill>
                  <a:srgbClr val="000000"/>
                </a:solidFill>
                <a:latin typeface="Calibri" panose="020F0502020204030204"/>
              </a:rPr>
              <a:t>Αμινοξέα </a:t>
            </a:r>
          </a:p>
        </p:txBody>
      </p:sp>
      <p:pic>
        <p:nvPicPr>
          <p:cNvPr id="1026" name="Picture 2" descr="C:\Documents and Settings\Eleni\Τα έγγραφά μου\Downloads\220px-AminoAcidball.svg.png"/>
          <p:cNvPicPr>
            <a:picLocks noChangeAspect="1" noChangeArrowheads="1"/>
          </p:cNvPicPr>
          <p:nvPr/>
        </p:nvPicPr>
        <p:blipFill>
          <a:blip r:embed="rId2" cstate="print"/>
          <a:srcRect/>
          <a:stretch>
            <a:fillRect/>
          </a:stretch>
        </p:blipFill>
        <p:spPr bwMode="auto">
          <a:xfrm>
            <a:off x="4007768" y="1268760"/>
            <a:ext cx="4176464" cy="2520280"/>
          </a:xfrm>
          <a:prstGeom prst="rect">
            <a:avLst/>
          </a:prstGeom>
          <a:noFill/>
        </p:spPr>
      </p:pic>
      <p:sp>
        <p:nvSpPr>
          <p:cNvPr id="7" name="6 - TextBox"/>
          <p:cNvSpPr txBox="1"/>
          <p:nvPr/>
        </p:nvSpPr>
        <p:spPr>
          <a:xfrm>
            <a:off x="3287688" y="3879047"/>
            <a:ext cx="5544616"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Κάθε αμινοξύ αποτελείται από ένα άτομο άνθρακα (α-άνθρακας) ο οποίος  συνδέεται με μία αμινομάδα (</a:t>
            </a:r>
            <a:r>
              <a:rPr lang="en-US" sz="2000" dirty="0">
                <a:solidFill>
                  <a:srgbClr val="000000"/>
                </a:solidFill>
                <a:latin typeface="Calibri" panose="020F0502020204030204"/>
              </a:rPr>
              <a:t>-NH</a:t>
            </a:r>
            <a:r>
              <a:rPr lang="en-US" sz="2000" baseline="-25000" dirty="0">
                <a:solidFill>
                  <a:srgbClr val="000000"/>
                </a:solidFill>
                <a:latin typeface="Calibri" panose="020F0502020204030204"/>
              </a:rPr>
              <a:t>2</a:t>
            </a:r>
            <a:r>
              <a:rPr lang="en-US" sz="2000" dirty="0">
                <a:solidFill>
                  <a:srgbClr val="000000"/>
                </a:solidFill>
                <a:latin typeface="Calibri" panose="020F0502020204030204"/>
              </a:rPr>
              <a:t>), </a:t>
            </a:r>
            <a:r>
              <a:rPr lang="el-GR" sz="2000" dirty="0">
                <a:solidFill>
                  <a:srgbClr val="000000"/>
                </a:solidFill>
                <a:latin typeface="Calibri" panose="020F0502020204030204"/>
              </a:rPr>
              <a:t>μία καρβοξυλομάδα</a:t>
            </a:r>
            <a:r>
              <a:rPr lang="en-US" sz="2000" dirty="0">
                <a:solidFill>
                  <a:srgbClr val="000000"/>
                </a:solidFill>
                <a:latin typeface="Calibri" panose="020F0502020204030204"/>
              </a:rPr>
              <a:t>(-COOH) </a:t>
            </a:r>
            <a:r>
              <a:rPr lang="el-GR" sz="2000" dirty="0">
                <a:solidFill>
                  <a:srgbClr val="000000"/>
                </a:solidFill>
                <a:latin typeface="Calibri" panose="020F0502020204030204"/>
              </a:rPr>
              <a:t>και ένα άτομο </a:t>
            </a:r>
            <a:r>
              <a:rPr lang="en-US" sz="2000" dirty="0">
                <a:solidFill>
                  <a:srgbClr val="000000"/>
                </a:solidFill>
                <a:latin typeface="Calibri" panose="020F0502020204030204"/>
              </a:rPr>
              <a:t>H</a:t>
            </a:r>
            <a:r>
              <a:rPr lang="el-GR" sz="2000" dirty="0">
                <a:solidFill>
                  <a:srgbClr val="000000"/>
                </a:solidFill>
                <a:latin typeface="Calibri" panose="020F0502020204030204"/>
              </a:rPr>
              <a:t>, που αποτελούν το σταθερό τμήμα του μορίου. Η τέταρτη μονάδα συγγενείας του άνθρακα  συνδέεται με μία πλευρική αλυσίδα που ποικίλει και συμβολίζεται με </a:t>
            </a:r>
            <a:r>
              <a:rPr lang="en-US" sz="2000" dirty="0">
                <a:solidFill>
                  <a:srgbClr val="000000"/>
                </a:solidFill>
                <a:latin typeface="Calibri" panose="020F0502020204030204"/>
              </a:rPr>
              <a:t>R</a:t>
            </a:r>
            <a:r>
              <a:rPr lang="el-GR" sz="2000" dirty="0">
                <a:solidFill>
                  <a:srgbClr val="000000"/>
                </a:solidFill>
                <a:latin typeface="Calibri" panose="020F0502020204030204"/>
              </a:rPr>
              <a:t>. Η ομάδα </a:t>
            </a:r>
            <a:r>
              <a:rPr lang="en-US" sz="2000" dirty="0">
                <a:solidFill>
                  <a:srgbClr val="000000"/>
                </a:solidFill>
                <a:latin typeface="Calibri" panose="020F0502020204030204"/>
              </a:rPr>
              <a:t>R</a:t>
            </a:r>
            <a:r>
              <a:rPr lang="el-GR" sz="2000" dirty="0">
                <a:solidFill>
                  <a:srgbClr val="000000"/>
                </a:solidFill>
                <a:latin typeface="Calibri" panose="020F0502020204030204"/>
              </a:rPr>
              <a:t> αποτελεί το μεταβλητό τμήμα του μορίου</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D1A5492-3C58-487A-91EB-3CADDE313090}"/>
              </a:ext>
            </a:extLst>
          </p:cNvPr>
          <p:cNvPicPr>
            <a:picLocks noChangeAspect="1"/>
          </p:cNvPicPr>
          <p:nvPr/>
        </p:nvPicPr>
        <p:blipFill>
          <a:blip r:embed="rId2"/>
          <a:stretch>
            <a:fillRect/>
          </a:stretch>
        </p:blipFill>
        <p:spPr>
          <a:xfrm>
            <a:off x="2325297" y="1371422"/>
            <a:ext cx="7541406" cy="4115157"/>
          </a:xfrm>
          <a:prstGeom prst="rect">
            <a:avLst/>
          </a:prstGeom>
        </p:spPr>
      </p:pic>
    </p:spTree>
    <p:extLst>
      <p:ext uri="{BB962C8B-B14F-4D97-AF65-F5344CB8AC3E}">
        <p14:creationId xmlns:p14="http://schemas.microsoft.com/office/powerpoint/2010/main" val="4063698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BDF398A-C933-4B68-8CF0-D1634BFC91F1}"/>
              </a:ext>
            </a:extLst>
          </p:cNvPr>
          <p:cNvPicPr>
            <a:picLocks noChangeAspect="1"/>
          </p:cNvPicPr>
          <p:nvPr/>
        </p:nvPicPr>
        <p:blipFill>
          <a:blip r:embed="rId2"/>
          <a:stretch>
            <a:fillRect/>
          </a:stretch>
        </p:blipFill>
        <p:spPr>
          <a:xfrm>
            <a:off x="1524000" y="1554480"/>
            <a:ext cx="9144000" cy="3749040"/>
          </a:xfrm>
          <a:prstGeom prst="rect">
            <a:avLst/>
          </a:prstGeom>
        </p:spPr>
      </p:pic>
    </p:spTree>
    <p:extLst>
      <p:ext uri="{BB962C8B-B14F-4D97-AF65-F5344CB8AC3E}">
        <p14:creationId xmlns:p14="http://schemas.microsoft.com/office/powerpoint/2010/main" val="1024953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1" descr="C:\Documents and Settings\Eleni\Τα έγγραφά μου\Downloads\polar_amino.jpg"/>
          <p:cNvPicPr>
            <a:picLocks noChangeAspect="1" noChangeArrowheads="1"/>
          </p:cNvPicPr>
          <p:nvPr/>
        </p:nvPicPr>
        <p:blipFill>
          <a:blip r:embed="rId2" cstate="print"/>
          <a:srcRect/>
          <a:stretch>
            <a:fillRect/>
          </a:stretch>
        </p:blipFill>
        <p:spPr bwMode="auto">
          <a:xfrm>
            <a:off x="2351584" y="109676"/>
            <a:ext cx="7560840" cy="634128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83E5440-58FC-4B5A-8A09-0363E9796F94}"/>
              </a:ext>
            </a:extLst>
          </p:cNvPr>
          <p:cNvPicPr>
            <a:picLocks noChangeAspect="1"/>
          </p:cNvPicPr>
          <p:nvPr/>
        </p:nvPicPr>
        <p:blipFill>
          <a:blip r:embed="rId2"/>
          <a:stretch>
            <a:fillRect/>
          </a:stretch>
        </p:blipFill>
        <p:spPr>
          <a:xfrm>
            <a:off x="2639617" y="0"/>
            <a:ext cx="6984775" cy="6720166"/>
          </a:xfrm>
          <a:prstGeom prst="rect">
            <a:avLst/>
          </a:prstGeom>
        </p:spPr>
      </p:pic>
    </p:spTree>
    <p:extLst>
      <p:ext uri="{BB962C8B-B14F-4D97-AF65-F5344CB8AC3E}">
        <p14:creationId xmlns:p14="http://schemas.microsoft.com/office/powerpoint/2010/main" val="35088268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05E3910-E624-4FA1-B792-54D9131BFD48}"/>
              </a:ext>
            </a:extLst>
          </p:cNvPr>
          <p:cNvPicPr>
            <a:picLocks noChangeAspect="1"/>
          </p:cNvPicPr>
          <p:nvPr/>
        </p:nvPicPr>
        <p:blipFill>
          <a:blip r:embed="rId2"/>
          <a:stretch>
            <a:fillRect/>
          </a:stretch>
        </p:blipFill>
        <p:spPr>
          <a:xfrm>
            <a:off x="2567608" y="0"/>
            <a:ext cx="7344816" cy="6785982"/>
          </a:xfrm>
          <a:prstGeom prst="rect">
            <a:avLst/>
          </a:prstGeom>
        </p:spPr>
      </p:pic>
    </p:spTree>
    <p:extLst>
      <p:ext uri="{BB962C8B-B14F-4D97-AF65-F5344CB8AC3E}">
        <p14:creationId xmlns:p14="http://schemas.microsoft.com/office/powerpoint/2010/main" val="3696765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7B57C46-4D42-4018-A858-5670EF3F26F7}"/>
              </a:ext>
            </a:extLst>
          </p:cNvPr>
          <p:cNvPicPr>
            <a:picLocks noChangeAspect="1"/>
          </p:cNvPicPr>
          <p:nvPr/>
        </p:nvPicPr>
        <p:blipFill>
          <a:blip r:embed="rId2"/>
          <a:stretch>
            <a:fillRect/>
          </a:stretch>
        </p:blipFill>
        <p:spPr>
          <a:xfrm>
            <a:off x="3599688" y="0"/>
            <a:ext cx="4992625" cy="6309320"/>
          </a:xfrm>
          <a:prstGeom prst="rect">
            <a:avLst/>
          </a:prstGeom>
        </p:spPr>
      </p:pic>
    </p:spTree>
    <p:extLst>
      <p:ext uri="{BB962C8B-B14F-4D97-AF65-F5344CB8AC3E}">
        <p14:creationId xmlns:p14="http://schemas.microsoft.com/office/powerpoint/2010/main" val="3461490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024298" y="1000108"/>
            <a:ext cx="4572032" cy="338554"/>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defTabSz="457200"/>
            <a:r>
              <a:rPr lang="el-GR" sz="1600" dirty="0">
                <a:solidFill>
                  <a:prstClr val="white"/>
                </a:solidFill>
                <a:latin typeface="Calibri" panose="020F0502020204030204"/>
              </a:rPr>
              <a:t>Τα κύτταρα χαρακτηρίζονται από αμέτρητη ποικιλία</a:t>
            </a:r>
          </a:p>
        </p:txBody>
      </p:sp>
      <p:pic>
        <p:nvPicPr>
          <p:cNvPr id="216079" name="Picture 15" descr="C:\Documents and Settings\Eleni\Τα έγγραφά μου\Downloads\Ecoli.jpg"/>
          <p:cNvPicPr>
            <a:picLocks noChangeAspect="1" noChangeArrowheads="1"/>
          </p:cNvPicPr>
          <p:nvPr/>
        </p:nvPicPr>
        <p:blipFill>
          <a:blip r:embed="rId2" cstate="print"/>
          <a:srcRect/>
          <a:stretch>
            <a:fillRect/>
          </a:stretch>
        </p:blipFill>
        <p:spPr bwMode="auto">
          <a:xfrm>
            <a:off x="1595406" y="2000240"/>
            <a:ext cx="2143140" cy="1214446"/>
          </a:xfrm>
          <a:prstGeom prst="rect">
            <a:avLst/>
          </a:prstGeom>
          <a:noFill/>
        </p:spPr>
      </p:pic>
      <p:pic>
        <p:nvPicPr>
          <p:cNvPr id="216082" name="Picture 18" descr="C:\Documents and Settings\Eleni\Τα έγγραφά μου\Downloads\k33674021.jpg"/>
          <p:cNvPicPr>
            <a:picLocks noChangeAspect="1" noChangeArrowheads="1"/>
          </p:cNvPicPr>
          <p:nvPr/>
        </p:nvPicPr>
        <p:blipFill>
          <a:blip r:embed="rId3" cstate="print"/>
          <a:srcRect/>
          <a:stretch>
            <a:fillRect/>
          </a:stretch>
        </p:blipFill>
        <p:spPr bwMode="auto">
          <a:xfrm>
            <a:off x="3952860" y="2000240"/>
            <a:ext cx="1571636" cy="1214446"/>
          </a:xfrm>
          <a:prstGeom prst="rect">
            <a:avLst/>
          </a:prstGeom>
          <a:noFill/>
        </p:spPr>
      </p:pic>
      <p:pic>
        <p:nvPicPr>
          <p:cNvPr id="216085" name="Picture 21" descr="C:\Documents and Settings\Eleni\Τα έγγραφά μου\Downloads\epithiliakos.gif"/>
          <p:cNvPicPr>
            <a:picLocks noChangeAspect="1" noChangeArrowheads="1"/>
          </p:cNvPicPr>
          <p:nvPr/>
        </p:nvPicPr>
        <p:blipFill>
          <a:blip r:embed="rId4" cstate="print"/>
          <a:srcRect/>
          <a:stretch>
            <a:fillRect/>
          </a:stretch>
        </p:blipFill>
        <p:spPr bwMode="auto">
          <a:xfrm>
            <a:off x="1952596" y="4429132"/>
            <a:ext cx="2500330" cy="1643074"/>
          </a:xfrm>
          <a:prstGeom prst="rect">
            <a:avLst/>
          </a:prstGeom>
          <a:noFill/>
        </p:spPr>
      </p:pic>
      <p:pic>
        <p:nvPicPr>
          <p:cNvPr id="216086" name="Picture 22" descr="C:\Documents and Settings\Eleni\Τα έγγραφά μου\Downloads\7508968.jpg"/>
          <p:cNvPicPr>
            <a:picLocks noChangeAspect="1" noChangeArrowheads="1"/>
          </p:cNvPicPr>
          <p:nvPr/>
        </p:nvPicPr>
        <p:blipFill>
          <a:blip r:embed="rId5" cstate="print"/>
          <a:srcRect/>
          <a:stretch>
            <a:fillRect/>
          </a:stretch>
        </p:blipFill>
        <p:spPr bwMode="auto">
          <a:xfrm>
            <a:off x="4738678" y="4429132"/>
            <a:ext cx="2497138" cy="1643074"/>
          </a:xfrm>
          <a:prstGeom prst="rect">
            <a:avLst/>
          </a:prstGeom>
          <a:noFill/>
        </p:spPr>
      </p:pic>
      <p:pic>
        <p:nvPicPr>
          <p:cNvPr id="216090" name="Picture 26" descr="Αποτέλεσμα εικόνας για μυικές ίνες"/>
          <p:cNvPicPr>
            <a:picLocks noChangeAspect="1" noChangeArrowheads="1"/>
          </p:cNvPicPr>
          <p:nvPr/>
        </p:nvPicPr>
        <p:blipFill>
          <a:blip r:embed="rId6" cstate="print"/>
          <a:srcRect/>
          <a:stretch>
            <a:fillRect/>
          </a:stretch>
        </p:blipFill>
        <p:spPr bwMode="auto">
          <a:xfrm>
            <a:off x="5595934" y="2000240"/>
            <a:ext cx="1571636" cy="1143008"/>
          </a:xfrm>
          <a:prstGeom prst="rect">
            <a:avLst/>
          </a:prstGeom>
          <a:noFill/>
        </p:spPr>
      </p:pic>
      <p:pic>
        <p:nvPicPr>
          <p:cNvPr id="216091" name="Picture 27" descr="C:\Documents and Settings\Eleni\Τα έγγραφά μου\Downloads\1021_Smooth_Muscle_new.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453322" y="1714488"/>
            <a:ext cx="2857520" cy="1643074"/>
          </a:xfrm>
          <a:prstGeom prst="rect">
            <a:avLst/>
          </a:prstGeom>
          <a:noFill/>
        </p:spPr>
      </p:pic>
      <p:pic>
        <p:nvPicPr>
          <p:cNvPr id="216092" name="Picture 28" descr="C:\Documents and Settings\Eleni\Τα έγγραφά μου\Downloads\nerve.cell.jpg"/>
          <p:cNvPicPr>
            <a:picLocks noChangeAspect="1" noChangeArrowheads="1"/>
          </p:cNvPicPr>
          <p:nvPr/>
        </p:nvPicPr>
        <p:blipFill>
          <a:blip r:embed="rId8" cstate="print"/>
          <a:srcRect/>
          <a:stretch>
            <a:fillRect/>
          </a:stretch>
        </p:blipFill>
        <p:spPr bwMode="auto">
          <a:xfrm>
            <a:off x="7596198" y="4429132"/>
            <a:ext cx="2636834" cy="1587520"/>
          </a:xfrm>
          <a:prstGeom prst="rect">
            <a:avLst/>
          </a:prstGeom>
          <a:noFill/>
        </p:spPr>
      </p:pic>
      <p:sp>
        <p:nvSpPr>
          <p:cNvPr id="22" name="21 - TextBox"/>
          <p:cNvSpPr txBox="1"/>
          <p:nvPr/>
        </p:nvSpPr>
        <p:spPr>
          <a:xfrm>
            <a:off x="1809720" y="3286125"/>
            <a:ext cx="1785950" cy="307777"/>
          </a:xfrm>
          <a:prstGeom prst="rect">
            <a:avLst/>
          </a:prstGeom>
          <a:noFill/>
        </p:spPr>
        <p:txBody>
          <a:bodyPr wrap="square" rtlCol="0">
            <a:spAutoFit/>
          </a:bodyPr>
          <a:lstStyle/>
          <a:p>
            <a:pPr algn="ctr" defTabSz="457200"/>
            <a:r>
              <a:rPr lang="en-US" sz="1400" dirty="0">
                <a:solidFill>
                  <a:srgbClr val="000000"/>
                </a:solidFill>
                <a:latin typeface="Calibri" panose="020F0502020204030204"/>
              </a:rPr>
              <a:t>E. coli</a:t>
            </a:r>
            <a:endParaRPr lang="el-GR" sz="1400" dirty="0">
              <a:solidFill>
                <a:srgbClr val="000000"/>
              </a:solidFill>
              <a:latin typeface="Calibri" panose="020F0502020204030204"/>
            </a:endParaRPr>
          </a:p>
        </p:txBody>
      </p:sp>
      <p:sp>
        <p:nvSpPr>
          <p:cNvPr id="23" name="22 - TextBox"/>
          <p:cNvSpPr txBox="1"/>
          <p:nvPr/>
        </p:nvSpPr>
        <p:spPr>
          <a:xfrm>
            <a:off x="3881422" y="3286125"/>
            <a:ext cx="1714512"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Αμοιβάδα </a:t>
            </a:r>
          </a:p>
        </p:txBody>
      </p:sp>
      <p:sp>
        <p:nvSpPr>
          <p:cNvPr id="24" name="23 - TextBox"/>
          <p:cNvSpPr txBox="1"/>
          <p:nvPr/>
        </p:nvSpPr>
        <p:spPr>
          <a:xfrm>
            <a:off x="5595934" y="3286125"/>
            <a:ext cx="1571636"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Φυτικά κύτταρα </a:t>
            </a:r>
          </a:p>
        </p:txBody>
      </p:sp>
      <p:sp>
        <p:nvSpPr>
          <p:cNvPr id="25" name="24 - TextBox"/>
          <p:cNvSpPr txBox="1"/>
          <p:nvPr/>
        </p:nvSpPr>
        <p:spPr>
          <a:xfrm>
            <a:off x="8167702" y="3438525"/>
            <a:ext cx="1571636"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Μυϊκά κύτταρα </a:t>
            </a:r>
          </a:p>
        </p:txBody>
      </p:sp>
      <p:sp>
        <p:nvSpPr>
          <p:cNvPr id="26" name="25 - TextBox"/>
          <p:cNvSpPr txBox="1"/>
          <p:nvPr/>
        </p:nvSpPr>
        <p:spPr>
          <a:xfrm>
            <a:off x="8328248" y="6016653"/>
            <a:ext cx="1571636"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Νευρικό κύτταρο </a:t>
            </a:r>
          </a:p>
        </p:txBody>
      </p:sp>
      <p:sp>
        <p:nvSpPr>
          <p:cNvPr id="27" name="26 - TextBox"/>
          <p:cNvSpPr txBox="1"/>
          <p:nvPr/>
        </p:nvSpPr>
        <p:spPr>
          <a:xfrm>
            <a:off x="4915677" y="6079830"/>
            <a:ext cx="2143140"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Ερυθρά αιμοσφαίρια</a:t>
            </a:r>
          </a:p>
        </p:txBody>
      </p:sp>
      <p:sp>
        <p:nvSpPr>
          <p:cNvPr id="28" name="27 - TextBox"/>
          <p:cNvSpPr txBox="1"/>
          <p:nvPr/>
        </p:nvSpPr>
        <p:spPr>
          <a:xfrm>
            <a:off x="2166910" y="6072207"/>
            <a:ext cx="1857388" cy="307777"/>
          </a:xfrm>
          <a:prstGeom prst="rect">
            <a:avLst/>
          </a:prstGeom>
          <a:noFill/>
        </p:spPr>
        <p:txBody>
          <a:bodyPr wrap="square" rtlCol="0">
            <a:spAutoFit/>
          </a:bodyPr>
          <a:lstStyle/>
          <a:p>
            <a:pPr algn="ctr" defTabSz="457200"/>
            <a:r>
              <a:rPr lang="el-GR" sz="1400" dirty="0">
                <a:solidFill>
                  <a:srgbClr val="000000"/>
                </a:solidFill>
                <a:latin typeface="Calibri" panose="020F0502020204030204"/>
              </a:rPr>
              <a:t>επιθηλιακά κύτταρα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47D79D8-2BEA-420E-9FAE-25128F7183FF}"/>
              </a:ext>
            </a:extLst>
          </p:cNvPr>
          <p:cNvPicPr>
            <a:picLocks noChangeAspect="1"/>
          </p:cNvPicPr>
          <p:nvPr/>
        </p:nvPicPr>
        <p:blipFill>
          <a:blip r:embed="rId2"/>
          <a:stretch>
            <a:fillRect/>
          </a:stretch>
        </p:blipFill>
        <p:spPr>
          <a:xfrm>
            <a:off x="3245873" y="749576"/>
            <a:ext cx="5700254" cy="5358848"/>
          </a:xfrm>
          <a:prstGeom prst="rect">
            <a:avLst/>
          </a:prstGeom>
        </p:spPr>
      </p:pic>
    </p:spTree>
    <p:extLst>
      <p:ext uri="{BB962C8B-B14F-4D97-AF65-F5344CB8AC3E}">
        <p14:creationId xmlns:p14="http://schemas.microsoft.com/office/powerpoint/2010/main" val="2718452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03512" y="336714"/>
            <a:ext cx="5112568" cy="532453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Τα αμινοξέα συνδέονται μεταξύ τους με ομοιοπολικό δεσμό με βάση το μοντέλο συμπύκνωσης (πεπτιδικός ή αμιδικός δεσμός).</a:t>
            </a:r>
            <a:endParaRPr lang="en-US" sz="2000" dirty="0">
              <a:solidFill>
                <a:srgbClr val="000000"/>
              </a:solidFill>
              <a:latin typeface="Calibri" panose="020F0502020204030204"/>
            </a:endParaRPr>
          </a:p>
          <a:p>
            <a:pPr defTabSz="457200"/>
            <a:endParaRPr lang="en-US" sz="2000" dirty="0">
              <a:solidFill>
                <a:srgbClr val="000000"/>
              </a:solidFill>
              <a:latin typeface="Calibri" panose="020F0502020204030204"/>
            </a:endParaRPr>
          </a:p>
          <a:p>
            <a:pPr defTabSz="457200"/>
            <a:r>
              <a:rPr lang="el-GR" sz="2000" dirty="0">
                <a:solidFill>
                  <a:srgbClr val="000000"/>
                </a:solidFill>
                <a:latin typeface="Calibri" panose="020F0502020204030204"/>
              </a:rPr>
              <a:t> Η σύνδεση δύο αμινοξέων σχηματίζει ένα διπεπτίδιο, τριών τριπεπτίδιο κ.ο.κ. Η σύνδεση πολλών αμινοξέων σχηματίζει μία πολυπεπτιδική αλυσίδα ή πολυπεπτίδιο. Κάθε νέο αμινοξύ προστίθεται στο καρβοξυλικό άκρο του τελευταίου αμινοξέος της αλυσίδας.</a:t>
            </a:r>
          </a:p>
          <a:p>
            <a:pPr defTabSz="457200"/>
            <a:endParaRPr lang="el-GR" sz="2000" dirty="0">
              <a:solidFill>
                <a:srgbClr val="000000"/>
              </a:solidFill>
              <a:latin typeface="Calibri" panose="020F0502020204030204"/>
            </a:endParaRPr>
          </a:p>
          <a:p>
            <a:pPr defTabSz="457200"/>
            <a:r>
              <a:rPr lang="el-GR" sz="2000" dirty="0">
                <a:solidFill>
                  <a:srgbClr val="000000"/>
                </a:solidFill>
                <a:latin typeface="Calibri" panose="020F0502020204030204"/>
              </a:rPr>
              <a:t>Μία πολυπεπτιδική αλυσίδα μπορεί να αποτελείται από 30 ως 10.000 ή και περισσότερα αμινοξέα, με την πλειονότητά τους να περιέχει 50-2000.</a:t>
            </a:r>
          </a:p>
          <a:p>
            <a:pPr defTabSz="457200"/>
            <a:r>
              <a:rPr lang="el-GR" sz="2000" dirty="0">
                <a:solidFill>
                  <a:srgbClr val="000000"/>
                </a:solidFill>
                <a:latin typeface="Calibri" panose="020F0502020204030204"/>
              </a:rPr>
              <a:t>Μία πρωτεΐνη είναι μία ή περισσότερες πολυπεπτιδικές αλυσίδες</a:t>
            </a:r>
          </a:p>
        </p:txBody>
      </p:sp>
      <p:pic>
        <p:nvPicPr>
          <p:cNvPr id="3074" name="Picture 2" descr="C:\Documents and Settings\Eleni\Τα έγγραφά μου\Downloads\Ο+πεπτιδικός+δεσμός.jpg"/>
          <p:cNvPicPr>
            <a:picLocks noChangeAspect="1" noChangeArrowheads="1"/>
          </p:cNvPicPr>
          <p:nvPr/>
        </p:nvPicPr>
        <p:blipFill>
          <a:blip r:embed="rId2" cstate="print"/>
          <a:srcRect/>
          <a:stretch>
            <a:fillRect/>
          </a:stretch>
        </p:blipFill>
        <p:spPr bwMode="auto">
          <a:xfrm>
            <a:off x="7040824" y="1124744"/>
            <a:ext cx="3447664" cy="3214678"/>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Τα έγγραφά μου\Downloads\img7_14.jpg"/>
          <p:cNvPicPr>
            <a:picLocks noChangeAspect="1" noChangeArrowheads="1"/>
          </p:cNvPicPr>
          <p:nvPr/>
        </p:nvPicPr>
        <p:blipFill>
          <a:blip r:embed="rId2" cstate="print"/>
          <a:srcRect/>
          <a:stretch>
            <a:fillRect/>
          </a:stretch>
        </p:blipFill>
        <p:spPr bwMode="auto">
          <a:xfrm>
            <a:off x="1536119" y="2147912"/>
            <a:ext cx="9131882" cy="2073176"/>
          </a:xfrm>
          <a:prstGeom prst="rect">
            <a:avLst/>
          </a:prstGeom>
          <a:noFill/>
        </p:spPr>
      </p:pic>
      <p:sp>
        <p:nvSpPr>
          <p:cNvPr id="2" name="TextBox 1">
            <a:extLst>
              <a:ext uri="{FF2B5EF4-FFF2-40B4-BE49-F238E27FC236}">
                <a16:creationId xmlns:a16="http://schemas.microsoft.com/office/drawing/2014/main" id="{F315106D-DDAC-5FFF-2A26-9522B366CEEF}"/>
              </a:ext>
            </a:extLst>
          </p:cNvPr>
          <p:cNvSpPr txBox="1"/>
          <p:nvPr/>
        </p:nvSpPr>
        <p:spPr>
          <a:xfrm>
            <a:off x="4295800" y="692697"/>
            <a:ext cx="4012124" cy="461665"/>
          </a:xfrm>
          <a:prstGeom prst="rect">
            <a:avLst/>
          </a:prstGeom>
          <a:noFill/>
        </p:spPr>
        <p:txBody>
          <a:bodyPr wrap="none" rtlCol="0">
            <a:spAutoFit/>
          </a:bodyPr>
          <a:lstStyle/>
          <a:p>
            <a:pPr defTabSz="457200"/>
            <a:r>
              <a:rPr lang="el-GR" sz="2400" b="1" dirty="0" err="1">
                <a:solidFill>
                  <a:srgbClr val="000000"/>
                </a:solidFill>
                <a:latin typeface="Calibri" panose="020F0502020204030204"/>
              </a:rPr>
              <a:t>Πεπτιδικός</a:t>
            </a:r>
            <a:r>
              <a:rPr lang="el-GR" sz="2400" b="1" dirty="0">
                <a:solidFill>
                  <a:srgbClr val="000000"/>
                </a:solidFill>
                <a:latin typeface="Calibri" panose="020F0502020204030204"/>
              </a:rPr>
              <a:t> ή </a:t>
            </a:r>
            <a:r>
              <a:rPr lang="el-GR" sz="2400" b="1" dirty="0" err="1">
                <a:solidFill>
                  <a:srgbClr val="000000"/>
                </a:solidFill>
                <a:latin typeface="Calibri" panose="020F0502020204030204"/>
              </a:rPr>
              <a:t>αμιδικός</a:t>
            </a:r>
            <a:r>
              <a:rPr lang="el-GR" sz="2400" b="1" dirty="0">
                <a:solidFill>
                  <a:srgbClr val="000000"/>
                </a:solidFill>
                <a:latin typeface="Calibri" panose="020F0502020204030204"/>
              </a:rPr>
              <a:t> δεσμός</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6168A52-0024-42FC-ADC6-58AA2851C9CD}"/>
              </a:ext>
            </a:extLst>
          </p:cNvPr>
          <p:cNvPicPr>
            <a:picLocks noChangeAspect="1"/>
          </p:cNvPicPr>
          <p:nvPr/>
        </p:nvPicPr>
        <p:blipFill>
          <a:blip r:embed="rId2"/>
          <a:stretch>
            <a:fillRect/>
          </a:stretch>
        </p:blipFill>
        <p:spPr>
          <a:xfrm>
            <a:off x="1524000" y="1322832"/>
            <a:ext cx="9144000" cy="4212336"/>
          </a:xfrm>
          <a:prstGeom prst="rect">
            <a:avLst/>
          </a:prstGeom>
        </p:spPr>
      </p:pic>
    </p:spTree>
    <p:extLst>
      <p:ext uri="{BB962C8B-B14F-4D97-AF65-F5344CB8AC3E}">
        <p14:creationId xmlns:p14="http://schemas.microsoft.com/office/powerpoint/2010/main" val="34999215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958FD65-D09C-4427-9913-7117885720E2}"/>
              </a:ext>
            </a:extLst>
          </p:cNvPr>
          <p:cNvPicPr>
            <a:picLocks noChangeAspect="1"/>
          </p:cNvPicPr>
          <p:nvPr/>
        </p:nvPicPr>
        <p:blipFill>
          <a:blip r:embed="rId2"/>
          <a:stretch>
            <a:fillRect/>
          </a:stretch>
        </p:blipFill>
        <p:spPr>
          <a:xfrm>
            <a:off x="1524000" y="2785873"/>
            <a:ext cx="9144000" cy="1286255"/>
          </a:xfrm>
          <a:prstGeom prst="rect">
            <a:avLst/>
          </a:prstGeom>
        </p:spPr>
      </p:pic>
    </p:spTree>
    <p:extLst>
      <p:ext uri="{BB962C8B-B14F-4D97-AF65-F5344CB8AC3E}">
        <p14:creationId xmlns:p14="http://schemas.microsoft.com/office/powerpoint/2010/main" val="8417353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39D3B8D-0EB3-4A4B-8DFA-648CBE752BAE}"/>
              </a:ext>
            </a:extLst>
          </p:cNvPr>
          <p:cNvPicPr>
            <a:picLocks noChangeAspect="1"/>
          </p:cNvPicPr>
          <p:nvPr/>
        </p:nvPicPr>
        <p:blipFill>
          <a:blip r:embed="rId2"/>
          <a:stretch>
            <a:fillRect/>
          </a:stretch>
        </p:blipFill>
        <p:spPr>
          <a:xfrm>
            <a:off x="1524000" y="2282952"/>
            <a:ext cx="9144000" cy="2292096"/>
          </a:xfrm>
          <a:prstGeom prst="rect">
            <a:avLst/>
          </a:prstGeom>
        </p:spPr>
      </p:pic>
    </p:spTree>
    <p:extLst>
      <p:ext uri="{BB962C8B-B14F-4D97-AF65-F5344CB8AC3E}">
        <p14:creationId xmlns:p14="http://schemas.microsoft.com/office/powerpoint/2010/main" val="2525813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225D8B9-5343-4A08-B45A-2B1A2A0A04B8}"/>
              </a:ext>
            </a:extLst>
          </p:cNvPr>
          <p:cNvPicPr>
            <a:picLocks noChangeAspect="1"/>
          </p:cNvPicPr>
          <p:nvPr/>
        </p:nvPicPr>
        <p:blipFill>
          <a:blip r:embed="rId2"/>
          <a:stretch>
            <a:fillRect/>
          </a:stretch>
        </p:blipFill>
        <p:spPr>
          <a:xfrm>
            <a:off x="1892444" y="97248"/>
            <a:ext cx="8407113" cy="5852033"/>
          </a:xfrm>
          <a:prstGeom prst="rect">
            <a:avLst/>
          </a:prstGeom>
        </p:spPr>
      </p:pic>
    </p:spTree>
    <p:extLst>
      <p:ext uri="{BB962C8B-B14F-4D97-AF65-F5344CB8AC3E}">
        <p14:creationId xmlns:p14="http://schemas.microsoft.com/office/powerpoint/2010/main" val="7852671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03512" y="458956"/>
            <a:ext cx="4968552" cy="594008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Τα αμινοξέα της πολυπεπτιδικής αλυσίδας συνδέονται στις πλάγιες ομάδες μεταξύ τους με μη ομοιοπολικούς χημικούς δεσμούς, με αποτέλεσμα η αλυσίδα να περιστρέφεται στο χώρο και να παίρνει ένα συγκεκριμένο σχήμα (στερεοδομή) που εξαρτάται από την αλληλουχία των αμινοξέων της. Οι μη ομοιοπολικοί δεσμοί με τους οποίους συνδέονται τα αμινοξέα της πολυπεπτιδικής αλυσίδας είναι δεσμοί υδρογόνου, ιοντικοί δεσμοί, υδρόφοβες αλληλεπιδράσεις και έλξεις </a:t>
            </a:r>
            <a:r>
              <a:rPr lang="en-US" sz="2000" dirty="0">
                <a:solidFill>
                  <a:srgbClr val="000000"/>
                </a:solidFill>
                <a:latin typeface="Calibri" panose="020F0502020204030204"/>
              </a:rPr>
              <a:t>van </a:t>
            </a:r>
            <a:r>
              <a:rPr lang="en-US" sz="2000" dirty="0" err="1">
                <a:solidFill>
                  <a:srgbClr val="000000"/>
                </a:solidFill>
                <a:latin typeface="Calibri" panose="020F0502020204030204"/>
              </a:rPr>
              <a:t>der</a:t>
            </a:r>
            <a:r>
              <a:rPr lang="en-US" sz="2000" dirty="0">
                <a:solidFill>
                  <a:srgbClr val="000000"/>
                </a:solidFill>
                <a:latin typeface="Calibri" panose="020F0502020204030204"/>
              </a:rPr>
              <a:t> Waals.</a:t>
            </a:r>
            <a:endParaRPr lang="el-GR" sz="2000" dirty="0">
              <a:solidFill>
                <a:srgbClr val="000000"/>
              </a:solidFill>
              <a:latin typeface="Calibri" panose="020F0502020204030204"/>
            </a:endParaRPr>
          </a:p>
          <a:p>
            <a:pPr defTabSz="457200"/>
            <a:endParaRPr lang="el-GR" sz="2000" dirty="0">
              <a:solidFill>
                <a:srgbClr val="000000"/>
              </a:solidFill>
              <a:latin typeface="Calibri" panose="020F0502020204030204"/>
            </a:endParaRPr>
          </a:p>
          <a:p>
            <a:pPr defTabSz="457200"/>
            <a:r>
              <a:rPr lang="el-GR" sz="2000" dirty="0">
                <a:solidFill>
                  <a:srgbClr val="000000"/>
                </a:solidFill>
                <a:latin typeface="Calibri" panose="020F0502020204030204"/>
              </a:rPr>
              <a:t>Η στερεοδομή διακρίνεται στην πρωτοταγή, δευτεροταγή, τριτοταγή και τεταρτοταγή δομή.</a:t>
            </a:r>
          </a:p>
          <a:p>
            <a:pPr defTabSz="457200"/>
            <a:endParaRPr lang="el-GR" sz="2000" dirty="0">
              <a:solidFill>
                <a:srgbClr val="000000"/>
              </a:solidFill>
              <a:latin typeface="Calibri" panose="020F0502020204030204"/>
            </a:endParaRPr>
          </a:p>
          <a:p>
            <a:pPr defTabSz="457200"/>
            <a:r>
              <a:rPr lang="el-GR" sz="2000" dirty="0">
                <a:solidFill>
                  <a:srgbClr val="000000"/>
                </a:solidFill>
                <a:latin typeface="Calibri" panose="020F0502020204030204"/>
              </a:rPr>
              <a:t>Η λειτουργία μιας πρωτεΐνης συνδέεται στενά με την στερεοδιάταξή της</a:t>
            </a:r>
          </a:p>
        </p:txBody>
      </p:sp>
      <p:pic>
        <p:nvPicPr>
          <p:cNvPr id="68610" name="Picture 2" descr="C:\Documents and Settings\Eleni\Τα έγγραφά μου\Downloads\131.jpg"/>
          <p:cNvPicPr>
            <a:picLocks noChangeAspect="1" noChangeArrowheads="1"/>
          </p:cNvPicPr>
          <p:nvPr/>
        </p:nvPicPr>
        <p:blipFill>
          <a:blip r:embed="rId2" cstate="print"/>
          <a:srcRect/>
          <a:stretch>
            <a:fillRect/>
          </a:stretch>
        </p:blipFill>
        <p:spPr bwMode="auto">
          <a:xfrm>
            <a:off x="6825940" y="2062516"/>
            <a:ext cx="3662549" cy="3814756"/>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Eleni\Τα έγγραφά μου\Downloads\slide_24.jpg"/>
          <p:cNvPicPr>
            <a:picLocks noChangeAspect="1" noChangeArrowheads="1"/>
          </p:cNvPicPr>
          <p:nvPr/>
        </p:nvPicPr>
        <p:blipFill>
          <a:blip r:embed="rId2" cstate="print"/>
          <a:srcRect r="3904" b="9008"/>
          <a:stretch>
            <a:fillRect/>
          </a:stretch>
        </p:blipFill>
        <p:spPr bwMode="auto">
          <a:xfrm>
            <a:off x="5735960" y="1647040"/>
            <a:ext cx="4680520" cy="3510152"/>
          </a:xfrm>
          <a:prstGeom prst="rect">
            <a:avLst/>
          </a:prstGeom>
          <a:noFill/>
        </p:spPr>
      </p:pic>
      <p:sp>
        <p:nvSpPr>
          <p:cNvPr id="5" name="4 - TextBox"/>
          <p:cNvSpPr txBox="1"/>
          <p:nvPr/>
        </p:nvSpPr>
        <p:spPr>
          <a:xfrm>
            <a:off x="1775520" y="2910424"/>
            <a:ext cx="3744416" cy="224676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Η αλληλουχία των αμινοξέων αποτελεί την πρωτοταγή δομή μιας πρωτεΐνης.</a:t>
            </a:r>
          </a:p>
          <a:p>
            <a:pPr defTabSz="457200"/>
            <a:endParaRPr lang="el-GR" sz="2000" dirty="0">
              <a:solidFill>
                <a:srgbClr val="000000"/>
              </a:solidFill>
              <a:latin typeface="Calibri" panose="020F0502020204030204"/>
            </a:endParaRPr>
          </a:p>
          <a:p>
            <a:pPr defTabSz="457200"/>
            <a:r>
              <a:rPr lang="el-GR" sz="2000" dirty="0">
                <a:solidFill>
                  <a:srgbClr val="000000"/>
                </a:solidFill>
                <a:latin typeface="Calibri" panose="020F0502020204030204"/>
              </a:rPr>
              <a:t>Οι δεσμοί που είναι υπεύθυνοι για την πρωτοταγή δομή είναι οι πεπτιδικοί </a:t>
            </a:r>
          </a:p>
        </p:txBody>
      </p:sp>
      <p:sp>
        <p:nvSpPr>
          <p:cNvPr id="4" name="3 - TextBox"/>
          <p:cNvSpPr txBox="1"/>
          <p:nvPr/>
        </p:nvSpPr>
        <p:spPr>
          <a:xfrm>
            <a:off x="1703512" y="188641"/>
            <a:ext cx="3744416" cy="132343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Πρώτο επίπεδο οργάνωσης των πρωτεϊνών</a:t>
            </a:r>
          </a:p>
          <a:p>
            <a:pPr algn="ctr" defTabSz="457200"/>
            <a:r>
              <a:rPr lang="el-GR" sz="2000" b="1" dirty="0">
                <a:solidFill>
                  <a:srgbClr val="000000"/>
                </a:solidFill>
                <a:latin typeface="Calibri" panose="020F0502020204030204"/>
              </a:rPr>
              <a:t>Πρωτοταγής δομή ή πρωτοδιάταξη</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949133" y="2420889"/>
            <a:ext cx="4286280"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Η </a:t>
            </a:r>
            <a:r>
              <a:rPr lang="el-GR" sz="2000" b="1" dirty="0">
                <a:solidFill>
                  <a:srgbClr val="000000"/>
                </a:solidFill>
                <a:latin typeface="Calibri" panose="020F0502020204030204"/>
              </a:rPr>
              <a:t>δευτεροταγής δομή </a:t>
            </a:r>
            <a:r>
              <a:rPr lang="el-GR" sz="2000" dirty="0">
                <a:solidFill>
                  <a:srgbClr val="000000"/>
                </a:solidFill>
                <a:latin typeface="Calibri" panose="020F0502020204030204"/>
              </a:rPr>
              <a:t>είναι η τοπική αναδίπλωση της πολυπεπτιδικής αλυσίδας με την ανάπτυξη δεσμών υδρογόνου ανάμεσα στα αμινοξέα της ίδιας ή διαφορετικών αλυσίδων, με αποτέλεσμα τη δημιουργία α-έλικας ή β-δομής (β- πτυχωτή επιφάνεια ή β-έλασμα)  </a:t>
            </a:r>
          </a:p>
        </p:txBody>
      </p:sp>
      <p:sp>
        <p:nvSpPr>
          <p:cNvPr id="5" name="4 - TextBox"/>
          <p:cNvSpPr txBox="1"/>
          <p:nvPr/>
        </p:nvSpPr>
        <p:spPr>
          <a:xfrm>
            <a:off x="3949133" y="476673"/>
            <a:ext cx="4286280" cy="101566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Δεύτερο επίπεδο οργάνωσης των πρωτεϊνών</a:t>
            </a:r>
          </a:p>
          <a:p>
            <a:pPr algn="ctr" defTabSz="457200"/>
            <a:r>
              <a:rPr lang="el-GR" sz="2000" b="1" dirty="0">
                <a:solidFill>
                  <a:srgbClr val="000000"/>
                </a:solidFill>
                <a:latin typeface="Calibri" panose="020F0502020204030204"/>
              </a:rPr>
              <a:t>Δευτεροταγής δομή ή </a:t>
            </a:r>
            <a:r>
              <a:rPr lang="el-GR" sz="2000" b="1" dirty="0" err="1">
                <a:solidFill>
                  <a:srgbClr val="000000"/>
                </a:solidFill>
                <a:latin typeface="Calibri" panose="020F0502020204030204"/>
              </a:rPr>
              <a:t>δευτεροδιάταξη</a:t>
            </a:r>
            <a:endParaRPr lang="el-GR" sz="2000" b="1" dirty="0">
              <a:solidFill>
                <a:srgbClr val="000000"/>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063552" y="332656"/>
          <a:ext cx="8136904" cy="5981434"/>
        </p:xfrm>
        <a:graphic>
          <a:graphicData uri="http://schemas.openxmlformats.org/drawingml/2006/table">
            <a:tbl>
              <a:tblPr firstRow="1" bandRow="1">
                <a:tableStyleId>{5C22544A-7EE6-4342-B048-85BDC9FD1C3A}</a:tableStyleId>
              </a:tblPr>
              <a:tblGrid>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446010">
                <a:tc>
                  <a:txBody>
                    <a:bodyPr/>
                    <a:lstStyle/>
                    <a:p>
                      <a:r>
                        <a:rPr lang="el-GR" dirty="0"/>
                        <a:t>Διαφορές κυττάρων</a:t>
                      </a:r>
                    </a:p>
                  </a:txBody>
                  <a:tcPr/>
                </a:tc>
                <a:tc>
                  <a:txBody>
                    <a:bodyPr/>
                    <a:lstStyle/>
                    <a:p>
                      <a:r>
                        <a:rPr lang="el-GR" dirty="0"/>
                        <a:t>Ομοιότητες κυττάρων</a:t>
                      </a:r>
                    </a:p>
                  </a:txBody>
                  <a:tcPr/>
                </a:tc>
                <a:extLst>
                  <a:ext uri="{0D108BD9-81ED-4DB2-BD59-A6C34878D82A}">
                    <a16:rowId xmlns:a16="http://schemas.microsoft.com/office/drawing/2014/main" val="10000"/>
                  </a:ext>
                </a:extLst>
              </a:tr>
              <a:tr h="879803">
                <a:tc>
                  <a:txBody>
                    <a:bodyPr/>
                    <a:lstStyle/>
                    <a:p>
                      <a:r>
                        <a:rPr lang="el-GR" sz="1400" dirty="0"/>
                        <a:t>Μέγεθος </a:t>
                      </a:r>
                    </a:p>
                  </a:txBody>
                  <a:tcPr/>
                </a:tc>
                <a:tc>
                  <a:txBody>
                    <a:bodyPr/>
                    <a:lstStyle/>
                    <a:p>
                      <a:r>
                        <a:rPr lang="el-GR" sz="1400" dirty="0"/>
                        <a:t>Αποτελούνται από τα ίδια είδη</a:t>
                      </a:r>
                      <a:r>
                        <a:rPr lang="el-GR" sz="1400" baseline="0" dirty="0"/>
                        <a:t> χημικών μορίων που συμμετέχουν στους ίδιους τύπους χημικών αντιδράσεων</a:t>
                      </a:r>
                      <a:endParaRPr lang="el-GR" sz="1400" dirty="0"/>
                    </a:p>
                  </a:txBody>
                  <a:tcPr/>
                </a:tc>
                <a:extLst>
                  <a:ext uri="{0D108BD9-81ED-4DB2-BD59-A6C34878D82A}">
                    <a16:rowId xmlns:a16="http://schemas.microsoft.com/office/drawing/2014/main" val="10001"/>
                  </a:ext>
                </a:extLst>
              </a:tr>
              <a:tr h="879803">
                <a:tc>
                  <a:txBody>
                    <a:bodyPr/>
                    <a:lstStyle/>
                    <a:p>
                      <a:r>
                        <a:rPr lang="el-GR" sz="1400" dirty="0"/>
                        <a:t>Σχήμα </a:t>
                      </a:r>
                    </a:p>
                  </a:txBody>
                  <a:tcPr/>
                </a:tc>
                <a:tc>
                  <a:txBody>
                    <a:bodyPr/>
                    <a:lstStyle/>
                    <a:p>
                      <a:r>
                        <a:rPr lang="el-GR" sz="1400" dirty="0"/>
                        <a:t>Οι γενετικές πληροφορίες αποθηκεύονται</a:t>
                      </a:r>
                      <a:r>
                        <a:rPr lang="el-GR" sz="1400" baseline="0" dirty="0"/>
                        <a:t> σε μόρια </a:t>
                      </a:r>
                      <a:r>
                        <a:rPr lang="en-US" sz="1400" baseline="0" dirty="0"/>
                        <a:t>DNA</a:t>
                      </a:r>
                      <a:r>
                        <a:rPr lang="el-GR" sz="1400" baseline="0" dirty="0"/>
                        <a:t> με τη μορφή γενετικού κώδικα</a:t>
                      </a:r>
                      <a:endParaRPr lang="el-GR" sz="1400" dirty="0"/>
                    </a:p>
                  </a:txBody>
                  <a:tcPr/>
                </a:tc>
                <a:extLst>
                  <a:ext uri="{0D108BD9-81ED-4DB2-BD59-A6C34878D82A}">
                    <a16:rowId xmlns:a16="http://schemas.microsoft.com/office/drawing/2014/main" val="10002"/>
                  </a:ext>
                </a:extLst>
              </a:tr>
              <a:tr h="623193">
                <a:tc>
                  <a:txBody>
                    <a:bodyPr/>
                    <a:lstStyle/>
                    <a:p>
                      <a:r>
                        <a:rPr lang="el-GR" sz="1400" dirty="0"/>
                        <a:t>Κίνηση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Ο γενετικός κώδικας είναι ίδιος σε όλα</a:t>
                      </a:r>
                      <a:r>
                        <a:rPr lang="el-GR" sz="1400" baseline="0" dirty="0"/>
                        <a:t>  τα είδη κυττάρων με ελάχιστες εξαιρέσεις</a:t>
                      </a:r>
                      <a:endParaRPr lang="el-GR" sz="1400" dirty="0"/>
                    </a:p>
                  </a:txBody>
                  <a:tcPr/>
                </a:tc>
                <a:extLst>
                  <a:ext uri="{0D108BD9-81ED-4DB2-BD59-A6C34878D82A}">
                    <a16:rowId xmlns:a16="http://schemas.microsoft.com/office/drawing/2014/main" val="10003"/>
                  </a:ext>
                </a:extLst>
              </a:tr>
              <a:tr h="1136411">
                <a:tc>
                  <a:txBody>
                    <a:bodyPr/>
                    <a:lstStyle/>
                    <a:p>
                      <a:r>
                        <a:rPr lang="el-GR" sz="1400" dirty="0"/>
                        <a:t>Χημικές απαιτήσεις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Οι γενετικές πληροφορίες μεταφέρονται από το </a:t>
                      </a:r>
                      <a:r>
                        <a:rPr lang="en-US" sz="1400" dirty="0"/>
                        <a:t>DNA</a:t>
                      </a:r>
                      <a:r>
                        <a:rPr lang="el-GR" sz="1400" dirty="0"/>
                        <a:t> σε μόρια </a:t>
                      </a:r>
                      <a:r>
                        <a:rPr lang="en-US" sz="1400" dirty="0"/>
                        <a:t>RNA</a:t>
                      </a:r>
                      <a:r>
                        <a:rPr lang="el-GR" sz="1400" dirty="0"/>
                        <a:t> και από αυτά σε πρωτεΐνες,</a:t>
                      </a:r>
                      <a:r>
                        <a:rPr lang="el-GR" sz="1400" baseline="0" dirty="0"/>
                        <a:t> οι οποίες καθορίζουν όλες τις λειτουργίες του κυττάρου</a:t>
                      </a:r>
                      <a:endParaRPr lang="el-GR" sz="1400" dirty="0"/>
                    </a:p>
                  </a:txBody>
                  <a:tcPr/>
                </a:tc>
                <a:extLst>
                  <a:ext uri="{0D108BD9-81ED-4DB2-BD59-A6C34878D82A}">
                    <a16:rowId xmlns:a16="http://schemas.microsoft.com/office/drawing/2014/main" val="10004"/>
                  </a:ext>
                </a:extLst>
              </a:tr>
              <a:tr h="1136411">
                <a:tc>
                  <a:txBody>
                    <a:bodyPr/>
                    <a:lstStyle/>
                    <a:p>
                      <a:r>
                        <a:rPr lang="el-GR" sz="1400" dirty="0"/>
                        <a:t>Λειτουργίες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Τα μακρομόρια των κυττάρων αποτελούνται από τις ίδιες υπομονάδες που συνδέονται με τους ίδιους χημικούς δεσμούς</a:t>
                      </a:r>
                    </a:p>
                  </a:txBody>
                  <a:tcPr/>
                </a:tc>
                <a:extLst>
                  <a:ext uri="{0D108BD9-81ED-4DB2-BD59-A6C34878D82A}">
                    <a16:rowId xmlns:a16="http://schemas.microsoft.com/office/drawing/2014/main" val="10005"/>
                  </a:ext>
                </a:extLst>
              </a:tr>
              <a:tr h="879803">
                <a:tc>
                  <a:txBody>
                    <a:bodyPr/>
                    <a:lstStyle/>
                    <a:p>
                      <a:r>
                        <a:rPr lang="el-GR" sz="1400" dirty="0"/>
                        <a:t>Εξειδίκευση </a:t>
                      </a:r>
                    </a:p>
                  </a:txBody>
                  <a:tcPr/>
                </a:tc>
                <a:tc>
                  <a:txBody>
                    <a:bodyPr/>
                    <a:lstStyle/>
                    <a:p>
                      <a:r>
                        <a:rPr lang="el-GR" sz="1400" dirty="0"/>
                        <a:t>Οι χημικές αντιδράσεις των κυττάρων πραγματοποιούνται με την βοήθεια ενζύμων που δρουν ως καταλύτες </a:t>
                      </a: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Eleni\Τα έγγραφά μου\Downloads\3.jpg"/>
          <p:cNvPicPr>
            <a:picLocks noChangeAspect="1" noChangeArrowheads="1"/>
          </p:cNvPicPr>
          <p:nvPr/>
        </p:nvPicPr>
        <p:blipFill>
          <a:blip r:embed="rId2" cstate="print"/>
          <a:srcRect l="5661"/>
          <a:stretch>
            <a:fillRect/>
          </a:stretch>
        </p:blipFill>
        <p:spPr bwMode="auto">
          <a:xfrm>
            <a:off x="1631504" y="1484784"/>
            <a:ext cx="5112568" cy="4572000"/>
          </a:xfrm>
          <a:prstGeom prst="rect">
            <a:avLst/>
          </a:prstGeom>
          <a:noFill/>
        </p:spPr>
      </p:pic>
      <p:sp>
        <p:nvSpPr>
          <p:cNvPr id="5" name="4 - TextBox"/>
          <p:cNvSpPr txBox="1"/>
          <p:nvPr/>
        </p:nvSpPr>
        <p:spPr>
          <a:xfrm>
            <a:off x="6888088" y="980729"/>
            <a:ext cx="3635896" cy="532453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α- έλικα</a:t>
            </a:r>
          </a:p>
          <a:p>
            <a:pPr defTabSz="457200"/>
            <a:r>
              <a:rPr lang="el-GR" sz="2000" dirty="0">
                <a:solidFill>
                  <a:srgbClr val="000000"/>
                </a:solidFill>
                <a:latin typeface="Calibri" panose="020F0502020204030204"/>
              </a:rPr>
              <a:t>Δεσμοί υδρογόνου ανάμεσα στην ομάδα</a:t>
            </a:r>
            <a:r>
              <a:rPr lang="en-US" sz="2000" dirty="0">
                <a:solidFill>
                  <a:srgbClr val="000000"/>
                </a:solidFill>
                <a:latin typeface="Calibri" panose="020F0502020204030204"/>
              </a:rPr>
              <a:t> -CO</a:t>
            </a:r>
            <a:r>
              <a:rPr lang="el-GR" sz="2000" dirty="0">
                <a:solidFill>
                  <a:srgbClr val="000000"/>
                </a:solidFill>
                <a:latin typeface="Calibri" panose="020F0502020204030204"/>
              </a:rPr>
              <a:t> κάθε αμινοξέος και της ομάδας </a:t>
            </a:r>
            <a:r>
              <a:rPr lang="en-US" sz="2000" dirty="0">
                <a:solidFill>
                  <a:srgbClr val="000000"/>
                </a:solidFill>
                <a:latin typeface="Calibri" panose="020F0502020204030204"/>
              </a:rPr>
              <a:t>–</a:t>
            </a:r>
            <a:r>
              <a:rPr lang="el-GR" sz="2000" dirty="0">
                <a:solidFill>
                  <a:srgbClr val="000000"/>
                </a:solidFill>
                <a:latin typeface="Calibri" panose="020F0502020204030204"/>
              </a:rPr>
              <a:t>ΝΗ  του </a:t>
            </a:r>
            <a:r>
              <a:rPr lang="el-GR" sz="2000" dirty="0" err="1">
                <a:solidFill>
                  <a:srgbClr val="000000"/>
                </a:solidFill>
                <a:latin typeface="Calibri" panose="020F0502020204030204"/>
              </a:rPr>
              <a:t>π.δ</a:t>
            </a:r>
            <a:r>
              <a:rPr lang="el-GR" sz="2000" dirty="0">
                <a:solidFill>
                  <a:srgbClr val="000000"/>
                </a:solidFill>
                <a:latin typeface="Calibri" panose="020F0502020204030204"/>
              </a:rPr>
              <a:t> του αμινοξέος που βρίσκεται 4 κατάλοιπα μετά στην πολυπεπτιδική αλυσίδα με κατεύθυνση προς το καρβοξυλικό άκρο. Το αποτέλεσμα είναι η δημιουργία κυλινδρικής δομής, όπου προεξέχουν οι πλευρικές ομάδες των αμινοξέων.</a:t>
            </a:r>
          </a:p>
          <a:p>
            <a:pPr defTabSz="457200"/>
            <a:r>
              <a:rPr lang="el-GR" sz="2000" dirty="0">
                <a:solidFill>
                  <a:srgbClr val="000000"/>
                </a:solidFill>
                <a:latin typeface="Calibri" panose="020F0502020204030204"/>
              </a:rPr>
              <a:t>Η φύση των ομάδων αυτών καθορίζει αν η έλικα θα είναι υδρόφιλη, υδρόφοβη ή </a:t>
            </a:r>
            <a:r>
              <a:rPr lang="el-GR" sz="2000" dirty="0" err="1">
                <a:solidFill>
                  <a:srgbClr val="000000"/>
                </a:solidFill>
                <a:latin typeface="Calibri" panose="020F0502020204030204"/>
              </a:rPr>
              <a:t>αμφίφιλη</a:t>
            </a:r>
            <a:endParaRPr lang="el-GR" sz="2000" dirty="0">
              <a:solidFill>
                <a:srgbClr val="000000"/>
              </a:solidFill>
              <a:latin typeface="Calibri" panose="020F0502020204030204"/>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7C8FC9C-EAEE-4F01-ADD2-0E7AD2CAA99F}"/>
              </a:ext>
            </a:extLst>
          </p:cNvPr>
          <p:cNvPicPr>
            <a:picLocks noChangeAspect="1"/>
          </p:cNvPicPr>
          <p:nvPr/>
        </p:nvPicPr>
        <p:blipFill>
          <a:blip r:embed="rId2"/>
          <a:stretch>
            <a:fillRect/>
          </a:stretch>
        </p:blipFill>
        <p:spPr>
          <a:xfrm>
            <a:off x="2228088" y="0"/>
            <a:ext cx="7735825" cy="6381328"/>
          </a:xfrm>
          <a:prstGeom prst="rect">
            <a:avLst/>
          </a:prstGeom>
        </p:spPr>
      </p:pic>
    </p:spTree>
    <p:extLst>
      <p:ext uri="{BB962C8B-B14F-4D97-AF65-F5344CB8AC3E}">
        <p14:creationId xmlns:p14="http://schemas.microsoft.com/office/powerpoint/2010/main" val="24106977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Τα έγγραφά μου\Downloads\slide_29.jpg"/>
          <p:cNvPicPr>
            <a:picLocks noGrp="1" noChangeAspect="1" noChangeArrowheads="1"/>
          </p:cNvPicPr>
          <p:nvPr>
            <p:ph idx="1"/>
          </p:nvPr>
        </p:nvPicPr>
        <p:blipFill>
          <a:blip r:embed="rId2" cstate="print"/>
          <a:srcRect/>
          <a:stretch>
            <a:fillRect/>
          </a:stretch>
        </p:blipFill>
        <p:spPr bwMode="auto">
          <a:xfrm>
            <a:off x="3143672" y="528326"/>
            <a:ext cx="5544616" cy="4978366"/>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B36DE81-4F18-489B-ADE0-91590F48AAAE}"/>
              </a:ext>
            </a:extLst>
          </p:cNvPr>
          <p:cNvPicPr>
            <a:picLocks noChangeAspect="1"/>
          </p:cNvPicPr>
          <p:nvPr/>
        </p:nvPicPr>
        <p:blipFill>
          <a:blip r:embed="rId2"/>
          <a:stretch>
            <a:fillRect/>
          </a:stretch>
        </p:blipFill>
        <p:spPr>
          <a:xfrm>
            <a:off x="3151377" y="1014775"/>
            <a:ext cx="5889246" cy="4828450"/>
          </a:xfrm>
          <a:prstGeom prst="rect">
            <a:avLst/>
          </a:prstGeom>
        </p:spPr>
      </p:pic>
    </p:spTree>
    <p:extLst>
      <p:ext uri="{BB962C8B-B14F-4D97-AF65-F5344CB8AC3E}">
        <p14:creationId xmlns:p14="http://schemas.microsoft.com/office/powerpoint/2010/main" val="31920744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πρωτείνες β-δομή"/>
          <p:cNvPicPr>
            <a:picLocks noChangeAspect="1" noChangeArrowheads="1"/>
          </p:cNvPicPr>
          <p:nvPr/>
        </p:nvPicPr>
        <p:blipFill>
          <a:blip r:embed="rId3" cstate="print"/>
          <a:srcRect/>
          <a:stretch>
            <a:fillRect/>
          </a:stretch>
        </p:blipFill>
        <p:spPr bwMode="auto">
          <a:xfrm>
            <a:off x="1725156" y="951630"/>
            <a:ext cx="4248472" cy="3168352"/>
          </a:xfrm>
          <a:prstGeom prst="rect">
            <a:avLst/>
          </a:prstGeom>
          <a:noFill/>
        </p:spPr>
      </p:pic>
      <p:sp>
        <p:nvSpPr>
          <p:cNvPr id="5" name="4 - TextBox"/>
          <p:cNvSpPr txBox="1"/>
          <p:nvPr/>
        </p:nvSpPr>
        <p:spPr>
          <a:xfrm>
            <a:off x="6096000" y="1988841"/>
            <a:ext cx="4320480"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Τμήματα της πολυπεπτιδικής αλυσίδας (β- αλυσίδες) που βρίσκονται το ένα δίπλα στο άλλο σε παράλληλη ή αντιπαράλληλη διάταξη ενώνονται με δεσμούς υδρογόνου ανάμεσα στην ομάδα –ΝΗ και την ομάδα –</a:t>
            </a:r>
            <a:r>
              <a:rPr lang="en-US" sz="2000" dirty="0">
                <a:solidFill>
                  <a:srgbClr val="000000"/>
                </a:solidFill>
                <a:latin typeface="Calibri" panose="020F0502020204030204"/>
              </a:rPr>
              <a:t>CO</a:t>
            </a:r>
            <a:r>
              <a:rPr lang="el-GR" sz="2000" dirty="0">
                <a:solidFill>
                  <a:srgbClr val="000000"/>
                </a:solidFill>
                <a:latin typeface="Calibri" panose="020F0502020204030204"/>
              </a:rPr>
              <a:t> των </a:t>
            </a:r>
            <a:r>
              <a:rPr lang="el-GR" sz="2000" dirty="0" err="1">
                <a:solidFill>
                  <a:srgbClr val="000000"/>
                </a:solidFill>
                <a:latin typeface="Calibri" panose="020F0502020204030204"/>
              </a:rPr>
              <a:t>π.δ</a:t>
            </a:r>
            <a:r>
              <a:rPr lang="el-GR" sz="2000" dirty="0">
                <a:solidFill>
                  <a:srgbClr val="000000"/>
                </a:solidFill>
                <a:latin typeface="Calibri" panose="020F0502020204030204"/>
              </a:rPr>
              <a:t> των αμινοξέων των παρακείμενων τμημάτων </a:t>
            </a:r>
          </a:p>
        </p:txBody>
      </p:sp>
      <p:sp>
        <p:nvSpPr>
          <p:cNvPr id="6" name="5 - TextBox"/>
          <p:cNvSpPr txBox="1"/>
          <p:nvPr/>
        </p:nvSpPr>
        <p:spPr>
          <a:xfrm>
            <a:off x="6096000" y="251477"/>
            <a:ext cx="4320480" cy="70788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Δευτεροταγής δομή</a:t>
            </a:r>
          </a:p>
          <a:p>
            <a:pPr algn="ctr" defTabSz="457200"/>
            <a:r>
              <a:rPr lang="el-GR" sz="2000" b="1" dirty="0">
                <a:solidFill>
                  <a:srgbClr val="000000"/>
                </a:solidFill>
                <a:latin typeface="Calibri" panose="020F0502020204030204"/>
              </a:rPr>
              <a:t>β-δομή ή πτυχωτή επιφάνεια</a:t>
            </a:r>
          </a:p>
        </p:txBody>
      </p:sp>
      <p:sp>
        <p:nvSpPr>
          <p:cNvPr id="7" name="6 - TextBox"/>
          <p:cNvSpPr txBox="1"/>
          <p:nvPr/>
        </p:nvSpPr>
        <p:spPr>
          <a:xfrm>
            <a:off x="1703402" y="4119982"/>
            <a:ext cx="4291980" cy="193899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b="1" dirty="0">
                <a:solidFill>
                  <a:srgbClr val="000000"/>
                </a:solidFill>
                <a:latin typeface="Calibri" panose="020F0502020204030204"/>
              </a:rPr>
              <a:t>β-αλυσίδες:</a:t>
            </a:r>
            <a:r>
              <a:rPr lang="el-GR" sz="2000" dirty="0">
                <a:solidFill>
                  <a:srgbClr val="000000"/>
                </a:solidFill>
                <a:latin typeface="Calibri" panose="020F0502020204030204"/>
              </a:rPr>
              <a:t> κοντές σχεδόν τεντωμένες πεπτιδικές αλυσίδες που παίρνουν μέρος στην δημιουργία της β-πτυχωτής επιφάνειας. Μπορεί να ανήκουν στην ίδια ή σε διαφορετικές πολυπεπτιδικές αλυσίδες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Eleni\Τα έγγραφά μου\Downloads\ΔΕΥΤΕΡΟΤΑΓΗΣ+ΔΟΜΗ+β-+πτυχωτό+φύλλο.jpg"/>
          <p:cNvPicPr>
            <a:picLocks noChangeAspect="1" noChangeArrowheads="1"/>
          </p:cNvPicPr>
          <p:nvPr/>
        </p:nvPicPr>
        <p:blipFill>
          <a:blip r:embed="rId2" cstate="print"/>
          <a:srcRect/>
          <a:stretch>
            <a:fillRect/>
          </a:stretch>
        </p:blipFill>
        <p:spPr bwMode="auto">
          <a:xfrm>
            <a:off x="1919537" y="260648"/>
            <a:ext cx="7965845" cy="5974384"/>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E287806-2769-46A1-8C59-E0CB5DC1875F}"/>
              </a:ext>
            </a:extLst>
          </p:cNvPr>
          <p:cNvPicPr>
            <a:picLocks noChangeAspect="1"/>
          </p:cNvPicPr>
          <p:nvPr/>
        </p:nvPicPr>
        <p:blipFill>
          <a:blip r:embed="rId2"/>
          <a:stretch>
            <a:fillRect/>
          </a:stretch>
        </p:blipFill>
        <p:spPr>
          <a:xfrm>
            <a:off x="2166788" y="164310"/>
            <a:ext cx="7858425" cy="5928987"/>
          </a:xfrm>
          <a:prstGeom prst="rect">
            <a:avLst/>
          </a:prstGeom>
        </p:spPr>
      </p:pic>
    </p:spTree>
    <p:extLst>
      <p:ext uri="{BB962C8B-B14F-4D97-AF65-F5344CB8AC3E}">
        <p14:creationId xmlns:p14="http://schemas.microsoft.com/office/powerpoint/2010/main" val="361716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03512" y="1384316"/>
            <a:ext cx="5112568" cy="470898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Τριτοταγής δομή ή τριτοδιάταξη είναι η συνολική διαμόρφωση της αλυσίδας στο χώρο, ώστε να σχηματιστεί η συμπαγής δομή της. </a:t>
            </a:r>
          </a:p>
          <a:p>
            <a:pPr defTabSz="457200"/>
            <a:r>
              <a:rPr lang="el-GR" sz="2000" dirty="0">
                <a:solidFill>
                  <a:srgbClr val="000000"/>
                </a:solidFill>
                <a:latin typeface="Calibri" panose="020F0502020204030204"/>
              </a:rPr>
              <a:t>Στην τριτοδιάταξη περιλαμβάνονται οι α-έλικες και οι β-δομές σε διάταξη στην οποία συμβάλουν κυρίως ασθενείς δεσμοί, όπως υδρογόνου, ιοντικοί και υδρόφοβοι δεσμοί μεταξύ των πλευρικών ομάδων </a:t>
            </a:r>
            <a:r>
              <a:rPr lang="en-US" sz="2000" dirty="0">
                <a:solidFill>
                  <a:srgbClr val="000000"/>
                </a:solidFill>
                <a:latin typeface="Calibri" panose="020F0502020204030204"/>
              </a:rPr>
              <a:t>R</a:t>
            </a:r>
            <a:r>
              <a:rPr lang="el-GR" sz="2000" dirty="0">
                <a:solidFill>
                  <a:srgbClr val="000000"/>
                </a:solidFill>
                <a:latin typeface="Calibri" panose="020F0502020204030204"/>
              </a:rPr>
              <a:t>. Σε ορισμένες περιπτώσεις σχηματίζονται ομοιοπολικοί δισουλφιδικοί δεσμοί μεταξύ των ομάδων -</a:t>
            </a:r>
            <a:r>
              <a:rPr lang="en-US" sz="2000" dirty="0">
                <a:solidFill>
                  <a:srgbClr val="000000"/>
                </a:solidFill>
                <a:latin typeface="Calibri" panose="020F0502020204030204"/>
              </a:rPr>
              <a:t>SH</a:t>
            </a:r>
            <a:r>
              <a:rPr lang="el-GR" sz="2000" dirty="0">
                <a:solidFill>
                  <a:srgbClr val="000000"/>
                </a:solidFill>
                <a:latin typeface="Calibri" panose="020F0502020204030204"/>
              </a:rPr>
              <a:t> του αμινοξέος κυστεΐνη.</a:t>
            </a:r>
          </a:p>
          <a:p>
            <a:pPr defTabSz="457200"/>
            <a:r>
              <a:rPr lang="el-GR" sz="2000" b="1" dirty="0">
                <a:solidFill>
                  <a:srgbClr val="000000"/>
                </a:solidFill>
                <a:latin typeface="Calibri" panose="020F0502020204030204"/>
              </a:rPr>
              <a:t>Πρωτεϊνική περιοχή </a:t>
            </a:r>
            <a:r>
              <a:rPr lang="el-GR" sz="2000" dirty="0">
                <a:solidFill>
                  <a:srgbClr val="000000"/>
                </a:solidFill>
                <a:latin typeface="Calibri" panose="020F0502020204030204"/>
              </a:rPr>
              <a:t>ονομάζεται τμήμα της πολυπεπτιδικής αλυσίδας  από 40-350 αμινοξέα με συμπαγή δομή και συγκεκριμένη λειτουργία. </a:t>
            </a:r>
          </a:p>
        </p:txBody>
      </p:sp>
      <p:pic>
        <p:nvPicPr>
          <p:cNvPr id="70659" name="Picture 3" descr="C:\Documents and Settings\Eleni\Τα έγγραφά μου\Downloads\225px-Myoglobin.png"/>
          <p:cNvPicPr>
            <a:picLocks noChangeAspect="1" noChangeArrowheads="1"/>
          </p:cNvPicPr>
          <p:nvPr/>
        </p:nvPicPr>
        <p:blipFill>
          <a:blip r:embed="rId2" cstate="print"/>
          <a:srcRect/>
          <a:stretch>
            <a:fillRect/>
          </a:stretch>
        </p:blipFill>
        <p:spPr bwMode="auto">
          <a:xfrm>
            <a:off x="7032104" y="3645024"/>
            <a:ext cx="3528392" cy="1872208"/>
          </a:xfrm>
          <a:prstGeom prst="rect">
            <a:avLst/>
          </a:prstGeom>
          <a:noFill/>
        </p:spPr>
      </p:pic>
      <p:sp>
        <p:nvSpPr>
          <p:cNvPr id="5" name="4 - TextBox"/>
          <p:cNvSpPr txBox="1"/>
          <p:nvPr/>
        </p:nvSpPr>
        <p:spPr>
          <a:xfrm>
            <a:off x="1703512" y="488866"/>
            <a:ext cx="4896544" cy="70788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Τρίτο επίπεδο οργάνωσης των πρωτεϊνών ή τριτοταγής δομή</a:t>
            </a:r>
          </a:p>
        </p:txBody>
      </p:sp>
      <p:pic>
        <p:nvPicPr>
          <p:cNvPr id="6" name="Picture 2" descr="Αποτέλεσμα εικόνας για πρωτεινες δομη"/>
          <p:cNvPicPr>
            <a:picLocks noChangeAspect="1" noChangeArrowheads="1"/>
          </p:cNvPicPr>
          <p:nvPr/>
        </p:nvPicPr>
        <p:blipFill>
          <a:blip r:embed="rId3" cstate="print"/>
          <a:srcRect/>
          <a:stretch>
            <a:fillRect/>
          </a:stretch>
        </p:blipFill>
        <p:spPr bwMode="auto">
          <a:xfrm>
            <a:off x="7536160" y="5589240"/>
            <a:ext cx="2880320" cy="1152128"/>
          </a:xfrm>
          <a:prstGeom prst="rect">
            <a:avLst/>
          </a:prstGeom>
          <a:noFill/>
        </p:spPr>
      </p:pic>
      <p:pic>
        <p:nvPicPr>
          <p:cNvPr id="7" name="Picture 4"/>
          <p:cNvPicPr>
            <a:picLocks noChangeAspect="1" noChangeArrowheads="1"/>
          </p:cNvPicPr>
          <p:nvPr/>
        </p:nvPicPr>
        <p:blipFill>
          <a:blip r:embed="rId4" cstate="print"/>
          <a:srcRect/>
          <a:stretch>
            <a:fillRect/>
          </a:stretch>
        </p:blipFill>
        <p:spPr bwMode="auto">
          <a:xfrm>
            <a:off x="6960096" y="188640"/>
            <a:ext cx="3600524" cy="3312368"/>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7C403AC-D89D-40F6-AEFC-77116013F330}"/>
              </a:ext>
            </a:extLst>
          </p:cNvPr>
          <p:cNvPicPr>
            <a:picLocks noChangeAspect="1"/>
          </p:cNvPicPr>
          <p:nvPr/>
        </p:nvPicPr>
        <p:blipFill>
          <a:blip r:embed="rId2"/>
          <a:stretch>
            <a:fillRect/>
          </a:stretch>
        </p:blipFill>
        <p:spPr>
          <a:xfrm>
            <a:off x="3791744" y="0"/>
            <a:ext cx="4752528" cy="6597352"/>
          </a:xfrm>
          <a:prstGeom prst="rect">
            <a:avLst/>
          </a:prstGeom>
        </p:spPr>
      </p:pic>
    </p:spTree>
    <p:extLst>
      <p:ext uri="{BB962C8B-B14F-4D97-AF65-F5344CB8AC3E}">
        <p14:creationId xmlns:p14="http://schemas.microsoft.com/office/powerpoint/2010/main" val="33795685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D161B56-F50C-44A4-9ABD-D1BDFCA049B9}"/>
              </a:ext>
            </a:extLst>
          </p:cNvPr>
          <p:cNvPicPr>
            <a:picLocks noChangeAspect="1"/>
          </p:cNvPicPr>
          <p:nvPr/>
        </p:nvPicPr>
        <p:blipFill>
          <a:blip r:embed="rId2"/>
          <a:stretch>
            <a:fillRect/>
          </a:stretch>
        </p:blipFill>
        <p:spPr>
          <a:xfrm>
            <a:off x="1524000" y="1606296"/>
            <a:ext cx="9144000" cy="3645408"/>
          </a:xfrm>
          <a:prstGeom prst="rect">
            <a:avLst/>
          </a:prstGeom>
        </p:spPr>
      </p:pic>
    </p:spTree>
    <p:extLst>
      <p:ext uri="{BB962C8B-B14F-4D97-AF65-F5344CB8AC3E}">
        <p14:creationId xmlns:p14="http://schemas.microsoft.com/office/powerpoint/2010/main" val="52287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 Πίνακας"/>
          <p:cNvGraphicFramePr>
            <a:graphicFrameLocks noGrp="1"/>
          </p:cNvGraphicFramePr>
          <p:nvPr/>
        </p:nvGraphicFramePr>
        <p:xfrm>
          <a:off x="2279576" y="156054"/>
          <a:ext cx="7920880" cy="5306184"/>
        </p:xfrm>
        <a:graphic>
          <a:graphicData uri="http://schemas.openxmlformats.org/drawingml/2006/table">
            <a:tbl>
              <a:tblPr firstRow="1" bandRow="1">
                <a:tableStyleId>{5C22544A-7EE6-4342-B048-85BDC9FD1C3A}</a:tableStyleId>
              </a:tblPr>
              <a:tblGrid>
                <a:gridCol w="3154332">
                  <a:extLst>
                    <a:ext uri="{9D8B030D-6E8A-4147-A177-3AD203B41FA5}">
                      <a16:colId xmlns:a16="http://schemas.microsoft.com/office/drawing/2014/main" val="20000"/>
                    </a:ext>
                  </a:extLst>
                </a:gridCol>
                <a:gridCol w="4766548">
                  <a:extLst>
                    <a:ext uri="{9D8B030D-6E8A-4147-A177-3AD203B41FA5}">
                      <a16:colId xmlns:a16="http://schemas.microsoft.com/office/drawing/2014/main" val="20001"/>
                    </a:ext>
                  </a:extLst>
                </a:gridCol>
              </a:tblGrid>
              <a:tr h="66724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dirty="0"/>
                        <a:t>Επικρατούσα επιστημονική άποψη για την αβιοτική προέλευση της ζωής </a:t>
                      </a:r>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1652225">
                <a:tc>
                  <a:txBody>
                    <a:bodyPr/>
                    <a:lstStyle/>
                    <a:p>
                      <a:r>
                        <a:rPr lang="el-GR" sz="1600" dirty="0"/>
                        <a:t>4,6 δισεκατομμύρια χρόνια πριν</a:t>
                      </a:r>
                    </a:p>
                  </a:txBody>
                  <a:tcPr/>
                </a:tc>
                <a:tc>
                  <a:txBody>
                    <a:bodyPr/>
                    <a:lstStyle/>
                    <a:p>
                      <a:r>
                        <a:rPr lang="el-GR" sz="1400" dirty="0"/>
                        <a:t>Σχηματισμός</a:t>
                      </a:r>
                      <a:r>
                        <a:rPr lang="el-GR" sz="1400" baseline="0" dirty="0"/>
                        <a:t> του ήλιου και των πλανητών.  Μετά από μερικές εκατοντάδες εκατομμύρια χρόνια η επιφάνεια της γης άρχισε να κρυώνει και να σχηματίζεται η πρώτη ατμόσφαιρα. Η αρχέγονη ατμόσφαιρα δεν περιείχε καθόλου οξυγόνο και την αποτελούσαν κυρίως τα αέρια άζωτο, μονοξείδιο και διοξείδιο του άνθρακα, αμμωνία, μεθάνιο και υδρατμοί</a:t>
                      </a:r>
                      <a:endParaRPr lang="el-GR" sz="1400" dirty="0"/>
                    </a:p>
                  </a:txBody>
                  <a:tcPr/>
                </a:tc>
                <a:extLst>
                  <a:ext uri="{0D108BD9-81ED-4DB2-BD59-A6C34878D82A}">
                    <a16:rowId xmlns:a16="http://schemas.microsoft.com/office/drawing/2014/main" val="10001"/>
                  </a:ext>
                </a:extLst>
              </a:tr>
              <a:tr h="2986714">
                <a:tc>
                  <a:txBody>
                    <a:bodyPr/>
                    <a:lstStyle/>
                    <a:p>
                      <a:r>
                        <a:rPr lang="el-GR" sz="1600" dirty="0"/>
                        <a:t>4,2 – 4 δισεκατομμύρια χρόνια</a:t>
                      </a:r>
                      <a:r>
                        <a:rPr lang="el-GR" sz="1600" baseline="0" dirty="0"/>
                        <a:t> πριν</a:t>
                      </a:r>
                      <a:r>
                        <a:rPr lang="el-GR" sz="1600" dirty="0"/>
                        <a:t> </a:t>
                      </a:r>
                    </a:p>
                  </a:txBody>
                  <a:tcPr/>
                </a:tc>
                <a:tc>
                  <a:txBody>
                    <a:bodyPr/>
                    <a:lstStyle/>
                    <a:p>
                      <a:r>
                        <a:rPr lang="el-GR" sz="1400" dirty="0"/>
                        <a:t>Η θερμοκρασία πέφτει περίπου στους 80</a:t>
                      </a:r>
                      <a:r>
                        <a:rPr lang="el-GR" sz="1400" baseline="30000" dirty="0"/>
                        <a:t>ο</a:t>
                      </a:r>
                      <a:r>
                        <a:rPr lang="el-GR" sz="1400" dirty="0"/>
                        <a:t> </a:t>
                      </a:r>
                      <a:r>
                        <a:rPr lang="en-US" sz="1400" dirty="0"/>
                        <a:t>C</a:t>
                      </a:r>
                      <a:r>
                        <a:rPr lang="el-GR" sz="1400" dirty="0"/>
                        <a:t>. Οι υδρατμοί υγροποιούνται και οι</a:t>
                      </a:r>
                      <a:r>
                        <a:rPr lang="el-GR" sz="1400" baseline="0" dirty="0"/>
                        <a:t> βροχή καλύπτει μεγάλη επιφάνεια της γης με νερό.  Τα αέρια της ατμόσφαιρας δέχονται μεγάλα ποσά ενέργειας (υπεριώδη ακτινοβολία, ηλεκτρικές εκκενώσεις από της αστραπές, θερμότητα) και αντιδρούν μεταξύ τους παράγοντας πιο πολύπλοκα μόρια μεταξύ των οποίων και οργανικές ενώσεις. Τα μόρια διαλύονται στο νερό της βροχής και πέφτουν στην αρχέγονη θάλασσα, όπου εξακολουθούν να αντιδρούν και να σχηματίζουν ακόμα πιο πολύπλοκες οργανικές ενώσεις. Αυτές ενώνονται σε συσσωματώματα που εξελίσσονται σε μικροσφαίρες με δυνατότητα διαίρεσης και πολλαπλασιασμού    </a:t>
                      </a:r>
                      <a:endParaRPr lang="el-GR" sz="1400" dirty="0"/>
                    </a:p>
                  </a:txBody>
                  <a:tcPr/>
                </a:tc>
                <a:extLst>
                  <a:ext uri="{0D108BD9-81ED-4DB2-BD59-A6C34878D82A}">
                    <a16:rowId xmlns:a16="http://schemas.microsoft.com/office/drawing/2014/main" val="10002"/>
                  </a:ext>
                </a:extLst>
              </a:tr>
            </a:tbl>
          </a:graphicData>
        </a:graphic>
      </p:graphicFrame>
      <p:sp>
        <p:nvSpPr>
          <p:cNvPr id="5" name="4 - TextBox"/>
          <p:cNvSpPr txBox="1"/>
          <p:nvPr/>
        </p:nvSpPr>
        <p:spPr>
          <a:xfrm>
            <a:off x="3448519" y="5526824"/>
            <a:ext cx="5294962" cy="10772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1600" b="1" dirty="0">
                <a:solidFill>
                  <a:srgbClr val="000000"/>
                </a:solidFill>
                <a:latin typeface="Calibri" panose="020F0502020204030204"/>
              </a:rPr>
              <a:t>Μικροσφαίρες:</a:t>
            </a:r>
            <a:r>
              <a:rPr lang="el-GR" sz="1600" dirty="0">
                <a:solidFill>
                  <a:srgbClr val="000000"/>
                </a:solidFill>
                <a:latin typeface="Calibri" panose="020F0502020204030204"/>
              </a:rPr>
              <a:t> μικροσκοπικές σφαίρες με χαρακτηριστικά κυττάρου, όπως κυτταρικό περίβλημα από λιπίδια, ικανότητα για ωσμωτική μεγέθυνση και δυνατότητα διαχωρισμού σε δύο θυγατρικές μικροσφαίρες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6260466-87BE-44CC-9E37-314452924861}"/>
              </a:ext>
            </a:extLst>
          </p:cNvPr>
          <p:cNvPicPr>
            <a:picLocks noChangeAspect="1"/>
          </p:cNvPicPr>
          <p:nvPr/>
        </p:nvPicPr>
        <p:blipFill>
          <a:blip r:embed="rId2"/>
          <a:stretch>
            <a:fillRect/>
          </a:stretch>
        </p:blipFill>
        <p:spPr>
          <a:xfrm>
            <a:off x="3855720" y="0"/>
            <a:ext cx="4480560" cy="6165304"/>
          </a:xfrm>
          <a:prstGeom prst="rect">
            <a:avLst/>
          </a:prstGeom>
        </p:spPr>
      </p:pic>
    </p:spTree>
    <p:extLst>
      <p:ext uri="{BB962C8B-B14F-4D97-AF65-F5344CB8AC3E}">
        <p14:creationId xmlns:p14="http://schemas.microsoft.com/office/powerpoint/2010/main" val="14092800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775520" y="260648"/>
          <a:ext cx="878497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F03BD11-99C3-41D7-89A7-81E4070E6F77}"/>
              </a:ext>
            </a:extLst>
          </p:cNvPr>
          <p:cNvPicPr>
            <a:picLocks noChangeAspect="1"/>
          </p:cNvPicPr>
          <p:nvPr/>
        </p:nvPicPr>
        <p:blipFill>
          <a:blip r:embed="rId2"/>
          <a:stretch>
            <a:fillRect/>
          </a:stretch>
        </p:blipFill>
        <p:spPr>
          <a:xfrm>
            <a:off x="3419856" y="0"/>
            <a:ext cx="5352288" cy="6237312"/>
          </a:xfrm>
          <a:prstGeom prst="rect">
            <a:avLst/>
          </a:prstGeom>
        </p:spPr>
      </p:pic>
    </p:spTree>
    <p:extLst>
      <p:ext uri="{BB962C8B-B14F-4D97-AF65-F5344CB8AC3E}">
        <p14:creationId xmlns:p14="http://schemas.microsoft.com/office/powerpoint/2010/main" val="14708026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Documents and Settings\Eleni\Τα έγγραφά μου\Downloads\c0cs00057d-f6.gif"/>
          <p:cNvPicPr>
            <a:picLocks noChangeAspect="1" noChangeArrowheads="1"/>
          </p:cNvPicPr>
          <p:nvPr/>
        </p:nvPicPr>
        <p:blipFill>
          <a:blip r:embed="rId2" cstate="print"/>
          <a:srcRect/>
          <a:stretch>
            <a:fillRect/>
          </a:stretch>
        </p:blipFill>
        <p:spPr bwMode="auto">
          <a:xfrm>
            <a:off x="6430466" y="1500174"/>
            <a:ext cx="3409950" cy="2781300"/>
          </a:xfrm>
          <a:prstGeom prst="rect">
            <a:avLst/>
          </a:prstGeom>
          <a:noFill/>
        </p:spPr>
      </p:pic>
      <p:pic>
        <p:nvPicPr>
          <p:cNvPr id="262145" name="Picture 1" descr="C:\Documents and Settings\Eleni\Τα έγγραφά μου\Downloads\slide_21.jpg"/>
          <p:cNvPicPr>
            <a:picLocks noChangeAspect="1" noChangeArrowheads="1"/>
          </p:cNvPicPr>
          <p:nvPr/>
        </p:nvPicPr>
        <p:blipFill>
          <a:blip r:embed="rId3" cstate="print"/>
          <a:srcRect l="2751" t="27950" r="50000" b="23225"/>
          <a:stretch>
            <a:fillRect/>
          </a:stretch>
        </p:blipFill>
        <p:spPr bwMode="auto">
          <a:xfrm>
            <a:off x="2351584" y="1124745"/>
            <a:ext cx="3818270" cy="3168352"/>
          </a:xfrm>
          <a:prstGeom prst="rect">
            <a:avLst/>
          </a:prstGeom>
          <a:noFill/>
        </p:spPr>
      </p:pic>
      <p:sp>
        <p:nvSpPr>
          <p:cNvPr id="4" name="3 - TextBox"/>
          <p:cNvSpPr txBox="1"/>
          <p:nvPr/>
        </p:nvSpPr>
        <p:spPr>
          <a:xfrm>
            <a:off x="2567608" y="4472528"/>
            <a:ext cx="3312368" cy="400110"/>
          </a:xfrm>
          <a:prstGeom prst="rect">
            <a:avLst/>
          </a:prstGeom>
          <a:noFill/>
          <a:ln>
            <a:solidFill>
              <a:srgbClr val="C00000"/>
            </a:solidFill>
          </a:ln>
        </p:spPr>
        <p:txBody>
          <a:bodyPr wrap="square" rtlCol="0">
            <a:spAutoFit/>
          </a:bodyPr>
          <a:lstStyle/>
          <a:p>
            <a:pPr algn="ctr" defTabSz="457200"/>
            <a:r>
              <a:rPr lang="el-GR" sz="2000" dirty="0">
                <a:solidFill>
                  <a:srgbClr val="000000"/>
                </a:solidFill>
                <a:latin typeface="Calibri" panose="020F0502020204030204"/>
              </a:rPr>
              <a:t>Περιστροφή σχήματος υ </a:t>
            </a:r>
          </a:p>
        </p:txBody>
      </p:sp>
      <p:sp>
        <p:nvSpPr>
          <p:cNvPr id="5" name="4 - TextBox"/>
          <p:cNvSpPr txBox="1"/>
          <p:nvPr/>
        </p:nvSpPr>
        <p:spPr>
          <a:xfrm>
            <a:off x="6456040" y="4437113"/>
            <a:ext cx="3528392" cy="1015663"/>
          </a:xfrm>
          <a:prstGeom prst="rect">
            <a:avLst/>
          </a:prstGeom>
          <a:noFill/>
          <a:ln>
            <a:solidFill>
              <a:srgbClr val="C00000"/>
            </a:solidFill>
          </a:ln>
        </p:spPr>
        <p:txBody>
          <a:bodyPr wrap="square" rtlCol="0">
            <a:spAutoFit/>
          </a:bodyPr>
          <a:lstStyle/>
          <a:p>
            <a:pPr defTabSz="457200"/>
            <a:r>
              <a:rPr lang="el-GR" sz="2000" dirty="0">
                <a:solidFill>
                  <a:srgbClr val="000000"/>
                </a:solidFill>
                <a:latin typeface="Calibri" panose="020F0502020204030204"/>
              </a:rPr>
              <a:t>Σύνθετη έλικα από 2 (α), 3(β) και 4 (γ) πολυπεπτιδικές αλυσίδες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Documents and Settings\Eleni\Τα έγγραφά μου\Downloads\helix_loop_helix_motif_zinc_finger_motif.jpg"/>
          <p:cNvPicPr>
            <a:picLocks noChangeAspect="1" noChangeArrowheads="1"/>
          </p:cNvPicPr>
          <p:nvPr/>
        </p:nvPicPr>
        <p:blipFill>
          <a:blip r:embed="rId2" cstate="print"/>
          <a:srcRect b="12586"/>
          <a:stretch>
            <a:fillRect/>
          </a:stretch>
        </p:blipFill>
        <p:spPr bwMode="auto">
          <a:xfrm>
            <a:off x="3503712" y="440184"/>
            <a:ext cx="6048672" cy="4500984"/>
          </a:xfrm>
          <a:prstGeom prst="rect">
            <a:avLst/>
          </a:prstGeom>
          <a:noFill/>
        </p:spPr>
      </p:pic>
      <p:sp>
        <p:nvSpPr>
          <p:cNvPr id="3" name="2 - TextBox"/>
          <p:cNvSpPr txBox="1"/>
          <p:nvPr/>
        </p:nvSpPr>
        <p:spPr>
          <a:xfrm>
            <a:off x="3575720" y="5313402"/>
            <a:ext cx="5976664" cy="707886"/>
          </a:xfrm>
          <a:prstGeom prst="rect">
            <a:avLst/>
          </a:prstGeom>
          <a:noFill/>
          <a:ln>
            <a:solidFill>
              <a:srgbClr val="C00000"/>
            </a:solidFill>
          </a:ln>
        </p:spPr>
        <p:txBody>
          <a:bodyPr wrap="square" rtlCol="0">
            <a:spAutoFit/>
          </a:bodyPr>
          <a:lstStyle/>
          <a:p>
            <a:pPr algn="ctr" defTabSz="457200"/>
            <a:r>
              <a:rPr lang="el-GR" sz="2000" dirty="0">
                <a:solidFill>
                  <a:srgbClr val="000000"/>
                </a:solidFill>
                <a:latin typeface="Calibri" panose="020F0502020204030204"/>
              </a:rPr>
              <a:t>Δομή έλικα – αγκύλη – έλικα (α) και δομή δακτυλίου ψευδαργύρου (β)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Documents and Settings\Eleni\Τα έγγραφά μου\Downloads\img25.jpg"/>
          <p:cNvPicPr>
            <a:picLocks noChangeAspect="1" noChangeArrowheads="1"/>
          </p:cNvPicPr>
          <p:nvPr/>
        </p:nvPicPr>
        <p:blipFill>
          <a:blip r:embed="rId2" cstate="print"/>
          <a:srcRect/>
          <a:stretch>
            <a:fillRect/>
          </a:stretch>
        </p:blipFill>
        <p:spPr bwMode="auto">
          <a:xfrm>
            <a:off x="6024320" y="1772817"/>
            <a:ext cx="4464168" cy="3419475"/>
          </a:xfrm>
          <a:prstGeom prst="rect">
            <a:avLst/>
          </a:prstGeom>
          <a:noFill/>
        </p:spPr>
      </p:pic>
      <p:sp>
        <p:nvSpPr>
          <p:cNvPr id="6" name="5 - TextBox"/>
          <p:cNvSpPr txBox="1"/>
          <p:nvPr/>
        </p:nvSpPr>
        <p:spPr>
          <a:xfrm>
            <a:off x="6096000" y="5301208"/>
            <a:ext cx="4392488" cy="707886"/>
          </a:xfrm>
          <a:prstGeom prst="rect">
            <a:avLst/>
          </a:prstGeom>
          <a:noFill/>
          <a:ln>
            <a:solidFill>
              <a:schemeClr val="accent2"/>
            </a:solidFill>
          </a:ln>
        </p:spPr>
        <p:txBody>
          <a:bodyPr wrap="square" rtlCol="0">
            <a:spAutoFit/>
          </a:bodyPr>
          <a:lstStyle/>
          <a:p>
            <a:pPr algn="ctr" defTabSz="457200"/>
            <a:r>
              <a:rPr lang="el-GR" sz="2000" dirty="0">
                <a:solidFill>
                  <a:srgbClr val="000000"/>
                </a:solidFill>
                <a:latin typeface="Calibri" panose="020F0502020204030204"/>
              </a:rPr>
              <a:t>Συνθετάση του κιτρικού οξέος. Τεταρτοταγής δομή</a:t>
            </a:r>
          </a:p>
        </p:txBody>
      </p:sp>
      <p:sp>
        <p:nvSpPr>
          <p:cNvPr id="4" name="3 - TextBox"/>
          <p:cNvSpPr txBox="1"/>
          <p:nvPr/>
        </p:nvSpPr>
        <p:spPr>
          <a:xfrm>
            <a:off x="1631504" y="2409270"/>
            <a:ext cx="4104456" cy="347787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Αναφέρεται στην στερεοδιάταξη πρωτεϊνών που αποτελούνται από περισσότερες της μιας πολυπεπτιδικές αλυσίδες. Οι πολυπεπτιδικές αλυσίδες αναφέρονται ως υπομονάδες της πρωτεΐνης και μπορεί να είναι όμοιες ή διαφορετικές. Συνδέονται κυρίως με ασθενείς δεσμούς ενώ ορισμένες αναπτύσσουν και ισχυρούς δισουλφιδικούς δεσμούς  </a:t>
            </a:r>
          </a:p>
        </p:txBody>
      </p:sp>
      <p:sp>
        <p:nvSpPr>
          <p:cNvPr id="5" name="4 - TextBox"/>
          <p:cNvSpPr txBox="1"/>
          <p:nvPr/>
        </p:nvSpPr>
        <p:spPr>
          <a:xfrm>
            <a:off x="1631504" y="1628800"/>
            <a:ext cx="4104456" cy="707886"/>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Τεταρτοταγής δομή ή τεταρτοδιάταξη</a:t>
            </a:r>
            <a:endParaRPr lang="el-GR" sz="2000" dirty="0">
              <a:solidFill>
                <a:srgbClr val="000000"/>
              </a:solidFill>
              <a:latin typeface="Calibri" panose="020F0502020204030204"/>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5EAFA37-3C42-432C-ABCD-C07BAAF2E065}"/>
              </a:ext>
            </a:extLst>
          </p:cNvPr>
          <p:cNvPicPr>
            <a:picLocks noChangeAspect="1"/>
          </p:cNvPicPr>
          <p:nvPr/>
        </p:nvPicPr>
        <p:blipFill>
          <a:blip r:embed="rId2"/>
          <a:stretch>
            <a:fillRect/>
          </a:stretch>
        </p:blipFill>
        <p:spPr>
          <a:xfrm>
            <a:off x="1524000" y="2054352"/>
            <a:ext cx="9144000" cy="2749296"/>
          </a:xfrm>
          <a:prstGeom prst="rect">
            <a:avLst/>
          </a:prstGeom>
        </p:spPr>
      </p:pic>
    </p:spTree>
    <p:extLst>
      <p:ext uri="{BB962C8B-B14F-4D97-AF65-F5344CB8AC3E}">
        <p14:creationId xmlns:p14="http://schemas.microsoft.com/office/powerpoint/2010/main" val="10584496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BB9B17E-7B42-46D9-9961-22C9B3E3A2CE}"/>
              </a:ext>
            </a:extLst>
          </p:cNvPr>
          <p:cNvPicPr>
            <a:picLocks noChangeAspect="1"/>
          </p:cNvPicPr>
          <p:nvPr/>
        </p:nvPicPr>
        <p:blipFill>
          <a:blip r:embed="rId2"/>
          <a:stretch>
            <a:fillRect/>
          </a:stretch>
        </p:blipFill>
        <p:spPr>
          <a:xfrm>
            <a:off x="1524000" y="1435608"/>
            <a:ext cx="9144000" cy="3986784"/>
          </a:xfrm>
          <a:prstGeom prst="rect">
            <a:avLst/>
          </a:prstGeom>
        </p:spPr>
      </p:pic>
      <p:sp>
        <p:nvSpPr>
          <p:cNvPr id="2" name="TextBox 1">
            <a:extLst>
              <a:ext uri="{FF2B5EF4-FFF2-40B4-BE49-F238E27FC236}">
                <a16:creationId xmlns:a16="http://schemas.microsoft.com/office/drawing/2014/main" id="{D312F2E0-9752-9D39-D1C9-203371F6DC31}"/>
              </a:ext>
            </a:extLst>
          </p:cNvPr>
          <p:cNvSpPr txBox="1"/>
          <p:nvPr/>
        </p:nvSpPr>
        <p:spPr>
          <a:xfrm>
            <a:off x="1847529" y="3645025"/>
            <a:ext cx="3456384" cy="2031325"/>
          </a:xfrm>
          <a:prstGeom prst="rect">
            <a:avLst/>
          </a:prstGeom>
          <a:noFill/>
        </p:spPr>
        <p:txBody>
          <a:bodyPr wrap="square" rtlCol="0">
            <a:spAutoFit/>
          </a:bodyPr>
          <a:lstStyle/>
          <a:p>
            <a:pPr defTabSz="457200"/>
            <a:r>
              <a:rPr lang="el-GR" dirty="0">
                <a:solidFill>
                  <a:srgbClr val="000000"/>
                </a:solidFill>
                <a:latin typeface="Calibri" panose="020F0502020204030204"/>
              </a:rPr>
              <a:t>Η δομή του μορίου του κολλαγόνου είναι μια μακριά, άκαμπτη τρίκλωνη ελικοειδής μορφή , στην οποία τρεις </a:t>
            </a:r>
            <a:r>
              <a:rPr lang="el-GR" dirty="0" err="1">
                <a:solidFill>
                  <a:srgbClr val="000000"/>
                </a:solidFill>
                <a:latin typeface="Calibri" panose="020F0502020204030204"/>
              </a:rPr>
              <a:t>πεπτιδικές</a:t>
            </a:r>
            <a:r>
              <a:rPr lang="el-GR" dirty="0">
                <a:solidFill>
                  <a:srgbClr val="000000"/>
                </a:solidFill>
                <a:latin typeface="Calibri" panose="020F0502020204030204"/>
              </a:rPr>
              <a:t> αλυσίδες κολλαγόνου περιελίσσονται η μια γύρω από την άλλη σε μια έλικα</a:t>
            </a:r>
          </a:p>
        </p:txBody>
      </p:sp>
    </p:spTree>
    <p:extLst>
      <p:ext uri="{BB962C8B-B14F-4D97-AF65-F5344CB8AC3E}">
        <p14:creationId xmlns:p14="http://schemas.microsoft.com/office/powerpoint/2010/main" val="4971995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1775520" y="1196752"/>
          <a:ext cx="864096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503712" y="1700808"/>
            <a:ext cx="5400600" cy="40011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defTabSz="457200"/>
            <a:r>
              <a:rPr lang="el-GR" sz="2000" b="1" dirty="0">
                <a:solidFill>
                  <a:srgbClr val="000000"/>
                </a:solidFill>
                <a:latin typeface="Calibri" panose="020F0502020204030204"/>
              </a:rPr>
              <a:t>Μετουσίωση πρωτεϊνών</a:t>
            </a:r>
          </a:p>
        </p:txBody>
      </p:sp>
      <p:sp>
        <p:nvSpPr>
          <p:cNvPr id="5" name="4 - TextBox"/>
          <p:cNvSpPr txBox="1"/>
          <p:nvPr/>
        </p:nvSpPr>
        <p:spPr>
          <a:xfrm>
            <a:off x="3503712" y="2276873"/>
            <a:ext cx="5400600" cy="224676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defTabSz="457200"/>
            <a:r>
              <a:rPr lang="el-GR" sz="2000" dirty="0">
                <a:solidFill>
                  <a:srgbClr val="000000"/>
                </a:solidFill>
                <a:latin typeface="Calibri" panose="020F0502020204030204"/>
              </a:rPr>
              <a:t>Καταστροφή της δομής της πρωτεΐνης και επομένως απώλεια της λειτουργικότητάς της.</a:t>
            </a:r>
          </a:p>
          <a:p>
            <a:pPr defTabSz="457200"/>
            <a:r>
              <a:rPr lang="el-GR" sz="2000" dirty="0">
                <a:solidFill>
                  <a:srgbClr val="000000"/>
                </a:solidFill>
                <a:latin typeface="Calibri" panose="020F0502020204030204"/>
              </a:rPr>
              <a:t>Η μετουσίωση επιτυγχάνεται με αύξηση της θερμοκρασίας ή του </a:t>
            </a:r>
            <a:r>
              <a:rPr lang="en-US" sz="2000" dirty="0">
                <a:solidFill>
                  <a:srgbClr val="000000"/>
                </a:solidFill>
                <a:latin typeface="Calibri" panose="020F0502020204030204"/>
              </a:rPr>
              <a:t>pH</a:t>
            </a:r>
            <a:r>
              <a:rPr lang="el-GR" sz="2000" dirty="0">
                <a:solidFill>
                  <a:srgbClr val="000000"/>
                </a:solidFill>
                <a:latin typeface="Calibri" panose="020F0502020204030204"/>
              </a:rPr>
              <a:t> πάνω από ένα επίπεδο, οπότε διασπώνται οι δευτερογενείς δεσμοί μεταξύ των αμινοξέων, ενώ η πρωτοταγής δομή παραμένει αμετάβλητη</a:t>
            </a:r>
          </a:p>
        </p:txBody>
      </p:sp>
      <p:pic>
        <p:nvPicPr>
          <p:cNvPr id="79874" name="Picture 2" descr="C:\Documents and Settings\Eleni\Τα έγγραφά μου\Downloads\protein-.jpg"/>
          <p:cNvPicPr>
            <a:picLocks noChangeAspect="1" noChangeArrowheads="1"/>
          </p:cNvPicPr>
          <p:nvPr/>
        </p:nvPicPr>
        <p:blipFill>
          <a:blip r:embed="rId2" cstate="print"/>
          <a:srcRect/>
          <a:stretch>
            <a:fillRect/>
          </a:stretch>
        </p:blipFill>
        <p:spPr bwMode="auto">
          <a:xfrm>
            <a:off x="4167174" y="4714884"/>
            <a:ext cx="3810000" cy="1543050"/>
          </a:xfrm>
          <a:prstGeom prst="rect">
            <a:avLst/>
          </a:prstGeom>
          <a:noFill/>
        </p:spPr>
      </p:pic>
    </p:spTree>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4078</Words>
  <Application>Microsoft Office PowerPoint</Application>
  <PresentationFormat>Ευρεία οθόνη</PresentationFormat>
  <Paragraphs>532</Paragraphs>
  <Slides>106</Slides>
  <Notes>4</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106</vt:i4>
      </vt:variant>
    </vt:vector>
  </HeadingPairs>
  <TitlesOfParts>
    <vt:vector size="110" baseType="lpstr">
      <vt:lpstr>Calibri</vt:lpstr>
      <vt:lpstr>Calibri Light</vt:lpstr>
      <vt:lpstr>Wingdings</vt:lpstr>
      <vt:lpstr>Ανασκόπηση</vt:lpstr>
      <vt:lpstr>ΒΙΟΛΟΓΙΑ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ΒΙΟΛΟΓΙΑ</dc:title>
  <dc:creator>Χριστόπουλος Θεόδωρος</dc:creator>
  <cp:lastModifiedBy>Χριστόπουλος Θεόδωρος</cp:lastModifiedBy>
  <cp:revision>1</cp:revision>
  <dcterms:created xsi:type="dcterms:W3CDTF">2023-10-31T14:50:43Z</dcterms:created>
  <dcterms:modified xsi:type="dcterms:W3CDTF">2023-10-31T14:52:53Z</dcterms:modified>
</cp:coreProperties>
</file>