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8" r:id="rId3"/>
    <p:sldId id="256" r:id="rId4"/>
    <p:sldId id="257" r:id="rId5"/>
    <p:sldId id="340" r:id="rId6"/>
    <p:sldId id="259" r:id="rId7"/>
    <p:sldId id="261" r:id="rId8"/>
    <p:sldId id="329" r:id="rId9"/>
    <p:sldId id="330" r:id="rId10"/>
    <p:sldId id="331" r:id="rId11"/>
    <p:sldId id="332" r:id="rId12"/>
    <p:sldId id="341" r:id="rId13"/>
    <p:sldId id="260" r:id="rId14"/>
    <p:sldId id="333" r:id="rId15"/>
    <p:sldId id="334" r:id="rId16"/>
    <p:sldId id="315" r:id="rId17"/>
    <p:sldId id="263" r:id="rId18"/>
    <p:sldId id="342" r:id="rId19"/>
    <p:sldId id="316" r:id="rId20"/>
    <p:sldId id="264" r:id="rId21"/>
    <p:sldId id="339" r:id="rId22"/>
    <p:sldId id="265" r:id="rId23"/>
    <p:sldId id="338" r:id="rId24"/>
    <p:sldId id="343" r:id="rId25"/>
    <p:sldId id="335" r:id="rId26"/>
    <p:sldId id="344" r:id="rId27"/>
    <p:sldId id="336" r:id="rId28"/>
    <p:sldId id="266" r:id="rId29"/>
    <p:sldId id="267" r:id="rId30"/>
    <p:sldId id="271" r:id="rId31"/>
    <p:sldId id="268" r:id="rId32"/>
    <p:sldId id="269" r:id="rId33"/>
    <p:sldId id="270" r:id="rId34"/>
    <p:sldId id="272" r:id="rId35"/>
    <p:sldId id="345" r:id="rId36"/>
    <p:sldId id="273" r:id="rId37"/>
    <p:sldId id="274" r:id="rId38"/>
    <p:sldId id="337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317" r:id="rId51"/>
    <p:sldId id="318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14D464-2810-4EE9-BD3B-1CE69411D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9927AA0-0774-4C52-86E6-902D093A9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E7EC76-9478-451F-9F5B-17DF469C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22BCE7-F4A0-4C4E-82D7-204AAC4C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E7818F-2078-478A-8DD5-B3CBE9DA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02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942094-B087-458D-B56D-00E6EA04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8CAED6-89B8-4E57-A9B6-E37B11E68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CCF2C2-B78B-4A9F-B4D4-1253DB4A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94BC7D-4F44-45B0-8C85-69A1B9EA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1BC2F4-7EFB-4DDE-9F8C-351D8F42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27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43EA647-8C80-462B-9B0C-2AD80A05B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A0EB789-3812-410C-BA3B-6F86F163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8F5901-576A-4CD9-BB8B-D09E63B5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C56BFF-8015-4732-B57D-E1D22471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29B6C8-665D-45DD-A7B2-E5DDE38F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8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95B26C-5D3D-4C40-B621-ABD6AFA8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E7D08C-AEF5-4BED-8499-C9FFD8EAE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CEB843-FBE5-47F2-AB32-253D5BC2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449196-94AD-4021-8AAB-89AD2C56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E62BC3-177B-49DD-9DD5-BC4C6B44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14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08898-5B5A-485C-AA9A-2D3A20D9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0D79BA-B065-4603-A27F-CC408AE4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685C9A-170B-4D52-8FC1-ECEC401A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65C8D-2297-4598-AE20-7C315632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180625-2FDE-4B92-8DF8-E84DE67C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8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9DF9BA-27F0-47A1-AEF4-1C29A379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F1A681-2EE3-447A-B56E-56EB4BD00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832919-D58D-4651-B5F8-8E194E91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4A9822-226F-4C1C-98E3-55ACC6EA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9106D5-B1C3-4215-8323-6876EB8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E1F515-17FE-426B-9D69-99CE8C94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5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8CADB0-F09E-429A-AB27-73ECC52E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E172BD-67A5-4300-B16F-EF1E6E08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C636683-84A8-4F13-84B4-A2B55AC2E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B4B18A-118B-4792-B4AF-2B2C40680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41BBD65-F9AE-412E-BC44-F8A3265D1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B51A5F-1C6E-4FB5-A56A-006B7FEB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C944416-39E1-4BC7-9D10-1D390E3F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71C1F64-8B43-45D2-9983-0AF1A8B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50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064B50-2FE6-485D-99F0-87F955FC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2AA61BF-37EF-43DA-B53E-8926E70E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0CE5AF3-58B2-48A5-B839-615371A4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50F66F5-8982-4132-9511-C07C5139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25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B0991C7-2E80-4142-A587-70BCFC09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4460BA-F5A7-464F-903A-04EC9FDF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B733E4-7AAE-4C78-B9C4-37A50F56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12EF18-EB50-424C-9686-F35A5F64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67569F-279A-449D-B798-F712CA5B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2F19A1D-F7B9-43B5-8859-19735839E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F26A5D-DB6D-4062-8AD8-745C0E8F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CBE0D9-F913-46C6-91A6-C8FFB736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819EDE-D3DC-4BC7-8934-D742B73D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98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D1869-66A2-4160-A4E0-CF353F6A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5F86DC9-B3CD-4C19-AD4F-3D4580D31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3C371BC-3C63-4E3C-913F-882575D84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0DD7B9-8525-4210-A811-603A9541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223162-B4AA-4BF0-AEE1-C89CE903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4183F2-ABD6-417C-9495-9F9E6A57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7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296ED6D-D35C-4282-B866-F2AA96EA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3346A6-2B7D-4C1D-88BB-7B4D4A6B3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9DC722-3042-4CA7-A075-CAA096964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6576-AE08-47BC-BC4C-6ADBD926B2E9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487A38-B600-4B10-92BD-439717F8C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3CF256-CAAF-4FCB-8786-1A1B03C0B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B962-ED9B-46E8-AF14-8A5E147271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2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AC0A81-4786-492B-908B-A5376250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ΒΙΟΧΗΜΕΙΑ </a:t>
            </a:r>
            <a:br>
              <a:rPr lang="el-GR" dirty="0"/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1A006D-53D1-48BA-A031-77A923B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                                                  </a:t>
            </a:r>
            <a:r>
              <a:rPr lang="el-GR" sz="3200" b="1" dirty="0"/>
              <a:t>ΜΑΘΗΜΑ 1</a:t>
            </a:r>
            <a:r>
              <a:rPr lang="en-US" sz="3200" b="1" dirty="0"/>
              <a:t>(a)</a:t>
            </a:r>
            <a:endParaRPr lang="el-GR" sz="3200" b="1" dirty="0"/>
          </a:p>
          <a:p>
            <a:pPr marL="0" indent="0">
              <a:buNone/>
            </a:pPr>
            <a:r>
              <a:rPr lang="el-GR" dirty="0"/>
              <a:t>    ΒΙΒΛΙΟΓΡΑΦΙΑ: </a:t>
            </a:r>
            <a:r>
              <a:rPr lang="en-US" dirty="0"/>
              <a:t>HARPER’S </a:t>
            </a:r>
            <a:r>
              <a:rPr lang="el-GR" dirty="0"/>
              <a:t>ΒΙΟΛΟΓΙΚΗ ΧΗΜΕΙΑ</a:t>
            </a:r>
          </a:p>
          <a:p>
            <a:pPr marL="0" indent="0">
              <a:buNone/>
            </a:pPr>
            <a:r>
              <a:rPr lang="el-GR" dirty="0"/>
              <a:t>   </a:t>
            </a:r>
            <a:r>
              <a:rPr lang="el-GR" b="1" dirty="0"/>
              <a:t>ΜΕΡΟΣ </a:t>
            </a:r>
            <a:r>
              <a:rPr lang="en-US" b="1" dirty="0"/>
              <a:t>I</a:t>
            </a:r>
          </a:p>
          <a:p>
            <a:r>
              <a:rPr lang="el-GR" dirty="0"/>
              <a:t>ΚΕΦΑΛΑΙΟ 7: Ένζυμα-μηχανισμός δράσης</a:t>
            </a:r>
          </a:p>
          <a:p>
            <a:r>
              <a:rPr lang="el-GR" dirty="0"/>
              <a:t>ΚΕΦΑΛΑΙΟ 8: Κινητική ενζύμων</a:t>
            </a:r>
          </a:p>
          <a:p>
            <a:r>
              <a:rPr lang="el-GR" dirty="0"/>
              <a:t>ΚΕΦΑΛΑΙΟ 9: Ρύθμιση της δραστικότητας των ενζύμων</a:t>
            </a:r>
          </a:p>
        </p:txBody>
      </p:sp>
    </p:spTree>
    <p:extLst>
      <p:ext uri="{BB962C8B-B14F-4D97-AF65-F5344CB8AC3E}">
        <p14:creationId xmlns:p14="http://schemas.microsoft.com/office/powerpoint/2010/main" val="49229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590E27-7155-403F-8221-C56032D2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78914"/>
            <a:ext cx="3292524" cy="115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CDA8061-9FCA-4280-87D5-795CED33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5" y="3781694"/>
            <a:ext cx="3279025" cy="183625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2112C1-3739-4BE8-AAEA-CEA221AC5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143" y="1123527"/>
            <a:ext cx="614764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F5A6376-1019-4160-AC7E-E610D73D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2364063"/>
            <a:ext cx="4742993" cy="2123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DAD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DFE34F-AEC1-4BB8-8127-54B95FFA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194959"/>
            <a:ext cx="4728015" cy="44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7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διάγραμμα, γραμμή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B5E87C86-A0AC-1196-1D2E-B40AF099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043" y="643466"/>
            <a:ext cx="4637913" cy="557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D87F3-0161-6EA0-C4A4-B586D3AFA491}"/>
              </a:ext>
            </a:extLst>
          </p:cNvPr>
          <p:cNvSpPr txBox="1"/>
          <p:nvPr/>
        </p:nvSpPr>
        <p:spPr>
          <a:xfrm>
            <a:off x="159026" y="357808"/>
            <a:ext cx="4685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</a:t>
            </a:r>
            <a:r>
              <a:rPr lang="el-GR" dirty="0" err="1"/>
              <a:t>ενζυμική</a:t>
            </a:r>
            <a:r>
              <a:rPr lang="el-GR" dirty="0"/>
              <a:t> ειδικότητα βασίζεται στις πλάγιες</a:t>
            </a:r>
          </a:p>
          <a:p>
            <a:r>
              <a:rPr lang="el-GR" dirty="0"/>
              <a:t>ομάδες </a:t>
            </a:r>
            <a:r>
              <a:rPr lang="en-US" dirty="0"/>
              <a:t>R </a:t>
            </a:r>
            <a:r>
              <a:rPr lang="el-GR" dirty="0"/>
              <a:t>των αμινοξέων που συμμετέχουν </a:t>
            </a:r>
          </a:p>
          <a:p>
            <a:r>
              <a:rPr lang="el-GR" dirty="0"/>
              <a:t>στις καταλυτικές ιδιότητες του ενεργού κέντρου</a:t>
            </a:r>
          </a:p>
        </p:txBody>
      </p:sp>
    </p:spTree>
    <p:extLst>
      <p:ext uri="{BB962C8B-B14F-4D97-AF65-F5344CB8AC3E}">
        <p14:creationId xmlns:p14="http://schemas.microsoft.com/office/powerpoint/2010/main" val="324237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BEBEAA-51E0-4D25-B689-877057E0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Πολλά ένζυμα χρειάζονται </a:t>
            </a:r>
            <a:r>
              <a:rPr lang="el-GR" sz="4400" b="1" i="0" u="sng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συνπαράγοντες</a:t>
            </a:r>
            <a:r>
              <a:rPr lang="el-GR" sz="44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για την καταλυτική τους λειτουργία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F7D462-9AD8-4553-AFB1-FA993F06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endParaRPr lang="el-GR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just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καταλυτική δράση πολλών ενζύμων εξαρτάται πολλές φορές και από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μικρά μόρια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που ονομάζονται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συνπαράγοντες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1230" algn="just"/>
            <a:r>
              <a:rPr lang="el-GR" sz="3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Αποένζυμο</a:t>
            </a:r>
            <a:r>
              <a:rPr lang="el-G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</a:t>
            </a:r>
            <a:r>
              <a:rPr lang="el-GR" sz="3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Συνπαράγοντας</a:t>
            </a:r>
            <a:r>
              <a:rPr lang="el-G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ή Συνένζυμο = </a:t>
            </a:r>
            <a:r>
              <a:rPr lang="el-G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Ο</a:t>
            </a:r>
            <a:r>
              <a:rPr lang="el-GR" sz="3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λοένζυμο</a:t>
            </a:r>
            <a:endParaRPr lang="el-GR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just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συνπαράγοντες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μπορεί να είναι είτε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μέταλλα,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είτε σχετικά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μικρά οργανικά μόρια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που ονομάζονται επίσης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συνένζυμα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 συχνά παράγονται από απαραίτητες βιταμίνες!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just">
              <a:buFont typeface="Wingdings" panose="05000000000000000000" pitchFamily="2" charset="2"/>
              <a:buChar char="ü"/>
            </a:pP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συνένζυμα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κατά κανόνα προσδένονται στην πρωτεϊνική δομή με «χαλαρούς» μη ομοιοπολικούς δεσμούς.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Συνπαράγοντες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που συνδέονται ομοιοπολικά ονομάζονται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προσθετικές ομάδες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π.χ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αίμη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146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09C1EF-E716-458A-9D65-618715A5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2097889"/>
            <a:ext cx="4742993" cy="265607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8C6B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5DC0E76-4AA0-4EE8-9DF9-37298703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662014"/>
            <a:ext cx="4728015" cy="35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C6DE26D-3550-434B-B4C8-9684CBD4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43" y="0"/>
            <a:ext cx="5325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5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379736-D9FD-485F-9B1B-CB263CC9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2" y="222159"/>
            <a:ext cx="5148775" cy="6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3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A2BA31-9281-4F62-87B6-53647979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>
            <a:normAutofit fontScale="90000"/>
          </a:bodyPr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ταξινομούνται με βάση τον τύπο της αντίδρασης που καταλύουν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σε 6 Τάξεις: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7ED893-9B9D-4635-AFB3-2E89C676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err="1"/>
              <a:t>Οξειδοαναγωγάσες</a:t>
            </a:r>
            <a:r>
              <a:rPr lang="el-GR" b="1" dirty="0"/>
              <a:t>:</a:t>
            </a:r>
            <a:r>
              <a:rPr lang="el-GR" dirty="0"/>
              <a:t> καταλύουν αντιδράσεις οξείδωσης-αναγωγής</a:t>
            </a:r>
          </a:p>
          <a:p>
            <a:r>
              <a:rPr lang="el-GR" b="1" dirty="0" err="1"/>
              <a:t>Μεταφοράσες</a:t>
            </a:r>
            <a:r>
              <a:rPr lang="el-GR" b="1" dirty="0"/>
              <a:t> ή </a:t>
            </a:r>
            <a:r>
              <a:rPr lang="el-GR" b="1" dirty="0" err="1"/>
              <a:t>Τρανσφεράσες</a:t>
            </a:r>
            <a:r>
              <a:rPr lang="el-GR" b="1" dirty="0"/>
              <a:t>: </a:t>
            </a:r>
            <a:r>
              <a:rPr lang="el-GR" dirty="0"/>
              <a:t>μεταφορά ομάδων </a:t>
            </a:r>
            <a:r>
              <a:rPr lang="en-US" dirty="0"/>
              <a:t>C, N, P </a:t>
            </a:r>
            <a:r>
              <a:rPr lang="el-GR" dirty="0"/>
              <a:t>ή </a:t>
            </a:r>
            <a:r>
              <a:rPr lang="en-US" dirty="0"/>
              <a:t>S </a:t>
            </a:r>
            <a:r>
              <a:rPr lang="el-GR" dirty="0"/>
              <a:t>από ένα υπόστρωμα σε ένα άλλο. </a:t>
            </a:r>
          </a:p>
          <a:p>
            <a:r>
              <a:rPr lang="el-GR" b="1" dirty="0" err="1"/>
              <a:t>Υδρολάσες</a:t>
            </a:r>
            <a:r>
              <a:rPr lang="el-GR" b="1" dirty="0"/>
              <a:t>:</a:t>
            </a:r>
            <a:r>
              <a:rPr lang="el-GR" dirty="0"/>
              <a:t> καταλύουν την </a:t>
            </a:r>
            <a:r>
              <a:rPr lang="el-GR" dirty="0" err="1"/>
              <a:t>υδρολυτική</a:t>
            </a:r>
            <a:r>
              <a:rPr lang="el-GR" dirty="0"/>
              <a:t> διάσπαση κυρίως </a:t>
            </a:r>
            <a:r>
              <a:rPr lang="en-US" dirty="0"/>
              <a:t>C-C, C-O, C-N</a:t>
            </a:r>
            <a:r>
              <a:rPr lang="el-GR" dirty="0"/>
              <a:t>.</a:t>
            </a:r>
            <a:r>
              <a:rPr lang="en-US" dirty="0"/>
              <a:t> </a:t>
            </a:r>
            <a:endParaRPr lang="el-GR" dirty="0"/>
          </a:p>
          <a:p>
            <a:r>
              <a:rPr lang="el-GR" b="1" dirty="0" err="1"/>
              <a:t>Λυάσες</a:t>
            </a:r>
            <a:r>
              <a:rPr lang="el-GR" b="1" dirty="0"/>
              <a:t>:</a:t>
            </a:r>
            <a:r>
              <a:rPr lang="el-GR" dirty="0"/>
              <a:t> Διάσπαση δεσμών (</a:t>
            </a:r>
            <a:r>
              <a:rPr lang="en-US" dirty="0"/>
              <a:t>C-C, C-O, C-N</a:t>
            </a:r>
            <a:r>
              <a:rPr lang="el-GR" dirty="0"/>
              <a:t>) χωρίς υδρόλυση, προσθήκη σε </a:t>
            </a:r>
            <a:r>
              <a:rPr lang="el-GR" dirty="0" err="1"/>
              <a:t>δ.δ</a:t>
            </a:r>
            <a:r>
              <a:rPr lang="el-GR" dirty="0"/>
              <a:t> ή αφαίρεση ομάδων δημιουργώντας </a:t>
            </a:r>
            <a:r>
              <a:rPr lang="el-GR" dirty="0" err="1"/>
              <a:t>δ.δ</a:t>
            </a:r>
            <a:r>
              <a:rPr lang="el-GR" dirty="0"/>
              <a:t>.</a:t>
            </a:r>
          </a:p>
          <a:p>
            <a:r>
              <a:rPr lang="el-GR" b="1" dirty="0" err="1"/>
              <a:t>Ισομεράσες</a:t>
            </a:r>
            <a:r>
              <a:rPr lang="el-GR" b="1" dirty="0"/>
              <a:t>: </a:t>
            </a:r>
            <a:r>
              <a:rPr lang="el-GR" dirty="0"/>
              <a:t>Ανακατάταξη μορίων του υποστρώματος.</a:t>
            </a:r>
          </a:p>
          <a:p>
            <a:r>
              <a:rPr lang="el-GR" b="1" dirty="0" err="1"/>
              <a:t>Λιγάσες</a:t>
            </a:r>
            <a:r>
              <a:rPr lang="el-GR" b="1" dirty="0"/>
              <a:t> ή </a:t>
            </a:r>
            <a:r>
              <a:rPr lang="el-GR" b="1" dirty="0" err="1"/>
              <a:t>Λιγκάσες</a:t>
            </a:r>
            <a:r>
              <a:rPr lang="el-GR" b="1" dirty="0"/>
              <a:t>: </a:t>
            </a:r>
            <a:r>
              <a:rPr lang="el-GR" dirty="0"/>
              <a:t>καταλύουν την συνένωση δύο μορίων υποστρώματος με σύγχρονη υδρόλυση μορίων ΑΤΡ.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39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2EC9415C-4EEB-D9E7-F859-A1CF13948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4" y="643467"/>
            <a:ext cx="87047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04D0E19-DF12-4E07-9CD9-A0F01F1F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72" y="831879"/>
            <a:ext cx="7102456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DB1519D-3BD4-4DDC-BCF8-372965DC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560" y="0"/>
            <a:ext cx="513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4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CA8947-FAF9-4A71-AEA6-18DDFA9B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ΚΑΤΑΛΥΣΗ ΚΑΙ ΧΡΗΣΙΜΟΠΟΙΗΣΗ ΕΝΕΡΓΕΙΑΣ ΑΠΟ ΤΑ ΚΥΤΤΑΡΑ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C8F3B0-3351-4BEB-BAFD-B0598DE9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έμβια όντα δημιουργούν και συντηρούν τάξη μέσα στο σύμπαν που πάντοτε τείνει προς μεγαλύτερη αταξία (</a:t>
            </a:r>
            <a:r>
              <a:rPr lang="el-GR" b="1" dirty="0"/>
              <a:t>εντροπία</a:t>
            </a:r>
            <a:r>
              <a:rPr lang="el-GR" dirty="0"/>
              <a:t>).</a:t>
            </a:r>
          </a:p>
          <a:p>
            <a:r>
              <a:rPr lang="el-GR" dirty="0"/>
              <a:t>Οι χημικές αντιδράσεις που επιτελούνται σε ένα κύτταρο κανονικά θα </a:t>
            </a:r>
            <a:r>
              <a:rPr lang="el-GR" dirty="0" err="1"/>
              <a:t>συνέβαιναν</a:t>
            </a:r>
            <a:r>
              <a:rPr lang="el-GR" dirty="0"/>
              <a:t> μόνο σε θερμοκρασίες πολύ μεγαλύτερες από αυτές που επικρατούν στο εσωτερικό των κυττάρων.</a:t>
            </a:r>
          </a:p>
          <a:p>
            <a:r>
              <a:rPr lang="el-GR" dirty="0"/>
              <a:t>Στην πορεία των </a:t>
            </a:r>
            <a:r>
              <a:rPr lang="el-GR" dirty="0" err="1"/>
              <a:t>καταλυόμενων</a:t>
            </a:r>
            <a:r>
              <a:rPr lang="el-GR" dirty="0"/>
              <a:t> χημικών αντιδράσεων που δημιουργούν τάξη, μέρος της ενέργειας που χρησιμοποιεί το κύτταρο μετατρέπεται σε θερμότητα, που αυξάνει την συνολική εντροπία.</a:t>
            </a:r>
          </a:p>
          <a:p>
            <a:r>
              <a:rPr lang="el-GR" dirty="0"/>
              <a:t>Η βιολογική τάξη επιτυγχάνεται με την έκλυση θερμικής ενέργειας από τα κύτταρα</a:t>
            </a:r>
          </a:p>
        </p:txBody>
      </p:sp>
    </p:spTree>
    <p:extLst>
      <p:ext uri="{BB962C8B-B14F-4D97-AF65-F5344CB8AC3E}">
        <p14:creationId xmlns:p14="http://schemas.microsoft.com/office/powerpoint/2010/main" val="112352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7B45D8-3475-4CC0-895B-AC0894E7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38" y="0"/>
            <a:ext cx="1027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95B427-C5E2-479A-AC65-52B77E24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βιολογική τάξη επιτυγχάνεται με την έκλυση θερμικής ενέργειας από τα κύτταρα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6ADE59-6702-4A44-9000-C1389682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l-GR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ποσοτικό μέτρο της αταξίας ενός συστήματος αποκαλείται εντροπία.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Όσο μεγαλύτερη είναι η αταξία, τόσο μεγαλύτερη θα είναι η εντροπία του συστήματος.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α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συστήματα μεταβάλλονται αυθόρμητα προς καταστάσεις με τη μεγαλύτερη εντροπία.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Στην πορεία των χημικών αντιδράσεων που δημιουργούν τάξη, μέρος της ενέργειας που χρησιμοποιεί το κύτταρο μετατρέπεται σε θερμότητα.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θερμότητα είναι ενέργεια στην πιο αποδιοργανωμένη μορφή.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956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1FAA3F-56C0-4BB4-BDBF-D5D4F47C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5" y="0"/>
            <a:ext cx="11780749" cy="6858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1F3B2C-A812-455F-8F60-5C2CA175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623" y="2623931"/>
            <a:ext cx="4297751" cy="23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77DAA52E-45CF-76C4-5B57-B13C23A5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3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B7ADFB-ADF5-457B-8B0E-6186FE63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2"/>
            <a:ext cx="10515600" cy="1066109"/>
          </a:xfrm>
        </p:spPr>
        <p:txBody>
          <a:bodyPr/>
          <a:lstStyle/>
          <a:p>
            <a:pPr algn="ctr"/>
            <a:r>
              <a:rPr lang="el-GR" dirty="0"/>
              <a:t>Πρώτο </a:t>
            </a:r>
            <a:r>
              <a:rPr lang="el-GR" dirty="0" err="1"/>
              <a:t>θερμοδυναμικό</a:t>
            </a:r>
            <a:r>
              <a:rPr lang="el-GR" dirty="0"/>
              <a:t> Αξίωμα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DEAF04-FE5E-429F-B290-E548E522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258958"/>
            <a:ext cx="10721008" cy="53273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Q=</a:t>
            </a:r>
            <a:r>
              <a:rPr lang="el-GR" b="1" dirty="0"/>
              <a:t>Δ</a:t>
            </a:r>
            <a:r>
              <a:rPr lang="en-US" b="1" dirty="0"/>
              <a:t>U + W </a:t>
            </a:r>
          </a:p>
          <a:p>
            <a:pPr marL="0" indent="0">
              <a:buNone/>
            </a:pPr>
            <a:r>
              <a:rPr lang="en-US" dirty="0"/>
              <a:t>Q: </a:t>
            </a:r>
            <a:r>
              <a:rPr lang="el-GR" dirty="0"/>
              <a:t>Θερμότητα που απορροφάτε κατά τη μεταβολή Α→Β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dirty="0"/>
              <a:t>U: </a:t>
            </a:r>
            <a:r>
              <a:rPr lang="el-GR" dirty="0"/>
              <a:t>Μεταβολή της εσωτερικής ενέργειας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l-GR" dirty="0"/>
              <a:t>: Έργο που αποδίδεται</a:t>
            </a:r>
          </a:p>
          <a:p>
            <a:pPr marL="0" indent="0">
              <a:buNone/>
            </a:pPr>
            <a:r>
              <a:rPr lang="el-GR" dirty="0"/>
              <a:t>Σε βιολογικά συστήματα οι αντιδράσεις διεξάγονται σε συνθήκες σταθερής πίεσης, θερμοκρασίας και όγκου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Ενθαλπία</a:t>
            </a:r>
            <a:r>
              <a:rPr lang="el-GR" dirty="0"/>
              <a:t> Δ</a:t>
            </a:r>
            <a:r>
              <a:rPr lang="en-US" dirty="0"/>
              <a:t>H= </a:t>
            </a:r>
            <a:r>
              <a:rPr lang="el-GR" dirty="0"/>
              <a:t>Δ</a:t>
            </a:r>
            <a:r>
              <a:rPr lang="en-US" dirty="0"/>
              <a:t>U+ P</a:t>
            </a:r>
            <a:r>
              <a:rPr lang="el-GR" dirty="0"/>
              <a:t>Δ</a:t>
            </a:r>
            <a:r>
              <a:rPr lang="en-US" dirty="0"/>
              <a:t>V </a:t>
            </a:r>
            <a:r>
              <a:rPr lang="el-GR" dirty="0"/>
              <a:t>και αν </a:t>
            </a:r>
            <a:r>
              <a:rPr lang="en-US" dirty="0"/>
              <a:t>P</a:t>
            </a:r>
            <a:r>
              <a:rPr lang="el-GR" dirty="0"/>
              <a:t>Δ</a:t>
            </a:r>
            <a:r>
              <a:rPr lang="en-US" dirty="0"/>
              <a:t>V=0 </a:t>
            </a:r>
            <a:r>
              <a:rPr lang="el-GR" dirty="0"/>
              <a:t>τότε ΔΗ=Δ</a:t>
            </a:r>
            <a:r>
              <a:rPr lang="en-US" dirty="0"/>
              <a:t>U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Άρα </a:t>
            </a:r>
            <a:r>
              <a:rPr lang="en-US" dirty="0"/>
              <a:t>Q=</a:t>
            </a:r>
            <a:r>
              <a:rPr lang="el-GR" dirty="0"/>
              <a:t>Δ</a:t>
            </a:r>
            <a:r>
              <a:rPr lang="en-US" dirty="0"/>
              <a:t>U</a:t>
            </a:r>
            <a:r>
              <a:rPr lang="el-GR" dirty="0"/>
              <a:t>=ΔΗ</a:t>
            </a:r>
            <a:r>
              <a:rPr lang="en-US" dirty="0"/>
              <a:t>  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Η αύξηση ή ελάττωση της ενθαλπίας του συστήματος ισούται με την θερμότητα </a:t>
            </a:r>
            <a:r>
              <a:rPr lang="en-US" dirty="0"/>
              <a:t>Q </a:t>
            </a:r>
            <a:r>
              <a:rPr lang="el-GR" dirty="0"/>
              <a:t>που το σύστημα απορροφά ή αποδίδει στο περιβάλλον</a:t>
            </a:r>
          </a:p>
          <a:p>
            <a:pPr marL="0" indent="0">
              <a:buNone/>
            </a:pPr>
            <a:r>
              <a:rPr lang="el-GR" u="sng" dirty="0" err="1"/>
              <a:t>Ενδόθερμες</a:t>
            </a:r>
            <a:r>
              <a:rPr lang="el-GR" u="sng" dirty="0"/>
              <a:t> αντιδράσεις</a:t>
            </a:r>
            <a:r>
              <a:rPr lang="el-GR" dirty="0"/>
              <a:t>: αύξηση της ενθαλπίας και απορρόφηση θερμότητας</a:t>
            </a:r>
          </a:p>
          <a:p>
            <a:pPr marL="0" indent="0">
              <a:buNone/>
            </a:pPr>
            <a:r>
              <a:rPr lang="el-GR" u="sng" dirty="0"/>
              <a:t>Εξώθερμες αντιδράσεις</a:t>
            </a:r>
            <a:r>
              <a:rPr lang="el-GR" dirty="0"/>
              <a:t>: μείωση ενθαλπίας και απόδοση θερμότητας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167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8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Εικόνα που περιέχει διάγραμμα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47BAB8F7-9A80-0EA8-399A-B7096725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062887"/>
            <a:ext cx="5129784" cy="47322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7C991F3-24AF-E8B7-0E95-D07389F7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505331"/>
            <a:ext cx="5129784" cy="38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92CB32-87BF-4ED4-9ECA-EAB72B0F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Δεύτερο </a:t>
            </a:r>
            <a:r>
              <a:rPr lang="el-GR" dirty="0" err="1"/>
              <a:t>θερμοδυναμικό</a:t>
            </a:r>
            <a:r>
              <a:rPr lang="el-GR" dirty="0"/>
              <a:t> αξίωμα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45BDC4-2DD5-4B33-A9D6-347F7FBF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Σε ποια κατεύθυνση θα προχωρήσει μια αντίδραση;</a:t>
            </a:r>
          </a:p>
          <a:p>
            <a:r>
              <a:rPr lang="el-GR" dirty="0"/>
              <a:t>Το ποσό της χρήσιμης ενέργειας που θα αποδώσει;</a:t>
            </a:r>
          </a:p>
          <a:p>
            <a:pPr marL="0" indent="0">
              <a:buNone/>
            </a:pPr>
            <a:r>
              <a:rPr lang="el-GR" dirty="0"/>
              <a:t> Χρήσιμο Έργο = Δ</a:t>
            </a:r>
            <a:r>
              <a:rPr lang="en-US" dirty="0"/>
              <a:t>G= </a:t>
            </a:r>
            <a:r>
              <a:rPr lang="el-GR" dirty="0"/>
              <a:t>ΔΗ-ΤΔ</a:t>
            </a:r>
            <a:r>
              <a:rPr lang="en-US" dirty="0"/>
              <a:t>S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ΔΗ: μεταβολή της ενθαλπίας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l-GR" dirty="0"/>
              <a:t>Δ</a:t>
            </a:r>
            <a:r>
              <a:rPr lang="en-US" dirty="0"/>
              <a:t>S: </a:t>
            </a:r>
            <a:r>
              <a:rPr lang="el-GR" dirty="0"/>
              <a:t>μεταβολή της εντροπίας</a:t>
            </a:r>
          </a:p>
          <a:p>
            <a:pPr marL="0" indent="0">
              <a:buNone/>
            </a:pPr>
            <a:r>
              <a:rPr lang="el-GR" dirty="0"/>
              <a:t>Η εντροπία αποτελεί ένα ποσοτικό μέτρο του βαθμού αταξίας ενός συστήματος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dirty="0"/>
              <a:t>G: </a:t>
            </a:r>
            <a:r>
              <a:rPr lang="el-GR" dirty="0"/>
              <a:t>Μεταβολή της ελεύθερης ενέργειας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dirty="0"/>
              <a:t>G&gt;0 </a:t>
            </a:r>
            <a:r>
              <a:rPr lang="el-GR" dirty="0"/>
              <a:t>το σύστημα θέλει προσφορά ενέργειας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dirty="0"/>
              <a:t>G˂0 </a:t>
            </a:r>
            <a:r>
              <a:rPr lang="el-GR" dirty="0"/>
              <a:t>το σύστημα αποδίδει ενέργεια</a:t>
            </a:r>
          </a:p>
          <a:p>
            <a:pPr marL="0" indent="0">
              <a:buNone/>
            </a:pPr>
            <a:r>
              <a:rPr lang="el-GR" dirty="0"/>
              <a:t>Δ</a:t>
            </a:r>
            <a:r>
              <a:rPr lang="en-US" dirty="0"/>
              <a:t>G=0 </a:t>
            </a:r>
            <a:r>
              <a:rPr lang="el-GR" dirty="0"/>
              <a:t>το σύστημα είναι σε ισορροπία</a:t>
            </a:r>
          </a:p>
        </p:txBody>
      </p:sp>
    </p:spTree>
    <p:extLst>
      <p:ext uri="{BB962C8B-B14F-4D97-AF65-F5344CB8AC3E}">
        <p14:creationId xmlns:p14="http://schemas.microsoft.com/office/powerpoint/2010/main" val="1402193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165C34-0493-4FA5-9D41-A3E95DE9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Ελεύθερη ενέργεια Δ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Μια χρήσιμη θερμοδυναμική παράμετρος για την κατανόηση της </a:t>
            </a:r>
            <a:r>
              <a:rPr lang="el-GR" sz="4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ενζυμικής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κατάλυσης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C57E6B-ECB7-4230-AF98-70FBE24B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173"/>
            <a:ext cx="10515600" cy="3592789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u="sng" dirty="0"/>
              <a:t>μεταβολή της ελεύθερης ενέργειας (ΔG) </a:t>
            </a:r>
            <a:r>
              <a:rPr lang="el-GR" dirty="0"/>
              <a:t>είναι η διαφορά της ελεύθερης ενέργειας μεταξύ των προϊόντων και των αντιδρώντων μιας αντίδρασης, που καθορίζει αν μια αντίδραση θα γίνει αυθόρμητα ή όχι.</a:t>
            </a:r>
          </a:p>
          <a:p>
            <a:r>
              <a:rPr lang="el-GR" dirty="0"/>
              <a:t>H μεταβολή της ελεύθερης ενέργειας δίνει πληροφορίες για το αυθόρμητο μιας αντίδρασης αλλά όχι για την ταχύτητά της (ν).</a:t>
            </a:r>
          </a:p>
        </p:txBody>
      </p:sp>
    </p:spTree>
    <p:extLst>
      <p:ext uri="{BB962C8B-B14F-4D97-AF65-F5344CB8AC3E}">
        <p14:creationId xmlns:p14="http://schemas.microsoft.com/office/powerpoint/2010/main" val="97330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E5F5B5-F4E8-4DF7-9BF8-22CEA42B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Ελεύθερη ενέργεια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B3381A-ABBB-4FA6-B7C1-76DE8EEF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38183" cy="4548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 η Δ</a:t>
            </a: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G&gt;0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η αντίδραση </a:t>
            </a:r>
            <a:r>
              <a:rPr lang="el-GR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δεν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θα να γίνει αυθόρμητα (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ενδόεργη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ή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ενδόθερμη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αντίδραση, η εξέλιξη της αντίδρασης χρειάζεται ενέργεια)</a:t>
            </a:r>
          </a:p>
          <a:p>
            <a:pPr marR="0" algn="l"/>
            <a:endParaRPr lang="el-GR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Αν η Δ</a:t>
            </a:r>
            <a:r>
              <a:rPr lang="el-GR" b="1" i="1" dirty="0">
                <a:solidFill>
                  <a:srgbClr val="000000"/>
                </a:solidFill>
                <a:latin typeface="Calibri" panose="020F0502020204030204" pitchFamily="34" charset="0"/>
              </a:rPr>
              <a:t>G˂0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η αντίδραση θα να γίνει αυθόρμητα (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εξώεργη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ή εξώθερμη αντίδραση)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buNone/>
            </a:pP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 η Δ</a:t>
            </a: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G=0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η αντίδραση έχει φτάσει σε ισορροπία και οι συγκεντρώσεις αντιδρώντων και προϊόντων δεν μεταβάλλονται με το χρόνο.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9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CC03C-5EEE-412C-8264-115FE2826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9144000" cy="1431234"/>
          </a:xfrm>
        </p:spPr>
        <p:txBody>
          <a:bodyPr>
            <a:normAutofit/>
          </a:bodyPr>
          <a:lstStyle/>
          <a:p>
            <a:r>
              <a:rPr lang="el-GR" sz="4800" b="1" dirty="0"/>
              <a:t>Ένζυμα: Βασικές Αρχές και Κινητική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02DF8F1-B14A-4653-B32E-4AD2F89B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8767"/>
            <a:ext cx="9144000" cy="4389023"/>
          </a:xfrm>
        </p:spPr>
        <p:txBody>
          <a:bodyPr>
            <a:normAutofit fontScale="25000" lnSpcReduction="20000"/>
          </a:bodyPr>
          <a:lstStyle/>
          <a:p>
            <a:pPr algn="l"/>
            <a:endParaRPr lang="el-G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0" marR="0" indent="-1143000" algn="just">
              <a:buFont typeface="Arial" panose="020B0604020202020204" pitchFamily="34" charset="0"/>
              <a:buChar char="•"/>
            </a:pP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ένζυμα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είναι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βιομόρια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που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καταλύουν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χημικές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αντιδράσεις</a:t>
            </a:r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0" marR="0" indent="-1143000" algn="just">
              <a:buFont typeface="Arial" panose="020B0604020202020204" pitchFamily="34" charset="0"/>
              <a:buChar char="•"/>
            </a:pP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Κύρια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χαρακτηριστικά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τους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είναι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καταλυτική</a:t>
            </a:r>
            <a:r>
              <a:rPr lang="en-US" sz="80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ισχύς</a:t>
            </a:r>
            <a:r>
              <a:rPr lang="en-US" sz="80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εξειδίκευση</a:t>
            </a:r>
            <a:endParaRPr lang="el-GR" sz="80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0" marR="0" indent="-1143000" algn="just">
              <a:buFont typeface="Arial" panose="020B0604020202020204" pitchFamily="34" charset="0"/>
              <a:buChar char="•"/>
            </a:pP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Πλέον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θα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ταυτίζουμε με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πρωτεΐνες,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άλλα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βιομόρια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λειτουργούν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καταλυτικά,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π.χ.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ριβοένζυμα</a:t>
            </a:r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πρωτεΐνες‐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ένζυμα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δεσμεύουν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σχετικά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μεγάλη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εξειδίκευση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αντιδρώντα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μόρια</a:t>
            </a:r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just"/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υποστρώματα),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φέρνουν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σε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κατάλληλη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επαφή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οδηγούν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σε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χημική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μετατροπή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ευνοώντας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σταθεροποιώντας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τις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μεταβατικές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καταστάσεις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της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αντίδρασης</a:t>
            </a:r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0" marR="0" indent="-1143000" algn="just">
              <a:buFont typeface="Arial" panose="020B0604020202020204" pitchFamily="34" charset="0"/>
              <a:buChar char="•"/>
            </a:pP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Μπορεί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τελικά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να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επιταχύνουν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τις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αντιδράσεις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που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καταλύουν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κατά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ένα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εκατομμύριο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φορές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ή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</a:t>
            </a:r>
            <a:r>
              <a:rPr lang="en-US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περισσότερο</a:t>
            </a:r>
            <a:endParaRPr lang="el-GR" sz="8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81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6D52D-8872-4BAD-A77D-101044AE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Πρότυπη μεταβολή ελεύθερης ενέργειας 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l-GR" baseline="-25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D48BFF-A278-4072-8785-418165C5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R="450" algn="ctr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θέση ισορροπίας είναι συνάρτηση μόνο της διαφοράς της ελεύθερης ενέργειας μεταξύ των αντιδρώντων και των προϊόντων.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l-GR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 </a:t>
            </a:r>
            <a:r>
              <a:rPr lang="el-GR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+ 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RT</a:t>
            </a:r>
            <a:r>
              <a:rPr lang="el-GR" sz="36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ln K</a:t>
            </a:r>
          </a:p>
          <a:p>
            <a:pPr marR="0" algn="l"/>
            <a:r>
              <a:rPr lang="el-G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l-GR" sz="36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sz="36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πρότυπη μεταβολή ελεύθερης ενέργειας</a:t>
            </a:r>
          </a:p>
          <a:p>
            <a:pPr marR="0" algn="l"/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Στην ισορροπία της αντίδρασης 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G= 0</a:t>
            </a:r>
          </a:p>
          <a:p>
            <a:pPr marL="0" marR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Άρα στην ισορροπία 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-RT In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marR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0 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ενδόθερμες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αντιδράσεις</a:t>
            </a:r>
          </a:p>
          <a:p>
            <a:pPr marL="0" marR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˂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0 εξώθερμες αντιδράσεις</a:t>
            </a:r>
          </a:p>
          <a:p>
            <a:pPr marL="0" marR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G=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l-GR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όταν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RT In K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=0 (συγκεντρώσεις 1Μ)</a:t>
            </a:r>
            <a:endParaRPr lang="en-US" b="1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860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FCF8A4-739B-496B-8126-1F93BC44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Ελεύθερη ενέργεια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G</a:t>
            </a:r>
            <a:r>
              <a:rPr lang="el-GR" dirty="0"/>
              <a:t> και Ενέργεια Ενεργοποίησης </a:t>
            </a:r>
            <a:r>
              <a:rPr lang="en-US" dirty="0"/>
              <a:t>Gibbs (</a:t>
            </a:r>
            <a:r>
              <a:rPr lang="el-GR" dirty="0"/>
              <a:t>Δ</a:t>
            </a:r>
            <a:r>
              <a:rPr lang="en-US" dirty="0"/>
              <a:t>G‡)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AB1646-00D2-47B8-8B2F-66845102C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l-GR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>
              <a:buFont typeface="Wingdings" panose="05000000000000000000" pitchFamily="2" charset="2"/>
              <a:buChar char="ü"/>
            </a:pP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ελεύθερη ενέργεια </a:t>
            </a: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ΔG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είναι ανάλογη των τελικών και αρχικών ενεργειών, ανεξάρτητα από το μοριακό μηχανισμό και την πορεία της αντίδρασης.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>
              <a:buFont typeface="Wingdings" panose="05000000000000000000" pitchFamily="2" charset="2"/>
              <a:buChar char="ü"/>
            </a:pP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ελεύθερη ενέργεια </a:t>
            </a: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ΔG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ΔΕΝ σχετίζεται με την ταχύτητα (ν) με την οποία γίνεται η αντίδραση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</a:t>
            </a:r>
            <a:r>
              <a:rPr lang="el-GR" b="1" u="sng" dirty="0">
                <a:solidFill>
                  <a:srgbClr val="000000"/>
                </a:solidFill>
                <a:latin typeface="Calibri" panose="020F0502020204030204" pitchFamily="34" charset="0"/>
              </a:rPr>
              <a:t>ε</a:t>
            </a:r>
            <a:r>
              <a:rPr lang="el-GR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νέργεια ενεργοποίησης </a:t>
            </a:r>
            <a:r>
              <a:rPr lang="en-US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Gibbs </a:t>
            </a:r>
            <a:r>
              <a:rPr lang="el-GR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(Δ</a:t>
            </a:r>
            <a:r>
              <a:rPr lang="en-US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G‡</a:t>
            </a:r>
            <a:r>
              <a:rPr lang="el-GR" b="1" u="sng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είναι η ενέργεια που απαιτείται για να αρχίσει η μετατροπή των αντιδρώντων σε προϊόντα και προσδιορίζει την ταχύτητα (ν) της αντίδρασης. 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επηρεάζουν την ενέργεια ενεργοποίησης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Gibbs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G‡)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 επομένως μόνο την ταχύτητα (ν) της αντίδρασης.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35300" indent="0" algn="ctr">
              <a:buNone/>
            </a:pPr>
            <a:r>
              <a:rPr lang="el-G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014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D8DEB9-8D2C-4C21-B686-35D28A07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3"/>
            <a:ext cx="10515600" cy="155816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ΤΑ ΕΝΖΥΜΑ ΕΠΙΤΑΧΥΝΟΥΝ, ΔΕΝ ΜΕΤΑΒΑΛΛΟΥΝ ΤΗ ΘΕΣΗ ΤΗΣ ΙΣΟΡΡΟΠΙΑΣ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D92F5D-2A7D-48C6-ADE5-835494C2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630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επηρεάζουν μόνο την ταχύτητα (ν) της αντίδρασης</a:t>
            </a:r>
          </a:p>
          <a:p>
            <a:pPr marL="0" marR="2630" indent="0" algn="ctr">
              <a:buNone/>
            </a:pPr>
            <a:endParaRPr lang="el-GR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630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Μειώνουν την ενέργεια ενεργοποίησης (Δ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G‡)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στη μεταβατική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κ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ατάσταση</a:t>
            </a:r>
          </a:p>
          <a:p>
            <a:pPr marR="2630" algn="ctr"/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επιταχύνουν την αντίδραση προς τις δύο κατευθύνσεις</a:t>
            </a:r>
          </a:p>
          <a:p>
            <a:pPr marL="0" marR="0" indent="0" algn="l">
              <a:buNone/>
            </a:pP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δεν μεταβάλλουν τη θέση της χημικής ισορροπίας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68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49FD9B-EC63-4388-ABFB-DB6493A3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μεταβάλλουν μόνο την ταχύτητα και όχι τη θέση ισορροπίας της αντίδρασης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A20A05A-7698-4FDF-802C-D7D1F167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236" y="1958147"/>
            <a:ext cx="4236396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D5479-EA79-4B57-BC4F-825E5B2CBD21}"/>
              </a:ext>
            </a:extLst>
          </p:cNvPr>
          <p:cNvSpPr txBox="1"/>
          <p:nvPr/>
        </p:nvSpPr>
        <p:spPr>
          <a:xfrm>
            <a:off x="1219200" y="478876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ubstrate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roduct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0331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986E58-CA0F-46A7-890B-E5F1148D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επιταχύνουν τις αντιδράσεις διευκολύνοντας το σχηματισμό της μεταβατικής κατάστασης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735670-6212-4329-87BB-04EBFDDC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Μια χημική αντίδραση μετατροπής υποστρώματος S σε προϊόν P γίνεται μέσω μεταβατικής κατάστασης S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‡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των αντιδρώντων, η οποία διαθέτει υψηλότερη ενέργεια από τα S και P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20640" indent="0" algn="l">
              <a:buNone/>
            </a:pP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sz="2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‡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sz="2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S‡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‐</a:t>
            </a:r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sz="2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</a:p>
          <a:p>
            <a:pPr marL="0" marR="20640" indent="0" algn="l">
              <a:buNone/>
            </a:pPr>
            <a:endParaRPr lang="en-US" sz="21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2064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 + S ↔ ES→ P + S</a:t>
            </a:r>
          </a:p>
          <a:p>
            <a:pPr marR="20640"/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Η διαφορά στην ελεύθερη ενέργεια</a:t>
            </a:r>
          </a:p>
          <a:p>
            <a:pPr marL="0" marR="2064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μεταξύ της μεταβατικής και της αρχικής</a:t>
            </a:r>
          </a:p>
          <a:p>
            <a:pPr marL="0" marR="2064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κατάστασης ονομάζεται ελεύθερη ενέργεια</a:t>
            </a:r>
          </a:p>
          <a:p>
            <a:pPr marL="0" marR="2064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Gibbs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(Δ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G‡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F6A5B7-277A-4C47-8093-1C7D2D6C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44" y="3216743"/>
            <a:ext cx="4234376" cy="34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9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79A60B0-F740-BED0-0F0D-4ADE6BA8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72" y="457200"/>
            <a:ext cx="75956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385ECD-8FC9-45DA-90C4-04936070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 ουσία της κατάλυσης είναι η ελάττωση της απαιτούμενης ενέργειας ενεργοποίησης με την διευκόλυνση του σχηματισμού της μεταβατικής κατάστασης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B6B5F3-DCFB-46C5-A046-75C16EA1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Χαμηλότερη ενέργεια ενεργοποίησης σημαίνει ότι περισσότερα μόρια έχουν την απαιτούμενη ενέργεια να φθάσουν στη μεταβατική κατάσταση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3072EEC-8239-4ED5-8774-3FA71166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44" y="2956957"/>
            <a:ext cx="7356556" cy="37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5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386F9B-364A-4953-9F71-9E343E65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 σχηματισμός του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συμπλόκου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ενζύμου‐υποστρώματος είναι το πρώτο βήμα στην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ενζυμική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κατάλυση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68734F-84C7-41C0-92DC-4C160047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374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πρώτο βήμα στην κατάλυση είναι ο σχηματισμός ενός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συμπλόκου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800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ενζύμου‐υποστρώματος </a:t>
            </a: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(ES). 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26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ένζυμα προσδένονται στο υπόστρωμα και μεταβάλλουν τη δομή του για να προαγάγουν τον σχηματισμό της </a:t>
            </a:r>
            <a:r>
              <a:rPr lang="el-GR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μεταβατικής κατάστασης.</a:t>
            </a:r>
            <a:endParaRPr lang="el-GR" sz="28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6600" algn="l"/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Tα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υποστρώματα προσδένονται σε μια ειδική περιοχή του ενζύμου που ονομάζεται </a:t>
            </a:r>
            <a:r>
              <a:rPr lang="el-GR" sz="2800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ενεργό κέντρο</a:t>
            </a: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4480" algn="l"/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Tα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περισσότερα ένζυμα είναι πολύ επιλεκτικά με τα υποστρώματα που προσδένουν. Η καταλυτική εξειδίκευση των ενζύμων εξαρτάται από την εξειδίκευση αυτής της πρόσδεσης.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31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761079-B06D-4DBE-9ECC-E8715DA2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08" y="165165"/>
            <a:ext cx="3943563" cy="557106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97066D-00C8-4DBF-8470-56F852FCC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18" y="277707"/>
            <a:ext cx="4752568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F4A48-A18F-42AE-9DC9-BD5597BB4EF6}"/>
              </a:ext>
            </a:extLst>
          </p:cNvPr>
          <p:cNvSpPr txBox="1"/>
          <p:nvPr/>
        </p:nvSpPr>
        <p:spPr>
          <a:xfrm>
            <a:off x="52486" y="5992837"/>
            <a:ext cx="604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 Fisher (1890) </a:t>
            </a:r>
            <a:r>
              <a:rPr lang="el-GR" dirty="0"/>
              <a:t>θεωρία κλειδί-κλειδαριά (</a:t>
            </a:r>
            <a:r>
              <a:rPr lang="en-US" dirty="0"/>
              <a:t>lock-key hypothesis)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6D646-994F-434F-8E81-7B0E607DF902}"/>
              </a:ext>
            </a:extLst>
          </p:cNvPr>
          <p:cNvSpPr txBox="1"/>
          <p:nvPr/>
        </p:nvSpPr>
        <p:spPr>
          <a:xfrm>
            <a:off x="6096000" y="5992837"/>
            <a:ext cx="615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Koshland</a:t>
            </a:r>
            <a:r>
              <a:rPr lang="en-US" dirty="0"/>
              <a:t> </a:t>
            </a:r>
            <a:r>
              <a:rPr lang="el-GR" dirty="0"/>
              <a:t>θεωρία της επαγόμενης προσαρμογής (</a:t>
            </a:r>
            <a:r>
              <a:rPr lang="en-US" dirty="0"/>
              <a:t>induced fit)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965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D0384-82F6-472C-A03D-EA41D1C7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Ποια στοιχεία υποδεικνύουν την ύπαρξη </a:t>
            </a:r>
            <a:r>
              <a:rPr lang="el-GR" sz="4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συμπλόκων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 ??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F4CB85-29DF-48A6-B583-40D4A26C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762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Η ταχύτητα αυξάνει όταν αυξάνεται η συγκέντρωση του υποστρώματος, με σταθερή την ποσότητα του ενζύμου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760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Κρυσταλλογραφία με ακτίνες Χ (δίνει εικόνες ενζύμων με υποστρώματα)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378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Φασματοσκοπία. Τα χαρακτηριστικά μεταβάλλονται όταν σχηματίζονται τα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σύμπλοκα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ιδιαίτερα όταν τα ένζυμα έχουν έγχρωμες προσθετικές ομάδες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36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38F45F-95DA-4F55-BA41-541B083F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txBody>
          <a:bodyPr>
            <a:normAutofit fontScale="90000"/>
          </a:bodyPr>
          <a:lstStyle/>
          <a:p>
            <a:r>
              <a:rPr lang="el-GR" sz="44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κάθε ένζυμο έχει διαφορετικό βαθμό εξειδίκευσης για την ή για τις αντιδράσεις που καταλύει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C21B28-0B44-4F72-A22C-CC78CB30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23954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Πχ το ένζυμο DNA </a:t>
            </a:r>
            <a:r>
              <a:rPr lang="el-GR" dirty="0" err="1"/>
              <a:t>πολυμεράση</a:t>
            </a:r>
            <a:r>
              <a:rPr lang="el-GR" dirty="0"/>
              <a:t> προσθέτει </a:t>
            </a:r>
            <a:r>
              <a:rPr lang="el-GR" dirty="0" err="1"/>
              <a:t>νουκλεοτίδια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σε μια επιμηκυνόμενη αλυσίδα DNA, με βάση την ακολουθία </a:t>
            </a:r>
            <a:r>
              <a:rPr lang="el-GR" dirty="0" err="1"/>
              <a:t>νουκλεοτιδίων</a:t>
            </a:r>
            <a:r>
              <a:rPr lang="el-GR" dirty="0"/>
              <a:t> της αλυσίδας‐εκμαγείο.</a:t>
            </a:r>
          </a:p>
          <a:p>
            <a:r>
              <a:rPr lang="el-GR" dirty="0"/>
              <a:t>Κάνει λάθος περίπου μια φορά σε κάθε ένα εκατομμύριο</a:t>
            </a:r>
          </a:p>
          <a:p>
            <a:pPr marL="0" indent="0">
              <a:buNone/>
            </a:pPr>
            <a:r>
              <a:rPr lang="el-GR" dirty="0"/>
              <a:t>  προσθήκες.</a:t>
            </a:r>
          </a:p>
          <a:p>
            <a:r>
              <a:rPr lang="el-GR" dirty="0"/>
              <a:t>Η ΕΞΕΙΔΙΚΕΥΣΗ ΤΟΥ ΕΝΖΥΜΟΥ ΟΦΕΙΛΕΤΑΙ ΣΤΗΝ ΑΚΡΙΒΕΙΑ ΤΗΣ ΔΟΜΙΚΗΣ ΑΛΛΗΛΕΠΙΔΡΑΣΗΣ ΜΕΤΑΞΥ ΕΝΖΥΜΟΥ‐ΥΠΟΣΤΡΩΜΑΤΟΣ</a:t>
            </a:r>
          </a:p>
          <a:p>
            <a:r>
              <a:rPr lang="el-GR" dirty="0"/>
              <a:t>ΣΤΕΡΕΟΕΙΔΙΚΟΤΗΤΑ: Η γαλακτική </a:t>
            </a:r>
            <a:r>
              <a:rPr lang="el-GR" dirty="0" err="1"/>
              <a:t>αφυδρογονάση</a:t>
            </a:r>
            <a:r>
              <a:rPr lang="el-GR" dirty="0"/>
              <a:t> δρα μόνο στο </a:t>
            </a:r>
            <a:r>
              <a:rPr lang="en-US" dirty="0"/>
              <a:t>L-</a:t>
            </a:r>
            <a:r>
              <a:rPr lang="el-GR" dirty="0"/>
              <a:t>γαλακτικό οξύ, η </a:t>
            </a:r>
            <a:r>
              <a:rPr lang="el-GR" dirty="0" err="1"/>
              <a:t>γλουταμική</a:t>
            </a:r>
            <a:r>
              <a:rPr lang="el-GR" dirty="0"/>
              <a:t> </a:t>
            </a:r>
            <a:r>
              <a:rPr lang="el-GR" dirty="0" err="1"/>
              <a:t>αφυδρογονάση</a:t>
            </a:r>
            <a:r>
              <a:rPr lang="el-GR" dirty="0"/>
              <a:t> μόνο στο </a:t>
            </a:r>
            <a:r>
              <a:rPr lang="en-US" dirty="0"/>
              <a:t>L-</a:t>
            </a:r>
            <a:r>
              <a:rPr lang="el-GR" dirty="0" err="1"/>
              <a:t>γλουταμινικό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832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F15152-DFD1-4AFB-9B1B-CCFC0D6E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Η ταχύτητα αυξάνει όταν αυξάνεται η συγκέντρωση του υποστρώματος, με σταθερή την ποσότητα του ενζύμου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4A2F28-4493-4E05-9FD0-F1684E33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R="0" algn="l"/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Αντιθέτα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με μη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καταλυόμενες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αντιδράσεις , η ταχύτητα μιας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ενζυμικής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αντίδρασης, σε σταθερή συγκέντρωση ενζύμου, αυξάνεται με την αύξηση της συγκέντρωσης του υποστρώματος μέχρις ότου επιτευχθεί μια μέγιστη ταχύτητα.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324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μέγιστη ταχύτητα υποδηλώνει τον πλήρη σχηματισμό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συμπλόκου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ES.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BA88F05-344C-4316-BF4B-F5CECFDA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14" y="4056309"/>
            <a:ext cx="3709373" cy="28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9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FBBB35-440E-4CF3-8D7B-FCDA04B5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μέγιστη ταχύτητα υποδηλώνει τον πλήρη σχηματισμό του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συμπλόκου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ES. 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C4A461-678C-42A8-BBAD-443A65EF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Σε υψηλή συγκέντρωση υποστρώματος, οι καταλυτικές περιοχές του ενζύμου (ενεργά κέντρα) είναι κατειλημμένες (κορεσμένες) και έτσι η ταχύτητα της αντίδρασης δεν μπορεί πλέον να αυξηθεί με επιπλέον αύξηση του υποστρώματος.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E90D6C-E165-49AD-9FA7-AFD01B3E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48" y="3429000"/>
            <a:ext cx="4520790" cy="3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7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63F7D0-87D6-43E9-9059-7D33B1F7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Κρυσταλλογραφία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 ακτίνες Χ. Δίνει εικόνες ενζύμων συζευγμένα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με υποστρώματα.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55DB1A-B46D-41C8-BAF1-05648055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Μέθοδος έμμεσης απεικόνισης </a:t>
            </a:r>
            <a:r>
              <a:rPr lang="el-G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συμπλόκων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 μορίων μέσω της σκέδασης ακτινοβολίας Χ από κρυσταλλικές μορφές αυτών των μορίων.</a:t>
            </a:r>
          </a:p>
          <a:p>
            <a:pPr marL="0" indent="0">
              <a:buNone/>
            </a:pP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l-GR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π.χ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Το ένζυμο κυτόχρωμα Ρ450 προσδεμένο στο υπόστρωμά του (καμφορά). Το υπόστρωμα περιβάλλεται από αμινοξέα του 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ενεργού κέντρου. 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Επισημαίνεται η παρουσία του </a:t>
            </a:r>
            <a:r>
              <a:rPr lang="el-GR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συμπαράγοντα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αίμης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811E9A-9974-4D27-B698-49C7D190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730" y="4189968"/>
            <a:ext cx="3814540" cy="19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6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04923B-F259-44F8-B73C-3808E8D8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4180"/>
          </a:xfrm>
        </p:spPr>
        <p:txBody>
          <a:bodyPr>
            <a:noAutofit/>
          </a:bodyPr>
          <a:lstStyle/>
          <a:p>
            <a:pPr marR="19830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Φασματοσκοπία. </a:t>
            </a:r>
            <a:b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l-G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χαρακτηριστικά μεταβάλλονται όταν σχηματίζονται τα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σύμπλοκα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ιδιαίτερα όταν τα ένζυμα έχουν έγχρωμες προσθετικές ομάδες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F393C4-701A-4225-A4B0-06245C3C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9304"/>
            <a:ext cx="10810461" cy="4334907"/>
          </a:xfrm>
        </p:spPr>
        <p:txBody>
          <a:bodyPr/>
          <a:lstStyle/>
          <a:p>
            <a:pPr marR="1464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Ένζυμο: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Συνθετάση</a:t>
            </a:r>
            <a:endParaRPr lang="el-GR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14640" indent="0" algn="l">
              <a:buNone/>
            </a:pP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της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τρυπτοφάνης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80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Προσθετική ομάδα:</a:t>
            </a:r>
          </a:p>
          <a:p>
            <a:pPr marL="0" marR="1800" indent="0" algn="l">
              <a:buNone/>
            </a:pP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φωσφορική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πυριδοξάλη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(PLP)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7DD384C-156C-48EC-ABCD-360E4271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586" y="2242063"/>
            <a:ext cx="3814393" cy="341157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C2BD40-4CC0-42D4-ADD9-C101579D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1390"/>
            <a:ext cx="4730493" cy="1921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67EDF-198D-433B-8AE6-8E95AB83702C}"/>
              </a:ext>
            </a:extLst>
          </p:cNvPr>
          <p:cNvSpPr txBox="1"/>
          <p:nvPr/>
        </p:nvSpPr>
        <p:spPr>
          <a:xfrm>
            <a:off x="6480313" y="5760882"/>
            <a:ext cx="55791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Το ένζυμο </a:t>
            </a:r>
            <a:r>
              <a:rPr lang="el-GR" b="1" dirty="0" err="1"/>
              <a:t>συνθετάση</a:t>
            </a:r>
            <a:r>
              <a:rPr lang="el-GR" b="1" dirty="0"/>
              <a:t> της </a:t>
            </a:r>
            <a:r>
              <a:rPr lang="el-GR" b="1" dirty="0" err="1"/>
              <a:t>τρυπτοφάνης</a:t>
            </a:r>
            <a:r>
              <a:rPr lang="el-GR" b="1" dirty="0"/>
              <a:t> καταλύει το σχηματισμό της </a:t>
            </a:r>
            <a:r>
              <a:rPr lang="el-GR" b="1" dirty="0" err="1"/>
              <a:t>τρυπτοφάνης</a:t>
            </a:r>
            <a:r>
              <a:rPr lang="el-GR" b="1" dirty="0"/>
              <a:t> από </a:t>
            </a:r>
            <a:r>
              <a:rPr lang="el-GR" b="1" dirty="0" err="1"/>
              <a:t>ινδόλιο</a:t>
            </a:r>
            <a:r>
              <a:rPr lang="el-GR" b="1" dirty="0"/>
              <a:t> και το </a:t>
            </a:r>
            <a:r>
              <a:rPr lang="el-GR" b="1" dirty="0" err="1"/>
              <a:t>αμινοξύ</a:t>
            </a:r>
            <a:r>
              <a:rPr lang="el-GR" b="1" dirty="0"/>
              <a:t> </a:t>
            </a:r>
            <a:r>
              <a:rPr lang="el-GR" b="1" dirty="0" err="1"/>
              <a:t>σερίνη</a:t>
            </a:r>
            <a:r>
              <a:rPr lang="el-GR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2382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688DBB-393C-4B9F-B68E-841621F0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ενεργά κέντρα των ενζύμων έχουν κοινά χαρακτηριστικά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3C2214-1317-4FD7-9EE5-BF5EFD93C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l-G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ενεργό κέντρο είναι μια τρισδιάστατη εσοχή την οποία συγκροτούν αμινοξέα από διαφορετικές περιοχές της πρωτεϊνικής αλληλουχίας.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l"/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Στο ενεργό κέντρο προσδένεται το </a:t>
            </a:r>
          </a:p>
          <a:p>
            <a:pPr marL="0" marR="0" indent="0"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υ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πόστρωμα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 ο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συνπαράγοντας</a:t>
            </a:r>
            <a:endParaRPr lang="el-GR" sz="2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buNone/>
            </a:pP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(εάν υπάρχει). </a:t>
            </a:r>
            <a:endParaRPr lang="el-GR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7A6065-E6FF-4339-87C2-217D8D09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45" y="3077742"/>
            <a:ext cx="3899305" cy="386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94BF5-3A62-4B2A-AD82-6A56B2D72A39}"/>
              </a:ext>
            </a:extLst>
          </p:cNvPr>
          <p:cNvSpPr txBox="1"/>
          <p:nvPr/>
        </p:nvSpPr>
        <p:spPr>
          <a:xfrm>
            <a:off x="5102087" y="55932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/>
              <a:t>Λυσοζύμη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857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498E7-324E-4590-88B2-333DAFC9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ενεργά κέντρα των ενζύμων έχουν κοινά χαρακτηριστικά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BCE10C-0E3F-4698-8B35-FB985F16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</a:t>
            </a:r>
            <a:r>
              <a:rPr lang="el-GR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πλευρικές ομάδες 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των αμινοξέων του ενεργού κέντρου συμμετέχουν στη δημιουργία ή τη διάσπαση χημικών δεσμών και ονομάζονται </a:t>
            </a:r>
            <a:r>
              <a:rPr lang="el-GR" sz="2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καταλυτικές ομάδες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 και τα περισσότερα από τα αμινοξέα του ενζύμου δεν έρχονται σε επαφή με το υπόστρωμα, οι συνεργικές κινήσεις ολόκληρου του ενζύμου τοποθετούν σωστά τα καταλυτικά αμινοξέα στο ενεργό κέντρο.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075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F78A70-A8AF-482F-9E4A-84D3B9D1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ΧΑΡΑΚΤΗΡΙΣΤΙΚΑ ΕΝΕΡΓΩΝ ΚΕΝΤΡΩΝ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1FBD74-112D-47F1-AA30-63CC3B9C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91191" cy="4994395"/>
          </a:xfrm>
        </p:spPr>
        <p:txBody>
          <a:bodyPr>
            <a:normAutofit/>
          </a:bodyPr>
          <a:lstStyle/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υποστρώματα προσδένονται με ασθενείς έλξεις στο ενεργό κέντρο του ενζύμου. </a:t>
            </a:r>
          </a:p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Πρόκειται για μη ομοιοπολικές αλληλεπιδράσεις: 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ηλεκτροστατικούς δεσμούς, δεσμούς υδρογόνου, υδροφοβικές αλληλεπιδράσεις και δεσμούς </a:t>
            </a:r>
            <a:r>
              <a:rPr lang="el-GR" sz="2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van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der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Waals</a:t>
            </a:r>
            <a:r>
              <a:rPr lang="el-G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l-GR" sz="2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DA1B6E-CB7D-4D28-92A8-2DA3AF6C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91" y="3524257"/>
            <a:ext cx="2954220" cy="32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3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AF241A-A980-4E12-973B-C0676E0F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ΧΑΡΑΚΤΗΡΙΣΤΙΚΑ ΕΝΕΡΓΩΝ ΚΕΝΤΡΩΝ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3F7ED8-387D-4C05-BECC-E3375534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57620" algn="l"/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Δεσμοί υδρογόνου μεταξύ ενζύμου </a:t>
            </a: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79930" indent="0" algn="l">
              <a:buNone/>
            </a:pP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 υποστρώματος συχνά</a:t>
            </a: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75510" indent="0" algn="l">
              <a:buNone/>
            </a:pP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επιβάλλουν υψηλό βαθμό </a:t>
            </a: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89340" indent="0" algn="l">
              <a:buNone/>
            </a:pP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εξειδίκευσης, πχ στη </a:t>
            </a: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60040" indent="0" algn="l">
              <a:buNone/>
            </a:pPr>
            <a:r>
              <a:rPr lang="el-GR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ριβονουκλεάση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που </a:t>
            </a:r>
            <a:r>
              <a:rPr lang="el-GR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αποικοδομεί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RNA . </a:t>
            </a:r>
            <a:endParaRPr lang="el-GR" sz="2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υπόστρωμα και το ένζυμο θα πρέπει να έχουν συμπληρωματικά σχήματα. 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Αρκετά ακριβής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η σχέση κλειδιού‐κλειδαριάς, αλλά και η επαγόμενη προσαρμογή εξηγεί την δράση αρκετών ενζύμων</a:t>
            </a:r>
            <a:endParaRPr lang="el-GR" sz="2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DE6472-8543-4878-BB45-4E93DED2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448" y="1933997"/>
            <a:ext cx="2498756" cy="23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2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B8A75A-0D95-445D-8A60-5BBF3099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Μοντέλο κλειδιού‐κλειδαριάς: </a:t>
            </a:r>
            <a:r>
              <a:rPr lang="el-GR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ενεργό κέντρο έχει συμπληρωματικό σχήμα προς το υπόστρωμα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BD1A4FD-11C5-4264-A448-2ACEF927E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117" y="1825625"/>
            <a:ext cx="6589766" cy="4351338"/>
          </a:xfrm>
        </p:spPr>
      </p:pic>
    </p:spTree>
    <p:extLst>
      <p:ext uri="{BB962C8B-B14F-4D97-AF65-F5344CB8AC3E}">
        <p14:creationId xmlns:p14="http://schemas.microsoft.com/office/powerpoint/2010/main" val="1311103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602185-3F14-4FC7-A042-5F6408C4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Μοντέλο επαγόμενης προσαρμογής: </a:t>
            </a:r>
            <a:r>
              <a:rPr lang="el-GR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ένζυμο αλλάζει σχήμα κατά την πρόσδεση του υποστρώματος και το ενεργό </a:t>
            </a:r>
            <a:r>
              <a:rPr lang="el-GR" sz="3200" b="1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κέντρο γίνεται συμπληρωματικό </a:t>
            </a:r>
            <a:r>
              <a:rPr lang="el-GR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προς το υπόστρωμα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4A97AE1-A672-43F0-B52E-A19F257BF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2763"/>
            <a:ext cx="10379636" cy="159178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28D8EF8-7395-41E5-AFA5-C9DC2DA8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481"/>
            <a:ext cx="10379636" cy="22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1E332A0-7B54-8C17-1028-1C71F872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78" y="259089"/>
            <a:ext cx="5513364" cy="308748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847682-0330-C1DE-CA90-7A6664B0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4067541"/>
            <a:ext cx="4095750" cy="11144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F3AEF4E-EA04-DF9F-9709-648C54F8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7" y="2284461"/>
            <a:ext cx="4990250" cy="41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2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F50AF25-D363-4174-A723-7CFB4667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1376737"/>
            <a:ext cx="9664846" cy="39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8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412F6BB-1FE3-47E8-A432-4533EB520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07" y="498171"/>
            <a:ext cx="6705424" cy="56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79D0C4-5F76-43B8-8902-DB8A80FE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Βαθμός εξειδίκευσης πρωτεολυτικών ενζύμων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6677F82-F1AF-4538-AEC8-B2BAE746C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839" y="1825625"/>
            <a:ext cx="379432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264AB-CE53-49E2-B955-58210A018F09}"/>
              </a:ext>
            </a:extLst>
          </p:cNvPr>
          <p:cNvSpPr txBox="1"/>
          <p:nvPr/>
        </p:nvSpPr>
        <p:spPr>
          <a:xfrm>
            <a:off x="1894817" y="228666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Α. Θρυψίνη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CF111-1A33-4E73-8028-8EA58DD5606A}"/>
              </a:ext>
            </a:extLst>
          </p:cNvPr>
          <p:cNvSpPr txBox="1"/>
          <p:nvPr/>
        </p:nvSpPr>
        <p:spPr>
          <a:xfrm>
            <a:off x="1894817" y="47583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Β. Θρομβίνη</a:t>
            </a:r>
          </a:p>
        </p:txBody>
      </p:sp>
    </p:spTree>
    <p:extLst>
      <p:ext uri="{BB962C8B-B14F-4D97-AF65-F5344CB8AC3E}">
        <p14:creationId xmlns:p14="http://schemas.microsoft.com/office/powerpoint/2010/main" val="311290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BB61E-426E-4258-9C33-33B52AA3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2570"/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Τα Πρωτεολυτικά ένζυμα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υδρολύουν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πεπτιδικούςδεσμούς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  <a:r>
              <a:rPr lang="el-GR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vivo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b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αλλά μπορούν να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υδρολύσουν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και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εστερικό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δεσμό in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vitro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78A2E02-4DF1-413E-A325-9E44783A9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0" y="1825625"/>
            <a:ext cx="6133513" cy="160337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19B326A-FB60-4849-A0E4-008AF9E43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4178105"/>
            <a:ext cx="6133513" cy="18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9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1A4D30-D87D-4D45-A0C7-668049D9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Θρυψίνη, </a:t>
            </a:r>
            <a:r>
              <a:rPr lang="el-GR" dirty="0" err="1"/>
              <a:t>χυμοθρυψίνη</a:t>
            </a:r>
            <a:r>
              <a:rPr lang="el-GR" dirty="0"/>
              <a:t> και </a:t>
            </a:r>
            <a:r>
              <a:rPr lang="el-GR" dirty="0" err="1"/>
              <a:t>ελαστάση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087542-B051-43A7-973D-65A8085C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Ενδοπεπτιδάδες</a:t>
            </a:r>
            <a:r>
              <a:rPr lang="el-GR" dirty="0"/>
              <a:t> για την υδρόλυση των πρωτεϊνών των τροφών στο έντερο</a:t>
            </a:r>
          </a:p>
          <a:p>
            <a:r>
              <a:rPr lang="el-GR" dirty="0"/>
              <a:t>Εξειδικευμένη πρωτεόλυση και ομάδα ειδικότητας</a:t>
            </a:r>
            <a:endParaRPr lang="en-US" dirty="0"/>
          </a:p>
          <a:p>
            <a:r>
              <a:rPr lang="el-GR" dirty="0"/>
              <a:t>Δείχνουν </a:t>
            </a:r>
            <a:r>
              <a:rPr lang="el-GR" dirty="0" err="1"/>
              <a:t>στερεοειδικότητα</a:t>
            </a:r>
            <a:r>
              <a:rPr lang="el-GR" dirty="0"/>
              <a:t> στα υποστρώματα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err="1"/>
              <a:t>Χυμοθρυψίνη</a:t>
            </a:r>
            <a:r>
              <a:rPr lang="el-GR" dirty="0"/>
              <a:t>: διάσπαση δεσμών που συμμετάσχουν αρωματικά αμινοξέα (</a:t>
            </a:r>
            <a:r>
              <a:rPr lang="el-GR" dirty="0" err="1"/>
              <a:t>τυροσίνη</a:t>
            </a:r>
            <a:r>
              <a:rPr lang="el-GR" dirty="0"/>
              <a:t>, </a:t>
            </a:r>
            <a:r>
              <a:rPr lang="el-GR" dirty="0" err="1"/>
              <a:t>φαινυλαλανίνη</a:t>
            </a:r>
            <a:r>
              <a:rPr lang="el-GR" dirty="0"/>
              <a:t> και η </a:t>
            </a:r>
            <a:r>
              <a:rPr lang="el-GR" dirty="0" err="1"/>
              <a:t>τρυπτοφάνη</a:t>
            </a:r>
            <a:r>
              <a:rPr lang="el-GR" dirty="0"/>
              <a:t>) ή αμινοξέα με ογκώδεις πλάγιες ομάδες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Θρυψίνη: διάσπαση δεσμών σε αμινοξέα </a:t>
            </a:r>
            <a:r>
              <a:rPr lang="en-US" dirty="0"/>
              <a:t>Lys, Arg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err="1"/>
              <a:t>Ελαστάση</a:t>
            </a:r>
            <a:r>
              <a:rPr lang="el-GR" dirty="0"/>
              <a:t>: διάσπαση δεσμών που συμμετάσχουν τα αμινοξέα </a:t>
            </a:r>
            <a:r>
              <a:rPr lang="en-US" dirty="0"/>
              <a:t>Ala, Ser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399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7C82423-927D-4A82-A7EB-EDBA36C2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15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2002</Words>
  <Application>Microsoft Office PowerPoint</Application>
  <PresentationFormat>Ευρεία οθόνη</PresentationFormat>
  <Paragraphs>183</Paragraphs>
  <Slides>51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Θέμα του Office</vt:lpstr>
      <vt:lpstr>ΒΙΟΧΗΜΕΙΑ  </vt:lpstr>
      <vt:lpstr>Παρουσίαση του PowerPoint</vt:lpstr>
      <vt:lpstr>Ένζυμα: Βασικές Αρχές και Κινητική</vt:lpstr>
      <vt:lpstr>Το κάθε ένζυμο έχει διαφορετικό βαθμό εξειδίκευσης για την ή για τις αντιδράσεις που καταλύει</vt:lpstr>
      <vt:lpstr>Παρουσίαση του PowerPoint</vt:lpstr>
      <vt:lpstr>Βαθμός εξειδίκευσης πρωτεολυτικών ενζύμων</vt:lpstr>
      <vt:lpstr>Τα Πρωτεολυτικά ένζυμα υδρολύουν πεπτιδικούςδεσμούς in vivo, αλλά μπορούν να υδρολύσουν και εστερικό δεσμό in vitro.</vt:lpstr>
      <vt:lpstr>Θρυψίνη, χυμοθρυψίνη και ελαστάση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Πολλά ένζυμα χρειάζονται συνπαράγοντες για την καταλυτική τους λειτουργία </vt:lpstr>
      <vt:lpstr>Παρουσίαση του PowerPoint</vt:lpstr>
      <vt:lpstr>Παρουσίαση του PowerPoint</vt:lpstr>
      <vt:lpstr>Παρουσίαση του PowerPoint</vt:lpstr>
      <vt:lpstr>Τα ένζυμα ταξινομούνται με βάση τον τύπο της αντίδρασης που καταλύουν σε 6 Τάξεις:</vt:lpstr>
      <vt:lpstr>Παρουσίαση του PowerPoint</vt:lpstr>
      <vt:lpstr>Παρουσίαση του PowerPoint</vt:lpstr>
      <vt:lpstr>ΚΑΤΑΛΥΣΗ ΚΑΙ ΧΡΗΣΙΜΟΠΟΙΗΣΗ ΕΝΕΡΓΕΙΑΣ ΑΠΟ ΤΑ ΚΥΤΤΑΡΑ</vt:lpstr>
      <vt:lpstr>Παρουσίαση του PowerPoint</vt:lpstr>
      <vt:lpstr>Η βιολογική τάξη επιτυγχάνεται με την έκλυση θερμικής ενέργειας από τα κύτταρα</vt:lpstr>
      <vt:lpstr>Παρουσίαση του PowerPoint</vt:lpstr>
      <vt:lpstr>Παρουσίαση του PowerPoint</vt:lpstr>
      <vt:lpstr>Πρώτο θερμοδυναμικό Αξίωμα</vt:lpstr>
      <vt:lpstr>Παρουσίαση του PowerPoint</vt:lpstr>
      <vt:lpstr>Δεύτερο θερμοδυναμικό αξίωμα</vt:lpstr>
      <vt:lpstr>Ελεύθερη ενέργεια ΔG. Μια χρήσιμη θερμοδυναμική παράμετρος για την κατανόηση της ενζυμικής κατάλυσης </vt:lpstr>
      <vt:lpstr>Ελεύθερη ενέργεια ΔG</vt:lpstr>
      <vt:lpstr>Πρότυπη μεταβολή ελεύθερης ενέργειας ΔG0</vt:lpstr>
      <vt:lpstr>Ελεύθερη ενέργεια ΔG και Ενέργεια Ενεργοποίησης Gibbs (ΔG‡) </vt:lpstr>
      <vt:lpstr>ΤΑ ΕΝΖΥΜΑ ΕΠΙΤΑΧΥΝΟΥΝ, ΔΕΝ ΜΕΤΑΒΑΛΛΟΥΝ ΤΗ ΘΕΣΗ ΤΗΣ ΙΣΟΡΡΟΠΙΑΣ </vt:lpstr>
      <vt:lpstr>Τα ένζυμα μεταβάλλουν μόνο την ταχύτητα και όχι τη θέση ισορροπίας της αντίδρασης</vt:lpstr>
      <vt:lpstr>Τα ένζυμα επιταχύνουν τις αντιδράσεις διευκολύνοντας το σχηματισμό της μεταβατικής κατάστασης</vt:lpstr>
      <vt:lpstr>Παρουσίαση του PowerPoint</vt:lpstr>
      <vt:lpstr>H ουσία της κατάλυσης είναι η ελάττωση της απαιτούμενης ενέργειας ενεργοποίησης με την διευκόλυνση του σχηματισμού της μεταβατικής κατάστασης</vt:lpstr>
      <vt:lpstr>Ο σχηματισμός του συμπλόκου ενζύμου‐υποστρώματος είναι το πρώτο βήμα στην ενζυμική κατάλυση</vt:lpstr>
      <vt:lpstr>Παρουσίαση του PowerPoint</vt:lpstr>
      <vt:lpstr>Ποια στοιχεία υποδεικνύουν την ύπαρξη συμπλόκων ES ??</vt:lpstr>
      <vt:lpstr>1. Η ταχύτητα αυξάνει όταν αυξάνεται η συγκέντρωση του υποστρώματος, με σταθερή την ποσότητα του ενζύμου</vt:lpstr>
      <vt:lpstr>Η μέγιστη ταχύτητα υποδηλώνει τον πλήρη σχηματισμό του συμπλόκου ES. </vt:lpstr>
      <vt:lpstr>2. Κρυσταλλογραφία με ακτίνες Χ. Δίνει εικόνες ενζύμων συζευγμένα με υποστρώματα.</vt:lpstr>
      <vt:lpstr>3. Φασματοσκοπία.   Τα χαρακτηριστικά μεταβάλλονται όταν σχηματίζονται τα σύμπλοκα, ιδιαίτερα όταν τα ένζυμα έχουν έγχρωμες προσθετικές ομάδες</vt:lpstr>
      <vt:lpstr>Τα ενεργά κέντρα των ενζύμων έχουν κοινά χαρακτηριστικά</vt:lpstr>
      <vt:lpstr>Τα ενεργά κέντρα των ενζύμων έχουν κοινά χαρακτηριστικά</vt:lpstr>
      <vt:lpstr>ΧΑΡΑΚΤΗΡΙΣΤΙΚΑ ΕΝΕΡΓΩΝ ΚΕΝΤΡΩΝ </vt:lpstr>
      <vt:lpstr>ΧΑΡΑΚΤΗΡΙΣΤΙΚΑ ΕΝΕΡΓΩΝ ΚΕΝΤΡΩΝ </vt:lpstr>
      <vt:lpstr>Μοντέλο κλειδιού‐κλειδαριάς: Το ενεργό κέντρο έχει συμπληρωματικό σχήμα προς το υπόστρωμα</vt:lpstr>
      <vt:lpstr>Μοντέλο επαγόμενης προσαρμογής: Το ένζυμο αλλάζει σχήμα κατά την πρόσδεση του υποστρώματος και το ενεργό κέντρο γίνεται συμπληρωματικό προς το υπόστρωμα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Ένζυμα:Βασικές Αρχές και Κινητική</dc:title>
  <dc:creator>Χριστόπουλος Θεόδωρος</dc:creator>
  <cp:lastModifiedBy>Χριστόπουλος Θεόδωρος</cp:lastModifiedBy>
  <cp:revision>210</cp:revision>
  <dcterms:created xsi:type="dcterms:W3CDTF">2020-10-13T18:49:31Z</dcterms:created>
  <dcterms:modified xsi:type="dcterms:W3CDTF">2023-10-10T07:46:11Z</dcterms:modified>
</cp:coreProperties>
</file>