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317" r:id="rId4"/>
    <p:sldId id="257" r:id="rId5"/>
    <p:sldId id="303" r:id="rId6"/>
    <p:sldId id="294" r:id="rId7"/>
    <p:sldId id="293" r:id="rId8"/>
    <p:sldId id="258" r:id="rId9"/>
    <p:sldId id="318" r:id="rId10"/>
    <p:sldId id="259" r:id="rId11"/>
    <p:sldId id="260" r:id="rId12"/>
    <p:sldId id="295" r:id="rId13"/>
    <p:sldId id="304" r:id="rId14"/>
    <p:sldId id="305" r:id="rId15"/>
    <p:sldId id="261" r:id="rId16"/>
    <p:sldId id="307" r:id="rId17"/>
    <p:sldId id="306" r:id="rId18"/>
    <p:sldId id="262" r:id="rId19"/>
    <p:sldId id="263" r:id="rId20"/>
    <p:sldId id="296" r:id="rId21"/>
    <p:sldId id="297" r:id="rId22"/>
    <p:sldId id="298" r:id="rId23"/>
    <p:sldId id="299" r:id="rId24"/>
    <p:sldId id="300" r:id="rId25"/>
    <p:sldId id="265" r:id="rId26"/>
    <p:sldId id="308" r:id="rId27"/>
    <p:sldId id="266" r:id="rId28"/>
    <p:sldId id="301" r:id="rId29"/>
    <p:sldId id="267" r:id="rId30"/>
    <p:sldId id="319" r:id="rId31"/>
    <p:sldId id="302" r:id="rId32"/>
    <p:sldId id="320" r:id="rId33"/>
    <p:sldId id="321" r:id="rId34"/>
    <p:sldId id="268" r:id="rId35"/>
    <p:sldId id="290" r:id="rId36"/>
    <p:sldId id="291" r:id="rId37"/>
    <p:sldId id="269" r:id="rId38"/>
    <p:sldId id="309" r:id="rId39"/>
    <p:sldId id="310" r:id="rId40"/>
    <p:sldId id="314" r:id="rId41"/>
    <p:sldId id="311" r:id="rId42"/>
    <p:sldId id="270" r:id="rId43"/>
    <p:sldId id="288" r:id="rId44"/>
    <p:sldId id="271" r:id="rId45"/>
    <p:sldId id="322" r:id="rId46"/>
    <p:sldId id="272" r:id="rId47"/>
    <p:sldId id="312" r:id="rId48"/>
    <p:sldId id="292" r:id="rId49"/>
    <p:sldId id="273" r:id="rId50"/>
    <p:sldId id="316" r:id="rId51"/>
    <p:sldId id="313" r:id="rId52"/>
    <p:sldId id="315" r:id="rId5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CC01E3-A9C7-48B5-A4F9-E13F4B420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7DE7DD4-FE76-4FB6-93D0-35D0664EC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AAE435-57E3-41BD-9578-78C74D6C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672034-5393-4A86-9B8A-D6688588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DEA678-7817-4BD8-BAE5-26713429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3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67654A-0796-4BED-87E7-EB7A8DF0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6F0B8BE-FB3F-47DF-85EA-9CBF2C89D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8F34410-84F5-4624-A05F-6CC22BD4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F07B650-F5FF-4005-AF44-1A9E03A6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C9642F-D91C-44D1-B21B-8C5F789D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34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CF370A6-DD57-47DA-8165-9501996CD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590C0C5-50D8-4766-B5A1-6C25F2FA2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FFDE195-AA1D-40AB-B730-C8DECC1F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9BA9BAF-03BD-4E74-AB38-23453C16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D388D1-A54E-465B-90DD-6A7A7277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37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816AC-3682-40E5-83D8-AE84598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9FEC68-2F2C-4AD9-9ECA-794C6FB65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BECC7F6-49B7-4D77-A796-4476BB12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B13721-A2E4-4D6C-BD13-1C7DE1AA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A5AC59-E86E-4603-9787-F8A3EEDA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007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3A8C63-7FCE-4079-A712-DE717574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D45BCE4-3097-4A82-9BBD-EAB9F1EB8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1945961-5B99-4918-BDD5-0AE7C4BB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B046C15-7931-4D3D-9248-91FF5BF5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1E98DDE-BEDC-4E45-8027-33046A6F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18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B44575-8DDF-46B8-8B1C-87BC91F0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F77D56-155E-4100-BD6E-E3882C77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BBDB75E-199F-41AE-9B5A-56A965B41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7A88B16-DE84-4FB8-92AC-36E960EC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53AA270-0BE7-4CE2-A732-6DE05D2C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4D73593-2616-4F16-B090-4AFFE28F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629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C867F9-B148-4789-BFC9-1B67594C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8ED68A1-B139-4789-8371-D9E32314E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DE98AB7-4A84-4CE6-A126-591D5C13F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8746645-F56E-4718-B24E-9353DD1C0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05AA211-26C5-48F6-981A-67A072F79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B4519E7-7DD3-4907-8C43-67F485C9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FA88911-BB0D-40E4-8D7E-C7B131BC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C53CAB7-3DD8-4304-B300-C3442383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257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5A5521-5C8E-49EC-9960-B65E4E39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F2BCEA4-BED8-4DB5-B60D-5CDBEED9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F754E4F-48EB-4586-80A8-E49E88D5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31CCBE8-7517-499A-A6B7-E2EBC0E0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878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B24A7A0-16B9-4714-9797-FC2BA77E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66AE337-9C00-47CD-83C0-5F092B28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03A5991-0467-4EFF-9564-420F70BD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058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C783B2-0632-4198-B4F4-F1B374AD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11327E-C19A-4D27-A532-0DE7B65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17F6357-AE42-4E38-AC19-80918FCBA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F0517E6-F5F2-4531-BFBE-756A4FEE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40184EE-BEB5-432A-AEE6-75A6B3264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8CE8DD9-87A1-4632-A0E9-CA94962F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462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2B02E3-DBAF-464E-A419-B2D532A7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74E1938-89CD-4102-B9AE-91EFB53A5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0D82CBA-E416-4CA0-8647-C3D4CE7FA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FAAC184-A9B5-4664-9A47-3084F45D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CED31C8-9895-4814-9B04-626C048D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238BEF-F56A-4D70-BCD9-F22A16E0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935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8F7C969-BF0C-482C-A390-6CCF0929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11D6BD0-324B-49AA-9CA3-BC4F8B161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AECBEAA-64E9-489C-830D-BA86DC093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4EEDC-74CF-4A04-A7DB-3C30B727E44A}" type="datetimeFigureOut">
              <a:rPr lang="el-GR" smtClean="0"/>
              <a:t>26/10/2023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FE1C18-971E-4E6D-8199-A9BDBA69E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F5A33A2-2020-4956-B2E6-489E3540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D117E-BD9A-48CC-9252-B284C128C1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5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341B2C-D694-47B7-A10A-B4C80E1E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ΒΙΟΧΗΜΕΙΑ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7266D66-81A6-44C1-8E30-2B3FB956C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                                                  </a:t>
            </a:r>
            <a:r>
              <a:rPr lang="el-GR" b="1" dirty="0"/>
              <a:t>ΜΑΘΗΜΑ 2</a:t>
            </a:r>
          </a:p>
          <a:p>
            <a:pPr marL="0" indent="0">
              <a:buNone/>
            </a:pPr>
            <a:r>
              <a:rPr lang="el-GR" dirty="0"/>
              <a:t>   ΒΙΒΛΙΟΓΡΑΦΙΑ: </a:t>
            </a:r>
            <a:r>
              <a:rPr lang="en-US" dirty="0"/>
              <a:t>HARPER’S </a:t>
            </a:r>
            <a:r>
              <a:rPr lang="el-GR" dirty="0"/>
              <a:t>ΒΙΟΛΟΓΙΚΗ ΧΗΜΕΙΑ</a:t>
            </a:r>
          </a:p>
          <a:p>
            <a:pPr marL="0" indent="0">
              <a:buNone/>
            </a:pPr>
            <a:r>
              <a:rPr lang="el-GR" dirty="0"/>
              <a:t>   ΜΕΡΟΣ </a:t>
            </a:r>
            <a:r>
              <a:rPr lang="en-US" dirty="0"/>
              <a:t>II</a:t>
            </a:r>
          </a:p>
          <a:p>
            <a:r>
              <a:rPr lang="el-GR" dirty="0"/>
              <a:t>ΚΕΦΑΛΑΙΟ 14 ΥΔΑΤΑΝΘΡΑΚΕΣ ΜΕ ΒΙΟΛΟΓΙΚΗ ΣΗΜΑΣΙΑ</a:t>
            </a:r>
          </a:p>
          <a:p>
            <a:r>
              <a:rPr lang="el-GR" dirty="0"/>
              <a:t>ΚΕΦΑΛΑΙΟ 15 ΛΙΠΙΔΙΑ ΜΕ ΦΥΣΙΟΛΟΓΙΚΗ ΣΗΜΑΣΙΑ</a:t>
            </a:r>
          </a:p>
          <a:p>
            <a:r>
              <a:rPr lang="el-GR" dirty="0"/>
              <a:t>ΚΕΦΑΛΑΙΟ 18 ΓΛΥΚΟΛΥΣΗ ΚΑΙ ΟΞΕΙΔΩΣΗ ΤΟΥ ΠΥΡΟΣΤΑΦΥΛΙΚΟΥ</a:t>
            </a:r>
          </a:p>
        </p:txBody>
      </p:sp>
    </p:spTree>
    <p:extLst>
      <p:ext uri="{BB962C8B-B14F-4D97-AF65-F5344CB8AC3E}">
        <p14:creationId xmlns:p14="http://schemas.microsoft.com/office/powerpoint/2010/main" val="4071591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6E6736-3C05-4042-9F4F-E120C220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Γλυκοσίδια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13ED9E-FDFC-41B4-B781-1AF38601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</a:t>
            </a:r>
            <a:r>
              <a:rPr lang="el-GR" b="1" dirty="0"/>
              <a:t>Μονοσακχαρίτης+ (μονοσακχαρίτης ή άλλο μόριο)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/>
              <a:t>Γλυκοσιδικός</a:t>
            </a:r>
            <a:r>
              <a:rPr lang="el-GR" dirty="0"/>
              <a:t> δεσμός μεταξύ του –ΟΗ του </a:t>
            </a:r>
            <a:r>
              <a:rPr lang="el-GR" dirty="0" err="1"/>
              <a:t>ανωμερούς</a:t>
            </a:r>
            <a:r>
              <a:rPr lang="el-GR" dirty="0"/>
              <a:t> ατόμου </a:t>
            </a:r>
            <a:r>
              <a:rPr lang="en-US" dirty="0"/>
              <a:t>C </a:t>
            </a:r>
            <a:r>
              <a:rPr lang="el-GR" dirty="0"/>
              <a:t>του μονοσακχαρίτη, με ΟΗ άλλου μονοσακχαρίτη ή άλλο μη σακχαρικό μόριο</a:t>
            </a:r>
          </a:p>
          <a:p>
            <a:r>
              <a:rPr lang="el-GR" dirty="0" err="1"/>
              <a:t>Γλυκοσίδια</a:t>
            </a:r>
            <a:r>
              <a:rPr lang="el-GR" dirty="0"/>
              <a:t> γλυκόζης, γαλακτόζης </a:t>
            </a:r>
            <a:r>
              <a:rPr lang="el-GR" dirty="0" err="1"/>
              <a:t>κ.λ.π</a:t>
            </a:r>
            <a:endParaRPr lang="el-GR" dirty="0"/>
          </a:p>
          <a:p>
            <a:r>
              <a:rPr lang="el-GR" dirty="0"/>
              <a:t>Καρδιακά </a:t>
            </a:r>
            <a:r>
              <a:rPr lang="el-GR" dirty="0" err="1"/>
              <a:t>γλυκοσίδια</a:t>
            </a:r>
            <a:r>
              <a:rPr lang="el-GR" dirty="0"/>
              <a:t>: μονοσακχαρίτης + </a:t>
            </a:r>
            <a:r>
              <a:rPr lang="el-GR" dirty="0" err="1"/>
              <a:t>στεροειδή</a:t>
            </a:r>
            <a:r>
              <a:rPr lang="el-GR" dirty="0"/>
              <a:t> μόρια</a:t>
            </a:r>
          </a:p>
          <a:p>
            <a:pPr marL="0" indent="0">
              <a:buNone/>
            </a:pPr>
            <a:r>
              <a:rPr lang="el-GR" dirty="0"/>
              <a:t>   (παράγωγα δακτυλίτιδας και του </a:t>
            </a:r>
            <a:r>
              <a:rPr lang="el-GR" dirty="0" err="1"/>
              <a:t>στροφάνθου</a:t>
            </a:r>
            <a:r>
              <a:rPr lang="el-GR" dirty="0"/>
              <a:t>)</a:t>
            </a:r>
          </a:p>
          <a:p>
            <a:r>
              <a:rPr lang="el-GR" dirty="0"/>
              <a:t>Αντιβιοτικά </a:t>
            </a:r>
            <a:r>
              <a:rPr lang="el-GR" dirty="0" err="1"/>
              <a:t>γλυκοσίδια</a:t>
            </a:r>
            <a:r>
              <a:rPr lang="el-GR" dirty="0"/>
              <a:t>: </a:t>
            </a:r>
            <a:r>
              <a:rPr lang="el-GR" dirty="0" err="1"/>
              <a:t>π.χ</a:t>
            </a:r>
            <a:r>
              <a:rPr lang="el-GR" dirty="0"/>
              <a:t> στρεπτομυκίνη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EA4E03-BA10-43BF-BA27-1DA713B12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551" y="5035550"/>
            <a:ext cx="314325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0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199E75-2C1F-4491-8D1B-DA815762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     Πολυσακχαρίτες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5C6E62-D866-4604-AC74-3093EA865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Άμυλο</a:t>
            </a:r>
            <a:r>
              <a:rPr lang="el-GR" dirty="0"/>
              <a:t> (α-</a:t>
            </a:r>
            <a:r>
              <a:rPr lang="el-GR" dirty="0" err="1"/>
              <a:t>γλυκοσιδική</a:t>
            </a:r>
            <a:r>
              <a:rPr lang="el-GR" dirty="0"/>
              <a:t> άλυσος, </a:t>
            </a:r>
            <a:r>
              <a:rPr lang="el-GR" dirty="0" err="1"/>
              <a:t>γλυκοζάνη</a:t>
            </a:r>
            <a:r>
              <a:rPr lang="el-GR" dirty="0"/>
              <a:t> ή </a:t>
            </a:r>
            <a:r>
              <a:rPr lang="el-GR" dirty="0" err="1"/>
              <a:t>γλυκάνη</a:t>
            </a:r>
            <a:r>
              <a:rPr lang="el-GR" dirty="0"/>
              <a:t> από μόρια γλυκόζης)</a:t>
            </a:r>
          </a:p>
          <a:p>
            <a:r>
              <a:rPr lang="el-GR" dirty="0"/>
              <a:t>13%-20% </a:t>
            </a:r>
            <a:r>
              <a:rPr lang="el-GR" dirty="0" err="1"/>
              <a:t>αμυλόζη</a:t>
            </a:r>
            <a:r>
              <a:rPr lang="el-GR" dirty="0"/>
              <a:t> (μη διακλαδισμένη ελικοειδή δομή) από μόρια α-</a:t>
            </a:r>
            <a:r>
              <a:rPr lang="en-US" dirty="0"/>
              <a:t>D-</a:t>
            </a:r>
            <a:r>
              <a:rPr lang="el-GR" dirty="0"/>
              <a:t>γλυκόζης ενωμένα με </a:t>
            </a:r>
            <a:r>
              <a:rPr lang="el-GR" dirty="0" err="1"/>
              <a:t>γλυκοσιδικούς</a:t>
            </a:r>
            <a:r>
              <a:rPr lang="el-GR" dirty="0"/>
              <a:t> δεσμούς α(1-4) </a:t>
            </a:r>
          </a:p>
          <a:p>
            <a:r>
              <a:rPr lang="el-GR" dirty="0"/>
              <a:t>80-85% </a:t>
            </a:r>
            <a:r>
              <a:rPr lang="el-GR" dirty="0" err="1"/>
              <a:t>αμυλοπηκτίνη</a:t>
            </a:r>
            <a:r>
              <a:rPr lang="el-GR" dirty="0"/>
              <a:t> (διακλαδισμένες άλυσοι) στις διακλαδώσεις κάθε 24-30 μόρια γλυκόζης, δεσμοί α(1-6)</a:t>
            </a:r>
          </a:p>
          <a:p>
            <a:r>
              <a:rPr lang="el-GR" dirty="0"/>
              <a:t>Διατροφικός υδατάνθρακας (στα δημητριακά, πατάτες, όσπρια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  <a:p>
            <a:r>
              <a:rPr lang="el-GR" dirty="0" err="1"/>
              <a:t>Γλυκαιμικός</a:t>
            </a:r>
            <a:r>
              <a:rPr lang="el-GR" dirty="0"/>
              <a:t> δείκτης: μέτρο της ευπεψίας ενός </a:t>
            </a:r>
            <a:r>
              <a:rPr lang="el-GR" dirty="0" err="1"/>
              <a:t>τροφίμου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126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63C22D-9DD0-4E31-B72C-C3708381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733" y="480060"/>
            <a:ext cx="6380589" cy="57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57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FF4372-AF55-41E8-A9A1-CDBCBCDF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Αμυλάσες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A71F3A-B964-497C-8109-680CB0FFA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0704" cy="4351338"/>
          </a:xfrm>
        </p:spPr>
        <p:txBody>
          <a:bodyPr/>
          <a:lstStyle/>
          <a:p>
            <a:r>
              <a:rPr lang="el-GR" dirty="0" err="1"/>
              <a:t>Υδρολυτικά</a:t>
            </a:r>
            <a:r>
              <a:rPr lang="el-GR" dirty="0"/>
              <a:t> ένζυμα που </a:t>
            </a:r>
            <a:r>
              <a:rPr lang="el-GR" dirty="0" err="1"/>
              <a:t>υδρολύουν</a:t>
            </a:r>
            <a:r>
              <a:rPr lang="el-GR" dirty="0"/>
              <a:t> το άμυλο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α-</a:t>
            </a:r>
            <a:r>
              <a:rPr lang="el-GR" dirty="0" err="1"/>
              <a:t>αμυλάση</a:t>
            </a:r>
            <a:r>
              <a:rPr lang="el-GR" dirty="0"/>
              <a:t>, στο σάλιο και στο παγκρεατικό υγρό, </a:t>
            </a:r>
            <a:r>
              <a:rPr lang="el-GR" dirty="0" err="1"/>
              <a:t>υδρολύει</a:t>
            </a:r>
            <a:r>
              <a:rPr lang="el-GR" dirty="0"/>
              <a:t> τους α(1-4) </a:t>
            </a:r>
            <a:r>
              <a:rPr lang="el-GR" dirty="0" err="1"/>
              <a:t>γλυκοσιδικούς</a:t>
            </a:r>
            <a:r>
              <a:rPr lang="el-GR" dirty="0"/>
              <a:t> δεσμούς. </a:t>
            </a:r>
          </a:p>
          <a:p>
            <a:pPr marL="0" indent="0">
              <a:buNone/>
            </a:pPr>
            <a:r>
              <a:rPr lang="el-GR" dirty="0"/>
              <a:t>   Η δράση της α-</a:t>
            </a:r>
            <a:r>
              <a:rPr lang="el-GR" dirty="0" err="1"/>
              <a:t>αμυλάσης</a:t>
            </a:r>
            <a:r>
              <a:rPr lang="el-GR" dirty="0"/>
              <a:t> στην </a:t>
            </a:r>
            <a:r>
              <a:rPr lang="el-GR" dirty="0" err="1"/>
              <a:t>αμυλόζη</a:t>
            </a:r>
            <a:r>
              <a:rPr lang="el-GR" dirty="0"/>
              <a:t> οδηγεί σε μείγμα </a:t>
            </a:r>
            <a:r>
              <a:rPr lang="el-GR" dirty="0" err="1"/>
              <a:t>μαλτόζης</a:t>
            </a:r>
            <a:r>
              <a:rPr lang="el-GR" dirty="0"/>
              <a:t> και </a:t>
            </a:r>
            <a:r>
              <a:rPr lang="en-US" dirty="0"/>
              <a:t>D-</a:t>
            </a:r>
            <a:r>
              <a:rPr lang="el-GR" dirty="0"/>
              <a:t>γλυκόζης, ενώ στην </a:t>
            </a:r>
            <a:r>
              <a:rPr lang="el-GR" dirty="0" err="1"/>
              <a:t>αμυλοπηκτίνη</a:t>
            </a:r>
            <a:r>
              <a:rPr lang="el-GR" dirty="0"/>
              <a:t> οδηγεί σε μίγμα </a:t>
            </a:r>
            <a:r>
              <a:rPr lang="el-GR" dirty="0" err="1"/>
              <a:t>ολιγοσακχαριτών</a:t>
            </a:r>
            <a:r>
              <a:rPr lang="el-GR" dirty="0"/>
              <a:t> με διακλάδωση α(1-6) ή χωρίς διακλάδωση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β-</a:t>
            </a:r>
            <a:r>
              <a:rPr lang="el-GR" dirty="0" err="1"/>
              <a:t>αμυλάση</a:t>
            </a:r>
            <a:r>
              <a:rPr lang="el-GR" dirty="0"/>
              <a:t>,  βρίσκεται στη βύνη όπου οδηγεί σε διάσπαση των α(1-4) δεσμών αλλά όχι των α(1-6) δεσμών (σχηματισμός οριακής </a:t>
            </a:r>
            <a:r>
              <a:rPr lang="el-GR" dirty="0" err="1"/>
              <a:t>δεξτρίνης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7664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6F53279-782F-4D68-AB70-50282F37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70" y="0"/>
            <a:ext cx="6492781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3275AAF-0732-48C1-AFBC-14B2FF29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51" y="1533379"/>
            <a:ext cx="5135728" cy="43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9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66BE09-48E9-4FC6-8727-F8F4A289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Πολυσακχαρίτες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2CBB60-FADA-4BE3-AA6B-26F998360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258"/>
          </a:xfrm>
        </p:spPr>
        <p:txBody>
          <a:bodyPr/>
          <a:lstStyle/>
          <a:p>
            <a:r>
              <a:rPr lang="el-GR" b="1" dirty="0"/>
              <a:t>Γλυκογόνο</a:t>
            </a:r>
            <a:r>
              <a:rPr lang="el-GR" dirty="0"/>
              <a:t>: αποθηκευτικός πολυσακχαρίτης στα ζώα (κυρίως στους μυς και στο ήπαρ)</a:t>
            </a:r>
          </a:p>
          <a:p>
            <a:r>
              <a:rPr lang="el-GR" dirty="0"/>
              <a:t>Μόριο που αποτελείται από μόρια α-</a:t>
            </a:r>
            <a:r>
              <a:rPr lang="en-US" dirty="0"/>
              <a:t>D-</a:t>
            </a:r>
            <a:r>
              <a:rPr lang="el-GR" dirty="0"/>
              <a:t>γλυκόζης συνδεδεμένα με α(1-4) </a:t>
            </a:r>
            <a:r>
              <a:rPr lang="el-GR" dirty="0" err="1"/>
              <a:t>γλυκοσιδικούς</a:t>
            </a:r>
            <a:r>
              <a:rPr lang="el-GR" dirty="0"/>
              <a:t> δεσμούς. Οι διακλαδισμένες άλυσοι εμφανίζονται  κάθε 8-12 μόρια γλυκόζης και σχηματίζονται με α(1-6) </a:t>
            </a:r>
            <a:r>
              <a:rPr lang="el-GR" dirty="0" err="1"/>
              <a:t>γλυκοσιδικούς</a:t>
            </a:r>
            <a:r>
              <a:rPr lang="el-GR" dirty="0"/>
              <a:t> δεσμούς. Έτσι είναι μόριο πυκνότερο από το άμυλο και την </a:t>
            </a:r>
            <a:r>
              <a:rPr lang="el-GR" dirty="0" err="1"/>
              <a:t>αμυλοπηκτίνη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επίδραση της α-</a:t>
            </a:r>
            <a:r>
              <a:rPr lang="el-GR" dirty="0" err="1"/>
              <a:t>αμυλάσης</a:t>
            </a:r>
            <a:r>
              <a:rPr lang="el-GR" dirty="0"/>
              <a:t> οδηγεί σε γλυκόζη και </a:t>
            </a:r>
            <a:r>
              <a:rPr lang="el-GR" dirty="0" err="1"/>
              <a:t>ολιγοσακχαρίτες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Μέσα στο ηπατικό ή μυϊκό κύτταρο η διάσπαση γίνεται με τη </a:t>
            </a:r>
            <a:r>
              <a:rPr lang="el-GR" u="sng" dirty="0" err="1"/>
              <a:t>φωσφορυλάση</a:t>
            </a:r>
            <a:r>
              <a:rPr lang="el-GR" dirty="0"/>
              <a:t> η οποία διασπά τους α(1-4) δεσμούς.</a:t>
            </a:r>
          </a:p>
        </p:txBody>
      </p:sp>
    </p:spTree>
    <p:extLst>
      <p:ext uri="{BB962C8B-B14F-4D97-AF65-F5344CB8AC3E}">
        <p14:creationId xmlns:p14="http://schemas.microsoft.com/office/powerpoint/2010/main" val="2415545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CF1F7C5-C1B2-4A46-A210-150C153D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379"/>
            <a:ext cx="12192000" cy="42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8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βέ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03FFBE3-D22F-4E7B-9909-96052354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28" y="4439031"/>
            <a:ext cx="1885071" cy="242453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A48F97-4B29-435D-965F-3BC18A68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941464"/>
            <a:ext cx="5291667" cy="497507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ECCF8B0-494C-5A14-AEB2-ED7DCE078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09" y="193468"/>
            <a:ext cx="4614203" cy="42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6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744322-53A9-4AA8-A430-4C5F826D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Πολυσακχαρίτες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3BFBD0-F266-4DCA-B57B-C2E6C1EA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069"/>
            <a:ext cx="10515600" cy="4826966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Στα φυτά:</a:t>
            </a:r>
          </a:p>
          <a:p>
            <a:pPr marL="0" indent="0">
              <a:buNone/>
            </a:pPr>
            <a:r>
              <a:rPr lang="el-GR" b="1" dirty="0"/>
              <a:t>   Άμυλο</a:t>
            </a:r>
            <a:r>
              <a:rPr lang="el-GR" dirty="0"/>
              <a:t> (αποθηκευτικός πολυσακχαρίτης)</a:t>
            </a:r>
          </a:p>
          <a:p>
            <a:pPr marL="0" indent="0">
              <a:buNone/>
            </a:pPr>
            <a:r>
              <a:rPr lang="el-GR" b="1" dirty="0"/>
              <a:t>   Κυτταρίνη </a:t>
            </a:r>
            <a:r>
              <a:rPr lang="el-GR" dirty="0"/>
              <a:t>(κυτταρικό τοίχωμα)αποτελείται </a:t>
            </a:r>
          </a:p>
          <a:p>
            <a:pPr marL="0" indent="0">
              <a:buNone/>
            </a:pPr>
            <a:r>
              <a:rPr lang="el-GR" dirty="0"/>
              <a:t>από μόρια β-</a:t>
            </a:r>
            <a:r>
              <a:rPr lang="en-US" dirty="0"/>
              <a:t>D-</a:t>
            </a:r>
            <a:r>
              <a:rPr lang="el-GR" dirty="0"/>
              <a:t>γλυκόζης ενωμένα με β(1-4)</a:t>
            </a:r>
          </a:p>
          <a:p>
            <a:pPr marL="0" indent="0">
              <a:buNone/>
            </a:pPr>
            <a:r>
              <a:rPr lang="el-GR" dirty="0" err="1"/>
              <a:t>γλυκοσιδικούς</a:t>
            </a:r>
            <a:r>
              <a:rPr lang="el-GR" dirty="0"/>
              <a:t> δεσμούς</a:t>
            </a:r>
          </a:p>
          <a:p>
            <a:pPr marL="0" indent="0">
              <a:buNone/>
            </a:pPr>
            <a:r>
              <a:rPr lang="el-GR" dirty="0"/>
              <a:t>(φυτοφάγα ζώα διαθέτουν στο </a:t>
            </a:r>
            <a:r>
              <a:rPr lang="el-GR" dirty="0" err="1"/>
              <a:t>προστόμαχο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 err="1"/>
              <a:t>βακτηριδικές</a:t>
            </a:r>
            <a:r>
              <a:rPr lang="el-GR" dirty="0"/>
              <a:t> </a:t>
            </a:r>
            <a:r>
              <a:rPr lang="el-GR" dirty="0" err="1"/>
              <a:t>κυτταρινάσες</a:t>
            </a:r>
            <a:r>
              <a:rPr lang="el-GR" dirty="0"/>
              <a:t>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/>
              <a:t>   </a:t>
            </a:r>
            <a:r>
              <a:rPr lang="el-GR" b="1" dirty="0" err="1"/>
              <a:t>Ινουλίνη</a:t>
            </a:r>
            <a:r>
              <a:rPr lang="el-GR" dirty="0"/>
              <a:t> (πολυσακχαρίτης φρουκτόζης)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Στα έντομα, οστρακόδερμα: </a:t>
            </a:r>
            <a:r>
              <a:rPr lang="el-GR" b="1" dirty="0" err="1"/>
              <a:t>χιτίνη</a:t>
            </a:r>
            <a:endParaRPr lang="el-GR" b="1" dirty="0"/>
          </a:p>
          <a:p>
            <a:pPr marL="0" indent="0">
              <a:buNone/>
            </a:pPr>
            <a:r>
              <a:rPr lang="el-GR" dirty="0"/>
              <a:t>    (μόρια Ν-</a:t>
            </a:r>
            <a:r>
              <a:rPr lang="el-GR" dirty="0" err="1"/>
              <a:t>ακέτυλο</a:t>
            </a:r>
            <a:r>
              <a:rPr lang="el-GR" dirty="0"/>
              <a:t>-</a:t>
            </a:r>
            <a:r>
              <a:rPr lang="en-US" dirty="0"/>
              <a:t>D-</a:t>
            </a:r>
            <a:r>
              <a:rPr lang="el-GR" dirty="0" err="1"/>
              <a:t>γλυκοζαμίνης</a:t>
            </a:r>
            <a:r>
              <a:rPr lang="el-GR" dirty="0"/>
              <a:t> συνδεδεμένα με </a:t>
            </a:r>
          </a:p>
          <a:p>
            <a:pPr marL="0" indent="0">
              <a:buNone/>
            </a:pPr>
            <a:r>
              <a:rPr lang="el-GR" dirty="0"/>
              <a:t>δεσμούς β(1-4)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390FAE-76BC-416C-8849-9CA8F9FB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731" y="1690688"/>
            <a:ext cx="2828925" cy="16192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5EAF4A-75A9-47D8-B5EA-6214F6D41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218" y="4305299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83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10AB59-4DE2-4342-9E45-BF155D80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Πολυσακχαρίτες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14F23-4605-4C4F-974F-D522E12AF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 err="1"/>
              <a:t>Γλυκοζαμινογλυκάνες</a:t>
            </a:r>
            <a:r>
              <a:rPr lang="el-GR" b="1" dirty="0"/>
              <a:t> ή </a:t>
            </a:r>
            <a:r>
              <a:rPr lang="el-GR" dirty="0" err="1"/>
              <a:t>βλενοπολυσακχαρίτες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l-GR" dirty="0"/>
              <a:t>   (</a:t>
            </a:r>
            <a:r>
              <a:rPr lang="el-GR" dirty="0" err="1"/>
              <a:t>Αμινοσάκχαρα</a:t>
            </a:r>
            <a:r>
              <a:rPr lang="el-GR" dirty="0"/>
              <a:t> + </a:t>
            </a:r>
            <a:r>
              <a:rPr lang="el-GR" dirty="0" err="1"/>
              <a:t>ουρονικά</a:t>
            </a:r>
            <a:r>
              <a:rPr lang="el-GR" dirty="0"/>
              <a:t> οξέα) </a:t>
            </a:r>
            <a:r>
              <a:rPr lang="el-GR" dirty="0" err="1"/>
              <a:t>π.χ</a:t>
            </a:r>
            <a:r>
              <a:rPr lang="el-GR" dirty="0"/>
              <a:t> </a:t>
            </a:r>
            <a:r>
              <a:rPr lang="el-GR" dirty="0" err="1"/>
              <a:t>υαλουρονικό</a:t>
            </a:r>
            <a:r>
              <a:rPr lang="el-GR" dirty="0"/>
              <a:t> οξύ, ηπαρίνη, </a:t>
            </a:r>
            <a:r>
              <a:rPr lang="el-GR" dirty="0" err="1"/>
              <a:t>χονδροιτίνη</a:t>
            </a:r>
            <a:r>
              <a:rPr lang="en-US" dirty="0"/>
              <a:t>. </a:t>
            </a:r>
            <a:r>
              <a:rPr lang="el-GR" dirty="0"/>
              <a:t>Βρίσκονται σε μεγάλα ποσά στο συνδετικό ιστό των σπονδυλωτών.</a:t>
            </a:r>
          </a:p>
          <a:p>
            <a:r>
              <a:rPr lang="el-GR" b="1" dirty="0" err="1"/>
              <a:t>Πρωτεογλυκάνες</a:t>
            </a:r>
            <a:r>
              <a:rPr lang="el-GR" b="1" dirty="0"/>
              <a:t> </a:t>
            </a:r>
            <a:r>
              <a:rPr lang="el-GR" dirty="0"/>
              <a:t>(Πρωτεΐνες + </a:t>
            </a:r>
            <a:r>
              <a:rPr lang="el-GR" dirty="0" err="1"/>
              <a:t>γλυκοζαμινογλυκάνες</a:t>
            </a:r>
            <a:r>
              <a:rPr lang="el-GR" dirty="0"/>
              <a:t>)</a:t>
            </a:r>
            <a:endParaRPr lang="el-GR" u="sng" dirty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err="1"/>
              <a:t>π.χ</a:t>
            </a:r>
            <a:r>
              <a:rPr lang="el-GR" dirty="0"/>
              <a:t> </a:t>
            </a:r>
            <a:r>
              <a:rPr lang="el-GR" dirty="0" err="1"/>
              <a:t>πρωτεογλυκάνες</a:t>
            </a:r>
            <a:r>
              <a:rPr lang="el-GR" dirty="0"/>
              <a:t> </a:t>
            </a:r>
            <a:r>
              <a:rPr lang="el-GR" dirty="0" err="1"/>
              <a:t>υαλουρονικού</a:t>
            </a:r>
            <a:r>
              <a:rPr lang="el-GR" dirty="0"/>
              <a:t> οξέος, ηπαρίνης, θεϊκής </a:t>
            </a:r>
            <a:r>
              <a:rPr lang="el-GR" dirty="0" err="1"/>
              <a:t>χονδροιτίνης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Συμμετέχουν στην δομή και τις ιδιότητες του συνδετικού ιστού.</a:t>
            </a:r>
          </a:p>
          <a:p>
            <a:r>
              <a:rPr lang="el-GR" b="1" dirty="0" err="1"/>
              <a:t>Γλυκοπρωτεΐνες</a:t>
            </a:r>
            <a:r>
              <a:rPr lang="el-GR" dirty="0"/>
              <a:t> (Πρωτεΐνες + </a:t>
            </a:r>
            <a:r>
              <a:rPr lang="el-GR" dirty="0" err="1"/>
              <a:t>ολιγοσακχαρικές</a:t>
            </a:r>
            <a:r>
              <a:rPr lang="el-GR" dirty="0"/>
              <a:t> άλυσοι) </a:t>
            </a:r>
            <a:r>
              <a:rPr lang="el-GR" dirty="0" err="1"/>
              <a:t>π.χ</a:t>
            </a:r>
            <a:r>
              <a:rPr lang="el-GR" dirty="0"/>
              <a:t> σιαλικά οξέα</a:t>
            </a:r>
            <a:endParaRPr lang="el-GR" u="sng" dirty="0"/>
          </a:p>
          <a:p>
            <a:pPr marL="0" indent="0">
              <a:buNone/>
            </a:pPr>
            <a:r>
              <a:rPr lang="el-GR" dirty="0"/>
              <a:t>Μόρια της κυτταρικής μεμβράνης, του </a:t>
            </a:r>
            <a:r>
              <a:rPr lang="el-GR" dirty="0" err="1"/>
              <a:t>γλυκοκάλυκα</a:t>
            </a:r>
            <a:r>
              <a:rPr lang="el-GR" dirty="0"/>
              <a:t> (</a:t>
            </a:r>
            <a:r>
              <a:rPr lang="el-GR" dirty="0" err="1"/>
              <a:t>γλυκοφορίνη</a:t>
            </a:r>
            <a:r>
              <a:rPr lang="el-GR" dirty="0"/>
              <a:t>, υποδοχείς </a:t>
            </a:r>
            <a:r>
              <a:rPr lang="el-GR" dirty="0" err="1"/>
              <a:t>κ.α</a:t>
            </a:r>
            <a:r>
              <a:rPr lang="el-GR" dirty="0"/>
              <a:t>), </a:t>
            </a:r>
            <a:r>
              <a:rPr lang="el-GR" dirty="0" err="1"/>
              <a:t>γλυκοπρωτεΐνες</a:t>
            </a:r>
            <a:r>
              <a:rPr lang="el-GR" dirty="0"/>
              <a:t> ομάδων αίματος, </a:t>
            </a:r>
            <a:r>
              <a:rPr lang="el-GR" dirty="0" err="1"/>
              <a:t>ανοσοσφαιρίνες</a:t>
            </a:r>
            <a:r>
              <a:rPr lang="el-GR" dirty="0"/>
              <a:t> </a:t>
            </a:r>
            <a:r>
              <a:rPr lang="el-GR" dirty="0" err="1"/>
              <a:t>κλπ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359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C9B539C1-6FC0-4217-9813-33DBDAD7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Υδατάνθρακες με φυσιολογική σημασία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D6777C9E-CF24-4328-9240-57F8E8841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1939" cy="4351338"/>
          </a:xfrm>
        </p:spPr>
        <p:txBody>
          <a:bodyPr/>
          <a:lstStyle/>
          <a:p>
            <a:r>
              <a:rPr lang="el-GR" dirty="0"/>
              <a:t> Μονοσακχαρίτες</a:t>
            </a:r>
            <a:r>
              <a:rPr lang="en-US" dirty="0"/>
              <a:t> </a:t>
            </a:r>
            <a:r>
              <a:rPr lang="el-GR" dirty="0"/>
              <a:t>ή απλά σάκχαρα (</a:t>
            </a:r>
            <a:r>
              <a:rPr lang="el-GR" dirty="0" err="1"/>
              <a:t>τριόζες</a:t>
            </a:r>
            <a:r>
              <a:rPr lang="el-GR" dirty="0"/>
              <a:t>, </a:t>
            </a:r>
            <a:r>
              <a:rPr lang="el-GR" dirty="0" err="1"/>
              <a:t>πεντόζες</a:t>
            </a:r>
            <a:r>
              <a:rPr lang="el-GR" dirty="0"/>
              <a:t>, </a:t>
            </a:r>
            <a:r>
              <a:rPr lang="el-GR" dirty="0" err="1"/>
              <a:t>εξόζες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l-GR" dirty="0"/>
              <a:t>    </a:t>
            </a:r>
            <a:r>
              <a:rPr lang="el-GR" dirty="0" err="1"/>
              <a:t>Αλδόζες</a:t>
            </a:r>
            <a:r>
              <a:rPr lang="el-GR" dirty="0"/>
              <a:t> </a:t>
            </a:r>
            <a:r>
              <a:rPr lang="en-US" dirty="0"/>
              <a:t>C1 </a:t>
            </a:r>
            <a:r>
              <a:rPr lang="el-GR" dirty="0"/>
              <a:t>και </a:t>
            </a:r>
            <a:r>
              <a:rPr lang="el-GR" dirty="0" err="1"/>
              <a:t>κετόζες</a:t>
            </a:r>
            <a:r>
              <a:rPr lang="el-GR" dirty="0"/>
              <a:t> </a:t>
            </a:r>
            <a:r>
              <a:rPr lang="en-US" dirty="0"/>
              <a:t>C2</a:t>
            </a:r>
            <a:endParaRPr lang="el-GR" dirty="0"/>
          </a:p>
          <a:p>
            <a:r>
              <a:rPr lang="el-GR" dirty="0"/>
              <a:t> </a:t>
            </a:r>
            <a:r>
              <a:rPr lang="el-GR" dirty="0" err="1"/>
              <a:t>Δισακχαρίτες</a:t>
            </a:r>
            <a:r>
              <a:rPr lang="el-GR" dirty="0"/>
              <a:t> (2 απλά σάκχαρα)</a:t>
            </a:r>
          </a:p>
          <a:p>
            <a:r>
              <a:rPr lang="el-GR" dirty="0"/>
              <a:t> </a:t>
            </a:r>
            <a:r>
              <a:rPr lang="el-GR" dirty="0" err="1"/>
              <a:t>Ολιγοσακχαρίτες</a:t>
            </a:r>
            <a:r>
              <a:rPr lang="el-GR" dirty="0"/>
              <a:t> (μέχρι 10-20 </a:t>
            </a:r>
            <a:r>
              <a:rPr lang="el-GR" dirty="0" err="1"/>
              <a:t>μονοσακχαρικές</a:t>
            </a:r>
            <a:r>
              <a:rPr lang="el-GR" dirty="0"/>
              <a:t> ομάδες)</a:t>
            </a:r>
          </a:p>
          <a:p>
            <a:r>
              <a:rPr lang="el-GR" dirty="0"/>
              <a:t> Πολυσακχαρίτες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EC7D4BB-2BAF-6BBE-54CB-789E5E4D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83" y="1999490"/>
            <a:ext cx="6387182" cy="40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43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6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D4C788B-B187-478F-87B0-B3CC11650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718" y="643467"/>
            <a:ext cx="45125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51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98135FE-95E1-42D3-ACB7-CD494F75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707" y="643467"/>
            <a:ext cx="527858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7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3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7453363-6890-4E47-A57C-AB707DD58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05" y="643467"/>
            <a:ext cx="89855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DD91921-F3A6-4665-B45E-2CDCD0EC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86" y="643467"/>
            <a:ext cx="82534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2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1039FEF-0040-493F-A314-20495AB5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59" y="643467"/>
            <a:ext cx="96052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27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EC6EB2-B781-4FD7-A5C6-C4DDBF67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327"/>
          </a:xfrm>
        </p:spPr>
        <p:txBody>
          <a:bodyPr/>
          <a:lstStyle/>
          <a:p>
            <a:pPr algn="ctr"/>
            <a:r>
              <a:rPr lang="el-GR" dirty="0"/>
              <a:t> Λιπίδια με φυσιολογική σημασία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D91587-4933-47C8-9804-F8DC27EED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8"/>
            <a:ext cx="10515600" cy="514184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b="1" dirty="0"/>
              <a:t>Απλά λιπίδια</a:t>
            </a:r>
            <a:r>
              <a:rPr lang="el-GR" dirty="0"/>
              <a:t>: λιπαρά οξέα και εστέρες των λιπαρών οξέων με αλκοόλες (ουδέτερα λίπη, εστέρες των λιπαρών οξέων με </a:t>
            </a:r>
            <a:r>
              <a:rPr lang="el-GR" dirty="0" err="1"/>
              <a:t>γλυκερόλη</a:t>
            </a:r>
            <a:r>
              <a:rPr lang="el-GR" dirty="0"/>
              <a:t> ή γλυκερίδια)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b="1" dirty="0"/>
              <a:t>Σύνθετα λιπίδια</a:t>
            </a:r>
            <a:r>
              <a:rPr lang="el-GR" dirty="0"/>
              <a:t>: εστέρες με επιπρόσθετες ομάδες </a:t>
            </a:r>
          </a:p>
          <a:p>
            <a:r>
              <a:rPr lang="el-GR" i="1" dirty="0" err="1"/>
              <a:t>Φωσφολιπίδια</a:t>
            </a:r>
            <a:r>
              <a:rPr lang="el-GR" i="1" dirty="0"/>
              <a:t> </a:t>
            </a:r>
            <a:r>
              <a:rPr lang="el-GR" dirty="0"/>
              <a:t>(λιπαρό οξύ + </a:t>
            </a:r>
            <a:r>
              <a:rPr lang="el-GR" dirty="0" err="1"/>
              <a:t>γλυκερόλη</a:t>
            </a:r>
            <a:r>
              <a:rPr lang="el-GR"/>
              <a:t> + αλκοόλη</a:t>
            </a:r>
            <a:r>
              <a:rPr lang="el-GR" dirty="0"/>
              <a:t>+ φωσφορικό οξύ)</a:t>
            </a:r>
          </a:p>
          <a:p>
            <a:pPr marL="0" indent="0">
              <a:buNone/>
            </a:pPr>
            <a:r>
              <a:rPr lang="el-GR" dirty="0" err="1"/>
              <a:t>γλυκεροφωσφολιπίδια</a:t>
            </a:r>
            <a:r>
              <a:rPr lang="el-GR" dirty="0"/>
              <a:t>, </a:t>
            </a:r>
            <a:r>
              <a:rPr lang="el-GR" dirty="0" err="1"/>
              <a:t>σφιγγολιπίδια</a:t>
            </a:r>
            <a:r>
              <a:rPr lang="el-GR" dirty="0"/>
              <a:t> (</a:t>
            </a:r>
            <a:r>
              <a:rPr lang="el-GR" dirty="0" err="1"/>
              <a:t>σφιγγομυελίνες</a:t>
            </a:r>
            <a:r>
              <a:rPr lang="el-GR" dirty="0"/>
              <a:t> νευρικού συστήματος)</a:t>
            </a:r>
          </a:p>
          <a:p>
            <a:r>
              <a:rPr lang="el-GR" i="1" dirty="0" err="1"/>
              <a:t>Γλυκολιπίδια</a:t>
            </a:r>
            <a:r>
              <a:rPr lang="el-GR" dirty="0"/>
              <a:t> (λιπαρό οξύ + αλκοόλη </a:t>
            </a:r>
            <a:r>
              <a:rPr lang="el-GR" dirty="0" err="1"/>
              <a:t>σφιγγοσίνη</a:t>
            </a:r>
            <a:r>
              <a:rPr lang="el-GR" dirty="0"/>
              <a:t> + υδατάνθρακας)</a:t>
            </a:r>
          </a:p>
          <a:p>
            <a:r>
              <a:rPr lang="el-GR" i="1" dirty="0" err="1"/>
              <a:t>Θειολιπίδια</a:t>
            </a:r>
            <a:r>
              <a:rPr lang="el-GR" i="1" dirty="0"/>
              <a:t>, </a:t>
            </a:r>
            <a:r>
              <a:rPr lang="el-GR" i="1" dirty="0" err="1"/>
              <a:t>αμινολιπίδια</a:t>
            </a:r>
            <a:r>
              <a:rPr lang="el-GR" i="1" dirty="0"/>
              <a:t> και </a:t>
            </a:r>
            <a:r>
              <a:rPr lang="el-GR" i="1" dirty="0" err="1"/>
              <a:t>λιποπρωτεΐνες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b="1" dirty="0" err="1"/>
              <a:t>Στεροειδή</a:t>
            </a:r>
            <a:r>
              <a:rPr lang="el-GR" b="1" dirty="0"/>
              <a:t>:</a:t>
            </a:r>
            <a:r>
              <a:rPr lang="el-GR" dirty="0"/>
              <a:t> χοληστερόλη και οι εστέρες της, βιοσύνθεση ανδρογόνων, οιστρογόνων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b="1" dirty="0" err="1"/>
              <a:t>Προσταγλανδίνες</a:t>
            </a:r>
            <a:r>
              <a:rPr lang="el-GR" b="1" dirty="0"/>
              <a:t> και </a:t>
            </a:r>
            <a:r>
              <a:rPr lang="el-GR" b="1" dirty="0" err="1"/>
              <a:t>θρομβοξάνια</a:t>
            </a:r>
            <a:r>
              <a:rPr lang="el-GR" b="1" dirty="0"/>
              <a:t>: </a:t>
            </a:r>
            <a:r>
              <a:rPr lang="el-GR" dirty="0"/>
              <a:t>λιπίδια των φλεγμονωδών αντιδράσεων, ρύθμιση διαπερατότητας κυτταρικών μεμβρανών, μηχανισμοί αγγειοδιαστολής και αγγειοσυστολής – μηχανισμοί πήξης του αίματος.</a:t>
            </a:r>
          </a:p>
          <a:p>
            <a:pPr>
              <a:buFont typeface="Wingdings" panose="05000000000000000000" pitchFamily="2" charset="2"/>
              <a:buChar char="v"/>
            </a:pPr>
            <a:endParaRPr lang="el-GR" b="1" i="1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1232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D21D4DA-3C0F-40CC-8BF6-3316A5D7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37" y="0"/>
            <a:ext cx="76867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0E518D-B4B8-4A4A-B616-D67ACA8384C8}"/>
              </a:ext>
            </a:extLst>
          </p:cNvPr>
          <p:cNvSpPr txBox="1"/>
          <p:nvPr/>
        </p:nvSpPr>
        <p:spPr>
          <a:xfrm>
            <a:off x="0" y="344557"/>
            <a:ext cx="3088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err="1"/>
              <a:t>Προσταγλανδίνες</a:t>
            </a:r>
            <a:r>
              <a:rPr lang="el-GR" sz="2000" b="1" dirty="0"/>
              <a:t> </a:t>
            </a:r>
            <a:r>
              <a:rPr lang="en-US" sz="2000" b="1" dirty="0"/>
              <a:t>(PGs) </a:t>
            </a:r>
            <a:r>
              <a:rPr lang="el-GR" sz="2000" b="1" dirty="0"/>
              <a:t>και</a:t>
            </a:r>
          </a:p>
          <a:p>
            <a:r>
              <a:rPr lang="el-GR" sz="2000" b="1" dirty="0" err="1"/>
              <a:t>Θρομβοξάνια</a:t>
            </a:r>
            <a:r>
              <a:rPr lang="en-US" sz="2000" b="1" dirty="0"/>
              <a:t> (TXs)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989055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6B9338-9032-4D86-BE27-5E962C1D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562"/>
          </a:xfrm>
        </p:spPr>
        <p:txBody>
          <a:bodyPr/>
          <a:lstStyle/>
          <a:p>
            <a:pPr algn="ctr"/>
            <a:r>
              <a:rPr lang="el-GR" dirty="0"/>
              <a:t>Λιπαρά οξέα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7A1E7C-2DFE-4954-8E16-202EC9768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Είναι </a:t>
            </a:r>
            <a:r>
              <a:rPr lang="el-GR" dirty="0" err="1"/>
              <a:t>αλειφατικά</a:t>
            </a:r>
            <a:r>
              <a:rPr lang="el-GR" dirty="0"/>
              <a:t> </a:t>
            </a:r>
            <a:r>
              <a:rPr lang="el-GR" dirty="0" err="1"/>
              <a:t>καρβοξυλικά</a:t>
            </a:r>
            <a:r>
              <a:rPr lang="el-GR" dirty="0"/>
              <a:t> οξέα</a:t>
            </a:r>
          </a:p>
          <a:p>
            <a:r>
              <a:rPr lang="el-GR" b="1" dirty="0"/>
              <a:t>Κορεσμένα</a:t>
            </a:r>
            <a:r>
              <a:rPr lang="el-GR" dirty="0"/>
              <a:t> (δεν περιέχουν διπλούς δεσμούς) πχ οξικό, βουτυρικό, </a:t>
            </a:r>
            <a:r>
              <a:rPr lang="el-GR" dirty="0" err="1"/>
              <a:t>παλμιτικό</a:t>
            </a:r>
            <a:r>
              <a:rPr lang="el-GR" dirty="0"/>
              <a:t>, στεατικό </a:t>
            </a:r>
            <a:r>
              <a:rPr lang="el-GR" dirty="0" err="1"/>
              <a:t>κλπ</a:t>
            </a:r>
            <a:endParaRPr lang="el-GR" dirty="0"/>
          </a:p>
          <a:p>
            <a:r>
              <a:rPr lang="el-GR" b="1" dirty="0"/>
              <a:t>Ακόρεστα</a:t>
            </a:r>
            <a:r>
              <a:rPr lang="el-GR" dirty="0"/>
              <a:t> (περιέχουν ένα ή περισσότερους διπλούς δεσμούς) πχ </a:t>
            </a:r>
            <a:r>
              <a:rPr lang="el-GR" dirty="0" err="1"/>
              <a:t>ελαϊκό</a:t>
            </a:r>
            <a:r>
              <a:rPr lang="el-GR" dirty="0"/>
              <a:t>,  </a:t>
            </a:r>
            <a:r>
              <a:rPr lang="el-GR" dirty="0" err="1"/>
              <a:t>λινολενικό</a:t>
            </a:r>
            <a:r>
              <a:rPr lang="el-GR" dirty="0"/>
              <a:t> , </a:t>
            </a:r>
            <a:r>
              <a:rPr lang="el-GR" dirty="0" err="1"/>
              <a:t>αραχιδονικό</a:t>
            </a:r>
            <a:r>
              <a:rPr lang="el-GR" dirty="0"/>
              <a:t> </a:t>
            </a:r>
            <a:r>
              <a:rPr lang="el-GR" dirty="0" err="1"/>
              <a:t>κλπ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/>
              <a:t>Μονοακόρεστα</a:t>
            </a:r>
            <a:r>
              <a:rPr lang="el-GR" dirty="0"/>
              <a:t> πχ </a:t>
            </a:r>
            <a:r>
              <a:rPr lang="el-GR" dirty="0" err="1"/>
              <a:t>ελαϊκό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/>
              <a:t>Πολυακόρεαστα</a:t>
            </a:r>
            <a:r>
              <a:rPr lang="el-GR" dirty="0"/>
              <a:t> πχ  </a:t>
            </a:r>
            <a:r>
              <a:rPr lang="el-GR" dirty="0" err="1"/>
              <a:t>αραχιδονικό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dirty="0" err="1"/>
              <a:t>Εικοσανοειδή</a:t>
            </a:r>
            <a:r>
              <a:rPr lang="el-GR" dirty="0"/>
              <a:t> (</a:t>
            </a:r>
            <a:r>
              <a:rPr lang="el-GR" dirty="0" err="1"/>
              <a:t>προστανοειδή</a:t>
            </a:r>
            <a:r>
              <a:rPr lang="el-GR" dirty="0"/>
              <a:t> όπως </a:t>
            </a:r>
            <a:r>
              <a:rPr lang="el-GR" dirty="0" err="1"/>
              <a:t>λευκοτριένια</a:t>
            </a:r>
            <a:r>
              <a:rPr lang="el-GR" dirty="0"/>
              <a:t>, </a:t>
            </a:r>
            <a:r>
              <a:rPr lang="el-GR" dirty="0" err="1"/>
              <a:t>προσταγλανδίνες</a:t>
            </a:r>
            <a:r>
              <a:rPr lang="el-GR" dirty="0"/>
              <a:t>,    </a:t>
            </a:r>
            <a:r>
              <a:rPr lang="el-GR" dirty="0" err="1"/>
              <a:t>λιποξίνες</a:t>
            </a:r>
            <a:r>
              <a:rPr lang="el-GR" dirty="0"/>
              <a:t>, </a:t>
            </a:r>
            <a:r>
              <a:rPr lang="el-GR" dirty="0" err="1"/>
              <a:t>προστακυκλίνες</a:t>
            </a:r>
            <a:r>
              <a:rPr lang="el-GR" dirty="0"/>
              <a:t>, </a:t>
            </a:r>
            <a:r>
              <a:rPr lang="el-GR" dirty="0" err="1"/>
              <a:t>θρομβοξάνες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9806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5A037C-F0DE-4C5C-B626-B0DAF86F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917609"/>
            <a:ext cx="5129784" cy="50227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B58F73C-4E81-4BAB-A55B-7C3D44B8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113070"/>
            <a:ext cx="5129784" cy="46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07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42DEB5-C015-47D5-A980-6FA8116C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318"/>
          </a:xfrm>
        </p:spPr>
        <p:txBody>
          <a:bodyPr/>
          <a:lstStyle/>
          <a:p>
            <a:pPr algn="ctr"/>
            <a:r>
              <a:rPr lang="el-GR" dirty="0"/>
              <a:t>Φυσιολογική σημασία λιπιδίων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1D2BAE-338A-485A-8D68-15F30DE8C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557"/>
            <a:ext cx="10515600" cy="4308406"/>
          </a:xfrm>
        </p:spPr>
        <p:txBody>
          <a:bodyPr/>
          <a:lstStyle/>
          <a:p>
            <a:r>
              <a:rPr lang="el-GR" dirty="0" err="1"/>
              <a:t>Τριακυλογλυκερόλες</a:t>
            </a:r>
            <a:r>
              <a:rPr lang="el-GR" dirty="0"/>
              <a:t> : κύρια αποθηκευτική μορφή λιπαρών οξέων</a:t>
            </a:r>
          </a:p>
          <a:p>
            <a:r>
              <a:rPr lang="el-GR" dirty="0" err="1"/>
              <a:t>Φωσφολιπίδια</a:t>
            </a:r>
            <a:r>
              <a:rPr lang="el-GR" dirty="0"/>
              <a:t>: κύρια συστατικά των βιολ. Μεμβρανών</a:t>
            </a:r>
          </a:p>
          <a:p>
            <a:r>
              <a:rPr lang="el-GR" dirty="0" err="1"/>
              <a:t>Γλυκολιπίδια</a:t>
            </a:r>
            <a:r>
              <a:rPr lang="el-GR" dirty="0"/>
              <a:t> ή </a:t>
            </a:r>
            <a:r>
              <a:rPr lang="el-GR" dirty="0" err="1"/>
              <a:t>γλυκοσφιγγολιπίδια</a:t>
            </a:r>
            <a:r>
              <a:rPr lang="el-GR" dirty="0"/>
              <a:t>: συστατικό νευρικών κυττάρων</a:t>
            </a:r>
          </a:p>
          <a:p>
            <a:r>
              <a:rPr lang="el-GR" dirty="0" err="1"/>
              <a:t>Στεροειδή</a:t>
            </a:r>
            <a:r>
              <a:rPr lang="el-GR" dirty="0"/>
              <a:t>: κύριο συστατικό των </a:t>
            </a:r>
            <a:r>
              <a:rPr lang="el-GR" dirty="0" err="1"/>
              <a:t>κυτταροπλασματικών</a:t>
            </a:r>
            <a:r>
              <a:rPr lang="el-GR" dirty="0"/>
              <a:t> μεμβρανών των νευρικών κυττάρων. Πρόδρομο μόριο βιοσύνθεσης χολικών οξέων, </a:t>
            </a:r>
            <a:r>
              <a:rPr lang="el-GR" dirty="0" err="1"/>
              <a:t>φλοιοεπινεφριδικών</a:t>
            </a:r>
            <a:r>
              <a:rPr lang="el-GR" dirty="0"/>
              <a:t> ορμονών, ορμονών του φύλου, της βιταμίνης </a:t>
            </a:r>
            <a:r>
              <a:rPr lang="en-US" dirty="0"/>
              <a:t>D</a:t>
            </a:r>
            <a:r>
              <a:rPr lang="el-GR" dirty="0"/>
              <a:t>, των καρδιακών </a:t>
            </a:r>
            <a:r>
              <a:rPr lang="el-GR" dirty="0" err="1"/>
              <a:t>γλυκοσιδίων</a:t>
            </a:r>
            <a:r>
              <a:rPr lang="el-GR" dirty="0"/>
              <a:t> </a:t>
            </a:r>
            <a:r>
              <a:rPr lang="el-GR" dirty="0" err="1"/>
              <a:t>κλπ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8085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C876965-DD8C-3D4F-056B-10893BC96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70" y="1499213"/>
            <a:ext cx="10663859" cy="38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53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γραμμή, στιγμιότυπο οθόνη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4FCA6C6D-4774-DDE3-5D0F-669E82FB9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61507"/>
            <a:ext cx="10905066" cy="3734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8CC43-6A09-08D0-9CEA-3F13FCD986D9}"/>
              </a:ext>
            </a:extLst>
          </p:cNvPr>
          <p:cNvSpPr txBox="1"/>
          <p:nvPr/>
        </p:nvSpPr>
        <p:spPr>
          <a:xfrm>
            <a:off x="3511826" y="728870"/>
            <a:ext cx="570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/>
              <a:t>Τριγλυκερίδια</a:t>
            </a:r>
            <a:r>
              <a:rPr lang="el-GR" sz="2800" dirty="0"/>
              <a:t> ή </a:t>
            </a:r>
            <a:r>
              <a:rPr lang="el-GR" sz="2800" dirty="0" err="1"/>
              <a:t>Τριακυλογλυκερόλες</a:t>
            </a:r>
            <a:r>
              <a:rPr lang="el-G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715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5EC1E6E-0531-4E07-BBB9-C81F1A30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4" y="1122122"/>
            <a:ext cx="5285690" cy="3517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13CC4-F973-4A72-8DC3-826A7B39AEEB}"/>
              </a:ext>
            </a:extLst>
          </p:cNvPr>
          <p:cNvSpPr txBox="1"/>
          <p:nvPr/>
        </p:nvSpPr>
        <p:spPr>
          <a:xfrm>
            <a:off x="821636" y="297804"/>
            <a:ext cx="126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λεκιθίνη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5B1B7A-2F8A-46AF-9BC9-28440AF4C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81" y="528637"/>
            <a:ext cx="4505325" cy="58007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01D6F8F-803E-4CEE-850C-4514E9BD5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833" y="4222465"/>
            <a:ext cx="3955774" cy="26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96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169A55-3CA8-8047-A3BF-CED26F05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04" y="643466"/>
            <a:ext cx="8985591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BAC3D2-3E01-883F-3B61-C021D32DB8E7}"/>
              </a:ext>
            </a:extLst>
          </p:cNvPr>
          <p:cNvSpPr txBox="1"/>
          <p:nvPr/>
        </p:nvSpPr>
        <p:spPr>
          <a:xfrm>
            <a:off x="4164037" y="0"/>
            <a:ext cx="35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err="1"/>
              <a:t>Στεροειδή</a:t>
            </a:r>
            <a:r>
              <a:rPr lang="el-GR" sz="3600" dirty="0"/>
              <a:t> λιπίδια</a:t>
            </a:r>
          </a:p>
        </p:txBody>
      </p:sp>
    </p:spTree>
    <p:extLst>
      <p:ext uri="{BB962C8B-B14F-4D97-AF65-F5344CB8AC3E}">
        <p14:creationId xmlns:p14="http://schemas.microsoft.com/office/powerpoint/2010/main" val="2035323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E49E3F-EE9F-7F81-B29F-0E85C5D1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9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C0FB9B-EEE2-4E29-88E1-7C1BCE36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/>
          <a:lstStyle/>
          <a:p>
            <a:pPr algn="ctr"/>
            <a:r>
              <a:rPr lang="el-GR" dirty="0"/>
              <a:t>Φυσιολογική σημασία λιπιδίων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9EF519-9D1C-4A2D-93B2-346B30B1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err="1"/>
              <a:t>Υπεροξείδωση</a:t>
            </a:r>
            <a:r>
              <a:rPr lang="el-GR" b="1" dirty="0"/>
              <a:t> (</a:t>
            </a:r>
            <a:r>
              <a:rPr lang="el-GR" b="1" dirty="0" err="1"/>
              <a:t>αυτοοξείδωση</a:t>
            </a:r>
            <a:r>
              <a:rPr lang="el-GR" b="1" dirty="0"/>
              <a:t>) </a:t>
            </a:r>
            <a:r>
              <a:rPr lang="el-GR" dirty="0"/>
              <a:t>των λιπιδίων και απελευθέρωση ελευθέρων ριζών με συνέπεια δυνητικά ολέθριες </a:t>
            </a:r>
            <a:r>
              <a:rPr lang="el-GR" dirty="0" err="1"/>
              <a:t>ιστικές</a:t>
            </a:r>
            <a:r>
              <a:rPr lang="el-GR" dirty="0"/>
              <a:t> βλάβες όπου </a:t>
            </a:r>
            <a:r>
              <a:rPr lang="en-US" dirty="0"/>
              <a:t>in vivo </a:t>
            </a:r>
            <a:r>
              <a:rPr lang="el-GR" dirty="0"/>
              <a:t>να αποτελούν αιτία φλεγμονωδών νοσημάτων, αιτία καρκίνου, αθηροσκλήρωσης και γήρανσης   </a:t>
            </a:r>
          </a:p>
          <a:p>
            <a:r>
              <a:rPr lang="el-GR" b="1" dirty="0"/>
              <a:t>Προσανατολίζονται στις επιφάνειες επαφής ελαίου-ύδατος</a:t>
            </a:r>
          </a:p>
          <a:p>
            <a:pPr marL="0" indent="0">
              <a:buNone/>
            </a:pPr>
            <a:r>
              <a:rPr lang="el-GR" dirty="0"/>
              <a:t> Σχηματίζουν </a:t>
            </a:r>
            <a:r>
              <a:rPr lang="el-GR" dirty="0" err="1"/>
              <a:t>διπλοστοιβάδες</a:t>
            </a:r>
            <a:r>
              <a:rPr lang="el-GR" dirty="0"/>
              <a:t> βιολογικών μεμβρανών, </a:t>
            </a:r>
            <a:r>
              <a:rPr lang="el-GR" dirty="0" err="1"/>
              <a:t>μικύλλια</a:t>
            </a:r>
            <a:r>
              <a:rPr lang="el-GR" dirty="0"/>
              <a:t>, </a:t>
            </a:r>
            <a:r>
              <a:rPr lang="el-GR" dirty="0" err="1"/>
              <a:t>λιποσώματα</a:t>
            </a:r>
            <a:r>
              <a:rPr lang="el-GR" dirty="0"/>
              <a:t> και γαλακτώματα</a:t>
            </a:r>
          </a:p>
          <a:p>
            <a:r>
              <a:rPr lang="el-GR" dirty="0"/>
              <a:t>Σημασία στον </a:t>
            </a:r>
            <a:r>
              <a:rPr lang="el-GR" b="1" dirty="0"/>
              <a:t>μεταβολισμό νοσημάτων </a:t>
            </a:r>
            <a:r>
              <a:rPr lang="el-GR" dirty="0"/>
              <a:t>όπως η παχυσαρκία, ο σακχαρώδης διαβήτης και τα καρδιαγγειακά</a:t>
            </a:r>
          </a:p>
        </p:txBody>
      </p:sp>
    </p:spTree>
    <p:extLst>
      <p:ext uri="{BB962C8B-B14F-4D97-AF65-F5344CB8AC3E}">
        <p14:creationId xmlns:p14="http://schemas.microsoft.com/office/powerpoint/2010/main" val="1328829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53C0F0-0E88-4FB9-B433-3012CC88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6"/>
            <a:ext cx="742808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0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6B2EF23-CD8A-40C7-9E9B-60E56569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5" y="643466"/>
            <a:ext cx="752846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12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C060FB-6EC9-4F43-8E46-9E319761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Μεταβολισμός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480473-AD09-43D8-A894-B324966F2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1" y="1825625"/>
            <a:ext cx="744767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Όρος που χρησιμοποιείται για την περιγραφή των μηχανισμών που ρυθμίζουν τη ροή των </a:t>
            </a:r>
            <a:r>
              <a:rPr lang="el-GR" dirty="0" err="1"/>
              <a:t>μεταβολιτών</a:t>
            </a:r>
            <a:r>
              <a:rPr lang="el-GR" dirty="0"/>
              <a:t> στον οργανισμό </a:t>
            </a:r>
          </a:p>
          <a:p>
            <a:pPr marL="0" indent="0">
              <a:buNone/>
            </a:pPr>
            <a:r>
              <a:rPr lang="el-GR" dirty="0"/>
              <a:t>Οι μεταβολικές οδοί είναι 3 κατηγοριών:</a:t>
            </a:r>
          </a:p>
          <a:p>
            <a:pPr marL="0" indent="0">
              <a:buNone/>
            </a:pPr>
            <a:r>
              <a:rPr lang="el-GR" b="1" dirty="0"/>
              <a:t>Αναβολικές</a:t>
            </a:r>
            <a:r>
              <a:rPr lang="el-GR" dirty="0"/>
              <a:t> (σύνθεση μεγαλύτερων μορίων από πρόδρομα μόρια. </a:t>
            </a:r>
            <a:r>
              <a:rPr lang="el-GR" dirty="0" err="1"/>
              <a:t>Ενδόθερμες</a:t>
            </a:r>
            <a:r>
              <a:rPr lang="el-GR" dirty="0"/>
              <a:t> αντιδράσεις)</a:t>
            </a:r>
          </a:p>
          <a:p>
            <a:pPr marL="0" indent="0">
              <a:buNone/>
            </a:pPr>
            <a:r>
              <a:rPr lang="el-GR" b="1" dirty="0" err="1"/>
              <a:t>Καταβολικές</a:t>
            </a:r>
            <a:r>
              <a:rPr lang="el-GR" b="1" dirty="0"/>
              <a:t> </a:t>
            </a:r>
            <a:r>
              <a:rPr lang="el-GR" dirty="0"/>
              <a:t>(διάσπαση και οξείδωση μορίων. Εξώθερμες αντιδράσεις)</a:t>
            </a:r>
          </a:p>
          <a:p>
            <a:pPr marL="0" indent="0">
              <a:buNone/>
            </a:pPr>
            <a:r>
              <a:rPr lang="el-GR" b="1" dirty="0" err="1"/>
              <a:t>Αμφιβολικές</a:t>
            </a:r>
            <a:r>
              <a:rPr lang="el-GR" dirty="0"/>
              <a:t> (οδοί σύνδεσμοι μεταξύ αναβολικών και </a:t>
            </a:r>
            <a:r>
              <a:rPr lang="el-GR" dirty="0" err="1"/>
              <a:t>καταβολικών</a:t>
            </a:r>
            <a:r>
              <a:rPr lang="el-GR" dirty="0"/>
              <a:t> οδών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F2D581-DDF6-9DAD-9B89-74EEE968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825" y="1825625"/>
            <a:ext cx="4398498" cy="42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70440A-F0DC-483A-88B2-E270132E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Απορρόφηση των μονοσακχαριτών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B37C6E-61FA-4DCC-A98B-D7B81F08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825625"/>
            <a:ext cx="10889974" cy="4351338"/>
          </a:xfrm>
        </p:spPr>
        <p:txBody>
          <a:bodyPr>
            <a:normAutofit fontScale="92500"/>
          </a:bodyPr>
          <a:lstStyle/>
          <a:p>
            <a:r>
              <a:rPr lang="el-GR" dirty="0"/>
              <a:t>Προϊόντα </a:t>
            </a:r>
            <a:r>
              <a:rPr lang="el-GR" dirty="0" err="1"/>
              <a:t>ενζυμικής</a:t>
            </a:r>
            <a:r>
              <a:rPr lang="el-GR" dirty="0"/>
              <a:t> διάσπασης αρχικά κυρίως της παγκρεατικής </a:t>
            </a:r>
            <a:r>
              <a:rPr lang="el-GR" dirty="0" err="1"/>
              <a:t>αμυλάσης</a:t>
            </a:r>
            <a:r>
              <a:rPr lang="el-GR" dirty="0"/>
              <a:t> και τελικής διάσπασης από τα ένζυμα που βρίσκονται ενσωματωμένα στη μεμβράνη των κυττάρων της </a:t>
            </a:r>
            <a:r>
              <a:rPr lang="el-GR" dirty="0" err="1"/>
              <a:t>ψηκτροειδούς</a:t>
            </a:r>
            <a:r>
              <a:rPr lang="el-GR" dirty="0"/>
              <a:t> παρυφής του εντερικού επιθηλίου (</a:t>
            </a:r>
            <a:r>
              <a:rPr lang="el-GR" dirty="0" err="1"/>
              <a:t>λακτάση</a:t>
            </a:r>
            <a:r>
              <a:rPr lang="el-GR" dirty="0"/>
              <a:t>, α-</a:t>
            </a:r>
            <a:r>
              <a:rPr lang="el-GR" dirty="0" err="1"/>
              <a:t>γλυκοσιδάση</a:t>
            </a:r>
            <a:r>
              <a:rPr lang="el-GR" dirty="0"/>
              <a:t>, α-</a:t>
            </a:r>
            <a:r>
              <a:rPr lang="el-GR" dirty="0" err="1"/>
              <a:t>δεξτρινάση</a:t>
            </a:r>
            <a:r>
              <a:rPr lang="el-GR" dirty="0"/>
              <a:t>, </a:t>
            </a:r>
            <a:r>
              <a:rPr lang="el-GR" dirty="0" err="1"/>
              <a:t>σουκράση</a:t>
            </a:r>
            <a:r>
              <a:rPr lang="el-GR" dirty="0"/>
              <a:t>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  <a:p>
            <a:r>
              <a:rPr lang="el-GR" dirty="0"/>
              <a:t>Ταχύτητα απορρόφησης μέσω του εντερικού επιθηλίου</a:t>
            </a:r>
          </a:p>
          <a:p>
            <a:pPr marL="0" indent="0">
              <a:buNone/>
            </a:pPr>
            <a:r>
              <a:rPr lang="el-GR" dirty="0"/>
              <a:t>γαλακτόζη&gt;γλυκόζη&gt;φρουκτόζη&gt;</a:t>
            </a:r>
            <a:r>
              <a:rPr lang="el-GR" dirty="0" err="1"/>
              <a:t>μαννόζη</a:t>
            </a:r>
            <a:r>
              <a:rPr lang="el-GR" dirty="0"/>
              <a:t>&gt;</a:t>
            </a:r>
            <a:r>
              <a:rPr lang="el-GR" dirty="0" err="1"/>
              <a:t>ξυλόζη</a:t>
            </a:r>
            <a:r>
              <a:rPr lang="el-GR" dirty="0"/>
              <a:t>&gt;</a:t>
            </a:r>
            <a:r>
              <a:rPr lang="el-GR" dirty="0" err="1"/>
              <a:t>αραβινόζη</a:t>
            </a:r>
            <a:endParaRPr lang="el-GR" dirty="0"/>
          </a:p>
          <a:p>
            <a:r>
              <a:rPr lang="el-GR" dirty="0"/>
              <a:t>Για όλους τους μονοσακχαρίτες υπάρχει σύστημα παθητικής μεταφοράς από τα </a:t>
            </a:r>
            <a:r>
              <a:rPr lang="el-GR" u="sng" dirty="0"/>
              <a:t>κύτταρα του εντερικού επιθηλίου</a:t>
            </a:r>
          </a:p>
          <a:p>
            <a:r>
              <a:rPr lang="el-GR" dirty="0"/>
              <a:t>Για την γλυκόζη και γαλακτόζη στα κύτταρα του εντερικού επιθηλίου υπάρχει και σύστημα ενεργητικής μεταφοράς (</a:t>
            </a:r>
            <a:r>
              <a:rPr lang="el-GR" dirty="0" err="1"/>
              <a:t>συμμεταφορά</a:t>
            </a:r>
            <a:r>
              <a:rPr lang="el-GR" dirty="0"/>
              <a:t> μαζί με ιόντα </a:t>
            </a:r>
            <a:r>
              <a:rPr lang="en-US" dirty="0"/>
              <a:t>Na)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0032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1159B8-BBA9-4474-AB56-0E2F6359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Είσοδος της γλυκόζης στα κύτταρα των ιστών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2C9224-DE24-47C3-872F-FAC97E4B6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Στο </a:t>
            </a:r>
            <a:r>
              <a:rPr lang="el-GR" u="sng" dirty="0"/>
              <a:t>ήπαρ</a:t>
            </a:r>
            <a:r>
              <a:rPr lang="el-GR" dirty="0"/>
              <a:t> η γλυκόζη διακινείται μέσω της κυτταρικής μεμβράνης των ηπατικών κυττάρων με διευκολυνόμενη διάχυση μέσω ειδικού φορέα</a:t>
            </a:r>
          </a:p>
          <a:p>
            <a:r>
              <a:rPr lang="el-GR" dirty="0"/>
              <a:t>Στο </a:t>
            </a:r>
            <a:r>
              <a:rPr lang="el-GR" u="sng" dirty="0"/>
              <a:t>νευρικό ιστό </a:t>
            </a:r>
            <a:r>
              <a:rPr lang="el-GR" dirty="0"/>
              <a:t>όπου οι ανάγκες σε γλυκόζη είναι μεγαλύτερες η διευκολυνόμενη διάχυση είναι αποδοτικότερη(η μεταφορά αυτή αρχίζει να υστερεί όταν η συγκέντρωση της γλυκόζης στο αίμα πέφτει κάτω από 60</a:t>
            </a:r>
            <a:r>
              <a:rPr lang="en-US" dirty="0"/>
              <a:t>mg%)</a:t>
            </a:r>
          </a:p>
          <a:p>
            <a:r>
              <a:rPr lang="el-GR" dirty="0"/>
              <a:t>Στο </a:t>
            </a:r>
            <a:r>
              <a:rPr lang="el-GR" u="sng" dirty="0"/>
              <a:t>μυϊκό</a:t>
            </a:r>
            <a:r>
              <a:rPr lang="el-GR" dirty="0"/>
              <a:t> και </a:t>
            </a:r>
            <a:r>
              <a:rPr lang="el-GR" u="sng" dirty="0"/>
              <a:t>λιπώδη ιστό </a:t>
            </a:r>
            <a:r>
              <a:rPr lang="el-GR" dirty="0"/>
              <a:t>η είσοδος της γλυκόζης βρίσκεται κάτω από τη ρυθμιστική δράση της ινσουλίνης.</a:t>
            </a:r>
          </a:p>
        </p:txBody>
      </p:sp>
    </p:spTree>
    <p:extLst>
      <p:ext uri="{BB962C8B-B14F-4D97-AF65-F5344CB8AC3E}">
        <p14:creationId xmlns:p14="http://schemas.microsoft.com/office/powerpoint/2010/main" val="330263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EE8ADD-1003-4EEA-B43D-00EF2D7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/>
              <a:t>Η γλυκόζη αποτελεί τον σημαντικότερο μονοσακχαρίτη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27501C-9247-4574-B65F-FAF9D33DF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6235" cy="4667250"/>
          </a:xfrm>
        </p:spPr>
        <p:txBody>
          <a:bodyPr/>
          <a:lstStyle/>
          <a:p>
            <a:r>
              <a:rPr lang="el-GR" dirty="0"/>
              <a:t>Κύριο μεταβολικό καύσιμο του οργανισμού</a:t>
            </a:r>
          </a:p>
          <a:p>
            <a:r>
              <a:rPr lang="el-GR" dirty="0"/>
              <a:t>4 ασύμμετρα άτομα </a:t>
            </a:r>
            <a:r>
              <a:rPr lang="en-US" dirty="0"/>
              <a:t>C , </a:t>
            </a:r>
            <a:r>
              <a:rPr lang="el-GR" dirty="0"/>
              <a:t>σχηματίζει 16 ισομερή</a:t>
            </a:r>
            <a:r>
              <a:rPr lang="en-US" dirty="0"/>
              <a:t> (D </a:t>
            </a:r>
            <a:r>
              <a:rPr lang="el-GR" dirty="0"/>
              <a:t>και </a:t>
            </a:r>
            <a:r>
              <a:rPr lang="en-US" dirty="0"/>
              <a:t>L</a:t>
            </a:r>
            <a:r>
              <a:rPr lang="el-GR" dirty="0"/>
              <a:t> μορφές)</a:t>
            </a:r>
          </a:p>
          <a:p>
            <a:r>
              <a:rPr lang="el-GR" dirty="0"/>
              <a:t> Κυκλικές μορφές, δομές </a:t>
            </a:r>
            <a:r>
              <a:rPr lang="el-GR" dirty="0" err="1"/>
              <a:t>πυρανίου</a:t>
            </a:r>
            <a:r>
              <a:rPr lang="el-GR" dirty="0"/>
              <a:t> (6μελής δακτύλιος) και </a:t>
            </a:r>
            <a:r>
              <a:rPr lang="el-GR" dirty="0" err="1"/>
              <a:t>φουρανίου</a:t>
            </a:r>
            <a:r>
              <a:rPr lang="el-GR" dirty="0"/>
              <a:t> (5μελής δακτύλιος)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4B70153-DE28-401C-AA4C-F9E36070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89" y="3797991"/>
            <a:ext cx="1838325" cy="24955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DC474EF-C8C2-483C-BDF7-9744D89FA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26" y="3797991"/>
            <a:ext cx="7701109" cy="24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14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B7B4B0-6B77-4B52-8A39-5095F2ED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8" y="0"/>
            <a:ext cx="11242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6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C5E190-D954-4A85-A4B5-791BD796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Γλυκόλυση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A78A6A-8548-4A09-81B7-65B31B742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462"/>
          </a:xfrm>
        </p:spPr>
        <p:txBody>
          <a:bodyPr/>
          <a:lstStyle/>
          <a:p>
            <a:r>
              <a:rPr lang="el-GR" dirty="0"/>
              <a:t>Η </a:t>
            </a:r>
            <a:r>
              <a:rPr lang="el-GR" b="1" dirty="0" err="1"/>
              <a:t>γλυκόλυση</a:t>
            </a:r>
            <a:r>
              <a:rPr lang="el-GR" dirty="0"/>
              <a:t> είναι ένας </a:t>
            </a:r>
            <a:r>
              <a:rPr lang="el-GR" dirty="0" err="1"/>
              <a:t>καταβολικός</a:t>
            </a:r>
            <a:r>
              <a:rPr lang="el-GR" dirty="0"/>
              <a:t> δρόμος αναερόβιας διάσπασης της γλυκόζης με τελικό προϊόν το γαλακτικό οξύ και την απόδοση ΑΤΡ</a:t>
            </a:r>
          </a:p>
          <a:p>
            <a:r>
              <a:rPr lang="el-GR" dirty="0"/>
              <a:t>Στους αερόβιους οργανισμούς η </a:t>
            </a:r>
            <a:r>
              <a:rPr lang="el-GR" dirty="0" err="1"/>
              <a:t>γλυκόλυση</a:t>
            </a:r>
            <a:r>
              <a:rPr lang="el-GR" dirty="0"/>
              <a:t> αποτελεί τον προπαρασκευαστικό δρόμο για το κύκλο του </a:t>
            </a:r>
            <a:r>
              <a:rPr lang="en-US" dirty="0"/>
              <a:t>Krebs </a:t>
            </a:r>
            <a:r>
              <a:rPr lang="el-GR" dirty="0"/>
              <a:t>και την οξειδωτική </a:t>
            </a:r>
            <a:r>
              <a:rPr lang="el-GR" dirty="0" err="1"/>
              <a:t>φωσφορυλίωση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l-GR" dirty="0"/>
              <a:t>Γλυκόζη + 2</a:t>
            </a:r>
            <a:r>
              <a:rPr lang="en-US" dirty="0"/>
              <a:t>ADP + 2Pi → 2 </a:t>
            </a:r>
            <a:r>
              <a:rPr lang="el-GR" dirty="0"/>
              <a:t>Γαλακτικό οξύ + 2</a:t>
            </a:r>
            <a:r>
              <a:rPr lang="en-US" dirty="0"/>
              <a:t>ATP + 2H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Γλυκόζη→ 2 Γαλακτικό οξύ Δ</a:t>
            </a:r>
            <a:r>
              <a:rPr lang="en-US" dirty="0"/>
              <a:t>G</a:t>
            </a:r>
            <a:r>
              <a:rPr lang="en-US" baseline="30000" dirty="0"/>
              <a:t>0</a:t>
            </a:r>
            <a:r>
              <a:rPr lang="en-US" dirty="0"/>
              <a:t>=-47Kcal/mol</a:t>
            </a:r>
          </a:p>
          <a:p>
            <a:pPr marL="0" indent="0">
              <a:buNone/>
            </a:pPr>
            <a:r>
              <a:rPr lang="en-US" dirty="0"/>
              <a:t>2ADP + 2Pi → 2ATP + 2H2O </a:t>
            </a:r>
            <a:r>
              <a:rPr lang="el-GR" dirty="0"/>
              <a:t>Δ</a:t>
            </a:r>
            <a:r>
              <a:rPr lang="en-US" dirty="0"/>
              <a:t>G</a:t>
            </a:r>
            <a:r>
              <a:rPr lang="en-US" baseline="30000" dirty="0"/>
              <a:t>0</a:t>
            </a:r>
            <a:r>
              <a:rPr lang="en-US" dirty="0"/>
              <a:t>=+14.6Kcal/mol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dirty="0"/>
              <a:t>G</a:t>
            </a:r>
            <a:r>
              <a:rPr lang="en-US" baseline="30000" dirty="0"/>
              <a:t>0</a:t>
            </a:r>
            <a:r>
              <a:rPr lang="en-US" dirty="0"/>
              <a:t>= -32Kcal/mol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8656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396D0B-B179-4B1D-A36E-3538334F2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43136"/>
          </a:xfrm>
        </p:spPr>
        <p:txBody>
          <a:bodyPr/>
          <a:lstStyle/>
          <a:p>
            <a:pPr algn="ctr"/>
            <a:r>
              <a:rPr lang="el-GR" dirty="0" err="1"/>
              <a:t>Γλυκόλυση</a:t>
            </a:r>
            <a:r>
              <a:rPr lang="el-GR" dirty="0"/>
              <a:t> και </a:t>
            </a:r>
            <a:r>
              <a:rPr lang="el-GR" dirty="0" err="1"/>
              <a:t>πυροσταφυλικό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1738EC-AF3E-4BAD-8479-0ED33DE3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1081053"/>
            <a:ext cx="11767929" cy="5445491"/>
          </a:xfrm>
        </p:spPr>
        <p:txBody>
          <a:bodyPr/>
          <a:lstStyle/>
          <a:p>
            <a:r>
              <a:rPr lang="el-GR" dirty="0"/>
              <a:t>Πραγματοποιείται στο κυτταρόπλασμα των κυττάρων με 11 αντιδράσεις</a:t>
            </a:r>
          </a:p>
          <a:p>
            <a:r>
              <a:rPr lang="el-GR" dirty="0"/>
              <a:t>Αναερόβια διεργασία αλλά η τελική της πορεία εξαρτάται από την διαθεσιμότητα οξυγόνου στα κύτταρα</a:t>
            </a:r>
          </a:p>
          <a:p>
            <a:r>
              <a:rPr lang="el-GR" dirty="0"/>
              <a:t>Κύρια πορεία μεταβολισμού της γλυκόζης της φρουκτόζης, γαλακτόζης και άλλων υδατανθράκων</a:t>
            </a:r>
          </a:p>
          <a:p>
            <a:r>
              <a:rPr lang="el-GR" dirty="0"/>
              <a:t>Αναερόβια το </a:t>
            </a:r>
            <a:r>
              <a:rPr lang="el-GR" dirty="0" err="1"/>
              <a:t>πυροσταφυλικό</a:t>
            </a:r>
            <a:r>
              <a:rPr lang="el-GR" dirty="0"/>
              <a:t> ανάγεται</a:t>
            </a:r>
          </a:p>
          <a:p>
            <a:pPr marL="0" indent="0">
              <a:buNone/>
            </a:pPr>
            <a:r>
              <a:rPr lang="el-GR" dirty="0"/>
              <a:t>  σε γαλακτικό από τη γαλακτική </a:t>
            </a:r>
            <a:r>
              <a:rPr lang="el-GR" dirty="0" err="1"/>
              <a:t>αφυδρογονάση</a:t>
            </a:r>
            <a:endParaRPr lang="el-GR" dirty="0"/>
          </a:p>
          <a:p>
            <a:r>
              <a:rPr lang="el-GR" dirty="0"/>
              <a:t>Αερόβια το </a:t>
            </a:r>
            <a:r>
              <a:rPr lang="el-GR" dirty="0" err="1"/>
              <a:t>πυροσταφυλικό</a:t>
            </a:r>
            <a:r>
              <a:rPr lang="el-GR" dirty="0"/>
              <a:t> εισέρχεται στα</a:t>
            </a:r>
          </a:p>
          <a:p>
            <a:pPr marL="0" indent="0">
              <a:buNone/>
            </a:pPr>
            <a:r>
              <a:rPr lang="el-GR" dirty="0"/>
              <a:t>   μιτοχόνδρια όπου </a:t>
            </a:r>
            <a:r>
              <a:rPr lang="el-GR" dirty="0" err="1"/>
              <a:t>καταβολίζεται</a:t>
            </a:r>
            <a:r>
              <a:rPr lang="el-GR" dirty="0"/>
              <a:t> πλήρως σε </a:t>
            </a:r>
            <a:r>
              <a:rPr lang="en-US" dirty="0"/>
              <a:t>CO2</a:t>
            </a:r>
          </a:p>
          <a:p>
            <a:pPr marL="0" indent="0">
              <a:buNone/>
            </a:pPr>
            <a:r>
              <a:rPr lang="el-GR" dirty="0"/>
              <a:t>   και ΑΤΡ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A1FB32C-050B-4F68-991B-8887D79B0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21" y="3113257"/>
            <a:ext cx="3935895" cy="34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60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184F2F-B30A-46C5-9504-8F24B4D29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68"/>
            <a:ext cx="10515600" cy="907945"/>
          </a:xfrm>
        </p:spPr>
        <p:txBody>
          <a:bodyPr/>
          <a:lstStyle/>
          <a:p>
            <a:pPr algn="ctr"/>
            <a:r>
              <a:rPr lang="el-GR" dirty="0" err="1"/>
              <a:t>γλυκόλυση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66C345F-01B1-43EB-BD5C-FC1D24FE0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24335"/>
            <a:ext cx="10515600" cy="49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2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584CDC-E1F2-4CED-AE67-5F5144AD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72233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Αερόβια πορεία της γλυκόζης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66A27A-75E9-49B4-9954-AC0456381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0"/>
            <a:ext cx="10797209" cy="5604669"/>
          </a:xfrm>
        </p:spPr>
        <p:txBody>
          <a:bodyPr>
            <a:noAutofit/>
          </a:bodyPr>
          <a:lstStyle/>
          <a:p>
            <a:r>
              <a:rPr lang="el-GR" sz="2300" dirty="0"/>
              <a:t>Η γλυκόζη εισέρχεται στη </a:t>
            </a:r>
            <a:r>
              <a:rPr lang="el-GR" sz="2300" dirty="0" err="1"/>
              <a:t>γλυκόλυση</a:t>
            </a:r>
            <a:r>
              <a:rPr lang="el-GR" sz="2300" dirty="0"/>
              <a:t> μέσω της </a:t>
            </a:r>
            <a:r>
              <a:rPr lang="el-GR" sz="2300" dirty="0" err="1"/>
              <a:t>φωσφορυλίωσης</a:t>
            </a:r>
            <a:r>
              <a:rPr lang="el-GR" sz="2300" dirty="0"/>
              <a:t> της 6-φωσφορικής γλυκόζης, αντίδραση που καταλύεται από το ένζυμο </a:t>
            </a:r>
            <a:r>
              <a:rPr lang="el-GR" sz="2300" b="1" dirty="0" err="1"/>
              <a:t>εξοκινάση</a:t>
            </a:r>
            <a:endParaRPr lang="el-GR" sz="2300" b="1" dirty="0"/>
          </a:p>
          <a:p>
            <a:r>
              <a:rPr lang="el-GR" sz="2300" dirty="0"/>
              <a:t>Η είσοδος της γλυκόζης στα μυϊκά και λιπώδη κύτταρα ρυθμίζεται από τη ινσουλίνη</a:t>
            </a:r>
          </a:p>
          <a:p>
            <a:r>
              <a:rPr lang="el-GR" sz="2300" dirty="0"/>
              <a:t>Σχηματίζονται 2 μόρια φωσφορικής </a:t>
            </a:r>
            <a:r>
              <a:rPr lang="el-GR" sz="2300" dirty="0" err="1"/>
              <a:t>τριόζης</a:t>
            </a:r>
            <a:r>
              <a:rPr lang="el-GR" sz="2300" dirty="0"/>
              <a:t> ανά μόριο γλυκόζης</a:t>
            </a:r>
          </a:p>
          <a:p>
            <a:r>
              <a:rPr lang="el-GR" sz="2300" dirty="0"/>
              <a:t>Το </a:t>
            </a:r>
            <a:r>
              <a:rPr lang="el-GR" sz="2300" dirty="0" err="1"/>
              <a:t>πυροσταφυλικού</a:t>
            </a:r>
            <a:r>
              <a:rPr lang="el-GR" sz="2300" dirty="0"/>
              <a:t> που παράγεται, εάν οι συνθήκες είναι αερόβιες, εισέρχεται στο κύκλο του κιτρικού οξέος στα μιτοχόνδρια και μετατροπή του σε </a:t>
            </a:r>
            <a:r>
              <a:rPr lang="el-GR" sz="2300" dirty="0" err="1"/>
              <a:t>ακέτυλο</a:t>
            </a:r>
            <a:r>
              <a:rPr lang="el-GR" sz="2300" dirty="0"/>
              <a:t>-</a:t>
            </a:r>
            <a:r>
              <a:rPr lang="en-US" sz="2300" dirty="0"/>
              <a:t>CoA </a:t>
            </a:r>
            <a:r>
              <a:rPr lang="el-GR" sz="2300" dirty="0"/>
              <a:t>από το σύμπλεγμα της </a:t>
            </a:r>
            <a:r>
              <a:rPr lang="el-GR" sz="2300" b="1" dirty="0" err="1"/>
              <a:t>πυροσταφυλικής</a:t>
            </a:r>
            <a:r>
              <a:rPr lang="el-GR" sz="2300" b="1" dirty="0"/>
              <a:t> </a:t>
            </a:r>
            <a:r>
              <a:rPr lang="el-GR" sz="2300" b="1" dirty="0" err="1"/>
              <a:t>αφυδρογονάσης</a:t>
            </a:r>
            <a:r>
              <a:rPr lang="en-US" sz="2300" b="1" dirty="0"/>
              <a:t> </a:t>
            </a:r>
            <a:r>
              <a:rPr lang="el-GR" sz="2300" dirty="0"/>
              <a:t>με παραγωγή 1 μορίου </a:t>
            </a:r>
            <a:r>
              <a:rPr lang="en-US" sz="2300" dirty="0"/>
              <a:t>NADH</a:t>
            </a:r>
            <a:endParaRPr lang="el-GR" sz="2300" dirty="0"/>
          </a:p>
          <a:p>
            <a:r>
              <a:rPr lang="el-GR" sz="2300" dirty="0"/>
              <a:t>Καθαρό κέρδος σε ενέργεια σε όλη την πορεία ανά μόριο γλυκόζης 3</a:t>
            </a:r>
            <a:r>
              <a:rPr lang="en-US" sz="2300" dirty="0"/>
              <a:t>2</a:t>
            </a:r>
            <a:r>
              <a:rPr lang="el-GR" sz="2300" dirty="0"/>
              <a:t> </a:t>
            </a:r>
            <a:r>
              <a:rPr lang="en-US" sz="2300" dirty="0"/>
              <a:t>ATP</a:t>
            </a:r>
            <a:r>
              <a:rPr lang="el-GR" sz="2300" dirty="0"/>
              <a:t> (όταν το μόριο οδηγείται σε πλήρη οξείδωση). Από αυτά τα 32 τα 7 μόρια ΑΤΡ προέρχονται αποκλειστικά από τη πορεία της </a:t>
            </a:r>
            <a:r>
              <a:rPr lang="el-GR" sz="2300" dirty="0" err="1"/>
              <a:t>γλυκόλυσης</a:t>
            </a:r>
            <a:endParaRPr lang="el-GR" sz="2300" dirty="0"/>
          </a:p>
          <a:p>
            <a:r>
              <a:rPr lang="el-GR" sz="2300" dirty="0"/>
              <a:t>Στα </a:t>
            </a:r>
            <a:r>
              <a:rPr lang="el-GR" sz="2300" u="sng" dirty="0"/>
              <a:t>ερυθρά αιμοσφαίρια </a:t>
            </a:r>
            <a:r>
              <a:rPr lang="el-GR" sz="2300" dirty="0"/>
              <a:t>το 1,3-διφωσφογλυκερινικό μετατρέπεται σε 2,3-διφωσφογλυκερινικό από το ένζυμο </a:t>
            </a:r>
            <a:r>
              <a:rPr lang="el-GR" sz="2300" dirty="0" err="1"/>
              <a:t>μουτάση</a:t>
            </a:r>
            <a:r>
              <a:rPr lang="el-GR" sz="2300" dirty="0"/>
              <a:t> και στη συνέχεια σε 3-φωσφογλυκερινικό από την αντίστοιχη </a:t>
            </a:r>
            <a:r>
              <a:rPr lang="el-GR" sz="2300" dirty="0" err="1"/>
              <a:t>φωσφατάση</a:t>
            </a:r>
            <a:r>
              <a:rPr lang="el-GR" sz="2300" dirty="0"/>
              <a:t>. Αυτό τροφοδοτεί τα </a:t>
            </a:r>
            <a:r>
              <a:rPr lang="el-GR" sz="2300" dirty="0" err="1"/>
              <a:t>ε.α</a:t>
            </a:r>
            <a:r>
              <a:rPr lang="el-GR" sz="2300" dirty="0"/>
              <a:t> με 2,3-φωσφογλυκερινικό που μειώνει την συγγένεια της αιμοσφαιρίνης με το οξυγόνο ώστε να αποδοθεί στους ιστούς</a:t>
            </a:r>
          </a:p>
        </p:txBody>
      </p:sp>
    </p:spTree>
    <p:extLst>
      <p:ext uri="{BB962C8B-B14F-4D97-AF65-F5344CB8AC3E}">
        <p14:creationId xmlns:p14="http://schemas.microsoft.com/office/powerpoint/2010/main" val="1984473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F793060-E061-8A11-3BBF-CB2B6D7DD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909B7-3F7C-B6D5-AE63-C3AFFA0F5F4C}"/>
              </a:ext>
            </a:extLst>
          </p:cNvPr>
          <p:cNvSpPr txBox="1"/>
          <p:nvPr/>
        </p:nvSpPr>
        <p:spPr>
          <a:xfrm>
            <a:off x="7474227" y="3538330"/>
            <a:ext cx="224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Ερυθρά αιμοσφαίρια</a:t>
            </a:r>
          </a:p>
        </p:txBody>
      </p:sp>
    </p:spTree>
    <p:extLst>
      <p:ext uri="{BB962C8B-B14F-4D97-AF65-F5344CB8AC3E}">
        <p14:creationId xmlns:p14="http://schemas.microsoft.com/office/powerpoint/2010/main" val="1624857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E89072-78F2-4431-B07E-FBFCF625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2371"/>
          </a:xfrm>
        </p:spPr>
        <p:txBody>
          <a:bodyPr/>
          <a:lstStyle/>
          <a:p>
            <a:pPr algn="ctr"/>
            <a:r>
              <a:rPr lang="el-GR" dirty="0"/>
              <a:t>Αναερόβια πορεία γλυκόζης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0B0B8F-40A6-40A8-92B1-49B872142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496"/>
            <a:ext cx="10515600" cy="4679467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Ιστοί που λειτουργούν κάτω από συνθήκες </a:t>
            </a:r>
            <a:r>
              <a:rPr lang="el-GR" dirty="0" err="1"/>
              <a:t>υποξίας</a:t>
            </a:r>
            <a:r>
              <a:rPr lang="el-GR" dirty="0"/>
              <a:t> παράγουν γαλακτικό οξύ πχ σκελετικοί μύες, κύτταρα της ΓΕ οδού αλλά και καρκινικά κύτταρα ή σε περιπτώσεις καταπληξίας</a:t>
            </a:r>
          </a:p>
          <a:p>
            <a:r>
              <a:rPr lang="el-GR" dirty="0"/>
              <a:t>Τα ερυθρά αιμοσφαίρια </a:t>
            </a:r>
            <a:r>
              <a:rPr lang="el-GR" dirty="0" err="1"/>
              <a:t>μεταβολίζουν</a:t>
            </a:r>
            <a:r>
              <a:rPr lang="el-GR" dirty="0"/>
              <a:t> πάντα τη γλυκόζη σε γαλακτικό οξύ γιατί στερούνται μιτοχονδρίων </a:t>
            </a:r>
          </a:p>
          <a:p>
            <a:r>
              <a:rPr lang="el-GR" dirty="0"/>
              <a:t>Απουσία οξυγόνου το </a:t>
            </a:r>
            <a:r>
              <a:rPr lang="en-US" dirty="0"/>
              <a:t>NADH </a:t>
            </a:r>
            <a:r>
              <a:rPr lang="el-GR" dirty="0"/>
              <a:t>δεν μπορεί να </a:t>
            </a:r>
            <a:r>
              <a:rPr lang="el-GR" dirty="0" err="1"/>
              <a:t>επαναοξειδωθεί</a:t>
            </a:r>
            <a:r>
              <a:rPr lang="el-GR" dirty="0"/>
              <a:t> διαμέσου της αναπνευστικής αλυσίδας προς οξυγόνο</a:t>
            </a:r>
          </a:p>
          <a:p>
            <a:r>
              <a:rPr lang="el-GR" dirty="0"/>
              <a:t>Το </a:t>
            </a:r>
            <a:r>
              <a:rPr lang="el-GR" dirty="0" err="1"/>
              <a:t>πυροσταφυλικό</a:t>
            </a:r>
            <a:r>
              <a:rPr lang="el-GR" dirty="0"/>
              <a:t> ανάγεται από το </a:t>
            </a:r>
            <a:r>
              <a:rPr lang="en-US" dirty="0"/>
              <a:t>NADH</a:t>
            </a:r>
            <a:r>
              <a:rPr lang="el-GR" dirty="0"/>
              <a:t>, αντίδραση που καταλύεται από το ένζυμο </a:t>
            </a:r>
            <a:r>
              <a:rPr lang="el-GR" b="1" dirty="0"/>
              <a:t>γαλακτική </a:t>
            </a:r>
            <a:r>
              <a:rPr lang="el-GR" b="1" dirty="0" err="1"/>
              <a:t>αφυδρογονάση</a:t>
            </a:r>
            <a:endParaRPr lang="el-GR" b="1" dirty="0"/>
          </a:p>
          <a:p>
            <a:r>
              <a:rPr lang="el-GR" dirty="0"/>
              <a:t>Το κέρδος σε ενέργεια είναι μόνο 2</a:t>
            </a:r>
            <a:r>
              <a:rPr lang="en-US" dirty="0"/>
              <a:t>ATP </a:t>
            </a:r>
            <a:r>
              <a:rPr lang="el-GR" dirty="0"/>
              <a:t>ανά μόριο γλυκόζης</a:t>
            </a:r>
          </a:p>
          <a:p>
            <a:r>
              <a:rPr lang="el-GR" dirty="0"/>
              <a:t>Σε μικροοργανισμούς (ζυμομύκητες στην αναερόβια </a:t>
            </a:r>
            <a:r>
              <a:rPr lang="el-GR" dirty="0" err="1"/>
              <a:t>γλυκόλυση</a:t>
            </a:r>
            <a:r>
              <a:rPr lang="el-GR" dirty="0"/>
              <a:t> το </a:t>
            </a:r>
            <a:r>
              <a:rPr lang="el-GR" dirty="0" err="1"/>
              <a:t>πυροσταφυλικό</a:t>
            </a:r>
            <a:r>
              <a:rPr lang="el-GR" dirty="0"/>
              <a:t> </a:t>
            </a:r>
            <a:r>
              <a:rPr lang="el-GR" dirty="0" err="1"/>
              <a:t>αποκαρβοξυλιώνεται</a:t>
            </a:r>
            <a:r>
              <a:rPr lang="el-GR" dirty="0"/>
              <a:t> και ανάγεται σε αιθανόλη)</a:t>
            </a:r>
          </a:p>
        </p:txBody>
      </p:sp>
    </p:spTree>
    <p:extLst>
      <p:ext uri="{BB962C8B-B14F-4D97-AF65-F5344CB8AC3E}">
        <p14:creationId xmlns:p14="http://schemas.microsoft.com/office/powerpoint/2010/main" val="3657321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9D3227-B294-455B-ADF0-F283419C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832"/>
          </a:xfrm>
        </p:spPr>
        <p:txBody>
          <a:bodyPr/>
          <a:lstStyle/>
          <a:p>
            <a:pPr algn="ctr"/>
            <a:r>
              <a:rPr lang="el-GR" dirty="0"/>
              <a:t>Αερόβια </a:t>
            </a:r>
            <a:r>
              <a:rPr lang="en-US" dirty="0"/>
              <a:t>VS </a:t>
            </a:r>
            <a:r>
              <a:rPr lang="el-GR" dirty="0"/>
              <a:t>Αναερόβιας πορείας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C2CA57-B3A5-4549-BF2E-8F2DDB92E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958"/>
            <a:ext cx="10515600" cy="4918005"/>
          </a:xfrm>
        </p:spPr>
        <p:txBody>
          <a:bodyPr/>
          <a:lstStyle/>
          <a:p>
            <a:r>
              <a:rPr lang="el-GR" dirty="0"/>
              <a:t>Η αερόβια πορεία ως μεταβολικό μονοπάτι είναι πιο αποδοτική (32ΑΤΡ/μόριο γλυκόζης)</a:t>
            </a:r>
          </a:p>
          <a:p>
            <a:r>
              <a:rPr lang="el-GR" dirty="0"/>
              <a:t>Στη πράξη ο ρυθμός παραγωγής </a:t>
            </a:r>
            <a:r>
              <a:rPr lang="el-GR" dirty="0" err="1"/>
              <a:t>πυροσταφυλικού</a:t>
            </a:r>
            <a:r>
              <a:rPr lang="el-GR" dirty="0"/>
              <a:t> στους μυς που εργάζονται έντονα είναι μέχρι και 25 φορές μεγαλύτερος από το ρυθμό που μπορεί να οξειδωθεί στα μιτοχόνδρια</a:t>
            </a:r>
          </a:p>
          <a:p>
            <a:r>
              <a:rPr lang="el-GR" dirty="0"/>
              <a:t>Άρα στον ίδιο χρόνο η απόδοση σε ΑΤΡ:  </a:t>
            </a:r>
          </a:p>
          <a:p>
            <a:pPr marL="0" indent="0">
              <a:buNone/>
            </a:pPr>
            <a:r>
              <a:rPr lang="el-GR" dirty="0"/>
              <a:t>   Αερόβια 32 ΑΤΡ</a:t>
            </a:r>
          </a:p>
          <a:p>
            <a:pPr marL="0" indent="0">
              <a:buNone/>
            </a:pPr>
            <a:r>
              <a:rPr lang="el-GR" dirty="0"/>
              <a:t>   Αναερόβια 25Χ2ΑΤΡ =50 ΑΤΡ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7335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4C3C52A-B6F9-4DC9-987E-089161B4B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AF1524-ACC9-4DC7-894C-BC54A63A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139"/>
          </a:xfrm>
        </p:spPr>
        <p:txBody>
          <a:bodyPr/>
          <a:lstStyle/>
          <a:p>
            <a:pPr algn="ctr"/>
            <a:r>
              <a:rPr lang="el-GR" dirty="0"/>
              <a:t>Ρύθμιση </a:t>
            </a:r>
            <a:r>
              <a:rPr lang="el-GR" dirty="0" err="1"/>
              <a:t>γλυκόλυσης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EC1AA2-91DC-4BAD-82F5-4153786C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060174"/>
            <a:ext cx="11449878" cy="55659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Η </a:t>
            </a:r>
            <a:r>
              <a:rPr lang="el-GR" dirty="0" err="1"/>
              <a:t>γλυκόλυση</a:t>
            </a:r>
            <a:r>
              <a:rPr lang="el-GR" dirty="0"/>
              <a:t> δείχνει στενή εξάρτηση από το </a:t>
            </a:r>
            <a:r>
              <a:rPr lang="el-GR" u="sng" dirty="0"/>
              <a:t>φορτίο ενέργειας </a:t>
            </a:r>
            <a:r>
              <a:rPr lang="el-GR" dirty="0"/>
              <a:t>του κυττάρου (ΑΤΡ, </a:t>
            </a:r>
            <a:r>
              <a:rPr lang="en-US" dirty="0"/>
              <a:t>ADP </a:t>
            </a:r>
            <a:r>
              <a:rPr lang="el-GR" dirty="0"/>
              <a:t>και </a:t>
            </a:r>
            <a:r>
              <a:rPr lang="en-US" dirty="0"/>
              <a:t>AMP)</a:t>
            </a:r>
            <a:r>
              <a:rPr lang="el-GR" dirty="0"/>
              <a:t> καθώς και μόρια που είναι ενεργειακά υποστρώματα</a:t>
            </a:r>
          </a:p>
          <a:p>
            <a:pPr marL="0" indent="0">
              <a:buNone/>
            </a:pPr>
            <a:r>
              <a:rPr lang="el-GR" dirty="0"/>
              <a:t>Σημεία ρύθμισης της πορείας της </a:t>
            </a:r>
            <a:r>
              <a:rPr lang="el-GR" dirty="0" err="1"/>
              <a:t>γλυκόλυσης</a:t>
            </a:r>
            <a:r>
              <a:rPr lang="el-GR" dirty="0"/>
              <a:t> είναι τα ένζυμα:</a:t>
            </a:r>
          </a:p>
          <a:p>
            <a:r>
              <a:rPr lang="el-GR" b="1" dirty="0" err="1"/>
              <a:t>Εξοκινάση</a:t>
            </a:r>
            <a:r>
              <a:rPr lang="en-US" dirty="0"/>
              <a:t> (</a:t>
            </a:r>
            <a:r>
              <a:rPr lang="el-GR" dirty="0"/>
              <a:t>θετική ρύθμιση από την επάρκεια </a:t>
            </a:r>
            <a:r>
              <a:rPr lang="en-US" dirty="0"/>
              <a:t>ADP</a:t>
            </a:r>
            <a:r>
              <a:rPr lang="el-GR" dirty="0"/>
              <a:t>(+)</a:t>
            </a:r>
            <a:r>
              <a:rPr lang="en-US" dirty="0"/>
              <a:t> </a:t>
            </a:r>
            <a:r>
              <a:rPr lang="el-GR" dirty="0"/>
              <a:t>και αρνητική από </a:t>
            </a:r>
            <a:r>
              <a:rPr lang="en-US" dirty="0"/>
              <a:t>ATP</a:t>
            </a:r>
            <a:r>
              <a:rPr lang="el-GR" dirty="0"/>
              <a:t>(-))</a:t>
            </a:r>
          </a:p>
          <a:p>
            <a:r>
              <a:rPr lang="el-GR" b="1" dirty="0" err="1"/>
              <a:t>Φωσφοφρουκτοκινάση</a:t>
            </a:r>
            <a:r>
              <a:rPr lang="el-GR" b="1" dirty="0"/>
              <a:t> </a:t>
            </a:r>
          </a:p>
          <a:p>
            <a:pPr marL="0" indent="0">
              <a:buNone/>
            </a:pPr>
            <a:r>
              <a:rPr lang="el-GR" dirty="0" err="1"/>
              <a:t>Αλλοστερική</a:t>
            </a:r>
            <a:r>
              <a:rPr lang="el-GR" dirty="0"/>
              <a:t> αναστολή από το </a:t>
            </a:r>
            <a:r>
              <a:rPr lang="en-US" dirty="0"/>
              <a:t>ATP</a:t>
            </a:r>
            <a:r>
              <a:rPr lang="el-GR" dirty="0"/>
              <a:t>(-)</a:t>
            </a:r>
            <a:r>
              <a:rPr lang="en-US" dirty="0"/>
              <a:t> </a:t>
            </a:r>
            <a:r>
              <a:rPr lang="el-GR" dirty="0"/>
              <a:t>ενώ </a:t>
            </a:r>
            <a:r>
              <a:rPr lang="en-US" dirty="0"/>
              <a:t>ADP </a:t>
            </a:r>
            <a:r>
              <a:rPr lang="el-GR" dirty="0"/>
              <a:t>και </a:t>
            </a:r>
            <a:r>
              <a:rPr lang="en-US" dirty="0"/>
              <a:t>AMP</a:t>
            </a:r>
            <a:r>
              <a:rPr lang="el-GR" dirty="0"/>
              <a:t> έχουν θετική επίδραση</a:t>
            </a:r>
            <a:r>
              <a:rPr lang="en-US" dirty="0"/>
              <a:t> 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Αλλοστερική</a:t>
            </a:r>
            <a:r>
              <a:rPr lang="el-GR" dirty="0"/>
              <a:t> αναστολή από κιτρικό</a:t>
            </a:r>
            <a:r>
              <a:rPr lang="en-US" dirty="0"/>
              <a:t>,</a:t>
            </a:r>
            <a:r>
              <a:rPr lang="el-GR" dirty="0"/>
              <a:t> λιπαρά οξέα και </a:t>
            </a:r>
            <a:r>
              <a:rPr lang="en-US" dirty="0"/>
              <a:t>NADH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Η </a:t>
            </a:r>
            <a:r>
              <a:rPr lang="el-GR" dirty="0" err="1"/>
              <a:t>φωσφατάση</a:t>
            </a:r>
            <a:r>
              <a:rPr lang="el-GR" dirty="0"/>
              <a:t> της 1,6-διφωσφορικής φρουκτόζης </a:t>
            </a:r>
            <a:r>
              <a:rPr lang="el-GR" dirty="0" err="1"/>
              <a:t>κυτταροπλασματικό</a:t>
            </a:r>
            <a:r>
              <a:rPr lang="el-GR" dirty="0"/>
              <a:t> ένζυμο της </a:t>
            </a:r>
            <a:r>
              <a:rPr lang="el-GR" dirty="0" err="1"/>
              <a:t>γλυκονεογένεσης</a:t>
            </a:r>
            <a:r>
              <a:rPr lang="el-GR" dirty="0"/>
              <a:t> εμφανίζει αντίθετη ρύθμιση </a:t>
            </a:r>
          </a:p>
          <a:p>
            <a:r>
              <a:rPr lang="el-GR" b="1" dirty="0" err="1"/>
              <a:t>Πυροσταφυλική</a:t>
            </a:r>
            <a:r>
              <a:rPr lang="el-GR" b="1" dirty="0"/>
              <a:t> </a:t>
            </a:r>
            <a:r>
              <a:rPr lang="el-GR" b="1" dirty="0" err="1"/>
              <a:t>κινάση</a:t>
            </a:r>
            <a:r>
              <a:rPr lang="el-GR" b="1" dirty="0"/>
              <a:t>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l-GR" dirty="0" err="1"/>
              <a:t>λλοστερική</a:t>
            </a:r>
            <a:r>
              <a:rPr lang="el-GR" dirty="0"/>
              <a:t> αναστολή από αρνητικούς </a:t>
            </a:r>
            <a:r>
              <a:rPr lang="el-GR" dirty="0" err="1"/>
              <a:t>τροποποιητές</a:t>
            </a:r>
            <a:r>
              <a:rPr lang="el-GR" dirty="0"/>
              <a:t> όπως </a:t>
            </a:r>
            <a:r>
              <a:rPr lang="en-US" dirty="0"/>
              <a:t>ATP,</a:t>
            </a:r>
            <a:r>
              <a:rPr lang="el-GR" dirty="0"/>
              <a:t> </a:t>
            </a:r>
            <a:r>
              <a:rPr lang="el-GR" dirty="0" err="1"/>
              <a:t>αλανίνη</a:t>
            </a:r>
            <a:r>
              <a:rPr lang="el-GR" dirty="0"/>
              <a:t> και των προϊόντων της</a:t>
            </a:r>
            <a:r>
              <a:rPr lang="en-US" dirty="0"/>
              <a:t>,</a:t>
            </a:r>
            <a:r>
              <a:rPr lang="el-GR" dirty="0"/>
              <a:t> </a:t>
            </a:r>
            <a:r>
              <a:rPr lang="el-GR" dirty="0" err="1"/>
              <a:t>ακέτυλο</a:t>
            </a:r>
            <a:r>
              <a:rPr lang="el-GR" dirty="0"/>
              <a:t>-</a:t>
            </a:r>
            <a:r>
              <a:rPr lang="en-US" dirty="0"/>
              <a:t>CoA </a:t>
            </a:r>
            <a:r>
              <a:rPr lang="el-GR" dirty="0"/>
              <a:t>και </a:t>
            </a:r>
            <a:r>
              <a:rPr lang="en-US" dirty="0"/>
              <a:t>NADH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Ενεργοποίηση από την 1,6-διφωσφορική φρουκτόζη και 3-φωσφορική </a:t>
            </a:r>
            <a:r>
              <a:rPr lang="el-GR" dirty="0" err="1"/>
              <a:t>γλυκεριναλδευδη</a:t>
            </a:r>
            <a:r>
              <a:rPr lang="el-GR" dirty="0"/>
              <a:t>, μόρια που δηλώνουν την ενεργοποίηση της </a:t>
            </a:r>
            <a:r>
              <a:rPr lang="el-GR" dirty="0" err="1"/>
              <a:t>φωσφοφρουκτοκινάσης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661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D576DE-F290-458F-B352-984C49CA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8" y="142254"/>
            <a:ext cx="10515600" cy="1169712"/>
          </a:xfrm>
        </p:spPr>
        <p:txBody>
          <a:bodyPr/>
          <a:lstStyle/>
          <a:p>
            <a:pPr algn="ctr"/>
            <a:r>
              <a:rPr lang="el-GR" dirty="0" err="1"/>
              <a:t>Κυκλοποίηση</a:t>
            </a:r>
            <a:r>
              <a:rPr lang="el-GR" dirty="0"/>
              <a:t> Σακχάρων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8D6370-8974-408E-9F6E-3A43A0C52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82" y="1467816"/>
            <a:ext cx="10515600" cy="4351338"/>
          </a:xfrm>
        </p:spPr>
        <p:txBody>
          <a:bodyPr>
            <a:normAutofit/>
          </a:bodyPr>
          <a:lstStyle/>
          <a:p>
            <a:r>
              <a:rPr lang="el-GR" sz="2400" dirty="0" err="1"/>
              <a:t>Αλδοεξόζες</a:t>
            </a:r>
            <a:r>
              <a:rPr lang="el-GR" sz="2400" dirty="0"/>
              <a:t> μεταξύ </a:t>
            </a:r>
            <a:r>
              <a:rPr lang="en-US" sz="2400" dirty="0"/>
              <a:t>C1-C5, </a:t>
            </a:r>
            <a:r>
              <a:rPr lang="el-GR" sz="2400" dirty="0"/>
              <a:t>σχηματισμός δακτυλίου </a:t>
            </a:r>
            <a:r>
              <a:rPr lang="el-GR" sz="2400" dirty="0" err="1"/>
              <a:t>πυρανίου</a:t>
            </a:r>
            <a:endParaRPr lang="en-US" sz="2400" dirty="0"/>
          </a:p>
          <a:p>
            <a:r>
              <a:rPr lang="el-GR" sz="2400" dirty="0" err="1"/>
              <a:t>Κετοεξόζες</a:t>
            </a:r>
            <a:r>
              <a:rPr lang="el-GR" sz="2400" dirty="0"/>
              <a:t> μεταξύ </a:t>
            </a:r>
            <a:r>
              <a:rPr lang="en-US" sz="2400" dirty="0"/>
              <a:t>C2-C5, </a:t>
            </a:r>
            <a:r>
              <a:rPr lang="el-GR" sz="2400" dirty="0"/>
              <a:t>σχηματισμός δακτυλίου </a:t>
            </a:r>
            <a:r>
              <a:rPr lang="el-GR" sz="2400" dirty="0" err="1"/>
              <a:t>φουρανίου</a:t>
            </a:r>
            <a:endParaRPr lang="el-GR" sz="2400" dirty="0"/>
          </a:p>
          <a:p>
            <a:r>
              <a:rPr lang="el-GR" sz="2400" dirty="0" err="1"/>
              <a:t>Αλδοπεντόζες</a:t>
            </a:r>
            <a:r>
              <a:rPr lang="el-GR" sz="2400" dirty="0"/>
              <a:t> μεταξύ </a:t>
            </a:r>
            <a:r>
              <a:rPr lang="en-US" sz="2400" dirty="0"/>
              <a:t>C1-C4, </a:t>
            </a:r>
            <a:r>
              <a:rPr lang="el-GR" sz="2400" dirty="0"/>
              <a:t>σχηματισμός δακτυλίου </a:t>
            </a:r>
            <a:r>
              <a:rPr lang="el-GR" sz="2400" dirty="0" err="1"/>
              <a:t>φουρανίου</a:t>
            </a:r>
            <a:endParaRPr lang="el-G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Οι </a:t>
            </a:r>
            <a:r>
              <a:rPr lang="el-GR" sz="2400" dirty="0" err="1"/>
              <a:t>ανωμερείς</a:t>
            </a:r>
            <a:r>
              <a:rPr lang="el-GR" sz="2400" dirty="0"/>
              <a:t> μορφές α και β της </a:t>
            </a:r>
            <a:r>
              <a:rPr lang="en-US" sz="2400" dirty="0"/>
              <a:t>D- </a:t>
            </a:r>
            <a:r>
              <a:rPr lang="el-GR" sz="2400" dirty="0"/>
              <a:t>γλυκόζης διαφέρουν στην διάταξη στο χώρο του -Η και -ΟΗ του </a:t>
            </a:r>
            <a:r>
              <a:rPr lang="en-US" sz="2400" dirty="0"/>
              <a:t>C1 </a:t>
            </a:r>
            <a:r>
              <a:rPr lang="el-GR" sz="2400" dirty="0"/>
              <a:t>ατόμου άνθρακα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Στις </a:t>
            </a:r>
            <a:r>
              <a:rPr lang="el-GR" sz="2400" dirty="0" err="1"/>
              <a:t>κετοεξόζες</a:t>
            </a:r>
            <a:r>
              <a:rPr lang="el-GR" sz="2400" dirty="0"/>
              <a:t> (φρουκτόζη) το </a:t>
            </a:r>
            <a:r>
              <a:rPr lang="el-GR" sz="2400" dirty="0" err="1"/>
              <a:t>ανωμερές</a:t>
            </a:r>
            <a:r>
              <a:rPr lang="el-GR" sz="2400" dirty="0"/>
              <a:t> άτομο είναι το </a:t>
            </a:r>
            <a:r>
              <a:rPr lang="en-US" sz="2400" dirty="0"/>
              <a:t>C2 </a:t>
            </a:r>
            <a:r>
              <a:rPr lang="el-GR" sz="2400" dirty="0"/>
              <a:t>άτομο άνθρακα διότι το κλείσιμο του σκελετού είναι μεταξύ των </a:t>
            </a:r>
            <a:r>
              <a:rPr lang="en-US" sz="2400" dirty="0"/>
              <a:t>C2-C5 </a:t>
            </a:r>
            <a:r>
              <a:rPr lang="el-GR" sz="2400" dirty="0"/>
              <a:t>ατόμων άνθρακα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728C90F-3848-0C80-ABFE-7EA6DF25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49" y="4338925"/>
            <a:ext cx="2921483" cy="25190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B24177-D563-B7BD-D9BE-838A6791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506" y="4479235"/>
            <a:ext cx="5454906" cy="22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0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EB027F-2361-4720-8914-11005080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76262"/>
            <a:ext cx="9753600" cy="5705475"/>
          </a:xfrm>
          <a:prstGeom prst="rect">
            <a:avLst/>
          </a:prstGeom>
        </p:spPr>
      </p:pic>
      <p:sp>
        <p:nvSpPr>
          <p:cNvPr id="2" name="Αστέρι: 5 ακτίνες 1">
            <a:extLst>
              <a:ext uri="{FF2B5EF4-FFF2-40B4-BE49-F238E27FC236}">
                <a16:creationId xmlns:a16="http://schemas.microsoft.com/office/drawing/2014/main" id="{5AB44811-34E8-30DA-DA23-06A431201348}"/>
              </a:ext>
            </a:extLst>
          </p:cNvPr>
          <p:cNvSpPr/>
          <p:nvPr/>
        </p:nvSpPr>
        <p:spPr>
          <a:xfrm>
            <a:off x="2849218" y="1060170"/>
            <a:ext cx="516834" cy="4373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Αστέρι: 5 ακτίνες 3">
            <a:extLst>
              <a:ext uri="{FF2B5EF4-FFF2-40B4-BE49-F238E27FC236}">
                <a16:creationId xmlns:a16="http://schemas.microsoft.com/office/drawing/2014/main" id="{7B6F1C7E-F77D-AC65-0C1A-2283AC615B58}"/>
              </a:ext>
            </a:extLst>
          </p:cNvPr>
          <p:cNvSpPr/>
          <p:nvPr/>
        </p:nvSpPr>
        <p:spPr>
          <a:xfrm>
            <a:off x="6321287" y="1060170"/>
            <a:ext cx="516834" cy="4373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Αστέρι: 5 ακτίνες 4">
            <a:extLst>
              <a:ext uri="{FF2B5EF4-FFF2-40B4-BE49-F238E27FC236}">
                <a16:creationId xmlns:a16="http://schemas.microsoft.com/office/drawing/2014/main" id="{A05576FE-A7F6-BCC1-8131-1824C925986C}"/>
              </a:ext>
            </a:extLst>
          </p:cNvPr>
          <p:cNvSpPr/>
          <p:nvPr/>
        </p:nvSpPr>
        <p:spPr>
          <a:xfrm>
            <a:off x="2398645" y="4253946"/>
            <a:ext cx="516834" cy="4373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A245B-6E09-8B9C-D3A6-0687DA0012F9}"/>
              </a:ext>
            </a:extLst>
          </p:cNvPr>
          <p:cNvSpPr txBox="1"/>
          <p:nvPr/>
        </p:nvSpPr>
        <p:spPr>
          <a:xfrm>
            <a:off x="2849218" y="152190"/>
            <a:ext cx="6665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Ρύθμιση του μεταβολικού δρόμου της </a:t>
            </a:r>
            <a:r>
              <a:rPr lang="el-GR" sz="2400" b="1" dirty="0" err="1"/>
              <a:t>γλυκόλυσης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955810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2224C64-D0FB-48EC-8066-DD1EF9FE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69" y="643467"/>
            <a:ext cx="74888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2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3D5BCC-437D-4D91-BC68-53CE8AE5C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3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AF87DCF-2BB1-4A90-BE12-7133DA37C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58"/>
          <a:stretch/>
        </p:blipFill>
        <p:spPr>
          <a:xfrm>
            <a:off x="321733" y="308481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6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F45D157-3B5F-4E6A-A90F-EEB38E4C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51" y="643467"/>
            <a:ext cx="46796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66DE07-483A-4304-99C6-BD4B794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Άλλοι σημαντικοί μονοσακχαρίτες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242148-3C2C-40EC-A26F-D84CE38DE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l-GR" dirty="0"/>
              <a:t>άτομα </a:t>
            </a:r>
            <a:r>
              <a:rPr lang="en-US" dirty="0"/>
              <a:t>C </a:t>
            </a:r>
            <a:r>
              <a:rPr lang="el-GR" dirty="0"/>
              <a:t>φρουκτόζη, γαλακτόζη, </a:t>
            </a:r>
            <a:r>
              <a:rPr lang="el-GR" dirty="0" err="1"/>
              <a:t>μαννόζη</a:t>
            </a:r>
            <a:endParaRPr lang="el-GR" dirty="0"/>
          </a:p>
          <a:p>
            <a:r>
              <a:rPr lang="el-GR" dirty="0"/>
              <a:t>3 άτομα </a:t>
            </a:r>
            <a:r>
              <a:rPr lang="en-US" dirty="0"/>
              <a:t>C </a:t>
            </a:r>
            <a:r>
              <a:rPr lang="el-GR" dirty="0" err="1"/>
              <a:t>γλυκεριναλδευδη</a:t>
            </a:r>
            <a:r>
              <a:rPr lang="el-GR" dirty="0"/>
              <a:t>, </a:t>
            </a:r>
            <a:r>
              <a:rPr lang="el-GR" dirty="0" err="1"/>
              <a:t>διυδρόξυακετόνη</a:t>
            </a:r>
            <a:endParaRPr lang="el-GR" dirty="0"/>
          </a:p>
          <a:p>
            <a:r>
              <a:rPr lang="el-GR" dirty="0"/>
              <a:t>5 άτομα </a:t>
            </a:r>
            <a:r>
              <a:rPr lang="en-US" dirty="0"/>
              <a:t>C </a:t>
            </a:r>
            <a:r>
              <a:rPr lang="el-GR" dirty="0" err="1"/>
              <a:t>ριβόζη</a:t>
            </a:r>
            <a:r>
              <a:rPr lang="el-GR" dirty="0"/>
              <a:t>, </a:t>
            </a:r>
            <a:r>
              <a:rPr lang="el-GR" dirty="0" err="1"/>
              <a:t>δεοξυριβόζη</a:t>
            </a:r>
            <a:endParaRPr lang="el-GR" dirty="0"/>
          </a:p>
          <a:p>
            <a:r>
              <a:rPr lang="el-GR" dirty="0"/>
              <a:t>7 άτομα </a:t>
            </a:r>
            <a:r>
              <a:rPr lang="en-US" dirty="0"/>
              <a:t>C </a:t>
            </a:r>
            <a:r>
              <a:rPr lang="el-GR" dirty="0" err="1"/>
              <a:t>σεδοεπτουλόζη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B56C4F-CEFC-44D0-B284-9EA5C6ED4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440" y="1690688"/>
            <a:ext cx="3297360" cy="196028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F2240CD-08E2-4097-9A12-AB4C4F18C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53" y="4001294"/>
            <a:ext cx="4253082" cy="235187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5B65823-FAE3-B881-B97F-0E26635F1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007" y="4159250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97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1A29E14-B7F7-3085-327D-38B41A0A2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67" y="5035608"/>
            <a:ext cx="3048000" cy="149542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E072617-19D6-CFEC-5D07-0A9E3BBB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60" y="5006666"/>
            <a:ext cx="2619375" cy="17430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2B4E7EB-7623-0D3E-1BFE-507A8FF4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34" y="979796"/>
            <a:ext cx="5454466" cy="3745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37D54-B265-3EC2-D5A7-9AC2B5AF2782}"/>
              </a:ext>
            </a:extLst>
          </p:cNvPr>
          <p:cNvSpPr txBox="1"/>
          <p:nvPr/>
        </p:nvSpPr>
        <p:spPr>
          <a:xfrm>
            <a:off x="5327374" y="795130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ΔΙΣΑΚΧΑΡΙΤΕΣ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2167C-44E7-E5BE-2601-076FF46C041E}"/>
              </a:ext>
            </a:extLst>
          </p:cNvPr>
          <p:cNvSpPr txBox="1"/>
          <p:nvPr/>
        </p:nvSpPr>
        <p:spPr>
          <a:xfrm>
            <a:off x="5519774" y="2239617"/>
            <a:ext cx="583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Σύνδεση δύο μορίων μονοσακχαριτών με </a:t>
            </a:r>
            <a:r>
              <a:rPr lang="el-GR" dirty="0" err="1"/>
              <a:t>γλυκοζιτικό</a:t>
            </a:r>
            <a:r>
              <a:rPr lang="el-GR" dirty="0"/>
              <a:t> δεσμό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795EE-C2DA-B3EB-E9B7-635E2F9D39CE}"/>
              </a:ext>
            </a:extLst>
          </p:cNvPr>
          <p:cNvSpPr txBox="1"/>
          <p:nvPr/>
        </p:nvSpPr>
        <p:spPr>
          <a:xfrm>
            <a:off x="6818488" y="3429000"/>
            <a:ext cx="33100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Μαλτόζη</a:t>
            </a:r>
            <a:r>
              <a:rPr lang="el-GR" dirty="0"/>
              <a:t>: γλυκόζη+ γλυκόζη</a:t>
            </a:r>
          </a:p>
          <a:p>
            <a:endParaRPr lang="el-GR" dirty="0"/>
          </a:p>
          <a:p>
            <a:r>
              <a:rPr lang="el-GR" dirty="0"/>
              <a:t>Λακτόζη: γλυκόζη + γαλακτόζη</a:t>
            </a:r>
          </a:p>
          <a:p>
            <a:endParaRPr lang="el-GR" dirty="0"/>
          </a:p>
          <a:p>
            <a:r>
              <a:rPr lang="el-GR" dirty="0"/>
              <a:t>Σακχαρόζη: γλυκόζη + φρουκτόζη</a:t>
            </a:r>
          </a:p>
        </p:txBody>
      </p:sp>
    </p:spTree>
    <p:extLst>
      <p:ext uri="{BB962C8B-B14F-4D97-AF65-F5344CB8AC3E}">
        <p14:creationId xmlns:p14="http://schemas.microsoft.com/office/powerpoint/2010/main" val="153047659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1847</Words>
  <Application>Microsoft Office PowerPoint</Application>
  <PresentationFormat>Ευρεία οθόνη</PresentationFormat>
  <Paragraphs>182</Paragraphs>
  <Slides>52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Wingdings</vt:lpstr>
      <vt:lpstr>Θέμα του Office</vt:lpstr>
      <vt:lpstr>ΒΙΟΧΗΜΕΙΑ</vt:lpstr>
      <vt:lpstr>Υδατάνθρακες με φυσιολογική σημασία</vt:lpstr>
      <vt:lpstr>Παρουσίαση του PowerPoint</vt:lpstr>
      <vt:lpstr>Η γλυκόζη αποτελεί τον σημαντικότερο μονοσακχαρίτη</vt:lpstr>
      <vt:lpstr>Κυκλοποίηση Σακχάρων</vt:lpstr>
      <vt:lpstr>Παρουσίαση του PowerPoint</vt:lpstr>
      <vt:lpstr>Παρουσίαση του PowerPoint</vt:lpstr>
      <vt:lpstr>Άλλοι σημαντικοί μονοσακχαρίτες</vt:lpstr>
      <vt:lpstr>Παρουσίαση του PowerPoint</vt:lpstr>
      <vt:lpstr>Γλυκοσίδια</vt:lpstr>
      <vt:lpstr>                   Πολυσακχαρίτες </vt:lpstr>
      <vt:lpstr>Παρουσίαση του PowerPoint</vt:lpstr>
      <vt:lpstr>Αμυλάσες</vt:lpstr>
      <vt:lpstr>Παρουσίαση του PowerPoint</vt:lpstr>
      <vt:lpstr>Πολυσακχαρίτες </vt:lpstr>
      <vt:lpstr>Παρουσίαση του PowerPoint</vt:lpstr>
      <vt:lpstr>Παρουσίαση του PowerPoint</vt:lpstr>
      <vt:lpstr>Πολυσακχαρίτες</vt:lpstr>
      <vt:lpstr>Πολυσακχαρίτες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Λιπίδια με φυσιολογική σημασία </vt:lpstr>
      <vt:lpstr>Παρουσίαση του PowerPoint</vt:lpstr>
      <vt:lpstr>Λιπαρά οξέα</vt:lpstr>
      <vt:lpstr>Παρουσίαση του PowerPoint</vt:lpstr>
      <vt:lpstr>Φυσιολογική σημασία λιπιδίων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Φυσιολογική σημασία λιπιδίων</vt:lpstr>
      <vt:lpstr>Παρουσίαση του PowerPoint</vt:lpstr>
      <vt:lpstr>Παρουσίαση του PowerPoint</vt:lpstr>
      <vt:lpstr>Μεταβολισμός </vt:lpstr>
      <vt:lpstr>Απορρόφηση των μονοσακχαριτών</vt:lpstr>
      <vt:lpstr>Είσοδος της γλυκόζης στα κύτταρα των ιστών</vt:lpstr>
      <vt:lpstr>Παρουσίαση του PowerPoint</vt:lpstr>
      <vt:lpstr>Γλυκόλυση</vt:lpstr>
      <vt:lpstr>Γλυκόλυση και πυροσταφυλικό</vt:lpstr>
      <vt:lpstr>γλυκόλυση</vt:lpstr>
      <vt:lpstr>Αερόβια πορεία της γλυκόζης</vt:lpstr>
      <vt:lpstr>Παρουσίαση του PowerPoint</vt:lpstr>
      <vt:lpstr>Αναερόβια πορεία γλυκόζης</vt:lpstr>
      <vt:lpstr>Αερόβια VS Αναερόβιας πορείας</vt:lpstr>
      <vt:lpstr>Παρουσίαση του PowerPoint</vt:lpstr>
      <vt:lpstr>Ρύθμιση γλυκόλυσης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ΒΙΟΧΗΜΕΙΑ</dc:title>
  <dc:creator>Χριστόπουλος Θεόδωρος</dc:creator>
  <cp:lastModifiedBy>Χριστόπουλος Θεόδωρος</cp:lastModifiedBy>
  <cp:revision>136</cp:revision>
  <dcterms:created xsi:type="dcterms:W3CDTF">2021-01-06T19:54:43Z</dcterms:created>
  <dcterms:modified xsi:type="dcterms:W3CDTF">2023-10-26T14:31:01Z</dcterms:modified>
</cp:coreProperties>
</file>