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4EB9F0D-5B19-44D7-845E-C22AD08D97A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8B2-185D-4A15-9575-847AB37210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20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9F0D-5B19-44D7-845E-C22AD08D97A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8B2-185D-4A15-9575-847AB372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6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9F0D-5B19-44D7-845E-C22AD08D97A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8B2-185D-4A15-9575-847AB37210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01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9F0D-5B19-44D7-845E-C22AD08D97A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8B2-185D-4A15-9575-847AB372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0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9F0D-5B19-44D7-845E-C22AD08D97A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8B2-185D-4A15-9575-847AB37210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9F0D-5B19-44D7-845E-C22AD08D97A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8B2-185D-4A15-9575-847AB372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0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9F0D-5B19-44D7-845E-C22AD08D97A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8B2-185D-4A15-9575-847AB372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9F0D-5B19-44D7-845E-C22AD08D97A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8B2-185D-4A15-9575-847AB372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9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9F0D-5B19-44D7-845E-C22AD08D97A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8B2-185D-4A15-9575-847AB372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6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9F0D-5B19-44D7-845E-C22AD08D97A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8B2-185D-4A15-9575-847AB372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9F0D-5B19-44D7-845E-C22AD08D97A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8B2-185D-4A15-9575-847AB37210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58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4EB9F0D-5B19-44D7-845E-C22AD08D97A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96A18B2-185D-4A15-9575-847AB37210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22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A59F-C3D5-A080-2713-E4FF06506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9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D8206-09AD-8758-AD3F-0F646E6D8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599" y="4960137"/>
            <a:ext cx="3474563" cy="1463040"/>
          </a:xfrm>
        </p:spPr>
        <p:txBody>
          <a:bodyPr>
            <a:normAutofit/>
          </a:bodyPr>
          <a:lstStyle/>
          <a:p>
            <a:r>
              <a:rPr lang="el-GR" sz="2400" dirty="0"/>
              <a:t>Γενικευμένο Υπόδειγμα Παλινδρόμησης</a:t>
            </a:r>
          </a:p>
          <a:p>
            <a:r>
              <a:rPr lang="el-GR" sz="2400" dirty="0"/>
              <a:t>και Ετεροσκεδαστικότητα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56243"/>
            <a:ext cx="3956106" cy="2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31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BA87-91D5-F0C6-0EDA-E812D445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Ιδιότητες πεπερασμένου δείγματος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3B91E-34B9-BCE5-8070-9382688B8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60" y="2154026"/>
            <a:ext cx="1009007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στατιστική επαγωγή βάσει της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8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μπορεί να έχει παραπλανητικά αποτελέσματα, καθώς 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δεν είναι η διακύμανση του εκτιμητή ελαχίστων τετραγώνων.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7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0D6FBC-8293-77F5-9F82-0E519549B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63" y="2083323"/>
            <a:ext cx="10071681" cy="31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5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F96A-6344-1249-9D8D-77341FED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Ασυμπτωτικές ιδιότητες του εκτιμητή ελαχίστων τετραγώνων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21887-70FC-E6F6-2389-9AF2A021D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Αν η </a:t>
            </a:r>
            <a:r>
              <a:rPr lang="el-GR" sz="2400" b="0" i="0" u="none" strike="noStrike" baseline="0" dirty="0">
                <a:latin typeface="LMRoman10-Regular"/>
              </a:rPr>
              <a:t>Var[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</a:t>
            </a:r>
            <a:r>
              <a:rPr lang="el-GR" sz="2400" b="0" i="0" u="none" strike="noStrike" baseline="0" dirty="0">
                <a:latin typeface="grmn1000"/>
              </a:rPr>
              <a:t>συγκλίνει στο μηδέν, τότε ο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είναι συνεπής κατά μέσο τετράγωνο (</a:t>
            </a:r>
            <a:r>
              <a:rPr lang="el-GR" sz="2400" b="0" i="0" u="none" strike="noStrike" baseline="0" dirty="0">
                <a:latin typeface="LMRoman10-Regular"/>
              </a:rPr>
              <a:t>mean square consistent</a:t>
            </a:r>
            <a:r>
              <a:rPr lang="el-GR" sz="2400" b="0" i="0" u="none" strike="noStrike" baseline="0" dirty="0">
                <a:latin typeface="grmn1000"/>
              </a:rPr>
              <a:t>).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Τ</a:t>
            </a:r>
            <a:r>
              <a:rPr lang="el-GR" sz="2400" b="0" i="0" u="none" strike="noStrike" baseline="0" dirty="0">
                <a:latin typeface="grmn1000"/>
              </a:rPr>
              <a:t>ο γινόμενο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1" u="none" strike="noStrike" baseline="0" dirty="0">
                <a:latin typeface="LMMathItalic10-Regular"/>
              </a:rPr>
              <a:t>/n</a:t>
            </a:r>
            <a:r>
              <a:rPr lang="el-GR" sz="2400" b="0" i="0" u="none" strike="noStrike" baseline="0" dirty="0">
                <a:latin typeface="LMRoman10-Regular"/>
              </a:rPr>
              <a:t>)(</a:t>
            </a:r>
            <a:r>
              <a:rPr lang="el-GR" sz="2400" b="1" i="1" u="none" strike="noStrike" baseline="0" dirty="0">
                <a:latin typeface="LMMathItalic10-Bold"/>
              </a:rPr>
              <a:t>X’ΩX</a:t>
            </a:r>
            <a:r>
              <a:rPr lang="el-GR" sz="2400" b="0" i="1" u="none" strike="noStrike" baseline="0" dirty="0">
                <a:latin typeface="LMMathItalic10-Regular"/>
              </a:rPr>
              <a:t>/n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δε θα συγκλίνει απαραίτητα στο μηδέν. Γράφοντας αυτό το γινόμενο ως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βλέπουμε ότι η μήτρα αποτελεί ένα άθροισμα </a:t>
            </a:r>
            <a:r>
              <a:rPr lang="el-GR" sz="2400" b="0" i="1" u="none" strike="noStrike" baseline="0" dirty="0">
                <a:latin typeface="LMMathItalic10-Regular"/>
              </a:rPr>
              <a:t>n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όρων, διαιρεμένο με </a:t>
            </a:r>
            <a:r>
              <a:rPr lang="el-GR" sz="2400" b="0" i="1" u="none" strike="noStrike" baseline="0" dirty="0">
                <a:latin typeface="LMMathItalic10-Regular"/>
              </a:rPr>
              <a:t>n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dirty="0">
                <a:latin typeface="grmn1000"/>
              </a:rPr>
              <a:t>Α</a:t>
            </a:r>
            <a:r>
              <a:rPr lang="el-GR" sz="2400" b="0" i="0" u="none" strike="noStrike" baseline="0" dirty="0">
                <a:latin typeface="grmn1000"/>
              </a:rPr>
              <a:t>υτό το γινόμενο ισούται με ένα βαθμωτό μέγεθος που είναι </a:t>
            </a:r>
            <a:r>
              <a:rPr lang="el-GR" sz="2400" b="0" i="1" u="none" strike="noStrike" baseline="0" dirty="0">
                <a:latin typeface="LMMathItalic10-Regular"/>
              </a:rPr>
              <a:t>O</a:t>
            </a:r>
            <a:r>
              <a:rPr lang="el-GR" sz="2400" b="0" i="0" u="none" strike="noStrike" baseline="0" dirty="0">
                <a:latin typeface="LMRoman10-Regular"/>
              </a:rPr>
              <a:t>(1</a:t>
            </a:r>
            <a:r>
              <a:rPr lang="el-GR" sz="2400" b="0" i="1" u="none" strike="noStrike" baseline="0" dirty="0">
                <a:latin typeface="LMMathItalic10-Regular"/>
              </a:rPr>
              <a:t>/n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επί μια μήτρα που είναι </a:t>
            </a:r>
            <a:r>
              <a:rPr lang="el-GR" sz="2400" b="0" i="1" u="none" strike="noStrike" baseline="0" dirty="0">
                <a:latin typeface="LMMathItalic10-Regular"/>
              </a:rPr>
              <a:t>O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n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(τουλάχιστον εδώ), άρα είναι </a:t>
            </a:r>
            <a:r>
              <a:rPr lang="el-GR" sz="2400" b="0" i="1" u="none" strike="noStrike" baseline="0" dirty="0">
                <a:latin typeface="LMMathItalic10-Regular"/>
              </a:rPr>
              <a:t>O</a:t>
            </a:r>
            <a:r>
              <a:rPr lang="el-GR" sz="2400" b="0" i="0" u="none" strike="noStrike" baseline="0" dirty="0">
                <a:latin typeface="LMRoman10-Regular"/>
              </a:rPr>
              <a:t>(1)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9B6E3-380F-B5C6-35DF-E5717625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074" y="3551549"/>
            <a:ext cx="5846668" cy="11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7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2A34-0B79-B096-CCE4-0C2C5938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555" y="103080"/>
            <a:ext cx="9720072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Ασυμπτωτικές ιδιότητες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ABC09-FD9C-0FC7-B483-6546718E9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82106"/>
            <a:ext cx="11277600" cy="5175894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συνέπεια εξαρτάται τόσο από τη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όσο και από την </a:t>
            </a:r>
            <a:r>
              <a:rPr lang="el-GR" sz="2400" b="1" i="1" u="none" strike="noStrike" baseline="0" dirty="0">
                <a:latin typeface="LMMathItalic10-Bold"/>
              </a:rPr>
              <a:t>Ω</a:t>
            </a:r>
            <a:r>
              <a:rPr lang="el-GR" sz="2400" b="0" i="0" u="none" strike="noStrike" baseline="0" dirty="0">
                <a:latin typeface="grmn1000"/>
              </a:rPr>
              <a:t>. Μια μέθοδος για τον διαχωρισμό των δύο παραγόντων έχει ως εξής:</a:t>
            </a:r>
          </a:p>
          <a:p>
            <a:pPr lvl="1"/>
            <a:r>
              <a:rPr lang="el-GR" sz="1800" b="0" i="0" u="none" strike="noStrike" baseline="0" dirty="0">
                <a:latin typeface="grmn1000"/>
              </a:rPr>
              <a:t>1. Η μικρότερη ιδιοτιμή της μήτρας </a:t>
            </a:r>
            <a:r>
              <a:rPr lang="el-GR" sz="1800" b="1" i="1" u="none" strike="noStrike" baseline="0" dirty="0">
                <a:latin typeface="LMMathItalic10-Bold"/>
              </a:rPr>
              <a:t>XX </a:t>
            </a:r>
            <a:r>
              <a:rPr lang="el-GR" sz="1800" b="0" i="0" u="none" strike="noStrike" baseline="0" dirty="0">
                <a:latin typeface="grmn1000"/>
              </a:rPr>
              <a:t>αυξάνεται απεριόριστα καθώς </a:t>
            </a:r>
            <a:r>
              <a:rPr lang="el-GR" sz="1800" b="0" i="1" u="none" strike="noStrike" baseline="0" dirty="0">
                <a:latin typeface="LMMathItalic10-Regular"/>
              </a:rPr>
              <a:t>n </a:t>
            </a:r>
            <a:r>
              <a:rPr lang="el-GR" sz="1800" b="0" i="1" u="none" strike="noStrike" baseline="0" dirty="0">
                <a:latin typeface="LMMathSymbols10-Regular"/>
              </a:rPr>
              <a:t>−→ ∞</a:t>
            </a:r>
            <a:r>
              <a:rPr lang="el-GR" sz="1800" b="0" i="0" u="none" strike="noStrike" baseline="0" dirty="0">
                <a:latin typeface="grmn1000"/>
              </a:rPr>
              <a:t>.</a:t>
            </a:r>
          </a:p>
          <a:p>
            <a:pPr lvl="1"/>
            <a:r>
              <a:rPr lang="el-GR" sz="1800" b="0" i="0" u="none" strike="noStrike" baseline="0" dirty="0">
                <a:latin typeface="grmn1000"/>
              </a:rPr>
              <a:t>2. Η μεγαλύτερη ιδιοτιμή της μήτρας </a:t>
            </a:r>
            <a:r>
              <a:rPr lang="el-GR" sz="1800" b="1" i="1" u="none" strike="noStrike" baseline="0" dirty="0">
                <a:latin typeface="LMMathItalic10-Bold"/>
              </a:rPr>
              <a:t>Ω </a:t>
            </a:r>
            <a:r>
              <a:rPr lang="el-GR" sz="1800" b="0" i="0" u="none" strike="noStrike" baseline="0" dirty="0">
                <a:latin typeface="grmn1000"/>
              </a:rPr>
              <a:t>είναι πεπερασμένη για όλα τα </a:t>
            </a:r>
            <a:r>
              <a:rPr lang="el-GR" sz="1800" b="0" i="1" u="none" strike="noStrike" baseline="0" dirty="0">
                <a:latin typeface="LMMathItalic10-Regular"/>
              </a:rPr>
              <a:t>n</a:t>
            </a:r>
            <a:r>
              <a:rPr lang="el-GR" sz="1800" b="0" i="0" u="none" strike="noStrike" baseline="0" dirty="0">
                <a:latin typeface="grmn1000"/>
              </a:rPr>
              <a:t>.</a:t>
            </a:r>
          </a:p>
          <a:p>
            <a:r>
              <a:rPr lang="el-GR" dirty="0"/>
              <a:t>Ο εκτιμητής ελαχίστων τετραγώνων είναι ασυμπτωτικά κανονικά κατανεμημένος αν η οριακή κατανομή του</a:t>
            </a:r>
          </a:p>
          <a:p>
            <a:endParaRPr lang="el-GR" dirty="0"/>
          </a:p>
          <a:p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είναι κανονική. Αν </a:t>
            </a:r>
            <a:r>
              <a:rPr lang="el-GR" sz="2400" b="0" i="0" u="none" strike="noStrike" baseline="0" dirty="0">
                <a:latin typeface="LMRoman10-Regular"/>
              </a:rPr>
              <a:t>plim(</a:t>
            </a:r>
            <a:r>
              <a:rPr lang="el-GR" sz="2400" b="1" i="1" u="none" strike="noStrike" baseline="0" dirty="0">
                <a:latin typeface="LMMathItalic10-Bold"/>
              </a:rPr>
              <a:t>X’X</a:t>
            </a:r>
            <a:r>
              <a:rPr lang="el-GR" sz="2400" b="0" i="1" u="none" strike="noStrike" baseline="0" dirty="0">
                <a:latin typeface="LMMathItalic10-Regular"/>
              </a:rPr>
              <a:t>/n</a:t>
            </a:r>
            <a:r>
              <a:rPr lang="el-GR" sz="2400" b="0" i="0" u="none" strike="noStrike" baseline="0" dirty="0">
                <a:latin typeface="LMRoman10-Regular"/>
              </a:rPr>
              <a:t>) = </a:t>
            </a:r>
            <a:r>
              <a:rPr lang="el-GR" sz="2400" b="1" i="1" u="none" strike="noStrike" baseline="0" dirty="0">
                <a:latin typeface="LMMathItalic10-Bold"/>
              </a:rPr>
              <a:t>Q</a:t>
            </a:r>
            <a:r>
              <a:rPr lang="el-GR" sz="2400" b="0" i="0" u="none" strike="noStrike" baseline="0" dirty="0">
                <a:latin typeface="grmn1000"/>
              </a:rPr>
              <a:t>, τότε η οριακή κατανομή του δεξιού μέλους είναι ίδια με εκείνη του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μια γραμμή της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l-GR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FD0315-D66C-F449-1AEA-53F63E63F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034" y="3693786"/>
            <a:ext cx="3963001" cy="897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2DE8C-655A-0DA0-8C30-ED0C9D643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63" y="5245191"/>
            <a:ext cx="5147674" cy="10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8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5090-D2AE-33E1-E608-98B7564D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Ασυμπτωτικές ιδιότητες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173D0-529B-24AC-424E-D50AC91B6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r>
              <a:rPr lang="el-GR" i="1" dirty="0"/>
              <a:t>Στην περίπτωση της ετεροσκεδαστικότητας, αν οι διακυμάνσεις των ε</a:t>
            </a:r>
            <a:r>
              <a:rPr lang="el-GR" i="1" baseline="-25000" dirty="0"/>
              <a:t>i</a:t>
            </a:r>
            <a:r>
              <a:rPr lang="el-GR" i="1" dirty="0"/>
              <a:t> είναι πεπερασμένες και μη κυριαρχούμενες από οποιονδήποτε μεμονωμένο όρο, έτσι ώστε οι συνθήκες του κεντρικού οριακού θεωρήματος των Lindeberg–Feller να ισχύουν για το ν</a:t>
            </a:r>
            <a:r>
              <a:rPr lang="el-GR" i="1" baseline="-25000" dirty="0"/>
              <a:t>n</a:t>
            </a:r>
            <a:r>
              <a:rPr lang="el-GR" i="1" dirty="0"/>
              <a:t>,LS στην Εξίσωση (9-11), τότε ο εκτιμητής ελαχίστων τετραγώνων είναι ασυμπτωτικά κανονικά κατανεμημένος με μήτρα συνδιακυμάνσεων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E98D7-D703-CD30-EB6E-74FAD1CEC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383" y="3767421"/>
            <a:ext cx="4975234" cy="8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4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A39C-4677-6A37-A4FF-547C46DC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Ασυμπτωτικές ιδιότητες του εκτιμητή ελαχίστων τετραγώνων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CED24-354E-6689-BB27-8C38BAAAA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95" y="2707287"/>
            <a:ext cx="10527880" cy="27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3CDB-7498-9A6F-3958-4AEC5A51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50289"/>
            <a:ext cx="9720072" cy="930112"/>
          </a:xfrm>
        </p:spPr>
        <p:txBody>
          <a:bodyPr/>
          <a:lstStyle/>
          <a:p>
            <a:r>
              <a:rPr lang="el-GR" sz="4000" b="1" i="0" u="none" strike="noStrike" baseline="0" dirty="0">
                <a:latin typeface="grxn1000"/>
              </a:rPr>
              <a:t>Ετεροσκεδαστικότητα και </a:t>
            </a:r>
            <a:r>
              <a:rPr lang="el-GR" sz="4000" b="0" i="0" u="none" strike="noStrike" baseline="0" dirty="0">
                <a:latin typeface="LMRoman10-Regular"/>
              </a:rPr>
              <a:t>Var[b</a:t>
            </a:r>
            <a:r>
              <a:rPr lang="el-GR" sz="4000" b="0" i="1" u="none" strike="noStrike" baseline="0" dirty="0">
                <a:latin typeface="LMMathSymbols10-Regular"/>
              </a:rPr>
              <a:t>|</a:t>
            </a:r>
            <a:r>
              <a:rPr lang="el-GR" sz="4000" b="0" i="0" u="none" strike="noStrike" baseline="0" dirty="0">
                <a:latin typeface="LMRoman10-Regular"/>
              </a:rPr>
              <a:t>X]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FF1C0-C76C-BC50-021B-FABA86AB8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35549"/>
            <a:ext cx="11042181" cy="5151749"/>
          </a:xfrm>
        </p:spPr>
        <p:txBody>
          <a:bodyPr/>
          <a:lstStyle/>
          <a:p>
            <a:r>
              <a:rPr lang="el-GR" dirty="0"/>
              <a:t>Σε αυτή την περίπτωση, με καλά συμπεριφερόμενες ερμηνευτικές μεταβλητές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2400" b="0" i="0" u="none" strike="noStrike" baseline="0" dirty="0">
                <a:latin typeface="grmn1000"/>
              </a:rPr>
              <a:t>Η συνέπεια σε μέσους τετραγωνικού όρου του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εξαρτάται από την οριακή συμπεριφορά της μήτρας</a:t>
            </a:r>
          </a:p>
          <a:p>
            <a:endParaRPr lang="el-GR" sz="2400" dirty="0">
              <a:latin typeface="grmn1000"/>
            </a:endParaRPr>
          </a:p>
          <a:p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η </a:t>
            </a:r>
            <a:r>
              <a:rPr lang="en-US" sz="2400" b="1" i="1" u="none" strike="noStrike" baseline="0" dirty="0">
                <a:latin typeface="LMMathItalic10-Bold"/>
              </a:rPr>
              <a:t>Q</a:t>
            </a:r>
            <a:r>
              <a:rPr lang="en-US" sz="2400" b="0" i="1" u="none" strike="noStrike" baseline="30000" dirty="0">
                <a:latin typeface="LMMathSymbols8-Regular"/>
              </a:rPr>
              <a:t>∗</a:t>
            </a:r>
            <a:r>
              <a:rPr lang="el-GR" sz="2400" b="0" i="1" u="none" strike="noStrike" baseline="-25000" dirty="0">
                <a:latin typeface="LMMathItalic8-Regular"/>
              </a:rPr>
              <a:t>n</a:t>
            </a:r>
            <a:r>
              <a:rPr lang="el-GR" sz="2400" b="0" i="1" u="none" strike="noStrike" baseline="0" dirty="0">
                <a:latin typeface="LMMathItalic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συγκλίνει σε μια θετικά ορισμένη μήτρα, τότε καθώς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1" u="none" strike="noStrike" baseline="0" dirty="0">
                <a:latin typeface="LMMathSymbols10-Regular"/>
              </a:rPr>
              <a:t>−→ ∞</a:t>
            </a:r>
            <a:r>
              <a:rPr lang="el-GR" sz="2400" b="0" i="0" u="none" strike="noStrike" baseline="0" dirty="0">
                <a:latin typeface="grmn1000"/>
              </a:rPr>
              <a:t>, το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θα συγκλίνει στο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σε μέσους τετραγωνικούς όρους.</a:t>
            </a:r>
          </a:p>
          <a:p>
            <a:endParaRPr lang="el-GR" sz="2400" dirty="0">
              <a:latin typeface="grmn100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7B7FD-AC50-8C3A-DE74-9C079CC7A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765" y="2172093"/>
            <a:ext cx="5638798" cy="930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FD6091-266E-3CC4-23DC-081852314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376" y="3755796"/>
            <a:ext cx="2302592" cy="93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0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BD53-3902-2A41-7917-6F6E6B41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Ετεροσκεδαστικότητα και 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Regular"/>
                <a:ea typeface="+mj-ea"/>
                <a:cs typeface="+mj-cs"/>
              </a:rPr>
              <a:t>Var[b</a:t>
            </a:r>
            <a:r>
              <a:rPr kumimoji="0" lang="el-GR" sz="4000" b="0" i="1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MathSymbols10-Regular"/>
                <a:ea typeface="+mj-ea"/>
                <a:cs typeface="+mj-cs"/>
              </a:rPr>
              <a:t>|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Regular"/>
                <a:ea typeface="+mj-ea"/>
                <a:cs typeface="+mj-cs"/>
              </a:rPr>
              <a:t>X]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8894A-62AB-092F-D7A3-C42C3A03F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14" y="1729818"/>
            <a:ext cx="9720073" cy="4023360"/>
          </a:xfrm>
        </p:spPr>
        <p:txBody>
          <a:bodyPr/>
          <a:lstStyle/>
          <a:p>
            <a:r>
              <a:rPr lang="el-GR" sz="2400" dirty="0">
                <a:latin typeface="grmn1000"/>
              </a:rPr>
              <a:t>Α</a:t>
            </a:r>
            <a:r>
              <a:rPr lang="el-GR" sz="2400" b="0" i="0" u="none" strike="noStrike" baseline="0" dirty="0">
                <a:latin typeface="grmn1000"/>
              </a:rPr>
              <a:t>ναμένουμε ότι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συνηθισμένη εκτιμώμενη μήτρα συνδιακυμάνσεων για τον εκτιμητή ελαχίστων τετραγώνων,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X’X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, είναι ακατάλληλη.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διαφορά μεταξύ της μήτρας συνδιακυμάνσεων του συμβατικού εκτιμητή και της κατάλληλης (πραγματικής) μήτρας συνδιακυμάνσεων για το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FA70D-DC55-C372-9E30-9B8882BC3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19" y="2120291"/>
            <a:ext cx="5538365" cy="1079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1EB11E-F1BC-56CF-4BB1-BEA9D3B98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3" y="4953490"/>
            <a:ext cx="8375087" cy="6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75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14F0-F4A8-0C26-7CD5-20605B34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Ετεροσκεδαστικότητα και 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Regular"/>
                <a:ea typeface="+mj-ea"/>
                <a:cs typeface="+mj-cs"/>
              </a:rPr>
              <a:t>Var[b</a:t>
            </a:r>
            <a:r>
              <a:rPr kumimoji="0" lang="el-GR" sz="4000" b="0" i="1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MathSymbols10-Regular"/>
                <a:ea typeface="+mj-ea"/>
                <a:cs typeface="+mj-cs"/>
              </a:rPr>
              <a:t>|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Regular"/>
                <a:ea typeface="+mj-ea"/>
                <a:cs typeface="+mj-cs"/>
              </a:rPr>
              <a:t>X]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65AAD-2C4B-21E8-6F5C-544450C45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03196"/>
            <a:ext cx="10636829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Σε ένα μεγάλο δείγμα (όπου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1" u="none" strike="noStrike" baseline="0" dirty="0">
                <a:latin typeface="LMMathSymbols10-Regular"/>
              </a:rPr>
              <a:t>≈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), αυτή η διαφορά ισούται προσεγγιστικά με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Η διαφορά μεταξύ των δύο μητρών εξαρτάται από τη μήτρα στην αγκύλη,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η γραμμή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της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84BCA-751D-CDD2-0AA7-18E60C9F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354" y="2512507"/>
            <a:ext cx="6058376" cy="916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7EA57-3D86-5612-DB1F-297BE6559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69" y="4154597"/>
            <a:ext cx="7705899" cy="6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8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05D5B-2E90-19D2-4DC8-FBCC263D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9" y="512275"/>
            <a:ext cx="10401159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Εκτίμηση μέσω βοηθητικών μεταβλητών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7745B-B605-63BD-C58B-43F120DD4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3" y="1852367"/>
            <a:ext cx="9720073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Ο εκτιμητής </a:t>
            </a:r>
            <a:r>
              <a:rPr lang="el-GR" sz="2400" b="0" i="1" u="none" strike="noStrike" baseline="0" dirty="0">
                <a:latin typeface="LMMathItalic10-Regular"/>
              </a:rPr>
              <a:t>IV/</a:t>
            </a:r>
            <a:r>
              <a:rPr lang="el-GR" sz="2400" b="0" i="0" u="none" strike="noStrike" baseline="0" dirty="0">
                <a:latin typeface="LMRoman10-Regular"/>
              </a:rPr>
              <a:t>2</a:t>
            </a:r>
            <a:r>
              <a:rPr lang="el-GR" sz="2400" b="0" i="1" u="none" strike="noStrike" baseline="0" dirty="0">
                <a:latin typeface="LMMathItalic10-Regular"/>
              </a:rPr>
              <a:t>SLS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είναι το σύνολο των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παλινδρομητών και </a:t>
            </a:r>
            <a:r>
              <a:rPr lang="el-GR" sz="2400" b="1" i="1" u="none" strike="noStrike" baseline="0" dirty="0">
                <a:latin typeface="LMMathItalic10-Bold"/>
              </a:rPr>
              <a:t>Z </a:t>
            </a:r>
            <a:r>
              <a:rPr lang="el-GR" sz="2400" b="0" i="0" u="none" strike="noStrike" baseline="0" dirty="0">
                <a:latin typeface="grmn1000"/>
              </a:rPr>
              <a:t>είναι ένα σύνολο </a:t>
            </a:r>
            <a:r>
              <a:rPr lang="el-GR" sz="2400" b="0" i="1" u="none" strike="noStrike" baseline="0" dirty="0">
                <a:latin typeface="LMMathItalic10-Regular"/>
              </a:rPr>
              <a:t>L </a:t>
            </a:r>
            <a:r>
              <a:rPr lang="el-GR" sz="2400" b="0" i="1" u="none" strike="noStrike" baseline="0" dirty="0">
                <a:latin typeface="LMMathSymbols10-Regular"/>
              </a:rPr>
              <a:t>≥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βοηθητικών μεταβλητών.</a:t>
            </a:r>
          </a:p>
          <a:p>
            <a:r>
              <a:rPr lang="el-GR" sz="2400" b="0" i="0" u="none" strike="noStrike" baseline="0" dirty="0">
                <a:latin typeface="grmn1000"/>
              </a:rPr>
              <a:t>Θα εξετάσουμε μια επέκταση του Θεωρήματος 9.2 για τον εκτιμητή </a:t>
            </a:r>
            <a:r>
              <a:rPr lang="el-GR" sz="2400" b="0" i="0" u="none" strike="noStrike" baseline="0" dirty="0">
                <a:latin typeface="LMRoman10-Regular"/>
              </a:rPr>
              <a:t>IV </a:t>
            </a:r>
            <a:r>
              <a:rPr lang="el-GR" sz="2400" b="0" i="0" u="none" strike="noStrike" baseline="0" dirty="0">
                <a:latin typeface="grmn1000"/>
              </a:rPr>
              <a:t>όταν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i="1" u="none" strike="noStrike" baseline="0" dirty="0">
                <a:latin typeface="LMMathItalic10-Bold"/>
              </a:rPr>
              <a:t>εε</a:t>
            </a:r>
            <a:r>
              <a:rPr lang="el-GR" sz="2400" b="1" i="1" u="none" strike="noStrike" baseline="0" dirty="0">
                <a:latin typeface="LMMathItalic10-Bold"/>
              </a:rPr>
              <a:t>’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1" i="1" u="none" strike="noStrike" baseline="0" dirty="0">
                <a:latin typeface="LMMathItalic10-Bold"/>
              </a:rPr>
              <a:t>Ω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FDE25-C7A5-6E36-F755-6D1A4C434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51" y="2364431"/>
            <a:ext cx="6430610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1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DE45-0AF7-ADEA-66FC-9CAF8F1B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770358"/>
            <a:ext cx="9720072" cy="876316"/>
          </a:xfrm>
        </p:spPr>
        <p:txBody>
          <a:bodyPr>
            <a:normAutofit/>
          </a:bodyPr>
          <a:lstStyle/>
          <a:p>
            <a:r>
              <a:rPr lang="el-GR" sz="3600" dirty="0"/>
              <a:t>Εισαγωγή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0DD8C-F121-78C6-A076-E308A712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6" y="1646674"/>
            <a:ext cx="9720073" cy="5211326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l-GR" b="1" dirty="0"/>
              <a:t>γενικευμένο υπόδειγμα γραμμικής παλινδρόμησης είναι</a:t>
            </a:r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Ω </a:t>
            </a:r>
            <a:r>
              <a:rPr lang="el-GR" sz="2400" b="0" i="0" u="none" strike="noStrike" baseline="0" dirty="0">
                <a:latin typeface="grmn1000"/>
              </a:rPr>
              <a:t>είναι μια θετικά ορισμένη μήτρα. Συχνά θα γράφουμε τη μήτρα συνδιακυμάνσεων με τη μορφή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1" i="1" u="none" strike="noStrike" baseline="0" dirty="0">
                <a:latin typeface="LMMathItalic10-Bold"/>
              </a:rPr>
              <a:t>Ω </a:t>
            </a:r>
            <a:r>
              <a:rPr lang="el-GR" sz="2400" b="0" i="0" u="none" strike="noStrike" baseline="0" dirty="0">
                <a:latin typeface="grmn1000"/>
              </a:rPr>
              <a:t>ώστε να χρησιμοποιούμε το κλασικό υπόδειγμα,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800" b="0" i="0" u="none" strike="noStrike" baseline="30000" dirty="0">
                <a:latin typeface="LMRoman8-Regular"/>
              </a:rPr>
              <a:t>2</a:t>
            </a:r>
            <a:r>
              <a:rPr lang="el-GR" sz="2400" b="1" i="1" u="none" strike="noStrike" baseline="0" dirty="0">
                <a:latin typeface="LMMathItalic10-Bold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ως ειδική περίπτωση.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δύο κύριες περιπτώσεις είναι η </a:t>
            </a:r>
            <a:r>
              <a:rPr lang="el-GR" sz="2400" b="1" i="0" u="none" strike="noStrike" baseline="0" dirty="0">
                <a:latin typeface="grxn1000"/>
              </a:rPr>
              <a:t>ετεροσκεδαστικότητα </a:t>
            </a:r>
            <a:r>
              <a:rPr lang="el-GR" sz="2400" b="0" i="0" u="none" strike="noStrike" baseline="0" dirty="0">
                <a:latin typeface="grmn1000"/>
              </a:rPr>
              <a:t>και η </a:t>
            </a:r>
            <a:r>
              <a:rPr lang="el-GR" sz="2400" b="1" i="0" u="none" strike="noStrike" baseline="0" dirty="0">
                <a:latin typeface="grxn1000"/>
              </a:rPr>
              <a:t>αυτοσυσχέτιση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lvl="1"/>
            <a:r>
              <a:rPr lang="el-GR" sz="2000" b="0" i="0" u="none" strike="noStrike" baseline="0" dirty="0">
                <a:latin typeface="grmn1000"/>
              </a:rPr>
              <a:t>Η ετεροσκεδαστικότητα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εμφανίζεται σε πολλές εφαρμογές, τόσο σε διαστρωματικά δεδομένα όσο και σε δεδομένα χρονολογικών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σειρών.</a:t>
            </a:r>
            <a:endParaRPr lang="en-US" sz="2000" b="0" i="0" u="none" strike="noStrike" baseline="0" dirty="0">
              <a:latin typeface="grmn1000"/>
            </a:endParaRPr>
          </a:p>
          <a:p>
            <a:pPr lvl="1"/>
            <a:r>
              <a:rPr lang="el-GR" sz="2000" b="0" i="0" u="none" strike="noStrike" baseline="0" dirty="0">
                <a:latin typeface="grmn1000"/>
              </a:rPr>
              <a:t>Η αυτοσυσχέτιση συνήθως συναντάται στα δεδομένα χρονολογικών σειρών.</a:t>
            </a:r>
            <a:endParaRPr lang="en-US" sz="2000" b="0" i="0" u="none" strike="noStrike" baseline="0" dirty="0">
              <a:latin typeface="grmn1000"/>
            </a:endParaRPr>
          </a:p>
          <a:p>
            <a:pPr algn="l"/>
            <a:endParaRPr lang="el-GR" sz="2400" b="0" i="0" u="none" strike="noStrike" baseline="0" dirty="0">
              <a:latin typeface="grmn1000"/>
            </a:endParaRPr>
          </a:p>
          <a:p>
            <a:pPr lvl="1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33DFE-67E5-456B-416E-D7215FA0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816" y="2043693"/>
            <a:ext cx="3659958" cy="14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2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B229-87E3-903F-2642-68CB74B4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40524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μέσω βοηθητικών μεταβλητών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140F-F42D-BA3D-F818-6DD9839FE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λόγους απλούστευσης, υποθέστε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η </a:t>
            </a:r>
            <a:r>
              <a:rPr lang="el-GR" sz="2400" b="1" i="1" u="none" strike="noStrike" baseline="0" dirty="0">
                <a:latin typeface="LMMathItalic10-Bold"/>
              </a:rPr>
              <a:t>Z </a:t>
            </a:r>
            <a:r>
              <a:rPr lang="el-GR" sz="2400" b="0" i="0" u="none" strike="noStrike" baseline="0" dirty="0">
                <a:latin typeface="grmn1000"/>
              </a:rPr>
              <a:t>αποτελεί ένα σύνολο έγκυρων βοηθητικών μεταβλητών, δηλαδή αν ο δεύτερος όρος στην Εξίσωση (9-16) τείνει στο μηδέν, τότε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CDEEA-B9FA-9083-B0E2-58EF946CD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98" y="2840584"/>
            <a:ext cx="7446984" cy="1176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0C74F6-9B79-02D8-4F42-A51ABD6AE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088" y="5335571"/>
            <a:ext cx="5428139" cy="78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5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9D10-1393-3124-0232-6A730379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23707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μέσω βοηθητικών μεταβλητών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977A5-778F-C5E8-B749-106CF1E0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932" y="1899501"/>
            <a:ext cx="9720073" cy="4023360"/>
          </a:xfrm>
        </p:spPr>
        <p:txBody>
          <a:bodyPr/>
          <a:lstStyle/>
          <a:p>
            <a:r>
              <a:rPr lang="el-GR" sz="2400" dirty="0">
                <a:latin typeface="grmn1000"/>
              </a:rPr>
              <a:t>Υ</a:t>
            </a:r>
            <a:r>
              <a:rPr lang="el-GR" sz="2400" b="0" i="0" u="none" strike="noStrike" baseline="0" dirty="0">
                <a:latin typeface="grmn1000"/>
              </a:rPr>
              <a:t>πό πολύ γενικές συνθήκες,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D9232-C0F7-3A07-E97A-D415138AB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97" y="3148686"/>
            <a:ext cx="5815366" cy="104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23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8BCA-6760-9165-7DEF-6B8C5FED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29439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μέσω βοηθητικών μεταβλητών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105E0-B386-655B-18DE-5F8069E2B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70" y="2570835"/>
            <a:ext cx="9021586" cy="1249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35140-429A-F966-3DDC-A3D13FDC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0" y="3820596"/>
            <a:ext cx="9028884" cy="21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5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044E-F301-807D-1F9C-6EEF4736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0" i="0" u="none" strike="noStrike" baseline="0" dirty="0">
                <a:latin typeface="grxn1000"/>
              </a:rPr>
              <a:t>Γενικευμένη μέθοδος ελαχίστων τετραγώνων </a:t>
            </a:r>
            <a:r>
              <a:rPr lang="el-GR" sz="3200" b="1" i="0" u="none" strike="noStrike" baseline="0" dirty="0">
                <a:latin typeface="LMRoman10-Bold"/>
              </a:rPr>
              <a:t>(Generalised Least Squares- </a:t>
            </a:r>
            <a:r>
              <a:rPr lang="en-US" sz="3200" b="1" i="0" u="none" strike="noStrike" baseline="0" dirty="0">
                <a:latin typeface="LMRoman10-Bold"/>
              </a:rPr>
              <a:t>GLS)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5F603-C31B-3B63-0722-70A674369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8140" y="1880648"/>
                <a:ext cx="10542561" cy="4977352"/>
              </a:xfrm>
            </p:spPr>
            <p:txBody>
              <a:bodyPr>
                <a:normAutofit/>
              </a:bodyPr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Εφόσον η </a:t>
                </a:r>
                <a:r>
                  <a:rPr lang="el-GR" sz="2400" b="1" i="1" u="none" strike="noStrike" baseline="0" dirty="0">
                    <a:latin typeface="LMMathItalic10-Bold"/>
                  </a:rPr>
                  <a:t>Ω </a:t>
                </a:r>
                <a:r>
                  <a:rPr lang="el-GR" sz="2400" b="0" i="0" u="none" strike="noStrike" baseline="0" dirty="0">
                    <a:latin typeface="grmn1000"/>
                  </a:rPr>
                  <a:t>είναι μια θετικά ορισμένη, συμμετρική μήτρα, μπορεί να γραφτεί ως</a:t>
                </a:r>
              </a:p>
              <a:p>
                <a:endParaRPr lang="el-GR" sz="2400" dirty="0">
                  <a:latin typeface="grmn1000"/>
                </a:endParaRPr>
              </a:p>
              <a:p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οι στήλες της </a:t>
                </a:r>
                <a:r>
                  <a:rPr lang="el-GR" sz="2400" b="1" i="1" u="none" strike="noStrike" baseline="0" dirty="0">
                    <a:latin typeface="LMMathItalic10-Bold"/>
                  </a:rPr>
                  <a:t>C </a:t>
                </a:r>
                <a:r>
                  <a:rPr lang="el-GR" sz="2400" b="0" i="0" u="none" strike="noStrike" baseline="0" dirty="0">
                    <a:latin typeface="grmn1000"/>
                  </a:rPr>
                  <a:t>είναι τα ιδιοδιανύσματα της </a:t>
                </a:r>
                <a:r>
                  <a:rPr lang="el-GR" sz="2400" b="1" i="1" u="none" strike="noStrike" baseline="0" dirty="0">
                    <a:latin typeface="LMMathItalic10-Bold"/>
                  </a:rPr>
                  <a:t>Ω </a:t>
                </a:r>
                <a:r>
                  <a:rPr lang="el-GR" sz="2400" b="0" i="0" u="none" strike="noStrike" baseline="0" dirty="0">
                    <a:latin typeface="grmn1000"/>
                  </a:rPr>
                  <a:t>και οι ιδιοτιμές της </a:t>
                </a:r>
                <a:r>
                  <a:rPr lang="el-GR" sz="2400" b="1" i="1" u="none" strike="noStrike" baseline="0" dirty="0">
                    <a:latin typeface="LMMathItalic10-Bold"/>
                  </a:rPr>
                  <a:t>Ω </a:t>
                </a:r>
                <a:r>
                  <a:rPr lang="el-GR" sz="2400" b="0" i="0" u="none" strike="noStrike" baseline="0" dirty="0">
                    <a:latin typeface="grmn1000"/>
                  </a:rPr>
                  <a:t>είναι τα διαγώνια στοιχεία της διαγώνιας μήτρας </a:t>
                </a:r>
                <a:r>
                  <a:rPr lang="el-GR" sz="2400" b="1" i="1" u="none" strike="noStrike" baseline="0" dirty="0">
                    <a:latin typeface="LMMathItalic10-Bold"/>
                  </a:rPr>
                  <a:t>Λ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΄Εστω </a:t>
                </a:r>
                <a:r>
                  <a:rPr lang="el-GR" sz="2400" b="1" i="1" u="none" strike="noStrike" baseline="0" dirty="0">
                    <a:latin typeface="LMMathItalic10-Bold"/>
                  </a:rPr>
                  <a:t>Λ</a:t>
                </a:r>
                <a:r>
                  <a:rPr lang="el-GR" sz="2000" b="0" i="0" u="none" strike="noStrike" baseline="30000" dirty="0">
                    <a:latin typeface="LMRoman8-Regular"/>
                  </a:rPr>
                  <a:t>1</a:t>
                </a:r>
                <a:r>
                  <a:rPr lang="el-GR" sz="2000" b="0" i="1" u="none" strike="noStrike" baseline="30000" dirty="0">
                    <a:latin typeface="LMMathItalic8-Regular"/>
                  </a:rPr>
                  <a:t>/</a:t>
                </a:r>
                <a:r>
                  <a:rPr lang="el-GR" sz="2000" b="0" i="0" u="none" strike="noStrike" baseline="30000" dirty="0">
                    <a:latin typeface="LMRoman8-Regular"/>
                  </a:rPr>
                  <a:t>2</a:t>
                </a:r>
                <a:r>
                  <a:rPr lang="el-GR" sz="1400" b="0" i="0" u="none" strike="noStrike" baseline="0" dirty="0">
                    <a:latin typeface="LMRoman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η διαγώνια μήτρα της οποίας το στοιχείο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i </a:t>
                </a:r>
                <a:r>
                  <a:rPr lang="el-GR" sz="2400" b="0" i="0" u="none" strike="noStrike" baseline="0" dirty="0">
                    <a:latin typeface="grmn1000"/>
                  </a:rPr>
                  <a:t>είναι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u="none" strike="noStrike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rad>
                  </m:oMath>
                </a14:m>
                <a:r>
                  <a:rPr lang="el-GR" sz="2400" b="0" i="1" u="none" strike="noStrike" baseline="0" dirty="0">
                    <a:latin typeface="LMMathSymbols10-Regular"/>
                  </a:rPr>
                  <a:t> </a:t>
                </a:r>
                <a:r>
                  <a:rPr lang="en-US" sz="2400" b="0" i="0" u="none" strike="noStrike" baseline="0" dirty="0">
                    <a:latin typeface="grmn1000"/>
                  </a:rPr>
                  <a:t>, </a:t>
                </a:r>
                <a:r>
                  <a:rPr lang="el-GR" sz="2400" b="0" i="0" u="none" strike="noStrike" baseline="0" dirty="0">
                    <a:latin typeface="grmn1000"/>
                  </a:rPr>
                  <a:t>και έστω </a:t>
                </a:r>
                <a:r>
                  <a:rPr lang="el-GR" sz="2400" b="1" i="1" u="none" strike="noStrike" baseline="0" dirty="0">
                    <a:latin typeface="LMMathItalic10-Bold"/>
                  </a:rPr>
                  <a:t>T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1" i="1" u="none" strike="noStrike" baseline="0" dirty="0">
                    <a:latin typeface="LMMathItalic10-Bold"/>
                  </a:rPr>
                  <a:t>CΛ</a:t>
                </a:r>
                <a:r>
                  <a:rPr lang="el-GR" sz="2400" b="0" i="0" u="none" strike="noStrike" baseline="30000" dirty="0">
                    <a:latin typeface="LMRoman8-Regular"/>
                  </a:rPr>
                  <a:t>1</a:t>
                </a:r>
                <a:r>
                  <a:rPr lang="el-GR" sz="2400" b="0" i="1" u="none" strike="noStrike" baseline="30000" dirty="0">
                    <a:latin typeface="LMMathItalic8-Regular"/>
                  </a:rPr>
                  <a:t>/</a:t>
                </a:r>
                <a:r>
                  <a:rPr lang="el-GR" sz="2400" b="0" i="0" u="none" strike="noStrike" baseline="30000" dirty="0">
                    <a:latin typeface="LMRoman8-Regular"/>
                  </a:rPr>
                  <a:t>2</a:t>
                </a:r>
                <a:r>
                  <a:rPr lang="el-GR" sz="2400" b="0" i="0" u="none" strike="noStrike" baseline="0" dirty="0">
                    <a:latin typeface="grmn1000"/>
                  </a:rPr>
                  <a:t>. Τότε, </a:t>
                </a:r>
                <a:r>
                  <a:rPr lang="el-GR" sz="2400" b="1" i="1" u="none" strike="noStrike" baseline="0" dirty="0">
                    <a:latin typeface="LMMathItalic10-Bold"/>
                  </a:rPr>
                  <a:t>Ω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1" i="1" u="none" strike="noStrike" baseline="0" dirty="0">
                    <a:latin typeface="LMMathItalic10-Bold"/>
                  </a:rPr>
                  <a:t>TT</a:t>
                </a:r>
                <a:r>
                  <a:rPr lang="en-US" sz="2400" b="1" i="1" u="none" strike="noStrike" baseline="0" dirty="0">
                    <a:latin typeface="LMMathItalic10-Bold"/>
                  </a:rPr>
                  <a:t>’</a:t>
                </a:r>
                <a:r>
                  <a:rPr lang="el-GR" sz="2400" b="0" i="0" u="none" strike="noStrike" baseline="0" dirty="0">
                    <a:latin typeface="grmn1000"/>
                  </a:rPr>
                  <a:t>. Επίσης, έστω </a:t>
                </a:r>
                <a:r>
                  <a:rPr lang="el-GR" sz="2400" b="1" i="1" u="none" strike="noStrike" baseline="0" dirty="0">
                    <a:latin typeface="LMMathItalic10-Bold"/>
                  </a:rPr>
                  <a:t>P</a:t>
                </a:r>
                <a:r>
                  <a:rPr lang="el-GR" sz="1400" b="0" i="1" u="none" strike="noStrike" baseline="0" dirty="0">
                    <a:latin typeface="LMMathSymbols8-Regular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1" i="1" u="none" strike="noStrike" baseline="0" dirty="0">
                    <a:latin typeface="LMMathItalic10-Bold"/>
                  </a:rPr>
                  <a:t>CΛ</a:t>
                </a:r>
                <a:r>
                  <a:rPr lang="el-GR" sz="2400" b="0" i="1" u="none" strike="noStrike" baseline="30000" dirty="0">
                    <a:latin typeface="LMMathSymbols8-Regular"/>
                  </a:rPr>
                  <a:t>−</a:t>
                </a:r>
                <a:r>
                  <a:rPr lang="el-GR" sz="2400" b="0" i="0" u="none" strike="noStrike" baseline="30000" dirty="0">
                    <a:latin typeface="LMRoman8-Regular"/>
                  </a:rPr>
                  <a:t>1</a:t>
                </a:r>
                <a:r>
                  <a:rPr lang="el-GR" sz="2400" b="0" i="1" u="none" strike="noStrike" baseline="30000" dirty="0">
                    <a:latin typeface="LMMathItalic8-Regular"/>
                  </a:rPr>
                  <a:t>/</a:t>
                </a:r>
                <a:r>
                  <a:rPr lang="el-GR" sz="2400" b="0" i="0" u="none" strike="noStrike" baseline="30000" dirty="0">
                    <a:latin typeface="LMRoman8-Regular"/>
                  </a:rPr>
                  <a:t>2</a:t>
                </a:r>
                <a:r>
                  <a:rPr lang="el-GR" sz="2400" b="0" i="0" u="none" strike="noStrike" baseline="0" dirty="0">
                    <a:latin typeface="grmn1000"/>
                  </a:rPr>
                  <a:t>, και έτσι </a:t>
                </a:r>
                <a:r>
                  <a:rPr lang="el-GR" sz="2400" b="1" i="1" u="none" strike="noStrike" baseline="0" dirty="0">
                    <a:latin typeface="LMMathItalic10-Bold"/>
                  </a:rPr>
                  <a:t>Ω</a:t>
                </a:r>
                <a:r>
                  <a:rPr lang="el-GR" sz="2400" b="0" i="1" u="none" strike="noStrike" baseline="30000" dirty="0">
                    <a:latin typeface="LMMathSymbols8-Regular"/>
                  </a:rPr>
                  <a:t>−</a:t>
                </a:r>
                <a:r>
                  <a:rPr lang="el-GR" sz="2400" b="0" i="0" u="none" strike="noStrike" baseline="30000" dirty="0">
                    <a:latin typeface="LMRoman8-Regular"/>
                  </a:rPr>
                  <a:t>1</a:t>
                </a:r>
                <a:r>
                  <a:rPr lang="el-GR" sz="1400" b="0" i="0" u="none" strike="noStrike" baseline="0" dirty="0">
                    <a:latin typeface="LMRoman8-Regular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1" i="1" u="none" strike="noStrike" baseline="0" dirty="0">
                    <a:latin typeface="LMMathItalic10-Bold"/>
                  </a:rPr>
                  <a:t>P</a:t>
                </a:r>
                <a:r>
                  <a:rPr lang="en-US" sz="2400" b="1" i="1" u="none" strike="noStrike" baseline="0" dirty="0">
                    <a:latin typeface="LMMathItalic10-Bold"/>
                  </a:rPr>
                  <a:t>’</a:t>
                </a:r>
                <a:r>
                  <a:rPr lang="el-GR" sz="2400" b="1" i="1" u="none" strike="noStrike" baseline="0" dirty="0">
                    <a:latin typeface="LMMathItalic10-Bold"/>
                  </a:rPr>
                  <a:t>P</a:t>
                </a:r>
                <a:r>
                  <a:rPr lang="el-GR" sz="2400" b="0" i="0" u="none" strike="noStrike" baseline="0" dirty="0">
                    <a:latin typeface="grmn1000"/>
                  </a:rPr>
                  <a:t>. Πολλαπλασιάζουμε το υπόδειγμα της Εξίσωσης (9-1) από αριστερά με </a:t>
                </a:r>
                <a:r>
                  <a:rPr lang="el-GR" sz="2400" b="1" i="1" u="none" strike="noStrike" baseline="0" dirty="0">
                    <a:latin typeface="LMMathItalic10-Bold"/>
                  </a:rPr>
                  <a:t>P </a:t>
                </a:r>
                <a:r>
                  <a:rPr lang="el-GR" sz="2400" b="0" i="0" u="none" strike="noStrike" baseline="0" dirty="0">
                    <a:latin typeface="grmn1000"/>
                  </a:rPr>
                  <a:t>και έχουμε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dirty="0"/>
                  <a:t>ή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5F603-C31B-3B63-0722-70A674369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8140" y="1880648"/>
                <a:ext cx="10542561" cy="4977352"/>
              </a:xfrm>
              <a:blipFill>
                <a:blip r:embed="rId2"/>
                <a:stretch>
                  <a:fillRect l="-462" t="-1716" r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FF1E101-74E3-FB4F-C8D9-DA07C903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20" y="2386936"/>
            <a:ext cx="1891259" cy="639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439EA1-A3F5-563B-2DB3-F8D4240BA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393" y="5406343"/>
            <a:ext cx="2363214" cy="639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F7B277-2C20-B0EA-A248-E79DAAE7B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188" y="6272784"/>
            <a:ext cx="1747308" cy="5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35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7D64-4EBB-EB7A-DFEF-F08BAC5B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531" y="416572"/>
            <a:ext cx="9720072" cy="859347"/>
          </a:xfrm>
        </p:spPr>
        <p:txBody>
          <a:bodyPr>
            <a:noAutofit/>
          </a:bodyPr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Γενικευμένη μέθοδος ελαχίστων τετραγώνων </a:t>
            </a:r>
            <a:r>
              <a:rPr kumimoji="0" lang="el-GR" sz="3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(Generalised Least Squares- </a:t>
            </a:r>
            <a:r>
              <a:rPr kumimoji="0" lang="en-US" sz="3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GLS)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5A6F1-A735-D4F4-8ADB-B3CF8661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116" y="1496170"/>
            <a:ext cx="11013901" cy="5291129"/>
          </a:xfrm>
        </p:spPr>
        <p:txBody>
          <a:bodyPr>
            <a:normAutofit lnSpcReduction="10000"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Η δεσμευμένη διακύμανση του </a:t>
            </a:r>
            <a:r>
              <a:rPr lang="el-GR" sz="2400" b="1" i="1" u="none" strike="noStrike" baseline="0" dirty="0">
                <a:latin typeface="LMMathItalic10-Bold"/>
              </a:rPr>
              <a:t>ε</a:t>
            </a:r>
            <a:r>
              <a:rPr lang="el-GR" sz="1400" b="0" i="1" u="none" strike="noStrike" baseline="0" dirty="0">
                <a:latin typeface="LMMathSymbols8-Regular"/>
              </a:rPr>
              <a:t>∗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dirty="0"/>
              <a:t>και έτσι το κλασικό υπόδειγμα παλινδρόμησης εφαρμόζεται σε αυτό το μετασχηματισμένο υπόδειγμα.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Επειδή υποθέτουμε ότι η </a:t>
            </a:r>
            <a:r>
              <a:rPr lang="el-GR" sz="2400" b="1" i="1" u="none" strike="noStrike" baseline="0" dirty="0">
                <a:latin typeface="LMMathItalic10-Bold"/>
              </a:rPr>
              <a:t>Ω </a:t>
            </a:r>
            <a:r>
              <a:rPr lang="el-GR" sz="2400" b="0" i="0" u="none" strike="noStrike" baseline="0" dirty="0">
                <a:latin typeface="grmn1000"/>
              </a:rPr>
              <a:t>είναι γνωστή, τα στοιχεία των 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1400" b="0" i="1" u="none" strike="noStrike" baseline="0" dirty="0">
                <a:latin typeface="LMMathSymbols8-Regular"/>
              </a:rPr>
              <a:t>∗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Symbols8-Regular"/>
              </a:rPr>
              <a:t>∗ </a:t>
            </a:r>
            <a:r>
              <a:rPr lang="el-GR" sz="2400" b="0" i="0" u="none" strike="noStrike" baseline="0" dirty="0">
                <a:latin typeface="grmn1000"/>
              </a:rPr>
              <a:t>αποτελούν παρατηρήσιμα δεδομένα. Στο κλασικό υπόδειγμα, ο εκτιμητής ελαχίστων τετραγώνων είναι αποτελεσματικός.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εκτιμητής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είναι </a:t>
            </a:r>
            <a:r>
              <a:rPr lang="el-GR" sz="2400" i="0" u="none" strike="noStrike" baseline="0" dirty="0">
                <a:latin typeface="grmn1000"/>
              </a:rPr>
              <a:t>ο</a:t>
            </a:r>
            <a:r>
              <a:rPr lang="el-GR" sz="2400" b="1" i="0" u="none" strike="noStrike" baseline="0" dirty="0">
                <a:latin typeface="grm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αποτελεσματικός εκτιμητής </a:t>
            </a:r>
            <a:r>
              <a:rPr lang="el-GR" sz="2400" b="0" i="0" u="none" strike="noStrike" baseline="0" dirty="0">
                <a:latin typeface="grmn1000"/>
              </a:rPr>
              <a:t>του </a:t>
            </a:r>
            <a:r>
              <a:rPr lang="el-GR" sz="2400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4D703-9779-1FB5-BEA0-0BA12C58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646" y="2104132"/>
            <a:ext cx="3595740" cy="591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D6BD3-EC1F-47FC-37B6-AB0B204BF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682" y="4764573"/>
            <a:ext cx="3616635" cy="11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88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4FCE-4800-78A9-297B-A0721D79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22396"/>
            <a:ext cx="10467147" cy="1196827"/>
          </a:xfrm>
        </p:spPr>
        <p:txBody>
          <a:bodyPr>
            <a:normAutofit/>
          </a:bodyPr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Γενικευμένη μέθοδος ελαχίστων τετραγώνων </a:t>
            </a:r>
            <a:r>
              <a:rPr kumimoji="0" lang="el-GR" sz="36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(Generalised Least Squares- </a:t>
            </a:r>
            <a:r>
              <a:rPr kumimoji="0" lang="en-US" sz="36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GLS)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EE86-93D2-5C41-9ECB-C96B6A5EF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25" y="1890074"/>
            <a:ext cx="11409575" cy="4967926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Αυτός ο </a:t>
            </a:r>
            <a:r>
              <a:rPr lang="el-GR" sz="2400" b="1" i="0" u="none" strike="noStrike" baseline="0" dirty="0">
                <a:latin typeface="grmn1000"/>
              </a:rPr>
              <a:t>εκτιμητής είναι ο </a:t>
            </a:r>
            <a:r>
              <a:rPr lang="el-GR" sz="2400" b="1" i="0" u="none" strike="noStrike" baseline="0" dirty="0">
                <a:latin typeface="grxn1000"/>
              </a:rPr>
              <a:t>εκτιμητής γενικευμένων ελαχίστων τετραγώνων </a:t>
            </a:r>
            <a:r>
              <a:rPr lang="el-GR" sz="2400" b="0" i="0" u="none" strike="noStrike" baseline="0" dirty="0">
                <a:latin typeface="grxn1000"/>
              </a:rPr>
              <a:t>(</a:t>
            </a:r>
            <a:r>
              <a:rPr lang="el-GR" sz="2400" b="1" i="0" u="none" strike="noStrike" baseline="0" dirty="0">
                <a:latin typeface="LMRoman10-Bold"/>
              </a:rPr>
              <a:t>GLS</a:t>
            </a:r>
            <a:r>
              <a:rPr lang="el-GR" sz="2400" b="0" i="0" u="none" strike="noStrike" baseline="0" dirty="0">
                <a:latin typeface="grxn1000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ή εκτιμητής </a:t>
            </a:r>
            <a:r>
              <a:rPr lang="el-GR" sz="2400" b="0" i="0" u="none" strike="noStrike" baseline="0" dirty="0">
                <a:latin typeface="LMRoman10-Regular"/>
              </a:rPr>
              <a:t>Aitken </a:t>
            </a:r>
            <a:r>
              <a:rPr lang="el-GR" sz="2400" b="0" i="0" u="none" strike="noStrike" baseline="0" dirty="0">
                <a:latin typeface="grmn1000"/>
              </a:rPr>
              <a:t>(1935) για το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. Αυτός ο εκτιμητής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χρησιμοποιείται αντί του </a:t>
            </a:r>
            <a:r>
              <a:rPr lang="el-GR" sz="2400" b="1" i="0" u="none" strike="noStrike" baseline="0" dirty="0">
                <a:latin typeface="grxn1000"/>
              </a:rPr>
              <a:t>εκτιμητή ελαχίστων τετραγώνων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LMRoman10-Bold"/>
              </a:rPr>
              <a:t>(OLS)</a:t>
            </a:r>
            <a:r>
              <a:rPr lang="el-GR" sz="2400" b="0" i="0" u="none" strike="noStrike" baseline="0" dirty="0">
                <a:latin typeface="grmn1000"/>
              </a:rPr>
              <a:t>, ο οποίος χρησιμοποιεί μια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i1000"/>
              </a:rPr>
              <a:t>μήτρα στάθμισης </a:t>
            </a:r>
            <a:r>
              <a:rPr lang="el-GR" sz="2400" b="1" i="1" u="none" strike="noStrike" baseline="0" dirty="0">
                <a:latin typeface="LMMathItalic10-Bold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αντί της </a:t>
            </a:r>
            <a:r>
              <a:rPr lang="el-GR" sz="2400" b="1" i="1" u="none" strike="noStrike" baseline="0" dirty="0">
                <a:latin typeface="LMMathItalic10-Bold"/>
              </a:rPr>
              <a:t>Ω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τον έλεγχο των 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γραμμικών περιορισμών,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1" i="1" u="none" strike="noStrike" baseline="0" dirty="0">
                <a:latin typeface="LMMathItalic10-Bold"/>
              </a:rPr>
              <a:t>Rβ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q</a:t>
            </a:r>
            <a:r>
              <a:rPr lang="el-GR" sz="2400" b="0" i="0" u="none" strike="noStrike" baseline="0" dirty="0">
                <a:latin typeface="grmn1000"/>
              </a:rPr>
              <a:t>, το κατάλληλο στατιστικό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το διάνυσμα των καταλοίπων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και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BE6B1-1976-4E1D-80B2-F39A9EA18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182" y="3600096"/>
            <a:ext cx="8502053" cy="830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39694-76BE-92D2-A66B-46525E141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189" y="5133981"/>
            <a:ext cx="2244133" cy="565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5FA31-094D-83E9-CA55-2484F56AE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397" y="5795362"/>
            <a:ext cx="4927621" cy="9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08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3371-78CD-2F17-C57B-FAFEAE45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89695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Γενικευμένη μέθοδος ελαχίστων τετραγώνων </a:t>
            </a:r>
            <a:r>
              <a:rPr kumimoji="0" lang="el-GR" sz="36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(Generalised Least Squares- </a:t>
            </a:r>
            <a:r>
              <a:rPr kumimoji="0" lang="en-US" sz="36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GLS)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634668-1315-2573-BCB0-AE1474419D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4721" y="2295427"/>
                <a:ext cx="10107295" cy="4183640"/>
              </a:xfrm>
            </p:spPr>
            <p:txBody>
              <a:bodyPr>
                <a:normAutofit/>
              </a:bodyPr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Τα κατάλοιπα </a:t>
                </a:r>
                <a:r>
                  <a:rPr lang="el-GR" sz="2400" b="0" i="0" u="none" strike="noStrike" baseline="0" dirty="0">
                    <a:latin typeface="LMRoman10-Regular"/>
                  </a:rPr>
                  <a:t>GLS </a:t>
                </a:r>
                <a:r>
                  <a:rPr lang="el-GR" sz="2400" b="0" i="0" u="none" strike="noStrike" baseline="0" dirty="0">
                    <a:latin typeface="grmn1000"/>
                  </a:rPr>
                  <a:t>με περιορισμούς,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c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1" i="1" u="none" strike="noStrike" baseline="0" dirty="0">
                    <a:latin typeface="LMMathItalic10-Bold"/>
                  </a:rPr>
                  <a:t>y</a:t>
                </a:r>
                <a:r>
                  <a:rPr lang="el-GR" sz="1400" b="0" i="1" u="none" strike="noStrike" baseline="0" dirty="0">
                    <a:latin typeface="LMMathSymbols8-Regular"/>
                  </a:rPr>
                  <a:t>∗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1400" b="0" i="1" u="none" strike="noStrike" baseline="0" dirty="0">
                    <a:latin typeface="LMMathSymbols8-Regular"/>
                  </a:rPr>
                  <a:t>∗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u="none" strike="noStrike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c</a:t>
                </a:r>
                <a:r>
                  <a:rPr lang="el-GR" sz="2400" b="0" i="0" u="none" strike="noStrike" baseline="0" dirty="0">
                    <a:latin typeface="grmn1000"/>
                  </a:rPr>
                  <a:t>, βασίζονται στο</a:t>
                </a:r>
              </a:p>
              <a:p>
                <a:endParaRPr lang="el-GR" sz="2400" dirty="0">
                  <a:latin typeface="grmn1000"/>
                </a:endParaRPr>
              </a:p>
              <a:p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΄Ενα προτιμότερο μέτρο για την εξομάλυνση βασίζεται στα κατάλοιπα από το αρχικό υπόδειγμα αφού υπολογιστεί ο εκτιμητής </a:t>
                </a:r>
                <a:r>
                  <a:rPr lang="el-GR" sz="2400" b="0" i="0" u="none" strike="noStrike" baseline="0" dirty="0">
                    <a:latin typeface="LMRoman10-Regular"/>
                  </a:rPr>
                  <a:t>GLS</a:t>
                </a:r>
                <a:r>
                  <a:rPr lang="el-GR" sz="2400" b="0" i="0" u="none" strike="noStrike" baseline="0" dirty="0">
                    <a:latin typeface="grmn1000"/>
                  </a:rPr>
                  <a:t>, όπως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Ο εκτιμητής γενικευμένων ελαχίστων τετραγώνων ελαχιστοποιεί το γενικευμένο άθροισμα τετραγώνων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634668-1315-2573-BCB0-AE1474419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4721" y="2295427"/>
                <a:ext cx="10107295" cy="4183640"/>
              </a:xfrm>
              <a:blipFill>
                <a:blip r:embed="rId2"/>
                <a:stretch>
                  <a:fillRect l="-483" t="-1603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FD4897E-8BF5-07E2-74A1-E0F9B65A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997" y="2972001"/>
            <a:ext cx="7280799" cy="553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E4B952-FAFB-E775-DFD6-F3D0D491B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971" y="4649900"/>
            <a:ext cx="3644057" cy="939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D5C104-E285-706F-76DE-59B21D277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974" y="6129895"/>
            <a:ext cx="3758584" cy="5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5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F2028-9E32-7CD2-1B8C-9CBC15D1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8" y="321055"/>
            <a:ext cx="8193707" cy="62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35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2F53-A955-5480-CB3E-91545C5E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57305"/>
            <a:ext cx="9720072" cy="1499616"/>
          </a:xfrm>
        </p:spPr>
        <p:txBody>
          <a:bodyPr>
            <a:normAutofit/>
          </a:bodyPr>
          <a:lstStyle/>
          <a:p>
            <a:r>
              <a:rPr lang="el-GR" sz="4400" b="0" i="0" u="none" strike="noStrike" baseline="0" dirty="0">
                <a:latin typeface="grxn1000"/>
              </a:rPr>
              <a:t>Εφικτός εκτιμητής ελαχίστων τετραγώνων </a:t>
            </a:r>
            <a:r>
              <a:rPr lang="el-GR" sz="4400" b="1" i="0" u="none" strike="noStrike" baseline="0" dirty="0">
                <a:latin typeface="LMRoman10-Bold"/>
              </a:rPr>
              <a:t>(Feasible GLS-FGLS)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61B1-04DE-5B3D-0679-830DF52A9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" y="1908928"/>
            <a:ext cx="11918623" cy="4949072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Το σύνηθες πρόβλημα περιλαμβάνει ένα μικρό σύνολο παραμέτρων </a:t>
            </a:r>
            <a:r>
              <a:rPr lang="el-GR" sz="2400" b="1" i="1" u="none" strike="noStrike" baseline="0" dirty="0">
                <a:latin typeface="LMMathItalic10-Bold"/>
              </a:rPr>
              <a:t>α</a:t>
            </a:r>
            <a:r>
              <a:rPr lang="el-GR" sz="2400" b="0" i="0" u="none" strike="noStrike" baseline="0" dirty="0">
                <a:latin typeface="grmn1000"/>
              </a:rPr>
              <a:t>, τέτοιο ώστε </a:t>
            </a:r>
            <a:r>
              <a:rPr lang="el-GR" sz="2400" b="1" i="1" u="none" strike="noStrike" baseline="0" dirty="0">
                <a:latin typeface="LMMathItalic10-Bold"/>
              </a:rPr>
              <a:t>Ω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Ω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α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παράδειγμα, ένας τύπος που χρησιμοποιείται συχνά σε περιπτώσεις χρονολογικών σειρών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που περιλαμβάνει μόνο μια πρόσθετη άγνωστη παράμετρο.</a:t>
            </a:r>
          </a:p>
          <a:p>
            <a:pPr algn="l"/>
            <a:r>
              <a:rPr lang="el-GR" dirty="0"/>
              <a:t>΄Ενα υπόδειγμα με ετεροσκεδαστικότητα που επίσης περιέχει μόνο μια νέα παράμετρο είναι</a:t>
            </a:r>
          </a:p>
          <a:p>
            <a:pPr algn="l"/>
            <a:endParaRPr lang="el-GR" dirty="0"/>
          </a:p>
          <a:p>
            <a:pPr algn="l"/>
            <a:endParaRPr lang="el-GR" dirty="0"/>
          </a:p>
          <a:p>
            <a:pPr algn="l"/>
            <a:r>
              <a:rPr lang="el-GR" dirty="0"/>
              <a:t>για κάποια εξωγενή μεταβλητή z.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EAAE7-12C1-1303-4F1A-4063343B0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941" y="2882245"/>
            <a:ext cx="4165384" cy="1335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7E955F-E016-5DE7-729B-7DBC6BA93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80" y="5185790"/>
            <a:ext cx="2729606" cy="92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1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6D93-2463-6078-360C-028F8C88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Εφικτός εκτιμητής ελαχίστων τετραγώνων </a:t>
            </a:r>
            <a:r>
              <a:rPr kumimoji="0" lang="el-GR" sz="44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(Feasible GLS-FGLS)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F45E2F-C353-1A6E-6D4D-2B1FAC9F2D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316317" cy="4023360"/>
              </a:xfrm>
            </p:spPr>
            <p:txBody>
              <a:bodyPr/>
              <a:lstStyle/>
              <a:p>
                <a:r>
                  <a:rPr lang="el-GR" dirty="0"/>
                  <a:t>΄Εστω ότι ο </a:t>
                </a:r>
                <a:r>
                  <a:rPr lang="el-GR" b="1" dirty="0"/>
                  <a:t>εφικτός εκτιμητής γενικευμένων ελαχίστων τετραγώνων </a:t>
                </a:r>
                <a:r>
                  <a:rPr lang="el-GR" dirty="0"/>
                  <a:t>είναι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l-GR" sz="2400" b="0" i="0" u="none" strike="noStrike" baseline="0" dirty="0">
                    <a:latin typeface="grmn1000"/>
                  </a:rPr>
                  <a:t>Οι συνθήκες υπό τις οποίες ο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 ασυμπτωτικά ισοδύναμος με τον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</a:t>
                </a:r>
              </a:p>
              <a:p>
                <a:endParaRPr lang="el-GR" sz="2400" dirty="0">
                  <a:latin typeface="grmn1000"/>
                </a:endParaRPr>
              </a:p>
              <a:p>
                <a:endParaRPr lang="el-GR" sz="2400" dirty="0">
                  <a:latin typeface="grmn1000"/>
                </a:endParaRPr>
              </a:p>
              <a:p>
                <a:r>
                  <a:rPr lang="el-GR" sz="2400" dirty="0">
                    <a:latin typeface="grmn1000"/>
                  </a:rPr>
                  <a:t>και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F45E2F-C353-1A6E-6D4D-2B1FAC9F2D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316317" cy="4023360"/>
              </a:xfrm>
              <a:blipFill>
                <a:blip r:embed="rId2"/>
                <a:stretch>
                  <a:fillRect l="-473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439CC29-DAF2-0AB6-E232-A128D8C49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401" y="2744083"/>
            <a:ext cx="3907705" cy="781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E3A003-CF54-46A1-DB08-6C21E3A62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764" y="4307106"/>
            <a:ext cx="5065163" cy="896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E45B6-4EAC-286E-ECE6-3258E95F5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764" y="5717734"/>
            <a:ext cx="5560547" cy="8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E447-EC45-097D-1BCD-0E38EA96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71500"/>
            <a:ext cx="972007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8464-77A4-82F7-EC4B-D509C0778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12" y="1842940"/>
            <a:ext cx="11774078" cy="4023360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grmn1000"/>
              </a:rPr>
              <a:t>Η</a:t>
            </a:r>
            <a:r>
              <a:rPr lang="el-GR" sz="2400" b="0" i="0" u="none" strike="noStrike" baseline="0" dirty="0">
                <a:latin typeface="grmn1000"/>
              </a:rPr>
              <a:t>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1" i="1" u="none" strike="noStrike" baseline="0" dirty="0">
                <a:latin typeface="LMMathItalic10-Bold"/>
              </a:rPr>
              <a:t>Ω </a:t>
            </a:r>
            <a:r>
              <a:rPr lang="el-GR" sz="2400" b="0" i="0" u="none" strike="noStrike" baseline="0" dirty="0">
                <a:latin typeface="grmn1000"/>
              </a:rPr>
              <a:t>μπορεί να είναι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dirty="0"/>
              <a:t>Τα </a:t>
            </a:r>
            <a:r>
              <a:rPr lang="el-GR" b="1" dirty="0"/>
              <a:t>δεδομένα panel</a:t>
            </a:r>
            <a:r>
              <a:rPr lang="el-GR" dirty="0"/>
              <a:t>, που συνίστανται από διαστρωματικά δεδομένα που παρατηρούνται σε διάφορα χρονικά σημεία, μπορεί να εμφανίζουν ταυτόχρονα ετεροσκεδαστικότητα και αυτοσυσχέτιση.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Στο </a:t>
            </a:r>
            <a:r>
              <a:rPr lang="el-GR" sz="2400" b="0" i="0" u="none" strike="noStrike" baseline="0" dirty="0">
                <a:latin typeface="grmi1000"/>
              </a:rPr>
              <a:t>υπόδειγμα τυχαίων επιδράσεων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1400" b="0" i="1" u="none" strike="noStrike" baseline="0" dirty="0">
                <a:latin typeface="LMMathItalic8-Regular"/>
              </a:rPr>
              <a:t>it </a:t>
            </a:r>
            <a:r>
              <a:rPr lang="en-US" sz="2400" b="0" i="0" u="none" strike="noStrike" baseline="0" dirty="0">
                <a:latin typeface="LMRoman10-Regular"/>
              </a:rPr>
              <a:t>= 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l-GR" sz="2400" b="1" i="1" u="none" strike="noStrike" baseline="0" dirty="0">
                <a:latin typeface="LMMathItalic10-Bold"/>
              </a:rPr>
              <a:t>’ </a:t>
            </a:r>
            <a:r>
              <a:rPr lang="en-US" sz="1400" b="0" i="1" u="none" strike="noStrike" baseline="0" dirty="0">
                <a:latin typeface="LMMathItalic8-Regular"/>
              </a:rPr>
              <a:t>it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n-US" sz="2400" b="0" i="1" u="none" strike="noStrike" baseline="0" dirty="0">
                <a:latin typeface="LMMathItalic10-Regular"/>
              </a:rPr>
              <a:t>u</a:t>
            </a:r>
            <a:r>
              <a:rPr lang="en-US" sz="1400" b="0" i="1" u="none" strike="noStrike" baseline="0" dirty="0">
                <a:latin typeface="LMMathItalic8-Regular"/>
              </a:rPr>
              <a:t>i </a:t>
            </a:r>
            <a:r>
              <a:rPr lang="en-US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n-US" sz="1400" b="0" i="1" u="none" strike="noStrike" baseline="0" dirty="0">
                <a:latin typeface="LMMathItalic8-Regular"/>
              </a:rPr>
              <a:t>it</a:t>
            </a:r>
            <a:r>
              <a:rPr lang="en-US" sz="2400" b="0" i="0" u="none" strike="noStrike" baseline="0" dirty="0">
                <a:latin typeface="grmn1000"/>
              </a:rPr>
              <a:t>, </a:t>
            </a:r>
            <a:r>
              <a:rPr lang="el-GR" sz="2400" b="0" i="0" u="none" strike="noStrike" baseline="0" dirty="0">
                <a:latin typeface="grmn1000"/>
              </a:rPr>
              <a:t>με </a:t>
            </a:r>
            <a:r>
              <a:rPr lang="en-US" sz="2400" b="0" i="1" u="none" strike="noStrike" baseline="0" dirty="0">
                <a:latin typeface="LMMathItalic10-Regular"/>
              </a:rPr>
              <a:t>E</a:t>
            </a:r>
            <a:r>
              <a:rPr lang="en-US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n-US" sz="1400" b="0" i="1" u="none" strike="noStrike" baseline="0" dirty="0">
                <a:latin typeface="LMMathItalic8-Regular"/>
              </a:rPr>
              <a:t>it</a:t>
            </a:r>
            <a:r>
              <a:rPr lang="en-US" sz="2400" b="0" i="1" u="none" strike="noStrike" baseline="0" dirty="0">
                <a:latin typeface="LMMathSymbols10-Regular"/>
              </a:rPr>
              <a:t>|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1400" b="0" i="1" u="none" strike="noStrike" baseline="0" dirty="0">
                <a:latin typeface="LMMathItalic8-Regular"/>
              </a:rPr>
              <a:t>it</a:t>
            </a:r>
            <a:r>
              <a:rPr lang="en-US" sz="2400" b="0" i="0" u="none" strike="noStrike" baseline="0" dirty="0">
                <a:latin typeface="LMRoman10-Regular"/>
              </a:rPr>
              <a:t>] = </a:t>
            </a:r>
            <a:r>
              <a:rPr lang="en-US" sz="2400" b="0" i="1" u="none" strike="noStrike" baseline="0" dirty="0">
                <a:latin typeface="LMMathItalic10-Regular"/>
              </a:rPr>
              <a:t>E</a:t>
            </a:r>
            <a:r>
              <a:rPr lang="en-US" sz="2400" b="0" i="0" u="none" strike="noStrike" baseline="0" dirty="0">
                <a:latin typeface="LMRoman10-Regular"/>
              </a:rPr>
              <a:t>[</a:t>
            </a:r>
            <a:r>
              <a:rPr lang="en-US" sz="2400" b="0" i="1" u="none" strike="noStrike" baseline="0" dirty="0">
                <a:latin typeface="LMMathItalic10-Regular"/>
              </a:rPr>
              <a:t>u</a:t>
            </a:r>
            <a:r>
              <a:rPr lang="en-US" sz="1400" b="0" i="1" u="none" strike="noStrike" baseline="0" dirty="0">
                <a:latin typeface="LMMathItalic8-Regular"/>
              </a:rPr>
              <a:t>i</a:t>
            </a:r>
            <a:r>
              <a:rPr lang="en-US" sz="2400" b="0" i="1" u="none" strike="noStrike" baseline="0" dirty="0">
                <a:latin typeface="LMMathSymbols10-Regular"/>
              </a:rPr>
              <a:t>|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1400" b="0" i="1" u="none" strike="noStrike" baseline="0" dirty="0">
                <a:latin typeface="LMMathItalic8-Regular"/>
              </a:rPr>
              <a:t>it</a:t>
            </a:r>
            <a:r>
              <a:rPr lang="en-US" sz="2400" b="0" i="0" u="none" strike="noStrike" baseline="0" dirty="0">
                <a:latin typeface="LMRoman10-Regular"/>
              </a:rPr>
              <a:t>] = 0</a:t>
            </a:r>
            <a:r>
              <a:rPr lang="en-US" sz="2400" b="0" i="0" u="none" strike="noStrike" baseline="0" dirty="0">
                <a:latin typeface="grmn1000"/>
              </a:rPr>
              <a:t>, </a:t>
            </a:r>
            <a:r>
              <a:rPr lang="el-GR" sz="2400" b="0" i="0" u="none" strike="noStrike" baseline="0" dirty="0">
                <a:latin typeface="grmn1000"/>
              </a:rPr>
              <a:t>προκύπτει ότι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B7BA2-4EFB-892F-CE47-F2B997C2F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69" y="2099193"/>
            <a:ext cx="3615069" cy="1346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44A577-535E-9515-5150-8AD2AC36B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931" y="5240198"/>
            <a:ext cx="6995696" cy="13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9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3DB9-C145-FEDA-770B-05538A1F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Εφικτός εκτιμητής ελαχίστων τετραγώνων </a:t>
            </a:r>
            <a:r>
              <a:rPr kumimoji="0" lang="el-GR" sz="44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(Feasible GLS-FGLS)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713BA-E3E8-76F3-0DDB-569880EE1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49424"/>
                <a:ext cx="9720073" cy="4608576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 υποθέσουμε ότι ικανοποιούνται, ο εκτιμητής </a:t>
                </a:r>
                <a:r>
                  <a:rPr lang="el-GR" sz="2400" b="0" i="0" u="none" strike="noStrike" baseline="0" dirty="0">
                    <a:latin typeface="LMRoman10-Regular"/>
                  </a:rPr>
                  <a:t>FGLS </a:t>
                </a:r>
                <a:r>
                  <a:rPr lang="el-GR" sz="2400" b="0" i="0" u="none" strike="noStrike" baseline="0" dirty="0">
                    <a:latin typeface="grmn1000"/>
                  </a:rPr>
                  <a:t>βάσει της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έχει τις ίδιες </a:t>
                </a:r>
                <a:r>
                  <a:rPr lang="el-GR" sz="2400" b="1" i="0" u="none" strike="noStrike" baseline="0" dirty="0">
                    <a:latin typeface="grxn1000"/>
                  </a:rPr>
                  <a:t>ασυμπτωτικές ιδιότητες </a:t>
                </a:r>
                <a:r>
                  <a:rPr lang="el-GR" sz="2400" b="0" i="0" u="none" strike="noStrike" baseline="0" dirty="0">
                    <a:latin typeface="grmn1000"/>
                  </a:rPr>
                  <a:t>με τον εκτιμητή </a:t>
                </a:r>
                <a:r>
                  <a:rPr lang="el-GR" sz="2400" b="0" i="0" u="none" strike="noStrike" baseline="0" dirty="0">
                    <a:latin typeface="LMRoman10-Regular"/>
                  </a:rPr>
                  <a:t>GLS</a:t>
                </a:r>
                <a:r>
                  <a:rPr lang="el-GR" sz="2400" b="0" i="0" u="none" strike="noStrike" baseline="0" dirty="0">
                    <a:latin typeface="grmn1000"/>
                  </a:rPr>
                  <a:t>. Αυτό το αποτέλεσμα είναι ιδιαίτερα χρήσιμο. Προσέξτε, ειδικότερα, το ακόλουθο θεώρημα.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Με εξαίρεση τις απλούστερες περιπτώσεις, οι ιδιότητες πεπερασμένου δείγματος και οι ακριβείς κατανομές των εκτιμητών FGLS είναι άγνωστες.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713BA-E3E8-76F3-0DDB-569880EE1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49424"/>
                <a:ext cx="9720073" cy="4608576"/>
              </a:xfrm>
              <a:blipFill>
                <a:blip r:embed="rId2"/>
                <a:stretch>
                  <a:fillRect l="-502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E113985-D06A-ADA3-CB12-2D6B1D960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88" y="3594719"/>
            <a:ext cx="8743424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62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ED59-9ECB-09E8-1D10-25C1984E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Ετεροσκεδαστικότητα και σταθμισμένα ελάχιστα τετράγωνα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B6A15-C2E6-D8C3-C19F-04245ADD9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89315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Στο υπόδειγμα παλινδρόμησης με ετεροσκεδαστικότητα,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Αυτή η μορφή μας επιτρέπει να χρησιμοποιήσουμε μια κανονικοποίηση, </a:t>
            </a:r>
            <a:r>
              <a:rPr lang="el-GR" sz="2400" b="0" i="1" u="none" strike="noStrike" baseline="0" dirty="0">
                <a:latin typeface="LMMathItalic10-Regular"/>
              </a:rPr>
              <a:t>trace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Ω</a:t>
            </a:r>
            <a:r>
              <a:rPr lang="el-GR" sz="2400" b="0" i="0" u="none" strike="noStrike" baseline="0" dirty="0">
                <a:latin typeface="LMRoman10-Regular"/>
              </a:rPr>
              <a:t>) = Σ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ω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(</a:t>
            </a:r>
            <a:r>
              <a:rPr lang="el-GR" sz="2400" b="0" i="0" u="none" strike="noStrike" baseline="0" dirty="0">
                <a:latin typeface="LMRoman10-Regular"/>
              </a:rPr>
              <a:t>trace</a:t>
            </a:r>
            <a:r>
              <a:rPr lang="el-GR" sz="2400" b="0" i="0" u="none" strike="noStrike" baseline="0" dirty="0">
                <a:latin typeface="grmn1000"/>
              </a:rPr>
              <a:t>= ίχνος).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΄Ετσι, η κλασική παλινδρόμηση με ομοσκεδαστικούς διαταρακτικούς όρους αποτελεί μια απλή ειδική περίπτωση με </a:t>
            </a:r>
            <a:r>
              <a:rPr lang="el-GR" sz="2400" b="0" i="1" u="none" strike="noStrike" baseline="0" dirty="0">
                <a:latin typeface="LMMathItalic10-Regular"/>
              </a:rPr>
              <a:t>ω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i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1" u="none" strike="noStrike" baseline="0" dirty="0">
                <a:latin typeface="LMMathSymbols10-Regular"/>
              </a:rPr>
              <a:t>· · · </a:t>
            </a:r>
            <a:r>
              <a:rPr lang="el-GR" sz="2400" b="0" i="1" u="none" strike="noStrike" baseline="0" dirty="0">
                <a:latin typeface="LMMathItalic10-Regular"/>
              </a:rPr>
              <a:t>, n.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4AC85-BFDB-BE83-AB92-9979CC9B5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684" y="2799059"/>
            <a:ext cx="4216363" cy="6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03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4C2B-A9C3-90A3-6DCC-E20066BBF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rmAutofit/>
          </a:bodyPr>
          <a:lstStyle/>
          <a:p>
            <a:r>
              <a:rPr lang="el-GR" sz="4000" b="0" i="0" u="none" strike="noStrike" baseline="0" dirty="0">
                <a:latin typeface="grxn1000"/>
              </a:rPr>
              <a:t>Μέθοδος σταθμισμένων ελαχίστων τετραγώνων (</a:t>
            </a:r>
            <a:r>
              <a:rPr lang="el-GR" sz="4000" b="1" i="0" u="none" strike="noStrike" baseline="0" dirty="0">
                <a:latin typeface="LMRoman10-Bold"/>
              </a:rPr>
              <a:t>Weights Least Squares-</a:t>
            </a:r>
            <a:r>
              <a:rPr lang="en-US" sz="4000" b="1" i="0" u="none" strike="noStrike" baseline="0" dirty="0">
                <a:latin typeface="LMRoman10-Bold"/>
              </a:rPr>
              <a:t> WLS</a:t>
            </a:r>
            <a:r>
              <a:rPr lang="en-US" sz="4000" b="0" i="0" u="none" strike="noStrike" baseline="0" dirty="0">
                <a:latin typeface="grxn1000"/>
              </a:rPr>
              <a:t>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2597A-B18B-DCED-06FC-1C3C13F264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1167872" cy="4572000"/>
              </a:xfrm>
            </p:spPr>
            <p:txBody>
              <a:bodyPr/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Ο εκτιμητής </a:t>
                </a:r>
                <a:r>
                  <a:rPr lang="en-US" sz="2400" b="0" i="0" u="none" strike="noStrike" baseline="0" dirty="0">
                    <a:latin typeface="LMRoman10-Regular"/>
                  </a:rPr>
                  <a:t>GLS </a:t>
                </a:r>
                <a:r>
                  <a:rPr lang="el-GR" sz="2400" b="0" i="0" u="none" strike="noStrike" baseline="0" dirty="0">
                    <a:latin typeface="grmn1000"/>
                  </a:rPr>
                  <a:t>είναι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Στην πιο γενική περίπτωση, η </a:t>
                </a:r>
                <a:r>
                  <a:rPr lang="el-GR" sz="2400" b="0" i="0" u="none" strike="noStrike" baseline="0" dirty="0">
                    <a:latin typeface="LMRoman10-Regular"/>
                  </a:rPr>
                  <a:t>Var[</a:t>
                </a:r>
                <a:r>
                  <a:rPr lang="el-GR" sz="2400" b="0" i="1" u="none" strike="noStrike" baseline="0" dirty="0">
                    <a:latin typeface="LMMathItalic10-Regular"/>
                  </a:rPr>
                  <a:t>ε</a:t>
                </a:r>
                <a:r>
                  <a:rPr lang="el-GR" sz="2000" b="0" i="1" u="none" strike="noStrike" baseline="-2500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Symbols10-Regular"/>
                  </a:rPr>
                  <a:t>|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2400" b="0" i="0" u="none" strike="noStrike" baseline="0" dirty="0">
                    <a:latin typeface="LMRoman10-Regular"/>
                  </a:rPr>
                  <a:t>] 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:r>
                  <a:rPr lang="el-GR" sz="2800" b="0" i="0" u="none" strike="noStrike" baseline="30000" dirty="0">
                    <a:latin typeface="LMRoman8-Regular"/>
                  </a:rPr>
                  <a:t>2</a:t>
                </a:r>
                <a:r>
                  <a:rPr lang="el-GR" sz="2400" b="0" i="1" u="none" strike="noStrike" baseline="0" dirty="0">
                    <a:latin typeface="LMMathItalic10-Regular"/>
                  </a:rPr>
                  <a:t>ω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1" u="none" strike="noStrike" baseline="0" dirty="0">
                    <a:latin typeface="LMMathItalic10-Regular"/>
                  </a:rPr>
                  <a:t>,</a:t>
                </a:r>
                <a:r>
                  <a:rPr lang="el-GR" sz="2400" b="1" i="1" u="none" strike="noStrike" baseline="0" dirty="0">
                    <a:latin typeface="LMMathItalic10-Bold"/>
                  </a:rPr>
                  <a:t>Ω</a:t>
                </a:r>
                <a:r>
                  <a:rPr lang="el-GR" sz="2400" b="0" i="1" u="none" strike="noStrike" baseline="30000" dirty="0">
                    <a:latin typeface="LMMathSymbols8-Regular"/>
                  </a:rPr>
                  <a:t>−</a:t>
                </a:r>
                <a:r>
                  <a:rPr lang="el-GR" sz="2400" b="0" i="0" u="none" strike="noStrike" baseline="30000" dirty="0">
                    <a:latin typeface="LMRoman8-Regular"/>
                  </a:rPr>
                  <a:t>1 </a:t>
                </a:r>
                <a:r>
                  <a:rPr lang="el-GR" sz="2400" b="0" i="0" u="none" strike="noStrike" baseline="0" dirty="0">
                    <a:latin typeface="grmn1000"/>
                  </a:rPr>
                  <a:t>είναι μια διαγώνια μήτρα, της οποίας το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διαγώνιο στοιχείο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i </a:t>
                </a:r>
                <a:r>
                  <a:rPr lang="el-GR" sz="2400" b="0" i="0" u="none" strike="noStrike" baseline="0" dirty="0">
                    <a:latin typeface="grmn1000"/>
                  </a:rPr>
                  <a:t>ισούται με </a:t>
                </a:r>
                <a:r>
                  <a:rPr lang="el-GR" sz="2400" b="0" i="0" u="none" strike="noStrike" baseline="0" dirty="0">
                    <a:latin typeface="LMRoman10-Regular"/>
                  </a:rPr>
                  <a:t>1</a:t>
                </a:r>
                <a:r>
                  <a:rPr lang="el-GR" sz="2400" b="0" i="1" u="none" strike="noStrike" baseline="0" dirty="0">
                    <a:latin typeface="LMMathItalic10-Regular"/>
                  </a:rPr>
                  <a:t>/ω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0" u="none" strike="noStrike" baseline="0" dirty="0">
                    <a:latin typeface="grmn1000"/>
                  </a:rPr>
                  <a:t>. Ο εκτιμητής </a:t>
                </a:r>
                <a:r>
                  <a:rPr lang="el-GR" sz="2400" b="0" i="0" u="none" strike="noStrike" baseline="0" dirty="0">
                    <a:latin typeface="LMRoman10-Regular"/>
                  </a:rPr>
                  <a:t>GLS </a:t>
                </a:r>
                <a:r>
                  <a:rPr lang="el-GR" sz="2400" b="0" i="0" u="none" strike="noStrike" baseline="0" dirty="0">
                    <a:latin typeface="grmn1000"/>
                  </a:rPr>
                  <a:t>προκύπτει από την παλινδρόμηση του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2597A-B18B-DCED-06FC-1C3C13F264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1167872" cy="4572000"/>
              </a:xfrm>
              <a:blipFill>
                <a:blip r:embed="rId2"/>
                <a:stretch>
                  <a:fillRect l="-437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7A41CA0-7BC8-4A8D-EB28-7E42800F2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574" y="2952293"/>
            <a:ext cx="3514295" cy="554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02694-F434-FBF2-FEC5-F37564291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200" y="4930218"/>
            <a:ext cx="5035805" cy="154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5EA3-4F32-3105-54BF-B894967ED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04449"/>
            <a:ext cx="10457719" cy="1499616"/>
          </a:xfrm>
        </p:spPr>
        <p:txBody>
          <a:bodyPr>
            <a:normAutofit fontScale="90000"/>
          </a:bodyPr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Μέθοδος σταθμισμένων ελαχίστων τετραγώνων (</a:t>
            </a:r>
            <a:r>
              <a:rPr kumimoji="0" lang="el-GR" sz="40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Weights Least Squares-</a:t>
            </a:r>
            <a:r>
              <a:rPr kumimoji="0" lang="en-US" sz="40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 WLS</a:t>
            </a:r>
            <a:r>
              <a:rPr kumimoji="0" lang="en-US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EDB50-A5A4-DDD7-AA49-D53E9F525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39245"/>
            <a:ext cx="10052367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Εφαρμόζοντας τη μέθοδο ελαχίστων τετραγώνων στο μετασχηματισμένο υπόδειγμα, παίρνουμε τον εκτιμητή </a:t>
            </a:r>
            <a:r>
              <a:rPr lang="el-GR" sz="2400" b="1" i="0" u="none" strike="noStrike" baseline="0" dirty="0">
                <a:latin typeface="grxn1000"/>
              </a:rPr>
              <a:t>σταθμισμένων ελαχίστων τετραγώνων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marL="0" indent="0" algn="l">
              <a:buNone/>
            </a:pPr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w</a:t>
            </a:r>
            <a:r>
              <a:rPr lang="el-GR" sz="2000" b="0" i="1" u="none" strike="noStrike" baseline="-25000" dirty="0">
                <a:latin typeface="LMMathItalic8-Regular"/>
              </a:rPr>
              <a:t>i</a:t>
            </a:r>
            <a:r>
              <a:rPr lang="el-GR" sz="1400" b="0" i="1" u="none" strike="noStrike" baseline="0" dirty="0">
                <a:latin typeface="LMMathItalic8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/ω</a:t>
            </a:r>
            <a:r>
              <a:rPr lang="el-GR" sz="2000" b="0" i="1" u="none" strike="noStrike" baseline="-2500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42CD1-5E46-69B8-DD4B-8B4753AA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89" y="2675857"/>
            <a:ext cx="4084995" cy="9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69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33FE-12CE-52C4-0490-75FF9592A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42561" cy="1499616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xn1000"/>
                <a:ea typeface="+mn-ea"/>
                <a:cs typeface="+mn-cs"/>
              </a:rPr>
              <a:t>Μέθοδος σταθμισμένων ελαχίστων τετραγώνων με γνωστή </a:t>
            </a: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MMathItalic10-Bold"/>
                <a:ea typeface="+mn-ea"/>
                <a:cs typeface="+mn-cs"/>
              </a:rPr>
              <a:t>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0B5C8A-737D-D095-398F-9F8EDF05F0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/>
                  <a:t>Αν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τότε το μετασχηματισμένο υπόδειγμα για τη μέθοδο GLS είναι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 η διακύμανση είναι ανάλογη του </a:t>
                </a:r>
                <a:r>
                  <a:rPr lang="el-GR" sz="2400" b="0" i="1" u="none" strike="noStrike" baseline="30000" dirty="0">
                    <a:latin typeface="LMMathItalic10-Regular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k </a:t>
                </a:r>
                <a:r>
                  <a:rPr lang="el-GR" sz="2400" b="0" i="0" u="none" strike="noStrike" baseline="0" dirty="0">
                    <a:latin typeface="grmn1000"/>
                  </a:rPr>
                  <a:t>αντί για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l-GR" sz="2400" b="0" i="0" u="none" strike="noStrike" baseline="0" dirty="0">
                    <a:latin typeface="grmn1000"/>
                  </a:rPr>
                  <a:t>, τότε ο συντελεστής στάθμισης που εφαρμόζεται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σε κάθε παρατήρηση είναι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0B5C8A-737D-D095-398F-9F8EDF05F0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2576" b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57E6A2B-B1C6-8DA7-166F-DDA8E8545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184" y="2192516"/>
            <a:ext cx="2674511" cy="879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155322-6E27-E9FC-5C23-0E16B5597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527" y="3977394"/>
            <a:ext cx="4979667" cy="779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AB7BD6-8536-7105-F0E1-C6F1205EC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11" y="5899056"/>
            <a:ext cx="2610470" cy="37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06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1367-363C-3B00-F833-5FB2C03C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17975" cy="1499616"/>
          </a:xfrm>
        </p:spPr>
        <p:txBody>
          <a:bodyPr/>
          <a:lstStyle/>
          <a:p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Μέθοδος σταθμισμένων ελαχίστων τετραγώνων με γνωστή </a:t>
            </a: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MMathItalic10-Bold"/>
                <a:ea typeface="+mj-ea"/>
                <a:cs typeface="+mj-cs"/>
              </a:rPr>
              <a:t>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9488-E149-B4B7-EA78-B8748AB44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70462" cy="457200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εκτιμητής σταθμισμένων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ελαχίστων τετραγώνων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είναι συνεπής, ανεξάρτητα από τους συντελεστές στάθμισης που χρησιμοποιούνται, εφόσον οι συντελεστές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στάθμισης είναι ασυσχέτιστοι με τους διαταρακτικούς όρους.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ασυμπτωτική μήτρα συνδιακυμάνσεων του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εκτιμητή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dirty="0"/>
              <a:t>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B34E7-8AA2-5D9A-4D91-CD6231E87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447" y="2839448"/>
            <a:ext cx="3899958" cy="934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4E23EE-1249-7336-C19E-2E062F08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943" y="5221462"/>
            <a:ext cx="3168961" cy="56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0568F9-ECE6-3A0F-111E-299E98A18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119" y="6248463"/>
            <a:ext cx="6391198" cy="56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9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949-A799-A793-217C-DC5F4360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89695" cy="1499616"/>
          </a:xfrm>
        </p:spPr>
        <p:txBody>
          <a:bodyPr/>
          <a:lstStyle/>
          <a:p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Μέθοδος σταθμισμένων ελαχίστων τετραγώνων με γνωστή </a:t>
            </a: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MMathItalic10-Bold"/>
                <a:ea typeface="+mj-ea"/>
                <a:cs typeface="+mj-cs"/>
              </a:rPr>
              <a:t>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554FE-0A83-F0DA-330E-2A46322F1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630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ασυμπτωτική μήτρα συνδιακυμάνσεων αυτού του εκτιμητή μπορεί να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εκτιμηθεί από την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την κατασκευή των καταλοίπων μπορεί να χρησιμοποιηθεί οποιοσδήποτε συνεπής εκτιμητής. Ο εκτιμητής σταθμισμένων ελαχίστων τετραγώνων αποτελεί έναν φυσικό υποψήφιο.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6371A-1E29-DCA5-A46C-D5834A4D9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19" y="3147499"/>
            <a:ext cx="7244718" cy="9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81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1C39-7809-BC70-51ED-6B538B00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25" y="585216"/>
            <a:ext cx="11409575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Εκτίμηση όταν η Ω περιέχει άγνωστες παραμέτρους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0AA535-A796-74F4-304E-B19FBAD16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5963" y="2084832"/>
                <a:ext cx="10956037" cy="4773168"/>
              </a:xfrm>
            </p:spPr>
            <p:txBody>
              <a:bodyPr>
                <a:normAutofit/>
              </a:bodyPr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Για το ετεροσκεδαστικό υπόδειγμα, ο εκτιμητής </a:t>
                </a:r>
                <a:r>
                  <a:rPr lang="el-GR" sz="2400" b="0" i="0" u="none" strike="noStrike" baseline="0" dirty="0">
                    <a:latin typeface="LMRoman10-Regular"/>
                  </a:rPr>
                  <a:t>GLS </a:t>
                </a:r>
                <a:r>
                  <a:rPr lang="el-GR" sz="2400" b="0" i="0" u="none" strike="noStrike" baseline="0" dirty="0">
                    <a:latin typeface="grmn1000"/>
                  </a:rPr>
                  <a:t>είναι</a:t>
                </a:r>
              </a:p>
              <a:p>
                <a:endParaRPr lang="el-GR" sz="2400" dirty="0">
                  <a:latin typeface="grmn1000"/>
                </a:endParaRPr>
              </a:p>
              <a:p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Για τον υπολογισμό των </a:t>
                </a:r>
                <a:r>
                  <a:rPr lang="el-GR" sz="2400" b="1" i="0" u="none" strike="noStrike" baseline="0" dirty="0">
                    <a:latin typeface="grxn1000"/>
                  </a:rPr>
                  <a:t>εκτιμητών δύο σταδίων </a:t>
                </a:r>
                <a:r>
                  <a:rPr lang="el-GR" sz="2400" b="0" i="0" u="none" strike="noStrike" baseline="0" dirty="0">
                    <a:latin typeface="grmn1000"/>
                  </a:rPr>
                  <a:t>πρέπει πρώτα να εκτιμηθούν οι παράμετροι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f>
                          <m:fPr>
                            <m:ctrlP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acc>
                  </m:oMath>
                </a14:m>
                <a:r>
                  <a:rPr lang="en-US" sz="2400" b="0" i="0" u="none" strike="noStrike" baseline="0" dirty="0">
                    <a:latin typeface="grmn1000"/>
                  </a:rPr>
                  <a:t>,</a:t>
                </a:r>
                <a:r>
                  <a:rPr lang="el-GR" sz="2400" b="0" i="0" u="none" strike="noStrike" baseline="0" dirty="0">
                    <a:latin typeface="grmn1000"/>
                  </a:rPr>
                  <a:t>συνήθως μέσω κάποιας συνάρτησης των καταλοίπων ελαχίστων τετραγώνων.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dirty="0"/>
                  <a:t>Ο εκτιμητής ελαχίστων τετραγώνων του β, αν και είναι αναποτελεσματικός, παραμένει συνεπής.</a:t>
                </a:r>
                <a:endParaRPr lang="en-US" dirty="0"/>
              </a:p>
              <a:p>
                <a:pPr algn="l"/>
                <a:r>
                  <a:rPr lang="el-GR" sz="2400" dirty="0">
                    <a:latin typeface="grmn1000"/>
                  </a:rPr>
                  <a:t>Τ</a:t>
                </a:r>
                <a:r>
                  <a:rPr lang="el-GR" sz="2400" b="0" i="0" u="none" strike="noStrike" baseline="0" dirty="0">
                    <a:latin typeface="grmn1000"/>
                  </a:rPr>
                  <a:t>α στατιστικά που υπολογίζονται βάσει των καταλοίπων ελαχίστων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τετραγώνων, </a:t>
                </a:r>
                <a:r>
                  <a:rPr lang="en-US" sz="2400" b="0" i="1" u="none" strike="noStrike" baseline="0" dirty="0">
                    <a:latin typeface="LMMathItalic10-Regular"/>
                  </a:rPr>
                  <a:t>e</a:t>
                </a:r>
                <a:r>
                  <a:rPr lang="en-US" sz="2400" b="0" i="1" u="none" strike="noStrike" baseline="-25000" dirty="0">
                    <a:latin typeface="LMMathItalic8-Regular"/>
                  </a:rPr>
                  <a:t>i</a:t>
                </a:r>
                <a:r>
                  <a:rPr lang="en-US" sz="1400" b="0" i="1" u="none" strike="noStrike" baseline="0" dirty="0">
                    <a:latin typeface="LMMathItalic8-Regular"/>
                  </a:rPr>
                  <a:t> </a:t>
                </a:r>
                <a:r>
                  <a:rPr lang="en-US" sz="2400" b="0" i="0" u="none" strike="noStrike" baseline="0" dirty="0">
                    <a:latin typeface="LMRoman10-Regular"/>
                  </a:rPr>
                  <a:t>= (</a:t>
                </a:r>
                <a:r>
                  <a:rPr lang="en-US" sz="2400" b="0" i="1" u="none" strike="noStrike" baseline="0" dirty="0">
                    <a:latin typeface="LMMathItalic10-Regular"/>
                  </a:rPr>
                  <a:t>y</a:t>
                </a:r>
                <a:r>
                  <a:rPr lang="en-US" sz="1400" b="0" i="1" u="none" strike="noStrike" baseline="0" dirty="0">
                    <a:latin typeface="LMMathItalic8-Regular"/>
                  </a:rPr>
                  <a:t>i </a:t>
                </a:r>
                <a:r>
                  <a:rPr lang="en-US" sz="2400" b="0" i="1" u="none" strike="noStrike" baseline="0" dirty="0">
                    <a:latin typeface="LMMathSymbols10-Regular"/>
                  </a:rPr>
                  <a:t>− </a:t>
                </a:r>
                <a:r>
                  <a:rPr lang="en-US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1400" b="0" i="1" u="none" strike="noStrike" baseline="0" dirty="0">
                    <a:latin typeface="LMMathItalic8-Regular"/>
                  </a:rPr>
                  <a:t>i’</a:t>
                </a:r>
                <a:r>
                  <a:rPr lang="el-GR" sz="2400" b="1" i="1" u="none" strike="noStrike" baseline="0" dirty="0">
                    <a:latin typeface="LMMathItalic10-Bold"/>
                  </a:rPr>
                  <a:t>b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0" u="none" strike="noStrike" baseline="0" dirty="0">
                    <a:latin typeface="grmn1000"/>
                  </a:rPr>
                  <a:t>, θα έχουν τις ίδιες ασυμπτωτικές ιδιότητες με εκείνα που υπολογίζονται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βάσει των πραγματικών διαταρακτικών όρων,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ε</a:t>
                </a:r>
                <a:r>
                  <a:rPr lang="el-GR" sz="1400" b="0" i="1" u="none" strike="noStrike" baseline="0" dirty="0">
                    <a:latin typeface="LMMathItalic8-Regular"/>
                  </a:rPr>
                  <a:t>i </a:t>
                </a:r>
                <a:r>
                  <a:rPr lang="el-GR" sz="2400" b="0" i="0" u="none" strike="noStrike" baseline="0" dirty="0">
                    <a:latin typeface="LMRoman10-Regular"/>
                  </a:rPr>
                  <a:t>= (</a:t>
                </a:r>
                <a:r>
                  <a:rPr lang="el-GR" sz="2400" b="0" i="1" u="none" strike="noStrike" baseline="0" dirty="0">
                    <a:latin typeface="LMMathItalic10-Regular"/>
                  </a:rPr>
                  <a:t>y</a:t>
                </a:r>
                <a:r>
                  <a:rPr lang="el-GR" sz="1400" b="0" i="1" u="none" strike="noStrike" baseline="0" dirty="0">
                    <a:latin typeface="LMMathItalic8-Regular"/>
                  </a:rPr>
                  <a:t>i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</a:t>
                </a:r>
                <a:r>
                  <a:rPr lang="el-GR" sz="2400" b="1" i="1" u="none" strike="noStrike" baseline="0" dirty="0">
                    <a:latin typeface="LMMathItalic10-Bold"/>
                  </a:rPr>
                  <a:t>x’</a:t>
                </a:r>
                <a:r>
                  <a:rPr lang="en-US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0AA535-A796-74F4-304E-B19FBAD16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963" y="2084832"/>
                <a:ext cx="10956037" cy="4773168"/>
              </a:xfrm>
              <a:blipFill>
                <a:blip r:embed="rId2"/>
                <a:stretch>
                  <a:fillRect l="-445" t="-1788" b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184D1D6-ADA0-61EC-2A09-02477C2FC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229" y="2467028"/>
            <a:ext cx="4896202" cy="11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29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2B95-2ACC-862A-5E04-125EC045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όταν η Ω περιέχει άγνωστες παραμέτρους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C7CD9-3A1E-2818-1C09-5490B0108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1079888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σε μεγάλα δείγματα, καθώς </a:t>
                </a:r>
                <a:r>
                  <a:rPr lang="el-GR" sz="2400" b="1" i="1" u="none" strike="noStrike" baseline="0" dirty="0">
                    <a:latin typeface="LMMathItalic10-Bold"/>
                  </a:rPr>
                  <a:t>b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groupChr>
                  </m:oMath>
                </a14:m>
                <a:r>
                  <a:rPr lang="el-GR" sz="2400" b="0" i="1" u="none" strike="noStrike" baseline="0" dirty="0">
                    <a:latin typeface="LMMathSymbols10-Regular"/>
                  </a:rPr>
                  <a:t> </a:t>
                </a:r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2400" b="0" i="0" u="none" strike="noStrike" baseline="0" dirty="0">
                    <a:latin typeface="grmn1000"/>
                  </a:rPr>
                  <a:t>, οι όροι στο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u</a:t>
                </a:r>
                <a:r>
                  <a:rPr lang="el-GR" sz="1400" b="0" i="1" u="none" strike="noStrike" baseline="0" dirty="0">
                    <a:latin typeface="LMMathItalic8-Regular"/>
                  </a:rPr>
                  <a:t>i </a:t>
                </a:r>
                <a:r>
                  <a:rPr lang="el-GR" sz="2400" b="0" i="0" u="none" strike="noStrike" baseline="0" dirty="0">
                    <a:latin typeface="grmn1000"/>
                  </a:rPr>
                  <a:t>γίνονται αμελητέοι. ΄Ετσι, τουλάχιστον προσεγγιστικά, έχουμε</a:t>
                </a:r>
                <a:r>
                  <a:rPr lang="el-GR" sz="1400" b="0" i="0" u="none" strike="noStrike" baseline="0" dirty="0">
                    <a:latin typeface="grmn0800"/>
                  </a:rPr>
                  <a:t>13</a:t>
                </a:r>
                <a:endParaRPr lang="en-US" sz="1400" b="0" i="0" u="none" strike="noStrike" baseline="0" dirty="0">
                  <a:latin typeface="grmn0800"/>
                </a:endParaRPr>
              </a:p>
              <a:p>
                <a:pPr algn="l"/>
                <a:endParaRPr lang="en-US" sz="1400" dirty="0">
                  <a:latin typeface="grmn0800"/>
                </a:endParaRPr>
              </a:p>
              <a:p>
                <a:pPr algn="l"/>
                <a:endParaRPr lang="en-US" sz="1400" dirty="0">
                  <a:latin typeface="grmn08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1400" b="0" i="1" u="none" strike="noStrike" baseline="0" dirty="0">
                    <a:latin typeface="LMMathItalic8-Regular"/>
                  </a:rPr>
                  <a:t> </a:t>
                </a:r>
                <a:r>
                  <a:rPr lang="en-US" sz="2400" b="0" i="0" u="none" strike="noStrike" baseline="0" dirty="0">
                    <a:latin typeface="LMRoman10-Regular"/>
                  </a:rPr>
                  <a:t>= </a:t>
                </a:r>
                <a:r>
                  <a:rPr lang="en-US" sz="2400" b="1" i="1" u="none" strike="noStrike" baseline="0" dirty="0">
                    <a:latin typeface="LMMathItalic10-Bold"/>
                  </a:rPr>
                  <a:t>z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𝒊</m:t>
                        </m:r>
                      </m:den>
                    </m:f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α</a:t>
                </a:r>
                <a:r>
                  <a:rPr lang="el-GR" sz="2400" b="0" i="0" u="none" strike="noStrike" baseline="0" dirty="0">
                    <a:latin typeface="grmn1000"/>
                  </a:rPr>
                  <a:t>, τότε ένας συνεπής εκτιμητής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του </a:t>
                </a:r>
                <a:r>
                  <a:rPr lang="el-GR" sz="2400" b="1" i="1" u="none" strike="noStrike" baseline="0" dirty="0">
                    <a:latin typeface="LMMathItalic10-Bold"/>
                  </a:rPr>
                  <a:t>α </a:t>
                </a:r>
                <a:r>
                  <a:rPr lang="el-GR" sz="2400" b="0" i="0" u="none" strike="noStrike" baseline="0" dirty="0">
                    <a:latin typeface="grmn1000"/>
                  </a:rPr>
                  <a:t>θα είναι οι εκτιμητές ελαχίστων τετραγώνων για τις κλίσεις, </a:t>
                </a:r>
                <a:r>
                  <a:rPr lang="el-GR" sz="2400" b="1" i="1" u="none" strike="noStrike" baseline="0" dirty="0">
                    <a:latin typeface="LMMathItalic10-Bold"/>
                  </a:rPr>
                  <a:t>α</a:t>
                </a:r>
                <a:r>
                  <a:rPr lang="el-GR" sz="2400" b="0" i="0" u="none" strike="noStrike" baseline="0" dirty="0">
                    <a:latin typeface="grmn1000"/>
                  </a:rPr>
                  <a:t>, στο »υπόδειγμα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C7CD9-3A1E-2818-1C09-5490B0108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1079888" cy="4023360"/>
              </a:xfrm>
              <a:blipFill>
                <a:blip r:embed="rId2"/>
                <a:stretch>
                  <a:fillRect l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783506-0CC6-15F2-CCCA-F9BB74AAF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822" y="3291007"/>
            <a:ext cx="1954624" cy="720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6FC007-B7D9-5E81-F337-38C96B630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575" y="5207891"/>
            <a:ext cx="2714979" cy="7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87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C32D-9B37-4154-CE4E-53077B2E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63072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Γενικός έλεγχος </a:t>
            </a:r>
            <a:r>
              <a:rPr lang="en-US" sz="4000" dirty="0"/>
              <a:t>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6C412-AD8E-4716-384D-D8A2C544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383" y="1795806"/>
            <a:ext cx="10733987" cy="5062194"/>
          </a:xfrm>
        </p:spPr>
        <p:txBody>
          <a:bodyPr>
            <a:normAutofit/>
          </a:bodyPr>
          <a:lstStyle/>
          <a:p>
            <a:r>
              <a:rPr lang="el-GR" dirty="0"/>
              <a:t>Για να διατυπώσουμε του διαθέσιμους ελέγχους, είναι απαραίτητο να προσδιορίσουμε τη φύση της ετεροσκεδαστικότητας, έστω και σε πρόχειρους όρους.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Μια ισοδύναμη προσέγγιση είναι η χρήση ενός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-στατιστικού για τον έλεγχο της υπόθεσης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ότι </a:t>
            </a:r>
            <a:r>
              <a:rPr lang="el-GR" sz="2400" b="1" i="1" u="none" strike="noStrike" baseline="0" dirty="0">
                <a:latin typeface="LMMathItalic10-Bold"/>
              </a:rPr>
              <a:t>γ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0" u="none" strike="noStrike" baseline="0" dirty="0">
                <a:latin typeface="LMRoman10-Bold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γ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0" u="none" strike="noStrike" baseline="0" dirty="0">
                <a:latin typeface="LMRoman10-Bold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στην παλινδρόμηση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</a:t>
            </a:r>
            <a:r>
              <a:rPr lang="el-GR" sz="2400" b="0" i="0" u="none" strike="noStrike" baseline="0" dirty="0">
                <a:latin typeface="grxn1000"/>
              </a:rPr>
              <a:t>έλεγχος </a:t>
            </a:r>
            <a:r>
              <a:rPr lang="en-US" sz="2400" b="1" i="0" u="none" strike="noStrike" baseline="0" dirty="0">
                <a:latin typeface="LMRoman10-Bold"/>
              </a:rPr>
              <a:t>White </a:t>
            </a:r>
            <a:r>
              <a:rPr lang="el-GR" sz="2400" b="0" i="0" u="none" strike="noStrike" baseline="0" dirty="0">
                <a:latin typeface="grmn1000"/>
              </a:rPr>
              <a:t>είναι γενικός. Δεν απαιτείται οποιαδήποτε υπόθεση αναφορικά με τη φύση της ετεροσκεδαστικότητας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ώστε αυτός ο έλεγχος να διενεργηθεί.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B2C69-FBC7-7C15-56A7-7061C9383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939" y="2390189"/>
            <a:ext cx="4116618" cy="1036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27CC69-976C-00EB-E68F-19C37773A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768" y="4429090"/>
            <a:ext cx="4954006" cy="6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ACA8-988F-D32E-D5D8-16CEDA83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Αξιόπιστοι εκτιμητές ελαχίστων τετραγώνων και στατιστική επαγωγή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5FD31-A764-3E2A-0C41-CF417E7226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740524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 </a:t>
                </a:r>
                <a:r>
                  <a:rPr lang="el-GR" sz="2400" b="1" i="1" u="none" strike="noStrike" baseline="0" dirty="0">
                    <a:latin typeface="LMMathItalic10-Bold"/>
                  </a:rPr>
                  <a:t>Ω </a:t>
                </a:r>
                <a14:m>
                  <m:oMath xmlns:m="http://schemas.openxmlformats.org/officeDocument/2006/math">
                    <m:r>
                      <a:rPr lang="el-GR" sz="2400" b="1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l-GR" sz="2400" b="0" i="0" u="none" strike="noStrike" baseline="0" dirty="0">
                    <a:latin typeface="Pxsyc"/>
                  </a:rPr>
                  <a:t> </a:t>
                </a:r>
                <a:r>
                  <a:rPr lang="el-GR" sz="2400" b="1" i="1" u="none" strike="noStrike" baseline="0" dirty="0">
                    <a:latin typeface="LMMathItalic10-Bold"/>
                  </a:rPr>
                  <a:t>I</a:t>
                </a:r>
                <a:r>
                  <a:rPr lang="el-GR" sz="2400" b="0" i="0" u="none" strike="noStrike" baseline="0" dirty="0">
                    <a:latin typeface="grmn1000"/>
                  </a:rPr>
                  <a:t>, τότε οι διαταρακτικοί όροι μπορεί να παρουσιάζουν ετεροσκεδαστικότητα ή αυτοσυσχέτιση, ή και τα δύο. Ο εκτιμητής ελαχίστων τετραγώνων είναι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μήτρα συνδιακυμάνσεων του εκτιμητή βάσει των (9-1) και (9-2) είναι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5FD31-A764-3E2A-0C41-CF417E722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740524" cy="4023360"/>
              </a:xfrm>
              <a:blipFill>
                <a:blip r:embed="rId2"/>
                <a:stretch>
                  <a:fillRect l="-454" t="-2121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AECA4F1-DAE6-B75F-BADA-1EDB2F769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052" y="3197643"/>
            <a:ext cx="3954767" cy="695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4E683-6FCC-DCAF-7A99-20ADAA0A4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954" y="4804914"/>
            <a:ext cx="6410352" cy="163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00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B6D8-7666-365E-BB5F-1812A803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89695" cy="1499616"/>
          </a:xfrm>
        </p:spPr>
        <p:txBody>
          <a:bodyPr/>
          <a:lstStyle/>
          <a:p>
            <a:r>
              <a:rPr lang="el-GR" sz="4000" b="0" i="0" u="none" strike="noStrike" baseline="0" dirty="0">
                <a:latin typeface="grxn1000"/>
              </a:rPr>
              <a:t>Ο έλεγχος του πολλαπλασιαστή </a:t>
            </a:r>
            <a:r>
              <a:rPr lang="el-GR" sz="4000" b="1" i="0" u="none" strike="noStrike" baseline="0" dirty="0">
                <a:latin typeface="LMRoman10-Bold"/>
              </a:rPr>
              <a:t>LAGRANGE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D498F1-F29F-8A74-C3AF-C052BCF5E5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047" y="1974915"/>
                <a:ext cx="11475563" cy="402336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Οι </a:t>
                </a:r>
                <a:r>
                  <a:rPr lang="el-GR" sz="2400" b="0" i="0" u="none" strike="noStrike" baseline="0" dirty="0">
                    <a:latin typeface="LMRoman10-Regular"/>
                  </a:rPr>
                  <a:t>Breusch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0" u="none" strike="noStrike" baseline="0" dirty="0">
                    <a:latin typeface="LMRoman10-Regular"/>
                  </a:rPr>
                  <a:t>Pagan </a:t>
                </a:r>
                <a:r>
                  <a:rPr lang="el-GR" sz="2400" b="0" i="0" u="none" strike="noStrike" baseline="0" dirty="0">
                    <a:latin typeface="grmn1000"/>
                  </a:rPr>
                  <a:t>(1979) και ο </a:t>
                </a:r>
                <a:r>
                  <a:rPr lang="el-GR" sz="2400" b="0" i="0" u="none" strike="noStrike" baseline="0" dirty="0">
                    <a:latin typeface="LMRoman10-Regular"/>
                  </a:rPr>
                  <a:t>Godfrey </a:t>
                </a:r>
                <a:r>
                  <a:rPr lang="el-GR" sz="2400" b="0" i="0" u="none" strike="noStrike" baseline="0" dirty="0">
                    <a:latin typeface="grmn1000"/>
                  </a:rPr>
                  <a:t>(1988) παρουσίασαν έναν </a:t>
                </a:r>
                <a:r>
                  <a:rPr lang="el-GR" sz="2400" b="0" i="0" u="none" strike="noStrike" baseline="0" dirty="0">
                    <a:latin typeface="grxn1000"/>
                  </a:rPr>
                  <a:t>έλεγχο του πολλαπλασιαστή</a:t>
                </a:r>
                <a:r>
                  <a:rPr lang="en-US" sz="2400" b="0" i="0" u="none" strike="noStrike" baseline="0" dirty="0">
                    <a:latin typeface="grxn1000"/>
                  </a:rPr>
                  <a:t> </a:t>
                </a:r>
                <a:r>
                  <a:rPr lang="el-GR" sz="2400" b="1" i="0" u="none" strike="noStrike" baseline="0" dirty="0">
                    <a:latin typeface="LMRoman10-Bold"/>
                  </a:rPr>
                  <a:t>Lagrange </a:t>
                </a:r>
                <a:r>
                  <a:rPr lang="el-GR" sz="2400" b="0" i="0" u="none" strike="noStrike" baseline="0" dirty="0">
                    <a:latin typeface="grmn1000"/>
                  </a:rPr>
                  <a:t>για την υπόθεση ότι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:r>
                  <a:rPr lang="el-GR" sz="2400" b="0" i="0" u="none" strike="noStrike" baseline="30000" dirty="0">
                    <a:latin typeface="LMRoman8-Regular"/>
                  </a:rPr>
                  <a:t>2</a:t>
                </a:r>
                <a:r>
                  <a:rPr lang="el-GR" sz="2400" b="0" i="1" u="none" strike="noStrike" baseline="0" dirty="0">
                    <a:latin typeface="LMMathItalic10-Regular"/>
                  </a:rPr>
                  <a:t>f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α</a:t>
                </a:r>
                <a:r>
                  <a:rPr lang="el-GR" sz="1400" b="0" i="0" u="none" strike="noStrike" baseline="0" dirty="0">
                    <a:latin typeface="LMRoman8-Regular"/>
                  </a:rPr>
                  <a:t>0 </a:t>
                </a:r>
                <a:r>
                  <a:rPr lang="el-GR" sz="2400" b="0" i="0" u="none" strike="noStrike" baseline="0" dirty="0">
                    <a:latin typeface="LMRoman10-Regular"/>
                  </a:rPr>
                  <a:t>+ </a:t>
                </a:r>
                <a:r>
                  <a:rPr lang="el-GR" sz="2400" b="1" i="1" u="none" strike="noStrike" baseline="0" dirty="0">
                    <a:latin typeface="LMMathItalic10-Bold"/>
                  </a:rPr>
                  <a:t>αz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0" u="none" strike="noStrike" baseline="0" dirty="0">
                    <a:latin typeface="grmn1000"/>
                  </a:rPr>
                  <a:t>, όπου 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1400" b="0" i="1" u="none" strike="noStrike" baseline="0" dirty="0">
                    <a:latin typeface="LMMathItalic8-Regular"/>
                  </a:rPr>
                  <a:t>i </a:t>
                </a:r>
                <a:r>
                  <a:rPr lang="el-GR" sz="2400" b="0" i="0" u="none" strike="noStrike" baseline="0" dirty="0">
                    <a:latin typeface="grmn1000"/>
                  </a:rPr>
                  <a:t>είναι ένα διάνυσμα ανεξάρτητων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μεταβλητών. Οι διαταρακτικοί όροι είναι ομοσκεδαστικοί αν </a:t>
                </a:r>
                <a:r>
                  <a:rPr lang="el-GR" sz="2400" b="1" i="1" u="none" strike="noStrike" baseline="0" dirty="0">
                    <a:latin typeface="LMMathItalic10-Bold"/>
                  </a:rPr>
                  <a:t>α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1" i="0" u="none" strike="noStrike" baseline="0" dirty="0">
                    <a:latin typeface="LMRoman10-Bold"/>
                  </a:rPr>
                  <a:t>0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΄Εχει υποστηριχθεί ότι ο </a:t>
                </a:r>
                <a:r>
                  <a:rPr lang="el-GR" sz="2400" b="1" i="0" u="none" strike="noStrike" baseline="0" dirty="0">
                    <a:latin typeface="grxn1000"/>
                  </a:rPr>
                  <a:t>έλεγχος πολλαπλασιαστή </a:t>
                </a:r>
                <a:r>
                  <a:rPr lang="el-GR" sz="2400" b="1" i="0" u="none" strike="noStrike" baseline="0" dirty="0">
                    <a:latin typeface="LMRoman10-Bold"/>
                  </a:rPr>
                  <a:t>Lagrange </a:t>
                </a:r>
                <a:r>
                  <a:rPr lang="el-GR" sz="2400" b="0" i="0" u="none" strike="noStrike" baseline="0" dirty="0">
                    <a:latin typeface="grxn1000"/>
                  </a:rPr>
                  <a:t>των </a:t>
                </a:r>
                <a:r>
                  <a:rPr lang="el-GR" sz="2400" b="1" i="0" u="none" strike="noStrike" baseline="0" dirty="0">
                    <a:latin typeface="LMRoman10-Bold"/>
                  </a:rPr>
                  <a:t>Breusch</a:t>
                </a:r>
                <a:r>
                  <a:rPr lang="el-GR" sz="2400" b="0" i="0" u="none" strike="noStrike" baseline="0" dirty="0">
                    <a:latin typeface="grxn1000"/>
                  </a:rPr>
                  <a:t>–</a:t>
                </a:r>
                <a:r>
                  <a:rPr lang="el-GR" sz="2400" b="1" i="0" u="none" strike="noStrike" baseline="0" dirty="0">
                    <a:latin typeface="LMRoman10-Bold"/>
                  </a:rPr>
                  <a:t>Pagan </a:t>
                </a:r>
                <a:r>
                  <a:rPr lang="el-GR" sz="2400" b="0" i="0" u="none" strike="noStrike" baseline="0" dirty="0">
                    <a:latin typeface="grmn1000"/>
                  </a:rPr>
                  <a:t>επηρεάζεται από την υπόθεση της κανονικότητας.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Οι </a:t>
                </a:r>
                <a:r>
                  <a:rPr lang="en-US" sz="2400" b="0" i="0" u="none" strike="noStrike" baseline="0" dirty="0">
                    <a:latin typeface="LMRoman10-Regular"/>
                  </a:rPr>
                  <a:t>Koenker </a:t>
                </a:r>
                <a:r>
                  <a:rPr lang="en-US" sz="2400" b="0" i="0" u="none" strike="noStrike" baseline="0" dirty="0">
                    <a:latin typeface="grmn1000"/>
                  </a:rPr>
                  <a:t>(1981)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n-US" sz="2400" b="0" i="0" u="none" strike="noStrike" baseline="0" dirty="0">
                    <a:latin typeface="LMRoman10-Regular"/>
                  </a:rPr>
                  <a:t>Koenker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n-US" sz="2400" b="0" i="0" u="none" strike="noStrike" baseline="0" dirty="0">
                    <a:latin typeface="LMRoman10-Regular"/>
                  </a:rPr>
                  <a:t>Bassett </a:t>
                </a:r>
                <a:r>
                  <a:rPr lang="en-US" sz="2400" b="0" i="0" u="none" strike="noStrike" baseline="0" dirty="0">
                    <a:latin typeface="grmn1000"/>
                  </a:rPr>
                  <a:t>(1982) </a:t>
                </a:r>
                <a:r>
                  <a:rPr lang="el-GR" sz="2400" b="0" i="0" u="none" strike="noStrike" baseline="0" dirty="0">
                    <a:latin typeface="grmn1000"/>
                  </a:rPr>
                  <a:t>υποδεικνύουν ότι ο υπολογισμός του στατιστικού </a:t>
                </a:r>
                <a:r>
                  <a:rPr lang="el-GR" sz="2400" b="0" i="0" u="none" strike="noStrike" baseline="0" dirty="0">
                    <a:latin typeface="LMRoman10-Regular"/>
                  </a:rPr>
                  <a:t>LM </a:t>
                </a:r>
                <a:r>
                  <a:rPr lang="el-GR" sz="2400" b="0" i="0" u="none" strike="noStrike" baseline="0" dirty="0">
                    <a:latin typeface="grmn1000"/>
                  </a:rPr>
                  <a:t>θα πρέπει να βασίζεται σε έναν πιο </a:t>
                </a:r>
                <a:r>
                  <a:rPr lang="el-GR" sz="2400" b="0" i="0" u="none" strike="noStrike" baseline="0" dirty="0">
                    <a:latin typeface="grxn1000"/>
                  </a:rPr>
                  <a:t>αξιόπιστο</a:t>
                </a:r>
                <a:r>
                  <a:rPr lang="en-US" sz="2400" b="0" i="0" u="none" strike="noStrike" baseline="0" dirty="0">
                    <a:latin typeface="grxn1000"/>
                  </a:rPr>
                  <a:t> </a:t>
                </a:r>
                <a:r>
                  <a:rPr lang="el-GR" sz="2400" b="0" i="0" u="none" strike="noStrike" baseline="0" dirty="0">
                    <a:latin typeface="grxn1000"/>
                  </a:rPr>
                  <a:t>εκτιμητή </a:t>
                </a:r>
                <a:r>
                  <a:rPr lang="el-GR" sz="2400" b="0" i="0" u="none" strike="noStrike" baseline="0" dirty="0">
                    <a:latin typeface="grmn1000"/>
                  </a:rPr>
                  <a:t>για τη διακύμανση των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400" b="0" i="0" u="none" strike="noStrike" baseline="0" dirty="0">
                    <a:latin typeface="grmn1000"/>
                  </a:rPr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D498F1-F29F-8A74-C3AF-C052BCF5E5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047" y="1974915"/>
                <a:ext cx="11475563" cy="4023360"/>
              </a:xfrm>
              <a:blipFill>
                <a:blip r:embed="rId2"/>
                <a:stretch>
                  <a:fillRect l="-425" t="-2121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C6024DB-42E9-1ED2-C09B-7CA50720E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34" y="4958499"/>
            <a:ext cx="3230097" cy="9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50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7DC8-B49A-90A4-3108-774F784BD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52" y="585216"/>
            <a:ext cx="11400147" cy="1499616"/>
          </a:xfrm>
        </p:spPr>
        <p:txBody>
          <a:bodyPr>
            <a:normAutofit/>
          </a:bodyPr>
          <a:lstStyle/>
          <a:p>
            <a:r>
              <a:rPr lang="el-GR" sz="3600" b="0" i="0" u="none" strike="noStrike" baseline="0" dirty="0">
                <a:latin typeface="grxn1000"/>
              </a:rPr>
              <a:t>Παράδειγμα 9.2. ΄Ελεγχοι για</a:t>
            </a:r>
            <a:r>
              <a:rPr lang="en-US" sz="3600" b="0" i="0" u="none" strike="noStrike" baseline="0" dirty="0">
                <a:latin typeface="grxn1000"/>
              </a:rPr>
              <a:t> </a:t>
            </a:r>
            <a:r>
              <a:rPr lang="el-GR" sz="3600" b="0" i="0" u="none" strike="noStrike" baseline="0" dirty="0">
                <a:latin typeface="grxn1000"/>
              </a:rPr>
              <a:t>Ετεροσκεδαστικότητα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2BC42-D24D-AA35-4984-F86D84D9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56" y="1776953"/>
            <a:ext cx="11167872" cy="4023360"/>
          </a:xfrm>
        </p:spPr>
        <p:txBody>
          <a:bodyPr>
            <a:normAutofit/>
          </a:bodyPr>
          <a:lstStyle/>
          <a:p>
            <a:pPr algn="l"/>
            <a:r>
              <a:rPr lang="el-GR" sz="3200" b="0" i="0" u="none" strike="noStrike" baseline="0" dirty="0">
                <a:latin typeface="grmn1000"/>
              </a:rPr>
              <a:t>Χρησιμοποιούμε τις προτεινόμενες μεθόδους για να εφαρμόσουμε τον έλεγχο για ετεροσκεδαστικότητα στα δεδομένα δαπανών πιστωτικών καρτών στο Παράδειγμα 9.2.</a:t>
            </a:r>
            <a:endParaRPr lang="en-US" sz="3200" b="0" i="0" u="none" strike="noStrike" baseline="0" dirty="0">
              <a:latin typeface="grmn1000"/>
            </a:endParaRPr>
          </a:p>
          <a:p>
            <a:pPr lvl="1"/>
            <a:r>
              <a:rPr lang="el-GR" sz="2400" b="0" i="0" u="none" strike="noStrike" baseline="0" dirty="0">
                <a:latin typeface="grmn1000"/>
              </a:rPr>
              <a:t>1. </a:t>
            </a:r>
            <a:r>
              <a:rPr lang="el-GR" sz="2400" b="0" i="0" u="none" strike="noStrike" baseline="0" dirty="0">
                <a:latin typeface="grxn1000"/>
              </a:rPr>
              <a:t>΄Ελεγχος </a:t>
            </a:r>
            <a:r>
              <a:rPr lang="en-US" sz="2400" b="1" i="0" u="none" strike="noStrike" baseline="0" dirty="0">
                <a:latin typeface="LMRoman10-Bold"/>
              </a:rPr>
              <a:t>White</a:t>
            </a:r>
          </a:p>
          <a:p>
            <a:pPr lvl="1"/>
            <a:r>
              <a:rPr lang="el-GR" sz="2400" b="0" i="0" u="none" strike="noStrike" baseline="0" dirty="0">
                <a:latin typeface="grmn1000"/>
              </a:rPr>
              <a:t>2. </a:t>
            </a:r>
            <a:r>
              <a:rPr lang="el-GR" sz="2400" b="0" i="0" u="none" strike="noStrike" baseline="0" dirty="0">
                <a:latin typeface="grxn1000"/>
              </a:rPr>
              <a:t>΄Ελεγχος </a:t>
            </a:r>
            <a:r>
              <a:rPr lang="en-US" sz="2400" b="1" i="0" u="none" strike="noStrike" baseline="0" dirty="0">
                <a:latin typeface="LMRoman10-Bold"/>
              </a:rPr>
              <a:t>Breusch</a:t>
            </a:r>
            <a:r>
              <a:rPr lang="en-US" sz="2400" b="0" i="0" u="none" strike="noStrike" baseline="0" dirty="0">
                <a:latin typeface="grxn1000"/>
              </a:rPr>
              <a:t>–</a:t>
            </a:r>
            <a:r>
              <a:rPr lang="en-US" sz="2400" b="1" i="0" u="none" strike="noStrike" baseline="0" dirty="0">
                <a:latin typeface="LMRoman10-Bold"/>
              </a:rPr>
              <a:t>Pagan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5137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1701-918C-9CDA-630F-6FA646E2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7200"/>
            <a:ext cx="1116787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Παράδειγμα 9.3. Πολλαπλασιαστική Ετεροσκεδαστικότητα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AC7CE-E3F6-ABEF-7315-9A0E7E6F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450" y="1842940"/>
            <a:ext cx="11359550" cy="5015060"/>
          </a:xfrm>
        </p:spPr>
        <p:txBody>
          <a:bodyPr/>
          <a:lstStyle/>
          <a:p>
            <a:r>
              <a:rPr lang="el-GR" dirty="0"/>
              <a:t>Στο Παράδειγμα 6.6, εκτιμούμε μια συνάρτηση κόστους για τη βιομηχανία αεροπορικών μεταφορών των ΗΠΑ με</a:t>
            </a:r>
            <a:r>
              <a:rPr lang="en-US" dirty="0"/>
              <a:t> </a:t>
            </a:r>
            <a:r>
              <a:rPr lang="el-GR" dirty="0"/>
              <a:t>τη μορφή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1400" b="0" i="1" u="none" strike="noStrike" baseline="0" dirty="0">
                <a:latin typeface="LMMathItalic7-Regular"/>
              </a:rPr>
              <a:t>i,t </a:t>
            </a:r>
            <a:r>
              <a:rPr lang="el-GR" sz="2400" b="0" i="0" u="none" strike="noStrike" baseline="0" dirty="0">
                <a:latin typeface="grmn1000"/>
              </a:rPr>
              <a:t>είναι το συνολικό κόστος, </a:t>
            </a:r>
            <a:r>
              <a:rPr lang="el-GR" sz="2400" b="0" i="1" u="none" strike="noStrike" baseline="0" dirty="0">
                <a:latin typeface="LMMathItalic10-Regular"/>
              </a:rPr>
              <a:t>Q</a:t>
            </a:r>
            <a:r>
              <a:rPr lang="el-GR" sz="800" b="0" i="1" u="none" strike="noStrike" baseline="0" dirty="0">
                <a:latin typeface="LMMathItalic7-Regular"/>
              </a:rPr>
              <a:t>i,t </a:t>
            </a:r>
            <a:r>
              <a:rPr lang="el-GR" sz="2400" b="0" i="0" u="none" strike="noStrike" baseline="0" dirty="0">
                <a:latin typeface="grmn1000"/>
              </a:rPr>
              <a:t>είναι το προϊόν και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1400" b="0" i="1" u="none" strike="noStrike" baseline="0" dirty="0">
                <a:latin typeface="LMMathItalic7-Regular"/>
              </a:rPr>
              <a:t>fuel,i,t </a:t>
            </a:r>
            <a:r>
              <a:rPr lang="el-GR" sz="2400" b="0" i="0" u="none" strike="noStrike" baseline="0" dirty="0">
                <a:latin typeface="grmn1000"/>
              </a:rPr>
              <a:t>είναι η τιμή των καυσίμων, ενώ οι 90 παρατηρήσεις που περιλαμβάνει το σύνολο δεδομένων αναφέρονται σε έξι επιχειρήσεις σε ορίζοντα 15 ετών.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υπόδειγμα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9BDCB-D16C-AF47-7953-560C8C8D2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17" y="2644825"/>
            <a:ext cx="7703186" cy="612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B5B0A-8568-9FC9-664B-E5842155A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333" y="5327278"/>
            <a:ext cx="4469334" cy="10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63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DA69-5CE2-7DA9-2DF9-40FADFB39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985620" cy="1499616"/>
          </a:xfrm>
        </p:spPr>
        <p:txBody>
          <a:bodyPr/>
          <a:lstStyle/>
          <a:p>
            <a:r>
              <a:rPr lang="el-GR" sz="3600" b="0" i="0" u="none" strike="noStrike" baseline="0" dirty="0">
                <a:latin typeface="grxn1000"/>
              </a:rPr>
              <a:t>Ετεροσκεδαστικότητα κατά ομάδες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AFE78-635A-9400-B25B-D5F8403A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25" y="1852367"/>
            <a:ext cx="11409575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Μια παλινδρόμηση με ετεροσκεδαστικότητα κατά ομάδες έχει τις διαρθρωτικές εξισώσεις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παρατηρήσεις χωρίζονται σε </a:t>
            </a:r>
            <a:r>
              <a:rPr lang="el-GR" sz="2400" b="0" i="1" u="none" strike="noStrike" baseline="0" dirty="0">
                <a:latin typeface="LMMathItalic10-Regular"/>
              </a:rPr>
              <a:t>G </a:t>
            </a:r>
            <a:r>
              <a:rPr lang="el-GR" sz="2400" b="0" i="0" u="none" strike="noStrike" baseline="0" dirty="0">
                <a:latin typeface="grmn1000"/>
              </a:rPr>
              <a:t>ομάδες, κάθε μια εκ των οποίων περιλαμβάνει </a:t>
            </a:r>
            <a:r>
              <a:rPr lang="el-GR" sz="2400" b="0" i="1" u="none" strike="noStrike" baseline="0" dirty="0" err="1">
                <a:latin typeface="LMMathItalic10-Regular"/>
              </a:rPr>
              <a:t>n</a:t>
            </a:r>
            <a:r>
              <a:rPr lang="el-GR" sz="1400" b="0" i="1" u="none" strike="noStrike" baseline="0" dirty="0" err="1">
                <a:latin typeface="LMMathItalic8-Regular"/>
              </a:rPr>
              <a:t>g</a:t>
            </a:r>
            <a:r>
              <a:rPr lang="el-GR" sz="1400" b="0" i="1" u="none" strike="noStrike" baseline="0" dirty="0">
                <a:latin typeface="LMMathItalic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παρατηρήσεις.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67216-B051-7216-5EC3-0DCA39B6E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550" y="2547125"/>
            <a:ext cx="4648346" cy="10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8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D99EF9-EEB9-9DDE-9EAC-DBA5EF352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301" y="1112363"/>
            <a:ext cx="8734911" cy="5135010"/>
          </a:xfrm>
        </p:spPr>
      </p:pic>
    </p:spTree>
    <p:extLst>
      <p:ext uri="{BB962C8B-B14F-4D97-AF65-F5344CB8AC3E}">
        <p14:creationId xmlns:p14="http://schemas.microsoft.com/office/powerpoint/2010/main" val="381229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9AF694-4E89-B733-DA51-B9CCC3512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329" y="1300898"/>
            <a:ext cx="9925514" cy="4892511"/>
          </a:xfrm>
        </p:spPr>
      </p:pic>
    </p:spTree>
    <p:extLst>
      <p:ext uri="{BB962C8B-B14F-4D97-AF65-F5344CB8AC3E}">
        <p14:creationId xmlns:p14="http://schemas.microsoft.com/office/powerpoint/2010/main" val="3036354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110D-B368-FFF5-1354-19A70B5C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Ετεροσκεδαστικότητα κατά ομάδες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D9D7E-2B4B-7162-D198-F30771818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Οι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κλίσεις είναι ίδιες για όλες τις ομάδες, αλλά για τις παρατηρήσεις στην ομάδα 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MMathItalic10-Regular"/>
                <a:ea typeface="+mn-ea"/>
                <a:cs typeface="+mn-cs"/>
              </a:rPr>
              <a:t>g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ισχύει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mn1000"/>
              <a:ea typeface="+mn-ea"/>
              <a:cs typeface="+mn-cs"/>
            </a:endParaRPr>
          </a:p>
          <a:p>
            <a:endParaRPr lang="en-US" sz="2400" dirty="0">
              <a:solidFill>
                <a:prstClr val="black"/>
              </a:solidFill>
              <a:latin typeface="grmn1000"/>
            </a:endParaRPr>
          </a:p>
          <a:p>
            <a:endParaRPr lang="en-US" sz="2400" dirty="0">
              <a:solidFill>
                <a:prstClr val="black"/>
              </a:solidFill>
              <a:latin typeface="grmn100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EDC4D-8DD4-5C4B-9939-88B59D750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19" y="2867257"/>
            <a:ext cx="4295276" cy="857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0498B-388A-EEA1-59FF-BE7686421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111" y="3724946"/>
            <a:ext cx="9137927" cy="27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13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384F-E342-0A62-4658-1948AEFE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Ετεροσκεδαστικότητα κατά ομάδες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7EF13-3B18-0335-5AEF-387270C40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85620" cy="402336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Επομένως, χρησιμοποιώντας τα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διανύσματα των καταλοίπων </a:t>
            </a:r>
            <a:r>
              <a:rPr lang="el-GR" sz="2400" b="0" i="0" u="none" strike="noStrike" baseline="0" dirty="0">
                <a:latin typeface="LMRoman10-Regular"/>
              </a:rPr>
              <a:t>OLS </a:t>
            </a:r>
            <a:r>
              <a:rPr lang="el-GR" sz="2400" b="0" i="0" u="none" strike="noStrike" baseline="0" dirty="0">
                <a:latin typeface="grmn1000"/>
              </a:rPr>
              <a:t>ανά ομάδα,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Προκύπτει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εκτιμητής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απαιτείται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για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διακύμανση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διαταρακτικών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όρων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ανά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ομάδα.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εκτιμητής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δίνεται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από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την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Εξίσωση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n-US" sz="2400" b="0" i="0" u="none" strike="noStrike" baseline="0" dirty="0">
                <a:latin typeface="grmn1000"/>
              </a:rPr>
              <a:t>(9-33),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ενώ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αντίστροφη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μήτρα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αυτού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η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εκτιμήτρια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της</a:t>
            </a:r>
            <a:r>
              <a:rPr lang="en-US" sz="2400" b="0" i="0" u="none" strike="noStrike" baseline="0" dirty="0">
                <a:latin typeface="MinionPro-Regular-Identity-H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ασυμπτωτικής</a:t>
            </a:r>
            <a:r>
              <a:rPr lang="en-US" sz="2400" dirty="0">
                <a:latin typeface="MinionPro-Regular-Identity-H"/>
              </a:rPr>
              <a:t> </a:t>
            </a:r>
            <a:r>
              <a:rPr lang="el-GR" sz="2400" dirty="0">
                <a:latin typeface="grmn1000"/>
              </a:rPr>
              <a:t>μ</a:t>
            </a:r>
            <a:r>
              <a:rPr lang="el-GR" sz="2400" b="0" i="0" u="none" strike="noStrike" baseline="0" dirty="0">
                <a:latin typeface="grmn1000"/>
              </a:rPr>
              <a:t>ήτρας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συνδιακυμάνσεων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E5FBF-C29F-0663-E62F-5D278A65A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199" y="2836716"/>
            <a:ext cx="1970025" cy="9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7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CE28-00C4-D12B-57D9-70C30B1F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Ετεροσκεδαστικότητα κατά ομάδες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BB62A5-0812-41F8-5B95-D3E9BA09C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761" y="2437017"/>
            <a:ext cx="11275769" cy="8650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3B28B-E699-8D1C-60E8-217460BB8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964" y="3480298"/>
            <a:ext cx="4389181" cy="9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56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5DE8-F037-C764-7EA7-9AFB5AAE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132730"/>
            <a:ext cx="11437856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Παράδειγμα 9.4. Ετεροσκεδαστικότητα Κατά Ομάδες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65DC4-7453-AEBE-B286-E4930BAB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115" y="1606515"/>
            <a:ext cx="11013901" cy="5118755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Οι </a:t>
            </a:r>
            <a:r>
              <a:rPr lang="el-GR" sz="2400" b="0" i="0" u="none" strike="noStrike" baseline="0" dirty="0">
                <a:latin typeface="LMRoman10-Regular"/>
              </a:rPr>
              <a:t>Baltagi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Griffin </a:t>
            </a:r>
            <a:r>
              <a:rPr lang="el-GR" sz="2400" b="0" i="0" u="none" strike="noStrike" baseline="0" dirty="0">
                <a:latin typeface="grmn1000"/>
              </a:rPr>
              <a:t>(1983) μελέτησαν τη χρήση βενζίνης σε 18 από τις 13 χώρες του ΟΟΣΑ. Το υπόδειγμα που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αναλύεται στο άρθρο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0" u="none" strike="noStrike" baseline="0" dirty="0">
                <a:latin typeface="grmn1000"/>
              </a:rPr>
              <a:t>χώρα και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LMRoman10-Regular"/>
              </a:rPr>
              <a:t>= 1960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1" u="none" strike="noStrike" baseline="0" dirty="0">
                <a:latin typeface="LMMathSymbols10-Regular"/>
              </a:rPr>
              <a:t>· · · 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1978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-στατιστικό για τον έλεγχο της μηδενικής υπόθεσης ότι όλοι οι σταθεροί όροι είναι ίσοι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e</a:t>
            </a:r>
            <a:r>
              <a:rPr lang="el-GR" sz="800" b="0" i="0" u="none" strike="noStrike" baseline="0" dirty="0">
                <a:latin typeface="LMRoman7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είναι το διάνυσμα των καταλοίπων στην παλινδρόμηση με σταθερό όρο και </a:t>
            </a:r>
            <a:r>
              <a:rPr lang="el-GR" sz="2400" b="1" i="1" u="none" strike="noStrike" baseline="0" dirty="0">
                <a:latin typeface="LMMathItalic10-Bold"/>
              </a:rPr>
              <a:t>e</a:t>
            </a:r>
            <a:r>
              <a:rPr lang="el-GR" sz="800" b="0" i="0" u="none" strike="noStrike" baseline="0" dirty="0">
                <a:latin typeface="LMRoman7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είναι η παλινδρόμηση χωρίς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σταθερούς όρους ανά χώρα.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091FD-27FB-A5D8-C3EB-436F36F4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90" y="2401528"/>
            <a:ext cx="8733296" cy="966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2218C6-BCD5-50A9-B2AB-F79E1F248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510" y="4370453"/>
            <a:ext cx="6444758" cy="13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4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1EE6-0B45-9221-0957-48A6AE20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58121"/>
            <a:ext cx="972007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Αξιόπιστοι εκτιμητές ελαχίστων τετραγώνων και στατιστική επαγωγή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B2B2-0E15-FAF3-6702-720AB3C1A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65" y="1557737"/>
            <a:ext cx="11076494" cy="5242142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Βάσει της Εξίσωσης (9-3), βλέπουμε ότι η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X’X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δεν αποτελεί κατάλληλο εκτιμητή για την ασυμπτωτική μήτρα συνδιακυμάνσεων του εκτιμητή ελαχίστων τετραγώνων,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Αναζητούμε έναν εκτιμητή για τη μήτρα </a:t>
            </a:r>
            <a:r>
              <a:rPr lang="el-GR" sz="2400" b="1" i="1" u="none" strike="noStrike" baseline="0" dirty="0">
                <a:latin typeface="LMMathItalic10-Bold"/>
              </a:rPr>
              <a:t>Q</a:t>
            </a:r>
            <a:r>
              <a:rPr lang="el-GR" sz="1400" b="0" i="1" u="none" strike="noStrike" baseline="0" dirty="0">
                <a:latin typeface="LMMathSymbols8-Regular"/>
              </a:rPr>
              <a:t>∗ </a:t>
            </a:r>
            <a:r>
              <a:rPr lang="el-GR" sz="2400" b="0" i="0" u="none" strike="noStrike" baseline="0" dirty="0">
                <a:latin typeface="LMRoman10-Regular"/>
              </a:rPr>
              <a:t>=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</a:t>
            </a:r>
            <a:r>
              <a:rPr lang="el-GR" sz="2400" b="0" i="0" u="none" strike="noStrike" baseline="0" dirty="0">
                <a:latin typeface="LMRoman10-Regular"/>
              </a:rPr>
              <a:t>White </a:t>
            </a:r>
            <a:r>
              <a:rPr lang="el-GR" sz="2400" b="0" i="0" u="none" strike="noStrike" baseline="0" dirty="0">
                <a:latin typeface="grmn1000"/>
              </a:rPr>
              <a:t>(1980, 2001) έδειξε ότι, υπό πολύ γενικές συνθήκες, ο εκτιμητής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έχει </a:t>
            </a:r>
            <a:r>
              <a:rPr lang="el-GR" sz="2400" b="0" i="0" u="none" strike="noStrike" baseline="0" dirty="0">
                <a:latin typeface="LMRoman10-Regular"/>
              </a:rPr>
              <a:t>plim</a:t>
            </a:r>
            <a:r>
              <a:rPr lang="el-GR" sz="2400" b="1" i="1" u="none" strike="noStrike" baseline="0" dirty="0">
                <a:latin typeface="LMMathItalic10-Bold"/>
              </a:rPr>
              <a:t>S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Q</a:t>
            </a:r>
            <a:r>
              <a:rPr lang="el-GR" sz="1400" b="0" i="1" u="none" strike="noStrike" baseline="0" dirty="0">
                <a:latin typeface="LMMathSymbols8-Regular"/>
              </a:rPr>
              <a:t>∗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r>
              <a:rPr lang="el-GR" sz="1400" b="0" i="0" u="none" strike="noStrike" baseline="30000" dirty="0">
                <a:latin typeface="grmn0800"/>
              </a:rPr>
              <a:t>1</a:t>
            </a:r>
            <a:r>
              <a:rPr lang="el-GR" sz="1400" b="0" i="0" u="none" strike="noStrike" baseline="0" dirty="0">
                <a:latin typeface="grmn08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 τελικό αποτέλεσμα είναι ότι ο </a:t>
            </a:r>
            <a:r>
              <a:rPr lang="el-GR" sz="2400" b="0" i="0" u="none" strike="noStrike" baseline="0" dirty="0">
                <a:latin typeface="grxn1000"/>
              </a:rPr>
              <a:t>συνεπής εκτιμητής </a:t>
            </a:r>
            <a:r>
              <a:rPr lang="el-GR" sz="2400" b="1" i="0" u="none" strike="noStrike" baseline="0" dirty="0">
                <a:latin typeface="LMRoman10-Bold"/>
              </a:rPr>
              <a:t>White </a:t>
            </a:r>
            <a:r>
              <a:rPr lang="el-GR" sz="2400" b="0" i="0" u="none" strike="noStrike" baseline="0" dirty="0">
                <a:latin typeface="grxn1000"/>
              </a:rPr>
              <a:t>για την ετεροσκεδαστικότητα</a:t>
            </a:r>
          </a:p>
          <a:p>
            <a:pPr algn="l"/>
            <a:endParaRPr lang="el-GR" sz="2400" dirty="0">
              <a:latin typeface="grxn1000"/>
            </a:endParaRPr>
          </a:p>
          <a:p>
            <a:pPr algn="l"/>
            <a:endParaRPr lang="el-GR" sz="2400" b="0" i="0" u="none" strike="noStrike" baseline="0" dirty="0">
              <a:latin typeface="grxn1000"/>
            </a:endParaRPr>
          </a:p>
          <a:p>
            <a:pPr algn="l"/>
            <a:r>
              <a:rPr lang="el-GR" sz="2400" b="0" i="0" u="none" strike="noStrike" baseline="0" dirty="0">
                <a:latin typeface="grxn1000"/>
              </a:rPr>
              <a:t>μπορεί να χρησιμοποιηθεί για την εκτίμηση της ασυμπτωτικής μήτρας συνδιακυμάνσεων του b.</a:t>
            </a:r>
          </a:p>
          <a:p>
            <a:pPr algn="l"/>
            <a:endParaRPr lang="el-GR" sz="2400" dirty="0">
              <a:latin typeface="grx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8B88D-7E7F-9E36-15A9-E0837E69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333" y="2408589"/>
            <a:ext cx="2221362" cy="648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2A166-A4E4-A918-66E8-F940E0D63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351" y="3367853"/>
            <a:ext cx="2673982" cy="865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092644-BAB7-849C-6A5F-0C23F906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709" y="4543943"/>
            <a:ext cx="6679178" cy="14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8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5ABACD-C4FA-B0A4-3E80-F089513C1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81" y="1121790"/>
            <a:ext cx="9185290" cy="47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2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637654-FDF5-CAF5-1975-48273C0B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06" y="1242842"/>
            <a:ext cx="9796725" cy="45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391C-BEE5-CBBC-B27F-CBFA215C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Ιδιότητες των εκτιμητών ελαχίστων τετραγώνων και βοηθητικών μεταβλητών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27F78-2BCB-0C22-9B3E-02179F0C7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873" y="1871221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Τα βασικά αποτελέσματα για το κλασικό υπόδειγμα με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i="1" u="none" strike="noStrike" baseline="0" dirty="0">
                <a:latin typeface="LMMathItalic10-Bold"/>
              </a:rPr>
              <a:t>ε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1" i="0" u="none" strike="noStrike" baseline="0" dirty="0">
                <a:latin typeface="LMRoman10-Bold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i="1" u="none" strike="noStrike" baseline="0" dirty="0">
                <a:latin typeface="LMMathItalic10-Bold"/>
              </a:rPr>
              <a:t>εε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2400" b="1" i="1" u="none" strike="noStrike" baseline="0" dirty="0">
                <a:latin typeface="LMMathItalic10-Bold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εξάγονται στα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Κεφάλαια 2 έως 6. Ο εκτιμητής ελαχίστων τετραγώνων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είναι ο βέλτιστος γραμμικός αμερόληπτος </a:t>
            </a:r>
            <a:r>
              <a:rPr lang="el-GR" sz="2400" b="0" i="0" u="none" strike="noStrike" baseline="0" dirty="0">
                <a:latin typeface="LMRoman10-Regular"/>
              </a:rPr>
              <a:t>(BLU) </a:t>
            </a:r>
            <a:r>
              <a:rPr lang="el-GR" sz="2400" b="0" i="0" u="none" strike="noStrike" baseline="0" dirty="0">
                <a:latin typeface="grmn1000"/>
              </a:rPr>
              <a:t>εκτιμητής, είναι συνεπής και ασυμπτωτικά κανονικός,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αν οι διαταρακτικοί όροι είναι κανονικά κατανεμημένοι, τότε είναι και ασυμπτωτικά αποτελεσματικός.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FEBBA-D27C-F6AC-25ED-303F2AB5C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37" y="2570510"/>
            <a:ext cx="4059371" cy="66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8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6A2-2D94-4FA5-C36E-FEDDFB0E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0" i="0" u="none" strike="noStrike" baseline="0" dirty="0">
                <a:latin typeface="grxn1000"/>
              </a:rPr>
              <a:t>Ιδιότητες πεπερασμένου δείγματος του εκτιμητή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4D535-DC07-367E-05FD-8DE6278C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44218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Παίρνοντας αναμενόμενες τιμές στα δύο μέλη τη Εξίσωσης (9-6), υπολογίζουμε ότι αν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i="1" u="none" strike="noStrike" baseline="0" dirty="0">
                <a:latin typeface="LMMathItalic10-Bold"/>
              </a:rPr>
              <a:t>ε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1" i="0" u="none" strike="noStrike" baseline="0" dirty="0">
                <a:latin typeface="LMRoman10-Bold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, τότε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dirty="0"/>
              <a:t>και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B1E55-C64F-8480-C26B-BAE511094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264" y="3006806"/>
            <a:ext cx="3100146" cy="650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E88414-0EA0-81D9-39D3-009DEBD99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26" y="4196245"/>
            <a:ext cx="4635141" cy="18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06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1267</TotalTime>
  <Words>2384</Words>
  <Application>Microsoft Office PowerPoint</Application>
  <PresentationFormat>Widescreen</PresentationFormat>
  <Paragraphs>261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71" baseType="lpstr">
      <vt:lpstr>Calibri</vt:lpstr>
      <vt:lpstr>Cambria Math</vt:lpstr>
      <vt:lpstr>grmi1000</vt:lpstr>
      <vt:lpstr>grmn0800</vt:lpstr>
      <vt:lpstr>grmn1000</vt:lpstr>
      <vt:lpstr>grxn1000</vt:lpstr>
      <vt:lpstr>LMMathItalic10-Bold</vt:lpstr>
      <vt:lpstr>LMMathItalic10-Regular</vt:lpstr>
      <vt:lpstr>LMMathItalic7-Regular</vt:lpstr>
      <vt:lpstr>LMMathItalic8-Regular</vt:lpstr>
      <vt:lpstr>LMMathSymbols10-Regular</vt:lpstr>
      <vt:lpstr>LMMathSymbols8-Regular</vt:lpstr>
      <vt:lpstr>LMRoman10-Bold</vt:lpstr>
      <vt:lpstr>LMRoman10-Regular</vt:lpstr>
      <vt:lpstr>LMRoman7-Regular</vt:lpstr>
      <vt:lpstr>LMRoman8-Regular</vt:lpstr>
      <vt:lpstr>MinionPro-Regular-Identity-H</vt:lpstr>
      <vt:lpstr>Pxsyc</vt:lpstr>
      <vt:lpstr>Tw Cen MT</vt:lpstr>
      <vt:lpstr>Tw Cen MT Condensed</vt:lpstr>
      <vt:lpstr>Wingdings 3</vt:lpstr>
      <vt:lpstr>Integral</vt:lpstr>
      <vt:lpstr>Κεφάλαιο 9</vt:lpstr>
      <vt:lpstr>Εισαγωγή</vt:lpstr>
      <vt:lpstr>Εισαγωγή</vt:lpstr>
      <vt:lpstr>Αξιόπιστοι εκτιμητές ελαχίστων τετραγώνων και στατιστική επαγωγή</vt:lpstr>
      <vt:lpstr>Αξιόπιστοι εκτιμητές ελαχίστων τετραγώνων και στατιστική επαγωγή</vt:lpstr>
      <vt:lpstr>PowerPoint Presentation</vt:lpstr>
      <vt:lpstr>PowerPoint Presentation</vt:lpstr>
      <vt:lpstr>Ιδιότητες των εκτιμητών ελαχίστων τετραγώνων και βοηθητικών μεταβλητών</vt:lpstr>
      <vt:lpstr>Ιδιότητες πεπερασμένου δείγματος του εκτιμητή ελαχίστων τετραγώνων</vt:lpstr>
      <vt:lpstr>Ιδιότητες πεπερασμένου δείγματος του εκτιμητή ελαχίστων τετραγώνων</vt:lpstr>
      <vt:lpstr>PowerPoint Presentation</vt:lpstr>
      <vt:lpstr>Ασυμπτωτικές ιδιότητες του εκτιμητή ελαχίστων τετραγώνων</vt:lpstr>
      <vt:lpstr>Ασυμπτωτικές ιδιότητες του εκτιμητή ελαχίστων τετραγώνων</vt:lpstr>
      <vt:lpstr>Ασυμπτωτικές ιδιότητες του εκτιμητή ελαχίστων τετραγώνων</vt:lpstr>
      <vt:lpstr>Ασυμπτωτικές ιδιότητες του εκτιμητή ελαχίστων τετραγώνων</vt:lpstr>
      <vt:lpstr>Ετεροσκεδαστικότητα και Var[b|X]</vt:lpstr>
      <vt:lpstr>Ετεροσκεδαστικότητα και Var[b|X]</vt:lpstr>
      <vt:lpstr>Ετεροσκεδαστικότητα και Var[b|X]</vt:lpstr>
      <vt:lpstr>Εκτίμηση μέσω βοηθητικών μεταβλητών</vt:lpstr>
      <vt:lpstr>Εκτίμηση μέσω βοηθητικών μεταβλητών</vt:lpstr>
      <vt:lpstr>Εκτίμηση μέσω βοηθητικών μεταβλητών</vt:lpstr>
      <vt:lpstr>Εκτίμηση μέσω βοηθητικών μεταβλητών</vt:lpstr>
      <vt:lpstr>Γενικευμένη μέθοδος ελαχίστων τετραγώνων (Generalised Least Squares- GLS)</vt:lpstr>
      <vt:lpstr>Γενικευμένη μέθοδος ελαχίστων τετραγώνων (Generalised Least Squares- GLS)</vt:lpstr>
      <vt:lpstr>Γενικευμένη μέθοδος ελαχίστων τετραγώνων (Generalised Least Squares- GLS)</vt:lpstr>
      <vt:lpstr>Γενικευμένη μέθοδος ελαχίστων τετραγώνων (Generalised Least Squares- GLS)</vt:lpstr>
      <vt:lpstr>PowerPoint Presentation</vt:lpstr>
      <vt:lpstr>Εφικτός εκτιμητής ελαχίστων τετραγώνων (Feasible GLS-FGLS)</vt:lpstr>
      <vt:lpstr>Εφικτός εκτιμητής ελαχίστων τετραγώνων (Feasible GLS-FGLS)</vt:lpstr>
      <vt:lpstr>Εφικτός εκτιμητής ελαχίστων τετραγώνων (Feasible GLS-FGLS)</vt:lpstr>
      <vt:lpstr>Ετεροσκεδαστικότητα και σταθμισμένα ελάχιστα τετράγωνα</vt:lpstr>
      <vt:lpstr>Μέθοδος σταθμισμένων ελαχίστων τετραγώνων (Weights Least Squares- WLS)</vt:lpstr>
      <vt:lpstr>Μέθοδος σταθμισμένων ελαχίστων τετραγώνων (Weights Least Squares- WLS)</vt:lpstr>
      <vt:lpstr>Μέθοδος σταθμισμένων ελαχίστων τετραγώνων με γνωστή Ω</vt:lpstr>
      <vt:lpstr>Μέθοδος σταθμισμένων ελαχίστων τετραγώνων με γνωστή Ω</vt:lpstr>
      <vt:lpstr>Μέθοδος σταθμισμένων ελαχίστων τετραγώνων με γνωστή Ω</vt:lpstr>
      <vt:lpstr>Εκτίμηση όταν η Ω περιέχει άγνωστες παραμέτρους</vt:lpstr>
      <vt:lpstr>Εκτίμηση όταν η Ω περιέχει άγνωστες παραμέτρους</vt:lpstr>
      <vt:lpstr>Γενικός έλεγχος WHITE</vt:lpstr>
      <vt:lpstr>Ο έλεγχος του πολλαπλασιαστή LAGRANGE</vt:lpstr>
      <vt:lpstr>Παράδειγμα 9.2. ΄Ελεγχοι για Ετεροσκεδαστικότητα</vt:lpstr>
      <vt:lpstr>Παράδειγμα 9.3. Πολλαπλασιαστική Ετεροσκεδαστικότητα</vt:lpstr>
      <vt:lpstr>Ετεροσκεδαστικότητα κατά ομάδες</vt:lpstr>
      <vt:lpstr>PowerPoint Presentation</vt:lpstr>
      <vt:lpstr>PowerPoint Presentation</vt:lpstr>
      <vt:lpstr>Ετεροσκεδαστικότητα κατά ομάδες</vt:lpstr>
      <vt:lpstr>Ετεροσκεδαστικότητα κατά ομάδες</vt:lpstr>
      <vt:lpstr>Ετεροσκεδαστικότητα κατά ομάδες</vt:lpstr>
      <vt:lpstr>Παράδειγμα 9.4. Ετεροσκεδαστικότητα Κατά Ομάδες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9</dc:title>
  <dc:creator>Nikolaos G. Manetas</dc:creator>
  <cp:lastModifiedBy>Nikolaos G. Manetas</cp:lastModifiedBy>
  <cp:revision>8</cp:revision>
  <dcterms:created xsi:type="dcterms:W3CDTF">2023-02-14T14:39:00Z</dcterms:created>
  <dcterms:modified xsi:type="dcterms:W3CDTF">2023-03-03T09:17:00Z</dcterms:modified>
</cp:coreProperties>
</file>