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94660"/>
  </p:normalViewPr>
  <p:slideViewPr>
    <p:cSldViewPr snapToGrid="0">
      <p:cViewPr varScale="1">
        <p:scale>
          <a:sx n="81" d="100"/>
          <a:sy n="81" d="100"/>
        </p:scale>
        <p:origin x="10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04BE887-F259-4C23-91EF-DAFDC989E44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DB6E-7503-407D-9385-0011553A68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08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BE887-F259-4C23-91EF-DAFDC989E44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DB6E-7503-407D-9385-0011553A689D}" type="slidenum">
              <a:rPr lang="en-US" smtClean="0"/>
              <a:t>‹#›</a:t>
            </a:fld>
            <a:endParaRPr lang="en-US"/>
          </a:p>
        </p:txBody>
      </p:sp>
    </p:spTree>
    <p:extLst>
      <p:ext uri="{BB962C8B-B14F-4D97-AF65-F5344CB8AC3E}">
        <p14:creationId xmlns:p14="http://schemas.microsoft.com/office/powerpoint/2010/main" val="391118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BE887-F259-4C23-91EF-DAFDC989E44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DB6E-7503-407D-9385-0011553A689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05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BE887-F259-4C23-91EF-DAFDC989E44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DB6E-7503-407D-9385-0011553A689D}" type="slidenum">
              <a:rPr lang="en-US" smtClean="0"/>
              <a:t>‹#›</a:t>
            </a:fld>
            <a:endParaRPr lang="en-US"/>
          </a:p>
        </p:txBody>
      </p:sp>
    </p:spTree>
    <p:extLst>
      <p:ext uri="{BB962C8B-B14F-4D97-AF65-F5344CB8AC3E}">
        <p14:creationId xmlns:p14="http://schemas.microsoft.com/office/powerpoint/2010/main" val="395066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BE887-F259-4C23-91EF-DAFDC989E44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5DB6E-7503-407D-9385-0011553A68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23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BE887-F259-4C23-91EF-DAFDC989E44B}"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5DB6E-7503-407D-9385-0011553A689D}" type="slidenum">
              <a:rPr lang="en-US" smtClean="0"/>
              <a:t>‹#›</a:t>
            </a:fld>
            <a:endParaRPr lang="en-US"/>
          </a:p>
        </p:txBody>
      </p:sp>
    </p:spTree>
    <p:extLst>
      <p:ext uri="{BB962C8B-B14F-4D97-AF65-F5344CB8AC3E}">
        <p14:creationId xmlns:p14="http://schemas.microsoft.com/office/powerpoint/2010/main" val="367112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4BE887-F259-4C23-91EF-DAFDC989E44B}"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5DB6E-7503-407D-9385-0011553A689D}" type="slidenum">
              <a:rPr lang="en-US" smtClean="0"/>
              <a:t>‹#›</a:t>
            </a:fld>
            <a:endParaRPr lang="en-US"/>
          </a:p>
        </p:txBody>
      </p:sp>
    </p:spTree>
    <p:extLst>
      <p:ext uri="{BB962C8B-B14F-4D97-AF65-F5344CB8AC3E}">
        <p14:creationId xmlns:p14="http://schemas.microsoft.com/office/powerpoint/2010/main" val="56357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4BE887-F259-4C23-91EF-DAFDC989E44B}"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5DB6E-7503-407D-9385-0011553A689D}" type="slidenum">
              <a:rPr lang="en-US" smtClean="0"/>
              <a:t>‹#›</a:t>
            </a:fld>
            <a:endParaRPr lang="en-US"/>
          </a:p>
        </p:txBody>
      </p:sp>
    </p:spTree>
    <p:extLst>
      <p:ext uri="{BB962C8B-B14F-4D97-AF65-F5344CB8AC3E}">
        <p14:creationId xmlns:p14="http://schemas.microsoft.com/office/powerpoint/2010/main" val="304417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BE887-F259-4C23-91EF-DAFDC989E44B}"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5DB6E-7503-407D-9385-0011553A689D}" type="slidenum">
              <a:rPr lang="en-US" smtClean="0"/>
              <a:t>‹#›</a:t>
            </a:fld>
            <a:endParaRPr lang="en-US"/>
          </a:p>
        </p:txBody>
      </p:sp>
    </p:spTree>
    <p:extLst>
      <p:ext uri="{BB962C8B-B14F-4D97-AF65-F5344CB8AC3E}">
        <p14:creationId xmlns:p14="http://schemas.microsoft.com/office/powerpoint/2010/main" val="13294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BE887-F259-4C23-91EF-DAFDC989E44B}"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5DB6E-7503-407D-9385-0011553A689D}" type="slidenum">
              <a:rPr lang="en-US" smtClean="0"/>
              <a:t>‹#›</a:t>
            </a:fld>
            <a:endParaRPr lang="en-US"/>
          </a:p>
        </p:txBody>
      </p:sp>
    </p:spTree>
    <p:extLst>
      <p:ext uri="{BB962C8B-B14F-4D97-AF65-F5344CB8AC3E}">
        <p14:creationId xmlns:p14="http://schemas.microsoft.com/office/powerpoint/2010/main" val="145884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4BE887-F259-4C23-91EF-DAFDC989E44B}"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5DB6E-7503-407D-9385-0011553A68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3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4BE887-F259-4C23-91EF-DAFDC989E44B}" type="datetimeFigureOut">
              <a:rPr lang="en-US" smtClean="0"/>
              <a:t>3/3/2023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D5DB6E-7503-407D-9385-0011553A689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214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3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5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5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6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97.emf"/></Relationships>
</file>

<file path=ppt/slides/_rels/slide65.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8.png"/><Relationship Id="rId1" Type="http://schemas.openxmlformats.org/officeDocument/2006/relationships/slideLayout" Target="../slideLayouts/slideLayout2.xml"/><Relationship Id="rId5" Type="http://schemas.openxmlformats.org/officeDocument/2006/relationships/image" Target="../media/image102.emf"/><Relationship Id="rId4" Type="http://schemas.openxmlformats.org/officeDocument/2006/relationships/image" Target="../media/image101.emf"/></Relationships>
</file>

<file path=ppt/slides/_rels/slide67.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2.xml"/><Relationship Id="rId4" Type="http://schemas.openxmlformats.org/officeDocument/2006/relationships/image" Target="../media/image105.emf"/></Relationships>
</file>

<file path=ppt/slides/_rels/slide68.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2.xml"/><Relationship Id="rId4" Type="http://schemas.openxmlformats.org/officeDocument/2006/relationships/image" Target="../media/image1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3FC8-C28E-FB4F-108C-707849B52F19}"/>
              </a:ext>
            </a:extLst>
          </p:cNvPr>
          <p:cNvSpPr>
            <a:spLocks noGrp="1"/>
          </p:cNvSpPr>
          <p:nvPr>
            <p:ph type="ctrTitle"/>
          </p:nvPr>
        </p:nvSpPr>
        <p:spPr/>
        <p:txBody>
          <a:bodyPr/>
          <a:lstStyle/>
          <a:p>
            <a:r>
              <a:rPr lang="el-GR" dirty="0"/>
              <a:t>Κεφάλαιο 8</a:t>
            </a:r>
            <a:endParaRPr lang="en-US" dirty="0"/>
          </a:p>
        </p:txBody>
      </p:sp>
      <p:sp>
        <p:nvSpPr>
          <p:cNvPr id="3" name="Subtitle 2">
            <a:extLst>
              <a:ext uri="{FF2B5EF4-FFF2-40B4-BE49-F238E27FC236}">
                <a16:creationId xmlns:a16="http://schemas.microsoft.com/office/drawing/2014/main" id="{A0018139-8DEE-ED71-9705-9F4734718005}"/>
              </a:ext>
            </a:extLst>
          </p:cNvPr>
          <p:cNvSpPr>
            <a:spLocks noGrp="1"/>
          </p:cNvSpPr>
          <p:nvPr>
            <p:ph type="subTitle" idx="1"/>
          </p:nvPr>
        </p:nvSpPr>
        <p:spPr>
          <a:xfrm>
            <a:off x="8493551" y="4960137"/>
            <a:ext cx="3610465" cy="1463040"/>
          </a:xfrm>
        </p:spPr>
        <p:txBody>
          <a:bodyPr>
            <a:normAutofit/>
          </a:bodyPr>
          <a:lstStyle/>
          <a:p>
            <a:r>
              <a:rPr lang="el-GR" sz="2400" dirty="0"/>
              <a:t>Ενδογένεια και Εκτίμηση με Βοηθητικές Μεταβλητές</a:t>
            </a:r>
            <a:endParaRPr lang="en-US" sz="2400" dirty="0"/>
          </a:p>
        </p:txBody>
      </p:sp>
      <p:pic>
        <p:nvPicPr>
          <p:cNvPr id="4" name="Picture 3">
            <a:extLst>
              <a:ext uri="{FF2B5EF4-FFF2-40B4-BE49-F238E27FC236}">
                <a16:creationId xmlns:a16="http://schemas.microsoft.com/office/drawing/2014/main" id="{CA2BA6C9-E588-6B51-955D-7C723EBDE62D}"/>
              </a:ext>
            </a:extLst>
          </p:cNvPr>
          <p:cNvPicPr>
            <a:picLocks noChangeAspect="1"/>
          </p:cNvPicPr>
          <p:nvPr/>
        </p:nvPicPr>
        <p:blipFill>
          <a:blip r:embed="rId2"/>
          <a:stretch>
            <a:fillRect/>
          </a:stretch>
        </p:blipFill>
        <p:spPr>
          <a:xfrm>
            <a:off x="387294" y="3190255"/>
            <a:ext cx="3956106" cy="2890753"/>
          </a:xfrm>
          <a:prstGeom prst="rect">
            <a:avLst/>
          </a:prstGeom>
        </p:spPr>
      </p:pic>
    </p:spTree>
    <p:extLst>
      <p:ext uri="{BB962C8B-B14F-4D97-AF65-F5344CB8AC3E}">
        <p14:creationId xmlns:p14="http://schemas.microsoft.com/office/powerpoint/2010/main" val="302675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92D4-20DF-80B4-6BB5-09DA3F630911}"/>
              </a:ext>
            </a:extLst>
          </p:cNvPr>
          <p:cNvSpPr>
            <a:spLocks noGrp="1"/>
          </p:cNvSpPr>
          <p:nvPr>
            <p:ph type="title"/>
          </p:nvPr>
        </p:nvSpPr>
        <p:spPr>
          <a:xfrm>
            <a:off x="1024127" y="585216"/>
            <a:ext cx="10354025"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8.1. Υποδείγματα με Ενδογενείς Μεταβλητές στο Δεξί Μέλος της Εξίσωσης</a:t>
            </a:r>
            <a:endParaRPr lang="en-US" dirty="0"/>
          </a:p>
        </p:txBody>
      </p:sp>
      <p:sp>
        <p:nvSpPr>
          <p:cNvPr id="3" name="Content Placeholder 2">
            <a:extLst>
              <a:ext uri="{FF2B5EF4-FFF2-40B4-BE49-F238E27FC236}">
                <a16:creationId xmlns:a16="http://schemas.microsoft.com/office/drawing/2014/main" id="{45929D03-C5DE-4FFB-4C69-37D7904DB637}"/>
              </a:ext>
            </a:extLst>
          </p:cNvPr>
          <p:cNvSpPr>
            <a:spLocks noGrp="1"/>
          </p:cNvSpPr>
          <p:nvPr>
            <p:ph idx="1"/>
          </p:nvPr>
        </p:nvSpPr>
        <p:spPr>
          <a:xfrm>
            <a:off x="1024128" y="2286000"/>
            <a:ext cx="10759377" cy="4572000"/>
          </a:xfrm>
        </p:spPr>
        <p:txBody>
          <a:bodyPr>
            <a:normAutofit/>
          </a:bodyPr>
          <a:lstStyle/>
          <a:p>
            <a:r>
              <a:rPr lang="el-GR" dirty="0"/>
              <a:t>Υπάρχουν τρεις γενικές λύσεις στο πρόβλημα της κατασκευής ενός συνεπούς εκτιμητή.</a:t>
            </a:r>
            <a:endParaRPr lang="en-US" dirty="0"/>
          </a:p>
          <a:p>
            <a:pPr lvl="1"/>
            <a:r>
              <a:rPr lang="el-GR" dirty="0"/>
              <a:t>Σε ορισμένες</a:t>
            </a:r>
            <a:r>
              <a:rPr lang="en-US" dirty="0"/>
              <a:t> </a:t>
            </a:r>
            <a:r>
              <a:rPr lang="el-GR" dirty="0"/>
              <a:t>περιπτώσεις, μπορεί να αναπτυχθεί μια πιο λεπτομερής </a:t>
            </a:r>
            <a:r>
              <a:rPr lang="el-GR" b="1" dirty="0"/>
              <a:t>διαρθρωτική εξειδίκευση</a:t>
            </a:r>
            <a:r>
              <a:rPr lang="el-GR" dirty="0"/>
              <a:t> του υποδείγματος.</a:t>
            </a:r>
            <a:endParaRPr lang="en-US" dirty="0"/>
          </a:p>
          <a:p>
            <a:pPr lvl="1"/>
            <a:r>
              <a:rPr lang="el-GR" dirty="0"/>
              <a:t>Η δεύτερη προσέγγιση, η οποία καθίσταται όλο και συχνότερα χρησιμοποιούμενη στη σύγχρονη έρευνα, είναι η </a:t>
            </a:r>
            <a:r>
              <a:rPr lang="el-GR" b="1" dirty="0"/>
              <a:t>μέθοδος</a:t>
            </a:r>
            <a:r>
              <a:rPr lang="en-US" b="1" dirty="0"/>
              <a:t> </a:t>
            </a:r>
            <a:r>
              <a:rPr lang="el-GR" b="1" dirty="0"/>
              <a:t>των βοηθητικών μεταβλητών</a:t>
            </a:r>
            <a:r>
              <a:rPr lang="el-GR" dirty="0"/>
              <a:t>.</a:t>
            </a:r>
            <a:endParaRPr lang="en-US" dirty="0"/>
          </a:p>
          <a:p>
            <a:pPr lvl="1"/>
            <a:r>
              <a:rPr lang="el-GR" dirty="0"/>
              <a:t>Σε μια τρίτη μέθοδο, η οποία βασίζεται στη δεύτερη, στην</a:t>
            </a:r>
            <a:r>
              <a:rPr lang="en-US" dirty="0"/>
              <a:t> </a:t>
            </a:r>
            <a:r>
              <a:rPr lang="el-GR" dirty="0"/>
              <a:t>εξίσωση προστίθεται μια κατασκευασμένη εξωγενής μεταβλητή (ή ένα σύνολο μεταβλητών), C</a:t>
            </a:r>
            <a:r>
              <a:rPr lang="el-GR" baseline="-25000" dirty="0"/>
              <a:t>i</a:t>
            </a:r>
            <a:r>
              <a:rPr lang="el-GR" dirty="0"/>
              <a:t>, τέτοια</a:t>
            </a:r>
            <a:r>
              <a:rPr lang="en-US" dirty="0"/>
              <a:t> </a:t>
            </a:r>
            <a:r>
              <a:rPr lang="el-GR" dirty="0"/>
              <a:t>ώστε υπό την παρουσία της </a:t>
            </a:r>
            <a:r>
              <a:rPr lang="el-GR" b="1" dirty="0"/>
              <a:t>συνάρτησης ελέγχου</a:t>
            </a:r>
            <a:r>
              <a:rPr lang="el-GR" dirty="0"/>
              <a:t>, C, τα x</a:t>
            </a:r>
            <a:r>
              <a:rPr lang="el-GR" baseline="-25000" dirty="0"/>
              <a:t>i2</a:t>
            </a:r>
            <a:r>
              <a:rPr lang="el-GR" dirty="0"/>
              <a:t> δεν παρουσιάζουν συσχέτιση με τα ε</a:t>
            </a:r>
            <a:r>
              <a:rPr lang="el-GR" baseline="-25000" dirty="0"/>
              <a:t>i</a:t>
            </a:r>
            <a:r>
              <a:rPr lang="el-GR" dirty="0"/>
              <a:t>.</a:t>
            </a:r>
            <a:endParaRPr lang="en-US" dirty="0"/>
          </a:p>
        </p:txBody>
      </p:sp>
    </p:spTree>
    <p:extLst>
      <p:ext uri="{BB962C8B-B14F-4D97-AF65-F5344CB8AC3E}">
        <p14:creationId xmlns:p14="http://schemas.microsoft.com/office/powerpoint/2010/main" val="205358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E6BE-C49E-A1DD-B739-B82BA1D3EA79}"/>
              </a:ext>
            </a:extLst>
          </p:cNvPr>
          <p:cNvSpPr>
            <a:spLocks noGrp="1"/>
          </p:cNvSpPr>
          <p:nvPr>
            <p:ph type="title"/>
          </p:nvPr>
        </p:nvSpPr>
        <p:spPr>
          <a:xfrm>
            <a:off x="1024128" y="585216"/>
            <a:ext cx="10580268" cy="1499616"/>
          </a:xfrm>
        </p:spPr>
        <p:txBody>
          <a:bodyPr>
            <a:normAutofit/>
          </a:bodyPr>
          <a:lstStyle/>
          <a:p>
            <a:r>
              <a:rPr lang="el-GR" sz="4000" dirty="0"/>
              <a:t>Υποθέσεις του εκτεταμένου υποδείγματος</a:t>
            </a:r>
            <a:endParaRPr lang="en-US" sz="4000" dirty="0"/>
          </a:p>
        </p:txBody>
      </p:sp>
      <p:sp>
        <p:nvSpPr>
          <p:cNvPr id="3" name="Content Placeholder 2">
            <a:extLst>
              <a:ext uri="{FF2B5EF4-FFF2-40B4-BE49-F238E27FC236}">
                <a16:creationId xmlns:a16="http://schemas.microsoft.com/office/drawing/2014/main" id="{16165074-DC63-5611-8E43-2D9CCAF7A288}"/>
              </a:ext>
            </a:extLst>
          </p:cNvPr>
          <p:cNvSpPr>
            <a:spLocks noGrp="1"/>
          </p:cNvSpPr>
          <p:nvPr>
            <p:ph idx="1"/>
          </p:nvPr>
        </p:nvSpPr>
        <p:spPr>
          <a:xfrm>
            <a:off x="1024128" y="1682684"/>
            <a:ext cx="9720073" cy="4023360"/>
          </a:xfrm>
        </p:spPr>
        <p:txBody>
          <a:bodyPr/>
          <a:lstStyle/>
          <a:p>
            <a:r>
              <a:rPr lang="el-GR" dirty="0"/>
              <a:t>Οι υποθέσεις του υποδείγματος γραμμικής παλινδρόμησης, οι οποίες διατυπώνονται στα Κεφάλαια 2 και</a:t>
            </a:r>
            <a:r>
              <a:rPr lang="en-US" dirty="0"/>
              <a:t> </a:t>
            </a:r>
            <a:r>
              <a:rPr lang="el-GR" dirty="0"/>
              <a:t>4, είναι:</a:t>
            </a:r>
            <a:endParaRPr lang="en-US" dirty="0"/>
          </a:p>
        </p:txBody>
      </p:sp>
      <p:pic>
        <p:nvPicPr>
          <p:cNvPr id="5" name="Picture 4">
            <a:extLst>
              <a:ext uri="{FF2B5EF4-FFF2-40B4-BE49-F238E27FC236}">
                <a16:creationId xmlns:a16="http://schemas.microsoft.com/office/drawing/2014/main" id="{E7BA2BDA-4541-FA05-DF9F-7A85680CDC9B}"/>
              </a:ext>
            </a:extLst>
          </p:cNvPr>
          <p:cNvPicPr>
            <a:picLocks noChangeAspect="1"/>
          </p:cNvPicPr>
          <p:nvPr/>
        </p:nvPicPr>
        <p:blipFill>
          <a:blip r:embed="rId2"/>
          <a:stretch>
            <a:fillRect/>
          </a:stretch>
        </p:blipFill>
        <p:spPr>
          <a:xfrm>
            <a:off x="1312195" y="2501576"/>
            <a:ext cx="9804440" cy="3918078"/>
          </a:xfrm>
          <a:prstGeom prst="rect">
            <a:avLst/>
          </a:prstGeom>
        </p:spPr>
      </p:pic>
    </p:spTree>
    <p:extLst>
      <p:ext uri="{BB962C8B-B14F-4D97-AF65-F5344CB8AC3E}">
        <p14:creationId xmlns:p14="http://schemas.microsoft.com/office/powerpoint/2010/main" val="79296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150A-D80F-0E52-232B-4634B881CDF5}"/>
              </a:ext>
            </a:extLst>
          </p:cNvPr>
          <p:cNvSpPr>
            <a:spLocks noGrp="1"/>
          </p:cNvSpPr>
          <p:nvPr>
            <p:ph type="title"/>
          </p:nvPr>
        </p:nvSpPr>
        <p:spPr>
          <a:xfrm>
            <a:off x="1024128" y="585216"/>
            <a:ext cx="10702816"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Υποθέσεις του εκτεταμένου υποδείγματος</a:t>
            </a:r>
            <a:endParaRPr lang="en-US" dirty="0"/>
          </a:p>
        </p:txBody>
      </p:sp>
      <p:sp>
        <p:nvSpPr>
          <p:cNvPr id="3" name="Content Placeholder 2">
            <a:extLst>
              <a:ext uri="{FF2B5EF4-FFF2-40B4-BE49-F238E27FC236}">
                <a16:creationId xmlns:a16="http://schemas.microsoft.com/office/drawing/2014/main" id="{92E077DD-1A12-53EE-7516-A25EFB11704F}"/>
              </a:ext>
            </a:extLst>
          </p:cNvPr>
          <p:cNvSpPr>
            <a:spLocks noGrp="1"/>
          </p:cNvSpPr>
          <p:nvPr>
            <p:ph idx="1"/>
          </p:nvPr>
        </p:nvSpPr>
        <p:spPr/>
        <p:txBody>
          <a:bodyPr>
            <a:normAutofit lnSpcReduction="10000"/>
          </a:bodyPr>
          <a:lstStyle/>
          <a:p>
            <a:r>
              <a:rPr lang="el-GR" dirty="0"/>
              <a:t>Η Υπόθεση Υ.Ι3 συνεπάγεται ότι</a:t>
            </a:r>
            <a:endParaRPr lang="en-US" dirty="0"/>
          </a:p>
          <a:p>
            <a:endParaRPr lang="en-US" dirty="0"/>
          </a:p>
          <a:p>
            <a:endParaRPr lang="en-US" dirty="0"/>
          </a:p>
          <a:p>
            <a:r>
              <a:rPr lang="el-GR" dirty="0"/>
              <a:t>για κάποιο μη μηδενικό γ.</a:t>
            </a:r>
            <a:endParaRPr lang="en-US" dirty="0"/>
          </a:p>
          <a:p>
            <a:r>
              <a:rPr lang="el-GR" dirty="0"/>
              <a:t>Αν τα δεδομένα είναι καλά συμπεριφερόμενα, τότε μπορούμε να εφαρμόσουμε</a:t>
            </a:r>
            <a:r>
              <a:rPr lang="en-US" dirty="0"/>
              <a:t> </a:t>
            </a:r>
            <a:r>
              <a:rPr lang="el-GR" dirty="0"/>
              <a:t>το Θεώρημα Δ.5 (θεώρημα του Khinchine) και να συμπεράνουμε ότι</a:t>
            </a:r>
            <a:endParaRPr lang="en-US" dirty="0"/>
          </a:p>
          <a:p>
            <a:endParaRPr lang="en-US" dirty="0"/>
          </a:p>
          <a:p>
            <a:endParaRPr lang="en-US" dirty="0"/>
          </a:p>
          <a:p>
            <a:r>
              <a:rPr lang="el-GR" dirty="0"/>
              <a:t>Παρατηρείστε ότι αν ισχύει η = 0, τότε προκύπτει το αρχικό υπόδειγμα.</a:t>
            </a:r>
            <a:endParaRPr lang="en-US" dirty="0"/>
          </a:p>
        </p:txBody>
      </p:sp>
      <p:pic>
        <p:nvPicPr>
          <p:cNvPr id="5" name="Picture 4">
            <a:extLst>
              <a:ext uri="{FF2B5EF4-FFF2-40B4-BE49-F238E27FC236}">
                <a16:creationId xmlns:a16="http://schemas.microsoft.com/office/drawing/2014/main" id="{C31BA940-2953-F81F-3350-49299A223C95}"/>
              </a:ext>
            </a:extLst>
          </p:cNvPr>
          <p:cNvPicPr>
            <a:picLocks noChangeAspect="1"/>
          </p:cNvPicPr>
          <p:nvPr/>
        </p:nvPicPr>
        <p:blipFill>
          <a:blip r:embed="rId2"/>
          <a:stretch>
            <a:fillRect/>
          </a:stretch>
        </p:blipFill>
        <p:spPr>
          <a:xfrm>
            <a:off x="3984396" y="2775801"/>
            <a:ext cx="2990990" cy="872372"/>
          </a:xfrm>
          <a:prstGeom prst="rect">
            <a:avLst/>
          </a:prstGeom>
        </p:spPr>
      </p:pic>
      <p:pic>
        <p:nvPicPr>
          <p:cNvPr id="7" name="Picture 6">
            <a:extLst>
              <a:ext uri="{FF2B5EF4-FFF2-40B4-BE49-F238E27FC236}">
                <a16:creationId xmlns:a16="http://schemas.microsoft.com/office/drawing/2014/main" id="{1FDC2C72-9C9D-075B-48A7-E6888B1148CC}"/>
              </a:ext>
            </a:extLst>
          </p:cNvPr>
          <p:cNvPicPr>
            <a:picLocks noChangeAspect="1"/>
          </p:cNvPicPr>
          <p:nvPr/>
        </p:nvPicPr>
        <p:blipFill>
          <a:blip r:embed="rId3"/>
          <a:stretch>
            <a:fillRect/>
          </a:stretch>
        </p:blipFill>
        <p:spPr>
          <a:xfrm>
            <a:off x="4111774" y="4774284"/>
            <a:ext cx="2863612" cy="783210"/>
          </a:xfrm>
          <a:prstGeom prst="rect">
            <a:avLst/>
          </a:prstGeom>
        </p:spPr>
      </p:pic>
    </p:spTree>
    <p:extLst>
      <p:ext uri="{BB962C8B-B14F-4D97-AF65-F5344CB8AC3E}">
        <p14:creationId xmlns:p14="http://schemas.microsoft.com/office/powerpoint/2010/main" val="197758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ACFC-1D39-E764-CFE8-6FAC56C636A3}"/>
              </a:ext>
            </a:extLst>
          </p:cNvPr>
          <p:cNvSpPr>
            <a:spLocks noGrp="1"/>
          </p:cNvSpPr>
          <p:nvPr>
            <p:ph type="title"/>
          </p:nvPr>
        </p:nvSpPr>
        <p:spPr>
          <a:xfrm>
            <a:off x="1024128" y="585216"/>
            <a:ext cx="10797084"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Υποθέσεις του εκτεταμένου υποδείγματος</a:t>
            </a:r>
            <a:endParaRPr lang="en-US" dirty="0"/>
          </a:p>
        </p:txBody>
      </p:sp>
      <p:sp>
        <p:nvSpPr>
          <p:cNvPr id="3" name="Content Placeholder 2">
            <a:extLst>
              <a:ext uri="{FF2B5EF4-FFF2-40B4-BE49-F238E27FC236}">
                <a16:creationId xmlns:a16="http://schemas.microsoft.com/office/drawing/2014/main" id="{8A07F7BC-863D-B62F-C2FC-CFF323F4A329}"/>
              </a:ext>
            </a:extLst>
          </p:cNvPr>
          <p:cNvSpPr>
            <a:spLocks noGrp="1"/>
          </p:cNvSpPr>
          <p:nvPr>
            <p:ph idx="1"/>
          </p:nvPr>
        </p:nvSpPr>
        <p:spPr/>
        <p:txBody>
          <a:bodyPr/>
          <a:lstStyle/>
          <a:p>
            <a:r>
              <a:rPr lang="el-GR" dirty="0"/>
              <a:t>Θα υποθέσουμε ότι υπάρχει ένα επιπλέον σύνολο μεταβλητών, z = (z</a:t>
            </a:r>
            <a:r>
              <a:rPr lang="el-GR" baseline="-25000" dirty="0"/>
              <a:t>1</a:t>
            </a:r>
            <a:r>
              <a:rPr lang="el-GR" dirty="0"/>
              <a:t>, ..., z</a:t>
            </a:r>
            <a:r>
              <a:rPr lang="el-GR" baseline="-25000" dirty="0"/>
              <a:t>L</a:t>
            </a:r>
            <a:r>
              <a:rPr lang="el-GR" dirty="0"/>
              <a:t>), που έχουν δύο</a:t>
            </a:r>
            <a:r>
              <a:rPr lang="en-US" dirty="0"/>
              <a:t> </a:t>
            </a:r>
            <a:r>
              <a:rPr lang="el-GR" dirty="0"/>
              <a:t>βασικές ιδιότητες:</a:t>
            </a:r>
          </a:p>
          <a:p>
            <a:r>
              <a:rPr lang="el-GR" dirty="0"/>
              <a:t>1. </a:t>
            </a:r>
            <a:r>
              <a:rPr lang="el-GR" b="1" dirty="0"/>
              <a:t>Συνάφεια</a:t>
            </a:r>
            <a:r>
              <a:rPr lang="el-GR" dirty="0"/>
              <a:t>: Παρουσιάζουν συσχέτιση με τις ανεξάρτητες μεταβλητές, </a:t>
            </a:r>
            <a:r>
              <a:rPr lang="el-GR" b="1" dirty="0"/>
              <a:t>X</a:t>
            </a:r>
            <a:r>
              <a:rPr lang="el-GR" dirty="0"/>
              <a:t>.</a:t>
            </a:r>
          </a:p>
          <a:p>
            <a:r>
              <a:rPr lang="el-GR" dirty="0"/>
              <a:t>2. </a:t>
            </a:r>
            <a:r>
              <a:rPr lang="el-GR" b="1" dirty="0"/>
              <a:t>Εξωγένεια</a:t>
            </a:r>
            <a:r>
              <a:rPr lang="el-GR" dirty="0"/>
              <a:t>: Είναι ασυσχέτιστες με τον διαταρακτικό όρο.</a:t>
            </a:r>
            <a:endParaRPr lang="en-US" dirty="0"/>
          </a:p>
        </p:txBody>
      </p:sp>
    </p:spTree>
    <p:extLst>
      <p:ext uri="{BB962C8B-B14F-4D97-AF65-F5344CB8AC3E}">
        <p14:creationId xmlns:p14="http://schemas.microsoft.com/office/powerpoint/2010/main" val="1640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38F79-9F89-F054-F291-1047796E71DC}"/>
              </a:ext>
            </a:extLst>
          </p:cNvPr>
          <p:cNvSpPr>
            <a:spLocks noGrp="1"/>
          </p:cNvSpPr>
          <p:nvPr>
            <p:ph type="title"/>
          </p:nvPr>
        </p:nvSpPr>
        <p:spPr>
          <a:xfrm>
            <a:off x="1024127" y="585216"/>
            <a:ext cx="10636829"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Υποθέσεις του εκτεταμένου υποδείγματος</a:t>
            </a:r>
            <a:endParaRPr lang="en-US" dirty="0"/>
          </a:p>
        </p:txBody>
      </p:sp>
      <p:sp>
        <p:nvSpPr>
          <p:cNvPr id="3" name="Content Placeholder 2">
            <a:extLst>
              <a:ext uri="{FF2B5EF4-FFF2-40B4-BE49-F238E27FC236}">
                <a16:creationId xmlns:a16="http://schemas.microsoft.com/office/drawing/2014/main" id="{A0E2313C-C203-1137-2C52-BBFE08C7F41E}"/>
              </a:ext>
            </a:extLst>
          </p:cNvPr>
          <p:cNvSpPr>
            <a:spLocks noGrp="1"/>
          </p:cNvSpPr>
          <p:nvPr>
            <p:ph idx="1"/>
          </p:nvPr>
        </p:nvSpPr>
        <p:spPr/>
        <p:txBody>
          <a:bodyPr/>
          <a:lstStyle/>
          <a:p>
            <a:r>
              <a:rPr lang="el-GR" dirty="0"/>
              <a:t>Θα διατυπώσουμε αυτές τις έννοιες στη συνέχεια. Στο πλαίσιο του υποδείγματός μας, οι μεταβλητές που έχουν τις δύο παραπάνω ιδιότητες αποτελούν βοηθητικές μεταβλητές. Υποθέτουμε τα παρακάτω:</a:t>
            </a:r>
          </a:p>
          <a:p>
            <a:endParaRPr lang="el-GR" dirty="0"/>
          </a:p>
          <a:p>
            <a:endParaRPr lang="el-GR" dirty="0"/>
          </a:p>
          <a:p>
            <a:endParaRPr lang="el-GR" dirty="0"/>
          </a:p>
          <a:p>
            <a:endParaRPr lang="en-US" dirty="0"/>
          </a:p>
        </p:txBody>
      </p:sp>
      <p:pic>
        <p:nvPicPr>
          <p:cNvPr id="5" name="Picture 4">
            <a:extLst>
              <a:ext uri="{FF2B5EF4-FFF2-40B4-BE49-F238E27FC236}">
                <a16:creationId xmlns:a16="http://schemas.microsoft.com/office/drawing/2014/main" id="{9DF967EB-1222-39FC-8578-E0FD071E8F3A}"/>
              </a:ext>
            </a:extLst>
          </p:cNvPr>
          <p:cNvPicPr>
            <a:picLocks noChangeAspect="1"/>
          </p:cNvPicPr>
          <p:nvPr/>
        </p:nvPicPr>
        <p:blipFill>
          <a:blip r:embed="rId2"/>
          <a:stretch>
            <a:fillRect/>
          </a:stretch>
        </p:blipFill>
        <p:spPr>
          <a:xfrm>
            <a:off x="1116726" y="3577163"/>
            <a:ext cx="9534875" cy="1238331"/>
          </a:xfrm>
          <a:prstGeom prst="rect">
            <a:avLst/>
          </a:prstGeom>
        </p:spPr>
      </p:pic>
      <p:pic>
        <p:nvPicPr>
          <p:cNvPr id="7" name="Picture 6">
            <a:extLst>
              <a:ext uri="{FF2B5EF4-FFF2-40B4-BE49-F238E27FC236}">
                <a16:creationId xmlns:a16="http://schemas.microsoft.com/office/drawing/2014/main" id="{C8160D35-0646-A1EE-B91D-1085C2A09830}"/>
              </a:ext>
            </a:extLst>
          </p:cNvPr>
          <p:cNvPicPr>
            <a:picLocks noChangeAspect="1"/>
          </p:cNvPicPr>
          <p:nvPr/>
        </p:nvPicPr>
        <p:blipFill>
          <a:blip r:embed="rId3"/>
          <a:stretch>
            <a:fillRect/>
          </a:stretch>
        </p:blipFill>
        <p:spPr>
          <a:xfrm>
            <a:off x="1116726" y="4705577"/>
            <a:ext cx="1897908" cy="409578"/>
          </a:xfrm>
          <a:prstGeom prst="rect">
            <a:avLst/>
          </a:prstGeom>
        </p:spPr>
      </p:pic>
    </p:spTree>
    <p:extLst>
      <p:ext uri="{BB962C8B-B14F-4D97-AF65-F5344CB8AC3E}">
        <p14:creationId xmlns:p14="http://schemas.microsoft.com/office/powerpoint/2010/main" val="151146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FEFA-832E-4E0D-0F19-BCC8F71D314F}"/>
              </a:ext>
            </a:extLst>
          </p:cNvPr>
          <p:cNvSpPr>
            <a:spLocks noGrp="1"/>
          </p:cNvSpPr>
          <p:nvPr>
            <p:ph type="title"/>
          </p:nvPr>
        </p:nvSpPr>
        <p:spPr>
          <a:xfrm>
            <a:off x="1024128" y="585216"/>
            <a:ext cx="10514280"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Υποθέσεις του εκτεταμένου υποδείγματος</a:t>
            </a:r>
            <a:endParaRPr lang="en-US" dirty="0"/>
          </a:p>
        </p:txBody>
      </p:sp>
      <p:sp>
        <p:nvSpPr>
          <p:cNvPr id="3" name="Content Placeholder 2">
            <a:extLst>
              <a:ext uri="{FF2B5EF4-FFF2-40B4-BE49-F238E27FC236}">
                <a16:creationId xmlns:a16="http://schemas.microsoft.com/office/drawing/2014/main" id="{61CD0533-7BDA-6CBB-8771-6EB3804BDF26}"/>
              </a:ext>
            </a:extLst>
          </p:cNvPr>
          <p:cNvSpPr>
            <a:spLocks noGrp="1"/>
          </p:cNvSpPr>
          <p:nvPr>
            <p:ph idx="1"/>
          </p:nvPr>
        </p:nvSpPr>
        <p:spPr/>
        <p:txBody>
          <a:bodyPr/>
          <a:lstStyle/>
          <a:p>
            <a:pPr algn="l"/>
            <a:r>
              <a:rPr lang="el-GR" sz="2400" dirty="0">
                <a:latin typeface="grmn1000"/>
              </a:rPr>
              <a:t>Η</a:t>
            </a:r>
            <a:r>
              <a:rPr lang="el-GR" sz="2400" b="0" i="0" u="none" strike="noStrike" baseline="0" dirty="0">
                <a:latin typeface="grmn1000"/>
              </a:rPr>
              <a:t> μήτρα </a:t>
            </a:r>
            <a:r>
              <a:rPr lang="el-GR" sz="2400" b="0" i="0" u="none" strike="noStrike" baseline="0" dirty="0">
                <a:latin typeface="LMRoman10-Regular"/>
              </a:rPr>
              <a:t>plim(1</a:t>
            </a:r>
            <a:r>
              <a:rPr lang="el-GR" sz="2400" b="0" i="1" u="none" strike="noStrike" baseline="0" dirty="0">
                <a:latin typeface="LMMathItalic10-Regular"/>
              </a:rPr>
              <a:t>/n</a:t>
            </a:r>
            <a:r>
              <a:rPr lang="el-GR" sz="2400" b="0" i="0" u="none" strike="noStrike" baseline="0" dirty="0">
                <a:latin typeface="LMRoman10-Regular"/>
              </a:rPr>
              <a:t>)</a:t>
            </a:r>
            <a:r>
              <a:rPr lang="el-GR" sz="2400" b="1" i="1" u="none" strike="noStrike" baseline="0" dirty="0">
                <a:latin typeface="LMMathItalic10-Bold"/>
              </a:rPr>
              <a:t>Z’Z </a:t>
            </a:r>
            <a:r>
              <a:rPr lang="el-GR" sz="2400" b="0" i="0" u="none" strike="noStrike" baseline="0" dirty="0">
                <a:latin typeface="LMRoman10-Regular"/>
              </a:rPr>
              <a:t>= </a:t>
            </a:r>
            <a:r>
              <a:rPr lang="el-GR" sz="2400" b="1" i="1" u="none" strike="noStrike" baseline="0" dirty="0">
                <a:latin typeface="LMMathItalic10-Bold"/>
              </a:rPr>
              <a:t>Q</a:t>
            </a:r>
            <a:r>
              <a:rPr lang="el-GR" sz="1400" b="1" i="1" u="none" strike="noStrike" baseline="0" dirty="0">
                <a:latin typeface="LMMathItalic10-Bold"/>
              </a:rPr>
              <a:t>zz</a:t>
            </a:r>
            <a:r>
              <a:rPr lang="el-GR" sz="2400" b="0" i="1" u="none" strike="noStrike" baseline="0" dirty="0">
                <a:latin typeface="LMMathItalic10-Regular"/>
              </a:rPr>
              <a:t>, </a:t>
            </a:r>
            <a:r>
              <a:rPr lang="el-GR" sz="2400" b="0" i="0" u="none" strike="noStrike" baseline="0" dirty="0">
                <a:latin typeface="grmn1000"/>
              </a:rPr>
              <a:t>είναι μια πεπερασμένη, θετικά ορισμένη μήτρα </a:t>
            </a:r>
            <a:r>
              <a:rPr lang="el-GR" sz="2400" b="0" i="0" u="none" strike="noStrike" baseline="0" dirty="0">
                <a:latin typeface="grmi1000"/>
              </a:rPr>
              <a:t>(καλά συμπεριφερόμενα δεδομένα)</a:t>
            </a:r>
            <a:r>
              <a:rPr lang="el-GR" sz="2400" b="0" i="1" u="none" strike="noStrike" baseline="0" dirty="0">
                <a:latin typeface="LMMathItalic10-Regular"/>
              </a:rPr>
              <a:t>,</a:t>
            </a:r>
          </a:p>
          <a:p>
            <a:pPr algn="l"/>
            <a:r>
              <a:rPr lang="el-GR" sz="2400" b="0" i="0" u="none" strike="noStrike" baseline="0" dirty="0">
                <a:latin typeface="grmn1000"/>
              </a:rPr>
              <a:t>η μήτρα </a:t>
            </a:r>
            <a:r>
              <a:rPr lang="el-GR" sz="2400" b="0" i="0" u="none" strike="noStrike" baseline="0" dirty="0">
                <a:latin typeface="LMRoman10-Regular"/>
              </a:rPr>
              <a:t>plim(1</a:t>
            </a:r>
            <a:r>
              <a:rPr lang="el-GR" sz="2400" b="0" i="1" u="none" strike="noStrike" baseline="0" dirty="0">
                <a:latin typeface="LMMathItalic10-Regular"/>
              </a:rPr>
              <a:t>/n</a:t>
            </a:r>
            <a:r>
              <a:rPr lang="el-GR" sz="2400" b="0" i="0" u="none" strike="noStrike" baseline="0" dirty="0">
                <a:latin typeface="LMRoman10-Regular"/>
              </a:rPr>
              <a:t>)</a:t>
            </a:r>
            <a:r>
              <a:rPr lang="el-GR" sz="2400" b="1" i="1" u="none" strike="noStrike" baseline="0" dirty="0">
                <a:latin typeface="LMMathItalic10-Bold"/>
              </a:rPr>
              <a:t>Z’X </a:t>
            </a:r>
            <a:r>
              <a:rPr lang="el-GR" sz="2400" b="0" i="0" u="none" strike="noStrike" baseline="0" dirty="0">
                <a:latin typeface="LMRoman10-Regular"/>
              </a:rPr>
              <a:t>= </a:t>
            </a:r>
            <a:r>
              <a:rPr lang="el-GR" sz="2400" b="1" i="1" u="none" strike="noStrike" baseline="0" dirty="0">
                <a:latin typeface="LMMathItalic10-Bold"/>
              </a:rPr>
              <a:t>Q</a:t>
            </a:r>
            <a:r>
              <a:rPr lang="el-GR" sz="1400" b="1" i="1" u="none" strike="noStrike" baseline="0" dirty="0">
                <a:latin typeface="LMMathItalic10-Bold"/>
              </a:rPr>
              <a:t>zx</a:t>
            </a:r>
            <a:r>
              <a:rPr lang="el-GR" sz="2400" b="0" i="1" u="none" strike="noStrike" baseline="0" dirty="0">
                <a:latin typeface="LMMathItalic10-Regular"/>
              </a:rPr>
              <a:t>, </a:t>
            </a:r>
            <a:r>
              <a:rPr lang="el-GR" sz="2400" b="0" i="0" u="none" strike="noStrike" baseline="0" dirty="0">
                <a:latin typeface="grmn1000"/>
              </a:rPr>
              <a:t>είναι μια πεπερασμένη μήτρα </a:t>
            </a:r>
            <a:r>
              <a:rPr lang="el-GR" sz="2400" b="0" i="1" u="none" strike="noStrike" baseline="0" dirty="0">
                <a:latin typeface="LMMathItalic10-Regular"/>
              </a:rPr>
              <a:t>L </a:t>
            </a:r>
            <a:r>
              <a:rPr lang="el-GR" sz="2400" b="0" i="1" u="none" strike="noStrike" baseline="0" dirty="0">
                <a:latin typeface="LMMathSymbols10-Regular"/>
              </a:rPr>
              <a:t>× </a:t>
            </a:r>
            <a:r>
              <a:rPr lang="el-GR" sz="2400" b="0" i="1" u="none" strike="noStrike" baseline="0" dirty="0">
                <a:latin typeface="LMMathItalic10-Regular"/>
              </a:rPr>
              <a:t>K </a:t>
            </a:r>
            <a:r>
              <a:rPr lang="el-GR" sz="2400" b="0" i="0" u="none" strike="noStrike" baseline="0" dirty="0">
                <a:latin typeface="grmn1000"/>
              </a:rPr>
              <a:t>με βαθμό </a:t>
            </a:r>
            <a:r>
              <a:rPr lang="el-GR" sz="2400" b="0" i="1" u="none" strike="noStrike" baseline="0" dirty="0">
                <a:latin typeface="LMMathItalic10-Regular"/>
              </a:rPr>
              <a:t>K </a:t>
            </a:r>
            <a:r>
              <a:rPr lang="el-GR" sz="2400" b="0" i="0" u="none" strike="noStrike" baseline="0" dirty="0">
                <a:latin typeface="grmi1000"/>
              </a:rPr>
              <a:t>(συνάφεια)</a:t>
            </a:r>
            <a:r>
              <a:rPr lang="el-GR" sz="2400" b="0" i="1" u="none" strike="noStrike" baseline="0" dirty="0">
                <a:latin typeface="LMMathItalic10-Regular"/>
              </a:rPr>
              <a:t>,</a:t>
            </a:r>
            <a:r>
              <a:rPr lang="en-US" sz="2400" b="0" i="0" u="none" strike="noStrike" baseline="0" dirty="0">
                <a:latin typeface="LMRoman10-Regular"/>
              </a:rPr>
              <a:t>plim(1</a:t>
            </a:r>
            <a:r>
              <a:rPr lang="en-US" sz="2400" b="0" i="1" u="none" strike="noStrike" baseline="0" dirty="0">
                <a:latin typeface="LMMathItalic10-Regular"/>
              </a:rPr>
              <a:t>/n</a:t>
            </a:r>
            <a:r>
              <a:rPr lang="en-US" sz="2400" b="0" i="0" u="none" strike="noStrike" baseline="0" dirty="0">
                <a:latin typeface="LMRoman10-Regular"/>
              </a:rPr>
              <a:t>)</a:t>
            </a:r>
            <a:r>
              <a:rPr lang="en-US" sz="2400" b="1" i="1" u="none" strike="noStrike" baseline="0" dirty="0">
                <a:latin typeface="LMMathItalic10-Bold"/>
              </a:rPr>
              <a:t>Z</a:t>
            </a:r>
            <a:r>
              <a:rPr lang="el-GR" sz="2400" b="1" i="1" u="none" strike="noStrike" baseline="0" dirty="0">
                <a:latin typeface="LMMathItalic10-Bold"/>
              </a:rPr>
              <a:t>’ε </a:t>
            </a:r>
            <a:r>
              <a:rPr lang="el-GR" sz="2400" b="0" i="0" u="none" strike="noStrike" baseline="0" dirty="0">
                <a:latin typeface="LMRoman10-Regular"/>
              </a:rPr>
              <a:t>= </a:t>
            </a:r>
            <a:r>
              <a:rPr lang="el-GR" sz="2400" b="1" i="0" u="none" strike="noStrike" baseline="0" dirty="0">
                <a:latin typeface="LMRoman10-Bold"/>
              </a:rPr>
              <a:t>0 </a:t>
            </a:r>
            <a:r>
              <a:rPr lang="el-GR" sz="2400" b="0" i="0" u="none" strike="noStrike" baseline="0" dirty="0">
                <a:latin typeface="grmi1000"/>
              </a:rPr>
              <a:t>(εξωγένεια)</a:t>
            </a:r>
            <a:r>
              <a:rPr lang="el-GR" sz="2400" b="0" i="1" u="none" strike="noStrike" baseline="0" dirty="0">
                <a:latin typeface="LMMathItalic10-Regular"/>
              </a:rPr>
              <a:t>.</a:t>
            </a:r>
          </a:p>
          <a:p>
            <a:pPr algn="l"/>
            <a:r>
              <a:rPr lang="el-GR" dirty="0"/>
              <a:t>Κατά τη διατύπωση του υποδείγματος παλινδρόμησης, έως τώρα υποθέταμε ότι βρισκόμασταν στην ειδική περίπτωση όπου η = 0. Προκύπτει ότι γ = </a:t>
            </a:r>
            <a:r>
              <a:rPr lang="el-GR" b="1" dirty="0"/>
              <a:t>0</a:t>
            </a:r>
            <a:r>
              <a:rPr lang="el-GR" dirty="0"/>
              <a:t>.</a:t>
            </a:r>
            <a:endParaRPr lang="en-US" dirty="0"/>
          </a:p>
        </p:txBody>
      </p:sp>
    </p:spTree>
    <p:extLst>
      <p:ext uri="{BB962C8B-B14F-4D97-AF65-F5344CB8AC3E}">
        <p14:creationId xmlns:p14="http://schemas.microsoft.com/office/powerpoint/2010/main" val="243384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8264-316F-E09F-D36B-2BB7748C785A}"/>
              </a:ext>
            </a:extLst>
          </p:cNvPr>
          <p:cNvSpPr>
            <a:spLocks noGrp="1"/>
          </p:cNvSpPr>
          <p:nvPr>
            <p:ph type="title"/>
          </p:nvPr>
        </p:nvSpPr>
        <p:spPr/>
        <p:txBody>
          <a:bodyPr>
            <a:normAutofit/>
          </a:bodyPr>
          <a:lstStyle/>
          <a:p>
            <a:r>
              <a:rPr lang="el-GR" sz="3600" dirty="0"/>
              <a:t>Ελάχιστα τετράγωνα</a:t>
            </a:r>
            <a:endParaRPr lang="en-US" sz="3600" dirty="0"/>
          </a:p>
        </p:txBody>
      </p:sp>
      <p:sp>
        <p:nvSpPr>
          <p:cNvPr id="3" name="Content Placeholder 2">
            <a:extLst>
              <a:ext uri="{FF2B5EF4-FFF2-40B4-BE49-F238E27FC236}">
                <a16:creationId xmlns:a16="http://schemas.microsoft.com/office/drawing/2014/main" id="{A261CEA0-31F9-F346-88D0-6C6CB248614C}"/>
              </a:ext>
            </a:extLst>
          </p:cNvPr>
          <p:cNvSpPr>
            <a:spLocks noGrp="1"/>
          </p:cNvSpPr>
          <p:nvPr>
            <p:ph idx="1"/>
          </p:nvPr>
        </p:nvSpPr>
        <p:spPr/>
        <p:txBody>
          <a:bodyPr/>
          <a:lstStyle/>
          <a:p>
            <a:r>
              <a:rPr lang="el-GR" dirty="0"/>
              <a:t>Ο εκτιμητής ελαχίστων τετραγώνων, </a:t>
            </a:r>
            <a:r>
              <a:rPr lang="el-GR" b="1" dirty="0"/>
              <a:t>b</a:t>
            </a:r>
            <a:r>
              <a:rPr lang="el-GR" dirty="0"/>
              <a:t>, δεν είναι πλέον αμερόληπτος,</a:t>
            </a:r>
          </a:p>
          <a:p>
            <a:endParaRPr lang="el-GR" dirty="0"/>
          </a:p>
          <a:p>
            <a:endParaRPr lang="el-GR" dirty="0"/>
          </a:p>
          <a:p>
            <a:r>
              <a:rPr lang="el-GR" dirty="0"/>
              <a:t>και επομένως το θεώρημα Gauss–Markov δεν μπορεί να εφαρμοστεί. Ο εκτιμητής είναι επίσης ασυνεπής,</a:t>
            </a:r>
            <a:endParaRPr lang="en-US" dirty="0"/>
          </a:p>
        </p:txBody>
      </p:sp>
      <p:pic>
        <p:nvPicPr>
          <p:cNvPr id="5" name="Picture 4">
            <a:extLst>
              <a:ext uri="{FF2B5EF4-FFF2-40B4-BE49-F238E27FC236}">
                <a16:creationId xmlns:a16="http://schemas.microsoft.com/office/drawing/2014/main" id="{7567F878-3D3D-343D-2979-8366355032AA}"/>
              </a:ext>
            </a:extLst>
          </p:cNvPr>
          <p:cNvPicPr>
            <a:picLocks noChangeAspect="1"/>
          </p:cNvPicPr>
          <p:nvPr/>
        </p:nvPicPr>
        <p:blipFill>
          <a:blip r:embed="rId2"/>
          <a:stretch>
            <a:fillRect/>
          </a:stretch>
        </p:blipFill>
        <p:spPr>
          <a:xfrm>
            <a:off x="3790702" y="2845568"/>
            <a:ext cx="4610595" cy="934580"/>
          </a:xfrm>
          <a:prstGeom prst="rect">
            <a:avLst/>
          </a:prstGeom>
        </p:spPr>
      </p:pic>
      <p:pic>
        <p:nvPicPr>
          <p:cNvPr id="7" name="Picture 6">
            <a:extLst>
              <a:ext uri="{FF2B5EF4-FFF2-40B4-BE49-F238E27FC236}">
                <a16:creationId xmlns:a16="http://schemas.microsoft.com/office/drawing/2014/main" id="{5F0F6F48-BC61-56BF-6938-89B06E5E63C7}"/>
              </a:ext>
            </a:extLst>
          </p:cNvPr>
          <p:cNvPicPr>
            <a:picLocks noChangeAspect="1"/>
          </p:cNvPicPr>
          <p:nvPr/>
        </p:nvPicPr>
        <p:blipFill>
          <a:blip r:embed="rId3"/>
          <a:stretch>
            <a:fillRect/>
          </a:stretch>
        </p:blipFill>
        <p:spPr>
          <a:xfrm>
            <a:off x="3394776" y="4637988"/>
            <a:ext cx="6514232" cy="721603"/>
          </a:xfrm>
          <a:prstGeom prst="rect">
            <a:avLst/>
          </a:prstGeom>
        </p:spPr>
      </p:pic>
    </p:spTree>
    <p:extLst>
      <p:ext uri="{BB962C8B-B14F-4D97-AF65-F5344CB8AC3E}">
        <p14:creationId xmlns:p14="http://schemas.microsoft.com/office/powerpoint/2010/main" val="158005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2AC7-2699-C9FC-A2D2-7B23F92EF3B5}"/>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Ελάχιστα τετράγωνα</a:t>
            </a:r>
            <a:endParaRPr lang="en-US" dirty="0"/>
          </a:p>
        </p:txBody>
      </p:sp>
      <p:pic>
        <p:nvPicPr>
          <p:cNvPr id="5" name="Content Placeholder 4">
            <a:extLst>
              <a:ext uri="{FF2B5EF4-FFF2-40B4-BE49-F238E27FC236}">
                <a16:creationId xmlns:a16="http://schemas.microsoft.com/office/drawing/2014/main" id="{6E7156CF-DEAE-F6B3-23AB-8C16F13067CB}"/>
              </a:ext>
            </a:extLst>
          </p:cNvPr>
          <p:cNvPicPr>
            <a:picLocks noGrp="1" noChangeAspect="1"/>
          </p:cNvPicPr>
          <p:nvPr>
            <p:ph idx="1"/>
          </p:nvPr>
        </p:nvPicPr>
        <p:blipFill>
          <a:blip r:embed="rId2"/>
          <a:stretch>
            <a:fillRect/>
          </a:stretch>
        </p:blipFill>
        <p:spPr>
          <a:xfrm>
            <a:off x="3637436" y="2042334"/>
            <a:ext cx="4108130" cy="1386666"/>
          </a:xfrm>
        </p:spPr>
      </p:pic>
      <p:sp>
        <p:nvSpPr>
          <p:cNvPr id="7" name="TextBox 6">
            <a:extLst>
              <a:ext uri="{FF2B5EF4-FFF2-40B4-BE49-F238E27FC236}">
                <a16:creationId xmlns:a16="http://schemas.microsoft.com/office/drawing/2014/main" id="{C6012F61-2140-2BA7-F225-0CE50D6016BC}"/>
              </a:ext>
            </a:extLst>
          </p:cNvPr>
          <p:cNvSpPr txBox="1"/>
          <p:nvPr/>
        </p:nvSpPr>
        <p:spPr>
          <a:xfrm>
            <a:off x="1024127" y="3429000"/>
            <a:ext cx="9298223" cy="369332"/>
          </a:xfrm>
          <a:prstGeom prst="rect">
            <a:avLst/>
          </a:prstGeom>
          <a:noFill/>
        </p:spPr>
        <p:txBody>
          <a:bodyPr wrap="square">
            <a:spAutoFit/>
          </a:bodyPr>
          <a:lstStyle/>
          <a:p>
            <a:r>
              <a:rPr lang="el-GR" dirty="0"/>
              <a:t>Συνεπάγεται ότι, για αυτή την ειδική περίπτωση, το αποτέλεσμα της Εξίσωσης (8-4) είναι</a:t>
            </a:r>
            <a:endParaRPr lang="en-US" dirty="0"/>
          </a:p>
        </p:txBody>
      </p:sp>
      <p:pic>
        <p:nvPicPr>
          <p:cNvPr id="13" name="Picture 12">
            <a:extLst>
              <a:ext uri="{FF2B5EF4-FFF2-40B4-BE49-F238E27FC236}">
                <a16:creationId xmlns:a16="http://schemas.microsoft.com/office/drawing/2014/main" id="{82EC4266-AA04-95CD-5C74-35AA1E4F0CD7}"/>
              </a:ext>
            </a:extLst>
          </p:cNvPr>
          <p:cNvPicPr>
            <a:picLocks noChangeAspect="1"/>
          </p:cNvPicPr>
          <p:nvPr/>
        </p:nvPicPr>
        <p:blipFill>
          <a:blip r:embed="rId3"/>
          <a:stretch>
            <a:fillRect/>
          </a:stretch>
        </p:blipFill>
        <p:spPr>
          <a:xfrm>
            <a:off x="2821314" y="4123407"/>
            <a:ext cx="6926088" cy="601843"/>
          </a:xfrm>
          <a:prstGeom prst="rect">
            <a:avLst/>
          </a:prstGeom>
        </p:spPr>
      </p:pic>
    </p:spTree>
    <p:extLst>
      <p:ext uri="{BB962C8B-B14F-4D97-AF65-F5344CB8AC3E}">
        <p14:creationId xmlns:p14="http://schemas.microsoft.com/office/powerpoint/2010/main" val="153318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EA38-0683-E866-79A9-01047CF6D22A}"/>
              </a:ext>
            </a:extLst>
          </p:cNvPr>
          <p:cNvSpPr>
            <a:spLocks noGrp="1"/>
          </p:cNvSpPr>
          <p:nvPr>
            <p:ph type="title"/>
          </p:nvPr>
        </p:nvSpPr>
        <p:spPr/>
        <p:txBody>
          <a:bodyPr>
            <a:normAutofit/>
          </a:bodyPr>
          <a:lstStyle/>
          <a:p>
            <a:r>
              <a:rPr lang="el-GR" sz="3600" dirty="0"/>
              <a:t>Ο εκτιμητής βοηθητικών μεταβλητών</a:t>
            </a:r>
            <a:endParaRPr lang="en-US" sz="3600" dirty="0"/>
          </a:p>
        </p:txBody>
      </p:sp>
      <p:sp>
        <p:nvSpPr>
          <p:cNvPr id="3" name="Content Placeholder 2">
            <a:extLst>
              <a:ext uri="{FF2B5EF4-FFF2-40B4-BE49-F238E27FC236}">
                <a16:creationId xmlns:a16="http://schemas.microsoft.com/office/drawing/2014/main" id="{A096F341-C9DF-1B5D-8616-F3F30A21DEBB}"/>
              </a:ext>
            </a:extLst>
          </p:cNvPr>
          <p:cNvSpPr>
            <a:spLocks noGrp="1"/>
          </p:cNvSpPr>
          <p:nvPr>
            <p:ph idx="1"/>
          </p:nvPr>
        </p:nvSpPr>
        <p:spPr>
          <a:xfrm>
            <a:off x="1024128" y="2286000"/>
            <a:ext cx="10551987" cy="4023360"/>
          </a:xfrm>
        </p:spPr>
        <p:txBody>
          <a:bodyPr>
            <a:normAutofit/>
          </a:bodyPr>
          <a:lstStyle/>
          <a:p>
            <a:r>
              <a:rPr lang="el-GR" dirty="0"/>
              <a:t>Επειδή E[z</a:t>
            </a:r>
            <a:r>
              <a:rPr lang="el-GR" baseline="-25000" dirty="0"/>
              <a:t>i</a:t>
            </a:r>
            <a:r>
              <a:rPr lang="el-GR" dirty="0"/>
              <a:t>ε</a:t>
            </a:r>
            <a:r>
              <a:rPr lang="el-GR" baseline="-25000" dirty="0"/>
              <a:t>i</a:t>
            </a:r>
            <a:r>
              <a:rPr lang="el-GR" dirty="0"/>
              <a:t>] = 0 και όλοι οι όροι έχουν πεπερασμένες διακυμάνσεις, συνεπάγεται ότι plim</a:t>
            </a:r>
            <a:endParaRPr lang="en-US" dirty="0"/>
          </a:p>
          <a:p>
            <a:endParaRPr lang="en-US" dirty="0"/>
          </a:p>
          <a:p>
            <a:r>
              <a:rPr lang="el-GR" dirty="0"/>
              <a:t>Επομένως,</a:t>
            </a:r>
            <a:endParaRPr lang="en-US" dirty="0"/>
          </a:p>
          <a:p>
            <a:endParaRPr lang="en-US" dirty="0"/>
          </a:p>
          <a:p>
            <a:endParaRPr lang="en-US" dirty="0"/>
          </a:p>
          <a:p>
            <a:r>
              <a:rPr lang="el-GR" sz="2400" b="0" i="0" u="none" strike="noStrike" baseline="0" dirty="0">
                <a:latin typeface="grmn1000"/>
              </a:rPr>
              <a:t>΄Εχουμε υποθέσει ότι η </a:t>
            </a:r>
            <a:r>
              <a:rPr lang="el-GR" sz="2400" b="1" i="1" u="none" strike="noStrike" baseline="0" dirty="0">
                <a:latin typeface="LMMathItalic10-Bold"/>
              </a:rPr>
              <a:t>Z </a:t>
            </a:r>
            <a:r>
              <a:rPr lang="el-GR" sz="2400" b="0" i="0" u="none" strike="noStrike" baseline="0" dirty="0">
                <a:latin typeface="grmn1000"/>
              </a:rPr>
              <a:t>έχει το ίδιο πλήθος μεταβλητών με τη </a:t>
            </a:r>
            <a:r>
              <a:rPr lang="el-GR" sz="2400" b="1" i="1" u="none" strike="noStrike" baseline="0" dirty="0">
                <a:latin typeface="LMMathItalic10-Bold"/>
              </a:rPr>
              <a:t>X</a:t>
            </a:r>
            <a:r>
              <a:rPr lang="el-GR" sz="2400" b="0" i="0" u="none" strike="noStrike" baseline="0" dirty="0">
                <a:latin typeface="grmn1000"/>
              </a:rPr>
              <a:t>.</a:t>
            </a:r>
            <a:endParaRPr lang="en-US" sz="2400" b="0" i="0" u="none" strike="noStrike" baseline="0" dirty="0">
              <a:latin typeface="grmn1000"/>
            </a:endParaRPr>
          </a:p>
          <a:p>
            <a:pPr algn="l"/>
            <a:r>
              <a:rPr lang="el-GR" sz="2400" b="0" i="0" u="none" strike="noStrike" baseline="0" dirty="0">
                <a:latin typeface="grmn1000"/>
              </a:rPr>
              <a:t>Επίσης, έχουμε υποθέσει ότι ο</a:t>
            </a:r>
          </a:p>
          <a:p>
            <a:pPr algn="l"/>
            <a:r>
              <a:rPr lang="el-GR" sz="2400" b="0" i="0" u="none" strike="noStrike" baseline="0" dirty="0">
                <a:latin typeface="grmn1000"/>
              </a:rPr>
              <a:t>βαθμός της </a:t>
            </a:r>
            <a:r>
              <a:rPr lang="el-GR" sz="2400" b="1" i="1" u="none" strike="noStrike" baseline="0" dirty="0">
                <a:latin typeface="LMMathItalic10-Bold"/>
              </a:rPr>
              <a:t>Z</a:t>
            </a:r>
            <a:r>
              <a:rPr lang="en-US" sz="2400" b="1" i="1" u="none" strike="noStrike" baseline="0" dirty="0">
                <a:latin typeface="LMMathItalic10-Bold"/>
              </a:rPr>
              <a:t>’</a:t>
            </a:r>
            <a:r>
              <a:rPr lang="el-GR" sz="2400" b="1" i="1" u="none" strike="noStrike" baseline="0" dirty="0">
                <a:latin typeface="LMMathItalic10-Bold"/>
              </a:rPr>
              <a:t>X </a:t>
            </a:r>
            <a:r>
              <a:rPr lang="el-GR" sz="2400" b="0" i="0" u="none" strike="noStrike" baseline="0" dirty="0">
                <a:latin typeface="grmn1000"/>
              </a:rPr>
              <a:t>είναι </a:t>
            </a:r>
            <a:r>
              <a:rPr lang="el-GR" sz="2400" b="0" i="1" u="none" strike="noStrike" baseline="0" dirty="0">
                <a:latin typeface="LMMathItalic10-Regular"/>
              </a:rPr>
              <a:t>K</a:t>
            </a:r>
            <a:r>
              <a:rPr lang="el-GR" sz="2400" b="0" i="0" u="none" strike="noStrike" baseline="0" dirty="0">
                <a:latin typeface="grmn1000"/>
              </a:rPr>
              <a:t>. Συνεπώς, η </a:t>
            </a:r>
            <a:r>
              <a:rPr lang="el-GR" sz="2400" b="1" i="1" u="none" strike="noStrike" baseline="0" dirty="0">
                <a:latin typeface="LMMathItalic10-Bold"/>
              </a:rPr>
              <a:t>Z</a:t>
            </a:r>
            <a:r>
              <a:rPr lang="en-US" sz="2400" b="1" i="1" u="none" strike="noStrike" baseline="0" dirty="0">
                <a:latin typeface="LMMathItalic10-Bold"/>
              </a:rPr>
              <a:t>’</a:t>
            </a:r>
            <a:r>
              <a:rPr lang="el-GR" sz="2400" b="1" i="1" u="none" strike="noStrike" baseline="0" dirty="0">
                <a:latin typeface="LMMathItalic10-Bold"/>
              </a:rPr>
              <a:t>X </a:t>
            </a:r>
            <a:r>
              <a:rPr lang="el-GR" sz="2400" b="0" i="0" u="none" strike="noStrike" baseline="0" dirty="0">
                <a:latin typeface="grmn1000"/>
              </a:rPr>
              <a:t>είναι μια τετραγωνική μήτρα.</a:t>
            </a:r>
            <a:endParaRPr lang="en-US" dirty="0"/>
          </a:p>
        </p:txBody>
      </p:sp>
      <p:pic>
        <p:nvPicPr>
          <p:cNvPr id="5" name="Picture 4">
            <a:extLst>
              <a:ext uri="{FF2B5EF4-FFF2-40B4-BE49-F238E27FC236}">
                <a16:creationId xmlns:a16="http://schemas.microsoft.com/office/drawing/2014/main" id="{B45D29B6-8728-6F63-7872-4E4D7E8F6DB2}"/>
              </a:ext>
            </a:extLst>
          </p:cNvPr>
          <p:cNvPicPr>
            <a:picLocks noChangeAspect="1"/>
          </p:cNvPicPr>
          <p:nvPr/>
        </p:nvPicPr>
        <p:blipFill>
          <a:blip r:embed="rId2"/>
          <a:stretch>
            <a:fillRect/>
          </a:stretch>
        </p:blipFill>
        <p:spPr>
          <a:xfrm>
            <a:off x="10960363" y="2722457"/>
            <a:ext cx="1002251" cy="487857"/>
          </a:xfrm>
          <a:prstGeom prst="rect">
            <a:avLst/>
          </a:prstGeom>
        </p:spPr>
      </p:pic>
      <p:pic>
        <p:nvPicPr>
          <p:cNvPr id="7" name="Picture 6">
            <a:extLst>
              <a:ext uri="{FF2B5EF4-FFF2-40B4-BE49-F238E27FC236}">
                <a16:creationId xmlns:a16="http://schemas.microsoft.com/office/drawing/2014/main" id="{864A52B4-BCC0-0EC6-0CFD-6379CFD20E74}"/>
              </a:ext>
            </a:extLst>
          </p:cNvPr>
          <p:cNvPicPr>
            <a:picLocks noChangeAspect="1"/>
          </p:cNvPicPr>
          <p:nvPr/>
        </p:nvPicPr>
        <p:blipFill>
          <a:blip r:embed="rId3"/>
          <a:stretch>
            <a:fillRect/>
          </a:stretch>
        </p:blipFill>
        <p:spPr>
          <a:xfrm>
            <a:off x="2442271" y="3719688"/>
            <a:ext cx="7307458" cy="748901"/>
          </a:xfrm>
          <a:prstGeom prst="rect">
            <a:avLst/>
          </a:prstGeom>
        </p:spPr>
      </p:pic>
    </p:spTree>
    <p:extLst>
      <p:ext uri="{BB962C8B-B14F-4D97-AF65-F5344CB8AC3E}">
        <p14:creationId xmlns:p14="http://schemas.microsoft.com/office/powerpoint/2010/main" val="322746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4B23-B1B4-5AB5-1F83-85E5BC96BD41}"/>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 εκτιμητής βοηθητικών μεταβλητών</a:t>
            </a:r>
            <a:endParaRPr lang="en-US" dirty="0"/>
          </a:p>
        </p:txBody>
      </p:sp>
      <p:sp>
        <p:nvSpPr>
          <p:cNvPr id="3" name="Content Placeholder 2">
            <a:extLst>
              <a:ext uri="{FF2B5EF4-FFF2-40B4-BE49-F238E27FC236}">
                <a16:creationId xmlns:a16="http://schemas.microsoft.com/office/drawing/2014/main" id="{75A5D554-F1AD-924A-6752-E9135583037C}"/>
              </a:ext>
            </a:extLst>
          </p:cNvPr>
          <p:cNvSpPr>
            <a:spLocks noGrp="1"/>
          </p:cNvSpPr>
          <p:nvPr>
            <p:ph idx="1"/>
          </p:nvPr>
        </p:nvSpPr>
        <p:spPr/>
        <p:txBody>
          <a:bodyPr/>
          <a:lstStyle/>
          <a:p>
            <a:r>
              <a:rPr lang="el-GR" sz="2400" b="0" i="0" u="none" strike="noStrike" baseline="0" dirty="0">
                <a:latin typeface="grmn1000"/>
              </a:rPr>
              <a:t>Προκύπτει ότι</a:t>
            </a:r>
            <a:endParaRPr lang="en-US" sz="2400" b="0" i="0" u="none" strike="noStrike" baseline="0" dirty="0">
              <a:latin typeface="grmn1000"/>
            </a:endParaRPr>
          </a:p>
          <a:p>
            <a:endParaRPr lang="en-US" sz="2400" dirty="0">
              <a:latin typeface="grmn1000"/>
            </a:endParaRPr>
          </a:p>
          <a:p>
            <a:endParaRPr lang="en-US" sz="2400" dirty="0">
              <a:latin typeface="grmn1000"/>
            </a:endParaRPr>
          </a:p>
          <a:p>
            <a:r>
              <a:rPr lang="el-GR" dirty="0"/>
              <a:t>που μας οδηγεί στον </a:t>
            </a:r>
            <a:r>
              <a:rPr lang="el-GR" b="1" dirty="0"/>
              <a:t>εκτιμητή βοηθητικών μεταβλητών</a:t>
            </a:r>
            <a:r>
              <a:rPr lang="el-GR" dirty="0"/>
              <a:t>,</a:t>
            </a:r>
            <a:endParaRPr lang="en-US" dirty="0"/>
          </a:p>
        </p:txBody>
      </p:sp>
      <p:pic>
        <p:nvPicPr>
          <p:cNvPr id="5" name="Picture 4">
            <a:extLst>
              <a:ext uri="{FF2B5EF4-FFF2-40B4-BE49-F238E27FC236}">
                <a16:creationId xmlns:a16="http://schemas.microsoft.com/office/drawing/2014/main" id="{75EE66D1-0495-40CB-8FAB-87F0EF66BE56}"/>
              </a:ext>
            </a:extLst>
          </p:cNvPr>
          <p:cNvPicPr>
            <a:picLocks noChangeAspect="1"/>
          </p:cNvPicPr>
          <p:nvPr/>
        </p:nvPicPr>
        <p:blipFill>
          <a:blip r:embed="rId2"/>
          <a:stretch>
            <a:fillRect/>
          </a:stretch>
        </p:blipFill>
        <p:spPr>
          <a:xfrm>
            <a:off x="3229721" y="2837786"/>
            <a:ext cx="3855260" cy="678412"/>
          </a:xfrm>
          <a:prstGeom prst="rect">
            <a:avLst/>
          </a:prstGeom>
        </p:spPr>
      </p:pic>
      <p:pic>
        <p:nvPicPr>
          <p:cNvPr id="7" name="Picture 6">
            <a:extLst>
              <a:ext uri="{FF2B5EF4-FFF2-40B4-BE49-F238E27FC236}">
                <a16:creationId xmlns:a16="http://schemas.microsoft.com/office/drawing/2014/main" id="{155F0C38-93D8-2F86-A945-1B005064C5A1}"/>
              </a:ext>
            </a:extLst>
          </p:cNvPr>
          <p:cNvPicPr>
            <a:picLocks noChangeAspect="1"/>
          </p:cNvPicPr>
          <p:nvPr/>
        </p:nvPicPr>
        <p:blipFill>
          <a:blip r:embed="rId3"/>
          <a:stretch>
            <a:fillRect/>
          </a:stretch>
        </p:blipFill>
        <p:spPr>
          <a:xfrm>
            <a:off x="4528892" y="4562574"/>
            <a:ext cx="2827281" cy="540012"/>
          </a:xfrm>
          <a:prstGeom prst="rect">
            <a:avLst/>
          </a:prstGeom>
        </p:spPr>
      </p:pic>
    </p:spTree>
    <p:extLst>
      <p:ext uri="{BB962C8B-B14F-4D97-AF65-F5344CB8AC3E}">
        <p14:creationId xmlns:p14="http://schemas.microsoft.com/office/powerpoint/2010/main" val="420436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C077-FC5C-C2A4-3AD5-B62D7261505C}"/>
              </a:ext>
            </a:extLst>
          </p:cNvPr>
          <p:cNvSpPr>
            <a:spLocks noGrp="1"/>
          </p:cNvSpPr>
          <p:nvPr>
            <p:ph type="title"/>
          </p:nvPr>
        </p:nvSpPr>
        <p:spPr/>
        <p:txBody>
          <a:bodyPr/>
          <a:lstStyle/>
          <a:p>
            <a:r>
              <a:rPr lang="el-GR" dirty="0"/>
              <a:t>Εισαγωγή</a:t>
            </a:r>
            <a:endParaRPr lang="en-US" dirty="0"/>
          </a:p>
        </p:txBody>
      </p:sp>
      <p:sp>
        <p:nvSpPr>
          <p:cNvPr id="3" name="Content Placeholder 2">
            <a:extLst>
              <a:ext uri="{FF2B5EF4-FFF2-40B4-BE49-F238E27FC236}">
                <a16:creationId xmlns:a16="http://schemas.microsoft.com/office/drawing/2014/main" id="{8ACC6420-72A0-8DFF-9106-5158FA5DD96D}"/>
              </a:ext>
            </a:extLst>
          </p:cNvPr>
          <p:cNvSpPr>
            <a:spLocks noGrp="1"/>
          </p:cNvSpPr>
          <p:nvPr>
            <p:ph idx="1"/>
          </p:nvPr>
        </p:nvSpPr>
        <p:spPr>
          <a:xfrm>
            <a:off x="1024128" y="2286000"/>
            <a:ext cx="10486000" cy="4023360"/>
          </a:xfrm>
        </p:spPr>
        <p:txBody>
          <a:bodyPr/>
          <a:lstStyle/>
          <a:p>
            <a:r>
              <a:rPr lang="el-GR" dirty="0"/>
              <a:t>Η υπόθεση ότι τα x</a:t>
            </a:r>
            <a:r>
              <a:rPr lang="el-GR" baseline="-25000" dirty="0"/>
              <a:t>i</a:t>
            </a:r>
            <a:r>
              <a:rPr lang="el-GR" dirty="0"/>
              <a:t> και ε</a:t>
            </a:r>
            <a:r>
              <a:rPr lang="el-GR" baseline="-25000" dirty="0"/>
              <a:t>i</a:t>
            </a:r>
            <a:r>
              <a:rPr lang="el-GR" dirty="0"/>
              <a:t> είναι ασυσχέτιστα στο υπόδειγμα γραμμικής παλινδρόμησης,</a:t>
            </a:r>
          </a:p>
          <a:p>
            <a:endParaRPr lang="el-GR" dirty="0"/>
          </a:p>
          <a:p>
            <a:endParaRPr lang="el-GR" dirty="0"/>
          </a:p>
          <a:p>
            <a:r>
              <a:rPr lang="el-GR" dirty="0"/>
              <a:t>ήταν κρίσιμης σημασίας για την έως τώρα ανάλυση.</a:t>
            </a:r>
          </a:p>
          <a:p>
            <a:r>
              <a:rPr lang="el-GR" dirty="0"/>
              <a:t>Υποθέτουμε ότι το x</a:t>
            </a:r>
            <a:r>
              <a:rPr lang="el-GR" baseline="-25000" dirty="0"/>
              <a:t>1</a:t>
            </a:r>
            <a:r>
              <a:rPr lang="el-GR" dirty="0"/>
              <a:t> είναι </a:t>
            </a:r>
            <a:r>
              <a:rPr lang="el-GR" b="1" dirty="0"/>
              <a:t>εξωγενές</a:t>
            </a:r>
            <a:r>
              <a:rPr lang="el-GR" dirty="0"/>
              <a:t> στο υπόδειγμα—βλ. Υπόθεση Υ.3 στη διατύπωση του υποδείγματος γραμμικής παλινδρόμησης στην Ενότητα 2.3. Προκύπτει ότι το x</a:t>
            </a:r>
            <a:r>
              <a:rPr lang="el-GR" baseline="-25000" dirty="0"/>
              <a:t>2</a:t>
            </a:r>
            <a:r>
              <a:rPr lang="el-GR" dirty="0"/>
              <a:t> είναι, εξ ορισμού, </a:t>
            </a:r>
            <a:r>
              <a:rPr lang="el-GR" b="1" dirty="0"/>
              <a:t>ενδογενές</a:t>
            </a:r>
            <a:r>
              <a:rPr lang="el-GR" dirty="0"/>
              <a:t> στο υπόδειγμα.</a:t>
            </a:r>
            <a:endParaRPr lang="en-US" dirty="0"/>
          </a:p>
        </p:txBody>
      </p:sp>
      <p:pic>
        <p:nvPicPr>
          <p:cNvPr id="5" name="Picture 4">
            <a:extLst>
              <a:ext uri="{FF2B5EF4-FFF2-40B4-BE49-F238E27FC236}">
                <a16:creationId xmlns:a16="http://schemas.microsoft.com/office/drawing/2014/main" id="{497078BC-B5A9-ACC6-30E0-5851670BB30B}"/>
              </a:ext>
            </a:extLst>
          </p:cNvPr>
          <p:cNvPicPr>
            <a:picLocks noChangeAspect="1"/>
          </p:cNvPicPr>
          <p:nvPr/>
        </p:nvPicPr>
        <p:blipFill>
          <a:blip r:embed="rId2"/>
          <a:stretch>
            <a:fillRect/>
          </a:stretch>
        </p:blipFill>
        <p:spPr>
          <a:xfrm>
            <a:off x="4466658" y="2892784"/>
            <a:ext cx="2820262" cy="755389"/>
          </a:xfrm>
          <a:prstGeom prst="rect">
            <a:avLst/>
          </a:prstGeom>
        </p:spPr>
      </p:pic>
    </p:spTree>
    <p:extLst>
      <p:ext uri="{BB962C8B-B14F-4D97-AF65-F5344CB8AC3E}">
        <p14:creationId xmlns:p14="http://schemas.microsoft.com/office/powerpoint/2010/main" val="370578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694B-91E1-378D-BD93-CFC7462A7C5A}"/>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 εκτιμητής βοηθητικών μεταβλητών</a:t>
            </a:r>
            <a:endParaRPr lang="en-US" dirty="0"/>
          </a:p>
        </p:txBody>
      </p:sp>
      <p:sp>
        <p:nvSpPr>
          <p:cNvPr id="3" name="Content Placeholder 2">
            <a:extLst>
              <a:ext uri="{FF2B5EF4-FFF2-40B4-BE49-F238E27FC236}">
                <a16:creationId xmlns:a16="http://schemas.microsoft.com/office/drawing/2014/main" id="{35576D43-9FAE-A79E-500B-52A9ED1E1259}"/>
              </a:ext>
            </a:extLst>
          </p:cNvPr>
          <p:cNvSpPr>
            <a:spLocks noGrp="1"/>
          </p:cNvSpPr>
          <p:nvPr>
            <p:ph idx="1"/>
          </p:nvPr>
        </p:nvSpPr>
        <p:spPr/>
        <p:txBody>
          <a:bodyPr/>
          <a:lstStyle/>
          <a:p>
            <a:r>
              <a:rPr lang="el-GR" dirty="0"/>
              <a:t>Στρεφόμαστε στην </a:t>
            </a:r>
            <a:r>
              <a:rPr lang="el-GR" b="1" dirty="0"/>
              <a:t>ασυμπτωτική</a:t>
            </a:r>
            <a:r>
              <a:rPr lang="en-US" b="1" dirty="0"/>
              <a:t> </a:t>
            </a:r>
            <a:r>
              <a:rPr lang="el-GR" b="1" dirty="0"/>
              <a:t>κατανομή</a:t>
            </a:r>
            <a:r>
              <a:rPr lang="el-GR" dirty="0"/>
              <a:t>.</a:t>
            </a:r>
          </a:p>
          <a:p>
            <a:endParaRPr lang="el-GR" dirty="0"/>
          </a:p>
          <a:p>
            <a:endParaRPr lang="el-GR" dirty="0"/>
          </a:p>
          <a:p>
            <a:r>
              <a:rPr lang="el-GR" dirty="0"/>
              <a:t>που έχει την ίδια οριακή κατανομή με τη</a:t>
            </a:r>
          </a:p>
          <a:p>
            <a:r>
              <a:rPr lang="el-GR" dirty="0"/>
              <a:t>Η ανάλυσή μας για το                     είναι όμοια με εκείνη για το</a:t>
            </a:r>
          </a:p>
          <a:p>
            <a:r>
              <a:rPr lang="el-GR" dirty="0"/>
              <a:t>΄Ετσι, συνεπάγεται ότι</a:t>
            </a:r>
          </a:p>
          <a:p>
            <a:r>
              <a:rPr lang="el-GR" dirty="0"/>
              <a:t>και</a:t>
            </a:r>
            <a:endParaRPr lang="en-US" dirty="0"/>
          </a:p>
        </p:txBody>
      </p:sp>
      <p:pic>
        <p:nvPicPr>
          <p:cNvPr id="5" name="Picture 4">
            <a:extLst>
              <a:ext uri="{FF2B5EF4-FFF2-40B4-BE49-F238E27FC236}">
                <a16:creationId xmlns:a16="http://schemas.microsoft.com/office/drawing/2014/main" id="{4EA99DF9-2CE9-0CB7-EA31-58FBC644698F}"/>
              </a:ext>
            </a:extLst>
          </p:cNvPr>
          <p:cNvPicPr>
            <a:picLocks noChangeAspect="1"/>
          </p:cNvPicPr>
          <p:nvPr/>
        </p:nvPicPr>
        <p:blipFill>
          <a:blip r:embed="rId2"/>
          <a:stretch>
            <a:fillRect/>
          </a:stretch>
        </p:blipFill>
        <p:spPr>
          <a:xfrm>
            <a:off x="3512523" y="2716238"/>
            <a:ext cx="3880843" cy="766965"/>
          </a:xfrm>
          <a:prstGeom prst="rect">
            <a:avLst/>
          </a:prstGeom>
        </p:spPr>
      </p:pic>
      <p:pic>
        <p:nvPicPr>
          <p:cNvPr id="7" name="Picture 6">
            <a:extLst>
              <a:ext uri="{FF2B5EF4-FFF2-40B4-BE49-F238E27FC236}">
                <a16:creationId xmlns:a16="http://schemas.microsoft.com/office/drawing/2014/main" id="{17E50CDF-89E0-C015-AA16-E817FA6CA1B8}"/>
              </a:ext>
            </a:extLst>
          </p:cNvPr>
          <p:cNvPicPr>
            <a:picLocks noChangeAspect="1"/>
          </p:cNvPicPr>
          <p:nvPr/>
        </p:nvPicPr>
        <p:blipFill>
          <a:blip r:embed="rId3"/>
          <a:stretch>
            <a:fillRect/>
          </a:stretch>
        </p:blipFill>
        <p:spPr>
          <a:xfrm>
            <a:off x="6155312" y="3684371"/>
            <a:ext cx="2029341" cy="486603"/>
          </a:xfrm>
          <a:prstGeom prst="rect">
            <a:avLst/>
          </a:prstGeom>
        </p:spPr>
      </p:pic>
      <p:pic>
        <p:nvPicPr>
          <p:cNvPr id="9" name="Picture 8">
            <a:extLst>
              <a:ext uri="{FF2B5EF4-FFF2-40B4-BE49-F238E27FC236}">
                <a16:creationId xmlns:a16="http://schemas.microsoft.com/office/drawing/2014/main" id="{8D859B74-2CA2-11F5-5764-879D1A568F44}"/>
              </a:ext>
            </a:extLst>
          </p:cNvPr>
          <p:cNvPicPr>
            <a:picLocks noChangeAspect="1"/>
          </p:cNvPicPr>
          <p:nvPr/>
        </p:nvPicPr>
        <p:blipFill>
          <a:blip r:embed="rId4"/>
          <a:stretch>
            <a:fillRect/>
          </a:stretch>
        </p:blipFill>
        <p:spPr>
          <a:xfrm>
            <a:off x="3727482" y="4170974"/>
            <a:ext cx="1202737" cy="410965"/>
          </a:xfrm>
          <a:prstGeom prst="rect">
            <a:avLst/>
          </a:prstGeom>
        </p:spPr>
      </p:pic>
      <p:pic>
        <p:nvPicPr>
          <p:cNvPr id="11" name="Picture 10">
            <a:extLst>
              <a:ext uri="{FF2B5EF4-FFF2-40B4-BE49-F238E27FC236}">
                <a16:creationId xmlns:a16="http://schemas.microsoft.com/office/drawing/2014/main" id="{26C5E73B-4B6D-291E-C2BA-9B5F106840BE}"/>
              </a:ext>
            </a:extLst>
          </p:cNvPr>
          <p:cNvPicPr>
            <a:picLocks noChangeAspect="1"/>
          </p:cNvPicPr>
          <p:nvPr/>
        </p:nvPicPr>
        <p:blipFill>
          <a:blip r:embed="rId5"/>
          <a:stretch>
            <a:fillRect/>
          </a:stretch>
        </p:blipFill>
        <p:spPr>
          <a:xfrm>
            <a:off x="8333737" y="4251489"/>
            <a:ext cx="1322738" cy="287095"/>
          </a:xfrm>
          <a:prstGeom prst="rect">
            <a:avLst/>
          </a:prstGeom>
        </p:spPr>
      </p:pic>
      <p:pic>
        <p:nvPicPr>
          <p:cNvPr id="13" name="Picture 12">
            <a:extLst>
              <a:ext uri="{FF2B5EF4-FFF2-40B4-BE49-F238E27FC236}">
                <a16:creationId xmlns:a16="http://schemas.microsoft.com/office/drawing/2014/main" id="{29B4BE5D-483E-8DA5-C882-168F9E35053D}"/>
              </a:ext>
            </a:extLst>
          </p:cNvPr>
          <p:cNvPicPr>
            <a:picLocks noChangeAspect="1"/>
          </p:cNvPicPr>
          <p:nvPr/>
        </p:nvPicPr>
        <p:blipFill>
          <a:blip r:embed="rId6"/>
          <a:stretch>
            <a:fillRect/>
          </a:stretch>
        </p:blipFill>
        <p:spPr>
          <a:xfrm>
            <a:off x="3625558" y="4690000"/>
            <a:ext cx="2609322" cy="490528"/>
          </a:xfrm>
          <a:prstGeom prst="rect">
            <a:avLst/>
          </a:prstGeom>
        </p:spPr>
      </p:pic>
      <p:pic>
        <p:nvPicPr>
          <p:cNvPr id="15" name="Picture 14">
            <a:extLst>
              <a:ext uri="{FF2B5EF4-FFF2-40B4-BE49-F238E27FC236}">
                <a16:creationId xmlns:a16="http://schemas.microsoft.com/office/drawing/2014/main" id="{D332357B-2B08-8D36-DF39-DC745391825B}"/>
              </a:ext>
            </a:extLst>
          </p:cNvPr>
          <p:cNvPicPr>
            <a:picLocks noChangeAspect="1"/>
          </p:cNvPicPr>
          <p:nvPr/>
        </p:nvPicPr>
        <p:blipFill>
          <a:blip r:embed="rId7"/>
          <a:stretch>
            <a:fillRect/>
          </a:stretch>
        </p:blipFill>
        <p:spPr>
          <a:xfrm>
            <a:off x="1695824" y="5180528"/>
            <a:ext cx="4063315" cy="574335"/>
          </a:xfrm>
          <a:prstGeom prst="rect">
            <a:avLst/>
          </a:prstGeom>
        </p:spPr>
      </p:pic>
    </p:spTree>
    <p:extLst>
      <p:ext uri="{BB962C8B-B14F-4D97-AF65-F5344CB8AC3E}">
        <p14:creationId xmlns:p14="http://schemas.microsoft.com/office/powerpoint/2010/main" val="378671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DF4B-8B0F-5C6E-8E34-A14128DD6FF2}"/>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 εκτιμητής βοηθητικών μεταβλητών</a:t>
            </a:r>
            <a:endParaRPr lang="en-US" dirty="0"/>
          </a:p>
        </p:txBody>
      </p:sp>
      <p:pic>
        <p:nvPicPr>
          <p:cNvPr id="5" name="Content Placeholder 4">
            <a:extLst>
              <a:ext uri="{FF2B5EF4-FFF2-40B4-BE49-F238E27FC236}">
                <a16:creationId xmlns:a16="http://schemas.microsoft.com/office/drawing/2014/main" id="{D70162C5-7BB7-27F7-0A91-7F2AE3C51128}"/>
              </a:ext>
            </a:extLst>
          </p:cNvPr>
          <p:cNvPicPr>
            <a:picLocks noGrp="1" noChangeAspect="1"/>
          </p:cNvPicPr>
          <p:nvPr>
            <p:ph idx="1"/>
          </p:nvPr>
        </p:nvPicPr>
        <p:blipFill>
          <a:blip r:embed="rId2"/>
          <a:stretch>
            <a:fillRect/>
          </a:stretch>
        </p:blipFill>
        <p:spPr>
          <a:xfrm>
            <a:off x="1654051" y="2375555"/>
            <a:ext cx="8883897" cy="3491237"/>
          </a:xfrm>
        </p:spPr>
      </p:pic>
    </p:spTree>
    <p:extLst>
      <p:ext uri="{BB962C8B-B14F-4D97-AF65-F5344CB8AC3E}">
        <p14:creationId xmlns:p14="http://schemas.microsoft.com/office/powerpoint/2010/main" val="3063298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1259-64BD-E9FD-E561-B0D9D91F5591}"/>
              </a:ext>
            </a:extLst>
          </p:cNvPr>
          <p:cNvSpPr>
            <a:spLocks noGrp="1"/>
          </p:cNvSpPr>
          <p:nvPr>
            <p:ph type="title"/>
          </p:nvPr>
        </p:nvSpPr>
        <p:spPr/>
        <p:txBody>
          <a:bodyPr>
            <a:normAutofit/>
          </a:bodyPr>
          <a:lstStyle/>
          <a:p>
            <a:r>
              <a:rPr lang="el-GR" sz="3600" dirty="0"/>
              <a:t>Εκτίμηση της ασυμπτωτικής μήτρας συνδιακυμάνσεων</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777441-A271-7C72-4982-7C3367083E25}"/>
                  </a:ext>
                </a:extLst>
              </p:cNvPr>
              <p:cNvSpPr>
                <a:spLocks noGrp="1"/>
              </p:cNvSpPr>
              <p:nvPr>
                <p:ph idx="1"/>
              </p:nvPr>
            </p:nvSpPr>
            <p:spPr/>
            <p:txBody>
              <a:bodyPr/>
              <a:lstStyle/>
              <a:p>
                <a:r>
                  <a:rPr lang="el-GR" dirty="0"/>
                  <a:t>Για να εκτιμήσουμε την </a:t>
                </a:r>
                <a:r>
                  <a:rPr lang="el-GR" b="1" dirty="0"/>
                  <a:t>ασυμπτωτική μήτρα συνδιακυμάνσεων</a:t>
                </a:r>
                <a:r>
                  <a:rPr lang="el-GR" dirty="0"/>
                  <a:t>, χρειαζόμαστε έναν εκτιμητή</a:t>
                </a:r>
                <a:r>
                  <a:rPr lang="en-US" dirty="0"/>
                  <a:t> </a:t>
                </a:r>
                <a:r>
                  <a:rPr lang="el-GR" dirty="0"/>
                  <a:t>για τη σ</a:t>
                </a:r>
                <a:r>
                  <a:rPr lang="el-GR" baseline="30000" dirty="0"/>
                  <a:t>2</a:t>
                </a:r>
                <a:r>
                  <a:rPr lang="el-GR" dirty="0"/>
                  <a:t>. Ο φυσικός εκτιμητής είναι</a:t>
                </a:r>
                <a:endParaRPr lang="en-US" dirty="0"/>
              </a:p>
              <a:p>
                <a:endParaRPr lang="en-US" dirty="0"/>
              </a:p>
              <a:p>
                <a:endParaRPr lang="en-US" dirty="0"/>
              </a:p>
              <a:p>
                <a:r>
                  <a:rPr lang="el-GR" dirty="0"/>
                  <a:t>Χρησιμοποιώντας την ίδια προσέγγιση με την Ενότητα</a:t>
                </a:r>
                <a:r>
                  <a:rPr lang="en-US" dirty="0"/>
                  <a:t> </a:t>
                </a:r>
                <a:r>
                  <a:rPr lang="el-GR" dirty="0"/>
                  <a:t>4.4.2 για το υπόδειγμα παλινδρόμησης, συμπεραίνουμε ότι το </a:t>
                </a:r>
                <a14:m>
                  <m:oMath xmlns:m="http://schemas.openxmlformats.org/officeDocument/2006/math">
                    <m:acc>
                      <m:accPr>
                        <m:chr m:val="̅"/>
                        <m:ctrlPr>
                          <a:rPr lang="el-GR" i="1" smtClean="0">
                            <a:latin typeface="Cambria Math" panose="02040503050406030204" pitchFamily="18" charset="0"/>
                          </a:rPr>
                        </m:ctrlPr>
                      </m:accPr>
                      <m:e>
                        <m:r>
                          <a:rPr lang="el-GR" b="0" i="1" smtClean="0">
                            <a:latin typeface="Cambria Math" panose="02040503050406030204" pitchFamily="18" charset="0"/>
                          </a:rPr>
                          <m:t>𝜎</m:t>
                        </m:r>
                      </m:e>
                    </m:acc>
                  </m:oMath>
                </a14:m>
                <a:r>
                  <a:rPr lang="el-GR" baseline="30000" dirty="0"/>
                  <a:t>2</a:t>
                </a:r>
                <a:r>
                  <a:rPr lang="el-GR" dirty="0"/>
                  <a:t> αποτελεί </a:t>
                </a:r>
                <a:r>
                  <a:rPr lang="el-GR" b="1" dirty="0"/>
                  <a:t>συνεπή εκτιμητή </a:t>
                </a:r>
                <a:r>
                  <a:rPr lang="el-GR" dirty="0"/>
                  <a:t>της σ</a:t>
                </a:r>
                <a:r>
                  <a:rPr lang="el-GR" baseline="30000" dirty="0"/>
                  <a:t>2</a:t>
                </a:r>
                <a:r>
                  <a:rPr lang="el-GR" dirty="0"/>
                  <a:t>.</a:t>
                </a:r>
              </a:p>
              <a:p>
                <a:r>
                  <a:rPr lang="el-GR" sz="2400" b="0" i="0" u="none" strike="noStrike" baseline="0" dirty="0">
                    <a:latin typeface="grmn1000"/>
                  </a:rPr>
                  <a:t>Θα εκτιμήσουμε την </a:t>
                </a:r>
                <a:r>
                  <a:rPr lang="el-GR" sz="2400" b="0" i="1" u="none" strike="noStrike" baseline="0" dirty="0">
                    <a:latin typeface="LMMathItalic10-Regular"/>
                  </a:rPr>
                  <a:t>Asy.V ar</a:t>
                </a:r>
                <a:r>
                  <a:rPr lang="el-GR" sz="2400" b="0" i="0" u="none" strike="noStrike" baseline="0" dirty="0">
                    <a:latin typeface="LMRoman10-Regular"/>
                  </a:rPr>
                  <a:t>[</a:t>
                </a:r>
                <a:r>
                  <a:rPr lang="el-GR" sz="2400" b="1" i="1" u="none" strike="noStrike" baseline="0" dirty="0">
                    <a:latin typeface="LMMathItalic10-Bold"/>
                  </a:rPr>
                  <a:t>b</a:t>
                </a:r>
                <a:r>
                  <a:rPr lang="el-GR" sz="1400" b="0" i="1" u="none" strike="noStrike" baseline="0" dirty="0">
                    <a:latin typeface="LMMathItalic8-Regular"/>
                  </a:rPr>
                  <a:t>IV </a:t>
                </a:r>
                <a:r>
                  <a:rPr lang="el-GR" sz="2400" b="0" i="0" u="none" strike="noStrike" baseline="0" dirty="0">
                    <a:latin typeface="LMRoman10-Regular"/>
                  </a:rPr>
                  <a:t>] </a:t>
                </a:r>
                <a:r>
                  <a:rPr lang="el-GR" sz="2400" b="0" i="0" u="none" strike="noStrike" baseline="0" dirty="0">
                    <a:latin typeface="grmn1000"/>
                  </a:rPr>
                  <a:t>με τον εκτιμητή</a:t>
                </a:r>
                <a:endParaRPr lang="en-US" dirty="0"/>
              </a:p>
            </p:txBody>
          </p:sp>
        </mc:Choice>
        <mc:Fallback xmlns="">
          <p:sp>
            <p:nvSpPr>
              <p:cNvPr id="3" name="Content Placeholder 2">
                <a:extLst>
                  <a:ext uri="{FF2B5EF4-FFF2-40B4-BE49-F238E27FC236}">
                    <a16:creationId xmlns:a16="http://schemas.microsoft.com/office/drawing/2014/main" id="{B6777441-A271-7C72-4982-7C3367083E25}"/>
                  </a:ext>
                </a:extLst>
              </p:cNvPr>
              <p:cNvSpPr>
                <a:spLocks noGrp="1" noRot="1" noChangeAspect="1" noMove="1" noResize="1" noEditPoints="1" noAdjustHandles="1" noChangeArrowheads="1" noChangeShapeType="1" noTextEdit="1"/>
              </p:cNvSpPr>
              <p:nvPr>
                <p:ph idx="1"/>
              </p:nvPr>
            </p:nvSpPr>
            <p:spPr>
              <a:blipFill>
                <a:blip r:embed="rId2"/>
                <a:stretch>
                  <a:fillRect l="-502" t="-197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1916518-6A4C-767D-4B9A-D4D8AA56DEDC}"/>
              </a:ext>
            </a:extLst>
          </p:cNvPr>
          <p:cNvPicPr>
            <a:picLocks noChangeAspect="1"/>
          </p:cNvPicPr>
          <p:nvPr/>
        </p:nvPicPr>
        <p:blipFill>
          <a:blip r:embed="rId3"/>
          <a:stretch>
            <a:fillRect/>
          </a:stretch>
        </p:blipFill>
        <p:spPr>
          <a:xfrm>
            <a:off x="3661282" y="2977151"/>
            <a:ext cx="4499672" cy="1095228"/>
          </a:xfrm>
          <a:prstGeom prst="rect">
            <a:avLst/>
          </a:prstGeom>
        </p:spPr>
      </p:pic>
      <p:pic>
        <p:nvPicPr>
          <p:cNvPr id="7" name="Picture 6">
            <a:extLst>
              <a:ext uri="{FF2B5EF4-FFF2-40B4-BE49-F238E27FC236}">
                <a16:creationId xmlns:a16="http://schemas.microsoft.com/office/drawing/2014/main" id="{EF605432-F8CF-E302-8715-1D3AF6157AB0}"/>
              </a:ext>
            </a:extLst>
          </p:cNvPr>
          <p:cNvPicPr>
            <a:picLocks noChangeAspect="1"/>
          </p:cNvPicPr>
          <p:nvPr/>
        </p:nvPicPr>
        <p:blipFill>
          <a:blip r:embed="rId4"/>
          <a:stretch>
            <a:fillRect/>
          </a:stretch>
        </p:blipFill>
        <p:spPr>
          <a:xfrm>
            <a:off x="2602972" y="5462433"/>
            <a:ext cx="6465581" cy="1258877"/>
          </a:xfrm>
          <a:prstGeom prst="rect">
            <a:avLst/>
          </a:prstGeom>
        </p:spPr>
      </p:pic>
    </p:spTree>
    <p:extLst>
      <p:ext uri="{BB962C8B-B14F-4D97-AF65-F5344CB8AC3E}">
        <p14:creationId xmlns:p14="http://schemas.microsoft.com/office/powerpoint/2010/main" val="278506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99F9-F414-8FA0-E477-226F78A93A7E}"/>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της ασυμπτωτικής μήτρας συνδιακυμάνσεων</a:t>
            </a:r>
            <a:endParaRPr lang="en-US" dirty="0"/>
          </a:p>
        </p:txBody>
      </p:sp>
      <p:sp>
        <p:nvSpPr>
          <p:cNvPr id="3" name="Content Placeholder 2">
            <a:extLst>
              <a:ext uri="{FF2B5EF4-FFF2-40B4-BE49-F238E27FC236}">
                <a16:creationId xmlns:a16="http://schemas.microsoft.com/office/drawing/2014/main" id="{04B3AF56-1AD5-048B-2B03-4BB3B2F7D817}"/>
              </a:ext>
            </a:extLst>
          </p:cNvPr>
          <p:cNvSpPr>
            <a:spLocks noGrp="1"/>
          </p:cNvSpPr>
          <p:nvPr>
            <p:ph idx="1"/>
          </p:nvPr>
        </p:nvSpPr>
        <p:spPr>
          <a:xfrm>
            <a:off x="1024128" y="1993769"/>
            <a:ext cx="9720073" cy="4023360"/>
          </a:xfrm>
        </p:spPr>
        <p:txBody>
          <a:bodyPr/>
          <a:lstStyle/>
          <a:p>
            <a:r>
              <a:rPr lang="el-GR" dirty="0"/>
              <a:t>Ο εκτιμητής στην Εξίσωση (8-8) βασίζεται στην Υπόθεση Υ.4, σχετικά με την ομοσκεδαστικότητα και τη μη αυτοσυσχέτιση. Γράφοντας ξανά τον εκτιμητή IV ως</a:t>
            </a:r>
          </a:p>
          <a:p>
            <a:endParaRPr lang="el-GR" dirty="0"/>
          </a:p>
          <a:p>
            <a:endParaRPr lang="el-GR" dirty="0"/>
          </a:p>
          <a:p>
            <a:r>
              <a:rPr lang="el-GR" dirty="0"/>
              <a:t>μπορούμε να χρησιμοποιήσουμε την ίδια λογική με τις Εξισώσεις (4-35)–(4-37) και (4-40)–(4-42) και να κατασκευάσουμε εκτιμητές για την ασυμπτωτική μήτρα συνδιακυμάνσεων που είναι αξιόπιστοι έναντι της ετεροσκεδαστικότητας,</a:t>
            </a:r>
            <a:endParaRPr lang="en-US" dirty="0"/>
          </a:p>
        </p:txBody>
      </p:sp>
      <p:pic>
        <p:nvPicPr>
          <p:cNvPr id="5" name="Picture 4">
            <a:extLst>
              <a:ext uri="{FF2B5EF4-FFF2-40B4-BE49-F238E27FC236}">
                <a16:creationId xmlns:a16="http://schemas.microsoft.com/office/drawing/2014/main" id="{1F24F73D-2384-8DC6-5310-DA675BC18906}"/>
              </a:ext>
            </a:extLst>
          </p:cNvPr>
          <p:cNvPicPr>
            <a:picLocks noChangeAspect="1"/>
          </p:cNvPicPr>
          <p:nvPr/>
        </p:nvPicPr>
        <p:blipFill>
          <a:blip r:embed="rId2"/>
          <a:stretch>
            <a:fillRect/>
          </a:stretch>
        </p:blipFill>
        <p:spPr>
          <a:xfrm>
            <a:off x="3700434" y="2630951"/>
            <a:ext cx="4063237" cy="1130073"/>
          </a:xfrm>
          <a:prstGeom prst="rect">
            <a:avLst/>
          </a:prstGeom>
        </p:spPr>
      </p:pic>
      <p:pic>
        <p:nvPicPr>
          <p:cNvPr id="7" name="Picture 6">
            <a:extLst>
              <a:ext uri="{FF2B5EF4-FFF2-40B4-BE49-F238E27FC236}">
                <a16:creationId xmlns:a16="http://schemas.microsoft.com/office/drawing/2014/main" id="{814642D1-45A1-DC5C-769D-B4EFA2A2EF54}"/>
              </a:ext>
            </a:extLst>
          </p:cNvPr>
          <p:cNvPicPr>
            <a:picLocks noChangeAspect="1"/>
          </p:cNvPicPr>
          <p:nvPr/>
        </p:nvPicPr>
        <p:blipFill>
          <a:blip r:embed="rId3"/>
          <a:stretch>
            <a:fillRect/>
          </a:stretch>
        </p:blipFill>
        <p:spPr>
          <a:xfrm>
            <a:off x="2962601" y="4985560"/>
            <a:ext cx="5538905" cy="1499616"/>
          </a:xfrm>
          <a:prstGeom prst="rect">
            <a:avLst/>
          </a:prstGeom>
        </p:spPr>
      </p:pic>
    </p:spTree>
    <p:extLst>
      <p:ext uri="{BB962C8B-B14F-4D97-AF65-F5344CB8AC3E}">
        <p14:creationId xmlns:p14="http://schemas.microsoft.com/office/powerpoint/2010/main" val="249930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02C2-AE12-F6E0-7959-4FE86F0A9D74}"/>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της ασυμπτωτικής μήτρας συνδιακυμάνσεων</a:t>
            </a:r>
            <a:endParaRPr lang="en-US" dirty="0"/>
          </a:p>
        </p:txBody>
      </p:sp>
      <p:sp>
        <p:nvSpPr>
          <p:cNvPr id="3" name="Content Placeholder 2">
            <a:extLst>
              <a:ext uri="{FF2B5EF4-FFF2-40B4-BE49-F238E27FC236}">
                <a16:creationId xmlns:a16="http://schemas.microsoft.com/office/drawing/2014/main" id="{7656C4C2-1AB9-214A-D9E3-980B47CD4A66}"/>
              </a:ext>
            </a:extLst>
          </p:cNvPr>
          <p:cNvSpPr>
            <a:spLocks noGrp="1"/>
          </p:cNvSpPr>
          <p:nvPr>
            <p:ph idx="1"/>
          </p:nvPr>
        </p:nvSpPr>
        <p:spPr/>
        <p:txBody>
          <a:bodyPr/>
          <a:lstStyle/>
          <a:p>
            <a:r>
              <a:rPr lang="el-GR" dirty="0"/>
              <a:t>και έναντι των ομαδοποιημένων δεδομένων,</a:t>
            </a:r>
          </a:p>
          <a:p>
            <a:endParaRPr lang="el-GR" dirty="0"/>
          </a:p>
          <a:p>
            <a:endParaRPr lang="el-GR" dirty="0"/>
          </a:p>
          <a:p>
            <a:r>
              <a:rPr lang="el-GR" dirty="0"/>
              <a:t>αντίστοιχα.</a:t>
            </a:r>
            <a:endParaRPr lang="en-US" dirty="0"/>
          </a:p>
        </p:txBody>
      </p:sp>
      <p:pic>
        <p:nvPicPr>
          <p:cNvPr id="5" name="Picture 4">
            <a:extLst>
              <a:ext uri="{FF2B5EF4-FFF2-40B4-BE49-F238E27FC236}">
                <a16:creationId xmlns:a16="http://schemas.microsoft.com/office/drawing/2014/main" id="{1C4F794D-7485-6E50-D1C0-F036D844C291}"/>
              </a:ext>
            </a:extLst>
          </p:cNvPr>
          <p:cNvPicPr>
            <a:picLocks noChangeAspect="1"/>
          </p:cNvPicPr>
          <p:nvPr/>
        </p:nvPicPr>
        <p:blipFill>
          <a:blip r:embed="rId2"/>
          <a:stretch>
            <a:fillRect/>
          </a:stretch>
        </p:blipFill>
        <p:spPr>
          <a:xfrm>
            <a:off x="1791043" y="2783559"/>
            <a:ext cx="7629525" cy="857250"/>
          </a:xfrm>
          <a:prstGeom prst="rect">
            <a:avLst/>
          </a:prstGeom>
        </p:spPr>
      </p:pic>
    </p:spTree>
    <p:extLst>
      <p:ext uri="{BB962C8B-B14F-4D97-AF65-F5344CB8AC3E}">
        <p14:creationId xmlns:p14="http://schemas.microsoft.com/office/powerpoint/2010/main" val="5788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CC90-FF15-EBD7-DDA0-AF335DD8E1F9}"/>
              </a:ext>
            </a:extLst>
          </p:cNvPr>
          <p:cNvSpPr>
            <a:spLocks noGrp="1"/>
          </p:cNvSpPr>
          <p:nvPr>
            <p:ph type="title"/>
          </p:nvPr>
        </p:nvSpPr>
        <p:spPr>
          <a:xfrm>
            <a:off x="1024128" y="585216"/>
            <a:ext cx="10278610" cy="1499616"/>
          </a:xfrm>
        </p:spPr>
        <p:txBody>
          <a:bodyPr>
            <a:normAutofit/>
          </a:bodyPr>
          <a:lstStyle/>
          <a:p>
            <a:r>
              <a:rPr lang="el-GR" sz="4000" dirty="0"/>
              <a:t>Γιατι χρησιμοποιούμε τον εκτιμητή βοηθητικών μεταβλητών</a:t>
            </a:r>
            <a:endParaRPr lang="en-US" sz="4000" dirty="0"/>
          </a:p>
        </p:txBody>
      </p:sp>
      <p:sp>
        <p:nvSpPr>
          <p:cNvPr id="3" name="Content Placeholder 2">
            <a:extLst>
              <a:ext uri="{FF2B5EF4-FFF2-40B4-BE49-F238E27FC236}">
                <a16:creationId xmlns:a16="http://schemas.microsoft.com/office/drawing/2014/main" id="{199F6067-F9C4-722D-F9D3-B4944B8F18F5}"/>
              </a:ext>
            </a:extLst>
          </p:cNvPr>
          <p:cNvSpPr>
            <a:spLocks noGrp="1"/>
          </p:cNvSpPr>
          <p:nvPr>
            <p:ph idx="1"/>
          </p:nvPr>
        </p:nvSpPr>
        <p:spPr>
          <a:xfrm>
            <a:off x="1024128" y="2286000"/>
            <a:ext cx="10278610" cy="4023360"/>
          </a:xfrm>
        </p:spPr>
        <p:txBody>
          <a:bodyPr/>
          <a:lstStyle/>
          <a:p>
            <a:pPr algn="l"/>
            <a:r>
              <a:rPr lang="el-GR" sz="2400" b="0" i="0" u="none" strike="noStrike" baseline="0" dirty="0">
                <a:latin typeface="grmn1000"/>
              </a:rPr>
              <a:t>Για τον υπολογισμό του εκτιμητή </a:t>
            </a:r>
            <a:r>
              <a:rPr lang="el-GR" sz="2400" b="0" i="0" u="none" strike="noStrike" baseline="0" dirty="0">
                <a:latin typeface="LMRoman10-Regular"/>
              </a:rPr>
              <a:t>IV</a:t>
            </a:r>
            <a:r>
              <a:rPr lang="el-GR" sz="2400" b="0" i="0" u="none" strike="noStrike" baseline="0" dirty="0">
                <a:latin typeface="grmn1000"/>
              </a:rPr>
              <a:t>, βασιστήκαμε στις λύσεις των εξισώσεων της (8-5), </a:t>
            </a:r>
            <a:r>
              <a:rPr lang="el-GR" sz="2400" b="0" i="0" u="none" strike="noStrike" baseline="0" dirty="0">
                <a:latin typeface="LMRoman10-Regular"/>
              </a:rPr>
              <a:t>plim(</a:t>
            </a:r>
            <a:r>
              <a:rPr lang="el-GR" sz="2400" b="1" i="1" u="none" strike="noStrike" baseline="0" dirty="0">
                <a:latin typeface="LMMathItalic10-Bold"/>
              </a:rPr>
              <a:t>Z’y</a:t>
            </a:r>
            <a:r>
              <a:rPr lang="el-GR" sz="2400" b="0" i="1" u="none" strike="noStrike" baseline="0" dirty="0">
                <a:latin typeface="LMMathItalic10-Regular"/>
              </a:rPr>
              <a:t>/n</a:t>
            </a:r>
            <a:r>
              <a:rPr lang="el-GR" sz="2400" b="0" i="0" u="none" strike="noStrike" baseline="0" dirty="0">
                <a:latin typeface="LMRoman10-Regular"/>
              </a:rPr>
              <a:t>) = </a:t>
            </a:r>
            <a:r>
              <a:rPr lang="en-US" sz="2400" b="0" i="0" u="none" strike="noStrike" baseline="0" dirty="0">
                <a:latin typeface="LMRoman10-Regular"/>
              </a:rPr>
              <a:t>plim(</a:t>
            </a:r>
            <a:r>
              <a:rPr lang="en-US" sz="2400" b="1" i="1" u="none" strike="noStrike" baseline="0" dirty="0">
                <a:latin typeface="LMMathItalic10-Bold"/>
              </a:rPr>
              <a:t>Z</a:t>
            </a:r>
            <a:r>
              <a:rPr lang="el-GR" sz="2400" b="1" i="1" u="none" strike="noStrike" baseline="0" dirty="0">
                <a:latin typeface="LMMathItalic10-Bold"/>
              </a:rPr>
              <a:t>’</a:t>
            </a:r>
            <a:r>
              <a:rPr lang="en-US" sz="2400" b="1" i="1" u="none" strike="noStrike" baseline="0" dirty="0">
                <a:latin typeface="LMMathItalic10-Bold"/>
              </a:rPr>
              <a:t>X</a:t>
            </a:r>
            <a:r>
              <a:rPr lang="en-US" sz="2400" b="0" i="1" u="none" strike="noStrike" baseline="0" dirty="0">
                <a:latin typeface="LMMathItalic10-Regular"/>
              </a:rPr>
              <a:t>/n</a:t>
            </a:r>
            <a:r>
              <a:rPr lang="en-US" sz="2400" b="0" i="0" u="none" strike="noStrike" baseline="0" dirty="0">
                <a:latin typeface="LMRoman10-Regular"/>
              </a:rPr>
              <a:t>)</a:t>
            </a:r>
            <a:r>
              <a:rPr lang="el-GR" sz="2400" b="1" i="1" u="none" strike="noStrike" baseline="0" dirty="0">
                <a:latin typeface="LMMathItalic10-Bold"/>
              </a:rPr>
              <a:t>β </a:t>
            </a:r>
            <a:r>
              <a:rPr lang="el-GR" sz="2400" b="0" i="0" u="none" strike="noStrike" baseline="0" dirty="0">
                <a:latin typeface="grmn1000"/>
              </a:rPr>
              <a:t>ή </a:t>
            </a:r>
            <a:r>
              <a:rPr lang="en-US" sz="2400" b="1" i="1" u="none" strike="noStrike" baseline="0" dirty="0">
                <a:latin typeface="LMMathItalic10-Bold"/>
              </a:rPr>
              <a:t>Q</a:t>
            </a:r>
            <a:r>
              <a:rPr lang="en-US" sz="1400" b="1" i="1" u="none" strike="noStrike" baseline="0" dirty="0">
                <a:latin typeface="LMMathItalic10-Bold"/>
              </a:rPr>
              <a:t>Zy </a:t>
            </a:r>
            <a:r>
              <a:rPr lang="en-US" sz="2400" b="0" i="0" u="none" strike="noStrike" baseline="0" dirty="0">
                <a:latin typeface="LMRoman10-Regular"/>
              </a:rPr>
              <a:t>= </a:t>
            </a:r>
            <a:r>
              <a:rPr lang="en-US" sz="2400" b="1" i="1" u="none" strike="noStrike" baseline="0" dirty="0">
                <a:latin typeface="LMMathItalic10-Bold"/>
              </a:rPr>
              <a:t>Q</a:t>
            </a:r>
            <a:r>
              <a:rPr lang="en-US" sz="1400" b="1" i="1" u="none" strike="noStrike" baseline="0" dirty="0">
                <a:latin typeface="LMMathItalic10-Bold"/>
              </a:rPr>
              <a:t>ZX</a:t>
            </a:r>
            <a:r>
              <a:rPr lang="el-GR" sz="2400" b="1" i="1" u="none" strike="noStrike" baseline="0" dirty="0">
                <a:latin typeface="LMMathItalic10-Bold"/>
              </a:rPr>
              <a:t>β</a:t>
            </a:r>
            <a:r>
              <a:rPr lang="el-GR" sz="2400" b="0" i="0" u="none" strike="noStrike" baseline="0" dirty="0">
                <a:latin typeface="grmn1000"/>
              </a:rPr>
              <a:t>.</a:t>
            </a:r>
          </a:p>
          <a:p>
            <a:pPr algn="l"/>
            <a:r>
              <a:rPr lang="el-GR" sz="2400" b="0" i="0" u="none" strike="noStrike" baseline="0" dirty="0">
                <a:latin typeface="grmn1000"/>
              </a:rPr>
              <a:t>Ο εκτιμητής </a:t>
            </a:r>
            <a:r>
              <a:rPr lang="el-GR" sz="2400" b="0" i="0" u="none" strike="noStrike" baseline="0" dirty="0">
                <a:latin typeface="LMRoman10-Regular"/>
              </a:rPr>
              <a:t>IV </a:t>
            </a:r>
            <a:r>
              <a:rPr lang="el-GR" sz="2400" b="0" i="0" u="none" strike="noStrike" baseline="0" dirty="0">
                <a:latin typeface="grmn1000"/>
              </a:rPr>
              <a:t>υπολογίζεται επιλύοντας αυτό το σύνολο </a:t>
            </a:r>
            <a:r>
              <a:rPr lang="el-GR" sz="2400" b="0" i="1" u="none" strike="noStrike" baseline="0" dirty="0">
                <a:latin typeface="LMMathItalic10-Regular"/>
              </a:rPr>
              <a:t>K </a:t>
            </a:r>
            <a:r>
              <a:rPr lang="el-GR" sz="2400" b="1" i="0" u="none" strike="noStrike" baseline="0" dirty="0">
                <a:latin typeface="grxn1000"/>
              </a:rPr>
              <a:t>εξισώσεων ροπών</a:t>
            </a:r>
            <a:r>
              <a:rPr lang="el-GR" sz="2400" b="0" i="0" u="none" strike="noStrike" baseline="0" dirty="0">
                <a:latin typeface="grmn1000"/>
              </a:rPr>
              <a:t>.</a:t>
            </a:r>
          </a:p>
          <a:p>
            <a:pPr algn="l"/>
            <a:r>
              <a:rPr lang="el-GR" sz="2400" b="0" i="0" u="none" strike="noStrike" baseline="0" dirty="0">
                <a:latin typeface="grmn1000"/>
              </a:rPr>
              <a:t>Οι εξισώσεις ροπών που θα προκύψουν αν χρησιμοποιηθεί μόνο η </a:t>
            </a:r>
            <a:r>
              <a:rPr lang="el-GR" sz="2400" b="1" i="1" u="none" strike="noStrike" baseline="0" dirty="0">
                <a:latin typeface="LMMathItalic10-Bold"/>
              </a:rPr>
              <a:t>X </a:t>
            </a:r>
            <a:r>
              <a:rPr lang="el-GR" sz="2400" b="0" i="0" u="none" strike="noStrike" baseline="0" dirty="0">
                <a:latin typeface="grmn1000"/>
              </a:rPr>
              <a:t>θα είναι</a:t>
            </a:r>
          </a:p>
          <a:p>
            <a:pPr marL="0" indent="0" algn="l">
              <a:buNone/>
            </a:pPr>
            <a:endParaRPr lang="el-GR" sz="2400" dirty="0">
              <a:latin typeface="grmn1000"/>
            </a:endParaRPr>
          </a:p>
          <a:p>
            <a:pPr algn="l"/>
            <a:r>
              <a:rPr lang="el-GR" sz="2400" dirty="0">
                <a:latin typeface="grmn1000"/>
              </a:rPr>
              <a:t>Ή</a:t>
            </a:r>
          </a:p>
          <a:p>
            <a:pPr algn="l"/>
            <a:endParaRPr lang="el-GR" sz="2400" dirty="0">
              <a:latin typeface="grmn1000"/>
            </a:endParaRPr>
          </a:p>
          <a:p>
            <a:pPr algn="l"/>
            <a:r>
              <a:rPr lang="el-GR" sz="2400" b="0" i="0" u="none" strike="noStrike" baseline="0" dirty="0">
                <a:latin typeface="grmn1000"/>
              </a:rPr>
              <a:t>που είναι, χωρίς περαιτέρω περιορισμούς </a:t>
            </a:r>
            <a:r>
              <a:rPr lang="el-GR" sz="2400" b="0" i="1" u="none" strike="noStrike" baseline="0" dirty="0">
                <a:latin typeface="LMMathItalic10-Regular"/>
              </a:rPr>
              <a:t>K </a:t>
            </a:r>
            <a:r>
              <a:rPr lang="el-GR" sz="2400" b="0" i="0" u="none" strike="noStrike" baseline="0" dirty="0">
                <a:latin typeface="grmn1000"/>
              </a:rPr>
              <a:t>εξισώσεις σε </a:t>
            </a:r>
            <a:r>
              <a:rPr lang="el-GR" sz="2400" b="0" i="0" u="none" strike="noStrike" baseline="0" dirty="0">
                <a:latin typeface="LMRoman10-Regular"/>
              </a:rPr>
              <a:t>2</a:t>
            </a:r>
            <a:r>
              <a:rPr lang="el-GR" sz="2400" b="0" i="1" u="none" strike="noStrike" baseline="0" dirty="0">
                <a:latin typeface="LMMathItalic10-Regular"/>
              </a:rPr>
              <a:t>K </a:t>
            </a:r>
            <a:r>
              <a:rPr lang="el-GR" sz="2400" b="0" i="0" u="none" strike="noStrike" baseline="0" dirty="0">
                <a:latin typeface="grmn1000"/>
              </a:rPr>
              <a:t>άγνωστους.</a:t>
            </a:r>
            <a:endParaRPr lang="en-US" dirty="0"/>
          </a:p>
        </p:txBody>
      </p:sp>
      <p:pic>
        <p:nvPicPr>
          <p:cNvPr id="5" name="Picture 4">
            <a:extLst>
              <a:ext uri="{FF2B5EF4-FFF2-40B4-BE49-F238E27FC236}">
                <a16:creationId xmlns:a16="http://schemas.microsoft.com/office/drawing/2014/main" id="{14CB2D67-7307-9F53-BCEF-9309556FAC5A}"/>
              </a:ext>
            </a:extLst>
          </p:cNvPr>
          <p:cNvPicPr>
            <a:picLocks noChangeAspect="1"/>
          </p:cNvPicPr>
          <p:nvPr/>
        </p:nvPicPr>
        <p:blipFill>
          <a:blip r:embed="rId2"/>
          <a:stretch>
            <a:fillRect/>
          </a:stretch>
        </p:blipFill>
        <p:spPr>
          <a:xfrm>
            <a:off x="2722265" y="4260916"/>
            <a:ext cx="7654395" cy="707010"/>
          </a:xfrm>
          <a:prstGeom prst="rect">
            <a:avLst/>
          </a:prstGeom>
        </p:spPr>
      </p:pic>
      <p:pic>
        <p:nvPicPr>
          <p:cNvPr id="7" name="Picture 6">
            <a:extLst>
              <a:ext uri="{FF2B5EF4-FFF2-40B4-BE49-F238E27FC236}">
                <a16:creationId xmlns:a16="http://schemas.microsoft.com/office/drawing/2014/main" id="{24EE31C5-2A39-5573-8778-3005044DC79D}"/>
              </a:ext>
            </a:extLst>
          </p:cNvPr>
          <p:cNvPicPr>
            <a:picLocks noChangeAspect="1"/>
          </p:cNvPicPr>
          <p:nvPr/>
        </p:nvPicPr>
        <p:blipFill>
          <a:blip r:embed="rId3"/>
          <a:stretch>
            <a:fillRect/>
          </a:stretch>
        </p:blipFill>
        <p:spPr>
          <a:xfrm>
            <a:off x="4312663" y="5099902"/>
            <a:ext cx="2959975" cy="615570"/>
          </a:xfrm>
          <a:prstGeom prst="rect">
            <a:avLst/>
          </a:prstGeom>
        </p:spPr>
      </p:pic>
    </p:spTree>
    <p:extLst>
      <p:ext uri="{BB962C8B-B14F-4D97-AF65-F5344CB8AC3E}">
        <p14:creationId xmlns:p14="http://schemas.microsoft.com/office/powerpoint/2010/main" val="2763934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E8E-C00F-7A54-4E5E-F4DE9EB03C27}"/>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Γιατι χρησιμοποιούμε τον εκτιμητή βοηθητικών μεταβλητών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DD05AB-128B-EE69-1024-1BBE4E48F590}"/>
                  </a:ext>
                </a:extLst>
              </p:cNvPr>
              <p:cNvSpPr>
                <a:spLocks noGrp="1"/>
              </p:cNvSpPr>
              <p:nvPr>
                <p:ph idx="1"/>
              </p:nvPr>
            </p:nvSpPr>
            <p:spPr/>
            <p:txBody>
              <a:bodyPr/>
              <a:lstStyle/>
              <a:p>
                <a:r>
                  <a:rPr lang="el-GR" dirty="0"/>
                  <a:t>Κατά τη συνηθέστερη εφαρμογή της εκτίμησης με τη μέθοδο IV, υπάρχει μια μοναδική ενδογενής</a:t>
                </a:r>
                <a:r>
                  <a:rPr lang="en-US" dirty="0"/>
                  <a:t> </a:t>
                </a:r>
                <a:r>
                  <a:rPr lang="el-GR" dirty="0"/>
                  <a:t>μεταβλητή σε ένα υπόδειγμα πολλαπλής παλινδρόμησης,</a:t>
                </a:r>
                <a:endParaRPr lang="en-US" dirty="0"/>
              </a:p>
              <a:p>
                <a:endParaRPr lang="en-US" dirty="0"/>
              </a:p>
              <a:p>
                <a:endParaRPr lang="en-US" dirty="0"/>
              </a:p>
              <a:p>
                <a:r>
                  <a:rPr lang="el-GR" dirty="0"/>
                  <a:t>με Cov(</a:t>
                </a:r>
                <a:r>
                  <a:rPr lang="el-GR" baseline="30000" dirty="0"/>
                  <a:t>x</a:t>
                </a:r>
                <a:r>
                  <a:rPr lang="el-GR" dirty="0"/>
                  <a:t>K, ε)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a:t> 0. Ο εκτιμητής βοηθητικών μεταβλητών, βάσει της βοηθητικής μεταβλητής z, βασίζεται</a:t>
                </a:r>
                <a:r>
                  <a:rPr lang="en-US" dirty="0"/>
                  <a:t> </a:t>
                </a:r>
                <a:r>
                  <a:rPr lang="el-GR" dirty="0"/>
                  <a:t>σε δύο συνθήκες:</a:t>
                </a:r>
                <a:endParaRPr lang="en-US" dirty="0"/>
              </a:p>
            </p:txBody>
          </p:sp>
        </mc:Choice>
        <mc:Fallback xmlns="">
          <p:sp>
            <p:nvSpPr>
              <p:cNvPr id="3" name="Content Placeholder 2">
                <a:extLst>
                  <a:ext uri="{FF2B5EF4-FFF2-40B4-BE49-F238E27FC236}">
                    <a16:creationId xmlns:a16="http://schemas.microsoft.com/office/drawing/2014/main" id="{FFDD05AB-128B-EE69-1024-1BBE4E48F590}"/>
                  </a:ext>
                </a:extLst>
              </p:cNvPr>
              <p:cNvSpPr>
                <a:spLocks noGrp="1" noRot="1" noChangeAspect="1" noMove="1" noResize="1" noEditPoints="1" noAdjustHandles="1" noChangeArrowheads="1" noChangeShapeType="1" noTextEdit="1"/>
              </p:cNvSpPr>
              <p:nvPr>
                <p:ph idx="1"/>
              </p:nvPr>
            </p:nvSpPr>
            <p:spPr>
              <a:blipFill>
                <a:blip r:embed="rId2"/>
                <a:stretch>
                  <a:fillRect l="-313" t="-197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0F5DC85-DE5C-D55B-1213-303C09BAD455}"/>
              </a:ext>
            </a:extLst>
          </p:cNvPr>
          <p:cNvPicPr>
            <a:picLocks noChangeAspect="1"/>
          </p:cNvPicPr>
          <p:nvPr/>
        </p:nvPicPr>
        <p:blipFill>
          <a:blip r:embed="rId3"/>
          <a:stretch>
            <a:fillRect/>
          </a:stretch>
        </p:blipFill>
        <p:spPr>
          <a:xfrm>
            <a:off x="3489290" y="3104452"/>
            <a:ext cx="4387292" cy="649096"/>
          </a:xfrm>
          <a:prstGeom prst="rect">
            <a:avLst/>
          </a:prstGeom>
        </p:spPr>
      </p:pic>
      <p:pic>
        <p:nvPicPr>
          <p:cNvPr id="7" name="Picture 6">
            <a:extLst>
              <a:ext uri="{FF2B5EF4-FFF2-40B4-BE49-F238E27FC236}">
                <a16:creationId xmlns:a16="http://schemas.microsoft.com/office/drawing/2014/main" id="{EBC40D31-4885-0AA7-2432-165D00EAF876}"/>
              </a:ext>
            </a:extLst>
          </p:cNvPr>
          <p:cNvPicPr>
            <a:picLocks noChangeAspect="1"/>
          </p:cNvPicPr>
          <p:nvPr/>
        </p:nvPicPr>
        <p:blipFill>
          <a:blip r:embed="rId4"/>
          <a:stretch>
            <a:fillRect/>
          </a:stretch>
        </p:blipFill>
        <p:spPr>
          <a:xfrm>
            <a:off x="2383951" y="5154148"/>
            <a:ext cx="5492631" cy="1118636"/>
          </a:xfrm>
          <a:prstGeom prst="rect">
            <a:avLst/>
          </a:prstGeom>
        </p:spPr>
      </p:pic>
    </p:spTree>
    <p:extLst>
      <p:ext uri="{BB962C8B-B14F-4D97-AF65-F5344CB8AC3E}">
        <p14:creationId xmlns:p14="http://schemas.microsoft.com/office/powerpoint/2010/main" val="2608857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1B23-A9B6-B15D-CD35-384B7A31C718}"/>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Γιατι χρησιμοποιούμε τον εκτιμητή βοηθητικών μεταβλητών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F003D2-FE50-398C-59D9-6782D2665272}"/>
                  </a:ext>
                </a:extLst>
              </p:cNvPr>
              <p:cNvSpPr>
                <a:spLocks noGrp="1"/>
              </p:cNvSpPr>
              <p:nvPr>
                <p:ph idx="1"/>
              </p:nvPr>
            </p:nvSpPr>
            <p:spPr/>
            <p:txBody>
              <a:bodyPr/>
              <a:lstStyle/>
              <a:p>
                <a:r>
                  <a:rPr lang="el-GR" dirty="0"/>
                  <a:t>Μια θεωρητική βάση για τη συνθήκη συνάφειας είναι η προβολή της </a:t>
                </a:r>
                <a:r>
                  <a:rPr lang="el-GR" baseline="30000" dirty="0"/>
                  <a:t>x</a:t>
                </a:r>
                <a:r>
                  <a:rPr lang="el-GR" dirty="0"/>
                  <a:t>K</a:t>
                </a:r>
                <a:r>
                  <a:rPr lang="en-US" dirty="0"/>
                  <a:t> </a:t>
                </a:r>
                <a:r>
                  <a:rPr lang="el-GR" dirty="0"/>
                  <a:t>σε όλες τις εξωγενείς μεταβλητές του υποδείγματος,</a:t>
                </a:r>
                <a:endParaRPr lang="en-US" dirty="0"/>
              </a:p>
              <a:p>
                <a:endParaRPr lang="en-US" dirty="0"/>
              </a:p>
              <a:p>
                <a:endParaRPr lang="en-US" dirty="0"/>
              </a:p>
              <a:p>
                <a:r>
                  <a:rPr lang="el-GR" sz="2400" b="0" i="0" u="none" strike="noStrike" baseline="0" dirty="0">
                    <a:latin typeface="grmn1000"/>
                  </a:rPr>
                  <a:t>Σε αυτή τη μορφή, η συνθήκη συνάφειας προϋποθέτει </a:t>
                </a:r>
                <a:r>
                  <a:rPr lang="el-GR" sz="2400" b="0" i="1" u="none" strike="noStrike" baseline="0" dirty="0">
                    <a:latin typeface="LMMathItalic10-Regular"/>
                  </a:rPr>
                  <a:t>λ </a:t>
                </a:r>
                <a14:m>
                  <m:oMath xmlns:m="http://schemas.openxmlformats.org/officeDocument/2006/math">
                    <m:r>
                      <a:rPr lang="el-GR" sz="2400" b="0" i="1" u="none" strike="noStrike" baseline="0" smtClean="0">
                        <a:latin typeface="Cambria Math" panose="02040503050406030204" pitchFamily="18" charset="0"/>
                        <a:ea typeface="Cambria Math" panose="02040503050406030204" pitchFamily="18" charset="0"/>
                      </a:rPr>
                      <m:t>≠</m:t>
                    </m:r>
                  </m:oMath>
                </a14:m>
                <a:r>
                  <a:rPr lang="en-US" sz="2400" dirty="0">
                    <a:latin typeface="Pxsyc"/>
                  </a:rPr>
                  <a:t> </a:t>
                </a:r>
                <a:r>
                  <a:rPr lang="el-GR" sz="2400" b="0" i="0" u="none" strike="noStrike" baseline="0" dirty="0">
                    <a:latin typeface="LMRoman10-Regular"/>
                  </a:rPr>
                  <a:t>0</a:t>
                </a:r>
                <a:r>
                  <a:rPr lang="el-GR" sz="2400" b="0" i="0" u="none" strike="noStrike" baseline="0" dirty="0">
                    <a:latin typeface="grmn1000"/>
                  </a:rPr>
                  <a:t>.</a:t>
                </a:r>
                <a:endParaRPr lang="en-US" dirty="0"/>
              </a:p>
            </p:txBody>
          </p:sp>
        </mc:Choice>
        <mc:Fallback xmlns="">
          <p:sp>
            <p:nvSpPr>
              <p:cNvPr id="3" name="Content Placeholder 2">
                <a:extLst>
                  <a:ext uri="{FF2B5EF4-FFF2-40B4-BE49-F238E27FC236}">
                    <a16:creationId xmlns:a16="http://schemas.microsoft.com/office/drawing/2014/main" id="{E4F003D2-FE50-398C-59D9-6782D2665272}"/>
                  </a:ext>
                </a:extLst>
              </p:cNvPr>
              <p:cNvSpPr>
                <a:spLocks noGrp="1" noRot="1" noChangeAspect="1" noMove="1" noResize="1" noEditPoints="1" noAdjustHandles="1" noChangeArrowheads="1" noChangeShapeType="1" noTextEdit="1"/>
              </p:cNvSpPr>
              <p:nvPr>
                <p:ph idx="1"/>
              </p:nvPr>
            </p:nvSpPr>
            <p:spPr>
              <a:blipFill>
                <a:blip r:embed="rId2"/>
                <a:stretch>
                  <a:fillRect l="-502" t="-1970" r="-137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B6EB778-544D-857E-CA82-DFFBCE68F026}"/>
              </a:ext>
            </a:extLst>
          </p:cNvPr>
          <p:cNvPicPr>
            <a:picLocks noChangeAspect="1"/>
          </p:cNvPicPr>
          <p:nvPr/>
        </p:nvPicPr>
        <p:blipFill>
          <a:blip r:embed="rId3"/>
          <a:stretch>
            <a:fillRect/>
          </a:stretch>
        </p:blipFill>
        <p:spPr>
          <a:xfrm>
            <a:off x="3317481" y="3074701"/>
            <a:ext cx="5833547" cy="708598"/>
          </a:xfrm>
          <a:prstGeom prst="rect">
            <a:avLst/>
          </a:prstGeom>
        </p:spPr>
      </p:pic>
    </p:spTree>
    <p:extLst>
      <p:ext uri="{BB962C8B-B14F-4D97-AF65-F5344CB8AC3E}">
        <p14:creationId xmlns:p14="http://schemas.microsoft.com/office/powerpoint/2010/main" val="2076844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8713-B233-1AB0-E06D-073629993365}"/>
              </a:ext>
            </a:extLst>
          </p:cNvPr>
          <p:cNvSpPr>
            <a:spLocks noGrp="1"/>
          </p:cNvSpPr>
          <p:nvPr>
            <p:ph type="title"/>
          </p:nvPr>
        </p:nvSpPr>
        <p:spPr/>
        <p:txBody>
          <a:bodyPr>
            <a:normAutofit/>
          </a:bodyPr>
          <a:lstStyle/>
          <a:p>
            <a:r>
              <a:rPr lang="el-GR" sz="3600" dirty="0"/>
              <a:t>Παράδειγμα 8.2. Ανάλυση Βοηθητικών Μεταβλητών</a:t>
            </a:r>
            <a:endParaRPr lang="en-US" sz="3600" dirty="0"/>
          </a:p>
        </p:txBody>
      </p:sp>
      <p:sp>
        <p:nvSpPr>
          <p:cNvPr id="3" name="Content Placeholder 2">
            <a:extLst>
              <a:ext uri="{FF2B5EF4-FFF2-40B4-BE49-F238E27FC236}">
                <a16:creationId xmlns:a16="http://schemas.microsoft.com/office/drawing/2014/main" id="{F2681E91-8DF4-DD27-6D99-C2022D0ECDFD}"/>
              </a:ext>
            </a:extLst>
          </p:cNvPr>
          <p:cNvSpPr>
            <a:spLocks noGrp="1"/>
          </p:cNvSpPr>
          <p:nvPr>
            <p:ph idx="1"/>
          </p:nvPr>
        </p:nvSpPr>
        <p:spPr>
          <a:xfrm>
            <a:off x="1024127" y="1833514"/>
            <a:ext cx="9720073" cy="5024486"/>
          </a:xfrm>
        </p:spPr>
        <p:txBody>
          <a:bodyPr>
            <a:normAutofit/>
          </a:bodyPr>
          <a:lstStyle/>
          <a:p>
            <a:r>
              <a:rPr lang="el-GR" dirty="0"/>
              <a:t>Η απεικόνιση του πειράματος του Snow μπορεί να φανεί χρήσιμη για την περιγραφή του τρόπου λειτουργίας του</a:t>
            </a:r>
            <a:r>
              <a:rPr lang="en-US" dirty="0"/>
              <a:t> </a:t>
            </a:r>
            <a:r>
              <a:rPr lang="el-GR" dirty="0"/>
              <a:t>εκτιμητή βοηθητικών μεταβλητών. Η θεωρία λέει ότι</a:t>
            </a:r>
            <a:endParaRPr lang="en-US" dirty="0"/>
          </a:p>
          <a:p>
            <a:endParaRPr lang="en-US" dirty="0"/>
          </a:p>
          <a:p>
            <a:r>
              <a:rPr lang="el-GR" dirty="0"/>
              <a:t>Για απλούστευση, συμβολίζουμε τη μετάδοση της χολέρας στο νοικοκυριό i ως</a:t>
            </a:r>
            <a:endParaRPr lang="en-US" dirty="0"/>
          </a:p>
          <a:p>
            <a:endParaRPr lang="en-US" dirty="0"/>
          </a:p>
          <a:p>
            <a:endParaRPr lang="en-US" dirty="0"/>
          </a:p>
          <a:p>
            <a:pPr algn="l"/>
            <a:r>
              <a:rPr lang="el-GR" sz="2400" b="0" i="0" u="none" strike="noStrike" baseline="0" dirty="0">
                <a:latin typeface="grmn1000"/>
              </a:rPr>
              <a:t>όπου </a:t>
            </a:r>
            <a:r>
              <a:rPr lang="el-GR" sz="2400" b="0" i="1" u="none" strike="noStrike" baseline="0" dirty="0">
                <a:latin typeface="LMMathItalic10-Regular"/>
              </a:rPr>
              <a:t>c</a:t>
            </a:r>
            <a:r>
              <a:rPr lang="el-GR" sz="1800" b="0" i="1" u="none" strike="noStrike" baseline="-25000" dirty="0">
                <a:latin typeface="LMMathItalic7-Regular"/>
              </a:rPr>
              <a:t>i</a:t>
            </a:r>
            <a:r>
              <a:rPr lang="el-GR" sz="800" b="0" i="1" u="none" strike="noStrike" baseline="-25000" dirty="0">
                <a:latin typeface="LMMathItalic7-Regular"/>
              </a:rPr>
              <a:t> </a:t>
            </a:r>
            <a:r>
              <a:rPr lang="el-GR" sz="2400" b="0" i="0" u="none" strike="noStrike" baseline="0" dirty="0">
                <a:latin typeface="grmn1000"/>
              </a:rPr>
              <a:t>αναπαριστά την παρουσία χολέρας, </a:t>
            </a:r>
            <a:r>
              <a:rPr lang="el-GR" sz="2400" b="0" i="1" u="none" strike="noStrike" baseline="0" dirty="0">
                <a:latin typeface="LMMathItalic10-Regular"/>
              </a:rPr>
              <a:t>w</a:t>
            </a:r>
            <a:r>
              <a:rPr lang="el-GR" sz="2000" b="0" i="1" u="none" strike="noStrike" baseline="-25000" dirty="0">
                <a:latin typeface="LMMathItalic7-Regular"/>
              </a:rPr>
              <a:t>i</a:t>
            </a:r>
            <a:r>
              <a:rPr lang="el-GR" sz="2000" b="0" i="1" u="none" strike="noStrike" baseline="0" dirty="0">
                <a:latin typeface="LMMathItalic7-Regular"/>
              </a:rPr>
              <a:t> </a:t>
            </a:r>
            <a:r>
              <a:rPr lang="el-GR" sz="2400" b="0" i="0" u="none" strike="noStrike" baseline="0" dirty="0">
                <a:latin typeface="LMRoman10-Regular"/>
              </a:rPr>
              <a:t>= 1 </a:t>
            </a:r>
            <a:r>
              <a:rPr lang="el-GR" sz="2400" b="0" i="0" u="none" strike="noStrike" baseline="0" dirty="0">
                <a:latin typeface="grmn1000"/>
              </a:rPr>
              <a:t>αν το νοικοκυριό έχει ακάθαρτο νερό, 0 διαφορετικά, και </a:t>
            </a:r>
            <a:r>
              <a:rPr lang="el-GR" sz="2400" b="0" i="1" u="none" strike="noStrike" baseline="0" dirty="0">
                <a:latin typeface="LMMathItalic10-Regular"/>
              </a:rPr>
              <a:t>δ</a:t>
            </a:r>
            <a:r>
              <a:rPr lang="en-US" sz="2400" b="0" i="1" u="none" strike="noStrike" baseline="0" dirty="0">
                <a:latin typeface="LMMathItalic10-Regular"/>
              </a:rPr>
              <a:t> </a:t>
            </a:r>
            <a:r>
              <a:rPr lang="el-GR" sz="2400" b="0" i="0" u="none" strike="noStrike" baseline="0" dirty="0">
                <a:latin typeface="grmn1000"/>
              </a:rPr>
              <a:t>είναι η αιτιώδης επίδραση της ακαθαρσίας του νερού στον επιπολασμό της χολέρας.</a:t>
            </a:r>
            <a:endParaRPr lang="en-US" dirty="0"/>
          </a:p>
        </p:txBody>
      </p:sp>
      <p:pic>
        <p:nvPicPr>
          <p:cNvPr id="5" name="Picture 4">
            <a:extLst>
              <a:ext uri="{FF2B5EF4-FFF2-40B4-BE49-F238E27FC236}">
                <a16:creationId xmlns:a16="http://schemas.microsoft.com/office/drawing/2014/main" id="{85502259-4D08-6168-854A-5190C4BD2C3D}"/>
              </a:ext>
            </a:extLst>
          </p:cNvPr>
          <p:cNvPicPr>
            <a:picLocks noChangeAspect="1"/>
          </p:cNvPicPr>
          <p:nvPr/>
        </p:nvPicPr>
        <p:blipFill>
          <a:blip r:embed="rId2"/>
          <a:stretch>
            <a:fillRect/>
          </a:stretch>
        </p:blipFill>
        <p:spPr>
          <a:xfrm>
            <a:off x="3232968" y="2535145"/>
            <a:ext cx="7215498" cy="692687"/>
          </a:xfrm>
          <a:prstGeom prst="rect">
            <a:avLst/>
          </a:prstGeom>
        </p:spPr>
      </p:pic>
      <p:pic>
        <p:nvPicPr>
          <p:cNvPr id="7" name="Picture 6">
            <a:extLst>
              <a:ext uri="{FF2B5EF4-FFF2-40B4-BE49-F238E27FC236}">
                <a16:creationId xmlns:a16="http://schemas.microsoft.com/office/drawing/2014/main" id="{261E370A-02E3-C026-FDEC-F1391B6A64AF}"/>
              </a:ext>
            </a:extLst>
          </p:cNvPr>
          <p:cNvPicPr>
            <a:picLocks noChangeAspect="1"/>
          </p:cNvPicPr>
          <p:nvPr/>
        </p:nvPicPr>
        <p:blipFill>
          <a:blip r:embed="rId3"/>
          <a:stretch>
            <a:fillRect/>
          </a:stretch>
        </p:blipFill>
        <p:spPr>
          <a:xfrm>
            <a:off x="4610334" y="3976511"/>
            <a:ext cx="2971332" cy="692686"/>
          </a:xfrm>
          <a:prstGeom prst="rect">
            <a:avLst/>
          </a:prstGeom>
        </p:spPr>
      </p:pic>
    </p:spTree>
    <p:extLst>
      <p:ext uri="{BB962C8B-B14F-4D97-AF65-F5344CB8AC3E}">
        <p14:creationId xmlns:p14="http://schemas.microsoft.com/office/powerpoint/2010/main" val="122452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B2F4-1CEE-F0D3-1D52-E1F1224FDE5C}"/>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8.2. Ανάλυση Βοηθητικών Μεταβλητών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5A9083-CFD9-D6E3-800B-9A7696D8B0BC}"/>
                  </a:ext>
                </a:extLst>
              </p:cNvPr>
              <p:cNvSpPr>
                <a:spLocks noGrp="1"/>
              </p:cNvSpPr>
              <p:nvPr>
                <p:ph idx="1"/>
              </p:nvPr>
            </p:nvSpPr>
            <p:spPr>
              <a:xfrm>
                <a:off x="1024128" y="2286000"/>
                <a:ext cx="10476573" cy="4023360"/>
              </a:xfrm>
            </p:spPr>
            <p:txBody>
              <a:bodyPr/>
              <a:lstStyle/>
              <a:p>
                <a:pPr algn="l"/>
                <a:r>
                  <a:rPr lang="el-GR" sz="2400" b="0" i="0" u="none" strike="noStrike" baseline="0" dirty="0">
                    <a:latin typeface="grmn1000"/>
                  </a:rPr>
                  <a:t>Η καταστροφική επίδραση του επιρρεπούς περιβάλλοντος, </a:t>
                </a:r>
                <a:r>
                  <a:rPr lang="el-GR" sz="2400" b="0" i="1" u="none" strike="noStrike" baseline="0" dirty="0">
                    <a:latin typeface="LMMathItalic10-Regular"/>
                  </a:rPr>
                  <a:t>u</a:t>
                </a:r>
                <a:r>
                  <a:rPr lang="el-GR" sz="2400" b="0" i="0" u="none" strike="noStrike" baseline="0" dirty="0">
                    <a:latin typeface="grmn1000"/>
                  </a:rPr>
                  <a:t>, λειτουργεί μέσω</a:t>
                </a:r>
              </a:p>
              <a:p>
                <a:pPr algn="l"/>
                <a:r>
                  <a:rPr lang="el-GR" sz="2400" b="0" i="0" u="none" strike="noStrike" baseline="0" dirty="0">
                    <a:latin typeface="grmn1000"/>
                  </a:rPr>
                  <a:t>των μη παρατηρήσιμων παραγόντων, </a:t>
                </a:r>
                <a:r>
                  <a:rPr lang="el-GR" sz="2400" b="0" i="1" u="none" strike="noStrike" baseline="0" dirty="0">
                    <a:latin typeface="LMMathItalic10-Regular"/>
                  </a:rPr>
                  <a:t>ε</a:t>
                </a:r>
                <a:r>
                  <a:rPr lang="el-GR" sz="2400" b="0" i="0" u="none" strike="noStrike" baseline="0" dirty="0">
                    <a:latin typeface="grmn1000"/>
                  </a:rPr>
                  <a:t>. Ως συνέπεια, έχουμε </a:t>
                </a:r>
                <a:r>
                  <a:rPr lang="el-GR" sz="2400" b="0" i="1" u="none" strike="noStrike" baseline="0" dirty="0">
                    <a:latin typeface="LMMathItalic10-Regular"/>
                  </a:rPr>
                  <a:t>E</a:t>
                </a:r>
                <a:r>
                  <a:rPr lang="el-GR" sz="2400" b="0" i="0" u="none" strike="noStrike" baseline="0" dirty="0">
                    <a:latin typeface="LMRoman10-Regular"/>
                  </a:rPr>
                  <a:t>[</a:t>
                </a:r>
                <a:r>
                  <a:rPr lang="el-GR" sz="2400" b="0" i="1" u="none" strike="noStrike" baseline="0" dirty="0">
                    <a:latin typeface="LMMathItalic10-Regular"/>
                  </a:rPr>
                  <a:t>c</a:t>
                </a:r>
                <a:r>
                  <a:rPr lang="el-GR" sz="2400" b="0" i="1" u="none" strike="noStrike" baseline="0" dirty="0">
                    <a:latin typeface="LMMathSymbols10-Regular"/>
                  </a:rPr>
                  <a:t>|</a:t>
                </a:r>
                <a:r>
                  <a:rPr lang="el-GR" sz="2400" b="0" i="1" u="none" strike="noStrike" baseline="0" dirty="0">
                    <a:latin typeface="LMMathItalic10-Regular"/>
                  </a:rPr>
                  <a:t>w</a:t>
                </a:r>
                <a:r>
                  <a:rPr lang="el-GR" sz="2400" b="0" i="0" u="none" strike="noStrike" baseline="0" dirty="0">
                    <a:latin typeface="LMRoman10-Regular"/>
                  </a:rPr>
                  <a:t>] </a:t>
                </a:r>
                <a14:m>
                  <m:oMath xmlns:m="http://schemas.openxmlformats.org/officeDocument/2006/math">
                    <m:r>
                      <a:rPr lang="el-GR" sz="2400" b="0" i="1" u="none" strike="noStrike" baseline="0" smtClean="0">
                        <a:latin typeface="Cambria Math" panose="02040503050406030204" pitchFamily="18" charset="0"/>
                        <a:ea typeface="Cambria Math" panose="02040503050406030204" pitchFamily="18" charset="0"/>
                      </a:rPr>
                      <m:t>≠</m:t>
                    </m:r>
                  </m:oMath>
                </a14:m>
                <a:r>
                  <a:rPr lang="el-GR" sz="2400" b="0" i="0" u="none" strike="noStrike" baseline="0" dirty="0">
                    <a:latin typeface="Pxsyc"/>
                  </a:rPr>
                  <a:t> </a:t>
                </a:r>
                <a:r>
                  <a:rPr lang="el-GR" sz="2400" b="0" i="1" u="none" strike="noStrike" baseline="0" dirty="0">
                    <a:latin typeface="LMMathItalic10-Regular"/>
                  </a:rPr>
                  <a:t>a </a:t>
                </a:r>
                <a:r>
                  <a:rPr lang="el-GR" sz="2400" b="0" i="0" u="none" strike="noStrike" baseline="0" dirty="0">
                    <a:latin typeface="LMRoman10-Regular"/>
                  </a:rPr>
                  <a:t>+ </a:t>
                </a:r>
                <a:r>
                  <a:rPr lang="el-GR" sz="2400" b="0" i="1" u="none" strike="noStrike" baseline="0" dirty="0">
                    <a:latin typeface="LMMathItalic10-Regular"/>
                  </a:rPr>
                  <a:t>δw </a:t>
                </a:r>
                <a:r>
                  <a:rPr lang="el-GR" sz="2400" b="0" i="0" u="none" strike="noStrike" baseline="0" dirty="0">
                    <a:latin typeface="grmn1000"/>
                  </a:rPr>
                  <a:t>αφού </a:t>
                </a:r>
                <a:r>
                  <a:rPr lang="el-GR" sz="2400" b="0" i="1" u="none" strike="noStrike" baseline="0" dirty="0">
                    <a:latin typeface="LMMathItalic10-Regular"/>
                  </a:rPr>
                  <a:t>E</a:t>
                </a:r>
                <a:r>
                  <a:rPr lang="el-GR" sz="2400" b="0" i="0" u="none" strike="noStrike" baseline="0" dirty="0">
                    <a:latin typeface="LMRoman10-Regular"/>
                  </a:rPr>
                  <a:t>[</a:t>
                </a:r>
                <a:r>
                  <a:rPr lang="el-GR" sz="2400" b="0" i="1" u="none" strike="noStrike" baseline="0" dirty="0">
                    <a:latin typeface="LMMathItalic10-Regular"/>
                  </a:rPr>
                  <a:t>ε</a:t>
                </a:r>
                <a:r>
                  <a:rPr lang="el-GR" sz="2400" b="0" i="1" u="none" strike="noStrike" baseline="0" dirty="0">
                    <a:latin typeface="LMMathSymbols10-Regular"/>
                  </a:rPr>
                  <a:t>|</a:t>
                </a:r>
                <a:r>
                  <a:rPr lang="el-GR" sz="2400" b="0" i="1" u="none" strike="noStrike" baseline="0" dirty="0">
                    <a:latin typeface="LMMathItalic10-Regular"/>
                  </a:rPr>
                  <a:t>w</a:t>
                </a:r>
                <a:r>
                  <a:rPr lang="el-GR" sz="2400" b="0" i="0" u="none" strike="noStrike" baseline="0" dirty="0">
                    <a:latin typeface="LMRoman10-Regular"/>
                  </a:rPr>
                  <a:t>] </a:t>
                </a:r>
                <a:r>
                  <a:rPr lang="el-GR" sz="2400" b="0" i="0" u="none" strike="noStrike" baseline="0" dirty="0">
                    <a:latin typeface="Pxsyc"/>
                  </a:rPr>
                  <a:t> </a:t>
                </a:r>
                <a:r>
                  <a:rPr lang="el-GR" sz="2400" b="0" i="0" u="none" strike="noStrike" baseline="0" dirty="0">
                    <a:latin typeface="LMRoman10-Regular"/>
                  </a:rPr>
                  <a:t>0</a:t>
                </a:r>
                <a:r>
                  <a:rPr lang="el-GR" sz="2400" b="0" i="0" u="none" strike="noStrike" baseline="0" dirty="0">
                    <a:latin typeface="grmn1000"/>
                  </a:rPr>
                  <a:t>. ΄Ετσι, έχουμε</a:t>
                </a:r>
                <a:endParaRPr lang="en-US" sz="2400" b="0" i="0" u="none" strike="noStrike" baseline="0" dirty="0">
                  <a:latin typeface="grmn1000"/>
                </a:endParaRPr>
              </a:p>
              <a:p>
                <a:pPr algn="l"/>
                <a:endParaRPr lang="en-US" sz="2400" dirty="0">
                  <a:latin typeface="grmn1000"/>
                </a:endParaRPr>
              </a:p>
              <a:p>
                <a:pPr algn="l"/>
                <a:endParaRPr lang="en-US" sz="2400" dirty="0">
                  <a:latin typeface="grmn1000"/>
                </a:endParaRPr>
              </a:p>
              <a:p>
                <a:pPr algn="l"/>
                <a:r>
                  <a:rPr lang="el-GR" dirty="0"/>
                  <a:t>συνεπώς,</a:t>
                </a:r>
                <a:endParaRPr lang="en-US" dirty="0"/>
              </a:p>
            </p:txBody>
          </p:sp>
        </mc:Choice>
        <mc:Fallback xmlns="">
          <p:sp>
            <p:nvSpPr>
              <p:cNvPr id="3" name="Content Placeholder 2">
                <a:extLst>
                  <a:ext uri="{FF2B5EF4-FFF2-40B4-BE49-F238E27FC236}">
                    <a16:creationId xmlns:a16="http://schemas.microsoft.com/office/drawing/2014/main" id="{D75A9083-CFD9-D6E3-800B-9A7696D8B0BC}"/>
                  </a:ext>
                </a:extLst>
              </p:cNvPr>
              <p:cNvSpPr>
                <a:spLocks noGrp="1" noRot="1" noChangeAspect="1" noMove="1" noResize="1" noEditPoints="1" noAdjustHandles="1" noChangeArrowheads="1" noChangeShapeType="1" noTextEdit="1"/>
              </p:cNvSpPr>
              <p:nvPr>
                <p:ph idx="1"/>
              </p:nvPr>
            </p:nvSpPr>
            <p:spPr>
              <a:xfrm>
                <a:off x="1024128" y="2286000"/>
                <a:ext cx="10476573" cy="4023360"/>
              </a:xfrm>
              <a:blipFill>
                <a:blip r:embed="rId2"/>
                <a:stretch>
                  <a:fillRect l="-465" t="-212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1F49D77-A208-3EF3-D0A3-5DDFF3FC9E7C}"/>
              </a:ext>
            </a:extLst>
          </p:cNvPr>
          <p:cNvPicPr>
            <a:picLocks noChangeAspect="1"/>
          </p:cNvPicPr>
          <p:nvPr/>
        </p:nvPicPr>
        <p:blipFill>
          <a:blip r:embed="rId3"/>
          <a:stretch>
            <a:fillRect/>
          </a:stretch>
        </p:blipFill>
        <p:spPr>
          <a:xfrm>
            <a:off x="3719994" y="3670170"/>
            <a:ext cx="4752012" cy="1128074"/>
          </a:xfrm>
          <a:prstGeom prst="rect">
            <a:avLst/>
          </a:prstGeom>
        </p:spPr>
      </p:pic>
      <p:pic>
        <p:nvPicPr>
          <p:cNvPr id="7" name="Picture 6">
            <a:extLst>
              <a:ext uri="{FF2B5EF4-FFF2-40B4-BE49-F238E27FC236}">
                <a16:creationId xmlns:a16="http://schemas.microsoft.com/office/drawing/2014/main" id="{0763BD58-D99B-053E-0494-0A84CFBEC201}"/>
              </a:ext>
            </a:extLst>
          </p:cNvPr>
          <p:cNvPicPr>
            <a:picLocks noChangeAspect="1"/>
          </p:cNvPicPr>
          <p:nvPr/>
        </p:nvPicPr>
        <p:blipFill>
          <a:blip r:embed="rId4"/>
          <a:stretch>
            <a:fillRect/>
          </a:stretch>
        </p:blipFill>
        <p:spPr>
          <a:xfrm>
            <a:off x="3192809" y="5437580"/>
            <a:ext cx="6920437" cy="744834"/>
          </a:xfrm>
          <a:prstGeom prst="rect">
            <a:avLst/>
          </a:prstGeom>
        </p:spPr>
      </p:pic>
    </p:spTree>
    <p:extLst>
      <p:ext uri="{BB962C8B-B14F-4D97-AF65-F5344CB8AC3E}">
        <p14:creationId xmlns:p14="http://schemas.microsoft.com/office/powerpoint/2010/main" val="26717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8BED-E1DF-9104-2175-BAE407826465}"/>
              </a:ext>
            </a:extLst>
          </p:cNvPr>
          <p:cNvSpPr>
            <a:spLocks noGrp="1"/>
          </p:cNvSpPr>
          <p:nvPr>
            <p:ph type="title"/>
          </p:nvPr>
        </p:nvSpPr>
        <p:spPr>
          <a:xfrm>
            <a:off x="1024127" y="585216"/>
            <a:ext cx="10457719" cy="1499616"/>
          </a:xfrm>
        </p:spPr>
        <p:txBody>
          <a:bodyPr>
            <a:normAutofit/>
          </a:bodyPr>
          <a:lstStyle/>
          <a:p>
            <a:r>
              <a:rPr lang="el-GR" sz="3600" dirty="0"/>
              <a:t>Παράδειγμα 8.1. Υποδείγματα με Ενδογενείς Μεταβλητές στο Δεξί Μέλος της Εξίσωσης</a:t>
            </a:r>
            <a:endParaRPr lang="en-US" sz="3600" dirty="0"/>
          </a:p>
        </p:txBody>
      </p:sp>
      <p:sp>
        <p:nvSpPr>
          <p:cNvPr id="3" name="Content Placeholder 2">
            <a:extLst>
              <a:ext uri="{FF2B5EF4-FFF2-40B4-BE49-F238E27FC236}">
                <a16:creationId xmlns:a16="http://schemas.microsoft.com/office/drawing/2014/main" id="{76FC5AB8-925C-6D21-7428-5979ED5F1E72}"/>
              </a:ext>
            </a:extLst>
          </p:cNvPr>
          <p:cNvSpPr>
            <a:spLocks noGrp="1"/>
          </p:cNvSpPr>
          <p:nvPr>
            <p:ph idx="1"/>
          </p:nvPr>
        </p:nvSpPr>
        <p:spPr>
          <a:xfrm>
            <a:off x="1024128" y="2286000"/>
            <a:ext cx="11098742" cy="4023360"/>
          </a:xfrm>
        </p:spPr>
        <p:txBody>
          <a:bodyPr/>
          <a:lstStyle/>
          <a:p>
            <a:r>
              <a:rPr lang="el-GR" dirty="0"/>
              <a:t>Αν το εισόδημα παραλείπεται εσφαλμένα από αυτή τη συνάρτηση ζήτησης (ή από οποιαδήποτε συνάρτηση ζήτησης), το «υπόδειγμα» που προκύπτει είναι</a:t>
            </a:r>
          </a:p>
          <a:p>
            <a:endParaRPr lang="el-GR" dirty="0"/>
          </a:p>
          <a:p>
            <a:r>
              <a:rPr lang="el-GR" dirty="0"/>
              <a:t>όπου </a:t>
            </a:r>
            <a:r>
              <a:rPr lang="en-US" dirty="0"/>
              <a:t>w = </a:t>
            </a:r>
            <a:r>
              <a:rPr lang="el-GR" dirty="0"/>
              <a:t>β</a:t>
            </a:r>
            <a:r>
              <a:rPr lang="el-GR" baseline="-25000" dirty="0"/>
              <a:t>3</a:t>
            </a:r>
            <a:r>
              <a:rPr lang="en-US" dirty="0"/>
              <a:t>lnIncome+</a:t>
            </a:r>
            <a:r>
              <a:rPr lang="el-GR" dirty="0"/>
              <a:t>ε.</a:t>
            </a:r>
          </a:p>
          <a:p>
            <a:r>
              <a:rPr lang="el-GR" dirty="0"/>
              <a:t>Το υπόδειγμα παλινδρόμησης με μια ψευδομεταβλητή «πειραματικής επίδρασης», T, που ισούται με τη μονάδα για τα άτομα που φοίτησαν σε κάποιο διακεκριμένο κολέγιο και με το μηδέν για τα υπόλοιπα άτομα, διατυπώνεται ως</a:t>
            </a:r>
          </a:p>
          <a:p>
            <a:endParaRPr lang="en-US" dirty="0"/>
          </a:p>
        </p:txBody>
      </p:sp>
      <p:pic>
        <p:nvPicPr>
          <p:cNvPr id="5" name="Picture 4">
            <a:extLst>
              <a:ext uri="{FF2B5EF4-FFF2-40B4-BE49-F238E27FC236}">
                <a16:creationId xmlns:a16="http://schemas.microsoft.com/office/drawing/2014/main" id="{357E6C62-3939-D575-DD8B-BC9B0A9B9DFE}"/>
              </a:ext>
            </a:extLst>
          </p:cNvPr>
          <p:cNvPicPr>
            <a:picLocks noChangeAspect="1"/>
          </p:cNvPicPr>
          <p:nvPr/>
        </p:nvPicPr>
        <p:blipFill>
          <a:blip r:embed="rId2"/>
          <a:stretch>
            <a:fillRect/>
          </a:stretch>
        </p:blipFill>
        <p:spPr>
          <a:xfrm>
            <a:off x="4659296" y="3049473"/>
            <a:ext cx="3941242" cy="759054"/>
          </a:xfrm>
          <a:prstGeom prst="rect">
            <a:avLst/>
          </a:prstGeom>
        </p:spPr>
      </p:pic>
      <p:pic>
        <p:nvPicPr>
          <p:cNvPr id="7" name="Picture 6">
            <a:extLst>
              <a:ext uri="{FF2B5EF4-FFF2-40B4-BE49-F238E27FC236}">
                <a16:creationId xmlns:a16="http://schemas.microsoft.com/office/drawing/2014/main" id="{596C3095-C6C5-5BED-4180-97B6C292573F}"/>
              </a:ext>
            </a:extLst>
          </p:cNvPr>
          <p:cNvPicPr>
            <a:picLocks noChangeAspect="1"/>
          </p:cNvPicPr>
          <p:nvPr/>
        </p:nvPicPr>
        <p:blipFill>
          <a:blip r:embed="rId3"/>
          <a:stretch>
            <a:fillRect/>
          </a:stretch>
        </p:blipFill>
        <p:spPr>
          <a:xfrm>
            <a:off x="6925160" y="4790471"/>
            <a:ext cx="2445406" cy="639368"/>
          </a:xfrm>
          <a:prstGeom prst="rect">
            <a:avLst/>
          </a:prstGeom>
        </p:spPr>
      </p:pic>
    </p:spTree>
    <p:extLst>
      <p:ext uri="{BB962C8B-B14F-4D97-AF65-F5344CB8AC3E}">
        <p14:creationId xmlns:p14="http://schemas.microsoft.com/office/powerpoint/2010/main" val="433373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7356-EF17-F46E-631E-B57BF7A9C829}"/>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8.2. Ανάλυση Βοηθητικών Μεταβλητών</a:t>
            </a:r>
            <a:endParaRPr lang="en-US" dirty="0"/>
          </a:p>
        </p:txBody>
      </p:sp>
      <p:sp>
        <p:nvSpPr>
          <p:cNvPr id="3" name="Content Placeholder 2">
            <a:extLst>
              <a:ext uri="{FF2B5EF4-FFF2-40B4-BE49-F238E27FC236}">
                <a16:creationId xmlns:a16="http://schemas.microsoft.com/office/drawing/2014/main" id="{13B41027-6670-BEE8-42EF-7DBB4EE2CC0C}"/>
              </a:ext>
            </a:extLst>
          </p:cNvPr>
          <p:cNvSpPr>
            <a:spLocks noGrp="1"/>
          </p:cNvSpPr>
          <p:nvPr>
            <p:ph idx="1"/>
          </p:nvPr>
        </p:nvSpPr>
        <p:spPr>
          <a:xfrm>
            <a:off x="1024128" y="2286000"/>
            <a:ext cx="10061794" cy="4023360"/>
          </a:xfrm>
        </p:spPr>
        <p:txBody>
          <a:bodyPr>
            <a:normAutofit/>
          </a:bodyPr>
          <a:lstStyle/>
          <a:p>
            <a:r>
              <a:rPr lang="el-GR" dirty="0"/>
              <a:t>Η προσέγγιση IV του Snow βάσει της εταιρίας</a:t>
            </a:r>
            <a:r>
              <a:rPr lang="en-US" dirty="0"/>
              <a:t> </a:t>
            </a:r>
            <a:r>
              <a:rPr lang="el-GR" dirty="0"/>
              <a:t>παροχής πόσιμου νερού λειτουργεί ως εξής: Ορίζουμε</a:t>
            </a:r>
            <a:endParaRPr lang="en-US" dirty="0"/>
          </a:p>
          <a:p>
            <a:endParaRPr lang="en-US" dirty="0"/>
          </a:p>
          <a:p>
            <a:endParaRPr lang="en-US" dirty="0"/>
          </a:p>
          <a:p>
            <a:r>
              <a:rPr lang="el-GR" dirty="0"/>
              <a:t>Για να δείξει τη συνάφεια αυτής της βοηθητικής μεταβλητής, ο Snow υποστήριξε ότι</a:t>
            </a:r>
            <a:endParaRPr lang="en-US" dirty="0"/>
          </a:p>
          <a:p>
            <a:endParaRPr lang="en-US" dirty="0"/>
          </a:p>
          <a:p>
            <a:endParaRPr lang="en-US" dirty="0"/>
          </a:p>
          <a:p>
            <a:r>
              <a:rPr lang="el-GR" dirty="0"/>
              <a:t>Η</a:t>
            </a:r>
            <a:r>
              <a:rPr lang="en-US" dirty="0"/>
              <a:t> </a:t>
            </a:r>
            <a:r>
              <a:rPr lang="el-GR" dirty="0"/>
              <a:t>βοηθητική μεταβλητή είναι εξωγενής αν</a:t>
            </a:r>
            <a:endParaRPr lang="en-US" dirty="0"/>
          </a:p>
        </p:txBody>
      </p:sp>
      <p:pic>
        <p:nvPicPr>
          <p:cNvPr id="5" name="Picture 4">
            <a:extLst>
              <a:ext uri="{FF2B5EF4-FFF2-40B4-BE49-F238E27FC236}">
                <a16:creationId xmlns:a16="http://schemas.microsoft.com/office/drawing/2014/main" id="{0BDE23BD-45C4-80EE-0890-B4E055117133}"/>
              </a:ext>
            </a:extLst>
          </p:cNvPr>
          <p:cNvPicPr>
            <a:picLocks noChangeAspect="1"/>
          </p:cNvPicPr>
          <p:nvPr/>
        </p:nvPicPr>
        <p:blipFill>
          <a:blip r:embed="rId2"/>
          <a:stretch>
            <a:fillRect/>
          </a:stretch>
        </p:blipFill>
        <p:spPr>
          <a:xfrm>
            <a:off x="2660926" y="2949478"/>
            <a:ext cx="7618324" cy="959044"/>
          </a:xfrm>
          <a:prstGeom prst="rect">
            <a:avLst/>
          </a:prstGeom>
        </p:spPr>
      </p:pic>
      <p:pic>
        <p:nvPicPr>
          <p:cNvPr id="7" name="Picture 6">
            <a:extLst>
              <a:ext uri="{FF2B5EF4-FFF2-40B4-BE49-F238E27FC236}">
                <a16:creationId xmlns:a16="http://schemas.microsoft.com/office/drawing/2014/main" id="{43DF5032-873B-5974-D8A8-E1C3125AFAA8}"/>
              </a:ext>
            </a:extLst>
          </p:cNvPr>
          <p:cNvPicPr>
            <a:picLocks noChangeAspect="1"/>
          </p:cNvPicPr>
          <p:nvPr/>
        </p:nvPicPr>
        <p:blipFill>
          <a:blip r:embed="rId3"/>
          <a:stretch>
            <a:fillRect/>
          </a:stretch>
        </p:blipFill>
        <p:spPr>
          <a:xfrm>
            <a:off x="4406264" y="4660265"/>
            <a:ext cx="3138591" cy="581038"/>
          </a:xfrm>
          <a:prstGeom prst="rect">
            <a:avLst/>
          </a:prstGeom>
        </p:spPr>
      </p:pic>
      <p:pic>
        <p:nvPicPr>
          <p:cNvPr id="9" name="Picture 8">
            <a:extLst>
              <a:ext uri="{FF2B5EF4-FFF2-40B4-BE49-F238E27FC236}">
                <a16:creationId xmlns:a16="http://schemas.microsoft.com/office/drawing/2014/main" id="{C22334E9-FC94-68B7-8D00-440EF429AA93}"/>
              </a:ext>
            </a:extLst>
          </p:cNvPr>
          <p:cNvPicPr>
            <a:picLocks noChangeAspect="1"/>
          </p:cNvPicPr>
          <p:nvPr/>
        </p:nvPicPr>
        <p:blipFill>
          <a:blip r:embed="rId4"/>
          <a:stretch>
            <a:fillRect/>
          </a:stretch>
        </p:blipFill>
        <p:spPr>
          <a:xfrm>
            <a:off x="5146415" y="6037541"/>
            <a:ext cx="3240984" cy="536543"/>
          </a:xfrm>
          <a:prstGeom prst="rect">
            <a:avLst/>
          </a:prstGeom>
        </p:spPr>
      </p:pic>
    </p:spTree>
    <p:extLst>
      <p:ext uri="{BB962C8B-B14F-4D97-AF65-F5344CB8AC3E}">
        <p14:creationId xmlns:p14="http://schemas.microsoft.com/office/powerpoint/2010/main" val="3868341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5536-5A2C-4538-ABA3-328A8A543389}"/>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8.2. Ανάλυση Βοηθητικών Μεταβλητών</a:t>
            </a:r>
            <a:endParaRPr lang="en-US" dirty="0"/>
          </a:p>
        </p:txBody>
      </p:sp>
      <p:sp>
        <p:nvSpPr>
          <p:cNvPr id="3" name="Content Placeholder 2">
            <a:extLst>
              <a:ext uri="{FF2B5EF4-FFF2-40B4-BE49-F238E27FC236}">
                <a16:creationId xmlns:a16="http://schemas.microsoft.com/office/drawing/2014/main" id="{AB92DC28-105D-FA35-7618-1E22D81A2CFF}"/>
              </a:ext>
            </a:extLst>
          </p:cNvPr>
          <p:cNvSpPr>
            <a:spLocks noGrp="1"/>
          </p:cNvSpPr>
          <p:nvPr>
            <p:ph idx="1"/>
          </p:nvPr>
        </p:nvSpPr>
        <p:spPr/>
        <p:txBody>
          <a:bodyPr/>
          <a:lstStyle/>
          <a:p>
            <a:pPr algn="l"/>
            <a:r>
              <a:rPr lang="el-GR" sz="2400" b="0" i="0" u="none" strike="noStrike" baseline="0" dirty="0">
                <a:latin typeface="grmn1000"/>
              </a:rPr>
              <a:t>Παρατηρείστε ότι η συνθήκη συνάφειας συνεπάγεται ότι ο παρονομαστής είναι μη μηδενικός. Παρατηρούμε ότι</a:t>
            </a:r>
            <a:r>
              <a:rPr lang="en-US" sz="2400" b="0" i="0" u="none" strike="noStrike" baseline="0" dirty="0">
                <a:latin typeface="grmn1000"/>
              </a:rPr>
              <a:t> </a:t>
            </a:r>
            <a:r>
              <a:rPr lang="el-GR" sz="2400" b="0" i="0" u="none" strike="noStrike" baseline="0" dirty="0">
                <a:latin typeface="grmn1000"/>
              </a:rPr>
              <a:t>το </a:t>
            </a:r>
            <a:r>
              <a:rPr lang="el-GR" sz="2400" b="0" i="1" u="none" strike="noStrike" baseline="0" dirty="0">
                <a:latin typeface="LMMathItalic10-Regular"/>
              </a:rPr>
              <a:t>δ </a:t>
            </a:r>
            <a:r>
              <a:rPr lang="el-GR" sz="2400" b="0" i="0" u="none" strike="noStrike" baseline="0" dirty="0">
                <a:latin typeface="grmn1000"/>
              </a:rPr>
              <a:t>είναι ανάλογο του κλάσματος </a:t>
            </a:r>
            <a:r>
              <a:rPr lang="el-GR" sz="2400" b="0" i="0" u="none" strike="noStrike" baseline="0" dirty="0">
                <a:latin typeface="LMRoman10-Regular"/>
              </a:rPr>
              <a:t>Cov(</a:t>
            </a:r>
            <a:r>
              <a:rPr lang="el-GR" sz="2400" b="0" i="1" u="none" strike="noStrike" baseline="0" dirty="0">
                <a:latin typeface="LMMathItalic10-Regular"/>
              </a:rPr>
              <a:t>c, I</a:t>
            </a:r>
            <a:r>
              <a:rPr lang="el-GR" sz="2400" b="0" i="0" u="none" strike="noStrike" baseline="0" dirty="0">
                <a:latin typeface="LMRoman10-Regular"/>
              </a:rPr>
              <a:t>)</a:t>
            </a:r>
            <a:r>
              <a:rPr lang="el-GR" sz="2400" b="0" i="1" u="none" strike="noStrike" baseline="0" dirty="0">
                <a:latin typeface="LMMathItalic10-Regular"/>
              </a:rPr>
              <a:t>/</a:t>
            </a:r>
            <a:r>
              <a:rPr lang="el-GR" sz="2400" b="0" i="0" u="none" strike="noStrike" baseline="0" dirty="0">
                <a:latin typeface="LMRoman10-Regular"/>
              </a:rPr>
              <a:t>Cov(</a:t>
            </a:r>
            <a:r>
              <a:rPr lang="el-GR" sz="2400" b="0" i="1" u="none" strike="noStrike" baseline="0" dirty="0">
                <a:latin typeface="LMMathItalic10-Regular"/>
              </a:rPr>
              <a:t>w, I</a:t>
            </a:r>
            <a:r>
              <a:rPr lang="el-GR" sz="2400" b="0" i="0" u="none" strike="noStrike" baseline="0" dirty="0">
                <a:latin typeface="LMRoman10-Regular"/>
              </a:rPr>
              <a:t>)</a:t>
            </a:r>
            <a:r>
              <a:rPr lang="el-GR" sz="2400" b="0" i="0" u="none" strike="noStrike" baseline="0" dirty="0">
                <a:latin typeface="grmn1000"/>
              </a:rPr>
              <a:t>, που είναι η Εξίσωση (8-6).</a:t>
            </a:r>
            <a:endParaRPr lang="en-US" sz="2400" b="0" i="0" u="none" strike="noStrike" baseline="0" dirty="0">
              <a:latin typeface="grmn1000"/>
            </a:endParaRPr>
          </a:p>
          <a:p>
            <a:pPr algn="l"/>
            <a:r>
              <a:rPr lang="el-GR" sz="2400" b="0" i="0" u="none" strike="noStrike" baseline="0" dirty="0">
                <a:latin typeface="grmn1000"/>
              </a:rPr>
              <a:t>Θα χρησιμοποιήσουμε τις σχέσεις</a:t>
            </a:r>
            <a:r>
              <a:rPr lang="en-US" sz="2400" dirty="0">
                <a:latin typeface="grmn1000"/>
              </a:rPr>
              <a:t>:</a:t>
            </a:r>
            <a:endParaRPr lang="en-US" dirty="0"/>
          </a:p>
        </p:txBody>
      </p:sp>
      <p:pic>
        <p:nvPicPr>
          <p:cNvPr id="5" name="Picture 4">
            <a:extLst>
              <a:ext uri="{FF2B5EF4-FFF2-40B4-BE49-F238E27FC236}">
                <a16:creationId xmlns:a16="http://schemas.microsoft.com/office/drawing/2014/main" id="{4C0E6D9A-4114-F77A-041D-71048CCAE189}"/>
              </a:ext>
            </a:extLst>
          </p:cNvPr>
          <p:cNvPicPr>
            <a:picLocks noChangeAspect="1"/>
          </p:cNvPicPr>
          <p:nvPr/>
        </p:nvPicPr>
        <p:blipFill>
          <a:blip r:embed="rId2"/>
          <a:stretch>
            <a:fillRect/>
          </a:stretch>
        </p:blipFill>
        <p:spPr>
          <a:xfrm>
            <a:off x="1447799" y="3871308"/>
            <a:ext cx="9826089" cy="2824331"/>
          </a:xfrm>
          <a:prstGeom prst="rect">
            <a:avLst/>
          </a:prstGeom>
        </p:spPr>
      </p:pic>
    </p:spTree>
    <p:extLst>
      <p:ext uri="{BB962C8B-B14F-4D97-AF65-F5344CB8AC3E}">
        <p14:creationId xmlns:p14="http://schemas.microsoft.com/office/powerpoint/2010/main" val="291265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7C0-04DC-5BAF-6F8C-2C362E6B2004}"/>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8.2. Ανάλυση Βοηθητικών Μεταβλητών</a:t>
            </a:r>
            <a:endParaRPr lang="en-US" dirty="0"/>
          </a:p>
        </p:txBody>
      </p:sp>
      <p:sp>
        <p:nvSpPr>
          <p:cNvPr id="3" name="Content Placeholder 2">
            <a:extLst>
              <a:ext uri="{FF2B5EF4-FFF2-40B4-BE49-F238E27FC236}">
                <a16:creationId xmlns:a16="http://schemas.microsoft.com/office/drawing/2014/main" id="{E5DD665E-30AF-A5C7-730D-D9D7ECC0E9AD}"/>
              </a:ext>
            </a:extLst>
          </p:cNvPr>
          <p:cNvSpPr>
            <a:spLocks noGrp="1"/>
          </p:cNvSpPr>
          <p:nvPr>
            <p:ph idx="1"/>
          </p:nvPr>
        </p:nvSpPr>
        <p:spPr>
          <a:xfrm>
            <a:off x="1024128" y="2286000"/>
            <a:ext cx="10674536" cy="4023360"/>
          </a:xfrm>
        </p:spPr>
        <p:txBody>
          <a:bodyPr/>
          <a:lstStyle/>
          <a:p>
            <a:r>
              <a:rPr lang="el-GR" sz="2400" b="0" i="0" u="none" strike="noStrike" baseline="0" dirty="0">
                <a:latin typeface="grmn1000"/>
              </a:rPr>
              <a:t>Για το υπόδειγμα </a:t>
            </a:r>
            <a:r>
              <a:rPr lang="el-GR" sz="2400" b="0" i="1" u="none" strike="noStrike" baseline="0" dirty="0">
                <a:latin typeface="LMMathItalic10-Regular"/>
              </a:rPr>
              <a:t>c</a:t>
            </a:r>
            <a:r>
              <a:rPr lang="el-GR" sz="1400" b="0" i="1" u="none" strike="noStrike" baseline="0" dirty="0">
                <a:latin typeface="LMMathItalic7-Regular"/>
              </a:rPr>
              <a:t>i</a:t>
            </a:r>
            <a:r>
              <a:rPr lang="el-GR" sz="800" b="0" i="1" u="none" strike="noStrike" baseline="0" dirty="0">
                <a:latin typeface="LMMathItalic7-Regular"/>
              </a:rPr>
              <a:t> </a:t>
            </a:r>
            <a:r>
              <a:rPr lang="el-GR" sz="2400" b="0" i="0" u="none" strike="noStrike" baseline="0" dirty="0">
                <a:latin typeface="LMRoman10-Regular"/>
              </a:rPr>
              <a:t>= </a:t>
            </a:r>
            <a:r>
              <a:rPr lang="el-GR" sz="2400" b="0" i="1" u="none" strike="noStrike" baseline="0" dirty="0">
                <a:latin typeface="LMMathItalic10-Regular"/>
              </a:rPr>
              <a:t>a </a:t>
            </a:r>
            <a:r>
              <a:rPr lang="el-GR" sz="2400" b="0" i="0" u="none" strike="noStrike" baseline="0" dirty="0">
                <a:latin typeface="LMRoman10-Regular"/>
              </a:rPr>
              <a:t>+ </a:t>
            </a:r>
            <a:r>
              <a:rPr lang="el-GR" sz="2400" b="0" i="1" u="none" strike="noStrike" baseline="0" dirty="0">
                <a:latin typeface="LMMathItalic10-Regular"/>
              </a:rPr>
              <a:t>δw</a:t>
            </a:r>
            <a:r>
              <a:rPr lang="el-GR" sz="1600" b="0" i="1" u="none" strike="noStrike" baseline="0" dirty="0">
                <a:latin typeface="LMMathItalic7-Regular"/>
              </a:rPr>
              <a:t>i</a:t>
            </a:r>
            <a:r>
              <a:rPr lang="el-GR" sz="800" b="0" i="1" u="none" strike="noStrike" baseline="0" dirty="0">
                <a:latin typeface="LMMathItalic7-Regular"/>
              </a:rPr>
              <a:t> </a:t>
            </a:r>
            <a:r>
              <a:rPr lang="el-GR" sz="2400" b="0" i="0" u="none" strike="noStrike" baseline="0" dirty="0">
                <a:latin typeface="LMRoman10-Regular"/>
              </a:rPr>
              <a:t>+ </a:t>
            </a:r>
            <a:r>
              <a:rPr lang="el-GR" sz="2400" b="0" i="1" u="none" strike="noStrike" baseline="0" dirty="0">
                <a:latin typeface="LMMathItalic10-Regular"/>
              </a:rPr>
              <a:t>ε</a:t>
            </a:r>
            <a:r>
              <a:rPr lang="el-GR" sz="1600" b="0" i="1" u="none" strike="noStrike" baseline="0" dirty="0">
                <a:latin typeface="LMMathItalic7-Regular"/>
              </a:rPr>
              <a:t>i</a:t>
            </a:r>
            <a:r>
              <a:rPr lang="el-GR" sz="2400" b="0" i="0" u="none" strike="noStrike" baseline="0" dirty="0">
                <a:latin typeface="grmn1000"/>
              </a:rPr>
              <a:t>, έχουμε </a:t>
            </a:r>
            <a:r>
              <a:rPr lang="el-GR" sz="2400" b="1" i="1" u="none" strike="noStrike" baseline="0" dirty="0">
                <a:latin typeface="LMMathItalic10-Bold"/>
              </a:rPr>
              <a:t>Z </a:t>
            </a:r>
            <a:r>
              <a:rPr lang="el-GR" sz="2400" b="0" i="0" u="none" strike="noStrike" baseline="0" dirty="0">
                <a:latin typeface="LMRoman10-Regular"/>
              </a:rPr>
              <a:t>= [</a:t>
            </a:r>
            <a:r>
              <a:rPr lang="el-GR" sz="2400" b="1" i="1" u="none" strike="noStrike" baseline="0" dirty="0">
                <a:latin typeface="LMMathItalic10-Bold"/>
              </a:rPr>
              <a:t>i</a:t>
            </a:r>
            <a:r>
              <a:rPr lang="el-GR" sz="2400" b="0" i="1" u="none" strike="noStrike" baseline="0" dirty="0">
                <a:latin typeface="LMMathItalic10-Regular"/>
              </a:rPr>
              <a:t>, </a:t>
            </a:r>
            <a:r>
              <a:rPr lang="el-GR" sz="2400" b="1" i="1" u="none" strike="noStrike" baseline="0" dirty="0">
                <a:latin typeface="LMMathItalic10-Bold"/>
              </a:rPr>
              <a:t>I</a:t>
            </a:r>
            <a:r>
              <a:rPr lang="el-GR" sz="2400" b="0" i="0" u="none" strike="noStrike" baseline="0" dirty="0">
                <a:latin typeface="LMRoman10-Regular"/>
              </a:rPr>
              <a:t>]</a:t>
            </a:r>
            <a:r>
              <a:rPr lang="el-GR" sz="2400" b="0" i="1" u="none" strike="noStrike" baseline="0" dirty="0">
                <a:latin typeface="LMMathItalic10-Regular"/>
              </a:rPr>
              <a:t>,</a:t>
            </a:r>
            <a:r>
              <a:rPr lang="el-GR" sz="2400" b="1" i="1" u="none" strike="noStrike" baseline="0" dirty="0">
                <a:latin typeface="LMMathItalic10-Bold"/>
              </a:rPr>
              <a:t>X </a:t>
            </a:r>
            <a:r>
              <a:rPr lang="el-GR" sz="2400" b="0" i="0" u="none" strike="noStrike" baseline="0" dirty="0">
                <a:latin typeface="LMRoman10-Regular"/>
              </a:rPr>
              <a:t>= [</a:t>
            </a:r>
            <a:r>
              <a:rPr lang="el-GR" sz="2400" b="1" i="1" u="none" strike="noStrike" baseline="0" dirty="0">
                <a:latin typeface="LMMathItalic10-Bold"/>
              </a:rPr>
              <a:t>i</a:t>
            </a:r>
            <a:r>
              <a:rPr lang="el-GR" sz="2400" b="0" i="1" u="none" strike="noStrike" baseline="0" dirty="0">
                <a:latin typeface="LMMathItalic10-Regular"/>
              </a:rPr>
              <a:t>,</a:t>
            </a:r>
            <a:r>
              <a:rPr lang="el-GR" sz="2400" b="1" i="1" u="none" strike="noStrike" baseline="0" dirty="0">
                <a:latin typeface="LMMathItalic10-Bold"/>
              </a:rPr>
              <a:t>w</a:t>
            </a:r>
            <a:r>
              <a:rPr lang="el-GR" sz="2400" b="0" i="0" u="none" strike="noStrike" baseline="0" dirty="0">
                <a:latin typeface="LMRoman10-Regular"/>
              </a:rPr>
              <a:t>] </a:t>
            </a:r>
            <a:r>
              <a:rPr lang="el-GR" sz="2400" b="0" i="0" u="none" strike="noStrike" baseline="0" dirty="0">
                <a:latin typeface="grmn1000"/>
              </a:rPr>
              <a:t>και </a:t>
            </a:r>
            <a:r>
              <a:rPr lang="el-GR" sz="2400" b="1" i="1" u="none" strike="noStrike" baseline="0" dirty="0">
                <a:latin typeface="LMMathItalic10-Bold"/>
              </a:rPr>
              <a:t>y </a:t>
            </a:r>
            <a:r>
              <a:rPr lang="el-GR" sz="2400" b="0" i="0" u="none" strike="noStrike" baseline="0" dirty="0">
                <a:latin typeface="LMRoman10-Regular"/>
              </a:rPr>
              <a:t>= </a:t>
            </a:r>
            <a:r>
              <a:rPr lang="el-GR" sz="2400" b="1" i="1" u="none" strike="noStrike" baseline="0" dirty="0">
                <a:latin typeface="LMMathItalic10-Bold"/>
              </a:rPr>
              <a:t>c</a:t>
            </a:r>
            <a:r>
              <a:rPr lang="el-GR" sz="2400" b="0" i="0" u="none" strike="noStrike" baseline="0" dirty="0">
                <a:latin typeface="grmn1000"/>
              </a:rPr>
              <a:t>. Ο εκτιμητής είναι</a:t>
            </a:r>
            <a:endParaRPr lang="en-US" dirty="0"/>
          </a:p>
        </p:txBody>
      </p:sp>
      <p:pic>
        <p:nvPicPr>
          <p:cNvPr id="5" name="Picture 4">
            <a:extLst>
              <a:ext uri="{FF2B5EF4-FFF2-40B4-BE49-F238E27FC236}">
                <a16:creationId xmlns:a16="http://schemas.microsoft.com/office/drawing/2014/main" id="{AD1F2A59-07B8-97C5-126C-DFDC4A6AA15E}"/>
              </a:ext>
            </a:extLst>
          </p:cNvPr>
          <p:cNvPicPr>
            <a:picLocks noChangeAspect="1"/>
          </p:cNvPicPr>
          <p:nvPr/>
        </p:nvPicPr>
        <p:blipFill>
          <a:blip r:embed="rId2"/>
          <a:stretch>
            <a:fillRect/>
          </a:stretch>
        </p:blipFill>
        <p:spPr>
          <a:xfrm>
            <a:off x="4479900" y="2991447"/>
            <a:ext cx="2586623" cy="875106"/>
          </a:xfrm>
          <a:prstGeom prst="rect">
            <a:avLst/>
          </a:prstGeom>
        </p:spPr>
      </p:pic>
      <p:pic>
        <p:nvPicPr>
          <p:cNvPr id="7" name="Picture 6">
            <a:extLst>
              <a:ext uri="{FF2B5EF4-FFF2-40B4-BE49-F238E27FC236}">
                <a16:creationId xmlns:a16="http://schemas.microsoft.com/office/drawing/2014/main" id="{9F61B5D3-3F73-79F2-E6AD-07E25A860AFB}"/>
              </a:ext>
            </a:extLst>
          </p:cNvPr>
          <p:cNvPicPr>
            <a:picLocks noChangeAspect="1"/>
          </p:cNvPicPr>
          <p:nvPr/>
        </p:nvPicPr>
        <p:blipFill>
          <a:blip r:embed="rId3"/>
          <a:stretch>
            <a:fillRect/>
          </a:stretch>
        </p:blipFill>
        <p:spPr>
          <a:xfrm>
            <a:off x="1491591" y="3613545"/>
            <a:ext cx="9739609" cy="1156418"/>
          </a:xfrm>
          <a:prstGeom prst="rect">
            <a:avLst/>
          </a:prstGeom>
        </p:spPr>
      </p:pic>
    </p:spTree>
    <p:extLst>
      <p:ext uri="{BB962C8B-B14F-4D97-AF65-F5344CB8AC3E}">
        <p14:creationId xmlns:p14="http://schemas.microsoft.com/office/powerpoint/2010/main" val="3671871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0A4-67B3-137B-3B56-623B8C8961F9}"/>
              </a:ext>
            </a:extLst>
          </p:cNvPr>
          <p:cNvSpPr>
            <a:spLocks noGrp="1"/>
          </p:cNvSpPr>
          <p:nvPr>
            <p:ph type="title"/>
          </p:nvPr>
        </p:nvSpPr>
        <p:spPr/>
        <p:txBody>
          <a:bodyPr>
            <a:normAutofit/>
          </a:bodyPr>
          <a:lstStyle/>
          <a:p>
            <a:r>
              <a:rPr lang="el-GR" sz="3600" dirty="0"/>
              <a:t>Παράδειγμα 8.3. Το Πλήθος των Ρεμάτων ως Βοηθητική Μεταβλητή</a:t>
            </a:r>
            <a:endParaRPr lang="en-US" sz="3600" dirty="0"/>
          </a:p>
        </p:txBody>
      </p:sp>
      <p:sp>
        <p:nvSpPr>
          <p:cNvPr id="3" name="Content Placeholder 2">
            <a:extLst>
              <a:ext uri="{FF2B5EF4-FFF2-40B4-BE49-F238E27FC236}">
                <a16:creationId xmlns:a16="http://schemas.microsoft.com/office/drawing/2014/main" id="{9D90D0F2-A595-3BFC-B044-B38245EE4E5D}"/>
              </a:ext>
            </a:extLst>
          </p:cNvPr>
          <p:cNvSpPr>
            <a:spLocks noGrp="1"/>
          </p:cNvSpPr>
          <p:nvPr>
            <p:ph idx="1"/>
          </p:nvPr>
        </p:nvSpPr>
        <p:spPr>
          <a:xfrm>
            <a:off x="1024128" y="2286000"/>
            <a:ext cx="10052367" cy="4023360"/>
          </a:xfrm>
        </p:spPr>
        <p:txBody>
          <a:bodyPr/>
          <a:lstStyle/>
          <a:p>
            <a:r>
              <a:rPr lang="el-GR" dirty="0"/>
              <a:t>Η Hoxby (2000) μελέτησε την επίδραση της «επιλογής» ετών σχολικής φοίτησης στα εκπαιδευτικά επιτεύγματα.</a:t>
            </a:r>
            <a:r>
              <a:rPr lang="en-US" dirty="0"/>
              <a:t> </a:t>
            </a:r>
            <a:r>
              <a:rPr lang="el-GR" dirty="0"/>
              <a:t>Οι εξεταζόμενες εξισώσεις ήταν της μορφής</a:t>
            </a:r>
            <a:endParaRPr lang="en-US" dirty="0"/>
          </a:p>
          <a:p>
            <a:endParaRPr lang="en-US" dirty="0"/>
          </a:p>
          <a:p>
            <a:endParaRPr lang="en-US" dirty="0"/>
          </a:p>
          <a:p>
            <a:r>
              <a:rPr lang="el-GR" dirty="0"/>
              <a:t>όπου με «ikm» συμβολίζεται το νοικοκυριό i στην περιοχή k στην αγορά m, A</a:t>
            </a:r>
            <a:r>
              <a:rPr lang="el-GR" baseline="-25000" dirty="0"/>
              <a:t>ikm</a:t>
            </a:r>
            <a:r>
              <a:rPr lang="el-GR" dirty="0"/>
              <a:t> είναι ένα μέτρο των εκπαιδευτικών</a:t>
            </a:r>
            <a:r>
              <a:rPr lang="en-US" dirty="0"/>
              <a:t> </a:t>
            </a:r>
            <a:r>
              <a:rPr lang="el-GR" dirty="0"/>
              <a:t>επιτευγμάτων και E</a:t>
            </a:r>
            <a:r>
              <a:rPr lang="el-GR" baseline="-25000" dirty="0"/>
              <a:t>ikm</a:t>
            </a:r>
            <a:r>
              <a:rPr lang="el-GR" dirty="0"/>
              <a:t> είναι οι κατά κεφαλήν δαπάνες.</a:t>
            </a:r>
            <a:endParaRPr lang="en-US" dirty="0"/>
          </a:p>
        </p:txBody>
      </p:sp>
      <p:pic>
        <p:nvPicPr>
          <p:cNvPr id="5" name="Picture 4">
            <a:extLst>
              <a:ext uri="{FF2B5EF4-FFF2-40B4-BE49-F238E27FC236}">
                <a16:creationId xmlns:a16="http://schemas.microsoft.com/office/drawing/2014/main" id="{9D1F2F08-588D-4FBF-45BD-A38700CF90FF}"/>
              </a:ext>
            </a:extLst>
          </p:cNvPr>
          <p:cNvPicPr>
            <a:picLocks noChangeAspect="1"/>
          </p:cNvPicPr>
          <p:nvPr/>
        </p:nvPicPr>
        <p:blipFill>
          <a:blip r:embed="rId2"/>
          <a:stretch>
            <a:fillRect/>
          </a:stretch>
        </p:blipFill>
        <p:spPr>
          <a:xfrm>
            <a:off x="2295138" y="3123664"/>
            <a:ext cx="7549317" cy="873301"/>
          </a:xfrm>
          <a:prstGeom prst="rect">
            <a:avLst/>
          </a:prstGeom>
        </p:spPr>
      </p:pic>
    </p:spTree>
    <p:extLst>
      <p:ext uri="{BB962C8B-B14F-4D97-AF65-F5344CB8AC3E}">
        <p14:creationId xmlns:p14="http://schemas.microsoft.com/office/powerpoint/2010/main" val="4276145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D84C-680C-2904-E6AA-E7CC1932BFE5}"/>
              </a:ext>
            </a:extLst>
          </p:cNvPr>
          <p:cNvSpPr>
            <a:spLocks noGrp="1"/>
          </p:cNvSpPr>
          <p:nvPr>
            <p:ph type="title"/>
          </p:nvPr>
        </p:nvSpPr>
        <p:spPr>
          <a:xfrm>
            <a:off x="1024128" y="585216"/>
            <a:ext cx="10957340" cy="1499616"/>
          </a:xfrm>
        </p:spPr>
        <p:txBody>
          <a:bodyPr>
            <a:normAutofit/>
          </a:bodyPr>
          <a:lstStyle/>
          <a:p>
            <a:r>
              <a:rPr lang="el-GR" sz="3200" dirty="0"/>
              <a:t>Ελάχιστα τετράγωνα δύο σταδίων, συναρτήσεις ελέγχου και μέγιστη</a:t>
            </a:r>
            <a:r>
              <a:rPr lang="en-US" sz="3200" dirty="0"/>
              <a:t> </a:t>
            </a:r>
            <a:r>
              <a:rPr lang="el-GR" sz="3200" dirty="0"/>
              <a:t>πιθανοφάνεια περιορισμένης πληροφόρησης</a:t>
            </a:r>
            <a:endParaRPr lang="en-US" sz="3200" dirty="0"/>
          </a:p>
        </p:txBody>
      </p:sp>
      <p:sp>
        <p:nvSpPr>
          <p:cNvPr id="3" name="Content Placeholder 2">
            <a:extLst>
              <a:ext uri="{FF2B5EF4-FFF2-40B4-BE49-F238E27FC236}">
                <a16:creationId xmlns:a16="http://schemas.microsoft.com/office/drawing/2014/main" id="{63073103-1F1E-C5AD-C5F4-0BC951F73808}"/>
              </a:ext>
            </a:extLst>
          </p:cNvPr>
          <p:cNvSpPr>
            <a:spLocks noGrp="1"/>
          </p:cNvSpPr>
          <p:nvPr>
            <p:ph idx="1"/>
          </p:nvPr>
        </p:nvSpPr>
        <p:spPr/>
        <p:txBody>
          <a:bodyPr/>
          <a:lstStyle/>
          <a:p>
            <a:r>
              <a:rPr lang="el-GR" dirty="0"/>
              <a:t>΄Εως τώρα, υποθέταμε ότι το πλήθος των βοηθητικών μεταβλητών στη Z ισούται με το πλήθος των μεταβλητών (εξωγενών και ενδογενών) στη </a:t>
            </a:r>
            <a:r>
              <a:rPr lang="el-GR" b="1" dirty="0"/>
              <a:t>X</a:t>
            </a:r>
            <a:r>
              <a:rPr lang="el-GR" dirty="0"/>
              <a:t>.</a:t>
            </a:r>
            <a:endParaRPr lang="en-US" dirty="0"/>
          </a:p>
          <a:p>
            <a:r>
              <a:rPr lang="el-GR" dirty="0"/>
              <a:t>΄Ετσι, οι εξισώσεις του υποδείγματος είναι</a:t>
            </a:r>
            <a:endParaRPr lang="en-US" dirty="0"/>
          </a:p>
        </p:txBody>
      </p:sp>
      <p:pic>
        <p:nvPicPr>
          <p:cNvPr id="5" name="Picture 4">
            <a:extLst>
              <a:ext uri="{FF2B5EF4-FFF2-40B4-BE49-F238E27FC236}">
                <a16:creationId xmlns:a16="http://schemas.microsoft.com/office/drawing/2014/main" id="{002466F8-BDB7-0185-8DC4-68F09E393A65}"/>
              </a:ext>
            </a:extLst>
          </p:cNvPr>
          <p:cNvPicPr>
            <a:picLocks noChangeAspect="1"/>
          </p:cNvPicPr>
          <p:nvPr/>
        </p:nvPicPr>
        <p:blipFill>
          <a:blip r:embed="rId2"/>
          <a:stretch>
            <a:fillRect/>
          </a:stretch>
        </p:blipFill>
        <p:spPr>
          <a:xfrm>
            <a:off x="2505848" y="3620186"/>
            <a:ext cx="7660015" cy="1159203"/>
          </a:xfrm>
          <a:prstGeom prst="rect">
            <a:avLst/>
          </a:prstGeom>
        </p:spPr>
      </p:pic>
    </p:spTree>
    <p:extLst>
      <p:ext uri="{BB962C8B-B14F-4D97-AF65-F5344CB8AC3E}">
        <p14:creationId xmlns:p14="http://schemas.microsoft.com/office/powerpoint/2010/main" val="3407841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88FE-01DE-CF72-947F-AC84EB3FC305}"/>
              </a:ext>
            </a:extLst>
          </p:cNvPr>
          <p:cNvSpPr>
            <a:spLocks noGrp="1"/>
          </p:cNvSpPr>
          <p:nvPr>
            <p:ph type="title"/>
          </p:nvPr>
        </p:nvSpPr>
        <p:spPr>
          <a:xfrm>
            <a:off x="1024128" y="585216"/>
            <a:ext cx="10787658" cy="1499616"/>
          </a:xfrm>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Ελάχιστα τετράγωνα δύο σταδίων, συναρτήσεις ελέγχου και μέγιστη</a:t>
            </a:r>
            <a:r>
              <a:rPr kumimoji="0" lang="en-US" sz="32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 </a:t>
            </a:r>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πιθανοφάνεια περιορισμένης πληροφόρησης</a:t>
            </a:r>
            <a:endParaRPr lang="en-US" dirty="0"/>
          </a:p>
        </p:txBody>
      </p:sp>
      <p:sp>
        <p:nvSpPr>
          <p:cNvPr id="3" name="Content Placeholder 2">
            <a:extLst>
              <a:ext uri="{FF2B5EF4-FFF2-40B4-BE49-F238E27FC236}">
                <a16:creationId xmlns:a16="http://schemas.microsoft.com/office/drawing/2014/main" id="{6376F7A2-2608-EEF6-A12B-6456F77507C3}"/>
              </a:ext>
            </a:extLst>
          </p:cNvPr>
          <p:cNvSpPr>
            <a:spLocks noGrp="1"/>
          </p:cNvSpPr>
          <p:nvPr>
            <p:ph idx="1"/>
          </p:nvPr>
        </p:nvSpPr>
        <p:spPr>
          <a:xfrm>
            <a:off x="622169" y="2286000"/>
            <a:ext cx="11189617" cy="4023360"/>
          </a:xfrm>
        </p:spPr>
        <p:txBody>
          <a:bodyPr/>
          <a:lstStyle/>
          <a:p>
            <a:pPr algn="l"/>
            <a:r>
              <a:rPr lang="el-GR" sz="2400" dirty="0">
                <a:latin typeface="grmn1000"/>
              </a:rPr>
              <a:t>Μ</a:t>
            </a:r>
            <a:r>
              <a:rPr lang="el-GR" sz="2400" b="0" i="0" u="none" strike="noStrike" baseline="0" dirty="0">
                <a:latin typeface="grmn1000"/>
              </a:rPr>
              <a:t>ε την επιλογή</a:t>
            </a:r>
            <a:r>
              <a:rPr lang="en-US" sz="2400" b="0" i="0" u="none" strike="noStrike" baseline="0" dirty="0">
                <a:latin typeface="grmn1000"/>
              </a:rPr>
              <a:t> </a:t>
            </a:r>
            <a:r>
              <a:rPr lang="el-GR" sz="2400" b="0" i="0" u="none" strike="noStrike" baseline="0" dirty="0">
                <a:latin typeface="grmn1000"/>
              </a:rPr>
              <a:t>ενός υποσυνόλου των διαθέσιμων βοηθητικών μεταβλητών αφήναμε ανεκμετάλλευτες τις πληροφορίες που</a:t>
            </a:r>
            <a:r>
              <a:rPr lang="en-US" sz="2400" b="0" i="0" u="none" strike="noStrike" baseline="0" dirty="0">
                <a:latin typeface="grmn1000"/>
              </a:rPr>
              <a:t> </a:t>
            </a:r>
            <a:r>
              <a:rPr lang="el-GR" sz="2400" b="0" i="0" u="none" strike="noStrike" baseline="0" dirty="0">
                <a:latin typeface="grmn1000"/>
              </a:rPr>
              <a:t>μας παρέχει το δείγμα—φαίνεται ευνόητο ότι είναι προτιμότερο να χρησιμοποιήσουμε ολόκληρη τη μήτρα</a:t>
            </a:r>
            <a:r>
              <a:rPr lang="en-US" sz="2400" b="0" i="0" u="none" strike="noStrike" baseline="0" dirty="0">
                <a:latin typeface="grmn1000"/>
              </a:rPr>
              <a:t> </a:t>
            </a:r>
            <a:r>
              <a:rPr lang="el-GR" sz="2400" b="1" i="1" u="none" strike="noStrike" baseline="0" dirty="0">
                <a:latin typeface="LMMathItalic10-Bold"/>
              </a:rPr>
              <a:t>Z</a:t>
            </a:r>
            <a:r>
              <a:rPr lang="el-GR" sz="2400" b="0" i="0" u="none" strike="noStrike" baseline="0" dirty="0">
                <a:latin typeface="grmn1000"/>
              </a:rPr>
              <a:t>, ακόμη κι αν </a:t>
            </a:r>
            <a:r>
              <a:rPr lang="el-GR" sz="2400" b="0" i="1" u="none" strike="noStrike" baseline="0" dirty="0">
                <a:latin typeface="LMMathItalic10-Regular"/>
              </a:rPr>
              <a:t>L &gt; K</a:t>
            </a:r>
            <a:r>
              <a:rPr lang="el-GR" sz="2400" b="0" i="0" u="none" strike="noStrike" baseline="0" dirty="0">
                <a:latin typeface="grmn1000"/>
              </a:rPr>
              <a:t>.</a:t>
            </a:r>
          </a:p>
          <a:p>
            <a:pPr algn="l"/>
            <a:r>
              <a:rPr lang="el-GR" dirty="0"/>
              <a:t>Τα αποτελέσματα που εξάγουμε εδώ ισχύουν και στην περίπτωση της μιας ενδογενούς μεταβλητής και της μιας βοηθητικής μεταβλητής.</a:t>
            </a:r>
          </a:p>
          <a:p>
            <a:pPr algn="l"/>
            <a:r>
              <a:rPr lang="el-GR" dirty="0"/>
              <a:t>Στο υπόδειγμα</a:t>
            </a:r>
          </a:p>
          <a:p>
            <a:pPr algn="l"/>
            <a:endParaRPr lang="el-GR" dirty="0"/>
          </a:p>
          <a:p>
            <a:pPr algn="l"/>
            <a:r>
              <a:rPr lang="el-GR" dirty="0"/>
              <a:t>όπου </a:t>
            </a:r>
            <a:r>
              <a:rPr lang="el-GR" baseline="30000" dirty="0"/>
              <a:t>x</a:t>
            </a:r>
            <a:r>
              <a:rPr lang="el-GR" dirty="0"/>
              <a:t>2 είναι μια μεταβλητή και υπάρχει μια βοηθητική μεταβλητή, </a:t>
            </a:r>
            <a:r>
              <a:rPr lang="el-GR" baseline="30000" dirty="0"/>
              <a:t>z</a:t>
            </a:r>
            <a:r>
              <a:rPr lang="el-GR" dirty="0"/>
              <a:t>1, που είναι συναφής και εξωγενής.</a:t>
            </a:r>
            <a:endParaRPr lang="en-US" dirty="0"/>
          </a:p>
        </p:txBody>
      </p:sp>
      <p:pic>
        <p:nvPicPr>
          <p:cNvPr id="5" name="Picture 4">
            <a:extLst>
              <a:ext uri="{FF2B5EF4-FFF2-40B4-BE49-F238E27FC236}">
                <a16:creationId xmlns:a16="http://schemas.microsoft.com/office/drawing/2014/main" id="{3B894009-E4C3-3347-193D-78E376A343CC}"/>
              </a:ext>
            </a:extLst>
          </p:cNvPr>
          <p:cNvPicPr>
            <a:picLocks noChangeAspect="1"/>
          </p:cNvPicPr>
          <p:nvPr/>
        </p:nvPicPr>
        <p:blipFill>
          <a:blip r:embed="rId2"/>
          <a:stretch>
            <a:fillRect/>
          </a:stretch>
        </p:blipFill>
        <p:spPr>
          <a:xfrm>
            <a:off x="2999228" y="4602536"/>
            <a:ext cx="2741512" cy="591633"/>
          </a:xfrm>
          <a:prstGeom prst="rect">
            <a:avLst/>
          </a:prstGeom>
        </p:spPr>
      </p:pic>
    </p:spTree>
    <p:extLst>
      <p:ext uri="{BB962C8B-B14F-4D97-AF65-F5344CB8AC3E}">
        <p14:creationId xmlns:p14="http://schemas.microsoft.com/office/powerpoint/2010/main" val="1944744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7CC0-C450-AC81-20ED-BBB7781DAE12}"/>
              </a:ext>
            </a:extLst>
          </p:cNvPr>
          <p:cNvSpPr>
            <a:spLocks noGrp="1"/>
          </p:cNvSpPr>
          <p:nvPr>
            <p:ph type="title"/>
          </p:nvPr>
        </p:nvSpPr>
        <p:spPr>
          <a:xfrm>
            <a:off x="984975" y="104449"/>
            <a:ext cx="10222049" cy="1499616"/>
          </a:xfrm>
        </p:spPr>
        <p:txBody>
          <a:bodyPr>
            <a:normAutofit/>
          </a:bodyPr>
          <a:lstStyle/>
          <a:p>
            <a:r>
              <a:rPr lang="el-GR" sz="4000" dirty="0"/>
              <a:t>Ελάχιστα τετράγωνα δύο σταδίων</a:t>
            </a:r>
            <a:endParaRPr lang="en-US" sz="4000" dirty="0"/>
          </a:p>
        </p:txBody>
      </p:sp>
      <p:sp>
        <p:nvSpPr>
          <p:cNvPr id="3" name="Content Placeholder 2">
            <a:extLst>
              <a:ext uri="{FF2B5EF4-FFF2-40B4-BE49-F238E27FC236}">
                <a16:creationId xmlns:a16="http://schemas.microsoft.com/office/drawing/2014/main" id="{46261C5B-C8A3-75E2-B63F-CCBAFDB543ED}"/>
              </a:ext>
            </a:extLst>
          </p:cNvPr>
          <p:cNvSpPr>
            <a:spLocks noGrp="1"/>
          </p:cNvSpPr>
          <p:nvPr>
            <p:ph idx="1"/>
          </p:nvPr>
        </p:nvSpPr>
        <p:spPr>
          <a:xfrm>
            <a:off x="1099541" y="1141462"/>
            <a:ext cx="11240144" cy="4765250"/>
          </a:xfrm>
        </p:spPr>
        <p:txBody>
          <a:bodyPr>
            <a:normAutofit/>
          </a:bodyPr>
          <a:lstStyle/>
          <a:p>
            <a:pPr algn="l"/>
            <a:r>
              <a:rPr lang="el-GR" sz="2400" b="0" i="0" u="none" strike="noStrike" baseline="0" dirty="0">
                <a:latin typeface="grmn1000"/>
              </a:rPr>
              <a:t>Αν η μήτρα </a:t>
            </a:r>
            <a:r>
              <a:rPr lang="el-GR" sz="2400" b="1" i="1" u="none" strike="noStrike" baseline="0" dirty="0">
                <a:latin typeface="LMMathItalic10-Bold"/>
              </a:rPr>
              <a:t>Z </a:t>
            </a:r>
            <a:r>
              <a:rPr lang="el-GR" sz="2400" b="0" i="0" u="none" strike="noStrike" baseline="0" dirty="0">
                <a:latin typeface="grmn1000"/>
              </a:rPr>
              <a:t>περιλαμβάνει περισσότερες μεταβλητές από τη </a:t>
            </a:r>
            <a:r>
              <a:rPr lang="el-GR" sz="2400" b="1" i="1" u="none" strike="noStrike" baseline="0" dirty="0">
                <a:latin typeface="LMMathItalic10-Bold"/>
              </a:rPr>
              <a:t>X</a:t>
            </a:r>
            <a:r>
              <a:rPr lang="el-GR" sz="2400" b="0" i="0" u="none" strike="noStrike" baseline="0" dirty="0">
                <a:latin typeface="grmn1000"/>
              </a:rPr>
              <a:t>, τότε το γινόμενο </a:t>
            </a:r>
            <a:r>
              <a:rPr lang="el-GR" sz="2400" b="1" i="1" u="none" strike="noStrike" baseline="0" dirty="0">
                <a:latin typeface="LMMathItalic10-Bold"/>
              </a:rPr>
              <a:t>Z’X </a:t>
            </a:r>
            <a:r>
              <a:rPr lang="el-GR" sz="2400" b="0" i="0" u="none" strike="noStrike" baseline="0" dirty="0">
                <a:latin typeface="grmn1000"/>
              </a:rPr>
              <a:t>θα είναι μια μήτρα </a:t>
            </a:r>
            <a:r>
              <a:rPr lang="el-GR" sz="2400" b="0" i="1" u="none" strike="noStrike" baseline="0" dirty="0">
                <a:latin typeface="LMMathItalic10-Regular"/>
              </a:rPr>
              <a:t>L </a:t>
            </a:r>
            <a:r>
              <a:rPr lang="el-GR" sz="2400" b="0" i="1" u="none" strike="noStrike" baseline="0" dirty="0">
                <a:latin typeface="LMMathSymbols10-Regular"/>
              </a:rPr>
              <a:t>× </a:t>
            </a:r>
            <a:r>
              <a:rPr lang="el-GR" sz="2400" b="0" i="1" u="none" strike="noStrike" baseline="0" dirty="0">
                <a:latin typeface="LMMathItalic10-Regular"/>
              </a:rPr>
              <a:t>K </a:t>
            </a:r>
            <a:r>
              <a:rPr lang="el-GR" sz="2400" b="0" i="0" u="none" strike="noStrike" baseline="0" dirty="0">
                <a:latin typeface="grmn1000"/>
              </a:rPr>
              <a:t>βαθμού </a:t>
            </a:r>
            <a:r>
              <a:rPr lang="el-GR" sz="2400" b="0" i="1" u="none" strike="noStrike" baseline="0" dirty="0">
                <a:latin typeface="LMMathItalic10-Regular"/>
              </a:rPr>
              <a:t>K &lt; L </a:t>
            </a:r>
            <a:r>
              <a:rPr lang="el-GR" sz="2400" b="0" i="0" u="none" strike="noStrike" baseline="0" dirty="0">
                <a:latin typeface="grmn1000"/>
              </a:rPr>
              <a:t>και, συνεπώς, δε θα αντιστρέφεται—η Εξίσωση δεν μπορεί να χρησιμοποιηθεί.</a:t>
            </a:r>
          </a:p>
          <a:p>
            <a:pPr algn="l"/>
            <a:r>
              <a:rPr lang="el-GR" sz="2400" b="0" i="0" u="none" strike="noStrike" baseline="0" dirty="0">
                <a:latin typeface="grmn1000"/>
              </a:rPr>
              <a:t>Το σημαντικό αποτέλεσμα για την εκτίμηση είναι ότι </a:t>
            </a:r>
            <a:r>
              <a:rPr lang="el-GR" sz="2400" b="0" i="0" u="none" strike="noStrike" baseline="0" dirty="0">
                <a:latin typeface="LMRoman10-Regular"/>
              </a:rPr>
              <a:t>(</a:t>
            </a:r>
            <a:r>
              <a:rPr lang="el-GR" sz="2400" b="1" i="1" u="none" strike="noStrike" baseline="0" dirty="0">
                <a:latin typeface="LMMathItalic10-Bold"/>
              </a:rPr>
              <a:t>Z’</a:t>
            </a:r>
            <a:r>
              <a:rPr lang="el-GR" sz="2400" i="1" u="none" strike="noStrike" baseline="0" dirty="0">
                <a:latin typeface="LMMathItalic10-Bold"/>
              </a:rPr>
              <a:t>ε</a:t>
            </a:r>
            <a:r>
              <a:rPr lang="el-GR" sz="2400" b="0" i="1" u="none" strike="noStrike" baseline="0" dirty="0">
                <a:latin typeface="LMMathItalic10-Regular"/>
              </a:rPr>
              <a:t>/n</a:t>
            </a:r>
            <a:r>
              <a:rPr lang="el-GR" sz="2400" b="0" i="0" u="none" strike="noStrike" baseline="0" dirty="0">
                <a:latin typeface="LMRoman10-Regular"/>
              </a:rPr>
              <a:t>) = </a:t>
            </a:r>
            <a:r>
              <a:rPr lang="el-GR" sz="2400" b="1" i="0" u="none" strike="noStrike" baseline="0" dirty="0">
                <a:latin typeface="LMRoman10-Bold"/>
              </a:rPr>
              <a:t>0</a:t>
            </a:r>
            <a:r>
              <a:rPr lang="el-GR" sz="2400" b="0" i="0" u="none" strike="noStrike" baseline="0" dirty="0">
                <a:latin typeface="grmn1000"/>
              </a:rPr>
              <a:t>.</a:t>
            </a:r>
          </a:p>
          <a:p>
            <a:pPr algn="l"/>
            <a:r>
              <a:rPr lang="el-GR" dirty="0"/>
              <a:t>Μια καλύτερη επιλογή, κατά την οποία χρησιμοποιούνται όλες οι βοηθητικές μεταβλητές, είναι η προβολή των στηλών της </a:t>
            </a:r>
            <a:r>
              <a:rPr lang="el-GR" b="1" dirty="0"/>
              <a:t>X</a:t>
            </a:r>
            <a:r>
              <a:rPr lang="el-GR" dirty="0"/>
              <a:t> στον χώρο των στηλών της </a:t>
            </a:r>
            <a:r>
              <a:rPr lang="el-GR" b="1" dirty="0"/>
              <a:t>Z</a:t>
            </a:r>
            <a:r>
              <a:rPr lang="el-GR" dirty="0"/>
              <a:t>,</a:t>
            </a:r>
          </a:p>
          <a:p>
            <a:pPr algn="l"/>
            <a:endParaRPr lang="el-GR" dirty="0"/>
          </a:p>
          <a:p>
            <a:pPr algn="l"/>
            <a:endParaRPr lang="el-GR" dirty="0"/>
          </a:p>
          <a:p>
            <a:pPr algn="l"/>
            <a:r>
              <a:rPr lang="el-GR" dirty="0"/>
              <a:t>Οι βοηθητικές μεταβλητές σε αυτή την περίπτωση είναι γραμμικοί συνδυασμοί των μεταβλητών (των στηλών) της Z. Με αυτή την επιλογή βοηθητικών μεταβλητών, έχουμε</a:t>
            </a:r>
            <a:endParaRPr lang="en-US" dirty="0"/>
          </a:p>
        </p:txBody>
      </p:sp>
      <p:pic>
        <p:nvPicPr>
          <p:cNvPr id="5" name="Picture 4">
            <a:extLst>
              <a:ext uri="{FF2B5EF4-FFF2-40B4-BE49-F238E27FC236}">
                <a16:creationId xmlns:a16="http://schemas.microsoft.com/office/drawing/2014/main" id="{8493EDC4-B09E-2A91-9E7F-A4E9B25A4904}"/>
              </a:ext>
            </a:extLst>
          </p:cNvPr>
          <p:cNvPicPr>
            <a:picLocks noChangeAspect="1"/>
          </p:cNvPicPr>
          <p:nvPr/>
        </p:nvPicPr>
        <p:blipFill>
          <a:blip r:embed="rId2"/>
          <a:stretch>
            <a:fillRect/>
          </a:stretch>
        </p:blipFill>
        <p:spPr>
          <a:xfrm>
            <a:off x="4169762" y="3697133"/>
            <a:ext cx="3567819" cy="595112"/>
          </a:xfrm>
          <a:prstGeom prst="rect">
            <a:avLst/>
          </a:prstGeom>
        </p:spPr>
      </p:pic>
      <p:pic>
        <p:nvPicPr>
          <p:cNvPr id="7" name="Picture 6">
            <a:extLst>
              <a:ext uri="{FF2B5EF4-FFF2-40B4-BE49-F238E27FC236}">
                <a16:creationId xmlns:a16="http://schemas.microsoft.com/office/drawing/2014/main" id="{BD3BD7D0-0427-3FA5-154C-4B39372CC0AF}"/>
              </a:ext>
            </a:extLst>
          </p:cNvPr>
          <p:cNvPicPr>
            <a:picLocks noChangeAspect="1"/>
          </p:cNvPicPr>
          <p:nvPr/>
        </p:nvPicPr>
        <p:blipFill>
          <a:blip r:embed="rId3"/>
          <a:stretch>
            <a:fillRect/>
          </a:stretch>
        </p:blipFill>
        <p:spPr>
          <a:xfrm>
            <a:off x="3575873" y="5409261"/>
            <a:ext cx="5362677" cy="976052"/>
          </a:xfrm>
          <a:prstGeom prst="rect">
            <a:avLst/>
          </a:prstGeom>
        </p:spPr>
      </p:pic>
    </p:spTree>
    <p:extLst>
      <p:ext uri="{BB962C8B-B14F-4D97-AF65-F5344CB8AC3E}">
        <p14:creationId xmlns:p14="http://schemas.microsoft.com/office/powerpoint/2010/main" val="4055602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6F25-C44E-CDD1-AE62-C4089A907C90}"/>
              </a:ext>
            </a:extLst>
          </p:cNvPr>
          <p:cNvSpPr>
            <a:spLocks noGrp="1"/>
          </p:cNvSpPr>
          <p:nvPr>
            <p:ph type="title"/>
          </p:nvPr>
        </p:nvSpPr>
        <p:spPr>
          <a:xfrm>
            <a:off x="1024127" y="297311"/>
            <a:ext cx="9720072" cy="1072224"/>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Ελάχιστα τετράγωνα δύο σταδίων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4EB136-FAA1-9617-0256-BA076BE740F1}"/>
                  </a:ext>
                </a:extLst>
              </p:cNvPr>
              <p:cNvSpPr>
                <a:spLocks noGrp="1"/>
              </p:cNvSpPr>
              <p:nvPr>
                <p:ph idx="1"/>
              </p:nvPr>
            </p:nvSpPr>
            <p:spPr>
              <a:xfrm>
                <a:off x="1320804" y="1342932"/>
                <a:ext cx="10556969" cy="5515067"/>
              </a:xfrm>
            </p:spPr>
            <p:txBody>
              <a:bodyPr/>
              <a:lstStyle/>
              <a:p>
                <a:r>
                  <a:rPr lang="el-GR" dirty="0"/>
                  <a:t>Κλείνουμε αυτή την ενότητα με ορισμένα πρακτικά ζητήματα σχετικά με τη χρήση του εκτιμητή βοηθητικών μεταβλητών. Πολλαπλασιάζοντας τις μήτρες της παραπάνω αλγεβρικής έκφρασης, μπορούμε να δείξουμε ότι</a:t>
                </a:r>
              </a:p>
              <a:p>
                <a:endParaRPr lang="el-GR" dirty="0"/>
              </a:p>
              <a:p>
                <a:endParaRPr lang="el-GR" dirty="0"/>
              </a:p>
              <a:p>
                <a:endParaRPr lang="el-GR" dirty="0"/>
              </a:p>
              <a:p>
                <a:r>
                  <a:rPr lang="el-GR" sz="2400" b="0" i="0" u="none" strike="noStrike" baseline="0" dirty="0">
                    <a:latin typeface="grmn1000"/>
                  </a:rPr>
                  <a:t>επειδή η μήτρα </a:t>
                </a:r>
                <a:r>
                  <a:rPr lang="el-GR" sz="2400" b="1" i="1" u="none" strike="noStrike" baseline="0" dirty="0">
                    <a:latin typeface="LMMathItalic10-Bold"/>
                  </a:rPr>
                  <a:t>I </a:t>
                </a:r>
                <a:r>
                  <a:rPr lang="el-GR" sz="2400" b="0" i="1" u="none" strike="noStrike" baseline="0" dirty="0">
                    <a:latin typeface="LMMathSymbols10-Regular"/>
                  </a:rPr>
                  <a:t>−</a:t>
                </a:r>
                <a:r>
                  <a:rPr lang="el-GR" sz="2400" b="1" i="1" u="none" strike="noStrike" baseline="30000" dirty="0">
                    <a:latin typeface="LMMathItalic10-Bold"/>
                  </a:rPr>
                  <a:t>M</a:t>
                </a:r>
                <a:r>
                  <a:rPr lang="el-GR" sz="1400" b="1" i="1" u="none" strike="noStrike" baseline="0" dirty="0">
                    <a:latin typeface="LMMathItalic10-Bold"/>
                  </a:rPr>
                  <a:t>Z </a:t>
                </a:r>
                <a:r>
                  <a:rPr lang="el-GR" sz="2400" b="0" i="0" u="none" strike="noStrike" baseline="0" dirty="0">
                    <a:latin typeface="grmn1000"/>
                  </a:rPr>
                  <a:t>είναι ταυτοδύναμη.</a:t>
                </a:r>
              </a:p>
              <a:p>
                <a:r>
                  <a:rPr lang="el-GR" sz="2400" b="0" i="0" u="none" strike="noStrike" baseline="0" dirty="0">
                    <a:latin typeface="grmn1000"/>
                  </a:rPr>
                  <a:t>Η </a:t>
                </a:r>
                <a14:m>
                  <m:oMath xmlns:m="http://schemas.openxmlformats.org/officeDocument/2006/math">
                    <m:acc>
                      <m:accPr>
                        <m:chr m:val="̂"/>
                        <m:ctrlPr>
                          <a:rPr lang="el-GR" sz="2400" b="0" i="1" u="none" strike="noStrike" baseline="0" smtClean="0">
                            <a:latin typeface="Cambria Math" panose="02040503050406030204" pitchFamily="18" charset="0"/>
                          </a:rPr>
                        </m:ctrlPr>
                      </m:accPr>
                      <m:e>
                        <m:r>
                          <a:rPr lang="el-GR" sz="2400" b="0" i="1" u="none" strike="noStrike" baseline="0" smtClean="0">
                            <a:latin typeface="Cambria Math" panose="02040503050406030204" pitchFamily="18" charset="0"/>
                          </a:rPr>
                          <m:t>𝜎</m:t>
                        </m:r>
                      </m:e>
                    </m:acc>
                  </m:oMath>
                </a14:m>
                <a:r>
                  <a:rPr lang="el-GR" sz="1400" b="0" i="0" u="none" strike="noStrike" baseline="0" dirty="0">
                    <a:latin typeface="LMRoman8-Regular"/>
                  </a:rPr>
                  <a:t>2 </a:t>
                </a:r>
                <a:r>
                  <a:rPr lang="el-GR" sz="2400" b="0" i="0" u="none" strike="noStrike" baseline="0" dirty="0">
                    <a:latin typeface="grmn1000"/>
                  </a:rPr>
                  <a:t>δε θα πρέπει να υπολογίζεται βάσει της </a:t>
                </a:r>
                <a14:m>
                  <m:oMath xmlns:m="http://schemas.openxmlformats.org/officeDocument/2006/math">
                    <m:acc>
                      <m:accPr>
                        <m:chr m:val="̂"/>
                        <m:ctrlPr>
                          <a:rPr lang="el-GR" sz="2400" b="1" i="1" u="none" strike="noStrike" baseline="0" smtClean="0">
                            <a:latin typeface="Cambria Math" panose="02040503050406030204" pitchFamily="18" charset="0"/>
                          </a:rPr>
                        </m:ctrlPr>
                      </m:accPr>
                      <m:e>
                        <m:r>
                          <a:rPr lang="en-US" sz="2400" b="1" i="1" u="none" strike="noStrike" baseline="0" smtClean="0">
                            <a:latin typeface="Cambria Math" panose="02040503050406030204" pitchFamily="18" charset="0"/>
                          </a:rPr>
                          <m:t>𝑿</m:t>
                        </m:r>
                      </m:e>
                    </m:acc>
                  </m:oMath>
                </a14:m>
                <a:r>
                  <a:rPr lang="el-GR" sz="2400" b="1" i="1" u="none" strike="noStrike" baseline="0" dirty="0">
                    <a:latin typeface="LMMathItalic10-Bold"/>
                  </a:rPr>
                  <a:t> </a:t>
                </a:r>
                <a:r>
                  <a:rPr lang="el-GR" sz="2400" b="0" i="0" u="none" strike="noStrike" baseline="0" dirty="0">
                    <a:latin typeface="grmn1000"/>
                  </a:rPr>
                  <a:t>. Ο εκτιμητής της </a:t>
                </a:r>
                <a14:m>
                  <m:oMath xmlns:m="http://schemas.openxmlformats.org/officeDocument/2006/math">
                    <m:acc>
                      <m:accPr>
                        <m:chr m:val="̂"/>
                        <m:ctrlPr>
                          <a:rPr lang="el-GR" sz="2400" b="0" i="1" u="none" strike="noStrike" baseline="0" smtClean="0">
                            <a:latin typeface="Cambria Math" panose="02040503050406030204" pitchFamily="18" charset="0"/>
                          </a:rPr>
                        </m:ctrlPr>
                      </m:accPr>
                      <m:e>
                        <m:r>
                          <a:rPr lang="el-GR" sz="2400" b="0" i="1" u="none" strike="noStrike" baseline="0" smtClean="0">
                            <a:latin typeface="Cambria Math" panose="02040503050406030204" pitchFamily="18" charset="0"/>
                          </a:rPr>
                          <m:t>𝜎</m:t>
                        </m:r>
                      </m:e>
                    </m:acc>
                  </m:oMath>
                </a14:m>
                <a:r>
                  <a:rPr lang="el-GR" sz="1400" b="0" i="0" u="none" strike="noStrike" baseline="0" dirty="0">
                    <a:latin typeface="LMRoman8-Regular"/>
                  </a:rPr>
                  <a:t>2</a:t>
                </a:r>
                <a:endParaRPr lang="en-US" sz="1400" b="0" i="0" u="none" strike="noStrike" baseline="0" dirty="0">
                  <a:latin typeface="LMRoman8-Regular"/>
                </a:endParaRPr>
              </a:p>
              <a:p>
                <a:endParaRPr lang="en-US" sz="1400" dirty="0">
                  <a:latin typeface="LMRoman8-Regular"/>
                </a:endParaRPr>
              </a:p>
              <a:p>
                <a:endParaRPr lang="en-US" sz="1400" b="0" i="0" u="none" strike="noStrike" baseline="0" dirty="0">
                  <a:latin typeface="LMRoman8-Regular"/>
                </a:endParaRPr>
              </a:p>
              <a:p>
                <a:endParaRPr lang="en-US" sz="1400" dirty="0">
                  <a:latin typeface="LMRoman8-Regular"/>
                </a:endParaRPr>
              </a:p>
              <a:p>
                <a:r>
                  <a:rPr lang="el-GR" sz="2400" b="0" i="0" u="none" strike="noStrike" baseline="0" dirty="0">
                    <a:latin typeface="LMRoman8-Regular"/>
                  </a:rPr>
                  <a:t>είναι ασυνεπής για σ</a:t>
                </a:r>
                <a:r>
                  <a:rPr lang="el-GR" sz="2400" b="0" i="0" u="none" strike="noStrike" baseline="30000" dirty="0">
                    <a:latin typeface="LMRoman8-Regular"/>
                  </a:rPr>
                  <a:t>2</a:t>
                </a:r>
                <a:r>
                  <a:rPr lang="el-GR" sz="2400" b="0" i="0" u="none" strike="noStrike" baseline="0" dirty="0">
                    <a:latin typeface="LMRoman8-Regular"/>
                  </a:rPr>
                  <a:t>, με ή χωρίς τη διόρθωση για τους βαθμούς ελευθερίας.</a:t>
                </a:r>
                <a:endParaRPr lang="en-US" sz="2400" b="0" i="0" u="none" strike="noStrike" baseline="0" dirty="0">
                  <a:latin typeface="LMRoman8-Regular"/>
                </a:endParaRPr>
              </a:p>
              <a:p>
                <a:endParaRPr lang="en-US" sz="1400" dirty="0">
                  <a:latin typeface="LMRoman8-Regular"/>
                </a:endParaRPr>
              </a:p>
              <a:p>
                <a:endParaRPr lang="en-US" sz="1400" dirty="0">
                  <a:latin typeface="LMRoman8-Regular"/>
                </a:endParaRPr>
              </a:p>
              <a:p>
                <a:endParaRPr lang="en-US" sz="1400" dirty="0">
                  <a:latin typeface="LMRoman8-Regular"/>
                </a:endParaRPr>
              </a:p>
              <a:p>
                <a:endParaRPr lang="en-US" dirty="0"/>
              </a:p>
            </p:txBody>
          </p:sp>
        </mc:Choice>
        <mc:Fallback xmlns="">
          <p:sp>
            <p:nvSpPr>
              <p:cNvPr id="3" name="Content Placeholder 2">
                <a:extLst>
                  <a:ext uri="{FF2B5EF4-FFF2-40B4-BE49-F238E27FC236}">
                    <a16:creationId xmlns:a16="http://schemas.microsoft.com/office/drawing/2014/main" id="{624EB136-FAA1-9617-0256-BA076BE740F1}"/>
                  </a:ext>
                </a:extLst>
              </p:cNvPr>
              <p:cNvSpPr>
                <a:spLocks noGrp="1" noRot="1" noChangeAspect="1" noMove="1" noResize="1" noEditPoints="1" noAdjustHandles="1" noChangeArrowheads="1" noChangeShapeType="1" noTextEdit="1"/>
              </p:cNvSpPr>
              <p:nvPr>
                <p:ph idx="1"/>
              </p:nvPr>
            </p:nvSpPr>
            <p:spPr>
              <a:xfrm>
                <a:off x="1320804" y="1342932"/>
                <a:ext cx="10556969" cy="5515067"/>
              </a:xfrm>
              <a:blipFill>
                <a:blip r:embed="rId2"/>
                <a:stretch>
                  <a:fillRect l="-462" t="-132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FA8C8FB-17F1-2AE3-F2F0-A72BEE162F1E}"/>
              </a:ext>
            </a:extLst>
          </p:cNvPr>
          <p:cNvPicPr>
            <a:picLocks noChangeAspect="1"/>
          </p:cNvPicPr>
          <p:nvPr/>
        </p:nvPicPr>
        <p:blipFill>
          <a:blip r:embed="rId3"/>
          <a:stretch>
            <a:fillRect/>
          </a:stretch>
        </p:blipFill>
        <p:spPr>
          <a:xfrm>
            <a:off x="3515060" y="2297784"/>
            <a:ext cx="4738205" cy="1510344"/>
          </a:xfrm>
          <a:prstGeom prst="rect">
            <a:avLst/>
          </a:prstGeom>
        </p:spPr>
      </p:pic>
      <p:pic>
        <p:nvPicPr>
          <p:cNvPr id="7" name="Picture 6">
            <a:extLst>
              <a:ext uri="{FF2B5EF4-FFF2-40B4-BE49-F238E27FC236}">
                <a16:creationId xmlns:a16="http://schemas.microsoft.com/office/drawing/2014/main" id="{EAD11D68-0C6C-7190-B2B4-22C122397BDF}"/>
              </a:ext>
            </a:extLst>
          </p:cNvPr>
          <p:cNvPicPr>
            <a:picLocks noChangeAspect="1"/>
          </p:cNvPicPr>
          <p:nvPr/>
        </p:nvPicPr>
        <p:blipFill>
          <a:blip r:embed="rId4"/>
          <a:stretch>
            <a:fillRect/>
          </a:stretch>
        </p:blipFill>
        <p:spPr>
          <a:xfrm>
            <a:off x="3925975" y="4867757"/>
            <a:ext cx="3648847" cy="930612"/>
          </a:xfrm>
          <a:prstGeom prst="rect">
            <a:avLst/>
          </a:prstGeom>
        </p:spPr>
      </p:pic>
    </p:spTree>
    <p:extLst>
      <p:ext uri="{BB962C8B-B14F-4D97-AF65-F5344CB8AC3E}">
        <p14:creationId xmlns:p14="http://schemas.microsoft.com/office/powerpoint/2010/main" val="760559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73104-9FAC-6109-07F9-A55A244690ED}"/>
              </a:ext>
            </a:extLst>
          </p:cNvPr>
          <p:cNvPicPr>
            <a:picLocks noChangeAspect="1"/>
          </p:cNvPicPr>
          <p:nvPr/>
        </p:nvPicPr>
        <p:blipFill>
          <a:blip r:embed="rId2"/>
          <a:stretch>
            <a:fillRect/>
          </a:stretch>
        </p:blipFill>
        <p:spPr>
          <a:xfrm>
            <a:off x="1256067" y="2063826"/>
            <a:ext cx="10134374" cy="3611110"/>
          </a:xfrm>
          <a:prstGeom prst="rect">
            <a:avLst/>
          </a:prstGeom>
        </p:spPr>
      </p:pic>
    </p:spTree>
    <p:extLst>
      <p:ext uri="{BB962C8B-B14F-4D97-AF65-F5344CB8AC3E}">
        <p14:creationId xmlns:p14="http://schemas.microsoft.com/office/powerpoint/2010/main" val="3294124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66E8-E896-58DC-640E-135C55B2011E}"/>
              </a:ext>
            </a:extLst>
          </p:cNvPr>
          <p:cNvSpPr>
            <a:spLocks noGrp="1"/>
          </p:cNvSpPr>
          <p:nvPr>
            <p:ph type="title"/>
          </p:nvPr>
        </p:nvSpPr>
        <p:spPr/>
        <p:txBody>
          <a:bodyPr>
            <a:normAutofit/>
          </a:bodyPr>
          <a:lstStyle/>
          <a:p>
            <a:pPr algn="l"/>
            <a:r>
              <a:rPr lang="el-GR" sz="2800" b="0" i="0" u="none" strike="noStrike" baseline="0" dirty="0">
                <a:latin typeface="grxn1000"/>
              </a:rPr>
              <a:t>Μέγιστη πιθανοφάνεια περιορισμένης πληροφόρησης [</a:t>
            </a:r>
            <a:r>
              <a:rPr lang="el-GR" sz="2800" b="1" i="0" u="none" strike="noStrike" baseline="0" dirty="0">
                <a:latin typeface="LMRoman10-Bold"/>
              </a:rPr>
              <a:t>Limited Information </a:t>
            </a:r>
            <a:r>
              <a:rPr lang="en-US" sz="2800" b="1" i="0" u="none" strike="noStrike" baseline="0" dirty="0">
                <a:latin typeface="LMRoman10-Bold"/>
              </a:rPr>
              <a:t>Maximum Likelihood (LIML)</a:t>
            </a:r>
            <a:r>
              <a:rPr lang="en-US" sz="2800" b="0" i="0" u="none" strike="noStrike" baseline="0" dirty="0">
                <a:latin typeface="grxn1000"/>
              </a:rPr>
              <a:t>]</a:t>
            </a:r>
            <a:endParaRPr lang="en-US" sz="2800" dirty="0"/>
          </a:p>
        </p:txBody>
      </p:sp>
      <p:sp>
        <p:nvSpPr>
          <p:cNvPr id="3" name="Content Placeholder 2">
            <a:extLst>
              <a:ext uri="{FF2B5EF4-FFF2-40B4-BE49-F238E27FC236}">
                <a16:creationId xmlns:a16="http://schemas.microsoft.com/office/drawing/2014/main" id="{FA732CA7-A029-68EC-53D2-5F0F9DF18B6D}"/>
              </a:ext>
            </a:extLst>
          </p:cNvPr>
          <p:cNvSpPr>
            <a:spLocks noGrp="1"/>
          </p:cNvSpPr>
          <p:nvPr>
            <p:ph idx="1"/>
          </p:nvPr>
        </p:nvSpPr>
        <p:spPr/>
        <p:txBody>
          <a:bodyPr/>
          <a:lstStyle/>
          <a:p>
            <a:r>
              <a:rPr lang="el-GR" dirty="0"/>
              <a:t>΄Εχουμε εξετάσει την εκτίμηση του υποδείγματος δύο εξισώσεων</a:t>
            </a:r>
          </a:p>
          <a:p>
            <a:endParaRPr lang="el-GR" dirty="0"/>
          </a:p>
          <a:p>
            <a:endParaRPr lang="el-GR" dirty="0"/>
          </a:p>
          <a:p>
            <a:r>
              <a:rPr lang="el-GR" sz="2400" b="0" i="0" u="none" strike="noStrike" baseline="0" dirty="0">
                <a:latin typeface="grmn1000"/>
              </a:rPr>
              <a:t>με τη μέθοδο </a:t>
            </a:r>
            <a:r>
              <a:rPr lang="el-GR" sz="2400" b="0" i="0" u="none" strike="noStrike" baseline="0" dirty="0">
                <a:latin typeface="LMRoman10-Regular"/>
              </a:rPr>
              <a:t>2SLS</a:t>
            </a:r>
            <a:r>
              <a:rPr lang="el-GR" sz="2400" b="0" i="0" u="none" strike="noStrike" baseline="0" dirty="0">
                <a:latin typeface="grmn1000"/>
              </a:rPr>
              <a:t>. Στη γενική τους μορφή, οι εξισώσεις είναι</a:t>
            </a:r>
            <a:endParaRPr lang="en-US" dirty="0"/>
          </a:p>
        </p:txBody>
      </p:sp>
      <p:pic>
        <p:nvPicPr>
          <p:cNvPr id="5" name="Picture 4">
            <a:extLst>
              <a:ext uri="{FF2B5EF4-FFF2-40B4-BE49-F238E27FC236}">
                <a16:creationId xmlns:a16="http://schemas.microsoft.com/office/drawing/2014/main" id="{82158E07-ED13-351E-5AA3-B13CCB819E44}"/>
              </a:ext>
            </a:extLst>
          </p:cNvPr>
          <p:cNvPicPr>
            <a:picLocks noChangeAspect="1"/>
          </p:cNvPicPr>
          <p:nvPr/>
        </p:nvPicPr>
        <p:blipFill>
          <a:blip r:embed="rId2"/>
          <a:stretch>
            <a:fillRect/>
          </a:stretch>
        </p:blipFill>
        <p:spPr>
          <a:xfrm>
            <a:off x="2004837" y="2758759"/>
            <a:ext cx="7881299" cy="920094"/>
          </a:xfrm>
          <a:prstGeom prst="rect">
            <a:avLst/>
          </a:prstGeom>
        </p:spPr>
      </p:pic>
      <p:pic>
        <p:nvPicPr>
          <p:cNvPr id="7" name="Picture 6">
            <a:extLst>
              <a:ext uri="{FF2B5EF4-FFF2-40B4-BE49-F238E27FC236}">
                <a16:creationId xmlns:a16="http://schemas.microsoft.com/office/drawing/2014/main" id="{5DEB227C-0700-43CB-E42E-1F55A55595E7}"/>
              </a:ext>
            </a:extLst>
          </p:cNvPr>
          <p:cNvPicPr>
            <a:picLocks noChangeAspect="1"/>
          </p:cNvPicPr>
          <p:nvPr/>
        </p:nvPicPr>
        <p:blipFill>
          <a:blip r:embed="rId3"/>
          <a:stretch>
            <a:fillRect/>
          </a:stretch>
        </p:blipFill>
        <p:spPr>
          <a:xfrm>
            <a:off x="4148369" y="4443758"/>
            <a:ext cx="2686502" cy="1066172"/>
          </a:xfrm>
          <a:prstGeom prst="rect">
            <a:avLst/>
          </a:prstGeom>
        </p:spPr>
      </p:pic>
    </p:spTree>
    <p:extLst>
      <p:ext uri="{BB962C8B-B14F-4D97-AF65-F5344CB8AC3E}">
        <p14:creationId xmlns:p14="http://schemas.microsoft.com/office/powerpoint/2010/main" val="232346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6316-F1B5-6450-15D2-238CC43D12A1}"/>
              </a:ext>
            </a:extLst>
          </p:cNvPr>
          <p:cNvSpPr>
            <a:spLocks noGrp="1"/>
          </p:cNvSpPr>
          <p:nvPr>
            <p:ph type="title"/>
          </p:nvPr>
        </p:nvSpPr>
        <p:spPr>
          <a:xfrm>
            <a:off x="1024128" y="585216"/>
            <a:ext cx="10184342"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8.1. Υποδείγματα με Ενδογενείς Μεταβλητές στο Δεξί Μέλος της Εξίσωσης</a:t>
            </a:r>
            <a:endParaRPr lang="en-US" dirty="0"/>
          </a:p>
        </p:txBody>
      </p:sp>
      <p:sp>
        <p:nvSpPr>
          <p:cNvPr id="3" name="Content Placeholder 2">
            <a:extLst>
              <a:ext uri="{FF2B5EF4-FFF2-40B4-BE49-F238E27FC236}">
                <a16:creationId xmlns:a16="http://schemas.microsoft.com/office/drawing/2014/main" id="{DAB77341-B105-68B2-6085-59DA1FA602BD}"/>
              </a:ext>
            </a:extLst>
          </p:cNvPr>
          <p:cNvSpPr>
            <a:spLocks noGrp="1"/>
          </p:cNvSpPr>
          <p:nvPr>
            <p:ph idx="1"/>
          </p:nvPr>
        </p:nvSpPr>
        <p:spPr>
          <a:xfrm>
            <a:off x="1024128" y="1908928"/>
            <a:ext cx="11258998" cy="4023360"/>
          </a:xfrm>
        </p:spPr>
        <p:txBody>
          <a:bodyPr/>
          <a:lstStyle/>
          <a:p>
            <a:r>
              <a:rPr lang="el-GR" dirty="0"/>
              <a:t>΄Ενας μεγάλος όγκος σύγχρονης βιβλιογραφίας ασχολείται με το κατά πόσο η σύγκριση </a:t>
            </a:r>
            <a:r>
              <a:rPr lang="el-GR" b="1" dirty="0"/>
              <a:t>των ατόμων που φοίτησαν σε διακεκριμένα κολέγια με τα άτομα που δε φοίτησαν σε διακεκριμένα κολέγια</a:t>
            </a:r>
            <a:r>
              <a:rPr lang="el-GR" dirty="0"/>
              <a:t> αποτελεί επαρκές μέτρο για τον αντίκτυπο της πειραματικής επίδρασης στους συμμετέχοντες.</a:t>
            </a:r>
          </a:p>
          <a:p>
            <a:r>
              <a:rPr lang="el-GR" b="1" dirty="0"/>
              <a:t>Ταυτόχρονες Εξισώσεις</a:t>
            </a:r>
            <a:r>
              <a:rPr lang="el-GR" dirty="0"/>
              <a:t>: Σε ένα υπόδειγμα ισορροπίας όπου προσδιορίζονται η τιμή και το προϊόν σε μια αγορά, υπάρχουν εξισώσεις τόσο για την προσφορά όσο και για τη ζήτηση.</a:t>
            </a: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AF873F2-FFD6-91FE-9269-5F4B2D976CBE}"/>
              </a:ext>
            </a:extLst>
          </p:cNvPr>
          <p:cNvPicPr>
            <a:picLocks noChangeAspect="1"/>
          </p:cNvPicPr>
          <p:nvPr/>
        </p:nvPicPr>
        <p:blipFill>
          <a:blip r:embed="rId2"/>
          <a:stretch>
            <a:fillRect/>
          </a:stretch>
        </p:blipFill>
        <p:spPr>
          <a:xfrm>
            <a:off x="2921857" y="4205770"/>
            <a:ext cx="6388883" cy="1134798"/>
          </a:xfrm>
          <a:prstGeom prst="rect">
            <a:avLst/>
          </a:prstGeom>
        </p:spPr>
      </p:pic>
    </p:spTree>
    <p:extLst>
      <p:ext uri="{BB962C8B-B14F-4D97-AF65-F5344CB8AC3E}">
        <p14:creationId xmlns:p14="http://schemas.microsoft.com/office/powerpoint/2010/main" val="4084889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22ED89-21EA-98A8-C6BD-0D1EC07604ED}"/>
              </a:ext>
            </a:extLst>
          </p:cNvPr>
          <p:cNvPicPr>
            <a:picLocks noChangeAspect="1"/>
          </p:cNvPicPr>
          <p:nvPr/>
        </p:nvPicPr>
        <p:blipFill>
          <a:blip r:embed="rId2"/>
          <a:stretch>
            <a:fillRect/>
          </a:stretch>
        </p:blipFill>
        <p:spPr>
          <a:xfrm>
            <a:off x="1699847" y="864132"/>
            <a:ext cx="8490528" cy="5438923"/>
          </a:xfrm>
          <a:prstGeom prst="rect">
            <a:avLst/>
          </a:prstGeom>
        </p:spPr>
      </p:pic>
    </p:spTree>
    <p:extLst>
      <p:ext uri="{BB962C8B-B14F-4D97-AF65-F5344CB8AC3E}">
        <p14:creationId xmlns:p14="http://schemas.microsoft.com/office/powerpoint/2010/main" val="2176750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EB89-2518-1673-716A-8D087FF068F3}"/>
              </a:ext>
            </a:extLst>
          </p:cNvPr>
          <p:cNvSpPr>
            <a:spLocks noGrp="1"/>
          </p:cNvSpPr>
          <p:nvPr>
            <p:ph type="title"/>
          </p:nvPr>
        </p:nvSpPr>
        <p:spPr/>
        <p:txBody>
          <a:bodyPr>
            <a:normAutofit/>
          </a:bodyPr>
          <a:lstStyle/>
          <a:p>
            <a:r>
              <a:rPr lang="el-GR" sz="3600" dirty="0"/>
              <a:t>Ενδογενείς ψευδομεταβλητές: εκτίμηση των πειραματικών επιδράσεων</a:t>
            </a:r>
            <a:endParaRPr lang="en-US" sz="3600" dirty="0"/>
          </a:p>
        </p:txBody>
      </p:sp>
      <p:sp>
        <p:nvSpPr>
          <p:cNvPr id="3" name="Content Placeholder 2">
            <a:extLst>
              <a:ext uri="{FF2B5EF4-FFF2-40B4-BE49-F238E27FC236}">
                <a16:creationId xmlns:a16="http://schemas.microsoft.com/office/drawing/2014/main" id="{45BA12B5-A9A6-61AA-8C29-83E0543E2C50}"/>
              </a:ext>
            </a:extLst>
          </p:cNvPr>
          <p:cNvSpPr>
            <a:spLocks noGrp="1"/>
          </p:cNvSpPr>
          <p:nvPr>
            <p:ph idx="1"/>
          </p:nvPr>
        </p:nvSpPr>
        <p:spPr/>
        <p:txBody>
          <a:bodyPr/>
          <a:lstStyle/>
          <a:p>
            <a:pPr algn="l"/>
            <a:r>
              <a:rPr lang="el-GR" sz="2400" b="0" i="0" u="none" strike="noStrike" baseline="0" dirty="0">
                <a:latin typeface="grmn1000"/>
              </a:rPr>
              <a:t>΄Ενα</a:t>
            </a:r>
            <a:r>
              <a:rPr lang="en-US" sz="2400" b="0" i="0" u="none" strike="noStrike" baseline="0" dirty="0">
                <a:latin typeface="MinionPro-Regular-Identity-H"/>
              </a:rPr>
              <a:t> </a:t>
            </a:r>
            <a:r>
              <a:rPr lang="el-GR" sz="2400" b="0" i="0" u="none" strike="noStrike" baseline="0" dirty="0">
                <a:latin typeface="grmn1000"/>
              </a:rPr>
              <a:t>απλό</a:t>
            </a:r>
            <a:r>
              <a:rPr lang="en-US" sz="2400" b="0" i="0" u="none" strike="noStrike" baseline="0" dirty="0">
                <a:latin typeface="MinionPro-Regular-Identity-H"/>
              </a:rPr>
              <a:t> </a:t>
            </a:r>
            <a:r>
              <a:rPr lang="el-GR" sz="2400" b="0" i="0" u="none" strike="noStrike" baseline="0" dirty="0">
                <a:latin typeface="grmn1000"/>
              </a:rPr>
              <a:t>σημείο</a:t>
            </a:r>
            <a:r>
              <a:rPr lang="en-US" sz="2400" b="0" i="0" u="none" strike="noStrike" baseline="0" dirty="0">
                <a:latin typeface="MinionPro-Regular-Identity-H"/>
              </a:rPr>
              <a:t> </a:t>
            </a:r>
            <a:r>
              <a:rPr lang="el-GR" sz="2400" b="0" i="0" u="none" strike="noStrike" baseline="0" dirty="0">
                <a:latin typeface="grmn1000"/>
              </a:rPr>
              <a:t>εκκίνησης</a:t>
            </a:r>
            <a:r>
              <a:rPr lang="en-US" sz="2400" b="0" i="0" u="none" strike="noStrike" baseline="0" dirty="0">
                <a:latin typeface="MinionPro-Regular-Identity-H"/>
              </a:rPr>
              <a:t> </a:t>
            </a:r>
            <a:r>
              <a:rPr lang="el-GR" sz="2400" b="0" i="0" u="none" strike="noStrike" baseline="0" dirty="0">
                <a:latin typeface="grmn1000"/>
              </a:rPr>
              <a:t>που</a:t>
            </a:r>
            <a:r>
              <a:rPr lang="en-US" sz="2400" b="0" i="0" u="none" strike="noStrike" baseline="0" dirty="0">
                <a:latin typeface="MinionPro-Regular-Identity-H"/>
              </a:rPr>
              <a:t> </a:t>
            </a:r>
            <a:r>
              <a:rPr lang="el-GR" sz="2400" b="0" i="0" u="none" strike="noStrike" baseline="0" dirty="0">
                <a:latin typeface="grmn1000"/>
              </a:rPr>
              <a:t>είναι</a:t>
            </a:r>
            <a:r>
              <a:rPr lang="el-GR" sz="2400" dirty="0">
                <a:latin typeface="MinionPro-Regular-Identity-H"/>
              </a:rPr>
              <a:t> </a:t>
            </a:r>
            <a:r>
              <a:rPr lang="el-GR" sz="2400" b="0" i="0" u="none" strike="noStrike" baseline="0" dirty="0">
                <a:latin typeface="grmn1000"/>
              </a:rPr>
              <a:t>χρήσιμο</a:t>
            </a:r>
            <a:r>
              <a:rPr lang="en-US" sz="2400" b="0" i="0" u="none" strike="noStrike" baseline="0" dirty="0">
                <a:latin typeface="MinionPro-Regular-Identity-H"/>
              </a:rPr>
              <a:t> </a:t>
            </a:r>
            <a:r>
              <a:rPr lang="el-GR" sz="2400" b="0" i="0" u="none" strike="noStrike" baseline="0" dirty="0">
                <a:latin typeface="grmn1000"/>
              </a:rPr>
              <a:t>για</a:t>
            </a:r>
            <a:r>
              <a:rPr lang="en-US" sz="2400" b="0" i="0" u="none" strike="noStrike" baseline="0" dirty="0">
                <a:latin typeface="MinionPro-Regular-Identity-H"/>
              </a:rPr>
              <a:t> </a:t>
            </a:r>
            <a:r>
              <a:rPr lang="el-GR" sz="2400" b="0" i="0" u="none" strike="noStrike" baseline="0" dirty="0">
                <a:latin typeface="grmn1000"/>
              </a:rPr>
              <a:t>την</a:t>
            </a:r>
            <a:r>
              <a:rPr lang="en-US" sz="2400" b="0" i="0" u="none" strike="noStrike" baseline="0" dirty="0">
                <a:latin typeface="MinionPro-Regular-Identity-H"/>
              </a:rPr>
              <a:t> </a:t>
            </a:r>
            <a:r>
              <a:rPr lang="el-GR" sz="2400" b="0" i="0" u="none" strike="noStrike" baseline="0" dirty="0">
                <a:latin typeface="grmn1000"/>
              </a:rPr>
              <a:t>πλαισίωση</a:t>
            </a:r>
            <a:r>
              <a:rPr lang="en-US" sz="2400" b="0" i="0" u="none" strike="noStrike" baseline="0" dirty="0">
                <a:latin typeface="MinionPro-Regular-Identity-H"/>
              </a:rPr>
              <a:t> </a:t>
            </a:r>
            <a:r>
              <a:rPr lang="el-GR" sz="2400" b="0" i="0" u="none" strike="noStrike" baseline="0" dirty="0">
                <a:latin typeface="grmn1000"/>
              </a:rPr>
              <a:t>ιδεών</a:t>
            </a:r>
            <a:r>
              <a:rPr lang="en-US" sz="2400" b="0" i="0" u="none" strike="noStrike" baseline="0" dirty="0">
                <a:latin typeface="MinionPro-Regular-Identity-H"/>
              </a:rPr>
              <a:t> </a:t>
            </a:r>
            <a:r>
              <a:rPr lang="el-GR" sz="2400" b="0" i="0" u="none" strike="noStrike" baseline="0" dirty="0">
                <a:latin typeface="grmn1000"/>
              </a:rPr>
              <a:t>είναι</a:t>
            </a:r>
            <a:r>
              <a:rPr lang="en-US" sz="2400" b="0" i="0" u="none" strike="noStrike" baseline="0" dirty="0">
                <a:latin typeface="MinionPro-Regular-Identity-H"/>
              </a:rPr>
              <a:t> </a:t>
            </a:r>
            <a:r>
              <a:rPr lang="el-GR" sz="2400" b="0" i="0" u="none" strike="noStrike" baseline="0" dirty="0">
                <a:latin typeface="grmn1000"/>
              </a:rPr>
              <a:t>το</a:t>
            </a:r>
            <a:r>
              <a:rPr lang="en-US" sz="2400" b="0" i="0" u="none" strike="noStrike" baseline="0" dirty="0">
                <a:latin typeface="MinionPro-Regular-Identity-H"/>
              </a:rPr>
              <a:t> </a:t>
            </a:r>
            <a:r>
              <a:rPr lang="el-GR" sz="2400" b="0" i="0" u="none" strike="noStrike" baseline="0" dirty="0">
                <a:latin typeface="grmn1000"/>
              </a:rPr>
              <a:t>υπόδειγμα</a:t>
            </a:r>
            <a:r>
              <a:rPr lang="en-US" sz="2400" b="0" i="0" u="none" strike="noStrike" baseline="0" dirty="0">
                <a:latin typeface="MinionPro-Regular-Identity-H"/>
              </a:rPr>
              <a:t> </a:t>
            </a:r>
            <a:r>
              <a:rPr lang="el-GR" sz="2400" b="0" i="0" u="none" strike="noStrike" baseline="0" dirty="0">
                <a:latin typeface="grmn1000"/>
              </a:rPr>
              <a:t>γραμμικής</a:t>
            </a:r>
            <a:r>
              <a:rPr lang="en-US" sz="2400" b="0" i="0" u="none" strike="noStrike" baseline="0" dirty="0">
                <a:latin typeface="MinionPro-Regular-Identity-H"/>
              </a:rPr>
              <a:t> </a:t>
            </a:r>
            <a:r>
              <a:rPr lang="el-GR" sz="2400" b="0" i="0" u="none" strike="noStrike" baseline="0" dirty="0">
                <a:latin typeface="grmn1000"/>
              </a:rPr>
              <a:t>παλινδρόμησης</a:t>
            </a:r>
            <a:r>
              <a:rPr lang="en-US" sz="2400" b="0" i="0" u="none" strike="noStrike" baseline="0" dirty="0">
                <a:latin typeface="MinionPro-Regular-Identity-H"/>
              </a:rPr>
              <a:t> </a:t>
            </a:r>
            <a:r>
              <a:rPr lang="el-GR" sz="2400" b="0" i="0" u="none" strike="noStrike" baseline="0" dirty="0">
                <a:latin typeface="grmn1000"/>
              </a:rPr>
              <a:t>με</a:t>
            </a:r>
            <a:r>
              <a:rPr lang="en-US" sz="2400" b="0" i="0" u="none" strike="noStrike" baseline="0" dirty="0">
                <a:latin typeface="MinionPro-Regular-Identity-H"/>
              </a:rPr>
              <a:t> </a:t>
            </a:r>
            <a:r>
              <a:rPr lang="el-GR" sz="2400" b="0" i="0" u="none" strike="noStrike" baseline="0" dirty="0">
                <a:latin typeface="grmn1000"/>
              </a:rPr>
              <a:t>μια</a:t>
            </a:r>
            <a:r>
              <a:rPr lang="en-US" sz="2400" b="0" i="0" u="none" strike="noStrike" baseline="0" dirty="0">
                <a:latin typeface="MinionPro-Regular-Identity-H"/>
              </a:rPr>
              <a:t> </a:t>
            </a:r>
            <a:r>
              <a:rPr lang="en-US" sz="2400" b="0" i="0" u="none" strike="noStrike" baseline="0" dirty="0">
                <a:latin typeface="grmn1000"/>
              </a:rPr>
              <a:t>«</a:t>
            </a:r>
            <a:r>
              <a:rPr lang="el-GR" sz="2400" b="0" i="0" u="none" strike="noStrike" baseline="0" dirty="0">
                <a:latin typeface="grmn1000"/>
              </a:rPr>
              <a:t>ψευδομεταβλητή</a:t>
            </a:r>
            <a:r>
              <a:rPr lang="el-GR" sz="2400" dirty="0">
                <a:latin typeface="MinionPro-Regular-Identity-H"/>
              </a:rPr>
              <a:t> </a:t>
            </a:r>
            <a:r>
              <a:rPr lang="el-GR" sz="2400" b="0" i="0" u="none" strike="noStrike" baseline="0" dirty="0">
                <a:latin typeface="grmn1000"/>
              </a:rPr>
              <a:t>συμμετοχής,»</a:t>
            </a:r>
          </a:p>
          <a:p>
            <a:pPr algn="l"/>
            <a:endParaRPr lang="el-GR" sz="2400" dirty="0">
              <a:latin typeface="grmn1000"/>
            </a:endParaRPr>
          </a:p>
          <a:p>
            <a:pPr algn="l"/>
            <a:endParaRPr lang="el-GR" sz="2400" dirty="0">
              <a:latin typeface="grmn1000"/>
            </a:endParaRPr>
          </a:p>
          <a:p>
            <a:pPr algn="l"/>
            <a:r>
              <a:rPr lang="el-GR" sz="2400" b="0" i="0" u="none" strike="noStrike" baseline="0" dirty="0">
                <a:latin typeface="grmn1000"/>
              </a:rPr>
              <a:t>Το ερώτημα που τίθεται είναι να μπορούμε να εκτιμήσουμε την </a:t>
            </a:r>
            <a:r>
              <a:rPr lang="en-US" sz="2400" b="0" i="0" u="none" strike="noStrike" baseline="0" dirty="0">
                <a:latin typeface="grmn1000"/>
              </a:rPr>
              <a:t>«</a:t>
            </a:r>
            <a:r>
              <a:rPr lang="el-GR" sz="2400" b="0" i="0" u="none" strike="noStrike" baseline="0" dirty="0">
                <a:latin typeface="grmn1000"/>
              </a:rPr>
              <a:t>πειραματική επίδραση»</a:t>
            </a:r>
            <a:r>
              <a:rPr lang="en-US" sz="2400" b="0" i="0" u="none" strike="noStrike" baseline="0" dirty="0">
                <a:latin typeface="grmn1000"/>
              </a:rPr>
              <a:t>(</a:t>
            </a:r>
            <a:r>
              <a:rPr lang="el-GR" sz="2400" b="0" i="0" u="none" strike="noStrike" baseline="0" dirty="0">
                <a:latin typeface="grmn1000"/>
              </a:rPr>
              <a:t>εδώ, τον συντελεστή </a:t>
            </a:r>
            <a:r>
              <a:rPr lang="el-GR" sz="2400" b="0" i="1" u="none" strike="noStrike" baseline="0" dirty="0">
                <a:latin typeface="LMMathItalic10-Regular"/>
              </a:rPr>
              <a:t>δ</a:t>
            </a:r>
            <a:r>
              <a:rPr lang="el-GR" sz="2400" b="0" i="0" u="none" strike="noStrike" baseline="0" dirty="0">
                <a:latin typeface="grmn1000"/>
              </a:rPr>
              <a:t>), και υπό ποιες υποθέσεις μας ενδιαφέρει η τιμή του </a:t>
            </a:r>
            <a:r>
              <a:rPr lang="el-GR" sz="2400" b="0" i="1" u="none" strike="noStrike" baseline="0" dirty="0">
                <a:latin typeface="LMMathItalic10-Regular"/>
              </a:rPr>
              <a:t>δ</a:t>
            </a:r>
            <a:r>
              <a:rPr lang="el-GR" sz="2400" b="0" i="0" u="none" strike="noStrike" baseline="0" dirty="0">
                <a:latin typeface="grmn1000"/>
              </a:rPr>
              <a:t>.</a:t>
            </a:r>
            <a:endParaRPr lang="en-US" dirty="0"/>
          </a:p>
        </p:txBody>
      </p:sp>
      <p:pic>
        <p:nvPicPr>
          <p:cNvPr id="5" name="Picture 4">
            <a:extLst>
              <a:ext uri="{FF2B5EF4-FFF2-40B4-BE49-F238E27FC236}">
                <a16:creationId xmlns:a16="http://schemas.microsoft.com/office/drawing/2014/main" id="{39FC2533-E632-FBBC-4FB7-1B336A324B1B}"/>
              </a:ext>
            </a:extLst>
          </p:cNvPr>
          <p:cNvPicPr>
            <a:picLocks noChangeAspect="1"/>
          </p:cNvPicPr>
          <p:nvPr/>
        </p:nvPicPr>
        <p:blipFill>
          <a:blip r:embed="rId2"/>
          <a:stretch>
            <a:fillRect/>
          </a:stretch>
        </p:blipFill>
        <p:spPr>
          <a:xfrm>
            <a:off x="3605666" y="3429000"/>
            <a:ext cx="2490334" cy="626999"/>
          </a:xfrm>
          <a:prstGeom prst="rect">
            <a:avLst/>
          </a:prstGeom>
        </p:spPr>
      </p:pic>
    </p:spTree>
    <p:extLst>
      <p:ext uri="{BB962C8B-B14F-4D97-AF65-F5344CB8AC3E}">
        <p14:creationId xmlns:p14="http://schemas.microsoft.com/office/powerpoint/2010/main" val="2006640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F64E-A4B8-DE5F-3D61-8538EFDD04EE}"/>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Ενδογενείς ψευδομεταβλητές: εκτίμηση των πειραματικών επιδράσεων</a:t>
            </a:r>
            <a:endParaRPr lang="en-US" dirty="0"/>
          </a:p>
        </p:txBody>
      </p:sp>
      <p:sp>
        <p:nvSpPr>
          <p:cNvPr id="3" name="Content Placeholder 2">
            <a:extLst>
              <a:ext uri="{FF2B5EF4-FFF2-40B4-BE49-F238E27FC236}">
                <a16:creationId xmlns:a16="http://schemas.microsoft.com/office/drawing/2014/main" id="{DD7C7D4D-65C1-1C0F-B7E9-16CA5D2C83CF}"/>
              </a:ext>
            </a:extLst>
          </p:cNvPr>
          <p:cNvSpPr>
            <a:spLocks noGrp="1"/>
          </p:cNvSpPr>
          <p:nvPr>
            <p:ph idx="1"/>
          </p:nvPr>
        </p:nvSpPr>
        <p:spPr>
          <a:xfrm>
            <a:off x="603315" y="2286000"/>
            <a:ext cx="11444141" cy="4023360"/>
          </a:xfrm>
        </p:spPr>
        <p:txBody>
          <a:bodyPr/>
          <a:lstStyle/>
          <a:p>
            <a:r>
              <a:rPr lang="el-GR" sz="2400" b="1" i="0" u="none" strike="noStrike" baseline="0" dirty="0">
                <a:latin typeface="grxn1000"/>
              </a:rPr>
              <a:t>Ενδογένεια</a:t>
            </a:r>
            <a:r>
              <a:rPr lang="el-GR" sz="2400" b="1" i="0" u="none" strike="noStrike" baseline="0" dirty="0">
                <a:latin typeface="MinionPro-Regular-Identity-H"/>
              </a:rPr>
              <a:t> </a:t>
            </a:r>
            <a:r>
              <a:rPr lang="el-GR" sz="2400" b="1" i="0" u="none" strike="noStrike" baseline="0" dirty="0">
                <a:latin typeface="grxn1000"/>
              </a:rPr>
              <a:t>της</a:t>
            </a:r>
            <a:r>
              <a:rPr lang="el-GR" sz="2400" b="1" i="0" u="none" strike="noStrike" baseline="0" dirty="0">
                <a:latin typeface="MinionPro-Regular-Identity-H"/>
              </a:rPr>
              <a:t> </a:t>
            </a:r>
            <a:r>
              <a:rPr lang="el-GR" sz="2400" b="1" i="0" u="none" strike="noStrike" baseline="0" dirty="0">
                <a:latin typeface="grxn1000"/>
              </a:rPr>
              <a:t>συμμετοχής</a:t>
            </a:r>
            <a:r>
              <a:rPr lang="el-GR" sz="2400" b="0" i="0" u="none" strike="noStrike" baseline="0" dirty="0">
                <a:latin typeface="grxn1000"/>
              </a:rPr>
              <a:t>:  Ο αναλυτής αντιμετωπίζει τον κίνδυνο να ερμηνεύσει ως αιτιώδεις επιδράσεις της συμμετοχής τα αποτελέσματα που οφείλονται σε άλλους παράγοντες, οι οποίοι επηρεάζουν τόσο τη συμμετοχή όσο και τα τελικά αποτελέσματα.</a:t>
            </a:r>
            <a:endParaRPr lang="en-US" sz="2400" b="0" i="0" u="none" strike="noStrike" baseline="0" dirty="0">
              <a:latin typeface="grxn1000"/>
            </a:endParaRPr>
          </a:p>
          <a:p>
            <a:pPr algn="l"/>
            <a:r>
              <a:rPr lang="el-GR" sz="2400" b="0" i="0" u="none" strike="noStrike" baseline="0" dirty="0">
                <a:latin typeface="grmn1000"/>
              </a:rPr>
              <a:t>Το</a:t>
            </a:r>
            <a:r>
              <a:rPr lang="en-US" sz="2400" b="0" i="0" u="none" strike="noStrike" baseline="0" dirty="0">
                <a:latin typeface="MinionPro-Regular-Identity-H"/>
              </a:rPr>
              <a:t> </a:t>
            </a:r>
            <a:r>
              <a:rPr lang="el-GR" sz="2400" b="0" i="0" u="none" strike="noStrike" baseline="0" dirty="0">
                <a:latin typeface="grmn1000"/>
              </a:rPr>
              <a:t>Παράδειγμα</a:t>
            </a:r>
            <a:r>
              <a:rPr lang="en-US" sz="2400" b="0" i="0" u="none" strike="noStrike" baseline="0" dirty="0">
                <a:latin typeface="MinionPro-Regular-Identity-H"/>
              </a:rPr>
              <a:t> </a:t>
            </a:r>
            <a:r>
              <a:rPr lang="en-US" sz="2400" b="0" i="0" u="none" strike="noStrike" baseline="0" dirty="0">
                <a:latin typeface="grmn1000"/>
              </a:rPr>
              <a:t>6.8</a:t>
            </a:r>
            <a:r>
              <a:rPr lang="en-US" sz="2400" b="0" i="0" u="none" strike="noStrike" baseline="0" dirty="0">
                <a:latin typeface="MinionPro-Regular-Identity-H"/>
              </a:rPr>
              <a:t> </a:t>
            </a:r>
            <a:r>
              <a:rPr lang="el-GR" sz="2400" b="0" i="0" u="none" strike="noStrike" baseline="0" dirty="0">
                <a:latin typeface="grmn1000"/>
              </a:rPr>
              <a:t>περιγράφει</a:t>
            </a:r>
            <a:r>
              <a:rPr lang="en-US" sz="2400" b="0" i="0" u="none" strike="noStrike" baseline="0" dirty="0">
                <a:latin typeface="grmn1000"/>
              </a:rPr>
              <a:t> </a:t>
            </a:r>
            <a:r>
              <a:rPr lang="el-GR" sz="2400" b="0" i="0" u="none" strike="noStrike" baseline="0" dirty="0">
                <a:latin typeface="grmn1000"/>
              </a:rPr>
              <a:t>μια</a:t>
            </a:r>
            <a:r>
              <a:rPr lang="en-US" sz="2400" b="0" i="0" u="none" strike="noStrike" baseline="0" dirty="0">
                <a:latin typeface="MinionPro-Regular-Identity-H"/>
              </a:rPr>
              <a:t> </a:t>
            </a:r>
            <a:r>
              <a:rPr lang="el-GR" sz="2400" b="0" i="0" u="none" strike="noStrike" baseline="0" dirty="0">
                <a:latin typeface="grmn1000"/>
              </a:rPr>
              <a:t>άλλη</a:t>
            </a:r>
            <a:r>
              <a:rPr lang="en-US" sz="2400" b="0" i="0" u="none" strike="noStrike" baseline="0" dirty="0">
                <a:latin typeface="MinionPro-Regular-Identity-H"/>
              </a:rPr>
              <a:t> </a:t>
            </a:r>
            <a:r>
              <a:rPr lang="el-GR" sz="2400" b="0" i="0" u="none" strike="noStrike" baseline="0" dirty="0">
                <a:latin typeface="grmn1000"/>
              </a:rPr>
              <a:t>περίπτωση</a:t>
            </a:r>
            <a:r>
              <a:rPr lang="en-US" sz="2400" b="0" i="0" u="none" strike="noStrike" baseline="0" dirty="0">
                <a:latin typeface="MinionPro-Regular-Identity-H"/>
              </a:rPr>
              <a:t> </a:t>
            </a:r>
            <a:r>
              <a:rPr lang="el-GR" sz="2400" b="0" i="0" u="none" strike="noStrike" baseline="0" dirty="0">
                <a:latin typeface="grmn1000"/>
              </a:rPr>
              <a:t>όπου</a:t>
            </a:r>
            <a:r>
              <a:rPr lang="en-US" sz="2400" b="0" i="0" u="none" strike="noStrike" baseline="0" dirty="0">
                <a:latin typeface="MinionPro-Regular-Identity-H"/>
              </a:rPr>
              <a:t> </a:t>
            </a:r>
            <a:r>
              <a:rPr lang="el-GR" sz="2400" b="0" i="0" u="none" strike="noStrike" baseline="0" dirty="0">
                <a:latin typeface="grmn1000"/>
              </a:rPr>
              <a:t>κάποιοι</a:t>
            </a:r>
            <a:r>
              <a:rPr lang="en-US" sz="2400" b="0" i="0" u="none" strike="noStrike" baseline="0" dirty="0">
                <a:latin typeface="grmn1000"/>
              </a:rPr>
              <a:t> </a:t>
            </a:r>
            <a:r>
              <a:rPr lang="el-GR" sz="2400" b="0" i="0" u="none" strike="noStrike" baseline="0" dirty="0">
                <a:latin typeface="grmn1000"/>
              </a:rPr>
              <a:t>από</a:t>
            </a:r>
            <a:r>
              <a:rPr lang="en-US" sz="2400" b="0" i="0" u="none" strike="noStrike" baseline="0" dirty="0">
                <a:latin typeface="grmn1000"/>
              </a:rPr>
              <a:t> </a:t>
            </a:r>
            <a:r>
              <a:rPr lang="el-GR" sz="2400" b="0" i="0" u="none" strike="noStrike" baseline="0" dirty="0">
                <a:latin typeface="grmn1000"/>
              </a:rPr>
              <a:t>τους</a:t>
            </a:r>
            <a:r>
              <a:rPr lang="en-US" sz="2400" b="0" i="0" u="none" strike="noStrike" baseline="0" dirty="0">
                <a:latin typeface="MinionPro-Regular-Identity-H"/>
              </a:rPr>
              <a:t> </a:t>
            </a:r>
            <a:r>
              <a:rPr lang="el-GR" sz="2400" b="0" i="0" u="none" strike="noStrike" baseline="0" dirty="0">
                <a:latin typeface="grmn1000"/>
              </a:rPr>
              <a:t>μαθητές</a:t>
            </a:r>
            <a:r>
              <a:rPr lang="en-US" sz="2400" b="0" i="0" u="none" strike="noStrike" baseline="0" dirty="0">
                <a:latin typeface="MinionPro-Regular-Identity-H"/>
              </a:rPr>
              <a:t> </a:t>
            </a:r>
            <a:r>
              <a:rPr lang="el-GR" sz="2400" b="0" i="0" u="none" strike="noStrike" baseline="0" dirty="0">
                <a:latin typeface="grmn1000"/>
              </a:rPr>
              <a:t>που</a:t>
            </a:r>
            <a:r>
              <a:rPr lang="en-US" sz="2400" b="0" i="0" u="none" strike="noStrike" baseline="0" dirty="0">
                <a:latin typeface="MinionPro-Regular-Identity-H"/>
              </a:rPr>
              <a:t> </a:t>
            </a:r>
            <a:r>
              <a:rPr lang="el-GR" sz="2400" b="0" i="0" u="none" strike="noStrike" baseline="0" dirty="0">
                <a:latin typeface="grmn1000"/>
              </a:rPr>
              <a:t>συμμετέχουν</a:t>
            </a:r>
            <a:r>
              <a:rPr lang="en-US" sz="2400" b="0" i="0" u="none" strike="noStrike" baseline="0" dirty="0">
                <a:latin typeface="MinionPro-Regular-Identity-H"/>
              </a:rPr>
              <a:t> </a:t>
            </a:r>
            <a:r>
              <a:rPr lang="el-GR" sz="2400" b="0" i="0" u="none" strike="noStrike" baseline="0" dirty="0">
                <a:latin typeface="grmn1000"/>
              </a:rPr>
              <a:t>στις</a:t>
            </a:r>
            <a:r>
              <a:rPr lang="en-US" sz="2400" b="0" i="0" u="none" strike="noStrike" baseline="0" dirty="0">
                <a:latin typeface="MinionPro-Regular-Identity-H"/>
              </a:rPr>
              <a:t> </a:t>
            </a:r>
            <a:r>
              <a:rPr lang="el-GR" sz="2400" b="0" i="0" u="none" strike="noStrike" baseline="0" dirty="0">
                <a:latin typeface="grmn1000"/>
              </a:rPr>
              <a:t>εξετάσεις</a:t>
            </a:r>
            <a:r>
              <a:rPr lang="en-US" sz="2400" b="0" i="0" u="none" strike="noStrike" baseline="0" dirty="0">
                <a:latin typeface="grmn1000"/>
              </a:rPr>
              <a:t> </a:t>
            </a:r>
            <a:r>
              <a:rPr lang="en-US" sz="2400" b="0" i="0" u="none" strike="noStrike" baseline="0" dirty="0">
                <a:latin typeface="LMRoman10-Regular"/>
              </a:rPr>
              <a:t>SAT</a:t>
            </a:r>
            <a:r>
              <a:rPr lang="en-US" sz="2400" b="0" i="0" u="none" strike="noStrike" baseline="0" dirty="0">
                <a:latin typeface="MinionPro-Regular-Identity-H"/>
              </a:rPr>
              <a:t> </a:t>
            </a:r>
            <a:r>
              <a:rPr lang="el-GR" sz="2400" b="0" i="0" u="none" strike="noStrike" baseline="0" dirty="0">
                <a:latin typeface="grmn1000"/>
              </a:rPr>
              <a:t>για</a:t>
            </a:r>
            <a:r>
              <a:rPr lang="en-US" sz="2400" b="0" i="0" u="none" strike="noStrike" baseline="0" dirty="0">
                <a:latin typeface="MinionPro-Regular-Identity-H"/>
              </a:rPr>
              <a:t> </a:t>
            </a:r>
            <a:r>
              <a:rPr lang="el-GR" sz="2400" b="0" i="0" u="none" strike="noStrike" baseline="0" dirty="0">
                <a:latin typeface="grmn1000"/>
              </a:rPr>
              <a:t>δεύτερη</a:t>
            </a:r>
            <a:r>
              <a:rPr lang="en-US" sz="2400" b="0" i="0" u="none" strike="noStrike" baseline="0" dirty="0">
                <a:latin typeface="MinionPro-Regular-Identity-H"/>
              </a:rPr>
              <a:t> </a:t>
            </a:r>
            <a:r>
              <a:rPr lang="el-GR" sz="2400" b="0" i="0" u="none" strike="noStrike" baseline="0" dirty="0">
                <a:latin typeface="grmn1000"/>
              </a:rPr>
              <a:t>φορά</a:t>
            </a:r>
            <a:r>
              <a:rPr lang="en-US" sz="2400" b="0" i="0" u="none" strike="noStrike" baseline="0" dirty="0">
                <a:latin typeface="MinionPro-Regular-Identity-H"/>
              </a:rPr>
              <a:t> </a:t>
            </a:r>
            <a:r>
              <a:rPr lang="el-GR" sz="2400" b="0" i="0" u="none" strike="noStrike" baseline="0" dirty="0">
                <a:latin typeface="grmn1000"/>
              </a:rPr>
              <a:t>ώστε</a:t>
            </a:r>
            <a:r>
              <a:rPr lang="en-US" sz="2400" dirty="0">
                <a:latin typeface="MinionPro-Regular-Identity-H"/>
              </a:rPr>
              <a:t> </a:t>
            </a:r>
            <a:r>
              <a:rPr lang="el-GR" sz="2400" b="0" i="0" u="none" strike="noStrike" baseline="0" dirty="0">
                <a:latin typeface="grmn1000"/>
              </a:rPr>
              <a:t>να</a:t>
            </a:r>
            <a:r>
              <a:rPr lang="en-US" sz="2400" b="0" i="0" u="none" strike="noStrike" baseline="0" dirty="0">
                <a:latin typeface="MinionPro-Regular-Identity-H"/>
              </a:rPr>
              <a:t> </a:t>
            </a:r>
            <a:r>
              <a:rPr lang="el-GR" sz="2400" b="0" i="0" u="none" strike="noStrike" baseline="0" dirty="0">
                <a:latin typeface="grmn1000"/>
              </a:rPr>
              <a:t>βελτιώσουν</a:t>
            </a:r>
            <a:r>
              <a:rPr lang="en-US" sz="2400" b="0" i="0" u="none" strike="noStrike" baseline="0" dirty="0">
                <a:latin typeface="MinionPro-Regular-Identity-H"/>
              </a:rPr>
              <a:t> </a:t>
            </a:r>
            <a:r>
              <a:rPr lang="el-GR" sz="2400" b="0" i="0" u="none" strike="noStrike" baseline="0" dirty="0">
                <a:latin typeface="grmn1000"/>
              </a:rPr>
              <a:t>τους</a:t>
            </a:r>
            <a:r>
              <a:rPr lang="en-US" sz="2400" b="0" i="0" u="none" strike="noStrike" baseline="0" dirty="0">
                <a:latin typeface="MinionPro-Regular-Identity-H"/>
              </a:rPr>
              <a:t> </a:t>
            </a:r>
            <a:r>
              <a:rPr lang="el-GR" sz="2400" b="0" i="0" u="none" strike="noStrike" baseline="0" dirty="0">
                <a:latin typeface="grmn1000"/>
              </a:rPr>
              <a:t>βαθμούς</a:t>
            </a:r>
            <a:r>
              <a:rPr lang="en-US" sz="2400" b="0" i="0" u="none" strike="noStrike" baseline="0" dirty="0">
                <a:latin typeface="MinionPro-Regular-Identity-H"/>
              </a:rPr>
              <a:t> </a:t>
            </a:r>
            <a:r>
              <a:rPr lang="el-GR" sz="2400" b="0" i="0" u="none" strike="noStrike" baseline="0" dirty="0">
                <a:latin typeface="grmn1000"/>
              </a:rPr>
              <a:t>τους,</a:t>
            </a:r>
            <a:r>
              <a:rPr lang="en-US" sz="2400" b="0" i="0" u="none" strike="noStrike" baseline="0" dirty="0">
                <a:latin typeface="grmn1000"/>
              </a:rPr>
              <a:t> </a:t>
            </a:r>
            <a:r>
              <a:rPr lang="el-GR" sz="2400" b="0" i="0" u="none" strike="noStrike" baseline="0" dirty="0">
                <a:latin typeface="grmn1000"/>
              </a:rPr>
              <a:t>συμμετέχουν</a:t>
            </a:r>
            <a:r>
              <a:rPr lang="en-US" sz="2400" b="0" i="0" u="none" strike="noStrike" baseline="0" dirty="0">
                <a:latin typeface="MinionPro-Regular-Identity-H"/>
              </a:rPr>
              <a:t> </a:t>
            </a:r>
            <a:r>
              <a:rPr lang="el-GR" sz="2400" b="0" i="0" u="none" strike="noStrike" baseline="0" dirty="0">
                <a:latin typeface="grmn1000"/>
              </a:rPr>
              <a:t>επίσης</a:t>
            </a:r>
            <a:r>
              <a:rPr lang="en-US" sz="2400" b="0" i="0" u="none" strike="noStrike" baseline="0" dirty="0">
                <a:latin typeface="MinionPro-Regular-Identity-H"/>
              </a:rPr>
              <a:t> </a:t>
            </a:r>
            <a:r>
              <a:rPr lang="el-GR" sz="2400" b="0" i="0" u="none" strike="noStrike" baseline="0" dirty="0">
                <a:latin typeface="grmn1000"/>
              </a:rPr>
              <a:t>σε</a:t>
            </a:r>
            <a:r>
              <a:rPr lang="en-US" sz="2400" b="0" i="0" u="none" strike="noStrike" baseline="0" dirty="0">
                <a:latin typeface="MinionPro-Regular-Identity-H"/>
              </a:rPr>
              <a:t> </a:t>
            </a:r>
            <a:r>
              <a:rPr lang="el-GR" sz="2400" b="0" i="0" u="none" strike="noStrike" baseline="0" dirty="0">
                <a:latin typeface="grmn1000"/>
              </a:rPr>
              <a:t>μαθήματα</a:t>
            </a:r>
            <a:r>
              <a:rPr lang="en-US" sz="2400" b="0" i="0" u="none" strike="noStrike" baseline="0" dirty="0">
                <a:latin typeface="MinionPro-Regular-Identity-H"/>
              </a:rPr>
              <a:t> </a:t>
            </a:r>
            <a:r>
              <a:rPr lang="el-GR" sz="2400" b="0" i="0" u="none" strike="noStrike" baseline="0" dirty="0">
                <a:latin typeface="grmn1000"/>
              </a:rPr>
              <a:t>προετοιμασίας</a:t>
            </a:r>
            <a:r>
              <a:rPr lang="en-US" sz="2400" b="0" i="0" u="none" strike="noStrike" baseline="0" dirty="0">
                <a:latin typeface="MinionPro-Regular-Identity-H"/>
              </a:rPr>
              <a:t> </a:t>
            </a:r>
            <a:r>
              <a:rPr lang="el-GR" sz="2400" b="0" i="0" u="none" strike="noStrike" baseline="0" dirty="0">
                <a:latin typeface="grmn1000"/>
              </a:rPr>
              <a:t>για</a:t>
            </a:r>
            <a:r>
              <a:rPr lang="en-US" sz="2400" b="0" i="0" u="none" strike="noStrike" baseline="0" dirty="0">
                <a:latin typeface="MinionPro-Regular-Identity-H"/>
              </a:rPr>
              <a:t> </a:t>
            </a:r>
            <a:r>
              <a:rPr lang="el-GR" sz="2400" b="0" i="0" u="none" strike="noStrike" baseline="0" dirty="0">
                <a:latin typeface="grmn1000"/>
              </a:rPr>
              <a:t>τις</a:t>
            </a:r>
            <a:r>
              <a:rPr lang="en-US" sz="2400" b="0" i="0" u="none" strike="noStrike" baseline="0" dirty="0">
                <a:latin typeface="MinionPro-Regular-Identity-H"/>
              </a:rPr>
              <a:t> </a:t>
            </a:r>
            <a:r>
              <a:rPr lang="el-GR" sz="2400" b="0" i="0" u="none" strike="noStrike" baseline="0" dirty="0">
                <a:latin typeface="grmn1000"/>
              </a:rPr>
              <a:t>εξετάσεις</a:t>
            </a:r>
            <a:r>
              <a:rPr lang="en-US" sz="2400" dirty="0">
                <a:latin typeface="MinionPro-Regular-Identity-H"/>
              </a:rPr>
              <a:t> </a:t>
            </a:r>
            <a:r>
              <a:rPr lang="en-US" sz="2400" b="0" i="0" u="none" strike="noStrike" baseline="0" dirty="0">
                <a:latin typeface="grmn1000"/>
              </a:rPr>
              <a:t>(</a:t>
            </a:r>
            <a:r>
              <a:rPr lang="en-US" sz="2400" b="0" i="1" u="none" strike="noStrike" baseline="0" dirty="0">
                <a:latin typeface="LMMathItalic10-Regular"/>
              </a:rPr>
              <a:t>C</a:t>
            </a:r>
            <a:r>
              <a:rPr lang="en-US" sz="2400" b="0" i="0" u="none" strike="noStrike" baseline="0" dirty="0">
                <a:latin typeface="LMRoman10-Regular"/>
              </a:rPr>
              <a:t>= 1</a:t>
            </a:r>
            <a:r>
              <a:rPr lang="en-US" sz="2400" b="0" i="0" u="none" strike="noStrike" baseline="0" dirty="0">
                <a:latin typeface="grmn1000"/>
              </a:rPr>
              <a:t>),</a:t>
            </a:r>
            <a:endParaRPr lang="el-GR" sz="2400" b="0" i="0" u="none" strike="noStrike" baseline="0" dirty="0">
              <a:latin typeface="grxn1000"/>
            </a:endParaRPr>
          </a:p>
          <a:p>
            <a:endParaRPr lang="en-US" dirty="0"/>
          </a:p>
        </p:txBody>
      </p:sp>
      <p:pic>
        <p:nvPicPr>
          <p:cNvPr id="5" name="Picture 4">
            <a:extLst>
              <a:ext uri="{FF2B5EF4-FFF2-40B4-BE49-F238E27FC236}">
                <a16:creationId xmlns:a16="http://schemas.microsoft.com/office/drawing/2014/main" id="{D04FCBFA-1BEB-AAAA-109C-F9A11970E75B}"/>
              </a:ext>
            </a:extLst>
          </p:cNvPr>
          <p:cNvPicPr>
            <a:picLocks noChangeAspect="1"/>
          </p:cNvPicPr>
          <p:nvPr/>
        </p:nvPicPr>
        <p:blipFill>
          <a:blip r:embed="rId2"/>
          <a:stretch>
            <a:fillRect/>
          </a:stretch>
        </p:blipFill>
        <p:spPr>
          <a:xfrm>
            <a:off x="3956911" y="4771316"/>
            <a:ext cx="4572063" cy="601963"/>
          </a:xfrm>
          <a:prstGeom prst="rect">
            <a:avLst/>
          </a:prstGeom>
        </p:spPr>
      </p:pic>
    </p:spTree>
    <p:extLst>
      <p:ext uri="{BB962C8B-B14F-4D97-AF65-F5344CB8AC3E}">
        <p14:creationId xmlns:p14="http://schemas.microsoft.com/office/powerpoint/2010/main" val="3660851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2216-3291-E5CC-E5C5-831A215EAEEC}"/>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Ενδογενείς ψευδομεταβλητές: εκτίμηση των πειραματικών επιδράσεων</a:t>
            </a:r>
            <a:endParaRPr lang="en-US" dirty="0"/>
          </a:p>
        </p:txBody>
      </p:sp>
      <p:sp>
        <p:nvSpPr>
          <p:cNvPr id="3" name="Content Placeholder 2">
            <a:extLst>
              <a:ext uri="{FF2B5EF4-FFF2-40B4-BE49-F238E27FC236}">
                <a16:creationId xmlns:a16="http://schemas.microsoft.com/office/drawing/2014/main" id="{FAF9E643-14AB-F87C-FB40-EBFA62713AE7}"/>
              </a:ext>
            </a:extLst>
          </p:cNvPr>
          <p:cNvSpPr>
            <a:spLocks noGrp="1"/>
          </p:cNvSpPr>
          <p:nvPr>
            <p:ph idx="1"/>
          </p:nvPr>
        </p:nvSpPr>
        <p:spPr>
          <a:xfrm>
            <a:off x="235670" y="2286000"/>
            <a:ext cx="11956330" cy="4023360"/>
          </a:xfrm>
        </p:spPr>
        <p:txBody>
          <a:bodyPr>
            <a:normAutofit/>
          </a:bodyPr>
          <a:lstStyle/>
          <a:p>
            <a:pPr algn="l"/>
            <a:r>
              <a:rPr lang="el-GR" sz="2400" b="1" i="0" u="none" strike="noStrike" baseline="0" dirty="0">
                <a:latin typeface="grxn1000"/>
              </a:rPr>
              <a:t>΄Ελλειψη</a:t>
            </a:r>
            <a:r>
              <a:rPr lang="el-GR" sz="2400" b="1" i="0" u="none" strike="noStrike" baseline="0" dirty="0">
                <a:latin typeface="MinionPro-Regular-Identity-H"/>
              </a:rPr>
              <a:t> </a:t>
            </a:r>
            <a:r>
              <a:rPr lang="el-GR" sz="2400" b="1" i="0" u="none" strike="noStrike" baseline="0" dirty="0">
                <a:latin typeface="grxn1000"/>
              </a:rPr>
              <a:t>υποθετικής</a:t>
            </a:r>
            <a:r>
              <a:rPr lang="en-US" sz="2400" b="1" i="0" u="none" strike="noStrike" baseline="0" dirty="0">
                <a:latin typeface="grxn1000"/>
              </a:rPr>
              <a:t> </a:t>
            </a:r>
            <a:r>
              <a:rPr lang="el-GR" sz="2400" b="1" i="0" u="none" strike="noStrike" baseline="0" dirty="0">
                <a:latin typeface="grxn1000"/>
              </a:rPr>
              <a:t>κατάστασης</a:t>
            </a:r>
            <a:r>
              <a:rPr lang="en-US" sz="2400" b="1" dirty="0">
                <a:latin typeface="grxn1000"/>
              </a:rPr>
              <a:t>: </a:t>
            </a:r>
            <a:r>
              <a:rPr lang="el-GR" sz="2400" dirty="0">
                <a:latin typeface="grmn1000"/>
              </a:rPr>
              <a:t>Ο</a:t>
            </a:r>
            <a:r>
              <a:rPr lang="el-GR" sz="2400" b="0" i="0" u="none" strike="noStrike" baseline="0" dirty="0">
                <a:latin typeface="grmn1000"/>
              </a:rPr>
              <a:t>υσιαστικά</a:t>
            </a:r>
            <a:r>
              <a:rPr lang="el-GR" sz="2400" b="0" i="0" u="none" strike="noStrike" baseline="0" dirty="0">
                <a:latin typeface="MinionPro-Regular-Identity-H"/>
              </a:rPr>
              <a:t> </a:t>
            </a:r>
            <a:r>
              <a:rPr lang="el-GR" sz="2400" b="0" i="0" u="none" strike="noStrike" baseline="0" dirty="0">
                <a:latin typeface="grmn1000"/>
              </a:rPr>
              <a:t>δεν</a:t>
            </a:r>
            <a:r>
              <a:rPr lang="el-GR" sz="2400" b="0" i="0" u="none" strike="noStrike" baseline="0" dirty="0">
                <a:latin typeface="MinionPro-Regular-Identity-H"/>
              </a:rPr>
              <a:t> </a:t>
            </a:r>
            <a:r>
              <a:rPr lang="el-GR" sz="2400" b="0" i="0" u="none" strike="noStrike" baseline="0" dirty="0">
                <a:latin typeface="grmn1000"/>
              </a:rPr>
              <a:t>υπολογίσαμε</a:t>
            </a:r>
            <a:r>
              <a:rPr lang="el-GR" sz="2400" b="0" i="0" u="none" strike="noStrike" baseline="0" dirty="0">
                <a:latin typeface="MinionPro-Regular-Identity-H"/>
              </a:rPr>
              <a:t> </a:t>
            </a:r>
            <a:r>
              <a:rPr lang="el-GR" sz="2400" b="0" i="0" u="none" strike="noStrike" baseline="0" dirty="0">
                <a:latin typeface="grmn1000"/>
              </a:rPr>
              <a:t>την</a:t>
            </a:r>
            <a:r>
              <a:rPr lang="en-US" sz="2400" dirty="0">
                <a:latin typeface="MinionPro-Regular-Identity-H"/>
              </a:rPr>
              <a:t> </a:t>
            </a:r>
            <a:r>
              <a:rPr lang="el-GR" sz="2400" b="0" i="0" u="none" strike="noStrike" baseline="0" dirty="0">
                <a:latin typeface="grmn1000"/>
              </a:rPr>
              <a:t>επίδραση</a:t>
            </a:r>
            <a:r>
              <a:rPr lang="el-GR" sz="2400" b="0" i="0" u="none" strike="noStrike" baseline="0" dirty="0">
                <a:latin typeface="MinionPro-Regular-Identity-H"/>
              </a:rPr>
              <a:t> </a:t>
            </a:r>
            <a:r>
              <a:rPr lang="el-GR" sz="2400" b="0" i="0" u="none" strike="noStrike" baseline="0" dirty="0">
                <a:latin typeface="grmn1000"/>
              </a:rPr>
              <a:t>που</a:t>
            </a:r>
            <a:r>
              <a:rPr lang="el-GR" sz="2400" b="0" i="0" u="none" strike="noStrike" baseline="0" dirty="0">
                <a:latin typeface="MinionPro-Regular-Identity-H"/>
              </a:rPr>
              <a:t> </a:t>
            </a:r>
            <a:r>
              <a:rPr lang="el-GR" sz="2400" b="0" i="0" u="none" strike="noStrike" baseline="0" dirty="0">
                <a:latin typeface="grmn1000"/>
              </a:rPr>
              <a:t>θέλαμε.</a:t>
            </a:r>
          </a:p>
          <a:p>
            <a:pPr algn="l"/>
            <a:r>
              <a:rPr lang="el-GR" sz="2400" b="0" i="0" u="none" strike="noStrike" baseline="0" dirty="0">
                <a:latin typeface="grmn1000"/>
              </a:rPr>
              <a:t>Θα έπρεπε να παρατηρήσουμε δύο φορές τη ζωή του ίδιου ατόμου:</a:t>
            </a:r>
            <a:r>
              <a:rPr lang="el-GR" sz="2400" dirty="0">
                <a:latin typeface="MinionPro-Regular-Identity-H"/>
              </a:rPr>
              <a:t> </a:t>
            </a:r>
            <a:r>
              <a:rPr lang="el-GR" sz="2400" b="0" i="0" u="none" strike="noStrike" baseline="0" dirty="0">
                <a:latin typeface="grmn1000"/>
              </a:rPr>
              <a:t>μια φορά έχοντας φοιτήσει σε</a:t>
            </a:r>
            <a:r>
              <a:rPr lang="el-GR" sz="2400" dirty="0">
                <a:latin typeface="MinionPro-Regular-Identity-H"/>
              </a:rPr>
              <a:t> </a:t>
            </a:r>
            <a:r>
              <a:rPr lang="el-GR" sz="2400" b="0" i="0" u="none" strike="noStrike" baseline="0" dirty="0">
                <a:latin typeface="grmn1000"/>
              </a:rPr>
              <a:t>κολέγιο και μια φορά μη έχοντας φοιτήσει σε κολέγιο</a:t>
            </a:r>
          </a:p>
          <a:p>
            <a:pPr algn="l"/>
            <a:r>
              <a:rPr lang="el-GR" sz="2400" b="0" i="0" u="none" strike="noStrike" baseline="0" dirty="0">
                <a:latin typeface="grmn1000"/>
              </a:rPr>
              <a:t>Μπορούμε να τα συνδυάσουμε ως εξής:</a:t>
            </a:r>
          </a:p>
          <a:p>
            <a:pPr algn="l"/>
            <a:endParaRPr lang="el-GR" sz="2400" dirty="0">
              <a:latin typeface="grmn1000"/>
            </a:endParaRPr>
          </a:p>
          <a:p>
            <a:pPr algn="l"/>
            <a:endParaRPr lang="el-GR" sz="2400" b="1" dirty="0">
              <a:latin typeface="grmn1000"/>
            </a:endParaRPr>
          </a:p>
          <a:p>
            <a:pPr algn="l"/>
            <a:r>
              <a:rPr lang="el-GR" sz="2400" b="0" i="0" u="none" strike="noStrike" baseline="0" dirty="0">
                <a:latin typeface="grmn1000"/>
              </a:rPr>
              <a:t>Η </a:t>
            </a:r>
            <a:r>
              <a:rPr lang="el-GR" sz="2400" b="0" i="0" u="none" strike="noStrike" baseline="0" dirty="0">
                <a:latin typeface="grmi1000"/>
              </a:rPr>
              <a:t>μέση πειραματική επίδραση</a:t>
            </a:r>
            <a:r>
              <a:rPr lang="el-GR" sz="2400" dirty="0">
                <a:latin typeface="grmn1000"/>
              </a:rPr>
              <a:t>  </a:t>
            </a:r>
            <a:r>
              <a:rPr lang="el-GR" sz="2400" b="0" i="0" u="none" strike="noStrike" baseline="0" dirty="0">
                <a:latin typeface="grmn1000"/>
              </a:rPr>
              <a:t>που υπολογίζεται ως πληθυσμιακός</a:t>
            </a:r>
            <a:r>
              <a:rPr lang="el-GR" sz="2400" b="0" i="0" u="none" strike="noStrike" baseline="0" dirty="0">
                <a:latin typeface="MinionPro-Regular-Identity-H"/>
              </a:rPr>
              <a:t> </a:t>
            </a:r>
            <a:r>
              <a:rPr lang="el-GR" sz="2400" b="0" i="0" u="none" strike="noStrike" baseline="0" dirty="0">
                <a:latin typeface="grmn1000"/>
              </a:rPr>
              <a:t>μέσος </a:t>
            </a:r>
            <a:r>
              <a:rPr lang="el-GR" sz="2400" b="0" i="0" u="none" strike="noStrike" baseline="0" dirty="0" err="1">
                <a:latin typeface="grmn1000"/>
              </a:rPr>
              <a:t>όρος,είναι</a:t>
            </a:r>
            <a:endParaRPr lang="en-US" b="1" dirty="0"/>
          </a:p>
        </p:txBody>
      </p:sp>
      <p:pic>
        <p:nvPicPr>
          <p:cNvPr id="5" name="Picture 4">
            <a:extLst>
              <a:ext uri="{FF2B5EF4-FFF2-40B4-BE49-F238E27FC236}">
                <a16:creationId xmlns:a16="http://schemas.microsoft.com/office/drawing/2014/main" id="{33FB61D6-A3A9-336C-FD35-EA49382F6C7B}"/>
              </a:ext>
            </a:extLst>
          </p:cNvPr>
          <p:cNvPicPr>
            <a:picLocks noChangeAspect="1"/>
          </p:cNvPicPr>
          <p:nvPr/>
        </p:nvPicPr>
        <p:blipFill>
          <a:blip r:embed="rId2"/>
          <a:stretch>
            <a:fillRect/>
          </a:stretch>
        </p:blipFill>
        <p:spPr>
          <a:xfrm>
            <a:off x="4230554" y="4250545"/>
            <a:ext cx="4457793" cy="538271"/>
          </a:xfrm>
          <a:prstGeom prst="rect">
            <a:avLst/>
          </a:prstGeom>
        </p:spPr>
      </p:pic>
      <p:pic>
        <p:nvPicPr>
          <p:cNvPr id="7" name="Picture 6">
            <a:extLst>
              <a:ext uri="{FF2B5EF4-FFF2-40B4-BE49-F238E27FC236}">
                <a16:creationId xmlns:a16="http://schemas.microsoft.com/office/drawing/2014/main" id="{FB957982-A7C6-3A74-37BA-5570A5F6ED2A}"/>
              </a:ext>
            </a:extLst>
          </p:cNvPr>
          <p:cNvPicPr>
            <a:picLocks noChangeAspect="1"/>
          </p:cNvPicPr>
          <p:nvPr/>
        </p:nvPicPr>
        <p:blipFill>
          <a:blip r:embed="rId3"/>
          <a:stretch>
            <a:fillRect/>
          </a:stretch>
        </p:blipFill>
        <p:spPr>
          <a:xfrm>
            <a:off x="5187840" y="5727160"/>
            <a:ext cx="2842974" cy="739253"/>
          </a:xfrm>
          <a:prstGeom prst="rect">
            <a:avLst/>
          </a:prstGeom>
        </p:spPr>
      </p:pic>
    </p:spTree>
    <p:extLst>
      <p:ext uri="{BB962C8B-B14F-4D97-AF65-F5344CB8AC3E}">
        <p14:creationId xmlns:p14="http://schemas.microsoft.com/office/powerpoint/2010/main" val="4292403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769A-D4BC-D20E-50DF-9C09E917F50A}"/>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Ενδογενείς ψευδομεταβλητές: εκτίμηση των πειραματικών επιδράσεων</a:t>
            </a:r>
            <a:endParaRPr lang="en-US" dirty="0"/>
          </a:p>
        </p:txBody>
      </p:sp>
      <p:sp>
        <p:nvSpPr>
          <p:cNvPr id="3" name="Content Placeholder 2">
            <a:extLst>
              <a:ext uri="{FF2B5EF4-FFF2-40B4-BE49-F238E27FC236}">
                <a16:creationId xmlns:a16="http://schemas.microsoft.com/office/drawing/2014/main" id="{C728911F-C64B-0767-BA9C-2A01424104A3}"/>
              </a:ext>
            </a:extLst>
          </p:cNvPr>
          <p:cNvSpPr>
            <a:spLocks noGrp="1"/>
          </p:cNvSpPr>
          <p:nvPr>
            <p:ph idx="1"/>
          </p:nvPr>
        </p:nvSpPr>
        <p:spPr/>
        <p:txBody>
          <a:bodyPr/>
          <a:lstStyle/>
          <a:p>
            <a:pPr algn="l"/>
            <a:r>
              <a:rPr lang="el-GR" sz="2400" dirty="0">
                <a:latin typeface="grmn1000"/>
              </a:rPr>
              <a:t>Ο</a:t>
            </a:r>
            <a:r>
              <a:rPr lang="en-US" sz="2400" b="0" i="0" u="none" strike="noStrike" baseline="0" dirty="0">
                <a:latin typeface="MinionPro-Regular-Identity-H"/>
              </a:rPr>
              <a:t> </a:t>
            </a:r>
            <a:r>
              <a:rPr lang="el-GR" sz="2400" b="0" i="0" u="none" strike="noStrike" baseline="0" dirty="0">
                <a:latin typeface="grmn1000"/>
              </a:rPr>
              <a:t>ερευνητής</a:t>
            </a:r>
            <a:r>
              <a:rPr lang="en-US" sz="2400" b="0" i="0" u="none" strike="noStrike" baseline="0" dirty="0">
                <a:latin typeface="MinionPro-Regular-Identity-H"/>
              </a:rPr>
              <a:t> </a:t>
            </a:r>
            <a:r>
              <a:rPr lang="el-GR" sz="2400" b="0" i="0" u="none" strike="noStrike" baseline="0" dirty="0">
                <a:latin typeface="grmn1000"/>
              </a:rPr>
              <a:t>θα</a:t>
            </a:r>
            <a:r>
              <a:rPr lang="en-US" sz="2400" b="0" i="0" u="none" strike="noStrike" baseline="0" dirty="0">
                <a:latin typeface="MinionPro-Regular-Identity-H"/>
              </a:rPr>
              <a:t> </a:t>
            </a:r>
            <a:r>
              <a:rPr lang="el-GR" sz="2400" b="0" i="0" u="none" strike="noStrike" baseline="0" dirty="0">
                <a:latin typeface="grmn1000"/>
              </a:rPr>
              <a:t>προτιμούσε</a:t>
            </a:r>
            <a:r>
              <a:rPr lang="en-US" sz="2400" b="0" i="0" u="none" strike="noStrike" baseline="0" dirty="0">
                <a:latin typeface="MinionPro-Regular-Identity-H"/>
              </a:rPr>
              <a:t> </a:t>
            </a:r>
            <a:r>
              <a:rPr lang="el-GR" sz="2400" b="0" i="0" u="none" strike="noStrike" baseline="0" dirty="0">
                <a:latin typeface="grmn1000"/>
              </a:rPr>
              <a:t>να</a:t>
            </a:r>
            <a:r>
              <a:rPr lang="el-GR" sz="2400" b="0" i="0" u="none" strike="noStrike" baseline="0" dirty="0">
                <a:latin typeface="MinionPro-Regular-Identity-H"/>
              </a:rPr>
              <a:t> </a:t>
            </a:r>
            <a:r>
              <a:rPr lang="el-GR" sz="2400" b="0" i="0" u="none" strike="noStrike" baseline="0" dirty="0">
                <a:latin typeface="grmn1000"/>
              </a:rPr>
              <a:t>γνωρίζει</a:t>
            </a:r>
            <a:r>
              <a:rPr lang="el-GR" sz="2400" b="0" i="0" u="none" strike="noStrike" baseline="0" dirty="0">
                <a:latin typeface="MinionPro-Regular-Identity-H"/>
              </a:rPr>
              <a:t> </a:t>
            </a:r>
            <a:r>
              <a:rPr lang="el-GR" sz="2400" b="0" i="0" u="none" strike="noStrike" baseline="0" dirty="0">
                <a:latin typeface="grmn1000"/>
              </a:rPr>
              <a:t>τη</a:t>
            </a:r>
            <a:r>
              <a:rPr lang="el-GR" sz="2400" b="0" i="0" u="none" strike="noStrike" baseline="0" dirty="0">
                <a:latin typeface="MinionPro-Regular-Identity-H"/>
              </a:rPr>
              <a:t> </a:t>
            </a:r>
            <a:r>
              <a:rPr lang="el-GR" sz="2400" b="0" i="0" u="none" strike="noStrike" baseline="0" dirty="0">
                <a:latin typeface="grmn1000"/>
              </a:rPr>
              <a:t>μέση</a:t>
            </a:r>
            <a:r>
              <a:rPr lang="el-GR" sz="2400" b="0" i="0" u="none" strike="noStrike" baseline="0" dirty="0">
                <a:latin typeface="MinionPro-Regular-Identity-H"/>
              </a:rPr>
              <a:t> </a:t>
            </a:r>
            <a:r>
              <a:rPr lang="el-GR" sz="2400" b="0" i="0" u="none" strike="noStrike" baseline="0" dirty="0">
                <a:latin typeface="grmn1000"/>
              </a:rPr>
              <a:t>πειραματική</a:t>
            </a:r>
            <a:r>
              <a:rPr lang="el-GR" sz="2400" b="0" i="0" u="none" strike="noStrike" baseline="0" dirty="0">
                <a:latin typeface="MinionPro-Regular-Identity-H"/>
              </a:rPr>
              <a:t> </a:t>
            </a:r>
            <a:r>
              <a:rPr lang="el-GR" sz="2400" b="0" i="0" u="none" strike="noStrike" baseline="0" dirty="0">
                <a:latin typeface="grmn1000"/>
              </a:rPr>
              <a:t>επίδραση</a:t>
            </a:r>
            <a:r>
              <a:rPr lang="el-GR" sz="2400" b="0" i="0" u="none" strike="noStrike" baseline="0" dirty="0">
                <a:latin typeface="MinionPro-Regular-Identity-H"/>
              </a:rPr>
              <a:t> </a:t>
            </a:r>
            <a:r>
              <a:rPr lang="el-GR" sz="2400" b="0" i="0" u="none" strike="noStrike" baseline="0" dirty="0">
                <a:latin typeface="grmn1000"/>
              </a:rPr>
              <a:t>στους</a:t>
            </a:r>
            <a:r>
              <a:rPr lang="el-GR" sz="2400" b="0" i="0" u="none" strike="noStrike" baseline="0" dirty="0">
                <a:latin typeface="MinionPro-Regular-Identity-H"/>
              </a:rPr>
              <a:t> </a:t>
            </a:r>
            <a:r>
              <a:rPr lang="el-GR" sz="2400" b="0" i="0" u="none" strike="noStrike" baseline="0" dirty="0">
                <a:latin typeface="grmn1000"/>
              </a:rPr>
              <a:t>συμμετέχοντες</a:t>
            </a:r>
          </a:p>
          <a:p>
            <a:pPr algn="l"/>
            <a:endParaRPr lang="el-GR" sz="2400" dirty="0">
              <a:latin typeface="grmn1000"/>
            </a:endParaRPr>
          </a:p>
          <a:p>
            <a:pPr algn="l"/>
            <a:r>
              <a:rPr lang="el-GR" sz="2400" b="0" i="0" u="none" strike="noStrike" baseline="0" dirty="0">
                <a:latin typeface="grmn1000"/>
              </a:rPr>
              <a:t>όπου ο δεύτερος όρος είναι η υποθετική κατάσταση</a:t>
            </a:r>
            <a:r>
              <a:rPr lang="el-GR" sz="2400" b="0" i="0" u="none" strike="noStrike" baseline="30000" dirty="0">
                <a:latin typeface="grmn1000"/>
              </a:rPr>
              <a:t>11</a:t>
            </a:r>
          </a:p>
          <a:p>
            <a:pPr algn="l"/>
            <a:endParaRPr lang="el-GR" sz="2400" dirty="0">
              <a:latin typeface="grmn1000"/>
            </a:endParaRPr>
          </a:p>
          <a:p>
            <a:pPr algn="l"/>
            <a:endParaRPr lang="el-GR" sz="2400" dirty="0">
              <a:latin typeface="grmn1000"/>
            </a:endParaRPr>
          </a:p>
        </p:txBody>
      </p:sp>
      <p:pic>
        <p:nvPicPr>
          <p:cNvPr id="5" name="Picture 4">
            <a:extLst>
              <a:ext uri="{FF2B5EF4-FFF2-40B4-BE49-F238E27FC236}">
                <a16:creationId xmlns:a16="http://schemas.microsoft.com/office/drawing/2014/main" id="{ED5E53B8-7DED-45E0-0AC8-0C15C51B021D}"/>
              </a:ext>
            </a:extLst>
          </p:cNvPr>
          <p:cNvPicPr>
            <a:picLocks noChangeAspect="1"/>
          </p:cNvPicPr>
          <p:nvPr/>
        </p:nvPicPr>
        <p:blipFill>
          <a:blip r:embed="rId2"/>
          <a:stretch>
            <a:fillRect/>
          </a:stretch>
        </p:blipFill>
        <p:spPr>
          <a:xfrm>
            <a:off x="3978700" y="2739664"/>
            <a:ext cx="3619512" cy="869623"/>
          </a:xfrm>
          <a:prstGeom prst="rect">
            <a:avLst/>
          </a:prstGeom>
        </p:spPr>
      </p:pic>
    </p:spTree>
    <p:extLst>
      <p:ext uri="{BB962C8B-B14F-4D97-AF65-F5344CB8AC3E}">
        <p14:creationId xmlns:p14="http://schemas.microsoft.com/office/powerpoint/2010/main" val="411782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9E1F-8635-52FA-060E-D35257B63465}"/>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Ενδογενείς ψευδομεταβλητές: εκτίμηση των πειραματικών επιδράσεων</a:t>
            </a:r>
            <a:endParaRPr lang="en-US" dirty="0"/>
          </a:p>
        </p:txBody>
      </p:sp>
      <p:sp>
        <p:nvSpPr>
          <p:cNvPr id="3" name="Content Placeholder 2">
            <a:extLst>
              <a:ext uri="{FF2B5EF4-FFF2-40B4-BE49-F238E27FC236}">
                <a16:creationId xmlns:a16="http://schemas.microsoft.com/office/drawing/2014/main" id="{6E5AFF3B-18E3-D8B5-6C1E-748DB35A8FE5}"/>
              </a:ext>
            </a:extLst>
          </p:cNvPr>
          <p:cNvSpPr>
            <a:spLocks noGrp="1"/>
          </p:cNvSpPr>
          <p:nvPr>
            <p:ph idx="1"/>
          </p:nvPr>
        </p:nvSpPr>
        <p:spPr>
          <a:xfrm>
            <a:off x="1024128" y="2286000"/>
            <a:ext cx="11167872" cy="4023360"/>
          </a:xfrm>
        </p:spPr>
        <p:txBody>
          <a:bodyPr/>
          <a:lstStyle/>
          <a:p>
            <a:pPr algn="l"/>
            <a:r>
              <a:rPr lang="el-GR" sz="2400" b="1" i="0" u="none" strike="noStrike" baseline="0" dirty="0">
                <a:latin typeface="grxn1000"/>
              </a:rPr>
              <a:t>Δεσμευμένη ανεξαρτησία</a:t>
            </a:r>
            <a:r>
              <a:rPr lang="el-GR" sz="2400" b="0" i="0" u="none" strike="noStrike" baseline="0" dirty="0">
                <a:latin typeface="grxn1000"/>
              </a:rPr>
              <a:t>: </a:t>
            </a:r>
            <a:r>
              <a:rPr lang="el-GR" sz="2400" b="0" i="0" u="none" strike="noStrike" baseline="0" dirty="0">
                <a:latin typeface="grmn1000"/>
              </a:rPr>
              <a:t>Η συμμετοχή στο πρόγραμμα, </a:t>
            </a:r>
            <a:r>
              <a:rPr lang="el-GR" sz="2400" b="0" i="1" u="none" strike="noStrike" baseline="0" dirty="0">
                <a:latin typeface="LMMathItalic10-Regular"/>
              </a:rPr>
              <a:t>C</a:t>
            </a:r>
            <a:r>
              <a:rPr lang="el-GR" sz="2400" b="0" i="0" u="none" strike="noStrike" baseline="0" dirty="0">
                <a:latin typeface="grmn1000"/>
              </a:rPr>
              <a:t>, δεν εξαρτάται από τη μεταβλητή αποτελέσματος αφού συνυπολογιστεί η επίδραση του </a:t>
            </a:r>
            <a:r>
              <a:rPr lang="el-GR" sz="2400" b="1" i="1" u="none" strike="noStrike" baseline="0" dirty="0">
                <a:latin typeface="LMMathItalic10-Bold"/>
              </a:rPr>
              <a:t>x </a:t>
            </a:r>
            <a:r>
              <a:rPr lang="el-GR" sz="2400" b="0" i="0" u="none" strike="noStrike" baseline="0" dirty="0">
                <a:latin typeface="grmn1000"/>
              </a:rPr>
              <a:t>στο αποτέλεσμα.</a:t>
            </a:r>
          </a:p>
          <a:p>
            <a:pPr lvl="1"/>
            <a:r>
              <a:rPr lang="el-GR" sz="2000" dirty="0">
                <a:latin typeface="grmn1000"/>
              </a:rPr>
              <a:t>Η</a:t>
            </a:r>
            <a:r>
              <a:rPr lang="el-GR" sz="2000" b="0" i="0" u="none" strike="noStrike" baseline="0" dirty="0">
                <a:latin typeface="grmn1000"/>
              </a:rPr>
              <a:t> υπόθεση επεκτείνεται σε προσεγγίσεις παλινδρόμησης, ως </a:t>
            </a:r>
            <a:r>
              <a:rPr lang="el-GR" sz="2000" b="0" i="0" u="none" strike="noStrike" baseline="0" dirty="0">
                <a:latin typeface="grxn1000"/>
              </a:rPr>
              <a:t>υπόθεση ανεξαρτησίας του υπό συνθήκη μέσου (</a:t>
            </a:r>
            <a:r>
              <a:rPr lang="el-GR" sz="2000" b="1" i="0" u="none" strike="noStrike" baseline="0" dirty="0">
                <a:latin typeface="LMRoman10-Bold"/>
              </a:rPr>
              <a:t>conditional</a:t>
            </a:r>
            <a:r>
              <a:rPr lang="el-GR" sz="2000" b="1" dirty="0">
                <a:latin typeface="LMRoman10-Bold"/>
              </a:rPr>
              <a:t> </a:t>
            </a:r>
            <a:r>
              <a:rPr lang="es-ES" sz="2000" b="1" i="0" u="none" strike="noStrike" baseline="0" dirty="0">
                <a:latin typeface="LMRoman10-Bold"/>
              </a:rPr>
              <a:t>mean independence assumption</a:t>
            </a:r>
            <a:r>
              <a:rPr lang="es-ES" sz="2000" b="0" i="0" u="none" strike="noStrike" baseline="0" dirty="0">
                <a:latin typeface="grxn1000"/>
              </a:rPr>
              <a:t>)</a:t>
            </a:r>
            <a:r>
              <a:rPr lang="es-ES" sz="2000" b="0" i="0" u="none" strike="noStrike" baseline="0" dirty="0">
                <a:latin typeface="grmn1000"/>
              </a:rPr>
              <a:t>: </a:t>
            </a:r>
            <a:r>
              <a:rPr lang="es-ES" sz="2000" b="0" i="1" u="none" strike="noStrike" baseline="0" dirty="0">
                <a:latin typeface="LMMathItalic10-Regular"/>
              </a:rPr>
              <a:t>E</a:t>
            </a:r>
            <a:r>
              <a:rPr lang="es-ES" sz="2000" b="0" i="0" u="none" strike="noStrike" baseline="0" dirty="0">
                <a:latin typeface="LMRoman10-Regular"/>
              </a:rPr>
              <a:t>[</a:t>
            </a:r>
            <a:r>
              <a:rPr lang="es-ES" sz="2000" b="0" i="1" u="none" strike="noStrike" baseline="0" dirty="0">
                <a:latin typeface="LMMathItalic10-Regular"/>
              </a:rPr>
              <a:t>y</a:t>
            </a:r>
            <a:r>
              <a:rPr lang="es-ES" sz="1000" b="0" i="0" u="none" strike="noStrike" baseline="0" dirty="0">
                <a:latin typeface="LMRoman8-Regular"/>
              </a:rPr>
              <a:t>0</a:t>
            </a:r>
            <a:r>
              <a:rPr lang="es-ES" sz="2000" b="0" i="1" u="none" strike="noStrike" baseline="0" dirty="0">
                <a:latin typeface="LMMathSymbols10-Regular"/>
              </a:rPr>
              <a:t>|</a:t>
            </a:r>
            <a:r>
              <a:rPr lang="es-ES" sz="2000" b="1" i="1" u="none" strike="noStrike" baseline="0" dirty="0">
                <a:latin typeface="LMMathItalic10-Bold"/>
              </a:rPr>
              <a:t>x</a:t>
            </a:r>
            <a:r>
              <a:rPr lang="es-ES" sz="2000" b="0" i="1" u="none" strike="noStrike" baseline="0" dirty="0">
                <a:latin typeface="LMMathItalic10-Regular"/>
              </a:rPr>
              <a:t>, C</a:t>
            </a:r>
            <a:r>
              <a:rPr lang="es-ES" sz="2000" b="0" i="0" u="none" strike="noStrike" baseline="0" dirty="0">
                <a:latin typeface="LMRoman10-Regular"/>
              </a:rPr>
              <a:t>] = </a:t>
            </a:r>
            <a:r>
              <a:rPr lang="es-ES" sz="2000" b="0" i="1" u="none" strike="noStrike" baseline="0" dirty="0">
                <a:latin typeface="LMMathItalic10-Regular"/>
              </a:rPr>
              <a:t>E</a:t>
            </a:r>
            <a:r>
              <a:rPr lang="es-ES" sz="2000" b="0" i="0" u="none" strike="noStrike" baseline="0" dirty="0">
                <a:latin typeface="LMRoman10-Regular"/>
              </a:rPr>
              <a:t>[</a:t>
            </a:r>
            <a:r>
              <a:rPr lang="es-ES" sz="2000" b="0" i="1" u="none" strike="noStrike" baseline="0" dirty="0">
                <a:latin typeface="LMMathItalic10-Regular"/>
              </a:rPr>
              <a:t>y</a:t>
            </a:r>
            <a:r>
              <a:rPr lang="es-ES" sz="1000" b="0" i="0" u="none" strike="noStrike" baseline="0" dirty="0">
                <a:latin typeface="LMRoman8-Regular"/>
              </a:rPr>
              <a:t>0</a:t>
            </a:r>
            <a:r>
              <a:rPr lang="es-ES" sz="2000" b="0" i="1" u="none" strike="noStrike" baseline="0" dirty="0">
                <a:latin typeface="LMMathSymbols10-Regular"/>
              </a:rPr>
              <a:t>|</a:t>
            </a:r>
            <a:r>
              <a:rPr lang="es-ES" sz="2000" b="1" i="1" u="none" strike="noStrike" baseline="0" dirty="0">
                <a:latin typeface="LMMathItalic10-Bold"/>
              </a:rPr>
              <a:t>x</a:t>
            </a:r>
            <a:r>
              <a:rPr lang="es-ES" sz="2000" b="0" i="0" u="none" strike="noStrike" baseline="0" dirty="0">
                <a:latin typeface="LMRoman10-Regular"/>
              </a:rPr>
              <a:t>] </a:t>
            </a:r>
            <a:r>
              <a:rPr lang="es-ES" sz="2000" b="0" i="0" u="none" strike="noStrike" baseline="0" dirty="0">
                <a:latin typeface="grmn1000"/>
              </a:rPr>
              <a:t>και </a:t>
            </a:r>
            <a:r>
              <a:rPr lang="es-ES" sz="2000" b="0" i="1" u="none" strike="noStrike" baseline="0" dirty="0">
                <a:latin typeface="LMMathItalic10-Regular"/>
              </a:rPr>
              <a:t>E</a:t>
            </a:r>
            <a:r>
              <a:rPr lang="es-ES" sz="2000" b="0" i="0" u="none" strike="noStrike" baseline="0" dirty="0">
                <a:latin typeface="LMRoman10-Regular"/>
              </a:rPr>
              <a:t>[</a:t>
            </a:r>
            <a:r>
              <a:rPr lang="es-ES" sz="2000" b="0" i="1" u="none" strike="noStrike" baseline="0" dirty="0">
                <a:latin typeface="LMMathItalic10-Regular"/>
              </a:rPr>
              <a:t>y</a:t>
            </a:r>
            <a:r>
              <a:rPr lang="es-ES" sz="1000" b="0" i="0" u="none" strike="noStrike" baseline="0" dirty="0">
                <a:latin typeface="LMRoman8-Regular"/>
              </a:rPr>
              <a:t>1</a:t>
            </a:r>
            <a:r>
              <a:rPr lang="es-ES" sz="2000" b="0" i="1" u="none" strike="noStrike" baseline="0" dirty="0">
                <a:latin typeface="LMMathSymbols10-Regular"/>
              </a:rPr>
              <a:t>|</a:t>
            </a:r>
            <a:r>
              <a:rPr lang="es-ES" sz="2000" b="1" i="1" u="none" strike="noStrike" baseline="0" dirty="0">
                <a:latin typeface="LMMathItalic10-Bold"/>
              </a:rPr>
              <a:t>x</a:t>
            </a:r>
            <a:r>
              <a:rPr lang="es-ES" sz="2000" b="0" i="1" u="none" strike="noStrike" baseline="0" dirty="0">
                <a:latin typeface="LMMathItalic10-Regular"/>
              </a:rPr>
              <a:t>, C</a:t>
            </a:r>
            <a:r>
              <a:rPr lang="es-ES" sz="2000" b="0" i="0" u="none" strike="noStrike" baseline="0" dirty="0">
                <a:latin typeface="LMRoman10-Regular"/>
              </a:rPr>
              <a:t>] = </a:t>
            </a:r>
            <a:r>
              <a:rPr lang="es-ES" sz="2000" b="0" i="1" u="none" strike="noStrike" baseline="0" dirty="0">
                <a:latin typeface="LMMathItalic10-Regular"/>
              </a:rPr>
              <a:t>E</a:t>
            </a:r>
            <a:r>
              <a:rPr lang="es-ES" sz="2000" b="0" i="0" u="none" strike="noStrike" baseline="0" dirty="0">
                <a:latin typeface="LMRoman10-Regular"/>
              </a:rPr>
              <a:t>[</a:t>
            </a:r>
            <a:r>
              <a:rPr lang="es-ES" sz="2000" b="0" i="1" u="none" strike="noStrike" baseline="0" dirty="0">
                <a:latin typeface="LMMathItalic10-Regular"/>
              </a:rPr>
              <a:t>y</a:t>
            </a:r>
            <a:r>
              <a:rPr lang="es-ES" sz="1000" b="0" i="0" u="none" strike="noStrike" baseline="0" dirty="0">
                <a:latin typeface="LMRoman8-Regular"/>
              </a:rPr>
              <a:t>1</a:t>
            </a:r>
            <a:r>
              <a:rPr lang="es-ES" sz="2000" b="0" i="1" u="none" strike="noStrike" baseline="0" dirty="0">
                <a:latin typeface="LMMathSymbols10-Regular"/>
              </a:rPr>
              <a:t>|</a:t>
            </a:r>
            <a:r>
              <a:rPr lang="es-ES" sz="2000" b="1" i="1" u="none" strike="noStrike" baseline="0" dirty="0">
                <a:latin typeface="LMMathItalic10-Bold"/>
              </a:rPr>
              <a:t>x</a:t>
            </a:r>
            <a:r>
              <a:rPr lang="es-ES" sz="2000" b="0" i="0" u="none" strike="noStrike" baseline="0" dirty="0">
                <a:latin typeface="LMRoman10-Regular"/>
              </a:rPr>
              <a:t>]</a:t>
            </a:r>
            <a:r>
              <a:rPr lang="es-ES" sz="2000" b="0" i="0" u="none" strike="noStrike" baseline="0" dirty="0">
                <a:latin typeface="grmn1000"/>
              </a:rPr>
              <a:t>.</a:t>
            </a:r>
            <a:endParaRPr lang="el-GR" sz="2000" b="0" i="0" u="none" strike="noStrike" baseline="0" dirty="0">
              <a:latin typeface="grmn1000"/>
            </a:endParaRPr>
          </a:p>
          <a:p>
            <a:pPr algn="l"/>
            <a:r>
              <a:rPr lang="el-GR" sz="2400" b="1" i="0" u="none" strike="noStrike" baseline="0" dirty="0">
                <a:latin typeface="grxn1000"/>
              </a:rPr>
              <a:t>Κατανομή δυνητικών αποτελεσμάτων</a:t>
            </a:r>
            <a:r>
              <a:rPr lang="el-GR" sz="2400" b="0" i="0" u="none" strike="noStrike" baseline="0" dirty="0">
                <a:latin typeface="grxn1000"/>
              </a:rPr>
              <a:t>: </a:t>
            </a:r>
            <a:r>
              <a:rPr lang="el-GR" sz="2400" b="0" i="0" u="none" strike="noStrike" baseline="0" dirty="0">
                <a:latin typeface="grmn1000"/>
              </a:rPr>
              <a:t>Το υπόδειγμα που χρησιμοποιείται για τα αποτελέσματα είναι το ίδιο για τους συμμετέχοντες και για τους μη συμμετέχοντες, </a:t>
            </a:r>
            <a:r>
              <a:rPr lang="el-GR" sz="2400" b="0" i="1" u="none" strike="noStrike" baseline="0" dirty="0">
                <a:latin typeface="LMMathItalic10-Regular"/>
              </a:rPr>
              <a:t>f</a:t>
            </a:r>
            <a:r>
              <a:rPr lang="el-GR" sz="2400" b="0" i="0" u="none" strike="noStrike" baseline="0" dirty="0">
                <a:latin typeface="LMRoman10-Regular"/>
              </a:rPr>
              <a:t>(</a:t>
            </a:r>
            <a:r>
              <a:rPr lang="el-GR" sz="2400" b="0" i="1" u="none" strike="noStrike" baseline="0" dirty="0">
                <a:latin typeface="LMMathItalic10-Regular"/>
              </a:rPr>
              <a:t>y</a:t>
            </a:r>
            <a:r>
              <a:rPr lang="el-GR" sz="2400" b="0" i="1" u="none" strike="noStrike" baseline="0" dirty="0">
                <a:latin typeface="LMMathSymbols10-Regular"/>
              </a:rPr>
              <a:t>|</a:t>
            </a:r>
            <a:r>
              <a:rPr lang="el-GR" sz="2400" b="1" i="1" u="none" strike="noStrike" baseline="0" dirty="0">
                <a:latin typeface="LMMathItalic10-Bold"/>
              </a:rPr>
              <a:t>x</a:t>
            </a:r>
            <a:r>
              <a:rPr lang="el-GR" sz="2400" b="0" i="1" u="none" strike="noStrike" baseline="0" dirty="0">
                <a:latin typeface="LMMathItalic10-Regular"/>
              </a:rPr>
              <a:t>, C </a:t>
            </a:r>
            <a:r>
              <a:rPr lang="el-GR" sz="2400" b="0" i="0" u="none" strike="noStrike" baseline="0" dirty="0">
                <a:latin typeface="LMRoman10-Regular"/>
              </a:rPr>
              <a:t>= 1) = </a:t>
            </a:r>
            <a:r>
              <a:rPr lang="el-GR" sz="2400" b="0" i="1" u="none" strike="noStrike" baseline="0" dirty="0">
                <a:latin typeface="LMMathItalic10-Regular"/>
              </a:rPr>
              <a:t>f</a:t>
            </a:r>
            <a:r>
              <a:rPr lang="el-GR" sz="2400" b="0" i="0" u="none" strike="noStrike" baseline="0" dirty="0">
                <a:latin typeface="LMRoman10-Regular"/>
              </a:rPr>
              <a:t>(</a:t>
            </a:r>
            <a:r>
              <a:rPr lang="el-GR" sz="2400" b="0" i="1" u="none" strike="noStrike" baseline="0" dirty="0">
                <a:latin typeface="LMMathItalic10-Regular"/>
              </a:rPr>
              <a:t>y</a:t>
            </a:r>
            <a:r>
              <a:rPr lang="el-GR" sz="2400" b="0" i="1" u="none" strike="noStrike" baseline="0" dirty="0">
                <a:latin typeface="LMMathSymbols10-Regular"/>
              </a:rPr>
              <a:t>|</a:t>
            </a:r>
            <a:r>
              <a:rPr lang="el-GR" sz="2400" b="1" i="1" u="none" strike="noStrike" baseline="0" dirty="0">
                <a:latin typeface="LMMathItalic10-Bold"/>
              </a:rPr>
              <a:t>x</a:t>
            </a:r>
            <a:r>
              <a:rPr lang="el-GR" sz="2400" b="0" i="1" u="none" strike="noStrike" baseline="0" dirty="0">
                <a:latin typeface="LMMathItalic10-Regular"/>
              </a:rPr>
              <a:t>, C </a:t>
            </a:r>
            <a:r>
              <a:rPr lang="el-GR" sz="2400" b="0" i="0" u="none" strike="noStrike" baseline="0" dirty="0">
                <a:latin typeface="LMRoman10-Regular"/>
              </a:rPr>
              <a:t>= 0</a:t>
            </a:r>
            <a:r>
              <a:rPr lang="el-GR" sz="2400" b="0" i="0" u="none" strike="noStrike" baseline="0" dirty="0">
                <a:latin typeface="grmn1000"/>
              </a:rPr>
              <a:t>.</a:t>
            </a:r>
            <a:endParaRPr lang="en-US" dirty="0"/>
          </a:p>
        </p:txBody>
      </p:sp>
    </p:spTree>
    <p:extLst>
      <p:ext uri="{BB962C8B-B14F-4D97-AF65-F5344CB8AC3E}">
        <p14:creationId xmlns:p14="http://schemas.microsoft.com/office/powerpoint/2010/main" val="2164094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D9E4-92A2-5F90-EC12-2AB29D238E6D}"/>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Ενδογενείς ψευδομεταβλητές: εκτίμηση των πειραματικών επιδράσεων</a:t>
            </a:r>
            <a:endParaRPr lang="en-US" dirty="0"/>
          </a:p>
        </p:txBody>
      </p:sp>
      <p:sp>
        <p:nvSpPr>
          <p:cNvPr id="3" name="Content Placeholder 2">
            <a:extLst>
              <a:ext uri="{FF2B5EF4-FFF2-40B4-BE49-F238E27FC236}">
                <a16:creationId xmlns:a16="http://schemas.microsoft.com/office/drawing/2014/main" id="{3BC3E566-FACF-73F0-14D7-BF7460E85A25}"/>
              </a:ext>
            </a:extLst>
          </p:cNvPr>
          <p:cNvSpPr>
            <a:spLocks noGrp="1"/>
          </p:cNvSpPr>
          <p:nvPr>
            <p:ph idx="1"/>
          </p:nvPr>
        </p:nvSpPr>
        <p:spPr/>
        <p:txBody>
          <a:bodyPr/>
          <a:lstStyle/>
          <a:p>
            <a:pPr algn="l"/>
            <a:r>
              <a:rPr lang="el-GR" sz="2400" b="1" i="0" u="none" strike="noStrike" baseline="0" dirty="0">
                <a:latin typeface="grxn1000"/>
              </a:rPr>
              <a:t>Υπόθεση σταθερής αξίας της συμμετοχής μιας μονάδας </a:t>
            </a:r>
            <a:r>
              <a:rPr lang="el-GR" sz="2400" b="0" i="0" u="none" strike="noStrike" baseline="0" dirty="0">
                <a:latin typeface="grxn1000"/>
              </a:rPr>
              <a:t>(</a:t>
            </a:r>
            <a:r>
              <a:rPr lang="el-GR" sz="2400" b="1" i="0" u="none" strike="noStrike" baseline="0" dirty="0">
                <a:latin typeface="LMRoman10-Bold"/>
              </a:rPr>
              <a:t>Stable Unit Treatment</a:t>
            </a:r>
            <a:r>
              <a:rPr lang="el-GR" sz="2400" b="1" dirty="0">
                <a:latin typeface="LMRoman10-Bold"/>
              </a:rPr>
              <a:t> </a:t>
            </a:r>
            <a:r>
              <a:rPr lang="el-GR" sz="2400" b="1" i="0" u="none" strike="noStrike" baseline="0" dirty="0">
                <a:latin typeface="LMRoman10-Bold"/>
              </a:rPr>
              <a:t>Value Assumption (SUTVA)</a:t>
            </a:r>
            <a:r>
              <a:rPr lang="el-GR" sz="2400" b="0" i="0" u="none" strike="noStrike" baseline="0" dirty="0">
                <a:latin typeface="grxn1000"/>
              </a:rPr>
              <a:t>: </a:t>
            </a:r>
            <a:r>
              <a:rPr lang="el-GR" sz="2400" b="0" i="0" u="none" strike="noStrike" baseline="0" dirty="0">
                <a:latin typeface="grmn1000"/>
              </a:rPr>
              <a:t>Η συμμετοχή του ατόμου </a:t>
            </a:r>
            <a:r>
              <a:rPr lang="el-GR" sz="2400" b="0" i="1" u="none" strike="noStrike" baseline="0" dirty="0">
                <a:latin typeface="LMMathItalic10-Regular"/>
              </a:rPr>
              <a:t>i </a:t>
            </a:r>
            <a:r>
              <a:rPr lang="el-GR" sz="2400" b="0" i="0" u="none" strike="noStrike" baseline="0" dirty="0">
                <a:latin typeface="grmn1000"/>
              </a:rPr>
              <a:t>δεν επηρεάζει το αποτέλεσμα για οποιοδήποτε άλλο άτομο, </a:t>
            </a:r>
            <a:r>
              <a:rPr lang="en-US" sz="2400" b="0" i="1" u="none" strike="noStrike" baseline="0" dirty="0">
                <a:latin typeface="LMMathItalic10-Regular"/>
              </a:rPr>
              <a:t>j</a:t>
            </a:r>
            <a:r>
              <a:rPr lang="en-US" sz="2400" b="0" i="0" u="none" strike="noStrike" baseline="0" dirty="0">
                <a:latin typeface="grmn1000"/>
              </a:rPr>
              <a:t>.</a:t>
            </a:r>
            <a:endParaRPr lang="el-GR" sz="2400" b="0" i="0" u="none" strike="noStrike" baseline="0" dirty="0">
              <a:latin typeface="grmn1000"/>
            </a:endParaRPr>
          </a:p>
          <a:p>
            <a:pPr algn="l"/>
            <a:r>
              <a:rPr lang="el-GR" sz="2400" b="1" u="none" strike="noStrike" baseline="0" dirty="0">
                <a:latin typeface="grxn1000"/>
              </a:rPr>
              <a:t>Υπόθεση επικάλυψης</a:t>
            </a:r>
            <a:r>
              <a:rPr lang="el-GR" sz="2400" b="0" i="0" u="none" strike="noStrike" baseline="0" dirty="0">
                <a:latin typeface="grxn1000"/>
              </a:rPr>
              <a:t>: </a:t>
            </a:r>
            <a:r>
              <a:rPr lang="el-GR" sz="2400" b="0" i="0" u="none" strike="noStrike" baseline="0" dirty="0">
                <a:latin typeface="grmn1000"/>
              </a:rPr>
              <a:t>Για οποιαδήποτε τιμή του </a:t>
            </a:r>
            <a:r>
              <a:rPr lang="el-GR" sz="2400" b="1" i="1" u="none" strike="noStrike" baseline="0" dirty="0">
                <a:latin typeface="LMMathItalic10-Bold"/>
              </a:rPr>
              <a:t>x</a:t>
            </a:r>
            <a:r>
              <a:rPr lang="el-GR" sz="2400" b="0" i="0" u="none" strike="noStrike" baseline="0" dirty="0">
                <a:latin typeface="grmn1000"/>
              </a:rPr>
              <a:t>, </a:t>
            </a:r>
            <a:r>
              <a:rPr lang="el-GR" sz="2400" b="0" i="0" u="none" strike="noStrike" baseline="0" dirty="0">
                <a:latin typeface="LMRoman10-Regular"/>
              </a:rPr>
              <a:t>0 </a:t>
            </a:r>
            <a:r>
              <a:rPr lang="el-GR" sz="2400" b="0" i="1" u="none" strike="noStrike" baseline="0" dirty="0">
                <a:latin typeface="LMMathItalic10-Regular"/>
              </a:rPr>
              <a:t>&lt; </a:t>
            </a:r>
            <a:r>
              <a:rPr lang="el-GR" sz="2400" b="0" i="0" u="none" strike="noStrike" baseline="0" dirty="0">
                <a:latin typeface="LMRoman10-Regular"/>
              </a:rPr>
              <a:t>Prob(</a:t>
            </a:r>
            <a:r>
              <a:rPr lang="el-GR" sz="2400" b="0" i="1" u="none" strike="noStrike" baseline="0" dirty="0">
                <a:latin typeface="LMMathItalic10-Regular"/>
              </a:rPr>
              <a:t>C </a:t>
            </a:r>
            <a:r>
              <a:rPr lang="el-GR" sz="2400" b="0" i="0" u="none" strike="noStrike" baseline="0" dirty="0">
                <a:latin typeface="LMRoman10-Regular"/>
              </a:rPr>
              <a:t>= 1</a:t>
            </a:r>
            <a:r>
              <a:rPr lang="el-GR" sz="2400" b="0" i="1" u="none" strike="noStrike" baseline="0" dirty="0">
                <a:latin typeface="LMMathSymbols10-Regular"/>
              </a:rPr>
              <a:t>|</a:t>
            </a:r>
            <a:r>
              <a:rPr lang="el-GR" sz="2400" b="1" i="1" u="none" strike="noStrike" baseline="0" dirty="0">
                <a:latin typeface="LMMathItalic10-Bold"/>
              </a:rPr>
              <a:t>x</a:t>
            </a:r>
            <a:r>
              <a:rPr lang="el-GR" sz="2400" b="0" i="0" u="none" strike="noStrike" baseline="0" dirty="0">
                <a:latin typeface="LMRoman10-Regular"/>
              </a:rPr>
              <a:t>) </a:t>
            </a:r>
            <a:r>
              <a:rPr lang="el-GR" sz="2400" b="0" i="1" u="none" strike="noStrike" baseline="0" dirty="0">
                <a:latin typeface="LMMathItalic10-Regular"/>
              </a:rPr>
              <a:t>&lt; </a:t>
            </a:r>
            <a:r>
              <a:rPr lang="el-GR" sz="2400" b="0" i="0" u="none" strike="noStrike" baseline="0" dirty="0">
                <a:latin typeface="LMRoman10-Regular"/>
              </a:rPr>
              <a:t>1</a:t>
            </a:r>
            <a:r>
              <a:rPr lang="el-GR" sz="2400" b="0" i="0" u="none" strike="noStrike" baseline="0" dirty="0">
                <a:latin typeface="grmn1000"/>
              </a:rPr>
              <a:t>.</a:t>
            </a:r>
            <a:endParaRPr lang="en-US" dirty="0"/>
          </a:p>
        </p:txBody>
      </p:sp>
    </p:spTree>
    <p:extLst>
      <p:ext uri="{BB962C8B-B14F-4D97-AF65-F5344CB8AC3E}">
        <p14:creationId xmlns:p14="http://schemas.microsoft.com/office/powerpoint/2010/main" val="834843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117F-F118-6209-8844-A0963242A71B}"/>
              </a:ext>
            </a:extLst>
          </p:cNvPr>
          <p:cNvSpPr>
            <a:spLocks noGrp="1"/>
          </p:cNvSpPr>
          <p:nvPr>
            <p:ph type="title"/>
          </p:nvPr>
        </p:nvSpPr>
        <p:spPr>
          <a:xfrm>
            <a:off x="1024128" y="585216"/>
            <a:ext cx="10438866" cy="1499616"/>
          </a:xfrm>
        </p:spPr>
        <p:txBody>
          <a:bodyPr>
            <a:normAutofit/>
          </a:bodyPr>
          <a:lstStyle/>
          <a:p>
            <a:r>
              <a:rPr lang="el-GR" sz="3600" dirty="0"/>
              <a:t>΄Ενας εκτιμητής βάσει της συνάρτησης ελέγχου</a:t>
            </a:r>
            <a:endParaRPr lang="en-US" sz="3600" dirty="0"/>
          </a:p>
        </p:txBody>
      </p:sp>
      <p:pic>
        <p:nvPicPr>
          <p:cNvPr id="5" name="Content Placeholder 4">
            <a:extLst>
              <a:ext uri="{FF2B5EF4-FFF2-40B4-BE49-F238E27FC236}">
                <a16:creationId xmlns:a16="http://schemas.microsoft.com/office/drawing/2014/main" id="{7C926080-8B3A-F60B-5D7F-3BD5BD8836AF}"/>
              </a:ext>
            </a:extLst>
          </p:cNvPr>
          <p:cNvPicPr>
            <a:picLocks noGrp="1" noChangeAspect="1"/>
          </p:cNvPicPr>
          <p:nvPr>
            <p:ph idx="1"/>
          </p:nvPr>
        </p:nvPicPr>
        <p:blipFill>
          <a:blip r:embed="rId2"/>
          <a:stretch>
            <a:fillRect/>
          </a:stretch>
        </p:blipFill>
        <p:spPr>
          <a:xfrm>
            <a:off x="1537066" y="1934003"/>
            <a:ext cx="9256625" cy="4600339"/>
          </a:xfrm>
        </p:spPr>
      </p:pic>
    </p:spTree>
    <p:extLst>
      <p:ext uri="{BB962C8B-B14F-4D97-AF65-F5344CB8AC3E}">
        <p14:creationId xmlns:p14="http://schemas.microsoft.com/office/powerpoint/2010/main" val="695725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D8EB-9E05-0C85-2FB0-63624312516E}"/>
              </a:ext>
            </a:extLst>
          </p:cNvPr>
          <p:cNvSpPr>
            <a:spLocks noGrp="1"/>
          </p:cNvSpPr>
          <p:nvPr>
            <p:ph type="title"/>
          </p:nvPr>
        </p:nvSpPr>
        <p:spPr>
          <a:xfrm>
            <a:off x="1024127" y="585216"/>
            <a:ext cx="10504854"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΄Ενας εκτιμητής βάσει της συνάρτησης ελέγχου</a:t>
            </a:r>
            <a:endParaRPr lang="en-US" dirty="0"/>
          </a:p>
        </p:txBody>
      </p:sp>
      <p:sp>
        <p:nvSpPr>
          <p:cNvPr id="3" name="Content Placeholder 2">
            <a:extLst>
              <a:ext uri="{FF2B5EF4-FFF2-40B4-BE49-F238E27FC236}">
                <a16:creationId xmlns:a16="http://schemas.microsoft.com/office/drawing/2014/main" id="{EF79B23D-8562-BBB0-9B86-17B44004D5E3}"/>
              </a:ext>
            </a:extLst>
          </p:cNvPr>
          <p:cNvSpPr>
            <a:spLocks noGrp="1"/>
          </p:cNvSpPr>
          <p:nvPr>
            <p:ph idx="1"/>
          </p:nvPr>
        </p:nvSpPr>
        <p:spPr>
          <a:xfrm>
            <a:off x="1235963" y="1815426"/>
            <a:ext cx="9720073" cy="4023360"/>
          </a:xfrm>
        </p:spPr>
        <p:txBody>
          <a:bodyPr/>
          <a:lstStyle/>
          <a:p>
            <a:pPr algn="l"/>
            <a:r>
              <a:rPr lang="el-GR" sz="2400" b="0" i="0" u="none" strike="noStrike" baseline="0" dirty="0">
                <a:latin typeface="grmn1000"/>
              </a:rPr>
              <a:t>θα εξετάσουμε αν μπορεί να προκύψει ένας εκτιμητής παλινδρόμησης βάσει των ίδιων δεδομένων και υποθέσεων. Σύμφωνα με τις υποθέσεις, υπολογίζουμε ότι</a:t>
            </a:r>
          </a:p>
          <a:p>
            <a:pPr algn="l"/>
            <a:endParaRPr lang="el-GR" sz="2400" dirty="0">
              <a:latin typeface="grmn1000"/>
            </a:endParaRPr>
          </a:p>
          <a:p>
            <a:pPr algn="l"/>
            <a:endParaRPr lang="el-GR" sz="2400" dirty="0">
              <a:latin typeface="grmn1000"/>
            </a:endParaRPr>
          </a:p>
          <a:p>
            <a:pPr algn="l"/>
            <a:r>
              <a:rPr lang="el-GR" sz="2400" b="0" i="0" u="none" strike="noStrike" baseline="0" dirty="0">
                <a:latin typeface="grmn1000"/>
              </a:rPr>
              <a:t>Η συναρτησιακή μορφή του υπό συνθήκη μέσου είναι γνωστή,</a:t>
            </a:r>
            <a:endParaRPr lang="en-US" dirty="0"/>
          </a:p>
        </p:txBody>
      </p:sp>
      <p:pic>
        <p:nvPicPr>
          <p:cNvPr id="5" name="Picture 4">
            <a:extLst>
              <a:ext uri="{FF2B5EF4-FFF2-40B4-BE49-F238E27FC236}">
                <a16:creationId xmlns:a16="http://schemas.microsoft.com/office/drawing/2014/main" id="{7BD5C77C-45D8-4D65-67F7-79BC1A325FFB}"/>
              </a:ext>
            </a:extLst>
          </p:cNvPr>
          <p:cNvPicPr>
            <a:picLocks noChangeAspect="1"/>
          </p:cNvPicPr>
          <p:nvPr/>
        </p:nvPicPr>
        <p:blipFill>
          <a:blip r:embed="rId2"/>
          <a:stretch>
            <a:fillRect/>
          </a:stretch>
        </p:blipFill>
        <p:spPr>
          <a:xfrm>
            <a:off x="2585419" y="5392363"/>
            <a:ext cx="7382269" cy="1225838"/>
          </a:xfrm>
          <a:prstGeom prst="rect">
            <a:avLst/>
          </a:prstGeom>
        </p:spPr>
      </p:pic>
      <p:pic>
        <p:nvPicPr>
          <p:cNvPr id="7" name="Picture 6">
            <a:extLst>
              <a:ext uri="{FF2B5EF4-FFF2-40B4-BE49-F238E27FC236}">
                <a16:creationId xmlns:a16="http://schemas.microsoft.com/office/drawing/2014/main" id="{70CD4499-8FCF-9E55-821A-361F2039CAA8}"/>
              </a:ext>
            </a:extLst>
          </p:cNvPr>
          <p:cNvPicPr>
            <a:picLocks noChangeAspect="1"/>
          </p:cNvPicPr>
          <p:nvPr/>
        </p:nvPicPr>
        <p:blipFill>
          <a:blip r:embed="rId3"/>
          <a:stretch>
            <a:fillRect/>
          </a:stretch>
        </p:blipFill>
        <p:spPr>
          <a:xfrm>
            <a:off x="3885779" y="4583591"/>
            <a:ext cx="4895850" cy="581025"/>
          </a:xfrm>
          <a:prstGeom prst="rect">
            <a:avLst/>
          </a:prstGeom>
        </p:spPr>
      </p:pic>
      <p:pic>
        <p:nvPicPr>
          <p:cNvPr id="9" name="Picture 8">
            <a:extLst>
              <a:ext uri="{FF2B5EF4-FFF2-40B4-BE49-F238E27FC236}">
                <a16:creationId xmlns:a16="http://schemas.microsoft.com/office/drawing/2014/main" id="{D798077D-C8DA-465C-28AC-E76765D7750C}"/>
              </a:ext>
            </a:extLst>
          </p:cNvPr>
          <p:cNvPicPr>
            <a:picLocks noChangeAspect="1"/>
          </p:cNvPicPr>
          <p:nvPr/>
        </p:nvPicPr>
        <p:blipFill>
          <a:blip r:embed="rId4"/>
          <a:stretch>
            <a:fillRect/>
          </a:stretch>
        </p:blipFill>
        <p:spPr>
          <a:xfrm>
            <a:off x="3885779" y="2510419"/>
            <a:ext cx="4781550" cy="1133475"/>
          </a:xfrm>
          <a:prstGeom prst="rect">
            <a:avLst/>
          </a:prstGeom>
        </p:spPr>
      </p:pic>
    </p:spTree>
    <p:extLst>
      <p:ext uri="{BB962C8B-B14F-4D97-AF65-F5344CB8AC3E}">
        <p14:creationId xmlns:p14="http://schemas.microsoft.com/office/powerpoint/2010/main" val="1954059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4A8092-4BB7-24FA-6D32-49FD7A395EF5}"/>
              </a:ext>
            </a:extLst>
          </p:cNvPr>
          <p:cNvPicPr>
            <a:picLocks noChangeAspect="1"/>
          </p:cNvPicPr>
          <p:nvPr/>
        </p:nvPicPr>
        <p:blipFill>
          <a:blip r:embed="rId2"/>
          <a:stretch>
            <a:fillRect/>
          </a:stretch>
        </p:blipFill>
        <p:spPr>
          <a:xfrm>
            <a:off x="1447124" y="1036948"/>
            <a:ext cx="9877806" cy="5297863"/>
          </a:xfrm>
          <a:prstGeom prst="rect">
            <a:avLst/>
          </a:prstGeom>
        </p:spPr>
      </p:pic>
    </p:spTree>
    <p:extLst>
      <p:ext uri="{BB962C8B-B14F-4D97-AF65-F5344CB8AC3E}">
        <p14:creationId xmlns:p14="http://schemas.microsoft.com/office/powerpoint/2010/main" val="342351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7F91-F35C-4DB9-EB4F-6E795512457B}"/>
              </a:ext>
            </a:extLst>
          </p:cNvPr>
          <p:cNvSpPr>
            <a:spLocks noGrp="1"/>
          </p:cNvSpPr>
          <p:nvPr>
            <p:ph type="title"/>
          </p:nvPr>
        </p:nvSpPr>
        <p:spPr>
          <a:xfrm>
            <a:off x="1024128" y="585216"/>
            <a:ext cx="10325744"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8.1. Υποδείγματα με Ενδογενείς Μεταβλητές στο Δεξί Μέλος της Εξίσωσης</a:t>
            </a:r>
            <a:endParaRPr lang="en-US" dirty="0"/>
          </a:p>
        </p:txBody>
      </p:sp>
      <p:sp>
        <p:nvSpPr>
          <p:cNvPr id="3" name="Content Placeholder 2">
            <a:extLst>
              <a:ext uri="{FF2B5EF4-FFF2-40B4-BE49-F238E27FC236}">
                <a16:creationId xmlns:a16="http://schemas.microsoft.com/office/drawing/2014/main" id="{91078A7E-5080-6819-4CF7-EE89493835DC}"/>
              </a:ext>
            </a:extLst>
          </p:cNvPr>
          <p:cNvSpPr>
            <a:spLocks noGrp="1"/>
          </p:cNvSpPr>
          <p:nvPr>
            <p:ph idx="1"/>
          </p:nvPr>
        </p:nvSpPr>
        <p:spPr>
          <a:xfrm>
            <a:off x="1024128" y="1908644"/>
            <a:ext cx="10938486" cy="4840947"/>
          </a:xfrm>
        </p:spPr>
        <p:txBody>
          <a:bodyPr/>
          <a:lstStyle/>
          <a:p>
            <a:r>
              <a:rPr lang="el-GR" dirty="0"/>
              <a:t>Η συσχέτιση μεταξύ του όρου </a:t>
            </a:r>
            <a:r>
              <a:rPr lang="el-GR" baseline="30000" dirty="0"/>
              <a:t>ε</a:t>
            </a:r>
            <a:r>
              <a:rPr lang="el-GR" dirty="0"/>
              <a:t>D και της μεταβλητής Price σε αυτό το υπόδειγμα</a:t>
            </a:r>
            <a:r>
              <a:rPr lang="en-US" dirty="0"/>
              <a:t> </a:t>
            </a:r>
            <a:r>
              <a:rPr lang="el-GR" dirty="0"/>
              <a:t>δημιουργεί </a:t>
            </a:r>
            <a:r>
              <a:rPr lang="el-GR" b="1" dirty="0"/>
              <a:t>μεροληπτικό σφάλμα ταυτόχρονων εξισώσεων </a:t>
            </a:r>
            <a:r>
              <a:rPr lang="el-GR" dirty="0"/>
              <a:t>στον εκτιμητή ελαχίστων τετραγώνων.</a:t>
            </a:r>
            <a:endParaRPr lang="en-US" dirty="0"/>
          </a:p>
          <a:p>
            <a:pPr algn="l"/>
            <a:r>
              <a:rPr lang="el-GR" sz="2400" b="1" i="0" u="none" strike="noStrike" baseline="0" dirty="0">
                <a:latin typeface="grxn1000"/>
              </a:rPr>
              <a:t>Δυναμικά Υποδείγματα Δεδομένων </a:t>
            </a:r>
            <a:r>
              <a:rPr lang="el-GR" sz="2400" b="1" i="0" u="none" strike="noStrike" baseline="0" dirty="0">
                <a:latin typeface="LMRoman10-Bold"/>
              </a:rPr>
              <a:t>Panel: </a:t>
            </a:r>
            <a:r>
              <a:rPr lang="el-GR" sz="2400" b="0" i="0" u="none" strike="noStrike" baseline="0" dirty="0">
                <a:latin typeface="grmn1000"/>
              </a:rPr>
              <a:t>Στο Κεφάλαιο 11, θα εξετάσουμε ένα δυναμικό υπόδειγμα </a:t>
            </a:r>
            <a:r>
              <a:rPr lang="el-GR" sz="2400" b="0" i="0" u="none" strike="noStrike" baseline="0" dirty="0">
                <a:latin typeface="grxn1000"/>
              </a:rPr>
              <a:t>τυχαίων επιδράσεων </a:t>
            </a:r>
            <a:r>
              <a:rPr lang="el-GR" sz="2400" b="0" i="0" u="none" strike="noStrike" baseline="0" dirty="0">
                <a:latin typeface="grmn1000"/>
              </a:rPr>
              <a:t>της μορφής </a:t>
            </a:r>
            <a:r>
              <a:rPr lang="el-GR" sz="2400" b="0" i="1" u="none" strike="noStrike" baseline="0" dirty="0">
                <a:latin typeface="LMMathItalic10-Regular"/>
              </a:rPr>
              <a:t>y</a:t>
            </a:r>
            <a:r>
              <a:rPr lang="el-GR" sz="1600" b="0" i="1" u="none" strike="noStrike" baseline="0" dirty="0">
                <a:latin typeface="LMMathItalic7-Regular"/>
              </a:rPr>
              <a:t>it</a:t>
            </a:r>
            <a:r>
              <a:rPr lang="el-GR" sz="800" b="0" i="1" u="none" strike="noStrike" baseline="0" dirty="0">
                <a:latin typeface="LMMathItalic7-Regular"/>
              </a:rPr>
              <a:t> </a:t>
            </a:r>
            <a:r>
              <a:rPr lang="el-GR" sz="2400" b="0" i="0" u="none" strike="noStrike" baseline="0" dirty="0">
                <a:latin typeface="LMRoman10-Regular"/>
              </a:rPr>
              <a:t>= </a:t>
            </a:r>
            <a:r>
              <a:rPr lang="el-GR" sz="2400" b="1" i="1" u="none" strike="noStrike" baseline="0" dirty="0">
                <a:latin typeface="LMMathItalic10-Bold"/>
              </a:rPr>
              <a:t>x</a:t>
            </a:r>
            <a:r>
              <a:rPr lang="en-US" sz="2400" b="1" i="1" u="none" strike="noStrike" baseline="0" dirty="0">
                <a:latin typeface="LMMathItalic10-Bold"/>
              </a:rPr>
              <a:t>’</a:t>
            </a:r>
            <a:r>
              <a:rPr lang="el-GR" sz="1600" b="0" i="1" u="none" strike="noStrike" baseline="0" dirty="0" err="1">
                <a:latin typeface="LMMathItalic7-Regular"/>
              </a:rPr>
              <a:t>it</a:t>
            </a:r>
            <a:r>
              <a:rPr lang="el-GR" sz="2400" b="1" i="1" u="none" strike="noStrike" baseline="0" dirty="0" err="1">
                <a:latin typeface="LMMathItalic10-Bold"/>
              </a:rPr>
              <a:t>β</a:t>
            </a:r>
            <a:r>
              <a:rPr lang="el-GR" sz="2400" b="1" i="1" u="none" strike="noStrike" baseline="0" dirty="0">
                <a:latin typeface="LMMathItalic10-Bold"/>
              </a:rPr>
              <a:t> </a:t>
            </a:r>
            <a:r>
              <a:rPr lang="el-GR" sz="2400" b="0" i="0" u="none" strike="noStrike" baseline="0" dirty="0">
                <a:latin typeface="LMRoman10-Regular"/>
              </a:rPr>
              <a:t>+ </a:t>
            </a:r>
            <a:r>
              <a:rPr lang="el-GR" sz="2400" b="0" i="1" u="none" strike="noStrike" baseline="0" dirty="0">
                <a:latin typeface="LMMathItalic10-Regular"/>
              </a:rPr>
              <a:t>γy</a:t>
            </a:r>
            <a:r>
              <a:rPr lang="el-GR" sz="1400" b="0" i="1" u="none" strike="noStrike" baseline="0" dirty="0">
                <a:latin typeface="LMMathItalic7-Regular"/>
              </a:rPr>
              <a:t>i,t</a:t>
            </a:r>
            <a:r>
              <a:rPr lang="el-GR" sz="1400" b="0" i="1" u="none" strike="noStrike" baseline="0" dirty="0">
                <a:latin typeface="LMMathSymbols7-Regular"/>
              </a:rPr>
              <a:t>−</a:t>
            </a:r>
            <a:r>
              <a:rPr lang="el-GR" sz="1400" b="0" i="0" u="none" strike="noStrike" baseline="0" dirty="0">
                <a:latin typeface="LMRoman7-Regular"/>
              </a:rPr>
              <a:t>1 </a:t>
            </a:r>
            <a:r>
              <a:rPr lang="el-GR" sz="2400" b="0" i="0" u="none" strike="noStrike" baseline="0" dirty="0">
                <a:latin typeface="LMRoman10-Regular"/>
              </a:rPr>
              <a:t>+ </a:t>
            </a:r>
            <a:r>
              <a:rPr lang="el-GR" sz="2400" b="0" i="1" u="none" strike="noStrike" baseline="0" dirty="0">
                <a:latin typeface="LMMathItalic10-Regular"/>
              </a:rPr>
              <a:t>ε</a:t>
            </a:r>
            <a:r>
              <a:rPr lang="el-GR" sz="1400" b="0" i="1" u="none" strike="noStrike" baseline="0" dirty="0">
                <a:latin typeface="LMMathItalic7-Regular"/>
              </a:rPr>
              <a:t>it</a:t>
            </a:r>
            <a:r>
              <a:rPr lang="el-GR" sz="800" b="0" i="1" u="none" strike="noStrike" baseline="0" dirty="0">
                <a:latin typeface="LMMathItalic7-Regular"/>
              </a:rPr>
              <a:t> </a:t>
            </a:r>
            <a:r>
              <a:rPr lang="el-GR" sz="2400" b="0" i="0" u="none" strike="noStrike" baseline="0" dirty="0">
                <a:latin typeface="LMRoman10-Regular"/>
              </a:rPr>
              <a:t>+ </a:t>
            </a:r>
            <a:r>
              <a:rPr lang="el-GR" sz="2400" b="0" i="1" u="none" strike="noStrike" baseline="0" dirty="0">
                <a:latin typeface="LMMathItalic10-Regular"/>
              </a:rPr>
              <a:t>u</a:t>
            </a:r>
            <a:r>
              <a:rPr lang="el-GR" sz="1400" b="0" i="1" u="none" strike="noStrike" baseline="0" dirty="0">
                <a:latin typeface="LMMathItalic7-Regular"/>
              </a:rPr>
              <a:t>i</a:t>
            </a:r>
            <a:r>
              <a:rPr lang="el-GR" sz="800" b="0" i="1" u="none" strike="noStrike" baseline="0" dirty="0">
                <a:latin typeface="LMMathItalic7-Regular"/>
              </a:rPr>
              <a:t> </a:t>
            </a:r>
            <a:r>
              <a:rPr lang="el-GR" sz="2400" b="0" i="0" u="none" strike="noStrike" baseline="0" dirty="0">
                <a:latin typeface="grmn1000"/>
              </a:rPr>
              <a:t>όπου τα </a:t>
            </a:r>
            <a:r>
              <a:rPr lang="el-GR" sz="2400" b="0" i="1" u="none" strike="noStrike" baseline="0" dirty="0">
                <a:latin typeface="LMMathItalic10-Regular"/>
              </a:rPr>
              <a:t>u</a:t>
            </a:r>
            <a:r>
              <a:rPr lang="el-GR" sz="800" b="0" i="1" u="none" strike="noStrike" baseline="0" dirty="0">
                <a:latin typeface="LMMathItalic7-Regular"/>
              </a:rPr>
              <a:t>i </a:t>
            </a:r>
            <a:r>
              <a:rPr lang="el-GR" sz="2400" b="0" i="0" u="none" strike="noStrike" baseline="0" dirty="0">
                <a:latin typeface="grmn1000"/>
              </a:rPr>
              <a:t>περιλαμβάνουν τα ανεξάρτητα</a:t>
            </a:r>
            <a:r>
              <a:rPr lang="en-US" sz="2400" b="0" i="0" u="none" strike="noStrike" baseline="0" dirty="0">
                <a:latin typeface="grmn1000"/>
              </a:rPr>
              <a:t> </a:t>
            </a:r>
            <a:r>
              <a:rPr lang="el-GR" sz="2400" b="0" i="0" u="none" strike="noStrike" baseline="0" dirty="0">
                <a:latin typeface="grmn1000"/>
              </a:rPr>
              <a:t>από τον χρόνο μη παρατηρήσιμα χαρακτηριστικά του ατόμου </a:t>
            </a:r>
            <a:r>
              <a:rPr lang="el-GR" sz="2400" b="0" i="1" u="none" strike="noStrike" baseline="0" dirty="0">
                <a:latin typeface="LMMathItalic10-Regular"/>
              </a:rPr>
              <a:t>i</a:t>
            </a:r>
            <a:r>
              <a:rPr lang="el-GR" sz="2400" b="0" i="0" u="none" strike="noStrike" baseline="0" dirty="0">
                <a:latin typeface="grmn1000"/>
              </a:rPr>
              <a:t>.</a:t>
            </a:r>
            <a:endParaRPr lang="en-US" sz="2400" b="0" i="0" u="none" strike="noStrike" baseline="0" dirty="0">
              <a:latin typeface="grmn1000"/>
            </a:endParaRPr>
          </a:p>
          <a:p>
            <a:pPr algn="l"/>
            <a:r>
              <a:rPr lang="el-GR" b="1" dirty="0"/>
              <a:t>Ετερογένεια Παραλειπόμενων Παραμέτρων</a:t>
            </a:r>
            <a:r>
              <a:rPr lang="el-GR" dirty="0"/>
              <a:t>: Πολλές διακρατικές μελέτες οικονομικής μεγέθυνσης</a:t>
            </a:r>
            <a:r>
              <a:rPr lang="en-US" dirty="0"/>
              <a:t> </a:t>
            </a:r>
            <a:r>
              <a:rPr lang="el-GR" dirty="0"/>
              <a:t>έχουν την ακόλουθη διάρθρωση (η οποία απλοποιείται σημαντικά για τους σκοπούς του παρόντος παραδείγματος),</a:t>
            </a:r>
            <a:endParaRPr lang="en-US" dirty="0"/>
          </a:p>
          <a:p>
            <a:pPr algn="l"/>
            <a:endParaRPr lang="en-US" dirty="0"/>
          </a:p>
          <a:p>
            <a:pPr algn="l"/>
            <a:endParaRPr lang="en-US" dirty="0"/>
          </a:p>
          <a:p>
            <a:pPr algn="l"/>
            <a:r>
              <a:rPr lang="el-GR" sz="2400" b="0" i="0" u="none" strike="noStrike" baseline="0" dirty="0">
                <a:latin typeface="grmn1000"/>
              </a:rPr>
              <a:t>όπου </a:t>
            </a:r>
            <a:r>
              <a:rPr lang="el-GR" sz="2400" b="0" i="0" u="none" strike="noStrike" baseline="0" dirty="0">
                <a:latin typeface="LMRoman10-Regular"/>
              </a:rPr>
              <a:t>Δln</a:t>
            </a:r>
            <a:r>
              <a:rPr lang="el-GR" sz="2400" b="0" i="1" u="none" strike="noStrike" baseline="0" dirty="0">
                <a:latin typeface="LMMathItalic10-Regular"/>
              </a:rPr>
              <a:t>Y</a:t>
            </a:r>
            <a:r>
              <a:rPr lang="el-GR" sz="1400" b="0" i="1" u="none" strike="noStrike" baseline="0" dirty="0">
                <a:latin typeface="LMMathItalic7-Regular"/>
              </a:rPr>
              <a:t>it</a:t>
            </a:r>
            <a:r>
              <a:rPr lang="el-GR" sz="800" b="0" i="1" u="none" strike="noStrike" baseline="0" dirty="0">
                <a:latin typeface="LMMathItalic7-Regular"/>
              </a:rPr>
              <a:t> </a:t>
            </a:r>
            <a:r>
              <a:rPr lang="el-GR" sz="2400" b="0" i="0" u="none" strike="noStrike" baseline="0" dirty="0">
                <a:latin typeface="grmn1000"/>
              </a:rPr>
              <a:t>είναι ο ρυθμός οικονομικής μεγέθυνσης της χώρας </a:t>
            </a:r>
            <a:r>
              <a:rPr lang="el-GR" sz="2400" b="0" i="1" u="none" strike="noStrike" baseline="0" dirty="0">
                <a:latin typeface="LMMathItalic10-Regular"/>
              </a:rPr>
              <a:t>i </a:t>
            </a:r>
            <a:r>
              <a:rPr lang="el-GR" sz="2400" b="0" i="0" u="none" strike="noStrike" baseline="0" dirty="0">
                <a:latin typeface="grmn1000"/>
              </a:rPr>
              <a:t>κατά το έτος </a:t>
            </a:r>
            <a:r>
              <a:rPr lang="el-GR" sz="2400" b="0" i="1" u="none" strike="noStrike" baseline="0" dirty="0">
                <a:latin typeface="LMMathItalic10-Regular"/>
              </a:rPr>
              <a:t>t</a:t>
            </a:r>
            <a:r>
              <a:rPr lang="el-GR" sz="1800" b="0" i="0" u="none" strike="noStrike" baseline="30000" dirty="0">
                <a:latin typeface="grmn0700"/>
              </a:rPr>
              <a:t>1</a:t>
            </a:r>
            <a:r>
              <a:rPr lang="el-GR" sz="2400" b="0" i="0" u="none" strike="noStrike" baseline="0" dirty="0">
                <a:latin typeface="grmn1000"/>
              </a:rPr>
              <a:t>.</a:t>
            </a:r>
            <a:endParaRPr lang="en-US" dirty="0"/>
          </a:p>
          <a:p>
            <a:pPr algn="l"/>
            <a:endParaRPr lang="en-US" dirty="0"/>
          </a:p>
          <a:p>
            <a:pPr algn="l"/>
            <a:endParaRPr lang="en-US" dirty="0"/>
          </a:p>
        </p:txBody>
      </p:sp>
      <p:pic>
        <p:nvPicPr>
          <p:cNvPr id="5" name="Picture 4">
            <a:extLst>
              <a:ext uri="{FF2B5EF4-FFF2-40B4-BE49-F238E27FC236}">
                <a16:creationId xmlns:a16="http://schemas.microsoft.com/office/drawing/2014/main" id="{62B41492-BD04-6B55-3578-17967852A47C}"/>
              </a:ext>
            </a:extLst>
          </p:cNvPr>
          <p:cNvPicPr>
            <a:picLocks noChangeAspect="1"/>
          </p:cNvPicPr>
          <p:nvPr/>
        </p:nvPicPr>
        <p:blipFill>
          <a:blip r:embed="rId2"/>
          <a:stretch>
            <a:fillRect/>
          </a:stretch>
        </p:blipFill>
        <p:spPr>
          <a:xfrm>
            <a:off x="4269736" y="5250447"/>
            <a:ext cx="4447269" cy="681558"/>
          </a:xfrm>
          <a:prstGeom prst="rect">
            <a:avLst/>
          </a:prstGeom>
        </p:spPr>
      </p:pic>
    </p:spTree>
    <p:extLst>
      <p:ext uri="{BB962C8B-B14F-4D97-AF65-F5344CB8AC3E}">
        <p14:creationId xmlns:p14="http://schemas.microsoft.com/office/powerpoint/2010/main" val="2308142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A97BAE-4B10-A07F-2F56-D92370BBBE73}"/>
              </a:ext>
            </a:extLst>
          </p:cNvPr>
          <p:cNvPicPr>
            <a:picLocks noChangeAspect="1"/>
          </p:cNvPicPr>
          <p:nvPr/>
        </p:nvPicPr>
        <p:blipFill>
          <a:blip r:embed="rId2"/>
          <a:stretch>
            <a:fillRect/>
          </a:stretch>
        </p:blipFill>
        <p:spPr>
          <a:xfrm>
            <a:off x="2272302" y="747384"/>
            <a:ext cx="7852086" cy="5947168"/>
          </a:xfrm>
          <a:prstGeom prst="rect">
            <a:avLst/>
          </a:prstGeom>
        </p:spPr>
      </p:pic>
    </p:spTree>
    <p:extLst>
      <p:ext uri="{BB962C8B-B14F-4D97-AF65-F5344CB8AC3E}">
        <p14:creationId xmlns:p14="http://schemas.microsoft.com/office/powerpoint/2010/main" val="653217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A3BC-79C1-815D-9914-3CCC4B9FD2AF}"/>
              </a:ext>
            </a:extLst>
          </p:cNvPr>
          <p:cNvSpPr>
            <a:spLocks noGrp="1"/>
          </p:cNvSpPr>
          <p:nvPr>
            <p:ph type="title"/>
          </p:nvPr>
        </p:nvSpPr>
        <p:spPr/>
        <p:txBody>
          <a:bodyPr>
            <a:normAutofit/>
          </a:bodyPr>
          <a:lstStyle/>
          <a:p>
            <a:r>
              <a:rPr lang="el-GR" sz="4000" dirty="0"/>
              <a:t>Ελεγχοι υποθέσεων</a:t>
            </a:r>
            <a:endParaRPr lang="en-US" sz="4000" dirty="0"/>
          </a:p>
        </p:txBody>
      </p:sp>
      <p:sp>
        <p:nvSpPr>
          <p:cNvPr id="3" name="Content Placeholder 2">
            <a:extLst>
              <a:ext uri="{FF2B5EF4-FFF2-40B4-BE49-F238E27FC236}">
                <a16:creationId xmlns:a16="http://schemas.microsoft.com/office/drawing/2014/main" id="{83347703-3B56-B7C2-BA62-1937FBE521BF}"/>
              </a:ext>
            </a:extLst>
          </p:cNvPr>
          <p:cNvSpPr>
            <a:spLocks noGrp="1"/>
          </p:cNvSpPr>
          <p:nvPr>
            <p:ph idx="1"/>
          </p:nvPr>
        </p:nvSpPr>
        <p:spPr/>
        <p:txBody>
          <a:bodyPr/>
          <a:lstStyle/>
          <a:p>
            <a:pPr algn="l"/>
            <a:r>
              <a:rPr lang="el-GR" sz="2400" b="0" i="0" u="none" strike="noStrike" baseline="0" dirty="0">
                <a:latin typeface="grmi1000"/>
              </a:rPr>
              <a:t>Για τον έλεγχο γραμμικών περιορισμών της μορφής </a:t>
            </a:r>
            <a:r>
              <a:rPr lang="el-GR" sz="2400" b="0" i="1" u="none" strike="noStrike" baseline="0" dirty="0">
                <a:latin typeface="LMMathItalic10-Regular"/>
              </a:rPr>
              <a:t>H</a:t>
            </a:r>
            <a:r>
              <a:rPr lang="el-GR" sz="1400" b="0" i="0" u="none" strike="noStrike" baseline="0" dirty="0">
                <a:latin typeface="LMRoman8-Regular"/>
              </a:rPr>
              <a:t>0 </a:t>
            </a:r>
            <a:r>
              <a:rPr lang="el-GR" sz="2400" b="0" i="0" u="none" strike="noStrike" baseline="0" dirty="0">
                <a:latin typeface="LMRoman10-Regular"/>
              </a:rPr>
              <a:t>: </a:t>
            </a:r>
            <a:r>
              <a:rPr lang="el-GR" sz="2400" b="1" i="1" u="none" strike="noStrike" baseline="0" dirty="0">
                <a:latin typeface="LMMathItalic10-Bold"/>
              </a:rPr>
              <a:t>Rβ </a:t>
            </a:r>
            <a:r>
              <a:rPr lang="el-GR" sz="2400" b="0" i="0" u="none" strike="noStrike" baseline="0" dirty="0">
                <a:latin typeface="LMRoman10-Regular"/>
              </a:rPr>
              <a:t>= </a:t>
            </a:r>
            <a:r>
              <a:rPr lang="el-GR" sz="2400" b="1" i="1" u="none" strike="noStrike" baseline="0" dirty="0">
                <a:latin typeface="LMMathItalic10-Bold"/>
              </a:rPr>
              <a:t>q</a:t>
            </a:r>
            <a:r>
              <a:rPr lang="el-GR" sz="2400" b="0" i="0" u="none" strike="noStrike" baseline="0" dirty="0">
                <a:latin typeface="grmi1000"/>
              </a:rPr>
              <a:t>, το στατιστικό </a:t>
            </a:r>
            <a:r>
              <a:rPr lang="el-GR" sz="2400" b="0" i="1" u="none" strike="noStrike" baseline="0" dirty="0">
                <a:latin typeface="LMRoman10-Italic"/>
              </a:rPr>
              <a:t>Wald </a:t>
            </a:r>
            <a:r>
              <a:rPr lang="el-GR" sz="2400" b="0" i="0" u="none" strike="noStrike" baseline="0" dirty="0">
                <a:latin typeface="grmi1000"/>
              </a:rPr>
              <a:t>που βασίζεται στην </a:t>
            </a:r>
            <a:r>
              <a:rPr lang="el-GR" sz="2400" b="0" i="0" u="none" strike="noStrike" baseline="0" dirty="0">
                <a:latin typeface="LMRoman10-Regular"/>
              </a:rPr>
              <a:t>Asy</a:t>
            </a:r>
            <a:r>
              <a:rPr lang="el-GR" sz="2400" b="0" i="1" u="none" strike="noStrike" baseline="0" dirty="0">
                <a:latin typeface="LMMathItalic10-Regular"/>
              </a:rPr>
              <a:t>.</a:t>
            </a:r>
            <a:r>
              <a:rPr lang="el-GR" sz="2400" b="0" i="0" u="none" strike="noStrike" baseline="0" dirty="0">
                <a:latin typeface="LMRoman10-Regular"/>
              </a:rPr>
              <a:t>Var[</a:t>
            </a:r>
            <a:r>
              <a:rPr lang="el-GR" sz="2400" b="1" i="1" u="none" strike="noStrike" baseline="0" dirty="0">
                <a:latin typeface="LMMathItalic10-Bold"/>
              </a:rPr>
              <a:t>b</a:t>
            </a:r>
            <a:r>
              <a:rPr lang="el-GR" sz="1400" b="0" i="1" u="none" strike="noStrike" baseline="0" dirty="0">
                <a:latin typeface="LMMathItalic8-Regular"/>
              </a:rPr>
              <a:t>IV </a:t>
            </a:r>
            <a:r>
              <a:rPr lang="el-GR" sz="2400" b="0" i="0" u="none" strike="noStrike" baseline="0" dirty="0">
                <a:latin typeface="LMRoman10-Regular"/>
              </a:rPr>
              <a:t>] </a:t>
            </a:r>
            <a:r>
              <a:rPr lang="el-GR" sz="2400" b="0" i="0" u="none" strike="noStrike" baseline="0" dirty="0">
                <a:latin typeface="grmi1000"/>
              </a:rPr>
              <a:t>αποτελεί τη συνηθέστερη επιλογή. Το στατιστικό ελέγχου, βάσει του εκτιμητή χωρίς περιορισμούς, θα είναι</a:t>
            </a:r>
          </a:p>
          <a:p>
            <a:pPr algn="l"/>
            <a:endParaRPr lang="el-GR" sz="2400" dirty="0">
              <a:latin typeface="grmi1000"/>
            </a:endParaRPr>
          </a:p>
          <a:p>
            <a:pPr algn="l"/>
            <a:endParaRPr lang="el-GR" sz="2400" dirty="0">
              <a:latin typeface="grmi1000"/>
            </a:endParaRPr>
          </a:p>
          <a:p>
            <a:pPr algn="l"/>
            <a:r>
              <a:rPr lang="el-GR" dirty="0"/>
              <a:t>Για τον έλεγχο της απλής υπόθεσης ότι ένας συντελεστής ισούται με το μηδέν, το στατιστικό είναι το τετράγωνο του συνήθους t-στατιστικού που αναφέρεται μαζί με τον εκτιμημένο συντελεστή.</a:t>
            </a:r>
            <a:endParaRPr lang="en-US" dirty="0"/>
          </a:p>
        </p:txBody>
      </p:sp>
      <p:pic>
        <p:nvPicPr>
          <p:cNvPr id="5" name="Picture 4">
            <a:extLst>
              <a:ext uri="{FF2B5EF4-FFF2-40B4-BE49-F238E27FC236}">
                <a16:creationId xmlns:a16="http://schemas.microsoft.com/office/drawing/2014/main" id="{D2CDD2E8-9DC6-F66F-484A-99CA02D2A2D6}"/>
              </a:ext>
            </a:extLst>
          </p:cNvPr>
          <p:cNvPicPr>
            <a:picLocks noChangeAspect="1"/>
          </p:cNvPicPr>
          <p:nvPr/>
        </p:nvPicPr>
        <p:blipFill>
          <a:blip r:embed="rId2"/>
          <a:stretch>
            <a:fillRect/>
          </a:stretch>
        </p:blipFill>
        <p:spPr>
          <a:xfrm>
            <a:off x="2987510" y="3553462"/>
            <a:ext cx="6378611" cy="688600"/>
          </a:xfrm>
          <a:prstGeom prst="rect">
            <a:avLst/>
          </a:prstGeom>
        </p:spPr>
      </p:pic>
    </p:spTree>
    <p:extLst>
      <p:ext uri="{BB962C8B-B14F-4D97-AF65-F5344CB8AC3E}">
        <p14:creationId xmlns:p14="http://schemas.microsoft.com/office/powerpoint/2010/main" val="1436714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F43DC-AD73-9F89-3916-F4958EF0ADEE}"/>
              </a:ext>
            </a:extLst>
          </p:cNvPr>
          <p:cNvPicPr>
            <a:picLocks noChangeAspect="1"/>
          </p:cNvPicPr>
          <p:nvPr/>
        </p:nvPicPr>
        <p:blipFill>
          <a:blip r:embed="rId2"/>
          <a:stretch>
            <a:fillRect/>
          </a:stretch>
        </p:blipFill>
        <p:spPr>
          <a:xfrm>
            <a:off x="3096240" y="138729"/>
            <a:ext cx="5999520" cy="6580541"/>
          </a:xfrm>
          <a:prstGeom prst="rect">
            <a:avLst/>
          </a:prstGeom>
        </p:spPr>
      </p:pic>
    </p:spTree>
    <p:extLst>
      <p:ext uri="{BB962C8B-B14F-4D97-AF65-F5344CB8AC3E}">
        <p14:creationId xmlns:p14="http://schemas.microsoft.com/office/powerpoint/2010/main" val="1783166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45AD-54DA-3854-6FB1-44CFF4536FEA}"/>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Ελεγχοι υποθέσεων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89E1B5-6A71-EFB7-95CE-775E397E6338}"/>
                  </a:ext>
                </a:extLst>
              </p:cNvPr>
              <p:cNvSpPr>
                <a:spLocks noGrp="1"/>
              </p:cNvSpPr>
              <p:nvPr>
                <p:ph idx="1"/>
              </p:nvPr>
            </p:nvSpPr>
            <p:spPr>
              <a:xfrm>
                <a:off x="1024128" y="2286000"/>
                <a:ext cx="10363451" cy="4023360"/>
              </a:xfrm>
            </p:spPr>
            <p:txBody>
              <a:bodyPr/>
              <a:lstStyle/>
              <a:p>
                <a:pPr algn="l"/>
                <a:r>
                  <a:rPr lang="el-GR" sz="2400" b="0" i="0" u="none" strike="noStrike" baseline="0" dirty="0">
                    <a:latin typeface="grmn1000"/>
                  </a:rPr>
                  <a:t>Για τον εκτιμητή </a:t>
                </a:r>
                <a:r>
                  <a:rPr lang="el-GR" sz="2400" b="0" i="0" u="none" strike="noStrike" baseline="0" dirty="0">
                    <a:latin typeface="LMRoman10-Regular"/>
                  </a:rPr>
                  <a:t>2SLS </a:t>
                </a:r>
                <a:r>
                  <a:rPr lang="el-GR" sz="2400" b="0" i="0" u="none" strike="noStrike" baseline="0" dirty="0">
                    <a:latin typeface="grmn1000"/>
                  </a:rPr>
                  <a:t>βάσει της παλινδρόμησης ελαχίστων τετραγώνων του </a:t>
                </a:r>
                <a:r>
                  <a:rPr lang="el-GR" sz="2400" b="1" i="1" u="none" strike="noStrike" baseline="0" dirty="0">
                    <a:latin typeface="LMMathItalic10-Bold"/>
                  </a:rPr>
                  <a:t>y </a:t>
                </a:r>
                <a:r>
                  <a:rPr lang="el-GR" sz="2400" b="0" i="0" u="none" strike="noStrike" baseline="0" dirty="0">
                    <a:latin typeface="grmn1000"/>
                  </a:rPr>
                  <a:t>στο </a:t>
                </a:r>
                <a14:m>
                  <m:oMath xmlns:m="http://schemas.openxmlformats.org/officeDocument/2006/math">
                    <m:acc>
                      <m:accPr>
                        <m:chr m:val="̂"/>
                        <m:ctrlPr>
                          <a:rPr lang="el-GR" sz="2400" b="1" i="1" u="none" strike="noStrike" baseline="0" smtClean="0">
                            <a:latin typeface="Cambria Math" panose="02040503050406030204" pitchFamily="18" charset="0"/>
                          </a:rPr>
                        </m:ctrlPr>
                      </m:accPr>
                      <m:e>
                        <m:r>
                          <a:rPr lang="en-US" sz="2400" b="1" i="1" u="none" strike="noStrike" baseline="0" smtClean="0">
                            <a:latin typeface="Cambria Math" panose="02040503050406030204" pitchFamily="18" charset="0"/>
                          </a:rPr>
                          <m:t>𝑿</m:t>
                        </m:r>
                      </m:e>
                    </m:acc>
                  </m:oMath>
                </a14:m>
                <a:r>
                  <a:rPr lang="el-GR" sz="2400" b="1" i="1" u="none" strike="noStrike" baseline="0" dirty="0">
                    <a:latin typeface="LMMathItalic10-Bold"/>
                  </a:rPr>
                  <a:t> </a:t>
                </a:r>
                <a:r>
                  <a:rPr lang="el-GR" sz="2400" b="0" i="0" u="none" strike="noStrike" baseline="0" dirty="0">
                    <a:latin typeface="grmn1000"/>
                  </a:rPr>
                  <a:t>, μπορούμε να υπολογίσουμε ένα ασυμπτωτικό </a:t>
                </a:r>
                <a:r>
                  <a:rPr lang="el-GR" sz="2400" b="0" i="1" u="none" strike="noStrike" baseline="0" dirty="0">
                    <a:latin typeface="LMMathItalic10-Regular"/>
                  </a:rPr>
                  <a:t>F</a:t>
                </a:r>
                <a:r>
                  <a:rPr lang="el-GR" sz="2400" b="0" i="0" u="none" strike="noStrike" baseline="0" dirty="0">
                    <a:latin typeface="grmn1000"/>
                  </a:rPr>
                  <a:t>-στατιστικό ως εξής:</a:t>
                </a:r>
                <a:endParaRPr lang="en-US" sz="2400" b="0" i="0" u="none" strike="noStrike" baseline="0" dirty="0">
                  <a:latin typeface="grmn1000"/>
                </a:endParaRPr>
              </a:p>
              <a:p>
                <a:pPr algn="l"/>
                <a:endParaRPr lang="en-US" sz="2400" dirty="0">
                  <a:latin typeface="grmn1000"/>
                </a:endParaRPr>
              </a:p>
              <a:p>
                <a:pPr algn="l"/>
                <a:endParaRPr lang="en-US" sz="2400" b="0" i="0" u="none" strike="noStrike" baseline="0" dirty="0">
                  <a:latin typeface="grmn1000"/>
                </a:endParaRPr>
              </a:p>
              <a:p>
                <a:pPr algn="l"/>
                <a:r>
                  <a:rPr lang="el-GR" sz="2400" b="0" i="0" u="none" strike="noStrike" baseline="0" dirty="0">
                    <a:latin typeface="grmn1000"/>
                  </a:rPr>
                  <a:t>Η εξίσωση ροπής για τον εκτιμητή 2SLS είναι</a:t>
                </a:r>
                <a:endParaRPr lang="en-US" sz="2400" b="0" i="0" u="none" strike="noStrike" baseline="0" dirty="0">
                  <a:latin typeface="grmn1000"/>
                </a:endParaRPr>
              </a:p>
              <a:p>
                <a:pPr algn="l"/>
                <a:endParaRPr lang="en-US" dirty="0"/>
              </a:p>
            </p:txBody>
          </p:sp>
        </mc:Choice>
        <mc:Fallback xmlns="">
          <p:sp>
            <p:nvSpPr>
              <p:cNvPr id="3" name="Content Placeholder 2">
                <a:extLst>
                  <a:ext uri="{FF2B5EF4-FFF2-40B4-BE49-F238E27FC236}">
                    <a16:creationId xmlns:a16="http://schemas.microsoft.com/office/drawing/2014/main" id="{5989E1B5-6A71-EFB7-95CE-775E397E6338}"/>
                  </a:ext>
                </a:extLst>
              </p:cNvPr>
              <p:cNvSpPr>
                <a:spLocks noGrp="1" noRot="1" noChangeAspect="1" noMove="1" noResize="1" noEditPoints="1" noAdjustHandles="1" noChangeArrowheads="1" noChangeShapeType="1" noTextEdit="1"/>
              </p:cNvSpPr>
              <p:nvPr>
                <p:ph idx="1"/>
              </p:nvPr>
            </p:nvSpPr>
            <p:spPr>
              <a:xfrm>
                <a:off x="1024128" y="2286000"/>
                <a:ext cx="10363451" cy="4023360"/>
              </a:xfrm>
              <a:blipFill>
                <a:blip r:embed="rId2"/>
                <a:stretch>
                  <a:fillRect l="-471" t="-2121" r="-141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005E66F-3737-E826-D184-F1E31A9D2FD9}"/>
              </a:ext>
            </a:extLst>
          </p:cNvPr>
          <p:cNvPicPr>
            <a:picLocks noChangeAspect="1"/>
          </p:cNvPicPr>
          <p:nvPr/>
        </p:nvPicPr>
        <p:blipFill>
          <a:blip r:embed="rId3"/>
          <a:stretch>
            <a:fillRect/>
          </a:stretch>
        </p:blipFill>
        <p:spPr>
          <a:xfrm>
            <a:off x="2052439" y="3071483"/>
            <a:ext cx="7663450" cy="953762"/>
          </a:xfrm>
          <a:prstGeom prst="rect">
            <a:avLst/>
          </a:prstGeom>
        </p:spPr>
      </p:pic>
      <p:pic>
        <p:nvPicPr>
          <p:cNvPr id="7" name="Picture 6">
            <a:extLst>
              <a:ext uri="{FF2B5EF4-FFF2-40B4-BE49-F238E27FC236}">
                <a16:creationId xmlns:a16="http://schemas.microsoft.com/office/drawing/2014/main" id="{F6B15937-B05B-966A-7925-9E465E72635B}"/>
              </a:ext>
            </a:extLst>
          </p:cNvPr>
          <p:cNvPicPr>
            <a:picLocks noChangeAspect="1"/>
          </p:cNvPicPr>
          <p:nvPr/>
        </p:nvPicPr>
        <p:blipFill>
          <a:blip r:embed="rId4"/>
          <a:stretch>
            <a:fillRect/>
          </a:stretch>
        </p:blipFill>
        <p:spPr>
          <a:xfrm>
            <a:off x="3873930" y="4724040"/>
            <a:ext cx="4064400" cy="953761"/>
          </a:xfrm>
          <a:prstGeom prst="rect">
            <a:avLst/>
          </a:prstGeom>
        </p:spPr>
      </p:pic>
    </p:spTree>
    <p:extLst>
      <p:ext uri="{BB962C8B-B14F-4D97-AF65-F5344CB8AC3E}">
        <p14:creationId xmlns:p14="http://schemas.microsoft.com/office/powerpoint/2010/main" val="2419566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9C05-F352-8530-18A7-D992503C2110}"/>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Ελεγχοι υποθέσεων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8A38A8-D5FC-C971-764F-4137D8B32A16}"/>
                  </a:ext>
                </a:extLst>
              </p:cNvPr>
              <p:cNvSpPr>
                <a:spLocks noGrp="1"/>
              </p:cNvSpPr>
              <p:nvPr>
                <p:ph idx="1"/>
              </p:nvPr>
            </p:nvSpPr>
            <p:spPr>
              <a:xfrm>
                <a:off x="1184547" y="2033858"/>
                <a:ext cx="11007453" cy="4556236"/>
              </a:xfrm>
            </p:spPr>
            <p:txBody>
              <a:bodyPr/>
              <a:lstStyle/>
              <a:p>
                <a:r>
                  <a:rPr lang="el-GR" dirty="0"/>
                  <a:t>Το στατιστικό Wald θα</a:t>
                </a:r>
                <a:r>
                  <a:rPr lang="en-US" dirty="0"/>
                  <a:t> </a:t>
                </a:r>
                <a:r>
                  <a:rPr lang="el-GR" dirty="0"/>
                  <a:t>είναι</a:t>
                </a:r>
                <a:endParaRPr lang="en-US" dirty="0"/>
              </a:p>
              <a:p>
                <a:endParaRPr lang="en-US" dirty="0"/>
              </a:p>
              <a:p>
                <a:endParaRPr lang="en-US" dirty="0"/>
              </a:p>
              <a:p>
                <a:endParaRPr lang="en-US" dirty="0"/>
              </a:p>
              <a:p>
                <a:pPr algn="l"/>
                <a:r>
                  <a:rPr lang="el-GR" sz="2400" b="0" i="0" u="none" strike="noStrike" baseline="0" dirty="0">
                    <a:latin typeface="grmn1000"/>
                  </a:rPr>
                  <a:t>΄Ενας εύκολος τρόπος να διεξάγουμε τον έλεγχο είναι μέσω της προσέγγισης </a:t>
                </a:r>
                <a:r>
                  <a:rPr lang="el-GR" sz="2400" b="0" i="1" u="none" strike="noStrike" baseline="0" dirty="0">
                    <a:latin typeface="LMMathItalic10-Regular"/>
                  </a:rPr>
                  <a:t>χ</a:t>
                </a:r>
                <a:r>
                  <a:rPr lang="el-GR" sz="2400" b="0" i="0" u="none" strike="noStrike" baseline="30000" dirty="0">
                    <a:latin typeface="LMRoman8-Regular"/>
                  </a:rPr>
                  <a:t>2</a:t>
                </a:r>
                <a:r>
                  <a:rPr lang="el-GR" sz="2400" b="0" i="0" u="none" strike="noStrike" baseline="0" dirty="0">
                    <a:latin typeface="LMRoman10-Regular"/>
                  </a:rPr>
                  <a:t>[</a:t>
                </a:r>
                <a:r>
                  <a:rPr lang="el-GR" sz="2400" b="0" i="1" u="none" strike="noStrike" baseline="0" dirty="0">
                    <a:latin typeface="LMMathItalic10-Regular"/>
                  </a:rPr>
                  <a:t>j</a:t>
                </a:r>
                <a:r>
                  <a:rPr lang="el-GR" sz="2400" b="0" i="0" u="none" strike="noStrike" baseline="0" dirty="0">
                    <a:latin typeface="LMRoman10-Regular"/>
                  </a:rPr>
                  <a:t>] = </a:t>
                </a:r>
                <a:r>
                  <a:rPr lang="el-GR" sz="2400" b="0" i="1" u="none" strike="noStrike" baseline="0" dirty="0">
                    <a:latin typeface="LMMathItalic10-Regular"/>
                  </a:rPr>
                  <a:t>nR</a:t>
                </a:r>
                <a:r>
                  <a:rPr lang="el-GR" sz="2400" b="0" i="0" u="none" strike="noStrike" baseline="30000" dirty="0">
                    <a:latin typeface="LMRoman8-Regular"/>
                  </a:rPr>
                  <a:t>2</a:t>
                </a:r>
                <a:r>
                  <a:rPr lang="el-GR" sz="2400" b="0" i="0" u="none" strike="noStrike" baseline="0" dirty="0">
                    <a:latin typeface="grmn1000"/>
                  </a:rPr>
                  <a:t>, όπου το </a:t>
                </a:r>
                <a:r>
                  <a:rPr lang="el-GR" sz="2400" b="0" i="1" u="none" strike="noStrike" baseline="0" dirty="0">
                    <a:latin typeface="LMMathItalic10-Regular"/>
                  </a:rPr>
                  <a:t>R</a:t>
                </a:r>
                <a:r>
                  <a:rPr lang="el-GR" sz="2400" b="0" i="0" u="none" strike="noStrike" baseline="30000" dirty="0">
                    <a:latin typeface="LMRoman8-Regular"/>
                  </a:rPr>
                  <a:t>2</a:t>
                </a:r>
                <a:r>
                  <a:rPr lang="en-US" sz="1400" b="0" i="0" u="none" strike="noStrike" baseline="0" dirty="0">
                    <a:latin typeface="LMRoman8-Regular"/>
                  </a:rPr>
                  <a:t> </a:t>
                </a:r>
                <a:r>
                  <a:rPr lang="el-GR" sz="2400" b="0" i="0" u="none" strike="noStrike" baseline="0" dirty="0">
                    <a:latin typeface="grmn1000"/>
                  </a:rPr>
                  <a:t>είναι το μη κεντρικό </a:t>
                </a:r>
                <a:r>
                  <a:rPr lang="el-GR" sz="2400" b="0" i="1" u="none" strike="noStrike" baseline="0" dirty="0">
                    <a:latin typeface="LMMathItalic10-Regular"/>
                  </a:rPr>
                  <a:t>R</a:t>
                </a:r>
                <a:r>
                  <a:rPr lang="el-GR" sz="2400" b="0" i="0" u="none" strike="noStrike" baseline="30000" dirty="0">
                    <a:latin typeface="LMRoman8-Regular"/>
                  </a:rPr>
                  <a:t>2</a:t>
                </a:r>
                <a:r>
                  <a:rPr lang="el-GR" sz="1400" b="0" i="0" u="none" strike="noStrike" baseline="0" dirty="0">
                    <a:latin typeface="LMRoman8-Regular"/>
                  </a:rPr>
                  <a:t> </a:t>
                </a:r>
                <a:r>
                  <a:rPr lang="el-GR" sz="2400" b="0" i="0" u="none" strike="noStrike" baseline="0" dirty="0">
                    <a:latin typeface="grmn1000"/>
                  </a:rPr>
                  <a:t>για την παλινδρόμηση ελαχίστων τετραγώνων του </a:t>
                </a:r>
                <a14:m>
                  <m:oMath xmlns:m="http://schemas.openxmlformats.org/officeDocument/2006/math">
                    <m:acc>
                      <m:accPr>
                        <m:chr m:val="̂"/>
                        <m:ctrlPr>
                          <a:rPr lang="el-GR" sz="2400" b="0" i="1" u="none" strike="noStrike" baseline="0" smtClean="0">
                            <a:latin typeface="Cambria Math" panose="02040503050406030204" pitchFamily="18" charset="0"/>
                          </a:rPr>
                        </m:ctrlPr>
                      </m:accPr>
                      <m:e>
                        <m:r>
                          <a:rPr lang="el-GR" sz="2400" b="0" i="1" u="none" strike="noStrike" baseline="0" smtClean="0">
                            <a:latin typeface="Cambria Math" panose="02040503050406030204" pitchFamily="18" charset="0"/>
                          </a:rPr>
                          <m:t>𝜀</m:t>
                        </m:r>
                      </m:e>
                    </m:acc>
                  </m:oMath>
                </a14:m>
                <a:r>
                  <a:rPr lang="el-GR" sz="2400" b="1" i="1" u="none" strike="noStrike" baseline="0" dirty="0">
                    <a:latin typeface="LMMathItalic10-Bold"/>
                  </a:rPr>
                  <a:t> </a:t>
                </a:r>
                <a:r>
                  <a:rPr lang="el-GR" sz="2400" b="0" i="0" u="none" strike="noStrike" baseline="0" dirty="0">
                    <a:latin typeface="grmn1000"/>
                  </a:rPr>
                  <a:t>στο </a:t>
                </a:r>
                <a14:m>
                  <m:oMath xmlns:m="http://schemas.openxmlformats.org/officeDocument/2006/math">
                    <m:acc>
                      <m:accPr>
                        <m:chr m:val="̂"/>
                        <m:ctrlPr>
                          <a:rPr lang="el-GR" sz="2400" b="1" i="1" u="none" strike="noStrike" baseline="0" smtClean="0">
                            <a:latin typeface="Cambria Math" panose="02040503050406030204" pitchFamily="18" charset="0"/>
                          </a:rPr>
                        </m:ctrlPr>
                      </m:accPr>
                      <m:e>
                        <m:r>
                          <a:rPr lang="en-US" sz="2400" b="1" i="1" u="none" strike="noStrike" baseline="0" smtClean="0">
                            <a:latin typeface="Cambria Math" panose="02040503050406030204" pitchFamily="18" charset="0"/>
                          </a:rPr>
                          <m:t>𝑿</m:t>
                        </m:r>
                      </m:e>
                    </m:acc>
                  </m:oMath>
                </a14:m>
                <a:r>
                  <a:rPr lang="el-GR" sz="2400" b="1" i="1" u="none" strike="noStrike" baseline="0" dirty="0">
                    <a:latin typeface="LMMathItalic10-Bold"/>
                  </a:rPr>
                  <a:t> </a:t>
                </a:r>
                <a:r>
                  <a:rPr lang="el-GR" sz="2400" b="0" i="0" u="none" strike="noStrike" baseline="0" dirty="0">
                    <a:latin typeface="grmn1000"/>
                  </a:rPr>
                  <a:t>.</a:t>
                </a:r>
                <a:endParaRPr lang="en-US" dirty="0"/>
              </a:p>
            </p:txBody>
          </p:sp>
        </mc:Choice>
        <mc:Fallback xmlns="">
          <p:sp>
            <p:nvSpPr>
              <p:cNvPr id="3" name="Content Placeholder 2">
                <a:extLst>
                  <a:ext uri="{FF2B5EF4-FFF2-40B4-BE49-F238E27FC236}">
                    <a16:creationId xmlns:a16="http://schemas.microsoft.com/office/drawing/2014/main" id="{BC8A38A8-D5FC-C971-764F-4137D8B32A16}"/>
                  </a:ext>
                </a:extLst>
              </p:cNvPr>
              <p:cNvSpPr>
                <a:spLocks noGrp="1" noRot="1" noChangeAspect="1" noMove="1" noResize="1" noEditPoints="1" noAdjustHandles="1" noChangeArrowheads="1" noChangeShapeType="1" noTextEdit="1"/>
              </p:cNvSpPr>
              <p:nvPr>
                <p:ph idx="1"/>
              </p:nvPr>
            </p:nvSpPr>
            <p:spPr>
              <a:xfrm>
                <a:off x="1184547" y="2033858"/>
                <a:ext cx="11007453" cy="4556236"/>
              </a:xfrm>
              <a:blipFill>
                <a:blip r:embed="rId2"/>
                <a:stretch>
                  <a:fillRect l="-443" t="-174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819ECD7-F9D6-223E-74CD-B3E3D2CEE2E3}"/>
              </a:ext>
            </a:extLst>
          </p:cNvPr>
          <p:cNvPicPr>
            <a:picLocks noChangeAspect="1"/>
          </p:cNvPicPr>
          <p:nvPr/>
        </p:nvPicPr>
        <p:blipFill>
          <a:blip r:embed="rId3"/>
          <a:stretch>
            <a:fillRect/>
          </a:stretch>
        </p:blipFill>
        <p:spPr>
          <a:xfrm>
            <a:off x="2436218" y="2491007"/>
            <a:ext cx="6325116" cy="1612034"/>
          </a:xfrm>
          <a:prstGeom prst="rect">
            <a:avLst/>
          </a:prstGeom>
        </p:spPr>
      </p:pic>
    </p:spTree>
    <p:extLst>
      <p:ext uri="{BB962C8B-B14F-4D97-AF65-F5344CB8AC3E}">
        <p14:creationId xmlns:p14="http://schemas.microsoft.com/office/powerpoint/2010/main" val="831599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C6C9-7209-7DA8-44C9-190A5D3C7707}"/>
              </a:ext>
            </a:extLst>
          </p:cNvPr>
          <p:cNvSpPr>
            <a:spLocks noGrp="1"/>
          </p:cNvSpPr>
          <p:nvPr>
            <p:ph type="title"/>
          </p:nvPr>
        </p:nvSpPr>
        <p:spPr/>
        <p:txBody>
          <a:bodyPr>
            <a:normAutofit/>
          </a:bodyPr>
          <a:lstStyle/>
          <a:p>
            <a:r>
              <a:rPr lang="el-GR" sz="3600" dirty="0"/>
              <a:t>΄Ελεγχος για ενδογένεια: οι έλεγχοι εξειδίκευσης Hausman και WU</a:t>
            </a:r>
            <a:endParaRPr lang="en-US" sz="3600" dirty="0"/>
          </a:p>
        </p:txBody>
      </p:sp>
      <p:sp>
        <p:nvSpPr>
          <p:cNvPr id="3" name="Content Placeholder 2">
            <a:extLst>
              <a:ext uri="{FF2B5EF4-FFF2-40B4-BE49-F238E27FC236}">
                <a16:creationId xmlns:a16="http://schemas.microsoft.com/office/drawing/2014/main" id="{26F6BBF2-04C4-8B15-A532-83F3445AF69A}"/>
              </a:ext>
            </a:extLst>
          </p:cNvPr>
          <p:cNvSpPr>
            <a:spLocks noGrp="1"/>
          </p:cNvSpPr>
          <p:nvPr>
            <p:ph idx="1"/>
          </p:nvPr>
        </p:nvSpPr>
        <p:spPr>
          <a:xfrm>
            <a:off x="1024127" y="1918354"/>
            <a:ext cx="9720073" cy="4689835"/>
          </a:xfrm>
        </p:spPr>
        <p:txBody>
          <a:bodyPr>
            <a:normAutofit/>
          </a:bodyPr>
          <a:lstStyle/>
          <a:p>
            <a:r>
              <a:rPr lang="el-GR" dirty="0"/>
              <a:t>Η διαφορά μεταξύ των ασυμπτωτικών μητρών συνδιακυμάνσεων των δύο εκτιμητών είναι</a:t>
            </a:r>
          </a:p>
          <a:p>
            <a:endParaRPr lang="el-GR" dirty="0"/>
          </a:p>
          <a:p>
            <a:endParaRPr lang="el-GR" dirty="0"/>
          </a:p>
          <a:p>
            <a:endParaRPr lang="el-GR" dirty="0"/>
          </a:p>
          <a:p>
            <a:endParaRPr lang="el-GR" dirty="0"/>
          </a:p>
          <a:p>
            <a:endParaRPr lang="el-GR" dirty="0"/>
          </a:p>
          <a:p>
            <a:endParaRPr lang="el-GR" dirty="0"/>
          </a:p>
          <a:p>
            <a:r>
              <a:rPr lang="el-GR" dirty="0"/>
              <a:t>Η μήτρα εντός της αγκύλης είναι μη αρνητικά ορισμένη και, συνεπώς, ο εκτιμητής ελαχίστων τετραγώνων είναι πιο αποτελεσματικός από τον εκτιμητή </a:t>
            </a:r>
            <a:r>
              <a:rPr lang="el-GR" b="1" dirty="0"/>
              <a:t>IV</a:t>
            </a:r>
            <a:r>
              <a:rPr lang="el-GR" dirty="0"/>
              <a:t>.</a:t>
            </a:r>
            <a:endParaRPr lang="en-US" dirty="0"/>
          </a:p>
        </p:txBody>
      </p:sp>
      <p:pic>
        <p:nvPicPr>
          <p:cNvPr id="5" name="Picture 4">
            <a:extLst>
              <a:ext uri="{FF2B5EF4-FFF2-40B4-BE49-F238E27FC236}">
                <a16:creationId xmlns:a16="http://schemas.microsoft.com/office/drawing/2014/main" id="{C1978513-CA5D-EF3B-BAC8-B5025ED5503E}"/>
              </a:ext>
            </a:extLst>
          </p:cNvPr>
          <p:cNvPicPr>
            <a:picLocks noChangeAspect="1"/>
          </p:cNvPicPr>
          <p:nvPr/>
        </p:nvPicPr>
        <p:blipFill>
          <a:blip r:embed="rId2"/>
          <a:stretch>
            <a:fillRect/>
          </a:stretch>
        </p:blipFill>
        <p:spPr>
          <a:xfrm>
            <a:off x="1891630" y="2750506"/>
            <a:ext cx="7607993" cy="2396765"/>
          </a:xfrm>
          <a:prstGeom prst="rect">
            <a:avLst/>
          </a:prstGeom>
        </p:spPr>
      </p:pic>
    </p:spTree>
    <p:extLst>
      <p:ext uri="{BB962C8B-B14F-4D97-AF65-F5344CB8AC3E}">
        <p14:creationId xmlns:p14="http://schemas.microsoft.com/office/powerpoint/2010/main" val="2229262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8530-6A65-A41A-D93F-BE60BE6C285E}"/>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΄Ελεγχος για ενδογένεια: οι έλεγχοι εξειδίκευσης Hausman και WU</a:t>
            </a:r>
            <a:endParaRPr lang="en-US" dirty="0"/>
          </a:p>
        </p:txBody>
      </p:sp>
      <p:pic>
        <p:nvPicPr>
          <p:cNvPr id="5" name="Content Placeholder 4">
            <a:extLst>
              <a:ext uri="{FF2B5EF4-FFF2-40B4-BE49-F238E27FC236}">
                <a16:creationId xmlns:a16="http://schemas.microsoft.com/office/drawing/2014/main" id="{A510C436-4C37-08B3-76F7-31CDB96BB310}"/>
              </a:ext>
            </a:extLst>
          </p:cNvPr>
          <p:cNvPicPr>
            <a:picLocks noGrp="1" noChangeAspect="1"/>
          </p:cNvPicPr>
          <p:nvPr>
            <p:ph idx="1"/>
          </p:nvPr>
        </p:nvPicPr>
        <p:blipFill>
          <a:blip r:embed="rId2"/>
          <a:stretch>
            <a:fillRect/>
          </a:stretch>
        </p:blipFill>
        <p:spPr>
          <a:xfrm>
            <a:off x="2226518" y="2084832"/>
            <a:ext cx="7332819" cy="1344168"/>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3E424B-941D-E41D-AC3A-AF59619FB550}"/>
                  </a:ext>
                </a:extLst>
              </p:cNvPr>
              <p:cNvSpPr txBox="1"/>
              <p:nvPr/>
            </p:nvSpPr>
            <p:spPr>
              <a:xfrm>
                <a:off x="1237267" y="3584448"/>
                <a:ext cx="10668787" cy="930768"/>
              </a:xfrm>
              <a:prstGeom prst="rect">
                <a:avLst/>
              </a:prstGeom>
              <a:noFill/>
            </p:spPr>
            <p:txBody>
              <a:bodyPr wrap="square">
                <a:spAutoFit/>
              </a:bodyPr>
              <a:lstStyle/>
              <a:p>
                <a:r>
                  <a:rPr lang="el-GR" sz="1800" b="0" i="0" u="none" strike="noStrike" baseline="0" dirty="0">
                    <a:latin typeface="grmn1000"/>
                  </a:rPr>
                  <a:t>όπου </a:t>
                </a:r>
                <a14:m>
                  <m:oMath xmlns:m="http://schemas.openxmlformats.org/officeDocument/2006/math">
                    <m:acc>
                      <m:accPr>
                        <m:chr m:val="̂"/>
                        <m:ctrlPr>
                          <a:rPr lang="el-GR" sz="1800" b="1" i="1" u="none" strike="noStrike" baseline="0" smtClean="0">
                            <a:latin typeface="Cambria Math" panose="02040503050406030204" pitchFamily="18" charset="0"/>
                          </a:rPr>
                        </m:ctrlPr>
                      </m:accPr>
                      <m:e>
                        <m:r>
                          <a:rPr lang="en-US" sz="1800" b="1" i="1" u="none" strike="noStrike" baseline="0" smtClean="0">
                            <a:latin typeface="Cambria Math" panose="02040503050406030204" pitchFamily="18" charset="0"/>
                          </a:rPr>
                          <m:t>𝑯</m:t>
                        </m:r>
                      </m:e>
                    </m:acc>
                  </m:oMath>
                </a14:m>
                <a:r>
                  <a:rPr lang="el-GR" sz="1800" b="1" i="1" u="none" strike="noStrike" baseline="0" dirty="0">
                    <a:latin typeface="LMMathItalic10-Bold"/>
                  </a:rPr>
                  <a:t> </a:t>
                </a:r>
                <a:r>
                  <a:rPr lang="el-GR" sz="1100" b="0" i="1" u="none" strike="noStrike" baseline="0" dirty="0">
                    <a:latin typeface="LMMathSymbols8-Regular"/>
                  </a:rPr>
                  <a:t>−</a:t>
                </a:r>
                <a:r>
                  <a:rPr lang="el-GR" sz="1100" b="0" i="0" u="none" strike="noStrike" baseline="0" dirty="0">
                    <a:latin typeface="LMRoman8-Regular"/>
                  </a:rPr>
                  <a:t>1 </a:t>
                </a:r>
                <a:r>
                  <a:rPr lang="el-GR" sz="1800" b="0" i="0" u="none" strike="noStrike" baseline="0" dirty="0">
                    <a:latin typeface="grmn1000"/>
                  </a:rPr>
                  <a:t>είναι ο εκτιμητής της μήτρας συνδιακυμάνσεων της Εξίσωσης</a:t>
                </a:r>
                <a:endParaRPr lang="en-US" sz="1800" b="0" i="0" u="none" strike="noStrike" baseline="0" dirty="0">
                  <a:latin typeface="grmn1000"/>
                </a:endParaRPr>
              </a:p>
              <a:p>
                <a:pPr algn="l"/>
                <a:r>
                  <a:rPr lang="el-GR" sz="1800" b="0" i="0" u="none" strike="noStrike" baseline="0" dirty="0">
                    <a:latin typeface="grmn1000"/>
                  </a:rPr>
                  <a:t>Υπό τη μηδενική υπόθεση, διαθέτουμε δύο διαφορετικούς, αλλά συνεπείς, εκτιμητές για τη </a:t>
                </a:r>
                <a:r>
                  <a:rPr lang="el-GR" sz="1800" b="0" i="1" u="none" strike="noStrike" baseline="0" dirty="0">
                    <a:latin typeface="LMMathItalic10-Regular"/>
                  </a:rPr>
                  <a:t>σ</a:t>
                </a:r>
                <a:r>
                  <a:rPr lang="el-GR" sz="1100" b="0" i="0" u="none" strike="noStrike" baseline="0" dirty="0">
                    <a:latin typeface="LMRoman8-Regular"/>
                  </a:rPr>
                  <a:t>2</a:t>
                </a:r>
                <a:r>
                  <a:rPr lang="el-GR" sz="1800" b="0" i="0" u="none" strike="noStrike" baseline="0" dirty="0">
                    <a:latin typeface="grmn1000"/>
                  </a:rPr>
                  <a:t>. Αν χρησιμοποιήσουμε το</a:t>
                </a:r>
                <a:r>
                  <a:rPr lang="en-US" sz="1800" b="0" i="0" u="none" strike="noStrike" baseline="0" dirty="0">
                    <a:latin typeface="grmn1000"/>
                  </a:rPr>
                  <a:t> </a:t>
                </a:r>
                <a:r>
                  <a:rPr lang="el-GR" sz="1800" b="0" i="1" u="none" strike="noStrike" baseline="0" dirty="0">
                    <a:latin typeface="LMMathItalic10-Regular"/>
                  </a:rPr>
                  <a:t>s</a:t>
                </a:r>
                <a:r>
                  <a:rPr lang="el-GR" sz="2400" b="0" i="0" u="none" strike="noStrike" baseline="30000" dirty="0">
                    <a:latin typeface="LMRoman8-Regular"/>
                  </a:rPr>
                  <a:t>2</a:t>
                </a:r>
                <a:r>
                  <a:rPr lang="el-GR" sz="1800" b="0" i="0" u="none" strike="noStrike" baseline="0" dirty="0">
                    <a:latin typeface="grmn1000"/>
                  </a:rPr>
                  <a:t>, τότε το στατιστικό θα γίνει</a:t>
                </a:r>
                <a:endParaRPr lang="en-US" dirty="0"/>
              </a:p>
            </p:txBody>
          </p:sp>
        </mc:Choice>
        <mc:Fallback xmlns="">
          <p:sp>
            <p:nvSpPr>
              <p:cNvPr id="7" name="TextBox 6">
                <a:extLst>
                  <a:ext uri="{FF2B5EF4-FFF2-40B4-BE49-F238E27FC236}">
                    <a16:creationId xmlns:a16="http://schemas.microsoft.com/office/drawing/2014/main" id="{003E424B-941D-E41D-AC3A-AF59619FB550}"/>
                  </a:ext>
                </a:extLst>
              </p:cNvPr>
              <p:cNvSpPr txBox="1">
                <a:spLocks noRot="1" noChangeAspect="1" noMove="1" noResize="1" noEditPoints="1" noAdjustHandles="1" noChangeArrowheads="1" noChangeShapeType="1" noTextEdit="1"/>
              </p:cNvSpPr>
              <p:nvPr/>
            </p:nvSpPr>
            <p:spPr>
              <a:xfrm>
                <a:off x="1237267" y="3584448"/>
                <a:ext cx="10668787" cy="930768"/>
              </a:xfrm>
              <a:prstGeom prst="rect">
                <a:avLst/>
              </a:prstGeom>
              <a:blipFill>
                <a:blip r:embed="rId3"/>
                <a:stretch>
                  <a:fillRect l="-514" t="-1961" b="-915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24C4A61-BFFE-7FF3-7DE4-366CF2BBF361}"/>
              </a:ext>
            </a:extLst>
          </p:cNvPr>
          <p:cNvPicPr>
            <a:picLocks noChangeAspect="1"/>
          </p:cNvPicPr>
          <p:nvPr/>
        </p:nvPicPr>
        <p:blipFill>
          <a:blip r:embed="rId4"/>
          <a:stretch>
            <a:fillRect/>
          </a:stretch>
        </p:blipFill>
        <p:spPr>
          <a:xfrm>
            <a:off x="3166255" y="4928616"/>
            <a:ext cx="4879229" cy="1086216"/>
          </a:xfrm>
          <a:prstGeom prst="rect">
            <a:avLst/>
          </a:prstGeom>
        </p:spPr>
      </p:pic>
    </p:spTree>
    <p:extLst>
      <p:ext uri="{BB962C8B-B14F-4D97-AF65-F5344CB8AC3E}">
        <p14:creationId xmlns:p14="http://schemas.microsoft.com/office/powerpoint/2010/main" val="3211404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0E53-77C6-D06F-95C1-83D75D7CDE67}"/>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΄Ελεγχος για ενδογένεια: οι έλεγχοι εξειδίκευσης Hausman και WU</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8C5841-02D1-8824-B282-DF5E0C53E1C0}"/>
                  </a:ext>
                </a:extLst>
              </p:cNvPr>
              <p:cNvSpPr>
                <a:spLocks noGrp="1"/>
              </p:cNvSpPr>
              <p:nvPr>
                <p:ph idx="1"/>
              </p:nvPr>
            </p:nvSpPr>
            <p:spPr/>
            <p:txBody>
              <a:bodyPr/>
              <a:lstStyle/>
              <a:p>
                <a:r>
                  <a:rPr lang="el-GR" dirty="0"/>
                  <a:t>΄Ενα</a:t>
                </a:r>
                <a:r>
                  <a:rPr lang="en-US" dirty="0"/>
                  <a:t> </a:t>
                </a:r>
                <a:r>
                  <a:rPr lang="el-GR" dirty="0"/>
                  <a:t>στατιστικό F ή Wald με K∗ και n − K − K∗ βαθμούς ελευθερίας μπορεί να χρησιμοποιηθεί για τον</a:t>
                </a:r>
                <a:r>
                  <a:rPr lang="en-US" dirty="0"/>
                  <a:t> </a:t>
                </a:r>
                <a:r>
                  <a:rPr lang="el-GR" dirty="0"/>
                  <a:t>έλεγχο της από κοινού σημαντικότητας των στοιχείων του γ στην επαυξημένη παλινδρόμηση,</a:t>
                </a:r>
                <a:endParaRPr lang="en-US" dirty="0"/>
              </a:p>
              <a:p>
                <a:endParaRPr lang="en-US" dirty="0"/>
              </a:p>
              <a:p>
                <a:endParaRPr lang="en-US" dirty="0"/>
              </a:p>
              <a:p>
                <a:r>
                  <a:rPr lang="el-GR" sz="2400" b="0" i="0" u="none" strike="noStrike" baseline="0" dirty="0">
                    <a:latin typeface="grmn1000"/>
                  </a:rPr>
                  <a:t>όπου </a:t>
                </a:r>
                <a14:m>
                  <m:oMath xmlns:m="http://schemas.openxmlformats.org/officeDocument/2006/math">
                    <m:acc>
                      <m:accPr>
                        <m:chr m:val="̂"/>
                        <m:ctrlPr>
                          <a:rPr lang="el-GR" sz="2400" b="0" i="1" u="none" strike="noStrike" baseline="0" smtClean="0">
                            <a:latin typeface="Cambria Math" panose="02040503050406030204" pitchFamily="18" charset="0"/>
                          </a:rPr>
                        </m:ctrlPr>
                      </m:accPr>
                      <m:e>
                        <m:r>
                          <a:rPr lang="en-US" sz="2400" b="0" i="1" u="none" strike="noStrike" baseline="0" smtClean="0">
                            <a:latin typeface="Cambria Math" panose="02040503050406030204" pitchFamily="18" charset="0"/>
                          </a:rPr>
                          <m:t>𝑋</m:t>
                        </m:r>
                      </m:e>
                    </m:acc>
                  </m:oMath>
                </a14:m>
                <a:r>
                  <a:rPr lang="el-GR" sz="1400" b="0" i="1" u="none" strike="noStrike" baseline="0" dirty="0">
                    <a:latin typeface="LMMathSymbols8-Regular"/>
                  </a:rPr>
                  <a:t>∗ </a:t>
                </a:r>
                <a:r>
                  <a:rPr lang="el-GR" sz="2400" b="0" i="0" u="none" strike="noStrike" baseline="0" dirty="0">
                    <a:latin typeface="grmn1000"/>
                  </a:rPr>
                  <a:t>είναι οι εκτιμημένες τιμές των μεταβλητών της </a:t>
                </a:r>
                <a:r>
                  <a:rPr lang="el-GR" sz="2400" b="1" i="1" u="none" strike="noStrike" baseline="0" dirty="0">
                    <a:latin typeface="LMMathItalic10-Bold"/>
                  </a:rPr>
                  <a:t>X</a:t>
                </a:r>
                <a:r>
                  <a:rPr lang="el-GR" sz="1400" b="0" i="1" u="none" strike="noStrike" baseline="0" dirty="0">
                    <a:latin typeface="LMMathSymbols8-Regular"/>
                  </a:rPr>
                  <a:t>∗ </a:t>
                </a:r>
                <a:r>
                  <a:rPr lang="el-GR" sz="2400" b="0" i="0" u="none" strike="noStrike" baseline="0" dirty="0">
                    <a:latin typeface="grmn1000"/>
                  </a:rPr>
                  <a:t>στη </a:t>
                </a:r>
                <a:r>
                  <a:rPr lang="el-GR" sz="2400" b="1" i="1" u="none" strike="noStrike" baseline="0" dirty="0">
                    <a:latin typeface="LMMathItalic10-Bold"/>
                  </a:rPr>
                  <a:t>Z</a:t>
                </a:r>
                <a:r>
                  <a:rPr lang="el-GR" sz="2400" b="0" i="0" u="none" strike="noStrike" baseline="0" dirty="0">
                    <a:latin typeface="grmn1000"/>
                  </a:rPr>
                  <a:t>.</a:t>
                </a:r>
                <a:endParaRPr lang="en-US" dirty="0"/>
              </a:p>
            </p:txBody>
          </p:sp>
        </mc:Choice>
        <mc:Fallback xmlns="">
          <p:sp>
            <p:nvSpPr>
              <p:cNvPr id="3" name="Content Placeholder 2">
                <a:extLst>
                  <a:ext uri="{FF2B5EF4-FFF2-40B4-BE49-F238E27FC236}">
                    <a16:creationId xmlns:a16="http://schemas.microsoft.com/office/drawing/2014/main" id="{CC8C5841-02D1-8824-B282-DF5E0C53E1C0}"/>
                  </a:ext>
                </a:extLst>
              </p:cNvPr>
              <p:cNvSpPr>
                <a:spLocks noGrp="1" noRot="1" noChangeAspect="1" noMove="1" noResize="1" noEditPoints="1" noAdjustHandles="1" noChangeArrowheads="1" noChangeShapeType="1" noTextEdit="1"/>
              </p:cNvSpPr>
              <p:nvPr>
                <p:ph idx="1"/>
              </p:nvPr>
            </p:nvSpPr>
            <p:spPr>
              <a:blipFill>
                <a:blip r:embed="rId2"/>
                <a:stretch>
                  <a:fillRect l="-502" t="-2121" r="-181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347781A-D5D1-F182-E561-747F22DD1625}"/>
              </a:ext>
            </a:extLst>
          </p:cNvPr>
          <p:cNvPicPr>
            <a:picLocks noChangeAspect="1"/>
          </p:cNvPicPr>
          <p:nvPr/>
        </p:nvPicPr>
        <p:blipFill>
          <a:blip r:embed="rId3"/>
          <a:stretch>
            <a:fillRect/>
          </a:stretch>
        </p:blipFill>
        <p:spPr>
          <a:xfrm>
            <a:off x="4277555" y="3542288"/>
            <a:ext cx="3307026" cy="746908"/>
          </a:xfrm>
          <a:prstGeom prst="rect">
            <a:avLst/>
          </a:prstGeom>
        </p:spPr>
      </p:pic>
    </p:spTree>
    <p:extLst>
      <p:ext uri="{BB962C8B-B14F-4D97-AF65-F5344CB8AC3E}">
        <p14:creationId xmlns:p14="http://schemas.microsoft.com/office/powerpoint/2010/main" val="3213948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1376-065E-DEF8-80AA-DF04A51CE44C}"/>
              </a:ext>
            </a:extLst>
          </p:cNvPr>
          <p:cNvSpPr>
            <a:spLocks noGrp="1"/>
          </p:cNvSpPr>
          <p:nvPr>
            <p:ph type="title"/>
          </p:nvPr>
        </p:nvSpPr>
        <p:spPr/>
        <p:txBody>
          <a:bodyPr>
            <a:normAutofit/>
          </a:bodyPr>
          <a:lstStyle/>
          <a:p>
            <a:r>
              <a:rPr lang="el-GR" sz="4000" dirty="0"/>
              <a:t>΄Ενας έλεγχος για υπερταυτοποίηση</a:t>
            </a:r>
            <a:endParaRPr lang="en-US" sz="4000" dirty="0"/>
          </a:p>
        </p:txBody>
      </p:sp>
      <p:sp>
        <p:nvSpPr>
          <p:cNvPr id="3" name="Content Placeholder 2">
            <a:extLst>
              <a:ext uri="{FF2B5EF4-FFF2-40B4-BE49-F238E27FC236}">
                <a16:creationId xmlns:a16="http://schemas.microsoft.com/office/drawing/2014/main" id="{7B476E3F-F4E0-4738-576F-12D7BF9ECAAF}"/>
              </a:ext>
            </a:extLst>
          </p:cNvPr>
          <p:cNvSpPr>
            <a:spLocks noGrp="1"/>
          </p:cNvSpPr>
          <p:nvPr>
            <p:ph idx="1"/>
          </p:nvPr>
        </p:nvSpPr>
        <p:spPr>
          <a:xfrm>
            <a:off x="1024128" y="1861792"/>
            <a:ext cx="10702816" cy="4996207"/>
          </a:xfrm>
        </p:spPr>
        <p:txBody>
          <a:bodyPr>
            <a:normAutofit/>
          </a:bodyPr>
          <a:lstStyle/>
          <a:p>
            <a:r>
              <a:rPr lang="el-GR" dirty="0"/>
              <a:t>Ο λόγος επιλογής του εκτιμητή IV δεν είναι η αποτελεσματικότητα. Ο εκτιμητής είναι κατασκευασμένος</a:t>
            </a:r>
            <a:r>
              <a:rPr lang="en-US" dirty="0"/>
              <a:t> </a:t>
            </a:r>
            <a:r>
              <a:rPr lang="el-GR" dirty="0"/>
              <a:t>έτσι ώστε να είναι συνεπής.</a:t>
            </a:r>
            <a:endParaRPr lang="en-US" dirty="0"/>
          </a:p>
          <a:p>
            <a:r>
              <a:rPr lang="el-GR" dirty="0"/>
              <a:t>Ο εκτιμητής IV προκύπτει βασιζόμενος στις συνθήκες</a:t>
            </a:r>
            <a:r>
              <a:rPr lang="en-US" dirty="0"/>
              <a:t> </a:t>
            </a:r>
            <a:r>
              <a:rPr lang="el-GR" dirty="0"/>
              <a:t>ορθογωνιότητας,</a:t>
            </a:r>
            <a:endParaRPr lang="en-US" dirty="0"/>
          </a:p>
          <a:p>
            <a:endParaRPr lang="en-US" dirty="0"/>
          </a:p>
          <a:p>
            <a:endParaRPr lang="en-US" dirty="0"/>
          </a:p>
          <a:p>
            <a:r>
              <a:rPr lang="el-GR" sz="2400" b="0" i="0" u="none" strike="noStrike" baseline="0" dirty="0">
                <a:latin typeface="grmn1000"/>
              </a:rPr>
              <a:t>Η αντίστοιχη εξίσωση για το δείγμα είναι η </a:t>
            </a:r>
            <a:r>
              <a:rPr lang="el-GR" sz="2400" b="1" i="0" u="none" strike="noStrike" baseline="0" dirty="0">
                <a:latin typeface="grxn1000"/>
              </a:rPr>
              <a:t>εξίσωση ροπής</a:t>
            </a:r>
            <a:r>
              <a:rPr lang="el-GR" sz="2400" b="0" i="0" u="none" strike="noStrike" baseline="0" dirty="0">
                <a:latin typeface="grmn1000"/>
              </a:rPr>
              <a:t>,</a:t>
            </a:r>
            <a:endParaRPr lang="en-US" sz="2400" b="0" i="0" u="none" strike="noStrike" baseline="0" dirty="0">
              <a:latin typeface="grmn1000"/>
            </a:endParaRPr>
          </a:p>
          <a:p>
            <a:endParaRPr lang="en-US" sz="2400" dirty="0">
              <a:latin typeface="grmn1000"/>
            </a:endParaRPr>
          </a:p>
          <a:p>
            <a:endParaRPr lang="en-US" sz="2400" dirty="0">
              <a:latin typeface="grmn1000"/>
            </a:endParaRPr>
          </a:p>
          <a:p>
            <a:pPr algn="l"/>
            <a:r>
              <a:rPr lang="el-GR" sz="2400" b="0" i="0" u="none" strike="noStrike" baseline="0" dirty="0">
                <a:latin typeface="grmn1000"/>
              </a:rPr>
              <a:t>΄Οπως έχουμε δει, όταν </a:t>
            </a:r>
            <a:r>
              <a:rPr lang="el-GR" sz="2400" b="0" i="1" u="none" strike="noStrike" baseline="0" dirty="0">
                <a:latin typeface="LMMathItalic10-Regular"/>
              </a:rPr>
              <a:t>L </a:t>
            </a:r>
            <a:r>
              <a:rPr lang="el-GR" sz="2400" b="0" i="0" u="none" strike="noStrike" baseline="0" dirty="0">
                <a:latin typeface="LMRoman10-Regular"/>
              </a:rPr>
              <a:t>= </a:t>
            </a:r>
            <a:r>
              <a:rPr lang="el-GR" sz="2400" b="0" i="1" u="none" strike="noStrike" baseline="0" dirty="0">
                <a:latin typeface="LMMathItalic10-Regular"/>
              </a:rPr>
              <a:t>K</a:t>
            </a:r>
            <a:r>
              <a:rPr lang="el-GR" sz="2400" b="0" i="0" u="none" strike="noStrike" baseline="0" dirty="0">
                <a:latin typeface="grmn1000"/>
              </a:rPr>
              <a:t>, η λύση είναι </a:t>
            </a:r>
            <a:r>
              <a:rPr lang="el-GR" sz="2400" b="1" i="1" u="none" strike="noStrike" baseline="0" dirty="0">
                <a:latin typeface="LMMathItalic10-Bold"/>
              </a:rPr>
              <a:t>b</a:t>
            </a:r>
            <a:r>
              <a:rPr lang="el-GR" sz="1400" b="0" i="1" u="none" strike="noStrike" baseline="0" dirty="0">
                <a:latin typeface="LMMathItalic8-Regular"/>
              </a:rPr>
              <a:t>IV </a:t>
            </a:r>
            <a:r>
              <a:rPr lang="el-GR" sz="2400" b="0" i="0" u="none" strike="noStrike" baseline="0" dirty="0">
                <a:latin typeface="LMRoman10-Regular"/>
              </a:rPr>
              <a:t>= (</a:t>
            </a:r>
            <a:r>
              <a:rPr lang="el-GR" sz="2400" b="1" i="1" u="none" strike="noStrike" baseline="0" dirty="0">
                <a:latin typeface="LMMathItalic10-Bold"/>
              </a:rPr>
              <a:t>Z</a:t>
            </a:r>
            <a:r>
              <a:rPr lang="en-US" sz="2400" b="1" i="1" u="none" strike="noStrike" baseline="0" dirty="0">
                <a:latin typeface="LMMathItalic10-Bold"/>
              </a:rPr>
              <a:t>’</a:t>
            </a:r>
            <a:r>
              <a:rPr lang="el-GR" sz="2400" b="1" i="1" u="none" strike="noStrike" baseline="0" dirty="0">
                <a:latin typeface="LMMathItalic10-Bold"/>
              </a:rPr>
              <a:t>X</a:t>
            </a:r>
            <a:r>
              <a:rPr lang="el-GR" sz="2400" b="0" i="0" u="none" strike="noStrike" baseline="0" dirty="0">
                <a:latin typeface="LMRoman10-Regular"/>
              </a:rPr>
              <a:t>)</a:t>
            </a:r>
            <a:r>
              <a:rPr lang="el-GR" sz="2000" b="0" i="1" u="none" strike="noStrike" baseline="30000" dirty="0">
                <a:latin typeface="LMMathSymbols8-Regular"/>
              </a:rPr>
              <a:t>−</a:t>
            </a:r>
            <a:r>
              <a:rPr lang="el-GR" sz="2000" b="0" i="0" u="none" strike="noStrike" baseline="30000" dirty="0">
                <a:latin typeface="LMRoman8-Regular"/>
              </a:rPr>
              <a:t>1</a:t>
            </a:r>
            <a:r>
              <a:rPr lang="el-GR" sz="2400" b="1" i="1" u="none" strike="noStrike" baseline="0" dirty="0">
                <a:latin typeface="LMMathItalic10-Bold"/>
              </a:rPr>
              <a:t>Z</a:t>
            </a:r>
            <a:r>
              <a:rPr lang="en-US" sz="2400" b="1" i="1" u="none" strike="noStrike" baseline="0" dirty="0">
                <a:latin typeface="LMMathItalic10-Bold"/>
              </a:rPr>
              <a:t>’</a:t>
            </a:r>
            <a:r>
              <a:rPr lang="el-GR" sz="2400" b="1" i="1" u="none" strike="noStrike" baseline="0" dirty="0">
                <a:latin typeface="LMMathItalic10-Bold"/>
              </a:rPr>
              <a:t>y</a:t>
            </a:r>
            <a:r>
              <a:rPr lang="el-GR" sz="2400" b="0" i="0" u="none" strike="noStrike" baseline="0" dirty="0">
                <a:latin typeface="grmn1000"/>
              </a:rPr>
              <a:t>. Αν </a:t>
            </a:r>
            <a:r>
              <a:rPr lang="el-GR" sz="2400" b="0" i="1" u="none" strike="noStrike" baseline="0" dirty="0">
                <a:latin typeface="LMMathItalic10-Regular"/>
              </a:rPr>
              <a:t>L &gt; K</a:t>
            </a:r>
            <a:r>
              <a:rPr lang="el-GR" sz="2400" b="0" i="0" u="none" strike="noStrike" baseline="0" dirty="0">
                <a:latin typeface="grmn1000"/>
              </a:rPr>
              <a:t>, δεν υπάρχει μοναδική</a:t>
            </a:r>
            <a:r>
              <a:rPr lang="en-US" sz="2400" b="0" i="0" u="none" strike="noStrike" baseline="0" dirty="0">
                <a:latin typeface="grmn1000"/>
              </a:rPr>
              <a:t> </a:t>
            </a:r>
            <a:r>
              <a:rPr lang="el-GR" sz="2400" b="0" i="0" u="none" strike="noStrike" baseline="0" dirty="0">
                <a:latin typeface="grmn1000"/>
              </a:rPr>
              <a:t>λύση και χρησιμοποιούμε τη μέθοδο </a:t>
            </a:r>
            <a:r>
              <a:rPr lang="el-GR" sz="2400" b="0" i="0" u="none" strike="noStrike" baseline="0" dirty="0">
                <a:latin typeface="LMRoman10-Regular"/>
              </a:rPr>
              <a:t>2SLS</a:t>
            </a:r>
            <a:r>
              <a:rPr lang="el-GR" sz="2400" b="0" i="0" u="none" strike="noStrike" baseline="0" dirty="0">
                <a:latin typeface="grmn1000"/>
              </a:rPr>
              <a:t>.</a:t>
            </a:r>
            <a:endParaRPr lang="en-US" dirty="0"/>
          </a:p>
        </p:txBody>
      </p:sp>
      <p:pic>
        <p:nvPicPr>
          <p:cNvPr id="5" name="Picture 4">
            <a:extLst>
              <a:ext uri="{FF2B5EF4-FFF2-40B4-BE49-F238E27FC236}">
                <a16:creationId xmlns:a16="http://schemas.microsoft.com/office/drawing/2014/main" id="{F27CA95B-83C7-A9E8-F4D8-D799B600C246}"/>
              </a:ext>
            </a:extLst>
          </p:cNvPr>
          <p:cNvPicPr>
            <a:picLocks noChangeAspect="1"/>
          </p:cNvPicPr>
          <p:nvPr/>
        </p:nvPicPr>
        <p:blipFill>
          <a:blip r:embed="rId2"/>
          <a:stretch>
            <a:fillRect/>
          </a:stretch>
        </p:blipFill>
        <p:spPr>
          <a:xfrm>
            <a:off x="4530643" y="3104223"/>
            <a:ext cx="2254556" cy="851454"/>
          </a:xfrm>
          <a:prstGeom prst="rect">
            <a:avLst/>
          </a:prstGeom>
        </p:spPr>
      </p:pic>
      <p:pic>
        <p:nvPicPr>
          <p:cNvPr id="7" name="Picture 6">
            <a:extLst>
              <a:ext uri="{FF2B5EF4-FFF2-40B4-BE49-F238E27FC236}">
                <a16:creationId xmlns:a16="http://schemas.microsoft.com/office/drawing/2014/main" id="{0DB35503-6435-24D6-A48F-3946E881D03B}"/>
              </a:ext>
            </a:extLst>
          </p:cNvPr>
          <p:cNvPicPr>
            <a:picLocks noChangeAspect="1"/>
          </p:cNvPicPr>
          <p:nvPr/>
        </p:nvPicPr>
        <p:blipFill>
          <a:blip r:embed="rId3"/>
          <a:stretch>
            <a:fillRect/>
          </a:stretch>
        </p:blipFill>
        <p:spPr>
          <a:xfrm>
            <a:off x="4372484" y="4543994"/>
            <a:ext cx="2638957" cy="874234"/>
          </a:xfrm>
          <a:prstGeom prst="rect">
            <a:avLst/>
          </a:prstGeom>
        </p:spPr>
      </p:pic>
    </p:spTree>
    <p:extLst>
      <p:ext uri="{BB962C8B-B14F-4D97-AF65-F5344CB8AC3E}">
        <p14:creationId xmlns:p14="http://schemas.microsoft.com/office/powerpoint/2010/main" val="3829376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15AAE1-5324-E393-739B-8E4B73B5F8CF}"/>
              </a:ext>
            </a:extLst>
          </p:cNvPr>
          <p:cNvPicPr>
            <a:picLocks noChangeAspect="1"/>
          </p:cNvPicPr>
          <p:nvPr/>
        </p:nvPicPr>
        <p:blipFill>
          <a:blip r:embed="rId2"/>
          <a:stretch>
            <a:fillRect/>
          </a:stretch>
        </p:blipFill>
        <p:spPr>
          <a:xfrm>
            <a:off x="1145466" y="2205874"/>
            <a:ext cx="10179429" cy="2950572"/>
          </a:xfrm>
          <a:prstGeom prst="rect">
            <a:avLst/>
          </a:prstGeom>
        </p:spPr>
      </p:pic>
    </p:spTree>
    <p:extLst>
      <p:ext uri="{BB962C8B-B14F-4D97-AF65-F5344CB8AC3E}">
        <p14:creationId xmlns:p14="http://schemas.microsoft.com/office/powerpoint/2010/main" val="152319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78DF-84B4-70AA-D1D7-C686F5A8EA85}"/>
              </a:ext>
            </a:extLst>
          </p:cNvPr>
          <p:cNvSpPr>
            <a:spLocks noGrp="1"/>
          </p:cNvSpPr>
          <p:nvPr>
            <p:ph type="title"/>
          </p:nvPr>
        </p:nvSpPr>
        <p:spPr>
          <a:xfrm>
            <a:off x="1024128" y="424960"/>
            <a:ext cx="10457719"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8.1. Υποδείγματα με Ενδογενείς Μεταβλητές στο Δεξί Μέλος της Εξίσωσης</a:t>
            </a:r>
            <a:endParaRPr lang="en-US" dirty="0"/>
          </a:p>
        </p:txBody>
      </p:sp>
      <p:sp>
        <p:nvSpPr>
          <p:cNvPr id="3" name="Content Placeholder 2">
            <a:extLst>
              <a:ext uri="{FF2B5EF4-FFF2-40B4-BE49-F238E27FC236}">
                <a16:creationId xmlns:a16="http://schemas.microsoft.com/office/drawing/2014/main" id="{17C09053-90F5-B439-D3A3-A0EED6C943F6}"/>
              </a:ext>
            </a:extLst>
          </p:cNvPr>
          <p:cNvSpPr>
            <a:spLocks noGrp="1"/>
          </p:cNvSpPr>
          <p:nvPr>
            <p:ph idx="1"/>
          </p:nvPr>
        </p:nvSpPr>
        <p:spPr>
          <a:xfrm>
            <a:off x="1024128" y="1795805"/>
            <a:ext cx="9720073" cy="4991493"/>
          </a:xfrm>
        </p:spPr>
        <p:txBody>
          <a:bodyPr/>
          <a:lstStyle/>
          <a:p>
            <a:r>
              <a:rPr lang="el-GR" dirty="0"/>
              <a:t>Γράφουμε ξανά την εξίσωση των ρυθμών μεγέθυνσης ως εξής</a:t>
            </a:r>
            <a:endParaRPr lang="en-US" dirty="0"/>
          </a:p>
          <a:p>
            <a:endParaRPr lang="en-US" dirty="0"/>
          </a:p>
          <a:p>
            <a:endParaRPr lang="en-US" dirty="0"/>
          </a:p>
          <a:p>
            <a:r>
              <a:rPr lang="el-GR" b="1" dirty="0"/>
              <a:t>Σφάλμα Μέτρησης</a:t>
            </a:r>
            <a:r>
              <a:rPr lang="el-GR" dirty="0"/>
              <a:t>: Στις μελέτες των </a:t>
            </a:r>
            <a:r>
              <a:rPr lang="en-US" dirty="0"/>
              <a:t>Ashenfelter </a:t>
            </a:r>
            <a:r>
              <a:rPr lang="el-GR" dirty="0"/>
              <a:t>και </a:t>
            </a:r>
            <a:r>
              <a:rPr lang="en-US" dirty="0"/>
              <a:t>Krueger (1994), Ashenfelter </a:t>
            </a:r>
            <a:r>
              <a:rPr lang="el-GR" dirty="0"/>
              <a:t>και </a:t>
            </a:r>
            <a:r>
              <a:rPr lang="en-US" dirty="0"/>
              <a:t>Zimmerman (1997) </a:t>
            </a:r>
            <a:r>
              <a:rPr lang="el-GR" dirty="0"/>
              <a:t>και </a:t>
            </a:r>
            <a:r>
              <a:rPr lang="en-US" dirty="0"/>
              <a:t>Bonjour et al. (2003) </a:t>
            </a:r>
            <a:r>
              <a:rPr lang="el-GR" dirty="0"/>
              <a:t>διερευνώνται εφαρμογές στις οποίες μια εξίσωση εισοδημάτων,</a:t>
            </a:r>
            <a:endParaRPr lang="en-US" dirty="0"/>
          </a:p>
          <a:p>
            <a:endParaRPr lang="en-US" dirty="0"/>
          </a:p>
          <a:p>
            <a:endParaRPr lang="en-US" dirty="0"/>
          </a:p>
          <a:p>
            <a:r>
              <a:rPr lang="el-GR" dirty="0"/>
              <a:t>εξειδικεύεται για ζεύγη αδελφών (διδύμων) t = 1, 2 για ν οικογένειες.</a:t>
            </a:r>
            <a:endParaRPr lang="en-US" dirty="0"/>
          </a:p>
        </p:txBody>
      </p:sp>
      <p:pic>
        <p:nvPicPr>
          <p:cNvPr id="5" name="Picture 4">
            <a:extLst>
              <a:ext uri="{FF2B5EF4-FFF2-40B4-BE49-F238E27FC236}">
                <a16:creationId xmlns:a16="http://schemas.microsoft.com/office/drawing/2014/main" id="{8ABB4917-BCDD-3922-F932-5DBB0FABAAD7}"/>
              </a:ext>
            </a:extLst>
          </p:cNvPr>
          <p:cNvPicPr>
            <a:picLocks noChangeAspect="1"/>
          </p:cNvPicPr>
          <p:nvPr/>
        </p:nvPicPr>
        <p:blipFill>
          <a:blip r:embed="rId2"/>
          <a:stretch>
            <a:fillRect/>
          </a:stretch>
        </p:blipFill>
        <p:spPr>
          <a:xfrm>
            <a:off x="2106645" y="2298029"/>
            <a:ext cx="7770897" cy="997393"/>
          </a:xfrm>
          <a:prstGeom prst="rect">
            <a:avLst/>
          </a:prstGeom>
        </p:spPr>
      </p:pic>
      <p:pic>
        <p:nvPicPr>
          <p:cNvPr id="7" name="Picture 6">
            <a:extLst>
              <a:ext uri="{FF2B5EF4-FFF2-40B4-BE49-F238E27FC236}">
                <a16:creationId xmlns:a16="http://schemas.microsoft.com/office/drawing/2014/main" id="{C9FA09D8-1CE9-1EB2-AEDF-878E69712305}"/>
              </a:ext>
            </a:extLst>
          </p:cNvPr>
          <p:cNvPicPr>
            <a:picLocks noChangeAspect="1"/>
          </p:cNvPicPr>
          <p:nvPr/>
        </p:nvPicPr>
        <p:blipFill>
          <a:blip r:embed="rId3"/>
          <a:stretch>
            <a:fillRect/>
          </a:stretch>
        </p:blipFill>
        <p:spPr>
          <a:xfrm>
            <a:off x="3810249" y="4487160"/>
            <a:ext cx="4124115" cy="732164"/>
          </a:xfrm>
          <a:prstGeom prst="rect">
            <a:avLst/>
          </a:prstGeom>
        </p:spPr>
      </p:pic>
    </p:spTree>
    <p:extLst>
      <p:ext uri="{BB962C8B-B14F-4D97-AF65-F5344CB8AC3E}">
        <p14:creationId xmlns:p14="http://schemas.microsoft.com/office/powerpoint/2010/main" val="1784352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E736-4A4B-82FC-0611-EDA24047D503}"/>
              </a:ext>
            </a:extLst>
          </p:cNvPr>
          <p:cNvSpPr>
            <a:spLocks noGrp="1"/>
          </p:cNvSpPr>
          <p:nvPr>
            <p:ph type="title"/>
          </p:nvPr>
        </p:nvSpPr>
        <p:spPr/>
        <p:txBody>
          <a:bodyPr>
            <a:normAutofit/>
          </a:bodyPr>
          <a:lstStyle/>
          <a:p>
            <a:r>
              <a:rPr lang="el-GR" sz="3600" dirty="0"/>
              <a:t>Ανίσχυρες βοηθητικές μεταβλητές και μέθοδος LIML</a:t>
            </a:r>
            <a:endParaRPr lang="en-US" sz="3600" dirty="0"/>
          </a:p>
        </p:txBody>
      </p:sp>
      <p:sp>
        <p:nvSpPr>
          <p:cNvPr id="3" name="Content Placeholder 2">
            <a:extLst>
              <a:ext uri="{FF2B5EF4-FFF2-40B4-BE49-F238E27FC236}">
                <a16:creationId xmlns:a16="http://schemas.microsoft.com/office/drawing/2014/main" id="{AA837976-F001-C5AA-7AA4-C5FECF308F34}"/>
              </a:ext>
            </a:extLst>
          </p:cNvPr>
          <p:cNvSpPr>
            <a:spLocks noGrp="1"/>
          </p:cNvSpPr>
          <p:nvPr>
            <p:ph idx="1"/>
          </p:nvPr>
        </p:nvSpPr>
        <p:spPr>
          <a:xfrm>
            <a:off x="1024128" y="1900443"/>
            <a:ext cx="11032754" cy="4811442"/>
          </a:xfrm>
        </p:spPr>
        <p:txBody>
          <a:bodyPr>
            <a:normAutofit/>
          </a:bodyPr>
          <a:lstStyle/>
          <a:p>
            <a:r>
              <a:rPr lang="el-GR" dirty="0"/>
              <a:t>Η ανάλυσή μας, μέχρι τώρα, εστίασε στη συνθήκη «ταυτοποίησης» για τη μέθοδο IV, δηλαδή στην</a:t>
            </a:r>
            <a:r>
              <a:rPr lang="en-US" dirty="0"/>
              <a:t> </a:t>
            </a:r>
            <a:r>
              <a:rPr lang="el-GR" dirty="0"/>
              <a:t>«υπόθεση εξωγένειας,» Υ.Ι9, η οποία συνεπάγεται ότι</a:t>
            </a:r>
            <a:endParaRPr lang="en-US" dirty="0"/>
          </a:p>
          <a:p>
            <a:endParaRPr lang="en-US" dirty="0"/>
          </a:p>
          <a:p>
            <a:endParaRPr lang="en-US" dirty="0"/>
          </a:p>
          <a:p>
            <a:r>
              <a:rPr lang="el-GR" dirty="0"/>
              <a:t>Σύμφωνα με την υπόθεση «συνάφειας»,</a:t>
            </a:r>
            <a:endParaRPr lang="en-US" dirty="0"/>
          </a:p>
          <a:p>
            <a:endParaRPr lang="en-US" dirty="0"/>
          </a:p>
          <a:p>
            <a:endParaRPr lang="en-US" dirty="0"/>
          </a:p>
          <a:p>
            <a:r>
              <a:rPr lang="el-GR" dirty="0"/>
              <a:t>προκύπτει ένας συνεπής εκτιμητής IV.</a:t>
            </a:r>
            <a:endParaRPr lang="en-US" dirty="0"/>
          </a:p>
          <a:p>
            <a:r>
              <a:rPr lang="el-GR" dirty="0"/>
              <a:t>Το πρόβλημα των ανίσχυρων βοηθητικών μεταβλητών εμφανίζεται στην ασυμπτωτική μήτρα συνδιακυμάνσεων του εκτιμητή IV,</a:t>
            </a:r>
            <a:endParaRPr lang="en-US" dirty="0"/>
          </a:p>
        </p:txBody>
      </p:sp>
      <p:pic>
        <p:nvPicPr>
          <p:cNvPr id="5" name="Picture 4">
            <a:extLst>
              <a:ext uri="{FF2B5EF4-FFF2-40B4-BE49-F238E27FC236}">
                <a16:creationId xmlns:a16="http://schemas.microsoft.com/office/drawing/2014/main" id="{9EB3B272-41AD-90DD-BA61-DCEF8BB5265C}"/>
              </a:ext>
            </a:extLst>
          </p:cNvPr>
          <p:cNvPicPr>
            <a:picLocks noChangeAspect="1"/>
          </p:cNvPicPr>
          <p:nvPr/>
        </p:nvPicPr>
        <p:blipFill>
          <a:blip r:embed="rId2"/>
          <a:stretch>
            <a:fillRect/>
          </a:stretch>
        </p:blipFill>
        <p:spPr>
          <a:xfrm>
            <a:off x="3950405" y="2560532"/>
            <a:ext cx="3136797" cy="829919"/>
          </a:xfrm>
          <a:prstGeom prst="rect">
            <a:avLst/>
          </a:prstGeom>
        </p:spPr>
      </p:pic>
      <p:pic>
        <p:nvPicPr>
          <p:cNvPr id="7" name="Picture 6">
            <a:extLst>
              <a:ext uri="{FF2B5EF4-FFF2-40B4-BE49-F238E27FC236}">
                <a16:creationId xmlns:a16="http://schemas.microsoft.com/office/drawing/2014/main" id="{A1F9BA07-AE25-EBBB-3B03-4E4EF97E5E6E}"/>
              </a:ext>
            </a:extLst>
          </p:cNvPr>
          <p:cNvPicPr>
            <a:picLocks noChangeAspect="1"/>
          </p:cNvPicPr>
          <p:nvPr/>
        </p:nvPicPr>
        <p:blipFill>
          <a:blip r:embed="rId3"/>
          <a:stretch>
            <a:fillRect/>
          </a:stretch>
        </p:blipFill>
        <p:spPr>
          <a:xfrm>
            <a:off x="2109921" y="4073492"/>
            <a:ext cx="8468837" cy="635131"/>
          </a:xfrm>
          <a:prstGeom prst="rect">
            <a:avLst/>
          </a:prstGeom>
        </p:spPr>
      </p:pic>
      <p:pic>
        <p:nvPicPr>
          <p:cNvPr id="9" name="Picture 8">
            <a:extLst>
              <a:ext uri="{FF2B5EF4-FFF2-40B4-BE49-F238E27FC236}">
                <a16:creationId xmlns:a16="http://schemas.microsoft.com/office/drawing/2014/main" id="{3C519DBD-EF2A-88C2-415E-5687109B0C0F}"/>
              </a:ext>
            </a:extLst>
          </p:cNvPr>
          <p:cNvPicPr>
            <a:picLocks noChangeAspect="1"/>
          </p:cNvPicPr>
          <p:nvPr/>
        </p:nvPicPr>
        <p:blipFill>
          <a:blip r:embed="rId4"/>
          <a:stretch>
            <a:fillRect/>
          </a:stretch>
        </p:blipFill>
        <p:spPr>
          <a:xfrm>
            <a:off x="5234973" y="5963203"/>
            <a:ext cx="4729158" cy="748682"/>
          </a:xfrm>
          <a:prstGeom prst="rect">
            <a:avLst/>
          </a:prstGeom>
        </p:spPr>
      </p:pic>
    </p:spTree>
    <p:extLst>
      <p:ext uri="{BB962C8B-B14F-4D97-AF65-F5344CB8AC3E}">
        <p14:creationId xmlns:p14="http://schemas.microsoft.com/office/powerpoint/2010/main" val="4024147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4D8E-DB7C-A5E7-B24E-2F77CECA6843}"/>
              </a:ext>
            </a:extLst>
          </p:cNvPr>
          <p:cNvSpPr>
            <a:spLocks noGrp="1"/>
          </p:cNvSpPr>
          <p:nvPr>
            <p:ph type="title"/>
          </p:nvPr>
        </p:nvSpPr>
        <p:spPr>
          <a:xfrm>
            <a:off x="1024128" y="283559"/>
            <a:ext cx="9720072"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Ανίσχυρες βοηθητικές μεταβλητές και μέθοδος LIML</a:t>
            </a:r>
            <a:endParaRPr lang="en-US" dirty="0"/>
          </a:p>
        </p:txBody>
      </p:sp>
      <p:pic>
        <p:nvPicPr>
          <p:cNvPr id="5" name="Content Placeholder 4">
            <a:extLst>
              <a:ext uri="{FF2B5EF4-FFF2-40B4-BE49-F238E27FC236}">
                <a16:creationId xmlns:a16="http://schemas.microsoft.com/office/drawing/2014/main" id="{E53C3E31-969E-2356-2D81-0BD1B1AD2ADB}"/>
              </a:ext>
            </a:extLst>
          </p:cNvPr>
          <p:cNvPicPr>
            <a:picLocks noGrp="1" noChangeAspect="1"/>
          </p:cNvPicPr>
          <p:nvPr>
            <p:ph idx="1"/>
          </p:nvPr>
        </p:nvPicPr>
        <p:blipFill>
          <a:blip r:embed="rId2"/>
          <a:stretch>
            <a:fillRect/>
          </a:stretch>
        </p:blipFill>
        <p:spPr>
          <a:xfrm>
            <a:off x="1098794" y="1934003"/>
            <a:ext cx="9645406" cy="3854525"/>
          </a:xfrm>
        </p:spPr>
      </p:pic>
      <p:pic>
        <p:nvPicPr>
          <p:cNvPr id="7" name="Picture 6">
            <a:extLst>
              <a:ext uri="{FF2B5EF4-FFF2-40B4-BE49-F238E27FC236}">
                <a16:creationId xmlns:a16="http://schemas.microsoft.com/office/drawing/2014/main" id="{59685457-8BDB-92F5-3363-29BCF2EA5E01}"/>
              </a:ext>
            </a:extLst>
          </p:cNvPr>
          <p:cNvPicPr>
            <a:picLocks noChangeAspect="1"/>
          </p:cNvPicPr>
          <p:nvPr/>
        </p:nvPicPr>
        <p:blipFill>
          <a:blip r:embed="rId3"/>
          <a:stretch>
            <a:fillRect/>
          </a:stretch>
        </p:blipFill>
        <p:spPr>
          <a:xfrm>
            <a:off x="2361525" y="5939356"/>
            <a:ext cx="6627758" cy="749412"/>
          </a:xfrm>
          <a:prstGeom prst="rect">
            <a:avLst/>
          </a:prstGeom>
        </p:spPr>
      </p:pic>
    </p:spTree>
    <p:extLst>
      <p:ext uri="{BB962C8B-B14F-4D97-AF65-F5344CB8AC3E}">
        <p14:creationId xmlns:p14="http://schemas.microsoft.com/office/powerpoint/2010/main" val="2351466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5084-462F-C6EC-98A2-1DC850D81039}"/>
              </a:ext>
            </a:extLst>
          </p:cNvPr>
          <p:cNvSpPr>
            <a:spLocks noGrp="1"/>
          </p:cNvSpPr>
          <p:nvPr>
            <p:ph type="title"/>
          </p:nvPr>
        </p:nvSpPr>
        <p:spPr/>
        <p:txBody>
          <a:bodyPr>
            <a:normAutofit/>
          </a:bodyPr>
          <a:lstStyle/>
          <a:p>
            <a:r>
              <a:rPr lang="el-GR" sz="4000" dirty="0"/>
              <a:t>Εξασθένηση ελαχίστων τετραγώνων</a:t>
            </a:r>
            <a:endParaRPr lang="en-US" sz="4000" dirty="0"/>
          </a:p>
        </p:txBody>
      </p:sp>
      <p:sp>
        <p:nvSpPr>
          <p:cNvPr id="3" name="Content Placeholder 2">
            <a:extLst>
              <a:ext uri="{FF2B5EF4-FFF2-40B4-BE49-F238E27FC236}">
                <a16:creationId xmlns:a16="http://schemas.microsoft.com/office/drawing/2014/main" id="{72353CF6-2BE7-B3CA-BB86-45F6E62FE14B}"/>
              </a:ext>
            </a:extLst>
          </p:cNvPr>
          <p:cNvSpPr>
            <a:spLocks noGrp="1"/>
          </p:cNvSpPr>
          <p:nvPr>
            <p:ph idx="1"/>
          </p:nvPr>
        </p:nvSpPr>
        <p:spPr/>
        <p:txBody>
          <a:bodyPr/>
          <a:lstStyle/>
          <a:p>
            <a:r>
              <a:rPr lang="el-GR" sz="2400" b="0" i="0" u="none" strike="noStrike" baseline="0" dirty="0">
                <a:latin typeface="grmn1000"/>
              </a:rPr>
              <a:t>Υποθέστε ότι το υπόδειγμα,</a:t>
            </a:r>
            <a:endParaRPr lang="en-US" sz="2400" b="0" i="0" u="none" strike="noStrike" baseline="0" dirty="0">
              <a:latin typeface="grmn1000"/>
            </a:endParaRPr>
          </a:p>
          <a:p>
            <a:endParaRPr lang="en-US" sz="2400" dirty="0">
              <a:latin typeface="grmn1000"/>
            </a:endParaRPr>
          </a:p>
          <a:p>
            <a:r>
              <a:rPr lang="el-GR" sz="2400" b="0" i="0" u="none" strike="noStrike" baseline="0" dirty="0">
                <a:latin typeface="grmn1000"/>
              </a:rPr>
              <a:t>ικανοποιεί όλες τις υποθέσεις του κλασικού υποδείγματος παλινδρόμησης.</a:t>
            </a:r>
            <a:endParaRPr lang="en-US" sz="2400" b="0" i="0" u="none" strike="noStrike" baseline="0" dirty="0">
              <a:latin typeface="grmn1000"/>
            </a:endParaRPr>
          </a:p>
          <a:p>
            <a:r>
              <a:rPr lang="el-GR" sz="2400" b="0" i="0" u="none" strike="noStrike" baseline="0" dirty="0">
                <a:latin typeface="grmn1000"/>
              </a:rPr>
              <a:t>Υποθέτουμε ότι</a:t>
            </a:r>
            <a:endParaRPr lang="en-US" sz="2400" b="0" i="0" u="none" strike="noStrike" baseline="0" dirty="0">
              <a:latin typeface="grmn1000"/>
            </a:endParaRPr>
          </a:p>
          <a:p>
            <a:endParaRPr lang="en-US" sz="2400" dirty="0">
              <a:latin typeface="grmn1000"/>
            </a:endParaRPr>
          </a:p>
          <a:p>
            <a:endParaRPr lang="en-US" sz="2400" dirty="0">
              <a:latin typeface="grmn1000"/>
            </a:endParaRPr>
          </a:p>
          <a:p>
            <a:endParaRPr lang="en-US" dirty="0"/>
          </a:p>
        </p:txBody>
      </p:sp>
      <p:pic>
        <p:nvPicPr>
          <p:cNvPr id="5" name="Picture 4">
            <a:extLst>
              <a:ext uri="{FF2B5EF4-FFF2-40B4-BE49-F238E27FC236}">
                <a16:creationId xmlns:a16="http://schemas.microsoft.com/office/drawing/2014/main" id="{06AB7DA1-DF5E-E3A7-E4B2-105E6347CB6E}"/>
              </a:ext>
            </a:extLst>
          </p:cNvPr>
          <p:cNvPicPr>
            <a:picLocks noChangeAspect="1"/>
          </p:cNvPicPr>
          <p:nvPr/>
        </p:nvPicPr>
        <p:blipFill>
          <a:blip r:embed="rId2"/>
          <a:stretch>
            <a:fillRect/>
          </a:stretch>
        </p:blipFill>
        <p:spPr>
          <a:xfrm>
            <a:off x="4276723" y="2636486"/>
            <a:ext cx="2331465" cy="687169"/>
          </a:xfrm>
          <a:prstGeom prst="rect">
            <a:avLst/>
          </a:prstGeom>
        </p:spPr>
      </p:pic>
      <p:pic>
        <p:nvPicPr>
          <p:cNvPr id="7" name="Picture 6">
            <a:extLst>
              <a:ext uri="{FF2B5EF4-FFF2-40B4-BE49-F238E27FC236}">
                <a16:creationId xmlns:a16="http://schemas.microsoft.com/office/drawing/2014/main" id="{0E9B9AA8-2685-D1AD-D28B-BEE7A37C62CF}"/>
              </a:ext>
            </a:extLst>
          </p:cNvPr>
          <p:cNvPicPr>
            <a:picLocks noChangeAspect="1"/>
          </p:cNvPicPr>
          <p:nvPr/>
        </p:nvPicPr>
        <p:blipFill>
          <a:blip r:embed="rId3"/>
          <a:stretch>
            <a:fillRect/>
          </a:stretch>
        </p:blipFill>
        <p:spPr>
          <a:xfrm>
            <a:off x="3571209" y="4361311"/>
            <a:ext cx="3118679" cy="898846"/>
          </a:xfrm>
          <a:prstGeom prst="rect">
            <a:avLst/>
          </a:prstGeom>
        </p:spPr>
      </p:pic>
    </p:spTree>
    <p:extLst>
      <p:ext uri="{BB962C8B-B14F-4D97-AF65-F5344CB8AC3E}">
        <p14:creationId xmlns:p14="http://schemas.microsoft.com/office/powerpoint/2010/main" val="3485735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69F2-3C72-3F42-ABE5-5C15E1465E26}"/>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Εξασθένηση ελαχίστων τετραγώνων</a:t>
            </a:r>
            <a:endParaRPr lang="en-US" dirty="0"/>
          </a:p>
        </p:txBody>
      </p:sp>
      <p:sp>
        <p:nvSpPr>
          <p:cNvPr id="3" name="Content Placeholder 2">
            <a:extLst>
              <a:ext uri="{FF2B5EF4-FFF2-40B4-BE49-F238E27FC236}">
                <a16:creationId xmlns:a16="http://schemas.microsoft.com/office/drawing/2014/main" id="{32054340-D099-AAEC-F3E2-083FBE6A6A7D}"/>
              </a:ext>
            </a:extLst>
          </p:cNvPr>
          <p:cNvSpPr>
            <a:spLocks noGrp="1"/>
          </p:cNvSpPr>
          <p:nvPr>
            <p:ph idx="1"/>
          </p:nvPr>
        </p:nvSpPr>
        <p:spPr>
          <a:xfrm>
            <a:off x="1240944" y="1604877"/>
            <a:ext cx="10674536" cy="5135288"/>
          </a:xfrm>
        </p:spPr>
        <p:txBody>
          <a:bodyPr>
            <a:normAutofit lnSpcReduction="10000"/>
          </a:bodyPr>
          <a:lstStyle/>
          <a:p>
            <a:r>
              <a:rPr lang="el-GR" dirty="0"/>
              <a:t>Σαν πρώτο βήμα, αντικαθιστούμε την Εξίσωση (8-27α) στην Εξίσωση (8-26), υποθέτοντας προς το</a:t>
            </a:r>
            <a:r>
              <a:rPr lang="en-US" dirty="0"/>
              <a:t> </a:t>
            </a:r>
            <a:r>
              <a:rPr lang="el-GR" dirty="0"/>
              <a:t>παρόν ότι μόνο η μεταβλητή y∗ περιέχει σφάλματα μέτρησης,</a:t>
            </a:r>
            <a:endParaRPr lang="en-US" dirty="0"/>
          </a:p>
          <a:p>
            <a:endParaRPr lang="en-US" dirty="0"/>
          </a:p>
          <a:p>
            <a:r>
              <a:rPr lang="el-GR" dirty="0"/>
              <a:t>Αναλογιστείτε την παλινδρόμηση της μεταβλητής y στην παρατηρήσιμη μεταβλητή x. Αντικαθιστώντας</a:t>
            </a:r>
            <a:r>
              <a:rPr lang="en-US" dirty="0"/>
              <a:t> </a:t>
            </a:r>
            <a:r>
              <a:rPr lang="el-GR" dirty="0"/>
              <a:t>την Εξίσωση (8-27b) στην Εξίσωση (8-26), υπολογίζουμε</a:t>
            </a:r>
            <a:endParaRPr lang="en-US" dirty="0"/>
          </a:p>
          <a:p>
            <a:endParaRPr lang="en-US" dirty="0"/>
          </a:p>
          <a:p>
            <a:endParaRPr lang="en-US" dirty="0"/>
          </a:p>
          <a:p>
            <a:r>
              <a:rPr lang="el-GR" dirty="0"/>
              <a:t>Επειδή το x ισούται με x</a:t>
            </a:r>
            <a:r>
              <a:rPr lang="el-GR" baseline="30000" dirty="0"/>
              <a:t>∗</a:t>
            </a:r>
            <a:r>
              <a:rPr lang="el-GR" dirty="0"/>
              <a:t> +u, η ερμηνευτική μεταβλητή στην Εξίσωση (8-28) παρουσιάζει συσχέτιση με</a:t>
            </a:r>
            <a:r>
              <a:rPr lang="en-US" dirty="0"/>
              <a:t> </a:t>
            </a:r>
            <a:r>
              <a:rPr lang="el-GR" dirty="0"/>
              <a:t>τον διαταρακτικό όρο,</a:t>
            </a:r>
            <a:endParaRPr lang="en-US" dirty="0"/>
          </a:p>
          <a:p>
            <a:endParaRPr lang="en-US" dirty="0"/>
          </a:p>
          <a:p>
            <a:endParaRPr lang="en-US" dirty="0"/>
          </a:p>
          <a:p>
            <a:r>
              <a:rPr lang="el-GR" dirty="0"/>
              <a:t>Αυτό το αποτέλεσμα παραβιάζει μια από τις κεντρικές υποθέσεις του κλασικού υποδείγματος</a:t>
            </a:r>
            <a:endParaRPr lang="en-US" dirty="0"/>
          </a:p>
        </p:txBody>
      </p:sp>
      <p:pic>
        <p:nvPicPr>
          <p:cNvPr id="5" name="Picture 4">
            <a:extLst>
              <a:ext uri="{FF2B5EF4-FFF2-40B4-BE49-F238E27FC236}">
                <a16:creationId xmlns:a16="http://schemas.microsoft.com/office/drawing/2014/main" id="{7C3EEA35-59A6-7196-49A5-82AF7DEF4EF2}"/>
              </a:ext>
            </a:extLst>
          </p:cNvPr>
          <p:cNvPicPr>
            <a:picLocks noChangeAspect="1"/>
          </p:cNvPicPr>
          <p:nvPr/>
        </p:nvPicPr>
        <p:blipFill>
          <a:blip r:embed="rId2"/>
          <a:stretch>
            <a:fillRect/>
          </a:stretch>
        </p:blipFill>
        <p:spPr>
          <a:xfrm>
            <a:off x="4064293" y="2192021"/>
            <a:ext cx="3639742" cy="569948"/>
          </a:xfrm>
          <a:prstGeom prst="rect">
            <a:avLst/>
          </a:prstGeom>
        </p:spPr>
      </p:pic>
      <p:pic>
        <p:nvPicPr>
          <p:cNvPr id="7" name="Picture 6">
            <a:extLst>
              <a:ext uri="{FF2B5EF4-FFF2-40B4-BE49-F238E27FC236}">
                <a16:creationId xmlns:a16="http://schemas.microsoft.com/office/drawing/2014/main" id="{7C983F2C-677F-965D-3519-03093017239C}"/>
              </a:ext>
            </a:extLst>
          </p:cNvPr>
          <p:cNvPicPr>
            <a:picLocks noChangeAspect="1"/>
          </p:cNvPicPr>
          <p:nvPr/>
        </p:nvPicPr>
        <p:blipFill>
          <a:blip r:embed="rId3"/>
          <a:stretch>
            <a:fillRect/>
          </a:stretch>
        </p:blipFill>
        <p:spPr>
          <a:xfrm>
            <a:off x="3647177" y="3632974"/>
            <a:ext cx="4228875" cy="714480"/>
          </a:xfrm>
          <a:prstGeom prst="rect">
            <a:avLst/>
          </a:prstGeom>
        </p:spPr>
      </p:pic>
      <p:pic>
        <p:nvPicPr>
          <p:cNvPr id="9" name="Picture 8">
            <a:extLst>
              <a:ext uri="{FF2B5EF4-FFF2-40B4-BE49-F238E27FC236}">
                <a16:creationId xmlns:a16="http://schemas.microsoft.com/office/drawing/2014/main" id="{FE76A024-EE62-16C2-AB6D-92D5E2597373}"/>
              </a:ext>
            </a:extLst>
          </p:cNvPr>
          <p:cNvPicPr>
            <a:picLocks noChangeAspect="1"/>
          </p:cNvPicPr>
          <p:nvPr/>
        </p:nvPicPr>
        <p:blipFill>
          <a:blip r:embed="rId4"/>
          <a:stretch>
            <a:fillRect/>
          </a:stretch>
        </p:blipFill>
        <p:spPr>
          <a:xfrm>
            <a:off x="4760781" y="5037831"/>
            <a:ext cx="5437979" cy="714479"/>
          </a:xfrm>
          <a:prstGeom prst="rect">
            <a:avLst/>
          </a:prstGeom>
        </p:spPr>
      </p:pic>
    </p:spTree>
    <p:extLst>
      <p:ext uri="{BB962C8B-B14F-4D97-AF65-F5344CB8AC3E}">
        <p14:creationId xmlns:p14="http://schemas.microsoft.com/office/powerpoint/2010/main" val="4139040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BA48-4A0A-80DF-6867-FCD815F9200E}"/>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Εξασθένηση ελαχίστων τετραγώνων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463562-A104-7F1C-F9B4-8E56ADC4DA39}"/>
                  </a:ext>
                </a:extLst>
              </p:cNvPr>
              <p:cNvSpPr>
                <a:spLocks noGrp="1"/>
              </p:cNvSpPr>
              <p:nvPr>
                <p:ph idx="1"/>
              </p:nvPr>
            </p:nvSpPr>
            <p:spPr>
              <a:xfrm>
                <a:off x="1024128" y="2286000"/>
                <a:ext cx="10420012" cy="4023360"/>
              </a:xfrm>
            </p:spPr>
            <p:txBody>
              <a:bodyPr/>
              <a:lstStyle/>
              <a:p>
                <a:r>
                  <a:rPr lang="el-GR" sz="2400" b="0" i="0" u="none" strike="noStrike" baseline="0" dirty="0">
                    <a:latin typeface="grmn1000"/>
                  </a:rPr>
                  <a:t>Εφόσον τα </a:t>
                </a:r>
                <a:r>
                  <a:rPr lang="el-GR" sz="2400" b="0" i="1" u="none" strike="noStrike" baseline="0" dirty="0">
                    <a:latin typeface="LMMathItalic10-Regular"/>
                  </a:rPr>
                  <a:t>x</a:t>
                </a:r>
                <a:r>
                  <a:rPr lang="el-GR" sz="2400" b="0" i="1" u="none" strike="noStrike" baseline="30000" dirty="0">
                    <a:latin typeface="LMMathSymbols8-Regular"/>
                  </a:rPr>
                  <a:t>∗</a:t>
                </a:r>
                <a:r>
                  <a:rPr lang="el-GR" sz="2400" b="0" i="1" u="none" strike="noStrike" baseline="0" dirty="0">
                    <a:latin typeface="LMMathItalic10-Regular"/>
                  </a:rPr>
                  <a:t>, ε</a:t>
                </a:r>
                <a:r>
                  <a:rPr lang="el-GR" sz="2400" b="0" i="0" u="none" strike="noStrike" baseline="0" dirty="0">
                    <a:latin typeface="grmn1000"/>
                  </a:rPr>
                  <a:t>, και </a:t>
                </a:r>
                <a:r>
                  <a:rPr lang="el-GR" sz="2400" b="0" i="1" u="none" strike="noStrike" baseline="0" dirty="0">
                    <a:latin typeface="LMMathItalic10-Regular"/>
                  </a:rPr>
                  <a:t>u </a:t>
                </a:r>
                <a:r>
                  <a:rPr lang="el-GR" sz="2400" b="0" i="0" u="none" strike="noStrike" baseline="0" dirty="0">
                    <a:latin typeface="grmn1000"/>
                  </a:rPr>
                  <a:t>είναι ανεξάρτητα ανά δύο, η παραπάνω εξίσωση γίνεται</a:t>
                </a:r>
                <a:endParaRPr lang="en-US" sz="2400" b="0" i="0" u="none" strike="noStrike" baseline="0" dirty="0">
                  <a:latin typeface="grmn1000"/>
                </a:endParaRPr>
              </a:p>
              <a:p>
                <a:endParaRPr lang="en-US" sz="2400" dirty="0">
                  <a:latin typeface="grmn1000"/>
                </a:endParaRPr>
              </a:p>
              <a:p>
                <a:endParaRPr lang="en-US" sz="2400" dirty="0">
                  <a:latin typeface="grmn1000"/>
                </a:endParaRPr>
              </a:p>
              <a:p>
                <a:endParaRPr lang="en-US" sz="2400" dirty="0">
                  <a:latin typeface="grmn1000"/>
                </a:endParaRPr>
              </a:p>
              <a:p>
                <a:endParaRPr lang="en-US" sz="2400" dirty="0">
                  <a:latin typeface="grmn1000"/>
                </a:endParaRPr>
              </a:p>
              <a:p>
                <a:r>
                  <a:rPr lang="el-GR" dirty="0"/>
                  <a:t>Εφόσον το σ</a:t>
                </a:r>
                <a14:m>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𝑢</m:t>
                        </m:r>
                      </m:den>
                    </m:f>
                  </m:oMath>
                </a14:m>
                <a:r>
                  <a:rPr lang="en-US" dirty="0"/>
                  <a:t> </a:t>
                </a:r>
                <a:r>
                  <a:rPr lang="el-GR" dirty="0"/>
                  <a:t>είναι θετικό, το b είναι ασυνεπές και μεροληπτικό προς</a:t>
                </a:r>
                <a:r>
                  <a:rPr lang="en-US" dirty="0"/>
                  <a:t> </a:t>
                </a:r>
                <a:r>
                  <a:rPr lang="el-GR" dirty="0"/>
                  <a:t>το μηδέν.</a:t>
                </a:r>
                <a:endParaRPr lang="en-US" dirty="0"/>
              </a:p>
              <a:p>
                <a:r>
                  <a:rPr lang="el-GR" dirty="0"/>
                  <a:t>Το αποτέλεσμα της μεροληψίας του συντελεστή προς το μηδέν</a:t>
                </a:r>
                <a:r>
                  <a:rPr lang="en-US" dirty="0"/>
                  <a:t> </a:t>
                </a:r>
                <a:r>
                  <a:rPr lang="el-GR" dirty="0"/>
                  <a:t>ονομάζεται </a:t>
                </a:r>
                <a:r>
                  <a:rPr lang="el-GR" b="1" dirty="0"/>
                  <a:t>εξασθένηση</a:t>
                </a:r>
                <a:r>
                  <a:rPr lang="el-GR" dirty="0"/>
                  <a:t>.</a:t>
                </a:r>
                <a:endParaRPr lang="en-US" dirty="0"/>
              </a:p>
            </p:txBody>
          </p:sp>
        </mc:Choice>
        <mc:Fallback xmlns="">
          <p:sp>
            <p:nvSpPr>
              <p:cNvPr id="3" name="Content Placeholder 2">
                <a:extLst>
                  <a:ext uri="{FF2B5EF4-FFF2-40B4-BE49-F238E27FC236}">
                    <a16:creationId xmlns:a16="http://schemas.microsoft.com/office/drawing/2014/main" id="{5F463562-A104-7F1C-F9B4-8E56ADC4DA39}"/>
                  </a:ext>
                </a:extLst>
              </p:cNvPr>
              <p:cNvSpPr>
                <a:spLocks noGrp="1" noRot="1" noChangeAspect="1" noMove="1" noResize="1" noEditPoints="1" noAdjustHandles="1" noChangeArrowheads="1" noChangeShapeType="1" noTextEdit="1"/>
              </p:cNvSpPr>
              <p:nvPr>
                <p:ph idx="1"/>
              </p:nvPr>
            </p:nvSpPr>
            <p:spPr>
              <a:xfrm>
                <a:off x="1024128" y="2286000"/>
                <a:ext cx="10420012" cy="4023360"/>
              </a:xfrm>
              <a:blipFill>
                <a:blip r:embed="rId2"/>
                <a:stretch>
                  <a:fillRect l="-468" t="-2121" r="-5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9B7C486-0AF6-7077-2A28-EE34BD3887CB}"/>
              </a:ext>
            </a:extLst>
          </p:cNvPr>
          <p:cNvPicPr>
            <a:picLocks noChangeAspect="1"/>
          </p:cNvPicPr>
          <p:nvPr/>
        </p:nvPicPr>
        <p:blipFill>
          <a:blip r:embed="rId3"/>
          <a:stretch>
            <a:fillRect/>
          </a:stretch>
        </p:blipFill>
        <p:spPr>
          <a:xfrm>
            <a:off x="3692563" y="2831284"/>
            <a:ext cx="4364118" cy="854596"/>
          </a:xfrm>
          <a:prstGeom prst="rect">
            <a:avLst/>
          </a:prstGeom>
        </p:spPr>
      </p:pic>
      <p:pic>
        <p:nvPicPr>
          <p:cNvPr id="7" name="Picture 6">
            <a:extLst>
              <a:ext uri="{FF2B5EF4-FFF2-40B4-BE49-F238E27FC236}">
                <a16:creationId xmlns:a16="http://schemas.microsoft.com/office/drawing/2014/main" id="{65522F27-05A1-99F6-48F2-FBD7040EA01E}"/>
              </a:ext>
            </a:extLst>
          </p:cNvPr>
          <p:cNvPicPr>
            <a:picLocks noChangeAspect="1"/>
          </p:cNvPicPr>
          <p:nvPr/>
        </p:nvPicPr>
        <p:blipFill>
          <a:blip r:embed="rId4"/>
          <a:stretch>
            <a:fillRect/>
          </a:stretch>
        </p:blipFill>
        <p:spPr>
          <a:xfrm>
            <a:off x="1112673" y="4160128"/>
            <a:ext cx="3082256" cy="465617"/>
          </a:xfrm>
          <a:prstGeom prst="rect">
            <a:avLst/>
          </a:prstGeom>
        </p:spPr>
      </p:pic>
    </p:spTree>
    <p:extLst>
      <p:ext uri="{BB962C8B-B14F-4D97-AF65-F5344CB8AC3E}">
        <p14:creationId xmlns:p14="http://schemas.microsoft.com/office/powerpoint/2010/main" val="773750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4AC1-4567-B5EC-2CFA-71C52AF7046A}"/>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Εξασθένηση ελαχίστων τετραγώνων</a:t>
            </a:r>
            <a:endParaRPr lang="en-US" dirty="0"/>
          </a:p>
        </p:txBody>
      </p:sp>
      <p:sp>
        <p:nvSpPr>
          <p:cNvPr id="3" name="Content Placeholder 2">
            <a:extLst>
              <a:ext uri="{FF2B5EF4-FFF2-40B4-BE49-F238E27FC236}">
                <a16:creationId xmlns:a16="http://schemas.microsoft.com/office/drawing/2014/main" id="{2FF4CED4-488F-E4B0-97D2-49195F09AC3E}"/>
              </a:ext>
            </a:extLst>
          </p:cNvPr>
          <p:cNvSpPr>
            <a:spLocks noGrp="1"/>
          </p:cNvSpPr>
          <p:nvPr>
            <p:ph idx="1"/>
          </p:nvPr>
        </p:nvSpPr>
        <p:spPr>
          <a:xfrm>
            <a:off x="471340" y="2286000"/>
            <a:ext cx="11406433" cy="4023360"/>
          </a:xfrm>
        </p:spPr>
        <p:txBody>
          <a:bodyPr/>
          <a:lstStyle/>
          <a:p>
            <a:pPr algn="l"/>
            <a:r>
              <a:rPr lang="el-GR" sz="2400" dirty="0">
                <a:latin typeface="grmn1000"/>
              </a:rPr>
              <a:t>Υ</a:t>
            </a:r>
            <a:r>
              <a:rPr lang="el-GR" sz="2400" b="0" i="0" u="none" strike="noStrike" baseline="0" dirty="0">
                <a:latin typeface="grmn1000"/>
              </a:rPr>
              <a:t>ποθέστε ότι </a:t>
            </a:r>
            <a:r>
              <a:rPr lang="el-GR" sz="2400" b="1" i="1" u="none" strike="noStrike" baseline="0" dirty="0">
                <a:latin typeface="LMMathItalic10-Bold"/>
              </a:rPr>
              <a:t>y </a:t>
            </a:r>
            <a:r>
              <a:rPr lang="el-GR" sz="2400" b="0" i="0" u="none" strike="noStrike" baseline="0" dirty="0">
                <a:latin typeface="LMRoman10-Regular"/>
              </a:rPr>
              <a:t>= </a:t>
            </a:r>
            <a:r>
              <a:rPr lang="el-GR" sz="2400" b="1" i="1" u="none" strike="noStrike" baseline="0" dirty="0">
                <a:latin typeface="LMMathItalic10-Bold"/>
              </a:rPr>
              <a:t>X</a:t>
            </a:r>
            <a:r>
              <a:rPr lang="el-GR" sz="2400" b="0" i="1" u="none" strike="noStrike" baseline="30000" dirty="0">
                <a:latin typeface="LMMathSymbols8-Regular"/>
              </a:rPr>
              <a:t>∗</a:t>
            </a:r>
            <a:r>
              <a:rPr lang="el-GR" sz="2400" b="1" i="1" u="none" strike="noStrike" baseline="0" dirty="0">
                <a:latin typeface="LMMathItalic10-Bold"/>
              </a:rPr>
              <a:t>β </a:t>
            </a:r>
            <a:r>
              <a:rPr lang="el-GR" sz="2400" b="0" i="0" u="none" strike="noStrike" baseline="0" dirty="0">
                <a:latin typeface="LMRoman10-Regular"/>
              </a:rPr>
              <a:t>+ </a:t>
            </a:r>
            <a:r>
              <a:rPr lang="el-GR" sz="2400" b="1" i="1" u="none" strike="noStrike" baseline="0" dirty="0">
                <a:latin typeface="LMMathItalic10-Bold"/>
              </a:rPr>
              <a:t>ε </a:t>
            </a:r>
            <a:r>
              <a:rPr lang="el-GR" sz="2400" b="0" i="0" u="none" strike="noStrike" baseline="0" dirty="0">
                <a:latin typeface="grmn1000"/>
              </a:rPr>
              <a:t>και </a:t>
            </a:r>
            <a:r>
              <a:rPr lang="el-GR" sz="2400" b="1" i="1" u="none" strike="noStrike" baseline="0" dirty="0">
                <a:latin typeface="LMMathItalic10-Bold"/>
              </a:rPr>
              <a:t>X </a:t>
            </a:r>
            <a:r>
              <a:rPr lang="el-GR" sz="2400" b="0" i="0" u="none" strike="noStrike" baseline="0" dirty="0">
                <a:latin typeface="LMRoman10-Regular"/>
              </a:rPr>
              <a:t>= </a:t>
            </a:r>
            <a:r>
              <a:rPr lang="el-GR" sz="2400" b="1" i="1" u="none" strike="noStrike" baseline="0" dirty="0">
                <a:latin typeface="LMMathItalic10-Bold"/>
              </a:rPr>
              <a:t>X</a:t>
            </a:r>
            <a:r>
              <a:rPr lang="el-GR" sz="2400" b="0" i="1" u="none" strike="noStrike" baseline="30000" dirty="0">
                <a:latin typeface="LMMathSymbols8-Regular"/>
              </a:rPr>
              <a:t>∗</a:t>
            </a:r>
            <a:r>
              <a:rPr lang="el-GR" sz="1400" b="0" i="1" u="none" strike="noStrike" baseline="0" dirty="0">
                <a:latin typeface="LMMathSymbols8-Regular"/>
              </a:rPr>
              <a:t> </a:t>
            </a:r>
            <a:r>
              <a:rPr lang="el-GR" sz="2400" b="0" i="0" u="none" strike="noStrike" baseline="0" dirty="0">
                <a:latin typeface="LMRoman10-Regular"/>
              </a:rPr>
              <a:t>+ </a:t>
            </a:r>
            <a:r>
              <a:rPr lang="el-GR" sz="2400" b="1" i="1" u="none" strike="noStrike" baseline="0" dirty="0">
                <a:latin typeface="LMMathItalic10-Bold"/>
              </a:rPr>
              <a:t>U</a:t>
            </a:r>
            <a:r>
              <a:rPr lang="el-GR" sz="2400" b="0" i="0" u="none" strike="noStrike" baseline="0" dirty="0">
                <a:latin typeface="grmn1000"/>
              </a:rPr>
              <a:t>, επιτρέποντας έτσι την ύπαρξη μεροληπτικών σφαλμάτων σε</a:t>
            </a:r>
            <a:r>
              <a:rPr lang="en-US" sz="2400" b="0" i="0" u="none" strike="noStrike" baseline="0" dirty="0">
                <a:latin typeface="grmn1000"/>
              </a:rPr>
              <a:t> </a:t>
            </a:r>
            <a:r>
              <a:rPr lang="el-GR" sz="2400" b="0" i="0" u="none" strike="noStrike" baseline="0" dirty="0">
                <a:latin typeface="grmn1000"/>
              </a:rPr>
              <a:t>όλες τις μεταβλητές. Η επέκταση του προηγούμενου αποτελέσματος είναι</a:t>
            </a:r>
          </a:p>
          <a:p>
            <a:pPr algn="l"/>
            <a:endParaRPr lang="el-GR" sz="2400" dirty="0">
              <a:latin typeface="grmn1000"/>
            </a:endParaRPr>
          </a:p>
          <a:p>
            <a:pPr algn="l"/>
            <a:endParaRPr lang="el-GR" sz="2400" dirty="0">
              <a:latin typeface="grmn1000"/>
            </a:endParaRPr>
          </a:p>
          <a:p>
            <a:pPr algn="l"/>
            <a:r>
              <a:rPr lang="el-GR" dirty="0"/>
              <a:t>Επομένως,</a:t>
            </a:r>
            <a:endParaRPr lang="en-US" dirty="0"/>
          </a:p>
        </p:txBody>
      </p:sp>
      <p:pic>
        <p:nvPicPr>
          <p:cNvPr id="5" name="Picture 4">
            <a:extLst>
              <a:ext uri="{FF2B5EF4-FFF2-40B4-BE49-F238E27FC236}">
                <a16:creationId xmlns:a16="http://schemas.microsoft.com/office/drawing/2014/main" id="{9C6C801F-DFA0-A0CB-5A90-E8C22404C8EA}"/>
              </a:ext>
            </a:extLst>
          </p:cNvPr>
          <p:cNvPicPr>
            <a:picLocks noChangeAspect="1"/>
          </p:cNvPicPr>
          <p:nvPr/>
        </p:nvPicPr>
        <p:blipFill>
          <a:blip r:embed="rId2"/>
          <a:stretch>
            <a:fillRect/>
          </a:stretch>
        </p:blipFill>
        <p:spPr>
          <a:xfrm>
            <a:off x="2564602" y="3114576"/>
            <a:ext cx="6789841" cy="910669"/>
          </a:xfrm>
          <a:prstGeom prst="rect">
            <a:avLst/>
          </a:prstGeom>
        </p:spPr>
      </p:pic>
      <p:pic>
        <p:nvPicPr>
          <p:cNvPr id="7" name="Picture 6">
            <a:extLst>
              <a:ext uri="{FF2B5EF4-FFF2-40B4-BE49-F238E27FC236}">
                <a16:creationId xmlns:a16="http://schemas.microsoft.com/office/drawing/2014/main" id="{19B853D1-4710-D474-057F-FD9176B63E01}"/>
              </a:ext>
            </a:extLst>
          </p:cNvPr>
          <p:cNvPicPr>
            <a:picLocks noChangeAspect="1"/>
          </p:cNvPicPr>
          <p:nvPr/>
        </p:nvPicPr>
        <p:blipFill>
          <a:blip r:embed="rId3"/>
          <a:stretch>
            <a:fillRect/>
          </a:stretch>
        </p:blipFill>
        <p:spPr>
          <a:xfrm>
            <a:off x="2637557" y="4976369"/>
            <a:ext cx="7744756" cy="670286"/>
          </a:xfrm>
          <a:prstGeom prst="rect">
            <a:avLst/>
          </a:prstGeom>
        </p:spPr>
      </p:pic>
    </p:spTree>
    <p:extLst>
      <p:ext uri="{BB962C8B-B14F-4D97-AF65-F5344CB8AC3E}">
        <p14:creationId xmlns:p14="http://schemas.microsoft.com/office/powerpoint/2010/main" val="4234949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B45A-AB0A-8F56-2EBC-6007EE912A93}"/>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Εξασθένηση ελαχίστων τετραγώνων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DD69C0-7B02-86BA-AC1A-EA9844D2DA63}"/>
                  </a:ext>
                </a:extLst>
              </p:cNvPr>
              <p:cNvSpPr>
                <a:spLocks noGrp="1"/>
              </p:cNvSpPr>
              <p:nvPr>
                <p:ph idx="1"/>
              </p:nvPr>
            </p:nvSpPr>
            <p:spPr>
              <a:xfrm>
                <a:off x="1024128" y="1663830"/>
                <a:ext cx="10900779" cy="5038627"/>
              </a:xfrm>
            </p:spPr>
            <p:txBody>
              <a:bodyPr>
                <a:normAutofit lnSpcReduction="10000"/>
              </a:bodyPr>
              <a:lstStyle/>
              <a:p>
                <a:pPr algn="l"/>
                <a:r>
                  <a:rPr lang="el-GR" sz="2400" b="0" i="0" u="none" strike="noStrike" baseline="0" dirty="0">
                    <a:latin typeface="grmn1000"/>
                  </a:rPr>
                  <a:t>Αν υπάρχει μόνο μια προβληματική μεταβλητή—έστω ότι είναι η πρώτη μεταβλητή—η μήτρα </a:t>
                </a:r>
                <a:r>
                  <a:rPr lang="el-GR" sz="2400" b="1" i="1" u="none" strike="noStrike" baseline="0" dirty="0">
                    <a:latin typeface="LMMathItalic10-Bold"/>
                  </a:rPr>
                  <a:t>Σ</a:t>
                </a:r>
                <a:r>
                  <a:rPr lang="el-GR" sz="1400" b="0" i="1" u="none" strike="noStrike" baseline="0" dirty="0">
                    <a:latin typeface="LMMathItalic8-Regular"/>
                  </a:rPr>
                  <a:t>uu </a:t>
                </a:r>
                <a:r>
                  <a:rPr lang="el-GR" sz="2400" b="0" i="0" u="none" strike="noStrike" baseline="0" dirty="0">
                    <a:latin typeface="grmn1000"/>
                  </a:rPr>
                  <a:t>είναι της μορφής</a:t>
                </a:r>
              </a:p>
              <a:p>
                <a:pPr algn="l"/>
                <a:endParaRPr lang="el-GR" sz="2400" dirty="0">
                  <a:latin typeface="grmn1000"/>
                </a:endParaRPr>
              </a:p>
              <a:p>
                <a:pPr algn="l"/>
                <a:endParaRPr lang="el-GR" sz="2400" dirty="0">
                  <a:latin typeface="grmn1000"/>
                </a:endParaRPr>
              </a:p>
              <a:p>
                <a:pPr marL="0" indent="0" algn="l">
                  <a:buNone/>
                </a:pPr>
                <a:endParaRPr lang="el-GR" sz="2400" dirty="0">
                  <a:latin typeface="grmn1000"/>
                </a:endParaRPr>
              </a:p>
              <a:p>
                <a:pPr algn="l"/>
                <a:r>
                  <a:rPr lang="el-GR" dirty="0"/>
                  <a:t>Μπορούμε να δείξουμε πως σε αυτή την ειδική περίπτωση,</a:t>
                </a:r>
              </a:p>
              <a:p>
                <a:pPr algn="l"/>
                <a:endParaRPr lang="el-GR" dirty="0"/>
              </a:p>
              <a:p>
                <a:pPr algn="l"/>
                <a:endParaRPr lang="el-GR" dirty="0"/>
              </a:p>
              <a:p>
                <a:pPr algn="l"/>
                <a:r>
                  <a:rPr lang="el-GR" sz="2400" b="0" i="0" u="none" strike="noStrike" baseline="0" dirty="0">
                    <a:latin typeface="grmn1000"/>
                  </a:rPr>
                  <a:t>και, για </a:t>
                </a:r>
                <a:r>
                  <a:rPr lang="en-US" sz="2400" b="0" i="1" u="none" strike="noStrike" baseline="0" dirty="0">
                    <a:latin typeface="LMMathItalic10-Regular"/>
                  </a:rPr>
                  <a:t>k </a:t>
                </a:r>
                <a14:m>
                  <m:oMath xmlns:m="http://schemas.openxmlformats.org/officeDocument/2006/math">
                    <m:r>
                      <a:rPr lang="en-US" sz="2400" b="0" i="1" u="none" strike="noStrike" baseline="0" smtClean="0">
                        <a:latin typeface="Cambria Math" panose="02040503050406030204" pitchFamily="18" charset="0"/>
                        <a:ea typeface="Cambria Math" panose="02040503050406030204" pitchFamily="18" charset="0"/>
                      </a:rPr>
                      <m:t>≠</m:t>
                    </m:r>
                  </m:oMath>
                </a14:m>
                <a:r>
                  <a:rPr lang="en-US" sz="2400" b="0" i="0" u="none" strike="noStrike" baseline="0" dirty="0">
                    <a:latin typeface="Pxsyc"/>
                  </a:rPr>
                  <a:t> </a:t>
                </a:r>
                <a:r>
                  <a:rPr lang="en-US" sz="2400" b="0" i="0" u="none" strike="noStrike" baseline="0" dirty="0">
                    <a:latin typeface="LMRoman10-Regular"/>
                  </a:rPr>
                  <a:t>1</a:t>
                </a:r>
                <a:r>
                  <a:rPr lang="en-US" sz="2400" b="0" i="0" u="none" strike="noStrike" baseline="0" dirty="0">
                    <a:latin typeface="grmn1000"/>
                  </a:rPr>
                  <a:t>,</a:t>
                </a:r>
                <a:endParaRPr lang="el-GR" sz="2400" b="0" i="0" u="none" strike="noStrike" baseline="0" dirty="0">
                  <a:latin typeface="grmn1000"/>
                </a:endParaRPr>
              </a:p>
              <a:p>
                <a:pPr algn="l"/>
                <a:endParaRPr lang="el-GR" sz="2400" dirty="0">
                  <a:latin typeface="grmn1000"/>
                </a:endParaRPr>
              </a:p>
              <a:p>
                <a:pPr algn="l"/>
                <a:r>
                  <a:rPr lang="el-GR" sz="2400" b="0" i="0" u="none" strike="noStrike" baseline="0" dirty="0">
                    <a:latin typeface="grmn1000"/>
                  </a:rPr>
                  <a:t>όπου το </a:t>
                </a:r>
                <a:r>
                  <a:rPr lang="el-GR" sz="2400" b="0" i="1" u="none" strike="noStrike" baseline="0" dirty="0">
                    <a:latin typeface="LMMathItalic10-Regular"/>
                  </a:rPr>
                  <a:t>q</a:t>
                </a:r>
                <a:r>
                  <a:rPr lang="el-GR" sz="2400" b="0" i="1" u="none" strike="noStrike" baseline="30000" dirty="0">
                    <a:latin typeface="LMMathSymbols8-Regular"/>
                  </a:rPr>
                  <a:t>∗</a:t>
                </a:r>
                <a:r>
                  <a:rPr lang="el-GR" sz="2400" b="0" i="1" u="none" strike="noStrike" baseline="30000" dirty="0">
                    <a:latin typeface="LMMathItalic8-Regular"/>
                  </a:rPr>
                  <a:t>k</a:t>
                </a:r>
                <a:r>
                  <a:rPr lang="el-GR" sz="2400" b="0" i="0" u="none" strike="noStrike" baseline="30000" dirty="0">
                    <a:latin typeface="LMRoman8-Regular"/>
                  </a:rPr>
                  <a:t>1</a:t>
                </a:r>
                <a:r>
                  <a:rPr lang="el-GR" sz="1400" b="0" i="0" u="none" strike="noStrike" baseline="0" dirty="0">
                    <a:latin typeface="LMRoman8-Regular"/>
                  </a:rPr>
                  <a:t> </a:t>
                </a:r>
                <a:r>
                  <a:rPr lang="el-GR" sz="2400" b="0" i="0" u="none" strike="noStrike" baseline="0" dirty="0">
                    <a:latin typeface="grmn1000"/>
                  </a:rPr>
                  <a:t>είναι το στοιχείο στη θέση </a:t>
                </a:r>
                <a:r>
                  <a:rPr lang="el-GR" sz="2400" b="0" i="0" u="none" strike="noStrike" baseline="0" dirty="0">
                    <a:latin typeface="LMRoman10-Regular"/>
                  </a:rPr>
                  <a:t>(</a:t>
                </a:r>
                <a:r>
                  <a:rPr lang="el-GR" sz="2400" b="0" i="1" u="none" strike="noStrike" baseline="0" dirty="0">
                    <a:latin typeface="LMMathItalic10-Regular"/>
                  </a:rPr>
                  <a:t>k, </a:t>
                </a:r>
                <a:r>
                  <a:rPr lang="el-GR" sz="2400" b="0" i="0" u="none" strike="noStrike" baseline="0" dirty="0">
                    <a:latin typeface="LMRoman10-Regular"/>
                  </a:rPr>
                  <a:t>1) </a:t>
                </a:r>
                <a:r>
                  <a:rPr lang="el-GR" sz="2400" b="0" i="0" u="none" strike="noStrike" baseline="0" dirty="0">
                    <a:latin typeface="grmn1000"/>
                  </a:rPr>
                  <a:t>της μήτρας </a:t>
                </a:r>
                <a:r>
                  <a:rPr lang="el-GR" sz="2400" b="0" i="0" u="none" strike="noStrike" baseline="0" dirty="0">
                    <a:latin typeface="LMRoman10-Regular"/>
                  </a:rPr>
                  <a:t>(</a:t>
                </a:r>
                <a:r>
                  <a:rPr lang="el-GR" sz="2400" b="1" i="1" u="none" strike="noStrike" baseline="0" dirty="0">
                    <a:latin typeface="LMMathItalic10-Bold"/>
                  </a:rPr>
                  <a:t>Q</a:t>
                </a:r>
                <a:r>
                  <a:rPr lang="el-GR" sz="1400" b="0" i="1" u="none" strike="noStrike" baseline="0" dirty="0">
                    <a:latin typeface="LMMathSymbols8-Regular"/>
                  </a:rPr>
                  <a:t>∗</a:t>
                </a:r>
                <a:r>
                  <a:rPr lang="el-GR" sz="2400" b="0" i="0" u="none" strike="noStrike" baseline="0" dirty="0">
                    <a:latin typeface="LMRoman10-Regular"/>
                  </a:rPr>
                  <a:t>)</a:t>
                </a:r>
                <a:r>
                  <a:rPr lang="el-GR" sz="2400" b="0" i="1" u="none" strike="noStrike" baseline="30000" dirty="0">
                    <a:latin typeface="LMMathSymbols8-Regular"/>
                  </a:rPr>
                  <a:t>−</a:t>
                </a:r>
                <a:r>
                  <a:rPr lang="el-GR" sz="2400" b="0" i="0" u="none" strike="noStrike" baseline="30000" dirty="0">
                    <a:latin typeface="LMRoman8-Regular"/>
                  </a:rPr>
                  <a:t>1</a:t>
                </a:r>
                <a:r>
                  <a:rPr lang="el-GR" sz="2400" b="0" i="0" u="none" strike="noStrike" baseline="30000" dirty="0">
                    <a:latin typeface="grmn1000"/>
                  </a:rPr>
                  <a:t>.</a:t>
                </a:r>
                <a:r>
                  <a:rPr lang="el-GR" sz="2400" b="0" i="0" u="none" strike="noStrike" baseline="30000" dirty="0">
                    <a:latin typeface="grmn0800"/>
                  </a:rPr>
                  <a:t>23</a:t>
                </a:r>
                <a:endParaRPr lang="en-US" sz="2400" baseline="30000" dirty="0"/>
              </a:p>
            </p:txBody>
          </p:sp>
        </mc:Choice>
        <mc:Fallback xmlns="">
          <p:sp>
            <p:nvSpPr>
              <p:cNvPr id="3" name="Content Placeholder 2">
                <a:extLst>
                  <a:ext uri="{FF2B5EF4-FFF2-40B4-BE49-F238E27FC236}">
                    <a16:creationId xmlns:a16="http://schemas.microsoft.com/office/drawing/2014/main" id="{BFDD69C0-7B02-86BA-AC1A-EA9844D2DA63}"/>
                  </a:ext>
                </a:extLst>
              </p:cNvPr>
              <p:cNvSpPr>
                <a:spLocks noGrp="1" noRot="1" noChangeAspect="1" noMove="1" noResize="1" noEditPoints="1" noAdjustHandles="1" noChangeArrowheads="1" noChangeShapeType="1" noTextEdit="1"/>
              </p:cNvSpPr>
              <p:nvPr>
                <p:ph idx="1"/>
              </p:nvPr>
            </p:nvSpPr>
            <p:spPr>
              <a:xfrm>
                <a:off x="1024128" y="1663830"/>
                <a:ext cx="10900779" cy="5038627"/>
              </a:xfrm>
              <a:blipFill>
                <a:blip r:embed="rId2"/>
                <a:stretch>
                  <a:fillRect l="-447" t="-2300" r="-67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A25DE96-9CA5-CB7A-74D0-5AE8087D157C}"/>
              </a:ext>
            </a:extLst>
          </p:cNvPr>
          <p:cNvPicPr>
            <a:picLocks noChangeAspect="1"/>
          </p:cNvPicPr>
          <p:nvPr/>
        </p:nvPicPr>
        <p:blipFill>
          <a:blip r:embed="rId3"/>
          <a:stretch>
            <a:fillRect/>
          </a:stretch>
        </p:blipFill>
        <p:spPr>
          <a:xfrm>
            <a:off x="6023162" y="2199590"/>
            <a:ext cx="3652446" cy="1702909"/>
          </a:xfrm>
          <a:prstGeom prst="rect">
            <a:avLst/>
          </a:prstGeom>
        </p:spPr>
      </p:pic>
      <p:pic>
        <p:nvPicPr>
          <p:cNvPr id="7" name="Picture 6">
            <a:extLst>
              <a:ext uri="{FF2B5EF4-FFF2-40B4-BE49-F238E27FC236}">
                <a16:creationId xmlns:a16="http://schemas.microsoft.com/office/drawing/2014/main" id="{4692166E-11AD-4D10-FE5A-57614D575D71}"/>
              </a:ext>
            </a:extLst>
          </p:cNvPr>
          <p:cNvPicPr>
            <a:picLocks noChangeAspect="1"/>
          </p:cNvPicPr>
          <p:nvPr/>
        </p:nvPicPr>
        <p:blipFill>
          <a:blip r:embed="rId4"/>
          <a:stretch>
            <a:fillRect/>
          </a:stretch>
        </p:blipFill>
        <p:spPr>
          <a:xfrm>
            <a:off x="4459188" y="4183143"/>
            <a:ext cx="3273624" cy="1045640"/>
          </a:xfrm>
          <a:prstGeom prst="rect">
            <a:avLst/>
          </a:prstGeom>
        </p:spPr>
      </p:pic>
      <p:pic>
        <p:nvPicPr>
          <p:cNvPr id="9" name="Picture 8">
            <a:extLst>
              <a:ext uri="{FF2B5EF4-FFF2-40B4-BE49-F238E27FC236}">
                <a16:creationId xmlns:a16="http://schemas.microsoft.com/office/drawing/2014/main" id="{1124C153-67A3-9449-EA2E-801EBFA1C37F}"/>
              </a:ext>
            </a:extLst>
          </p:cNvPr>
          <p:cNvPicPr>
            <a:picLocks noChangeAspect="1"/>
          </p:cNvPicPr>
          <p:nvPr/>
        </p:nvPicPr>
        <p:blipFill>
          <a:blip r:embed="rId5"/>
          <a:stretch>
            <a:fillRect/>
          </a:stretch>
        </p:blipFill>
        <p:spPr>
          <a:xfrm>
            <a:off x="7146292" y="5086011"/>
            <a:ext cx="4163967" cy="1000174"/>
          </a:xfrm>
          <a:prstGeom prst="rect">
            <a:avLst/>
          </a:prstGeom>
        </p:spPr>
      </p:pic>
    </p:spTree>
    <p:extLst>
      <p:ext uri="{BB962C8B-B14F-4D97-AF65-F5344CB8AC3E}">
        <p14:creationId xmlns:p14="http://schemas.microsoft.com/office/powerpoint/2010/main" val="1382283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B32A-DC2A-DBA8-9EA6-566F1B2D1A01}"/>
              </a:ext>
            </a:extLst>
          </p:cNvPr>
          <p:cNvSpPr>
            <a:spLocks noGrp="1"/>
          </p:cNvSpPr>
          <p:nvPr>
            <p:ph type="title"/>
          </p:nvPr>
        </p:nvSpPr>
        <p:spPr>
          <a:xfrm>
            <a:off x="1024127" y="585216"/>
            <a:ext cx="10476573" cy="1499616"/>
          </a:xfrm>
        </p:spPr>
        <p:txBody>
          <a:bodyPr>
            <a:normAutofit/>
          </a:bodyPr>
          <a:lstStyle/>
          <a:p>
            <a:r>
              <a:rPr lang="el-GR" sz="3200" dirty="0"/>
              <a:t>Μη γραμμική εκτίμηση βοηθητικών μεταβλητών</a:t>
            </a:r>
            <a:endParaRPr lang="en-US" sz="3200" dirty="0"/>
          </a:p>
        </p:txBody>
      </p:sp>
      <p:sp>
        <p:nvSpPr>
          <p:cNvPr id="3" name="Content Placeholder 2">
            <a:extLst>
              <a:ext uri="{FF2B5EF4-FFF2-40B4-BE49-F238E27FC236}">
                <a16:creationId xmlns:a16="http://schemas.microsoft.com/office/drawing/2014/main" id="{570946E4-AC66-26AD-C852-595CB26A22D3}"/>
              </a:ext>
            </a:extLst>
          </p:cNvPr>
          <p:cNvSpPr>
            <a:spLocks noGrp="1"/>
          </p:cNvSpPr>
          <p:nvPr>
            <p:ph idx="1"/>
          </p:nvPr>
        </p:nvSpPr>
        <p:spPr>
          <a:xfrm>
            <a:off x="1235963" y="1645919"/>
            <a:ext cx="9720073" cy="5075392"/>
          </a:xfrm>
        </p:spPr>
        <p:txBody>
          <a:bodyPr>
            <a:normAutofit/>
          </a:bodyPr>
          <a:lstStyle/>
          <a:p>
            <a:r>
              <a:rPr lang="el-GR" sz="2400" b="0" i="0" u="none" strike="noStrike" baseline="0" dirty="0">
                <a:latin typeface="grmn1000"/>
              </a:rPr>
              <a:t>Στο μη γραμμικό υπόδειγμα,</a:t>
            </a:r>
          </a:p>
          <a:p>
            <a:endParaRPr lang="el-GR" sz="2400" dirty="0">
              <a:latin typeface="grmn1000"/>
            </a:endParaRPr>
          </a:p>
          <a:p>
            <a:r>
              <a:rPr lang="el-GR" sz="2400" b="0" i="0" u="none" strike="noStrike" baseline="0" dirty="0">
                <a:latin typeface="grmn1000"/>
              </a:rPr>
              <a:t> οι μεταβλητές </a:t>
            </a:r>
            <a:r>
              <a:rPr lang="el-GR" sz="2400" b="1" i="1" u="none" strike="noStrike" baseline="0" dirty="0">
                <a:latin typeface="LMMathItalic10-Bold"/>
              </a:rPr>
              <a:t>x</a:t>
            </a:r>
            <a:r>
              <a:rPr lang="el-GR" sz="1400" b="0" i="1" u="none" strike="noStrike" baseline="0" dirty="0">
                <a:latin typeface="LMMathItalic8-Regular"/>
              </a:rPr>
              <a:t>i </a:t>
            </a:r>
            <a:r>
              <a:rPr lang="el-GR" sz="2400" b="0" i="0" u="none" strike="noStrike" baseline="0" dirty="0">
                <a:latin typeface="grmn1000"/>
              </a:rPr>
              <a:t>μπορεί να συσχετίζονται με τους διαταρακτικούς όρους.</a:t>
            </a:r>
          </a:p>
          <a:p>
            <a:pPr algn="l"/>
            <a:r>
              <a:rPr lang="el-GR" sz="2400" b="0" i="0" u="none" strike="noStrike" baseline="0" dirty="0">
                <a:latin typeface="grmn1000"/>
              </a:rPr>
              <a:t>Υποθέστε ότι υπάρχει ένα σύνολο μεταβλητών [</a:t>
            </a:r>
            <a:r>
              <a:rPr lang="el-GR" sz="2400" b="1" i="1" u="none" strike="noStrike" baseline="0" dirty="0">
                <a:latin typeface="LMMathItalic10-Bold"/>
              </a:rPr>
              <a:t>z</a:t>
            </a:r>
            <a:r>
              <a:rPr lang="el-GR" sz="1400" b="0" i="0" u="none" strike="noStrike" baseline="0" dirty="0">
                <a:latin typeface="LMRoman8-Regular"/>
              </a:rPr>
              <a:t>1</a:t>
            </a:r>
            <a:r>
              <a:rPr lang="el-GR" sz="2400" b="0" i="1" u="none" strike="noStrike" baseline="0" dirty="0">
                <a:latin typeface="LMMathItalic10-Regular"/>
              </a:rPr>
              <a:t>, ..., </a:t>
            </a:r>
            <a:r>
              <a:rPr lang="el-GR" sz="2400" b="1" i="1" u="none" strike="noStrike" baseline="0" dirty="0">
                <a:latin typeface="LMMathItalic10-Bold"/>
              </a:rPr>
              <a:t>z</a:t>
            </a:r>
            <a:r>
              <a:rPr lang="el-GR" sz="1400" b="0" i="1" u="none" strike="noStrike" baseline="0" dirty="0">
                <a:latin typeface="LMMathItalic8-Regular"/>
              </a:rPr>
              <a:t>L</a:t>
            </a:r>
            <a:r>
              <a:rPr lang="el-GR" sz="2400" b="0" i="0" u="none" strike="noStrike" baseline="0" dirty="0">
                <a:latin typeface="grmn1000"/>
              </a:rPr>
              <a:t>] τέτοιο ώστε</a:t>
            </a:r>
          </a:p>
          <a:p>
            <a:pPr algn="l"/>
            <a:endParaRPr lang="el-GR" sz="2400" dirty="0">
              <a:latin typeface="grmn1000"/>
            </a:endParaRPr>
          </a:p>
          <a:p>
            <a:pPr algn="l"/>
            <a:endParaRPr lang="el-GR" sz="2400" b="0" i="0" u="none" strike="noStrike" baseline="0" dirty="0">
              <a:latin typeface="grmn1000"/>
            </a:endParaRPr>
          </a:p>
          <a:p>
            <a:pPr algn="l"/>
            <a:endParaRPr lang="el-GR" sz="2400" dirty="0">
              <a:latin typeface="grmn1000"/>
            </a:endParaRPr>
          </a:p>
          <a:p>
            <a:pPr algn="l"/>
            <a:endParaRPr lang="el-GR" sz="2400" b="0" i="0" u="none" strike="noStrike" baseline="0" dirty="0">
              <a:latin typeface="grmn1000"/>
            </a:endParaRPr>
          </a:p>
          <a:p>
            <a:pPr algn="l"/>
            <a:r>
              <a:rPr lang="el-GR" sz="2400" b="0" i="0" u="none" strike="noStrike" baseline="0" dirty="0">
                <a:latin typeface="grmn1000"/>
              </a:rPr>
              <a:t>όπου </a:t>
            </a:r>
            <a:r>
              <a:rPr lang="el-GR" sz="2400" b="1" i="1" u="none" strike="noStrike" baseline="0" dirty="0">
                <a:latin typeface="LMMathItalic10-Bold"/>
              </a:rPr>
              <a:t>X</a:t>
            </a:r>
            <a:r>
              <a:rPr lang="el-GR" sz="2400" b="0" i="0" u="none" strike="noStrike" baseline="30000" dirty="0">
                <a:latin typeface="LMRoman8-Regular"/>
              </a:rPr>
              <a:t>0</a:t>
            </a:r>
            <a:r>
              <a:rPr lang="el-GR" sz="1400" b="0" i="0" u="none" strike="noStrike" baseline="0" dirty="0">
                <a:latin typeface="LMRoman8-Regular"/>
              </a:rPr>
              <a:t> </a:t>
            </a:r>
            <a:r>
              <a:rPr lang="el-GR" sz="2400" b="0" i="0" u="none" strike="noStrike" baseline="0" dirty="0">
                <a:latin typeface="grmn1000"/>
              </a:rPr>
              <a:t>είναι η μήτρα των ψευδοπαλινδρομητών στη γραμμικοποιημένη παλινδρόμηση, υπολογισμένη στις πραγματικές τιμές των παραμέτρων.</a:t>
            </a:r>
            <a:endParaRPr lang="en-US" dirty="0"/>
          </a:p>
        </p:txBody>
      </p:sp>
      <p:pic>
        <p:nvPicPr>
          <p:cNvPr id="5" name="Picture 4">
            <a:extLst>
              <a:ext uri="{FF2B5EF4-FFF2-40B4-BE49-F238E27FC236}">
                <a16:creationId xmlns:a16="http://schemas.microsoft.com/office/drawing/2014/main" id="{ECC9A42A-1304-18FE-B5F1-F325B8574B53}"/>
              </a:ext>
            </a:extLst>
          </p:cNvPr>
          <p:cNvPicPr>
            <a:picLocks noChangeAspect="1"/>
          </p:cNvPicPr>
          <p:nvPr/>
        </p:nvPicPr>
        <p:blipFill>
          <a:blip r:embed="rId2"/>
          <a:stretch>
            <a:fillRect/>
          </a:stretch>
        </p:blipFill>
        <p:spPr>
          <a:xfrm>
            <a:off x="4923642" y="2016465"/>
            <a:ext cx="2677542" cy="674133"/>
          </a:xfrm>
          <a:prstGeom prst="rect">
            <a:avLst/>
          </a:prstGeom>
        </p:spPr>
      </p:pic>
      <p:pic>
        <p:nvPicPr>
          <p:cNvPr id="7" name="Picture 6">
            <a:extLst>
              <a:ext uri="{FF2B5EF4-FFF2-40B4-BE49-F238E27FC236}">
                <a16:creationId xmlns:a16="http://schemas.microsoft.com/office/drawing/2014/main" id="{28B81BC9-FFEA-90FE-6557-AFC97B1AA69E}"/>
              </a:ext>
            </a:extLst>
          </p:cNvPr>
          <p:cNvPicPr>
            <a:picLocks noChangeAspect="1"/>
          </p:cNvPicPr>
          <p:nvPr/>
        </p:nvPicPr>
        <p:blipFill>
          <a:blip r:embed="rId3"/>
          <a:stretch>
            <a:fillRect/>
          </a:stretch>
        </p:blipFill>
        <p:spPr>
          <a:xfrm>
            <a:off x="4274369" y="3819668"/>
            <a:ext cx="3105952" cy="674133"/>
          </a:xfrm>
          <a:prstGeom prst="rect">
            <a:avLst/>
          </a:prstGeom>
        </p:spPr>
      </p:pic>
      <p:pic>
        <p:nvPicPr>
          <p:cNvPr id="9" name="Picture 8">
            <a:extLst>
              <a:ext uri="{FF2B5EF4-FFF2-40B4-BE49-F238E27FC236}">
                <a16:creationId xmlns:a16="http://schemas.microsoft.com/office/drawing/2014/main" id="{9787B5A8-12E7-397B-EA5E-88225591B4C9}"/>
              </a:ext>
            </a:extLst>
          </p:cNvPr>
          <p:cNvPicPr>
            <a:picLocks noChangeAspect="1"/>
          </p:cNvPicPr>
          <p:nvPr/>
        </p:nvPicPr>
        <p:blipFill>
          <a:blip r:embed="rId4"/>
          <a:stretch>
            <a:fillRect/>
          </a:stretch>
        </p:blipFill>
        <p:spPr>
          <a:xfrm>
            <a:off x="4148768" y="4613362"/>
            <a:ext cx="3312228" cy="598719"/>
          </a:xfrm>
          <a:prstGeom prst="rect">
            <a:avLst/>
          </a:prstGeom>
        </p:spPr>
      </p:pic>
    </p:spTree>
    <p:extLst>
      <p:ext uri="{BB962C8B-B14F-4D97-AF65-F5344CB8AC3E}">
        <p14:creationId xmlns:p14="http://schemas.microsoft.com/office/powerpoint/2010/main" val="2095628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7A52-8973-71E5-684D-9466966D40F5}"/>
              </a:ext>
            </a:extLst>
          </p:cNvPr>
          <p:cNvSpPr>
            <a:spLocks noGrp="1"/>
          </p:cNvSpPr>
          <p:nvPr>
            <p:ph type="title"/>
          </p:nvPr>
        </p:nvSpPr>
        <p:spPr>
          <a:xfrm>
            <a:off x="1024127" y="585216"/>
            <a:ext cx="10240903" cy="1499616"/>
          </a:xfrm>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Μη γραμμική εκτίμηση βοηθητικών μεταβλητών</a:t>
            </a:r>
            <a:endParaRPr lang="en-US" dirty="0"/>
          </a:p>
        </p:txBody>
      </p:sp>
      <p:sp>
        <p:nvSpPr>
          <p:cNvPr id="3" name="Content Placeholder 2">
            <a:extLst>
              <a:ext uri="{FF2B5EF4-FFF2-40B4-BE49-F238E27FC236}">
                <a16:creationId xmlns:a16="http://schemas.microsoft.com/office/drawing/2014/main" id="{C9466921-4AC6-9A66-7D20-E5CAA20D1F44}"/>
              </a:ext>
            </a:extLst>
          </p:cNvPr>
          <p:cNvSpPr>
            <a:spLocks noGrp="1"/>
          </p:cNvSpPr>
          <p:nvPr>
            <p:ph idx="1"/>
          </p:nvPr>
        </p:nvSpPr>
        <p:spPr>
          <a:xfrm>
            <a:off x="1024128" y="2286000"/>
            <a:ext cx="10721670" cy="4023360"/>
          </a:xfrm>
        </p:spPr>
        <p:txBody>
          <a:bodyPr>
            <a:normAutofit/>
          </a:bodyPr>
          <a:lstStyle/>
          <a:p>
            <a:pPr algn="l"/>
            <a:r>
              <a:rPr lang="el-GR" sz="2400" b="0" i="0" u="none" strike="noStrike" baseline="0" dirty="0">
                <a:latin typeface="grmn1000"/>
              </a:rPr>
              <a:t>Το υπόδειγμα γραμμικοποιημένης παλινδρόμησης δίνεται από την Εξίσωση (7-30),</a:t>
            </a:r>
          </a:p>
          <a:p>
            <a:pPr algn="l"/>
            <a:endParaRPr lang="el-GR" sz="2400" dirty="0">
              <a:latin typeface="grmn1000"/>
            </a:endParaRPr>
          </a:p>
          <a:p>
            <a:pPr algn="l"/>
            <a:endParaRPr lang="el-GR" sz="2400" dirty="0">
              <a:latin typeface="grmn1000"/>
            </a:endParaRPr>
          </a:p>
          <a:p>
            <a:pPr algn="l"/>
            <a:endParaRPr lang="el-GR" sz="2400" dirty="0">
              <a:latin typeface="grmn1000"/>
            </a:endParaRPr>
          </a:p>
          <a:p>
            <a:pPr algn="l"/>
            <a:endParaRPr lang="el-GR" sz="2400" dirty="0">
              <a:latin typeface="grmn1000"/>
            </a:endParaRPr>
          </a:p>
          <a:p>
            <a:pPr algn="l"/>
            <a:endParaRPr lang="el-GR" sz="2400" dirty="0">
              <a:latin typeface="grmn1000"/>
            </a:endParaRPr>
          </a:p>
          <a:p>
            <a:pPr algn="l"/>
            <a:r>
              <a:rPr lang="el-GR" dirty="0"/>
              <a:t>Προς το παρόν, θα αγνοήσουμε το σφάλμα προσέγγισης για τη γραμμικοποίηση του υποδείγματος. Στην Εξίσωση (8-35), υποθέσαμε ότι</a:t>
            </a:r>
            <a:endParaRPr lang="en-US" dirty="0"/>
          </a:p>
        </p:txBody>
      </p:sp>
      <p:pic>
        <p:nvPicPr>
          <p:cNvPr id="5" name="Picture 4">
            <a:extLst>
              <a:ext uri="{FF2B5EF4-FFF2-40B4-BE49-F238E27FC236}">
                <a16:creationId xmlns:a16="http://schemas.microsoft.com/office/drawing/2014/main" id="{9C10EEE7-066C-FA48-556B-07967FF9A56A}"/>
              </a:ext>
            </a:extLst>
          </p:cNvPr>
          <p:cNvPicPr>
            <a:picLocks noChangeAspect="1"/>
          </p:cNvPicPr>
          <p:nvPr/>
        </p:nvPicPr>
        <p:blipFill>
          <a:blip r:embed="rId2"/>
          <a:stretch>
            <a:fillRect/>
          </a:stretch>
        </p:blipFill>
        <p:spPr>
          <a:xfrm>
            <a:off x="1649697" y="2921959"/>
            <a:ext cx="8989762" cy="2055394"/>
          </a:xfrm>
          <a:prstGeom prst="rect">
            <a:avLst/>
          </a:prstGeom>
        </p:spPr>
      </p:pic>
      <p:pic>
        <p:nvPicPr>
          <p:cNvPr id="7" name="Picture 6">
            <a:extLst>
              <a:ext uri="{FF2B5EF4-FFF2-40B4-BE49-F238E27FC236}">
                <a16:creationId xmlns:a16="http://schemas.microsoft.com/office/drawing/2014/main" id="{ECD55542-6993-F664-6AD1-0B7D180DB446}"/>
              </a:ext>
            </a:extLst>
          </p:cNvPr>
          <p:cNvPicPr>
            <a:picLocks noChangeAspect="1"/>
          </p:cNvPicPr>
          <p:nvPr/>
        </p:nvPicPr>
        <p:blipFill>
          <a:blip r:embed="rId3"/>
          <a:stretch>
            <a:fillRect/>
          </a:stretch>
        </p:blipFill>
        <p:spPr>
          <a:xfrm>
            <a:off x="5109202" y="6146277"/>
            <a:ext cx="3953366" cy="570369"/>
          </a:xfrm>
          <a:prstGeom prst="rect">
            <a:avLst/>
          </a:prstGeom>
        </p:spPr>
      </p:pic>
    </p:spTree>
    <p:extLst>
      <p:ext uri="{BB962C8B-B14F-4D97-AF65-F5344CB8AC3E}">
        <p14:creationId xmlns:p14="http://schemas.microsoft.com/office/powerpoint/2010/main" val="2681507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407E-0C38-2901-229C-FED891CEF1D5}"/>
              </a:ext>
            </a:extLst>
          </p:cNvPr>
          <p:cNvSpPr>
            <a:spLocks noGrp="1"/>
          </p:cNvSpPr>
          <p:nvPr>
            <p:ph type="title"/>
          </p:nvPr>
        </p:nvSpPr>
        <p:spPr>
          <a:xfrm>
            <a:off x="1021238" y="436149"/>
            <a:ext cx="10146635" cy="788614"/>
          </a:xfrm>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Μη γραμμική εκτίμηση βοηθητικών μεταβλητών</a:t>
            </a:r>
            <a:endParaRPr lang="en-US" dirty="0"/>
          </a:p>
        </p:txBody>
      </p:sp>
      <p:sp>
        <p:nvSpPr>
          <p:cNvPr id="3" name="Content Placeholder 2">
            <a:extLst>
              <a:ext uri="{FF2B5EF4-FFF2-40B4-BE49-F238E27FC236}">
                <a16:creationId xmlns:a16="http://schemas.microsoft.com/office/drawing/2014/main" id="{18DCB529-EE9C-2265-75C1-893FE5FC7F92}"/>
              </a:ext>
            </a:extLst>
          </p:cNvPr>
          <p:cNvSpPr>
            <a:spLocks noGrp="1"/>
          </p:cNvSpPr>
          <p:nvPr>
            <p:ph idx="1"/>
          </p:nvPr>
        </p:nvSpPr>
        <p:spPr>
          <a:xfrm>
            <a:off x="1021238" y="1315039"/>
            <a:ext cx="10834792" cy="5029200"/>
          </a:xfrm>
        </p:spPr>
        <p:txBody>
          <a:bodyPr>
            <a:normAutofit/>
          </a:bodyPr>
          <a:lstStyle/>
          <a:p>
            <a:r>
              <a:rPr lang="el-GR" dirty="0"/>
              <a:t>Υποθέστε, όπως και προηγουμένως, ότι το πλήθος των βοηθητικών μεταβλητών ισούται με το πλήθος των παραμέτρων, δηλαδή με το πλήθος των στηλών της </a:t>
            </a:r>
            <a:r>
              <a:rPr lang="el-GR" b="1" dirty="0"/>
              <a:t>X</a:t>
            </a:r>
            <a:r>
              <a:rPr lang="el-GR" baseline="30000" dirty="0"/>
              <a:t>0</a:t>
            </a:r>
            <a:r>
              <a:rPr lang="el-GR" dirty="0"/>
              <a:t>.</a:t>
            </a:r>
          </a:p>
          <a:p>
            <a:r>
              <a:rPr lang="el-GR" dirty="0"/>
              <a:t>Τότε, προτείνεται ο «εκτιμητής» που χρησιμοποιήσαμε προηγουμένως,</a:t>
            </a:r>
          </a:p>
          <a:p>
            <a:endParaRPr lang="el-GR" dirty="0"/>
          </a:p>
          <a:p>
            <a:endParaRPr lang="el-GR" dirty="0"/>
          </a:p>
          <a:p>
            <a:r>
              <a:rPr lang="el-GR" dirty="0"/>
              <a:t>Το κριτήριο εκτίμησης για τη μη γραμμική μέθοδο των βοηθητικών μεταβλητών αποτελεί μια τετραγωνική μορφή,</a:t>
            </a:r>
          </a:p>
          <a:p>
            <a:endParaRPr lang="el-GR" dirty="0"/>
          </a:p>
          <a:p>
            <a:endParaRPr lang="el-GR" dirty="0"/>
          </a:p>
          <a:p>
            <a:r>
              <a:rPr lang="el-GR" dirty="0"/>
              <a:t>Οι συνθήκες πρώτης τάξης για την ελαχιστοποίηση αυτού του σταθμισμένου αθροίσματος τετραγώνων είναι</a:t>
            </a:r>
          </a:p>
          <a:p>
            <a:endParaRPr lang="el-GR" dirty="0"/>
          </a:p>
          <a:p>
            <a:endParaRPr lang="el-GR" dirty="0"/>
          </a:p>
          <a:p>
            <a:endParaRPr lang="en-US" dirty="0"/>
          </a:p>
        </p:txBody>
      </p:sp>
      <p:pic>
        <p:nvPicPr>
          <p:cNvPr id="5" name="Picture 4">
            <a:extLst>
              <a:ext uri="{FF2B5EF4-FFF2-40B4-BE49-F238E27FC236}">
                <a16:creationId xmlns:a16="http://schemas.microsoft.com/office/drawing/2014/main" id="{E4127458-6692-A76E-4709-32B3BD62B60C}"/>
              </a:ext>
            </a:extLst>
          </p:cNvPr>
          <p:cNvPicPr>
            <a:picLocks noChangeAspect="1"/>
          </p:cNvPicPr>
          <p:nvPr/>
        </p:nvPicPr>
        <p:blipFill>
          <a:blip r:embed="rId2"/>
          <a:stretch>
            <a:fillRect/>
          </a:stretch>
        </p:blipFill>
        <p:spPr>
          <a:xfrm>
            <a:off x="4434993" y="2559812"/>
            <a:ext cx="3133673" cy="644514"/>
          </a:xfrm>
          <a:prstGeom prst="rect">
            <a:avLst/>
          </a:prstGeom>
        </p:spPr>
      </p:pic>
      <p:pic>
        <p:nvPicPr>
          <p:cNvPr id="7" name="Picture 6">
            <a:extLst>
              <a:ext uri="{FF2B5EF4-FFF2-40B4-BE49-F238E27FC236}">
                <a16:creationId xmlns:a16="http://schemas.microsoft.com/office/drawing/2014/main" id="{EC0CEB39-7E00-A571-8CC7-65553A716885}"/>
              </a:ext>
            </a:extLst>
          </p:cNvPr>
          <p:cNvPicPr>
            <a:picLocks noChangeAspect="1"/>
          </p:cNvPicPr>
          <p:nvPr/>
        </p:nvPicPr>
        <p:blipFill>
          <a:blip r:embed="rId3"/>
          <a:stretch>
            <a:fillRect/>
          </a:stretch>
        </p:blipFill>
        <p:spPr>
          <a:xfrm>
            <a:off x="4105055" y="3795650"/>
            <a:ext cx="6358698" cy="1306897"/>
          </a:xfrm>
          <a:prstGeom prst="rect">
            <a:avLst/>
          </a:prstGeom>
        </p:spPr>
      </p:pic>
      <p:pic>
        <p:nvPicPr>
          <p:cNvPr id="9" name="Picture 8">
            <a:extLst>
              <a:ext uri="{FF2B5EF4-FFF2-40B4-BE49-F238E27FC236}">
                <a16:creationId xmlns:a16="http://schemas.microsoft.com/office/drawing/2014/main" id="{9429823E-5D12-9184-11FA-E29F4A781382}"/>
              </a:ext>
            </a:extLst>
          </p:cNvPr>
          <p:cNvPicPr>
            <a:picLocks noChangeAspect="1"/>
          </p:cNvPicPr>
          <p:nvPr/>
        </p:nvPicPr>
        <p:blipFill>
          <a:blip r:embed="rId4"/>
          <a:stretch>
            <a:fillRect/>
          </a:stretch>
        </p:blipFill>
        <p:spPr>
          <a:xfrm>
            <a:off x="4229625" y="5788057"/>
            <a:ext cx="4418037" cy="814984"/>
          </a:xfrm>
          <a:prstGeom prst="rect">
            <a:avLst/>
          </a:prstGeom>
        </p:spPr>
      </p:pic>
    </p:spTree>
    <p:extLst>
      <p:ext uri="{BB962C8B-B14F-4D97-AF65-F5344CB8AC3E}">
        <p14:creationId xmlns:p14="http://schemas.microsoft.com/office/powerpoint/2010/main" val="364853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0739-94A6-6DD7-97E9-0F62898E8662}"/>
              </a:ext>
            </a:extLst>
          </p:cNvPr>
          <p:cNvSpPr>
            <a:spLocks noGrp="1"/>
          </p:cNvSpPr>
          <p:nvPr>
            <p:ph type="title"/>
          </p:nvPr>
        </p:nvSpPr>
        <p:spPr>
          <a:xfrm>
            <a:off x="1024128" y="585216"/>
            <a:ext cx="10108928"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Εισαγωγή</a:t>
            </a:r>
            <a:endParaRPr lang="en-US" dirty="0"/>
          </a:p>
        </p:txBody>
      </p:sp>
      <p:sp>
        <p:nvSpPr>
          <p:cNvPr id="3" name="Content Placeholder 2">
            <a:extLst>
              <a:ext uri="{FF2B5EF4-FFF2-40B4-BE49-F238E27FC236}">
                <a16:creationId xmlns:a16="http://schemas.microsoft.com/office/drawing/2014/main" id="{F4854CE6-BDE7-DC4B-1A13-B82EE0A4CFD9}"/>
              </a:ext>
            </a:extLst>
          </p:cNvPr>
          <p:cNvSpPr>
            <a:spLocks noGrp="1"/>
          </p:cNvSpPr>
          <p:nvPr>
            <p:ph idx="1"/>
          </p:nvPr>
        </p:nvSpPr>
        <p:spPr>
          <a:xfrm>
            <a:off x="1024128" y="2286000"/>
            <a:ext cx="11167872" cy="4023360"/>
          </a:xfrm>
        </p:spPr>
        <p:txBody>
          <a:bodyPr>
            <a:normAutofit/>
          </a:bodyPr>
          <a:lstStyle/>
          <a:p>
            <a:r>
              <a:rPr lang="el-GR" b="1" dirty="0"/>
              <a:t>Μη Τυχαία Δειγματοληψία</a:t>
            </a:r>
            <a:r>
              <a:rPr lang="el-GR" dirty="0"/>
              <a:t>: Σε ένα υπόδειγμα για την επίδραση ενός εκπαιδευτικού προγράμματος,</a:t>
            </a:r>
            <a:r>
              <a:rPr lang="en-US" dirty="0"/>
              <a:t> </a:t>
            </a:r>
            <a:r>
              <a:rPr lang="el-GR" dirty="0"/>
              <a:t>ενός προγράμματος απασχόλησης ή για τη συμπεριφορά της προσφοράς εργασίας ενός συγκεκριμένου τμήματος</a:t>
            </a:r>
            <a:r>
              <a:rPr lang="en-US" dirty="0"/>
              <a:t> </a:t>
            </a:r>
            <a:r>
              <a:rPr lang="el-GR" dirty="0"/>
              <a:t>του εργατικού δυναμικού, η συμμετοχή στο δείγμα μπορεί να είναι εθελοντική.</a:t>
            </a:r>
            <a:endParaRPr lang="en-US" dirty="0"/>
          </a:p>
          <a:p>
            <a:pPr algn="l"/>
            <a:r>
              <a:rPr lang="el-GR" sz="2400" b="0" i="0" u="none" strike="noStrike" baseline="0" dirty="0">
                <a:latin typeface="grmn1000"/>
              </a:rPr>
              <a:t>Η μη τυχαιότητα του δείγματος οδηγεί σε μια μορφή μεροληψίας παραλειπόμενων</a:t>
            </a:r>
            <a:r>
              <a:rPr lang="en-US" sz="2400" b="0" i="0" u="none" strike="noStrike" baseline="0" dirty="0">
                <a:latin typeface="grmn1000"/>
              </a:rPr>
              <a:t> </a:t>
            </a:r>
            <a:r>
              <a:rPr lang="el-GR" sz="2400" b="0" i="0" u="none" strike="noStrike" baseline="0" dirty="0">
                <a:latin typeface="grmn1000"/>
              </a:rPr>
              <a:t>μεταβλητών, που αναφέρεται ως </a:t>
            </a:r>
            <a:r>
              <a:rPr lang="el-GR" sz="2400" b="1" i="0" u="none" strike="noStrike" baseline="0" dirty="0">
                <a:latin typeface="grxn1000"/>
              </a:rPr>
              <a:t>μεροληψία επιλογής δείγματος</a:t>
            </a:r>
            <a:r>
              <a:rPr lang="el-GR" sz="2400" b="0" i="0" u="none" strike="noStrike" baseline="0" dirty="0">
                <a:latin typeface="grmn1000"/>
              </a:rPr>
              <a:t>.</a:t>
            </a:r>
            <a:endParaRPr lang="en-US" sz="2400" b="0" i="0" u="none" strike="noStrike" baseline="0" dirty="0">
              <a:latin typeface="grmn1000"/>
            </a:endParaRPr>
          </a:p>
          <a:p>
            <a:pPr algn="l"/>
            <a:endParaRPr lang="en-US" dirty="0"/>
          </a:p>
        </p:txBody>
      </p:sp>
    </p:spTree>
    <p:extLst>
      <p:ext uri="{BB962C8B-B14F-4D97-AF65-F5344CB8AC3E}">
        <p14:creationId xmlns:p14="http://schemas.microsoft.com/office/powerpoint/2010/main" val="5733284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DF7963-96A8-2C99-2B64-F3D8A40B149A}"/>
              </a:ext>
            </a:extLst>
          </p:cNvPr>
          <p:cNvPicPr>
            <a:picLocks noChangeAspect="1"/>
          </p:cNvPicPr>
          <p:nvPr/>
        </p:nvPicPr>
        <p:blipFill>
          <a:blip r:embed="rId2"/>
          <a:stretch>
            <a:fillRect/>
          </a:stretch>
        </p:blipFill>
        <p:spPr>
          <a:xfrm>
            <a:off x="1318445" y="1941922"/>
            <a:ext cx="10616884" cy="3723587"/>
          </a:xfrm>
          <a:prstGeom prst="rect">
            <a:avLst/>
          </a:prstGeom>
        </p:spPr>
      </p:pic>
    </p:spTree>
    <p:extLst>
      <p:ext uri="{BB962C8B-B14F-4D97-AF65-F5344CB8AC3E}">
        <p14:creationId xmlns:p14="http://schemas.microsoft.com/office/powerpoint/2010/main" val="3128310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BB0C51-A6A8-AB4B-B3E4-E42A7806E635}"/>
              </a:ext>
            </a:extLst>
          </p:cNvPr>
          <p:cNvPicPr>
            <a:picLocks noChangeAspect="1"/>
          </p:cNvPicPr>
          <p:nvPr/>
        </p:nvPicPr>
        <p:blipFill>
          <a:blip r:embed="rId2"/>
          <a:stretch>
            <a:fillRect/>
          </a:stretch>
        </p:blipFill>
        <p:spPr>
          <a:xfrm>
            <a:off x="1173748" y="1590773"/>
            <a:ext cx="10531322" cy="3676454"/>
          </a:xfrm>
          <a:prstGeom prst="rect">
            <a:avLst/>
          </a:prstGeom>
        </p:spPr>
      </p:pic>
    </p:spTree>
    <p:extLst>
      <p:ext uri="{BB962C8B-B14F-4D97-AF65-F5344CB8AC3E}">
        <p14:creationId xmlns:p14="http://schemas.microsoft.com/office/powerpoint/2010/main" val="296083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A10D-15A0-7581-D908-6210F5C260AE}"/>
              </a:ext>
            </a:extLst>
          </p:cNvPr>
          <p:cNvSpPr>
            <a:spLocks noGrp="1"/>
          </p:cNvSpPr>
          <p:nvPr>
            <p:ph type="title"/>
          </p:nvPr>
        </p:nvSpPr>
        <p:spPr>
          <a:xfrm>
            <a:off x="1024127" y="585216"/>
            <a:ext cx="10222049" cy="1499616"/>
          </a:xfrm>
        </p:spPr>
        <p:txBody>
          <a:bodyPr/>
          <a:lstStyle/>
          <a:p>
            <a:r>
              <a:rPr kumimoji="0" lang="el-GR" sz="5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Εισαγωγή</a:t>
            </a:r>
            <a:endParaRPr lang="en-US" dirty="0"/>
          </a:p>
        </p:txBody>
      </p:sp>
      <p:sp>
        <p:nvSpPr>
          <p:cNvPr id="3" name="Content Placeholder 2">
            <a:extLst>
              <a:ext uri="{FF2B5EF4-FFF2-40B4-BE49-F238E27FC236}">
                <a16:creationId xmlns:a16="http://schemas.microsoft.com/office/drawing/2014/main" id="{C5774190-DAA9-E8FA-93E0-5D5AE5A65B74}"/>
              </a:ext>
            </a:extLst>
          </p:cNvPr>
          <p:cNvSpPr>
            <a:spLocks noGrp="1"/>
          </p:cNvSpPr>
          <p:nvPr>
            <p:ph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l-GR" sz="2400" b="0" i="0" u="none" strike="noStrike" kern="1200" cap="none" spc="0" normalizeH="0" baseline="0" noProof="0" dirty="0">
                <a:ln>
                  <a:noFill/>
                </a:ln>
                <a:solidFill>
                  <a:prstClr val="black"/>
                </a:solidFill>
                <a:effectLst/>
                <a:uLnTx/>
                <a:uFillTx/>
                <a:latin typeface="grmn1000"/>
                <a:ea typeface="+mn-ea"/>
                <a:cs typeface="+mn-cs"/>
              </a:rPr>
              <a:t>Η παλινδρόμηση ελαχίστων τετραγώνων της μεταβλητής επίδοσης στις ερμηνευτικές μεταβλητές (όποιες κι αν είναι αυτές)</a:t>
            </a:r>
            <a:r>
              <a:rPr kumimoji="0" lang="en-US" sz="2400" b="0" i="0" u="none" strike="noStrike" kern="1200" cap="none" spc="0" normalizeH="0" baseline="0" noProof="0" dirty="0">
                <a:ln>
                  <a:noFill/>
                </a:ln>
                <a:solidFill>
                  <a:prstClr val="black"/>
                </a:solidFill>
                <a:effectLst/>
                <a:uLnTx/>
                <a:uFillTx/>
                <a:latin typeface="grmn1000"/>
                <a:ea typeface="+mn-ea"/>
                <a:cs typeface="+mn-cs"/>
              </a:rPr>
              <a:t> </a:t>
            </a:r>
            <a:r>
              <a:rPr kumimoji="0" lang="el-GR" sz="2400" b="0" i="0" u="none" strike="noStrike" kern="1200" cap="none" spc="0" normalizeH="0" baseline="0" noProof="0" dirty="0">
                <a:ln>
                  <a:noFill/>
                </a:ln>
                <a:solidFill>
                  <a:prstClr val="black"/>
                </a:solidFill>
                <a:effectLst/>
                <a:uLnTx/>
                <a:uFillTx/>
                <a:latin typeface="grmn1000"/>
                <a:ea typeface="+mn-ea"/>
                <a:cs typeface="+mn-cs"/>
              </a:rPr>
              <a:t>παρουσιάζει μια μορφή μεροληπτικού σφάλματος επιλογής δείγματος που αναφέρεται ως </a:t>
            </a:r>
            <a:r>
              <a:rPr kumimoji="0" lang="el-GR" sz="2400" b="1" i="0" u="none" strike="noStrike" kern="1200" cap="none" spc="0" normalizeH="0" baseline="0" noProof="0" dirty="0">
                <a:ln>
                  <a:noFill/>
                </a:ln>
                <a:solidFill>
                  <a:prstClr val="black"/>
                </a:solidFill>
                <a:effectLst/>
                <a:uLnTx/>
                <a:uFillTx/>
                <a:latin typeface="grxn1000"/>
                <a:ea typeface="+mn-ea"/>
                <a:cs typeface="+mn-cs"/>
              </a:rPr>
              <a:t>μεροληπτικό σφάλμα</a:t>
            </a:r>
            <a:r>
              <a:rPr kumimoji="0" lang="en-US" sz="2400" b="1" i="0" u="none" strike="noStrike" kern="1200" cap="none" spc="0" normalizeH="0" baseline="0" noProof="0" dirty="0">
                <a:ln>
                  <a:noFill/>
                </a:ln>
                <a:solidFill>
                  <a:prstClr val="black"/>
                </a:solidFill>
                <a:effectLst/>
                <a:uLnTx/>
                <a:uFillTx/>
                <a:latin typeface="grxn1000"/>
                <a:ea typeface="+mn-ea"/>
                <a:cs typeface="+mn-cs"/>
              </a:rPr>
              <a:t> </a:t>
            </a:r>
            <a:r>
              <a:rPr kumimoji="0" lang="el-GR" sz="2400" b="1" i="0" u="none" strike="noStrike" kern="1200" cap="none" spc="0" normalizeH="0" baseline="0" noProof="0" dirty="0">
                <a:ln>
                  <a:noFill/>
                </a:ln>
                <a:solidFill>
                  <a:prstClr val="black"/>
                </a:solidFill>
                <a:effectLst/>
                <a:uLnTx/>
                <a:uFillTx/>
                <a:latin typeface="grxn1000"/>
                <a:ea typeface="+mn-ea"/>
                <a:cs typeface="+mn-cs"/>
              </a:rPr>
              <a:t>επιβίωσης</a:t>
            </a:r>
            <a:r>
              <a:rPr kumimoji="0" lang="el-GR" sz="2400" b="0" i="0" u="none" strike="noStrike" kern="1200" cap="none" spc="0" normalizeH="0" baseline="0" noProof="0" dirty="0">
                <a:ln>
                  <a:noFill/>
                </a:ln>
                <a:solidFill>
                  <a:prstClr val="black"/>
                </a:solidFill>
                <a:effectLst/>
                <a:uLnTx/>
                <a:uFillTx/>
                <a:latin typeface="grmn1000"/>
                <a:ea typeface="+mn-ea"/>
                <a:cs typeface="+mn-cs"/>
              </a:rPr>
              <a:t>.</a:t>
            </a:r>
          </a:p>
          <a:p>
            <a:pPr algn="l"/>
            <a:r>
              <a:rPr lang="el-GR" sz="2400" dirty="0">
                <a:latin typeface="grmn1000"/>
              </a:rPr>
              <a:t>Η</a:t>
            </a:r>
            <a:r>
              <a:rPr lang="el-GR" sz="2400" b="0" i="0" u="none" strike="noStrike" baseline="0" dirty="0">
                <a:latin typeface="grmn1000"/>
              </a:rPr>
              <a:t> κατανομή των αποτελεσμάτων, δηλαδή οι επιδόσεις των επιχειρήσεων που «επιβιώνουν» είναι συστηματικά υψηλότερη σε σχέση με τον συνολικό πληθυσμό των επιχειρήσεων. Αυτό οδηγεί σε ένα φαινόμενο που αναφέρεται ως </a:t>
            </a:r>
            <a:r>
              <a:rPr lang="el-GR" sz="2400" b="1" i="0" u="none" strike="noStrike" baseline="0" dirty="0">
                <a:latin typeface="grxn1000"/>
              </a:rPr>
              <a:t>μεροληπτικό σφάλμα περικοπής</a:t>
            </a:r>
            <a:r>
              <a:rPr lang="el-GR" sz="2400" b="0" i="0" u="none" strike="noStrike" baseline="0" dirty="0">
                <a:latin typeface="grmn1000"/>
              </a:rPr>
              <a:t>.</a:t>
            </a:r>
            <a:endParaRPr kumimoji="0" lang="el-GR" sz="2400" b="0" i="0" u="none" strike="noStrike" kern="1200" cap="none" spc="0" normalizeH="0" baseline="0" noProof="0" dirty="0">
              <a:ln>
                <a:noFill/>
              </a:ln>
              <a:solidFill>
                <a:prstClr val="black"/>
              </a:solidFill>
              <a:effectLst/>
              <a:uLnTx/>
              <a:uFillTx/>
              <a:latin typeface="grmn1000"/>
              <a:ea typeface="+mn-ea"/>
              <a:cs typeface="+mn-cs"/>
            </a:endParaRPr>
          </a:p>
          <a:p>
            <a:endParaRPr lang="en-US" dirty="0"/>
          </a:p>
        </p:txBody>
      </p:sp>
    </p:spTree>
    <p:extLst>
      <p:ext uri="{BB962C8B-B14F-4D97-AF65-F5344CB8AC3E}">
        <p14:creationId xmlns:p14="http://schemas.microsoft.com/office/powerpoint/2010/main" val="355574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C021-EA02-3AE2-7E29-2434983E9CC3}"/>
              </a:ext>
            </a:extLst>
          </p:cNvPr>
          <p:cNvSpPr>
            <a:spLocks noGrp="1"/>
          </p:cNvSpPr>
          <p:nvPr>
            <p:ph type="title"/>
          </p:nvPr>
        </p:nvSpPr>
        <p:spPr>
          <a:xfrm>
            <a:off x="1024127" y="585216"/>
            <a:ext cx="10429439" cy="1499616"/>
          </a:xfrm>
        </p:spPr>
        <p:txBody>
          <a:bodyPr/>
          <a:lstStyle/>
          <a:p>
            <a:r>
              <a:rPr kumimoji="0" lang="el-GR" sz="5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Εισαγωγή</a:t>
            </a:r>
            <a:endParaRPr lang="en-US" dirty="0"/>
          </a:p>
        </p:txBody>
      </p:sp>
      <p:sp>
        <p:nvSpPr>
          <p:cNvPr id="3" name="Content Placeholder 2">
            <a:extLst>
              <a:ext uri="{FF2B5EF4-FFF2-40B4-BE49-F238E27FC236}">
                <a16:creationId xmlns:a16="http://schemas.microsoft.com/office/drawing/2014/main" id="{EDE78069-4E46-2097-3B09-010A743D168B}"/>
              </a:ext>
            </a:extLst>
          </p:cNvPr>
          <p:cNvSpPr>
            <a:spLocks noGrp="1"/>
          </p:cNvSpPr>
          <p:nvPr>
            <p:ph idx="1"/>
          </p:nvPr>
        </p:nvSpPr>
        <p:spPr>
          <a:xfrm>
            <a:off x="1024127" y="1899501"/>
            <a:ext cx="10900780" cy="4023360"/>
          </a:xfrm>
        </p:spPr>
        <p:txBody>
          <a:bodyPr/>
          <a:lstStyle/>
          <a:p>
            <a:r>
              <a:rPr lang="el-GR" dirty="0"/>
              <a:t>Ο όρος </a:t>
            </a:r>
            <a:r>
              <a:rPr lang="el-GR" b="1" dirty="0"/>
              <a:t>μεροληπτικό σφάλμα </a:t>
            </a:r>
            <a:r>
              <a:rPr lang="el-GR" dirty="0"/>
              <a:t>αναφέρεται στο συμπέρασμα ότι ο εκτιμητής ελαχίστων τετραγώνων (ή οποιοσδήποτε κατάλληλα τροποποιημένος εκτιμητής ελαχίστων τετραγώνων) αποτελεί ασυνεπή (επίμονα μεροληπτικό) εκτιμητή των συντελεστών του υποδείγματος ενδιαφέροντος.</a:t>
            </a:r>
          </a:p>
          <a:p>
            <a:r>
              <a:rPr lang="el-GR" dirty="0"/>
              <a:t>Παρότι οι αιτίες αυτού του αποτελέσματος διαφέρουν σε κάθε περίπτωση, σχετίζονται πάντα με την ενδογένεια όλων ή ορισμένων μεταβλητών που βρίσκονται στο δεξί μέλος της εξίσωσης.</a:t>
            </a:r>
            <a:endParaRPr lang="en-US" dirty="0"/>
          </a:p>
          <a:p>
            <a:r>
              <a:rPr lang="el-GR" dirty="0"/>
              <a:t>Αυτές οι περιπτώσεις μπορούν να γίνουν ευρέως αντιληπτές σε όρους κάποιων συγκεκριμένων</a:t>
            </a:r>
            <a:r>
              <a:rPr lang="en-US" dirty="0"/>
              <a:t> </a:t>
            </a:r>
            <a:r>
              <a:rPr lang="el-GR" dirty="0"/>
              <a:t>επιδράσεων:</a:t>
            </a:r>
            <a:endParaRPr lang="en-US" dirty="0"/>
          </a:p>
        </p:txBody>
      </p:sp>
      <p:pic>
        <p:nvPicPr>
          <p:cNvPr id="5" name="Picture 4">
            <a:extLst>
              <a:ext uri="{FF2B5EF4-FFF2-40B4-BE49-F238E27FC236}">
                <a16:creationId xmlns:a16="http://schemas.microsoft.com/office/drawing/2014/main" id="{430F3160-4897-3A70-A9F8-2D714A188AAE}"/>
              </a:ext>
            </a:extLst>
          </p:cNvPr>
          <p:cNvPicPr>
            <a:picLocks noChangeAspect="1"/>
          </p:cNvPicPr>
          <p:nvPr/>
        </p:nvPicPr>
        <p:blipFill>
          <a:blip r:embed="rId2"/>
          <a:stretch>
            <a:fillRect/>
          </a:stretch>
        </p:blipFill>
        <p:spPr>
          <a:xfrm>
            <a:off x="4732256" y="4883084"/>
            <a:ext cx="5858955" cy="1809907"/>
          </a:xfrm>
          <a:prstGeom prst="rect">
            <a:avLst/>
          </a:prstGeom>
        </p:spPr>
      </p:pic>
    </p:spTree>
    <p:extLst>
      <p:ext uri="{BB962C8B-B14F-4D97-AF65-F5344CB8AC3E}">
        <p14:creationId xmlns:p14="http://schemas.microsoft.com/office/powerpoint/2010/main" val="171815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313</TotalTime>
  <Words>3544</Words>
  <Application>Microsoft Office PowerPoint</Application>
  <PresentationFormat>Widescreen</PresentationFormat>
  <Paragraphs>351</Paragraphs>
  <Slides>71</Slides>
  <Notes>0</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71</vt:i4>
      </vt:variant>
    </vt:vector>
  </HeadingPairs>
  <TitlesOfParts>
    <vt:vector size="96" baseType="lpstr">
      <vt:lpstr>Calibri</vt:lpstr>
      <vt:lpstr>Cambria Math</vt:lpstr>
      <vt:lpstr>grmi1000</vt:lpstr>
      <vt:lpstr>grmn0700</vt:lpstr>
      <vt:lpstr>grmn0800</vt:lpstr>
      <vt:lpstr>grmn1000</vt:lpstr>
      <vt:lpstr>grxn1000</vt:lpstr>
      <vt:lpstr>LMMathItalic10-Bold</vt:lpstr>
      <vt:lpstr>LMMathItalic10-Regular</vt:lpstr>
      <vt:lpstr>LMMathItalic7-Regular</vt:lpstr>
      <vt:lpstr>LMMathItalic8-Regular</vt:lpstr>
      <vt:lpstr>LMMathSymbols10-Regular</vt:lpstr>
      <vt:lpstr>LMMathSymbols7-Regular</vt:lpstr>
      <vt:lpstr>LMMathSymbols8-Regular</vt:lpstr>
      <vt:lpstr>LMRoman10-Bold</vt:lpstr>
      <vt:lpstr>LMRoman10-Italic</vt:lpstr>
      <vt:lpstr>LMRoman10-Regular</vt:lpstr>
      <vt:lpstr>LMRoman7-Regular</vt:lpstr>
      <vt:lpstr>LMRoman8-Regular</vt:lpstr>
      <vt:lpstr>MinionPro-Regular-Identity-H</vt:lpstr>
      <vt:lpstr>Pxsyc</vt:lpstr>
      <vt:lpstr>Tw Cen MT</vt:lpstr>
      <vt:lpstr>Tw Cen MT Condensed</vt:lpstr>
      <vt:lpstr>Wingdings 3</vt:lpstr>
      <vt:lpstr>Integral</vt:lpstr>
      <vt:lpstr>Κεφάλαιο 8</vt:lpstr>
      <vt:lpstr>Εισαγωγή</vt:lpstr>
      <vt:lpstr>Παράδειγμα 8.1. Υποδείγματα με Ενδογενείς Μεταβλητές στο Δεξί Μέλος της Εξίσωσης</vt:lpstr>
      <vt:lpstr>Παράδειγμα 8.1. Υποδείγματα με Ενδογενείς Μεταβλητές στο Δεξί Μέλος της Εξίσωσης</vt:lpstr>
      <vt:lpstr>Παράδειγμα 8.1. Υποδείγματα με Ενδογενείς Μεταβλητές στο Δεξί Μέλος της Εξίσωσης</vt:lpstr>
      <vt:lpstr>Παράδειγμα 8.1. Υποδείγματα με Ενδογενείς Μεταβλητές στο Δεξί Μέλος της Εξίσωσης</vt:lpstr>
      <vt:lpstr>Εισαγωγή</vt:lpstr>
      <vt:lpstr>Εισαγωγή</vt:lpstr>
      <vt:lpstr>Εισαγωγή</vt:lpstr>
      <vt:lpstr>Παράδειγμα 8.1. Υποδείγματα με Ενδογενείς Μεταβλητές στο Δεξί Μέλος της Εξίσωσης</vt:lpstr>
      <vt:lpstr>Υποθέσεις του εκτεταμένου υποδείγματος</vt:lpstr>
      <vt:lpstr>Υποθέσεις του εκτεταμένου υποδείγματος</vt:lpstr>
      <vt:lpstr>Υποθέσεις του εκτεταμένου υποδείγματος</vt:lpstr>
      <vt:lpstr>Υποθέσεις του εκτεταμένου υποδείγματος</vt:lpstr>
      <vt:lpstr>Υποθέσεις του εκτεταμένου υποδείγματος</vt:lpstr>
      <vt:lpstr>Ελάχιστα τετράγωνα</vt:lpstr>
      <vt:lpstr>Ελάχιστα τετράγωνα</vt:lpstr>
      <vt:lpstr>Ο εκτιμητής βοηθητικών μεταβλητών</vt:lpstr>
      <vt:lpstr>Ο εκτιμητής βοηθητικών μεταβλητών</vt:lpstr>
      <vt:lpstr>Ο εκτιμητής βοηθητικών μεταβλητών</vt:lpstr>
      <vt:lpstr>Ο εκτιμητής βοηθητικών μεταβλητών</vt:lpstr>
      <vt:lpstr>Εκτίμηση της ασυμπτωτικής μήτρας συνδιακυμάνσεων</vt:lpstr>
      <vt:lpstr>Εκτίμηση της ασυμπτωτικής μήτρας συνδιακυμάνσεων</vt:lpstr>
      <vt:lpstr>Εκτίμηση της ασυμπτωτικής μήτρας συνδιακυμάνσεων</vt:lpstr>
      <vt:lpstr>Γιατι χρησιμοποιούμε τον εκτιμητή βοηθητικών μεταβλητών</vt:lpstr>
      <vt:lpstr>Γιατι χρησιμοποιούμε τον εκτιμητή βοηθητικών μεταβλητών</vt:lpstr>
      <vt:lpstr>Γιατι χρησιμοποιούμε τον εκτιμητή βοηθητικών μεταβλητών</vt:lpstr>
      <vt:lpstr>Παράδειγμα 8.2. Ανάλυση Βοηθητικών Μεταβλητών</vt:lpstr>
      <vt:lpstr>Παράδειγμα 8.2. Ανάλυση Βοηθητικών Μεταβλητών</vt:lpstr>
      <vt:lpstr>Παράδειγμα 8.2. Ανάλυση Βοηθητικών Μεταβλητών</vt:lpstr>
      <vt:lpstr>Παράδειγμα 8.2. Ανάλυση Βοηθητικών Μεταβλητών</vt:lpstr>
      <vt:lpstr>Παράδειγμα 8.2. Ανάλυση Βοηθητικών Μεταβλητών</vt:lpstr>
      <vt:lpstr>Παράδειγμα 8.3. Το Πλήθος των Ρεμάτων ως Βοηθητική Μεταβλητή</vt:lpstr>
      <vt:lpstr>Ελάχιστα τετράγωνα δύο σταδίων, συναρτήσεις ελέγχου και μέγιστη πιθανοφάνεια περιορισμένης πληροφόρησης</vt:lpstr>
      <vt:lpstr>Ελάχιστα τετράγωνα δύο σταδίων, συναρτήσεις ελέγχου και μέγιστη πιθανοφάνεια περιορισμένης πληροφόρησης</vt:lpstr>
      <vt:lpstr>Ελάχιστα τετράγωνα δύο σταδίων</vt:lpstr>
      <vt:lpstr>Ελάχιστα τετράγωνα δύο σταδίων</vt:lpstr>
      <vt:lpstr>PowerPoint Presentation</vt:lpstr>
      <vt:lpstr>Μέγιστη πιθανοφάνεια περιορισμένης πληροφόρησης [Limited Information Maximum Likelihood (LIML)]</vt:lpstr>
      <vt:lpstr>PowerPoint Presentation</vt:lpstr>
      <vt:lpstr>Ενδογενείς ψευδομεταβλητές: εκτίμηση των πειραματικών επιδράσεων</vt:lpstr>
      <vt:lpstr>Ενδογενείς ψευδομεταβλητές: εκτίμηση των πειραματικών επιδράσεων</vt:lpstr>
      <vt:lpstr>Ενδογενείς ψευδομεταβλητές: εκτίμηση των πειραματικών επιδράσεων</vt:lpstr>
      <vt:lpstr>Ενδογενείς ψευδομεταβλητές: εκτίμηση των πειραματικών επιδράσεων</vt:lpstr>
      <vt:lpstr>Ενδογενείς ψευδομεταβλητές: εκτίμηση των πειραματικών επιδράσεων</vt:lpstr>
      <vt:lpstr>Ενδογενείς ψευδομεταβλητές: εκτίμηση των πειραματικών επιδράσεων</vt:lpstr>
      <vt:lpstr>΄Ενας εκτιμητής βάσει της συνάρτησης ελέγχου</vt:lpstr>
      <vt:lpstr>΄Ενας εκτιμητής βάσει της συνάρτησης ελέγχου</vt:lpstr>
      <vt:lpstr>PowerPoint Presentation</vt:lpstr>
      <vt:lpstr>PowerPoint Presentation</vt:lpstr>
      <vt:lpstr>Ελεγχοι υποθέσεων</vt:lpstr>
      <vt:lpstr>PowerPoint Presentation</vt:lpstr>
      <vt:lpstr>Ελεγχοι υποθέσεων</vt:lpstr>
      <vt:lpstr>Ελεγχοι υποθέσεων</vt:lpstr>
      <vt:lpstr>΄Ελεγχος για ενδογένεια: οι έλεγχοι εξειδίκευσης Hausman και WU</vt:lpstr>
      <vt:lpstr>΄Ελεγχος για ενδογένεια: οι έλεγχοι εξειδίκευσης Hausman και WU</vt:lpstr>
      <vt:lpstr>΄Ελεγχος για ενδογένεια: οι έλεγχοι εξειδίκευσης Hausman και WU</vt:lpstr>
      <vt:lpstr>΄Ενας έλεγχος για υπερταυτοποίηση</vt:lpstr>
      <vt:lpstr>PowerPoint Presentation</vt:lpstr>
      <vt:lpstr>Ανίσχυρες βοηθητικές μεταβλητές και μέθοδος LIML</vt:lpstr>
      <vt:lpstr>Ανίσχυρες βοηθητικές μεταβλητές και μέθοδος LIML</vt:lpstr>
      <vt:lpstr>Εξασθένηση ελαχίστων τετραγώνων</vt:lpstr>
      <vt:lpstr>Εξασθένηση ελαχίστων τετραγώνων</vt:lpstr>
      <vt:lpstr>Εξασθένηση ελαχίστων τετραγώνων</vt:lpstr>
      <vt:lpstr>Εξασθένηση ελαχίστων τετραγώνων</vt:lpstr>
      <vt:lpstr>Εξασθένηση ελαχίστων τετραγώνων</vt:lpstr>
      <vt:lpstr>Μη γραμμική εκτίμηση βοηθητικών μεταβλητών</vt:lpstr>
      <vt:lpstr>Μη γραμμική εκτίμηση βοηθητικών μεταβλητών</vt:lpstr>
      <vt:lpstr>Μη γραμμική εκτίμηση βοηθητικών μεταβλητών</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8</dc:title>
  <dc:creator>Nikolaos G. Manetas</dc:creator>
  <cp:lastModifiedBy>Nikolaos G. Manetas</cp:lastModifiedBy>
  <cp:revision>17</cp:revision>
  <dcterms:created xsi:type="dcterms:W3CDTF">2023-02-14T09:24:30Z</dcterms:created>
  <dcterms:modified xsi:type="dcterms:W3CDTF">2023-03-03T09:16:54Z</dcterms:modified>
</cp:coreProperties>
</file>